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23A0A74C.xml" ContentType="application/vnd.ms-powerpoint.comments+xml"/>
  <Override PartName="/ppt/notesSlides/notesSlide2.xml" ContentType="application/vnd.openxmlformats-officedocument.presentationml.notesSlide+xml"/>
  <Override PartName="/ppt/comments/modernComment_101_CB22C4CB.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B6A011AC.xml" ContentType="application/vnd.ms-powerpoint.comments+xml"/>
  <Override PartName="/ppt/notesSlides/notesSlide6.xml" ContentType="application/vnd.openxmlformats-officedocument.presentationml.notesSlide+xml"/>
  <Override PartName="/ppt/comments/modernComment_105_F06EB909.xml" ContentType="application/vnd.ms-powerpoint.comments+xml"/>
  <Override PartName="/ppt/notesSlides/notesSlide7.xml" ContentType="application/vnd.openxmlformats-officedocument.presentationml.notesSlide+xml"/>
  <Override PartName="/ppt/comments/modernComment_120_6FCC39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0_B783AF1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5_F7D3B9D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omments/modernComment_116_6DD03D62.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omments/modernComment_117_8585FF28.xml" ContentType="application/vnd.ms-powerpoint.comments+xml"/>
  <Override PartName="/ppt/notesSlides/notesSlide16.xml" ContentType="application/vnd.openxmlformats-officedocument.presentationml.notesSlide+xml"/>
  <Override PartName="/ppt/comments/modernComment_118_AAC5367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C_F33B3742.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D_DCB1E1D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5" r:id="rId1"/>
  </p:sldMasterIdLst>
  <p:notesMasterIdLst>
    <p:notesMasterId r:id="rId37"/>
  </p:notesMasterIdLst>
  <p:sldIdLst>
    <p:sldId id="256" r:id="rId2"/>
    <p:sldId id="257" r:id="rId3"/>
    <p:sldId id="258" r:id="rId4"/>
    <p:sldId id="259" r:id="rId5"/>
    <p:sldId id="260" r:id="rId6"/>
    <p:sldId id="261" r:id="rId7"/>
    <p:sldId id="288" r:id="rId8"/>
    <p:sldId id="267" r:id="rId9"/>
    <p:sldId id="263" r:id="rId10"/>
    <p:sldId id="266" r:id="rId11"/>
    <p:sldId id="268" r:id="rId12"/>
    <p:sldId id="272" r:id="rId13"/>
    <p:sldId id="273" r:id="rId14"/>
    <p:sldId id="274" r:id="rId15"/>
    <p:sldId id="276" r:id="rId16"/>
    <p:sldId id="277" r:id="rId17"/>
    <p:sldId id="278" r:id="rId18"/>
    <p:sldId id="279" r:id="rId19"/>
    <p:sldId id="280" r:id="rId20"/>
    <p:sldId id="281" r:id="rId21"/>
    <p:sldId id="282" r:id="rId22"/>
    <p:sldId id="283" r:id="rId23"/>
    <p:sldId id="284" r:id="rId24"/>
    <p:sldId id="265" r:id="rId25"/>
    <p:sldId id="264" r:id="rId26"/>
    <p:sldId id="269" r:id="rId27"/>
    <p:sldId id="271" r:id="rId28"/>
    <p:sldId id="270" r:id="rId29"/>
    <p:sldId id="275" r:id="rId30"/>
    <p:sldId id="286" r:id="rId31"/>
    <p:sldId id="292" r:id="rId32"/>
    <p:sldId id="289" r:id="rId33"/>
    <p:sldId id="290" r:id="rId34"/>
    <p:sldId id="291" r:id="rId35"/>
    <p:sldId id="285" r:id="rId36"/>
  </p:sldIdLst>
  <p:sldSz cx="12192000" cy="6858000"/>
  <p:notesSz cx="6858000" cy="9144000"/>
  <p:embeddedFontLst>
    <p:embeddedFont>
      <p:font typeface="BIZ UDGothic" panose="020B0400000000000000" pitchFamily="49" charset="-128"/>
      <p:regular r:id="rId38"/>
      <p:bold r:id="rId39"/>
    </p:embeddedFont>
    <p:embeddedFont>
      <p:font typeface="Cambria Math" panose="02040503050406030204" pitchFamily="18" charset="0"/>
      <p:regular r:id="rId40"/>
    </p:embeddedFont>
    <p:embeddedFont>
      <p:font typeface="Segoe UI" panose="020B0502040204020203" pitchFamily="34" charset="0"/>
      <p:regular r:id="rId41"/>
      <p:bold r:id="rId42"/>
      <p:italic r:id="rId43"/>
      <p:boldItalic r:id="rId44"/>
    </p:embeddedFont>
    <p:embeddedFont>
      <p:font typeface="游ゴシック" panose="020B0400000000000000" pitchFamily="34" charset="-128"/>
      <p:regular r:id="rId45"/>
      <p:bold r:id="rId46"/>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A30A36-3AB2-F57E-E174-5A7BD84638E7}" name="watamario15" initials="w" userId="watamario15"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06060"/>
    <a:srgbClr val="0040F0"/>
    <a:srgbClr val="FFFFFF"/>
    <a:srgbClr val="F03F00"/>
    <a:srgbClr val="000000"/>
    <a:srgbClr val="0040FF"/>
    <a:srgbClr val="FF4000"/>
    <a:srgbClr val="0040C4"/>
    <a:srgbClr val="E46000"/>
    <a:srgbClr val="C4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2"/>
    <p:restoredTop sz="90685"/>
  </p:normalViewPr>
  <p:slideViewPr>
    <p:cSldViewPr snapToGrid="0">
      <p:cViewPr varScale="1">
        <p:scale>
          <a:sx n="97" d="100"/>
          <a:sy n="97" d="100"/>
        </p:scale>
        <p:origin x="616"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watamario15/Documents/uni/masters/Research/202403-sigss/fi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atamario15/Documents/uni/masters/Research/202403-sigss/fi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watamario15/Documents/uni/masters/Research/202403-sigss/fig.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altLang="ja-JP" sz="1920" b="1" i="0" u="none" strike="noStrike" kern="1200" spc="0" baseline="0">
                <a:solidFill>
                  <a:srgbClr val="000000"/>
                </a:solidFill>
                <a:latin typeface="+mn-lt"/>
                <a:ea typeface="+mn-ea"/>
                <a:cs typeface="+mn-cs"/>
              </a:defRPr>
            </a:pPr>
            <a:r>
              <a:rPr lang="ja-JP"/>
              <a:t>質問の回答・解決状況</a:t>
            </a:r>
          </a:p>
        </c:rich>
      </c:tx>
      <c:overlay val="0"/>
      <c:spPr>
        <a:noFill/>
        <a:ln>
          <a:noFill/>
        </a:ln>
        <a:effectLst/>
      </c:spPr>
      <c:txPr>
        <a:bodyPr rot="0" spcFirstLastPara="1" vertOverflow="ellipsis" vert="horz" wrap="square" anchor="ctr" anchorCtr="1"/>
        <a:lstStyle/>
        <a:p>
          <a:pPr>
            <a:defRPr lang="en-US" altLang="ja-JP" sz="1920" b="1" i="0" u="none" strike="noStrike" kern="1200" spc="0" baseline="0">
              <a:solidFill>
                <a:srgbClr val="000000"/>
              </a:solidFill>
              <a:latin typeface="+mn-lt"/>
              <a:ea typeface="+mn-ea"/>
              <a:cs typeface="+mn-cs"/>
            </a:defRPr>
          </a:pPr>
          <a:endParaRPr lang="ja-JP"/>
        </a:p>
      </c:txPr>
    </c:title>
    <c:autoTitleDeleted val="0"/>
    <c:plotArea>
      <c:layout/>
      <c:barChart>
        <c:barDir val="bar"/>
        <c:grouping val="percentStacked"/>
        <c:varyColors val="0"/>
        <c:ser>
          <c:idx val="0"/>
          <c:order val="0"/>
          <c:tx>
            <c:strRef>
              <c:f>Sheet1!$B$23</c:f>
              <c:strCache>
                <c:ptCount val="1"/>
                <c:pt idx="0">
                  <c:v>回答あり（解決）</c:v>
                </c:pt>
              </c:strCache>
            </c:strRef>
          </c:tx>
          <c:spPr>
            <a:solidFill>
              <a:srgbClr val="F03F00"/>
            </a:solidFill>
            <a:ln>
              <a:noFill/>
            </a:ln>
            <a:effectLst/>
          </c:spPr>
          <c:invertIfNegative val="0"/>
          <c:dLbls>
            <c:dLbl>
              <c:idx val="0"/>
              <c:tx>
                <c:rich>
                  <a:bodyPr/>
                  <a:lstStyle/>
                  <a:p>
                    <a:fld id="{E2FAC4FA-C4AC-2A46-A4AE-46A874E3BAE1}"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BA6-FA4E-830E-DE92D6CEF9E2}"/>
                </c:ext>
              </c:extLst>
            </c:dLbl>
            <c:dLbl>
              <c:idx val="1"/>
              <c:tx>
                <c:rich>
                  <a:bodyPr/>
                  <a:lstStyle/>
                  <a:p>
                    <a:fld id="{978A518D-A73C-7843-AA29-8826643FFE90}"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BA6-FA4E-830E-DE92D6CEF9E2}"/>
                </c:ext>
              </c:extLst>
            </c:dLbl>
            <c:spPr>
              <a:noFill/>
              <a:ln>
                <a:noFill/>
              </a:ln>
              <a:effectLst/>
            </c:spPr>
            <c:txPr>
              <a:bodyPr rot="0" spcFirstLastPara="1" vertOverflow="ellipsis" vert="horz" wrap="square" anchor="ctr" anchorCtr="1"/>
              <a:lstStyle/>
              <a:p>
                <a:pPr>
                  <a:defRPr lang="en-US" altLang="ja-JP" sz="16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SBOM</c:v>
                </c:pt>
                <c:pt idx="1">
                  <c:v>全体</c:v>
                </c:pt>
              </c:strCache>
            </c:strRef>
          </c:cat>
          <c:val>
            <c:numRef>
              <c:f>Sheet1!$B$24:$B$25</c:f>
              <c:numCache>
                <c:formatCode>General</c:formatCode>
                <c:ptCount val="2"/>
                <c:pt idx="0">
                  <c:v>6</c:v>
                </c:pt>
                <c:pt idx="1">
                  <c:v>12224522</c:v>
                </c:pt>
              </c:numCache>
            </c:numRef>
          </c:val>
          <c:extLst>
            <c:ext xmlns:c15="http://schemas.microsoft.com/office/drawing/2012/chart" uri="{02D57815-91ED-43cb-92C2-25804820EDAC}">
              <c15:datalabelsRange>
                <c15:f>Sheet1!$B$28:$B$29</c15:f>
                <c15:dlblRangeCache>
                  <c:ptCount val="2"/>
                  <c:pt idx="0">
                    <c:v>14.3%</c:v>
                  </c:pt>
                  <c:pt idx="1">
                    <c:v>50.8%</c:v>
                  </c:pt>
                </c15:dlblRangeCache>
              </c15:datalabelsRange>
            </c:ext>
            <c:ext xmlns:c16="http://schemas.microsoft.com/office/drawing/2014/chart" uri="{C3380CC4-5D6E-409C-BE32-E72D297353CC}">
              <c16:uniqueId val="{00000002-4BA6-FA4E-830E-DE92D6CEF9E2}"/>
            </c:ext>
          </c:extLst>
        </c:ser>
        <c:ser>
          <c:idx val="1"/>
          <c:order val="1"/>
          <c:tx>
            <c:strRef>
              <c:f>Sheet1!$C$23</c:f>
              <c:strCache>
                <c:ptCount val="1"/>
                <c:pt idx="0">
                  <c:v>回答あり（未解決）</c:v>
                </c:pt>
              </c:strCache>
            </c:strRef>
          </c:tx>
          <c:spPr>
            <a:solidFill>
              <a:srgbClr val="0040F0"/>
            </a:solidFill>
            <a:ln>
              <a:noFill/>
            </a:ln>
            <a:effectLst/>
          </c:spPr>
          <c:invertIfNegative val="0"/>
          <c:dLbls>
            <c:dLbl>
              <c:idx val="0"/>
              <c:tx>
                <c:rich>
                  <a:bodyPr/>
                  <a:lstStyle/>
                  <a:p>
                    <a:fld id="{CFB47FED-9C62-F543-86FB-F313D3621C6B}"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BA6-FA4E-830E-DE92D6CEF9E2}"/>
                </c:ext>
              </c:extLst>
            </c:dLbl>
            <c:dLbl>
              <c:idx val="1"/>
              <c:tx>
                <c:rich>
                  <a:bodyPr/>
                  <a:lstStyle/>
                  <a:p>
                    <a:fld id="{252EF02F-5915-874F-A20C-D3E826E45F74}"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BA6-FA4E-830E-DE92D6CEF9E2}"/>
                </c:ext>
              </c:extLst>
            </c:dLbl>
            <c:spPr>
              <a:noFill/>
              <a:ln>
                <a:noFill/>
              </a:ln>
              <a:effectLst/>
            </c:spPr>
            <c:txPr>
              <a:bodyPr rot="0" spcFirstLastPara="1" vertOverflow="ellipsis" vert="horz" wrap="square" anchor="ctr" anchorCtr="1"/>
              <a:lstStyle/>
              <a:p>
                <a:pPr>
                  <a:defRPr lang="en-US" altLang="ja-JP" sz="16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SBOM</c:v>
                </c:pt>
                <c:pt idx="1">
                  <c:v>全体</c:v>
                </c:pt>
              </c:strCache>
            </c:strRef>
          </c:cat>
          <c:val>
            <c:numRef>
              <c:f>Sheet1!$C$24:$C$25</c:f>
              <c:numCache>
                <c:formatCode>General</c:formatCode>
                <c:ptCount val="2"/>
                <c:pt idx="0">
                  <c:v>20</c:v>
                </c:pt>
                <c:pt idx="1">
                  <c:v>4497613</c:v>
                </c:pt>
              </c:numCache>
            </c:numRef>
          </c:val>
          <c:extLst>
            <c:ext xmlns:c15="http://schemas.microsoft.com/office/drawing/2012/chart" uri="{02D57815-91ED-43cb-92C2-25804820EDAC}">
              <c15:datalabelsRange>
                <c15:f>Sheet1!$C$28:$C$29</c15:f>
                <c15:dlblRangeCache>
                  <c:ptCount val="2"/>
                  <c:pt idx="0">
                    <c:v>47.6%</c:v>
                  </c:pt>
                  <c:pt idx="1">
                    <c:v>18.7%</c:v>
                  </c:pt>
                </c15:dlblRangeCache>
              </c15:datalabelsRange>
            </c:ext>
            <c:ext xmlns:c16="http://schemas.microsoft.com/office/drawing/2014/chart" uri="{C3380CC4-5D6E-409C-BE32-E72D297353CC}">
              <c16:uniqueId val="{00000005-4BA6-FA4E-830E-DE92D6CEF9E2}"/>
            </c:ext>
          </c:extLst>
        </c:ser>
        <c:ser>
          <c:idx val="2"/>
          <c:order val="2"/>
          <c:tx>
            <c:strRef>
              <c:f>Sheet1!$D$23</c:f>
              <c:strCache>
                <c:ptCount val="1"/>
                <c:pt idx="0">
                  <c:v>回答なし</c:v>
                </c:pt>
              </c:strCache>
            </c:strRef>
          </c:tx>
          <c:spPr>
            <a:solidFill>
              <a:srgbClr val="606060"/>
            </a:solidFill>
            <a:ln>
              <a:noFill/>
            </a:ln>
            <a:effectLst/>
          </c:spPr>
          <c:invertIfNegative val="0"/>
          <c:dLbls>
            <c:dLbl>
              <c:idx val="0"/>
              <c:tx>
                <c:rich>
                  <a:bodyPr/>
                  <a:lstStyle/>
                  <a:p>
                    <a:fld id="{1999C673-7359-BA45-AF52-A83B5C6AAB1D}"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4BA6-FA4E-830E-DE92D6CEF9E2}"/>
                </c:ext>
              </c:extLst>
            </c:dLbl>
            <c:dLbl>
              <c:idx val="1"/>
              <c:tx>
                <c:rich>
                  <a:bodyPr/>
                  <a:lstStyle/>
                  <a:p>
                    <a:fld id="{D80616F8-9D27-E74E-AF13-A28F9028A09F}"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BA6-FA4E-830E-DE92D6CEF9E2}"/>
                </c:ext>
              </c:extLst>
            </c:dLbl>
            <c:spPr>
              <a:noFill/>
              <a:ln>
                <a:noFill/>
              </a:ln>
              <a:effectLst/>
            </c:spPr>
            <c:txPr>
              <a:bodyPr rot="0" spcFirstLastPara="1" vertOverflow="ellipsis" vert="horz" wrap="square" anchor="ctr" anchorCtr="1"/>
              <a:lstStyle/>
              <a:p>
                <a:pPr>
                  <a:defRPr lang="en-US" altLang="ja-JP" sz="16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SBOM</c:v>
                </c:pt>
                <c:pt idx="1">
                  <c:v>全体</c:v>
                </c:pt>
              </c:strCache>
            </c:strRef>
          </c:cat>
          <c:val>
            <c:numRef>
              <c:f>Sheet1!$D$24:$D$25</c:f>
              <c:numCache>
                <c:formatCode>General</c:formatCode>
                <c:ptCount val="2"/>
                <c:pt idx="0">
                  <c:v>16</c:v>
                </c:pt>
                <c:pt idx="1">
                  <c:v>7337108</c:v>
                </c:pt>
              </c:numCache>
            </c:numRef>
          </c:val>
          <c:extLst>
            <c:ext xmlns:c15="http://schemas.microsoft.com/office/drawing/2012/chart" uri="{02D57815-91ED-43cb-92C2-25804820EDAC}">
              <c15:datalabelsRange>
                <c15:f>Sheet1!$D$28:$D$29</c15:f>
                <c15:dlblRangeCache>
                  <c:ptCount val="2"/>
                  <c:pt idx="0">
                    <c:v>38.1%</c:v>
                  </c:pt>
                  <c:pt idx="1">
                    <c:v>30.5%</c:v>
                  </c:pt>
                </c15:dlblRangeCache>
              </c15:datalabelsRange>
            </c:ext>
            <c:ext xmlns:c16="http://schemas.microsoft.com/office/drawing/2014/chart" uri="{C3380CC4-5D6E-409C-BE32-E72D297353CC}">
              <c16:uniqueId val="{00000008-4BA6-FA4E-830E-DE92D6CEF9E2}"/>
            </c:ext>
          </c:extLst>
        </c:ser>
        <c:dLbls>
          <c:dLblPos val="inEnd"/>
          <c:showLegendKey val="0"/>
          <c:showVal val="1"/>
          <c:showCatName val="0"/>
          <c:showSerName val="0"/>
          <c:showPercent val="0"/>
          <c:showBubbleSize val="0"/>
        </c:dLbls>
        <c:gapWidth val="150"/>
        <c:overlap val="100"/>
        <c:axId val="205483007"/>
        <c:axId val="205374991"/>
      </c:barChart>
      <c:catAx>
        <c:axId val="205483007"/>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lang="en-US" altLang="ja-JP" sz="1600" b="1" i="0" u="none" strike="noStrike" kern="1200" baseline="0">
                <a:solidFill>
                  <a:srgbClr val="000000"/>
                </a:solidFill>
                <a:latin typeface="+mn-lt"/>
                <a:ea typeface="+mn-ea"/>
                <a:cs typeface="+mn-cs"/>
              </a:defRPr>
            </a:pPr>
            <a:endParaRPr lang="ja-JP"/>
          </a:p>
        </c:txPr>
        <c:crossAx val="205374991"/>
        <c:crosses val="autoZero"/>
        <c:auto val="1"/>
        <c:lblAlgn val="ctr"/>
        <c:lblOffset val="100"/>
        <c:noMultiLvlLbl val="0"/>
      </c:catAx>
      <c:valAx>
        <c:axId val="205374991"/>
        <c:scaling>
          <c:orientation val="minMax"/>
        </c:scaling>
        <c:delete val="0"/>
        <c:axPos val="b"/>
        <c:majorGridlines>
          <c:spPr>
            <a:ln w="9525" cap="flat" cmpd="sng" algn="ctr">
              <a:solidFill>
                <a:srgbClr val="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altLang="ja-JP" sz="1600" b="1" i="0" u="none" strike="noStrike" kern="1200" baseline="0">
                <a:solidFill>
                  <a:srgbClr val="000000"/>
                </a:solidFill>
                <a:latin typeface="+mn-lt"/>
                <a:ea typeface="+mn-ea"/>
                <a:cs typeface="+mn-cs"/>
              </a:defRPr>
            </a:pPr>
            <a:endParaRPr lang="ja-JP"/>
          </a:p>
        </c:txPr>
        <c:crossAx val="20548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altLang="ja-JP" sz="1600" b="1"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lang="en-US" altLang="ja-JP" sz="1600" b="1">
          <a:solidFill>
            <a:srgbClr val="000000"/>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rgbClr val="000000"/>
                </a:solidFill>
                <a:latin typeface="+mn-lt"/>
                <a:ea typeface="+mn-ea"/>
                <a:cs typeface="+mn-cs"/>
              </a:defRPr>
            </a:pPr>
            <a:r>
              <a:rPr lang="en"/>
              <a:t>SBOM </a:t>
            </a:r>
            <a:r>
              <a:rPr lang="ja-JP"/>
              <a:t>利活用に関する新規質問数の推移</a:t>
            </a:r>
          </a:p>
        </c:rich>
      </c:tx>
      <c:overlay val="0"/>
      <c:spPr>
        <a:noFill/>
        <a:ln>
          <a:noFill/>
        </a:ln>
        <a:effectLst/>
      </c:spPr>
      <c:txPr>
        <a:bodyPr rot="0" spcFirstLastPara="1" vertOverflow="ellipsis" vert="horz" wrap="square" anchor="ctr" anchorCtr="1"/>
        <a:lstStyle/>
        <a:p>
          <a:pPr>
            <a:defRPr sz="1920" b="1" i="0" u="none" strike="noStrike" kern="1200" spc="0" baseline="0">
              <a:solidFill>
                <a:srgbClr val="000000"/>
              </a:solidFill>
              <a:latin typeface="+mn-lt"/>
              <a:ea typeface="+mn-ea"/>
              <a:cs typeface="+mn-cs"/>
            </a:defRPr>
          </a:pPr>
          <a:endParaRPr lang="ja-JP"/>
        </a:p>
      </c:txPr>
    </c:title>
    <c:autoTitleDeleted val="0"/>
    <c:plotArea>
      <c:layout/>
      <c:lineChart>
        <c:grouping val="standard"/>
        <c:varyColors val="0"/>
        <c:ser>
          <c:idx val="0"/>
          <c:order val="0"/>
          <c:spPr>
            <a:ln w="76200" cap="rnd">
              <a:solidFill>
                <a:srgbClr val="0040F0"/>
              </a:solidFill>
              <a:round/>
            </a:ln>
            <a:effectLst/>
          </c:spPr>
          <c:marker>
            <c:symbol val="circle"/>
            <c:size val="10"/>
            <c:spPr>
              <a:solidFill>
                <a:srgbClr val="0040F0"/>
              </a:solidFill>
              <a:ln w="76200">
                <a:solidFill>
                  <a:srgbClr val="0040F0"/>
                </a:solidFill>
              </a:ln>
              <a:effectLst/>
            </c:spPr>
          </c:marker>
          <c:dPt>
            <c:idx val="7"/>
            <c:marker>
              <c:symbol val="circle"/>
              <c:size val="10"/>
              <c:spPr>
                <a:solidFill>
                  <a:srgbClr val="0040F0"/>
                </a:solidFill>
                <a:ln w="76200">
                  <a:solidFill>
                    <a:srgbClr val="0040F0"/>
                  </a:solidFill>
                </a:ln>
                <a:effectLst/>
              </c:spPr>
            </c:marker>
            <c:bubble3D val="0"/>
            <c:spPr>
              <a:ln w="76200" cap="rnd">
                <a:solidFill>
                  <a:srgbClr val="0040F0"/>
                </a:solidFill>
                <a:prstDash val="solid"/>
                <a:round/>
              </a:ln>
              <a:effectLst/>
            </c:spPr>
            <c:extLst>
              <c:ext xmlns:c16="http://schemas.microsoft.com/office/drawing/2014/chart" uri="{C3380CC4-5D6E-409C-BE32-E72D297353CC}">
                <c16:uniqueId val="{00000001-DF5F-FC41-84DF-545065E4B177}"/>
              </c:ext>
            </c:extLst>
          </c:dPt>
          <c:dPt>
            <c:idx val="8"/>
            <c:marker>
              <c:symbol val="none"/>
            </c:marker>
            <c:bubble3D val="0"/>
            <c:spPr>
              <a:ln w="76200" cap="rnd">
                <a:solidFill>
                  <a:srgbClr val="0040F0"/>
                </a:solidFill>
                <a:prstDash val="sysDash"/>
                <a:round/>
              </a:ln>
              <a:effectLst/>
            </c:spPr>
            <c:extLst>
              <c:ext xmlns:c16="http://schemas.microsoft.com/office/drawing/2014/chart" uri="{C3380CC4-5D6E-409C-BE32-E72D297353CC}">
                <c16:uniqueId val="{00000003-DF5F-FC41-84DF-545065E4B177}"/>
              </c:ext>
            </c:extLst>
          </c:dPt>
          <c:dLbls>
            <c:dLbl>
              <c:idx val="8"/>
              <c:delete val="1"/>
              <c:extLst>
                <c:ext xmlns:c15="http://schemas.microsoft.com/office/drawing/2012/chart" uri="{CE6537A1-D6FC-4f65-9D91-7224C49458BB}"/>
                <c:ext xmlns:c16="http://schemas.microsoft.com/office/drawing/2014/chart" uri="{C3380CC4-5D6E-409C-BE32-E72D297353CC}">
                  <c16:uniqueId val="{00000003-DF5F-FC41-84DF-545065E4B177}"/>
                </c:ext>
              </c:extLst>
            </c:dLbl>
            <c:numFmt formatCode="General\ &quot;件&quot;" sourceLinked="0"/>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Sheet1!$A$44:$A$52</c:f>
              <c:strCache>
                <c:ptCount val="9"/>
                <c:pt idx="0">
                  <c:v>2019</c:v>
                </c:pt>
                <c:pt idx="2">
                  <c:v>2020</c:v>
                </c:pt>
                <c:pt idx="4">
                  <c:v>2021</c:v>
                </c:pt>
                <c:pt idx="6">
                  <c:v>2022</c:v>
                </c:pt>
                <c:pt idx="7">
                  <c:v>2023-09</c:v>
                </c:pt>
                <c:pt idx="8">
                  <c:v>2023</c:v>
                </c:pt>
              </c:strCache>
            </c:strRef>
          </c:cat>
          <c:val>
            <c:numRef>
              <c:f>Sheet1!$B$44:$B$52</c:f>
              <c:numCache>
                <c:formatCode>General</c:formatCode>
                <c:ptCount val="9"/>
                <c:pt idx="0">
                  <c:v>0</c:v>
                </c:pt>
                <c:pt idx="2">
                  <c:v>1</c:v>
                </c:pt>
                <c:pt idx="4">
                  <c:v>6</c:v>
                </c:pt>
                <c:pt idx="6">
                  <c:v>15</c:v>
                </c:pt>
                <c:pt idx="7">
                  <c:v>19</c:v>
                </c:pt>
                <c:pt idx="8">
                  <c:v>25</c:v>
                </c:pt>
              </c:numCache>
            </c:numRef>
          </c:val>
          <c:smooth val="0"/>
          <c:extLst>
            <c:ext xmlns:c16="http://schemas.microsoft.com/office/drawing/2014/chart" uri="{C3380CC4-5D6E-409C-BE32-E72D297353CC}">
              <c16:uniqueId val="{00000004-DF5F-FC41-84DF-545065E4B177}"/>
            </c:ext>
          </c:extLst>
        </c:ser>
        <c:dLbls>
          <c:dLblPos val="t"/>
          <c:showLegendKey val="0"/>
          <c:showVal val="1"/>
          <c:showCatName val="0"/>
          <c:showSerName val="0"/>
          <c:showPercent val="0"/>
          <c:showBubbleSize val="0"/>
        </c:dLbls>
        <c:marker val="1"/>
        <c:smooth val="0"/>
        <c:axId val="1872984960"/>
        <c:axId val="1872986688"/>
      </c:lineChart>
      <c:catAx>
        <c:axId val="187298496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crossAx val="1872986688"/>
        <c:crosses val="autoZero"/>
        <c:auto val="1"/>
        <c:lblAlgn val="ctr"/>
        <c:lblOffset val="100"/>
        <c:noMultiLvlLbl val="0"/>
      </c:catAx>
      <c:valAx>
        <c:axId val="1872986688"/>
        <c:scaling>
          <c:orientation val="minMax"/>
          <c:max val="25"/>
        </c:scaling>
        <c:delete val="0"/>
        <c:axPos val="l"/>
        <c:majorGridlines>
          <c:spPr>
            <a:ln w="9525" cap="flat" cmpd="sng" algn="ctr">
              <a:solidFill>
                <a:srgbClr val="000000"/>
              </a:solidFill>
              <a:round/>
            </a:ln>
            <a:effectLst/>
          </c:spPr>
        </c:majorGridlines>
        <c:numFmt formatCode="General\ &quot;件&quot;"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crossAx val="1872984960"/>
        <c:crosses val="autoZero"/>
        <c:crossBetween val="between"/>
        <c:majorUnit val="5"/>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600" b="1">
          <a:solidFill>
            <a:srgbClr val="000000"/>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rgbClr val="000000"/>
                </a:solidFill>
                <a:latin typeface="+mn-lt"/>
                <a:ea typeface="+mn-ea"/>
                <a:cs typeface="+mn-cs"/>
              </a:defRPr>
            </a:pPr>
            <a:r>
              <a:rPr lang="ja-JP"/>
              <a:t>質問の回答・解決状況</a:t>
            </a:r>
          </a:p>
        </c:rich>
      </c:tx>
      <c:overlay val="0"/>
      <c:spPr>
        <a:noFill/>
        <a:ln>
          <a:noFill/>
        </a:ln>
        <a:effectLst/>
      </c:spPr>
      <c:txPr>
        <a:bodyPr rot="0" spcFirstLastPara="1" vertOverflow="ellipsis" vert="horz" wrap="square" anchor="ctr" anchorCtr="1"/>
        <a:lstStyle/>
        <a:p>
          <a:pPr>
            <a:defRPr sz="1920" b="1" i="0" u="none" strike="noStrike" kern="1200" spc="0" baseline="0">
              <a:solidFill>
                <a:srgbClr val="000000"/>
              </a:solidFill>
              <a:latin typeface="+mn-lt"/>
              <a:ea typeface="+mn-ea"/>
              <a:cs typeface="+mn-cs"/>
            </a:defRPr>
          </a:pPr>
          <a:endParaRPr lang="ja-JP"/>
        </a:p>
      </c:txPr>
    </c:title>
    <c:autoTitleDeleted val="0"/>
    <c:plotArea>
      <c:layout/>
      <c:barChart>
        <c:barDir val="bar"/>
        <c:grouping val="percentStacked"/>
        <c:varyColors val="0"/>
        <c:ser>
          <c:idx val="0"/>
          <c:order val="0"/>
          <c:tx>
            <c:strRef>
              <c:f>Sheet1!$B$31</c:f>
              <c:strCache>
                <c:ptCount val="1"/>
                <c:pt idx="0">
                  <c:v>回答あり（解決）</c:v>
                </c:pt>
              </c:strCache>
            </c:strRef>
          </c:tx>
          <c:spPr>
            <a:solidFill>
              <a:srgbClr val="F03F00"/>
            </a:solidFill>
            <a:ln>
              <a:noFill/>
            </a:ln>
            <a:effectLst/>
          </c:spPr>
          <c:invertIfNegative val="0"/>
          <c:dLbls>
            <c:dLbl>
              <c:idx val="0"/>
              <c:tx>
                <c:rich>
                  <a:bodyPr/>
                  <a:lstStyle/>
                  <a:p>
                    <a:fld id="{4C664B6D-CD8F-0746-8A8F-9DF50440E878}"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8A2-5147-9B53-28167B968CF4}"/>
                </c:ext>
              </c:extLst>
            </c:dLbl>
            <c:dLbl>
              <c:idx val="1"/>
              <c:tx>
                <c:rich>
                  <a:bodyPr/>
                  <a:lstStyle/>
                  <a:p>
                    <a:fld id="{F842C818-32D2-8F4D-9C57-438F53B49C32}"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8A2-5147-9B53-28167B968CF4}"/>
                </c:ext>
              </c:extLst>
            </c:dLbl>
            <c:spPr>
              <a:noFill/>
              <a:ln>
                <a:noFill/>
              </a:ln>
              <a:effectLst/>
            </c:spPr>
            <c:txPr>
              <a:bodyPr rot="0" spcFirstLastPara="1" vertOverflow="ellipsis" vert="horz" wrap="square" anchor="ctr" anchorCtr="1"/>
              <a:lstStyle/>
              <a:p>
                <a:pPr>
                  <a:defRPr sz="16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全体</c:v>
                </c:pt>
              </c:strCache>
            </c:strRef>
          </c:cat>
          <c:val>
            <c:numRef>
              <c:f>Sheet1!$B$32:$B$33</c:f>
              <c:numCache>
                <c:formatCode>General</c:formatCode>
                <c:ptCount val="2"/>
                <c:pt idx="0">
                  <c:v>6</c:v>
                </c:pt>
                <c:pt idx="1">
                  <c:v>1412846</c:v>
                </c:pt>
              </c:numCache>
            </c:numRef>
          </c:val>
          <c:extLst>
            <c:ext xmlns:c15="http://schemas.microsoft.com/office/drawing/2012/chart" uri="{02D57815-91ED-43cb-92C2-25804820EDAC}">
              <c15:datalabelsRange>
                <c15:f>Sheet1!$B$36:$B$37</c15:f>
                <c15:dlblRangeCache>
                  <c:ptCount val="2"/>
                  <c:pt idx="0">
                    <c:v>14.3%</c:v>
                  </c:pt>
                  <c:pt idx="1">
                    <c:v>37.2%</c:v>
                  </c:pt>
                </c15:dlblRangeCache>
              </c15:datalabelsRange>
            </c:ext>
            <c:ext xmlns:c16="http://schemas.microsoft.com/office/drawing/2014/chart" uri="{C3380CC4-5D6E-409C-BE32-E72D297353CC}">
              <c16:uniqueId val="{00000002-A8A2-5147-9B53-28167B968CF4}"/>
            </c:ext>
          </c:extLst>
        </c:ser>
        <c:ser>
          <c:idx val="1"/>
          <c:order val="1"/>
          <c:tx>
            <c:strRef>
              <c:f>Sheet1!$C$31</c:f>
              <c:strCache>
                <c:ptCount val="1"/>
                <c:pt idx="0">
                  <c:v>回答あり（未解決）</c:v>
                </c:pt>
              </c:strCache>
            </c:strRef>
          </c:tx>
          <c:spPr>
            <a:solidFill>
              <a:srgbClr val="0040F0"/>
            </a:solidFill>
            <a:ln>
              <a:noFill/>
            </a:ln>
            <a:effectLst/>
          </c:spPr>
          <c:invertIfNegative val="0"/>
          <c:dLbls>
            <c:dLbl>
              <c:idx val="0"/>
              <c:tx>
                <c:rich>
                  <a:bodyPr/>
                  <a:lstStyle/>
                  <a:p>
                    <a:fld id="{76D3FECF-BBCC-C246-A6C6-45346365207F}"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8A2-5147-9B53-28167B968CF4}"/>
                </c:ext>
              </c:extLst>
            </c:dLbl>
            <c:dLbl>
              <c:idx val="1"/>
              <c:tx>
                <c:rich>
                  <a:bodyPr/>
                  <a:lstStyle/>
                  <a:p>
                    <a:fld id="{07A9D369-AEBC-2D4D-8A6F-F4CC508648FF}"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8A2-5147-9B53-28167B968CF4}"/>
                </c:ext>
              </c:extLst>
            </c:dLbl>
            <c:spPr>
              <a:noFill/>
              <a:ln>
                <a:noFill/>
              </a:ln>
              <a:effectLst/>
            </c:spPr>
            <c:txPr>
              <a:bodyPr rot="0" spcFirstLastPara="1" vertOverflow="ellipsis" vert="horz" wrap="square" anchor="ctr" anchorCtr="1"/>
              <a:lstStyle/>
              <a:p>
                <a:pPr>
                  <a:defRPr sz="16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全体</c:v>
                </c:pt>
              </c:strCache>
            </c:strRef>
          </c:cat>
          <c:val>
            <c:numRef>
              <c:f>Sheet1!$C$32:$C$33</c:f>
              <c:numCache>
                <c:formatCode>General</c:formatCode>
                <c:ptCount val="2"/>
                <c:pt idx="0">
                  <c:v>20</c:v>
                </c:pt>
                <c:pt idx="1">
                  <c:v>1336202</c:v>
                </c:pt>
              </c:numCache>
            </c:numRef>
          </c:val>
          <c:extLst>
            <c:ext xmlns:c15="http://schemas.microsoft.com/office/drawing/2012/chart" uri="{02D57815-91ED-43cb-92C2-25804820EDAC}">
              <c15:datalabelsRange>
                <c15:f>Sheet1!$C$36:$C$37</c15:f>
                <c15:dlblRangeCache>
                  <c:ptCount val="2"/>
                  <c:pt idx="0">
                    <c:v>47.6%</c:v>
                  </c:pt>
                  <c:pt idx="1">
                    <c:v>35.2%</c:v>
                  </c:pt>
                </c15:dlblRangeCache>
              </c15:datalabelsRange>
            </c:ext>
            <c:ext xmlns:c16="http://schemas.microsoft.com/office/drawing/2014/chart" uri="{C3380CC4-5D6E-409C-BE32-E72D297353CC}">
              <c16:uniqueId val="{00000005-A8A2-5147-9B53-28167B968CF4}"/>
            </c:ext>
          </c:extLst>
        </c:ser>
        <c:ser>
          <c:idx val="2"/>
          <c:order val="2"/>
          <c:tx>
            <c:strRef>
              <c:f>Sheet1!$D$31</c:f>
              <c:strCache>
                <c:ptCount val="1"/>
                <c:pt idx="0">
                  <c:v>回答なし</c:v>
                </c:pt>
              </c:strCache>
            </c:strRef>
          </c:tx>
          <c:spPr>
            <a:solidFill>
              <a:srgbClr val="606060"/>
            </a:solidFill>
            <a:ln>
              <a:noFill/>
            </a:ln>
            <a:effectLst/>
          </c:spPr>
          <c:invertIfNegative val="0"/>
          <c:dLbls>
            <c:dLbl>
              <c:idx val="0"/>
              <c:tx>
                <c:rich>
                  <a:bodyPr/>
                  <a:lstStyle/>
                  <a:p>
                    <a:fld id="{ED3D58E6-E00D-0940-8C0E-0E04B5D079A9}"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8A2-5147-9B53-28167B968CF4}"/>
                </c:ext>
              </c:extLst>
            </c:dLbl>
            <c:dLbl>
              <c:idx val="1"/>
              <c:tx>
                <c:rich>
                  <a:bodyPr/>
                  <a:lstStyle/>
                  <a:p>
                    <a:fld id="{2A05D452-941E-EE49-9C22-77F02C87078B}"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8A2-5147-9B53-28167B968CF4}"/>
                </c:ext>
              </c:extLst>
            </c:dLbl>
            <c:spPr>
              <a:noFill/>
              <a:ln>
                <a:noFill/>
              </a:ln>
              <a:effectLst/>
            </c:spPr>
            <c:txPr>
              <a:bodyPr rot="0" spcFirstLastPara="1" vertOverflow="ellipsis" vert="horz" wrap="square" anchor="ctr" anchorCtr="1"/>
              <a:lstStyle/>
              <a:p>
                <a:pPr>
                  <a:defRPr sz="16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全体</c:v>
                </c:pt>
              </c:strCache>
            </c:strRef>
          </c:cat>
          <c:val>
            <c:numRef>
              <c:f>Sheet1!$D$32:$D$33</c:f>
              <c:numCache>
                <c:formatCode>General</c:formatCode>
                <c:ptCount val="2"/>
                <c:pt idx="0">
                  <c:v>16</c:v>
                </c:pt>
                <c:pt idx="1">
                  <c:v>1045809</c:v>
                </c:pt>
              </c:numCache>
            </c:numRef>
          </c:val>
          <c:extLst>
            <c:ext xmlns:c15="http://schemas.microsoft.com/office/drawing/2012/chart" uri="{02D57815-91ED-43cb-92C2-25804820EDAC}">
              <c15:datalabelsRange>
                <c15:f>Sheet1!$D$36:$D$37</c15:f>
                <c15:dlblRangeCache>
                  <c:ptCount val="2"/>
                  <c:pt idx="0">
                    <c:v>38.1%</c:v>
                  </c:pt>
                  <c:pt idx="1">
                    <c:v>27.6%</c:v>
                  </c:pt>
                </c15:dlblRangeCache>
              </c15:datalabelsRange>
            </c:ext>
            <c:ext xmlns:c16="http://schemas.microsoft.com/office/drawing/2014/chart" uri="{C3380CC4-5D6E-409C-BE32-E72D297353CC}">
              <c16:uniqueId val="{00000008-A8A2-5147-9B53-28167B968CF4}"/>
            </c:ext>
          </c:extLst>
        </c:ser>
        <c:dLbls>
          <c:dLblPos val="inEnd"/>
          <c:showLegendKey val="0"/>
          <c:showVal val="1"/>
          <c:showCatName val="0"/>
          <c:showSerName val="0"/>
          <c:showPercent val="0"/>
          <c:showBubbleSize val="0"/>
        </c:dLbls>
        <c:gapWidth val="150"/>
        <c:overlap val="100"/>
        <c:axId val="205483007"/>
        <c:axId val="205374991"/>
      </c:barChart>
      <c:catAx>
        <c:axId val="205483007"/>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crossAx val="205374991"/>
        <c:crosses val="autoZero"/>
        <c:auto val="1"/>
        <c:lblAlgn val="ctr"/>
        <c:lblOffset val="100"/>
        <c:noMultiLvlLbl val="0"/>
      </c:catAx>
      <c:valAx>
        <c:axId val="205374991"/>
        <c:scaling>
          <c:orientation val="minMax"/>
        </c:scaling>
        <c:delete val="0"/>
        <c:axPos val="b"/>
        <c:majorGridlines>
          <c:spPr>
            <a:ln w="9525" cap="flat" cmpd="sng" algn="ctr">
              <a:solidFill>
                <a:srgbClr val="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crossAx val="20548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600" b="1">
          <a:solidFill>
            <a:srgbClr val="000000"/>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23A0A74C.xml><?xml version="1.0" encoding="utf-8"?>
<p188:cmLst xmlns:a="http://schemas.openxmlformats.org/drawingml/2006/main" xmlns:r="http://schemas.openxmlformats.org/officeDocument/2006/relationships" xmlns:p188="http://schemas.microsoft.com/office/powerpoint/2018/8/main">
  <p188:cm id="{4105B431-E8F0-9D43-8F7B-43750D0881BE}" authorId="{33A30A36-3AB2-F57E-E174-5A7BD84638E7}" status="resolved" created="2024-03-06T15:34:59.454" complete="100000">
    <pc:sldMkLst xmlns:pc="http://schemas.microsoft.com/office/powerpoint/2013/main/command">
      <pc:docMk/>
      <pc:sldMk cId="597731148" sldId="256"/>
    </pc:sldMkLst>
    <p188:txBody>
      <a:bodyPr/>
      <a:lstStyle/>
      <a:p>
        <a:r>
          <a:rPr lang="ja-JP" altLang="en-US"/>
          <a:t>神田先生：
「大阪大学 大学院情報科学研究科」が正しい区切り。</a:t>
        </a:r>
      </a:p>
    </p188:txBody>
  </p188:cm>
</p188:cmLst>
</file>

<file path=ppt/comments/modernComment_101_CB22C4CB.xml><?xml version="1.0" encoding="utf-8"?>
<p188:cmLst xmlns:a="http://schemas.openxmlformats.org/drawingml/2006/main" xmlns:r="http://schemas.openxmlformats.org/officeDocument/2006/relationships" xmlns:p188="http://schemas.microsoft.com/office/powerpoint/2018/8/main">
  <p188:cm id="{578F5051-85CC-984A-91E2-380F41B2996C}" authorId="{33A30A36-3AB2-F57E-E174-5A7BD84638E7}" status="resolved" created="2024-03-05T07:51:00.162" complete="100000">
    <pc:sldMkLst xmlns:pc="http://schemas.microsoft.com/office/powerpoint/2013/main/command">
      <pc:docMk/>
      <pc:sldMk cId="3408053451" sldId="257"/>
    </pc:sldMkLst>
    <p188:txBody>
      <a:bodyPr/>
      <a:lstStyle/>
      <a:p>
        <a:r>
          <a:rPr lang="ja-JP" altLang="en-US"/>
          <a:t>神田先生：
いきなりサプライチェーンリスクとか言われても意味わからないので、「本研究の背景として〜」で始めたほうがいい</a:t>
        </a:r>
      </a:p>
    </p188:txBody>
  </p188:cm>
</p188:cmLst>
</file>

<file path=ppt/comments/modernComment_104_B6A011AC.xml><?xml version="1.0" encoding="utf-8"?>
<p188:cmLst xmlns:a="http://schemas.openxmlformats.org/drawingml/2006/main" xmlns:r="http://schemas.openxmlformats.org/officeDocument/2006/relationships" xmlns:p188="http://schemas.microsoft.com/office/powerpoint/2018/8/main">
  <p188:cm id="{76CCDE2A-EC02-4F4A-8B86-7CE6C24D9901}" authorId="{33A30A36-3AB2-F57E-E174-5A7BD84638E7}" status="resolved" created="2024-03-05T07:54:41.142" complete="100000">
    <pc:sldMkLst xmlns:pc="http://schemas.microsoft.com/office/powerpoint/2013/main/command">
      <pc:docMk/>
      <pc:sldMk cId="3063943596" sldId="260"/>
    </pc:sldMkLst>
    <p188:txBody>
      <a:bodyPr/>
      <a:lstStyle/>
      <a:p>
        <a:r>
          <a:rPr lang="ja-JP" altLang="en-US"/>
          <a:t>神田先生：
特に意味を分けていないのに色が違うと違和感がある（優劣のような何らかの意味がああると誤解される）ので、両者同色にする。</a:t>
        </a:r>
      </a:p>
    </p188:txBody>
  </p188:cm>
</p188:cmLst>
</file>

<file path=ppt/comments/modernComment_105_F06EB909.xml><?xml version="1.0" encoding="utf-8"?>
<p188:cmLst xmlns:a="http://schemas.openxmlformats.org/drawingml/2006/main" xmlns:r="http://schemas.openxmlformats.org/officeDocument/2006/relationships" xmlns:p188="http://schemas.microsoft.com/office/powerpoint/2018/8/main">
  <p188:cm id="{B4BD9D18-4115-C347-A7B6-1FB29B6E2963}" authorId="{33A30A36-3AB2-F57E-E174-5A7BD84638E7}" status="resolved" created="2024-03-05T07:55:48.925" complete="100000">
    <pc:sldMkLst xmlns:pc="http://schemas.microsoft.com/office/powerpoint/2013/main/command">
      <pc:docMk/>
      <pc:sldMk cId="4033788169" sldId="261"/>
    </pc:sldMkLst>
    <p188:txBody>
      <a:bodyPr/>
      <a:lstStyle/>
      <a:p>
        <a:r>
          <a:rPr lang="ja-JP" altLang="en-US"/>
          <a:t>嶋利さん：
関連研究の説明がもう少し欲しい（特に GitHub の話）</a:t>
        </a:r>
      </a:p>
    </p188:txBody>
  </p188:cm>
  <p188:cm id="{B1080250-E5EA-B34C-B148-55D095E0A8B1}" authorId="{33A30A36-3AB2-F57E-E174-5A7BD84638E7}" status="resolved" created="2024-03-05T07:56:46.174" complete="100000">
    <pc:sldMkLst xmlns:pc="http://schemas.microsoft.com/office/powerpoint/2013/main/command">
      <pc:docMk/>
      <pc:sldMk cId="4033788169" sldId="261"/>
    </pc:sldMkLst>
    <p188:txBody>
      <a:bodyPr/>
      <a:lstStyle/>
      <a:p>
        <a:r>
          <a:rPr lang="ja-JP" altLang="en-US"/>
          <a:t>鬼塚さん：
下 2 つは何となく分かったが、上の 2 つが結局何を調査したのか分からない。質問項目や事例などが欲しい。</a:t>
        </a:r>
      </a:p>
    </p188:txBody>
  </p188:cm>
  <p188:cm id="{5DA2A2E0-9BE1-9C43-8FE7-E1B9E118BA7E}" authorId="{33A30A36-3AB2-F57E-E174-5A7BD84638E7}" status="resolved" created="2024-03-05T07:58:32.329" complete="100000">
    <pc:sldMkLst xmlns:pc="http://schemas.microsoft.com/office/powerpoint/2013/main/command">
      <pc:docMk/>
      <pc:sldMk cId="4033788169" sldId="261"/>
    </pc:sldMkLst>
    <p188:txBody>
      <a:bodyPr/>
      <a:lstStyle/>
      <a:p>
        <a:r>
          <a:rPr lang="ja-JP" altLang="en-US"/>
          <a:t>神田先生：
既存調査みたいに見えるので、我々が行った未だ為されていなかった調査であることを明確にするために「〜定性調査がまだ行われていない」と書く。</a:t>
        </a:r>
      </a:p>
    </p188:txBody>
  </p188:cm>
  <p188:cm id="{61A9C341-1F63-694B-8891-D1B8E66BAB4F}" authorId="{33A30A36-3AB2-F57E-E174-5A7BD84638E7}" status="resolved" created="2024-03-05T08:00:08.742" complete="100000">
    <pc:sldMkLst xmlns:pc="http://schemas.microsoft.com/office/powerpoint/2013/main/command">
      <pc:docMk/>
      <pc:sldMk cId="4033788169" sldId="261"/>
    </pc:sldMkLst>
    <p188:txBody>
      <a:bodyPr/>
      <a:lstStyle/>
      <a:p>
        <a:r>
          <a:rPr lang="ja-JP" altLang="en-US"/>
          <a:t>眞鍋先生：
矢印が並んでいるが、同義ではなくややこしい。一番下の調査内容については、別枠化すべきではないか。</a:t>
        </a:r>
      </a:p>
    </p188:txBody>
  </p188:cm>
</p188:cmLst>
</file>

<file path=ppt/comments/modernComment_110_B783AF1E.xml><?xml version="1.0" encoding="utf-8"?>
<p188:cmLst xmlns:a="http://schemas.openxmlformats.org/drawingml/2006/main" xmlns:r="http://schemas.openxmlformats.org/officeDocument/2006/relationships" xmlns:p188="http://schemas.microsoft.com/office/powerpoint/2018/8/main">
  <p188:cm id="{9B1A8E42-DAFA-B540-8E46-DF17C4D36146}" authorId="{33A30A36-3AB2-F57E-E174-5A7BD84638E7}" status="resolved" created="2024-03-05T08:05:33.642" complete="100000">
    <pc:sldMkLst xmlns:pc="http://schemas.microsoft.com/office/powerpoint/2013/main/command">
      <pc:docMk/>
      <pc:sldMk cId="3078860574" sldId="272"/>
    </pc:sldMkLst>
    <p188:replyLst>
      <p188:reply id="{AA6D4E97-9CA4-804E-9A24-2ED7222F9E2A}" authorId="{33A30A36-3AB2-F57E-E174-5A7BD84638E7}" created="2024-03-05T08:06:15.493">
        <p188:txBody>
          <a:bodyPr/>
          <a:lstStyle/>
          <a:p>
            <a:r>
              <a:rPr lang="ja-JP" altLang="en-US"/>
              <a:t>そのままやると数字位置に分の区切りがあるように見えて不格好なので、そもそも独立させることで解決。</a:t>
            </a:r>
          </a:p>
        </p188:txBody>
      </p188:reply>
    </p188:replyLst>
    <p188:txBody>
      <a:bodyPr/>
      <a:lstStyle/>
      <a:p>
        <a:r>
          <a:rPr lang="ja-JP" altLang="en-US"/>
          <a:t>神田先生：
「57, 31 件」の部分が「5,731 件」のカンマ位置間違いに見えるので、57「件」を省略しない。</a:t>
        </a:r>
      </a:p>
    </p188:txBody>
  </p188:cm>
  <p188:cm id="{E1AC01EC-EF2D-DE46-9A93-954C2E9919AC}" authorId="{33A30A36-3AB2-F57E-E174-5A7BD84638E7}" status="resolved" created="2024-03-05T08:07:09.157" complete="100000">
    <pc:sldMkLst xmlns:pc="http://schemas.microsoft.com/office/powerpoint/2013/main/command">
      <pc:docMk/>
      <pc:sldMk cId="3078860574" sldId="272"/>
    </pc:sldMkLst>
    <p188:replyLst>
      <p188:reply id="{23949D34-10B7-994F-9ACD-BAE00FAF4FC5}" authorId="{33A30A36-3AB2-F57E-E174-5A7BD84638E7}" created="2024-03-05T08:08:26.776">
        <p188:txBody>
          <a:bodyPr/>
          <a:lstStyle/>
          <a:p>
            <a:r>
              <a:rPr lang="ja-JP" altLang="en-US"/>
              <a:t>眞鍋先生：
除外されるのは「ノイズパターン」ではなく、「ノイズパターン文字列を含む投稿」ではないか。</a:t>
            </a:r>
          </a:p>
        </p188:txBody>
      </p188:reply>
      <p188:reply id="{275EAF0C-6D91-C741-9241-CDB439440200}" authorId="{33A30A36-3AB2-F57E-E174-5A7BD84638E7}" created="2024-03-05T08:09:47.040">
        <p188:txBody>
          <a:bodyPr/>
          <a:lstStyle/>
          <a:p>
            <a:r>
              <a:rPr lang="ja-JP" altLang="en-US"/>
              <a:t>眞鍋先生：
「ノイズ」とか「ノイズパターン」とか、似た言葉が何度も出てくるが全て意味が違う。理解が難しいので、表現を直す。</a:t>
            </a:r>
          </a:p>
        </p188:txBody>
      </p188:reply>
    </p188:replyLst>
    <p188:txBody>
      <a:bodyPr/>
      <a:lstStyle/>
      <a:p>
        <a:r>
          <a:rPr lang="ja-JP" altLang="en-US"/>
          <a:t>眞鍋先生：
ノイズ「パターン」とは何か？単なる文字列なのに、正規表現のようなものというイメージを与えてしまう。</a:t>
        </a:r>
      </a:p>
    </p188:txBody>
  </p188:cm>
</p188:cmLst>
</file>

<file path=ppt/comments/modernComment_115_F7D3B9D0.xml><?xml version="1.0" encoding="utf-8"?>
<p188:cmLst xmlns:a="http://schemas.openxmlformats.org/drawingml/2006/main" xmlns:r="http://schemas.openxmlformats.org/officeDocument/2006/relationships" xmlns:p188="http://schemas.microsoft.com/office/powerpoint/2018/8/main">
  <p188:cm id="{17FA05A6-9E60-8D42-8751-25BD8BB4A71C}" authorId="{33A30A36-3AB2-F57E-E174-5A7BD84638E7}" status="resolved" created="2024-03-05T08:16:00.710" complete="100000">
    <pc:sldMkLst xmlns:pc="http://schemas.microsoft.com/office/powerpoint/2013/main/command">
      <pc:docMk/>
      <pc:sldMk cId="4157848016" sldId="277"/>
    </pc:sldMkLst>
    <p188:replyLst>
      <p188:reply id="{303FA82C-E460-A549-A146-B31C470C1EA3}" authorId="{33A30A36-3AB2-F57E-E174-5A7BD84638E7}" created="2024-03-08T02:16:26.313">
        <p188:txBody>
          <a:bodyPr/>
          <a:lstStyle/>
          <a:p>
            <a:r>
              <a:rPr lang="ja-JP" altLang="en-US"/>
              <a:t>付録にて timescale 調整後のグラフを掲載（同様の傾向を確認）</a:t>
            </a:r>
          </a:p>
        </p188:txBody>
      </p188:reply>
    </p188:replyLst>
    <p188:txBody>
      <a:bodyPr/>
      <a:lstStyle/>
      <a:p>
        <a:r>
          <a:rPr lang="ja-JP" altLang="en-US"/>
          <a:t>嶋利さん：
SBOM 質問の横棒グラフの timescale を合わせた方が良いのでは。</a:t>
        </a:r>
      </a:p>
    </p188:txBody>
  </p188:cm>
  <p188:cm id="{C3D19DF5-E17B-7540-BD13-F3C8F9FADA27}" authorId="{33A30A36-3AB2-F57E-E174-5A7BD84638E7}" status="resolved" created="2024-03-05T08:16:51.410" complete="100000">
    <pc:sldMkLst xmlns:pc="http://schemas.microsoft.com/office/powerpoint/2013/main/command">
      <pc:docMk/>
      <pc:sldMk cId="4157848016" sldId="277"/>
    </pc:sldMkLst>
    <p188:txBody>
      <a:bodyPr/>
      <a:lstStyle/>
      <a:p>
        <a:r>
          <a:rPr lang="ja-JP" altLang="en-US"/>
          <a:t>鬼塚さん、神田先生：
グラフの色が見づらいので調整した方が良い。また、枠囲いがプロジェクタでは見えない。</a:t>
        </a:r>
      </a:p>
    </p188:txBody>
  </p188:cm>
  <p188:cm id="{B952C14A-E794-0C4E-ABCF-335205264A65}" authorId="{33A30A36-3AB2-F57E-E174-5A7BD84638E7}" status="resolved" created="2024-03-05T08:17:32.692" complete="100000">
    <pc:sldMkLst xmlns:pc="http://schemas.microsoft.com/office/powerpoint/2013/main/command">
      <pc:docMk/>
      <pc:sldMk cId="4157848016" sldId="277"/>
    </pc:sldMkLst>
    <p188:txBody>
      <a:bodyPr/>
      <a:lstStyle/>
      <a:p>
        <a:r>
          <a:rPr lang="ja-JP" altLang="en-US"/>
          <a:t>井上先生：
「全体」の意味が分かりにくいので、「SO 全体の質問」と口頭で言った方がいい。</a:t>
        </a:r>
      </a:p>
    </p188:txBody>
  </p188:cm>
</p188:cmLst>
</file>

<file path=ppt/comments/modernComment_116_6DD03D62.xml><?xml version="1.0" encoding="utf-8"?>
<p188:cmLst xmlns:a="http://schemas.openxmlformats.org/drawingml/2006/main" xmlns:r="http://schemas.openxmlformats.org/officeDocument/2006/relationships" xmlns:p188="http://schemas.microsoft.com/office/powerpoint/2018/8/main">
  <p188:cm id="{69D68220-ADF6-A940-80B6-28E074B3C845}" authorId="{33A30A36-3AB2-F57E-E174-5A7BD84638E7}" status="resolved" created="2024-03-05T08:19:10.742" complete="100000">
    <pc:sldMkLst xmlns:pc="http://schemas.microsoft.com/office/powerpoint/2013/main/command">
      <pc:docMk/>
      <pc:sldMk cId="1842363746" sldId="278"/>
    </pc:sldMkLst>
    <p188:txBody>
      <a:bodyPr/>
      <a:lstStyle/>
      <a:p>
        <a:r>
          <a:rPr lang="ja-JP" altLang="en-US"/>
          <a:t>楊さん：
点線は未調査の過程を思わせるので、2023-09 までは実線にし、そこから 2023 に向けて架空の点線にした方が良い。</a:t>
        </a:r>
      </a:p>
    </p188:txBody>
  </p188:cm>
</p188:cmLst>
</file>

<file path=ppt/comments/modernComment_117_8585FF28.xml><?xml version="1.0" encoding="utf-8"?>
<p188:cmLst xmlns:a="http://schemas.openxmlformats.org/drawingml/2006/main" xmlns:r="http://schemas.openxmlformats.org/officeDocument/2006/relationships" xmlns:p188="http://schemas.microsoft.com/office/powerpoint/2018/8/main">
  <p188:cm id="{D4E8FE6D-5AC4-1A4E-8FC0-C762EF6FF404}" authorId="{33A30A36-3AB2-F57E-E174-5A7BD84638E7}" status="resolved" created="2024-03-05T08:19:58.508" complete="100000">
    <pc:sldMkLst xmlns:pc="http://schemas.microsoft.com/office/powerpoint/2013/main/command">
      <pc:docMk/>
      <pc:sldMk cId="2240151336" sldId="279"/>
    </pc:sldMkLst>
    <p188:txBody>
      <a:bodyPr/>
      <a:lstStyle/>
      <a:p>
        <a:r>
          <a:rPr lang="ja-JP" altLang="en-US"/>
          <a:t>眞鍋先生：
先頭の一文を省略する。</a:t>
        </a:r>
      </a:p>
    </p188:txBody>
  </p188:cm>
</p188:cmLst>
</file>

<file path=ppt/comments/modernComment_118_AAC53673.xml><?xml version="1.0" encoding="utf-8"?>
<p188:cmLst xmlns:a="http://schemas.openxmlformats.org/drawingml/2006/main" xmlns:r="http://schemas.openxmlformats.org/officeDocument/2006/relationships" xmlns:p188="http://schemas.microsoft.com/office/powerpoint/2018/8/main">
  <p188:cm id="{86A7C74E-D7FA-8A4B-889C-DADE5B27E190}" authorId="{33A30A36-3AB2-F57E-E174-5A7BD84638E7}" status="resolved" created="2024-03-05T08:21:00.592" complete="100000">
    <pc:sldMkLst xmlns:pc="http://schemas.microsoft.com/office/powerpoint/2013/main/command">
      <pc:docMk/>
      <pc:sldMk cId="2865051251" sldId="280"/>
    </pc:sldMkLst>
    <p188:txBody>
      <a:bodyPr/>
      <a:lstStyle/>
      <a:p>
        <a:r>
          <a:rPr lang="ja-JP" altLang="en-US"/>
          <a:t>鬼塚さん、神田先生：
Windows では実現できない理由がぱっと分かりにくいので、「Linux では package manager 経由でインストールしており、そこに情報がある」を書く。</a:t>
        </a:r>
      </a:p>
    </p188:txBody>
  </p188:cm>
  <p188:cm id="{32AFF1D4-36FE-5A49-B40D-7C077C9B67D9}" authorId="{33A30A36-3AB2-F57E-E174-5A7BD84638E7}" status="resolved" created="2024-03-05T08:22:04.325" complete="100000">
    <pc:sldMkLst xmlns:pc="http://schemas.microsoft.com/office/powerpoint/2013/main/command">
      <pc:docMk/>
      <pc:sldMk cId="2865051251" sldId="280"/>
    </pc:sldMkLst>
    <p188:txBody>
      <a:bodyPr/>
      <a:lstStyle/>
      <a:p>
        <a:r>
          <a:rPr lang="ja-JP" altLang="en-US"/>
          <a:t>眞鍋先生：
質問タイトルの代わりに考察をヘッドラインに出す。日時は省略する（付録に入れておく）。</a:t>
        </a:r>
      </a:p>
    </p188:txBody>
  </p188:cm>
</p188:cmLst>
</file>

<file path=ppt/comments/modernComment_11C_F33B3742.xml><?xml version="1.0" encoding="utf-8"?>
<p188:cmLst xmlns:a="http://schemas.openxmlformats.org/drawingml/2006/main" xmlns:r="http://schemas.openxmlformats.org/officeDocument/2006/relationships" xmlns:p188="http://schemas.microsoft.com/office/powerpoint/2018/8/main">
  <p188:cm id="{88656FDC-CB17-374F-BE72-56A7CCC7BBF7}" authorId="{33A30A36-3AB2-F57E-E174-5A7BD84638E7}" status="resolved" created="2024-03-05T08:23:26.057" complete="100000">
    <pc:sldMkLst xmlns:pc="http://schemas.microsoft.com/office/powerpoint/2013/main/command">
      <pc:docMk/>
      <pc:sldMk cId="4080744258" sldId="284"/>
    </pc:sldMkLst>
    <p188:replyLst>
      <p188:reply id="{5C2FC8DC-9B15-2E40-9B83-AFF18332F4DD}" authorId="{33A30A36-3AB2-F57E-E174-5A7BD84638E7}" created="2024-03-05T08:23:40.743">
        <p188:txBody>
          <a:bodyPr/>
          <a:lstStyle/>
          <a:p>
            <a:r>
              <a:rPr lang="ja-JP" altLang="en-US"/>
              <a:t>課題 3 の考察が一応それになっていると期待。</a:t>
            </a:r>
          </a:p>
        </p188:txBody>
      </p188:reply>
    </p188:replyLst>
    <p188:txBody>
      <a:bodyPr/>
      <a:lstStyle/>
      <a:p>
        <a:r>
          <a:rPr lang="ja-JP" altLang="en-US"/>
          <a:t>嶋利さん：
研究者や実践者へのアドバイスで締まると綺麗。</a:t>
        </a:r>
      </a:p>
    </p188:txBody>
  </p188:cm>
  <p188:cm id="{D218A3CD-F999-7F40-A5BB-037890E0EC4B}" authorId="{33A30A36-3AB2-F57E-E174-5A7BD84638E7}" status="resolved" created="2024-03-05T08:24:15.243" complete="100000">
    <pc:sldMkLst xmlns:pc="http://schemas.microsoft.com/office/powerpoint/2013/main/command">
      <pc:docMk/>
      <pc:sldMk cId="4080744258" sldId="284"/>
    </pc:sldMkLst>
    <p188:txBody>
      <a:bodyPr/>
      <a:lstStyle/>
      <a:p>
        <a:r>
          <a:rPr lang="ja-JP" altLang="en-US"/>
          <a:t>鬼塚さん：
要素が 1 つしかない箇条書きは、箇条書きにしない。</a:t>
        </a:r>
      </a:p>
    </p188:txBody>
  </p188:cm>
  <p188:cm id="{1F5C97D6-3E65-2842-B855-9811C2644D2B}" authorId="{33A30A36-3AB2-F57E-E174-5A7BD84638E7}" status="resolved" created="2024-03-05T08:26:17.359" complete="100000">
    <ac:txMkLst xmlns:ac="http://schemas.microsoft.com/office/drawing/2013/main/command">
      <pc:docMk xmlns:pc="http://schemas.microsoft.com/office/powerpoint/2013/main/command"/>
      <pc:sldMk xmlns:pc="http://schemas.microsoft.com/office/powerpoint/2013/main/command" cId="4080744258" sldId="284"/>
      <ac:spMk id="2" creationId="{BEB7C842-C226-8A5C-A551-0A9E077F38A2}"/>
      <ac:txMk cp="6" len="35">
        <ac:context len="42" hash="4224278868"/>
      </ac:txMk>
    </ac:txMkLst>
    <p188:pos x="11495314" y="500743"/>
    <p188:txBody>
      <a:bodyPr/>
      <a:lstStyle/>
      <a:p>
        <a:r>
          <a:rPr lang="ja-JP" altLang="en-US"/>
          <a:t>眞鍋先生：
質問する側のことも考えると、スライドはまとめのページで終わって欲しい。タイトルの「まとめ」に続いて「Stack Overflow 上の SBOM 利活用に関する質問の分析」を入れて、今後の展望の「最新のトレンドを追跡する」だけをこのページに持ってきて、詳細な展望は付録に入れる。</a:t>
        </a:r>
      </a:p>
    </p188:txBody>
  </p188:cm>
</p188:cmLst>
</file>

<file path=ppt/comments/modernComment_11D_DCB1E1D5.xml><?xml version="1.0" encoding="utf-8"?>
<p188:cmLst xmlns:a="http://schemas.openxmlformats.org/drawingml/2006/main" xmlns:r="http://schemas.openxmlformats.org/officeDocument/2006/relationships" xmlns:p188="http://schemas.microsoft.com/office/powerpoint/2018/8/main">
  <p188:cm id="{F0375FB5-1ACF-5446-B16C-F5F0F039DE5D}" authorId="{33A30A36-3AB2-F57E-E174-5A7BD84638E7}" status="resolved" created="2024-03-05T08:27:32.542" complete="100000">
    <pc:sldMkLst xmlns:pc="http://schemas.microsoft.com/office/powerpoint/2013/main/command">
      <pc:docMk/>
      <pc:sldMk cId="3702645205" sldId="285"/>
    </pc:sldMkLst>
    <p188:txBody>
      <a:bodyPr/>
      <a:lstStyle/>
      <a:p>
        <a:r>
          <a:rPr lang="ja-JP" altLang="en-US"/>
          <a:t>鬼塚さん：
「疑問質問」→「疑問・質問」</a:t>
        </a:r>
      </a:p>
    </p188:txBody>
  </p188:cm>
  <p188:cm id="{6D4AD539-C51C-774B-9A64-BFDEDB5F4093}" authorId="{33A30A36-3AB2-F57E-E174-5A7BD84638E7}" status="resolved" created="2024-03-05T08:27:48.357" complete="100000">
    <pc:sldMkLst xmlns:pc="http://schemas.microsoft.com/office/powerpoint/2013/main/command">
      <pc:docMk/>
      <pc:sldMk cId="3702645205" sldId="285"/>
    </pc:sldMkLst>
    <p188:txBody>
      <a:bodyPr/>
      <a:lstStyle/>
      <a:p>
        <a:r>
          <a:rPr lang="ja-JP" altLang="en-US"/>
          <a:t>眞鍋先生：
こここんなに長く説明しなくていいので、赤字部分のみを「まとめ」にねじ込む。</a:t>
        </a:r>
      </a:p>
    </p188:txBody>
  </p188:cm>
</p188:cmLst>
</file>

<file path=ppt/comments/modernComment_120_6FCC391.xml><?xml version="1.0" encoding="utf-8"?>
<p188:cmLst xmlns:a="http://schemas.openxmlformats.org/drawingml/2006/main" xmlns:r="http://schemas.openxmlformats.org/officeDocument/2006/relationships" xmlns:p188="http://schemas.microsoft.com/office/powerpoint/2018/8/main">
  <p188:cm id="{885ACD06-B40B-FC4C-B35C-743AD4B8E17E}" authorId="{33A30A36-3AB2-F57E-E174-5A7BD84638E7}" status="resolved" created="2024-03-05T08:01:04.493" complete="100000">
    <pc:sldMkLst xmlns:pc="http://schemas.microsoft.com/office/powerpoint/2013/main/command">
      <pc:docMk/>
      <pc:sldMk cId="117228433" sldId="288"/>
    </pc:sldMkLst>
    <p188:txBody>
      <a:bodyPr/>
      <a:lstStyle/>
      <a:p>
        <a:r>
          <a:rPr lang="ja-JP" altLang="en-US"/>
          <a:t>鬼塚さん、神田先生：
Accepted とタグの簡単な説明を、口頭で行って欲しい。</a:t>
        </a:r>
      </a:p>
    </p188:txBody>
  </p188:cm>
  <p188:cm id="{A9D56375-DFD0-F043-BA36-06D9F73EC7D1}" authorId="{33A30A36-3AB2-F57E-E174-5A7BD84638E7}" status="resolved" created="2024-03-05T08:01:54.592" complete="100000">
    <pc:sldMkLst xmlns:pc="http://schemas.microsoft.com/office/powerpoint/2013/main/command">
      <pc:docMk/>
      <pc:sldMk cId="117228433" sldId="288"/>
    </pc:sldMkLst>
    <p188:txBody>
      <a:bodyPr/>
      <a:lstStyle/>
      <a:p>
        <a:r>
          <a:rPr lang="ja-JP" altLang="en-US"/>
          <a:t>鬼塚さん、神田先生：
図のフォントサイズが小さすぎて読めないので、大きくして欲しい。その際、質問コメントの部分は切ってもいい。</a:t>
        </a:r>
      </a:p>
    </p188:txBody>
  </p188:cm>
  <p188:cm id="{CA15F48F-1AE5-FE4A-B854-0BCD7507948B}" authorId="{33A30A36-3AB2-F57E-E174-5A7BD84638E7}" status="resolved" created="2024-03-05T08:03:36.893" complete="100000">
    <pc:sldMkLst xmlns:pc="http://schemas.microsoft.com/office/powerpoint/2013/main/command">
      <pc:docMk/>
      <pc:sldMk cId="117228433" sldId="288"/>
    </pc:sldMkLst>
    <p188:txBody>
      <a:bodyPr/>
      <a:lstStyle/>
      <a:p>
        <a:r>
          <a:rPr lang="ja-JP" altLang="en-US"/>
          <a:t>神田先生：
アニメーション表示前に、「回答」はあるのに「質問」がなく違和感がある。右の各ラベルから「質問」を取り除き、左と同じように「質問」ラベルを追加する？</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A0E02-12E2-994F-A5B7-8E22D0411CE9}" type="datetimeFigureOut">
              <a:rPr kumimoji="1" lang="ja-JP" altLang="en-US" smtClean="0"/>
              <a:t>2024/3/8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E676F-1724-3E41-96BD-63CB7316ABD1}" type="slidenum">
              <a:rPr kumimoji="1" lang="ja-JP" altLang="en-US" smtClean="0"/>
              <a:t>‹#›</a:t>
            </a:fld>
            <a:endParaRPr kumimoji="1" lang="ja-JP" altLang="en-US"/>
          </a:p>
        </p:txBody>
      </p:sp>
    </p:spTree>
    <p:extLst>
      <p:ext uri="{BB962C8B-B14F-4D97-AF65-F5344CB8AC3E}">
        <p14:creationId xmlns:p14="http://schemas.microsoft.com/office/powerpoint/2010/main" val="30589609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a:t>
            </a:fld>
            <a:endParaRPr kumimoji="1" lang="ja-JP" altLang="en-US"/>
          </a:p>
        </p:txBody>
      </p:sp>
    </p:spTree>
    <p:extLst>
      <p:ext uri="{BB962C8B-B14F-4D97-AF65-F5344CB8AC3E}">
        <p14:creationId xmlns:p14="http://schemas.microsoft.com/office/powerpoint/2010/main" val="142745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13</a:t>
            </a:fld>
            <a:endParaRPr kumimoji="1" lang="ja-JP" altLang="en-US"/>
          </a:p>
        </p:txBody>
      </p:sp>
    </p:spTree>
    <p:extLst>
      <p:ext uri="{BB962C8B-B14F-4D97-AF65-F5344CB8AC3E}">
        <p14:creationId xmlns:p14="http://schemas.microsoft.com/office/powerpoint/2010/main" val="183755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「パッケージマネージャ</a:t>
            </a:r>
            <a:r>
              <a:rPr kumimoji="1" lang="en-US" altLang="ja-JP" dirty="0"/>
              <a:t> NPM </a:t>
            </a:r>
            <a:r>
              <a:rPr kumimoji="1" lang="ja-JP" altLang="en-US"/>
              <a:t>が出力したエラーで、ログ中にこれらのパッケージ名が</a:t>
            </a:r>
            <a:r>
              <a:rPr kumimoji="1" lang="en-US" altLang="ja-JP" dirty="0"/>
              <a:t>…</a:t>
            </a:r>
            <a:r>
              <a:rPr kumimoji="1" lang="ja-JP" altLang="en-US"/>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文字列自体については読み上げずに「この文字列については</a:t>
            </a:r>
            <a:r>
              <a:rPr kumimoji="1" lang="en-US" altLang="ja-JP" dirty="0"/>
              <a:t>〜</a:t>
            </a:r>
            <a:r>
              <a:rPr kumimoji="1" lang="ja-JP" altLang="en-US"/>
              <a:t>」でいい</a:t>
            </a:r>
            <a:endParaRPr kumimoji="1"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14</a:t>
            </a:fld>
            <a:endParaRPr kumimoji="1" lang="ja-JP" altLang="en-US"/>
          </a:p>
        </p:txBody>
      </p:sp>
    </p:spTree>
    <p:extLst>
      <p:ext uri="{BB962C8B-B14F-4D97-AF65-F5344CB8AC3E}">
        <p14:creationId xmlns:p14="http://schemas.microsoft.com/office/powerpoint/2010/main" val="326864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15</a:t>
            </a:fld>
            <a:endParaRPr kumimoji="1" lang="ja-JP" altLang="en-US"/>
          </a:p>
        </p:txBody>
      </p:sp>
    </p:spTree>
    <p:extLst>
      <p:ext uri="{BB962C8B-B14F-4D97-AF65-F5344CB8AC3E}">
        <p14:creationId xmlns:p14="http://schemas.microsoft.com/office/powerpoint/2010/main" val="250067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16</a:t>
            </a:fld>
            <a:endParaRPr kumimoji="1" lang="ja-JP" altLang="en-US"/>
          </a:p>
        </p:txBody>
      </p:sp>
    </p:spTree>
    <p:extLst>
      <p:ext uri="{BB962C8B-B14F-4D97-AF65-F5344CB8AC3E}">
        <p14:creationId xmlns:p14="http://schemas.microsoft.com/office/powerpoint/2010/main" val="65230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メモ：　カジュアル調査で</a:t>
            </a:r>
            <a:r>
              <a:rPr kumimoji="1" lang="en-US" altLang="ja-JP" dirty="0"/>
              <a:t> 2023 </a:t>
            </a:r>
            <a:r>
              <a:rPr kumimoji="1" lang="ja-JP" altLang="en-US"/>
              <a:t>年は</a:t>
            </a:r>
            <a:r>
              <a:rPr kumimoji="1" lang="en-US" altLang="ja-JP" dirty="0"/>
              <a:t> 25 </a:t>
            </a:r>
            <a:r>
              <a:rPr kumimoji="1" lang="ja-JP" altLang="en-US"/>
              <a:t>件まで増え、</a:t>
            </a:r>
            <a:r>
              <a:rPr kumimoji="1" lang="en-US" altLang="ja-JP" dirty="0"/>
              <a:t>2024 </a:t>
            </a:r>
            <a:r>
              <a:rPr kumimoji="1" lang="ja-JP" altLang="en-US"/>
              <a:t>年は</a:t>
            </a:r>
            <a:r>
              <a:rPr kumimoji="1" lang="en-US" altLang="ja-JP" dirty="0"/>
              <a:t> 3/7 </a:t>
            </a:r>
            <a:r>
              <a:rPr kumimoji="1" lang="ja-JP" altLang="en-US"/>
              <a:t>現在</a:t>
            </a:r>
            <a:r>
              <a:rPr kumimoji="1" lang="en-US" altLang="ja-JP" dirty="0"/>
              <a:t> 5 </a:t>
            </a:r>
            <a:r>
              <a:rPr kumimoji="1" lang="ja-JP" altLang="en-US"/>
              <a:t>件。</a:t>
            </a:r>
            <a:endParaRPr kumimoji="1"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17</a:t>
            </a:fld>
            <a:endParaRPr kumimoji="1" lang="ja-JP" altLang="en-US"/>
          </a:p>
        </p:txBody>
      </p:sp>
    </p:spTree>
    <p:extLst>
      <p:ext uri="{BB962C8B-B14F-4D97-AF65-F5344CB8AC3E}">
        <p14:creationId xmlns:p14="http://schemas.microsoft.com/office/powerpoint/2010/main" val="404651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18</a:t>
            </a:fld>
            <a:endParaRPr kumimoji="1" lang="ja-JP" altLang="en-US"/>
          </a:p>
        </p:txBody>
      </p:sp>
    </p:spTree>
    <p:extLst>
      <p:ext uri="{BB962C8B-B14F-4D97-AF65-F5344CB8AC3E}">
        <p14:creationId xmlns:p14="http://schemas.microsoft.com/office/powerpoint/2010/main" val="1985687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19</a:t>
            </a:fld>
            <a:endParaRPr kumimoji="1" lang="ja-JP" altLang="en-US"/>
          </a:p>
        </p:txBody>
      </p:sp>
    </p:spTree>
    <p:extLst>
      <p:ext uri="{BB962C8B-B14F-4D97-AF65-F5344CB8AC3E}">
        <p14:creationId xmlns:p14="http://schemas.microsoft.com/office/powerpoint/2010/main" val="3458579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考察だけ読んで中身は飛ばす</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20</a:t>
            </a:fld>
            <a:endParaRPr kumimoji="1" lang="ja-JP" altLang="en-US"/>
          </a:p>
        </p:txBody>
      </p:sp>
    </p:spTree>
    <p:extLst>
      <p:ext uri="{BB962C8B-B14F-4D97-AF65-F5344CB8AC3E}">
        <p14:creationId xmlns:p14="http://schemas.microsoft.com/office/powerpoint/2010/main" val="88926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21</a:t>
            </a:fld>
            <a:endParaRPr kumimoji="1" lang="ja-JP" altLang="en-US"/>
          </a:p>
        </p:txBody>
      </p:sp>
    </p:spTree>
    <p:extLst>
      <p:ext uri="{BB962C8B-B14F-4D97-AF65-F5344CB8AC3E}">
        <p14:creationId xmlns:p14="http://schemas.microsoft.com/office/powerpoint/2010/main" val="287409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22</a:t>
            </a:fld>
            <a:endParaRPr kumimoji="1" lang="ja-JP" altLang="en-US"/>
          </a:p>
        </p:txBody>
      </p:sp>
    </p:spTree>
    <p:extLst>
      <p:ext uri="{BB962C8B-B14F-4D97-AF65-F5344CB8AC3E}">
        <p14:creationId xmlns:p14="http://schemas.microsoft.com/office/powerpoint/2010/main" val="238302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「本研究の背景として</a:t>
            </a:r>
            <a:r>
              <a:rPr kumimoji="1" lang="en-US" altLang="ja-JP" dirty="0"/>
              <a:t>〜</a:t>
            </a:r>
            <a:r>
              <a:rPr kumimoji="1" lang="ja-JP" altLang="en-US"/>
              <a:t>」で始めて、「これに対し、ソフトウェア部品表</a:t>
            </a:r>
            <a:r>
              <a:rPr kumimoji="1" lang="en-US" altLang="ja-JP" dirty="0"/>
              <a:t>〜</a:t>
            </a:r>
            <a:r>
              <a:rPr kumimoji="1" lang="ja-JP" altLang="en-US"/>
              <a:t>」で次のスライドへ</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a:t>
            </a:fld>
            <a:endParaRPr kumimoji="1" lang="ja-JP" altLang="en-US"/>
          </a:p>
        </p:txBody>
      </p:sp>
    </p:spTree>
    <p:extLst>
      <p:ext uri="{BB962C8B-B14F-4D97-AF65-F5344CB8AC3E}">
        <p14:creationId xmlns:p14="http://schemas.microsoft.com/office/powerpoint/2010/main" val="877077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ここは読まずに出すだけでいい</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23</a:t>
            </a:fld>
            <a:endParaRPr kumimoji="1" lang="ja-JP" altLang="en-US"/>
          </a:p>
        </p:txBody>
      </p:sp>
    </p:spTree>
    <p:extLst>
      <p:ext uri="{BB962C8B-B14F-4D97-AF65-F5344CB8AC3E}">
        <p14:creationId xmlns:p14="http://schemas.microsoft.com/office/powerpoint/2010/main" val="395654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32</a:t>
            </a:fld>
            <a:endParaRPr kumimoji="1" lang="ja-JP" altLang="en-US"/>
          </a:p>
        </p:txBody>
      </p:sp>
    </p:spTree>
    <p:extLst>
      <p:ext uri="{BB962C8B-B14F-4D97-AF65-F5344CB8AC3E}">
        <p14:creationId xmlns:p14="http://schemas.microsoft.com/office/powerpoint/2010/main" val="287514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35</a:t>
            </a:fld>
            <a:endParaRPr kumimoji="1" lang="ja-JP" altLang="en-US"/>
          </a:p>
        </p:txBody>
      </p:sp>
    </p:spTree>
    <p:extLst>
      <p:ext uri="{BB962C8B-B14F-4D97-AF65-F5344CB8AC3E}">
        <p14:creationId xmlns:p14="http://schemas.microsoft.com/office/powerpoint/2010/main" val="235070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「実際に公機関もこの事実に着目しており、</a:t>
            </a:r>
            <a:r>
              <a:rPr kumimoji="1" lang="en-US" altLang="ja-JP" dirty="0"/>
              <a:t>2021</a:t>
            </a:r>
            <a:r>
              <a:rPr kumimoji="1" lang="ja-JP" altLang="en-US"/>
              <a:t>年に米国で発令されたサイバーセキュリティに関する大統領令や、本年中に発効見込みの</a:t>
            </a:r>
            <a:r>
              <a:rPr kumimoji="1" lang="en-US" altLang="ja-JP" dirty="0"/>
              <a:t>EU</a:t>
            </a:r>
            <a:r>
              <a:rPr kumimoji="1" lang="ja-JP" altLang="en-US"/>
              <a:t>サイバーレジリエンス法では、</a:t>
            </a:r>
            <a:r>
              <a:rPr kumimoji="1" lang="en-US" altLang="ja-JP" dirty="0"/>
              <a:t>SBOM</a:t>
            </a:r>
            <a:r>
              <a:rPr kumimoji="1" lang="ja-JP" altLang="en-US"/>
              <a:t>の提供が求められるようになりました。また、日本でも経済産業省が</a:t>
            </a:r>
            <a:r>
              <a:rPr kumimoji="1" lang="en-US" altLang="ja-JP" dirty="0"/>
              <a:t>〜</a:t>
            </a:r>
            <a:r>
              <a:rPr kumimoji="1" lang="ja-JP" altLang="en-US"/>
              <a:t>」</a:t>
            </a:r>
            <a:endParaRPr kumimoji="1" lang="en-US" altLang="ja-JP" dirty="0"/>
          </a:p>
          <a:p>
            <a:r>
              <a:rPr kumimoji="1" lang="ja-JP" altLang="en-US"/>
              <a:t>「次に、</a:t>
            </a:r>
            <a:r>
              <a:rPr kumimoji="1" lang="en-US" altLang="ja-JP" dirty="0"/>
              <a:t>SBOM </a:t>
            </a:r>
            <a:r>
              <a:rPr kumimoji="1" lang="ja-JP" altLang="en-US"/>
              <a:t>の具体的な利点を説明します」で次のスライドへ</a:t>
            </a:r>
            <a:endParaRPr kumimoji="1" lang="en-US" altLang="ja-JP" dirty="0"/>
          </a:p>
          <a:p>
            <a:r>
              <a:rPr kumimoji="1" lang="ja-JP" altLang="en-US"/>
              <a:t>（</a:t>
            </a:r>
            <a:r>
              <a:rPr kumimoji="1" lang="en-US" altLang="ja-JP" dirty="0"/>
              <a:t>NTIA </a:t>
            </a:r>
            <a:r>
              <a:rPr kumimoji="1" lang="ja-JP" altLang="en-US"/>
              <a:t>の話はここでは省略する）</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3</a:t>
            </a:fld>
            <a:endParaRPr kumimoji="1" lang="ja-JP" altLang="en-US"/>
          </a:p>
        </p:txBody>
      </p:sp>
    </p:spTree>
    <p:extLst>
      <p:ext uri="{BB962C8B-B14F-4D97-AF65-F5344CB8AC3E}">
        <p14:creationId xmlns:p14="http://schemas.microsoft.com/office/powerpoint/2010/main" val="351415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ブラックボックスとなったソフトウェアがあり、またその利用者が居る状況を考えます。このソフトウェアは脆弱性やライセンス違反を抱えているのですが、ブラックボックスであるため利用者は気づくことができません。すると、その脆弱性が原因となってサイバー攻撃を受けるリスクや、著作権違反による法的リスクが発生します。ここで、</a:t>
            </a:r>
            <a:r>
              <a:rPr kumimoji="1" lang="en-US" altLang="ja-JP" dirty="0"/>
              <a:t>SBOM </a:t>
            </a:r>
            <a:r>
              <a:rPr kumimoji="1" lang="ja-JP" altLang="en-US"/>
              <a:t>があれば、利用者は</a:t>
            </a:r>
            <a:r>
              <a:rPr kumimoji="1" lang="en-US" altLang="ja-JP" dirty="0"/>
              <a:t>〜</a:t>
            </a:r>
            <a:r>
              <a:rPr kumimoji="1" lang="ja-JP" altLang="en-US"/>
              <a:t>」</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4</a:t>
            </a:fld>
            <a:endParaRPr kumimoji="1" lang="ja-JP" altLang="en-US"/>
          </a:p>
        </p:txBody>
      </p:sp>
    </p:spTree>
    <p:extLst>
      <p:ext uri="{BB962C8B-B14F-4D97-AF65-F5344CB8AC3E}">
        <p14:creationId xmlns:p14="http://schemas.microsoft.com/office/powerpoint/2010/main" val="166217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「では、ここまで説明した</a:t>
            </a:r>
            <a:r>
              <a:rPr kumimoji="1" lang="en-US" altLang="ja-JP" dirty="0"/>
              <a:t> SBOM </a:t>
            </a:r>
            <a:r>
              <a:rPr kumimoji="1" lang="ja-JP" altLang="en-US"/>
              <a:t>について、具体的な記述方法、つまりフォーマットのうち主要なものを紹介します。」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5</a:t>
            </a:fld>
            <a:endParaRPr kumimoji="1" lang="ja-JP" altLang="en-US"/>
          </a:p>
        </p:txBody>
      </p:sp>
    </p:spTree>
    <p:extLst>
      <p:ext uri="{BB962C8B-B14F-4D97-AF65-F5344CB8AC3E}">
        <p14:creationId xmlns:p14="http://schemas.microsoft.com/office/powerpoint/2010/main" val="244240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6</a:t>
            </a:fld>
            <a:endParaRPr kumimoji="1" lang="ja-JP" altLang="en-US"/>
          </a:p>
        </p:txBody>
      </p:sp>
    </p:spTree>
    <p:extLst>
      <p:ext uri="{BB962C8B-B14F-4D97-AF65-F5344CB8AC3E}">
        <p14:creationId xmlns:p14="http://schemas.microsoft.com/office/powerpoint/2010/main" val="268958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「そこで、我々は</a:t>
            </a:r>
            <a:r>
              <a:rPr kumimoji="1" lang="en-US" altLang="ja-JP" dirty="0"/>
              <a:t> Stack Overflow </a:t>
            </a:r>
            <a:r>
              <a:rPr kumimoji="1" lang="ja-JP" altLang="en-US"/>
              <a:t>に着目しました。」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7</a:t>
            </a:fld>
            <a:endParaRPr kumimoji="1" lang="ja-JP" altLang="en-US"/>
          </a:p>
        </p:txBody>
      </p:sp>
    </p:spTree>
    <p:extLst>
      <p:ext uri="{BB962C8B-B14F-4D97-AF65-F5344CB8AC3E}">
        <p14:creationId xmlns:p14="http://schemas.microsoft.com/office/powerpoint/2010/main" val="1540276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9</a:t>
            </a:fld>
            <a:endParaRPr kumimoji="1" lang="ja-JP" altLang="en-US"/>
          </a:p>
        </p:txBody>
      </p:sp>
    </p:spTree>
    <p:extLst>
      <p:ext uri="{BB962C8B-B14F-4D97-AF65-F5344CB8AC3E}">
        <p14:creationId xmlns:p14="http://schemas.microsoft.com/office/powerpoint/2010/main" val="94870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12</a:t>
            </a:fld>
            <a:endParaRPr kumimoji="1" lang="ja-JP" altLang="en-US"/>
          </a:p>
        </p:txBody>
      </p:sp>
    </p:spTree>
    <p:extLst>
      <p:ext uri="{BB962C8B-B14F-4D97-AF65-F5344CB8AC3E}">
        <p14:creationId xmlns:p14="http://schemas.microsoft.com/office/powerpoint/2010/main" val="192777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297AB-0FDF-4C4D-9318-A887B4A0E2BC}"/>
              </a:ext>
            </a:extLst>
          </p:cNvPr>
          <p:cNvSpPr>
            <a:spLocks noGrp="1"/>
          </p:cNvSpPr>
          <p:nvPr>
            <p:ph type="ctrTitle"/>
          </p:nvPr>
        </p:nvSpPr>
        <p:spPr>
          <a:xfrm>
            <a:off x="0" y="2"/>
            <a:ext cx="12192000" cy="3990109"/>
          </a:xfrm>
        </p:spPr>
        <p:txBody>
          <a:bodyPr anchor="b"/>
          <a:lstStyle>
            <a:lvl1pPr algn="ctr">
              <a:defRPr sz="6000"/>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8348C40A-C986-4439-A8B4-094EEC023FBB}"/>
              </a:ext>
            </a:extLst>
          </p:cNvPr>
          <p:cNvSpPr>
            <a:spLocks noGrp="1"/>
          </p:cNvSpPr>
          <p:nvPr>
            <p:ph type="subTitle" idx="1"/>
          </p:nvPr>
        </p:nvSpPr>
        <p:spPr>
          <a:xfrm>
            <a:off x="1524000" y="425043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1020214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EF697D6-E911-464C-AF78-7D0973BCBD34}"/>
              </a:ext>
            </a:extLst>
          </p:cNvPr>
          <p:cNvSpPr>
            <a:spLocks noGrp="1"/>
          </p:cNvSpPr>
          <p:nvPr>
            <p:ph type="title" orient="vert"/>
          </p:nvPr>
        </p:nvSpPr>
        <p:spPr>
          <a:xfrm>
            <a:off x="11353800" y="1"/>
            <a:ext cx="838200" cy="6857999"/>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56C505-D06D-4F6B-83C2-4E6AE5AC40C8}"/>
              </a:ext>
            </a:extLst>
          </p:cNvPr>
          <p:cNvSpPr>
            <a:spLocks noGrp="1"/>
          </p:cNvSpPr>
          <p:nvPr>
            <p:ph type="body" orient="vert" idx="1"/>
          </p:nvPr>
        </p:nvSpPr>
        <p:spPr>
          <a:xfrm>
            <a:off x="317242" y="350514"/>
            <a:ext cx="10711543" cy="6124932"/>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ボックス 3">
            <a:extLst>
              <a:ext uri="{FF2B5EF4-FFF2-40B4-BE49-F238E27FC236}">
                <a16:creationId xmlns:a16="http://schemas.microsoft.com/office/drawing/2014/main" id="{C328267B-A620-8098-A604-6222CB5D7578}"/>
              </a:ext>
            </a:extLst>
          </p:cNvPr>
          <p:cNvSpPr txBox="1"/>
          <p:nvPr/>
        </p:nvSpPr>
        <p:spPr>
          <a:xfrm>
            <a:off x="0" y="6488668"/>
            <a:ext cx="1210575" cy="369332"/>
          </a:xfrm>
          <a:prstGeom prst="rect">
            <a:avLst/>
          </a:prstGeom>
          <a:noFill/>
        </p:spPr>
        <p:txBody>
          <a:bodyPr wrap="square" rtlCol="0">
            <a:spAutoFit/>
          </a:bodyPr>
          <a:lstStyle/>
          <a:p>
            <a:pPr algn="l"/>
            <a:fld id="{CAB64B6E-BAC8-4DD4-A88B-79A112CF9258}" type="slidenum">
              <a:rPr kumimoji="1" lang="ja-JP" altLang="en-US" sz="1800" smtClean="0"/>
              <a:pPr algn="l"/>
              <a:t>‹#›</a:t>
            </a:fld>
            <a:endParaRPr kumimoji="1" lang="ja-JP" altLang="en-US" sz="1800" dirty="0"/>
          </a:p>
        </p:txBody>
      </p:sp>
      <p:sp>
        <p:nvSpPr>
          <p:cNvPr id="5" name="テキスト ボックス 4">
            <a:extLst>
              <a:ext uri="{FF2B5EF4-FFF2-40B4-BE49-F238E27FC236}">
                <a16:creationId xmlns:a16="http://schemas.microsoft.com/office/drawing/2014/main" id="{3B710BC3-8AD4-470D-F034-4A3EA98C9F42}"/>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5F631304-FFB0-90FF-6ECE-D95A08BBCEA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86102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全面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297AB-0FDF-4C4D-9318-A887B4A0E2BC}"/>
              </a:ext>
            </a:extLst>
          </p:cNvPr>
          <p:cNvSpPr>
            <a:spLocks noGrp="1"/>
          </p:cNvSpPr>
          <p:nvPr>
            <p:ph type="ctrTitle"/>
          </p:nvPr>
        </p:nvSpPr>
        <p:spPr>
          <a:xfrm>
            <a:off x="0" y="0"/>
            <a:ext cx="12192000" cy="6858000"/>
          </a:xfrm>
        </p:spPr>
        <p:txBody>
          <a:bodyPr anchor="ctr"/>
          <a:lstStyle>
            <a:lvl1pPr algn="ctr">
              <a:defRPr sz="6000"/>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206509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CB2E4-E4E5-491A-A6CF-AEB94D4B3D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245441-FC62-4765-BDFE-C1628BF14C0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ボックス 3">
            <a:extLst>
              <a:ext uri="{FF2B5EF4-FFF2-40B4-BE49-F238E27FC236}">
                <a16:creationId xmlns:a16="http://schemas.microsoft.com/office/drawing/2014/main" id="{B0D41AFB-9DCB-7665-22AD-D279B9409A90}"/>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5" name="テキスト ボックス 4">
            <a:extLst>
              <a:ext uri="{FF2B5EF4-FFF2-40B4-BE49-F238E27FC236}">
                <a16:creationId xmlns:a16="http://schemas.microsoft.com/office/drawing/2014/main" id="{5CB87E91-E85D-6970-95DE-34FDF2D2539B}"/>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CD08B7ED-2591-5C73-743F-1457C641362D}"/>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488797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1659A-8384-4740-905C-AC53A0FEC0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8F8A57-7F52-4410-A5A8-1BD41E482818}"/>
              </a:ext>
            </a:extLst>
          </p:cNvPr>
          <p:cNvSpPr>
            <a:spLocks noGrp="1"/>
          </p:cNvSpPr>
          <p:nvPr>
            <p:ph sz="half" idx="1"/>
          </p:nvPr>
        </p:nvSpPr>
        <p:spPr>
          <a:xfrm>
            <a:off x="335901" y="951724"/>
            <a:ext cx="5683899" cy="55237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a:extLst>
              <a:ext uri="{FF2B5EF4-FFF2-40B4-BE49-F238E27FC236}">
                <a16:creationId xmlns:a16="http://schemas.microsoft.com/office/drawing/2014/main" id="{5C4A1F13-5E10-4A23-AAB8-3B078AF7F0CE}"/>
              </a:ext>
            </a:extLst>
          </p:cNvPr>
          <p:cNvSpPr>
            <a:spLocks noGrp="1"/>
          </p:cNvSpPr>
          <p:nvPr>
            <p:ph sz="half" idx="2"/>
          </p:nvPr>
        </p:nvSpPr>
        <p:spPr>
          <a:xfrm>
            <a:off x="6172201" y="951724"/>
            <a:ext cx="5683897" cy="55237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ボックス 4">
            <a:extLst>
              <a:ext uri="{FF2B5EF4-FFF2-40B4-BE49-F238E27FC236}">
                <a16:creationId xmlns:a16="http://schemas.microsoft.com/office/drawing/2014/main" id="{1744DA26-84AD-D89E-4524-AEC20ED48885}"/>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5E803707-406C-CB4E-1647-E32E33721E79}"/>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CBA3546F-11B8-A4ED-664C-406C69CCFB75}"/>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353263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3CBB0-0881-4ACC-A786-57095B424DD5}"/>
              </a:ext>
            </a:extLst>
          </p:cNvPr>
          <p:cNvSpPr>
            <a:spLocks noGrp="1"/>
          </p:cNvSpPr>
          <p:nvPr>
            <p:ph type="title"/>
          </p:nvPr>
        </p:nvSpPr>
        <p:spPr>
          <a:xfrm>
            <a:off x="0" y="1"/>
            <a:ext cx="12192000" cy="668336"/>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7BA57A-72F0-42C6-A0DE-DB195A7FE503}"/>
              </a:ext>
            </a:extLst>
          </p:cNvPr>
          <p:cNvSpPr>
            <a:spLocks noGrp="1"/>
          </p:cNvSpPr>
          <p:nvPr>
            <p:ph type="body" idx="1"/>
          </p:nvPr>
        </p:nvSpPr>
        <p:spPr>
          <a:xfrm>
            <a:off x="335901" y="961053"/>
            <a:ext cx="5661675" cy="8442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BB40C2-79E1-419D-9FAC-1A355CF57E5C}"/>
              </a:ext>
            </a:extLst>
          </p:cNvPr>
          <p:cNvSpPr>
            <a:spLocks noGrp="1"/>
          </p:cNvSpPr>
          <p:nvPr>
            <p:ph sz="half" idx="2"/>
          </p:nvPr>
        </p:nvSpPr>
        <p:spPr>
          <a:xfrm>
            <a:off x="335902" y="1884785"/>
            <a:ext cx="5661673" cy="459066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BF4C19D6-CD89-4F4B-B256-257526D622AA}"/>
              </a:ext>
            </a:extLst>
          </p:cNvPr>
          <p:cNvSpPr>
            <a:spLocks noGrp="1"/>
          </p:cNvSpPr>
          <p:nvPr>
            <p:ph type="body" sz="quarter" idx="3"/>
          </p:nvPr>
        </p:nvSpPr>
        <p:spPr>
          <a:xfrm>
            <a:off x="6172200" y="961055"/>
            <a:ext cx="5683899" cy="8517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58EEF40-FCE7-4E9D-B898-753A15988256}"/>
              </a:ext>
            </a:extLst>
          </p:cNvPr>
          <p:cNvSpPr>
            <a:spLocks noGrp="1"/>
          </p:cNvSpPr>
          <p:nvPr>
            <p:ph sz="quarter" idx="4"/>
          </p:nvPr>
        </p:nvSpPr>
        <p:spPr>
          <a:xfrm>
            <a:off x="6172199" y="1884785"/>
            <a:ext cx="5683899" cy="459066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ボックス 6">
            <a:extLst>
              <a:ext uri="{FF2B5EF4-FFF2-40B4-BE49-F238E27FC236}">
                <a16:creationId xmlns:a16="http://schemas.microsoft.com/office/drawing/2014/main" id="{66E4343E-F3E9-03DC-D748-DD23B2754328}"/>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8" name="テキスト ボックス 7">
            <a:extLst>
              <a:ext uri="{FF2B5EF4-FFF2-40B4-BE49-F238E27FC236}">
                <a16:creationId xmlns:a16="http://schemas.microsoft.com/office/drawing/2014/main" id="{C81026A9-239F-32B9-2309-5A54FE4A02D8}"/>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9" name="テキスト ボックス 8">
            <a:extLst>
              <a:ext uri="{FF2B5EF4-FFF2-40B4-BE49-F238E27FC236}">
                <a16:creationId xmlns:a16="http://schemas.microsoft.com/office/drawing/2014/main" id="{62793F36-B55A-4748-3AF4-1E1B1CE090E9}"/>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399409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CCFAA5-A643-453D-A306-0AB22969BE72}"/>
              </a:ext>
            </a:extLst>
          </p:cNvPr>
          <p:cNvSpPr>
            <a:spLocks noGrp="1"/>
          </p:cNvSpPr>
          <p:nvPr>
            <p:ph type="title"/>
          </p:nvPr>
        </p:nvSpPr>
        <p:spPr/>
        <p:txBody>
          <a:bodyPr/>
          <a:lstStyle/>
          <a:p>
            <a:r>
              <a:rPr kumimoji="1" lang="ja-JP" altLang="en-US"/>
              <a:t>マスター タイトルの書式設定</a:t>
            </a:r>
          </a:p>
        </p:txBody>
      </p:sp>
      <p:sp>
        <p:nvSpPr>
          <p:cNvPr id="3" name="テキスト ボックス 2">
            <a:extLst>
              <a:ext uri="{FF2B5EF4-FFF2-40B4-BE49-F238E27FC236}">
                <a16:creationId xmlns:a16="http://schemas.microsoft.com/office/drawing/2014/main" id="{CD65C895-C07D-105B-CC19-49AC5E141637}"/>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4" name="テキスト ボックス 3">
            <a:extLst>
              <a:ext uri="{FF2B5EF4-FFF2-40B4-BE49-F238E27FC236}">
                <a16:creationId xmlns:a16="http://schemas.microsoft.com/office/drawing/2014/main" id="{5FF20B2F-8861-6B74-9A34-AA3863791B3C}"/>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5" name="テキスト ボックス 4">
            <a:extLst>
              <a:ext uri="{FF2B5EF4-FFF2-40B4-BE49-F238E27FC236}">
                <a16:creationId xmlns:a16="http://schemas.microsoft.com/office/drawing/2014/main" id="{62979738-73C6-037E-910D-FBAD7760BE2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67275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FE1906-9E87-77F3-76B5-56E4E4D76603}"/>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3" name="テキスト ボックス 2">
            <a:extLst>
              <a:ext uri="{FF2B5EF4-FFF2-40B4-BE49-F238E27FC236}">
                <a16:creationId xmlns:a16="http://schemas.microsoft.com/office/drawing/2014/main" id="{5FADF698-0034-C184-ABA4-7E41A71AFDB5}"/>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4" name="テキスト ボックス 3">
            <a:extLst>
              <a:ext uri="{FF2B5EF4-FFF2-40B4-BE49-F238E27FC236}">
                <a16:creationId xmlns:a16="http://schemas.microsoft.com/office/drawing/2014/main" id="{1599262F-09CE-94CF-72F5-7F182D37B8C4}"/>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87179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668BA7-07F8-4E06-A1D2-7F3F1AA77AF3}"/>
              </a:ext>
            </a:extLst>
          </p:cNvPr>
          <p:cNvSpPr>
            <a:spLocks noGrp="1"/>
          </p:cNvSpPr>
          <p:nvPr>
            <p:ph type="title"/>
          </p:nvPr>
        </p:nvSpPr>
        <p:spPr>
          <a:xfrm>
            <a:off x="1" y="0"/>
            <a:ext cx="4772025" cy="1091682"/>
          </a:xfrm>
        </p:spPr>
        <p:txBody>
          <a:bodyPr anchor="b"/>
          <a:lstStyle>
            <a:lvl1pPr>
              <a:defRPr sz="3200"/>
            </a:lvl1p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186898D1-51AE-4CF9-98B1-A7FD38F04939}"/>
              </a:ext>
            </a:extLst>
          </p:cNvPr>
          <p:cNvSpPr>
            <a:spLocks noGrp="1"/>
          </p:cNvSpPr>
          <p:nvPr>
            <p:ph idx="1"/>
          </p:nvPr>
        </p:nvSpPr>
        <p:spPr>
          <a:xfrm>
            <a:off x="4935895" y="774441"/>
            <a:ext cx="6904653" cy="571966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プレースホルダー 3">
            <a:extLst>
              <a:ext uri="{FF2B5EF4-FFF2-40B4-BE49-F238E27FC236}">
                <a16:creationId xmlns:a16="http://schemas.microsoft.com/office/drawing/2014/main" id="{063F15E0-9F6F-4F9B-B1F9-BA3A72AF2750}"/>
              </a:ext>
            </a:extLst>
          </p:cNvPr>
          <p:cNvSpPr>
            <a:spLocks noGrp="1"/>
          </p:cNvSpPr>
          <p:nvPr>
            <p:ph type="body" sz="half" idx="2"/>
          </p:nvPr>
        </p:nvSpPr>
        <p:spPr>
          <a:xfrm>
            <a:off x="1" y="1091682"/>
            <a:ext cx="4772025" cy="57663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テキスト ボックス 4">
            <a:extLst>
              <a:ext uri="{FF2B5EF4-FFF2-40B4-BE49-F238E27FC236}">
                <a16:creationId xmlns:a16="http://schemas.microsoft.com/office/drawing/2014/main" id="{7516E444-4425-380A-5D89-9E1FCA8541E2}"/>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2FA9001F-F7C9-131A-3DE2-A09D8B6EE3B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32067B1E-81B2-59C7-DDB6-E805E019B40C}"/>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69209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6D9CD2-CBC1-431B-8053-E5FF7F43C046}"/>
              </a:ext>
            </a:extLst>
          </p:cNvPr>
          <p:cNvSpPr>
            <a:spLocks noGrp="1"/>
          </p:cNvSpPr>
          <p:nvPr>
            <p:ph type="title"/>
          </p:nvPr>
        </p:nvSpPr>
        <p:spPr>
          <a:xfrm>
            <a:off x="1" y="0"/>
            <a:ext cx="4772025" cy="1091682"/>
          </a:xfrm>
        </p:spPr>
        <p:txBody>
          <a:bodyPr anchor="b"/>
          <a:lstStyle>
            <a:lvl1pPr>
              <a:defRPr sz="3200"/>
            </a:lvl1pPr>
          </a:lstStyle>
          <a:p>
            <a:r>
              <a:rPr kumimoji="1" lang="ja-JP" altLang="en-US"/>
              <a:t>マスター タイトルの書式設定</a:t>
            </a:r>
            <a:endParaRPr kumimoji="1" lang="ja-JP" altLang="en-US" dirty="0"/>
          </a:p>
        </p:txBody>
      </p:sp>
      <p:sp>
        <p:nvSpPr>
          <p:cNvPr id="3" name="図プレースホルダー 2">
            <a:extLst>
              <a:ext uri="{FF2B5EF4-FFF2-40B4-BE49-F238E27FC236}">
                <a16:creationId xmlns:a16="http://schemas.microsoft.com/office/drawing/2014/main" id="{A09E6870-C32C-4F8B-8DE3-A1C9CE228AE7}"/>
              </a:ext>
            </a:extLst>
          </p:cNvPr>
          <p:cNvSpPr>
            <a:spLocks noGrp="1"/>
          </p:cNvSpPr>
          <p:nvPr>
            <p:ph type="pic" idx="1"/>
          </p:nvPr>
        </p:nvSpPr>
        <p:spPr>
          <a:xfrm>
            <a:off x="4935894" y="765111"/>
            <a:ext cx="6876660" cy="5719666"/>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4A26D34F-C4C7-4546-956E-0A97168A2B79}"/>
              </a:ext>
            </a:extLst>
          </p:cNvPr>
          <p:cNvSpPr>
            <a:spLocks noGrp="1"/>
          </p:cNvSpPr>
          <p:nvPr>
            <p:ph type="body" sz="half" idx="2"/>
          </p:nvPr>
        </p:nvSpPr>
        <p:spPr>
          <a:xfrm>
            <a:off x="1" y="1091684"/>
            <a:ext cx="4772025" cy="57663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テキスト ボックス 4">
            <a:extLst>
              <a:ext uri="{FF2B5EF4-FFF2-40B4-BE49-F238E27FC236}">
                <a16:creationId xmlns:a16="http://schemas.microsoft.com/office/drawing/2014/main" id="{FE77BF5F-B8BF-8459-AC46-A81D5E953BAA}"/>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1E29842F-A4F2-EEE7-12BF-E4CB33B03059}"/>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B90D3F88-A252-28D7-D128-6D7AC21E90AA}"/>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372841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A8CC80-4FDA-450F-998B-4A5024E8305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2D1B7F7-A5DE-4D36-A6E5-3B9735D6456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ボックス 4">
            <a:extLst>
              <a:ext uri="{FF2B5EF4-FFF2-40B4-BE49-F238E27FC236}">
                <a16:creationId xmlns:a16="http://schemas.microsoft.com/office/drawing/2014/main" id="{5312EFE8-515B-33B8-66F4-920502E1A964}"/>
              </a:ext>
            </a:extLst>
          </p:cNvPr>
          <p:cNvSpPr txBox="1"/>
          <p:nvPr/>
        </p:nvSpPr>
        <p:spPr>
          <a:xfrm>
            <a:off x="0" y="6488668"/>
            <a:ext cx="1210575" cy="369332"/>
          </a:xfrm>
          <a:prstGeom prst="rect">
            <a:avLst/>
          </a:prstGeom>
          <a:noFill/>
        </p:spPr>
        <p:txBody>
          <a:bodyPr wrap="square" rtlCol="0">
            <a:spAutoFit/>
          </a:bodyPr>
          <a:lstStyle/>
          <a:p>
            <a:pPr algn="l"/>
            <a:fld id="{CAB64B6E-BAC8-4DD4-A88B-79A112CF9258}" type="slidenum">
              <a:rPr kumimoji="1" lang="ja-JP" altLang="en-US" sz="1800" smtClean="0"/>
              <a:pPr algn="l"/>
              <a:t>‹#›</a:t>
            </a:fld>
            <a:endParaRPr kumimoji="1" lang="ja-JP" altLang="en-US" sz="1800" dirty="0"/>
          </a:p>
        </p:txBody>
      </p:sp>
      <p:sp>
        <p:nvSpPr>
          <p:cNvPr id="4" name="テキスト ボックス 3">
            <a:extLst>
              <a:ext uri="{FF2B5EF4-FFF2-40B4-BE49-F238E27FC236}">
                <a16:creationId xmlns:a16="http://schemas.microsoft.com/office/drawing/2014/main" id="{87A0DF8D-F16B-0416-77F5-B5550EA87821}"/>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AA8E2FF4-F5F2-512C-236A-083F2D91527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008435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E11012-64FA-4CC5-8BB9-50B76F84D99D}"/>
              </a:ext>
            </a:extLst>
          </p:cNvPr>
          <p:cNvSpPr>
            <a:spLocks noGrp="1"/>
          </p:cNvSpPr>
          <p:nvPr>
            <p:ph type="title"/>
          </p:nvPr>
        </p:nvSpPr>
        <p:spPr>
          <a:xfrm>
            <a:off x="0" y="0"/>
            <a:ext cx="12192000" cy="671804"/>
          </a:xfrm>
          <a:prstGeom prst="rect">
            <a:avLst/>
          </a:prstGeom>
          <a:solidFill>
            <a:schemeClr val="bg2"/>
          </a:solidFill>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B6E8EBF5-6E33-4C9B-85CB-4C9048484232}"/>
              </a:ext>
            </a:extLst>
          </p:cNvPr>
          <p:cNvSpPr>
            <a:spLocks noGrp="1"/>
          </p:cNvSpPr>
          <p:nvPr>
            <p:ph type="body" idx="1"/>
          </p:nvPr>
        </p:nvSpPr>
        <p:spPr>
          <a:xfrm>
            <a:off x="326571" y="951722"/>
            <a:ext cx="11513976" cy="5542384"/>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872300745"/>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23A0A74C.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0_B783AF1E.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5_F7D3B9D0.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6_6DD03D62.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7_8585FF28.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8_AAC5367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microsoft.com/office/2018/10/relationships/comments" Target="../comments/modernComment_101_CB22C4CB.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C_F33B374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1D_DCB1E1D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16.svg"/><Relationship Id="rId9" Type="http://schemas.openxmlformats.org/officeDocument/2006/relationships/image" Target="../media/image9.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B6A011AC.xml"/><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F06EB909.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0_6FCC39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0C777D-5BDB-266E-D303-54402B98B77D}"/>
              </a:ext>
            </a:extLst>
          </p:cNvPr>
          <p:cNvSpPr>
            <a:spLocks noGrp="1"/>
          </p:cNvSpPr>
          <p:nvPr>
            <p:ph type="ctrTitle"/>
          </p:nvPr>
        </p:nvSpPr>
        <p:spPr/>
        <p:txBody>
          <a:bodyPr/>
          <a:lstStyle/>
          <a:p>
            <a:r>
              <a:rPr kumimoji="1" lang="en" altLang="ja-JP" sz="4800" dirty="0"/>
              <a:t>Stack Overflow </a:t>
            </a:r>
            <a:r>
              <a:rPr kumimoji="1" lang="ja-JP" altLang="en-US" sz="4800"/>
              <a:t>における</a:t>
            </a:r>
            <a:br>
              <a:rPr kumimoji="1" lang="en-US" altLang="ja-JP" sz="4800" dirty="0"/>
            </a:br>
            <a:r>
              <a:rPr kumimoji="1" lang="en" altLang="ja-JP" sz="4800" dirty="0"/>
              <a:t>SBOM </a:t>
            </a:r>
            <a:r>
              <a:rPr kumimoji="1" lang="ja-JP" altLang="en-US" sz="4800"/>
              <a:t>利活用に関する質問の分析</a:t>
            </a:r>
          </a:p>
        </p:txBody>
      </p:sp>
      <p:sp>
        <p:nvSpPr>
          <p:cNvPr id="3" name="字幕 2">
            <a:extLst>
              <a:ext uri="{FF2B5EF4-FFF2-40B4-BE49-F238E27FC236}">
                <a16:creationId xmlns:a16="http://schemas.microsoft.com/office/drawing/2014/main" id="{0E99A262-7BAF-BF9C-BFD4-116859E75AF7}"/>
              </a:ext>
            </a:extLst>
          </p:cNvPr>
          <p:cNvSpPr>
            <a:spLocks noGrp="1"/>
          </p:cNvSpPr>
          <p:nvPr>
            <p:ph type="subTitle" idx="1"/>
          </p:nvPr>
        </p:nvSpPr>
        <p:spPr>
          <a:xfrm>
            <a:off x="1524000" y="4250430"/>
            <a:ext cx="9144000" cy="2125656"/>
          </a:xfrm>
        </p:spPr>
        <p:txBody>
          <a:bodyPr>
            <a:normAutofit/>
          </a:bodyPr>
          <a:lstStyle/>
          <a:p>
            <a:r>
              <a:rPr lang="ja-JP" altLang="en-US" b="1" u="sng"/>
              <a:t>音田</a:t>
            </a:r>
            <a:r>
              <a:rPr lang="en-US" altLang="ja-JP" b="1" u="sng" dirty="0"/>
              <a:t> </a:t>
            </a:r>
            <a:r>
              <a:rPr lang="ja-JP" altLang="en-US" b="1" u="sng"/>
              <a:t>渉</a:t>
            </a:r>
            <a:r>
              <a:rPr lang="en-US" altLang="ja-JP" b="1" u="sng" dirty="0"/>
              <a:t>†</a:t>
            </a:r>
            <a:r>
              <a:rPr lang="ja-JP" altLang="en-US"/>
              <a:t>　神田 哲也</a:t>
            </a:r>
            <a:r>
              <a:rPr lang="en-US" altLang="ja-JP" dirty="0"/>
              <a:t>†</a:t>
            </a:r>
            <a:r>
              <a:rPr lang="ja-JP" altLang="en-US"/>
              <a:t>　眞鍋 雄貴</a:t>
            </a:r>
            <a:r>
              <a:rPr lang="en-US" altLang="ja-JP" dirty="0"/>
              <a:t>††</a:t>
            </a:r>
            <a:r>
              <a:rPr lang="ja-JP" altLang="en-US"/>
              <a:t>　井上 克郎</a:t>
            </a:r>
            <a:r>
              <a:rPr lang="en-US" altLang="ja-JP" dirty="0"/>
              <a:t>†††</a:t>
            </a:r>
            <a:r>
              <a:rPr lang="ja-JP" altLang="en-US"/>
              <a:t>　肥後 芳樹</a:t>
            </a:r>
            <a:r>
              <a:rPr lang="en-US" altLang="ja-JP" dirty="0"/>
              <a:t>†</a:t>
            </a:r>
          </a:p>
          <a:p>
            <a:endParaRPr lang="en-US" altLang="ja-JP" sz="2000" dirty="0"/>
          </a:p>
          <a:p>
            <a:r>
              <a:rPr lang="en-US" altLang="ja-JP" sz="2000" dirty="0"/>
              <a:t>† </a:t>
            </a:r>
            <a:r>
              <a:rPr lang="ja-JP" altLang="en-US" sz="2000"/>
              <a:t>大阪大学</a:t>
            </a:r>
            <a:r>
              <a:rPr lang="en-US" altLang="ja-JP" sz="2000" dirty="0"/>
              <a:t> </a:t>
            </a:r>
            <a:r>
              <a:rPr lang="ja-JP" altLang="en-US" sz="2000"/>
              <a:t>大学院情報科学研究科</a:t>
            </a:r>
            <a:endParaRPr lang="en-US" altLang="ja-JP" sz="2000" dirty="0"/>
          </a:p>
          <a:p>
            <a:r>
              <a:rPr lang="en-US" altLang="ja-JP" sz="2000" dirty="0"/>
              <a:t>†† </a:t>
            </a:r>
            <a:r>
              <a:rPr lang="zh-CN" altLang="en-US" sz="2000" dirty="0"/>
              <a:t>福知山公立大学 情報学部情報学科</a:t>
            </a:r>
            <a:endParaRPr lang="en-US" altLang="zh-CN" sz="2000" dirty="0"/>
          </a:p>
          <a:p>
            <a:r>
              <a:rPr lang="en-US" altLang="ja-JP" sz="2000" dirty="0"/>
              <a:t>††† </a:t>
            </a:r>
            <a:r>
              <a:rPr lang="ja-JP" altLang="en-US" sz="2000"/>
              <a:t>南山大学 理工学部ソフトウェア工学科</a:t>
            </a:r>
          </a:p>
        </p:txBody>
      </p:sp>
    </p:spTree>
    <p:extLst>
      <p:ext uri="{BB962C8B-B14F-4D97-AF65-F5344CB8AC3E}">
        <p14:creationId xmlns:p14="http://schemas.microsoft.com/office/powerpoint/2010/main" val="59773114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F1DABC-6448-4E11-744A-EAE659110043}"/>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概要</a:t>
            </a:r>
          </a:p>
        </p:txBody>
      </p:sp>
      <p:sp>
        <p:nvSpPr>
          <p:cNvPr id="3" name="コンテンツ プレースホルダー 2">
            <a:extLst>
              <a:ext uri="{FF2B5EF4-FFF2-40B4-BE49-F238E27FC236}">
                <a16:creationId xmlns:a16="http://schemas.microsoft.com/office/drawing/2014/main" id="{A1508BBF-0296-5098-4AB7-BC82A01FECC8}"/>
              </a:ext>
            </a:extLst>
          </p:cNvPr>
          <p:cNvSpPr>
            <a:spLocks noGrp="1"/>
          </p:cNvSpPr>
          <p:nvPr>
            <p:ph idx="1"/>
          </p:nvPr>
        </p:nvSpPr>
        <p:spPr/>
        <p:txBody>
          <a:bodyPr/>
          <a:lstStyle/>
          <a:p>
            <a:r>
              <a:rPr lang="ja-JP" altLang="en-US"/>
              <a:t>キーワード：　</a:t>
            </a:r>
            <a:r>
              <a:rPr lang="ja-JP" altLang="en"/>
              <a:t>「</a:t>
            </a:r>
            <a:r>
              <a:rPr lang="en" altLang="ja-JP" dirty="0"/>
              <a:t>SBOM</a:t>
            </a:r>
            <a:r>
              <a:rPr lang="ja-JP" altLang="en-US"/>
              <a:t>」</a:t>
            </a:r>
            <a:r>
              <a:rPr lang="ja-JP" altLang="en"/>
              <a:t>「</a:t>
            </a:r>
            <a:r>
              <a:rPr lang="en" altLang="ja-JP" dirty="0" err="1"/>
              <a:t>CycloneDX</a:t>
            </a:r>
            <a:r>
              <a:rPr lang="ja-JP" altLang="en"/>
              <a:t>」「</a:t>
            </a:r>
            <a:r>
              <a:rPr lang="en" altLang="ja-JP" dirty="0"/>
              <a:t>SPDX</a:t>
            </a:r>
            <a:r>
              <a:rPr lang="ja-JP" altLang="en"/>
              <a:t>」</a:t>
            </a:r>
            <a:endParaRPr lang="en-US" altLang="ja-JP" dirty="0"/>
          </a:p>
          <a:p>
            <a:pPr lvl="1"/>
            <a:r>
              <a:rPr lang="ja-JP" altLang="en-US"/>
              <a:t>大文字小文字区別なし</a:t>
            </a:r>
            <a:endParaRPr lang="en-US" altLang="ja-JP" dirty="0"/>
          </a:p>
          <a:p>
            <a:pPr lvl="1"/>
            <a:r>
              <a:rPr lang="ja-JP" altLang="en-US"/>
              <a:t>タイトルまたは本文に出現（単語単位）</a:t>
            </a:r>
            <a:endParaRPr lang="en-US" altLang="ja-JP" dirty="0"/>
          </a:p>
          <a:p>
            <a:r>
              <a:rPr lang="ja-JP" altLang="en-US"/>
              <a:t>タグは使用しない</a:t>
            </a:r>
            <a:endParaRPr lang="en-US" altLang="ja-JP" dirty="0"/>
          </a:p>
          <a:p>
            <a:pPr lvl="1"/>
            <a:r>
              <a:rPr lang="en-US" altLang="ja-JP" dirty="0"/>
              <a:t>SBOM </a:t>
            </a:r>
            <a:r>
              <a:rPr lang="ja-JP" altLang="en-US"/>
              <a:t>関連のタグは</a:t>
            </a:r>
            <a:br>
              <a:rPr lang="en-US" altLang="ja-JP" dirty="0"/>
            </a:br>
            <a:r>
              <a:rPr lang="ja-JP" altLang="en-US"/>
              <a:t>ほとんど設定されていないため</a:t>
            </a:r>
            <a:endParaRPr lang="en-US" altLang="ja-JP" dirty="0"/>
          </a:p>
          <a:p>
            <a:r>
              <a:rPr lang="ja-JP" altLang="en-US"/>
              <a:t>結果、</a:t>
            </a:r>
            <a:r>
              <a:rPr lang="en-US" altLang="ja-JP" b="1" dirty="0">
                <a:solidFill>
                  <a:schemeClr val="accent1"/>
                </a:solidFill>
              </a:rPr>
              <a:t>41 </a:t>
            </a:r>
            <a:r>
              <a:rPr lang="ja-JP" altLang="en-US" b="1">
                <a:solidFill>
                  <a:schemeClr val="accent1"/>
                </a:solidFill>
              </a:rPr>
              <a:t>件</a:t>
            </a:r>
            <a:r>
              <a:rPr lang="ja-JP" altLang="en-US"/>
              <a:t>の質問を抽出</a:t>
            </a:r>
            <a:endParaRPr lang="en-US" altLang="ja-JP" dirty="0"/>
          </a:p>
          <a:p>
            <a:pPr lvl="1"/>
            <a:r>
              <a:rPr lang="en-US" altLang="ja-JP" dirty="0"/>
              <a:t>SBOM</a:t>
            </a:r>
            <a:r>
              <a:rPr lang="ja-JP" altLang="en-US"/>
              <a:t>：</a:t>
            </a:r>
            <a:r>
              <a:rPr lang="en-US" altLang="ja-JP" dirty="0"/>
              <a:t>27 </a:t>
            </a:r>
            <a:r>
              <a:rPr lang="ja-JP" altLang="en-US"/>
              <a:t>件、</a:t>
            </a:r>
            <a:r>
              <a:rPr lang="en-US" altLang="ja-JP" dirty="0" err="1"/>
              <a:t>CycloneDX</a:t>
            </a:r>
            <a:r>
              <a:rPr lang="ja-JP" altLang="en-US"/>
              <a:t>：</a:t>
            </a:r>
            <a:r>
              <a:rPr lang="en-US" altLang="ja-JP" dirty="0"/>
              <a:t>28 </a:t>
            </a:r>
            <a:r>
              <a:rPr lang="ja-JP" altLang="en-US"/>
              <a:t>件、</a:t>
            </a:r>
            <a:r>
              <a:rPr lang="en-US" altLang="ja-JP" dirty="0"/>
              <a:t>SPDX</a:t>
            </a:r>
            <a:r>
              <a:rPr lang="ja-JP" altLang="en-US"/>
              <a:t>：</a:t>
            </a:r>
            <a:r>
              <a:rPr lang="en-US" altLang="ja-JP" dirty="0"/>
              <a:t>6 </a:t>
            </a:r>
            <a:r>
              <a:rPr lang="ja-JP" altLang="en-US"/>
              <a:t>件</a:t>
            </a:r>
          </a:p>
        </p:txBody>
      </p:sp>
      <p:pic>
        <p:nvPicPr>
          <p:cNvPr id="9" name="グラフィックス 8">
            <a:extLst>
              <a:ext uri="{FF2B5EF4-FFF2-40B4-BE49-F238E27FC236}">
                <a16:creationId xmlns:a16="http://schemas.microsoft.com/office/drawing/2014/main" id="{1E8FDC76-7FAF-D88A-E0FB-6B13DC025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9054" y="951722"/>
            <a:ext cx="4130964" cy="5104691"/>
          </a:xfrm>
          <a:prstGeom prst="rect">
            <a:avLst/>
          </a:prstGeom>
        </p:spPr>
      </p:pic>
    </p:spTree>
    <p:extLst>
      <p:ext uri="{BB962C8B-B14F-4D97-AF65-F5344CB8AC3E}">
        <p14:creationId xmlns:p14="http://schemas.microsoft.com/office/powerpoint/2010/main" val="1979301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D0EFDF-457D-98E5-B373-54D903161F9D}"/>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a:t>
            </a:r>
            <a:r>
              <a:rPr kumimoji="1" lang="en-US" altLang="ja-JP" dirty="0"/>
              <a:t>SBOM</a:t>
            </a:r>
            <a:r>
              <a:rPr kumimoji="1" lang="ja-JP" altLang="en-US"/>
              <a:t>」「</a:t>
            </a:r>
            <a:r>
              <a:rPr kumimoji="1" lang="en-US" altLang="ja-JP" dirty="0" err="1"/>
              <a:t>CycloneDX</a:t>
            </a:r>
            <a:r>
              <a:rPr kumimoji="1" lang="ja-JP" altLang="en-US"/>
              <a:t>」</a:t>
            </a:r>
          </a:p>
        </p:txBody>
      </p:sp>
      <p:sp>
        <p:nvSpPr>
          <p:cNvPr id="3" name="コンテンツ プレースホルダー 2">
            <a:extLst>
              <a:ext uri="{FF2B5EF4-FFF2-40B4-BE49-F238E27FC236}">
                <a16:creationId xmlns:a16="http://schemas.microsoft.com/office/drawing/2014/main" id="{66E8F2FF-9F05-755E-52D2-E67CDB9A264B}"/>
              </a:ext>
            </a:extLst>
          </p:cNvPr>
          <p:cNvSpPr>
            <a:spLocks noGrp="1"/>
          </p:cNvSpPr>
          <p:nvPr>
            <p:ph idx="1"/>
          </p:nvPr>
        </p:nvSpPr>
        <p:spPr/>
        <p:txBody>
          <a:bodyPr/>
          <a:lstStyle/>
          <a:p>
            <a:r>
              <a:rPr lang="en" altLang="ja-JP" dirty="0"/>
              <a:t>Stack Overflow </a:t>
            </a:r>
            <a:r>
              <a:rPr lang="ja-JP" altLang="en-US"/>
              <a:t>のサイト上の検索ボックスを使用</a:t>
            </a:r>
            <a:endParaRPr lang="en-US" altLang="ja-JP" dirty="0"/>
          </a:p>
          <a:p>
            <a:pPr lvl="1"/>
            <a:r>
              <a:rPr kumimoji="1" lang="en-US" altLang="ja-JP" dirty="0" err="1">
                <a:solidFill>
                  <a:srgbClr val="FFFFFF"/>
                </a:solidFill>
                <a:highlight>
                  <a:srgbClr val="000000"/>
                </a:highlight>
                <a:latin typeface="BIZ UDGothic" panose="020B0400000000000000" pitchFamily="49" charset="-128"/>
                <a:ea typeface="BIZ UDGothic" panose="020B0400000000000000" pitchFamily="49" charset="-128"/>
              </a:rPr>
              <a:t>is:question</a:t>
            </a:r>
            <a:r>
              <a:rPr kumimoji="1" lang="en-US" altLang="ja-JP" dirty="0"/>
              <a:t> </a:t>
            </a:r>
            <a:r>
              <a:rPr kumimoji="1" lang="ja-JP" altLang="en-US"/>
              <a:t>を付加することで質問のみを抽出</a:t>
            </a:r>
            <a:endParaRPr kumimoji="1" lang="en-US" altLang="ja-JP" dirty="0"/>
          </a:p>
          <a:p>
            <a:r>
              <a:rPr lang="ja-JP" altLang="en-US"/>
              <a:t>手作業でノイズを除外</a:t>
            </a:r>
            <a:endParaRPr lang="en-US" altLang="ja-JP" dirty="0"/>
          </a:p>
          <a:p>
            <a:r>
              <a:rPr lang="ja-JP" altLang="en-US"/>
              <a:t>「</a:t>
            </a:r>
            <a:r>
              <a:rPr lang="en-US" altLang="ja-JP" dirty="0"/>
              <a:t>SPDX</a:t>
            </a:r>
            <a:r>
              <a:rPr lang="ja-JP" altLang="en-US"/>
              <a:t>」と条件を合わせるため、 </a:t>
            </a:r>
            <a:r>
              <a:rPr lang="en-US" altLang="ja-JP" dirty="0"/>
              <a:t>2023 </a:t>
            </a:r>
            <a:r>
              <a:rPr lang="ja-JP" altLang="en-US"/>
              <a:t>年 </a:t>
            </a:r>
            <a:r>
              <a:rPr lang="en-US" altLang="ja-JP" dirty="0"/>
              <a:t>8 </a:t>
            </a:r>
            <a:r>
              <a:rPr lang="ja-JP" altLang="en-US"/>
              <a:t>月中までの質問のみを抽出</a:t>
            </a:r>
            <a:endParaRPr kumimoji="1" lang="ja-JP" altLang="en-US"/>
          </a:p>
        </p:txBody>
      </p:sp>
      <p:pic>
        <p:nvPicPr>
          <p:cNvPr id="4" name="図 3">
            <a:extLst>
              <a:ext uri="{FF2B5EF4-FFF2-40B4-BE49-F238E27FC236}">
                <a16:creationId xmlns:a16="http://schemas.microsoft.com/office/drawing/2014/main" id="{F1D1B642-DB9A-B888-63B6-A001F22509E6}"/>
              </a:ext>
            </a:extLst>
          </p:cNvPr>
          <p:cNvPicPr>
            <a:picLocks noChangeAspect="1"/>
          </p:cNvPicPr>
          <p:nvPr/>
        </p:nvPicPr>
        <p:blipFill>
          <a:blip r:embed="rId2"/>
          <a:stretch>
            <a:fillRect/>
          </a:stretch>
        </p:blipFill>
        <p:spPr>
          <a:xfrm>
            <a:off x="729003" y="3429000"/>
            <a:ext cx="10733993" cy="2559521"/>
          </a:xfrm>
          <a:prstGeom prst="rect">
            <a:avLst/>
          </a:prstGeom>
        </p:spPr>
      </p:pic>
      <p:sp>
        <p:nvSpPr>
          <p:cNvPr id="5" name="角丸四角形 4">
            <a:extLst>
              <a:ext uri="{FF2B5EF4-FFF2-40B4-BE49-F238E27FC236}">
                <a16:creationId xmlns:a16="http://schemas.microsoft.com/office/drawing/2014/main" id="{44BD4318-DA1D-ADC0-9DA2-5C8595218300}"/>
              </a:ext>
            </a:extLst>
          </p:cNvPr>
          <p:cNvSpPr/>
          <p:nvPr/>
        </p:nvSpPr>
        <p:spPr>
          <a:xfrm>
            <a:off x="4077476" y="3317032"/>
            <a:ext cx="6167535" cy="66713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940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E4E6E5-E724-D48F-A6A2-5CCD24FECCF9}"/>
              </a:ext>
            </a:extLst>
          </p:cNvPr>
          <p:cNvSpPr>
            <a:spLocks noGrp="1"/>
          </p:cNvSpPr>
          <p:nvPr>
            <p:ph type="title"/>
          </p:nvPr>
        </p:nvSpPr>
        <p:spPr/>
        <p:txBody>
          <a:bodyPr/>
          <a:lstStyle/>
          <a:p>
            <a:r>
              <a:rPr lang="ja-JP" altLang="en-US"/>
              <a:t>質問の抽出</a:t>
            </a:r>
            <a:r>
              <a:rPr lang="en-US" altLang="ja-JP" dirty="0"/>
              <a:t> – </a:t>
            </a:r>
            <a:r>
              <a:rPr lang="ja-JP" altLang="en-US"/>
              <a:t>「</a:t>
            </a:r>
            <a:r>
              <a:rPr lang="en-US" altLang="ja-JP" dirty="0"/>
              <a:t>SPDX</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9ED528C1-65B3-DCA8-F71E-602FB0A00301}"/>
              </a:ext>
            </a:extLst>
          </p:cNvPr>
          <p:cNvSpPr>
            <a:spLocks noGrp="1"/>
          </p:cNvSpPr>
          <p:nvPr>
            <p:ph idx="1"/>
          </p:nvPr>
        </p:nvSpPr>
        <p:spPr/>
        <p:txBody>
          <a:bodyPr/>
          <a:lstStyle/>
          <a:p>
            <a:r>
              <a:rPr lang="ja-JP" altLang="en-US"/>
              <a:t>検索結果が </a:t>
            </a:r>
            <a:r>
              <a:rPr lang="en" altLang="ja-JP" dirty="0"/>
              <a:t>Stack Overflow </a:t>
            </a:r>
            <a:r>
              <a:rPr lang="ja-JP" altLang="en-US"/>
              <a:t>のサイト上の検索機能の上限 </a:t>
            </a:r>
            <a:r>
              <a:rPr lang="en-US" altLang="ja-JP" dirty="0"/>
              <a:t>500 </a:t>
            </a:r>
            <a:r>
              <a:rPr lang="ja-JP" altLang="en-US"/>
              <a:t>件を超過</a:t>
            </a:r>
            <a:endParaRPr lang="en-US" altLang="ja-JP" dirty="0"/>
          </a:p>
          <a:p>
            <a:pPr lvl="1"/>
            <a:r>
              <a:rPr lang="ja-JP" altLang="en-US"/>
              <a:t>「</a:t>
            </a:r>
            <a:r>
              <a:rPr lang="en-US" altLang="ja-JP" dirty="0"/>
              <a:t>SBOM</a:t>
            </a:r>
            <a:r>
              <a:rPr lang="ja-JP" altLang="en-US"/>
              <a:t>」は</a:t>
            </a:r>
            <a:r>
              <a:rPr lang="en-US" altLang="ja-JP" dirty="0"/>
              <a:t> 57 </a:t>
            </a:r>
            <a:r>
              <a:rPr lang="ja-JP" altLang="en-US"/>
              <a:t>件、「</a:t>
            </a:r>
            <a:r>
              <a:rPr lang="en-US" altLang="ja-JP" dirty="0" err="1"/>
              <a:t>CycloneDX</a:t>
            </a:r>
            <a:r>
              <a:rPr lang="ja-JP" altLang="en-US"/>
              <a:t>」</a:t>
            </a:r>
            <a:r>
              <a:rPr lang="en-US" altLang="ja-JP" dirty="0"/>
              <a:t> </a:t>
            </a:r>
            <a:r>
              <a:rPr lang="ja-JP" altLang="en-US"/>
              <a:t>は</a:t>
            </a:r>
            <a:r>
              <a:rPr lang="en-US" altLang="ja-JP" dirty="0"/>
              <a:t> 31 </a:t>
            </a:r>
            <a:r>
              <a:rPr lang="ja-JP" altLang="en-US"/>
              <a:t>件</a:t>
            </a:r>
          </a:p>
          <a:p>
            <a:r>
              <a:rPr kumimoji="1" lang="ja-JP" altLang="en-US"/>
              <a:t>結果を見ると、</a:t>
            </a:r>
            <a:r>
              <a:rPr lang="ja-JP" altLang="en-US"/>
              <a:t>ほとんどが特定パターンのノイズ投稿</a:t>
            </a:r>
            <a:endParaRPr kumimoji="1" lang="en-US" altLang="ja-JP" b="1" dirty="0">
              <a:solidFill>
                <a:schemeClr val="accent1"/>
              </a:solidFill>
            </a:endParaRPr>
          </a:p>
          <a:p>
            <a:endParaRPr lang="en-US" altLang="ja-JP" dirty="0"/>
          </a:p>
          <a:p>
            <a:endParaRPr kumimoji="1" lang="en-US" altLang="ja-JP" dirty="0"/>
          </a:p>
          <a:p>
            <a:endParaRPr lang="en-US" altLang="ja-JP" dirty="0"/>
          </a:p>
          <a:p>
            <a:r>
              <a:rPr kumimoji="1" lang="ja-JP" altLang="en-US"/>
              <a:t>データダンプを用いて、</a:t>
            </a:r>
            <a:r>
              <a:rPr lang="ja-JP" altLang="en-US"/>
              <a:t>予め</a:t>
            </a:r>
            <a:r>
              <a:rPr kumimoji="1" lang="ja-JP" altLang="en-US" b="1">
                <a:solidFill>
                  <a:schemeClr val="accent1"/>
                </a:solidFill>
              </a:rPr>
              <a:t>特定の文字列を含む投稿を</a:t>
            </a:r>
            <a:r>
              <a:rPr lang="ja-JP" altLang="en-US" b="1">
                <a:solidFill>
                  <a:schemeClr val="accent1"/>
                </a:solidFill>
              </a:rPr>
              <a:t>機械的に</a:t>
            </a:r>
            <a:r>
              <a:rPr kumimoji="1" lang="ja-JP" altLang="en-US" b="1">
                <a:solidFill>
                  <a:schemeClr val="accent1"/>
                </a:solidFill>
              </a:rPr>
              <a:t>除外</a:t>
            </a:r>
            <a:endParaRPr kumimoji="1" lang="en-US" altLang="ja-JP" b="1" dirty="0">
              <a:solidFill>
                <a:schemeClr val="accent1"/>
              </a:solidFill>
            </a:endParaRPr>
          </a:p>
          <a:p>
            <a:pPr lvl="1"/>
            <a:r>
              <a:rPr kumimoji="1" lang="en" altLang="ja-JP" dirty="0"/>
              <a:t>Stack Exchange Data Dump 2023-09-12 </a:t>
            </a:r>
            <a:r>
              <a:rPr kumimoji="1" lang="ja-JP" altLang="en-US"/>
              <a:t>を使用</a:t>
            </a:r>
            <a:endParaRPr kumimoji="1" lang="en-US" altLang="ja-JP" dirty="0"/>
          </a:p>
          <a:p>
            <a:r>
              <a:rPr lang="ja-JP" altLang="en-US"/>
              <a:t>残ったノイズ投稿を手作業で除外</a:t>
            </a:r>
            <a:endParaRPr lang="en-US" altLang="ja-JP" dirty="0"/>
          </a:p>
          <a:p>
            <a:pPr lvl="1"/>
            <a:r>
              <a:rPr lang="ja-JP" altLang="en-US"/>
              <a:t>各質問に対応する</a:t>
            </a:r>
            <a:r>
              <a:rPr lang="en-US" altLang="ja-JP" dirty="0"/>
              <a:t> Stack Overflow </a:t>
            </a:r>
            <a:r>
              <a:rPr lang="ja-JP" altLang="en-US"/>
              <a:t>の投稿ページを閲覧</a:t>
            </a:r>
            <a:endParaRPr lang="en-US" altLang="ja-JP" dirty="0"/>
          </a:p>
        </p:txBody>
      </p:sp>
      <p:sp>
        <p:nvSpPr>
          <p:cNvPr id="4" name="下矢印 3">
            <a:extLst>
              <a:ext uri="{FF2B5EF4-FFF2-40B4-BE49-F238E27FC236}">
                <a16:creationId xmlns:a16="http://schemas.microsoft.com/office/drawing/2014/main" id="{D00A1E44-5A40-24F3-E5A9-49EAD35D1599}"/>
              </a:ext>
            </a:extLst>
          </p:cNvPr>
          <p:cNvSpPr/>
          <p:nvPr/>
        </p:nvSpPr>
        <p:spPr>
          <a:xfrm>
            <a:off x="4362579" y="2438400"/>
            <a:ext cx="3466841" cy="80356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886057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E10D4-9DF7-2359-3530-8A0672E40544}"/>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ノイズパターン文字列</a:t>
            </a:r>
          </a:p>
        </p:txBody>
      </p:sp>
      <p:sp>
        <p:nvSpPr>
          <p:cNvPr id="3" name="コンテンツ プレースホルダー 2">
            <a:extLst>
              <a:ext uri="{FF2B5EF4-FFF2-40B4-BE49-F238E27FC236}">
                <a16:creationId xmlns:a16="http://schemas.microsoft.com/office/drawing/2014/main" id="{CF745975-4244-CFEF-E576-4778856E395E}"/>
              </a:ext>
            </a:extLst>
          </p:cNvPr>
          <p:cNvSpPr>
            <a:spLocks noGrp="1"/>
          </p:cNvSpPr>
          <p:nvPr>
            <p:ph idx="1"/>
          </p:nvPr>
        </p:nvSpPr>
        <p:spPr/>
        <p:txBody>
          <a:bodyPr/>
          <a:lstStyle/>
          <a:p>
            <a:pPr marL="457200" indent="-457200">
              <a:buFont typeface="+mj-lt"/>
              <a:buAutoNum type="arabicPeriod"/>
            </a:pPr>
            <a:r>
              <a:rPr kumimoji="1" lang="ja-JP" altLang="en-US"/>
              <a:t>ノイズを手作業で除外する過程で</a:t>
            </a:r>
            <a:r>
              <a:rPr lang="ja-JP" altLang="en-US"/>
              <a:t>、</a:t>
            </a:r>
            <a:br>
              <a:rPr lang="en-US" altLang="ja-JP" dirty="0"/>
            </a:br>
            <a:r>
              <a:rPr kumimoji="1" lang="en" altLang="ja-JP" dirty="0"/>
              <a:t>SBOM </a:t>
            </a:r>
            <a:r>
              <a:rPr kumimoji="1" lang="ja-JP" altLang="en-US"/>
              <a:t>の利活用に無関係な投稿に頻出する文字列を抽出</a:t>
            </a:r>
          </a:p>
          <a:p>
            <a:pPr marL="457200" indent="-457200">
              <a:buFont typeface="+mj-lt"/>
              <a:buAutoNum type="arabicPeriod"/>
            </a:pPr>
            <a:r>
              <a:rPr kumimoji="1" lang="ja-JP" altLang="en-US"/>
              <a:t>それが </a:t>
            </a:r>
            <a:r>
              <a:rPr kumimoji="1" lang="en" altLang="ja-JP" dirty="0"/>
              <a:t>SPDX </a:t>
            </a:r>
            <a:r>
              <a:rPr kumimoji="1" lang="ja-JP" altLang="en-US"/>
              <a:t>形式の </a:t>
            </a:r>
            <a:r>
              <a:rPr kumimoji="1" lang="en" altLang="ja-JP" dirty="0"/>
              <a:t>SBOM </a:t>
            </a:r>
            <a:r>
              <a:rPr kumimoji="1" lang="ja-JP" altLang="en-US"/>
              <a:t>に現れる文字列でないことを確認</a:t>
            </a:r>
          </a:p>
        </p:txBody>
      </p:sp>
      <p:graphicFrame>
        <p:nvGraphicFramePr>
          <p:cNvPr id="4" name="表 3">
            <a:extLst>
              <a:ext uri="{FF2B5EF4-FFF2-40B4-BE49-F238E27FC236}">
                <a16:creationId xmlns:a16="http://schemas.microsoft.com/office/drawing/2014/main" id="{DD08EECA-1F8F-D625-A928-FE02D495ABA9}"/>
              </a:ext>
            </a:extLst>
          </p:cNvPr>
          <p:cNvGraphicFramePr>
            <a:graphicFrameLocks noGrp="1"/>
          </p:cNvGraphicFramePr>
          <p:nvPr>
            <p:extLst>
              <p:ext uri="{D42A27DB-BD31-4B8C-83A1-F6EECF244321}">
                <p14:modId xmlns:p14="http://schemas.microsoft.com/office/powerpoint/2010/main" val="2593537917"/>
              </p:ext>
            </p:extLst>
          </p:nvPr>
        </p:nvGraphicFramePr>
        <p:xfrm>
          <a:off x="2032000" y="3010678"/>
          <a:ext cx="8128000" cy="2895600"/>
        </p:xfrm>
        <a:graphic>
          <a:graphicData uri="http://schemas.openxmlformats.org/drawingml/2006/table">
            <a:tbl>
              <a:tblPr firstRow="1" bandRow="1">
                <a:tableStyleId>{5202B0CA-FC54-4496-8BCA-5EF66A818D29}</a:tableStyleId>
              </a:tblPr>
              <a:tblGrid>
                <a:gridCol w="6807200">
                  <a:extLst>
                    <a:ext uri="{9D8B030D-6E8A-4147-A177-3AD203B41FA5}">
                      <a16:colId xmlns:a16="http://schemas.microsoft.com/office/drawing/2014/main" val="2795652112"/>
                    </a:ext>
                  </a:extLst>
                </a:gridCol>
                <a:gridCol w="1320800">
                  <a:extLst>
                    <a:ext uri="{9D8B030D-6E8A-4147-A177-3AD203B41FA5}">
                      <a16:colId xmlns:a16="http://schemas.microsoft.com/office/drawing/2014/main" val="3039711950"/>
                    </a:ext>
                  </a:extLst>
                </a:gridCol>
              </a:tblGrid>
              <a:tr h="370840">
                <a:tc>
                  <a:txBody>
                    <a:bodyPr/>
                    <a:lstStyle/>
                    <a:p>
                      <a:pPr algn="ctr"/>
                      <a:r>
                        <a:rPr kumimoji="1" lang="ja-JP" altLang="en-US" sz="2000">
                          <a:solidFill>
                            <a:srgbClr val="FFFFFF"/>
                          </a:solidFill>
                        </a:rPr>
                        <a:t>ノイズパターン文字列</a:t>
                      </a:r>
                    </a:p>
                  </a:txBody>
                  <a:tcPr anchor="ctr"/>
                </a:tc>
                <a:tc>
                  <a:txBody>
                    <a:bodyPr/>
                    <a:lstStyle/>
                    <a:p>
                      <a:pPr algn="ctr"/>
                      <a:r>
                        <a:rPr kumimoji="1" lang="ja-JP" altLang="en-US" sz="2000">
                          <a:solidFill>
                            <a:srgbClr val="FFFFFF"/>
                          </a:solidFill>
                        </a:rPr>
                        <a:t>件数</a:t>
                      </a:r>
                    </a:p>
                  </a:txBody>
                  <a:tcPr anchor="ctr"/>
                </a:tc>
                <a:extLst>
                  <a:ext uri="{0D108BD9-81ED-4DB2-BD59-A6C34878D82A}">
                    <a16:rowId xmlns:a16="http://schemas.microsoft.com/office/drawing/2014/main" val="1336477275"/>
                  </a:ext>
                </a:extLst>
              </a:tr>
              <a:tr h="370840">
                <a:tc>
                  <a:txBody>
                    <a:bodyPr/>
                    <a:lstStyle/>
                    <a:p>
                      <a:pPr algn="ctr"/>
                      <a:r>
                        <a:rPr kumimoji="1" lang="en" altLang="ja-JP" sz="2000" dirty="0"/>
                        <a:t>SPDX-License-Identifier</a:t>
                      </a:r>
                      <a:endParaRPr kumimoji="1" lang="ja-JP" altLang="en-US" sz="20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000" dirty="0"/>
                        <a:t>1229</a:t>
                      </a:r>
                      <a:endParaRPr kumimoji="1" lang="ja-JP" altLang="en-US" sz="2000"/>
                    </a:p>
                  </a:txBody>
                  <a:tcPr anchor="ctr"/>
                </a:tc>
                <a:extLst>
                  <a:ext uri="{0D108BD9-81ED-4DB2-BD59-A6C34878D82A}">
                    <a16:rowId xmlns:a16="http://schemas.microsoft.com/office/drawing/2014/main" val="3075596404"/>
                  </a:ext>
                </a:extLst>
              </a:tr>
              <a:tr h="370840">
                <a:tc>
                  <a:txBody>
                    <a:bodyPr/>
                    <a:lstStyle/>
                    <a:p>
                      <a:pPr algn="ctr"/>
                      <a:r>
                        <a:rPr kumimoji="1" lang="en" altLang="ja-JP" sz="2000" dirty="0"/>
                        <a:t>License should be a valid SPDX license expression</a:t>
                      </a:r>
                      <a:endParaRPr kumimoji="1" lang="ja-JP" altLang="en-US" sz="20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000" dirty="0"/>
                        <a:t>30</a:t>
                      </a:r>
                      <a:endParaRPr kumimoji="1" lang="ja-JP" altLang="en-US" sz="2000"/>
                    </a:p>
                  </a:txBody>
                  <a:tcPr anchor="ctr"/>
                </a:tc>
                <a:extLst>
                  <a:ext uri="{0D108BD9-81ED-4DB2-BD59-A6C34878D82A}">
                    <a16:rowId xmlns:a16="http://schemas.microsoft.com/office/drawing/2014/main" val="1398855788"/>
                  </a:ext>
                </a:extLst>
              </a:tr>
              <a:tr h="370840">
                <a:tc>
                  <a:txBody>
                    <a:bodyPr/>
                    <a:lstStyle/>
                    <a:p>
                      <a:pPr algn="ctr"/>
                      <a:r>
                        <a:rPr kumimoji="1" lang="en" altLang="ja-JP" sz="2000" dirty="0" err="1"/>
                        <a:t>spdy</a:t>
                      </a:r>
                      <a:endParaRPr kumimoji="1" lang="ja-JP" altLang="en-US" sz="20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000" dirty="0"/>
                        <a:t>51</a:t>
                      </a:r>
                      <a:endParaRPr kumimoji="1" lang="ja-JP" altLang="en-US" sz="2000"/>
                    </a:p>
                  </a:txBody>
                  <a:tcPr anchor="ctr"/>
                </a:tc>
                <a:extLst>
                  <a:ext uri="{0D108BD9-81ED-4DB2-BD59-A6C34878D82A}">
                    <a16:rowId xmlns:a16="http://schemas.microsoft.com/office/drawing/2014/main" val="144012704"/>
                  </a:ext>
                </a:extLst>
              </a:tr>
              <a:tr h="370840">
                <a:tc>
                  <a:txBody>
                    <a:bodyPr/>
                    <a:lstStyle/>
                    <a:p>
                      <a:pPr algn="ctr"/>
                      <a:r>
                        <a:rPr kumimoji="1" lang="en" altLang="ja-JP" sz="2000" dirty="0" err="1"/>
                        <a:t>spdx</a:t>
                      </a:r>
                      <a:r>
                        <a:rPr kumimoji="1" lang="en" altLang="ja-JP" sz="2000" dirty="0"/>
                        <a:t>-correct</a:t>
                      </a:r>
                    </a:p>
                    <a:p>
                      <a:pPr algn="ctr"/>
                      <a:r>
                        <a:rPr kumimoji="1" lang="en" altLang="ja-JP" sz="2000" dirty="0" err="1"/>
                        <a:t>spdx</a:t>
                      </a:r>
                      <a:r>
                        <a:rPr kumimoji="1" lang="en" altLang="ja-JP" sz="2000" dirty="0"/>
                        <a:t>-expression-parse</a:t>
                      </a:r>
                    </a:p>
                    <a:p>
                      <a:pPr algn="ctr"/>
                      <a:r>
                        <a:rPr kumimoji="1" lang="en" altLang="ja-JP" sz="2000" dirty="0" err="1"/>
                        <a:t>spdx</a:t>
                      </a:r>
                      <a:r>
                        <a:rPr kumimoji="1" lang="en" altLang="ja-JP" sz="2000" dirty="0"/>
                        <a:t>-exceptions</a:t>
                      </a:r>
                    </a:p>
                    <a:p>
                      <a:pPr algn="ctr"/>
                      <a:r>
                        <a:rPr kumimoji="1" lang="en" altLang="ja-JP" sz="2000" dirty="0" err="1"/>
                        <a:t>spdx</a:t>
                      </a:r>
                      <a:r>
                        <a:rPr kumimoji="1" lang="en" altLang="ja-JP" sz="2000" dirty="0"/>
                        <a:t>-license-ids</a:t>
                      </a:r>
                      <a:endParaRPr kumimoji="1" lang="ja-JP" altLang="en-US" sz="20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000" dirty="0"/>
                        <a:t>62</a:t>
                      </a:r>
                      <a:endParaRPr kumimoji="1" lang="ja-JP" altLang="en-US" sz="2000"/>
                    </a:p>
                  </a:txBody>
                  <a:tcPr anchor="ctr"/>
                </a:tc>
                <a:extLst>
                  <a:ext uri="{0D108BD9-81ED-4DB2-BD59-A6C34878D82A}">
                    <a16:rowId xmlns:a16="http://schemas.microsoft.com/office/drawing/2014/main" val="4229327086"/>
                  </a:ext>
                </a:extLst>
              </a:tr>
            </a:tbl>
          </a:graphicData>
        </a:graphic>
      </p:graphicFrame>
    </p:spTree>
    <p:extLst>
      <p:ext uri="{BB962C8B-B14F-4D97-AF65-F5344CB8AC3E}">
        <p14:creationId xmlns:p14="http://schemas.microsoft.com/office/powerpoint/2010/main" val="92456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0CA3BF-A056-7B6C-0E88-3B3A32FCAD0A}"/>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ノイズパターン文字列の詳細</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3D7A4F4-7AAC-DA58-C29B-38045A337ED9}"/>
                  </a:ext>
                </a:extLst>
              </p:cNvPr>
              <p:cNvSpPr>
                <a:spLocks noGrp="1"/>
              </p:cNvSpPr>
              <p:nvPr>
                <p:ph idx="1"/>
              </p:nvPr>
            </p:nvSpPr>
            <p:spPr/>
            <p:txBody>
              <a:bodyPr>
                <a:normAutofit/>
              </a:bodyPr>
              <a:lstStyle/>
              <a:p>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SPDX-License-Identifier</a:t>
                </a:r>
              </a:p>
              <a:p>
                <a:pPr lvl="1"/>
                <a:r>
                  <a:rPr kumimoji="1" lang="ja-JP" altLang="en-US"/>
                  <a:t>プログラムコード冒頭でライセンスを宣言する際に使用する統一的な記法</a:t>
                </a:r>
                <a:endParaRPr kumimoji="1" lang="en-US" altLang="ja-JP" dirty="0"/>
              </a:p>
              <a:p>
                <a:pPr lvl="1"/>
                <a:r>
                  <a:rPr kumimoji="1" lang="en" altLang="ja-JP" dirty="0"/>
                  <a:t>SPDX </a:t>
                </a:r>
                <a:r>
                  <a:rPr kumimoji="1" lang="ja-JP" altLang="en-US"/>
                  <a:t>規格の一部であるが、これ自身は </a:t>
                </a:r>
                <a:r>
                  <a:rPr kumimoji="1" lang="en" altLang="ja-JP" dirty="0"/>
                  <a:t>SBOM </a:t>
                </a:r>
                <a:r>
                  <a:rPr kumimoji="1" lang="ja-JP" altLang="en-US"/>
                  <a:t>ではない</a:t>
                </a:r>
                <a:endParaRPr kumimoji="1" lang="en-US" altLang="ja-JP" dirty="0"/>
              </a:p>
              <a:p>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License should be a valid SPDX license expression</a:t>
                </a:r>
              </a:p>
              <a:p>
                <a:pPr lvl="1"/>
                <a:r>
                  <a:rPr kumimoji="1" lang="en" altLang="ja-JP" dirty="0"/>
                  <a:t>Yarn </a:t>
                </a:r>
                <a:r>
                  <a:rPr kumimoji="1" lang="ja-JP" altLang="en-US"/>
                  <a:t>が、パッケージに設定されたライセンス表記が誤っている場合に出力する警告</a:t>
                </a:r>
                <a:endParaRPr kumimoji="1" lang="en-US" altLang="ja-JP" dirty="0"/>
              </a:p>
              <a:p>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spdy</a:t>
                </a:r>
                <a:endPar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endParaRPr>
              </a:p>
              <a:p>
                <a:pPr lvl="1"/>
                <a:r>
                  <a:rPr kumimoji="1" lang="ja-JP" altLang="en-US"/>
                  <a:t>プログラム中で </a:t>
                </a:r>
                <a14:m>
                  <m:oMath xmlns:m="http://schemas.openxmlformats.org/officeDocument/2006/math">
                    <m:r>
                      <a:rPr kumimoji="1" lang="en-US" altLang="ja-JP" b="0" i="1" smtClean="0">
                        <a:latin typeface="Cambria Math" panose="02040503050406030204" pitchFamily="18" charset="0"/>
                      </a:rPr>
                      <m:t>𝑥</m:t>
                    </m:r>
                  </m:oMath>
                </a14:m>
                <a:r>
                  <a:rPr kumimoji="1" lang="ja-JP" altLang="en-US"/>
                  <a:t> 軸の速度を表す変数名として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t> </a:t>
                </a:r>
                <a:r>
                  <a:rPr kumimoji="1" lang="ja-JP" altLang="en-US"/>
                  <a:t>を用いているケースが存在</a:t>
                </a:r>
                <a:endParaRPr kumimoji="1" lang="en-US" altLang="ja-JP" dirty="0"/>
              </a:p>
              <a:p>
                <a:pPr lvl="1"/>
                <a:r>
                  <a:rPr kumimoji="1" lang="ja-JP" altLang="en-US"/>
                  <a:t>概ね </a:t>
                </a:r>
                <a14:m>
                  <m:oMath xmlns:m="http://schemas.openxmlformats.org/officeDocument/2006/math">
                    <m:r>
                      <a:rPr kumimoji="1" lang="en-US" altLang="ja-JP" b="0" i="1" smtClean="0">
                        <a:latin typeface="Cambria Math" panose="02040503050406030204" pitchFamily="18" charset="0"/>
                      </a:rPr>
                      <m:t>𝑦</m:t>
                    </m:r>
                  </m:oMath>
                </a14:m>
                <a:r>
                  <a:rPr kumimoji="1" lang="ja-JP" altLang="en-US"/>
                  <a:t> 軸の速度を表す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spdy</a:t>
                </a:r>
                <a:r>
                  <a:rPr kumimoji="1" lang="en" altLang="ja-JP" dirty="0"/>
                  <a:t> </a:t>
                </a:r>
                <a:r>
                  <a:rPr kumimoji="1" lang="ja-JP" altLang="en-US"/>
                  <a:t>を伴うため、こちらを除外</a:t>
                </a:r>
                <a:endParaRPr kumimoji="1" lang="en-US" altLang="ja-JP" dirty="0"/>
              </a:p>
              <a:p>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-correct</a:t>
                </a:r>
                <a:r>
                  <a:rPr kumimoji="1" lang="en" altLang="ja-JP" dirty="0"/>
                  <a:t>,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-expression-parse</a:t>
                </a:r>
                <a:r>
                  <a:rPr kumimoji="1" lang="en" altLang="ja-JP" dirty="0"/>
                  <a:t>,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-exceptions</a:t>
                </a:r>
                <a:r>
                  <a:rPr kumimoji="1" lang="en" altLang="ja-JP" dirty="0"/>
                  <a:t>,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-license-ids</a:t>
                </a:r>
              </a:p>
              <a:p>
                <a:pPr lvl="1"/>
                <a:r>
                  <a:rPr kumimoji="1" lang="en" altLang="ja-JP" dirty="0"/>
                  <a:t>NPM </a:t>
                </a:r>
                <a:r>
                  <a:rPr kumimoji="1" lang="ja-JP" altLang="en-US"/>
                  <a:t>のエラーに関する質問において、プロジェクトの依存にこれらを含むことで、</a:t>
                </a:r>
                <a:br>
                  <a:rPr kumimoji="1" lang="en-US" altLang="ja-JP" dirty="0"/>
                </a:br>
                <a:r>
                  <a:rPr kumimoji="1" lang="ja-JP" altLang="en-US"/>
                  <a:t>ログ中にこれらのパッケージ名が現れてマッチするケースがほとんどだったため除外</a:t>
                </a:r>
              </a:p>
            </p:txBody>
          </p:sp>
        </mc:Choice>
        <mc:Fallback xmlns="">
          <p:sp>
            <p:nvSpPr>
              <p:cNvPr id="3" name="コンテンツ プレースホルダー 2">
                <a:extLst>
                  <a:ext uri="{FF2B5EF4-FFF2-40B4-BE49-F238E27FC236}">
                    <a16:creationId xmlns:a16="http://schemas.microsoft.com/office/drawing/2014/main" id="{D3D7A4F4-7AAC-DA58-C29B-38045A337ED9}"/>
                  </a:ext>
                </a:extLst>
              </p:cNvPr>
              <p:cNvSpPr>
                <a:spLocks noGrp="1" noRot="1" noChangeAspect="1" noMove="1" noResize="1" noEditPoints="1" noAdjustHandles="1" noChangeArrowheads="1" noChangeShapeType="1" noTextEdit="1"/>
              </p:cNvSpPr>
              <p:nvPr>
                <p:ph idx="1"/>
              </p:nvPr>
            </p:nvSpPr>
            <p:spPr>
              <a:blipFill>
                <a:blip r:embed="rId3"/>
                <a:stretch>
                  <a:fillRect l="-661" t="-137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51804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66B749D0-01A0-F9E4-62FF-148400011F68}"/>
              </a:ext>
            </a:extLst>
          </p:cNvPr>
          <p:cNvSpPr/>
          <p:nvPr/>
        </p:nvSpPr>
        <p:spPr>
          <a:xfrm>
            <a:off x="1434311" y="4540190"/>
            <a:ext cx="9323378" cy="1895245"/>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lang="en-US" altLang="ja-JP" sz="2400" b="1" u="sng" dirty="0"/>
              <a:t>3</a:t>
            </a:r>
            <a:r>
              <a:rPr kumimoji="1" lang="ja-JP" altLang="en-US" sz="2400" b="1" u="sng"/>
              <a:t>：</a:t>
            </a:r>
            <a:r>
              <a:rPr lang="ja-JP" altLang="en-US" sz="2400" b="1" u="sng"/>
              <a:t>　</a:t>
            </a:r>
            <a:r>
              <a:rPr kumimoji="1" lang="en" altLang="ja-JP" sz="2400" b="1" u="sng" dirty="0"/>
              <a:t>SBOM</a:t>
            </a:r>
            <a:r>
              <a:rPr kumimoji="1" lang="ja-JP" altLang="en-US" sz="2400" b="1" u="sng"/>
              <a:t> 利用者が抱いている課題</a:t>
            </a:r>
            <a:endParaRPr kumimoji="1" lang="en-US" altLang="ja-JP" sz="2400" b="1" u="sng" dirty="0"/>
          </a:p>
          <a:p>
            <a:endParaRPr kumimoji="1" lang="en-US" altLang="ja-JP" sz="2000" dirty="0"/>
          </a:p>
          <a:p>
            <a:r>
              <a:rPr kumimoji="1" lang="ja-JP" altLang="en-US" sz="2000"/>
              <a:t>各質問の内容から技術課題を読み取り、頻繁に質問されている内容や</a:t>
            </a:r>
            <a:br>
              <a:rPr kumimoji="1" lang="en-US" altLang="ja-JP" sz="2000" dirty="0"/>
            </a:br>
            <a:r>
              <a:rPr kumimoji="1" lang="ja-JP" altLang="en-US" sz="2000"/>
              <a:t>未解決と思われる技術課題を、筆頭著者の主観により抽出する</a:t>
            </a:r>
          </a:p>
        </p:txBody>
      </p:sp>
      <p:sp>
        <p:nvSpPr>
          <p:cNvPr id="2" name="タイトル 1">
            <a:extLst>
              <a:ext uri="{FF2B5EF4-FFF2-40B4-BE49-F238E27FC236}">
                <a16:creationId xmlns:a16="http://schemas.microsoft.com/office/drawing/2014/main" id="{78A930D1-CEAE-7B41-AE4C-C8434BD974E4}"/>
              </a:ext>
            </a:extLst>
          </p:cNvPr>
          <p:cNvSpPr>
            <a:spLocks noGrp="1"/>
          </p:cNvSpPr>
          <p:nvPr>
            <p:ph type="title"/>
          </p:nvPr>
        </p:nvSpPr>
        <p:spPr/>
        <p:txBody>
          <a:bodyPr/>
          <a:lstStyle/>
          <a:p>
            <a:r>
              <a:rPr kumimoji="1" lang="ja-JP" altLang="en-US"/>
              <a:t>調査手順</a:t>
            </a:r>
          </a:p>
        </p:txBody>
      </p:sp>
      <p:sp>
        <p:nvSpPr>
          <p:cNvPr id="9" name="角丸四角形 8">
            <a:extLst>
              <a:ext uri="{FF2B5EF4-FFF2-40B4-BE49-F238E27FC236}">
                <a16:creationId xmlns:a16="http://schemas.microsoft.com/office/drawing/2014/main" id="{CFF78D1D-0027-76A1-1DDF-2167BC37C520}"/>
              </a:ext>
            </a:extLst>
          </p:cNvPr>
          <p:cNvSpPr/>
          <p:nvPr/>
        </p:nvSpPr>
        <p:spPr>
          <a:xfrm>
            <a:off x="1434311" y="935036"/>
            <a:ext cx="9323378" cy="187319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kumimoji="1" lang="en-US" altLang="ja-JP" sz="2400" b="1" u="sng" dirty="0"/>
              <a:t>1</a:t>
            </a:r>
            <a:r>
              <a:rPr kumimoji="1" lang="ja-JP" altLang="en-US" sz="2400" b="1" u="sng"/>
              <a:t>：</a:t>
            </a:r>
            <a:r>
              <a:rPr lang="ja-JP" altLang="en-US" sz="2400" b="1" u="sng"/>
              <a:t>　</a:t>
            </a:r>
            <a:r>
              <a:rPr kumimoji="1" lang="en" altLang="ja-JP" sz="2400" b="1" u="sng" dirty="0"/>
              <a:t>SBOM </a:t>
            </a:r>
            <a:r>
              <a:rPr kumimoji="1" lang="ja-JP" altLang="en-US" sz="2400" b="1" u="sng"/>
              <a:t>利活用に関する質問の回答・解決状況</a:t>
            </a:r>
            <a:endParaRPr kumimoji="1" lang="en-US" altLang="ja-JP" sz="2400" b="1" u="sng" dirty="0"/>
          </a:p>
          <a:p>
            <a:endParaRPr kumimoji="1" lang="en-US" altLang="ja-JP" sz="2000" dirty="0"/>
          </a:p>
          <a:p>
            <a:r>
              <a:rPr kumimoji="1" lang="en" altLang="ja-JP" sz="2000" dirty="0"/>
              <a:t>Accepted </a:t>
            </a:r>
            <a:r>
              <a:rPr kumimoji="1" lang="ja-JP" altLang="en-US" sz="2000"/>
              <a:t>回答が存在する質問を解決、存在しない質問を未解決とみなし、</a:t>
            </a:r>
            <a:endParaRPr kumimoji="1" lang="en-US" altLang="ja-JP" sz="2000" dirty="0"/>
          </a:p>
          <a:p>
            <a:r>
              <a:rPr kumimoji="1" lang="ja-JP" altLang="en-US" sz="2000"/>
              <a:t>得られた質問について回答の有無や解決状況を調べ</a:t>
            </a:r>
            <a:r>
              <a:rPr lang="ja-JP" altLang="en-US" sz="2000"/>
              <a:t>る</a:t>
            </a:r>
            <a:endParaRPr kumimoji="1" lang="ja-JP" altLang="en-US" sz="2000"/>
          </a:p>
        </p:txBody>
      </p:sp>
      <p:sp>
        <p:nvSpPr>
          <p:cNvPr id="10" name="角丸四角形 9">
            <a:extLst>
              <a:ext uri="{FF2B5EF4-FFF2-40B4-BE49-F238E27FC236}">
                <a16:creationId xmlns:a16="http://schemas.microsoft.com/office/drawing/2014/main" id="{96220267-25CE-7930-46B0-D2F569EE805B}"/>
              </a:ext>
            </a:extLst>
          </p:cNvPr>
          <p:cNvSpPr/>
          <p:nvPr/>
        </p:nvSpPr>
        <p:spPr>
          <a:xfrm>
            <a:off x="1434311" y="2903867"/>
            <a:ext cx="9323378" cy="1540683"/>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kumimoji="1" lang="en-US" altLang="ja-JP" sz="2400" b="1" u="sng" dirty="0"/>
              <a:t>2</a:t>
            </a:r>
            <a:r>
              <a:rPr kumimoji="1" lang="ja-JP" altLang="en-US" sz="2400" b="1" u="sng"/>
              <a:t>：</a:t>
            </a:r>
            <a:r>
              <a:rPr lang="ja-JP" altLang="en-US" sz="2400" b="1" u="sng"/>
              <a:t>　</a:t>
            </a:r>
            <a:r>
              <a:rPr kumimoji="1" lang="en" altLang="ja-JP" sz="2400" b="1" u="sng" dirty="0"/>
              <a:t>SBOM </a:t>
            </a:r>
            <a:r>
              <a:rPr kumimoji="1" lang="ja-JP" altLang="en-US" sz="2400" b="1" u="sng"/>
              <a:t>利活用に関する質問数の推移</a:t>
            </a:r>
            <a:endParaRPr kumimoji="1" lang="en-US" altLang="ja-JP" sz="2400" b="1" u="sng" dirty="0"/>
          </a:p>
          <a:p>
            <a:endParaRPr kumimoji="1" lang="en" altLang="ja-JP" sz="2000" dirty="0"/>
          </a:p>
          <a:p>
            <a:r>
              <a:rPr kumimoji="1" lang="ja-JP" altLang="en-US" sz="2000"/>
              <a:t>得られた質問について、投稿日時（初掲）を元に各年ごとに分類する</a:t>
            </a:r>
          </a:p>
        </p:txBody>
      </p:sp>
    </p:spTree>
    <p:extLst>
      <p:ext uri="{BB962C8B-B14F-4D97-AF65-F5344CB8AC3E}">
        <p14:creationId xmlns:p14="http://schemas.microsoft.com/office/powerpoint/2010/main" val="115116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FF39B-6576-8183-6B99-A0FBB605007C}"/>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lang="en-US" altLang="ja-JP" dirty="0"/>
              <a:t> </a:t>
            </a:r>
            <a:r>
              <a:rPr kumimoji="1" lang="en-US" altLang="ja-JP" dirty="0"/>
              <a:t>1</a:t>
            </a:r>
            <a:r>
              <a:rPr kumimoji="1" lang="ja-JP" altLang="en-US"/>
              <a:t>　（回答・解決状況）</a:t>
            </a:r>
          </a:p>
        </p:txBody>
      </p:sp>
      <p:sp>
        <p:nvSpPr>
          <p:cNvPr id="4" name="コンテンツ プレースホルダー 3">
            <a:extLst>
              <a:ext uri="{FF2B5EF4-FFF2-40B4-BE49-F238E27FC236}">
                <a16:creationId xmlns:a16="http://schemas.microsoft.com/office/drawing/2014/main" id="{FAA24449-69F5-73E0-820C-98069436870B}"/>
              </a:ext>
            </a:extLst>
          </p:cNvPr>
          <p:cNvSpPr>
            <a:spLocks noGrp="1"/>
          </p:cNvSpPr>
          <p:nvPr>
            <p:ph idx="1"/>
          </p:nvPr>
        </p:nvSpPr>
        <p:spPr/>
        <p:txBody>
          <a:bodyPr/>
          <a:lstStyle/>
          <a:p>
            <a:r>
              <a:rPr lang="en-US" altLang="ja-JP" dirty="0"/>
              <a:t>SBOM </a:t>
            </a:r>
            <a:r>
              <a:rPr lang="ja-JP" altLang="en-US"/>
              <a:t>利活用に関する質問のうち、</a:t>
            </a:r>
            <a:endParaRPr lang="en-US" altLang="ja-JP" dirty="0"/>
          </a:p>
          <a:p>
            <a:pPr lvl="1"/>
            <a:r>
              <a:rPr lang="ja-JP" altLang="en-US"/>
              <a:t>回答あり（解決）：　</a:t>
            </a:r>
            <a:r>
              <a:rPr lang="en-US" altLang="ja-JP" dirty="0"/>
              <a:t>6 </a:t>
            </a:r>
            <a:r>
              <a:rPr lang="ja-JP" altLang="en-US"/>
              <a:t>件</a:t>
            </a:r>
            <a:endParaRPr lang="en-US" altLang="ja-JP" dirty="0"/>
          </a:p>
          <a:p>
            <a:pPr lvl="1"/>
            <a:r>
              <a:rPr lang="ja-JP" altLang="en-US"/>
              <a:t>回答あり（未解決）：　</a:t>
            </a:r>
            <a:r>
              <a:rPr lang="en-US" altLang="ja-JP" dirty="0"/>
              <a:t>20 </a:t>
            </a:r>
            <a:r>
              <a:rPr lang="ja-JP" altLang="en-US"/>
              <a:t>件</a:t>
            </a:r>
            <a:endParaRPr lang="en-US" altLang="ja-JP" dirty="0"/>
          </a:p>
          <a:p>
            <a:pPr lvl="1"/>
            <a:r>
              <a:rPr lang="ja-JP" altLang="en-US"/>
              <a:t>回答なし：　</a:t>
            </a:r>
            <a:r>
              <a:rPr lang="en-US" altLang="ja-JP" dirty="0"/>
              <a:t>16 </a:t>
            </a:r>
            <a:r>
              <a:rPr lang="ja-JP" altLang="en-US"/>
              <a:t>件</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en-US" altLang="ja-JP" b="1" dirty="0"/>
              <a:t>SBOM </a:t>
            </a:r>
            <a:r>
              <a:rPr lang="ja-JP" altLang="en-US" b="1"/>
              <a:t>利活用時の課題を、</a:t>
            </a:r>
            <a:r>
              <a:rPr lang="en-US" altLang="ja-JP" b="1" dirty="0"/>
              <a:t>Stack Overflow </a:t>
            </a:r>
            <a:r>
              <a:rPr lang="ja-JP" altLang="en-US" b="1"/>
              <a:t>で質問して解決することは困難な状況</a:t>
            </a:r>
            <a:endParaRPr lang="en-US" altLang="ja-JP" b="1" dirty="0"/>
          </a:p>
          <a:p>
            <a:pPr lvl="1"/>
            <a:r>
              <a:rPr lang="en-US" altLang="ja-JP" dirty="0"/>
              <a:t>SBOM </a:t>
            </a:r>
            <a:r>
              <a:rPr lang="ja-JP" altLang="en-US"/>
              <a:t>利活用の</a:t>
            </a:r>
            <a:r>
              <a:rPr lang="ja-JP" altLang="en-US" b="1">
                <a:solidFill>
                  <a:schemeClr val="accent1"/>
                </a:solidFill>
              </a:rPr>
              <a:t>知見が不十分</a:t>
            </a:r>
            <a:r>
              <a:rPr lang="ja-JP" altLang="en-US"/>
              <a:t>で、質問に</a:t>
            </a:r>
            <a:r>
              <a:rPr lang="ja-JP" altLang="en-US" b="1">
                <a:solidFill>
                  <a:schemeClr val="accent1"/>
                </a:solidFill>
              </a:rPr>
              <a:t>回答できるソフトウェア開発者が不足</a:t>
            </a:r>
            <a:endParaRPr lang="en-US" altLang="ja-JP" dirty="0"/>
          </a:p>
          <a:p>
            <a:pPr lvl="1"/>
            <a:r>
              <a:rPr lang="en" altLang="ja-JP" dirty="0"/>
              <a:t>SBOM </a:t>
            </a:r>
            <a:r>
              <a:rPr lang="ja-JP" altLang="en-US"/>
              <a:t>利活用の</a:t>
            </a:r>
            <a:r>
              <a:rPr lang="ja-JP" altLang="en-US" b="1">
                <a:solidFill>
                  <a:schemeClr val="accent1"/>
                </a:solidFill>
              </a:rPr>
              <a:t>技術が未熟</a:t>
            </a:r>
            <a:r>
              <a:rPr lang="ja-JP" altLang="en-US"/>
              <a:t>で、</a:t>
            </a:r>
            <a:r>
              <a:rPr lang="ja-JP" altLang="en-US" b="1">
                <a:solidFill>
                  <a:schemeClr val="accent1"/>
                </a:solidFill>
              </a:rPr>
              <a:t>質問時点では技術的に解決不可能</a:t>
            </a:r>
            <a:r>
              <a:rPr lang="ja-JP" altLang="en-US"/>
              <a:t>な事項が多い</a:t>
            </a:r>
            <a:endParaRPr lang="en-US" altLang="ja-JP" dirty="0"/>
          </a:p>
        </p:txBody>
      </p:sp>
      <p:graphicFrame>
        <p:nvGraphicFramePr>
          <p:cNvPr id="3" name="グラフ 2">
            <a:extLst>
              <a:ext uri="{FF2B5EF4-FFF2-40B4-BE49-F238E27FC236}">
                <a16:creationId xmlns:a16="http://schemas.microsoft.com/office/drawing/2014/main" id="{E6316CEC-9C8C-3F80-820D-010007765754}"/>
              </a:ext>
            </a:extLst>
          </p:cNvPr>
          <p:cNvGraphicFramePr>
            <a:graphicFrameLocks/>
          </p:cNvGraphicFramePr>
          <p:nvPr>
            <p:extLst>
              <p:ext uri="{D42A27DB-BD31-4B8C-83A1-F6EECF244321}">
                <p14:modId xmlns:p14="http://schemas.microsoft.com/office/powerpoint/2010/main" val="2305830951"/>
              </p:ext>
            </p:extLst>
          </p:nvPr>
        </p:nvGraphicFramePr>
        <p:xfrm>
          <a:off x="5617029" y="951722"/>
          <a:ext cx="6223519" cy="3425790"/>
        </p:xfrm>
        <a:graphic>
          <a:graphicData uri="http://schemas.openxmlformats.org/drawingml/2006/chart">
            <c:chart xmlns:c="http://schemas.openxmlformats.org/drawingml/2006/chart" xmlns:r="http://schemas.openxmlformats.org/officeDocument/2006/relationships" r:id="rId4"/>
          </a:graphicData>
        </a:graphic>
      </p:graphicFrame>
      <p:sp>
        <p:nvSpPr>
          <p:cNvPr id="5" name="角丸四角形 4">
            <a:extLst>
              <a:ext uri="{FF2B5EF4-FFF2-40B4-BE49-F238E27FC236}">
                <a16:creationId xmlns:a16="http://schemas.microsoft.com/office/drawing/2014/main" id="{DFAE02F4-FA76-2E12-1D33-53EBD87CE3A7}"/>
              </a:ext>
            </a:extLst>
          </p:cNvPr>
          <p:cNvSpPr/>
          <p:nvPr/>
        </p:nvSpPr>
        <p:spPr>
          <a:xfrm>
            <a:off x="567891" y="2693003"/>
            <a:ext cx="4523873"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360000" rIns="360000" rtlCol="0" anchor="ctr"/>
          <a:lstStyle/>
          <a:p>
            <a:r>
              <a:rPr kumimoji="1" lang="ja-JP" altLang="en-US" sz="2800" b="1"/>
              <a:t>回答状況：　平均的</a:t>
            </a:r>
          </a:p>
        </p:txBody>
      </p:sp>
      <p:sp>
        <p:nvSpPr>
          <p:cNvPr id="6" name="角丸四角形 5">
            <a:extLst>
              <a:ext uri="{FF2B5EF4-FFF2-40B4-BE49-F238E27FC236}">
                <a16:creationId xmlns:a16="http://schemas.microsoft.com/office/drawing/2014/main" id="{2F5CAB61-8A19-9D7D-33E2-AC675A7888AD}"/>
              </a:ext>
            </a:extLst>
          </p:cNvPr>
          <p:cNvSpPr/>
          <p:nvPr/>
        </p:nvSpPr>
        <p:spPr>
          <a:xfrm>
            <a:off x="567891" y="3606670"/>
            <a:ext cx="4523873"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360000" rIns="360000" rtlCol="0" anchor="ctr"/>
          <a:lstStyle/>
          <a:p>
            <a:r>
              <a:rPr lang="ja-JP" altLang="en-US" sz="2800" b="1"/>
              <a:t>解決</a:t>
            </a:r>
            <a:r>
              <a:rPr kumimoji="1" lang="ja-JP" altLang="en-US" sz="2800" b="1"/>
              <a:t>状況：　</a:t>
            </a:r>
            <a:r>
              <a:rPr kumimoji="1" lang="ja-JP" altLang="en-US" sz="2800" b="1">
                <a:solidFill>
                  <a:schemeClr val="accent1"/>
                </a:solidFill>
              </a:rPr>
              <a:t>極めて低い</a:t>
            </a:r>
          </a:p>
        </p:txBody>
      </p:sp>
    </p:spTree>
    <p:extLst>
      <p:ext uri="{BB962C8B-B14F-4D97-AF65-F5344CB8AC3E}">
        <p14:creationId xmlns:p14="http://schemas.microsoft.com/office/powerpoint/2010/main" val="415784801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A654D-01F3-0329-F921-335DE0E8D5B4}"/>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2</a:t>
            </a:r>
            <a:r>
              <a:rPr kumimoji="1" lang="ja-JP" altLang="en-US"/>
              <a:t>　（質問数推移）</a:t>
            </a:r>
          </a:p>
        </p:txBody>
      </p:sp>
      <p:sp>
        <p:nvSpPr>
          <p:cNvPr id="3" name="コンテンツ プレースホルダー 2">
            <a:extLst>
              <a:ext uri="{FF2B5EF4-FFF2-40B4-BE49-F238E27FC236}">
                <a16:creationId xmlns:a16="http://schemas.microsoft.com/office/drawing/2014/main" id="{B9BCD426-0361-74D0-78A3-0D8A418C9602}"/>
              </a:ext>
            </a:extLst>
          </p:cNvPr>
          <p:cNvSpPr>
            <a:spLocks noGrp="1"/>
          </p:cNvSpPr>
          <p:nvPr>
            <p:ph idx="1"/>
          </p:nvPr>
        </p:nvSpPr>
        <p:spPr>
          <a:xfrm>
            <a:off x="326571" y="4418018"/>
            <a:ext cx="11485984" cy="2076088"/>
          </a:xfrm>
        </p:spPr>
        <p:txBody>
          <a:bodyPr>
            <a:normAutofit/>
          </a:bodyPr>
          <a:lstStyle/>
          <a:p>
            <a:r>
              <a:rPr kumimoji="1" lang="en-US" altLang="ja-JP" dirty="0"/>
              <a:t>4 </a:t>
            </a:r>
            <a:r>
              <a:rPr kumimoji="1" lang="ja-JP" altLang="en-US"/>
              <a:t>年間を通して少数</a:t>
            </a:r>
            <a:endParaRPr kumimoji="1" lang="en-US" altLang="ja-JP" dirty="0"/>
          </a:p>
          <a:p>
            <a:pPr lvl="1"/>
            <a:r>
              <a:rPr lang="ja-JP" altLang="en-US"/>
              <a:t>これ以前は</a:t>
            </a:r>
            <a:r>
              <a:rPr lang="en-US" altLang="ja-JP" dirty="0"/>
              <a:t> 2012 </a:t>
            </a:r>
            <a:r>
              <a:rPr lang="ja-JP" altLang="en-US"/>
              <a:t>年の</a:t>
            </a:r>
            <a:r>
              <a:rPr lang="en-US" altLang="ja-JP" dirty="0"/>
              <a:t> 1 </a:t>
            </a:r>
            <a:r>
              <a:rPr lang="ja-JP" altLang="en-US"/>
              <a:t>件のみ</a:t>
            </a:r>
            <a:endParaRPr kumimoji="1" lang="en-US" altLang="ja-JP" dirty="0"/>
          </a:p>
          <a:p>
            <a:r>
              <a:rPr lang="en-US" altLang="ja-JP" dirty="0"/>
              <a:t>2020 </a:t>
            </a:r>
            <a:r>
              <a:rPr lang="ja-JP" altLang="en-US"/>
              <a:t>年から</a:t>
            </a:r>
            <a:r>
              <a:rPr lang="en-US" altLang="ja-JP" dirty="0"/>
              <a:t> 2023 </a:t>
            </a:r>
            <a:r>
              <a:rPr lang="ja-JP" altLang="en-US"/>
              <a:t>年にかけて新規質問数が増加</a:t>
            </a:r>
            <a:endParaRPr lang="en-US" altLang="ja-JP" dirty="0"/>
          </a:p>
          <a:p>
            <a:r>
              <a:rPr lang="ja-JP" altLang="en-US" b="1">
                <a:solidFill>
                  <a:schemeClr val="accent1"/>
                </a:solidFill>
              </a:rPr>
              <a:t>特に</a:t>
            </a:r>
            <a:r>
              <a:rPr lang="en-US" altLang="ja-JP" b="1" dirty="0">
                <a:solidFill>
                  <a:schemeClr val="accent1"/>
                </a:solidFill>
              </a:rPr>
              <a:t> 2021 </a:t>
            </a:r>
            <a:r>
              <a:rPr lang="ja-JP" altLang="en-US" b="1">
                <a:solidFill>
                  <a:schemeClr val="accent1"/>
                </a:solidFill>
              </a:rPr>
              <a:t>年から増加傾向が加速</a:t>
            </a:r>
            <a:endParaRPr lang="en-US" altLang="ja-JP" b="1" dirty="0">
              <a:solidFill>
                <a:schemeClr val="accent1"/>
              </a:solidFill>
            </a:endParaRPr>
          </a:p>
          <a:p>
            <a:pPr lvl="1"/>
            <a:r>
              <a:rPr kumimoji="1" lang="en" altLang="ja-JP" dirty="0"/>
              <a:t>SBOM </a:t>
            </a:r>
            <a:r>
              <a:rPr kumimoji="1" lang="ja-JP" altLang="en-US"/>
              <a:t>利用を求める米国大統領令や</a:t>
            </a:r>
            <a:r>
              <a:rPr kumimoji="1" lang="en-US" altLang="ja-JP" dirty="0"/>
              <a:t> SPDX </a:t>
            </a:r>
            <a:r>
              <a:rPr kumimoji="1" lang="ja-JP" altLang="en-US"/>
              <a:t>の</a:t>
            </a:r>
            <a:r>
              <a:rPr kumimoji="1" lang="en-US" altLang="ja-JP" dirty="0"/>
              <a:t> ISO/IEC </a:t>
            </a:r>
            <a:r>
              <a:rPr kumimoji="1" lang="ja-JP" altLang="en-US"/>
              <a:t>標準化の影響が表れている？</a:t>
            </a:r>
          </a:p>
        </p:txBody>
      </p:sp>
      <p:graphicFrame>
        <p:nvGraphicFramePr>
          <p:cNvPr id="4" name="グラフ 3">
            <a:extLst>
              <a:ext uri="{FF2B5EF4-FFF2-40B4-BE49-F238E27FC236}">
                <a16:creationId xmlns:a16="http://schemas.microsoft.com/office/drawing/2014/main" id="{44B6FB81-EA5C-B476-B155-421818B5A68C}"/>
              </a:ext>
            </a:extLst>
          </p:cNvPr>
          <p:cNvGraphicFramePr>
            <a:graphicFrameLocks/>
          </p:cNvGraphicFramePr>
          <p:nvPr>
            <p:extLst>
              <p:ext uri="{D42A27DB-BD31-4B8C-83A1-F6EECF244321}">
                <p14:modId xmlns:p14="http://schemas.microsoft.com/office/powerpoint/2010/main" val="3715203373"/>
              </p:ext>
            </p:extLst>
          </p:nvPr>
        </p:nvGraphicFramePr>
        <p:xfrm>
          <a:off x="1849348" y="904754"/>
          <a:ext cx="8157146" cy="3255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42363746"/>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57F51-3A65-F67F-207F-CDCFC0DAC1C6}"/>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a:t>
            </a:r>
            <a:r>
              <a:rPr kumimoji="1" lang="ja-JP" altLang="en-US"/>
              <a:t>　（</a:t>
            </a:r>
            <a:r>
              <a:rPr kumimoji="1" lang="en-US" altLang="ja-JP" dirty="0"/>
              <a:t>SBOM </a:t>
            </a:r>
            <a:r>
              <a:rPr kumimoji="1" lang="ja-JP" altLang="en-US"/>
              <a:t>利用者が抱く課題）</a:t>
            </a:r>
          </a:p>
        </p:txBody>
      </p:sp>
      <p:sp>
        <p:nvSpPr>
          <p:cNvPr id="4" name="角丸四角形 3">
            <a:extLst>
              <a:ext uri="{FF2B5EF4-FFF2-40B4-BE49-F238E27FC236}">
                <a16:creationId xmlns:a16="http://schemas.microsoft.com/office/drawing/2014/main" id="{7A840657-A3AA-F939-F533-1AF85D21AE1A}"/>
              </a:ext>
            </a:extLst>
          </p:cNvPr>
          <p:cNvSpPr/>
          <p:nvPr/>
        </p:nvSpPr>
        <p:spPr>
          <a:xfrm>
            <a:off x="894282" y="1925052"/>
            <a:ext cx="10403436" cy="96728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SBOM </a:t>
            </a:r>
            <a:r>
              <a:rPr kumimoji="1" lang="ja-JP" altLang="en-US" sz="2800" b="1"/>
              <a:t>生成ツールのユースケースの網羅性に不足がある</a:t>
            </a:r>
          </a:p>
        </p:txBody>
      </p:sp>
      <p:sp>
        <p:nvSpPr>
          <p:cNvPr id="5" name="角丸四角形 4">
            <a:extLst>
              <a:ext uri="{FF2B5EF4-FFF2-40B4-BE49-F238E27FC236}">
                <a16:creationId xmlns:a16="http://schemas.microsoft.com/office/drawing/2014/main" id="{D8D6B7E9-BF8F-268A-E98A-7542CD53C3F1}"/>
              </a:ext>
            </a:extLst>
          </p:cNvPr>
          <p:cNvSpPr/>
          <p:nvPr/>
        </p:nvSpPr>
        <p:spPr>
          <a:xfrm>
            <a:off x="894282" y="3247482"/>
            <a:ext cx="10403436" cy="96728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800" b="1"/>
              <a:t>各種要件を満たす </a:t>
            </a:r>
            <a:r>
              <a:rPr kumimoji="1" lang="en" altLang="ja-JP" sz="2800" b="1" dirty="0"/>
              <a:t>SBOM </a:t>
            </a:r>
            <a:r>
              <a:rPr kumimoji="1" lang="ja-JP" altLang="en-US" sz="2800" b="1"/>
              <a:t>を生成できない</a:t>
            </a:r>
          </a:p>
        </p:txBody>
      </p:sp>
      <p:sp>
        <p:nvSpPr>
          <p:cNvPr id="6" name="角丸四角形 5">
            <a:extLst>
              <a:ext uri="{FF2B5EF4-FFF2-40B4-BE49-F238E27FC236}">
                <a16:creationId xmlns:a16="http://schemas.microsoft.com/office/drawing/2014/main" id="{528A9CF6-F689-F9A5-A5F9-010803502B55}"/>
              </a:ext>
            </a:extLst>
          </p:cNvPr>
          <p:cNvSpPr/>
          <p:nvPr/>
        </p:nvSpPr>
        <p:spPr>
          <a:xfrm>
            <a:off x="869402" y="4569913"/>
            <a:ext cx="10403436" cy="96728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 SBOM </a:t>
            </a:r>
            <a:r>
              <a:rPr kumimoji="1" lang="ja-JP" altLang="en-US" sz="2800" b="1"/>
              <a:t>生成ツールに不具合がある、または利用方法が不明瞭</a:t>
            </a:r>
          </a:p>
        </p:txBody>
      </p:sp>
    </p:spTree>
    <p:extLst>
      <p:ext uri="{BB962C8B-B14F-4D97-AF65-F5344CB8AC3E}">
        <p14:creationId xmlns:p14="http://schemas.microsoft.com/office/powerpoint/2010/main" val="2240151336"/>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 – </a:t>
            </a:r>
            <a:r>
              <a:rPr lang="ja-JP" altLang="en-US"/>
              <a:t>課題</a:t>
            </a:r>
            <a:r>
              <a:rPr kumimoji="1" lang="en-US" altLang="ja-JP" dirty="0"/>
              <a:t> 1</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lstStyle/>
          <a:p>
            <a:r>
              <a:rPr lang="ja-JP" altLang="en-US" b="1">
                <a:solidFill>
                  <a:schemeClr val="accent1"/>
                </a:solidFill>
              </a:rPr>
              <a:t>旧式のプロジェクト管理システムへのツールサポートが追いついていない</a:t>
            </a:r>
            <a:endParaRPr kumimoji="1" lang="en" altLang="ja-JP" b="1" dirty="0"/>
          </a:p>
          <a:p>
            <a:pPr lvl="1"/>
            <a:r>
              <a:rPr kumimoji="1" lang="en" altLang="ja-JP" b="1" dirty="0"/>
              <a:t>How do I generate a </a:t>
            </a:r>
            <a:r>
              <a:rPr kumimoji="1" lang="en" altLang="ja-JP" b="1" dirty="0" err="1"/>
              <a:t>Cyclonedx</a:t>
            </a:r>
            <a:r>
              <a:rPr kumimoji="1" lang="en" altLang="ja-JP" b="1" dirty="0"/>
              <a:t> </a:t>
            </a:r>
            <a:r>
              <a:rPr kumimoji="1" lang="en" altLang="ja-JP" b="1" dirty="0" err="1"/>
              <a:t>bom</a:t>
            </a:r>
            <a:r>
              <a:rPr kumimoji="1" lang="en" altLang="ja-JP" b="1" dirty="0"/>
              <a:t> for a Java project built with Ant?</a:t>
            </a:r>
            <a:r>
              <a:rPr kumimoji="1" lang="en" altLang="ja-JP" b="1" baseline="30000" dirty="0"/>
              <a:t>*1</a:t>
            </a:r>
          </a:p>
          <a:p>
            <a:pPr lvl="1"/>
            <a:r>
              <a:rPr kumimoji="1" lang="en" altLang="ja-JP" dirty="0"/>
              <a:t>Apache Ant </a:t>
            </a:r>
            <a:r>
              <a:rPr kumimoji="1" lang="ja-JP" altLang="en-US"/>
              <a:t>を用いて開発されている </a:t>
            </a:r>
            <a:r>
              <a:rPr kumimoji="1" lang="en" altLang="ja-JP" dirty="0"/>
              <a:t>Java </a:t>
            </a:r>
            <a:r>
              <a:rPr kumimoji="1" lang="ja-JP" altLang="en-US"/>
              <a:t>プロジェクトに使える</a:t>
            </a:r>
            <a:r>
              <a:rPr kumimoji="1" lang="en-US" altLang="ja-JP" dirty="0"/>
              <a:t> SBOM </a:t>
            </a:r>
            <a:r>
              <a:rPr kumimoji="1" lang="ja-JP" altLang="en-US"/>
              <a:t>生成ツールがない</a:t>
            </a:r>
            <a:endParaRPr kumimoji="1" lang="en-US" altLang="ja-JP" dirty="0"/>
          </a:p>
          <a:p>
            <a:pPr lvl="2"/>
            <a:r>
              <a:rPr lang="en-US" altLang="ja-JP" dirty="0"/>
              <a:t>Gradle </a:t>
            </a:r>
            <a:r>
              <a:rPr lang="ja-JP" altLang="en-US"/>
              <a:t>には存在する</a:t>
            </a:r>
            <a:endParaRPr lang="en-US" altLang="ja-JP" b="1" dirty="0">
              <a:solidFill>
                <a:schemeClr val="accent1"/>
              </a:solidFill>
            </a:endParaRPr>
          </a:p>
          <a:p>
            <a:r>
              <a:rPr lang="en-US" altLang="ja-JP" b="1" dirty="0">
                <a:solidFill>
                  <a:schemeClr val="accent1"/>
                </a:solidFill>
              </a:rPr>
              <a:t>Windows </a:t>
            </a:r>
            <a:r>
              <a:rPr lang="ja-JP" altLang="en-US" b="1">
                <a:solidFill>
                  <a:schemeClr val="accent1"/>
                </a:solidFill>
              </a:rPr>
              <a:t>への対応が追いついていない</a:t>
            </a:r>
            <a:endParaRPr lang="en-US" altLang="ja-JP" b="1" dirty="0">
              <a:solidFill>
                <a:schemeClr val="accent1"/>
              </a:solidFill>
            </a:endParaRPr>
          </a:p>
          <a:p>
            <a:pPr lvl="1"/>
            <a:r>
              <a:rPr kumimoji="1" lang="en" altLang="ja-JP" b="1" dirty="0"/>
              <a:t>Is there any tool through which we can generate SBOM report (SPDX / </a:t>
            </a:r>
            <a:r>
              <a:rPr kumimoji="1" lang="en" altLang="ja-JP" b="1" dirty="0" err="1"/>
              <a:t>CycloneDX</a:t>
            </a:r>
            <a:r>
              <a:rPr kumimoji="1" lang="en" altLang="ja-JP" b="1" dirty="0"/>
              <a:t>) for Windows programs?</a:t>
            </a:r>
            <a:r>
              <a:rPr lang="en" altLang="ja-JP" b="1" baseline="30000" dirty="0"/>
              <a:t>*2</a:t>
            </a:r>
            <a:endParaRPr kumimoji="1" lang="en" altLang="ja-JP" b="1" dirty="0"/>
          </a:p>
          <a:p>
            <a:pPr lvl="1"/>
            <a:r>
              <a:rPr kumimoji="1" lang="en-US" altLang="ja-JP" dirty="0"/>
              <a:t>Windows </a:t>
            </a:r>
            <a:r>
              <a:rPr kumimoji="1" lang="ja-JP" altLang="en-US"/>
              <a:t>システム上にインストールされたソフトウェアの</a:t>
            </a:r>
            <a:r>
              <a:rPr kumimoji="1" lang="en-US" altLang="ja-JP" dirty="0"/>
              <a:t> SBOM </a:t>
            </a:r>
            <a:r>
              <a:rPr kumimoji="1" lang="ja-JP" altLang="en-US"/>
              <a:t>が生成できない</a:t>
            </a:r>
            <a:endParaRPr kumimoji="1" lang="en-US" altLang="ja-JP" dirty="0"/>
          </a:p>
          <a:p>
            <a:pPr lvl="2"/>
            <a:r>
              <a:rPr lang="ja-JP" altLang="en-US"/>
              <a:t>ソフトウェアをパッケージマネージャ経由でインストールする</a:t>
            </a:r>
            <a:r>
              <a:rPr lang="en-US" altLang="ja-JP" dirty="0"/>
              <a:t> Linux </a:t>
            </a:r>
            <a:r>
              <a:rPr lang="ja-JP" altLang="en-US"/>
              <a:t>では可能</a:t>
            </a:r>
            <a:endParaRPr lang="en-US" altLang="ja-JP" dirty="0"/>
          </a:p>
        </p:txBody>
      </p:sp>
      <p:sp>
        <p:nvSpPr>
          <p:cNvPr id="4" name="角丸四角形 3">
            <a:extLst>
              <a:ext uri="{FF2B5EF4-FFF2-40B4-BE49-F238E27FC236}">
                <a16:creationId xmlns:a16="http://schemas.microsoft.com/office/drawing/2014/main" id="{D5D1F9DE-48B4-FF13-783F-76F6790021C3}"/>
              </a:ext>
            </a:extLst>
          </p:cNvPr>
          <p:cNvSpPr/>
          <p:nvPr/>
        </p:nvSpPr>
        <p:spPr>
          <a:xfrm>
            <a:off x="1160105" y="951722"/>
            <a:ext cx="984690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SBOM </a:t>
            </a:r>
            <a:r>
              <a:rPr kumimoji="1" lang="ja-JP" altLang="en-US" sz="2800" b="1"/>
              <a:t>生成ツールのユースケースの網羅性に不足がある</a:t>
            </a:r>
          </a:p>
        </p:txBody>
      </p:sp>
      <p:sp>
        <p:nvSpPr>
          <p:cNvPr id="6" name="テキスト ボックス 5">
            <a:extLst>
              <a:ext uri="{FF2B5EF4-FFF2-40B4-BE49-F238E27FC236}">
                <a16:creationId xmlns:a16="http://schemas.microsoft.com/office/drawing/2014/main" id="{845A0BC1-08B9-2D70-4287-E6AEE4D64FB6}"/>
              </a:ext>
            </a:extLst>
          </p:cNvPr>
          <p:cNvSpPr txBox="1"/>
          <p:nvPr/>
        </p:nvSpPr>
        <p:spPr>
          <a:xfrm>
            <a:off x="3798724" y="6232496"/>
            <a:ext cx="4569667" cy="523220"/>
          </a:xfrm>
          <a:prstGeom prst="rect">
            <a:avLst/>
          </a:prstGeom>
          <a:noFill/>
        </p:spPr>
        <p:txBody>
          <a:bodyPr wrap="square">
            <a:spAutoFit/>
          </a:bodyPr>
          <a:lstStyle/>
          <a:p>
            <a:r>
              <a:rPr lang="en" altLang="ja-JP" sz="1400" dirty="0"/>
              <a:t>*1 https://</a:t>
            </a:r>
            <a:r>
              <a:rPr lang="en" altLang="ja-JP" sz="1400" dirty="0" err="1"/>
              <a:t>stackoverflow.com</a:t>
            </a:r>
            <a:r>
              <a:rPr lang="en" altLang="ja-JP" sz="1400" dirty="0"/>
              <a:t>/questions/71605182</a:t>
            </a:r>
          </a:p>
          <a:p>
            <a:r>
              <a:rPr lang="en" altLang="ja-JP" sz="1400" dirty="0"/>
              <a:t>*2 https://</a:t>
            </a:r>
            <a:r>
              <a:rPr lang="en" altLang="ja-JP" sz="1400" dirty="0" err="1"/>
              <a:t>stackoverflow.com</a:t>
            </a:r>
            <a:r>
              <a:rPr lang="en" altLang="ja-JP" sz="1400" dirty="0"/>
              <a:t>/questions/73648096</a:t>
            </a:r>
            <a:endParaRPr lang="ja-JP" altLang="en-US" sz="1400"/>
          </a:p>
        </p:txBody>
      </p:sp>
    </p:spTree>
    <p:extLst>
      <p:ext uri="{BB962C8B-B14F-4D97-AF65-F5344CB8AC3E}">
        <p14:creationId xmlns:p14="http://schemas.microsoft.com/office/powerpoint/2010/main" val="286505125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4A5671-4837-E993-14E6-02603F0944FD}"/>
              </a:ext>
            </a:extLst>
          </p:cNvPr>
          <p:cNvSpPr>
            <a:spLocks noGrp="1"/>
          </p:cNvSpPr>
          <p:nvPr>
            <p:ph type="title"/>
          </p:nvPr>
        </p:nvSpPr>
        <p:spPr/>
        <p:txBody>
          <a:bodyPr/>
          <a:lstStyle/>
          <a:p>
            <a:r>
              <a:rPr kumimoji="1" lang="ja-JP" altLang="en-US"/>
              <a:t>背景：　サプライチェーンリスク</a:t>
            </a:r>
          </a:p>
        </p:txBody>
      </p:sp>
      <p:sp>
        <p:nvSpPr>
          <p:cNvPr id="3" name="コンテンツ プレースホルダー 2">
            <a:extLst>
              <a:ext uri="{FF2B5EF4-FFF2-40B4-BE49-F238E27FC236}">
                <a16:creationId xmlns:a16="http://schemas.microsoft.com/office/drawing/2014/main" id="{D44F40E9-02CB-04A1-3E0F-481C455B637D}"/>
              </a:ext>
            </a:extLst>
          </p:cNvPr>
          <p:cNvSpPr>
            <a:spLocks noGrp="1"/>
          </p:cNvSpPr>
          <p:nvPr>
            <p:ph idx="1"/>
          </p:nvPr>
        </p:nvSpPr>
        <p:spPr/>
        <p:txBody>
          <a:bodyPr/>
          <a:lstStyle/>
          <a:p>
            <a:r>
              <a:rPr kumimoji="1" lang="ja-JP" altLang="en-US"/>
              <a:t>現在のソフトウェア開発では、多くの</a:t>
            </a:r>
            <a:r>
              <a:rPr kumimoji="1" lang="ja-JP" altLang="en-US" b="1">
                <a:solidFill>
                  <a:schemeClr val="accent1"/>
                </a:solidFill>
              </a:rPr>
              <a:t>外部ライブラリ</a:t>
            </a:r>
            <a:r>
              <a:rPr kumimoji="1" lang="ja-JP" altLang="en-US"/>
              <a:t>を活用</a:t>
            </a:r>
            <a:endParaRPr kumimoji="1" lang="en-US" altLang="ja-JP" dirty="0"/>
          </a:p>
          <a:p>
            <a:pPr lvl="1"/>
            <a:r>
              <a:rPr kumimoji="1" lang="ja-JP" altLang="en-US"/>
              <a:t>開発費用の削減、開発期間の短縮、堅牢化・高機能化</a:t>
            </a:r>
            <a:endParaRPr kumimoji="1" lang="en-US" altLang="ja-JP" dirty="0"/>
          </a:p>
          <a:p>
            <a:pPr lvl="1"/>
            <a:r>
              <a:rPr kumimoji="1" lang="en-US" altLang="ja-JP" b="1" dirty="0">
                <a:solidFill>
                  <a:schemeClr val="accent1"/>
                </a:solidFill>
              </a:rPr>
              <a:t>96%</a:t>
            </a:r>
            <a:r>
              <a:rPr kumimoji="1" lang="en-US" altLang="ja-JP" dirty="0"/>
              <a:t> </a:t>
            </a:r>
            <a:r>
              <a:rPr kumimoji="1" lang="ja-JP" altLang="en-US"/>
              <a:t>のコードベースがオープンソースのコードを含む</a:t>
            </a:r>
            <a:r>
              <a:rPr kumimoji="1" lang="en-US" altLang="ja-JP" dirty="0"/>
              <a:t> [1]</a:t>
            </a:r>
          </a:p>
          <a:p>
            <a:r>
              <a:rPr kumimoji="1" lang="ja-JP" altLang="en-US"/>
              <a:t>しかし、</a:t>
            </a:r>
            <a:r>
              <a:rPr kumimoji="1" lang="ja-JP" altLang="en-US" b="1">
                <a:solidFill>
                  <a:schemeClr val="accent1"/>
                </a:solidFill>
              </a:rPr>
              <a:t>リスクを伴う</a:t>
            </a:r>
            <a:endParaRPr kumimoji="1" lang="en-US" altLang="ja-JP" b="1" dirty="0">
              <a:solidFill>
                <a:schemeClr val="accent1"/>
              </a:solidFill>
            </a:endParaRPr>
          </a:p>
          <a:p>
            <a:pPr lvl="1"/>
            <a:r>
              <a:rPr kumimoji="1" lang="ja-JP" altLang="en-US" b="1">
                <a:solidFill>
                  <a:schemeClr val="accent1"/>
                </a:solidFill>
              </a:rPr>
              <a:t>サイバーセキュリティ（サプライチェーン攻撃）</a:t>
            </a:r>
            <a:endParaRPr kumimoji="1" lang="en-US" altLang="ja-JP" b="1" dirty="0">
              <a:solidFill>
                <a:schemeClr val="accent1"/>
              </a:solidFill>
            </a:endParaRPr>
          </a:p>
          <a:p>
            <a:pPr lvl="2"/>
            <a:r>
              <a:rPr lang="en-US" altLang="ja-JP" dirty="0"/>
              <a:t>SolarWinds </a:t>
            </a:r>
            <a:r>
              <a:rPr lang="ja-JP" altLang="en-US"/>
              <a:t>社製</a:t>
            </a:r>
            <a:r>
              <a:rPr lang="en-US" altLang="ja-JP" dirty="0"/>
              <a:t> Orion </a:t>
            </a:r>
            <a:r>
              <a:rPr lang="ja-JP" altLang="en-US"/>
              <a:t>を経由した、米国省庁や民間企業へのサイバー攻撃（</a:t>
            </a:r>
            <a:r>
              <a:rPr lang="en-US" altLang="ja-JP" dirty="0"/>
              <a:t>2020</a:t>
            </a:r>
            <a:r>
              <a:rPr lang="ja-JP" altLang="en-US"/>
              <a:t>）</a:t>
            </a:r>
            <a:endParaRPr lang="en-US" altLang="ja-JP" dirty="0"/>
          </a:p>
          <a:p>
            <a:pPr lvl="1"/>
            <a:r>
              <a:rPr kumimoji="1" lang="ja-JP" altLang="en-US" b="1">
                <a:solidFill>
                  <a:schemeClr val="accent1"/>
                </a:solidFill>
              </a:rPr>
              <a:t>著作権法（ライセンス違反）</a:t>
            </a:r>
          </a:p>
        </p:txBody>
      </p:sp>
      <p:pic>
        <p:nvPicPr>
          <p:cNvPr id="7" name="グラフィックス 6" descr="世界 単色塗りつぶし">
            <a:extLst>
              <a:ext uri="{FF2B5EF4-FFF2-40B4-BE49-F238E27FC236}">
                <a16:creationId xmlns:a16="http://schemas.microsoft.com/office/drawing/2014/main" id="{B5B846AE-592F-E3EE-7000-AE7939C9D6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9264" y="3818917"/>
            <a:ext cx="2143406" cy="2143406"/>
          </a:xfrm>
          <a:prstGeom prst="rect">
            <a:avLst/>
          </a:prstGeom>
        </p:spPr>
      </p:pic>
      <p:cxnSp>
        <p:nvCxnSpPr>
          <p:cNvPr id="15" name="直線コネクタ 14">
            <a:extLst>
              <a:ext uri="{FF2B5EF4-FFF2-40B4-BE49-F238E27FC236}">
                <a16:creationId xmlns:a16="http://schemas.microsoft.com/office/drawing/2014/main" id="{858E401E-9DDE-1653-E799-96A0E718AAF7}"/>
              </a:ext>
            </a:extLst>
          </p:cNvPr>
          <p:cNvCxnSpPr>
            <a:stCxn id="38" idx="1"/>
            <a:endCxn id="22" idx="3"/>
          </p:cNvCxnSpPr>
          <p:nvPr/>
        </p:nvCxnSpPr>
        <p:spPr>
          <a:xfrm flipH="1" flipV="1">
            <a:off x="3970140" y="4353165"/>
            <a:ext cx="3044576" cy="4039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3BB82AA-F633-19E7-6EAD-DBFDAF022EF9}"/>
              </a:ext>
            </a:extLst>
          </p:cNvPr>
          <p:cNvCxnSpPr>
            <a:cxnSpLocks/>
            <a:stCxn id="38" idx="1"/>
            <a:endCxn id="21" idx="3"/>
          </p:cNvCxnSpPr>
          <p:nvPr/>
        </p:nvCxnSpPr>
        <p:spPr>
          <a:xfrm flipH="1">
            <a:off x="3991791" y="4757092"/>
            <a:ext cx="3022925" cy="7766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グラフィックス 19" descr="ドキュメント 単色塗りつぶし">
            <a:extLst>
              <a:ext uri="{FF2B5EF4-FFF2-40B4-BE49-F238E27FC236}">
                <a16:creationId xmlns:a16="http://schemas.microsoft.com/office/drawing/2014/main" id="{0F16BA94-DC5F-0D8B-3F03-5C756ED9DC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6361" y="3833552"/>
            <a:ext cx="779420" cy="779420"/>
          </a:xfrm>
          <a:prstGeom prst="rect">
            <a:avLst/>
          </a:prstGeom>
          <a:effectLst>
            <a:outerShdw blurRad="50800" dist="38100" dir="2700000" algn="tl" rotWithShape="0">
              <a:prstClr val="black">
                <a:alpha val="40000"/>
              </a:prstClr>
            </a:outerShdw>
          </a:effectLst>
        </p:spPr>
      </p:pic>
      <p:pic>
        <p:nvPicPr>
          <p:cNvPr id="21" name="グラフィックス 20" descr="ドキュメント 単色塗りつぶし">
            <a:extLst>
              <a:ext uri="{FF2B5EF4-FFF2-40B4-BE49-F238E27FC236}">
                <a16:creationId xmlns:a16="http://schemas.microsoft.com/office/drawing/2014/main" id="{43149A14-616C-66AB-4681-CB9F60E87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2371" y="5144074"/>
            <a:ext cx="779420" cy="779420"/>
          </a:xfrm>
          <a:prstGeom prst="rect">
            <a:avLst/>
          </a:prstGeom>
          <a:effectLst>
            <a:outerShdw blurRad="50800" dist="38100" dir="2700000" algn="tl" rotWithShape="0">
              <a:prstClr val="black">
                <a:alpha val="40000"/>
              </a:prstClr>
            </a:outerShdw>
          </a:effectLst>
        </p:spPr>
      </p:pic>
      <p:pic>
        <p:nvPicPr>
          <p:cNvPr id="22" name="グラフィックス 21" descr="ドキュメント 単色塗りつぶし">
            <a:extLst>
              <a:ext uri="{FF2B5EF4-FFF2-40B4-BE49-F238E27FC236}">
                <a16:creationId xmlns:a16="http://schemas.microsoft.com/office/drawing/2014/main" id="{BB58999E-4446-A34B-7E4C-FB98E80CDA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0720" y="3963455"/>
            <a:ext cx="779420" cy="779420"/>
          </a:xfrm>
          <a:prstGeom prst="rect">
            <a:avLst/>
          </a:prstGeom>
          <a:effectLst>
            <a:outerShdw blurRad="50800" dist="38100" dir="2700000" algn="tl" rotWithShape="0">
              <a:prstClr val="black">
                <a:alpha val="40000"/>
              </a:prstClr>
            </a:outerShdw>
          </a:effectLst>
        </p:spPr>
      </p:pic>
      <p:pic>
        <p:nvPicPr>
          <p:cNvPr id="23" name="グラフィックス 22" descr="ドキュメント 単色塗りつぶし">
            <a:extLst>
              <a:ext uri="{FF2B5EF4-FFF2-40B4-BE49-F238E27FC236}">
                <a16:creationId xmlns:a16="http://schemas.microsoft.com/office/drawing/2014/main" id="{37F478C4-DDFD-A115-4F52-D8C3D9D933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7108" y="5014171"/>
            <a:ext cx="779420" cy="779420"/>
          </a:xfrm>
          <a:prstGeom prst="rect">
            <a:avLst/>
          </a:prstGeom>
          <a:effectLst>
            <a:outerShdw blurRad="50800" dist="38100" dir="2700000" algn="tl" rotWithShape="0">
              <a:prstClr val="black">
                <a:alpha val="40000"/>
              </a:prstClr>
            </a:outerShdw>
          </a:effectLst>
        </p:spPr>
      </p:pic>
      <p:pic>
        <p:nvPicPr>
          <p:cNvPr id="25" name="グラフィックス 24" descr="コンピューター 単色塗りつぶし">
            <a:extLst>
              <a:ext uri="{FF2B5EF4-FFF2-40B4-BE49-F238E27FC236}">
                <a16:creationId xmlns:a16="http://schemas.microsoft.com/office/drawing/2014/main" id="{6B8072F9-B3DC-1BBE-724C-C747F76338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86214" y="3604951"/>
            <a:ext cx="2608893" cy="2608893"/>
          </a:xfrm>
          <a:prstGeom prst="rect">
            <a:avLst/>
          </a:prstGeom>
        </p:spPr>
      </p:pic>
      <p:pic>
        <p:nvPicPr>
          <p:cNvPr id="38" name="グラフィックス 37" descr="ブラウザー ウィンドウ 単色塗りつぶし">
            <a:extLst>
              <a:ext uri="{FF2B5EF4-FFF2-40B4-BE49-F238E27FC236}">
                <a16:creationId xmlns:a16="http://schemas.microsoft.com/office/drawing/2014/main" id="{9B9706CD-85C9-1F73-F7C8-29DEE686F5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14716" y="4299892"/>
            <a:ext cx="914400" cy="914400"/>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17805A77-D4FE-78C3-9F0B-23A4725CD51F}"/>
              </a:ext>
            </a:extLst>
          </p:cNvPr>
          <p:cNvSpPr txBox="1"/>
          <p:nvPr/>
        </p:nvSpPr>
        <p:spPr>
          <a:xfrm>
            <a:off x="255616" y="6356151"/>
            <a:ext cx="7688745" cy="338554"/>
          </a:xfrm>
          <a:prstGeom prst="rect">
            <a:avLst/>
          </a:prstGeom>
          <a:noFill/>
        </p:spPr>
        <p:txBody>
          <a:bodyPr wrap="square">
            <a:spAutoFit/>
          </a:bodyPr>
          <a:lstStyle/>
          <a:p>
            <a:r>
              <a:rPr lang="en" altLang="ja-JP" sz="1600" dirty="0"/>
              <a:t>[1] Synopsys</a:t>
            </a:r>
            <a:r>
              <a:rPr lang="ja-JP" altLang="en" sz="1600"/>
              <a:t>，</a:t>
            </a:r>
            <a:r>
              <a:rPr lang="en" altLang="ja-JP" sz="1600" dirty="0"/>
              <a:t>2023 OPEN SOURCE SECURITY AND RISK ANALYSIS REPORT</a:t>
            </a:r>
          </a:p>
        </p:txBody>
      </p:sp>
      <p:pic>
        <p:nvPicPr>
          <p:cNvPr id="29" name="グラフィックス 28" descr="裁きの天秤 単色塗りつぶし">
            <a:extLst>
              <a:ext uri="{FF2B5EF4-FFF2-40B4-BE49-F238E27FC236}">
                <a16:creationId xmlns:a16="http://schemas.microsoft.com/office/drawing/2014/main" id="{BF9A1CB2-B2E6-45FB-E94C-0D56E15FC2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86720" y="5346585"/>
            <a:ext cx="923048" cy="923048"/>
          </a:xfrm>
          <a:prstGeom prst="rect">
            <a:avLst/>
          </a:prstGeom>
          <a:effectLst>
            <a:outerShdw blurRad="50800" dist="38100" dir="2700000" algn="tl" rotWithShape="0">
              <a:prstClr val="black">
                <a:alpha val="40000"/>
              </a:prstClr>
            </a:outerShdw>
          </a:effectLst>
        </p:spPr>
      </p:pic>
      <p:pic>
        <p:nvPicPr>
          <p:cNvPr id="35" name="グラフィックス 34" descr="裁きの天秤 単色塗りつぶし">
            <a:extLst>
              <a:ext uri="{FF2B5EF4-FFF2-40B4-BE49-F238E27FC236}">
                <a16:creationId xmlns:a16="http://schemas.microsoft.com/office/drawing/2014/main" id="{66A89AF0-175B-B043-6E89-972DA8E916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68258" y="3833552"/>
            <a:ext cx="923048" cy="923048"/>
          </a:xfrm>
          <a:prstGeom prst="rect">
            <a:avLst/>
          </a:prstGeom>
          <a:effectLst>
            <a:outerShdw blurRad="50800" dist="38100" dir="2700000" algn="tl" rotWithShape="0">
              <a:prstClr val="black">
                <a:alpha val="40000"/>
              </a:prstClr>
            </a:outerShdw>
          </a:effectLst>
        </p:spPr>
      </p:pic>
      <p:cxnSp>
        <p:nvCxnSpPr>
          <p:cNvPr id="6" name="直線コネクタ 5">
            <a:extLst>
              <a:ext uri="{FF2B5EF4-FFF2-40B4-BE49-F238E27FC236}">
                <a16:creationId xmlns:a16="http://schemas.microsoft.com/office/drawing/2014/main" id="{272F4F87-0CAB-EFC2-FD6D-DFC17F9BAFEA}"/>
              </a:ext>
            </a:extLst>
          </p:cNvPr>
          <p:cNvCxnSpPr>
            <a:cxnSpLocks/>
            <a:endCxn id="20" idx="3"/>
          </p:cNvCxnSpPr>
          <p:nvPr/>
        </p:nvCxnSpPr>
        <p:spPr>
          <a:xfrm flipH="1" flipV="1">
            <a:off x="4825781" y="4223262"/>
            <a:ext cx="2188935" cy="5333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50B3C21-7609-3D79-A456-877CFD6004A1}"/>
              </a:ext>
            </a:extLst>
          </p:cNvPr>
          <p:cNvCxnSpPr>
            <a:cxnSpLocks/>
            <a:stCxn id="23" idx="3"/>
          </p:cNvCxnSpPr>
          <p:nvPr/>
        </p:nvCxnSpPr>
        <p:spPr>
          <a:xfrm flipV="1">
            <a:off x="4906528" y="4769281"/>
            <a:ext cx="2108188" cy="634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グラフィックス 33" descr="十字の付いた盾 単色塗りつぶし">
            <a:extLst>
              <a:ext uri="{FF2B5EF4-FFF2-40B4-BE49-F238E27FC236}">
                <a16:creationId xmlns:a16="http://schemas.microsoft.com/office/drawing/2014/main" id="{6C25ED26-FBC4-B361-CA7E-5697F1CD4C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42426" y="3828475"/>
            <a:ext cx="914400" cy="914400"/>
          </a:xfrm>
          <a:prstGeom prst="rect">
            <a:avLst/>
          </a:prstGeom>
          <a:effectLst>
            <a:outerShdw blurRad="50800" dist="38100" dir="2700000" algn="tl" rotWithShape="0">
              <a:prstClr val="black">
                <a:alpha val="40000"/>
              </a:prstClr>
            </a:outerShdw>
          </a:effectLst>
        </p:spPr>
      </p:pic>
      <p:pic>
        <p:nvPicPr>
          <p:cNvPr id="37" name="グラフィックス 36" descr="十字の付いた盾 単色塗りつぶし">
            <a:extLst>
              <a:ext uri="{FF2B5EF4-FFF2-40B4-BE49-F238E27FC236}">
                <a16:creationId xmlns:a16="http://schemas.microsoft.com/office/drawing/2014/main" id="{36697131-0BB2-F9A2-7952-351ADFFFAD2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2360" y="3506256"/>
            <a:ext cx="914400" cy="914400"/>
          </a:xfrm>
          <a:prstGeom prst="rect">
            <a:avLst/>
          </a:prstGeom>
          <a:effectLst>
            <a:outerShdw blurRad="50800" dist="38100" dir="2700000" algn="tl" rotWithShape="0">
              <a:prstClr val="black">
                <a:alpha val="40000"/>
              </a:prstClr>
            </a:outerShdw>
          </a:effectLst>
        </p:spPr>
      </p:pic>
      <p:pic>
        <p:nvPicPr>
          <p:cNvPr id="39" name="グラフィックス 38" descr="十字の付いた盾 単色塗りつぶし">
            <a:extLst>
              <a:ext uri="{FF2B5EF4-FFF2-40B4-BE49-F238E27FC236}">
                <a16:creationId xmlns:a16="http://schemas.microsoft.com/office/drawing/2014/main" id="{5224EC7B-0659-79B9-4743-33A612FFDE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01905" y="2313529"/>
            <a:ext cx="547926" cy="547926"/>
          </a:xfrm>
          <a:prstGeom prst="rect">
            <a:avLst/>
          </a:prstGeom>
          <a:effectLst>
            <a:outerShdw blurRad="50800" dist="38100" dir="2700000" algn="tl" rotWithShape="0">
              <a:prstClr val="black">
                <a:alpha val="40000"/>
              </a:prstClr>
            </a:outerShdw>
          </a:effectLst>
        </p:spPr>
      </p:pic>
      <p:pic>
        <p:nvPicPr>
          <p:cNvPr id="40" name="グラフィックス 39" descr="裁きの天秤 単色塗りつぶし">
            <a:extLst>
              <a:ext uri="{FF2B5EF4-FFF2-40B4-BE49-F238E27FC236}">
                <a16:creationId xmlns:a16="http://schemas.microsoft.com/office/drawing/2014/main" id="{4B00E712-5AAF-61BE-EF77-D26453C6FA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27978" y="3021789"/>
            <a:ext cx="547092" cy="5470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80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 – </a:t>
            </a:r>
            <a:r>
              <a:rPr lang="ja-JP" altLang="en-US"/>
              <a:t>課題</a:t>
            </a:r>
            <a:r>
              <a:rPr kumimoji="1" lang="en-US" altLang="ja-JP" dirty="0"/>
              <a:t> 2</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normAutofit/>
          </a:bodyPr>
          <a:lstStyle/>
          <a:p>
            <a:r>
              <a:rPr lang="ja-JP" altLang="en-US" b="1">
                <a:solidFill>
                  <a:schemeClr val="accent1"/>
                </a:solidFill>
              </a:rPr>
              <a:t>ツールが</a:t>
            </a:r>
            <a:r>
              <a:rPr lang="en-US" altLang="ja-JP" b="1" dirty="0">
                <a:solidFill>
                  <a:schemeClr val="accent1"/>
                </a:solidFill>
              </a:rPr>
              <a:t> NTIA </a:t>
            </a:r>
            <a:r>
              <a:rPr lang="ja-JP" altLang="en-US" b="1">
                <a:solidFill>
                  <a:schemeClr val="accent1"/>
                </a:solidFill>
              </a:rPr>
              <a:t>発行のガイドラインに追従しきれていないか、</a:t>
            </a:r>
            <a:br>
              <a:rPr lang="en-US" altLang="ja-JP" b="1" dirty="0">
                <a:solidFill>
                  <a:schemeClr val="accent1"/>
                </a:solidFill>
              </a:rPr>
            </a:br>
            <a:r>
              <a:rPr lang="ja-JP" altLang="en-US" b="1">
                <a:solidFill>
                  <a:schemeClr val="accent1"/>
                </a:solidFill>
              </a:rPr>
              <a:t>ツールの実装において特定項目の入手が困難などの課題がある</a:t>
            </a:r>
            <a:endParaRPr lang="en-US" altLang="ja-JP" b="1" dirty="0">
              <a:solidFill>
                <a:schemeClr val="accent1"/>
              </a:solidFill>
            </a:endParaRPr>
          </a:p>
          <a:p>
            <a:pPr lvl="1"/>
            <a:r>
              <a:rPr kumimoji="1" lang="en" altLang="ja-JP" b="1" dirty="0"/>
              <a:t>NTIA minimum SBOM requirement tool</a:t>
            </a:r>
            <a:r>
              <a:rPr kumimoji="1" lang="en" altLang="ja-JP" b="1" baseline="30000" dirty="0"/>
              <a:t>*1</a:t>
            </a:r>
          </a:p>
          <a:p>
            <a:pPr lvl="1"/>
            <a:r>
              <a:rPr kumimoji="1" lang="en-US" altLang="ja-JP" dirty="0"/>
              <a:t>Java </a:t>
            </a:r>
            <a:r>
              <a:rPr kumimoji="1" lang="ja-JP" altLang="en-US"/>
              <a:t>と </a:t>
            </a:r>
            <a:r>
              <a:rPr kumimoji="1" lang="en-US" altLang="ja-JP" dirty="0"/>
              <a:t>Python </a:t>
            </a:r>
            <a:r>
              <a:rPr kumimoji="1" lang="ja-JP" altLang="en-US"/>
              <a:t>について、</a:t>
            </a:r>
            <a:r>
              <a:rPr kumimoji="1" lang="en-US" altLang="ja-JP" dirty="0"/>
              <a:t>NTIA </a:t>
            </a:r>
            <a:r>
              <a:rPr kumimoji="1" lang="ja-JP" altLang="en-US"/>
              <a:t>が定める最小要件を満たす</a:t>
            </a:r>
            <a:r>
              <a:rPr kumimoji="1" lang="en-US" altLang="ja-JP" dirty="0"/>
              <a:t> SBOM </a:t>
            </a:r>
            <a:r>
              <a:rPr kumimoji="1" lang="ja-JP" altLang="en-US"/>
              <a:t>を生成できない</a:t>
            </a:r>
            <a:endParaRPr kumimoji="1" lang="en-US" altLang="ja-JP" dirty="0"/>
          </a:p>
          <a:p>
            <a:pPr lvl="2"/>
            <a:r>
              <a:rPr kumimoji="1" lang="en-US" altLang="ja-JP" dirty="0"/>
              <a:t>2021 </a:t>
            </a:r>
            <a:r>
              <a:rPr kumimoji="1" lang="ja-JP" altLang="en-US"/>
              <a:t>年 </a:t>
            </a:r>
            <a:r>
              <a:rPr kumimoji="1" lang="en-US" altLang="ja-JP" dirty="0"/>
              <a:t>7 </a:t>
            </a:r>
            <a:r>
              <a:rPr kumimoji="1" lang="ja-JP" altLang="en-US"/>
              <a:t>月に、</a:t>
            </a:r>
            <a:r>
              <a:rPr kumimoji="1" lang="en-US" altLang="ja-JP" dirty="0"/>
              <a:t>SBOM </a:t>
            </a:r>
            <a:r>
              <a:rPr kumimoji="1" lang="ja-JP" altLang="en-US"/>
              <a:t>利用を求める米国大統領令に伴い発行されたガイドライン</a:t>
            </a:r>
            <a:endParaRPr kumimoji="1" lang="en-US" altLang="ja-JP" dirty="0"/>
          </a:p>
          <a:p>
            <a:r>
              <a:rPr kumimoji="1" lang="ja-JP" altLang="en-US" b="1">
                <a:solidFill>
                  <a:schemeClr val="accent1"/>
                </a:solidFill>
              </a:rPr>
              <a:t>コンプライアンス管理などの目的でライセンス情報が求められる状況において、</a:t>
            </a:r>
            <a:br>
              <a:rPr kumimoji="1" lang="en-US" altLang="ja-JP" b="1" dirty="0">
                <a:solidFill>
                  <a:schemeClr val="accent1"/>
                </a:solidFill>
              </a:rPr>
            </a:br>
            <a:r>
              <a:rPr kumimoji="1" lang="en-US" altLang="ja-JP" b="1" dirty="0">
                <a:solidFill>
                  <a:schemeClr val="accent1"/>
                </a:solidFill>
              </a:rPr>
              <a:t>GitHub </a:t>
            </a:r>
            <a:r>
              <a:rPr kumimoji="1" lang="ja-JP" altLang="en-US" b="1">
                <a:solidFill>
                  <a:schemeClr val="accent1"/>
                </a:solidFill>
              </a:rPr>
              <a:t>の </a:t>
            </a:r>
            <a:r>
              <a:rPr kumimoji="1" lang="en-US" altLang="ja-JP" b="1" dirty="0">
                <a:solidFill>
                  <a:schemeClr val="accent1"/>
                </a:solidFill>
              </a:rPr>
              <a:t>SBOM </a:t>
            </a:r>
            <a:r>
              <a:rPr kumimoji="1" lang="ja-JP" altLang="en-US" b="1">
                <a:solidFill>
                  <a:schemeClr val="accent1"/>
                </a:solidFill>
              </a:rPr>
              <a:t>生成機能では不足がある</a:t>
            </a:r>
            <a:endParaRPr kumimoji="1" lang="en-US" altLang="ja-JP" b="1" dirty="0">
              <a:solidFill>
                <a:schemeClr val="accent1"/>
              </a:solidFill>
            </a:endParaRPr>
          </a:p>
          <a:p>
            <a:pPr lvl="1"/>
            <a:r>
              <a:rPr kumimoji="1" lang="en" altLang="ja-JP" b="1" dirty="0"/>
              <a:t>How to include Open Source license in GitHub SBOM export?</a:t>
            </a:r>
            <a:r>
              <a:rPr kumimoji="1" lang="en" altLang="ja-JP" b="1" baseline="30000" dirty="0"/>
              <a:t>*2</a:t>
            </a:r>
          </a:p>
          <a:p>
            <a:pPr lvl="1"/>
            <a:r>
              <a:rPr lang="en-US" altLang="ja-JP" dirty="0"/>
              <a:t>GitHub </a:t>
            </a:r>
            <a:r>
              <a:rPr lang="ja-JP" altLang="en-US"/>
              <a:t>の</a:t>
            </a:r>
            <a:r>
              <a:rPr lang="en-US" altLang="ja-JP" dirty="0"/>
              <a:t> SBOM </a:t>
            </a:r>
            <a:r>
              <a:rPr lang="ja-JP" altLang="en-US"/>
              <a:t>出力に、依存するパッケージに関するライセンス情報が含まれていない</a:t>
            </a:r>
          </a:p>
          <a:p>
            <a:pPr lvl="2"/>
            <a:r>
              <a:rPr kumimoji="1" lang="ja-JP" altLang="en-US"/>
              <a:t>リポジトリ内に配置された情報から</a:t>
            </a:r>
            <a:r>
              <a:rPr kumimoji="1" lang="en-US" altLang="ja-JP" dirty="0"/>
              <a:t> GitHub </a:t>
            </a:r>
            <a:r>
              <a:rPr kumimoji="1" lang="ja-JP" altLang="en-US"/>
              <a:t>が</a:t>
            </a:r>
            <a:r>
              <a:rPr kumimoji="1" lang="en-US" altLang="ja-JP" dirty="0"/>
              <a:t> SPDX </a:t>
            </a:r>
            <a:r>
              <a:rPr kumimoji="1" lang="ja-JP" altLang="en-US"/>
              <a:t>形式の</a:t>
            </a:r>
            <a:r>
              <a:rPr kumimoji="1" lang="en-US" altLang="ja-JP" dirty="0"/>
              <a:t> SBOM </a:t>
            </a:r>
            <a:r>
              <a:rPr kumimoji="1" lang="ja-JP" altLang="en-US"/>
              <a:t>を自動生成する機能</a:t>
            </a:r>
            <a:endParaRPr kumimoji="1" lang="en-US" altLang="ja-JP" dirty="0"/>
          </a:p>
        </p:txBody>
      </p:sp>
      <p:sp>
        <p:nvSpPr>
          <p:cNvPr id="5" name="角丸四角形 4">
            <a:extLst>
              <a:ext uri="{FF2B5EF4-FFF2-40B4-BE49-F238E27FC236}">
                <a16:creationId xmlns:a16="http://schemas.microsoft.com/office/drawing/2014/main" id="{8B0B5D4E-7148-BECF-D954-F2FCC9FE9F62}"/>
              </a:ext>
            </a:extLst>
          </p:cNvPr>
          <p:cNvSpPr/>
          <p:nvPr/>
        </p:nvSpPr>
        <p:spPr>
          <a:xfrm>
            <a:off x="1160105" y="951722"/>
            <a:ext cx="984690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800" b="1"/>
              <a:t>各種要件を満たす </a:t>
            </a:r>
            <a:r>
              <a:rPr kumimoji="1" lang="en" altLang="ja-JP" sz="2800" b="1" dirty="0"/>
              <a:t>SBOM </a:t>
            </a:r>
            <a:r>
              <a:rPr kumimoji="1" lang="ja-JP" altLang="en-US" sz="2800" b="1"/>
              <a:t>を生成できない</a:t>
            </a:r>
          </a:p>
        </p:txBody>
      </p:sp>
      <p:sp>
        <p:nvSpPr>
          <p:cNvPr id="6" name="テキスト ボックス 5">
            <a:extLst>
              <a:ext uri="{FF2B5EF4-FFF2-40B4-BE49-F238E27FC236}">
                <a16:creationId xmlns:a16="http://schemas.microsoft.com/office/drawing/2014/main" id="{16F01579-3F5C-57BB-962A-3C3ABA5134BE}"/>
              </a:ext>
            </a:extLst>
          </p:cNvPr>
          <p:cNvSpPr txBox="1"/>
          <p:nvPr/>
        </p:nvSpPr>
        <p:spPr>
          <a:xfrm>
            <a:off x="3798724" y="6232496"/>
            <a:ext cx="4569667" cy="523220"/>
          </a:xfrm>
          <a:prstGeom prst="rect">
            <a:avLst/>
          </a:prstGeom>
          <a:noFill/>
        </p:spPr>
        <p:txBody>
          <a:bodyPr wrap="square">
            <a:spAutoFit/>
          </a:bodyPr>
          <a:lstStyle/>
          <a:p>
            <a:r>
              <a:rPr lang="en" altLang="ja-JP" sz="1400" dirty="0"/>
              <a:t>*1 https://</a:t>
            </a:r>
            <a:r>
              <a:rPr lang="en" altLang="ja-JP" sz="1400" dirty="0" err="1"/>
              <a:t>stackoverflow.com</a:t>
            </a:r>
            <a:r>
              <a:rPr lang="en" altLang="ja-JP" sz="1400" dirty="0"/>
              <a:t>/questions/76103711</a:t>
            </a:r>
          </a:p>
          <a:p>
            <a:r>
              <a:rPr lang="en" altLang="ja-JP" sz="1400" dirty="0"/>
              <a:t>*2 https://</a:t>
            </a:r>
            <a:r>
              <a:rPr lang="en" altLang="ja-JP" sz="1400" dirty="0" err="1"/>
              <a:t>stackoverflow.com</a:t>
            </a:r>
            <a:r>
              <a:rPr lang="en" altLang="ja-JP" sz="1400" dirty="0"/>
              <a:t>/questions/76962834</a:t>
            </a:r>
            <a:endParaRPr lang="ja-JP" altLang="en-US" sz="1400"/>
          </a:p>
        </p:txBody>
      </p:sp>
    </p:spTree>
    <p:extLst>
      <p:ext uri="{BB962C8B-B14F-4D97-AF65-F5344CB8AC3E}">
        <p14:creationId xmlns:p14="http://schemas.microsoft.com/office/powerpoint/2010/main" val="1977955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 – </a:t>
            </a:r>
            <a:r>
              <a:rPr lang="ja-JP" altLang="en-US"/>
              <a:t>課題</a:t>
            </a:r>
            <a:r>
              <a:rPr kumimoji="1" lang="en-US" altLang="ja-JP" dirty="0"/>
              <a:t> 3</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normAutofit/>
          </a:bodyPr>
          <a:lstStyle/>
          <a:p>
            <a:r>
              <a:rPr lang="en" altLang="ja-JP" b="1" dirty="0">
                <a:solidFill>
                  <a:schemeClr val="accent1"/>
                </a:solidFill>
              </a:rPr>
              <a:t>SBOM </a:t>
            </a:r>
            <a:r>
              <a:rPr lang="ja-JP" altLang="en-US" b="1">
                <a:solidFill>
                  <a:schemeClr val="accent1"/>
                </a:solidFill>
              </a:rPr>
              <a:t>生成ツールが未成熟で、</a:t>
            </a:r>
            <a:br>
              <a:rPr lang="en-US" altLang="ja-JP" b="1" dirty="0">
                <a:solidFill>
                  <a:schemeClr val="accent1"/>
                </a:solidFill>
              </a:rPr>
            </a:br>
            <a:r>
              <a:rPr lang="ja-JP" altLang="en-US" b="1">
                <a:solidFill>
                  <a:schemeClr val="accent1"/>
                </a:solidFill>
              </a:rPr>
              <a:t>不具合や機能不足により正しく </a:t>
            </a:r>
            <a:r>
              <a:rPr lang="en" altLang="ja-JP" b="1" dirty="0">
                <a:solidFill>
                  <a:schemeClr val="accent1"/>
                </a:solidFill>
              </a:rPr>
              <a:t>SBOM </a:t>
            </a:r>
            <a:r>
              <a:rPr lang="ja-JP" altLang="en-US" b="1">
                <a:solidFill>
                  <a:schemeClr val="accent1"/>
                </a:solidFill>
              </a:rPr>
              <a:t>生成できない場合がある</a:t>
            </a:r>
          </a:p>
          <a:p>
            <a:r>
              <a:rPr lang="en" altLang="ja-JP" b="1" dirty="0">
                <a:solidFill>
                  <a:schemeClr val="accent1"/>
                </a:solidFill>
              </a:rPr>
              <a:t>SBOM </a:t>
            </a:r>
            <a:r>
              <a:rPr lang="ja-JP" altLang="en-US" b="1">
                <a:solidFill>
                  <a:schemeClr val="accent1"/>
                </a:solidFill>
              </a:rPr>
              <a:t>生成に関するドキュメントや知見の蓄積が不十分で、</a:t>
            </a:r>
            <a:br>
              <a:rPr lang="ja-JP" altLang="en-US" b="1">
                <a:solidFill>
                  <a:schemeClr val="accent1"/>
                </a:solidFill>
              </a:rPr>
            </a:br>
            <a:r>
              <a:rPr lang="ja-JP" altLang="en-US" b="1">
                <a:solidFill>
                  <a:schemeClr val="accent1"/>
                </a:solidFill>
              </a:rPr>
              <a:t>ソフトウェア開発者が </a:t>
            </a:r>
            <a:r>
              <a:rPr lang="en" altLang="ja-JP" b="1" dirty="0">
                <a:solidFill>
                  <a:schemeClr val="accent1"/>
                </a:solidFill>
              </a:rPr>
              <a:t>SBOM </a:t>
            </a:r>
            <a:r>
              <a:rPr lang="ja-JP" altLang="en-US" b="1">
                <a:solidFill>
                  <a:schemeClr val="accent1"/>
                </a:solidFill>
              </a:rPr>
              <a:t>生成ツールの基本的な利用方法を理解できていない</a:t>
            </a:r>
            <a:endParaRPr lang="en" altLang="ja-JP" b="1" dirty="0">
              <a:solidFill>
                <a:schemeClr val="accent1"/>
              </a:solidFill>
            </a:endParaRPr>
          </a:p>
          <a:p>
            <a:pPr lvl="1"/>
            <a:r>
              <a:rPr lang="ja-JP" altLang="en-US"/>
              <a:t>エラーの解決法や基本的な利用方法に関する質問が多く存在</a:t>
            </a:r>
            <a:endParaRPr lang="en-US" altLang="ja-JP" dirty="0"/>
          </a:p>
          <a:p>
            <a:pPr lvl="1"/>
            <a:r>
              <a:rPr kumimoji="1" lang="en" altLang="ja-JP" b="1" dirty="0"/>
              <a:t>How to create a BOM file in a Flutter project</a:t>
            </a:r>
            <a:r>
              <a:rPr kumimoji="1" lang="en" altLang="ja-JP" b="1" baseline="30000" dirty="0"/>
              <a:t>*</a:t>
            </a:r>
          </a:p>
          <a:p>
            <a:pPr lvl="2"/>
            <a:r>
              <a:rPr lang="en" altLang="ja-JP" dirty="0"/>
              <a:t>Flutter </a:t>
            </a:r>
            <a:r>
              <a:rPr lang="ja-JP" altLang="en-US"/>
              <a:t>を用いるプロジェクトで</a:t>
            </a:r>
            <a:r>
              <a:rPr lang="en-US" altLang="ja-JP" dirty="0"/>
              <a:t> </a:t>
            </a:r>
            <a:r>
              <a:rPr lang="en-US" altLang="ja-JP" dirty="0" err="1"/>
              <a:t>CycloneDX</a:t>
            </a:r>
            <a:r>
              <a:rPr lang="en-US" altLang="ja-JP" dirty="0"/>
              <a:t> </a:t>
            </a:r>
            <a:r>
              <a:rPr lang="ja-JP" altLang="en-US"/>
              <a:t>形式の</a:t>
            </a:r>
            <a:r>
              <a:rPr lang="en-US" altLang="ja-JP" dirty="0"/>
              <a:t> SBOM </a:t>
            </a:r>
            <a:r>
              <a:rPr lang="ja-JP" altLang="en-US"/>
              <a:t>生成に失敗</a:t>
            </a:r>
            <a:endParaRPr lang="en-US" altLang="ja-JP" dirty="0"/>
          </a:p>
        </p:txBody>
      </p:sp>
      <p:sp>
        <p:nvSpPr>
          <p:cNvPr id="5" name="角丸四角形 4">
            <a:extLst>
              <a:ext uri="{FF2B5EF4-FFF2-40B4-BE49-F238E27FC236}">
                <a16:creationId xmlns:a16="http://schemas.microsoft.com/office/drawing/2014/main" id="{A69D8803-3C7C-9C4D-FDF3-7EBCC8512825}"/>
              </a:ext>
            </a:extLst>
          </p:cNvPr>
          <p:cNvSpPr/>
          <p:nvPr/>
        </p:nvSpPr>
        <p:spPr>
          <a:xfrm>
            <a:off x="821356" y="951722"/>
            <a:ext cx="10549288"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 SBOM </a:t>
            </a:r>
            <a:r>
              <a:rPr kumimoji="1" lang="ja-JP" altLang="en-US" sz="2800" b="1"/>
              <a:t>生成ツールに不具合がある、または利用方法が不明瞭</a:t>
            </a:r>
          </a:p>
        </p:txBody>
      </p:sp>
      <p:sp>
        <p:nvSpPr>
          <p:cNvPr id="9" name="テキスト ボックス 8">
            <a:extLst>
              <a:ext uri="{FF2B5EF4-FFF2-40B4-BE49-F238E27FC236}">
                <a16:creationId xmlns:a16="http://schemas.microsoft.com/office/drawing/2014/main" id="{24575C7F-0FC2-0354-A087-84A78B6F14B9}"/>
              </a:ext>
            </a:extLst>
          </p:cNvPr>
          <p:cNvSpPr txBox="1"/>
          <p:nvPr/>
        </p:nvSpPr>
        <p:spPr>
          <a:xfrm>
            <a:off x="3798724" y="6232496"/>
            <a:ext cx="4569667" cy="307777"/>
          </a:xfrm>
          <a:prstGeom prst="rect">
            <a:avLst/>
          </a:prstGeom>
          <a:noFill/>
        </p:spPr>
        <p:txBody>
          <a:bodyPr wrap="square">
            <a:spAutoFit/>
          </a:bodyPr>
          <a:lstStyle/>
          <a:p>
            <a:r>
              <a:rPr lang="en" altLang="ja-JP" sz="1400" dirty="0"/>
              <a:t>* https://</a:t>
            </a:r>
            <a:r>
              <a:rPr lang="en" altLang="ja-JP" sz="1400" dirty="0" err="1"/>
              <a:t>stackoverflow.com</a:t>
            </a:r>
            <a:r>
              <a:rPr lang="en" altLang="ja-JP" sz="1400" dirty="0"/>
              <a:t>/questions/76515339</a:t>
            </a:r>
            <a:endParaRPr lang="ja-JP" altLang="en-US" sz="1400"/>
          </a:p>
        </p:txBody>
      </p:sp>
    </p:spTree>
    <p:extLst>
      <p:ext uri="{BB962C8B-B14F-4D97-AF65-F5344CB8AC3E}">
        <p14:creationId xmlns:p14="http://schemas.microsoft.com/office/powerpoint/2010/main" val="2867094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E80801-48AE-4E81-317C-6FA0AC49131A}"/>
              </a:ext>
            </a:extLst>
          </p:cNvPr>
          <p:cNvSpPr>
            <a:spLocks noGrp="1"/>
          </p:cNvSpPr>
          <p:nvPr>
            <p:ph type="title"/>
          </p:nvPr>
        </p:nvSpPr>
        <p:spPr/>
        <p:txBody>
          <a:bodyPr/>
          <a:lstStyle/>
          <a:p>
            <a:r>
              <a:rPr lang="ja-JP" altLang="en-US"/>
              <a:t>調査結果</a:t>
            </a:r>
            <a:r>
              <a:rPr lang="en-US" altLang="ja-JP" dirty="0"/>
              <a:t> – </a:t>
            </a:r>
            <a:r>
              <a:rPr lang="ja-JP" altLang="en-US"/>
              <a:t>調査</a:t>
            </a:r>
            <a:r>
              <a:rPr lang="en-US" altLang="ja-JP" dirty="0"/>
              <a:t> 3 – </a:t>
            </a:r>
            <a:r>
              <a:rPr lang="ja-JP" altLang="en-US"/>
              <a:t>考察</a:t>
            </a:r>
          </a:p>
        </p:txBody>
      </p:sp>
      <p:sp>
        <p:nvSpPr>
          <p:cNvPr id="3" name="コンテンツ プレースホルダー 2">
            <a:extLst>
              <a:ext uri="{FF2B5EF4-FFF2-40B4-BE49-F238E27FC236}">
                <a16:creationId xmlns:a16="http://schemas.microsoft.com/office/drawing/2014/main" id="{C3B24431-D5E2-BA6B-8CF0-BBAD7BE7A54E}"/>
              </a:ext>
            </a:extLst>
          </p:cNvPr>
          <p:cNvSpPr>
            <a:spLocks noGrp="1"/>
          </p:cNvSpPr>
          <p:nvPr>
            <p:ph idx="1"/>
          </p:nvPr>
        </p:nvSpPr>
        <p:spPr/>
        <p:txBody>
          <a:bodyPr/>
          <a:lstStyle/>
          <a:p>
            <a:r>
              <a:rPr lang="ja-JP" altLang="en-US"/>
              <a:t>一般の開発者が求めているもの：</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a:t>抜本的に新しいアプローチのツール・システムを求める質問はほとんどない</a:t>
            </a:r>
          </a:p>
          <a:p>
            <a:r>
              <a:rPr lang="ja-JP" altLang="en-US"/>
              <a:t>既存ツールの使い方や不具合、既存ツールでは実現されていない些細な機能に</a:t>
            </a:r>
            <a:br>
              <a:rPr lang="en-US" altLang="ja-JP" dirty="0"/>
            </a:br>
            <a:r>
              <a:rPr lang="ja-JP" altLang="en-US"/>
              <a:t>関する質問が多数</a:t>
            </a:r>
          </a:p>
        </p:txBody>
      </p:sp>
      <p:sp>
        <p:nvSpPr>
          <p:cNvPr id="4" name="角丸四角形 3">
            <a:extLst>
              <a:ext uri="{FF2B5EF4-FFF2-40B4-BE49-F238E27FC236}">
                <a16:creationId xmlns:a16="http://schemas.microsoft.com/office/drawing/2014/main" id="{E217CF15-30A2-8FFA-E06A-3D8A87349A66}"/>
              </a:ext>
            </a:extLst>
          </p:cNvPr>
          <p:cNvSpPr/>
          <p:nvPr/>
        </p:nvSpPr>
        <p:spPr>
          <a:xfrm>
            <a:off x="1172546" y="1653312"/>
            <a:ext cx="984690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800" b="1"/>
              <a:t>既存ツールの扱い方に関する知見の充実</a:t>
            </a:r>
          </a:p>
        </p:txBody>
      </p:sp>
      <p:sp>
        <p:nvSpPr>
          <p:cNvPr id="5" name="角丸四角形 4">
            <a:extLst>
              <a:ext uri="{FF2B5EF4-FFF2-40B4-BE49-F238E27FC236}">
                <a16:creationId xmlns:a16="http://schemas.microsoft.com/office/drawing/2014/main" id="{F93AD640-0124-8769-673D-E2FA2A86F4AB}"/>
              </a:ext>
            </a:extLst>
          </p:cNvPr>
          <p:cNvSpPr/>
          <p:nvPr/>
        </p:nvSpPr>
        <p:spPr>
          <a:xfrm>
            <a:off x="1172545" y="2534154"/>
            <a:ext cx="984690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800" b="1"/>
              <a:t>既存ツールの洗練や機能拡張</a:t>
            </a:r>
          </a:p>
        </p:txBody>
      </p:sp>
    </p:spTree>
    <p:extLst>
      <p:ext uri="{BB962C8B-B14F-4D97-AF65-F5344CB8AC3E}">
        <p14:creationId xmlns:p14="http://schemas.microsoft.com/office/powerpoint/2010/main" val="3655085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B7C842-C226-8A5C-A551-0A9E077F38A2}"/>
              </a:ext>
            </a:extLst>
          </p:cNvPr>
          <p:cNvSpPr>
            <a:spLocks noGrp="1"/>
          </p:cNvSpPr>
          <p:nvPr>
            <p:ph type="title"/>
          </p:nvPr>
        </p:nvSpPr>
        <p:spPr/>
        <p:txBody>
          <a:bodyPr/>
          <a:lstStyle/>
          <a:p>
            <a:r>
              <a:rPr kumimoji="1" lang="ja-JP" altLang="en-US"/>
              <a:t>まとめ</a:t>
            </a:r>
            <a:r>
              <a:rPr kumimoji="1" lang="en-US" altLang="ja-JP" dirty="0"/>
              <a:t> – Stack Overflow </a:t>
            </a:r>
            <a:r>
              <a:rPr kumimoji="1" lang="ja-JP" altLang="en-US"/>
              <a:t>上</a:t>
            </a:r>
            <a:r>
              <a:rPr lang="ja-JP" altLang="en-US"/>
              <a:t>の</a:t>
            </a:r>
            <a:r>
              <a:rPr kumimoji="1" lang="en-US" altLang="ja-JP" dirty="0"/>
              <a:t> SBOM </a:t>
            </a:r>
            <a:r>
              <a:rPr kumimoji="1" lang="ja-JP" altLang="en-US"/>
              <a:t>利活用に関する質問の分析</a:t>
            </a:r>
          </a:p>
        </p:txBody>
      </p:sp>
      <p:sp>
        <p:nvSpPr>
          <p:cNvPr id="3" name="コンテンツ プレースホルダー 2">
            <a:extLst>
              <a:ext uri="{FF2B5EF4-FFF2-40B4-BE49-F238E27FC236}">
                <a16:creationId xmlns:a16="http://schemas.microsoft.com/office/drawing/2014/main" id="{1563FA1A-48DB-C5BE-7FA1-080732D5D407}"/>
              </a:ext>
            </a:extLst>
          </p:cNvPr>
          <p:cNvSpPr>
            <a:spLocks noGrp="1"/>
          </p:cNvSpPr>
          <p:nvPr>
            <p:ph idx="1"/>
          </p:nvPr>
        </p:nvSpPr>
        <p:spPr>
          <a:xfrm>
            <a:off x="339012" y="6035040"/>
            <a:ext cx="11513976" cy="548641"/>
          </a:xfrm>
        </p:spPr>
        <p:txBody>
          <a:bodyPr/>
          <a:lstStyle/>
          <a:p>
            <a:pPr marL="0" indent="0" algn="ctr">
              <a:buNone/>
            </a:pPr>
            <a:r>
              <a:rPr lang="ja-JP" altLang="en-US"/>
              <a:t>今後の展望：　</a:t>
            </a:r>
            <a:r>
              <a:rPr lang="en" altLang="ja-JP" dirty="0"/>
              <a:t>SBOM </a:t>
            </a:r>
            <a:r>
              <a:rPr lang="ja-JP" altLang="en-US"/>
              <a:t>利活用の最新のトレンドを追跡する</a:t>
            </a:r>
            <a:endParaRPr lang="en-US" altLang="ja-JP" dirty="0"/>
          </a:p>
        </p:txBody>
      </p:sp>
      <p:sp>
        <p:nvSpPr>
          <p:cNvPr id="4" name="角丸四角形 3">
            <a:extLst>
              <a:ext uri="{FF2B5EF4-FFF2-40B4-BE49-F238E27FC236}">
                <a16:creationId xmlns:a16="http://schemas.microsoft.com/office/drawing/2014/main" id="{DD963433-34EF-FC12-B37C-A506FC16354D}"/>
              </a:ext>
            </a:extLst>
          </p:cNvPr>
          <p:cNvSpPr/>
          <p:nvPr/>
        </p:nvSpPr>
        <p:spPr>
          <a:xfrm>
            <a:off x="855044" y="4278883"/>
            <a:ext cx="10481912" cy="154003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lang="en-US" altLang="ja-JP" sz="2400" b="1" u="sng" dirty="0"/>
              <a:t>3</a:t>
            </a:r>
            <a:r>
              <a:rPr kumimoji="1" lang="ja-JP" altLang="en-US" sz="2400" b="1" u="sng"/>
              <a:t>：</a:t>
            </a:r>
            <a:r>
              <a:rPr lang="ja-JP" altLang="en-US" sz="2400" b="1" u="sng"/>
              <a:t>　</a:t>
            </a:r>
            <a:r>
              <a:rPr kumimoji="1" lang="en" altLang="ja-JP" sz="2400" b="1" u="sng" dirty="0"/>
              <a:t>SBOM</a:t>
            </a:r>
            <a:r>
              <a:rPr kumimoji="1" lang="ja-JP" altLang="en-US" sz="2400" b="1" u="sng"/>
              <a:t> 利用者が抱いている課題</a:t>
            </a:r>
            <a:endParaRPr kumimoji="1" lang="en-US" altLang="ja-JP" sz="2400" b="1" u="sng" dirty="0"/>
          </a:p>
          <a:p>
            <a:endParaRPr kumimoji="1" lang="en-US" altLang="ja-JP" sz="1100" dirty="0"/>
          </a:p>
          <a:p>
            <a:r>
              <a:rPr kumimoji="1" lang="ja-JP" altLang="en" sz="2000"/>
              <a:t>「</a:t>
            </a:r>
            <a:r>
              <a:rPr kumimoji="1" lang="en" altLang="ja-JP" sz="2000" dirty="0"/>
              <a:t>SBOM </a:t>
            </a:r>
            <a:r>
              <a:rPr kumimoji="1" lang="ja-JP" altLang="en-US" sz="2000"/>
              <a:t>生成ツールのユースケースの網羅性に不足がある」「各種要件を満たす </a:t>
            </a:r>
            <a:r>
              <a:rPr kumimoji="1" lang="en" altLang="ja-JP" sz="2000" dirty="0"/>
              <a:t>SBOM </a:t>
            </a:r>
            <a:r>
              <a:rPr kumimoji="1" lang="ja-JP" altLang="en-US" sz="2000"/>
              <a:t>を</a:t>
            </a:r>
            <a:br>
              <a:rPr kumimoji="1" lang="en-US" altLang="ja-JP" sz="2000" dirty="0"/>
            </a:br>
            <a:r>
              <a:rPr kumimoji="1" lang="ja-JP" altLang="en-US" sz="2000"/>
              <a:t>生成できない」「</a:t>
            </a:r>
            <a:r>
              <a:rPr kumimoji="1" lang="en" altLang="ja-JP" sz="2000" dirty="0"/>
              <a:t>SBOM </a:t>
            </a:r>
            <a:r>
              <a:rPr kumimoji="1" lang="ja-JP" altLang="en-US" sz="2000"/>
              <a:t>生成ツールに不具合がある、または利用方法が不明瞭」の</a:t>
            </a:r>
            <a:r>
              <a:rPr kumimoji="1" lang="en-US" altLang="ja-JP" sz="2000" dirty="0"/>
              <a:t> 3 </a:t>
            </a:r>
            <a:r>
              <a:rPr kumimoji="1" lang="ja-JP" altLang="en-US" sz="2000"/>
              <a:t>つ</a:t>
            </a:r>
          </a:p>
        </p:txBody>
      </p:sp>
      <p:sp>
        <p:nvSpPr>
          <p:cNvPr id="5" name="角丸四角形 4">
            <a:extLst>
              <a:ext uri="{FF2B5EF4-FFF2-40B4-BE49-F238E27FC236}">
                <a16:creationId xmlns:a16="http://schemas.microsoft.com/office/drawing/2014/main" id="{99E307EB-A897-4765-934E-1D98B3770A47}"/>
              </a:ext>
            </a:extLst>
          </p:cNvPr>
          <p:cNvSpPr/>
          <p:nvPr/>
        </p:nvSpPr>
        <p:spPr>
          <a:xfrm>
            <a:off x="855044" y="2632075"/>
            <a:ext cx="10481912" cy="154003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kumimoji="1" lang="en-US" altLang="ja-JP" sz="2400" b="1" u="sng" dirty="0"/>
              <a:t>2</a:t>
            </a:r>
            <a:r>
              <a:rPr kumimoji="1" lang="ja-JP" altLang="en-US" sz="2400" b="1" u="sng"/>
              <a:t>：</a:t>
            </a:r>
            <a:r>
              <a:rPr lang="ja-JP" altLang="en-US" sz="2400" b="1" u="sng"/>
              <a:t>　</a:t>
            </a:r>
            <a:r>
              <a:rPr kumimoji="1" lang="en" altLang="ja-JP" sz="2400" b="1" u="sng" dirty="0"/>
              <a:t>SBOM </a:t>
            </a:r>
            <a:r>
              <a:rPr kumimoji="1" lang="ja-JP" altLang="en-US" sz="2400" b="1" u="sng"/>
              <a:t>利活用に関する質問数の推移</a:t>
            </a:r>
            <a:endParaRPr kumimoji="1" lang="en-US" altLang="ja-JP" sz="2400" b="1" u="sng" dirty="0"/>
          </a:p>
          <a:p>
            <a:endParaRPr kumimoji="1" lang="en" altLang="ja-JP" sz="1100" dirty="0"/>
          </a:p>
          <a:p>
            <a:r>
              <a:rPr kumimoji="1" lang="en" altLang="ja-JP" sz="2000" dirty="0"/>
              <a:t>SBOM </a:t>
            </a:r>
            <a:r>
              <a:rPr kumimoji="1" lang="ja-JP" altLang="en-US" sz="2000"/>
              <a:t>利用を求める大統領令や </a:t>
            </a:r>
            <a:r>
              <a:rPr kumimoji="1" lang="en" altLang="ja-JP" sz="2000" dirty="0"/>
              <a:t>SPDX </a:t>
            </a:r>
            <a:r>
              <a:rPr kumimoji="1" lang="ja-JP" altLang="en-US" sz="2000"/>
              <a:t>の </a:t>
            </a:r>
            <a:r>
              <a:rPr kumimoji="1" lang="en" altLang="ja-JP" sz="2000" dirty="0"/>
              <a:t>ISO/IEC </a:t>
            </a:r>
            <a:r>
              <a:rPr kumimoji="1" lang="ja-JP" altLang="en-US" sz="2000"/>
              <a:t>標準化などがなされた</a:t>
            </a:r>
            <a:r>
              <a:rPr kumimoji="1" lang="en-US" altLang="ja-JP" sz="2000" dirty="0"/>
              <a:t> 2021 </a:t>
            </a:r>
            <a:r>
              <a:rPr kumimoji="1" lang="ja-JP" altLang="en-US" sz="2000"/>
              <a:t>年以降、</a:t>
            </a:r>
            <a:br>
              <a:rPr kumimoji="1" lang="en-US" altLang="ja-JP" sz="2000" dirty="0"/>
            </a:br>
            <a:r>
              <a:rPr kumimoji="1" lang="ja-JP" altLang="en-US" sz="2000"/>
              <a:t>新規質問数の増加が加速している</a:t>
            </a:r>
          </a:p>
        </p:txBody>
      </p:sp>
      <p:sp>
        <p:nvSpPr>
          <p:cNvPr id="6" name="角丸四角形 5">
            <a:extLst>
              <a:ext uri="{FF2B5EF4-FFF2-40B4-BE49-F238E27FC236}">
                <a16:creationId xmlns:a16="http://schemas.microsoft.com/office/drawing/2014/main" id="{C6AABB71-6E01-52BC-D864-D71867135309}"/>
              </a:ext>
            </a:extLst>
          </p:cNvPr>
          <p:cNvSpPr/>
          <p:nvPr/>
        </p:nvSpPr>
        <p:spPr>
          <a:xfrm>
            <a:off x="855044" y="985268"/>
            <a:ext cx="10481912" cy="154003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kumimoji="1" lang="en-US" altLang="ja-JP" sz="2400" b="1" u="sng" dirty="0"/>
              <a:t>1</a:t>
            </a:r>
            <a:r>
              <a:rPr kumimoji="1" lang="ja-JP" altLang="en-US" sz="2400" b="1" u="sng"/>
              <a:t>：</a:t>
            </a:r>
            <a:r>
              <a:rPr lang="ja-JP" altLang="en-US" sz="2400" b="1" u="sng"/>
              <a:t>　</a:t>
            </a:r>
            <a:r>
              <a:rPr kumimoji="1" lang="en" altLang="ja-JP" sz="2400" b="1" u="sng" dirty="0"/>
              <a:t>SBOM </a:t>
            </a:r>
            <a:r>
              <a:rPr kumimoji="1" lang="ja-JP" altLang="en-US" sz="2400" b="1" u="sng"/>
              <a:t>利活用に関する質問の回答・解決状況</a:t>
            </a:r>
            <a:endParaRPr kumimoji="1" lang="en-US" altLang="ja-JP" sz="2400" b="1" u="sng" dirty="0"/>
          </a:p>
          <a:p>
            <a:endParaRPr kumimoji="1" lang="en-US" altLang="ja-JP" sz="1100" dirty="0"/>
          </a:p>
          <a:p>
            <a:r>
              <a:rPr kumimoji="1" lang="ja-JP" altLang="en-US" sz="2000"/>
              <a:t>質問の解決状況は極めて低い水準であり、</a:t>
            </a:r>
            <a:r>
              <a:rPr kumimoji="1" lang="en" altLang="ja-JP" sz="2000" dirty="0"/>
              <a:t>SBOM </a:t>
            </a:r>
            <a:r>
              <a:rPr kumimoji="1" lang="ja-JP" altLang="en-US" sz="2000"/>
              <a:t>利用者が課題に直面した際に</a:t>
            </a:r>
            <a:br>
              <a:rPr kumimoji="1" lang="en-US" altLang="ja-JP" sz="2000" dirty="0"/>
            </a:br>
            <a:r>
              <a:rPr kumimoji="1" lang="en" altLang="ja-JP" sz="2000" dirty="0"/>
              <a:t>Stack Overflow </a:t>
            </a:r>
            <a:r>
              <a:rPr kumimoji="1" lang="ja-JP" altLang="en-US" sz="2000"/>
              <a:t>で質問することでは解決が難しい状況である</a:t>
            </a:r>
          </a:p>
        </p:txBody>
      </p:sp>
    </p:spTree>
    <p:extLst>
      <p:ext uri="{BB962C8B-B14F-4D97-AF65-F5344CB8AC3E}">
        <p14:creationId xmlns:p14="http://schemas.microsoft.com/office/powerpoint/2010/main" val="4080744258"/>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7A46633-57C6-9140-56B6-11CC960DF982}"/>
              </a:ext>
            </a:extLst>
          </p:cNvPr>
          <p:cNvSpPr>
            <a:spLocks noGrp="1"/>
          </p:cNvSpPr>
          <p:nvPr>
            <p:ph type="ctrTitle"/>
          </p:nvPr>
        </p:nvSpPr>
        <p:spPr/>
        <p:txBody>
          <a:bodyPr/>
          <a:lstStyle/>
          <a:p>
            <a:r>
              <a:rPr lang="ja-JP" altLang="en-US"/>
              <a:t>付録</a:t>
            </a:r>
          </a:p>
        </p:txBody>
      </p:sp>
    </p:spTree>
    <p:extLst>
      <p:ext uri="{BB962C8B-B14F-4D97-AF65-F5344CB8AC3E}">
        <p14:creationId xmlns:p14="http://schemas.microsoft.com/office/powerpoint/2010/main" val="809823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83B28-16FD-03C1-6F97-0431762D468B}"/>
              </a:ext>
            </a:extLst>
          </p:cNvPr>
          <p:cNvSpPr>
            <a:spLocks noGrp="1"/>
          </p:cNvSpPr>
          <p:nvPr>
            <p:ph type="title"/>
          </p:nvPr>
        </p:nvSpPr>
        <p:spPr/>
        <p:txBody>
          <a:bodyPr/>
          <a:lstStyle/>
          <a:p>
            <a:r>
              <a:rPr lang="en" altLang="ja-JP" sz="3200" dirty="0"/>
              <a:t>NTIA </a:t>
            </a:r>
            <a:r>
              <a:rPr lang="ja-JP" altLang="en-US" sz="3200"/>
              <a:t>が定める</a:t>
            </a:r>
            <a:r>
              <a:rPr lang="en-US" altLang="ja-JP" sz="3200" dirty="0"/>
              <a:t> </a:t>
            </a:r>
            <a:r>
              <a:rPr lang="en" altLang="ja-JP" sz="3200" dirty="0"/>
              <a:t>SBOM </a:t>
            </a:r>
            <a:r>
              <a:rPr lang="ja-JP" altLang="en-US" sz="3200"/>
              <a:t>の最小要件</a:t>
            </a:r>
            <a:r>
              <a:rPr lang="en-US" altLang="ja-JP" sz="3200" dirty="0"/>
              <a:t> [2]</a:t>
            </a:r>
            <a:endParaRPr kumimoji="1" lang="ja-JP" altLang="en-US"/>
          </a:p>
        </p:txBody>
      </p:sp>
      <p:graphicFrame>
        <p:nvGraphicFramePr>
          <p:cNvPr id="7" name="表 6">
            <a:extLst>
              <a:ext uri="{FF2B5EF4-FFF2-40B4-BE49-F238E27FC236}">
                <a16:creationId xmlns:a16="http://schemas.microsoft.com/office/drawing/2014/main" id="{9CF649A1-C4F2-1CB4-9F31-7C9CC2F10CF8}"/>
              </a:ext>
            </a:extLst>
          </p:cNvPr>
          <p:cNvGraphicFramePr>
            <a:graphicFrameLocks noGrp="1"/>
          </p:cNvGraphicFramePr>
          <p:nvPr>
            <p:extLst>
              <p:ext uri="{D42A27DB-BD31-4B8C-83A1-F6EECF244321}">
                <p14:modId xmlns:p14="http://schemas.microsoft.com/office/powerpoint/2010/main" val="3938548067"/>
              </p:ext>
            </p:extLst>
          </p:nvPr>
        </p:nvGraphicFramePr>
        <p:xfrm>
          <a:off x="1579050" y="1751828"/>
          <a:ext cx="9033900" cy="3685808"/>
        </p:xfrm>
        <a:graphic>
          <a:graphicData uri="http://schemas.openxmlformats.org/drawingml/2006/table">
            <a:tbl>
              <a:tblPr firstRow="1" bandRow="1">
                <a:tableStyleId>{5202B0CA-FC54-4496-8BCA-5EF66A818D29}</a:tableStyleId>
              </a:tblPr>
              <a:tblGrid>
                <a:gridCol w="2469919">
                  <a:extLst>
                    <a:ext uri="{9D8B030D-6E8A-4147-A177-3AD203B41FA5}">
                      <a16:colId xmlns:a16="http://schemas.microsoft.com/office/drawing/2014/main" val="161801085"/>
                    </a:ext>
                  </a:extLst>
                </a:gridCol>
                <a:gridCol w="6563981">
                  <a:extLst>
                    <a:ext uri="{9D8B030D-6E8A-4147-A177-3AD203B41FA5}">
                      <a16:colId xmlns:a16="http://schemas.microsoft.com/office/drawing/2014/main" val="1868249296"/>
                    </a:ext>
                  </a:extLst>
                </a:gridCol>
              </a:tblGrid>
              <a:tr h="252402">
                <a:tc>
                  <a:txBody>
                    <a:bodyPr/>
                    <a:lstStyle/>
                    <a:p>
                      <a:pPr algn="ctr"/>
                      <a:r>
                        <a:rPr kumimoji="1" lang="ja-JP" altLang="en-US" sz="2000">
                          <a:solidFill>
                            <a:srgbClr val="FFFFFF"/>
                          </a:solidFill>
                        </a:rPr>
                        <a:t>項目</a:t>
                      </a:r>
                    </a:p>
                  </a:txBody>
                  <a:tcPr marL="117826" marR="117826" marT="58913" marB="58913"/>
                </a:tc>
                <a:tc>
                  <a:txBody>
                    <a:bodyPr/>
                    <a:lstStyle/>
                    <a:p>
                      <a:pPr algn="ctr"/>
                      <a:r>
                        <a:rPr kumimoji="1" lang="ja-JP" altLang="en-US" sz="2000">
                          <a:solidFill>
                            <a:srgbClr val="FFFFFF"/>
                          </a:solidFill>
                        </a:rPr>
                        <a:t>概要</a:t>
                      </a:r>
                    </a:p>
                  </a:txBody>
                  <a:tcPr marL="117826" marR="117826" marT="58913" marB="58913"/>
                </a:tc>
                <a:extLst>
                  <a:ext uri="{0D108BD9-81ED-4DB2-BD59-A6C34878D82A}">
                    <a16:rowId xmlns:a16="http://schemas.microsoft.com/office/drawing/2014/main" val="1062473952"/>
                  </a:ext>
                </a:extLst>
              </a:tr>
              <a:tr h="252402">
                <a:tc>
                  <a:txBody>
                    <a:bodyPr/>
                    <a:lstStyle/>
                    <a:p>
                      <a:r>
                        <a:rPr kumimoji="1" lang="ja-JP" altLang="en-US" sz="2000"/>
                        <a:t>部品供給者</a:t>
                      </a:r>
                    </a:p>
                  </a:txBody>
                  <a:tcPr marL="117826" marR="117826" marT="58913" marB="58913"/>
                </a:tc>
                <a:tc>
                  <a:txBody>
                    <a:bodyPr/>
                    <a:lstStyle/>
                    <a:p>
                      <a:r>
                        <a:rPr kumimoji="1" lang="ja-JP" altLang="en-US" sz="2000"/>
                        <a:t>部品を作成・定義・特定した人</a:t>
                      </a:r>
                    </a:p>
                  </a:txBody>
                  <a:tcPr marL="117826" marR="117826" marT="58913" marB="58913"/>
                </a:tc>
                <a:extLst>
                  <a:ext uri="{0D108BD9-81ED-4DB2-BD59-A6C34878D82A}">
                    <a16:rowId xmlns:a16="http://schemas.microsoft.com/office/drawing/2014/main" val="1479121718"/>
                  </a:ext>
                </a:extLst>
              </a:tr>
              <a:tr h="252402">
                <a:tc>
                  <a:txBody>
                    <a:bodyPr/>
                    <a:lstStyle/>
                    <a:p>
                      <a:r>
                        <a:rPr kumimoji="1" lang="ja-JP" altLang="en-US" sz="2000"/>
                        <a:t>部品名</a:t>
                      </a:r>
                    </a:p>
                  </a:txBody>
                  <a:tcPr marL="117826" marR="117826" marT="58913" marB="58913"/>
                </a:tc>
                <a:tc>
                  <a:txBody>
                    <a:bodyPr/>
                    <a:lstStyle/>
                    <a:p>
                      <a:r>
                        <a:rPr kumimoji="1" lang="ja-JP" altLang="en-US" sz="2000"/>
                        <a:t>供給者によって部品に付けられた名前</a:t>
                      </a:r>
                    </a:p>
                  </a:txBody>
                  <a:tcPr marL="117826" marR="117826" marT="58913" marB="58913"/>
                </a:tc>
                <a:extLst>
                  <a:ext uri="{0D108BD9-81ED-4DB2-BD59-A6C34878D82A}">
                    <a16:rowId xmlns:a16="http://schemas.microsoft.com/office/drawing/2014/main" val="625035514"/>
                  </a:ext>
                </a:extLst>
              </a:tr>
              <a:tr h="252402">
                <a:tc>
                  <a:txBody>
                    <a:bodyPr/>
                    <a:lstStyle/>
                    <a:p>
                      <a:r>
                        <a:rPr kumimoji="1" lang="ja-JP" altLang="en-US" sz="2000"/>
                        <a:t>部品バージョン</a:t>
                      </a:r>
                    </a:p>
                  </a:txBody>
                  <a:tcPr marL="117826" marR="117826" marT="58913" marB="58913"/>
                </a:tc>
                <a:tc>
                  <a:txBody>
                    <a:bodyPr/>
                    <a:lstStyle/>
                    <a:p>
                      <a:r>
                        <a:rPr kumimoji="1" lang="ja-JP" altLang="en-US" sz="2000"/>
                        <a:t>旧版との区別のために供給者が設定した識別子</a:t>
                      </a:r>
                    </a:p>
                  </a:txBody>
                  <a:tcPr marL="117826" marR="117826" marT="58913" marB="58913"/>
                </a:tc>
                <a:extLst>
                  <a:ext uri="{0D108BD9-81ED-4DB2-BD59-A6C34878D82A}">
                    <a16:rowId xmlns:a16="http://schemas.microsoft.com/office/drawing/2014/main" val="4281074556"/>
                  </a:ext>
                </a:extLst>
              </a:tr>
              <a:tr h="252402">
                <a:tc>
                  <a:txBody>
                    <a:bodyPr/>
                    <a:lstStyle/>
                    <a:p>
                      <a:r>
                        <a:rPr kumimoji="1" lang="ja-JP" altLang="en-US" sz="2000"/>
                        <a:t>その他の識別子</a:t>
                      </a:r>
                    </a:p>
                  </a:txBody>
                  <a:tcPr marL="117826" marR="117826" marT="58913" marB="58913"/>
                </a:tc>
                <a:tc>
                  <a:txBody>
                    <a:bodyPr/>
                    <a:lstStyle/>
                    <a:p>
                      <a:r>
                        <a:rPr kumimoji="1" lang="ja-JP" altLang="en-US" sz="2000"/>
                        <a:t>部品の特定や</a:t>
                      </a:r>
                      <a:r>
                        <a:rPr kumimoji="1" lang="en-US" altLang="ja-JP" sz="2000" dirty="0"/>
                        <a:t> DB </a:t>
                      </a:r>
                      <a:r>
                        <a:rPr kumimoji="1" lang="ja-JP" altLang="en-US" sz="2000"/>
                        <a:t>検索キーに使われる識別子</a:t>
                      </a:r>
                      <a:endParaRPr kumimoji="1" lang="en-US" altLang="ja-JP" sz="2000" dirty="0"/>
                    </a:p>
                    <a:p>
                      <a:r>
                        <a:rPr kumimoji="1" lang="ja-JP" altLang="en-US" sz="2000"/>
                        <a:t>例：　</a:t>
                      </a:r>
                      <a:r>
                        <a:rPr kumimoji="1" lang="en" altLang="ja-JP" sz="2000" dirty="0"/>
                        <a:t>CPE, SWID tag, PURL</a:t>
                      </a:r>
                      <a:endParaRPr kumimoji="1" lang="ja-JP" altLang="en-US" sz="2000"/>
                    </a:p>
                  </a:txBody>
                  <a:tcPr marL="117826" marR="117826" marT="58913" marB="58913"/>
                </a:tc>
                <a:extLst>
                  <a:ext uri="{0D108BD9-81ED-4DB2-BD59-A6C34878D82A}">
                    <a16:rowId xmlns:a16="http://schemas.microsoft.com/office/drawing/2014/main" val="2495499006"/>
                  </a:ext>
                </a:extLst>
              </a:tr>
              <a:tr h="252402">
                <a:tc>
                  <a:txBody>
                    <a:bodyPr/>
                    <a:lstStyle/>
                    <a:p>
                      <a:r>
                        <a:rPr kumimoji="1" lang="ja-JP" altLang="en-US" sz="2000"/>
                        <a:t>依存関係</a:t>
                      </a:r>
                    </a:p>
                  </a:txBody>
                  <a:tcPr marL="117826" marR="117826" marT="58913" marB="58913"/>
                </a:tc>
                <a:tc>
                  <a:txBody>
                    <a:bodyPr/>
                    <a:lstStyle/>
                    <a:p>
                      <a:r>
                        <a:rPr kumimoji="1" lang="ja-JP" altLang="en-US" sz="2000"/>
                        <a:t>上流部品</a:t>
                      </a:r>
                      <a:r>
                        <a:rPr kumimoji="1" lang="en-US" altLang="ja-JP" sz="2000" dirty="0"/>
                        <a:t> X </a:t>
                      </a:r>
                      <a:r>
                        <a:rPr kumimoji="1" lang="ja-JP" altLang="en-US" sz="2000"/>
                        <a:t>がソフトウェア</a:t>
                      </a:r>
                      <a:r>
                        <a:rPr kumimoji="1" lang="en-US" altLang="ja-JP" sz="2000" dirty="0"/>
                        <a:t> Y </a:t>
                      </a:r>
                      <a:r>
                        <a:rPr kumimoji="1" lang="ja-JP" altLang="en-US" sz="2000"/>
                        <a:t>に含まれるなどの関係</a:t>
                      </a:r>
                    </a:p>
                  </a:txBody>
                  <a:tcPr marL="117826" marR="117826" marT="58913" marB="58913"/>
                </a:tc>
                <a:extLst>
                  <a:ext uri="{0D108BD9-81ED-4DB2-BD59-A6C34878D82A}">
                    <a16:rowId xmlns:a16="http://schemas.microsoft.com/office/drawing/2014/main" val="3625096764"/>
                  </a:ext>
                </a:extLst>
              </a:tr>
              <a:tr h="252402">
                <a:tc>
                  <a:txBody>
                    <a:bodyPr/>
                    <a:lstStyle/>
                    <a:p>
                      <a:r>
                        <a:rPr kumimoji="1" lang="en-US" altLang="ja-JP" sz="2000" dirty="0"/>
                        <a:t>SBOM </a:t>
                      </a:r>
                      <a:r>
                        <a:rPr kumimoji="1" lang="ja-JP" altLang="en-US" sz="2000"/>
                        <a:t>作成者</a:t>
                      </a:r>
                    </a:p>
                  </a:txBody>
                  <a:tcPr marL="117826" marR="117826" marT="58913" marB="58913"/>
                </a:tc>
                <a:tc>
                  <a:txBody>
                    <a:bodyPr/>
                    <a:lstStyle/>
                    <a:p>
                      <a:r>
                        <a:rPr kumimoji="1" lang="en-US" altLang="ja-JP" sz="2000" dirty="0"/>
                        <a:t>SBOM </a:t>
                      </a:r>
                      <a:r>
                        <a:rPr kumimoji="1" lang="ja-JP" altLang="en-US" sz="2000"/>
                        <a:t>データを作成した人</a:t>
                      </a:r>
                    </a:p>
                  </a:txBody>
                  <a:tcPr marL="117826" marR="117826" marT="58913" marB="58913"/>
                </a:tc>
                <a:extLst>
                  <a:ext uri="{0D108BD9-81ED-4DB2-BD59-A6C34878D82A}">
                    <a16:rowId xmlns:a16="http://schemas.microsoft.com/office/drawing/2014/main" val="1396326186"/>
                  </a:ext>
                </a:extLst>
              </a:tr>
              <a:tr h="252402">
                <a:tc>
                  <a:txBody>
                    <a:bodyPr/>
                    <a:lstStyle/>
                    <a:p>
                      <a:r>
                        <a:rPr kumimoji="1" lang="ja-JP" altLang="en-US" sz="2000"/>
                        <a:t>時刻</a:t>
                      </a:r>
                    </a:p>
                  </a:txBody>
                  <a:tcPr marL="117826" marR="117826" marT="58913" marB="58913"/>
                </a:tc>
                <a:tc>
                  <a:txBody>
                    <a:bodyPr/>
                    <a:lstStyle/>
                    <a:p>
                      <a:r>
                        <a:rPr kumimoji="1" lang="en-US" altLang="ja-JP" sz="2000" dirty="0"/>
                        <a:t>SBOM </a:t>
                      </a:r>
                      <a:r>
                        <a:rPr kumimoji="1" lang="ja-JP" altLang="en-US" sz="2000"/>
                        <a:t>データを作成した日時</a:t>
                      </a:r>
                    </a:p>
                  </a:txBody>
                  <a:tcPr marL="117826" marR="117826" marT="58913" marB="58913"/>
                </a:tc>
                <a:extLst>
                  <a:ext uri="{0D108BD9-81ED-4DB2-BD59-A6C34878D82A}">
                    <a16:rowId xmlns:a16="http://schemas.microsoft.com/office/drawing/2014/main" val="652254214"/>
                  </a:ext>
                </a:extLst>
              </a:tr>
            </a:tbl>
          </a:graphicData>
        </a:graphic>
      </p:graphicFrame>
      <p:sp>
        <p:nvSpPr>
          <p:cNvPr id="8" name="テキスト ボックス 7">
            <a:extLst>
              <a:ext uri="{FF2B5EF4-FFF2-40B4-BE49-F238E27FC236}">
                <a16:creationId xmlns:a16="http://schemas.microsoft.com/office/drawing/2014/main" id="{FE38A060-2746-2E70-8C1E-B1E61741938E}"/>
              </a:ext>
            </a:extLst>
          </p:cNvPr>
          <p:cNvSpPr txBox="1"/>
          <p:nvPr/>
        </p:nvSpPr>
        <p:spPr>
          <a:xfrm>
            <a:off x="186871" y="6324829"/>
            <a:ext cx="11078548" cy="338554"/>
          </a:xfrm>
          <a:prstGeom prst="rect">
            <a:avLst/>
          </a:prstGeom>
          <a:noFill/>
        </p:spPr>
        <p:txBody>
          <a:bodyPr wrap="square">
            <a:spAutoFit/>
          </a:bodyPr>
          <a:lstStyle/>
          <a:p>
            <a:r>
              <a:rPr lang="en" altLang="ja-JP" sz="1600" dirty="0"/>
              <a:t>[2] The United States Department of Commerce, “The Minimum Elements For a Software Bill of Materials (SBOM)”</a:t>
            </a:r>
            <a:endParaRPr lang="ja-JP" altLang="en-US" sz="1600"/>
          </a:p>
        </p:txBody>
      </p:sp>
    </p:spTree>
    <p:extLst>
      <p:ext uri="{BB962C8B-B14F-4D97-AF65-F5344CB8AC3E}">
        <p14:creationId xmlns:p14="http://schemas.microsoft.com/office/powerpoint/2010/main" val="281060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1717A-140F-95D6-16A2-3A4FFCD0B7E1}"/>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ノイズ例（</a:t>
            </a:r>
            <a:r>
              <a:rPr kumimoji="1" lang="en-US" altLang="ja-JP" dirty="0"/>
              <a:t>SBOM</a:t>
            </a:r>
            <a:r>
              <a:rPr kumimoji="1" lang="ja-JP" altLang="en-US"/>
              <a:t>）</a:t>
            </a:r>
          </a:p>
        </p:txBody>
      </p:sp>
      <p:sp>
        <p:nvSpPr>
          <p:cNvPr id="3" name="コンテンツ プレースホルダー 2">
            <a:extLst>
              <a:ext uri="{FF2B5EF4-FFF2-40B4-BE49-F238E27FC236}">
                <a16:creationId xmlns:a16="http://schemas.microsoft.com/office/drawing/2014/main" id="{1413FCBC-BDC3-5175-21E9-870F0F2ECB51}"/>
              </a:ext>
            </a:extLst>
          </p:cNvPr>
          <p:cNvSpPr>
            <a:spLocks noGrp="1"/>
          </p:cNvSpPr>
          <p:nvPr>
            <p:ph idx="1"/>
          </p:nvPr>
        </p:nvSpPr>
        <p:spPr/>
        <p:txBody>
          <a:bodyPr/>
          <a:lstStyle/>
          <a:p>
            <a:r>
              <a:rPr kumimoji="1" lang="en-US" altLang="ja-JP" dirty="0"/>
              <a:t>Docker </a:t>
            </a:r>
            <a:r>
              <a:rPr kumimoji="1" lang="ja-JP" altLang="en-US"/>
              <a:t>の質問で、環境情報を出力する</a:t>
            </a:r>
            <a:r>
              <a:rPr kumimoji="1" lang="en-US" altLang="ja-JP" dirty="0"/>
              <a:t> </a:t>
            </a:r>
            <a:r>
              <a:rPr kumimoji="1" lang="en-US" altLang="ja-JP" dirty="0">
                <a:solidFill>
                  <a:srgbClr val="FFFFFF"/>
                </a:solidFill>
                <a:highlight>
                  <a:srgbClr val="262626"/>
                </a:highlight>
                <a:latin typeface="BIZ UDGothic" panose="020B0400000000000000" pitchFamily="49" charset="-128"/>
                <a:ea typeface="BIZ UDGothic" panose="020B0400000000000000" pitchFamily="49" charset="-128"/>
              </a:rPr>
              <a:t>docker info</a:t>
            </a:r>
            <a:r>
              <a:rPr kumimoji="1" lang="en-US" altLang="ja-JP" dirty="0"/>
              <a:t> </a:t>
            </a:r>
            <a:r>
              <a:rPr kumimoji="1" lang="ja-JP" altLang="en-US"/>
              <a:t>コマンドの結果を掲載</a:t>
            </a:r>
            <a:br>
              <a:rPr kumimoji="1" lang="en-US" altLang="ja-JP" dirty="0"/>
            </a:br>
            <a:r>
              <a:rPr kumimoji="1" lang="ja-JP" altLang="en-US"/>
              <a:t>→</a:t>
            </a:r>
            <a:r>
              <a:rPr kumimoji="1" lang="en-US" altLang="ja-JP" dirty="0"/>
              <a:t> </a:t>
            </a:r>
            <a:r>
              <a:rPr lang="ja-JP" altLang="en-US"/>
              <a:t>「</a:t>
            </a:r>
            <a:r>
              <a:rPr kumimoji="1" lang="en-US" altLang="ja-JP" dirty="0"/>
              <a:t>SBOM</a:t>
            </a:r>
            <a:r>
              <a:rPr kumimoji="1" lang="ja-JP" altLang="en-US"/>
              <a:t>」を含むメッセージが紛れ込んで検索条件にマッチ</a:t>
            </a:r>
          </a:p>
        </p:txBody>
      </p:sp>
      <p:grpSp>
        <p:nvGrpSpPr>
          <p:cNvPr id="11" name="グループ化 10">
            <a:extLst>
              <a:ext uri="{FF2B5EF4-FFF2-40B4-BE49-F238E27FC236}">
                <a16:creationId xmlns:a16="http://schemas.microsoft.com/office/drawing/2014/main" id="{2A2D04DD-46B0-E3F0-E7B5-7A5E967380CA}"/>
              </a:ext>
            </a:extLst>
          </p:cNvPr>
          <p:cNvGrpSpPr/>
          <p:nvPr/>
        </p:nvGrpSpPr>
        <p:grpSpPr>
          <a:xfrm>
            <a:off x="2037739" y="1773379"/>
            <a:ext cx="8091640" cy="4637597"/>
            <a:chOff x="2037739" y="1773379"/>
            <a:chExt cx="8091640" cy="4637597"/>
          </a:xfrm>
        </p:grpSpPr>
        <p:pic>
          <p:nvPicPr>
            <p:cNvPr id="6" name="図 5">
              <a:extLst>
                <a:ext uri="{FF2B5EF4-FFF2-40B4-BE49-F238E27FC236}">
                  <a16:creationId xmlns:a16="http://schemas.microsoft.com/office/drawing/2014/main" id="{9393AD64-0580-58F2-5447-4F5605B4D5E6}"/>
                </a:ext>
              </a:extLst>
            </p:cNvPr>
            <p:cNvPicPr>
              <a:picLocks noChangeAspect="1"/>
            </p:cNvPicPr>
            <p:nvPr/>
          </p:nvPicPr>
          <p:blipFill>
            <a:blip r:embed="rId2"/>
            <a:stretch>
              <a:fillRect/>
            </a:stretch>
          </p:blipFill>
          <p:spPr>
            <a:xfrm>
              <a:off x="2037739" y="1773379"/>
              <a:ext cx="8091640" cy="4637597"/>
            </a:xfrm>
            <a:prstGeom prst="rect">
              <a:avLst/>
            </a:prstGeom>
          </p:spPr>
        </p:pic>
        <p:sp>
          <p:nvSpPr>
            <p:cNvPr id="7" name="円/楕円 6">
              <a:extLst>
                <a:ext uri="{FF2B5EF4-FFF2-40B4-BE49-F238E27FC236}">
                  <a16:creationId xmlns:a16="http://schemas.microsoft.com/office/drawing/2014/main" id="{5CCB44D7-B43B-52C3-4A86-A4423CA376DB}"/>
                </a:ext>
              </a:extLst>
            </p:cNvPr>
            <p:cNvSpPr/>
            <p:nvPr/>
          </p:nvSpPr>
          <p:spPr>
            <a:xfrm>
              <a:off x="7564583" y="3879269"/>
              <a:ext cx="1246909" cy="54032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F1AA0A19-E4A3-A262-E19B-5C84CD69BC40}"/>
                </a:ext>
              </a:extLst>
            </p:cNvPr>
            <p:cNvSpPr/>
            <p:nvPr/>
          </p:nvSpPr>
          <p:spPr>
            <a:xfrm>
              <a:off x="2142289" y="3906978"/>
              <a:ext cx="1246909" cy="54032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6171C5AE-9269-8E73-0899-3DA8D5749928}"/>
              </a:ext>
            </a:extLst>
          </p:cNvPr>
          <p:cNvSpPr txBox="1"/>
          <p:nvPr/>
        </p:nvSpPr>
        <p:spPr>
          <a:xfrm>
            <a:off x="3613986" y="6477274"/>
            <a:ext cx="4939146" cy="307777"/>
          </a:xfrm>
          <a:prstGeom prst="rect">
            <a:avLst/>
          </a:prstGeom>
          <a:noFill/>
        </p:spPr>
        <p:txBody>
          <a:bodyPr wrap="square">
            <a:spAutoFit/>
          </a:bodyPr>
          <a:lstStyle/>
          <a:p>
            <a:pPr algn="ctr"/>
            <a:r>
              <a:rPr lang="ja-JP" altLang="en-US" sz="1400"/>
              <a:t>https://stackoverflow.com/questions/75465933</a:t>
            </a:r>
          </a:p>
        </p:txBody>
      </p:sp>
    </p:spTree>
    <p:extLst>
      <p:ext uri="{BB962C8B-B14F-4D97-AF65-F5344CB8AC3E}">
        <p14:creationId xmlns:p14="http://schemas.microsoft.com/office/powerpoint/2010/main" val="2561258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30ADFE-42C5-658C-8DD9-96BB1411CAC3}"/>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ノイズ例（</a:t>
            </a:r>
            <a:r>
              <a:rPr kumimoji="1" lang="en-US" altLang="ja-JP" dirty="0" err="1"/>
              <a:t>CycloneDX</a:t>
            </a:r>
            <a:r>
              <a:rPr kumimoji="1" lang="ja-JP" altLang="en-US"/>
              <a:t>）</a:t>
            </a:r>
          </a:p>
        </p:txBody>
      </p:sp>
      <p:sp>
        <p:nvSpPr>
          <p:cNvPr id="3" name="コンテンツ プレースホルダー 2">
            <a:extLst>
              <a:ext uri="{FF2B5EF4-FFF2-40B4-BE49-F238E27FC236}">
                <a16:creationId xmlns:a16="http://schemas.microsoft.com/office/drawing/2014/main" id="{E33F7616-32FE-9AF9-16EA-AAF24884D8F1}"/>
              </a:ext>
            </a:extLst>
          </p:cNvPr>
          <p:cNvSpPr>
            <a:spLocks noGrp="1"/>
          </p:cNvSpPr>
          <p:nvPr>
            <p:ph idx="1"/>
          </p:nvPr>
        </p:nvSpPr>
        <p:spPr/>
        <p:txBody>
          <a:bodyPr/>
          <a:lstStyle/>
          <a:p>
            <a:r>
              <a:rPr kumimoji="1" lang="ja-JP" altLang="en-US"/>
              <a:t>プログラミングの質問で、プロジェクトを構成するファイルを掲載</a:t>
            </a:r>
            <a:br>
              <a:rPr kumimoji="1" lang="en-US" altLang="ja-JP" dirty="0"/>
            </a:br>
            <a:r>
              <a:rPr kumimoji="1" lang="ja-JP" altLang="en-US"/>
              <a:t>→</a:t>
            </a:r>
            <a:r>
              <a:rPr kumimoji="1" lang="en-US" altLang="ja-JP" dirty="0"/>
              <a:t> </a:t>
            </a:r>
            <a:r>
              <a:rPr kumimoji="1" lang="en-US" altLang="ja-JP" dirty="0" err="1"/>
              <a:t>CycloneDX</a:t>
            </a:r>
            <a:r>
              <a:rPr kumimoji="1" lang="en-US" altLang="ja-JP" dirty="0"/>
              <a:t> </a:t>
            </a:r>
            <a:r>
              <a:rPr kumimoji="1" lang="ja-JP" altLang="en-US"/>
              <a:t>生成ツールが依存に入っているのが検索条件にマッチ</a:t>
            </a:r>
          </a:p>
        </p:txBody>
      </p:sp>
      <p:sp>
        <p:nvSpPr>
          <p:cNvPr id="6" name="テキスト ボックス 5">
            <a:extLst>
              <a:ext uri="{FF2B5EF4-FFF2-40B4-BE49-F238E27FC236}">
                <a16:creationId xmlns:a16="http://schemas.microsoft.com/office/drawing/2014/main" id="{2F507194-DAF7-6B21-E9A6-1AD887D5F2C5}"/>
              </a:ext>
            </a:extLst>
          </p:cNvPr>
          <p:cNvSpPr txBox="1"/>
          <p:nvPr/>
        </p:nvSpPr>
        <p:spPr>
          <a:xfrm>
            <a:off x="3898323" y="6387361"/>
            <a:ext cx="4395354" cy="307777"/>
          </a:xfrm>
          <a:prstGeom prst="rect">
            <a:avLst/>
          </a:prstGeom>
          <a:noFill/>
        </p:spPr>
        <p:txBody>
          <a:bodyPr wrap="square">
            <a:spAutoFit/>
          </a:bodyPr>
          <a:lstStyle/>
          <a:p>
            <a:pPr algn="ctr"/>
            <a:r>
              <a:rPr lang="ja-JP" altLang="en-US" sz="1400"/>
              <a:t>https://stackoverflow.com/questions/76645336</a:t>
            </a:r>
          </a:p>
        </p:txBody>
      </p:sp>
      <p:grpSp>
        <p:nvGrpSpPr>
          <p:cNvPr id="8" name="グループ化 7">
            <a:extLst>
              <a:ext uri="{FF2B5EF4-FFF2-40B4-BE49-F238E27FC236}">
                <a16:creationId xmlns:a16="http://schemas.microsoft.com/office/drawing/2014/main" id="{24D0551F-2358-66FF-A513-CC049B235F83}"/>
              </a:ext>
            </a:extLst>
          </p:cNvPr>
          <p:cNvGrpSpPr/>
          <p:nvPr/>
        </p:nvGrpSpPr>
        <p:grpSpPr>
          <a:xfrm>
            <a:off x="1480588" y="2002821"/>
            <a:ext cx="9230824" cy="4188314"/>
            <a:chOff x="1480588" y="2002821"/>
            <a:chExt cx="9230824" cy="4188314"/>
          </a:xfrm>
        </p:grpSpPr>
        <p:pic>
          <p:nvPicPr>
            <p:cNvPr id="4" name="図 3">
              <a:extLst>
                <a:ext uri="{FF2B5EF4-FFF2-40B4-BE49-F238E27FC236}">
                  <a16:creationId xmlns:a16="http://schemas.microsoft.com/office/drawing/2014/main" id="{03919951-08EE-A011-7B60-D315954DFD77}"/>
                </a:ext>
              </a:extLst>
            </p:cNvPr>
            <p:cNvPicPr>
              <a:picLocks noChangeAspect="1"/>
            </p:cNvPicPr>
            <p:nvPr/>
          </p:nvPicPr>
          <p:blipFill>
            <a:blip r:embed="rId2"/>
            <a:stretch>
              <a:fillRect/>
            </a:stretch>
          </p:blipFill>
          <p:spPr>
            <a:xfrm>
              <a:off x="1480588" y="2002821"/>
              <a:ext cx="9230824" cy="4188314"/>
            </a:xfrm>
            <a:prstGeom prst="rect">
              <a:avLst/>
            </a:prstGeom>
          </p:spPr>
        </p:pic>
        <p:sp>
          <p:nvSpPr>
            <p:cNvPr id="7" name="円/楕円 6">
              <a:extLst>
                <a:ext uri="{FF2B5EF4-FFF2-40B4-BE49-F238E27FC236}">
                  <a16:creationId xmlns:a16="http://schemas.microsoft.com/office/drawing/2014/main" id="{37F605FF-53CA-A502-E1C9-9229B727FEDC}"/>
                </a:ext>
              </a:extLst>
            </p:cNvPr>
            <p:cNvSpPr/>
            <p:nvPr/>
          </p:nvSpPr>
          <p:spPr>
            <a:xfrm>
              <a:off x="3790980" y="3034142"/>
              <a:ext cx="2124911" cy="81742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50337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1717A-140F-95D6-16A2-3A4FFCD0B7E1}"/>
              </a:ext>
            </a:extLst>
          </p:cNvPr>
          <p:cNvSpPr>
            <a:spLocks noGrp="1"/>
          </p:cNvSpPr>
          <p:nvPr>
            <p:ph type="title"/>
          </p:nvPr>
        </p:nvSpPr>
        <p:spPr/>
        <p:txBody>
          <a:bodyPr/>
          <a:lstStyle/>
          <a:p>
            <a:r>
              <a:rPr kumimoji="1" lang="ja-JP" altLang="en-US"/>
              <a:t>質問の抽出</a:t>
            </a:r>
            <a:r>
              <a:rPr kumimoji="1" lang="en-US" altLang="ja-JP" dirty="0"/>
              <a:t> – </a:t>
            </a:r>
            <a:r>
              <a:rPr kumimoji="1" lang="ja-JP" altLang="en-US"/>
              <a:t>ノイズ例（</a:t>
            </a:r>
            <a:r>
              <a:rPr kumimoji="1" lang="en-US" altLang="ja-JP" dirty="0"/>
              <a:t>SPDX</a:t>
            </a:r>
            <a:r>
              <a:rPr kumimoji="1" lang="ja-JP" altLang="en-US"/>
              <a:t>）</a:t>
            </a:r>
          </a:p>
        </p:txBody>
      </p:sp>
      <p:sp>
        <p:nvSpPr>
          <p:cNvPr id="3" name="コンテンツ プレースホルダー 2">
            <a:extLst>
              <a:ext uri="{FF2B5EF4-FFF2-40B4-BE49-F238E27FC236}">
                <a16:creationId xmlns:a16="http://schemas.microsoft.com/office/drawing/2014/main" id="{1413FCBC-BDC3-5175-21E9-870F0F2ECB51}"/>
              </a:ext>
            </a:extLst>
          </p:cNvPr>
          <p:cNvSpPr>
            <a:spLocks noGrp="1"/>
          </p:cNvSpPr>
          <p:nvPr>
            <p:ph idx="1"/>
          </p:nvPr>
        </p:nvSpPr>
        <p:spPr/>
        <p:txBody>
          <a:bodyPr/>
          <a:lstStyle/>
          <a:p>
            <a:r>
              <a:rPr kumimoji="1" lang="ja-JP" altLang="en-US"/>
              <a:t>プログラミングの質問で、ソースコードを掲載</a:t>
            </a:r>
            <a:br>
              <a:rPr kumimoji="1" lang="en-US" altLang="ja-JP" dirty="0"/>
            </a:br>
            <a:r>
              <a:rPr kumimoji="1" lang="ja-JP" altLang="en-US"/>
              <a:t>→</a:t>
            </a:r>
            <a:r>
              <a:rPr kumimoji="1" lang="en-US" altLang="ja-JP" dirty="0"/>
              <a:t> </a:t>
            </a:r>
            <a:r>
              <a:rPr kumimoji="1" lang="ja-JP" altLang="en-US"/>
              <a:t>コード中のライセンス表記が</a:t>
            </a:r>
            <a:r>
              <a:rPr kumimoji="1" lang="en-US" altLang="ja-JP" dirty="0"/>
              <a:t> SPDX License List </a:t>
            </a:r>
            <a:r>
              <a:rPr kumimoji="1" lang="ja-JP" altLang="en-US"/>
              <a:t>の</a:t>
            </a:r>
            <a:r>
              <a:rPr kumimoji="1" lang="en-US" altLang="ja-JP" dirty="0"/>
              <a:t> URL </a:t>
            </a:r>
            <a:r>
              <a:rPr kumimoji="1" lang="ja-JP" altLang="en-US"/>
              <a:t>を含み検索条件にマッチ</a:t>
            </a:r>
          </a:p>
        </p:txBody>
      </p:sp>
      <p:grpSp>
        <p:nvGrpSpPr>
          <p:cNvPr id="9" name="グループ化 8">
            <a:extLst>
              <a:ext uri="{FF2B5EF4-FFF2-40B4-BE49-F238E27FC236}">
                <a16:creationId xmlns:a16="http://schemas.microsoft.com/office/drawing/2014/main" id="{F7FD0E65-7F0E-66D9-79BE-90F1007CC15E}"/>
              </a:ext>
            </a:extLst>
          </p:cNvPr>
          <p:cNvGrpSpPr/>
          <p:nvPr/>
        </p:nvGrpSpPr>
        <p:grpSpPr>
          <a:xfrm>
            <a:off x="1978082" y="1746156"/>
            <a:ext cx="8235835" cy="4720240"/>
            <a:chOff x="1978082" y="1746156"/>
            <a:chExt cx="8235835" cy="4720240"/>
          </a:xfrm>
        </p:grpSpPr>
        <p:pic>
          <p:nvPicPr>
            <p:cNvPr id="5" name="図 4">
              <a:extLst>
                <a:ext uri="{FF2B5EF4-FFF2-40B4-BE49-F238E27FC236}">
                  <a16:creationId xmlns:a16="http://schemas.microsoft.com/office/drawing/2014/main" id="{AD506190-7172-D13F-9B88-9C0117823390}"/>
                </a:ext>
              </a:extLst>
            </p:cNvPr>
            <p:cNvPicPr>
              <a:picLocks noChangeAspect="1"/>
            </p:cNvPicPr>
            <p:nvPr/>
          </p:nvPicPr>
          <p:blipFill>
            <a:blip r:embed="rId2"/>
            <a:stretch>
              <a:fillRect/>
            </a:stretch>
          </p:blipFill>
          <p:spPr>
            <a:xfrm>
              <a:off x="1978082" y="1746156"/>
              <a:ext cx="8235835" cy="4720240"/>
            </a:xfrm>
            <a:prstGeom prst="rect">
              <a:avLst/>
            </a:prstGeom>
          </p:spPr>
        </p:pic>
        <p:sp>
          <p:nvSpPr>
            <p:cNvPr id="6" name="円/楕円 5">
              <a:extLst>
                <a:ext uri="{FF2B5EF4-FFF2-40B4-BE49-F238E27FC236}">
                  <a16:creationId xmlns:a16="http://schemas.microsoft.com/office/drawing/2014/main" id="{8A949099-E979-27B0-9063-785F672E4B83}"/>
                </a:ext>
              </a:extLst>
            </p:cNvPr>
            <p:cNvSpPr/>
            <p:nvPr/>
          </p:nvSpPr>
          <p:spPr>
            <a:xfrm>
              <a:off x="4303598" y="4613563"/>
              <a:ext cx="1246909" cy="54032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E66BB2CE-AB0F-380C-CA2C-213DCC1753C4}"/>
              </a:ext>
            </a:extLst>
          </p:cNvPr>
          <p:cNvSpPr txBox="1"/>
          <p:nvPr/>
        </p:nvSpPr>
        <p:spPr>
          <a:xfrm>
            <a:off x="3283209" y="6504134"/>
            <a:ext cx="5600699" cy="307777"/>
          </a:xfrm>
          <a:prstGeom prst="rect">
            <a:avLst/>
          </a:prstGeom>
          <a:noFill/>
        </p:spPr>
        <p:txBody>
          <a:bodyPr wrap="square">
            <a:spAutoFit/>
          </a:bodyPr>
          <a:lstStyle/>
          <a:p>
            <a:pPr algn="ctr"/>
            <a:r>
              <a:rPr lang="ja-JP" altLang="en-US" sz="1400"/>
              <a:t>https://stackoverflow.com/questions/75939666</a:t>
            </a:r>
          </a:p>
        </p:txBody>
      </p:sp>
    </p:spTree>
    <p:extLst>
      <p:ext uri="{BB962C8B-B14F-4D97-AF65-F5344CB8AC3E}">
        <p14:creationId xmlns:p14="http://schemas.microsoft.com/office/powerpoint/2010/main" val="118508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F45780-883A-3D4F-2B91-DA4AA3B0CB60}"/>
              </a:ext>
            </a:extLst>
          </p:cNvPr>
          <p:cNvSpPr>
            <a:spLocks noGrp="1"/>
          </p:cNvSpPr>
          <p:nvPr>
            <p:ph type="title"/>
          </p:nvPr>
        </p:nvSpPr>
        <p:spPr/>
        <p:txBody>
          <a:bodyPr/>
          <a:lstStyle/>
          <a:p>
            <a:r>
              <a:rPr kumimoji="1" lang="ja-JP" altLang="en-US"/>
              <a:t>ノイズ除外に用いた</a:t>
            </a:r>
            <a:r>
              <a:rPr kumimoji="1" lang="en-US" altLang="ja-JP" dirty="0"/>
              <a:t> SQL </a:t>
            </a:r>
            <a:r>
              <a:rPr kumimoji="1" lang="ja-JP" altLang="en-US"/>
              <a:t>クエリ</a:t>
            </a:r>
          </a:p>
        </p:txBody>
      </p:sp>
      <p:sp>
        <p:nvSpPr>
          <p:cNvPr id="4" name="テキスト ボックス 3">
            <a:extLst>
              <a:ext uri="{FF2B5EF4-FFF2-40B4-BE49-F238E27FC236}">
                <a16:creationId xmlns:a16="http://schemas.microsoft.com/office/drawing/2014/main" id="{47825E59-9B05-0577-CF18-85039ABA27B1}"/>
              </a:ext>
            </a:extLst>
          </p:cNvPr>
          <p:cNvSpPr txBox="1"/>
          <p:nvPr/>
        </p:nvSpPr>
        <p:spPr>
          <a:xfrm>
            <a:off x="1027834" y="1443841"/>
            <a:ext cx="10136332" cy="3970318"/>
          </a:xfrm>
          <a:prstGeom prst="rect">
            <a:avLst/>
          </a:prstGeom>
          <a:solidFill>
            <a:srgbClr val="1F1F1F"/>
          </a:solidFill>
          <a:ln>
            <a:noFill/>
          </a:ln>
        </p:spPr>
        <p:txBody>
          <a:bodyPr wrap="square">
            <a:spAutoFit/>
          </a:bodyPr>
          <a:lstStyle/>
          <a:p>
            <a:r>
              <a:rPr lang="en" altLang="ja-JP" b="0" dirty="0">
                <a:solidFill>
                  <a:srgbClr val="569CD6"/>
                </a:solidFill>
                <a:effectLst/>
                <a:latin typeface="BIZ UDGothic" panose="020B0400000000000000" pitchFamily="49" charset="-128"/>
                <a:ea typeface="BIZ UDGothic" panose="020B0400000000000000" pitchFamily="49" charset="-128"/>
              </a:rPr>
              <a:t>create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table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err="1">
                <a:solidFill>
                  <a:srgbClr val="DCDCAA"/>
                </a:solidFill>
                <a:effectLst/>
                <a:latin typeface="BIZ UDGothic" panose="020B0400000000000000" pitchFamily="49" charset="-128"/>
                <a:ea typeface="BIZ UDGothic" panose="020B0400000000000000" pitchFamily="49" charset="-128"/>
              </a:rPr>
              <a:t>posts_spdx</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select</a:t>
            </a:r>
            <a:r>
              <a:rPr lang="en" altLang="ja-JP" b="0" dirty="0">
                <a:solidFill>
                  <a:srgbClr val="D4D4D4"/>
                </a:solidFill>
                <a:effectLst/>
                <a:latin typeface="BIZ UDGothic" panose="020B0400000000000000" pitchFamily="49" charset="-128"/>
                <a:ea typeface="BIZ UDGothic" panose="020B0400000000000000" pitchFamily="49" charset="-128"/>
              </a:rPr>
              <a:t> * </a:t>
            </a:r>
            <a:r>
              <a:rPr lang="en" altLang="ja-JP" b="0" dirty="0">
                <a:solidFill>
                  <a:srgbClr val="569CD6"/>
                </a:solidFill>
                <a:effectLst/>
                <a:latin typeface="BIZ UDGothic" panose="020B0400000000000000" pitchFamily="49" charset="-128"/>
                <a:ea typeface="BIZ UDGothic" panose="020B0400000000000000" pitchFamily="49" charset="-128"/>
              </a:rPr>
              <a:t>from</a:t>
            </a:r>
            <a:r>
              <a:rPr lang="en" altLang="ja-JP" b="0" dirty="0">
                <a:solidFill>
                  <a:srgbClr val="D4D4D4"/>
                </a:solidFill>
                <a:effectLst/>
                <a:latin typeface="BIZ UDGothic" panose="020B0400000000000000" pitchFamily="49" charset="-128"/>
                <a:ea typeface="BIZ UDGothic" panose="020B0400000000000000" pitchFamily="49" charset="-128"/>
              </a:rPr>
              <a:t> Posts</a:t>
            </a:r>
          </a:p>
          <a:p>
            <a:r>
              <a:rPr lang="en" altLang="ja-JP" b="0" dirty="0">
                <a:solidFill>
                  <a:srgbClr val="569CD6"/>
                </a:solidFill>
                <a:effectLst/>
                <a:latin typeface="BIZ UDGothic" panose="020B0400000000000000" pitchFamily="49" charset="-128"/>
                <a:ea typeface="BIZ UDGothic" panose="020B0400000000000000" pitchFamily="49" charset="-128"/>
              </a:rPr>
              <a:t>where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err="1">
                <a:solidFill>
                  <a:srgbClr val="D4D4D4"/>
                </a:solidFill>
                <a:effectLst/>
                <a:latin typeface="BIZ UDGothic" panose="020B0400000000000000" pitchFamily="49" charset="-128"/>
                <a:ea typeface="BIZ UDGothic" panose="020B0400000000000000" pitchFamily="49" charset="-128"/>
              </a:rPr>
              <a:t>PostTypeId</a:t>
            </a:r>
            <a:r>
              <a:rPr lang="en" altLang="ja-JP" b="0" dirty="0">
                <a:solidFill>
                  <a:srgbClr val="D4D4D4"/>
                </a:solidFill>
                <a:effectLst/>
                <a:latin typeface="BIZ UDGothic" panose="020B0400000000000000" pitchFamily="49" charset="-128"/>
                <a:ea typeface="BIZ UDGothic" panose="020B0400000000000000" pitchFamily="49" charset="-128"/>
              </a:rPr>
              <a:t> = </a:t>
            </a:r>
            <a:r>
              <a:rPr lang="en" altLang="ja-JP" b="0" dirty="0">
                <a:solidFill>
                  <a:srgbClr val="B5CEA8"/>
                </a:solidFill>
                <a:effectLst/>
                <a:latin typeface="BIZ UDGothic" panose="020B0400000000000000" pitchFamily="49" charset="-128"/>
                <a:ea typeface="BIZ UDGothic" panose="020B0400000000000000" pitchFamily="49" charset="-128"/>
              </a:rPr>
              <a:t>1</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dirty="0">
              <a:solidFill>
                <a:srgbClr val="D4D4D4"/>
              </a:solidFill>
              <a:latin typeface="BIZ UDGothic" panose="020B0400000000000000" pitchFamily="49" charset="-128"/>
              <a:ea typeface="BIZ UDGothic" panose="020B0400000000000000" pitchFamily="49" charset="-128"/>
            </a:endParaRPr>
          </a:p>
          <a:p>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err="1">
                <a:solidFill>
                  <a:srgbClr val="D4D4D4"/>
                </a:solidFill>
                <a:effectLst/>
                <a:latin typeface="BIZ UDGothic" panose="020B0400000000000000" pitchFamily="49" charset="-128"/>
                <a:ea typeface="BIZ UDGothic" panose="020B0400000000000000" pitchFamily="49" charset="-128"/>
              </a:rPr>
              <a:t>regexp</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'[[:&lt;:]]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[[:&gt;:]]'</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or</a:t>
            </a:r>
            <a:r>
              <a:rPr lang="en" altLang="ja-JP" b="0" dirty="0">
                <a:solidFill>
                  <a:srgbClr val="D4D4D4"/>
                </a:solidFill>
                <a:effectLst/>
                <a:latin typeface="BIZ UDGothic" panose="020B0400000000000000" pitchFamily="49" charset="-128"/>
                <a:ea typeface="BIZ UDGothic" panose="020B0400000000000000" pitchFamily="49" charset="-128"/>
              </a:rPr>
              <a:t> Title </a:t>
            </a:r>
            <a:r>
              <a:rPr lang="en" altLang="ja-JP" b="0" dirty="0" err="1">
                <a:solidFill>
                  <a:srgbClr val="D4D4D4"/>
                </a:solidFill>
                <a:effectLst/>
                <a:latin typeface="BIZ UDGothic" panose="020B0400000000000000" pitchFamily="49" charset="-128"/>
                <a:ea typeface="BIZ UDGothic" panose="020B0400000000000000" pitchFamily="49" charset="-128"/>
              </a:rPr>
              <a:t>regexp</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'[[:&lt;:]]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[[:&gt;:]]'</a:t>
            </a:r>
            <a:r>
              <a:rPr lang="en" altLang="ja-JP" b="0" dirty="0">
                <a:solidFill>
                  <a:srgbClr val="D4D4D4"/>
                </a:solidFill>
                <a:effectLst/>
                <a:latin typeface="BIZ UDGothic" panose="020B0400000000000000" pitchFamily="49" charset="-128"/>
                <a:ea typeface="BIZ UDGothic" panose="020B0400000000000000" pitchFamily="49" charset="-128"/>
              </a:rPr>
              <a:t>);</a:t>
            </a:r>
            <a:endParaRPr lang="en" altLang="ja-JP" b="0" dirty="0">
              <a:solidFill>
                <a:srgbClr val="CCCCCC"/>
              </a:solidFill>
              <a:effectLst/>
              <a:latin typeface="BIZ UDGothic" panose="020B0400000000000000" pitchFamily="49" charset="-128"/>
              <a:ea typeface="BIZ UDGothic" panose="020B0400000000000000" pitchFamily="49" charset="-128"/>
            </a:endParaRPr>
          </a:p>
          <a:p>
            <a:br>
              <a:rPr lang="en" altLang="ja-JP" b="0" dirty="0">
                <a:solidFill>
                  <a:srgbClr val="CCCCCC"/>
                </a:solidFill>
                <a:effectLst/>
                <a:latin typeface="BIZ UDGothic" panose="020B0400000000000000" pitchFamily="49" charset="-128"/>
                <a:ea typeface="BIZ UDGothic" panose="020B0400000000000000" pitchFamily="49" charset="-128"/>
              </a:rPr>
            </a:br>
            <a:r>
              <a:rPr lang="en" altLang="ja-JP" b="0" dirty="0">
                <a:solidFill>
                  <a:srgbClr val="569CD6"/>
                </a:solidFill>
                <a:effectLst/>
                <a:latin typeface="BIZ UDGothic" panose="020B0400000000000000" pitchFamily="49" charset="-128"/>
                <a:ea typeface="BIZ UDGothic" panose="020B0400000000000000" pitchFamily="49" charset="-128"/>
              </a:rPr>
              <a:t>select</a:t>
            </a:r>
            <a:r>
              <a:rPr lang="en" altLang="ja-JP" b="0" dirty="0">
                <a:solidFill>
                  <a:srgbClr val="D4D4D4"/>
                </a:solidFill>
                <a:effectLst/>
                <a:latin typeface="BIZ UDGothic" panose="020B0400000000000000" pitchFamily="49" charset="-128"/>
                <a:ea typeface="BIZ UDGothic" panose="020B0400000000000000" pitchFamily="49" charset="-128"/>
              </a:rPr>
              <a:t> Id </a:t>
            </a:r>
            <a:r>
              <a:rPr lang="en" altLang="ja-JP" b="0" dirty="0">
                <a:solidFill>
                  <a:srgbClr val="569CD6"/>
                </a:solidFill>
                <a:effectLst/>
                <a:latin typeface="BIZ UDGothic" panose="020B0400000000000000" pitchFamily="49" charset="-128"/>
                <a:ea typeface="BIZ UDGothic" panose="020B0400000000000000" pitchFamily="49" charset="-128"/>
              </a:rPr>
              <a:t>from</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err="1">
                <a:solidFill>
                  <a:srgbClr val="D4D4D4"/>
                </a:solidFill>
                <a:effectLst/>
                <a:latin typeface="BIZ UDGothic" panose="020B0400000000000000" pitchFamily="49" charset="-128"/>
                <a:ea typeface="BIZ UDGothic" panose="020B0400000000000000" pitchFamily="49" charset="-128"/>
              </a:rPr>
              <a:t>posts_spdx</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where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'%SPDX-License-Identifier%'</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spdy</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'%License should be a valid SPDX license expression%'</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-correct%'</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-expression-parse%'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-exceptions%'</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-license-ids%'</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order by</a:t>
            </a:r>
            <a:r>
              <a:rPr lang="en" altLang="ja-JP" b="0" dirty="0">
                <a:solidFill>
                  <a:srgbClr val="D4D4D4"/>
                </a:solidFill>
                <a:effectLst/>
                <a:latin typeface="BIZ UDGothic" panose="020B0400000000000000" pitchFamily="49" charset="-128"/>
                <a:ea typeface="BIZ UDGothic" panose="020B0400000000000000" pitchFamily="49" charset="-128"/>
              </a:rPr>
              <a:t> Id </a:t>
            </a:r>
            <a:r>
              <a:rPr lang="en" altLang="ja-JP" b="0" dirty="0">
                <a:solidFill>
                  <a:srgbClr val="569CD6"/>
                </a:solidFill>
                <a:effectLst/>
                <a:latin typeface="BIZ UDGothic" panose="020B0400000000000000" pitchFamily="49" charset="-128"/>
                <a:ea typeface="BIZ UDGothic" panose="020B0400000000000000" pitchFamily="49" charset="-128"/>
              </a:rPr>
              <a:t>desc</a:t>
            </a:r>
            <a:r>
              <a:rPr lang="en" altLang="ja-JP" b="0" dirty="0">
                <a:solidFill>
                  <a:srgbClr val="D4D4D4"/>
                </a:solidFill>
                <a:effectLst/>
                <a:latin typeface="BIZ UDGothic" panose="020B0400000000000000" pitchFamily="49" charset="-128"/>
                <a:ea typeface="BIZ UDGothic" panose="020B0400000000000000" pitchFamily="49" charset="-128"/>
              </a:rPr>
              <a:t>;</a:t>
            </a:r>
            <a:endParaRPr lang="en" altLang="ja-JP" b="0" dirty="0">
              <a:solidFill>
                <a:srgbClr val="CCCCCC"/>
              </a:solidFill>
              <a:effectLst/>
              <a:latin typeface="BIZ UDGothic" panose="020B0400000000000000" pitchFamily="49" charset="-128"/>
              <a:ea typeface="BIZ UDGothic" panose="020B0400000000000000" pitchFamily="49" charset="-128"/>
            </a:endParaRPr>
          </a:p>
        </p:txBody>
      </p:sp>
    </p:spTree>
    <p:extLst>
      <p:ext uri="{BB962C8B-B14F-4D97-AF65-F5344CB8AC3E}">
        <p14:creationId xmlns:p14="http://schemas.microsoft.com/office/powerpoint/2010/main" val="71674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E56618-8A39-D28D-F834-4FCFFFBABE70}"/>
              </a:ext>
            </a:extLst>
          </p:cNvPr>
          <p:cNvSpPr>
            <a:spLocks noGrp="1"/>
          </p:cNvSpPr>
          <p:nvPr>
            <p:ph type="title"/>
          </p:nvPr>
        </p:nvSpPr>
        <p:spPr/>
        <p:txBody>
          <a:bodyPr/>
          <a:lstStyle/>
          <a:p>
            <a:r>
              <a:rPr kumimoji="1" lang="ja-JP" altLang="en-US"/>
              <a:t>ソフトウェア部品表（</a:t>
            </a:r>
            <a:r>
              <a:rPr kumimoji="1" lang="en" altLang="ja-JP" dirty="0"/>
              <a:t>Software Bill of Materials</a:t>
            </a:r>
            <a:r>
              <a:rPr lang="en-US" altLang="ja-JP" dirty="0"/>
              <a:t>,</a:t>
            </a:r>
            <a:r>
              <a:rPr lang="en" altLang="ja-JP" dirty="0"/>
              <a:t> </a:t>
            </a:r>
            <a:r>
              <a:rPr kumimoji="1" lang="en" altLang="ja-JP" dirty="0"/>
              <a:t>SBOM</a:t>
            </a:r>
            <a:r>
              <a:rPr kumimoji="1" lang="ja-JP" altLang="en"/>
              <a:t>）</a:t>
            </a:r>
            <a:endParaRPr kumimoji="1" lang="ja-JP" altLang="en-US"/>
          </a:p>
        </p:txBody>
      </p:sp>
      <p:sp>
        <p:nvSpPr>
          <p:cNvPr id="3" name="コンテンツ プレースホルダー 2">
            <a:extLst>
              <a:ext uri="{FF2B5EF4-FFF2-40B4-BE49-F238E27FC236}">
                <a16:creationId xmlns:a16="http://schemas.microsoft.com/office/drawing/2014/main" id="{E2DDEA8B-C5A5-DE9B-AB64-9970E09E0FCE}"/>
              </a:ext>
            </a:extLst>
          </p:cNvPr>
          <p:cNvSpPr>
            <a:spLocks noGrp="1"/>
          </p:cNvSpPr>
          <p:nvPr>
            <p:ph idx="1"/>
          </p:nvPr>
        </p:nvSpPr>
        <p:spPr>
          <a:xfrm>
            <a:off x="326571" y="951722"/>
            <a:ext cx="5769429" cy="5355312"/>
          </a:xfrm>
        </p:spPr>
        <p:txBody>
          <a:bodyPr/>
          <a:lstStyle/>
          <a:p>
            <a:r>
              <a:rPr kumimoji="1" lang="ja-JP" altLang="en-US"/>
              <a:t>ソフトウェアの構築に用いられる部品の</a:t>
            </a:r>
            <a:br>
              <a:rPr kumimoji="1" lang="en-US" altLang="ja-JP" dirty="0"/>
            </a:br>
            <a:r>
              <a:rPr lang="ja-JP" altLang="en-US"/>
              <a:t>正式かつ</a:t>
            </a:r>
            <a:r>
              <a:rPr kumimoji="1" lang="ja-JP" altLang="en-US" b="1">
                <a:solidFill>
                  <a:schemeClr val="accent1"/>
                </a:solidFill>
              </a:rPr>
              <a:t>機械可読</a:t>
            </a:r>
            <a:r>
              <a:rPr lang="ja-JP" altLang="en-US"/>
              <a:t>な表 </a:t>
            </a:r>
            <a:r>
              <a:rPr lang="en-US" altLang="ja-JP" dirty="0"/>
              <a:t>[2]</a:t>
            </a:r>
            <a:endParaRPr kumimoji="1" lang="en-US" altLang="ja-JP" b="1" dirty="0">
              <a:solidFill>
                <a:schemeClr val="accent1"/>
              </a:solidFill>
            </a:endParaRPr>
          </a:p>
          <a:p>
            <a:pPr lvl="1"/>
            <a:r>
              <a:rPr lang="ja-JP" altLang="en-US"/>
              <a:t>部品：　ライブラリなど</a:t>
            </a:r>
            <a:endParaRPr lang="en-US" altLang="ja-JP" dirty="0"/>
          </a:p>
          <a:p>
            <a:r>
              <a:rPr kumimoji="1" lang="ja-JP" altLang="en-US" b="1">
                <a:solidFill>
                  <a:schemeClr val="accent1"/>
                </a:solidFill>
              </a:rPr>
              <a:t>サプライチェーンリスクへの迅速な対応</a:t>
            </a:r>
            <a:endParaRPr kumimoji="1" lang="en-US" altLang="ja-JP" b="1" dirty="0">
              <a:solidFill>
                <a:schemeClr val="accent1"/>
              </a:solidFill>
            </a:endParaRPr>
          </a:p>
          <a:p>
            <a:pPr lvl="1"/>
            <a:r>
              <a:rPr lang="en" altLang="ja-JP" dirty="0"/>
              <a:t>Executive Order on Improving the Nation’s Cybersecurity</a:t>
            </a:r>
          </a:p>
          <a:p>
            <a:pPr lvl="2"/>
            <a:r>
              <a:rPr lang="en" altLang="ja-JP" dirty="0"/>
              <a:t>US </a:t>
            </a:r>
            <a:r>
              <a:rPr lang="ja-JP" altLang="en-US"/>
              <a:t>大統領令</a:t>
            </a:r>
            <a:r>
              <a:rPr lang="en" altLang="ja-JP" dirty="0"/>
              <a:t>, 2021</a:t>
            </a:r>
          </a:p>
          <a:p>
            <a:pPr lvl="1"/>
            <a:r>
              <a:rPr lang="en" altLang="ja-JP" dirty="0"/>
              <a:t>Cyber Resilience Act</a:t>
            </a:r>
          </a:p>
          <a:p>
            <a:pPr lvl="2"/>
            <a:r>
              <a:rPr lang="en" altLang="ja-JP" dirty="0"/>
              <a:t>EU </a:t>
            </a:r>
            <a:r>
              <a:rPr lang="ja-JP" altLang="en-US"/>
              <a:t>法案</a:t>
            </a:r>
            <a:r>
              <a:rPr lang="en" altLang="ja-JP" dirty="0"/>
              <a:t>, 2024 </a:t>
            </a:r>
            <a:r>
              <a:rPr lang="ja-JP" altLang="en-US"/>
              <a:t>発効見込み</a:t>
            </a:r>
            <a:endParaRPr lang="en" altLang="ja-JP" dirty="0"/>
          </a:p>
          <a:p>
            <a:pPr lvl="1"/>
            <a:r>
              <a:rPr lang="ja-JP" altLang="en-US"/>
              <a:t>ソフトウェア管理に向けた </a:t>
            </a:r>
            <a:r>
              <a:rPr lang="en" altLang="ja-JP" dirty="0"/>
              <a:t>SBOM </a:t>
            </a:r>
            <a:r>
              <a:rPr lang="ja-JP" altLang="en-US"/>
              <a:t>の</a:t>
            </a:r>
            <a:br>
              <a:rPr lang="en-US" altLang="ja-JP" dirty="0"/>
            </a:br>
            <a:r>
              <a:rPr lang="ja-JP" altLang="en-US"/>
              <a:t>導入に関する手引</a:t>
            </a:r>
            <a:endParaRPr lang="en-US" altLang="ja-JP" dirty="0"/>
          </a:p>
          <a:p>
            <a:pPr lvl="2"/>
            <a:r>
              <a:rPr lang="ja-JP" altLang="en-US"/>
              <a:t>日本</a:t>
            </a:r>
            <a:r>
              <a:rPr lang="en-US" altLang="ja-JP" dirty="0"/>
              <a:t> </a:t>
            </a:r>
            <a:r>
              <a:rPr lang="ja-JP" altLang="en-US"/>
              <a:t>経済産業省</a:t>
            </a:r>
            <a:r>
              <a:rPr lang="en-US" altLang="ja-JP" dirty="0"/>
              <a:t>, 2023</a:t>
            </a:r>
            <a:endParaRPr lang="ja-JP" altLang="en-US"/>
          </a:p>
        </p:txBody>
      </p:sp>
      <p:sp>
        <p:nvSpPr>
          <p:cNvPr id="6" name="テキスト ボックス 5">
            <a:extLst>
              <a:ext uri="{FF2B5EF4-FFF2-40B4-BE49-F238E27FC236}">
                <a16:creationId xmlns:a16="http://schemas.microsoft.com/office/drawing/2014/main" id="{95C55704-0803-9D25-E2E4-97DC92C4CB0D}"/>
              </a:ext>
            </a:extLst>
          </p:cNvPr>
          <p:cNvSpPr txBox="1"/>
          <p:nvPr/>
        </p:nvSpPr>
        <p:spPr>
          <a:xfrm>
            <a:off x="186871" y="6324829"/>
            <a:ext cx="11078548" cy="338554"/>
          </a:xfrm>
          <a:prstGeom prst="rect">
            <a:avLst/>
          </a:prstGeom>
          <a:noFill/>
        </p:spPr>
        <p:txBody>
          <a:bodyPr wrap="square">
            <a:spAutoFit/>
          </a:bodyPr>
          <a:lstStyle/>
          <a:p>
            <a:r>
              <a:rPr lang="en" altLang="ja-JP" sz="1600" dirty="0"/>
              <a:t>[2] The United States Department of Commerce, “The Minimum Elements For a Software Bill of Materials (SBOM)”</a:t>
            </a:r>
            <a:endParaRPr lang="ja-JP" altLang="en-US" sz="1600"/>
          </a:p>
        </p:txBody>
      </p:sp>
      <p:sp>
        <p:nvSpPr>
          <p:cNvPr id="13" name="テキスト ボックス 12">
            <a:extLst>
              <a:ext uri="{FF2B5EF4-FFF2-40B4-BE49-F238E27FC236}">
                <a16:creationId xmlns:a16="http://schemas.microsoft.com/office/drawing/2014/main" id="{A55B89E9-3AB2-A7FB-7D5A-85B4C98C34F8}"/>
              </a:ext>
            </a:extLst>
          </p:cNvPr>
          <p:cNvSpPr txBox="1"/>
          <p:nvPr/>
        </p:nvSpPr>
        <p:spPr>
          <a:xfrm>
            <a:off x="6355944" y="951722"/>
            <a:ext cx="5334001" cy="5355312"/>
          </a:xfrm>
          <a:prstGeom prst="rect">
            <a:avLst/>
          </a:prstGeom>
          <a:solidFill>
            <a:srgbClr val="202020"/>
          </a:solidFill>
          <a:ln>
            <a:noFill/>
          </a:ln>
        </p:spPr>
        <p:txBody>
          <a:bodyPr wrap="square">
            <a:spAutoFit/>
          </a:bodyPr>
          <a:lstStyle/>
          <a:p>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"SPDXID"</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err="1">
                <a:solidFill>
                  <a:srgbClr val="CE9178"/>
                </a:solidFill>
                <a:effectLst/>
                <a:latin typeface="BIZ UDGothic" panose="020B0400000000000000" pitchFamily="49" charset="-128"/>
                <a:ea typeface="BIZ UDGothic" panose="020B0400000000000000" pitchFamily="49" charset="-128"/>
              </a:rPr>
              <a:t>SPDXRef</a:t>
            </a:r>
            <a:r>
              <a:rPr lang="en" altLang="ja-JP" sz="900" b="0" dirty="0">
                <a:solidFill>
                  <a:srgbClr val="CE9178"/>
                </a:solidFill>
                <a:effectLst/>
                <a:latin typeface="BIZ UDGothic" panose="020B0400000000000000" pitchFamily="49" charset="-128"/>
                <a:ea typeface="BIZ UDGothic" panose="020B0400000000000000" pitchFamily="49" charset="-128"/>
              </a:rPr>
              <a:t>-DOCUMENT"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spdxVersion</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"SPDX-2.3"</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creationInfo</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9CDCFE"/>
                </a:solidFill>
                <a:effectLst/>
                <a:latin typeface="BIZ UDGothic" panose="020B0400000000000000" pitchFamily="49" charset="-128"/>
                <a:ea typeface="BIZ UDGothic" panose="020B0400000000000000" pitchFamily="49" charset="-128"/>
              </a:rPr>
              <a:t>    "created"</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"2024-02-26T15:42:46Z"</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"creators"</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"Tool: </a:t>
            </a:r>
            <a:r>
              <a:rPr lang="en" altLang="ja-JP" sz="900" b="0" dirty="0" err="1">
                <a:solidFill>
                  <a:srgbClr val="CE9178"/>
                </a:solidFill>
                <a:effectLst/>
                <a:latin typeface="BIZ UDGothic" panose="020B0400000000000000" pitchFamily="49" charset="-128"/>
                <a:ea typeface="BIZ UDGothic" panose="020B0400000000000000" pitchFamily="49" charset="-128"/>
              </a:rPr>
              <a:t>GitHub.com</a:t>
            </a:r>
            <a:r>
              <a:rPr lang="en" altLang="ja-JP" sz="900" b="0" dirty="0">
                <a:solidFill>
                  <a:srgbClr val="CE9178"/>
                </a:solidFill>
                <a:effectLst/>
                <a:latin typeface="BIZ UDGothic" panose="020B0400000000000000" pitchFamily="49" charset="-128"/>
                <a:ea typeface="BIZ UDGothic" panose="020B0400000000000000" pitchFamily="49" charset="-128"/>
              </a:rPr>
              <a:t>-Dependency-Graph"</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9CDCFE"/>
                </a:solidFill>
                <a:effectLst/>
                <a:latin typeface="BIZ UDGothic" panose="020B0400000000000000" pitchFamily="49" charset="-128"/>
                <a:ea typeface="BIZ UDGothic" panose="020B0400000000000000" pitchFamily="49" charset="-128"/>
              </a:rPr>
              <a:t>  "name"</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"com.github.watamario15/</a:t>
            </a:r>
            <a:r>
              <a:rPr lang="en" altLang="ja-JP" sz="900" b="0" dirty="0" err="1">
                <a:solidFill>
                  <a:srgbClr val="CE9178"/>
                </a:solidFill>
                <a:effectLst/>
                <a:latin typeface="BIZ UDGothic" panose="020B0400000000000000" pitchFamily="49" charset="-128"/>
                <a:ea typeface="BIZ UDGothic" panose="020B0400000000000000" pitchFamily="49" charset="-128"/>
              </a:rPr>
              <a:t>formsclient</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dataLicense</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"CC0-1.0"</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documentDescribes</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"SPDXRef-com.github.watamario15-formsclient"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documentNamespace</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“https://</a:t>
            </a:r>
            <a:r>
              <a:rPr lang="en" altLang="ja-JP" sz="900" b="0" dirty="0" err="1">
                <a:solidFill>
                  <a:srgbClr val="CE9178"/>
                </a:solidFill>
                <a:effectLst/>
                <a:latin typeface="BIZ UDGothic" panose="020B0400000000000000" pitchFamily="49" charset="-128"/>
                <a:ea typeface="BIZ UDGothic" panose="020B0400000000000000" pitchFamily="49" charset="-128"/>
              </a:rPr>
              <a:t>github.com</a:t>
            </a:r>
            <a:r>
              <a:rPr lang="en" altLang="ja-JP" sz="900" b="0" dirty="0">
                <a:solidFill>
                  <a:srgbClr val="CE9178"/>
                </a:solidFill>
                <a:effectLst/>
                <a:latin typeface="BIZ UDGothic" panose="020B0400000000000000" pitchFamily="49" charset="-128"/>
                <a:ea typeface="BIZ UDGothic" panose="020B0400000000000000" pitchFamily="49" charset="-128"/>
              </a:rPr>
              <a:t>/watamario15/</a:t>
            </a:r>
            <a:r>
              <a:rPr lang="en" altLang="ja-JP" sz="900" b="0" dirty="0" err="1">
                <a:solidFill>
                  <a:srgbClr val="CE9178"/>
                </a:solidFill>
                <a:effectLst/>
                <a:latin typeface="BIZ UDGothic" panose="020B0400000000000000" pitchFamily="49" charset="-128"/>
                <a:ea typeface="BIZ UDGothic" panose="020B0400000000000000" pitchFamily="49" charset="-128"/>
              </a:rPr>
              <a:t>formsclient</a:t>
            </a:r>
            <a:r>
              <a:rPr lang="en" altLang="ja-JP" sz="900" b="0" dirty="0">
                <a:solidFill>
                  <a:srgbClr val="CE9178"/>
                </a:solidFill>
                <a:effectLst/>
                <a:latin typeface="BIZ UDGothic" panose="020B0400000000000000" pitchFamily="49" charset="-128"/>
                <a:ea typeface="BIZ UDGothic" panose="020B0400000000000000" pitchFamily="49" charset="-128"/>
              </a:rPr>
              <a:t>/depend...</a:t>
            </a:r>
            <a:r>
              <a:rPr lang="ja-JP" altLang="en-US" sz="900" b="0">
                <a:solidFill>
                  <a:srgbClr val="CE9178"/>
                </a:solidFill>
                <a:effectLst/>
                <a:latin typeface="BIZ UDGothic" panose="020B0400000000000000" pitchFamily="49" charset="-128"/>
                <a:ea typeface="BIZ UDGothic" panose="020B0400000000000000" pitchFamily="49" charset="-128"/>
              </a:rPr>
              <a:t>（省略）</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"packages"</a:t>
            </a:r>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9CDCFE"/>
                </a:solidFill>
                <a:effectLst/>
                <a:latin typeface="BIZ UDGothic" panose="020B0400000000000000" pitchFamily="49" charset="-128"/>
                <a:ea typeface="BIZ UDGothic" panose="020B0400000000000000" pitchFamily="49" charset="-128"/>
              </a:rPr>
              <a:t>      "SPDXID"</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"SPDXRef-com.github.watamario15-formsclient"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"name"</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"com.github.watamario15/</a:t>
            </a:r>
            <a:r>
              <a:rPr lang="en" altLang="ja-JP" sz="900" b="0" dirty="0" err="1">
                <a:solidFill>
                  <a:srgbClr val="CE9178"/>
                </a:solidFill>
                <a:effectLst/>
                <a:latin typeface="BIZ UDGothic" panose="020B0400000000000000" pitchFamily="49" charset="-128"/>
                <a:ea typeface="BIZ UDGothic" panose="020B0400000000000000" pitchFamily="49" charset="-128"/>
              </a:rPr>
              <a:t>formsclient</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versionInfo</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downloadLocation</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err="1">
                <a:solidFill>
                  <a:srgbClr val="CE9178"/>
                </a:solidFill>
                <a:effectLst/>
                <a:latin typeface="BIZ UDGothic" panose="020B0400000000000000" pitchFamily="49" charset="-128"/>
                <a:ea typeface="BIZ UDGothic" panose="020B0400000000000000" pitchFamily="49" charset="-128"/>
              </a:rPr>
              <a:t>git+https</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err="1">
                <a:solidFill>
                  <a:srgbClr val="CE9178"/>
                </a:solidFill>
                <a:effectLst/>
                <a:latin typeface="BIZ UDGothic" panose="020B0400000000000000" pitchFamily="49" charset="-128"/>
                <a:ea typeface="BIZ UDGothic" panose="020B0400000000000000" pitchFamily="49" charset="-128"/>
              </a:rPr>
              <a:t>github.com</a:t>
            </a:r>
            <a:r>
              <a:rPr lang="en" altLang="ja-JP" sz="900" b="0" dirty="0">
                <a:solidFill>
                  <a:srgbClr val="CE9178"/>
                </a:solidFill>
                <a:effectLst/>
                <a:latin typeface="BIZ UDGothic" panose="020B0400000000000000" pitchFamily="49" charset="-128"/>
                <a:ea typeface="BIZ UDGothic" panose="020B0400000000000000" pitchFamily="49" charset="-128"/>
              </a:rPr>
              <a:t>/watamario15/</a:t>
            </a:r>
            <a:r>
              <a:rPr lang="en" altLang="ja-JP" sz="900" b="0" dirty="0" err="1">
                <a:solidFill>
                  <a:srgbClr val="CE9178"/>
                </a:solidFill>
                <a:effectLst/>
                <a:latin typeface="BIZ UDGothic" panose="020B0400000000000000" pitchFamily="49" charset="-128"/>
                <a:ea typeface="BIZ UDGothic" panose="020B0400000000000000" pitchFamily="49" charset="-128"/>
              </a:rPr>
              <a:t>formsclient</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licenseDeclared</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"CC0-1.0"</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filesAnalyzed</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569CD6"/>
                </a:solidFill>
                <a:effectLst/>
                <a:latin typeface="BIZ UDGothic" panose="020B0400000000000000" pitchFamily="49" charset="-128"/>
                <a:ea typeface="BIZ UDGothic" panose="020B0400000000000000" pitchFamily="49" charset="-128"/>
              </a:rPr>
              <a:t>false</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"supplier"</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"NOASSERTION"</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externalRefs</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referenceCategory</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"PACKAGE-MANAGER"</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referenceType</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"purl"</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referenceLocator</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a:t>
            </a:r>
            <a:r>
              <a:rPr lang="en" altLang="ja-JP" sz="900" b="0" dirty="0" err="1">
                <a:solidFill>
                  <a:srgbClr val="CE9178"/>
                </a:solidFill>
                <a:effectLst/>
                <a:latin typeface="BIZ UDGothic" panose="020B0400000000000000" pitchFamily="49" charset="-128"/>
                <a:ea typeface="BIZ UDGothic" panose="020B0400000000000000" pitchFamily="49" charset="-128"/>
              </a:rPr>
              <a:t>pkg:github</a:t>
            </a:r>
            <a:r>
              <a:rPr lang="en" altLang="ja-JP" sz="900" b="0" dirty="0">
                <a:solidFill>
                  <a:srgbClr val="CE9178"/>
                </a:solidFill>
                <a:effectLst/>
                <a:latin typeface="BIZ UDGothic" panose="020B0400000000000000" pitchFamily="49" charset="-128"/>
                <a:ea typeface="BIZ UDGothic" panose="020B0400000000000000" pitchFamily="49" charset="-128"/>
              </a:rPr>
              <a:t>/watamario15/</a:t>
            </a:r>
            <a:r>
              <a:rPr lang="en" altLang="ja-JP" sz="900" b="0" dirty="0" err="1">
                <a:solidFill>
                  <a:srgbClr val="CE9178"/>
                </a:solidFill>
                <a:effectLst/>
                <a:latin typeface="BIZ UDGothic" panose="020B0400000000000000" pitchFamily="49" charset="-128"/>
                <a:ea typeface="BIZ UDGothic" panose="020B0400000000000000" pitchFamily="49" charset="-128"/>
              </a:rPr>
              <a:t>formsclient</a:t>
            </a:r>
            <a:r>
              <a:rPr lang="en" altLang="ja-JP" sz="900" b="0" dirty="0">
                <a:solidFill>
                  <a:srgbClr val="CE9178"/>
                </a:solidFill>
                <a:effectLst/>
                <a:latin typeface="BIZ UDGothic" panose="020B0400000000000000" pitchFamily="49" charset="-128"/>
                <a:ea typeface="BIZ UDGothic" panose="020B0400000000000000" pitchFamily="49" charset="-128"/>
              </a:rPr>
              <a:t>"</a:t>
            </a:r>
            <a:endParaRPr lang="en" altLang="ja-JP" sz="900" b="0" dirty="0">
              <a:solidFill>
                <a:srgbClr val="CCCCCC"/>
              </a:solidFill>
              <a:effectLst/>
              <a:latin typeface="BIZ UDGothic" panose="020B0400000000000000" pitchFamily="49" charset="-128"/>
              <a:ea typeface="BIZ UDGothic" panose="020B0400000000000000" pitchFamily="49" charset="-128"/>
            </a:endParaRP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  ],</a:t>
            </a:r>
            <a:r>
              <a:rPr lang="ja-JP" altLang="en-US" sz="900" b="0">
                <a:solidFill>
                  <a:srgbClr val="CCCCCC"/>
                </a:solidFill>
                <a:effectLst/>
                <a:latin typeface="BIZ UDGothic" panose="020B0400000000000000" pitchFamily="49" charset="-128"/>
                <a:ea typeface="BIZ UDGothic" panose="020B0400000000000000" pitchFamily="49" charset="-128"/>
              </a:rPr>
              <a:t>（省略）</a:t>
            </a:r>
            <a:endParaRPr lang="en" altLang="ja-JP" sz="900" b="0" dirty="0">
              <a:solidFill>
                <a:srgbClr val="CCCCCC"/>
              </a:solidFill>
              <a:effectLst/>
              <a:latin typeface="BIZ UDGothic" panose="020B0400000000000000" pitchFamily="49" charset="-128"/>
              <a:ea typeface="BIZ UDGothic" panose="020B0400000000000000" pitchFamily="49" charset="-128"/>
            </a:endParaRPr>
          </a:p>
          <a:p>
            <a:r>
              <a:rPr lang="en" altLang="ja-JP" sz="900" b="0" dirty="0">
                <a:solidFill>
                  <a:srgbClr val="9CDCFE"/>
                </a:solidFill>
                <a:effectLst/>
                <a:latin typeface="BIZ UDGothic" panose="020B0400000000000000" pitchFamily="49" charset="-128"/>
                <a:ea typeface="BIZ UDGothic" panose="020B0400000000000000" pitchFamily="49" charset="-128"/>
              </a:rPr>
              <a:t>  "relationships"</a:t>
            </a:r>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relationshipType</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"DEPENDS_ON"</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spdxElementId</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"SPDXRef-com.github.watamario15-formsclient"</a:t>
            </a:r>
            <a:r>
              <a:rPr lang="en" altLang="ja-JP" sz="900" b="0" dirty="0">
                <a:solidFill>
                  <a:srgbClr val="CCCCCC"/>
                </a:solidFill>
                <a:effectLst/>
                <a:latin typeface="BIZ UDGothic" panose="020B0400000000000000" pitchFamily="49" charset="-128"/>
                <a:ea typeface="BIZ UDGothic" panose="020B0400000000000000" pitchFamily="49" charset="-128"/>
              </a:rPr>
              <a:t>,</a:t>
            </a:r>
          </a:p>
          <a:p>
            <a:r>
              <a:rPr lang="en" altLang="ja-JP" sz="900" b="0" dirty="0">
                <a:solidFill>
                  <a:srgbClr val="9CDCFE"/>
                </a:solidFill>
                <a:effectLst/>
                <a:latin typeface="BIZ UDGothic" panose="020B0400000000000000" pitchFamily="49" charset="-128"/>
                <a:ea typeface="BIZ UDGothic" panose="020B0400000000000000" pitchFamily="49" charset="-128"/>
              </a:rPr>
              <a:t>      "</a:t>
            </a:r>
            <a:r>
              <a:rPr lang="en" altLang="ja-JP" sz="900" b="0" dirty="0" err="1">
                <a:solidFill>
                  <a:srgbClr val="9CDCFE"/>
                </a:solidFill>
                <a:effectLst/>
                <a:latin typeface="BIZ UDGothic" panose="020B0400000000000000" pitchFamily="49" charset="-128"/>
                <a:ea typeface="BIZ UDGothic" panose="020B0400000000000000" pitchFamily="49" charset="-128"/>
              </a:rPr>
              <a:t>relatedSpdxElement</a:t>
            </a:r>
            <a:r>
              <a:rPr lang="en" altLang="ja-JP" sz="900" b="0" dirty="0">
                <a:solidFill>
                  <a:srgbClr val="9CDCFE"/>
                </a:solidFill>
                <a:effectLst/>
                <a:latin typeface="BIZ UDGothic" panose="020B0400000000000000" pitchFamily="49" charset="-128"/>
                <a:ea typeface="BIZ UDGothic" panose="020B0400000000000000" pitchFamily="49" charset="-128"/>
              </a:rPr>
              <a:t>"</a:t>
            </a:r>
            <a:r>
              <a:rPr lang="en" altLang="ja-JP" sz="900" b="0" dirty="0">
                <a:solidFill>
                  <a:srgbClr val="CCCCCC"/>
                </a:solidFill>
                <a:effectLst/>
                <a:latin typeface="BIZ UDGothic" panose="020B0400000000000000" pitchFamily="49" charset="-128"/>
                <a:ea typeface="BIZ UDGothic" panose="020B0400000000000000" pitchFamily="49" charset="-128"/>
              </a:rPr>
              <a:t>: </a:t>
            </a:r>
            <a:r>
              <a:rPr lang="en" altLang="ja-JP" sz="900" b="0" dirty="0">
                <a:solidFill>
                  <a:srgbClr val="CE9178"/>
                </a:solidFill>
                <a:effectLst/>
                <a:latin typeface="BIZ UDGothic" panose="020B0400000000000000" pitchFamily="49" charset="-128"/>
                <a:ea typeface="BIZ UDGothic" panose="020B0400000000000000" pitchFamily="49" charset="-128"/>
              </a:rPr>
              <a:t>"SPDXRef-actions-actions-checkout-3"</a:t>
            </a:r>
            <a:endParaRPr lang="en" altLang="ja-JP" sz="900" b="0" dirty="0">
              <a:solidFill>
                <a:srgbClr val="CCCCCC"/>
              </a:solidFill>
              <a:effectLst/>
              <a:latin typeface="BIZ UDGothic" panose="020B0400000000000000" pitchFamily="49" charset="-128"/>
              <a:ea typeface="BIZ UDGothic" panose="020B0400000000000000" pitchFamily="49" charset="-128"/>
            </a:endParaRPr>
          </a:p>
          <a:p>
            <a:r>
              <a:rPr lang="en" altLang="ja-JP" sz="900" b="0" dirty="0">
                <a:solidFill>
                  <a:srgbClr val="CCCCCC"/>
                </a:solidFill>
                <a:effectLst/>
                <a:latin typeface="BIZ UDGothic" panose="020B0400000000000000" pitchFamily="49" charset="-128"/>
                <a:ea typeface="BIZ UDGothic" panose="020B0400000000000000" pitchFamily="49" charset="-128"/>
              </a:rPr>
              <a:t>    },</a:t>
            </a:r>
            <a:r>
              <a:rPr lang="ja-JP" altLang="en-US" sz="900" b="0">
                <a:solidFill>
                  <a:srgbClr val="CCCCCC"/>
                </a:solidFill>
                <a:effectLst/>
                <a:latin typeface="BIZ UDGothic" panose="020B0400000000000000" pitchFamily="49" charset="-128"/>
                <a:ea typeface="BIZ UDGothic" panose="020B0400000000000000" pitchFamily="49" charset="-128"/>
              </a:rPr>
              <a:t>（省略）</a:t>
            </a:r>
            <a:endParaRPr lang="en" altLang="ja-JP" sz="900" b="0" dirty="0">
              <a:solidFill>
                <a:srgbClr val="CCCCCC"/>
              </a:solidFill>
              <a:effectLst/>
              <a:latin typeface="BIZ UDGothic" panose="020B0400000000000000" pitchFamily="49" charset="-128"/>
              <a:ea typeface="BIZ UDGothic" panose="020B0400000000000000" pitchFamily="49" charset="-128"/>
            </a:endParaRPr>
          </a:p>
          <a:p>
            <a:r>
              <a:rPr lang="en" altLang="ja-JP" sz="900" b="0" dirty="0">
                <a:solidFill>
                  <a:srgbClr val="CCCCCC"/>
                </a:solidFill>
                <a:effectLst/>
                <a:latin typeface="BIZ UDGothic" panose="020B0400000000000000" pitchFamily="49" charset="-128"/>
                <a:ea typeface="BIZ UDGothic" panose="020B0400000000000000" pitchFamily="49" charset="-128"/>
              </a:rPr>
              <a:t>  ]</a:t>
            </a:r>
          </a:p>
          <a:p>
            <a:r>
              <a:rPr lang="en" altLang="ja-JP" sz="900" b="0" dirty="0">
                <a:solidFill>
                  <a:srgbClr val="CCCCCC"/>
                </a:solidFill>
                <a:effectLst/>
                <a:latin typeface="BIZ UDGothic" panose="020B0400000000000000" pitchFamily="49" charset="-128"/>
                <a:ea typeface="BIZ UDGothic" panose="020B0400000000000000" pitchFamily="49" charset="-128"/>
              </a:rPr>
              <a:t>}</a:t>
            </a:r>
          </a:p>
        </p:txBody>
      </p:sp>
      <p:pic>
        <p:nvPicPr>
          <p:cNvPr id="17" name="グラフィックス 16">
            <a:extLst>
              <a:ext uri="{FF2B5EF4-FFF2-40B4-BE49-F238E27FC236}">
                <a16:creationId xmlns:a16="http://schemas.microsoft.com/office/drawing/2014/main" id="{E8274CF5-B850-BFFE-5434-F1B5D00D1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0135" y="1050301"/>
            <a:ext cx="1701730" cy="401588"/>
          </a:xfrm>
          <a:prstGeom prst="rect">
            <a:avLst/>
          </a:prstGeom>
        </p:spPr>
      </p:pic>
      <p:sp>
        <p:nvSpPr>
          <p:cNvPr id="18" name="角丸四角形 17">
            <a:extLst>
              <a:ext uri="{FF2B5EF4-FFF2-40B4-BE49-F238E27FC236}">
                <a16:creationId xmlns:a16="http://schemas.microsoft.com/office/drawing/2014/main" id="{D4D1C7DA-0336-F305-92ED-A5723120EE54}"/>
              </a:ext>
            </a:extLst>
          </p:cNvPr>
          <p:cNvSpPr/>
          <p:nvPr/>
        </p:nvSpPr>
        <p:spPr>
          <a:xfrm>
            <a:off x="6792523" y="1981300"/>
            <a:ext cx="2008591" cy="620865"/>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ja-JP" altLang="en-US" sz="2400" b="1"/>
              <a:t>部品開発</a:t>
            </a:r>
            <a:r>
              <a:rPr kumimoji="1" lang="ja-JP" altLang="en-US" sz="2400" b="1"/>
              <a:t>者</a:t>
            </a:r>
          </a:p>
        </p:txBody>
      </p:sp>
      <p:sp>
        <p:nvSpPr>
          <p:cNvPr id="19" name="角丸四角形 18">
            <a:extLst>
              <a:ext uri="{FF2B5EF4-FFF2-40B4-BE49-F238E27FC236}">
                <a16:creationId xmlns:a16="http://schemas.microsoft.com/office/drawing/2014/main" id="{6583BBBF-294C-B7BD-600C-CC3B965FD643}"/>
              </a:ext>
            </a:extLst>
          </p:cNvPr>
          <p:cNvSpPr/>
          <p:nvPr/>
        </p:nvSpPr>
        <p:spPr>
          <a:xfrm>
            <a:off x="9199040" y="1987461"/>
            <a:ext cx="1604334" cy="620865"/>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400" b="1"/>
              <a:t>部品名</a:t>
            </a:r>
          </a:p>
        </p:txBody>
      </p:sp>
      <p:sp>
        <p:nvSpPr>
          <p:cNvPr id="20" name="角丸四角形 19">
            <a:extLst>
              <a:ext uri="{FF2B5EF4-FFF2-40B4-BE49-F238E27FC236}">
                <a16:creationId xmlns:a16="http://schemas.microsoft.com/office/drawing/2014/main" id="{C90F33B8-01AC-5793-7221-D7C0FEE979F8}"/>
              </a:ext>
            </a:extLst>
          </p:cNvPr>
          <p:cNvSpPr/>
          <p:nvPr/>
        </p:nvSpPr>
        <p:spPr>
          <a:xfrm>
            <a:off x="8726430" y="2949857"/>
            <a:ext cx="2549554" cy="620865"/>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400" b="1"/>
              <a:t>部品バージョン</a:t>
            </a:r>
          </a:p>
        </p:txBody>
      </p:sp>
      <p:sp>
        <p:nvSpPr>
          <p:cNvPr id="21" name="角丸四角形 20">
            <a:extLst>
              <a:ext uri="{FF2B5EF4-FFF2-40B4-BE49-F238E27FC236}">
                <a16:creationId xmlns:a16="http://schemas.microsoft.com/office/drawing/2014/main" id="{05D6769F-A193-8B1D-0212-679637C54300}"/>
              </a:ext>
            </a:extLst>
          </p:cNvPr>
          <p:cNvSpPr/>
          <p:nvPr/>
        </p:nvSpPr>
        <p:spPr>
          <a:xfrm>
            <a:off x="6792523" y="3859320"/>
            <a:ext cx="4483461" cy="964364"/>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400" b="1"/>
              <a:t>その他識別子</a:t>
            </a:r>
            <a:endParaRPr kumimoji="1" lang="en-US" altLang="ja-JP" sz="2400" b="1" dirty="0"/>
          </a:p>
          <a:p>
            <a:pPr algn="ctr"/>
            <a:r>
              <a:rPr lang="ja-JP" altLang="en-US" sz="2400" b="1"/>
              <a:t>（</a:t>
            </a:r>
            <a:r>
              <a:rPr lang="en-US" altLang="ja-JP" sz="2400" b="1" dirty="0"/>
              <a:t>CPE, SWID tag, PURL </a:t>
            </a:r>
            <a:r>
              <a:rPr lang="ja-JP" altLang="en-US" sz="2400" b="1"/>
              <a:t>など）</a:t>
            </a:r>
            <a:endParaRPr kumimoji="1" lang="ja-JP" altLang="en-US" sz="2400" b="1"/>
          </a:p>
        </p:txBody>
      </p:sp>
      <p:sp>
        <p:nvSpPr>
          <p:cNvPr id="22" name="角丸四角形 21">
            <a:extLst>
              <a:ext uri="{FF2B5EF4-FFF2-40B4-BE49-F238E27FC236}">
                <a16:creationId xmlns:a16="http://schemas.microsoft.com/office/drawing/2014/main" id="{3E0CD9B2-8FC5-7ABD-18E5-E5FB957A55FA}"/>
              </a:ext>
            </a:extLst>
          </p:cNvPr>
          <p:cNvSpPr/>
          <p:nvPr/>
        </p:nvSpPr>
        <p:spPr>
          <a:xfrm>
            <a:off x="6792523" y="2956402"/>
            <a:ext cx="1675397" cy="620865"/>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400" b="1"/>
              <a:t>依存関係</a:t>
            </a:r>
          </a:p>
        </p:txBody>
      </p:sp>
      <p:sp>
        <p:nvSpPr>
          <p:cNvPr id="23" name="角丸四角形 22">
            <a:extLst>
              <a:ext uri="{FF2B5EF4-FFF2-40B4-BE49-F238E27FC236}">
                <a16:creationId xmlns:a16="http://schemas.microsoft.com/office/drawing/2014/main" id="{FA456F82-5720-8D26-868E-5D110CB58D2B}"/>
              </a:ext>
            </a:extLst>
          </p:cNvPr>
          <p:cNvSpPr/>
          <p:nvPr/>
        </p:nvSpPr>
        <p:spPr>
          <a:xfrm>
            <a:off x="9261867" y="5056432"/>
            <a:ext cx="2259998" cy="620865"/>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SBOM </a:t>
            </a:r>
            <a:r>
              <a:rPr kumimoji="1" lang="ja-JP" altLang="en-US" sz="2400" b="1"/>
              <a:t>作成者</a:t>
            </a:r>
          </a:p>
        </p:txBody>
      </p:sp>
      <p:sp>
        <p:nvSpPr>
          <p:cNvPr id="24" name="角丸四角形 23">
            <a:extLst>
              <a:ext uri="{FF2B5EF4-FFF2-40B4-BE49-F238E27FC236}">
                <a16:creationId xmlns:a16="http://schemas.microsoft.com/office/drawing/2014/main" id="{F93426B3-9D1E-1F04-084D-AB26960CD55E}"/>
              </a:ext>
            </a:extLst>
          </p:cNvPr>
          <p:cNvSpPr/>
          <p:nvPr/>
        </p:nvSpPr>
        <p:spPr>
          <a:xfrm>
            <a:off x="6452928" y="5056432"/>
            <a:ext cx="2687782" cy="620865"/>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SBOM </a:t>
            </a:r>
            <a:r>
              <a:rPr kumimoji="1" lang="ja-JP" altLang="en-US" sz="2400" b="1"/>
              <a:t>作成時刻</a:t>
            </a:r>
          </a:p>
        </p:txBody>
      </p:sp>
    </p:spTree>
    <p:extLst>
      <p:ext uri="{BB962C8B-B14F-4D97-AF65-F5344CB8AC3E}">
        <p14:creationId xmlns:p14="http://schemas.microsoft.com/office/powerpoint/2010/main" val="153308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8464F13-3DC6-A9B3-7CBE-F7E5E2CC26B4}"/>
              </a:ext>
            </a:extLst>
          </p:cNvPr>
          <p:cNvSpPr>
            <a:spLocks noGrp="1"/>
          </p:cNvSpPr>
          <p:nvPr>
            <p:ph type="title"/>
          </p:nvPr>
        </p:nvSpPr>
        <p:spPr/>
        <p:txBody>
          <a:bodyPr/>
          <a:lstStyle/>
          <a:p>
            <a:r>
              <a:rPr lang="ja-JP" altLang="en-US"/>
              <a:t>妥当性への脅威</a:t>
            </a:r>
          </a:p>
        </p:txBody>
      </p:sp>
      <p:sp>
        <p:nvSpPr>
          <p:cNvPr id="4" name="コンテンツ プレースホルダー 3">
            <a:extLst>
              <a:ext uri="{FF2B5EF4-FFF2-40B4-BE49-F238E27FC236}">
                <a16:creationId xmlns:a16="http://schemas.microsoft.com/office/drawing/2014/main" id="{85E4D8BF-6BEB-84CC-E359-3D95F4382298}"/>
              </a:ext>
            </a:extLst>
          </p:cNvPr>
          <p:cNvSpPr>
            <a:spLocks noGrp="1"/>
          </p:cNvSpPr>
          <p:nvPr>
            <p:ph idx="1"/>
          </p:nvPr>
        </p:nvSpPr>
        <p:spPr/>
        <p:txBody>
          <a:bodyPr/>
          <a:lstStyle/>
          <a:p>
            <a:r>
              <a:rPr lang="ja-JP" altLang="en-US"/>
              <a:t>ノイズの除外方法</a:t>
            </a:r>
            <a:endParaRPr lang="en-US" altLang="ja-JP" dirty="0"/>
          </a:p>
          <a:p>
            <a:pPr lvl="1"/>
            <a:r>
              <a:rPr lang="ja-JP" altLang="en-US"/>
              <a:t>キーワード「</a:t>
            </a:r>
            <a:r>
              <a:rPr lang="en" altLang="ja-JP" dirty="0"/>
              <a:t>SPDX</a:t>
            </a:r>
            <a:r>
              <a:rPr lang="ja-JP" altLang="en"/>
              <a:t>」</a:t>
            </a:r>
            <a:r>
              <a:rPr lang="ja-JP" altLang="en-US"/>
              <a:t>を含む質問の調査において、事前に機械的なノイズ除去を実施</a:t>
            </a:r>
            <a:br>
              <a:rPr lang="en-US" altLang="ja-JP" dirty="0"/>
            </a:br>
            <a:r>
              <a:rPr lang="ja-JP" altLang="en-US"/>
              <a:t>→</a:t>
            </a:r>
            <a:r>
              <a:rPr lang="en-US" altLang="ja-JP" dirty="0"/>
              <a:t> </a:t>
            </a:r>
            <a:r>
              <a:rPr lang="ja-JP" altLang="en-US" b="1">
                <a:solidFill>
                  <a:schemeClr val="accent2"/>
                </a:solidFill>
              </a:rPr>
              <a:t>本来除外されるべきではない </a:t>
            </a:r>
            <a:r>
              <a:rPr lang="en" altLang="ja-JP" b="1" dirty="0">
                <a:solidFill>
                  <a:schemeClr val="accent2"/>
                </a:solidFill>
              </a:rPr>
              <a:t>SBOM </a:t>
            </a:r>
            <a:r>
              <a:rPr lang="ja-JP" altLang="en-US" b="1">
                <a:solidFill>
                  <a:schemeClr val="accent2"/>
                </a:solidFill>
              </a:rPr>
              <a:t>利活用に関する質問が除外された可能性</a:t>
            </a:r>
            <a:endParaRPr lang="en-US" altLang="ja-JP" b="1" dirty="0">
              <a:solidFill>
                <a:schemeClr val="accent2"/>
              </a:solidFill>
            </a:endParaRPr>
          </a:p>
          <a:p>
            <a:pPr lvl="1"/>
            <a:r>
              <a:rPr lang="ja-JP" altLang="en-US"/>
              <a:t>除外キーワードの選定にあたり、実際にそれを含む投稿を複数抽出して検証した</a:t>
            </a:r>
            <a:br>
              <a:rPr lang="en-US" altLang="ja-JP" dirty="0"/>
            </a:br>
            <a:r>
              <a:rPr lang="ja-JP" altLang="en-US"/>
              <a:t>→</a:t>
            </a:r>
            <a:r>
              <a:rPr lang="en-US" altLang="ja-JP" dirty="0"/>
              <a:t> </a:t>
            </a:r>
            <a:r>
              <a:rPr lang="ja-JP" altLang="en-US" b="1">
                <a:solidFill>
                  <a:schemeClr val="accent1"/>
                </a:solidFill>
              </a:rPr>
              <a:t>これによる妥当性への脅威は小さいと考えられる</a:t>
            </a:r>
            <a:endParaRPr lang="en-US" altLang="ja-JP" b="1" dirty="0">
              <a:solidFill>
                <a:schemeClr val="accent1"/>
              </a:solidFill>
            </a:endParaRPr>
          </a:p>
          <a:p>
            <a:r>
              <a:rPr lang="ja-JP" altLang="en-US"/>
              <a:t>調査数</a:t>
            </a:r>
            <a:endParaRPr lang="en-US" altLang="ja-JP" dirty="0"/>
          </a:p>
          <a:p>
            <a:pPr lvl="1"/>
            <a:r>
              <a:rPr lang="ja-JP" altLang="en-US"/>
              <a:t>条件を満たすものとして抽出された質問数は全体で </a:t>
            </a:r>
            <a:r>
              <a:rPr lang="en-US" altLang="ja-JP" dirty="0"/>
              <a:t>42 </a:t>
            </a:r>
            <a:r>
              <a:rPr lang="ja-JP" altLang="en-US"/>
              <a:t>件とごく少数</a:t>
            </a:r>
            <a:br>
              <a:rPr lang="en-US" altLang="ja-JP" dirty="0"/>
            </a:br>
            <a:r>
              <a:rPr lang="ja-JP" altLang="en-US"/>
              <a:t>→</a:t>
            </a:r>
            <a:r>
              <a:rPr lang="en-US" altLang="ja-JP" dirty="0"/>
              <a:t> </a:t>
            </a:r>
            <a:r>
              <a:rPr lang="ja-JP" altLang="en-US" b="1">
                <a:solidFill>
                  <a:schemeClr val="accent2"/>
                </a:solidFill>
              </a:rPr>
              <a:t>調査結果の正確性に悪影響を与えている可能性</a:t>
            </a:r>
            <a:endParaRPr lang="en-US" altLang="ja-JP" b="1" dirty="0">
              <a:solidFill>
                <a:schemeClr val="accent2"/>
              </a:solidFill>
            </a:endParaRPr>
          </a:p>
          <a:p>
            <a:pPr lvl="1"/>
            <a:r>
              <a:rPr lang="en" altLang="ja-JP" dirty="0"/>
              <a:t>Stack Overflow </a:t>
            </a:r>
            <a:r>
              <a:rPr lang="ja-JP" altLang="en-US"/>
              <a:t>以外にも </a:t>
            </a:r>
            <a:r>
              <a:rPr lang="en" altLang="ja-JP" dirty="0"/>
              <a:t>Quora </a:t>
            </a:r>
            <a:r>
              <a:rPr lang="ja-JP" altLang="en-US"/>
              <a:t>などの一般の </a:t>
            </a:r>
            <a:r>
              <a:rPr lang="en" altLang="ja-JP" dirty="0"/>
              <a:t>Q&amp;A </a:t>
            </a:r>
            <a:r>
              <a:rPr lang="ja-JP" altLang="en-US"/>
              <a:t>サイトが存在するが、</a:t>
            </a:r>
            <a:br>
              <a:rPr lang="en-US" altLang="ja-JP" dirty="0"/>
            </a:br>
            <a:r>
              <a:rPr lang="ja-JP" altLang="en-US"/>
              <a:t>簡単に調べた範囲では、</a:t>
            </a:r>
            <a:r>
              <a:rPr lang="en" altLang="ja-JP" dirty="0"/>
              <a:t>SBOM </a:t>
            </a:r>
            <a:r>
              <a:rPr lang="ja-JP" altLang="en-US"/>
              <a:t>に携わる開発者や管理者が、</a:t>
            </a:r>
            <a:br>
              <a:rPr lang="en-US" altLang="ja-JP" dirty="0"/>
            </a:br>
            <a:r>
              <a:rPr lang="ja-JP" altLang="en-US"/>
              <a:t>それらを利用して問題解決を活発に行っている様子はみられなかった</a:t>
            </a:r>
          </a:p>
        </p:txBody>
      </p:sp>
    </p:spTree>
    <p:extLst>
      <p:ext uri="{BB962C8B-B14F-4D97-AF65-F5344CB8AC3E}">
        <p14:creationId xmlns:p14="http://schemas.microsoft.com/office/powerpoint/2010/main" val="3613846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BD045F-C835-6C5A-4D0A-4D31021C187F}"/>
              </a:ext>
            </a:extLst>
          </p:cNvPr>
          <p:cNvSpPr>
            <a:spLocks noGrp="1"/>
          </p:cNvSpPr>
          <p:nvPr>
            <p:ph type="title"/>
          </p:nvPr>
        </p:nvSpPr>
        <p:spPr/>
        <p:txBody>
          <a:bodyPr/>
          <a:lstStyle/>
          <a:p>
            <a:r>
              <a:rPr kumimoji="1" lang="ja-JP" altLang="en-US"/>
              <a:t>調査</a:t>
            </a:r>
            <a:r>
              <a:rPr kumimoji="1" lang="en-US" altLang="ja-JP" dirty="0"/>
              <a:t> 1 </a:t>
            </a:r>
            <a:r>
              <a:rPr kumimoji="1" lang="ja-JP" altLang="en-US"/>
              <a:t>の</a:t>
            </a:r>
            <a:r>
              <a:rPr kumimoji="1" lang="en-US" altLang="ja-JP" dirty="0"/>
              <a:t> timescale </a:t>
            </a:r>
            <a:r>
              <a:rPr kumimoji="1" lang="ja-JP" altLang="en-US"/>
              <a:t>調整　（論文非掲載）</a:t>
            </a:r>
          </a:p>
        </p:txBody>
      </p:sp>
      <p:sp>
        <p:nvSpPr>
          <p:cNvPr id="5" name="コンテンツ プレースホルダー 4">
            <a:extLst>
              <a:ext uri="{FF2B5EF4-FFF2-40B4-BE49-F238E27FC236}">
                <a16:creationId xmlns:a16="http://schemas.microsoft.com/office/drawing/2014/main" id="{26DAA6FA-76D3-CEA3-35D8-136B1E03C270}"/>
              </a:ext>
            </a:extLst>
          </p:cNvPr>
          <p:cNvSpPr>
            <a:spLocks noGrp="1"/>
          </p:cNvSpPr>
          <p:nvPr>
            <p:ph idx="1"/>
          </p:nvPr>
        </p:nvSpPr>
        <p:spPr/>
        <p:txBody>
          <a:bodyPr/>
          <a:lstStyle/>
          <a:p>
            <a:r>
              <a:rPr lang="en-US" altLang="ja-JP" dirty="0"/>
              <a:t>SBOM </a:t>
            </a:r>
            <a:r>
              <a:rPr lang="ja-JP" altLang="en-US"/>
              <a:t>利活用に関する質問は、数年以内のものが多い</a:t>
            </a:r>
            <a:endParaRPr lang="en-US" altLang="ja-JP" dirty="0"/>
          </a:p>
          <a:p>
            <a:pPr lvl="1"/>
            <a:r>
              <a:rPr lang="ja-JP" altLang="en-US"/>
              <a:t>単に、まだ回答が付ききっていないだけの可能性</a:t>
            </a:r>
            <a:endParaRPr lang="en-US" altLang="ja-JP" dirty="0"/>
          </a:p>
          <a:p>
            <a:r>
              <a:rPr lang="en-US" altLang="ja-JP" dirty="0"/>
              <a:t>Stack Overflow </a:t>
            </a:r>
            <a:r>
              <a:rPr lang="ja-JP" altLang="en-US"/>
              <a:t>全体の質問について、</a:t>
            </a:r>
            <a:r>
              <a:rPr lang="en-US" altLang="ja-JP" dirty="0"/>
              <a:t>2021-01-01 - 2023-09-03 </a:t>
            </a:r>
            <a:r>
              <a:rPr lang="ja-JP" altLang="en-US"/>
              <a:t>の範囲に限定</a:t>
            </a:r>
            <a:endParaRPr lang="en-US" altLang="ja-JP" dirty="0"/>
          </a:p>
          <a:p>
            <a:pPr lvl="1"/>
            <a:r>
              <a:rPr lang="en-US" altLang="ja-JP" dirty="0"/>
              <a:t>Timescale </a:t>
            </a:r>
            <a:r>
              <a:rPr lang="ja-JP" altLang="en-US"/>
              <a:t>調整後も、同様の傾向が見られることを確認</a:t>
            </a:r>
          </a:p>
        </p:txBody>
      </p:sp>
      <p:graphicFrame>
        <p:nvGraphicFramePr>
          <p:cNvPr id="4" name="グラフ 3">
            <a:extLst>
              <a:ext uri="{FF2B5EF4-FFF2-40B4-BE49-F238E27FC236}">
                <a16:creationId xmlns:a16="http://schemas.microsoft.com/office/drawing/2014/main" id="{8FC91423-0AE0-C240-B055-2359AF543A79}"/>
              </a:ext>
            </a:extLst>
          </p:cNvPr>
          <p:cNvGraphicFramePr>
            <a:graphicFrameLocks/>
          </p:cNvGraphicFramePr>
          <p:nvPr>
            <p:extLst>
              <p:ext uri="{D42A27DB-BD31-4B8C-83A1-F6EECF244321}">
                <p14:modId xmlns:p14="http://schemas.microsoft.com/office/powerpoint/2010/main" val="2706915971"/>
              </p:ext>
            </p:extLst>
          </p:nvPr>
        </p:nvGraphicFramePr>
        <p:xfrm>
          <a:off x="2741385" y="2709512"/>
          <a:ext cx="6709229" cy="36931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2695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 – </a:t>
            </a:r>
            <a:r>
              <a:rPr kumimoji="1" lang="ja-JP" altLang="en-US"/>
              <a:t>実例</a:t>
            </a:r>
            <a:r>
              <a:rPr kumimoji="1" lang="en-US" altLang="ja-JP" dirty="0"/>
              <a:t> 1</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lstStyle/>
          <a:p>
            <a:r>
              <a:rPr kumimoji="1" lang="en" altLang="ja-JP" b="1" dirty="0"/>
              <a:t>How do I generate a </a:t>
            </a:r>
            <a:r>
              <a:rPr kumimoji="1" lang="en" altLang="ja-JP" b="1" dirty="0" err="1"/>
              <a:t>Cyclonedx</a:t>
            </a:r>
            <a:r>
              <a:rPr kumimoji="1" lang="en" altLang="ja-JP" b="1" dirty="0"/>
              <a:t> </a:t>
            </a:r>
            <a:r>
              <a:rPr kumimoji="1" lang="en" altLang="ja-JP" b="1" dirty="0" err="1"/>
              <a:t>bom</a:t>
            </a:r>
            <a:r>
              <a:rPr kumimoji="1" lang="en" altLang="ja-JP" b="1" dirty="0"/>
              <a:t> for a Java project built with Ant?</a:t>
            </a:r>
            <a:r>
              <a:rPr kumimoji="1" lang="en" altLang="ja-JP" b="1" baseline="30000" dirty="0"/>
              <a:t>*1</a:t>
            </a:r>
          </a:p>
          <a:p>
            <a:pPr lvl="1"/>
            <a:r>
              <a:rPr lang="en" altLang="ja-JP" dirty="0"/>
              <a:t>2022 </a:t>
            </a:r>
            <a:r>
              <a:rPr lang="ja-JP" altLang="en-US"/>
              <a:t>年</a:t>
            </a:r>
            <a:r>
              <a:rPr lang="en-US" altLang="ja-JP" dirty="0"/>
              <a:t> 3 </a:t>
            </a:r>
            <a:r>
              <a:rPr lang="ja-JP" altLang="en-US"/>
              <a:t>月投稿</a:t>
            </a:r>
            <a:endParaRPr lang="en-US" altLang="ja-JP" dirty="0"/>
          </a:p>
          <a:p>
            <a:pPr lvl="1"/>
            <a:r>
              <a:rPr kumimoji="1" lang="en" altLang="ja-JP" dirty="0"/>
              <a:t>Apache Ant </a:t>
            </a:r>
            <a:r>
              <a:rPr kumimoji="1" lang="ja-JP" altLang="en-US"/>
              <a:t>を用いて開発されている </a:t>
            </a:r>
            <a:r>
              <a:rPr kumimoji="1" lang="en" altLang="ja-JP" dirty="0"/>
              <a:t>Java </a:t>
            </a:r>
            <a:r>
              <a:rPr kumimoji="1" lang="ja-JP" altLang="en-US"/>
              <a:t>プロジェクトに使える</a:t>
            </a:r>
            <a:r>
              <a:rPr kumimoji="1" lang="en-US" altLang="ja-JP" dirty="0"/>
              <a:t> SBOM </a:t>
            </a:r>
            <a:r>
              <a:rPr kumimoji="1" lang="ja-JP" altLang="en-US"/>
              <a:t>生成ツールがない</a:t>
            </a:r>
            <a:endParaRPr kumimoji="1" lang="en-US" altLang="ja-JP" dirty="0"/>
          </a:p>
          <a:p>
            <a:pPr lvl="1"/>
            <a:r>
              <a:rPr lang="en-US" altLang="ja-JP" dirty="0"/>
              <a:t>Gradle </a:t>
            </a:r>
            <a:r>
              <a:rPr lang="ja-JP" altLang="en-US"/>
              <a:t>には存在する</a:t>
            </a:r>
            <a:br>
              <a:rPr lang="en-US" altLang="ja-JP" dirty="0"/>
            </a:br>
            <a:r>
              <a:rPr lang="ja-JP" altLang="en-US"/>
              <a:t>→</a:t>
            </a:r>
            <a:r>
              <a:rPr lang="en-US" altLang="ja-JP" dirty="0"/>
              <a:t> </a:t>
            </a:r>
            <a:r>
              <a:rPr lang="ja-JP" altLang="en-US" b="1">
                <a:solidFill>
                  <a:schemeClr val="accent1"/>
                </a:solidFill>
              </a:rPr>
              <a:t>旧式のプロジェクト管理システムへのツールサポートが追いついていない</a:t>
            </a:r>
            <a:endParaRPr lang="en-US" altLang="ja-JP" b="1" dirty="0">
              <a:solidFill>
                <a:schemeClr val="accent1"/>
              </a:solidFill>
            </a:endParaRPr>
          </a:p>
          <a:p>
            <a:r>
              <a:rPr kumimoji="1" lang="en" altLang="ja-JP" b="1" dirty="0"/>
              <a:t>Is there any tool through which we can generate SBOM report</a:t>
            </a:r>
            <a:br>
              <a:rPr kumimoji="1" lang="en" altLang="ja-JP" b="1" dirty="0"/>
            </a:br>
            <a:r>
              <a:rPr kumimoji="1" lang="en" altLang="ja-JP" b="1" dirty="0"/>
              <a:t>(SPDX / </a:t>
            </a:r>
            <a:r>
              <a:rPr kumimoji="1" lang="en" altLang="ja-JP" b="1" dirty="0" err="1"/>
              <a:t>CycloneDX</a:t>
            </a:r>
            <a:r>
              <a:rPr kumimoji="1" lang="en" altLang="ja-JP" b="1" dirty="0"/>
              <a:t>) for Windows programs?</a:t>
            </a:r>
            <a:r>
              <a:rPr lang="en" altLang="ja-JP" b="1" baseline="30000" dirty="0"/>
              <a:t>*2</a:t>
            </a:r>
            <a:endParaRPr kumimoji="1" lang="en" altLang="ja-JP" b="1" dirty="0"/>
          </a:p>
          <a:p>
            <a:pPr lvl="1"/>
            <a:r>
              <a:rPr lang="en" altLang="ja-JP" dirty="0"/>
              <a:t>2022 </a:t>
            </a:r>
            <a:r>
              <a:rPr lang="ja-JP" altLang="en-US"/>
              <a:t>年</a:t>
            </a:r>
            <a:r>
              <a:rPr lang="en-US" altLang="ja-JP" dirty="0"/>
              <a:t> 9 </a:t>
            </a:r>
            <a:r>
              <a:rPr lang="ja-JP" altLang="en-US"/>
              <a:t>月投稿</a:t>
            </a:r>
            <a:endParaRPr lang="en-US" altLang="ja-JP" dirty="0"/>
          </a:p>
          <a:p>
            <a:pPr lvl="1"/>
            <a:r>
              <a:rPr kumimoji="1" lang="en-US" altLang="ja-JP" dirty="0"/>
              <a:t>Windows </a:t>
            </a:r>
            <a:r>
              <a:rPr kumimoji="1" lang="ja-JP" altLang="en-US"/>
              <a:t>システム上にインストールされたソフトウェアの</a:t>
            </a:r>
            <a:r>
              <a:rPr kumimoji="1" lang="en-US" altLang="ja-JP" dirty="0"/>
              <a:t> SBOM </a:t>
            </a:r>
            <a:r>
              <a:rPr kumimoji="1" lang="ja-JP" altLang="en-US"/>
              <a:t>が生成できない</a:t>
            </a:r>
            <a:endParaRPr kumimoji="1" lang="en-US" altLang="ja-JP" dirty="0"/>
          </a:p>
          <a:p>
            <a:pPr lvl="1"/>
            <a:r>
              <a:rPr lang="ja-JP" altLang="en-US"/>
              <a:t>ソフトウェアをパッケージマネージャ経由でインストールする</a:t>
            </a:r>
            <a:r>
              <a:rPr lang="en-US" altLang="ja-JP" dirty="0"/>
              <a:t> Linux </a:t>
            </a:r>
            <a:r>
              <a:rPr lang="ja-JP" altLang="en-US"/>
              <a:t>では可能</a:t>
            </a:r>
            <a:br>
              <a:rPr lang="en-US" altLang="ja-JP" dirty="0"/>
            </a:br>
            <a:r>
              <a:rPr lang="ja-JP" altLang="en-US"/>
              <a:t>→</a:t>
            </a:r>
            <a:r>
              <a:rPr lang="en-US" altLang="ja-JP" dirty="0"/>
              <a:t> </a:t>
            </a:r>
            <a:r>
              <a:rPr lang="ja-JP" altLang="en-US" b="1">
                <a:solidFill>
                  <a:schemeClr val="accent1"/>
                </a:solidFill>
              </a:rPr>
              <a:t>集権的にソフトウェアのメタ情報が管理されない</a:t>
            </a:r>
            <a:r>
              <a:rPr lang="en-US" altLang="ja-JP" b="1" dirty="0">
                <a:solidFill>
                  <a:schemeClr val="accent1"/>
                </a:solidFill>
              </a:rPr>
              <a:t> Windows </a:t>
            </a:r>
            <a:r>
              <a:rPr lang="ja-JP" altLang="en-US" b="1">
                <a:solidFill>
                  <a:schemeClr val="accent1"/>
                </a:solidFill>
              </a:rPr>
              <a:t>への対応が追いついていない</a:t>
            </a:r>
            <a:endParaRPr kumimoji="1" lang="ja-JP" altLang="en-US" b="1">
              <a:solidFill>
                <a:schemeClr val="accent1"/>
              </a:solidFill>
            </a:endParaRPr>
          </a:p>
        </p:txBody>
      </p:sp>
      <p:sp>
        <p:nvSpPr>
          <p:cNvPr id="4" name="角丸四角形 3">
            <a:extLst>
              <a:ext uri="{FF2B5EF4-FFF2-40B4-BE49-F238E27FC236}">
                <a16:creationId xmlns:a16="http://schemas.microsoft.com/office/drawing/2014/main" id="{D5D1F9DE-48B4-FF13-783F-76F6790021C3}"/>
              </a:ext>
            </a:extLst>
          </p:cNvPr>
          <p:cNvSpPr/>
          <p:nvPr/>
        </p:nvSpPr>
        <p:spPr>
          <a:xfrm>
            <a:off x="1160105" y="951722"/>
            <a:ext cx="984690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SBOM </a:t>
            </a:r>
            <a:r>
              <a:rPr kumimoji="1" lang="ja-JP" altLang="en-US" sz="2800" b="1"/>
              <a:t>生成ツールのユースケースの網羅性に不足がある</a:t>
            </a:r>
          </a:p>
        </p:txBody>
      </p:sp>
      <p:sp>
        <p:nvSpPr>
          <p:cNvPr id="6" name="テキスト ボックス 5">
            <a:extLst>
              <a:ext uri="{FF2B5EF4-FFF2-40B4-BE49-F238E27FC236}">
                <a16:creationId xmlns:a16="http://schemas.microsoft.com/office/drawing/2014/main" id="{845A0BC1-08B9-2D70-4287-E6AEE4D64FB6}"/>
              </a:ext>
            </a:extLst>
          </p:cNvPr>
          <p:cNvSpPr txBox="1"/>
          <p:nvPr/>
        </p:nvSpPr>
        <p:spPr>
          <a:xfrm>
            <a:off x="3798724" y="6232496"/>
            <a:ext cx="4569667" cy="523220"/>
          </a:xfrm>
          <a:prstGeom prst="rect">
            <a:avLst/>
          </a:prstGeom>
          <a:noFill/>
        </p:spPr>
        <p:txBody>
          <a:bodyPr wrap="square">
            <a:spAutoFit/>
          </a:bodyPr>
          <a:lstStyle/>
          <a:p>
            <a:r>
              <a:rPr lang="en" altLang="ja-JP" sz="1400" dirty="0"/>
              <a:t>*1 https://</a:t>
            </a:r>
            <a:r>
              <a:rPr lang="en" altLang="ja-JP" sz="1400" dirty="0" err="1"/>
              <a:t>stackoverflow.com</a:t>
            </a:r>
            <a:r>
              <a:rPr lang="en" altLang="ja-JP" sz="1400" dirty="0"/>
              <a:t>/questions/71605182</a:t>
            </a:r>
          </a:p>
          <a:p>
            <a:r>
              <a:rPr lang="en" altLang="ja-JP" sz="1400" dirty="0"/>
              <a:t>*2 https://</a:t>
            </a:r>
            <a:r>
              <a:rPr lang="en" altLang="ja-JP" sz="1400" dirty="0" err="1"/>
              <a:t>stackoverflow.com</a:t>
            </a:r>
            <a:r>
              <a:rPr lang="en" altLang="ja-JP" sz="1400" dirty="0"/>
              <a:t>/questions/73648096</a:t>
            </a:r>
            <a:endParaRPr lang="ja-JP" altLang="en-US" sz="1400"/>
          </a:p>
        </p:txBody>
      </p:sp>
    </p:spTree>
    <p:extLst>
      <p:ext uri="{BB962C8B-B14F-4D97-AF65-F5344CB8AC3E}">
        <p14:creationId xmlns:p14="http://schemas.microsoft.com/office/powerpoint/2010/main" val="3802425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 – </a:t>
            </a:r>
            <a:r>
              <a:rPr kumimoji="1" lang="ja-JP" altLang="en-US"/>
              <a:t>実例</a:t>
            </a:r>
            <a:r>
              <a:rPr kumimoji="1" lang="en-US" altLang="ja-JP" dirty="0"/>
              <a:t> 2</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normAutofit/>
          </a:bodyPr>
          <a:lstStyle/>
          <a:p>
            <a:r>
              <a:rPr kumimoji="1" lang="en" altLang="ja-JP" b="1" dirty="0"/>
              <a:t>NTIA minimum SBOM requirement tool</a:t>
            </a:r>
            <a:r>
              <a:rPr kumimoji="1" lang="en" altLang="ja-JP" b="1" baseline="30000" dirty="0"/>
              <a:t>*1</a:t>
            </a:r>
          </a:p>
          <a:p>
            <a:pPr lvl="1"/>
            <a:r>
              <a:rPr lang="en" altLang="ja-JP" dirty="0"/>
              <a:t>2022 </a:t>
            </a:r>
            <a:r>
              <a:rPr lang="ja-JP" altLang="en-US"/>
              <a:t>年</a:t>
            </a:r>
            <a:r>
              <a:rPr lang="en-US" altLang="ja-JP" dirty="0"/>
              <a:t> 4 </a:t>
            </a:r>
            <a:r>
              <a:rPr lang="ja-JP" altLang="en-US"/>
              <a:t>月投稿</a:t>
            </a:r>
            <a:endParaRPr lang="en-US" altLang="ja-JP" dirty="0"/>
          </a:p>
          <a:p>
            <a:pPr lvl="1"/>
            <a:r>
              <a:rPr kumimoji="1" lang="en-US" altLang="ja-JP" dirty="0"/>
              <a:t>Java </a:t>
            </a:r>
            <a:r>
              <a:rPr kumimoji="1" lang="ja-JP" altLang="en-US"/>
              <a:t>と </a:t>
            </a:r>
            <a:r>
              <a:rPr kumimoji="1" lang="en-US" altLang="ja-JP" dirty="0"/>
              <a:t>Python </a:t>
            </a:r>
            <a:r>
              <a:rPr kumimoji="1" lang="ja-JP" altLang="en-US"/>
              <a:t>について、</a:t>
            </a:r>
            <a:r>
              <a:rPr kumimoji="1" lang="en-US" altLang="ja-JP" dirty="0"/>
              <a:t>NTIA </a:t>
            </a:r>
            <a:r>
              <a:rPr kumimoji="1" lang="ja-JP" altLang="en-US"/>
              <a:t>が定める最小要件を満たす</a:t>
            </a:r>
            <a:r>
              <a:rPr kumimoji="1" lang="en-US" altLang="ja-JP" dirty="0"/>
              <a:t> SBOM </a:t>
            </a:r>
            <a:r>
              <a:rPr kumimoji="1" lang="ja-JP" altLang="en-US"/>
              <a:t>を生成できない</a:t>
            </a:r>
            <a:endParaRPr kumimoji="1" lang="en-US" altLang="ja-JP" dirty="0"/>
          </a:p>
          <a:p>
            <a:pPr lvl="2"/>
            <a:r>
              <a:rPr kumimoji="1" lang="en-US" altLang="ja-JP" dirty="0"/>
              <a:t>2021 </a:t>
            </a:r>
            <a:r>
              <a:rPr kumimoji="1" lang="ja-JP" altLang="en-US"/>
              <a:t>年 </a:t>
            </a:r>
            <a:r>
              <a:rPr kumimoji="1" lang="en-US" altLang="ja-JP" dirty="0"/>
              <a:t>7 </a:t>
            </a:r>
            <a:r>
              <a:rPr kumimoji="1" lang="ja-JP" altLang="en-US"/>
              <a:t>月に、</a:t>
            </a:r>
            <a:r>
              <a:rPr kumimoji="1" lang="en-US" altLang="ja-JP" dirty="0"/>
              <a:t>SBOM </a:t>
            </a:r>
            <a:r>
              <a:rPr kumimoji="1" lang="ja-JP" altLang="en-US"/>
              <a:t>利用を求める米国大統領令に伴い発行されたガイドライン</a:t>
            </a:r>
            <a:endParaRPr kumimoji="1" lang="en-US" altLang="ja-JP" dirty="0"/>
          </a:p>
          <a:p>
            <a:pPr lvl="1"/>
            <a:r>
              <a:rPr lang="ja-JP" altLang="en-US" b="1">
                <a:solidFill>
                  <a:schemeClr val="accent1"/>
                </a:solidFill>
              </a:rPr>
              <a:t>ツールが追従しきれていないか、その実装において特定項目の入手が困難などの課題がある</a:t>
            </a:r>
            <a:endParaRPr lang="en-US" altLang="ja-JP" b="1" dirty="0">
              <a:solidFill>
                <a:schemeClr val="accent1"/>
              </a:solidFill>
            </a:endParaRPr>
          </a:p>
          <a:p>
            <a:r>
              <a:rPr kumimoji="1" lang="en" altLang="ja-JP" b="1" dirty="0"/>
              <a:t>How to include Open Source license in GitHub SBOM export?</a:t>
            </a:r>
            <a:r>
              <a:rPr kumimoji="1" lang="en" altLang="ja-JP" b="1" baseline="30000" dirty="0"/>
              <a:t>*2</a:t>
            </a:r>
          </a:p>
          <a:p>
            <a:pPr lvl="1"/>
            <a:r>
              <a:rPr lang="en" altLang="ja-JP" dirty="0"/>
              <a:t>2023 </a:t>
            </a:r>
            <a:r>
              <a:rPr lang="ja-JP" altLang="en-US"/>
              <a:t>年</a:t>
            </a:r>
            <a:r>
              <a:rPr lang="en-US" altLang="ja-JP" dirty="0"/>
              <a:t> 8 </a:t>
            </a:r>
            <a:r>
              <a:rPr lang="ja-JP" altLang="en-US"/>
              <a:t>月投稿</a:t>
            </a:r>
            <a:endParaRPr lang="en-US" altLang="ja-JP" dirty="0"/>
          </a:p>
          <a:p>
            <a:pPr lvl="1"/>
            <a:r>
              <a:rPr lang="en-US" altLang="ja-JP" dirty="0"/>
              <a:t>GitHub </a:t>
            </a:r>
            <a:r>
              <a:rPr lang="ja-JP" altLang="en-US"/>
              <a:t>の</a:t>
            </a:r>
            <a:r>
              <a:rPr lang="en-US" altLang="ja-JP" dirty="0"/>
              <a:t> SBOM </a:t>
            </a:r>
            <a:r>
              <a:rPr lang="ja-JP" altLang="en-US"/>
              <a:t>出力に、依存するパッケージに関するライセンス情報が含まれていない</a:t>
            </a:r>
            <a:endParaRPr lang="en-US" altLang="ja-JP" dirty="0"/>
          </a:p>
          <a:p>
            <a:pPr lvl="2"/>
            <a:r>
              <a:rPr kumimoji="1" lang="ja-JP" altLang="en-US"/>
              <a:t>リポジトリ内に配置された情報から</a:t>
            </a:r>
            <a:r>
              <a:rPr kumimoji="1" lang="en-US" altLang="ja-JP" dirty="0"/>
              <a:t> GitHub </a:t>
            </a:r>
            <a:r>
              <a:rPr kumimoji="1" lang="ja-JP" altLang="en-US"/>
              <a:t>が</a:t>
            </a:r>
            <a:r>
              <a:rPr kumimoji="1" lang="en-US" altLang="ja-JP" dirty="0"/>
              <a:t> SPDX </a:t>
            </a:r>
            <a:r>
              <a:rPr kumimoji="1" lang="ja-JP" altLang="en-US"/>
              <a:t>形式の</a:t>
            </a:r>
            <a:r>
              <a:rPr kumimoji="1" lang="en-US" altLang="ja-JP" dirty="0"/>
              <a:t> SBOM </a:t>
            </a:r>
            <a:r>
              <a:rPr kumimoji="1" lang="ja-JP" altLang="en-US"/>
              <a:t>を自動生成する機能</a:t>
            </a:r>
            <a:endParaRPr kumimoji="1" lang="en-US" altLang="ja-JP" dirty="0"/>
          </a:p>
          <a:p>
            <a:pPr lvl="1"/>
            <a:r>
              <a:rPr kumimoji="1" lang="ja-JP" altLang="en-US" b="1">
                <a:solidFill>
                  <a:schemeClr val="accent1"/>
                </a:solidFill>
              </a:rPr>
              <a:t>コンプライアンス管理などの目的でライセンス情報が求められる状況において、</a:t>
            </a:r>
            <a:br>
              <a:rPr kumimoji="1" lang="en-US" altLang="ja-JP" b="1" dirty="0">
                <a:solidFill>
                  <a:schemeClr val="accent1"/>
                </a:solidFill>
              </a:rPr>
            </a:br>
            <a:r>
              <a:rPr kumimoji="1" lang="en-US" altLang="ja-JP" b="1" dirty="0">
                <a:solidFill>
                  <a:schemeClr val="accent1"/>
                </a:solidFill>
              </a:rPr>
              <a:t>GitHub </a:t>
            </a:r>
            <a:r>
              <a:rPr kumimoji="1" lang="ja-JP" altLang="en-US" b="1">
                <a:solidFill>
                  <a:schemeClr val="accent1"/>
                </a:solidFill>
              </a:rPr>
              <a:t>の </a:t>
            </a:r>
            <a:r>
              <a:rPr kumimoji="1" lang="en-US" altLang="ja-JP" b="1" dirty="0">
                <a:solidFill>
                  <a:schemeClr val="accent1"/>
                </a:solidFill>
              </a:rPr>
              <a:t>SBOM </a:t>
            </a:r>
            <a:r>
              <a:rPr kumimoji="1" lang="ja-JP" altLang="en-US" b="1">
                <a:solidFill>
                  <a:schemeClr val="accent1"/>
                </a:solidFill>
              </a:rPr>
              <a:t>生成機能では不足</a:t>
            </a:r>
            <a:endParaRPr kumimoji="1" lang="en-US" altLang="ja-JP" b="1" dirty="0">
              <a:solidFill>
                <a:schemeClr val="accent1"/>
              </a:solidFill>
            </a:endParaRPr>
          </a:p>
        </p:txBody>
      </p:sp>
      <p:sp>
        <p:nvSpPr>
          <p:cNvPr id="5" name="角丸四角形 4">
            <a:extLst>
              <a:ext uri="{FF2B5EF4-FFF2-40B4-BE49-F238E27FC236}">
                <a16:creationId xmlns:a16="http://schemas.microsoft.com/office/drawing/2014/main" id="{8B0B5D4E-7148-BECF-D954-F2FCC9FE9F62}"/>
              </a:ext>
            </a:extLst>
          </p:cNvPr>
          <p:cNvSpPr/>
          <p:nvPr/>
        </p:nvSpPr>
        <p:spPr>
          <a:xfrm>
            <a:off x="1160105" y="951722"/>
            <a:ext cx="984690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800" b="1"/>
              <a:t>各種要件を満たす </a:t>
            </a:r>
            <a:r>
              <a:rPr kumimoji="1" lang="en" altLang="ja-JP" sz="2800" b="1" dirty="0"/>
              <a:t>SBOM </a:t>
            </a:r>
            <a:r>
              <a:rPr kumimoji="1" lang="ja-JP" altLang="en-US" sz="2800" b="1"/>
              <a:t>を生成できない</a:t>
            </a:r>
          </a:p>
        </p:txBody>
      </p:sp>
      <p:sp>
        <p:nvSpPr>
          <p:cNvPr id="6" name="テキスト ボックス 5">
            <a:extLst>
              <a:ext uri="{FF2B5EF4-FFF2-40B4-BE49-F238E27FC236}">
                <a16:creationId xmlns:a16="http://schemas.microsoft.com/office/drawing/2014/main" id="{16F01579-3F5C-57BB-962A-3C3ABA5134BE}"/>
              </a:ext>
            </a:extLst>
          </p:cNvPr>
          <p:cNvSpPr txBox="1"/>
          <p:nvPr/>
        </p:nvSpPr>
        <p:spPr>
          <a:xfrm>
            <a:off x="3798724" y="6232496"/>
            <a:ext cx="4569667" cy="523220"/>
          </a:xfrm>
          <a:prstGeom prst="rect">
            <a:avLst/>
          </a:prstGeom>
          <a:noFill/>
        </p:spPr>
        <p:txBody>
          <a:bodyPr wrap="square">
            <a:spAutoFit/>
          </a:bodyPr>
          <a:lstStyle/>
          <a:p>
            <a:r>
              <a:rPr lang="en" altLang="ja-JP" sz="1400" dirty="0"/>
              <a:t>*1 https://</a:t>
            </a:r>
            <a:r>
              <a:rPr lang="en" altLang="ja-JP" sz="1400" dirty="0" err="1"/>
              <a:t>stackoverflow.com</a:t>
            </a:r>
            <a:r>
              <a:rPr lang="en" altLang="ja-JP" sz="1400" dirty="0"/>
              <a:t>/questions/76103711</a:t>
            </a:r>
          </a:p>
          <a:p>
            <a:r>
              <a:rPr lang="en" altLang="ja-JP" sz="1400" dirty="0"/>
              <a:t>*2 https://</a:t>
            </a:r>
            <a:r>
              <a:rPr lang="en" altLang="ja-JP" sz="1400" dirty="0" err="1"/>
              <a:t>stackoverflow.com</a:t>
            </a:r>
            <a:r>
              <a:rPr lang="en" altLang="ja-JP" sz="1400" dirty="0"/>
              <a:t>/questions/76962834</a:t>
            </a:r>
            <a:endParaRPr lang="ja-JP" altLang="en-US" sz="1400"/>
          </a:p>
        </p:txBody>
      </p:sp>
    </p:spTree>
    <p:extLst>
      <p:ext uri="{BB962C8B-B14F-4D97-AF65-F5344CB8AC3E}">
        <p14:creationId xmlns:p14="http://schemas.microsoft.com/office/powerpoint/2010/main" val="51194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ja-JP" altLang="en-US"/>
              <a:t>調査結果</a:t>
            </a:r>
            <a:r>
              <a:rPr kumimoji="1" lang="en-US" altLang="ja-JP" dirty="0"/>
              <a:t> – </a:t>
            </a:r>
            <a:r>
              <a:rPr kumimoji="1" lang="ja-JP" altLang="en-US"/>
              <a:t>調査</a:t>
            </a:r>
            <a:r>
              <a:rPr kumimoji="1" lang="en-US" altLang="ja-JP" dirty="0"/>
              <a:t> 3 – </a:t>
            </a:r>
            <a:r>
              <a:rPr kumimoji="1" lang="ja-JP" altLang="en-US"/>
              <a:t>実例</a:t>
            </a:r>
            <a:r>
              <a:rPr kumimoji="1" lang="en-US" altLang="ja-JP" dirty="0"/>
              <a:t> 3</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normAutofit/>
          </a:bodyPr>
          <a:lstStyle/>
          <a:p>
            <a:r>
              <a:rPr kumimoji="1" lang="en" altLang="ja-JP" b="1" dirty="0"/>
              <a:t>How to create a BOM file in a Flutter project</a:t>
            </a:r>
            <a:r>
              <a:rPr kumimoji="1" lang="en" altLang="ja-JP" b="1" baseline="30000" dirty="0"/>
              <a:t>*</a:t>
            </a:r>
          </a:p>
          <a:p>
            <a:pPr lvl="1"/>
            <a:r>
              <a:rPr lang="en" altLang="ja-JP" dirty="0"/>
              <a:t>2023 </a:t>
            </a:r>
            <a:r>
              <a:rPr lang="ja-JP" altLang="en-US"/>
              <a:t>年</a:t>
            </a:r>
            <a:r>
              <a:rPr lang="en-US" altLang="ja-JP" dirty="0"/>
              <a:t> 6 </a:t>
            </a:r>
            <a:r>
              <a:rPr lang="ja-JP" altLang="en-US"/>
              <a:t>月投稿</a:t>
            </a:r>
            <a:endParaRPr lang="en-US" altLang="ja-JP" dirty="0"/>
          </a:p>
          <a:p>
            <a:pPr lvl="1"/>
            <a:r>
              <a:rPr lang="en" altLang="ja-JP" dirty="0"/>
              <a:t>Flutter </a:t>
            </a:r>
            <a:r>
              <a:rPr lang="ja-JP" altLang="en-US"/>
              <a:t>を用いるプロジェクトで</a:t>
            </a:r>
            <a:r>
              <a:rPr lang="en-US" altLang="ja-JP" dirty="0"/>
              <a:t> </a:t>
            </a:r>
            <a:r>
              <a:rPr lang="en-US" altLang="ja-JP" dirty="0" err="1"/>
              <a:t>CycloneDX</a:t>
            </a:r>
            <a:r>
              <a:rPr lang="en-US" altLang="ja-JP" dirty="0"/>
              <a:t> </a:t>
            </a:r>
            <a:r>
              <a:rPr lang="ja-JP" altLang="en-US"/>
              <a:t>形式の</a:t>
            </a:r>
            <a:r>
              <a:rPr lang="en-US" altLang="ja-JP" dirty="0"/>
              <a:t> SBOM </a:t>
            </a:r>
            <a:r>
              <a:rPr lang="ja-JP" altLang="en-US"/>
              <a:t>生成に失敗</a:t>
            </a:r>
            <a:endParaRPr lang="en-US" altLang="ja-JP" dirty="0"/>
          </a:p>
          <a:p>
            <a:r>
              <a:rPr kumimoji="1" lang="ja-JP" altLang="en-US" b="1">
                <a:solidFill>
                  <a:schemeClr val="accent1"/>
                </a:solidFill>
              </a:rPr>
              <a:t>エラーの解決法や基本的な利用方法</a:t>
            </a:r>
            <a:r>
              <a:rPr kumimoji="1" lang="ja-JP" altLang="en-US"/>
              <a:t>に関する質問が多く存在</a:t>
            </a:r>
            <a:endParaRPr kumimoji="1" lang="en-US" altLang="ja-JP" dirty="0"/>
          </a:p>
          <a:p>
            <a:pPr lvl="1"/>
            <a:r>
              <a:rPr lang="en-US" altLang="ja-JP" b="1" dirty="0">
                <a:solidFill>
                  <a:schemeClr val="accent2"/>
                </a:solidFill>
              </a:rPr>
              <a:t>SBOM </a:t>
            </a:r>
            <a:r>
              <a:rPr lang="ja-JP" altLang="en-US" b="1">
                <a:solidFill>
                  <a:schemeClr val="accent2"/>
                </a:solidFill>
              </a:rPr>
              <a:t>生成ツールが未成熟</a:t>
            </a:r>
            <a:r>
              <a:rPr lang="ja-JP" altLang="en-US"/>
              <a:t>で、</a:t>
            </a:r>
            <a:r>
              <a:rPr lang="ja-JP" altLang="en-US" b="1">
                <a:solidFill>
                  <a:schemeClr val="accent2"/>
                </a:solidFill>
              </a:rPr>
              <a:t>不具合や機能不足</a:t>
            </a:r>
            <a:r>
              <a:rPr lang="ja-JP" altLang="en-US"/>
              <a:t>により正しく </a:t>
            </a:r>
            <a:r>
              <a:rPr lang="en-US" altLang="ja-JP" dirty="0"/>
              <a:t>SBOM </a:t>
            </a:r>
            <a:r>
              <a:rPr lang="ja-JP" altLang="en-US"/>
              <a:t>生成できない場合がある</a:t>
            </a:r>
            <a:endParaRPr lang="en-US" altLang="ja-JP" dirty="0"/>
          </a:p>
          <a:p>
            <a:pPr lvl="1"/>
            <a:r>
              <a:rPr lang="en-US" altLang="ja-JP" dirty="0"/>
              <a:t>SBOM </a:t>
            </a:r>
            <a:r>
              <a:rPr lang="ja-JP" altLang="en-US"/>
              <a:t>生成に関する</a:t>
            </a:r>
            <a:r>
              <a:rPr lang="ja-JP" altLang="en-US" b="1">
                <a:solidFill>
                  <a:schemeClr val="accent2"/>
                </a:solidFill>
              </a:rPr>
              <a:t>ドキュメントや知見の蓄積が不十分</a:t>
            </a:r>
            <a:r>
              <a:rPr lang="ja-JP" altLang="en-US"/>
              <a:t>で、</a:t>
            </a:r>
            <a:br>
              <a:rPr lang="en-US" altLang="ja-JP" dirty="0"/>
            </a:br>
            <a:r>
              <a:rPr lang="ja-JP" altLang="en-US" b="1">
                <a:solidFill>
                  <a:schemeClr val="accent2"/>
                </a:solidFill>
              </a:rPr>
              <a:t>ソフトウェア開発者が </a:t>
            </a:r>
            <a:r>
              <a:rPr lang="en-US" altLang="ja-JP" b="1" dirty="0">
                <a:solidFill>
                  <a:schemeClr val="accent2"/>
                </a:solidFill>
              </a:rPr>
              <a:t>SBOM </a:t>
            </a:r>
            <a:r>
              <a:rPr lang="ja-JP" altLang="en-US" b="1">
                <a:solidFill>
                  <a:schemeClr val="accent2"/>
                </a:solidFill>
              </a:rPr>
              <a:t>生成ツールの基本的な利用方法を理解できていない</a:t>
            </a:r>
            <a:endParaRPr lang="en-US" altLang="ja-JP" b="1" dirty="0">
              <a:solidFill>
                <a:schemeClr val="accent2"/>
              </a:solidFill>
            </a:endParaRPr>
          </a:p>
        </p:txBody>
      </p:sp>
      <p:sp>
        <p:nvSpPr>
          <p:cNvPr id="5" name="角丸四角形 4">
            <a:extLst>
              <a:ext uri="{FF2B5EF4-FFF2-40B4-BE49-F238E27FC236}">
                <a16:creationId xmlns:a16="http://schemas.microsoft.com/office/drawing/2014/main" id="{A69D8803-3C7C-9C4D-FDF3-7EBCC8512825}"/>
              </a:ext>
            </a:extLst>
          </p:cNvPr>
          <p:cNvSpPr/>
          <p:nvPr/>
        </p:nvSpPr>
        <p:spPr>
          <a:xfrm>
            <a:off x="725103" y="951722"/>
            <a:ext cx="10741793"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 SBOM </a:t>
            </a:r>
            <a:r>
              <a:rPr kumimoji="1" lang="ja-JP" altLang="en-US" sz="2800" b="1"/>
              <a:t>生成ツールに不具合がある、または利用方法が不明瞭</a:t>
            </a:r>
          </a:p>
        </p:txBody>
      </p:sp>
      <p:sp>
        <p:nvSpPr>
          <p:cNvPr id="9" name="テキスト ボックス 8">
            <a:extLst>
              <a:ext uri="{FF2B5EF4-FFF2-40B4-BE49-F238E27FC236}">
                <a16:creationId xmlns:a16="http://schemas.microsoft.com/office/drawing/2014/main" id="{24575C7F-0FC2-0354-A087-84A78B6F14B9}"/>
              </a:ext>
            </a:extLst>
          </p:cNvPr>
          <p:cNvSpPr txBox="1"/>
          <p:nvPr/>
        </p:nvSpPr>
        <p:spPr>
          <a:xfrm>
            <a:off x="3798724" y="6232496"/>
            <a:ext cx="4569667" cy="307777"/>
          </a:xfrm>
          <a:prstGeom prst="rect">
            <a:avLst/>
          </a:prstGeom>
          <a:noFill/>
        </p:spPr>
        <p:txBody>
          <a:bodyPr wrap="square">
            <a:spAutoFit/>
          </a:bodyPr>
          <a:lstStyle/>
          <a:p>
            <a:r>
              <a:rPr lang="en" altLang="ja-JP" sz="1400" dirty="0"/>
              <a:t>* https://</a:t>
            </a:r>
            <a:r>
              <a:rPr lang="en" altLang="ja-JP" sz="1400" dirty="0" err="1"/>
              <a:t>stackoverflow.com</a:t>
            </a:r>
            <a:r>
              <a:rPr lang="en" altLang="ja-JP" sz="1400" dirty="0"/>
              <a:t>/questions/76515339</a:t>
            </a:r>
            <a:endParaRPr lang="ja-JP" altLang="en-US" sz="1400"/>
          </a:p>
        </p:txBody>
      </p:sp>
    </p:spTree>
    <p:extLst>
      <p:ext uri="{BB962C8B-B14F-4D97-AF65-F5344CB8AC3E}">
        <p14:creationId xmlns:p14="http://schemas.microsoft.com/office/powerpoint/2010/main" val="871675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1DB89-B6C0-FC8F-2521-CABE5E55D390}"/>
              </a:ext>
            </a:extLst>
          </p:cNvPr>
          <p:cNvSpPr>
            <a:spLocks noGrp="1"/>
          </p:cNvSpPr>
          <p:nvPr>
            <p:ph type="title"/>
          </p:nvPr>
        </p:nvSpPr>
        <p:spPr/>
        <p:txBody>
          <a:bodyPr/>
          <a:lstStyle/>
          <a:p>
            <a:r>
              <a:rPr kumimoji="1" lang="ja-JP" altLang="en-US"/>
              <a:t>今後の展望</a:t>
            </a:r>
          </a:p>
        </p:txBody>
      </p:sp>
      <p:sp>
        <p:nvSpPr>
          <p:cNvPr id="3" name="コンテンツ プレースホルダー 2">
            <a:extLst>
              <a:ext uri="{FF2B5EF4-FFF2-40B4-BE49-F238E27FC236}">
                <a16:creationId xmlns:a16="http://schemas.microsoft.com/office/drawing/2014/main" id="{01E7409A-7521-35BB-AF66-AF1314DA7906}"/>
              </a:ext>
            </a:extLst>
          </p:cNvPr>
          <p:cNvSpPr>
            <a:spLocks noGrp="1"/>
          </p:cNvSpPr>
          <p:nvPr>
            <p:ph idx="1"/>
          </p:nvPr>
        </p:nvSpPr>
        <p:spPr/>
        <p:txBody>
          <a:bodyPr/>
          <a:lstStyle/>
          <a:p>
            <a:r>
              <a:rPr kumimoji="1" lang="en" altLang="ja-JP" dirty="0"/>
              <a:t>SBOM </a:t>
            </a:r>
            <a:r>
              <a:rPr kumimoji="1" lang="ja-JP" altLang="en-US"/>
              <a:t>に対する潜在的な疑問・質問は多く存在すると思われるが、</a:t>
            </a:r>
            <a:br>
              <a:rPr kumimoji="1" lang="en-US" altLang="ja-JP" dirty="0"/>
            </a:br>
            <a:r>
              <a:rPr kumimoji="1" lang="en" altLang="ja-JP" dirty="0"/>
              <a:t>Stack Overflow </a:t>
            </a:r>
            <a:r>
              <a:rPr kumimoji="1" lang="ja-JP" altLang="en-US"/>
              <a:t>への投稿数は少ない</a:t>
            </a:r>
            <a:endParaRPr kumimoji="1" lang="en-US" altLang="ja-JP" dirty="0"/>
          </a:p>
          <a:p>
            <a:r>
              <a:rPr kumimoji="1" lang="en" altLang="ja-JP" dirty="0"/>
              <a:t>Stack Overflow </a:t>
            </a:r>
            <a:r>
              <a:rPr kumimoji="1" lang="ja-JP" altLang="en-US"/>
              <a:t>が投稿先として適切でないと思われているためか、</a:t>
            </a:r>
            <a:br>
              <a:rPr kumimoji="1" lang="en-US" altLang="ja-JP" dirty="0"/>
            </a:br>
            <a:r>
              <a:rPr kumimoji="1" lang="en" altLang="ja-JP" dirty="0"/>
              <a:t>SBOM </a:t>
            </a:r>
            <a:r>
              <a:rPr kumimoji="1" lang="ja-JP" altLang="en-US"/>
              <a:t>が十分に普及していないためかなど、理由の分析が必要</a:t>
            </a:r>
            <a:endParaRPr kumimoji="1" lang="en-US" altLang="ja-JP" dirty="0"/>
          </a:p>
          <a:p>
            <a:r>
              <a:rPr kumimoji="1" lang="ja-JP" altLang="en-US"/>
              <a:t>そのために、</a:t>
            </a:r>
            <a:r>
              <a:rPr kumimoji="1" lang="en-US" altLang="ja-JP" b="1" dirty="0">
                <a:solidFill>
                  <a:schemeClr val="accent1"/>
                </a:solidFill>
              </a:rPr>
              <a:t>SBOM </a:t>
            </a:r>
            <a:r>
              <a:rPr kumimoji="1" lang="ja-JP" altLang="en-US" b="1">
                <a:solidFill>
                  <a:schemeClr val="accent1"/>
                </a:solidFill>
              </a:rPr>
              <a:t>利活用の最新のトレンドを追跡する</a:t>
            </a:r>
            <a:r>
              <a:rPr kumimoji="1" lang="ja-JP" altLang="en-US"/>
              <a:t>ことが考えられる</a:t>
            </a:r>
            <a:endParaRPr kumimoji="1" lang="en-US" altLang="ja-JP" dirty="0"/>
          </a:p>
          <a:p>
            <a:pPr lvl="1"/>
            <a:r>
              <a:rPr kumimoji="1" lang="ja-JP" altLang="en-US"/>
              <a:t>質問数が増加傾向にある </a:t>
            </a:r>
            <a:r>
              <a:rPr kumimoji="1" lang="en" altLang="ja-JP" dirty="0"/>
              <a:t>Stack Overflow </a:t>
            </a:r>
            <a:r>
              <a:rPr kumimoji="1" lang="ja-JP" altLang="en-US"/>
              <a:t>の調査を継続する</a:t>
            </a:r>
            <a:endParaRPr kumimoji="1" lang="en-US" altLang="ja-JP" dirty="0"/>
          </a:p>
          <a:p>
            <a:pPr lvl="1"/>
            <a:r>
              <a:rPr kumimoji="1" lang="en" altLang="ja-JP" dirty="0"/>
              <a:t>Reddit </a:t>
            </a:r>
            <a:r>
              <a:rPr kumimoji="1" lang="ja-JP" altLang="en-US"/>
              <a:t>のような </a:t>
            </a:r>
            <a:r>
              <a:rPr kumimoji="1" lang="en" altLang="ja-JP" dirty="0"/>
              <a:t>Stack Overflow </a:t>
            </a:r>
            <a:r>
              <a:rPr kumimoji="1" lang="ja-JP" altLang="en-US"/>
              <a:t>以外の </a:t>
            </a:r>
            <a:r>
              <a:rPr kumimoji="1" lang="en" altLang="ja-JP" dirty="0"/>
              <a:t>Web </a:t>
            </a:r>
            <a:r>
              <a:rPr kumimoji="1" lang="ja-JP" altLang="en-US"/>
              <a:t>サイトでも調査を行う</a:t>
            </a:r>
            <a:endParaRPr kumimoji="1" lang="en-US" altLang="ja-JP" dirty="0"/>
          </a:p>
        </p:txBody>
      </p:sp>
    </p:spTree>
    <p:extLst>
      <p:ext uri="{BB962C8B-B14F-4D97-AF65-F5344CB8AC3E}">
        <p14:creationId xmlns:p14="http://schemas.microsoft.com/office/powerpoint/2010/main" val="370264520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8E3D49-14A5-3740-998F-C97A037586A7}"/>
              </a:ext>
            </a:extLst>
          </p:cNvPr>
          <p:cNvSpPr>
            <a:spLocks noGrp="1"/>
          </p:cNvSpPr>
          <p:nvPr>
            <p:ph type="title"/>
          </p:nvPr>
        </p:nvSpPr>
        <p:spPr/>
        <p:txBody>
          <a:bodyPr/>
          <a:lstStyle/>
          <a:p>
            <a:r>
              <a:rPr lang="en-US" altLang="ja-JP" dirty="0"/>
              <a:t>SBOM </a:t>
            </a:r>
            <a:r>
              <a:rPr lang="ja-JP" altLang="en-US"/>
              <a:t>の利点</a:t>
            </a:r>
          </a:p>
        </p:txBody>
      </p:sp>
      <p:sp>
        <p:nvSpPr>
          <p:cNvPr id="19" name="コンテンツ プレースホルダー 18">
            <a:extLst>
              <a:ext uri="{FF2B5EF4-FFF2-40B4-BE49-F238E27FC236}">
                <a16:creationId xmlns:a16="http://schemas.microsoft.com/office/drawing/2014/main" id="{080E8F8F-BDA0-505B-C4B3-2124ACDD19AE}"/>
              </a:ext>
            </a:extLst>
          </p:cNvPr>
          <p:cNvSpPr>
            <a:spLocks noGrp="1"/>
          </p:cNvSpPr>
          <p:nvPr>
            <p:ph idx="1"/>
          </p:nvPr>
        </p:nvSpPr>
        <p:spPr/>
        <p:txBody>
          <a:bodyPr/>
          <a:lstStyle/>
          <a:p>
            <a:r>
              <a:rPr lang="ja-JP" altLang="en-US"/>
              <a:t>ソフトウェアに含まれる部品情報を容易に得られる</a:t>
            </a:r>
            <a:br>
              <a:rPr lang="en-US" altLang="ja-JP" dirty="0"/>
            </a:br>
            <a:r>
              <a:rPr lang="ja-JP" altLang="en-US"/>
              <a:t>→</a:t>
            </a:r>
            <a:r>
              <a:rPr lang="en-US" altLang="ja-JP" dirty="0"/>
              <a:t> </a:t>
            </a:r>
            <a:r>
              <a:rPr lang="ja-JP" altLang="en-US" b="1">
                <a:solidFill>
                  <a:schemeClr val="accent1"/>
                </a:solidFill>
              </a:rPr>
              <a:t>脆弱性やライセンスなどの問題を迅速に把握し、対応できる</a:t>
            </a:r>
          </a:p>
        </p:txBody>
      </p:sp>
      <p:sp>
        <p:nvSpPr>
          <p:cNvPr id="20" name="直方体 19">
            <a:extLst>
              <a:ext uri="{FF2B5EF4-FFF2-40B4-BE49-F238E27FC236}">
                <a16:creationId xmlns:a16="http://schemas.microsoft.com/office/drawing/2014/main" id="{A50F7425-C6C5-7F15-4445-C367A964339A}"/>
              </a:ext>
            </a:extLst>
          </p:cNvPr>
          <p:cNvSpPr/>
          <p:nvPr/>
        </p:nvSpPr>
        <p:spPr>
          <a:xfrm>
            <a:off x="1896723" y="2881478"/>
            <a:ext cx="2755900" cy="2501900"/>
          </a:xfrm>
          <a:prstGeom prst="cube">
            <a:avLst/>
          </a:prstGeom>
          <a:ln>
            <a:solidFill>
              <a:srgbClr val="FFFFFF"/>
            </a:solidFill>
          </a:ln>
        </p:spPr>
        <p:style>
          <a:lnRef idx="3">
            <a:schemeClr val="lt1"/>
          </a:lnRef>
          <a:fillRef idx="1">
            <a:schemeClr val="dk1"/>
          </a:fillRef>
          <a:effectRef idx="1">
            <a:schemeClr val="dk1"/>
          </a:effectRef>
          <a:fontRef idx="minor">
            <a:schemeClr val="lt1"/>
          </a:fontRef>
        </p:style>
        <p:txBody>
          <a:bodyPr rtlCol="0" anchor="ctr"/>
          <a:lstStyle/>
          <a:p>
            <a:pPr algn="ctr"/>
            <a:r>
              <a:rPr kumimoji="1" lang="ja-JP" altLang="en-US" sz="2800" b="1">
                <a:solidFill>
                  <a:srgbClr val="FFFFFF"/>
                </a:solidFill>
              </a:rPr>
              <a:t>ソフトウェア</a:t>
            </a:r>
          </a:p>
        </p:txBody>
      </p:sp>
      <p:pic>
        <p:nvPicPr>
          <p:cNvPr id="24" name="グラフィックス 23" descr="男性 単色塗りつぶし">
            <a:extLst>
              <a:ext uri="{FF2B5EF4-FFF2-40B4-BE49-F238E27FC236}">
                <a16:creationId xmlns:a16="http://schemas.microsoft.com/office/drawing/2014/main" id="{C73CB45F-3FE8-E7E0-0FF6-7F383055B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2241" y="3100691"/>
            <a:ext cx="1803400" cy="1803400"/>
          </a:xfrm>
          <a:prstGeom prst="rect">
            <a:avLst/>
          </a:prstGeom>
        </p:spPr>
      </p:pic>
      <p:grpSp>
        <p:nvGrpSpPr>
          <p:cNvPr id="29" name="グループ化 28">
            <a:extLst>
              <a:ext uri="{FF2B5EF4-FFF2-40B4-BE49-F238E27FC236}">
                <a16:creationId xmlns:a16="http://schemas.microsoft.com/office/drawing/2014/main" id="{2009FAD3-1AE0-CE1A-5434-8DD6D356A4D6}"/>
              </a:ext>
            </a:extLst>
          </p:cNvPr>
          <p:cNvGrpSpPr/>
          <p:nvPr/>
        </p:nvGrpSpPr>
        <p:grpSpPr>
          <a:xfrm>
            <a:off x="5073241" y="3047683"/>
            <a:ext cx="1658740" cy="2169490"/>
            <a:chOff x="5740400" y="2984500"/>
            <a:chExt cx="1658740" cy="2169490"/>
          </a:xfrm>
        </p:grpSpPr>
        <p:pic>
          <p:nvPicPr>
            <p:cNvPr id="25" name="グラフィックス 24" descr="ドキュメント 単色塗りつぶし">
              <a:extLst>
                <a:ext uri="{FF2B5EF4-FFF2-40B4-BE49-F238E27FC236}">
                  <a16:creationId xmlns:a16="http://schemas.microsoft.com/office/drawing/2014/main" id="{136C5680-20FA-C312-D0C9-705A2BD420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0400" y="2984500"/>
              <a:ext cx="1658740" cy="1658740"/>
            </a:xfrm>
            <a:prstGeom prst="rect">
              <a:avLst/>
            </a:prstGeom>
            <a:effectLst/>
          </p:spPr>
        </p:pic>
        <p:sp>
          <p:nvSpPr>
            <p:cNvPr id="26" name="テキスト ボックス 25">
              <a:extLst>
                <a:ext uri="{FF2B5EF4-FFF2-40B4-BE49-F238E27FC236}">
                  <a16:creationId xmlns:a16="http://schemas.microsoft.com/office/drawing/2014/main" id="{C2715870-00D4-93BC-933F-D4BBB47545D9}"/>
                </a:ext>
              </a:extLst>
            </p:cNvPr>
            <p:cNvSpPr txBox="1"/>
            <p:nvPr/>
          </p:nvSpPr>
          <p:spPr>
            <a:xfrm>
              <a:off x="6027794" y="4692325"/>
              <a:ext cx="1083951" cy="461665"/>
            </a:xfrm>
            <a:prstGeom prst="rect">
              <a:avLst/>
            </a:prstGeom>
            <a:noFill/>
          </p:spPr>
          <p:txBody>
            <a:bodyPr wrap="none" rtlCol="0">
              <a:spAutoFit/>
            </a:bodyPr>
            <a:lstStyle/>
            <a:p>
              <a:r>
                <a:rPr kumimoji="1" lang="en-US" altLang="ja-JP" sz="2400" b="1" dirty="0"/>
                <a:t>SBOM</a:t>
              </a:r>
              <a:endParaRPr kumimoji="1" lang="ja-JP" altLang="en-US" sz="2400" b="1"/>
            </a:p>
          </p:txBody>
        </p:sp>
      </p:grpSp>
      <p:cxnSp>
        <p:nvCxnSpPr>
          <p:cNvPr id="31" name="直線矢印コネクタ 30">
            <a:extLst>
              <a:ext uri="{FF2B5EF4-FFF2-40B4-BE49-F238E27FC236}">
                <a16:creationId xmlns:a16="http://schemas.microsoft.com/office/drawing/2014/main" id="{D30B20E0-A11E-3FD7-0431-8CF7BA27F363}"/>
              </a:ext>
            </a:extLst>
          </p:cNvPr>
          <p:cNvCxnSpPr>
            <a:cxnSpLocks/>
          </p:cNvCxnSpPr>
          <p:nvPr/>
        </p:nvCxnSpPr>
        <p:spPr>
          <a:xfrm flipH="1">
            <a:off x="6886716" y="4002391"/>
            <a:ext cx="13207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グラフィックス 36" descr="裁きの天秤 単色塗りつぶし">
            <a:extLst>
              <a:ext uri="{FF2B5EF4-FFF2-40B4-BE49-F238E27FC236}">
                <a16:creationId xmlns:a16="http://schemas.microsoft.com/office/drawing/2014/main" id="{EC260A7D-2713-9E04-7668-40E04642A7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5384" y="2982777"/>
            <a:ext cx="923048" cy="923048"/>
          </a:xfrm>
          <a:prstGeom prst="rect">
            <a:avLst/>
          </a:prstGeom>
          <a:effectLst>
            <a:outerShdw blurRad="50800" dist="38100" dir="2700000" algn="tl" rotWithShape="0">
              <a:prstClr val="black">
                <a:alpha val="40000"/>
              </a:prstClr>
            </a:outerShdw>
          </a:effectLst>
        </p:spPr>
      </p:pic>
      <p:sp>
        <p:nvSpPr>
          <p:cNvPr id="41" name="角丸四角形吹き出し 40">
            <a:extLst>
              <a:ext uri="{FF2B5EF4-FFF2-40B4-BE49-F238E27FC236}">
                <a16:creationId xmlns:a16="http://schemas.microsoft.com/office/drawing/2014/main" id="{B3DC777E-D44B-597F-CD6D-EF3BFFC13889}"/>
              </a:ext>
            </a:extLst>
          </p:cNvPr>
          <p:cNvSpPr/>
          <p:nvPr/>
        </p:nvSpPr>
        <p:spPr>
          <a:xfrm>
            <a:off x="5595174" y="2323533"/>
            <a:ext cx="2292569" cy="858286"/>
          </a:xfrm>
          <a:prstGeom prst="wedgeRoundRectCallout">
            <a:avLst/>
          </a:prstGeom>
          <a:solidFill>
            <a:srgbClr val="FFFFFF"/>
          </a:solidFill>
          <a:ln w="381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a:solidFill>
                  <a:srgbClr val="000000"/>
                </a:solidFill>
              </a:rPr>
              <a:t>Package A</a:t>
            </a:r>
          </a:p>
          <a:p>
            <a:pPr algn="ctr"/>
            <a:r>
              <a:rPr lang="en-US" altLang="ja-JP" sz="2000" b="1" dirty="0">
                <a:solidFill>
                  <a:srgbClr val="000000"/>
                </a:solidFill>
              </a:rPr>
              <a:t>V</a:t>
            </a:r>
            <a:r>
              <a:rPr kumimoji="1" lang="en-US" altLang="ja-JP" sz="2000" b="1" dirty="0">
                <a:solidFill>
                  <a:srgbClr val="000000"/>
                </a:solidFill>
              </a:rPr>
              <a:t>ersion: 1.5.1</a:t>
            </a:r>
          </a:p>
        </p:txBody>
      </p:sp>
      <p:sp>
        <p:nvSpPr>
          <p:cNvPr id="42" name="角丸四角形吹き出し 41">
            <a:extLst>
              <a:ext uri="{FF2B5EF4-FFF2-40B4-BE49-F238E27FC236}">
                <a16:creationId xmlns:a16="http://schemas.microsoft.com/office/drawing/2014/main" id="{8B02DED3-625A-B35F-4A41-BB33DAEC3694}"/>
              </a:ext>
            </a:extLst>
          </p:cNvPr>
          <p:cNvSpPr/>
          <p:nvPr/>
        </p:nvSpPr>
        <p:spPr>
          <a:xfrm>
            <a:off x="6382715" y="4706423"/>
            <a:ext cx="2292569" cy="858286"/>
          </a:xfrm>
          <a:prstGeom prst="wedgeRoundRectCallout">
            <a:avLst>
              <a:gd name="adj1" fmla="val -47982"/>
              <a:gd name="adj2" fmla="val -88225"/>
              <a:gd name="adj3" fmla="val 16667"/>
            </a:avLst>
          </a:prstGeom>
          <a:solidFill>
            <a:srgbClr val="FFFFFF"/>
          </a:solidFill>
          <a:ln w="381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a:t>Package B</a:t>
            </a:r>
          </a:p>
          <a:p>
            <a:pPr algn="ctr"/>
            <a:r>
              <a:rPr kumimoji="1" lang="en-US" altLang="ja-JP" sz="2000" b="1" dirty="0"/>
              <a:t>License: GPLv3</a:t>
            </a:r>
          </a:p>
        </p:txBody>
      </p:sp>
      <p:pic>
        <p:nvPicPr>
          <p:cNvPr id="39" name="グラフィックス 38" descr="裁きの天秤 単色塗りつぶし">
            <a:extLst>
              <a:ext uri="{FF2B5EF4-FFF2-40B4-BE49-F238E27FC236}">
                <a16:creationId xmlns:a16="http://schemas.microsoft.com/office/drawing/2014/main" id="{51FDB9EF-0FB6-9758-2C00-E14232994C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90902" y="5266258"/>
            <a:ext cx="923048" cy="923048"/>
          </a:xfrm>
          <a:prstGeom prst="rect">
            <a:avLst/>
          </a:prstGeom>
          <a:effectLst>
            <a:outerShdw blurRad="50800" dist="38100" dir="2700000" algn="tl" rotWithShape="0">
              <a:prstClr val="black">
                <a:alpha val="40000"/>
              </a:prstClr>
            </a:outerShdw>
          </a:effectLst>
        </p:spPr>
      </p:pic>
      <p:sp>
        <p:nvSpPr>
          <p:cNvPr id="44" name="円形吹き出し 43">
            <a:extLst>
              <a:ext uri="{FF2B5EF4-FFF2-40B4-BE49-F238E27FC236}">
                <a16:creationId xmlns:a16="http://schemas.microsoft.com/office/drawing/2014/main" id="{C0BEC62E-8FD2-CD03-9E25-B8FC19BCB407}"/>
              </a:ext>
            </a:extLst>
          </p:cNvPr>
          <p:cNvSpPr/>
          <p:nvPr/>
        </p:nvSpPr>
        <p:spPr>
          <a:xfrm>
            <a:off x="9518003" y="2323533"/>
            <a:ext cx="895187" cy="777158"/>
          </a:xfrm>
          <a:prstGeom prst="wedgeEllipseCallout">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600" b="1" dirty="0"/>
              <a:t>!</a:t>
            </a:r>
            <a:endParaRPr kumimoji="1" lang="ja-JP" altLang="en-US" sz="3600" b="1"/>
          </a:p>
        </p:txBody>
      </p:sp>
      <p:pic>
        <p:nvPicPr>
          <p:cNvPr id="3" name="グラフィックス 2" descr="十字の付いた盾 単色塗りつぶし">
            <a:extLst>
              <a:ext uri="{FF2B5EF4-FFF2-40B4-BE49-F238E27FC236}">
                <a16:creationId xmlns:a16="http://schemas.microsoft.com/office/drawing/2014/main" id="{8613ED7F-D1C9-19C9-36CB-D390EDC56E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93106" y="1916302"/>
            <a:ext cx="914400" cy="914400"/>
          </a:xfrm>
          <a:prstGeom prst="rect">
            <a:avLst/>
          </a:prstGeom>
          <a:effectLst>
            <a:outerShdw blurRad="50800" dist="38100" dir="2700000" algn="tl" rotWithShape="0">
              <a:prstClr val="black">
                <a:alpha val="40000"/>
              </a:prstClr>
            </a:outerShdw>
          </a:effectLst>
        </p:spPr>
      </p:pic>
      <p:pic>
        <p:nvPicPr>
          <p:cNvPr id="4" name="グラフィックス 3" descr="十字の付いた盾 単色塗りつぶし">
            <a:extLst>
              <a:ext uri="{FF2B5EF4-FFF2-40B4-BE49-F238E27FC236}">
                <a16:creationId xmlns:a16="http://schemas.microsoft.com/office/drawing/2014/main" id="{70DF367E-5BEA-53F1-59B4-1A68F2DF02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41485" y="2962653"/>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023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EA7182-4155-D422-FF3E-811ECBF97F4A}"/>
              </a:ext>
            </a:extLst>
          </p:cNvPr>
          <p:cNvSpPr>
            <a:spLocks noGrp="1"/>
          </p:cNvSpPr>
          <p:nvPr>
            <p:ph type="title"/>
          </p:nvPr>
        </p:nvSpPr>
        <p:spPr/>
        <p:txBody>
          <a:bodyPr/>
          <a:lstStyle/>
          <a:p>
            <a:r>
              <a:rPr kumimoji="1" lang="ja-JP" altLang="en-US"/>
              <a:t>主要な</a:t>
            </a:r>
            <a:r>
              <a:rPr kumimoji="1" lang="en-US" altLang="ja-JP" dirty="0"/>
              <a:t> SBOM </a:t>
            </a:r>
            <a:r>
              <a:rPr kumimoji="1" lang="ja-JP" altLang="en-US"/>
              <a:t>形式</a:t>
            </a:r>
          </a:p>
        </p:txBody>
      </p:sp>
      <p:grpSp>
        <p:nvGrpSpPr>
          <p:cNvPr id="21" name="グループ化 20">
            <a:extLst>
              <a:ext uri="{FF2B5EF4-FFF2-40B4-BE49-F238E27FC236}">
                <a16:creationId xmlns:a16="http://schemas.microsoft.com/office/drawing/2014/main" id="{2D11FF5F-A5FD-0A6C-F49A-A62AD1CC01E4}"/>
              </a:ext>
            </a:extLst>
          </p:cNvPr>
          <p:cNvGrpSpPr/>
          <p:nvPr/>
        </p:nvGrpSpPr>
        <p:grpSpPr>
          <a:xfrm>
            <a:off x="891309" y="1348308"/>
            <a:ext cx="10409382" cy="2133600"/>
            <a:chOff x="1163782" y="1295400"/>
            <a:chExt cx="10409382" cy="2133600"/>
          </a:xfrm>
        </p:grpSpPr>
        <p:sp>
          <p:nvSpPr>
            <p:cNvPr id="8" name="角丸四角形 7">
              <a:extLst>
                <a:ext uri="{FF2B5EF4-FFF2-40B4-BE49-F238E27FC236}">
                  <a16:creationId xmlns:a16="http://schemas.microsoft.com/office/drawing/2014/main" id="{55E09FF5-9370-F904-50FB-F00944591B8D}"/>
                </a:ext>
              </a:extLst>
            </p:cNvPr>
            <p:cNvSpPr/>
            <p:nvPr/>
          </p:nvSpPr>
          <p:spPr>
            <a:xfrm>
              <a:off x="1163782" y="1295400"/>
              <a:ext cx="10409382" cy="2133600"/>
            </a:xfrm>
            <a:prstGeom prst="roundRect">
              <a:avLst/>
            </a:prstGeom>
            <a:solidFill>
              <a:srgbClr val="D9D9D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5" name="グラフィックス 14">
              <a:extLst>
                <a:ext uri="{FF2B5EF4-FFF2-40B4-BE49-F238E27FC236}">
                  <a16:creationId xmlns:a16="http://schemas.microsoft.com/office/drawing/2014/main" id="{1DD6D52E-4185-9810-7A46-710C46D013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5938" y="1949306"/>
              <a:ext cx="3192170" cy="852703"/>
            </a:xfrm>
            <a:prstGeom prst="rect">
              <a:avLst/>
            </a:prstGeom>
          </p:spPr>
        </p:pic>
        <p:sp>
          <p:nvSpPr>
            <p:cNvPr id="20" name="テキスト ボックス 19">
              <a:extLst>
                <a:ext uri="{FF2B5EF4-FFF2-40B4-BE49-F238E27FC236}">
                  <a16:creationId xmlns:a16="http://schemas.microsoft.com/office/drawing/2014/main" id="{4B96FE20-A5D3-789A-29F7-2F5CFF82B318}"/>
                </a:ext>
              </a:extLst>
            </p:cNvPr>
            <p:cNvSpPr txBox="1"/>
            <p:nvPr/>
          </p:nvSpPr>
          <p:spPr>
            <a:xfrm>
              <a:off x="4996480" y="1775492"/>
              <a:ext cx="6314528" cy="1138773"/>
            </a:xfrm>
            <a:prstGeom prst="rect">
              <a:avLst/>
            </a:prstGeom>
            <a:noFill/>
          </p:spPr>
          <p:txBody>
            <a:bodyPr wrap="square">
              <a:spAutoFit/>
            </a:bodyPr>
            <a:lstStyle/>
            <a:p>
              <a:r>
                <a:rPr lang="en" altLang="ja-JP" sz="2400" b="1" u="sng" dirty="0">
                  <a:solidFill>
                    <a:schemeClr val="bg1"/>
                  </a:solidFill>
                </a:rPr>
                <a:t>Linux Foundation </a:t>
              </a:r>
              <a:r>
                <a:rPr lang="ja-JP" altLang="en-US" sz="2400" b="1" u="sng">
                  <a:solidFill>
                    <a:schemeClr val="bg1"/>
                  </a:solidFill>
                </a:rPr>
                <a:t>による</a:t>
              </a:r>
              <a:r>
                <a:rPr lang="en-US" altLang="ja-JP" sz="2400" b="1" u="sng" dirty="0">
                  <a:solidFill>
                    <a:schemeClr val="bg1"/>
                  </a:solidFill>
                </a:rPr>
                <a:t> </a:t>
              </a:r>
              <a:r>
                <a:rPr lang="en" altLang="ja-JP" sz="2400" b="1" u="sng" dirty="0">
                  <a:solidFill>
                    <a:schemeClr val="bg1"/>
                  </a:solidFill>
                </a:rPr>
                <a:t>ISO/IEC </a:t>
              </a:r>
              <a:r>
                <a:rPr lang="ja-JP" altLang="en-US" sz="2400" b="1" u="sng">
                  <a:solidFill>
                    <a:schemeClr val="bg1"/>
                  </a:solidFill>
                </a:rPr>
                <a:t>標準規格</a:t>
              </a:r>
              <a:endParaRPr lang="en-US" altLang="ja-JP" sz="2400" b="1" u="sng" dirty="0">
                <a:solidFill>
                  <a:schemeClr val="bg1"/>
                </a:solidFill>
              </a:endParaRPr>
            </a:p>
            <a:p>
              <a:endParaRPr lang="en-US" altLang="ja-JP" sz="2400" dirty="0">
                <a:solidFill>
                  <a:schemeClr val="bg1"/>
                </a:solidFill>
              </a:endParaRPr>
            </a:p>
            <a:p>
              <a:r>
                <a:rPr lang="ja-JP" altLang="en-US" sz="2000">
                  <a:solidFill>
                    <a:schemeClr val="bg1"/>
                  </a:solidFill>
                </a:rPr>
                <a:t>コンプライアンス遵守や透明性確保</a:t>
              </a:r>
            </a:p>
          </p:txBody>
        </p:sp>
      </p:grpSp>
      <p:grpSp>
        <p:nvGrpSpPr>
          <p:cNvPr id="25" name="グループ化 24">
            <a:extLst>
              <a:ext uri="{FF2B5EF4-FFF2-40B4-BE49-F238E27FC236}">
                <a16:creationId xmlns:a16="http://schemas.microsoft.com/office/drawing/2014/main" id="{CD2089EE-7F0C-0AE3-B6D9-8D10FD87398A}"/>
              </a:ext>
            </a:extLst>
          </p:cNvPr>
          <p:cNvGrpSpPr/>
          <p:nvPr/>
        </p:nvGrpSpPr>
        <p:grpSpPr>
          <a:xfrm>
            <a:off x="891309" y="3948545"/>
            <a:ext cx="10409382" cy="2133600"/>
            <a:chOff x="891309" y="3948545"/>
            <a:chExt cx="10409382" cy="2133600"/>
          </a:xfrm>
        </p:grpSpPr>
        <p:grpSp>
          <p:nvGrpSpPr>
            <p:cNvPr id="22" name="グループ化 21">
              <a:extLst>
                <a:ext uri="{FF2B5EF4-FFF2-40B4-BE49-F238E27FC236}">
                  <a16:creationId xmlns:a16="http://schemas.microsoft.com/office/drawing/2014/main" id="{2C5E3A20-6663-52E7-0BE1-4591D2AD0A1F}"/>
                </a:ext>
              </a:extLst>
            </p:cNvPr>
            <p:cNvGrpSpPr/>
            <p:nvPr/>
          </p:nvGrpSpPr>
          <p:grpSpPr>
            <a:xfrm>
              <a:off x="891309" y="3948545"/>
              <a:ext cx="10409382" cy="2133600"/>
              <a:chOff x="1163782" y="3948545"/>
              <a:chExt cx="9864436" cy="2133600"/>
            </a:xfrm>
          </p:grpSpPr>
          <p:sp>
            <p:nvSpPr>
              <p:cNvPr id="9" name="角丸四角形 8">
                <a:extLst>
                  <a:ext uri="{FF2B5EF4-FFF2-40B4-BE49-F238E27FC236}">
                    <a16:creationId xmlns:a16="http://schemas.microsoft.com/office/drawing/2014/main" id="{0126F415-6651-972C-4960-E3D3E8433E70}"/>
                  </a:ext>
                </a:extLst>
              </p:cNvPr>
              <p:cNvSpPr/>
              <p:nvPr/>
            </p:nvSpPr>
            <p:spPr>
              <a:xfrm>
                <a:off x="1163782" y="3948545"/>
                <a:ext cx="9864436" cy="2133600"/>
              </a:xfrm>
              <a:prstGeom prst="roundRect">
                <a:avLst/>
              </a:prstGeom>
              <a:solidFill>
                <a:srgbClr val="D9D9D9"/>
              </a:solidFill>
              <a:ln>
                <a:no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1556770-075B-7386-F9D1-EE6E702D7FB5}"/>
                  </a:ext>
                </a:extLst>
              </p:cNvPr>
              <p:cNvSpPr txBox="1"/>
              <p:nvPr/>
            </p:nvSpPr>
            <p:spPr>
              <a:xfrm>
                <a:off x="4795834" y="4415179"/>
                <a:ext cx="5983953" cy="1138773"/>
              </a:xfrm>
              <a:prstGeom prst="rect">
                <a:avLst/>
              </a:prstGeom>
              <a:noFill/>
            </p:spPr>
            <p:txBody>
              <a:bodyPr wrap="square" rtlCol="0">
                <a:spAutoFit/>
              </a:bodyPr>
              <a:lstStyle/>
              <a:p>
                <a:r>
                  <a:rPr kumimoji="1" lang="ja-JP" altLang="en-US" sz="2400" b="1" u="sng">
                    <a:solidFill>
                      <a:srgbClr val="000000"/>
                    </a:solidFill>
                  </a:rPr>
                  <a:t>セキュリティ団体</a:t>
                </a:r>
                <a:r>
                  <a:rPr kumimoji="1" lang="en-US" altLang="ja-JP" sz="2400" b="1" u="sng" dirty="0">
                    <a:solidFill>
                      <a:srgbClr val="000000"/>
                    </a:solidFill>
                  </a:rPr>
                  <a:t> </a:t>
                </a:r>
                <a:r>
                  <a:rPr kumimoji="1" lang="en" altLang="ja-JP" sz="2400" b="1" u="sng" dirty="0">
                    <a:solidFill>
                      <a:srgbClr val="000000"/>
                    </a:solidFill>
                  </a:rPr>
                  <a:t>OWASP </a:t>
                </a:r>
                <a:r>
                  <a:rPr kumimoji="1" lang="ja-JP" altLang="en-US" sz="2400" b="1" u="sng">
                    <a:solidFill>
                      <a:srgbClr val="000000"/>
                    </a:solidFill>
                  </a:rPr>
                  <a:t>による規格</a:t>
                </a:r>
                <a:endParaRPr kumimoji="1" lang="en-US" altLang="ja-JP" sz="2400" b="1" u="sng" dirty="0">
                  <a:solidFill>
                    <a:srgbClr val="000000"/>
                  </a:solidFill>
                </a:endParaRPr>
              </a:p>
              <a:p>
                <a:endParaRPr kumimoji="1" lang="en-US" altLang="ja-JP" sz="2400" dirty="0">
                  <a:solidFill>
                    <a:srgbClr val="000000"/>
                  </a:solidFill>
                </a:endParaRPr>
              </a:p>
              <a:p>
                <a:r>
                  <a:rPr kumimoji="1" lang="ja-JP" altLang="en-US" sz="2000">
                    <a:solidFill>
                      <a:srgbClr val="000000"/>
                    </a:solidFill>
                  </a:rPr>
                  <a:t>セキュリティやサプライチェーン部品の解析</a:t>
                </a:r>
              </a:p>
            </p:txBody>
          </p:sp>
        </p:grpSp>
        <p:pic>
          <p:nvPicPr>
            <p:cNvPr id="24" name="グラフィックス 23">
              <a:extLst>
                <a:ext uri="{FF2B5EF4-FFF2-40B4-BE49-F238E27FC236}">
                  <a16:creationId xmlns:a16="http://schemas.microsoft.com/office/drawing/2014/main" id="{38223ECF-216F-8810-BA93-D7AD29C2F8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5253" y="4729595"/>
              <a:ext cx="3276600" cy="571500"/>
            </a:xfrm>
            <a:prstGeom prst="rect">
              <a:avLst/>
            </a:prstGeom>
          </p:spPr>
        </p:pic>
      </p:grpSp>
    </p:spTree>
    <p:extLst>
      <p:ext uri="{BB962C8B-B14F-4D97-AF65-F5344CB8AC3E}">
        <p14:creationId xmlns:p14="http://schemas.microsoft.com/office/powerpoint/2010/main" val="306394359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01EB630-0F61-C472-0D51-5023A2DA2E5C}"/>
              </a:ext>
            </a:extLst>
          </p:cNvPr>
          <p:cNvSpPr>
            <a:spLocks noGrp="1"/>
          </p:cNvSpPr>
          <p:nvPr>
            <p:ph type="title"/>
          </p:nvPr>
        </p:nvSpPr>
        <p:spPr/>
        <p:txBody>
          <a:bodyPr/>
          <a:lstStyle/>
          <a:p>
            <a:r>
              <a:rPr lang="ja-JP" altLang="en-US"/>
              <a:t>課題</a:t>
            </a:r>
          </a:p>
        </p:txBody>
      </p:sp>
      <p:sp>
        <p:nvSpPr>
          <p:cNvPr id="5" name="角丸四角形 4">
            <a:extLst>
              <a:ext uri="{FF2B5EF4-FFF2-40B4-BE49-F238E27FC236}">
                <a16:creationId xmlns:a16="http://schemas.microsoft.com/office/drawing/2014/main" id="{EBC4601B-35BD-0DD0-66A2-E64BD6003451}"/>
              </a:ext>
            </a:extLst>
          </p:cNvPr>
          <p:cNvSpPr/>
          <p:nvPr/>
        </p:nvSpPr>
        <p:spPr>
          <a:xfrm>
            <a:off x="2731758" y="942618"/>
            <a:ext cx="6728483" cy="63884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SBOM </a:t>
            </a:r>
            <a:r>
              <a:rPr kumimoji="1" lang="ja-JP" altLang="en-US" sz="2800" b="1"/>
              <a:t>の普及は未だ不十分</a:t>
            </a:r>
          </a:p>
        </p:txBody>
      </p:sp>
      <p:sp>
        <p:nvSpPr>
          <p:cNvPr id="8" name="角丸四角形 7">
            <a:extLst>
              <a:ext uri="{FF2B5EF4-FFF2-40B4-BE49-F238E27FC236}">
                <a16:creationId xmlns:a16="http://schemas.microsoft.com/office/drawing/2014/main" id="{23EE1B43-DC05-D1D5-335F-A4D798CED2D6}"/>
              </a:ext>
            </a:extLst>
          </p:cNvPr>
          <p:cNvSpPr/>
          <p:nvPr/>
        </p:nvSpPr>
        <p:spPr>
          <a:xfrm>
            <a:off x="1081486" y="4823065"/>
            <a:ext cx="10002269" cy="755802"/>
          </a:xfrm>
          <a:prstGeom prst="roundRect">
            <a:avLst/>
          </a:prstGeom>
          <a:noFill/>
          <a:ln w="762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ja-JP" altLang="en-US" sz="2800" b="1">
                <a:solidFill>
                  <a:schemeClr val="accent1"/>
                </a:solidFill>
              </a:rPr>
              <a:t>一般の開発者が実際に直面した課題の調査は未実施</a:t>
            </a:r>
          </a:p>
        </p:txBody>
      </p:sp>
      <p:sp>
        <p:nvSpPr>
          <p:cNvPr id="11" name="正方形/長方形 10">
            <a:extLst>
              <a:ext uri="{FF2B5EF4-FFF2-40B4-BE49-F238E27FC236}">
                <a16:creationId xmlns:a16="http://schemas.microsoft.com/office/drawing/2014/main" id="{8187FEF3-FF23-B33F-E982-6CF157989CD1}"/>
              </a:ext>
            </a:extLst>
          </p:cNvPr>
          <p:cNvSpPr/>
          <p:nvPr/>
        </p:nvSpPr>
        <p:spPr>
          <a:xfrm>
            <a:off x="505212" y="2139923"/>
            <a:ext cx="5590786"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b="1" u="sng"/>
              <a:t>準備度調査</a:t>
            </a:r>
            <a:r>
              <a:rPr kumimoji="1" lang="en-US" altLang="ja-JP" b="1" u="sng" dirty="0"/>
              <a:t> (Linux Foundation, 2022)</a:t>
            </a:r>
            <a:r>
              <a:rPr kumimoji="1" lang="en-US" altLang="ja-JP" dirty="0"/>
              <a:t> [3]</a:t>
            </a:r>
          </a:p>
          <a:p>
            <a:endParaRPr kumimoji="1" lang="en-US" altLang="ja-JP" sz="1600" dirty="0"/>
          </a:p>
          <a:p>
            <a:r>
              <a:rPr kumimoji="1" lang="ja-JP" altLang="en-US" sz="1600"/>
              <a:t>多種多様な業種・規模の </a:t>
            </a:r>
            <a:r>
              <a:rPr kumimoji="1" lang="en-US" altLang="ja-JP" sz="1600" dirty="0"/>
              <a:t>412 </a:t>
            </a:r>
            <a:r>
              <a:rPr kumimoji="1" lang="ja-JP" altLang="en-US" sz="1600"/>
              <a:t>組織を対象に、</a:t>
            </a:r>
            <a:br>
              <a:rPr kumimoji="1" lang="en-US" altLang="ja-JP" sz="1600" dirty="0"/>
            </a:br>
            <a:r>
              <a:rPr lang="ja-JP" altLang="en-US" sz="1600"/>
              <a:t>各</a:t>
            </a:r>
            <a:r>
              <a:rPr kumimoji="1" lang="ja-JP" altLang="en-US" sz="1600"/>
              <a:t>側面から</a:t>
            </a:r>
            <a:r>
              <a:rPr kumimoji="1" lang="en-US" altLang="ja-JP" sz="1600" dirty="0"/>
              <a:t> SBOM </a:t>
            </a:r>
            <a:r>
              <a:rPr kumimoji="1" lang="ja-JP" altLang="en-US" sz="1600"/>
              <a:t>利活用への準備度を調査</a:t>
            </a:r>
          </a:p>
        </p:txBody>
      </p:sp>
      <p:sp>
        <p:nvSpPr>
          <p:cNvPr id="12" name="正方形/長方形 11">
            <a:extLst>
              <a:ext uri="{FF2B5EF4-FFF2-40B4-BE49-F238E27FC236}">
                <a16:creationId xmlns:a16="http://schemas.microsoft.com/office/drawing/2014/main" id="{3FCDC8B3-EDC6-5DEE-3BE0-3128B494D966}"/>
              </a:ext>
            </a:extLst>
          </p:cNvPr>
          <p:cNvSpPr/>
          <p:nvPr/>
        </p:nvSpPr>
        <p:spPr>
          <a:xfrm>
            <a:off x="6095998" y="2139923"/>
            <a:ext cx="5590786"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b="1" u="sng"/>
              <a:t>アンケート調査</a:t>
            </a:r>
            <a:r>
              <a:rPr kumimoji="1" lang="en-US" altLang="ja-JP" b="1" u="sng" dirty="0"/>
              <a:t> (Xia </a:t>
            </a:r>
            <a:r>
              <a:rPr kumimoji="1" lang="ja-JP" altLang="en-US" b="1" u="sng"/>
              <a:t>ら</a:t>
            </a:r>
            <a:r>
              <a:rPr kumimoji="1" lang="en-US" altLang="ja-JP" b="1" u="sng" dirty="0"/>
              <a:t>, 2023)</a:t>
            </a:r>
            <a:r>
              <a:rPr lang="en-US" altLang="ja-JP" dirty="0"/>
              <a:t> [4]</a:t>
            </a:r>
            <a:endParaRPr kumimoji="1" lang="en-US" altLang="ja-JP" b="1" u="sng" dirty="0"/>
          </a:p>
          <a:p>
            <a:endParaRPr kumimoji="1" lang="en-US" altLang="ja-JP" sz="1600" dirty="0"/>
          </a:p>
          <a:p>
            <a:r>
              <a:rPr kumimoji="1" lang="ja-JP" altLang="en-US" sz="1600"/>
              <a:t>オンラインで募った実践者にアンケートを行い、</a:t>
            </a:r>
            <a:br>
              <a:rPr kumimoji="1" lang="en-US" altLang="ja-JP" sz="1600" dirty="0"/>
            </a:br>
            <a:r>
              <a:rPr kumimoji="1" lang="ja-JP" altLang="en-US" sz="1600"/>
              <a:t>実践者の</a:t>
            </a:r>
            <a:r>
              <a:rPr kumimoji="1" lang="en-US" altLang="ja-JP" sz="1600" dirty="0"/>
              <a:t> SBOM </a:t>
            </a:r>
            <a:r>
              <a:rPr kumimoji="1" lang="ja-JP" altLang="en-US" sz="1600"/>
              <a:t>への視線や</a:t>
            </a:r>
            <a:r>
              <a:rPr kumimoji="1" lang="en-US" altLang="ja-JP" sz="1600" dirty="0"/>
              <a:t> </a:t>
            </a:r>
            <a:r>
              <a:rPr lang="en-US" altLang="ja-JP" sz="1600" dirty="0"/>
              <a:t>SBOM </a:t>
            </a:r>
            <a:r>
              <a:rPr lang="ja-JP" altLang="en-US" sz="1600"/>
              <a:t>普及への目標を提示</a:t>
            </a:r>
            <a:endParaRPr kumimoji="1" lang="ja-JP" altLang="en-US" sz="1600"/>
          </a:p>
        </p:txBody>
      </p:sp>
      <p:sp>
        <p:nvSpPr>
          <p:cNvPr id="13" name="正方形/長方形 12">
            <a:extLst>
              <a:ext uri="{FF2B5EF4-FFF2-40B4-BE49-F238E27FC236}">
                <a16:creationId xmlns:a16="http://schemas.microsoft.com/office/drawing/2014/main" id="{9A73F6E2-3F6F-C25F-DD20-35991A4A0099}"/>
              </a:ext>
            </a:extLst>
          </p:cNvPr>
          <p:cNvSpPr/>
          <p:nvPr/>
        </p:nvSpPr>
        <p:spPr>
          <a:xfrm>
            <a:off x="505211" y="3355643"/>
            <a:ext cx="5590786"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b="1" u="sng"/>
              <a:t>インタビュー調査</a:t>
            </a:r>
            <a:r>
              <a:rPr kumimoji="1" lang="en-US" altLang="ja-JP" b="1" u="sng" dirty="0"/>
              <a:t> (Stalnaker </a:t>
            </a:r>
            <a:r>
              <a:rPr kumimoji="1" lang="ja-JP" altLang="en-US" b="1" u="sng"/>
              <a:t>ら</a:t>
            </a:r>
            <a:r>
              <a:rPr kumimoji="1" lang="en-US" altLang="ja-JP" b="1" u="sng" dirty="0"/>
              <a:t>, 2024)</a:t>
            </a:r>
            <a:r>
              <a:rPr lang="en-US" altLang="ja-JP" dirty="0"/>
              <a:t> [5]</a:t>
            </a:r>
            <a:endParaRPr kumimoji="1" lang="en-US" altLang="ja-JP" b="1" u="sng" dirty="0"/>
          </a:p>
          <a:p>
            <a:endParaRPr kumimoji="1" lang="en-US" altLang="ja-JP" sz="1600" dirty="0"/>
          </a:p>
          <a:p>
            <a:r>
              <a:rPr kumimoji="1" lang="ja-JP" altLang="en-US" sz="1600"/>
              <a:t>ステークホルダーが </a:t>
            </a:r>
            <a:r>
              <a:rPr kumimoji="1" lang="en" altLang="ja-JP" sz="1600" dirty="0"/>
              <a:t>SBOM </a:t>
            </a:r>
            <a:r>
              <a:rPr kumimoji="1" lang="ja-JP" altLang="en-US" sz="1600"/>
              <a:t>の作成時や使用時に</a:t>
            </a:r>
            <a:br>
              <a:rPr kumimoji="1" lang="en-US" altLang="ja-JP" sz="1600" dirty="0"/>
            </a:br>
            <a:r>
              <a:rPr kumimoji="1" lang="ja-JP" altLang="en-US" sz="1600"/>
              <a:t>直面した課題と、課題への対処法を調査</a:t>
            </a:r>
          </a:p>
        </p:txBody>
      </p:sp>
      <p:sp>
        <p:nvSpPr>
          <p:cNvPr id="14" name="正方形/長方形 13">
            <a:extLst>
              <a:ext uri="{FF2B5EF4-FFF2-40B4-BE49-F238E27FC236}">
                <a16:creationId xmlns:a16="http://schemas.microsoft.com/office/drawing/2014/main" id="{387F5877-C4BE-56C3-1357-C75D1281711F}"/>
              </a:ext>
            </a:extLst>
          </p:cNvPr>
          <p:cNvSpPr/>
          <p:nvPr/>
        </p:nvSpPr>
        <p:spPr>
          <a:xfrm>
            <a:off x="6095998" y="3355643"/>
            <a:ext cx="5590785"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b="1" u="sng"/>
              <a:t>利用状況調査</a:t>
            </a:r>
            <a:r>
              <a:rPr kumimoji="1" lang="en-US" altLang="ja-JP" b="1" u="sng" dirty="0"/>
              <a:t> (Nocera </a:t>
            </a:r>
            <a:r>
              <a:rPr kumimoji="1" lang="ja-JP" altLang="en-US" b="1" u="sng"/>
              <a:t>ら</a:t>
            </a:r>
            <a:r>
              <a:rPr kumimoji="1" lang="en-US" altLang="ja-JP" b="1" u="sng" dirty="0"/>
              <a:t>, 2023)</a:t>
            </a:r>
            <a:r>
              <a:rPr lang="en-US" altLang="ja-JP" dirty="0"/>
              <a:t> [6]</a:t>
            </a:r>
            <a:endParaRPr kumimoji="1" lang="en-US" altLang="ja-JP" b="1" u="sng" dirty="0"/>
          </a:p>
          <a:p>
            <a:endParaRPr kumimoji="1" lang="en-US" altLang="ja-JP" sz="1600" dirty="0"/>
          </a:p>
          <a:p>
            <a:r>
              <a:rPr kumimoji="1" lang="en" altLang="ja-JP" sz="1600" dirty="0"/>
              <a:t>GitHub </a:t>
            </a:r>
            <a:r>
              <a:rPr kumimoji="1" lang="ja-JP" altLang="en-US" sz="1600"/>
              <a:t>上の </a:t>
            </a:r>
            <a:r>
              <a:rPr kumimoji="1" lang="en" altLang="ja-JP" sz="1600" dirty="0"/>
              <a:t>OSS </a:t>
            </a:r>
            <a:r>
              <a:rPr kumimoji="1" lang="ja-JP" altLang="en-US" sz="1600"/>
              <a:t>に対する定量調査</a:t>
            </a:r>
          </a:p>
        </p:txBody>
      </p:sp>
      <p:sp>
        <p:nvSpPr>
          <p:cNvPr id="15" name="下矢印 14">
            <a:extLst>
              <a:ext uri="{FF2B5EF4-FFF2-40B4-BE49-F238E27FC236}">
                <a16:creationId xmlns:a16="http://schemas.microsoft.com/office/drawing/2014/main" id="{5F4E4D0F-5769-75E2-098B-4BAFA2593266}"/>
              </a:ext>
            </a:extLst>
          </p:cNvPr>
          <p:cNvSpPr/>
          <p:nvPr/>
        </p:nvSpPr>
        <p:spPr>
          <a:xfrm>
            <a:off x="4713235" y="1715718"/>
            <a:ext cx="2738772" cy="289946"/>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715409D-1BAB-6F73-D5FB-0F51E3C68086}"/>
              </a:ext>
            </a:extLst>
          </p:cNvPr>
          <p:cNvSpPr txBox="1"/>
          <p:nvPr/>
        </p:nvSpPr>
        <p:spPr>
          <a:xfrm>
            <a:off x="820219" y="5738038"/>
            <a:ext cx="10634834" cy="954107"/>
          </a:xfrm>
          <a:prstGeom prst="rect">
            <a:avLst/>
          </a:prstGeom>
          <a:noFill/>
        </p:spPr>
        <p:txBody>
          <a:bodyPr wrap="none" rtlCol="0">
            <a:spAutoFit/>
          </a:bodyPr>
          <a:lstStyle/>
          <a:p>
            <a:r>
              <a:rPr kumimoji="1" lang="en" altLang="ja-JP" sz="1400" dirty="0"/>
              <a:t>[3] S. Hendrick and J. </a:t>
            </a:r>
            <a:r>
              <a:rPr kumimoji="1" lang="en" altLang="ja-JP" sz="1400" dirty="0" err="1"/>
              <a:t>Zemlin</a:t>
            </a:r>
            <a:r>
              <a:rPr kumimoji="1" lang="en" altLang="ja-JP" sz="1400" dirty="0"/>
              <a:t>, “The State of Software Bill of Materials (SBOM) and Cybersecurity Readiness”</a:t>
            </a:r>
          </a:p>
          <a:p>
            <a:r>
              <a:rPr kumimoji="1" lang="en-US" altLang="ja-JP" sz="1400" dirty="0"/>
              <a:t>[4] B. Xia </a:t>
            </a:r>
            <a:r>
              <a:rPr kumimoji="1" lang="ja-JP" altLang="en-US" sz="1400"/>
              <a:t>ら</a:t>
            </a:r>
            <a:r>
              <a:rPr kumimoji="1" lang="en-US" altLang="ja-JP" sz="1400" dirty="0"/>
              <a:t>, “An Empirical Study on Software Bill of Materials: Where We Stand and the Road Ahead”</a:t>
            </a:r>
          </a:p>
          <a:p>
            <a:r>
              <a:rPr lang="en-US" altLang="ja-JP" sz="1400" dirty="0"/>
              <a:t>[5] T. Stalnaker </a:t>
            </a:r>
            <a:r>
              <a:rPr lang="ja-JP" altLang="en-US" sz="1400"/>
              <a:t>ら</a:t>
            </a:r>
            <a:r>
              <a:rPr lang="en-US" altLang="ja-JP" sz="1400" dirty="0"/>
              <a:t>, “BOMs Away! Inside the Minds of Stakeholders: A Comprehensive Study of Bills of Materials for Software Systems”</a:t>
            </a:r>
            <a:endParaRPr kumimoji="1" lang="en-US" altLang="ja-JP" sz="1400" dirty="0"/>
          </a:p>
          <a:p>
            <a:r>
              <a:rPr lang="en-US" altLang="ja-JP" sz="1400" dirty="0"/>
              <a:t>[6] S. Nocera </a:t>
            </a:r>
            <a:r>
              <a:rPr lang="ja-JP" altLang="en-US" sz="1400"/>
              <a:t>ら</a:t>
            </a:r>
            <a:r>
              <a:rPr lang="en-US" altLang="ja-JP" sz="1400" dirty="0"/>
              <a:t>, “Software Bill of Materials Adoption: A Mining Study from GitHub”</a:t>
            </a:r>
            <a:endParaRPr kumimoji="1" lang="ja-JP" altLang="en-US" sz="1400"/>
          </a:p>
        </p:txBody>
      </p:sp>
    </p:spTree>
    <p:extLst>
      <p:ext uri="{BB962C8B-B14F-4D97-AF65-F5344CB8AC3E}">
        <p14:creationId xmlns:p14="http://schemas.microsoft.com/office/powerpoint/2010/main" val="403378816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75C657-21F2-C5A2-D8A9-0F76A250ED99}"/>
              </a:ext>
            </a:extLst>
          </p:cNvPr>
          <p:cNvSpPr>
            <a:spLocks noGrp="1"/>
          </p:cNvSpPr>
          <p:nvPr>
            <p:ph type="title"/>
          </p:nvPr>
        </p:nvSpPr>
        <p:spPr/>
        <p:txBody>
          <a:bodyPr/>
          <a:lstStyle/>
          <a:p>
            <a:r>
              <a:rPr kumimoji="1" lang="en-US" altLang="ja-JP" dirty="0"/>
              <a:t>Stack Overflow</a:t>
            </a:r>
            <a:endParaRPr kumimoji="1" lang="ja-JP" altLang="en-US"/>
          </a:p>
        </p:txBody>
      </p:sp>
      <p:sp>
        <p:nvSpPr>
          <p:cNvPr id="3" name="コンテンツ プレースホルダー 2">
            <a:extLst>
              <a:ext uri="{FF2B5EF4-FFF2-40B4-BE49-F238E27FC236}">
                <a16:creationId xmlns:a16="http://schemas.microsoft.com/office/drawing/2014/main" id="{5871AC0F-B9FC-753D-1841-8BAA688AA7D6}"/>
              </a:ext>
            </a:extLst>
          </p:cNvPr>
          <p:cNvSpPr>
            <a:spLocks noGrp="1"/>
          </p:cNvSpPr>
          <p:nvPr>
            <p:ph idx="1"/>
          </p:nvPr>
        </p:nvSpPr>
        <p:spPr/>
        <p:txBody>
          <a:bodyPr/>
          <a:lstStyle/>
          <a:p>
            <a:r>
              <a:rPr lang="ja-JP" altLang="en-US"/>
              <a:t>質問とその回答を投稿・検索できる</a:t>
            </a:r>
            <a:br>
              <a:rPr lang="en-US" altLang="ja-JP" dirty="0"/>
            </a:br>
            <a:r>
              <a:rPr lang="ja-JP" altLang="en-US"/>
              <a:t>開発者向け</a:t>
            </a:r>
            <a:r>
              <a:rPr lang="en-US" altLang="ja-JP" dirty="0"/>
              <a:t> </a:t>
            </a:r>
            <a:r>
              <a:rPr lang="en" altLang="ja-JP" dirty="0"/>
              <a:t>Q&amp;A </a:t>
            </a:r>
            <a:r>
              <a:rPr lang="ja-JP" altLang="en-US"/>
              <a:t>サイト</a:t>
            </a:r>
            <a:endParaRPr lang="en-US" altLang="ja-JP" dirty="0"/>
          </a:p>
          <a:p>
            <a:pPr lvl="1"/>
            <a:r>
              <a:rPr lang="ja-JP" altLang="en-US" b="1">
                <a:solidFill>
                  <a:schemeClr val="accent1"/>
                </a:solidFill>
              </a:rPr>
              <a:t>一般の開発者が、直面した課題について質問</a:t>
            </a:r>
            <a:endParaRPr lang="en-US" altLang="ja-JP" b="1" dirty="0">
              <a:solidFill>
                <a:schemeClr val="accent1"/>
              </a:solidFill>
            </a:endParaRPr>
          </a:p>
          <a:p>
            <a:pPr lvl="1"/>
            <a:r>
              <a:rPr lang="ja-JP" altLang="en-US" b="1">
                <a:solidFill>
                  <a:schemeClr val="accent1"/>
                </a:solidFill>
              </a:rPr>
              <a:t>新技術の調査にも広く活用されている</a:t>
            </a:r>
            <a:r>
              <a:rPr lang="ja-JP" altLang="en-US"/>
              <a:t> </a:t>
            </a:r>
            <a:r>
              <a:rPr lang="en-US" altLang="ja-JP" dirty="0"/>
              <a:t>[7]</a:t>
            </a:r>
            <a:endParaRPr lang="en-US" altLang="ja-JP" b="1" dirty="0">
              <a:solidFill>
                <a:schemeClr val="accent1"/>
              </a:solidFill>
            </a:endParaRPr>
          </a:p>
          <a:p>
            <a:r>
              <a:rPr lang="ja-JP" altLang="en-US"/>
              <a:t>ユーザ数：　約</a:t>
            </a:r>
            <a:r>
              <a:rPr lang="en-US" altLang="ja-JP" dirty="0"/>
              <a:t> 2,200 </a:t>
            </a:r>
            <a:r>
              <a:rPr lang="ja-JP" altLang="en-US"/>
              <a:t>万人</a:t>
            </a:r>
            <a:endParaRPr lang="en-US" altLang="ja-JP" dirty="0"/>
          </a:p>
          <a:p>
            <a:r>
              <a:rPr lang="ja-JP" altLang="en-US"/>
              <a:t>投稿数：　約</a:t>
            </a:r>
            <a:r>
              <a:rPr lang="en-US" altLang="ja-JP" dirty="0"/>
              <a:t> 6,000 </a:t>
            </a:r>
            <a:r>
              <a:rPr lang="ja-JP" altLang="en-US"/>
              <a:t>万件</a:t>
            </a:r>
            <a:endParaRPr lang="en-US" altLang="ja-JP" dirty="0"/>
          </a:p>
          <a:p>
            <a:r>
              <a:rPr lang="ja-JP" altLang="en-US"/>
              <a:t>新規質問数：　</a:t>
            </a:r>
            <a:r>
              <a:rPr lang="en-US" altLang="ja-JP" dirty="0"/>
              <a:t>1 </a:t>
            </a:r>
            <a:r>
              <a:rPr lang="ja-JP" altLang="en-US"/>
              <a:t>日あたり約</a:t>
            </a:r>
            <a:r>
              <a:rPr lang="en-US" altLang="ja-JP" dirty="0"/>
              <a:t> 2,700 </a:t>
            </a:r>
            <a:r>
              <a:rPr lang="ja-JP" altLang="en-US"/>
              <a:t>件</a:t>
            </a:r>
            <a:endParaRPr lang="en-US" altLang="ja-JP" dirty="0"/>
          </a:p>
        </p:txBody>
      </p:sp>
      <p:sp>
        <p:nvSpPr>
          <p:cNvPr id="13" name="テキスト ボックス 12">
            <a:extLst>
              <a:ext uri="{FF2B5EF4-FFF2-40B4-BE49-F238E27FC236}">
                <a16:creationId xmlns:a16="http://schemas.microsoft.com/office/drawing/2014/main" id="{1A2FDAAF-F4D3-F86E-9AB5-5A02E19E0A7B}"/>
              </a:ext>
            </a:extLst>
          </p:cNvPr>
          <p:cNvSpPr txBox="1"/>
          <p:nvPr/>
        </p:nvSpPr>
        <p:spPr>
          <a:xfrm>
            <a:off x="6470289" y="6114670"/>
            <a:ext cx="5606086" cy="338554"/>
          </a:xfrm>
          <a:prstGeom prst="rect">
            <a:avLst/>
          </a:prstGeom>
          <a:noFill/>
        </p:spPr>
        <p:txBody>
          <a:bodyPr wrap="none" rtlCol="0">
            <a:spAutoFit/>
          </a:bodyPr>
          <a:lstStyle/>
          <a:p>
            <a:r>
              <a:rPr kumimoji="1" lang="en-US" altLang="ja-JP" sz="1600" dirty="0"/>
              <a:t>[7] Stack Exchange, “Stack Overflow Developer Survey 2023”</a:t>
            </a:r>
            <a:endParaRPr kumimoji="1" lang="ja-JP" altLang="en-US" sz="1600"/>
          </a:p>
        </p:txBody>
      </p:sp>
      <p:sp>
        <p:nvSpPr>
          <p:cNvPr id="18" name="テキスト ボックス 17">
            <a:extLst>
              <a:ext uri="{FF2B5EF4-FFF2-40B4-BE49-F238E27FC236}">
                <a16:creationId xmlns:a16="http://schemas.microsoft.com/office/drawing/2014/main" id="{7C5B9FD0-1213-5567-8DE3-3FDC32273742}"/>
              </a:ext>
            </a:extLst>
          </p:cNvPr>
          <p:cNvSpPr txBox="1"/>
          <p:nvPr/>
        </p:nvSpPr>
        <p:spPr>
          <a:xfrm>
            <a:off x="6993078" y="4727540"/>
            <a:ext cx="4308410" cy="307777"/>
          </a:xfrm>
          <a:prstGeom prst="rect">
            <a:avLst/>
          </a:prstGeom>
          <a:noFill/>
        </p:spPr>
        <p:txBody>
          <a:bodyPr wrap="square">
            <a:spAutoFit/>
          </a:bodyPr>
          <a:lstStyle/>
          <a:p>
            <a:pPr algn="ctr"/>
            <a:r>
              <a:rPr lang="en" altLang="ja-JP" sz="1400" dirty="0"/>
              <a:t>https://</a:t>
            </a:r>
            <a:r>
              <a:rPr lang="en" altLang="ja-JP" sz="1400" dirty="0" err="1"/>
              <a:t>stackoverflow.com</a:t>
            </a:r>
            <a:r>
              <a:rPr lang="en" altLang="ja-JP" sz="1400" dirty="0"/>
              <a:t>/questions/69121175</a:t>
            </a:r>
            <a:endParaRPr lang="ja-JP" altLang="en-US" sz="1400"/>
          </a:p>
        </p:txBody>
      </p:sp>
      <p:pic>
        <p:nvPicPr>
          <p:cNvPr id="4" name="図 3">
            <a:extLst>
              <a:ext uri="{FF2B5EF4-FFF2-40B4-BE49-F238E27FC236}">
                <a16:creationId xmlns:a16="http://schemas.microsoft.com/office/drawing/2014/main" id="{BF9BA237-F272-DED5-4A5F-2A33E6115AED}"/>
              </a:ext>
            </a:extLst>
          </p:cNvPr>
          <p:cNvPicPr>
            <a:picLocks noChangeAspect="1"/>
          </p:cNvPicPr>
          <p:nvPr/>
        </p:nvPicPr>
        <p:blipFill>
          <a:blip r:embed="rId4"/>
          <a:stretch>
            <a:fillRect/>
          </a:stretch>
        </p:blipFill>
        <p:spPr>
          <a:xfrm>
            <a:off x="6303612" y="949740"/>
            <a:ext cx="5536935" cy="3701081"/>
          </a:xfrm>
          <a:prstGeom prst="rect">
            <a:avLst/>
          </a:prstGeom>
        </p:spPr>
      </p:pic>
      <p:sp>
        <p:nvSpPr>
          <p:cNvPr id="5" name="角丸四角形 4">
            <a:extLst>
              <a:ext uri="{FF2B5EF4-FFF2-40B4-BE49-F238E27FC236}">
                <a16:creationId xmlns:a16="http://schemas.microsoft.com/office/drawing/2014/main" id="{57A56328-E464-C20E-6A3D-44D2AE09A47F}"/>
              </a:ext>
            </a:extLst>
          </p:cNvPr>
          <p:cNvSpPr/>
          <p:nvPr/>
        </p:nvSpPr>
        <p:spPr>
          <a:xfrm>
            <a:off x="6303611" y="977895"/>
            <a:ext cx="3109895" cy="34117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A4B34DE-C08A-AFF2-EDCD-75A9F0170B5B}"/>
              </a:ext>
            </a:extLst>
          </p:cNvPr>
          <p:cNvSpPr txBox="1"/>
          <p:nvPr/>
        </p:nvSpPr>
        <p:spPr>
          <a:xfrm>
            <a:off x="9072079" y="1134406"/>
            <a:ext cx="1193149" cy="400110"/>
          </a:xfrm>
          <a:prstGeom prst="rect">
            <a:avLst/>
          </a:prstGeom>
          <a:solidFill>
            <a:srgbClr val="FFFFFF"/>
          </a:solidFill>
          <a:ln w="38100">
            <a:solidFill>
              <a:srgbClr val="000000"/>
            </a:solidFill>
          </a:ln>
        </p:spPr>
        <p:txBody>
          <a:bodyPr wrap="square" rtlCol="0">
            <a:spAutoFit/>
          </a:bodyPr>
          <a:lstStyle/>
          <a:p>
            <a:pPr algn="ctr"/>
            <a:r>
              <a:rPr kumimoji="1" lang="ja-JP" altLang="en-US" sz="2000" b="1">
                <a:solidFill>
                  <a:srgbClr val="000000"/>
                </a:solidFill>
              </a:rPr>
              <a:t>タイトル</a:t>
            </a:r>
          </a:p>
        </p:txBody>
      </p:sp>
      <p:pic>
        <p:nvPicPr>
          <p:cNvPr id="7" name="図 6">
            <a:extLst>
              <a:ext uri="{FF2B5EF4-FFF2-40B4-BE49-F238E27FC236}">
                <a16:creationId xmlns:a16="http://schemas.microsoft.com/office/drawing/2014/main" id="{DE9695DE-6C29-8E45-E2A8-0833F2E3CB7F}"/>
              </a:ext>
            </a:extLst>
          </p:cNvPr>
          <p:cNvPicPr>
            <a:picLocks noChangeAspect="1"/>
          </p:cNvPicPr>
          <p:nvPr/>
        </p:nvPicPr>
        <p:blipFill>
          <a:blip r:embed="rId5"/>
          <a:stretch>
            <a:fillRect/>
          </a:stretch>
        </p:blipFill>
        <p:spPr>
          <a:xfrm>
            <a:off x="381782" y="4062613"/>
            <a:ext cx="5921829" cy="2434705"/>
          </a:xfrm>
          <a:prstGeom prst="rect">
            <a:avLst/>
          </a:prstGeom>
        </p:spPr>
      </p:pic>
      <p:sp>
        <p:nvSpPr>
          <p:cNvPr id="8" name="角丸四角形 7">
            <a:extLst>
              <a:ext uri="{FF2B5EF4-FFF2-40B4-BE49-F238E27FC236}">
                <a16:creationId xmlns:a16="http://schemas.microsoft.com/office/drawing/2014/main" id="{4CD7378D-0EE7-0AE6-AB4D-A5A3A9FE0EAD}"/>
              </a:ext>
            </a:extLst>
          </p:cNvPr>
          <p:cNvSpPr/>
          <p:nvPr/>
        </p:nvSpPr>
        <p:spPr>
          <a:xfrm>
            <a:off x="6717222" y="2513403"/>
            <a:ext cx="4860122" cy="91559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A7C49B-4FC7-89AB-E0E6-5B797CDBEC27}"/>
              </a:ext>
            </a:extLst>
          </p:cNvPr>
          <p:cNvSpPr txBox="1"/>
          <p:nvPr/>
        </p:nvSpPr>
        <p:spPr>
          <a:xfrm>
            <a:off x="10265228" y="2771146"/>
            <a:ext cx="842157" cy="400110"/>
          </a:xfrm>
          <a:prstGeom prst="rect">
            <a:avLst/>
          </a:prstGeom>
          <a:solidFill>
            <a:srgbClr val="FFFFFF"/>
          </a:solidFill>
          <a:ln w="38100">
            <a:solidFill>
              <a:srgbClr val="000000"/>
            </a:solidFill>
          </a:ln>
        </p:spPr>
        <p:txBody>
          <a:bodyPr wrap="square" rtlCol="0">
            <a:spAutoFit/>
          </a:bodyPr>
          <a:lstStyle/>
          <a:p>
            <a:pPr algn="ctr"/>
            <a:r>
              <a:rPr kumimoji="1" lang="ja-JP" altLang="en-US" sz="2000" b="1">
                <a:solidFill>
                  <a:srgbClr val="000000"/>
                </a:solidFill>
              </a:rPr>
              <a:t>本文</a:t>
            </a:r>
          </a:p>
        </p:txBody>
      </p:sp>
      <p:sp>
        <p:nvSpPr>
          <p:cNvPr id="10" name="角丸四角形 9">
            <a:extLst>
              <a:ext uri="{FF2B5EF4-FFF2-40B4-BE49-F238E27FC236}">
                <a16:creationId xmlns:a16="http://schemas.microsoft.com/office/drawing/2014/main" id="{A14C4F81-6DBB-B45B-9418-FE1995651889}"/>
              </a:ext>
            </a:extLst>
          </p:cNvPr>
          <p:cNvSpPr/>
          <p:nvPr/>
        </p:nvSpPr>
        <p:spPr>
          <a:xfrm>
            <a:off x="6717222" y="3504209"/>
            <a:ext cx="1040739" cy="34117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06A2D23-8736-1D89-47CF-C7428D235606}"/>
              </a:ext>
            </a:extLst>
          </p:cNvPr>
          <p:cNvSpPr txBox="1"/>
          <p:nvPr/>
        </p:nvSpPr>
        <p:spPr>
          <a:xfrm>
            <a:off x="7452379" y="3598926"/>
            <a:ext cx="886078" cy="400110"/>
          </a:xfrm>
          <a:prstGeom prst="rect">
            <a:avLst/>
          </a:prstGeom>
          <a:solidFill>
            <a:srgbClr val="FFFFFF"/>
          </a:solidFill>
          <a:ln w="38100">
            <a:solidFill>
              <a:srgbClr val="000000"/>
            </a:solidFill>
          </a:ln>
        </p:spPr>
        <p:txBody>
          <a:bodyPr wrap="square" rtlCol="0">
            <a:spAutoFit/>
          </a:bodyPr>
          <a:lstStyle/>
          <a:p>
            <a:pPr algn="ctr"/>
            <a:r>
              <a:rPr kumimoji="1" lang="ja-JP" altLang="en-US" sz="2000" b="1">
                <a:solidFill>
                  <a:srgbClr val="000000"/>
                </a:solidFill>
              </a:rPr>
              <a:t>タグ</a:t>
            </a:r>
          </a:p>
        </p:txBody>
      </p:sp>
      <p:sp>
        <p:nvSpPr>
          <p:cNvPr id="12" name="角丸四角形 11">
            <a:extLst>
              <a:ext uri="{FF2B5EF4-FFF2-40B4-BE49-F238E27FC236}">
                <a16:creationId xmlns:a16="http://schemas.microsoft.com/office/drawing/2014/main" id="{17AEC1BE-3C69-4C2A-349E-1642EAEFD260}"/>
              </a:ext>
            </a:extLst>
          </p:cNvPr>
          <p:cNvSpPr/>
          <p:nvPr/>
        </p:nvSpPr>
        <p:spPr>
          <a:xfrm>
            <a:off x="9640179" y="3845386"/>
            <a:ext cx="1812280" cy="45707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B9FA751-9AA0-8F96-C00A-B06E77FCE91B}"/>
              </a:ext>
            </a:extLst>
          </p:cNvPr>
          <p:cNvSpPr txBox="1"/>
          <p:nvPr/>
        </p:nvSpPr>
        <p:spPr>
          <a:xfrm>
            <a:off x="9487224" y="3693742"/>
            <a:ext cx="1050147" cy="400110"/>
          </a:xfrm>
          <a:prstGeom prst="rect">
            <a:avLst/>
          </a:prstGeom>
          <a:solidFill>
            <a:srgbClr val="FFFFFF"/>
          </a:solidFill>
          <a:ln w="38100">
            <a:solidFill>
              <a:srgbClr val="000000"/>
            </a:solidFill>
          </a:ln>
        </p:spPr>
        <p:txBody>
          <a:bodyPr wrap="square" rtlCol="0">
            <a:spAutoFit/>
          </a:bodyPr>
          <a:lstStyle/>
          <a:p>
            <a:pPr algn="ctr"/>
            <a:r>
              <a:rPr kumimoji="1" lang="ja-JP" altLang="en-US" sz="2000" b="1">
                <a:solidFill>
                  <a:srgbClr val="000000"/>
                </a:solidFill>
              </a:rPr>
              <a:t>日時</a:t>
            </a:r>
          </a:p>
        </p:txBody>
      </p:sp>
      <p:sp>
        <p:nvSpPr>
          <p:cNvPr id="16" name="角丸四角形 15">
            <a:extLst>
              <a:ext uri="{FF2B5EF4-FFF2-40B4-BE49-F238E27FC236}">
                <a16:creationId xmlns:a16="http://schemas.microsoft.com/office/drawing/2014/main" id="{6F23B87F-10F1-086D-A40B-6B6ABFFBC2FD}"/>
              </a:ext>
            </a:extLst>
          </p:cNvPr>
          <p:cNvSpPr/>
          <p:nvPr/>
        </p:nvSpPr>
        <p:spPr>
          <a:xfrm>
            <a:off x="435214" y="5767676"/>
            <a:ext cx="477670" cy="39136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2856764-D759-FA31-9BAE-46A856B34E05}"/>
              </a:ext>
            </a:extLst>
          </p:cNvPr>
          <p:cNvSpPr txBox="1"/>
          <p:nvPr/>
        </p:nvSpPr>
        <p:spPr>
          <a:xfrm>
            <a:off x="809451" y="5937049"/>
            <a:ext cx="2223960" cy="400110"/>
          </a:xfrm>
          <a:prstGeom prst="rect">
            <a:avLst/>
          </a:prstGeom>
          <a:solidFill>
            <a:srgbClr val="FFFFFF"/>
          </a:solidFill>
          <a:ln w="38100">
            <a:solidFill>
              <a:srgbClr val="000000"/>
            </a:solidFill>
          </a:ln>
        </p:spPr>
        <p:txBody>
          <a:bodyPr wrap="square" rtlCol="0">
            <a:spAutoFit/>
          </a:bodyPr>
          <a:lstStyle/>
          <a:p>
            <a:pPr algn="ctr"/>
            <a:r>
              <a:rPr kumimoji="1" lang="en-US" altLang="ja-JP" sz="2000" b="1" dirty="0">
                <a:solidFill>
                  <a:srgbClr val="000000"/>
                </a:solidFill>
              </a:rPr>
              <a:t>Accepted </a:t>
            </a:r>
            <a:r>
              <a:rPr kumimoji="1" lang="ja-JP" altLang="en-US" sz="2000" b="1">
                <a:solidFill>
                  <a:srgbClr val="000000"/>
                </a:solidFill>
              </a:rPr>
              <a:t>マーク</a:t>
            </a:r>
          </a:p>
        </p:txBody>
      </p:sp>
      <p:sp>
        <p:nvSpPr>
          <p:cNvPr id="19" name="角丸四角形 18">
            <a:extLst>
              <a:ext uri="{FF2B5EF4-FFF2-40B4-BE49-F238E27FC236}">
                <a16:creationId xmlns:a16="http://schemas.microsoft.com/office/drawing/2014/main" id="{4F99349A-4457-0766-B01D-939CEAB6C9C8}"/>
              </a:ext>
            </a:extLst>
          </p:cNvPr>
          <p:cNvSpPr/>
          <p:nvPr/>
        </p:nvSpPr>
        <p:spPr>
          <a:xfrm>
            <a:off x="1990770" y="4131478"/>
            <a:ext cx="1033015" cy="400109"/>
          </a:xfrm>
          <a:prstGeom prst="roundRect">
            <a:avLst/>
          </a:prstGeom>
          <a:solidFill>
            <a:srgbClr val="FFFFFF"/>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rgbClr val="000000"/>
                </a:solidFill>
              </a:rPr>
              <a:t>回答</a:t>
            </a:r>
          </a:p>
        </p:txBody>
      </p:sp>
      <p:sp>
        <p:nvSpPr>
          <p:cNvPr id="15" name="角丸四角形 14">
            <a:extLst>
              <a:ext uri="{FF2B5EF4-FFF2-40B4-BE49-F238E27FC236}">
                <a16:creationId xmlns:a16="http://schemas.microsoft.com/office/drawing/2014/main" id="{E3A8BBB2-DCB8-8FFA-499E-AD67DB718E72}"/>
              </a:ext>
            </a:extLst>
          </p:cNvPr>
          <p:cNvSpPr/>
          <p:nvPr/>
        </p:nvSpPr>
        <p:spPr>
          <a:xfrm>
            <a:off x="10582131" y="1033941"/>
            <a:ext cx="1033015" cy="400109"/>
          </a:xfrm>
          <a:prstGeom prst="roundRect">
            <a:avLst/>
          </a:prstGeom>
          <a:solidFill>
            <a:srgbClr val="FFFFFF"/>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rgbClr val="000000"/>
                </a:solidFill>
              </a:rPr>
              <a:t>質問</a:t>
            </a:r>
            <a:endParaRPr kumimoji="1" lang="ja-JP" altLang="en-US" sz="2000" b="1">
              <a:solidFill>
                <a:srgbClr val="000000"/>
              </a:solidFill>
            </a:endParaRPr>
          </a:p>
        </p:txBody>
      </p:sp>
    </p:spTree>
    <p:extLst>
      <p:ext uri="{BB962C8B-B14F-4D97-AF65-F5344CB8AC3E}">
        <p14:creationId xmlns:p14="http://schemas.microsoft.com/office/powerpoint/2010/main" val="11722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4" grpId="0" animBg="1"/>
      <p:bldP spid="16" grpId="0" animBg="1"/>
      <p:bldP spid="17" grpId="0" animBg="1"/>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CF464-0D82-9F07-322D-DD424341D4F0}"/>
              </a:ext>
            </a:extLst>
          </p:cNvPr>
          <p:cNvSpPr>
            <a:spLocks noGrp="1"/>
          </p:cNvSpPr>
          <p:nvPr>
            <p:ph type="title"/>
          </p:nvPr>
        </p:nvSpPr>
        <p:spPr/>
        <p:txBody>
          <a:bodyPr/>
          <a:lstStyle/>
          <a:p>
            <a:r>
              <a:rPr kumimoji="1" lang="en" altLang="ja-JP" dirty="0"/>
              <a:t>Stack Overflow </a:t>
            </a:r>
            <a:r>
              <a:rPr kumimoji="1" lang="ja-JP" altLang="en-US"/>
              <a:t>における</a:t>
            </a:r>
            <a:r>
              <a:rPr kumimoji="1" lang="en-US" altLang="ja-JP" dirty="0"/>
              <a:t> </a:t>
            </a:r>
            <a:r>
              <a:rPr kumimoji="1" lang="en" altLang="ja-JP" dirty="0"/>
              <a:t>SBOM </a:t>
            </a:r>
            <a:r>
              <a:rPr kumimoji="1" lang="ja-JP" altLang="en-US"/>
              <a:t>利活用に関する質問の分析</a:t>
            </a:r>
          </a:p>
        </p:txBody>
      </p:sp>
      <p:sp>
        <p:nvSpPr>
          <p:cNvPr id="4" name="角丸四角形 3">
            <a:extLst>
              <a:ext uri="{FF2B5EF4-FFF2-40B4-BE49-F238E27FC236}">
                <a16:creationId xmlns:a16="http://schemas.microsoft.com/office/drawing/2014/main" id="{3C322912-03ED-E43D-00E6-71751213C960}"/>
              </a:ext>
            </a:extLst>
          </p:cNvPr>
          <p:cNvSpPr/>
          <p:nvPr/>
        </p:nvSpPr>
        <p:spPr>
          <a:xfrm>
            <a:off x="1057275" y="1213038"/>
            <a:ext cx="10086975" cy="1791089"/>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 altLang="ja-JP" sz="2800" b="1" dirty="0"/>
              <a:t>SBOM </a:t>
            </a:r>
            <a:r>
              <a:rPr lang="ja-JP" altLang="en-US" sz="2800" b="1"/>
              <a:t>を利活用する際に課題に直面した開発者が、</a:t>
            </a:r>
            <a:endParaRPr lang="en-US" altLang="ja-JP" sz="2800" b="1" dirty="0"/>
          </a:p>
          <a:p>
            <a:pPr algn="ctr"/>
            <a:r>
              <a:rPr lang="ja-JP" altLang="en-US" sz="2800" b="1"/>
              <a:t>解決法を</a:t>
            </a:r>
            <a:r>
              <a:rPr lang="en-US" altLang="ja-JP" sz="2800" b="1" dirty="0"/>
              <a:t> Stack Overflow </a:t>
            </a:r>
            <a:r>
              <a:rPr lang="ja-JP" altLang="en-US" sz="2800" b="1"/>
              <a:t>で質問しているのではないか？</a:t>
            </a:r>
            <a:endParaRPr lang="en-US" altLang="ja-JP" sz="2800" b="1" dirty="0"/>
          </a:p>
        </p:txBody>
      </p:sp>
      <p:sp>
        <p:nvSpPr>
          <p:cNvPr id="7" name="角丸四角形 6">
            <a:extLst>
              <a:ext uri="{FF2B5EF4-FFF2-40B4-BE49-F238E27FC236}">
                <a16:creationId xmlns:a16="http://schemas.microsoft.com/office/drawing/2014/main" id="{523655B3-C9F7-E773-5195-28BF1430B6B9}"/>
              </a:ext>
            </a:extLst>
          </p:cNvPr>
          <p:cNvSpPr/>
          <p:nvPr/>
        </p:nvSpPr>
        <p:spPr>
          <a:xfrm>
            <a:off x="1057275" y="4331156"/>
            <a:ext cx="10086975" cy="1791089"/>
          </a:xfrm>
          <a:prstGeom prst="roundRect">
            <a:avLst/>
          </a:prstGeom>
          <a:noFill/>
          <a:ln w="762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ja-JP" altLang="en-US" sz="2800" b="1">
                <a:solidFill>
                  <a:schemeClr val="accent1"/>
                </a:solidFill>
              </a:rPr>
              <a:t>質問を分析すれば、一般の開発者が</a:t>
            </a:r>
            <a:r>
              <a:rPr lang="en-US" altLang="ja-JP" sz="2800" b="1" dirty="0">
                <a:solidFill>
                  <a:schemeClr val="accent1"/>
                </a:solidFill>
              </a:rPr>
              <a:t> SBOM </a:t>
            </a:r>
            <a:r>
              <a:rPr lang="ja-JP" altLang="en-US" sz="2800" b="1">
                <a:solidFill>
                  <a:schemeClr val="accent1"/>
                </a:solidFill>
              </a:rPr>
              <a:t>について</a:t>
            </a:r>
            <a:br>
              <a:rPr lang="en-US" altLang="ja-JP" sz="2800" b="1" dirty="0">
                <a:solidFill>
                  <a:schemeClr val="accent1"/>
                </a:solidFill>
              </a:rPr>
            </a:br>
            <a:r>
              <a:rPr lang="ja-JP" altLang="en-US" sz="2800" b="1">
                <a:solidFill>
                  <a:schemeClr val="accent1"/>
                </a:solidFill>
              </a:rPr>
              <a:t>抱いている課題が明らかになるのではないか？</a:t>
            </a:r>
          </a:p>
        </p:txBody>
      </p:sp>
      <p:sp>
        <p:nvSpPr>
          <p:cNvPr id="8" name="下矢印 7">
            <a:extLst>
              <a:ext uri="{FF2B5EF4-FFF2-40B4-BE49-F238E27FC236}">
                <a16:creationId xmlns:a16="http://schemas.microsoft.com/office/drawing/2014/main" id="{FDEE50C6-C922-CFF1-3F1B-56BAC8188D53}"/>
              </a:ext>
            </a:extLst>
          </p:cNvPr>
          <p:cNvSpPr/>
          <p:nvPr/>
        </p:nvSpPr>
        <p:spPr>
          <a:xfrm>
            <a:off x="4558629" y="3345174"/>
            <a:ext cx="3074737" cy="64493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5195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66B749D0-01A0-F9E4-62FF-148400011F68}"/>
              </a:ext>
            </a:extLst>
          </p:cNvPr>
          <p:cNvSpPr/>
          <p:nvPr/>
        </p:nvSpPr>
        <p:spPr>
          <a:xfrm>
            <a:off x="1434311" y="4939285"/>
            <a:ext cx="9323378" cy="1540683"/>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pPr algn="just"/>
            <a:r>
              <a:rPr kumimoji="1" lang="ja-JP" altLang="en-US" sz="2400" b="1" u="sng"/>
              <a:t>調査 </a:t>
            </a:r>
            <a:r>
              <a:rPr lang="en-US" altLang="ja-JP" sz="2400" b="1" u="sng" dirty="0"/>
              <a:t>3</a:t>
            </a:r>
            <a:r>
              <a:rPr kumimoji="1" lang="ja-JP" altLang="en-US" sz="2400" b="1" u="sng"/>
              <a:t>：</a:t>
            </a:r>
            <a:r>
              <a:rPr lang="ja-JP" altLang="en-US" sz="2400" b="1" u="sng"/>
              <a:t>　</a:t>
            </a:r>
            <a:r>
              <a:rPr kumimoji="1" lang="en" altLang="ja-JP" sz="2400" b="1" u="sng" dirty="0"/>
              <a:t>SBOM</a:t>
            </a:r>
            <a:r>
              <a:rPr kumimoji="1" lang="ja-JP" altLang="en-US" sz="2400" b="1" u="sng"/>
              <a:t> 利用者が抱いている課題</a:t>
            </a:r>
            <a:endParaRPr kumimoji="1" lang="en-US" altLang="ja-JP" sz="2400" b="1" u="sng" dirty="0"/>
          </a:p>
          <a:p>
            <a:pPr algn="just"/>
            <a:endParaRPr kumimoji="1" lang="en-US" altLang="ja-JP" sz="2000" dirty="0"/>
          </a:p>
          <a:p>
            <a:pPr algn="just"/>
            <a:r>
              <a:rPr kumimoji="1" lang="ja-JP" altLang="en-US" sz="2000"/>
              <a:t>実際に </a:t>
            </a:r>
            <a:r>
              <a:rPr kumimoji="1" lang="en" altLang="ja-JP" sz="2000" dirty="0"/>
              <a:t>SBOM </a:t>
            </a:r>
            <a:r>
              <a:rPr kumimoji="1" lang="ja-JP" altLang="en-US" sz="2000"/>
              <a:t>を利用するソフトウェア開発者が抱いている課題は？</a:t>
            </a:r>
          </a:p>
        </p:txBody>
      </p:sp>
      <p:sp>
        <p:nvSpPr>
          <p:cNvPr id="10" name="角丸四角形 9">
            <a:extLst>
              <a:ext uri="{FF2B5EF4-FFF2-40B4-BE49-F238E27FC236}">
                <a16:creationId xmlns:a16="http://schemas.microsoft.com/office/drawing/2014/main" id="{96220267-25CE-7930-46B0-D2F569EE805B}"/>
              </a:ext>
            </a:extLst>
          </p:cNvPr>
          <p:cNvSpPr/>
          <p:nvPr/>
        </p:nvSpPr>
        <p:spPr>
          <a:xfrm>
            <a:off x="1434311" y="2794518"/>
            <a:ext cx="9323378" cy="1895245"/>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ja-JP" altLang="en-US" sz="2400" b="1" u="sng"/>
              <a:t>調査 </a:t>
            </a:r>
            <a:r>
              <a:rPr kumimoji="1" lang="en-US" altLang="ja-JP" sz="2400" b="1" u="sng" dirty="0"/>
              <a:t>2</a:t>
            </a:r>
            <a:r>
              <a:rPr kumimoji="1" lang="ja-JP" altLang="en-US" sz="2400" b="1" u="sng"/>
              <a:t>：</a:t>
            </a:r>
            <a:r>
              <a:rPr lang="ja-JP" altLang="en-US" sz="2400" b="1" u="sng"/>
              <a:t>　</a:t>
            </a:r>
            <a:r>
              <a:rPr kumimoji="1" lang="en" altLang="ja-JP" sz="2400" b="1" u="sng" dirty="0"/>
              <a:t>SBOM </a:t>
            </a:r>
            <a:r>
              <a:rPr kumimoji="1" lang="ja-JP" altLang="en-US" sz="2400" b="1" u="sng"/>
              <a:t>利活用に関する質問数の推移</a:t>
            </a:r>
            <a:endParaRPr kumimoji="1" lang="en-US" altLang="ja-JP" sz="2400" b="1" u="sng" dirty="0"/>
          </a:p>
          <a:p>
            <a:endParaRPr kumimoji="1" lang="en" altLang="ja-JP" sz="2000" dirty="0"/>
          </a:p>
          <a:p>
            <a:r>
              <a:rPr kumimoji="1" lang="en" altLang="ja-JP" sz="2000" dirty="0"/>
              <a:t>SBOM </a:t>
            </a:r>
            <a:r>
              <a:rPr kumimoji="1" lang="ja-JP" altLang="en-US" sz="2000"/>
              <a:t>利用を求める米国大統領令の発令や </a:t>
            </a:r>
            <a:r>
              <a:rPr kumimoji="1" lang="en" altLang="ja-JP" sz="2000" dirty="0"/>
              <a:t>SPDX </a:t>
            </a:r>
            <a:r>
              <a:rPr kumimoji="1" lang="ja-JP" altLang="en-US" sz="2000"/>
              <a:t>の </a:t>
            </a:r>
            <a:r>
              <a:rPr kumimoji="1" lang="en" altLang="ja-JP" sz="2000" dirty="0"/>
              <a:t>ISO/IEC </a:t>
            </a:r>
            <a:r>
              <a:rPr kumimoji="1" lang="ja-JP" altLang="en-US" sz="2000"/>
              <a:t>標準化など、</a:t>
            </a:r>
            <a:br>
              <a:rPr kumimoji="1" lang="en-US" altLang="ja-JP" sz="2000" dirty="0"/>
            </a:br>
            <a:r>
              <a:rPr kumimoji="1" lang="en-US" altLang="ja-JP" sz="2000" dirty="0"/>
              <a:t>SBOM </a:t>
            </a:r>
            <a:r>
              <a:rPr kumimoji="1" lang="ja-JP" altLang="en-US" sz="2000"/>
              <a:t>を取り巻く状況の変化は質問数に影響しているか？</a:t>
            </a:r>
          </a:p>
        </p:txBody>
      </p:sp>
      <p:sp>
        <p:nvSpPr>
          <p:cNvPr id="2" name="タイトル 1">
            <a:extLst>
              <a:ext uri="{FF2B5EF4-FFF2-40B4-BE49-F238E27FC236}">
                <a16:creationId xmlns:a16="http://schemas.microsoft.com/office/drawing/2014/main" id="{78A930D1-CEAE-7B41-AE4C-C8434BD974E4}"/>
              </a:ext>
            </a:extLst>
          </p:cNvPr>
          <p:cNvSpPr>
            <a:spLocks noGrp="1"/>
          </p:cNvSpPr>
          <p:nvPr>
            <p:ph type="title"/>
          </p:nvPr>
        </p:nvSpPr>
        <p:spPr/>
        <p:txBody>
          <a:bodyPr/>
          <a:lstStyle/>
          <a:p>
            <a:r>
              <a:rPr kumimoji="1" lang="ja-JP" altLang="en-US"/>
              <a:t>調査内容</a:t>
            </a:r>
          </a:p>
        </p:txBody>
      </p:sp>
      <p:sp>
        <p:nvSpPr>
          <p:cNvPr id="9" name="角丸四角形 8">
            <a:extLst>
              <a:ext uri="{FF2B5EF4-FFF2-40B4-BE49-F238E27FC236}">
                <a16:creationId xmlns:a16="http://schemas.microsoft.com/office/drawing/2014/main" id="{CFF78D1D-0027-76A1-1DDF-2167BC37C520}"/>
              </a:ext>
            </a:extLst>
          </p:cNvPr>
          <p:cNvSpPr/>
          <p:nvPr/>
        </p:nvSpPr>
        <p:spPr>
          <a:xfrm>
            <a:off x="1434311" y="1004312"/>
            <a:ext cx="9323378" cy="1540683"/>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pPr algn="just"/>
            <a:r>
              <a:rPr kumimoji="1" lang="ja-JP" altLang="en-US" sz="2400" b="1" u="sng"/>
              <a:t>調査 </a:t>
            </a:r>
            <a:r>
              <a:rPr kumimoji="1" lang="en-US" altLang="ja-JP" sz="2400" b="1" u="sng" dirty="0"/>
              <a:t>1</a:t>
            </a:r>
            <a:r>
              <a:rPr kumimoji="1" lang="ja-JP" altLang="en-US" sz="2400" b="1" u="sng"/>
              <a:t>：</a:t>
            </a:r>
            <a:r>
              <a:rPr lang="ja-JP" altLang="en-US" sz="2400" b="1" u="sng"/>
              <a:t>　</a:t>
            </a:r>
            <a:r>
              <a:rPr kumimoji="1" lang="en" altLang="ja-JP" sz="2400" b="1" u="sng" dirty="0"/>
              <a:t>SBOM </a:t>
            </a:r>
            <a:r>
              <a:rPr kumimoji="1" lang="ja-JP" altLang="en-US" sz="2400" b="1" u="sng"/>
              <a:t>利活用に関する質問の回答・解決状況</a:t>
            </a:r>
            <a:endParaRPr kumimoji="1" lang="en-US" altLang="ja-JP" sz="2400" b="1" u="sng" dirty="0"/>
          </a:p>
          <a:p>
            <a:pPr algn="just"/>
            <a:endParaRPr kumimoji="1" lang="en-US" altLang="ja-JP" sz="2000" dirty="0"/>
          </a:p>
          <a:p>
            <a:pPr algn="just"/>
            <a:r>
              <a:rPr kumimoji="1" lang="en" altLang="ja-JP" sz="2000" dirty="0"/>
              <a:t>SBOM </a:t>
            </a:r>
            <a:r>
              <a:rPr kumimoji="1" lang="ja-JP" altLang="en-US" sz="2000"/>
              <a:t>の問題は</a:t>
            </a:r>
            <a:r>
              <a:rPr kumimoji="1" lang="en-US" altLang="ja-JP" sz="2000" dirty="0"/>
              <a:t> </a:t>
            </a:r>
            <a:r>
              <a:rPr kumimoji="1" lang="en" altLang="ja-JP" sz="2000" dirty="0"/>
              <a:t>Stack Overflow </a:t>
            </a:r>
            <a:r>
              <a:rPr kumimoji="1" lang="ja-JP" altLang="en-US" sz="2000"/>
              <a:t>で質問すれば解決できる状況か？</a:t>
            </a:r>
          </a:p>
        </p:txBody>
      </p:sp>
    </p:spTree>
    <p:extLst>
      <p:ext uri="{BB962C8B-B14F-4D97-AF65-F5344CB8AC3E}">
        <p14:creationId xmlns:p14="http://schemas.microsoft.com/office/powerpoint/2010/main" val="3004542512"/>
      </p:ext>
    </p:extLst>
  </p:cSld>
  <p:clrMapOvr>
    <a:masterClrMapping/>
  </p:clrMapOvr>
</p:sld>
</file>

<file path=ppt/theme/theme1.xml><?xml version="1.0" encoding="utf-8"?>
<a:theme xmlns:a="http://schemas.openxmlformats.org/drawingml/2006/main" name="New Dark Theme 4x3">
  <a:themeElements>
    <a:clrScheme name="Screen">
      <a:dk1>
        <a:srgbClr val="000000"/>
      </a:dk1>
      <a:lt1>
        <a:srgbClr val="FFFFFF"/>
      </a:lt1>
      <a:dk2>
        <a:srgbClr val="000000"/>
      </a:dk2>
      <a:lt2>
        <a:srgbClr val="FFFFFF"/>
      </a:lt2>
      <a:accent1>
        <a:srgbClr val="FFFF00"/>
      </a:accent1>
      <a:accent2>
        <a:srgbClr val="00C0FF"/>
      </a:accent2>
      <a:accent3>
        <a:srgbClr val="FF80C0"/>
      </a:accent3>
      <a:accent4>
        <a:srgbClr val="FFC000"/>
      </a:accent4>
      <a:accent5>
        <a:srgbClr val="22FF00"/>
      </a:accent5>
      <a:accent6>
        <a:srgbClr val="DCAAFF"/>
      </a:accent6>
      <a:hlink>
        <a:srgbClr val="00AFF4"/>
      </a:hlink>
      <a:folHlink>
        <a:srgbClr val="00AFF4"/>
      </a:folHlink>
    </a:clrScheme>
    <a:fontScheme name="Presentation">
      <a:majorFont>
        <a:latin typeface="Segoe UI"/>
        <a:ea typeface="BIZ UDPゴシック"/>
        <a:cs typeface=""/>
      </a:majorFont>
      <a:minorFont>
        <a:latin typeface="Segoe UI"/>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Dark Theme 4x3" id="{F381FC6D-964D-496B-B362-5F45C89A8468}" vid="{DB8C6993-FFF7-4DC8-AA5F-F197C7A9A13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Light Theme</Template>
  <TotalTime>22274</TotalTime>
  <Words>4002</Words>
  <Application>Microsoft Macintosh PowerPoint</Application>
  <PresentationFormat>ワイド画面</PresentationFormat>
  <Paragraphs>419</Paragraphs>
  <Slides>35</Slides>
  <Notes>22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Arial</vt:lpstr>
      <vt:lpstr>Cambria Math</vt:lpstr>
      <vt:lpstr>BIZ UDGothic</vt:lpstr>
      <vt:lpstr>Segoe UI</vt:lpstr>
      <vt:lpstr>游ゴシック</vt:lpstr>
      <vt:lpstr>New Dark Theme 4x3</vt:lpstr>
      <vt:lpstr>Stack Overflow における SBOM 利活用に関する質問の分析</vt:lpstr>
      <vt:lpstr>背景：　サプライチェーンリスク</vt:lpstr>
      <vt:lpstr>ソフトウェア部品表（Software Bill of Materials, SBOM）</vt:lpstr>
      <vt:lpstr>SBOM の利点</vt:lpstr>
      <vt:lpstr>主要な SBOM 形式</vt:lpstr>
      <vt:lpstr>課題</vt:lpstr>
      <vt:lpstr>Stack Overflow</vt:lpstr>
      <vt:lpstr>Stack Overflow における SBOM 利活用に関する質問の分析</vt:lpstr>
      <vt:lpstr>調査内容</vt:lpstr>
      <vt:lpstr>質問の抽出 – 概要</vt:lpstr>
      <vt:lpstr>質問の抽出 – 「SBOM」「CycloneDX」</vt:lpstr>
      <vt:lpstr>質問の抽出 – 「SPDX」</vt:lpstr>
      <vt:lpstr>質問の抽出 – ノイズパターン文字列</vt:lpstr>
      <vt:lpstr>質問の抽出 – ノイズパターン文字列の詳細</vt:lpstr>
      <vt:lpstr>調査手順</vt:lpstr>
      <vt:lpstr>調査結果 – 調査 1　（回答・解決状況）</vt:lpstr>
      <vt:lpstr>調査結果 – 調査 2　（質問数推移）</vt:lpstr>
      <vt:lpstr>調査結果 – 調査 3　（SBOM 利用者が抱く課題）</vt:lpstr>
      <vt:lpstr>調査結果 – 調査 3 – 課題 1</vt:lpstr>
      <vt:lpstr>調査結果 – 調査 3 – 課題 2</vt:lpstr>
      <vt:lpstr>調査結果 – 調査 3 – 課題 3</vt:lpstr>
      <vt:lpstr>調査結果 – 調査 3 – 考察</vt:lpstr>
      <vt:lpstr>まとめ – Stack Overflow 上の SBOM 利活用に関する質問の分析</vt:lpstr>
      <vt:lpstr>付録</vt:lpstr>
      <vt:lpstr>NTIA が定める SBOM の最小要件 [2]</vt:lpstr>
      <vt:lpstr>質問の抽出 – ノイズ例（SBOM）</vt:lpstr>
      <vt:lpstr>質問の抽出 – ノイズ例（CycloneDX）</vt:lpstr>
      <vt:lpstr>質問の抽出 – ノイズ例（SPDX）</vt:lpstr>
      <vt:lpstr>ノイズ除外に用いた SQL クエリ</vt:lpstr>
      <vt:lpstr>妥当性への脅威</vt:lpstr>
      <vt:lpstr>調査 1 の timescale 調整　（論文非掲載）</vt:lpstr>
      <vt:lpstr>調査結果 – 調査 3 – 実例 1</vt:lpstr>
      <vt:lpstr>調査結果 – 調査 3 – 実例 2</vt:lpstr>
      <vt:lpstr>調査結果 – 調査 3 – 実例 3</vt:lpstr>
      <vt:lpstr>今後の展望</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
  <cp:keywords/>
  <dc:description/>
  <cp:lastModifiedBy>watamario15</cp:lastModifiedBy>
  <cp:revision>32</cp:revision>
  <dcterms:created xsi:type="dcterms:W3CDTF">2024-02-18T17:57:41Z</dcterms:created>
  <dcterms:modified xsi:type="dcterms:W3CDTF">2024-03-08T02:16:38Z</dcterms:modified>
  <cp:category/>
</cp:coreProperties>
</file>