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wdp" ContentType="image/vnd.ms-photo"/>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notesSlides/notesSlide9.xml" ContentType="application/vnd.openxmlformats-officedocument.presentationml.notesSlid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notesSlides/notesSlide10.xml" ContentType="application/vnd.openxmlformats-officedocument.presentationml.notesSlid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charts/chart6.xml" ContentType="application/vnd.openxmlformats-officedocument.drawingml.chart+xml"/>
  <Override PartName="/ppt/charts/style6.xml" ContentType="application/vnd.ms-office.chartstyle+xml"/>
  <Override PartName="/ppt/charts/colors6.xml" ContentType="application/vnd.ms-office.chartcolorstyle+xml"/>
  <Override PartName="/ppt/notesSlides/notesSlide11.xml" ContentType="application/vnd.openxmlformats-officedocument.presentationml.notesSlide+xml"/>
  <Override PartName="/ppt/charts/chart7.xml" ContentType="application/vnd.openxmlformats-officedocument.drawingml.chart+xml"/>
  <Override PartName="/ppt/charts/style7.xml" ContentType="application/vnd.ms-office.chartstyle+xml"/>
  <Override PartName="/ppt/charts/colors7.xml" ContentType="application/vnd.ms-office.chartcolorstyle+xml"/>
  <Override PartName="/ppt/charts/chart8.xml" ContentType="application/vnd.openxmlformats-officedocument.drawingml.chart+xml"/>
  <Override PartName="/ppt/charts/style8.xml" ContentType="application/vnd.ms-office.chartstyle+xml"/>
  <Override PartName="/ppt/charts/colors8.xml" ContentType="application/vnd.ms-office.chartcolorstyl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charts/chart9.xml" ContentType="application/vnd.openxmlformats-officedocument.drawingml.chart+xml"/>
  <Override PartName="/ppt/charts/style9.xml" ContentType="application/vnd.ms-office.chartstyle+xml"/>
  <Override PartName="/ppt/charts/colors9.xml" ContentType="application/vnd.ms-office.chartcolorstyle+xml"/>
  <Override PartName="/ppt/notesSlides/notesSlide22.xml" ContentType="application/vnd.openxmlformats-officedocument.presentationml.notesSlide+xml"/>
  <Override PartName="/ppt/charts/chart10.xml" ContentType="application/vnd.openxmlformats-officedocument.drawingml.chart+xml"/>
  <Override PartName="/ppt/charts/style10.xml" ContentType="application/vnd.ms-office.chartstyle+xml"/>
  <Override PartName="/ppt/charts/colors10.xml" ContentType="application/vnd.ms-office.chartcolorstyle+xml"/>
  <Override PartName="/ppt/notesSlides/notesSlide23.xml" ContentType="application/vnd.openxmlformats-officedocument.presentationml.notesSlide+xml"/>
  <Override PartName="/ppt/charts/chart11.xml" ContentType="application/vnd.openxmlformats-officedocument.drawingml.chart+xml"/>
  <Override PartName="/ppt/charts/style11.xml" ContentType="application/vnd.ms-office.chartstyle+xml"/>
  <Override PartName="/ppt/charts/colors11.xml" ContentType="application/vnd.ms-office.chartcolorstyle+xml"/>
  <Override PartName="/ppt/notesSlides/notesSlide24.xml" ContentType="application/vnd.openxmlformats-officedocument.presentationml.notesSlide+xml"/>
  <Override PartName="/ppt/charts/chart12.xml" ContentType="application/vnd.openxmlformats-officedocument.drawingml.chart+xml"/>
  <Override PartName="/ppt/charts/style12.xml" ContentType="application/vnd.ms-office.chartstyle+xml"/>
  <Override PartName="/ppt/charts/colors12.xml" ContentType="application/vnd.ms-office.chartcolorstyl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charts/chart13.xml" ContentType="application/vnd.openxmlformats-officedocument.drawingml.chart+xml"/>
  <Override PartName="/ppt/charts/style13.xml" ContentType="application/vnd.ms-office.chartstyle+xml"/>
  <Override PartName="/ppt/charts/colors13.xml" ContentType="application/vnd.ms-office.chartcolorstyle+xml"/>
  <Override PartName="/ppt/notesSlides/notesSlide27.xml" ContentType="application/vnd.openxmlformats-officedocument.presentationml.notesSlide+xml"/>
  <Override PartName="/ppt/charts/chart14.xml" ContentType="application/vnd.openxmlformats-officedocument.drawingml.chart+xml"/>
  <Override PartName="/ppt/charts/style14.xml" ContentType="application/vnd.ms-office.chartstyle+xml"/>
  <Override PartName="/ppt/charts/colors14.xml" ContentType="application/vnd.ms-office.chartcolorstyle+xml"/>
  <Override PartName="/ppt/notesSlides/notesSlide28.xml" ContentType="application/vnd.openxmlformats-officedocument.presentationml.notesSlide+xml"/>
  <Override PartName="/ppt/charts/chart15.xml" ContentType="application/vnd.openxmlformats-officedocument.drawingml.chart+xml"/>
  <Override PartName="/ppt/charts/style15.xml" ContentType="application/vnd.ms-office.chartstyle+xml"/>
  <Override PartName="/ppt/charts/colors15.xml" ContentType="application/vnd.ms-office.chartcolorstyle+xml"/>
  <Override PartName="/ppt/notesSlides/notesSlide29.xml" ContentType="application/vnd.openxmlformats-officedocument.presentationml.notesSlide+xml"/>
  <Override PartName="/ppt/charts/chart16.xml" ContentType="application/vnd.openxmlformats-officedocument.drawingml.chart+xml"/>
  <Override PartName="/ppt/charts/style16.xml" ContentType="application/vnd.ms-office.chartstyle+xml"/>
  <Override PartName="/ppt/charts/colors16.xml" ContentType="application/vnd.ms-office.chartcolorstyl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4"/>
  </p:notesMasterIdLst>
  <p:sldIdLst>
    <p:sldId id="257" r:id="rId2"/>
    <p:sldId id="371" r:id="rId3"/>
    <p:sldId id="372" r:id="rId4"/>
    <p:sldId id="373" r:id="rId5"/>
    <p:sldId id="368" r:id="rId6"/>
    <p:sldId id="312" r:id="rId7"/>
    <p:sldId id="363" r:id="rId8"/>
    <p:sldId id="284" r:id="rId9"/>
    <p:sldId id="364" r:id="rId10"/>
    <p:sldId id="365" r:id="rId11"/>
    <p:sldId id="366" r:id="rId12"/>
    <p:sldId id="259" r:id="rId13"/>
    <p:sldId id="320" r:id="rId14"/>
    <p:sldId id="321" r:id="rId15"/>
    <p:sldId id="323" r:id="rId16"/>
    <p:sldId id="324" r:id="rId17"/>
    <p:sldId id="325" r:id="rId18"/>
    <p:sldId id="367" r:id="rId19"/>
    <p:sldId id="360" r:id="rId20"/>
    <p:sldId id="319" r:id="rId21"/>
    <p:sldId id="278" r:id="rId22"/>
    <p:sldId id="346" r:id="rId23"/>
    <p:sldId id="348" r:id="rId24"/>
    <p:sldId id="345" r:id="rId25"/>
    <p:sldId id="343" r:id="rId26"/>
    <p:sldId id="356" r:id="rId27"/>
    <p:sldId id="357" r:id="rId28"/>
    <p:sldId id="358" r:id="rId29"/>
    <p:sldId id="359" r:id="rId30"/>
    <p:sldId id="342" r:id="rId31"/>
    <p:sldId id="317" r:id="rId32"/>
    <p:sldId id="288" r:id="rId33"/>
  </p:sldIdLst>
  <p:sldSz cx="12192000" cy="6858000"/>
  <p:notesSz cx="9939338" cy="68072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FC1AF"/>
    <a:srgbClr val="BCC9DA"/>
    <a:srgbClr val="9EB3CE"/>
    <a:srgbClr val="C3D0B8"/>
    <a:srgbClr val="CED9C5"/>
    <a:srgbClr val="AEC59B"/>
    <a:srgbClr val="ED7D31"/>
    <a:srgbClr val="FFFFFF"/>
    <a:srgbClr val="31404D"/>
    <a:srgbClr val="E7E6E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9D7B26C5-4107-4FEC-AEDC-1716B250A1EF}" styleName="スタイル (淡色)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107" autoAdjust="0"/>
    <p:restoredTop sz="79197" autoAdjust="0"/>
  </p:normalViewPr>
  <p:slideViewPr>
    <p:cSldViewPr snapToGrid="0">
      <p:cViewPr varScale="1">
        <p:scale>
          <a:sx n="84" d="100"/>
          <a:sy n="84" d="100"/>
        </p:scale>
        <p:origin x="1602" y="78"/>
      </p:cViewPr>
      <p:guideLst/>
    </p:cSldViewPr>
  </p:slideViewPr>
  <p:outlineViewPr>
    <p:cViewPr>
      <p:scale>
        <a:sx n="33" d="100"/>
        <a:sy n="33" d="100"/>
      </p:scale>
      <p:origin x="0" y="-4626"/>
    </p:cViewPr>
  </p:outlineViewPr>
  <p:notesTextViewPr>
    <p:cViewPr>
      <p:scale>
        <a:sx n="3" d="2"/>
        <a:sy n="3" d="2"/>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 Id="rId8" Type="http://schemas.openxmlformats.org/officeDocument/2006/relationships/slide" Target="slides/slide7.xml"/><Relationship Id="rId3" Type="http://schemas.openxmlformats.org/officeDocument/2006/relationships/slide" Target="slides/slide2.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10.xml.rels><?xml version="1.0" encoding="UTF-8" standalone="yes"?>
<Relationships xmlns="http://schemas.openxmlformats.org/package/2006/relationships"><Relationship Id="rId3" Type="http://schemas.openxmlformats.org/officeDocument/2006/relationships/package" Target="../embeddings/Microsoft_Excel_Worksheet9.xlsx"/><Relationship Id="rId2" Type="http://schemas.microsoft.com/office/2011/relationships/chartColorStyle" Target="colors10.xml"/><Relationship Id="rId1" Type="http://schemas.microsoft.com/office/2011/relationships/chartStyle" Target="style10.xml"/></Relationships>
</file>

<file path=ppt/charts/_rels/chart11.xml.rels><?xml version="1.0" encoding="UTF-8" standalone="yes"?>
<Relationships xmlns="http://schemas.openxmlformats.org/package/2006/relationships"><Relationship Id="rId3" Type="http://schemas.openxmlformats.org/officeDocument/2006/relationships/package" Target="../embeddings/Microsoft_Excel_Worksheet10.xlsx"/><Relationship Id="rId2" Type="http://schemas.microsoft.com/office/2011/relationships/chartColorStyle" Target="colors11.xml"/><Relationship Id="rId1" Type="http://schemas.microsoft.com/office/2011/relationships/chartStyle" Target="style11.xml"/></Relationships>
</file>

<file path=ppt/charts/_rels/chart12.xml.rels><?xml version="1.0" encoding="UTF-8" standalone="yes"?>
<Relationships xmlns="http://schemas.openxmlformats.org/package/2006/relationships"><Relationship Id="rId3" Type="http://schemas.openxmlformats.org/officeDocument/2006/relationships/package" Target="../embeddings/Microsoft_Excel_Worksheet11.xlsx"/><Relationship Id="rId2" Type="http://schemas.microsoft.com/office/2011/relationships/chartColorStyle" Target="colors12.xml"/><Relationship Id="rId1" Type="http://schemas.microsoft.com/office/2011/relationships/chartStyle" Target="style12.xml"/></Relationships>
</file>

<file path=ppt/charts/_rels/chart13.xml.rels><?xml version="1.0" encoding="UTF-8" standalone="yes"?>
<Relationships xmlns="http://schemas.openxmlformats.org/package/2006/relationships"><Relationship Id="rId3" Type="http://schemas.openxmlformats.org/officeDocument/2006/relationships/package" Target="../embeddings/Microsoft_Excel_Worksheet12.xlsx"/><Relationship Id="rId2" Type="http://schemas.microsoft.com/office/2011/relationships/chartColorStyle" Target="colors13.xml"/><Relationship Id="rId1" Type="http://schemas.microsoft.com/office/2011/relationships/chartStyle" Target="style13.xml"/></Relationships>
</file>

<file path=ppt/charts/_rels/chart14.xml.rels><?xml version="1.0" encoding="UTF-8" standalone="yes"?>
<Relationships xmlns="http://schemas.openxmlformats.org/package/2006/relationships"><Relationship Id="rId3" Type="http://schemas.openxmlformats.org/officeDocument/2006/relationships/package" Target="../embeddings/Microsoft_Excel_Worksheet13.xlsx"/><Relationship Id="rId2" Type="http://schemas.microsoft.com/office/2011/relationships/chartColorStyle" Target="colors14.xml"/><Relationship Id="rId1" Type="http://schemas.microsoft.com/office/2011/relationships/chartStyle" Target="style14.xml"/></Relationships>
</file>

<file path=ppt/charts/_rels/chart15.xml.rels><?xml version="1.0" encoding="UTF-8" standalone="yes"?>
<Relationships xmlns="http://schemas.openxmlformats.org/package/2006/relationships"><Relationship Id="rId3" Type="http://schemas.openxmlformats.org/officeDocument/2006/relationships/package" Target="../embeddings/Microsoft_Excel_Worksheet14.xlsx"/><Relationship Id="rId2" Type="http://schemas.microsoft.com/office/2011/relationships/chartColorStyle" Target="colors15.xml"/><Relationship Id="rId1" Type="http://schemas.microsoft.com/office/2011/relationships/chartStyle" Target="style15.xml"/></Relationships>
</file>

<file path=ppt/charts/_rels/chart16.xml.rels><?xml version="1.0" encoding="UTF-8" standalone="yes"?>
<Relationships xmlns="http://schemas.openxmlformats.org/package/2006/relationships"><Relationship Id="rId3" Type="http://schemas.openxmlformats.org/officeDocument/2006/relationships/package" Target="../embeddings/Microsoft_Excel_Worksheet15.xlsx"/><Relationship Id="rId2" Type="http://schemas.microsoft.com/office/2011/relationships/chartColorStyle" Target="colors16.xml"/><Relationship Id="rId1" Type="http://schemas.microsoft.com/office/2011/relationships/chartStyle" Target="style16.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package" Target="../embeddings/Microsoft_Excel_Worksheet3.xlsx"/><Relationship Id="rId2" Type="http://schemas.microsoft.com/office/2011/relationships/chartColorStyle" Target="colors4.xml"/><Relationship Id="rId1" Type="http://schemas.microsoft.com/office/2011/relationships/chartStyle" Target="style4.xml"/></Relationships>
</file>

<file path=ppt/charts/_rels/chart5.xml.rels><?xml version="1.0" encoding="UTF-8" standalone="yes"?>
<Relationships xmlns="http://schemas.openxmlformats.org/package/2006/relationships"><Relationship Id="rId3" Type="http://schemas.openxmlformats.org/officeDocument/2006/relationships/package" Target="../embeddings/Microsoft_Excel_Worksheet4.xlsx"/><Relationship Id="rId2" Type="http://schemas.microsoft.com/office/2011/relationships/chartColorStyle" Target="colors5.xml"/><Relationship Id="rId1" Type="http://schemas.microsoft.com/office/2011/relationships/chartStyle" Target="style5.xml"/></Relationships>
</file>

<file path=ppt/charts/_rels/chart6.xml.rels><?xml version="1.0" encoding="UTF-8" standalone="yes"?>
<Relationships xmlns="http://schemas.openxmlformats.org/package/2006/relationships"><Relationship Id="rId3" Type="http://schemas.openxmlformats.org/officeDocument/2006/relationships/package" Target="../embeddings/Microsoft_Excel_Worksheet5.xlsx"/><Relationship Id="rId2" Type="http://schemas.microsoft.com/office/2011/relationships/chartColorStyle" Target="colors6.xml"/><Relationship Id="rId1" Type="http://schemas.microsoft.com/office/2011/relationships/chartStyle" Target="style6.xml"/></Relationships>
</file>

<file path=ppt/charts/_rels/chart7.xml.rels><?xml version="1.0" encoding="UTF-8" standalone="yes"?>
<Relationships xmlns="http://schemas.openxmlformats.org/package/2006/relationships"><Relationship Id="rId3" Type="http://schemas.openxmlformats.org/officeDocument/2006/relationships/package" Target="../embeddings/Microsoft_Excel_Worksheet6.xlsx"/><Relationship Id="rId2" Type="http://schemas.microsoft.com/office/2011/relationships/chartColorStyle" Target="colors7.xml"/><Relationship Id="rId1" Type="http://schemas.microsoft.com/office/2011/relationships/chartStyle" Target="style7.xml"/></Relationships>
</file>

<file path=ppt/charts/_rels/chart8.xml.rels><?xml version="1.0" encoding="UTF-8" standalone="yes"?>
<Relationships xmlns="http://schemas.openxmlformats.org/package/2006/relationships"><Relationship Id="rId3" Type="http://schemas.openxmlformats.org/officeDocument/2006/relationships/package" Target="../embeddings/Microsoft_Excel_Worksheet7.xlsx"/><Relationship Id="rId2" Type="http://schemas.microsoft.com/office/2011/relationships/chartColorStyle" Target="colors8.xml"/><Relationship Id="rId1" Type="http://schemas.microsoft.com/office/2011/relationships/chartStyle" Target="style8.xml"/></Relationships>
</file>

<file path=ppt/charts/_rels/chart9.xml.rels><?xml version="1.0" encoding="UTF-8" standalone="yes"?>
<Relationships xmlns="http://schemas.openxmlformats.org/package/2006/relationships"><Relationship Id="rId3" Type="http://schemas.openxmlformats.org/officeDocument/2006/relationships/package" Target="../embeddings/Microsoft_Excel_Worksheet8.xlsx"/><Relationship Id="rId2" Type="http://schemas.microsoft.com/office/2011/relationships/chartColorStyle" Target="colors9.xml"/><Relationship Id="rId1" Type="http://schemas.microsoft.com/office/2011/relationships/chartStyle" Target="style9.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5507565100290222"/>
          <c:y val="1.0311703690708536E-2"/>
          <c:w val="0.4782807985457746"/>
          <c:h val="0.58216442621872322"/>
        </c:manualLayout>
      </c:layout>
      <c:barChart>
        <c:barDir val="bar"/>
        <c:grouping val="clustered"/>
        <c:varyColors val="0"/>
        <c:ser>
          <c:idx val="5"/>
          <c:order val="0"/>
          <c:tx>
            <c:strRef>
              <c:f>Sheet1!$G$1</c:f>
              <c:strCache>
                <c:ptCount val="1"/>
                <c:pt idx="0">
                  <c:v>GPT-4</c:v>
                </c:pt>
              </c:strCache>
            </c:strRef>
          </c:tx>
          <c:spPr>
            <a:solidFill>
              <a:schemeClr val="accent2">
                <a:lumMod val="75000"/>
              </a:schemeClr>
            </a:solidFill>
            <a:ln w="19050">
              <a:noFill/>
            </a:ln>
            <a:effectLst/>
          </c:spPr>
          <c:invertIfNegative val="0"/>
          <c:cat>
            <c:strRef>
              <c:f>Sheet1!$A$2:$A$7</c:f>
              <c:strCache>
                <c:ptCount val="4"/>
                <c:pt idx="0">
                  <c:v>T4</c:v>
                </c:pt>
                <c:pt idx="1">
                  <c:v>T3</c:v>
                </c:pt>
                <c:pt idx="2">
                  <c:v>T2</c:v>
                </c:pt>
                <c:pt idx="3">
                  <c:v>T1</c:v>
                </c:pt>
              </c:strCache>
            </c:strRef>
          </c:cat>
          <c:val>
            <c:numRef>
              <c:f>Sheet1!$G$2:$G$6</c:f>
              <c:numCache>
                <c:formatCode>General</c:formatCode>
                <c:ptCount val="4"/>
                <c:pt idx="0">
                  <c:v>0.15</c:v>
                </c:pt>
                <c:pt idx="1">
                  <c:v>0.80500000000000005</c:v>
                </c:pt>
                <c:pt idx="2">
                  <c:v>0.98</c:v>
                </c:pt>
                <c:pt idx="3">
                  <c:v>1</c:v>
                </c:pt>
              </c:numCache>
              <c:extLst/>
            </c:numRef>
          </c:val>
          <c:extLst>
            <c:ext xmlns:c16="http://schemas.microsoft.com/office/drawing/2014/chart" uri="{C3380CC4-5D6E-409C-BE32-E72D297353CC}">
              <c16:uniqueId val="{00000000-BD97-4A12-BF9D-591145692C85}"/>
            </c:ext>
          </c:extLst>
        </c:ser>
        <c:ser>
          <c:idx val="4"/>
          <c:order val="1"/>
          <c:tx>
            <c:strRef>
              <c:f>Sheet1!$F$1</c:f>
              <c:strCache>
                <c:ptCount val="1"/>
                <c:pt idx="0">
                  <c:v>GPT-3.5-Turbo</c:v>
                </c:pt>
              </c:strCache>
            </c:strRef>
          </c:tx>
          <c:spPr>
            <a:solidFill>
              <a:schemeClr val="accent2"/>
            </a:solidFill>
            <a:ln>
              <a:noFill/>
            </a:ln>
            <a:effectLst/>
          </c:spPr>
          <c:invertIfNegative val="0"/>
          <c:cat>
            <c:strRef>
              <c:f>Sheet1!$A$2:$A$7</c:f>
              <c:strCache>
                <c:ptCount val="4"/>
                <c:pt idx="0">
                  <c:v>T4</c:v>
                </c:pt>
                <c:pt idx="1">
                  <c:v>T3</c:v>
                </c:pt>
                <c:pt idx="2">
                  <c:v>T2</c:v>
                </c:pt>
                <c:pt idx="3">
                  <c:v>T1</c:v>
                </c:pt>
              </c:strCache>
            </c:strRef>
          </c:cat>
          <c:val>
            <c:numRef>
              <c:f>Sheet1!$F$2:$F$6</c:f>
              <c:numCache>
                <c:formatCode>General</c:formatCode>
                <c:ptCount val="4"/>
                <c:pt idx="0">
                  <c:v>0.09</c:v>
                </c:pt>
                <c:pt idx="1">
                  <c:v>0.629</c:v>
                </c:pt>
                <c:pt idx="2">
                  <c:v>0.56999999999999995</c:v>
                </c:pt>
                <c:pt idx="3">
                  <c:v>1</c:v>
                </c:pt>
              </c:numCache>
              <c:extLst/>
            </c:numRef>
          </c:val>
          <c:extLst>
            <c:ext xmlns:c16="http://schemas.microsoft.com/office/drawing/2014/chart" uri="{C3380CC4-5D6E-409C-BE32-E72D297353CC}">
              <c16:uniqueId val="{00000001-BD97-4A12-BF9D-591145692C85}"/>
            </c:ext>
          </c:extLst>
        </c:ser>
        <c:ser>
          <c:idx val="3"/>
          <c:order val="2"/>
          <c:tx>
            <c:strRef>
              <c:f>Sheet1!$E$1</c:f>
              <c:strCache>
                <c:ptCount val="1"/>
                <c:pt idx="0">
                  <c:v>Llama2-Chat-7B</c:v>
                </c:pt>
              </c:strCache>
            </c:strRef>
          </c:tx>
          <c:spPr>
            <a:solidFill>
              <a:schemeClr val="accent4"/>
            </a:solidFill>
            <a:ln>
              <a:noFill/>
            </a:ln>
            <a:effectLst/>
          </c:spPr>
          <c:invertIfNegative val="0"/>
          <c:cat>
            <c:strRef>
              <c:f>Sheet1!$A$2:$A$7</c:f>
              <c:strCache>
                <c:ptCount val="4"/>
                <c:pt idx="0">
                  <c:v>T4</c:v>
                </c:pt>
                <c:pt idx="1">
                  <c:v>T3</c:v>
                </c:pt>
                <c:pt idx="2">
                  <c:v>T2</c:v>
                </c:pt>
                <c:pt idx="3">
                  <c:v>T1</c:v>
                </c:pt>
              </c:strCache>
            </c:strRef>
          </c:cat>
          <c:val>
            <c:numRef>
              <c:f>Sheet1!$E$2:$E$6</c:f>
              <c:numCache>
                <c:formatCode>General</c:formatCode>
                <c:ptCount val="4"/>
                <c:pt idx="0">
                  <c:v>0.99</c:v>
                </c:pt>
                <c:pt idx="1">
                  <c:v>0.99</c:v>
                </c:pt>
                <c:pt idx="2">
                  <c:v>1</c:v>
                </c:pt>
                <c:pt idx="3">
                  <c:v>1</c:v>
                </c:pt>
              </c:numCache>
              <c:extLst/>
            </c:numRef>
          </c:val>
          <c:extLst>
            <c:ext xmlns:c16="http://schemas.microsoft.com/office/drawing/2014/chart" uri="{C3380CC4-5D6E-409C-BE32-E72D297353CC}">
              <c16:uniqueId val="{00000002-BD97-4A12-BF9D-591145692C85}"/>
            </c:ext>
          </c:extLst>
        </c:ser>
        <c:ser>
          <c:idx val="2"/>
          <c:order val="3"/>
          <c:tx>
            <c:strRef>
              <c:f>Sheet1!$D$1</c:f>
              <c:strCache>
                <c:ptCount val="1"/>
                <c:pt idx="0">
                  <c:v>  </c:v>
                </c:pt>
              </c:strCache>
            </c:strRef>
          </c:tx>
          <c:spPr>
            <a:solidFill>
              <a:schemeClr val="accent3"/>
            </a:solidFill>
            <a:ln>
              <a:noFill/>
            </a:ln>
            <a:effectLst/>
          </c:spPr>
          <c:invertIfNegative val="0"/>
          <c:cat>
            <c:strRef>
              <c:f>Sheet1!$A$2:$A$7</c:f>
              <c:strCache>
                <c:ptCount val="4"/>
                <c:pt idx="0">
                  <c:v>T4</c:v>
                </c:pt>
                <c:pt idx="1">
                  <c:v>T3</c:v>
                </c:pt>
                <c:pt idx="2">
                  <c:v>T2</c:v>
                </c:pt>
                <c:pt idx="3">
                  <c:v>T1</c:v>
                </c:pt>
              </c:strCache>
            </c:strRef>
          </c:cat>
          <c:val>
            <c:numRef>
              <c:f>Sheet1!$D$2:$D$6</c:f>
              <c:numCache>
                <c:formatCode>General</c:formatCode>
                <c:ptCount val="4"/>
              </c:numCache>
              <c:extLst/>
            </c:numRef>
          </c:val>
          <c:extLst>
            <c:ext xmlns:c16="http://schemas.microsoft.com/office/drawing/2014/chart" uri="{C3380CC4-5D6E-409C-BE32-E72D297353CC}">
              <c16:uniqueId val="{00000003-BD97-4A12-BF9D-591145692C85}"/>
            </c:ext>
          </c:extLst>
        </c:ser>
        <c:ser>
          <c:idx val="1"/>
          <c:order val="4"/>
          <c:tx>
            <c:strRef>
              <c:f>Sheet1!$C$1</c:f>
              <c:strCache>
                <c:ptCount val="1"/>
                <c:pt idx="0">
                  <c:v>Oreo</c:v>
                </c:pt>
              </c:strCache>
            </c:strRef>
          </c:tx>
          <c:spPr>
            <a:solidFill>
              <a:schemeClr val="accent5"/>
            </a:solidFill>
            <a:ln>
              <a:noFill/>
            </a:ln>
            <a:effectLst/>
          </c:spPr>
          <c:invertIfNegative val="0"/>
          <c:cat>
            <c:strRef>
              <c:f>Sheet1!$A$2:$A$7</c:f>
              <c:strCache>
                <c:ptCount val="4"/>
                <c:pt idx="0">
                  <c:v>T4</c:v>
                </c:pt>
                <c:pt idx="1">
                  <c:v>T3</c:v>
                </c:pt>
                <c:pt idx="2">
                  <c:v>T2</c:v>
                </c:pt>
                <c:pt idx="3">
                  <c:v>T1</c:v>
                </c:pt>
              </c:strCache>
            </c:strRef>
          </c:cat>
          <c:val>
            <c:numRef>
              <c:f>Sheet1!$C$2:$C$6</c:f>
              <c:numCache>
                <c:formatCode>General</c:formatCode>
                <c:ptCount val="4"/>
                <c:pt idx="0">
                  <c:v>7.0000000000000001E-3</c:v>
                </c:pt>
                <c:pt idx="1">
                  <c:v>0.41880000000000001</c:v>
                </c:pt>
                <c:pt idx="2">
                  <c:v>0.99</c:v>
                </c:pt>
                <c:pt idx="3">
                  <c:v>1</c:v>
                </c:pt>
              </c:numCache>
              <c:extLst/>
            </c:numRef>
          </c:val>
          <c:extLst>
            <c:ext xmlns:c16="http://schemas.microsoft.com/office/drawing/2014/chart" uri="{C3380CC4-5D6E-409C-BE32-E72D297353CC}">
              <c16:uniqueId val="{00000004-BD97-4A12-BF9D-591145692C85}"/>
            </c:ext>
          </c:extLst>
        </c:ser>
        <c:ser>
          <c:idx val="0"/>
          <c:order val="5"/>
          <c:tx>
            <c:strRef>
              <c:f>Sheet1!$B$1</c:f>
              <c:strCache>
                <c:ptCount val="1"/>
                <c:pt idx="0">
                  <c:v>NiCad</c:v>
                </c:pt>
              </c:strCache>
            </c:strRef>
          </c:tx>
          <c:spPr>
            <a:solidFill>
              <a:schemeClr val="accent1"/>
            </a:solidFill>
            <a:ln>
              <a:noFill/>
            </a:ln>
            <a:effectLst/>
          </c:spPr>
          <c:invertIfNegative val="0"/>
          <c:cat>
            <c:strRef>
              <c:f>Sheet1!$A$2:$A$7</c:f>
              <c:strCache>
                <c:ptCount val="4"/>
                <c:pt idx="0">
                  <c:v>T4</c:v>
                </c:pt>
                <c:pt idx="1">
                  <c:v>T3</c:v>
                </c:pt>
                <c:pt idx="2">
                  <c:v>T2</c:v>
                </c:pt>
                <c:pt idx="3">
                  <c:v>T1</c:v>
                </c:pt>
              </c:strCache>
            </c:strRef>
          </c:cat>
          <c:val>
            <c:numRef>
              <c:f>Sheet1!$B$2:$B$6</c:f>
              <c:numCache>
                <c:formatCode>General</c:formatCode>
                <c:ptCount val="4"/>
                <c:pt idx="0">
                  <c:v>0</c:v>
                </c:pt>
                <c:pt idx="1">
                  <c:v>0.188</c:v>
                </c:pt>
                <c:pt idx="2">
                  <c:v>0.99</c:v>
                </c:pt>
                <c:pt idx="3">
                  <c:v>1</c:v>
                </c:pt>
              </c:numCache>
              <c:extLst/>
            </c:numRef>
          </c:val>
          <c:extLst>
            <c:ext xmlns:c16="http://schemas.microsoft.com/office/drawing/2014/chart" uri="{C3380CC4-5D6E-409C-BE32-E72D297353CC}">
              <c16:uniqueId val="{00000005-BD97-4A12-BF9D-591145692C85}"/>
            </c:ext>
          </c:extLst>
        </c:ser>
        <c:dLbls>
          <c:showLegendKey val="0"/>
          <c:showVal val="0"/>
          <c:showCatName val="0"/>
          <c:showSerName val="0"/>
          <c:showPercent val="0"/>
          <c:showBubbleSize val="0"/>
        </c:dLbls>
        <c:gapWidth val="321"/>
        <c:axId val="1691175792"/>
        <c:axId val="1777028656"/>
        <c:extLst/>
      </c:barChart>
      <c:catAx>
        <c:axId val="1691175792"/>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0"/>
          <a:lstStyle/>
          <a:p>
            <a:pPr>
              <a:defRPr sz="1600" b="1" i="0" u="none" strike="noStrike" kern="1200" baseline="0">
                <a:solidFill>
                  <a:schemeClr val="tx1"/>
                </a:solidFill>
                <a:latin typeface="+mn-lt"/>
                <a:ea typeface="+mn-ea"/>
                <a:cs typeface="+mn-cs"/>
              </a:defRPr>
            </a:pPr>
            <a:endParaRPr lang="ja-JP"/>
          </a:p>
        </c:txPr>
        <c:crossAx val="1777028656"/>
        <c:crosses val="autoZero"/>
        <c:auto val="1"/>
        <c:lblAlgn val="ctr"/>
        <c:lblOffset val="100"/>
        <c:noMultiLvlLbl val="0"/>
      </c:catAx>
      <c:valAx>
        <c:axId val="1777028656"/>
        <c:scaling>
          <c:orientation val="minMax"/>
          <c:max val="1"/>
        </c:scaling>
        <c:delete val="0"/>
        <c:axPos val="b"/>
        <c:majorGridlines>
          <c:spPr>
            <a:ln w="9525" cap="flat" cmpd="sng" algn="ctr">
              <a:solidFill>
                <a:schemeClr val="tx1">
                  <a:lumMod val="15000"/>
                  <a:lumOff val="85000"/>
                </a:schemeClr>
              </a:solidFill>
              <a:round/>
            </a:ln>
            <a:effectLst/>
          </c:spPr>
        </c:majorGridlines>
        <c:numFmt formatCode="General" sourceLinked="1"/>
        <c:majorTickMark val="out"/>
        <c:minorTickMark val="none"/>
        <c:tickLblPos val="nextTo"/>
        <c:spPr>
          <a:noFill/>
          <a:ln>
            <a:noFill/>
          </a:ln>
          <a:effectLst/>
        </c:spPr>
        <c:txPr>
          <a:bodyPr rot="-60000000" spcFirstLastPara="1" vertOverflow="ellipsis" vert="horz" wrap="square" anchor="ctr" anchorCtr="1"/>
          <a:lstStyle/>
          <a:p>
            <a:pPr>
              <a:defRPr sz="1600" b="1" i="0" u="none" strike="noStrike" kern="1200" baseline="0">
                <a:solidFill>
                  <a:schemeClr val="tx1"/>
                </a:solidFill>
                <a:latin typeface="+mn-lt"/>
                <a:ea typeface="+mn-ea"/>
                <a:cs typeface="+mn-cs"/>
              </a:defRPr>
            </a:pPr>
            <a:endParaRPr lang="ja-JP"/>
          </a:p>
        </c:txPr>
        <c:crossAx val="1691175792"/>
        <c:crosses val="autoZero"/>
        <c:crossBetween val="between"/>
        <c:majorUnit val="0.2"/>
      </c:valAx>
      <c:spPr>
        <a:noFill/>
        <a:ln>
          <a:noFill/>
        </a:ln>
        <a:effectLst/>
      </c:spPr>
    </c:plotArea>
    <c:legend>
      <c:legendPos val="b"/>
      <c:legendEntry>
        <c:idx val="2"/>
        <c:delete val="1"/>
      </c:legendEntry>
      <c:layout>
        <c:manualLayout>
          <c:xMode val="edge"/>
          <c:yMode val="edge"/>
          <c:x val="0.64281181715000368"/>
          <c:y val="2.973741803907809E-2"/>
          <c:w val="0.33838860481842353"/>
          <c:h val="0.35842529769084008"/>
        </c:manualLayout>
      </c:layout>
      <c:overlay val="0"/>
      <c:spPr>
        <a:noFill/>
        <a:ln w="19050">
          <a:solidFill>
            <a:schemeClr val="tx2">
              <a:lumMod val="60000"/>
              <a:lumOff val="40000"/>
            </a:schemeClr>
          </a:solidFill>
        </a:ln>
        <a:effectLst/>
      </c:spPr>
      <c:txPr>
        <a:bodyPr rot="0" spcFirstLastPara="1" vertOverflow="ellipsis" vert="horz" wrap="square" anchor="ctr" anchorCtr="1"/>
        <a:lstStyle/>
        <a:p>
          <a:pPr>
            <a:defRPr sz="1800" b="1" i="0" u="none" strike="noStrike" kern="1200" baseline="0">
              <a:solidFill>
                <a:schemeClr val="tx1"/>
              </a:solidFill>
              <a:latin typeface="+mn-lt"/>
              <a:ea typeface="+mn-ea"/>
              <a:cs typeface="+mn-cs"/>
            </a:defRPr>
          </a:pPr>
          <a:endParaRPr lang="ja-JP"/>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ja-JP"/>
    </a:p>
  </c:txPr>
  <c:externalData r:id="rId3">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400" b="0" i="0" u="none" strike="noStrike" kern="1200" spc="0" baseline="0">
                <a:solidFill>
                  <a:schemeClr val="tx1">
                    <a:lumMod val="65000"/>
                    <a:lumOff val="35000"/>
                  </a:schemeClr>
                </a:solidFill>
                <a:latin typeface="+mn-lt"/>
                <a:ea typeface="+mn-ea"/>
                <a:cs typeface="+mn-cs"/>
              </a:defRPr>
            </a:pPr>
            <a:r>
              <a:rPr lang="en-US" altLang="ja-JP" sz="2400" b="1" baseline="0" dirty="0">
                <a:solidFill>
                  <a:schemeClr val="tx1"/>
                </a:solidFill>
              </a:rPr>
              <a:t>GPT</a:t>
            </a:r>
            <a:endParaRPr lang="ja-JP" altLang="en-US" sz="2400" b="1" baseline="0" dirty="0">
              <a:solidFill>
                <a:schemeClr val="tx1"/>
              </a:solidFill>
            </a:endParaRPr>
          </a:p>
        </c:rich>
      </c:tx>
      <c:overlay val="0"/>
      <c:spPr>
        <a:noFill/>
        <a:ln>
          <a:noFill/>
        </a:ln>
        <a:effectLst/>
      </c:spPr>
      <c:txPr>
        <a:bodyPr rot="0" spcFirstLastPara="1" vertOverflow="ellipsis" vert="horz" wrap="square" anchor="ctr" anchorCtr="1"/>
        <a:lstStyle/>
        <a:p>
          <a:pPr>
            <a:defRPr sz="2400" b="0" i="0" u="none" strike="noStrike" kern="1200" spc="0" baseline="0">
              <a:solidFill>
                <a:schemeClr val="tx1">
                  <a:lumMod val="65000"/>
                  <a:lumOff val="35000"/>
                </a:schemeClr>
              </a:solidFill>
              <a:latin typeface="+mn-lt"/>
              <a:ea typeface="+mn-ea"/>
              <a:cs typeface="+mn-cs"/>
            </a:defRPr>
          </a:pPr>
          <a:endParaRPr lang="ja-JP"/>
        </a:p>
      </c:txPr>
    </c:title>
    <c:autoTitleDeleted val="0"/>
    <c:plotArea>
      <c:layout>
        <c:manualLayout>
          <c:layoutTarget val="inner"/>
          <c:xMode val="edge"/>
          <c:yMode val="edge"/>
          <c:x val="0.26989979093129196"/>
          <c:y val="0.15773275118873847"/>
          <c:w val="0.68200224076155291"/>
          <c:h val="0.51681340992001179"/>
        </c:manualLayout>
      </c:layout>
      <c:barChart>
        <c:barDir val="bar"/>
        <c:grouping val="clustered"/>
        <c:varyColors val="0"/>
        <c:ser>
          <c:idx val="2"/>
          <c:order val="2"/>
          <c:tx>
            <c:strRef>
              <c:f>Sheet1!$D$1</c:f>
              <c:strCache>
                <c:ptCount val="1"/>
                <c:pt idx="0">
                  <c:v>GPT-4-turbo</c:v>
                </c:pt>
              </c:strCache>
              <c:extLst xmlns:c15="http://schemas.microsoft.com/office/drawing/2012/chart"/>
            </c:strRef>
          </c:tx>
          <c:spPr>
            <a:solidFill>
              <a:schemeClr val="accent3"/>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chemeClr val="tx1">
                        <a:lumMod val="75000"/>
                        <a:lumOff val="25000"/>
                      </a:schemeClr>
                    </a:solidFill>
                    <a:latin typeface="+mn-lt"/>
                    <a:ea typeface="+mn-ea"/>
                    <a:cs typeface="+mn-cs"/>
                  </a:defRPr>
                </a:pPr>
                <a:endParaRPr lang="ja-JP"/>
              </a:p>
            </c:txPr>
            <c:dLblPos val="outEnd"/>
            <c:showLegendKey val="0"/>
            <c:showVal val="1"/>
            <c:showCatName val="0"/>
            <c:showSerName val="0"/>
            <c:showPercent val="0"/>
            <c:showBubbleSize val="0"/>
            <c:showLeaderLines val="0"/>
            <c:extLst xmlns:c15="http://schemas.microsoft.com/office/drawing/2012/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Sheet1!$A$3:$A$5</c:f>
              <c:strCache>
                <c:ptCount val="3"/>
                <c:pt idx="0">
                  <c:v>Accuracy</c:v>
                </c:pt>
                <c:pt idx="1">
                  <c:v>Precision</c:v>
                </c:pt>
                <c:pt idx="2">
                  <c:v>Recall</c:v>
                </c:pt>
              </c:strCache>
              <c:extLst xmlns:c15="http://schemas.microsoft.com/office/drawing/2012/chart"/>
            </c:strRef>
          </c:cat>
          <c:val>
            <c:numRef>
              <c:f>Sheet1!$D$3:$D$5</c:f>
              <c:numCache>
                <c:formatCode>0.00_ </c:formatCode>
                <c:ptCount val="3"/>
                <c:pt idx="0">
                  <c:v>0.76</c:v>
                </c:pt>
                <c:pt idx="1">
                  <c:v>0.69</c:v>
                </c:pt>
                <c:pt idx="2">
                  <c:v>0.92</c:v>
                </c:pt>
              </c:numCache>
              <c:extLst xmlns:c15="http://schemas.microsoft.com/office/drawing/2012/chart"/>
            </c:numRef>
          </c:val>
          <c:extLst xmlns:c15="http://schemas.microsoft.com/office/drawing/2012/chart">
            <c:ext xmlns:c16="http://schemas.microsoft.com/office/drawing/2014/chart" uri="{C3380CC4-5D6E-409C-BE32-E72D297353CC}">
              <c16:uniqueId val="{00000004-621A-4B38-814B-E3FED1FF49C5}"/>
            </c:ext>
          </c:extLst>
        </c:ser>
        <c:ser>
          <c:idx val="3"/>
          <c:order val="3"/>
          <c:tx>
            <c:strRef>
              <c:f>Sheet1!$E$1</c:f>
              <c:strCache>
                <c:ptCount val="1"/>
                <c:pt idx="0">
                  <c:v>ファインチューニング後のGPT-3.5-Turbo</c:v>
                </c:pt>
              </c:strCache>
            </c:strRef>
          </c:tx>
          <c:spPr>
            <a:solidFill>
              <a:schemeClr val="accent6">
                <a:lumMod val="50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chemeClr val="tx1">
                        <a:lumMod val="75000"/>
                        <a:lumOff val="25000"/>
                      </a:schemeClr>
                    </a:solidFill>
                    <a:latin typeface="+mn-lt"/>
                    <a:ea typeface="+mn-ea"/>
                    <a:cs typeface="+mn-cs"/>
                  </a:defRPr>
                </a:pPr>
                <a:endParaRPr lang="ja-JP"/>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Sheet1!$A$3:$A$5</c:f>
              <c:strCache>
                <c:ptCount val="3"/>
                <c:pt idx="0">
                  <c:v>Accuracy</c:v>
                </c:pt>
                <c:pt idx="1">
                  <c:v>Precision</c:v>
                </c:pt>
                <c:pt idx="2">
                  <c:v>Recall</c:v>
                </c:pt>
              </c:strCache>
            </c:strRef>
          </c:cat>
          <c:val>
            <c:numRef>
              <c:f>Sheet1!$E$3:$E$5</c:f>
              <c:numCache>
                <c:formatCode>0.00_ </c:formatCode>
                <c:ptCount val="3"/>
                <c:pt idx="0">
                  <c:v>0.81</c:v>
                </c:pt>
                <c:pt idx="1">
                  <c:v>0.84</c:v>
                </c:pt>
                <c:pt idx="2">
                  <c:v>0.83</c:v>
                </c:pt>
              </c:numCache>
            </c:numRef>
          </c:val>
          <c:extLst>
            <c:ext xmlns:c16="http://schemas.microsoft.com/office/drawing/2014/chart" uri="{C3380CC4-5D6E-409C-BE32-E72D297353CC}">
              <c16:uniqueId val="{00000000-621A-4B38-814B-E3FED1FF49C5}"/>
            </c:ext>
          </c:extLst>
        </c:ser>
        <c:ser>
          <c:idx val="4"/>
          <c:order val="4"/>
          <c:tx>
            <c:strRef>
              <c:f>Sheet1!$F$1</c:f>
              <c:strCache>
                <c:ptCount val="1"/>
                <c:pt idx="0">
                  <c:v>GPT-3.5-Turbo</c:v>
                </c:pt>
              </c:strCache>
            </c:strRef>
          </c:tx>
          <c:spPr>
            <a:solidFill>
              <a:srgbClr val="C3D0B8"/>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chemeClr val="tx1">
                        <a:lumMod val="75000"/>
                        <a:lumOff val="25000"/>
                      </a:schemeClr>
                    </a:solidFill>
                    <a:latin typeface="+mn-lt"/>
                    <a:ea typeface="+mn-ea"/>
                    <a:cs typeface="+mn-cs"/>
                  </a:defRPr>
                </a:pPr>
                <a:endParaRPr lang="ja-JP"/>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Sheet1!$A$3:$A$5</c:f>
              <c:strCache>
                <c:ptCount val="3"/>
                <c:pt idx="0">
                  <c:v>Accuracy</c:v>
                </c:pt>
                <c:pt idx="1">
                  <c:v>Precision</c:v>
                </c:pt>
                <c:pt idx="2">
                  <c:v>Recall</c:v>
                </c:pt>
              </c:strCache>
            </c:strRef>
          </c:cat>
          <c:val>
            <c:numRef>
              <c:f>Sheet1!$F$3:$F$5</c:f>
              <c:numCache>
                <c:formatCode>0.00_ </c:formatCode>
                <c:ptCount val="3"/>
                <c:pt idx="0">
                  <c:v>0.69</c:v>
                </c:pt>
                <c:pt idx="1">
                  <c:v>0.69</c:v>
                </c:pt>
                <c:pt idx="2">
                  <c:v>0.84</c:v>
                </c:pt>
              </c:numCache>
            </c:numRef>
          </c:val>
          <c:extLst>
            <c:ext xmlns:c16="http://schemas.microsoft.com/office/drawing/2014/chart" uri="{C3380CC4-5D6E-409C-BE32-E72D297353CC}">
              <c16:uniqueId val="{00000001-621A-4B38-814B-E3FED1FF49C5}"/>
            </c:ext>
          </c:extLst>
        </c:ser>
        <c:dLbls>
          <c:dLblPos val="outEnd"/>
          <c:showLegendKey val="0"/>
          <c:showVal val="1"/>
          <c:showCatName val="0"/>
          <c:showSerName val="0"/>
          <c:showPercent val="0"/>
          <c:showBubbleSize val="0"/>
        </c:dLbls>
        <c:gapWidth val="150"/>
        <c:axId val="1691175792"/>
        <c:axId val="1777028656"/>
        <c:extLst>
          <c:ext xmlns:c15="http://schemas.microsoft.com/office/drawing/2012/chart" uri="{02D57815-91ED-43cb-92C2-25804820EDAC}">
            <c15:filteredBarSeries>
              <c15:ser>
                <c:idx val="0"/>
                <c:order val="0"/>
                <c:tx>
                  <c:strRef>
                    <c:extLst>
                      <c:ext uri="{02D57815-91ED-43cb-92C2-25804820EDAC}">
                        <c15:formulaRef>
                          <c15:sqref>Sheet1!$B$1</c15:sqref>
                        </c15:formulaRef>
                      </c:ext>
                    </c:extLst>
                    <c:strCache>
                      <c:ptCount val="1"/>
                      <c:pt idx="0">
                        <c:v>LLaMA2-Chat-7B</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ja-JP"/>
                    </a:p>
                  </c:txPr>
                  <c:dLblPos val="outEnd"/>
                  <c:showLegendKey val="0"/>
                  <c:showVal val="1"/>
                  <c:showCatName val="0"/>
                  <c:showSerName val="0"/>
                  <c:showPercent val="0"/>
                  <c:showBubbleSize val="0"/>
                  <c:showLeaderLines val="0"/>
                  <c:extLst>
                    <c:ext uri="{CE6537A1-D6FC-4f65-9D91-7224C49458BB}">
                      <c15:showLeaderLines val="1"/>
                      <c15:leaderLines>
                        <c:spPr>
                          <a:ln w="9525" cap="flat" cmpd="sng" algn="ctr">
                            <a:solidFill>
                              <a:schemeClr val="tx1">
                                <a:lumMod val="35000"/>
                                <a:lumOff val="65000"/>
                              </a:schemeClr>
                            </a:solidFill>
                            <a:round/>
                          </a:ln>
                          <a:effectLst/>
                        </c:spPr>
                      </c15:leaderLines>
                    </c:ext>
                  </c:extLst>
                </c:dLbls>
                <c:cat>
                  <c:strRef>
                    <c:extLst>
                      <c:ext uri="{02D57815-91ED-43cb-92C2-25804820EDAC}">
                        <c15:formulaRef>
                          <c15:sqref>Sheet1!$A$3:$A$5</c15:sqref>
                        </c15:formulaRef>
                      </c:ext>
                    </c:extLst>
                    <c:strCache>
                      <c:ptCount val="3"/>
                      <c:pt idx="0">
                        <c:v>Accuracy</c:v>
                      </c:pt>
                      <c:pt idx="1">
                        <c:v>Precision</c:v>
                      </c:pt>
                      <c:pt idx="2">
                        <c:v>Recall</c:v>
                      </c:pt>
                    </c:strCache>
                  </c:strRef>
                </c:cat>
                <c:val>
                  <c:numRef>
                    <c:extLst>
                      <c:ext uri="{02D57815-91ED-43cb-92C2-25804820EDAC}">
                        <c15:formulaRef>
                          <c15:sqref>Sheet1!$B$3:$B$5</c15:sqref>
                        </c15:formulaRef>
                      </c:ext>
                    </c:extLst>
                    <c:numCache>
                      <c:formatCode>0.00_ </c:formatCode>
                      <c:ptCount val="3"/>
                      <c:pt idx="0">
                        <c:v>0</c:v>
                      </c:pt>
                      <c:pt idx="1">
                        <c:v>0</c:v>
                      </c:pt>
                      <c:pt idx="2">
                        <c:v>1</c:v>
                      </c:pt>
                    </c:numCache>
                  </c:numRef>
                </c:val>
                <c:extLst>
                  <c:ext xmlns:c16="http://schemas.microsoft.com/office/drawing/2014/chart" uri="{C3380CC4-5D6E-409C-BE32-E72D297353CC}">
                    <c16:uniqueId val="{00000002-621A-4B38-814B-E3FED1FF49C5}"/>
                  </c:ext>
                </c:extLst>
              </c15:ser>
            </c15:filteredBarSeries>
            <c15:filteredBarSeries>
              <c15:ser>
                <c:idx val="1"/>
                <c:order val="1"/>
                <c:tx>
                  <c:strRef>
                    <c:extLst xmlns:c15="http://schemas.microsoft.com/office/drawing/2012/chart">
                      <c:ext xmlns:c15="http://schemas.microsoft.com/office/drawing/2012/chart" uri="{02D57815-91ED-43cb-92C2-25804820EDAC}">
                        <c15:formulaRef>
                          <c15:sqref>Sheet1!$C$1</c15:sqref>
                        </c15:formulaRef>
                      </c:ext>
                    </c:extLst>
                    <c:strCache>
                      <c:ptCount val="1"/>
                      <c:pt idx="0">
                        <c:v>code-llama-instruct-7B</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ja-JP"/>
                    </a:p>
                  </c:txPr>
                  <c:dLblPos val="outEnd"/>
                  <c:showLegendKey val="0"/>
                  <c:showVal val="1"/>
                  <c:showCatName val="0"/>
                  <c:showSerName val="0"/>
                  <c:showPercent val="0"/>
                  <c:showBubbleSize val="0"/>
                  <c:showLeaderLines val="0"/>
                  <c:extLst xmlns:c15="http://schemas.microsoft.com/office/drawing/2012/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extLst xmlns:c15="http://schemas.microsoft.com/office/drawing/2012/chart">
                      <c:ext xmlns:c15="http://schemas.microsoft.com/office/drawing/2012/chart" uri="{02D57815-91ED-43cb-92C2-25804820EDAC}">
                        <c15:formulaRef>
                          <c15:sqref>Sheet1!$A$3:$A$5</c15:sqref>
                        </c15:formulaRef>
                      </c:ext>
                    </c:extLst>
                    <c:strCache>
                      <c:ptCount val="3"/>
                      <c:pt idx="0">
                        <c:v>Accuracy</c:v>
                      </c:pt>
                      <c:pt idx="1">
                        <c:v>Precision</c:v>
                      </c:pt>
                      <c:pt idx="2">
                        <c:v>Recall</c:v>
                      </c:pt>
                    </c:strCache>
                  </c:strRef>
                </c:cat>
                <c:val>
                  <c:numRef>
                    <c:extLst xmlns:c15="http://schemas.microsoft.com/office/drawing/2012/chart">
                      <c:ext xmlns:c15="http://schemas.microsoft.com/office/drawing/2012/chart" uri="{02D57815-91ED-43cb-92C2-25804820EDAC}">
                        <c15:formulaRef>
                          <c15:sqref>Sheet1!$C$3:$C$5</c15:sqref>
                        </c15:formulaRef>
                      </c:ext>
                    </c:extLst>
                    <c:numCache>
                      <c:formatCode>0.00_ </c:formatCode>
                      <c:ptCount val="3"/>
                      <c:pt idx="0">
                        <c:v>0</c:v>
                      </c:pt>
                      <c:pt idx="1">
                        <c:v>0.92</c:v>
                      </c:pt>
                      <c:pt idx="2">
                        <c:v>0.13600000000000001</c:v>
                      </c:pt>
                    </c:numCache>
                  </c:numRef>
                </c:val>
                <c:extLst xmlns:c15="http://schemas.microsoft.com/office/drawing/2012/chart">
                  <c:ext xmlns:c16="http://schemas.microsoft.com/office/drawing/2014/chart" uri="{C3380CC4-5D6E-409C-BE32-E72D297353CC}">
                    <c16:uniqueId val="{00000003-621A-4B38-814B-E3FED1FF49C5}"/>
                  </c:ext>
                </c:extLst>
              </c15:ser>
            </c15:filteredBarSeries>
          </c:ext>
        </c:extLst>
      </c:barChart>
      <c:catAx>
        <c:axId val="1691175792"/>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0"/>
          <a:lstStyle/>
          <a:p>
            <a:pPr>
              <a:defRPr sz="2000" b="1" i="0" u="none" strike="noStrike" kern="1200" baseline="0">
                <a:solidFill>
                  <a:schemeClr val="tx1"/>
                </a:solidFill>
                <a:latin typeface="+mn-lt"/>
                <a:ea typeface="+mn-ea"/>
                <a:cs typeface="+mn-cs"/>
              </a:defRPr>
            </a:pPr>
            <a:endParaRPr lang="ja-JP"/>
          </a:p>
        </c:txPr>
        <c:crossAx val="1777028656"/>
        <c:crosses val="autoZero"/>
        <c:auto val="1"/>
        <c:lblAlgn val="ctr"/>
        <c:lblOffset val="100"/>
        <c:noMultiLvlLbl val="0"/>
      </c:catAx>
      <c:valAx>
        <c:axId val="1777028656"/>
        <c:scaling>
          <c:orientation val="minMax"/>
          <c:max val="1"/>
        </c:scaling>
        <c:delete val="0"/>
        <c:axPos val="b"/>
        <c:majorGridlines>
          <c:spPr>
            <a:ln w="9525" cap="flat" cmpd="sng" algn="ctr">
              <a:solidFill>
                <a:schemeClr val="tx1">
                  <a:lumMod val="15000"/>
                  <a:lumOff val="85000"/>
                </a:schemeClr>
              </a:solidFill>
              <a:round/>
            </a:ln>
            <a:effectLst/>
          </c:spPr>
        </c:majorGridlines>
        <c:numFmt formatCode="0.0_ " sourceLinked="0"/>
        <c:majorTickMark val="out"/>
        <c:minorTickMark val="none"/>
        <c:tickLblPos val="nextTo"/>
        <c:spPr>
          <a:noFill/>
          <a:ln>
            <a:noFill/>
          </a:ln>
          <a:effectLst/>
        </c:spPr>
        <c:txPr>
          <a:bodyPr rot="-60000000" spcFirstLastPara="1" vertOverflow="ellipsis" vert="horz" wrap="square" anchor="ctr" anchorCtr="1"/>
          <a:lstStyle/>
          <a:p>
            <a:pPr>
              <a:defRPr sz="1600" b="1" i="0" u="none" strike="noStrike" kern="1200" baseline="0">
                <a:solidFill>
                  <a:schemeClr val="tx1"/>
                </a:solidFill>
                <a:latin typeface="+mn-lt"/>
                <a:ea typeface="+mn-ea"/>
                <a:cs typeface="+mn-cs"/>
              </a:defRPr>
            </a:pPr>
            <a:endParaRPr lang="ja-JP"/>
          </a:p>
        </c:txPr>
        <c:crossAx val="1691175792"/>
        <c:crosses val="autoZero"/>
        <c:crossBetween val="between"/>
        <c:majorUnit val="0.2"/>
      </c:valAx>
      <c:spPr>
        <a:noFill/>
        <a:ln>
          <a:noFill/>
        </a:ln>
        <a:effectLst/>
      </c:spPr>
    </c:plotArea>
    <c:legend>
      <c:legendPos val="b"/>
      <c:layout>
        <c:manualLayout>
          <c:xMode val="edge"/>
          <c:yMode val="edge"/>
          <c:x val="0"/>
          <c:y val="0.78421346122107205"/>
          <c:w val="0.99792720242693034"/>
          <c:h val="0.20950897320046011"/>
        </c:manualLayout>
      </c:layout>
      <c:overlay val="0"/>
      <c:spPr>
        <a:noFill/>
        <a:ln>
          <a:noFill/>
        </a:ln>
        <a:effectLst/>
      </c:spPr>
      <c:txPr>
        <a:bodyPr rot="0" spcFirstLastPara="1" vertOverflow="ellipsis" vert="horz" wrap="square" anchor="ctr" anchorCtr="1"/>
        <a:lstStyle/>
        <a:p>
          <a:pPr>
            <a:defRPr sz="1800" b="1" i="0" u="none" strike="noStrike" kern="1200" baseline="0">
              <a:solidFill>
                <a:schemeClr val="tx1"/>
              </a:solidFill>
              <a:latin typeface="+mn-lt"/>
              <a:ea typeface="+mn-ea"/>
              <a:cs typeface="+mn-cs"/>
            </a:defRPr>
          </a:pPr>
          <a:endParaRPr lang="ja-JP"/>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ja-JP"/>
    </a:p>
  </c:txPr>
  <c:externalData r:id="rId3">
    <c:autoUpdate val="0"/>
  </c:externalData>
</c:chartSpace>
</file>

<file path=ppt/charts/chart1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400" b="0" i="0" u="none" strike="noStrike" kern="1200" spc="0" baseline="0">
                <a:solidFill>
                  <a:schemeClr val="tx1">
                    <a:lumMod val="65000"/>
                    <a:lumOff val="35000"/>
                  </a:schemeClr>
                </a:solidFill>
                <a:latin typeface="+mn-lt"/>
                <a:ea typeface="+mn-ea"/>
                <a:cs typeface="+mn-cs"/>
              </a:defRPr>
            </a:pPr>
            <a:r>
              <a:rPr lang="en-US" altLang="ja-JP" sz="2400" b="1" baseline="0" dirty="0">
                <a:solidFill>
                  <a:schemeClr val="tx1"/>
                </a:solidFill>
              </a:rPr>
              <a:t>Llama2-Chat-7B</a:t>
            </a:r>
            <a:endParaRPr lang="ja-JP" altLang="en-US" sz="2400" b="1" baseline="0" dirty="0">
              <a:solidFill>
                <a:schemeClr val="tx1"/>
              </a:solidFill>
            </a:endParaRPr>
          </a:p>
        </c:rich>
      </c:tx>
      <c:overlay val="0"/>
      <c:spPr>
        <a:noFill/>
        <a:ln>
          <a:noFill/>
        </a:ln>
        <a:effectLst/>
      </c:spPr>
      <c:txPr>
        <a:bodyPr rot="0" spcFirstLastPara="1" vertOverflow="ellipsis" vert="horz" wrap="square" anchor="ctr" anchorCtr="1"/>
        <a:lstStyle/>
        <a:p>
          <a:pPr>
            <a:defRPr sz="2400" b="0" i="0" u="none" strike="noStrike" kern="1200" spc="0" baseline="0">
              <a:solidFill>
                <a:schemeClr val="tx1">
                  <a:lumMod val="65000"/>
                  <a:lumOff val="35000"/>
                </a:schemeClr>
              </a:solidFill>
              <a:latin typeface="+mn-lt"/>
              <a:ea typeface="+mn-ea"/>
              <a:cs typeface="+mn-cs"/>
            </a:defRPr>
          </a:pPr>
          <a:endParaRPr lang="ja-JP"/>
        </a:p>
      </c:txPr>
    </c:title>
    <c:autoTitleDeleted val="0"/>
    <c:plotArea>
      <c:layout>
        <c:manualLayout>
          <c:layoutTarget val="inner"/>
          <c:xMode val="edge"/>
          <c:yMode val="edge"/>
          <c:x val="0.26989979093129196"/>
          <c:y val="0.15783283428781844"/>
          <c:w val="0.65392978251677447"/>
          <c:h val="0.51037651288312647"/>
        </c:manualLayout>
      </c:layout>
      <c:barChart>
        <c:barDir val="bar"/>
        <c:grouping val="clustered"/>
        <c:varyColors val="0"/>
        <c:ser>
          <c:idx val="0"/>
          <c:order val="0"/>
          <c:tx>
            <c:strRef>
              <c:f>Sheet1!$B$1</c:f>
              <c:strCache>
                <c:ptCount val="1"/>
                <c:pt idx="0">
                  <c:v>ファインチューニング後のLlama2-Chat-7B</c:v>
                </c:pt>
              </c:strCache>
              <c:extLst xmlns:c15="http://schemas.microsoft.com/office/drawing/2012/chart"/>
            </c:strRef>
          </c:tx>
          <c:spPr>
            <a:solidFill>
              <a:schemeClr val="accent1">
                <a:lumMod val="50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chemeClr val="tx1">
                        <a:lumMod val="75000"/>
                        <a:lumOff val="25000"/>
                      </a:schemeClr>
                    </a:solidFill>
                    <a:latin typeface="+mn-lt"/>
                    <a:ea typeface="+mn-ea"/>
                    <a:cs typeface="+mn-cs"/>
                  </a:defRPr>
                </a:pPr>
                <a:endParaRPr lang="ja-JP"/>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Sheet1!$A$3:$A$5</c:f>
              <c:strCache>
                <c:ptCount val="3"/>
                <c:pt idx="0">
                  <c:v>Acurracy</c:v>
                </c:pt>
                <c:pt idx="1">
                  <c:v>Precision</c:v>
                </c:pt>
                <c:pt idx="2">
                  <c:v>Recall</c:v>
                </c:pt>
              </c:strCache>
              <c:extLst xmlns:c15="http://schemas.microsoft.com/office/drawing/2012/chart"/>
            </c:strRef>
          </c:cat>
          <c:val>
            <c:numRef>
              <c:f>Sheet1!$B$3:$B$5</c:f>
              <c:numCache>
                <c:formatCode>0.00_ </c:formatCode>
                <c:ptCount val="3"/>
                <c:pt idx="0">
                  <c:v>0.63</c:v>
                </c:pt>
                <c:pt idx="1">
                  <c:v>0.66</c:v>
                </c:pt>
                <c:pt idx="2">
                  <c:v>0.78</c:v>
                </c:pt>
              </c:numCache>
              <c:extLst xmlns:c15="http://schemas.microsoft.com/office/drawing/2012/chart"/>
            </c:numRef>
          </c:val>
          <c:extLst xmlns:c15="http://schemas.microsoft.com/office/drawing/2012/chart">
            <c:ext xmlns:c16="http://schemas.microsoft.com/office/drawing/2014/chart" uri="{C3380CC4-5D6E-409C-BE32-E72D297353CC}">
              <c16:uniqueId val="{00000000-1695-4D08-A883-171E40A59BA9}"/>
            </c:ext>
          </c:extLst>
        </c:ser>
        <c:ser>
          <c:idx val="1"/>
          <c:order val="1"/>
          <c:tx>
            <c:strRef>
              <c:f>Sheet1!$C$1</c:f>
              <c:strCache>
                <c:ptCount val="1"/>
                <c:pt idx="0">
                  <c:v>Llama2-Chat-7B2</c:v>
                </c:pt>
              </c:strCache>
              <c:extLst xmlns:c15="http://schemas.microsoft.com/office/drawing/2012/chart"/>
            </c:strRef>
          </c:tx>
          <c:spPr>
            <a:solidFill>
              <a:srgbClr val="BCC9DA"/>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chemeClr val="tx1">
                        <a:lumMod val="75000"/>
                        <a:lumOff val="25000"/>
                      </a:schemeClr>
                    </a:solidFill>
                    <a:latin typeface="+mn-lt"/>
                    <a:ea typeface="+mn-ea"/>
                    <a:cs typeface="+mn-cs"/>
                  </a:defRPr>
                </a:pPr>
                <a:endParaRPr lang="ja-JP"/>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Sheet1!$A$3:$A$5</c:f>
              <c:strCache>
                <c:ptCount val="3"/>
                <c:pt idx="0">
                  <c:v>Acurracy</c:v>
                </c:pt>
                <c:pt idx="1">
                  <c:v>Precision</c:v>
                </c:pt>
                <c:pt idx="2">
                  <c:v>Recall</c:v>
                </c:pt>
              </c:strCache>
              <c:extLst xmlns:c15="http://schemas.microsoft.com/office/drawing/2012/chart"/>
            </c:strRef>
          </c:cat>
          <c:val>
            <c:numRef>
              <c:f>Sheet1!$C$3:$C$5</c:f>
              <c:numCache>
                <c:formatCode>0.00_ </c:formatCode>
                <c:ptCount val="3"/>
                <c:pt idx="0">
                  <c:v>0.57999999999999996</c:v>
                </c:pt>
                <c:pt idx="1">
                  <c:v>0.57999999999999996</c:v>
                </c:pt>
                <c:pt idx="2">
                  <c:v>1</c:v>
                </c:pt>
              </c:numCache>
              <c:extLst xmlns:c15="http://schemas.microsoft.com/office/drawing/2012/chart"/>
            </c:numRef>
          </c:val>
          <c:extLst xmlns:c15="http://schemas.microsoft.com/office/drawing/2012/chart">
            <c:ext xmlns:c16="http://schemas.microsoft.com/office/drawing/2014/chart" uri="{C3380CC4-5D6E-409C-BE32-E72D297353CC}">
              <c16:uniqueId val="{00000001-1695-4D08-A883-171E40A59BA9}"/>
            </c:ext>
          </c:extLst>
        </c:ser>
        <c:dLbls>
          <c:showLegendKey val="0"/>
          <c:showVal val="0"/>
          <c:showCatName val="0"/>
          <c:showSerName val="0"/>
          <c:showPercent val="0"/>
          <c:showBubbleSize val="0"/>
        </c:dLbls>
        <c:gapWidth val="150"/>
        <c:axId val="1691175792"/>
        <c:axId val="1777028656"/>
        <c:extLst>
          <c:ext xmlns:c15="http://schemas.microsoft.com/office/drawing/2012/chart" uri="{02D57815-91ED-43cb-92C2-25804820EDAC}">
            <c15:filteredBarSeries>
              <c15:ser>
                <c:idx val="2"/>
                <c:order val="2"/>
                <c:tx>
                  <c:strRef>
                    <c:extLst>
                      <c:ext uri="{02D57815-91ED-43cb-92C2-25804820EDAC}">
                        <c15:formulaRef>
                          <c15:sqref>Sheet1!$D$1</c15:sqref>
                        </c15:formulaRef>
                      </c:ext>
                    </c:extLst>
                    <c:strCache>
                      <c:ptCount val="1"/>
                      <c:pt idx="0">
                        <c:v>GPT-4-turbo</c:v>
                      </c:pt>
                    </c:strCache>
                  </c:strRef>
                </c:tx>
                <c:spPr>
                  <a:solidFill>
                    <a:schemeClr val="accent3"/>
                  </a:solidFill>
                  <a:ln>
                    <a:noFill/>
                  </a:ln>
                  <a:effectLst/>
                </c:spPr>
                <c:invertIfNegative val="0"/>
                <c:cat>
                  <c:strRef>
                    <c:extLst>
                      <c:ext uri="{02D57815-91ED-43cb-92C2-25804820EDAC}">
                        <c15:formulaRef>
                          <c15:sqref>Sheet1!$A$3:$A$5</c15:sqref>
                        </c15:formulaRef>
                      </c:ext>
                    </c:extLst>
                    <c:strCache>
                      <c:ptCount val="3"/>
                      <c:pt idx="0">
                        <c:v>Acurracy</c:v>
                      </c:pt>
                      <c:pt idx="1">
                        <c:v>Precision</c:v>
                      </c:pt>
                      <c:pt idx="2">
                        <c:v>Recall</c:v>
                      </c:pt>
                    </c:strCache>
                  </c:strRef>
                </c:cat>
                <c:val>
                  <c:numRef>
                    <c:extLst>
                      <c:ext uri="{02D57815-91ED-43cb-92C2-25804820EDAC}">
                        <c15:formulaRef>
                          <c15:sqref>Sheet1!$D$3:$D$5</c15:sqref>
                        </c15:formulaRef>
                      </c:ext>
                    </c:extLst>
                    <c:numCache>
                      <c:formatCode>0.00_ </c:formatCode>
                      <c:ptCount val="3"/>
                      <c:pt idx="0">
                        <c:v>0.53</c:v>
                      </c:pt>
                      <c:pt idx="1">
                        <c:v>0.82</c:v>
                      </c:pt>
                      <c:pt idx="2">
                        <c:v>0.08</c:v>
                      </c:pt>
                    </c:numCache>
                  </c:numRef>
                </c:val>
                <c:extLst>
                  <c:ext xmlns:c16="http://schemas.microsoft.com/office/drawing/2014/chart" uri="{C3380CC4-5D6E-409C-BE32-E72D297353CC}">
                    <c16:uniqueId val="{00000002-1695-4D08-A883-171E40A59BA9}"/>
                  </c:ext>
                </c:extLst>
              </c15:ser>
            </c15:filteredBarSeries>
            <c15:filteredBarSeries>
              <c15:ser>
                <c:idx val="3"/>
                <c:order val="3"/>
                <c:tx>
                  <c:strRef>
                    <c:extLst xmlns:c15="http://schemas.microsoft.com/office/drawing/2012/chart">
                      <c:ext xmlns:c15="http://schemas.microsoft.com/office/drawing/2012/chart" uri="{02D57815-91ED-43cb-92C2-25804820EDAC}">
                        <c15:formulaRef>
                          <c15:sqref>Sheet1!$E$1</c15:sqref>
                        </c15:formulaRef>
                      </c:ext>
                    </c:extLst>
                    <c:strCache>
                      <c:ptCount val="1"/>
                      <c:pt idx="0">
                        <c:v>ファインチューニング後のGPT-3.5-Turbo</c:v>
                      </c:pt>
                    </c:strCache>
                  </c:strRef>
                </c:tx>
                <c:spPr>
                  <a:solidFill>
                    <a:schemeClr val="accent4"/>
                  </a:solidFill>
                  <a:ln>
                    <a:noFill/>
                  </a:ln>
                  <a:effectLst/>
                </c:spPr>
                <c:invertIfNegative val="0"/>
                <c:cat>
                  <c:strRef>
                    <c:extLst xmlns:c15="http://schemas.microsoft.com/office/drawing/2012/chart">
                      <c:ext xmlns:c15="http://schemas.microsoft.com/office/drawing/2012/chart" uri="{02D57815-91ED-43cb-92C2-25804820EDAC}">
                        <c15:formulaRef>
                          <c15:sqref>Sheet1!$A$3:$A$5</c15:sqref>
                        </c15:formulaRef>
                      </c:ext>
                    </c:extLst>
                    <c:strCache>
                      <c:ptCount val="3"/>
                      <c:pt idx="0">
                        <c:v>Acurracy</c:v>
                      </c:pt>
                      <c:pt idx="1">
                        <c:v>Precision</c:v>
                      </c:pt>
                      <c:pt idx="2">
                        <c:v>Recall</c:v>
                      </c:pt>
                    </c:strCache>
                  </c:strRef>
                </c:cat>
                <c:val>
                  <c:numRef>
                    <c:extLst xmlns:c15="http://schemas.microsoft.com/office/drawing/2012/chart">
                      <c:ext xmlns:c15="http://schemas.microsoft.com/office/drawing/2012/chart" uri="{02D57815-91ED-43cb-92C2-25804820EDAC}">
                        <c15:formulaRef>
                          <c15:sqref>Sheet1!$E$3:$E$5</c15:sqref>
                        </c15:formulaRef>
                      </c:ext>
                    </c:extLst>
                    <c:numCache>
                      <c:formatCode>0.00_ </c:formatCode>
                      <c:ptCount val="3"/>
                      <c:pt idx="0">
                        <c:v>0.51</c:v>
                      </c:pt>
                      <c:pt idx="1">
                        <c:v>0.8</c:v>
                      </c:pt>
                      <c:pt idx="2">
                        <c:v>0.03</c:v>
                      </c:pt>
                    </c:numCache>
                  </c:numRef>
                </c:val>
                <c:extLst xmlns:c15="http://schemas.microsoft.com/office/drawing/2012/chart">
                  <c:ext xmlns:c16="http://schemas.microsoft.com/office/drawing/2014/chart" uri="{C3380CC4-5D6E-409C-BE32-E72D297353CC}">
                    <c16:uniqueId val="{00000003-1695-4D08-A883-171E40A59BA9}"/>
                  </c:ext>
                </c:extLst>
              </c15:ser>
            </c15:filteredBarSeries>
            <c15:filteredBarSeries>
              <c15:ser>
                <c:idx val="4"/>
                <c:order val="4"/>
                <c:tx>
                  <c:strRef>
                    <c:extLst xmlns:c15="http://schemas.microsoft.com/office/drawing/2012/chart">
                      <c:ext xmlns:c15="http://schemas.microsoft.com/office/drawing/2012/chart" uri="{02D57815-91ED-43cb-92C2-25804820EDAC}">
                        <c15:formulaRef>
                          <c15:sqref>Sheet1!$F$1</c15:sqref>
                        </c15:formulaRef>
                      </c:ext>
                    </c:extLst>
                    <c:strCache>
                      <c:ptCount val="1"/>
                      <c:pt idx="0">
                        <c:v>GPT-3.5-Turbo</c:v>
                      </c:pt>
                    </c:strCache>
                  </c:strRef>
                </c:tx>
                <c:spPr>
                  <a:solidFill>
                    <a:schemeClr val="accent5"/>
                  </a:solidFill>
                  <a:ln>
                    <a:noFill/>
                  </a:ln>
                  <a:effectLst/>
                </c:spPr>
                <c:invertIfNegative val="0"/>
                <c:cat>
                  <c:strRef>
                    <c:extLst xmlns:c15="http://schemas.microsoft.com/office/drawing/2012/chart">
                      <c:ext xmlns:c15="http://schemas.microsoft.com/office/drawing/2012/chart" uri="{02D57815-91ED-43cb-92C2-25804820EDAC}">
                        <c15:formulaRef>
                          <c15:sqref>Sheet1!$A$3:$A$5</c15:sqref>
                        </c15:formulaRef>
                      </c:ext>
                    </c:extLst>
                    <c:strCache>
                      <c:ptCount val="3"/>
                      <c:pt idx="0">
                        <c:v>Acurracy</c:v>
                      </c:pt>
                      <c:pt idx="1">
                        <c:v>Precision</c:v>
                      </c:pt>
                      <c:pt idx="2">
                        <c:v>Recall</c:v>
                      </c:pt>
                    </c:strCache>
                  </c:strRef>
                </c:cat>
                <c:val>
                  <c:numRef>
                    <c:extLst xmlns:c15="http://schemas.microsoft.com/office/drawing/2012/chart">
                      <c:ext xmlns:c15="http://schemas.microsoft.com/office/drawing/2012/chart" uri="{02D57815-91ED-43cb-92C2-25804820EDAC}">
                        <c15:formulaRef>
                          <c15:sqref>Sheet1!$F$3:$F$5</c15:sqref>
                        </c15:formulaRef>
                      </c:ext>
                    </c:extLst>
                    <c:numCache>
                      <c:formatCode>0.00_ </c:formatCode>
                      <c:ptCount val="3"/>
                      <c:pt idx="0">
                        <c:v>0.52</c:v>
                      </c:pt>
                      <c:pt idx="1">
                        <c:v>0.74</c:v>
                      </c:pt>
                      <c:pt idx="2">
                        <c:v>7.0000000000000007E-2</c:v>
                      </c:pt>
                    </c:numCache>
                  </c:numRef>
                </c:val>
                <c:extLst xmlns:c15="http://schemas.microsoft.com/office/drawing/2012/chart">
                  <c:ext xmlns:c16="http://schemas.microsoft.com/office/drawing/2014/chart" uri="{C3380CC4-5D6E-409C-BE32-E72D297353CC}">
                    <c16:uniqueId val="{00000004-1695-4D08-A883-171E40A59BA9}"/>
                  </c:ext>
                </c:extLst>
              </c15:ser>
            </c15:filteredBarSeries>
          </c:ext>
        </c:extLst>
      </c:barChart>
      <c:catAx>
        <c:axId val="1691175792"/>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0"/>
          <a:lstStyle/>
          <a:p>
            <a:pPr>
              <a:defRPr sz="2000" b="1" i="0" u="none" strike="noStrike" kern="1200" baseline="0">
                <a:solidFill>
                  <a:schemeClr val="tx1"/>
                </a:solidFill>
                <a:latin typeface="+mn-lt"/>
                <a:ea typeface="+mn-ea"/>
                <a:cs typeface="+mn-cs"/>
              </a:defRPr>
            </a:pPr>
            <a:endParaRPr lang="ja-JP"/>
          </a:p>
        </c:txPr>
        <c:crossAx val="1777028656"/>
        <c:crosses val="autoZero"/>
        <c:auto val="1"/>
        <c:lblAlgn val="ctr"/>
        <c:lblOffset val="100"/>
        <c:noMultiLvlLbl val="0"/>
      </c:catAx>
      <c:valAx>
        <c:axId val="1777028656"/>
        <c:scaling>
          <c:orientation val="minMax"/>
          <c:max val="1"/>
        </c:scaling>
        <c:delete val="0"/>
        <c:axPos val="b"/>
        <c:majorGridlines>
          <c:spPr>
            <a:ln w="9525" cap="flat" cmpd="sng" algn="ctr">
              <a:solidFill>
                <a:schemeClr val="tx1">
                  <a:lumMod val="15000"/>
                  <a:lumOff val="85000"/>
                </a:schemeClr>
              </a:solidFill>
              <a:round/>
            </a:ln>
            <a:effectLst/>
          </c:spPr>
        </c:majorGridlines>
        <c:numFmt formatCode="0.00_ " sourceLinked="1"/>
        <c:majorTickMark val="out"/>
        <c:minorTickMark val="none"/>
        <c:tickLblPos val="nextTo"/>
        <c:spPr>
          <a:noFill/>
          <a:ln>
            <a:noFill/>
          </a:ln>
          <a:effectLst/>
        </c:spPr>
        <c:txPr>
          <a:bodyPr rot="-60000000" spcFirstLastPara="1" vertOverflow="ellipsis" vert="horz" wrap="square" anchor="ctr" anchorCtr="1"/>
          <a:lstStyle/>
          <a:p>
            <a:pPr>
              <a:defRPr sz="1600" b="1" i="0" u="none" strike="noStrike" kern="1200" baseline="0">
                <a:solidFill>
                  <a:schemeClr val="tx1"/>
                </a:solidFill>
                <a:latin typeface="+mn-lt"/>
                <a:ea typeface="+mn-ea"/>
                <a:cs typeface="+mn-cs"/>
              </a:defRPr>
            </a:pPr>
            <a:endParaRPr lang="ja-JP"/>
          </a:p>
        </c:txPr>
        <c:crossAx val="1691175792"/>
        <c:crosses val="autoZero"/>
        <c:crossBetween val="between"/>
        <c:majorUnit val="0.2"/>
      </c:valAx>
      <c:spPr>
        <a:noFill/>
        <a:ln>
          <a:noFill/>
        </a:ln>
        <a:effectLst/>
      </c:spPr>
    </c:plotArea>
    <c:legend>
      <c:legendPos val="b"/>
      <c:layout>
        <c:manualLayout>
          <c:xMode val="edge"/>
          <c:yMode val="edge"/>
          <c:x val="0"/>
          <c:y val="0.78553518997645277"/>
          <c:w val="0.95551248219331641"/>
          <c:h val="0.14995083591852632"/>
        </c:manualLayout>
      </c:layout>
      <c:overlay val="0"/>
      <c:spPr>
        <a:noFill/>
        <a:ln>
          <a:noFill/>
        </a:ln>
        <a:effectLst/>
      </c:spPr>
      <c:txPr>
        <a:bodyPr rot="0" spcFirstLastPara="1" vertOverflow="ellipsis" vert="horz" wrap="square" anchor="ctr" anchorCtr="1"/>
        <a:lstStyle/>
        <a:p>
          <a:pPr>
            <a:defRPr sz="1800" b="1" i="0" u="none" strike="noStrike" kern="1200" baseline="0">
              <a:solidFill>
                <a:schemeClr val="tx1"/>
              </a:solidFill>
              <a:latin typeface="+mn-lt"/>
              <a:ea typeface="+mn-ea"/>
              <a:cs typeface="+mn-cs"/>
            </a:defRPr>
          </a:pPr>
          <a:endParaRPr lang="ja-JP"/>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ja-JP"/>
    </a:p>
  </c:txPr>
  <c:externalData r:id="rId3">
    <c:autoUpdate val="0"/>
  </c:externalData>
</c:chartSpace>
</file>

<file path=ppt/charts/chart1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tx1"/>
                </a:solidFill>
                <a:latin typeface="+mn-lt"/>
                <a:ea typeface="+mn-ea"/>
                <a:cs typeface="+mn-cs"/>
              </a:defRPr>
            </a:pPr>
            <a:r>
              <a:rPr lang="en-US" altLang="ja-JP" sz="2400" b="1" dirty="0">
                <a:solidFill>
                  <a:schemeClr val="tx1"/>
                </a:solidFill>
              </a:rPr>
              <a:t>CodeLlama-7B-Instruct</a:t>
            </a:r>
            <a:endParaRPr lang="ja-JP" altLang="en-US" sz="2400" b="1" dirty="0">
              <a:solidFill>
                <a:schemeClr val="tx1"/>
              </a:solidFill>
            </a:endParaRPr>
          </a:p>
        </c:rich>
      </c:tx>
      <c:overlay val="0"/>
      <c:spPr>
        <a:noFill/>
        <a:ln>
          <a:noFill/>
        </a:ln>
        <a:effectLst/>
      </c:spPr>
      <c:txPr>
        <a:bodyPr rot="0" spcFirstLastPara="1" vertOverflow="ellipsis" vert="horz" wrap="square" anchor="ctr" anchorCtr="1"/>
        <a:lstStyle/>
        <a:p>
          <a:pPr>
            <a:defRPr sz="1862" b="0" i="0" u="none" strike="noStrike" kern="1200" spc="0" baseline="0">
              <a:solidFill>
                <a:schemeClr val="tx1"/>
              </a:solidFill>
              <a:latin typeface="+mn-lt"/>
              <a:ea typeface="+mn-ea"/>
              <a:cs typeface="+mn-cs"/>
            </a:defRPr>
          </a:pPr>
          <a:endParaRPr lang="ja-JP"/>
        </a:p>
      </c:txPr>
    </c:title>
    <c:autoTitleDeleted val="0"/>
    <c:plotArea>
      <c:layout>
        <c:manualLayout>
          <c:layoutTarget val="inner"/>
          <c:xMode val="edge"/>
          <c:yMode val="edge"/>
          <c:x val="0.26594980132484047"/>
          <c:y val="0.16096676731277804"/>
          <c:w val="0.6732391289662738"/>
          <c:h val="0.50676477188152402"/>
        </c:manualLayout>
      </c:layout>
      <c:barChart>
        <c:barDir val="bar"/>
        <c:grouping val="clustered"/>
        <c:varyColors val="0"/>
        <c:ser>
          <c:idx val="5"/>
          <c:order val="5"/>
          <c:tx>
            <c:strRef>
              <c:f>Sheet1!$G$1</c:f>
              <c:strCache>
                <c:ptCount val="1"/>
                <c:pt idx="0">
                  <c:v>ファインチューニング後のCodeLlama-7b-Instruct</c:v>
                </c:pt>
              </c:strCache>
            </c:strRef>
          </c:tx>
          <c:spPr>
            <a:solidFill>
              <a:schemeClr val="accent2">
                <a:lumMod val="50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chemeClr val="tx1">
                        <a:lumMod val="75000"/>
                        <a:lumOff val="25000"/>
                      </a:schemeClr>
                    </a:solidFill>
                    <a:latin typeface="+mn-lt"/>
                    <a:ea typeface="+mn-ea"/>
                    <a:cs typeface="+mn-cs"/>
                  </a:defRPr>
                </a:pPr>
                <a:endParaRPr lang="ja-JP"/>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Sheet1!$A$3:$A$5</c:f>
              <c:strCache>
                <c:ptCount val="3"/>
                <c:pt idx="0">
                  <c:v>Acurracy</c:v>
                </c:pt>
                <c:pt idx="1">
                  <c:v>Precision</c:v>
                </c:pt>
                <c:pt idx="2">
                  <c:v>Recall</c:v>
                </c:pt>
              </c:strCache>
            </c:strRef>
          </c:cat>
          <c:val>
            <c:numRef>
              <c:f>Sheet1!$G$3:$G$5</c:f>
              <c:numCache>
                <c:formatCode>0.00_ </c:formatCode>
                <c:ptCount val="3"/>
                <c:pt idx="0">
                  <c:v>0.76</c:v>
                </c:pt>
                <c:pt idx="1">
                  <c:v>0.85</c:v>
                </c:pt>
                <c:pt idx="2">
                  <c:v>0.73</c:v>
                </c:pt>
              </c:numCache>
            </c:numRef>
          </c:val>
          <c:extLst>
            <c:ext xmlns:c16="http://schemas.microsoft.com/office/drawing/2014/chart" uri="{C3380CC4-5D6E-409C-BE32-E72D297353CC}">
              <c16:uniqueId val="{00000000-4BE6-46BC-9673-F0034969E853}"/>
            </c:ext>
          </c:extLst>
        </c:ser>
        <c:ser>
          <c:idx val="6"/>
          <c:order val="6"/>
          <c:tx>
            <c:strRef>
              <c:f>Sheet1!$H$1</c:f>
              <c:strCache>
                <c:ptCount val="1"/>
                <c:pt idx="0">
                  <c:v>CodeLlama-7b-Instruct</c:v>
                </c:pt>
              </c:strCache>
            </c:strRef>
          </c:tx>
          <c:spPr>
            <a:solidFill>
              <a:srgbClr val="DFC1AF"/>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chemeClr val="tx1">
                        <a:lumMod val="75000"/>
                        <a:lumOff val="25000"/>
                      </a:schemeClr>
                    </a:solidFill>
                    <a:latin typeface="+mn-lt"/>
                    <a:ea typeface="+mn-ea"/>
                    <a:cs typeface="+mn-cs"/>
                  </a:defRPr>
                </a:pPr>
                <a:endParaRPr lang="ja-JP"/>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Sheet1!$A$3:$A$5</c:f>
              <c:strCache>
                <c:ptCount val="3"/>
                <c:pt idx="0">
                  <c:v>Acurracy</c:v>
                </c:pt>
                <c:pt idx="1">
                  <c:v>Precision</c:v>
                </c:pt>
                <c:pt idx="2">
                  <c:v>Recall</c:v>
                </c:pt>
              </c:strCache>
            </c:strRef>
          </c:cat>
          <c:val>
            <c:numRef>
              <c:f>Sheet1!$H$3:$H$5</c:f>
              <c:numCache>
                <c:formatCode>0.00_ </c:formatCode>
                <c:ptCount val="3"/>
                <c:pt idx="0">
                  <c:v>0.57999999999999996</c:v>
                </c:pt>
                <c:pt idx="1">
                  <c:v>0.71</c:v>
                </c:pt>
                <c:pt idx="2">
                  <c:v>0.51</c:v>
                </c:pt>
              </c:numCache>
            </c:numRef>
          </c:val>
          <c:extLst>
            <c:ext xmlns:c16="http://schemas.microsoft.com/office/drawing/2014/chart" uri="{C3380CC4-5D6E-409C-BE32-E72D297353CC}">
              <c16:uniqueId val="{00000001-4BE6-46BC-9673-F0034969E853}"/>
            </c:ext>
          </c:extLst>
        </c:ser>
        <c:dLbls>
          <c:dLblPos val="outEnd"/>
          <c:showLegendKey val="0"/>
          <c:showVal val="1"/>
          <c:showCatName val="0"/>
          <c:showSerName val="0"/>
          <c:showPercent val="0"/>
          <c:showBubbleSize val="0"/>
        </c:dLbls>
        <c:gapWidth val="150"/>
        <c:axId val="1691175792"/>
        <c:axId val="1777028656"/>
        <c:extLst>
          <c:ext xmlns:c15="http://schemas.microsoft.com/office/drawing/2012/chart" uri="{02D57815-91ED-43cb-92C2-25804820EDAC}">
            <c15:filteredBarSeries>
              <c15:ser>
                <c:idx val="0"/>
                <c:order val="0"/>
                <c:tx>
                  <c:strRef>
                    <c:extLst>
                      <c:ext uri="{02D57815-91ED-43cb-92C2-25804820EDAC}">
                        <c15:formulaRef>
                          <c15:sqref>Sheet1!$B$1</c15:sqref>
                        </c15:formulaRef>
                      </c:ext>
                    </c:extLst>
                    <c:strCache>
                      <c:ptCount val="1"/>
                      <c:pt idx="0">
                        <c:v>ファインチューニング後のLlama2-Chat-7B</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1" i="0" u="none" strike="noStrike" kern="1200" baseline="0">
                          <a:solidFill>
                            <a:schemeClr val="tx1">
                              <a:lumMod val="75000"/>
                              <a:lumOff val="25000"/>
                            </a:schemeClr>
                          </a:solidFill>
                          <a:latin typeface="+mn-lt"/>
                          <a:ea typeface="+mn-ea"/>
                          <a:cs typeface="+mn-cs"/>
                        </a:defRPr>
                      </a:pPr>
                      <a:endParaRPr lang="ja-JP"/>
                    </a:p>
                  </c:txPr>
                  <c:dLblPos val="outEnd"/>
                  <c:showLegendKey val="0"/>
                  <c:showVal val="1"/>
                  <c:showCatName val="0"/>
                  <c:showSerName val="0"/>
                  <c:showPercent val="0"/>
                  <c:showBubbleSize val="0"/>
                  <c:showLeaderLines val="0"/>
                  <c:extLst>
                    <c:ext uri="{CE6537A1-D6FC-4f65-9D91-7224C49458BB}">
                      <c15:showLeaderLines val="1"/>
                      <c15:leaderLines>
                        <c:spPr>
                          <a:ln w="9525" cap="flat" cmpd="sng" algn="ctr">
                            <a:solidFill>
                              <a:schemeClr val="tx1">
                                <a:lumMod val="35000"/>
                                <a:lumOff val="65000"/>
                              </a:schemeClr>
                            </a:solidFill>
                            <a:round/>
                          </a:ln>
                          <a:effectLst/>
                        </c:spPr>
                      </c15:leaderLines>
                    </c:ext>
                  </c:extLst>
                </c:dLbls>
                <c:cat>
                  <c:strRef>
                    <c:extLst>
                      <c:ext uri="{02D57815-91ED-43cb-92C2-25804820EDAC}">
                        <c15:formulaRef>
                          <c15:sqref>Sheet1!$A$3:$A$5</c15:sqref>
                        </c15:formulaRef>
                      </c:ext>
                    </c:extLst>
                    <c:strCache>
                      <c:ptCount val="3"/>
                      <c:pt idx="0">
                        <c:v>Acurracy</c:v>
                      </c:pt>
                      <c:pt idx="1">
                        <c:v>Precision</c:v>
                      </c:pt>
                      <c:pt idx="2">
                        <c:v>Recall</c:v>
                      </c:pt>
                    </c:strCache>
                  </c:strRef>
                </c:cat>
                <c:val>
                  <c:numRef>
                    <c:extLst>
                      <c:ext uri="{02D57815-91ED-43cb-92C2-25804820EDAC}">
                        <c15:formulaRef>
                          <c15:sqref>Sheet1!$B$3:$B$5</c15:sqref>
                        </c15:formulaRef>
                      </c:ext>
                    </c:extLst>
                    <c:numCache>
                      <c:formatCode>0.00_ </c:formatCode>
                      <c:ptCount val="3"/>
                      <c:pt idx="0">
                        <c:v>0.63</c:v>
                      </c:pt>
                      <c:pt idx="1">
                        <c:v>0.66</c:v>
                      </c:pt>
                      <c:pt idx="2">
                        <c:v>0.78</c:v>
                      </c:pt>
                    </c:numCache>
                  </c:numRef>
                </c:val>
                <c:extLst>
                  <c:ext xmlns:c16="http://schemas.microsoft.com/office/drawing/2014/chart" uri="{C3380CC4-5D6E-409C-BE32-E72D297353CC}">
                    <c16:uniqueId val="{00000002-4BE6-46BC-9673-F0034969E853}"/>
                  </c:ext>
                </c:extLst>
              </c15:ser>
            </c15:filteredBarSeries>
            <c15:filteredBarSeries>
              <c15:ser>
                <c:idx val="1"/>
                <c:order val="1"/>
                <c:tx>
                  <c:strRef>
                    <c:extLst xmlns:c15="http://schemas.microsoft.com/office/drawing/2012/chart">
                      <c:ext xmlns:c15="http://schemas.microsoft.com/office/drawing/2012/chart" uri="{02D57815-91ED-43cb-92C2-25804820EDAC}">
                        <c15:formulaRef>
                          <c15:sqref>Sheet1!$C$1</c15:sqref>
                        </c15:formulaRef>
                      </c:ext>
                    </c:extLst>
                    <c:strCache>
                      <c:ptCount val="1"/>
                      <c:pt idx="0">
                        <c:v>Llama2-Chat-7B</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1" i="0" u="none" strike="noStrike" kern="1200" baseline="0">
                          <a:solidFill>
                            <a:schemeClr val="tx1">
                              <a:lumMod val="75000"/>
                              <a:lumOff val="25000"/>
                            </a:schemeClr>
                          </a:solidFill>
                          <a:latin typeface="+mn-lt"/>
                          <a:ea typeface="+mn-ea"/>
                          <a:cs typeface="+mn-cs"/>
                        </a:defRPr>
                      </a:pPr>
                      <a:endParaRPr lang="ja-JP"/>
                    </a:p>
                  </c:txPr>
                  <c:dLblPos val="outEnd"/>
                  <c:showLegendKey val="0"/>
                  <c:showVal val="1"/>
                  <c:showCatName val="0"/>
                  <c:showSerName val="0"/>
                  <c:showPercent val="0"/>
                  <c:showBubbleSize val="0"/>
                  <c:showLeaderLines val="0"/>
                  <c:extLst xmlns:c15="http://schemas.microsoft.com/office/drawing/2012/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extLst xmlns:c15="http://schemas.microsoft.com/office/drawing/2012/chart">
                      <c:ext xmlns:c15="http://schemas.microsoft.com/office/drawing/2012/chart" uri="{02D57815-91ED-43cb-92C2-25804820EDAC}">
                        <c15:formulaRef>
                          <c15:sqref>Sheet1!$A$3:$A$5</c15:sqref>
                        </c15:formulaRef>
                      </c:ext>
                    </c:extLst>
                    <c:strCache>
                      <c:ptCount val="3"/>
                      <c:pt idx="0">
                        <c:v>Acurracy</c:v>
                      </c:pt>
                      <c:pt idx="1">
                        <c:v>Precision</c:v>
                      </c:pt>
                      <c:pt idx="2">
                        <c:v>Recall</c:v>
                      </c:pt>
                    </c:strCache>
                  </c:strRef>
                </c:cat>
                <c:val>
                  <c:numRef>
                    <c:extLst xmlns:c15="http://schemas.microsoft.com/office/drawing/2012/chart">
                      <c:ext xmlns:c15="http://schemas.microsoft.com/office/drawing/2012/chart" uri="{02D57815-91ED-43cb-92C2-25804820EDAC}">
                        <c15:formulaRef>
                          <c15:sqref>Sheet1!$C$3:$C$5</c15:sqref>
                        </c15:formulaRef>
                      </c:ext>
                    </c:extLst>
                    <c:numCache>
                      <c:formatCode>0.00_ </c:formatCode>
                      <c:ptCount val="3"/>
                      <c:pt idx="0">
                        <c:v>0.57999999999999996</c:v>
                      </c:pt>
                      <c:pt idx="1">
                        <c:v>0.57999999999999996</c:v>
                      </c:pt>
                      <c:pt idx="2">
                        <c:v>1</c:v>
                      </c:pt>
                    </c:numCache>
                  </c:numRef>
                </c:val>
                <c:extLst xmlns:c15="http://schemas.microsoft.com/office/drawing/2012/chart">
                  <c:ext xmlns:c16="http://schemas.microsoft.com/office/drawing/2014/chart" uri="{C3380CC4-5D6E-409C-BE32-E72D297353CC}">
                    <c16:uniqueId val="{00000003-4BE6-46BC-9673-F0034969E853}"/>
                  </c:ext>
                </c:extLst>
              </c15:ser>
            </c15:filteredBarSeries>
            <c15:filteredBarSeries>
              <c15:ser>
                <c:idx val="2"/>
                <c:order val="2"/>
                <c:tx>
                  <c:strRef>
                    <c:extLst xmlns:c15="http://schemas.microsoft.com/office/drawing/2012/chart">
                      <c:ext xmlns:c15="http://schemas.microsoft.com/office/drawing/2012/chart" uri="{02D57815-91ED-43cb-92C2-25804820EDAC}">
                        <c15:formulaRef>
                          <c15:sqref>Sheet1!$D$1</c15:sqref>
                        </c15:formulaRef>
                      </c:ext>
                    </c:extLst>
                    <c:strCache>
                      <c:ptCount val="1"/>
                      <c:pt idx="0">
                        <c:v>GPT-4-turbo</c:v>
                      </c:pt>
                    </c:strCache>
                  </c:strRef>
                </c:tx>
                <c:spPr>
                  <a:solidFill>
                    <a:schemeClr val="accent3"/>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ja-JP"/>
                    </a:p>
                  </c:txPr>
                  <c:dLblPos val="outEnd"/>
                  <c:showLegendKey val="0"/>
                  <c:showVal val="1"/>
                  <c:showCatName val="0"/>
                  <c:showSerName val="0"/>
                  <c:showPercent val="0"/>
                  <c:showBubbleSize val="0"/>
                  <c:showLeaderLines val="0"/>
                  <c:extLst xmlns:c15="http://schemas.microsoft.com/office/drawing/2012/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extLst xmlns:c15="http://schemas.microsoft.com/office/drawing/2012/chart">
                      <c:ext xmlns:c15="http://schemas.microsoft.com/office/drawing/2012/chart" uri="{02D57815-91ED-43cb-92C2-25804820EDAC}">
                        <c15:formulaRef>
                          <c15:sqref>Sheet1!$A$3:$A$5</c15:sqref>
                        </c15:formulaRef>
                      </c:ext>
                    </c:extLst>
                    <c:strCache>
                      <c:ptCount val="3"/>
                      <c:pt idx="0">
                        <c:v>Acurracy</c:v>
                      </c:pt>
                      <c:pt idx="1">
                        <c:v>Precision</c:v>
                      </c:pt>
                      <c:pt idx="2">
                        <c:v>Recall</c:v>
                      </c:pt>
                    </c:strCache>
                  </c:strRef>
                </c:cat>
                <c:val>
                  <c:numRef>
                    <c:extLst xmlns:c15="http://schemas.microsoft.com/office/drawing/2012/chart">
                      <c:ext xmlns:c15="http://schemas.microsoft.com/office/drawing/2012/chart" uri="{02D57815-91ED-43cb-92C2-25804820EDAC}">
                        <c15:formulaRef>
                          <c15:sqref>Sheet1!$D$3:$D$5</c15:sqref>
                        </c15:formulaRef>
                      </c:ext>
                    </c:extLst>
                    <c:numCache>
                      <c:formatCode>0.00_ </c:formatCode>
                      <c:ptCount val="3"/>
                      <c:pt idx="0">
                        <c:v>0.53</c:v>
                      </c:pt>
                      <c:pt idx="1">
                        <c:v>0.82</c:v>
                      </c:pt>
                      <c:pt idx="2">
                        <c:v>0.08</c:v>
                      </c:pt>
                    </c:numCache>
                  </c:numRef>
                </c:val>
                <c:extLst xmlns:c15="http://schemas.microsoft.com/office/drawing/2012/chart">
                  <c:ext xmlns:c16="http://schemas.microsoft.com/office/drawing/2014/chart" uri="{C3380CC4-5D6E-409C-BE32-E72D297353CC}">
                    <c16:uniqueId val="{00000004-4BE6-46BC-9673-F0034969E853}"/>
                  </c:ext>
                </c:extLst>
              </c15:ser>
            </c15:filteredBarSeries>
            <c15:filteredBarSeries>
              <c15:ser>
                <c:idx val="3"/>
                <c:order val="3"/>
                <c:tx>
                  <c:strRef>
                    <c:extLst xmlns:c15="http://schemas.microsoft.com/office/drawing/2012/chart">
                      <c:ext xmlns:c15="http://schemas.microsoft.com/office/drawing/2012/chart" uri="{02D57815-91ED-43cb-92C2-25804820EDAC}">
                        <c15:formulaRef>
                          <c15:sqref>Sheet1!$E$1</c15:sqref>
                        </c15:formulaRef>
                      </c:ext>
                    </c:extLst>
                    <c:strCache>
                      <c:ptCount val="1"/>
                      <c:pt idx="0">
                        <c:v>ファインチューニング後のGPT-3.5-Turbo</c:v>
                      </c:pt>
                    </c:strCache>
                  </c:strRef>
                </c:tx>
                <c:spPr>
                  <a:solidFill>
                    <a:schemeClr val="accent4"/>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ja-JP"/>
                    </a:p>
                  </c:txPr>
                  <c:dLblPos val="outEnd"/>
                  <c:showLegendKey val="0"/>
                  <c:showVal val="1"/>
                  <c:showCatName val="0"/>
                  <c:showSerName val="0"/>
                  <c:showPercent val="0"/>
                  <c:showBubbleSize val="0"/>
                  <c:showLeaderLines val="0"/>
                  <c:extLst xmlns:c15="http://schemas.microsoft.com/office/drawing/2012/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extLst xmlns:c15="http://schemas.microsoft.com/office/drawing/2012/chart">
                      <c:ext xmlns:c15="http://schemas.microsoft.com/office/drawing/2012/chart" uri="{02D57815-91ED-43cb-92C2-25804820EDAC}">
                        <c15:formulaRef>
                          <c15:sqref>Sheet1!$A$3:$A$5</c15:sqref>
                        </c15:formulaRef>
                      </c:ext>
                    </c:extLst>
                    <c:strCache>
                      <c:ptCount val="3"/>
                      <c:pt idx="0">
                        <c:v>Acurracy</c:v>
                      </c:pt>
                      <c:pt idx="1">
                        <c:v>Precision</c:v>
                      </c:pt>
                      <c:pt idx="2">
                        <c:v>Recall</c:v>
                      </c:pt>
                    </c:strCache>
                  </c:strRef>
                </c:cat>
                <c:val>
                  <c:numRef>
                    <c:extLst xmlns:c15="http://schemas.microsoft.com/office/drawing/2012/chart">
                      <c:ext xmlns:c15="http://schemas.microsoft.com/office/drawing/2012/chart" uri="{02D57815-91ED-43cb-92C2-25804820EDAC}">
                        <c15:formulaRef>
                          <c15:sqref>Sheet1!$E$3:$E$5</c15:sqref>
                        </c15:formulaRef>
                      </c:ext>
                    </c:extLst>
                    <c:numCache>
                      <c:formatCode>0.00_ </c:formatCode>
                      <c:ptCount val="3"/>
                      <c:pt idx="0">
                        <c:v>0.51</c:v>
                      </c:pt>
                      <c:pt idx="1">
                        <c:v>0.8</c:v>
                      </c:pt>
                      <c:pt idx="2">
                        <c:v>0.03</c:v>
                      </c:pt>
                    </c:numCache>
                  </c:numRef>
                </c:val>
                <c:extLst xmlns:c15="http://schemas.microsoft.com/office/drawing/2012/chart">
                  <c:ext xmlns:c16="http://schemas.microsoft.com/office/drawing/2014/chart" uri="{C3380CC4-5D6E-409C-BE32-E72D297353CC}">
                    <c16:uniqueId val="{00000005-4BE6-46BC-9673-F0034969E853}"/>
                  </c:ext>
                </c:extLst>
              </c15:ser>
            </c15:filteredBarSeries>
            <c15:filteredBarSeries>
              <c15:ser>
                <c:idx val="4"/>
                <c:order val="4"/>
                <c:tx>
                  <c:strRef>
                    <c:extLst xmlns:c15="http://schemas.microsoft.com/office/drawing/2012/chart">
                      <c:ext xmlns:c15="http://schemas.microsoft.com/office/drawing/2012/chart" uri="{02D57815-91ED-43cb-92C2-25804820EDAC}">
                        <c15:formulaRef>
                          <c15:sqref>Sheet1!$F$1</c15:sqref>
                        </c15:formulaRef>
                      </c:ext>
                    </c:extLst>
                    <c:strCache>
                      <c:ptCount val="1"/>
                      <c:pt idx="0">
                        <c:v>GPT-3.5-Turbo</c:v>
                      </c:pt>
                    </c:strCache>
                  </c:strRef>
                </c:tx>
                <c:spPr>
                  <a:solidFill>
                    <a:schemeClr val="accent5"/>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ja-JP"/>
                    </a:p>
                  </c:txPr>
                  <c:dLblPos val="outEnd"/>
                  <c:showLegendKey val="0"/>
                  <c:showVal val="1"/>
                  <c:showCatName val="0"/>
                  <c:showSerName val="0"/>
                  <c:showPercent val="0"/>
                  <c:showBubbleSize val="0"/>
                  <c:showLeaderLines val="0"/>
                  <c:extLst xmlns:c15="http://schemas.microsoft.com/office/drawing/2012/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extLst xmlns:c15="http://schemas.microsoft.com/office/drawing/2012/chart">
                      <c:ext xmlns:c15="http://schemas.microsoft.com/office/drawing/2012/chart" uri="{02D57815-91ED-43cb-92C2-25804820EDAC}">
                        <c15:formulaRef>
                          <c15:sqref>Sheet1!$A$3:$A$5</c15:sqref>
                        </c15:formulaRef>
                      </c:ext>
                    </c:extLst>
                    <c:strCache>
                      <c:ptCount val="3"/>
                      <c:pt idx="0">
                        <c:v>Acurracy</c:v>
                      </c:pt>
                      <c:pt idx="1">
                        <c:v>Precision</c:v>
                      </c:pt>
                      <c:pt idx="2">
                        <c:v>Recall</c:v>
                      </c:pt>
                    </c:strCache>
                  </c:strRef>
                </c:cat>
                <c:val>
                  <c:numRef>
                    <c:extLst xmlns:c15="http://schemas.microsoft.com/office/drawing/2012/chart">
                      <c:ext xmlns:c15="http://schemas.microsoft.com/office/drawing/2012/chart" uri="{02D57815-91ED-43cb-92C2-25804820EDAC}">
                        <c15:formulaRef>
                          <c15:sqref>Sheet1!$F$3:$F$5</c15:sqref>
                        </c15:formulaRef>
                      </c:ext>
                    </c:extLst>
                    <c:numCache>
                      <c:formatCode>0.00_ </c:formatCode>
                      <c:ptCount val="3"/>
                      <c:pt idx="0">
                        <c:v>0.52</c:v>
                      </c:pt>
                      <c:pt idx="1">
                        <c:v>0.74</c:v>
                      </c:pt>
                      <c:pt idx="2">
                        <c:v>7.0000000000000007E-2</c:v>
                      </c:pt>
                    </c:numCache>
                  </c:numRef>
                </c:val>
                <c:extLst xmlns:c15="http://schemas.microsoft.com/office/drawing/2012/chart">
                  <c:ext xmlns:c16="http://schemas.microsoft.com/office/drawing/2014/chart" uri="{C3380CC4-5D6E-409C-BE32-E72D297353CC}">
                    <c16:uniqueId val="{00000006-4BE6-46BC-9673-F0034969E853}"/>
                  </c:ext>
                </c:extLst>
              </c15:ser>
            </c15:filteredBarSeries>
          </c:ext>
        </c:extLst>
      </c:barChart>
      <c:catAx>
        <c:axId val="1691175792"/>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0"/>
          <a:lstStyle/>
          <a:p>
            <a:pPr>
              <a:defRPr sz="2000" b="1" i="0" u="none" strike="noStrike" kern="1200" baseline="0">
                <a:solidFill>
                  <a:schemeClr val="tx1"/>
                </a:solidFill>
                <a:latin typeface="+mn-lt"/>
                <a:ea typeface="+mn-ea"/>
                <a:cs typeface="+mn-cs"/>
              </a:defRPr>
            </a:pPr>
            <a:endParaRPr lang="ja-JP"/>
          </a:p>
        </c:txPr>
        <c:crossAx val="1777028656"/>
        <c:crosses val="autoZero"/>
        <c:auto val="1"/>
        <c:lblAlgn val="ctr"/>
        <c:lblOffset val="100"/>
        <c:noMultiLvlLbl val="0"/>
      </c:catAx>
      <c:valAx>
        <c:axId val="1777028656"/>
        <c:scaling>
          <c:orientation val="minMax"/>
          <c:max val="1"/>
        </c:scaling>
        <c:delete val="0"/>
        <c:axPos val="b"/>
        <c:majorGridlines>
          <c:spPr>
            <a:ln w="9525" cap="flat" cmpd="sng" algn="ctr">
              <a:solidFill>
                <a:schemeClr val="tx1">
                  <a:lumMod val="15000"/>
                  <a:lumOff val="85000"/>
                </a:schemeClr>
              </a:solidFill>
              <a:round/>
            </a:ln>
            <a:effectLst/>
          </c:spPr>
        </c:majorGridlines>
        <c:numFmt formatCode="0.0_ " sourceLinked="0"/>
        <c:majorTickMark val="out"/>
        <c:minorTickMark val="none"/>
        <c:tickLblPos val="nextTo"/>
        <c:spPr>
          <a:noFill/>
          <a:ln>
            <a:noFill/>
          </a:ln>
          <a:effectLst/>
        </c:spPr>
        <c:txPr>
          <a:bodyPr rot="-60000000" spcFirstLastPara="1" vertOverflow="ellipsis" vert="horz" wrap="square" anchor="ctr" anchorCtr="1"/>
          <a:lstStyle/>
          <a:p>
            <a:pPr>
              <a:defRPr sz="1600" b="1" i="0" u="none" strike="noStrike" kern="1200" baseline="0">
                <a:solidFill>
                  <a:schemeClr val="tx1"/>
                </a:solidFill>
                <a:latin typeface="+mn-lt"/>
                <a:ea typeface="+mn-ea"/>
                <a:cs typeface="+mn-cs"/>
              </a:defRPr>
            </a:pPr>
            <a:endParaRPr lang="ja-JP"/>
          </a:p>
        </c:txPr>
        <c:crossAx val="1691175792"/>
        <c:crosses val="autoZero"/>
        <c:crossBetween val="between"/>
        <c:majorUnit val="0.2"/>
      </c:valAx>
      <c:spPr>
        <a:noFill/>
        <a:ln>
          <a:noFill/>
        </a:ln>
        <a:effectLst/>
      </c:spPr>
    </c:plotArea>
    <c:legend>
      <c:legendPos val="b"/>
      <c:layout>
        <c:manualLayout>
          <c:xMode val="edge"/>
          <c:yMode val="edge"/>
          <c:x val="0"/>
          <c:y val="0.78553523839077111"/>
          <c:w val="0.99877166365640335"/>
          <c:h val="0.15147754401199051"/>
        </c:manualLayout>
      </c:layout>
      <c:overlay val="0"/>
      <c:spPr>
        <a:noFill/>
        <a:ln>
          <a:noFill/>
        </a:ln>
        <a:effectLst/>
      </c:spPr>
      <c:txPr>
        <a:bodyPr rot="0" spcFirstLastPara="1" vertOverflow="ellipsis" vert="horz" wrap="square" anchor="ctr" anchorCtr="1"/>
        <a:lstStyle/>
        <a:p>
          <a:pPr>
            <a:defRPr sz="1800" b="1" i="0" u="none" strike="noStrike" kern="1200" baseline="0">
              <a:solidFill>
                <a:schemeClr val="tx1"/>
              </a:solidFill>
              <a:latin typeface="+mn-lt"/>
              <a:ea typeface="+mn-ea"/>
              <a:cs typeface="+mn-cs"/>
            </a:defRPr>
          </a:pPr>
          <a:endParaRPr lang="ja-JP"/>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ja-JP"/>
    </a:p>
  </c:txPr>
  <c:externalData r:id="rId3">
    <c:autoUpdate val="0"/>
  </c:externalData>
</c:chartSpace>
</file>

<file path=ppt/charts/chart1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400" b="0" i="0" u="none" strike="noStrike" kern="1200" spc="0" baseline="0">
                <a:solidFill>
                  <a:schemeClr val="tx1">
                    <a:lumMod val="65000"/>
                    <a:lumOff val="35000"/>
                  </a:schemeClr>
                </a:solidFill>
                <a:latin typeface="+mn-lt"/>
                <a:ea typeface="+mn-ea"/>
                <a:cs typeface="+mn-cs"/>
              </a:defRPr>
            </a:pPr>
            <a:r>
              <a:rPr lang="en-US" altLang="ja-JP" sz="2400" b="1" baseline="0" dirty="0">
                <a:solidFill>
                  <a:schemeClr val="tx1"/>
                </a:solidFill>
              </a:rPr>
              <a:t>GPT</a:t>
            </a:r>
            <a:endParaRPr lang="ja-JP" altLang="en-US" sz="2400" b="1" baseline="0" dirty="0">
              <a:solidFill>
                <a:schemeClr val="tx1"/>
              </a:solidFill>
            </a:endParaRPr>
          </a:p>
        </c:rich>
      </c:tx>
      <c:overlay val="0"/>
      <c:spPr>
        <a:noFill/>
        <a:ln>
          <a:noFill/>
        </a:ln>
        <a:effectLst/>
      </c:spPr>
      <c:txPr>
        <a:bodyPr rot="0" spcFirstLastPara="1" vertOverflow="ellipsis" vert="horz" wrap="square" anchor="ctr" anchorCtr="1"/>
        <a:lstStyle/>
        <a:p>
          <a:pPr>
            <a:defRPr sz="2400" b="0" i="0" u="none" strike="noStrike" kern="1200" spc="0" baseline="0">
              <a:solidFill>
                <a:schemeClr val="tx1">
                  <a:lumMod val="65000"/>
                  <a:lumOff val="35000"/>
                </a:schemeClr>
              </a:solidFill>
              <a:latin typeface="+mn-lt"/>
              <a:ea typeface="+mn-ea"/>
              <a:cs typeface="+mn-cs"/>
            </a:defRPr>
          </a:pPr>
          <a:endParaRPr lang="ja-JP"/>
        </a:p>
      </c:txPr>
    </c:title>
    <c:autoTitleDeleted val="0"/>
    <c:plotArea>
      <c:layout>
        <c:manualLayout>
          <c:layoutTarget val="inner"/>
          <c:xMode val="edge"/>
          <c:yMode val="edge"/>
          <c:x val="0.26989979093129196"/>
          <c:y val="0.14860290091827591"/>
          <c:w val="0.67477316589113145"/>
          <c:h val="0.5161881221010145"/>
        </c:manualLayout>
      </c:layout>
      <c:barChart>
        <c:barDir val="bar"/>
        <c:grouping val="clustered"/>
        <c:varyColors val="0"/>
        <c:ser>
          <c:idx val="3"/>
          <c:order val="1"/>
          <c:tx>
            <c:strRef>
              <c:f>Sheet1!$C$1</c:f>
              <c:strCache>
                <c:ptCount val="1"/>
                <c:pt idx="0">
                  <c:v>ファインチューニング後のGPT-3.5-Turbo</c:v>
                </c:pt>
              </c:strCache>
            </c:strRef>
          </c:tx>
          <c:spPr>
            <a:solidFill>
              <a:schemeClr val="accent6">
                <a:lumMod val="50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chemeClr val="tx1">
                        <a:lumMod val="75000"/>
                        <a:lumOff val="25000"/>
                      </a:schemeClr>
                    </a:solidFill>
                    <a:latin typeface="+mn-lt"/>
                    <a:ea typeface="+mn-ea"/>
                    <a:cs typeface="+mn-cs"/>
                  </a:defRPr>
                </a:pPr>
                <a:endParaRPr lang="ja-JP"/>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Sheet1!$A$3:$A$5</c:f>
              <c:strCache>
                <c:ptCount val="3"/>
                <c:pt idx="0">
                  <c:v>Acurracy</c:v>
                </c:pt>
                <c:pt idx="1">
                  <c:v>Precision</c:v>
                </c:pt>
                <c:pt idx="2">
                  <c:v>Recall</c:v>
                </c:pt>
              </c:strCache>
            </c:strRef>
          </c:cat>
          <c:val>
            <c:numRef>
              <c:f>Sheet1!$C$3:$C$5</c:f>
              <c:numCache>
                <c:formatCode>0.00_ </c:formatCode>
                <c:ptCount val="3"/>
                <c:pt idx="0">
                  <c:v>0.51</c:v>
                </c:pt>
                <c:pt idx="1">
                  <c:v>0.8</c:v>
                </c:pt>
                <c:pt idx="2">
                  <c:v>0.03</c:v>
                </c:pt>
              </c:numCache>
            </c:numRef>
          </c:val>
          <c:extLst>
            <c:ext xmlns:c16="http://schemas.microsoft.com/office/drawing/2014/chart" uri="{C3380CC4-5D6E-409C-BE32-E72D297353CC}">
              <c16:uniqueId val="{00000001-A2F7-4224-8630-AD6919D029FD}"/>
            </c:ext>
          </c:extLst>
        </c:ser>
        <c:ser>
          <c:idx val="4"/>
          <c:order val="2"/>
          <c:tx>
            <c:strRef>
              <c:f>Sheet1!$D$1</c:f>
              <c:strCache>
                <c:ptCount val="1"/>
                <c:pt idx="0">
                  <c:v>GPT-3.5-Turbo</c:v>
                </c:pt>
              </c:strCache>
            </c:strRef>
          </c:tx>
          <c:spPr>
            <a:solidFill>
              <a:srgbClr val="C3D0B8"/>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chemeClr val="tx1">
                        <a:lumMod val="75000"/>
                        <a:lumOff val="25000"/>
                      </a:schemeClr>
                    </a:solidFill>
                    <a:latin typeface="+mn-lt"/>
                    <a:ea typeface="+mn-ea"/>
                    <a:cs typeface="+mn-cs"/>
                  </a:defRPr>
                </a:pPr>
                <a:endParaRPr lang="ja-JP"/>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Sheet1!$A$3:$A$5</c:f>
              <c:strCache>
                <c:ptCount val="3"/>
                <c:pt idx="0">
                  <c:v>Acurracy</c:v>
                </c:pt>
                <c:pt idx="1">
                  <c:v>Precision</c:v>
                </c:pt>
                <c:pt idx="2">
                  <c:v>Recall</c:v>
                </c:pt>
              </c:strCache>
            </c:strRef>
          </c:cat>
          <c:val>
            <c:numRef>
              <c:f>Sheet1!$D$3:$D$5</c:f>
              <c:numCache>
                <c:formatCode>0.00_ </c:formatCode>
                <c:ptCount val="3"/>
                <c:pt idx="0">
                  <c:v>0.52</c:v>
                </c:pt>
                <c:pt idx="1">
                  <c:v>0.74</c:v>
                </c:pt>
                <c:pt idx="2">
                  <c:v>7.0000000000000007E-2</c:v>
                </c:pt>
              </c:numCache>
            </c:numRef>
          </c:val>
          <c:extLst>
            <c:ext xmlns:c16="http://schemas.microsoft.com/office/drawing/2014/chart" uri="{C3380CC4-5D6E-409C-BE32-E72D297353CC}">
              <c16:uniqueId val="{00000002-A2F7-4224-8630-AD6919D029FD}"/>
            </c:ext>
          </c:extLst>
        </c:ser>
        <c:dLbls>
          <c:dLblPos val="outEnd"/>
          <c:showLegendKey val="0"/>
          <c:showVal val="1"/>
          <c:showCatName val="0"/>
          <c:showSerName val="0"/>
          <c:showPercent val="0"/>
          <c:showBubbleSize val="0"/>
        </c:dLbls>
        <c:gapWidth val="150"/>
        <c:axId val="1691175792"/>
        <c:axId val="1777028656"/>
        <c:extLst>
          <c:ext xmlns:c15="http://schemas.microsoft.com/office/drawing/2012/chart" uri="{02D57815-91ED-43cb-92C2-25804820EDAC}">
            <c15:filteredBarSeries>
              <c15:ser>
                <c:idx val="2"/>
                <c:order val="0"/>
                <c:tx>
                  <c:strRef>
                    <c:extLst>
                      <c:ext uri="{02D57815-91ED-43cb-92C2-25804820EDAC}">
                        <c15:formulaRef>
                          <c15:sqref>Sheet1!$B$1</c15:sqref>
                        </c15:formulaRef>
                      </c:ext>
                    </c:extLst>
                    <c:strCache>
                      <c:ptCount val="1"/>
                      <c:pt idx="0">
                        <c:v>GPT-4-turbo</c:v>
                      </c:pt>
                    </c:strCache>
                  </c:strRef>
                </c:tx>
                <c:spPr>
                  <a:solidFill>
                    <a:schemeClr val="accent3"/>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ja-JP"/>
                    </a:p>
                  </c:txPr>
                  <c:dLblPos val="outEnd"/>
                  <c:showLegendKey val="0"/>
                  <c:showVal val="1"/>
                  <c:showCatName val="0"/>
                  <c:showSerName val="0"/>
                  <c:showPercent val="0"/>
                  <c:showBubbleSize val="0"/>
                  <c:showLeaderLines val="0"/>
                  <c:extLst>
                    <c:ext uri="{CE6537A1-D6FC-4f65-9D91-7224C49458BB}">
                      <c15:showLeaderLines val="1"/>
                      <c15:leaderLines>
                        <c:spPr>
                          <a:ln w="9525" cap="flat" cmpd="sng" algn="ctr">
                            <a:solidFill>
                              <a:schemeClr val="tx1">
                                <a:lumMod val="35000"/>
                                <a:lumOff val="65000"/>
                              </a:schemeClr>
                            </a:solidFill>
                            <a:round/>
                          </a:ln>
                          <a:effectLst/>
                        </c:spPr>
                      </c15:leaderLines>
                    </c:ext>
                  </c:extLst>
                </c:dLbls>
                <c:cat>
                  <c:strRef>
                    <c:extLst>
                      <c:ext uri="{02D57815-91ED-43cb-92C2-25804820EDAC}">
                        <c15:formulaRef>
                          <c15:sqref>Sheet1!$A$3:$A$5</c15:sqref>
                        </c15:formulaRef>
                      </c:ext>
                    </c:extLst>
                    <c:strCache>
                      <c:ptCount val="3"/>
                      <c:pt idx="0">
                        <c:v>Acurracy</c:v>
                      </c:pt>
                      <c:pt idx="1">
                        <c:v>Precision</c:v>
                      </c:pt>
                      <c:pt idx="2">
                        <c:v>Recall</c:v>
                      </c:pt>
                    </c:strCache>
                  </c:strRef>
                </c:cat>
                <c:val>
                  <c:numRef>
                    <c:extLst>
                      <c:ext uri="{02D57815-91ED-43cb-92C2-25804820EDAC}">
                        <c15:formulaRef>
                          <c15:sqref>Sheet1!$B$3:$B$5</c15:sqref>
                        </c15:formulaRef>
                      </c:ext>
                    </c:extLst>
                    <c:numCache>
                      <c:formatCode>0.00_ </c:formatCode>
                      <c:ptCount val="3"/>
                      <c:pt idx="0">
                        <c:v>0.53</c:v>
                      </c:pt>
                      <c:pt idx="1">
                        <c:v>0.82</c:v>
                      </c:pt>
                      <c:pt idx="2">
                        <c:v>0.08</c:v>
                      </c:pt>
                    </c:numCache>
                  </c:numRef>
                </c:val>
                <c:extLst>
                  <c:ext xmlns:c16="http://schemas.microsoft.com/office/drawing/2014/chart" uri="{C3380CC4-5D6E-409C-BE32-E72D297353CC}">
                    <c16:uniqueId val="{00000000-A2F7-4224-8630-AD6919D029FD}"/>
                  </c:ext>
                </c:extLst>
              </c15:ser>
            </c15:filteredBarSeries>
          </c:ext>
        </c:extLst>
      </c:barChart>
      <c:catAx>
        <c:axId val="1691175792"/>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0"/>
          <a:lstStyle/>
          <a:p>
            <a:pPr>
              <a:defRPr sz="2000" b="1" i="0" u="none" strike="noStrike" kern="1200" baseline="0">
                <a:solidFill>
                  <a:schemeClr val="tx1"/>
                </a:solidFill>
                <a:latin typeface="+mn-lt"/>
                <a:ea typeface="+mn-ea"/>
                <a:cs typeface="+mn-cs"/>
              </a:defRPr>
            </a:pPr>
            <a:endParaRPr lang="ja-JP"/>
          </a:p>
        </c:txPr>
        <c:crossAx val="1777028656"/>
        <c:crosses val="autoZero"/>
        <c:auto val="1"/>
        <c:lblAlgn val="ctr"/>
        <c:lblOffset val="100"/>
        <c:noMultiLvlLbl val="0"/>
      </c:catAx>
      <c:valAx>
        <c:axId val="1777028656"/>
        <c:scaling>
          <c:orientation val="minMax"/>
          <c:max val="1"/>
        </c:scaling>
        <c:delete val="0"/>
        <c:axPos val="b"/>
        <c:majorGridlines>
          <c:spPr>
            <a:ln w="9525" cap="flat" cmpd="sng" algn="ctr">
              <a:solidFill>
                <a:schemeClr val="tx1">
                  <a:lumMod val="15000"/>
                  <a:lumOff val="85000"/>
                </a:schemeClr>
              </a:solidFill>
              <a:round/>
            </a:ln>
            <a:effectLst/>
          </c:spPr>
        </c:majorGridlines>
        <c:minorGridlines>
          <c:spPr>
            <a:ln w="9525" cap="flat" cmpd="sng" algn="ctr">
              <a:solidFill>
                <a:schemeClr val="tx1">
                  <a:lumMod val="5000"/>
                  <a:lumOff val="95000"/>
                </a:schemeClr>
              </a:solidFill>
              <a:round/>
            </a:ln>
            <a:effectLst/>
          </c:spPr>
        </c:minorGridlines>
        <c:numFmt formatCode="0.0_ " sourceLinked="0"/>
        <c:majorTickMark val="out"/>
        <c:minorTickMark val="none"/>
        <c:tickLblPos val="nextTo"/>
        <c:spPr>
          <a:noFill/>
          <a:ln>
            <a:noFill/>
          </a:ln>
          <a:effectLst/>
        </c:spPr>
        <c:txPr>
          <a:bodyPr rot="-60000000" spcFirstLastPara="1" vertOverflow="ellipsis" vert="horz" wrap="square" anchor="ctr" anchorCtr="1"/>
          <a:lstStyle/>
          <a:p>
            <a:pPr>
              <a:defRPr sz="1600" b="1" i="0" u="none" strike="noStrike" kern="1200" baseline="0">
                <a:solidFill>
                  <a:schemeClr val="tx1"/>
                </a:solidFill>
                <a:latin typeface="+mn-lt"/>
                <a:ea typeface="+mn-ea"/>
                <a:cs typeface="+mn-cs"/>
              </a:defRPr>
            </a:pPr>
            <a:endParaRPr lang="ja-JP"/>
          </a:p>
        </c:txPr>
        <c:crossAx val="1691175792"/>
        <c:crosses val="autoZero"/>
        <c:crossBetween val="between"/>
        <c:majorUnit val="0.2"/>
      </c:valAx>
      <c:spPr>
        <a:noFill/>
        <a:ln>
          <a:noFill/>
        </a:ln>
        <a:effectLst/>
      </c:spPr>
    </c:plotArea>
    <c:legend>
      <c:legendPos val="b"/>
      <c:layout>
        <c:manualLayout>
          <c:xMode val="edge"/>
          <c:yMode val="edge"/>
          <c:x val="2.2163097542216177E-5"/>
          <c:y val="0.78907852137900503"/>
          <c:w val="0.9889828627311239"/>
          <c:h val="0.20970651203641927"/>
        </c:manualLayout>
      </c:layout>
      <c:overlay val="0"/>
      <c:spPr>
        <a:noFill/>
        <a:ln>
          <a:noFill/>
        </a:ln>
        <a:effectLst/>
      </c:spPr>
      <c:txPr>
        <a:bodyPr rot="0" spcFirstLastPara="1" vertOverflow="ellipsis" vert="horz" wrap="square" anchor="ctr" anchorCtr="1"/>
        <a:lstStyle/>
        <a:p>
          <a:pPr>
            <a:defRPr sz="1800" b="1" i="0" u="none" strike="noStrike" kern="1200" baseline="0">
              <a:solidFill>
                <a:schemeClr val="tx1"/>
              </a:solidFill>
              <a:latin typeface="+mn-lt"/>
              <a:ea typeface="+mn-ea"/>
              <a:cs typeface="+mn-cs"/>
            </a:defRPr>
          </a:pPr>
          <a:endParaRPr lang="ja-JP"/>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ja-JP"/>
    </a:p>
  </c:txPr>
  <c:externalData r:id="rId3">
    <c:autoUpdate val="0"/>
  </c:externalData>
</c:chartSpace>
</file>

<file path=ppt/charts/chart1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400" b="0" i="0" u="none" strike="noStrike" kern="1200" spc="0" baseline="0">
                <a:solidFill>
                  <a:schemeClr val="tx1">
                    <a:lumMod val="65000"/>
                    <a:lumOff val="35000"/>
                  </a:schemeClr>
                </a:solidFill>
                <a:latin typeface="+mn-lt"/>
                <a:ea typeface="+mn-ea"/>
                <a:cs typeface="+mn-cs"/>
              </a:defRPr>
            </a:pPr>
            <a:r>
              <a:rPr lang="en-US" altLang="ja-JP" sz="2400" b="1" baseline="0" dirty="0">
                <a:solidFill>
                  <a:schemeClr val="tx1"/>
                </a:solidFill>
              </a:rPr>
              <a:t>GPT</a:t>
            </a:r>
            <a:endParaRPr lang="ja-JP" altLang="en-US" sz="2400" b="1" baseline="0" dirty="0">
              <a:solidFill>
                <a:schemeClr val="tx1"/>
              </a:solidFill>
            </a:endParaRPr>
          </a:p>
        </c:rich>
      </c:tx>
      <c:overlay val="0"/>
      <c:spPr>
        <a:noFill/>
        <a:ln>
          <a:noFill/>
        </a:ln>
        <a:effectLst/>
      </c:spPr>
      <c:txPr>
        <a:bodyPr rot="0" spcFirstLastPara="1" vertOverflow="ellipsis" vert="horz" wrap="square" anchor="ctr" anchorCtr="1"/>
        <a:lstStyle/>
        <a:p>
          <a:pPr>
            <a:defRPr sz="2400" b="0" i="0" u="none" strike="noStrike" kern="1200" spc="0" baseline="0">
              <a:solidFill>
                <a:schemeClr val="tx1">
                  <a:lumMod val="65000"/>
                  <a:lumOff val="35000"/>
                </a:schemeClr>
              </a:solidFill>
              <a:latin typeface="+mn-lt"/>
              <a:ea typeface="+mn-ea"/>
              <a:cs typeface="+mn-cs"/>
            </a:defRPr>
          </a:pPr>
          <a:endParaRPr lang="ja-JP"/>
        </a:p>
      </c:txPr>
    </c:title>
    <c:autoTitleDeleted val="0"/>
    <c:plotArea>
      <c:layout>
        <c:manualLayout>
          <c:layoutTarget val="inner"/>
          <c:xMode val="edge"/>
          <c:yMode val="edge"/>
          <c:x val="0.26989979093129196"/>
          <c:y val="0.14860290091827591"/>
          <c:w val="0.67477316589113145"/>
          <c:h val="0.5161881221010145"/>
        </c:manualLayout>
      </c:layout>
      <c:barChart>
        <c:barDir val="bar"/>
        <c:grouping val="clustered"/>
        <c:varyColors val="0"/>
        <c:ser>
          <c:idx val="2"/>
          <c:order val="0"/>
          <c:tx>
            <c:strRef>
              <c:f>Sheet1!$B$1</c:f>
              <c:strCache>
                <c:ptCount val="1"/>
                <c:pt idx="0">
                  <c:v>GPT-4-turbo</c:v>
                </c:pt>
              </c:strCache>
            </c:strRef>
          </c:tx>
          <c:spPr>
            <a:solidFill>
              <a:schemeClr val="accent3"/>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chemeClr val="tx1">
                        <a:lumMod val="75000"/>
                        <a:lumOff val="25000"/>
                      </a:schemeClr>
                    </a:solidFill>
                    <a:latin typeface="+mn-lt"/>
                    <a:ea typeface="+mn-ea"/>
                    <a:cs typeface="+mn-cs"/>
                  </a:defRPr>
                </a:pPr>
                <a:endParaRPr lang="ja-JP"/>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Sheet1!$A$3:$A$5</c:f>
              <c:strCache>
                <c:ptCount val="3"/>
                <c:pt idx="0">
                  <c:v>Acurracy</c:v>
                </c:pt>
                <c:pt idx="1">
                  <c:v>Precision</c:v>
                </c:pt>
                <c:pt idx="2">
                  <c:v>Recall</c:v>
                </c:pt>
              </c:strCache>
            </c:strRef>
          </c:cat>
          <c:val>
            <c:numRef>
              <c:f>Sheet1!$B$3:$B$5</c:f>
              <c:numCache>
                <c:formatCode>0.00_ </c:formatCode>
                <c:ptCount val="3"/>
                <c:pt idx="0">
                  <c:v>0.53</c:v>
                </c:pt>
                <c:pt idx="1">
                  <c:v>0.82</c:v>
                </c:pt>
                <c:pt idx="2">
                  <c:v>0.08</c:v>
                </c:pt>
              </c:numCache>
            </c:numRef>
          </c:val>
          <c:extLst>
            <c:ext xmlns:c16="http://schemas.microsoft.com/office/drawing/2014/chart" uri="{C3380CC4-5D6E-409C-BE32-E72D297353CC}">
              <c16:uniqueId val="{00000000-54E3-494A-BFCC-D785CAB0CB1F}"/>
            </c:ext>
          </c:extLst>
        </c:ser>
        <c:ser>
          <c:idx val="3"/>
          <c:order val="1"/>
          <c:tx>
            <c:strRef>
              <c:f>Sheet1!$C$1</c:f>
              <c:strCache>
                <c:ptCount val="1"/>
                <c:pt idx="0">
                  <c:v>ファインチューニング後のGPT-3.5-Turbo</c:v>
                </c:pt>
              </c:strCache>
            </c:strRef>
          </c:tx>
          <c:spPr>
            <a:solidFill>
              <a:schemeClr val="accent6">
                <a:lumMod val="50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chemeClr val="tx1">
                        <a:lumMod val="75000"/>
                        <a:lumOff val="25000"/>
                      </a:schemeClr>
                    </a:solidFill>
                    <a:latin typeface="+mn-lt"/>
                    <a:ea typeface="+mn-ea"/>
                    <a:cs typeface="+mn-cs"/>
                  </a:defRPr>
                </a:pPr>
                <a:endParaRPr lang="ja-JP"/>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Sheet1!$A$3:$A$5</c:f>
              <c:strCache>
                <c:ptCount val="3"/>
                <c:pt idx="0">
                  <c:v>Acurracy</c:v>
                </c:pt>
                <c:pt idx="1">
                  <c:v>Precision</c:v>
                </c:pt>
                <c:pt idx="2">
                  <c:v>Recall</c:v>
                </c:pt>
              </c:strCache>
            </c:strRef>
          </c:cat>
          <c:val>
            <c:numRef>
              <c:f>Sheet1!$C$3:$C$5</c:f>
              <c:numCache>
                <c:formatCode>0.00_ </c:formatCode>
                <c:ptCount val="3"/>
                <c:pt idx="0">
                  <c:v>0.51</c:v>
                </c:pt>
                <c:pt idx="1">
                  <c:v>0.8</c:v>
                </c:pt>
                <c:pt idx="2">
                  <c:v>0.03</c:v>
                </c:pt>
              </c:numCache>
            </c:numRef>
          </c:val>
          <c:extLst>
            <c:ext xmlns:c16="http://schemas.microsoft.com/office/drawing/2014/chart" uri="{C3380CC4-5D6E-409C-BE32-E72D297353CC}">
              <c16:uniqueId val="{00000001-54E3-494A-BFCC-D785CAB0CB1F}"/>
            </c:ext>
          </c:extLst>
        </c:ser>
        <c:ser>
          <c:idx val="4"/>
          <c:order val="2"/>
          <c:tx>
            <c:strRef>
              <c:f>Sheet1!$D$1</c:f>
              <c:strCache>
                <c:ptCount val="1"/>
                <c:pt idx="0">
                  <c:v>GPT-3.5-Turbo</c:v>
                </c:pt>
              </c:strCache>
            </c:strRef>
          </c:tx>
          <c:spPr>
            <a:solidFill>
              <a:srgbClr val="C3D0B8"/>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chemeClr val="tx1">
                        <a:lumMod val="75000"/>
                        <a:lumOff val="25000"/>
                      </a:schemeClr>
                    </a:solidFill>
                    <a:latin typeface="+mn-lt"/>
                    <a:ea typeface="+mn-ea"/>
                    <a:cs typeface="+mn-cs"/>
                  </a:defRPr>
                </a:pPr>
                <a:endParaRPr lang="ja-JP"/>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Sheet1!$A$3:$A$5</c:f>
              <c:strCache>
                <c:ptCount val="3"/>
                <c:pt idx="0">
                  <c:v>Acurracy</c:v>
                </c:pt>
                <c:pt idx="1">
                  <c:v>Precision</c:v>
                </c:pt>
                <c:pt idx="2">
                  <c:v>Recall</c:v>
                </c:pt>
              </c:strCache>
            </c:strRef>
          </c:cat>
          <c:val>
            <c:numRef>
              <c:f>Sheet1!$D$3:$D$5</c:f>
              <c:numCache>
                <c:formatCode>0.00_ </c:formatCode>
                <c:ptCount val="3"/>
                <c:pt idx="0">
                  <c:v>0.52</c:v>
                </c:pt>
                <c:pt idx="1">
                  <c:v>0.74</c:v>
                </c:pt>
                <c:pt idx="2">
                  <c:v>7.0000000000000007E-2</c:v>
                </c:pt>
              </c:numCache>
            </c:numRef>
          </c:val>
          <c:extLst>
            <c:ext xmlns:c16="http://schemas.microsoft.com/office/drawing/2014/chart" uri="{C3380CC4-5D6E-409C-BE32-E72D297353CC}">
              <c16:uniqueId val="{00000002-54E3-494A-BFCC-D785CAB0CB1F}"/>
            </c:ext>
          </c:extLst>
        </c:ser>
        <c:dLbls>
          <c:dLblPos val="outEnd"/>
          <c:showLegendKey val="0"/>
          <c:showVal val="1"/>
          <c:showCatName val="0"/>
          <c:showSerName val="0"/>
          <c:showPercent val="0"/>
          <c:showBubbleSize val="0"/>
        </c:dLbls>
        <c:gapWidth val="150"/>
        <c:axId val="1691175792"/>
        <c:axId val="1777028656"/>
        <c:extLst/>
      </c:barChart>
      <c:catAx>
        <c:axId val="1691175792"/>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0"/>
          <a:lstStyle/>
          <a:p>
            <a:pPr>
              <a:defRPr sz="2000" b="1" i="0" u="none" strike="noStrike" kern="1200" baseline="0">
                <a:solidFill>
                  <a:schemeClr val="tx1"/>
                </a:solidFill>
                <a:latin typeface="+mn-lt"/>
                <a:ea typeface="+mn-ea"/>
                <a:cs typeface="+mn-cs"/>
              </a:defRPr>
            </a:pPr>
            <a:endParaRPr lang="ja-JP"/>
          </a:p>
        </c:txPr>
        <c:crossAx val="1777028656"/>
        <c:crosses val="autoZero"/>
        <c:auto val="1"/>
        <c:lblAlgn val="ctr"/>
        <c:lblOffset val="100"/>
        <c:noMultiLvlLbl val="0"/>
      </c:catAx>
      <c:valAx>
        <c:axId val="1777028656"/>
        <c:scaling>
          <c:orientation val="minMax"/>
          <c:max val="1"/>
        </c:scaling>
        <c:delete val="0"/>
        <c:axPos val="b"/>
        <c:majorGridlines>
          <c:spPr>
            <a:ln w="9525" cap="flat" cmpd="sng" algn="ctr">
              <a:solidFill>
                <a:schemeClr val="tx1">
                  <a:lumMod val="15000"/>
                  <a:lumOff val="85000"/>
                </a:schemeClr>
              </a:solidFill>
              <a:round/>
            </a:ln>
            <a:effectLst/>
          </c:spPr>
        </c:majorGridlines>
        <c:minorGridlines>
          <c:spPr>
            <a:ln w="9525" cap="flat" cmpd="sng" algn="ctr">
              <a:solidFill>
                <a:schemeClr val="tx1">
                  <a:lumMod val="5000"/>
                  <a:lumOff val="95000"/>
                </a:schemeClr>
              </a:solidFill>
              <a:round/>
            </a:ln>
            <a:effectLst/>
          </c:spPr>
        </c:minorGridlines>
        <c:numFmt formatCode="0.00_ " sourceLinked="1"/>
        <c:majorTickMark val="out"/>
        <c:minorTickMark val="none"/>
        <c:tickLblPos val="nextTo"/>
        <c:spPr>
          <a:noFill/>
          <a:ln>
            <a:noFill/>
          </a:ln>
          <a:effectLst/>
        </c:spPr>
        <c:txPr>
          <a:bodyPr rot="-60000000" spcFirstLastPara="1" vertOverflow="ellipsis" vert="horz" wrap="square" anchor="ctr" anchorCtr="1"/>
          <a:lstStyle/>
          <a:p>
            <a:pPr>
              <a:defRPr sz="1600" b="1" i="0" u="none" strike="noStrike" kern="1200" baseline="0">
                <a:solidFill>
                  <a:schemeClr val="tx1"/>
                </a:solidFill>
                <a:latin typeface="+mn-lt"/>
                <a:ea typeface="+mn-ea"/>
                <a:cs typeface="+mn-cs"/>
              </a:defRPr>
            </a:pPr>
            <a:endParaRPr lang="ja-JP"/>
          </a:p>
        </c:txPr>
        <c:crossAx val="1691175792"/>
        <c:crosses val="autoZero"/>
        <c:crossBetween val="between"/>
      </c:valAx>
      <c:spPr>
        <a:noFill/>
        <a:ln>
          <a:noFill/>
        </a:ln>
        <a:effectLst/>
      </c:spPr>
    </c:plotArea>
    <c:legend>
      <c:legendPos val="b"/>
      <c:layout>
        <c:manualLayout>
          <c:xMode val="edge"/>
          <c:yMode val="edge"/>
          <c:x val="2.2163097542216177E-5"/>
          <c:y val="0.78907852137900503"/>
          <c:w val="0.9889828627311239"/>
          <c:h val="0.20970651203641927"/>
        </c:manualLayout>
      </c:layout>
      <c:overlay val="0"/>
      <c:spPr>
        <a:noFill/>
        <a:ln>
          <a:noFill/>
        </a:ln>
        <a:effectLst/>
      </c:spPr>
      <c:txPr>
        <a:bodyPr rot="0" spcFirstLastPara="1" vertOverflow="ellipsis" vert="horz" wrap="square" anchor="ctr" anchorCtr="1"/>
        <a:lstStyle/>
        <a:p>
          <a:pPr>
            <a:defRPr sz="1800" b="1" i="0" u="none" strike="noStrike" kern="1200" baseline="0">
              <a:solidFill>
                <a:schemeClr val="tx1"/>
              </a:solidFill>
              <a:latin typeface="+mn-lt"/>
              <a:ea typeface="+mn-ea"/>
              <a:cs typeface="+mn-cs"/>
            </a:defRPr>
          </a:pPr>
          <a:endParaRPr lang="ja-JP"/>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ja-JP"/>
    </a:p>
  </c:txPr>
  <c:externalData r:id="rId3">
    <c:autoUpdate val="0"/>
  </c:externalData>
</c:chartSpace>
</file>

<file path=ppt/charts/chart1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400" b="0" i="0" u="none" strike="noStrike" kern="1200" spc="0" baseline="0">
                <a:solidFill>
                  <a:schemeClr val="tx1">
                    <a:lumMod val="65000"/>
                    <a:lumOff val="35000"/>
                  </a:schemeClr>
                </a:solidFill>
                <a:latin typeface="+mn-lt"/>
                <a:ea typeface="+mn-ea"/>
                <a:cs typeface="+mn-cs"/>
              </a:defRPr>
            </a:pPr>
            <a:r>
              <a:rPr lang="en-US" altLang="ja-JP" sz="2400" b="1" i="0" u="none" strike="noStrike" kern="1200" spc="0" baseline="0" dirty="0">
                <a:solidFill>
                  <a:schemeClr val="tx1"/>
                </a:solidFill>
              </a:rPr>
              <a:t>Llama2-Chat-7B</a:t>
            </a:r>
            <a:endParaRPr lang="ja-JP" altLang="en-US" sz="2400" b="1" i="0" u="none" strike="noStrike" kern="1200" spc="0" baseline="0" dirty="0">
              <a:solidFill>
                <a:schemeClr val="tx1"/>
              </a:solidFill>
            </a:endParaRPr>
          </a:p>
        </c:rich>
      </c:tx>
      <c:overlay val="0"/>
      <c:spPr>
        <a:noFill/>
        <a:ln>
          <a:noFill/>
        </a:ln>
        <a:effectLst/>
      </c:spPr>
      <c:txPr>
        <a:bodyPr rot="0" spcFirstLastPara="1" vertOverflow="ellipsis" vert="horz" wrap="square" anchor="ctr" anchorCtr="1"/>
        <a:lstStyle/>
        <a:p>
          <a:pPr>
            <a:defRPr sz="2400" b="0" i="0" u="none" strike="noStrike" kern="1200" spc="0" baseline="0">
              <a:solidFill>
                <a:schemeClr val="tx1">
                  <a:lumMod val="65000"/>
                  <a:lumOff val="35000"/>
                </a:schemeClr>
              </a:solidFill>
              <a:latin typeface="+mn-lt"/>
              <a:ea typeface="+mn-ea"/>
              <a:cs typeface="+mn-cs"/>
            </a:defRPr>
          </a:pPr>
          <a:endParaRPr lang="ja-JP"/>
        </a:p>
      </c:txPr>
    </c:title>
    <c:autoTitleDeleted val="0"/>
    <c:plotArea>
      <c:layout>
        <c:manualLayout>
          <c:layoutTarget val="inner"/>
          <c:xMode val="edge"/>
          <c:yMode val="edge"/>
          <c:x val="0.26989979093129196"/>
          <c:y val="0.14860290091827591"/>
          <c:w val="0.659307516236744"/>
          <c:h val="0.55401205867888814"/>
        </c:manualLayout>
      </c:layout>
      <c:barChart>
        <c:barDir val="bar"/>
        <c:grouping val="clustered"/>
        <c:varyColors val="0"/>
        <c:ser>
          <c:idx val="0"/>
          <c:order val="0"/>
          <c:tx>
            <c:strRef>
              <c:f>Sheet1!$B$1</c:f>
              <c:strCache>
                <c:ptCount val="1"/>
                <c:pt idx="0">
                  <c:v>ファインチューニング後のLlama2-Chat-7B</c:v>
                </c:pt>
              </c:strCache>
              <c:extLst xmlns:c15="http://schemas.microsoft.com/office/drawing/2012/chart"/>
            </c:strRef>
          </c:tx>
          <c:spPr>
            <a:solidFill>
              <a:schemeClr val="accent1">
                <a:lumMod val="50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chemeClr val="tx1">
                        <a:lumMod val="75000"/>
                        <a:lumOff val="25000"/>
                      </a:schemeClr>
                    </a:solidFill>
                    <a:latin typeface="+mn-lt"/>
                    <a:ea typeface="+mn-ea"/>
                    <a:cs typeface="+mn-cs"/>
                  </a:defRPr>
                </a:pPr>
                <a:endParaRPr lang="ja-JP"/>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Sheet1!$A$3:$A$5</c:f>
              <c:strCache>
                <c:ptCount val="3"/>
                <c:pt idx="0">
                  <c:v>Acurracy</c:v>
                </c:pt>
                <c:pt idx="1">
                  <c:v>Precision</c:v>
                </c:pt>
                <c:pt idx="2">
                  <c:v>Recall</c:v>
                </c:pt>
              </c:strCache>
              <c:extLst xmlns:c15="http://schemas.microsoft.com/office/drawing/2012/chart"/>
            </c:strRef>
          </c:cat>
          <c:val>
            <c:numRef>
              <c:f>Sheet1!$B$3:$B$5</c:f>
              <c:numCache>
                <c:formatCode>0.00_ </c:formatCode>
                <c:ptCount val="3"/>
                <c:pt idx="0">
                  <c:v>0.59</c:v>
                </c:pt>
                <c:pt idx="1">
                  <c:v>0.61</c:v>
                </c:pt>
                <c:pt idx="2">
                  <c:v>0.52</c:v>
                </c:pt>
              </c:numCache>
              <c:extLst xmlns:c15="http://schemas.microsoft.com/office/drawing/2012/chart"/>
            </c:numRef>
          </c:val>
          <c:extLst xmlns:c15="http://schemas.microsoft.com/office/drawing/2012/chart">
            <c:ext xmlns:c16="http://schemas.microsoft.com/office/drawing/2014/chart" uri="{C3380CC4-5D6E-409C-BE32-E72D297353CC}">
              <c16:uniqueId val="{00000000-6F85-4010-8035-C68A113C5468}"/>
            </c:ext>
          </c:extLst>
        </c:ser>
        <c:ser>
          <c:idx val="1"/>
          <c:order val="1"/>
          <c:tx>
            <c:strRef>
              <c:f>Sheet1!$C$1</c:f>
              <c:strCache>
                <c:ptCount val="1"/>
                <c:pt idx="0">
                  <c:v>Llama2-Chat-7B</c:v>
                </c:pt>
              </c:strCache>
              <c:extLst xmlns:c15="http://schemas.microsoft.com/office/drawing/2012/chart"/>
            </c:strRef>
          </c:tx>
          <c:spPr>
            <a:solidFill>
              <a:srgbClr val="BCC9DA"/>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chemeClr val="tx1">
                        <a:lumMod val="75000"/>
                        <a:lumOff val="25000"/>
                      </a:schemeClr>
                    </a:solidFill>
                    <a:latin typeface="+mn-lt"/>
                    <a:ea typeface="+mn-ea"/>
                    <a:cs typeface="+mn-cs"/>
                  </a:defRPr>
                </a:pPr>
                <a:endParaRPr lang="ja-JP"/>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Sheet1!$A$3:$A$5</c:f>
              <c:strCache>
                <c:ptCount val="3"/>
                <c:pt idx="0">
                  <c:v>Acurracy</c:v>
                </c:pt>
                <c:pt idx="1">
                  <c:v>Precision</c:v>
                </c:pt>
                <c:pt idx="2">
                  <c:v>Recall</c:v>
                </c:pt>
              </c:strCache>
              <c:extLst xmlns:c15="http://schemas.microsoft.com/office/drawing/2012/chart"/>
            </c:strRef>
          </c:cat>
          <c:val>
            <c:numRef>
              <c:f>Sheet1!$C$3:$C$5</c:f>
              <c:numCache>
                <c:formatCode>0.00_ </c:formatCode>
                <c:ptCount val="3"/>
                <c:pt idx="0">
                  <c:v>0.5</c:v>
                </c:pt>
                <c:pt idx="1">
                  <c:v>0.5</c:v>
                </c:pt>
                <c:pt idx="2">
                  <c:v>1</c:v>
                </c:pt>
              </c:numCache>
              <c:extLst xmlns:c15="http://schemas.microsoft.com/office/drawing/2012/chart"/>
            </c:numRef>
          </c:val>
          <c:extLst xmlns:c15="http://schemas.microsoft.com/office/drawing/2012/chart">
            <c:ext xmlns:c16="http://schemas.microsoft.com/office/drawing/2014/chart" uri="{C3380CC4-5D6E-409C-BE32-E72D297353CC}">
              <c16:uniqueId val="{00000001-6F85-4010-8035-C68A113C5468}"/>
            </c:ext>
          </c:extLst>
        </c:ser>
        <c:dLbls>
          <c:dLblPos val="outEnd"/>
          <c:showLegendKey val="0"/>
          <c:showVal val="1"/>
          <c:showCatName val="0"/>
          <c:showSerName val="0"/>
          <c:showPercent val="0"/>
          <c:showBubbleSize val="0"/>
        </c:dLbls>
        <c:gapWidth val="150"/>
        <c:axId val="1691175792"/>
        <c:axId val="1777028656"/>
        <c:extLst>
          <c:ext xmlns:c15="http://schemas.microsoft.com/office/drawing/2012/chart" uri="{02D57815-91ED-43cb-92C2-25804820EDAC}">
            <c15:filteredBarSeries>
              <c15:ser>
                <c:idx val="2"/>
                <c:order val="2"/>
                <c:tx>
                  <c:strRef>
                    <c:extLst>
                      <c:ext uri="{02D57815-91ED-43cb-92C2-25804820EDAC}">
                        <c15:formulaRef>
                          <c15:sqref>Sheet1!$D$1</c15:sqref>
                        </c15:formulaRef>
                      </c:ext>
                    </c:extLst>
                    <c:strCache>
                      <c:ptCount val="1"/>
                      <c:pt idx="0">
                        <c:v>GPT-4-turbo</c:v>
                      </c:pt>
                    </c:strCache>
                  </c:strRef>
                </c:tx>
                <c:spPr>
                  <a:solidFill>
                    <a:schemeClr val="accent3"/>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ja-JP"/>
                    </a:p>
                  </c:txPr>
                  <c:dLblPos val="outEnd"/>
                  <c:showLegendKey val="0"/>
                  <c:showVal val="1"/>
                  <c:showCatName val="0"/>
                  <c:showSerName val="0"/>
                  <c:showPercent val="0"/>
                  <c:showBubbleSize val="0"/>
                  <c:showLeaderLines val="0"/>
                  <c:extLst>
                    <c:ext uri="{CE6537A1-D6FC-4f65-9D91-7224C49458BB}">
                      <c15:showLeaderLines val="1"/>
                      <c15:leaderLines>
                        <c:spPr>
                          <a:ln w="9525" cap="flat" cmpd="sng" algn="ctr">
                            <a:solidFill>
                              <a:schemeClr val="tx1">
                                <a:lumMod val="35000"/>
                                <a:lumOff val="65000"/>
                              </a:schemeClr>
                            </a:solidFill>
                            <a:round/>
                          </a:ln>
                          <a:effectLst/>
                        </c:spPr>
                      </c15:leaderLines>
                    </c:ext>
                  </c:extLst>
                </c:dLbls>
                <c:cat>
                  <c:strRef>
                    <c:extLst>
                      <c:ext uri="{02D57815-91ED-43cb-92C2-25804820EDAC}">
                        <c15:formulaRef>
                          <c15:sqref>Sheet1!$A$3:$A$5</c15:sqref>
                        </c15:formulaRef>
                      </c:ext>
                    </c:extLst>
                    <c:strCache>
                      <c:ptCount val="3"/>
                      <c:pt idx="0">
                        <c:v>Acurracy</c:v>
                      </c:pt>
                      <c:pt idx="1">
                        <c:v>Precision</c:v>
                      </c:pt>
                      <c:pt idx="2">
                        <c:v>Recall</c:v>
                      </c:pt>
                    </c:strCache>
                  </c:strRef>
                </c:cat>
                <c:val>
                  <c:numRef>
                    <c:extLst>
                      <c:ext uri="{02D57815-91ED-43cb-92C2-25804820EDAC}">
                        <c15:formulaRef>
                          <c15:sqref>Sheet1!$D$3:$D$5</c15:sqref>
                        </c15:formulaRef>
                      </c:ext>
                    </c:extLst>
                    <c:numCache>
                      <c:formatCode>0.00_ </c:formatCode>
                      <c:ptCount val="3"/>
                      <c:pt idx="0">
                        <c:v>0.53</c:v>
                      </c:pt>
                      <c:pt idx="1">
                        <c:v>0.82</c:v>
                      </c:pt>
                      <c:pt idx="2">
                        <c:v>0.08</c:v>
                      </c:pt>
                    </c:numCache>
                  </c:numRef>
                </c:val>
                <c:extLst>
                  <c:ext xmlns:c16="http://schemas.microsoft.com/office/drawing/2014/chart" uri="{C3380CC4-5D6E-409C-BE32-E72D297353CC}">
                    <c16:uniqueId val="{00000002-6F85-4010-8035-C68A113C5468}"/>
                  </c:ext>
                </c:extLst>
              </c15:ser>
            </c15:filteredBarSeries>
            <c15:filteredBarSeries>
              <c15:ser>
                <c:idx val="3"/>
                <c:order val="3"/>
                <c:tx>
                  <c:strRef>
                    <c:extLst xmlns:c15="http://schemas.microsoft.com/office/drawing/2012/chart">
                      <c:ext xmlns:c15="http://schemas.microsoft.com/office/drawing/2012/chart" uri="{02D57815-91ED-43cb-92C2-25804820EDAC}">
                        <c15:formulaRef>
                          <c15:sqref>Sheet1!$E$1</c15:sqref>
                        </c15:formulaRef>
                      </c:ext>
                    </c:extLst>
                    <c:strCache>
                      <c:ptCount val="1"/>
                      <c:pt idx="0">
                        <c:v>ファインチューニング後のGPT-3.5-Turbo</c:v>
                      </c:pt>
                    </c:strCache>
                  </c:strRef>
                </c:tx>
                <c:spPr>
                  <a:solidFill>
                    <a:schemeClr val="accent4"/>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ja-JP"/>
                    </a:p>
                  </c:txPr>
                  <c:dLblPos val="outEnd"/>
                  <c:showLegendKey val="0"/>
                  <c:showVal val="1"/>
                  <c:showCatName val="0"/>
                  <c:showSerName val="0"/>
                  <c:showPercent val="0"/>
                  <c:showBubbleSize val="0"/>
                  <c:showLeaderLines val="0"/>
                  <c:extLst xmlns:c15="http://schemas.microsoft.com/office/drawing/2012/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extLst xmlns:c15="http://schemas.microsoft.com/office/drawing/2012/chart">
                      <c:ext xmlns:c15="http://schemas.microsoft.com/office/drawing/2012/chart" uri="{02D57815-91ED-43cb-92C2-25804820EDAC}">
                        <c15:formulaRef>
                          <c15:sqref>Sheet1!$A$3:$A$5</c15:sqref>
                        </c15:formulaRef>
                      </c:ext>
                    </c:extLst>
                    <c:strCache>
                      <c:ptCount val="3"/>
                      <c:pt idx="0">
                        <c:v>Acurracy</c:v>
                      </c:pt>
                      <c:pt idx="1">
                        <c:v>Precision</c:v>
                      </c:pt>
                      <c:pt idx="2">
                        <c:v>Recall</c:v>
                      </c:pt>
                    </c:strCache>
                  </c:strRef>
                </c:cat>
                <c:val>
                  <c:numRef>
                    <c:extLst xmlns:c15="http://schemas.microsoft.com/office/drawing/2012/chart">
                      <c:ext xmlns:c15="http://schemas.microsoft.com/office/drawing/2012/chart" uri="{02D57815-91ED-43cb-92C2-25804820EDAC}">
                        <c15:formulaRef>
                          <c15:sqref>Sheet1!$E$3:$E$5</c15:sqref>
                        </c15:formulaRef>
                      </c:ext>
                    </c:extLst>
                    <c:numCache>
                      <c:formatCode>0.00_ </c:formatCode>
                      <c:ptCount val="3"/>
                      <c:pt idx="0">
                        <c:v>0.51</c:v>
                      </c:pt>
                      <c:pt idx="1">
                        <c:v>0.8</c:v>
                      </c:pt>
                      <c:pt idx="2">
                        <c:v>0.03</c:v>
                      </c:pt>
                    </c:numCache>
                  </c:numRef>
                </c:val>
                <c:extLst xmlns:c15="http://schemas.microsoft.com/office/drawing/2012/chart">
                  <c:ext xmlns:c16="http://schemas.microsoft.com/office/drawing/2014/chart" uri="{C3380CC4-5D6E-409C-BE32-E72D297353CC}">
                    <c16:uniqueId val="{00000003-6F85-4010-8035-C68A113C5468}"/>
                  </c:ext>
                </c:extLst>
              </c15:ser>
            </c15:filteredBarSeries>
            <c15:filteredBarSeries>
              <c15:ser>
                <c:idx val="4"/>
                <c:order val="4"/>
                <c:tx>
                  <c:strRef>
                    <c:extLst xmlns:c15="http://schemas.microsoft.com/office/drawing/2012/chart">
                      <c:ext xmlns:c15="http://schemas.microsoft.com/office/drawing/2012/chart" uri="{02D57815-91ED-43cb-92C2-25804820EDAC}">
                        <c15:formulaRef>
                          <c15:sqref>Sheet1!$F$1</c15:sqref>
                        </c15:formulaRef>
                      </c:ext>
                    </c:extLst>
                    <c:strCache>
                      <c:ptCount val="1"/>
                      <c:pt idx="0">
                        <c:v>GPT-3.5-Turbo</c:v>
                      </c:pt>
                    </c:strCache>
                  </c:strRef>
                </c:tx>
                <c:spPr>
                  <a:solidFill>
                    <a:schemeClr val="accent5"/>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ja-JP"/>
                    </a:p>
                  </c:txPr>
                  <c:dLblPos val="outEnd"/>
                  <c:showLegendKey val="0"/>
                  <c:showVal val="1"/>
                  <c:showCatName val="0"/>
                  <c:showSerName val="0"/>
                  <c:showPercent val="0"/>
                  <c:showBubbleSize val="0"/>
                  <c:showLeaderLines val="0"/>
                  <c:extLst xmlns:c15="http://schemas.microsoft.com/office/drawing/2012/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extLst xmlns:c15="http://schemas.microsoft.com/office/drawing/2012/chart">
                      <c:ext xmlns:c15="http://schemas.microsoft.com/office/drawing/2012/chart" uri="{02D57815-91ED-43cb-92C2-25804820EDAC}">
                        <c15:formulaRef>
                          <c15:sqref>Sheet1!$A$3:$A$5</c15:sqref>
                        </c15:formulaRef>
                      </c:ext>
                    </c:extLst>
                    <c:strCache>
                      <c:ptCount val="3"/>
                      <c:pt idx="0">
                        <c:v>Acurracy</c:v>
                      </c:pt>
                      <c:pt idx="1">
                        <c:v>Precision</c:v>
                      </c:pt>
                      <c:pt idx="2">
                        <c:v>Recall</c:v>
                      </c:pt>
                    </c:strCache>
                  </c:strRef>
                </c:cat>
                <c:val>
                  <c:numRef>
                    <c:extLst xmlns:c15="http://schemas.microsoft.com/office/drawing/2012/chart">
                      <c:ext xmlns:c15="http://schemas.microsoft.com/office/drawing/2012/chart" uri="{02D57815-91ED-43cb-92C2-25804820EDAC}">
                        <c15:formulaRef>
                          <c15:sqref>Sheet1!$F$3:$F$5</c15:sqref>
                        </c15:formulaRef>
                      </c:ext>
                    </c:extLst>
                    <c:numCache>
                      <c:formatCode>0.00_ </c:formatCode>
                      <c:ptCount val="3"/>
                      <c:pt idx="0">
                        <c:v>0.52</c:v>
                      </c:pt>
                      <c:pt idx="1">
                        <c:v>0.74</c:v>
                      </c:pt>
                      <c:pt idx="2">
                        <c:v>7.0000000000000007E-2</c:v>
                      </c:pt>
                    </c:numCache>
                  </c:numRef>
                </c:val>
                <c:extLst xmlns:c15="http://schemas.microsoft.com/office/drawing/2012/chart">
                  <c:ext xmlns:c16="http://schemas.microsoft.com/office/drawing/2014/chart" uri="{C3380CC4-5D6E-409C-BE32-E72D297353CC}">
                    <c16:uniqueId val="{00000004-6F85-4010-8035-C68A113C5468}"/>
                  </c:ext>
                </c:extLst>
              </c15:ser>
            </c15:filteredBarSeries>
          </c:ext>
        </c:extLst>
      </c:barChart>
      <c:catAx>
        <c:axId val="1691175792"/>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0"/>
          <a:lstStyle/>
          <a:p>
            <a:pPr>
              <a:defRPr sz="2000" b="1" i="0" u="none" strike="noStrike" kern="1200" baseline="0">
                <a:solidFill>
                  <a:schemeClr val="tx1"/>
                </a:solidFill>
                <a:latin typeface="+mn-lt"/>
                <a:ea typeface="+mn-ea"/>
                <a:cs typeface="+mn-cs"/>
              </a:defRPr>
            </a:pPr>
            <a:endParaRPr lang="ja-JP"/>
          </a:p>
        </c:txPr>
        <c:crossAx val="1777028656"/>
        <c:crosses val="autoZero"/>
        <c:auto val="1"/>
        <c:lblAlgn val="ctr"/>
        <c:lblOffset val="100"/>
        <c:noMultiLvlLbl val="0"/>
      </c:catAx>
      <c:valAx>
        <c:axId val="1777028656"/>
        <c:scaling>
          <c:orientation val="minMax"/>
          <c:max val="1"/>
        </c:scaling>
        <c:delete val="0"/>
        <c:axPos val="b"/>
        <c:majorGridlines>
          <c:spPr>
            <a:ln w="9525" cap="flat" cmpd="sng" algn="ctr">
              <a:solidFill>
                <a:schemeClr val="tx1">
                  <a:lumMod val="15000"/>
                  <a:lumOff val="85000"/>
                </a:schemeClr>
              </a:solidFill>
              <a:round/>
            </a:ln>
            <a:effectLst/>
          </c:spPr>
        </c:majorGridlines>
        <c:minorGridlines>
          <c:spPr>
            <a:ln w="9525" cap="flat" cmpd="sng" algn="ctr">
              <a:solidFill>
                <a:schemeClr val="tx1">
                  <a:lumMod val="5000"/>
                  <a:lumOff val="95000"/>
                </a:schemeClr>
              </a:solidFill>
              <a:round/>
            </a:ln>
            <a:effectLst/>
          </c:spPr>
        </c:minorGridlines>
        <c:numFmt formatCode="0.00_ " sourceLinked="1"/>
        <c:majorTickMark val="out"/>
        <c:minorTickMark val="none"/>
        <c:tickLblPos val="nextTo"/>
        <c:spPr>
          <a:noFill/>
          <a:ln>
            <a:noFill/>
          </a:ln>
          <a:effectLst/>
        </c:spPr>
        <c:txPr>
          <a:bodyPr rot="-60000000" spcFirstLastPara="1" vertOverflow="ellipsis" vert="horz" wrap="square" anchor="ctr" anchorCtr="1"/>
          <a:lstStyle/>
          <a:p>
            <a:pPr>
              <a:defRPr sz="1600" b="1" i="0" u="none" strike="noStrike" kern="1200" baseline="0">
                <a:solidFill>
                  <a:schemeClr val="tx1"/>
                </a:solidFill>
                <a:latin typeface="+mn-lt"/>
                <a:ea typeface="+mn-ea"/>
                <a:cs typeface="+mn-cs"/>
              </a:defRPr>
            </a:pPr>
            <a:endParaRPr lang="ja-JP"/>
          </a:p>
        </c:txPr>
        <c:crossAx val="1691175792"/>
        <c:crosses val="autoZero"/>
        <c:crossBetween val="between"/>
      </c:valAx>
      <c:spPr>
        <a:noFill/>
        <a:ln>
          <a:noFill/>
        </a:ln>
        <a:effectLst/>
      </c:spPr>
    </c:plotArea>
    <c:legend>
      <c:legendPos val="b"/>
      <c:layout>
        <c:manualLayout>
          <c:xMode val="edge"/>
          <c:yMode val="edge"/>
          <c:x val="1.3299916632111157E-2"/>
          <c:y val="0.83736989624773539"/>
          <c:w val="0.96161555866273185"/>
          <c:h val="0.14387045307739033"/>
        </c:manualLayout>
      </c:layout>
      <c:overlay val="0"/>
      <c:spPr>
        <a:noFill/>
        <a:ln>
          <a:noFill/>
        </a:ln>
        <a:effectLst/>
      </c:spPr>
      <c:txPr>
        <a:bodyPr rot="0" spcFirstLastPara="1" vertOverflow="ellipsis" vert="horz" wrap="square" anchor="ctr" anchorCtr="1"/>
        <a:lstStyle/>
        <a:p>
          <a:pPr>
            <a:defRPr sz="1800" b="1" i="0" u="none" strike="noStrike" kern="1200" baseline="0">
              <a:solidFill>
                <a:schemeClr val="tx1"/>
              </a:solidFill>
              <a:latin typeface="+mn-lt"/>
              <a:ea typeface="+mn-ea"/>
              <a:cs typeface="+mn-cs"/>
            </a:defRPr>
          </a:pPr>
          <a:endParaRPr lang="ja-JP"/>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ja-JP"/>
    </a:p>
  </c:txPr>
  <c:externalData r:id="rId3">
    <c:autoUpdate val="0"/>
  </c:externalData>
</c:chartSpace>
</file>

<file path=ppt/charts/chart1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tx1"/>
                </a:solidFill>
                <a:latin typeface="+mn-lt"/>
                <a:ea typeface="+mn-ea"/>
                <a:cs typeface="+mn-cs"/>
              </a:defRPr>
            </a:pPr>
            <a:r>
              <a:rPr lang="en-US" altLang="ja-JP" sz="2400" b="1" dirty="0">
                <a:solidFill>
                  <a:schemeClr val="tx1"/>
                </a:solidFill>
              </a:rPr>
              <a:t>CodeLlama-7B-Instruct</a:t>
            </a:r>
            <a:endParaRPr lang="ja-JP" altLang="en-US" sz="2400" b="1" dirty="0">
              <a:solidFill>
                <a:schemeClr val="tx1"/>
              </a:solidFill>
            </a:endParaRPr>
          </a:p>
        </c:rich>
      </c:tx>
      <c:overlay val="0"/>
      <c:spPr>
        <a:noFill/>
        <a:ln>
          <a:noFill/>
        </a:ln>
        <a:effectLst/>
      </c:spPr>
      <c:txPr>
        <a:bodyPr rot="0" spcFirstLastPara="1" vertOverflow="ellipsis" vert="horz" wrap="square" anchor="ctr" anchorCtr="1"/>
        <a:lstStyle/>
        <a:p>
          <a:pPr>
            <a:defRPr sz="1862" b="0" i="0" u="none" strike="noStrike" kern="1200" spc="0" baseline="0">
              <a:solidFill>
                <a:schemeClr val="tx1"/>
              </a:solidFill>
              <a:latin typeface="+mn-lt"/>
              <a:ea typeface="+mn-ea"/>
              <a:cs typeface="+mn-cs"/>
            </a:defRPr>
          </a:pPr>
          <a:endParaRPr lang="ja-JP"/>
        </a:p>
      </c:txPr>
    </c:title>
    <c:autoTitleDeleted val="0"/>
    <c:plotArea>
      <c:layout>
        <c:manualLayout>
          <c:layoutTarget val="inner"/>
          <c:xMode val="edge"/>
          <c:yMode val="edge"/>
          <c:x val="0.26594980132484047"/>
          <c:y val="0.14860290091827591"/>
          <c:w val="0.67468714035746224"/>
          <c:h val="0.56039739828022794"/>
        </c:manualLayout>
      </c:layout>
      <c:barChart>
        <c:barDir val="bar"/>
        <c:grouping val="clustered"/>
        <c:varyColors val="0"/>
        <c:ser>
          <c:idx val="5"/>
          <c:order val="5"/>
          <c:tx>
            <c:strRef>
              <c:f>Sheet1!$G$1</c:f>
              <c:strCache>
                <c:ptCount val="1"/>
                <c:pt idx="0">
                  <c:v>ファインチューニング後のCodeLlama-7b-Instruct</c:v>
                </c:pt>
              </c:strCache>
            </c:strRef>
          </c:tx>
          <c:spPr>
            <a:solidFill>
              <a:schemeClr val="accent2">
                <a:lumMod val="50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chemeClr val="tx1">
                        <a:lumMod val="75000"/>
                        <a:lumOff val="25000"/>
                      </a:schemeClr>
                    </a:solidFill>
                    <a:latin typeface="+mn-lt"/>
                    <a:ea typeface="+mn-ea"/>
                    <a:cs typeface="+mn-cs"/>
                  </a:defRPr>
                </a:pPr>
                <a:endParaRPr lang="ja-JP"/>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Sheet1!$A$3:$A$5</c:f>
              <c:strCache>
                <c:ptCount val="3"/>
                <c:pt idx="0">
                  <c:v>Acurracy</c:v>
                </c:pt>
                <c:pt idx="1">
                  <c:v>Precision</c:v>
                </c:pt>
                <c:pt idx="2">
                  <c:v>Recall</c:v>
                </c:pt>
              </c:strCache>
            </c:strRef>
          </c:cat>
          <c:val>
            <c:numRef>
              <c:f>Sheet1!$G$3:$G$5</c:f>
              <c:numCache>
                <c:formatCode>0.00_ </c:formatCode>
                <c:ptCount val="3"/>
                <c:pt idx="0">
                  <c:v>0.5</c:v>
                </c:pt>
                <c:pt idx="1">
                  <c:v>0.81</c:v>
                </c:pt>
                <c:pt idx="2">
                  <c:v>0.01</c:v>
                </c:pt>
              </c:numCache>
            </c:numRef>
          </c:val>
          <c:extLst>
            <c:ext xmlns:c16="http://schemas.microsoft.com/office/drawing/2014/chart" uri="{C3380CC4-5D6E-409C-BE32-E72D297353CC}">
              <c16:uniqueId val="{00000000-4BE6-46BC-9673-F0034969E853}"/>
            </c:ext>
          </c:extLst>
        </c:ser>
        <c:ser>
          <c:idx val="6"/>
          <c:order val="6"/>
          <c:tx>
            <c:strRef>
              <c:f>Sheet1!$H$1</c:f>
              <c:strCache>
                <c:ptCount val="1"/>
                <c:pt idx="0">
                  <c:v>CodeLlama-7b-Instruct</c:v>
                </c:pt>
              </c:strCache>
            </c:strRef>
          </c:tx>
          <c:spPr>
            <a:solidFill>
              <a:srgbClr val="DFC1AF"/>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chemeClr val="tx1">
                        <a:lumMod val="75000"/>
                        <a:lumOff val="25000"/>
                      </a:schemeClr>
                    </a:solidFill>
                    <a:latin typeface="+mn-lt"/>
                    <a:ea typeface="+mn-ea"/>
                    <a:cs typeface="+mn-cs"/>
                  </a:defRPr>
                </a:pPr>
                <a:endParaRPr lang="ja-JP"/>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Sheet1!$A$3:$A$5</c:f>
              <c:strCache>
                <c:ptCount val="3"/>
                <c:pt idx="0">
                  <c:v>Acurracy</c:v>
                </c:pt>
                <c:pt idx="1">
                  <c:v>Precision</c:v>
                </c:pt>
                <c:pt idx="2">
                  <c:v>Recall</c:v>
                </c:pt>
              </c:strCache>
            </c:strRef>
          </c:cat>
          <c:val>
            <c:numRef>
              <c:f>Sheet1!$H$3:$H$5</c:f>
              <c:numCache>
                <c:formatCode>0.00_ </c:formatCode>
                <c:ptCount val="3"/>
                <c:pt idx="0">
                  <c:v>0.52</c:v>
                </c:pt>
                <c:pt idx="1">
                  <c:v>0.89</c:v>
                </c:pt>
                <c:pt idx="2">
                  <c:v>0.04</c:v>
                </c:pt>
              </c:numCache>
            </c:numRef>
          </c:val>
          <c:extLst>
            <c:ext xmlns:c16="http://schemas.microsoft.com/office/drawing/2014/chart" uri="{C3380CC4-5D6E-409C-BE32-E72D297353CC}">
              <c16:uniqueId val="{00000001-4BE6-46BC-9673-F0034969E853}"/>
            </c:ext>
          </c:extLst>
        </c:ser>
        <c:dLbls>
          <c:dLblPos val="outEnd"/>
          <c:showLegendKey val="0"/>
          <c:showVal val="1"/>
          <c:showCatName val="0"/>
          <c:showSerName val="0"/>
          <c:showPercent val="0"/>
          <c:showBubbleSize val="0"/>
        </c:dLbls>
        <c:gapWidth val="150"/>
        <c:axId val="1691175792"/>
        <c:axId val="1777028656"/>
        <c:extLst>
          <c:ext xmlns:c15="http://schemas.microsoft.com/office/drawing/2012/chart" uri="{02D57815-91ED-43cb-92C2-25804820EDAC}">
            <c15:filteredBarSeries>
              <c15:ser>
                <c:idx val="0"/>
                <c:order val="0"/>
                <c:tx>
                  <c:strRef>
                    <c:extLst>
                      <c:ext uri="{02D57815-91ED-43cb-92C2-25804820EDAC}">
                        <c15:formulaRef>
                          <c15:sqref>Sheet1!$B$1</c15:sqref>
                        </c15:formulaRef>
                      </c:ext>
                    </c:extLst>
                    <c:strCache>
                      <c:ptCount val="1"/>
                      <c:pt idx="0">
                        <c:v>ファインチューニング後のLlama2-Chat-7B</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1" i="0" u="none" strike="noStrike" kern="1200" baseline="0">
                          <a:solidFill>
                            <a:schemeClr val="tx1">
                              <a:lumMod val="75000"/>
                              <a:lumOff val="25000"/>
                            </a:schemeClr>
                          </a:solidFill>
                          <a:latin typeface="+mn-lt"/>
                          <a:ea typeface="+mn-ea"/>
                          <a:cs typeface="+mn-cs"/>
                        </a:defRPr>
                      </a:pPr>
                      <a:endParaRPr lang="ja-JP"/>
                    </a:p>
                  </c:txPr>
                  <c:dLblPos val="outEnd"/>
                  <c:showLegendKey val="0"/>
                  <c:showVal val="1"/>
                  <c:showCatName val="0"/>
                  <c:showSerName val="0"/>
                  <c:showPercent val="0"/>
                  <c:showBubbleSize val="0"/>
                  <c:showLeaderLines val="0"/>
                  <c:extLst>
                    <c:ext uri="{CE6537A1-D6FC-4f65-9D91-7224C49458BB}">
                      <c15:showLeaderLines val="1"/>
                      <c15:leaderLines>
                        <c:spPr>
                          <a:ln w="9525" cap="flat" cmpd="sng" algn="ctr">
                            <a:solidFill>
                              <a:schemeClr val="tx1">
                                <a:lumMod val="35000"/>
                                <a:lumOff val="65000"/>
                              </a:schemeClr>
                            </a:solidFill>
                            <a:round/>
                          </a:ln>
                          <a:effectLst/>
                        </c:spPr>
                      </c15:leaderLines>
                    </c:ext>
                  </c:extLst>
                </c:dLbls>
                <c:cat>
                  <c:strRef>
                    <c:extLst>
                      <c:ext uri="{02D57815-91ED-43cb-92C2-25804820EDAC}">
                        <c15:formulaRef>
                          <c15:sqref>Sheet1!$A$3:$A$5</c15:sqref>
                        </c15:formulaRef>
                      </c:ext>
                    </c:extLst>
                    <c:strCache>
                      <c:ptCount val="3"/>
                      <c:pt idx="0">
                        <c:v>Acurracy</c:v>
                      </c:pt>
                      <c:pt idx="1">
                        <c:v>Precision</c:v>
                      </c:pt>
                      <c:pt idx="2">
                        <c:v>Recall</c:v>
                      </c:pt>
                    </c:strCache>
                  </c:strRef>
                </c:cat>
                <c:val>
                  <c:numRef>
                    <c:extLst>
                      <c:ext uri="{02D57815-91ED-43cb-92C2-25804820EDAC}">
                        <c15:formulaRef>
                          <c15:sqref>Sheet1!$B$3:$B$5</c15:sqref>
                        </c15:formulaRef>
                      </c:ext>
                    </c:extLst>
                    <c:numCache>
                      <c:formatCode>0.00_ </c:formatCode>
                      <c:ptCount val="3"/>
                      <c:pt idx="0">
                        <c:v>0.63</c:v>
                      </c:pt>
                      <c:pt idx="1">
                        <c:v>0.66</c:v>
                      </c:pt>
                      <c:pt idx="2">
                        <c:v>0.78</c:v>
                      </c:pt>
                    </c:numCache>
                  </c:numRef>
                </c:val>
                <c:extLst>
                  <c:ext xmlns:c16="http://schemas.microsoft.com/office/drawing/2014/chart" uri="{C3380CC4-5D6E-409C-BE32-E72D297353CC}">
                    <c16:uniqueId val="{00000002-4BE6-46BC-9673-F0034969E853}"/>
                  </c:ext>
                </c:extLst>
              </c15:ser>
            </c15:filteredBarSeries>
            <c15:filteredBarSeries>
              <c15:ser>
                <c:idx val="1"/>
                <c:order val="1"/>
                <c:tx>
                  <c:strRef>
                    <c:extLst xmlns:c15="http://schemas.microsoft.com/office/drawing/2012/chart">
                      <c:ext xmlns:c15="http://schemas.microsoft.com/office/drawing/2012/chart" uri="{02D57815-91ED-43cb-92C2-25804820EDAC}">
                        <c15:formulaRef>
                          <c15:sqref>Sheet1!$C$1</c15:sqref>
                        </c15:formulaRef>
                      </c:ext>
                    </c:extLst>
                    <c:strCache>
                      <c:ptCount val="1"/>
                      <c:pt idx="0">
                        <c:v>Llama2-Chat-7B</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1" i="0" u="none" strike="noStrike" kern="1200" baseline="0">
                          <a:solidFill>
                            <a:schemeClr val="tx1">
                              <a:lumMod val="75000"/>
                              <a:lumOff val="25000"/>
                            </a:schemeClr>
                          </a:solidFill>
                          <a:latin typeface="+mn-lt"/>
                          <a:ea typeface="+mn-ea"/>
                          <a:cs typeface="+mn-cs"/>
                        </a:defRPr>
                      </a:pPr>
                      <a:endParaRPr lang="ja-JP"/>
                    </a:p>
                  </c:txPr>
                  <c:dLblPos val="outEnd"/>
                  <c:showLegendKey val="0"/>
                  <c:showVal val="1"/>
                  <c:showCatName val="0"/>
                  <c:showSerName val="0"/>
                  <c:showPercent val="0"/>
                  <c:showBubbleSize val="0"/>
                  <c:showLeaderLines val="0"/>
                  <c:extLst xmlns:c15="http://schemas.microsoft.com/office/drawing/2012/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extLst xmlns:c15="http://schemas.microsoft.com/office/drawing/2012/chart">
                      <c:ext xmlns:c15="http://schemas.microsoft.com/office/drawing/2012/chart" uri="{02D57815-91ED-43cb-92C2-25804820EDAC}">
                        <c15:formulaRef>
                          <c15:sqref>Sheet1!$A$3:$A$5</c15:sqref>
                        </c15:formulaRef>
                      </c:ext>
                    </c:extLst>
                    <c:strCache>
                      <c:ptCount val="3"/>
                      <c:pt idx="0">
                        <c:v>Acurracy</c:v>
                      </c:pt>
                      <c:pt idx="1">
                        <c:v>Precision</c:v>
                      </c:pt>
                      <c:pt idx="2">
                        <c:v>Recall</c:v>
                      </c:pt>
                    </c:strCache>
                  </c:strRef>
                </c:cat>
                <c:val>
                  <c:numRef>
                    <c:extLst xmlns:c15="http://schemas.microsoft.com/office/drawing/2012/chart">
                      <c:ext xmlns:c15="http://schemas.microsoft.com/office/drawing/2012/chart" uri="{02D57815-91ED-43cb-92C2-25804820EDAC}">
                        <c15:formulaRef>
                          <c15:sqref>Sheet1!$C$3:$C$5</c15:sqref>
                        </c15:formulaRef>
                      </c:ext>
                    </c:extLst>
                    <c:numCache>
                      <c:formatCode>0.00_ </c:formatCode>
                      <c:ptCount val="3"/>
                      <c:pt idx="0">
                        <c:v>0.57999999999999996</c:v>
                      </c:pt>
                      <c:pt idx="1">
                        <c:v>0.57999999999999996</c:v>
                      </c:pt>
                      <c:pt idx="2">
                        <c:v>1</c:v>
                      </c:pt>
                    </c:numCache>
                  </c:numRef>
                </c:val>
                <c:extLst xmlns:c15="http://schemas.microsoft.com/office/drawing/2012/chart">
                  <c:ext xmlns:c16="http://schemas.microsoft.com/office/drawing/2014/chart" uri="{C3380CC4-5D6E-409C-BE32-E72D297353CC}">
                    <c16:uniqueId val="{00000003-4BE6-46BC-9673-F0034969E853}"/>
                  </c:ext>
                </c:extLst>
              </c15:ser>
            </c15:filteredBarSeries>
            <c15:filteredBarSeries>
              <c15:ser>
                <c:idx val="2"/>
                <c:order val="2"/>
                <c:tx>
                  <c:strRef>
                    <c:extLst xmlns:c15="http://schemas.microsoft.com/office/drawing/2012/chart">
                      <c:ext xmlns:c15="http://schemas.microsoft.com/office/drawing/2012/chart" uri="{02D57815-91ED-43cb-92C2-25804820EDAC}">
                        <c15:formulaRef>
                          <c15:sqref>Sheet1!$D$1</c15:sqref>
                        </c15:formulaRef>
                      </c:ext>
                    </c:extLst>
                    <c:strCache>
                      <c:ptCount val="1"/>
                      <c:pt idx="0">
                        <c:v>GPT-4-turbo</c:v>
                      </c:pt>
                    </c:strCache>
                  </c:strRef>
                </c:tx>
                <c:spPr>
                  <a:solidFill>
                    <a:schemeClr val="accent3"/>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ja-JP"/>
                    </a:p>
                  </c:txPr>
                  <c:dLblPos val="outEnd"/>
                  <c:showLegendKey val="0"/>
                  <c:showVal val="1"/>
                  <c:showCatName val="0"/>
                  <c:showSerName val="0"/>
                  <c:showPercent val="0"/>
                  <c:showBubbleSize val="0"/>
                  <c:showLeaderLines val="0"/>
                  <c:extLst xmlns:c15="http://schemas.microsoft.com/office/drawing/2012/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extLst xmlns:c15="http://schemas.microsoft.com/office/drawing/2012/chart">
                      <c:ext xmlns:c15="http://schemas.microsoft.com/office/drawing/2012/chart" uri="{02D57815-91ED-43cb-92C2-25804820EDAC}">
                        <c15:formulaRef>
                          <c15:sqref>Sheet1!$A$3:$A$5</c15:sqref>
                        </c15:formulaRef>
                      </c:ext>
                    </c:extLst>
                    <c:strCache>
                      <c:ptCount val="3"/>
                      <c:pt idx="0">
                        <c:v>Acurracy</c:v>
                      </c:pt>
                      <c:pt idx="1">
                        <c:v>Precision</c:v>
                      </c:pt>
                      <c:pt idx="2">
                        <c:v>Recall</c:v>
                      </c:pt>
                    </c:strCache>
                  </c:strRef>
                </c:cat>
                <c:val>
                  <c:numRef>
                    <c:extLst xmlns:c15="http://schemas.microsoft.com/office/drawing/2012/chart">
                      <c:ext xmlns:c15="http://schemas.microsoft.com/office/drawing/2012/chart" uri="{02D57815-91ED-43cb-92C2-25804820EDAC}">
                        <c15:formulaRef>
                          <c15:sqref>Sheet1!$D$3:$D$5</c15:sqref>
                        </c15:formulaRef>
                      </c:ext>
                    </c:extLst>
                    <c:numCache>
                      <c:formatCode>0.00_ </c:formatCode>
                      <c:ptCount val="3"/>
                      <c:pt idx="0">
                        <c:v>0.53</c:v>
                      </c:pt>
                      <c:pt idx="1">
                        <c:v>0.82</c:v>
                      </c:pt>
                      <c:pt idx="2">
                        <c:v>0.08</c:v>
                      </c:pt>
                    </c:numCache>
                  </c:numRef>
                </c:val>
                <c:extLst xmlns:c15="http://schemas.microsoft.com/office/drawing/2012/chart">
                  <c:ext xmlns:c16="http://schemas.microsoft.com/office/drawing/2014/chart" uri="{C3380CC4-5D6E-409C-BE32-E72D297353CC}">
                    <c16:uniqueId val="{00000004-4BE6-46BC-9673-F0034969E853}"/>
                  </c:ext>
                </c:extLst>
              </c15:ser>
            </c15:filteredBarSeries>
            <c15:filteredBarSeries>
              <c15:ser>
                <c:idx val="3"/>
                <c:order val="3"/>
                <c:tx>
                  <c:strRef>
                    <c:extLst xmlns:c15="http://schemas.microsoft.com/office/drawing/2012/chart">
                      <c:ext xmlns:c15="http://schemas.microsoft.com/office/drawing/2012/chart" uri="{02D57815-91ED-43cb-92C2-25804820EDAC}">
                        <c15:formulaRef>
                          <c15:sqref>Sheet1!$E$1</c15:sqref>
                        </c15:formulaRef>
                      </c:ext>
                    </c:extLst>
                    <c:strCache>
                      <c:ptCount val="1"/>
                      <c:pt idx="0">
                        <c:v>ファインチューニング後のGPT-3.5-Turbo</c:v>
                      </c:pt>
                    </c:strCache>
                  </c:strRef>
                </c:tx>
                <c:spPr>
                  <a:solidFill>
                    <a:schemeClr val="accent4"/>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ja-JP"/>
                    </a:p>
                  </c:txPr>
                  <c:dLblPos val="outEnd"/>
                  <c:showLegendKey val="0"/>
                  <c:showVal val="1"/>
                  <c:showCatName val="0"/>
                  <c:showSerName val="0"/>
                  <c:showPercent val="0"/>
                  <c:showBubbleSize val="0"/>
                  <c:showLeaderLines val="0"/>
                  <c:extLst xmlns:c15="http://schemas.microsoft.com/office/drawing/2012/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extLst xmlns:c15="http://schemas.microsoft.com/office/drawing/2012/chart">
                      <c:ext xmlns:c15="http://schemas.microsoft.com/office/drawing/2012/chart" uri="{02D57815-91ED-43cb-92C2-25804820EDAC}">
                        <c15:formulaRef>
                          <c15:sqref>Sheet1!$A$3:$A$5</c15:sqref>
                        </c15:formulaRef>
                      </c:ext>
                    </c:extLst>
                    <c:strCache>
                      <c:ptCount val="3"/>
                      <c:pt idx="0">
                        <c:v>Acurracy</c:v>
                      </c:pt>
                      <c:pt idx="1">
                        <c:v>Precision</c:v>
                      </c:pt>
                      <c:pt idx="2">
                        <c:v>Recall</c:v>
                      </c:pt>
                    </c:strCache>
                  </c:strRef>
                </c:cat>
                <c:val>
                  <c:numRef>
                    <c:extLst xmlns:c15="http://schemas.microsoft.com/office/drawing/2012/chart">
                      <c:ext xmlns:c15="http://schemas.microsoft.com/office/drawing/2012/chart" uri="{02D57815-91ED-43cb-92C2-25804820EDAC}">
                        <c15:formulaRef>
                          <c15:sqref>Sheet1!$E$3:$E$5</c15:sqref>
                        </c15:formulaRef>
                      </c:ext>
                    </c:extLst>
                    <c:numCache>
                      <c:formatCode>0.00_ </c:formatCode>
                      <c:ptCount val="3"/>
                      <c:pt idx="0">
                        <c:v>0.51</c:v>
                      </c:pt>
                      <c:pt idx="1">
                        <c:v>0.8</c:v>
                      </c:pt>
                      <c:pt idx="2">
                        <c:v>0.03</c:v>
                      </c:pt>
                    </c:numCache>
                  </c:numRef>
                </c:val>
                <c:extLst xmlns:c15="http://schemas.microsoft.com/office/drawing/2012/chart">
                  <c:ext xmlns:c16="http://schemas.microsoft.com/office/drawing/2014/chart" uri="{C3380CC4-5D6E-409C-BE32-E72D297353CC}">
                    <c16:uniqueId val="{00000005-4BE6-46BC-9673-F0034969E853}"/>
                  </c:ext>
                </c:extLst>
              </c15:ser>
            </c15:filteredBarSeries>
            <c15:filteredBarSeries>
              <c15:ser>
                <c:idx val="4"/>
                <c:order val="4"/>
                <c:tx>
                  <c:strRef>
                    <c:extLst xmlns:c15="http://schemas.microsoft.com/office/drawing/2012/chart">
                      <c:ext xmlns:c15="http://schemas.microsoft.com/office/drawing/2012/chart" uri="{02D57815-91ED-43cb-92C2-25804820EDAC}">
                        <c15:formulaRef>
                          <c15:sqref>Sheet1!$F$1</c15:sqref>
                        </c15:formulaRef>
                      </c:ext>
                    </c:extLst>
                    <c:strCache>
                      <c:ptCount val="1"/>
                      <c:pt idx="0">
                        <c:v>GPT-3.5-Turbo</c:v>
                      </c:pt>
                    </c:strCache>
                  </c:strRef>
                </c:tx>
                <c:spPr>
                  <a:solidFill>
                    <a:schemeClr val="accent5"/>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ja-JP"/>
                    </a:p>
                  </c:txPr>
                  <c:dLblPos val="outEnd"/>
                  <c:showLegendKey val="0"/>
                  <c:showVal val="1"/>
                  <c:showCatName val="0"/>
                  <c:showSerName val="0"/>
                  <c:showPercent val="0"/>
                  <c:showBubbleSize val="0"/>
                  <c:showLeaderLines val="0"/>
                  <c:extLst xmlns:c15="http://schemas.microsoft.com/office/drawing/2012/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extLst xmlns:c15="http://schemas.microsoft.com/office/drawing/2012/chart">
                      <c:ext xmlns:c15="http://schemas.microsoft.com/office/drawing/2012/chart" uri="{02D57815-91ED-43cb-92C2-25804820EDAC}">
                        <c15:formulaRef>
                          <c15:sqref>Sheet1!$A$3:$A$5</c15:sqref>
                        </c15:formulaRef>
                      </c:ext>
                    </c:extLst>
                    <c:strCache>
                      <c:ptCount val="3"/>
                      <c:pt idx="0">
                        <c:v>Acurracy</c:v>
                      </c:pt>
                      <c:pt idx="1">
                        <c:v>Precision</c:v>
                      </c:pt>
                      <c:pt idx="2">
                        <c:v>Recall</c:v>
                      </c:pt>
                    </c:strCache>
                  </c:strRef>
                </c:cat>
                <c:val>
                  <c:numRef>
                    <c:extLst xmlns:c15="http://schemas.microsoft.com/office/drawing/2012/chart">
                      <c:ext xmlns:c15="http://schemas.microsoft.com/office/drawing/2012/chart" uri="{02D57815-91ED-43cb-92C2-25804820EDAC}">
                        <c15:formulaRef>
                          <c15:sqref>Sheet1!$F$3:$F$5</c15:sqref>
                        </c15:formulaRef>
                      </c:ext>
                    </c:extLst>
                    <c:numCache>
                      <c:formatCode>0.00_ </c:formatCode>
                      <c:ptCount val="3"/>
                      <c:pt idx="0">
                        <c:v>0.52</c:v>
                      </c:pt>
                      <c:pt idx="1">
                        <c:v>0.74</c:v>
                      </c:pt>
                      <c:pt idx="2">
                        <c:v>7.0000000000000007E-2</c:v>
                      </c:pt>
                    </c:numCache>
                  </c:numRef>
                </c:val>
                <c:extLst xmlns:c15="http://schemas.microsoft.com/office/drawing/2012/chart">
                  <c:ext xmlns:c16="http://schemas.microsoft.com/office/drawing/2014/chart" uri="{C3380CC4-5D6E-409C-BE32-E72D297353CC}">
                    <c16:uniqueId val="{00000006-4BE6-46BC-9673-F0034969E853}"/>
                  </c:ext>
                </c:extLst>
              </c15:ser>
            </c15:filteredBarSeries>
          </c:ext>
        </c:extLst>
      </c:barChart>
      <c:catAx>
        <c:axId val="1691175792"/>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0"/>
          <a:lstStyle/>
          <a:p>
            <a:pPr>
              <a:defRPr sz="2000" b="1" i="0" u="none" strike="noStrike" kern="1200" baseline="0">
                <a:solidFill>
                  <a:schemeClr val="tx1"/>
                </a:solidFill>
                <a:latin typeface="+mn-lt"/>
                <a:ea typeface="+mn-ea"/>
                <a:cs typeface="+mn-cs"/>
              </a:defRPr>
            </a:pPr>
            <a:endParaRPr lang="ja-JP"/>
          </a:p>
        </c:txPr>
        <c:crossAx val="1777028656"/>
        <c:crosses val="autoZero"/>
        <c:auto val="1"/>
        <c:lblAlgn val="ctr"/>
        <c:lblOffset val="100"/>
        <c:noMultiLvlLbl val="0"/>
      </c:catAx>
      <c:valAx>
        <c:axId val="1777028656"/>
        <c:scaling>
          <c:orientation val="minMax"/>
          <c:max val="1"/>
        </c:scaling>
        <c:delete val="0"/>
        <c:axPos val="b"/>
        <c:majorGridlines>
          <c:spPr>
            <a:ln w="9525" cap="flat" cmpd="sng" algn="ctr">
              <a:solidFill>
                <a:schemeClr val="tx1">
                  <a:lumMod val="15000"/>
                  <a:lumOff val="85000"/>
                </a:schemeClr>
              </a:solidFill>
              <a:round/>
            </a:ln>
            <a:effectLst/>
          </c:spPr>
        </c:majorGridlines>
        <c:minorGridlines>
          <c:spPr>
            <a:ln w="9525" cap="flat" cmpd="sng" algn="ctr">
              <a:solidFill>
                <a:schemeClr val="tx1">
                  <a:lumMod val="5000"/>
                  <a:lumOff val="95000"/>
                </a:schemeClr>
              </a:solidFill>
              <a:round/>
            </a:ln>
            <a:effectLst/>
          </c:spPr>
        </c:minorGridlines>
        <c:numFmt formatCode="0.00_ " sourceLinked="1"/>
        <c:majorTickMark val="out"/>
        <c:minorTickMark val="none"/>
        <c:tickLblPos val="nextTo"/>
        <c:spPr>
          <a:noFill/>
          <a:ln>
            <a:noFill/>
          </a:ln>
          <a:effectLst/>
        </c:spPr>
        <c:txPr>
          <a:bodyPr rot="-60000000" spcFirstLastPara="1" vertOverflow="ellipsis" vert="horz" wrap="square" anchor="ctr" anchorCtr="1"/>
          <a:lstStyle/>
          <a:p>
            <a:pPr>
              <a:defRPr sz="1600" b="1" i="0" u="none" strike="noStrike" kern="1200" baseline="0">
                <a:solidFill>
                  <a:schemeClr val="tx1"/>
                </a:solidFill>
                <a:latin typeface="+mn-lt"/>
                <a:ea typeface="+mn-ea"/>
                <a:cs typeface="+mn-cs"/>
              </a:defRPr>
            </a:pPr>
            <a:endParaRPr lang="ja-JP"/>
          </a:p>
        </c:txPr>
        <c:crossAx val="1691175792"/>
        <c:crosses val="autoZero"/>
        <c:crossBetween val="between"/>
      </c:valAx>
      <c:spPr>
        <a:noFill/>
        <a:ln>
          <a:noFill/>
        </a:ln>
        <a:effectLst/>
      </c:spPr>
    </c:plotArea>
    <c:legend>
      <c:legendPos val="b"/>
      <c:layout>
        <c:manualLayout>
          <c:xMode val="edge"/>
          <c:yMode val="edge"/>
          <c:x val="0"/>
          <c:y val="0.84787100314184172"/>
          <c:w val="0.99877166365640335"/>
          <c:h val="0.15147754401199051"/>
        </c:manualLayout>
      </c:layout>
      <c:overlay val="0"/>
      <c:spPr>
        <a:noFill/>
        <a:ln>
          <a:noFill/>
        </a:ln>
        <a:effectLst/>
      </c:spPr>
      <c:txPr>
        <a:bodyPr rot="0" spcFirstLastPara="1" vertOverflow="ellipsis" vert="horz" wrap="square" anchor="ctr" anchorCtr="1"/>
        <a:lstStyle/>
        <a:p>
          <a:pPr>
            <a:defRPr sz="1800" b="1" i="0" u="none" strike="noStrike" kern="1200" baseline="0">
              <a:solidFill>
                <a:schemeClr val="tx1"/>
              </a:solidFill>
              <a:latin typeface="+mn-lt"/>
              <a:ea typeface="+mn-ea"/>
              <a:cs typeface="+mn-cs"/>
            </a:defRPr>
          </a:pPr>
          <a:endParaRPr lang="ja-JP"/>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ja-JP"/>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5742401157605362"/>
          <c:y val="4.5960061776466492E-2"/>
          <c:w val="0.53310411811722014"/>
          <c:h val="0.49282084211273558"/>
        </c:manualLayout>
      </c:layout>
      <c:barChart>
        <c:barDir val="bar"/>
        <c:grouping val="clustered"/>
        <c:varyColors val="0"/>
        <c:ser>
          <c:idx val="5"/>
          <c:order val="0"/>
          <c:tx>
            <c:strRef>
              <c:f>Sheet1!$G$1</c:f>
              <c:strCache>
                <c:ptCount val="1"/>
                <c:pt idx="0">
                  <c:v>GPT-4</c:v>
                </c:pt>
              </c:strCache>
            </c:strRef>
          </c:tx>
          <c:spPr>
            <a:solidFill>
              <a:schemeClr val="accent2">
                <a:lumMod val="75000"/>
              </a:schemeClr>
            </a:solidFill>
            <a:ln w="19050">
              <a:noFill/>
            </a:ln>
            <a:effectLst/>
          </c:spPr>
          <c:invertIfNegative val="0"/>
          <c:cat>
            <c:strRef>
              <c:f>Sheet1!$A$2:$A$8</c:f>
              <c:strCache>
                <c:ptCount val="1"/>
                <c:pt idx="0">
                  <c:v>Precision</c:v>
                </c:pt>
              </c:strCache>
              <c:extLst/>
            </c:strRef>
          </c:cat>
          <c:val>
            <c:numRef>
              <c:f>Sheet1!$G$2:$G$8</c:f>
              <c:numCache>
                <c:formatCode>General</c:formatCode>
                <c:ptCount val="1"/>
                <c:pt idx="0">
                  <c:v>0.96</c:v>
                </c:pt>
              </c:numCache>
              <c:extLst/>
            </c:numRef>
          </c:val>
          <c:extLst>
            <c:ext xmlns:c16="http://schemas.microsoft.com/office/drawing/2014/chart" uri="{C3380CC4-5D6E-409C-BE32-E72D297353CC}">
              <c16:uniqueId val="{00000000-1623-46EC-9C41-81735BB9B487}"/>
            </c:ext>
          </c:extLst>
        </c:ser>
        <c:ser>
          <c:idx val="4"/>
          <c:order val="1"/>
          <c:tx>
            <c:strRef>
              <c:f>Sheet1!$F$1</c:f>
              <c:strCache>
                <c:ptCount val="1"/>
                <c:pt idx="0">
                  <c:v>GPT-3.5-Turbo</c:v>
                </c:pt>
              </c:strCache>
            </c:strRef>
          </c:tx>
          <c:spPr>
            <a:solidFill>
              <a:schemeClr val="accent2"/>
            </a:solidFill>
            <a:ln>
              <a:noFill/>
            </a:ln>
            <a:effectLst/>
          </c:spPr>
          <c:invertIfNegative val="0"/>
          <c:cat>
            <c:strRef>
              <c:f>Sheet1!$A$2:$A$8</c:f>
              <c:strCache>
                <c:ptCount val="1"/>
                <c:pt idx="0">
                  <c:v>Precision</c:v>
                </c:pt>
              </c:strCache>
              <c:extLst/>
            </c:strRef>
          </c:cat>
          <c:val>
            <c:numRef>
              <c:f>Sheet1!$F$2:$F$8</c:f>
              <c:numCache>
                <c:formatCode>General</c:formatCode>
                <c:ptCount val="1"/>
                <c:pt idx="0">
                  <c:v>0.95</c:v>
                </c:pt>
              </c:numCache>
              <c:extLst/>
            </c:numRef>
          </c:val>
          <c:extLst>
            <c:ext xmlns:c16="http://schemas.microsoft.com/office/drawing/2014/chart" uri="{C3380CC4-5D6E-409C-BE32-E72D297353CC}">
              <c16:uniqueId val="{00000001-1623-46EC-9C41-81735BB9B487}"/>
            </c:ext>
          </c:extLst>
        </c:ser>
        <c:ser>
          <c:idx val="3"/>
          <c:order val="2"/>
          <c:tx>
            <c:strRef>
              <c:f>Sheet1!$E$1</c:f>
              <c:strCache>
                <c:ptCount val="1"/>
                <c:pt idx="0">
                  <c:v>LLaMA2-Chat-7B</c:v>
                </c:pt>
              </c:strCache>
            </c:strRef>
          </c:tx>
          <c:spPr>
            <a:solidFill>
              <a:schemeClr val="accent4"/>
            </a:solidFill>
            <a:ln>
              <a:noFill/>
            </a:ln>
            <a:effectLst/>
          </c:spPr>
          <c:invertIfNegative val="0"/>
          <c:cat>
            <c:strRef>
              <c:f>Sheet1!$A$2:$A$8</c:f>
              <c:strCache>
                <c:ptCount val="1"/>
                <c:pt idx="0">
                  <c:v>Precision</c:v>
                </c:pt>
              </c:strCache>
              <c:extLst/>
            </c:strRef>
          </c:cat>
          <c:val>
            <c:numRef>
              <c:f>Sheet1!$E$2:$E$8</c:f>
              <c:numCache>
                <c:formatCode>General</c:formatCode>
                <c:ptCount val="1"/>
                <c:pt idx="0">
                  <c:v>0.51</c:v>
                </c:pt>
              </c:numCache>
              <c:extLst/>
            </c:numRef>
          </c:val>
          <c:extLst>
            <c:ext xmlns:c16="http://schemas.microsoft.com/office/drawing/2014/chart" uri="{C3380CC4-5D6E-409C-BE32-E72D297353CC}">
              <c16:uniqueId val="{00000002-1623-46EC-9C41-81735BB9B487}"/>
            </c:ext>
          </c:extLst>
        </c:ser>
        <c:ser>
          <c:idx val="2"/>
          <c:order val="3"/>
          <c:tx>
            <c:strRef>
              <c:f>Sheet1!$D$1</c:f>
              <c:strCache>
                <c:ptCount val="1"/>
                <c:pt idx="0">
                  <c:v>  </c:v>
                </c:pt>
              </c:strCache>
            </c:strRef>
          </c:tx>
          <c:spPr>
            <a:solidFill>
              <a:schemeClr val="bg1"/>
            </a:solidFill>
            <a:ln>
              <a:noFill/>
            </a:ln>
            <a:effectLst/>
          </c:spPr>
          <c:invertIfNegative val="0"/>
          <c:cat>
            <c:strRef>
              <c:f>Sheet1!$A$2:$A$8</c:f>
              <c:strCache>
                <c:ptCount val="1"/>
                <c:pt idx="0">
                  <c:v>Precision</c:v>
                </c:pt>
              </c:strCache>
              <c:extLst/>
            </c:strRef>
          </c:cat>
          <c:val>
            <c:numRef>
              <c:f>Sheet1!$D$2:$D$8</c:f>
              <c:numCache>
                <c:formatCode>General</c:formatCode>
                <c:ptCount val="1"/>
              </c:numCache>
              <c:extLst/>
            </c:numRef>
          </c:val>
          <c:extLst xmlns:c15="http://schemas.microsoft.com/office/drawing/2012/chart">
            <c:ext xmlns:c16="http://schemas.microsoft.com/office/drawing/2014/chart" uri="{C3380CC4-5D6E-409C-BE32-E72D297353CC}">
              <c16:uniqueId val="{00000003-1623-46EC-9C41-81735BB9B487}"/>
            </c:ext>
          </c:extLst>
        </c:ser>
        <c:ser>
          <c:idx val="1"/>
          <c:order val="4"/>
          <c:tx>
            <c:strRef>
              <c:f>Sheet1!$C$1</c:f>
              <c:strCache>
                <c:ptCount val="1"/>
                <c:pt idx="0">
                  <c:v>Oreo</c:v>
                </c:pt>
              </c:strCache>
            </c:strRef>
          </c:tx>
          <c:spPr>
            <a:solidFill>
              <a:schemeClr val="accent5"/>
            </a:solidFill>
            <a:ln>
              <a:noFill/>
            </a:ln>
            <a:effectLst/>
          </c:spPr>
          <c:invertIfNegative val="0"/>
          <c:cat>
            <c:strRef>
              <c:f>Sheet1!$A$2:$A$8</c:f>
              <c:strCache>
                <c:ptCount val="1"/>
                <c:pt idx="0">
                  <c:v>Precision</c:v>
                </c:pt>
              </c:strCache>
              <c:extLst/>
            </c:strRef>
          </c:cat>
          <c:val>
            <c:numRef>
              <c:f>Sheet1!$C$2:$C$8</c:f>
              <c:numCache>
                <c:formatCode>General</c:formatCode>
                <c:ptCount val="1"/>
                <c:pt idx="0">
                  <c:v>0.9</c:v>
                </c:pt>
              </c:numCache>
              <c:extLst/>
            </c:numRef>
          </c:val>
          <c:extLst>
            <c:ext xmlns:c16="http://schemas.microsoft.com/office/drawing/2014/chart" uri="{C3380CC4-5D6E-409C-BE32-E72D297353CC}">
              <c16:uniqueId val="{00000004-1623-46EC-9C41-81735BB9B487}"/>
            </c:ext>
          </c:extLst>
        </c:ser>
        <c:ser>
          <c:idx val="0"/>
          <c:order val="5"/>
          <c:tx>
            <c:strRef>
              <c:f>Sheet1!$B$1</c:f>
              <c:strCache>
                <c:ptCount val="1"/>
                <c:pt idx="0">
                  <c:v>NiCad</c:v>
                </c:pt>
              </c:strCache>
            </c:strRef>
          </c:tx>
          <c:spPr>
            <a:solidFill>
              <a:schemeClr val="accent1"/>
            </a:solidFill>
            <a:ln>
              <a:noFill/>
            </a:ln>
            <a:effectLst/>
          </c:spPr>
          <c:invertIfNegative val="0"/>
          <c:cat>
            <c:strRef>
              <c:f>Sheet1!$A$2:$A$8</c:f>
              <c:strCache>
                <c:ptCount val="1"/>
                <c:pt idx="0">
                  <c:v>Precision</c:v>
                </c:pt>
              </c:strCache>
              <c:extLst/>
            </c:strRef>
          </c:cat>
          <c:val>
            <c:numRef>
              <c:f>Sheet1!$B$2:$B$8</c:f>
              <c:numCache>
                <c:formatCode>General</c:formatCode>
                <c:ptCount val="1"/>
                <c:pt idx="0">
                  <c:v>0.99</c:v>
                </c:pt>
              </c:numCache>
              <c:extLst/>
            </c:numRef>
          </c:val>
          <c:extLst>
            <c:ext xmlns:c16="http://schemas.microsoft.com/office/drawing/2014/chart" uri="{C3380CC4-5D6E-409C-BE32-E72D297353CC}">
              <c16:uniqueId val="{00000005-1623-46EC-9C41-81735BB9B487}"/>
            </c:ext>
          </c:extLst>
        </c:ser>
        <c:dLbls>
          <c:showLegendKey val="0"/>
          <c:showVal val="0"/>
          <c:showCatName val="0"/>
          <c:showSerName val="0"/>
          <c:showPercent val="0"/>
          <c:showBubbleSize val="0"/>
        </c:dLbls>
        <c:gapWidth val="321"/>
        <c:axId val="1691175792"/>
        <c:axId val="1777028656"/>
        <c:extLst/>
      </c:barChart>
      <c:catAx>
        <c:axId val="1691175792"/>
        <c:scaling>
          <c:orientation val="minMax"/>
        </c:scaling>
        <c:delete val="1"/>
        <c:axPos val="l"/>
        <c:numFmt formatCode="General" sourceLinked="1"/>
        <c:majorTickMark val="none"/>
        <c:minorTickMark val="none"/>
        <c:tickLblPos val="nextTo"/>
        <c:crossAx val="1777028656"/>
        <c:crosses val="autoZero"/>
        <c:auto val="1"/>
        <c:lblAlgn val="ctr"/>
        <c:lblOffset val="100"/>
        <c:noMultiLvlLbl val="0"/>
      </c:catAx>
      <c:valAx>
        <c:axId val="1777028656"/>
        <c:scaling>
          <c:orientation val="minMax"/>
          <c:max val="1"/>
        </c:scaling>
        <c:delete val="0"/>
        <c:axPos val="b"/>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600" b="1" i="0" u="none" strike="noStrike" kern="1200" baseline="0">
                <a:solidFill>
                  <a:schemeClr val="tx1"/>
                </a:solidFill>
                <a:latin typeface="+mn-lt"/>
                <a:ea typeface="+mn-ea"/>
                <a:cs typeface="+mn-cs"/>
              </a:defRPr>
            </a:pPr>
            <a:endParaRPr lang="ja-JP"/>
          </a:p>
        </c:txPr>
        <c:crossAx val="1691175792"/>
        <c:crosses val="autoZero"/>
        <c:crossBetween val="between"/>
        <c:majorUnit val="0.2"/>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ja-JP"/>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5507565100290222"/>
          <c:y val="1.0311703690708536E-2"/>
          <c:w val="0.4782807985457746"/>
          <c:h val="0.58216442621872322"/>
        </c:manualLayout>
      </c:layout>
      <c:barChart>
        <c:barDir val="bar"/>
        <c:grouping val="clustered"/>
        <c:varyColors val="0"/>
        <c:ser>
          <c:idx val="5"/>
          <c:order val="0"/>
          <c:tx>
            <c:strRef>
              <c:f>Sheet1!$G$1</c:f>
              <c:strCache>
                <c:ptCount val="1"/>
                <c:pt idx="0">
                  <c:v>GPT-4</c:v>
                </c:pt>
              </c:strCache>
            </c:strRef>
          </c:tx>
          <c:spPr>
            <a:solidFill>
              <a:schemeClr val="accent2">
                <a:lumMod val="75000"/>
              </a:schemeClr>
            </a:solidFill>
            <a:ln w="19050">
              <a:noFill/>
            </a:ln>
            <a:effectLst/>
          </c:spPr>
          <c:invertIfNegative val="0"/>
          <c:cat>
            <c:strRef>
              <c:f>Sheet1!$A$2:$A$7</c:f>
              <c:strCache>
                <c:ptCount val="4"/>
                <c:pt idx="0">
                  <c:v>T4</c:v>
                </c:pt>
                <c:pt idx="1">
                  <c:v>T3</c:v>
                </c:pt>
                <c:pt idx="2">
                  <c:v>T2</c:v>
                </c:pt>
                <c:pt idx="3">
                  <c:v>T1</c:v>
                </c:pt>
              </c:strCache>
            </c:strRef>
          </c:cat>
          <c:val>
            <c:numRef>
              <c:f>Sheet1!$G$2:$G$6</c:f>
              <c:numCache>
                <c:formatCode>General</c:formatCode>
                <c:ptCount val="4"/>
                <c:pt idx="0">
                  <c:v>0.15</c:v>
                </c:pt>
                <c:pt idx="1">
                  <c:v>0.80500000000000005</c:v>
                </c:pt>
                <c:pt idx="2">
                  <c:v>0.98</c:v>
                </c:pt>
                <c:pt idx="3">
                  <c:v>1</c:v>
                </c:pt>
              </c:numCache>
              <c:extLst/>
            </c:numRef>
          </c:val>
          <c:extLst>
            <c:ext xmlns:c16="http://schemas.microsoft.com/office/drawing/2014/chart" uri="{C3380CC4-5D6E-409C-BE32-E72D297353CC}">
              <c16:uniqueId val="{00000000-1235-4B6F-BFB2-0C689C6ED084}"/>
            </c:ext>
          </c:extLst>
        </c:ser>
        <c:ser>
          <c:idx val="4"/>
          <c:order val="1"/>
          <c:tx>
            <c:strRef>
              <c:f>Sheet1!$F$1</c:f>
              <c:strCache>
                <c:ptCount val="1"/>
                <c:pt idx="0">
                  <c:v>GPT-3.5-Turbo</c:v>
                </c:pt>
              </c:strCache>
            </c:strRef>
          </c:tx>
          <c:spPr>
            <a:solidFill>
              <a:schemeClr val="accent2"/>
            </a:solidFill>
            <a:ln>
              <a:noFill/>
            </a:ln>
            <a:effectLst/>
          </c:spPr>
          <c:invertIfNegative val="0"/>
          <c:cat>
            <c:strRef>
              <c:f>Sheet1!$A$2:$A$7</c:f>
              <c:strCache>
                <c:ptCount val="4"/>
                <c:pt idx="0">
                  <c:v>T4</c:v>
                </c:pt>
                <c:pt idx="1">
                  <c:v>T3</c:v>
                </c:pt>
                <c:pt idx="2">
                  <c:v>T2</c:v>
                </c:pt>
                <c:pt idx="3">
                  <c:v>T1</c:v>
                </c:pt>
              </c:strCache>
            </c:strRef>
          </c:cat>
          <c:val>
            <c:numRef>
              <c:f>Sheet1!$F$2:$F$6</c:f>
              <c:numCache>
                <c:formatCode>General</c:formatCode>
                <c:ptCount val="4"/>
                <c:pt idx="0">
                  <c:v>0.09</c:v>
                </c:pt>
                <c:pt idx="1">
                  <c:v>0.629</c:v>
                </c:pt>
                <c:pt idx="2">
                  <c:v>0.56999999999999995</c:v>
                </c:pt>
                <c:pt idx="3">
                  <c:v>1</c:v>
                </c:pt>
              </c:numCache>
              <c:extLst/>
            </c:numRef>
          </c:val>
          <c:extLst>
            <c:ext xmlns:c16="http://schemas.microsoft.com/office/drawing/2014/chart" uri="{C3380CC4-5D6E-409C-BE32-E72D297353CC}">
              <c16:uniqueId val="{00000001-1235-4B6F-BFB2-0C689C6ED084}"/>
            </c:ext>
          </c:extLst>
        </c:ser>
        <c:ser>
          <c:idx val="3"/>
          <c:order val="2"/>
          <c:tx>
            <c:strRef>
              <c:f>Sheet1!$E$1</c:f>
              <c:strCache>
                <c:ptCount val="1"/>
                <c:pt idx="0">
                  <c:v>Llama2-Chat-7B</c:v>
                </c:pt>
              </c:strCache>
            </c:strRef>
          </c:tx>
          <c:spPr>
            <a:solidFill>
              <a:schemeClr val="accent4"/>
            </a:solidFill>
            <a:ln>
              <a:noFill/>
            </a:ln>
            <a:effectLst/>
          </c:spPr>
          <c:invertIfNegative val="0"/>
          <c:cat>
            <c:strRef>
              <c:f>Sheet1!$A$2:$A$7</c:f>
              <c:strCache>
                <c:ptCount val="4"/>
                <c:pt idx="0">
                  <c:v>T4</c:v>
                </c:pt>
                <c:pt idx="1">
                  <c:v>T3</c:v>
                </c:pt>
                <c:pt idx="2">
                  <c:v>T2</c:v>
                </c:pt>
                <c:pt idx="3">
                  <c:v>T1</c:v>
                </c:pt>
              </c:strCache>
            </c:strRef>
          </c:cat>
          <c:val>
            <c:numRef>
              <c:f>Sheet1!$E$2:$E$6</c:f>
              <c:numCache>
                <c:formatCode>General</c:formatCode>
                <c:ptCount val="4"/>
                <c:pt idx="0">
                  <c:v>0.99</c:v>
                </c:pt>
                <c:pt idx="1">
                  <c:v>0.99</c:v>
                </c:pt>
                <c:pt idx="2">
                  <c:v>1</c:v>
                </c:pt>
                <c:pt idx="3">
                  <c:v>1</c:v>
                </c:pt>
              </c:numCache>
              <c:extLst/>
            </c:numRef>
          </c:val>
          <c:extLst>
            <c:ext xmlns:c16="http://schemas.microsoft.com/office/drawing/2014/chart" uri="{C3380CC4-5D6E-409C-BE32-E72D297353CC}">
              <c16:uniqueId val="{00000002-1235-4B6F-BFB2-0C689C6ED084}"/>
            </c:ext>
          </c:extLst>
        </c:ser>
        <c:ser>
          <c:idx val="2"/>
          <c:order val="3"/>
          <c:tx>
            <c:strRef>
              <c:f>Sheet1!$D$1</c:f>
              <c:strCache>
                <c:ptCount val="1"/>
                <c:pt idx="0">
                  <c:v>  </c:v>
                </c:pt>
              </c:strCache>
            </c:strRef>
          </c:tx>
          <c:spPr>
            <a:solidFill>
              <a:schemeClr val="accent3"/>
            </a:solidFill>
            <a:ln>
              <a:noFill/>
            </a:ln>
            <a:effectLst/>
          </c:spPr>
          <c:invertIfNegative val="0"/>
          <c:cat>
            <c:strRef>
              <c:f>Sheet1!$A$2:$A$7</c:f>
              <c:strCache>
                <c:ptCount val="4"/>
                <c:pt idx="0">
                  <c:v>T4</c:v>
                </c:pt>
                <c:pt idx="1">
                  <c:v>T3</c:v>
                </c:pt>
                <c:pt idx="2">
                  <c:v>T2</c:v>
                </c:pt>
                <c:pt idx="3">
                  <c:v>T1</c:v>
                </c:pt>
              </c:strCache>
            </c:strRef>
          </c:cat>
          <c:val>
            <c:numRef>
              <c:f>Sheet1!$D$2:$D$6</c:f>
              <c:numCache>
                <c:formatCode>General</c:formatCode>
                <c:ptCount val="4"/>
              </c:numCache>
              <c:extLst/>
            </c:numRef>
          </c:val>
          <c:extLst>
            <c:ext xmlns:c16="http://schemas.microsoft.com/office/drawing/2014/chart" uri="{C3380CC4-5D6E-409C-BE32-E72D297353CC}">
              <c16:uniqueId val="{00000003-1235-4B6F-BFB2-0C689C6ED084}"/>
            </c:ext>
          </c:extLst>
        </c:ser>
        <c:ser>
          <c:idx val="1"/>
          <c:order val="4"/>
          <c:tx>
            <c:strRef>
              <c:f>Sheet1!$C$1</c:f>
              <c:strCache>
                <c:ptCount val="1"/>
                <c:pt idx="0">
                  <c:v>Oreo</c:v>
                </c:pt>
              </c:strCache>
            </c:strRef>
          </c:tx>
          <c:spPr>
            <a:solidFill>
              <a:schemeClr val="accent5"/>
            </a:solidFill>
            <a:ln>
              <a:noFill/>
            </a:ln>
            <a:effectLst/>
          </c:spPr>
          <c:invertIfNegative val="0"/>
          <c:cat>
            <c:strRef>
              <c:f>Sheet1!$A$2:$A$7</c:f>
              <c:strCache>
                <c:ptCount val="4"/>
                <c:pt idx="0">
                  <c:v>T4</c:v>
                </c:pt>
                <c:pt idx="1">
                  <c:v>T3</c:v>
                </c:pt>
                <c:pt idx="2">
                  <c:v>T2</c:v>
                </c:pt>
                <c:pt idx="3">
                  <c:v>T1</c:v>
                </c:pt>
              </c:strCache>
            </c:strRef>
          </c:cat>
          <c:val>
            <c:numRef>
              <c:f>Sheet1!$C$2:$C$6</c:f>
              <c:numCache>
                <c:formatCode>General</c:formatCode>
                <c:ptCount val="4"/>
                <c:pt idx="0">
                  <c:v>7.0000000000000001E-3</c:v>
                </c:pt>
                <c:pt idx="1">
                  <c:v>0.41880000000000001</c:v>
                </c:pt>
                <c:pt idx="2">
                  <c:v>0.99</c:v>
                </c:pt>
                <c:pt idx="3">
                  <c:v>1</c:v>
                </c:pt>
              </c:numCache>
              <c:extLst/>
            </c:numRef>
          </c:val>
          <c:extLst>
            <c:ext xmlns:c16="http://schemas.microsoft.com/office/drawing/2014/chart" uri="{C3380CC4-5D6E-409C-BE32-E72D297353CC}">
              <c16:uniqueId val="{00000004-1235-4B6F-BFB2-0C689C6ED084}"/>
            </c:ext>
          </c:extLst>
        </c:ser>
        <c:ser>
          <c:idx val="0"/>
          <c:order val="5"/>
          <c:tx>
            <c:strRef>
              <c:f>Sheet1!$B$1</c:f>
              <c:strCache>
                <c:ptCount val="1"/>
                <c:pt idx="0">
                  <c:v>NiCad</c:v>
                </c:pt>
              </c:strCache>
            </c:strRef>
          </c:tx>
          <c:spPr>
            <a:solidFill>
              <a:schemeClr val="accent1"/>
            </a:solidFill>
            <a:ln>
              <a:noFill/>
            </a:ln>
            <a:effectLst/>
          </c:spPr>
          <c:invertIfNegative val="0"/>
          <c:cat>
            <c:strRef>
              <c:f>Sheet1!$A$2:$A$7</c:f>
              <c:strCache>
                <c:ptCount val="4"/>
                <c:pt idx="0">
                  <c:v>T4</c:v>
                </c:pt>
                <c:pt idx="1">
                  <c:v>T3</c:v>
                </c:pt>
                <c:pt idx="2">
                  <c:v>T2</c:v>
                </c:pt>
                <c:pt idx="3">
                  <c:v>T1</c:v>
                </c:pt>
              </c:strCache>
            </c:strRef>
          </c:cat>
          <c:val>
            <c:numRef>
              <c:f>Sheet1!$B$2:$B$6</c:f>
              <c:numCache>
                <c:formatCode>General</c:formatCode>
                <c:ptCount val="4"/>
                <c:pt idx="0">
                  <c:v>0</c:v>
                </c:pt>
                <c:pt idx="1">
                  <c:v>0.188</c:v>
                </c:pt>
                <c:pt idx="2">
                  <c:v>0.99</c:v>
                </c:pt>
                <c:pt idx="3">
                  <c:v>1</c:v>
                </c:pt>
              </c:numCache>
              <c:extLst/>
            </c:numRef>
          </c:val>
          <c:extLst>
            <c:ext xmlns:c16="http://schemas.microsoft.com/office/drawing/2014/chart" uri="{C3380CC4-5D6E-409C-BE32-E72D297353CC}">
              <c16:uniqueId val="{00000005-1235-4B6F-BFB2-0C689C6ED084}"/>
            </c:ext>
          </c:extLst>
        </c:ser>
        <c:dLbls>
          <c:showLegendKey val="0"/>
          <c:showVal val="0"/>
          <c:showCatName val="0"/>
          <c:showSerName val="0"/>
          <c:showPercent val="0"/>
          <c:showBubbleSize val="0"/>
        </c:dLbls>
        <c:gapWidth val="321"/>
        <c:axId val="1691175792"/>
        <c:axId val="1777028656"/>
        <c:extLst/>
      </c:barChart>
      <c:catAx>
        <c:axId val="1691175792"/>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0"/>
          <a:lstStyle/>
          <a:p>
            <a:pPr>
              <a:defRPr sz="1600" b="1" i="0" u="none" strike="noStrike" kern="1200" baseline="0">
                <a:solidFill>
                  <a:schemeClr val="tx1"/>
                </a:solidFill>
                <a:latin typeface="+mn-lt"/>
                <a:ea typeface="+mn-ea"/>
                <a:cs typeface="+mn-cs"/>
              </a:defRPr>
            </a:pPr>
            <a:endParaRPr lang="ja-JP"/>
          </a:p>
        </c:txPr>
        <c:crossAx val="1777028656"/>
        <c:crosses val="autoZero"/>
        <c:auto val="1"/>
        <c:lblAlgn val="ctr"/>
        <c:lblOffset val="100"/>
        <c:noMultiLvlLbl val="0"/>
      </c:catAx>
      <c:valAx>
        <c:axId val="1777028656"/>
        <c:scaling>
          <c:orientation val="minMax"/>
          <c:max val="1"/>
        </c:scaling>
        <c:delete val="0"/>
        <c:axPos val="b"/>
        <c:majorGridlines>
          <c:spPr>
            <a:ln w="9525" cap="flat" cmpd="sng" algn="ctr">
              <a:solidFill>
                <a:schemeClr val="tx1">
                  <a:lumMod val="15000"/>
                  <a:lumOff val="85000"/>
                </a:schemeClr>
              </a:solidFill>
              <a:round/>
            </a:ln>
            <a:effectLst/>
          </c:spPr>
        </c:majorGridlines>
        <c:numFmt formatCode="General" sourceLinked="1"/>
        <c:majorTickMark val="out"/>
        <c:minorTickMark val="none"/>
        <c:tickLblPos val="nextTo"/>
        <c:spPr>
          <a:noFill/>
          <a:ln>
            <a:noFill/>
          </a:ln>
          <a:effectLst/>
        </c:spPr>
        <c:txPr>
          <a:bodyPr rot="-60000000" spcFirstLastPara="1" vertOverflow="ellipsis" vert="horz" wrap="square" anchor="ctr" anchorCtr="1"/>
          <a:lstStyle/>
          <a:p>
            <a:pPr>
              <a:defRPr sz="1600" b="1" i="0" u="none" strike="noStrike" kern="1200" baseline="0">
                <a:solidFill>
                  <a:schemeClr val="tx1"/>
                </a:solidFill>
                <a:latin typeface="+mn-lt"/>
                <a:ea typeface="+mn-ea"/>
                <a:cs typeface="+mn-cs"/>
              </a:defRPr>
            </a:pPr>
            <a:endParaRPr lang="ja-JP"/>
          </a:p>
        </c:txPr>
        <c:crossAx val="1691175792"/>
        <c:crosses val="autoZero"/>
        <c:crossBetween val="between"/>
        <c:majorUnit val="0.2"/>
      </c:valAx>
      <c:spPr>
        <a:noFill/>
        <a:ln>
          <a:noFill/>
        </a:ln>
        <a:effectLst/>
      </c:spPr>
    </c:plotArea>
    <c:legend>
      <c:legendPos val="b"/>
      <c:legendEntry>
        <c:idx val="2"/>
        <c:delete val="1"/>
      </c:legendEntry>
      <c:layout>
        <c:manualLayout>
          <c:xMode val="edge"/>
          <c:yMode val="edge"/>
          <c:x val="0.64281181715000368"/>
          <c:y val="2.973741803907809E-2"/>
          <c:w val="0.33838860481842353"/>
          <c:h val="0.35842529769084008"/>
        </c:manualLayout>
      </c:layout>
      <c:overlay val="0"/>
      <c:spPr>
        <a:noFill/>
        <a:ln w="19050">
          <a:solidFill>
            <a:schemeClr val="tx2">
              <a:lumMod val="60000"/>
              <a:lumOff val="40000"/>
            </a:schemeClr>
          </a:solidFill>
        </a:ln>
        <a:effectLst/>
      </c:spPr>
      <c:txPr>
        <a:bodyPr rot="0" spcFirstLastPara="1" vertOverflow="ellipsis" vert="horz" wrap="square" anchor="ctr" anchorCtr="1"/>
        <a:lstStyle/>
        <a:p>
          <a:pPr>
            <a:defRPr sz="1800" b="1" i="0" u="none" strike="noStrike" kern="1200" baseline="0">
              <a:solidFill>
                <a:schemeClr val="tx1"/>
              </a:solidFill>
              <a:latin typeface="+mn-lt"/>
              <a:ea typeface="+mn-ea"/>
              <a:cs typeface="+mn-cs"/>
            </a:defRPr>
          </a:pPr>
          <a:endParaRPr lang="ja-JP"/>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ja-JP"/>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5742401157605362"/>
          <c:y val="4.5960061776466492E-2"/>
          <c:w val="0.53310411811722014"/>
          <c:h val="0.49282084211273558"/>
        </c:manualLayout>
      </c:layout>
      <c:barChart>
        <c:barDir val="bar"/>
        <c:grouping val="clustered"/>
        <c:varyColors val="0"/>
        <c:ser>
          <c:idx val="5"/>
          <c:order val="0"/>
          <c:tx>
            <c:strRef>
              <c:f>Sheet1!$G$1</c:f>
              <c:strCache>
                <c:ptCount val="1"/>
                <c:pt idx="0">
                  <c:v>GPT-4</c:v>
                </c:pt>
              </c:strCache>
            </c:strRef>
          </c:tx>
          <c:spPr>
            <a:solidFill>
              <a:schemeClr val="accent2">
                <a:lumMod val="75000"/>
              </a:schemeClr>
            </a:solidFill>
            <a:ln w="19050">
              <a:noFill/>
            </a:ln>
            <a:effectLst/>
          </c:spPr>
          <c:invertIfNegative val="0"/>
          <c:cat>
            <c:strRef>
              <c:f>Sheet1!$A$2:$A$8</c:f>
              <c:strCache>
                <c:ptCount val="1"/>
                <c:pt idx="0">
                  <c:v>Precision</c:v>
                </c:pt>
              </c:strCache>
              <c:extLst/>
            </c:strRef>
          </c:cat>
          <c:val>
            <c:numRef>
              <c:f>Sheet1!$G$2:$G$8</c:f>
              <c:numCache>
                <c:formatCode>General</c:formatCode>
                <c:ptCount val="1"/>
                <c:pt idx="0">
                  <c:v>0.96</c:v>
                </c:pt>
              </c:numCache>
              <c:extLst/>
            </c:numRef>
          </c:val>
          <c:extLst>
            <c:ext xmlns:c16="http://schemas.microsoft.com/office/drawing/2014/chart" uri="{C3380CC4-5D6E-409C-BE32-E72D297353CC}">
              <c16:uniqueId val="{00000000-5C6E-4C77-9C9B-954C7F69C1AC}"/>
            </c:ext>
          </c:extLst>
        </c:ser>
        <c:ser>
          <c:idx val="4"/>
          <c:order val="1"/>
          <c:tx>
            <c:strRef>
              <c:f>Sheet1!$F$1</c:f>
              <c:strCache>
                <c:ptCount val="1"/>
                <c:pt idx="0">
                  <c:v>GPT-3.5-Turbo</c:v>
                </c:pt>
              </c:strCache>
            </c:strRef>
          </c:tx>
          <c:spPr>
            <a:solidFill>
              <a:schemeClr val="accent2"/>
            </a:solidFill>
            <a:ln>
              <a:noFill/>
            </a:ln>
            <a:effectLst/>
          </c:spPr>
          <c:invertIfNegative val="0"/>
          <c:cat>
            <c:strRef>
              <c:f>Sheet1!$A$2:$A$8</c:f>
              <c:strCache>
                <c:ptCount val="1"/>
                <c:pt idx="0">
                  <c:v>Precision</c:v>
                </c:pt>
              </c:strCache>
              <c:extLst/>
            </c:strRef>
          </c:cat>
          <c:val>
            <c:numRef>
              <c:f>Sheet1!$F$2:$F$8</c:f>
              <c:numCache>
                <c:formatCode>General</c:formatCode>
                <c:ptCount val="1"/>
                <c:pt idx="0">
                  <c:v>0.95</c:v>
                </c:pt>
              </c:numCache>
              <c:extLst/>
            </c:numRef>
          </c:val>
          <c:extLst>
            <c:ext xmlns:c16="http://schemas.microsoft.com/office/drawing/2014/chart" uri="{C3380CC4-5D6E-409C-BE32-E72D297353CC}">
              <c16:uniqueId val="{00000001-5C6E-4C77-9C9B-954C7F69C1AC}"/>
            </c:ext>
          </c:extLst>
        </c:ser>
        <c:ser>
          <c:idx val="3"/>
          <c:order val="2"/>
          <c:tx>
            <c:strRef>
              <c:f>Sheet1!$E$1</c:f>
              <c:strCache>
                <c:ptCount val="1"/>
                <c:pt idx="0">
                  <c:v>LLaMA2-Chat-7B</c:v>
                </c:pt>
              </c:strCache>
            </c:strRef>
          </c:tx>
          <c:spPr>
            <a:solidFill>
              <a:schemeClr val="accent4"/>
            </a:solidFill>
            <a:ln>
              <a:noFill/>
            </a:ln>
            <a:effectLst/>
          </c:spPr>
          <c:invertIfNegative val="0"/>
          <c:cat>
            <c:strRef>
              <c:f>Sheet1!$A$2:$A$8</c:f>
              <c:strCache>
                <c:ptCount val="1"/>
                <c:pt idx="0">
                  <c:v>Precision</c:v>
                </c:pt>
              </c:strCache>
              <c:extLst/>
            </c:strRef>
          </c:cat>
          <c:val>
            <c:numRef>
              <c:f>Sheet1!$E$2:$E$8</c:f>
              <c:numCache>
                <c:formatCode>General</c:formatCode>
                <c:ptCount val="1"/>
                <c:pt idx="0">
                  <c:v>0.51</c:v>
                </c:pt>
              </c:numCache>
              <c:extLst/>
            </c:numRef>
          </c:val>
          <c:extLst>
            <c:ext xmlns:c16="http://schemas.microsoft.com/office/drawing/2014/chart" uri="{C3380CC4-5D6E-409C-BE32-E72D297353CC}">
              <c16:uniqueId val="{00000002-5C6E-4C77-9C9B-954C7F69C1AC}"/>
            </c:ext>
          </c:extLst>
        </c:ser>
        <c:ser>
          <c:idx val="2"/>
          <c:order val="3"/>
          <c:tx>
            <c:strRef>
              <c:f>Sheet1!$D$1</c:f>
              <c:strCache>
                <c:ptCount val="1"/>
                <c:pt idx="0">
                  <c:v>  </c:v>
                </c:pt>
              </c:strCache>
            </c:strRef>
          </c:tx>
          <c:spPr>
            <a:solidFill>
              <a:schemeClr val="bg1"/>
            </a:solidFill>
            <a:ln>
              <a:noFill/>
            </a:ln>
            <a:effectLst/>
          </c:spPr>
          <c:invertIfNegative val="0"/>
          <c:cat>
            <c:strRef>
              <c:f>Sheet1!$A$2:$A$8</c:f>
              <c:strCache>
                <c:ptCount val="1"/>
                <c:pt idx="0">
                  <c:v>Precision</c:v>
                </c:pt>
              </c:strCache>
              <c:extLst/>
            </c:strRef>
          </c:cat>
          <c:val>
            <c:numRef>
              <c:f>Sheet1!$D$2:$D$8</c:f>
              <c:numCache>
                <c:formatCode>General</c:formatCode>
                <c:ptCount val="1"/>
              </c:numCache>
              <c:extLst/>
            </c:numRef>
          </c:val>
          <c:extLst xmlns:c15="http://schemas.microsoft.com/office/drawing/2012/chart">
            <c:ext xmlns:c16="http://schemas.microsoft.com/office/drawing/2014/chart" uri="{C3380CC4-5D6E-409C-BE32-E72D297353CC}">
              <c16:uniqueId val="{00000003-5C6E-4C77-9C9B-954C7F69C1AC}"/>
            </c:ext>
          </c:extLst>
        </c:ser>
        <c:ser>
          <c:idx val="1"/>
          <c:order val="4"/>
          <c:tx>
            <c:strRef>
              <c:f>Sheet1!$C$1</c:f>
              <c:strCache>
                <c:ptCount val="1"/>
                <c:pt idx="0">
                  <c:v>Oreo</c:v>
                </c:pt>
              </c:strCache>
            </c:strRef>
          </c:tx>
          <c:spPr>
            <a:solidFill>
              <a:schemeClr val="accent5"/>
            </a:solidFill>
            <a:ln>
              <a:noFill/>
            </a:ln>
            <a:effectLst/>
          </c:spPr>
          <c:invertIfNegative val="0"/>
          <c:cat>
            <c:strRef>
              <c:f>Sheet1!$A$2:$A$8</c:f>
              <c:strCache>
                <c:ptCount val="1"/>
                <c:pt idx="0">
                  <c:v>Precision</c:v>
                </c:pt>
              </c:strCache>
              <c:extLst/>
            </c:strRef>
          </c:cat>
          <c:val>
            <c:numRef>
              <c:f>Sheet1!$C$2:$C$8</c:f>
              <c:numCache>
                <c:formatCode>General</c:formatCode>
                <c:ptCount val="1"/>
                <c:pt idx="0">
                  <c:v>0.9</c:v>
                </c:pt>
              </c:numCache>
              <c:extLst/>
            </c:numRef>
          </c:val>
          <c:extLst>
            <c:ext xmlns:c16="http://schemas.microsoft.com/office/drawing/2014/chart" uri="{C3380CC4-5D6E-409C-BE32-E72D297353CC}">
              <c16:uniqueId val="{00000004-5C6E-4C77-9C9B-954C7F69C1AC}"/>
            </c:ext>
          </c:extLst>
        </c:ser>
        <c:ser>
          <c:idx val="0"/>
          <c:order val="5"/>
          <c:tx>
            <c:strRef>
              <c:f>Sheet1!$B$1</c:f>
              <c:strCache>
                <c:ptCount val="1"/>
                <c:pt idx="0">
                  <c:v>NiCad</c:v>
                </c:pt>
              </c:strCache>
            </c:strRef>
          </c:tx>
          <c:spPr>
            <a:solidFill>
              <a:schemeClr val="accent1"/>
            </a:solidFill>
            <a:ln>
              <a:noFill/>
            </a:ln>
            <a:effectLst/>
          </c:spPr>
          <c:invertIfNegative val="0"/>
          <c:cat>
            <c:strRef>
              <c:f>Sheet1!$A$2:$A$8</c:f>
              <c:strCache>
                <c:ptCount val="1"/>
                <c:pt idx="0">
                  <c:v>Precision</c:v>
                </c:pt>
              </c:strCache>
              <c:extLst/>
            </c:strRef>
          </c:cat>
          <c:val>
            <c:numRef>
              <c:f>Sheet1!$B$2:$B$8</c:f>
              <c:numCache>
                <c:formatCode>General</c:formatCode>
                <c:ptCount val="1"/>
                <c:pt idx="0">
                  <c:v>0.99</c:v>
                </c:pt>
              </c:numCache>
              <c:extLst/>
            </c:numRef>
          </c:val>
          <c:extLst>
            <c:ext xmlns:c16="http://schemas.microsoft.com/office/drawing/2014/chart" uri="{C3380CC4-5D6E-409C-BE32-E72D297353CC}">
              <c16:uniqueId val="{00000005-5C6E-4C77-9C9B-954C7F69C1AC}"/>
            </c:ext>
          </c:extLst>
        </c:ser>
        <c:dLbls>
          <c:showLegendKey val="0"/>
          <c:showVal val="0"/>
          <c:showCatName val="0"/>
          <c:showSerName val="0"/>
          <c:showPercent val="0"/>
          <c:showBubbleSize val="0"/>
        </c:dLbls>
        <c:gapWidth val="321"/>
        <c:axId val="1691175792"/>
        <c:axId val="1777028656"/>
        <c:extLst/>
      </c:barChart>
      <c:catAx>
        <c:axId val="1691175792"/>
        <c:scaling>
          <c:orientation val="minMax"/>
        </c:scaling>
        <c:delete val="1"/>
        <c:axPos val="l"/>
        <c:numFmt formatCode="General" sourceLinked="1"/>
        <c:majorTickMark val="none"/>
        <c:minorTickMark val="none"/>
        <c:tickLblPos val="nextTo"/>
        <c:crossAx val="1777028656"/>
        <c:crosses val="autoZero"/>
        <c:auto val="1"/>
        <c:lblAlgn val="ctr"/>
        <c:lblOffset val="100"/>
        <c:noMultiLvlLbl val="0"/>
      </c:catAx>
      <c:valAx>
        <c:axId val="1777028656"/>
        <c:scaling>
          <c:orientation val="minMax"/>
          <c:max val="1"/>
        </c:scaling>
        <c:delete val="0"/>
        <c:axPos val="b"/>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600" b="1" i="0" u="none" strike="noStrike" kern="1200" baseline="0">
                <a:solidFill>
                  <a:schemeClr val="tx1"/>
                </a:solidFill>
                <a:latin typeface="+mn-lt"/>
                <a:ea typeface="+mn-ea"/>
                <a:cs typeface="+mn-cs"/>
              </a:defRPr>
            </a:pPr>
            <a:endParaRPr lang="ja-JP"/>
          </a:p>
        </c:txPr>
        <c:crossAx val="1691175792"/>
        <c:crosses val="autoZero"/>
        <c:crossBetween val="between"/>
        <c:majorUnit val="0.2"/>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ja-JP"/>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5507565100290222"/>
          <c:y val="1.0311703690708536E-2"/>
          <c:w val="0.4782807985457746"/>
          <c:h val="0.58216442621872322"/>
        </c:manualLayout>
      </c:layout>
      <c:barChart>
        <c:barDir val="bar"/>
        <c:grouping val="clustered"/>
        <c:varyColors val="0"/>
        <c:ser>
          <c:idx val="5"/>
          <c:order val="0"/>
          <c:tx>
            <c:strRef>
              <c:f>Sheet1!$G$1</c:f>
              <c:strCache>
                <c:ptCount val="1"/>
                <c:pt idx="0">
                  <c:v>GPT-4</c:v>
                </c:pt>
              </c:strCache>
            </c:strRef>
          </c:tx>
          <c:spPr>
            <a:solidFill>
              <a:schemeClr val="accent2">
                <a:lumMod val="75000"/>
              </a:schemeClr>
            </a:solidFill>
            <a:ln w="19050">
              <a:noFill/>
            </a:ln>
            <a:effectLst/>
          </c:spPr>
          <c:invertIfNegative val="0"/>
          <c:cat>
            <c:strRef>
              <c:f>Sheet1!$A$2:$A$7</c:f>
              <c:strCache>
                <c:ptCount val="4"/>
                <c:pt idx="0">
                  <c:v>T4</c:v>
                </c:pt>
                <c:pt idx="1">
                  <c:v>T3</c:v>
                </c:pt>
                <c:pt idx="2">
                  <c:v>T2</c:v>
                </c:pt>
                <c:pt idx="3">
                  <c:v>T1</c:v>
                </c:pt>
              </c:strCache>
            </c:strRef>
          </c:cat>
          <c:val>
            <c:numRef>
              <c:f>Sheet1!$G$2:$G$6</c:f>
              <c:numCache>
                <c:formatCode>General</c:formatCode>
                <c:ptCount val="4"/>
                <c:pt idx="0">
                  <c:v>0.15</c:v>
                </c:pt>
                <c:pt idx="1">
                  <c:v>0.80500000000000005</c:v>
                </c:pt>
                <c:pt idx="2">
                  <c:v>0.98</c:v>
                </c:pt>
                <c:pt idx="3">
                  <c:v>1</c:v>
                </c:pt>
              </c:numCache>
              <c:extLst/>
            </c:numRef>
          </c:val>
          <c:extLst>
            <c:ext xmlns:c16="http://schemas.microsoft.com/office/drawing/2014/chart" uri="{C3380CC4-5D6E-409C-BE32-E72D297353CC}">
              <c16:uniqueId val="{00000000-D1E9-458C-ADDF-214FE3D1FBD0}"/>
            </c:ext>
          </c:extLst>
        </c:ser>
        <c:ser>
          <c:idx val="4"/>
          <c:order val="1"/>
          <c:tx>
            <c:strRef>
              <c:f>Sheet1!$F$1</c:f>
              <c:strCache>
                <c:ptCount val="1"/>
                <c:pt idx="0">
                  <c:v>GPT-3.5-Turbo</c:v>
                </c:pt>
              </c:strCache>
            </c:strRef>
          </c:tx>
          <c:spPr>
            <a:solidFill>
              <a:schemeClr val="accent2"/>
            </a:solidFill>
            <a:ln>
              <a:noFill/>
            </a:ln>
            <a:effectLst/>
          </c:spPr>
          <c:invertIfNegative val="0"/>
          <c:cat>
            <c:strRef>
              <c:f>Sheet1!$A$2:$A$7</c:f>
              <c:strCache>
                <c:ptCount val="4"/>
                <c:pt idx="0">
                  <c:v>T4</c:v>
                </c:pt>
                <c:pt idx="1">
                  <c:v>T3</c:v>
                </c:pt>
                <c:pt idx="2">
                  <c:v>T2</c:v>
                </c:pt>
                <c:pt idx="3">
                  <c:v>T1</c:v>
                </c:pt>
              </c:strCache>
            </c:strRef>
          </c:cat>
          <c:val>
            <c:numRef>
              <c:f>Sheet1!$F$2:$F$6</c:f>
              <c:numCache>
                <c:formatCode>General</c:formatCode>
                <c:ptCount val="4"/>
                <c:pt idx="0">
                  <c:v>0.09</c:v>
                </c:pt>
                <c:pt idx="1">
                  <c:v>0.629</c:v>
                </c:pt>
                <c:pt idx="2">
                  <c:v>0.56999999999999995</c:v>
                </c:pt>
                <c:pt idx="3">
                  <c:v>1</c:v>
                </c:pt>
              </c:numCache>
              <c:extLst/>
            </c:numRef>
          </c:val>
          <c:extLst>
            <c:ext xmlns:c16="http://schemas.microsoft.com/office/drawing/2014/chart" uri="{C3380CC4-5D6E-409C-BE32-E72D297353CC}">
              <c16:uniqueId val="{00000001-D1E9-458C-ADDF-214FE3D1FBD0}"/>
            </c:ext>
          </c:extLst>
        </c:ser>
        <c:ser>
          <c:idx val="3"/>
          <c:order val="2"/>
          <c:tx>
            <c:strRef>
              <c:f>Sheet1!$E$1</c:f>
              <c:strCache>
                <c:ptCount val="1"/>
                <c:pt idx="0">
                  <c:v>Llama2-Chat-7B</c:v>
                </c:pt>
              </c:strCache>
            </c:strRef>
          </c:tx>
          <c:spPr>
            <a:solidFill>
              <a:schemeClr val="accent4"/>
            </a:solidFill>
            <a:ln>
              <a:noFill/>
            </a:ln>
            <a:effectLst/>
          </c:spPr>
          <c:invertIfNegative val="0"/>
          <c:cat>
            <c:strRef>
              <c:f>Sheet1!$A$2:$A$7</c:f>
              <c:strCache>
                <c:ptCount val="4"/>
                <c:pt idx="0">
                  <c:v>T4</c:v>
                </c:pt>
                <c:pt idx="1">
                  <c:v>T3</c:v>
                </c:pt>
                <c:pt idx="2">
                  <c:v>T2</c:v>
                </c:pt>
                <c:pt idx="3">
                  <c:v>T1</c:v>
                </c:pt>
              </c:strCache>
            </c:strRef>
          </c:cat>
          <c:val>
            <c:numRef>
              <c:f>Sheet1!$E$2:$E$6</c:f>
              <c:numCache>
                <c:formatCode>General</c:formatCode>
                <c:ptCount val="4"/>
                <c:pt idx="0">
                  <c:v>0.99</c:v>
                </c:pt>
                <c:pt idx="1">
                  <c:v>0.99</c:v>
                </c:pt>
                <c:pt idx="2">
                  <c:v>1</c:v>
                </c:pt>
                <c:pt idx="3">
                  <c:v>1</c:v>
                </c:pt>
              </c:numCache>
              <c:extLst/>
            </c:numRef>
          </c:val>
          <c:extLst>
            <c:ext xmlns:c16="http://schemas.microsoft.com/office/drawing/2014/chart" uri="{C3380CC4-5D6E-409C-BE32-E72D297353CC}">
              <c16:uniqueId val="{00000002-D1E9-458C-ADDF-214FE3D1FBD0}"/>
            </c:ext>
          </c:extLst>
        </c:ser>
        <c:ser>
          <c:idx val="2"/>
          <c:order val="3"/>
          <c:tx>
            <c:strRef>
              <c:f>Sheet1!$D$1</c:f>
              <c:strCache>
                <c:ptCount val="1"/>
                <c:pt idx="0">
                  <c:v>  </c:v>
                </c:pt>
              </c:strCache>
            </c:strRef>
          </c:tx>
          <c:spPr>
            <a:solidFill>
              <a:schemeClr val="accent3"/>
            </a:solidFill>
            <a:ln>
              <a:noFill/>
            </a:ln>
            <a:effectLst/>
          </c:spPr>
          <c:invertIfNegative val="0"/>
          <c:cat>
            <c:strRef>
              <c:f>Sheet1!$A$2:$A$7</c:f>
              <c:strCache>
                <c:ptCount val="4"/>
                <c:pt idx="0">
                  <c:v>T4</c:v>
                </c:pt>
                <c:pt idx="1">
                  <c:v>T3</c:v>
                </c:pt>
                <c:pt idx="2">
                  <c:v>T2</c:v>
                </c:pt>
                <c:pt idx="3">
                  <c:v>T1</c:v>
                </c:pt>
              </c:strCache>
            </c:strRef>
          </c:cat>
          <c:val>
            <c:numRef>
              <c:f>Sheet1!$D$2:$D$6</c:f>
              <c:numCache>
                <c:formatCode>General</c:formatCode>
                <c:ptCount val="4"/>
              </c:numCache>
              <c:extLst/>
            </c:numRef>
          </c:val>
          <c:extLst>
            <c:ext xmlns:c16="http://schemas.microsoft.com/office/drawing/2014/chart" uri="{C3380CC4-5D6E-409C-BE32-E72D297353CC}">
              <c16:uniqueId val="{00000003-D1E9-458C-ADDF-214FE3D1FBD0}"/>
            </c:ext>
          </c:extLst>
        </c:ser>
        <c:ser>
          <c:idx val="1"/>
          <c:order val="4"/>
          <c:tx>
            <c:strRef>
              <c:f>Sheet1!$C$1</c:f>
              <c:strCache>
                <c:ptCount val="1"/>
                <c:pt idx="0">
                  <c:v>Oreo</c:v>
                </c:pt>
              </c:strCache>
            </c:strRef>
          </c:tx>
          <c:spPr>
            <a:solidFill>
              <a:schemeClr val="accent5"/>
            </a:solidFill>
            <a:ln>
              <a:noFill/>
            </a:ln>
            <a:effectLst/>
          </c:spPr>
          <c:invertIfNegative val="0"/>
          <c:cat>
            <c:strRef>
              <c:f>Sheet1!$A$2:$A$7</c:f>
              <c:strCache>
                <c:ptCount val="4"/>
                <c:pt idx="0">
                  <c:v>T4</c:v>
                </c:pt>
                <c:pt idx="1">
                  <c:v>T3</c:v>
                </c:pt>
                <c:pt idx="2">
                  <c:v>T2</c:v>
                </c:pt>
                <c:pt idx="3">
                  <c:v>T1</c:v>
                </c:pt>
              </c:strCache>
            </c:strRef>
          </c:cat>
          <c:val>
            <c:numRef>
              <c:f>Sheet1!$C$2:$C$6</c:f>
              <c:numCache>
                <c:formatCode>General</c:formatCode>
                <c:ptCount val="4"/>
                <c:pt idx="0">
                  <c:v>7.0000000000000001E-3</c:v>
                </c:pt>
                <c:pt idx="1">
                  <c:v>0.41880000000000001</c:v>
                </c:pt>
                <c:pt idx="2">
                  <c:v>0.99</c:v>
                </c:pt>
                <c:pt idx="3">
                  <c:v>1</c:v>
                </c:pt>
              </c:numCache>
              <c:extLst/>
            </c:numRef>
          </c:val>
          <c:extLst>
            <c:ext xmlns:c16="http://schemas.microsoft.com/office/drawing/2014/chart" uri="{C3380CC4-5D6E-409C-BE32-E72D297353CC}">
              <c16:uniqueId val="{00000004-D1E9-458C-ADDF-214FE3D1FBD0}"/>
            </c:ext>
          </c:extLst>
        </c:ser>
        <c:ser>
          <c:idx val="0"/>
          <c:order val="5"/>
          <c:tx>
            <c:strRef>
              <c:f>Sheet1!$B$1</c:f>
              <c:strCache>
                <c:ptCount val="1"/>
                <c:pt idx="0">
                  <c:v>NiCad</c:v>
                </c:pt>
              </c:strCache>
            </c:strRef>
          </c:tx>
          <c:spPr>
            <a:solidFill>
              <a:schemeClr val="accent1"/>
            </a:solidFill>
            <a:ln>
              <a:noFill/>
            </a:ln>
            <a:effectLst/>
          </c:spPr>
          <c:invertIfNegative val="0"/>
          <c:cat>
            <c:strRef>
              <c:f>Sheet1!$A$2:$A$7</c:f>
              <c:strCache>
                <c:ptCount val="4"/>
                <c:pt idx="0">
                  <c:v>T4</c:v>
                </c:pt>
                <c:pt idx="1">
                  <c:v>T3</c:v>
                </c:pt>
                <c:pt idx="2">
                  <c:v>T2</c:v>
                </c:pt>
                <c:pt idx="3">
                  <c:v>T1</c:v>
                </c:pt>
              </c:strCache>
            </c:strRef>
          </c:cat>
          <c:val>
            <c:numRef>
              <c:f>Sheet1!$B$2:$B$6</c:f>
              <c:numCache>
                <c:formatCode>General</c:formatCode>
                <c:ptCount val="4"/>
                <c:pt idx="0">
                  <c:v>0</c:v>
                </c:pt>
                <c:pt idx="1">
                  <c:v>0.188</c:v>
                </c:pt>
                <c:pt idx="2">
                  <c:v>0.99</c:v>
                </c:pt>
                <c:pt idx="3">
                  <c:v>1</c:v>
                </c:pt>
              </c:numCache>
              <c:extLst/>
            </c:numRef>
          </c:val>
          <c:extLst>
            <c:ext xmlns:c16="http://schemas.microsoft.com/office/drawing/2014/chart" uri="{C3380CC4-5D6E-409C-BE32-E72D297353CC}">
              <c16:uniqueId val="{00000005-D1E9-458C-ADDF-214FE3D1FBD0}"/>
            </c:ext>
          </c:extLst>
        </c:ser>
        <c:dLbls>
          <c:showLegendKey val="0"/>
          <c:showVal val="0"/>
          <c:showCatName val="0"/>
          <c:showSerName val="0"/>
          <c:showPercent val="0"/>
          <c:showBubbleSize val="0"/>
        </c:dLbls>
        <c:gapWidth val="321"/>
        <c:axId val="1691175792"/>
        <c:axId val="1777028656"/>
        <c:extLst/>
      </c:barChart>
      <c:catAx>
        <c:axId val="1691175792"/>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0"/>
          <a:lstStyle/>
          <a:p>
            <a:pPr>
              <a:defRPr sz="1600" b="1" i="0" u="none" strike="noStrike" kern="1200" baseline="0">
                <a:solidFill>
                  <a:schemeClr val="tx1"/>
                </a:solidFill>
                <a:latin typeface="+mn-lt"/>
                <a:ea typeface="+mn-ea"/>
                <a:cs typeface="+mn-cs"/>
              </a:defRPr>
            </a:pPr>
            <a:endParaRPr lang="ja-JP"/>
          </a:p>
        </c:txPr>
        <c:crossAx val="1777028656"/>
        <c:crosses val="autoZero"/>
        <c:auto val="1"/>
        <c:lblAlgn val="ctr"/>
        <c:lblOffset val="100"/>
        <c:noMultiLvlLbl val="0"/>
      </c:catAx>
      <c:valAx>
        <c:axId val="1777028656"/>
        <c:scaling>
          <c:orientation val="minMax"/>
          <c:max val="1"/>
        </c:scaling>
        <c:delete val="0"/>
        <c:axPos val="b"/>
        <c:majorGridlines>
          <c:spPr>
            <a:ln w="9525" cap="flat" cmpd="sng" algn="ctr">
              <a:solidFill>
                <a:schemeClr val="tx1">
                  <a:lumMod val="15000"/>
                  <a:lumOff val="85000"/>
                </a:schemeClr>
              </a:solidFill>
              <a:round/>
            </a:ln>
            <a:effectLst/>
          </c:spPr>
        </c:majorGridlines>
        <c:numFmt formatCode="General" sourceLinked="1"/>
        <c:majorTickMark val="out"/>
        <c:minorTickMark val="none"/>
        <c:tickLblPos val="nextTo"/>
        <c:spPr>
          <a:noFill/>
          <a:ln>
            <a:noFill/>
          </a:ln>
          <a:effectLst/>
        </c:spPr>
        <c:txPr>
          <a:bodyPr rot="-60000000" spcFirstLastPara="1" vertOverflow="ellipsis" vert="horz" wrap="square" anchor="ctr" anchorCtr="1"/>
          <a:lstStyle/>
          <a:p>
            <a:pPr>
              <a:defRPr sz="1600" b="1" i="0" u="none" strike="noStrike" kern="1200" baseline="0">
                <a:solidFill>
                  <a:schemeClr val="tx1"/>
                </a:solidFill>
                <a:latin typeface="+mn-lt"/>
                <a:ea typeface="+mn-ea"/>
                <a:cs typeface="+mn-cs"/>
              </a:defRPr>
            </a:pPr>
            <a:endParaRPr lang="ja-JP"/>
          </a:p>
        </c:txPr>
        <c:crossAx val="1691175792"/>
        <c:crosses val="autoZero"/>
        <c:crossBetween val="between"/>
        <c:majorUnit val="0.2"/>
      </c:valAx>
      <c:spPr>
        <a:noFill/>
        <a:ln>
          <a:noFill/>
        </a:ln>
        <a:effectLst/>
      </c:spPr>
    </c:plotArea>
    <c:legend>
      <c:legendPos val="b"/>
      <c:legendEntry>
        <c:idx val="2"/>
        <c:delete val="1"/>
      </c:legendEntry>
      <c:layout>
        <c:manualLayout>
          <c:xMode val="edge"/>
          <c:yMode val="edge"/>
          <c:x val="0.64281181715000368"/>
          <c:y val="2.973741803907809E-2"/>
          <c:w val="0.33838860481842353"/>
          <c:h val="0.35842529769084008"/>
        </c:manualLayout>
      </c:layout>
      <c:overlay val="0"/>
      <c:spPr>
        <a:noFill/>
        <a:ln w="19050">
          <a:solidFill>
            <a:schemeClr val="tx2">
              <a:lumMod val="60000"/>
              <a:lumOff val="40000"/>
            </a:schemeClr>
          </a:solidFill>
        </a:ln>
        <a:effectLst/>
      </c:spPr>
      <c:txPr>
        <a:bodyPr rot="0" spcFirstLastPara="1" vertOverflow="ellipsis" vert="horz" wrap="square" anchor="ctr" anchorCtr="1"/>
        <a:lstStyle/>
        <a:p>
          <a:pPr>
            <a:defRPr sz="1800" b="1" i="0" u="none" strike="noStrike" kern="1200" baseline="0">
              <a:solidFill>
                <a:schemeClr val="tx1"/>
              </a:solidFill>
              <a:latin typeface="+mn-lt"/>
              <a:ea typeface="+mn-ea"/>
              <a:cs typeface="+mn-cs"/>
            </a:defRPr>
          </a:pPr>
          <a:endParaRPr lang="ja-JP"/>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ja-JP"/>
    </a:p>
  </c:txPr>
  <c:externalData r:id="rId3">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5742401157605362"/>
          <c:y val="4.5960061776466492E-2"/>
          <c:w val="0.53310411811722014"/>
          <c:h val="0.49282084211273558"/>
        </c:manualLayout>
      </c:layout>
      <c:barChart>
        <c:barDir val="bar"/>
        <c:grouping val="clustered"/>
        <c:varyColors val="0"/>
        <c:ser>
          <c:idx val="5"/>
          <c:order val="0"/>
          <c:tx>
            <c:strRef>
              <c:f>Sheet1!$G$1</c:f>
              <c:strCache>
                <c:ptCount val="1"/>
                <c:pt idx="0">
                  <c:v>GPT-4</c:v>
                </c:pt>
              </c:strCache>
            </c:strRef>
          </c:tx>
          <c:spPr>
            <a:solidFill>
              <a:schemeClr val="accent2">
                <a:lumMod val="75000"/>
              </a:schemeClr>
            </a:solidFill>
            <a:ln w="19050">
              <a:noFill/>
            </a:ln>
            <a:effectLst/>
          </c:spPr>
          <c:invertIfNegative val="0"/>
          <c:cat>
            <c:strRef>
              <c:f>Sheet1!$A$2:$A$8</c:f>
              <c:strCache>
                <c:ptCount val="1"/>
                <c:pt idx="0">
                  <c:v>Precision</c:v>
                </c:pt>
              </c:strCache>
              <c:extLst/>
            </c:strRef>
          </c:cat>
          <c:val>
            <c:numRef>
              <c:f>Sheet1!$G$2:$G$8</c:f>
              <c:numCache>
                <c:formatCode>General</c:formatCode>
                <c:ptCount val="1"/>
                <c:pt idx="0">
                  <c:v>0.96</c:v>
                </c:pt>
              </c:numCache>
              <c:extLst/>
            </c:numRef>
          </c:val>
          <c:extLst>
            <c:ext xmlns:c16="http://schemas.microsoft.com/office/drawing/2014/chart" uri="{C3380CC4-5D6E-409C-BE32-E72D297353CC}">
              <c16:uniqueId val="{00000000-D150-4092-B111-4C13CDCFB586}"/>
            </c:ext>
          </c:extLst>
        </c:ser>
        <c:ser>
          <c:idx val="4"/>
          <c:order val="1"/>
          <c:tx>
            <c:strRef>
              <c:f>Sheet1!$F$1</c:f>
              <c:strCache>
                <c:ptCount val="1"/>
                <c:pt idx="0">
                  <c:v>GPT-3.5-Turbo</c:v>
                </c:pt>
              </c:strCache>
            </c:strRef>
          </c:tx>
          <c:spPr>
            <a:solidFill>
              <a:schemeClr val="accent2"/>
            </a:solidFill>
            <a:ln>
              <a:noFill/>
            </a:ln>
            <a:effectLst/>
          </c:spPr>
          <c:invertIfNegative val="0"/>
          <c:cat>
            <c:strRef>
              <c:f>Sheet1!$A$2:$A$8</c:f>
              <c:strCache>
                <c:ptCount val="1"/>
                <c:pt idx="0">
                  <c:v>Precision</c:v>
                </c:pt>
              </c:strCache>
              <c:extLst/>
            </c:strRef>
          </c:cat>
          <c:val>
            <c:numRef>
              <c:f>Sheet1!$F$2:$F$8</c:f>
              <c:numCache>
                <c:formatCode>General</c:formatCode>
                <c:ptCount val="1"/>
                <c:pt idx="0">
                  <c:v>0.95</c:v>
                </c:pt>
              </c:numCache>
              <c:extLst/>
            </c:numRef>
          </c:val>
          <c:extLst>
            <c:ext xmlns:c16="http://schemas.microsoft.com/office/drawing/2014/chart" uri="{C3380CC4-5D6E-409C-BE32-E72D297353CC}">
              <c16:uniqueId val="{00000001-D150-4092-B111-4C13CDCFB586}"/>
            </c:ext>
          </c:extLst>
        </c:ser>
        <c:ser>
          <c:idx val="3"/>
          <c:order val="2"/>
          <c:tx>
            <c:strRef>
              <c:f>Sheet1!$E$1</c:f>
              <c:strCache>
                <c:ptCount val="1"/>
                <c:pt idx="0">
                  <c:v>LLaMA2-Chat-7B</c:v>
                </c:pt>
              </c:strCache>
            </c:strRef>
          </c:tx>
          <c:spPr>
            <a:solidFill>
              <a:schemeClr val="accent4"/>
            </a:solidFill>
            <a:ln>
              <a:noFill/>
            </a:ln>
            <a:effectLst/>
          </c:spPr>
          <c:invertIfNegative val="0"/>
          <c:cat>
            <c:strRef>
              <c:f>Sheet1!$A$2:$A$8</c:f>
              <c:strCache>
                <c:ptCount val="1"/>
                <c:pt idx="0">
                  <c:v>Precision</c:v>
                </c:pt>
              </c:strCache>
              <c:extLst/>
            </c:strRef>
          </c:cat>
          <c:val>
            <c:numRef>
              <c:f>Sheet1!$E$2:$E$8</c:f>
              <c:numCache>
                <c:formatCode>General</c:formatCode>
                <c:ptCount val="1"/>
                <c:pt idx="0">
                  <c:v>0.51</c:v>
                </c:pt>
              </c:numCache>
              <c:extLst/>
            </c:numRef>
          </c:val>
          <c:extLst>
            <c:ext xmlns:c16="http://schemas.microsoft.com/office/drawing/2014/chart" uri="{C3380CC4-5D6E-409C-BE32-E72D297353CC}">
              <c16:uniqueId val="{00000002-D150-4092-B111-4C13CDCFB586}"/>
            </c:ext>
          </c:extLst>
        </c:ser>
        <c:ser>
          <c:idx val="2"/>
          <c:order val="3"/>
          <c:tx>
            <c:strRef>
              <c:f>Sheet1!$D$1</c:f>
              <c:strCache>
                <c:ptCount val="1"/>
                <c:pt idx="0">
                  <c:v>  </c:v>
                </c:pt>
              </c:strCache>
            </c:strRef>
          </c:tx>
          <c:spPr>
            <a:solidFill>
              <a:schemeClr val="bg1"/>
            </a:solidFill>
            <a:ln>
              <a:noFill/>
            </a:ln>
            <a:effectLst/>
          </c:spPr>
          <c:invertIfNegative val="0"/>
          <c:cat>
            <c:strRef>
              <c:f>Sheet1!$A$2:$A$8</c:f>
              <c:strCache>
                <c:ptCount val="1"/>
                <c:pt idx="0">
                  <c:v>Precision</c:v>
                </c:pt>
              </c:strCache>
              <c:extLst/>
            </c:strRef>
          </c:cat>
          <c:val>
            <c:numRef>
              <c:f>Sheet1!$D$2:$D$8</c:f>
              <c:numCache>
                <c:formatCode>General</c:formatCode>
                <c:ptCount val="1"/>
              </c:numCache>
              <c:extLst/>
            </c:numRef>
          </c:val>
          <c:extLst xmlns:c15="http://schemas.microsoft.com/office/drawing/2012/chart">
            <c:ext xmlns:c16="http://schemas.microsoft.com/office/drawing/2014/chart" uri="{C3380CC4-5D6E-409C-BE32-E72D297353CC}">
              <c16:uniqueId val="{00000003-D150-4092-B111-4C13CDCFB586}"/>
            </c:ext>
          </c:extLst>
        </c:ser>
        <c:ser>
          <c:idx val="1"/>
          <c:order val="4"/>
          <c:tx>
            <c:strRef>
              <c:f>Sheet1!$C$1</c:f>
              <c:strCache>
                <c:ptCount val="1"/>
                <c:pt idx="0">
                  <c:v>Oreo</c:v>
                </c:pt>
              </c:strCache>
            </c:strRef>
          </c:tx>
          <c:spPr>
            <a:solidFill>
              <a:schemeClr val="accent5"/>
            </a:solidFill>
            <a:ln>
              <a:noFill/>
            </a:ln>
            <a:effectLst/>
          </c:spPr>
          <c:invertIfNegative val="0"/>
          <c:cat>
            <c:strRef>
              <c:f>Sheet1!$A$2:$A$8</c:f>
              <c:strCache>
                <c:ptCount val="1"/>
                <c:pt idx="0">
                  <c:v>Precision</c:v>
                </c:pt>
              </c:strCache>
              <c:extLst/>
            </c:strRef>
          </c:cat>
          <c:val>
            <c:numRef>
              <c:f>Sheet1!$C$2:$C$8</c:f>
              <c:numCache>
                <c:formatCode>General</c:formatCode>
                <c:ptCount val="1"/>
                <c:pt idx="0">
                  <c:v>0.9</c:v>
                </c:pt>
              </c:numCache>
              <c:extLst/>
            </c:numRef>
          </c:val>
          <c:extLst>
            <c:ext xmlns:c16="http://schemas.microsoft.com/office/drawing/2014/chart" uri="{C3380CC4-5D6E-409C-BE32-E72D297353CC}">
              <c16:uniqueId val="{00000004-D150-4092-B111-4C13CDCFB586}"/>
            </c:ext>
          </c:extLst>
        </c:ser>
        <c:ser>
          <c:idx val="0"/>
          <c:order val="5"/>
          <c:tx>
            <c:strRef>
              <c:f>Sheet1!$B$1</c:f>
              <c:strCache>
                <c:ptCount val="1"/>
                <c:pt idx="0">
                  <c:v>NiCad</c:v>
                </c:pt>
              </c:strCache>
            </c:strRef>
          </c:tx>
          <c:spPr>
            <a:solidFill>
              <a:schemeClr val="accent1"/>
            </a:solidFill>
            <a:ln>
              <a:noFill/>
            </a:ln>
            <a:effectLst/>
          </c:spPr>
          <c:invertIfNegative val="0"/>
          <c:cat>
            <c:strRef>
              <c:f>Sheet1!$A$2:$A$8</c:f>
              <c:strCache>
                <c:ptCount val="1"/>
                <c:pt idx="0">
                  <c:v>Precision</c:v>
                </c:pt>
              </c:strCache>
              <c:extLst/>
            </c:strRef>
          </c:cat>
          <c:val>
            <c:numRef>
              <c:f>Sheet1!$B$2:$B$8</c:f>
              <c:numCache>
                <c:formatCode>General</c:formatCode>
                <c:ptCount val="1"/>
                <c:pt idx="0">
                  <c:v>0.99</c:v>
                </c:pt>
              </c:numCache>
              <c:extLst/>
            </c:numRef>
          </c:val>
          <c:extLst>
            <c:ext xmlns:c16="http://schemas.microsoft.com/office/drawing/2014/chart" uri="{C3380CC4-5D6E-409C-BE32-E72D297353CC}">
              <c16:uniqueId val="{00000005-D150-4092-B111-4C13CDCFB586}"/>
            </c:ext>
          </c:extLst>
        </c:ser>
        <c:dLbls>
          <c:showLegendKey val="0"/>
          <c:showVal val="0"/>
          <c:showCatName val="0"/>
          <c:showSerName val="0"/>
          <c:showPercent val="0"/>
          <c:showBubbleSize val="0"/>
        </c:dLbls>
        <c:gapWidth val="321"/>
        <c:axId val="1691175792"/>
        <c:axId val="1777028656"/>
        <c:extLst/>
      </c:barChart>
      <c:catAx>
        <c:axId val="1691175792"/>
        <c:scaling>
          <c:orientation val="minMax"/>
        </c:scaling>
        <c:delete val="1"/>
        <c:axPos val="l"/>
        <c:numFmt formatCode="General" sourceLinked="1"/>
        <c:majorTickMark val="none"/>
        <c:minorTickMark val="none"/>
        <c:tickLblPos val="nextTo"/>
        <c:crossAx val="1777028656"/>
        <c:crosses val="autoZero"/>
        <c:auto val="1"/>
        <c:lblAlgn val="ctr"/>
        <c:lblOffset val="100"/>
        <c:noMultiLvlLbl val="0"/>
      </c:catAx>
      <c:valAx>
        <c:axId val="1777028656"/>
        <c:scaling>
          <c:orientation val="minMax"/>
          <c:max val="1"/>
        </c:scaling>
        <c:delete val="0"/>
        <c:axPos val="b"/>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600" b="1" i="0" u="none" strike="noStrike" kern="1200" baseline="0">
                <a:solidFill>
                  <a:schemeClr val="tx1"/>
                </a:solidFill>
                <a:latin typeface="+mn-lt"/>
                <a:ea typeface="+mn-ea"/>
                <a:cs typeface="+mn-cs"/>
              </a:defRPr>
            </a:pPr>
            <a:endParaRPr lang="ja-JP"/>
          </a:p>
        </c:txPr>
        <c:crossAx val="1691175792"/>
        <c:crosses val="autoZero"/>
        <c:crossBetween val="between"/>
        <c:majorUnit val="0.2"/>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ja-JP"/>
    </a:p>
  </c:txPr>
  <c:externalData r:id="rId3">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5507565100290222"/>
          <c:y val="1.0311703690708536E-2"/>
          <c:w val="0.4782807985457746"/>
          <c:h val="0.58216442621872322"/>
        </c:manualLayout>
      </c:layout>
      <c:barChart>
        <c:barDir val="bar"/>
        <c:grouping val="clustered"/>
        <c:varyColors val="0"/>
        <c:ser>
          <c:idx val="5"/>
          <c:order val="0"/>
          <c:tx>
            <c:strRef>
              <c:f>Sheet1!$G$1</c:f>
              <c:strCache>
                <c:ptCount val="1"/>
                <c:pt idx="0">
                  <c:v>GPT-4</c:v>
                </c:pt>
              </c:strCache>
            </c:strRef>
          </c:tx>
          <c:spPr>
            <a:solidFill>
              <a:schemeClr val="accent2">
                <a:lumMod val="75000"/>
              </a:schemeClr>
            </a:solidFill>
            <a:ln w="19050">
              <a:noFill/>
            </a:ln>
            <a:effectLst/>
          </c:spPr>
          <c:invertIfNegative val="0"/>
          <c:cat>
            <c:strRef>
              <c:f>Sheet1!$A$2:$A$7</c:f>
              <c:strCache>
                <c:ptCount val="4"/>
                <c:pt idx="0">
                  <c:v>T4</c:v>
                </c:pt>
                <c:pt idx="1">
                  <c:v>T3</c:v>
                </c:pt>
                <c:pt idx="2">
                  <c:v>T2</c:v>
                </c:pt>
                <c:pt idx="3">
                  <c:v>T1</c:v>
                </c:pt>
              </c:strCache>
            </c:strRef>
          </c:cat>
          <c:val>
            <c:numRef>
              <c:f>Sheet1!$G$2:$G$6</c:f>
              <c:numCache>
                <c:formatCode>General</c:formatCode>
                <c:ptCount val="4"/>
                <c:pt idx="0">
                  <c:v>0.15</c:v>
                </c:pt>
                <c:pt idx="1">
                  <c:v>0.80500000000000005</c:v>
                </c:pt>
                <c:pt idx="2">
                  <c:v>0.98</c:v>
                </c:pt>
                <c:pt idx="3">
                  <c:v>1</c:v>
                </c:pt>
              </c:numCache>
              <c:extLst/>
            </c:numRef>
          </c:val>
          <c:extLst>
            <c:ext xmlns:c16="http://schemas.microsoft.com/office/drawing/2014/chart" uri="{C3380CC4-5D6E-409C-BE32-E72D297353CC}">
              <c16:uniqueId val="{00000000-1BB5-4E6B-91AF-905124CF38BD}"/>
            </c:ext>
          </c:extLst>
        </c:ser>
        <c:ser>
          <c:idx val="4"/>
          <c:order val="1"/>
          <c:tx>
            <c:strRef>
              <c:f>Sheet1!$F$1</c:f>
              <c:strCache>
                <c:ptCount val="1"/>
                <c:pt idx="0">
                  <c:v>GPT-3.5-Turbo</c:v>
                </c:pt>
              </c:strCache>
            </c:strRef>
          </c:tx>
          <c:spPr>
            <a:solidFill>
              <a:schemeClr val="accent2"/>
            </a:solidFill>
            <a:ln>
              <a:noFill/>
            </a:ln>
            <a:effectLst/>
          </c:spPr>
          <c:invertIfNegative val="0"/>
          <c:cat>
            <c:strRef>
              <c:f>Sheet1!$A$2:$A$7</c:f>
              <c:strCache>
                <c:ptCount val="4"/>
                <c:pt idx="0">
                  <c:v>T4</c:v>
                </c:pt>
                <c:pt idx="1">
                  <c:v>T3</c:v>
                </c:pt>
                <c:pt idx="2">
                  <c:v>T2</c:v>
                </c:pt>
                <c:pt idx="3">
                  <c:v>T1</c:v>
                </c:pt>
              </c:strCache>
            </c:strRef>
          </c:cat>
          <c:val>
            <c:numRef>
              <c:f>Sheet1!$F$2:$F$6</c:f>
              <c:numCache>
                <c:formatCode>General</c:formatCode>
                <c:ptCount val="4"/>
                <c:pt idx="0">
                  <c:v>0.09</c:v>
                </c:pt>
                <c:pt idx="1">
                  <c:v>0.629</c:v>
                </c:pt>
                <c:pt idx="2">
                  <c:v>0.56999999999999995</c:v>
                </c:pt>
                <c:pt idx="3">
                  <c:v>1</c:v>
                </c:pt>
              </c:numCache>
              <c:extLst/>
            </c:numRef>
          </c:val>
          <c:extLst>
            <c:ext xmlns:c16="http://schemas.microsoft.com/office/drawing/2014/chart" uri="{C3380CC4-5D6E-409C-BE32-E72D297353CC}">
              <c16:uniqueId val="{00000001-1BB5-4E6B-91AF-905124CF38BD}"/>
            </c:ext>
          </c:extLst>
        </c:ser>
        <c:ser>
          <c:idx val="3"/>
          <c:order val="2"/>
          <c:tx>
            <c:strRef>
              <c:f>Sheet1!$E$1</c:f>
              <c:strCache>
                <c:ptCount val="1"/>
                <c:pt idx="0">
                  <c:v>Llama2-Chat-7B</c:v>
                </c:pt>
              </c:strCache>
            </c:strRef>
          </c:tx>
          <c:spPr>
            <a:solidFill>
              <a:schemeClr val="accent4"/>
            </a:solidFill>
            <a:ln>
              <a:noFill/>
            </a:ln>
            <a:effectLst/>
          </c:spPr>
          <c:invertIfNegative val="0"/>
          <c:cat>
            <c:strRef>
              <c:f>Sheet1!$A$2:$A$7</c:f>
              <c:strCache>
                <c:ptCount val="4"/>
                <c:pt idx="0">
                  <c:v>T4</c:v>
                </c:pt>
                <c:pt idx="1">
                  <c:v>T3</c:v>
                </c:pt>
                <c:pt idx="2">
                  <c:v>T2</c:v>
                </c:pt>
                <c:pt idx="3">
                  <c:v>T1</c:v>
                </c:pt>
              </c:strCache>
            </c:strRef>
          </c:cat>
          <c:val>
            <c:numRef>
              <c:f>Sheet1!$E$2:$E$6</c:f>
              <c:numCache>
                <c:formatCode>General</c:formatCode>
                <c:ptCount val="4"/>
                <c:pt idx="0">
                  <c:v>0.99</c:v>
                </c:pt>
                <c:pt idx="1">
                  <c:v>0.99</c:v>
                </c:pt>
                <c:pt idx="2">
                  <c:v>1</c:v>
                </c:pt>
                <c:pt idx="3">
                  <c:v>1</c:v>
                </c:pt>
              </c:numCache>
              <c:extLst/>
            </c:numRef>
          </c:val>
          <c:extLst>
            <c:ext xmlns:c16="http://schemas.microsoft.com/office/drawing/2014/chart" uri="{C3380CC4-5D6E-409C-BE32-E72D297353CC}">
              <c16:uniqueId val="{00000002-1BB5-4E6B-91AF-905124CF38BD}"/>
            </c:ext>
          </c:extLst>
        </c:ser>
        <c:ser>
          <c:idx val="2"/>
          <c:order val="3"/>
          <c:tx>
            <c:strRef>
              <c:f>Sheet1!$D$1</c:f>
              <c:strCache>
                <c:ptCount val="1"/>
                <c:pt idx="0">
                  <c:v>  </c:v>
                </c:pt>
              </c:strCache>
            </c:strRef>
          </c:tx>
          <c:spPr>
            <a:solidFill>
              <a:schemeClr val="accent3"/>
            </a:solidFill>
            <a:ln>
              <a:noFill/>
            </a:ln>
            <a:effectLst/>
          </c:spPr>
          <c:invertIfNegative val="0"/>
          <c:cat>
            <c:strRef>
              <c:f>Sheet1!$A$2:$A$7</c:f>
              <c:strCache>
                <c:ptCount val="4"/>
                <c:pt idx="0">
                  <c:v>T4</c:v>
                </c:pt>
                <c:pt idx="1">
                  <c:v>T3</c:v>
                </c:pt>
                <c:pt idx="2">
                  <c:v>T2</c:v>
                </c:pt>
                <c:pt idx="3">
                  <c:v>T1</c:v>
                </c:pt>
              </c:strCache>
            </c:strRef>
          </c:cat>
          <c:val>
            <c:numRef>
              <c:f>Sheet1!$D$2:$D$6</c:f>
              <c:numCache>
                <c:formatCode>General</c:formatCode>
                <c:ptCount val="4"/>
              </c:numCache>
              <c:extLst/>
            </c:numRef>
          </c:val>
          <c:extLst>
            <c:ext xmlns:c16="http://schemas.microsoft.com/office/drawing/2014/chart" uri="{C3380CC4-5D6E-409C-BE32-E72D297353CC}">
              <c16:uniqueId val="{00000003-1BB5-4E6B-91AF-905124CF38BD}"/>
            </c:ext>
          </c:extLst>
        </c:ser>
        <c:ser>
          <c:idx val="1"/>
          <c:order val="4"/>
          <c:tx>
            <c:strRef>
              <c:f>Sheet1!$C$1</c:f>
              <c:strCache>
                <c:ptCount val="1"/>
                <c:pt idx="0">
                  <c:v>Oreo</c:v>
                </c:pt>
              </c:strCache>
            </c:strRef>
          </c:tx>
          <c:spPr>
            <a:solidFill>
              <a:schemeClr val="accent5"/>
            </a:solidFill>
            <a:ln>
              <a:noFill/>
            </a:ln>
            <a:effectLst/>
          </c:spPr>
          <c:invertIfNegative val="0"/>
          <c:cat>
            <c:strRef>
              <c:f>Sheet1!$A$2:$A$7</c:f>
              <c:strCache>
                <c:ptCount val="4"/>
                <c:pt idx="0">
                  <c:v>T4</c:v>
                </c:pt>
                <c:pt idx="1">
                  <c:v>T3</c:v>
                </c:pt>
                <c:pt idx="2">
                  <c:v>T2</c:v>
                </c:pt>
                <c:pt idx="3">
                  <c:v>T1</c:v>
                </c:pt>
              </c:strCache>
            </c:strRef>
          </c:cat>
          <c:val>
            <c:numRef>
              <c:f>Sheet1!$C$2:$C$6</c:f>
              <c:numCache>
                <c:formatCode>General</c:formatCode>
                <c:ptCount val="4"/>
                <c:pt idx="0">
                  <c:v>7.0000000000000001E-3</c:v>
                </c:pt>
                <c:pt idx="1">
                  <c:v>0.41880000000000001</c:v>
                </c:pt>
                <c:pt idx="2">
                  <c:v>0.99</c:v>
                </c:pt>
                <c:pt idx="3">
                  <c:v>1</c:v>
                </c:pt>
              </c:numCache>
              <c:extLst/>
            </c:numRef>
          </c:val>
          <c:extLst>
            <c:ext xmlns:c16="http://schemas.microsoft.com/office/drawing/2014/chart" uri="{C3380CC4-5D6E-409C-BE32-E72D297353CC}">
              <c16:uniqueId val="{00000004-1BB5-4E6B-91AF-905124CF38BD}"/>
            </c:ext>
          </c:extLst>
        </c:ser>
        <c:ser>
          <c:idx val="0"/>
          <c:order val="5"/>
          <c:tx>
            <c:strRef>
              <c:f>Sheet1!$B$1</c:f>
              <c:strCache>
                <c:ptCount val="1"/>
                <c:pt idx="0">
                  <c:v>NiCad</c:v>
                </c:pt>
              </c:strCache>
            </c:strRef>
          </c:tx>
          <c:spPr>
            <a:solidFill>
              <a:schemeClr val="accent1"/>
            </a:solidFill>
            <a:ln>
              <a:noFill/>
            </a:ln>
            <a:effectLst/>
          </c:spPr>
          <c:invertIfNegative val="0"/>
          <c:cat>
            <c:strRef>
              <c:f>Sheet1!$A$2:$A$7</c:f>
              <c:strCache>
                <c:ptCount val="4"/>
                <c:pt idx="0">
                  <c:v>T4</c:v>
                </c:pt>
                <c:pt idx="1">
                  <c:v>T3</c:v>
                </c:pt>
                <c:pt idx="2">
                  <c:v>T2</c:v>
                </c:pt>
                <c:pt idx="3">
                  <c:v>T1</c:v>
                </c:pt>
              </c:strCache>
            </c:strRef>
          </c:cat>
          <c:val>
            <c:numRef>
              <c:f>Sheet1!$B$2:$B$6</c:f>
              <c:numCache>
                <c:formatCode>General</c:formatCode>
                <c:ptCount val="4"/>
                <c:pt idx="0">
                  <c:v>0</c:v>
                </c:pt>
                <c:pt idx="1">
                  <c:v>0.188</c:v>
                </c:pt>
                <c:pt idx="2">
                  <c:v>0.99</c:v>
                </c:pt>
                <c:pt idx="3">
                  <c:v>1</c:v>
                </c:pt>
              </c:numCache>
              <c:extLst/>
            </c:numRef>
          </c:val>
          <c:extLst>
            <c:ext xmlns:c16="http://schemas.microsoft.com/office/drawing/2014/chart" uri="{C3380CC4-5D6E-409C-BE32-E72D297353CC}">
              <c16:uniqueId val="{00000005-1BB5-4E6B-91AF-905124CF38BD}"/>
            </c:ext>
          </c:extLst>
        </c:ser>
        <c:dLbls>
          <c:showLegendKey val="0"/>
          <c:showVal val="0"/>
          <c:showCatName val="0"/>
          <c:showSerName val="0"/>
          <c:showPercent val="0"/>
          <c:showBubbleSize val="0"/>
        </c:dLbls>
        <c:gapWidth val="321"/>
        <c:axId val="1691175792"/>
        <c:axId val="1777028656"/>
        <c:extLst/>
      </c:barChart>
      <c:catAx>
        <c:axId val="1691175792"/>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0"/>
          <a:lstStyle/>
          <a:p>
            <a:pPr>
              <a:defRPr sz="1600" b="1" i="0" u="none" strike="noStrike" kern="1200" baseline="0">
                <a:solidFill>
                  <a:schemeClr val="tx1"/>
                </a:solidFill>
                <a:latin typeface="+mn-lt"/>
                <a:ea typeface="+mn-ea"/>
                <a:cs typeface="+mn-cs"/>
              </a:defRPr>
            </a:pPr>
            <a:endParaRPr lang="ja-JP"/>
          </a:p>
        </c:txPr>
        <c:crossAx val="1777028656"/>
        <c:crosses val="autoZero"/>
        <c:auto val="1"/>
        <c:lblAlgn val="ctr"/>
        <c:lblOffset val="100"/>
        <c:noMultiLvlLbl val="0"/>
      </c:catAx>
      <c:valAx>
        <c:axId val="1777028656"/>
        <c:scaling>
          <c:orientation val="minMax"/>
          <c:max val="1"/>
        </c:scaling>
        <c:delete val="0"/>
        <c:axPos val="b"/>
        <c:majorGridlines>
          <c:spPr>
            <a:ln w="9525" cap="flat" cmpd="sng" algn="ctr">
              <a:solidFill>
                <a:schemeClr val="tx1">
                  <a:lumMod val="15000"/>
                  <a:lumOff val="85000"/>
                </a:schemeClr>
              </a:solidFill>
              <a:round/>
            </a:ln>
            <a:effectLst/>
          </c:spPr>
        </c:majorGridlines>
        <c:numFmt formatCode="General" sourceLinked="1"/>
        <c:majorTickMark val="out"/>
        <c:minorTickMark val="none"/>
        <c:tickLblPos val="nextTo"/>
        <c:spPr>
          <a:noFill/>
          <a:ln>
            <a:noFill/>
          </a:ln>
          <a:effectLst/>
        </c:spPr>
        <c:txPr>
          <a:bodyPr rot="-60000000" spcFirstLastPara="1" vertOverflow="ellipsis" vert="horz" wrap="square" anchor="ctr" anchorCtr="1"/>
          <a:lstStyle/>
          <a:p>
            <a:pPr>
              <a:defRPr sz="1600" b="1" i="0" u="none" strike="noStrike" kern="1200" baseline="0">
                <a:solidFill>
                  <a:schemeClr val="tx1"/>
                </a:solidFill>
                <a:latin typeface="+mn-lt"/>
                <a:ea typeface="+mn-ea"/>
                <a:cs typeface="+mn-cs"/>
              </a:defRPr>
            </a:pPr>
            <a:endParaRPr lang="ja-JP"/>
          </a:p>
        </c:txPr>
        <c:crossAx val="1691175792"/>
        <c:crosses val="autoZero"/>
        <c:crossBetween val="between"/>
        <c:majorUnit val="0.2"/>
      </c:valAx>
      <c:spPr>
        <a:noFill/>
        <a:ln>
          <a:noFill/>
        </a:ln>
        <a:effectLst/>
      </c:spPr>
    </c:plotArea>
    <c:legend>
      <c:legendPos val="b"/>
      <c:legendEntry>
        <c:idx val="2"/>
        <c:delete val="1"/>
      </c:legendEntry>
      <c:layout>
        <c:manualLayout>
          <c:xMode val="edge"/>
          <c:yMode val="edge"/>
          <c:x val="0.64281181715000368"/>
          <c:y val="2.973741803907809E-2"/>
          <c:w val="0.33838860481842353"/>
          <c:h val="0.35842529769084008"/>
        </c:manualLayout>
      </c:layout>
      <c:overlay val="0"/>
      <c:spPr>
        <a:noFill/>
        <a:ln w="19050">
          <a:solidFill>
            <a:schemeClr val="tx2">
              <a:lumMod val="60000"/>
              <a:lumOff val="40000"/>
            </a:schemeClr>
          </a:solidFill>
        </a:ln>
        <a:effectLst/>
      </c:spPr>
      <c:txPr>
        <a:bodyPr rot="0" spcFirstLastPara="1" vertOverflow="ellipsis" vert="horz" wrap="square" anchor="ctr" anchorCtr="1"/>
        <a:lstStyle/>
        <a:p>
          <a:pPr>
            <a:defRPr sz="1800" b="1" i="0" u="none" strike="noStrike" kern="1200" baseline="0">
              <a:solidFill>
                <a:schemeClr val="tx1"/>
              </a:solidFill>
              <a:latin typeface="+mn-lt"/>
              <a:ea typeface="+mn-ea"/>
              <a:cs typeface="+mn-cs"/>
            </a:defRPr>
          </a:pPr>
          <a:endParaRPr lang="ja-JP"/>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ja-JP"/>
    </a:p>
  </c:txPr>
  <c:externalData r:id="rId3">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5742401157605362"/>
          <c:y val="4.5960061776466492E-2"/>
          <c:w val="0.53310411811722014"/>
          <c:h val="0.49282084211273558"/>
        </c:manualLayout>
      </c:layout>
      <c:barChart>
        <c:barDir val="bar"/>
        <c:grouping val="clustered"/>
        <c:varyColors val="0"/>
        <c:ser>
          <c:idx val="5"/>
          <c:order val="0"/>
          <c:tx>
            <c:strRef>
              <c:f>Sheet1!$G$1</c:f>
              <c:strCache>
                <c:ptCount val="1"/>
                <c:pt idx="0">
                  <c:v>GPT-4</c:v>
                </c:pt>
              </c:strCache>
            </c:strRef>
          </c:tx>
          <c:spPr>
            <a:solidFill>
              <a:schemeClr val="accent2">
                <a:lumMod val="75000"/>
              </a:schemeClr>
            </a:solidFill>
            <a:ln w="19050">
              <a:noFill/>
            </a:ln>
            <a:effectLst/>
          </c:spPr>
          <c:invertIfNegative val="0"/>
          <c:cat>
            <c:strRef>
              <c:f>Sheet1!$A$2:$A$8</c:f>
              <c:strCache>
                <c:ptCount val="1"/>
                <c:pt idx="0">
                  <c:v>Precision</c:v>
                </c:pt>
              </c:strCache>
              <c:extLst/>
            </c:strRef>
          </c:cat>
          <c:val>
            <c:numRef>
              <c:f>Sheet1!$G$2:$G$8</c:f>
              <c:numCache>
                <c:formatCode>General</c:formatCode>
                <c:ptCount val="1"/>
                <c:pt idx="0">
                  <c:v>0.96</c:v>
                </c:pt>
              </c:numCache>
              <c:extLst/>
            </c:numRef>
          </c:val>
          <c:extLst>
            <c:ext xmlns:c16="http://schemas.microsoft.com/office/drawing/2014/chart" uri="{C3380CC4-5D6E-409C-BE32-E72D297353CC}">
              <c16:uniqueId val="{00000000-43A8-4340-B4B1-4099AF4AE129}"/>
            </c:ext>
          </c:extLst>
        </c:ser>
        <c:ser>
          <c:idx val="4"/>
          <c:order val="1"/>
          <c:tx>
            <c:strRef>
              <c:f>Sheet1!$F$1</c:f>
              <c:strCache>
                <c:ptCount val="1"/>
                <c:pt idx="0">
                  <c:v>GPT-3.5-Turbo</c:v>
                </c:pt>
              </c:strCache>
            </c:strRef>
          </c:tx>
          <c:spPr>
            <a:solidFill>
              <a:schemeClr val="accent2"/>
            </a:solidFill>
            <a:ln>
              <a:noFill/>
            </a:ln>
            <a:effectLst/>
          </c:spPr>
          <c:invertIfNegative val="0"/>
          <c:cat>
            <c:strRef>
              <c:f>Sheet1!$A$2:$A$8</c:f>
              <c:strCache>
                <c:ptCount val="1"/>
                <c:pt idx="0">
                  <c:v>Precision</c:v>
                </c:pt>
              </c:strCache>
              <c:extLst/>
            </c:strRef>
          </c:cat>
          <c:val>
            <c:numRef>
              <c:f>Sheet1!$F$2:$F$8</c:f>
              <c:numCache>
                <c:formatCode>General</c:formatCode>
                <c:ptCount val="1"/>
                <c:pt idx="0">
                  <c:v>0.95</c:v>
                </c:pt>
              </c:numCache>
              <c:extLst/>
            </c:numRef>
          </c:val>
          <c:extLst>
            <c:ext xmlns:c16="http://schemas.microsoft.com/office/drawing/2014/chart" uri="{C3380CC4-5D6E-409C-BE32-E72D297353CC}">
              <c16:uniqueId val="{00000001-43A8-4340-B4B1-4099AF4AE129}"/>
            </c:ext>
          </c:extLst>
        </c:ser>
        <c:ser>
          <c:idx val="3"/>
          <c:order val="2"/>
          <c:tx>
            <c:strRef>
              <c:f>Sheet1!$E$1</c:f>
              <c:strCache>
                <c:ptCount val="1"/>
                <c:pt idx="0">
                  <c:v>LLaMA2-Chat-7B</c:v>
                </c:pt>
              </c:strCache>
            </c:strRef>
          </c:tx>
          <c:spPr>
            <a:solidFill>
              <a:schemeClr val="accent4"/>
            </a:solidFill>
            <a:ln>
              <a:noFill/>
            </a:ln>
            <a:effectLst/>
          </c:spPr>
          <c:invertIfNegative val="0"/>
          <c:cat>
            <c:strRef>
              <c:f>Sheet1!$A$2:$A$8</c:f>
              <c:strCache>
                <c:ptCount val="1"/>
                <c:pt idx="0">
                  <c:v>Precision</c:v>
                </c:pt>
              </c:strCache>
              <c:extLst/>
            </c:strRef>
          </c:cat>
          <c:val>
            <c:numRef>
              <c:f>Sheet1!$E$2:$E$8</c:f>
              <c:numCache>
                <c:formatCode>General</c:formatCode>
                <c:ptCount val="1"/>
                <c:pt idx="0">
                  <c:v>0.51</c:v>
                </c:pt>
              </c:numCache>
              <c:extLst/>
            </c:numRef>
          </c:val>
          <c:extLst>
            <c:ext xmlns:c16="http://schemas.microsoft.com/office/drawing/2014/chart" uri="{C3380CC4-5D6E-409C-BE32-E72D297353CC}">
              <c16:uniqueId val="{00000002-43A8-4340-B4B1-4099AF4AE129}"/>
            </c:ext>
          </c:extLst>
        </c:ser>
        <c:ser>
          <c:idx val="2"/>
          <c:order val="3"/>
          <c:tx>
            <c:strRef>
              <c:f>Sheet1!$D$1</c:f>
              <c:strCache>
                <c:ptCount val="1"/>
                <c:pt idx="0">
                  <c:v>  </c:v>
                </c:pt>
              </c:strCache>
            </c:strRef>
          </c:tx>
          <c:spPr>
            <a:solidFill>
              <a:schemeClr val="bg1"/>
            </a:solidFill>
            <a:ln>
              <a:noFill/>
            </a:ln>
            <a:effectLst/>
          </c:spPr>
          <c:invertIfNegative val="0"/>
          <c:cat>
            <c:strRef>
              <c:f>Sheet1!$A$2:$A$8</c:f>
              <c:strCache>
                <c:ptCount val="1"/>
                <c:pt idx="0">
                  <c:v>Precision</c:v>
                </c:pt>
              </c:strCache>
              <c:extLst/>
            </c:strRef>
          </c:cat>
          <c:val>
            <c:numRef>
              <c:f>Sheet1!$D$2:$D$8</c:f>
              <c:numCache>
                <c:formatCode>General</c:formatCode>
                <c:ptCount val="1"/>
              </c:numCache>
              <c:extLst/>
            </c:numRef>
          </c:val>
          <c:extLst xmlns:c15="http://schemas.microsoft.com/office/drawing/2012/chart">
            <c:ext xmlns:c16="http://schemas.microsoft.com/office/drawing/2014/chart" uri="{C3380CC4-5D6E-409C-BE32-E72D297353CC}">
              <c16:uniqueId val="{00000003-43A8-4340-B4B1-4099AF4AE129}"/>
            </c:ext>
          </c:extLst>
        </c:ser>
        <c:ser>
          <c:idx val="1"/>
          <c:order val="4"/>
          <c:tx>
            <c:strRef>
              <c:f>Sheet1!$C$1</c:f>
              <c:strCache>
                <c:ptCount val="1"/>
                <c:pt idx="0">
                  <c:v>Oreo</c:v>
                </c:pt>
              </c:strCache>
            </c:strRef>
          </c:tx>
          <c:spPr>
            <a:solidFill>
              <a:schemeClr val="accent5"/>
            </a:solidFill>
            <a:ln>
              <a:noFill/>
            </a:ln>
            <a:effectLst/>
          </c:spPr>
          <c:invertIfNegative val="0"/>
          <c:cat>
            <c:strRef>
              <c:f>Sheet1!$A$2:$A$8</c:f>
              <c:strCache>
                <c:ptCount val="1"/>
                <c:pt idx="0">
                  <c:v>Precision</c:v>
                </c:pt>
              </c:strCache>
              <c:extLst/>
            </c:strRef>
          </c:cat>
          <c:val>
            <c:numRef>
              <c:f>Sheet1!$C$2:$C$8</c:f>
              <c:numCache>
                <c:formatCode>General</c:formatCode>
                <c:ptCount val="1"/>
                <c:pt idx="0">
                  <c:v>0.9</c:v>
                </c:pt>
              </c:numCache>
              <c:extLst/>
            </c:numRef>
          </c:val>
          <c:extLst>
            <c:ext xmlns:c16="http://schemas.microsoft.com/office/drawing/2014/chart" uri="{C3380CC4-5D6E-409C-BE32-E72D297353CC}">
              <c16:uniqueId val="{00000004-43A8-4340-B4B1-4099AF4AE129}"/>
            </c:ext>
          </c:extLst>
        </c:ser>
        <c:ser>
          <c:idx val="0"/>
          <c:order val="5"/>
          <c:tx>
            <c:strRef>
              <c:f>Sheet1!$B$1</c:f>
              <c:strCache>
                <c:ptCount val="1"/>
                <c:pt idx="0">
                  <c:v>NiCad</c:v>
                </c:pt>
              </c:strCache>
            </c:strRef>
          </c:tx>
          <c:spPr>
            <a:solidFill>
              <a:schemeClr val="accent1"/>
            </a:solidFill>
            <a:ln>
              <a:noFill/>
            </a:ln>
            <a:effectLst/>
          </c:spPr>
          <c:invertIfNegative val="0"/>
          <c:cat>
            <c:strRef>
              <c:f>Sheet1!$A$2:$A$8</c:f>
              <c:strCache>
                <c:ptCount val="1"/>
                <c:pt idx="0">
                  <c:v>Precision</c:v>
                </c:pt>
              </c:strCache>
              <c:extLst/>
            </c:strRef>
          </c:cat>
          <c:val>
            <c:numRef>
              <c:f>Sheet1!$B$2:$B$8</c:f>
              <c:numCache>
                <c:formatCode>General</c:formatCode>
                <c:ptCount val="1"/>
                <c:pt idx="0">
                  <c:v>0.99</c:v>
                </c:pt>
              </c:numCache>
              <c:extLst/>
            </c:numRef>
          </c:val>
          <c:extLst>
            <c:ext xmlns:c16="http://schemas.microsoft.com/office/drawing/2014/chart" uri="{C3380CC4-5D6E-409C-BE32-E72D297353CC}">
              <c16:uniqueId val="{00000005-43A8-4340-B4B1-4099AF4AE129}"/>
            </c:ext>
          </c:extLst>
        </c:ser>
        <c:dLbls>
          <c:showLegendKey val="0"/>
          <c:showVal val="0"/>
          <c:showCatName val="0"/>
          <c:showSerName val="0"/>
          <c:showPercent val="0"/>
          <c:showBubbleSize val="0"/>
        </c:dLbls>
        <c:gapWidth val="321"/>
        <c:axId val="1691175792"/>
        <c:axId val="1777028656"/>
        <c:extLst/>
      </c:barChart>
      <c:catAx>
        <c:axId val="1691175792"/>
        <c:scaling>
          <c:orientation val="minMax"/>
        </c:scaling>
        <c:delete val="1"/>
        <c:axPos val="l"/>
        <c:numFmt formatCode="General" sourceLinked="1"/>
        <c:majorTickMark val="none"/>
        <c:minorTickMark val="none"/>
        <c:tickLblPos val="nextTo"/>
        <c:crossAx val="1777028656"/>
        <c:crosses val="autoZero"/>
        <c:auto val="1"/>
        <c:lblAlgn val="ctr"/>
        <c:lblOffset val="100"/>
        <c:noMultiLvlLbl val="0"/>
      </c:catAx>
      <c:valAx>
        <c:axId val="1777028656"/>
        <c:scaling>
          <c:orientation val="minMax"/>
          <c:max val="1"/>
        </c:scaling>
        <c:delete val="0"/>
        <c:axPos val="b"/>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600" b="1" i="0" u="none" strike="noStrike" kern="1200" baseline="0">
                <a:solidFill>
                  <a:schemeClr val="tx1"/>
                </a:solidFill>
                <a:latin typeface="+mn-lt"/>
                <a:ea typeface="+mn-ea"/>
                <a:cs typeface="+mn-cs"/>
              </a:defRPr>
            </a:pPr>
            <a:endParaRPr lang="ja-JP"/>
          </a:p>
        </c:txPr>
        <c:crossAx val="1691175792"/>
        <c:crosses val="autoZero"/>
        <c:crossBetween val="between"/>
        <c:majorUnit val="0.2"/>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ja-JP"/>
    </a:p>
  </c:txPr>
  <c:externalData r:id="rId3">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400" b="0" i="0" u="none" strike="noStrike" kern="1200" spc="0" baseline="0">
                <a:solidFill>
                  <a:schemeClr val="tx1">
                    <a:lumMod val="65000"/>
                    <a:lumOff val="35000"/>
                  </a:schemeClr>
                </a:solidFill>
                <a:latin typeface="+mn-lt"/>
                <a:ea typeface="+mn-ea"/>
                <a:cs typeface="+mn-cs"/>
              </a:defRPr>
            </a:pPr>
            <a:r>
              <a:rPr lang="en-US" altLang="ja-JP" sz="2400" b="1" baseline="0" dirty="0">
                <a:solidFill>
                  <a:schemeClr val="tx1"/>
                </a:solidFill>
              </a:rPr>
              <a:t>GPT</a:t>
            </a:r>
            <a:endParaRPr lang="ja-JP" altLang="en-US" sz="2400" b="1" baseline="0" dirty="0">
              <a:solidFill>
                <a:schemeClr val="tx1"/>
              </a:solidFill>
            </a:endParaRPr>
          </a:p>
        </c:rich>
      </c:tx>
      <c:overlay val="0"/>
      <c:spPr>
        <a:noFill/>
        <a:ln>
          <a:noFill/>
        </a:ln>
        <a:effectLst/>
      </c:spPr>
      <c:txPr>
        <a:bodyPr rot="0" spcFirstLastPara="1" vertOverflow="ellipsis" vert="horz" wrap="square" anchor="ctr" anchorCtr="1"/>
        <a:lstStyle/>
        <a:p>
          <a:pPr>
            <a:defRPr sz="2400" b="0" i="0" u="none" strike="noStrike" kern="1200" spc="0" baseline="0">
              <a:solidFill>
                <a:schemeClr val="tx1">
                  <a:lumMod val="65000"/>
                  <a:lumOff val="35000"/>
                </a:schemeClr>
              </a:solidFill>
              <a:latin typeface="+mn-lt"/>
              <a:ea typeface="+mn-ea"/>
              <a:cs typeface="+mn-cs"/>
            </a:defRPr>
          </a:pPr>
          <a:endParaRPr lang="ja-JP"/>
        </a:p>
      </c:txPr>
    </c:title>
    <c:autoTitleDeleted val="0"/>
    <c:plotArea>
      <c:layout>
        <c:manualLayout>
          <c:layoutTarget val="inner"/>
          <c:xMode val="edge"/>
          <c:yMode val="edge"/>
          <c:x val="0.26989979093129196"/>
          <c:y val="0.15773275118873847"/>
          <c:w val="0.68200224076155291"/>
          <c:h val="0.51681340992001179"/>
        </c:manualLayout>
      </c:layout>
      <c:barChart>
        <c:barDir val="bar"/>
        <c:grouping val="clustered"/>
        <c:varyColors val="0"/>
        <c:ser>
          <c:idx val="3"/>
          <c:order val="3"/>
          <c:tx>
            <c:strRef>
              <c:f>Sheet1!$E$1</c:f>
              <c:strCache>
                <c:ptCount val="1"/>
                <c:pt idx="0">
                  <c:v>ファインチューニング後のGPT-3.5-Turbo</c:v>
                </c:pt>
              </c:strCache>
            </c:strRef>
          </c:tx>
          <c:spPr>
            <a:solidFill>
              <a:schemeClr val="accent6">
                <a:lumMod val="50000"/>
              </a:schemeClr>
            </a:solidFill>
            <a:ln w="19050">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chemeClr val="tx1">
                        <a:lumMod val="75000"/>
                        <a:lumOff val="25000"/>
                      </a:schemeClr>
                    </a:solidFill>
                    <a:latin typeface="+mn-lt"/>
                    <a:ea typeface="+mn-ea"/>
                    <a:cs typeface="+mn-cs"/>
                  </a:defRPr>
                </a:pPr>
                <a:endParaRPr lang="ja-JP"/>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Sheet1!$A$3:$A$5</c:f>
              <c:strCache>
                <c:ptCount val="3"/>
                <c:pt idx="0">
                  <c:v>Accuracy</c:v>
                </c:pt>
                <c:pt idx="1">
                  <c:v>Precision</c:v>
                </c:pt>
                <c:pt idx="2">
                  <c:v>Recall</c:v>
                </c:pt>
              </c:strCache>
            </c:strRef>
          </c:cat>
          <c:val>
            <c:numRef>
              <c:f>Sheet1!$E$3:$E$5</c:f>
              <c:numCache>
                <c:formatCode>0.00_ </c:formatCode>
                <c:ptCount val="3"/>
                <c:pt idx="0">
                  <c:v>0.81</c:v>
                </c:pt>
                <c:pt idx="1">
                  <c:v>0.84</c:v>
                </c:pt>
                <c:pt idx="2">
                  <c:v>0.83</c:v>
                </c:pt>
              </c:numCache>
            </c:numRef>
          </c:val>
          <c:extLst>
            <c:ext xmlns:c16="http://schemas.microsoft.com/office/drawing/2014/chart" uri="{C3380CC4-5D6E-409C-BE32-E72D297353CC}">
              <c16:uniqueId val="{00000001-AA3F-423E-8009-B1F6800291F0}"/>
            </c:ext>
          </c:extLst>
        </c:ser>
        <c:ser>
          <c:idx val="4"/>
          <c:order val="4"/>
          <c:tx>
            <c:strRef>
              <c:f>Sheet1!$F$1</c:f>
              <c:strCache>
                <c:ptCount val="1"/>
                <c:pt idx="0">
                  <c:v>GPT-3.5-Turbo</c:v>
                </c:pt>
              </c:strCache>
            </c:strRef>
          </c:tx>
          <c:spPr>
            <a:solidFill>
              <a:srgbClr val="C3D0B8"/>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chemeClr val="tx1">
                        <a:lumMod val="75000"/>
                        <a:lumOff val="25000"/>
                      </a:schemeClr>
                    </a:solidFill>
                    <a:latin typeface="+mn-lt"/>
                    <a:ea typeface="+mn-ea"/>
                    <a:cs typeface="+mn-cs"/>
                  </a:defRPr>
                </a:pPr>
                <a:endParaRPr lang="ja-JP"/>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Sheet1!$A$3:$A$5</c:f>
              <c:strCache>
                <c:ptCount val="3"/>
                <c:pt idx="0">
                  <c:v>Accuracy</c:v>
                </c:pt>
                <c:pt idx="1">
                  <c:v>Precision</c:v>
                </c:pt>
                <c:pt idx="2">
                  <c:v>Recall</c:v>
                </c:pt>
              </c:strCache>
            </c:strRef>
          </c:cat>
          <c:val>
            <c:numRef>
              <c:f>Sheet1!$F$3:$F$5</c:f>
              <c:numCache>
                <c:formatCode>0.00_ </c:formatCode>
                <c:ptCount val="3"/>
                <c:pt idx="0">
                  <c:v>0.69</c:v>
                </c:pt>
                <c:pt idx="1">
                  <c:v>0.69</c:v>
                </c:pt>
                <c:pt idx="2">
                  <c:v>0.84</c:v>
                </c:pt>
              </c:numCache>
            </c:numRef>
          </c:val>
          <c:extLst>
            <c:ext xmlns:c16="http://schemas.microsoft.com/office/drawing/2014/chart" uri="{C3380CC4-5D6E-409C-BE32-E72D297353CC}">
              <c16:uniqueId val="{00000002-AA3F-423E-8009-B1F6800291F0}"/>
            </c:ext>
          </c:extLst>
        </c:ser>
        <c:dLbls>
          <c:dLblPos val="outEnd"/>
          <c:showLegendKey val="0"/>
          <c:showVal val="1"/>
          <c:showCatName val="0"/>
          <c:showSerName val="0"/>
          <c:showPercent val="0"/>
          <c:showBubbleSize val="0"/>
        </c:dLbls>
        <c:gapWidth val="150"/>
        <c:axId val="1691175792"/>
        <c:axId val="1777028656"/>
        <c:extLst>
          <c:ext xmlns:c15="http://schemas.microsoft.com/office/drawing/2012/chart" uri="{02D57815-91ED-43cb-92C2-25804820EDAC}">
            <c15:filteredBarSeries>
              <c15:ser>
                <c:idx val="0"/>
                <c:order val="0"/>
                <c:tx>
                  <c:strRef>
                    <c:extLst>
                      <c:ext uri="{02D57815-91ED-43cb-92C2-25804820EDAC}">
                        <c15:formulaRef>
                          <c15:sqref>Sheet1!$B$1</c15:sqref>
                        </c15:formulaRef>
                      </c:ext>
                    </c:extLst>
                    <c:strCache>
                      <c:ptCount val="1"/>
                      <c:pt idx="0">
                        <c:v>LLaMA2-Chat-7B</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ja-JP"/>
                    </a:p>
                  </c:txPr>
                  <c:dLblPos val="outEnd"/>
                  <c:showLegendKey val="0"/>
                  <c:showVal val="1"/>
                  <c:showCatName val="0"/>
                  <c:showSerName val="0"/>
                  <c:showPercent val="0"/>
                  <c:showBubbleSize val="0"/>
                  <c:showLeaderLines val="0"/>
                  <c:extLst>
                    <c:ext uri="{CE6537A1-D6FC-4f65-9D91-7224C49458BB}">
                      <c15:showLeaderLines val="1"/>
                      <c15:leaderLines>
                        <c:spPr>
                          <a:ln w="9525" cap="flat" cmpd="sng" algn="ctr">
                            <a:solidFill>
                              <a:schemeClr val="tx1">
                                <a:lumMod val="35000"/>
                                <a:lumOff val="65000"/>
                              </a:schemeClr>
                            </a:solidFill>
                            <a:round/>
                          </a:ln>
                          <a:effectLst/>
                        </c:spPr>
                      </c15:leaderLines>
                    </c:ext>
                  </c:extLst>
                </c:dLbls>
                <c:cat>
                  <c:strRef>
                    <c:extLst>
                      <c:ext uri="{02D57815-91ED-43cb-92C2-25804820EDAC}">
                        <c15:formulaRef>
                          <c15:sqref>Sheet1!$A$3:$A$5</c15:sqref>
                        </c15:formulaRef>
                      </c:ext>
                    </c:extLst>
                    <c:strCache>
                      <c:ptCount val="3"/>
                      <c:pt idx="0">
                        <c:v>Accuracy</c:v>
                      </c:pt>
                      <c:pt idx="1">
                        <c:v>Precision</c:v>
                      </c:pt>
                      <c:pt idx="2">
                        <c:v>Recall</c:v>
                      </c:pt>
                    </c:strCache>
                  </c:strRef>
                </c:cat>
                <c:val>
                  <c:numRef>
                    <c:extLst>
                      <c:ext uri="{02D57815-91ED-43cb-92C2-25804820EDAC}">
                        <c15:formulaRef>
                          <c15:sqref>Sheet1!$B$3:$B$5</c15:sqref>
                        </c15:formulaRef>
                      </c:ext>
                    </c:extLst>
                    <c:numCache>
                      <c:formatCode>0.00_ </c:formatCode>
                      <c:ptCount val="3"/>
                      <c:pt idx="0">
                        <c:v>0</c:v>
                      </c:pt>
                      <c:pt idx="1">
                        <c:v>0</c:v>
                      </c:pt>
                      <c:pt idx="2">
                        <c:v>1</c:v>
                      </c:pt>
                    </c:numCache>
                  </c:numRef>
                </c:val>
                <c:extLst>
                  <c:ext xmlns:c16="http://schemas.microsoft.com/office/drawing/2014/chart" uri="{C3380CC4-5D6E-409C-BE32-E72D297353CC}">
                    <c16:uniqueId val="{00000003-AA3F-423E-8009-B1F6800291F0}"/>
                  </c:ext>
                </c:extLst>
              </c15:ser>
            </c15:filteredBarSeries>
            <c15:filteredBarSeries>
              <c15:ser>
                <c:idx val="1"/>
                <c:order val="1"/>
                <c:tx>
                  <c:strRef>
                    <c:extLst xmlns:c15="http://schemas.microsoft.com/office/drawing/2012/chart">
                      <c:ext xmlns:c15="http://schemas.microsoft.com/office/drawing/2012/chart" uri="{02D57815-91ED-43cb-92C2-25804820EDAC}">
                        <c15:formulaRef>
                          <c15:sqref>Sheet1!$C$1</c15:sqref>
                        </c15:formulaRef>
                      </c:ext>
                    </c:extLst>
                    <c:strCache>
                      <c:ptCount val="1"/>
                      <c:pt idx="0">
                        <c:v>code-llama-instruct-7B</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ja-JP"/>
                    </a:p>
                  </c:txPr>
                  <c:dLblPos val="outEnd"/>
                  <c:showLegendKey val="0"/>
                  <c:showVal val="1"/>
                  <c:showCatName val="0"/>
                  <c:showSerName val="0"/>
                  <c:showPercent val="0"/>
                  <c:showBubbleSize val="0"/>
                  <c:showLeaderLines val="0"/>
                  <c:extLst xmlns:c15="http://schemas.microsoft.com/office/drawing/2012/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extLst xmlns:c15="http://schemas.microsoft.com/office/drawing/2012/chart">
                      <c:ext xmlns:c15="http://schemas.microsoft.com/office/drawing/2012/chart" uri="{02D57815-91ED-43cb-92C2-25804820EDAC}">
                        <c15:formulaRef>
                          <c15:sqref>Sheet1!$A$3:$A$5</c15:sqref>
                        </c15:formulaRef>
                      </c:ext>
                    </c:extLst>
                    <c:strCache>
                      <c:ptCount val="3"/>
                      <c:pt idx="0">
                        <c:v>Accuracy</c:v>
                      </c:pt>
                      <c:pt idx="1">
                        <c:v>Precision</c:v>
                      </c:pt>
                      <c:pt idx="2">
                        <c:v>Recall</c:v>
                      </c:pt>
                    </c:strCache>
                  </c:strRef>
                </c:cat>
                <c:val>
                  <c:numRef>
                    <c:extLst xmlns:c15="http://schemas.microsoft.com/office/drawing/2012/chart">
                      <c:ext xmlns:c15="http://schemas.microsoft.com/office/drawing/2012/chart" uri="{02D57815-91ED-43cb-92C2-25804820EDAC}">
                        <c15:formulaRef>
                          <c15:sqref>Sheet1!$C$3:$C$5</c15:sqref>
                        </c15:formulaRef>
                      </c:ext>
                    </c:extLst>
                    <c:numCache>
                      <c:formatCode>0.00_ </c:formatCode>
                      <c:ptCount val="3"/>
                      <c:pt idx="0">
                        <c:v>0</c:v>
                      </c:pt>
                      <c:pt idx="1">
                        <c:v>0.92</c:v>
                      </c:pt>
                      <c:pt idx="2">
                        <c:v>0.13600000000000001</c:v>
                      </c:pt>
                    </c:numCache>
                  </c:numRef>
                </c:val>
                <c:extLst xmlns:c15="http://schemas.microsoft.com/office/drawing/2012/chart">
                  <c:ext xmlns:c16="http://schemas.microsoft.com/office/drawing/2014/chart" uri="{C3380CC4-5D6E-409C-BE32-E72D297353CC}">
                    <c16:uniqueId val="{00000004-AA3F-423E-8009-B1F6800291F0}"/>
                  </c:ext>
                </c:extLst>
              </c15:ser>
            </c15:filteredBarSeries>
            <c15:filteredBarSeries>
              <c15:ser>
                <c:idx val="2"/>
                <c:order val="2"/>
                <c:tx>
                  <c:strRef>
                    <c:extLst xmlns:c15="http://schemas.microsoft.com/office/drawing/2012/chart">
                      <c:ext xmlns:c15="http://schemas.microsoft.com/office/drawing/2012/chart" uri="{02D57815-91ED-43cb-92C2-25804820EDAC}">
                        <c15:formulaRef>
                          <c15:sqref>Sheet1!$D$1</c15:sqref>
                        </c15:formulaRef>
                      </c:ext>
                    </c:extLst>
                    <c:strCache>
                      <c:ptCount val="1"/>
                      <c:pt idx="0">
                        <c:v>GPT-4-turbo</c:v>
                      </c:pt>
                    </c:strCache>
                  </c:strRef>
                </c:tx>
                <c:spPr>
                  <a:solidFill>
                    <a:schemeClr val="accent3"/>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ja-JP"/>
                    </a:p>
                  </c:txPr>
                  <c:dLblPos val="outEnd"/>
                  <c:showLegendKey val="0"/>
                  <c:showVal val="1"/>
                  <c:showCatName val="0"/>
                  <c:showSerName val="0"/>
                  <c:showPercent val="0"/>
                  <c:showBubbleSize val="0"/>
                  <c:showLeaderLines val="0"/>
                  <c:extLst xmlns:c15="http://schemas.microsoft.com/office/drawing/2012/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extLst xmlns:c15="http://schemas.microsoft.com/office/drawing/2012/chart">
                      <c:ext xmlns:c15="http://schemas.microsoft.com/office/drawing/2012/chart" uri="{02D57815-91ED-43cb-92C2-25804820EDAC}">
                        <c15:formulaRef>
                          <c15:sqref>Sheet1!$A$3:$A$5</c15:sqref>
                        </c15:formulaRef>
                      </c:ext>
                    </c:extLst>
                    <c:strCache>
                      <c:ptCount val="3"/>
                      <c:pt idx="0">
                        <c:v>Accuracy</c:v>
                      </c:pt>
                      <c:pt idx="1">
                        <c:v>Precision</c:v>
                      </c:pt>
                      <c:pt idx="2">
                        <c:v>Recall</c:v>
                      </c:pt>
                    </c:strCache>
                  </c:strRef>
                </c:cat>
                <c:val>
                  <c:numRef>
                    <c:extLst xmlns:c15="http://schemas.microsoft.com/office/drawing/2012/chart">
                      <c:ext xmlns:c15="http://schemas.microsoft.com/office/drawing/2012/chart" uri="{02D57815-91ED-43cb-92C2-25804820EDAC}">
                        <c15:formulaRef>
                          <c15:sqref>Sheet1!$D$3:$D$5</c15:sqref>
                        </c15:formulaRef>
                      </c:ext>
                    </c:extLst>
                    <c:numCache>
                      <c:formatCode>0.00_ </c:formatCode>
                      <c:ptCount val="3"/>
                      <c:pt idx="0">
                        <c:v>0.76</c:v>
                      </c:pt>
                      <c:pt idx="1">
                        <c:v>0.69</c:v>
                      </c:pt>
                      <c:pt idx="2">
                        <c:v>0.92</c:v>
                      </c:pt>
                    </c:numCache>
                  </c:numRef>
                </c:val>
                <c:extLst xmlns:c15="http://schemas.microsoft.com/office/drawing/2012/chart">
                  <c:ext xmlns:c16="http://schemas.microsoft.com/office/drawing/2014/chart" uri="{C3380CC4-5D6E-409C-BE32-E72D297353CC}">
                    <c16:uniqueId val="{00000000-AA3F-423E-8009-B1F6800291F0}"/>
                  </c:ext>
                </c:extLst>
              </c15:ser>
            </c15:filteredBarSeries>
          </c:ext>
        </c:extLst>
      </c:barChart>
      <c:catAx>
        <c:axId val="1691175792"/>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0"/>
          <a:lstStyle/>
          <a:p>
            <a:pPr>
              <a:defRPr sz="2000" b="1" i="0" u="none" strike="noStrike" kern="1200" baseline="0">
                <a:solidFill>
                  <a:schemeClr val="tx1"/>
                </a:solidFill>
                <a:latin typeface="+mn-lt"/>
                <a:ea typeface="+mn-ea"/>
                <a:cs typeface="+mn-cs"/>
              </a:defRPr>
            </a:pPr>
            <a:endParaRPr lang="ja-JP"/>
          </a:p>
        </c:txPr>
        <c:crossAx val="1777028656"/>
        <c:crosses val="autoZero"/>
        <c:auto val="1"/>
        <c:lblAlgn val="ctr"/>
        <c:lblOffset val="100"/>
        <c:noMultiLvlLbl val="0"/>
      </c:catAx>
      <c:valAx>
        <c:axId val="1777028656"/>
        <c:scaling>
          <c:orientation val="minMax"/>
          <c:max val="1"/>
        </c:scaling>
        <c:delete val="0"/>
        <c:axPos val="b"/>
        <c:majorGridlines>
          <c:spPr>
            <a:ln w="9525" cap="flat" cmpd="sng" algn="ctr">
              <a:solidFill>
                <a:schemeClr val="tx1">
                  <a:lumMod val="15000"/>
                  <a:lumOff val="85000"/>
                </a:schemeClr>
              </a:solidFill>
              <a:round/>
            </a:ln>
            <a:effectLst/>
          </c:spPr>
        </c:majorGridlines>
        <c:numFmt formatCode="0.0_ " sourceLinked="0"/>
        <c:majorTickMark val="out"/>
        <c:minorTickMark val="none"/>
        <c:tickLblPos val="nextTo"/>
        <c:spPr>
          <a:noFill/>
          <a:ln>
            <a:noFill/>
          </a:ln>
          <a:effectLst/>
        </c:spPr>
        <c:txPr>
          <a:bodyPr rot="-60000000" spcFirstLastPara="1" vertOverflow="ellipsis" vert="horz" wrap="square" anchor="ctr" anchorCtr="1"/>
          <a:lstStyle/>
          <a:p>
            <a:pPr>
              <a:defRPr sz="1600" b="1" i="0" u="none" strike="noStrike" kern="1200" baseline="0">
                <a:solidFill>
                  <a:schemeClr val="tx1"/>
                </a:solidFill>
                <a:latin typeface="+mn-lt"/>
                <a:ea typeface="+mn-ea"/>
                <a:cs typeface="+mn-cs"/>
              </a:defRPr>
            </a:pPr>
            <a:endParaRPr lang="ja-JP"/>
          </a:p>
        </c:txPr>
        <c:crossAx val="1691175792"/>
        <c:crosses val="autoZero"/>
        <c:crossBetween val="between"/>
        <c:majorUnit val="0.2"/>
      </c:valAx>
      <c:spPr>
        <a:noFill/>
        <a:ln>
          <a:noFill/>
        </a:ln>
        <a:effectLst/>
      </c:spPr>
    </c:plotArea>
    <c:legend>
      <c:legendPos val="b"/>
      <c:layout>
        <c:manualLayout>
          <c:xMode val="edge"/>
          <c:yMode val="edge"/>
          <c:x val="0"/>
          <c:y val="0.78421346122107205"/>
          <c:w val="0.99792720242693034"/>
          <c:h val="0.1534629618963517"/>
        </c:manualLayout>
      </c:layout>
      <c:overlay val="0"/>
      <c:spPr>
        <a:noFill/>
        <a:ln>
          <a:noFill/>
        </a:ln>
        <a:effectLst/>
      </c:spPr>
      <c:txPr>
        <a:bodyPr rot="0" spcFirstLastPara="1" vertOverflow="ellipsis" vert="horz" wrap="square" anchor="ctr" anchorCtr="1"/>
        <a:lstStyle/>
        <a:p>
          <a:pPr>
            <a:defRPr sz="1800" b="1" i="0" u="none" strike="noStrike" kern="1200" baseline="0">
              <a:solidFill>
                <a:schemeClr val="tx1"/>
              </a:solidFill>
              <a:latin typeface="+mn-lt"/>
              <a:ea typeface="+mn-ea"/>
              <a:cs typeface="+mn-cs"/>
            </a:defRPr>
          </a:pPr>
          <a:endParaRPr lang="ja-JP"/>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ja-JP"/>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0.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9.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0.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3.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4.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5.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6.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6.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7.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8.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9.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0"/>
            <a:ext cx="4307046" cy="341543"/>
          </a:xfrm>
          <a:prstGeom prst="rect">
            <a:avLst/>
          </a:prstGeom>
        </p:spPr>
        <p:txBody>
          <a:bodyPr vert="horz" lIns="95670" tIns="47836" rIns="95670" bIns="47836" rtlCol="0"/>
          <a:lstStyle>
            <a:lvl1pPr algn="l">
              <a:defRPr sz="1300"/>
            </a:lvl1pPr>
          </a:lstStyle>
          <a:p>
            <a:endParaRPr kumimoji="1" lang="ja-JP" altLang="en-US"/>
          </a:p>
        </p:txBody>
      </p:sp>
      <p:sp>
        <p:nvSpPr>
          <p:cNvPr id="3" name="日付プレースホルダー 2"/>
          <p:cNvSpPr>
            <a:spLocks noGrp="1"/>
          </p:cNvSpPr>
          <p:nvPr>
            <p:ph type="dt" idx="1"/>
          </p:nvPr>
        </p:nvSpPr>
        <p:spPr>
          <a:xfrm>
            <a:off x="5629992" y="0"/>
            <a:ext cx="4307046" cy="341543"/>
          </a:xfrm>
          <a:prstGeom prst="rect">
            <a:avLst/>
          </a:prstGeom>
        </p:spPr>
        <p:txBody>
          <a:bodyPr vert="horz" lIns="95670" tIns="47836" rIns="95670" bIns="47836" rtlCol="0"/>
          <a:lstStyle>
            <a:lvl1pPr algn="r">
              <a:defRPr sz="1300"/>
            </a:lvl1pPr>
          </a:lstStyle>
          <a:p>
            <a:fld id="{071845CF-37E0-4D9E-9A2A-192374F5BD90}" type="datetimeFigureOut">
              <a:rPr kumimoji="1" lang="ja-JP" altLang="en-US" smtClean="0"/>
              <a:t>2024/3/26</a:t>
            </a:fld>
            <a:endParaRPr kumimoji="1" lang="ja-JP" altLang="en-US"/>
          </a:p>
        </p:txBody>
      </p:sp>
      <p:sp>
        <p:nvSpPr>
          <p:cNvPr id="4" name="スライド イメージ プレースホルダー 3"/>
          <p:cNvSpPr>
            <a:spLocks noGrp="1" noRot="1" noChangeAspect="1"/>
          </p:cNvSpPr>
          <p:nvPr>
            <p:ph type="sldImg" idx="2"/>
          </p:nvPr>
        </p:nvSpPr>
        <p:spPr>
          <a:xfrm>
            <a:off x="2928938" y="850900"/>
            <a:ext cx="4083050" cy="2297113"/>
          </a:xfrm>
          <a:prstGeom prst="rect">
            <a:avLst/>
          </a:prstGeom>
          <a:noFill/>
          <a:ln w="12700">
            <a:solidFill>
              <a:prstClr val="black"/>
            </a:solidFill>
          </a:ln>
        </p:spPr>
        <p:txBody>
          <a:bodyPr vert="horz" lIns="95670" tIns="47836" rIns="95670" bIns="47836" rtlCol="0" anchor="ctr"/>
          <a:lstStyle/>
          <a:p>
            <a:endParaRPr lang="ja-JP" altLang="en-US"/>
          </a:p>
        </p:txBody>
      </p:sp>
      <p:sp>
        <p:nvSpPr>
          <p:cNvPr id="5" name="ノート プレースホルダー 4"/>
          <p:cNvSpPr>
            <a:spLocks noGrp="1"/>
          </p:cNvSpPr>
          <p:nvPr>
            <p:ph type="body" sz="quarter" idx="3"/>
          </p:nvPr>
        </p:nvSpPr>
        <p:spPr>
          <a:xfrm>
            <a:off x="993934" y="3275966"/>
            <a:ext cx="7951470" cy="2680335"/>
          </a:xfrm>
          <a:prstGeom prst="rect">
            <a:avLst/>
          </a:prstGeom>
        </p:spPr>
        <p:txBody>
          <a:bodyPr vert="horz" lIns="95670" tIns="47836" rIns="95670" bIns="47836"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1" y="6465659"/>
            <a:ext cx="4307046" cy="341542"/>
          </a:xfrm>
          <a:prstGeom prst="rect">
            <a:avLst/>
          </a:prstGeom>
        </p:spPr>
        <p:txBody>
          <a:bodyPr vert="horz" lIns="95670" tIns="47836" rIns="95670" bIns="47836" rtlCol="0" anchor="b"/>
          <a:lstStyle>
            <a:lvl1pPr algn="l">
              <a:defRPr sz="1300"/>
            </a:lvl1pPr>
          </a:lstStyle>
          <a:p>
            <a:endParaRPr kumimoji="1" lang="ja-JP" altLang="en-US"/>
          </a:p>
        </p:txBody>
      </p:sp>
      <p:sp>
        <p:nvSpPr>
          <p:cNvPr id="7" name="スライド番号プレースホルダー 6"/>
          <p:cNvSpPr>
            <a:spLocks noGrp="1"/>
          </p:cNvSpPr>
          <p:nvPr>
            <p:ph type="sldNum" sz="quarter" idx="5"/>
          </p:nvPr>
        </p:nvSpPr>
        <p:spPr>
          <a:xfrm>
            <a:off x="5629992" y="6465659"/>
            <a:ext cx="4307046" cy="341542"/>
          </a:xfrm>
          <a:prstGeom prst="rect">
            <a:avLst/>
          </a:prstGeom>
        </p:spPr>
        <p:txBody>
          <a:bodyPr vert="horz" lIns="95670" tIns="47836" rIns="95670" bIns="47836" rtlCol="0" anchor="b"/>
          <a:lstStyle>
            <a:lvl1pPr algn="r">
              <a:defRPr sz="1300"/>
            </a:lvl1pPr>
          </a:lstStyle>
          <a:p>
            <a:fld id="{0368D79C-707C-4E41-9C9F-D53E23B4DB0C}" type="slidenum">
              <a:rPr kumimoji="1" lang="ja-JP" altLang="en-US" smtClean="0"/>
              <a:t>‹#›</a:t>
            </a:fld>
            <a:endParaRPr kumimoji="1" lang="ja-JP" altLang="en-US"/>
          </a:p>
        </p:txBody>
      </p:sp>
    </p:spTree>
    <p:extLst>
      <p:ext uri="{BB962C8B-B14F-4D97-AF65-F5344CB8AC3E}">
        <p14:creationId xmlns:p14="http://schemas.microsoft.com/office/powerpoint/2010/main" val="965282348"/>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という題で大阪大学～井上～から発表させていただきます</a:t>
            </a:r>
          </a:p>
        </p:txBody>
      </p:sp>
      <p:sp>
        <p:nvSpPr>
          <p:cNvPr id="4" name="スライド番号プレースホルダー 3"/>
          <p:cNvSpPr>
            <a:spLocks noGrp="1"/>
          </p:cNvSpPr>
          <p:nvPr>
            <p:ph type="sldNum" sz="quarter" idx="5"/>
          </p:nvPr>
        </p:nvSpPr>
        <p:spPr/>
        <p:txBody>
          <a:bodyPr/>
          <a:lstStyle/>
          <a:p>
            <a:fld id="{0368D79C-707C-4E41-9C9F-D53E23B4DB0C}" type="slidenum">
              <a:rPr kumimoji="1" lang="ja-JP" altLang="en-US" smtClean="0"/>
              <a:t>1</a:t>
            </a:fld>
            <a:endParaRPr kumimoji="1" lang="ja-JP" altLang="en-US"/>
          </a:p>
        </p:txBody>
      </p:sp>
    </p:spTree>
    <p:extLst>
      <p:ext uri="{BB962C8B-B14F-4D97-AF65-F5344CB8AC3E}">
        <p14:creationId xmlns:p14="http://schemas.microsoft.com/office/powerpoint/2010/main" val="1721978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FEC4328-8E9D-1E21-7B09-59730ABB52E5}"/>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149F911B-0886-4A86-E517-2B9ECA817966}"/>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59A68B92-668B-E77A-CA87-C7EAD42E1A81}"/>
              </a:ext>
            </a:extLst>
          </p:cNvPr>
          <p:cNvSpPr>
            <a:spLocks noGrp="1"/>
          </p:cNvSpPr>
          <p:nvPr>
            <p:ph type="body" idx="1"/>
          </p:nvPr>
        </p:nvSpPr>
        <p:spPr/>
        <p:txBody>
          <a:bodyPr/>
          <a:lstStyle/>
          <a:p>
            <a:pPr defTabSz="956703">
              <a:defRPr/>
            </a:pPr>
            <a:r>
              <a:rPr kumimoji="1" lang="en-US" altLang="ja-JP" dirty="0"/>
              <a:t>LLM</a:t>
            </a:r>
            <a:r>
              <a:rPr kumimoji="1" lang="ja-JP" altLang="en-US" dirty="0"/>
              <a:t>の例として、</a:t>
            </a:r>
            <a:r>
              <a:rPr kumimoji="1" lang="en-US" altLang="ja-JP" dirty="0"/>
              <a:t>GPT-3.5-turbo</a:t>
            </a:r>
            <a:r>
              <a:rPr kumimoji="1" lang="ja-JP" altLang="en-US" dirty="0"/>
              <a:t>や</a:t>
            </a:r>
            <a:r>
              <a:rPr kumimoji="1" lang="en-US" altLang="ja-JP" dirty="0"/>
              <a:t>GPT-4</a:t>
            </a:r>
            <a:r>
              <a:rPr kumimoji="1" lang="ja-JP" altLang="en-US" dirty="0"/>
              <a:t>や</a:t>
            </a:r>
            <a:r>
              <a:rPr kumimoji="1" lang="en-US" altLang="ja-JP" dirty="0"/>
              <a:t>Llama2-Chat-7B</a:t>
            </a:r>
            <a:r>
              <a:rPr kumimoji="1" lang="ja-JP" altLang="en-US" dirty="0"/>
              <a:t>が挙げられます。</a:t>
            </a:r>
            <a:endParaRPr kumimoji="1" lang="en-US" altLang="ja-JP" dirty="0"/>
          </a:p>
          <a:p>
            <a:pPr defTabSz="956703">
              <a:defRPr/>
            </a:pPr>
            <a:r>
              <a:rPr kumimoji="1" lang="ja-JP" altLang="en-US" dirty="0"/>
              <a:t>まず、</a:t>
            </a:r>
            <a:r>
              <a:rPr kumimoji="1" lang="en-US" altLang="ja-JP" dirty="0"/>
              <a:t>GPT-3.5-turob</a:t>
            </a:r>
            <a:r>
              <a:rPr kumimoji="1" lang="ja-JP" altLang="en-US" dirty="0"/>
              <a:t>や</a:t>
            </a:r>
            <a:r>
              <a:rPr kumimoji="1" lang="en-US" altLang="ja-JP" dirty="0"/>
              <a:t>GPT-4</a:t>
            </a:r>
            <a:r>
              <a:rPr kumimoji="1" lang="ja-JP" altLang="en-US" dirty="0"/>
              <a:t>は、</a:t>
            </a:r>
            <a:endParaRPr kumimoji="1" lang="en-US" altLang="ja-JP" dirty="0"/>
          </a:p>
          <a:p>
            <a:pPr defTabSz="956703">
              <a:defRPr/>
            </a:pPr>
            <a:r>
              <a:rPr kumimoji="1" lang="en-US" altLang="ja-JP" dirty="0"/>
              <a:t>LLM</a:t>
            </a:r>
            <a:r>
              <a:rPr kumimoji="1" lang="ja-JP" altLang="en-US" dirty="0"/>
              <a:t>を用いない既存検出ツールよりも、</a:t>
            </a:r>
            <a:r>
              <a:rPr kumimoji="1" lang="en-US" altLang="ja-JP" dirty="0"/>
              <a:t>T3</a:t>
            </a:r>
            <a:r>
              <a:rPr kumimoji="1" lang="ja-JP" altLang="en-US" dirty="0"/>
              <a:t>や</a:t>
            </a:r>
            <a:r>
              <a:rPr kumimoji="1" lang="en-US" altLang="ja-JP" dirty="0"/>
              <a:t>T4</a:t>
            </a:r>
            <a:r>
              <a:rPr kumimoji="1" lang="ja-JP" altLang="en-US" dirty="0"/>
              <a:t>のクローンに対する検出漏れが少なくなっています。</a:t>
            </a:r>
            <a:endParaRPr kumimoji="1" lang="en-US" altLang="ja-JP" dirty="0"/>
          </a:p>
          <a:p>
            <a:pPr defTabSz="956703">
              <a:defRPr/>
            </a:pPr>
            <a:r>
              <a:rPr kumimoji="1" lang="ja-JP" altLang="en-US" dirty="0"/>
              <a:t>しかしながら、</a:t>
            </a:r>
            <a:r>
              <a:rPr kumimoji="1" lang="en-US" altLang="ja-JP" dirty="0"/>
              <a:t>T4</a:t>
            </a:r>
            <a:r>
              <a:rPr kumimoji="1" lang="ja-JP" altLang="en-US" dirty="0"/>
              <a:t>に対する検出漏れは依然多いいままとなっています。</a:t>
            </a:r>
            <a:endParaRPr kumimoji="1" lang="en-US" altLang="ja-JP" dirty="0"/>
          </a:p>
          <a:p>
            <a:pPr defTabSz="956703">
              <a:defRPr/>
            </a:pPr>
            <a:endParaRPr kumimoji="1" lang="en-US" altLang="ja-JP" dirty="0"/>
          </a:p>
          <a:p>
            <a:pPr defTabSz="956703">
              <a:defRPr/>
            </a:pPr>
            <a:endParaRPr kumimoji="1" lang="en-US" altLang="ja-JP" dirty="0"/>
          </a:p>
        </p:txBody>
      </p:sp>
      <p:sp>
        <p:nvSpPr>
          <p:cNvPr id="4" name="スライド番号プレースホルダー 3">
            <a:extLst>
              <a:ext uri="{FF2B5EF4-FFF2-40B4-BE49-F238E27FC236}">
                <a16:creationId xmlns:a16="http://schemas.microsoft.com/office/drawing/2014/main" id="{09E4575F-8A6B-6297-F93B-1BB77AB12DCB}"/>
              </a:ext>
            </a:extLst>
          </p:cNvPr>
          <p:cNvSpPr>
            <a:spLocks noGrp="1"/>
          </p:cNvSpPr>
          <p:nvPr>
            <p:ph type="sldNum" sz="quarter" idx="5"/>
          </p:nvPr>
        </p:nvSpPr>
        <p:spPr/>
        <p:txBody>
          <a:bodyPr/>
          <a:lstStyle/>
          <a:p>
            <a:fld id="{0368D79C-707C-4E41-9C9F-D53E23B4DB0C}" type="slidenum">
              <a:rPr kumimoji="1" lang="ja-JP" altLang="en-US" smtClean="0"/>
              <a:t>10</a:t>
            </a:fld>
            <a:endParaRPr kumimoji="1" lang="ja-JP" altLang="en-US"/>
          </a:p>
        </p:txBody>
      </p:sp>
    </p:spTree>
    <p:extLst>
      <p:ext uri="{BB962C8B-B14F-4D97-AF65-F5344CB8AC3E}">
        <p14:creationId xmlns:p14="http://schemas.microsoft.com/office/powerpoint/2010/main" val="99805422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A1028C3-3DD9-FB19-2A5E-3419F6F3F906}"/>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279C8046-05AF-65DD-807D-024DE842299F}"/>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1675D8DD-57EE-0BC1-901F-BC3512E4D25B}"/>
              </a:ext>
            </a:extLst>
          </p:cNvPr>
          <p:cNvSpPr>
            <a:spLocks noGrp="1"/>
          </p:cNvSpPr>
          <p:nvPr>
            <p:ph type="body" idx="1"/>
          </p:nvPr>
        </p:nvSpPr>
        <p:spPr/>
        <p:txBody>
          <a:bodyPr/>
          <a:lstStyle/>
          <a:p>
            <a:pPr defTabSz="956703">
              <a:defRPr/>
            </a:pPr>
            <a:r>
              <a:rPr kumimoji="1" lang="ja-JP" altLang="en-US" dirty="0"/>
              <a:t>一方で</a:t>
            </a:r>
            <a:r>
              <a:rPr kumimoji="1" lang="en-US" altLang="ja-JP" dirty="0"/>
              <a:t>Llama2-Chat-7B</a:t>
            </a:r>
            <a:r>
              <a:rPr kumimoji="1" lang="ja-JP" altLang="en-US" dirty="0"/>
              <a:t>は検出漏れこそありませんが、誤検出が多くなっており、</a:t>
            </a:r>
            <a:endParaRPr kumimoji="1" lang="en-US" altLang="ja-JP" dirty="0"/>
          </a:p>
          <a:p>
            <a:pPr defTabSz="956703">
              <a:defRPr/>
            </a:pPr>
            <a:r>
              <a:rPr kumimoji="1" lang="ja-JP" altLang="en-US" dirty="0"/>
              <a:t>ほぼすべてのメソッドペアをクローンペアと認識してしまっています。</a:t>
            </a:r>
          </a:p>
        </p:txBody>
      </p:sp>
      <p:sp>
        <p:nvSpPr>
          <p:cNvPr id="4" name="スライド番号プレースホルダー 3">
            <a:extLst>
              <a:ext uri="{FF2B5EF4-FFF2-40B4-BE49-F238E27FC236}">
                <a16:creationId xmlns:a16="http://schemas.microsoft.com/office/drawing/2014/main" id="{A8347F4F-A0E7-D1A4-57A3-5A43E2095C53}"/>
              </a:ext>
            </a:extLst>
          </p:cNvPr>
          <p:cNvSpPr>
            <a:spLocks noGrp="1"/>
          </p:cNvSpPr>
          <p:nvPr>
            <p:ph type="sldNum" sz="quarter" idx="5"/>
          </p:nvPr>
        </p:nvSpPr>
        <p:spPr/>
        <p:txBody>
          <a:bodyPr/>
          <a:lstStyle/>
          <a:p>
            <a:fld id="{0368D79C-707C-4E41-9C9F-D53E23B4DB0C}" type="slidenum">
              <a:rPr kumimoji="1" lang="ja-JP" altLang="en-US" smtClean="0"/>
              <a:t>11</a:t>
            </a:fld>
            <a:endParaRPr kumimoji="1" lang="ja-JP" altLang="en-US"/>
          </a:p>
        </p:txBody>
      </p:sp>
    </p:spTree>
    <p:extLst>
      <p:ext uri="{BB962C8B-B14F-4D97-AF65-F5344CB8AC3E}">
        <p14:creationId xmlns:p14="http://schemas.microsoft.com/office/powerpoint/2010/main" val="229055999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既存の研究を踏まえた、研究課題と本研究の研究目的・手段です。</a:t>
            </a:r>
            <a:endParaRPr kumimoji="1" lang="en-US" altLang="ja-JP" dirty="0"/>
          </a:p>
          <a:p>
            <a:endParaRPr kumimoji="1" lang="en-US" altLang="ja-JP" dirty="0"/>
          </a:p>
          <a:p>
            <a:r>
              <a:rPr kumimoji="1" lang="ja-JP" altLang="en-US" dirty="0"/>
              <a:t>研究課題は、～こと。また、～～ことです。</a:t>
            </a:r>
            <a:endParaRPr kumimoji="1" lang="en-US" altLang="ja-JP" dirty="0"/>
          </a:p>
          <a:p>
            <a:endParaRPr kumimoji="1" lang="en-US" altLang="ja-JP" dirty="0"/>
          </a:p>
          <a:p>
            <a:r>
              <a:rPr kumimoji="1" lang="ja-JP" altLang="en-US" dirty="0"/>
              <a:t>そこで本研究では、</a:t>
            </a:r>
            <a:endParaRPr kumimoji="1" lang="en-US" altLang="ja-JP" dirty="0"/>
          </a:p>
          <a:p>
            <a:endParaRPr kumimoji="1" lang="en-US" altLang="ja-JP" dirty="0"/>
          </a:p>
          <a:p>
            <a:r>
              <a:rPr kumimoji="1" lang="ja-JP" altLang="en-US" dirty="0"/>
              <a:t>具体的には</a:t>
            </a:r>
            <a:endParaRPr kumimoji="1" lang="en-US" altLang="ja-JP" dirty="0"/>
          </a:p>
          <a:p>
            <a:r>
              <a:rPr kumimoji="1" lang="en-US" altLang="ja-JP" dirty="0"/>
              <a:t>Type-4</a:t>
            </a:r>
            <a:r>
              <a:rPr kumimoji="1" lang="ja-JP" altLang="en-US" dirty="0"/>
              <a:t>のクローンである～～を行います。</a:t>
            </a:r>
            <a:endParaRPr kumimoji="1" lang="en-US" altLang="ja-JP" dirty="0"/>
          </a:p>
        </p:txBody>
      </p:sp>
      <p:sp>
        <p:nvSpPr>
          <p:cNvPr id="4" name="スライド番号プレースホルダー 3"/>
          <p:cNvSpPr>
            <a:spLocks noGrp="1"/>
          </p:cNvSpPr>
          <p:nvPr>
            <p:ph type="sldNum" sz="quarter" idx="5"/>
          </p:nvPr>
        </p:nvSpPr>
        <p:spPr/>
        <p:txBody>
          <a:bodyPr/>
          <a:lstStyle/>
          <a:p>
            <a:fld id="{0368D79C-707C-4E41-9C9F-D53E23B4DB0C}" type="slidenum">
              <a:rPr kumimoji="1" lang="ja-JP" altLang="en-US" smtClean="0"/>
              <a:t>12</a:t>
            </a:fld>
            <a:endParaRPr kumimoji="1" lang="ja-JP" altLang="en-US"/>
          </a:p>
        </p:txBody>
      </p:sp>
    </p:spTree>
    <p:extLst>
      <p:ext uri="{BB962C8B-B14F-4D97-AF65-F5344CB8AC3E}">
        <p14:creationId xmlns:p14="http://schemas.microsoft.com/office/powerpoint/2010/main" val="58265739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実験１での目的は、、、</a:t>
            </a:r>
            <a:endParaRPr kumimoji="1" lang="en-US" altLang="ja-JP" dirty="0"/>
          </a:p>
          <a:p>
            <a:endParaRPr kumimoji="1" lang="en-US" altLang="ja-JP" dirty="0"/>
          </a:p>
          <a:p>
            <a:r>
              <a:rPr kumimoji="1" lang="ja-JP" altLang="en-US" dirty="0"/>
              <a:t>実験</a:t>
            </a:r>
            <a:r>
              <a:rPr kumimoji="1" lang="en-US" altLang="ja-JP" dirty="0"/>
              <a:t>2</a:t>
            </a:r>
            <a:r>
              <a:rPr kumimoji="1" lang="ja-JP" altLang="en-US" dirty="0"/>
              <a:t>では</a:t>
            </a:r>
            <a:r>
              <a:rPr kumimoji="1" lang="en-US" altLang="ja-JP" dirty="0"/>
              <a:t>BigCloneBench</a:t>
            </a:r>
            <a:r>
              <a:rPr kumimoji="1" lang="ja-JP" altLang="en-US" dirty="0"/>
              <a:t>から抽出した</a:t>
            </a:r>
            <a:r>
              <a:rPr kumimoji="1" lang="en-US" altLang="ja-JP" dirty="0"/>
              <a:t>T4</a:t>
            </a:r>
            <a:r>
              <a:rPr kumimoji="1" lang="ja-JP" altLang="en-US" dirty="0"/>
              <a:t>にあたるクローン</a:t>
            </a:r>
            <a:r>
              <a:rPr kumimoji="1" lang="en-US" altLang="ja-JP" dirty="0"/>
              <a:t>2000</a:t>
            </a:r>
            <a:r>
              <a:rPr kumimoji="1" lang="ja-JP" altLang="en-US" dirty="0"/>
              <a:t>ペアとクローンでない</a:t>
            </a:r>
            <a:r>
              <a:rPr kumimoji="1" lang="en-US" altLang="ja-JP" dirty="0"/>
              <a:t>2000</a:t>
            </a:r>
            <a:r>
              <a:rPr kumimoji="1" lang="ja-JP" altLang="en-US" dirty="0"/>
              <a:t>ペアに対して性能評価を行います</a:t>
            </a:r>
            <a:endParaRPr kumimoji="1" lang="en-US" altLang="ja-JP" dirty="0"/>
          </a:p>
          <a:p>
            <a:r>
              <a:rPr kumimoji="1" lang="ja-JP" altLang="en-US" dirty="0"/>
              <a:t>実験２での目的は、、、</a:t>
            </a:r>
            <a:endParaRPr kumimoji="1" lang="en-US" altLang="ja-JP" dirty="0"/>
          </a:p>
          <a:p>
            <a:endParaRPr kumimoji="1" lang="en-US" altLang="ja-JP" dirty="0"/>
          </a:p>
        </p:txBody>
      </p:sp>
      <p:sp>
        <p:nvSpPr>
          <p:cNvPr id="4" name="スライド番号プレースホルダー 3"/>
          <p:cNvSpPr>
            <a:spLocks noGrp="1"/>
          </p:cNvSpPr>
          <p:nvPr>
            <p:ph type="sldNum" sz="quarter" idx="5"/>
          </p:nvPr>
        </p:nvSpPr>
        <p:spPr/>
        <p:txBody>
          <a:bodyPr/>
          <a:lstStyle/>
          <a:p>
            <a:fld id="{0368D79C-707C-4E41-9C9F-D53E23B4DB0C}" type="slidenum">
              <a:rPr kumimoji="1" lang="ja-JP" altLang="en-US" smtClean="0"/>
              <a:t>13</a:t>
            </a:fld>
            <a:endParaRPr kumimoji="1" lang="ja-JP" altLang="en-US"/>
          </a:p>
        </p:txBody>
      </p:sp>
    </p:spTree>
    <p:extLst>
      <p:ext uri="{BB962C8B-B14F-4D97-AF65-F5344CB8AC3E}">
        <p14:creationId xmlns:p14="http://schemas.microsoft.com/office/powerpoint/2010/main" val="244970943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22F0C15-9359-E6EF-CEF7-A72C346F144E}"/>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113E4C0F-B31B-9579-726F-13C46138FA27}"/>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53203CA7-56B5-2F4B-9708-0E396443CB33}"/>
              </a:ext>
            </a:extLst>
          </p:cNvPr>
          <p:cNvSpPr>
            <a:spLocks noGrp="1"/>
          </p:cNvSpPr>
          <p:nvPr>
            <p:ph type="body" idx="1"/>
          </p:nvPr>
        </p:nvSpPr>
        <p:spPr/>
        <p:txBody>
          <a:bodyPr/>
          <a:lstStyle/>
          <a:p>
            <a:r>
              <a:rPr lang="en-US" altLang="ja-JP" sz="2300" b="1" dirty="0"/>
              <a:t>STEP1</a:t>
            </a:r>
            <a:r>
              <a:rPr lang="ja-JP" altLang="en-US" sz="2300" b="1" dirty="0"/>
              <a:t>：</a:t>
            </a:r>
            <a:r>
              <a:rPr lang="en-US" altLang="ja-JP" sz="2300" b="1" dirty="0"/>
              <a:t>LLM</a:t>
            </a:r>
            <a:r>
              <a:rPr lang="ja-JP" altLang="en-US" sz="2300" b="1" dirty="0"/>
              <a:t>のファインチューニング</a:t>
            </a:r>
            <a:endParaRPr lang="en-US" altLang="ja-JP" sz="2300" b="1" dirty="0"/>
          </a:p>
          <a:p>
            <a:pPr marL="441487" lvl="1"/>
            <a:r>
              <a:rPr lang="ja-JP" altLang="en-US" sz="2000" dirty="0"/>
              <a:t>学習データ：</a:t>
            </a:r>
            <a:r>
              <a:rPr lang="en-US" altLang="ja-JP" sz="2000" dirty="0"/>
              <a:t>FEMPDataset</a:t>
            </a:r>
          </a:p>
          <a:p>
            <a:r>
              <a:rPr lang="en-US" altLang="ja-JP" sz="2300" b="1" dirty="0"/>
              <a:t>STEP2</a:t>
            </a:r>
            <a:r>
              <a:rPr lang="ja-JP" altLang="en-US" sz="2300" b="1" dirty="0"/>
              <a:t>：ファインチューニング前とファインチューニング後の</a:t>
            </a:r>
            <a:r>
              <a:rPr lang="en-US" altLang="ja-JP" sz="2300" b="1" dirty="0"/>
              <a:t>LLM</a:t>
            </a:r>
            <a:r>
              <a:rPr lang="ja-JP" altLang="en-US" sz="2300" b="1" dirty="0"/>
              <a:t>の実行</a:t>
            </a:r>
            <a:endParaRPr lang="en-US" altLang="ja-JP" sz="2300" b="1" dirty="0"/>
          </a:p>
          <a:p>
            <a:pPr marL="441487" lvl="1"/>
            <a:r>
              <a:rPr lang="ja-JP" altLang="en-US" sz="2000" dirty="0"/>
              <a:t>評価データ：</a:t>
            </a:r>
            <a:r>
              <a:rPr lang="en-US" altLang="ja-JP" sz="2000" dirty="0"/>
              <a:t>FEMPDataset</a:t>
            </a:r>
            <a:r>
              <a:rPr lang="ja-JP" altLang="en-US" sz="2000" dirty="0"/>
              <a:t>，</a:t>
            </a:r>
            <a:r>
              <a:rPr lang="en-US" altLang="ja-JP" sz="2000" dirty="0"/>
              <a:t>BigCloneBench</a:t>
            </a:r>
          </a:p>
          <a:p>
            <a:r>
              <a:rPr lang="en-US" altLang="ja-JP" sz="2300" b="1" dirty="0"/>
              <a:t>STEP3</a:t>
            </a:r>
            <a:r>
              <a:rPr lang="ja-JP" altLang="en-US" sz="2300" b="1" dirty="0"/>
              <a:t>：性能評価</a:t>
            </a:r>
            <a:endParaRPr lang="en-US" altLang="ja-JP" sz="2300" b="1" dirty="0"/>
          </a:p>
        </p:txBody>
      </p:sp>
      <p:sp>
        <p:nvSpPr>
          <p:cNvPr id="4" name="スライド番号プレースホルダー 3">
            <a:extLst>
              <a:ext uri="{FF2B5EF4-FFF2-40B4-BE49-F238E27FC236}">
                <a16:creationId xmlns:a16="http://schemas.microsoft.com/office/drawing/2014/main" id="{A12D6066-07CE-EBAD-0915-DB21A9C4A614}"/>
              </a:ext>
            </a:extLst>
          </p:cNvPr>
          <p:cNvSpPr>
            <a:spLocks noGrp="1"/>
          </p:cNvSpPr>
          <p:nvPr>
            <p:ph type="sldNum" sz="quarter" idx="5"/>
          </p:nvPr>
        </p:nvSpPr>
        <p:spPr/>
        <p:txBody>
          <a:bodyPr/>
          <a:lstStyle/>
          <a:p>
            <a:fld id="{0368D79C-707C-4E41-9C9F-D53E23B4DB0C}" type="slidenum">
              <a:rPr kumimoji="1" lang="ja-JP" altLang="en-US" smtClean="0"/>
              <a:t>14</a:t>
            </a:fld>
            <a:endParaRPr kumimoji="1" lang="ja-JP" altLang="en-US"/>
          </a:p>
        </p:txBody>
      </p:sp>
    </p:spTree>
    <p:extLst>
      <p:ext uri="{BB962C8B-B14F-4D97-AF65-F5344CB8AC3E}">
        <p14:creationId xmlns:p14="http://schemas.microsoft.com/office/powerpoint/2010/main" val="328930896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CADA039-795A-983B-7B4C-695217EC2730}"/>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70D6881C-92CF-1BB3-858B-96CB1F37B953}"/>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E569C05F-1F6F-BC67-1D1C-DE756D5E6F2E}"/>
              </a:ext>
            </a:extLst>
          </p:cNvPr>
          <p:cNvSpPr>
            <a:spLocks noGrp="1"/>
          </p:cNvSpPr>
          <p:nvPr>
            <p:ph type="body" idx="1"/>
          </p:nvPr>
        </p:nvSpPr>
        <p:spPr/>
        <p:txBody>
          <a:bodyPr/>
          <a:lstStyle/>
          <a:p>
            <a:r>
              <a:rPr lang="en-US" altLang="ja-JP" sz="2300" b="1" dirty="0"/>
              <a:t>STEP1</a:t>
            </a:r>
            <a:r>
              <a:rPr lang="ja-JP" altLang="en-US" sz="2300" b="1" dirty="0"/>
              <a:t>：</a:t>
            </a:r>
            <a:r>
              <a:rPr lang="en-US" altLang="ja-JP" sz="2300" b="1" dirty="0"/>
              <a:t>LLM</a:t>
            </a:r>
            <a:r>
              <a:rPr lang="ja-JP" altLang="en-US" sz="2300" b="1" dirty="0"/>
              <a:t>のファインチューニング</a:t>
            </a:r>
            <a:endParaRPr lang="en-US" altLang="ja-JP" sz="2300" b="1" dirty="0"/>
          </a:p>
          <a:p>
            <a:endParaRPr lang="en-US" altLang="ja-JP" sz="2300" b="1" dirty="0"/>
          </a:p>
          <a:p>
            <a:pPr marL="441487" lvl="1"/>
            <a:r>
              <a:rPr lang="ja-JP" altLang="en-US" sz="2000" dirty="0"/>
              <a:t>対象のモデルは先ほど紹介した、</a:t>
            </a:r>
            <a:r>
              <a:rPr lang="en-US" altLang="ja-JP" sz="2000" dirty="0"/>
              <a:t>GPT-3.5-turbo, Llama2-Chat-7B, CodeLlama-7B-Instruct</a:t>
            </a:r>
            <a:r>
              <a:rPr lang="ja-JP" altLang="en-US" sz="2000" dirty="0"/>
              <a:t>の三つです。</a:t>
            </a:r>
            <a:endParaRPr lang="en-US" altLang="ja-JP" sz="2000" dirty="0"/>
          </a:p>
          <a:p>
            <a:pPr marL="441487" lvl="1"/>
            <a:r>
              <a:rPr lang="en-US" altLang="ja-JP" sz="2000" dirty="0"/>
              <a:t>FEMPDataset</a:t>
            </a:r>
            <a:r>
              <a:rPr lang="ja-JP" altLang="en-US" sz="2000" dirty="0"/>
              <a:t>は、訓練、検証、テストの三つに分割し、そのうち訓練・検証データをファインチューニング時に使用します。</a:t>
            </a:r>
            <a:endParaRPr lang="en-US" altLang="ja-JP" sz="2000" dirty="0"/>
          </a:p>
        </p:txBody>
      </p:sp>
      <p:sp>
        <p:nvSpPr>
          <p:cNvPr id="4" name="スライド番号プレースホルダー 3">
            <a:extLst>
              <a:ext uri="{FF2B5EF4-FFF2-40B4-BE49-F238E27FC236}">
                <a16:creationId xmlns:a16="http://schemas.microsoft.com/office/drawing/2014/main" id="{E5527E2A-7478-A45D-C356-7822BB4E2864}"/>
              </a:ext>
            </a:extLst>
          </p:cNvPr>
          <p:cNvSpPr>
            <a:spLocks noGrp="1"/>
          </p:cNvSpPr>
          <p:nvPr>
            <p:ph type="sldNum" sz="quarter" idx="5"/>
          </p:nvPr>
        </p:nvSpPr>
        <p:spPr/>
        <p:txBody>
          <a:bodyPr/>
          <a:lstStyle/>
          <a:p>
            <a:fld id="{0368D79C-707C-4E41-9C9F-D53E23B4DB0C}" type="slidenum">
              <a:rPr kumimoji="1" lang="ja-JP" altLang="en-US" smtClean="0"/>
              <a:t>15</a:t>
            </a:fld>
            <a:endParaRPr kumimoji="1" lang="ja-JP" altLang="en-US"/>
          </a:p>
        </p:txBody>
      </p:sp>
    </p:spTree>
    <p:extLst>
      <p:ext uri="{BB962C8B-B14F-4D97-AF65-F5344CB8AC3E}">
        <p14:creationId xmlns:p14="http://schemas.microsoft.com/office/powerpoint/2010/main" val="187531416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96FCE49-AA81-A89A-4F62-4780EF8D5018}"/>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1B278270-204C-61EA-C6D2-9DA72BA14390}"/>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EC281C0A-6AD3-14D1-FD48-773270F374AA}"/>
              </a:ext>
            </a:extLst>
          </p:cNvPr>
          <p:cNvSpPr>
            <a:spLocks noGrp="1"/>
          </p:cNvSpPr>
          <p:nvPr>
            <p:ph type="body" idx="1"/>
          </p:nvPr>
        </p:nvSpPr>
        <p:spPr/>
        <p:txBody>
          <a:bodyPr/>
          <a:lstStyle/>
          <a:p>
            <a:r>
              <a:rPr lang="en-US" altLang="ja-JP" sz="2300" b="1" dirty="0"/>
              <a:t>STEP2</a:t>
            </a:r>
            <a:r>
              <a:rPr lang="ja-JP" altLang="en-US" sz="2300" b="1" dirty="0"/>
              <a:t>：ファインチューニング前とファインチューニング後の</a:t>
            </a:r>
            <a:r>
              <a:rPr lang="en-US" altLang="ja-JP" sz="2300" b="1" dirty="0"/>
              <a:t>LLM</a:t>
            </a:r>
            <a:r>
              <a:rPr lang="ja-JP" altLang="en-US" sz="2300" b="1" dirty="0"/>
              <a:t>の実行</a:t>
            </a:r>
            <a:endParaRPr lang="en-US" altLang="ja-JP" sz="2300" b="1" dirty="0"/>
          </a:p>
          <a:p>
            <a:pPr marL="441487" lvl="1"/>
            <a:r>
              <a:rPr lang="ja-JP" altLang="en-US" sz="2000" dirty="0"/>
              <a:t>評価データ：分割した</a:t>
            </a:r>
            <a:r>
              <a:rPr lang="en-US" altLang="ja-JP" sz="2000" dirty="0"/>
              <a:t>FEMPDataset</a:t>
            </a:r>
            <a:r>
              <a:rPr lang="ja-JP" altLang="en-US" sz="2000" dirty="0"/>
              <a:t>のテストデータ，</a:t>
            </a:r>
            <a:r>
              <a:rPr lang="en-US" altLang="ja-JP" sz="2000" dirty="0"/>
              <a:t>BigCloneBench</a:t>
            </a:r>
            <a:endParaRPr lang="en-US" altLang="ja-JP" sz="2300" b="1" dirty="0"/>
          </a:p>
        </p:txBody>
      </p:sp>
      <p:sp>
        <p:nvSpPr>
          <p:cNvPr id="4" name="スライド番号プレースホルダー 3">
            <a:extLst>
              <a:ext uri="{FF2B5EF4-FFF2-40B4-BE49-F238E27FC236}">
                <a16:creationId xmlns:a16="http://schemas.microsoft.com/office/drawing/2014/main" id="{6E4A4DE5-366A-65E4-7109-F866039B00EC}"/>
              </a:ext>
            </a:extLst>
          </p:cNvPr>
          <p:cNvSpPr>
            <a:spLocks noGrp="1"/>
          </p:cNvSpPr>
          <p:nvPr>
            <p:ph type="sldNum" sz="quarter" idx="5"/>
          </p:nvPr>
        </p:nvSpPr>
        <p:spPr/>
        <p:txBody>
          <a:bodyPr/>
          <a:lstStyle/>
          <a:p>
            <a:fld id="{0368D79C-707C-4E41-9C9F-D53E23B4DB0C}" type="slidenum">
              <a:rPr kumimoji="1" lang="ja-JP" altLang="en-US" smtClean="0"/>
              <a:t>16</a:t>
            </a:fld>
            <a:endParaRPr kumimoji="1" lang="ja-JP" altLang="en-US"/>
          </a:p>
        </p:txBody>
      </p:sp>
    </p:spTree>
    <p:extLst>
      <p:ext uri="{BB962C8B-B14F-4D97-AF65-F5344CB8AC3E}">
        <p14:creationId xmlns:p14="http://schemas.microsoft.com/office/powerpoint/2010/main" val="279653012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3EA5149-4D54-DDE4-0E12-1D55CEEF85D1}"/>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04603E97-9858-AC98-382F-422373B97C2E}"/>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280E4CE4-4735-AA10-08B9-61478600DE03}"/>
              </a:ext>
            </a:extLst>
          </p:cNvPr>
          <p:cNvSpPr>
            <a:spLocks noGrp="1"/>
          </p:cNvSpPr>
          <p:nvPr>
            <p:ph type="body" idx="1"/>
          </p:nvPr>
        </p:nvSpPr>
        <p:spPr/>
        <p:txBody>
          <a:bodyPr/>
          <a:lstStyle/>
          <a:p>
            <a:r>
              <a:rPr lang="en-US" altLang="ja-JP" sz="2300" b="1" dirty="0"/>
              <a:t>STEP3</a:t>
            </a:r>
            <a:r>
              <a:rPr lang="ja-JP" altLang="en-US" sz="2300" b="1" dirty="0"/>
              <a:t>：性能評価</a:t>
            </a:r>
            <a:endParaRPr lang="en-US" altLang="ja-JP" sz="2300" b="1" dirty="0"/>
          </a:p>
        </p:txBody>
      </p:sp>
      <p:sp>
        <p:nvSpPr>
          <p:cNvPr id="4" name="スライド番号プレースホルダー 3">
            <a:extLst>
              <a:ext uri="{FF2B5EF4-FFF2-40B4-BE49-F238E27FC236}">
                <a16:creationId xmlns:a16="http://schemas.microsoft.com/office/drawing/2014/main" id="{A00ABE04-085D-800F-A9A2-11403D7ABE69}"/>
              </a:ext>
            </a:extLst>
          </p:cNvPr>
          <p:cNvSpPr>
            <a:spLocks noGrp="1"/>
          </p:cNvSpPr>
          <p:nvPr>
            <p:ph type="sldNum" sz="quarter" idx="5"/>
          </p:nvPr>
        </p:nvSpPr>
        <p:spPr/>
        <p:txBody>
          <a:bodyPr/>
          <a:lstStyle/>
          <a:p>
            <a:fld id="{0368D79C-707C-4E41-9C9F-D53E23B4DB0C}" type="slidenum">
              <a:rPr kumimoji="1" lang="ja-JP" altLang="en-US" smtClean="0"/>
              <a:t>17</a:t>
            </a:fld>
            <a:endParaRPr kumimoji="1" lang="ja-JP" altLang="en-US"/>
          </a:p>
        </p:txBody>
      </p:sp>
    </p:spTree>
    <p:extLst>
      <p:ext uri="{BB962C8B-B14F-4D97-AF65-F5344CB8AC3E}">
        <p14:creationId xmlns:p14="http://schemas.microsoft.com/office/powerpoint/2010/main" val="319814164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21153EF-DAC1-5BD5-4899-2F37673B81B4}"/>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FB333787-13FA-EA1E-1194-549040ACAB7D}"/>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3397A3F4-87B4-E9DE-AA70-F959FDEC8D03}"/>
              </a:ext>
            </a:extLst>
          </p:cNvPr>
          <p:cNvSpPr>
            <a:spLocks noGrp="1"/>
          </p:cNvSpPr>
          <p:nvPr>
            <p:ph type="body" idx="1"/>
          </p:nvPr>
        </p:nvSpPr>
        <p:spPr/>
        <p:txBody>
          <a:bodyPr/>
          <a:lstStyle/>
          <a:p>
            <a:r>
              <a:rPr kumimoji="1" lang="ja-JP" altLang="en-US" dirty="0"/>
              <a:t>ファインチューニングの手法について詳しく説明します。</a:t>
            </a:r>
            <a:endParaRPr kumimoji="1" lang="en-US" altLang="ja-JP" dirty="0"/>
          </a:p>
          <a:p>
            <a:endParaRPr kumimoji="1" lang="en-US" altLang="ja-JP" dirty="0"/>
          </a:p>
          <a:p>
            <a:r>
              <a:rPr kumimoji="1" lang="en-US" altLang="ja-JP" dirty="0"/>
              <a:t>GPT-3.5</a:t>
            </a:r>
            <a:r>
              <a:rPr kumimoji="1" lang="ja-JP" altLang="en-US" dirty="0"/>
              <a:t>のファインチューニングでは</a:t>
            </a:r>
            <a:endParaRPr kumimoji="1" lang="en-US" altLang="ja-JP" dirty="0"/>
          </a:p>
          <a:p>
            <a:endParaRPr kumimoji="1" lang="en-US" altLang="ja-JP" dirty="0"/>
          </a:p>
          <a:p>
            <a:r>
              <a:rPr kumimoji="1" lang="en-US" altLang="ja-JP" dirty="0"/>
              <a:t>Llama2</a:t>
            </a:r>
            <a:r>
              <a:rPr kumimoji="1" lang="ja-JP" altLang="en-US" dirty="0"/>
              <a:t>・</a:t>
            </a:r>
            <a:r>
              <a:rPr kumimoji="1" lang="en-US" altLang="ja-JP" dirty="0" err="1"/>
              <a:t>CodeLlama</a:t>
            </a:r>
            <a:r>
              <a:rPr kumimoji="1" lang="ja-JP" altLang="en-US" dirty="0"/>
              <a:t>のファインチューニングは実機を用いて行いました。</a:t>
            </a:r>
            <a:endParaRPr kumimoji="1" lang="en-US" altLang="ja-JP" dirty="0"/>
          </a:p>
          <a:p>
            <a:r>
              <a:rPr kumimoji="1" lang="ja-JP" altLang="en-US" dirty="0"/>
              <a:t>必要な</a:t>
            </a:r>
            <a:r>
              <a:rPr kumimoji="1" lang="en-US" altLang="ja-JP" dirty="0"/>
              <a:t>GPU</a:t>
            </a:r>
            <a:r>
              <a:rPr kumimoji="1" lang="ja-JP" altLang="en-US" dirty="0"/>
              <a:t>のリソースを削減するため以下の二つの技術を使用しています。</a:t>
            </a:r>
            <a:endParaRPr kumimoji="1" lang="en-US" altLang="ja-JP" dirty="0"/>
          </a:p>
          <a:p>
            <a:endParaRPr kumimoji="1" lang="en-US" altLang="ja-JP" dirty="0"/>
          </a:p>
          <a:p>
            <a:endParaRPr kumimoji="1" lang="en-US" altLang="ja-JP" dirty="0"/>
          </a:p>
          <a:p>
            <a:r>
              <a:rPr kumimoji="1" lang="ja-JP" altLang="en-US" dirty="0"/>
              <a:t>各</a:t>
            </a:r>
            <a:r>
              <a:rPr kumimoji="1" lang="en-US" altLang="ja-JP" dirty="0"/>
              <a:t>GPU</a:t>
            </a:r>
            <a:r>
              <a:rPr kumimoji="1" lang="ja-JP" altLang="en-US" dirty="0"/>
              <a:t>が特定の層のパラメータの変更を担当します。</a:t>
            </a:r>
            <a:endParaRPr kumimoji="1" lang="en-US" altLang="ja-JP" dirty="0"/>
          </a:p>
        </p:txBody>
      </p:sp>
      <p:sp>
        <p:nvSpPr>
          <p:cNvPr id="4" name="スライド番号プレースホルダー 3">
            <a:extLst>
              <a:ext uri="{FF2B5EF4-FFF2-40B4-BE49-F238E27FC236}">
                <a16:creationId xmlns:a16="http://schemas.microsoft.com/office/drawing/2014/main" id="{66258100-7EEE-D034-B68E-D24512F14449}"/>
              </a:ext>
            </a:extLst>
          </p:cNvPr>
          <p:cNvSpPr>
            <a:spLocks noGrp="1"/>
          </p:cNvSpPr>
          <p:nvPr>
            <p:ph type="sldNum" sz="quarter" idx="5"/>
          </p:nvPr>
        </p:nvSpPr>
        <p:spPr/>
        <p:txBody>
          <a:bodyPr/>
          <a:lstStyle/>
          <a:p>
            <a:fld id="{0368D79C-707C-4E41-9C9F-D53E23B4DB0C}" type="slidenum">
              <a:rPr kumimoji="1" lang="ja-JP" altLang="en-US" smtClean="0"/>
              <a:t>18</a:t>
            </a:fld>
            <a:endParaRPr kumimoji="1" lang="ja-JP" altLang="en-US"/>
          </a:p>
        </p:txBody>
      </p:sp>
    </p:spTree>
    <p:extLst>
      <p:ext uri="{BB962C8B-B14F-4D97-AF65-F5344CB8AC3E}">
        <p14:creationId xmlns:p14="http://schemas.microsoft.com/office/powerpoint/2010/main" val="2082081615"/>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58E22D1-EDF6-D4C9-91B6-EBA1CDCC4C29}"/>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1C8FB3C9-13C5-1594-11F7-6A2835E21D6A}"/>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F0005AE1-8706-8204-B78B-D28EA08C3A3C}"/>
              </a:ext>
            </a:extLst>
          </p:cNvPr>
          <p:cNvSpPr>
            <a:spLocks noGrp="1"/>
          </p:cNvSpPr>
          <p:nvPr>
            <p:ph type="body" idx="1"/>
          </p:nvPr>
        </p:nvSpPr>
        <p:spPr/>
        <p:txBody>
          <a:bodyPr/>
          <a:lstStyle/>
          <a:p>
            <a:r>
              <a:rPr kumimoji="1" lang="ja-JP" altLang="en-US" dirty="0"/>
              <a:t>プロンプトの具体例です。</a:t>
            </a:r>
            <a:endParaRPr kumimoji="1" lang="en-US" altLang="ja-JP" dirty="0"/>
          </a:p>
          <a:p>
            <a:r>
              <a:rPr kumimoji="1" lang="ja-JP" altLang="en-US" dirty="0"/>
              <a:t>プロンプトは</a:t>
            </a:r>
            <a:r>
              <a:rPr kumimoji="1" lang="en-US" altLang="ja-JP" dirty="0"/>
              <a:t>2</a:t>
            </a:r>
            <a:r>
              <a:rPr kumimoji="1" lang="ja-JP" altLang="en-US" dirty="0"/>
              <a:t>つの指示で構成されています。</a:t>
            </a:r>
            <a:endParaRPr kumimoji="1" lang="en-US" altLang="ja-JP" dirty="0"/>
          </a:p>
          <a:p>
            <a:r>
              <a:rPr kumimoji="1" lang="en-US" altLang="ja-JP" dirty="0"/>
              <a:t>System</a:t>
            </a:r>
            <a:r>
              <a:rPr kumimoji="1" lang="ja-JP" altLang="en-US" dirty="0"/>
              <a:t>では</a:t>
            </a:r>
            <a:endParaRPr kumimoji="1" lang="en-US" altLang="ja-JP" dirty="0"/>
          </a:p>
          <a:p>
            <a:r>
              <a:rPr kumimoji="1" lang="ja-JP" altLang="en-US" dirty="0"/>
              <a:t>回答方法を</a:t>
            </a:r>
            <a:r>
              <a:rPr kumimoji="1" lang="en-US" altLang="ja-JP" dirty="0"/>
              <a:t>Yes</a:t>
            </a:r>
            <a:r>
              <a:rPr kumimoji="1" lang="ja-JP" altLang="en-US" dirty="0"/>
              <a:t> </a:t>
            </a:r>
            <a:r>
              <a:rPr kumimoji="1" lang="en-US" altLang="ja-JP" dirty="0"/>
              <a:t>No</a:t>
            </a:r>
            <a:r>
              <a:rPr kumimoji="1" lang="ja-JP" altLang="en-US" dirty="0"/>
              <a:t>で指定します。</a:t>
            </a:r>
            <a:endParaRPr kumimoji="1" lang="en-US" altLang="ja-JP" dirty="0"/>
          </a:p>
          <a:p>
            <a:r>
              <a:rPr kumimoji="1" lang="en-US" altLang="ja-JP" dirty="0"/>
              <a:t>User</a:t>
            </a:r>
            <a:r>
              <a:rPr kumimoji="1" lang="ja-JP" altLang="en-US" dirty="0"/>
              <a:t>では</a:t>
            </a:r>
            <a:endParaRPr kumimoji="1" lang="en-US" altLang="ja-JP" dirty="0"/>
          </a:p>
          <a:p>
            <a:r>
              <a:rPr kumimoji="1" lang="ja-JP" altLang="en-US" dirty="0"/>
              <a:t>実コードを入力し、クローンであるかを聞きます</a:t>
            </a:r>
            <a:endParaRPr kumimoji="1" lang="en-US" altLang="ja-JP" dirty="0"/>
          </a:p>
        </p:txBody>
      </p:sp>
      <p:sp>
        <p:nvSpPr>
          <p:cNvPr id="4" name="スライド番号プレースホルダー 3">
            <a:extLst>
              <a:ext uri="{FF2B5EF4-FFF2-40B4-BE49-F238E27FC236}">
                <a16:creationId xmlns:a16="http://schemas.microsoft.com/office/drawing/2014/main" id="{6EA036BE-936E-B29E-D866-BC6BCF006B6B}"/>
              </a:ext>
            </a:extLst>
          </p:cNvPr>
          <p:cNvSpPr>
            <a:spLocks noGrp="1"/>
          </p:cNvSpPr>
          <p:nvPr>
            <p:ph type="sldNum" sz="quarter" idx="5"/>
          </p:nvPr>
        </p:nvSpPr>
        <p:spPr/>
        <p:txBody>
          <a:bodyPr/>
          <a:lstStyle/>
          <a:p>
            <a:fld id="{0368D79C-707C-4E41-9C9F-D53E23B4DB0C}" type="slidenum">
              <a:rPr kumimoji="1" lang="ja-JP" altLang="en-US" smtClean="0"/>
              <a:t>19</a:t>
            </a:fld>
            <a:endParaRPr kumimoji="1" lang="ja-JP" altLang="en-US"/>
          </a:p>
        </p:txBody>
      </p:sp>
    </p:spTree>
    <p:extLst>
      <p:ext uri="{BB962C8B-B14F-4D97-AF65-F5344CB8AC3E}">
        <p14:creationId xmlns:p14="http://schemas.microsoft.com/office/powerpoint/2010/main" val="108393000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7BEA48A-B848-D440-C9CA-2109BE0F3EA5}"/>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1FF549E0-F702-53BB-2BF9-98A11F3D6E30}"/>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0AC963FC-00DD-829B-5D99-4FB4594A7921}"/>
              </a:ext>
            </a:extLst>
          </p:cNvPr>
          <p:cNvSpPr>
            <a:spLocks noGrp="1"/>
          </p:cNvSpPr>
          <p:nvPr>
            <p:ph type="body" idx="1"/>
          </p:nvPr>
        </p:nvSpPr>
        <p:spPr/>
        <p:txBody>
          <a:bodyPr/>
          <a:lstStyle/>
          <a:p>
            <a:r>
              <a:rPr kumimoji="1" lang="ja-JP" altLang="en-US" dirty="0"/>
              <a:t>を、コードクローンといいます。以後クローンと短縮します。</a:t>
            </a:r>
            <a:endParaRPr kumimoji="1" lang="en-US" altLang="ja-JP" dirty="0"/>
          </a:p>
          <a:p>
            <a:endParaRPr kumimoji="1" lang="en-US" altLang="ja-JP" dirty="0"/>
          </a:p>
          <a:p>
            <a:r>
              <a:rPr kumimoji="1" lang="ja-JP" altLang="en-US" dirty="0"/>
              <a:t>クローンはコピーアンドペーストや再実装などを通して、作成され、バグもコピーされます。バグやコードの変更を両方に適用しないと、</a:t>
            </a:r>
            <a:br>
              <a:rPr kumimoji="1" lang="en-US" altLang="ja-JP" dirty="0"/>
            </a:br>
            <a:r>
              <a:rPr kumimoji="1" lang="ja-JP" altLang="en-US" dirty="0"/>
              <a:t>プログラム内にバグを残してしまう。</a:t>
            </a:r>
            <a:endParaRPr kumimoji="1" lang="en-US" altLang="ja-JP" dirty="0"/>
          </a:p>
          <a:p>
            <a:endParaRPr kumimoji="1" lang="en-US" altLang="ja-JP" dirty="0"/>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dirty="0"/>
              <a:t>クローンに対するコーディングは一貫した変更が必要になることがあり、過剰なクローンはシステムの保守性を損ねてしまいます。</a:t>
            </a:r>
            <a:endParaRPr kumimoji="1" lang="en-US" altLang="ja-JP" dirty="0"/>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dirty="0"/>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dirty="0"/>
              <a:t>この問題に対処するため、クローンの検出ツールが多く提案されています。</a:t>
            </a:r>
            <a:endParaRPr kumimoji="1" lang="en-US" altLang="ja-JP" dirty="0"/>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dirty="0"/>
          </a:p>
        </p:txBody>
      </p:sp>
      <p:sp>
        <p:nvSpPr>
          <p:cNvPr id="4" name="スライド番号プレースホルダー 3">
            <a:extLst>
              <a:ext uri="{FF2B5EF4-FFF2-40B4-BE49-F238E27FC236}">
                <a16:creationId xmlns:a16="http://schemas.microsoft.com/office/drawing/2014/main" id="{6671B0E1-810C-4014-7F70-EA86A29CBF8E}"/>
              </a:ext>
            </a:extLst>
          </p:cNvPr>
          <p:cNvSpPr>
            <a:spLocks noGrp="1"/>
          </p:cNvSpPr>
          <p:nvPr>
            <p:ph type="sldNum" sz="quarter" idx="5"/>
          </p:nvPr>
        </p:nvSpPr>
        <p:spPr/>
        <p:txBody>
          <a:bodyPr/>
          <a:lstStyle/>
          <a:p>
            <a:fld id="{0368D79C-707C-4E41-9C9F-D53E23B4DB0C}" type="slidenum">
              <a:rPr kumimoji="1" lang="ja-JP" altLang="en-US" smtClean="0"/>
              <a:t>2</a:t>
            </a:fld>
            <a:endParaRPr kumimoji="1" lang="ja-JP" altLang="en-US"/>
          </a:p>
        </p:txBody>
      </p:sp>
    </p:spTree>
    <p:extLst>
      <p:ext uri="{BB962C8B-B14F-4D97-AF65-F5344CB8AC3E}">
        <p14:creationId xmlns:p14="http://schemas.microsoft.com/office/powerpoint/2010/main" val="2951016422"/>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クローン検出の評価指標は、以下の三つを使用します</a:t>
            </a:r>
            <a:endParaRPr kumimoji="1" lang="en-US" altLang="ja-JP" dirty="0"/>
          </a:p>
          <a:p>
            <a:endParaRPr kumimoji="1" lang="en-US" altLang="ja-JP" dirty="0"/>
          </a:p>
          <a:p>
            <a:r>
              <a:rPr kumimoji="1" lang="en-US" altLang="ja-JP" dirty="0"/>
              <a:t>Recall Precision</a:t>
            </a:r>
            <a:r>
              <a:rPr kumimoji="1" lang="ja-JP" altLang="en-US" dirty="0"/>
              <a:t>にはトレードオフの関係がある</a:t>
            </a:r>
          </a:p>
        </p:txBody>
      </p:sp>
      <p:sp>
        <p:nvSpPr>
          <p:cNvPr id="4" name="スライド番号プレースホルダー 3"/>
          <p:cNvSpPr>
            <a:spLocks noGrp="1"/>
          </p:cNvSpPr>
          <p:nvPr>
            <p:ph type="sldNum" sz="quarter" idx="5"/>
          </p:nvPr>
        </p:nvSpPr>
        <p:spPr/>
        <p:txBody>
          <a:bodyPr/>
          <a:lstStyle/>
          <a:p>
            <a:fld id="{0368D79C-707C-4E41-9C9F-D53E23B4DB0C}" type="slidenum">
              <a:rPr kumimoji="1" lang="ja-JP" altLang="en-US" smtClean="0"/>
              <a:t>20</a:t>
            </a:fld>
            <a:endParaRPr kumimoji="1" lang="ja-JP" altLang="en-US"/>
          </a:p>
        </p:txBody>
      </p:sp>
    </p:spTree>
    <p:extLst>
      <p:ext uri="{BB962C8B-B14F-4D97-AF65-F5344CB8AC3E}">
        <p14:creationId xmlns:p14="http://schemas.microsoft.com/office/powerpoint/2010/main" val="362473664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実験</a:t>
            </a:r>
            <a:r>
              <a:rPr kumimoji="1" lang="en-US" altLang="ja-JP" dirty="0"/>
              <a:t>1</a:t>
            </a:r>
            <a:r>
              <a:rPr kumimoji="1" lang="ja-JP" altLang="en-US" dirty="0"/>
              <a:t>の結果を示します。</a:t>
            </a:r>
            <a:endParaRPr kumimoji="1" lang="en-US" altLang="ja-JP" dirty="0"/>
          </a:p>
          <a:p>
            <a:endParaRPr kumimoji="1" lang="en-US" altLang="ja-JP" dirty="0"/>
          </a:p>
          <a:p>
            <a:r>
              <a:rPr kumimoji="1" lang="ja-JP" altLang="en-US" dirty="0"/>
              <a:t>左側のグラフでは先ほどの三つの評価指標の結果を示しています。</a:t>
            </a:r>
            <a:endParaRPr kumimoji="1" lang="en-US" altLang="ja-JP" dirty="0"/>
          </a:p>
          <a:p>
            <a:endParaRPr kumimoji="1" lang="en-US" altLang="ja-JP" dirty="0"/>
          </a:p>
          <a:p>
            <a:r>
              <a:rPr kumimoji="1" lang="ja-JP" altLang="en-US" dirty="0"/>
              <a:t>右側のベン図は正しく検出できたメソッドペア数の変化を表している。</a:t>
            </a:r>
            <a:endParaRPr kumimoji="1" lang="en-US" altLang="ja-JP" dirty="0"/>
          </a:p>
          <a:p>
            <a:endParaRPr kumimoji="1" lang="en-US" altLang="ja-JP" dirty="0"/>
          </a:p>
          <a:p>
            <a:r>
              <a:rPr kumimoji="1" lang="ja-JP" altLang="en-US" dirty="0"/>
              <a:t>右側のベン図を見ると、</a:t>
            </a:r>
            <a:endParaRPr kumimoji="1" lang="en-US" altLang="ja-JP" dirty="0"/>
          </a:p>
          <a:p>
            <a:r>
              <a:rPr kumimoji="1" lang="ja-JP" altLang="en-US" dirty="0"/>
              <a:t>クローンでないものをクローンでないと判定することができたメソッドペアの数が増えています。</a:t>
            </a:r>
            <a:endParaRPr kumimoji="1" lang="en-US" altLang="ja-JP" dirty="0"/>
          </a:p>
          <a:p>
            <a:endParaRPr kumimoji="1" lang="en-US" altLang="ja-JP" dirty="0"/>
          </a:p>
          <a:p>
            <a:r>
              <a:rPr kumimoji="1" lang="ja-JP" altLang="en-US" dirty="0"/>
              <a:t>このことから結果として、</a:t>
            </a:r>
            <a:endParaRPr kumimoji="1" lang="en-US" altLang="ja-JP" dirty="0"/>
          </a:p>
          <a:p>
            <a:r>
              <a:rPr kumimoji="1" lang="en-US" altLang="ja-JP" dirty="0"/>
              <a:t>Precision</a:t>
            </a:r>
            <a:r>
              <a:rPr kumimoji="1" lang="ja-JP" altLang="en-US" dirty="0"/>
              <a:t>が大きく上昇、誤検出が減っていることがわかります。</a:t>
            </a:r>
            <a:endParaRPr kumimoji="1" lang="en-US" altLang="ja-JP" dirty="0"/>
          </a:p>
          <a:p>
            <a:r>
              <a:rPr kumimoji="1" lang="ja-JP" altLang="en-US" dirty="0"/>
              <a:t>また、全体の</a:t>
            </a:r>
            <a:r>
              <a:rPr kumimoji="1" lang="en-US" altLang="ja-JP" dirty="0"/>
              <a:t>Accuracy</a:t>
            </a:r>
            <a:r>
              <a:rPr kumimoji="1" lang="ja-JP" altLang="en-US" dirty="0"/>
              <a:t>が増えており、全体の検出精度が上昇したと言えます。</a:t>
            </a:r>
            <a:endParaRPr kumimoji="1" lang="en-US" altLang="ja-JP" dirty="0"/>
          </a:p>
        </p:txBody>
      </p:sp>
      <p:sp>
        <p:nvSpPr>
          <p:cNvPr id="4" name="スライド番号プレースホルダー 3"/>
          <p:cNvSpPr>
            <a:spLocks noGrp="1"/>
          </p:cNvSpPr>
          <p:nvPr>
            <p:ph type="sldNum" sz="quarter" idx="5"/>
          </p:nvPr>
        </p:nvSpPr>
        <p:spPr/>
        <p:txBody>
          <a:bodyPr/>
          <a:lstStyle/>
          <a:p>
            <a:fld id="{0368D79C-707C-4E41-9C9F-D53E23B4DB0C}" type="slidenum">
              <a:rPr kumimoji="1" lang="ja-JP" altLang="en-US" smtClean="0"/>
              <a:t>21</a:t>
            </a:fld>
            <a:endParaRPr kumimoji="1" lang="ja-JP" altLang="en-US"/>
          </a:p>
        </p:txBody>
      </p:sp>
    </p:spTree>
    <p:extLst>
      <p:ext uri="{BB962C8B-B14F-4D97-AF65-F5344CB8AC3E}">
        <p14:creationId xmlns:p14="http://schemas.microsoft.com/office/powerpoint/2010/main" val="256014465"/>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7428747-593A-0AEC-B6D0-AAC510B17DBD}"/>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44B023BF-9BEF-3A26-0479-A0A83315023D}"/>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E0CBE50C-A110-3119-982C-1D915FFDBBFF}"/>
              </a:ext>
            </a:extLst>
          </p:cNvPr>
          <p:cNvSpPr>
            <a:spLocks noGrp="1"/>
          </p:cNvSpPr>
          <p:nvPr>
            <p:ph type="body" idx="1"/>
          </p:nvPr>
        </p:nvSpPr>
        <p:spPr/>
        <p:txBody>
          <a:bodyPr/>
          <a:lstStyle/>
          <a:p>
            <a:r>
              <a:rPr kumimoji="1" lang="en-US" altLang="ja-JP" dirty="0"/>
              <a:t>GPT4</a:t>
            </a:r>
            <a:r>
              <a:rPr kumimoji="1" lang="ja-JP" altLang="en-US" dirty="0"/>
              <a:t>との比較も行いました。</a:t>
            </a:r>
            <a:endParaRPr kumimoji="1" lang="en-US" altLang="ja-JP" dirty="0"/>
          </a:p>
          <a:p>
            <a:r>
              <a:rPr kumimoji="1" lang="ja-JP" altLang="en-US" dirty="0"/>
              <a:t>その結果 </a:t>
            </a:r>
            <a:r>
              <a:rPr kumimoji="1" lang="en-US" altLang="ja-JP" dirty="0"/>
              <a:t>GPT-3.5-turbo</a:t>
            </a:r>
            <a:r>
              <a:rPr kumimoji="1" lang="ja-JP" altLang="en-US" dirty="0"/>
              <a:t>をファインチューニングしたモデルは</a:t>
            </a:r>
            <a:r>
              <a:rPr kumimoji="1" lang="en-US" altLang="ja-JP" dirty="0"/>
              <a:t>GPT-4-turbo</a:t>
            </a:r>
            <a:r>
              <a:rPr kumimoji="1" lang="ja-JP" altLang="en-US" dirty="0"/>
              <a:t>よりも</a:t>
            </a:r>
            <a:r>
              <a:rPr kumimoji="1" lang="en-US" altLang="ja-JP" dirty="0"/>
              <a:t>Accuracy</a:t>
            </a:r>
            <a:r>
              <a:rPr kumimoji="1" lang="ja-JP" altLang="en-US" dirty="0"/>
              <a:t>が高いことが確認できました。</a:t>
            </a:r>
            <a:endParaRPr kumimoji="1" lang="en-US" altLang="ja-JP" dirty="0"/>
          </a:p>
        </p:txBody>
      </p:sp>
      <p:sp>
        <p:nvSpPr>
          <p:cNvPr id="4" name="スライド番号プレースホルダー 3">
            <a:extLst>
              <a:ext uri="{FF2B5EF4-FFF2-40B4-BE49-F238E27FC236}">
                <a16:creationId xmlns:a16="http://schemas.microsoft.com/office/drawing/2014/main" id="{42522CA9-4078-C70C-32DF-9B493342D92F}"/>
              </a:ext>
            </a:extLst>
          </p:cNvPr>
          <p:cNvSpPr>
            <a:spLocks noGrp="1"/>
          </p:cNvSpPr>
          <p:nvPr>
            <p:ph type="sldNum" sz="quarter" idx="5"/>
          </p:nvPr>
        </p:nvSpPr>
        <p:spPr/>
        <p:txBody>
          <a:bodyPr/>
          <a:lstStyle/>
          <a:p>
            <a:fld id="{0368D79C-707C-4E41-9C9F-D53E23B4DB0C}" type="slidenum">
              <a:rPr kumimoji="1" lang="ja-JP" altLang="en-US" smtClean="0"/>
              <a:t>22</a:t>
            </a:fld>
            <a:endParaRPr kumimoji="1" lang="ja-JP" altLang="en-US"/>
          </a:p>
        </p:txBody>
      </p:sp>
    </p:spTree>
    <p:extLst>
      <p:ext uri="{BB962C8B-B14F-4D97-AF65-F5344CB8AC3E}">
        <p14:creationId xmlns:p14="http://schemas.microsoft.com/office/powerpoint/2010/main" val="4215080429"/>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982457E-A2B4-5F09-0B44-7F5C45F664D8}"/>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BEEE7555-C844-FAA1-4902-A9AEC76BA97E}"/>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194C60A4-B602-B586-AE65-BD1D1812C212}"/>
              </a:ext>
            </a:extLst>
          </p:cNvPr>
          <p:cNvSpPr>
            <a:spLocks noGrp="1"/>
          </p:cNvSpPr>
          <p:nvPr>
            <p:ph type="body" idx="1"/>
          </p:nvPr>
        </p:nvSpPr>
        <p:spPr/>
        <p:txBody>
          <a:bodyPr/>
          <a:lstStyle/>
          <a:p>
            <a:r>
              <a:rPr kumimoji="1" lang="en-US" altLang="ja-JP" dirty="0"/>
              <a:t>Llama2</a:t>
            </a:r>
            <a:r>
              <a:rPr kumimoji="1" lang="ja-JP" altLang="en-US" dirty="0"/>
              <a:t>に対する結果です</a:t>
            </a:r>
            <a:endParaRPr kumimoji="1" lang="en-US" altLang="ja-JP" dirty="0"/>
          </a:p>
          <a:p>
            <a:r>
              <a:rPr kumimoji="1" lang="ja-JP" altLang="en-US" dirty="0"/>
              <a:t>クローンをクローンと正しく判定できたメソッドペアは減りましたが、</a:t>
            </a:r>
            <a:endParaRPr kumimoji="1" lang="en-US" altLang="ja-JP" dirty="0"/>
          </a:p>
          <a:p>
            <a:r>
              <a:rPr kumimoji="1" lang="ja-JP" altLang="en-US" dirty="0"/>
              <a:t>クローンでないものをクローンでないと正しく判定できたメソッドペアが増えた</a:t>
            </a:r>
            <a:endParaRPr kumimoji="1" lang="en-US" altLang="ja-JP" dirty="0"/>
          </a:p>
          <a:p>
            <a:endParaRPr kumimoji="1" lang="en-US" altLang="ja-JP" dirty="0"/>
          </a:p>
          <a:p>
            <a:r>
              <a:rPr kumimoji="1" lang="ja-JP" altLang="en-US" dirty="0"/>
              <a:t>結果、</a:t>
            </a:r>
            <a:r>
              <a:rPr kumimoji="1" lang="en-US" altLang="ja-JP" dirty="0"/>
              <a:t>Accuracy</a:t>
            </a:r>
            <a:r>
              <a:rPr kumimoji="1" lang="ja-JP" altLang="en-US" dirty="0"/>
              <a:t>は若干増加し、全体の検出精度は上昇した。</a:t>
            </a:r>
            <a:endParaRPr kumimoji="1" lang="en-US" altLang="ja-JP" dirty="0"/>
          </a:p>
          <a:p>
            <a:endParaRPr kumimoji="1" lang="en-US" altLang="ja-JP" dirty="0"/>
          </a:p>
          <a:p>
            <a:endParaRPr kumimoji="1" lang="en-US" altLang="ja-JP" dirty="0"/>
          </a:p>
          <a:p>
            <a:endParaRPr kumimoji="1" lang="en-US" altLang="ja-JP" dirty="0"/>
          </a:p>
        </p:txBody>
      </p:sp>
      <p:sp>
        <p:nvSpPr>
          <p:cNvPr id="4" name="スライド番号プレースホルダー 3">
            <a:extLst>
              <a:ext uri="{FF2B5EF4-FFF2-40B4-BE49-F238E27FC236}">
                <a16:creationId xmlns:a16="http://schemas.microsoft.com/office/drawing/2014/main" id="{0A462A85-77D6-C43A-20AF-C68E2E7DBBDC}"/>
              </a:ext>
            </a:extLst>
          </p:cNvPr>
          <p:cNvSpPr>
            <a:spLocks noGrp="1"/>
          </p:cNvSpPr>
          <p:nvPr>
            <p:ph type="sldNum" sz="quarter" idx="5"/>
          </p:nvPr>
        </p:nvSpPr>
        <p:spPr/>
        <p:txBody>
          <a:bodyPr/>
          <a:lstStyle/>
          <a:p>
            <a:fld id="{0368D79C-707C-4E41-9C9F-D53E23B4DB0C}" type="slidenum">
              <a:rPr kumimoji="1" lang="ja-JP" altLang="en-US" smtClean="0"/>
              <a:t>23</a:t>
            </a:fld>
            <a:endParaRPr kumimoji="1" lang="ja-JP" altLang="en-US"/>
          </a:p>
        </p:txBody>
      </p:sp>
    </p:spTree>
    <p:extLst>
      <p:ext uri="{BB962C8B-B14F-4D97-AF65-F5344CB8AC3E}">
        <p14:creationId xmlns:p14="http://schemas.microsoft.com/office/powerpoint/2010/main" val="2649545704"/>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76F81A7-2147-496C-8B34-8122D69D3687}"/>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D2BDD2B2-3C27-BF1F-C961-90450A4C3361}"/>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16F64FC0-0FBA-C6D3-2AE2-87E5301CD6E5}"/>
              </a:ext>
            </a:extLst>
          </p:cNvPr>
          <p:cNvSpPr>
            <a:spLocks noGrp="1"/>
          </p:cNvSpPr>
          <p:nvPr>
            <p:ph type="body" idx="1"/>
          </p:nvPr>
        </p:nvSpPr>
        <p:spPr/>
        <p:txBody>
          <a:bodyPr/>
          <a:lstStyle/>
          <a:p>
            <a:r>
              <a:rPr kumimoji="1" lang="en-US" altLang="ja-JP" dirty="0" err="1"/>
              <a:t>CodeLlama</a:t>
            </a:r>
            <a:r>
              <a:rPr kumimoji="1" lang="ja-JP" altLang="en-US" dirty="0"/>
              <a:t>に対する結果です</a:t>
            </a:r>
            <a:endParaRPr kumimoji="1" lang="en-US" altLang="ja-JP" dirty="0"/>
          </a:p>
          <a:p>
            <a:r>
              <a:rPr kumimoji="1" lang="en-US" altLang="ja-JP" dirty="0" err="1"/>
              <a:t>CodeLlama</a:t>
            </a:r>
            <a:r>
              <a:rPr kumimoji="1" lang="ja-JP" altLang="en-US" dirty="0"/>
              <a:t>ではクローン、クローンでないもののどちらの場合も正しく判別することができるようになったことがわかります。</a:t>
            </a:r>
            <a:endParaRPr kumimoji="1" lang="en-US" altLang="ja-JP" dirty="0"/>
          </a:p>
          <a:p>
            <a:endParaRPr kumimoji="1" lang="en-US" altLang="ja-JP" dirty="0"/>
          </a:p>
          <a:p>
            <a:r>
              <a:rPr kumimoji="1" lang="ja-JP" altLang="en-US" dirty="0"/>
              <a:t>結果、すべての評価指標が大きく上がりました。</a:t>
            </a:r>
            <a:endParaRPr kumimoji="1" lang="en-US" altLang="ja-JP" dirty="0"/>
          </a:p>
        </p:txBody>
      </p:sp>
      <p:sp>
        <p:nvSpPr>
          <p:cNvPr id="4" name="スライド番号プレースホルダー 3">
            <a:extLst>
              <a:ext uri="{FF2B5EF4-FFF2-40B4-BE49-F238E27FC236}">
                <a16:creationId xmlns:a16="http://schemas.microsoft.com/office/drawing/2014/main" id="{B7C23E4C-633C-B986-4F2F-2F1656E903F7}"/>
              </a:ext>
            </a:extLst>
          </p:cNvPr>
          <p:cNvSpPr>
            <a:spLocks noGrp="1"/>
          </p:cNvSpPr>
          <p:nvPr>
            <p:ph type="sldNum" sz="quarter" idx="5"/>
          </p:nvPr>
        </p:nvSpPr>
        <p:spPr/>
        <p:txBody>
          <a:bodyPr/>
          <a:lstStyle/>
          <a:p>
            <a:fld id="{0368D79C-707C-4E41-9C9F-D53E23B4DB0C}" type="slidenum">
              <a:rPr kumimoji="1" lang="ja-JP" altLang="en-US" smtClean="0"/>
              <a:t>24</a:t>
            </a:fld>
            <a:endParaRPr kumimoji="1" lang="ja-JP" altLang="en-US"/>
          </a:p>
        </p:txBody>
      </p:sp>
    </p:spTree>
    <p:extLst>
      <p:ext uri="{BB962C8B-B14F-4D97-AF65-F5344CB8AC3E}">
        <p14:creationId xmlns:p14="http://schemas.microsoft.com/office/powerpoint/2010/main" val="768117575"/>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21C62D2-C0EA-29F0-7126-11460ECB7263}"/>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595F1226-2082-B428-9FEF-8DEC8318E447}"/>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F9170441-6D04-6094-6606-FF7F07F94333}"/>
              </a:ext>
            </a:extLst>
          </p:cNvPr>
          <p:cNvSpPr>
            <a:spLocks noGrp="1"/>
          </p:cNvSpPr>
          <p:nvPr>
            <p:ph type="body" idx="1"/>
          </p:nvPr>
        </p:nvSpPr>
        <p:spPr/>
        <p:txBody>
          <a:bodyPr/>
          <a:lstStyle/>
          <a:p>
            <a:pPr lvl="1"/>
            <a:r>
              <a:rPr lang="ja-JP" altLang="en-US" dirty="0"/>
              <a:t>実験</a:t>
            </a:r>
            <a:r>
              <a:rPr lang="en-US" altLang="ja-JP" dirty="0"/>
              <a:t>1</a:t>
            </a:r>
            <a:r>
              <a:rPr lang="ja-JP" altLang="en-US" dirty="0"/>
              <a:t>ではすべてのモデルで精度の向上が見られました。</a:t>
            </a:r>
            <a:endParaRPr lang="en-US" altLang="ja-JP" dirty="0"/>
          </a:p>
          <a:p>
            <a:pPr lvl="1"/>
            <a:r>
              <a:rPr lang="ja-JP" altLang="en-US" dirty="0"/>
              <a:t>このことから、、、</a:t>
            </a:r>
            <a:endParaRPr lang="en-US" altLang="ja-JP" dirty="0"/>
          </a:p>
          <a:p>
            <a:pPr lvl="1"/>
            <a:endParaRPr lang="en-US" altLang="ja-JP" dirty="0"/>
          </a:p>
          <a:p>
            <a:pPr lvl="1"/>
            <a:r>
              <a:rPr lang="ja-JP" altLang="en-US" dirty="0"/>
              <a:t>また、</a:t>
            </a:r>
            <a:r>
              <a:rPr lang="en-US" altLang="ja-JP" dirty="0"/>
              <a:t>Llama2</a:t>
            </a:r>
            <a:r>
              <a:rPr lang="ja-JP" altLang="en-US" dirty="0"/>
              <a:t>をベースにプログラムコードに関するデータで学習を行った</a:t>
            </a:r>
            <a:r>
              <a:rPr lang="en-US" altLang="ja-JP" dirty="0" err="1"/>
              <a:t>CodeLlama</a:t>
            </a:r>
            <a:r>
              <a:rPr lang="ja-JP" altLang="en-US" dirty="0"/>
              <a:t>は、</a:t>
            </a:r>
            <a:r>
              <a:rPr lang="en-US" altLang="ja-JP" dirty="0"/>
              <a:t>Llama2</a:t>
            </a:r>
            <a:r>
              <a:rPr lang="ja-JP" altLang="en-US" dirty="0"/>
              <a:t>よりも</a:t>
            </a:r>
            <a:endParaRPr lang="en-US" altLang="ja-JP" dirty="0"/>
          </a:p>
        </p:txBody>
      </p:sp>
      <p:sp>
        <p:nvSpPr>
          <p:cNvPr id="4" name="スライド番号プレースホルダー 3">
            <a:extLst>
              <a:ext uri="{FF2B5EF4-FFF2-40B4-BE49-F238E27FC236}">
                <a16:creationId xmlns:a16="http://schemas.microsoft.com/office/drawing/2014/main" id="{45C84190-BDCF-E2CD-925D-C2AA56F3CB0A}"/>
              </a:ext>
            </a:extLst>
          </p:cNvPr>
          <p:cNvSpPr>
            <a:spLocks noGrp="1"/>
          </p:cNvSpPr>
          <p:nvPr>
            <p:ph type="sldNum" sz="quarter" idx="5"/>
          </p:nvPr>
        </p:nvSpPr>
        <p:spPr/>
        <p:txBody>
          <a:bodyPr/>
          <a:lstStyle/>
          <a:p>
            <a:fld id="{0368D79C-707C-4E41-9C9F-D53E23B4DB0C}" type="slidenum">
              <a:rPr kumimoji="1" lang="ja-JP" altLang="en-US" smtClean="0"/>
              <a:t>25</a:t>
            </a:fld>
            <a:endParaRPr kumimoji="1" lang="ja-JP" altLang="en-US"/>
          </a:p>
        </p:txBody>
      </p:sp>
    </p:spTree>
    <p:extLst>
      <p:ext uri="{BB962C8B-B14F-4D97-AF65-F5344CB8AC3E}">
        <p14:creationId xmlns:p14="http://schemas.microsoft.com/office/powerpoint/2010/main" val="1334619451"/>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503AF32-B790-D561-E628-9B398FB51912}"/>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AE0643DF-8C52-5302-E5AA-5075ADF81177}"/>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39630147-6ACD-CD6F-AE96-00926B8005C7}"/>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dirty="0"/>
              <a:t>次に実験</a:t>
            </a:r>
            <a:r>
              <a:rPr kumimoji="1" lang="en-US" altLang="ja-JP" dirty="0"/>
              <a:t>2</a:t>
            </a:r>
            <a:r>
              <a:rPr kumimoji="1" lang="ja-JP" altLang="en-US" dirty="0"/>
              <a:t>の結果です</a:t>
            </a:r>
            <a:endParaRPr kumimoji="1" lang="en-US" altLang="ja-JP" dirty="0"/>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dirty="0"/>
              <a:t>実験</a:t>
            </a:r>
            <a:r>
              <a:rPr kumimoji="1" lang="en-US" altLang="ja-JP" dirty="0"/>
              <a:t>2</a:t>
            </a:r>
            <a:r>
              <a:rPr kumimoji="1" lang="ja-JP" altLang="en-US" dirty="0"/>
              <a:t>では</a:t>
            </a:r>
            <a:r>
              <a:rPr kumimoji="1" lang="en-US" altLang="ja-JP" dirty="0"/>
              <a:t>FEMPDataset</a:t>
            </a:r>
            <a:r>
              <a:rPr kumimoji="1" lang="ja-JP" altLang="en-US" dirty="0"/>
              <a:t>を用いてファインチューニングしたモデルに対して</a:t>
            </a:r>
            <a:r>
              <a:rPr kumimoji="1" lang="en-US" altLang="ja-JP" dirty="0"/>
              <a:t>BigCloneBench</a:t>
            </a:r>
            <a:r>
              <a:rPr kumimoji="1" lang="ja-JP" altLang="en-US" dirty="0"/>
              <a:t>を用いて性能評価を行いました。</a:t>
            </a:r>
            <a:endParaRPr kumimoji="1" lang="en-US" altLang="ja-JP" dirty="0"/>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dirty="0"/>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dirty="0"/>
              <a:t>クローンであるものをクローンと正しく判定したメソッドペアの数は減少しました。</a:t>
            </a:r>
            <a:endParaRPr kumimoji="1" lang="en-US" altLang="ja-JP" dirty="0"/>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dirty="0"/>
              <a:t>また、クローンでないものをクローンと正しく判定したメソッドペアの数が増加しました。</a:t>
            </a:r>
            <a:endParaRPr kumimoji="1" lang="en-US" altLang="ja-JP" dirty="0"/>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dirty="0"/>
              <a:t>このことから全体的にクローンでないと答えるようになったことがわかります。</a:t>
            </a:r>
            <a:endParaRPr kumimoji="1" lang="en-US" altLang="ja-JP" dirty="0"/>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dirty="0"/>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dirty="0"/>
              <a:t>結果、検出漏れが増えて、誤検出が減り、全体の検出精度の上昇は見られませんでした。</a:t>
            </a:r>
            <a:endParaRPr kumimoji="1" lang="en-US" altLang="ja-JP" dirty="0"/>
          </a:p>
          <a:p>
            <a:endParaRPr kumimoji="1" lang="en-US" altLang="ja-JP" dirty="0"/>
          </a:p>
        </p:txBody>
      </p:sp>
      <p:sp>
        <p:nvSpPr>
          <p:cNvPr id="4" name="スライド番号プレースホルダー 3">
            <a:extLst>
              <a:ext uri="{FF2B5EF4-FFF2-40B4-BE49-F238E27FC236}">
                <a16:creationId xmlns:a16="http://schemas.microsoft.com/office/drawing/2014/main" id="{91BF62D4-5C09-2F42-0085-9E52777BFF98}"/>
              </a:ext>
            </a:extLst>
          </p:cNvPr>
          <p:cNvSpPr>
            <a:spLocks noGrp="1"/>
          </p:cNvSpPr>
          <p:nvPr>
            <p:ph type="sldNum" sz="quarter" idx="5"/>
          </p:nvPr>
        </p:nvSpPr>
        <p:spPr/>
        <p:txBody>
          <a:bodyPr/>
          <a:lstStyle/>
          <a:p>
            <a:fld id="{0368D79C-707C-4E41-9C9F-D53E23B4DB0C}" type="slidenum">
              <a:rPr kumimoji="1" lang="ja-JP" altLang="en-US" smtClean="0"/>
              <a:t>26</a:t>
            </a:fld>
            <a:endParaRPr kumimoji="1" lang="ja-JP" altLang="en-US"/>
          </a:p>
        </p:txBody>
      </p:sp>
    </p:spTree>
    <p:extLst>
      <p:ext uri="{BB962C8B-B14F-4D97-AF65-F5344CB8AC3E}">
        <p14:creationId xmlns:p14="http://schemas.microsoft.com/office/powerpoint/2010/main" val="490328976"/>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8A403AB-540B-9C02-1B24-8890351A6073}"/>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E8388826-89AD-0B33-21BE-066255828AF4}"/>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893141A2-8038-1DBD-6EFA-7BC6D663FF34}"/>
              </a:ext>
            </a:extLst>
          </p:cNvPr>
          <p:cNvSpPr>
            <a:spLocks noGrp="1"/>
          </p:cNvSpPr>
          <p:nvPr>
            <p:ph type="body" idx="1"/>
          </p:nvPr>
        </p:nvSpPr>
        <p:spPr/>
        <p:txBody>
          <a:bodyPr/>
          <a:lstStyle/>
          <a:p>
            <a:r>
              <a:rPr kumimoji="1" lang="en-US" altLang="ja-JP" dirty="0"/>
              <a:t>GPT-4-turbo</a:t>
            </a:r>
            <a:r>
              <a:rPr kumimoji="1" lang="ja-JP" altLang="en-US" dirty="0"/>
              <a:t>と比較した結果です。</a:t>
            </a:r>
            <a:r>
              <a:rPr kumimoji="1" lang="en-US" altLang="ja-JP" dirty="0"/>
              <a:t>GPT-4-turbo</a:t>
            </a:r>
            <a:r>
              <a:rPr kumimoji="1" lang="ja-JP" altLang="en-US" dirty="0"/>
              <a:t>と比べても、精度は低いものになりました。</a:t>
            </a:r>
          </a:p>
        </p:txBody>
      </p:sp>
      <p:sp>
        <p:nvSpPr>
          <p:cNvPr id="4" name="スライド番号プレースホルダー 3">
            <a:extLst>
              <a:ext uri="{FF2B5EF4-FFF2-40B4-BE49-F238E27FC236}">
                <a16:creationId xmlns:a16="http://schemas.microsoft.com/office/drawing/2014/main" id="{D4E709B8-BDAE-A6BF-1F30-747C7C228D8A}"/>
              </a:ext>
            </a:extLst>
          </p:cNvPr>
          <p:cNvSpPr>
            <a:spLocks noGrp="1"/>
          </p:cNvSpPr>
          <p:nvPr>
            <p:ph type="sldNum" sz="quarter" idx="5"/>
          </p:nvPr>
        </p:nvSpPr>
        <p:spPr/>
        <p:txBody>
          <a:bodyPr/>
          <a:lstStyle/>
          <a:p>
            <a:fld id="{0368D79C-707C-4E41-9C9F-D53E23B4DB0C}" type="slidenum">
              <a:rPr kumimoji="1" lang="ja-JP" altLang="en-US" smtClean="0"/>
              <a:t>27</a:t>
            </a:fld>
            <a:endParaRPr kumimoji="1" lang="ja-JP" altLang="en-US"/>
          </a:p>
        </p:txBody>
      </p:sp>
    </p:spTree>
    <p:extLst>
      <p:ext uri="{BB962C8B-B14F-4D97-AF65-F5344CB8AC3E}">
        <p14:creationId xmlns:p14="http://schemas.microsoft.com/office/powerpoint/2010/main" val="4010057780"/>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46F05DE-23FF-2177-A35D-823BD0B0D33B}"/>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06FE8670-CF90-CE96-3129-0FE161464EBF}"/>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F4E05225-C2F6-72B1-1F0C-D1F4556C9C67}"/>
              </a:ext>
            </a:extLst>
          </p:cNvPr>
          <p:cNvSpPr>
            <a:spLocks noGrp="1"/>
          </p:cNvSpPr>
          <p:nvPr>
            <p:ph type="body" idx="1"/>
          </p:nvPr>
        </p:nvSpPr>
        <p:spPr/>
        <p:txBody>
          <a:bodyPr/>
          <a:lstStyle/>
          <a:p>
            <a:r>
              <a:rPr kumimoji="1" lang="en-US" altLang="ja-JP" dirty="0"/>
              <a:t>Llama2</a:t>
            </a:r>
            <a:r>
              <a:rPr kumimoji="1" lang="ja-JP" altLang="en-US" dirty="0"/>
              <a:t>の評価です。</a:t>
            </a:r>
            <a:endParaRPr kumimoji="1" lang="en-US" altLang="ja-JP" dirty="0"/>
          </a:p>
          <a:p>
            <a:r>
              <a:rPr kumimoji="1" lang="ja-JP" altLang="en-US" dirty="0"/>
              <a:t>クローンをクローンと正しく判定できたメソッドペア数は減りましたが、</a:t>
            </a:r>
            <a:endParaRPr kumimoji="1" lang="en-US" altLang="ja-JP" dirty="0"/>
          </a:p>
          <a:p>
            <a:r>
              <a:rPr kumimoji="1" lang="ja-JP" altLang="en-US" dirty="0"/>
              <a:t>クローンでないものをクローンでないと正しく判定できたメソッドペアが増えた</a:t>
            </a:r>
            <a:endParaRPr kumimoji="1" lang="en-US" altLang="ja-JP" dirty="0"/>
          </a:p>
          <a:p>
            <a:endParaRPr kumimoji="1" lang="en-US" altLang="ja-JP" dirty="0"/>
          </a:p>
          <a:p>
            <a:r>
              <a:rPr kumimoji="1" lang="ja-JP" altLang="en-US" dirty="0"/>
              <a:t>結果、</a:t>
            </a:r>
            <a:r>
              <a:rPr kumimoji="1" lang="en-US" altLang="ja-JP" dirty="0"/>
              <a:t>Accuracy</a:t>
            </a:r>
            <a:r>
              <a:rPr kumimoji="1" lang="ja-JP" altLang="en-US" dirty="0"/>
              <a:t>は若干増加し、全体の検出精度は上昇した。</a:t>
            </a:r>
            <a:endParaRPr kumimoji="1" lang="en-US" altLang="ja-JP" dirty="0"/>
          </a:p>
          <a:p>
            <a:endParaRPr kumimoji="1" lang="ja-JP" altLang="en-US" dirty="0"/>
          </a:p>
        </p:txBody>
      </p:sp>
      <p:sp>
        <p:nvSpPr>
          <p:cNvPr id="4" name="スライド番号プレースホルダー 3">
            <a:extLst>
              <a:ext uri="{FF2B5EF4-FFF2-40B4-BE49-F238E27FC236}">
                <a16:creationId xmlns:a16="http://schemas.microsoft.com/office/drawing/2014/main" id="{9803B5A6-CF39-D527-3011-9DE90FB16C51}"/>
              </a:ext>
            </a:extLst>
          </p:cNvPr>
          <p:cNvSpPr>
            <a:spLocks noGrp="1"/>
          </p:cNvSpPr>
          <p:nvPr>
            <p:ph type="sldNum" sz="quarter" idx="5"/>
          </p:nvPr>
        </p:nvSpPr>
        <p:spPr/>
        <p:txBody>
          <a:bodyPr/>
          <a:lstStyle/>
          <a:p>
            <a:fld id="{0368D79C-707C-4E41-9C9F-D53E23B4DB0C}" type="slidenum">
              <a:rPr kumimoji="1" lang="ja-JP" altLang="en-US" smtClean="0"/>
              <a:t>28</a:t>
            </a:fld>
            <a:endParaRPr kumimoji="1" lang="ja-JP" altLang="en-US"/>
          </a:p>
        </p:txBody>
      </p:sp>
    </p:spTree>
    <p:extLst>
      <p:ext uri="{BB962C8B-B14F-4D97-AF65-F5344CB8AC3E}">
        <p14:creationId xmlns:p14="http://schemas.microsoft.com/office/powerpoint/2010/main" val="2188362805"/>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56E620D-5930-87C1-345D-025975C96CA3}"/>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C9266CAE-CDF2-C7B9-5F47-5DF49D395DE4}"/>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F811E95A-1FC6-35F7-C5C8-5FBC992CB1C6}"/>
              </a:ext>
            </a:extLst>
          </p:cNvPr>
          <p:cNvSpPr>
            <a:spLocks noGrp="1"/>
          </p:cNvSpPr>
          <p:nvPr>
            <p:ph type="body" idx="1"/>
          </p:nvPr>
        </p:nvSpPr>
        <p:spPr/>
        <p:txBody>
          <a:bodyPr/>
          <a:lstStyle/>
          <a:p>
            <a:r>
              <a:rPr kumimoji="1" lang="ja-JP" altLang="en-US" dirty="0"/>
              <a:t>クローンであると答えていたものの多くをクローンでないと答えるようになりました。</a:t>
            </a:r>
            <a:endParaRPr kumimoji="1" lang="en-US" altLang="ja-JP" dirty="0"/>
          </a:p>
          <a:p>
            <a:r>
              <a:rPr kumimoji="1" lang="ja-JP" altLang="en-US" dirty="0"/>
              <a:t>結果、クローンでないものどちらも、クローンでないと答えるようになりました。</a:t>
            </a:r>
            <a:endParaRPr kumimoji="1" lang="en-US" altLang="ja-JP" dirty="0"/>
          </a:p>
          <a:p>
            <a:endParaRPr kumimoji="1" lang="en-US" altLang="ja-JP" dirty="0"/>
          </a:p>
          <a:p>
            <a:r>
              <a:rPr kumimoji="1" lang="ja-JP" altLang="en-US" dirty="0"/>
              <a:t>結果、どの評価指標も悪くなりました。</a:t>
            </a:r>
            <a:endParaRPr kumimoji="1" lang="en-US" altLang="ja-JP" dirty="0"/>
          </a:p>
        </p:txBody>
      </p:sp>
      <p:sp>
        <p:nvSpPr>
          <p:cNvPr id="4" name="スライド番号プレースホルダー 3">
            <a:extLst>
              <a:ext uri="{FF2B5EF4-FFF2-40B4-BE49-F238E27FC236}">
                <a16:creationId xmlns:a16="http://schemas.microsoft.com/office/drawing/2014/main" id="{2D560940-90F6-F67A-85EF-600C7BD33A93}"/>
              </a:ext>
            </a:extLst>
          </p:cNvPr>
          <p:cNvSpPr>
            <a:spLocks noGrp="1"/>
          </p:cNvSpPr>
          <p:nvPr>
            <p:ph type="sldNum" sz="quarter" idx="5"/>
          </p:nvPr>
        </p:nvSpPr>
        <p:spPr/>
        <p:txBody>
          <a:bodyPr/>
          <a:lstStyle/>
          <a:p>
            <a:fld id="{0368D79C-707C-4E41-9C9F-D53E23B4DB0C}" type="slidenum">
              <a:rPr kumimoji="1" lang="ja-JP" altLang="en-US" smtClean="0"/>
              <a:t>29</a:t>
            </a:fld>
            <a:endParaRPr kumimoji="1" lang="ja-JP" altLang="en-US"/>
          </a:p>
        </p:txBody>
      </p:sp>
    </p:spTree>
    <p:extLst>
      <p:ext uri="{BB962C8B-B14F-4D97-AF65-F5344CB8AC3E}">
        <p14:creationId xmlns:p14="http://schemas.microsoft.com/office/powerpoint/2010/main" val="269002619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785C532-85EA-1DFC-0723-2AC24257DD03}"/>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A9BDF713-6E34-F7E7-AAD1-98ABB931B39C}"/>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ADBEC613-E8E6-2E44-9907-4C6F1D4082FD}"/>
              </a:ext>
            </a:extLst>
          </p:cNvPr>
          <p:cNvSpPr>
            <a:spLocks noGrp="1"/>
          </p:cNvSpPr>
          <p:nvPr>
            <p:ph type="body" idx="1"/>
          </p:nvPr>
        </p:nvSpPr>
        <p:spPr/>
        <p:txBody>
          <a:bodyPr/>
          <a:lstStyle/>
          <a:p>
            <a:r>
              <a:rPr kumimoji="1" lang="ja-JP" altLang="en-US" dirty="0"/>
              <a:t>を、コードクローンといいます。以後クローンと短縮します。</a:t>
            </a:r>
            <a:endParaRPr kumimoji="1" lang="en-US" altLang="ja-JP" dirty="0"/>
          </a:p>
          <a:p>
            <a:endParaRPr kumimoji="1" lang="en-US" altLang="ja-JP" dirty="0"/>
          </a:p>
          <a:p>
            <a:r>
              <a:rPr kumimoji="1" lang="ja-JP" altLang="en-US" dirty="0"/>
              <a:t>クローンはコピーアンドペーストや再実装などを通して、作成され、バグもコピーされます。バグやコードの変更を両方に適用しないと、</a:t>
            </a:r>
            <a:br>
              <a:rPr kumimoji="1" lang="en-US" altLang="ja-JP" dirty="0"/>
            </a:br>
            <a:r>
              <a:rPr kumimoji="1" lang="ja-JP" altLang="en-US" dirty="0"/>
              <a:t>プログラム内にバグを残してしまう。</a:t>
            </a:r>
            <a:endParaRPr kumimoji="1" lang="en-US" altLang="ja-JP" dirty="0"/>
          </a:p>
          <a:p>
            <a:endParaRPr kumimoji="1" lang="en-US" altLang="ja-JP" dirty="0"/>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dirty="0"/>
              <a:t>クローンに対するコーディングは一貫した変更が必要になることがあり、過剰なクローンはシステムの保守性を損ねてしまいます。</a:t>
            </a:r>
            <a:endParaRPr kumimoji="1" lang="en-US" altLang="ja-JP" dirty="0"/>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dirty="0"/>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dirty="0"/>
              <a:t>この問題に対処するため、クローンの検出ツールが多く提案されています。</a:t>
            </a:r>
            <a:endParaRPr kumimoji="1" lang="en-US" altLang="ja-JP" dirty="0"/>
          </a:p>
        </p:txBody>
      </p:sp>
      <p:sp>
        <p:nvSpPr>
          <p:cNvPr id="4" name="スライド番号プレースホルダー 3">
            <a:extLst>
              <a:ext uri="{FF2B5EF4-FFF2-40B4-BE49-F238E27FC236}">
                <a16:creationId xmlns:a16="http://schemas.microsoft.com/office/drawing/2014/main" id="{B56469D6-5F8F-48C3-1532-BDD049C4BC6C}"/>
              </a:ext>
            </a:extLst>
          </p:cNvPr>
          <p:cNvSpPr>
            <a:spLocks noGrp="1"/>
          </p:cNvSpPr>
          <p:nvPr>
            <p:ph type="sldNum" sz="quarter" idx="5"/>
          </p:nvPr>
        </p:nvSpPr>
        <p:spPr/>
        <p:txBody>
          <a:bodyPr/>
          <a:lstStyle/>
          <a:p>
            <a:fld id="{0368D79C-707C-4E41-9C9F-D53E23B4DB0C}" type="slidenum">
              <a:rPr kumimoji="1" lang="ja-JP" altLang="en-US" smtClean="0"/>
              <a:t>3</a:t>
            </a:fld>
            <a:endParaRPr kumimoji="1" lang="ja-JP" altLang="en-US"/>
          </a:p>
        </p:txBody>
      </p:sp>
    </p:spTree>
    <p:extLst>
      <p:ext uri="{BB962C8B-B14F-4D97-AF65-F5344CB8AC3E}">
        <p14:creationId xmlns:p14="http://schemas.microsoft.com/office/powerpoint/2010/main" val="1880514749"/>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49D35FC-2740-E9DD-58D2-619A502055B4}"/>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6ABA33C5-367E-27A7-E9A3-237824B50E51}"/>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22CFA648-0389-CB9B-0E40-100CDFED5B80}"/>
              </a:ext>
            </a:extLst>
          </p:cNvPr>
          <p:cNvSpPr>
            <a:spLocks noGrp="1"/>
          </p:cNvSpPr>
          <p:nvPr>
            <p:ph type="body" idx="1"/>
          </p:nvPr>
        </p:nvSpPr>
        <p:spPr/>
        <p:txBody>
          <a:bodyPr/>
          <a:lstStyle/>
          <a:p>
            <a:r>
              <a:rPr kumimoji="1" lang="ja-JP" altLang="en-US" dirty="0"/>
              <a:t>データセットの性質が異なる</a:t>
            </a:r>
            <a:endParaRPr kumimoji="1" lang="en-US" altLang="ja-JP" dirty="0"/>
          </a:p>
        </p:txBody>
      </p:sp>
      <p:sp>
        <p:nvSpPr>
          <p:cNvPr id="4" name="スライド番号プレースホルダー 3">
            <a:extLst>
              <a:ext uri="{FF2B5EF4-FFF2-40B4-BE49-F238E27FC236}">
                <a16:creationId xmlns:a16="http://schemas.microsoft.com/office/drawing/2014/main" id="{615C49C1-333E-FAA1-61A2-B276F21E9BC1}"/>
              </a:ext>
            </a:extLst>
          </p:cNvPr>
          <p:cNvSpPr>
            <a:spLocks noGrp="1"/>
          </p:cNvSpPr>
          <p:nvPr>
            <p:ph type="sldNum" sz="quarter" idx="5"/>
          </p:nvPr>
        </p:nvSpPr>
        <p:spPr/>
        <p:txBody>
          <a:bodyPr/>
          <a:lstStyle/>
          <a:p>
            <a:fld id="{0368D79C-707C-4E41-9C9F-D53E23B4DB0C}" type="slidenum">
              <a:rPr kumimoji="1" lang="ja-JP" altLang="en-US" smtClean="0"/>
              <a:t>30</a:t>
            </a:fld>
            <a:endParaRPr kumimoji="1" lang="ja-JP" altLang="en-US"/>
          </a:p>
        </p:txBody>
      </p:sp>
    </p:spTree>
    <p:extLst>
      <p:ext uri="{BB962C8B-B14F-4D97-AF65-F5344CB8AC3E}">
        <p14:creationId xmlns:p14="http://schemas.microsoft.com/office/powerpoint/2010/main" val="3717084555"/>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643802F-C44E-6AFE-3362-83917D58299A}"/>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980AF570-8D97-74C1-070F-A7704DF31807}"/>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1B2B5826-3EAD-02BB-25EA-CA35C0ACEF39}"/>
              </a:ext>
            </a:extLst>
          </p:cNvPr>
          <p:cNvSpPr>
            <a:spLocks noGrp="1"/>
          </p:cNvSpPr>
          <p:nvPr>
            <p:ph type="body" idx="1"/>
          </p:nvPr>
        </p:nvSpPr>
        <p:spPr/>
        <p:txBody>
          <a:bodyPr/>
          <a:lstStyle/>
          <a:p>
            <a:pPr marL="883128" lvl="2"/>
            <a:endParaRPr lang="en-US" altLang="ja-JP" dirty="0"/>
          </a:p>
          <a:p>
            <a:pPr marL="883128" lvl="2"/>
            <a:r>
              <a:rPr lang="en-US" altLang="ja-JP" dirty="0"/>
              <a:t>- </a:t>
            </a:r>
            <a:r>
              <a:rPr lang="ja-JP" altLang="en-US" dirty="0"/>
              <a:t>他の</a:t>
            </a:r>
            <a:r>
              <a:rPr lang="en-US" altLang="ja-JP" dirty="0"/>
              <a:t>LLM</a:t>
            </a:r>
            <a:r>
              <a:rPr lang="ja-JP" altLang="en-US" dirty="0"/>
              <a:t>に対して同様の実験を行う</a:t>
            </a:r>
            <a:endParaRPr lang="en-US" altLang="ja-JP" dirty="0"/>
          </a:p>
          <a:p>
            <a:pPr marL="883128" lvl="2"/>
            <a:endParaRPr lang="en-US" altLang="ja-JP" dirty="0"/>
          </a:p>
          <a:p>
            <a:pPr marL="883128" marR="0" lvl="2" indent="0" algn="l" defTabSz="914400" rtl="0" eaLnBrk="1" fontAlgn="auto" latinLnBrk="0" hangingPunct="1">
              <a:lnSpc>
                <a:spcPct val="100000"/>
              </a:lnSpc>
              <a:spcBef>
                <a:spcPts val="0"/>
              </a:spcBef>
              <a:spcAft>
                <a:spcPts val="0"/>
              </a:spcAft>
              <a:buClrTx/>
              <a:buSzTx/>
              <a:buFontTx/>
              <a:buNone/>
              <a:tabLst/>
              <a:defRPr/>
            </a:pPr>
            <a:r>
              <a:rPr lang="en-US" altLang="ja-JP" dirty="0"/>
              <a:t>- </a:t>
            </a:r>
            <a:r>
              <a:rPr lang="ja-JP" altLang="en-US" dirty="0"/>
              <a:t>実験</a:t>
            </a:r>
            <a:r>
              <a:rPr lang="en-US" altLang="ja-JP" dirty="0"/>
              <a:t>2</a:t>
            </a:r>
            <a:r>
              <a:rPr lang="ja-JP" altLang="en-US" dirty="0"/>
              <a:t>の</a:t>
            </a:r>
            <a:r>
              <a:rPr lang="en-US" altLang="ja-JP" dirty="0"/>
              <a:t>BigCloneBench</a:t>
            </a:r>
          </a:p>
          <a:p>
            <a:pPr marL="883128" marR="0" lvl="2" indent="0" algn="l" defTabSz="914400" rtl="0" eaLnBrk="1" fontAlgn="auto" latinLnBrk="0" hangingPunct="1">
              <a:lnSpc>
                <a:spcPct val="100000"/>
              </a:lnSpc>
              <a:spcBef>
                <a:spcPts val="0"/>
              </a:spcBef>
              <a:spcAft>
                <a:spcPts val="0"/>
              </a:spcAft>
              <a:buClrTx/>
              <a:buSzTx/>
              <a:buFontTx/>
              <a:buNone/>
              <a:tabLst/>
              <a:defRPr/>
            </a:pPr>
            <a:r>
              <a:rPr lang="en-US" altLang="ja-JP" dirty="0"/>
              <a:t>FEMPDataset</a:t>
            </a:r>
            <a:r>
              <a:rPr lang="ja-JP" altLang="en-US" dirty="0"/>
              <a:t>はオープンソースソフトウェアに含まれるようなデータ</a:t>
            </a:r>
            <a:endParaRPr lang="en-US" altLang="ja-JP" dirty="0"/>
          </a:p>
          <a:p>
            <a:pPr marL="883128" lvl="2"/>
            <a:endParaRPr lang="en-US" altLang="ja-JP" dirty="0"/>
          </a:p>
          <a:p>
            <a:pPr marL="883128" lvl="2"/>
            <a:r>
              <a:rPr lang="en-US" altLang="ja-JP" dirty="0"/>
              <a:t>- </a:t>
            </a:r>
            <a:r>
              <a:rPr lang="ja-JP" altLang="en-US" dirty="0"/>
              <a:t>複数のベンチマークに対し実験を行い，ファインチューニングの性能評価をより詳細に行う</a:t>
            </a:r>
            <a:endParaRPr lang="en-US" altLang="ja-JP" dirty="0"/>
          </a:p>
        </p:txBody>
      </p:sp>
      <p:sp>
        <p:nvSpPr>
          <p:cNvPr id="4" name="スライド番号プレースホルダー 3">
            <a:extLst>
              <a:ext uri="{FF2B5EF4-FFF2-40B4-BE49-F238E27FC236}">
                <a16:creationId xmlns:a16="http://schemas.microsoft.com/office/drawing/2014/main" id="{5BB6E0CE-7E9A-F4B3-8DEA-508DC09F6D28}"/>
              </a:ext>
            </a:extLst>
          </p:cNvPr>
          <p:cNvSpPr>
            <a:spLocks noGrp="1"/>
          </p:cNvSpPr>
          <p:nvPr>
            <p:ph type="sldNum" sz="quarter" idx="5"/>
          </p:nvPr>
        </p:nvSpPr>
        <p:spPr/>
        <p:txBody>
          <a:bodyPr/>
          <a:lstStyle/>
          <a:p>
            <a:fld id="{0368D79C-707C-4E41-9C9F-D53E23B4DB0C}" type="slidenum">
              <a:rPr kumimoji="1" lang="ja-JP" altLang="en-US" smtClean="0"/>
              <a:t>31</a:t>
            </a:fld>
            <a:endParaRPr kumimoji="1" lang="ja-JP" altLang="en-US"/>
          </a:p>
        </p:txBody>
      </p:sp>
    </p:spTree>
    <p:extLst>
      <p:ext uri="{BB962C8B-B14F-4D97-AF65-F5344CB8AC3E}">
        <p14:creationId xmlns:p14="http://schemas.microsoft.com/office/powerpoint/2010/main" val="3545144918"/>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en-US" altLang="ja-JP" dirty="0"/>
          </a:p>
        </p:txBody>
      </p:sp>
      <p:sp>
        <p:nvSpPr>
          <p:cNvPr id="4" name="スライド番号プレースホルダー 3"/>
          <p:cNvSpPr>
            <a:spLocks noGrp="1"/>
          </p:cNvSpPr>
          <p:nvPr>
            <p:ph type="sldNum" sz="quarter" idx="5"/>
          </p:nvPr>
        </p:nvSpPr>
        <p:spPr/>
        <p:txBody>
          <a:bodyPr/>
          <a:lstStyle/>
          <a:p>
            <a:fld id="{0368D79C-707C-4E41-9C9F-D53E23B4DB0C}" type="slidenum">
              <a:rPr kumimoji="1" lang="ja-JP" altLang="en-US" smtClean="0"/>
              <a:t>32</a:t>
            </a:fld>
            <a:endParaRPr kumimoji="1" lang="ja-JP" altLang="en-US"/>
          </a:p>
        </p:txBody>
      </p:sp>
    </p:spTree>
    <p:extLst>
      <p:ext uri="{BB962C8B-B14F-4D97-AF65-F5344CB8AC3E}">
        <p14:creationId xmlns:p14="http://schemas.microsoft.com/office/powerpoint/2010/main" val="176215980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87A6FA5-255B-F142-C113-8D566299274D}"/>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545C7D9E-0B0A-21B1-342F-2CA2C7265971}"/>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D47C3D95-1369-4A97-3B3A-D3056CFEDB7A}"/>
              </a:ext>
            </a:extLst>
          </p:cNvPr>
          <p:cNvSpPr>
            <a:spLocks noGrp="1"/>
          </p:cNvSpPr>
          <p:nvPr>
            <p:ph type="body" idx="1"/>
          </p:nvPr>
        </p:nvSpPr>
        <p:spPr/>
        <p:txBody>
          <a:bodyPr/>
          <a:lstStyle/>
          <a:p>
            <a:r>
              <a:rPr kumimoji="1" lang="ja-JP" altLang="en-US" dirty="0"/>
              <a:t>を、コードクローンといいます。以後クローンと短縮します。</a:t>
            </a:r>
            <a:endParaRPr kumimoji="1" lang="en-US" altLang="ja-JP" dirty="0"/>
          </a:p>
          <a:p>
            <a:endParaRPr kumimoji="1" lang="en-US" altLang="ja-JP" dirty="0"/>
          </a:p>
          <a:p>
            <a:r>
              <a:rPr kumimoji="1" lang="ja-JP" altLang="en-US" dirty="0"/>
              <a:t>クローンはコピーアンドペーストや再実装などを通して、作成され、バグもコピーされます。バグやコードの変更を両方に適用しないと、</a:t>
            </a:r>
            <a:br>
              <a:rPr kumimoji="1" lang="en-US" altLang="ja-JP" dirty="0"/>
            </a:br>
            <a:r>
              <a:rPr kumimoji="1" lang="ja-JP" altLang="en-US" dirty="0"/>
              <a:t>プログラム内にバグを残してしまう。</a:t>
            </a:r>
            <a:endParaRPr kumimoji="1" lang="en-US" altLang="ja-JP" dirty="0"/>
          </a:p>
          <a:p>
            <a:endParaRPr kumimoji="1" lang="en-US" altLang="ja-JP" dirty="0"/>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dirty="0"/>
              <a:t>クローンに対するコーディングは一貫した変更が必要になることがあり、過剰なクローンはシステムの保守性を損ねてしまいます。</a:t>
            </a:r>
            <a:endParaRPr kumimoji="1" lang="en-US" altLang="ja-JP" dirty="0"/>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dirty="0"/>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dirty="0"/>
              <a:t>この問題に対処するため、クローンの検出ツールが多く提案されています。</a:t>
            </a:r>
            <a:endParaRPr kumimoji="1" lang="en-US" altLang="ja-JP" dirty="0"/>
          </a:p>
        </p:txBody>
      </p:sp>
      <p:sp>
        <p:nvSpPr>
          <p:cNvPr id="4" name="スライド番号プレースホルダー 3">
            <a:extLst>
              <a:ext uri="{FF2B5EF4-FFF2-40B4-BE49-F238E27FC236}">
                <a16:creationId xmlns:a16="http://schemas.microsoft.com/office/drawing/2014/main" id="{78F8FE29-CAAE-5537-E6D6-A69005EE0E4F}"/>
              </a:ext>
            </a:extLst>
          </p:cNvPr>
          <p:cNvSpPr>
            <a:spLocks noGrp="1"/>
          </p:cNvSpPr>
          <p:nvPr>
            <p:ph type="sldNum" sz="quarter" idx="5"/>
          </p:nvPr>
        </p:nvSpPr>
        <p:spPr/>
        <p:txBody>
          <a:bodyPr/>
          <a:lstStyle/>
          <a:p>
            <a:fld id="{0368D79C-707C-4E41-9C9F-D53E23B4DB0C}" type="slidenum">
              <a:rPr kumimoji="1" lang="ja-JP" altLang="en-US" smtClean="0"/>
              <a:t>4</a:t>
            </a:fld>
            <a:endParaRPr kumimoji="1" lang="ja-JP" altLang="en-US"/>
          </a:p>
        </p:txBody>
      </p:sp>
    </p:spTree>
    <p:extLst>
      <p:ext uri="{BB962C8B-B14F-4D97-AF65-F5344CB8AC3E}">
        <p14:creationId xmlns:p14="http://schemas.microsoft.com/office/powerpoint/2010/main" val="416804351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CA2A636-6D11-F841-5F40-2D0204E5FAA1}"/>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2287C60C-9E92-1CCE-A942-36742750AE27}"/>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79156721-FA46-371C-F72A-C473249D4551}"/>
              </a:ext>
            </a:extLst>
          </p:cNvPr>
          <p:cNvSpPr>
            <a:spLocks noGrp="1"/>
          </p:cNvSpPr>
          <p:nvPr>
            <p:ph type="body" idx="1"/>
          </p:nvPr>
        </p:nvSpPr>
        <p:spPr/>
        <p:txBody>
          <a:bodyPr/>
          <a:lstStyle/>
          <a:p>
            <a:r>
              <a:rPr kumimoji="1" lang="ja-JP" altLang="en-US" dirty="0"/>
              <a:t>また、クローンは構文的な類似度を用いて</a:t>
            </a:r>
            <a:r>
              <a:rPr kumimoji="1" lang="en-US" altLang="ja-JP" dirty="0"/>
              <a:t>Type-1</a:t>
            </a:r>
            <a:r>
              <a:rPr kumimoji="1" lang="ja-JP" altLang="en-US" dirty="0"/>
              <a:t>～</a:t>
            </a:r>
            <a:r>
              <a:rPr kumimoji="1" lang="en-US" altLang="ja-JP" dirty="0"/>
              <a:t>Type-4</a:t>
            </a:r>
            <a:r>
              <a:rPr kumimoji="1" lang="ja-JP" altLang="en-US" dirty="0"/>
              <a:t>に分類されています。</a:t>
            </a:r>
            <a:endParaRPr kumimoji="1" lang="en-US" altLang="ja-JP" dirty="0"/>
          </a:p>
          <a:p>
            <a:endParaRPr kumimoji="1" lang="en-US" altLang="ja-JP" dirty="0"/>
          </a:p>
          <a:p>
            <a:r>
              <a:rPr kumimoji="1" lang="en-US" altLang="ja-JP" dirty="0"/>
              <a:t>Type-1</a:t>
            </a:r>
            <a:r>
              <a:rPr kumimoji="1" lang="ja-JP" altLang="en-US" dirty="0"/>
              <a:t>は～～～するクローン</a:t>
            </a:r>
            <a:endParaRPr kumimoji="1" lang="en-US" altLang="ja-JP" dirty="0"/>
          </a:p>
          <a:p>
            <a:r>
              <a:rPr kumimoji="1" lang="en-US" altLang="ja-JP" dirty="0"/>
              <a:t>Type-2</a:t>
            </a:r>
            <a:r>
              <a:rPr kumimoji="1" lang="ja-JP" altLang="en-US" dirty="0"/>
              <a:t>は</a:t>
            </a:r>
            <a:endParaRPr kumimoji="1" lang="en-US" altLang="ja-JP" dirty="0"/>
          </a:p>
          <a:p>
            <a:r>
              <a:rPr kumimoji="1" lang="en-US" altLang="ja-JP" dirty="0"/>
              <a:t>Type-3</a:t>
            </a:r>
            <a:r>
              <a:rPr kumimoji="1" lang="ja-JP" altLang="en-US" dirty="0"/>
              <a:t>は</a:t>
            </a:r>
            <a:endParaRPr kumimoji="1" lang="en-US" altLang="ja-JP" dirty="0"/>
          </a:p>
          <a:p>
            <a:r>
              <a:rPr kumimoji="1" lang="en-US" altLang="ja-JP" dirty="0"/>
              <a:t>Type-4</a:t>
            </a:r>
            <a:r>
              <a:rPr kumimoji="1" lang="ja-JP" altLang="en-US" dirty="0"/>
              <a:t>は</a:t>
            </a:r>
            <a:endParaRPr kumimoji="1" lang="en-US" altLang="ja-JP" dirty="0"/>
          </a:p>
          <a:p>
            <a:endParaRPr kumimoji="1" lang="en-US" altLang="ja-JP" dirty="0"/>
          </a:p>
          <a:p>
            <a:r>
              <a:rPr kumimoji="1" lang="ja-JP" altLang="en-US" dirty="0"/>
              <a:t>分類が右に行くほど検出は難しく、</a:t>
            </a:r>
            <a:r>
              <a:rPr kumimoji="1" lang="en-US" altLang="ja-JP" dirty="0"/>
              <a:t>Type-4</a:t>
            </a:r>
            <a:r>
              <a:rPr kumimoji="1" lang="ja-JP" altLang="en-US" dirty="0"/>
              <a:t>は記述が異なるため検出が特に難しいとされています。</a:t>
            </a:r>
          </a:p>
        </p:txBody>
      </p:sp>
      <p:sp>
        <p:nvSpPr>
          <p:cNvPr id="4" name="スライド番号プレースホルダー 3">
            <a:extLst>
              <a:ext uri="{FF2B5EF4-FFF2-40B4-BE49-F238E27FC236}">
                <a16:creationId xmlns:a16="http://schemas.microsoft.com/office/drawing/2014/main" id="{125D935B-7BA5-3AD9-E3E7-11AE7B78C0EC}"/>
              </a:ext>
            </a:extLst>
          </p:cNvPr>
          <p:cNvSpPr>
            <a:spLocks noGrp="1"/>
          </p:cNvSpPr>
          <p:nvPr>
            <p:ph type="sldNum" sz="quarter" idx="5"/>
          </p:nvPr>
        </p:nvSpPr>
        <p:spPr/>
        <p:txBody>
          <a:bodyPr/>
          <a:lstStyle/>
          <a:p>
            <a:fld id="{0368D79C-707C-4E41-9C9F-D53E23B4DB0C}" type="slidenum">
              <a:rPr kumimoji="1" lang="ja-JP" altLang="en-US" smtClean="0"/>
              <a:t>5</a:t>
            </a:fld>
            <a:endParaRPr kumimoji="1" lang="ja-JP" altLang="en-US"/>
          </a:p>
        </p:txBody>
      </p:sp>
    </p:spTree>
    <p:extLst>
      <p:ext uri="{BB962C8B-B14F-4D97-AF65-F5344CB8AC3E}">
        <p14:creationId xmlns:p14="http://schemas.microsoft.com/office/powerpoint/2010/main" val="105873098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4314627-D07D-6AFB-0D65-BB3C8B2D5112}"/>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59122A4B-8434-00C2-6732-293D5CA74898}"/>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CD4CBB6A-A7C0-8949-FDB3-7FA2959A5916}"/>
              </a:ext>
            </a:extLst>
          </p:cNvPr>
          <p:cNvSpPr>
            <a:spLocks noGrp="1"/>
          </p:cNvSpPr>
          <p:nvPr>
            <p:ph type="body" idx="1"/>
          </p:nvPr>
        </p:nvSpPr>
        <p:spPr/>
        <p:txBody>
          <a:bodyPr/>
          <a:lstStyle/>
          <a:p>
            <a:r>
              <a:rPr kumimoji="1" lang="ja-JP" altLang="en-US" dirty="0"/>
              <a:t>コードクローンの検出精度を測定するためには、データセットが必要になります</a:t>
            </a:r>
            <a:endParaRPr kumimoji="1" lang="en-US" altLang="ja-JP" dirty="0"/>
          </a:p>
          <a:p>
            <a:r>
              <a:rPr kumimoji="1" lang="ja-JP" altLang="en-US" dirty="0"/>
              <a:t>本研究で使用するデータセットを</a:t>
            </a:r>
            <a:r>
              <a:rPr kumimoji="1" lang="en-US" altLang="ja-JP" dirty="0"/>
              <a:t>2</a:t>
            </a:r>
            <a:r>
              <a:rPr kumimoji="1" lang="ja-JP" altLang="en-US" dirty="0"/>
              <a:t>つ紹介します</a:t>
            </a:r>
            <a:endParaRPr kumimoji="1" lang="en-US" altLang="ja-JP" dirty="0"/>
          </a:p>
          <a:p>
            <a:endParaRPr kumimoji="1" lang="en-US" altLang="ja-JP" dirty="0"/>
          </a:p>
          <a:p>
            <a:r>
              <a:rPr kumimoji="1" lang="en-US" altLang="ja-JP" dirty="0"/>
              <a:t>1</a:t>
            </a:r>
            <a:r>
              <a:rPr kumimoji="1" lang="ja-JP" altLang="en-US" dirty="0"/>
              <a:t>つ目は</a:t>
            </a:r>
            <a:r>
              <a:rPr kumimoji="1" lang="en-US" altLang="ja-JP" dirty="0"/>
              <a:t>BigCloneBench</a:t>
            </a:r>
            <a:r>
              <a:rPr kumimoji="1" lang="ja-JP" altLang="en-US" dirty="0"/>
              <a:t>です</a:t>
            </a:r>
            <a:endParaRPr kumimoji="1" lang="en-US" altLang="ja-JP" dirty="0"/>
          </a:p>
          <a:p>
            <a:endParaRPr kumimoji="1" lang="en-US" altLang="ja-JP" dirty="0"/>
          </a:p>
          <a:p>
            <a:r>
              <a:rPr kumimoji="1" lang="ja-JP" altLang="en-US" dirty="0"/>
              <a:t>で</a:t>
            </a:r>
            <a:r>
              <a:rPr kumimoji="1" lang="en-US" altLang="ja-JP" dirty="0"/>
              <a:t>Java</a:t>
            </a:r>
            <a:r>
              <a:rPr kumimoji="1" lang="ja-JP" altLang="en-US" dirty="0"/>
              <a:t>のメソッド約</a:t>
            </a:r>
            <a:r>
              <a:rPr kumimoji="1" lang="en-US" altLang="ja-JP" dirty="0"/>
              <a:t>800</a:t>
            </a:r>
            <a:r>
              <a:rPr kumimoji="1" lang="ja-JP" altLang="en-US" dirty="0"/>
              <a:t>万個からなります。</a:t>
            </a:r>
            <a:endParaRPr kumimoji="1" lang="en-US" altLang="ja-JP" dirty="0"/>
          </a:p>
          <a:p>
            <a:r>
              <a:rPr kumimoji="1" lang="en-US" altLang="ja-JP" dirty="0"/>
              <a:t>BigCloneBench</a:t>
            </a:r>
            <a:r>
              <a:rPr kumimoji="1" lang="ja-JP" altLang="en-US" dirty="0"/>
              <a:t>で集められたクローンのタイプは</a:t>
            </a:r>
            <a:r>
              <a:rPr kumimoji="1" lang="en-US" altLang="ja-JP" dirty="0"/>
              <a:t>T1</a:t>
            </a:r>
            <a:r>
              <a:rPr kumimoji="1" lang="ja-JP" altLang="en-US" dirty="0"/>
              <a:t>～</a:t>
            </a:r>
            <a:r>
              <a:rPr kumimoji="1" lang="en-US" altLang="ja-JP" dirty="0"/>
              <a:t>T4</a:t>
            </a:r>
            <a:r>
              <a:rPr kumimoji="1" lang="ja-JP" altLang="en-US" dirty="0"/>
              <a:t>になります。</a:t>
            </a:r>
            <a:endParaRPr kumimoji="1" lang="en-US" altLang="ja-JP" dirty="0"/>
          </a:p>
          <a:p>
            <a:r>
              <a:rPr kumimoji="1" lang="ja-JP" altLang="en-US" dirty="0"/>
              <a:t>また、</a:t>
            </a:r>
            <a:r>
              <a:rPr kumimoji="1" lang="en-US" altLang="ja-JP" dirty="0"/>
              <a:t>BigCloneBench</a:t>
            </a:r>
            <a:r>
              <a:rPr kumimoji="1" lang="ja-JP" altLang="en-US" dirty="0"/>
              <a:t>ではメソッドを実行し動作を確認する作業が行われていません</a:t>
            </a:r>
            <a:endParaRPr kumimoji="1" lang="en-US" altLang="ja-JP" dirty="0"/>
          </a:p>
          <a:p>
            <a:endParaRPr kumimoji="1" lang="en-US" altLang="ja-JP" dirty="0"/>
          </a:p>
          <a:p>
            <a:r>
              <a:rPr kumimoji="1" lang="en-US" altLang="ja-JP" dirty="0"/>
              <a:t>2</a:t>
            </a:r>
            <a:r>
              <a:rPr kumimoji="1" lang="ja-JP" altLang="en-US" dirty="0"/>
              <a:t>つ目は</a:t>
            </a:r>
            <a:r>
              <a:rPr kumimoji="1" lang="en-US" altLang="ja-JP" dirty="0"/>
              <a:t>FEMPDataset</a:t>
            </a:r>
            <a:r>
              <a:rPr kumimoji="1" lang="ja-JP" altLang="en-US" dirty="0"/>
              <a:t>です</a:t>
            </a:r>
            <a:endParaRPr kumimoji="1" lang="en-US" altLang="ja-JP" dirty="0"/>
          </a:p>
          <a:p>
            <a:endParaRPr kumimoji="1" lang="en-US" altLang="ja-JP" dirty="0"/>
          </a:p>
          <a:p>
            <a:r>
              <a:rPr kumimoji="1" lang="ja-JP" altLang="en-US" dirty="0"/>
              <a:t>でこちらも</a:t>
            </a:r>
            <a:r>
              <a:rPr kumimoji="1" lang="en-US" altLang="ja-JP" dirty="0"/>
              <a:t>Java</a:t>
            </a:r>
            <a:r>
              <a:rPr kumimoji="1" lang="ja-JP" altLang="en-US" dirty="0"/>
              <a:t>のメソッド</a:t>
            </a:r>
            <a:r>
              <a:rPr kumimoji="1" lang="en-US" altLang="ja-JP" dirty="0"/>
              <a:t>2194</a:t>
            </a:r>
            <a:r>
              <a:rPr kumimoji="1" lang="ja-JP" altLang="en-US" dirty="0"/>
              <a:t>個からなります。</a:t>
            </a:r>
            <a:endParaRPr kumimoji="1" lang="en-US" altLang="ja-JP" dirty="0"/>
          </a:p>
          <a:p>
            <a:r>
              <a:rPr kumimoji="1" lang="en-US" altLang="ja-JP" dirty="0"/>
              <a:t>FEMPDataset</a:t>
            </a:r>
            <a:r>
              <a:rPr kumimoji="1" lang="ja-JP" altLang="en-US" dirty="0"/>
              <a:t>で集められているクローンのタイプは</a:t>
            </a:r>
            <a:r>
              <a:rPr kumimoji="1" lang="en-US" altLang="ja-JP" dirty="0"/>
              <a:t>Type-4</a:t>
            </a:r>
            <a:r>
              <a:rPr kumimoji="1" lang="ja-JP" altLang="en-US" dirty="0"/>
              <a:t>になります</a:t>
            </a:r>
            <a:endParaRPr kumimoji="1" lang="en-US" altLang="ja-JP" dirty="0"/>
          </a:p>
          <a:p>
            <a:r>
              <a:rPr kumimoji="1" lang="en-US" altLang="ja-JP" dirty="0"/>
              <a:t>FEMPDataset</a:t>
            </a:r>
            <a:r>
              <a:rPr kumimoji="1" lang="ja-JP" altLang="en-US" dirty="0"/>
              <a:t>は</a:t>
            </a:r>
            <a:r>
              <a:rPr kumimoji="1" lang="en-US" altLang="ja-JP" dirty="0"/>
              <a:t>BigCloneBench</a:t>
            </a:r>
            <a:r>
              <a:rPr kumimoji="1" lang="ja-JP" altLang="en-US" dirty="0"/>
              <a:t>と異なり、テストケースの実行を通してメソッドが機能等価であることを確認しています。</a:t>
            </a:r>
            <a:endParaRPr kumimoji="1" lang="en-US" altLang="ja-JP" dirty="0"/>
          </a:p>
          <a:p>
            <a:endParaRPr kumimoji="1" lang="en-US" altLang="ja-JP" dirty="0"/>
          </a:p>
        </p:txBody>
      </p:sp>
      <p:sp>
        <p:nvSpPr>
          <p:cNvPr id="4" name="スライド番号プレースホルダー 3">
            <a:extLst>
              <a:ext uri="{FF2B5EF4-FFF2-40B4-BE49-F238E27FC236}">
                <a16:creationId xmlns:a16="http://schemas.microsoft.com/office/drawing/2014/main" id="{434968EB-AC99-8E5D-6CF1-C3C89B41BC70}"/>
              </a:ext>
            </a:extLst>
          </p:cNvPr>
          <p:cNvSpPr>
            <a:spLocks noGrp="1"/>
          </p:cNvSpPr>
          <p:nvPr>
            <p:ph type="sldNum" sz="quarter" idx="5"/>
          </p:nvPr>
        </p:nvSpPr>
        <p:spPr/>
        <p:txBody>
          <a:bodyPr/>
          <a:lstStyle/>
          <a:p>
            <a:fld id="{0368D79C-707C-4E41-9C9F-D53E23B4DB0C}" type="slidenum">
              <a:rPr kumimoji="1" lang="ja-JP" altLang="en-US" smtClean="0"/>
              <a:t>6</a:t>
            </a:fld>
            <a:endParaRPr kumimoji="1" lang="ja-JP" altLang="en-US"/>
          </a:p>
        </p:txBody>
      </p:sp>
    </p:spTree>
    <p:extLst>
      <p:ext uri="{BB962C8B-B14F-4D97-AF65-F5344CB8AC3E}">
        <p14:creationId xmlns:p14="http://schemas.microsoft.com/office/powerpoint/2010/main" val="71124035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97739F1-0454-27AD-95D2-D1B25E087869}"/>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4C6EF6E0-BC0B-4BC0-B69C-B3086C5B6610}"/>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1242644D-2542-D8F9-7466-84CB947A6640}"/>
              </a:ext>
            </a:extLst>
          </p:cNvPr>
          <p:cNvSpPr>
            <a:spLocks noGrp="1"/>
          </p:cNvSpPr>
          <p:nvPr>
            <p:ph type="body" idx="1"/>
          </p:nvPr>
        </p:nvSpPr>
        <p:spPr/>
        <p:txBody>
          <a:bodyPr/>
          <a:lstStyle/>
          <a:p>
            <a:r>
              <a:rPr kumimoji="1" lang="ja-JP" altLang="en-US" dirty="0"/>
              <a:t>また、</a:t>
            </a:r>
            <a:r>
              <a:rPr kumimoji="1" lang="en-US" altLang="ja-JP" dirty="0"/>
              <a:t>LLM</a:t>
            </a:r>
            <a:r>
              <a:rPr kumimoji="1" lang="ja-JP" altLang="en-US" dirty="0"/>
              <a:t>によるコードクローンの検出も研究されています。</a:t>
            </a:r>
            <a:endParaRPr kumimoji="1" lang="en-US" altLang="ja-JP" dirty="0"/>
          </a:p>
          <a:p>
            <a:endParaRPr kumimoji="1" lang="en-US" altLang="ja-JP" dirty="0"/>
          </a:p>
          <a:p>
            <a:r>
              <a:rPr kumimoji="1" lang="en-US" altLang="ja-JP" dirty="0"/>
              <a:t>LLM</a:t>
            </a:r>
            <a:r>
              <a:rPr kumimoji="1" lang="ja-JP" altLang="en-US" dirty="0"/>
              <a:t>は、</a:t>
            </a:r>
            <a:r>
              <a:rPr kumimoji="1" lang="en-US" altLang="ja-JP" dirty="0"/>
              <a:t>…</a:t>
            </a:r>
            <a:r>
              <a:rPr kumimoji="1" lang="ja-JP" altLang="en-US" dirty="0"/>
              <a:t>です</a:t>
            </a:r>
            <a:r>
              <a:rPr kumimoji="1" lang="en-US" altLang="ja-JP" dirty="0"/>
              <a:t>						</a:t>
            </a:r>
          </a:p>
          <a:p>
            <a:r>
              <a:rPr kumimoji="1" lang="en-US" altLang="ja-JP" dirty="0"/>
              <a:t>LLM</a:t>
            </a:r>
            <a:r>
              <a:rPr kumimoji="1" lang="ja-JP" altLang="en-US" dirty="0"/>
              <a:t>は</a:t>
            </a:r>
            <a:endParaRPr kumimoji="1" lang="en-US" altLang="ja-JP" dirty="0"/>
          </a:p>
          <a:p>
            <a:r>
              <a:rPr lang="ja-JP" altLang="en-US" dirty="0"/>
              <a:t>自然言語処理の分野で高い成果を上げている</a:t>
            </a:r>
            <a:endParaRPr lang="en-US" altLang="ja-JP" dirty="0"/>
          </a:p>
          <a:p>
            <a:r>
              <a:rPr lang="ja-JP" altLang="en-US" dirty="0"/>
              <a:t>ここ数年間で，企業や研究機関によって、多くの</a:t>
            </a:r>
            <a:r>
              <a:rPr lang="en-US" altLang="ja-JP" dirty="0"/>
              <a:t>LLM</a:t>
            </a:r>
            <a:r>
              <a:rPr lang="ja-JP" altLang="en-US" dirty="0"/>
              <a:t>が作られており，</a:t>
            </a:r>
            <a:br>
              <a:rPr lang="en-US" altLang="ja-JP" dirty="0"/>
            </a:br>
            <a:r>
              <a:rPr lang="en-US" altLang="ja-JP" dirty="0"/>
              <a:t>ChatGPT</a:t>
            </a:r>
            <a:r>
              <a:rPr lang="ja-JP" altLang="en-US" dirty="0"/>
              <a:t>，</a:t>
            </a:r>
            <a:r>
              <a:rPr lang="en-US" altLang="ja-JP" dirty="0"/>
              <a:t>Bing</a:t>
            </a:r>
            <a:r>
              <a:rPr lang="ja-JP" altLang="en-US" dirty="0"/>
              <a:t>，</a:t>
            </a:r>
            <a:r>
              <a:rPr lang="en-US" altLang="ja-JP" dirty="0"/>
              <a:t>Bard</a:t>
            </a:r>
            <a:r>
              <a:rPr lang="ja-JP" altLang="en-US" dirty="0"/>
              <a:t>などで使用されている</a:t>
            </a:r>
            <a:endParaRPr lang="en-US" altLang="ja-JP" dirty="0"/>
          </a:p>
          <a:p>
            <a:endParaRPr lang="en-US" altLang="ja-JP" dirty="0"/>
          </a:p>
          <a:p>
            <a:r>
              <a:rPr lang="ja-JP" altLang="en-US" dirty="0"/>
              <a:t>具体的な</a:t>
            </a:r>
            <a:r>
              <a:rPr lang="en-US" altLang="ja-JP" dirty="0"/>
              <a:t>LLM</a:t>
            </a:r>
            <a:r>
              <a:rPr lang="ja-JP" altLang="en-US" dirty="0"/>
              <a:t>のモデルとしては</a:t>
            </a:r>
            <a:endParaRPr lang="en-US" altLang="ja-JP" dirty="0"/>
          </a:p>
          <a:p>
            <a:pPr lvl="1"/>
            <a:r>
              <a:rPr lang="en-US" altLang="ja-JP" dirty="0"/>
              <a:t>GPT-3.5/GPT-4 (OpenAI)</a:t>
            </a:r>
          </a:p>
          <a:p>
            <a:pPr lvl="1"/>
            <a:r>
              <a:rPr lang="ja-JP" altLang="en-US" dirty="0"/>
              <a:t>商用利用が可能な</a:t>
            </a:r>
            <a:endParaRPr lang="en-US" altLang="ja-JP" dirty="0"/>
          </a:p>
          <a:p>
            <a:pPr lvl="1"/>
            <a:r>
              <a:rPr lang="en-US" altLang="ja-JP" dirty="0"/>
              <a:t>Llama2 (Meta)</a:t>
            </a:r>
          </a:p>
          <a:p>
            <a:pPr lvl="1"/>
            <a:r>
              <a:rPr lang="en-US" altLang="ja-JP" dirty="0"/>
              <a:t>Llama2</a:t>
            </a:r>
            <a:r>
              <a:rPr lang="ja-JP" altLang="en-US" dirty="0"/>
              <a:t>をプログラムコードを用いてさらにファインチューニングした</a:t>
            </a:r>
            <a:endParaRPr lang="en-US" altLang="ja-JP" dirty="0"/>
          </a:p>
          <a:p>
            <a:pPr lvl="1"/>
            <a:r>
              <a:rPr lang="en-US" altLang="ja-JP" dirty="0"/>
              <a:t>CodeLlama(Meta)</a:t>
            </a:r>
          </a:p>
          <a:p>
            <a:r>
              <a:rPr kumimoji="1" lang="en-US" altLang="ja-JP" dirty="0"/>
              <a:t>						</a:t>
            </a:r>
          </a:p>
        </p:txBody>
      </p:sp>
      <p:sp>
        <p:nvSpPr>
          <p:cNvPr id="4" name="スライド番号プレースホルダー 3">
            <a:extLst>
              <a:ext uri="{FF2B5EF4-FFF2-40B4-BE49-F238E27FC236}">
                <a16:creationId xmlns:a16="http://schemas.microsoft.com/office/drawing/2014/main" id="{A4BCAEDB-5099-D569-DE2D-D3C8CD62C1D8}"/>
              </a:ext>
            </a:extLst>
          </p:cNvPr>
          <p:cNvSpPr>
            <a:spLocks noGrp="1"/>
          </p:cNvSpPr>
          <p:nvPr>
            <p:ph type="sldNum" sz="quarter" idx="5"/>
          </p:nvPr>
        </p:nvSpPr>
        <p:spPr/>
        <p:txBody>
          <a:bodyPr/>
          <a:lstStyle/>
          <a:p>
            <a:fld id="{0368D79C-707C-4E41-9C9F-D53E23B4DB0C}" type="slidenum">
              <a:rPr kumimoji="1" lang="ja-JP" altLang="en-US" smtClean="0"/>
              <a:t>7</a:t>
            </a:fld>
            <a:endParaRPr kumimoji="1" lang="ja-JP" altLang="en-US"/>
          </a:p>
        </p:txBody>
      </p:sp>
    </p:spTree>
    <p:extLst>
      <p:ext uri="{BB962C8B-B14F-4D97-AF65-F5344CB8AC3E}">
        <p14:creationId xmlns:p14="http://schemas.microsoft.com/office/powerpoint/2010/main" val="235803669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defTabSz="956703">
              <a:defRPr/>
            </a:pPr>
            <a:r>
              <a:rPr kumimoji="1" lang="ja-JP" altLang="en-US" dirty="0"/>
              <a:t>実際に、～～を比較している、既存研究を紹介します。</a:t>
            </a:r>
            <a:endParaRPr kumimoji="1" lang="en-US" altLang="ja-JP" dirty="0"/>
          </a:p>
          <a:p>
            <a:pPr defTabSz="956703">
              <a:defRPr/>
            </a:pPr>
            <a:endParaRPr kumimoji="1" lang="en-US" altLang="ja-JP" dirty="0"/>
          </a:p>
          <a:p>
            <a:pPr defTabSz="956703">
              <a:defRPr/>
            </a:pPr>
            <a:r>
              <a:rPr kumimoji="1" lang="ja-JP" altLang="en-US" dirty="0"/>
              <a:t>既存研究では、既存の検出ツールと</a:t>
            </a:r>
            <a:r>
              <a:rPr kumimoji="1" lang="en-US" altLang="ja-JP" dirty="0"/>
              <a:t>LLM</a:t>
            </a:r>
            <a:r>
              <a:rPr kumimoji="1" lang="ja-JP" altLang="en-US" dirty="0"/>
              <a:t>のクローン検出の精度を比較しています。</a:t>
            </a:r>
            <a:endParaRPr kumimoji="1" lang="en-US" altLang="ja-JP" dirty="0"/>
          </a:p>
          <a:p>
            <a:pPr defTabSz="956703">
              <a:defRPr/>
            </a:pPr>
            <a:r>
              <a:rPr kumimoji="1" lang="ja-JP" altLang="en-US" dirty="0"/>
              <a:t>検出漏れの度合いを表す</a:t>
            </a:r>
            <a:r>
              <a:rPr kumimoji="1" lang="en-US" altLang="ja-JP" dirty="0"/>
              <a:t>Recall</a:t>
            </a:r>
            <a:r>
              <a:rPr kumimoji="1" lang="ja-JP" altLang="en-US" dirty="0"/>
              <a:t>は先ほど紹介したクローンのタイプ別に評価しています</a:t>
            </a:r>
            <a:endParaRPr kumimoji="1" lang="en-US" altLang="ja-JP" dirty="0"/>
          </a:p>
          <a:p>
            <a:pPr defTabSz="956703">
              <a:defRPr/>
            </a:pPr>
            <a:endParaRPr kumimoji="1" lang="en-US" altLang="ja-JP" dirty="0"/>
          </a:p>
        </p:txBody>
      </p:sp>
      <p:sp>
        <p:nvSpPr>
          <p:cNvPr id="4" name="スライド番号プレースホルダー 3"/>
          <p:cNvSpPr>
            <a:spLocks noGrp="1"/>
          </p:cNvSpPr>
          <p:nvPr>
            <p:ph type="sldNum" sz="quarter" idx="5"/>
          </p:nvPr>
        </p:nvSpPr>
        <p:spPr/>
        <p:txBody>
          <a:bodyPr/>
          <a:lstStyle/>
          <a:p>
            <a:fld id="{0368D79C-707C-4E41-9C9F-D53E23B4DB0C}" type="slidenum">
              <a:rPr kumimoji="1" lang="ja-JP" altLang="en-US" smtClean="0"/>
              <a:t>8</a:t>
            </a:fld>
            <a:endParaRPr kumimoji="1" lang="ja-JP" altLang="en-US"/>
          </a:p>
        </p:txBody>
      </p:sp>
    </p:spTree>
    <p:extLst>
      <p:ext uri="{BB962C8B-B14F-4D97-AF65-F5344CB8AC3E}">
        <p14:creationId xmlns:p14="http://schemas.microsoft.com/office/powerpoint/2010/main" val="384179778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8ED57CF-3F01-9438-380C-C6AF14BC9409}"/>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7245912D-D122-D405-E2A2-F1F879BD9574}"/>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38CD3859-286F-592C-28D9-053F2901D770}"/>
              </a:ext>
            </a:extLst>
          </p:cNvPr>
          <p:cNvSpPr>
            <a:spLocks noGrp="1"/>
          </p:cNvSpPr>
          <p:nvPr>
            <p:ph type="body" idx="1"/>
          </p:nvPr>
        </p:nvSpPr>
        <p:spPr/>
        <p:txBody>
          <a:bodyPr/>
          <a:lstStyle/>
          <a:p>
            <a:pPr defTabSz="956703">
              <a:defRPr/>
            </a:pPr>
            <a:r>
              <a:rPr kumimoji="1" lang="en-US" altLang="ja-JP" dirty="0"/>
              <a:t>LLM</a:t>
            </a:r>
            <a:r>
              <a:rPr kumimoji="1" lang="ja-JP" altLang="en-US" dirty="0"/>
              <a:t>を用いない既存の検出ツールの例として、</a:t>
            </a:r>
            <a:r>
              <a:rPr kumimoji="1" lang="en-US" altLang="ja-JP" dirty="0"/>
              <a:t>NiCad</a:t>
            </a:r>
            <a:r>
              <a:rPr kumimoji="1" lang="ja-JP" altLang="en-US" dirty="0"/>
              <a:t>や</a:t>
            </a:r>
            <a:r>
              <a:rPr kumimoji="1" lang="en-US" altLang="ja-JP" dirty="0"/>
              <a:t>Oreo</a:t>
            </a:r>
            <a:r>
              <a:rPr kumimoji="1" lang="ja-JP" altLang="en-US" dirty="0"/>
              <a:t>が挙げられます。</a:t>
            </a:r>
            <a:endParaRPr kumimoji="1" lang="en-US" altLang="ja-JP" dirty="0"/>
          </a:p>
          <a:p>
            <a:pPr defTabSz="956703">
              <a:defRPr/>
            </a:pPr>
            <a:r>
              <a:rPr kumimoji="1" lang="ja-JP" altLang="en-US" dirty="0"/>
              <a:t>これらの既存の検出ツールは</a:t>
            </a:r>
            <a:r>
              <a:rPr kumimoji="1" lang="en-US" altLang="ja-JP" dirty="0"/>
              <a:t>T3</a:t>
            </a:r>
            <a:r>
              <a:rPr kumimoji="1" lang="ja-JP" altLang="en-US" dirty="0"/>
              <a:t>や</a:t>
            </a:r>
            <a:r>
              <a:rPr kumimoji="1" lang="en-US" altLang="ja-JP" dirty="0"/>
              <a:t>T4</a:t>
            </a:r>
            <a:r>
              <a:rPr kumimoji="1" lang="ja-JP" altLang="en-US" dirty="0"/>
              <a:t>などの構文的な類似度の低いクローンに対する検出漏れが多くなっています。</a:t>
            </a:r>
            <a:endParaRPr kumimoji="1" lang="en-US" altLang="ja-JP" dirty="0"/>
          </a:p>
          <a:p>
            <a:pPr defTabSz="956703">
              <a:defRPr/>
            </a:pPr>
            <a:endParaRPr kumimoji="1" lang="ja-JP" altLang="en-US" dirty="0"/>
          </a:p>
        </p:txBody>
      </p:sp>
      <p:sp>
        <p:nvSpPr>
          <p:cNvPr id="4" name="スライド番号プレースホルダー 3">
            <a:extLst>
              <a:ext uri="{FF2B5EF4-FFF2-40B4-BE49-F238E27FC236}">
                <a16:creationId xmlns:a16="http://schemas.microsoft.com/office/drawing/2014/main" id="{ECFD29FD-0164-D9D6-6181-D5B7E8342246}"/>
              </a:ext>
            </a:extLst>
          </p:cNvPr>
          <p:cNvSpPr>
            <a:spLocks noGrp="1"/>
          </p:cNvSpPr>
          <p:nvPr>
            <p:ph type="sldNum" sz="quarter" idx="5"/>
          </p:nvPr>
        </p:nvSpPr>
        <p:spPr/>
        <p:txBody>
          <a:bodyPr/>
          <a:lstStyle/>
          <a:p>
            <a:fld id="{0368D79C-707C-4E41-9C9F-D53E23B4DB0C}" type="slidenum">
              <a:rPr kumimoji="1" lang="ja-JP" altLang="en-US" smtClean="0"/>
              <a:t>9</a:t>
            </a:fld>
            <a:endParaRPr kumimoji="1" lang="ja-JP" altLang="en-US"/>
          </a:p>
        </p:txBody>
      </p:sp>
    </p:spTree>
    <p:extLst>
      <p:ext uri="{BB962C8B-B14F-4D97-AF65-F5344CB8AC3E}">
        <p14:creationId xmlns:p14="http://schemas.microsoft.com/office/powerpoint/2010/main" val="64903162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1B8C86B-21D9-8E98-DF81-171AA6E6CDF0}"/>
              </a:ext>
            </a:extLst>
          </p:cNvPr>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字幕 2">
            <a:extLst>
              <a:ext uri="{FF2B5EF4-FFF2-40B4-BE49-F238E27FC236}">
                <a16:creationId xmlns:a16="http://schemas.microsoft.com/office/drawing/2014/main" id="{B522120A-91C3-2BC6-1D1D-CCA4E608B1F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D51A5E4E-56A0-3544-F3AB-5F38F3B80FA6}"/>
              </a:ext>
            </a:extLst>
          </p:cNvPr>
          <p:cNvSpPr>
            <a:spLocks noGrp="1"/>
          </p:cNvSpPr>
          <p:nvPr>
            <p:ph type="dt" sz="half" idx="10"/>
          </p:nvPr>
        </p:nvSpPr>
        <p:spPr/>
        <p:txBody>
          <a:bodyPr/>
          <a:lstStyle/>
          <a:p>
            <a:fld id="{EBE1F3C1-6E6D-4ACC-AD5A-A3195DE6C6F9}" type="datetime1">
              <a:rPr kumimoji="1" lang="ja-JP" altLang="en-US" smtClean="0"/>
              <a:t>2024/3/26</a:t>
            </a:fld>
            <a:endParaRPr kumimoji="1" lang="ja-JP" altLang="en-US"/>
          </a:p>
        </p:txBody>
      </p:sp>
      <p:sp>
        <p:nvSpPr>
          <p:cNvPr id="5" name="フッター プレースホルダー 4">
            <a:extLst>
              <a:ext uri="{FF2B5EF4-FFF2-40B4-BE49-F238E27FC236}">
                <a16:creationId xmlns:a16="http://schemas.microsoft.com/office/drawing/2014/main" id="{8513045C-A2EC-9750-D1F9-1C2D1D6248A9}"/>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D6A829FE-6E78-0A93-0F55-772BF5905832}"/>
              </a:ext>
            </a:extLst>
          </p:cNvPr>
          <p:cNvSpPr>
            <a:spLocks noGrp="1"/>
          </p:cNvSpPr>
          <p:nvPr>
            <p:ph type="sldNum" sz="quarter" idx="12"/>
          </p:nvPr>
        </p:nvSpPr>
        <p:spPr/>
        <p:txBody>
          <a:bodyPr/>
          <a:lstStyle/>
          <a:p>
            <a:fld id="{98E4D49B-7C54-4167-A8CB-7C9DF7FFC802}" type="slidenum">
              <a:rPr kumimoji="1" lang="ja-JP" altLang="en-US" smtClean="0"/>
              <a:t>‹#›</a:t>
            </a:fld>
            <a:endParaRPr kumimoji="1" lang="ja-JP" altLang="en-US"/>
          </a:p>
        </p:txBody>
      </p:sp>
    </p:spTree>
    <p:extLst>
      <p:ext uri="{BB962C8B-B14F-4D97-AF65-F5344CB8AC3E}">
        <p14:creationId xmlns:p14="http://schemas.microsoft.com/office/powerpoint/2010/main" val="2472170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11628C4-3AE3-B7EC-B843-F7ABB22D68FF}"/>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CDCD00C8-6FA9-7721-06EE-4BC8DCC5095F}"/>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7F163CB1-D7D4-1B39-0824-A40E462573AD}"/>
              </a:ext>
            </a:extLst>
          </p:cNvPr>
          <p:cNvSpPr>
            <a:spLocks noGrp="1"/>
          </p:cNvSpPr>
          <p:nvPr>
            <p:ph type="dt" sz="half" idx="10"/>
          </p:nvPr>
        </p:nvSpPr>
        <p:spPr/>
        <p:txBody>
          <a:bodyPr/>
          <a:lstStyle/>
          <a:p>
            <a:fld id="{4253A323-8EAB-4C6C-8B91-68EB7487FC25}" type="datetime1">
              <a:rPr kumimoji="1" lang="ja-JP" altLang="en-US" smtClean="0"/>
              <a:t>2024/3/26</a:t>
            </a:fld>
            <a:endParaRPr kumimoji="1" lang="ja-JP" altLang="en-US"/>
          </a:p>
        </p:txBody>
      </p:sp>
      <p:sp>
        <p:nvSpPr>
          <p:cNvPr id="5" name="フッター プレースホルダー 4">
            <a:extLst>
              <a:ext uri="{FF2B5EF4-FFF2-40B4-BE49-F238E27FC236}">
                <a16:creationId xmlns:a16="http://schemas.microsoft.com/office/drawing/2014/main" id="{1D638274-7376-AA3E-C7E3-7AD37FE8812D}"/>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3B3EE27E-0DB3-61B8-FAEF-7C1040AEED03}"/>
              </a:ext>
            </a:extLst>
          </p:cNvPr>
          <p:cNvSpPr>
            <a:spLocks noGrp="1"/>
          </p:cNvSpPr>
          <p:nvPr>
            <p:ph type="sldNum" sz="quarter" idx="12"/>
          </p:nvPr>
        </p:nvSpPr>
        <p:spPr/>
        <p:txBody>
          <a:bodyPr/>
          <a:lstStyle/>
          <a:p>
            <a:fld id="{98E4D49B-7C54-4167-A8CB-7C9DF7FFC802}" type="slidenum">
              <a:rPr kumimoji="1" lang="ja-JP" altLang="en-US" smtClean="0"/>
              <a:t>‹#›</a:t>
            </a:fld>
            <a:endParaRPr kumimoji="1" lang="ja-JP" altLang="en-US"/>
          </a:p>
        </p:txBody>
      </p:sp>
    </p:spTree>
    <p:extLst>
      <p:ext uri="{BB962C8B-B14F-4D97-AF65-F5344CB8AC3E}">
        <p14:creationId xmlns:p14="http://schemas.microsoft.com/office/powerpoint/2010/main" val="31115896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78AB479B-9BB3-1712-492A-A3FEA3F26651}"/>
              </a:ext>
            </a:extLst>
          </p:cNvPr>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940C7D18-1296-5126-5C53-0F2127AE5C79}"/>
              </a:ext>
            </a:extLst>
          </p:cNvPr>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86FAD533-2D50-7F3E-652B-00D8157E617D}"/>
              </a:ext>
            </a:extLst>
          </p:cNvPr>
          <p:cNvSpPr>
            <a:spLocks noGrp="1"/>
          </p:cNvSpPr>
          <p:nvPr>
            <p:ph type="dt" sz="half" idx="10"/>
          </p:nvPr>
        </p:nvSpPr>
        <p:spPr/>
        <p:txBody>
          <a:bodyPr/>
          <a:lstStyle/>
          <a:p>
            <a:fld id="{410825B1-A14E-4DD0-883A-9DD50C1C3587}" type="datetime1">
              <a:rPr kumimoji="1" lang="ja-JP" altLang="en-US" smtClean="0"/>
              <a:t>2024/3/26</a:t>
            </a:fld>
            <a:endParaRPr kumimoji="1" lang="ja-JP" altLang="en-US"/>
          </a:p>
        </p:txBody>
      </p:sp>
      <p:sp>
        <p:nvSpPr>
          <p:cNvPr id="5" name="フッター プレースホルダー 4">
            <a:extLst>
              <a:ext uri="{FF2B5EF4-FFF2-40B4-BE49-F238E27FC236}">
                <a16:creationId xmlns:a16="http://schemas.microsoft.com/office/drawing/2014/main" id="{6E7669C2-70F6-9430-BC88-7B1A5D2ADF87}"/>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298E6E2A-CD1B-9782-69AB-349919D54EC5}"/>
              </a:ext>
            </a:extLst>
          </p:cNvPr>
          <p:cNvSpPr>
            <a:spLocks noGrp="1"/>
          </p:cNvSpPr>
          <p:nvPr>
            <p:ph type="sldNum" sz="quarter" idx="12"/>
          </p:nvPr>
        </p:nvSpPr>
        <p:spPr/>
        <p:txBody>
          <a:bodyPr/>
          <a:lstStyle/>
          <a:p>
            <a:fld id="{98E4D49B-7C54-4167-A8CB-7C9DF7FFC802}" type="slidenum">
              <a:rPr kumimoji="1" lang="ja-JP" altLang="en-US" smtClean="0"/>
              <a:t>‹#›</a:t>
            </a:fld>
            <a:endParaRPr kumimoji="1" lang="ja-JP" altLang="en-US"/>
          </a:p>
        </p:txBody>
      </p:sp>
    </p:spTree>
    <p:extLst>
      <p:ext uri="{BB962C8B-B14F-4D97-AF65-F5344CB8AC3E}">
        <p14:creationId xmlns:p14="http://schemas.microsoft.com/office/powerpoint/2010/main" val="3024893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78FE457-BB3A-3F1E-356C-FA8B735AC425}"/>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581556BB-B4D9-BE82-9989-1F120D0F9397}"/>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9571250D-5199-55C7-109D-05451BF588C7}"/>
              </a:ext>
            </a:extLst>
          </p:cNvPr>
          <p:cNvSpPr>
            <a:spLocks noGrp="1"/>
          </p:cNvSpPr>
          <p:nvPr>
            <p:ph type="dt" sz="half" idx="10"/>
          </p:nvPr>
        </p:nvSpPr>
        <p:spPr/>
        <p:txBody>
          <a:bodyPr/>
          <a:lstStyle/>
          <a:p>
            <a:fld id="{384C71B4-CE39-46A3-B1D7-DB517F21DB18}" type="datetime1">
              <a:rPr kumimoji="1" lang="ja-JP" altLang="en-US" smtClean="0"/>
              <a:t>2024/3/26</a:t>
            </a:fld>
            <a:endParaRPr kumimoji="1" lang="ja-JP" altLang="en-US"/>
          </a:p>
        </p:txBody>
      </p:sp>
      <p:sp>
        <p:nvSpPr>
          <p:cNvPr id="5" name="フッター プレースホルダー 4">
            <a:extLst>
              <a:ext uri="{FF2B5EF4-FFF2-40B4-BE49-F238E27FC236}">
                <a16:creationId xmlns:a16="http://schemas.microsoft.com/office/drawing/2014/main" id="{1229D784-29B1-670A-AD7C-4A5370FF4ECD}"/>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D41AD17B-916E-205F-3279-4E670AD1ED73}"/>
              </a:ext>
            </a:extLst>
          </p:cNvPr>
          <p:cNvSpPr>
            <a:spLocks noGrp="1"/>
          </p:cNvSpPr>
          <p:nvPr>
            <p:ph type="sldNum" sz="quarter" idx="12"/>
          </p:nvPr>
        </p:nvSpPr>
        <p:spPr/>
        <p:txBody>
          <a:bodyPr/>
          <a:lstStyle/>
          <a:p>
            <a:fld id="{98E4D49B-7C54-4167-A8CB-7C9DF7FFC802}" type="slidenum">
              <a:rPr kumimoji="1" lang="ja-JP" altLang="en-US" smtClean="0"/>
              <a:t>‹#›</a:t>
            </a:fld>
            <a:endParaRPr kumimoji="1" lang="ja-JP" altLang="en-US"/>
          </a:p>
        </p:txBody>
      </p:sp>
    </p:spTree>
    <p:extLst>
      <p:ext uri="{BB962C8B-B14F-4D97-AF65-F5344CB8AC3E}">
        <p14:creationId xmlns:p14="http://schemas.microsoft.com/office/powerpoint/2010/main" val="6300590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6FEB106-E232-1AFE-849D-C699FE597A6E}"/>
              </a:ext>
            </a:extLst>
          </p:cNvPr>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5F79DA6B-4284-4C68-F877-24572A9E2D99}"/>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199C2FD4-E6AC-60EE-554B-FB669DFCE5C3}"/>
              </a:ext>
            </a:extLst>
          </p:cNvPr>
          <p:cNvSpPr>
            <a:spLocks noGrp="1"/>
          </p:cNvSpPr>
          <p:nvPr>
            <p:ph type="dt" sz="half" idx="10"/>
          </p:nvPr>
        </p:nvSpPr>
        <p:spPr/>
        <p:txBody>
          <a:bodyPr/>
          <a:lstStyle/>
          <a:p>
            <a:fld id="{109040CD-D41F-4CB2-A0C6-AA55653BD376}" type="datetime1">
              <a:rPr kumimoji="1" lang="ja-JP" altLang="en-US" smtClean="0"/>
              <a:t>2024/3/26</a:t>
            </a:fld>
            <a:endParaRPr kumimoji="1" lang="ja-JP" altLang="en-US"/>
          </a:p>
        </p:txBody>
      </p:sp>
      <p:sp>
        <p:nvSpPr>
          <p:cNvPr id="5" name="フッター プレースホルダー 4">
            <a:extLst>
              <a:ext uri="{FF2B5EF4-FFF2-40B4-BE49-F238E27FC236}">
                <a16:creationId xmlns:a16="http://schemas.microsoft.com/office/drawing/2014/main" id="{E02A4C99-F9C9-A1EC-EFF9-BA1DBFA24568}"/>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C3B40990-96DB-401D-9B01-562CBE7E3F03}"/>
              </a:ext>
            </a:extLst>
          </p:cNvPr>
          <p:cNvSpPr>
            <a:spLocks noGrp="1"/>
          </p:cNvSpPr>
          <p:nvPr>
            <p:ph type="sldNum" sz="quarter" idx="12"/>
          </p:nvPr>
        </p:nvSpPr>
        <p:spPr/>
        <p:txBody>
          <a:bodyPr/>
          <a:lstStyle/>
          <a:p>
            <a:fld id="{98E4D49B-7C54-4167-A8CB-7C9DF7FFC802}" type="slidenum">
              <a:rPr kumimoji="1" lang="ja-JP" altLang="en-US" smtClean="0"/>
              <a:t>‹#›</a:t>
            </a:fld>
            <a:endParaRPr kumimoji="1" lang="ja-JP" altLang="en-US"/>
          </a:p>
        </p:txBody>
      </p:sp>
    </p:spTree>
    <p:extLst>
      <p:ext uri="{BB962C8B-B14F-4D97-AF65-F5344CB8AC3E}">
        <p14:creationId xmlns:p14="http://schemas.microsoft.com/office/powerpoint/2010/main" val="409967182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53F24F6-E406-F604-5FEE-78E4D0ED9D21}"/>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F57C87A5-9846-2259-AAD0-6B9AEE0076BB}"/>
              </a:ext>
            </a:extLst>
          </p:cNvPr>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55DBBDEB-A00B-750B-168C-8A082761EBF7}"/>
              </a:ext>
            </a:extLst>
          </p:cNvPr>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1964176E-0E8D-1668-1666-B88ED8283113}"/>
              </a:ext>
            </a:extLst>
          </p:cNvPr>
          <p:cNvSpPr>
            <a:spLocks noGrp="1"/>
          </p:cNvSpPr>
          <p:nvPr>
            <p:ph type="dt" sz="half" idx="10"/>
          </p:nvPr>
        </p:nvSpPr>
        <p:spPr/>
        <p:txBody>
          <a:bodyPr/>
          <a:lstStyle/>
          <a:p>
            <a:fld id="{1FA84682-3B6F-4017-A581-0A68CC565599}" type="datetime1">
              <a:rPr kumimoji="1" lang="ja-JP" altLang="en-US" smtClean="0"/>
              <a:t>2024/3/26</a:t>
            </a:fld>
            <a:endParaRPr kumimoji="1" lang="ja-JP" altLang="en-US"/>
          </a:p>
        </p:txBody>
      </p:sp>
      <p:sp>
        <p:nvSpPr>
          <p:cNvPr id="6" name="フッター プレースホルダー 5">
            <a:extLst>
              <a:ext uri="{FF2B5EF4-FFF2-40B4-BE49-F238E27FC236}">
                <a16:creationId xmlns:a16="http://schemas.microsoft.com/office/drawing/2014/main" id="{FAA6CCF4-BAB5-CCF8-D46F-8FE38486AF5C}"/>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B0BE4452-4915-38A6-B343-5A28F471634C}"/>
              </a:ext>
            </a:extLst>
          </p:cNvPr>
          <p:cNvSpPr>
            <a:spLocks noGrp="1"/>
          </p:cNvSpPr>
          <p:nvPr>
            <p:ph type="sldNum" sz="quarter" idx="12"/>
          </p:nvPr>
        </p:nvSpPr>
        <p:spPr/>
        <p:txBody>
          <a:bodyPr/>
          <a:lstStyle/>
          <a:p>
            <a:fld id="{98E4D49B-7C54-4167-A8CB-7C9DF7FFC802}" type="slidenum">
              <a:rPr kumimoji="1" lang="ja-JP" altLang="en-US" smtClean="0"/>
              <a:t>‹#›</a:t>
            </a:fld>
            <a:endParaRPr kumimoji="1" lang="ja-JP" altLang="en-US"/>
          </a:p>
        </p:txBody>
      </p:sp>
    </p:spTree>
    <p:extLst>
      <p:ext uri="{BB962C8B-B14F-4D97-AF65-F5344CB8AC3E}">
        <p14:creationId xmlns:p14="http://schemas.microsoft.com/office/powerpoint/2010/main" val="21452741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C125298-F569-022C-247A-D64730F15571}"/>
              </a:ext>
            </a:extLst>
          </p:cNvPr>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8CC3EF2F-ED11-D64F-629B-8B3AA1ED02B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87B122B2-75AA-657B-6A81-41A440BAAD4B}"/>
              </a:ext>
            </a:extLst>
          </p:cNvPr>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ADB8B099-71A0-5908-031C-84E30E853E3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24B8455D-5D1C-F302-7D82-88FA46C16855}"/>
              </a:ext>
            </a:extLst>
          </p:cNvPr>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A56E7428-AAC7-CD25-B83D-D027B3BCA23E}"/>
              </a:ext>
            </a:extLst>
          </p:cNvPr>
          <p:cNvSpPr>
            <a:spLocks noGrp="1"/>
          </p:cNvSpPr>
          <p:nvPr>
            <p:ph type="dt" sz="half" idx="10"/>
          </p:nvPr>
        </p:nvSpPr>
        <p:spPr/>
        <p:txBody>
          <a:bodyPr/>
          <a:lstStyle/>
          <a:p>
            <a:fld id="{26AA2AC9-8EFA-4219-8163-C252F6455B0A}" type="datetime1">
              <a:rPr kumimoji="1" lang="ja-JP" altLang="en-US" smtClean="0"/>
              <a:t>2024/3/26</a:t>
            </a:fld>
            <a:endParaRPr kumimoji="1" lang="ja-JP" altLang="en-US"/>
          </a:p>
        </p:txBody>
      </p:sp>
      <p:sp>
        <p:nvSpPr>
          <p:cNvPr id="8" name="フッター プレースホルダー 7">
            <a:extLst>
              <a:ext uri="{FF2B5EF4-FFF2-40B4-BE49-F238E27FC236}">
                <a16:creationId xmlns:a16="http://schemas.microsoft.com/office/drawing/2014/main" id="{92020EA4-6AD7-9AB2-F1B4-A0A1265A293B}"/>
              </a:ext>
            </a:extLst>
          </p:cNvPr>
          <p:cNvSpPr>
            <a:spLocks noGrp="1"/>
          </p:cNvSpPr>
          <p:nvPr>
            <p:ph type="ftr" sz="quarter" idx="11"/>
          </p:nvPr>
        </p:nvSpPr>
        <p:spPr/>
        <p:txBody>
          <a:bodyPr/>
          <a:lstStyle/>
          <a:p>
            <a:endParaRPr kumimoji="1" lang="ja-JP" altLang="en-US"/>
          </a:p>
        </p:txBody>
      </p:sp>
      <p:sp>
        <p:nvSpPr>
          <p:cNvPr id="9" name="スライド番号プレースホルダー 8">
            <a:extLst>
              <a:ext uri="{FF2B5EF4-FFF2-40B4-BE49-F238E27FC236}">
                <a16:creationId xmlns:a16="http://schemas.microsoft.com/office/drawing/2014/main" id="{1788D529-D13E-3169-C19E-F042118EA153}"/>
              </a:ext>
            </a:extLst>
          </p:cNvPr>
          <p:cNvSpPr>
            <a:spLocks noGrp="1"/>
          </p:cNvSpPr>
          <p:nvPr>
            <p:ph type="sldNum" sz="quarter" idx="12"/>
          </p:nvPr>
        </p:nvSpPr>
        <p:spPr/>
        <p:txBody>
          <a:bodyPr/>
          <a:lstStyle/>
          <a:p>
            <a:fld id="{98E4D49B-7C54-4167-A8CB-7C9DF7FFC802}" type="slidenum">
              <a:rPr kumimoji="1" lang="ja-JP" altLang="en-US" smtClean="0"/>
              <a:t>‹#›</a:t>
            </a:fld>
            <a:endParaRPr kumimoji="1" lang="ja-JP" altLang="en-US"/>
          </a:p>
        </p:txBody>
      </p:sp>
    </p:spTree>
    <p:extLst>
      <p:ext uri="{BB962C8B-B14F-4D97-AF65-F5344CB8AC3E}">
        <p14:creationId xmlns:p14="http://schemas.microsoft.com/office/powerpoint/2010/main" val="345444878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629C1ED-97A3-B71D-35C5-0A70E161C2A4}"/>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7F680D31-6BDD-4A95-1538-6840A4594453}"/>
              </a:ext>
            </a:extLst>
          </p:cNvPr>
          <p:cNvSpPr>
            <a:spLocks noGrp="1"/>
          </p:cNvSpPr>
          <p:nvPr>
            <p:ph type="dt" sz="half" idx="10"/>
          </p:nvPr>
        </p:nvSpPr>
        <p:spPr/>
        <p:txBody>
          <a:bodyPr/>
          <a:lstStyle/>
          <a:p>
            <a:fld id="{D2247408-A1A1-48C2-8725-B88B36D0FAA6}" type="datetime1">
              <a:rPr kumimoji="1" lang="ja-JP" altLang="en-US" smtClean="0"/>
              <a:t>2024/3/26</a:t>
            </a:fld>
            <a:endParaRPr kumimoji="1" lang="ja-JP" altLang="en-US"/>
          </a:p>
        </p:txBody>
      </p:sp>
      <p:sp>
        <p:nvSpPr>
          <p:cNvPr id="4" name="フッター プレースホルダー 3">
            <a:extLst>
              <a:ext uri="{FF2B5EF4-FFF2-40B4-BE49-F238E27FC236}">
                <a16:creationId xmlns:a16="http://schemas.microsoft.com/office/drawing/2014/main" id="{AC081DE2-518F-8755-56D6-3E98327C4FC3}"/>
              </a:ext>
            </a:extLst>
          </p:cNvPr>
          <p:cNvSpPr>
            <a:spLocks noGrp="1"/>
          </p:cNvSpPr>
          <p:nvPr>
            <p:ph type="ftr" sz="quarter" idx="11"/>
          </p:nvPr>
        </p:nvSpPr>
        <p:spPr/>
        <p:txBody>
          <a:bodyPr/>
          <a:lstStyle/>
          <a:p>
            <a:endParaRPr kumimoji="1" lang="ja-JP" altLang="en-US"/>
          </a:p>
        </p:txBody>
      </p:sp>
      <p:sp>
        <p:nvSpPr>
          <p:cNvPr id="5" name="スライド番号プレースホルダー 4">
            <a:extLst>
              <a:ext uri="{FF2B5EF4-FFF2-40B4-BE49-F238E27FC236}">
                <a16:creationId xmlns:a16="http://schemas.microsoft.com/office/drawing/2014/main" id="{BE508FC9-299A-E5A3-CDAA-2C532EDE4093}"/>
              </a:ext>
            </a:extLst>
          </p:cNvPr>
          <p:cNvSpPr>
            <a:spLocks noGrp="1"/>
          </p:cNvSpPr>
          <p:nvPr>
            <p:ph type="sldNum" sz="quarter" idx="12"/>
          </p:nvPr>
        </p:nvSpPr>
        <p:spPr/>
        <p:txBody>
          <a:bodyPr/>
          <a:lstStyle/>
          <a:p>
            <a:fld id="{98E4D49B-7C54-4167-A8CB-7C9DF7FFC802}" type="slidenum">
              <a:rPr kumimoji="1" lang="ja-JP" altLang="en-US" smtClean="0"/>
              <a:t>‹#›</a:t>
            </a:fld>
            <a:endParaRPr kumimoji="1" lang="ja-JP" altLang="en-US"/>
          </a:p>
        </p:txBody>
      </p:sp>
    </p:spTree>
    <p:extLst>
      <p:ext uri="{BB962C8B-B14F-4D97-AF65-F5344CB8AC3E}">
        <p14:creationId xmlns:p14="http://schemas.microsoft.com/office/powerpoint/2010/main" val="33063912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BEF98D4B-EDC8-BE30-8C65-AF1ACD9C6865}"/>
              </a:ext>
            </a:extLst>
          </p:cNvPr>
          <p:cNvSpPr>
            <a:spLocks noGrp="1"/>
          </p:cNvSpPr>
          <p:nvPr>
            <p:ph type="dt" sz="half" idx="10"/>
          </p:nvPr>
        </p:nvSpPr>
        <p:spPr/>
        <p:txBody>
          <a:bodyPr/>
          <a:lstStyle/>
          <a:p>
            <a:fld id="{D5721081-AB7A-4914-9733-D2CBFDA7B921}" type="datetime1">
              <a:rPr kumimoji="1" lang="ja-JP" altLang="en-US" smtClean="0"/>
              <a:t>2024/3/26</a:t>
            </a:fld>
            <a:endParaRPr kumimoji="1" lang="ja-JP" altLang="en-US"/>
          </a:p>
        </p:txBody>
      </p:sp>
      <p:sp>
        <p:nvSpPr>
          <p:cNvPr id="3" name="フッター プレースホルダー 2">
            <a:extLst>
              <a:ext uri="{FF2B5EF4-FFF2-40B4-BE49-F238E27FC236}">
                <a16:creationId xmlns:a16="http://schemas.microsoft.com/office/drawing/2014/main" id="{6AD1E57C-ACDF-5A30-91A3-F406D5B30705}"/>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419922E8-16C8-B480-87A8-85C2BB144EB9}"/>
              </a:ext>
            </a:extLst>
          </p:cNvPr>
          <p:cNvSpPr>
            <a:spLocks noGrp="1"/>
          </p:cNvSpPr>
          <p:nvPr>
            <p:ph type="sldNum" sz="quarter" idx="12"/>
          </p:nvPr>
        </p:nvSpPr>
        <p:spPr/>
        <p:txBody>
          <a:bodyPr/>
          <a:lstStyle/>
          <a:p>
            <a:fld id="{98E4D49B-7C54-4167-A8CB-7C9DF7FFC802}" type="slidenum">
              <a:rPr kumimoji="1" lang="ja-JP" altLang="en-US" smtClean="0"/>
              <a:t>‹#›</a:t>
            </a:fld>
            <a:endParaRPr kumimoji="1" lang="ja-JP" altLang="en-US"/>
          </a:p>
        </p:txBody>
      </p:sp>
    </p:spTree>
    <p:extLst>
      <p:ext uri="{BB962C8B-B14F-4D97-AF65-F5344CB8AC3E}">
        <p14:creationId xmlns:p14="http://schemas.microsoft.com/office/powerpoint/2010/main" val="24412302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7A3F6F7-9DB5-ACF4-5EDE-8478681BF7AD}"/>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0098FFE1-1BB8-0111-A3BF-3CE3EDA208E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7B587F18-5AFA-D509-B072-AF253DA96C7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AB2D2B6F-305F-31DD-BC38-FA55DFDBADFA}"/>
              </a:ext>
            </a:extLst>
          </p:cNvPr>
          <p:cNvSpPr>
            <a:spLocks noGrp="1"/>
          </p:cNvSpPr>
          <p:nvPr>
            <p:ph type="dt" sz="half" idx="10"/>
          </p:nvPr>
        </p:nvSpPr>
        <p:spPr/>
        <p:txBody>
          <a:bodyPr/>
          <a:lstStyle/>
          <a:p>
            <a:fld id="{997EFD1D-F7C6-4298-AD41-7CA6E47B65A5}" type="datetime1">
              <a:rPr kumimoji="1" lang="ja-JP" altLang="en-US" smtClean="0"/>
              <a:t>2024/3/26</a:t>
            </a:fld>
            <a:endParaRPr kumimoji="1" lang="ja-JP" altLang="en-US"/>
          </a:p>
        </p:txBody>
      </p:sp>
      <p:sp>
        <p:nvSpPr>
          <p:cNvPr id="6" name="フッター プレースホルダー 5">
            <a:extLst>
              <a:ext uri="{FF2B5EF4-FFF2-40B4-BE49-F238E27FC236}">
                <a16:creationId xmlns:a16="http://schemas.microsoft.com/office/drawing/2014/main" id="{9B8CF397-4978-D7EA-4327-D45BF45B968C}"/>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9C620493-73EE-26A6-7322-1166E9DF1BE3}"/>
              </a:ext>
            </a:extLst>
          </p:cNvPr>
          <p:cNvSpPr>
            <a:spLocks noGrp="1"/>
          </p:cNvSpPr>
          <p:nvPr>
            <p:ph type="sldNum" sz="quarter" idx="12"/>
          </p:nvPr>
        </p:nvSpPr>
        <p:spPr/>
        <p:txBody>
          <a:bodyPr/>
          <a:lstStyle/>
          <a:p>
            <a:fld id="{98E4D49B-7C54-4167-A8CB-7C9DF7FFC802}" type="slidenum">
              <a:rPr kumimoji="1" lang="ja-JP" altLang="en-US" smtClean="0"/>
              <a:t>‹#›</a:t>
            </a:fld>
            <a:endParaRPr kumimoji="1" lang="ja-JP" altLang="en-US"/>
          </a:p>
        </p:txBody>
      </p:sp>
    </p:spTree>
    <p:extLst>
      <p:ext uri="{BB962C8B-B14F-4D97-AF65-F5344CB8AC3E}">
        <p14:creationId xmlns:p14="http://schemas.microsoft.com/office/powerpoint/2010/main" val="20010022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7E2ED1B-1451-8ECA-D394-D6F6ED35F058}"/>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3489CD64-21DD-8758-D7B9-6B0FBBE254E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a:extLst>
              <a:ext uri="{FF2B5EF4-FFF2-40B4-BE49-F238E27FC236}">
                <a16:creationId xmlns:a16="http://schemas.microsoft.com/office/drawing/2014/main" id="{BA67226A-35E8-5748-59E1-56C09040D99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15B8C739-D170-FDA5-A6DE-35A515B7780F}"/>
              </a:ext>
            </a:extLst>
          </p:cNvPr>
          <p:cNvSpPr>
            <a:spLocks noGrp="1"/>
          </p:cNvSpPr>
          <p:nvPr>
            <p:ph type="dt" sz="half" idx="10"/>
          </p:nvPr>
        </p:nvSpPr>
        <p:spPr/>
        <p:txBody>
          <a:bodyPr/>
          <a:lstStyle/>
          <a:p>
            <a:fld id="{6EC4A81B-8215-44FC-ADD7-DB22741611D2}" type="datetime1">
              <a:rPr kumimoji="1" lang="ja-JP" altLang="en-US" smtClean="0"/>
              <a:t>2024/3/26</a:t>
            </a:fld>
            <a:endParaRPr kumimoji="1" lang="ja-JP" altLang="en-US"/>
          </a:p>
        </p:txBody>
      </p:sp>
      <p:sp>
        <p:nvSpPr>
          <p:cNvPr id="6" name="フッター プレースホルダー 5">
            <a:extLst>
              <a:ext uri="{FF2B5EF4-FFF2-40B4-BE49-F238E27FC236}">
                <a16:creationId xmlns:a16="http://schemas.microsoft.com/office/drawing/2014/main" id="{47A1EAAA-66ED-7D50-14F6-D35A9F7075E8}"/>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A3BCE351-BE8B-9D33-E299-823D871DEA6B}"/>
              </a:ext>
            </a:extLst>
          </p:cNvPr>
          <p:cNvSpPr>
            <a:spLocks noGrp="1"/>
          </p:cNvSpPr>
          <p:nvPr>
            <p:ph type="sldNum" sz="quarter" idx="12"/>
          </p:nvPr>
        </p:nvSpPr>
        <p:spPr/>
        <p:txBody>
          <a:bodyPr/>
          <a:lstStyle/>
          <a:p>
            <a:fld id="{98E4D49B-7C54-4167-A8CB-7C9DF7FFC802}" type="slidenum">
              <a:rPr kumimoji="1" lang="ja-JP" altLang="en-US" smtClean="0"/>
              <a:t>‹#›</a:t>
            </a:fld>
            <a:endParaRPr kumimoji="1" lang="ja-JP" altLang="en-US"/>
          </a:p>
        </p:txBody>
      </p:sp>
    </p:spTree>
    <p:extLst>
      <p:ext uri="{BB962C8B-B14F-4D97-AF65-F5344CB8AC3E}">
        <p14:creationId xmlns:p14="http://schemas.microsoft.com/office/powerpoint/2010/main" val="31186019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C1E23B1F-1B17-E54B-C692-3025D0998EB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AF0BF7CC-0AFD-7FCF-EC21-FFDE53A3441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5260ED92-3950-4726-0C44-C23671EBBDE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77EA9CC-3EEA-4E06-8623-6703C9DF888D}" type="datetime1">
              <a:rPr kumimoji="1" lang="ja-JP" altLang="en-US" smtClean="0"/>
              <a:t>2024/3/26</a:t>
            </a:fld>
            <a:endParaRPr kumimoji="1" lang="ja-JP" altLang="en-US"/>
          </a:p>
        </p:txBody>
      </p:sp>
      <p:sp>
        <p:nvSpPr>
          <p:cNvPr id="5" name="フッター プレースホルダー 4">
            <a:extLst>
              <a:ext uri="{FF2B5EF4-FFF2-40B4-BE49-F238E27FC236}">
                <a16:creationId xmlns:a16="http://schemas.microsoft.com/office/drawing/2014/main" id="{C79F5A4C-D648-0514-19E0-897F2705111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a:extLst>
              <a:ext uri="{FF2B5EF4-FFF2-40B4-BE49-F238E27FC236}">
                <a16:creationId xmlns:a16="http://schemas.microsoft.com/office/drawing/2014/main" id="{4836B667-E7BA-00B5-C3EB-59BACF5C1ED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8E4D49B-7C54-4167-A8CB-7C9DF7FFC802}" type="slidenum">
              <a:rPr kumimoji="1" lang="ja-JP" altLang="en-US" smtClean="0"/>
              <a:t>‹#›</a:t>
            </a:fld>
            <a:endParaRPr kumimoji="1" lang="ja-JP" altLang="en-US"/>
          </a:p>
        </p:txBody>
      </p:sp>
    </p:spTree>
    <p:extLst>
      <p:ext uri="{BB962C8B-B14F-4D97-AF65-F5344CB8AC3E}">
        <p14:creationId xmlns:p14="http://schemas.microsoft.com/office/powerpoint/2010/main" val="215509354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chart" Target="../charts/chart6.xml"/></Relationships>
</file>

<file path=ppt/slides/_rels/slide11.xml.rels><?xml version="1.0" encoding="UTF-8" standalone="yes"?>
<Relationships xmlns="http://schemas.openxmlformats.org/package/2006/relationships"><Relationship Id="rId3" Type="http://schemas.openxmlformats.org/officeDocument/2006/relationships/chart" Target="../charts/chart7.xml"/><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openxmlformats.org/officeDocument/2006/relationships/chart" Target="../charts/chart8.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4.xml"/><Relationship Id="rId1" Type="http://schemas.openxmlformats.org/officeDocument/2006/relationships/slideLayout" Target="../slideLayouts/slideLayout2.xml"/><Relationship Id="rId6" Type="http://schemas.openxmlformats.org/officeDocument/2006/relationships/image" Target="../media/image8.svg"/><Relationship Id="rId5" Type="http://schemas.openxmlformats.org/officeDocument/2006/relationships/image" Target="../media/image7.png"/><Relationship Id="rId4" Type="http://schemas.openxmlformats.org/officeDocument/2006/relationships/image" Target="../media/image6.svg"/></Relationships>
</file>

<file path=ppt/slides/_rels/slide1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5.xml"/><Relationship Id="rId1" Type="http://schemas.openxmlformats.org/officeDocument/2006/relationships/slideLayout" Target="../slideLayouts/slideLayout2.xml"/><Relationship Id="rId6" Type="http://schemas.openxmlformats.org/officeDocument/2006/relationships/image" Target="../media/image8.svg"/><Relationship Id="rId5" Type="http://schemas.openxmlformats.org/officeDocument/2006/relationships/image" Target="../media/image7.png"/><Relationship Id="rId4" Type="http://schemas.openxmlformats.org/officeDocument/2006/relationships/image" Target="../media/image6.svg"/></Relationships>
</file>

<file path=ppt/slides/_rels/slide1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6.xml"/><Relationship Id="rId1" Type="http://schemas.openxmlformats.org/officeDocument/2006/relationships/slideLayout" Target="../slideLayouts/slideLayout2.xml"/><Relationship Id="rId6" Type="http://schemas.openxmlformats.org/officeDocument/2006/relationships/image" Target="../media/image8.svg"/><Relationship Id="rId5" Type="http://schemas.openxmlformats.org/officeDocument/2006/relationships/image" Target="../media/image7.png"/><Relationship Id="rId4" Type="http://schemas.openxmlformats.org/officeDocument/2006/relationships/image" Target="../media/image6.svg"/></Relationships>
</file>

<file path=ppt/slides/_rels/slide1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7.xml"/><Relationship Id="rId1" Type="http://schemas.openxmlformats.org/officeDocument/2006/relationships/slideLayout" Target="../slideLayouts/slideLayout2.xml"/><Relationship Id="rId6" Type="http://schemas.openxmlformats.org/officeDocument/2006/relationships/image" Target="../media/image8.svg"/><Relationship Id="rId5" Type="http://schemas.openxmlformats.org/officeDocument/2006/relationships/image" Target="../media/image7.png"/><Relationship Id="rId4" Type="http://schemas.openxmlformats.org/officeDocument/2006/relationships/image" Target="../media/image6.svg"/></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2.svg"/></Relationships>
</file>

<file path=ppt/slides/_rels/slide20.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20.xml"/><Relationship Id="rId1" Type="http://schemas.openxmlformats.org/officeDocument/2006/relationships/slideLayout" Target="../slideLayouts/slideLayout2.xml"/><Relationship Id="rId5" Type="http://schemas.openxmlformats.org/officeDocument/2006/relationships/image" Target="../media/image12.png"/><Relationship Id="rId4" Type="http://schemas.openxmlformats.org/officeDocument/2006/relationships/image" Target="../media/image11.png"/></Relationships>
</file>

<file path=ppt/slides/_rels/slide21.xml.rels><?xml version="1.0" encoding="UTF-8" standalone="yes"?>
<Relationships xmlns="http://schemas.openxmlformats.org/package/2006/relationships"><Relationship Id="rId3" Type="http://schemas.openxmlformats.org/officeDocument/2006/relationships/chart" Target="../charts/chart9.xml"/><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chart" Target="../charts/chart10.xml"/><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chart" Target="../charts/chart11.xml"/><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chart" Target="../charts/chart12.xml"/><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chart" Target="../charts/chart13.xml"/><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chart" Target="../charts/chart14.xml"/><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chart" Target="../charts/chart15.xml"/><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chart" Target="../charts/chart16.xml"/><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2.svg"/></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image" Target="../media/image140.png"/><Relationship Id="rId2" Type="http://schemas.openxmlformats.org/officeDocument/2006/relationships/notesSlide" Target="../notesSlides/notesSlide32.xml"/><Relationship Id="rId1" Type="http://schemas.openxmlformats.org/officeDocument/2006/relationships/slideLayout" Target="../slideLayouts/slideLayout2.xml"/><Relationship Id="rId4" Type="http://schemas.openxmlformats.org/officeDocument/2006/relationships/image" Target="../media/image13.png"/></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2.svg"/></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7.xml"/><Relationship Id="rId1" Type="http://schemas.openxmlformats.org/officeDocument/2006/relationships/slideLayout" Target="../slideLayouts/slideLayout2.xml"/><Relationship Id="rId5" Type="http://schemas.microsoft.com/office/2007/relationships/hdphoto" Target="../media/hdphoto1.wdp"/><Relationship Id="rId4" Type="http://schemas.openxmlformats.org/officeDocument/2006/relationships/image" Target="../media/image4.png"/></Relationships>
</file>

<file path=ppt/slides/_rels/slide8.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chart" Target="../charts/chart2.xml"/></Relationships>
</file>

<file path=ppt/slides/_rels/slide9.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chart" Target="../charts/char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a:extLst>
              <a:ext uri="{FF2B5EF4-FFF2-40B4-BE49-F238E27FC236}">
                <a16:creationId xmlns:a16="http://schemas.microsoft.com/office/drawing/2014/main" id="{49FC98B0-5D31-0706-DE14-2AA3CE8B99FD}"/>
              </a:ext>
            </a:extLst>
          </p:cNvPr>
          <p:cNvSpPr/>
          <p:nvPr/>
        </p:nvSpPr>
        <p:spPr>
          <a:xfrm>
            <a:off x="0" y="0"/>
            <a:ext cx="12192000" cy="4704862"/>
          </a:xfrm>
          <a:prstGeom prst="rect">
            <a:avLst/>
          </a:prstGeom>
          <a:solidFill>
            <a:srgbClr val="31404D"/>
          </a:solidFill>
          <a:ln>
            <a:solidFill>
              <a:schemeClr val="accent5">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2" name="タイトル 1">
            <a:extLst>
              <a:ext uri="{FF2B5EF4-FFF2-40B4-BE49-F238E27FC236}">
                <a16:creationId xmlns:a16="http://schemas.microsoft.com/office/drawing/2014/main" id="{7806E9A5-4F0A-D9BC-E1CA-48543A4B1D34}"/>
              </a:ext>
            </a:extLst>
          </p:cNvPr>
          <p:cNvSpPr>
            <a:spLocks noGrp="1"/>
          </p:cNvSpPr>
          <p:nvPr>
            <p:ph type="ctrTitle"/>
          </p:nvPr>
        </p:nvSpPr>
        <p:spPr>
          <a:xfrm>
            <a:off x="416810" y="1087825"/>
            <a:ext cx="11346873" cy="2562146"/>
          </a:xfrm>
        </p:spPr>
        <p:txBody>
          <a:bodyPr>
            <a:noAutofit/>
          </a:bodyPr>
          <a:lstStyle/>
          <a:p>
            <a:r>
              <a:rPr kumimoji="1" lang="ja-JP" altLang="en-US" sz="4400" b="1" dirty="0">
                <a:solidFill>
                  <a:srgbClr val="D1D2D3"/>
                </a:solidFill>
                <a:latin typeface="+mn-ea"/>
                <a:ea typeface="+mn-ea"/>
              </a:rPr>
              <a:t>機能等価メソッドデータセットを利用した</a:t>
            </a:r>
            <a:br>
              <a:rPr kumimoji="1" lang="en-US" altLang="ja-JP" sz="4400" b="1" dirty="0">
                <a:solidFill>
                  <a:srgbClr val="D1D2D3"/>
                </a:solidFill>
                <a:latin typeface="+mn-ea"/>
                <a:ea typeface="+mn-ea"/>
              </a:rPr>
            </a:br>
            <a:r>
              <a:rPr kumimoji="1" lang="en-US" altLang="ja-JP" sz="4400" b="1" dirty="0">
                <a:solidFill>
                  <a:srgbClr val="D1D2D3"/>
                </a:solidFill>
                <a:latin typeface="+mn-ea"/>
                <a:ea typeface="+mn-ea"/>
              </a:rPr>
              <a:t>LLM</a:t>
            </a:r>
            <a:r>
              <a:rPr kumimoji="1" lang="ja-JP" altLang="en-US" sz="4400" b="1" dirty="0">
                <a:solidFill>
                  <a:srgbClr val="D1D2D3"/>
                </a:solidFill>
                <a:latin typeface="+mn-ea"/>
                <a:ea typeface="+mn-ea"/>
              </a:rPr>
              <a:t>によるコードクローン検出の精度向上</a:t>
            </a:r>
            <a:endParaRPr kumimoji="1" lang="ja-JP" altLang="en-US" sz="4400" b="1" dirty="0">
              <a:solidFill>
                <a:schemeClr val="bg1"/>
              </a:solidFill>
              <a:latin typeface="+mn-ea"/>
              <a:ea typeface="+mn-ea"/>
            </a:endParaRPr>
          </a:p>
        </p:txBody>
      </p:sp>
      <p:sp>
        <p:nvSpPr>
          <p:cNvPr id="3" name="字幕 2">
            <a:extLst>
              <a:ext uri="{FF2B5EF4-FFF2-40B4-BE49-F238E27FC236}">
                <a16:creationId xmlns:a16="http://schemas.microsoft.com/office/drawing/2014/main" id="{C5FA2460-50E0-631F-63A5-D45BB88E8D2A}"/>
              </a:ext>
            </a:extLst>
          </p:cNvPr>
          <p:cNvSpPr>
            <a:spLocks noGrp="1"/>
          </p:cNvSpPr>
          <p:nvPr>
            <p:ph type="subTitle" idx="1"/>
          </p:nvPr>
        </p:nvSpPr>
        <p:spPr>
          <a:xfrm>
            <a:off x="1000996" y="4906176"/>
            <a:ext cx="10178499" cy="1727997"/>
          </a:xfrm>
        </p:spPr>
        <p:txBody>
          <a:bodyPr>
            <a:normAutofit fontScale="85000" lnSpcReduction="10000"/>
          </a:bodyPr>
          <a:lstStyle/>
          <a:p>
            <a:pPr algn="r">
              <a:lnSpc>
                <a:spcPct val="150000"/>
              </a:lnSpc>
            </a:pPr>
            <a:r>
              <a:rPr kumimoji="1" lang="ja-JP" altLang="en-US" sz="3600" b="1" u="sng" dirty="0"/>
              <a:t>井上 龍太郎</a:t>
            </a:r>
            <a:r>
              <a:rPr kumimoji="1" lang="en-US" altLang="ja-JP" sz="3600" b="1" baseline="30000" dirty="0"/>
              <a:t>†</a:t>
            </a:r>
            <a:r>
              <a:rPr kumimoji="1" lang="ja-JP" altLang="en-US" sz="3600" b="1" dirty="0"/>
              <a:t>  肥後 芳樹</a:t>
            </a:r>
            <a:r>
              <a:rPr kumimoji="1" lang="en-US" altLang="ja-JP" sz="3600" b="1" baseline="30000" dirty="0"/>
              <a:t>††</a:t>
            </a:r>
            <a:endParaRPr kumimoji="1" lang="en-US" altLang="ja-JP" sz="2000" b="1" baseline="30000" dirty="0"/>
          </a:p>
          <a:p>
            <a:pPr algn="r">
              <a:lnSpc>
                <a:spcPct val="150000"/>
              </a:lnSpc>
            </a:pPr>
            <a:r>
              <a:rPr kumimoji="1" lang="en-US" altLang="ja-JP" sz="2800" b="1" baseline="30000" dirty="0"/>
              <a:t>†</a:t>
            </a:r>
            <a:r>
              <a:rPr lang="ja-JP" altLang="en-US" sz="2800" b="1" dirty="0"/>
              <a:t>大阪大学 基礎工学部情報科学科   </a:t>
            </a:r>
            <a:r>
              <a:rPr kumimoji="1" lang="en-US" altLang="ja-JP" sz="2800" b="1" baseline="30000" dirty="0"/>
              <a:t>††</a:t>
            </a:r>
            <a:r>
              <a:rPr kumimoji="1" lang="ja-JP" altLang="en-US" sz="2800" b="1" dirty="0"/>
              <a:t>大阪大学 </a:t>
            </a:r>
            <a:r>
              <a:rPr lang="ja-JP" altLang="en-US" sz="2800" b="1" dirty="0"/>
              <a:t>大学院情報科学研究科</a:t>
            </a:r>
            <a:endParaRPr kumimoji="1" lang="ja-JP" altLang="en-US" sz="2800" b="1" dirty="0"/>
          </a:p>
        </p:txBody>
      </p:sp>
      <p:sp>
        <p:nvSpPr>
          <p:cNvPr id="5" name="スライド番号プレースホルダー 4">
            <a:extLst>
              <a:ext uri="{FF2B5EF4-FFF2-40B4-BE49-F238E27FC236}">
                <a16:creationId xmlns:a16="http://schemas.microsoft.com/office/drawing/2014/main" id="{E1B30E65-D2F5-2572-44E0-A0C3C02226EC}"/>
              </a:ext>
            </a:extLst>
          </p:cNvPr>
          <p:cNvSpPr>
            <a:spLocks noGrp="1"/>
          </p:cNvSpPr>
          <p:nvPr>
            <p:ph type="sldNum" sz="quarter" idx="12"/>
          </p:nvPr>
        </p:nvSpPr>
        <p:spPr/>
        <p:txBody>
          <a:bodyPr/>
          <a:lstStyle/>
          <a:p>
            <a:fld id="{56AA7780-ED52-45C5-BC0D-9BABDD58309C}" type="slidenum">
              <a:rPr kumimoji="1" lang="ja-JP" altLang="en-US" smtClean="0"/>
              <a:t>1</a:t>
            </a:fld>
            <a:endParaRPr kumimoji="1" lang="ja-JP" altLang="en-US"/>
          </a:p>
        </p:txBody>
      </p:sp>
    </p:spTree>
    <p:extLst>
      <p:ext uri="{BB962C8B-B14F-4D97-AF65-F5344CB8AC3E}">
        <p14:creationId xmlns:p14="http://schemas.microsoft.com/office/powerpoint/2010/main" val="346705834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CC8A109-5818-A1D4-BBEB-EF29B9AE92E6}"/>
            </a:ext>
          </a:extLst>
        </p:cNvPr>
        <p:cNvGrpSpPr/>
        <p:nvPr/>
      </p:nvGrpSpPr>
      <p:grpSpPr>
        <a:xfrm>
          <a:off x="0" y="0"/>
          <a:ext cx="0" cy="0"/>
          <a:chOff x="0" y="0"/>
          <a:chExt cx="0" cy="0"/>
        </a:xfrm>
      </p:grpSpPr>
      <p:graphicFrame>
        <p:nvGraphicFramePr>
          <p:cNvPr id="3" name="グラフ 2">
            <a:extLst>
              <a:ext uri="{FF2B5EF4-FFF2-40B4-BE49-F238E27FC236}">
                <a16:creationId xmlns:a16="http://schemas.microsoft.com/office/drawing/2014/main" id="{09C41FD7-F5C2-37CF-47D0-2D2CB2F36BF5}"/>
              </a:ext>
            </a:extLst>
          </p:cNvPr>
          <p:cNvGraphicFramePr/>
          <p:nvPr>
            <p:extLst>
              <p:ext uri="{D42A27DB-BD31-4B8C-83A1-F6EECF244321}">
                <p14:modId xmlns:p14="http://schemas.microsoft.com/office/powerpoint/2010/main" val="2091416219"/>
              </p:ext>
            </p:extLst>
          </p:nvPr>
        </p:nvGraphicFramePr>
        <p:xfrm>
          <a:off x="-267336" y="1157875"/>
          <a:ext cx="6601690" cy="5700125"/>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5" name="グラフ 4">
            <a:extLst>
              <a:ext uri="{FF2B5EF4-FFF2-40B4-BE49-F238E27FC236}">
                <a16:creationId xmlns:a16="http://schemas.microsoft.com/office/drawing/2014/main" id="{8E680597-74E7-116C-AE96-A36242CCAD4F}"/>
              </a:ext>
            </a:extLst>
          </p:cNvPr>
          <p:cNvGraphicFramePr/>
          <p:nvPr>
            <p:extLst>
              <p:ext uri="{D42A27DB-BD31-4B8C-83A1-F6EECF244321}">
                <p14:modId xmlns:p14="http://schemas.microsoft.com/office/powerpoint/2010/main" val="227265191"/>
              </p:ext>
            </p:extLst>
          </p:nvPr>
        </p:nvGraphicFramePr>
        <p:xfrm>
          <a:off x="-184208" y="5263058"/>
          <a:ext cx="5930380" cy="1549555"/>
        </p:xfrm>
        <a:graphic>
          <a:graphicData uri="http://schemas.openxmlformats.org/drawingml/2006/chart">
            <c:chart xmlns:c="http://schemas.openxmlformats.org/drawingml/2006/chart" xmlns:r="http://schemas.openxmlformats.org/officeDocument/2006/relationships" r:id="rId4"/>
          </a:graphicData>
        </a:graphic>
      </p:graphicFrame>
      <p:sp>
        <p:nvSpPr>
          <p:cNvPr id="28" name="テキスト ボックス 27">
            <a:extLst>
              <a:ext uri="{FF2B5EF4-FFF2-40B4-BE49-F238E27FC236}">
                <a16:creationId xmlns:a16="http://schemas.microsoft.com/office/drawing/2014/main" id="{DD1A275C-4E28-424D-43DC-1A46025D5042}"/>
              </a:ext>
            </a:extLst>
          </p:cNvPr>
          <p:cNvSpPr txBox="1"/>
          <p:nvPr/>
        </p:nvSpPr>
        <p:spPr>
          <a:xfrm>
            <a:off x="6625371" y="6143994"/>
            <a:ext cx="4951829" cy="523220"/>
          </a:xfrm>
          <a:prstGeom prst="rect">
            <a:avLst/>
          </a:prstGeom>
          <a:noFill/>
        </p:spPr>
        <p:txBody>
          <a:bodyPr wrap="square" rtlCol="0">
            <a:spAutoFit/>
          </a:bodyPr>
          <a:lstStyle/>
          <a:p>
            <a:r>
              <a:rPr lang="en-US" altLang="ja-JP" sz="1400" b="0" i="0" dirty="0">
                <a:solidFill>
                  <a:schemeClr val="bg2">
                    <a:lumMod val="25000"/>
                  </a:schemeClr>
                </a:solidFill>
                <a:effectLst/>
                <a:latin typeface="Times New Roman" panose="02020603050405020304" pitchFamily="18" charset="0"/>
              </a:rPr>
              <a:t>[12] S. Dou</a:t>
            </a:r>
            <a:r>
              <a:rPr lang="ja-JP" altLang="en-US" sz="1400" b="0" i="0" dirty="0">
                <a:solidFill>
                  <a:schemeClr val="bg2">
                    <a:lumMod val="25000"/>
                  </a:schemeClr>
                </a:solidFill>
                <a:effectLst/>
                <a:latin typeface="Times New Roman" panose="02020603050405020304" pitchFamily="18" charset="0"/>
              </a:rPr>
              <a:t> </a:t>
            </a:r>
            <a:r>
              <a:rPr lang="en-US" altLang="ja-JP" sz="1400" b="0" i="0" dirty="0">
                <a:solidFill>
                  <a:schemeClr val="bg2">
                    <a:lumMod val="25000"/>
                  </a:schemeClr>
                </a:solidFill>
                <a:effectLst/>
                <a:latin typeface="Times New Roman" panose="02020603050405020304" pitchFamily="18" charset="0"/>
              </a:rPr>
              <a:t>et al. Towards Understanding the Capability of Large Language Models on Code Clone Detection: A Survey. 2023</a:t>
            </a:r>
            <a:endParaRPr kumimoji="1" lang="ja-JP" altLang="en-US" sz="1400" dirty="0">
              <a:solidFill>
                <a:schemeClr val="bg2">
                  <a:lumMod val="25000"/>
                </a:schemeClr>
              </a:solidFill>
            </a:endParaRPr>
          </a:p>
        </p:txBody>
      </p:sp>
      <p:sp>
        <p:nvSpPr>
          <p:cNvPr id="31" name="テキスト ボックス 30">
            <a:extLst>
              <a:ext uri="{FF2B5EF4-FFF2-40B4-BE49-F238E27FC236}">
                <a16:creationId xmlns:a16="http://schemas.microsoft.com/office/drawing/2014/main" id="{87EB8879-C838-1EA3-51D6-3CA550F03284}"/>
              </a:ext>
            </a:extLst>
          </p:cNvPr>
          <p:cNvSpPr txBox="1"/>
          <p:nvPr/>
        </p:nvSpPr>
        <p:spPr>
          <a:xfrm>
            <a:off x="649456" y="4927465"/>
            <a:ext cx="3139001" cy="369332"/>
          </a:xfrm>
          <a:prstGeom prst="rect">
            <a:avLst/>
          </a:prstGeom>
          <a:noFill/>
        </p:spPr>
        <p:txBody>
          <a:bodyPr wrap="none" rtlCol="0">
            <a:spAutoFit/>
          </a:bodyPr>
          <a:lstStyle/>
          <a:p>
            <a:r>
              <a:rPr kumimoji="1" lang="en-US" altLang="ja-JP" b="1" dirty="0"/>
              <a:t>Recall(</a:t>
            </a:r>
            <a:r>
              <a:rPr kumimoji="1" lang="ja-JP" altLang="en-US" b="1" dirty="0"/>
              <a:t>検出漏れをしないか</a:t>
            </a:r>
            <a:r>
              <a:rPr kumimoji="1" lang="en-US" altLang="ja-JP" b="1" dirty="0"/>
              <a:t>)</a:t>
            </a:r>
            <a:endParaRPr kumimoji="1" lang="ja-JP" altLang="en-US" b="1" dirty="0"/>
          </a:p>
        </p:txBody>
      </p:sp>
      <p:sp>
        <p:nvSpPr>
          <p:cNvPr id="32" name="テキスト ボックス 31">
            <a:extLst>
              <a:ext uri="{FF2B5EF4-FFF2-40B4-BE49-F238E27FC236}">
                <a16:creationId xmlns:a16="http://schemas.microsoft.com/office/drawing/2014/main" id="{30F9DF27-40CA-F099-E33D-041E967C1EC7}"/>
              </a:ext>
            </a:extLst>
          </p:cNvPr>
          <p:cNvSpPr txBox="1"/>
          <p:nvPr/>
        </p:nvSpPr>
        <p:spPr>
          <a:xfrm>
            <a:off x="649456" y="6488668"/>
            <a:ext cx="3264035" cy="369332"/>
          </a:xfrm>
          <a:prstGeom prst="rect">
            <a:avLst/>
          </a:prstGeom>
          <a:noFill/>
        </p:spPr>
        <p:txBody>
          <a:bodyPr wrap="none" rtlCol="0">
            <a:spAutoFit/>
          </a:bodyPr>
          <a:lstStyle/>
          <a:p>
            <a:r>
              <a:rPr kumimoji="1" lang="en-US" altLang="ja-JP" b="1" dirty="0"/>
              <a:t>Precision(</a:t>
            </a:r>
            <a:r>
              <a:rPr kumimoji="1" lang="ja-JP" altLang="en-US" b="1" dirty="0"/>
              <a:t>誤検出をしないか</a:t>
            </a:r>
            <a:r>
              <a:rPr kumimoji="1" lang="en-US" altLang="ja-JP" b="1" dirty="0"/>
              <a:t>)</a:t>
            </a:r>
            <a:endParaRPr kumimoji="1" lang="ja-JP" altLang="en-US" b="1" dirty="0"/>
          </a:p>
        </p:txBody>
      </p:sp>
      <p:sp>
        <p:nvSpPr>
          <p:cNvPr id="4" name="正方形/長方形 3">
            <a:extLst>
              <a:ext uri="{FF2B5EF4-FFF2-40B4-BE49-F238E27FC236}">
                <a16:creationId xmlns:a16="http://schemas.microsoft.com/office/drawing/2014/main" id="{BCEC0804-DB54-71AF-6BDF-AD3561C9E64D}"/>
              </a:ext>
            </a:extLst>
          </p:cNvPr>
          <p:cNvSpPr/>
          <p:nvPr/>
        </p:nvSpPr>
        <p:spPr>
          <a:xfrm>
            <a:off x="0" y="0"/>
            <a:ext cx="12192000" cy="1117622"/>
          </a:xfrm>
          <a:prstGeom prst="rect">
            <a:avLst/>
          </a:prstGeom>
          <a:solidFill>
            <a:srgbClr val="31404D"/>
          </a:solidFill>
          <a:ln>
            <a:solidFill>
              <a:schemeClr val="accent5">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2" name="タイトル 1">
            <a:extLst>
              <a:ext uri="{FF2B5EF4-FFF2-40B4-BE49-F238E27FC236}">
                <a16:creationId xmlns:a16="http://schemas.microsoft.com/office/drawing/2014/main" id="{371948AB-C11D-C438-30CF-4630AB46026C}"/>
              </a:ext>
            </a:extLst>
          </p:cNvPr>
          <p:cNvSpPr>
            <a:spLocks noGrp="1"/>
          </p:cNvSpPr>
          <p:nvPr>
            <p:ph type="title"/>
          </p:nvPr>
        </p:nvSpPr>
        <p:spPr>
          <a:xfrm>
            <a:off x="838200" y="160326"/>
            <a:ext cx="10515600" cy="807862"/>
          </a:xfrm>
        </p:spPr>
        <p:txBody>
          <a:bodyPr anchor="b">
            <a:normAutofit fontScale="90000"/>
          </a:bodyPr>
          <a:lstStyle/>
          <a:p>
            <a:r>
              <a:rPr lang="ja-JP" altLang="en-US" b="1" dirty="0">
                <a:solidFill>
                  <a:schemeClr val="bg1"/>
                </a:solidFill>
                <a:latin typeface="+mn-ea"/>
                <a:ea typeface="+mn-ea"/>
              </a:rPr>
              <a:t>既存検出ツールと</a:t>
            </a:r>
            <a:r>
              <a:rPr kumimoji="1" lang="en-US" altLang="ja-JP" b="1" dirty="0">
                <a:solidFill>
                  <a:schemeClr val="bg1"/>
                </a:solidFill>
                <a:latin typeface="+mn-ea"/>
                <a:ea typeface="+mn-ea"/>
              </a:rPr>
              <a:t>LLM</a:t>
            </a:r>
            <a:r>
              <a:rPr lang="ja-JP" altLang="en-US" b="1" dirty="0">
                <a:solidFill>
                  <a:schemeClr val="bg1"/>
                </a:solidFill>
                <a:latin typeface="+mn-ea"/>
                <a:ea typeface="+mn-ea"/>
              </a:rPr>
              <a:t>の</a:t>
            </a:r>
            <a:r>
              <a:rPr kumimoji="1" lang="ja-JP" altLang="en-US" b="1" dirty="0">
                <a:solidFill>
                  <a:schemeClr val="bg1"/>
                </a:solidFill>
                <a:latin typeface="+mn-ea"/>
                <a:ea typeface="+mn-ea"/>
              </a:rPr>
              <a:t>クローン検出精度</a:t>
            </a:r>
          </a:p>
        </p:txBody>
      </p:sp>
      <p:sp>
        <p:nvSpPr>
          <p:cNvPr id="7" name="スライド番号プレースホルダー 6">
            <a:extLst>
              <a:ext uri="{FF2B5EF4-FFF2-40B4-BE49-F238E27FC236}">
                <a16:creationId xmlns:a16="http://schemas.microsoft.com/office/drawing/2014/main" id="{AEE3C7DC-5C5F-6C68-2CD1-26E1E1217344}"/>
              </a:ext>
            </a:extLst>
          </p:cNvPr>
          <p:cNvSpPr>
            <a:spLocks noGrp="1"/>
          </p:cNvSpPr>
          <p:nvPr>
            <p:ph type="sldNum" sz="quarter" idx="12"/>
          </p:nvPr>
        </p:nvSpPr>
        <p:spPr/>
        <p:txBody>
          <a:bodyPr/>
          <a:lstStyle/>
          <a:p>
            <a:fld id="{98E4D49B-7C54-4167-A8CB-7C9DF7FFC802}" type="slidenum">
              <a:rPr kumimoji="1" lang="ja-JP" altLang="en-US" smtClean="0"/>
              <a:t>10</a:t>
            </a:fld>
            <a:endParaRPr kumimoji="1" lang="ja-JP" altLang="en-US"/>
          </a:p>
        </p:txBody>
      </p:sp>
      <p:sp>
        <p:nvSpPr>
          <p:cNvPr id="17" name="四角形: 角を丸くする 16">
            <a:extLst>
              <a:ext uri="{FF2B5EF4-FFF2-40B4-BE49-F238E27FC236}">
                <a16:creationId xmlns:a16="http://schemas.microsoft.com/office/drawing/2014/main" id="{C273A853-1A87-32E6-67EE-9CCDC5859F1E}"/>
              </a:ext>
            </a:extLst>
          </p:cNvPr>
          <p:cNvSpPr/>
          <p:nvPr/>
        </p:nvSpPr>
        <p:spPr>
          <a:xfrm>
            <a:off x="4086456" y="1379981"/>
            <a:ext cx="2087368" cy="800900"/>
          </a:xfrm>
          <a:prstGeom prst="roundRect">
            <a:avLst>
              <a:gd name="adj" fmla="val 0"/>
            </a:avLst>
          </a:prstGeom>
          <a:solidFill>
            <a:schemeClr val="bg1">
              <a:alpha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8" name="四角形: 角を丸くする 17">
            <a:extLst>
              <a:ext uri="{FF2B5EF4-FFF2-40B4-BE49-F238E27FC236}">
                <a16:creationId xmlns:a16="http://schemas.microsoft.com/office/drawing/2014/main" id="{5352597C-C392-DD01-3412-D21A1B1402FD}"/>
              </a:ext>
            </a:extLst>
          </p:cNvPr>
          <p:cNvSpPr/>
          <p:nvPr/>
        </p:nvSpPr>
        <p:spPr>
          <a:xfrm>
            <a:off x="758313" y="1225068"/>
            <a:ext cx="3155178" cy="369332"/>
          </a:xfrm>
          <a:prstGeom prst="roundRect">
            <a:avLst>
              <a:gd name="adj" fmla="val 0"/>
            </a:avLst>
          </a:prstGeom>
          <a:solidFill>
            <a:schemeClr val="bg1">
              <a:alpha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9" name="四角形: 角を丸くする 18">
            <a:extLst>
              <a:ext uri="{FF2B5EF4-FFF2-40B4-BE49-F238E27FC236}">
                <a16:creationId xmlns:a16="http://schemas.microsoft.com/office/drawing/2014/main" id="{288B62F7-375C-DCC0-B676-0B3DA25126C8}"/>
              </a:ext>
            </a:extLst>
          </p:cNvPr>
          <p:cNvSpPr/>
          <p:nvPr/>
        </p:nvSpPr>
        <p:spPr>
          <a:xfrm>
            <a:off x="758312" y="2104681"/>
            <a:ext cx="3155178" cy="369332"/>
          </a:xfrm>
          <a:prstGeom prst="roundRect">
            <a:avLst>
              <a:gd name="adj" fmla="val 0"/>
            </a:avLst>
          </a:prstGeom>
          <a:solidFill>
            <a:schemeClr val="bg1">
              <a:alpha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0" name="四角形: 角を丸くする 19">
            <a:extLst>
              <a:ext uri="{FF2B5EF4-FFF2-40B4-BE49-F238E27FC236}">
                <a16:creationId xmlns:a16="http://schemas.microsoft.com/office/drawing/2014/main" id="{9AEB3380-AFE1-E6AA-E4D3-6EB542ECE489}"/>
              </a:ext>
            </a:extLst>
          </p:cNvPr>
          <p:cNvSpPr/>
          <p:nvPr/>
        </p:nvSpPr>
        <p:spPr>
          <a:xfrm>
            <a:off x="760358" y="2914257"/>
            <a:ext cx="3139001" cy="369332"/>
          </a:xfrm>
          <a:prstGeom prst="roundRect">
            <a:avLst>
              <a:gd name="adj" fmla="val 0"/>
            </a:avLst>
          </a:prstGeom>
          <a:solidFill>
            <a:schemeClr val="bg1">
              <a:alpha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 name="楕円 9">
            <a:extLst>
              <a:ext uri="{FF2B5EF4-FFF2-40B4-BE49-F238E27FC236}">
                <a16:creationId xmlns:a16="http://schemas.microsoft.com/office/drawing/2014/main" id="{817A0096-1695-11EF-F208-A54A5E5FB65D}"/>
              </a:ext>
            </a:extLst>
          </p:cNvPr>
          <p:cNvSpPr/>
          <p:nvPr/>
        </p:nvSpPr>
        <p:spPr>
          <a:xfrm>
            <a:off x="2555851" y="3272470"/>
            <a:ext cx="860450" cy="369332"/>
          </a:xfrm>
          <a:prstGeom prst="ellipse">
            <a:avLst/>
          </a:prstGeom>
          <a:noFill/>
          <a:ln w="28575">
            <a:solidFill>
              <a:srgbClr val="C0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1" name="四角形: 角を丸くする 20">
            <a:extLst>
              <a:ext uri="{FF2B5EF4-FFF2-40B4-BE49-F238E27FC236}">
                <a16:creationId xmlns:a16="http://schemas.microsoft.com/office/drawing/2014/main" id="{41FF5A17-EE99-F969-DD51-5E5AC30615CD}"/>
              </a:ext>
            </a:extLst>
          </p:cNvPr>
          <p:cNvSpPr/>
          <p:nvPr/>
        </p:nvSpPr>
        <p:spPr>
          <a:xfrm>
            <a:off x="758613" y="3754777"/>
            <a:ext cx="3139001" cy="369332"/>
          </a:xfrm>
          <a:prstGeom prst="roundRect">
            <a:avLst>
              <a:gd name="adj" fmla="val 0"/>
            </a:avLst>
          </a:prstGeom>
          <a:solidFill>
            <a:schemeClr val="bg1">
              <a:alpha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 name="楕円 8">
            <a:extLst>
              <a:ext uri="{FF2B5EF4-FFF2-40B4-BE49-F238E27FC236}">
                <a16:creationId xmlns:a16="http://schemas.microsoft.com/office/drawing/2014/main" id="{00B88B2D-C04D-44B3-19FF-A85072FC9B4B}"/>
              </a:ext>
            </a:extLst>
          </p:cNvPr>
          <p:cNvSpPr/>
          <p:nvPr/>
        </p:nvSpPr>
        <p:spPr>
          <a:xfrm>
            <a:off x="861355" y="4125205"/>
            <a:ext cx="433463" cy="369332"/>
          </a:xfrm>
          <a:prstGeom prst="ellipse">
            <a:avLst/>
          </a:prstGeom>
          <a:noFill/>
          <a:ln w="28575">
            <a:solidFill>
              <a:srgbClr val="C0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2" name="四角形: 角を丸くする 21">
            <a:extLst>
              <a:ext uri="{FF2B5EF4-FFF2-40B4-BE49-F238E27FC236}">
                <a16:creationId xmlns:a16="http://schemas.microsoft.com/office/drawing/2014/main" id="{94970E06-D483-40D4-17F9-CD9060C8CDE8}"/>
              </a:ext>
            </a:extLst>
          </p:cNvPr>
          <p:cNvSpPr/>
          <p:nvPr/>
        </p:nvSpPr>
        <p:spPr>
          <a:xfrm>
            <a:off x="747919" y="5411274"/>
            <a:ext cx="3139001" cy="286483"/>
          </a:xfrm>
          <a:prstGeom prst="roundRect">
            <a:avLst>
              <a:gd name="adj" fmla="val 0"/>
            </a:avLst>
          </a:prstGeom>
          <a:solidFill>
            <a:schemeClr val="bg1">
              <a:alpha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 name="楕円 11">
            <a:extLst>
              <a:ext uri="{FF2B5EF4-FFF2-40B4-BE49-F238E27FC236}">
                <a16:creationId xmlns:a16="http://schemas.microsoft.com/office/drawing/2014/main" id="{78CEFAF4-17F8-B08E-0BE5-99A337A97304}"/>
              </a:ext>
            </a:extLst>
          </p:cNvPr>
          <p:cNvSpPr/>
          <p:nvPr/>
        </p:nvSpPr>
        <p:spPr>
          <a:xfrm>
            <a:off x="3571725" y="5697757"/>
            <a:ext cx="433463" cy="369332"/>
          </a:xfrm>
          <a:prstGeom prst="ellipse">
            <a:avLst/>
          </a:prstGeom>
          <a:noFill/>
          <a:ln w="28575">
            <a:solidFill>
              <a:srgbClr val="C0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4" name="四角形: 角を丸くする 13">
            <a:extLst>
              <a:ext uri="{FF2B5EF4-FFF2-40B4-BE49-F238E27FC236}">
                <a16:creationId xmlns:a16="http://schemas.microsoft.com/office/drawing/2014/main" id="{452452C8-477B-081A-40DC-FB0A282B43C8}"/>
              </a:ext>
            </a:extLst>
          </p:cNvPr>
          <p:cNvSpPr/>
          <p:nvPr/>
        </p:nvSpPr>
        <p:spPr>
          <a:xfrm>
            <a:off x="6625371" y="2168044"/>
            <a:ext cx="5094189" cy="1158690"/>
          </a:xfrm>
          <a:prstGeom prst="roundRect">
            <a:avLst>
              <a:gd name="adj" fmla="val 19820"/>
            </a:avLst>
          </a:prstGeom>
          <a:solidFill>
            <a:schemeClr val="accent1">
              <a:lumMod val="40000"/>
              <a:lumOff val="60000"/>
            </a:schemeClr>
          </a:solidFill>
          <a:ln w="28575">
            <a:solidFill>
              <a:srgbClr val="31404D"/>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5" name="四角形: 角を丸くする 14">
            <a:extLst>
              <a:ext uri="{FF2B5EF4-FFF2-40B4-BE49-F238E27FC236}">
                <a16:creationId xmlns:a16="http://schemas.microsoft.com/office/drawing/2014/main" id="{2C4F2FBD-2B0B-9432-E983-4E2D7B1667BA}"/>
              </a:ext>
            </a:extLst>
          </p:cNvPr>
          <p:cNvSpPr/>
          <p:nvPr/>
        </p:nvSpPr>
        <p:spPr>
          <a:xfrm>
            <a:off x="6625371" y="3414953"/>
            <a:ext cx="5094189" cy="2682822"/>
          </a:xfrm>
          <a:prstGeom prst="roundRect">
            <a:avLst>
              <a:gd name="adj" fmla="val 7733"/>
            </a:avLst>
          </a:prstGeom>
          <a:solidFill>
            <a:schemeClr val="accent2">
              <a:lumMod val="40000"/>
              <a:lumOff val="60000"/>
            </a:schemeClr>
          </a:solidFill>
          <a:ln w="28575">
            <a:solidFill>
              <a:srgbClr val="31404D"/>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6" name="コンテンツ プレースホルダー 2">
            <a:extLst>
              <a:ext uri="{FF2B5EF4-FFF2-40B4-BE49-F238E27FC236}">
                <a16:creationId xmlns:a16="http://schemas.microsoft.com/office/drawing/2014/main" id="{B9FD8A65-6E68-F01C-7F96-8C539B692D48}"/>
              </a:ext>
            </a:extLst>
          </p:cNvPr>
          <p:cNvSpPr>
            <a:spLocks noGrp="1"/>
          </p:cNvSpPr>
          <p:nvPr>
            <p:ph idx="1"/>
          </p:nvPr>
        </p:nvSpPr>
        <p:spPr>
          <a:xfrm>
            <a:off x="6378814" y="1297148"/>
            <a:ext cx="5340745" cy="4800627"/>
          </a:xfrm>
        </p:spPr>
        <p:txBody>
          <a:bodyPr>
            <a:noAutofit/>
          </a:bodyPr>
          <a:lstStyle/>
          <a:p>
            <a:pPr marL="0" indent="0">
              <a:buNone/>
            </a:pPr>
            <a:r>
              <a:rPr lang="ja-JP" altLang="en-US" b="1" dirty="0"/>
              <a:t>既存検出ツールと</a:t>
            </a:r>
            <a:r>
              <a:rPr lang="en-US" altLang="ja-JP" b="1" dirty="0"/>
              <a:t>LLM</a:t>
            </a:r>
            <a:r>
              <a:rPr lang="ja-JP" altLang="en-US" b="1" dirty="0"/>
              <a:t>の比較</a:t>
            </a:r>
            <a:r>
              <a:rPr lang="en-US" altLang="ja-JP" b="1" baseline="-25000" dirty="0">
                <a:solidFill>
                  <a:schemeClr val="bg2">
                    <a:lumMod val="25000"/>
                  </a:schemeClr>
                </a:solidFill>
              </a:rPr>
              <a:t>[12]</a:t>
            </a:r>
            <a:br>
              <a:rPr lang="en-US" altLang="ja-JP" b="1" dirty="0"/>
            </a:br>
            <a:r>
              <a:rPr lang="en-US" altLang="ja-JP" sz="2000" dirty="0"/>
              <a:t>(BigCloneBench</a:t>
            </a:r>
            <a:r>
              <a:rPr lang="ja-JP" altLang="en-US" sz="2000" dirty="0"/>
              <a:t>を用いた性能評価</a:t>
            </a:r>
            <a:r>
              <a:rPr lang="en-US" altLang="ja-JP" sz="2000" dirty="0"/>
              <a:t>)</a:t>
            </a:r>
          </a:p>
          <a:p>
            <a:pPr marL="457200" lvl="1" indent="0">
              <a:buNone/>
            </a:pPr>
            <a:endParaRPr lang="en-US" altLang="ja-JP" sz="1000" b="1" dirty="0"/>
          </a:p>
          <a:p>
            <a:pPr marL="457200" lvl="1" indent="0">
              <a:buNone/>
            </a:pPr>
            <a:r>
              <a:rPr lang="en-US" altLang="ja-JP" b="1" dirty="0">
                <a:solidFill>
                  <a:schemeClr val="accent5">
                    <a:lumMod val="50000"/>
                  </a:schemeClr>
                </a:solidFill>
              </a:rPr>
              <a:t>LLM</a:t>
            </a:r>
            <a:r>
              <a:rPr lang="ja-JP" altLang="en-US" b="1" dirty="0">
                <a:solidFill>
                  <a:schemeClr val="accent5">
                    <a:lumMod val="50000"/>
                  </a:schemeClr>
                </a:solidFill>
              </a:rPr>
              <a:t>を用いない既存検出ツール</a:t>
            </a:r>
            <a:endParaRPr lang="en-US" altLang="ja-JP" b="1" dirty="0">
              <a:solidFill>
                <a:schemeClr val="accent5">
                  <a:lumMod val="50000"/>
                </a:schemeClr>
              </a:solidFill>
            </a:endParaRPr>
          </a:p>
          <a:p>
            <a:pPr marL="914400" lvl="2" indent="0">
              <a:buNone/>
            </a:pPr>
            <a:r>
              <a:rPr lang="en-US" altLang="ja-JP" b="1" u="sng" dirty="0"/>
              <a:t>NiCad</a:t>
            </a:r>
            <a:r>
              <a:rPr lang="ja-JP" altLang="en-US" b="1" u="sng" dirty="0"/>
              <a:t>・</a:t>
            </a:r>
            <a:r>
              <a:rPr lang="en-US" altLang="ja-JP" b="1" u="sng" dirty="0"/>
              <a:t>Oreo</a:t>
            </a:r>
          </a:p>
          <a:p>
            <a:pPr lvl="2"/>
            <a:r>
              <a:rPr lang="en-US" altLang="ja-JP" dirty="0"/>
              <a:t>T3</a:t>
            </a:r>
            <a:r>
              <a:rPr lang="ja-JP" altLang="en-US" dirty="0"/>
              <a:t>・</a:t>
            </a:r>
            <a:r>
              <a:rPr lang="en-US" altLang="ja-JP" dirty="0"/>
              <a:t>T4</a:t>
            </a:r>
            <a:r>
              <a:rPr lang="ja-JP" altLang="en-US" dirty="0"/>
              <a:t>の検出漏れが多い</a:t>
            </a:r>
            <a:endParaRPr lang="en-US" altLang="ja-JP" dirty="0"/>
          </a:p>
          <a:p>
            <a:pPr marL="457200" lvl="1" indent="0">
              <a:buNone/>
            </a:pPr>
            <a:endParaRPr lang="en-US" altLang="ja-JP" sz="1000" b="1" dirty="0">
              <a:solidFill>
                <a:schemeClr val="accent5">
                  <a:lumMod val="50000"/>
                </a:schemeClr>
              </a:solidFill>
            </a:endParaRPr>
          </a:p>
          <a:p>
            <a:pPr marL="457200" lvl="1" indent="0">
              <a:buNone/>
            </a:pPr>
            <a:r>
              <a:rPr lang="en-US" altLang="ja-JP" b="1" dirty="0">
                <a:solidFill>
                  <a:schemeClr val="accent2">
                    <a:lumMod val="75000"/>
                  </a:schemeClr>
                </a:solidFill>
              </a:rPr>
              <a:t>LLM</a:t>
            </a:r>
          </a:p>
          <a:p>
            <a:pPr marL="914400" lvl="2" indent="0">
              <a:buNone/>
            </a:pPr>
            <a:r>
              <a:rPr lang="en-US" altLang="ja-JP" b="1" u="sng" dirty="0"/>
              <a:t>GPT-3.5-turbo</a:t>
            </a:r>
            <a:r>
              <a:rPr lang="ja-JP" altLang="en-US" b="1" u="sng" dirty="0"/>
              <a:t>・</a:t>
            </a:r>
            <a:r>
              <a:rPr lang="en-US" altLang="ja-JP" b="1" u="sng" dirty="0"/>
              <a:t>GPT-4</a:t>
            </a:r>
          </a:p>
          <a:p>
            <a:pPr lvl="2"/>
            <a:r>
              <a:rPr lang="en-US" altLang="ja-JP" dirty="0"/>
              <a:t>T3</a:t>
            </a:r>
            <a:r>
              <a:rPr lang="ja-JP" altLang="en-US" dirty="0"/>
              <a:t>・</a:t>
            </a:r>
            <a:r>
              <a:rPr lang="en-US" altLang="ja-JP" dirty="0"/>
              <a:t>T4</a:t>
            </a:r>
            <a:r>
              <a:rPr lang="ja-JP" altLang="en-US" dirty="0"/>
              <a:t>の検出漏れが比較的少なく</a:t>
            </a:r>
            <a:br>
              <a:rPr lang="en-US" altLang="ja-JP" dirty="0"/>
            </a:br>
            <a:r>
              <a:rPr lang="ja-JP" altLang="en-US" dirty="0"/>
              <a:t>全体の性能もよいといえる</a:t>
            </a:r>
            <a:endParaRPr lang="en-US" altLang="ja-JP" dirty="0"/>
          </a:p>
          <a:p>
            <a:pPr lvl="2"/>
            <a:r>
              <a:rPr lang="en-US" altLang="ja-JP" dirty="0"/>
              <a:t>T4</a:t>
            </a:r>
            <a:r>
              <a:rPr lang="ja-JP" altLang="en-US" dirty="0"/>
              <a:t>の検出漏れはまだ多い</a:t>
            </a:r>
            <a:endParaRPr lang="en-US" altLang="ja-JP" dirty="0"/>
          </a:p>
          <a:p>
            <a:pPr marL="914400" lvl="2" indent="0">
              <a:buNone/>
            </a:pPr>
            <a:r>
              <a:rPr lang="en-US" altLang="ja-JP" b="1" u="sng" dirty="0">
                <a:solidFill>
                  <a:schemeClr val="bg2">
                    <a:lumMod val="75000"/>
                  </a:schemeClr>
                </a:solidFill>
              </a:rPr>
              <a:t>Llama2-Chat-7B</a:t>
            </a:r>
          </a:p>
          <a:p>
            <a:pPr lvl="2"/>
            <a:r>
              <a:rPr lang="ja-JP" altLang="en-US" dirty="0">
                <a:solidFill>
                  <a:schemeClr val="bg2">
                    <a:lumMod val="75000"/>
                  </a:schemeClr>
                </a:solidFill>
              </a:rPr>
              <a:t>ほぼ全てのメソッドペアを</a:t>
            </a:r>
            <a:br>
              <a:rPr lang="en-US" altLang="ja-JP" dirty="0">
                <a:solidFill>
                  <a:schemeClr val="bg2">
                    <a:lumMod val="75000"/>
                  </a:schemeClr>
                </a:solidFill>
              </a:rPr>
            </a:br>
            <a:r>
              <a:rPr lang="ja-JP" altLang="en-US" dirty="0">
                <a:solidFill>
                  <a:schemeClr val="bg2">
                    <a:lumMod val="75000"/>
                  </a:schemeClr>
                </a:solidFill>
              </a:rPr>
              <a:t>クローンペアと認識</a:t>
            </a:r>
            <a:endParaRPr lang="en-US" altLang="ja-JP" dirty="0">
              <a:solidFill>
                <a:schemeClr val="bg2">
                  <a:lumMod val="75000"/>
                </a:schemeClr>
              </a:solidFill>
            </a:endParaRPr>
          </a:p>
        </p:txBody>
      </p:sp>
      <p:sp>
        <p:nvSpPr>
          <p:cNvPr id="13" name="四角形: 角を丸くする 12">
            <a:extLst>
              <a:ext uri="{FF2B5EF4-FFF2-40B4-BE49-F238E27FC236}">
                <a16:creationId xmlns:a16="http://schemas.microsoft.com/office/drawing/2014/main" id="{C9F6FF18-B1AF-476D-F4E0-967B7444E854}"/>
              </a:ext>
            </a:extLst>
          </p:cNvPr>
          <p:cNvSpPr/>
          <p:nvPr/>
        </p:nvSpPr>
        <p:spPr>
          <a:xfrm>
            <a:off x="6558671" y="2104681"/>
            <a:ext cx="5345027" cy="1251384"/>
          </a:xfrm>
          <a:prstGeom prst="roundRect">
            <a:avLst>
              <a:gd name="adj" fmla="val 0"/>
            </a:avLst>
          </a:prstGeom>
          <a:solidFill>
            <a:schemeClr val="bg1">
              <a:alpha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Tree>
    <p:extLst>
      <p:ext uri="{BB962C8B-B14F-4D97-AF65-F5344CB8AC3E}">
        <p14:creationId xmlns:p14="http://schemas.microsoft.com/office/powerpoint/2010/main" val="378337547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3A6935B-5F71-DBFE-BBE9-730AD954EACF}"/>
            </a:ext>
          </a:extLst>
        </p:cNvPr>
        <p:cNvGrpSpPr/>
        <p:nvPr/>
      </p:nvGrpSpPr>
      <p:grpSpPr>
        <a:xfrm>
          <a:off x="0" y="0"/>
          <a:ext cx="0" cy="0"/>
          <a:chOff x="0" y="0"/>
          <a:chExt cx="0" cy="0"/>
        </a:xfrm>
      </p:grpSpPr>
      <p:sp>
        <p:nvSpPr>
          <p:cNvPr id="28" name="テキスト ボックス 27">
            <a:extLst>
              <a:ext uri="{FF2B5EF4-FFF2-40B4-BE49-F238E27FC236}">
                <a16:creationId xmlns:a16="http://schemas.microsoft.com/office/drawing/2014/main" id="{8964C96D-D6EB-E45A-3064-3AE372447527}"/>
              </a:ext>
            </a:extLst>
          </p:cNvPr>
          <p:cNvSpPr txBox="1"/>
          <p:nvPr/>
        </p:nvSpPr>
        <p:spPr>
          <a:xfrm>
            <a:off x="6625371" y="6143994"/>
            <a:ext cx="4951829" cy="523220"/>
          </a:xfrm>
          <a:prstGeom prst="rect">
            <a:avLst/>
          </a:prstGeom>
          <a:noFill/>
        </p:spPr>
        <p:txBody>
          <a:bodyPr wrap="square" rtlCol="0">
            <a:spAutoFit/>
          </a:bodyPr>
          <a:lstStyle/>
          <a:p>
            <a:r>
              <a:rPr lang="en-US" altLang="ja-JP" sz="1400" b="0" i="0" dirty="0">
                <a:solidFill>
                  <a:schemeClr val="bg2">
                    <a:lumMod val="25000"/>
                  </a:schemeClr>
                </a:solidFill>
                <a:effectLst/>
                <a:latin typeface="Times New Roman" panose="02020603050405020304" pitchFamily="18" charset="0"/>
              </a:rPr>
              <a:t>[12] S. Dou</a:t>
            </a:r>
            <a:r>
              <a:rPr lang="ja-JP" altLang="en-US" sz="1400" b="0" i="0" dirty="0">
                <a:solidFill>
                  <a:schemeClr val="bg2">
                    <a:lumMod val="25000"/>
                  </a:schemeClr>
                </a:solidFill>
                <a:effectLst/>
                <a:latin typeface="Times New Roman" panose="02020603050405020304" pitchFamily="18" charset="0"/>
              </a:rPr>
              <a:t> </a:t>
            </a:r>
            <a:r>
              <a:rPr lang="en-US" altLang="ja-JP" sz="1400" b="0" i="0" dirty="0">
                <a:solidFill>
                  <a:schemeClr val="bg2">
                    <a:lumMod val="25000"/>
                  </a:schemeClr>
                </a:solidFill>
                <a:effectLst/>
                <a:latin typeface="Times New Roman" panose="02020603050405020304" pitchFamily="18" charset="0"/>
              </a:rPr>
              <a:t>et al. Towards Understanding the Capability of Large Language Models on Code Clone Detection: A Survey. 2023</a:t>
            </a:r>
            <a:endParaRPr kumimoji="1" lang="ja-JP" altLang="en-US" sz="1400" dirty="0">
              <a:solidFill>
                <a:schemeClr val="bg2">
                  <a:lumMod val="25000"/>
                </a:schemeClr>
              </a:solidFill>
            </a:endParaRPr>
          </a:p>
        </p:txBody>
      </p:sp>
      <p:sp>
        <p:nvSpPr>
          <p:cNvPr id="31" name="テキスト ボックス 30">
            <a:extLst>
              <a:ext uri="{FF2B5EF4-FFF2-40B4-BE49-F238E27FC236}">
                <a16:creationId xmlns:a16="http://schemas.microsoft.com/office/drawing/2014/main" id="{F84AC636-68E1-5443-7EAF-40ABD626FAED}"/>
              </a:ext>
            </a:extLst>
          </p:cNvPr>
          <p:cNvSpPr txBox="1"/>
          <p:nvPr/>
        </p:nvSpPr>
        <p:spPr>
          <a:xfrm>
            <a:off x="649456" y="4927465"/>
            <a:ext cx="3139001" cy="369332"/>
          </a:xfrm>
          <a:prstGeom prst="rect">
            <a:avLst/>
          </a:prstGeom>
          <a:noFill/>
        </p:spPr>
        <p:txBody>
          <a:bodyPr wrap="none" rtlCol="0">
            <a:spAutoFit/>
          </a:bodyPr>
          <a:lstStyle/>
          <a:p>
            <a:r>
              <a:rPr kumimoji="1" lang="en-US" altLang="ja-JP" b="1" dirty="0"/>
              <a:t>Recall(</a:t>
            </a:r>
            <a:r>
              <a:rPr kumimoji="1" lang="ja-JP" altLang="en-US" b="1" dirty="0"/>
              <a:t>検出漏れをしないか</a:t>
            </a:r>
            <a:r>
              <a:rPr kumimoji="1" lang="en-US" altLang="ja-JP" b="1" dirty="0"/>
              <a:t>)</a:t>
            </a:r>
            <a:endParaRPr kumimoji="1" lang="ja-JP" altLang="en-US" b="1" dirty="0"/>
          </a:p>
        </p:txBody>
      </p:sp>
      <p:sp>
        <p:nvSpPr>
          <p:cNvPr id="32" name="テキスト ボックス 31">
            <a:extLst>
              <a:ext uri="{FF2B5EF4-FFF2-40B4-BE49-F238E27FC236}">
                <a16:creationId xmlns:a16="http://schemas.microsoft.com/office/drawing/2014/main" id="{B1E29722-9E26-5A5D-D66E-689DAD6616FD}"/>
              </a:ext>
            </a:extLst>
          </p:cNvPr>
          <p:cNvSpPr txBox="1"/>
          <p:nvPr/>
        </p:nvSpPr>
        <p:spPr>
          <a:xfrm>
            <a:off x="649456" y="6488668"/>
            <a:ext cx="3264035" cy="369332"/>
          </a:xfrm>
          <a:prstGeom prst="rect">
            <a:avLst/>
          </a:prstGeom>
          <a:noFill/>
        </p:spPr>
        <p:txBody>
          <a:bodyPr wrap="none" rtlCol="0">
            <a:spAutoFit/>
          </a:bodyPr>
          <a:lstStyle/>
          <a:p>
            <a:r>
              <a:rPr kumimoji="1" lang="en-US" altLang="ja-JP" b="1" dirty="0"/>
              <a:t>Precision(</a:t>
            </a:r>
            <a:r>
              <a:rPr kumimoji="1" lang="ja-JP" altLang="en-US" b="1" dirty="0"/>
              <a:t>誤検出をしないか</a:t>
            </a:r>
            <a:r>
              <a:rPr kumimoji="1" lang="en-US" altLang="ja-JP" b="1" dirty="0"/>
              <a:t>)</a:t>
            </a:r>
            <a:endParaRPr kumimoji="1" lang="ja-JP" altLang="en-US" b="1" dirty="0"/>
          </a:p>
        </p:txBody>
      </p:sp>
      <p:sp>
        <p:nvSpPr>
          <p:cNvPr id="4" name="正方形/長方形 3">
            <a:extLst>
              <a:ext uri="{FF2B5EF4-FFF2-40B4-BE49-F238E27FC236}">
                <a16:creationId xmlns:a16="http://schemas.microsoft.com/office/drawing/2014/main" id="{7511BCED-5337-B96A-BACC-FCC03D6FFCA6}"/>
              </a:ext>
            </a:extLst>
          </p:cNvPr>
          <p:cNvSpPr/>
          <p:nvPr/>
        </p:nvSpPr>
        <p:spPr>
          <a:xfrm>
            <a:off x="0" y="0"/>
            <a:ext cx="12192000" cy="1117622"/>
          </a:xfrm>
          <a:prstGeom prst="rect">
            <a:avLst/>
          </a:prstGeom>
          <a:solidFill>
            <a:srgbClr val="31404D"/>
          </a:solidFill>
          <a:ln>
            <a:solidFill>
              <a:schemeClr val="accent5">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2" name="タイトル 1">
            <a:extLst>
              <a:ext uri="{FF2B5EF4-FFF2-40B4-BE49-F238E27FC236}">
                <a16:creationId xmlns:a16="http://schemas.microsoft.com/office/drawing/2014/main" id="{931F8002-4059-FCDD-F4E5-CB11866A7F2D}"/>
              </a:ext>
            </a:extLst>
          </p:cNvPr>
          <p:cNvSpPr>
            <a:spLocks noGrp="1"/>
          </p:cNvSpPr>
          <p:nvPr>
            <p:ph type="title"/>
          </p:nvPr>
        </p:nvSpPr>
        <p:spPr>
          <a:xfrm>
            <a:off x="838200" y="160326"/>
            <a:ext cx="10515600" cy="807862"/>
          </a:xfrm>
        </p:spPr>
        <p:txBody>
          <a:bodyPr anchor="b">
            <a:normAutofit fontScale="90000"/>
          </a:bodyPr>
          <a:lstStyle/>
          <a:p>
            <a:r>
              <a:rPr lang="ja-JP" altLang="en-US" b="1" dirty="0">
                <a:solidFill>
                  <a:schemeClr val="bg1"/>
                </a:solidFill>
                <a:latin typeface="+mn-ea"/>
                <a:ea typeface="+mn-ea"/>
              </a:rPr>
              <a:t>既存検出ツールと</a:t>
            </a:r>
            <a:r>
              <a:rPr kumimoji="1" lang="en-US" altLang="ja-JP" b="1" dirty="0">
                <a:solidFill>
                  <a:schemeClr val="bg1"/>
                </a:solidFill>
                <a:latin typeface="+mn-ea"/>
                <a:ea typeface="+mn-ea"/>
              </a:rPr>
              <a:t>LLM</a:t>
            </a:r>
            <a:r>
              <a:rPr lang="ja-JP" altLang="en-US" b="1" dirty="0">
                <a:solidFill>
                  <a:schemeClr val="bg1"/>
                </a:solidFill>
                <a:latin typeface="+mn-ea"/>
                <a:ea typeface="+mn-ea"/>
              </a:rPr>
              <a:t>の</a:t>
            </a:r>
            <a:r>
              <a:rPr kumimoji="1" lang="ja-JP" altLang="en-US" b="1" dirty="0">
                <a:solidFill>
                  <a:schemeClr val="bg1"/>
                </a:solidFill>
                <a:latin typeface="+mn-ea"/>
                <a:ea typeface="+mn-ea"/>
              </a:rPr>
              <a:t>クローン検出精度</a:t>
            </a:r>
          </a:p>
        </p:txBody>
      </p:sp>
      <p:sp>
        <p:nvSpPr>
          <p:cNvPr id="7" name="スライド番号プレースホルダー 6">
            <a:extLst>
              <a:ext uri="{FF2B5EF4-FFF2-40B4-BE49-F238E27FC236}">
                <a16:creationId xmlns:a16="http://schemas.microsoft.com/office/drawing/2014/main" id="{3E1D6E23-EAE9-FE68-80A6-AE3FF9224C5B}"/>
              </a:ext>
            </a:extLst>
          </p:cNvPr>
          <p:cNvSpPr>
            <a:spLocks noGrp="1"/>
          </p:cNvSpPr>
          <p:nvPr>
            <p:ph type="sldNum" sz="quarter" idx="12"/>
          </p:nvPr>
        </p:nvSpPr>
        <p:spPr/>
        <p:txBody>
          <a:bodyPr/>
          <a:lstStyle/>
          <a:p>
            <a:fld id="{98E4D49B-7C54-4167-A8CB-7C9DF7FFC802}" type="slidenum">
              <a:rPr kumimoji="1" lang="ja-JP" altLang="en-US" smtClean="0"/>
              <a:t>11</a:t>
            </a:fld>
            <a:endParaRPr kumimoji="1" lang="ja-JP" altLang="en-US"/>
          </a:p>
        </p:txBody>
      </p:sp>
      <p:graphicFrame>
        <p:nvGraphicFramePr>
          <p:cNvPr id="3" name="グラフ 2">
            <a:extLst>
              <a:ext uri="{FF2B5EF4-FFF2-40B4-BE49-F238E27FC236}">
                <a16:creationId xmlns:a16="http://schemas.microsoft.com/office/drawing/2014/main" id="{88869167-50EC-A812-D6DF-3035891DC6C0}"/>
              </a:ext>
            </a:extLst>
          </p:cNvPr>
          <p:cNvGraphicFramePr/>
          <p:nvPr>
            <p:extLst>
              <p:ext uri="{D42A27DB-BD31-4B8C-83A1-F6EECF244321}">
                <p14:modId xmlns:p14="http://schemas.microsoft.com/office/powerpoint/2010/main" val="2091416219"/>
              </p:ext>
            </p:extLst>
          </p:nvPr>
        </p:nvGraphicFramePr>
        <p:xfrm>
          <a:off x="-267336" y="1157875"/>
          <a:ext cx="6601690" cy="5700125"/>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5" name="グラフ 4">
            <a:extLst>
              <a:ext uri="{FF2B5EF4-FFF2-40B4-BE49-F238E27FC236}">
                <a16:creationId xmlns:a16="http://schemas.microsoft.com/office/drawing/2014/main" id="{A410B6E6-4DD7-8DB7-5420-CEBB8A04A7A6}"/>
              </a:ext>
            </a:extLst>
          </p:cNvPr>
          <p:cNvGraphicFramePr/>
          <p:nvPr>
            <p:extLst>
              <p:ext uri="{D42A27DB-BD31-4B8C-83A1-F6EECF244321}">
                <p14:modId xmlns:p14="http://schemas.microsoft.com/office/powerpoint/2010/main" val="227265191"/>
              </p:ext>
            </p:extLst>
          </p:nvPr>
        </p:nvGraphicFramePr>
        <p:xfrm>
          <a:off x="-184208" y="5263058"/>
          <a:ext cx="5930380" cy="1549555"/>
        </p:xfrm>
        <a:graphic>
          <a:graphicData uri="http://schemas.openxmlformats.org/drawingml/2006/chart">
            <c:chart xmlns:c="http://schemas.openxmlformats.org/drawingml/2006/chart" xmlns:r="http://schemas.openxmlformats.org/officeDocument/2006/relationships" r:id="rId4"/>
          </a:graphicData>
        </a:graphic>
      </p:graphicFrame>
      <p:sp>
        <p:nvSpPr>
          <p:cNvPr id="17" name="四角形: 角を丸くする 16">
            <a:extLst>
              <a:ext uri="{FF2B5EF4-FFF2-40B4-BE49-F238E27FC236}">
                <a16:creationId xmlns:a16="http://schemas.microsoft.com/office/drawing/2014/main" id="{52DE8B1A-4DC3-2DB4-2308-7EA49154C70E}"/>
              </a:ext>
            </a:extLst>
          </p:cNvPr>
          <p:cNvSpPr/>
          <p:nvPr/>
        </p:nvSpPr>
        <p:spPr>
          <a:xfrm>
            <a:off x="4086456" y="1379981"/>
            <a:ext cx="2087368" cy="800900"/>
          </a:xfrm>
          <a:prstGeom prst="roundRect">
            <a:avLst>
              <a:gd name="adj" fmla="val 0"/>
            </a:avLst>
          </a:prstGeom>
          <a:solidFill>
            <a:schemeClr val="bg1">
              <a:alpha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8" name="四角形: 角を丸くする 17">
            <a:extLst>
              <a:ext uri="{FF2B5EF4-FFF2-40B4-BE49-F238E27FC236}">
                <a16:creationId xmlns:a16="http://schemas.microsoft.com/office/drawing/2014/main" id="{74FB8D66-A257-4A89-78C6-7E9B6AC23C3F}"/>
              </a:ext>
            </a:extLst>
          </p:cNvPr>
          <p:cNvSpPr/>
          <p:nvPr/>
        </p:nvSpPr>
        <p:spPr>
          <a:xfrm>
            <a:off x="758313" y="1225068"/>
            <a:ext cx="3155178" cy="369332"/>
          </a:xfrm>
          <a:prstGeom prst="roundRect">
            <a:avLst>
              <a:gd name="adj" fmla="val 0"/>
            </a:avLst>
          </a:prstGeom>
          <a:solidFill>
            <a:schemeClr val="bg1">
              <a:alpha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9" name="四角形: 角を丸くする 18">
            <a:extLst>
              <a:ext uri="{FF2B5EF4-FFF2-40B4-BE49-F238E27FC236}">
                <a16:creationId xmlns:a16="http://schemas.microsoft.com/office/drawing/2014/main" id="{0E379E89-4920-627A-51BE-73A3AE20AB45}"/>
              </a:ext>
            </a:extLst>
          </p:cNvPr>
          <p:cNvSpPr/>
          <p:nvPr/>
        </p:nvSpPr>
        <p:spPr>
          <a:xfrm>
            <a:off x="758312" y="2104681"/>
            <a:ext cx="3155178" cy="369332"/>
          </a:xfrm>
          <a:prstGeom prst="roundRect">
            <a:avLst>
              <a:gd name="adj" fmla="val 0"/>
            </a:avLst>
          </a:prstGeom>
          <a:solidFill>
            <a:schemeClr val="bg1">
              <a:alpha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0" name="四角形: 角を丸くする 19">
            <a:extLst>
              <a:ext uri="{FF2B5EF4-FFF2-40B4-BE49-F238E27FC236}">
                <a16:creationId xmlns:a16="http://schemas.microsoft.com/office/drawing/2014/main" id="{170A791E-4AA4-46BE-6EAD-299E0FE1DB11}"/>
              </a:ext>
            </a:extLst>
          </p:cNvPr>
          <p:cNvSpPr/>
          <p:nvPr/>
        </p:nvSpPr>
        <p:spPr>
          <a:xfrm>
            <a:off x="760358" y="2914257"/>
            <a:ext cx="3139001" cy="369332"/>
          </a:xfrm>
          <a:prstGeom prst="roundRect">
            <a:avLst>
              <a:gd name="adj" fmla="val 0"/>
            </a:avLst>
          </a:prstGeom>
          <a:solidFill>
            <a:schemeClr val="bg1">
              <a:alpha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 name="楕円 9">
            <a:extLst>
              <a:ext uri="{FF2B5EF4-FFF2-40B4-BE49-F238E27FC236}">
                <a16:creationId xmlns:a16="http://schemas.microsoft.com/office/drawing/2014/main" id="{E2081C65-C315-A5B2-ACBE-F01B353D3465}"/>
              </a:ext>
            </a:extLst>
          </p:cNvPr>
          <p:cNvSpPr/>
          <p:nvPr/>
        </p:nvSpPr>
        <p:spPr>
          <a:xfrm>
            <a:off x="3623712" y="3145542"/>
            <a:ext cx="368301" cy="369332"/>
          </a:xfrm>
          <a:prstGeom prst="ellipse">
            <a:avLst/>
          </a:prstGeom>
          <a:noFill/>
          <a:ln w="28575">
            <a:solidFill>
              <a:srgbClr val="C0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1" name="四角形: 角を丸くする 20">
            <a:extLst>
              <a:ext uri="{FF2B5EF4-FFF2-40B4-BE49-F238E27FC236}">
                <a16:creationId xmlns:a16="http://schemas.microsoft.com/office/drawing/2014/main" id="{48E0017E-1C57-CECD-8481-558B885EBA19}"/>
              </a:ext>
            </a:extLst>
          </p:cNvPr>
          <p:cNvSpPr/>
          <p:nvPr/>
        </p:nvSpPr>
        <p:spPr>
          <a:xfrm>
            <a:off x="758311" y="3740396"/>
            <a:ext cx="3139001" cy="369332"/>
          </a:xfrm>
          <a:prstGeom prst="roundRect">
            <a:avLst>
              <a:gd name="adj" fmla="val 0"/>
            </a:avLst>
          </a:prstGeom>
          <a:solidFill>
            <a:schemeClr val="bg1">
              <a:alpha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 name="楕円 8">
            <a:extLst>
              <a:ext uri="{FF2B5EF4-FFF2-40B4-BE49-F238E27FC236}">
                <a16:creationId xmlns:a16="http://schemas.microsoft.com/office/drawing/2014/main" id="{053558FC-D065-7D74-BE74-47B5A6C1EE14}"/>
              </a:ext>
            </a:extLst>
          </p:cNvPr>
          <p:cNvSpPr/>
          <p:nvPr/>
        </p:nvSpPr>
        <p:spPr>
          <a:xfrm>
            <a:off x="3623712" y="3981468"/>
            <a:ext cx="368302" cy="369332"/>
          </a:xfrm>
          <a:prstGeom prst="ellipse">
            <a:avLst/>
          </a:prstGeom>
          <a:noFill/>
          <a:ln w="28575">
            <a:solidFill>
              <a:srgbClr val="C0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2" name="四角形: 角を丸くする 21">
            <a:extLst>
              <a:ext uri="{FF2B5EF4-FFF2-40B4-BE49-F238E27FC236}">
                <a16:creationId xmlns:a16="http://schemas.microsoft.com/office/drawing/2014/main" id="{EE4F9B2A-7648-3581-98C9-59F1DF320660}"/>
              </a:ext>
            </a:extLst>
          </p:cNvPr>
          <p:cNvSpPr/>
          <p:nvPr/>
        </p:nvSpPr>
        <p:spPr>
          <a:xfrm>
            <a:off x="747919" y="5309677"/>
            <a:ext cx="3139001" cy="369332"/>
          </a:xfrm>
          <a:prstGeom prst="roundRect">
            <a:avLst>
              <a:gd name="adj" fmla="val 0"/>
            </a:avLst>
          </a:prstGeom>
          <a:solidFill>
            <a:schemeClr val="bg1">
              <a:alpha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 name="楕円 11">
            <a:extLst>
              <a:ext uri="{FF2B5EF4-FFF2-40B4-BE49-F238E27FC236}">
                <a16:creationId xmlns:a16="http://schemas.microsoft.com/office/drawing/2014/main" id="{3BBEAA8D-EEDA-7AEB-6497-08962AACFF93}"/>
              </a:ext>
            </a:extLst>
          </p:cNvPr>
          <p:cNvSpPr/>
          <p:nvPr/>
        </p:nvSpPr>
        <p:spPr>
          <a:xfrm>
            <a:off x="2126053" y="5556190"/>
            <a:ext cx="382731" cy="369332"/>
          </a:xfrm>
          <a:prstGeom prst="ellipse">
            <a:avLst/>
          </a:prstGeom>
          <a:noFill/>
          <a:ln w="28575">
            <a:solidFill>
              <a:srgbClr val="C0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 name="四角形: 角を丸くする 5">
            <a:extLst>
              <a:ext uri="{FF2B5EF4-FFF2-40B4-BE49-F238E27FC236}">
                <a16:creationId xmlns:a16="http://schemas.microsoft.com/office/drawing/2014/main" id="{B05372A0-B1D8-A019-E150-4BA43A90095E}"/>
              </a:ext>
            </a:extLst>
          </p:cNvPr>
          <p:cNvSpPr/>
          <p:nvPr/>
        </p:nvSpPr>
        <p:spPr>
          <a:xfrm>
            <a:off x="6625371" y="2168044"/>
            <a:ext cx="5094189" cy="1158690"/>
          </a:xfrm>
          <a:prstGeom prst="roundRect">
            <a:avLst>
              <a:gd name="adj" fmla="val 19820"/>
            </a:avLst>
          </a:prstGeom>
          <a:solidFill>
            <a:schemeClr val="accent1">
              <a:lumMod val="40000"/>
              <a:lumOff val="60000"/>
            </a:schemeClr>
          </a:solidFill>
          <a:ln w="28575">
            <a:solidFill>
              <a:srgbClr val="31404D"/>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四角形: 角を丸くする 7">
            <a:extLst>
              <a:ext uri="{FF2B5EF4-FFF2-40B4-BE49-F238E27FC236}">
                <a16:creationId xmlns:a16="http://schemas.microsoft.com/office/drawing/2014/main" id="{B85C7DD8-18EB-FEE8-A5F0-4D750241A8F4}"/>
              </a:ext>
            </a:extLst>
          </p:cNvPr>
          <p:cNvSpPr/>
          <p:nvPr/>
        </p:nvSpPr>
        <p:spPr>
          <a:xfrm>
            <a:off x="6625371" y="3414953"/>
            <a:ext cx="5094189" cy="2682822"/>
          </a:xfrm>
          <a:prstGeom prst="roundRect">
            <a:avLst>
              <a:gd name="adj" fmla="val 7733"/>
            </a:avLst>
          </a:prstGeom>
          <a:solidFill>
            <a:schemeClr val="accent2">
              <a:lumMod val="40000"/>
              <a:lumOff val="60000"/>
            </a:schemeClr>
          </a:solidFill>
          <a:ln w="28575">
            <a:solidFill>
              <a:srgbClr val="31404D"/>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 name="コンテンツ プレースホルダー 2">
            <a:extLst>
              <a:ext uri="{FF2B5EF4-FFF2-40B4-BE49-F238E27FC236}">
                <a16:creationId xmlns:a16="http://schemas.microsoft.com/office/drawing/2014/main" id="{867F4300-D19E-D97A-A5E0-9549890C31ED}"/>
              </a:ext>
            </a:extLst>
          </p:cNvPr>
          <p:cNvSpPr>
            <a:spLocks noGrp="1"/>
          </p:cNvSpPr>
          <p:nvPr>
            <p:ph idx="1"/>
          </p:nvPr>
        </p:nvSpPr>
        <p:spPr>
          <a:xfrm>
            <a:off x="6378814" y="1297148"/>
            <a:ext cx="5340745" cy="4800627"/>
          </a:xfrm>
        </p:spPr>
        <p:txBody>
          <a:bodyPr>
            <a:noAutofit/>
          </a:bodyPr>
          <a:lstStyle/>
          <a:p>
            <a:pPr marL="0" indent="0">
              <a:buNone/>
            </a:pPr>
            <a:r>
              <a:rPr lang="ja-JP" altLang="en-US" b="1" dirty="0"/>
              <a:t>既存検出ツールと</a:t>
            </a:r>
            <a:r>
              <a:rPr lang="en-US" altLang="ja-JP" b="1" dirty="0"/>
              <a:t>LLM</a:t>
            </a:r>
            <a:r>
              <a:rPr lang="ja-JP" altLang="en-US" b="1" dirty="0"/>
              <a:t>の比較</a:t>
            </a:r>
            <a:r>
              <a:rPr lang="en-US" altLang="ja-JP" b="1" baseline="-25000" dirty="0">
                <a:solidFill>
                  <a:schemeClr val="bg2">
                    <a:lumMod val="25000"/>
                  </a:schemeClr>
                </a:solidFill>
              </a:rPr>
              <a:t>[12]</a:t>
            </a:r>
            <a:br>
              <a:rPr lang="en-US" altLang="ja-JP" b="1" dirty="0"/>
            </a:br>
            <a:r>
              <a:rPr lang="en-US" altLang="ja-JP" sz="2000" dirty="0"/>
              <a:t>(BigCloneBench</a:t>
            </a:r>
            <a:r>
              <a:rPr lang="ja-JP" altLang="en-US" sz="2000" dirty="0"/>
              <a:t>を用いた性能評価</a:t>
            </a:r>
            <a:r>
              <a:rPr lang="en-US" altLang="ja-JP" sz="2000" dirty="0"/>
              <a:t>)</a:t>
            </a:r>
          </a:p>
          <a:p>
            <a:pPr marL="457200" lvl="1" indent="0">
              <a:buNone/>
            </a:pPr>
            <a:endParaRPr lang="en-US" altLang="ja-JP" sz="1000" b="1" dirty="0"/>
          </a:p>
          <a:p>
            <a:pPr marL="457200" lvl="1" indent="0">
              <a:buNone/>
            </a:pPr>
            <a:r>
              <a:rPr lang="en-US" altLang="ja-JP" b="1" dirty="0">
                <a:solidFill>
                  <a:schemeClr val="accent5">
                    <a:lumMod val="50000"/>
                  </a:schemeClr>
                </a:solidFill>
              </a:rPr>
              <a:t>LLM</a:t>
            </a:r>
            <a:r>
              <a:rPr lang="ja-JP" altLang="en-US" b="1" dirty="0">
                <a:solidFill>
                  <a:schemeClr val="accent5">
                    <a:lumMod val="50000"/>
                  </a:schemeClr>
                </a:solidFill>
              </a:rPr>
              <a:t>を用いない既存検出ツール</a:t>
            </a:r>
            <a:endParaRPr lang="en-US" altLang="ja-JP" b="1" dirty="0">
              <a:solidFill>
                <a:schemeClr val="accent5">
                  <a:lumMod val="50000"/>
                </a:schemeClr>
              </a:solidFill>
            </a:endParaRPr>
          </a:p>
          <a:p>
            <a:pPr marL="914400" lvl="2" indent="0">
              <a:buNone/>
            </a:pPr>
            <a:r>
              <a:rPr lang="en-US" altLang="ja-JP" b="1" u="sng" dirty="0"/>
              <a:t>NiCad</a:t>
            </a:r>
            <a:r>
              <a:rPr lang="ja-JP" altLang="en-US" b="1" u="sng" dirty="0"/>
              <a:t>・</a:t>
            </a:r>
            <a:r>
              <a:rPr lang="en-US" altLang="ja-JP" b="1" u="sng" dirty="0"/>
              <a:t>Oreo</a:t>
            </a:r>
          </a:p>
          <a:p>
            <a:pPr lvl="2"/>
            <a:r>
              <a:rPr lang="en-US" altLang="ja-JP" dirty="0"/>
              <a:t>T3</a:t>
            </a:r>
            <a:r>
              <a:rPr lang="ja-JP" altLang="en-US" dirty="0"/>
              <a:t>・</a:t>
            </a:r>
            <a:r>
              <a:rPr lang="en-US" altLang="ja-JP" dirty="0"/>
              <a:t>T4</a:t>
            </a:r>
            <a:r>
              <a:rPr lang="ja-JP" altLang="en-US" dirty="0"/>
              <a:t>の検出漏れが多い</a:t>
            </a:r>
            <a:endParaRPr lang="en-US" altLang="ja-JP" dirty="0"/>
          </a:p>
          <a:p>
            <a:pPr marL="457200" lvl="1" indent="0">
              <a:buNone/>
            </a:pPr>
            <a:endParaRPr lang="en-US" altLang="ja-JP" sz="1000" b="1" dirty="0">
              <a:solidFill>
                <a:schemeClr val="accent5">
                  <a:lumMod val="50000"/>
                </a:schemeClr>
              </a:solidFill>
            </a:endParaRPr>
          </a:p>
          <a:p>
            <a:pPr marL="457200" lvl="1" indent="0">
              <a:buNone/>
            </a:pPr>
            <a:r>
              <a:rPr lang="en-US" altLang="ja-JP" b="1" dirty="0">
                <a:solidFill>
                  <a:schemeClr val="accent2">
                    <a:lumMod val="75000"/>
                  </a:schemeClr>
                </a:solidFill>
              </a:rPr>
              <a:t>LLM</a:t>
            </a:r>
          </a:p>
          <a:p>
            <a:pPr marL="914400" lvl="2" indent="0">
              <a:buNone/>
            </a:pPr>
            <a:r>
              <a:rPr lang="en-US" altLang="ja-JP" b="1" u="sng" dirty="0">
                <a:solidFill>
                  <a:schemeClr val="bg2">
                    <a:lumMod val="75000"/>
                  </a:schemeClr>
                </a:solidFill>
              </a:rPr>
              <a:t>GPT-3.5-turbo</a:t>
            </a:r>
            <a:r>
              <a:rPr lang="ja-JP" altLang="en-US" b="1" u="sng" dirty="0">
                <a:solidFill>
                  <a:schemeClr val="bg2">
                    <a:lumMod val="75000"/>
                  </a:schemeClr>
                </a:solidFill>
              </a:rPr>
              <a:t>・</a:t>
            </a:r>
            <a:r>
              <a:rPr lang="en-US" altLang="ja-JP" b="1" u="sng" dirty="0">
                <a:solidFill>
                  <a:schemeClr val="bg2">
                    <a:lumMod val="75000"/>
                  </a:schemeClr>
                </a:solidFill>
              </a:rPr>
              <a:t>GPT-4</a:t>
            </a:r>
          </a:p>
          <a:p>
            <a:pPr lvl="2"/>
            <a:r>
              <a:rPr lang="en-US" altLang="ja-JP" dirty="0">
                <a:solidFill>
                  <a:schemeClr val="bg2">
                    <a:lumMod val="75000"/>
                  </a:schemeClr>
                </a:solidFill>
              </a:rPr>
              <a:t>T3</a:t>
            </a:r>
            <a:r>
              <a:rPr lang="ja-JP" altLang="en-US" dirty="0">
                <a:solidFill>
                  <a:schemeClr val="bg2">
                    <a:lumMod val="75000"/>
                  </a:schemeClr>
                </a:solidFill>
              </a:rPr>
              <a:t>・</a:t>
            </a:r>
            <a:r>
              <a:rPr lang="en-US" altLang="ja-JP" dirty="0">
                <a:solidFill>
                  <a:schemeClr val="bg2">
                    <a:lumMod val="75000"/>
                  </a:schemeClr>
                </a:solidFill>
              </a:rPr>
              <a:t>T4</a:t>
            </a:r>
            <a:r>
              <a:rPr lang="ja-JP" altLang="en-US" dirty="0">
                <a:solidFill>
                  <a:schemeClr val="bg2">
                    <a:lumMod val="75000"/>
                  </a:schemeClr>
                </a:solidFill>
              </a:rPr>
              <a:t>の検出漏れが比較的少なく</a:t>
            </a:r>
            <a:br>
              <a:rPr lang="en-US" altLang="ja-JP" dirty="0">
                <a:solidFill>
                  <a:schemeClr val="bg2">
                    <a:lumMod val="75000"/>
                  </a:schemeClr>
                </a:solidFill>
              </a:rPr>
            </a:br>
            <a:r>
              <a:rPr lang="ja-JP" altLang="en-US" dirty="0">
                <a:solidFill>
                  <a:schemeClr val="bg2">
                    <a:lumMod val="75000"/>
                  </a:schemeClr>
                </a:solidFill>
              </a:rPr>
              <a:t>全体の性能もよいといえる</a:t>
            </a:r>
            <a:endParaRPr lang="en-US" altLang="ja-JP" dirty="0">
              <a:solidFill>
                <a:schemeClr val="bg2">
                  <a:lumMod val="75000"/>
                </a:schemeClr>
              </a:solidFill>
            </a:endParaRPr>
          </a:p>
          <a:p>
            <a:pPr lvl="2"/>
            <a:r>
              <a:rPr lang="en-US" altLang="ja-JP" dirty="0">
                <a:solidFill>
                  <a:schemeClr val="bg2">
                    <a:lumMod val="75000"/>
                  </a:schemeClr>
                </a:solidFill>
              </a:rPr>
              <a:t>T4</a:t>
            </a:r>
            <a:r>
              <a:rPr lang="ja-JP" altLang="en-US" dirty="0">
                <a:solidFill>
                  <a:schemeClr val="bg2">
                    <a:lumMod val="75000"/>
                  </a:schemeClr>
                </a:solidFill>
              </a:rPr>
              <a:t>の検出漏れはまだ多い</a:t>
            </a:r>
            <a:endParaRPr lang="en-US" altLang="ja-JP" dirty="0">
              <a:solidFill>
                <a:schemeClr val="bg2">
                  <a:lumMod val="75000"/>
                </a:schemeClr>
              </a:solidFill>
            </a:endParaRPr>
          </a:p>
          <a:p>
            <a:pPr marL="914400" lvl="2" indent="0">
              <a:buNone/>
            </a:pPr>
            <a:r>
              <a:rPr lang="en-US" altLang="ja-JP" b="1" u="sng" dirty="0"/>
              <a:t>Llama2-Chat-7B</a:t>
            </a:r>
          </a:p>
          <a:p>
            <a:pPr lvl="2"/>
            <a:r>
              <a:rPr lang="ja-JP" altLang="en-US" dirty="0"/>
              <a:t>ほぼ全てのメソッドペアを</a:t>
            </a:r>
            <a:br>
              <a:rPr lang="en-US" altLang="ja-JP" dirty="0"/>
            </a:br>
            <a:r>
              <a:rPr lang="ja-JP" altLang="en-US" dirty="0"/>
              <a:t>クローンペアと認識</a:t>
            </a:r>
            <a:endParaRPr lang="en-US" altLang="ja-JP" dirty="0"/>
          </a:p>
        </p:txBody>
      </p:sp>
      <p:sp>
        <p:nvSpPr>
          <p:cNvPr id="14" name="四角形: 角を丸くする 13">
            <a:extLst>
              <a:ext uri="{FF2B5EF4-FFF2-40B4-BE49-F238E27FC236}">
                <a16:creationId xmlns:a16="http://schemas.microsoft.com/office/drawing/2014/main" id="{64B0F07E-1909-C1B0-B2B5-6D4833E34854}"/>
              </a:ext>
            </a:extLst>
          </p:cNvPr>
          <p:cNvSpPr/>
          <p:nvPr/>
        </p:nvSpPr>
        <p:spPr>
          <a:xfrm>
            <a:off x="6558671" y="2104681"/>
            <a:ext cx="5345027" cy="1251384"/>
          </a:xfrm>
          <a:prstGeom prst="roundRect">
            <a:avLst>
              <a:gd name="adj" fmla="val 0"/>
            </a:avLst>
          </a:prstGeom>
          <a:solidFill>
            <a:schemeClr val="bg1">
              <a:alpha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Tree>
    <p:extLst>
      <p:ext uri="{BB962C8B-B14F-4D97-AF65-F5344CB8AC3E}">
        <p14:creationId xmlns:p14="http://schemas.microsoft.com/office/powerpoint/2010/main" val="64752335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a:extLst>
              <a:ext uri="{FF2B5EF4-FFF2-40B4-BE49-F238E27FC236}">
                <a16:creationId xmlns:a16="http://schemas.microsoft.com/office/drawing/2014/main" id="{21E072E9-266D-EB8A-5D6D-DBB755600EBD}"/>
              </a:ext>
            </a:extLst>
          </p:cNvPr>
          <p:cNvSpPr/>
          <p:nvPr/>
        </p:nvSpPr>
        <p:spPr>
          <a:xfrm>
            <a:off x="0" y="0"/>
            <a:ext cx="12192000" cy="1117622"/>
          </a:xfrm>
          <a:prstGeom prst="rect">
            <a:avLst/>
          </a:prstGeom>
          <a:solidFill>
            <a:srgbClr val="31404D"/>
          </a:solidFill>
          <a:ln>
            <a:solidFill>
              <a:schemeClr val="accent5">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2" name="タイトル 1">
            <a:extLst>
              <a:ext uri="{FF2B5EF4-FFF2-40B4-BE49-F238E27FC236}">
                <a16:creationId xmlns:a16="http://schemas.microsoft.com/office/drawing/2014/main" id="{1533FB42-BEBB-6D83-D5DA-ECECFE21FD7B}"/>
              </a:ext>
            </a:extLst>
          </p:cNvPr>
          <p:cNvSpPr>
            <a:spLocks noGrp="1"/>
          </p:cNvSpPr>
          <p:nvPr>
            <p:ph type="title"/>
          </p:nvPr>
        </p:nvSpPr>
        <p:spPr>
          <a:xfrm>
            <a:off x="838200" y="160326"/>
            <a:ext cx="10515600" cy="807862"/>
          </a:xfrm>
        </p:spPr>
        <p:txBody>
          <a:bodyPr anchor="b">
            <a:normAutofit/>
          </a:bodyPr>
          <a:lstStyle/>
          <a:p>
            <a:r>
              <a:rPr kumimoji="1" lang="ja-JP" altLang="en-US" b="1" dirty="0">
                <a:solidFill>
                  <a:schemeClr val="bg1"/>
                </a:solidFill>
                <a:latin typeface="+mn-ea"/>
                <a:ea typeface="+mn-ea"/>
              </a:rPr>
              <a:t>研究課題・目的</a:t>
            </a:r>
            <a:r>
              <a:rPr lang="ja-JP" altLang="en-US" b="1" dirty="0">
                <a:solidFill>
                  <a:schemeClr val="bg1"/>
                </a:solidFill>
                <a:latin typeface="+mn-ea"/>
                <a:ea typeface="+mn-ea"/>
              </a:rPr>
              <a:t>・手段</a:t>
            </a:r>
            <a:endParaRPr kumimoji="1" lang="ja-JP" altLang="en-US" b="1" dirty="0">
              <a:solidFill>
                <a:schemeClr val="bg1"/>
              </a:solidFill>
              <a:latin typeface="+mn-ea"/>
              <a:ea typeface="+mn-ea"/>
            </a:endParaRPr>
          </a:p>
        </p:txBody>
      </p:sp>
      <p:sp>
        <p:nvSpPr>
          <p:cNvPr id="5" name="コンテンツ プレースホルダー 2">
            <a:extLst>
              <a:ext uri="{FF2B5EF4-FFF2-40B4-BE49-F238E27FC236}">
                <a16:creationId xmlns:a16="http://schemas.microsoft.com/office/drawing/2014/main" id="{E28F5377-CFD4-4A49-CC2E-14EB89A564E9}"/>
              </a:ext>
            </a:extLst>
          </p:cNvPr>
          <p:cNvSpPr>
            <a:spLocks noGrp="1"/>
          </p:cNvSpPr>
          <p:nvPr>
            <p:ph idx="1"/>
          </p:nvPr>
        </p:nvSpPr>
        <p:spPr>
          <a:xfrm>
            <a:off x="838200" y="1483111"/>
            <a:ext cx="10814824" cy="5664449"/>
          </a:xfrm>
        </p:spPr>
        <p:txBody>
          <a:bodyPr>
            <a:normAutofit/>
          </a:bodyPr>
          <a:lstStyle/>
          <a:p>
            <a:pPr marL="0" indent="0">
              <a:buNone/>
            </a:pPr>
            <a:r>
              <a:rPr kumimoji="1" lang="ja-JP" altLang="en-US" b="1" dirty="0"/>
              <a:t>課題</a:t>
            </a:r>
            <a:endParaRPr kumimoji="1" lang="en-US" altLang="ja-JP" b="1" dirty="0"/>
          </a:p>
          <a:p>
            <a:pPr lvl="1">
              <a:lnSpc>
                <a:spcPct val="120000"/>
              </a:lnSpc>
            </a:pPr>
            <a:r>
              <a:rPr kumimoji="1" lang="en-US" altLang="ja-JP" dirty="0"/>
              <a:t>LLM</a:t>
            </a:r>
            <a:r>
              <a:rPr lang="ja-JP" altLang="en-US" dirty="0"/>
              <a:t>は既存検出ツールよりも</a:t>
            </a:r>
            <a:r>
              <a:rPr lang="en-US" altLang="ja-JP" dirty="0"/>
              <a:t>T4</a:t>
            </a:r>
            <a:r>
              <a:rPr lang="ja-JP" altLang="en-US" dirty="0"/>
              <a:t>のクローンの検出漏れが少ないが，</a:t>
            </a:r>
            <a:br>
              <a:rPr lang="en-US" altLang="ja-JP" dirty="0"/>
            </a:br>
            <a:r>
              <a:rPr lang="ja-JP" altLang="en-US" dirty="0"/>
              <a:t>十分に検出漏れが少ないとは言えず改善の余地がある</a:t>
            </a:r>
            <a:endParaRPr lang="en-US" altLang="ja-JP" dirty="0"/>
          </a:p>
          <a:p>
            <a:pPr lvl="1">
              <a:lnSpc>
                <a:spcPct val="120000"/>
              </a:lnSpc>
            </a:pPr>
            <a:r>
              <a:rPr lang="ja-JP" altLang="en-US" dirty="0"/>
              <a:t>一部の</a:t>
            </a:r>
            <a:r>
              <a:rPr lang="en-US" altLang="ja-JP" dirty="0"/>
              <a:t>LLM</a:t>
            </a:r>
            <a:r>
              <a:rPr lang="ja-JP" altLang="en-US" dirty="0"/>
              <a:t>はクローンでないものの多くをクローンと誤認識している</a:t>
            </a:r>
            <a:endParaRPr lang="en-US" altLang="ja-JP" dirty="0"/>
          </a:p>
          <a:p>
            <a:pPr marL="457200" lvl="1" indent="0">
              <a:lnSpc>
                <a:spcPct val="120000"/>
              </a:lnSpc>
              <a:buNone/>
            </a:pPr>
            <a:endParaRPr lang="en-US" altLang="ja-JP" sz="1000" dirty="0"/>
          </a:p>
          <a:p>
            <a:pPr marL="0" indent="0">
              <a:buNone/>
            </a:pPr>
            <a:r>
              <a:rPr kumimoji="1" lang="ja-JP" altLang="en-US" b="1" dirty="0"/>
              <a:t>目的</a:t>
            </a:r>
            <a:endParaRPr kumimoji="1" lang="en-US" altLang="ja-JP" b="1" dirty="0"/>
          </a:p>
          <a:p>
            <a:pPr lvl="1">
              <a:lnSpc>
                <a:spcPct val="120000"/>
              </a:lnSpc>
            </a:pPr>
            <a:r>
              <a:rPr kumimoji="1" lang="en-US" altLang="ja-JP" dirty="0"/>
              <a:t>T4</a:t>
            </a:r>
            <a:r>
              <a:rPr lang="ja-JP" altLang="en-US" dirty="0"/>
              <a:t>のクローン</a:t>
            </a:r>
            <a:r>
              <a:rPr kumimoji="1" lang="ja-JP" altLang="en-US" dirty="0"/>
              <a:t>対する</a:t>
            </a:r>
            <a:r>
              <a:rPr kumimoji="1" lang="en-US" altLang="ja-JP" dirty="0"/>
              <a:t>LLM</a:t>
            </a:r>
            <a:r>
              <a:rPr kumimoji="1" lang="ja-JP" altLang="en-US" dirty="0"/>
              <a:t>の検出精度の向上を目指す</a:t>
            </a:r>
            <a:endParaRPr kumimoji="1" lang="en-US" altLang="ja-JP" dirty="0"/>
          </a:p>
          <a:p>
            <a:pPr marL="457200" lvl="1" indent="0">
              <a:lnSpc>
                <a:spcPct val="120000"/>
              </a:lnSpc>
              <a:buNone/>
            </a:pPr>
            <a:endParaRPr kumimoji="1" lang="en-US" altLang="ja-JP" sz="1000" dirty="0"/>
          </a:p>
          <a:p>
            <a:pPr marL="0" indent="0">
              <a:lnSpc>
                <a:spcPct val="120000"/>
              </a:lnSpc>
              <a:buNone/>
            </a:pPr>
            <a:r>
              <a:rPr lang="ja-JP" altLang="en-US" b="1" dirty="0"/>
              <a:t>手段</a:t>
            </a:r>
            <a:endParaRPr lang="en-US" altLang="ja-JP" b="1" dirty="0"/>
          </a:p>
          <a:p>
            <a:pPr lvl="1">
              <a:lnSpc>
                <a:spcPct val="120000"/>
              </a:lnSpc>
            </a:pPr>
            <a:r>
              <a:rPr lang="ja-JP" altLang="en-US" dirty="0"/>
              <a:t>異構造で機能等価なメソッドを用いて</a:t>
            </a:r>
            <a:r>
              <a:rPr lang="en-US" altLang="ja-JP" dirty="0"/>
              <a:t>LLM</a:t>
            </a:r>
            <a:r>
              <a:rPr lang="ja-JP" altLang="en-US" dirty="0"/>
              <a:t>をファインチューニングする</a:t>
            </a:r>
            <a:endParaRPr lang="en-US" altLang="ja-JP" dirty="0"/>
          </a:p>
        </p:txBody>
      </p:sp>
      <p:sp>
        <p:nvSpPr>
          <p:cNvPr id="34" name="スライド番号プレースホルダー 33">
            <a:extLst>
              <a:ext uri="{FF2B5EF4-FFF2-40B4-BE49-F238E27FC236}">
                <a16:creationId xmlns:a16="http://schemas.microsoft.com/office/drawing/2014/main" id="{D1607CE8-0287-0BA5-737B-14D0A8D748AA}"/>
              </a:ext>
            </a:extLst>
          </p:cNvPr>
          <p:cNvSpPr>
            <a:spLocks noGrp="1"/>
          </p:cNvSpPr>
          <p:nvPr>
            <p:ph type="sldNum" sz="quarter" idx="12"/>
          </p:nvPr>
        </p:nvSpPr>
        <p:spPr>
          <a:xfrm>
            <a:off x="9235440" y="6332549"/>
            <a:ext cx="2743200" cy="365125"/>
          </a:xfrm>
        </p:spPr>
        <p:txBody>
          <a:bodyPr/>
          <a:lstStyle/>
          <a:p>
            <a:fld id="{98E4D49B-7C54-4167-A8CB-7C9DF7FFC802}" type="slidenum">
              <a:rPr kumimoji="1" lang="ja-JP" altLang="en-US" smtClean="0"/>
              <a:t>12</a:t>
            </a:fld>
            <a:endParaRPr kumimoji="1" lang="ja-JP" altLang="en-US" dirty="0"/>
          </a:p>
        </p:txBody>
      </p:sp>
      <p:sp>
        <p:nvSpPr>
          <p:cNvPr id="3" name="正方形/長方形 2">
            <a:extLst>
              <a:ext uri="{FF2B5EF4-FFF2-40B4-BE49-F238E27FC236}">
                <a16:creationId xmlns:a16="http://schemas.microsoft.com/office/drawing/2014/main" id="{DEE6A37C-ED3A-5C66-8C5A-93D27205BBA0}"/>
              </a:ext>
            </a:extLst>
          </p:cNvPr>
          <p:cNvSpPr/>
          <p:nvPr/>
        </p:nvSpPr>
        <p:spPr>
          <a:xfrm>
            <a:off x="723900" y="1491343"/>
            <a:ext cx="114299" cy="388257"/>
          </a:xfrm>
          <a:prstGeom prst="rect">
            <a:avLst/>
          </a:prstGeom>
          <a:solidFill>
            <a:srgbClr val="31404D"/>
          </a:solidFill>
          <a:ln>
            <a:solidFill>
              <a:srgbClr val="31404D"/>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 name="正方形/長方形 5">
            <a:extLst>
              <a:ext uri="{FF2B5EF4-FFF2-40B4-BE49-F238E27FC236}">
                <a16:creationId xmlns:a16="http://schemas.microsoft.com/office/drawing/2014/main" id="{2F3CD9F1-6A5D-5400-F274-B715CFF2B25B}"/>
              </a:ext>
            </a:extLst>
          </p:cNvPr>
          <p:cNvSpPr/>
          <p:nvPr/>
        </p:nvSpPr>
        <p:spPr>
          <a:xfrm>
            <a:off x="725301" y="3694471"/>
            <a:ext cx="114299" cy="388257"/>
          </a:xfrm>
          <a:prstGeom prst="rect">
            <a:avLst/>
          </a:prstGeom>
          <a:solidFill>
            <a:srgbClr val="31404D"/>
          </a:solidFill>
          <a:ln>
            <a:solidFill>
              <a:srgbClr val="31404D"/>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7" name="正方形/長方形 6">
            <a:extLst>
              <a:ext uri="{FF2B5EF4-FFF2-40B4-BE49-F238E27FC236}">
                <a16:creationId xmlns:a16="http://schemas.microsoft.com/office/drawing/2014/main" id="{0BD1D220-D5F1-60E8-6E92-786DEE4AE214}"/>
              </a:ext>
            </a:extLst>
          </p:cNvPr>
          <p:cNvSpPr/>
          <p:nvPr/>
        </p:nvSpPr>
        <p:spPr>
          <a:xfrm>
            <a:off x="723899" y="5051890"/>
            <a:ext cx="114299" cy="388257"/>
          </a:xfrm>
          <a:prstGeom prst="rect">
            <a:avLst/>
          </a:prstGeom>
          <a:solidFill>
            <a:srgbClr val="31404D"/>
          </a:solidFill>
          <a:ln>
            <a:solidFill>
              <a:srgbClr val="31404D"/>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Tree>
    <p:extLst>
      <p:ext uri="{BB962C8B-B14F-4D97-AF65-F5344CB8AC3E}">
        <p14:creationId xmlns:p14="http://schemas.microsoft.com/office/powerpoint/2010/main" val="223486300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9AF2CC8-6235-AFD2-0714-43925F67BA84}"/>
            </a:ext>
          </a:extLst>
        </p:cNvPr>
        <p:cNvGrpSpPr/>
        <p:nvPr/>
      </p:nvGrpSpPr>
      <p:grpSpPr>
        <a:xfrm>
          <a:off x="0" y="0"/>
          <a:ext cx="0" cy="0"/>
          <a:chOff x="0" y="0"/>
          <a:chExt cx="0" cy="0"/>
        </a:xfrm>
      </p:grpSpPr>
      <p:sp>
        <p:nvSpPr>
          <p:cNvPr id="3" name="四角形: 角を丸くする 2">
            <a:extLst>
              <a:ext uri="{FF2B5EF4-FFF2-40B4-BE49-F238E27FC236}">
                <a16:creationId xmlns:a16="http://schemas.microsoft.com/office/drawing/2014/main" id="{F3CD48B7-886D-1316-DC62-356FCAA4BBAC}"/>
              </a:ext>
            </a:extLst>
          </p:cNvPr>
          <p:cNvSpPr/>
          <p:nvPr/>
        </p:nvSpPr>
        <p:spPr>
          <a:xfrm>
            <a:off x="681209" y="5185064"/>
            <a:ext cx="10744200" cy="1046501"/>
          </a:xfrm>
          <a:prstGeom prst="roundRect">
            <a:avLst>
              <a:gd name="adj" fmla="val 12381"/>
            </a:avLst>
          </a:prstGeom>
          <a:solidFill>
            <a:schemeClr val="bg2"/>
          </a:solidFill>
          <a:ln w="28575">
            <a:solidFill>
              <a:srgbClr val="31404D"/>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 name="四角形: 角を丸くする 1">
            <a:extLst>
              <a:ext uri="{FF2B5EF4-FFF2-40B4-BE49-F238E27FC236}">
                <a16:creationId xmlns:a16="http://schemas.microsoft.com/office/drawing/2014/main" id="{493FA70E-283C-E2F0-BEB7-9E6EB6F2C8FA}"/>
              </a:ext>
            </a:extLst>
          </p:cNvPr>
          <p:cNvSpPr/>
          <p:nvPr/>
        </p:nvSpPr>
        <p:spPr>
          <a:xfrm>
            <a:off x="681209" y="3553691"/>
            <a:ext cx="10744200" cy="1420758"/>
          </a:xfrm>
          <a:prstGeom prst="roundRect">
            <a:avLst>
              <a:gd name="adj" fmla="val 12381"/>
            </a:avLst>
          </a:prstGeom>
          <a:solidFill>
            <a:schemeClr val="bg2"/>
          </a:solidFill>
          <a:ln w="28575">
            <a:solidFill>
              <a:srgbClr val="31404D"/>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 name="スライド番号プレースホルダー 3">
            <a:extLst>
              <a:ext uri="{FF2B5EF4-FFF2-40B4-BE49-F238E27FC236}">
                <a16:creationId xmlns:a16="http://schemas.microsoft.com/office/drawing/2014/main" id="{0EDC63FF-E035-D4DB-5AE7-22292FFF1839}"/>
              </a:ext>
            </a:extLst>
          </p:cNvPr>
          <p:cNvSpPr>
            <a:spLocks noGrp="1"/>
          </p:cNvSpPr>
          <p:nvPr>
            <p:ph type="sldNum" sz="quarter" idx="12"/>
          </p:nvPr>
        </p:nvSpPr>
        <p:spPr>
          <a:xfrm>
            <a:off x="9272651" y="6370608"/>
            <a:ext cx="2743200" cy="365125"/>
          </a:xfrm>
        </p:spPr>
        <p:txBody>
          <a:bodyPr/>
          <a:lstStyle/>
          <a:p>
            <a:fld id="{98E4D49B-7C54-4167-A8CB-7C9DF7FFC802}" type="slidenum">
              <a:rPr kumimoji="1" lang="ja-JP" altLang="en-US" smtClean="0"/>
              <a:t>13</a:t>
            </a:fld>
            <a:endParaRPr kumimoji="1" lang="ja-JP" altLang="en-US" dirty="0"/>
          </a:p>
        </p:txBody>
      </p:sp>
      <p:sp>
        <p:nvSpPr>
          <p:cNvPr id="5" name="正方形/長方形 4">
            <a:extLst>
              <a:ext uri="{FF2B5EF4-FFF2-40B4-BE49-F238E27FC236}">
                <a16:creationId xmlns:a16="http://schemas.microsoft.com/office/drawing/2014/main" id="{E024A54B-85D0-CAD1-F21A-B5A0317C385A}"/>
              </a:ext>
            </a:extLst>
          </p:cNvPr>
          <p:cNvSpPr/>
          <p:nvPr/>
        </p:nvSpPr>
        <p:spPr>
          <a:xfrm>
            <a:off x="0" y="0"/>
            <a:ext cx="12192000" cy="1117622"/>
          </a:xfrm>
          <a:prstGeom prst="rect">
            <a:avLst/>
          </a:prstGeom>
          <a:solidFill>
            <a:srgbClr val="31404D"/>
          </a:solidFill>
          <a:ln>
            <a:solidFill>
              <a:schemeClr val="accent5">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6" name="タイトル 1">
            <a:extLst>
              <a:ext uri="{FF2B5EF4-FFF2-40B4-BE49-F238E27FC236}">
                <a16:creationId xmlns:a16="http://schemas.microsoft.com/office/drawing/2014/main" id="{4527280C-C083-6419-7232-F33593805399}"/>
              </a:ext>
            </a:extLst>
          </p:cNvPr>
          <p:cNvSpPr txBox="1">
            <a:spLocks/>
          </p:cNvSpPr>
          <p:nvPr/>
        </p:nvSpPr>
        <p:spPr>
          <a:xfrm>
            <a:off x="838200" y="160326"/>
            <a:ext cx="10515600" cy="807862"/>
          </a:xfrm>
          <a:prstGeom prst="rect">
            <a:avLst/>
          </a:prstGeom>
        </p:spPr>
        <p:txBody>
          <a:bodyPr vert="horz" lIns="91440" tIns="45720" rIns="91440" bIns="45720" rtlCol="0" anchor="b">
            <a:norm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r>
              <a:rPr lang="ja-JP" altLang="en-US" b="1" dirty="0">
                <a:solidFill>
                  <a:schemeClr val="bg1"/>
                </a:solidFill>
                <a:latin typeface="+mn-ea"/>
                <a:ea typeface="+mn-ea"/>
              </a:rPr>
              <a:t>実験設計</a:t>
            </a:r>
          </a:p>
        </p:txBody>
      </p:sp>
      <p:sp>
        <p:nvSpPr>
          <p:cNvPr id="7" name="コンテンツ プレースホルダー 2">
            <a:extLst>
              <a:ext uri="{FF2B5EF4-FFF2-40B4-BE49-F238E27FC236}">
                <a16:creationId xmlns:a16="http://schemas.microsoft.com/office/drawing/2014/main" id="{D7380B93-95E6-45DC-79ED-6B387482F34F}"/>
              </a:ext>
            </a:extLst>
          </p:cNvPr>
          <p:cNvSpPr>
            <a:spLocks noGrp="1"/>
          </p:cNvSpPr>
          <p:nvPr>
            <p:ph idx="1"/>
          </p:nvPr>
        </p:nvSpPr>
        <p:spPr>
          <a:xfrm>
            <a:off x="830174" y="1483112"/>
            <a:ext cx="10446271" cy="4917504"/>
          </a:xfrm>
        </p:spPr>
        <p:txBody>
          <a:bodyPr>
            <a:normAutofit/>
          </a:bodyPr>
          <a:lstStyle/>
          <a:p>
            <a:pPr marL="0" indent="0">
              <a:buNone/>
            </a:pPr>
            <a:r>
              <a:rPr lang="ja-JP" altLang="en-US" b="1" dirty="0"/>
              <a:t>対象とする</a:t>
            </a:r>
            <a:r>
              <a:rPr lang="en-US" altLang="ja-JP" b="1" dirty="0"/>
              <a:t>LLM</a:t>
            </a:r>
          </a:p>
          <a:p>
            <a:pPr lvl="1"/>
            <a:r>
              <a:rPr lang="en-US" altLang="ja-JP" dirty="0"/>
              <a:t>GPT-3.5-turbo</a:t>
            </a:r>
          </a:p>
          <a:p>
            <a:pPr lvl="1"/>
            <a:r>
              <a:rPr lang="en-US" altLang="ja-JP" dirty="0"/>
              <a:t>Llama2-Chat-7B</a:t>
            </a:r>
          </a:p>
          <a:p>
            <a:pPr lvl="1"/>
            <a:r>
              <a:rPr lang="en-US" altLang="ja-JP" dirty="0"/>
              <a:t>CodeLlama-7B-Instruct</a:t>
            </a:r>
          </a:p>
          <a:p>
            <a:pPr marL="0" indent="0">
              <a:buNone/>
            </a:pPr>
            <a:endParaRPr lang="en-US" altLang="ja-JP" b="1" dirty="0"/>
          </a:p>
          <a:p>
            <a:pPr marL="0" indent="0">
              <a:buNone/>
            </a:pPr>
            <a:r>
              <a:rPr lang="ja-JP" altLang="en-US" b="1" dirty="0"/>
              <a:t>実験</a:t>
            </a:r>
            <a:r>
              <a:rPr lang="en-US" altLang="ja-JP" b="1" dirty="0"/>
              <a:t>1</a:t>
            </a:r>
            <a:r>
              <a:rPr lang="ja-JP" altLang="en-US" b="1" dirty="0"/>
              <a:t>：</a:t>
            </a:r>
            <a:r>
              <a:rPr lang="en-US" altLang="ja-JP" b="1" dirty="0"/>
              <a:t>FEMPDataset</a:t>
            </a:r>
            <a:r>
              <a:rPr lang="ja-JP" altLang="en-US" b="1" dirty="0"/>
              <a:t>によるファインチューニングと性能評価</a:t>
            </a:r>
            <a:endParaRPr lang="en-US" altLang="ja-JP" b="1" dirty="0"/>
          </a:p>
          <a:p>
            <a:pPr marL="457200" lvl="1" indent="0">
              <a:buNone/>
            </a:pPr>
            <a:r>
              <a:rPr lang="en-US" altLang="ja-JP" dirty="0"/>
              <a:t>FEMPDataset</a:t>
            </a:r>
            <a:r>
              <a:rPr lang="ja-JP" altLang="en-US" dirty="0"/>
              <a:t>を用いてファインチューニングを行い</a:t>
            </a:r>
            <a:br>
              <a:rPr lang="en-US" altLang="ja-JP" dirty="0"/>
            </a:br>
            <a:r>
              <a:rPr lang="ja-JP" altLang="en-US" dirty="0"/>
              <a:t>モデルの検出能力を向上させる</a:t>
            </a:r>
            <a:endParaRPr lang="en-US" altLang="ja-JP" dirty="0"/>
          </a:p>
          <a:p>
            <a:pPr marL="457200" lvl="1" indent="0">
              <a:buNone/>
            </a:pPr>
            <a:endParaRPr lang="en-US" altLang="ja-JP" dirty="0"/>
          </a:p>
          <a:p>
            <a:pPr marL="0" indent="0">
              <a:buNone/>
            </a:pPr>
            <a:r>
              <a:rPr lang="ja-JP" altLang="en-US" b="1" dirty="0"/>
              <a:t>実験</a:t>
            </a:r>
            <a:r>
              <a:rPr lang="en-US" altLang="ja-JP" b="1" dirty="0"/>
              <a:t>2</a:t>
            </a:r>
            <a:r>
              <a:rPr lang="ja-JP" altLang="en-US" b="1" dirty="0"/>
              <a:t>：</a:t>
            </a:r>
            <a:r>
              <a:rPr lang="en-US" altLang="ja-JP" b="1" dirty="0"/>
              <a:t>BigCloneBench</a:t>
            </a:r>
            <a:r>
              <a:rPr lang="ja-JP" altLang="en-US" b="1" dirty="0"/>
              <a:t>による性能評価</a:t>
            </a:r>
          </a:p>
          <a:p>
            <a:pPr marL="457200" lvl="1" indent="0">
              <a:buNone/>
            </a:pPr>
            <a:r>
              <a:rPr lang="ja-JP" altLang="en-US" dirty="0"/>
              <a:t>訓練データと異なるデータセットに対しての検出能力を評価する</a:t>
            </a:r>
            <a:endParaRPr lang="en-US" altLang="ja-JP" dirty="0"/>
          </a:p>
        </p:txBody>
      </p:sp>
      <p:sp>
        <p:nvSpPr>
          <p:cNvPr id="8" name="正方形/長方形 7">
            <a:extLst>
              <a:ext uri="{FF2B5EF4-FFF2-40B4-BE49-F238E27FC236}">
                <a16:creationId xmlns:a16="http://schemas.microsoft.com/office/drawing/2014/main" id="{6ED468A1-4170-D04F-6A03-28C545D8723B}"/>
              </a:ext>
            </a:extLst>
          </p:cNvPr>
          <p:cNvSpPr/>
          <p:nvPr/>
        </p:nvSpPr>
        <p:spPr>
          <a:xfrm>
            <a:off x="723900" y="1491343"/>
            <a:ext cx="114299" cy="388257"/>
          </a:xfrm>
          <a:prstGeom prst="rect">
            <a:avLst/>
          </a:prstGeom>
          <a:solidFill>
            <a:srgbClr val="31404D"/>
          </a:solidFill>
          <a:ln>
            <a:solidFill>
              <a:srgbClr val="31404D"/>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389866840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871FC3-6231-E9DB-0E08-3D100E7DF7D7}"/>
            </a:ext>
          </a:extLst>
        </p:cNvPr>
        <p:cNvGrpSpPr/>
        <p:nvPr/>
      </p:nvGrpSpPr>
      <p:grpSpPr>
        <a:xfrm>
          <a:off x="0" y="0"/>
          <a:ext cx="0" cy="0"/>
          <a:chOff x="0" y="0"/>
          <a:chExt cx="0" cy="0"/>
        </a:xfrm>
      </p:grpSpPr>
      <p:sp>
        <p:nvSpPr>
          <p:cNvPr id="4" name="スライド番号プレースホルダー 3">
            <a:extLst>
              <a:ext uri="{FF2B5EF4-FFF2-40B4-BE49-F238E27FC236}">
                <a16:creationId xmlns:a16="http://schemas.microsoft.com/office/drawing/2014/main" id="{3776B13C-4745-7596-4A53-3BE4A28F0B3B}"/>
              </a:ext>
            </a:extLst>
          </p:cNvPr>
          <p:cNvSpPr>
            <a:spLocks noGrp="1"/>
          </p:cNvSpPr>
          <p:nvPr>
            <p:ph type="sldNum" sz="quarter" idx="12"/>
          </p:nvPr>
        </p:nvSpPr>
        <p:spPr>
          <a:xfrm>
            <a:off x="8651461" y="6130510"/>
            <a:ext cx="2743200" cy="365125"/>
          </a:xfrm>
        </p:spPr>
        <p:txBody>
          <a:bodyPr/>
          <a:lstStyle/>
          <a:p>
            <a:fld id="{98E4D49B-7C54-4167-A8CB-7C9DF7FFC802}" type="slidenum">
              <a:rPr kumimoji="1" lang="ja-JP" altLang="en-US" smtClean="0"/>
              <a:t>14</a:t>
            </a:fld>
            <a:endParaRPr kumimoji="1" lang="ja-JP" altLang="en-US" dirty="0"/>
          </a:p>
        </p:txBody>
      </p:sp>
      <p:sp>
        <p:nvSpPr>
          <p:cNvPr id="5" name="正方形/長方形 4">
            <a:extLst>
              <a:ext uri="{FF2B5EF4-FFF2-40B4-BE49-F238E27FC236}">
                <a16:creationId xmlns:a16="http://schemas.microsoft.com/office/drawing/2014/main" id="{3BD48589-838B-251A-A595-FBE69625BE82}"/>
              </a:ext>
            </a:extLst>
          </p:cNvPr>
          <p:cNvSpPr/>
          <p:nvPr/>
        </p:nvSpPr>
        <p:spPr>
          <a:xfrm>
            <a:off x="0" y="0"/>
            <a:ext cx="12192000" cy="1117622"/>
          </a:xfrm>
          <a:prstGeom prst="rect">
            <a:avLst/>
          </a:prstGeom>
          <a:solidFill>
            <a:srgbClr val="31404D"/>
          </a:solidFill>
          <a:ln>
            <a:solidFill>
              <a:schemeClr val="accent5">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6" name="タイトル 1">
            <a:extLst>
              <a:ext uri="{FF2B5EF4-FFF2-40B4-BE49-F238E27FC236}">
                <a16:creationId xmlns:a16="http://schemas.microsoft.com/office/drawing/2014/main" id="{583D584A-6103-3F14-992F-802E7768CC6A}"/>
              </a:ext>
            </a:extLst>
          </p:cNvPr>
          <p:cNvSpPr txBox="1">
            <a:spLocks/>
          </p:cNvSpPr>
          <p:nvPr/>
        </p:nvSpPr>
        <p:spPr>
          <a:xfrm>
            <a:off x="838200" y="160326"/>
            <a:ext cx="10515600" cy="807862"/>
          </a:xfrm>
          <a:prstGeom prst="rect">
            <a:avLst/>
          </a:prstGeom>
        </p:spPr>
        <p:txBody>
          <a:bodyPr vert="horz" lIns="91440" tIns="45720" rIns="91440" bIns="45720" rtlCol="0" anchor="b">
            <a:norm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r>
              <a:rPr lang="ja-JP" altLang="en-US" b="1" dirty="0">
                <a:solidFill>
                  <a:schemeClr val="bg1"/>
                </a:solidFill>
                <a:latin typeface="+mn-ea"/>
                <a:ea typeface="+mn-ea"/>
              </a:rPr>
              <a:t>実験手順</a:t>
            </a:r>
          </a:p>
        </p:txBody>
      </p:sp>
      <p:sp>
        <p:nvSpPr>
          <p:cNvPr id="1051" name="矢印: 右 1050">
            <a:extLst>
              <a:ext uri="{FF2B5EF4-FFF2-40B4-BE49-F238E27FC236}">
                <a16:creationId xmlns:a16="http://schemas.microsoft.com/office/drawing/2014/main" id="{4DA00656-0ECC-0BFE-8A94-114453ACACC1}"/>
              </a:ext>
            </a:extLst>
          </p:cNvPr>
          <p:cNvSpPr/>
          <p:nvPr/>
        </p:nvSpPr>
        <p:spPr>
          <a:xfrm rot="1192097">
            <a:off x="6756469" y="3736497"/>
            <a:ext cx="481145" cy="291878"/>
          </a:xfrm>
          <a:prstGeom prst="rightArrow">
            <a:avLst>
              <a:gd name="adj1" fmla="val 37923"/>
              <a:gd name="adj2" fmla="val 50000"/>
            </a:avLst>
          </a:prstGeom>
          <a:solidFill>
            <a:schemeClr val="accent1">
              <a:lumMod val="60000"/>
              <a:lumOff val="40000"/>
            </a:schemeClr>
          </a:solidFill>
          <a:ln w="190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52" name="四角形: 角を丸くする 1051">
            <a:extLst>
              <a:ext uri="{FF2B5EF4-FFF2-40B4-BE49-F238E27FC236}">
                <a16:creationId xmlns:a16="http://schemas.microsoft.com/office/drawing/2014/main" id="{485F5CAD-3D18-AA53-68F8-D5090ECEE842}"/>
              </a:ext>
            </a:extLst>
          </p:cNvPr>
          <p:cNvSpPr/>
          <p:nvPr/>
        </p:nvSpPr>
        <p:spPr>
          <a:xfrm>
            <a:off x="4554805" y="2266765"/>
            <a:ext cx="2113621" cy="2808000"/>
          </a:xfrm>
          <a:prstGeom prst="roundRect">
            <a:avLst>
              <a:gd name="adj" fmla="val 7398"/>
            </a:avLst>
          </a:prstGeom>
          <a:noFill/>
          <a:ln w="190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54" name="テキスト ボックス 1053">
            <a:extLst>
              <a:ext uri="{FF2B5EF4-FFF2-40B4-BE49-F238E27FC236}">
                <a16:creationId xmlns:a16="http://schemas.microsoft.com/office/drawing/2014/main" id="{0A176EBA-1567-E012-3173-78DCA15AA8D2}"/>
              </a:ext>
            </a:extLst>
          </p:cNvPr>
          <p:cNvSpPr txBox="1"/>
          <p:nvPr/>
        </p:nvSpPr>
        <p:spPr>
          <a:xfrm>
            <a:off x="7186419" y="4409442"/>
            <a:ext cx="1154353" cy="707886"/>
          </a:xfrm>
          <a:prstGeom prst="rect">
            <a:avLst/>
          </a:prstGeom>
          <a:noFill/>
        </p:spPr>
        <p:txBody>
          <a:bodyPr wrap="square" rtlCol="0">
            <a:spAutoFit/>
          </a:bodyPr>
          <a:lstStyle/>
          <a:p>
            <a:pPr algn="ctr"/>
            <a:r>
              <a:rPr lang="en-US" altLang="ja-JP" sz="2000" b="1" dirty="0"/>
              <a:t>FT</a:t>
            </a:r>
            <a:r>
              <a:rPr lang="ja-JP" altLang="en-US" sz="2000" b="1" dirty="0"/>
              <a:t>後の</a:t>
            </a:r>
            <a:r>
              <a:rPr kumimoji="1" lang="en-US" altLang="ja-JP" sz="2000" b="1" dirty="0"/>
              <a:t>LLM</a:t>
            </a:r>
            <a:endParaRPr kumimoji="1" lang="ja-JP" altLang="en-US" sz="2000" b="1" dirty="0"/>
          </a:p>
        </p:txBody>
      </p:sp>
      <p:sp>
        <p:nvSpPr>
          <p:cNvPr id="1061" name="楕円 1060">
            <a:extLst>
              <a:ext uri="{FF2B5EF4-FFF2-40B4-BE49-F238E27FC236}">
                <a16:creationId xmlns:a16="http://schemas.microsoft.com/office/drawing/2014/main" id="{9B024DC6-4C2B-37FD-1C5E-29B4AC1CEA7C}"/>
              </a:ext>
            </a:extLst>
          </p:cNvPr>
          <p:cNvSpPr/>
          <p:nvPr/>
        </p:nvSpPr>
        <p:spPr>
          <a:xfrm>
            <a:off x="7475481" y="2389772"/>
            <a:ext cx="515280" cy="513382"/>
          </a:xfrm>
          <a:prstGeom prst="ellipse">
            <a:avLst/>
          </a:prstGeom>
          <a:solidFill>
            <a:schemeClr val="accent3">
              <a:lumMod val="60000"/>
              <a:lumOff val="4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062" name="テキスト ボックス 1061">
            <a:extLst>
              <a:ext uri="{FF2B5EF4-FFF2-40B4-BE49-F238E27FC236}">
                <a16:creationId xmlns:a16="http://schemas.microsoft.com/office/drawing/2014/main" id="{ECA22CF1-821D-98EE-CFCC-44140D81BBF2}"/>
              </a:ext>
            </a:extLst>
          </p:cNvPr>
          <p:cNvSpPr txBox="1"/>
          <p:nvPr/>
        </p:nvSpPr>
        <p:spPr>
          <a:xfrm>
            <a:off x="7272265" y="3131620"/>
            <a:ext cx="910329" cy="400110"/>
          </a:xfrm>
          <a:prstGeom prst="rect">
            <a:avLst/>
          </a:prstGeom>
          <a:noFill/>
        </p:spPr>
        <p:txBody>
          <a:bodyPr wrap="square" rtlCol="0">
            <a:spAutoFit/>
          </a:bodyPr>
          <a:lstStyle/>
          <a:p>
            <a:pPr algn="ctr"/>
            <a:r>
              <a:rPr kumimoji="1" lang="en-US" altLang="ja-JP" sz="2000" b="1" dirty="0"/>
              <a:t>LLM</a:t>
            </a:r>
            <a:endParaRPr kumimoji="1" lang="ja-JP" altLang="en-US" sz="2000" b="1" dirty="0"/>
          </a:p>
        </p:txBody>
      </p:sp>
      <p:pic>
        <p:nvPicPr>
          <p:cNvPr id="1063" name="グラフィックス 1062" descr="人工知能 枠線">
            <a:extLst>
              <a:ext uri="{FF2B5EF4-FFF2-40B4-BE49-F238E27FC236}">
                <a16:creationId xmlns:a16="http://schemas.microsoft.com/office/drawing/2014/main" id="{918A86E2-507A-7EDC-EC96-EBDEF00A7DD4}"/>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flipH="1">
            <a:off x="7148329" y="2271162"/>
            <a:ext cx="1051892" cy="979371"/>
          </a:xfrm>
          <a:prstGeom prst="rect">
            <a:avLst/>
          </a:prstGeom>
        </p:spPr>
      </p:pic>
      <p:sp>
        <p:nvSpPr>
          <p:cNvPr id="1066" name="矢印: 右 1065">
            <a:extLst>
              <a:ext uri="{FF2B5EF4-FFF2-40B4-BE49-F238E27FC236}">
                <a16:creationId xmlns:a16="http://schemas.microsoft.com/office/drawing/2014/main" id="{44AA8D2B-8B03-DCD1-7F61-0517CA960F70}"/>
              </a:ext>
            </a:extLst>
          </p:cNvPr>
          <p:cNvSpPr/>
          <p:nvPr/>
        </p:nvSpPr>
        <p:spPr>
          <a:xfrm>
            <a:off x="8289323" y="3894323"/>
            <a:ext cx="404575" cy="309886"/>
          </a:xfrm>
          <a:prstGeom prst="rightArrow">
            <a:avLst>
              <a:gd name="adj1" fmla="val 37923"/>
              <a:gd name="adj2" fmla="val 50000"/>
            </a:avLst>
          </a:prstGeom>
          <a:solidFill>
            <a:schemeClr val="accent1">
              <a:lumMod val="60000"/>
              <a:lumOff val="40000"/>
            </a:schemeClr>
          </a:solidFill>
          <a:ln w="190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67" name="テキスト ボックス 1066">
            <a:extLst>
              <a:ext uri="{FF2B5EF4-FFF2-40B4-BE49-F238E27FC236}">
                <a16:creationId xmlns:a16="http://schemas.microsoft.com/office/drawing/2014/main" id="{D5F62A68-6E16-93B1-E3E4-9ADAEEC6581B}"/>
              </a:ext>
            </a:extLst>
          </p:cNvPr>
          <p:cNvSpPr txBox="1"/>
          <p:nvPr/>
        </p:nvSpPr>
        <p:spPr>
          <a:xfrm>
            <a:off x="6778502" y="3098707"/>
            <a:ext cx="285890" cy="707886"/>
          </a:xfrm>
          <a:prstGeom prst="rect">
            <a:avLst/>
          </a:prstGeom>
          <a:noFill/>
        </p:spPr>
        <p:txBody>
          <a:bodyPr wrap="square" rtlCol="0">
            <a:spAutoFit/>
          </a:bodyPr>
          <a:lstStyle/>
          <a:p>
            <a:r>
              <a:rPr kumimoji="1" lang="ja-JP" altLang="en-US" sz="2000" b="1" dirty="0"/>
              <a:t>入力</a:t>
            </a:r>
          </a:p>
        </p:txBody>
      </p:sp>
      <p:sp>
        <p:nvSpPr>
          <p:cNvPr id="1068" name="矢印: 右 1067">
            <a:extLst>
              <a:ext uri="{FF2B5EF4-FFF2-40B4-BE49-F238E27FC236}">
                <a16:creationId xmlns:a16="http://schemas.microsoft.com/office/drawing/2014/main" id="{E32F80AF-6BB4-442E-A2EB-B7EBD73D2C0D}"/>
              </a:ext>
            </a:extLst>
          </p:cNvPr>
          <p:cNvSpPr/>
          <p:nvPr/>
        </p:nvSpPr>
        <p:spPr>
          <a:xfrm rot="20103968">
            <a:off x="6767551" y="2813334"/>
            <a:ext cx="470355" cy="291878"/>
          </a:xfrm>
          <a:prstGeom prst="rightArrow">
            <a:avLst>
              <a:gd name="adj1" fmla="val 37923"/>
              <a:gd name="adj2" fmla="val 50000"/>
            </a:avLst>
          </a:prstGeom>
          <a:solidFill>
            <a:schemeClr val="accent1">
              <a:lumMod val="60000"/>
              <a:lumOff val="40000"/>
            </a:schemeClr>
          </a:solidFill>
          <a:ln w="190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71" name="矢印: 右 1070">
            <a:extLst>
              <a:ext uri="{FF2B5EF4-FFF2-40B4-BE49-F238E27FC236}">
                <a16:creationId xmlns:a16="http://schemas.microsoft.com/office/drawing/2014/main" id="{C1EF1E2D-FFE9-A0F2-3671-8BACEF16A15B}"/>
              </a:ext>
            </a:extLst>
          </p:cNvPr>
          <p:cNvSpPr/>
          <p:nvPr/>
        </p:nvSpPr>
        <p:spPr>
          <a:xfrm>
            <a:off x="8264720" y="2651785"/>
            <a:ext cx="418640" cy="309886"/>
          </a:xfrm>
          <a:prstGeom prst="rightArrow">
            <a:avLst>
              <a:gd name="adj1" fmla="val 37923"/>
              <a:gd name="adj2" fmla="val 50000"/>
            </a:avLst>
          </a:prstGeom>
          <a:solidFill>
            <a:schemeClr val="accent1">
              <a:lumMod val="60000"/>
              <a:lumOff val="40000"/>
            </a:schemeClr>
          </a:solidFill>
          <a:ln w="190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72" name="テキスト ボックス 1071">
            <a:extLst>
              <a:ext uri="{FF2B5EF4-FFF2-40B4-BE49-F238E27FC236}">
                <a16:creationId xmlns:a16="http://schemas.microsoft.com/office/drawing/2014/main" id="{8A8335CC-85D0-AD77-775A-DC6F0D4C00FA}"/>
              </a:ext>
            </a:extLst>
          </p:cNvPr>
          <p:cNvSpPr txBox="1"/>
          <p:nvPr/>
        </p:nvSpPr>
        <p:spPr>
          <a:xfrm>
            <a:off x="8219551" y="3090648"/>
            <a:ext cx="404575" cy="707886"/>
          </a:xfrm>
          <a:prstGeom prst="rect">
            <a:avLst/>
          </a:prstGeom>
          <a:noFill/>
        </p:spPr>
        <p:txBody>
          <a:bodyPr wrap="square" rtlCol="0">
            <a:spAutoFit/>
          </a:bodyPr>
          <a:lstStyle/>
          <a:p>
            <a:r>
              <a:rPr lang="ja-JP" altLang="en-US" sz="2000" b="1" dirty="0"/>
              <a:t>出</a:t>
            </a:r>
            <a:r>
              <a:rPr kumimoji="1" lang="ja-JP" altLang="en-US" sz="2000" b="1" dirty="0"/>
              <a:t>力</a:t>
            </a:r>
            <a:endParaRPr kumimoji="1" lang="ja-JP" altLang="en-US" b="1" dirty="0"/>
          </a:p>
        </p:txBody>
      </p:sp>
      <p:sp>
        <p:nvSpPr>
          <p:cNvPr id="1077" name="テキスト ボックス 1076">
            <a:extLst>
              <a:ext uri="{FF2B5EF4-FFF2-40B4-BE49-F238E27FC236}">
                <a16:creationId xmlns:a16="http://schemas.microsoft.com/office/drawing/2014/main" id="{F4BECF68-A70E-FB84-527E-D5909C0AA60A}"/>
              </a:ext>
            </a:extLst>
          </p:cNvPr>
          <p:cNvSpPr txBox="1"/>
          <p:nvPr/>
        </p:nvSpPr>
        <p:spPr>
          <a:xfrm>
            <a:off x="8800210" y="3165865"/>
            <a:ext cx="826865" cy="400110"/>
          </a:xfrm>
          <a:prstGeom prst="rect">
            <a:avLst/>
          </a:prstGeom>
          <a:noFill/>
        </p:spPr>
        <p:txBody>
          <a:bodyPr wrap="square" rtlCol="0">
            <a:spAutoFit/>
          </a:bodyPr>
          <a:lstStyle/>
          <a:p>
            <a:pPr algn="ctr"/>
            <a:r>
              <a:rPr kumimoji="1" lang="ja-JP" altLang="en-US" sz="2000" b="1" dirty="0"/>
              <a:t>回答</a:t>
            </a:r>
          </a:p>
        </p:txBody>
      </p:sp>
      <p:sp>
        <p:nvSpPr>
          <p:cNvPr id="1078" name="テキスト ボックス 1077">
            <a:extLst>
              <a:ext uri="{FF2B5EF4-FFF2-40B4-BE49-F238E27FC236}">
                <a16:creationId xmlns:a16="http://schemas.microsoft.com/office/drawing/2014/main" id="{6A8FCC25-E326-20FA-2D87-A19A3D07CDA0}"/>
              </a:ext>
            </a:extLst>
          </p:cNvPr>
          <p:cNvSpPr txBox="1"/>
          <p:nvPr/>
        </p:nvSpPr>
        <p:spPr>
          <a:xfrm>
            <a:off x="8620006" y="4426251"/>
            <a:ext cx="1118792" cy="707886"/>
          </a:xfrm>
          <a:prstGeom prst="rect">
            <a:avLst/>
          </a:prstGeom>
          <a:noFill/>
        </p:spPr>
        <p:txBody>
          <a:bodyPr wrap="square" rtlCol="0">
            <a:spAutoFit/>
          </a:bodyPr>
          <a:lstStyle/>
          <a:p>
            <a:pPr algn="ctr"/>
            <a:r>
              <a:rPr kumimoji="1" lang="en-US" altLang="ja-JP" sz="2000" b="1" dirty="0"/>
              <a:t>FT</a:t>
            </a:r>
            <a:r>
              <a:rPr kumimoji="1" lang="ja-JP" altLang="en-US" sz="2000" b="1" dirty="0"/>
              <a:t>後の回答</a:t>
            </a:r>
          </a:p>
        </p:txBody>
      </p:sp>
      <p:sp>
        <p:nvSpPr>
          <p:cNvPr id="1084" name="四角形: 角を丸くする 1083">
            <a:extLst>
              <a:ext uri="{FF2B5EF4-FFF2-40B4-BE49-F238E27FC236}">
                <a16:creationId xmlns:a16="http://schemas.microsoft.com/office/drawing/2014/main" id="{339C9CD1-E922-1E37-0C31-5F3ECA434560}"/>
              </a:ext>
            </a:extLst>
          </p:cNvPr>
          <p:cNvSpPr/>
          <p:nvPr/>
        </p:nvSpPr>
        <p:spPr>
          <a:xfrm>
            <a:off x="10317555" y="2469137"/>
            <a:ext cx="456103" cy="570408"/>
          </a:xfrm>
          <a:prstGeom prst="roundRect">
            <a:avLst>
              <a:gd name="adj" fmla="val 5383"/>
            </a:avLst>
          </a:prstGeom>
          <a:solidFill>
            <a:schemeClr val="accent3">
              <a:lumMod val="40000"/>
              <a:lumOff val="60000"/>
            </a:schemeClr>
          </a:solidFill>
          <a:ln w="19050">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86" name="右中かっこ 1085">
            <a:extLst>
              <a:ext uri="{FF2B5EF4-FFF2-40B4-BE49-F238E27FC236}">
                <a16:creationId xmlns:a16="http://schemas.microsoft.com/office/drawing/2014/main" id="{557B3AFF-A989-7B43-9EAD-AE66CE55BB91}"/>
              </a:ext>
            </a:extLst>
          </p:cNvPr>
          <p:cNvSpPr/>
          <p:nvPr/>
        </p:nvSpPr>
        <p:spPr>
          <a:xfrm>
            <a:off x="10948810" y="2473866"/>
            <a:ext cx="222409" cy="1882931"/>
          </a:xfrm>
          <a:prstGeom prst="rightBrace">
            <a:avLst/>
          </a:prstGeom>
          <a:ln w="1905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1087" name="テキスト ボックス 1086">
            <a:extLst>
              <a:ext uri="{FF2B5EF4-FFF2-40B4-BE49-F238E27FC236}">
                <a16:creationId xmlns:a16="http://schemas.microsoft.com/office/drawing/2014/main" id="{000D16BF-A0B2-BA26-A098-310377AC1074}"/>
              </a:ext>
            </a:extLst>
          </p:cNvPr>
          <p:cNvSpPr txBox="1"/>
          <p:nvPr/>
        </p:nvSpPr>
        <p:spPr>
          <a:xfrm>
            <a:off x="11171219" y="3136034"/>
            <a:ext cx="368572" cy="646331"/>
          </a:xfrm>
          <a:prstGeom prst="rect">
            <a:avLst/>
          </a:prstGeom>
          <a:solidFill>
            <a:schemeClr val="accent2">
              <a:lumMod val="60000"/>
              <a:lumOff val="40000"/>
            </a:schemeClr>
          </a:solidFill>
        </p:spPr>
        <p:txBody>
          <a:bodyPr wrap="square" rtlCol="0">
            <a:spAutoFit/>
          </a:bodyPr>
          <a:lstStyle/>
          <a:p>
            <a:r>
              <a:rPr kumimoji="1" lang="ja-JP" altLang="en-US" b="1" dirty="0"/>
              <a:t>比較</a:t>
            </a:r>
          </a:p>
        </p:txBody>
      </p:sp>
      <p:pic>
        <p:nvPicPr>
          <p:cNvPr id="1089" name="グラフィックス 1088" descr="クリップボード 枠線">
            <a:extLst>
              <a:ext uri="{FF2B5EF4-FFF2-40B4-BE49-F238E27FC236}">
                <a16:creationId xmlns:a16="http://schemas.microsoft.com/office/drawing/2014/main" id="{C57EB554-D104-6D72-C0AA-A75ADE34C9EE}"/>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10182677" y="2352596"/>
            <a:ext cx="765132" cy="765132"/>
          </a:xfrm>
          <a:prstGeom prst="rect">
            <a:avLst/>
          </a:prstGeom>
        </p:spPr>
      </p:pic>
      <p:sp>
        <p:nvSpPr>
          <p:cNvPr id="42" name="四角形: 角を丸くする 41">
            <a:extLst>
              <a:ext uri="{FF2B5EF4-FFF2-40B4-BE49-F238E27FC236}">
                <a16:creationId xmlns:a16="http://schemas.microsoft.com/office/drawing/2014/main" id="{A35A2282-0ACC-1124-7DF5-16A6791A1054}"/>
              </a:ext>
            </a:extLst>
          </p:cNvPr>
          <p:cNvSpPr/>
          <p:nvPr/>
        </p:nvSpPr>
        <p:spPr>
          <a:xfrm>
            <a:off x="8825950" y="3656727"/>
            <a:ext cx="765132" cy="760453"/>
          </a:xfrm>
          <a:prstGeom prst="roundRect">
            <a:avLst/>
          </a:prstGeom>
          <a:solidFill>
            <a:schemeClr val="accent1">
              <a:lumMod val="40000"/>
              <a:lumOff val="60000"/>
            </a:schemeClr>
          </a:solidFill>
          <a:ln w="190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3" name="円: 塗りつぶしなし 42">
            <a:extLst>
              <a:ext uri="{FF2B5EF4-FFF2-40B4-BE49-F238E27FC236}">
                <a16:creationId xmlns:a16="http://schemas.microsoft.com/office/drawing/2014/main" id="{EB341CDA-0918-49AB-FAEF-7863E98F5426}"/>
              </a:ext>
            </a:extLst>
          </p:cNvPr>
          <p:cNvSpPr/>
          <p:nvPr/>
        </p:nvSpPr>
        <p:spPr>
          <a:xfrm>
            <a:off x="8901308" y="3777802"/>
            <a:ext cx="278094" cy="278094"/>
          </a:xfrm>
          <a:prstGeom prst="donut">
            <a:avLst>
              <a:gd name="adj" fmla="val 20604"/>
            </a:avLst>
          </a:prstGeom>
          <a:solidFill>
            <a:srgbClr val="C00000"/>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44" name="乗算記号 43">
            <a:extLst>
              <a:ext uri="{FF2B5EF4-FFF2-40B4-BE49-F238E27FC236}">
                <a16:creationId xmlns:a16="http://schemas.microsoft.com/office/drawing/2014/main" id="{728FCC49-ED63-68CD-DE2F-297341FB2765}"/>
              </a:ext>
            </a:extLst>
          </p:cNvPr>
          <p:cNvSpPr/>
          <p:nvPr/>
        </p:nvSpPr>
        <p:spPr>
          <a:xfrm>
            <a:off x="9209795" y="3921356"/>
            <a:ext cx="390117" cy="400408"/>
          </a:xfrm>
          <a:prstGeom prst="mathMultiply">
            <a:avLst>
              <a:gd name="adj1" fmla="val 15109"/>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5" name="テキスト ボックス 44">
            <a:extLst>
              <a:ext uri="{FF2B5EF4-FFF2-40B4-BE49-F238E27FC236}">
                <a16:creationId xmlns:a16="http://schemas.microsoft.com/office/drawing/2014/main" id="{FED49FFB-278E-641D-6F68-CF0A96FCF94C}"/>
              </a:ext>
            </a:extLst>
          </p:cNvPr>
          <p:cNvSpPr txBox="1"/>
          <p:nvPr/>
        </p:nvSpPr>
        <p:spPr>
          <a:xfrm>
            <a:off x="8795557" y="4033795"/>
            <a:ext cx="683592" cy="338554"/>
          </a:xfrm>
          <a:prstGeom prst="rect">
            <a:avLst/>
          </a:prstGeom>
          <a:noFill/>
        </p:spPr>
        <p:txBody>
          <a:bodyPr wrap="square" rtlCol="0">
            <a:spAutoFit/>
          </a:bodyPr>
          <a:lstStyle/>
          <a:p>
            <a:r>
              <a:rPr kumimoji="1" lang="en-US" altLang="ja-JP" sz="1600" b="1" dirty="0"/>
              <a:t>Yes</a:t>
            </a:r>
            <a:endParaRPr kumimoji="1" lang="ja-JP" altLang="en-US" sz="1600" b="1" dirty="0"/>
          </a:p>
        </p:txBody>
      </p:sp>
      <p:sp>
        <p:nvSpPr>
          <p:cNvPr id="46" name="テキスト ボックス 45">
            <a:extLst>
              <a:ext uri="{FF2B5EF4-FFF2-40B4-BE49-F238E27FC236}">
                <a16:creationId xmlns:a16="http://schemas.microsoft.com/office/drawing/2014/main" id="{0A1121FB-A2C3-15F4-FC62-D3972EEEBE3B}"/>
              </a:ext>
            </a:extLst>
          </p:cNvPr>
          <p:cNvSpPr txBox="1"/>
          <p:nvPr/>
        </p:nvSpPr>
        <p:spPr>
          <a:xfrm>
            <a:off x="9144352" y="3717050"/>
            <a:ext cx="512744" cy="338554"/>
          </a:xfrm>
          <a:prstGeom prst="rect">
            <a:avLst/>
          </a:prstGeom>
          <a:noFill/>
        </p:spPr>
        <p:txBody>
          <a:bodyPr wrap="square" rtlCol="0">
            <a:spAutoFit/>
          </a:bodyPr>
          <a:lstStyle/>
          <a:p>
            <a:r>
              <a:rPr kumimoji="1" lang="en-US" altLang="ja-JP" sz="1600" b="1" dirty="0"/>
              <a:t>No</a:t>
            </a:r>
            <a:endParaRPr kumimoji="1" lang="ja-JP" altLang="en-US" sz="1600" b="1" dirty="0"/>
          </a:p>
        </p:txBody>
      </p:sp>
      <p:sp>
        <p:nvSpPr>
          <p:cNvPr id="47" name="楕円 46">
            <a:extLst>
              <a:ext uri="{FF2B5EF4-FFF2-40B4-BE49-F238E27FC236}">
                <a16:creationId xmlns:a16="http://schemas.microsoft.com/office/drawing/2014/main" id="{E7CE6ADB-E2E5-3D73-6996-26AE0BB8D50B}"/>
              </a:ext>
            </a:extLst>
          </p:cNvPr>
          <p:cNvSpPr/>
          <p:nvPr/>
        </p:nvSpPr>
        <p:spPr>
          <a:xfrm>
            <a:off x="7505956" y="3648050"/>
            <a:ext cx="515280" cy="513382"/>
          </a:xfrm>
          <a:prstGeom prst="ellipse">
            <a:avLst/>
          </a:prstGeom>
          <a:solidFill>
            <a:schemeClr val="accent5">
              <a:lumMod val="40000"/>
              <a:lumOff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pic>
        <p:nvPicPr>
          <p:cNvPr id="48" name="グラフィックス 47" descr="人工知能 枠線">
            <a:extLst>
              <a:ext uri="{FF2B5EF4-FFF2-40B4-BE49-F238E27FC236}">
                <a16:creationId xmlns:a16="http://schemas.microsoft.com/office/drawing/2014/main" id="{8B55B593-3C80-0825-16E6-6ECA58AA75B0}"/>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flipH="1">
            <a:off x="7178804" y="3529440"/>
            <a:ext cx="1051892" cy="979371"/>
          </a:xfrm>
          <a:prstGeom prst="rect">
            <a:avLst/>
          </a:prstGeom>
        </p:spPr>
      </p:pic>
      <p:sp>
        <p:nvSpPr>
          <p:cNvPr id="51" name="四角形: 角を丸くする 50">
            <a:extLst>
              <a:ext uri="{FF2B5EF4-FFF2-40B4-BE49-F238E27FC236}">
                <a16:creationId xmlns:a16="http://schemas.microsoft.com/office/drawing/2014/main" id="{9346243E-6A43-4C0A-BACC-98E897FA3AB1}"/>
              </a:ext>
            </a:extLst>
          </p:cNvPr>
          <p:cNvSpPr/>
          <p:nvPr/>
        </p:nvSpPr>
        <p:spPr>
          <a:xfrm>
            <a:off x="10344383" y="3756420"/>
            <a:ext cx="456103" cy="570408"/>
          </a:xfrm>
          <a:prstGeom prst="roundRect">
            <a:avLst>
              <a:gd name="adj" fmla="val 5383"/>
            </a:avLst>
          </a:prstGeom>
          <a:solidFill>
            <a:schemeClr val="accent1">
              <a:lumMod val="40000"/>
              <a:lumOff val="60000"/>
            </a:schemeClr>
          </a:solidFill>
          <a:ln w="19050">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52" name="グラフィックス 51" descr="クリップボード 枠線">
            <a:extLst>
              <a:ext uri="{FF2B5EF4-FFF2-40B4-BE49-F238E27FC236}">
                <a16:creationId xmlns:a16="http://schemas.microsoft.com/office/drawing/2014/main" id="{279413EC-3D37-986A-D1EF-C3AB20787D82}"/>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10209505" y="3639879"/>
            <a:ext cx="765132" cy="765132"/>
          </a:xfrm>
          <a:prstGeom prst="rect">
            <a:avLst/>
          </a:prstGeom>
        </p:spPr>
      </p:pic>
      <p:sp>
        <p:nvSpPr>
          <p:cNvPr id="53" name="テキスト ボックス 52">
            <a:extLst>
              <a:ext uri="{FF2B5EF4-FFF2-40B4-BE49-F238E27FC236}">
                <a16:creationId xmlns:a16="http://schemas.microsoft.com/office/drawing/2014/main" id="{0075EDC2-1134-46A4-8162-3B6E5CB593B4}"/>
              </a:ext>
            </a:extLst>
          </p:cNvPr>
          <p:cNvSpPr txBox="1"/>
          <p:nvPr/>
        </p:nvSpPr>
        <p:spPr>
          <a:xfrm>
            <a:off x="3111989" y="3178333"/>
            <a:ext cx="1186644" cy="707886"/>
          </a:xfrm>
          <a:prstGeom prst="rect">
            <a:avLst/>
          </a:prstGeom>
          <a:noFill/>
        </p:spPr>
        <p:txBody>
          <a:bodyPr wrap="square" rtlCol="0">
            <a:spAutoFit/>
          </a:bodyPr>
          <a:lstStyle/>
          <a:p>
            <a:pPr algn="ctr"/>
            <a:r>
              <a:rPr lang="en-US" altLang="ja-JP" sz="2000" b="1" dirty="0"/>
              <a:t>FT</a:t>
            </a:r>
            <a:r>
              <a:rPr lang="ja-JP" altLang="en-US" sz="2000" b="1" dirty="0"/>
              <a:t>後の</a:t>
            </a:r>
            <a:r>
              <a:rPr kumimoji="1" lang="en-US" altLang="ja-JP" sz="2000" b="1" dirty="0"/>
              <a:t>LLM</a:t>
            </a:r>
            <a:endParaRPr kumimoji="1" lang="ja-JP" altLang="en-US" sz="2000" b="1" dirty="0"/>
          </a:p>
        </p:txBody>
      </p:sp>
      <p:sp>
        <p:nvSpPr>
          <p:cNvPr id="54" name="楕円 53">
            <a:extLst>
              <a:ext uri="{FF2B5EF4-FFF2-40B4-BE49-F238E27FC236}">
                <a16:creationId xmlns:a16="http://schemas.microsoft.com/office/drawing/2014/main" id="{5A822517-5D70-1826-52B5-EF4276DB8DB4}"/>
              </a:ext>
            </a:extLst>
          </p:cNvPr>
          <p:cNvSpPr/>
          <p:nvPr/>
        </p:nvSpPr>
        <p:spPr>
          <a:xfrm>
            <a:off x="1165352" y="2441351"/>
            <a:ext cx="515280" cy="513382"/>
          </a:xfrm>
          <a:prstGeom prst="ellipse">
            <a:avLst/>
          </a:prstGeom>
          <a:solidFill>
            <a:schemeClr val="accent3">
              <a:lumMod val="60000"/>
              <a:lumOff val="4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55" name="テキスト ボックス 54">
            <a:extLst>
              <a:ext uri="{FF2B5EF4-FFF2-40B4-BE49-F238E27FC236}">
                <a16:creationId xmlns:a16="http://schemas.microsoft.com/office/drawing/2014/main" id="{5425F861-6FC2-DE73-FE63-0A0189EDDF10}"/>
              </a:ext>
            </a:extLst>
          </p:cNvPr>
          <p:cNvSpPr txBox="1"/>
          <p:nvPr/>
        </p:nvSpPr>
        <p:spPr>
          <a:xfrm>
            <a:off x="1002675" y="3198365"/>
            <a:ext cx="828269" cy="400110"/>
          </a:xfrm>
          <a:prstGeom prst="rect">
            <a:avLst/>
          </a:prstGeom>
          <a:noFill/>
        </p:spPr>
        <p:txBody>
          <a:bodyPr wrap="square" rtlCol="0">
            <a:spAutoFit/>
          </a:bodyPr>
          <a:lstStyle/>
          <a:p>
            <a:pPr algn="ctr"/>
            <a:r>
              <a:rPr kumimoji="1" lang="en-US" altLang="ja-JP" sz="2000" b="1" dirty="0"/>
              <a:t>LLM</a:t>
            </a:r>
            <a:endParaRPr kumimoji="1" lang="ja-JP" altLang="en-US" sz="2000" b="1" dirty="0"/>
          </a:p>
        </p:txBody>
      </p:sp>
      <p:pic>
        <p:nvPicPr>
          <p:cNvPr id="56" name="グラフィックス 55" descr="人工知能 枠線">
            <a:extLst>
              <a:ext uri="{FF2B5EF4-FFF2-40B4-BE49-F238E27FC236}">
                <a16:creationId xmlns:a16="http://schemas.microsoft.com/office/drawing/2014/main" id="{AF845E31-D031-26F5-023D-C97C66B31F18}"/>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flipH="1">
            <a:off x="838200" y="2322741"/>
            <a:ext cx="1051892" cy="979371"/>
          </a:xfrm>
          <a:prstGeom prst="rect">
            <a:avLst/>
          </a:prstGeom>
        </p:spPr>
      </p:pic>
      <p:sp>
        <p:nvSpPr>
          <p:cNvPr id="57" name="楕円 56">
            <a:extLst>
              <a:ext uri="{FF2B5EF4-FFF2-40B4-BE49-F238E27FC236}">
                <a16:creationId xmlns:a16="http://schemas.microsoft.com/office/drawing/2014/main" id="{F0B61C97-F2AD-85CF-B0E1-DEC4D48F21CB}"/>
              </a:ext>
            </a:extLst>
          </p:cNvPr>
          <p:cNvSpPr/>
          <p:nvPr/>
        </p:nvSpPr>
        <p:spPr>
          <a:xfrm>
            <a:off x="3421102" y="2417705"/>
            <a:ext cx="515280" cy="513382"/>
          </a:xfrm>
          <a:prstGeom prst="ellipse">
            <a:avLst/>
          </a:prstGeom>
          <a:solidFill>
            <a:schemeClr val="accent5">
              <a:lumMod val="40000"/>
              <a:lumOff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pic>
        <p:nvPicPr>
          <p:cNvPr id="58" name="グラフィックス 57" descr="人工知能 枠線">
            <a:extLst>
              <a:ext uri="{FF2B5EF4-FFF2-40B4-BE49-F238E27FC236}">
                <a16:creationId xmlns:a16="http://schemas.microsoft.com/office/drawing/2014/main" id="{D38DBEED-4C3F-5BE6-AE1A-D290F3EDB054}"/>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flipH="1">
            <a:off x="3093950" y="2299095"/>
            <a:ext cx="1051892" cy="979371"/>
          </a:xfrm>
          <a:prstGeom prst="rect">
            <a:avLst/>
          </a:prstGeom>
        </p:spPr>
      </p:pic>
      <p:sp>
        <p:nvSpPr>
          <p:cNvPr id="59" name="矢印: 右 58">
            <a:extLst>
              <a:ext uri="{FF2B5EF4-FFF2-40B4-BE49-F238E27FC236}">
                <a16:creationId xmlns:a16="http://schemas.microsoft.com/office/drawing/2014/main" id="{1BF64704-F0F7-BEB2-7839-9353DF9CAF4F}"/>
              </a:ext>
            </a:extLst>
          </p:cNvPr>
          <p:cNvSpPr/>
          <p:nvPr/>
        </p:nvSpPr>
        <p:spPr>
          <a:xfrm>
            <a:off x="1876508" y="2683056"/>
            <a:ext cx="1266694" cy="309886"/>
          </a:xfrm>
          <a:prstGeom prst="rightArrow">
            <a:avLst>
              <a:gd name="adj1" fmla="val 37923"/>
              <a:gd name="adj2" fmla="val 50000"/>
            </a:avLst>
          </a:prstGeom>
          <a:solidFill>
            <a:schemeClr val="accent6">
              <a:lumMod val="40000"/>
              <a:lumOff val="60000"/>
            </a:schemeClr>
          </a:solidFill>
          <a:ln w="190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0" name="テキスト ボックス 59">
            <a:extLst>
              <a:ext uri="{FF2B5EF4-FFF2-40B4-BE49-F238E27FC236}">
                <a16:creationId xmlns:a16="http://schemas.microsoft.com/office/drawing/2014/main" id="{4ED5739C-68E3-F6DB-2198-C68DDBEED510}"/>
              </a:ext>
            </a:extLst>
          </p:cNvPr>
          <p:cNvSpPr txBox="1"/>
          <p:nvPr/>
        </p:nvSpPr>
        <p:spPr>
          <a:xfrm>
            <a:off x="1852699" y="2413002"/>
            <a:ext cx="1187936" cy="400110"/>
          </a:xfrm>
          <a:prstGeom prst="rect">
            <a:avLst/>
          </a:prstGeom>
          <a:noFill/>
        </p:spPr>
        <p:txBody>
          <a:bodyPr wrap="square" rtlCol="0">
            <a:spAutoFit/>
          </a:bodyPr>
          <a:lstStyle/>
          <a:p>
            <a:pPr algn="ctr"/>
            <a:r>
              <a:rPr lang="en-US" altLang="ja-JP" sz="2000" b="1" dirty="0"/>
              <a:t>FT</a:t>
            </a:r>
            <a:endParaRPr kumimoji="1" lang="ja-JP" altLang="en-US" sz="2000" b="1" dirty="0"/>
          </a:p>
        </p:txBody>
      </p:sp>
      <p:sp>
        <p:nvSpPr>
          <p:cNvPr id="61" name="矢印: 右 60">
            <a:extLst>
              <a:ext uri="{FF2B5EF4-FFF2-40B4-BE49-F238E27FC236}">
                <a16:creationId xmlns:a16="http://schemas.microsoft.com/office/drawing/2014/main" id="{43C88DE0-FA25-ABF3-D95E-CE2E5B9AEE85}"/>
              </a:ext>
            </a:extLst>
          </p:cNvPr>
          <p:cNvSpPr/>
          <p:nvPr/>
        </p:nvSpPr>
        <p:spPr>
          <a:xfrm rot="16200000">
            <a:off x="2205528" y="3071566"/>
            <a:ext cx="523828" cy="309886"/>
          </a:xfrm>
          <a:prstGeom prst="rightArrow">
            <a:avLst>
              <a:gd name="adj1" fmla="val 37923"/>
              <a:gd name="adj2" fmla="val 50000"/>
            </a:avLst>
          </a:prstGeom>
          <a:solidFill>
            <a:schemeClr val="accent1">
              <a:lumMod val="60000"/>
              <a:lumOff val="40000"/>
            </a:schemeClr>
          </a:solidFill>
          <a:ln w="190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2" name="テキスト ボックス 61">
            <a:extLst>
              <a:ext uri="{FF2B5EF4-FFF2-40B4-BE49-F238E27FC236}">
                <a16:creationId xmlns:a16="http://schemas.microsoft.com/office/drawing/2014/main" id="{B592D336-882D-7C3B-C161-3E454465D6A2}"/>
              </a:ext>
            </a:extLst>
          </p:cNvPr>
          <p:cNvSpPr txBox="1"/>
          <p:nvPr/>
        </p:nvSpPr>
        <p:spPr>
          <a:xfrm>
            <a:off x="1329272" y="3938196"/>
            <a:ext cx="2344417" cy="707886"/>
          </a:xfrm>
          <a:prstGeom prst="rect">
            <a:avLst/>
          </a:prstGeom>
          <a:noFill/>
        </p:spPr>
        <p:txBody>
          <a:bodyPr wrap="square" rtlCol="0">
            <a:spAutoFit/>
          </a:bodyPr>
          <a:lstStyle/>
          <a:p>
            <a:pPr algn="ctr"/>
            <a:r>
              <a:rPr kumimoji="1" lang="en-US" altLang="ja-JP" sz="2000" b="1" dirty="0"/>
              <a:t>FEMPDataset</a:t>
            </a:r>
            <a:br>
              <a:rPr kumimoji="1" lang="en-US" altLang="ja-JP" sz="2000" b="1" dirty="0"/>
            </a:br>
            <a:r>
              <a:rPr kumimoji="1" lang="en-US" altLang="ja-JP" sz="2000" b="1" dirty="0"/>
              <a:t>(</a:t>
            </a:r>
            <a:r>
              <a:rPr lang="ja-JP" altLang="en-US" sz="2000" b="1" dirty="0"/>
              <a:t>訓練</a:t>
            </a:r>
            <a:r>
              <a:rPr lang="en-US" altLang="ja-JP" sz="2000" b="1" dirty="0"/>
              <a:t>/</a:t>
            </a:r>
            <a:r>
              <a:rPr lang="ja-JP" altLang="en-US" sz="2000" b="1" dirty="0"/>
              <a:t>検証</a:t>
            </a:r>
            <a:r>
              <a:rPr kumimoji="1" lang="ja-JP" altLang="en-US" sz="2000" b="1" dirty="0"/>
              <a:t>データ</a:t>
            </a:r>
            <a:r>
              <a:rPr kumimoji="1" lang="en-US" altLang="ja-JP" sz="2000" b="1" dirty="0"/>
              <a:t>)</a:t>
            </a:r>
            <a:endParaRPr kumimoji="1" lang="ja-JP" altLang="en-US" sz="2000" b="1" dirty="0"/>
          </a:p>
        </p:txBody>
      </p:sp>
      <p:sp>
        <p:nvSpPr>
          <p:cNvPr id="63" name="円柱 62">
            <a:extLst>
              <a:ext uri="{FF2B5EF4-FFF2-40B4-BE49-F238E27FC236}">
                <a16:creationId xmlns:a16="http://schemas.microsoft.com/office/drawing/2014/main" id="{1CF491EE-5DF5-E922-E9D4-6AF01F4E9B9B}"/>
              </a:ext>
            </a:extLst>
          </p:cNvPr>
          <p:cNvSpPr/>
          <p:nvPr/>
        </p:nvSpPr>
        <p:spPr>
          <a:xfrm>
            <a:off x="2171488" y="3649174"/>
            <a:ext cx="582520" cy="286269"/>
          </a:xfrm>
          <a:prstGeom prst="can">
            <a:avLst>
              <a:gd name="adj" fmla="val 27860"/>
            </a:avLst>
          </a:prstGeom>
          <a:solidFill>
            <a:schemeClr val="accent6">
              <a:lumMod val="75000"/>
            </a:schemeClr>
          </a:solidFill>
          <a:ln w="190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24" name="円柱 1023">
            <a:extLst>
              <a:ext uri="{FF2B5EF4-FFF2-40B4-BE49-F238E27FC236}">
                <a16:creationId xmlns:a16="http://schemas.microsoft.com/office/drawing/2014/main" id="{6B18CD09-3EA3-7673-AE7E-F77EDFA239B1}"/>
              </a:ext>
            </a:extLst>
          </p:cNvPr>
          <p:cNvSpPr/>
          <p:nvPr/>
        </p:nvSpPr>
        <p:spPr>
          <a:xfrm>
            <a:off x="2171487" y="3573944"/>
            <a:ext cx="582519" cy="234506"/>
          </a:xfrm>
          <a:prstGeom prst="can">
            <a:avLst>
              <a:gd name="adj" fmla="val 32190"/>
            </a:avLst>
          </a:prstGeom>
          <a:solidFill>
            <a:schemeClr val="accent6">
              <a:lumMod val="40000"/>
              <a:lumOff val="60000"/>
            </a:schemeClr>
          </a:solidFill>
          <a:ln w="190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25" name="四角形: 角を丸くする 1024">
            <a:extLst>
              <a:ext uri="{FF2B5EF4-FFF2-40B4-BE49-F238E27FC236}">
                <a16:creationId xmlns:a16="http://schemas.microsoft.com/office/drawing/2014/main" id="{659C316F-CE62-1A0A-97D6-D663CF559B29}"/>
              </a:ext>
            </a:extLst>
          </p:cNvPr>
          <p:cNvSpPr/>
          <p:nvPr/>
        </p:nvSpPr>
        <p:spPr>
          <a:xfrm>
            <a:off x="8806929" y="2399101"/>
            <a:ext cx="765132" cy="760453"/>
          </a:xfrm>
          <a:prstGeom prst="roundRect">
            <a:avLst/>
          </a:prstGeom>
          <a:solidFill>
            <a:schemeClr val="bg2">
              <a:lumMod val="90000"/>
            </a:schemeClr>
          </a:solidFill>
          <a:ln w="190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26" name="円: 塗りつぶしなし 1025">
            <a:extLst>
              <a:ext uri="{FF2B5EF4-FFF2-40B4-BE49-F238E27FC236}">
                <a16:creationId xmlns:a16="http://schemas.microsoft.com/office/drawing/2014/main" id="{B498DD91-223F-A74B-328F-9A27399F4E2C}"/>
              </a:ext>
            </a:extLst>
          </p:cNvPr>
          <p:cNvSpPr/>
          <p:nvPr/>
        </p:nvSpPr>
        <p:spPr>
          <a:xfrm>
            <a:off x="8882287" y="2520176"/>
            <a:ext cx="278094" cy="278094"/>
          </a:xfrm>
          <a:prstGeom prst="donut">
            <a:avLst>
              <a:gd name="adj" fmla="val 20604"/>
            </a:avLst>
          </a:prstGeom>
          <a:solidFill>
            <a:srgbClr val="C00000"/>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1027" name="乗算記号 1026">
            <a:extLst>
              <a:ext uri="{FF2B5EF4-FFF2-40B4-BE49-F238E27FC236}">
                <a16:creationId xmlns:a16="http://schemas.microsoft.com/office/drawing/2014/main" id="{7F326B0C-668F-1D2B-8593-B3C12ED65F22}"/>
              </a:ext>
            </a:extLst>
          </p:cNvPr>
          <p:cNvSpPr/>
          <p:nvPr/>
        </p:nvSpPr>
        <p:spPr>
          <a:xfrm>
            <a:off x="9190774" y="2663730"/>
            <a:ext cx="390117" cy="400408"/>
          </a:xfrm>
          <a:prstGeom prst="mathMultiply">
            <a:avLst>
              <a:gd name="adj1" fmla="val 15109"/>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28" name="テキスト ボックス 1027">
            <a:extLst>
              <a:ext uri="{FF2B5EF4-FFF2-40B4-BE49-F238E27FC236}">
                <a16:creationId xmlns:a16="http://schemas.microsoft.com/office/drawing/2014/main" id="{33629A78-4C83-5E0D-6783-B50827DDDF66}"/>
              </a:ext>
            </a:extLst>
          </p:cNvPr>
          <p:cNvSpPr txBox="1"/>
          <p:nvPr/>
        </p:nvSpPr>
        <p:spPr>
          <a:xfrm>
            <a:off x="8776536" y="2776169"/>
            <a:ext cx="683592" cy="338554"/>
          </a:xfrm>
          <a:prstGeom prst="rect">
            <a:avLst/>
          </a:prstGeom>
          <a:noFill/>
        </p:spPr>
        <p:txBody>
          <a:bodyPr wrap="square" rtlCol="0">
            <a:spAutoFit/>
          </a:bodyPr>
          <a:lstStyle/>
          <a:p>
            <a:r>
              <a:rPr kumimoji="1" lang="en-US" altLang="ja-JP" sz="1600" b="1" dirty="0"/>
              <a:t>Yes</a:t>
            </a:r>
            <a:endParaRPr kumimoji="1" lang="ja-JP" altLang="en-US" sz="1600" b="1" dirty="0"/>
          </a:p>
        </p:txBody>
      </p:sp>
      <p:sp>
        <p:nvSpPr>
          <p:cNvPr id="1029" name="テキスト ボックス 1028">
            <a:extLst>
              <a:ext uri="{FF2B5EF4-FFF2-40B4-BE49-F238E27FC236}">
                <a16:creationId xmlns:a16="http://schemas.microsoft.com/office/drawing/2014/main" id="{A787544E-1627-649F-510C-41116BD1E013}"/>
              </a:ext>
            </a:extLst>
          </p:cNvPr>
          <p:cNvSpPr txBox="1"/>
          <p:nvPr/>
        </p:nvSpPr>
        <p:spPr>
          <a:xfrm>
            <a:off x="9125331" y="2459424"/>
            <a:ext cx="512744" cy="338554"/>
          </a:xfrm>
          <a:prstGeom prst="rect">
            <a:avLst/>
          </a:prstGeom>
          <a:noFill/>
        </p:spPr>
        <p:txBody>
          <a:bodyPr wrap="square" rtlCol="0">
            <a:spAutoFit/>
          </a:bodyPr>
          <a:lstStyle/>
          <a:p>
            <a:r>
              <a:rPr kumimoji="1" lang="en-US" altLang="ja-JP" sz="1600" b="1" dirty="0"/>
              <a:t>No</a:t>
            </a:r>
            <a:endParaRPr kumimoji="1" lang="ja-JP" altLang="en-US" sz="1600" b="1" dirty="0"/>
          </a:p>
        </p:txBody>
      </p:sp>
      <p:sp>
        <p:nvSpPr>
          <p:cNvPr id="1031" name="テキスト ボックス 1030">
            <a:extLst>
              <a:ext uri="{FF2B5EF4-FFF2-40B4-BE49-F238E27FC236}">
                <a16:creationId xmlns:a16="http://schemas.microsoft.com/office/drawing/2014/main" id="{20367945-CA5E-D02B-D84B-6DC6A295FDC2}"/>
              </a:ext>
            </a:extLst>
          </p:cNvPr>
          <p:cNvSpPr txBox="1"/>
          <p:nvPr/>
        </p:nvSpPr>
        <p:spPr>
          <a:xfrm>
            <a:off x="1002675" y="1744492"/>
            <a:ext cx="2459839" cy="400110"/>
          </a:xfrm>
          <a:prstGeom prst="rect">
            <a:avLst/>
          </a:prstGeom>
          <a:solidFill>
            <a:schemeClr val="accent6">
              <a:lumMod val="40000"/>
              <a:lumOff val="60000"/>
            </a:schemeClr>
          </a:solidFill>
        </p:spPr>
        <p:txBody>
          <a:bodyPr wrap="square" rtlCol="0">
            <a:spAutoFit/>
          </a:bodyPr>
          <a:lstStyle/>
          <a:p>
            <a:r>
              <a:rPr kumimoji="1" lang="en-US" altLang="ja-JP" sz="2000" b="1" dirty="0"/>
              <a:t>STEP1</a:t>
            </a:r>
            <a:r>
              <a:rPr kumimoji="1" lang="ja-JP" altLang="en-US" sz="2000" b="1" dirty="0"/>
              <a:t>：</a:t>
            </a:r>
            <a:r>
              <a:rPr kumimoji="1" lang="en-US" altLang="ja-JP" sz="2000" b="1" dirty="0"/>
              <a:t>LLM</a:t>
            </a:r>
            <a:r>
              <a:rPr kumimoji="1" lang="ja-JP" altLang="en-US" sz="2000" b="1" dirty="0"/>
              <a:t>の</a:t>
            </a:r>
            <a:r>
              <a:rPr kumimoji="1" lang="en-US" altLang="ja-JP" sz="2000" b="1" dirty="0"/>
              <a:t>FT</a:t>
            </a:r>
            <a:endParaRPr kumimoji="1" lang="ja-JP" altLang="en-US" sz="2000" b="1" dirty="0"/>
          </a:p>
        </p:txBody>
      </p:sp>
      <p:sp>
        <p:nvSpPr>
          <p:cNvPr id="1032" name="テキスト ボックス 1031">
            <a:extLst>
              <a:ext uri="{FF2B5EF4-FFF2-40B4-BE49-F238E27FC236}">
                <a16:creationId xmlns:a16="http://schemas.microsoft.com/office/drawing/2014/main" id="{79C91FB8-41D5-31EC-FEDB-894CC2865579}"/>
              </a:ext>
            </a:extLst>
          </p:cNvPr>
          <p:cNvSpPr txBox="1"/>
          <p:nvPr/>
        </p:nvSpPr>
        <p:spPr>
          <a:xfrm>
            <a:off x="4595138" y="1748093"/>
            <a:ext cx="2604875" cy="400110"/>
          </a:xfrm>
          <a:prstGeom prst="rect">
            <a:avLst/>
          </a:prstGeom>
          <a:solidFill>
            <a:schemeClr val="accent1">
              <a:lumMod val="40000"/>
              <a:lumOff val="60000"/>
            </a:schemeClr>
          </a:solidFill>
        </p:spPr>
        <p:txBody>
          <a:bodyPr wrap="square" rtlCol="0">
            <a:spAutoFit/>
          </a:bodyPr>
          <a:lstStyle/>
          <a:p>
            <a:r>
              <a:rPr kumimoji="1" lang="en-US" altLang="ja-JP" sz="2000" b="1" dirty="0"/>
              <a:t>STEP2</a:t>
            </a:r>
            <a:r>
              <a:rPr kumimoji="1" lang="ja-JP" altLang="en-US" sz="2000" b="1" dirty="0"/>
              <a:t>：</a:t>
            </a:r>
            <a:r>
              <a:rPr kumimoji="1" lang="en-US" altLang="ja-JP" sz="2000" b="1" dirty="0"/>
              <a:t>LLM</a:t>
            </a:r>
            <a:r>
              <a:rPr kumimoji="1" lang="ja-JP" altLang="en-US" sz="2000" b="1" dirty="0"/>
              <a:t>の実行</a:t>
            </a:r>
          </a:p>
        </p:txBody>
      </p:sp>
      <p:sp>
        <p:nvSpPr>
          <p:cNvPr id="1036" name="テキスト ボックス 1035">
            <a:extLst>
              <a:ext uri="{FF2B5EF4-FFF2-40B4-BE49-F238E27FC236}">
                <a16:creationId xmlns:a16="http://schemas.microsoft.com/office/drawing/2014/main" id="{00896D34-235F-5073-8C2D-8D7AAAC7CA95}"/>
              </a:ext>
            </a:extLst>
          </p:cNvPr>
          <p:cNvSpPr txBox="1"/>
          <p:nvPr/>
        </p:nvSpPr>
        <p:spPr>
          <a:xfrm>
            <a:off x="8799615" y="1742981"/>
            <a:ext cx="2295821" cy="400110"/>
          </a:xfrm>
          <a:prstGeom prst="rect">
            <a:avLst/>
          </a:prstGeom>
          <a:solidFill>
            <a:schemeClr val="accent2">
              <a:lumMod val="40000"/>
              <a:lumOff val="60000"/>
            </a:schemeClr>
          </a:solidFill>
        </p:spPr>
        <p:txBody>
          <a:bodyPr wrap="none" rtlCol="0">
            <a:spAutoFit/>
          </a:bodyPr>
          <a:lstStyle/>
          <a:p>
            <a:r>
              <a:rPr kumimoji="1" lang="en-US" altLang="ja-JP" sz="2000" b="1" dirty="0"/>
              <a:t>STEP3</a:t>
            </a:r>
            <a:r>
              <a:rPr kumimoji="1" lang="ja-JP" altLang="en-US" sz="2000" b="1" dirty="0"/>
              <a:t>：性能評価</a:t>
            </a:r>
          </a:p>
        </p:txBody>
      </p:sp>
      <p:sp>
        <p:nvSpPr>
          <p:cNvPr id="1039" name="テキスト ボックス 1038">
            <a:extLst>
              <a:ext uri="{FF2B5EF4-FFF2-40B4-BE49-F238E27FC236}">
                <a16:creationId xmlns:a16="http://schemas.microsoft.com/office/drawing/2014/main" id="{E1FF8003-3FF2-B01D-8538-4C22D81BB2BA}"/>
              </a:ext>
            </a:extLst>
          </p:cNvPr>
          <p:cNvSpPr txBox="1"/>
          <p:nvPr/>
        </p:nvSpPr>
        <p:spPr>
          <a:xfrm>
            <a:off x="9744659" y="3090647"/>
            <a:ext cx="492009" cy="707886"/>
          </a:xfrm>
          <a:prstGeom prst="rect">
            <a:avLst/>
          </a:prstGeom>
          <a:noFill/>
        </p:spPr>
        <p:txBody>
          <a:bodyPr wrap="square" rtlCol="0">
            <a:spAutoFit/>
          </a:bodyPr>
          <a:lstStyle/>
          <a:p>
            <a:r>
              <a:rPr kumimoji="1" lang="ja-JP" altLang="en-US" sz="2000" b="1" dirty="0"/>
              <a:t>集計</a:t>
            </a:r>
          </a:p>
        </p:txBody>
      </p:sp>
      <p:sp>
        <p:nvSpPr>
          <p:cNvPr id="1045" name="矢印: 右 1044">
            <a:extLst>
              <a:ext uri="{FF2B5EF4-FFF2-40B4-BE49-F238E27FC236}">
                <a16:creationId xmlns:a16="http://schemas.microsoft.com/office/drawing/2014/main" id="{C2EB63AF-86E5-636D-2146-510D0681C957}"/>
              </a:ext>
            </a:extLst>
          </p:cNvPr>
          <p:cNvSpPr/>
          <p:nvPr/>
        </p:nvSpPr>
        <p:spPr>
          <a:xfrm>
            <a:off x="9767789" y="3885243"/>
            <a:ext cx="402280" cy="309886"/>
          </a:xfrm>
          <a:prstGeom prst="rightArrow">
            <a:avLst>
              <a:gd name="adj1" fmla="val 37923"/>
              <a:gd name="adj2" fmla="val 50000"/>
            </a:avLst>
          </a:prstGeom>
          <a:solidFill>
            <a:schemeClr val="accent1">
              <a:lumMod val="60000"/>
              <a:lumOff val="40000"/>
            </a:schemeClr>
          </a:solidFill>
          <a:ln w="190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46" name="矢印: 右 1045">
            <a:extLst>
              <a:ext uri="{FF2B5EF4-FFF2-40B4-BE49-F238E27FC236}">
                <a16:creationId xmlns:a16="http://schemas.microsoft.com/office/drawing/2014/main" id="{C4581665-07BB-1ED2-6163-ACE06B2CF973}"/>
              </a:ext>
            </a:extLst>
          </p:cNvPr>
          <p:cNvSpPr/>
          <p:nvPr/>
        </p:nvSpPr>
        <p:spPr>
          <a:xfrm>
            <a:off x="9767788" y="2642705"/>
            <a:ext cx="390117" cy="309886"/>
          </a:xfrm>
          <a:prstGeom prst="rightArrow">
            <a:avLst>
              <a:gd name="adj1" fmla="val 37923"/>
              <a:gd name="adj2" fmla="val 50000"/>
            </a:avLst>
          </a:prstGeom>
          <a:solidFill>
            <a:schemeClr val="accent1">
              <a:lumMod val="60000"/>
              <a:lumOff val="40000"/>
            </a:schemeClr>
          </a:solidFill>
          <a:ln w="190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 name="テキスト ボックス 11">
            <a:extLst>
              <a:ext uri="{FF2B5EF4-FFF2-40B4-BE49-F238E27FC236}">
                <a16:creationId xmlns:a16="http://schemas.microsoft.com/office/drawing/2014/main" id="{CE6A92CA-23B9-80CE-1287-5571BD1CA969}"/>
              </a:ext>
            </a:extLst>
          </p:cNvPr>
          <p:cNvSpPr txBox="1"/>
          <p:nvPr/>
        </p:nvSpPr>
        <p:spPr>
          <a:xfrm>
            <a:off x="7178804" y="5581048"/>
            <a:ext cx="4107215" cy="400110"/>
          </a:xfrm>
          <a:prstGeom prst="rect">
            <a:avLst/>
          </a:prstGeom>
          <a:noFill/>
          <a:ln w="3175">
            <a:solidFill>
              <a:schemeClr val="tx1"/>
            </a:solidFill>
          </a:ln>
        </p:spPr>
        <p:txBody>
          <a:bodyPr wrap="none" rtlCol="0">
            <a:spAutoFit/>
          </a:bodyPr>
          <a:lstStyle/>
          <a:p>
            <a:r>
              <a:rPr kumimoji="1" lang="en-US" altLang="ja-JP" sz="2000" b="1" dirty="0"/>
              <a:t>※FT</a:t>
            </a:r>
            <a:r>
              <a:rPr kumimoji="1" lang="ja-JP" altLang="en-US" sz="2000" b="1" dirty="0"/>
              <a:t>は</a:t>
            </a:r>
            <a:r>
              <a:rPr lang="ja-JP" altLang="en-US" sz="2000" b="1" dirty="0"/>
              <a:t>ファインチューニングの略</a:t>
            </a:r>
            <a:endParaRPr lang="en-US" altLang="ja-JP" sz="2000" b="1" dirty="0"/>
          </a:p>
        </p:txBody>
      </p:sp>
      <p:sp>
        <p:nvSpPr>
          <p:cNvPr id="27" name="テキスト ボックス 26">
            <a:extLst>
              <a:ext uri="{FF2B5EF4-FFF2-40B4-BE49-F238E27FC236}">
                <a16:creationId xmlns:a16="http://schemas.microsoft.com/office/drawing/2014/main" id="{068FD9A8-D1DF-7716-DDA9-568C0C14289E}"/>
              </a:ext>
            </a:extLst>
          </p:cNvPr>
          <p:cNvSpPr txBox="1"/>
          <p:nvPr/>
        </p:nvSpPr>
        <p:spPr>
          <a:xfrm>
            <a:off x="4882199" y="5098962"/>
            <a:ext cx="1617508" cy="400110"/>
          </a:xfrm>
          <a:prstGeom prst="rect">
            <a:avLst/>
          </a:prstGeom>
          <a:noFill/>
        </p:spPr>
        <p:txBody>
          <a:bodyPr wrap="square" rtlCol="0">
            <a:spAutoFit/>
          </a:bodyPr>
          <a:lstStyle/>
          <a:p>
            <a:pPr algn="ctr"/>
            <a:r>
              <a:rPr kumimoji="1" lang="ja-JP" altLang="en-US" sz="2000" b="1" dirty="0"/>
              <a:t>評価データ</a:t>
            </a:r>
          </a:p>
        </p:txBody>
      </p:sp>
      <p:sp>
        <p:nvSpPr>
          <p:cNvPr id="3" name="四角形: 角を丸くする 2">
            <a:extLst>
              <a:ext uri="{FF2B5EF4-FFF2-40B4-BE49-F238E27FC236}">
                <a16:creationId xmlns:a16="http://schemas.microsoft.com/office/drawing/2014/main" id="{CD31A68B-A398-890D-4510-D4F9666277FF}"/>
              </a:ext>
            </a:extLst>
          </p:cNvPr>
          <p:cNvSpPr/>
          <p:nvPr/>
        </p:nvSpPr>
        <p:spPr>
          <a:xfrm>
            <a:off x="4649265" y="2335568"/>
            <a:ext cx="1943662" cy="1341045"/>
          </a:xfrm>
          <a:prstGeom prst="roundRect">
            <a:avLst>
              <a:gd name="adj" fmla="val 12381"/>
            </a:avLst>
          </a:prstGeom>
          <a:solidFill>
            <a:schemeClr val="bg2"/>
          </a:solidFill>
          <a:ln w="28575">
            <a:solidFill>
              <a:srgbClr val="31404D"/>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53" name="テキスト ボックス 1052">
            <a:extLst>
              <a:ext uri="{FF2B5EF4-FFF2-40B4-BE49-F238E27FC236}">
                <a16:creationId xmlns:a16="http://schemas.microsoft.com/office/drawing/2014/main" id="{D4D365BA-CAE1-7B15-DE83-F1F0F3785CA4}"/>
              </a:ext>
            </a:extLst>
          </p:cNvPr>
          <p:cNvSpPr txBox="1"/>
          <p:nvPr/>
        </p:nvSpPr>
        <p:spPr>
          <a:xfrm>
            <a:off x="4633937" y="3043945"/>
            <a:ext cx="1978464" cy="707886"/>
          </a:xfrm>
          <a:prstGeom prst="rect">
            <a:avLst/>
          </a:prstGeom>
          <a:noFill/>
        </p:spPr>
        <p:txBody>
          <a:bodyPr wrap="square" rtlCol="0">
            <a:spAutoFit/>
          </a:bodyPr>
          <a:lstStyle/>
          <a:p>
            <a:pPr algn="ctr"/>
            <a:r>
              <a:rPr kumimoji="1" lang="en-US" altLang="ja-JP" sz="2000" b="1" dirty="0"/>
              <a:t>FEMPDataset</a:t>
            </a:r>
            <a:br>
              <a:rPr kumimoji="1" lang="en-US" altLang="ja-JP" sz="2000" b="1" dirty="0"/>
            </a:br>
            <a:r>
              <a:rPr kumimoji="1" lang="en-US" altLang="ja-JP" sz="2000" b="1" dirty="0"/>
              <a:t>(</a:t>
            </a:r>
            <a:r>
              <a:rPr kumimoji="1" lang="ja-JP" altLang="en-US" sz="2000" b="1" dirty="0"/>
              <a:t>テストデータ</a:t>
            </a:r>
            <a:r>
              <a:rPr kumimoji="1" lang="en-US" altLang="ja-JP" sz="2000" b="1" dirty="0"/>
              <a:t>)</a:t>
            </a:r>
            <a:endParaRPr kumimoji="1" lang="ja-JP" altLang="en-US" sz="2000" b="1" dirty="0"/>
          </a:p>
        </p:txBody>
      </p:sp>
      <p:sp>
        <p:nvSpPr>
          <p:cNvPr id="1064" name="円柱 1063">
            <a:extLst>
              <a:ext uri="{FF2B5EF4-FFF2-40B4-BE49-F238E27FC236}">
                <a16:creationId xmlns:a16="http://schemas.microsoft.com/office/drawing/2014/main" id="{4312620F-4C50-AD6D-56AF-2E5FA1D870A4}"/>
              </a:ext>
            </a:extLst>
          </p:cNvPr>
          <p:cNvSpPr/>
          <p:nvPr/>
        </p:nvSpPr>
        <p:spPr>
          <a:xfrm>
            <a:off x="5371311" y="2761750"/>
            <a:ext cx="582520" cy="286269"/>
          </a:xfrm>
          <a:prstGeom prst="can">
            <a:avLst>
              <a:gd name="adj" fmla="val 27860"/>
            </a:avLst>
          </a:prstGeom>
          <a:solidFill>
            <a:schemeClr val="accent6">
              <a:lumMod val="75000"/>
            </a:schemeClr>
          </a:solidFill>
          <a:ln w="190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65" name="円柱 1064">
            <a:extLst>
              <a:ext uri="{FF2B5EF4-FFF2-40B4-BE49-F238E27FC236}">
                <a16:creationId xmlns:a16="http://schemas.microsoft.com/office/drawing/2014/main" id="{4A205F91-1895-D1B3-6232-43A6C94CFCD2}"/>
              </a:ext>
            </a:extLst>
          </p:cNvPr>
          <p:cNvSpPr/>
          <p:nvPr/>
        </p:nvSpPr>
        <p:spPr>
          <a:xfrm>
            <a:off x="5371310" y="2686520"/>
            <a:ext cx="582519" cy="234506"/>
          </a:xfrm>
          <a:prstGeom prst="can">
            <a:avLst>
              <a:gd name="adj" fmla="val 32190"/>
            </a:avLst>
          </a:prstGeom>
          <a:solidFill>
            <a:schemeClr val="accent6">
              <a:lumMod val="40000"/>
              <a:lumOff val="60000"/>
            </a:schemeClr>
          </a:solidFill>
          <a:ln w="190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 name="テキスト ボックス 1">
            <a:extLst>
              <a:ext uri="{FF2B5EF4-FFF2-40B4-BE49-F238E27FC236}">
                <a16:creationId xmlns:a16="http://schemas.microsoft.com/office/drawing/2014/main" id="{D1B564E4-D656-1374-5035-7D8F15352D61}"/>
              </a:ext>
            </a:extLst>
          </p:cNvPr>
          <p:cNvSpPr txBox="1"/>
          <p:nvPr/>
        </p:nvSpPr>
        <p:spPr>
          <a:xfrm>
            <a:off x="4633937" y="2359073"/>
            <a:ext cx="1171299" cy="400110"/>
          </a:xfrm>
          <a:prstGeom prst="rect">
            <a:avLst/>
          </a:prstGeom>
          <a:noFill/>
        </p:spPr>
        <p:txBody>
          <a:bodyPr wrap="square" rtlCol="0">
            <a:spAutoFit/>
          </a:bodyPr>
          <a:lstStyle/>
          <a:p>
            <a:r>
              <a:rPr kumimoji="1" lang="ja-JP" altLang="en-US" sz="2000" b="1" dirty="0"/>
              <a:t>実験</a:t>
            </a:r>
            <a:r>
              <a:rPr kumimoji="1" lang="en-US" altLang="ja-JP" sz="2000" b="1" dirty="0"/>
              <a:t>1</a:t>
            </a:r>
          </a:p>
        </p:txBody>
      </p:sp>
      <p:sp>
        <p:nvSpPr>
          <p:cNvPr id="7" name="四角形: 角を丸くする 6">
            <a:extLst>
              <a:ext uri="{FF2B5EF4-FFF2-40B4-BE49-F238E27FC236}">
                <a16:creationId xmlns:a16="http://schemas.microsoft.com/office/drawing/2014/main" id="{8E6038DD-3B35-D5CF-7BD4-94E5D0BDE2C4}"/>
              </a:ext>
            </a:extLst>
          </p:cNvPr>
          <p:cNvSpPr/>
          <p:nvPr/>
        </p:nvSpPr>
        <p:spPr>
          <a:xfrm>
            <a:off x="4644650" y="3758599"/>
            <a:ext cx="1931620" cy="1241876"/>
          </a:xfrm>
          <a:prstGeom prst="roundRect">
            <a:avLst>
              <a:gd name="adj" fmla="val 12381"/>
            </a:avLst>
          </a:prstGeom>
          <a:solidFill>
            <a:schemeClr val="bg2"/>
          </a:solidFill>
          <a:ln w="28575">
            <a:solidFill>
              <a:srgbClr val="31404D"/>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55" name="テキスト ボックス 1054">
            <a:extLst>
              <a:ext uri="{FF2B5EF4-FFF2-40B4-BE49-F238E27FC236}">
                <a16:creationId xmlns:a16="http://schemas.microsoft.com/office/drawing/2014/main" id="{DF40D3E8-4925-2164-9FCA-467100BE6C84}"/>
              </a:ext>
            </a:extLst>
          </p:cNvPr>
          <p:cNvSpPr txBox="1"/>
          <p:nvPr/>
        </p:nvSpPr>
        <p:spPr>
          <a:xfrm>
            <a:off x="4564658" y="4624454"/>
            <a:ext cx="2107164" cy="400110"/>
          </a:xfrm>
          <a:prstGeom prst="rect">
            <a:avLst/>
          </a:prstGeom>
          <a:noFill/>
        </p:spPr>
        <p:txBody>
          <a:bodyPr wrap="square" rtlCol="0">
            <a:spAutoFit/>
          </a:bodyPr>
          <a:lstStyle/>
          <a:p>
            <a:pPr algn="ctr"/>
            <a:r>
              <a:rPr kumimoji="1" lang="en-US" altLang="ja-JP" sz="2000" b="1" dirty="0"/>
              <a:t>BigCloneBench</a:t>
            </a:r>
          </a:p>
        </p:txBody>
      </p:sp>
      <p:sp>
        <p:nvSpPr>
          <p:cNvPr id="1056" name="円柱 1055">
            <a:extLst>
              <a:ext uri="{FF2B5EF4-FFF2-40B4-BE49-F238E27FC236}">
                <a16:creationId xmlns:a16="http://schemas.microsoft.com/office/drawing/2014/main" id="{7EF319AE-913B-7ADD-3D9C-F5AF1643510D}"/>
              </a:ext>
            </a:extLst>
          </p:cNvPr>
          <p:cNvSpPr/>
          <p:nvPr/>
        </p:nvSpPr>
        <p:spPr>
          <a:xfrm>
            <a:off x="5360959" y="4392967"/>
            <a:ext cx="582520" cy="233100"/>
          </a:xfrm>
          <a:prstGeom prst="can">
            <a:avLst>
              <a:gd name="adj" fmla="val 46624"/>
            </a:avLst>
          </a:prstGeom>
          <a:solidFill>
            <a:schemeClr val="accent2">
              <a:lumMod val="20000"/>
              <a:lumOff val="80000"/>
            </a:schemeClr>
          </a:solidFill>
          <a:ln w="190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57" name="円柱 1056">
            <a:extLst>
              <a:ext uri="{FF2B5EF4-FFF2-40B4-BE49-F238E27FC236}">
                <a16:creationId xmlns:a16="http://schemas.microsoft.com/office/drawing/2014/main" id="{687AC5AC-13CD-1DC0-C05A-2E42953531FF}"/>
              </a:ext>
            </a:extLst>
          </p:cNvPr>
          <p:cNvSpPr/>
          <p:nvPr/>
        </p:nvSpPr>
        <p:spPr>
          <a:xfrm>
            <a:off x="5360957" y="4274535"/>
            <a:ext cx="582520" cy="233100"/>
          </a:xfrm>
          <a:prstGeom prst="can">
            <a:avLst>
              <a:gd name="adj" fmla="val 46624"/>
            </a:avLst>
          </a:prstGeom>
          <a:solidFill>
            <a:schemeClr val="accent2">
              <a:lumMod val="60000"/>
              <a:lumOff val="40000"/>
            </a:schemeClr>
          </a:solidFill>
          <a:ln w="190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58" name="円柱 1057">
            <a:extLst>
              <a:ext uri="{FF2B5EF4-FFF2-40B4-BE49-F238E27FC236}">
                <a16:creationId xmlns:a16="http://schemas.microsoft.com/office/drawing/2014/main" id="{A5351E78-8E5F-E5F9-EFF0-AEBD54FC0F0D}"/>
              </a:ext>
            </a:extLst>
          </p:cNvPr>
          <p:cNvSpPr/>
          <p:nvPr/>
        </p:nvSpPr>
        <p:spPr>
          <a:xfrm>
            <a:off x="5360957" y="4155690"/>
            <a:ext cx="582520" cy="233100"/>
          </a:xfrm>
          <a:prstGeom prst="can">
            <a:avLst>
              <a:gd name="adj" fmla="val 46624"/>
            </a:avLst>
          </a:prstGeom>
          <a:solidFill>
            <a:schemeClr val="accent2">
              <a:lumMod val="40000"/>
              <a:lumOff val="60000"/>
            </a:schemeClr>
          </a:solidFill>
          <a:ln w="190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テキスト ボックス 7">
            <a:extLst>
              <a:ext uri="{FF2B5EF4-FFF2-40B4-BE49-F238E27FC236}">
                <a16:creationId xmlns:a16="http://schemas.microsoft.com/office/drawing/2014/main" id="{298805E3-BFE5-0672-F726-84CB0A9F4D68}"/>
              </a:ext>
            </a:extLst>
          </p:cNvPr>
          <p:cNvSpPr txBox="1"/>
          <p:nvPr/>
        </p:nvSpPr>
        <p:spPr>
          <a:xfrm>
            <a:off x="4648815" y="3762474"/>
            <a:ext cx="1145173" cy="400109"/>
          </a:xfrm>
          <a:prstGeom prst="rect">
            <a:avLst/>
          </a:prstGeom>
          <a:noFill/>
        </p:spPr>
        <p:txBody>
          <a:bodyPr wrap="square" rtlCol="0">
            <a:spAutoFit/>
          </a:bodyPr>
          <a:lstStyle/>
          <a:p>
            <a:r>
              <a:rPr kumimoji="1" lang="ja-JP" altLang="en-US" sz="2000" b="1" dirty="0"/>
              <a:t>実験</a:t>
            </a:r>
            <a:r>
              <a:rPr lang="en-US" altLang="ja-JP" sz="2000" b="1" dirty="0"/>
              <a:t>2</a:t>
            </a:r>
            <a:endParaRPr kumimoji="1" lang="en-US" altLang="ja-JP" sz="2000" b="1" dirty="0"/>
          </a:p>
        </p:txBody>
      </p:sp>
    </p:spTree>
    <p:extLst>
      <p:ext uri="{BB962C8B-B14F-4D97-AF65-F5344CB8AC3E}">
        <p14:creationId xmlns:p14="http://schemas.microsoft.com/office/powerpoint/2010/main" val="331503205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352EDB5-049A-5CA0-BC62-4F0AC6083D12}"/>
            </a:ext>
          </a:extLst>
        </p:cNvPr>
        <p:cNvGrpSpPr/>
        <p:nvPr/>
      </p:nvGrpSpPr>
      <p:grpSpPr>
        <a:xfrm>
          <a:off x="0" y="0"/>
          <a:ext cx="0" cy="0"/>
          <a:chOff x="0" y="0"/>
          <a:chExt cx="0" cy="0"/>
        </a:xfrm>
      </p:grpSpPr>
      <p:sp>
        <p:nvSpPr>
          <p:cNvPr id="4" name="スライド番号プレースホルダー 3">
            <a:extLst>
              <a:ext uri="{FF2B5EF4-FFF2-40B4-BE49-F238E27FC236}">
                <a16:creationId xmlns:a16="http://schemas.microsoft.com/office/drawing/2014/main" id="{6C3E5FE4-749C-6325-C013-DBDC2DCF61C0}"/>
              </a:ext>
            </a:extLst>
          </p:cNvPr>
          <p:cNvSpPr>
            <a:spLocks noGrp="1"/>
          </p:cNvSpPr>
          <p:nvPr>
            <p:ph type="sldNum" sz="quarter" idx="12"/>
          </p:nvPr>
        </p:nvSpPr>
        <p:spPr>
          <a:xfrm>
            <a:off x="8651461" y="6130510"/>
            <a:ext cx="2743200" cy="365125"/>
          </a:xfrm>
        </p:spPr>
        <p:txBody>
          <a:bodyPr/>
          <a:lstStyle/>
          <a:p>
            <a:fld id="{98E4D49B-7C54-4167-A8CB-7C9DF7FFC802}" type="slidenum">
              <a:rPr kumimoji="1" lang="ja-JP" altLang="en-US" smtClean="0"/>
              <a:t>15</a:t>
            </a:fld>
            <a:endParaRPr kumimoji="1" lang="ja-JP" altLang="en-US" dirty="0"/>
          </a:p>
        </p:txBody>
      </p:sp>
      <p:sp>
        <p:nvSpPr>
          <p:cNvPr id="5" name="正方形/長方形 4">
            <a:extLst>
              <a:ext uri="{FF2B5EF4-FFF2-40B4-BE49-F238E27FC236}">
                <a16:creationId xmlns:a16="http://schemas.microsoft.com/office/drawing/2014/main" id="{66100114-0182-6C35-1A8A-F9CED28C39BE}"/>
              </a:ext>
            </a:extLst>
          </p:cNvPr>
          <p:cNvSpPr/>
          <p:nvPr/>
        </p:nvSpPr>
        <p:spPr>
          <a:xfrm>
            <a:off x="0" y="0"/>
            <a:ext cx="12192000" cy="1117622"/>
          </a:xfrm>
          <a:prstGeom prst="rect">
            <a:avLst/>
          </a:prstGeom>
          <a:solidFill>
            <a:srgbClr val="31404D"/>
          </a:solidFill>
          <a:ln>
            <a:solidFill>
              <a:schemeClr val="accent5">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6" name="タイトル 1">
            <a:extLst>
              <a:ext uri="{FF2B5EF4-FFF2-40B4-BE49-F238E27FC236}">
                <a16:creationId xmlns:a16="http://schemas.microsoft.com/office/drawing/2014/main" id="{B9290FF3-AC3E-B71B-9DD4-6038551762B0}"/>
              </a:ext>
            </a:extLst>
          </p:cNvPr>
          <p:cNvSpPr txBox="1">
            <a:spLocks/>
          </p:cNvSpPr>
          <p:nvPr/>
        </p:nvSpPr>
        <p:spPr>
          <a:xfrm>
            <a:off x="838200" y="160326"/>
            <a:ext cx="10515600" cy="807862"/>
          </a:xfrm>
          <a:prstGeom prst="rect">
            <a:avLst/>
          </a:prstGeom>
        </p:spPr>
        <p:txBody>
          <a:bodyPr vert="horz" lIns="91440" tIns="45720" rIns="91440" bIns="45720" rtlCol="0" anchor="b">
            <a:norm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r>
              <a:rPr lang="en-US" altLang="ja-JP" b="1" dirty="0">
                <a:solidFill>
                  <a:schemeClr val="bg1"/>
                </a:solidFill>
                <a:latin typeface="+mn-ea"/>
                <a:ea typeface="+mn-ea"/>
              </a:rPr>
              <a:t>STEP1</a:t>
            </a:r>
            <a:r>
              <a:rPr lang="ja-JP" altLang="en-US" b="1" dirty="0">
                <a:solidFill>
                  <a:schemeClr val="bg1"/>
                </a:solidFill>
                <a:latin typeface="+mn-ea"/>
                <a:ea typeface="+mn-ea"/>
              </a:rPr>
              <a:t>：</a:t>
            </a:r>
            <a:r>
              <a:rPr lang="en-US" altLang="ja-JP" b="1" dirty="0">
                <a:solidFill>
                  <a:schemeClr val="bg1"/>
                </a:solidFill>
                <a:latin typeface="+mn-ea"/>
                <a:ea typeface="+mn-ea"/>
              </a:rPr>
              <a:t>LLM</a:t>
            </a:r>
            <a:r>
              <a:rPr lang="ja-JP" altLang="en-US" b="1" dirty="0">
                <a:solidFill>
                  <a:schemeClr val="bg1"/>
                </a:solidFill>
                <a:latin typeface="+mn-ea"/>
                <a:ea typeface="+mn-ea"/>
              </a:rPr>
              <a:t>のファインチューニング</a:t>
            </a:r>
          </a:p>
        </p:txBody>
      </p:sp>
      <p:sp>
        <p:nvSpPr>
          <p:cNvPr id="1044" name="矢印: 右 1043">
            <a:extLst>
              <a:ext uri="{FF2B5EF4-FFF2-40B4-BE49-F238E27FC236}">
                <a16:creationId xmlns:a16="http://schemas.microsoft.com/office/drawing/2014/main" id="{0D2939AC-2BDD-E23D-2C4E-17E729C66F1B}"/>
              </a:ext>
            </a:extLst>
          </p:cNvPr>
          <p:cNvSpPr/>
          <p:nvPr/>
        </p:nvSpPr>
        <p:spPr>
          <a:xfrm rot="1192097">
            <a:off x="6756469" y="3736497"/>
            <a:ext cx="481145" cy="291878"/>
          </a:xfrm>
          <a:prstGeom prst="rightArrow">
            <a:avLst>
              <a:gd name="adj1" fmla="val 37923"/>
              <a:gd name="adj2" fmla="val 50000"/>
            </a:avLst>
          </a:prstGeom>
          <a:solidFill>
            <a:schemeClr val="accent1">
              <a:lumMod val="60000"/>
              <a:lumOff val="40000"/>
            </a:schemeClr>
          </a:solidFill>
          <a:ln w="190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45" name="四角形: 角を丸くする 1044">
            <a:extLst>
              <a:ext uri="{FF2B5EF4-FFF2-40B4-BE49-F238E27FC236}">
                <a16:creationId xmlns:a16="http://schemas.microsoft.com/office/drawing/2014/main" id="{7074666B-DA6A-169A-E693-27A8FCADEA1C}"/>
              </a:ext>
            </a:extLst>
          </p:cNvPr>
          <p:cNvSpPr/>
          <p:nvPr/>
        </p:nvSpPr>
        <p:spPr>
          <a:xfrm>
            <a:off x="4554805" y="2266765"/>
            <a:ext cx="2113621" cy="2808000"/>
          </a:xfrm>
          <a:prstGeom prst="roundRect">
            <a:avLst>
              <a:gd name="adj" fmla="val 7398"/>
            </a:avLst>
          </a:prstGeom>
          <a:noFill/>
          <a:ln w="190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46" name="テキスト ボックス 1045">
            <a:extLst>
              <a:ext uri="{FF2B5EF4-FFF2-40B4-BE49-F238E27FC236}">
                <a16:creationId xmlns:a16="http://schemas.microsoft.com/office/drawing/2014/main" id="{51CC933C-FCA3-1E45-6966-30E4F05B4E11}"/>
              </a:ext>
            </a:extLst>
          </p:cNvPr>
          <p:cNvSpPr txBox="1"/>
          <p:nvPr/>
        </p:nvSpPr>
        <p:spPr>
          <a:xfrm>
            <a:off x="7186419" y="4409442"/>
            <a:ext cx="1154353" cy="707886"/>
          </a:xfrm>
          <a:prstGeom prst="rect">
            <a:avLst/>
          </a:prstGeom>
          <a:noFill/>
        </p:spPr>
        <p:txBody>
          <a:bodyPr wrap="square" rtlCol="0">
            <a:spAutoFit/>
          </a:bodyPr>
          <a:lstStyle/>
          <a:p>
            <a:pPr algn="ctr"/>
            <a:r>
              <a:rPr lang="en-US" altLang="ja-JP" sz="2000" b="1" dirty="0"/>
              <a:t>FT</a:t>
            </a:r>
            <a:r>
              <a:rPr lang="ja-JP" altLang="en-US" sz="2000" b="1" dirty="0"/>
              <a:t>後の</a:t>
            </a:r>
            <a:r>
              <a:rPr kumimoji="1" lang="en-US" altLang="ja-JP" sz="2000" b="1" dirty="0"/>
              <a:t>LLM</a:t>
            </a:r>
            <a:endParaRPr kumimoji="1" lang="ja-JP" altLang="en-US" sz="2000" b="1" dirty="0"/>
          </a:p>
        </p:txBody>
      </p:sp>
      <p:sp>
        <p:nvSpPr>
          <p:cNvPr id="1047" name="楕円 1046">
            <a:extLst>
              <a:ext uri="{FF2B5EF4-FFF2-40B4-BE49-F238E27FC236}">
                <a16:creationId xmlns:a16="http://schemas.microsoft.com/office/drawing/2014/main" id="{5CE2FAE8-8878-BA4D-4DD4-5A36EF29011D}"/>
              </a:ext>
            </a:extLst>
          </p:cNvPr>
          <p:cNvSpPr/>
          <p:nvPr/>
        </p:nvSpPr>
        <p:spPr>
          <a:xfrm>
            <a:off x="7475481" y="2389772"/>
            <a:ext cx="515280" cy="513382"/>
          </a:xfrm>
          <a:prstGeom prst="ellipse">
            <a:avLst/>
          </a:prstGeom>
          <a:solidFill>
            <a:schemeClr val="accent3">
              <a:lumMod val="60000"/>
              <a:lumOff val="4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048" name="テキスト ボックス 1047">
            <a:extLst>
              <a:ext uri="{FF2B5EF4-FFF2-40B4-BE49-F238E27FC236}">
                <a16:creationId xmlns:a16="http://schemas.microsoft.com/office/drawing/2014/main" id="{86C8BCD0-BD96-74EC-2FB3-1586A3C5BBCD}"/>
              </a:ext>
            </a:extLst>
          </p:cNvPr>
          <p:cNvSpPr txBox="1"/>
          <p:nvPr/>
        </p:nvSpPr>
        <p:spPr>
          <a:xfrm>
            <a:off x="7272265" y="3131620"/>
            <a:ext cx="910329" cy="400110"/>
          </a:xfrm>
          <a:prstGeom prst="rect">
            <a:avLst/>
          </a:prstGeom>
          <a:noFill/>
        </p:spPr>
        <p:txBody>
          <a:bodyPr wrap="square" rtlCol="0">
            <a:spAutoFit/>
          </a:bodyPr>
          <a:lstStyle/>
          <a:p>
            <a:pPr algn="ctr"/>
            <a:r>
              <a:rPr kumimoji="1" lang="en-US" altLang="ja-JP" sz="2000" b="1" dirty="0"/>
              <a:t>LLM</a:t>
            </a:r>
            <a:endParaRPr kumimoji="1" lang="ja-JP" altLang="en-US" sz="2000" b="1" dirty="0"/>
          </a:p>
        </p:txBody>
      </p:sp>
      <p:pic>
        <p:nvPicPr>
          <p:cNvPr id="1049" name="グラフィックス 1048" descr="人工知能 枠線">
            <a:extLst>
              <a:ext uri="{FF2B5EF4-FFF2-40B4-BE49-F238E27FC236}">
                <a16:creationId xmlns:a16="http://schemas.microsoft.com/office/drawing/2014/main" id="{D27F6BAD-700E-EC0A-0734-E00882445267}"/>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flipH="1">
            <a:off x="7148329" y="2271162"/>
            <a:ext cx="1051892" cy="979371"/>
          </a:xfrm>
          <a:prstGeom prst="rect">
            <a:avLst/>
          </a:prstGeom>
        </p:spPr>
      </p:pic>
      <p:sp>
        <p:nvSpPr>
          <p:cNvPr id="1050" name="矢印: 右 1049">
            <a:extLst>
              <a:ext uri="{FF2B5EF4-FFF2-40B4-BE49-F238E27FC236}">
                <a16:creationId xmlns:a16="http://schemas.microsoft.com/office/drawing/2014/main" id="{476E4AED-8D4F-B4BC-47BA-77CE1E891C00}"/>
              </a:ext>
            </a:extLst>
          </p:cNvPr>
          <p:cNvSpPr/>
          <p:nvPr/>
        </p:nvSpPr>
        <p:spPr>
          <a:xfrm>
            <a:off x="8289323" y="3894323"/>
            <a:ext cx="404575" cy="309886"/>
          </a:xfrm>
          <a:prstGeom prst="rightArrow">
            <a:avLst>
              <a:gd name="adj1" fmla="val 37923"/>
              <a:gd name="adj2" fmla="val 50000"/>
            </a:avLst>
          </a:prstGeom>
          <a:solidFill>
            <a:schemeClr val="accent1">
              <a:lumMod val="60000"/>
              <a:lumOff val="40000"/>
            </a:schemeClr>
          </a:solidFill>
          <a:ln w="190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51" name="テキスト ボックス 1050">
            <a:extLst>
              <a:ext uri="{FF2B5EF4-FFF2-40B4-BE49-F238E27FC236}">
                <a16:creationId xmlns:a16="http://schemas.microsoft.com/office/drawing/2014/main" id="{5EA5EC2B-4787-31E6-2319-CF8B8B1862D2}"/>
              </a:ext>
            </a:extLst>
          </p:cNvPr>
          <p:cNvSpPr txBox="1"/>
          <p:nvPr/>
        </p:nvSpPr>
        <p:spPr>
          <a:xfrm>
            <a:off x="6778502" y="3098707"/>
            <a:ext cx="285890" cy="707886"/>
          </a:xfrm>
          <a:prstGeom prst="rect">
            <a:avLst/>
          </a:prstGeom>
          <a:noFill/>
        </p:spPr>
        <p:txBody>
          <a:bodyPr wrap="square" rtlCol="0">
            <a:spAutoFit/>
          </a:bodyPr>
          <a:lstStyle/>
          <a:p>
            <a:r>
              <a:rPr kumimoji="1" lang="ja-JP" altLang="en-US" sz="2000" b="1" dirty="0"/>
              <a:t>入力</a:t>
            </a:r>
          </a:p>
        </p:txBody>
      </p:sp>
      <p:sp>
        <p:nvSpPr>
          <p:cNvPr id="1052" name="矢印: 右 1051">
            <a:extLst>
              <a:ext uri="{FF2B5EF4-FFF2-40B4-BE49-F238E27FC236}">
                <a16:creationId xmlns:a16="http://schemas.microsoft.com/office/drawing/2014/main" id="{5E5C121E-9FF0-17A4-19CC-08D89BBD1E7D}"/>
              </a:ext>
            </a:extLst>
          </p:cNvPr>
          <p:cNvSpPr/>
          <p:nvPr/>
        </p:nvSpPr>
        <p:spPr>
          <a:xfrm rot="20103968">
            <a:off x="6767551" y="2813334"/>
            <a:ext cx="470355" cy="291878"/>
          </a:xfrm>
          <a:prstGeom prst="rightArrow">
            <a:avLst>
              <a:gd name="adj1" fmla="val 37923"/>
              <a:gd name="adj2" fmla="val 50000"/>
            </a:avLst>
          </a:prstGeom>
          <a:solidFill>
            <a:schemeClr val="accent1">
              <a:lumMod val="60000"/>
              <a:lumOff val="40000"/>
            </a:schemeClr>
          </a:solidFill>
          <a:ln w="190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53" name="矢印: 右 1052">
            <a:extLst>
              <a:ext uri="{FF2B5EF4-FFF2-40B4-BE49-F238E27FC236}">
                <a16:creationId xmlns:a16="http://schemas.microsoft.com/office/drawing/2014/main" id="{2D468EF2-3326-2BE0-B658-262CD80EDE34}"/>
              </a:ext>
            </a:extLst>
          </p:cNvPr>
          <p:cNvSpPr/>
          <p:nvPr/>
        </p:nvSpPr>
        <p:spPr>
          <a:xfrm>
            <a:off x="8264720" y="2651785"/>
            <a:ext cx="418640" cy="309886"/>
          </a:xfrm>
          <a:prstGeom prst="rightArrow">
            <a:avLst>
              <a:gd name="adj1" fmla="val 37923"/>
              <a:gd name="adj2" fmla="val 50000"/>
            </a:avLst>
          </a:prstGeom>
          <a:solidFill>
            <a:schemeClr val="accent1">
              <a:lumMod val="60000"/>
              <a:lumOff val="40000"/>
            </a:schemeClr>
          </a:solidFill>
          <a:ln w="190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54" name="テキスト ボックス 1053">
            <a:extLst>
              <a:ext uri="{FF2B5EF4-FFF2-40B4-BE49-F238E27FC236}">
                <a16:creationId xmlns:a16="http://schemas.microsoft.com/office/drawing/2014/main" id="{2DBE85E3-5090-AF1A-EBAB-D5CEC900B693}"/>
              </a:ext>
            </a:extLst>
          </p:cNvPr>
          <p:cNvSpPr txBox="1"/>
          <p:nvPr/>
        </p:nvSpPr>
        <p:spPr>
          <a:xfrm>
            <a:off x="8219551" y="3090648"/>
            <a:ext cx="404575" cy="707886"/>
          </a:xfrm>
          <a:prstGeom prst="rect">
            <a:avLst/>
          </a:prstGeom>
          <a:noFill/>
        </p:spPr>
        <p:txBody>
          <a:bodyPr wrap="square" rtlCol="0">
            <a:spAutoFit/>
          </a:bodyPr>
          <a:lstStyle/>
          <a:p>
            <a:r>
              <a:rPr lang="ja-JP" altLang="en-US" sz="2000" b="1" dirty="0"/>
              <a:t>出</a:t>
            </a:r>
            <a:r>
              <a:rPr kumimoji="1" lang="ja-JP" altLang="en-US" sz="2000" b="1" dirty="0"/>
              <a:t>力</a:t>
            </a:r>
            <a:endParaRPr kumimoji="1" lang="ja-JP" altLang="en-US" b="1" dirty="0"/>
          </a:p>
        </p:txBody>
      </p:sp>
      <p:sp>
        <p:nvSpPr>
          <p:cNvPr id="1055" name="テキスト ボックス 1054">
            <a:extLst>
              <a:ext uri="{FF2B5EF4-FFF2-40B4-BE49-F238E27FC236}">
                <a16:creationId xmlns:a16="http://schemas.microsoft.com/office/drawing/2014/main" id="{9D9280F0-3C99-8349-A0B8-D4C8F50259DA}"/>
              </a:ext>
            </a:extLst>
          </p:cNvPr>
          <p:cNvSpPr txBox="1"/>
          <p:nvPr/>
        </p:nvSpPr>
        <p:spPr>
          <a:xfrm>
            <a:off x="8800210" y="3165865"/>
            <a:ext cx="826865" cy="400110"/>
          </a:xfrm>
          <a:prstGeom prst="rect">
            <a:avLst/>
          </a:prstGeom>
          <a:noFill/>
        </p:spPr>
        <p:txBody>
          <a:bodyPr wrap="square" rtlCol="0">
            <a:spAutoFit/>
          </a:bodyPr>
          <a:lstStyle/>
          <a:p>
            <a:pPr algn="ctr"/>
            <a:r>
              <a:rPr kumimoji="1" lang="ja-JP" altLang="en-US" sz="2000" b="1" dirty="0"/>
              <a:t>回答</a:t>
            </a:r>
          </a:p>
        </p:txBody>
      </p:sp>
      <p:sp>
        <p:nvSpPr>
          <p:cNvPr id="1056" name="テキスト ボックス 1055">
            <a:extLst>
              <a:ext uri="{FF2B5EF4-FFF2-40B4-BE49-F238E27FC236}">
                <a16:creationId xmlns:a16="http://schemas.microsoft.com/office/drawing/2014/main" id="{034BD3E4-0AD6-D5F0-71A5-1F701FF3D782}"/>
              </a:ext>
            </a:extLst>
          </p:cNvPr>
          <p:cNvSpPr txBox="1"/>
          <p:nvPr/>
        </p:nvSpPr>
        <p:spPr>
          <a:xfrm>
            <a:off x="8620006" y="4426251"/>
            <a:ext cx="1118792" cy="707886"/>
          </a:xfrm>
          <a:prstGeom prst="rect">
            <a:avLst/>
          </a:prstGeom>
          <a:noFill/>
        </p:spPr>
        <p:txBody>
          <a:bodyPr wrap="square" rtlCol="0">
            <a:spAutoFit/>
          </a:bodyPr>
          <a:lstStyle/>
          <a:p>
            <a:pPr algn="ctr"/>
            <a:r>
              <a:rPr kumimoji="1" lang="en-US" altLang="ja-JP" sz="2000" b="1" dirty="0"/>
              <a:t>FT</a:t>
            </a:r>
            <a:r>
              <a:rPr kumimoji="1" lang="ja-JP" altLang="en-US" sz="2000" b="1" dirty="0"/>
              <a:t>後の回答</a:t>
            </a:r>
          </a:p>
        </p:txBody>
      </p:sp>
      <p:sp>
        <p:nvSpPr>
          <p:cNvPr id="1057" name="四角形: 角を丸くする 1056">
            <a:extLst>
              <a:ext uri="{FF2B5EF4-FFF2-40B4-BE49-F238E27FC236}">
                <a16:creationId xmlns:a16="http://schemas.microsoft.com/office/drawing/2014/main" id="{52D88C10-31B6-7757-71AA-B1B9AE79C465}"/>
              </a:ext>
            </a:extLst>
          </p:cNvPr>
          <p:cNvSpPr/>
          <p:nvPr/>
        </p:nvSpPr>
        <p:spPr>
          <a:xfrm>
            <a:off x="10317555" y="2469137"/>
            <a:ext cx="456103" cy="570408"/>
          </a:xfrm>
          <a:prstGeom prst="roundRect">
            <a:avLst>
              <a:gd name="adj" fmla="val 5383"/>
            </a:avLst>
          </a:prstGeom>
          <a:solidFill>
            <a:schemeClr val="accent3">
              <a:lumMod val="40000"/>
              <a:lumOff val="60000"/>
            </a:schemeClr>
          </a:solidFill>
          <a:ln w="19050">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58" name="右中かっこ 1057">
            <a:extLst>
              <a:ext uri="{FF2B5EF4-FFF2-40B4-BE49-F238E27FC236}">
                <a16:creationId xmlns:a16="http://schemas.microsoft.com/office/drawing/2014/main" id="{7689C97F-0358-0875-43F9-D41926979605}"/>
              </a:ext>
            </a:extLst>
          </p:cNvPr>
          <p:cNvSpPr/>
          <p:nvPr/>
        </p:nvSpPr>
        <p:spPr>
          <a:xfrm>
            <a:off x="10948810" y="2473866"/>
            <a:ext cx="222409" cy="1882931"/>
          </a:xfrm>
          <a:prstGeom prst="rightBrace">
            <a:avLst/>
          </a:prstGeom>
          <a:ln w="1905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1059" name="テキスト ボックス 1058">
            <a:extLst>
              <a:ext uri="{FF2B5EF4-FFF2-40B4-BE49-F238E27FC236}">
                <a16:creationId xmlns:a16="http://schemas.microsoft.com/office/drawing/2014/main" id="{08E466B8-31AA-C92B-FA3C-4028776A3A7A}"/>
              </a:ext>
            </a:extLst>
          </p:cNvPr>
          <p:cNvSpPr txBox="1"/>
          <p:nvPr/>
        </p:nvSpPr>
        <p:spPr>
          <a:xfrm>
            <a:off x="11171219" y="3136034"/>
            <a:ext cx="368572" cy="646331"/>
          </a:xfrm>
          <a:prstGeom prst="rect">
            <a:avLst/>
          </a:prstGeom>
          <a:solidFill>
            <a:schemeClr val="accent2">
              <a:lumMod val="60000"/>
              <a:lumOff val="40000"/>
            </a:schemeClr>
          </a:solidFill>
        </p:spPr>
        <p:txBody>
          <a:bodyPr wrap="square" rtlCol="0">
            <a:spAutoFit/>
          </a:bodyPr>
          <a:lstStyle/>
          <a:p>
            <a:r>
              <a:rPr kumimoji="1" lang="ja-JP" altLang="en-US" b="1" dirty="0"/>
              <a:t>比較</a:t>
            </a:r>
          </a:p>
        </p:txBody>
      </p:sp>
      <p:pic>
        <p:nvPicPr>
          <p:cNvPr id="1060" name="グラフィックス 1059" descr="クリップボード 枠線">
            <a:extLst>
              <a:ext uri="{FF2B5EF4-FFF2-40B4-BE49-F238E27FC236}">
                <a16:creationId xmlns:a16="http://schemas.microsoft.com/office/drawing/2014/main" id="{8AB2A441-6B65-458E-8337-4ED343DD9825}"/>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10182677" y="2352596"/>
            <a:ext cx="765132" cy="765132"/>
          </a:xfrm>
          <a:prstGeom prst="rect">
            <a:avLst/>
          </a:prstGeom>
        </p:spPr>
      </p:pic>
      <p:sp>
        <p:nvSpPr>
          <p:cNvPr id="1061" name="四角形: 角を丸くする 1060">
            <a:extLst>
              <a:ext uri="{FF2B5EF4-FFF2-40B4-BE49-F238E27FC236}">
                <a16:creationId xmlns:a16="http://schemas.microsoft.com/office/drawing/2014/main" id="{A42E9D9F-1139-259F-B716-870438F06F24}"/>
              </a:ext>
            </a:extLst>
          </p:cNvPr>
          <p:cNvSpPr/>
          <p:nvPr/>
        </p:nvSpPr>
        <p:spPr>
          <a:xfrm>
            <a:off x="8825950" y="3656727"/>
            <a:ext cx="765132" cy="760453"/>
          </a:xfrm>
          <a:prstGeom prst="roundRect">
            <a:avLst/>
          </a:prstGeom>
          <a:solidFill>
            <a:schemeClr val="accent1">
              <a:lumMod val="40000"/>
              <a:lumOff val="60000"/>
            </a:schemeClr>
          </a:solidFill>
          <a:ln w="190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62" name="円: 塗りつぶしなし 1061">
            <a:extLst>
              <a:ext uri="{FF2B5EF4-FFF2-40B4-BE49-F238E27FC236}">
                <a16:creationId xmlns:a16="http://schemas.microsoft.com/office/drawing/2014/main" id="{E70DA910-DFC0-91DE-D11E-A1827BC7DC1D}"/>
              </a:ext>
            </a:extLst>
          </p:cNvPr>
          <p:cNvSpPr/>
          <p:nvPr/>
        </p:nvSpPr>
        <p:spPr>
          <a:xfrm>
            <a:off x="8901308" y="3777802"/>
            <a:ext cx="278094" cy="278094"/>
          </a:xfrm>
          <a:prstGeom prst="donut">
            <a:avLst>
              <a:gd name="adj" fmla="val 20604"/>
            </a:avLst>
          </a:prstGeom>
          <a:solidFill>
            <a:srgbClr val="C00000"/>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1063" name="乗算記号 1062">
            <a:extLst>
              <a:ext uri="{FF2B5EF4-FFF2-40B4-BE49-F238E27FC236}">
                <a16:creationId xmlns:a16="http://schemas.microsoft.com/office/drawing/2014/main" id="{0C5C3ECB-B8C7-31DF-F07A-486A55577A25}"/>
              </a:ext>
            </a:extLst>
          </p:cNvPr>
          <p:cNvSpPr/>
          <p:nvPr/>
        </p:nvSpPr>
        <p:spPr>
          <a:xfrm>
            <a:off x="9209795" y="3921356"/>
            <a:ext cx="390117" cy="400408"/>
          </a:xfrm>
          <a:prstGeom prst="mathMultiply">
            <a:avLst>
              <a:gd name="adj1" fmla="val 15109"/>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64" name="テキスト ボックス 1063">
            <a:extLst>
              <a:ext uri="{FF2B5EF4-FFF2-40B4-BE49-F238E27FC236}">
                <a16:creationId xmlns:a16="http://schemas.microsoft.com/office/drawing/2014/main" id="{DAFB2795-F97A-FA45-DB44-83FE1ACE899F}"/>
              </a:ext>
            </a:extLst>
          </p:cNvPr>
          <p:cNvSpPr txBox="1"/>
          <p:nvPr/>
        </p:nvSpPr>
        <p:spPr>
          <a:xfrm>
            <a:off x="8795557" y="4033795"/>
            <a:ext cx="683592" cy="338554"/>
          </a:xfrm>
          <a:prstGeom prst="rect">
            <a:avLst/>
          </a:prstGeom>
          <a:noFill/>
        </p:spPr>
        <p:txBody>
          <a:bodyPr wrap="square" rtlCol="0">
            <a:spAutoFit/>
          </a:bodyPr>
          <a:lstStyle/>
          <a:p>
            <a:r>
              <a:rPr kumimoji="1" lang="en-US" altLang="ja-JP" sz="1600" b="1" dirty="0"/>
              <a:t>Yes</a:t>
            </a:r>
            <a:endParaRPr kumimoji="1" lang="ja-JP" altLang="en-US" sz="1600" b="1" dirty="0"/>
          </a:p>
        </p:txBody>
      </p:sp>
      <p:sp>
        <p:nvSpPr>
          <p:cNvPr id="1065" name="テキスト ボックス 1064">
            <a:extLst>
              <a:ext uri="{FF2B5EF4-FFF2-40B4-BE49-F238E27FC236}">
                <a16:creationId xmlns:a16="http://schemas.microsoft.com/office/drawing/2014/main" id="{7D2FE7E1-F3A0-86DF-46B4-3362298EB16B}"/>
              </a:ext>
            </a:extLst>
          </p:cNvPr>
          <p:cNvSpPr txBox="1"/>
          <p:nvPr/>
        </p:nvSpPr>
        <p:spPr>
          <a:xfrm>
            <a:off x="9144352" y="3717050"/>
            <a:ext cx="512744" cy="338554"/>
          </a:xfrm>
          <a:prstGeom prst="rect">
            <a:avLst/>
          </a:prstGeom>
          <a:noFill/>
        </p:spPr>
        <p:txBody>
          <a:bodyPr wrap="square" rtlCol="0">
            <a:spAutoFit/>
          </a:bodyPr>
          <a:lstStyle/>
          <a:p>
            <a:r>
              <a:rPr kumimoji="1" lang="en-US" altLang="ja-JP" sz="1600" b="1" dirty="0"/>
              <a:t>No</a:t>
            </a:r>
            <a:endParaRPr kumimoji="1" lang="ja-JP" altLang="en-US" sz="1600" b="1" dirty="0"/>
          </a:p>
        </p:txBody>
      </p:sp>
      <p:sp>
        <p:nvSpPr>
          <p:cNvPr id="1066" name="楕円 1065">
            <a:extLst>
              <a:ext uri="{FF2B5EF4-FFF2-40B4-BE49-F238E27FC236}">
                <a16:creationId xmlns:a16="http://schemas.microsoft.com/office/drawing/2014/main" id="{80BC0879-8771-95E2-8418-3081FCC6773A}"/>
              </a:ext>
            </a:extLst>
          </p:cNvPr>
          <p:cNvSpPr/>
          <p:nvPr/>
        </p:nvSpPr>
        <p:spPr>
          <a:xfrm>
            <a:off x="7505956" y="3648050"/>
            <a:ext cx="515280" cy="513382"/>
          </a:xfrm>
          <a:prstGeom prst="ellipse">
            <a:avLst/>
          </a:prstGeom>
          <a:solidFill>
            <a:schemeClr val="accent5">
              <a:lumMod val="40000"/>
              <a:lumOff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pic>
        <p:nvPicPr>
          <p:cNvPr id="1067" name="グラフィックス 1066" descr="人工知能 枠線">
            <a:extLst>
              <a:ext uri="{FF2B5EF4-FFF2-40B4-BE49-F238E27FC236}">
                <a16:creationId xmlns:a16="http://schemas.microsoft.com/office/drawing/2014/main" id="{863D9B8F-2190-3C1C-1A7C-09216AA12407}"/>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flipH="1">
            <a:off x="7178804" y="3529440"/>
            <a:ext cx="1051892" cy="979371"/>
          </a:xfrm>
          <a:prstGeom prst="rect">
            <a:avLst/>
          </a:prstGeom>
        </p:spPr>
      </p:pic>
      <p:sp>
        <p:nvSpPr>
          <p:cNvPr id="1068" name="四角形: 角を丸くする 1067">
            <a:extLst>
              <a:ext uri="{FF2B5EF4-FFF2-40B4-BE49-F238E27FC236}">
                <a16:creationId xmlns:a16="http://schemas.microsoft.com/office/drawing/2014/main" id="{147FC7C7-B43F-556E-A3B6-A918E644F49A}"/>
              </a:ext>
            </a:extLst>
          </p:cNvPr>
          <p:cNvSpPr/>
          <p:nvPr/>
        </p:nvSpPr>
        <p:spPr>
          <a:xfrm>
            <a:off x="10344383" y="3756420"/>
            <a:ext cx="456103" cy="570408"/>
          </a:xfrm>
          <a:prstGeom prst="roundRect">
            <a:avLst>
              <a:gd name="adj" fmla="val 5383"/>
            </a:avLst>
          </a:prstGeom>
          <a:solidFill>
            <a:schemeClr val="accent1">
              <a:lumMod val="40000"/>
              <a:lumOff val="60000"/>
            </a:schemeClr>
          </a:solidFill>
          <a:ln w="19050">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1069" name="グラフィックス 1068" descr="クリップボード 枠線">
            <a:extLst>
              <a:ext uri="{FF2B5EF4-FFF2-40B4-BE49-F238E27FC236}">
                <a16:creationId xmlns:a16="http://schemas.microsoft.com/office/drawing/2014/main" id="{07B48026-72E4-1EF6-6043-C034209BC2C3}"/>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10209505" y="3639879"/>
            <a:ext cx="765132" cy="765132"/>
          </a:xfrm>
          <a:prstGeom prst="rect">
            <a:avLst/>
          </a:prstGeom>
        </p:spPr>
      </p:pic>
      <p:sp>
        <p:nvSpPr>
          <p:cNvPr id="1070" name="テキスト ボックス 1069">
            <a:extLst>
              <a:ext uri="{FF2B5EF4-FFF2-40B4-BE49-F238E27FC236}">
                <a16:creationId xmlns:a16="http://schemas.microsoft.com/office/drawing/2014/main" id="{3273FA1D-3031-721D-9D1C-BD8A7FA9F273}"/>
              </a:ext>
            </a:extLst>
          </p:cNvPr>
          <p:cNvSpPr txBox="1"/>
          <p:nvPr/>
        </p:nvSpPr>
        <p:spPr>
          <a:xfrm>
            <a:off x="3111989" y="3178333"/>
            <a:ext cx="1186644" cy="707886"/>
          </a:xfrm>
          <a:prstGeom prst="rect">
            <a:avLst/>
          </a:prstGeom>
          <a:noFill/>
        </p:spPr>
        <p:txBody>
          <a:bodyPr wrap="square" rtlCol="0">
            <a:spAutoFit/>
          </a:bodyPr>
          <a:lstStyle/>
          <a:p>
            <a:pPr algn="ctr"/>
            <a:r>
              <a:rPr lang="en-US" altLang="ja-JP" sz="2000" b="1" dirty="0"/>
              <a:t>FT</a:t>
            </a:r>
            <a:r>
              <a:rPr lang="ja-JP" altLang="en-US" sz="2000" b="1" dirty="0"/>
              <a:t>後の</a:t>
            </a:r>
            <a:r>
              <a:rPr kumimoji="1" lang="en-US" altLang="ja-JP" sz="2000" b="1" dirty="0"/>
              <a:t>LLM</a:t>
            </a:r>
            <a:endParaRPr kumimoji="1" lang="ja-JP" altLang="en-US" sz="2000" b="1" dirty="0"/>
          </a:p>
        </p:txBody>
      </p:sp>
      <p:sp>
        <p:nvSpPr>
          <p:cNvPr id="1071" name="楕円 1070">
            <a:extLst>
              <a:ext uri="{FF2B5EF4-FFF2-40B4-BE49-F238E27FC236}">
                <a16:creationId xmlns:a16="http://schemas.microsoft.com/office/drawing/2014/main" id="{EFC43817-830D-B129-C126-93D57D6A08B8}"/>
              </a:ext>
            </a:extLst>
          </p:cNvPr>
          <p:cNvSpPr/>
          <p:nvPr/>
        </p:nvSpPr>
        <p:spPr>
          <a:xfrm>
            <a:off x="1165352" y="2441351"/>
            <a:ext cx="515280" cy="513382"/>
          </a:xfrm>
          <a:prstGeom prst="ellipse">
            <a:avLst/>
          </a:prstGeom>
          <a:solidFill>
            <a:schemeClr val="accent3">
              <a:lumMod val="60000"/>
              <a:lumOff val="4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072" name="テキスト ボックス 1071">
            <a:extLst>
              <a:ext uri="{FF2B5EF4-FFF2-40B4-BE49-F238E27FC236}">
                <a16:creationId xmlns:a16="http://schemas.microsoft.com/office/drawing/2014/main" id="{0D2A0FE4-2646-3786-206C-7FE7B27C3296}"/>
              </a:ext>
            </a:extLst>
          </p:cNvPr>
          <p:cNvSpPr txBox="1"/>
          <p:nvPr/>
        </p:nvSpPr>
        <p:spPr>
          <a:xfrm>
            <a:off x="1002675" y="3198365"/>
            <a:ext cx="828269" cy="400110"/>
          </a:xfrm>
          <a:prstGeom prst="rect">
            <a:avLst/>
          </a:prstGeom>
          <a:noFill/>
        </p:spPr>
        <p:txBody>
          <a:bodyPr wrap="square" rtlCol="0">
            <a:spAutoFit/>
          </a:bodyPr>
          <a:lstStyle/>
          <a:p>
            <a:pPr algn="ctr"/>
            <a:r>
              <a:rPr kumimoji="1" lang="en-US" altLang="ja-JP" sz="2000" b="1" dirty="0"/>
              <a:t>LLM</a:t>
            </a:r>
            <a:endParaRPr kumimoji="1" lang="ja-JP" altLang="en-US" sz="2000" b="1" dirty="0"/>
          </a:p>
        </p:txBody>
      </p:sp>
      <p:pic>
        <p:nvPicPr>
          <p:cNvPr id="1073" name="グラフィックス 1072" descr="人工知能 枠線">
            <a:extLst>
              <a:ext uri="{FF2B5EF4-FFF2-40B4-BE49-F238E27FC236}">
                <a16:creationId xmlns:a16="http://schemas.microsoft.com/office/drawing/2014/main" id="{82CB9591-12D9-E70D-D369-05C7E24AC105}"/>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flipH="1">
            <a:off x="838200" y="2322741"/>
            <a:ext cx="1051892" cy="979371"/>
          </a:xfrm>
          <a:prstGeom prst="rect">
            <a:avLst/>
          </a:prstGeom>
        </p:spPr>
      </p:pic>
      <p:sp>
        <p:nvSpPr>
          <p:cNvPr id="1074" name="楕円 1073">
            <a:extLst>
              <a:ext uri="{FF2B5EF4-FFF2-40B4-BE49-F238E27FC236}">
                <a16:creationId xmlns:a16="http://schemas.microsoft.com/office/drawing/2014/main" id="{EEDEE90C-2C97-8AF0-9486-BCF8CE2763FE}"/>
              </a:ext>
            </a:extLst>
          </p:cNvPr>
          <p:cNvSpPr/>
          <p:nvPr/>
        </p:nvSpPr>
        <p:spPr>
          <a:xfrm>
            <a:off x="3421102" y="2417705"/>
            <a:ext cx="515280" cy="513382"/>
          </a:xfrm>
          <a:prstGeom prst="ellipse">
            <a:avLst/>
          </a:prstGeom>
          <a:solidFill>
            <a:schemeClr val="accent5">
              <a:lumMod val="40000"/>
              <a:lumOff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pic>
        <p:nvPicPr>
          <p:cNvPr id="1075" name="グラフィックス 1074" descr="人工知能 枠線">
            <a:extLst>
              <a:ext uri="{FF2B5EF4-FFF2-40B4-BE49-F238E27FC236}">
                <a16:creationId xmlns:a16="http://schemas.microsoft.com/office/drawing/2014/main" id="{B6DCE741-D71E-0B8B-F750-436FE79A51AA}"/>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flipH="1">
            <a:off x="3093950" y="2299095"/>
            <a:ext cx="1051892" cy="979371"/>
          </a:xfrm>
          <a:prstGeom prst="rect">
            <a:avLst/>
          </a:prstGeom>
        </p:spPr>
      </p:pic>
      <p:sp>
        <p:nvSpPr>
          <p:cNvPr id="1076" name="矢印: 右 1075">
            <a:extLst>
              <a:ext uri="{FF2B5EF4-FFF2-40B4-BE49-F238E27FC236}">
                <a16:creationId xmlns:a16="http://schemas.microsoft.com/office/drawing/2014/main" id="{75984DB4-FFAE-B98D-3280-67C88F609916}"/>
              </a:ext>
            </a:extLst>
          </p:cNvPr>
          <p:cNvSpPr/>
          <p:nvPr/>
        </p:nvSpPr>
        <p:spPr>
          <a:xfrm>
            <a:off x="1876508" y="2683056"/>
            <a:ext cx="1266694" cy="309886"/>
          </a:xfrm>
          <a:prstGeom prst="rightArrow">
            <a:avLst>
              <a:gd name="adj1" fmla="val 37923"/>
              <a:gd name="adj2" fmla="val 50000"/>
            </a:avLst>
          </a:prstGeom>
          <a:solidFill>
            <a:schemeClr val="accent6">
              <a:lumMod val="40000"/>
              <a:lumOff val="60000"/>
            </a:schemeClr>
          </a:solidFill>
          <a:ln w="190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77" name="テキスト ボックス 1076">
            <a:extLst>
              <a:ext uri="{FF2B5EF4-FFF2-40B4-BE49-F238E27FC236}">
                <a16:creationId xmlns:a16="http://schemas.microsoft.com/office/drawing/2014/main" id="{6DDDF594-2100-88E4-1997-64D9D6AED9C1}"/>
              </a:ext>
            </a:extLst>
          </p:cNvPr>
          <p:cNvSpPr txBox="1"/>
          <p:nvPr/>
        </p:nvSpPr>
        <p:spPr>
          <a:xfrm>
            <a:off x="1852699" y="2413002"/>
            <a:ext cx="1187936" cy="400110"/>
          </a:xfrm>
          <a:prstGeom prst="rect">
            <a:avLst/>
          </a:prstGeom>
          <a:noFill/>
        </p:spPr>
        <p:txBody>
          <a:bodyPr wrap="square" rtlCol="0">
            <a:spAutoFit/>
          </a:bodyPr>
          <a:lstStyle/>
          <a:p>
            <a:pPr algn="ctr"/>
            <a:r>
              <a:rPr lang="en-US" altLang="ja-JP" sz="2000" b="1" dirty="0"/>
              <a:t>FT</a:t>
            </a:r>
            <a:endParaRPr kumimoji="1" lang="ja-JP" altLang="en-US" sz="2000" b="1" dirty="0"/>
          </a:p>
        </p:txBody>
      </p:sp>
      <p:sp>
        <p:nvSpPr>
          <p:cNvPr id="1078" name="矢印: 右 1077">
            <a:extLst>
              <a:ext uri="{FF2B5EF4-FFF2-40B4-BE49-F238E27FC236}">
                <a16:creationId xmlns:a16="http://schemas.microsoft.com/office/drawing/2014/main" id="{9D16430B-029F-07EB-798B-DCAA0951B79A}"/>
              </a:ext>
            </a:extLst>
          </p:cNvPr>
          <p:cNvSpPr/>
          <p:nvPr/>
        </p:nvSpPr>
        <p:spPr>
          <a:xfrm rot="16200000">
            <a:off x="2205528" y="3071566"/>
            <a:ext cx="523828" cy="309886"/>
          </a:xfrm>
          <a:prstGeom prst="rightArrow">
            <a:avLst>
              <a:gd name="adj1" fmla="val 37923"/>
              <a:gd name="adj2" fmla="val 50000"/>
            </a:avLst>
          </a:prstGeom>
          <a:solidFill>
            <a:schemeClr val="accent1">
              <a:lumMod val="60000"/>
              <a:lumOff val="40000"/>
            </a:schemeClr>
          </a:solidFill>
          <a:ln w="190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79" name="テキスト ボックス 1078">
            <a:extLst>
              <a:ext uri="{FF2B5EF4-FFF2-40B4-BE49-F238E27FC236}">
                <a16:creationId xmlns:a16="http://schemas.microsoft.com/office/drawing/2014/main" id="{0435FF6C-03A7-332C-0831-1CE2DDEACE0C}"/>
              </a:ext>
            </a:extLst>
          </p:cNvPr>
          <p:cNvSpPr txBox="1"/>
          <p:nvPr/>
        </p:nvSpPr>
        <p:spPr>
          <a:xfrm>
            <a:off x="1329272" y="3938196"/>
            <a:ext cx="2344417" cy="707886"/>
          </a:xfrm>
          <a:prstGeom prst="rect">
            <a:avLst/>
          </a:prstGeom>
          <a:noFill/>
        </p:spPr>
        <p:txBody>
          <a:bodyPr wrap="square" rtlCol="0">
            <a:spAutoFit/>
          </a:bodyPr>
          <a:lstStyle/>
          <a:p>
            <a:pPr algn="ctr"/>
            <a:r>
              <a:rPr kumimoji="1" lang="en-US" altLang="ja-JP" sz="2000" b="1" dirty="0"/>
              <a:t>FEMPDataset</a:t>
            </a:r>
            <a:br>
              <a:rPr kumimoji="1" lang="en-US" altLang="ja-JP" sz="2000" b="1" dirty="0"/>
            </a:br>
            <a:r>
              <a:rPr kumimoji="1" lang="en-US" altLang="ja-JP" sz="2000" b="1" dirty="0"/>
              <a:t>(</a:t>
            </a:r>
            <a:r>
              <a:rPr lang="ja-JP" altLang="en-US" sz="2000" b="1" dirty="0"/>
              <a:t>訓練</a:t>
            </a:r>
            <a:r>
              <a:rPr lang="en-US" altLang="ja-JP" sz="2000" b="1" dirty="0"/>
              <a:t>/</a:t>
            </a:r>
            <a:r>
              <a:rPr lang="ja-JP" altLang="en-US" sz="2000" b="1" dirty="0"/>
              <a:t>検証</a:t>
            </a:r>
            <a:r>
              <a:rPr kumimoji="1" lang="ja-JP" altLang="en-US" sz="2000" b="1" dirty="0"/>
              <a:t>データ</a:t>
            </a:r>
            <a:r>
              <a:rPr kumimoji="1" lang="en-US" altLang="ja-JP" sz="2000" b="1" dirty="0"/>
              <a:t>)</a:t>
            </a:r>
            <a:endParaRPr kumimoji="1" lang="ja-JP" altLang="en-US" sz="2000" b="1" dirty="0"/>
          </a:p>
        </p:txBody>
      </p:sp>
      <p:sp>
        <p:nvSpPr>
          <p:cNvPr id="1080" name="円柱 1079">
            <a:extLst>
              <a:ext uri="{FF2B5EF4-FFF2-40B4-BE49-F238E27FC236}">
                <a16:creationId xmlns:a16="http://schemas.microsoft.com/office/drawing/2014/main" id="{CC0ABBD9-8925-E567-C81D-C321AD6A61B0}"/>
              </a:ext>
            </a:extLst>
          </p:cNvPr>
          <p:cNvSpPr/>
          <p:nvPr/>
        </p:nvSpPr>
        <p:spPr>
          <a:xfrm>
            <a:off x="2171488" y="3649174"/>
            <a:ext cx="582520" cy="286269"/>
          </a:xfrm>
          <a:prstGeom prst="can">
            <a:avLst>
              <a:gd name="adj" fmla="val 27860"/>
            </a:avLst>
          </a:prstGeom>
          <a:solidFill>
            <a:schemeClr val="accent6">
              <a:lumMod val="75000"/>
            </a:schemeClr>
          </a:solidFill>
          <a:ln w="190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81" name="円柱 1080">
            <a:extLst>
              <a:ext uri="{FF2B5EF4-FFF2-40B4-BE49-F238E27FC236}">
                <a16:creationId xmlns:a16="http://schemas.microsoft.com/office/drawing/2014/main" id="{8722CAFA-23D8-1EED-DBCD-D68AB200DC9C}"/>
              </a:ext>
            </a:extLst>
          </p:cNvPr>
          <p:cNvSpPr/>
          <p:nvPr/>
        </p:nvSpPr>
        <p:spPr>
          <a:xfrm>
            <a:off x="2171487" y="3573944"/>
            <a:ext cx="582519" cy="234506"/>
          </a:xfrm>
          <a:prstGeom prst="can">
            <a:avLst>
              <a:gd name="adj" fmla="val 32190"/>
            </a:avLst>
          </a:prstGeom>
          <a:solidFill>
            <a:schemeClr val="accent6">
              <a:lumMod val="40000"/>
              <a:lumOff val="60000"/>
            </a:schemeClr>
          </a:solidFill>
          <a:ln w="190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82" name="四角形: 角を丸くする 1081">
            <a:extLst>
              <a:ext uri="{FF2B5EF4-FFF2-40B4-BE49-F238E27FC236}">
                <a16:creationId xmlns:a16="http://schemas.microsoft.com/office/drawing/2014/main" id="{761548FF-22BA-30D2-6914-BABA47001124}"/>
              </a:ext>
            </a:extLst>
          </p:cNvPr>
          <p:cNvSpPr/>
          <p:nvPr/>
        </p:nvSpPr>
        <p:spPr>
          <a:xfrm>
            <a:off x="8806929" y="2399101"/>
            <a:ext cx="765132" cy="760453"/>
          </a:xfrm>
          <a:prstGeom prst="roundRect">
            <a:avLst/>
          </a:prstGeom>
          <a:solidFill>
            <a:schemeClr val="bg2">
              <a:lumMod val="90000"/>
            </a:schemeClr>
          </a:solidFill>
          <a:ln w="190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83" name="円: 塗りつぶしなし 1082">
            <a:extLst>
              <a:ext uri="{FF2B5EF4-FFF2-40B4-BE49-F238E27FC236}">
                <a16:creationId xmlns:a16="http://schemas.microsoft.com/office/drawing/2014/main" id="{97125CBE-2A24-610E-061C-81D94663D659}"/>
              </a:ext>
            </a:extLst>
          </p:cNvPr>
          <p:cNvSpPr/>
          <p:nvPr/>
        </p:nvSpPr>
        <p:spPr>
          <a:xfrm>
            <a:off x="8882287" y="2520176"/>
            <a:ext cx="278094" cy="278094"/>
          </a:xfrm>
          <a:prstGeom prst="donut">
            <a:avLst>
              <a:gd name="adj" fmla="val 20604"/>
            </a:avLst>
          </a:prstGeom>
          <a:solidFill>
            <a:srgbClr val="C00000"/>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1084" name="乗算記号 1083">
            <a:extLst>
              <a:ext uri="{FF2B5EF4-FFF2-40B4-BE49-F238E27FC236}">
                <a16:creationId xmlns:a16="http://schemas.microsoft.com/office/drawing/2014/main" id="{5D7AB800-C0D8-77F4-2BA9-2F4292B568FC}"/>
              </a:ext>
            </a:extLst>
          </p:cNvPr>
          <p:cNvSpPr/>
          <p:nvPr/>
        </p:nvSpPr>
        <p:spPr>
          <a:xfrm>
            <a:off x="9190774" y="2663730"/>
            <a:ext cx="390117" cy="400408"/>
          </a:xfrm>
          <a:prstGeom prst="mathMultiply">
            <a:avLst>
              <a:gd name="adj1" fmla="val 15109"/>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85" name="テキスト ボックス 1084">
            <a:extLst>
              <a:ext uri="{FF2B5EF4-FFF2-40B4-BE49-F238E27FC236}">
                <a16:creationId xmlns:a16="http://schemas.microsoft.com/office/drawing/2014/main" id="{1326464B-4C33-CC05-7D0C-6D0673036C7F}"/>
              </a:ext>
            </a:extLst>
          </p:cNvPr>
          <p:cNvSpPr txBox="1"/>
          <p:nvPr/>
        </p:nvSpPr>
        <p:spPr>
          <a:xfrm>
            <a:off x="8776536" y="2776169"/>
            <a:ext cx="683592" cy="338554"/>
          </a:xfrm>
          <a:prstGeom prst="rect">
            <a:avLst/>
          </a:prstGeom>
          <a:noFill/>
        </p:spPr>
        <p:txBody>
          <a:bodyPr wrap="square" rtlCol="0">
            <a:spAutoFit/>
          </a:bodyPr>
          <a:lstStyle/>
          <a:p>
            <a:r>
              <a:rPr kumimoji="1" lang="en-US" altLang="ja-JP" sz="1600" b="1" dirty="0"/>
              <a:t>Yes</a:t>
            </a:r>
            <a:endParaRPr kumimoji="1" lang="ja-JP" altLang="en-US" sz="1600" b="1" dirty="0"/>
          </a:p>
        </p:txBody>
      </p:sp>
      <p:sp>
        <p:nvSpPr>
          <p:cNvPr id="1086" name="テキスト ボックス 1085">
            <a:extLst>
              <a:ext uri="{FF2B5EF4-FFF2-40B4-BE49-F238E27FC236}">
                <a16:creationId xmlns:a16="http://schemas.microsoft.com/office/drawing/2014/main" id="{36B08D4D-6CB1-229C-E5B7-F8F857989A7F}"/>
              </a:ext>
            </a:extLst>
          </p:cNvPr>
          <p:cNvSpPr txBox="1"/>
          <p:nvPr/>
        </p:nvSpPr>
        <p:spPr>
          <a:xfrm>
            <a:off x="9125331" y="2459424"/>
            <a:ext cx="512744" cy="338554"/>
          </a:xfrm>
          <a:prstGeom prst="rect">
            <a:avLst/>
          </a:prstGeom>
          <a:noFill/>
        </p:spPr>
        <p:txBody>
          <a:bodyPr wrap="square" rtlCol="0">
            <a:spAutoFit/>
          </a:bodyPr>
          <a:lstStyle/>
          <a:p>
            <a:r>
              <a:rPr kumimoji="1" lang="en-US" altLang="ja-JP" sz="1600" b="1" dirty="0"/>
              <a:t>No</a:t>
            </a:r>
            <a:endParaRPr kumimoji="1" lang="ja-JP" altLang="en-US" sz="1600" b="1" dirty="0"/>
          </a:p>
        </p:txBody>
      </p:sp>
      <p:sp>
        <p:nvSpPr>
          <p:cNvPr id="1087" name="テキスト ボックス 1086">
            <a:extLst>
              <a:ext uri="{FF2B5EF4-FFF2-40B4-BE49-F238E27FC236}">
                <a16:creationId xmlns:a16="http://schemas.microsoft.com/office/drawing/2014/main" id="{78558C8B-CA39-6F25-ABBB-8346E52C722C}"/>
              </a:ext>
            </a:extLst>
          </p:cNvPr>
          <p:cNvSpPr txBox="1"/>
          <p:nvPr/>
        </p:nvSpPr>
        <p:spPr>
          <a:xfrm>
            <a:off x="1002675" y="1744492"/>
            <a:ext cx="2459839" cy="400110"/>
          </a:xfrm>
          <a:prstGeom prst="rect">
            <a:avLst/>
          </a:prstGeom>
          <a:solidFill>
            <a:schemeClr val="accent6">
              <a:lumMod val="40000"/>
              <a:lumOff val="60000"/>
            </a:schemeClr>
          </a:solidFill>
        </p:spPr>
        <p:txBody>
          <a:bodyPr wrap="square" rtlCol="0">
            <a:spAutoFit/>
          </a:bodyPr>
          <a:lstStyle/>
          <a:p>
            <a:r>
              <a:rPr kumimoji="1" lang="en-US" altLang="ja-JP" sz="2000" b="1" dirty="0"/>
              <a:t>STEP1</a:t>
            </a:r>
            <a:r>
              <a:rPr kumimoji="1" lang="ja-JP" altLang="en-US" sz="2000" b="1" dirty="0"/>
              <a:t>：</a:t>
            </a:r>
            <a:r>
              <a:rPr kumimoji="1" lang="en-US" altLang="ja-JP" sz="2000" b="1" dirty="0"/>
              <a:t>LLM</a:t>
            </a:r>
            <a:r>
              <a:rPr kumimoji="1" lang="ja-JP" altLang="en-US" sz="2000" b="1" dirty="0"/>
              <a:t>の</a:t>
            </a:r>
            <a:r>
              <a:rPr kumimoji="1" lang="en-US" altLang="ja-JP" sz="2000" b="1" dirty="0"/>
              <a:t>FT</a:t>
            </a:r>
            <a:endParaRPr kumimoji="1" lang="ja-JP" altLang="en-US" sz="2000" b="1" dirty="0"/>
          </a:p>
        </p:txBody>
      </p:sp>
      <p:sp>
        <p:nvSpPr>
          <p:cNvPr id="1088" name="テキスト ボックス 1087">
            <a:extLst>
              <a:ext uri="{FF2B5EF4-FFF2-40B4-BE49-F238E27FC236}">
                <a16:creationId xmlns:a16="http://schemas.microsoft.com/office/drawing/2014/main" id="{7DAA9BA5-7494-0138-6BFE-18C107F9C941}"/>
              </a:ext>
            </a:extLst>
          </p:cNvPr>
          <p:cNvSpPr txBox="1"/>
          <p:nvPr/>
        </p:nvSpPr>
        <p:spPr>
          <a:xfrm>
            <a:off x="4595138" y="1748093"/>
            <a:ext cx="2604875" cy="400110"/>
          </a:xfrm>
          <a:prstGeom prst="rect">
            <a:avLst/>
          </a:prstGeom>
          <a:solidFill>
            <a:schemeClr val="accent1">
              <a:lumMod val="40000"/>
              <a:lumOff val="60000"/>
            </a:schemeClr>
          </a:solidFill>
        </p:spPr>
        <p:txBody>
          <a:bodyPr wrap="square" rtlCol="0">
            <a:spAutoFit/>
          </a:bodyPr>
          <a:lstStyle/>
          <a:p>
            <a:r>
              <a:rPr kumimoji="1" lang="en-US" altLang="ja-JP" sz="2000" b="1" dirty="0"/>
              <a:t>STEP2</a:t>
            </a:r>
            <a:r>
              <a:rPr kumimoji="1" lang="ja-JP" altLang="en-US" sz="2000" b="1" dirty="0"/>
              <a:t>：</a:t>
            </a:r>
            <a:r>
              <a:rPr kumimoji="1" lang="en-US" altLang="ja-JP" sz="2000" b="1" dirty="0"/>
              <a:t>LLM</a:t>
            </a:r>
            <a:r>
              <a:rPr kumimoji="1" lang="ja-JP" altLang="en-US" sz="2000" b="1" dirty="0"/>
              <a:t>の実行</a:t>
            </a:r>
          </a:p>
        </p:txBody>
      </p:sp>
      <p:sp>
        <p:nvSpPr>
          <p:cNvPr id="1089" name="テキスト ボックス 1088">
            <a:extLst>
              <a:ext uri="{FF2B5EF4-FFF2-40B4-BE49-F238E27FC236}">
                <a16:creationId xmlns:a16="http://schemas.microsoft.com/office/drawing/2014/main" id="{879582D5-8ECE-C06D-A1B4-7DDCA6824F1E}"/>
              </a:ext>
            </a:extLst>
          </p:cNvPr>
          <p:cNvSpPr txBox="1"/>
          <p:nvPr/>
        </p:nvSpPr>
        <p:spPr>
          <a:xfrm>
            <a:off x="8799615" y="1742981"/>
            <a:ext cx="2295821" cy="400110"/>
          </a:xfrm>
          <a:prstGeom prst="rect">
            <a:avLst/>
          </a:prstGeom>
          <a:solidFill>
            <a:schemeClr val="accent2">
              <a:lumMod val="40000"/>
              <a:lumOff val="60000"/>
            </a:schemeClr>
          </a:solidFill>
        </p:spPr>
        <p:txBody>
          <a:bodyPr wrap="none" rtlCol="0">
            <a:spAutoFit/>
          </a:bodyPr>
          <a:lstStyle/>
          <a:p>
            <a:r>
              <a:rPr kumimoji="1" lang="en-US" altLang="ja-JP" sz="2000" b="1" dirty="0"/>
              <a:t>STEP3</a:t>
            </a:r>
            <a:r>
              <a:rPr kumimoji="1" lang="ja-JP" altLang="en-US" sz="2000" b="1" dirty="0"/>
              <a:t>：性能評価</a:t>
            </a:r>
          </a:p>
        </p:txBody>
      </p:sp>
      <p:sp>
        <p:nvSpPr>
          <p:cNvPr id="1090" name="テキスト ボックス 1089">
            <a:extLst>
              <a:ext uri="{FF2B5EF4-FFF2-40B4-BE49-F238E27FC236}">
                <a16:creationId xmlns:a16="http://schemas.microsoft.com/office/drawing/2014/main" id="{ACD83856-6B95-EA80-F495-E0090B98601E}"/>
              </a:ext>
            </a:extLst>
          </p:cNvPr>
          <p:cNvSpPr txBox="1"/>
          <p:nvPr/>
        </p:nvSpPr>
        <p:spPr>
          <a:xfrm>
            <a:off x="9744659" y="3090647"/>
            <a:ext cx="492009" cy="707886"/>
          </a:xfrm>
          <a:prstGeom prst="rect">
            <a:avLst/>
          </a:prstGeom>
          <a:noFill/>
        </p:spPr>
        <p:txBody>
          <a:bodyPr wrap="square" rtlCol="0">
            <a:spAutoFit/>
          </a:bodyPr>
          <a:lstStyle/>
          <a:p>
            <a:r>
              <a:rPr kumimoji="1" lang="ja-JP" altLang="en-US" sz="2000" b="1" dirty="0"/>
              <a:t>集計</a:t>
            </a:r>
          </a:p>
        </p:txBody>
      </p:sp>
      <p:sp>
        <p:nvSpPr>
          <p:cNvPr id="1091" name="矢印: 右 1090">
            <a:extLst>
              <a:ext uri="{FF2B5EF4-FFF2-40B4-BE49-F238E27FC236}">
                <a16:creationId xmlns:a16="http://schemas.microsoft.com/office/drawing/2014/main" id="{4DA834B0-D8B8-730B-89EE-8826F5598C16}"/>
              </a:ext>
            </a:extLst>
          </p:cNvPr>
          <p:cNvSpPr/>
          <p:nvPr/>
        </p:nvSpPr>
        <p:spPr>
          <a:xfrm>
            <a:off x="9767789" y="3885243"/>
            <a:ext cx="402280" cy="309886"/>
          </a:xfrm>
          <a:prstGeom prst="rightArrow">
            <a:avLst>
              <a:gd name="adj1" fmla="val 37923"/>
              <a:gd name="adj2" fmla="val 50000"/>
            </a:avLst>
          </a:prstGeom>
          <a:solidFill>
            <a:schemeClr val="accent1">
              <a:lumMod val="60000"/>
              <a:lumOff val="40000"/>
            </a:schemeClr>
          </a:solidFill>
          <a:ln w="190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92" name="矢印: 右 1091">
            <a:extLst>
              <a:ext uri="{FF2B5EF4-FFF2-40B4-BE49-F238E27FC236}">
                <a16:creationId xmlns:a16="http://schemas.microsoft.com/office/drawing/2014/main" id="{1831C089-C808-7362-6C37-E7AF5BAEA699}"/>
              </a:ext>
            </a:extLst>
          </p:cNvPr>
          <p:cNvSpPr/>
          <p:nvPr/>
        </p:nvSpPr>
        <p:spPr>
          <a:xfrm>
            <a:off x="9767788" y="2642705"/>
            <a:ext cx="390117" cy="309886"/>
          </a:xfrm>
          <a:prstGeom prst="rightArrow">
            <a:avLst>
              <a:gd name="adj1" fmla="val 37923"/>
              <a:gd name="adj2" fmla="val 50000"/>
            </a:avLst>
          </a:prstGeom>
          <a:solidFill>
            <a:schemeClr val="accent1">
              <a:lumMod val="60000"/>
              <a:lumOff val="40000"/>
            </a:schemeClr>
          </a:solidFill>
          <a:ln w="190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93" name="テキスト ボックス 1092">
            <a:extLst>
              <a:ext uri="{FF2B5EF4-FFF2-40B4-BE49-F238E27FC236}">
                <a16:creationId xmlns:a16="http://schemas.microsoft.com/office/drawing/2014/main" id="{68C300A8-2122-AB76-198B-2FC58B8C8A54}"/>
              </a:ext>
            </a:extLst>
          </p:cNvPr>
          <p:cNvSpPr txBox="1"/>
          <p:nvPr/>
        </p:nvSpPr>
        <p:spPr>
          <a:xfrm>
            <a:off x="7178804" y="5581048"/>
            <a:ext cx="4107215" cy="400110"/>
          </a:xfrm>
          <a:prstGeom prst="rect">
            <a:avLst/>
          </a:prstGeom>
          <a:noFill/>
          <a:ln w="3175">
            <a:solidFill>
              <a:schemeClr val="tx1"/>
            </a:solidFill>
          </a:ln>
        </p:spPr>
        <p:txBody>
          <a:bodyPr wrap="none" rtlCol="0">
            <a:spAutoFit/>
          </a:bodyPr>
          <a:lstStyle/>
          <a:p>
            <a:r>
              <a:rPr kumimoji="1" lang="en-US" altLang="ja-JP" sz="2000" b="1" dirty="0"/>
              <a:t>※FT</a:t>
            </a:r>
            <a:r>
              <a:rPr kumimoji="1" lang="ja-JP" altLang="en-US" sz="2000" b="1" dirty="0"/>
              <a:t>は</a:t>
            </a:r>
            <a:r>
              <a:rPr lang="ja-JP" altLang="en-US" sz="2000" b="1" dirty="0"/>
              <a:t>ファインチューニングの略</a:t>
            </a:r>
            <a:endParaRPr lang="en-US" altLang="ja-JP" sz="2000" b="1" dirty="0"/>
          </a:p>
        </p:txBody>
      </p:sp>
      <p:sp>
        <p:nvSpPr>
          <p:cNvPr id="1094" name="テキスト ボックス 1093">
            <a:extLst>
              <a:ext uri="{FF2B5EF4-FFF2-40B4-BE49-F238E27FC236}">
                <a16:creationId xmlns:a16="http://schemas.microsoft.com/office/drawing/2014/main" id="{3E46C4A7-C52E-596D-628D-A0F5547BA774}"/>
              </a:ext>
            </a:extLst>
          </p:cNvPr>
          <p:cNvSpPr txBox="1"/>
          <p:nvPr/>
        </p:nvSpPr>
        <p:spPr>
          <a:xfrm>
            <a:off x="4882199" y="5098962"/>
            <a:ext cx="1617508" cy="400110"/>
          </a:xfrm>
          <a:prstGeom prst="rect">
            <a:avLst/>
          </a:prstGeom>
          <a:noFill/>
        </p:spPr>
        <p:txBody>
          <a:bodyPr wrap="square" rtlCol="0">
            <a:spAutoFit/>
          </a:bodyPr>
          <a:lstStyle/>
          <a:p>
            <a:pPr algn="ctr"/>
            <a:r>
              <a:rPr kumimoji="1" lang="ja-JP" altLang="en-US" sz="2000" b="1" dirty="0"/>
              <a:t>評価データ</a:t>
            </a:r>
          </a:p>
        </p:txBody>
      </p:sp>
      <p:sp>
        <p:nvSpPr>
          <p:cNvPr id="1095" name="四角形: 角を丸くする 1094">
            <a:extLst>
              <a:ext uri="{FF2B5EF4-FFF2-40B4-BE49-F238E27FC236}">
                <a16:creationId xmlns:a16="http://schemas.microsoft.com/office/drawing/2014/main" id="{1BFE4989-3BAA-9664-39B5-182BAA37363D}"/>
              </a:ext>
            </a:extLst>
          </p:cNvPr>
          <p:cNvSpPr/>
          <p:nvPr/>
        </p:nvSpPr>
        <p:spPr>
          <a:xfrm>
            <a:off x="4649265" y="2335568"/>
            <a:ext cx="1943662" cy="1341045"/>
          </a:xfrm>
          <a:prstGeom prst="roundRect">
            <a:avLst>
              <a:gd name="adj" fmla="val 12381"/>
            </a:avLst>
          </a:prstGeom>
          <a:solidFill>
            <a:schemeClr val="bg2"/>
          </a:solidFill>
          <a:ln w="28575">
            <a:solidFill>
              <a:srgbClr val="31404D"/>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96" name="テキスト ボックス 1095">
            <a:extLst>
              <a:ext uri="{FF2B5EF4-FFF2-40B4-BE49-F238E27FC236}">
                <a16:creationId xmlns:a16="http://schemas.microsoft.com/office/drawing/2014/main" id="{30CAEFEA-771F-861B-F36E-836D9F42B458}"/>
              </a:ext>
            </a:extLst>
          </p:cNvPr>
          <p:cNvSpPr txBox="1"/>
          <p:nvPr/>
        </p:nvSpPr>
        <p:spPr>
          <a:xfrm>
            <a:off x="4633937" y="3043945"/>
            <a:ext cx="1978464" cy="707886"/>
          </a:xfrm>
          <a:prstGeom prst="rect">
            <a:avLst/>
          </a:prstGeom>
          <a:noFill/>
        </p:spPr>
        <p:txBody>
          <a:bodyPr wrap="square" rtlCol="0">
            <a:spAutoFit/>
          </a:bodyPr>
          <a:lstStyle/>
          <a:p>
            <a:pPr algn="ctr"/>
            <a:r>
              <a:rPr kumimoji="1" lang="en-US" altLang="ja-JP" sz="2000" b="1" dirty="0"/>
              <a:t>FEMPDataset</a:t>
            </a:r>
            <a:br>
              <a:rPr kumimoji="1" lang="en-US" altLang="ja-JP" sz="2000" b="1" dirty="0"/>
            </a:br>
            <a:r>
              <a:rPr kumimoji="1" lang="en-US" altLang="ja-JP" sz="2000" b="1" dirty="0"/>
              <a:t>(</a:t>
            </a:r>
            <a:r>
              <a:rPr kumimoji="1" lang="ja-JP" altLang="en-US" sz="2000" b="1" dirty="0"/>
              <a:t>テストデータ</a:t>
            </a:r>
            <a:r>
              <a:rPr kumimoji="1" lang="en-US" altLang="ja-JP" sz="2000" b="1" dirty="0"/>
              <a:t>)</a:t>
            </a:r>
            <a:endParaRPr kumimoji="1" lang="ja-JP" altLang="en-US" sz="2000" b="1" dirty="0"/>
          </a:p>
        </p:txBody>
      </p:sp>
      <p:sp>
        <p:nvSpPr>
          <p:cNvPr id="1097" name="円柱 1096">
            <a:extLst>
              <a:ext uri="{FF2B5EF4-FFF2-40B4-BE49-F238E27FC236}">
                <a16:creationId xmlns:a16="http://schemas.microsoft.com/office/drawing/2014/main" id="{8E6A5874-B94D-766E-9441-4D3BDB1228C1}"/>
              </a:ext>
            </a:extLst>
          </p:cNvPr>
          <p:cNvSpPr/>
          <p:nvPr/>
        </p:nvSpPr>
        <p:spPr>
          <a:xfrm>
            <a:off x="5371311" y="2761750"/>
            <a:ext cx="582520" cy="286269"/>
          </a:xfrm>
          <a:prstGeom prst="can">
            <a:avLst>
              <a:gd name="adj" fmla="val 27860"/>
            </a:avLst>
          </a:prstGeom>
          <a:solidFill>
            <a:schemeClr val="accent6">
              <a:lumMod val="75000"/>
            </a:schemeClr>
          </a:solidFill>
          <a:ln w="190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98" name="円柱 1097">
            <a:extLst>
              <a:ext uri="{FF2B5EF4-FFF2-40B4-BE49-F238E27FC236}">
                <a16:creationId xmlns:a16="http://schemas.microsoft.com/office/drawing/2014/main" id="{4B949D3E-9CD7-287F-515F-6FFBEC299DC4}"/>
              </a:ext>
            </a:extLst>
          </p:cNvPr>
          <p:cNvSpPr/>
          <p:nvPr/>
        </p:nvSpPr>
        <p:spPr>
          <a:xfrm>
            <a:off x="5371310" y="2686520"/>
            <a:ext cx="582519" cy="234506"/>
          </a:xfrm>
          <a:prstGeom prst="can">
            <a:avLst>
              <a:gd name="adj" fmla="val 32190"/>
            </a:avLst>
          </a:prstGeom>
          <a:solidFill>
            <a:schemeClr val="accent6">
              <a:lumMod val="40000"/>
              <a:lumOff val="60000"/>
            </a:schemeClr>
          </a:solidFill>
          <a:ln w="190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99" name="テキスト ボックス 1098">
            <a:extLst>
              <a:ext uri="{FF2B5EF4-FFF2-40B4-BE49-F238E27FC236}">
                <a16:creationId xmlns:a16="http://schemas.microsoft.com/office/drawing/2014/main" id="{65E85509-D73C-9BF6-4D0A-C8D1B795C557}"/>
              </a:ext>
            </a:extLst>
          </p:cNvPr>
          <p:cNvSpPr txBox="1"/>
          <p:nvPr/>
        </p:nvSpPr>
        <p:spPr>
          <a:xfrm>
            <a:off x="4633937" y="2359073"/>
            <a:ext cx="1171299" cy="400110"/>
          </a:xfrm>
          <a:prstGeom prst="rect">
            <a:avLst/>
          </a:prstGeom>
          <a:noFill/>
        </p:spPr>
        <p:txBody>
          <a:bodyPr wrap="square" rtlCol="0">
            <a:spAutoFit/>
          </a:bodyPr>
          <a:lstStyle/>
          <a:p>
            <a:r>
              <a:rPr kumimoji="1" lang="ja-JP" altLang="en-US" sz="2000" b="1" dirty="0"/>
              <a:t>実験</a:t>
            </a:r>
            <a:r>
              <a:rPr kumimoji="1" lang="en-US" altLang="ja-JP" sz="2000" b="1" dirty="0"/>
              <a:t>1</a:t>
            </a:r>
          </a:p>
        </p:txBody>
      </p:sp>
      <p:sp>
        <p:nvSpPr>
          <p:cNvPr id="1100" name="四角形: 角を丸くする 1099">
            <a:extLst>
              <a:ext uri="{FF2B5EF4-FFF2-40B4-BE49-F238E27FC236}">
                <a16:creationId xmlns:a16="http://schemas.microsoft.com/office/drawing/2014/main" id="{8EC9D39E-45FC-DC9D-B358-4200EE758147}"/>
              </a:ext>
            </a:extLst>
          </p:cNvPr>
          <p:cNvSpPr/>
          <p:nvPr/>
        </p:nvSpPr>
        <p:spPr>
          <a:xfrm>
            <a:off x="4644650" y="3758599"/>
            <a:ext cx="1931620" cy="1241876"/>
          </a:xfrm>
          <a:prstGeom prst="roundRect">
            <a:avLst>
              <a:gd name="adj" fmla="val 12381"/>
            </a:avLst>
          </a:prstGeom>
          <a:solidFill>
            <a:schemeClr val="bg2"/>
          </a:solidFill>
          <a:ln w="28575">
            <a:solidFill>
              <a:srgbClr val="31404D"/>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01" name="テキスト ボックス 1100">
            <a:extLst>
              <a:ext uri="{FF2B5EF4-FFF2-40B4-BE49-F238E27FC236}">
                <a16:creationId xmlns:a16="http://schemas.microsoft.com/office/drawing/2014/main" id="{4DF053A5-C6D0-FB54-98D5-B575A05686F7}"/>
              </a:ext>
            </a:extLst>
          </p:cNvPr>
          <p:cNvSpPr txBox="1"/>
          <p:nvPr/>
        </p:nvSpPr>
        <p:spPr>
          <a:xfrm>
            <a:off x="4564658" y="4624454"/>
            <a:ext cx="2107164" cy="400110"/>
          </a:xfrm>
          <a:prstGeom prst="rect">
            <a:avLst/>
          </a:prstGeom>
          <a:noFill/>
        </p:spPr>
        <p:txBody>
          <a:bodyPr wrap="square" rtlCol="0">
            <a:spAutoFit/>
          </a:bodyPr>
          <a:lstStyle/>
          <a:p>
            <a:pPr algn="ctr"/>
            <a:r>
              <a:rPr kumimoji="1" lang="en-US" altLang="ja-JP" sz="2000" b="1" dirty="0"/>
              <a:t>BigCloneBench</a:t>
            </a:r>
          </a:p>
        </p:txBody>
      </p:sp>
      <p:sp>
        <p:nvSpPr>
          <p:cNvPr id="1102" name="円柱 1101">
            <a:extLst>
              <a:ext uri="{FF2B5EF4-FFF2-40B4-BE49-F238E27FC236}">
                <a16:creationId xmlns:a16="http://schemas.microsoft.com/office/drawing/2014/main" id="{AB3F5025-BA38-E076-D49F-AED5C8FD22CB}"/>
              </a:ext>
            </a:extLst>
          </p:cNvPr>
          <p:cNvSpPr/>
          <p:nvPr/>
        </p:nvSpPr>
        <p:spPr>
          <a:xfrm>
            <a:off x="5360959" y="4392967"/>
            <a:ext cx="582520" cy="233100"/>
          </a:xfrm>
          <a:prstGeom prst="can">
            <a:avLst>
              <a:gd name="adj" fmla="val 46624"/>
            </a:avLst>
          </a:prstGeom>
          <a:solidFill>
            <a:schemeClr val="accent2">
              <a:lumMod val="20000"/>
              <a:lumOff val="80000"/>
            </a:schemeClr>
          </a:solidFill>
          <a:ln w="190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03" name="円柱 1102">
            <a:extLst>
              <a:ext uri="{FF2B5EF4-FFF2-40B4-BE49-F238E27FC236}">
                <a16:creationId xmlns:a16="http://schemas.microsoft.com/office/drawing/2014/main" id="{CB33C982-61DD-58B7-03A0-B1A053417AEB}"/>
              </a:ext>
            </a:extLst>
          </p:cNvPr>
          <p:cNvSpPr/>
          <p:nvPr/>
        </p:nvSpPr>
        <p:spPr>
          <a:xfrm>
            <a:off x="5360957" y="4274535"/>
            <a:ext cx="582520" cy="233100"/>
          </a:xfrm>
          <a:prstGeom prst="can">
            <a:avLst>
              <a:gd name="adj" fmla="val 46624"/>
            </a:avLst>
          </a:prstGeom>
          <a:solidFill>
            <a:schemeClr val="accent2">
              <a:lumMod val="60000"/>
              <a:lumOff val="40000"/>
            </a:schemeClr>
          </a:solidFill>
          <a:ln w="190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04" name="円柱 1103">
            <a:extLst>
              <a:ext uri="{FF2B5EF4-FFF2-40B4-BE49-F238E27FC236}">
                <a16:creationId xmlns:a16="http://schemas.microsoft.com/office/drawing/2014/main" id="{E0C33938-AFCD-45AF-DAEE-D32D2AEA2D0C}"/>
              </a:ext>
            </a:extLst>
          </p:cNvPr>
          <p:cNvSpPr/>
          <p:nvPr/>
        </p:nvSpPr>
        <p:spPr>
          <a:xfrm>
            <a:off x="5360957" y="4155690"/>
            <a:ext cx="582520" cy="233100"/>
          </a:xfrm>
          <a:prstGeom prst="can">
            <a:avLst>
              <a:gd name="adj" fmla="val 46624"/>
            </a:avLst>
          </a:prstGeom>
          <a:solidFill>
            <a:schemeClr val="accent2">
              <a:lumMod val="40000"/>
              <a:lumOff val="60000"/>
            </a:schemeClr>
          </a:solidFill>
          <a:ln w="190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05" name="テキスト ボックス 1104">
            <a:extLst>
              <a:ext uri="{FF2B5EF4-FFF2-40B4-BE49-F238E27FC236}">
                <a16:creationId xmlns:a16="http://schemas.microsoft.com/office/drawing/2014/main" id="{DBDF745C-8209-C2F0-4E25-FE59318E9190}"/>
              </a:ext>
            </a:extLst>
          </p:cNvPr>
          <p:cNvSpPr txBox="1"/>
          <p:nvPr/>
        </p:nvSpPr>
        <p:spPr>
          <a:xfrm>
            <a:off x="4648815" y="3762474"/>
            <a:ext cx="1145173" cy="400109"/>
          </a:xfrm>
          <a:prstGeom prst="rect">
            <a:avLst/>
          </a:prstGeom>
          <a:noFill/>
        </p:spPr>
        <p:txBody>
          <a:bodyPr wrap="square" rtlCol="0">
            <a:spAutoFit/>
          </a:bodyPr>
          <a:lstStyle/>
          <a:p>
            <a:r>
              <a:rPr kumimoji="1" lang="ja-JP" altLang="en-US" sz="2000" b="1" dirty="0"/>
              <a:t>実験</a:t>
            </a:r>
            <a:r>
              <a:rPr lang="en-US" altLang="ja-JP" sz="2000" b="1" dirty="0"/>
              <a:t>2</a:t>
            </a:r>
            <a:endParaRPr kumimoji="1" lang="en-US" altLang="ja-JP" sz="2000" b="1" dirty="0"/>
          </a:p>
        </p:txBody>
      </p:sp>
      <p:sp>
        <p:nvSpPr>
          <p:cNvPr id="1043" name="四角形: 角を丸くする 1042">
            <a:extLst>
              <a:ext uri="{FF2B5EF4-FFF2-40B4-BE49-F238E27FC236}">
                <a16:creationId xmlns:a16="http://schemas.microsoft.com/office/drawing/2014/main" id="{FEE89987-A924-FC9E-8FD5-C258D3A28ED7}"/>
              </a:ext>
            </a:extLst>
          </p:cNvPr>
          <p:cNvSpPr/>
          <p:nvPr/>
        </p:nvSpPr>
        <p:spPr>
          <a:xfrm>
            <a:off x="4513905" y="1536193"/>
            <a:ext cx="7434255" cy="4044856"/>
          </a:xfrm>
          <a:prstGeom prst="roundRect">
            <a:avLst>
              <a:gd name="adj" fmla="val 0"/>
            </a:avLst>
          </a:prstGeom>
          <a:solidFill>
            <a:schemeClr val="bg1">
              <a:alpha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62274281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CAC1677-3069-7F4A-97D1-271D4FB4B6D1}"/>
            </a:ext>
          </a:extLst>
        </p:cNvPr>
        <p:cNvGrpSpPr/>
        <p:nvPr/>
      </p:nvGrpSpPr>
      <p:grpSpPr>
        <a:xfrm>
          <a:off x="0" y="0"/>
          <a:ext cx="0" cy="0"/>
          <a:chOff x="0" y="0"/>
          <a:chExt cx="0" cy="0"/>
        </a:xfrm>
      </p:grpSpPr>
      <p:sp>
        <p:nvSpPr>
          <p:cNvPr id="4" name="スライド番号プレースホルダー 3">
            <a:extLst>
              <a:ext uri="{FF2B5EF4-FFF2-40B4-BE49-F238E27FC236}">
                <a16:creationId xmlns:a16="http://schemas.microsoft.com/office/drawing/2014/main" id="{97C373CC-7B15-5F11-B616-451ADD301BF0}"/>
              </a:ext>
            </a:extLst>
          </p:cNvPr>
          <p:cNvSpPr>
            <a:spLocks noGrp="1"/>
          </p:cNvSpPr>
          <p:nvPr>
            <p:ph type="sldNum" sz="quarter" idx="12"/>
          </p:nvPr>
        </p:nvSpPr>
        <p:spPr>
          <a:xfrm>
            <a:off x="8651461" y="6130510"/>
            <a:ext cx="2743200" cy="365125"/>
          </a:xfrm>
        </p:spPr>
        <p:txBody>
          <a:bodyPr/>
          <a:lstStyle/>
          <a:p>
            <a:fld id="{98E4D49B-7C54-4167-A8CB-7C9DF7FFC802}" type="slidenum">
              <a:rPr kumimoji="1" lang="ja-JP" altLang="en-US" smtClean="0"/>
              <a:t>16</a:t>
            </a:fld>
            <a:endParaRPr kumimoji="1" lang="ja-JP" altLang="en-US" dirty="0"/>
          </a:p>
        </p:txBody>
      </p:sp>
      <p:sp>
        <p:nvSpPr>
          <p:cNvPr id="5" name="正方形/長方形 4">
            <a:extLst>
              <a:ext uri="{FF2B5EF4-FFF2-40B4-BE49-F238E27FC236}">
                <a16:creationId xmlns:a16="http://schemas.microsoft.com/office/drawing/2014/main" id="{561A3B78-547C-613E-64FA-7F6AA5CBAF45}"/>
              </a:ext>
            </a:extLst>
          </p:cNvPr>
          <p:cNvSpPr/>
          <p:nvPr/>
        </p:nvSpPr>
        <p:spPr>
          <a:xfrm>
            <a:off x="0" y="0"/>
            <a:ext cx="12192000" cy="1117622"/>
          </a:xfrm>
          <a:prstGeom prst="rect">
            <a:avLst/>
          </a:prstGeom>
          <a:solidFill>
            <a:srgbClr val="31404D"/>
          </a:solidFill>
          <a:ln>
            <a:solidFill>
              <a:schemeClr val="accent5">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6" name="タイトル 1">
            <a:extLst>
              <a:ext uri="{FF2B5EF4-FFF2-40B4-BE49-F238E27FC236}">
                <a16:creationId xmlns:a16="http://schemas.microsoft.com/office/drawing/2014/main" id="{EEB20C74-600F-29C4-F77C-467F1E1D54C1}"/>
              </a:ext>
            </a:extLst>
          </p:cNvPr>
          <p:cNvSpPr txBox="1">
            <a:spLocks/>
          </p:cNvSpPr>
          <p:nvPr/>
        </p:nvSpPr>
        <p:spPr>
          <a:xfrm>
            <a:off x="838200" y="160326"/>
            <a:ext cx="10515600" cy="807862"/>
          </a:xfrm>
          <a:prstGeom prst="rect">
            <a:avLst/>
          </a:prstGeom>
        </p:spPr>
        <p:txBody>
          <a:bodyPr vert="horz" lIns="91440" tIns="45720" rIns="91440" bIns="45720" rtlCol="0" anchor="b">
            <a:norm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r>
              <a:rPr lang="en-US" altLang="ja-JP" b="1" dirty="0">
                <a:solidFill>
                  <a:schemeClr val="bg1"/>
                </a:solidFill>
                <a:latin typeface="+mn-ea"/>
                <a:ea typeface="+mn-ea"/>
              </a:rPr>
              <a:t>STEP2</a:t>
            </a:r>
            <a:r>
              <a:rPr lang="ja-JP" altLang="en-US" b="1" dirty="0">
                <a:solidFill>
                  <a:schemeClr val="bg1"/>
                </a:solidFill>
                <a:latin typeface="+mn-ea"/>
                <a:ea typeface="+mn-ea"/>
              </a:rPr>
              <a:t>：</a:t>
            </a:r>
            <a:r>
              <a:rPr lang="en-US" altLang="ja-JP" b="1" dirty="0">
                <a:solidFill>
                  <a:schemeClr val="bg1"/>
                </a:solidFill>
                <a:latin typeface="+mn-ea"/>
                <a:ea typeface="+mn-ea"/>
              </a:rPr>
              <a:t>LLM</a:t>
            </a:r>
            <a:r>
              <a:rPr lang="ja-JP" altLang="en-US" b="1" dirty="0">
                <a:solidFill>
                  <a:schemeClr val="bg1"/>
                </a:solidFill>
                <a:latin typeface="+mn-ea"/>
                <a:ea typeface="+mn-ea"/>
              </a:rPr>
              <a:t>の実行</a:t>
            </a:r>
          </a:p>
        </p:txBody>
      </p:sp>
      <p:sp>
        <p:nvSpPr>
          <p:cNvPr id="1090" name="矢印: 右 1089">
            <a:extLst>
              <a:ext uri="{FF2B5EF4-FFF2-40B4-BE49-F238E27FC236}">
                <a16:creationId xmlns:a16="http://schemas.microsoft.com/office/drawing/2014/main" id="{C5C1FC8B-5942-F421-1C45-396FAEC2F2FB}"/>
              </a:ext>
            </a:extLst>
          </p:cNvPr>
          <p:cNvSpPr/>
          <p:nvPr/>
        </p:nvSpPr>
        <p:spPr>
          <a:xfrm rot="1192097">
            <a:off x="6756469" y="3736497"/>
            <a:ext cx="481145" cy="291878"/>
          </a:xfrm>
          <a:prstGeom prst="rightArrow">
            <a:avLst>
              <a:gd name="adj1" fmla="val 37923"/>
              <a:gd name="adj2" fmla="val 50000"/>
            </a:avLst>
          </a:prstGeom>
          <a:solidFill>
            <a:schemeClr val="accent1">
              <a:lumMod val="60000"/>
              <a:lumOff val="40000"/>
            </a:schemeClr>
          </a:solidFill>
          <a:ln w="190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91" name="四角形: 角を丸くする 1090">
            <a:extLst>
              <a:ext uri="{FF2B5EF4-FFF2-40B4-BE49-F238E27FC236}">
                <a16:creationId xmlns:a16="http://schemas.microsoft.com/office/drawing/2014/main" id="{13EB6A8A-F5ED-4F8B-F0C5-C2C6FC305376}"/>
              </a:ext>
            </a:extLst>
          </p:cNvPr>
          <p:cNvSpPr/>
          <p:nvPr/>
        </p:nvSpPr>
        <p:spPr>
          <a:xfrm>
            <a:off x="4554805" y="2266765"/>
            <a:ext cx="2113621" cy="2808000"/>
          </a:xfrm>
          <a:prstGeom prst="roundRect">
            <a:avLst>
              <a:gd name="adj" fmla="val 7398"/>
            </a:avLst>
          </a:prstGeom>
          <a:noFill/>
          <a:ln w="190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92" name="テキスト ボックス 1091">
            <a:extLst>
              <a:ext uri="{FF2B5EF4-FFF2-40B4-BE49-F238E27FC236}">
                <a16:creationId xmlns:a16="http://schemas.microsoft.com/office/drawing/2014/main" id="{1D176732-144A-8911-820E-A3C30BF84EF6}"/>
              </a:ext>
            </a:extLst>
          </p:cNvPr>
          <p:cNvSpPr txBox="1"/>
          <p:nvPr/>
        </p:nvSpPr>
        <p:spPr>
          <a:xfrm>
            <a:off x="7186419" y="4409442"/>
            <a:ext cx="1154353" cy="707886"/>
          </a:xfrm>
          <a:prstGeom prst="rect">
            <a:avLst/>
          </a:prstGeom>
          <a:noFill/>
        </p:spPr>
        <p:txBody>
          <a:bodyPr wrap="square" rtlCol="0">
            <a:spAutoFit/>
          </a:bodyPr>
          <a:lstStyle/>
          <a:p>
            <a:pPr algn="ctr"/>
            <a:r>
              <a:rPr lang="en-US" altLang="ja-JP" sz="2000" b="1" dirty="0"/>
              <a:t>FT</a:t>
            </a:r>
            <a:r>
              <a:rPr lang="ja-JP" altLang="en-US" sz="2000" b="1" dirty="0"/>
              <a:t>後の</a:t>
            </a:r>
            <a:r>
              <a:rPr kumimoji="1" lang="en-US" altLang="ja-JP" sz="2000" b="1" dirty="0"/>
              <a:t>LLM</a:t>
            </a:r>
            <a:endParaRPr kumimoji="1" lang="ja-JP" altLang="en-US" sz="2000" b="1" dirty="0"/>
          </a:p>
        </p:txBody>
      </p:sp>
      <p:sp>
        <p:nvSpPr>
          <p:cNvPr id="1093" name="楕円 1092">
            <a:extLst>
              <a:ext uri="{FF2B5EF4-FFF2-40B4-BE49-F238E27FC236}">
                <a16:creationId xmlns:a16="http://schemas.microsoft.com/office/drawing/2014/main" id="{CC0B24A1-AF1A-2E65-575B-E50E7AF76A7F}"/>
              </a:ext>
            </a:extLst>
          </p:cNvPr>
          <p:cNvSpPr/>
          <p:nvPr/>
        </p:nvSpPr>
        <p:spPr>
          <a:xfrm>
            <a:off x="7475481" y="2389772"/>
            <a:ext cx="515280" cy="513382"/>
          </a:xfrm>
          <a:prstGeom prst="ellipse">
            <a:avLst/>
          </a:prstGeom>
          <a:solidFill>
            <a:schemeClr val="accent3">
              <a:lumMod val="60000"/>
              <a:lumOff val="4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094" name="テキスト ボックス 1093">
            <a:extLst>
              <a:ext uri="{FF2B5EF4-FFF2-40B4-BE49-F238E27FC236}">
                <a16:creationId xmlns:a16="http://schemas.microsoft.com/office/drawing/2014/main" id="{0BFF4ACF-7136-12FC-DCA4-B59E038B38F0}"/>
              </a:ext>
            </a:extLst>
          </p:cNvPr>
          <p:cNvSpPr txBox="1"/>
          <p:nvPr/>
        </p:nvSpPr>
        <p:spPr>
          <a:xfrm>
            <a:off x="7272265" y="3131620"/>
            <a:ext cx="910329" cy="400110"/>
          </a:xfrm>
          <a:prstGeom prst="rect">
            <a:avLst/>
          </a:prstGeom>
          <a:noFill/>
        </p:spPr>
        <p:txBody>
          <a:bodyPr wrap="square" rtlCol="0">
            <a:spAutoFit/>
          </a:bodyPr>
          <a:lstStyle/>
          <a:p>
            <a:pPr algn="ctr"/>
            <a:r>
              <a:rPr kumimoji="1" lang="en-US" altLang="ja-JP" sz="2000" b="1" dirty="0"/>
              <a:t>LLM</a:t>
            </a:r>
            <a:endParaRPr kumimoji="1" lang="ja-JP" altLang="en-US" sz="2000" b="1" dirty="0"/>
          </a:p>
        </p:txBody>
      </p:sp>
      <p:pic>
        <p:nvPicPr>
          <p:cNvPr id="1095" name="グラフィックス 1094" descr="人工知能 枠線">
            <a:extLst>
              <a:ext uri="{FF2B5EF4-FFF2-40B4-BE49-F238E27FC236}">
                <a16:creationId xmlns:a16="http://schemas.microsoft.com/office/drawing/2014/main" id="{DDAFA1EC-E2CA-BAC6-8AAD-771A4F5D9B20}"/>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flipH="1">
            <a:off x="7148329" y="2271162"/>
            <a:ext cx="1051892" cy="979371"/>
          </a:xfrm>
          <a:prstGeom prst="rect">
            <a:avLst/>
          </a:prstGeom>
        </p:spPr>
      </p:pic>
      <p:sp>
        <p:nvSpPr>
          <p:cNvPr id="1096" name="矢印: 右 1095">
            <a:extLst>
              <a:ext uri="{FF2B5EF4-FFF2-40B4-BE49-F238E27FC236}">
                <a16:creationId xmlns:a16="http://schemas.microsoft.com/office/drawing/2014/main" id="{1A091447-8A67-2596-A019-A90F1B20BABB}"/>
              </a:ext>
            </a:extLst>
          </p:cNvPr>
          <p:cNvSpPr/>
          <p:nvPr/>
        </p:nvSpPr>
        <p:spPr>
          <a:xfrm>
            <a:off x="8289323" y="3894323"/>
            <a:ext cx="404575" cy="309886"/>
          </a:xfrm>
          <a:prstGeom prst="rightArrow">
            <a:avLst>
              <a:gd name="adj1" fmla="val 37923"/>
              <a:gd name="adj2" fmla="val 50000"/>
            </a:avLst>
          </a:prstGeom>
          <a:solidFill>
            <a:schemeClr val="accent1">
              <a:lumMod val="60000"/>
              <a:lumOff val="40000"/>
            </a:schemeClr>
          </a:solidFill>
          <a:ln w="190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97" name="テキスト ボックス 1096">
            <a:extLst>
              <a:ext uri="{FF2B5EF4-FFF2-40B4-BE49-F238E27FC236}">
                <a16:creationId xmlns:a16="http://schemas.microsoft.com/office/drawing/2014/main" id="{A874EE56-5A1C-7305-DDD0-98086340F9C7}"/>
              </a:ext>
            </a:extLst>
          </p:cNvPr>
          <p:cNvSpPr txBox="1"/>
          <p:nvPr/>
        </p:nvSpPr>
        <p:spPr>
          <a:xfrm>
            <a:off x="6778502" y="3098707"/>
            <a:ext cx="285890" cy="707886"/>
          </a:xfrm>
          <a:prstGeom prst="rect">
            <a:avLst/>
          </a:prstGeom>
          <a:noFill/>
        </p:spPr>
        <p:txBody>
          <a:bodyPr wrap="square" rtlCol="0">
            <a:spAutoFit/>
          </a:bodyPr>
          <a:lstStyle/>
          <a:p>
            <a:r>
              <a:rPr kumimoji="1" lang="ja-JP" altLang="en-US" sz="2000" b="1" dirty="0"/>
              <a:t>入力</a:t>
            </a:r>
          </a:p>
        </p:txBody>
      </p:sp>
      <p:sp>
        <p:nvSpPr>
          <p:cNvPr id="1098" name="矢印: 右 1097">
            <a:extLst>
              <a:ext uri="{FF2B5EF4-FFF2-40B4-BE49-F238E27FC236}">
                <a16:creationId xmlns:a16="http://schemas.microsoft.com/office/drawing/2014/main" id="{0B21D3B4-75D3-5DBF-E0C8-5179FE5C0FDB}"/>
              </a:ext>
            </a:extLst>
          </p:cNvPr>
          <p:cNvSpPr/>
          <p:nvPr/>
        </p:nvSpPr>
        <p:spPr>
          <a:xfrm rot="20103968">
            <a:off x="6767551" y="2813334"/>
            <a:ext cx="470355" cy="291878"/>
          </a:xfrm>
          <a:prstGeom prst="rightArrow">
            <a:avLst>
              <a:gd name="adj1" fmla="val 37923"/>
              <a:gd name="adj2" fmla="val 50000"/>
            </a:avLst>
          </a:prstGeom>
          <a:solidFill>
            <a:schemeClr val="accent1">
              <a:lumMod val="60000"/>
              <a:lumOff val="40000"/>
            </a:schemeClr>
          </a:solidFill>
          <a:ln w="190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99" name="矢印: 右 1098">
            <a:extLst>
              <a:ext uri="{FF2B5EF4-FFF2-40B4-BE49-F238E27FC236}">
                <a16:creationId xmlns:a16="http://schemas.microsoft.com/office/drawing/2014/main" id="{23789F8D-DD21-ADC1-4890-40EA5FB98E99}"/>
              </a:ext>
            </a:extLst>
          </p:cNvPr>
          <p:cNvSpPr/>
          <p:nvPr/>
        </p:nvSpPr>
        <p:spPr>
          <a:xfrm>
            <a:off x="8264720" y="2651785"/>
            <a:ext cx="418640" cy="309886"/>
          </a:xfrm>
          <a:prstGeom prst="rightArrow">
            <a:avLst>
              <a:gd name="adj1" fmla="val 37923"/>
              <a:gd name="adj2" fmla="val 50000"/>
            </a:avLst>
          </a:prstGeom>
          <a:solidFill>
            <a:schemeClr val="accent1">
              <a:lumMod val="60000"/>
              <a:lumOff val="40000"/>
            </a:schemeClr>
          </a:solidFill>
          <a:ln w="190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00" name="テキスト ボックス 1099">
            <a:extLst>
              <a:ext uri="{FF2B5EF4-FFF2-40B4-BE49-F238E27FC236}">
                <a16:creationId xmlns:a16="http://schemas.microsoft.com/office/drawing/2014/main" id="{D11DB345-9CAA-6BA3-7830-CF63240206A6}"/>
              </a:ext>
            </a:extLst>
          </p:cNvPr>
          <p:cNvSpPr txBox="1"/>
          <p:nvPr/>
        </p:nvSpPr>
        <p:spPr>
          <a:xfrm>
            <a:off x="8219551" y="3090648"/>
            <a:ext cx="404575" cy="707886"/>
          </a:xfrm>
          <a:prstGeom prst="rect">
            <a:avLst/>
          </a:prstGeom>
          <a:noFill/>
        </p:spPr>
        <p:txBody>
          <a:bodyPr wrap="square" rtlCol="0">
            <a:spAutoFit/>
          </a:bodyPr>
          <a:lstStyle/>
          <a:p>
            <a:r>
              <a:rPr lang="ja-JP" altLang="en-US" sz="2000" b="1" dirty="0"/>
              <a:t>出</a:t>
            </a:r>
            <a:r>
              <a:rPr kumimoji="1" lang="ja-JP" altLang="en-US" sz="2000" b="1" dirty="0"/>
              <a:t>力</a:t>
            </a:r>
            <a:endParaRPr kumimoji="1" lang="ja-JP" altLang="en-US" b="1" dirty="0"/>
          </a:p>
        </p:txBody>
      </p:sp>
      <p:sp>
        <p:nvSpPr>
          <p:cNvPr id="1101" name="テキスト ボックス 1100">
            <a:extLst>
              <a:ext uri="{FF2B5EF4-FFF2-40B4-BE49-F238E27FC236}">
                <a16:creationId xmlns:a16="http://schemas.microsoft.com/office/drawing/2014/main" id="{F771CD45-6A96-5C56-8C6A-69EBDD09BB61}"/>
              </a:ext>
            </a:extLst>
          </p:cNvPr>
          <p:cNvSpPr txBox="1"/>
          <p:nvPr/>
        </p:nvSpPr>
        <p:spPr>
          <a:xfrm>
            <a:off x="8800210" y="3165865"/>
            <a:ext cx="826865" cy="400110"/>
          </a:xfrm>
          <a:prstGeom prst="rect">
            <a:avLst/>
          </a:prstGeom>
          <a:noFill/>
        </p:spPr>
        <p:txBody>
          <a:bodyPr wrap="square" rtlCol="0">
            <a:spAutoFit/>
          </a:bodyPr>
          <a:lstStyle/>
          <a:p>
            <a:pPr algn="ctr"/>
            <a:r>
              <a:rPr kumimoji="1" lang="ja-JP" altLang="en-US" sz="2000" b="1" dirty="0"/>
              <a:t>回答</a:t>
            </a:r>
          </a:p>
        </p:txBody>
      </p:sp>
      <p:sp>
        <p:nvSpPr>
          <p:cNvPr id="1102" name="テキスト ボックス 1101">
            <a:extLst>
              <a:ext uri="{FF2B5EF4-FFF2-40B4-BE49-F238E27FC236}">
                <a16:creationId xmlns:a16="http://schemas.microsoft.com/office/drawing/2014/main" id="{28A0E12A-95DD-7D39-6D2A-0C052503F02A}"/>
              </a:ext>
            </a:extLst>
          </p:cNvPr>
          <p:cNvSpPr txBox="1"/>
          <p:nvPr/>
        </p:nvSpPr>
        <p:spPr>
          <a:xfrm>
            <a:off x="8620006" y="4426251"/>
            <a:ext cx="1118792" cy="707886"/>
          </a:xfrm>
          <a:prstGeom prst="rect">
            <a:avLst/>
          </a:prstGeom>
          <a:noFill/>
        </p:spPr>
        <p:txBody>
          <a:bodyPr wrap="square" rtlCol="0">
            <a:spAutoFit/>
          </a:bodyPr>
          <a:lstStyle/>
          <a:p>
            <a:pPr algn="ctr"/>
            <a:r>
              <a:rPr kumimoji="1" lang="en-US" altLang="ja-JP" sz="2000" b="1" dirty="0"/>
              <a:t>FT</a:t>
            </a:r>
            <a:r>
              <a:rPr kumimoji="1" lang="ja-JP" altLang="en-US" sz="2000" b="1" dirty="0"/>
              <a:t>後の回答</a:t>
            </a:r>
          </a:p>
        </p:txBody>
      </p:sp>
      <p:sp>
        <p:nvSpPr>
          <p:cNvPr id="1103" name="四角形: 角を丸くする 1102">
            <a:extLst>
              <a:ext uri="{FF2B5EF4-FFF2-40B4-BE49-F238E27FC236}">
                <a16:creationId xmlns:a16="http://schemas.microsoft.com/office/drawing/2014/main" id="{F92935A2-6009-8BCC-0257-85AE9E9F83B6}"/>
              </a:ext>
            </a:extLst>
          </p:cNvPr>
          <p:cNvSpPr/>
          <p:nvPr/>
        </p:nvSpPr>
        <p:spPr>
          <a:xfrm>
            <a:off x="10317555" y="2469137"/>
            <a:ext cx="456103" cy="570408"/>
          </a:xfrm>
          <a:prstGeom prst="roundRect">
            <a:avLst>
              <a:gd name="adj" fmla="val 5383"/>
            </a:avLst>
          </a:prstGeom>
          <a:solidFill>
            <a:schemeClr val="accent3">
              <a:lumMod val="40000"/>
              <a:lumOff val="60000"/>
            </a:schemeClr>
          </a:solidFill>
          <a:ln w="19050">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04" name="右中かっこ 1103">
            <a:extLst>
              <a:ext uri="{FF2B5EF4-FFF2-40B4-BE49-F238E27FC236}">
                <a16:creationId xmlns:a16="http://schemas.microsoft.com/office/drawing/2014/main" id="{1B59A73D-366A-BBC5-D99E-C2E6332B4D30}"/>
              </a:ext>
            </a:extLst>
          </p:cNvPr>
          <p:cNvSpPr/>
          <p:nvPr/>
        </p:nvSpPr>
        <p:spPr>
          <a:xfrm>
            <a:off x="10948810" y="2473866"/>
            <a:ext cx="222409" cy="1882931"/>
          </a:xfrm>
          <a:prstGeom prst="rightBrace">
            <a:avLst/>
          </a:prstGeom>
          <a:ln w="1905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1105" name="テキスト ボックス 1104">
            <a:extLst>
              <a:ext uri="{FF2B5EF4-FFF2-40B4-BE49-F238E27FC236}">
                <a16:creationId xmlns:a16="http://schemas.microsoft.com/office/drawing/2014/main" id="{69EED948-6809-96C4-52CA-2D7C37870067}"/>
              </a:ext>
            </a:extLst>
          </p:cNvPr>
          <p:cNvSpPr txBox="1"/>
          <p:nvPr/>
        </p:nvSpPr>
        <p:spPr>
          <a:xfrm>
            <a:off x="11171219" y="3136034"/>
            <a:ext cx="368572" cy="646331"/>
          </a:xfrm>
          <a:prstGeom prst="rect">
            <a:avLst/>
          </a:prstGeom>
          <a:solidFill>
            <a:schemeClr val="accent2">
              <a:lumMod val="60000"/>
              <a:lumOff val="40000"/>
            </a:schemeClr>
          </a:solidFill>
        </p:spPr>
        <p:txBody>
          <a:bodyPr wrap="square" rtlCol="0">
            <a:spAutoFit/>
          </a:bodyPr>
          <a:lstStyle/>
          <a:p>
            <a:r>
              <a:rPr kumimoji="1" lang="ja-JP" altLang="en-US" b="1" dirty="0"/>
              <a:t>比較</a:t>
            </a:r>
          </a:p>
        </p:txBody>
      </p:sp>
      <p:pic>
        <p:nvPicPr>
          <p:cNvPr id="1106" name="グラフィックス 1105" descr="クリップボード 枠線">
            <a:extLst>
              <a:ext uri="{FF2B5EF4-FFF2-40B4-BE49-F238E27FC236}">
                <a16:creationId xmlns:a16="http://schemas.microsoft.com/office/drawing/2014/main" id="{7A76D033-D964-34C1-5C23-700B8E3A5CE4}"/>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10182677" y="2352596"/>
            <a:ext cx="765132" cy="765132"/>
          </a:xfrm>
          <a:prstGeom prst="rect">
            <a:avLst/>
          </a:prstGeom>
        </p:spPr>
      </p:pic>
      <p:sp>
        <p:nvSpPr>
          <p:cNvPr id="1107" name="四角形: 角を丸くする 1106">
            <a:extLst>
              <a:ext uri="{FF2B5EF4-FFF2-40B4-BE49-F238E27FC236}">
                <a16:creationId xmlns:a16="http://schemas.microsoft.com/office/drawing/2014/main" id="{73FEEB28-88B2-E52B-F581-BC90821A98E2}"/>
              </a:ext>
            </a:extLst>
          </p:cNvPr>
          <p:cNvSpPr/>
          <p:nvPr/>
        </p:nvSpPr>
        <p:spPr>
          <a:xfrm>
            <a:off x="8825950" y="3656727"/>
            <a:ext cx="765132" cy="760453"/>
          </a:xfrm>
          <a:prstGeom prst="roundRect">
            <a:avLst/>
          </a:prstGeom>
          <a:solidFill>
            <a:schemeClr val="accent1">
              <a:lumMod val="40000"/>
              <a:lumOff val="60000"/>
            </a:schemeClr>
          </a:solidFill>
          <a:ln w="190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08" name="円: 塗りつぶしなし 1107">
            <a:extLst>
              <a:ext uri="{FF2B5EF4-FFF2-40B4-BE49-F238E27FC236}">
                <a16:creationId xmlns:a16="http://schemas.microsoft.com/office/drawing/2014/main" id="{6BCAD113-19EB-62F5-9654-DF431A6EF118}"/>
              </a:ext>
            </a:extLst>
          </p:cNvPr>
          <p:cNvSpPr/>
          <p:nvPr/>
        </p:nvSpPr>
        <p:spPr>
          <a:xfrm>
            <a:off x="8901308" y="3777802"/>
            <a:ext cx="278094" cy="278094"/>
          </a:xfrm>
          <a:prstGeom prst="donut">
            <a:avLst>
              <a:gd name="adj" fmla="val 20604"/>
            </a:avLst>
          </a:prstGeom>
          <a:solidFill>
            <a:srgbClr val="C00000"/>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1109" name="乗算記号 1108">
            <a:extLst>
              <a:ext uri="{FF2B5EF4-FFF2-40B4-BE49-F238E27FC236}">
                <a16:creationId xmlns:a16="http://schemas.microsoft.com/office/drawing/2014/main" id="{2FD926DA-5D52-8407-D70E-8EDBE07FD697}"/>
              </a:ext>
            </a:extLst>
          </p:cNvPr>
          <p:cNvSpPr/>
          <p:nvPr/>
        </p:nvSpPr>
        <p:spPr>
          <a:xfrm>
            <a:off x="9209795" y="3921356"/>
            <a:ext cx="390117" cy="400408"/>
          </a:xfrm>
          <a:prstGeom prst="mathMultiply">
            <a:avLst>
              <a:gd name="adj1" fmla="val 15109"/>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10" name="テキスト ボックス 1109">
            <a:extLst>
              <a:ext uri="{FF2B5EF4-FFF2-40B4-BE49-F238E27FC236}">
                <a16:creationId xmlns:a16="http://schemas.microsoft.com/office/drawing/2014/main" id="{43EFAC6B-3A08-C074-0871-7C74E03194B8}"/>
              </a:ext>
            </a:extLst>
          </p:cNvPr>
          <p:cNvSpPr txBox="1"/>
          <p:nvPr/>
        </p:nvSpPr>
        <p:spPr>
          <a:xfrm>
            <a:off x="8795557" y="4033795"/>
            <a:ext cx="683592" cy="338554"/>
          </a:xfrm>
          <a:prstGeom prst="rect">
            <a:avLst/>
          </a:prstGeom>
          <a:noFill/>
        </p:spPr>
        <p:txBody>
          <a:bodyPr wrap="square" rtlCol="0">
            <a:spAutoFit/>
          </a:bodyPr>
          <a:lstStyle/>
          <a:p>
            <a:r>
              <a:rPr kumimoji="1" lang="en-US" altLang="ja-JP" sz="1600" b="1" dirty="0"/>
              <a:t>Yes</a:t>
            </a:r>
            <a:endParaRPr kumimoji="1" lang="ja-JP" altLang="en-US" sz="1600" b="1" dirty="0"/>
          </a:p>
        </p:txBody>
      </p:sp>
      <p:sp>
        <p:nvSpPr>
          <p:cNvPr id="1111" name="テキスト ボックス 1110">
            <a:extLst>
              <a:ext uri="{FF2B5EF4-FFF2-40B4-BE49-F238E27FC236}">
                <a16:creationId xmlns:a16="http://schemas.microsoft.com/office/drawing/2014/main" id="{87BE4A93-525A-EA54-C9E4-1237E2D6E222}"/>
              </a:ext>
            </a:extLst>
          </p:cNvPr>
          <p:cNvSpPr txBox="1"/>
          <p:nvPr/>
        </p:nvSpPr>
        <p:spPr>
          <a:xfrm>
            <a:off x="9144352" y="3717050"/>
            <a:ext cx="512744" cy="338554"/>
          </a:xfrm>
          <a:prstGeom prst="rect">
            <a:avLst/>
          </a:prstGeom>
          <a:noFill/>
        </p:spPr>
        <p:txBody>
          <a:bodyPr wrap="square" rtlCol="0">
            <a:spAutoFit/>
          </a:bodyPr>
          <a:lstStyle/>
          <a:p>
            <a:r>
              <a:rPr kumimoji="1" lang="en-US" altLang="ja-JP" sz="1600" b="1" dirty="0"/>
              <a:t>No</a:t>
            </a:r>
            <a:endParaRPr kumimoji="1" lang="ja-JP" altLang="en-US" sz="1600" b="1" dirty="0"/>
          </a:p>
        </p:txBody>
      </p:sp>
      <p:sp>
        <p:nvSpPr>
          <p:cNvPr id="1112" name="楕円 1111">
            <a:extLst>
              <a:ext uri="{FF2B5EF4-FFF2-40B4-BE49-F238E27FC236}">
                <a16:creationId xmlns:a16="http://schemas.microsoft.com/office/drawing/2014/main" id="{C6A433CD-64A3-04B3-96F2-61398D1DC161}"/>
              </a:ext>
            </a:extLst>
          </p:cNvPr>
          <p:cNvSpPr/>
          <p:nvPr/>
        </p:nvSpPr>
        <p:spPr>
          <a:xfrm>
            <a:off x="7505956" y="3648050"/>
            <a:ext cx="515280" cy="513382"/>
          </a:xfrm>
          <a:prstGeom prst="ellipse">
            <a:avLst/>
          </a:prstGeom>
          <a:solidFill>
            <a:schemeClr val="accent5">
              <a:lumMod val="40000"/>
              <a:lumOff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pic>
        <p:nvPicPr>
          <p:cNvPr id="1113" name="グラフィックス 1112" descr="人工知能 枠線">
            <a:extLst>
              <a:ext uri="{FF2B5EF4-FFF2-40B4-BE49-F238E27FC236}">
                <a16:creationId xmlns:a16="http://schemas.microsoft.com/office/drawing/2014/main" id="{5E450ADB-F57C-B239-FE00-EE16BD10266B}"/>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flipH="1">
            <a:off x="7178804" y="3529440"/>
            <a:ext cx="1051892" cy="979371"/>
          </a:xfrm>
          <a:prstGeom prst="rect">
            <a:avLst/>
          </a:prstGeom>
        </p:spPr>
      </p:pic>
      <p:sp>
        <p:nvSpPr>
          <p:cNvPr id="1114" name="四角形: 角を丸くする 1113">
            <a:extLst>
              <a:ext uri="{FF2B5EF4-FFF2-40B4-BE49-F238E27FC236}">
                <a16:creationId xmlns:a16="http://schemas.microsoft.com/office/drawing/2014/main" id="{FA9DB56E-F3DF-FB8D-A98C-24D4687452CF}"/>
              </a:ext>
            </a:extLst>
          </p:cNvPr>
          <p:cNvSpPr/>
          <p:nvPr/>
        </p:nvSpPr>
        <p:spPr>
          <a:xfrm>
            <a:off x="10344383" y="3756420"/>
            <a:ext cx="456103" cy="570408"/>
          </a:xfrm>
          <a:prstGeom prst="roundRect">
            <a:avLst>
              <a:gd name="adj" fmla="val 5383"/>
            </a:avLst>
          </a:prstGeom>
          <a:solidFill>
            <a:schemeClr val="accent1">
              <a:lumMod val="40000"/>
              <a:lumOff val="60000"/>
            </a:schemeClr>
          </a:solidFill>
          <a:ln w="19050">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1115" name="グラフィックス 1114" descr="クリップボード 枠線">
            <a:extLst>
              <a:ext uri="{FF2B5EF4-FFF2-40B4-BE49-F238E27FC236}">
                <a16:creationId xmlns:a16="http://schemas.microsoft.com/office/drawing/2014/main" id="{1D08FD16-85D3-727A-E426-2D46592EF67A}"/>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10209505" y="3639879"/>
            <a:ext cx="765132" cy="765132"/>
          </a:xfrm>
          <a:prstGeom prst="rect">
            <a:avLst/>
          </a:prstGeom>
        </p:spPr>
      </p:pic>
      <p:sp>
        <p:nvSpPr>
          <p:cNvPr id="1116" name="テキスト ボックス 1115">
            <a:extLst>
              <a:ext uri="{FF2B5EF4-FFF2-40B4-BE49-F238E27FC236}">
                <a16:creationId xmlns:a16="http://schemas.microsoft.com/office/drawing/2014/main" id="{8CED068B-13E8-CC52-E1EE-C3CC0663149E}"/>
              </a:ext>
            </a:extLst>
          </p:cNvPr>
          <p:cNvSpPr txBox="1"/>
          <p:nvPr/>
        </p:nvSpPr>
        <p:spPr>
          <a:xfrm>
            <a:off x="3111989" y="3178333"/>
            <a:ext cx="1186644" cy="707886"/>
          </a:xfrm>
          <a:prstGeom prst="rect">
            <a:avLst/>
          </a:prstGeom>
          <a:noFill/>
        </p:spPr>
        <p:txBody>
          <a:bodyPr wrap="square" rtlCol="0">
            <a:spAutoFit/>
          </a:bodyPr>
          <a:lstStyle/>
          <a:p>
            <a:pPr algn="ctr"/>
            <a:r>
              <a:rPr lang="en-US" altLang="ja-JP" sz="2000" b="1" dirty="0"/>
              <a:t>FT</a:t>
            </a:r>
            <a:r>
              <a:rPr lang="ja-JP" altLang="en-US" sz="2000" b="1" dirty="0"/>
              <a:t>後の</a:t>
            </a:r>
            <a:r>
              <a:rPr kumimoji="1" lang="en-US" altLang="ja-JP" sz="2000" b="1" dirty="0"/>
              <a:t>LLM</a:t>
            </a:r>
            <a:endParaRPr kumimoji="1" lang="ja-JP" altLang="en-US" sz="2000" b="1" dirty="0"/>
          </a:p>
        </p:txBody>
      </p:sp>
      <p:sp>
        <p:nvSpPr>
          <p:cNvPr id="1117" name="楕円 1116">
            <a:extLst>
              <a:ext uri="{FF2B5EF4-FFF2-40B4-BE49-F238E27FC236}">
                <a16:creationId xmlns:a16="http://schemas.microsoft.com/office/drawing/2014/main" id="{9FBF47C2-B801-0A7B-FF4F-0307D945C51A}"/>
              </a:ext>
            </a:extLst>
          </p:cNvPr>
          <p:cNvSpPr/>
          <p:nvPr/>
        </p:nvSpPr>
        <p:spPr>
          <a:xfrm>
            <a:off x="1165352" y="2441351"/>
            <a:ext cx="515280" cy="513382"/>
          </a:xfrm>
          <a:prstGeom prst="ellipse">
            <a:avLst/>
          </a:prstGeom>
          <a:solidFill>
            <a:schemeClr val="accent3">
              <a:lumMod val="60000"/>
              <a:lumOff val="4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118" name="テキスト ボックス 1117">
            <a:extLst>
              <a:ext uri="{FF2B5EF4-FFF2-40B4-BE49-F238E27FC236}">
                <a16:creationId xmlns:a16="http://schemas.microsoft.com/office/drawing/2014/main" id="{C7774BBD-EC51-18E2-B8E8-0482DAE88476}"/>
              </a:ext>
            </a:extLst>
          </p:cNvPr>
          <p:cNvSpPr txBox="1"/>
          <p:nvPr/>
        </p:nvSpPr>
        <p:spPr>
          <a:xfrm>
            <a:off x="1002675" y="3198365"/>
            <a:ext cx="828269" cy="400110"/>
          </a:xfrm>
          <a:prstGeom prst="rect">
            <a:avLst/>
          </a:prstGeom>
          <a:noFill/>
        </p:spPr>
        <p:txBody>
          <a:bodyPr wrap="square" rtlCol="0">
            <a:spAutoFit/>
          </a:bodyPr>
          <a:lstStyle/>
          <a:p>
            <a:pPr algn="ctr"/>
            <a:r>
              <a:rPr kumimoji="1" lang="en-US" altLang="ja-JP" sz="2000" b="1" dirty="0"/>
              <a:t>LLM</a:t>
            </a:r>
            <a:endParaRPr kumimoji="1" lang="ja-JP" altLang="en-US" sz="2000" b="1" dirty="0"/>
          </a:p>
        </p:txBody>
      </p:sp>
      <p:pic>
        <p:nvPicPr>
          <p:cNvPr id="1119" name="グラフィックス 1118" descr="人工知能 枠線">
            <a:extLst>
              <a:ext uri="{FF2B5EF4-FFF2-40B4-BE49-F238E27FC236}">
                <a16:creationId xmlns:a16="http://schemas.microsoft.com/office/drawing/2014/main" id="{DDC7E74D-28B7-0FFD-A50E-EB6194C2B46A}"/>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flipH="1">
            <a:off x="838200" y="2322741"/>
            <a:ext cx="1051892" cy="979371"/>
          </a:xfrm>
          <a:prstGeom prst="rect">
            <a:avLst/>
          </a:prstGeom>
        </p:spPr>
      </p:pic>
      <p:sp>
        <p:nvSpPr>
          <p:cNvPr id="1120" name="楕円 1119">
            <a:extLst>
              <a:ext uri="{FF2B5EF4-FFF2-40B4-BE49-F238E27FC236}">
                <a16:creationId xmlns:a16="http://schemas.microsoft.com/office/drawing/2014/main" id="{DD88B924-4C0A-F74F-FC12-DFB61A85D1BF}"/>
              </a:ext>
            </a:extLst>
          </p:cNvPr>
          <p:cNvSpPr/>
          <p:nvPr/>
        </p:nvSpPr>
        <p:spPr>
          <a:xfrm>
            <a:off x="3421102" y="2417705"/>
            <a:ext cx="515280" cy="513382"/>
          </a:xfrm>
          <a:prstGeom prst="ellipse">
            <a:avLst/>
          </a:prstGeom>
          <a:solidFill>
            <a:schemeClr val="accent5">
              <a:lumMod val="40000"/>
              <a:lumOff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pic>
        <p:nvPicPr>
          <p:cNvPr id="1121" name="グラフィックス 1120" descr="人工知能 枠線">
            <a:extLst>
              <a:ext uri="{FF2B5EF4-FFF2-40B4-BE49-F238E27FC236}">
                <a16:creationId xmlns:a16="http://schemas.microsoft.com/office/drawing/2014/main" id="{8BAE29E6-BE82-0BC7-74E1-77F7207EE991}"/>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flipH="1">
            <a:off x="3093950" y="2299095"/>
            <a:ext cx="1051892" cy="979371"/>
          </a:xfrm>
          <a:prstGeom prst="rect">
            <a:avLst/>
          </a:prstGeom>
        </p:spPr>
      </p:pic>
      <p:sp>
        <p:nvSpPr>
          <p:cNvPr id="1122" name="矢印: 右 1121">
            <a:extLst>
              <a:ext uri="{FF2B5EF4-FFF2-40B4-BE49-F238E27FC236}">
                <a16:creationId xmlns:a16="http://schemas.microsoft.com/office/drawing/2014/main" id="{A6B0219E-3FB2-2032-2359-950E68BA3590}"/>
              </a:ext>
            </a:extLst>
          </p:cNvPr>
          <p:cNvSpPr/>
          <p:nvPr/>
        </p:nvSpPr>
        <p:spPr>
          <a:xfrm>
            <a:off x="1876508" y="2683056"/>
            <a:ext cx="1266694" cy="309886"/>
          </a:xfrm>
          <a:prstGeom prst="rightArrow">
            <a:avLst>
              <a:gd name="adj1" fmla="val 37923"/>
              <a:gd name="adj2" fmla="val 50000"/>
            </a:avLst>
          </a:prstGeom>
          <a:solidFill>
            <a:schemeClr val="accent6">
              <a:lumMod val="40000"/>
              <a:lumOff val="60000"/>
            </a:schemeClr>
          </a:solidFill>
          <a:ln w="190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23" name="テキスト ボックス 1122">
            <a:extLst>
              <a:ext uri="{FF2B5EF4-FFF2-40B4-BE49-F238E27FC236}">
                <a16:creationId xmlns:a16="http://schemas.microsoft.com/office/drawing/2014/main" id="{A402B251-03B1-C098-63D4-3829A58C1D4A}"/>
              </a:ext>
            </a:extLst>
          </p:cNvPr>
          <p:cNvSpPr txBox="1"/>
          <p:nvPr/>
        </p:nvSpPr>
        <p:spPr>
          <a:xfrm>
            <a:off x="1852699" y="2413002"/>
            <a:ext cx="1187936" cy="400110"/>
          </a:xfrm>
          <a:prstGeom prst="rect">
            <a:avLst/>
          </a:prstGeom>
          <a:noFill/>
        </p:spPr>
        <p:txBody>
          <a:bodyPr wrap="square" rtlCol="0">
            <a:spAutoFit/>
          </a:bodyPr>
          <a:lstStyle/>
          <a:p>
            <a:pPr algn="ctr"/>
            <a:r>
              <a:rPr lang="en-US" altLang="ja-JP" sz="2000" b="1" dirty="0"/>
              <a:t>FT</a:t>
            </a:r>
            <a:endParaRPr kumimoji="1" lang="ja-JP" altLang="en-US" sz="2000" b="1" dirty="0"/>
          </a:p>
        </p:txBody>
      </p:sp>
      <p:sp>
        <p:nvSpPr>
          <p:cNvPr id="1124" name="矢印: 右 1123">
            <a:extLst>
              <a:ext uri="{FF2B5EF4-FFF2-40B4-BE49-F238E27FC236}">
                <a16:creationId xmlns:a16="http://schemas.microsoft.com/office/drawing/2014/main" id="{0B71C3AA-FBEF-EBAA-BFF7-B16839235202}"/>
              </a:ext>
            </a:extLst>
          </p:cNvPr>
          <p:cNvSpPr/>
          <p:nvPr/>
        </p:nvSpPr>
        <p:spPr>
          <a:xfrm rot="16200000">
            <a:off x="2205528" y="3071566"/>
            <a:ext cx="523828" cy="309886"/>
          </a:xfrm>
          <a:prstGeom prst="rightArrow">
            <a:avLst>
              <a:gd name="adj1" fmla="val 37923"/>
              <a:gd name="adj2" fmla="val 50000"/>
            </a:avLst>
          </a:prstGeom>
          <a:solidFill>
            <a:schemeClr val="accent1">
              <a:lumMod val="60000"/>
              <a:lumOff val="40000"/>
            </a:schemeClr>
          </a:solidFill>
          <a:ln w="190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25" name="テキスト ボックス 1124">
            <a:extLst>
              <a:ext uri="{FF2B5EF4-FFF2-40B4-BE49-F238E27FC236}">
                <a16:creationId xmlns:a16="http://schemas.microsoft.com/office/drawing/2014/main" id="{ED8A3AA1-11ED-3938-C9FE-FC13DD7F6182}"/>
              </a:ext>
            </a:extLst>
          </p:cNvPr>
          <p:cNvSpPr txBox="1"/>
          <p:nvPr/>
        </p:nvSpPr>
        <p:spPr>
          <a:xfrm>
            <a:off x="1329272" y="3938196"/>
            <a:ext cx="2344417" cy="707886"/>
          </a:xfrm>
          <a:prstGeom prst="rect">
            <a:avLst/>
          </a:prstGeom>
          <a:noFill/>
        </p:spPr>
        <p:txBody>
          <a:bodyPr wrap="square" rtlCol="0">
            <a:spAutoFit/>
          </a:bodyPr>
          <a:lstStyle/>
          <a:p>
            <a:pPr algn="ctr"/>
            <a:r>
              <a:rPr kumimoji="1" lang="en-US" altLang="ja-JP" sz="2000" b="1" dirty="0"/>
              <a:t>FEMPDataset</a:t>
            </a:r>
            <a:br>
              <a:rPr kumimoji="1" lang="en-US" altLang="ja-JP" sz="2000" b="1" dirty="0"/>
            </a:br>
            <a:r>
              <a:rPr kumimoji="1" lang="en-US" altLang="ja-JP" sz="2000" b="1" dirty="0"/>
              <a:t>(</a:t>
            </a:r>
            <a:r>
              <a:rPr lang="ja-JP" altLang="en-US" sz="2000" b="1" dirty="0"/>
              <a:t>訓練</a:t>
            </a:r>
            <a:r>
              <a:rPr lang="en-US" altLang="ja-JP" sz="2000" b="1" dirty="0"/>
              <a:t>/</a:t>
            </a:r>
            <a:r>
              <a:rPr lang="ja-JP" altLang="en-US" sz="2000" b="1" dirty="0"/>
              <a:t>検証</a:t>
            </a:r>
            <a:r>
              <a:rPr kumimoji="1" lang="ja-JP" altLang="en-US" sz="2000" b="1" dirty="0"/>
              <a:t>データ</a:t>
            </a:r>
            <a:r>
              <a:rPr kumimoji="1" lang="en-US" altLang="ja-JP" sz="2000" b="1" dirty="0"/>
              <a:t>)</a:t>
            </a:r>
            <a:endParaRPr kumimoji="1" lang="ja-JP" altLang="en-US" sz="2000" b="1" dirty="0"/>
          </a:p>
        </p:txBody>
      </p:sp>
      <p:sp>
        <p:nvSpPr>
          <p:cNvPr id="1126" name="円柱 1125">
            <a:extLst>
              <a:ext uri="{FF2B5EF4-FFF2-40B4-BE49-F238E27FC236}">
                <a16:creationId xmlns:a16="http://schemas.microsoft.com/office/drawing/2014/main" id="{7789C3B1-2605-2B16-17D6-036AA66904B9}"/>
              </a:ext>
            </a:extLst>
          </p:cNvPr>
          <p:cNvSpPr/>
          <p:nvPr/>
        </p:nvSpPr>
        <p:spPr>
          <a:xfrm>
            <a:off x="2171488" y="3649174"/>
            <a:ext cx="582520" cy="286269"/>
          </a:xfrm>
          <a:prstGeom prst="can">
            <a:avLst>
              <a:gd name="adj" fmla="val 27860"/>
            </a:avLst>
          </a:prstGeom>
          <a:solidFill>
            <a:schemeClr val="accent6">
              <a:lumMod val="75000"/>
            </a:schemeClr>
          </a:solidFill>
          <a:ln w="190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27" name="円柱 1126">
            <a:extLst>
              <a:ext uri="{FF2B5EF4-FFF2-40B4-BE49-F238E27FC236}">
                <a16:creationId xmlns:a16="http://schemas.microsoft.com/office/drawing/2014/main" id="{1F7B4552-5C29-FDC1-C75E-D149A4138C0D}"/>
              </a:ext>
            </a:extLst>
          </p:cNvPr>
          <p:cNvSpPr/>
          <p:nvPr/>
        </p:nvSpPr>
        <p:spPr>
          <a:xfrm>
            <a:off x="2171487" y="3573944"/>
            <a:ext cx="582519" cy="234506"/>
          </a:xfrm>
          <a:prstGeom prst="can">
            <a:avLst>
              <a:gd name="adj" fmla="val 32190"/>
            </a:avLst>
          </a:prstGeom>
          <a:solidFill>
            <a:schemeClr val="accent6">
              <a:lumMod val="40000"/>
              <a:lumOff val="60000"/>
            </a:schemeClr>
          </a:solidFill>
          <a:ln w="190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28" name="四角形: 角を丸くする 1127">
            <a:extLst>
              <a:ext uri="{FF2B5EF4-FFF2-40B4-BE49-F238E27FC236}">
                <a16:creationId xmlns:a16="http://schemas.microsoft.com/office/drawing/2014/main" id="{44FABEC3-3C1F-A575-DEAD-E0382A69A465}"/>
              </a:ext>
            </a:extLst>
          </p:cNvPr>
          <p:cNvSpPr/>
          <p:nvPr/>
        </p:nvSpPr>
        <p:spPr>
          <a:xfrm>
            <a:off x="8806929" y="2399101"/>
            <a:ext cx="765132" cy="760453"/>
          </a:xfrm>
          <a:prstGeom prst="roundRect">
            <a:avLst/>
          </a:prstGeom>
          <a:solidFill>
            <a:schemeClr val="bg2">
              <a:lumMod val="90000"/>
            </a:schemeClr>
          </a:solidFill>
          <a:ln w="190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29" name="円: 塗りつぶしなし 1128">
            <a:extLst>
              <a:ext uri="{FF2B5EF4-FFF2-40B4-BE49-F238E27FC236}">
                <a16:creationId xmlns:a16="http://schemas.microsoft.com/office/drawing/2014/main" id="{D253BB74-9D6B-8976-BE74-3673D1DE2093}"/>
              </a:ext>
            </a:extLst>
          </p:cNvPr>
          <p:cNvSpPr/>
          <p:nvPr/>
        </p:nvSpPr>
        <p:spPr>
          <a:xfrm>
            <a:off x="8882287" y="2520176"/>
            <a:ext cx="278094" cy="278094"/>
          </a:xfrm>
          <a:prstGeom prst="donut">
            <a:avLst>
              <a:gd name="adj" fmla="val 20604"/>
            </a:avLst>
          </a:prstGeom>
          <a:solidFill>
            <a:srgbClr val="C00000"/>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1130" name="乗算記号 1129">
            <a:extLst>
              <a:ext uri="{FF2B5EF4-FFF2-40B4-BE49-F238E27FC236}">
                <a16:creationId xmlns:a16="http://schemas.microsoft.com/office/drawing/2014/main" id="{7EAF6BA5-F5AE-0433-0CE1-6D92995AD7A0}"/>
              </a:ext>
            </a:extLst>
          </p:cNvPr>
          <p:cNvSpPr/>
          <p:nvPr/>
        </p:nvSpPr>
        <p:spPr>
          <a:xfrm>
            <a:off x="9190774" y="2663730"/>
            <a:ext cx="390117" cy="400408"/>
          </a:xfrm>
          <a:prstGeom prst="mathMultiply">
            <a:avLst>
              <a:gd name="adj1" fmla="val 15109"/>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31" name="テキスト ボックス 1130">
            <a:extLst>
              <a:ext uri="{FF2B5EF4-FFF2-40B4-BE49-F238E27FC236}">
                <a16:creationId xmlns:a16="http://schemas.microsoft.com/office/drawing/2014/main" id="{6700A45A-C1F9-AD79-068D-FB8A7886E721}"/>
              </a:ext>
            </a:extLst>
          </p:cNvPr>
          <p:cNvSpPr txBox="1"/>
          <p:nvPr/>
        </p:nvSpPr>
        <p:spPr>
          <a:xfrm>
            <a:off x="8776536" y="2776169"/>
            <a:ext cx="683592" cy="338554"/>
          </a:xfrm>
          <a:prstGeom prst="rect">
            <a:avLst/>
          </a:prstGeom>
          <a:noFill/>
        </p:spPr>
        <p:txBody>
          <a:bodyPr wrap="square" rtlCol="0">
            <a:spAutoFit/>
          </a:bodyPr>
          <a:lstStyle/>
          <a:p>
            <a:r>
              <a:rPr kumimoji="1" lang="en-US" altLang="ja-JP" sz="1600" b="1" dirty="0"/>
              <a:t>Yes</a:t>
            </a:r>
            <a:endParaRPr kumimoji="1" lang="ja-JP" altLang="en-US" sz="1600" b="1" dirty="0"/>
          </a:p>
        </p:txBody>
      </p:sp>
      <p:sp>
        <p:nvSpPr>
          <p:cNvPr id="1132" name="テキスト ボックス 1131">
            <a:extLst>
              <a:ext uri="{FF2B5EF4-FFF2-40B4-BE49-F238E27FC236}">
                <a16:creationId xmlns:a16="http://schemas.microsoft.com/office/drawing/2014/main" id="{B7A7BD3F-89F1-27A7-74F9-7A40C98D5AF1}"/>
              </a:ext>
            </a:extLst>
          </p:cNvPr>
          <p:cNvSpPr txBox="1"/>
          <p:nvPr/>
        </p:nvSpPr>
        <p:spPr>
          <a:xfrm>
            <a:off x="9125331" y="2459424"/>
            <a:ext cx="512744" cy="338554"/>
          </a:xfrm>
          <a:prstGeom prst="rect">
            <a:avLst/>
          </a:prstGeom>
          <a:noFill/>
        </p:spPr>
        <p:txBody>
          <a:bodyPr wrap="square" rtlCol="0">
            <a:spAutoFit/>
          </a:bodyPr>
          <a:lstStyle/>
          <a:p>
            <a:r>
              <a:rPr kumimoji="1" lang="en-US" altLang="ja-JP" sz="1600" b="1" dirty="0"/>
              <a:t>No</a:t>
            </a:r>
            <a:endParaRPr kumimoji="1" lang="ja-JP" altLang="en-US" sz="1600" b="1" dirty="0"/>
          </a:p>
        </p:txBody>
      </p:sp>
      <p:sp>
        <p:nvSpPr>
          <p:cNvPr id="1133" name="テキスト ボックス 1132">
            <a:extLst>
              <a:ext uri="{FF2B5EF4-FFF2-40B4-BE49-F238E27FC236}">
                <a16:creationId xmlns:a16="http://schemas.microsoft.com/office/drawing/2014/main" id="{FDBFF053-2896-0B33-34E7-8966E70B8251}"/>
              </a:ext>
            </a:extLst>
          </p:cNvPr>
          <p:cNvSpPr txBox="1"/>
          <p:nvPr/>
        </p:nvSpPr>
        <p:spPr>
          <a:xfrm>
            <a:off x="1002675" y="1744492"/>
            <a:ext cx="2459839" cy="400110"/>
          </a:xfrm>
          <a:prstGeom prst="rect">
            <a:avLst/>
          </a:prstGeom>
          <a:solidFill>
            <a:schemeClr val="accent6">
              <a:lumMod val="40000"/>
              <a:lumOff val="60000"/>
            </a:schemeClr>
          </a:solidFill>
        </p:spPr>
        <p:txBody>
          <a:bodyPr wrap="square" rtlCol="0">
            <a:spAutoFit/>
          </a:bodyPr>
          <a:lstStyle/>
          <a:p>
            <a:r>
              <a:rPr kumimoji="1" lang="en-US" altLang="ja-JP" sz="2000" b="1" dirty="0"/>
              <a:t>STEP1</a:t>
            </a:r>
            <a:r>
              <a:rPr kumimoji="1" lang="ja-JP" altLang="en-US" sz="2000" b="1" dirty="0"/>
              <a:t>：</a:t>
            </a:r>
            <a:r>
              <a:rPr kumimoji="1" lang="en-US" altLang="ja-JP" sz="2000" b="1" dirty="0"/>
              <a:t>LLM</a:t>
            </a:r>
            <a:r>
              <a:rPr kumimoji="1" lang="ja-JP" altLang="en-US" sz="2000" b="1" dirty="0"/>
              <a:t>の</a:t>
            </a:r>
            <a:r>
              <a:rPr kumimoji="1" lang="en-US" altLang="ja-JP" sz="2000" b="1" dirty="0"/>
              <a:t>FT</a:t>
            </a:r>
            <a:endParaRPr kumimoji="1" lang="ja-JP" altLang="en-US" sz="2000" b="1" dirty="0"/>
          </a:p>
        </p:txBody>
      </p:sp>
      <p:sp>
        <p:nvSpPr>
          <p:cNvPr id="1134" name="テキスト ボックス 1133">
            <a:extLst>
              <a:ext uri="{FF2B5EF4-FFF2-40B4-BE49-F238E27FC236}">
                <a16:creationId xmlns:a16="http://schemas.microsoft.com/office/drawing/2014/main" id="{5F960807-99FC-A398-C7E2-03E4CE10398F}"/>
              </a:ext>
            </a:extLst>
          </p:cNvPr>
          <p:cNvSpPr txBox="1"/>
          <p:nvPr/>
        </p:nvSpPr>
        <p:spPr>
          <a:xfrm>
            <a:off x="4595138" y="1748093"/>
            <a:ext cx="2604875" cy="400110"/>
          </a:xfrm>
          <a:prstGeom prst="rect">
            <a:avLst/>
          </a:prstGeom>
          <a:solidFill>
            <a:schemeClr val="accent1">
              <a:lumMod val="40000"/>
              <a:lumOff val="60000"/>
            </a:schemeClr>
          </a:solidFill>
        </p:spPr>
        <p:txBody>
          <a:bodyPr wrap="square" rtlCol="0">
            <a:spAutoFit/>
          </a:bodyPr>
          <a:lstStyle/>
          <a:p>
            <a:r>
              <a:rPr kumimoji="1" lang="en-US" altLang="ja-JP" sz="2000" b="1" dirty="0"/>
              <a:t>STEP2</a:t>
            </a:r>
            <a:r>
              <a:rPr kumimoji="1" lang="ja-JP" altLang="en-US" sz="2000" b="1" dirty="0"/>
              <a:t>：</a:t>
            </a:r>
            <a:r>
              <a:rPr kumimoji="1" lang="en-US" altLang="ja-JP" sz="2000" b="1" dirty="0"/>
              <a:t>LLM</a:t>
            </a:r>
            <a:r>
              <a:rPr kumimoji="1" lang="ja-JP" altLang="en-US" sz="2000" b="1" dirty="0"/>
              <a:t>の実行</a:t>
            </a:r>
          </a:p>
        </p:txBody>
      </p:sp>
      <p:sp>
        <p:nvSpPr>
          <p:cNvPr id="1135" name="テキスト ボックス 1134">
            <a:extLst>
              <a:ext uri="{FF2B5EF4-FFF2-40B4-BE49-F238E27FC236}">
                <a16:creationId xmlns:a16="http://schemas.microsoft.com/office/drawing/2014/main" id="{B8E64B54-7356-8AFA-EF4F-59BB262D77E1}"/>
              </a:ext>
            </a:extLst>
          </p:cNvPr>
          <p:cNvSpPr txBox="1"/>
          <p:nvPr/>
        </p:nvSpPr>
        <p:spPr>
          <a:xfrm>
            <a:off x="8799615" y="1742981"/>
            <a:ext cx="2295821" cy="400110"/>
          </a:xfrm>
          <a:prstGeom prst="rect">
            <a:avLst/>
          </a:prstGeom>
          <a:solidFill>
            <a:schemeClr val="accent2">
              <a:lumMod val="40000"/>
              <a:lumOff val="60000"/>
            </a:schemeClr>
          </a:solidFill>
        </p:spPr>
        <p:txBody>
          <a:bodyPr wrap="none" rtlCol="0">
            <a:spAutoFit/>
          </a:bodyPr>
          <a:lstStyle/>
          <a:p>
            <a:r>
              <a:rPr kumimoji="1" lang="en-US" altLang="ja-JP" sz="2000" b="1" dirty="0"/>
              <a:t>STEP3</a:t>
            </a:r>
            <a:r>
              <a:rPr kumimoji="1" lang="ja-JP" altLang="en-US" sz="2000" b="1" dirty="0"/>
              <a:t>：性能評価</a:t>
            </a:r>
          </a:p>
        </p:txBody>
      </p:sp>
      <p:sp>
        <p:nvSpPr>
          <p:cNvPr id="1136" name="テキスト ボックス 1135">
            <a:extLst>
              <a:ext uri="{FF2B5EF4-FFF2-40B4-BE49-F238E27FC236}">
                <a16:creationId xmlns:a16="http://schemas.microsoft.com/office/drawing/2014/main" id="{488A891C-6388-E043-9096-0BD22191FB27}"/>
              </a:ext>
            </a:extLst>
          </p:cNvPr>
          <p:cNvSpPr txBox="1"/>
          <p:nvPr/>
        </p:nvSpPr>
        <p:spPr>
          <a:xfrm>
            <a:off x="9744659" y="3090647"/>
            <a:ext cx="492009" cy="707886"/>
          </a:xfrm>
          <a:prstGeom prst="rect">
            <a:avLst/>
          </a:prstGeom>
          <a:noFill/>
        </p:spPr>
        <p:txBody>
          <a:bodyPr wrap="square" rtlCol="0">
            <a:spAutoFit/>
          </a:bodyPr>
          <a:lstStyle/>
          <a:p>
            <a:r>
              <a:rPr kumimoji="1" lang="ja-JP" altLang="en-US" sz="2000" b="1" dirty="0"/>
              <a:t>集計</a:t>
            </a:r>
          </a:p>
        </p:txBody>
      </p:sp>
      <p:sp>
        <p:nvSpPr>
          <p:cNvPr id="1137" name="矢印: 右 1136">
            <a:extLst>
              <a:ext uri="{FF2B5EF4-FFF2-40B4-BE49-F238E27FC236}">
                <a16:creationId xmlns:a16="http://schemas.microsoft.com/office/drawing/2014/main" id="{16E2B36A-3416-1ECD-3090-29310390649B}"/>
              </a:ext>
            </a:extLst>
          </p:cNvPr>
          <p:cNvSpPr/>
          <p:nvPr/>
        </p:nvSpPr>
        <p:spPr>
          <a:xfrm>
            <a:off x="9767789" y="3885243"/>
            <a:ext cx="402280" cy="309886"/>
          </a:xfrm>
          <a:prstGeom prst="rightArrow">
            <a:avLst>
              <a:gd name="adj1" fmla="val 37923"/>
              <a:gd name="adj2" fmla="val 50000"/>
            </a:avLst>
          </a:prstGeom>
          <a:solidFill>
            <a:schemeClr val="accent1">
              <a:lumMod val="60000"/>
              <a:lumOff val="40000"/>
            </a:schemeClr>
          </a:solidFill>
          <a:ln w="190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38" name="矢印: 右 1137">
            <a:extLst>
              <a:ext uri="{FF2B5EF4-FFF2-40B4-BE49-F238E27FC236}">
                <a16:creationId xmlns:a16="http://schemas.microsoft.com/office/drawing/2014/main" id="{AD23F4B6-15B1-AD1D-3E3D-98D0043E0E1C}"/>
              </a:ext>
            </a:extLst>
          </p:cNvPr>
          <p:cNvSpPr/>
          <p:nvPr/>
        </p:nvSpPr>
        <p:spPr>
          <a:xfrm>
            <a:off x="9767788" y="2642705"/>
            <a:ext cx="390117" cy="309886"/>
          </a:xfrm>
          <a:prstGeom prst="rightArrow">
            <a:avLst>
              <a:gd name="adj1" fmla="val 37923"/>
              <a:gd name="adj2" fmla="val 50000"/>
            </a:avLst>
          </a:prstGeom>
          <a:solidFill>
            <a:schemeClr val="accent1">
              <a:lumMod val="60000"/>
              <a:lumOff val="40000"/>
            </a:schemeClr>
          </a:solidFill>
          <a:ln w="190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39" name="テキスト ボックス 1138">
            <a:extLst>
              <a:ext uri="{FF2B5EF4-FFF2-40B4-BE49-F238E27FC236}">
                <a16:creationId xmlns:a16="http://schemas.microsoft.com/office/drawing/2014/main" id="{4EE6AA00-DE6D-1627-85EF-50037DA28BB1}"/>
              </a:ext>
            </a:extLst>
          </p:cNvPr>
          <p:cNvSpPr txBox="1"/>
          <p:nvPr/>
        </p:nvSpPr>
        <p:spPr>
          <a:xfrm>
            <a:off x="7178804" y="5581048"/>
            <a:ext cx="4107215" cy="400110"/>
          </a:xfrm>
          <a:prstGeom prst="rect">
            <a:avLst/>
          </a:prstGeom>
          <a:noFill/>
          <a:ln w="3175">
            <a:solidFill>
              <a:schemeClr val="tx1"/>
            </a:solidFill>
          </a:ln>
        </p:spPr>
        <p:txBody>
          <a:bodyPr wrap="none" rtlCol="0">
            <a:spAutoFit/>
          </a:bodyPr>
          <a:lstStyle/>
          <a:p>
            <a:r>
              <a:rPr kumimoji="1" lang="en-US" altLang="ja-JP" sz="2000" b="1" dirty="0"/>
              <a:t>※FT</a:t>
            </a:r>
            <a:r>
              <a:rPr kumimoji="1" lang="ja-JP" altLang="en-US" sz="2000" b="1" dirty="0"/>
              <a:t>は</a:t>
            </a:r>
            <a:r>
              <a:rPr lang="ja-JP" altLang="en-US" sz="2000" b="1" dirty="0"/>
              <a:t>ファインチューニングの略</a:t>
            </a:r>
            <a:endParaRPr lang="en-US" altLang="ja-JP" sz="2000" b="1" dirty="0"/>
          </a:p>
        </p:txBody>
      </p:sp>
      <p:sp>
        <p:nvSpPr>
          <p:cNvPr id="1140" name="テキスト ボックス 1139">
            <a:extLst>
              <a:ext uri="{FF2B5EF4-FFF2-40B4-BE49-F238E27FC236}">
                <a16:creationId xmlns:a16="http://schemas.microsoft.com/office/drawing/2014/main" id="{5FA1D94C-929D-7626-CBD4-094CA14028B0}"/>
              </a:ext>
            </a:extLst>
          </p:cNvPr>
          <p:cNvSpPr txBox="1"/>
          <p:nvPr/>
        </p:nvSpPr>
        <p:spPr>
          <a:xfrm>
            <a:off x="4882199" y="5098962"/>
            <a:ext cx="1617508" cy="400110"/>
          </a:xfrm>
          <a:prstGeom prst="rect">
            <a:avLst/>
          </a:prstGeom>
          <a:noFill/>
        </p:spPr>
        <p:txBody>
          <a:bodyPr wrap="square" rtlCol="0">
            <a:spAutoFit/>
          </a:bodyPr>
          <a:lstStyle/>
          <a:p>
            <a:pPr algn="ctr"/>
            <a:r>
              <a:rPr kumimoji="1" lang="ja-JP" altLang="en-US" sz="2000" b="1" dirty="0"/>
              <a:t>評価データ</a:t>
            </a:r>
          </a:p>
        </p:txBody>
      </p:sp>
      <p:sp>
        <p:nvSpPr>
          <p:cNvPr id="1141" name="四角形: 角を丸くする 1140">
            <a:extLst>
              <a:ext uri="{FF2B5EF4-FFF2-40B4-BE49-F238E27FC236}">
                <a16:creationId xmlns:a16="http://schemas.microsoft.com/office/drawing/2014/main" id="{B075A502-9806-BC01-9143-10FA079B0593}"/>
              </a:ext>
            </a:extLst>
          </p:cNvPr>
          <p:cNvSpPr/>
          <p:nvPr/>
        </p:nvSpPr>
        <p:spPr>
          <a:xfrm>
            <a:off x="4649265" y="2335568"/>
            <a:ext cx="1943662" cy="1341045"/>
          </a:xfrm>
          <a:prstGeom prst="roundRect">
            <a:avLst>
              <a:gd name="adj" fmla="val 12381"/>
            </a:avLst>
          </a:prstGeom>
          <a:solidFill>
            <a:schemeClr val="bg2"/>
          </a:solidFill>
          <a:ln w="28575">
            <a:solidFill>
              <a:srgbClr val="31404D"/>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42" name="テキスト ボックス 1141">
            <a:extLst>
              <a:ext uri="{FF2B5EF4-FFF2-40B4-BE49-F238E27FC236}">
                <a16:creationId xmlns:a16="http://schemas.microsoft.com/office/drawing/2014/main" id="{0D10D5AA-48F1-78E7-5144-D383F0288C48}"/>
              </a:ext>
            </a:extLst>
          </p:cNvPr>
          <p:cNvSpPr txBox="1"/>
          <p:nvPr/>
        </p:nvSpPr>
        <p:spPr>
          <a:xfrm>
            <a:off x="4633937" y="3043945"/>
            <a:ext cx="1978464" cy="707886"/>
          </a:xfrm>
          <a:prstGeom prst="rect">
            <a:avLst/>
          </a:prstGeom>
          <a:noFill/>
        </p:spPr>
        <p:txBody>
          <a:bodyPr wrap="square" rtlCol="0">
            <a:spAutoFit/>
          </a:bodyPr>
          <a:lstStyle/>
          <a:p>
            <a:pPr algn="ctr"/>
            <a:r>
              <a:rPr kumimoji="1" lang="en-US" altLang="ja-JP" sz="2000" b="1" dirty="0"/>
              <a:t>FEMPDataset</a:t>
            </a:r>
            <a:br>
              <a:rPr kumimoji="1" lang="en-US" altLang="ja-JP" sz="2000" b="1" dirty="0"/>
            </a:br>
            <a:r>
              <a:rPr kumimoji="1" lang="en-US" altLang="ja-JP" sz="2000" b="1" dirty="0"/>
              <a:t>(</a:t>
            </a:r>
            <a:r>
              <a:rPr kumimoji="1" lang="ja-JP" altLang="en-US" sz="2000" b="1" dirty="0"/>
              <a:t>テストデータ</a:t>
            </a:r>
            <a:r>
              <a:rPr kumimoji="1" lang="en-US" altLang="ja-JP" sz="2000" b="1" dirty="0"/>
              <a:t>)</a:t>
            </a:r>
            <a:endParaRPr kumimoji="1" lang="ja-JP" altLang="en-US" sz="2000" b="1" dirty="0"/>
          </a:p>
        </p:txBody>
      </p:sp>
      <p:sp>
        <p:nvSpPr>
          <p:cNvPr id="1143" name="円柱 1142">
            <a:extLst>
              <a:ext uri="{FF2B5EF4-FFF2-40B4-BE49-F238E27FC236}">
                <a16:creationId xmlns:a16="http://schemas.microsoft.com/office/drawing/2014/main" id="{9E5386AF-B98B-732C-78CD-1A8A63C62A83}"/>
              </a:ext>
            </a:extLst>
          </p:cNvPr>
          <p:cNvSpPr/>
          <p:nvPr/>
        </p:nvSpPr>
        <p:spPr>
          <a:xfrm>
            <a:off x="5371311" y="2761750"/>
            <a:ext cx="582520" cy="286269"/>
          </a:xfrm>
          <a:prstGeom prst="can">
            <a:avLst>
              <a:gd name="adj" fmla="val 27860"/>
            </a:avLst>
          </a:prstGeom>
          <a:solidFill>
            <a:schemeClr val="accent6">
              <a:lumMod val="75000"/>
            </a:schemeClr>
          </a:solidFill>
          <a:ln w="190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44" name="円柱 1143">
            <a:extLst>
              <a:ext uri="{FF2B5EF4-FFF2-40B4-BE49-F238E27FC236}">
                <a16:creationId xmlns:a16="http://schemas.microsoft.com/office/drawing/2014/main" id="{DBC39D16-9F7B-6C60-700D-84D4C91474D9}"/>
              </a:ext>
            </a:extLst>
          </p:cNvPr>
          <p:cNvSpPr/>
          <p:nvPr/>
        </p:nvSpPr>
        <p:spPr>
          <a:xfrm>
            <a:off x="5371310" y="2686520"/>
            <a:ext cx="582519" cy="234506"/>
          </a:xfrm>
          <a:prstGeom prst="can">
            <a:avLst>
              <a:gd name="adj" fmla="val 32190"/>
            </a:avLst>
          </a:prstGeom>
          <a:solidFill>
            <a:schemeClr val="accent6">
              <a:lumMod val="40000"/>
              <a:lumOff val="60000"/>
            </a:schemeClr>
          </a:solidFill>
          <a:ln w="190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45" name="テキスト ボックス 1144">
            <a:extLst>
              <a:ext uri="{FF2B5EF4-FFF2-40B4-BE49-F238E27FC236}">
                <a16:creationId xmlns:a16="http://schemas.microsoft.com/office/drawing/2014/main" id="{ED803C02-1C65-4FE7-D1A9-F7A7E70B9808}"/>
              </a:ext>
            </a:extLst>
          </p:cNvPr>
          <p:cNvSpPr txBox="1"/>
          <p:nvPr/>
        </p:nvSpPr>
        <p:spPr>
          <a:xfrm>
            <a:off x="4633937" y="2359073"/>
            <a:ext cx="1171299" cy="400110"/>
          </a:xfrm>
          <a:prstGeom prst="rect">
            <a:avLst/>
          </a:prstGeom>
          <a:noFill/>
        </p:spPr>
        <p:txBody>
          <a:bodyPr wrap="square" rtlCol="0">
            <a:spAutoFit/>
          </a:bodyPr>
          <a:lstStyle/>
          <a:p>
            <a:r>
              <a:rPr kumimoji="1" lang="ja-JP" altLang="en-US" sz="2000" b="1" dirty="0"/>
              <a:t>実験</a:t>
            </a:r>
            <a:r>
              <a:rPr kumimoji="1" lang="en-US" altLang="ja-JP" sz="2000" b="1" dirty="0"/>
              <a:t>1</a:t>
            </a:r>
          </a:p>
        </p:txBody>
      </p:sp>
      <p:sp>
        <p:nvSpPr>
          <p:cNvPr id="1146" name="四角形: 角を丸くする 1145">
            <a:extLst>
              <a:ext uri="{FF2B5EF4-FFF2-40B4-BE49-F238E27FC236}">
                <a16:creationId xmlns:a16="http://schemas.microsoft.com/office/drawing/2014/main" id="{E1ED426F-03BA-905B-C5B2-F7DD7E8C1207}"/>
              </a:ext>
            </a:extLst>
          </p:cNvPr>
          <p:cNvSpPr/>
          <p:nvPr/>
        </p:nvSpPr>
        <p:spPr>
          <a:xfrm>
            <a:off x="4644650" y="3758599"/>
            <a:ext cx="1931620" cy="1241876"/>
          </a:xfrm>
          <a:prstGeom prst="roundRect">
            <a:avLst>
              <a:gd name="adj" fmla="val 12381"/>
            </a:avLst>
          </a:prstGeom>
          <a:solidFill>
            <a:schemeClr val="bg2"/>
          </a:solidFill>
          <a:ln w="28575">
            <a:solidFill>
              <a:srgbClr val="31404D"/>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47" name="テキスト ボックス 1146">
            <a:extLst>
              <a:ext uri="{FF2B5EF4-FFF2-40B4-BE49-F238E27FC236}">
                <a16:creationId xmlns:a16="http://schemas.microsoft.com/office/drawing/2014/main" id="{7A6494B1-BF23-F947-8E2E-69863D0BE7E5}"/>
              </a:ext>
            </a:extLst>
          </p:cNvPr>
          <p:cNvSpPr txBox="1"/>
          <p:nvPr/>
        </p:nvSpPr>
        <p:spPr>
          <a:xfrm>
            <a:off x="4564658" y="4624454"/>
            <a:ext cx="2107164" cy="400110"/>
          </a:xfrm>
          <a:prstGeom prst="rect">
            <a:avLst/>
          </a:prstGeom>
          <a:noFill/>
        </p:spPr>
        <p:txBody>
          <a:bodyPr wrap="square" rtlCol="0">
            <a:spAutoFit/>
          </a:bodyPr>
          <a:lstStyle/>
          <a:p>
            <a:pPr algn="ctr"/>
            <a:r>
              <a:rPr kumimoji="1" lang="en-US" altLang="ja-JP" sz="2000" b="1" dirty="0"/>
              <a:t>BigCloneBench</a:t>
            </a:r>
          </a:p>
        </p:txBody>
      </p:sp>
      <p:sp>
        <p:nvSpPr>
          <p:cNvPr id="1148" name="円柱 1147">
            <a:extLst>
              <a:ext uri="{FF2B5EF4-FFF2-40B4-BE49-F238E27FC236}">
                <a16:creationId xmlns:a16="http://schemas.microsoft.com/office/drawing/2014/main" id="{9F3C8746-0EA7-38BE-E609-9A67C5F67A05}"/>
              </a:ext>
            </a:extLst>
          </p:cNvPr>
          <p:cNvSpPr/>
          <p:nvPr/>
        </p:nvSpPr>
        <p:spPr>
          <a:xfrm>
            <a:off x="5360959" y="4392967"/>
            <a:ext cx="582520" cy="233100"/>
          </a:xfrm>
          <a:prstGeom prst="can">
            <a:avLst>
              <a:gd name="adj" fmla="val 46624"/>
            </a:avLst>
          </a:prstGeom>
          <a:solidFill>
            <a:schemeClr val="accent2">
              <a:lumMod val="20000"/>
              <a:lumOff val="80000"/>
            </a:schemeClr>
          </a:solidFill>
          <a:ln w="190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49" name="円柱 1148">
            <a:extLst>
              <a:ext uri="{FF2B5EF4-FFF2-40B4-BE49-F238E27FC236}">
                <a16:creationId xmlns:a16="http://schemas.microsoft.com/office/drawing/2014/main" id="{16EC59CB-2B2C-90FE-DA2C-7628917360CD}"/>
              </a:ext>
            </a:extLst>
          </p:cNvPr>
          <p:cNvSpPr/>
          <p:nvPr/>
        </p:nvSpPr>
        <p:spPr>
          <a:xfrm>
            <a:off x="5360957" y="4274535"/>
            <a:ext cx="582520" cy="233100"/>
          </a:xfrm>
          <a:prstGeom prst="can">
            <a:avLst>
              <a:gd name="adj" fmla="val 46624"/>
            </a:avLst>
          </a:prstGeom>
          <a:solidFill>
            <a:schemeClr val="accent2">
              <a:lumMod val="60000"/>
              <a:lumOff val="40000"/>
            </a:schemeClr>
          </a:solidFill>
          <a:ln w="190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50" name="円柱 1149">
            <a:extLst>
              <a:ext uri="{FF2B5EF4-FFF2-40B4-BE49-F238E27FC236}">
                <a16:creationId xmlns:a16="http://schemas.microsoft.com/office/drawing/2014/main" id="{21760AE4-0F3D-AA5C-5D02-DEE5380B19C1}"/>
              </a:ext>
            </a:extLst>
          </p:cNvPr>
          <p:cNvSpPr/>
          <p:nvPr/>
        </p:nvSpPr>
        <p:spPr>
          <a:xfrm>
            <a:off x="5360957" y="4155690"/>
            <a:ext cx="582520" cy="233100"/>
          </a:xfrm>
          <a:prstGeom prst="can">
            <a:avLst>
              <a:gd name="adj" fmla="val 46624"/>
            </a:avLst>
          </a:prstGeom>
          <a:solidFill>
            <a:schemeClr val="accent2">
              <a:lumMod val="40000"/>
              <a:lumOff val="60000"/>
            </a:schemeClr>
          </a:solidFill>
          <a:ln w="190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51" name="テキスト ボックス 1150">
            <a:extLst>
              <a:ext uri="{FF2B5EF4-FFF2-40B4-BE49-F238E27FC236}">
                <a16:creationId xmlns:a16="http://schemas.microsoft.com/office/drawing/2014/main" id="{517C954F-A3A9-C1FA-F52F-E2971B72F9BD}"/>
              </a:ext>
            </a:extLst>
          </p:cNvPr>
          <p:cNvSpPr txBox="1"/>
          <p:nvPr/>
        </p:nvSpPr>
        <p:spPr>
          <a:xfrm>
            <a:off x="4648815" y="3762474"/>
            <a:ext cx="1145173" cy="400109"/>
          </a:xfrm>
          <a:prstGeom prst="rect">
            <a:avLst/>
          </a:prstGeom>
          <a:noFill/>
        </p:spPr>
        <p:txBody>
          <a:bodyPr wrap="square" rtlCol="0">
            <a:spAutoFit/>
          </a:bodyPr>
          <a:lstStyle/>
          <a:p>
            <a:r>
              <a:rPr kumimoji="1" lang="ja-JP" altLang="en-US" sz="2000" b="1" dirty="0"/>
              <a:t>実験</a:t>
            </a:r>
            <a:r>
              <a:rPr lang="en-US" altLang="ja-JP" sz="2000" b="1" dirty="0"/>
              <a:t>2</a:t>
            </a:r>
            <a:endParaRPr kumimoji="1" lang="en-US" altLang="ja-JP" sz="2000" b="1" dirty="0"/>
          </a:p>
        </p:txBody>
      </p:sp>
      <p:sp>
        <p:nvSpPr>
          <p:cNvPr id="1087" name="四角形: 角を丸くする 1086">
            <a:extLst>
              <a:ext uri="{FF2B5EF4-FFF2-40B4-BE49-F238E27FC236}">
                <a16:creationId xmlns:a16="http://schemas.microsoft.com/office/drawing/2014/main" id="{44F289C5-6674-A3D9-17A2-75211794A5D1}"/>
              </a:ext>
            </a:extLst>
          </p:cNvPr>
          <p:cNvSpPr/>
          <p:nvPr/>
        </p:nvSpPr>
        <p:spPr>
          <a:xfrm>
            <a:off x="512064" y="1536193"/>
            <a:ext cx="3817725" cy="4044856"/>
          </a:xfrm>
          <a:prstGeom prst="roundRect">
            <a:avLst>
              <a:gd name="adj" fmla="val 0"/>
            </a:avLst>
          </a:prstGeom>
          <a:solidFill>
            <a:schemeClr val="bg1">
              <a:alpha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52" name="四角形: 角を丸くする 1151">
            <a:extLst>
              <a:ext uri="{FF2B5EF4-FFF2-40B4-BE49-F238E27FC236}">
                <a16:creationId xmlns:a16="http://schemas.microsoft.com/office/drawing/2014/main" id="{9EC446BD-0AF8-E8FA-CF38-F1C4DB4889CA}"/>
              </a:ext>
            </a:extLst>
          </p:cNvPr>
          <p:cNvSpPr/>
          <p:nvPr/>
        </p:nvSpPr>
        <p:spPr>
          <a:xfrm>
            <a:off x="9691713" y="2367775"/>
            <a:ext cx="1982257" cy="3089213"/>
          </a:xfrm>
          <a:prstGeom prst="roundRect">
            <a:avLst>
              <a:gd name="adj" fmla="val 0"/>
            </a:avLst>
          </a:prstGeom>
          <a:solidFill>
            <a:schemeClr val="bg1">
              <a:alpha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53" name="四角形: 角を丸くする 1152">
            <a:extLst>
              <a:ext uri="{FF2B5EF4-FFF2-40B4-BE49-F238E27FC236}">
                <a16:creationId xmlns:a16="http://schemas.microsoft.com/office/drawing/2014/main" id="{07FE9260-654B-1EF1-344D-88518F9AD302}"/>
              </a:ext>
            </a:extLst>
          </p:cNvPr>
          <p:cNvSpPr/>
          <p:nvPr/>
        </p:nvSpPr>
        <p:spPr>
          <a:xfrm flipV="1">
            <a:off x="8527374" y="1611754"/>
            <a:ext cx="3012418" cy="611865"/>
          </a:xfrm>
          <a:prstGeom prst="roundRect">
            <a:avLst>
              <a:gd name="adj" fmla="val 0"/>
            </a:avLst>
          </a:prstGeom>
          <a:solidFill>
            <a:schemeClr val="bg1">
              <a:alpha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369077590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7CCEEA7-BEFA-56F4-5742-8E14E16192AC}"/>
            </a:ext>
          </a:extLst>
        </p:cNvPr>
        <p:cNvGrpSpPr/>
        <p:nvPr/>
      </p:nvGrpSpPr>
      <p:grpSpPr>
        <a:xfrm>
          <a:off x="0" y="0"/>
          <a:ext cx="0" cy="0"/>
          <a:chOff x="0" y="0"/>
          <a:chExt cx="0" cy="0"/>
        </a:xfrm>
      </p:grpSpPr>
      <p:sp>
        <p:nvSpPr>
          <p:cNvPr id="4" name="スライド番号プレースホルダー 3">
            <a:extLst>
              <a:ext uri="{FF2B5EF4-FFF2-40B4-BE49-F238E27FC236}">
                <a16:creationId xmlns:a16="http://schemas.microsoft.com/office/drawing/2014/main" id="{F400BAE1-20B6-DC05-AC7C-4D1C2014F51E}"/>
              </a:ext>
            </a:extLst>
          </p:cNvPr>
          <p:cNvSpPr>
            <a:spLocks noGrp="1"/>
          </p:cNvSpPr>
          <p:nvPr>
            <p:ph type="sldNum" sz="quarter" idx="12"/>
          </p:nvPr>
        </p:nvSpPr>
        <p:spPr>
          <a:xfrm>
            <a:off x="8651461" y="6130510"/>
            <a:ext cx="2743200" cy="365125"/>
          </a:xfrm>
        </p:spPr>
        <p:txBody>
          <a:bodyPr/>
          <a:lstStyle/>
          <a:p>
            <a:fld id="{98E4D49B-7C54-4167-A8CB-7C9DF7FFC802}" type="slidenum">
              <a:rPr kumimoji="1" lang="ja-JP" altLang="en-US" smtClean="0"/>
              <a:t>17</a:t>
            </a:fld>
            <a:endParaRPr kumimoji="1" lang="ja-JP" altLang="en-US" dirty="0"/>
          </a:p>
        </p:txBody>
      </p:sp>
      <p:sp>
        <p:nvSpPr>
          <p:cNvPr id="5" name="正方形/長方形 4">
            <a:extLst>
              <a:ext uri="{FF2B5EF4-FFF2-40B4-BE49-F238E27FC236}">
                <a16:creationId xmlns:a16="http://schemas.microsoft.com/office/drawing/2014/main" id="{30E1CA83-DA9D-4A73-4A6C-698026425FE0}"/>
              </a:ext>
            </a:extLst>
          </p:cNvPr>
          <p:cNvSpPr/>
          <p:nvPr/>
        </p:nvSpPr>
        <p:spPr>
          <a:xfrm>
            <a:off x="0" y="0"/>
            <a:ext cx="12192000" cy="1117622"/>
          </a:xfrm>
          <a:prstGeom prst="rect">
            <a:avLst/>
          </a:prstGeom>
          <a:solidFill>
            <a:srgbClr val="31404D"/>
          </a:solidFill>
          <a:ln>
            <a:solidFill>
              <a:schemeClr val="accent5">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6" name="タイトル 1">
            <a:extLst>
              <a:ext uri="{FF2B5EF4-FFF2-40B4-BE49-F238E27FC236}">
                <a16:creationId xmlns:a16="http://schemas.microsoft.com/office/drawing/2014/main" id="{3BD9D77B-D0B7-B16A-CB67-730F83D92F5F}"/>
              </a:ext>
            </a:extLst>
          </p:cNvPr>
          <p:cNvSpPr txBox="1">
            <a:spLocks/>
          </p:cNvSpPr>
          <p:nvPr/>
        </p:nvSpPr>
        <p:spPr>
          <a:xfrm>
            <a:off x="838200" y="160326"/>
            <a:ext cx="10515600" cy="807862"/>
          </a:xfrm>
          <a:prstGeom prst="rect">
            <a:avLst/>
          </a:prstGeom>
        </p:spPr>
        <p:txBody>
          <a:bodyPr vert="horz" lIns="91440" tIns="45720" rIns="91440" bIns="45720" rtlCol="0" anchor="b">
            <a:norm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r>
              <a:rPr lang="en-US" altLang="ja-JP" b="1" dirty="0">
                <a:solidFill>
                  <a:schemeClr val="bg1"/>
                </a:solidFill>
                <a:latin typeface="+mn-ea"/>
                <a:ea typeface="+mn-ea"/>
              </a:rPr>
              <a:t>STEP3</a:t>
            </a:r>
            <a:r>
              <a:rPr lang="ja-JP" altLang="en-US" b="1" dirty="0">
                <a:solidFill>
                  <a:schemeClr val="bg1"/>
                </a:solidFill>
                <a:latin typeface="+mn-ea"/>
                <a:ea typeface="+mn-ea"/>
              </a:rPr>
              <a:t>：性能評価</a:t>
            </a:r>
          </a:p>
        </p:txBody>
      </p:sp>
      <p:sp>
        <p:nvSpPr>
          <p:cNvPr id="1090" name="矢印: 右 1089">
            <a:extLst>
              <a:ext uri="{FF2B5EF4-FFF2-40B4-BE49-F238E27FC236}">
                <a16:creationId xmlns:a16="http://schemas.microsoft.com/office/drawing/2014/main" id="{8561769E-BA2E-3D56-E523-5B4CAB93C0F4}"/>
              </a:ext>
            </a:extLst>
          </p:cNvPr>
          <p:cNvSpPr/>
          <p:nvPr/>
        </p:nvSpPr>
        <p:spPr>
          <a:xfrm rot="1192097">
            <a:off x="6756469" y="3736497"/>
            <a:ext cx="481145" cy="291878"/>
          </a:xfrm>
          <a:prstGeom prst="rightArrow">
            <a:avLst>
              <a:gd name="adj1" fmla="val 37923"/>
              <a:gd name="adj2" fmla="val 50000"/>
            </a:avLst>
          </a:prstGeom>
          <a:solidFill>
            <a:schemeClr val="accent1">
              <a:lumMod val="60000"/>
              <a:lumOff val="40000"/>
            </a:schemeClr>
          </a:solidFill>
          <a:ln w="190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91" name="四角形: 角を丸くする 1090">
            <a:extLst>
              <a:ext uri="{FF2B5EF4-FFF2-40B4-BE49-F238E27FC236}">
                <a16:creationId xmlns:a16="http://schemas.microsoft.com/office/drawing/2014/main" id="{9B760108-8320-2551-F7D8-1847EE29CC65}"/>
              </a:ext>
            </a:extLst>
          </p:cNvPr>
          <p:cNvSpPr/>
          <p:nvPr/>
        </p:nvSpPr>
        <p:spPr>
          <a:xfrm>
            <a:off x="4554805" y="2266765"/>
            <a:ext cx="2113621" cy="2808000"/>
          </a:xfrm>
          <a:prstGeom prst="roundRect">
            <a:avLst>
              <a:gd name="adj" fmla="val 7398"/>
            </a:avLst>
          </a:prstGeom>
          <a:noFill/>
          <a:ln w="190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92" name="テキスト ボックス 1091">
            <a:extLst>
              <a:ext uri="{FF2B5EF4-FFF2-40B4-BE49-F238E27FC236}">
                <a16:creationId xmlns:a16="http://schemas.microsoft.com/office/drawing/2014/main" id="{AA130F75-F28F-7F8A-644E-370B8320898D}"/>
              </a:ext>
            </a:extLst>
          </p:cNvPr>
          <p:cNvSpPr txBox="1"/>
          <p:nvPr/>
        </p:nvSpPr>
        <p:spPr>
          <a:xfrm>
            <a:off x="7186419" y="4409442"/>
            <a:ext cx="1154353" cy="707886"/>
          </a:xfrm>
          <a:prstGeom prst="rect">
            <a:avLst/>
          </a:prstGeom>
          <a:noFill/>
        </p:spPr>
        <p:txBody>
          <a:bodyPr wrap="square" rtlCol="0">
            <a:spAutoFit/>
          </a:bodyPr>
          <a:lstStyle/>
          <a:p>
            <a:pPr algn="ctr"/>
            <a:r>
              <a:rPr lang="en-US" altLang="ja-JP" sz="2000" b="1" dirty="0"/>
              <a:t>FT</a:t>
            </a:r>
            <a:r>
              <a:rPr lang="ja-JP" altLang="en-US" sz="2000" b="1" dirty="0"/>
              <a:t>後の</a:t>
            </a:r>
            <a:r>
              <a:rPr kumimoji="1" lang="en-US" altLang="ja-JP" sz="2000" b="1" dirty="0"/>
              <a:t>LLM</a:t>
            </a:r>
            <a:endParaRPr kumimoji="1" lang="ja-JP" altLang="en-US" sz="2000" b="1" dirty="0"/>
          </a:p>
        </p:txBody>
      </p:sp>
      <p:sp>
        <p:nvSpPr>
          <p:cNvPr id="1093" name="楕円 1092">
            <a:extLst>
              <a:ext uri="{FF2B5EF4-FFF2-40B4-BE49-F238E27FC236}">
                <a16:creationId xmlns:a16="http://schemas.microsoft.com/office/drawing/2014/main" id="{8BC56A5A-2C1C-23F6-32FC-62CF347FBC77}"/>
              </a:ext>
            </a:extLst>
          </p:cNvPr>
          <p:cNvSpPr/>
          <p:nvPr/>
        </p:nvSpPr>
        <p:spPr>
          <a:xfrm>
            <a:off x="7475481" y="2389772"/>
            <a:ext cx="515280" cy="513382"/>
          </a:xfrm>
          <a:prstGeom prst="ellipse">
            <a:avLst/>
          </a:prstGeom>
          <a:solidFill>
            <a:schemeClr val="accent3">
              <a:lumMod val="60000"/>
              <a:lumOff val="4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094" name="テキスト ボックス 1093">
            <a:extLst>
              <a:ext uri="{FF2B5EF4-FFF2-40B4-BE49-F238E27FC236}">
                <a16:creationId xmlns:a16="http://schemas.microsoft.com/office/drawing/2014/main" id="{9251C7DA-3C08-8C0D-92CF-7914FC37E69A}"/>
              </a:ext>
            </a:extLst>
          </p:cNvPr>
          <p:cNvSpPr txBox="1"/>
          <p:nvPr/>
        </p:nvSpPr>
        <p:spPr>
          <a:xfrm>
            <a:off x="7272265" y="3131620"/>
            <a:ext cx="910329" cy="400110"/>
          </a:xfrm>
          <a:prstGeom prst="rect">
            <a:avLst/>
          </a:prstGeom>
          <a:noFill/>
        </p:spPr>
        <p:txBody>
          <a:bodyPr wrap="square" rtlCol="0">
            <a:spAutoFit/>
          </a:bodyPr>
          <a:lstStyle/>
          <a:p>
            <a:pPr algn="ctr"/>
            <a:r>
              <a:rPr kumimoji="1" lang="en-US" altLang="ja-JP" sz="2000" b="1" dirty="0"/>
              <a:t>LLM</a:t>
            </a:r>
            <a:endParaRPr kumimoji="1" lang="ja-JP" altLang="en-US" sz="2000" b="1" dirty="0"/>
          </a:p>
        </p:txBody>
      </p:sp>
      <p:pic>
        <p:nvPicPr>
          <p:cNvPr id="1095" name="グラフィックス 1094" descr="人工知能 枠線">
            <a:extLst>
              <a:ext uri="{FF2B5EF4-FFF2-40B4-BE49-F238E27FC236}">
                <a16:creationId xmlns:a16="http://schemas.microsoft.com/office/drawing/2014/main" id="{2634B5A1-AF94-9173-51F9-93C8202D6535}"/>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flipH="1">
            <a:off x="7148329" y="2271162"/>
            <a:ext cx="1051892" cy="979371"/>
          </a:xfrm>
          <a:prstGeom prst="rect">
            <a:avLst/>
          </a:prstGeom>
        </p:spPr>
      </p:pic>
      <p:sp>
        <p:nvSpPr>
          <p:cNvPr id="1096" name="矢印: 右 1095">
            <a:extLst>
              <a:ext uri="{FF2B5EF4-FFF2-40B4-BE49-F238E27FC236}">
                <a16:creationId xmlns:a16="http://schemas.microsoft.com/office/drawing/2014/main" id="{09F5CEFA-7150-8DA2-C593-5FE60CFC52A8}"/>
              </a:ext>
            </a:extLst>
          </p:cNvPr>
          <p:cNvSpPr/>
          <p:nvPr/>
        </p:nvSpPr>
        <p:spPr>
          <a:xfrm>
            <a:off x="8289323" y="3894323"/>
            <a:ext cx="404575" cy="309886"/>
          </a:xfrm>
          <a:prstGeom prst="rightArrow">
            <a:avLst>
              <a:gd name="adj1" fmla="val 37923"/>
              <a:gd name="adj2" fmla="val 50000"/>
            </a:avLst>
          </a:prstGeom>
          <a:solidFill>
            <a:schemeClr val="accent1">
              <a:lumMod val="60000"/>
              <a:lumOff val="40000"/>
            </a:schemeClr>
          </a:solidFill>
          <a:ln w="190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97" name="テキスト ボックス 1096">
            <a:extLst>
              <a:ext uri="{FF2B5EF4-FFF2-40B4-BE49-F238E27FC236}">
                <a16:creationId xmlns:a16="http://schemas.microsoft.com/office/drawing/2014/main" id="{F5F35313-EA88-51D4-1D5E-7562BBC0E6C8}"/>
              </a:ext>
            </a:extLst>
          </p:cNvPr>
          <p:cNvSpPr txBox="1"/>
          <p:nvPr/>
        </p:nvSpPr>
        <p:spPr>
          <a:xfrm>
            <a:off x="6778502" y="3098707"/>
            <a:ext cx="285890" cy="707886"/>
          </a:xfrm>
          <a:prstGeom prst="rect">
            <a:avLst/>
          </a:prstGeom>
          <a:noFill/>
        </p:spPr>
        <p:txBody>
          <a:bodyPr wrap="square" rtlCol="0">
            <a:spAutoFit/>
          </a:bodyPr>
          <a:lstStyle/>
          <a:p>
            <a:r>
              <a:rPr kumimoji="1" lang="ja-JP" altLang="en-US" sz="2000" b="1" dirty="0"/>
              <a:t>入力</a:t>
            </a:r>
          </a:p>
        </p:txBody>
      </p:sp>
      <p:sp>
        <p:nvSpPr>
          <p:cNvPr id="1098" name="矢印: 右 1097">
            <a:extLst>
              <a:ext uri="{FF2B5EF4-FFF2-40B4-BE49-F238E27FC236}">
                <a16:creationId xmlns:a16="http://schemas.microsoft.com/office/drawing/2014/main" id="{A453EA25-E424-1FD7-DB15-7FBC5B1FE785}"/>
              </a:ext>
            </a:extLst>
          </p:cNvPr>
          <p:cNvSpPr/>
          <p:nvPr/>
        </p:nvSpPr>
        <p:spPr>
          <a:xfrm rot="20103968">
            <a:off x="6767551" y="2813334"/>
            <a:ext cx="470355" cy="291878"/>
          </a:xfrm>
          <a:prstGeom prst="rightArrow">
            <a:avLst>
              <a:gd name="adj1" fmla="val 37923"/>
              <a:gd name="adj2" fmla="val 50000"/>
            </a:avLst>
          </a:prstGeom>
          <a:solidFill>
            <a:schemeClr val="accent1">
              <a:lumMod val="60000"/>
              <a:lumOff val="40000"/>
            </a:schemeClr>
          </a:solidFill>
          <a:ln w="190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99" name="矢印: 右 1098">
            <a:extLst>
              <a:ext uri="{FF2B5EF4-FFF2-40B4-BE49-F238E27FC236}">
                <a16:creationId xmlns:a16="http://schemas.microsoft.com/office/drawing/2014/main" id="{F5B3258C-984C-BFDF-D7BC-A87B1DFD98DC}"/>
              </a:ext>
            </a:extLst>
          </p:cNvPr>
          <p:cNvSpPr/>
          <p:nvPr/>
        </p:nvSpPr>
        <p:spPr>
          <a:xfrm>
            <a:off x="8264720" y="2651785"/>
            <a:ext cx="418640" cy="309886"/>
          </a:xfrm>
          <a:prstGeom prst="rightArrow">
            <a:avLst>
              <a:gd name="adj1" fmla="val 37923"/>
              <a:gd name="adj2" fmla="val 50000"/>
            </a:avLst>
          </a:prstGeom>
          <a:solidFill>
            <a:schemeClr val="accent1">
              <a:lumMod val="60000"/>
              <a:lumOff val="40000"/>
            </a:schemeClr>
          </a:solidFill>
          <a:ln w="190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00" name="テキスト ボックス 1099">
            <a:extLst>
              <a:ext uri="{FF2B5EF4-FFF2-40B4-BE49-F238E27FC236}">
                <a16:creationId xmlns:a16="http://schemas.microsoft.com/office/drawing/2014/main" id="{9EF7429E-099B-E42E-F682-1DC150F6FAAF}"/>
              </a:ext>
            </a:extLst>
          </p:cNvPr>
          <p:cNvSpPr txBox="1"/>
          <p:nvPr/>
        </p:nvSpPr>
        <p:spPr>
          <a:xfrm>
            <a:off x="8219551" y="3090648"/>
            <a:ext cx="404575" cy="707886"/>
          </a:xfrm>
          <a:prstGeom prst="rect">
            <a:avLst/>
          </a:prstGeom>
          <a:noFill/>
        </p:spPr>
        <p:txBody>
          <a:bodyPr wrap="square" rtlCol="0">
            <a:spAutoFit/>
          </a:bodyPr>
          <a:lstStyle/>
          <a:p>
            <a:r>
              <a:rPr lang="ja-JP" altLang="en-US" sz="2000" b="1" dirty="0"/>
              <a:t>出</a:t>
            </a:r>
            <a:r>
              <a:rPr kumimoji="1" lang="ja-JP" altLang="en-US" sz="2000" b="1" dirty="0"/>
              <a:t>力</a:t>
            </a:r>
            <a:endParaRPr kumimoji="1" lang="ja-JP" altLang="en-US" b="1" dirty="0"/>
          </a:p>
        </p:txBody>
      </p:sp>
      <p:sp>
        <p:nvSpPr>
          <p:cNvPr id="1101" name="テキスト ボックス 1100">
            <a:extLst>
              <a:ext uri="{FF2B5EF4-FFF2-40B4-BE49-F238E27FC236}">
                <a16:creationId xmlns:a16="http://schemas.microsoft.com/office/drawing/2014/main" id="{CE51A24F-30AF-799E-441C-1D2099C1E6CB}"/>
              </a:ext>
            </a:extLst>
          </p:cNvPr>
          <p:cNvSpPr txBox="1"/>
          <p:nvPr/>
        </p:nvSpPr>
        <p:spPr>
          <a:xfrm>
            <a:off x="8800210" y="3165865"/>
            <a:ext cx="826865" cy="400110"/>
          </a:xfrm>
          <a:prstGeom prst="rect">
            <a:avLst/>
          </a:prstGeom>
          <a:noFill/>
        </p:spPr>
        <p:txBody>
          <a:bodyPr wrap="square" rtlCol="0">
            <a:spAutoFit/>
          </a:bodyPr>
          <a:lstStyle/>
          <a:p>
            <a:pPr algn="ctr"/>
            <a:r>
              <a:rPr kumimoji="1" lang="ja-JP" altLang="en-US" sz="2000" b="1" dirty="0"/>
              <a:t>回答</a:t>
            </a:r>
          </a:p>
        </p:txBody>
      </p:sp>
      <p:sp>
        <p:nvSpPr>
          <p:cNvPr id="1102" name="テキスト ボックス 1101">
            <a:extLst>
              <a:ext uri="{FF2B5EF4-FFF2-40B4-BE49-F238E27FC236}">
                <a16:creationId xmlns:a16="http://schemas.microsoft.com/office/drawing/2014/main" id="{36C8B8A9-DF15-4FCC-F790-01B0F88C7EAD}"/>
              </a:ext>
            </a:extLst>
          </p:cNvPr>
          <p:cNvSpPr txBox="1"/>
          <p:nvPr/>
        </p:nvSpPr>
        <p:spPr>
          <a:xfrm>
            <a:off x="8620006" y="4426251"/>
            <a:ext cx="1118792" cy="707886"/>
          </a:xfrm>
          <a:prstGeom prst="rect">
            <a:avLst/>
          </a:prstGeom>
          <a:noFill/>
        </p:spPr>
        <p:txBody>
          <a:bodyPr wrap="square" rtlCol="0">
            <a:spAutoFit/>
          </a:bodyPr>
          <a:lstStyle/>
          <a:p>
            <a:pPr algn="ctr"/>
            <a:r>
              <a:rPr kumimoji="1" lang="en-US" altLang="ja-JP" sz="2000" b="1" dirty="0"/>
              <a:t>FT</a:t>
            </a:r>
            <a:r>
              <a:rPr kumimoji="1" lang="ja-JP" altLang="en-US" sz="2000" b="1" dirty="0"/>
              <a:t>後の回答</a:t>
            </a:r>
          </a:p>
        </p:txBody>
      </p:sp>
      <p:sp>
        <p:nvSpPr>
          <p:cNvPr id="1103" name="四角形: 角を丸くする 1102">
            <a:extLst>
              <a:ext uri="{FF2B5EF4-FFF2-40B4-BE49-F238E27FC236}">
                <a16:creationId xmlns:a16="http://schemas.microsoft.com/office/drawing/2014/main" id="{99901D63-3DE1-8E21-D78E-34B147856ED7}"/>
              </a:ext>
            </a:extLst>
          </p:cNvPr>
          <p:cNvSpPr/>
          <p:nvPr/>
        </p:nvSpPr>
        <p:spPr>
          <a:xfrm>
            <a:off x="10317555" y="2469137"/>
            <a:ext cx="456103" cy="570408"/>
          </a:xfrm>
          <a:prstGeom prst="roundRect">
            <a:avLst>
              <a:gd name="adj" fmla="val 5383"/>
            </a:avLst>
          </a:prstGeom>
          <a:solidFill>
            <a:schemeClr val="accent3">
              <a:lumMod val="40000"/>
              <a:lumOff val="60000"/>
            </a:schemeClr>
          </a:solidFill>
          <a:ln w="19050">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04" name="右中かっこ 1103">
            <a:extLst>
              <a:ext uri="{FF2B5EF4-FFF2-40B4-BE49-F238E27FC236}">
                <a16:creationId xmlns:a16="http://schemas.microsoft.com/office/drawing/2014/main" id="{9DCBAE60-7AE5-DBFE-41AB-4200596A8B7E}"/>
              </a:ext>
            </a:extLst>
          </p:cNvPr>
          <p:cNvSpPr/>
          <p:nvPr/>
        </p:nvSpPr>
        <p:spPr>
          <a:xfrm>
            <a:off x="10948810" y="2473866"/>
            <a:ext cx="222409" cy="1882931"/>
          </a:xfrm>
          <a:prstGeom prst="rightBrace">
            <a:avLst/>
          </a:prstGeom>
          <a:ln w="1905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1105" name="テキスト ボックス 1104">
            <a:extLst>
              <a:ext uri="{FF2B5EF4-FFF2-40B4-BE49-F238E27FC236}">
                <a16:creationId xmlns:a16="http://schemas.microsoft.com/office/drawing/2014/main" id="{10E3BA3F-E7B4-201B-F30C-968A3F61D8A2}"/>
              </a:ext>
            </a:extLst>
          </p:cNvPr>
          <p:cNvSpPr txBox="1"/>
          <p:nvPr/>
        </p:nvSpPr>
        <p:spPr>
          <a:xfrm>
            <a:off x="11171219" y="3136034"/>
            <a:ext cx="368572" cy="646331"/>
          </a:xfrm>
          <a:prstGeom prst="rect">
            <a:avLst/>
          </a:prstGeom>
          <a:solidFill>
            <a:schemeClr val="accent2">
              <a:lumMod val="60000"/>
              <a:lumOff val="40000"/>
            </a:schemeClr>
          </a:solidFill>
        </p:spPr>
        <p:txBody>
          <a:bodyPr wrap="square" rtlCol="0">
            <a:spAutoFit/>
          </a:bodyPr>
          <a:lstStyle/>
          <a:p>
            <a:r>
              <a:rPr kumimoji="1" lang="ja-JP" altLang="en-US" b="1" dirty="0"/>
              <a:t>比較</a:t>
            </a:r>
          </a:p>
        </p:txBody>
      </p:sp>
      <p:pic>
        <p:nvPicPr>
          <p:cNvPr id="1106" name="グラフィックス 1105" descr="クリップボード 枠線">
            <a:extLst>
              <a:ext uri="{FF2B5EF4-FFF2-40B4-BE49-F238E27FC236}">
                <a16:creationId xmlns:a16="http://schemas.microsoft.com/office/drawing/2014/main" id="{69CCF5E9-2655-5BB7-4F23-AC27F88A533A}"/>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10182677" y="2352596"/>
            <a:ext cx="765132" cy="765132"/>
          </a:xfrm>
          <a:prstGeom prst="rect">
            <a:avLst/>
          </a:prstGeom>
        </p:spPr>
      </p:pic>
      <p:sp>
        <p:nvSpPr>
          <p:cNvPr id="1107" name="四角形: 角を丸くする 1106">
            <a:extLst>
              <a:ext uri="{FF2B5EF4-FFF2-40B4-BE49-F238E27FC236}">
                <a16:creationId xmlns:a16="http://schemas.microsoft.com/office/drawing/2014/main" id="{247CEE88-04A0-D7B4-B835-E0837D2925B0}"/>
              </a:ext>
            </a:extLst>
          </p:cNvPr>
          <p:cNvSpPr/>
          <p:nvPr/>
        </p:nvSpPr>
        <p:spPr>
          <a:xfrm>
            <a:off x="8825950" y="3656727"/>
            <a:ext cx="765132" cy="760453"/>
          </a:xfrm>
          <a:prstGeom prst="roundRect">
            <a:avLst/>
          </a:prstGeom>
          <a:solidFill>
            <a:schemeClr val="accent1">
              <a:lumMod val="40000"/>
              <a:lumOff val="60000"/>
            </a:schemeClr>
          </a:solidFill>
          <a:ln w="190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08" name="円: 塗りつぶしなし 1107">
            <a:extLst>
              <a:ext uri="{FF2B5EF4-FFF2-40B4-BE49-F238E27FC236}">
                <a16:creationId xmlns:a16="http://schemas.microsoft.com/office/drawing/2014/main" id="{2D37F76F-8A07-8DFE-E7C1-E236ED1C685D}"/>
              </a:ext>
            </a:extLst>
          </p:cNvPr>
          <p:cNvSpPr/>
          <p:nvPr/>
        </p:nvSpPr>
        <p:spPr>
          <a:xfrm>
            <a:off x="8901308" y="3777802"/>
            <a:ext cx="278094" cy="278094"/>
          </a:xfrm>
          <a:prstGeom prst="donut">
            <a:avLst>
              <a:gd name="adj" fmla="val 20604"/>
            </a:avLst>
          </a:prstGeom>
          <a:solidFill>
            <a:srgbClr val="C00000"/>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1109" name="乗算記号 1108">
            <a:extLst>
              <a:ext uri="{FF2B5EF4-FFF2-40B4-BE49-F238E27FC236}">
                <a16:creationId xmlns:a16="http://schemas.microsoft.com/office/drawing/2014/main" id="{E59300D1-4FBE-2CF1-F803-0B79C3FDC5C6}"/>
              </a:ext>
            </a:extLst>
          </p:cNvPr>
          <p:cNvSpPr/>
          <p:nvPr/>
        </p:nvSpPr>
        <p:spPr>
          <a:xfrm>
            <a:off x="9209795" y="3921356"/>
            <a:ext cx="390117" cy="400408"/>
          </a:xfrm>
          <a:prstGeom prst="mathMultiply">
            <a:avLst>
              <a:gd name="adj1" fmla="val 15109"/>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10" name="テキスト ボックス 1109">
            <a:extLst>
              <a:ext uri="{FF2B5EF4-FFF2-40B4-BE49-F238E27FC236}">
                <a16:creationId xmlns:a16="http://schemas.microsoft.com/office/drawing/2014/main" id="{FE5303C3-1356-B4A9-2EE1-11389651CFD7}"/>
              </a:ext>
            </a:extLst>
          </p:cNvPr>
          <p:cNvSpPr txBox="1"/>
          <p:nvPr/>
        </p:nvSpPr>
        <p:spPr>
          <a:xfrm>
            <a:off x="8795557" y="4033795"/>
            <a:ext cx="683592" cy="338554"/>
          </a:xfrm>
          <a:prstGeom prst="rect">
            <a:avLst/>
          </a:prstGeom>
          <a:noFill/>
        </p:spPr>
        <p:txBody>
          <a:bodyPr wrap="square" rtlCol="0">
            <a:spAutoFit/>
          </a:bodyPr>
          <a:lstStyle/>
          <a:p>
            <a:r>
              <a:rPr kumimoji="1" lang="en-US" altLang="ja-JP" sz="1600" b="1" dirty="0"/>
              <a:t>Yes</a:t>
            </a:r>
            <a:endParaRPr kumimoji="1" lang="ja-JP" altLang="en-US" sz="1600" b="1" dirty="0"/>
          </a:p>
        </p:txBody>
      </p:sp>
      <p:sp>
        <p:nvSpPr>
          <p:cNvPr id="1111" name="テキスト ボックス 1110">
            <a:extLst>
              <a:ext uri="{FF2B5EF4-FFF2-40B4-BE49-F238E27FC236}">
                <a16:creationId xmlns:a16="http://schemas.microsoft.com/office/drawing/2014/main" id="{98AF31A0-B1E1-3F83-09B4-669273BDA453}"/>
              </a:ext>
            </a:extLst>
          </p:cNvPr>
          <p:cNvSpPr txBox="1"/>
          <p:nvPr/>
        </p:nvSpPr>
        <p:spPr>
          <a:xfrm>
            <a:off x="9144352" y="3717050"/>
            <a:ext cx="512744" cy="338554"/>
          </a:xfrm>
          <a:prstGeom prst="rect">
            <a:avLst/>
          </a:prstGeom>
          <a:noFill/>
        </p:spPr>
        <p:txBody>
          <a:bodyPr wrap="square" rtlCol="0">
            <a:spAutoFit/>
          </a:bodyPr>
          <a:lstStyle/>
          <a:p>
            <a:r>
              <a:rPr kumimoji="1" lang="en-US" altLang="ja-JP" sz="1600" b="1" dirty="0"/>
              <a:t>No</a:t>
            </a:r>
            <a:endParaRPr kumimoji="1" lang="ja-JP" altLang="en-US" sz="1600" b="1" dirty="0"/>
          </a:p>
        </p:txBody>
      </p:sp>
      <p:sp>
        <p:nvSpPr>
          <p:cNvPr id="1112" name="楕円 1111">
            <a:extLst>
              <a:ext uri="{FF2B5EF4-FFF2-40B4-BE49-F238E27FC236}">
                <a16:creationId xmlns:a16="http://schemas.microsoft.com/office/drawing/2014/main" id="{0D19590A-07D0-31BA-3D39-736BD1A6EE4C}"/>
              </a:ext>
            </a:extLst>
          </p:cNvPr>
          <p:cNvSpPr/>
          <p:nvPr/>
        </p:nvSpPr>
        <p:spPr>
          <a:xfrm>
            <a:off x="7505956" y="3648050"/>
            <a:ext cx="515280" cy="513382"/>
          </a:xfrm>
          <a:prstGeom prst="ellipse">
            <a:avLst/>
          </a:prstGeom>
          <a:solidFill>
            <a:schemeClr val="accent5">
              <a:lumMod val="40000"/>
              <a:lumOff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pic>
        <p:nvPicPr>
          <p:cNvPr id="1113" name="グラフィックス 1112" descr="人工知能 枠線">
            <a:extLst>
              <a:ext uri="{FF2B5EF4-FFF2-40B4-BE49-F238E27FC236}">
                <a16:creationId xmlns:a16="http://schemas.microsoft.com/office/drawing/2014/main" id="{45C0B335-225B-2A2F-ADBE-13BB124A36DA}"/>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flipH="1">
            <a:off x="7178804" y="3529440"/>
            <a:ext cx="1051892" cy="979371"/>
          </a:xfrm>
          <a:prstGeom prst="rect">
            <a:avLst/>
          </a:prstGeom>
        </p:spPr>
      </p:pic>
      <p:sp>
        <p:nvSpPr>
          <p:cNvPr id="1114" name="四角形: 角を丸くする 1113">
            <a:extLst>
              <a:ext uri="{FF2B5EF4-FFF2-40B4-BE49-F238E27FC236}">
                <a16:creationId xmlns:a16="http://schemas.microsoft.com/office/drawing/2014/main" id="{61167715-2478-2C80-B71A-35BF4A8F70CA}"/>
              </a:ext>
            </a:extLst>
          </p:cNvPr>
          <p:cNvSpPr/>
          <p:nvPr/>
        </p:nvSpPr>
        <p:spPr>
          <a:xfrm>
            <a:off x="10344383" y="3756420"/>
            <a:ext cx="456103" cy="570408"/>
          </a:xfrm>
          <a:prstGeom prst="roundRect">
            <a:avLst>
              <a:gd name="adj" fmla="val 5383"/>
            </a:avLst>
          </a:prstGeom>
          <a:solidFill>
            <a:schemeClr val="accent1">
              <a:lumMod val="40000"/>
              <a:lumOff val="60000"/>
            </a:schemeClr>
          </a:solidFill>
          <a:ln w="19050">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1115" name="グラフィックス 1114" descr="クリップボード 枠線">
            <a:extLst>
              <a:ext uri="{FF2B5EF4-FFF2-40B4-BE49-F238E27FC236}">
                <a16:creationId xmlns:a16="http://schemas.microsoft.com/office/drawing/2014/main" id="{31A16CE3-E4C9-CF0B-D9FC-1A5D82AB142D}"/>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10209505" y="3639879"/>
            <a:ext cx="765132" cy="765132"/>
          </a:xfrm>
          <a:prstGeom prst="rect">
            <a:avLst/>
          </a:prstGeom>
        </p:spPr>
      </p:pic>
      <p:sp>
        <p:nvSpPr>
          <p:cNvPr id="1116" name="テキスト ボックス 1115">
            <a:extLst>
              <a:ext uri="{FF2B5EF4-FFF2-40B4-BE49-F238E27FC236}">
                <a16:creationId xmlns:a16="http://schemas.microsoft.com/office/drawing/2014/main" id="{4093F0CF-1A1D-DA9E-3A07-2F492820F644}"/>
              </a:ext>
            </a:extLst>
          </p:cNvPr>
          <p:cNvSpPr txBox="1"/>
          <p:nvPr/>
        </p:nvSpPr>
        <p:spPr>
          <a:xfrm>
            <a:off x="3111989" y="3178333"/>
            <a:ext cx="1186644" cy="707886"/>
          </a:xfrm>
          <a:prstGeom prst="rect">
            <a:avLst/>
          </a:prstGeom>
          <a:noFill/>
        </p:spPr>
        <p:txBody>
          <a:bodyPr wrap="square" rtlCol="0">
            <a:spAutoFit/>
          </a:bodyPr>
          <a:lstStyle/>
          <a:p>
            <a:pPr algn="ctr"/>
            <a:r>
              <a:rPr lang="en-US" altLang="ja-JP" sz="2000" b="1" dirty="0"/>
              <a:t>FT</a:t>
            </a:r>
            <a:r>
              <a:rPr lang="ja-JP" altLang="en-US" sz="2000" b="1" dirty="0"/>
              <a:t>後の</a:t>
            </a:r>
            <a:r>
              <a:rPr kumimoji="1" lang="en-US" altLang="ja-JP" sz="2000" b="1" dirty="0"/>
              <a:t>LLM</a:t>
            </a:r>
            <a:endParaRPr kumimoji="1" lang="ja-JP" altLang="en-US" sz="2000" b="1" dirty="0"/>
          </a:p>
        </p:txBody>
      </p:sp>
      <p:sp>
        <p:nvSpPr>
          <p:cNvPr id="1117" name="楕円 1116">
            <a:extLst>
              <a:ext uri="{FF2B5EF4-FFF2-40B4-BE49-F238E27FC236}">
                <a16:creationId xmlns:a16="http://schemas.microsoft.com/office/drawing/2014/main" id="{AD3C3C22-A6FF-4974-6FFF-C593E1B8DD74}"/>
              </a:ext>
            </a:extLst>
          </p:cNvPr>
          <p:cNvSpPr/>
          <p:nvPr/>
        </p:nvSpPr>
        <p:spPr>
          <a:xfrm>
            <a:off x="1165352" y="2441351"/>
            <a:ext cx="515280" cy="513382"/>
          </a:xfrm>
          <a:prstGeom prst="ellipse">
            <a:avLst/>
          </a:prstGeom>
          <a:solidFill>
            <a:schemeClr val="accent3">
              <a:lumMod val="60000"/>
              <a:lumOff val="4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118" name="テキスト ボックス 1117">
            <a:extLst>
              <a:ext uri="{FF2B5EF4-FFF2-40B4-BE49-F238E27FC236}">
                <a16:creationId xmlns:a16="http://schemas.microsoft.com/office/drawing/2014/main" id="{9E371538-7264-5412-EE3C-565CA62267CA}"/>
              </a:ext>
            </a:extLst>
          </p:cNvPr>
          <p:cNvSpPr txBox="1"/>
          <p:nvPr/>
        </p:nvSpPr>
        <p:spPr>
          <a:xfrm>
            <a:off x="1002675" y="3198365"/>
            <a:ext cx="828269" cy="400110"/>
          </a:xfrm>
          <a:prstGeom prst="rect">
            <a:avLst/>
          </a:prstGeom>
          <a:noFill/>
        </p:spPr>
        <p:txBody>
          <a:bodyPr wrap="square" rtlCol="0">
            <a:spAutoFit/>
          </a:bodyPr>
          <a:lstStyle/>
          <a:p>
            <a:pPr algn="ctr"/>
            <a:r>
              <a:rPr kumimoji="1" lang="en-US" altLang="ja-JP" sz="2000" b="1" dirty="0"/>
              <a:t>LLM</a:t>
            </a:r>
            <a:endParaRPr kumimoji="1" lang="ja-JP" altLang="en-US" sz="2000" b="1" dirty="0"/>
          </a:p>
        </p:txBody>
      </p:sp>
      <p:pic>
        <p:nvPicPr>
          <p:cNvPr id="1119" name="グラフィックス 1118" descr="人工知能 枠線">
            <a:extLst>
              <a:ext uri="{FF2B5EF4-FFF2-40B4-BE49-F238E27FC236}">
                <a16:creationId xmlns:a16="http://schemas.microsoft.com/office/drawing/2014/main" id="{8130FC14-5296-CDA9-19D3-D7E8B44C0EC3}"/>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flipH="1">
            <a:off x="838200" y="2322741"/>
            <a:ext cx="1051892" cy="979371"/>
          </a:xfrm>
          <a:prstGeom prst="rect">
            <a:avLst/>
          </a:prstGeom>
        </p:spPr>
      </p:pic>
      <p:sp>
        <p:nvSpPr>
          <p:cNvPr id="1120" name="楕円 1119">
            <a:extLst>
              <a:ext uri="{FF2B5EF4-FFF2-40B4-BE49-F238E27FC236}">
                <a16:creationId xmlns:a16="http://schemas.microsoft.com/office/drawing/2014/main" id="{3A35B717-7249-9897-4192-98F92E3193CF}"/>
              </a:ext>
            </a:extLst>
          </p:cNvPr>
          <p:cNvSpPr/>
          <p:nvPr/>
        </p:nvSpPr>
        <p:spPr>
          <a:xfrm>
            <a:off x="3421102" y="2417705"/>
            <a:ext cx="515280" cy="513382"/>
          </a:xfrm>
          <a:prstGeom prst="ellipse">
            <a:avLst/>
          </a:prstGeom>
          <a:solidFill>
            <a:schemeClr val="accent5">
              <a:lumMod val="40000"/>
              <a:lumOff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pic>
        <p:nvPicPr>
          <p:cNvPr id="1121" name="グラフィックス 1120" descr="人工知能 枠線">
            <a:extLst>
              <a:ext uri="{FF2B5EF4-FFF2-40B4-BE49-F238E27FC236}">
                <a16:creationId xmlns:a16="http://schemas.microsoft.com/office/drawing/2014/main" id="{C28B07E0-1EC8-75AE-F2BC-F39DB25FE15D}"/>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flipH="1">
            <a:off x="3093950" y="2299095"/>
            <a:ext cx="1051892" cy="979371"/>
          </a:xfrm>
          <a:prstGeom prst="rect">
            <a:avLst/>
          </a:prstGeom>
        </p:spPr>
      </p:pic>
      <p:sp>
        <p:nvSpPr>
          <p:cNvPr id="1122" name="矢印: 右 1121">
            <a:extLst>
              <a:ext uri="{FF2B5EF4-FFF2-40B4-BE49-F238E27FC236}">
                <a16:creationId xmlns:a16="http://schemas.microsoft.com/office/drawing/2014/main" id="{4A30A05E-E4FB-9665-7CB8-7704BDA3FFD7}"/>
              </a:ext>
            </a:extLst>
          </p:cNvPr>
          <p:cNvSpPr/>
          <p:nvPr/>
        </p:nvSpPr>
        <p:spPr>
          <a:xfrm>
            <a:off x="1876508" y="2683056"/>
            <a:ext cx="1266694" cy="309886"/>
          </a:xfrm>
          <a:prstGeom prst="rightArrow">
            <a:avLst>
              <a:gd name="adj1" fmla="val 37923"/>
              <a:gd name="adj2" fmla="val 50000"/>
            </a:avLst>
          </a:prstGeom>
          <a:solidFill>
            <a:schemeClr val="accent6">
              <a:lumMod val="40000"/>
              <a:lumOff val="60000"/>
            </a:schemeClr>
          </a:solidFill>
          <a:ln w="190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23" name="テキスト ボックス 1122">
            <a:extLst>
              <a:ext uri="{FF2B5EF4-FFF2-40B4-BE49-F238E27FC236}">
                <a16:creationId xmlns:a16="http://schemas.microsoft.com/office/drawing/2014/main" id="{79A14763-3CAF-95CA-24CB-8CC7126688CC}"/>
              </a:ext>
            </a:extLst>
          </p:cNvPr>
          <p:cNvSpPr txBox="1"/>
          <p:nvPr/>
        </p:nvSpPr>
        <p:spPr>
          <a:xfrm>
            <a:off x="1852699" y="2413002"/>
            <a:ext cx="1187936" cy="400110"/>
          </a:xfrm>
          <a:prstGeom prst="rect">
            <a:avLst/>
          </a:prstGeom>
          <a:noFill/>
        </p:spPr>
        <p:txBody>
          <a:bodyPr wrap="square" rtlCol="0">
            <a:spAutoFit/>
          </a:bodyPr>
          <a:lstStyle/>
          <a:p>
            <a:pPr algn="ctr"/>
            <a:r>
              <a:rPr lang="en-US" altLang="ja-JP" sz="2000" b="1" dirty="0"/>
              <a:t>FT</a:t>
            </a:r>
            <a:endParaRPr kumimoji="1" lang="ja-JP" altLang="en-US" sz="2000" b="1" dirty="0"/>
          </a:p>
        </p:txBody>
      </p:sp>
      <p:sp>
        <p:nvSpPr>
          <p:cNvPr id="1124" name="矢印: 右 1123">
            <a:extLst>
              <a:ext uri="{FF2B5EF4-FFF2-40B4-BE49-F238E27FC236}">
                <a16:creationId xmlns:a16="http://schemas.microsoft.com/office/drawing/2014/main" id="{C2756D4F-0A08-20BB-8B36-99FCA0F0775E}"/>
              </a:ext>
            </a:extLst>
          </p:cNvPr>
          <p:cNvSpPr/>
          <p:nvPr/>
        </p:nvSpPr>
        <p:spPr>
          <a:xfrm rot="16200000">
            <a:off x="2205528" y="3071566"/>
            <a:ext cx="523828" cy="309886"/>
          </a:xfrm>
          <a:prstGeom prst="rightArrow">
            <a:avLst>
              <a:gd name="adj1" fmla="val 37923"/>
              <a:gd name="adj2" fmla="val 50000"/>
            </a:avLst>
          </a:prstGeom>
          <a:solidFill>
            <a:schemeClr val="accent1">
              <a:lumMod val="60000"/>
              <a:lumOff val="40000"/>
            </a:schemeClr>
          </a:solidFill>
          <a:ln w="190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25" name="テキスト ボックス 1124">
            <a:extLst>
              <a:ext uri="{FF2B5EF4-FFF2-40B4-BE49-F238E27FC236}">
                <a16:creationId xmlns:a16="http://schemas.microsoft.com/office/drawing/2014/main" id="{D5634603-58FC-D48A-7A1B-E120E597C723}"/>
              </a:ext>
            </a:extLst>
          </p:cNvPr>
          <p:cNvSpPr txBox="1"/>
          <p:nvPr/>
        </p:nvSpPr>
        <p:spPr>
          <a:xfrm>
            <a:off x="1329272" y="3938196"/>
            <a:ext cx="2344417" cy="707886"/>
          </a:xfrm>
          <a:prstGeom prst="rect">
            <a:avLst/>
          </a:prstGeom>
          <a:noFill/>
        </p:spPr>
        <p:txBody>
          <a:bodyPr wrap="square" rtlCol="0">
            <a:spAutoFit/>
          </a:bodyPr>
          <a:lstStyle/>
          <a:p>
            <a:pPr algn="ctr"/>
            <a:r>
              <a:rPr kumimoji="1" lang="en-US" altLang="ja-JP" sz="2000" b="1" dirty="0"/>
              <a:t>FEMPDataset</a:t>
            </a:r>
            <a:br>
              <a:rPr kumimoji="1" lang="en-US" altLang="ja-JP" sz="2000" b="1" dirty="0"/>
            </a:br>
            <a:r>
              <a:rPr kumimoji="1" lang="en-US" altLang="ja-JP" sz="2000" b="1" dirty="0"/>
              <a:t>(</a:t>
            </a:r>
            <a:r>
              <a:rPr lang="ja-JP" altLang="en-US" sz="2000" b="1" dirty="0"/>
              <a:t>訓練</a:t>
            </a:r>
            <a:r>
              <a:rPr lang="en-US" altLang="ja-JP" sz="2000" b="1" dirty="0"/>
              <a:t>/</a:t>
            </a:r>
            <a:r>
              <a:rPr lang="ja-JP" altLang="en-US" sz="2000" b="1" dirty="0"/>
              <a:t>検証</a:t>
            </a:r>
            <a:r>
              <a:rPr kumimoji="1" lang="ja-JP" altLang="en-US" sz="2000" b="1" dirty="0"/>
              <a:t>データ</a:t>
            </a:r>
            <a:r>
              <a:rPr kumimoji="1" lang="en-US" altLang="ja-JP" sz="2000" b="1" dirty="0"/>
              <a:t>)</a:t>
            </a:r>
            <a:endParaRPr kumimoji="1" lang="ja-JP" altLang="en-US" sz="2000" b="1" dirty="0"/>
          </a:p>
        </p:txBody>
      </p:sp>
      <p:sp>
        <p:nvSpPr>
          <p:cNvPr id="1126" name="円柱 1125">
            <a:extLst>
              <a:ext uri="{FF2B5EF4-FFF2-40B4-BE49-F238E27FC236}">
                <a16:creationId xmlns:a16="http://schemas.microsoft.com/office/drawing/2014/main" id="{18D0A956-1251-8554-8D74-CA1159E75F28}"/>
              </a:ext>
            </a:extLst>
          </p:cNvPr>
          <p:cNvSpPr/>
          <p:nvPr/>
        </p:nvSpPr>
        <p:spPr>
          <a:xfrm>
            <a:off x="2171488" y="3649174"/>
            <a:ext cx="582520" cy="286269"/>
          </a:xfrm>
          <a:prstGeom prst="can">
            <a:avLst>
              <a:gd name="adj" fmla="val 27860"/>
            </a:avLst>
          </a:prstGeom>
          <a:solidFill>
            <a:schemeClr val="accent6">
              <a:lumMod val="75000"/>
            </a:schemeClr>
          </a:solidFill>
          <a:ln w="190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27" name="円柱 1126">
            <a:extLst>
              <a:ext uri="{FF2B5EF4-FFF2-40B4-BE49-F238E27FC236}">
                <a16:creationId xmlns:a16="http://schemas.microsoft.com/office/drawing/2014/main" id="{849868EE-1D40-5EC0-E8AF-4D113ED30C49}"/>
              </a:ext>
            </a:extLst>
          </p:cNvPr>
          <p:cNvSpPr/>
          <p:nvPr/>
        </p:nvSpPr>
        <p:spPr>
          <a:xfrm>
            <a:off x="2171487" y="3573944"/>
            <a:ext cx="582519" cy="234506"/>
          </a:xfrm>
          <a:prstGeom prst="can">
            <a:avLst>
              <a:gd name="adj" fmla="val 32190"/>
            </a:avLst>
          </a:prstGeom>
          <a:solidFill>
            <a:schemeClr val="accent6">
              <a:lumMod val="40000"/>
              <a:lumOff val="60000"/>
            </a:schemeClr>
          </a:solidFill>
          <a:ln w="190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28" name="四角形: 角を丸くする 1127">
            <a:extLst>
              <a:ext uri="{FF2B5EF4-FFF2-40B4-BE49-F238E27FC236}">
                <a16:creationId xmlns:a16="http://schemas.microsoft.com/office/drawing/2014/main" id="{247A1303-7A60-2B04-11B9-A4FBEA9BF37A}"/>
              </a:ext>
            </a:extLst>
          </p:cNvPr>
          <p:cNvSpPr/>
          <p:nvPr/>
        </p:nvSpPr>
        <p:spPr>
          <a:xfrm>
            <a:off x="8806929" y="2399101"/>
            <a:ext cx="765132" cy="760453"/>
          </a:xfrm>
          <a:prstGeom prst="roundRect">
            <a:avLst/>
          </a:prstGeom>
          <a:solidFill>
            <a:schemeClr val="bg2">
              <a:lumMod val="90000"/>
            </a:schemeClr>
          </a:solidFill>
          <a:ln w="190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29" name="円: 塗りつぶしなし 1128">
            <a:extLst>
              <a:ext uri="{FF2B5EF4-FFF2-40B4-BE49-F238E27FC236}">
                <a16:creationId xmlns:a16="http://schemas.microsoft.com/office/drawing/2014/main" id="{903A069D-608F-2991-65B1-03F937B3E4C2}"/>
              </a:ext>
            </a:extLst>
          </p:cNvPr>
          <p:cNvSpPr/>
          <p:nvPr/>
        </p:nvSpPr>
        <p:spPr>
          <a:xfrm>
            <a:off x="8882287" y="2520176"/>
            <a:ext cx="278094" cy="278094"/>
          </a:xfrm>
          <a:prstGeom prst="donut">
            <a:avLst>
              <a:gd name="adj" fmla="val 20604"/>
            </a:avLst>
          </a:prstGeom>
          <a:solidFill>
            <a:srgbClr val="C00000"/>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1130" name="乗算記号 1129">
            <a:extLst>
              <a:ext uri="{FF2B5EF4-FFF2-40B4-BE49-F238E27FC236}">
                <a16:creationId xmlns:a16="http://schemas.microsoft.com/office/drawing/2014/main" id="{BAF087CC-BEBF-0C4B-B54F-FB670CAFBECB}"/>
              </a:ext>
            </a:extLst>
          </p:cNvPr>
          <p:cNvSpPr/>
          <p:nvPr/>
        </p:nvSpPr>
        <p:spPr>
          <a:xfrm>
            <a:off x="9190774" y="2663730"/>
            <a:ext cx="390117" cy="400408"/>
          </a:xfrm>
          <a:prstGeom prst="mathMultiply">
            <a:avLst>
              <a:gd name="adj1" fmla="val 15109"/>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31" name="テキスト ボックス 1130">
            <a:extLst>
              <a:ext uri="{FF2B5EF4-FFF2-40B4-BE49-F238E27FC236}">
                <a16:creationId xmlns:a16="http://schemas.microsoft.com/office/drawing/2014/main" id="{5DB23196-187A-FDDE-9F20-446C05D594B6}"/>
              </a:ext>
            </a:extLst>
          </p:cNvPr>
          <p:cNvSpPr txBox="1"/>
          <p:nvPr/>
        </p:nvSpPr>
        <p:spPr>
          <a:xfrm>
            <a:off x="8776536" y="2776169"/>
            <a:ext cx="683592" cy="338554"/>
          </a:xfrm>
          <a:prstGeom prst="rect">
            <a:avLst/>
          </a:prstGeom>
          <a:noFill/>
        </p:spPr>
        <p:txBody>
          <a:bodyPr wrap="square" rtlCol="0">
            <a:spAutoFit/>
          </a:bodyPr>
          <a:lstStyle/>
          <a:p>
            <a:r>
              <a:rPr kumimoji="1" lang="en-US" altLang="ja-JP" sz="1600" b="1" dirty="0"/>
              <a:t>Yes</a:t>
            </a:r>
            <a:endParaRPr kumimoji="1" lang="ja-JP" altLang="en-US" sz="1600" b="1" dirty="0"/>
          </a:p>
        </p:txBody>
      </p:sp>
      <p:sp>
        <p:nvSpPr>
          <p:cNvPr id="1132" name="テキスト ボックス 1131">
            <a:extLst>
              <a:ext uri="{FF2B5EF4-FFF2-40B4-BE49-F238E27FC236}">
                <a16:creationId xmlns:a16="http://schemas.microsoft.com/office/drawing/2014/main" id="{774EA7BF-1C56-E430-A1C1-13092C2163DF}"/>
              </a:ext>
            </a:extLst>
          </p:cNvPr>
          <p:cNvSpPr txBox="1"/>
          <p:nvPr/>
        </p:nvSpPr>
        <p:spPr>
          <a:xfrm>
            <a:off x="9125331" y="2459424"/>
            <a:ext cx="512744" cy="338554"/>
          </a:xfrm>
          <a:prstGeom prst="rect">
            <a:avLst/>
          </a:prstGeom>
          <a:noFill/>
        </p:spPr>
        <p:txBody>
          <a:bodyPr wrap="square" rtlCol="0">
            <a:spAutoFit/>
          </a:bodyPr>
          <a:lstStyle/>
          <a:p>
            <a:r>
              <a:rPr kumimoji="1" lang="en-US" altLang="ja-JP" sz="1600" b="1" dirty="0"/>
              <a:t>No</a:t>
            </a:r>
            <a:endParaRPr kumimoji="1" lang="ja-JP" altLang="en-US" sz="1600" b="1" dirty="0"/>
          </a:p>
        </p:txBody>
      </p:sp>
      <p:sp>
        <p:nvSpPr>
          <p:cNvPr id="1133" name="テキスト ボックス 1132">
            <a:extLst>
              <a:ext uri="{FF2B5EF4-FFF2-40B4-BE49-F238E27FC236}">
                <a16:creationId xmlns:a16="http://schemas.microsoft.com/office/drawing/2014/main" id="{C5A592E5-62AF-4924-DA98-DD36A77D12E8}"/>
              </a:ext>
            </a:extLst>
          </p:cNvPr>
          <p:cNvSpPr txBox="1"/>
          <p:nvPr/>
        </p:nvSpPr>
        <p:spPr>
          <a:xfrm>
            <a:off x="1002675" y="1744492"/>
            <a:ext cx="2459839" cy="400110"/>
          </a:xfrm>
          <a:prstGeom prst="rect">
            <a:avLst/>
          </a:prstGeom>
          <a:solidFill>
            <a:schemeClr val="accent6">
              <a:lumMod val="40000"/>
              <a:lumOff val="60000"/>
            </a:schemeClr>
          </a:solidFill>
        </p:spPr>
        <p:txBody>
          <a:bodyPr wrap="square" rtlCol="0">
            <a:spAutoFit/>
          </a:bodyPr>
          <a:lstStyle/>
          <a:p>
            <a:r>
              <a:rPr kumimoji="1" lang="en-US" altLang="ja-JP" sz="2000" b="1" dirty="0"/>
              <a:t>STEP1</a:t>
            </a:r>
            <a:r>
              <a:rPr kumimoji="1" lang="ja-JP" altLang="en-US" sz="2000" b="1" dirty="0"/>
              <a:t>：</a:t>
            </a:r>
            <a:r>
              <a:rPr kumimoji="1" lang="en-US" altLang="ja-JP" sz="2000" b="1" dirty="0"/>
              <a:t>LLM</a:t>
            </a:r>
            <a:r>
              <a:rPr kumimoji="1" lang="ja-JP" altLang="en-US" sz="2000" b="1" dirty="0"/>
              <a:t>の</a:t>
            </a:r>
            <a:r>
              <a:rPr kumimoji="1" lang="en-US" altLang="ja-JP" sz="2000" b="1" dirty="0"/>
              <a:t>FT</a:t>
            </a:r>
            <a:endParaRPr kumimoji="1" lang="ja-JP" altLang="en-US" sz="2000" b="1" dirty="0"/>
          </a:p>
        </p:txBody>
      </p:sp>
      <p:sp>
        <p:nvSpPr>
          <p:cNvPr id="1134" name="テキスト ボックス 1133">
            <a:extLst>
              <a:ext uri="{FF2B5EF4-FFF2-40B4-BE49-F238E27FC236}">
                <a16:creationId xmlns:a16="http://schemas.microsoft.com/office/drawing/2014/main" id="{0F35090A-A920-68FE-9096-A8395C2DB65A}"/>
              </a:ext>
            </a:extLst>
          </p:cNvPr>
          <p:cNvSpPr txBox="1"/>
          <p:nvPr/>
        </p:nvSpPr>
        <p:spPr>
          <a:xfrm>
            <a:off x="4595138" y="1748093"/>
            <a:ext cx="2604875" cy="400110"/>
          </a:xfrm>
          <a:prstGeom prst="rect">
            <a:avLst/>
          </a:prstGeom>
          <a:solidFill>
            <a:schemeClr val="accent1">
              <a:lumMod val="40000"/>
              <a:lumOff val="60000"/>
            </a:schemeClr>
          </a:solidFill>
        </p:spPr>
        <p:txBody>
          <a:bodyPr wrap="square" rtlCol="0">
            <a:spAutoFit/>
          </a:bodyPr>
          <a:lstStyle/>
          <a:p>
            <a:r>
              <a:rPr kumimoji="1" lang="en-US" altLang="ja-JP" sz="2000" b="1" dirty="0"/>
              <a:t>STEP2</a:t>
            </a:r>
            <a:r>
              <a:rPr kumimoji="1" lang="ja-JP" altLang="en-US" sz="2000" b="1" dirty="0"/>
              <a:t>：</a:t>
            </a:r>
            <a:r>
              <a:rPr kumimoji="1" lang="en-US" altLang="ja-JP" sz="2000" b="1" dirty="0"/>
              <a:t>LLM</a:t>
            </a:r>
            <a:r>
              <a:rPr kumimoji="1" lang="ja-JP" altLang="en-US" sz="2000" b="1" dirty="0"/>
              <a:t>の実行</a:t>
            </a:r>
          </a:p>
        </p:txBody>
      </p:sp>
      <p:sp>
        <p:nvSpPr>
          <p:cNvPr id="1135" name="テキスト ボックス 1134">
            <a:extLst>
              <a:ext uri="{FF2B5EF4-FFF2-40B4-BE49-F238E27FC236}">
                <a16:creationId xmlns:a16="http://schemas.microsoft.com/office/drawing/2014/main" id="{BCEC3CBA-3F97-EB34-08B8-4C3D56BF6FA0}"/>
              </a:ext>
            </a:extLst>
          </p:cNvPr>
          <p:cNvSpPr txBox="1"/>
          <p:nvPr/>
        </p:nvSpPr>
        <p:spPr>
          <a:xfrm>
            <a:off x="8799615" y="1742981"/>
            <a:ext cx="2295821" cy="400110"/>
          </a:xfrm>
          <a:prstGeom prst="rect">
            <a:avLst/>
          </a:prstGeom>
          <a:solidFill>
            <a:schemeClr val="accent2">
              <a:lumMod val="40000"/>
              <a:lumOff val="60000"/>
            </a:schemeClr>
          </a:solidFill>
        </p:spPr>
        <p:txBody>
          <a:bodyPr wrap="none" rtlCol="0">
            <a:spAutoFit/>
          </a:bodyPr>
          <a:lstStyle/>
          <a:p>
            <a:r>
              <a:rPr kumimoji="1" lang="en-US" altLang="ja-JP" sz="2000" b="1" dirty="0"/>
              <a:t>STEP3</a:t>
            </a:r>
            <a:r>
              <a:rPr kumimoji="1" lang="ja-JP" altLang="en-US" sz="2000" b="1" dirty="0"/>
              <a:t>：性能評価</a:t>
            </a:r>
          </a:p>
        </p:txBody>
      </p:sp>
      <p:sp>
        <p:nvSpPr>
          <p:cNvPr id="1136" name="テキスト ボックス 1135">
            <a:extLst>
              <a:ext uri="{FF2B5EF4-FFF2-40B4-BE49-F238E27FC236}">
                <a16:creationId xmlns:a16="http://schemas.microsoft.com/office/drawing/2014/main" id="{35802923-0EDC-7211-8AB9-0BADF9F1FB5C}"/>
              </a:ext>
            </a:extLst>
          </p:cNvPr>
          <p:cNvSpPr txBox="1"/>
          <p:nvPr/>
        </p:nvSpPr>
        <p:spPr>
          <a:xfrm>
            <a:off x="9744659" y="3090647"/>
            <a:ext cx="492009" cy="707886"/>
          </a:xfrm>
          <a:prstGeom prst="rect">
            <a:avLst/>
          </a:prstGeom>
          <a:noFill/>
        </p:spPr>
        <p:txBody>
          <a:bodyPr wrap="square" rtlCol="0">
            <a:spAutoFit/>
          </a:bodyPr>
          <a:lstStyle/>
          <a:p>
            <a:r>
              <a:rPr kumimoji="1" lang="ja-JP" altLang="en-US" sz="2000" b="1" dirty="0"/>
              <a:t>集計</a:t>
            </a:r>
          </a:p>
        </p:txBody>
      </p:sp>
      <p:sp>
        <p:nvSpPr>
          <p:cNvPr id="1137" name="矢印: 右 1136">
            <a:extLst>
              <a:ext uri="{FF2B5EF4-FFF2-40B4-BE49-F238E27FC236}">
                <a16:creationId xmlns:a16="http://schemas.microsoft.com/office/drawing/2014/main" id="{C57876D7-81A1-D2B0-28FA-4DB089200A04}"/>
              </a:ext>
            </a:extLst>
          </p:cNvPr>
          <p:cNvSpPr/>
          <p:nvPr/>
        </p:nvSpPr>
        <p:spPr>
          <a:xfrm>
            <a:off x="9767789" y="3885243"/>
            <a:ext cx="402280" cy="309886"/>
          </a:xfrm>
          <a:prstGeom prst="rightArrow">
            <a:avLst>
              <a:gd name="adj1" fmla="val 37923"/>
              <a:gd name="adj2" fmla="val 50000"/>
            </a:avLst>
          </a:prstGeom>
          <a:solidFill>
            <a:schemeClr val="accent1">
              <a:lumMod val="60000"/>
              <a:lumOff val="40000"/>
            </a:schemeClr>
          </a:solidFill>
          <a:ln w="190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38" name="矢印: 右 1137">
            <a:extLst>
              <a:ext uri="{FF2B5EF4-FFF2-40B4-BE49-F238E27FC236}">
                <a16:creationId xmlns:a16="http://schemas.microsoft.com/office/drawing/2014/main" id="{FC576F17-23BF-B244-E95C-6A7D00A96319}"/>
              </a:ext>
            </a:extLst>
          </p:cNvPr>
          <p:cNvSpPr/>
          <p:nvPr/>
        </p:nvSpPr>
        <p:spPr>
          <a:xfrm>
            <a:off x="9767788" y="2642705"/>
            <a:ext cx="390117" cy="309886"/>
          </a:xfrm>
          <a:prstGeom prst="rightArrow">
            <a:avLst>
              <a:gd name="adj1" fmla="val 37923"/>
              <a:gd name="adj2" fmla="val 50000"/>
            </a:avLst>
          </a:prstGeom>
          <a:solidFill>
            <a:schemeClr val="accent1">
              <a:lumMod val="60000"/>
              <a:lumOff val="40000"/>
            </a:schemeClr>
          </a:solidFill>
          <a:ln w="190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39" name="テキスト ボックス 1138">
            <a:extLst>
              <a:ext uri="{FF2B5EF4-FFF2-40B4-BE49-F238E27FC236}">
                <a16:creationId xmlns:a16="http://schemas.microsoft.com/office/drawing/2014/main" id="{42F4129D-AF9B-F847-1EED-2480E84A7C89}"/>
              </a:ext>
            </a:extLst>
          </p:cNvPr>
          <p:cNvSpPr txBox="1"/>
          <p:nvPr/>
        </p:nvSpPr>
        <p:spPr>
          <a:xfrm>
            <a:off x="7178804" y="5581048"/>
            <a:ext cx="4107215" cy="400110"/>
          </a:xfrm>
          <a:prstGeom prst="rect">
            <a:avLst/>
          </a:prstGeom>
          <a:noFill/>
          <a:ln w="3175">
            <a:solidFill>
              <a:schemeClr val="tx1"/>
            </a:solidFill>
          </a:ln>
        </p:spPr>
        <p:txBody>
          <a:bodyPr wrap="none" rtlCol="0">
            <a:spAutoFit/>
          </a:bodyPr>
          <a:lstStyle/>
          <a:p>
            <a:r>
              <a:rPr kumimoji="1" lang="en-US" altLang="ja-JP" sz="2000" b="1" dirty="0"/>
              <a:t>※FT</a:t>
            </a:r>
            <a:r>
              <a:rPr kumimoji="1" lang="ja-JP" altLang="en-US" sz="2000" b="1" dirty="0"/>
              <a:t>は</a:t>
            </a:r>
            <a:r>
              <a:rPr lang="ja-JP" altLang="en-US" sz="2000" b="1" dirty="0"/>
              <a:t>ファインチューニングの略</a:t>
            </a:r>
            <a:endParaRPr lang="en-US" altLang="ja-JP" sz="2000" b="1" dirty="0"/>
          </a:p>
        </p:txBody>
      </p:sp>
      <p:sp>
        <p:nvSpPr>
          <p:cNvPr id="1140" name="テキスト ボックス 1139">
            <a:extLst>
              <a:ext uri="{FF2B5EF4-FFF2-40B4-BE49-F238E27FC236}">
                <a16:creationId xmlns:a16="http://schemas.microsoft.com/office/drawing/2014/main" id="{70103BB0-7212-571A-321C-C55862FFC9FD}"/>
              </a:ext>
            </a:extLst>
          </p:cNvPr>
          <p:cNvSpPr txBox="1"/>
          <p:nvPr/>
        </p:nvSpPr>
        <p:spPr>
          <a:xfrm>
            <a:off x="4882199" y="5098962"/>
            <a:ext cx="1617508" cy="400110"/>
          </a:xfrm>
          <a:prstGeom prst="rect">
            <a:avLst/>
          </a:prstGeom>
          <a:noFill/>
        </p:spPr>
        <p:txBody>
          <a:bodyPr wrap="square" rtlCol="0">
            <a:spAutoFit/>
          </a:bodyPr>
          <a:lstStyle/>
          <a:p>
            <a:pPr algn="ctr"/>
            <a:r>
              <a:rPr kumimoji="1" lang="ja-JP" altLang="en-US" sz="2000" b="1" dirty="0"/>
              <a:t>評価データ</a:t>
            </a:r>
          </a:p>
        </p:txBody>
      </p:sp>
      <p:sp>
        <p:nvSpPr>
          <p:cNvPr id="1141" name="四角形: 角を丸くする 1140">
            <a:extLst>
              <a:ext uri="{FF2B5EF4-FFF2-40B4-BE49-F238E27FC236}">
                <a16:creationId xmlns:a16="http://schemas.microsoft.com/office/drawing/2014/main" id="{723EDF1D-E2B2-F30B-556B-21C88EB326CC}"/>
              </a:ext>
            </a:extLst>
          </p:cNvPr>
          <p:cNvSpPr/>
          <p:nvPr/>
        </p:nvSpPr>
        <p:spPr>
          <a:xfrm>
            <a:off x="4649265" y="2335568"/>
            <a:ext cx="1943662" cy="1341045"/>
          </a:xfrm>
          <a:prstGeom prst="roundRect">
            <a:avLst>
              <a:gd name="adj" fmla="val 12381"/>
            </a:avLst>
          </a:prstGeom>
          <a:solidFill>
            <a:schemeClr val="bg2"/>
          </a:solidFill>
          <a:ln w="28575">
            <a:solidFill>
              <a:srgbClr val="31404D"/>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42" name="テキスト ボックス 1141">
            <a:extLst>
              <a:ext uri="{FF2B5EF4-FFF2-40B4-BE49-F238E27FC236}">
                <a16:creationId xmlns:a16="http://schemas.microsoft.com/office/drawing/2014/main" id="{1DF216C0-8C05-06D9-2F46-5BA57BC74C5F}"/>
              </a:ext>
            </a:extLst>
          </p:cNvPr>
          <p:cNvSpPr txBox="1"/>
          <p:nvPr/>
        </p:nvSpPr>
        <p:spPr>
          <a:xfrm>
            <a:off x="4633937" y="3043945"/>
            <a:ext cx="1978464" cy="707886"/>
          </a:xfrm>
          <a:prstGeom prst="rect">
            <a:avLst/>
          </a:prstGeom>
          <a:noFill/>
        </p:spPr>
        <p:txBody>
          <a:bodyPr wrap="square" rtlCol="0">
            <a:spAutoFit/>
          </a:bodyPr>
          <a:lstStyle/>
          <a:p>
            <a:pPr algn="ctr"/>
            <a:r>
              <a:rPr kumimoji="1" lang="en-US" altLang="ja-JP" sz="2000" b="1" dirty="0"/>
              <a:t>FEMPDataset</a:t>
            </a:r>
            <a:br>
              <a:rPr kumimoji="1" lang="en-US" altLang="ja-JP" sz="2000" b="1" dirty="0"/>
            </a:br>
            <a:r>
              <a:rPr kumimoji="1" lang="en-US" altLang="ja-JP" sz="2000" b="1" dirty="0"/>
              <a:t>(</a:t>
            </a:r>
            <a:r>
              <a:rPr kumimoji="1" lang="ja-JP" altLang="en-US" sz="2000" b="1" dirty="0"/>
              <a:t>テストデータ</a:t>
            </a:r>
            <a:r>
              <a:rPr kumimoji="1" lang="en-US" altLang="ja-JP" sz="2000" b="1" dirty="0"/>
              <a:t>)</a:t>
            </a:r>
            <a:endParaRPr kumimoji="1" lang="ja-JP" altLang="en-US" sz="2000" b="1" dirty="0"/>
          </a:p>
        </p:txBody>
      </p:sp>
      <p:sp>
        <p:nvSpPr>
          <p:cNvPr id="1143" name="円柱 1142">
            <a:extLst>
              <a:ext uri="{FF2B5EF4-FFF2-40B4-BE49-F238E27FC236}">
                <a16:creationId xmlns:a16="http://schemas.microsoft.com/office/drawing/2014/main" id="{B9C5DFE8-CB5D-30FF-4A64-BB2A73BBE9FA}"/>
              </a:ext>
            </a:extLst>
          </p:cNvPr>
          <p:cNvSpPr/>
          <p:nvPr/>
        </p:nvSpPr>
        <p:spPr>
          <a:xfrm>
            <a:off x="5371311" y="2761750"/>
            <a:ext cx="582520" cy="286269"/>
          </a:xfrm>
          <a:prstGeom prst="can">
            <a:avLst>
              <a:gd name="adj" fmla="val 27860"/>
            </a:avLst>
          </a:prstGeom>
          <a:solidFill>
            <a:schemeClr val="accent6">
              <a:lumMod val="75000"/>
            </a:schemeClr>
          </a:solidFill>
          <a:ln w="190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44" name="円柱 1143">
            <a:extLst>
              <a:ext uri="{FF2B5EF4-FFF2-40B4-BE49-F238E27FC236}">
                <a16:creationId xmlns:a16="http://schemas.microsoft.com/office/drawing/2014/main" id="{C6774749-24B7-6458-886F-B1D2A5F0FB21}"/>
              </a:ext>
            </a:extLst>
          </p:cNvPr>
          <p:cNvSpPr/>
          <p:nvPr/>
        </p:nvSpPr>
        <p:spPr>
          <a:xfrm>
            <a:off x="5371310" y="2686520"/>
            <a:ext cx="582519" cy="234506"/>
          </a:xfrm>
          <a:prstGeom prst="can">
            <a:avLst>
              <a:gd name="adj" fmla="val 32190"/>
            </a:avLst>
          </a:prstGeom>
          <a:solidFill>
            <a:schemeClr val="accent6">
              <a:lumMod val="40000"/>
              <a:lumOff val="60000"/>
            </a:schemeClr>
          </a:solidFill>
          <a:ln w="190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45" name="テキスト ボックス 1144">
            <a:extLst>
              <a:ext uri="{FF2B5EF4-FFF2-40B4-BE49-F238E27FC236}">
                <a16:creationId xmlns:a16="http://schemas.microsoft.com/office/drawing/2014/main" id="{DA6B1502-5053-6A1C-0D0A-2A6DA8298492}"/>
              </a:ext>
            </a:extLst>
          </p:cNvPr>
          <p:cNvSpPr txBox="1"/>
          <p:nvPr/>
        </p:nvSpPr>
        <p:spPr>
          <a:xfrm>
            <a:off x="4633937" y="2359073"/>
            <a:ext cx="1171299" cy="400110"/>
          </a:xfrm>
          <a:prstGeom prst="rect">
            <a:avLst/>
          </a:prstGeom>
          <a:noFill/>
        </p:spPr>
        <p:txBody>
          <a:bodyPr wrap="square" rtlCol="0">
            <a:spAutoFit/>
          </a:bodyPr>
          <a:lstStyle/>
          <a:p>
            <a:r>
              <a:rPr kumimoji="1" lang="ja-JP" altLang="en-US" sz="2000" b="1" dirty="0"/>
              <a:t>実験</a:t>
            </a:r>
            <a:r>
              <a:rPr kumimoji="1" lang="en-US" altLang="ja-JP" sz="2000" b="1" dirty="0"/>
              <a:t>1</a:t>
            </a:r>
          </a:p>
        </p:txBody>
      </p:sp>
      <p:sp>
        <p:nvSpPr>
          <p:cNvPr id="1146" name="四角形: 角を丸くする 1145">
            <a:extLst>
              <a:ext uri="{FF2B5EF4-FFF2-40B4-BE49-F238E27FC236}">
                <a16:creationId xmlns:a16="http://schemas.microsoft.com/office/drawing/2014/main" id="{FEE434FD-FC58-3303-62FD-003121D8898A}"/>
              </a:ext>
            </a:extLst>
          </p:cNvPr>
          <p:cNvSpPr/>
          <p:nvPr/>
        </p:nvSpPr>
        <p:spPr>
          <a:xfrm>
            <a:off x="4644650" y="3758599"/>
            <a:ext cx="1931620" cy="1241876"/>
          </a:xfrm>
          <a:prstGeom prst="roundRect">
            <a:avLst>
              <a:gd name="adj" fmla="val 12381"/>
            </a:avLst>
          </a:prstGeom>
          <a:solidFill>
            <a:schemeClr val="bg2"/>
          </a:solidFill>
          <a:ln w="28575">
            <a:solidFill>
              <a:srgbClr val="31404D"/>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47" name="テキスト ボックス 1146">
            <a:extLst>
              <a:ext uri="{FF2B5EF4-FFF2-40B4-BE49-F238E27FC236}">
                <a16:creationId xmlns:a16="http://schemas.microsoft.com/office/drawing/2014/main" id="{08F2DD21-8E74-3B11-07CF-665F3737C1E6}"/>
              </a:ext>
            </a:extLst>
          </p:cNvPr>
          <p:cNvSpPr txBox="1"/>
          <p:nvPr/>
        </p:nvSpPr>
        <p:spPr>
          <a:xfrm>
            <a:off x="4564658" y="4624454"/>
            <a:ext cx="2107164" cy="400110"/>
          </a:xfrm>
          <a:prstGeom prst="rect">
            <a:avLst/>
          </a:prstGeom>
          <a:noFill/>
        </p:spPr>
        <p:txBody>
          <a:bodyPr wrap="square" rtlCol="0">
            <a:spAutoFit/>
          </a:bodyPr>
          <a:lstStyle/>
          <a:p>
            <a:pPr algn="ctr"/>
            <a:r>
              <a:rPr kumimoji="1" lang="en-US" altLang="ja-JP" sz="2000" b="1" dirty="0"/>
              <a:t>BigCloneBench</a:t>
            </a:r>
          </a:p>
        </p:txBody>
      </p:sp>
      <p:sp>
        <p:nvSpPr>
          <p:cNvPr id="1148" name="円柱 1147">
            <a:extLst>
              <a:ext uri="{FF2B5EF4-FFF2-40B4-BE49-F238E27FC236}">
                <a16:creationId xmlns:a16="http://schemas.microsoft.com/office/drawing/2014/main" id="{3C52B2A7-A0D4-12B5-6C63-539D2FDCA715}"/>
              </a:ext>
            </a:extLst>
          </p:cNvPr>
          <p:cNvSpPr/>
          <p:nvPr/>
        </p:nvSpPr>
        <p:spPr>
          <a:xfrm>
            <a:off x="5360959" y="4392967"/>
            <a:ext cx="582520" cy="233100"/>
          </a:xfrm>
          <a:prstGeom prst="can">
            <a:avLst>
              <a:gd name="adj" fmla="val 46624"/>
            </a:avLst>
          </a:prstGeom>
          <a:solidFill>
            <a:schemeClr val="accent2">
              <a:lumMod val="20000"/>
              <a:lumOff val="80000"/>
            </a:schemeClr>
          </a:solidFill>
          <a:ln w="190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49" name="円柱 1148">
            <a:extLst>
              <a:ext uri="{FF2B5EF4-FFF2-40B4-BE49-F238E27FC236}">
                <a16:creationId xmlns:a16="http://schemas.microsoft.com/office/drawing/2014/main" id="{0BE8C1CD-E267-621F-C34A-5F79E7758A85}"/>
              </a:ext>
            </a:extLst>
          </p:cNvPr>
          <p:cNvSpPr/>
          <p:nvPr/>
        </p:nvSpPr>
        <p:spPr>
          <a:xfrm>
            <a:off x="5360957" y="4274535"/>
            <a:ext cx="582520" cy="233100"/>
          </a:xfrm>
          <a:prstGeom prst="can">
            <a:avLst>
              <a:gd name="adj" fmla="val 46624"/>
            </a:avLst>
          </a:prstGeom>
          <a:solidFill>
            <a:schemeClr val="accent2">
              <a:lumMod val="60000"/>
              <a:lumOff val="40000"/>
            </a:schemeClr>
          </a:solidFill>
          <a:ln w="190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50" name="円柱 1149">
            <a:extLst>
              <a:ext uri="{FF2B5EF4-FFF2-40B4-BE49-F238E27FC236}">
                <a16:creationId xmlns:a16="http://schemas.microsoft.com/office/drawing/2014/main" id="{03805E6A-6C0C-5209-332A-05DAD1C0E970}"/>
              </a:ext>
            </a:extLst>
          </p:cNvPr>
          <p:cNvSpPr/>
          <p:nvPr/>
        </p:nvSpPr>
        <p:spPr>
          <a:xfrm>
            <a:off x="5360957" y="4155690"/>
            <a:ext cx="582520" cy="233100"/>
          </a:xfrm>
          <a:prstGeom prst="can">
            <a:avLst>
              <a:gd name="adj" fmla="val 46624"/>
            </a:avLst>
          </a:prstGeom>
          <a:solidFill>
            <a:schemeClr val="accent2">
              <a:lumMod val="40000"/>
              <a:lumOff val="60000"/>
            </a:schemeClr>
          </a:solidFill>
          <a:ln w="190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51" name="テキスト ボックス 1150">
            <a:extLst>
              <a:ext uri="{FF2B5EF4-FFF2-40B4-BE49-F238E27FC236}">
                <a16:creationId xmlns:a16="http://schemas.microsoft.com/office/drawing/2014/main" id="{6F28A677-F176-7E9A-C090-70A5477D23E8}"/>
              </a:ext>
            </a:extLst>
          </p:cNvPr>
          <p:cNvSpPr txBox="1"/>
          <p:nvPr/>
        </p:nvSpPr>
        <p:spPr>
          <a:xfrm>
            <a:off x="4648815" y="3762474"/>
            <a:ext cx="1145173" cy="400109"/>
          </a:xfrm>
          <a:prstGeom prst="rect">
            <a:avLst/>
          </a:prstGeom>
          <a:noFill/>
        </p:spPr>
        <p:txBody>
          <a:bodyPr wrap="square" rtlCol="0">
            <a:spAutoFit/>
          </a:bodyPr>
          <a:lstStyle/>
          <a:p>
            <a:r>
              <a:rPr kumimoji="1" lang="ja-JP" altLang="en-US" sz="2000" b="1" dirty="0"/>
              <a:t>実験</a:t>
            </a:r>
            <a:r>
              <a:rPr lang="en-US" altLang="ja-JP" sz="2000" b="1" dirty="0"/>
              <a:t>2</a:t>
            </a:r>
            <a:endParaRPr kumimoji="1" lang="en-US" altLang="ja-JP" sz="2000" b="1" dirty="0"/>
          </a:p>
        </p:txBody>
      </p:sp>
      <p:sp>
        <p:nvSpPr>
          <p:cNvPr id="1087" name="四角形: 角を丸くする 1086">
            <a:extLst>
              <a:ext uri="{FF2B5EF4-FFF2-40B4-BE49-F238E27FC236}">
                <a16:creationId xmlns:a16="http://schemas.microsoft.com/office/drawing/2014/main" id="{44BB826C-4A19-E4EF-E052-B7BFF9CEE697}"/>
              </a:ext>
            </a:extLst>
          </p:cNvPr>
          <p:cNvSpPr/>
          <p:nvPr/>
        </p:nvSpPr>
        <p:spPr>
          <a:xfrm>
            <a:off x="652209" y="2242018"/>
            <a:ext cx="8044027" cy="3224999"/>
          </a:xfrm>
          <a:prstGeom prst="roundRect">
            <a:avLst>
              <a:gd name="adj" fmla="val 0"/>
            </a:avLst>
          </a:prstGeom>
          <a:solidFill>
            <a:schemeClr val="bg1">
              <a:alpha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88" name="四角形: 角を丸くする 1087">
            <a:extLst>
              <a:ext uri="{FF2B5EF4-FFF2-40B4-BE49-F238E27FC236}">
                <a16:creationId xmlns:a16="http://schemas.microsoft.com/office/drawing/2014/main" id="{11A2A562-04D0-EE24-D5E9-81F7A2CCF513}"/>
              </a:ext>
            </a:extLst>
          </p:cNvPr>
          <p:cNvSpPr/>
          <p:nvPr/>
        </p:nvSpPr>
        <p:spPr>
          <a:xfrm>
            <a:off x="804610" y="1415100"/>
            <a:ext cx="7348928" cy="754249"/>
          </a:xfrm>
          <a:prstGeom prst="roundRect">
            <a:avLst>
              <a:gd name="adj" fmla="val 0"/>
            </a:avLst>
          </a:prstGeom>
          <a:solidFill>
            <a:schemeClr val="bg1">
              <a:alpha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423155705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D707649-3B9D-F878-93AA-EA6EE47B9DCE}"/>
            </a:ext>
          </a:extLst>
        </p:cNvPr>
        <p:cNvGrpSpPr/>
        <p:nvPr/>
      </p:nvGrpSpPr>
      <p:grpSpPr>
        <a:xfrm>
          <a:off x="0" y="0"/>
          <a:ext cx="0" cy="0"/>
          <a:chOff x="0" y="0"/>
          <a:chExt cx="0" cy="0"/>
        </a:xfrm>
      </p:grpSpPr>
      <p:sp>
        <p:nvSpPr>
          <p:cNvPr id="4" name="正方形/長方形 3">
            <a:extLst>
              <a:ext uri="{FF2B5EF4-FFF2-40B4-BE49-F238E27FC236}">
                <a16:creationId xmlns:a16="http://schemas.microsoft.com/office/drawing/2014/main" id="{23787B75-2905-192D-EBDE-0C3C071E469C}"/>
              </a:ext>
            </a:extLst>
          </p:cNvPr>
          <p:cNvSpPr/>
          <p:nvPr/>
        </p:nvSpPr>
        <p:spPr>
          <a:xfrm>
            <a:off x="0" y="0"/>
            <a:ext cx="12192000" cy="1117622"/>
          </a:xfrm>
          <a:prstGeom prst="rect">
            <a:avLst/>
          </a:prstGeom>
          <a:solidFill>
            <a:srgbClr val="31404D"/>
          </a:solidFill>
          <a:ln>
            <a:solidFill>
              <a:schemeClr val="accent5">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2" name="タイトル 1">
            <a:extLst>
              <a:ext uri="{FF2B5EF4-FFF2-40B4-BE49-F238E27FC236}">
                <a16:creationId xmlns:a16="http://schemas.microsoft.com/office/drawing/2014/main" id="{0334A15B-2047-E3F7-BF5F-40DA7CF761A7}"/>
              </a:ext>
            </a:extLst>
          </p:cNvPr>
          <p:cNvSpPr>
            <a:spLocks noGrp="1"/>
          </p:cNvSpPr>
          <p:nvPr>
            <p:ph type="title"/>
          </p:nvPr>
        </p:nvSpPr>
        <p:spPr>
          <a:xfrm>
            <a:off x="838200" y="160326"/>
            <a:ext cx="10515600" cy="807862"/>
          </a:xfrm>
        </p:spPr>
        <p:txBody>
          <a:bodyPr anchor="b">
            <a:normAutofit/>
          </a:bodyPr>
          <a:lstStyle/>
          <a:p>
            <a:r>
              <a:rPr lang="ja-JP" altLang="en-US" b="1" dirty="0">
                <a:solidFill>
                  <a:schemeClr val="bg1"/>
                </a:solidFill>
                <a:latin typeface="+mn-ea"/>
                <a:ea typeface="+mn-ea"/>
              </a:rPr>
              <a:t>ファインチューニング手法</a:t>
            </a:r>
            <a:endParaRPr kumimoji="1" lang="ja-JP" altLang="en-US" b="1" dirty="0">
              <a:solidFill>
                <a:schemeClr val="bg1"/>
              </a:solidFill>
              <a:latin typeface="+mn-ea"/>
              <a:ea typeface="+mn-ea"/>
            </a:endParaRPr>
          </a:p>
        </p:txBody>
      </p:sp>
      <p:sp>
        <p:nvSpPr>
          <p:cNvPr id="5" name="コンテンツ プレースホルダー 2">
            <a:extLst>
              <a:ext uri="{FF2B5EF4-FFF2-40B4-BE49-F238E27FC236}">
                <a16:creationId xmlns:a16="http://schemas.microsoft.com/office/drawing/2014/main" id="{CA8FEDBC-FD21-BB9F-8CD1-1B3008B3449B}"/>
              </a:ext>
            </a:extLst>
          </p:cNvPr>
          <p:cNvSpPr>
            <a:spLocks noGrp="1"/>
          </p:cNvSpPr>
          <p:nvPr>
            <p:ph idx="1"/>
          </p:nvPr>
        </p:nvSpPr>
        <p:spPr>
          <a:xfrm>
            <a:off x="838200" y="1483111"/>
            <a:ext cx="10814824" cy="5519855"/>
          </a:xfrm>
        </p:spPr>
        <p:txBody>
          <a:bodyPr>
            <a:normAutofit/>
          </a:bodyPr>
          <a:lstStyle/>
          <a:p>
            <a:pPr marL="0" indent="0">
              <a:buNone/>
            </a:pPr>
            <a:r>
              <a:rPr lang="en-US" altLang="ja-JP" b="1" dirty="0"/>
              <a:t>GPT-3.5</a:t>
            </a:r>
            <a:endParaRPr kumimoji="1" lang="en-US" altLang="ja-JP" b="1" dirty="0"/>
          </a:p>
          <a:p>
            <a:pPr lvl="1"/>
            <a:r>
              <a:rPr lang="en-US" altLang="ja-JP" dirty="0"/>
              <a:t>OpenAI</a:t>
            </a:r>
            <a:r>
              <a:rPr lang="ja-JP" altLang="en-US" dirty="0"/>
              <a:t>の</a:t>
            </a:r>
            <a:r>
              <a:rPr lang="en-US" altLang="ja-JP" dirty="0"/>
              <a:t>API</a:t>
            </a:r>
            <a:r>
              <a:rPr lang="ja-JP" altLang="en-US" dirty="0"/>
              <a:t>を使用</a:t>
            </a:r>
            <a:endParaRPr lang="en-US" altLang="ja-JP" dirty="0"/>
          </a:p>
          <a:p>
            <a:pPr marL="457200" lvl="1" indent="0">
              <a:buNone/>
            </a:pPr>
            <a:endParaRPr lang="en-US" altLang="ja-JP" sz="2000" dirty="0"/>
          </a:p>
          <a:p>
            <a:pPr marL="0" indent="0">
              <a:buNone/>
            </a:pPr>
            <a:r>
              <a:rPr lang="en-US" altLang="ja-JP" b="1" dirty="0"/>
              <a:t>Llama2</a:t>
            </a:r>
            <a:r>
              <a:rPr lang="ja-JP" altLang="en-US" b="1" dirty="0"/>
              <a:t>・</a:t>
            </a:r>
            <a:r>
              <a:rPr lang="en-US" altLang="ja-JP" b="1" dirty="0"/>
              <a:t>CodeLlama</a:t>
            </a:r>
            <a:endParaRPr lang="en-US" altLang="ja-JP" dirty="0"/>
          </a:p>
          <a:p>
            <a:pPr marL="457200" lvl="1" indent="0">
              <a:buNone/>
            </a:pPr>
            <a:r>
              <a:rPr lang="ja-JP" altLang="en-US" dirty="0"/>
              <a:t>以下の二つの技術を使用</a:t>
            </a:r>
            <a:endParaRPr kumimoji="1" lang="en-US" altLang="ja-JP" dirty="0"/>
          </a:p>
          <a:p>
            <a:pPr lvl="1"/>
            <a:r>
              <a:rPr lang="en-US" altLang="ja-JP" dirty="0"/>
              <a:t>Lora(Low Rank Adapter)</a:t>
            </a:r>
          </a:p>
          <a:p>
            <a:pPr marL="914400" lvl="2" indent="0">
              <a:buNone/>
            </a:pPr>
            <a:r>
              <a:rPr lang="ja-JP" altLang="en-US" dirty="0"/>
              <a:t>ファインチューニングするパラメータを低ランクの行列を用いて近似</a:t>
            </a:r>
            <a:endParaRPr lang="en-US" altLang="ja-JP" sz="900" dirty="0"/>
          </a:p>
          <a:p>
            <a:pPr marL="914400" lvl="2" indent="0">
              <a:buNone/>
            </a:pPr>
            <a:r>
              <a:rPr lang="ja-JP" altLang="en-US" dirty="0"/>
              <a:t>利点：ファインチューニングするパラメータを減らし</a:t>
            </a:r>
            <a:r>
              <a:rPr lang="en-US" altLang="ja-JP" dirty="0"/>
              <a:t>VRAM</a:t>
            </a:r>
            <a:r>
              <a:rPr lang="ja-JP" altLang="en-US" dirty="0"/>
              <a:t>の使用を抑える</a:t>
            </a:r>
            <a:endParaRPr lang="en-US" altLang="ja-JP" dirty="0"/>
          </a:p>
          <a:p>
            <a:pPr marL="914400" lvl="2" indent="0">
              <a:buNone/>
            </a:pPr>
            <a:endParaRPr lang="en-US" altLang="ja-JP" dirty="0"/>
          </a:p>
          <a:p>
            <a:pPr lvl="1"/>
            <a:r>
              <a:rPr kumimoji="1" lang="en-US" altLang="ja-JP" dirty="0" err="1"/>
              <a:t>ZeRO</a:t>
            </a:r>
            <a:r>
              <a:rPr kumimoji="1" lang="en-US" altLang="ja-JP" dirty="0"/>
              <a:t>-Offload</a:t>
            </a:r>
            <a:r>
              <a:rPr lang="en-US" altLang="ja-JP" dirty="0"/>
              <a:t>(Zero Redundancy Optimizer-Offload)</a:t>
            </a:r>
          </a:p>
          <a:p>
            <a:pPr marL="914400" lvl="2" indent="0">
              <a:buNone/>
            </a:pPr>
            <a:r>
              <a:rPr kumimoji="1" lang="ja-JP" altLang="en-US" dirty="0"/>
              <a:t>複数の</a:t>
            </a:r>
            <a:r>
              <a:rPr kumimoji="1" lang="en-US" altLang="ja-JP" dirty="0"/>
              <a:t>GPU</a:t>
            </a:r>
            <a:r>
              <a:rPr kumimoji="1" lang="ja-JP" altLang="en-US" dirty="0"/>
              <a:t>を用いて</a:t>
            </a:r>
            <a:r>
              <a:rPr lang="ja-JP" altLang="en-US" dirty="0"/>
              <a:t>高速な</a:t>
            </a:r>
            <a:r>
              <a:rPr kumimoji="1" lang="ja-JP" altLang="en-US" dirty="0"/>
              <a:t>ファインチューニングを</a:t>
            </a:r>
            <a:r>
              <a:rPr lang="ja-JP" altLang="en-US" dirty="0"/>
              <a:t>実行</a:t>
            </a:r>
            <a:endParaRPr kumimoji="1" lang="en-US" altLang="ja-JP" dirty="0"/>
          </a:p>
          <a:p>
            <a:pPr marL="914400" lvl="2" indent="0">
              <a:buNone/>
            </a:pPr>
            <a:r>
              <a:rPr lang="ja-JP" altLang="en-US" dirty="0"/>
              <a:t>ファインチューニング時に</a:t>
            </a:r>
            <a:r>
              <a:rPr lang="en-US" altLang="ja-JP" dirty="0"/>
              <a:t>RAM</a:t>
            </a:r>
            <a:r>
              <a:rPr lang="ja-JP" altLang="en-US" dirty="0"/>
              <a:t>を利用</a:t>
            </a:r>
            <a:endParaRPr kumimoji="1" lang="en-US" altLang="ja-JP" sz="1000" dirty="0"/>
          </a:p>
          <a:p>
            <a:pPr marL="914400" lvl="2" indent="0">
              <a:buNone/>
            </a:pPr>
            <a:r>
              <a:rPr lang="ja-JP" altLang="en-US" dirty="0"/>
              <a:t>利点：各</a:t>
            </a:r>
            <a:r>
              <a:rPr lang="en-US" altLang="ja-JP" dirty="0"/>
              <a:t>GPU</a:t>
            </a:r>
            <a:r>
              <a:rPr lang="ja-JP" altLang="en-US" dirty="0"/>
              <a:t>ごとの</a:t>
            </a:r>
            <a:r>
              <a:rPr lang="en-US" altLang="ja-JP" dirty="0"/>
              <a:t>VRAM</a:t>
            </a:r>
            <a:r>
              <a:rPr lang="ja-JP" altLang="en-US" dirty="0"/>
              <a:t>の使用を抑える</a:t>
            </a:r>
            <a:endParaRPr kumimoji="1" lang="en-US" altLang="ja-JP" dirty="0"/>
          </a:p>
        </p:txBody>
      </p:sp>
      <p:sp>
        <p:nvSpPr>
          <p:cNvPr id="34" name="スライド番号プレースホルダー 33">
            <a:extLst>
              <a:ext uri="{FF2B5EF4-FFF2-40B4-BE49-F238E27FC236}">
                <a16:creationId xmlns:a16="http://schemas.microsoft.com/office/drawing/2014/main" id="{BA9C151B-AD5B-2BB7-994E-A359D2C07A8A}"/>
              </a:ext>
            </a:extLst>
          </p:cNvPr>
          <p:cNvSpPr>
            <a:spLocks noGrp="1"/>
          </p:cNvSpPr>
          <p:nvPr>
            <p:ph type="sldNum" sz="quarter" idx="12"/>
          </p:nvPr>
        </p:nvSpPr>
        <p:spPr>
          <a:xfrm>
            <a:off x="9244445" y="6445407"/>
            <a:ext cx="2743200" cy="365125"/>
          </a:xfrm>
        </p:spPr>
        <p:txBody>
          <a:bodyPr/>
          <a:lstStyle/>
          <a:p>
            <a:fld id="{98E4D49B-7C54-4167-A8CB-7C9DF7FFC802}" type="slidenum">
              <a:rPr kumimoji="1" lang="ja-JP" altLang="en-US" smtClean="0"/>
              <a:t>18</a:t>
            </a:fld>
            <a:endParaRPr kumimoji="1" lang="ja-JP" altLang="en-US" dirty="0"/>
          </a:p>
        </p:txBody>
      </p:sp>
      <p:sp>
        <p:nvSpPr>
          <p:cNvPr id="3" name="正方形/長方形 2">
            <a:extLst>
              <a:ext uri="{FF2B5EF4-FFF2-40B4-BE49-F238E27FC236}">
                <a16:creationId xmlns:a16="http://schemas.microsoft.com/office/drawing/2014/main" id="{6E22E7AB-A493-90F1-C99A-B08DBCF10BBD}"/>
              </a:ext>
            </a:extLst>
          </p:cNvPr>
          <p:cNvSpPr/>
          <p:nvPr/>
        </p:nvSpPr>
        <p:spPr>
          <a:xfrm>
            <a:off x="723900" y="1491343"/>
            <a:ext cx="114299" cy="388257"/>
          </a:xfrm>
          <a:prstGeom prst="rect">
            <a:avLst/>
          </a:prstGeom>
          <a:solidFill>
            <a:srgbClr val="31404D"/>
          </a:solidFill>
          <a:ln>
            <a:solidFill>
              <a:srgbClr val="31404D"/>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 name="正方形/長方形 5">
            <a:extLst>
              <a:ext uri="{FF2B5EF4-FFF2-40B4-BE49-F238E27FC236}">
                <a16:creationId xmlns:a16="http://schemas.microsoft.com/office/drawing/2014/main" id="{5FD8DF69-3E46-95B8-5A29-1A64411A1060}"/>
              </a:ext>
            </a:extLst>
          </p:cNvPr>
          <p:cNvSpPr/>
          <p:nvPr/>
        </p:nvSpPr>
        <p:spPr>
          <a:xfrm>
            <a:off x="723900" y="2703286"/>
            <a:ext cx="114299" cy="388257"/>
          </a:xfrm>
          <a:prstGeom prst="rect">
            <a:avLst/>
          </a:prstGeom>
          <a:solidFill>
            <a:srgbClr val="31404D"/>
          </a:solidFill>
          <a:ln>
            <a:solidFill>
              <a:srgbClr val="31404D"/>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400608320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032D6D2-477E-5A73-4436-9867FD11AFC8}"/>
            </a:ext>
          </a:extLst>
        </p:cNvPr>
        <p:cNvGrpSpPr/>
        <p:nvPr/>
      </p:nvGrpSpPr>
      <p:grpSpPr>
        <a:xfrm>
          <a:off x="0" y="0"/>
          <a:ext cx="0" cy="0"/>
          <a:chOff x="0" y="0"/>
          <a:chExt cx="0" cy="0"/>
        </a:xfrm>
      </p:grpSpPr>
      <p:sp>
        <p:nvSpPr>
          <p:cNvPr id="4" name="正方形/長方形 3">
            <a:extLst>
              <a:ext uri="{FF2B5EF4-FFF2-40B4-BE49-F238E27FC236}">
                <a16:creationId xmlns:a16="http://schemas.microsoft.com/office/drawing/2014/main" id="{3E02CA22-DBA3-3519-8EF2-6F478B079A28}"/>
              </a:ext>
            </a:extLst>
          </p:cNvPr>
          <p:cNvSpPr/>
          <p:nvPr/>
        </p:nvSpPr>
        <p:spPr>
          <a:xfrm>
            <a:off x="0" y="0"/>
            <a:ext cx="12192000" cy="1117622"/>
          </a:xfrm>
          <a:prstGeom prst="rect">
            <a:avLst/>
          </a:prstGeom>
          <a:solidFill>
            <a:srgbClr val="31404D"/>
          </a:solidFill>
          <a:ln>
            <a:solidFill>
              <a:schemeClr val="accent5">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2" name="タイトル 1">
            <a:extLst>
              <a:ext uri="{FF2B5EF4-FFF2-40B4-BE49-F238E27FC236}">
                <a16:creationId xmlns:a16="http://schemas.microsoft.com/office/drawing/2014/main" id="{51C08C81-236C-A21D-6BE1-5DB7E0BA2905}"/>
              </a:ext>
            </a:extLst>
          </p:cNvPr>
          <p:cNvSpPr>
            <a:spLocks noGrp="1"/>
          </p:cNvSpPr>
          <p:nvPr>
            <p:ph type="title"/>
          </p:nvPr>
        </p:nvSpPr>
        <p:spPr>
          <a:xfrm>
            <a:off x="838200" y="160326"/>
            <a:ext cx="11154878" cy="807862"/>
          </a:xfrm>
        </p:spPr>
        <p:txBody>
          <a:bodyPr anchor="b">
            <a:noAutofit/>
          </a:bodyPr>
          <a:lstStyle/>
          <a:p>
            <a:pPr marL="0" indent="0">
              <a:buNone/>
            </a:pPr>
            <a:r>
              <a:rPr lang="ja-JP" altLang="en-US" b="1" dirty="0">
                <a:solidFill>
                  <a:schemeClr val="bg1"/>
                </a:solidFill>
                <a:latin typeface="+mn-ea"/>
                <a:ea typeface="+mn-ea"/>
              </a:rPr>
              <a:t>プロンプト</a:t>
            </a:r>
            <a:endParaRPr lang="en-US" altLang="ja-JP" b="1" dirty="0">
              <a:solidFill>
                <a:schemeClr val="bg1"/>
              </a:solidFill>
              <a:latin typeface="+mn-ea"/>
              <a:ea typeface="+mn-ea"/>
            </a:endParaRPr>
          </a:p>
        </p:txBody>
      </p:sp>
      <p:sp>
        <p:nvSpPr>
          <p:cNvPr id="6" name="スライド番号プレースホルダー 5">
            <a:extLst>
              <a:ext uri="{FF2B5EF4-FFF2-40B4-BE49-F238E27FC236}">
                <a16:creationId xmlns:a16="http://schemas.microsoft.com/office/drawing/2014/main" id="{55067580-F302-DBCB-A095-61D85AB7B958}"/>
              </a:ext>
            </a:extLst>
          </p:cNvPr>
          <p:cNvSpPr>
            <a:spLocks noGrp="1"/>
          </p:cNvSpPr>
          <p:nvPr>
            <p:ph type="sldNum" sz="quarter" idx="12"/>
          </p:nvPr>
        </p:nvSpPr>
        <p:spPr/>
        <p:txBody>
          <a:bodyPr/>
          <a:lstStyle/>
          <a:p>
            <a:fld id="{98E4D49B-7C54-4167-A8CB-7C9DF7FFC802}" type="slidenum">
              <a:rPr kumimoji="1" lang="ja-JP" altLang="en-US" smtClean="0"/>
              <a:t>19</a:t>
            </a:fld>
            <a:endParaRPr kumimoji="1" lang="ja-JP" altLang="en-US"/>
          </a:p>
        </p:txBody>
      </p:sp>
      <p:pic>
        <p:nvPicPr>
          <p:cNvPr id="13" name="図 12">
            <a:extLst>
              <a:ext uri="{FF2B5EF4-FFF2-40B4-BE49-F238E27FC236}">
                <a16:creationId xmlns:a16="http://schemas.microsoft.com/office/drawing/2014/main" id="{1C545672-BDF9-A8D7-78CB-63132596D0F9}"/>
              </a:ext>
            </a:extLst>
          </p:cNvPr>
          <p:cNvPicPr>
            <a:picLocks noChangeAspect="1"/>
          </p:cNvPicPr>
          <p:nvPr/>
        </p:nvPicPr>
        <p:blipFill>
          <a:blip r:embed="rId3"/>
          <a:stretch>
            <a:fillRect/>
          </a:stretch>
        </p:blipFill>
        <p:spPr>
          <a:xfrm>
            <a:off x="218195" y="1242029"/>
            <a:ext cx="7813285" cy="5523901"/>
          </a:xfrm>
          <a:prstGeom prst="rect">
            <a:avLst/>
          </a:prstGeom>
        </p:spPr>
      </p:pic>
      <p:sp>
        <p:nvSpPr>
          <p:cNvPr id="14" name="吹き出し: 角を丸めた四角形 13">
            <a:extLst>
              <a:ext uri="{FF2B5EF4-FFF2-40B4-BE49-F238E27FC236}">
                <a16:creationId xmlns:a16="http://schemas.microsoft.com/office/drawing/2014/main" id="{8569478C-B384-1F86-88D2-6749C678BFA7}"/>
              </a:ext>
            </a:extLst>
          </p:cNvPr>
          <p:cNvSpPr/>
          <p:nvPr/>
        </p:nvSpPr>
        <p:spPr>
          <a:xfrm>
            <a:off x="8138161" y="1277948"/>
            <a:ext cx="3947160" cy="1465252"/>
          </a:xfrm>
          <a:prstGeom prst="wedgeRoundRectCallout">
            <a:avLst>
              <a:gd name="adj1" fmla="val -61563"/>
              <a:gd name="adj2" fmla="val -32357"/>
              <a:gd name="adj3" fmla="val 16667"/>
            </a:avLst>
          </a:prstGeom>
          <a:solidFill>
            <a:schemeClr val="accent2">
              <a:lumMod val="40000"/>
              <a:lumOff val="60000"/>
            </a:schemeClr>
          </a:solidFill>
          <a:ln w="38100">
            <a:solidFill>
              <a:schemeClr val="accent2">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indent="0">
              <a:buNone/>
            </a:pPr>
            <a:r>
              <a:rPr kumimoji="1" lang="en-US" altLang="ja-JP" sz="2800" b="1" dirty="0">
                <a:solidFill>
                  <a:schemeClr val="tx1"/>
                </a:solidFill>
              </a:rPr>
              <a:t>System</a:t>
            </a:r>
            <a:endParaRPr lang="en-US" altLang="ja-JP" sz="2800" b="1" dirty="0">
              <a:solidFill>
                <a:schemeClr val="tx1"/>
              </a:solidFill>
            </a:endParaRPr>
          </a:p>
          <a:p>
            <a:pPr marL="457200" lvl="1" indent="0">
              <a:buNone/>
            </a:pPr>
            <a:r>
              <a:rPr lang="ja-JP" altLang="en-US" sz="2400" dirty="0">
                <a:solidFill>
                  <a:schemeClr val="tx1"/>
                </a:solidFill>
              </a:rPr>
              <a:t>回答方法を</a:t>
            </a:r>
            <a:r>
              <a:rPr lang="en-US" altLang="ja-JP" sz="2400" dirty="0">
                <a:solidFill>
                  <a:schemeClr val="tx1"/>
                </a:solidFill>
              </a:rPr>
              <a:t>Yes/No</a:t>
            </a:r>
            <a:r>
              <a:rPr lang="ja-JP" altLang="en-US" sz="2400" dirty="0">
                <a:solidFill>
                  <a:schemeClr val="tx1"/>
                </a:solidFill>
              </a:rPr>
              <a:t>で</a:t>
            </a:r>
            <a:br>
              <a:rPr lang="en-US" altLang="ja-JP" sz="2400" dirty="0">
                <a:solidFill>
                  <a:schemeClr val="tx1"/>
                </a:solidFill>
              </a:rPr>
            </a:br>
            <a:r>
              <a:rPr lang="ja-JP" altLang="en-US" sz="2400" dirty="0">
                <a:solidFill>
                  <a:schemeClr val="tx1"/>
                </a:solidFill>
              </a:rPr>
              <a:t>指定する</a:t>
            </a:r>
            <a:endParaRPr lang="en-US" altLang="ja-JP" sz="2400" dirty="0">
              <a:solidFill>
                <a:schemeClr val="tx1"/>
              </a:solidFill>
            </a:endParaRPr>
          </a:p>
        </p:txBody>
      </p:sp>
      <p:sp>
        <p:nvSpPr>
          <p:cNvPr id="15" name="吹き出し: 角を丸めた四角形 14">
            <a:extLst>
              <a:ext uri="{FF2B5EF4-FFF2-40B4-BE49-F238E27FC236}">
                <a16:creationId xmlns:a16="http://schemas.microsoft.com/office/drawing/2014/main" id="{738006A2-EB36-3959-A025-D67681AD459B}"/>
              </a:ext>
            </a:extLst>
          </p:cNvPr>
          <p:cNvSpPr/>
          <p:nvPr/>
        </p:nvSpPr>
        <p:spPr>
          <a:xfrm>
            <a:off x="8138160" y="3068370"/>
            <a:ext cx="3947159" cy="1854149"/>
          </a:xfrm>
          <a:prstGeom prst="wedgeRoundRectCallout">
            <a:avLst>
              <a:gd name="adj1" fmla="val -61924"/>
              <a:gd name="adj2" fmla="val 30049"/>
              <a:gd name="adj3" fmla="val 16667"/>
            </a:avLst>
          </a:prstGeom>
          <a:solidFill>
            <a:schemeClr val="accent1">
              <a:lumMod val="40000"/>
              <a:lumOff val="60000"/>
            </a:schemeClr>
          </a:solidFill>
          <a:ln w="38100">
            <a:solidFill>
              <a:schemeClr val="accent1">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indent="0">
              <a:buNone/>
            </a:pPr>
            <a:r>
              <a:rPr lang="en-US" altLang="ja-JP" sz="2800" b="1" dirty="0">
                <a:solidFill>
                  <a:schemeClr val="tx1"/>
                </a:solidFill>
              </a:rPr>
              <a:t>User</a:t>
            </a:r>
            <a:endParaRPr lang="en-US" altLang="ja-JP" sz="2400" b="1" dirty="0">
              <a:solidFill>
                <a:schemeClr val="tx1"/>
              </a:solidFill>
            </a:endParaRPr>
          </a:p>
          <a:p>
            <a:pPr lvl="1"/>
            <a:r>
              <a:rPr lang="ja-JP" altLang="en-US" sz="2400" dirty="0">
                <a:solidFill>
                  <a:schemeClr val="tx1"/>
                </a:solidFill>
              </a:rPr>
              <a:t>二つのメソッドを入力</a:t>
            </a:r>
            <a:endParaRPr lang="en-US" altLang="ja-JP" sz="2400" dirty="0">
              <a:solidFill>
                <a:schemeClr val="tx1"/>
              </a:solidFill>
            </a:endParaRPr>
          </a:p>
          <a:p>
            <a:pPr lvl="1"/>
            <a:r>
              <a:rPr lang="ja-JP" altLang="en-US" sz="2400" dirty="0">
                <a:solidFill>
                  <a:schemeClr val="tx1"/>
                </a:solidFill>
              </a:rPr>
              <a:t>クローンであるかを聞く</a:t>
            </a:r>
            <a:endParaRPr lang="en-US" altLang="ja-JP" sz="2400" dirty="0">
              <a:solidFill>
                <a:schemeClr val="tx1"/>
              </a:solidFill>
            </a:endParaRPr>
          </a:p>
        </p:txBody>
      </p:sp>
    </p:spTree>
    <p:extLst>
      <p:ext uri="{BB962C8B-B14F-4D97-AF65-F5344CB8AC3E}">
        <p14:creationId xmlns:p14="http://schemas.microsoft.com/office/powerpoint/2010/main" val="71607907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28D67E0-FCE3-44C3-2180-BB2DC2FC7FA2}"/>
            </a:ext>
          </a:extLst>
        </p:cNvPr>
        <p:cNvGrpSpPr/>
        <p:nvPr/>
      </p:nvGrpSpPr>
      <p:grpSpPr>
        <a:xfrm>
          <a:off x="0" y="0"/>
          <a:ext cx="0" cy="0"/>
          <a:chOff x="0" y="0"/>
          <a:chExt cx="0" cy="0"/>
        </a:xfrm>
      </p:grpSpPr>
      <p:sp>
        <p:nvSpPr>
          <p:cNvPr id="4" name="正方形/長方形 3">
            <a:extLst>
              <a:ext uri="{FF2B5EF4-FFF2-40B4-BE49-F238E27FC236}">
                <a16:creationId xmlns:a16="http://schemas.microsoft.com/office/drawing/2014/main" id="{1B38A586-E8F6-EC96-D3E5-503BCF3E8D16}"/>
              </a:ext>
            </a:extLst>
          </p:cNvPr>
          <p:cNvSpPr/>
          <p:nvPr/>
        </p:nvSpPr>
        <p:spPr>
          <a:xfrm>
            <a:off x="0" y="0"/>
            <a:ext cx="12192000" cy="1117622"/>
          </a:xfrm>
          <a:prstGeom prst="rect">
            <a:avLst/>
          </a:prstGeom>
          <a:solidFill>
            <a:srgbClr val="31404D"/>
          </a:solidFill>
          <a:ln>
            <a:solidFill>
              <a:schemeClr val="accent5">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2" name="タイトル 1">
            <a:extLst>
              <a:ext uri="{FF2B5EF4-FFF2-40B4-BE49-F238E27FC236}">
                <a16:creationId xmlns:a16="http://schemas.microsoft.com/office/drawing/2014/main" id="{41831447-9D61-9D70-AE4B-89558B27B402}"/>
              </a:ext>
            </a:extLst>
          </p:cNvPr>
          <p:cNvSpPr>
            <a:spLocks noGrp="1"/>
          </p:cNvSpPr>
          <p:nvPr>
            <p:ph type="title"/>
          </p:nvPr>
        </p:nvSpPr>
        <p:spPr>
          <a:xfrm>
            <a:off x="838200" y="160326"/>
            <a:ext cx="10515600" cy="807862"/>
          </a:xfrm>
        </p:spPr>
        <p:txBody>
          <a:bodyPr anchor="b">
            <a:normAutofit/>
          </a:bodyPr>
          <a:lstStyle/>
          <a:p>
            <a:r>
              <a:rPr kumimoji="1" lang="ja-JP" altLang="en-US" b="1" dirty="0">
                <a:solidFill>
                  <a:schemeClr val="bg1"/>
                </a:solidFill>
                <a:latin typeface="+mn-ea"/>
                <a:ea typeface="+mn-ea"/>
              </a:rPr>
              <a:t>コードクローン</a:t>
            </a:r>
            <a:r>
              <a:rPr kumimoji="1" lang="en-US" altLang="ja-JP" b="1" dirty="0">
                <a:solidFill>
                  <a:schemeClr val="bg1"/>
                </a:solidFill>
                <a:latin typeface="+mn-ea"/>
                <a:ea typeface="+mn-ea"/>
              </a:rPr>
              <a:t>(</a:t>
            </a:r>
            <a:r>
              <a:rPr kumimoji="1" lang="ja-JP" altLang="en-US" b="1" dirty="0">
                <a:solidFill>
                  <a:schemeClr val="bg1"/>
                </a:solidFill>
                <a:latin typeface="+mn-ea"/>
                <a:ea typeface="+mn-ea"/>
              </a:rPr>
              <a:t>クローン</a:t>
            </a:r>
            <a:r>
              <a:rPr kumimoji="1" lang="en-US" altLang="ja-JP" b="1" dirty="0">
                <a:solidFill>
                  <a:schemeClr val="bg1"/>
                </a:solidFill>
                <a:latin typeface="+mn-ea"/>
                <a:ea typeface="+mn-ea"/>
              </a:rPr>
              <a:t>)</a:t>
            </a:r>
            <a:endParaRPr kumimoji="1" lang="ja-JP" altLang="en-US" b="1" dirty="0">
              <a:solidFill>
                <a:schemeClr val="bg1"/>
              </a:solidFill>
              <a:latin typeface="+mn-ea"/>
              <a:ea typeface="+mn-ea"/>
            </a:endParaRPr>
          </a:p>
        </p:txBody>
      </p:sp>
      <p:sp>
        <p:nvSpPr>
          <p:cNvPr id="5" name="コンテンツ プレースホルダー 2">
            <a:extLst>
              <a:ext uri="{FF2B5EF4-FFF2-40B4-BE49-F238E27FC236}">
                <a16:creationId xmlns:a16="http://schemas.microsoft.com/office/drawing/2014/main" id="{7336DA73-306C-F3B6-B929-5A2D6C32C9C8}"/>
              </a:ext>
            </a:extLst>
          </p:cNvPr>
          <p:cNvSpPr>
            <a:spLocks noGrp="1"/>
          </p:cNvSpPr>
          <p:nvPr>
            <p:ph idx="1"/>
          </p:nvPr>
        </p:nvSpPr>
        <p:spPr>
          <a:xfrm>
            <a:off x="487033" y="1567543"/>
            <a:ext cx="10485768" cy="5290456"/>
          </a:xfrm>
        </p:spPr>
        <p:txBody>
          <a:bodyPr>
            <a:normAutofit/>
          </a:bodyPr>
          <a:lstStyle/>
          <a:p>
            <a:pPr marL="0" indent="0">
              <a:buNone/>
            </a:pPr>
            <a:r>
              <a:rPr lang="ja-JP" altLang="en-US" u="sng" dirty="0"/>
              <a:t>互いに一致・類似した部分を持つソースコード片</a:t>
            </a:r>
            <a:r>
              <a:rPr lang="en-US" altLang="ja-JP" baseline="-25000" dirty="0"/>
              <a:t>[1]</a:t>
            </a:r>
          </a:p>
          <a:p>
            <a:pPr marL="0" indent="0">
              <a:buNone/>
            </a:pPr>
            <a:endParaRPr lang="en-US" altLang="ja-JP" sz="1400" dirty="0">
              <a:latin typeface="arial" panose="020B0604020202020204" pitchFamily="34" charset="0"/>
            </a:endParaRPr>
          </a:p>
          <a:p>
            <a:pPr marL="0" indent="0">
              <a:lnSpc>
                <a:spcPct val="120000"/>
              </a:lnSpc>
              <a:buNone/>
            </a:pPr>
            <a:r>
              <a:rPr lang="ja-JP" altLang="en-US" b="1" dirty="0"/>
              <a:t>問題点</a:t>
            </a:r>
            <a:endParaRPr lang="en-US" altLang="ja-JP" b="1" dirty="0"/>
          </a:p>
          <a:p>
            <a:pPr marL="457200" lvl="1" indent="0">
              <a:lnSpc>
                <a:spcPct val="120000"/>
              </a:lnSpc>
              <a:buNone/>
            </a:pPr>
            <a:r>
              <a:rPr lang="ja-JP" altLang="en-US" dirty="0"/>
              <a:t>クローンはシステムの保守性を損ない，</a:t>
            </a:r>
            <a:br>
              <a:rPr lang="en-US" altLang="ja-JP" dirty="0"/>
            </a:br>
            <a:r>
              <a:rPr lang="ja-JP" altLang="en-US" dirty="0"/>
              <a:t>バグを伝搬させる</a:t>
            </a:r>
            <a:r>
              <a:rPr lang="en-US" altLang="ja-JP" baseline="-25000" dirty="0"/>
              <a:t>[2]</a:t>
            </a:r>
            <a:endParaRPr lang="en-US" altLang="ja-JP" dirty="0"/>
          </a:p>
          <a:p>
            <a:pPr marL="457200" lvl="1" indent="0">
              <a:lnSpc>
                <a:spcPct val="120000"/>
              </a:lnSpc>
              <a:buNone/>
            </a:pPr>
            <a:endParaRPr lang="en-US" altLang="ja-JP" sz="1400" dirty="0"/>
          </a:p>
          <a:p>
            <a:pPr marL="457200" lvl="1" indent="0">
              <a:lnSpc>
                <a:spcPct val="120000"/>
              </a:lnSpc>
              <a:buNone/>
            </a:pPr>
            <a:r>
              <a:rPr lang="ja-JP" altLang="en-US" dirty="0"/>
              <a:t>検出・必要に応じて修正する必要がある</a:t>
            </a:r>
            <a:endParaRPr lang="en-US" altLang="ja-JP" dirty="0"/>
          </a:p>
          <a:p>
            <a:pPr marL="457200" lvl="1" indent="0">
              <a:lnSpc>
                <a:spcPct val="120000"/>
              </a:lnSpc>
              <a:buNone/>
            </a:pPr>
            <a:endParaRPr lang="en-US" altLang="ja-JP" dirty="0"/>
          </a:p>
          <a:p>
            <a:pPr marL="0" indent="0">
              <a:lnSpc>
                <a:spcPct val="120000"/>
              </a:lnSpc>
              <a:buNone/>
            </a:pPr>
            <a:r>
              <a:rPr lang="ja-JP" altLang="en-US" dirty="0"/>
              <a:t>これまでにクローンの</a:t>
            </a:r>
            <a:r>
              <a:rPr lang="ja-JP" altLang="en-US" u="sng" dirty="0"/>
              <a:t>検出ツール</a:t>
            </a:r>
            <a:r>
              <a:rPr lang="ja-JP" altLang="en-US" dirty="0"/>
              <a:t>が多く提案されている</a:t>
            </a:r>
            <a:endParaRPr lang="en-US" altLang="ja-JP" dirty="0"/>
          </a:p>
          <a:p>
            <a:pPr marL="457200" lvl="1" indent="0">
              <a:lnSpc>
                <a:spcPct val="120000"/>
              </a:lnSpc>
              <a:buNone/>
            </a:pPr>
            <a:endParaRPr lang="en-US" altLang="ja-JP" dirty="0"/>
          </a:p>
        </p:txBody>
      </p:sp>
      <p:sp>
        <p:nvSpPr>
          <p:cNvPr id="7" name="スライド番号プレースホルダー 6">
            <a:extLst>
              <a:ext uri="{FF2B5EF4-FFF2-40B4-BE49-F238E27FC236}">
                <a16:creationId xmlns:a16="http://schemas.microsoft.com/office/drawing/2014/main" id="{BB02BAFF-0C53-F3EA-3889-7A9DF87AE11E}"/>
              </a:ext>
            </a:extLst>
          </p:cNvPr>
          <p:cNvSpPr>
            <a:spLocks noGrp="1"/>
          </p:cNvSpPr>
          <p:nvPr>
            <p:ph type="sldNum" sz="quarter" idx="12"/>
          </p:nvPr>
        </p:nvSpPr>
        <p:spPr>
          <a:xfrm>
            <a:off x="9110627" y="6426067"/>
            <a:ext cx="2743200" cy="365125"/>
          </a:xfrm>
        </p:spPr>
        <p:txBody>
          <a:bodyPr/>
          <a:lstStyle/>
          <a:p>
            <a:fld id="{98E4D49B-7C54-4167-A8CB-7C9DF7FFC802}" type="slidenum">
              <a:rPr kumimoji="1" lang="ja-JP" altLang="en-US" smtClean="0"/>
              <a:t>2</a:t>
            </a:fld>
            <a:endParaRPr kumimoji="1" lang="ja-JP" altLang="en-US" dirty="0"/>
          </a:p>
        </p:txBody>
      </p:sp>
      <p:sp>
        <p:nvSpPr>
          <p:cNvPr id="18" name="矢印: 右 17">
            <a:extLst>
              <a:ext uri="{FF2B5EF4-FFF2-40B4-BE49-F238E27FC236}">
                <a16:creationId xmlns:a16="http://schemas.microsoft.com/office/drawing/2014/main" id="{005201ED-48D0-39C9-7C56-A3CCAF1509C7}"/>
              </a:ext>
            </a:extLst>
          </p:cNvPr>
          <p:cNvSpPr/>
          <p:nvPr/>
        </p:nvSpPr>
        <p:spPr>
          <a:xfrm rot="5400000">
            <a:off x="3426440" y="3928069"/>
            <a:ext cx="256634" cy="286309"/>
          </a:xfrm>
          <a:prstGeom prst="rightArrow">
            <a:avLst>
              <a:gd name="adj1" fmla="val 37923"/>
              <a:gd name="adj2" fmla="val 50000"/>
            </a:avLst>
          </a:prstGeom>
          <a:solidFill>
            <a:srgbClr val="31404D"/>
          </a:solidFill>
          <a:ln w="190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四角形: メモ 7">
            <a:extLst>
              <a:ext uri="{FF2B5EF4-FFF2-40B4-BE49-F238E27FC236}">
                <a16:creationId xmlns:a16="http://schemas.microsoft.com/office/drawing/2014/main" id="{24A87F6E-A284-868C-83C4-A4F96071EDB6}"/>
              </a:ext>
            </a:extLst>
          </p:cNvPr>
          <p:cNvSpPr/>
          <p:nvPr/>
        </p:nvSpPr>
        <p:spPr>
          <a:xfrm>
            <a:off x="7195099" y="2881704"/>
            <a:ext cx="1915528" cy="1677845"/>
          </a:xfrm>
          <a:prstGeom prst="foldedCorner">
            <a:avLst>
              <a:gd name="adj" fmla="val 19682"/>
            </a:avLst>
          </a:prstGeom>
          <a:ln w="19050"/>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a:p>
        </p:txBody>
      </p:sp>
      <p:sp>
        <p:nvSpPr>
          <p:cNvPr id="9" name="四角形: メモ 8">
            <a:extLst>
              <a:ext uri="{FF2B5EF4-FFF2-40B4-BE49-F238E27FC236}">
                <a16:creationId xmlns:a16="http://schemas.microsoft.com/office/drawing/2014/main" id="{56FF203E-D21F-F75B-4E6F-64C1826A04FE}"/>
              </a:ext>
            </a:extLst>
          </p:cNvPr>
          <p:cNvSpPr/>
          <p:nvPr/>
        </p:nvSpPr>
        <p:spPr>
          <a:xfrm>
            <a:off x="9789439" y="2881705"/>
            <a:ext cx="1915528" cy="1302812"/>
          </a:xfrm>
          <a:prstGeom prst="foldedCorner">
            <a:avLst>
              <a:gd name="adj" fmla="val 19682"/>
            </a:avLst>
          </a:prstGeom>
          <a:ln w="19050"/>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a:p>
        </p:txBody>
      </p:sp>
      <p:sp>
        <p:nvSpPr>
          <p:cNvPr id="10" name="L 字 9">
            <a:extLst>
              <a:ext uri="{FF2B5EF4-FFF2-40B4-BE49-F238E27FC236}">
                <a16:creationId xmlns:a16="http://schemas.microsoft.com/office/drawing/2014/main" id="{A5A77E28-844B-682E-FCDC-B8984F6A788F}"/>
              </a:ext>
            </a:extLst>
          </p:cNvPr>
          <p:cNvSpPr/>
          <p:nvPr/>
        </p:nvSpPr>
        <p:spPr>
          <a:xfrm rot="10800000" flipH="1">
            <a:off x="7415991" y="3283185"/>
            <a:ext cx="1506432" cy="653320"/>
          </a:xfrm>
          <a:prstGeom prst="corner">
            <a:avLst>
              <a:gd name="adj1" fmla="val 69770"/>
              <a:gd name="adj2" fmla="val 155821"/>
            </a:avLst>
          </a:prstGeom>
          <a:solidFill>
            <a:schemeClr val="accent5">
              <a:lumMod val="20000"/>
              <a:lumOff val="80000"/>
            </a:schemeClr>
          </a:solidFill>
          <a:ln w="19050">
            <a:solidFill>
              <a:schemeClr val="accent5">
                <a:lumMod val="75000"/>
              </a:schemeClr>
            </a:solidFill>
          </a:ln>
        </p:spPr>
        <p:style>
          <a:lnRef idx="3">
            <a:schemeClr val="lt1"/>
          </a:lnRef>
          <a:fillRef idx="1">
            <a:schemeClr val="accent5"/>
          </a:fillRef>
          <a:effectRef idx="1">
            <a:schemeClr val="accent5"/>
          </a:effectRef>
          <a:fontRef idx="minor">
            <a:schemeClr val="lt1"/>
          </a:fontRef>
        </p:style>
        <p:txBody>
          <a:bodyPr rtlCol="0" anchor="ctr"/>
          <a:lstStyle/>
          <a:p>
            <a:pPr algn="ctr"/>
            <a:endParaRPr kumimoji="1" lang="ja-JP" altLang="en-US"/>
          </a:p>
        </p:txBody>
      </p:sp>
      <p:sp>
        <p:nvSpPr>
          <p:cNvPr id="47" name="正方形/長方形 46">
            <a:extLst>
              <a:ext uri="{FF2B5EF4-FFF2-40B4-BE49-F238E27FC236}">
                <a16:creationId xmlns:a16="http://schemas.microsoft.com/office/drawing/2014/main" id="{6F1AEFD8-48BE-1394-E5A2-80A8FE82A19C}"/>
              </a:ext>
            </a:extLst>
          </p:cNvPr>
          <p:cNvSpPr/>
          <p:nvPr/>
        </p:nvSpPr>
        <p:spPr>
          <a:xfrm>
            <a:off x="7499899" y="3429000"/>
            <a:ext cx="636568" cy="21630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ctr"/>
            <a:endParaRPr kumimoji="1" lang="ja-JP" altLang="en-US"/>
          </a:p>
        </p:txBody>
      </p:sp>
      <p:grpSp>
        <p:nvGrpSpPr>
          <p:cNvPr id="6" name="グループ化 5">
            <a:extLst>
              <a:ext uri="{FF2B5EF4-FFF2-40B4-BE49-F238E27FC236}">
                <a16:creationId xmlns:a16="http://schemas.microsoft.com/office/drawing/2014/main" id="{F4B7B6CC-D59D-C731-BB69-25ED9C2EC539}"/>
              </a:ext>
            </a:extLst>
          </p:cNvPr>
          <p:cNvGrpSpPr/>
          <p:nvPr/>
        </p:nvGrpSpPr>
        <p:grpSpPr>
          <a:xfrm>
            <a:off x="7280981" y="3742374"/>
            <a:ext cx="397176" cy="426813"/>
            <a:chOff x="8374978" y="5550366"/>
            <a:chExt cx="397176" cy="426813"/>
          </a:xfrm>
        </p:grpSpPr>
        <p:sp>
          <p:nvSpPr>
            <p:cNvPr id="43" name="楕円 42">
              <a:extLst>
                <a:ext uri="{FF2B5EF4-FFF2-40B4-BE49-F238E27FC236}">
                  <a16:creationId xmlns:a16="http://schemas.microsoft.com/office/drawing/2014/main" id="{811E0512-9CB1-C09A-F34A-C29FD8523314}"/>
                </a:ext>
              </a:extLst>
            </p:cNvPr>
            <p:cNvSpPr/>
            <p:nvPr/>
          </p:nvSpPr>
          <p:spPr>
            <a:xfrm>
              <a:off x="8374978" y="5550366"/>
              <a:ext cx="397176" cy="426813"/>
            </a:xfrm>
            <a:prstGeom prst="ellipse">
              <a:avLst/>
            </a:prstGeom>
            <a:solidFill>
              <a:schemeClr val="bg1"/>
            </a:solidFill>
            <a:ln w="2857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pic>
          <p:nvPicPr>
            <p:cNvPr id="3" name="グラフィックス 2" descr="虫 単色塗りつぶし">
              <a:extLst>
                <a:ext uri="{FF2B5EF4-FFF2-40B4-BE49-F238E27FC236}">
                  <a16:creationId xmlns:a16="http://schemas.microsoft.com/office/drawing/2014/main" id="{E0DC2151-5AD1-A7CA-86E6-CC91F6FEA206}"/>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8404471" y="5581805"/>
              <a:ext cx="338189" cy="338189"/>
            </a:xfrm>
            <a:prstGeom prst="rect">
              <a:avLst/>
            </a:prstGeom>
          </p:spPr>
        </p:pic>
      </p:grpSp>
      <p:sp>
        <p:nvSpPr>
          <p:cNvPr id="14" name="テキスト ボックス 13">
            <a:extLst>
              <a:ext uri="{FF2B5EF4-FFF2-40B4-BE49-F238E27FC236}">
                <a16:creationId xmlns:a16="http://schemas.microsoft.com/office/drawing/2014/main" id="{304B12F5-40C0-1A06-FF7B-6C84D977412E}"/>
              </a:ext>
            </a:extLst>
          </p:cNvPr>
          <p:cNvSpPr txBox="1"/>
          <p:nvPr/>
        </p:nvSpPr>
        <p:spPr>
          <a:xfrm>
            <a:off x="838201" y="5959010"/>
            <a:ext cx="10515599" cy="738664"/>
          </a:xfrm>
          <a:prstGeom prst="rect">
            <a:avLst/>
          </a:prstGeom>
          <a:noFill/>
        </p:spPr>
        <p:txBody>
          <a:bodyPr wrap="square" rtlCol="0">
            <a:spAutoFit/>
          </a:bodyPr>
          <a:lstStyle/>
          <a:p>
            <a:r>
              <a:rPr kumimoji="1" lang="en-US" altLang="ja-JP" sz="1400" dirty="0">
                <a:solidFill>
                  <a:schemeClr val="bg2">
                    <a:lumMod val="25000"/>
                  </a:schemeClr>
                </a:solidFill>
              </a:rPr>
              <a:t>[1] </a:t>
            </a:r>
            <a:r>
              <a:rPr kumimoji="1" lang="ja-JP" altLang="en-US" sz="1400" dirty="0">
                <a:solidFill>
                  <a:schemeClr val="bg2">
                    <a:lumMod val="25000"/>
                  </a:schemeClr>
                </a:solidFill>
              </a:rPr>
              <a:t>井上克郎</a:t>
            </a:r>
            <a:r>
              <a:rPr kumimoji="1" lang="en-US" altLang="ja-JP" sz="1400" dirty="0">
                <a:solidFill>
                  <a:schemeClr val="bg2">
                    <a:lumMod val="25000"/>
                  </a:schemeClr>
                </a:solidFill>
              </a:rPr>
              <a:t>, </a:t>
            </a:r>
            <a:r>
              <a:rPr kumimoji="1" lang="ja-JP" altLang="en-US" sz="1400" dirty="0">
                <a:solidFill>
                  <a:schemeClr val="bg2">
                    <a:lumMod val="25000"/>
                  </a:schemeClr>
                </a:solidFill>
              </a:rPr>
              <a:t>神谷年洋</a:t>
            </a:r>
            <a:r>
              <a:rPr kumimoji="1" lang="en-US" altLang="ja-JP" sz="1400" dirty="0">
                <a:solidFill>
                  <a:schemeClr val="bg2">
                    <a:lumMod val="25000"/>
                  </a:schemeClr>
                </a:solidFill>
              </a:rPr>
              <a:t>, </a:t>
            </a:r>
            <a:r>
              <a:rPr kumimoji="1" lang="ja-JP" altLang="en-US" sz="1400" dirty="0">
                <a:solidFill>
                  <a:schemeClr val="bg2">
                    <a:lumMod val="25000"/>
                  </a:schemeClr>
                </a:solidFill>
              </a:rPr>
              <a:t>楠本真二</a:t>
            </a:r>
            <a:r>
              <a:rPr kumimoji="1" lang="en-US" altLang="ja-JP" sz="1400" dirty="0">
                <a:solidFill>
                  <a:schemeClr val="bg2">
                    <a:lumMod val="25000"/>
                  </a:schemeClr>
                </a:solidFill>
              </a:rPr>
              <a:t>. </a:t>
            </a:r>
            <a:r>
              <a:rPr kumimoji="1" lang="ja-JP" altLang="en-US" sz="1400" dirty="0">
                <a:solidFill>
                  <a:schemeClr val="bg2">
                    <a:lumMod val="25000"/>
                  </a:schemeClr>
                </a:solidFill>
              </a:rPr>
              <a:t>コードクローン検出法</a:t>
            </a:r>
            <a:r>
              <a:rPr kumimoji="1" lang="en-US" altLang="ja-JP" sz="1400" dirty="0">
                <a:solidFill>
                  <a:schemeClr val="bg2">
                    <a:lumMod val="25000"/>
                  </a:schemeClr>
                </a:solidFill>
              </a:rPr>
              <a:t>. </a:t>
            </a:r>
            <a:r>
              <a:rPr kumimoji="1" lang="ja-JP" altLang="en-US" sz="1400" dirty="0">
                <a:solidFill>
                  <a:schemeClr val="bg2">
                    <a:lumMod val="25000"/>
                  </a:schemeClr>
                </a:solidFill>
              </a:rPr>
              <a:t>コンピュータソフトウェア</a:t>
            </a:r>
            <a:r>
              <a:rPr kumimoji="1" lang="en-US" altLang="ja-JP" sz="1400" dirty="0">
                <a:solidFill>
                  <a:schemeClr val="bg2">
                    <a:lumMod val="25000"/>
                  </a:schemeClr>
                </a:solidFill>
              </a:rPr>
              <a:t>, Vol. 18, No. 5, pp. 529–536, 2001.</a:t>
            </a:r>
            <a:br>
              <a:rPr kumimoji="1" lang="en-US" altLang="ja-JP" sz="1400" dirty="0">
                <a:solidFill>
                  <a:schemeClr val="bg2">
                    <a:lumMod val="25000"/>
                  </a:schemeClr>
                </a:solidFill>
              </a:rPr>
            </a:br>
            <a:r>
              <a:rPr kumimoji="1" lang="en-US" altLang="ja-JP" sz="1400" dirty="0">
                <a:solidFill>
                  <a:schemeClr val="bg2">
                    <a:lumMod val="25000"/>
                  </a:schemeClr>
                </a:solidFill>
              </a:rPr>
              <a:t>[2] M. Mondal, C. Roy, and K. Schneider. A Fine-Grained Analysis </a:t>
            </a:r>
            <a:r>
              <a:rPr kumimoji="1" lang="en-US" altLang="ja-JP" sz="1400" dirty="0" err="1">
                <a:solidFill>
                  <a:schemeClr val="bg2">
                    <a:lumMod val="25000"/>
                  </a:schemeClr>
                </a:solidFill>
              </a:rPr>
              <a:t>onthe</a:t>
            </a:r>
            <a:r>
              <a:rPr kumimoji="1" lang="en-US" altLang="ja-JP" sz="1400" dirty="0">
                <a:solidFill>
                  <a:schemeClr val="bg2">
                    <a:lumMod val="25000"/>
                  </a:schemeClr>
                </a:solidFill>
              </a:rPr>
              <a:t> Inconsistent Changes in Code Clones. In 2020 IEEE ICSME, pp.220–231, 2020</a:t>
            </a:r>
            <a:endParaRPr kumimoji="1" lang="ja-JP" altLang="en-US" sz="1400" dirty="0">
              <a:solidFill>
                <a:schemeClr val="bg2">
                  <a:lumMod val="25000"/>
                </a:schemeClr>
              </a:solidFill>
            </a:endParaRPr>
          </a:p>
        </p:txBody>
      </p:sp>
    </p:spTree>
    <p:extLst>
      <p:ext uri="{BB962C8B-B14F-4D97-AF65-F5344CB8AC3E}">
        <p14:creationId xmlns:p14="http://schemas.microsoft.com/office/powerpoint/2010/main" val="321055176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1E9C9DC-50C8-FEE6-D6C6-A15F97EF7CEF}"/>
            </a:ext>
          </a:extLst>
        </p:cNvPr>
        <p:cNvGrpSpPr/>
        <p:nvPr/>
      </p:nvGrpSpPr>
      <p:grpSpPr>
        <a:xfrm>
          <a:off x="0" y="0"/>
          <a:ext cx="0" cy="0"/>
          <a:chOff x="0" y="0"/>
          <a:chExt cx="0" cy="0"/>
        </a:xfrm>
      </p:grpSpPr>
      <p:sp>
        <p:nvSpPr>
          <p:cNvPr id="20" name="四角形: 角を丸くする 19">
            <a:extLst>
              <a:ext uri="{FF2B5EF4-FFF2-40B4-BE49-F238E27FC236}">
                <a16:creationId xmlns:a16="http://schemas.microsoft.com/office/drawing/2014/main" id="{03CC1655-19B4-95B4-DFF0-0386E2D090C2}"/>
              </a:ext>
            </a:extLst>
          </p:cNvPr>
          <p:cNvSpPr/>
          <p:nvPr/>
        </p:nvSpPr>
        <p:spPr>
          <a:xfrm>
            <a:off x="274905" y="4655144"/>
            <a:ext cx="9000196" cy="1439488"/>
          </a:xfrm>
          <a:prstGeom prst="roundRect">
            <a:avLst>
              <a:gd name="adj" fmla="val 7198"/>
            </a:avLst>
          </a:prstGeom>
          <a:solidFill>
            <a:srgbClr val="E7E6E6"/>
          </a:solidFill>
          <a:ln w="28575">
            <a:solidFill>
              <a:srgbClr val="31404D"/>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9" name="四角形: 角を丸くする 18">
            <a:extLst>
              <a:ext uri="{FF2B5EF4-FFF2-40B4-BE49-F238E27FC236}">
                <a16:creationId xmlns:a16="http://schemas.microsoft.com/office/drawing/2014/main" id="{3D8BA076-DA78-4D2D-25B7-9F49958810C4}"/>
              </a:ext>
            </a:extLst>
          </p:cNvPr>
          <p:cNvSpPr/>
          <p:nvPr/>
        </p:nvSpPr>
        <p:spPr>
          <a:xfrm>
            <a:off x="274906" y="3017412"/>
            <a:ext cx="9000196" cy="1439488"/>
          </a:xfrm>
          <a:prstGeom prst="roundRect">
            <a:avLst>
              <a:gd name="adj" fmla="val 7198"/>
            </a:avLst>
          </a:prstGeom>
          <a:solidFill>
            <a:srgbClr val="E7E6E6"/>
          </a:solidFill>
          <a:ln w="28575">
            <a:solidFill>
              <a:srgbClr val="31404D"/>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 name="四角形: 角を丸くする 2">
            <a:extLst>
              <a:ext uri="{FF2B5EF4-FFF2-40B4-BE49-F238E27FC236}">
                <a16:creationId xmlns:a16="http://schemas.microsoft.com/office/drawing/2014/main" id="{505C23FE-3B94-6F71-90B0-12CFC0BD9470}"/>
              </a:ext>
            </a:extLst>
          </p:cNvPr>
          <p:cNvSpPr/>
          <p:nvPr/>
        </p:nvSpPr>
        <p:spPr>
          <a:xfrm>
            <a:off x="274907" y="1358222"/>
            <a:ext cx="9000196" cy="1439488"/>
          </a:xfrm>
          <a:prstGeom prst="roundRect">
            <a:avLst>
              <a:gd name="adj" fmla="val 7198"/>
            </a:avLst>
          </a:prstGeom>
          <a:solidFill>
            <a:srgbClr val="E7E6E6"/>
          </a:solidFill>
          <a:ln w="28575">
            <a:solidFill>
              <a:srgbClr val="31404D"/>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 name="スライド番号プレースホルダー 3">
            <a:extLst>
              <a:ext uri="{FF2B5EF4-FFF2-40B4-BE49-F238E27FC236}">
                <a16:creationId xmlns:a16="http://schemas.microsoft.com/office/drawing/2014/main" id="{624139A8-7FD4-3FB5-77DB-CAC8AAE3F7F7}"/>
              </a:ext>
            </a:extLst>
          </p:cNvPr>
          <p:cNvSpPr>
            <a:spLocks noGrp="1"/>
          </p:cNvSpPr>
          <p:nvPr>
            <p:ph type="sldNum" sz="quarter" idx="12"/>
          </p:nvPr>
        </p:nvSpPr>
        <p:spPr>
          <a:xfrm>
            <a:off x="9419572" y="6460711"/>
            <a:ext cx="2743200" cy="365125"/>
          </a:xfrm>
        </p:spPr>
        <p:txBody>
          <a:bodyPr/>
          <a:lstStyle/>
          <a:p>
            <a:fld id="{98E4D49B-7C54-4167-A8CB-7C9DF7FFC802}" type="slidenum">
              <a:rPr kumimoji="1" lang="ja-JP" altLang="en-US" smtClean="0"/>
              <a:t>20</a:t>
            </a:fld>
            <a:endParaRPr kumimoji="1" lang="ja-JP" altLang="en-US" dirty="0"/>
          </a:p>
        </p:txBody>
      </p:sp>
      <p:sp>
        <p:nvSpPr>
          <p:cNvPr id="5" name="正方形/長方形 4">
            <a:extLst>
              <a:ext uri="{FF2B5EF4-FFF2-40B4-BE49-F238E27FC236}">
                <a16:creationId xmlns:a16="http://schemas.microsoft.com/office/drawing/2014/main" id="{2D27AD06-2456-C82A-6E1C-DF338ED2326B}"/>
              </a:ext>
            </a:extLst>
          </p:cNvPr>
          <p:cNvSpPr/>
          <p:nvPr/>
        </p:nvSpPr>
        <p:spPr>
          <a:xfrm>
            <a:off x="0" y="0"/>
            <a:ext cx="12192000" cy="1117622"/>
          </a:xfrm>
          <a:prstGeom prst="rect">
            <a:avLst/>
          </a:prstGeom>
          <a:solidFill>
            <a:srgbClr val="31404D"/>
          </a:solidFill>
          <a:ln>
            <a:solidFill>
              <a:schemeClr val="accent5">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6" name="タイトル 1">
            <a:extLst>
              <a:ext uri="{FF2B5EF4-FFF2-40B4-BE49-F238E27FC236}">
                <a16:creationId xmlns:a16="http://schemas.microsoft.com/office/drawing/2014/main" id="{A47EB008-2314-5F0D-2B3A-BDD3C90AD9FC}"/>
              </a:ext>
            </a:extLst>
          </p:cNvPr>
          <p:cNvSpPr txBox="1">
            <a:spLocks/>
          </p:cNvSpPr>
          <p:nvPr/>
        </p:nvSpPr>
        <p:spPr>
          <a:xfrm>
            <a:off x="838200" y="160326"/>
            <a:ext cx="10515600" cy="807862"/>
          </a:xfrm>
          <a:prstGeom prst="rect">
            <a:avLst/>
          </a:prstGeom>
        </p:spPr>
        <p:txBody>
          <a:bodyPr vert="horz" lIns="91440" tIns="45720" rIns="91440" bIns="45720" rtlCol="0" anchor="b">
            <a:norm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r>
              <a:rPr lang="ja-JP" altLang="en-US" b="1" dirty="0">
                <a:solidFill>
                  <a:schemeClr val="bg1"/>
                </a:solidFill>
                <a:latin typeface="+mn-ea"/>
                <a:ea typeface="+mn-ea"/>
              </a:rPr>
              <a:t>評価指標</a:t>
            </a:r>
          </a:p>
        </p:txBody>
      </p:sp>
      <p:sp>
        <p:nvSpPr>
          <p:cNvPr id="7" name="コンテンツ プレースホルダー 2">
            <a:extLst>
              <a:ext uri="{FF2B5EF4-FFF2-40B4-BE49-F238E27FC236}">
                <a16:creationId xmlns:a16="http://schemas.microsoft.com/office/drawing/2014/main" id="{AA1539BE-A5D0-E07E-5DE1-BC871473740C}"/>
              </a:ext>
            </a:extLst>
          </p:cNvPr>
          <p:cNvSpPr>
            <a:spLocks noGrp="1"/>
          </p:cNvSpPr>
          <p:nvPr>
            <p:ph idx="1"/>
          </p:nvPr>
        </p:nvSpPr>
        <p:spPr>
          <a:xfrm>
            <a:off x="341875" y="1483112"/>
            <a:ext cx="9737497" cy="5116096"/>
          </a:xfrm>
        </p:spPr>
        <p:txBody>
          <a:bodyPr>
            <a:normAutofit/>
          </a:bodyPr>
          <a:lstStyle/>
          <a:p>
            <a:pPr marL="0" indent="0">
              <a:buNone/>
            </a:pPr>
            <a:r>
              <a:rPr lang="en-US" altLang="ja-JP" b="1" dirty="0"/>
              <a:t>Recall</a:t>
            </a:r>
          </a:p>
          <a:p>
            <a:pPr marL="457200" lvl="1" indent="0">
              <a:buNone/>
            </a:pPr>
            <a:r>
              <a:rPr lang="ja-JP" altLang="en-US" dirty="0"/>
              <a:t>真にクローンであるものを</a:t>
            </a:r>
            <a:br>
              <a:rPr lang="en-US" altLang="ja-JP" dirty="0"/>
            </a:br>
            <a:r>
              <a:rPr lang="ja-JP" altLang="en-US" dirty="0"/>
              <a:t>取りこぼしなく予測できたか</a:t>
            </a:r>
            <a:endParaRPr lang="en-US" altLang="ja-JP" dirty="0"/>
          </a:p>
          <a:p>
            <a:pPr marL="457200" lvl="1" indent="0">
              <a:buNone/>
            </a:pPr>
            <a:endParaRPr lang="en-US" altLang="ja-JP" b="1" dirty="0"/>
          </a:p>
          <a:p>
            <a:pPr marL="0" indent="0">
              <a:buNone/>
            </a:pPr>
            <a:r>
              <a:rPr lang="en-US" altLang="ja-JP" b="1" dirty="0"/>
              <a:t>Precision</a:t>
            </a:r>
          </a:p>
          <a:p>
            <a:pPr marL="457200" lvl="1" indent="0">
              <a:buNone/>
            </a:pPr>
            <a:r>
              <a:rPr lang="ja-JP" altLang="en-US" dirty="0"/>
              <a:t>クローンであると予測したものが</a:t>
            </a:r>
            <a:br>
              <a:rPr lang="en-US" altLang="ja-JP" dirty="0"/>
            </a:br>
            <a:r>
              <a:rPr lang="ja-JP" altLang="en-US" dirty="0"/>
              <a:t>どれだけ正しかったか</a:t>
            </a:r>
            <a:endParaRPr lang="en-US" altLang="ja-JP" dirty="0"/>
          </a:p>
          <a:p>
            <a:pPr marL="457200" lvl="1" indent="0">
              <a:buNone/>
            </a:pPr>
            <a:endParaRPr lang="en-US" altLang="ja-JP" dirty="0"/>
          </a:p>
          <a:p>
            <a:pPr marL="0" indent="0">
              <a:buNone/>
            </a:pPr>
            <a:r>
              <a:rPr lang="en-US" altLang="ja-JP" b="1" dirty="0"/>
              <a:t>Accuracy</a:t>
            </a:r>
          </a:p>
          <a:p>
            <a:pPr marL="457200" lvl="1" indent="0">
              <a:buNone/>
            </a:pPr>
            <a:r>
              <a:rPr lang="ja-JP" altLang="en-US" dirty="0"/>
              <a:t>どれだけ正確に予測できたか</a:t>
            </a:r>
            <a:endParaRPr lang="en-US" altLang="ja-JP" dirty="0"/>
          </a:p>
          <a:p>
            <a:pPr marL="0" indent="0">
              <a:buNone/>
            </a:pPr>
            <a:endParaRPr lang="en-US" altLang="ja-JP" dirty="0"/>
          </a:p>
        </p:txBody>
      </p:sp>
      <p:sp>
        <p:nvSpPr>
          <p:cNvPr id="2" name="四角形: 角を丸くする 1">
            <a:extLst>
              <a:ext uri="{FF2B5EF4-FFF2-40B4-BE49-F238E27FC236}">
                <a16:creationId xmlns:a16="http://schemas.microsoft.com/office/drawing/2014/main" id="{879A34EC-7B16-E854-989A-5FBBEABFC397}"/>
              </a:ext>
            </a:extLst>
          </p:cNvPr>
          <p:cNvSpPr/>
          <p:nvPr/>
        </p:nvSpPr>
        <p:spPr>
          <a:xfrm>
            <a:off x="9534144" y="2286000"/>
            <a:ext cx="2431651" cy="2968752"/>
          </a:xfrm>
          <a:prstGeom prst="roundRect">
            <a:avLst>
              <a:gd name="adj" fmla="val 9138"/>
            </a:avLst>
          </a:prstGeom>
          <a:noFill/>
          <a:ln w="571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 name="楕円 9">
            <a:extLst>
              <a:ext uri="{FF2B5EF4-FFF2-40B4-BE49-F238E27FC236}">
                <a16:creationId xmlns:a16="http://schemas.microsoft.com/office/drawing/2014/main" id="{E0D5D69A-2C0F-4B10-0724-743E971556EC}"/>
              </a:ext>
            </a:extLst>
          </p:cNvPr>
          <p:cNvSpPr/>
          <p:nvPr/>
        </p:nvSpPr>
        <p:spPr>
          <a:xfrm>
            <a:off x="10079373" y="3286521"/>
            <a:ext cx="1572788" cy="1588029"/>
          </a:xfrm>
          <a:prstGeom prst="ellipse">
            <a:avLst/>
          </a:prstGeom>
          <a:noFill/>
          <a:ln w="57150">
            <a:solidFill>
              <a:schemeClr val="accent1">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楕円 7">
            <a:extLst>
              <a:ext uri="{FF2B5EF4-FFF2-40B4-BE49-F238E27FC236}">
                <a16:creationId xmlns:a16="http://schemas.microsoft.com/office/drawing/2014/main" id="{0065456F-BB48-C5D2-0F9A-58988604E9E7}"/>
              </a:ext>
            </a:extLst>
          </p:cNvPr>
          <p:cNvSpPr/>
          <p:nvPr/>
        </p:nvSpPr>
        <p:spPr>
          <a:xfrm>
            <a:off x="9795052" y="2835656"/>
            <a:ext cx="1572788" cy="1549628"/>
          </a:xfrm>
          <a:prstGeom prst="ellipse">
            <a:avLst/>
          </a:prstGeom>
          <a:noFill/>
          <a:ln w="57150">
            <a:solidFill>
              <a:schemeClr val="accent6"/>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1" name="テキスト ボックス 10">
            <a:extLst>
              <a:ext uri="{FF2B5EF4-FFF2-40B4-BE49-F238E27FC236}">
                <a16:creationId xmlns:a16="http://schemas.microsoft.com/office/drawing/2014/main" id="{70C57CF7-9D2D-C7A7-A5EC-7292B99DB66E}"/>
              </a:ext>
            </a:extLst>
          </p:cNvPr>
          <p:cNvSpPr txBox="1"/>
          <p:nvPr/>
        </p:nvSpPr>
        <p:spPr>
          <a:xfrm>
            <a:off x="11111351" y="4403454"/>
            <a:ext cx="697627" cy="707886"/>
          </a:xfrm>
          <a:prstGeom prst="rect">
            <a:avLst/>
          </a:prstGeom>
          <a:solidFill>
            <a:schemeClr val="accent1"/>
          </a:solidFill>
        </p:spPr>
        <p:txBody>
          <a:bodyPr wrap="none" rtlCol="0">
            <a:spAutoFit/>
          </a:bodyPr>
          <a:lstStyle/>
          <a:p>
            <a:pPr algn="ctr"/>
            <a:r>
              <a:rPr lang="en-US" altLang="ja-JP" sz="2000" b="1" dirty="0"/>
              <a:t>T</a:t>
            </a:r>
          </a:p>
          <a:p>
            <a:pPr algn="ctr"/>
            <a:r>
              <a:rPr kumimoji="1" lang="ja-JP" altLang="en-US" sz="2000" b="1" dirty="0"/>
              <a:t>正解</a:t>
            </a:r>
          </a:p>
        </p:txBody>
      </p:sp>
      <p:sp>
        <p:nvSpPr>
          <p:cNvPr id="13" name="テキスト ボックス 12">
            <a:extLst>
              <a:ext uri="{FF2B5EF4-FFF2-40B4-BE49-F238E27FC236}">
                <a16:creationId xmlns:a16="http://schemas.microsoft.com/office/drawing/2014/main" id="{2E8BA04D-CCE1-E4A8-1E07-6BD6EB095658}"/>
              </a:ext>
            </a:extLst>
          </p:cNvPr>
          <p:cNvSpPr txBox="1"/>
          <p:nvPr/>
        </p:nvSpPr>
        <p:spPr>
          <a:xfrm>
            <a:off x="9769247" y="2676877"/>
            <a:ext cx="697627" cy="707886"/>
          </a:xfrm>
          <a:prstGeom prst="rect">
            <a:avLst/>
          </a:prstGeom>
          <a:solidFill>
            <a:schemeClr val="accent6">
              <a:lumMod val="40000"/>
              <a:lumOff val="60000"/>
            </a:schemeClr>
          </a:solidFill>
        </p:spPr>
        <p:txBody>
          <a:bodyPr wrap="none" rtlCol="0">
            <a:spAutoFit/>
          </a:bodyPr>
          <a:lstStyle/>
          <a:p>
            <a:pPr algn="ctr"/>
            <a:r>
              <a:rPr lang="en-US" altLang="ja-JP" sz="2000" b="1" dirty="0"/>
              <a:t>P</a:t>
            </a:r>
            <a:endParaRPr kumimoji="1" lang="en-US" altLang="ja-JP" sz="2000" b="1" dirty="0"/>
          </a:p>
          <a:p>
            <a:pPr algn="ctr"/>
            <a:r>
              <a:rPr lang="ja-JP" altLang="en-US" sz="2000" b="1" dirty="0"/>
              <a:t>予測</a:t>
            </a:r>
            <a:endParaRPr kumimoji="1" lang="ja-JP" altLang="en-US" sz="2000" b="1" dirty="0"/>
          </a:p>
        </p:txBody>
      </p:sp>
      <p:sp>
        <p:nvSpPr>
          <p:cNvPr id="14" name="テキスト ボックス 13">
            <a:extLst>
              <a:ext uri="{FF2B5EF4-FFF2-40B4-BE49-F238E27FC236}">
                <a16:creationId xmlns:a16="http://schemas.microsoft.com/office/drawing/2014/main" id="{D9F13235-90FF-3E18-DDCB-39BF2DD1732F}"/>
              </a:ext>
            </a:extLst>
          </p:cNvPr>
          <p:cNvSpPr txBox="1"/>
          <p:nvPr/>
        </p:nvSpPr>
        <p:spPr>
          <a:xfrm>
            <a:off x="10411565" y="1895967"/>
            <a:ext cx="646331" cy="646331"/>
          </a:xfrm>
          <a:prstGeom prst="rect">
            <a:avLst/>
          </a:prstGeom>
          <a:solidFill>
            <a:schemeClr val="bg2"/>
          </a:solidFill>
        </p:spPr>
        <p:txBody>
          <a:bodyPr wrap="none" rtlCol="0">
            <a:spAutoFit/>
          </a:bodyPr>
          <a:lstStyle/>
          <a:p>
            <a:pPr algn="ctr"/>
            <a:r>
              <a:rPr kumimoji="1" lang="en-US" altLang="ja-JP" b="1" dirty="0"/>
              <a:t>U</a:t>
            </a:r>
          </a:p>
          <a:p>
            <a:pPr algn="ctr"/>
            <a:r>
              <a:rPr lang="ja-JP" altLang="en-US" b="1" dirty="0"/>
              <a:t>全体</a:t>
            </a:r>
            <a:endParaRPr kumimoji="1" lang="ja-JP" altLang="en-US" b="1" dirty="0"/>
          </a:p>
        </p:txBody>
      </p:sp>
      <mc:AlternateContent xmlns:mc="http://schemas.openxmlformats.org/markup-compatibility/2006" xmlns:a14="http://schemas.microsoft.com/office/drawing/2010/main">
        <mc:Choice Requires="a14">
          <p:sp>
            <p:nvSpPr>
              <p:cNvPr id="16" name="テキスト ボックス 15">
                <a:extLst>
                  <a:ext uri="{FF2B5EF4-FFF2-40B4-BE49-F238E27FC236}">
                    <a16:creationId xmlns:a16="http://schemas.microsoft.com/office/drawing/2014/main" id="{4BC684A7-55D2-ACAE-D5C0-FF25B13C6069}"/>
                  </a:ext>
                </a:extLst>
              </p:cNvPr>
              <p:cNvSpPr txBox="1"/>
              <p:nvPr/>
            </p:nvSpPr>
            <p:spPr>
              <a:xfrm>
                <a:off x="6253682" y="1788126"/>
                <a:ext cx="2358274" cy="781368"/>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US" altLang="ja-JP" sz="2400" b="0" i="1" smtClean="0">
                          <a:latin typeface="Cambria Math" panose="02040503050406030204" pitchFamily="18" charset="0"/>
                        </a:rPr>
                        <m:t>𝑟𝑒𝑐𝑎𝑙𝑙</m:t>
                      </m:r>
                      <m:r>
                        <a:rPr lang="en-US" altLang="ja-JP" sz="2400" b="0" i="1" smtClean="0">
                          <a:latin typeface="Cambria Math" panose="02040503050406030204" pitchFamily="18" charset="0"/>
                        </a:rPr>
                        <m:t>=</m:t>
                      </m:r>
                      <m:f>
                        <m:fPr>
                          <m:ctrlPr>
                            <a:rPr lang="en-US" altLang="ja-JP" sz="2400" b="0" i="1" smtClean="0">
                              <a:latin typeface="Cambria Math" panose="02040503050406030204" pitchFamily="18" charset="0"/>
                              <a:ea typeface="Cambria Math" panose="02040503050406030204" pitchFamily="18" charset="0"/>
                            </a:rPr>
                          </m:ctrlPr>
                        </m:fPr>
                        <m:num>
                          <m:r>
                            <a:rPr lang="en-US" altLang="ja-JP" sz="2400" i="1">
                              <a:latin typeface="Cambria Math" panose="02040503050406030204" pitchFamily="18" charset="0"/>
                            </a:rPr>
                            <m:t>𝑇</m:t>
                          </m:r>
                          <m:r>
                            <a:rPr lang="en-US" altLang="ja-JP" sz="2400" i="1">
                              <a:latin typeface="Cambria Math" panose="02040503050406030204" pitchFamily="18" charset="0"/>
                            </a:rPr>
                            <m:t> ∩ </m:t>
                          </m:r>
                          <m:r>
                            <a:rPr lang="en-US" altLang="ja-JP" sz="2400" i="1">
                              <a:latin typeface="Cambria Math" panose="02040503050406030204" pitchFamily="18" charset="0"/>
                              <a:ea typeface="Cambria Math" panose="02040503050406030204" pitchFamily="18" charset="0"/>
                            </a:rPr>
                            <m:t>𝑃</m:t>
                          </m:r>
                        </m:num>
                        <m:den>
                          <m:r>
                            <a:rPr lang="en-US" altLang="ja-JP" sz="2400" b="0" i="1" smtClean="0">
                              <a:latin typeface="Cambria Math" panose="02040503050406030204" pitchFamily="18" charset="0"/>
                              <a:ea typeface="Cambria Math" panose="02040503050406030204" pitchFamily="18" charset="0"/>
                            </a:rPr>
                            <m:t>𝑇</m:t>
                          </m:r>
                        </m:den>
                      </m:f>
                    </m:oMath>
                  </m:oMathPara>
                </a14:m>
                <a:endParaRPr kumimoji="1" lang="ja-JP" altLang="en-US" sz="2400" dirty="0"/>
              </a:p>
            </p:txBody>
          </p:sp>
        </mc:Choice>
        <mc:Fallback xmlns="">
          <p:sp>
            <p:nvSpPr>
              <p:cNvPr id="16" name="テキスト ボックス 15">
                <a:extLst>
                  <a:ext uri="{FF2B5EF4-FFF2-40B4-BE49-F238E27FC236}">
                    <a16:creationId xmlns:a16="http://schemas.microsoft.com/office/drawing/2014/main" id="{4BC684A7-55D2-ACAE-D5C0-FF25B13C6069}"/>
                  </a:ext>
                </a:extLst>
              </p:cNvPr>
              <p:cNvSpPr txBox="1">
                <a:spLocks noRot="1" noChangeAspect="1" noMove="1" noResize="1" noEditPoints="1" noAdjustHandles="1" noChangeArrowheads="1" noChangeShapeType="1" noTextEdit="1"/>
              </p:cNvSpPr>
              <p:nvPr/>
            </p:nvSpPr>
            <p:spPr>
              <a:xfrm>
                <a:off x="6253682" y="1788126"/>
                <a:ext cx="2358274" cy="781368"/>
              </a:xfrm>
              <a:prstGeom prst="rect">
                <a:avLst/>
              </a:prstGeom>
              <a:blipFill>
                <a:blip r:embed="rId3"/>
                <a:stretch>
                  <a:fillRect/>
                </a:stretch>
              </a:blipFill>
            </p:spPr>
            <p:txBody>
              <a:bodyPr/>
              <a:lstStyle/>
              <a:p>
                <a:r>
                  <a:rPr lang="ja-JP" altLang="en-US">
                    <a:noFill/>
                  </a:rPr>
                  <a:t> </a:t>
                </a:r>
              </a:p>
            </p:txBody>
          </p:sp>
        </mc:Fallback>
      </mc:AlternateContent>
      <mc:AlternateContent xmlns:mc="http://schemas.openxmlformats.org/markup-compatibility/2006" xmlns:a14="http://schemas.microsoft.com/office/drawing/2010/main">
        <mc:Choice Requires="a14">
          <p:sp>
            <p:nvSpPr>
              <p:cNvPr id="17" name="テキスト ボックス 16">
                <a:extLst>
                  <a:ext uri="{FF2B5EF4-FFF2-40B4-BE49-F238E27FC236}">
                    <a16:creationId xmlns:a16="http://schemas.microsoft.com/office/drawing/2014/main" id="{960CA72D-0EEC-DDBE-06C0-609EAD5E364E}"/>
                  </a:ext>
                </a:extLst>
              </p:cNvPr>
              <p:cNvSpPr txBox="1"/>
              <p:nvPr/>
            </p:nvSpPr>
            <p:spPr>
              <a:xfrm>
                <a:off x="5784222" y="3343016"/>
                <a:ext cx="2903615" cy="781368"/>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US" altLang="ja-JP" sz="2400" i="1">
                          <a:latin typeface="Cambria Math" panose="02040503050406030204" pitchFamily="18" charset="0"/>
                        </a:rPr>
                        <m:t>𝑝𝑟𝑒𝑐𝑖𝑠𝑖𝑜𝑛</m:t>
                      </m:r>
                      <m:r>
                        <a:rPr lang="en-US" altLang="ja-JP" sz="2400" i="1">
                          <a:latin typeface="Cambria Math" panose="02040503050406030204" pitchFamily="18" charset="0"/>
                        </a:rPr>
                        <m:t>= </m:t>
                      </m:r>
                      <m:f>
                        <m:fPr>
                          <m:ctrlPr>
                            <a:rPr lang="en-US" altLang="ja-JP" sz="2400" i="1">
                              <a:latin typeface="Cambria Math" panose="02040503050406030204" pitchFamily="18" charset="0"/>
                            </a:rPr>
                          </m:ctrlPr>
                        </m:fPr>
                        <m:num>
                          <m:r>
                            <a:rPr lang="en-US" altLang="ja-JP" sz="2400" i="1">
                              <a:latin typeface="Cambria Math" panose="02040503050406030204" pitchFamily="18" charset="0"/>
                            </a:rPr>
                            <m:t>𝑇</m:t>
                          </m:r>
                          <m:r>
                            <a:rPr lang="en-US" altLang="ja-JP" sz="2400" i="1">
                              <a:latin typeface="Cambria Math" panose="02040503050406030204" pitchFamily="18" charset="0"/>
                            </a:rPr>
                            <m:t> ∩ </m:t>
                          </m:r>
                          <m:r>
                            <a:rPr lang="en-US" altLang="ja-JP" sz="2400" i="1">
                              <a:latin typeface="Cambria Math" panose="02040503050406030204" pitchFamily="18" charset="0"/>
                            </a:rPr>
                            <m:t>𝑃</m:t>
                          </m:r>
                        </m:num>
                        <m:den>
                          <m:r>
                            <a:rPr lang="en-US" altLang="ja-JP" sz="2400" i="1">
                              <a:latin typeface="Cambria Math" panose="02040503050406030204" pitchFamily="18" charset="0"/>
                            </a:rPr>
                            <m:t>𝑃</m:t>
                          </m:r>
                        </m:den>
                      </m:f>
                    </m:oMath>
                  </m:oMathPara>
                </a14:m>
                <a:endParaRPr kumimoji="1" lang="ja-JP" altLang="en-US" sz="2400" dirty="0"/>
              </a:p>
            </p:txBody>
          </p:sp>
        </mc:Choice>
        <mc:Fallback xmlns="">
          <p:sp>
            <p:nvSpPr>
              <p:cNvPr id="17" name="テキスト ボックス 16">
                <a:extLst>
                  <a:ext uri="{FF2B5EF4-FFF2-40B4-BE49-F238E27FC236}">
                    <a16:creationId xmlns:a16="http://schemas.microsoft.com/office/drawing/2014/main" id="{960CA72D-0EEC-DDBE-06C0-609EAD5E364E}"/>
                  </a:ext>
                </a:extLst>
              </p:cNvPr>
              <p:cNvSpPr txBox="1">
                <a:spLocks noRot="1" noChangeAspect="1" noMove="1" noResize="1" noEditPoints="1" noAdjustHandles="1" noChangeArrowheads="1" noChangeShapeType="1" noTextEdit="1"/>
              </p:cNvSpPr>
              <p:nvPr/>
            </p:nvSpPr>
            <p:spPr>
              <a:xfrm>
                <a:off x="5784222" y="3343016"/>
                <a:ext cx="2903615" cy="781368"/>
              </a:xfrm>
              <a:prstGeom prst="rect">
                <a:avLst/>
              </a:prstGeom>
              <a:blipFill>
                <a:blip r:embed="rId4"/>
                <a:stretch>
                  <a:fillRect/>
                </a:stretch>
              </a:blipFill>
            </p:spPr>
            <p:txBody>
              <a:bodyPr/>
              <a:lstStyle/>
              <a:p>
                <a:r>
                  <a:rPr lang="ja-JP" altLang="en-US">
                    <a:noFill/>
                  </a:rPr>
                  <a:t> </a:t>
                </a:r>
              </a:p>
            </p:txBody>
          </p:sp>
        </mc:Fallback>
      </mc:AlternateContent>
      <mc:AlternateContent xmlns:mc="http://schemas.openxmlformats.org/markup-compatibility/2006" xmlns:a14="http://schemas.microsoft.com/office/drawing/2010/main">
        <mc:Choice Requires="a14">
          <p:sp>
            <p:nvSpPr>
              <p:cNvPr id="18" name="テキスト ボックス 17">
                <a:extLst>
                  <a:ext uri="{FF2B5EF4-FFF2-40B4-BE49-F238E27FC236}">
                    <a16:creationId xmlns:a16="http://schemas.microsoft.com/office/drawing/2014/main" id="{9845962F-E6FE-0D97-BD47-3CEA98E81253}"/>
                  </a:ext>
                </a:extLst>
              </p:cNvPr>
              <p:cNvSpPr txBox="1"/>
              <p:nvPr/>
            </p:nvSpPr>
            <p:spPr>
              <a:xfrm>
                <a:off x="5035296" y="5002206"/>
                <a:ext cx="4239806" cy="845103"/>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US" altLang="ja-JP" sz="2400" b="0" i="1" smtClean="0">
                          <a:latin typeface="Cambria Math" panose="02040503050406030204" pitchFamily="18" charset="0"/>
                        </a:rPr>
                        <m:t>𝑎𝑐𝑐𝑢𝑟𝑎𝑐𝑦</m:t>
                      </m:r>
                      <m:r>
                        <a:rPr lang="en-US" altLang="ja-JP" sz="2400" b="0" i="1" smtClean="0">
                          <a:latin typeface="Cambria Math" panose="02040503050406030204" pitchFamily="18" charset="0"/>
                        </a:rPr>
                        <m:t>= </m:t>
                      </m:r>
                      <m:f>
                        <m:fPr>
                          <m:ctrlPr>
                            <a:rPr lang="en-US" altLang="ja-JP" sz="2400" b="0" i="1" smtClean="0">
                              <a:latin typeface="Cambria Math" panose="02040503050406030204" pitchFamily="18" charset="0"/>
                            </a:rPr>
                          </m:ctrlPr>
                        </m:fPr>
                        <m:num>
                          <m:d>
                            <m:dPr>
                              <m:ctrlPr>
                                <a:rPr lang="en-US" altLang="ja-JP" sz="2400" b="0" i="1" smtClean="0">
                                  <a:latin typeface="Cambria Math" panose="02040503050406030204" pitchFamily="18" charset="0"/>
                                </a:rPr>
                              </m:ctrlPr>
                            </m:dPr>
                            <m:e>
                              <m:r>
                                <a:rPr lang="en-US" altLang="ja-JP" sz="2400" b="0" i="1" smtClean="0">
                                  <a:latin typeface="Cambria Math" panose="02040503050406030204" pitchFamily="18" charset="0"/>
                                </a:rPr>
                                <m:t>𝑇</m:t>
                              </m:r>
                              <m:r>
                                <a:rPr lang="en-US" altLang="ja-JP" sz="2400" b="0" i="1" smtClean="0">
                                  <a:latin typeface="Cambria Math" panose="02040503050406030204" pitchFamily="18" charset="0"/>
                                  <a:ea typeface="Cambria Math" panose="02040503050406030204" pitchFamily="18" charset="0"/>
                                </a:rPr>
                                <m:t>∩</m:t>
                              </m:r>
                              <m:r>
                                <a:rPr lang="en-US" altLang="ja-JP" sz="2400" b="0" i="1" smtClean="0">
                                  <a:latin typeface="Cambria Math" panose="02040503050406030204" pitchFamily="18" charset="0"/>
                                  <a:ea typeface="Cambria Math" panose="02040503050406030204" pitchFamily="18" charset="0"/>
                                </a:rPr>
                                <m:t>𝑃</m:t>
                              </m:r>
                            </m:e>
                          </m:d>
                          <m:r>
                            <a:rPr lang="en-US" altLang="ja-JP" sz="2400" i="1">
                              <a:latin typeface="Cambria Math" panose="02040503050406030204" pitchFamily="18" charset="0"/>
                              <a:ea typeface="Cambria Math" panose="02040503050406030204" pitchFamily="18" charset="0"/>
                            </a:rPr>
                            <m:t>∪</m:t>
                          </m:r>
                          <m:acc>
                            <m:accPr>
                              <m:chr m:val="̅"/>
                              <m:ctrlPr>
                                <a:rPr lang="en-US" altLang="ja-JP" sz="2400" b="0" i="1" smtClean="0">
                                  <a:latin typeface="Cambria Math" panose="02040503050406030204" pitchFamily="18" charset="0"/>
                                  <a:ea typeface="Cambria Math" panose="02040503050406030204" pitchFamily="18" charset="0"/>
                                </a:rPr>
                              </m:ctrlPr>
                            </m:accPr>
                            <m:e>
                              <m:r>
                                <a:rPr lang="en-US" altLang="ja-JP" sz="2400" i="1">
                                  <a:latin typeface="Cambria Math" panose="02040503050406030204" pitchFamily="18" charset="0"/>
                                  <a:ea typeface="Cambria Math" panose="02040503050406030204" pitchFamily="18" charset="0"/>
                                </a:rPr>
                                <m:t>(</m:t>
                              </m:r>
                              <m:r>
                                <a:rPr lang="en-US" altLang="ja-JP" sz="2400" i="1">
                                  <a:latin typeface="Cambria Math" panose="02040503050406030204" pitchFamily="18" charset="0"/>
                                  <a:ea typeface="Cambria Math" panose="02040503050406030204" pitchFamily="18" charset="0"/>
                                </a:rPr>
                                <m:t>𝑇</m:t>
                              </m:r>
                              <m:r>
                                <a:rPr lang="en-US" altLang="ja-JP" sz="2400" i="1">
                                  <a:latin typeface="Cambria Math" panose="02040503050406030204" pitchFamily="18" charset="0"/>
                                  <a:ea typeface="Cambria Math" panose="02040503050406030204" pitchFamily="18" charset="0"/>
                                </a:rPr>
                                <m:t>∪</m:t>
                              </m:r>
                              <m:r>
                                <a:rPr lang="en-US" altLang="ja-JP" sz="2400" i="1">
                                  <a:latin typeface="Cambria Math" panose="02040503050406030204" pitchFamily="18" charset="0"/>
                                  <a:ea typeface="Cambria Math" panose="02040503050406030204" pitchFamily="18" charset="0"/>
                                </a:rPr>
                                <m:t>𝑃</m:t>
                              </m:r>
                              <m:r>
                                <a:rPr lang="en-US" altLang="ja-JP" sz="2400" i="1">
                                  <a:latin typeface="Cambria Math" panose="02040503050406030204" pitchFamily="18" charset="0"/>
                                  <a:ea typeface="Cambria Math" panose="02040503050406030204" pitchFamily="18" charset="0"/>
                                </a:rPr>
                                <m:t>)</m:t>
                              </m:r>
                            </m:e>
                          </m:acc>
                        </m:num>
                        <m:den>
                          <m:r>
                            <a:rPr lang="en-US" altLang="ja-JP" sz="2400" b="0" i="1" smtClean="0">
                              <a:latin typeface="Cambria Math" panose="02040503050406030204" pitchFamily="18" charset="0"/>
                            </a:rPr>
                            <m:t>𝑈</m:t>
                          </m:r>
                        </m:den>
                      </m:f>
                    </m:oMath>
                  </m:oMathPara>
                </a14:m>
                <a:endParaRPr kumimoji="1" lang="ja-JP" altLang="en-US" sz="2400" dirty="0"/>
              </a:p>
            </p:txBody>
          </p:sp>
        </mc:Choice>
        <mc:Fallback xmlns="">
          <p:sp>
            <p:nvSpPr>
              <p:cNvPr id="18" name="テキスト ボックス 17">
                <a:extLst>
                  <a:ext uri="{FF2B5EF4-FFF2-40B4-BE49-F238E27FC236}">
                    <a16:creationId xmlns:a16="http://schemas.microsoft.com/office/drawing/2014/main" id="{9845962F-E6FE-0D97-BD47-3CEA98E81253}"/>
                  </a:ext>
                </a:extLst>
              </p:cNvPr>
              <p:cNvSpPr txBox="1">
                <a:spLocks noRot="1" noChangeAspect="1" noMove="1" noResize="1" noEditPoints="1" noAdjustHandles="1" noChangeArrowheads="1" noChangeShapeType="1" noTextEdit="1"/>
              </p:cNvSpPr>
              <p:nvPr/>
            </p:nvSpPr>
            <p:spPr>
              <a:xfrm>
                <a:off x="5035296" y="5002206"/>
                <a:ext cx="4239806" cy="845103"/>
              </a:xfrm>
              <a:prstGeom prst="rect">
                <a:avLst/>
              </a:prstGeom>
              <a:blipFill>
                <a:blip r:embed="rId5"/>
                <a:stretch>
                  <a:fillRect/>
                </a:stretch>
              </a:blipFill>
            </p:spPr>
            <p:txBody>
              <a:bodyPr/>
              <a:lstStyle/>
              <a:p>
                <a:r>
                  <a:rPr lang="ja-JP" altLang="en-US">
                    <a:noFill/>
                  </a:rPr>
                  <a:t> </a:t>
                </a:r>
              </a:p>
            </p:txBody>
          </p:sp>
        </mc:Fallback>
      </mc:AlternateContent>
    </p:spTree>
    <p:extLst>
      <p:ext uri="{BB962C8B-B14F-4D97-AF65-F5344CB8AC3E}">
        <p14:creationId xmlns:p14="http://schemas.microsoft.com/office/powerpoint/2010/main" val="67571071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 name="四角形: 角を丸くする 52">
            <a:extLst>
              <a:ext uri="{FF2B5EF4-FFF2-40B4-BE49-F238E27FC236}">
                <a16:creationId xmlns:a16="http://schemas.microsoft.com/office/drawing/2014/main" id="{205C9D3C-6EE4-1093-3A56-941E0567F21D}"/>
              </a:ext>
            </a:extLst>
          </p:cNvPr>
          <p:cNvSpPr/>
          <p:nvPr/>
        </p:nvSpPr>
        <p:spPr>
          <a:xfrm>
            <a:off x="344384" y="5270929"/>
            <a:ext cx="5751616" cy="1450546"/>
          </a:xfrm>
          <a:prstGeom prst="roundRect">
            <a:avLst/>
          </a:prstGeom>
          <a:solidFill>
            <a:schemeClr val="accent4">
              <a:lumMod val="20000"/>
              <a:lumOff val="80000"/>
            </a:schemeClr>
          </a:solidFill>
          <a:ln w="190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 name="正方形/長方形 3">
            <a:extLst>
              <a:ext uri="{FF2B5EF4-FFF2-40B4-BE49-F238E27FC236}">
                <a16:creationId xmlns:a16="http://schemas.microsoft.com/office/drawing/2014/main" id="{21E072E9-266D-EB8A-5D6D-DBB755600EBD}"/>
              </a:ext>
            </a:extLst>
          </p:cNvPr>
          <p:cNvSpPr/>
          <p:nvPr/>
        </p:nvSpPr>
        <p:spPr>
          <a:xfrm>
            <a:off x="0" y="0"/>
            <a:ext cx="12192000" cy="1117622"/>
          </a:xfrm>
          <a:prstGeom prst="rect">
            <a:avLst/>
          </a:prstGeom>
          <a:solidFill>
            <a:srgbClr val="31404D"/>
          </a:solidFill>
          <a:ln>
            <a:solidFill>
              <a:schemeClr val="accent5">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2" name="タイトル 1">
            <a:extLst>
              <a:ext uri="{FF2B5EF4-FFF2-40B4-BE49-F238E27FC236}">
                <a16:creationId xmlns:a16="http://schemas.microsoft.com/office/drawing/2014/main" id="{1533FB42-BEBB-6D83-D5DA-ECECFE21FD7B}"/>
              </a:ext>
            </a:extLst>
          </p:cNvPr>
          <p:cNvSpPr>
            <a:spLocks noGrp="1"/>
          </p:cNvSpPr>
          <p:nvPr>
            <p:ph type="title"/>
          </p:nvPr>
        </p:nvSpPr>
        <p:spPr>
          <a:xfrm>
            <a:off x="838200" y="160326"/>
            <a:ext cx="10515600" cy="807862"/>
          </a:xfrm>
        </p:spPr>
        <p:txBody>
          <a:bodyPr anchor="b">
            <a:normAutofit/>
          </a:bodyPr>
          <a:lstStyle/>
          <a:p>
            <a:r>
              <a:rPr lang="ja-JP" altLang="en-US" b="1" dirty="0">
                <a:solidFill>
                  <a:schemeClr val="bg1"/>
                </a:solidFill>
                <a:latin typeface="+mn-ea"/>
                <a:ea typeface="+mn-ea"/>
              </a:rPr>
              <a:t>実験</a:t>
            </a:r>
            <a:r>
              <a:rPr lang="en-US" altLang="ja-JP" b="1" dirty="0">
                <a:solidFill>
                  <a:schemeClr val="bg1"/>
                </a:solidFill>
                <a:latin typeface="+mn-ea"/>
                <a:ea typeface="+mn-ea"/>
              </a:rPr>
              <a:t>1</a:t>
            </a:r>
            <a:r>
              <a:rPr lang="ja-JP" altLang="en-US" b="1" dirty="0">
                <a:solidFill>
                  <a:schemeClr val="bg1"/>
                </a:solidFill>
                <a:latin typeface="+mn-ea"/>
                <a:ea typeface="+mn-ea"/>
              </a:rPr>
              <a:t>：</a:t>
            </a:r>
            <a:r>
              <a:rPr lang="en-US" altLang="ja-JP" b="1" dirty="0">
                <a:solidFill>
                  <a:schemeClr val="bg1"/>
                </a:solidFill>
                <a:latin typeface="+mn-ea"/>
                <a:ea typeface="+mn-ea"/>
              </a:rPr>
              <a:t>GPT</a:t>
            </a:r>
            <a:r>
              <a:rPr lang="ja-JP" altLang="en-US" b="1" dirty="0">
                <a:solidFill>
                  <a:schemeClr val="bg1"/>
                </a:solidFill>
                <a:latin typeface="+mn-ea"/>
                <a:ea typeface="+mn-ea"/>
              </a:rPr>
              <a:t>の評価</a:t>
            </a:r>
            <a:endParaRPr kumimoji="1" lang="ja-JP" altLang="en-US" b="1" dirty="0">
              <a:solidFill>
                <a:schemeClr val="bg1"/>
              </a:solidFill>
              <a:latin typeface="+mn-ea"/>
              <a:ea typeface="+mn-ea"/>
            </a:endParaRPr>
          </a:p>
        </p:txBody>
      </p:sp>
      <p:sp>
        <p:nvSpPr>
          <p:cNvPr id="6" name="スライド番号プレースホルダー 5">
            <a:extLst>
              <a:ext uri="{FF2B5EF4-FFF2-40B4-BE49-F238E27FC236}">
                <a16:creationId xmlns:a16="http://schemas.microsoft.com/office/drawing/2014/main" id="{87085788-BB92-4EF3-A19A-D2C009654BCC}"/>
              </a:ext>
            </a:extLst>
          </p:cNvPr>
          <p:cNvSpPr>
            <a:spLocks noGrp="1"/>
          </p:cNvSpPr>
          <p:nvPr>
            <p:ph type="sldNum" sz="quarter" idx="12"/>
          </p:nvPr>
        </p:nvSpPr>
        <p:spPr/>
        <p:txBody>
          <a:bodyPr/>
          <a:lstStyle/>
          <a:p>
            <a:fld id="{98E4D49B-7C54-4167-A8CB-7C9DF7FFC802}" type="slidenum">
              <a:rPr kumimoji="1" lang="ja-JP" altLang="en-US" smtClean="0"/>
              <a:t>21</a:t>
            </a:fld>
            <a:endParaRPr kumimoji="1" lang="ja-JP" altLang="en-US"/>
          </a:p>
        </p:txBody>
      </p:sp>
      <p:graphicFrame>
        <p:nvGraphicFramePr>
          <p:cNvPr id="3" name="グラフ 2">
            <a:extLst>
              <a:ext uri="{FF2B5EF4-FFF2-40B4-BE49-F238E27FC236}">
                <a16:creationId xmlns:a16="http://schemas.microsoft.com/office/drawing/2014/main" id="{14E0E863-8295-025F-3741-C2F16B8890A0}"/>
              </a:ext>
            </a:extLst>
          </p:cNvPr>
          <p:cNvGraphicFramePr/>
          <p:nvPr>
            <p:extLst>
              <p:ext uri="{D42A27DB-BD31-4B8C-83A1-F6EECF244321}">
                <p14:modId xmlns:p14="http://schemas.microsoft.com/office/powerpoint/2010/main" val="3915360779"/>
              </p:ext>
            </p:extLst>
          </p:nvPr>
        </p:nvGraphicFramePr>
        <p:xfrm>
          <a:off x="344384" y="1277947"/>
          <a:ext cx="5751616" cy="3852193"/>
        </p:xfrm>
        <a:graphic>
          <a:graphicData uri="http://schemas.openxmlformats.org/drawingml/2006/chart">
            <c:chart xmlns:c="http://schemas.openxmlformats.org/drawingml/2006/chart" xmlns:r="http://schemas.openxmlformats.org/officeDocument/2006/relationships" r:id="rId3"/>
          </a:graphicData>
        </a:graphic>
      </p:graphicFrame>
      <p:sp>
        <p:nvSpPr>
          <p:cNvPr id="19" name="コンテンツ プレースホルダー 2">
            <a:extLst>
              <a:ext uri="{FF2B5EF4-FFF2-40B4-BE49-F238E27FC236}">
                <a16:creationId xmlns:a16="http://schemas.microsoft.com/office/drawing/2014/main" id="{96FBD0AB-AFEF-9A82-4EC8-C0ED0F838750}"/>
              </a:ext>
            </a:extLst>
          </p:cNvPr>
          <p:cNvSpPr txBox="1">
            <a:spLocks/>
          </p:cNvSpPr>
          <p:nvPr/>
        </p:nvSpPr>
        <p:spPr>
          <a:xfrm>
            <a:off x="344384" y="5270929"/>
            <a:ext cx="5751616" cy="1450546"/>
          </a:xfrm>
          <a:prstGeom prst="rect">
            <a:avLst/>
          </a:prstGeom>
        </p:spPr>
        <p:txBody>
          <a:bodyPr vert="horz" lIns="91440" tIns="45720" rIns="91440" bIns="45720" rtlCol="0" anchor="ct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a:lnSpc>
                <a:spcPct val="100000"/>
              </a:lnSpc>
            </a:pPr>
            <a:r>
              <a:rPr lang="ja-JP" altLang="en-US" sz="2000" b="1" dirty="0"/>
              <a:t>クローンでないものを正しく判定するようになった</a:t>
            </a:r>
            <a:endParaRPr lang="en-US" altLang="ja-JP" sz="2000" b="1" dirty="0"/>
          </a:p>
          <a:p>
            <a:pPr>
              <a:lnSpc>
                <a:spcPct val="110000"/>
              </a:lnSpc>
            </a:pPr>
            <a:r>
              <a:rPr lang="ja-JP" altLang="en-US" sz="2000" b="1" dirty="0"/>
              <a:t>全体の検出精度は上昇した</a:t>
            </a:r>
            <a:endParaRPr lang="en-US" altLang="ja-JP" sz="2000" b="1" dirty="0"/>
          </a:p>
        </p:txBody>
      </p:sp>
      <p:sp>
        <p:nvSpPr>
          <p:cNvPr id="31" name="四角形: 角を丸くする 30">
            <a:extLst>
              <a:ext uri="{FF2B5EF4-FFF2-40B4-BE49-F238E27FC236}">
                <a16:creationId xmlns:a16="http://schemas.microsoft.com/office/drawing/2014/main" id="{024A0C97-76EB-F665-9FC7-1F556BE1CAD6}"/>
              </a:ext>
            </a:extLst>
          </p:cNvPr>
          <p:cNvSpPr/>
          <p:nvPr/>
        </p:nvSpPr>
        <p:spPr>
          <a:xfrm>
            <a:off x="7184089" y="1236984"/>
            <a:ext cx="3817051" cy="1878036"/>
          </a:xfrm>
          <a:prstGeom prst="roundRect">
            <a:avLst>
              <a:gd name="adj" fmla="val 9138"/>
            </a:avLst>
          </a:prstGeom>
          <a:noFill/>
          <a:ln w="571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2" name="楕円 31">
            <a:extLst>
              <a:ext uri="{FF2B5EF4-FFF2-40B4-BE49-F238E27FC236}">
                <a16:creationId xmlns:a16="http://schemas.microsoft.com/office/drawing/2014/main" id="{F62A9137-A92B-367C-9FBF-E1ED04E8439C}"/>
              </a:ext>
            </a:extLst>
          </p:cNvPr>
          <p:cNvSpPr/>
          <p:nvPr/>
        </p:nvSpPr>
        <p:spPr>
          <a:xfrm>
            <a:off x="8087033" y="1390703"/>
            <a:ext cx="1554660" cy="1555663"/>
          </a:xfrm>
          <a:prstGeom prst="ellipse">
            <a:avLst/>
          </a:prstGeom>
          <a:noFill/>
          <a:ln w="57150">
            <a:solidFill>
              <a:srgbClr val="0070C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33" name="楕円 32">
            <a:extLst>
              <a:ext uri="{FF2B5EF4-FFF2-40B4-BE49-F238E27FC236}">
                <a16:creationId xmlns:a16="http://schemas.microsoft.com/office/drawing/2014/main" id="{9C862754-938D-45AB-84A5-51779665C0AA}"/>
              </a:ext>
            </a:extLst>
          </p:cNvPr>
          <p:cNvSpPr/>
          <p:nvPr/>
        </p:nvSpPr>
        <p:spPr>
          <a:xfrm>
            <a:off x="8670238" y="1400092"/>
            <a:ext cx="1483471" cy="1544988"/>
          </a:xfrm>
          <a:prstGeom prst="ellipse">
            <a:avLst/>
          </a:prstGeom>
          <a:noFill/>
          <a:ln w="57150">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34" name="テキスト ボックス 33">
            <a:extLst>
              <a:ext uri="{FF2B5EF4-FFF2-40B4-BE49-F238E27FC236}">
                <a16:creationId xmlns:a16="http://schemas.microsoft.com/office/drawing/2014/main" id="{0F0AA5A0-E1F5-645A-ECA7-BC7E4E63AB35}"/>
              </a:ext>
            </a:extLst>
          </p:cNvPr>
          <p:cNvSpPr txBox="1"/>
          <p:nvPr/>
        </p:nvSpPr>
        <p:spPr>
          <a:xfrm>
            <a:off x="9926624" y="2543423"/>
            <a:ext cx="975362" cy="461665"/>
          </a:xfrm>
          <a:prstGeom prst="rect">
            <a:avLst/>
          </a:prstGeom>
          <a:solidFill>
            <a:schemeClr val="accent2"/>
          </a:solidFill>
        </p:spPr>
        <p:txBody>
          <a:bodyPr wrap="square" rtlCol="0">
            <a:spAutoFit/>
          </a:bodyPr>
          <a:lstStyle/>
          <a:p>
            <a:pPr algn="ctr"/>
            <a:r>
              <a:rPr lang="en-US" altLang="ja-JP" sz="2400" b="1" dirty="0"/>
              <a:t>FT</a:t>
            </a:r>
            <a:r>
              <a:rPr lang="ja-JP" altLang="en-US" sz="2400" b="1" dirty="0"/>
              <a:t>後</a:t>
            </a:r>
            <a:endParaRPr lang="en-US" altLang="ja-JP" sz="2400" b="1" dirty="0"/>
          </a:p>
        </p:txBody>
      </p:sp>
      <p:sp>
        <p:nvSpPr>
          <p:cNvPr id="35" name="テキスト ボックス 34">
            <a:extLst>
              <a:ext uri="{FF2B5EF4-FFF2-40B4-BE49-F238E27FC236}">
                <a16:creationId xmlns:a16="http://schemas.microsoft.com/office/drawing/2014/main" id="{DF0C0211-CDA3-C1EC-765D-F776B51BE051}"/>
              </a:ext>
            </a:extLst>
          </p:cNvPr>
          <p:cNvSpPr txBox="1"/>
          <p:nvPr/>
        </p:nvSpPr>
        <p:spPr>
          <a:xfrm>
            <a:off x="7440012" y="1429786"/>
            <a:ext cx="977457" cy="461665"/>
          </a:xfrm>
          <a:prstGeom prst="rect">
            <a:avLst/>
          </a:prstGeom>
          <a:solidFill>
            <a:schemeClr val="accent1">
              <a:lumMod val="40000"/>
              <a:lumOff val="60000"/>
            </a:schemeClr>
          </a:solidFill>
        </p:spPr>
        <p:txBody>
          <a:bodyPr wrap="square" rtlCol="0">
            <a:spAutoFit/>
          </a:bodyPr>
          <a:lstStyle/>
          <a:p>
            <a:pPr algn="ctr"/>
            <a:r>
              <a:rPr lang="en-US" altLang="ja-JP" sz="2400" b="1" dirty="0"/>
              <a:t>FT</a:t>
            </a:r>
            <a:r>
              <a:rPr lang="ja-JP" altLang="en-US" sz="2400" b="1" dirty="0"/>
              <a:t>前</a:t>
            </a:r>
            <a:endParaRPr kumimoji="1" lang="ja-JP" altLang="en-US" sz="2400" b="1" dirty="0"/>
          </a:p>
        </p:txBody>
      </p:sp>
      <p:sp>
        <p:nvSpPr>
          <p:cNvPr id="36" name="テキスト ボックス 35">
            <a:extLst>
              <a:ext uri="{FF2B5EF4-FFF2-40B4-BE49-F238E27FC236}">
                <a16:creationId xmlns:a16="http://schemas.microsoft.com/office/drawing/2014/main" id="{8B645C2B-90DF-C43F-4F16-A3F89277DCA1}"/>
              </a:ext>
            </a:extLst>
          </p:cNvPr>
          <p:cNvSpPr txBox="1"/>
          <p:nvPr/>
        </p:nvSpPr>
        <p:spPr>
          <a:xfrm>
            <a:off x="7358741" y="3171106"/>
            <a:ext cx="3467745" cy="400110"/>
          </a:xfrm>
          <a:prstGeom prst="rect">
            <a:avLst/>
          </a:prstGeom>
          <a:solidFill>
            <a:schemeClr val="bg2"/>
          </a:solidFill>
        </p:spPr>
        <p:txBody>
          <a:bodyPr wrap="square" rtlCol="0">
            <a:spAutoFit/>
          </a:bodyPr>
          <a:lstStyle/>
          <a:p>
            <a:pPr algn="ctr"/>
            <a:r>
              <a:rPr kumimoji="1" lang="ja-JP" altLang="en-US" sz="2000" b="1" dirty="0"/>
              <a:t>クローンをクローンと判別</a:t>
            </a:r>
            <a:endParaRPr kumimoji="1" lang="en-US" altLang="ja-JP" sz="2000" b="1" dirty="0"/>
          </a:p>
        </p:txBody>
      </p:sp>
      <p:sp>
        <p:nvSpPr>
          <p:cNvPr id="37" name="テキスト ボックス 36">
            <a:extLst>
              <a:ext uri="{FF2B5EF4-FFF2-40B4-BE49-F238E27FC236}">
                <a16:creationId xmlns:a16="http://schemas.microsoft.com/office/drawing/2014/main" id="{791AE570-2A49-C2A5-28A6-9FE47AA24D88}"/>
              </a:ext>
            </a:extLst>
          </p:cNvPr>
          <p:cNvSpPr txBox="1"/>
          <p:nvPr/>
        </p:nvSpPr>
        <p:spPr>
          <a:xfrm>
            <a:off x="8873963" y="1997719"/>
            <a:ext cx="704296" cy="461665"/>
          </a:xfrm>
          <a:prstGeom prst="rect">
            <a:avLst/>
          </a:prstGeom>
          <a:noFill/>
        </p:spPr>
        <p:txBody>
          <a:bodyPr wrap="square" rtlCol="0">
            <a:spAutoFit/>
          </a:bodyPr>
          <a:lstStyle/>
          <a:p>
            <a:r>
              <a:rPr kumimoji="1" lang="en-US" altLang="ja-JP" sz="2400" b="1" dirty="0"/>
              <a:t>96</a:t>
            </a:r>
            <a:endParaRPr kumimoji="1" lang="ja-JP" altLang="en-US" sz="2400" b="1" dirty="0"/>
          </a:p>
        </p:txBody>
      </p:sp>
      <p:sp>
        <p:nvSpPr>
          <p:cNvPr id="38" name="テキスト ボックス 37">
            <a:extLst>
              <a:ext uri="{FF2B5EF4-FFF2-40B4-BE49-F238E27FC236}">
                <a16:creationId xmlns:a16="http://schemas.microsoft.com/office/drawing/2014/main" id="{B637ED37-2B23-6BDC-1C36-FF0CF086002E}"/>
              </a:ext>
            </a:extLst>
          </p:cNvPr>
          <p:cNvSpPr txBox="1"/>
          <p:nvPr/>
        </p:nvSpPr>
        <p:spPr>
          <a:xfrm>
            <a:off x="9651708" y="1959654"/>
            <a:ext cx="533255" cy="461665"/>
          </a:xfrm>
          <a:prstGeom prst="rect">
            <a:avLst/>
          </a:prstGeom>
          <a:noFill/>
        </p:spPr>
        <p:txBody>
          <a:bodyPr wrap="square" rtlCol="0">
            <a:spAutoFit/>
          </a:bodyPr>
          <a:lstStyle/>
          <a:p>
            <a:r>
              <a:rPr lang="en-US" altLang="ja-JP" sz="2400" b="1" dirty="0"/>
              <a:t>11</a:t>
            </a:r>
            <a:endParaRPr kumimoji="1" lang="ja-JP" altLang="en-US" sz="2400" b="1" dirty="0"/>
          </a:p>
        </p:txBody>
      </p:sp>
      <p:sp>
        <p:nvSpPr>
          <p:cNvPr id="39" name="テキスト ボックス 38">
            <a:extLst>
              <a:ext uri="{FF2B5EF4-FFF2-40B4-BE49-F238E27FC236}">
                <a16:creationId xmlns:a16="http://schemas.microsoft.com/office/drawing/2014/main" id="{1CFFA314-B237-4F31-A1AA-E59FFDFCFE5F}"/>
              </a:ext>
            </a:extLst>
          </p:cNvPr>
          <p:cNvSpPr txBox="1"/>
          <p:nvPr/>
        </p:nvSpPr>
        <p:spPr>
          <a:xfrm>
            <a:off x="8087033" y="1999887"/>
            <a:ext cx="704296" cy="461665"/>
          </a:xfrm>
          <a:prstGeom prst="rect">
            <a:avLst/>
          </a:prstGeom>
          <a:noFill/>
        </p:spPr>
        <p:txBody>
          <a:bodyPr wrap="square" rtlCol="0">
            <a:spAutoFit/>
          </a:bodyPr>
          <a:lstStyle/>
          <a:p>
            <a:r>
              <a:rPr lang="en-US" altLang="ja-JP" sz="2400" b="1" dirty="0"/>
              <a:t>12</a:t>
            </a:r>
            <a:endParaRPr kumimoji="1" lang="ja-JP" altLang="en-US" sz="2400" b="1" dirty="0"/>
          </a:p>
        </p:txBody>
      </p:sp>
      <p:sp>
        <p:nvSpPr>
          <p:cNvPr id="40" name="テキスト ボックス 39">
            <a:extLst>
              <a:ext uri="{FF2B5EF4-FFF2-40B4-BE49-F238E27FC236}">
                <a16:creationId xmlns:a16="http://schemas.microsoft.com/office/drawing/2014/main" id="{71E12E2A-FEC4-3583-F353-8FDC2FD8408E}"/>
              </a:ext>
            </a:extLst>
          </p:cNvPr>
          <p:cNvSpPr txBox="1"/>
          <p:nvPr/>
        </p:nvSpPr>
        <p:spPr>
          <a:xfrm>
            <a:off x="7575016" y="2549034"/>
            <a:ext cx="704296" cy="461665"/>
          </a:xfrm>
          <a:prstGeom prst="rect">
            <a:avLst/>
          </a:prstGeom>
          <a:noFill/>
        </p:spPr>
        <p:txBody>
          <a:bodyPr wrap="square" rtlCol="0">
            <a:spAutoFit/>
          </a:bodyPr>
          <a:lstStyle/>
          <a:p>
            <a:r>
              <a:rPr lang="en-US" altLang="ja-JP" sz="2400" b="1" dirty="0"/>
              <a:t>10</a:t>
            </a:r>
            <a:endParaRPr kumimoji="1" lang="ja-JP" altLang="en-US" sz="2400" b="1" dirty="0"/>
          </a:p>
        </p:txBody>
      </p:sp>
      <p:sp>
        <p:nvSpPr>
          <p:cNvPr id="41" name="四角形: 角を丸くする 40">
            <a:extLst>
              <a:ext uri="{FF2B5EF4-FFF2-40B4-BE49-F238E27FC236}">
                <a16:creationId xmlns:a16="http://schemas.microsoft.com/office/drawing/2014/main" id="{C6801F38-AB24-6BD9-A177-E628B5FFB46A}"/>
              </a:ext>
            </a:extLst>
          </p:cNvPr>
          <p:cNvSpPr/>
          <p:nvPr/>
        </p:nvSpPr>
        <p:spPr>
          <a:xfrm>
            <a:off x="7184089" y="3796074"/>
            <a:ext cx="3817051" cy="1878036"/>
          </a:xfrm>
          <a:prstGeom prst="roundRect">
            <a:avLst>
              <a:gd name="adj" fmla="val 9138"/>
            </a:avLst>
          </a:prstGeom>
          <a:noFill/>
          <a:ln w="571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46" name="テキスト ボックス 45">
            <a:extLst>
              <a:ext uri="{FF2B5EF4-FFF2-40B4-BE49-F238E27FC236}">
                <a16:creationId xmlns:a16="http://schemas.microsoft.com/office/drawing/2014/main" id="{608BFD97-B731-B233-AE72-5FBDDA1050E6}"/>
              </a:ext>
            </a:extLst>
          </p:cNvPr>
          <p:cNvSpPr txBox="1"/>
          <p:nvPr/>
        </p:nvSpPr>
        <p:spPr>
          <a:xfrm>
            <a:off x="6362114" y="5746371"/>
            <a:ext cx="5461000" cy="400110"/>
          </a:xfrm>
          <a:prstGeom prst="rect">
            <a:avLst/>
          </a:prstGeom>
          <a:solidFill>
            <a:schemeClr val="bg2"/>
          </a:solidFill>
        </p:spPr>
        <p:txBody>
          <a:bodyPr wrap="square" rtlCol="0">
            <a:spAutoFit/>
          </a:bodyPr>
          <a:lstStyle/>
          <a:p>
            <a:pPr algn="ctr"/>
            <a:r>
              <a:rPr kumimoji="1" lang="ja-JP" altLang="en-US" sz="2000" b="1" dirty="0"/>
              <a:t>クローンでないものをクローンでないと判別</a:t>
            </a:r>
            <a:endParaRPr kumimoji="1" lang="en-US" altLang="ja-JP" sz="2000" b="1" dirty="0"/>
          </a:p>
        </p:txBody>
      </p:sp>
      <p:sp>
        <p:nvSpPr>
          <p:cNvPr id="47" name="テキスト ボックス 46">
            <a:extLst>
              <a:ext uri="{FF2B5EF4-FFF2-40B4-BE49-F238E27FC236}">
                <a16:creationId xmlns:a16="http://schemas.microsoft.com/office/drawing/2014/main" id="{BF6B1FD6-CC35-9097-0570-62216B364F6E}"/>
              </a:ext>
            </a:extLst>
          </p:cNvPr>
          <p:cNvSpPr txBox="1"/>
          <p:nvPr/>
        </p:nvSpPr>
        <p:spPr>
          <a:xfrm>
            <a:off x="8852570" y="4461861"/>
            <a:ext cx="704296" cy="461665"/>
          </a:xfrm>
          <a:prstGeom prst="rect">
            <a:avLst/>
          </a:prstGeom>
          <a:noFill/>
        </p:spPr>
        <p:txBody>
          <a:bodyPr wrap="square" rtlCol="0">
            <a:spAutoFit/>
          </a:bodyPr>
          <a:lstStyle/>
          <a:p>
            <a:r>
              <a:rPr lang="en-US" altLang="ja-JP" sz="2400" b="1" dirty="0"/>
              <a:t>37</a:t>
            </a:r>
            <a:endParaRPr kumimoji="1" lang="ja-JP" altLang="en-US" sz="2400" b="1" dirty="0"/>
          </a:p>
        </p:txBody>
      </p:sp>
      <p:sp>
        <p:nvSpPr>
          <p:cNvPr id="48" name="テキスト ボックス 47">
            <a:extLst>
              <a:ext uri="{FF2B5EF4-FFF2-40B4-BE49-F238E27FC236}">
                <a16:creationId xmlns:a16="http://schemas.microsoft.com/office/drawing/2014/main" id="{802B8328-8B6F-2BE3-936D-84F5B022F44F}"/>
              </a:ext>
            </a:extLst>
          </p:cNvPr>
          <p:cNvSpPr txBox="1"/>
          <p:nvPr/>
        </p:nvSpPr>
        <p:spPr>
          <a:xfrm>
            <a:off x="8292055" y="4516223"/>
            <a:ext cx="306465" cy="461665"/>
          </a:xfrm>
          <a:prstGeom prst="rect">
            <a:avLst/>
          </a:prstGeom>
          <a:noFill/>
        </p:spPr>
        <p:txBody>
          <a:bodyPr wrap="square" rtlCol="0">
            <a:spAutoFit/>
          </a:bodyPr>
          <a:lstStyle/>
          <a:p>
            <a:r>
              <a:rPr kumimoji="1" lang="en-US" altLang="ja-JP" sz="2400" b="1" dirty="0"/>
              <a:t>5</a:t>
            </a:r>
            <a:endParaRPr kumimoji="1" lang="ja-JP" altLang="en-US" sz="2400" b="1" dirty="0"/>
          </a:p>
        </p:txBody>
      </p:sp>
      <p:sp>
        <p:nvSpPr>
          <p:cNvPr id="49" name="テキスト ボックス 48">
            <a:extLst>
              <a:ext uri="{FF2B5EF4-FFF2-40B4-BE49-F238E27FC236}">
                <a16:creationId xmlns:a16="http://schemas.microsoft.com/office/drawing/2014/main" id="{7F279AE9-C644-ED15-22A3-7C05C4A0F955}"/>
              </a:ext>
            </a:extLst>
          </p:cNvPr>
          <p:cNvSpPr txBox="1"/>
          <p:nvPr/>
        </p:nvSpPr>
        <p:spPr>
          <a:xfrm>
            <a:off x="9641694" y="4518328"/>
            <a:ext cx="704296" cy="461665"/>
          </a:xfrm>
          <a:prstGeom prst="rect">
            <a:avLst/>
          </a:prstGeom>
          <a:noFill/>
        </p:spPr>
        <p:txBody>
          <a:bodyPr wrap="square" rtlCol="0">
            <a:spAutoFit/>
          </a:bodyPr>
          <a:lstStyle/>
          <a:p>
            <a:r>
              <a:rPr lang="en-US" altLang="ja-JP" sz="2400" b="1" dirty="0"/>
              <a:t>31</a:t>
            </a:r>
            <a:endParaRPr kumimoji="1" lang="ja-JP" altLang="en-US" sz="2400" b="1" dirty="0"/>
          </a:p>
        </p:txBody>
      </p:sp>
      <p:sp>
        <p:nvSpPr>
          <p:cNvPr id="50" name="テキスト ボックス 49">
            <a:extLst>
              <a:ext uri="{FF2B5EF4-FFF2-40B4-BE49-F238E27FC236}">
                <a16:creationId xmlns:a16="http://schemas.microsoft.com/office/drawing/2014/main" id="{051DC977-CEFE-EF75-7FF0-67DFF99D50D4}"/>
              </a:ext>
            </a:extLst>
          </p:cNvPr>
          <p:cNvSpPr txBox="1"/>
          <p:nvPr/>
        </p:nvSpPr>
        <p:spPr>
          <a:xfrm>
            <a:off x="7771457" y="5139972"/>
            <a:ext cx="704296" cy="461665"/>
          </a:xfrm>
          <a:prstGeom prst="rect">
            <a:avLst/>
          </a:prstGeom>
          <a:noFill/>
        </p:spPr>
        <p:txBody>
          <a:bodyPr wrap="square" rtlCol="0">
            <a:spAutoFit/>
          </a:bodyPr>
          <a:lstStyle/>
          <a:p>
            <a:r>
              <a:rPr kumimoji="1" lang="en-US" altLang="ja-JP" sz="2400" b="1" dirty="0"/>
              <a:t>17</a:t>
            </a:r>
            <a:endParaRPr kumimoji="1" lang="ja-JP" altLang="en-US" sz="2400" b="1" dirty="0"/>
          </a:p>
        </p:txBody>
      </p:sp>
      <p:sp>
        <p:nvSpPr>
          <p:cNvPr id="51" name="楕円 50">
            <a:extLst>
              <a:ext uri="{FF2B5EF4-FFF2-40B4-BE49-F238E27FC236}">
                <a16:creationId xmlns:a16="http://schemas.microsoft.com/office/drawing/2014/main" id="{94769D8D-E922-39E1-5228-4637DC87B545}"/>
              </a:ext>
            </a:extLst>
          </p:cNvPr>
          <p:cNvSpPr/>
          <p:nvPr/>
        </p:nvSpPr>
        <p:spPr>
          <a:xfrm>
            <a:off x="8292055" y="3968205"/>
            <a:ext cx="1339405" cy="1340269"/>
          </a:xfrm>
          <a:prstGeom prst="ellipse">
            <a:avLst/>
          </a:prstGeom>
          <a:noFill/>
          <a:ln w="57150">
            <a:solidFill>
              <a:srgbClr val="0070C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52" name="楕円 51">
            <a:extLst>
              <a:ext uri="{FF2B5EF4-FFF2-40B4-BE49-F238E27FC236}">
                <a16:creationId xmlns:a16="http://schemas.microsoft.com/office/drawing/2014/main" id="{9657F3BD-92EC-5ADF-1450-056AC78C6DE4}"/>
              </a:ext>
            </a:extLst>
          </p:cNvPr>
          <p:cNvSpPr/>
          <p:nvPr/>
        </p:nvSpPr>
        <p:spPr>
          <a:xfrm>
            <a:off x="8626753" y="3952779"/>
            <a:ext cx="1525305" cy="1588555"/>
          </a:xfrm>
          <a:prstGeom prst="ellipse">
            <a:avLst/>
          </a:prstGeom>
          <a:noFill/>
          <a:ln w="57150">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45" name="テキスト ボックス 44">
            <a:extLst>
              <a:ext uri="{FF2B5EF4-FFF2-40B4-BE49-F238E27FC236}">
                <a16:creationId xmlns:a16="http://schemas.microsoft.com/office/drawing/2014/main" id="{D00436E6-81FD-E6CD-CEC6-A29A3B4B7DE7}"/>
              </a:ext>
            </a:extLst>
          </p:cNvPr>
          <p:cNvSpPr txBox="1"/>
          <p:nvPr/>
        </p:nvSpPr>
        <p:spPr>
          <a:xfrm>
            <a:off x="7543605" y="3998142"/>
            <a:ext cx="886607" cy="461665"/>
          </a:xfrm>
          <a:prstGeom prst="rect">
            <a:avLst/>
          </a:prstGeom>
          <a:solidFill>
            <a:schemeClr val="accent1">
              <a:lumMod val="40000"/>
              <a:lumOff val="60000"/>
            </a:schemeClr>
          </a:solidFill>
        </p:spPr>
        <p:txBody>
          <a:bodyPr wrap="square" rtlCol="0">
            <a:spAutoFit/>
          </a:bodyPr>
          <a:lstStyle/>
          <a:p>
            <a:pPr algn="ctr"/>
            <a:r>
              <a:rPr lang="en-US" altLang="ja-JP" sz="2400" b="1" dirty="0"/>
              <a:t>FT</a:t>
            </a:r>
            <a:r>
              <a:rPr lang="ja-JP" altLang="en-US" sz="2400" b="1" dirty="0"/>
              <a:t>前</a:t>
            </a:r>
            <a:endParaRPr kumimoji="1" lang="ja-JP" altLang="en-US" sz="2400" b="1" dirty="0"/>
          </a:p>
        </p:txBody>
      </p:sp>
      <p:sp>
        <p:nvSpPr>
          <p:cNvPr id="44" name="テキスト ボックス 43">
            <a:extLst>
              <a:ext uri="{FF2B5EF4-FFF2-40B4-BE49-F238E27FC236}">
                <a16:creationId xmlns:a16="http://schemas.microsoft.com/office/drawing/2014/main" id="{EA3D6638-3364-4F3D-E399-15B21C277986}"/>
              </a:ext>
            </a:extLst>
          </p:cNvPr>
          <p:cNvSpPr txBox="1"/>
          <p:nvPr/>
        </p:nvSpPr>
        <p:spPr>
          <a:xfrm>
            <a:off x="9926624" y="5104214"/>
            <a:ext cx="952090" cy="461665"/>
          </a:xfrm>
          <a:prstGeom prst="rect">
            <a:avLst/>
          </a:prstGeom>
          <a:solidFill>
            <a:schemeClr val="accent2"/>
          </a:solidFill>
        </p:spPr>
        <p:txBody>
          <a:bodyPr wrap="square" rtlCol="0">
            <a:spAutoFit/>
          </a:bodyPr>
          <a:lstStyle/>
          <a:p>
            <a:pPr algn="ctr"/>
            <a:r>
              <a:rPr lang="en-US" altLang="ja-JP" sz="2400" b="1" dirty="0"/>
              <a:t>FT</a:t>
            </a:r>
            <a:r>
              <a:rPr lang="ja-JP" altLang="en-US" sz="2400" b="1" dirty="0"/>
              <a:t>後</a:t>
            </a:r>
            <a:endParaRPr lang="en-US" altLang="ja-JP" sz="2400" b="1" dirty="0"/>
          </a:p>
        </p:txBody>
      </p:sp>
    </p:spTree>
    <p:extLst>
      <p:ext uri="{BB962C8B-B14F-4D97-AF65-F5344CB8AC3E}">
        <p14:creationId xmlns:p14="http://schemas.microsoft.com/office/powerpoint/2010/main" val="68345895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CB38C2E-803B-9B87-7F51-6A69D3C46AE0}"/>
            </a:ext>
          </a:extLst>
        </p:cNvPr>
        <p:cNvGrpSpPr/>
        <p:nvPr/>
      </p:nvGrpSpPr>
      <p:grpSpPr>
        <a:xfrm>
          <a:off x="0" y="0"/>
          <a:ext cx="0" cy="0"/>
          <a:chOff x="0" y="0"/>
          <a:chExt cx="0" cy="0"/>
        </a:xfrm>
      </p:grpSpPr>
      <p:sp>
        <p:nvSpPr>
          <p:cNvPr id="4" name="正方形/長方形 3">
            <a:extLst>
              <a:ext uri="{FF2B5EF4-FFF2-40B4-BE49-F238E27FC236}">
                <a16:creationId xmlns:a16="http://schemas.microsoft.com/office/drawing/2014/main" id="{014EBC01-CF6C-BD12-698B-A90F0C60769D}"/>
              </a:ext>
            </a:extLst>
          </p:cNvPr>
          <p:cNvSpPr/>
          <p:nvPr/>
        </p:nvSpPr>
        <p:spPr>
          <a:xfrm>
            <a:off x="0" y="0"/>
            <a:ext cx="12192000" cy="1117622"/>
          </a:xfrm>
          <a:prstGeom prst="rect">
            <a:avLst/>
          </a:prstGeom>
          <a:solidFill>
            <a:srgbClr val="31404D"/>
          </a:solidFill>
          <a:ln>
            <a:solidFill>
              <a:schemeClr val="accent5">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2" name="タイトル 1">
            <a:extLst>
              <a:ext uri="{FF2B5EF4-FFF2-40B4-BE49-F238E27FC236}">
                <a16:creationId xmlns:a16="http://schemas.microsoft.com/office/drawing/2014/main" id="{F1453FEA-EA60-196F-6FBC-D9257A501056}"/>
              </a:ext>
            </a:extLst>
          </p:cNvPr>
          <p:cNvSpPr>
            <a:spLocks noGrp="1"/>
          </p:cNvSpPr>
          <p:nvPr>
            <p:ph type="title"/>
          </p:nvPr>
        </p:nvSpPr>
        <p:spPr>
          <a:xfrm>
            <a:off x="838200" y="160326"/>
            <a:ext cx="10515600" cy="807862"/>
          </a:xfrm>
        </p:spPr>
        <p:txBody>
          <a:bodyPr anchor="b">
            <a:normAutofit/>
          </a:bodyPr>
          <a:lstStyle/>
          <a:p>
            <a:r>
              <a:rPr lang="ja-JP" altLang="en-US" b="1" dirty="0">
                <a:solidFill>
                  <a:schemeClr val="bg1"/>
                </a:solidFill>
                <a:latin typeface="+mn-ea"/>
                <a:ea typeface="+mn-ea"/>
              </a:rPr>
              <a:t>実験</a:t>
            </a:r>
            <a:r>
              <a:rPr lang="en-US" altLang="ja-JP" b="1" dirty="0">
                <a:solidFill>
                  <a:schemeClr val="bg1"/>
                </a:solidFill>
                <a:latin typeface="+mn-ea"/>
                <a:ea typeface="+mn-ea"/>
              </a:rPr>
              <a:t>1</a:t>
            </a:r>
            <a:r>
              <a:rPr lang="ja-JP" altLang="en-US" b="1" dirty="0">
                <a:solidFill>
                  <a:schemeClr val="bg1"/>
                </a:solidFill>
                <a:latin typeface="+mn-ea"/>
                <a:ea typeface="+mn-ea"/>
              </a:rPr>
              <a:t>：</a:t>
            </a:r>
            <a:r>
              <a:rPr lang="en-US" altLang="ja-JP" b="1" dirty="0">
                <a:solidFill>
                  <a:schemeClr val="bg1"/>
                </a:solidFill>
                <a:latin typeface="+mn-ea"/>
                <a:ea typeface="+mn-ea"/>
              </a:rPr>
              <a:t>GPT</a:t>
            </a:r>
            <a:r>
              <a:rPr lang="ja-JP" altLang="en-US" b="1" dirty="0">
                <a:solidFill>
                  <a:schemeClr val="bg1"/>
                </a:solidFill>
                <a:latin typeface="+mn-ea"/>
                <a:ea typeface="+mn-ea"/>
              </a:rPr>
              <a:t>の評価</a:t>
            </a:r>
            <a:endParaRPr kumimoji="1" lang="ja-JP" altLang="en-US" b="1" dirty="0">
              <a:solidFill>
                <a:schemeClr val="bg1"/>
              </a:solidFill>
              <a:latin typeface="+mn-ea"/>
              <a:ea typeface="+mn-ea"/>
            </a:endParaRPr>
          </a:p>
        </p:txBody>
      </p:sp>
      <p:sp>
        <p:nvSpPr>
          <p:cNvPr id="7" name="スライド番号プレースホルダー 5">
            <a:extLst>
              <a:ext uri="{FF2B5EF4-FFF2-40B4-BE49-F238E27FC236}">
                <a16:creationId xmlns:a16="http://schemas.microsoft.com/office/drawing/2014/main" id="{2118D9A5-EB6F-4DB9-AD2D-A492514C0231}"/>
              </a:ext>
            </a:extLst>
          </p:cNvPr>
          <p:cNvSpPr>
            <a:spLocks noGrp="1"/>
          </p:cNvSpPr>
          <p:nvPr>
            <p:ph type="sldNum" sz="quarter" idx="12"/>
          </p:nvPr>
        </p:nvSpPr>
        <p:spPr>
          <a:xfrm>
            <a:off x="8610600" y="6356350"/>
            <a:ext cx="2743200" cy="365125"/>
          </a:xfrm>
        </p:spPr>
        <p:txBody>
          <a:bodyPr/>
          <a:lstStyle/>
          <a:p>
            <a:fld id="{98E4D49B-7C54-4167-A8CB-7C9DF7FFC802}" type="slidenum">
              <a:rPr kumimoji="1" lang="ja-JP" altLang="en-US" smtClean="0"/>
              <a:t>22</a:t>
            </a:fld>
            <a:endParaRPr kumimoji="1" lang="ja-JP" altLang="en-US"/>
          </a:p>
        </p:txBody>
      </p:sp>
      <p:sp>
        <p:nvSpPr>
          <p:cNvPr id="29" name="四角形: 角を丸くする 28">
            <a:extLst>
              <a:ext uri="{FF2B5EF4-FFF2-40B4-BE49-F238E27FC236}">
                <a16:creationId xmlns:a16="http://schemas.microsoft.com/office/drawing/2014/main" id="{1521FEB7-7CF5-F3A7-B868-6B967585A0A1}"/>
              </a:ext>
            </a:extLst>
          </p:cNvPr>
          <p:cNvSpPr/>
          <p:nvPr/>
        </p:nvSpPr>
        <p:spPr>
          <a:xfrm>
            <a:off x="7184089" y="1236984"/>
            <a:ext cx="3817051" cy="1878036"/>
          </a:xfrm>
          <a:prstGeom prst="roundRect">
            <a:avLst>
              <a:gd name="adj" fmla="val 9138"/>
            </a:avLst>
          </a:prstGeom>
          <a:noFill/>
          <a:ln w="571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0" name="楕円 29">
            <a:extLst>
              <a:ext uri="{FF2B5EF4-FFF2-40B4-BE49-F238E27FC236}">
                <a16:creationId xmlns:a16="http://schemas.microsoft.com/office/drawing/2014/main" id="{96A00266-7704-2FEA-2BF7-752F729CF45A}"/>
              </a:ext>
            </a:extLst>
          </p:cNvPr>
          <p:cNvSpPr/>
          <p:nvPr/>
        </p:nvSpPr>
        <p:spPr>
          <a:xfrm>
            <a:off x="8087033" y="1390703"/>
            <a:ext cx="1554660" cy="1555663"/>
          </a:xfrm>
          <a:prstGeom prst="ellipse">
            <a:avLst/>
          </a:prstGeom>
          <a:noFill/>
          <a:ln w="57150">
            <a:solidFill>
              <a:srgbClr val="0070C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42" name="楕円 41">
            <a:extLst>
              <a:ext uri="{FF2B5EF4-FFF2-40B4-BE49-F238E27FC236}">
                <a16:creationId xmlns:a16="http://schemas.microsoft.com/office/drawing/2014/main" id="{525D497E-91CE-F7BC-A01C-40AD85F2ECE6}"/>
              </a:ext>
            </a:extLst>
          </p:cNvPr>
          <p:cNvSpPr/>
          <p:nvPr/>
        </p:nvSpPr>
        <p:spPr>
          <a:xfrm>
            <a:off x="8670238" y="1400092"/>
            <a:ext cx="1483471" cy="1544988"/>
          </a:xfrm>
          <a:prstGeom prst="ellipse">
            <a:avLst/>
          </a:prstGeom>
          <a:noFill/>
          <a:ln w="57150">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43" name="テキスト ボックス 42">
            <a:extLst>
              <a:ext uri="{FF2B5EF4-FFF2-40B4-BE49-F238E27FC236}">
                <a16:creationId xmlns:a16="http://schemas.microsoft.com/office/drawing/2014/main" id="{03CF4124-DD53-ACDB-2ADA-769EDA69DE49}"/>
              </a:ext>
            </a:extLst>
          </p:cNvPr>
          <p:cNvSpPr txBox="1"/>
          <p:nvPr/>
        </p:nvSpPr>
        <p:spPr>
          <a:xfrm>
            <a:off x="9926624" y="2543423"/>
            <a:ext cx="975362" cy="461665"/>
          </a:xfrm>
          <a:prstGeom prst="rect">
            <a:avLst/>
          </a:prstGeom>
          <a:solidFill>
            <a:schemeClr val="accent2"/>
          </a:solidFill>
        </p:spPr>
        <p:txBody>
          <a:bodyPr wrap="square" rtlCol="0">
            <a:spAutoFit/>
          </a:bodyPr>
          <a:lstStyle/>
          <a:p>
            <a:pPr algn="ctr"/>
            <a:r>
              <a:rPr lang="en-US" altLang="ja-JP" sz="2400" b="1" dirty="0"/>
              <a:t>FT</a:t>
            </a:r>
            <a:r>
              <a:rPr lang="ja-JP" altLang="en-US" sz="2400" b="1" dirty="0"/>
              <a:t>後</a:t>
            </a:r>
            <a:endParaRPr lang="en-US" altLang="ja-JP" sz="2400" b="1" dirty="0"/>
          </a:p>
        </p:txBody>
      </p:sp>
      <p:sp>
        <p:nvSpPr>
          <p:cNvPr id="54" name="テキスト ボックス 53">
            <a:extLst>
              <a:ext uri="{FF2B5EF4-FFF2-40B4-BE49-F238E27FC236}">
                <a16:creationId xmlns:a16="http://schemas.microsoft.com/office/drawing/2014/main" id="{BBE451CC-4EDC-CE50-DB02-9C7AC330049C}"/>
              </a:ext>
            </a:extLst>
          </p:cNvPr>
          <p:cNvSpPr txBox="1"/>
          <p:nvPr/>
        </p:nvSpPr>
        <p:spPr>
          <a:xfrm>
            <a:off x="7440012" y="1429786"/>
            <a:ext cx="977457" cy="461665"/>
          </a:xfrm>
          <a:prstGeom prst="rect">
            <a:avLst/>
          </a:prstGeom>
          <a:solidFill>
            <a:schemeClr val="accent1">
              <a:lumMod val="40000"/>
              <a:lumOff val="60000"/>
            </a:schemeClr>
          </a:solidFill>
        </p:spPr>
        <p:txBody>
          <a:bodyPr wrap="square" rtlCol="0">
            <a:spAutoFit/>
          </a:bodyPr>
          <a:lstStyle/>
          <a:p>
            <a:pPr algn="ctr"/>
            <a:r>
              <a:rPr lang="en-US" altLang="ja-JP" sz="2400" b="1" dirty="0"/>
              <a:t>FT</a:t>
            </a:r>
            <a:r>
              <a:rPr lang="ja-JP" altLang="en-US" sz="2400" b="1" dirty="0"/>
              <a:t>前</a:t>
            </a:r>
            <a:endParaRPr kumimoji="1" lang="ja-JP" altLang="en-US" sz="2400" b="1" dirty="0"/>
          </a:p>
        </p:txBody>
      </p:sp>
      <p:sp>
        <p:nvSpPr>
          <p:cNvPr id="55" name="テキスト ボックス 54">
            <a:extLst>
              <a:ext uri="{FF2B5EF4-FFF2-40B4-BE49-F238E27FC236}">
                <a16:creationId xmlns:a16="http://schemas.microsoft.com/office/drawing/2014/main" id="{50CC3CDC-4146-2A5F-B5C1-BE1B61D25B4A}"/>
              </a:ext>
            </a:extLst>
          </p:cNvPr>
          <p:cNvSpPr txBox="1"/>
          <p:nvPr/>
        </p:nvSpPr>
        <p:spPr>
          <a:xfrm>
            <a:off x="7358741" y="3171106"/>
            <a:ext cx="3467745" cy="400110"/>
          </a:xfrm>
          <a:prstGeom prst="rect">
            <a:avLst/>
          </a:prstGeom>
          <a:solidFill>
            <a:schemeClr val="bg2"/>
          </a:solidFill>
        </p:spPr>
        <p:txBody>
          <a:bodyPr wrap="square" rtlCol="0">
            <a:spAutoFit/>
          </a:bodyPr>
          <a:lstStyle/>
          <a:p>
            <a:pPr algn="ctr"/>
            <a:r>
              <a:rPr kumimoji="1" lang="ja-JP" altLang="en-US" sz="2000" b="1" dirty="0"/>
              <a:t>クローンをクローンと判別</a:t>
            </a:r>
            <a:endParaRPr kumimoji="1" lang="en-US" altLang="ja-JP" sz="2000" b="1" dirty="0"/>
          </a:p>
        </p:txBody>
      </p:sp>
      <p:sp>
        <p:nvSpPr>
          <p:cNvPr id="56" name="テキスト ボックス 55">
            <a:extLst>
              <a:ext uri="{FF2B5EF4-FFF2-40B4-BE49-F238E27FC236}">
                <a16:creationId xmlns:a16="http://schemas.microsoft.com/office/drawing/2014/main" id="{068F372B-36A0-D585-1E9B-1005701788AB}"/>
              </a:ext>
            </a:extLst>
          </p:cNvPr>
          <p:cNvSpPr txBox="1"/>
          <p:nvPr/>
        </p:nvSpPr>
        <p:spPr>
          <a:xfrm>
            <a:off x="8873963" y="1997719"/>
            <a:ext cx="704296" cy="461665"/>
          </a:xfrm>
          <a:prstGeom prst="rect">
            <a:avLst/>
          </a:prstGeom>
          <a:noFill/>
        </p:spPr>
        <p:txBody>
          <a:bodyPr wrap="square" rtlCol="0">
            <a:spAutoFit/>
          </a:bodyPr>
          <a:lstStyle/>
          <a:p>
            <a:r>
              <a:rPr kumimoji="1" lang="en-US" altLang="ja-JP" sz="2400" b="1" dirty="0"/>
              <a:t>96</a:t>
            </a:r>
            <a:endParaRPr kumimoji="1" lang="ja-JP" altLang="en-US" sz="2400" b="1" dirty="0"/>
          </a:p>
        </p:txBody>
      </p:sp>
      <p:sp>
        <p:nvSpPr>
          <p:cNvPr id="57" name="テキスト ボックス 56">
            <a:extLst>
              <a:ext uri="{FF2B5EF4-FFF2-40B4-BE49-F238E27FC236}">
                <a16:creationId xmlns:a16="http://schemas.microsoft.com/office/drawing/2014/main" id="{4C534CFC-2C1B-D202-3550-AA30872114D0}"/>
              </a:ext>
            </a:extLst>
          </p:cNvPr>
          <p:cNvSpPr txBox="1"/>
          <p:nvPr/>
        </p:nvSpPr>
        <p:spPr>
          <a:xfrm>
            <a:off x="9651708" y="1959654"/>
            <a:ext cx="533255" cy="461665"/>
          </a:xfrm>
          <a:prstGeom prst="rect">
            <a:avLst/>
          </a:prstGeom>
          <a:noFill/>
        </p:spPr>
        <p:txBody>
          <a:bodyPr wrap="square" rtlCol="0">
            <a:spAutoFit/>
          </a:bodyPr>
          <a:lstStyle/>
          <a:p>
            <a:r>
              <a:rPr lang="en-US" altLang="ja-JP" sz="2400" b="1" dirty="0"/>
              <a:t>11</a:t>
            </a:r>
            <a:endParaRPr kumimoji="1" lang="ja-JP" altLang="en-US" sz="2400" b="1" dirty="0"/>
          </a:p>
        </p:txBody>
      </p:sp>
      <p:sp>
        <p:nvSpPr>
          <p:cNvPr id="58" name="テキスト ボックス 57">
            <a:extLst>
              <a:ext uri="{FF2B5EF4-FFF2-40B4-BE49-F238E27FC236}">
                <a16:creationId xmlns:a16="http://schemas.microsoft.com/office/drawing/2014/main" id="{27DA15CE-318C-FB1D-41E4-FD14EF004DDB}"/>
              </a:ext>
            </a:extLst>
          </p:cNvPr>
          <p:cNvSpPr txBox="1"/>
          <p:nvPr/>
        </p:nvSpPr>
        <p:spPr>
          <a:xfrm>
            <a:off x="8087033" y="1999887"/>
            <a:ext cx="704296" cy="461665"/>
          </a:xfrm>
          <a:prstGeom prst="rect">
            <a:avLst/>
          </a:prstGeom>
          <a:noFill/>
        </p:spPr>
        <p:txBody>
          <a:bodyPr wrap="square" rtlCol="0">
            <a:spAutoFit/>
          </a:bodyPr>
          <a:lstStyle/>
          <a:p>
            <a:r>
              <a:rPr lang="en-US" altLang="ja-JP" sz="2400" b="1" dirty="0"/>
              <a:t>12</a:t>
            </a:r>
            <a:endParaRPr kumimoji="1" lang="ja-JP" altLang="en-US" sz="2400" b="1" dirty="0"/>
          </a:p>
        </p:txBody>
      </p:sp>
      <p:sp>
        <p:nvSpPr>
          <p:cNvPr id="59" name="テキスト ボックス 58">
            <a:extLst>
              <a:ext uri="{FF2B5EF4-FFF2-40B4-BE49-F238E27FC236}">
                <a16:creationId xmlns:a16="http://schemas.microsoft.com/office/drawing/2014/main" id="{9342124D-CC7C-7072-7E43-21868B3628F0}"/>
              </a:ext>
            </a:extLst>
          </p:cNvPr>
          <p:cNvSpPr txBox="1"/>
          <p:nvPr/>
        </p:nvSpPr>
        <p:spPr>
          <a:xfrm>
            <a:off x="7575016" y="2549034"/>
            <a:ext cx="704296" cy="461665"/>
          </a:xfrm>
          <a:prstGeom prst="rect">
            <a:avLst/>
          </a:prstGeom>
          <a:noFill/>
        </p:spPr>
        <p:txBody>
          <a:bodyPr wrap="square" rtlCol="0">
            <a:spAutoFit/>
          </a:bodyPr>
          <a:lstStyle/>
          <a:p>
            <a:r>
              <a:rPr lang="en-US" altLang="ja-JP" sz="2400" b="1" dirty="0"/>
              <a:t>10</a:t>
            </a:r>
            <a:endParaRPr kumimoji="1" lang="ja-JP" altLang="en-US" sz="2400" b="1" dirty="0"/>
          </a:p>
        </p:txBody>
      </p:sp>
      <p:sp>
        <p:nvSpPr>
          <p:cNvPr id="60" name="四角形: 角を丸くする 59">
            <a:extLst>
              <a:ext uri="{FF2B5EF4-FFF2-40B4-BE49-F238E27FC236}">
                <a16:creationId xmlns:a16="http://schemas.microsoft.com/office/drawing/2014/main" id="{BFFDCC42-5477-EAFB-D0AD-6E20BED44CF0}"/>
              </a:ext>
            </a:extLst>
          </p:cNvPr>
          <p:cNvSpPr/>
          <p:nvPr/>
        </p:nvSpPr>
        <p:spPr>
          <a:xfrm>
            <a:off x="7184089" y="3796074"/>
            <a:ext cx="3817051" cy="1878036"/>
          </a:xfrm>
          <a:prstGeom prst="roundRect">
            <a:avLst>
              <a:gd name="adj" fmla="val 9138"/>
            </a:avLst>
          </a:prstGeom>
          <a:noFill/>
          <a:ln w="571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61" name="テキスト ボックス 60">
            <a:extLst>
              <a:ext uri="{FF2B5EF4-FFF2-40B4-BE49-F238E27FC236}">
                <a16:creationId xmlns:a16="http://schemas.microsoft.com/office/drawing/2014/main" id="{EEC84E25-3347-FF39-10D8-AB4F9BC67458}"/>
              </a:ext>
            </a:extLst>
          </p:cNvPr>
          <p:cNvSpPr txBox="1"/>
          <p:nvPr/>
        </p:nvSpPr>
        <p:spPr>
          <a:xfrm>
            <a:off x="6362114" y="5746371"/>
            <a:ext cx="5461000" cy="400110"/>
          </a:xfrm>
          <a:prstGeom prst="rect">
            <a:avLst/>
          </a:prstGeom>
          <a:solidFill>
            <a:schemeClr val="bg2"/>
          </a:solidFill>
        </p:spPr>
        <p:txBody>
          <a:bodyPr wrap="square" rtlCol="0">
            <a:spAutoFit/>
          </a:bodyPr>
          <a:lstStyle/>
          <a:p>
            <a:pPr algn="ctr"/>
            <a:r>
              <a:rPr kumimoji="1" lang="ja-JP" altLang="en-US" sz="2000" b="1" dirty="0"/>
              <a:t>クローンでないものをクローンでないと判別</a:t>
            </a:r>
            <a:endParaRPr kumimoji="1" lang="en-US" altLang="ja-JP" sz="2000" b="1" dirty="0"/>
          </a:p>
        </p:txBody>
      </p:sp>
      <p:sp>
        <p:nvSpPr>
          <p:cNvPr id="62" name="テキスト ボックス 61">
            <a:extLst>
              <a:ext uri="{FF2B5EF4-FFF2-40B4-BE49-F238E27FC236}">
                <a16:creationId xmlns:a16="http://schemas.microsoft.com/office/drawing/2014/main" id="{8A1B733D-791C-84D7-C2BC-586B908486D1}"/>
              </a:ext>
            </a:extLst>
          </p:cNvPr>
          <p:cNvSpPr txBox="1"/>
          <p:nvPr/>
        </p:nvSpPr>
        <p:spPr>
          <a:xfrm>
            <a:off x="8852570" y="4461861"/>
            <a:ext cx="704296" cy="461665"/>
          </a:xfrm>
          <a:prstGeom prst="rect">
            <a:avLst/>
          </a:prstGeom>
          <a:noFill/>
        </p:spPr>
        <p:txBody>
          <a:bodyPr wrap="square" rtlCol="0">
            <a:spAutoFit/>
          </a:bodyPr>
          <a:lstStyle/>
          <a:p>
            <a:r>
              <a:rPr lang="en-US" altLang="ja-JP" sz="2400" b="1" dirty="0"/>
              <a:t>37</a:t>
            </a:r>
            <a:endParaRPr kumimoji="1" lang="ja-JP" altLang="en-US" sz="2400" b="1" dirty="0"/>
          </a:p>
        </p:txBody>
      </p:sp>
      <p:sp>
        <p:nvSpPr>
          <p:cNvPr id="63" name="テキスト ボックス 62">
            <a:extLst>
              <a:ext uri="{FF2B5EF4-FFF2-40B4-BE49-F238E27FC236}">
                <a16:creationId xmlns:a16="http://schemas.microsoft.com/office/drawing/2014/main" id="{303F4A74-1283-0C07-A5CF-723D1993987D}"/>
              </a:ext>
            </a:extLst>
          </p:cNvPr>
          <p:cNvSpPr txBox="1"/>
          <p:nvPr/>
        </p:nvSpPr>
        <p:spPr>
          <a:xfrm>
            <a:off x="8292055" y="4516223"/>
            <a:ext cx="306465" cy="461665"/>
          </a:xfrm>
          <a:prstGeom prst="rect">
            <a:avLst/>
          </a:prstGeom>
          <a:noFill/>
        </p:spPr>
        <p:txBody>
          <a:bodyPr wrap="square" rtlCol="0">
            <a:spAutoFit/>
          </a:bodyPr>
          <a:lstStyle/>
          <a:p>
            <a:r>
              <a:rPr kumimoji="1" lang="en-US" altLang="ja-JP" sz="2400" b="1" dirty="0"/>
              <a:t>5</a:t>
            </a:r>
            <a:endParaRPr kumimoji="1" lang="ja-JP" altLang="en-US" sz="2400" b="1" dirty="0"/>
          </a:p>
        </p:txBody>
      </p:sp>
      <p:sp>
        <p:nvSpPr>
          <p:cNvPr id="64" name="テキスト ボックス 63">
            <a:extLst>
              <a:ext uri="{FF2B5EF4-FFF2-40B4-BE49-F238E27FC236}">
                <a16:creationId xmlns:a16="http://schemas.microsoft.com/office/drawing/2014/main" id="{CEA32211-0270-7A3D-1762-9BDBCA3BEAD7}"/>
              </a:ext>
            </a:extLst>
          </p:cNvPr>
          <p:cNvSpPr txBox="1"/>
          <p:nvPr/>
        </p:nvSpPr>
        <p:spPr>
          <a:xfrm>
            <a:off x="9641694" y="4518328"/>
            <a:ext cx="704296" cy="461665"/>
          </a:xfrm>
          <a:prstGeom prst="rect">
            <a:avLst/>
          </a:prstGeom>
          <a:noFill/>
        </p:spPr>
        <p:txBody>
          <a:bodyPr wrap="square" rtlCol="0">
            <a:spAutoFit/>
          </a:bodyPr>
          <a:lstStyle/>
          <a:p>
            <a:r>
              <a:rPr lang="en-US" altLang="ja-JP" sz="2400" b="1" dirty="0"/>
              <a:t>31</a:t>
            </a:r>
            <a:endParaRPr kumimoji="1" lang="ja-JP" altLang="en-US" sz="2400" b="1" dirty="0"/>
          </a:p>
        </p:txBody>
      </p:sp>
      <p:sp>
        <p:nvSpPr>
          <p:cNvPr id="65" name="テキスト ボックス 64">
            <a:extLst>
              <a:ext uri="{FF2B5EF4-FFF2-40B4-BE49-F238E27FC236}">
                <a16:creationId xmlns:a16="http://schemas.microsoft.com/office/drawing/2014/main" id="{093DD32E-5291-EACF-A53C-9F1EAB3AC409}"/>
              </a:ext>
            </a:extLst>
          </p:cNvPr>
          <p:cNvSpPr txBox="1"/>
          <p:nvPr/>
        </p:nvSpPr>
        <p:spPr>
          <a:xfrm>
            <a:off x="7771457" y="5139972"/>
            <a:ext cx="704296" cy="461665"/>
          </a:xfrm>
          <a:prstGeom prst="rect">
            <a:avLst/>
          </a:prstGeom>
          <a:noFill/>
        </p:spPr>
        <p:txBody>
          <a:bodyPr wrap="square" rtlCol="0">
            <a:spAutoFit/>
          </a:bodyPr>
          <a:lstStyle/>
          <a:p>
            <a:r>
              <a:rPr kumimoji="1" lang="en-US" altLang="ja-JP" sz="2400" b="1" dirty="0"/>
              <a:t>17</a:t>
            </a:r>
            <a:endParaRPr kumimoji="1" lang="ja-JP" altLang="en-US" sz="2400" b="1" dirty="0"/>
          </a:p>
        </p:txBody>
      </p:sp>
      <p:sp>
        <p:nvSpPr>
          <p:cNvPr id="66" name="楕円 65">
            <a:extLst>
              <a:ext uri="{FF2B5EF4-FFF2-40B4-BE49-F238E27FC236}">
                <a16:creationId xmlns:a16="http://schemas.microsoft.com/office/drawing/2014/main" id="{5A3B8012-A745-BC22-E8CB-FC04218E1C11}"/>
              </a:ext>
            </a:extLst>
          </p:cNvPr>
          <p:cNvSpPr/>
          <p:nvPr/>
        </p:nvSpPr>
        <p:spPr>
          <a:xfrm>
            <a:off x="8292055" y="3968205"/>
            <a:ext cx="1339405" cy="1340269"/>
          </a:xfrm>
          <a:prstGeom prst="ellipse">
            <a:avLst/>
          </a:prstGeom>
          <a:noFill/>
          <a:ln w="57150">
            <a:solidFill>
              <a:srgbClr val="0070C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67" name="楕円 66">
            <a:extLst>
              <a:ext uri="{FF2B5EF4-FFF2-40B4-BE49-F238E27FC236}">
                <a16:creationId xmlns:a16="http://schemas.microsoft.com/office/drawing/2014/main" id="{AA10D99B-813E-C971-0B3C-BC28678720B0}"/>
              </a:ext>
            </a:extLst>
          </p:cNvPr>
          <p:cNvSpPr/>
          <p:nvPr/>
        </p:nvSpPr>
        <p:spPr>
          <a:xfrm>
            <a:off x="8626753" y="3952779"/>
            <a:ext cx="1525305" cy="1588555"/>
          </a:xfrm>
          <a:prstGeom prst="ellipse">
            <a:avLst/>
          </a:prstGeom>
          <a:noFill/>
          <a:ln w="57150">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68" name="テキスト ボックス 67">
            <a:extLst>
              <a:ext uri="{FF2B5EF4-FFF2-40B4-BE49-F238E27FC236}">
                <a16:creationId xmlns:a16="http://schemas.microsoft.com/office/drawing/2014/main" id="{AD3D72A4-A6D1-2B74-5E30-7B7E51C932E7}"/>
              </a:ext>
            </a:extLst>
          </p:cNvPr>
          <p:cNvSpPr txBox="1"/>
          <p:nvPr/>
        </p:nvSpPr>
        <p:spPr>
          <a:xfrm>
            <a:off x="7543605" y="3998142"/>
            <a:ext cx="886607" cy="461665"/>
          </a:xfrm>
          <a:prstGeom prst="rect">
            <a:avLst/>
          </a:prstGeom>
          <a:solidFill>
            <a:schemeClr val="accent1">
              <a:lumMod val="40000"/>
              <a:lumOff val="60000"/>
            </a:schemeClr>
          </a:solidFill>
        </p:spPr>
        <p:txBody>
          <a:bodyPr wrap="square" rtlCol="0">
            <a:spAutoFit/>
          </a:bodyPr>
          <a:lstStyle/>
          <a:p>
            <a:pPr algn="ctr"/>
            <a:r>
              <a:rPr lang="en-US" altLang="ja-JP" sz="2400" b="1" dirty="0"/>
              <a:t>FT</a:t>
            </a:r>
            <a:r>
              <a:rPr lang="ja-JP" altLang="en-US" sz="2400" b="1" dirty="0"/>
              <a:t>前</a:t>
            </a:r>
            <a:endParaRPr kumimoji="1" lang="ja-JP" altLang="en-US" sz="2400" b="1" dirty="0"/>
          </a:p>
        </p:txBody>
      </p:sp>
      <p:sp>
        <p:nvSpPr>
          <p:cNvPr id="69" name="テキスト ボックス 68">
            <a:extLst>
              <a:ext uri="{FF2B5EF4-FFF2-40B4-BE49-F238E27FC236}">
                <a16:creationId xmlns:a16="http://schemas.microsoft.com/office/drawing/2014/main" id="{4941DC67-82F2-20E1-3628-15C62EAB3FE1}"/>
              </a:ext>
            </a:extLst>
          </p:cNvPr>
          <p:cNvSpPr txBox="1"/>
          <p:nvPr/>
        </p:nvSpPr>
        <p:spPr>
          <a:xfrm>
            <a:off x="9926624" y="5104214"/>
            <a:ext cx="952090" cy="461665"/>
          </a:xfrm>
          <a:prstGeom prst="rect">
            <a:avLst/>
          </a:prstGeom>
          <a:solidFill>
            <a:schemeClr val="accent2"/>
          </a:solidFill>
        </p:spPr>
        <p:txBody>
          <a:bodyPr wrap="square" rtlCol="0">
            <a:spAutoFit/>
          </a:bodyPr>
          <a:lstStyle/>
          <a:p>
            <a:pPr algn="ctr"/>
            <a:r>
              <a:rPr lang="en-US" altLang="ja-JP" sz="2400" b="1" dirty="0"/>
              <a:t>FT</a:t>
            </a:r>
            <a:r>
              <a:rPr lang="ja-JP" altLang="en-US" sz="2400" b="1" dirty="0"/>
              <a:t>後</a:t>
            </a:r>
            <a:endParaRPr lang="en-US" altLang="ja-JP" sz="2400" b="1" dirty="0"/>
          </a:p>
        </p:txBody>
      </p:sp>
      <p:sp>
        <p:nvSpPr>
          <p:cNvPr id="5" name="四角形: 角を丸くする 4">
            <a:extLst>
              <a:ext uri="{FF2B5EF4-FFF2-40B4-BE49-F238E27FC236}">
                <a16:creationId xmlns:a16="http://schemas.microsoft.com/office/drawing/2014/main" id="{1C85706A-2D97-0D65-5F4A-ECB80FC43EFC}"/>
              </a:ext>
            </a:extLst>
          </p:cNvPr>
          <p:cNvSpPr/>
          <p:nvPr/>
        </p:nvSpPr>
        <p:spPr>
          <a:xfrm>
            <a:off x="6164647" y="1188291"/>
            <a:ext cx="5751615" cy="5656997"/>
          </a:xfrm>
          <a:prstGeom prst="roundRect">
            <a:avLst/>
          </a:prstGeom>
          <a:solidFill>
            <a:schemeClr val="bg1">
              <a:alpha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0" name="四角形: 角を丸くする 69">
            <a:extLst>
              <a:ext uri="{FF2B5EF4-FFF2-40B4-BE49-F238E27FC236}">
                <a16:creationId xmlns:a16="http://schemas.microsoft.com/office/drawing/2014/main" id="{9FFF31C7-B138-CDA6-EB97-F485E1DD084A}"/>
              </a:ext>
            </a:extLst>
          </p:cNvPr>
          <p:cNvSpPr/>
          <p:nvPr/>
        </p:nvSpPr>
        <p:spPr>
          <a:xfrm>
            <a:off x="344384" y="5270929"/>
            <a:ext cx="5751616" cy="1450546"/>
          </a:xfrm>
          <a:prstGeom prst="roundRect">
            <a:avLst/>
          </a:prstGeom>
          <a:solidFill>
            <a:schemeClr val="accent4">
              <a:lumMod val="20000"/>
              <a:lumOff val="80000"/>
            </a:schemeClr>
          </a:solidFill>
          <a:ln w="190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1" name="コンテンツ プレースホルダー 2">
            <a:extLst>
              <a:ext uri="{FF2B5EF4-FFF2-40B4-BE49-F238E27FC236}">
                <a16:creationId xmlns:a16="http://schemas.microsoft.com/office/drawing/2014/main" id="{00EEF6F8-0E56-D2B4-B985-43F9CC7A1828}"/>
              </a:ext>
            </a:extLst>
          </p:cNvPr>
          <p:cNvSpPr txBox="1">
            <a:spLocks/>
          </p:cNvSpPr>
          <p:nvPr/>
        </p:nvSpPr>
        <p:spPr>
          <a:xfrm>
            <a:off x="344384" y="5270929"/>
            <a:ext cx="5751616" cy="1450546"/>
          </a:xfrm>
          <a:prstGeom prst="rect">
            <a:avLst/>
          </a:prstGeom>
        </p:spPr>
        <p:txBody>
          <a:bodyPr vert="horz" lIns="91440" tIns="45720" rIns="91440" bIns="45720" rtlCol="0" anchor="ct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a:lnSpc>
                <a:spcPct val="100000"/>
              </a:lnSpc>
            </a:pPr>
            <a:r>
              <a:rPr lang="ja-JP" altLang="en-US" sz="2000" b="1" dirty="0"/>
              <a:t>クローンでないものを正しく判定するようになった</a:t>
            </a:r>
            <a:endParaRPr lang="en-US" altLang="ja-JP" sz="2000" b="1" dirty="0"/>
          </a:p>
          <a:p>
            <a:pPr>
              <a:lnSpc>
                <a:spcPct val="110000"/>
              </a:lnSpc>
            </a:pPr>
            <a:r>
              <a:rPr lang="ja-JP" altLang="en-US" sz="2000" b="1" dirty="0"/>
              <a:t>全体の検出精度は上昇した</a:t>
            </a:r>
            <a:endParaRPr lang="en-US" altLang="ja-JP" sz="2000" b="1" dirty="0"/>
          </a:p>
        </p:txBody>
      </p:sp>
      <p:graphicFrame>
        <p:nvGraphicFramePr>
          <p:cNvPr id="6" name="グラフ 5">
            <a:extLst>
              <a:ext uri="{FF2B5EF4-FFF2-40B4-BE49-F238E27FC236}">
                <a16:creationId xmlns:a16="http://schemas.microsoft.com/office/drawing/2014/main" id="{E2C5FBF6-3F7B-303E-8562-C090F01F0724}"/>
              </a:ext>
            </a:extLst>
          </p:cNvPr>
          <p:cNvGraphicFramePr/>
          <p:nvPr>
            <p:extLst>
              <p:ext uri="{D42A27DB-BD31-4B8C-83A1-F6EECF244321}">
                <p14:modId xmlns:p14="http://schemas.microsoft.com/office/powerpoint/2010/main" val="2227494037"/>
              </p:ext>
            </p:extLst>
          </p:nvPr>
        </p:nvGraphicFramePr>
        <p:xfrm>
          <a:off x="344384" y="1277947"/>
          <a:ext cx="5751616" cy="3852193"/>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76611681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A97F86F-D401-25E6-7C09-8B4C32DC68F2}"/>
            </a:ext>
          </a:extLst>
        </p:cNvPr>
        <p:cNvGrpSpPr/>
        <p:nvPr/>
      </p:nvGrpSpPr>
      <p:grpSpPr>
        <a:xfrm>
          <a:off x="0" y="0"/>
          <a:ext cx="0" cy="0"/>
          <a:chOff x="0" y="0"/>
          <a:chExt cx="0" cy="0"/>
        </a:xfrm>
      </p:grpSpPr>
      <p:sp>
        <p:nvSpPr>
          <p:cNvPr id="53" name="四角形: 角を丸くする 52">
            <a:extLst>
              <a:ext uri="{FF2B5EF4-FFF2-40B4-BE49-F238E27FC236}">
                <a16:creationId xmlns:a16="http://schemas.microsoft.com/office/drawing/2014/main" id="{02A4027D-000C-B2CC-70A1-DD2F5733FB56}"/>
              </a:ext>
            </a:extLst>
          </p:cNvPr>
          <p:cNvSpPr/>
          <p:nvPr/>
        </p:nvSpPr>
        <p:spPr>
          <a:xfrm>
            <a:off x="344384" y="5345770"/>
            <a:ext cx="5751616" cy="1375705"/>
          </a:xfrm>
          <a:prstGeom prst="roundRect">
            <a:avLst/>
          </a:prstGeom>
          <a:solidFill>
            <a:schemeClr val="accent4">
              <a:lumMod val="20000"/>
              <a:lumOff val="80000"/>
            </a:schemeClr>
          </a:solidFill>
          <a:ln w="190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4" name="正方形/長方形 3">
            <a:extLst>
              <a:ext uri="{FF2B5EF4-FFF2-40B4-BE49-F238E27FC236}">
                <a16:creationId xmlns:a16="http://schemas.microsoft.com/office/drawing/2014/main" id="{5D924A4B-FE9F-B1F3-569B-28900365771A}"/>
              </a:ext>
            </a:extLst>
          </p:cNvPr>
          <p:cNvSpPr/>
          <p:nvPr/>
        </p:nvSpPr>
        <p:spPr>
          <a:xfrm>
            <a:off x="0" y="0"/>
            <a:ext cx="12192000" cy="1117622"/>
          </a:xfrm>
          <a:prstGeom prst="rect">
            <a:avLst/>
          </a:prstGeom>
          <a:solidFill>
            <a:srgbClr val="31404D"/>
          </a:solidFill>
          <a:ln>
            <a:solidFill>
              <a:schemeClr val="accent5">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2" name="タイトル 1">
            <a:extLst>
              <a:ext uri="{FF2B5EF4-FFF2-40B4-BE49-F238E27FC236}">
                <a16:creationId xmlns:a16="http://schemas.microsoft.com/office/drawing/2014/main" id="{B75DA801-A5B8-E82C-DB86-324A3F574AFC}"/>
              </a:ext>
            </a:extLst>
          </p:cNvPr>
          <p:cNvSpPr>
            <a:spLocks noGrp="1"/>
          </p:cNvSpPr>
          <p:nvPr>
            <p:ph type="title"/>
          </p:nvPr>
        </p:nvSpPr>
        <p:spPr>
          <a:xfrm>
            <a:off x="838200" y="160326"/>
            <a:ext cx="10515600" cy="807862"/>
          </a:xfrm>
        </p:spPr>
        <p:txBody>
          <a:bodyPr anchor="b">
            <a:normAutofit/>
          </a:bodyPr>
          <a:lstStyle/>
          <a:p>
            <a:r>
              <a:rPr lang="ja-JP" altLang="en-US" b="1" dirty="0">
                <a:solidFill>
                  <a:schemeClr val="bg1"/>
                </a:solidFill>
                <a:latin typeface="+mn-ea"/>
                <a:ea typeface="+mn-ea"/>
              </a:rPr>
              <a:t>実験</a:t>
            </a:r>
            <a:r>
              <a:rPr lang="en-US" altLang="ja-JP" b="1" dirty="0">
                <a:solidFill>
                  <a:schemeClr val="bg1"/>
                </a:solidFill>
                <a:latin typeface="+mn-ea"/>
                <a:ea typeface="+mn-ea"/>
              </a:rPr>
              <a:t>1</a:t>
            </a:r>
            <a:r>
              <a:rPr lang="ja-JP" altLang="en-US" b="1" dirty="0">
                <a:solidFill>
                  <a:schemeClr val="bg1"/>
                </a:solidFill>
                <a:latin typeface="+mn-ea"/>
                <a:ea typeface="+mn-ea"/>
              </a:rPr>
              <a:t>：</a:t>
            </a:r>
            <a:r>
              <a:rPr lang="en-US" altLang="ja-JP" b="1" dirty="0">
                <a:solidFill>
                  <a:schemeClr val="bg1"/>
                </a:solidFill>
                <a:latin typeface="+mn-ea"/>
                <a:ea typeface="+mn-ea"/>
              </a:rPr>
              <a:t>Llama2</a:t>
            </a:r>
            <a:r>
              <a:rPr lang="ja-JP" altLang="en-US" b="1" dirty="0">
                <a:solidFill>
                  <a:schemeClr val="bg1"/>
                </a:solidFill>
                <a:latin typeface="+mn-ea"/>
                <a:ea typeface="+mn-ea"/>
              </a:rPr>
              <a:t>の評価</a:t>
            </a:r>
            <a:endParaRPr kumimoji="1" lang="ja-JP" altLang="en-US" b="1" dirty="0">
              <a:solidFill>
                <a:schemeClr val="bg1"/>
              </a:solidFill>
              <a:latin typeface="+mn-ea"/>
              <a:ea typeface="+mn-ea"/>
            </a:endParaRPr>
          </a:p>
        </p:txBody>
      </p:sp>
      <p:sp>
        <p:nvSpPr>
          <p:cNvPr id="19" name="コンテンツ プレースホルダー 2">
            <a:extLst>
              <a:ext uri="{FF2B5EF4-FFF2-40B4-BE49-F238E27FC236}">
                <a16:creationId xmlns:a16="http://schemas.microsoft.com/office/drawing/2014/main" id="{496498FB-156E-50BB-0E16-421A714BA041}"/>
              </a:ext>
            </a:extLst>
          </p:cNvPr>
          <p:cNvSpPr txBox="1">
            <a:spLocks/>
          </p:cNvSpPr>
          <p:nvPr/>
        </p:nvSpPr>
        <p:spPr>
          <a:xfrm>
            <a:off x="367174" y="5387915"/>
            <a:ext cx="5751616" cy="1333560"/>
          </a:xfrm>
          <a:prstGeom prst="rect">
            <a:avLst/>
          </a:prstGeom>
        </p:spPr>
        <p:txBody>
          <a:bodyPr vert="horz" lIns="91440" tIns="45720" rIns="91440" bIns="45720" rtlCol="0" anchor="ct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a:lnSpc>
                <a:spcPct val="100000"/>
              </a:lnSpc>
            </a:pPr>
            <a:r>
              <a:rPr lang="ja-JP" altLang="en-US" sz="2000" b="1" dirty="0"/>
              <a:t>クローンでないものを</a:t>
            </a:r>
            <a:br>
              <a:rPr lang="en-US" altLang="ja-JP" sz="2000" b="1" dirty="0"/>
            </a:br>
            <a:r>
              <a:rPr lang="ja-JP" altLang="en-US" sz="2000" b="1" dirty="0"/>
              <a:t>正しく判定するようになった</a:t>
            </a:r>
            <a:endParaRPr lang="en-US" altLang="ja-JP" sz="2000" b="1" dirty="0"/>
          </a:p>
          <a:p>
            <a:pPr>
              <a:lnSpc>
                <a:spcPct val="110000"/>
              </a:lnSpc>
            </a:pPr>
            <a:r>
              <a:rPr lang="ja-JP" altLang="en-US" sz="2000" b="1" dirty="0"/>
              <a:t>全体の検出精度は上昇した</a:t>
            </a:r>
            <a:endParaRPr lang="en-US" altLang="ja-JP" sz="2000" b="1" dirty="0"/>
          </a:p>
        </p:txBody>
      </p:sp>
      <p:sp>
        <p:nvSpPr>
          <p:cNvPr id="7" name="スライド番号プレースホルダー 5">
            <a:extLst>
              <a:ext uri="{FF2B5EF4-FFF2-40B4-BE49-F238E27FC236}">
                <a16:creationId xmlns:a16="http://schemas.microsoft.com/office/drawing/2014/main" id="{9AD1B575-4BC2-B8F5-8EA7-83D9A372E416}"/>
              </a:ext>
            </a:extLst>
          </p:cNvPr>
          <p:cNvSpPr>
            <a:spLocks noGrp="1"/>
          </p:cNvSpPr>
          <p:nvPr>
            <p:ph type="sldNum" sz="quarter" idx="12"/>
          </p:nvPr>
        </p:nvSpPr>
        <p:spPr>
          <a:xfrm>
            <a:off x="8610600" y="6356350"/>
            <a:ext cx="2743200" cy="365125"/>
          </a:xfrm>
        </p:spPr>
        <p:txBody>
          <a:bodyPr/>
          <a:lstStyle/>
          <a:p>
            <a:fld id="{98E4D49B-7C54-4167-A8CB-7C9DF7FFC802}" type="slidenum">
              <a:rPr kumimoji="1" lang="ja-JP" altLang="en-US" smtClean="0"/>
              <a:t>23</a:t>
            </a:fld>
            <a:endParaRPr kumimoji="1" lang="ja-JP" altLang="en-US"/>
          </a:p>
        </p:txBody>
      </p:sp>
      <p:sp>
        <p:nvSpPr>
          <p:cNvPr id="29" name="四角形: 角を丸くする 28">
            <a:extLst>
              <a:ext uri="{FF2B5EF4-FFF2-40B4-BE49-F238E27FC236}">
                <a16:creationId xmlns:a16="http://schemas.microsoft.com/office/drawing/2014/main" id="{F6070859-F279-863D-A765-94740DB98353}"/>
              </a:ext>
            </a:extLst>
          </p:cNvPr>
          <p:cNvSpPr/>
          <p:nvPr/>
        </p:nvSpPr>
        <p:spPr>
          <a:xfrm>
            <a:off x="7184089" y="1236984"/>
            <a:ext cx="3817051" cy="1878036"/>
          </a:xfrm>
          <a:prstGeom prst="roundRect">
            <a:avLst>
              <a:gd name="adj" fmla="val 9138"/>
            </a:avLst>
          </a:prstGeom>
          <a:noFill/>
          <a:ln w="571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0" name="楕円 29">
            <a:extLst>
              <a:ext uri="{FF2B5EF4-FFF2-40B4-BE49-F238E27FC236}">
                <a16:creationId xmlns:a16="http://schemas.microsoft.com/office/drawing/2014/main" id="{B2C27ED3-6DD6-427E-8AC3-4B1768976823}"/>
              </a:ext>
            </a:extLst>
          </p:cNvPr>
          <p:cNvSpPr/>
          <p:nvPr/>
        </p:nvSpPr>
        <p:spPr>
          <a:xfrm>
            <a:off x="8137099" y="1380678"/>
            <a:ext cx="1641283" cy="1642342"/>
          </a:xfrm>
          <a:prstGeom prst="ellipse">
            <a:avLst/>
          </a:prstGeom>
          <a:noFill/>
          <a:ln w="57150">
            <a:solidFill>
              <a:srgbClr val="0070C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42" name="楕円 41">
            <a:extLst>
              <a:ext uri="{FF2B5EF4-FFF2-40B4-BE49-F238E27FC236}">
                <a16:creationId xmlns:a16="http://schemas.microsoft.com/office/drawing/2014/main" id="{36250670-81E6-9363-650E-EA0F8EBEBE60}"/>
              </a:ext>
            </a:extLst>
          </p:cNvPr>
          <p:cNvSpPr/>
          <p:nvPr/>
        </p:nvSpPr>
        <p:spPr>
          <a:xfrm>
            <a:off x="8618100" y="1717000"/>
            <a:ext cx="1097807" cy="1143331"/>
          </a:xfrm>
          <a:prstGeom prst="ellipse">
            <a:avLst/>
          </a:prstGeom>
          <a:noFill/>
          <a:ln w="57150">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43" name="テキスト ボックス 42">
            <a:extLst>
              <a:ext uri="{FF2B5EF4-FFF2-40B4-BE49-F238E27FC236}">
                <a16:creationId xmlns:a16="http://schemas.microsoft.com/office/drawing/2014/main" id="{F73A9CBC-385C-80B6-368A-3BB6C1B3DD0C}"/>
              </a:ext>
            </a:extLst>
          </p:cNvPr>
          <p:cNvSpPr txBox="1"/>
          <p:nvPr/>
        </p:nvSpPr>
        <p:spPr>
          <a:xfrm>
            <a:off x="9365103" y="2518028"/>
            <a:ext cx="975362" cy="461665"/>
          </a:xfrm>
          <a:prstGeom prst="rect">
            <a:avLst/>
          </a:prstGeom>
          <a:solidFill>
            <a:schemeClr val="accent2"/>
          </a:solidFill>
        </p:spPr>
        <p:txBody>
          <a:bodyPr wrap="square" rtlCol="0">
            <a:spAutoFit/>
          </a:bodyPr>
          <a:lstStyle/>
          <a:p>
            <a:pPr algn="ctr"/>
            <a:r>
              <a:rPr lang="en-US" altLang="ja-JP" sz="2400" b="1" dirty="0"/>
              <a:t>FT</a:t>
            </a:r>
            <a:r>
              <a:rPr lang="ja-JP" altLang="en-US" sz="2400" b="1" dirty="0"/>
              <a:t>後</a:t>
            </a:r>
            <a:endParaRPr lang="en-US" altLang="ja-JP" sz="2400" b="1" dirty="0"/>
          </a:p>
        </p:txBody>
      </p:sp>
      <p:sp>
        <p:nvSpPr>
          <p:cNvPr id="54" name="テキスト ボックス 53">
            <a:extLst>
              <a:ext uri="{FF2B5EF4-FFF2-40B4-BE49-F238E27FC236}">
                <a16:creationId xmlns:a16="http://schemas.microsoft.com/office/drawing/2014/main" id="{1493DC97-A8DF-3092-B868-C2CBF4E46557}"/>
              </a:ext>
            </a:extLst>
          </p:cNvPr>
          <p:cNvSpPr txBox="1"/>
          <p:nvPr/>
        </p:nvSpPr>
        <p:spPr>
          <a:xfrm>
            <a:off x="7440012" y="1429786"/>
            <a:ext cx="977457" cy="461665"/>
          </a:xfrm>
          <a:prstGeom prst="rect">
            <a:avLst/>
          </a:prstGeom>
          <a:solidFill>
            <a:schemeClr val="accent1">
              <a:lumMod val="40000"/>
              <a:lumOff val="60000"/>
            </a:schemeClr>
          </a:solidFill>
        </p:spPr>
        <p:txBody>
          <a:bodyPr wrap="square" rtlCol="0">
            <a:spAutoFit/>
          </a:bodyPr>
          <a:lstStyle/>
          <a:p>
            <a:pPr algn="ctr"/>
            <a:r>
              <a:rPr lang="en-US" altLang="ja-JP" sz="2400" b="1" dirty="0"/>
              <a:t>FT</a:t>
            </a:r>
            <a:r>
              <a:rPr lang="ja-JP" altLang="en-US" sz="2400" b="1" dirty="0"/>
              <a:t>前</a:t>
            </a:r>
            <a:endParaRPr kumimoji="1" lang="ja-JP" altLang="en-US" sz="2400" b="1" dirty="0"/>
          </a:p>
        </p:txBody>
      </p:sp>
      <p:sp>
        <p:nvSpPr>
          <p:cNvPr id="55" name="テキスト ボックス 54">
            <a:extLst>
              <a:ext uri="{FF2B5EF4-FFF2-40B4-BE49-F238E27FC236}">
                <a16:creationId xmlns:a16="http://schemas.microsoft.com/office/drawing/2014/main" id="{AA0E86C4-5FC5-35EB-60DF-0B4B4A1BA0CF}"/>
              </a:ext>
            </a:extLst>
          </p:cNvPr>
          <p:cNvSpPr txBox="1"/>
          <p:nvPr/>
        </p:nvSpPr>
        <p:spPr>
          <a:xfrm>
            <a:off x="7358741" y="3171106"/>
            <a:ext cx="3467745" cy="400110"/>
          </a:xfrm>
          <a:prstGeom prst="rect">
            <a:avLst/>
          </a:prstGeom>
          <a:solidFill>
            <a:schemeClr val="bg2"/>
          </a:solidFill>
        </p:spPr>
        <p:txBody>
          <a:bodyPr wrap="square" rtlCol="0">
            <a:spAutoFit/>
          </a:bodyPr>
          <a:lstStyle/>
          <a:p>
            <a:pPr algn="ctr"/>
            <a:r>
              <a:rPr kumimoji="1" lang="ja-JP" altLang="en-US" sz="2000" b="1" dirty="0"/>
              <a:t>クローンをクローンと判別</a:t>
            </a:r>
            <a:endParaRPr kumimoji="1" lang="en-US" altLang="ja-JP" sz="2000" b="1" dirty="0"/>
          </a:p>
        </p:txBody>
      </p:sp>
      <p:sp>
        <p:nvSpPr>
          <p:cNvPr id="56" name="テキスト ボックス 55">
            <a:extLst>
              <a:ext uri="{FF2B5EF4-FFF2-40B4-BE49-F238E27FC236}">
                <a16:creationId xmlns:a16="http://schemas.microsoft.com/office/drawing/2014/main" id="{56A500C6-B70C-A575-A074-8FA7878CAF9F}"/>
              </a:ext>
            </a:extLst>
          </p:cNvPr>
          <p:cNvSpPr txBox="1"/>
          <p:nvPr/>
        </p:nvSpPr>
        <p:spPr>
          <a:xfrm>
            <a:off x="8873962" y="1997719"/>
            <a:ext cx="777745" cy="461665"/>
          </a:xfrm>
          <a:prstGeom prst="rect">
            <a:avLst/>
          </a:prstGeom>
          <a:noFill/>
        </p:spPr>
        <p:txBody>
          <a:bodyPr wrap="square" rtlCol="0">
            <a:spAutoFit/>
          </a:bodyPr>
          <a:lstStyle/>
          <a:p>
            <a:r>
              <a:rPr kumimoji="1" lang="en-US" altLang="ja-JP" sz="2400" b="1" dirty="0"/>
              <a:t>101</a:t>
            </a:r>
            <a:endParaRPr kumimoji="1" lang="ja-JP" altLang="en-US" sz="2400" b="1" dirty="0"/>
          </a:p>
        </p:txBody>
      </p:sp>
      <p:sp>
        <p:nvSpPr>
          <p:cNvPr id="58" name="テキスト ボックス 57">
            <a:extLst>
              <a:ext uri="{FF2B5EF4-FFF2-40B4-BE49-F238E27FC236}">
                <a16:creationId xmlns:a16="http://schemas.microsoft.com/office/drawing/2014/main" id="{1E0517CB-996E-3D29-30E0-A293D5B79607}"/>
              </a:ext>
            </a:extLst>
          </p:cNvPr>
          <p:cNvSpPr txBox="1"/>
          <p:nvPr/>
        </p:nvSpPr>
        <p:spPr>
          <a:xfrm>
            <a:off x="8087033" y="1999887"/>
            <a:ext cx="704296" cy="461665"/>
          </a:xfrm>
          <a:prstGeom prst="rect">
            <a:avLst/>
          </a:prstGeom>
          <a:noFill/>
        </p:spPr>
        <p:txBody>
          <a:bodyPr wrap="square" rtlCol="0">
            <a:spAutoFit/>
          </a:bodyPr>
          <a:lstStyle/>
          <a:p>
            <a:r>
              <a:rPr lang="en-US" altLang="ja-JP" sz="2400" b="1" dirty="0"/>
              <a:t>28</a:t>
            </a:r>
            <a:endParaRPr kumimoji="1" lang="ja-JP" altLang="en-US" sz="2400" b="1" dirty="0"/>
          </a:p>
        </p:txBody>
      </p:sp>
      <p:sp>
        <p:nvSpPr>
          <p:cNvPr id="59" name="テキスト ボックス 58">
            <a:extLst>
              <a:ext uri="{FF2B5EF4-FFF2-40B4-BE49-F238E27FC236}">
                <a16:creationId xmlns:a16="http://schemas.microsoft.com/office/drawing/2014/main" id="{A0DF952B-D00B-1D29-277C-7323A36DAB96}"/>
              </a:ext>
            </a:extLst>
          </p:cNvPr>
          <p:cNvSpPr txBox="1"/>
          <p:nvPr/>
        </p:nvSpPr>
        <p:spPr>
          <a:xfrm>
            <a:off x="7575016" y="2549034"/>
            <a:ext cx="704296" cy="461665"/>
          </a:xfrm>
          <a:prstGeom prst="rect">
            <a:avLst/>
          </a:prstGeom>
          <a:noFill/>
        </p:spPr>
        <p:txBody>
          <a:bodyPr wrap="square" rtlCol="0">
            <a:spAutoFit/>
          </a:bodyPr>
          <a:lstStyle/>
          <a:p>
            <a:r>
              <a:rPr lang="en-US" altLang="ja-JP" sz="2400" b="1" dirty="0"/>
              <a:t>0</a:t>
            </a:r>
            <a:endParaRPr kumimoji="1" lang="ja-JP" altLang="en-US" sz="2400" b="1" dirty="0"/>
          </a:p>
        </p:txBody>
      </p:sp>
      <p:sp>
        <p:nvSpPr>
          <p:cNvPr id="60" name="四角形: 角を丸くする 59">
            <a:extLst>
              <a:ext uri="{FF2B5EF4-FFF2-40B4-BE49-F238E27FC236}">
                <a16:creationId xmlns:a16="http://schemas.microsoft.com/office/drawing/2014/main" id="{4932EB4A-324E-9594-4CB3-652F68220619}"/>
              </a:ext>
            </a:extLst>
          </p:cNvPr>
          <p:cNvSpPr/>
          <p:nvPr/>
        </p:nvSpPr>
        <p:spPr>
          <a:xfrm>
            <a:off x="7184089" y="3796074"/>
            <a:ext cx="3817051" cy="1878036"/>
          </a:xfrm>
          <a:prstGeom prst="roundRect">
            <a:avLst>
              <a:gd name="adj" fmla="val 9138"/>
            </a:avLst>
          </a:prstGeom>
          <a:noFill/>
          <a:ln w="571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61" name="テキスト ボックス 60">
            <a:extLst>
              <a:ext uri="{FF2B5EF4-FFF2-40B4-BE49-F238E27FC236}">
                <a16:creationId xmlns:a16="http://schemas.microsoft.com/office/drawing/2014/main" id="{63F89ED6-071C-8DB1-E142-43263031589C}"/>
              </a:ext>
            </a:extLst>
          </p:cNvPr>
          <p:cNvSpPr txBox="1"/>
          <p:nvPr/>
        </p:nvSpPr>
        <p:spPr>
          <a:xfrm>
            <a:off x="6362114" y="5746371"/>
            <a:ext cx="5461000" cy="400110"/>
          </a:xfrm>
          <a:prstGeom prst="rect">
            <a:avLst/>
          </a:prstGeom>
          <a:solidFill>
            <a:schemeClr val="bg2"/>
          </a:solidFill>
        </p:spPr>
        <p:txBody>
          <a:bodyPr wrap="square" rtlCol="0">
            <a:spAutoFit/>
          </a:bodyPr>
          <a:lstStyle/>
          <a:p>
            <a:pPr algn="ctr"/>
            <a:r>
              <a:rPr kumimoji="1" lang="ja-JP" altLang="en-US" sz="2000" b="1" dirty="0"/>
              <a:t>クローンでないものをクローンでないと判別</a:t>
            </a:r>
            <a:endParaRPr kumimoji="1" lang="en-US" altLang="ja-JP" sz="2000" b="1" dirty="0"/>
          </a:p>
        </p:txBody>
      </p:sp>
      <p:sp>
        <p:nvSpPr>
          <p:cNvPr id="62" name="テキスト ボックス 61">
            <a:extLst>
              <a:ext uri="{FF2B5EF4-FFF2-40B4-BE49-F238E27FC236}">
                <a16:creationId xmlns:a16="http://schemas.microsoft.com/office/drawing/2014/main" id="{E8DE5695-2D27-5285-955A-70A0A16BD2DB}"/>
              </a:ext>
            </a:extLst>
          </p:cNvPr>
          <p:cNvSpPr txBox="1"/>
          <p:nvPr/>
        </p:nvSpPr>
        <p:spPr>
          <a:xfrm>
            <a:off x="9423476" y="4856263"/>
            <a:ext cx="704296" cy="461665"/>
          </a:xfrm>
          <a:prstGeom prst="rect">
            <a:avLst/>
          </a:prstGeom>
          <a:noFill/>
        </p:spPr>
        <p:txBody>
          <a:bodyPr wrap="square" rtlCol="0">
            <a:spAutoFit/>
          </a:bodyPr>
          <a:lstStyle/>
          <a:p>
            <a:r>
              <a:rPr lang="en-US" altLang="ja-JP" sz="2400" b="1" dirty="0"/>
              <a:t>38</a:t>
            </a:r>
            <a:endParaRPr kumimoji="1" lang="ja-JP" altLang="en-US" sz="2400" b="1" dirty="0"/>
          </a:p>
        </p:txBody>
      </p:sp>
      <p:sp>
        <p:nvSpPr>
          <p:cNvPr id="63" name="テキスト ボックス 62">
            <a:extLst>
              <a:ext uri="{FF2B5EF4-FFF2-40B4-BE49-F238E27FC236}">
                <a16:creationId xmlns:a16="http://schemas.microsoft.com/office/drawing/2014/main" id="{8F8E60FF-9BFB-D591-3083-9E5560E4789C}"/>
              </a:ext>
            </a:extLst>
          </p:cNvPr>
          <p:cNvSpPr txBox="1"/>
          <p:nvPr/>
        </p:nvSpPr>
        <p:spPr>
          <a:xfrm>
            <a:off x="8900856" y="4288599"/>
            <a:ext cx="334698" cy="461665"/>
          </a:xfrm>
          <a:prstGeom prst="rect">
            <a:avLst/>
          </a:prstGeom>
          <a:noFill/>
        </p:spPr>
        <p:txBody>
          <a:bodyPr wrap="square" rtlCol="0">
            <a:spAutoFit/>
          </a:bodyPr>
          <a:lstStyle/>
          <a:p>
            <a:r>
              <a:rPr lang="en-US" altLang="ja-JP" sz="2400" b="1" dirty="0"/>
              <a:t>0</a:t>
            </a:r>
            <a:endParaRPr kumimoji="1" lang="ja-JP" altLang="en-US" sz="2400" b="1" dirty="0"/>
          </a:p>
        </p:txBody>
      </p:sp>
      <p:sp>
        <p:nvSpPr>
          <p:cNvPr id="65" name="テキスト ボックス 64">
            <a:extLst>
              <a:ext uri="{FF2B5EF4-FFF2-40B4-BE49-F238E27FC236}">
                <a16:creationId xmlns:a16="http://schemas.microsoft.com/office/drawing/2014/main" id="{47A840DC-0D56-7118-5A71-622A2FE06FCD}"/>
              </a:ext>
            </a:extLst>
          </p:cNvPr>
          <p:cNvSpPr txBox="1"/>
          <p:nvPr/>
        </p:nvSpPr>
        <p:spPr>
          <a:xfrm>
            <a:off x="7771457" y="5139972"/>
            <a:ext cx="704296" cy="461665"/>
          </a:xfrm>
          <a:prstGeom prst="rect">
            <a:avLst/>
          </a:prstGeom>
          <a:noFill/>
        </p:spPr>
        <p:txBody>
          <a:bodyPr wrap="square" rtlCol="0">
            <a:spAutoFit/>
          </a:bodyPr>
          <a:lstStyle/>
          <a:p>
            <a:r>
              <a:rPr lang="en-US" altLang="ja-JP" sz="2400" b="1" dirty="0"/>
              <a:t>52</a:t>
            </a:r>
            <a:endParaRPr kumimoji="1" lang="ja-JP" altLang="en-US" sz="2400" b="1" dirty="0"/>
          </a:p>
        </p:txBody>
      </p:sp>
      <p:sp>
        <p:nvSpPr>
          <p:cNvPr id="66" name="楕円 65">
            <a:extLst>
              <a:ext uri="{FF2B5EF4-FFF2-40B4-BE49-F238E27FC236}">
                <a16:creationId xmlns:a16="http://schemas.microsoft.com/office/drawing/2014/main" id="{5ED01885-A50D-6675-4BC2-6722629D650F}"/>
              </a:ext>
            </a:extLst>
          </p:cNvPr>
          <p:cNvSpPr/>
          <p:nvPr/>
        </p:nvSpPr>
        <p:spPr>
          <a:xfrm>
            <a:off x="8819368" y="4252270"/>
            <a:ext cx="497673" cy="497994"/>
          </a:xfrm>
          <a:prstGeom prst="ellipse">
            <a:avLst/>
          </a:prstGeom>
          <a:noFill/>
          <a:ln w="57150">
            <a:solidFill>
              <a:srgbClr val="0070C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67" name="楕円 66">
            <a:extLst>
              <a:ext uri="{FF2B5EF4-FFF2-40B4-BE49-F238E27FC236}">
                <a16:creationId xmlns:a16="http://schemas.microsoft.com/office/drawing/2014/main" id="{F9BFABB9-5973-24A0-5A0A-8E4BBDC1FA86}"/>
              </a:ext>
            </a:extLst>
          </p:cNvPr>
          <p:cNvSpPr/>
          <p:nvPr/>
        </p:nvSpPr>
        <p:spPr>
          <a:xfrm>
            <a:off x="8626753" y="3952779"/>
            <a:ext cx="1525305" cy="1588555"/>
          </a:xfrm>
          <a:prstGeom prst="ellipse">
            <a:avLst/>
          </a:prstGeom>
          <a:noFill/>
          <a:ln w="57150">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68" name="テキスト ボックス 67">
            <a:extLst>
              <a:ext uri="{FF2B5EF4-FFF2-40B4-BE49-F238E27FC236}">
                <a16:creationId xmlns:a16="http://schemas.microsoft.com/office/drawing/2014/main" id="{F06EB414-CCB4-9CFD-CAF8-B31EE30489FF}"/>
              </a:ext>
            </a:extLst>
          </p:cNvPr>
          <p:cNvSpPr txBox="1"/>
          <p:nvPr/>
        </p:nvSpPr>
        <p:spPr>
          <a:xfrm>
            <a:off x="8032449" y="3997253"/>
            <a:ext cx="886607" cy="461665"/>
          </a:xfrm>
          <a:prstGeom prst="rect">
            <a:avLst/>
          </a:prstGeom>
          <a:solidFill>
            <a:schemeClr val="accent1">
              <a:lumMod val="40000"/>
              <a:lumOff val="60000"/>
            </a:schemeClr>
          </a:solidFill>
        </p:spPr>
        <p:txBody>
          <a:bodyPr wrap="square" rtlCol="0">
            <a:spAutoFit/>
          </a:bodyPr>
          <a:lstStyle/>
          <a:p>
            <a:pPr algn="ctr"/>
            <a:r>
              <a:rPr lang="en-US" altLang="ja-JP" sz="2400" b="1" dirty="0"/>
              <a:t>FT</a:t>
            </a:r>
            <a:r>
              <a:rPr lang="ja-JP" altLang="en-US" sz="2400" b="1" dirty="0"/>
              <a:t>前</a:t>
            </a:r>
            <a:endParaRPr kumimoji="1" lang="ja-JP" altLang="en-US" sz="2400" b="1" dirty="0"/>
          </a:p>
        </p:txBody>
      </p:sp>
      <p:sp>
        <p:nvSpPr>
          <p:cNvPr id="69" name="テキスト ボックス 68">
            <a:extLst>
              <a:ext uri="{FF2B5EF4-FFF2-40B4-BE49-F238E27FC236}">
                <a16:creationId xmlns:a16="http://schemas.microsoft.com/office/drawing/2014/main" id="{262C6C6F-0331-35B8-CD1B-506AD30E7454}"/>
              </a:ext>
            </a:extLst>
          </p:cNvPr>
          <p:cNvSpPr txBox="1"/>
          <p:nvPr/>
        </p:nvSpPr>
        <p:spPr>
          <a:xfrm>
            <a:off x="9926624" y="5104214"/>
            <a:ext cx="952090" cy="461665"/>
          </a:xfrm>
          <a:prstGeom prst="rect">
            <a:avLst/>
          </a:prstGeom>
          <a:solidFill>
            <a:schemeClr val="accent2"/>
          </a:solidFill>
        </p:spPr>
        <p:txBody>
          <a:bodyPr wrap="square" rtlCol="0">
            <a:spAutoFit/>
          </a:bodyPr>
          <a:lstStyle/>
          <a:p>
            <a:pPr algn="ctr"/>
            <a:r>
              <a:rPr lang="en-US" altLang="ja-JP" sz="2400" b="1" dirty="0"/>
              <a:t>FT</a:t>
            </a:r>
            <a:r>
              <a:rPr lang="ja-JP" altLang="en-US" sz="2400" b="1" dirty="0"/>
              <a:t>後</a:t>
            </a:r>
            <a:endParaRPr lang="en-US" altLang="ja-JP" sz="2400" b="1" dirty="0"/>
          </a:p>
        </p:txBody>
      </p:sp>
      <p:graphicFrame>
        <p:nvGraphicFramePr>
          <p:cNvPr id="6" name="グラフ 5">
            <a:extLst>
              <a:ext uri="{FF2B5EF4-FFF2-40B4-BE49-F238E27FC236}">
                <a16:creationId xmlns:a16="http://schemas.microsoft.com/office/drawing/2014/main" id="{BC1F73EB-22F5-E576-F61E-B89130F2EB02}"/>
              </a:ext>
            </a:extLst>
          </p:cNvPr>
          <p:cNvGraphicFramePr/>
          <p:nvPr>
            <p:extLst>
              <p:ext uri="{D42A27DB-BD31-4B8C-83A1-F6EECF244321}">
                <p14:modId xmlns:p14="http://schemas.microsoft.com/office/powerpoint/2010/main" val="3350198711"/>
              </p:ext>
            </p:extLst>
          </p:nvPr>
        </p:nvGraphicFramePr>
        <p:xfrm>
          <a:off x="367174" y="1236985"/>
          <a:ext cx="5751616" cy="412788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03271396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B746F22-B208-8A65-59E9-B40A3A09B926}"/>
            </a:ext>
          </a:extLst>
        </p:cNvPr>
        <p:cNvGrpSpPr/>
        <p:nvPr/>
      </p:nvGrpSpPr>
      <p:grpSpPr>
        <a:xfrm>
          <a:off x="0" y="0"/>
          <a:ext cx="0" cy="0"/>
          <a:chOff x="0" y="0"/>
          <a:chExt cx="0" cy="0"/>
        </a:xfrm>
      </p:grpSpPr>
      <p:sp>
        <p:nvSpPr>
          <p:cNvPr id="37" name="四角形: 角を丸くする 36">
            <a:extLst>
              <a:ext uri="{FF2B5EF4-FFF2-40B4-BE49-F238E27FC236}">
                <a16:creationId xmlns:a16="http://schemas.microsoft.com/office/drawing/2014/main" id="{FE14C30D-42D2-0EFE-1342-C70A2828975E}"/>
              </a:ext>
            </a:extLst>
          </p:cNvPr>
          <p:cNvSpPr/>
          <p:nvPr/>
        </p:nvSpPr>
        <p:spPr>
          <a:xfrm>
            <a:off x="344385" y="5345770"/>
            <a:ext cx="5640149" cy="1375705"/>
          </a:xfrm>
          <a:prstGeom prst="roundRect">
            <a:avLst/>
          </a:prstGeom>
          <a:solidFill>
            <a:schemeClr val="accent4">
              <a:lumMod val="20000"/>
              <a:lumOff val="80000"/>
            </a:schemeClr>
          </a:solidFill>
          <a:ln w="190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4" name="正方形/長方形 3">
            <a:extLst>
              <a:ext uri="{FF2B5EF4-FFF2-40B4-BE49-F238E27FC236}">
                <a16:creationId xmlns:a16="http://schemas.microsoft.com/office/drawing/2014/main" id="{DA0BDD79-DFB7-A434-6B27-F237A07C0ECA}"/>
              </a:ext>
            </a:extLst>
          </p:cNvPr>
          <p:cNvSpPr/>
          <p:nvPr/>
        </p:nvSpPr>
        <p:spPr>
          <a:xfrm>
            <a:off x="0" y="0"/>
            <a:ext cx="12192000" cy="1117622"/>
          </a:xfrm>
          <a:prstGeom prst="rect">
            <a:avLst/>
          </a:prstGeom>
          <a:solidFill>
            <a:srgbClr val="31404D"/>
          </a:solidFill>
          <a:ln>
            <a:solidFill>
              <a:schemeClr val="accent5">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2" name="タイトル 1">
            <a:extLst>
              <a:ext uri="{FF2B5EF4-FFF2-40B4-BE49-F238E27FC236}">
                <a16:creationId xmlns:a16="http://schemas.microsoft.com/office/drawing/2014/main" id="{C9671630-3EB1-47B2-269D-E0731DE61F8B}"/>
              </a:ext>
            </a:extLst>
          </p:cNvPr>
          <p:cNvSpPr>
            <a:spLocks noGrp="1"/>
          </p:cNvSpPr>
          <p:nvPr>
            <p:ph type="title"/>
          </p:nvPr>
        </p:nvSpPr>
        <p:spPr>
          <a:xfrm>
            <a:off x="838200" y="160326"/>
            <a:ext cx="10515600" cy="807862"/>
          </a:xfrm>
        </p:spPr>
        <p:txBody>
          <a:bodyPr anchor="b">
            <a:normAutofit/>
          </a:bodyPr>
          <a:lstStyle/>
          <a:p>
            <a:r>
              <a:rPr lang="ja-JP" altLang="en-US" b="1" dirty="0">
                <a:solidFill>
                  <a:schemeClr val="bg1"/>
                </a:solidFill>
                <a:latin typeface="+mn-ea"/>
                <a:ea typeface="+mn-ea"/>
              </a:rPr>
              <a:t>実験</a:t>
            </a:r>
            <a:r>
              <a:rPr lang="en-US" altLang="ja-JP" b="1" dirty="0">
                <a:solidFill>
                  <a:schemeClr val="bg1"/>
                </a:solidFill>
                <a:latin typeface="+mn-ea"/>
                <a:ea typeface="+mn-ea"/>
              </a:rPr>
              <a:t>1</a:t>
            </a:r>
            <a:r>
              <a:rPr lang="ja-JP" altLang="en-US" b="1" dirty="0">
                <a:solidFill>
                  <a:schemeClr val="bg1"/>
                </a:solidFill>
                <a:latin typeface="+mn-ea"/>
                <a:ea typeface="+mn-ea"/>
              </a:rPr>
              <a:t>：</a:t>
            </a:r>
            <a:r>
              <a:rPr lang="en-US" altLang="ja-JP" b="1" dirty="0">
                <a:solidFill>
                  <a:schemeClr val="bg1"/>
                </a:solidFill>
                <a:latin typeface="+mn-ea"/>
                <a:ea typeface="+mn-ea"/>
              </a:rPr>
              <a:t>CodeLlama</a:t>
            </a:r>
            <a:r>
              <a:rPr lang="ja-JP" altLang="en-US" b="1" dirty="0">
                <a:solidFill>
                  <a:schemeClr val="bg1"/>
                </a:solidFill>
                <a:latin typeface="+mn-ea"/>
                <a:ea typeface="+mn-ea"/>
              </a:rPr>
              <a:t>に対する評価</a:t>
            </a:r>
            <a:endParaRPr kumimoji="1" lang="ja-JP" altLang="en-US" b="1" dirty="0">
              <a:solidFill>
                <a:schemeClr val="bg1"/>
              </a:solidFill>
              <a:latin typeface="+mn-ea"/>
              <a:ea typeface="+mn-ea"/>
            </a:endParaRPr>
          </a:p>
        </p:txBody>
      </p:sp>
      <p:sp>
        <p:nvSpPr>
          <p:cNvPr id="6" name="スライド番号プレースホルダー 5">
            <a:extLst>
              <a:ext uri="{FF2B5EF4-FFF2-40B4-BE49-F238E27FC236}">
                <a16:creationId xmlns:a16="http://schemas.microsoft.com/office/drawing/2014/main" id="{1AB8A7B0-1296-8851-43BD-A6BB090007C1}"/>
              </a:ext>
            </a:extLst>
          </p:cNvPr>
          <p:cNvSpPr>
            <a:spLocks noGrp="1"/>
          </p:cNvSpPr>
          <p:nvPr>
            <p:ph type="sldNum" sz="quarter" idx="12"/>
          </p:nvPr>
        </p:nvSpPr>
        <p:spPr/>
        <p:txBody>
          <a:bodyPr/>
          <a:lstStyle/>
          <a:p>
            <a:fld id="{98E4D49B-7C54-4167-A8CB-7C9DF7FFC802}" type="slidenum">
              <a:rPr kumimoji="1" lang="ja-JP" altLang="en-US" smtClean="0"/>
              <a:t>24</a:t>
            </a:fld>
            <a:endParaRPr kumimoji="1" lang="ja-JP" altLang="en-US"/>
          </a:p>
        </p:txBody>
      </p:sp>
      <p:sp>
        <p:nvSpPr>
          <p:cNvPr id="20" name="コンテンツ プレースホルダー 2">
            <a:extLst>
              <a:ext uri="{FF2B5EF4-FFF2-40B4-BE49-F238E27FC236}">
                <a16:creationId xmlns:a16="http://schemas.microsoft.com/office/drawing/2014/main" id="{7FB38CF0-ADFA-05E8-D06A-63FBF926135A}"/>
              </a:ext>
            </a:extLst>
          </p:cNvPr>
          <p:cNvSpPr txBox="1">
            <a:spLocks/>
          </p:cNvSpPr>
          <p:nvPr/>
        </p:nvSpPr>
        <p:spPr>
          <a:xfrm>
            <a:off x="344386" y="5387915"/>
            <a:ext cx="5640148" cy="1309758"/>
          </a:xfrm>
          <a:prstGeom prst="rect">
            <a:avLst/>
          </a:prstGeom>
        </p:spPr>
        <p:txBody>
          <a:bodyPr vert="horz" lIns="91440" tIns="45720" rIns="91440" bIns="45720" rtlCol="0" anchor="ct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a:lnSpc>
                <a:spcPct val="110000"/>
              </a:lnSpc>
            </a:pPr>
            <a:r>
              <a:rPr lang="ja-JP" altLang="en-US" sz="2000" b="1" dirty="0"/>
              <a:t>クローンとクローンでないものを正しく判別</a:t>
            </a:r>
            <a:endParaRPr lang="en-US" altLang="ja-JP" sz="2000" b="1" dirty="0"/>
          </a:p>
          <a:p>
            <a:pPr>
              <a:lnSpc>
                <a:spcPct val="110000"/>
              </a:lnSpc>
            </a:pPr>
            <a:r>
              <a:rPr lang="ja-JP" altLang="en-US" sz="2000" b="1" dirty="0"/>
              <a:t>全ての項目において精度は上昇した</a:t>
            </a:r>
            <a:endParaRPr lang="en-US" altLang="ja-JP" sz="2000" b="1" dirty="0"/>
          </a:p>
        </p:txBody>
      </p:sp>
      <p:graphicFrame>
        <p:nvGraphicFramePr>
          <p:cNvPr id="5" name="グラフ 4">
            <a:extLst>
              <a:ext uri="{FF2B5EF4-FFF2-40B4-BE49-F238E27FC236}">
                <a16:creationId xmlns:a16="http://schemas.microsoft.com/office/drawing/2014/main" id="{5774672C-2CBA-E6CC-397D-6079592DF630}"/>
              </a:ext>
            </a:extLst>
          </p:cNvPr>
          <p:cNvGraphicFramePr/>
          <p:nvPr>
            <p:extLst>
              <p:ext uri="{D42A27DB-BD31-4B8C-83A1-F6EECF244321}">
                <p14:modId xmlns:p14="http://schemas.microsoft.com/office/powerpoint/2010/main" val="2249831251"/>
              </p:ext>
            </p:extLst>
          </p:nvPr>
        </p:nvGraphicFramePr>
        <p:xfrm>
          <a:off x="344385" y="1236985"/>
          <a:ext cx="5640149" cy="4108786"/>
        </p:xfrm>
        <a:graphic>
          <a:graphicData uri="http://schemas.openxmlformats.org/drawingml/2006/chart">
            <c:chart xmlns:c="http://schemas.openxmlformats.org/drawingml/2006/chart" xmlns:r="http://schemas.openxmlformats.org/officeDocument/2006/relationships" r:id="rId3"/>
          </a:graphicData>
        </a:graphic>
      </p:graphicFrame>
      <p:sp>
        <p:nvSpPr>
          <p:cNvPr id="8" name="四角形: 角を丸くする 7">
            <a:extLst>
              <a:ext uri="{FF2B5EF4-FFF2-40B4-BE49-F238E27FC236}">
                <a16:creationId xmlns:a16="http://schemas.microsoft.com/office/drawing/2014/main" id="{252D399A-BFEA-EF73-50B3-73C1017BAD4B}"/>
              </a:ext>
            </a:extLst>
          </p:cNvPr>
          <p:cNvSpPr/>
          <p:nvPr/>
        </p:nvSpPr>
        <p:spPr>
          <a:xfrm>
            <a:off x="7184089" y="1236984"/>
            <a:ext cx="3817051" cy="1878036"/>
          </a:xfrm>
          <a:prstGeom prst="roundRect">
            <a:avLst>
              <a:gd name="adj" fmla="val 9138"/>
            </a:avLst>
          </a:prstGeom>
          <a:noFill/>
          <a:ln w="571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 name="楕円 8">
            <a:extLst>
              <a:ext uri="{FF2B5EF4-FFF2-40B4-BE49-F238E27FC236}">
                <a16:creationId xmlns:a16="http://schemas.microsoft.com/office/drawing/2014/main" id="{6E749870-DAEF-F489-9DE8-C07C1AFCD790}"/>
              </a:ext>
            </a:extLst>
          </p:cNvPr>
          <p:cNvSpPr/>
          <p:nvPr/>
        </p:nvSpPr>
        <p:spPr>
          <a:xfrm>
            <a:off x="8332980" y="1553956"/>
            <a:ext cx="1243290" cy="1244092"/>
          </a:xfrm>
          <a:prstGeom prst="ellipse">
            <a:avLst/>
          </a:prstGeom>
          <a:noFill/>
          <a:ln w="57150">
            <a:solidFill>
              <a:srgbClr val="0070C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0" name="楕円 9">
            <a:extLst>
              <a:ext uri="{FF2B5EF4-FFF2-40B4-BE49-F238E27FC236}">
                <a16:creationId xmlns:a16="http://schemas.microsoft.com/office/drawing/2014/main" id="{1CC8F669-E0D3-C81F-EA5F-870304076DCD}"/>
              </a:ext>
            </a:extLst>
          </p:cNvPr>
          <p:cNvSpPr/>
          <p:nvPr/>
        </p:nvSpPr>
        <p:spPr>
          <a:xfrm>
            <a:off x="8656891" y="1405152"/>
            <a:ext cx="1449575" cy="1509686"/>
          </a:xfrm>
          <a:prstGeom prst="ellipse">
            <a:avLst/>
          </a:prstGeom>
          <a:noFill/>
          <a:ln w="57150">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1" name="テキスト ボックス 10">
            <a:extLst>
              <a:ext uri="{FF2B5EF4-FFF2-40B4-BE49-F238E27FC236}">
                <a16:creationId xmlns:a16="http://schemas.microsoft.com/office/drawing/2014/main" id="{967029D5-E713-702A-F0CA-DFA5FF4EF52F}"/>
              </a:ext>
            </a:extLst>
          </p:cNvPr>
          <p:cNvSpPr txBox="1"/>
          <p:nvPr/>
        </p:nvSpPr>
        <p:spPr>
          <a:xfrm>
            <a:off x="9801024" y="2528698"/>
            <a:ext cx="975362" cy="461665"/>
          </a:xfrm>
          <a:prstGeom prst="rect">
            <a:avLst/>
          </a:prstGeom>
          <a:solidFill>
            <a:schemeClr val="accent2"/>
          </a:solidFill>
        </p:spPr>
        <p:txBody>
          <a:bodyPr wrap="square" rtlCol="0">
            <a:spAutoFit/>
          </a:bodyPr>
          <a:lstStyle/>
          <a:p>
            <a:pPr algn="ctr"/>
            <a:r>
              <a:rPr lang="en-US" altLang="ja-JP" sz="2400" b="1" dirty="0"/>
              <a:t>FT</a:t>
            </a:r>
            <a:r>
              <a:rPr lang="ja-JP" altLang="en-US" sz="2400" b="1" dirty="0"/>
              <a:t>後</a:t>
            </a:r>
            <a:endParaRPr lang="en-US" altLang="ja-JP" sz="2400" b="1" dirty="0"/>
          </a:p>
        </p:txBody>
      </p:sp>
      <p:sp>
        <p:nvSpPr>
          <p:cNvPr id="12" name="テキスト ボックス 11">
            <a:extLst>
              <a:ext uri="{FF2B5EF4-FFF2-40B4-BE49-F238E27FC236}">
                <a16:creationId xmlns:a16="http://schemas.microsoft.com/office/drawing/2014/main" id="{A1B4275A-1E52-E56E-36BE-459940097A08}"/>
              </a:ext>
            </a:extLst>
          </p:cNvPr>
          <p:cNvSpPr txBox="1"/>
          <p:nvPr/>
        </p:nvSpPr>
        <p:spPr>
          <a:xfrm>
            <a:off x="7581646" y="1440866"/>
            <a:ext cx="977457" cy="461665"/>
          </a:xfrm>
          <a:prstGeom prst="rect">
            <a:avLst/>
          </a:prstGeom>
          <a:solidFill>
            <a:schemeClr val="accent1">
              <a:lumMod val="40000"/>
              <a:lumOff val="60000"/>
            </a:schemeClr>
          </a:solidFill>
        </p:spPr>
        <p:txBody>
          <a:bodyPr wrap="square" rtlCol="0">
            <a:spAutoFit/>
          </a:bodyPr>
          <a:lstStyle/>
          <a:p>
            <a:pPr algn="ctr"/>
            <a:r>
              <a:rPr lang="en-US" altLang="ja-JP" sz="2400" b="1" dirty="0"/>
              <a:t>FT</a:t>
            </a:r>
            <a:r>
              <a:rPr lang="ja-JP" altLang="en-US" sz="2400" b="1" dirty="0"/>
              <a:t>前</a:t>
            </a:r>
            <a:endParaRPr kumimoji="1" lang="ja-JP" altLang="en-US" sz="2400" b="1" dirty="0"/>
          </a:p>
        </p:txBody>
      </p:sp>
      <p:sp>
        <p:nvSpPr>
          <p:cNvPr id="13" name="テキスト ボックス 12">
            <a:extLst>
              <a:ext uri="{FF2B5EF4-FFF2-40B4-BE49-F238E27FC236}">
                <a16:creationId xmlns:a16="http://schemas.microsoft.com/office/drawing/2014/main" id="{6E2EBB63-3982-E532-DA21-7D256BF60C71}"/>
              </a:ext>
            </a:extLst>
          </p:cNvPr>
          <p:cNvSpPr txBox="1"/>
          <p:nvPr/>
        </p:nvSpPr>
        <p:spPr>
          <a:xfrm>
            <a:off x="7358741" y="3171106"/>
            <a:ext cx="3467745" cy="400110"/>
          </a:xfrm>
          <a:prstGeom prst="rect">
            <a:avLst/>
          </a:prstGeom>
          <a:solidFill>
            <a:schemeClr val="bg2"/>
          </a:solidFill>
        </p:spPr>
        <p:txBody>
          <a:bodyPr wrap="square" rtlCol="0">
            <a:spAutoFit/>
          </a:bodyPr>
          <a:lstStyle/>
          <a:p>
            <a:pPr algn="ctr"/>
            <a:r>
              <a:rPr kumimoji="1" lang="ja-JP" altLang="en-US" sz="2000" b="1" dirty="0"/>
              <a:t>クローンをクローンと判別</a:t>
            </a:r>
            <a:endParaRPr kumimoji="1" lang="en-US" altLang="ja-JP" sz="2000" b="1" dirty="0"/>
          </a:p>
        </p:txBody>
      </p:sp>
      <p:sp>
        <p:nvSpPr>
          <p:cNvPr id="14" name="テキスト ボックス 13">
            <a:extLst>
              <a:ext uri="{FF2B5EF4-FFF2-40B4-BE49-F238E27FC236}">
                <a16:creationId xmlns:a16="http://schemas.microsoft.com/office/drawing/2014/main" id="{543B30CA-17C6-9A68-ACFA-D2D96DF82178}"/>
              </a:ext>
            </a:extLst>
          </p:cNvPr>
          <p:cNvSpPr txBox="1"/>
          <p:nvPr/>
        </p:nvSpPr>
        <p:spPr>
          <a:xfrm>
            <a:off x="8873962" y="1997719"/>
            <a:ext cx="777745" cy="461665"/>
          </a:xfrm>
          <a:prstGeom prst="rect">
            <a:avLst/>
          </a:prstGeom>
          <a:noFill/>
        </p:spPr>
        <p:txBody>
          <a:bodyPr wrap="square" rtlCol="0">
            <a:spAutoFit/>
          </a:bodyPr>
          <a:lstStyle/>
          <a:p>
            <a:r>
              <a:rPr lang="en-US" altLang="ja-JP" sz="2400" b="1" dirty="0"/>
              <a:t>58</a:t>
            </a:r>
            <a:endParaRPr kumimoji="1" lang="ja-JP" altLang="en-US" sz="2400" b="1" dirty="0"/>
          </a:p>
        </p:txBody>
      </p:sp>
      <p:sp>
        <p:nvSpPr>
          <p:cNvPr id="15" name="テキスト ボックス 14">
            <a:extLst>
              <a:ext uri="{FF2B5EF4-FFF2-40B4-BE49-F238E27FC236}">
                <a16:creationId xmlns:a16="http://schemas.microsoft.com/office/drawing/2014/main" id="{21421D00-CA1B-A53C-304A-AEB9BB2D1616}"/>
              </a:ext>
            </a:extLst>
          </p:cNvPr>
          <p:cNvSpPr txBox="1"/>
          <p:nvPr/>
        </p:nvSpPr>
        <p:spPr>
          <a:xfrm>
            <a:off x="8341171" y="1975004"/>
            <a:ext cx="704296" cy="461665"/>
          </a:xfrm>
          <a:prstGeom prst="rect">
            <a:avLst/>
          </a:prstGeom>
          <a:noFill/>
        </p:spPr>
        <p:txBody>
          <a:bodyPr wrap="square" rtlCol="0">
            <a:spAutoFit/>
          </a:bodyPr>
          <a:lstStyle/>
          <a:p>
            <a:r>
              <a:rPr lang="en-US" altLang="ja-JP" sz="2400" b="1" dirty="0"/>
              <a:t>8</a:t>
            </a:r>
            <a:endParaRPr kumimoji="1" lang="ja-JP" altLang="en-US" sz="2400" b="1" dirty="0"/>
          </a:p>
        </p:txBody>
      </p:sp>
      <p:sp>
        <p:nvSpPr>
          <p:cNvPr id="16" name="テキスト ボックス 15">
            <a:extLst>
              <a:ext uri="{FF2B5EF4-FFF2-40B4-BE49-F238E27FC236}">
                <a16:creationId xmlns:a16="http://schemas.microsoft.com/office/drawing/2014/main" id="{812791AE-8718-245E-F4B0-7B7BED5F590A}"/>
              </a:ext>
            </a:extLst>
          </p:cNvPr>
          <p:cNvSpPr txBox="1"/>
          <p:nvPr/>
        </p:nvSpPr>
        <p:spPr>
          <a:xfrm>
            <a:off x="7575016" y="2549034"/>
            <a:ext cx="704296" cy="461665"/>
          </a:xfrm>
          <a:prstGeom prst="rect">
            <a:avLst/>
          </a:prstGeom>
          <a:noFill/>
        </p:spPr>
        <p:txBody>
          <a:bodyPr wrap="square" rtlCol="0">
            <a:spAutoFit/>
          </a:bodyPr>
          <a:lstStyle/>
          <a:p>
            <a:r>
              <a:rPr kumimoji="1" lang="en-US" altLang="ja-JP" sz="2400" b="1" dirty="0"/>
              <a:t>27</a:t>
            </a:r>
            <a:endParaRPr kumimoji="1" lang="ja-JP" altLang="en-US" sz="2400" b="1" dirty="0"/>
          </a:p>
        </p:txBody>
      </p:sp>
      <p:sp>
        <p:nvSpPr>
          <p:cNvPr id="17" name="四角形: 角を丸くする 16">
            <a:extLst>
              <a:ext uri="{FF2B5EF4-FFF2-40B4-BE49-F238E27FC236}">
                <a16:creationId xmlns:a16="http://schemas.microsoft.com/office/drawing/2014/main" id="{F7F7E802-4BC8-F67C-247B-D719BBC70A98}"/>
              </a:ext>
            </a:extLst>
          </p:cNvPr>
          <p:cNvSpPr/>
          <p:nvPr/>
        </p:nvSpPr>
        <p:spPr>
          <a:xfrm>
            <a:off x="7184089" y="3796074"/>
            <a:ext cx="3817051" cy="1878036"/>
          </a:xfrm>
          <a:prstGeom prst="roundRect">
            <a:avLst>
              <a:gd name="adj" fmla="val 9138"/>
            </a:avLst>
          </a:prstGeom>
          <a:noFill/>
          <a:ln w="571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8" name="テキスト ボックス 17">
            <a:extLst>
              <a:ext uri="{FF2B5EF4-FFF2-40B4-BE49-F238E27FC236}">
                <a16:creationId xmlns:a16="http://schemas.microsoft.com/office/drawing/2014/main" id="{5CF1C05E-881A-B8EA-90DA-8675471F6779}"/>
              </a:ext>
            </a:extLst>
          </p:cNvPr>
          <p:cNvSpPr txBox="1"/>
          <p:nvPr/>
        </p:nvSpPr>
        <p:spPr>
          <a:xfrm>
            <a:off x="6362114" y="5746371"/>
            <a:ext cx="5461000" cy="400110"/>
          </a:xfrm>
          <a:prstGeom prst="rect">
            <a:avLst/>
          </a:prstGeom>
          <a:solidFill>
            <a:schemeClr val="bg2"/>
          </a:solidFill>
        </p:spPr>
        <p:txBody>
          <a:bodyPr wrap="square" rtlCol="0">
            <a:spAutoFit/>
          </a:bodyPr>
          <a:lstStyle/>
          <a:p>
            <a:pPr algn="ctr"/>
            <a:r>
              <a:rPr kumimoji="1" lang="ja-JP" altLang="en-US" sz="2000" b="1" dirty="0"/>
              <a:t>クローンでないものをクローンでないと判別</a:t>
            </a:r>
            <a:endParaRPr kumimoji="1" lang="en-US" altLang="ja-JP" sz="2000" b="1" dirty="0"/>
          </a:p>
        </p:txBody>
      </p:sp>
      <p:sp>
        <p:nvSpPr>
          <p:cNvPr id="28" name="テキスト ボックス 27">
            <a:extLst>
              <a:ext uri="{FF2B5EF4-FFF2-40B4-BE49-F238E27FC236}">
                <a16:creationId xmlns:a16="http://schemas.microsoft.com/office/drawing/2014/main" id="{C4CA8A27-57D8-7E95-4864-CCA0045F1611}"/>
              </a:ext>
            </a:extLst>
          </p:cNvPr>
          <p:cNvSpPr txBox="1"/>
          <p:nvPr/>
        </p:nvSpPr>
        <p:spPr>
          <a:xfrm>
            <a:off x="9569048" y="1992631"/>
            <a:ext cx="704296" cy="461665"/>
          </a:xfrm>
          <a:prstGeom prst="rect">
            <a:avLst/>
          </a:prstGeom>
          <a:noFill/>
        </p:spPr>
        <p:txBody>
          <a:bodyPr wrap="square" rtlCol="0">
            <a:spAutoFit/>
          </a:bodyPr>
          <a:lstStyle/>
          <a:p>
            <a:r>
              <a:rPr lang="en-US" altLang="ja-JP" sz="2400" b="1" dirty="0"/>
              <a:t>36</a:t>
            </a:r>
            <a:endParaRPr kumimoji="1" lang="ja-JP" altLang="en-US" sz="2400" b="1" dirty="0"/>
          </a:p>
        </p:txBody>
      </p:sp>
      <p:sp>
        <p:nvSpPr>
          <p:cNvPr id="29" name="楕円 28">
            <a:extLst>
              <a:ext uri="{FF2B5EF4-FFF2-40B4-BE49-F238E27FC236}">
                <a16:creationId xmlns:a16="http://schemas.microsoft.com/office/drawing/2014/main" id="{CD95A8C4-B095-7350-6B15-5DABACEF54B9}"/>
              </a:ext>
            </a:extLst>
          </p:cNvPr>
          <p:cNvSpPr/>
          <p:nvPr/>
        </p:nvSpPr>
        <p:spPr>
          <a:xfrm>
            <a:off x="8377450" y="4126814"/>
            <a:ext cx="1237702" cy="1238500"/>
          </a:xfrm>
          <a:prstGeom prst="ellipse">
            <a:avLst/>
          </a:prstGeom>
          <a:noFill/>
          <a:ln w="57150">
            <a:solidFill>
              <a:srgbClr val="0070C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30" name="楕円 29">
            <a:extLst>
              <a:ext uri="{FF2B5EF4-FFF2-40B4-BE49-F238E27FC236}">
                <a16:creationId xmlns:a16="http://schemas.microsoft.com/office/drawing/2014/main" id="{446F720F-1560-8EF5-109C-C3781FF28FC0}"/>
              </a:ext>
            </a:extLst>
          </p:cNvPr>
          <p:cNvSpPr/>
          <p:nvPr/>
        </p:nvSpPr>
        <p:spPr>
          <a:xfrm>
            <a:off x="8669943" y="3943241"/>
            <a:ext cx="1449575" cy="1509686"/>
          </a:xfrm>
          <a:prstGeom prst="ellipse">
            <a:avLst/>
          </a:prstGeom>
          <a:noFill/>
          <a:ln w="57150">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31" name="テキスト ボックス 30">
            <a:extLst>
              <a:ext uri="{FF2B5EF4-FFF2-40B4-BE49-F238E27FC236}">
                <a16:creationId xmlns:a16="http://schemas.microsoft.com/office/drawing/2014/main" id="{48456ED1-60E6-5BD1-85D5-7B65A97C8890}"/>
              </a:ext>
            </a:extLst>
          </p:cNvPr>
          <p:cNvSpPr txBox="1"/>
          <p:nvPr/>
        </p:nvSpPr>
        <p:spPr>
          <a:xfrm>
            <a:off x="9814076" y="5066787"/>
            <a:ext cx="975362" cy="461665"/>
          </a:xfrm>
          <a:prstGeom prst="rect">
            <a:avLst/>
          </a:prstGeom>
          <a:solidFill>
            <a:schemeClr val="accent2"/>
          </a:solidFill>
        </p:spPr>
        <p:txBody>
          <a:bodyPr wrap="square" rtlCol="0">
            <a:spAutoFit/>
          </a:bodyPr>
          <a:lstStyle/>
          <a:p>
            <a:pPr algn="ctr"/>
            <a:r>
              <a:rPr lang="en-US" altLang="ja-JP" sz="2400" b="1" dirty="0"/>
              <a:t>FT</a:t>
            </a:r>
            <a:r>
              <a:rPr lang="ja-JP" altLang="en-US" sz="2400" b="1" dirty="0"/>
              <a:t>後</a:t>
            </a:r>
            <a:endParaRPr lang="en-US" altLang="ja-JP" sz="2400" b="1" dirty="0"/>
          </a:p>
        </p:txBody>
      </p:sp>
      <p:sp>
        <p:nvSpPr>
          <p:cNvPr id="32" name="テキスト ボックス 31">
            <a:extLst>
              <a:ext uri="{FF2B5EF4-FFF2-40B4-BE49-F238E27FC236}">
                <a16:creationId xmlns:a16="http://schemas.microsoft.com/office/drawing/2014/main" id="{FAC23E75-F92F-1BF2-1140-9CBB049AB1AE}"/>
              </a:ext>
            </a:extLst>
          </p:cNvPr>
          <p:cNvSpPr txBox="1"/>
          <p:nvPr/>
        </p:nvSpPr>
        <p:spPr>
          <a:xfrm>
            <a:off x="7594698" y="3978955"/>
            <a:ext cx="977457" cy="461665"/>
          </a:xfrm>
          <a:prstGeom prst="rect">
            <a:avLst/>
          </a:prstGeom>
          <a:solidFill>
            <a:schemeClr val="accent1">
              <a:lumMod val="40000"/>
              <a:lumOff val="60000"/>
            </a:schemeClr>
          </a:solidFill>
        </p:spPr>
        <p:txBody>
          <a:bodyPr wrap="square" rtlCol="0">
            <a:spAutoFit/>
          </a:bodyPr>
          <a:lstStyle/>
          <a:p>
            <a:pPr algn="ctr"/>
            <a:r>
              <a:rPr lang="en-US" altLang="ja-JP" sz="2400" b="1" dirty="0"/>
              <a:t>FT</a:t>
            </a:r>
            <a:r>
              <a:rPr lang="ja-JP" altLang="en-US" sz="2400" b="1" dirty="0"/>
              <a:t>前</a:t>
            </a:r>
            <a:endParaRPr kumimoji="1" lang="ja-JP" altLang="en-US" sz="2400" b="1" dirty="0"/>
          </a:p>
        </p:txBody>
      </p:sp>
      <p:sp>
        <p:nvSpPr>
          <p:cNvPr id="33" name="テキスト ボックス 32">
            <a:extLst>
              <a:ext uri="{FF2B5EF4-FFF2-40B4-BE49-F238E27FC236}">
                <a16:creationId xmlns:a16="http://schemas.microsoft.com/office/drawing/2014/main" id="{136EBCBE-184B-7DE0-C333-EF061832F489}"/>
              </a:ext>
            </a:extLst>
          </p:cNvPr>
          <p:cNvSpPr txBox="1"/>
          <p:nvPr/>
        </p:nvSpPr>
        <p:spPr>
          <a:xfrm>
            <a:off x="8887014" y="4535808"/>
            <a:ext cx="777745" cy="461665"/>
          </a:xfrm>
          <a:prstGeom prst="rect">
            <a:avLst/>
          </a:prstGeom>
          <a:noFill/>
        </p:spPr>
        <p:txBody>
          <a:bodyPr wrap="square" rtlCol="0">
            <a:spAutoFit/>
          </a:bodyPr>
          <a:lstStyle/>
          <a:p>
            <a:r>
              <a:rPr lang="en-US" altLang="ja-JP" sz="2400" b="1" dirty="0"/>
              <a:t>57</a:t>
            </a:r>
            <a:endParaRPr kumimoji="1" lang="ja-JP" altLang="en-US" sz="2400" b="1" dirty="0"/>
          </a:p>
        </p:txBody>
      </p:sp>
      <p:sp>
        <p:nvSpPr>
          <p:cNvPr id="34" name="テキスト ボックス 33">
            <a:extLst>
              <a:ext uri="{FF2B5EF4-FFF2-40B4-BE49-F238E27FC236}">
                <a16:creationId xmlns:a16="http://schemas.microsoft.com/office/drawing/2014/main" id="{10375886-5895-BDA0-E7CB-7AC2F3E0FBE6}"/>
              </a:ext>
            </a:extLst>
          </p:cNvPr>
          <p:cNvSpPr txBox="1"/>
          <p:nvPr/>
        </p:nvSpPr>
        <p:spPr>
          <a:xfrm>
            <a:off x="8354223" y="4513093"/>
            <a:ext cx="704296" cy="461665"/>
          </a:xfrm>
          <a:prstGeom prst="rect">
            <a:avLst/>
          </a:prstGeom>
          <a:noFill/>
        </p:spPr>
        <p:txBody>
          <a:bodyPr wrap="square" rtlCol="0">
            <a:spAutoFit/>
          </a:bodyPr>
          <a:lstStyle/>
          <a:p>
            <a:r>
              <a:rPr kumimoji="1" lang="en-US" altLang="ja-JP" sz="2400" b="1" dirty="0"/>
              <a:t>6</a:t>
            </a:r>
            <a:endParaRPr kumimoji="1" lang="ja-JP" altLang="en-US" sz="2400" b="1" dirty="0"/>
          </a:p>
        </p:txBody>
      </p:sp>
      <p:sp>
        <p:nvSpPr>
          <p:cNvPr id="35" name="テキスト ボックス 34">
            <a:extLst>
              <a:ext uri="{FF2B5EF4-FFF2-40B4-BE49-F238E27FC236}">
                <a16:creationId xmlns:a16="http://schemas.microsoft.com/office/drawing/2014/main" id="{1A48D57E-1E41-EBCB-60AA-C2282C393C51}"/>
              </a:ext>
            </a:extLst>
          </p:cNvPr>
          <p:cNvSpPr txBox="1"/>
          <p:nvPr/>
        </p:nvSpPr>
        <p:spPr>
          <a:xfrm>
            <a:off x="7588068" y="5087123"/>
            <a:ext cx="704296" cy="461665"/>
          </a:xfrm>
          <a:prstGeom prst="rect">
            <a:avLst/>
          </a:prstGeom>
          <a:noFill/>
        </p:spPr>
        <p:txBody>
          <a:bodyPr wrap="square" rtlCol="0">
            <a:spAutoFit/>
          </a:bodyPr>
          <a:lstStyle/>
          <a:p>
            <a:r>
              <a:rPr lang="en-US" altLang="ja-JP" sz="2400" b="1" dirty="0"/>
              <a:t>10</a:t>
            </a:r>
            <a:endParaRPr kumimoji="1" lang="ja-JP" altLang="en-US" sz="2400" b="1" dirty="0"/>
          </a:p>
        </p:txBody>
      </p:sp>
      <p:sp>
        <p:nvSpPr>
          <p:cNvPr id="36" name="テキスト ボックス 35">
            <a:extLst>
              <a:ext uri="{FF2B5EF4-FFF2-40B4-BE49-F238E27FC236}">
                <a16:creationId xmlns:a16="http://schemas.microsoft.com/office/drawing/2014/main" id="{D0EBE3D8-078F-0E92-64E6-D73AA5EB1A47}"/>
              </a:ext>
            </a:extLst>
          </p:cNvPr>
          <p:cNvSpPr txBox="1"/>
          <p:nvPr/>
        </p:nvSpPr>
        <p:spPr>
          <a:xfrm>
            <a:off x="9583065" y="4504986"/>
            <a:ext cx="704296" cy="461665"/>
          </a:xfrm>
          <a:prstGeom prst="rect">
            <a:avLst/>
          </a:prstGeom>
          <a:noFill/>
        </p:spPr>
        <p:txBody>
          <a:bodyPr wrap="square" rtlCol="0">
            <a:spAutoFit/>
          </a:bodyPr>
          <a:lstStyle/>
          <a:p>
            <a:r>
              <a:rPr kumimoji="1" lang="en-US" altLang="ja-JP" sz="2400" b="1" dirty="0"/>
              <a:t>17</a:t>
            </a:r>
            <a:endParaRPr kumimoji="1" lang="ja-JP" altLang="en-US" sz="2400" b="1" dirty="0"/>
          </a:p>
        </p:txBody>
      </p:sp>
    </p:spTree>
    <p:extLst>
      <p:ext uri="{BB962C8B-B14F-4D97-AF65-F5344CB8AC3E}">
        <p14:creationId xmlns:p14="http://schemas.microsoft.com/office/powerpoint/2010/main" val="13544163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B692641-2C4A-489B-4ACC-122A325AF50B}"/>
            </a:ext>
          </a:extLst>
        </p:cNvPr>
        <p:cNvGrpSpPr/>
        <p:nvPr/>
      </p:nvGrpSpPr>
      <p:grpSpPr>
        <a:xfrm>
          <a:off x="0" y="0"/>
          <a:ext cx="0" cy="0"/>
          <a:chOff x="0" y="0"/>
          <a:chExt cx="0" cy="0"/>
        </a:xfrm>
      </p:grpSpPr>
      <p:sp>
        <p:nvSpPr>
          <p:cNvPr id="4" name="正方形/長方形 3">
            <a:extLst>
              <a:ext uri="{FF2B5EF4-FFF2-40B4-BE49-F238E27FC236}">
                <a16:creationId xmlns:a16="http://schemas.microsoft.com/office/drawing/2014/main" id="{F460F211-D54B-EFAF-9928-51E0E8EB14AE}"/>
              </a:ext>
            </a:extLst>
          </p:cNvPr>
          <p:cNvSpPr/>
          <p:nvPr/>
        </p:nvSpPr>
        <p:spPr>
          <a:xfrm>
            <a:off x="0" y="0"/>
            <a:ext cx="12192000" cy="1117622"/>
          </a:xfrm>
          <a:prstGeom prst="rect">
            <a:avLst/>
          </a:prstGeom>
          <a:solidFill>
            <a:srgbClr val="31404D"/>
          </a:solidFill>
          <a:ln>
            <a:solidFill>
              <a:schemeClr val="accent5">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2" name="タイトル 1">
            <a:extLst>
              <a:ext uri="{FF2B5EF4-FFF2-40B4-BE49-F238E27FC236}">
                <a16:creationId xmlns:a16="http://schemas.microsoft.com/office/drawing/2014/main" id="{46B1CA43-14E8-2EEE-D2FF-AFAA53960646}"/>
              </a:ext>
            </a:extLst>
          </p:cNvPr>
          <p:cNvSpPr>
            <a:spLocks noGrp="1"/>
          </p:cNvSpPr>
          <p:nvPr>
            <p:ph type="title"/>
          </p:nvPr>
        </p:nvSpPr>
        <p:spPr>
          <a:xfrm>
            <a:off x="838200" y="160326"/>
            <a:ext cx="10515600" cy="807862"/>
          </a:xfrm>
        </p:spPr>
        <p:txBody>
          <a:bodyPr anchor="b">
            <a:normAutofit/>
          </a:bodyPr>
          <a:lstStyle/>
          <a:p>
            <a:r>
              <a:rPr lang="ja-JP" altLang="en-US" b="1" dirty="0">
                <a:solidFill>
                  <a:schemeClr val="bg1"/>
                </a:solidFill>
                <a:latin typeface="+mn-ea"/>
                <a:ea typeface="+mn-ea"/>
              </a:rPr>
              <a:t>実験</a:t>
            </a:r>
            <a:r>
              <a:rPr lang="en-US" altLang="ja-JP" b="1" dirty="0">
                <a:solidFill>
                  <a:schemeClr val="bg1"/>
                </a:solidFill>
                <a:latin typeface="+mn-ea"/>
                <a:ea typeface="+mn-ea"/>
              </a:rPr>
              <a:t>1</a:t>
            </a:r>
            <a:r>
              <a:rPr lang="ja-JP" altLang="en-US" b="1" dirty="0">
                <a:solidFill>
                  <a:schemeClr val="bg1"/>
                </a:solidFill>
                <a:latin typeface="+mn-ea"/>
                <a:ea typeface="+mn-ea"/>
              </a:rPr>
              <a:t>：</a:t>
            </a:r>
            <a:r>
              <a:rPr kumimoji="1" lang="ja-JP" altLang="en-US" b="1" dirty="0">
                <a:solidFill>
                  <a:schemeClr val="bg1"/>
                </a:solidFill>
                <a:latin typeface="+mn-ea"/>
                <a:ea typeface="+mn-ea"/>
              </a:rPr>
              <a:t>考察</a:t>
            </a:r>
          </a:p>
        </p:txBody>
      </p:sp>
      <p:sp>
        <p:nvSpPr>
          <p:cNvPr id="5" name="コンテンツ プレースホルダー 2">
            <a:extLst>
              <a:ext uri="{FF2B5EF4-FFF2-40B4-BE49-F238E27FC236}">
                <a16:creationId xmlns:a16="http://schemas.microsoft.com/office/drawing/2014/main" id="{4857659B-BC82-CCBE-EAA6-2D57D83C75B3}"/>
              </a:ext>
            </a:extLst>
          </p:cNvPr>
          <p:cNvSpPr>
            <a:spLocks noGrp="1"/>
          </p:cNvSpPr>
          <p:nvPr>
            <p:ph idx="1"/>
          </p:nvPr>
        </p:nvSpPr>
        <p:spPr>
          <a:xfrm>
            <a:off x="673100" y="1483111"/>
            <a:ext cx="11016876" cy="5214563"/>
          </a:xfrm>
        </p:spPr>
        <p:txBody>
          <a:bodyPr>
            <a:normAutofit/>
          </a:bodyPr>
          <a:lstStyle/>
          <a:p>
            <a:pPr marL="0" indent="0">
              <a:buNone/>
            </a:pPr>
            <a:r>
              <a:rPr lang="ja-JP" altLang="en-US" b="1" dirty="0"/>
              <a:t>ファインチューニングはクローン検出の精度向上に効果的</a:t>
            </a:r>
            <a:endParaRPr lang="en-US" altLang="ja-JP" b="1" dirty="0"/>
          </a:p>
          <a:p>
            <a:pPr lvl="1"/>
            <a:r>
              <a:rPr lang="ja-JP" altLang="en-US" dirty="0"/>
              <a:t>実験したすべてのモデルで精度の向上が見られた</a:t>
            </a:r>
            <a:endParaRPr lang="en-US" altLang="ja-JP" dirty="0"/>
          </a:p>
          <a:p>
            <a:pPr marL="0" indent="0">
              <a:buNone/>
            </a:pPr>
            <a:endParaRPr lang="en-US" altLang="ja-JP" dirty="0"/>
          </a:p>
          <a:p>
            <a:pPr marL="0" indent="0">
              <a:buNone/>
            </a:pPr>
            <a:r>
              <a:rPr lang="ja-JP" altLang="en-US" b="1" dirty="0"/>
              <a:t>事前学習で使用したデータの種類が検出能力に影響を与える</a:t>
            </a:r>
            <a:endParaRPr lang="en-US" altLang="ja-JP" b="1" dirty="0"/>
          </a:p>
          <a:p>
            <a:pPr lvl="1"/>
            <a:r>
              <a:rPr lang="en-US" altLang="ja-JP" dirty="0"/>
              <a:t>CodeLlama</a:t>
            </a:r>
            <a:r>
              <a:rPr lang="ja-JP" altLang="en-US" dirty="0"/>
              <a:t>は</a:t>
            </a:r>
            <a:r>
              <a:rPr lang="en-US" altLang="ja-JP" dirty="0"/>
              <a:t>Llama2</a:t>
            </a:r>
            <a:r>
              <a:rPr lang="ja-JP" altLang="en-US" dirty="0"/>
              <a:t>よりもファインチューニング前の検出能力が高い</a:t>
            </a:r>
            <a:endParaRPr lang="en-US" altLang="ja-JP" dirty="0"/>
          </a:p>
          <a:p>
            <a:pPr lvl="1"/>
            <a:r>
              <a:rPr lang="ja-JP" altLang="en-US" dirty="0"/>
              <a:t>ファインチューニングによる精度向上の幅も大きい</a:t>
            </a:r>
            <a:endParaRPr lang="en-US" altLang="ja-JP" dirty="0"/>
          </a:p>
        </p:txBody>
      </p:sp>
      <p:sp>
        <p:nvSpPr>
          <p:cNvPr id="6" name="スライド番号プレースホルダー 5">
            <a:extLst>
              <a:ext uri="{FF2B5EF4-FFF2-40B4-BE49-F238E27FC236}">
                <a16:creationId xmlns:a16="http://schemas.microsoft.com/office/drawing/2014/main" id="{793B4E48-9379-DCD3-4FD2-C9C60739A85C}"/>
              </a:ext>
            </a:extLst>
          </p:cNvPr>
          <p:cNvSpPr>
            <a:spLocks noGrp="1"/>
          </p:cNvSpPr>
          <p:nvPr>
            <p:ph type="sldNum" sz="quarter" idx="12"/>
          </p:nvPr>
        </p:nvSpPr>
        <p:spPr/>
        <p:txBody>
          <a:bodyPr/>
          <a:lstStyle/>
          <a:p>
            <a:fld id="{98E4D49B-7C54-4167-A8CB-7C9DF7FFC802}" type="slidenum">
              <a:rPr kumimoji="1" lang="ja-JP" altLang="en-US" smtClean="0"/>
              <a:t>25</a:t>
            </a:fld>
            <a:endParaRPr kumimoji="1" lang="ja-JP" altLang="en-US"/>
          </a:p>
        </p:txBody>
      </p:sp>
    </p:spTree>
    <p:extLst>
      <p:ext uri="{BB962C8B-B14F-4D97-AF65-F5344CB8AC3E}">
        <p14:creationId xmlns:p14="http://schemas.microsoft.com/office/powerpoint/2010/main" val="381018979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B984906-1F55-D87E-916C-00A276247167}"/>
            </a:ext>
          </a:extLst>
        </p:cNvPr>
        <p:cNvGrpSpPr/>
        <p:nvPr/>
      </p:nvGrpSpPr>
      <p:grpSpPr>
        <a:xfrm>
          <a:off x="0" y="0"/>
          <a:ext cx="0" cy="0"/>
          <a:chOff x="0" y="0"/>
          <a:chExt cx="0" cy="0"/>
        </a:xfrm>
      </p:grpSpPr>
      <p:sp>
        <p:nvSpPr>
          <p:cNvPr id="53" name="四角形: 角を丸くする 52">
            <a:extLst>
              <a:ext uri="{FF2B5EF4-FFF2-40B4-BE49-F238E27FC236}">
                <a16:creationId xmlns:a16="http://schemas.microsoft.com/office/drawing/2014/main" id="{F3A7F82C-A968-F0EC-EE7C-125ECEA5999E}"/>
              </a:ext>
            </a:extLst>
          </p:cNvPr>
          <p:cNvSpPr/>
          <p:nvPr/>
        </p:nvSpPr>
        <p:spPr>
          <a:xfrm>
            <a:off x="344384" y="5270929"/>
            <a:ext cx="5751616" cy="1450546"/>
          </a:xfrm>
          <a:prstGeom prst="roundRect">
            <a:avLst/>
          </a:prstGeom>
          <a:solidFill>
            <a:schemeClr val="accent4">
              <a:lumMod val="20000"/>
              <a:lumOff val="80000"/>
            </a:schemeClr>
          </a:solidFill>
          <a:ln w="190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4" name="正方形/長方形 3">
            <a:extLst>
              <a:ext uri="{FF2B5EF4-FFF2-40B4-BE49-F238E27FC236}">
                <a16:creationId xmlns:a16="http://schemas.microsoft.com/office/drawing/2014/main" id="{8D78486A-AE38-B2AE-785A-FEAB0E17BBAE}"/>
              </a:ext>
            </a:extLst>
          </p:cNvPr>
          <p:cNvSpPr/>
          <p:nvPr/>
        </p:nvSpPr>
        <p:spPr>
          <a:xfrm>
            <a:off x="0" y="0"/>
            <a:ext cx="12192000" cy="1117622"/>
          </a:xfrm>
          <a:prstGeom prst="rect">
            <a:avLst/>
          </a:prstGeom>
          <a:solidFill>
            <a:srgbClr val="31404D"/>
          </a:solidFill>
          <a:ln>
            <a:solidFill>
              <a:schemeClr val="accent5">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2" name="タイトル 1">
            <a:extLst>
              <a:ext uri="{FF2B5EF4-FFF2-40B4-BE49-F238E27FC236}">
                <a16:creationId xmlns:a16="http://schemas.microsoft.com/office/drawing/2014/main" id="{8706A06B-C030-2998-68E2-5ABFBC64A44F}"/>
              </a:ext>
            </a:extLst>
          </p:cNvPr>
          <p:cNvSpPr>
            <a:spLocks noGrp="1"/>
          </p:cNvSpPr>
          <p:nvPr>
            <p:ph type="title"/>
          </p:nvPr>
        </p:nvSpPr>
        <p:spPr>
          <a:xfrm>
            <a:off x="838200" y="160326"/>
            <a:ext cx="10515600" cy="807862"/>
          </a:xfrm>
        </p:spPr>
        <p:txBody>
          <a:bodyPr anchor="b">
            <a:normAutofit/>
          </a:bodyPr>
          <a:lstStyle/>
          <a:p>
            <a:r>
              <a:rPr lang="ja-JP" altLang="en-US" b="1" dirty="0">
                <a:solidFill>
                  <a:schemeClr val="bg1"/>
                </a:solidFill>
                <a:latin typeface="+mn-ea"/>
                <a:ea typeface="+mn-ea"/>
              </a:rPr>
              <a:t>実験</a:t>
            </a:r>
            <a:r>
              <a:rPr lang="en-US" altLang="ja-JP" b="1" dirty="0">
                <a:solidFill>
                  <a:schemeClr val="bg1"/>
                </a:solidFill>
                <a:latin typeface="+mn-ea"/>
                <a:ea typeface="+mn-ea"/>
              </a:rPr>
              <a:t>2</a:t>
            </a:r>
            <a:r>
              <a:rPr lang="ja-JP" altLang="en-US" b="1" dirty="0">
                <a:solidFill>
                  <a:schemeClr val="bg1"/>
                </a:solidFill>
                <a:latin typeface="+mn-ea"/>
                <a:ea typeface="+mn-ea"/>
              </a:rPr>
              <a:t>：</a:t>
            </a:r>
            <a:r>
              <a:rPr lang="en-US" altLang="ja-JP" b="1" dirty="0">
                <a:solidFill>
                  <a:schemeClr val="bg1"/>
                </a:solidFill>
                <a:latin typeface="+mn-ea"/>
                <a:ea typeface="+mn-ea"/>
              </a:rPr>
              <a:t>GPT</a:t>
            </a:r>
            <a:r>
              <a:rPr lang="ja-JP" altLang="en-US" b="1" dirty="0">
                <a:solidFill>
                  <a:schemeClr val="bg1"/>
                </a:solidFill>
                <a:latin typeface="+mn-ea"/>
                <a:ea typeface="+mn-ea"/>
              </a:rPr>
              <a:t>の評価</a:t>
            </a:r>
            <a:endParaRPr kumimoji="1" lang="ja-JP" altLang="en-US" b="1" dirty="0">
              <a:solidFill>
                <a:schemeClr val="bg1"/>
              </a:solidFill>
              <a:latin typeface="+mn-ea"/>
              <a:ea typeface="+mn-ea"/>
            </a:endParaRPr>
          </a:p>
        </p:txBody>
      </p:sp>
      <p:sp>
        <p:nvSpPr>
          <p:cNvPr id="6" name="スライド番号プレースホルダー 5">
            <a:extLst>
              <a:ext uri="{FF2B5EF4-FFF2-40B4-BE49-F238E27FC236}">
                <a16:creationId xmlns:a16="http://schemas.microsoft.com/office/drawing/2014/main" id="{84060304-9C27-B79A-8A16-224DB4B9F15E}"/>
              </a:ext>
            </a:extLst>
          </p:cNvPr>
          <p:cNvSpPr>
            <a:spLocks noGrp="1"/>
          </p:cNvSpPr>
          <p:nvPr>
            <p:ph type="sldNum" sz="quarter" idx="12"/>
          </p:nvPr>
        </p:nvSpPr>
        <p:spPr/>
        <p:txBody>
          <a:bodyPr/>
          <a:lstStyle/>
          <a:p>
            <a:fld id="{98E4D49B-7C54-4167-A8CB-7C9DF7FFC802}" type="slidenum">
              <a:rPr kumimoji="1" lang="ja-JP" altLang="en-US" smtClean="0"/>
              <a:t>26</a:t>
            </a:fld>
            <a:endParaRPr kumimoji="1" lang="ja-JP" altLang="en-US"/>
          </a:p>
        </p:txBody>
      </p:sp>
      <p:sp>
        <p:nvSpPr>
          <p:cNvPr id="19" name="コンテンツ プレースホルダー 2">
            <a:extLst>
              <a:ext uri="{FF2B5EF4-FFF2-40B4-BE49-F238E27FC236}">
                <a16:creationId xmlns:a16="http://schemas.microsoft.com/office/drawing/2014/main" id="{344BB55C-A6BC-2BAB-CE53-932064BE5081}"/>
              </a:ext>
            </a:extLst>
          </p:cNvPr>
          <p:cNvSpPr txBox="1">
            <a:spLocks/>
          </p:cNvSpPr>
          <p:nvPr/>
        </p:nvSpPr>
        <p:spPr>
          <a:xfrm>
            <a:off x="344384" y="5270929"/>
            <a:ext cx="5751616" cy="1450546"/>
          </a:xfrm>
          <a:prstGeom prst="rect">
            <a:avLst/>
          </a:prstGeom>
        </p:spPr>
        <p:txBody>
          <a:bodyPr vert="horz" lIns="91440" tIns="45720" rIns="91440" bIns="45720" rtlCol="0" anchor="ct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a:lnSpc>
                <a:spcPct val="110000"/>
              </a:lnSpc>
            </a:pPr>
            <a:r>
              <a:rPr lang="ja-JP" altLang="en-US" sz="2000" b="1" dirty="0"/>
              <a:t>検出漏れが増えて、誤検出が減った</a:t>
            </a:r>
            <a:endParaRPr lang="en-US" altLang="ja-JP" sz="2000" b="1" dirty="0"/>
          </a:p>
          <a:p>
            <a:pPr>
              <a:lnSpc>
                <a:spcPct val="110000"/>
              </a:lnSpc>
            </a:pPr>
            <a:r>
              <a:rPr lang="ja-JP" altLang="en-US" sz="2000" b="1" dirty="0"/>
              <a:t>全体的にクローンでないと答えるようになった</a:t>
            </a:r>
            <a:endParaRPr lang="en-US" altLang="ja-JP" sz="2000" b="1" dirty="0"/>
          </a:p>
          <a:p>
            <a:pPr>
              <a:lnSpc>
                <a:spcPct val="110000"/>
              </a:lnSpc>
            </a:pPr>
            <a:r>
              <a:rPr lang="ja-JP" altLang="en-US" sz="2000" b="1" dirty="0"/>
              <a:t>検出精度の上昇は見られなかった</a:t>
            </a:r>
            <a:endParaRPr lang="en-US" altLang="ja-JP" sz="2000" b="1" dirty="0"/>
          </a:p>
        </p:txBody>
      </p:sp>
      <p:sp>
        <p:nvSpPr>
          <p:cNvPr id="31" name="四角形: 角を丸くする 30">
            <a:extLst>
              <a:ext uri="{FF2B5EF4-FFF2-40B4-BE49-F238E27FC236}">
                <a16:creationId xmlns:a16="http://schemas.microsoft.com/office/drawing/2014/main" id="{0183EEE4-B9CE-8AB1-AB5D-E2FEF0449314}"/>
              </a:ext>
            </a:extLst>
          </p:cNvPr>
          <p:cNvSpPr/>
          <p:nvPr/>
        </p:nvSpPr>
        <p:spPr>
          <a:xfrm>
            <a:off x="7184089" y="1236984"/>
            <a:ext cx="3817051" cy="1878036"/>
          </a:xfrm>
          <a:prstGeom prst="roundRect">
            <a:avLst>
              <a:gd name="adj" fmla="val 9138"/>
            </a:avLst>
          </a:prstGeom>
          <a:noFill/>
          <a:ln w="571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2" name="楕円 31">
            <a:extLst>
              <a:ext uri="{FF2B5EF4-FFF2-40B4-BE49-F238E27FC236}">
                <a16:creationId xmlns:a16="http://schemas.microsoft.com/office/drawing/2014/main" id="{FD93F1CA-1982-5733-BC51-9DC5A5732870}"/>
              </a:ext>
            </a:extLst>
          </p:cNvPr>
          <p:cNvSpPr/>
          <p:nvPr/>
        </p:nvSpPr>
        <p:spPr>
          <a:xfrm>
            <a:off x="8087033" y="1390703"/>
            <a:ext cx="1554660" cy="1555663"/>
          </a:xfrm>
          <a:prstGeom prst="ellipse">
            <a:avLst/>
          </a:prstGeom>
          <a:noFill/>
          <a:ln w="57150">
            <a:solidFill>
              <a:srgbClr val="0070C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33" name="楕円 32">
            <a:extLst>
              <a:ext uri="{FF2B5EF4-FFF2-40B4-BE49-F238E27FC236}">
                <a16:creationId xmlns:a16="http://schemas.microsoft.com/office/drawing/2014/main" id="{A9A23A65-3284-68B4-24C9-F7CB3EAC3163}"/>
              </a:ext>
            </a:extLst>
          </p:cNvPr>
          <p:cNvSpPr/>
          <p:nvPr/>
        </p:nvSpPr>
        <p:spPr>
          <a:xfrm>
            <a:off x="9025180" y="1839876"/>
            <a:ext cx="1039601" cy="1082711"/>
          </a:xfrm>
          <a:prstGeom prst="ellipse">
            <a:avLst/>
          </a:prstGeom>
          <a:noFill/>
          <a:ln w="57150">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34" name="テキスト ボックス 33">
            <a:extLst>
              <a:ext uri="{FF2B5EF4-FFF2-40B4-BE49-F238E27FC236}">
                <a16:creationId xmlns:a16="http://schemas.microsoft.com/office/drawing/2014/main" id="{D83B4B5E-DD8C-5E56-D2DF-4A4EB46A735B}"/>
              </a:ext>
            </a:extLst>
          </p:cNvPr>
          <p:cNvSpPr txBox="1"/>
          <p:nvPr/>
        </p:nvSpPr>
        <p:spPr>
          <a:xfrm>
            <a:off x="9926624" y="2543423"/>
            <a:ext cx="975362" cy="461665"/>
          </a:xfrm>
          <a:prstGeom prst="rect">
            <a:avLst/>
          </a:prstGeom>
          <a:solidFill>
            <a:schemeClr val="accent2"/>
          </a:solidFill>
        </p:spPr>
        <p:txBody>
          <a:bodyPr wrap="square" rtlCol="0">
            <a:spAutoFit/>
          </a:bodyPr>
          <a:lstStyle/>
          <a:p>
            <a:pPr algn="ctr"/>
            <a:r>
              <a:rPr lang="en-US" altLang="ja-JP" sz="2400" b="1" dirty="0"/>
              <a:t>FT</a:t>
            </a:r>
            <a:r>
              <a:rPr lang="ja-JP" altLang="en-US" sz="2400" b="1" dirty="0"/>
              <a:t>後</a:t>
            </a:r>
            <a:endParaRPr lang="en-US" altLang="ja-JP" sz="2400" b="1" dirty="0"/>
          </a:p>
        </p:txBody>
      </p:sp>
      <p:sp>
        <p:nvSpPr>
          <p:cNvPr id="35" name="テキスト ボックス 34">
            <a:extLst>
              <a:ext uri="{FF2B5EF4-FFF2-40B4-BE49-F238E27FC236}">
                <a16:creationId xmlns:a16="http://schemas.microsoft.com/office/drawing/2014/main" id="{5D2FB8B2-010F-5259-0803-F153724ACF17}"/>
              </a:ext>
            </a:extLst>
          </p:cNvPr>
          <p:cNvSpPr txBox="1"/>
          <p:nvPr/>
        </p:nvSpPr>
        <p:spPr>
          <a:xfrm>
            <a:off x="7440012" y="1429786"/>
            <a:ext cx="977457" cy="461665"/>
          </a:xfrm>
          <a:prstGeom prst="rect">
            <a:avLst/>
          </a:prstGeom>
          <a:solidFill>
            <a:schemeClr val="accent1">
              <a:lumMod val="40000"/>
              <a:lumOff val="60000"/>
            </a:schemeClr>
          </a:solidFill>
        </p:spPr>
        <p:txBody>
          <a:bodyPr wrap="square" rtlCol="0">
            <a:spAutoFit/>
          </a:bodyPr>
          <a:lstStyle/>
          <a:p>
            <a:pPr algn="ctr"/>
            <a:r>
              <a:rPr lang="en-US" altLang="ja-JP" sz="2400" b="1" dirty="0"/>
              <a:t>FT</a:t>
            </a:r>
            <a:r>
              <a:rPr lang="ja-JP" altLang="en-US" sz="2400" b="1" dirty="0"/>
              <a:t>前</a:t>
            </a:r>
            <a:endParaRPr kumimoji="1" lang="ja-JP" altLang="en-US" sz="2400" b="1" dirty="0"/>
          </a:p>
        </p:txBody>
      </p:sp>
      <p:sp>
        <p:nvSpPr>
          <p:cNvPr id="36" name="テキスト ボックス 35">
            <a:extLst>
              <a:ext uri="{FF2B5EF4-FFF2-40B4-BE49-F238E27FC236}">
                <a16:creationId xmlns:a16="http://schemas.microsoft.com/office/drawing/2014/main" id="{1D0B68CF-5E44-E192-CB2A-5855030D486D}"/>
              </a:ext>
            </a:extLst>
          </p:cNvPr>
          <p:cNvSpPr txBox="1"/>
          <p:nvPr/>
        </p:nvSpPr>
        <p:spPr>
          <a:xfrm>
            <a:off x="7358741" y="3171106"/>
            <a:ext cx="3467745" cy="400110"/>
          </a:xfrm>
          <a:prstGeom prst="rect">
            <a:avLst/>
          </a:prstGeom>
          <a:solidFill>
            <a:schemeClr val="bg2"/>
          </a:solidFill>
        </p:spPr>
        <p:txBody>
          <a:bodyPr wrap="square" rtlCol="0">
            <a:spAutoFit/>
          </a:bodyPr>
          <a:lstStyle/>
          <a:p>
            <a:pPr algn="ctr"/>
            <a:r>
              <a:rPr kumimoji="1" lang="ja-JP" altLang="en-US" sz="2000" b="1" dirty="0"/>
              <a:t>クローンをクローンと判別</a:t>
            </a:r>
            <a:endParaRPr kumimoji="1" lang="en-US" altLang="ja-JP" sz="2000" b="1" dirty="0"/>
          </a:p>
        </p:txBody>
      </p:sp>
      <p:sp>
        <p:nvSpPr>
          <p:cNvPr id="37" name="テキスト ボックス 36">
            <a:extLst>
              <a:ext uri="{FF2B5EF4-FFF2-40B4-BE49-F238E27FC236}">
                <a16:creationId xmlns:a16="http://schemas.microsoft.com/office/drawing/2014/main" id="{A32DEC77-4A40-8D86-E2CD-0C2774101380}"/>
              </a:ext>
            </a:extLst>
          </p:cNvPr>
          <p:cNvSpPr txBox="1"/>
          <p:nvPr/>
        </p:nvSpPr>
        <p:spPr>
          <a:xfrm>
            <a:off x="9086420" y="2146578"/>
            <a:ext cx="704296" cy="461665"/>
          </a:xfrm>
          <a:prstGeom prst="rect">
            <a:avLst/>
          </a:prstGeom>
          <a:noFill/>
        </p:spPr>
        <p:txBody>
          <a:bodyPr wrap="square" rtlCol="0">
            <a:spAutoFit/>
          </a:bodyPr>
          <a:lstStyle/>
          <a:p>
            <a:r>
              <a:rPr lang="en-US" altLang="ja-JP" sz="2400" b="1" dirty="0"/>
              <a:t>29</a:t>
            </a:r>
            <a:endParaRPr kumimoji="1" lang="ja-JP" altLang="en-US" sz="2400" b="1" dirty="0"/>
          </a:p>
        </p:txBody>
      </p:sp>
      <p:sp>
        <p:nvSpPr>
          <p:cNvPr id="38" name="テキスト ボックス 37">
            <a:extLst>
              <a:ext uri="{FF2B5EF4-FFF2-40B4-BE49-F238E27FC236}">
                <a16:creationId xmlns:a16="http://schemas.microsoft.com/office/drawing/2014/main" id="{4CA349ED-B50F-CBE1-F10F-F8AC55F07B8B}"/>
              </a:ext>
            </a:extLst>
          </p:cNvPr>
          <p:cNvSpPr txBox="1"/>
          <p:nvPr/>
        </p:nvSpPr>
        <p:spPr>
          <a:xfrm>
            <a:off x="9576617" y="2182708"/>
            <a:ext cx="533255" cy="461665"/>
          </a:xfrm>
          <a:prstGeom prst="rect">
            <a:avLst/>
          </a:prstGeom>
          <a:noFill/>
        </p:spPr>
        <p:txBody>
          <a:bodyPr wrap="square" rtlCol="0">
            <a:spAutoFit/>
          </a:bodyPr>
          <a:lstStyle/>
          <a:p>
            <a:r>
              <a:rPr kumimoji="1" lang="en-US" altLang="ja-JP" sz="2400" b="1" dirty="0"/>
              <a:t>26</a:t>
            </a:r>
            <a:endParaRPr kumimoji="1" lang="ja-JP" altLang="en-US" sz="2400" b="1" dirty="0"/>
          </a:p>
        </p:txBody>
      </p:sp>
      <p:sp>
        <p:nvSpPr>
          <p:cNvPr id="39" name="テキスト ボックス 38">
            <a:extLst>
              <a:ext uri="{FF2B5EF4-FFF2-40B4-BE49-F238E27FC236}">
                <a16:creationId xmlns:a16="http://schemas.microsoft.com/office/drawing/2014/main" id="{12117E34-BBD4-D46D-6942-BD1F525C5A76}"/>
              </a:ext>
            </a:extLst>
          </p:cNvPr>
          <p:cNvSpPr txBox="1"/>
          <p:nvPr/>
        </p:nvSpPr>
        <p:spPr>
          <a:xfrm>
            <a:off x="8087032" y="1999887"/>
            <a:ext cx="765537" cy="461665"/>
          </a:xfrm>
          <a:prstGeom prst="rect">
            <a:avLst/>
          </a:prstGeom>
          <a:noFill/>
        </p:spPr>
        <p:txBody>
          <a:bodyPr wrap="square" rtlCol="0">
            <a:spAutoFit/>
          </a:bodyPr>
          <a:lstStyle/>
          <a:p>
            <a:r>
              <a:rPr lang="en-US" altLang="ja-JP" sz="2400" b="1" dirty="0"/>
              <a:t>104</a:t>
            </a:r>
            <a:endParaRPr kumimoji="1" lang="ja-JP" altLang="en-US" sz="2400" b="1" dirty="0"/>
          </a:p>
        </p:txBody>
      </p:sp>
      <p:sp>
        <p:nvSpPr>
          <p:cNvPr id="40" name="テキスト ボックス 39">
            <a:extLst>
              <a:ext uri="{FF2B5EF4-FFF2-40B4-BE49-F238E27FC236}">
                <a16:creationId xmlns:a16="http://schemas.microsoft.com/office/drawing/2014/main" id="{80C19988-BD31-FCB1-DCE5-0A1E91C28F67}"/>
              </a:ext>
            </a:extLst>
          </p:cNvPr>
          <p:cNvSpPr txBox="1"/>
          <p:nvPr/>
        </p:nvSpPr>
        <p:spPr>
          <a:xfrm>
            <a:off x="7314421" y="2589635"/>
            <a:ext cx="975361" cy="461665"/>
          </a:xfrm>
          <a:prstGeom prst="rect">
            <a:avLst/>
          </a:prstGeom>
          <a:noFill/>
        </p:spPr>
        <p:txBody>
          <a:bodyPr wrap="square" rtlCol="0">
            <a:spAutoFit/>
          </a:bodyPr>
          <a:lstStyle/>
          <a:p>
            <a:r>
              <a:rPr kumimoji="1" lang="en-US" altLang="ja-JP" sz="2400" b="1" dirty="0"/>
              <a:t>1841</a:t>
            </a:r>
            <a:endParaRPr kumimoji="1" lang="ja-JP" altLang="en-US" sz="2400" b="1" dirty="0"/>
          </a:p>
        </p:txBody>
      </p:sp>
      <p:sp>
        <p:nvSpPr>
          <p:cNvPr id="41" name="四角形: 角を丸くする 40">
            <a:extLst>
              <a:ext uri="{FF2B5EF4-FFF2-40B4-BE49-F238E27FC236}">
                <a16:creationId xmlns:a16="http://schemas.microsoft.com/office/drawing/2014/main" id="{D0CB712E-E21B-36C4-3AEE-81F9D21A6128}"/>
              </a:ext>
            </a:extLst>
          </p:cNvPr>
          <p:cNvSpPr/>
          <p:nvPr/>
        </p:nvSpPr>
        <p:spPr>
          <a:xfrm>
            <a:off x="7184089" y="3796074"/>
            <a:ext cx="3817051" cy="1878036"/>
          </a:xfrm>
          <a:prstGeom prst="roundRect">
            <a:avLst>
              <a:gd name="adj" fmla="val 9138"/>
            </a:avLst>
          </a:prstGeom>
          <a:noFill/>
          <a:ln w="571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46" name="テキスト ボックス 45">
            <a:extLst>
              <a:ext uri="{FF2B5EF4-FFF2-40B4-BE49-F238E27FC236}">
                <a16:creationId xmlns:a16="http://schemas.microsoft.com/office/drawing/2014/main" id="{708EFDF4-916D-0B77-3F77-AD348F567C1C}"/>
              </a:ext>
            </a:extLst>
          </p:cNvPr>
          <p:cNvSpPr txBox="1"/>
          <p:nvPr/>
        </p:nvSpPr>
        <p:spPr>
          <a:xfrm>
            <a:off x="6362114" y="5746371"/>
            <a:ext cx="5461000" cy="400110"/>
          </a:xfrm>
          <a:prstGeom prst="rect">
            <a:avLst/>
          </a:prstGeom>
          <a:solidFill>
            <a:schemeClr val="bg2"/>
          </a:solidFill>
        </p:spPr>
        <p:txBody>
          <a:bodyPr wrap="square" rtlCol="0">
            <a:spAutoFit/>
          </a:bodyPr>
          <a:lstStyle/>
          <a:p>
            <a:pPr algn="ctr"/>
            <a:r>
              <a:rPr kumimoji="1" lang="ja-JP" altLang="en-US" sz="2000" b="1" dirty="0"/>
              <a:t>クローンでないものをクローンでないと判別</a:t>
            </a:r>
            <a:endParaRPr kumimoji="1" lang="en-US" altLang="ja-JP" sz="2000" b="1" dirty="0"/>
          </a:p>
        </p:txBody>
      </p:sp>
      <p:sp>
        <p:nvSpPr>
          <p:cNvPr id="47" name="テキスト ボックス 46">
            <a:extLst>
              <a:ext uri="{FF2B5EF4-FFF2-40B4-BE49-F238E27FC236}">
                <a16:creationId xmlns:a16="http://schemas.microsoft.com/office/drawing/2014/main" id="{7AC8FCBD-C954-39B7-EBDC-0CB9508D9FED}"/>
              </a:ext>
            </a:extLst>
          </p:cNvPr>
          <p:cNvSpPr txBox="1"/>
          <p:nvPr/>
        </p:nvSpPr>
        <p:spPr>
          <a:xfrm>
            <a:off x="8777070" y="4570288"/>
            <a:ext cx="905154" cy="461665"/>
          </a:xfrm>
          <a:prstGeom prst="rect">
            <a:avLst/>
          </a:prstGeom>
          <a:noFill/>
        </p:spPr>
        <p:txBody>
          <a:bodyPr wrap="square" rtlCol="0">
            <a:spAutoFit/>
          </a:bodyPr>
          <a:lstStyle/>
          <a:p>
            <a:r>
              <a:rPr kumimoji="1" lang="en-US" altLang="ja-JP" sz="2400" b="1" dirty="0"/>
              <a:t>1938</a:t>
            </a:r>
            <a:endParaRPr kumimoji="1" lang="ja-JP" altLang="en-US" sz="2400" b="1" dirty="0"/>
          </a:p>
        </p:txBody>
      </p:sp>
      <p:sp>
        <p:nvSpPr>
          <p:cNvPr id="48" name="テキスト ボックス 47">
            <a:extLst>
              <a:ext uri="{FF2B5EF4-FFF2-40B4-BE49-F238E27FC236}">
                <a16:creationId xmlns:a16="http://schemas.microsoft.com/office/drawing/2014/main" id="{238FE006-D428-834D-27D9-8E0485EE4459}"/>
              </a:ext>
            </a:extLst>
          </p:cNvPr>
          <p:cNvSpPr txBox="1"/>
          <p:nvPr/>
        </p:nvSpPr>
        <p:spPr>
          <a:xfrm>
            <a:off x="8334095" y="4516223"/>
            <a:ext cx="306465" cy="461665"/>
          </a:xfrm>
          <a:prstGeom prst="rect">
            <a:avLst/>
          </a:prstGeom>
          <a:noFill/>
        </p:spPr>
        <p:txBody>
          <a:bodyPr wrap="square" rtlCol="0">
            <a:spAutoFit/>
          </a:bodyPr>
          <a:lstStyle/>
          <a:p>
            <a:r>
              <a:rPr lang="en-US" altLang="ja-JP" sz="2400" b="1" dirty="0"/>
              <a:t>8</a:t>
            </a:r>
            <a:endParaRPr kumimoji="1" lang="ja-JP" altLang="en-US" sz="2400" b="1" dirty="0"/>
          </a:p>
        </p:txBody>
      </p:sp>
      <p:sp>
        <p:nvSpPr>
          <p:cNvPr id="50" name="テキスト ボックス 49">
            <a:extLst>
              <a:ext uri="{FF2B5EF4-FFF2-40B4-BE49-F238E27FC236}">
                <a16:creationId xmlns:a16="http://schemas.microsoft.com/office/drawing/2014/main" id="{A9C1C855-0546-EC4C-7467-A573A33F7FB0}"/>
              </a:ext>
            </a:extLst>
          </p:cNvPr>
          <p:cNvSpPr txBox="1"/>
          <p:nvPr/>
        </p:nvSpPr>
        <p:spPr>
          <a:xfrm>
            <a:off x="7771457" y="5139972"/>
            <a:ext cx="704296" cy="461665"/>
          </a:xfrm>
          <a:prstGeom prst="rect">
            <a:avLst/>
          </a:prstGeom>
          <a:noFill/>
        </p:spPr>
        <p:txBody>
          <a:bodyPr wrap="square" rtlCol="0">
            <a:spAutoFit/>
          </a:bodyPr>
          <a:lstStyle/>
          <a:p>
            <a:r>
              <a:rPr lang="en-US" altLang="ja-JP" sz="2400" b="1" dirty="0"/>
              <a:t>6</a:t>
            </a:r>
            <a:endParaRPr kumimoji="1" lang="ja-JP" altLang="en-US" sz="2400" b="1" dirty="0"/>
          </a:p>
        </p:txBody>
      </p:sp>
      <p:sp>
        <p:nvSpPr>
          <p:cNvPr id="51" name="楕円 50">
            <a:extLst>
              <a:ext uri="{FF2B5EF4-FFF2-40B4-BE49-F238E27FC236}">
                <a16:creationId xmlns:a16="http://schemas.microsoft.com/office/drawing/2014/main" id="{85469987-5339-708A-F185-95954444A905}"/>
              </a:ext>
            </a:extLst>
          </p:cNvPr>
          <p:cNvSpPr/>
          <p:nvPr/>
        </p:nvSpPr>
        <p:spPr>
          <a:xfrm>
            <a:off x="8392317" y="4057161"/>
            <a:ext cx="1341607" cy="1410136"/>
          </a:xfrm>
          <a:prstGeom prst="ellipse">
            <a:avLst/>
          </a:prstGeom>
          <a:noFill/>
          <a:ln w="57150">
            <a:solidFill>
              <a:srgbClr val="0070C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52" name="楕円 51">
            <a:extLst>
              <a:ext uri="{FF2B5EF4-FFF2-40B4-BE49-F238E27FC236}">
                <a16:creationId xmlns:a16="http://schemas.microsoft.com/office/drawing/2014/main" id="{ADD17747-FF33-BF7E-70B1-1767E41CF615}"/>
              </a:ext>
            </a:extLst>
          </p:cNvPr>
          <p:cNvSpPr/>
          <p:nvPr/>
        </p:nvSpPr>
        <p:spPr>
          <a:xfrm>
            <a:off x="8626753" y="3952779"/>
            <a:ext cx="1525305" cy="1588555"/>
          </a:xfrm>
          <a:prstGeom prst="ellipse">
            <a:avLst/>
          </a:prstGeom>
          <a:noFill/>
          <a:ln w="57150">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45" name="テキスト ボックス 44">
            <a:extLst>
              <a:ext uri="{FF2B5EF4-FFF2-40B4-BE49-F238E27FC236}">
                <a16:creationId xmlns:a16="http://schemas.microsoft.com/office/drawing/2014/main" id="{0B1EF92A-EE7F-5152-2A3A-B27888DD1941}"/>
              </a:ext>
            </a:extLst>
          </p:cNvPr>
          <p:cNvSpPr txBox="1"/>
          <p:nvPr/>
        </p:nvSpPr>
        <p:spPr>
          <a:xfrm>
            <a:off x="7543605" y="3998142"/>
            <a:ext cx="886607" cy="461665"/>
          </a:xfrm>
          <a:prstGeom prst="rect">
            <a:avLst/>
          </a:prstGeom>
          <a:solidFill>
            <a:schemeClr val="accent1">
              <a:lumMod val="40000"/>
              <a:lumOff val="60000"/>
            </a:schemeClr>
          </a:solidFill>
        </p:spPr>
        <p:txBody>
          <a:bodyPr wrap="square" rtlCol="0">
            <a:spAutoFit/>
          </a:bodyPr>
          <a:lstStyle/>
          <a:p>
            <a:pPr algn="ctr"/>
            <a:r>
              <a:rPr lang="en-US" altLang="ja-JP" sz="2400" b="1" dirty="0"/>
              <a:t>FT</a:t>
            </a:r>
            <a:r>
              <a:rPr lang="ja-JP" altLang="en-US" sz="2400" b="1" dirty="0"/>
              <a:t>前</a:t>
            </a:r>
            <a:endParaRPr kumimoji="1" lang="ja-JP" altLang="en-US" sz="2400" b="1" dirty="0"/>
          </a:p>
        </p:txBody>
      </p:sp>
      <p:sp>
        <p:nvSpPr>
          <p:cNvPr id="44" name="テキスト ボックス 43">
            <a:extLst>
              <a:ext uri="{FF2B5EF4-FFF2-40B4-BE49-F238E27FC236}">
                <a16:creationId xmlns:a16="http://schemas.microsoft.com/office/drawing/2014/main" id="{0F4F2C4D-07A1-C955-8A2F-B369804A5811}"/>
              </a:ext>
            </a:extLst>
          </p:cNvPr>
          <p:cNvSpPr txBox="1"/>
          <p:nvPr/>
        </p:nvSpPr>
        <p:spPr>
          <a:xfrm>
            <a:off x="9926624" y="5104214"/>
            <a:ext cx="952090" cy="461665"/>
          </a:xfrm>
          <a:prstGeom prst="rect">
            <a:avLst/>
          </a:prstGeom>
          <a:solidFill>
            <a:schemeClr val="accent2"/>
          </a:solidFill>
        </p:spPr>
        <p:txBody>
          <a:bodyPr wrap="square" rtlCol="0">
            <a:spAutoFit/>
          </a:bodyPr>
          <a:lstStyle/>
          <a:p>
            <a:pPr algn="ctr"/>
            <a:r>
              <a:rPr lang="en-US" altLang="ja-JP" sz="2400" b="1" dirty="0"/>
              <a:t>FT</a:t>
            </a:r>
            <a:r>
              <a:rPr lang="ja-JP" altLang="en-US" sz="2400" b="1" dirty="0"/>
              <a:t>後</a:t>
            </a:r>
            <a:endParaRPr lang="en-US" altLang="ja-JP" sz="2400" b="1" dirty="0"/>
          </a:p>
        </p:txBody>
      </p:sp>
      <p:graphicFrame>
        <p:nvGraphicFramePr>
          <p:cNvPr id="5" name="グラフ 4">
            <a:extLst>
              <a:ext uri="{FF2B5EF4-FFF2-40B4-BE49-F238E27FC236}">
                <a16:creationId xmlns:a16="http://schemas.microsoft.com/office/drawing/2014/main" id="{EA22C3CA-F962-F6F2-E652-5F84E439FFA6}"/>
              </a:ext>
            </a:extLst>
          </p:cNvPr>
          <p:cNvGraphicFramePr/>
          <p:nvPr>
            <p:extLst>
              <p:ext uri="{D42A27DB-BD31-4B8C-83A1-F6EECF244321}">
                <p14:modId xmlns:p14="http://schemas.microsoft.com/office/powerpoint/2010/main" val="3133720635"/>
              </p:ext>
            </p:extLst>
          </p:nvPr>
        </p:nvGraphicFramePr>
        <p:xfrm>
          <a:off x="338724" y="1236984"/>
          <a:ext cx="5775366" cy="3902988"/>
        </p:xfrm>
        <a:graphic>
          <a:graphicData uri="http://schemas.openxmlformats.org/drawingml/2006/chart">
            <c:chart xmlns:c="http://schemas.openxmlformats.org/drawingml/2006/chart" xmlns:r="http://schemas.openxmlformats.org/officeDocument/2006/relationships" r:id="rId3"/>
          </a:graphicData>
        </a:graphic>
      </p:graphicFrame>
      <p:sp>
        <p:nvSpPr>
          <p:cNvPr id="49" name="テキスト ボックス 48">
            <a:extLst>
              <a:ext uri="{FF2B5EF4-FFF2-40B4-BE49-F238E27FC236}">
                <a16:creationId xmlns:a16="http://schemas.microsoft.com/office/drawing/2014/main" id="{751517EE-E54D-DC1F-4971-A1EA01829798}"/>
              </a:ext>
            </a:extLst>
          </p:cNvPr>
          <p:cNvSpPr txBox="1"/>
          <p:nvPr/>
        </p:nvSpPr>
        <p:spPr>
          <a:xfrm>
            <a:off x="9663131" y="4570288"/>
            <a:ext cx="704296" cy="461665"/>
          </a:xfrm>
          <a:prstGeom prst="rect">
            <a:avLst/>
          </a:prstGeom>
          <a:noFill/>
        </p:spPr>
        <p:txBody>
          <a:bodyPr wrap="square" rtlCol="0">
            <a:spAutoFit/>
          </a:bodyPr>
          <a:lstStyle/>
          <a:p>
            <a:r>
              <a:rPr kumimoji="1" lang="en-US" altLang="ja-JP" sz="2400" b="1" dirty="0"/>
              <a:t>42</a:t>
            </a:r>
            <a:endParaRPr kumimoji="1" lang="ja-JP" altLang="en-US" sz="2400" b="1" dirty="0"/>
          </a:p>
        </p:txBody>
      </p:sp>
    </p:spTree>
    <p:extLst>
      <p:ext uri="{BB962C8B-B14F-4D97-AF65-F5344CB8AC3E}">
        <p14:creationId xmlns:p14="http://schemas.microsoft.com/office/powerpoint/2010/main" val="65636476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47AF5C5-9194-FFC5-2543-56A055FA8D66}"/>
            </a:ext>
          </a:extLst>
        </p:cNvPr>
        <p:cNvGrpSpPr/>
        <p:nvPr/>
      </p:nvGrpSpPr>
      <p:grpSpPr>
        <a:xfrm>
          <a:off x="0" y="0"/>
          <a:ext cx="0" cy="0"/>
          <a:chOff x="0" y="0"/>
          <a:chExt cx="0" cy="0"/>
        </a:xfrm>
      </p:grpSpPr>
      <p:sp>
        <p:nvSpPr>
          <p:cNvPr id="4" name="正方形/長方形 3">
            <a:extLst>
              <a:ext uri="{FF2B5EF4-FFF2-40B4-BE49-F238E27FC236}">
                <a16:creationId xmlns:a16="http://schemas.microsoft.com/office/drawing/2014/main" id="{35365F6D-C646-C10D-55E8-BE23B3BE8B8B}"/>
              </a:ext>
            </a:extLst>
          </p:cNvPr>
          <p:cNvSpPr/>
          <p:nvPr/>
        </p:nvSpPr>
        <p:spPr>
          <a:xfrm>
            <a:off x="0" y="0"/>
            <a:ext cx="12192000" cy="1117622"/>
          </a:xfrm>
          <a:prstGeom prst="rect">
            <a:avLst/>
          </a:prstGeom>
          <a:solidFill>
            <a:srgbClr val="31404D"/>
          </a:solidFill>
          <a:ln>
            <a:solidFill>
              <a:schemeClr val="accent5">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2" name="タイトル 1">
            <a:extLst>
              <a:ext uri="{FF2B5EF4-FFF2-40B4-BE49-F238E27FC236}">
                <a16:creationId xmlns:a16="http://schemas.microsoft.com/office/drawing/2014/main" id="{48BBFD76-2B47-1F77-F26F-386235563FA1}"/>
              </a:ext>
            </a:extLst>
          </p:cNvPr>
          <p:cNvSpPr>
            <a:spLocks noGrp="1"/>
          </p:cNvSpPr>
          <p:nvPr>
            <p:ph type="title"/>
          </p:nvPr>
        </p:nvSpPr>
        <p:spPr>
          <a:xfrm>
            <a:off x="838200" y="160326"/>
            <a:ext cx="10515600" cy="807862"/>
          </a:xfrm>
        </p:spPr>
        <p:txBody>
          <a:bodyPr anchor="b">
            <a:normAutofit/>
          </a:bodyPr>
          <a:lstStyle/>
          <a:p>
            <a:r>
              <a:rPr lang="ja-JP" altLang="en-US" b="1" dirty="0">
                <a:solidFill>
                  <a:schemeClr val="bg1"/>
                </a:solidFill>
                <a:latin typeface="+mn-ea"/>
                <a:ea typeface="+mn-ea"/>
              </a:rPr>
              <a:t>実験</a:t>
            </a:r>
            <a:r>
              <a:rPr lang="en-US" altLang="ja-JP" b="1" dirty="0">
                <a:solidFill>
                  <a:schemeClr val="bg1"/>
                </a:solidFill>
                <a:latin typeface="+mn-ea"/>
                <a:ea typeface="+mn-ea"/>
              </a:rPr>
              <a:t>2</a:t>
            </a:r>
            <a:r>
              <a:rPr lang="ja-JP" altLang="en-US" b="1" dirty="0">
                <a:solidFill>
                  <a:schemeClr val="bg1"/>
                </a:solidFill>
                <a:latin typeface="+mn-ea"/>
                <a:ea typeface="+mn-ea"/>
              </a:rPr>
              <a:t>：</a:t>
            </a:r>
            <a:r>
              <a:rPr lang="en-US" altLang="ja-JP" b="1" dirty="0">
                <a:solidFill>
                  <a:schemeClr val="bg1"/>
                </a:solidFill>
                <a:latin typeface="+mn-ea"/>
                <a:ea typeface="+mn-ea"/>
              </a:rPr>
              <a:t>GPT</a:t>
            </a:r>
            <a:r>
              <a:rPr lang="ja-JP" altLang="en-US" b="1" dirty="0">
                <a:solidFill>
                  <a:schemeClr val="bg1"/>
                </a:solidFill>
                <a:latin typeface="+mn-ea"/>
                <a:ea typeface="+mn-ea"/>
              </a:rPr>
              <a:t>の評価</a:t>
            </a:r>
            <a:endParaRPr kumimoji="1" lang="ja-JP" altLang="en-US" b="1" dirty="0">
              <a:solidFill>
                <a:schemeClr val="bg1"/>
              </a:solidFill>
              <a:latin typeface="+mn-ea"/>
              <a:ea typeface="+mn-ea"/>
            </a:endParaRPr>
          </a:p>
        </p:txBody>
      </p:sp>
      <p:sp>
        <p:nvSpPr>
          <p:cNvPr id="7" name="スライド番号プレースホルダー 5">
            <a:extLst>
              <a:ext uri="{FF2B5EF4-FFF2-40B4-BE49-F238E27FC236}">
                <a16:creationId xmlns:a16="http://schemas.microsoft.com/office/drawing/2014/main" id="{6D001306-1A8D-BF19-DB8A-93BBBCC0D046}"/>
              </a:ext>
            </a:extLst>
          </p:cNvPr>
          <p:cNvSpPr>
            <a:spLocks noGrp="1"/>
          </p:cNvSpPr>
          <p:nvPr>
            <p:ph type="sldNum" sz="quarter" idx="12"/>
          </p:nvPr>
        </p:nvSpPr>
        <p:spPr>
          <a:xfrm>
            <a:off x="8610600" y="6356350"/>
            <a:ext cx="2743200" cy="365125"/>
          </a:xfrm>
        </p:spPr>
        <p:txBody>
          <a:bodyPr/>
          <a:lstStyle/>
          <a:p>
            <a:fld id="{98E4D49B-7C54-4167-A8CB-7C9DF7FFC802}" type="slidenum">
              <a:rPr kumimoji="1" lang="ja-JP" altLang="en-US" smtClean="0"/>
              <a:t>27</a:t>
            </a:fld>
            <a:endParaRPr kumimoji="1" lang="ja-JP" altLang="en-US"/>
          </a:p>
        </p:txBody>
      </p:sp>
      <p:sp>
        <p:nvSpPr>
          <p:cNvPr id="5" name="四角形: 角を丸くする 4">
            <a:extLst>
              <a:ext uri="{FF2B5EF4-FFF2-40B4-BE49-F238E27FC236}">
                <a16:creationId xmlns:a16="http://schemas.microsoft.com/office/drawing/2014/main" id="{6918F31A-5684-73DD-477D-73B838D53994}"/>
              </a:ext>
            </a:extLst>
          </p:cNvPr>
          <p:cNvSpPr/>
          <p:nvPr/>
        </p:nvSpPr>
        <p:spPr>
          <a:xfrm>
            <a:off x="547065" y="1169643"/>
            <a:ext cx="5751615" cy="5656997"/>
          </a:xfrm>
          <a:prstGeom prst="roundRect">
            <a:avLst/>
          </a:prstGeom>
          <a:solidFill>
            <a:schemeClr val="bg1">
              <a:alpha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0" name="四角形: 角を丸くする 69">
            <a:extLst>
              <a:ext uri="{FF2B5EF4-FFF2-40B4-BE49-F238E27FC236}">
                <a16:creationId xmlns:a16="http://schemas.microsoft.com/office/drawing/2014/main" id="{784F7537-7577-E197-E48A-A32BE053C883}"/>
              </a:ext>
            </a:extLst>
          </p:cNvPr>
          <p:cNvSpPr/>
          <p:nvPr/>
        </p:nvSpPr>
        <p:spPr>
          <a:xfrm>
            <a:off x="344384" y="5270929"/>
            <a:ext cx="5751616" cy="1450546"/>
          </a:xfrm>
          <a:prstGeom prst="roundRect">
            <a:avLst/>
          </a:prstGeom>
          <a:solidFill>
            <a:schemeClr val="accent4">
              <a:lumMod val="20000"/>
              <a:lumOff val="80000"/>
            </a:schemeClr>
          </a:solidFill>
          <a:ln w="190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1" name="コンテンツ プレースホルダー 2">
            <a:extLst>
              <a:ext uri="{FF2B5EF4-FFF2-40B4-BE49-F238E27FC236}">
                <a16:creationId xmlns:a16="http://schemas.microsoft.com/office/drawing/2014/main" id="{8C6A25EE-9975-845F-A5BC-073103B5C5B6}"/>
              </a:ext>
            </a:extLst>
          </p:cNvPr>
          <p:cNvSpPr txBox="1">
            <a:spLocks/>
          </p:cNvSpPr>
          <p:nvPr/>
        </p:nvSpPr>
        <p:spPr>
          <a:xfrm>
            <a:off x="344384" y="5270929"/>
            <a:ext cx="5751616" cy="1450546"/>
          </a:xfrm>
          <a:prstGeom prst="rect">
            <a:avLst/>
          </a:prstGeom>
        </p:spPr>
        <p:txBody>
          <a:bodyPr vert="horz" lIns="91440" tIns="45720" rIns="91440" bIns="45720" rtlCol="0" anchor="ct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a:lnSpc>
                <a:spcPct val="110000"/>
              </a:lnSpc>
            </a:pPr>
            <a:r>
              <a:rPr lang="ja-JP" altLang="en-US" sz="2000" b="1" dirty="0"/>
              <a:t>全体的にクローンでないと答えるようになった</a:t>
            </a:r>
            <a:endParaRPr lang="en-US" altLang="ja-JP" sz="2000" b="1" dirty="0"/>
          </a:p>
          <a:p>
            <a:pPr>
              <a:lnSpc>
                <a:spcPct val="110000"/>
              </a:lnSpc>
            </a:pPr>
            <a:r>
              <a:rPr lang="ja-JP" altLang="en-US" sz="2000" b="1" dirty="0"/>
              <a:t>検出漏れが増えて、誤検出が減った</a:t>
            </a:r>
            <a:endParaRPr lang="en-US" altLang="ja-JP" sz="2000" b="1" dirty="0"/>
          </a:p>
          <a:p>
            <a:pPr>
              <a:lnSpc>
                <a:spcPct val="110000"/>
              </a:lnSpc>
            </a:pPr>
            <a:r>
              <a:rPr lang="ja-JP" altLang="en-US" sz="2000" b="1" dirty="0"/>
              <a:t>検出精度の上昇は見られなかった</a:t>
            </a:r>
            <a:endParaRPr lang="en-US" altLang="ja-JP" sz="2000" b="1" dirty="0"/>
          </a:p>
        </p:txBody>
      </p:sp>
      <p:graphicFrame>
        <p:nvGraphicFramePr>
          <p:cNvPr id="6" name="グラフ 5">
            <a:extLst>
              <a:ext uri="{FF2B5EF4-FFF2-40B4-BE49-F238E27FC236}">
                <a16:creationId xmlns:a16="http://schemas.microsoft.com/office/drawing/2014/main" id="{89FA2EB6-B454-F002-3BC3-113679011D2F}"/>
              </a:ext>
            </a:extLst>
          </p:cNvPr>
          <p:cNvGraphicFramePr/>
          <p:nvPr>
            <p:extLst>
              <p:ext uri="{D42A27DB-BD31-4B8C-83A1-F6EECF244321}">
                <p14:modId xmlns:p14="http://schemas.microsoft.com/office/powerpoint/2010/main" val="4269680554"/>
              </p:ext>
            </p:extLst>
          </p:nvPr>
        </p:nvGraphicFramePr>
        <p:xfrm>
          <a:off x="338724" y="1236984"/>
          <a:ext cx="5775366" cy="3902988"/>
        </p:xfrm>
        <a:graphic>
          <a:graphicData uri="http://schemas.openxmlformats.org/drawingml/2006/chart">
            <c:chart xmlns:c="http://schemas.openxmlformats.org/drawingml/2006/chart" xmlns:r="http://schemas.openxmlformats.org/officeDocument/2006/relationships" r:id="rId3"/>
          </a:graphicData>
        </a:graphic>
      </p:graphicFrame>
      <p:sp>
        <p:nvSpPr>
          <p:cNvPr id="8" name="四角形: 角を丸くする 7">
            <a:extLst>
              <a:ext uri="{FF2B5EF4-FFF2-40B4-BE49-F238E27FC236}">
                <a16:creationId xmlns:a16="http://schemas.microsoft.com/office/drawing/2014/main" id="{BA8292D9-4EF5-2F23-63A5-242E45039F58}"/>
              </a:ext>
            </a:extLst>
          </p:cNvPr>
          <p:cNvSpPr/>
          <p:nvPr/>
        </p:nvSpPr>
        <p:spPr>
          <a:xfrm>
            <a:off x="7184089" y="1236984"/>
            <a:ext cx="3817051" cy="1878036"/>
          </a:xfrm>
          <a:prstGeom prst="roundRect">
            <a:avLst>
              <a:gd name="adj" fmla="val 9138"/>
            </a:avLst>
          </a:prstGeom>
          <a:noFill/>
          <a:ln w="571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 name="楕円 8">
            <a:extLst>
              <a:ext uri="{FF2B5EF4-FFF2-40B4-BE49-F238E27FC236}">
                <a16:creationId xmlns:a16="http://schemas.microsoft.com/office/drawing/2014/main" id="{45BD81B2-9672-BBB2-ECA1-B2545D9A934A}"/>
              </a:ext>
            </a:extLst>
          </p:cNvPr>
          <p:cNvSpPr/>
          <p:nvPr/>
        </p:nvSpPr>
        <p:spPr>
          <a:xfrm>
            <a:off x="8087033" y="1390703"/>
            <a:ext cx="1554660" cy="1555663"/>
          </a:xfrm>
          <a:prstGeom prst="ellipse">
            <a:avLst/>
          </a:prstGeom>
          <a:noFill/>
          <a:ln w="57150">
            <a:solidFill>
              <a:srgbClr val="0070C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0" name="楕円 9">
            <a:extLst>
              <a:ext uri="{FF2B5EF4-FFF2-40B4-BE49-F238E27FC236}">
                <a16:creationId xmlns:a16="http://schemas.microsoft.com/office/drawing/2014/main" id="{DB21D97D-B906-5F51-C4AC-F1D1480EB032}"/>
              </a:ext>
            </a:extLst>
          </p:cNvPr>
          <p:cNvSpPr/>
          <p:nvPr/>
        </p:nvSpPr>
        <p:spPr>
          <a:xfrm>
            <a:off x="9025180" y="1839876"/>
            <a:ext cx="1039601" cy="1082711"/>
          </a:xfrm>
          <a:prstGeom prst="ellipse">
            <a:avLst/>
          </a:prstGeom>
          <a:noFill/>
          <a:ln w="57150">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1" name="テキスト ボックス 10">
            <a:extLst>
              <a:ext uri="{FF2B5EF4-FFF2-40B4-BE49-F238E27FC236}">
                <a16:creationId xmlns:a16="http://schemas.microsoft.com/office/drawing/2014/main" id="{0E2359D2-84EF-61AA-56CE-31A1AEF8D44C}"/>
              </a:ext>
            </a:extLst>
          </p:cNvPr>
          <p:cNvSpPr txBox="1"/>
          <p:nvPr/>
        </p:nvSpPr>
        <p:spPr>
          <a:xfrm>
            <a:off x="9926624" y="2543423"/>
            <a:ext cx="975362" cy="461665"/>
          </a:xfrm>
          <a:prstGeom prst="rect">
            <a:avLst/>
          </a:prstGeom>
          <a:solidFill>
            <a:schemeClr val="accent2"/>
          </a:solidFill>
        </p:spPr>
        <p:txBody>
          <a:bodyPr wrap="square" rtlCol="0">
            <a:spAutoFit/>
          </a:bodyPr>
          <a:lstStyle/>
          <a:p>
            <a:pPr algn="ctr"/>
            <a:r>
              <a:rPr lang="en-US" altLang="ja-JP" sz="2400" b="1" dirty="0"/>
              <a:t>FT</a:t>
            </a:r>
            <a:r>
              <a:rPr lang="ja-JP" altLang="en-US" sz="2400" b="1" dirty="0"/>
              <a:t>後</a:t>
            </a:r>
            <a:endParaRPr lang="en-US" altLang="ja-JP" sz="2400" b="1" dirty="0"/>
          </a:p>
        </p:txBody>
      </p:sp>
      <p:sp>
        <p:nvSpPr>
          <p:cNvPr id="12" name="テキスト ボックス 11">
            <a:extLst>
              <a:ext uri="{FF2B5EF4-FFF2-40B4-BE49-F238E27FC236}">
                <a16:creationId xmlns:a16="http://schemas.microsoft.com/office/drawing/2014/main" id="{D59E57D5-8200-B954-7493-FB6348843FF7}"/>
              </a:ext>
            </a:extLst>
          </p:cNvPr>
          <p:cNvSpPr txBox="1"/>
          <p:nvPr/>
        </p:nvSpPr>
        <p:spPr>
          <a:xfrm>
            <a:off x="7440012" y="1429786"/>
            <a:ext cx="977457" cy="461665"/>
          </a:xfrm>
          <a:prstGeom prst="rect">
            <a:avLst/>
          </a:prstGeom>
          <a:solidFill>
            <a:schemeClr val="accent1">
              <a:lumMod val="40000"/>
              <a:lumOff val="60000"/>
            </a:schemeClr>
          </a:solidFill>
        </p:spPr>
        <p:txBody>
          <a:bodyPr wrap="square" rtlCol="0">
            <a:spAutoFit/>
          </a:bodyPr>
          <a:lstStyle/>
          <a:p>
            <a:pPr algn="ctr"/>
            <a:r>
              <a:rPr lang="en-US" altLang="ja-JP" sz="2400" b="1" dirty="0"/>
              <a:t>FT</a:t>
            </a:r>
            <a:r>
              <a:rPr lang="ja-JP" altLang="en-US" sz="2400" b="1" dirty="0"/>
              <a:t>前</a:t>
            </a:r>
            <a:endParaRPr kumimoji="1" lang="ja-JP" altLang="en-US" sz="2400" b="1" dirty="0"/>
          </a:p>
        </p:txBody>
      </p:sp>
      <p:sp>
        <p:nvSpPr>
          <p:cNvPr id="13" name="テキスト ボックス 12">
            <a:extLst>
              <a:ext uri="{FF2B5EF4-FFF2-40B4-BE49-F238E27FC236}">
                <a16:creationId xmlns:a16="http://schemas.microsoft.com/office/drawing/2014/main" id="{D5BA33F2-7444-25DD-7D35-1EBAE82651FE}"/>
              </a:ext>
            </a:extLst>
          </p:cNvPr>
          <p:cNvSpPr txBox="1"/>
          <p:nvPr/>
        </p:nvSpPr>
        <p:spPr>
          <a:xfrm>
            <a:off x="7358741" y="3171106"/>
            <a:ext cx="3467745" cy="400110"/>
          </a:xfrm>
          <a:prstGeom prst="rect">
            <a:avLst/>
          </a:prstGeom>
          <a:solidFill>
            <a:schemeClr val="bg2"/>
          </a:solidFill>
        </p:spPr>
        <p:txBody>
          <a:bodyPr wrap="square" rtlCol="0">
            <a:spAutoFit/>
          </a:bodyPr>
          <a:lstStyle/>
          <a:p>
            <a:pPr algn="ctr"/>
            <a:r>
              <a:rPr kumimoji="1" lang="ja-JP" altLang="en-US" sz="2000" b="1" dirty="0"/>
              <a:t>クローンをクローンと判別</a:t>
            </a:r>
            <a:endParaRPr kumimoji="1" lang="en-US" altLang="ja-JP" sz="2000" b="1" dirty="0"/>
          </a:p>
        </p:txBody>
      </p:sp>
      <p:sp>
        <p:nvSpPr>
          <p:cNvPr id="14" name="テキスト ボックス 13">
            <a:extLst>
              <a:ext uri="{FF2B5EF4-FFF2-40B4-BE49-F238E27FC236}">
                <a16:creationId xmlns:a16="http://schemas.microsoft.com/office/drawing/2014/main" id="{7AAD1E04-57CD-045D-B2DF-D0D561856267}"/>
              </a:ext>
            </a:extLst>
          </p:cNvPr>
          <p:cNvSpPr txBox="1"/>
          <p:nvPr/>
        </p:nvSpPr>
        <p:spPr>
          <a:xfrm>
            <a:off x="9086420" y="2146578"/>
            <a:ext cx="704296" cy="461665"/>
          </a:xfrm>
          <a:prstGeom prst="rect">
            <a:avLst/>
          </a:prstGeom>
          <a:noFill/>
        </p:spPr>
        <p:txBody>
          <a:bodyPr wrap="square" rtlCol="0">
            <a:spAutoFit/>
          </a:bodyPr>
          <a:lstStyle/>
          <a:p>
            <a:r>
              <a:rPr lang="en-US" altLang="ja-JP" sz="2400" b="1" dirty="0"/>
              <a:t>29</a:t>
            </a:r>
            <a:endParaRPr kumimoji="1" lang="ja-JP" altLang="en-US" sz="2400" b="1" dirty="0"/>
          </a:p>
        </p:txBody>
      </p:sp>
      <p:sp>
        <p:nvSpPr>
          <p:cNvPr id="15" name="テキスト ボックス 14">
            <a:extLst>
              <a:ext uri="{FF2B5EF4-FFF2-40B4-BE49-F238E27FC236}">
                <a16:creationId xmlns:a16="http://schemas.microsoft.com/office/drawing/2014/main" id="{F4742DEF-95DC-85CC-6300-455BAB2B9280}"/>
              </a:ext>
            </a:extLst>
          </p:cNvPr>
          <p:cNvSpPr txBox="1"/>
          <p:nvPr/>
        </p:nvSpPr>
        <p:spPr>
          <a:xfrm>
            <a:off x="9576617" y="2182708"/>
            <a:ext cx="533255" cy="461665"/>
          </a:xfrm>
          <a:prstGeom prst="rect">
            <a:avLst/>
          </a:prstGeom>
          <a:noFill/>
        </p:spPr>
        <p:txBody>
          <a:bodyPr wrap="square" rtlCol="0">
            <a:spAutoFit/>
          </a:bodyPr>
          <a:lstStyle/>
          <a:p>
            <a:r>
              <a:rPr kumimoji="1" lang="en-US" altLang="ja-JP" sz="2400" b="1" dirty="0"/>
              <a:t>26</a:t>
            </a:r>
            <a:endParaRPr kumimoji="1" lang="ja-JP" altLang="en-US" sz="2400" b="1" dirty="0"/>
          </a:p>
        </p:txBody>
      </p:sp>
      <p:sp>
        <p:nvSpPr>
          <p:cNvPr id="16" name="テキスト ボックス 15">
            <a:extLst>
              <a:ext uri="{FF2B5EF4-FFF2-40B4-BE49-F238E27FC236}">
                <a16:creationId xmlns:a16="http://schemas.microsoft.com/office/drawing/2014/main" id="{4DE878DE-2666-5423-0B85-571E2E20D0D4}"/>
              </a:ext>
            </a:extLst>
          </p:cNvPr>
          <p:cNvSpPr txBox="1"/>
          <p:nvPr/>
        </p:nvSpPr>
        <p:spPr>
          <a:xfrm>
            <a:off x="8087032" y="1999887"/>
            <a:ext cx="765537" cy="461665"/>
          </a:xfrm>
          <a:prstGeom prst="rect">
            <a:avLst/>
          </a:prstGeom>
          <a:noFill/>
        </p:spPr>
        <p:txBody>
          <a:bodyPr wrap="square" rtlCol="0">
            <a:spAutoFit/>
          </a:bodyPr>
          <a:lstStyle/>
          <a:p>
            <a:r>
              <a:rPr lang="en-US" altLang="ja-JP" sz="2400" b="1" dirty="0"/>
              <a:t>104</a:t>
            </a:r>
            <a:endParaRPr kumimoji="1" lang="ja-JP" altLang="en-US" sz="2400" b="1" dirty="0"/>
          </a:p>
        </p:txBody>
      </p:sp>
      <p:sp>
        <p:nvSpPr>
          <p:cNvPr id="17" name="テキスト ボックス 16">
            <a:extLst>
              <a:ext uri="{FF2B5EF4-FFF2-40B4-BE49-F238E27FC236}">
                <a16:creationId xmlns:a16="http://schemas.microsoft.com/office/drawing/2014/main" id="{316E9595-9430-8197-D68E-52E6A84286C2}"/>
              </a:ext>
            </a:extLst>
          </p:cNvPr>
          <p:cNvSpPr txBox="1"/>
          <p:nvPr/>
        </p:nvSpPr>
        <p:spPr>
          <a:xfrm>
            <a:off x="7314421" y="2589635"/>
            <a:ext cx="975361" cy="461665"/>
          </a:xfrm>
          <a:prstGeom prst="rect">
            <a:avLst/>
          </a:prstGeom>
          <a:noFill/>
        </p:spPr>
        <p:txBody>
          <a:bodyPr wrap="square" rtlCol="0">
            <a:spAutoFit/>
          </a:bodyPr>
          <a:lstStyle/>
          <a:p>
            <a:r>
              <a:rPr kumimoji="1" lang="en-US" altLang="ja-JP" sz="2400" b="1" dirty="0"/>
              <a:t>1841</a:t>
            </a:r>
            <a:endParaRPr kumimoji="1" lang="ja-JP" altLang="en-US" sz="2400" b="1" dirty="0"/>
          </a:p>
        </p:txBody>
      </p:sp>
      <p:sp>
        <p:nvSpPr>
          <p:cNvPr id="18" name="四角形: 角を丸くする 17">
            <a:extLst>
              <a:ext uri="{FF2B5EF4-FFF2-40B4-BE49-F238E27FC236}">
                <a16:creationId xmlns:a16="http://schemas.microsoft.com/office/drawing/2014/main" id="{BBAF0A06-7FE9-2109-6C6C-220A3E066862}"/>
              </a:ext>
            </a:extLst>
          </p:cNvPr>
          <p:cNvSpPr/>
          <p:nvPr/>
        </p:nvSpPr>
        <p:spPr>
          <a:xfrm>
            <a:off x="7184089" y="3796074"/>
            <a:ext cx="3817051" cy="1878036"/>
          </a:xfrm>
          <a:prstGeom prst="roundRect">
            <a:avLst>
              <a:gd name="adj" fmla="val 9138"/>
            </a:avLst>
          </a:prstGeom>
          <a:noFill/>
          <a:ln w="571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9" name="テキスト ボックス 18">
            <a:extLst>
              <a:ext uri="{FF2B5EF4-FFF2-40B4-BE49-F238E27FC236}">
                <a16:creationId xmlns:a16="http://schemas.microsoft.com/office/drawing/2014/main" id="{E14682F5-C301-6E62-E531-2347B1F5880B}"/>
              </a:ext>
            </a:extLst>
          </p:cNvPr>
          <p:cNvSpPr txBox="1"/>
          <p:nvPr/>
        </p:nvSpPr>
        <p:spPr>
          <a:xfrm>
            <a:off x="6362114" y="5746371"/>
            <a:ext cx="5461000" cy="400110"/>
          </a:xfrm>
          <a:prstGeom prst="rect">
            <a:avLst/>
          </a:prstGeom>
          <a:solidFill>
            <a:schemeClr val="bg2"/>
          </a:solidFill>
        </p:spPr>
        <p:txBody>
          <a:bodyPr wrap="square" rtlCol="0">
            <a:spAutoFit/>
          </a:bodyPr>
          <a:lstStyle/>
          <a:p>
            <a:pPr algn="ctr"/>
            <a:r>
              <a:rPr kumimoji="1" lang="ja-JP" altLang="en-US" sz="2000" b="1" dirty="0"/>
              <a:t>クローンでないものをクローンでないと判別</a:t>
            </a:r>
            <a:endParaRPr kumimoji="1" lang="en-US" altLang="ja-JP" sz="2000" b="1" dirty="0"/>
          </a:p>
        </p:txBody>
      </p:sp>
      <p:sp>
        <p:nvSpPr>
          <p:cNvPr id="20" name="テキスト ボックス 19">
            <a:extLst>
              <a:ext uri="{FF2B5EF4-FFF2-40B4-BE49-F238E27FC236}">
                <a16:creationId xmlns:a16="http://schemas.microsoft.com/office/drawing/2014/main" id="{A4749090-F8D7-DB67-35BA-5CC243652B3D}"/>
              </a:ext>
            </a:extLst>
          </p:cNvPr>
          <p:cNvSpPr txBox="1"/>
          <p:nvPr/>
        </p:nvSpPr>
        <p:spPr>
          <a:xfrm>
            <a:off x="8777070" y="4570288"/>
            <a:ext cx="905154" cy="461665"/>
          </a:xfrm>
          <a:prstGeom prst="rect">
            <a:avLst/>
          </a:prstGeom>
          <a:noFill/>
        </p:spPr>
        <p:txBody>
          <a:bodyPr wrap="square" rtlCol="0">
            <a:spAutoFit/>
          </a:bodyPr>
          <a:lstStyle/>
          <a:p>
            <a:r>
              <a:rPr kumimoji="1" lang="en-US" altLang="ja-JP" sz="2400" b="1" dirty="0"/>
              <a:t>1938</a:t>
            </a:r>
            <a:endParaRPr kumimoji="1" lang="ja-JP" altLang="en-US" sz="2400" b="1" dirty="0"/>
          </a:p>
        </p:txBody>
      </p:sp>
      <p:sp>
        <p:nvSpPr>
          <p:cNvPr id="21" name="テキスト ボックス 20">
            <a:extLst>
              <a:ext uri="{FF2B5EF4-FFF2-40B4-BE49-F238E27FC236}">
                <a16:creationId xmlns:a16="http://schemas.microsoft.com/office/drawing/2014/main" id="{3274B9ED-8D4C-BA49-7BB8-0741224A18D0}"/>
              </a:ext>
            </a:extLst>
          </p:cNvPr>
          <p:cNvSpPr txBox="1"/>
          <p:nvPr/>
        </p:nvSpPr>
        <p:spPr>
          <a:xfrm>
            <a:off x="8334095" y="4516223"/>
            <a:ext cx="306465" cy="461665"/>
          </a:xfrm>
          <a:prstGeom prst="rect">
            <a:avLst/>
          </a:prstGeom>
          <a:noFill/>
        </p:spPr>
        <p:txBody>
          <a:bodyPr wrap="square" rtlCol="0">
            <a:spAutoFit/>
          </a:bodyPr>
          <a:lstStyle/>
          <a:p>
            <a:r>
              <a:rPr lang="en-US" altLang="ja-JP" sz="2400" b="1" dirty="0"/>
              <a:t>8</a:t>
            </a:r>
            <a:endParaRPr kumimoji="1" lang="ja-JP" altLang="en-US" sz="2400" b="1" dirty="0"/>
          </a:p>
        </p:txBody>
      </p:sp>
      <p:sp>
        <p:nvSpPr>
          <p:cNvPr id="22" name="テキスト ボックス 21">
            <a:extLst>
              <a:ext uri="{FF2B5EF4-FFF2-40B4-BE49-F238E27FC236}">
                <a16:creationId xmlns:a16="http://schemas.microsoft.com/office/drawing/2014/main" id="{92119B45-7A47-F3A6-D74D-E1D365A43F61}"/>
              </a:ext>
            </a:extLst>
          </p:cNvPr>
          <p:cNvSpPr txBox="1"/>
          <p:nvPr/>
        </p:nvSpPr>
        <p:spPr>
          <a:xfrm>
            <a:off x="7771457" y="5139972"/>
            <a:ext cx="704296" cy="461665"/>
          </a:xfrm>
          <a:prstGeom prst="rect">
            <a:avLst/>
          </a:prstGeom>
          <a:noFill/>
        </p:spPr>
        <p:txBody>
          <a:bodyPr wrap="square" rtlCol="0">
            <a:spAutoFit/>
          </a:bodyPr>
          <a:lstStyle/>
          <a:p>
            <a:r>
              <a:rPr lang="en-US" altLang="ja-JP" sz="2400" b="1" dirty="0"/>
              <a:t>6</a:t>
            </a:r>
            <a:endParaRPr kumimoji="1" lang="ja-JP" altLang="en-US" sz="2400" b="1" dirty="0"/>
          </a:p>
        </p:txBody>
      </p:sp>
      <p:sp>
        <p:nvSpPr>
          <p:cNvPr id="23" name="楕円 22">
            <a:extLst>
              <a:ext uri="{FF2B5EF4-FFF2-40B4-BE49-F238E27FC236}">
                <a16:creationId xmlns:a16="http://schemas.microsoft.com/office/drawing/2014/main" id="{4A734803-32E8-04F2-DCDA-E5BB30EB21FA}"/>
              </a:ext>
            </a:extLst>
          </p:cNvPr>
          <p:cNvSpPr/>
          <p:nvPr/>
        </p:nvSpPr>
        <p:spPr>
          <a:xfrm>
            <a:off x="8392317" y="4057161"/>
            <a:ext cx="1341607" cy="1410136"/>
          </a:xfrm>
          <a:prstGeom prst="ellipse">
            <a:avLst/>
          </a:prstGeom>
          <a:noFill/>
          <a:ln w="57150">
            <a:solidFill>
              <a:srgbClr val="0070C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24" name="楕円 23">
            <a:extLst>
              <a:ext uri="{FF2B5EF4-FFF2-40B4-BE49-F238E27FC236}">
                <a16:creationId xmlns:a16="http://schemas.microsoft.com/office/drawing/2014/main" id="{6BCD3359-6FD4-C519-F642-2FBEB5FDEC22}"/>
              </a:ext>
            </a:extLst>
          </p:cNvPr>
          <p:cNvSpPr/>
          <p:nvPr/>
        </p:nvSpPr>
        <p:spPr>
          <a:xfrm>
            <a:off x="8626753" y="3952779"/>
            <a:ext cx="1525305" cy="1588555"/>
          </a:xfrm>
          <a:prstGeom prst="ellipse">
            <a:avLst/>
          </a:prstGeom>
          <a:noFill/>
          <a:ln w="57150">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25" name="テキスト ボックス 24">
            <a:extLst>
              <a:ext uri="{FF2B5EF4-FFF2-40B4-BE49-F238E27FC236}">
                <a16:creationId xmlns:a16="http://schemas.microsoft.com/office/drawing/2014/main" id="{9081EAD7-ED03-813F-72B9-CF133EA8EFFA}"/>
              </a:ext>
            </a:extLst>
          </p:cNvPr>
          <p:cNvSpPr txBox="1"/>
          <p:nvPr/>
        </p:nvSpPr>
        <p:spPr>
          <a:xfrm>
            <a:off x="7543605" y="3998142"/>
            <a:ext cx="886607" cy="461665"/>
          </a:xfrm>
          <a:prstGeom prst="rect">
            <a:avLst/>
          </a:prstGeom>
          <a:solidFill>
            <a:schemeClr val="accent1">
              <a:lumMod val="40000"/>
              <a:lumOff val="60000"/>
            </a:schemeClr>
          </a:solidFill>
        </p:spPr>
        <p:txBody>
          <a:bodyPr wrap="square" rtlCol="0">
            <a:spAutoFit/>
          </a:bodyPr>
          <a:lstStyle/>
          <a:p>
            <a:pPr algn="ctr"/>
            <a:r>
              <a:rPr lang="en-US" altLang="ja-JP" sz="2400" b="1" dirty="0"/>
              <a:t>FT</a:t>
            </a:r>
            <a:r>
              <a:rPr lang="ja-JP" altLang="en-US" sz="2400" b="1" dirty="0"/>
              <a:t>前</a:t>
            </a:r>
            <a:endParaRPr kumimoji="1" lang="ja-JP" altLang="en-US" sz="2400" b="1" dirty="0"/>
          </a:p>
        </p:txBody>
      </p:sp>
      <p:sp>
        <p:nvSpPr>
          <p:cNvPr id="26" name="テキスト ボックス 25">
            <a:extLst>
              <a:ext uri="{FF2B5EF4-FFF2-40B4-BE49-F238E27FC236}">
                <a16:creationId xmlns:a16="http://schemas.microsoft.com/office/drawing/2014/main" id="{53093169-5473-9BE3-A479-93A631D2DBA4}"/>
              </a:ext>
            </a:extLst>
          </p:cNvPr>
          <p:cNvSpPr txBox="1"/>
          <p:nvPr/>
        </p:nvSpPr>
        <p:spPr>
          <a:xfrm>
            <a:off x="9926624" y="5104214"/>
            <a:ext cx="952090" cy="461665"/>
          </a:xfrm>
          <a:prstGeom prst="rect">
            <a:avLst/>
          </a:prstGeom>
          <a:solidFill>
            <a:schemeClr val="accent2"/>
          </a:solidFill>
        </p:spPr>
        <p:txBody>
          <a:bodyPr wrap="square" rtlCol="0">
            <a:spAutoFit/>
          </a:bodyPr>
          <a:lstStyle/>
          <a:p>
            <a:pPr algn="ctr"/>
            <a:r>
              <a:rPr lang="en-US" altLang="ja-JP" sz="2400" b="1" dirty="0"/>
              <a:t>FT</a:t>
            </a:r>
            <a:r>
              <a:rPr lang="ja-JP" altLang="en-US" sz="2400" b="1" dirty="0"/>
              <a:t>後</a:t>
            </a:r>
            <a:endParaRPr lang="en-US" altLang="ja-JP" sz="2400" b="1" dirty="0"/>
          </a:p>
        </p:txBody>
      </p:sp>
      <p:sp>
        <p:nvSpPr>
          <p:cNvPr id="27" name="テキスト ボックス 26">
            <a:extLst>
              <a:ext uri="{FF2B5EF4-FFF2-40B4-BE49-F238E27FC236}">
                <a16:creationId xmlns:a16="http://schemas.microsoft.com/office/drawing/2014/main" id="{4662160F-E7F4-4FD4-3DAA-0D0E98B41F2C}"/>
              </a:ext>
            </a:extLst>
          </p:cNvPr>
          <p:cNvSpPr txBox="1"/>
          <p:nvPr/>
        </p:nvSpPr>
        <p:spPr>
          <a:xfrm>
            <a:off x="9663131" y="4570288"/>
            <a:ext cx="704296" cy="461665"/>
          </a:xfrm>
          <a:prstGeom prst="rect">
            <a:avLst/>
          </a:prstGeom>
          <a:noFill/>
        </p:spPr>
        <p:txBody>
          <a:bodyPr wrap="square" rtlCol="0">
            <a:spAutoFit/>
          </a:bodyPr>
          <a:lstStyle/>
          <a:p>
            <a:r>
              <a:rPr kumimoji="1" lang="en-US" altLang="ja-JP" sz="2400" b="1" dirty="0"/>
              <a:t>42</a:t>
            </a:r>
            <a:endParaRPr kumimoji="1" lang="ja-JP" altLang="en-US" sz="2400" b="1" dirty="0"/>
          </a:p>
        </p:txBody>
      </p:sp>
      <p:sp>
        <p:nvSpPr>
          <p:cNvPr id="31" name="四角形: 角を丸くする 30">
            <a:extLst>
              <a:ext uri="{FF2B5EF4-FFF2-40B4-BE49-F238E27FC236}">
                <a16:creationId xmlns:a16="http://schemas.microsoft.com/office/drawing/2014/main" id="{F04FC47E-30E4-BE78-F194-A98E7EE7B5CB}"/>
              </a:ext>
            </a:extLst>
          </p:cNvPr>
          <p:cNvSpPr/>
          <p:nvPr/>
        </p:nvSpPr>
        <p:spPr>
          <a:xfrm>
            <a:off x="6164647" y="1188291"/>
            <a:ext cx="5751615" cy="5656997"/>
          </a:xfrm>
          <a:prstGeom prst="roundRect">
            <a:avLst/>
          </a:prstGeom>
          <a:solidFill>
            <a:schemeClr val="bg1">
              <a:alpha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240854846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8B11EA4-2593-6C37-0F15-A99584D963E8}"/>
            </a:ext>
          </a:extLst>
        </p:cNvPr>
        <p:cNvGrpSpPr/>
        <p:nvPr/>
      </p:nvGrpSpPr>
      <p:grpSpPr>
        <a:xfrm>
          <a:off x="0" y="0"/>
          <a:ext cx="0" cy="0"/>
          <a:chOff x="0" y="0"/>
          <a:chExt cx="0" cy="0"/>
        </a:xfrm>
      </p:grpSpPr>
      <p:sp>
        <p:nvSpPr>
          <p:cNvPr id="53" name="四角形: 角を丸くする 52">
            <a:extLst>
              <a:ext uri="{FF2B5EF4-FFF2-40B4-BE49-F238E27FC236}">
                <a16:creationId xmlns:a16="http://schemas.microsoft.com/office/drawing/2014/main" id="{CBF1EDE3-8B83-47CE-A7C5-E26BF51A1C9C}"/>
              </a:ext>
            </a:extLst>
          </p:cNvPr>
          <p:cNvSpPr/>
          <p:nvPr/>
        </p:nvSpPr>
        <p:spPr>
          <a:xfrm>
            <a:off x="344384" y="5345770"/>
            <a:ext cx="5751616" cy="1375705"/>
          </a:xfrm>
          <a:prstGeom prst="roundRect">
            <a:avLst/>
          </a:prstGeom>
          <a:solidFill>
            <a:schemeClr val="accent4">
              <a:lumMod val="20000"/>
              <a:lumOff val="80000"/>
            </a:schemeClr>
          </a:solidFill>
          <a:ln w="190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 name="正方形/長方形 3">
            <a:extLst>
              <a:ext uri="{FF2B5EF4-FFF2-40B4-BE49-F238E27FC236}">
                <a16:creationId xmlns:a16="http://schemas.microsoft.com/office/drawing/2014/main" id="{9F280BEB-4454-C9DF-2B01-3C45B6DFB067}"/>
              </a:ext>
            </a:extLst>
          </p:cNvPr>
          <p:cNvSpPr/>
          <p:nvPr/>
        </p:nvSpPr>
        <p:spPr>
          <a:xfrm>
            <a:off x="0" y="0"/>
            <a:ext cx="12192000" cy="1117622"/>
          </a:xfrm>
          <a:prstGeom prst="rect">
            <a:avLst/>
          </a:prstGeom>
          <a:solidFill>
            <a:srgbClr val="31404D"/>
          </a:solidFill>
          <a:ln>
            <a:solidFill>
              <a:schemeClr val="accent5">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2" name="タイトル 1">
            <a:extLst>
              <a:ext uri="{FF2B5EF4-FFF2-40B4-BE49-F238E27FC236}">
                <a16:creationId xmlns:a16="http://schemas.microsoft.com/office/drawing/2014/main" id="{65E2A6A2-BC26-24A0-A39B-6C5B6C56D030}"/>
              </a:ext>
            </a:extLst>
          </p:cNvPr>
          <p:cNvSpPr>
            <a:spLocks noGrp="1"/>
          </p:cNvSpPr>
          <p:nvPr>
            <p:ph type="title"/>
          </p:nvPr>
        </p:nvSpPr>
        <p:spPr>
          <a:xfrm>
            <a:off x="838200" y="160326"/>
            <a:ext cx="10515600" cy="807862"/>
          </a:xfrm>
        </p:spPr>
        <p:txBody>
          <a:bodyPr anchor="b">
            <a:normAutofit/>
          </a:bodyPr>
          <a:lstStyle/>
          <a:p>
            <a:r>
              <a:rPr lang="ja-JP" altLang="en-US" b="1" dirty="0">
                <a:solidFill>
                  <a:schemeClr val="bg1"/>
                </a:solidFill>
                <a:latin typeface="+mn-ea"/>
                <a:ea typeface="+mn-ea"/>
              </a:rPr>
              <a:t>実験</a:t>
            </a:r>
            <a:r>
              <a:rPr lang="en-US" altLang="ja-JP" b="1" dirty="0">
                <a:solidFill>
                  <a:schemeClr val="bg1"/>
                </a:solidFill>
                <a:latin typeface="+mn-ea"/>
                <a:ea typeface="+mn-ea"/>
              </a:rPr>
              <a:t>2</a:t>
            </a:r>
            <a:r>
              <a:rPr lang="ja-JP" altLang="en-US" b="1" dirty="0">
                <a:solidFill>
                  <a:schemeClr val="bg1"/>
                </a:solidFill>
                <a:latin typeface="+mn-ea"/>
                <a:ea typeface="+mn-ea"/>
              </a:rPr>
              <a:t>：</a:t>
            </a:r>
            <a:r>
              <a:rPr lang="en-US" altLang="ja-JP" b="1" dirty="0">
                <a:solidFill>
                  <a:schemeClr val="bg1"/>
                </a:solidFill>
                <a:latin typeface="+mn-ea"/>
                <a:ea typeface="+mn-ea"/>
              </a:rPr>
              <a:t>Llama2</a:t>
            </a:r>
            <a:r>
              <a:rPr lang="ja-JP" altLang="en-US" b="1" dirty="0">
                <a:solidFill>
                  <a:schemeClr val="bg1"/>
                </a:solidFill>
                <a:latin typeface="+mn-ea"/>
                <a:ea typeface="+mn-ea"/>
              </a:rPr>
              <a:t>の評価</a:t>
            </a:r>
            <a:endParaRPr kumimoji="1" lang="ja-JP" altLang="en-US" b="1" dirty="0">
              <a:solidFill>
                <a:schemeClr val="bg1"/>
              </a:solidFill>
              <a:latin typeface="+mn-ea"/>
              <a:ea typeface="+mn-ea"/>
            </a:endParaRPr>
          </a:p>
        </p:txBody>
      </p:sp>
      <p:sp>
        <p:nvSpPr>
          <p:cNvPr id="19" name="コンテンツ プレースホルダー 2">
            <a:extLst>
              <a:ext uri="{FF2B5EF4-FFF2-40B4-BE49-F238E27FC236}">
                <a16:creationId xmlns:a16="http://schemas.microsoft.com/office/drawing/2014/main" id="{2AE64AAE-1C98-8472-BC3B-8FD402900F58}"/>
              </a:ext>
            </a:extLst>
          </p:cNvPr>
          <p:cNvSpPr txBox="1">
            <a:spLocks/>
          </p:cNvSpPr>
          <p:nvPr/>
        </p:nvSpPr>
        <p:spPr>
          <a:xfrm>
            <a:off x="367174" y="5387915"/>
            <a:ext cx="5751616" cy="1333560"/>
          </a:xfrm>
          <a:prstGeom prst="rect">
            <a:avLst/>
          </a:prstGeom>
        </p:spPr>
        <p:txBody>
          <a:bodyPr vert="horz" lIns="91440" tIns="45720" rIns="91440" bIns="45720" rtlCol="0" anchor="ct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a:lnSpc>
                <a:spcPct val="100000"/>
              </a:lnSpc>
            </a:pPr>
            <a:r>
              <a:rPr lang="ja-JP" altLang="en-US" sz="2000" b="1" dirty="0"/>
              <a:t>全てのペアをクローンと認識することは</a:t>
            </a:r>
            <a:br>
              <a:rPr lang="en-US" altLang="ja-JP" sz="2000" b="1" dirty="0"/>
            </a:br>
            <a:r>
              <a:rPr lang="ja-JP" altLang="en-US" sz="2000" b="1" dirty="0"/>
              <a:t>なくなった</a:t>
            </a:r>
            <a:endParaRPr lang="en-US" altLang="ja-JP" sz="2000" b="1" dirty="0"/>
          </a:p>
          <a:p>
            <a:pPr>
              <a:lnSpc>
                <a:spcPct val="100000"/>
              </a:lnSpc>
            </a:pPr>
            <a:r>
              <a:rPr lang="ja-JP" altLang="en-US" sz="2000" b="1" dirty="0"/>
              <a:t>クローンでないペアを認識できるようになった</a:t>
            </a:r>
            <a:endParaRPr lang="en-US" altLang="ja-JP" sz="2000" b="1" dirty="0"/>
          </a:p>
        </p:txBody>
      </p:sp>
      <p:sp>
        <p:nvSpPr>
          <p:cNvPr id="7" name="スライド番号プレースホルダー 5">
            <a:extLst>
              <a:ext uri="{FF2B5EF4-FFF2-40B4-BE49-F238E27FC236}">
                <a16:creationId xmlns:a16="http://schemas.microsoft.com/office/drawing/2014/main" id="{AB56025E-18D7-D0BB-4832-A90F95B80F04}"/>
              </a:ext>
            </a:extLst>
          </p:cNvPr>
          <p:cNvSpPr>
            <a:spLocks noGrp="1"/>
          </p:cNvSpPr>
          <p:nvPr>
            <p:ph type="sldNum" sz="quarter" idx="12"/>
          </p:nvPr>
        </p:nvSpPr>
        <p:spPr>
          <a:xfrm>
            <a:off x="8610600" y="6356350"/>
            <a:ext cx="2743200" cy="365125"/>
          </a:xfrm>
        </p:spPr>
        <p:txBody>
          <a:bodyPr/>
          <a:lstStyle/>
          <a:p>
            <a:fld id="{98E4D49B-7C54-4167-A8CB-7C9DF7FFC802}" type="slidenum">
              <a:rPr kumimoji="1" lang="ja-JP" altLang="en-US" smtClean="0"/>
              <a:t>28</a:t>
            </a:fld>
            <a:endParaRPr kumimoji="1" lang="ja-JP" altLang="en-US"/>
          </a:p>
        </p:txBody>
      </p:sp>
      <p:sp>
        <p:nvSpPr>
          <p:cNvPr id="29" name="四角形: 角を丸くする 28">
            <a:extLst>
              <a:ext uri="{FF2B5EF4-FFF2-40B4-BE49-F238E27FC236}">
                <a16:creationId xmlns:a16="http://schemas.microsoft.com/office/drawing/2014/main" id="{940C70D4-956A-B7C9-83B7-6AB501E8199C}"/>
              </a:ext>
            </a:extLst>
          </p:cNvPr>
          <p:cNvSpPr/>
          <p:nvPr/>
        </p:nvSpPr>
        <p:spPr>
          <a:xfrm>
            <a:off x="7184089" y="1236984"/>
            <a:ext cx="3817051" cy="1878036"/>
          </a:xfrm>
          <a:prstGeom prst="roundRect">
            <a:avLst>
              <a:gd name="adj" fmla="val 9138"/>
            </a:avLst>
          </a:prstGeom>
          <a:noFill/>
          <a:ln w="571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0" name="楕円 29">
            <a:extLst>
              <a:ext uri="{FF2B5EF4-FFF2-40B4-BE49-F238E27FC236}">
                <a16:creationId xmlns:a16="http://schemas.microsoft.com/office/drawing/2014/main" id="{AC433A2D-B3B5-BE5E-7F28-C885107C1829}"/>
              </a:ext>
            </a:extLst>
          </p:cNvPr>
          <p:cNvSpPr/>
          <p:nvPr/>
        </p:nvSpPr>
        <p:spPr>
          <a:xfrm>
            <a:off x="8137099" y="1380678"/>
            <a:ext cx="1641283" cy="1642342"/>
          </a:xfrm>
          <a:prstGeom prst="ellipse">
            <a:avLst/>
          </a:prstGeom>
          <a:noFill/>
          <a:ln w="57150">
            <a:solidFill>
              <a:srgbClr val="0070C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42" name="楕円 41">
            <a:extLst>
              <a:ext uri="{FF2B5EF4-FFF2-40B4-BE49-F238E27FC236}">
                <a16:creationId xmlns:a16="http://schemas.microsoft.com/office/drawing/2014/main" id="{FDBC04B5-B28F-D146-DC41-1D23056D4E7B}"/>
              </a:ext>
            </a:extLst>
          </p:cNvPr>
          <p:cNvSpPr/>
          <p:nvPr/>
        </p:nvSpPr>
        <p:spPr>
          <a:xfrm>
            <a:off x="8542460" y="1835521"/>
            <a:ext cx="1045668" cy="1089029"/>
          </a:xfrm>
          <a:prstGeom prst="ellipse">
            <a:avLst/>
          </a:prstGeom>
          <a:noFill/>
          <a:ln w="57150">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43" name="テキスト ボックス 42">
            <a:extLst>
              <a:ext uri="{FF2B5EF4-FFF2-40B4-BE49-F238E27FC236}">
                <a16:creationId xmlns:a16="http://schemas.microsoft.com/office/drawing/2014/main" id="{9DCB61DA-A8C9-571C-D297-DFD4FE18FBBA}"/>
              </a:ext>
            </a:extLst>
          </p:cNvPr>
          <p:cNvSpPr txBox="1"/>
          <p:nvPr/>
        </p:nvSpPr>
        <p:spPr>
          <a:xfrm>
            <a:off x="9365103" y="2518028"/>
            <a:ext cx="975362" cy="461665"/>
          </a:xfrm>
          <a:prstGeom prst="rect">
            <a:avLst/>
          </a:prstGeom>
          <a:solidFill>
            <a:schemeClr val="accent2"/>
          </a:solidFill>
        </p:spPr>
        <p:txBody>
          <a:bodyPr wrap="square" rtlCol="0">
            <a:spAutoFit/>
          </a:bodyPr>
          <a:lstStyle/>
          <a:p>
            <a:pPr algn="ctr"/>
            <a:r>
              <a:rPr lang="en-US" altLang="ja-JP" sz="2400" b="1" dirty="0"/>
              <a:t>FT</a:t>
            </a:r>
            <a:r>
              <a:rPr lang="ja-JP" altLang="en-US" sz="2400" b="1" dirty="0"/>
              <a:t>後</a:t>
            </a:r>
            <a:endParaRPr lang="en-US" altLang="ja-JP" sz="2400" b="1" dirty="0"/>
          </a:p>
        </p:txBody>
      </p:sp>
      <p:sp>
        <p:nvSpPr>
          <p:cNvPr id="54" name="テキスト ボックス 53">
            <a:extLst>
              <a:ext uri="{FF2B5EF4-FFF2-40B4-BE49-F238E27FC236}">
                <a16:creationId xmlns:a16="http://schemas.microsoft.com/office/drawing/2014/main" id="{DC8FEF0D-9583-15F5-501F-E7FA39743B42}"/>
              </a:ext>
            </a:extLst>
          </p:cNvPr>
          <p:cNvSpPr txBox="1"/>
          <p:nvPr/>
        </p:nvSpPr>
        <p:spPr>
          <a:xfrm>
            <a:off x="7440012" y="1429786"/>
            <a:ext cx="977457" cy="461665"/>
          </a:xfrm>
          <a:prstGeom prst="rect">
            <a:avLst/>
          </a:prstGeom>
          <a:solidFill>
            <a:schemeClr val="accent1">
              <a:lumMod val="40000"/>
              <a:lumOff val="60000"/>
            </a:schemeClr>
          </a:solidFill>
        </p:spPr>
        <p:txBody>
          <a:bodyPr wrap="square" rtlCol="0">
            <a:spAutoFit/>
          </a:bodyPr>
          <a:lstStyle/>
          <a:p>
            <a:pPr algn="ctr"/>
            <a:r>
              <a:rPr lang="en-US" altLang="ja-JP" sz="2400" b="1" dirty="0"/>
              <a:t>FT</a:t>
            </a:r>
            <a:r>
              <a:rPr lang="ja-JP" altLang="en-US" sz="2400" b="1" dirty="0"/>
              <a:t>前</a:t>
            </a:r>
            <a:endParaRPr kumimoji="1" lang="ja-JP" altLang="en-US" sz="2400" b="1" dirty="0"/>
          </a:p>
        </p:txBody>
      </p:sp>
      <p:sp>
        <p:nvSpPr>
          <p:cNvPr id="55" name="テキスト ボックス 54">
            <a:extLst>
              <a:ext uri="{FF2B5EF4-FFF2-40B4-BE49-F238E27FC236}">
                <a16:creationId xmlns:a16="http://schemas.microsoft.com/office/drawing/2014/main" id="{AB217DE4-9FC7-D157-9342-CDAB7D2DA10F}"/>
              </a:ext>
            </a:extLst>
          </p:cNvPr>
          <p:cNvSpPr txBox="1"/>
          <p:nvPr/>
        </p:nvSpPr>
        <p:spPr>
          <a:xfrm>
            <a:off x="7358741" y="3171106"/>
            <a:ext cx="3467745" cy="400110"/>
          </a:xfrm>
          <a:prstGeom prst="rect">
            <a:avLst/>
          </a:prstGeom>
          <a:solidFill>
            <a:schemeClr val="bg2"/>
          </a:solidFill>
        </p:spPr>
        <p:txBody>
          <a:bodyPr wrap="square" rtlCol="0">
            <a:spAutoFit/>
          </a:bodyPr>
          <a:lstStyle/>
          <a:p>
            <a:pPr algn="ctr"/>
            <a:r>
              <a:rPr kumimoji="1" lang="ja-JP" altLang="en-US" sz="2000" b="1" dirty="0"/>
              <a:t>クローンをクローンと判別</a:t>
            </a:r>
            <a:endParaRPr kumimoji="1" lang="en-US" altLang="ja-JP" sz="2000" b="1" dirty="0"/>
          </a:p>
        </p:txBody>
      </p:sp>
      <p:sp>
        <p:nvSpPr>
          <p:cNvPr id="56" name="テキスト ボックス 55">
            <a:extLst>
              <a:ext uri="{FF2B5EF4-FFF2-40B4-BE49-F238E27FC236}">
                <a16:creationId xmlns:a16="http://schemas.microsoft.com/office/drawing/2014/main" id="{28D3E098-E752-A9EB-B64B-18D938E73EDD}"/>
              </a:ext>
            </a:extLst>
          </p:cNvPr>
          <p:cNvSpPr txBox="1"/>
          <p:nvPr/>
        </p:nvSpPr>
        <p:spPr>
          <a:xfrm>
            <a:off x="8751848" y="2219156"/>
            <a:ext cx="777745" cy="461665"/>
          </a:xfrm>
          <a:prstGeom prst="rect">
            <a:avLst/>
          </a:prstGeom>
          <a:noFill/>
        </p:spPr>
        <p:txBody>
          <a:bodyPr wrap="square" rtlCol="0">
            <a:spAutoFit/>
          </a:bodyPr>
          <a:lstStyle/>
          <a:p>
            <a:r>
              <a:rPr lang="en-US" altLang="ja-JP" sz="2400" b="1" dirty="0"/>
              <a:t>954</a:t>
            </a:r>
            <a:endParaRPr kumimoji="1" lang="ja-JP" altLang="en-US" sz="2400" b="1" dirty="0"/>
          </a:p>
        </p:txBody>
      </p:sp>
      <p:sp>
        <p:nvSpPr>
          <p:cNvPr id="58" name="テキスト ボックス 57">
            <a:extLst>
              <a:ext uri="{FF2B5EF4-FFF2-40B4-BE49-F238E27FC236}">
                <a16:creationId xmlns:a16="http://schemas.microsoft.com/office/drawing/2014/main" id="{FA17B3F7-B066-A4D8-2CEA-5A4D6AE45E97}"/>
              </a:ext>
            </a:extLst>
          </p:cNvPr>
          <p:cNvSpPr txBox="1"/>
          <p:nvPr/>
        </p:nvSpPr>
        <p:spPr>
          <a:xfrm>
            <a:off x="8451410" y="1462117"/>
            <a:ext cx="887143" cy="461665"/>
          </a:xfrm>
          <a:prstGeom prst="rect">
            <a:avLst/>
          </a:prstGeom>
          <a:noFill/>
        </p:spPr>
        <p:txBody>
          <a:bodyPr wrap="square" rtlCol="0">
            <a:spAutoFit/>
          </a:bodyPr>
          <a:lstStyle/>
          <a:p>
            <a:r>
              <a:rPr kumimoji="1" lang="en-US" altLang="ja-JP" sz="2400" b="1" dirty="0"/>
              <a:t>1064</a:t>
            </a:r>
            <a:endParaRPr kumimoji="1" lang="ja-JP" altLang="en-US" sz="2400" b="1" dirty="0"/>
          </a:p>
        </p:txBody>
      </p:sp>
      <p:sp>
        <p:nvSpPr>
          <p:cNvPr id="59" name="テキスト ボックス 58">
            <a:extLst>
              <a:ext uri="{FF2B5EF4-FFF2-40B4-BE49-F238E27FC236}">
                <a16:creationId xmlns:a16="http://schemas.microsoft.com/office/drawing/2014/main" id="{C4E6B622-129C-1814-5C20-C9BB75924A35}"/>
              </a:ext>
            </a:extLst>
          </p:cNvPr>
          <p:cNvSpPr txBox="1"/>
          <p:nvPr/>
        </p:nvSpPr>
        <p:spPr>
          <a:xfrm>
            <a:off x="7575016" y="2549034"/>
            <a:ext cx="704296" cy="461665"/>
          </a:xfrm>
          <a:prstGeom prst="rect">
            <a:avLst/>
          </a:prstGeom>
          <a:noFill/>
        </p:spPr>
        <p:txBody>
          <a:bodyPr wrap="square" rtlCol="0">
            <a:spAutoFit/>
          </a:bodyPr>
          <a:lstStyle/>
          <a:p>
            <a:r>
              <a:rPr lang="en-US" altLang="ja-JP" sz="2400" b="1" dirty="0"/>
              <a:t>0</a:t>
            </a:r>
            <a:endParaRPr kumimoji="1" lang="ja-JP" altLang="en-US" sz="2400" b="1" dirty="0"/>
          </a:p>
        </p:txBody>
      </p:sp>
      <p:sp>
        <p:nvSpPr>
          <p:cNvPr id="60" name="四角形: 角を丸くする 59">
            <a:extLst>
              <a:ext uri="{FF2B5EF4-FFF2-40B4-BE49-F238E27FC236}">
                <a16:creationId xmlns:a16="http://schemas.microsoft.com/office/drawing/2014/main" id="{25DD14B2-8D0E-EC37-D769-6C56C90FC0EA}"/>
              </a:ext>
            </a:extLst>
          </p:cNvPr>
          <p:cNvSpPr/>
          <p:nvPr/>
        </p:nvSpPr>
        <p:spPr>
          <a:xfrm>
            <a:off x="7184089" y="3796074"/>
            <a:ext cx="3817051" cy="1878036"/>
          </a:xfrm>
          <a:prstGeom prst="roundRect">
            <a:avLst>
              <a:gd name="adj" fmla="val 9138"/>
            </a:avLst>
          </a:prstGeom>
          <a:noFill/>
          <a:ln w="571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61" name="テキスト ボックス 60">
            <a:extLst>
              <a:ext uri="{FF2B5EF4-FFF2-40B4-BE49-F238E27FC236}">
                <a16:creationId xmlns:a16="http://schemas.microsoft.com/office/drawing/2014/main" id="{4E0706E0-3792-67BF-C0AC-F04490ADAF1A}"/>
              </a:ext>
            </a:extLst>
          </p:cNvPr>
          <p:cNvSpPr txBox="1"/>
          <p:nvPr/>
        </p:nvSpPr>
        <p:spPr>
          <a:xfrm>
            <a:off x="6362114" y="5746371"/>
            <a:ext cx="5461000" cy="400110"/>
          </a:xfrm>
          <a:prstGeom prst="rect">
            <a:avLst/>
          </a:prstGeom>
          <a:solidFill>
            <a:schemeClr val="bg2"/>
          </a:solidFill>
        </p:spPr>
        <p:txBody>
          <a:bodyPr wrap="square" rtlCol="0">
            <a:spAutoFit/>
          </a:bodyPr>
          <a:lstStyle/>
          <a:p>
            <a:pPr algn="ctr"/>
            <a:r>
              <a:rPr kumimoji="1" lang="ja-JP" altLang="en-US" sz="2000" b="1" dirty="0"/>
              <a:t>クローンでないものをクローンでないと判別</a:t>
            </a:r>
            <a:endParaRPr kumimoji="1" lang="en-US" altLang="ja-JP" sz="2000" b="1" dirty="0"/>
          </a:p>
        </p:txBody>
      </p:sp>
      <p:sp>
        <p:nvSpPr>
          <p:cNvPr id="62" name="テキスト ボックス 61">
            <a:extLst>
              <a:ext uri="{FF2B5EF4-FFF2-40B4-BE49-F238E27FC236}">
                <a16:creationId xmlns:a16="http://schemas.microsoft.com/office/drawing/2014/main" id="{ACF417AB-D780-A819-AA85-A07B306B5545}"/>
              </a:ext>
            </a:extLst>
          </p:cNvPr>
          <p:cNvSpPr txBox="1"/>
          <p:nvPr/>
        </p:nvSpPr>
        <p:spPr>
          <a:xfrm>
            <a:off x="9053548" y="4960412"/>
            <a:ext cx="952090" cy="461665"/>
          </a:xfrm>
          <a:prstGeom prst="rect">
            <a:avLst/>
          </a:prstGeom>
          <a:noFill/>
        </p:spPr>
        <p:txBody>
          <a:bodyPr wrap="square" rtlCol="0">
            <a:spAutoFit/>
          </a:bodyPr>
          <a:lstStyle/>
          <a:p>
            <a:r>
              <a:rPr kumimoji="1" lang="en-US" altLang="ja-JP" sz="2400" b="1" dirty="0"/>
              <a:t>1334</a:t>
            </a:r>
            <a:endParaRPr kumimoji="1" lang="ja-JP" altLang="en-US" sz="2400" b="1" dirty="0"/>
          </a:p>
        </p:txBody>
      </p:sp>
      <p:sp>
        <p:nvSpPr>
          <p:cNvPr id="63" name="テキスト ボックス 62">
            <a:extLst>
              <a:ext uri="{FF2B5EF4-FFF2-40B4-BE49-F238E27FC236}">
                <a16:creationId xmlns:a16="http://schemas.microsoft.com/office/drawing/2014/main" id="{AEF35DAD-17B8-8FD1-9C61-2658EC619C38}"/>
              </a:ext>
            </a:extLst>
          </p:cNvPr>
          <p:cNvSpPr txBox="1"/>
          <p:nvPr/>
        </p:nvSpPr>
        <p:spPr>
          <a:xfrm>
            <a:off x="8900856" y="4288599"/>
            <a:ext cx="334698" cy="461665"/>
          </a:xfrm>
          <a:prstGeom prst="rect">
            <a:avLst/>
          </a:prstGeom>
          <a:noFill/>
        </p:spPr>
        <p:txBody>
          <a:bodyPr wrap="square" rtlCol="0">
            <a:spAutoFit/>
          </a:bodyPr>
          <a:lstStyle/>
          <a:p>
            <a:r>
              <a:rPr lang="en-US" altLang="ja-JP" sz="2400" b="1" dirty="0"/>
              <a:t>0</a:t>
            </a:r>
            <a:endParaRPr kumimoji="1" lang="ja-JP" altLang="en-US" sz="2400" b="1" dirty="0"/>
          </a:p>
        </p:txBody>
      </p:sp>
      <p:sp>
        <p:nvSpPr>
          <p:cNvPr id="65" name="テキスト ボックス 64">
            <a:extLst>
              <a:ext uri="{FF2B5EF4-FFF2-40B4-BE49-F238E27FC236}">
                <a16:creationId xmlns:a16="http://schemas.microsoft.com/office/drawing/2014/main" id="{ACFA92D7-4D80-02BB-3D1D-367093E11039}"/>
              </a:ext>
            </a:extLst>
          </p:cNvPr>
          <p:cNvSpPr txBox="1"/>
          <p:nvPr/>
        </p:nvSpPr>
        <p:spPr>
          <a:xfrm>
            <a:off x="7677873" y="5139972"/>
            <a:ext cx="914299" cy="461665"/>
          </a:xfrm>
          <a:prstGeom prst="rect">
            <a:avLst/>
          </a:prstGeom>
          <a:noFill/>
        </p:spPr>
        <p:txBody>
          <a:bodyPr wrap="square" rtlCol="0">
            <a:spAutoFit/>
          </a:bodyPr>
          <a:lstStyle/>
          <a:p>
            <a:r>
              <a:rPr kumimoji="1" lang="en-US" altLang="ja-JP" sz="2400" b="1" dirty="0"/>
              <a:t>666</a:t>
            </a:r>
            <a:endParaRPr kumimoji="1" lang="ja-JP" altLang="en-US" sz="2400" b="1" dirty="0"/>
          </a:p>
        </p:txBody>
      </p:sp>
      <p:sp>
        <p:nvSpPr>
          <p:cNvPr id="66" name="楕円 65">
            <a:extLst>
              <a:ext uri="{FF2B5EF4-FFF2-40B4-BE49-F238E27FC236}">
                <a16:creationId xmlns:a16="http://schemas.microsoft.com/office/drawing/2014/main" id="{61C5FD2F-DFFF-0AEB-1AA7-FDC5AE17ECB2}"/>
              </a:ext>
            </a:extLst>
          </p:cNvPr>
          <p:cNvSpPr/>
          <p:nvPr/>
        </p:nvSpPr>
        <p:spPr>
          <a:xfrm>
            <a:off x="8819368" y="4252270"/>
            <a:ext cx="497673" cy="497994"/>
          </a:xfrm>
          <a:prstGeom prst="ellipse">
            <a:avLst/>
          </a:prstGeom>
          <a:noFill/>
          <a:ln w="57150">
            <a:solidFill>
              <a:srgbClr val="0070C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67" name="楕円 66">
            <a:extLst>
              <a:ext uri="{FF2B5EF4-FFF2-40B4-BE49-F238E27FC236}">
                <a16:creationId xmlns:a16="http://schemas.microsoft.com/office/drawing/2014/main" id="{B138D4BC-F66D-84C5-AFF8-13B1DADB3ED9}"/>
              </a:ext>
            </a:extLst>
          </p:cNvPr>
          <p:cNvSpPr/>
          <p:nvPr/>
        </p:nvSpPr>
        <p:spPr>
          <a:xfrm>
            <a:off x="8626753" y="3952779"/>
            <a:ext cx="1525305" cy="1588555"/>
          </a:xfrm>
          <a:prstGeom prst="ellipse">
            <a:avLst/>
          </a:prstGeom>
          <a:noFill/>
          <a:ln w="57150">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68" name="テキスト ボックス 67">
            <a:extLst>
              <a:ext uri="{FF2B5EF4-FFF2-40B4-BE49-F238E27FC236}">
                <a16:creationId xmlns:a16="http://schemas.microsoft.com/office/drawing/2014/main" id="{9ED64E38-49C6-6471-16E1-FC9F1929D77A}"/>
              </a:ext>
            </a:extLst>
          </p:cNvPr>
          <p:cNvSpPr txBox="1"/>
          <p:nvPr/>
        </p:nvSpPr>
        <p:spPr>
          <a:xfrm>
            <a:off x="8032449" y="3997253"/>
            <a:ext cx="886607" cy="461665"/>
          </a:xfrm>
          <a:prstGeom prst="rect">
            <a:avLst/>
          </a:prstGeom>
          <a:solidFill>
            <a:schemeClr val="accent1">
              <a:lumMod val="40000"/>
              <a:lumOff val="60000"/>
            </a:schemeClr>
          </a:solidFill>
        </p:spPr>
        <p:txBody>
          <a:bodyPr wrap="square" rtlCol="0">
            <a:spAutoFit/>
          </a:bodyPr>
          <a:lstStyle/>
          <a:p>
            <a:pPr algn="ctr"/>
            <a:r>
              <a:rPr lang="en-US" altLang="ja-JP" sz="2400" b="1" dirty="0"/>
              <a:t>FT</a:t>
            </a:r>
            <a:r>
              <a:rPr lang="ja-JP" altLang="en-US" sz="2400" b="1" dirty="0"/>
              <a:t>前</a:t>
            </a:r>
            <a:endParaRPr kumimoji="1" lang="ja-JP" altLang="en-US" sz="2400" b="1" dirty="0"/>
          </a:p>
        </p:txBody>
      </p:sp>
      <p:sp>
        <p:nvSpPr>
          <p:cNvPr id="69" name="テキスト ボックス 68">
            <a:extLst>
              <a:ext uri="{FF2B5EF4-FFF2-40B4-BE49-F238E27FC236}">
                <a16:creationId xmlns:a16="http://schemas.microsoft.com/office/drawing/2014/main" id="{216B1F13-022D-79F9-5129-53873D5B1460}"/>
              </a:ext>
            </a:extLst>
          </p:cNvPr>
          <p:cNvSpPr txBox="1"/>
          <p:nvPr/>
        </p:nvSpPr>
        <p:spPr>
          <a:xfrm>
            <a:off x="9926624" y="5104214"/>
            <a:ext cx="952090" cy="461665"/>
          </a:xfrm>
          <a:prstGeom prst="rect">
            <a:avLst/>
          </a:prstGeom>
          <a:solidFill>
            <a:schemeClr val="accent2"/>
          </a:solidFill>
        </p:spPr>
        <p:txBody>
          <a:bodyPr wrap="square" rtlCol="0">
            <a:spAutoFit/>
          </a:bodyPr>
          <a:lstStyle/>
          <a:p>
            <a:pPr algn="ctr"/>
            <a:r>
              <a:rPr lang="en-US" altLang="ja-JP" sz="2400" b="1" dirty="0"/>
              <a:t>FT</a:t>
            </a:r>
            <a:r>
              <a:rPr lang="ja-JP" altLang="en-US" sz="2400" b="1" dirty="0"/>
              <a:t>後</a:t>
            </a:r>
            <a:endParaRPr lang="en-US" altLang="ja-JP" sz="2400" b="1" dirty="0"/>
          </a:p>
        </p:txBody>
      </p:sp>
      <p:sp>
        <p:nvSpPr>
          <p:cNvPr id="8" name="テキスト ボックス 7">
            <a:extLst>
              <a:ext uri="{FF2B5EF4-FFF2-40B4-BE49-F238E27FC236}">
                <a16:creationId xmlns:a16="http://schemas.microsoft.com/office/drawing/2014/main" id="{85BA6E8A-F550-8DF7-A98F-045C1212A1EA}"/>
              </a:ext>
            </a:extLst>
          </p:cNvPr>
          <p:cNvSpPr txBox="1"/>
          <p:nvPr/>
        </p:nvSpPr>
        <p:spPr>
          <a:xfrm>
            <a:off x="6451600" y="6333405"/>
            <a:ext cx="4031873" cy="400110"/>
          </a:xfrm>
          <a:prstGeom prst="rect">
            <a:avLst/>
          </a:prstGeom>
          <a:noFill/>
          <a:ln w="3175">
            <a:solidFill>
              <a:schemeClr val="tx1"/>
            </a:solidFill>
          </a:ln>
        </p:spPr>
        <p:txBody>
          <a:bodyPr wrap="none" rtlCol="0">
            <a:spAutoFit/>
          </a:bodyPr>
          <a:lstStyle/>
          <a:p>
            <a:r>
              <a:rPr kumimoji="1" lang="en-US" altLang="ja-JP" sz="2000" b="1" dirty="0"/>
              <a:t>※</a:t>
            </a:r>
            <a:r>
              <a:rPr kumimoji="1" lang="ja-JP" altLang="en-US" sz="2000" b="1" dirty="0"/>
              <a:t>クローンはコードクローン</a:t>
            </a:r>
            <a:r>
              <a:rPr lang="ja-JP" altLang="en-US" sz="2000" b="1" dirty="0"/>
              <a:t>の略</a:t>
            </a:r>
            <a:endParaRPr lang="en-US" altLang="ja-JP" sz="2000" b="1" dirty="0"/>
          </a:p>
        </p:txBody>
      </p:sp>
      <p:graphicFrame>
        <p:nvGraphicFramePr>
          <p:cNvPr id="3" name="グラフ 2">
            <a:extLst>
              <a:ext uri="{FF2B5EF4-FFF2-40B4-BE49-F238E27FC236}">
                <a16:creationId xmlns:a16="http://schemas.microsoft.com/office/drawing/2014/main" id="{24033C79-6AA5-E136-1482-65202BC4DF81}"/>
              </a:ext>
            </a:extLst>
          </p:cNvPr>
          <p:cNvGraphicFramePr/>
          <p:nvPr>
            <p:extLst>
              <p:ext uri="{D42A27DB-BD31-4B8C-83A1-F6EECF244321}">
                <p14:modId xmlns:p14="http://schemas.microsoft.com/office/powerpoint/2010/main" val="2764686780"/>
              </p:ext>
            </p:extLst>
          </p:nvPr>
        </p:nvGraphicFramePr>
        <p:xfrm>
          <a:off x="341699" y="1236983"/>
          <a:ext cx="5751615" cy="3930613"/>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54902110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5FD02F5-981A-513E-213E-613F52CB0302}"/>
            </a:ext>
          </a:extLst>
        </p:cNvPr>
        <p:cNvGrpSpPr/>
        <p:nvPr/>
      </p:nvGrpSpPr>
      <p:grpSpPr>
        <a:xfrm>
          <a:off x="0" y="0"/>
          <a:ext cx="0" cy="0"/>
          <a:chOff x="0" y="0"/>
          <a:chExt cx="0" cy="0"/>
        </a:xfrm>
      </p:grpSpPr>
      <p:sp>
        <p:nvSpPr>
          <p:cNvPr id="37" name="四角形: 角を丸くする 36">
            <a:extLst>
              <a:ext uri="{FF2B5EF4-FFF2-40B4-BE49-F238E27FC236}">
                <a16:creationId xmlns:a16="http://schemas.microsoft.com/office/drawing/2014/main" id="{9BEB9217-4E50-8C62-BEAE-A24604E9E4AC}"/>
              </a:ext>
            </a:extLst>
          </p:cNvPr>
          <p:cNvSpPr/>
          <p:nvPr/>
        </p:nvSpPr>
        <p:spPr>
          <a:xfrm>
            <a:off x="344385" y="5345770"/>
            <a:ext cx="5751615" cy="1375705"/>
          </a:xfrm>
          <a:prstGeom prst="roundRect">
            <a:avLst/>
          </a:prstGeom>
          <a:solidFill>
            <a:schemeClr val="accent4">
              <a:lumMod val="20000"/>
              <a:lumOff val="80000"/>
            </a:schemeClr>
          </a:solidFill>
          <a:ln w="190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4" name="正方形/長方形 3">
            <a:extLst>
              <a:ext uri="{FF2B5EF4-FFF2-40B4-BE49-F238E27FC236}">
                <a16:creationId xmlns:a16="http://schemas.microsoft.com/office/drawing/2014/main" id="{F358F383-971F-014D-2DE9-6C8FC8F211A6}"/>
              </a:ext>
            </a:extLst>
          </p:cNvPr>
          <p:cNvSpPr/>
          <p:nvPr/>
        </p:nvSpPr>
        <p:spPr>
          <a:xfrm>
            <a:off x="0" y="0"/>
            <a:ext cx="12192000" cy="1117622"/>
          </a:xfrm>
          <a:prstGeom prst="rect">
            <a:avLst/>
          </a:prstGeom>
          <a:solidFill>
            <a:srgbClr val="31404D"/>
          </a:solidFill>
          <a:ln>
            <a:solidFill>
              <a:schemeClr val="accent5">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2" name="タイトル 1">
            <a:extLst>
              <a:ext uri="{FF2B5EF4-FFF2-40B4-BE49-F238E27FC236}">
                <a16:creationId xmlns:a16="http://schemas.microsoft.com/office/drawing/2014/main" id="{794D9DC5-410A-D380-AC44-98466784E881}"/>
              </a:ext>
            </a:extLst>
          </p:cNvPr>
          <p:cNvSpPr>
            <a:spLocks noGrp="1"/>
          </p:cNvSpPr>
          <p:nvPr>
            <p:ph type="title"/>
          </p:nvPr>
        </p:nvSpPr>
        <p:spPr>
          <a:xfrm>
            <a:off x="838200" y="160326"/>
            <a:ext cx="10515600" cy="807862"/>
          </a:xfrm>
        </p:spPr>
        <p:txBody>
          <a:bodyPr anchor="b">
            <a:normAutofit/>
          </a:bodyPr>
          <a:lstStyle/>
          <a:p>
            <a:r>
              <a:rPr lang="ja-JP" altLang="en-US" b="1" dirty="0">
                <a:solidFill>
                  <a:schemeClr val="bg1"/>
                </a:solidFill>
                <a:latin typeface="+mn-ea"/>
                <a:ea typeface="+mn-ea"/>
              </a:rPr>
              <a:t>実験</a:t>
            </a:r>
            <a:r>
              <a:rPr lang="en-US" altLang="ja-JP" b="1" dirty="0">
                <a:solidFill>
                  <a:schemeClr val="bg1"/>
                </a:solidFill>
                <a:latin typeface="+mn-ea"/>
                <a:ea typeface="+mn-ea"/>
              </a:rPr>
              <a:t>2</a:t>
            </a:r>
            <a:r>
              <a:rPr lang="ja-JP" altLang="en-US" b="1" dirty="0">
                <a:solidFill>
                  <a:schemeClr val="bg1"/>
                </a:solidFill>
                <a:latin typeface="+mn-ea"/>
                <a:ea typeface="+mn-ea"/>
              </a:rPr>
              <a:t>：</a:t>
            </a:r>
            <a:r>
              <a:rPr lang="en-US" altLang="ja-JP" b="1" dirty="0">
                <a:solidFill>
                  <a:schemeClr val="bg1"/>
                </a:solidFill>
                <a:latin typeface="+mn-ea"/>
                <a:ea typeface="+mn-ea"/>
              </a:rPr>
              <a:t>CodeLlama</a:t>
            </a:r>
            <a:r>
              <a:rPr lang="ja-JP" altLang="en-US" b="1" dirty="0">
                <a:solidFill>
                  <a:schemeClr val="bg1"/>
                </a:solidFill>
                <a:latin typeface="+mn-ea"/>
                <a:ea typeface="+mn-ea"/>
              </a:rPr>
              <a:t>に対する評価</a:t>
            </a:r>
            <a:endParaRPr kumimoji="1" lang="ja-JP" altLang="en-US" b="1" dirty="0">
              <a:solidFill>
                <a:schemeClr val="bg1"/>
              </a:solidFill>
              <a:latin typeface="+mn-ea"/>
              <a:ea typeface="+mn-ea"/>
            </a:endParaRPr>
          </a:p>
        </p:txBody>
      </p:sp>
      <p:sp>
        <p:nvSpPr>
          <p:cNvPr id="6" name="スライド番号プレースホルダー 5">
            <a:extLst>
              <a:ext uri="{FF2B5EF4-FFF2-40B4-BE49-F238E27FC236}">
                <a16:creationId xmlns:a16="http://schemas.microsoft.com/office/drawing/2014/main" id="{0AD43C43-2600-D836-CB9F-016D9373FD61}"/>
              </a:ext>
            </a:extLst>
          </p:cNvPr>
          <p:cNvSpPr>
            <a:spLocks noGrp="1"/>
          </p:cNvSpPr>
          <p:nvPr>
            <p:ph type="sldNum" sz="quarter" idx="12"/>
          </p:nvPr>
        </p:nvSpPr>
        <p:spPr/>
        <p:txBody>
          <a:bodyPr/>
          <a:lstStyle/>
          <a:p>
            <a:fld id="{98E4D49B-7C54-4167-A8CB-7C9DF7FFC802}" type="slidenum">
              <a:rPr kumimoji="1" lang="ja-JP" altLang="en-US" smtClean="0"/>
              <a:t>29</a:t>
            </a:fld>
            <a:endParaRPr kumimoji="1" lang="ja-JP" altLang="en-US"/>
          </a:p>
        </p:txBody>
      </p:sp>
      <p:sp>
        <p:nvSpPr>
          <p:cNvPr id="20" name="コンテンツ プレースホルダー 2">
            <a:extLst>
              <a:ext uri="{FF2B5EF4-FFF2-40B4-BE49-F238E27FC236}">
                <a16:creationId xmlns:a16="http://schemas.microsoft.com/office/drawing/2014/main" id="{DAD0FB82-F4BD-EBD4-029D-5CA9CF80763C}"/>
              </a:ext>
            </a:extLst>
          </p:cNvPr>
          <p:cNvSpPr txBox="1">
            <a:spLocks/>
          </p:cNvSpPr>
          <p:nvPr/>
        </p:nvSpPr>
        <p:spPr>
          <a:xfrm>
            <a:off x="344385" y="5387915"/>
            <a:ext cx="5777445" cy="1309758"/>
          </a:xfrm>
          <a:prstGeom prst="rect">
            <a:avLst/>
          </a:prstGeom>
        </p:spPr>
        <p:txBody>
          <a:bodyPr vert="horz" lIns="91440" tIns="45720" rIns="91440" bIns="45720" rtlCol="0" anchor="ct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a:lnSpc>
                <a:spcPct val="110000"/>
              </a:lnSpc>
            </a:pPr>
            <a:r>
              <a:rPr lang="ja-JP" altLang="en-US" sz="2000" b="1" dirty="0"/>
              <a:t>全体的にクローンでないと答えるようになった</a:t>
            </a:r>
            <a:endParaRPr lang="en-US" altLang="ja-JP" sz="2000" b="1" dirty="0"/>
          </a:p>
          <a:p>
            <a:pPr>
              <a:lnSpc>
                <a:spcPct val="110000"/>
              </a:lnSpc>
            </a:pPr>
            <a:r>
              <a:rPr lang="ja-JP" altLang="en-US" sz="2000" b="1" dirty="0"/>
              <a:t>全ての項目において精度は悪くなった</a:t>
            </a:r>
            <a:endParaRPr lang="en-US" altLang="ja-JP" sz="2000" b="1" dirty="0"/>
          </a:p>
        </p:txBody>
      </p:sp>
      <p:graphicFrame>
        <p:nvGraphicFramePr>
          <p:cNvPr id="5" name="グラフ 4">
            <a:extLst>
              <a:ext uri="{FF2B5EF4-FFF2-40B4-BE49-F238E27FC236}">
                <a16:creationId xmlns:a16="http://schemas.microsoft.com/office/drawing/2014/main" id="{FACC7277-896B-AB89-E46D-9FD651FED4A4}"/>
              </a:ext>
            </a:extLst>
          </p:cNvPr>
          <p:cNvGraphicFramePr/>
          <p:nvPr>
            <p:extLst>
              <p:ext uri="{D42A27DB-BD31-4B8C-83A1-F6EECF244321}">
                <p14:modId xmlns:p14="http://schemas.microsoft.com/office/powerpoint/2010/main" val="1475073313"/>
              </p:ext>
            </p:extLst>
          </p:nvPr>
        </p:nvGraphicFramePr>
        <p:xfrm>
          <a:off x="344385" y="1236984"/>
          <a:ext cx="5640149" cy="3870978"/>
        </p:xfrm>
        <a:graphic>
          <a:graphicData uri="http://schemas.openxmlformats.org/drawingml/2006/chart">
            <c:chart xmlns:c="http://schemas.openxmlformats.org/drawingml/2006/chart" xmlns:r="http://schemas.openxmlformats.org/officeDocument/2006/relationships" r:id="rId3"/>
          </a:graphicData>
        </a:graphic>
      </p:graphicFrame>
      <p:sp>
        <p:nvSpPr>
          <p:cNvPr id="8" name="四角形: 角を丸くする 7">
            <a:extLst>
              <a:ext uri="{FF2B5EF4-FFF2-40B4-BE49-F238E27FC236}">
                <a16:creationId xmlns:a16="http://schemas.microsoft.com/office/drawing/2014/main" id="{6EA3FE82-393A-4723-D512-F20CF6E0E5E7}"/>
              </a:ext>
            </a:extLst>
          </p:cNvPr>
          <p:cNvSpPr/>
          <p:nvPr/>
        </p:nvSpPr>
        <p:spPr>
          <a:xfrm>
            <a:off x="7184089" y="1236984"/>
            <a:ext cx="3817051" cy="1878036"/>
          </a:xfrm>
          <a:prstGeom prst="roundRect">
            <a:avLst>
              <a:gd name="adj" fmla="val 9138"/>
            </a:avLst>
          </a:prstGeom>
          <a:noFill/>
          <a:ln w="571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 name="楕円 8">
            <a:extLst>
              <a:ext uri="{FF2B5EF4-FFF2-40B4-BE49-F238E27FC236}">
                <a16:creationId xmlns:a16="http://schemas.microsoft.com/office/drawing/2014/main" id="{F2FD282D-2CFC-D265-3887-60493A8A77DA}"/>
              </a:ext>
            </a:extLst>
          </p:cNvPr>
          <p:cNvSpPr/>
          <p:nvPr/>
        </p:nvSpPr>
        <p:spPr>
          <a:xfrm>
            <a:off x="8288424" y="1482163"/>
            <a:ext cx="1425678" cy="1426598"/>
          </a:xfrm>
          <a:prstGeom prst="ellipse">
            <a:avLst/>
          </a:prstGeom>
          <a:noFill/>
          <a:ln w="57150">
            <a:solidFill>
              <a:srgbClr val="0070C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0" name="楕円 9">
            <a:extLst>
              <a:ext uri="{FF2B5EF4-FFF2-40B4-BE49-F238E27FC236}">
                <a16:creationId xmlns:a16="http://schemas.microsoft.com/office/drawing/2014/main" id="{9A34A391-F7A8-1421-29B0-B3A3112A7B6E}"/>
              </a:ext>
            </a:extLst>
          </p:cNvPr>
          <p:cNvSpPr/>
          <p:nvPr/>
        </p:nvSpPr>
        <p:spPr>
          <a:xfrm>
            <a:off x="9139705" y="2179129"/>
            <a:ext cx="677382" cy="705472"/>
          </a:xfrm>
          <a:prstGeom prst="ellipse">
            <a:avLst/>
          </a:prstGeom>
          <a:noFill/>
          <a:ln w="57150">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1" name="テキスト ボックス 10">
            <a:extLst>
              <a:ext uri="{FF2B5EF4-FFF2-40B4-BE49-F238E27FC236}">
                <a16:creationId xmlns:a16="http://schemas.microsoft.com/office/drawing/2014/main" id="{FA83C829-8D7C-505D-E362-D342488F48DE}"/>
              </a:ext>
            </a:extLst>
          </p:cNvPr>
          <p:cNvSpPr txBox="1"/>
          <p:nvPr/>
        </p:nvSpPr>
        <p:spPr>
          <a:xfrm>
            <a:off x="9801024" y="2528698"/>
            <a:ext cx="975362" cy="461665"/>
          </a:xfrm>
          <a:prstGeom prst="rect">
            <a:avLst/>
          </a:prstGeom>
          <a:solidFill>
            <a:schemeClr val="accent2"/>
          </a:solidFill>
        </p:spPr>
        <p:txBody>
          <a:bodyPr wrap="square" rtlCol="0">
            <a:spAutoFit/>
          </a:bodyPr>
          <a:lstStyle/>
          <a:p>
            <a:pPr algn="ctr"/>
            <a:r>
              <a:rPr lang="en-US" altLang="ja-JP" sz="2400" b="1" dirty="0"/>
              <a:t>FT</a:t>
            </a:r>
            <a:r>
              <a:rPr lang="ja-JP" altLang="en-US" sz="2400" b="1" dirty="0"/>
              <a:t>後</a:t>
            </a:r>
            <a:endParaRPr lang="en-US" altLang="ja-JP" sz="2400" b="1" dirty="0"/>
          </a:p>
        </p:txBody>
      </p:sp>
      <p:sp>
        <p:nvSpPr>
          <p:cNvPr id="12" name="テキスト ボックス 11">
            <a:extLst>
              <a:ext uri="{FF2B5EF4-FFF2-40B4-BE49-F238E27FC236}">
                <a16:creationId xmlns:a16="http://schemas.microsoft.com/office/drawing/2014/main" id="{B140A67E-1204-BD71-79C2-AE7CA45A558C}"/>
              </a:ext>
            </a:extLst>
          </p:cNvPr>
          <p:cNvSpPr txBox="1"/>
          <p:nvPr/>
        </p:nvSpPr>
        <p:spPr>
          <a:xfrm>
            <a:off x="7581646" y="1440866"/>
            <a:ext cx="977457" cy="461665"/>
          </a:xfrm>
          <a:prstGeom prst="rect">
            <a:avLst/>
          </a:prstGeom>
          <a:solidFill>
            <a:schemeClr val="accent1">
              <a:lumMod val="40000"/>
              <a:lumOff val="60000"/>
            </a:schemeClr>
          </a:solidFill>
        </p:spPr>
        <p:txBody>
          <a:bodyPr wrap="square" rtlCol="0">
            <a:spAutoFit/>
          </a:bodyPr>
          <a:lstStyle/>
          <a:p>
            <a:pPr algn="ctr"/>
            <a:r>
              <a:rPr lang="en-US" altLang="ja-JP" sz="2400" b="1" dirty="0"/>
              <a:t>FT</a:t>
            </a:r>
            <a:r>
              <a:rPr lang="ja-JP" altLang="en-US" sz="2400" b="1" dirty="0"/>
              <a:t>前</a:t>
            </a:r>
            <a:endParaRPr kumimoji="1" lang="ja-JP" altLang="en-US" sz="2400" b="1" dirty="0"/>
          </a:p>
        </p:txBody>
      </p:sp>
      <p:sp>
        <p:nvSpPr>
          <p:cNvPr id="13" name="テキスト ボックス 12">
            <a:extLst>
              <a:ext uri="{FF2B5EF4-FFF2-40B4-BE49-F238E27FC236}">
                <a16:creationId xmlns:a16="http://schemas.microsoft.com/office/drawing/2014/main" id="{18BC48D8-8746-A7A4-9C47-ACACFB4EF4EA}"/>
              </a:ext>
            </a:extLst>
          </p:cNvPr>
          <p:cNvSpPr txBox="1"/>
          <p:nvPr/>
        </p:nvSpPr>
        <p:spPr>
          <a:xfrm>
            <a:off x="7358741" y="3171106"/>
            <a:ext cx="3467745" cy="400110"/>
          </a:xfrm>
          <a:prstGeom prst="rect">
            <a:avLst/>
          </a:prstGeom>
          <a:solidFill>
            <a:schemeClr val="bg2"/>
          </a:solidFill>
        </p:spPr>
        <p:txBody>
          <a:bodyPr wrap="square" rtlCol="0">
            <a:spAutoFit/>
          </a:bodyPr>
          <a:lstStyle/>
          <a:p>
            <a:pPr algn="ctr"/>
            <a:r>
              <a:rPr kumimoji="1" lang="ja-JP" altLang="en-US" sz="2000" b="1" dirty="0"/>
              <a:t>クローンをクローンと判別</a:t>
            </a:r>
            <a:endParaRPr kumimoji="1" lang="en-US" altLang="ja-JP" sz="2000" b="1" dirty="0"/>
          </a:p>
        </p:txBody>
      </p:sp>
      <p:sp>
        <p:nvSpPr>
          <p:cNvPr id="14" name="テキスト ボックス 13">
            <a:extLst>
              <a:ext uri="{FF2B5EF4-FFF2-40B4-BE49-F238E27FC236}">
                <a16:creationId xmlns:a16="http://schemas.microsoft.com/office/drawing/2014/main" id="{D3A9C330-D045-4599-1971-C0583B7CC359}"/>
              </a:ext>
            </a:extLst>
          </p:cNvPr>
          <p:cNvSpPr txBox="1"/>
          <p:nvPr/>
        </p:nvSpPr>
        <p:spPr>
          <a:xfrm>
            <a:off x="9186409" y="2219384"/>
            <a:ext cx="777745" cy="461665"/>
          </a:xfrm>
          <a:prstGeom prst="rect">
            <a:avLst/>
          </a:prstGeom>
          <a:noFill/>
        </p:spPr>
        <p:txBody>
          <a:bodyPr wrap="square" rtlCol="0">
            <a:spAutoFit/>
          </a:bodyPr>
          <a:lstStyle/>
          <a:p>
            <a:r>
              <a:rPr kumimoji="1" lang="en-US" altLang="ja-JP" sz="2400" b="1" dirty="0"/>
              <a:t>9</a:t>
            </a:r>
            <a:endParaRPr kumimoji="1" lang="ja-JP" altLang="en-US" sz="2400" b="1" dirty="0"/>
          </a:p>
        </p:txBody>
      </p:sp>
      <p:sp>
        <p:nvSpPr>
          <p:cNvPr id="15" name="テキスト ボックス 14">
            <a:extLst>
              <a:ext uri="{FF2B5EF4-FFF2-40B4-BE49-F238E27FC236}">
                <a16:creationId xmlns:a16="http://schemas.microsoft.com/office/drawing/2014/main" id="{9A70A6BC-B1C7-79D5-722F-E983BE2CCC3B}"/>
              </a:ext>
            </a:extLst>
          </p:cNvPr>
          <p:cNvSpPr txBox="1"/>
          <p:nvPr/>
        </p:nvSpPr>
        <p:spPr>
          <a:xfrm>
            <a:off x="8480872" y="1974792"/>
            <a:ext cx="704296" cy="461665"/>
          </a:xfrm>
          <a:prstGeom prst="rect">
            <a:avLst/>
          </a:prstGeom>
          <a:noFill/>
        </p:spPr>
        <p:txBody>
          <a:bodyPr wrap="square" rtlCol="0">
            <a:spAutoFit/>
          </a:bodyPr>
          <a:lstStyle/>
          <a:p>
            <a:r>
              <a:rPr kumimoji="1" lang="en-US" altLang="ja-JP" sz="2400" b="1" dirty="0"/>
              <a:t>72</a:t>
            </a:r>
            <a:endParaRPr kumimoji="1" lang="ja-JP" altLang="en-US" sz="2400" b="1" dirty="0"/>
          </a:p>
        </p:txBody>
      </p:sp>
      <p:sp>
        <p:nvSpPr>
          <p:cNvPr id="16" name="テキスト ボックス 15">
            <a:extLst>
              <a:ext uri="{FF2B5EF4-FFF2-40B4-BE49-F238E27FC236}">
                <a16:creationId xmlns:a16="http://schemas.microsoft.com/office/drawing/2014/main" id="{5FD2AF8F-68CA-179D-449D-F87800DEC8C5}"/>
              </a:ext>
            </a:extLst>
          </p:cNvPr>
          <p:cNvSpPr txBox="1"/>
          <p:nvPr/>
        </p:nvSpPr>
        <p:spPr>
          <a:xfrm>
            <a:off x="7400366" y="2495277"/>
            <a:ext cx="975361" cy="461665"/>
          </a:xfrm>
          <a:prstGeom prst="rect">
            <a:avLst/>
          </a:prstGeom>
          <a:noFill/>
        </p:spPr>
        <p:txBody>
          <a:bodyPr wrap="square" rtlCol="0">
            <a:spAutoFit/>
          </a:bodyPr>
          <a:lstStyle/>
          <a:p>
            <a:r>
              <a:rPr lang="en-US" altLang="ja-JP" sz="2400" b="1" dirty="0"/>
              <a:t>1915</a:t>
            </a:r>
            <a:endParaRPr kumimoji="1" lang="ja-JP" altLang="en-US" sz="2400" b="1" dirty="0"/>
          </a:p>
        </p:txBody>
      </p:sp>
      <p:sp>
        <p:nvSpPr>
          <p:cNvPr id="17" name="四角形: 角を丸くする 16">
            <a:extLst>
              <a:ext uri="{FF2B5EF4-FFF2-40B4-BE49-F238E27FC236}">
                <a16:creationId xmlns:a16="http://schemas.microsoft.com/office/drawing/2014/main" id="{FCBD41C1-08CD-59A5-6424-2D817922E0AC}"/>
              </a:ext>
            </a:extLst>
          </p:cNvPr>
          <p:cNvSpPr/>
          <p:nvPr/>
        </p:nvSpPr>
        <p:spPr>
          <a:xfrm>
            <a:off x="7184089" y="3796074"/>
            <a:ext cx="3817051" cy="1878036"/>
          </a:xfrm>
          <a:prstGeom prst="roundRect">
            <a:avLst>
              <a:gd name="adj" fmla="val 9138"/>
            </a:avLst>
          </a:prstGeom>
          <a:noFill/>
          <a:ln w="571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8" name="テキスト ボックス 17">
            <a:extLst>
              <a:ext uri="{FF2B5EF4-FFF2-40B4-BE49-F238E27FC236}">
                <a16:creationId xmlns:a16="http://schemas.microsoft.com/office/drawing/2014/main" id="{A07EF0F8-07F1-C1C2-EC36-8F75AAF9F907}"/>
              </a:ext>
            </a:extLst>
          </p:cNvPr>
          <p:cNvSpPr txBox="1"/>
          <p:nvPr/>
        </p:nvSpPr>
        <p:spPr>
          <a:xfrm>
            <a:off x="6362114" y="5746371"/>
            <a:ext cx="5461000" cy="400110"/>
          </a:xfrm>
          <a:prstGeom prst="rect">
            <a:avLst/>
          </a:prstGeom>
          <a:solidFill>
            <a:schemeClr val="bg2"/>
          </a:solidFill>
        </p:spPr>
        <p:txBody>
          <a:bodyPr wrap="square" rtlCol="0">
            <a:spAutoFit/>
          </a:bodyPr>
          <a:lstStyle/>
          <a:p>
            <a:pPr algn="ctr"/>
            <a:r>
              <a:rPr kumimoji="1" lang="ja-JP" altLang="en-US" sz="2000" b="1" dirty="0"/>
              <a:t>クローンでないものをクローンでないと判別</a:t>
            </a:r>
            <a:endParaRPr kumimoji="1" lang="en-US" altLang="ja-JP" sz="2000" b="1" dirty="0"/>
          </a:p>
        </p:txBody>
      </p:sp>
      <p:sp>
        <p:nvSpPr>
          <p:cNvPr id="28" name="テキスト ボックス 27">
            <a:extLst>
              <a:ext uri="{FF2B5EF4-FFF2-40B4-BE49-F238E27FC236}">
                <a16:creationId xmlns:a16="http://schemas.microsoft.com/office/drawing/2014/main" id="{5A729437-C1B6-8A6B-D108-AA1985F83682}"/>
              </a:ext>
            </a:extLst>
          </p:cNvPr>
          <p:cNvSpPr txBox="1"/>
          <p:nvPr/>
        </p:nvSpPr>
        <p:spPr>
          <a:xfrm>
            <a:off x="9478150" y="2466329"/>
            <a:ext cx="704296" cy="461665"/>
          </a:xfrm>
          <a:prstGeom prst="rect">
            <a:avLst/>
          </a:prstGeom>
          <a:noFill/>
        </p:spPr>
        <p:txBody>
          <a:bodyPr wrap="square" rtlCol="0">
            <a:spAutoFit/>
          </a:bodyPr>
          <a:lstStyle/>
          <a:p>
            <a:r>
              <a:rPr kumimoji="1" lang="en-US" altLang="ja-JP" sz="2400" b="1" dirty="0"/>
              <a:t>4</a:t>
            </a:r>
            <a:endParaRPr kumimoji="1" lang="ja-JP" altLang="en-US" sz="2400" b="1" dirty="0"/>
          </a:p>
        </p:txBody>
      </p:sp>
      <p:sp>
        <p:nvSpPr>
          <p:cNvPr id="29" name="楕円 28">
            <a:extLst>
              <a:ext uri="{FF2B5EF4-FFF2-40B4-BE49-F238E27FC236}">
                <a16:creationId xmlns:a16="http://schemas.microsoft.com/office/drawing/2014/main" id="{901447CC-A94B-76DE-B1E3-AEF497683744}"/>
              </a:ext>
            </a:extLst>
          </p:cNvPr>
          <p:cNvSpPr/>
          <p:nvPr/>
        </p:nvSpPr>
        <p:spPr>
          <a:xfrm>
            <a:off x="8491279" y="4015463"/>
            <a:ext cx="1400768" cy="1401671"/>
          </a:xfrm>
          <a:prstGeom prst="ellipse">
            <a:avLst/>
          </a:prstGeom>
          <a:noFill/>
          <a:ln w="57150">
            <a:solidFill>
              <a:srgbClr val="0070C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30" name="楕円 29">
            <a:extLst>
              <a:ext uri="{FF2B5EF4-FFF2-40B4-BE49-F238E27FC236}">
                <a16:creationId xmlns:a16="http://schemas.microsoft.com/office/drawing/2014/main" id="{F23E6454-827A-61E6-66B5-506B603A62E1}"/>
              </a:ext>
            </a:extLst>
          </p:cNvPr>
          <p:cNvSpPr/>
          <p:nvPr/>
        </p:nvSpPr>
        <p:spPr>
          <a:xfrm>
            <a:off x="8720927" y="3982996"/>
            <a:ext cx="1449575" cy="1509686"/>
          </a:xfrm>
          <a:prstGeom prst="ellipse">
            <a:avLst/>
          </a:prstGeom>
          <a:noFill/>
          <a:ln w="57150">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31" name="テキスト ボックス 30">
            <a:extLst>
              <a:ext uri="{FF2B5EF4-FFF2-40B4-BE49-F238E27FC236}">
                <a16:creationId xmlns:a16="http://schemas.microsoft.com/office/drawing/2014/main" id="{B93FCECD-2498-A1A9-402F-1E06002555CF}"/>
              </a:ext>
            </a:extLst>
          </p:cNvPr>
          <p:cNvSpPr txBox="1"/>
          <p:nvPr/>
        </p:nvSpPr>
        <p:spPr>
          <a:xfrm>
            <a:off x="9814076" y="5066787"/>
            <a:ext cx="975362" cy="461665"/>
          </a:xfrm>
          <a:prstGeom prst="rect">
            <a:avLst/>
          </a:prstGeom>
          <a:solidFill>
            <a:schemeClr val="accent2"/>
          </a:solidFill>
        </p:spPr>
        <p:txBody>
          <a:bodyPr wrap="square" rtlCol="0">
            <a:spAutoFit/>
          </a:bodyPr>
          <a:lstStyle/>
          <a:p>
            <a:pPr algn="ctr"/>
            <a:r>
              <a:rPr lang="en-US" altLang="ja-JP" sz="2400" b="1" dirty="0"/>
              <a:t>FT</a:t>
            </a:r>
            <a:r>
              <a:rPr lang="ja-JP" altLang="en-US" sz="2400" b="1" dirty="0"/>
              <a:t>後</a:t>
            </a:r>
            <a:endParaRPr lang="en-US" altLang="ja-JP" sz="2400" b="1" dirty="0"/>
          </a:p>
        </p:txBody>
      </p:sp>
      <p:sp>
        <p:nvSpPr>
          <p:cNvPr id="32" name="テキスト ボックス 31">
            <a:extLst>
              <a:ext uri="{FF2B5EF4-FFF2-40B4-BE49-F238E27FC236}">
                <a16:creationId xmlns:a16="http://schemas.microsoft.com/office/drawing/2014/main" id="{C9A5BEBE-60F3-2CD8-4B5D-3BB0E77BDDCC}"/>
              </a:ext>
            </a:extLst>
          </p:cNvPr>
          <p:cNvSpPr txBox="1"/>
          <p:nvPr/>
        </p:nvSpPr>
        <p:spPr>
          <a:xfrm>
            <a:off x="7594698" y="3978955"/>
            <a:ext cx="977457" cy="461665"/>
          </a:xfrm>
          <a:prstGeom prst="rect">
            <a:avLst/>
          </a:prstGeom>
          <a:solidFill>
            <a:schemeClr val="accent1">
              <a:lumMod val="40000"/>
              <a:lumOff val="60000"/>
            </a:schemeClr>
          </a:solidFill>
        </p:spPr>
        <p:txBody>
          <a:bodyPr wrap="square" rtlCol="0">
            <a:spAutoFit/>
          </a:bodyPr>
          <a:lstStyle/>
          <a:p>
            <a:pPr algn="ctr"/>
            <a:r>
              <a:rPr lang="en-US" altLang="ja-JP" sz="2400" b="1" dirty="0"/>
              <a:t>FT</a:t>
            </a:r>
            <a:r>
              <a:rPr lang="ja-JP" altLang="en-US" sz="2400" b="1" dirty="0"/>
              <a:t>前</a:t>
            </a:r>
            <a:endParaRPr kumimoji="1" lang="ja-JP" altLang="en-US" sz="2400" b="1" dirty="0"/>
          </a:p>
        </p:txBody>
      </p:sp>
      <p:sp>
        <p:nvSpPr>
          <p:cNvPr id="33" name="テキスト ボックス 32">
            <a:extLst>
              <a:ext uri="{FF2B5EF4-FFF2-40B4-BE49-F238E27FC236}">
                <a16:creationId xmlns:a16="http://schemas.microsoft.com/office/drawing/2014/main" id="{9612DA9C-F6C5-6605-144A-5EE45CD90438}"/>
              </a:ext>
            </a:extLst>
          </p:cNvPr>
          <p:cNvSpPr txBox="1"/>
          <p:nvPr/>
        </p:nvSpPr>
        <p:spPr>
          <a:xfrm>
            <a:off x="8887014" y="4535808"/>
            <a:ext cx="914010" cy="461665"/>
          </a:xfrm>
          <a:prstGeom prst="rect">
            <a:avLst/>
          </a:prstGeom>
          <a:noFill/>
        </p:spPr>
        <p:txBody>
          <a:bodyPr wrap="square" rtlCol="0">
            <a:spAutoFit/>
          </a:bodyPr>
          <a:lstStyle/>
          <a:p>
            <a:r>
              <a:rPr lang="en-US" altLang="ja-JP" sz="2400" b="1" dirty="0"/>
              <a:t>1987</a:t>
            </a:r>
            <a:endParaRPr kumimoji="1" lang="ja-JP" altLang="en-US" sz="2400" b="1" dirty="0"/>
          </a:p>
        </p:txBody>
      </p:sp>
      <p:sp>
        <p:nvSpPr>
          <p:cNvPr id="34" name="テキスト ボックス 33">
            <a:extLst>
              <a:ext uri="{FF2B5EF4-FFF2-40B4-BE49-F238E27FC236}">
                <a16:creationId xmlns:a16="http://schemas.microsoft.com/office/drawing/2014/main" id="{FA33FD4D-19FD-EC24-34A9-E45D7D337E88}"/>
              </a:ext>
            </a:extLst>
          </p:cNvPr>
          <p:cNvSpPr txBox="1"/>
          <p:nvPr/>
        </p:nvSpPr>
        <p:spPr>
          <a:xfrm>
            <a:off x="8435409" y="4460260"/>
            <a:ext cx="704296" cy="461665"/>
          </a:xfrm>
          <a:prstGeom prst="rect">
            <a:avLst/>
          </a:prstGeom>
          <a:noFill/>
        </p:spPr>
        <p:txBody>
          <a:bodyPr wrap="square" rtlCol="0">
            <a:spAutoFit/>
          </a:bodyPr>
          <a:lstStyle/>
          <a:p>
            <a:r>
              <a:rPr kumimoji="1" lang="en-US" altLang="ja-JP" sz="2400" b="1" dirty="0"/>
              <a:t>6</a:t>
            </a:r>
            <a:endParaRPr kumimoji="1" lang="ja-JP" altLang="en-US" sz="2400" b="1" dirty="0"/>
          </a:p>
        </p:txBody>
      </p:sp>
      <p:sp>
        <p:nvSpPr>
          <p:cNvPr id="35" name="テキスト ボックス 34">
            <a:extLst>
              <a:ext uri="{FF2B5EF4-FFF2-40B4-BE49-F238E27FC236}">
                <a16:creationId xmlns:a16="http://schemas.microsoft.com/office/drawing/2014/main" id="{3395F518-47C4-BBC3-F882-5230215836E4}"/>
              </a:ext>
            </a:extLst>
          </p:cNvPr>
          <p:cNvSpPr txBox="1"/>
          <p:nvPr/>
        </p:nvSpPr>
        <p:spPr>
          <a:xfrm>
            <a:off x="7588068" y="5087123"/>
            <a:ext cx="704296" cy="461665"/>
          </a:xfrm>
          <a:prstGeom prst="rect">
            <a:avLst/>
          </a:prstGeom>
          <a:noFill/>
        </p:spPr>
        <p:txBody>
          <a:bodyPr wrap="square" rtlCol="0">
            <a:spAutoFit/>
          </a:bodyPr>
          <a:lstStyle/>
          <a:p>
            <a:r>
              <a:rPr lang="en-US" altLang="ja-JP" sz="2400" b="1" dirty="0"/>
              <a:t>0</a:t>
            </a:r>
            <a:endParaRPr kumimoji="1" lang="ja-JP" altLang="en-US" sz="2400" b="1" dirty="0"/>
          </a:p>
        </p:txBody>
      </p:sp>
      <p:sp>
        <p:nvSpPr>
          <p:cNvPr id="36" name="テキスト ボックス 35">
            <a:extLst>
              <a:ext uri="{FF2B5EF4-FFF2-40B4-BE49-F238E27FC236}">
                <a16:creationId xmlns:a16="http://schemas.microsoft.com/office/drawing/2014/main" id="{D0EECAC3-BB93-E68D-CDC9-AB0919BFE9A2}"/>
              </a:ext>
            </a:extLst>
          </p:cNvPr>
          <p:cNvSpPr txBox="1"/>
          <p:nvPr/>
        </p:nvSpPr>
        <p:spPr>
          <a:xfrm>
            <a:off x="9795976" y="4605122"/>
            <a:ext cx="704296" cy="461665"/>
          </a:xfrm>
          <a:prstGeom prst="rect">
            <a:avLst/>
          </a:prstGeom>
          <a:noFill/>
        </p:spPr>
        <p:txBody>
          <a:bodyPr wrap="square" rtlCol="0">
            <a:spAutoFit/>
          </a:bodyPr>
          <a:lstStyle/>
          <a:p>
            <a:r>
              <a:rPr kumimoji="1" lang="en-US" altLang="ja-JP" sz="2400" b="1" dirty="0"/>
              <a:t>10</a:t>
            </a:r>
            <a:endParaRPr kumimoji="1" lang="ja-JP" altLang="en-US" sz="2400" b="1" dirty="0"/>
          </a:p>
        </p:txBody>
      </p:sp>
    </p:spTree>
    <p:extLst>
      <p:ext uri="{BB962C8B-B14F-4D97-AF65-F5344CB8AC3E}">
        <p14:creationId xmlns:p14="http://schemas.microsoft.com/office/powerpoint/2010/main" val="127688311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E0BC0FE-9626-1063-1E2F-55D45AFEF9E3}"/>
            </a:ext>
          </a:extLst>
        </p:cNvPr>
        <p:cNvGrpSpPr/>
        <p:nvPr/>
      </p:nvGrpSpPr>
      <p:grpSpPr>
        <a:xfrm>
          <a:off x="0" y="0"/>
          <a:ext cx="0" cy="0"/>
          <a:chOff x="0" y="0"/>
          <a:chExt cx="0" cy="0"/>
        </a:xfrm>
      </p:grpSpPr>
      <p:sp>
        <p:nvSpPr>
          <p:cNvPr id="4" name="正方形/長方形 3">
            <a:extLst>
              <a:ext uri="{FF2B5EF4-FFF2-40B4-BE49-F238E27FC236}">
                <a16:creationId xmlns:a16="http://schemas.microsoft.com/office/drawing/2014/main" id="{193D4AB9-A7C5-27A0-6B57-AC15DC771ED3}"/>
              </a:ext>
            </a:extLst>
          </p:cNvPr>
          <p:cNvSpPr/>
          <p:nvPr/>
        </p:nvSpPr>
        <p:spPr>
          <a:xfrm>
            <a:off x="0" y="0"/>
            <a:ext cx="12192000" cy="1117622"/>
          </a:xfrm>
          <a:prstGeom prst="rect">
            <a:avLst/>
          </a:prstGeom>
          <a:solidFill>
            <a:srgbClr val="31404D"/>
          </a:solidFill>
          <a:ln>
            <a:solidFill>
              <a:schemeClr val="accent5">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2" name="タイトル 1">
            <a:extLst>
              <a:ext uri="{FF2B5EF4-FFF2-40B4-BE49-F238E27FC236}">
                <a16:creationId xmlns:a16="http://schemas.microsoft.com/office/drawing/2014/main" id="{6BB375B2-BBF3-6513-BF08-F770DC7B0D65}"/>
              </a:ext>
            </a:extLst>
          </p:cNvPr>
          <p:cNvSpPr>
            <a:spLocks noGrp="1"/>
          </p:cNvSpPr>
          <p:nvPr>
            <p:ph type="title"/>
          </p:nvPr>
        </p:nvSpPr>
        <p:spPr>
          <a:xfrm>
            <a:off x="838200" y="160326"/>
            <a:ext cx="10515600" cy="807862"/>
          </a:xfrm>
        </p:spPr>
        <p:txBody>
          <a:bodyPr anchor="b">
            <a:normAutofit/>
          </a:bodyPr>
          <a:lstStyle/>
          <a:p>
            <a:r>
              <a:rPr kumimoji="1" lang="ja-JP" altLang="en-US" b="1" dirty="0">
                <a:solidFill>
                  <a:schemeClr val="bg1"/>
                </a:solidFill>
                <a:latin typeface="+mn-ea"/>
                <a:ea typeface="+mn-ea"/>
              </a:rPr>
              <a:t>コードクローン</a:t>
            </a:r>
            <a:r>
              <a:rPr kumimoji="1" lang="en-US" altLang="ja-JP" b="1" dirty="0">
                <a:solidFill>
                  <a:schemeClr val="bg1"/>
                </a:solidFill>
                <a:latin typeface="+mn-ea"/>
                <a:ea typeface="+mn-ea"/>
              </a:rPr>
              <a:t>(</a:t>
            </a:r>
            <a:r>
              <a:rPr kumimoji="1" lang="ja-JP" altLang="en-US" b="1" dirty="0">
                <a:solidFill>
                  <a:schemeClr val="bg1"/>
                </a:solidFill>
                <a:latin typeface="+mn-ea"/>
                <a:ea typeface="+mn-ea"/>
              </a:rPr>
              <a:t>クローン</a:t>
            </a:r>
            <a:r>
              <a:rPr kumimoji="1" lang="en-US" altLang="ja-JP" b="1" dirty="0">
                <a:solidFill>
                  <a:schemeClr val="bg1"/>
                </a:solidFill>
                <a:latin typeface="+mn-ea"/>
                <a:ea typeface="+mn-ea"/>
              </a:rPr>
              <a:t>)</a:t>
            </a:r>
            <a:endParaRPr kumimoji="1" lang="ja-JP" altLang="en-US" b="1" dirty="0">
              <a:solidFill>
                <a:schemeClr val="bg1"/>
              </a:solidFill>
              <a:latin typeface="+mn-ea"/>
              <a:ea typeface="+mn-ea"/>
            </a:endParaRPr>
          </a:p>
        </p:txBody>
      </p:sp>
      <p:sp>
        <p:nvSpPr>
          <p:cNvPr id="7" name="スライド番号プレースホルダー 6">
            <a:extLst>
              <a:ext uri="{FF2B5EF4-FFF2-40B4-BE49-F238E27FC236}">
                <a16:creationId xmlns:a16="http://schemas.microsoft.com/office/drawing/2014/main" id="{5DCAB897-E468-A9D8-F138-F9160A074D09}"/>
              </a:ext>
            </a:extLst>
          </p:cNvPr>
          <p:cNvSpPr>
            <a:spLocks noGrp="1"/>
          </p:cNvSpPr>
          <p:nvPr>
            <p:ph type="sldNum" sz="quarter" idx="12"/>
          </p:nvPr>
        </p:nvSpPr>
        <p:spPr>
          <a:xfrm>
            <a:off x="9110627" y="6426067"/>
            <a:ext cx="2743200" cy="365125"/>
          </a:xfrm>
        </p:spPr>
        <p:txBody>
          <a:bodyPr/>
          <a:lstStyle/>
          <a:p>
            <a:fld id="{98E4D49B-7C54-4167-A8CB-7C9DF7FFC802}" type="slidenum">
              <a:rPr kumimoji="1" lang="ja-JP" altLang="en-US" smtClean="0"/>
              <a:t>3</a:t>
            </a:fld>
            <a:endParaRPr kumimoji="1" lang="ja-JP" altLang="en-US" dirty="0"/>
          </a:p>
        </p:txBody>
      </p:sp>
      <p:sp>
        <p:nvSpPr>
          <p:cNvPr id="8" name="四角形: メモ 7">
            <a:extLst>
              <a:ext uri="{FF2B5EF4-FFF2-40B4-BE49-F238E27FC236}">
                <a16:creationId xmlns:a16="http://schemas.microsoft.com/office/drawing/2014/main" id="{B2D32DE8-19DD-6276-A4EB-B66AABE46BC5}"/>
              </a:ext>
            </a:extLst>
          </p:cNvPr>
          <p:cNvSpPr/>
          <p:nvPr/>
        </p:nvSpPr>
        <p:spPr>
          <a:xfrm>
            <a:off x="7195099" y="2881704"/>
            <a:ext cx="1915528" cy="1677845"/>
          </a:xfrm>
          <a:prstGeom prst="foldedCorner">
            <a:avLst>
              <a:gd name="adj" fmla="val 19682"/>
            </a:avLst>
          </a:prstGeom>
          <a:ln w="19050"/>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a:p>
        </p:txBody>
      </p:sp>
      <p:sp>
        <p:nvSpPr>
          <p:cNvPr id="9" name="四角形: メモ 8">
            <a:extLst>
              <a:ext uri="{FF2B5EF4-FFF2-40B4-BE49-F238E27FC236}">
                <a16:creationId xmlns:a16="http://schemas.microsoft.com/office/drawing/2014/main" id="{F6E71BAE-CFC8-B78E-34F2-78FFB769AF0B}"/>
              </a:ext>
            </a:extLst>
          </p:cNvPr>
          <p:cNvSpPr/>
          <p:nvPr/>
        </p:nvSpPr>
        <p:spPr>
          <a:xfrm>
            <a:off x="9789439" y="2881705"/>
            <a:ext cx="1915528" cy="1302812"/>
          </a:xfrm>
          <a:prstGeom prst="foldedCorner">
            <a:avLst>
              <a:gd name="adj" fmla="val 19682"/>
            </a:avLst>
          </a:prstGeom>
          <a:ln w="19050"/>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a:p>
        </p:txBody>
      </p:sp>
      <p:sp>
        <p:nvSpPr>
          <p:cNvPr id="10" name="L 字 9">
            <a:extLst>
              <a:ext uri="{FF2B5EF4-FFF2-40B4-BE49-F238E27FC236}">
                <a16:creationId xmlns:a16="http://schemas.microsoft.com/office/drawing/2014/main" id="{3F102E36-D863-D2CB-CE60-2D33CC637267}"/>
              </a:ext>
            </a:extLst>
          </p:cNvPr>
          <p:cNvSpPr/>
          <p:nvPr/>
        </p:nvSpPr>
        <p:spPr>
          <a:xfrm rot="10800000" flipH="1">
            <a:off x="7415991" y="3283185"/>
            <a:ext cx="1506432" cy="653320"/>
          </a:xfrm>
          <a:prstGeom prst="corner">
            <a:avLst>
              <a:gd name="adj1" fmla="val 69770"/>
              <a:gd name="adj2" fmla="val 155821"/>
            </a:avLst>
          </a:prstGeom>
          <a:solidFill>
            <a:schemeClr val="accent5">
              <a:lumMod val="20000"/>
              <a:lumOff val="80000"/>
            </a:schemeClr>
          </a:solidFill>
          <a:ln w="19050">
            <a:solidFill>
              <a:schemeClr val="accent5">
                <a:lumMod val="75000"/>
              </a:schemeClr>
            </a:solidFill>
          </a:ln>
        </p:spPr>
        <p:style>
          <a:lnRef idx="3">
            <a:schemeClr val="lt1"/>
          </a:lnRef>
          <a:fillRef idx="1">
            <a:schemeClr val="accent5"/>
          </a:fillRef>
          <a:effectRef idx="1">
            <a:schemeClr val="accent5"/>
          </a:effectRef>
          <a:fontRef idx="minor">
            <a:schemeClr val="lt1"/>
          </a:fontRef>
        </p:style>
        <p:txBody>
          <a:bodyPr rtlCol="0" anchor="ctr"/>
          <a:lstStyle/>
          <a:p>
            <a:pPr algn="ctr"/>
            <a:endParaRPr kumimoji="1" lang="ja-JP" altLang="en-US"/>
          </a:p>
        </p:txBody>
      </p:sp>
      <p:sp>
        <p:nvSpPr>
          <p:cNvPr id="19" name="L 字 18">
            <a:extLst>
              <a:ext uri="{FF2B5EF4-FFF2-40B4-BE49-F238E27FC236}">
                <a16:creationId xmlns:a16="http://schemas.microsoft.com/office/drawing/2014/main" id="{62E45F64-6977-C76A-DA32-A7B1EC9819B9}"/>
              </a:ext>
            </a:extLst>
          </p:cNvPr>
          <p:cNvSpPr/>
          <p:nvPr/>
        </p:nvSpPr>
        <p:spPr>
          <a:xfrm rot="10800000" flipH="1">
            <a:off x="9960713" y="3182100"/>
            <a:ext cx="1506432" cy="653320"/>
          </a:xfrm>
          <a:prstGeom prst="corner">
            <a:avLst>
              <a:gd name="adj1" fmla="val 69770"/>
              <a:gd name="adj2" fmla="val 150637"/>
            </a:avLst>
          </a:prstGeom>
          <a:solidFill>
            <a:schemeClr val="accent5">
              <a:lumMod val="20000"/>
              <a:lumOff val="80000"/>
            </a:schemeClr>
          </a:solidFill>
          <a:ln w="19050">
            <a:solidFill>
              <a:schemeClr val="accent5">
                <a:lumMod val="75000"/>
              </a:schemeClr>
            </a:solidFill>
          </a:ln>
        </p:spPr>
        <p:style>
          <a:lnRef idx="3">
            <a:schemeClr val="lt1"/>
          </a:lnRef>
          <a:fillRef idx="1">
            <a:schemeClr val="accent5"/>
          </a:fillRef>
          <a:effectRef idx="1">
            <a:schemeClr val="accent5"/>
          </a:effectRef>
          <a:fontRef idx="minor">
            <a:schemeClr val="lt1"/>
          </a:fontRef>
        </p:style>
        <p:txBody>
          <a:bodyPr rtlCol="0" anchor="ctr"/>
          <a:lstStyle/>
          <a:p>
            <a:pPr algn="ctr"/>
            <a:endParaRPr kumimoji="1" lang="ja-JP" altLang="en-US"/>
          </a:p>
        </p:txBody>
      </p:sp>
      <p:grpSp>
        <p:nvGrpSpPr>
          <p:cNvPr id="15" name="グループ化 14">
            <a:extLst>
              <a:ext uri="{FF2B5EF4-FFF2-40B4-BE49-F238E27FC236}">
                <a16:creationId xmlns:a16="http://schemas.microsoft.com/office/drawing/2014/main" id="{59DCA76B-EA20-E570-E107-7CD2BB2B40AC}"/>
              </a:ext>
            </a:extLst>
          </p:cNvPr>
          <p:cNvGrpSpPr/>
          <p:nvPr/>
        </p:nvGrpSpPr>
        <p:grpSpPr>
          <a:xfrm>
            <a:off x="7924996" y="3835420"/>
            <a:ext cx="3149603" cy="1293913"/>
            <a:chOff x="7924996" y="3835420"/>
            <a:chExt cx="3149603" cy="1293913"/>
          </a:xfrm>
        </p:grpSpPr>
        <p:sp>
          <p:nvSpPr>
            <p:cNvPr id="26" name="正方形/長方形 25">
              <a:extLst>
                <a:ext uri="{FF2B5EF4-FFF2-40B4-BE49-F238E27FC236}">
                  <a16:creationId xmlns:a16="http://schemas.microsoft.com/office/drawing/2014/main" id="{1F5ABF57-849C-9F12-C390-61DED9DC3548}"/>
                </a:ext>
              </a:extLst>
            </p:cNvPr>
            <p:cNvSpPr/>
            <p:nvPr/>
          </p:nvSpPr>
          <p:spPr>
            <a:xfrm>
              <a:off x="9827396" y="4674272"/>
              <a:ext cx="1247203" cy="455061"/>
            </a:xfrm>
            <a:prstGeom prst="rect">
              <a:avLst/>
            </a:prstGeom>
            <a:solidFill>
              <a:schemeClr val="accent5">
                <a:lumMod val="20000"/>
                <a:lumOff val="80000"/>
              </a:schemeClr>
            </a:solidFill>
            <a:ln w="38100">
              <a:solidFill>
                <a:schemeClr val="accent5">
                  <a:lumMod val="60000"/>
                  <a:lumOff val="4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ja-JP" altLang="en-US" sz="2000" b="1" dirty="0">
                  <a:solidFill>
                    <a:schemeClr val="tx1"/>
                  </a:solidFill>
                </a:rPr>
                <a:t>クローン</a:t>
              </a:r>
              <a:endParaRPr kumimoji="1" lang="ja-JP" altLang="en-US" sz="2000" b="1" dirty="0">
                <a:solidFill>
                  <a:schemeClr val="tx1"/>
                </a:solidFill>
              </a:endParaRPr>
            </a:p>
          </p:txBody>
        </p:sp>
        <p:cxnSp>
          <p:nvCxnSpPr>
            <p:cNvPr id="27" name="直線矢印コネクタ 26">
              <a:extLst>
                <a:ext uri="{FF2B5EF4-FFF2-40B4-BE49-F238E27FC236}">
                  <a16:creationId xmlns:a16="http://schemas.microsoft.com/office/drawing/2014/main" id="{B166BC56-655C-E0A3-EF40-45CE4BC95B6C}"/>
                </a:ext>
              </a:extLst>
            </p:cNvPr>
            <p:cNvCxnSpPr>
              <a:cxnSpLocks/>
              <a:stCxn id="26" idx="0"/>
              <a:endCxn id="19" idx="3"/>
            </p:cNvCxnSpPr>
            <p:nvPr/>
          </p:nvCxnSpPr>
          <p:spPr>
            <a:xfrm flipV="1">
              <a:off x="10450998" y="3835420"/>
              <a:ext cx="1786" cy="838852"/>
            </a:xfrm>
            <a:prstGeom prst="straightConnector1">
              <a:avLst/>
            </a:prstGeom>
            <a:ln w="38100">
              <a:solidFill>
                <a:schemeClr val="accent5">
                  <a:lumMod val="60000"/>
                  <a:lumOff val="40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28" name="直線矢印コネクタ 27">
              <a:extLst>
                <a:ext uri="{FF2B5EF4-FFF2-40B4-BE49-F238E27FC236}">
                  <a16:creationId xmlns:a16="http://schemas.microsoft.com/office/drawing/2014/main" id="{81A1FCF3-6362-EB42-8B3D-856523BD3F89}"/>
                </a:ext>
              </a:extLst>
            </p:cNvPr>
            <p:cNvCxnSpPr>
              <a:cxnSpLocks/>
              <a:stCxn id="26" idx="0"/>
              <a:endCxn id="10" idx="3"/>
            </p:cNvCxnSpPr>
            <p:nvPr/>
          </p:nvCxnSpPr>
          <p:spPr>
            <a:xfrm flipH="1" flipV="1">
              <a:off x="7924996" y="3936505"/>
              <a:ext cx="2526002" cy="737767"/>
            </a:xfrm>
            <a:prstGeom prst="straightConnector1">
              <a:avLst/>
            </a:prstGeom>
            <a:ln w="38100">
              <a:solidFill>
                <a:schemeClr val="accent5">
                  <a:lumMod val="60000"/>
                  <a:lumOff val="40000"/>
                </a:schemeClr>
              </a:solidFill>
              <a:tailEnd type="triangle"/>
            </a:ln>
          </p:spPr>
          <p:style>
            <a:lnRef idx="1">
              <a:schemeClr val="accent1"/>
            </a:lnRef>
            <a:fillRef idx="0">
              <a:schemeClr val="accent1"/>
            </a:fillRef>
            <a:effectRef idx="0">
              <a:schemeClr val="accent1"/>
            </a:effectRef>
            <a:fontRef idx="minor">
              <a:schemeClr val="tx1"/>
            </a:fontRef>
          </p:style>
        </p:cxnSp>
      </p:grpSp>
      <p:cxnSp>
        <p:nvCxnSpPr>
          <p:cNvPr id="29" name="直線矢印コネクタ 28">
            <a:extLst>
              <a:ext uri="{FF2B5EF4-FFF2-40B4-BE49-F238E27FC236}">
                <a16:creationId xmlns:a16="http://schemas.microsoft.com/office/drawing/2014/main" id="{275BDDB5-CBB7-11BF-716B-1886647C3520}"/>
              </a:ext>
            </a:extLst>
          </p:cNvPr>
          <p:cNvCxnSpPr>
            <a:cxnSpLocks/>
            <a:stCxn id="10" idx="0"/>
            <a:endCxn id="19" idx="2"/>
          </p:cNvCxnSpPr>
          <p:nvPr/>
        </p:nvCxnSpPr>
        <p:spPr>
          <a:xfrm flipV="1">
            <a:off x="8922423" y="3508760"/>
            <a:ext cx="1038290" cy="2336"/>
          </a:xfrm>
          <a:prstGeom prst="straightConnector1">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47" name="正方形/長方形 46">
            <a:extLst>
              <a:ext uri="{FF2B5EF4-FFF2-40B4-BE49-F238E27FC236}">
                <a16:creationId xmlns:a16="http://schemas.microsoft.com/office/drawing/2014/main" id="{55800CFA-D7FA-8D61-6EB4-48D7F6ED5B0E}"/>
              </a:ext>
            </a:extLst>
          </p:cNvPr>
          <p:cNvSpPr/>
          <p:nvPr/>
        </p:nvSpPr>
        <p:spPr>
          <a:xfrm>
            <a:off x="7499899" y="3429000"/>
            <a:ext cx="636568" cy="21630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ctr"/>
            <a:endParaRPr kumimoji="1" lang="ja-JP" altLang="en-US"/>
          </a:p>
        </p:txBody>
      </p:sp>
      <p:sp>
        <p:nvSpPr>
          <p:cNvPr id="48" name="正方形/長方形 47">
            <a:extLst>
              <a:ext uri="{FF2B5EF4-FFF2-40B4-BE49-F238E27FC236}">
                <a16:creationId xmlns:a16="http://schemas.microsoft.com/office/drawing/2014/main" id="{4FF8F961-BB02-2714-FCDE-A9F87FC34D1E}"/>
              </a:ext>
            </a:extLst>
          </p:cNvPr>
          <p:cNvSpPr/>
          <p:nvPr/>
        </p:nvSpPr>
        <p:spPr>
          <a:xfrm>
            <a:off x="10072718" y="3326368"/>
            <a:ext cx="614964" cy="210015"/>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ctr"/>
            <a:endParaRPr kumimoji="1" lang="ja-JP" altLang="en-US"/>
          </a:p>
        </p:txBody>
      </p:sp>
      <p:sp>
        <p:nvSpPr>
          <p:cNvPr id="60" name="テキスト ボックス 59">
            <a:extLst>
              <a:ext uri="{FF2B5EF4-FFF2-40B4-BE49-F238E27FC236}">
                <a16:creationId xmlns:a16="http://schemas.microsoft.com/office/drawing/2014/main" id="{1999196E-BAF8-D6D0-10DD-8EEF50EF5EBE}"/>
              </a:ext>
            </a:extLst>
          </p:cNvPr>
          <p:cNvSpPr txBox="1"/>
          <p:nvPr/>
        </p:nvSpPr>
        <p:spPr>
          <a:xfrm>
            <a:off x="8772154" y="2862428"/>
            <a:ext cx="1338828" cy="646331"/>
          </a:xfrm>
          <a:prstGeom prst="rect">
            <a:avLst/>
          </a:prstGeom>
          <a:noFill/>
        </p:spPr>
        <p:txBody>
          <a:bodyPr wrap="none" rtlCol="0">
            <a:spAutoFit/>
          </a:bodyPr>
          <a:lstStyle/>
          <a:p>
            <a:pPr algn="ctr"/>
            <a:r>
              <a:rPr lang="ja-JP" altLang="en-US" sz="1800" b="1" dirty="0">
                <a:solidFill>
                  <a:schemeClr val="tx1"/>
                </a:solidFill>
              </a:rPr>
              <a:t>クローンの</a:t>
            </a:r>
            <a:br>
              <a:rPr lang="en-US" altLang="ja-JP" sz="1800" b="1" dirty="0">
                <a:solidFill>
                  <a:schemeClr val="tx1"/>
                </a:solidFill>
              </a:rPr>
            </a:br>
            <a:r>
              <a:rPr lang="ja-JP" altLang="en-US" sz="1800" b="1" dirty="0">
                <a:solidFill>
                  <a:schemeClr val="tx1"/>
                </a:solidFill>
              </a:rPr>
              <a:t>生成</a:t>
            </a:r>
            <a:endParaRPr kumimoji="1" lang="ja-JP" altLang="en-US" sz="1800" b="1" dirty="0">
              <a:solidFill>
                <a:schemeClr val="tx1"/>
              </a:solidFill>
            </a:endParaRPr>
          </a:p>
        </p:txBody>
      </p:sp>
      <p:grpSp>
        <p:nvGrpSpPr>
          <p:cNvPr id="6" name="グループ化 5">
            <a:extLst>
              <a:ext uri="{FF2B5EF4-FFF2-40B4-BE49-F238E27FC236}">
                <a16:creationId xmlns:a16="http://schemas.microsoft.com/office/drawing/2014/main" id="{15502694-2B1E-4AEF-693A-1C9872B08C59}"/>
              </a:ext>
            </a:extLst>
          </p:cNvPr>
          <p:cNvGrpSpPr/>
          <p:nvPr/>
        </p:nvGrpSpPr>
        <p:grpSpPr>
          <a:xfrm>
            <a:off x="7280981" y="3742374"/>
            <a:ext cx="397176" cy="426813"/>
            <a:chOff x="8374978" y="5550366"/>
            <a:chExt cx="397176" cy="426813"/>
          </a:xfrm>
        </p:grpSpPr>
        <p:sp>
          <p:nvSpPr>
            <p:cNvPr id="43" name="楕円 42">
              <a:extLst>
                <a:ext uri="{FF2B5EF4-FFF2-40B4-BE49-F238E27FC236}">
                  <a16:creationId xmlns:a16="http://schemas.microsoft.com/office/drawing/2014/main" id="{A9249078-6B09-7D35-6CB7-6A6A02AA349A}"/>
                </a:ext>
              </a:extLst>
            </p:cNvPr>
            <p:cNvSpPr/>
            <p:nvPr/>
          </p:nvSpPr>
          <p:spPr>
            <a:xfrm>
              <a:off x="8374978" y="5550366"/>
              <a:ext cx="397176" cy="426813"/>
            </a:xfrm>
            <a:prstGeom prst="ellipse">
              <a:avLst/>
            </a:prstGeom>
            <a:solidFill>
              <a:schemeClr val="bg1"/>
            </a:solidFill>
            <a:ln w="2857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pic>
          <p:nvPicPr>
            <p:cNvPr id="3" name="グラフィックス 2" descr="虫 単色塗りつぶし">
              <a:extLst>
                <a:ext uri="{FF2B5EF4-FFF2-40B4-BE49-F238E27FC236}">
                  <a16:creationId xmlns:a16="http://schemas.microsoft.com/office/drawing/2014/main" id="{3ABBB642-B885-26F2-E228-E9C9B2EAFDDD}"/>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8404471" y="5581805"/>
              <a:ext cx="338189" cy="338189"/>
            </a:xfrm>
            <a:prstGeom prst="rect">
              <a:avLst/>
            </a:prstGeom>
          </p:spPr>
        </p:pic>
      </p:grpSp>
      <p:grpSp>
        <p:nvGrpSpPr>
          <p:cNvPr id="11" name="グループ化 10">
            <a:extLst>
              <a:ext uri="{FF2B5EF4-FFF2-40B4-BE49-F238E27FC236}">
                <a16:creationId xmlns:a16="http://schemas.microsoft.com/office/drawing/2014/main" id="{1C4C8873-5799-8175-960F-AF0039B97993}"/>
              </a:ext>
            </a:extLst>
          </p:cNvPr>
          <p:cNvGrpSpPr/>
          <p:nvPr/>
        </p:nvGrpSpPr>
        <p:grpSpPr>
          <a:xfrm>
            <a:off x="9827396" y="3729500"/>
            <a:ext cx="397176" cy="426813"/>
            <a:chOff x="8374978" y="5550366"/>
            <a:chExt cx="397176" cy="426813"/>
          </a:xfrm>
        </p:grpSpPr>
        <p:sp>
          <p:nvSpPr>
            <p:cNvPr id="12" name="楕円 11">
              <a:extLst>
                <a:ext uri="{FF2B5EF4-FFF2-40B4-BE49-F238E27FC236}">
                  <a16:creationId xmlns:a16="http://schemas.microsoft.com/office/drawing/2014/main" id="{8C71E91A-C9B6-D73E-3ADF-FAAE534EAF5D}"/>
                </a:ext>
              </a:extLst>
            </p:cNvPr>
            <p:cNvSpPr/>
            <p:nvPr/>
          </p:nvSpPr>
          <p:spPr>
            <a:xfrm>
              <a:off x="8374978" y="5550366"/>
              <a:ext cx="397176" cy="426813"/>
            </a:xfrm>
            <a:prstGeom prst="ellipse">
              <a:avLst/>
            </a:prstGeom>
            <a:solidFill>
              <a:schemeClr val="bg1"/>
            </a:solidFill>
            <a:ln w="2857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pic>
          <p:nvPicPr>
            <p:cNvPr id="13" name="グラフィックス 12" descr="虫 単色塗りつぶし">
              <a:extLst>
                <a:ext uri="{FF2B5EF4-FFF2-40B4-BE49-F238E27FC236}">
                  <a16:creationId xmlns:a16="http://schemas.microsoft.com/office/drawing/2014/main" id="{E4FCE71F-E358-E30A-A491-C6FD8ABB190C}"/>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8404471" y="5581805"/>
              <a:ext cx="338189" cy="338189"/>
            </a:xfrm>
            <a:prstGeom prst="rect">
              <a:avLst/>
            </a:prstGeom>
          </p:spPr>
        </p:pic>
      </p:grpSp>
      <p:sp>
        <p:nvSpPr>
          <p:cNvPr id="14" name="矢印: 右 13">
            <a:extLst>
              <a:ext uri="{FF2B5EF4-FFF2-40B4-BE49-F238E27FC236}">
                <a16:creationId xmlns:a16="http://schemas.microsoft.com/office/drawing/2014/main" id="{2342A8C6-B307-6989-51DB-907545577BDF}"/>
              </a:ext>
            </a:extLst>
          </p:cNvPr>
          <p:cNvSpPr/>
          <p:nvPr/>
        </p:nvSpPr>
        <p:spPr>
          <a:xfrm rot="5400000">
            <a:off x="3426440" y="3928069"/>
            <a:ext cx="256634" cy="286309"/>
          </a:xfrm>
          <a:prstGeom prst="rightArrow">
            <a:avLst>
              <a:gd name="adj1" fmla="val 37923"/>
              <a:gd name="adj2" fmla="val 50000"/>
            </a:avLst>
          </a:prstGeom>
          <a:solidFill>
            <a:srgbClr val="31404D"/>
          </a:solidFill>
          <a:ln w="190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0" name="コンテンツ プレースホルダー 2">
            <a:extLst>
              <a:ext uri="{FF2B5EF4-FFF2-40B4-BE49-F238E27FC236}">
                <a16:creationId xmlns:a16="http://schemas.microsoft.com/office/drawing/2014/main" id="{840AD513-9463-93B6-F73F-B8FF8074346A}"/>
              </a:ext>
            </a:extLst>
          </p:cNvPr>
          <p:cNvSpPr txBox="1">
            <a:spLocks/>
          </p:cNvSpPr>
          <p:nvPr/>
        </p:nvSpPr>
        <p:spPr>
          <a:xfrm>
            <a:off x="487033" y="1567543"/>
            <a:ext cx="10485768" cy="5290456"/>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buFont typeface="Arial" panose="020B0604020202020204" pitchFamily="34" charset="0"/>
              <a:buNone/>
            </a:pPr>
            <a:r>
              <a:rPr lang="ja-JP" altLang="en-US" u="sng" dirty="0"/>
              <a:t>互いに一致・類似した部分を持つソースコード片</a:t>
            </a:r>
            <a:r>
              <a:rPr lang="en-US" altLang="ja-JP" baseline="-25000" dirty="0"/>
              <a:t>[1]</a:t>
            </a:r>
          </a:p>
          <a:p>
            <a:pPr marL="0" indent="0">
              <a:buFont typeface="Arial" panose="020B0604020202020204" pitchFamily="34" charset="0"/>
              <a:buNone/>
            </a:pPr>
            <a:endParaRPr lang="en-US" altLang="ja-JP" sz="1400" dirty="0">
              <a:latin typeface="arial" panose="020B0604020202020204" pitchFamily="34" charset="0"/>
            </a:endParaRPr>
          </a:p>
          <a:p>
            <a:pPr marL="0" indent="0">
              <a:lnSpc>
                <a:spcPct val="120000"/>
              </a:lnSpc>
              <a:buFont typeface="Arial" panose="020B0604020202020204" pitchFamily="34" charset="0"/>
              <a:buNone/>
            </a:pPr>
            <a:r>
              <a:rPr lang="ja-JP" altLang="en-US" b="1" dirty="0"/>
              <a:t>問題点</a:t>
            </a:r>
            <a:endParaRPr lang="en-US" altLang="ja-JP" b="1" dirty="0"/>
          </a:p>
          <a:p>
            <a:pPr marL="457200" lvl="1" indent="0">
              <a:lnSpc>
                <a:spcPct val="120000"/>
              </a:lnSpc>
              <a:buFont typeface="Arial" panose="020B0604020202020204" pitchFamily="34" charset="0"/>
              <a:buNone/>
            </a:pPr>
            <a:r>
              <a:rPr lang="ja-JP" altLang="en-US" dirty="0"/>
              <a:t>クローンはシステムの保守性を損ない，</a:t>
            </a:r>
            <a:br>
              <a:rPr lang="en-US" altLang="ja-JP" dirty="0"/>
            </a:br>
            <a:r>
              <a:rPr lang="ja-JP" altLang="en-US" dirty="0"/>
              <a:t>バグを伝搬させる</a:t>
            </a:r>
            <a:r>
              <a:rPr lang="en-US" altLang="ja-JP" baseline="-25000" dirty="0"/>
              <a:t>[2]</a:t>
            </a:r>
            <a:endParaRPr lang="en-US" altLang="ja-JP" dirty="0"/>
          </a:p>
          <a:p>
            <a:pPr marL="457200" lvl="1" indent="0">
              <a:lnSpc>
                <a:spcPct val="120000"/>
              </a:lnSpc>
              <a:buFont typeface="Arial" panose="020B0604020202020204" pitchFamily="34" charset="0"/>
              <a:buNone/>
            </a:pPr>
            <a:endParaRPr lang="en-US" altLang="ja-JP" sz="1400" dirty="0"/>
          </a:p>
          <a:p>
            <a:pPr marL="457200" lvl="1" indent="0">
              <a:lnSpc>
                <a:spcPct val="120000"/>
              </a:lnSpc>
              <a:buFont typeface="Arial" panose="020B0604020202020204" pitchFamily="34" charset="0"/>
              <a:buNone/>
            </a:pPr>
            <a:r>
              <a:rPr lang="ja-JP" altLang="en-US" dirty="0"/>
              <a:t>検出・必要に応じて修正する必要がある</a:t>
            </a:r>
            <a:endParaRPr lang="en-US" altLang="ja-JP" dirty="0"/>
          </a:p>
          <a:p>
            <a:pPr marL="457200" lvl="1" indent="0">
              <a:lnSpc>
                <a:spcPct val="120000"/>
              </a:lnSpc>
              <a:buFont typeface="Arial" panose="020B0604020202020204" pitchFamily="34" charset="0"/>
              <a:buNone/>
            </a:pPr>
            <a:endParaRPr lang="en-US" altLang="ja-JP" dirty="0"/>
          </a:p>
          <a:p>
            <a:pPr marL="0" indent="0">
              <a:lnSpc>
                <a:spcPct val="120000"/>
              </a:lnSpc>
              <a:buFont typeface="Arial" panose="020B0604020202020204" pitchFamily="34" charset="0"/>
              <a:buNone/>
            </a:pPr>
            <a:r>
              <a:rPr lang="ja-JP" altLang="en-US" dirty="0"/>
              <a:t>これまでにクローンの</a:t>
            </a:r>
            <a:r>
              <a:rPr lang="ja-JP" altLang="en-US" u="sng" dirty="0"/>
              <a:t>検出ツール</a:t>
            </a:r>
            <a:r>
              <a:rPr lang="ja-JP" altLang="en-US" dirty="0"/>
              <a:t>が多く提案されている</a:t>
            </a:r>
            <a:endParaRPr lang="en-US" altLang="ja-JP" dirty="0"/>
          </a:p>
          <a:p>
            <a:pPr marL="457200" lvl="1" indent="0">
              <a:lnSpc>
                <a:spcPct val="120000"/>
              </a:lnSpc>
              <a:buFont typeface="Arial" panose="020B0604020202020204" pitchFamily="34" charset="0"/>
              <a:buNone/>
            </a:pPr>
            <a:endParaRPr lang="en-US" altLang="ja-JP" dirty="0"/>
          </a:p>
        </p:txBody>
      </p:sp>
      <p:sp>
        <p:nvSpPr>
          <p:cNvPr id="21" name="テキスト ボックス 20">
            <a:extLst>
              <a:ext uri="{FF2B5EF4-FFF2-40B4-BE49-F238E27FC236}">
                <a16:creationId xmlns:a16="http://schemas.microsoft.com/office/drawing/2014/main" id="{E31C0CDD-4996-D7C2-743C-9DD4D30DDBCC}"/>
              </a:ext>
            </a:extLst>
          </p:cNvPr>
          <p:cNvSpPr txBox="1"/>
          <p:nvPr/>
        </p:nvSpPr>
        <p:spPr>
          <a:xfrm>
            <a:off x="838201" y="5959010"/>
            <a:ext cx="10515599" cy="738664"/>
          </a:xfrm>
          <a:prstGeom prst="rect">
            <a:avLst/>
          </a:prstGeom>
          <a:noFill/>
        </p:spPr>
        <p:txBody>
          <a:bodyPr wrap="square" rtlCol="0">
            <a:spAutoFit/>
          </a:bodyPr>
          <a:lstStyle/>
          <a:p>
            <a:r>
              <a:rPr kumimoji="1" lang="en-US" altLang="ja-JP" sz="1400" dirty="0">
                <a:solidFill>
                  <a:schemeClr val="bg2">
                    <a:lumMod val="25000"/>
                  </a:schemeClr>
                </a:solidFill>
              </a:rPr>
              <a:t>[1] </a:t>
            </a:r>
            <a:r>
              <a:rPr kumimoji="1" lang="ja-JP" altLang="en-US" sz="1400" dirty="0">
                <a:solidFill>
                  <a:schemeClr val="bg2">
                    <a:lumMod val="25000"/>
                  </a:schemeClr>
                </a:solidFill>
              </a:rPr>
              <a:t>井上克郎</a:t>
            </a:r>
            <a:r>
              <a:rPr kumimoji="1" lang="en-US" altLang="ja-JP" sz="1400" dirty="0">
                <a:solidFill>
                  <a:schemeClr val="bg2">
                    <a:lumMod val="25000"/>
                  </a:schemeClr>
                </a:solidFill>
              </a:rPr>
              <a:t>, </a:t>
            </a:r>
            <a:r>
              <a:rPr kumimoji="1" lang="ja-JP" altLang="en-US" sz="1400" dirty="0">
                <a:solidFill>
                  <a:schemeClr val="bg2">
                    <a:lumMod val="25000"/>
                  </a:schemeClr>
                </a:solidFill>
              </a:rPr>
              <a:t>神谷年洋</a:t>
            </a:r>
            <a:r>
              <a:rPr kumimoji="1" lang="en-US" altLang="ja-JP" sz="1400" dirty="0">
                <a:solidFill>
                  <a:schemeClr val="bg2">
                    <a:lumMod val="25000"/>
                  </a:schemeClr>
                </a:solidFill>
              </a:rPr>
              <a:t>, </a:t>
            </a:r>
            <a:r>
              <a:rPr kumimoji="1" lang="ja-JP" altLang="en-US" sz="1400" dirty="0">
                <a:solidFill>
                  <a:schemeClr val="bg2">
                    <a:lumMod val="25000"/>
                  </a:schemeClr>
                </a:solidFill>
              </a:rPr>
              <a:t>楠本真二</a:t>
            </a:r>
            <a:r>
              <a:rPr kumimoji="1" lang="en-US" altLang="ja-JP" sz="1400" dirty="0">
                <a:solidFill>
                  <a:schemeClr val="bg2">
                    <a:lumMod val="25000"/>
                  </a:schemeClr>
                </a:solidFill>
              </a:rPr>
              <a:t>. </a:t>
            </a:r>
            <a:r>
              <a:rPr kumimoji="1" lang="ja-JP" altLang="en-US" sz="1400" dirty="0">
                <a:solidFill>
                  <a:schemeClr val="bg2">
                    <a:lumMod val="25000"/>
                  </a:schemeClr>
                </a:solidFill>
              </a:rPr>
              <a:t>コードクローン検出法</a:t>
            </a:r>
            <a:r>
              <a:rPr kumimoji="1" lang="en-US" altLang="ja-JP" sz="1400" dirty="0">
                <a:solidFill>
                  <a:schemeClr val="bg2">
                    <a:lumMod val="25000"/>
                  </a:schemeClr>
                </a:solidFill>
              </a:rPr>
              <a:t>. </a:t>
            </a:r>
            <a:r>
              <a:rPr kumimoji="1" lang="ja-JP" altLang="en-US" sz="1400" dirty="0">
                <a:solidFill>
                  <a:schemeClr val="bg2">
                    <a:lumMod val="25000"/>
                  </a:schemeClr>
                </a:solidFill>
              </a:rPr>
              <a:t>コンピュータソフトウェア</a:t>
            </a:r>
            <a:r>
              <a:rPr kumimoji="1" lang="en-US" altLang="ja-JP" sz="1400" dirty="0">
                <a:solidFill>
                  <a:schemeClr val="bg2">
                    <a:lumMod val="25000"/>
                  </a:schemeClr>
                </a:solidFill>
              </a:rPr>
              <a:t>, Vol. 18, No. 5, pp. 529–536, 2001.</a:t>
            </a:r>
            <a:br>
              <a:rPr kumimoji="1" lang="en-US" altLang="ja-JP" sz="1400" dirty="0">
                <a:solidFill>
                  <a:schemeClr val="bg2">
                    <a:lumMod val="25000"/>
                  </a:schemeClr>
                </a:solidFill>
              </a:rPr>
            </a:br>
            <a:r>
              <a:rPr kumimoji="1" lang="en-US" altLang="ja-JP" sz="1400" dirty="0">
                <a:solidFill>
                  <a:schemeClr val="bg2">
                    <a:lumMod val="25000"/>
                  </a:schemeClr>
                </a:solidFill>
              </a:rPr>
              <a:t>[2] M. Mondal, C. Roy, and K. Schneider. A Fine-Grained Analysis </a:t>
            </a:r>
            <a:r>
              <a:rPr kumimoji="1" lang="en-US" altLang="ja-JP" sz="1400" dirty="0" err="1">
                <a:solidFill>
                  <a:schemeClr val="bg2">
                    <a:lumMod val="25000"/>
                  </a:schemeClr>
                </a:solidFill>
              </a:rPr>
              <a:t>onthe</a:t>
            </a:r>
            <a:r>
              <a:rPr kumimoji="1" lang="en-US" altLang="ja-JP" sz="1400" dirty="0">
                <a:solidFill>
                  <a:schemeClr val="bg2">
                    <a:lumMod val="25000"/>
                  </a:schemeClr>
                </a:solidFill>
              </a:rPr>
              <a:t> Inconsistent Changes in Code Clones. In 2020 IEEE ICSME, pp.220–231, 2020</a:t>
            </a:r>
            <a:endParaRPr kumimoji="1" lang="ja-JP" altLang="en-US" sz="1400" dirty="0">
              <a:solidFill>
                <a:schemeClr val="bg2">
                  <a:lumMod val="25000"/>
                </a:schemeClr>
              </a:solidFill>
            </a:endParaRPr>
          </a:p>
        </p:txBody>
      </p:sp>
    </p:spTree>
    <p:extLst>
      <p:ext uri="{BB962C8B-B14F-4D97-AF65-F5344CB8AC3E}">
        <p14:creationId xmlns:p14="http://schemas.microsoft.com/office/powerpoint/2010/main" val="23845949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afterEffect">
                                  <p:stCondLst>
                                    <p:cond delay="1000"/>
                                  </p:stCondLst>
                                  <p:childTnLst>
                                    <p:set>
                                      <p:cBhvr>
                                        <p:cTn id="6" dur="1" fill="hold">
                                          <p:stCondLst>
                                            <p:cond delay="0"/>
                                          </p:stCondLst>
                                        </p:cTn>
                                        <p:tgtEl>
                                          <p:spTgt spid="1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9C635EC-AD44-7CDF-6464-186C96052A45}"/>
            </a:ext>
          </a:extLst>
        </p:cNvPr>
        <p:cNvGrpSpPr/>
        <p:nvPr/>
      </p:nvGrpSpPr>
      <p:grpSpPr>
        <a:xfrm>
          <a:off x="0" y="0"/>
          <a:ext cx="0" cy="0"/>
          <a:chOff x="0" y="0"/>
          <a:chExt cx="0" cy="0"/>
        </a:xfrm>
      </p:grpSpPr>
      <p:sp>
        <p:nvSpPr>
          <p:cNvPr id="4" name="正方形/長方形 3">
            <a:extLst>
              <a:ext uri="{FF2B5EF4-FFF2-40B4-BE49-F238E27FC236}">
                <a16:creationId xmlns:a16="http://schemas.microsoft.com/office/drawing/2014/main" id="{D7871F48-E820-8007-039A-0EDA17CD71F3}"/>
              </a:ext>
            </a:extLst>
          </p:cNvPr>
          <p:cNvSpPr/>
          <p:nvPr/>
        </p:nvSpPr>
        <p:spPr>
          <a:xfrm>
            <a:off x="0" y="0"/>
            <a:ext cx="12192000" cy="1117622"/>
          </a:xfrm>
          <a:prstGeom prst="rect">
            <a:avLst/>
          </a:prstGeom>
          <a:solidFill>
            <a:srgbClr val="31404D"/>
          </a:solidFill>
          <a:ln>
            <a:solidFill>
              <a:schemeClr val="accent5">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2" name="タイトル 1">
            <a:extLst>
              <a:ext uri="{FF2B5EF4-FFF2-40B4-BE49-F238E27FC236}">
                <a16:creationId xmlns:a16="http://schemas.microsoft.com/office/drawing/2014/main" id="{D10F42DE-CC65-9A83-B4BE-3D976D4E8453}"/>
              </a:ext>
            </a:extLst>
          </p:cNvPr>
          <p:cNvSpPr>
            <a:spLocks noGrp="1"/>
          </p:cNvSpPr>
          <p:nvPr>
            <p:ph type="title"/>
          </p:nvPr>
        </p:nvSpPr>
        <p:spPr>
          <a:xfrm>
            <a:off x="838200" y="160326"/>
            <a:ext cx="11154878" cy="807862"/>
          </a:xfrm>
        </p:spPr>
        <p:txBody>
          <a:bodyPr anchor="b">
            <a:noAutofit/>
          </a:bodyPr>
          <a:lstStyle/>
          <a:p>
            <a:pPr marL="0" indent="0">
              <a:buNone/>
            </a:pPr>
            <a:r>
              <a:rPr lang="ja-JP" altLang="en-US" b="1" dirty="0">
                <a:solidFill>
                  <a:schemeClr val="bg1"/>
                </a:solidFill>
                <a:latin typeface="+mn-ea"/>
                <a:ea typeface="+mn-ea"/>
              </a:rPr>
              <a:t>実験</a:t>
            </a:r>
            <a:r>
              <a:rPr lang="en-US" altLang="ja-JP" b="1" dirty="0">
                <a:solidFill>
                  <a:schemeClr val="bg1"/>
                </a:solidFill>
                <a:latin typeface="+mn-ea"/>
                <a:ea typeface="+mn-ea"/>
              </a:rPr>
              <a:t>2</a:t>
            </a:r>
            <a:r>
              <a:rPr lang="ja-JP" altLang="en-US" b="1" dirty="0">
                <a:solidFill>
                  <a:schemeClr val="bg1"/>
                </a:solidFill>
                <a:latin typeface="+mn-ea"/>
                <a:ea typeface="+mn-ea"/>
              </a:rPr>
              <a:t>：考察</a:t>
            </a:r>
            <a:endParaRPr lang="en-US" altLang="ja-JP" b="1" dirty="0">
              <a:solidFill>
                <a:schemeClr val="bg1"/>
              </a:solidFill>
              <a:latin typeface="+mn-ea"/>
              <a:ea typeface="+mn-ea"/>
            </a:endParaRPr>
          </a:p>
        </p:txBody>
      </p:sp>
      <p:sp>
        <p:nvSpPr>
          <p:cNvPr id="5" name="コンテンツ プレースホルダー 2">
            <a:extLst>
              <a:ext uri="{FF2B5EF4-FFF2-40B4-BE49-F238E27FC236}">
                <a16:creationId xmlns:a16="http://schemas.microsoft.com/office/drawing/2014/main" id="{4E070263-3B12-9669-7041-A580613AA2F3}"/>
              </a:ext>
            </a:extLst>
          </p:cNvPr>
          <p:cNvSpPr>
            <a:spLocks noGrp="1"/>
          </p:cNvSpPr>
          <p:nvPr>
            <p:ph idx="1"/>
          </p:nvPr>
        </p:nvSpPr>
        <p:spPr>
          <a:xfrm>
            <a:off x="660400" y="1483111"/>
            <a:ext cx="11531600" cy="5214563"/>
          </a:xfrm>
        </p:spPr>
        <p:txBody>
          <a:bodyPr>
            <a:normAutofit/>
          </a:bodyPr>
          <a:lstStyle/>
          <a:p>
            <a:pPr marL="0" indent="0">
              <a:buNone/>
            </a:pPr>
            <a:r>
              <a:rPr lang="en-US" altLang="ja-JP" b="1" dirty="0">
                <a:latin typeface="+mn-ea"/>
                <a:ea typeface="+mn-ea"/>
              </a:rPr>
              <a:t>BigCloneBench</a:t>
            </a:r>
            <a:r>
              <a:rPr lang="ja-JP" altLang="en-US" b="1" dirty="0">
                <a:latin typeface="+mn-ea"/>
                <a:ea typeface="+mn-ea"/>
              </a:rPr>
              <a:t>に対する性能が向上しなかった理由</a:t>
            </a:r>
            <a:endParaRPr kumimoji="1" lang="en-US" altLang="ja-JP" dirty="0"/>
          </a:p>
          <a:p>
            <a:pPr marL="457200" lvl="1" indent="0">
              <a:buNone/>
            </a:pPr>
            <a:r>
              <a:rPr lang="en-US" altLang="ja-JP" dirty="0"/>
              <a:t>FEMPDataset</a:t>
            </a:r>
            <a:r>
              <a:rPr lang="ja-JP" altLang="en-US" dirty="0"/>
              <a:t>と</a:t>
            </a:r>
            <a:r>
              <a:rPr lang="en-US" altLang="ja-JP" dirty="0"/>
              <a:t>BigCloneBench</a:t>
            </a:r>
            <a:r>
              <a:rPr lang="ja-JP" altLang="en-US" dirty="0"/>
              <a:t>のデータセットの性質が異なるため</a:t>
            </a:r>
            <a:endParaRPr lang="en-US" altLang="ja-JP" dirty="0"/>
          </a:p>
          <a:p>
            <a:pPr marL="0" indent="0">
              <a:buNone/>
            </a:pPr>
            <a:endParaRPr kumimoji="1" lang="en-US" altLang="ja-JP" dirty="0"/>
          </a:p>
          <a:p>
            <a:pPr>
              <a:buFont typeface="Wingdings" panose="05000000000000000000" pitchFamily="2" charset="2"/>
              <a:buChar char="n"/>
              <a:tabLst>
                <a:tab pos="2692400" algn="l"/>
              </a:tabLst>
            </a:pPr>
            <a:r>
              <a:rPr kumimoji="1" lang="ja-JP" altLang="en-US" b="1" dirty="0"/>
              <a:t> </a:t>
            </a:r>
            <a:r>
              <a:rPr kumimoji="1" lang="en-US" altLang="ja-JP" b="1" dirty="0"/>
              <a:t>FEMPDataset</a:t>
            </a:r>
          </a:p>
          <a:p>
            <a:pPr lvl="1">
              <a:tabLst>
                <a:tab pos="2692400" algn="l"/>
              </a:tabLst>
            </a:pPr>
            <a:r>
              <a:rPr lang="ja-JP" altLang="en-US" dirty="0"/>
              <a:t>メソッド全体で同じ結果を出力する，完全に機能等価なメソッドペア</a:t>
            </a:r>
            <a:br>
              <a:rPr lang="en-US" altLang="ja-JP" dirty="0"/>
            </a:br>
            <a:r>
              <a:rPr lang="ja-JP" altLang="en-US" dirty="0"/>
              <a:t>を集めたもの</a:t>
            </a:r>
            <a:endParaRPr lang="en-US" altLang="ja-JP" dirty="0"/>
          </a:p>
          <a:p>
            <a:pPr marL="457200" lvl="1" indent="0">
              <a:buNone/>
              <a:tabLst>
                <a:tab pos="2692400" algn="l"/>
              </a:tabLst>
            </a:pPr>
            <a:endParaRPr kumimoji="1" lang="en-US" altLang="ja-JP" dirty="0"/>
          </a:p>
          <a:p>
            <a:pPr>
              <a:buFont typeface="Wingdings" panose="05000000000000000000" pitchFamily="2" charset="2"/>
              <a:buChar char="n"/>
              <a:tabLst>
                <a:tab pos="2692400" algn="l"/>
              </a:tabLst>
            </a:pPr>
            <a:r>
              <a:rPr lang="ja-JP" altLang="en-US" b="1" dirty="0"/>
              <a:t> </a:t>
            </a:r>
            <a:r>
              <a:rPr lang="en-US" altLang="ja-JP" b="1" dirty="0"/>
              <a:t>BigCloneBench</a:t>
            </a:r>
          </a:p>
          <a:p>
            <a:pPr lvl="1">
              <a:tabLst>
                <a:tab pos="2692400" algn="l"/>
              </a:tabLst>
            </a:pPr>
            <a:r>
              <a:rPr lang="ja-JP" altLang="en-US" dirty="0"/>
              <a:t>類似したメソッドペアを抽出したデータセット</a:t>
            </a:r>
            <a:endParaRPr lang="en-US" altLang="ja-JP" dirty="0"/>
          </a:p>
          <a:p>
            <a:pPr lvl="1">
              <a:tabLst>
                <a:tab pos="2692400" algn="l"/>
              </a:tabLst>
            </a:pPr>
            <a:r>
              <a:rPr lang="ja-JP" altLang="en-US" dirty="0"/>
              <a:t>メソッド全体として完全に機能等価であるとは限らず，</a:t>
            </a:r>
            <a:br>
              <a:rPr lang="en-US" altLang="ja-JP" dirty="0"/>
            </a:br>
            <a:r>
              <a:rPr lang="ja-JP" altLang="en-US" dirty="0"/>
              <a:t>同じ機能が含まれたメソッドペアをコードクローンのペアとしている</a:t>
            </a:r>
            <a:endParaRPr lang="en-US" altLang="ja-JP" dirty="0"/>
          </a:p>
        </p:txBody>
      </p:sp>
      <p:sp>
        <p:nvSpPr>
          <p:cNvPr id="6" name="スライド番号プレースホルダー 5">
            <a:extLst>
              <a:ext uri="{FF2B5EF4-FFF2-40B4-BE49-F238E27FC236}">
                <a16:creationId xmlns:a16="http://schemas.microsoft.com/office/drawing/2014/main" id="{084657F3-A8A3-89D0-E8C3-157598DED0E1}"/>
              </a:ext>
            </a:extLst>
          </p:cNvPr>
          <p:cNvSpPr>
            <a:spLocks noGrp="1"/>
          </p:cNvSpPr>
          <p:nvPr>
            <p:ph type="sldNum" sz="quarter" idx="12"/>
          </p:nvPr>
        </p:nvSpPr>
        <p:spPr/>
        <p:txBody>
          <a:bodyPr/>
          <a:lstStyle/>
          <a:p>
            <a:fld id="{98E4D49B-7C54-4167-A8CB-7C9DF7FFC802}" type="slidenum">
              <a:rPr kumimoji="1" lang="ja-JP" altLang="en-US" smtClean="0"/>
              <a:t>30</a:t>
            </a:fld>
            <a:endParaRPr kumimoji="1" lang="ja-JP" altLang="en-US"/>
          </a:p>
        </p:txBody>
      </p:sp>
    </p:spTree>
    <p:extLst>
      <p:ext uri="{BB962C8B-B14F-4D97-AF65-F5344CB8AC3E}">
        <p14:creationId xmlns:p14="http://schemas.microsoft.com/office/powerpoint/2010/main" val="352406554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EE9BAD8-529F-19FA-F19D-DF9D8E9DCD1A}"/>
            </a:ext>
          </a:extLst>
        </p:cNvPr>
        <p:cNvGrpSpPr/>
        <p:nvPr/>
      </p:nvGrpSpPr>
      <p:grpSpPr>
        <a:xfrm>
          <a:off x="0" y="0"/>
          <a:ext cx="0" cy="0"/>
          <a:chOff x="0" y="0"/>
          <a:chExt cx="0" cy="0"/>
        </a:xfrm>
      </p:grpSpPr>
      <p:sp>
        <p:nvSpPr>
          <p:cNvPr id="4" name="正方形/長方形 3">
            <a:extLst>
              <a:ext uri="{FF2B5EF4-FFF2-40B4-BE49-F238E27FC236}">
                <a16:creationId xmlns:a16="http://schemas.microsoft.com/office/drawing/2014/main" id="{A678953D-C82D-02EF-EBEC-B27B7EBA5F8D}"/>
              </a:ext>
            </a:extLst>
          </p:cNvPr>
          <p:cNvSpPr/>
          <p:nvPr/>
        </p:nvSpPr>
        <p:spPr>
          <a:xfrm>
            <a:off x="0" y="0"/>
            <a:ext cx="12192000" cy="1117622"/>
          </a:xfrm>
          <a:prstGeom prst="rect">
            <a:avLst/>
          </a:prstGeom>
          <a:solidFill>
            <a:srgbClr val="31404D"/>
          </a:solidFill>
          <a:ln>
            <a:solidFill>
              <a:schemeClr val="accent5">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2" name="タイトル 1">
            <a:extLst>
              <a:ext uri="{FF2B5EF4-FFF2-40B4-BE49-F238E27FC236}">
                <a16:creationId xmlns:a16="http://schemas.microsoft.com/office/drawing/2014/main" id="{CC0050ED-453B-0CE2-357F-EF00A1789232}"/>
              </a:ext>
            </a:extLst>
          </p:cNvPr>
          <p:cNvSpPr>
            <a:spLocks noGrp="1"/>
          </p:cNvSpPr>
          <p:nvPr>
            <p:ph type="title"/>
          </p:nvPr>
        </p:nvSpPr>
        <p:spPr>
          <a:xfrm>
            <a:off x="838200" y="160326"/>
            <a:ext cx="10515600" cy="807862"/>
          </a:xfrm>
        </p:spPr>
        <p:txBody>
          <a:bodyPr anchor="b">
            <a:normAutofit/>
          </a:bodyPr>
          <a:lstStyle/>
          <a:p>
            <a:r>
              <a:rPr lang="ja-JP" altLang="en-US" b="1" dirty="0">
                <a:solidFill>
                  <a:schemeClr val="bg1"/>
                </a:solidFill>
                <a:latin typeface="+mn-ea"/>
                <a:ea typeface="+mn-ea"/>
              </a:rPr>
              <a:t>まとめ・今後の展望</a:t>
            </a:r>
            <a:endParaRPr kumimoji="1" lang="ja-JP" altLang="en-US" b="1" dirty="0">
              <a:solidFill>
                <a:schemeClr val="bg1"/>
              </a:solidFill>
              <a:latin typeface="+mn-ea"/>
              <a:ea typeface="+mn-ea"/>
            </a:endParaRPr>
          </a:p>
        </p:txBody>
      </p:sp>
      <p:sp>
        <p:nvSpPr>
          <p:cNvPr id="5" name="コンテンツ プレースホルダー 2">
            <a:extLst>
              <a:ext uri="{FF2B5EF4-FFF2-40B4-BE49-F238E27FC236}">
                <a16:creationId xmlns:a16="http://schemas.microsoft.com/office/drawing/2014/main" id="{916EF9D1-14FE-9F50-51FB-9CDBF30FAB27}"/>
              </a:ext>
            </a:extLst>
          </p:cNvPr>
          <p:cNvSpPr>
            <a:spLocks noGrp="1"/>
          </p:cNvSpPr>
          <p:nvPr>
            <p:ph idx="1"/>
          </p:nvPr>
        </p:nvSpPr>
        <p:spPr>
          <a:xfrm>
            <a:off x="723899" y="1483111"/>
            <a:ext cx="11607801" cy="5214563"/>
          </a:xfrm>
        </p:spPr>
        <p:txBody>
          <a:bodyPr>
            <a:normAutofit/>
          </a:bodyPr>
          <a:lstStyle/>
          <a:p>
            <a:pPr marL="0" indent="0">
              <a:buNone/>
            </a:pPr>
            <a:r>
              <a:rPr lang="ja-JP" altLang="en-US" b="1" dirty="0"/>
              <a:t>まとめ</a:t>
            </a:r>
            <a:endParaRPr lang="en-US" altLang="ja-JP" b="1" dirty="0"/>
          </a:p>
          <a:p>
            <a:pPr lvl="1"/>
            <a:r>
              <a:rPr lang="en-US" altLang="ja-JP" dirty="0"/>
              <a:t>LLM</a:t>
            </a:r>
            <a:r>
              <a:rPr lang="ja-JP" altLang="en-US" dirty="0"/>
              <a:t>に対してファインチューニングを行うことで</a:t>
            </a:r>
            <a:r>
              <a:rPr lang="en-US" altLang="ja-JP" dirty="0"/>
              <a:t>T4</a:t>
            </a:r>
            <a:r>
              <a:rPr lang="ja-JP" altLang="en-US" dirty="0"/>
              <a:t>のクローン検出の</a:t>
            </a:r>
            <a:br>
              <a:rPr lang="en-US" altLang="ja-JP" dirty="0"/>
            </a:br>
            <a:r>
              <a:rPr lang="ja-JP" altLang="en-US" dirty="0"/>
              <a:t>精度向上を目指した</a:t>
            </a:r>
            <a:endParaRPr lang="en-US" altLang="ja-JP" dirty="0"/>
          </a:p>
          <a:p>
            <a:pPr lvl="1"/>
            <a:r>
              <a:rPr lang="en-US" altLang="ja-JP" dirty="0"/>
              <a:t>FEMPDataset</a:t>
            </a:r>
            <a:r>
              <a:rPr lang="ja-JP" altLang="en-US" dirty="0"/>
              <a:t>に対する性能は向上した</a:t>
            </a:r>
            <a:br>
              <a:rPr lang="en-US" altLang="ja-JP" dirty="0"/>
            </a:br>
            <a:r>
              <a:rPr lang="ja-JP" altLang="en-US" dirty="0"/>
              <a:t>特に，</a:t>
            </a:r>
            <a:r>
              <a:rPr lang="en-US" altLang="ja-JP" dirty="0"/>
              <a:t>CodeLlama-7B-Instruct</a:t>
            </a:r>
            <a:r>
              <a:rPr lang="ja-JP" altLang="en-US" dirty="0"/>
              <a:t>では</a:t>
            </a:r>
            <a:r>
              <a:rPr lang="en-US" altLang="ja-JP" dirty="0"/>
              <a:t>Accuracy</a:t>
            </a:r>
            <a:r>
              <a:rPr lang="ja-JP" altLang="en-US" dirty="0"/>
              <a:t>が</a:t>
            </a:r>
            <a:r>
              <a:rPr lang="en-US" altLang="ja-JP" dirty="0"/>
              <a:t>0.18</a:t>
            </a:r>
            <a:r>
              <a:rPr lang="ja-JP" altLang="en-US" dirty="0"/>
              <a:t>上昇した</a:t>
            </a:r>
            <a:endParaRPr lang="en-US" altLang="ja-JP" dirty="0"/>
          </a:p>
          <a:p>
            <a:pPr lvl="1"/>
            <a:r>
              <a:rPr lang="en-US" altLang="ja-JP" dirty="0"/>
              <a:t>BigCloneBench</a:t>
            </a:r>
            <a:r>
              <a:rPr lang="ja-JP" altLang="en-US" dirty="0"/>
              <a:t>に対する性能は向上したものとしなかったモデルがあった</a:t>
            </a:r>
            <a:endParaRPr lang="en-US" altLang="ja-JP" dirty="0"/>
          </a:p>
          <a:p>
            <a:pPr marL="457200" lvl="1" indent="0">
              <a:buNone/>
            </a:pPr>
            <a:endParaRPr lang="en-US" altLang="ja-JP" b="1" dirty="0"/>
          </a:p>
          <a:p>
            <a:pPr marL="0" indent="0">
              <a:buNone/>
            </a:pPr>
            <a:r>
              <a:rPr lang="ja-JP" altLang="en-US" b="1" dirty="0"/>
              <a:t>今後の展望</a:t>
            </a:r>
            <a:endParaRPr lang="en-US" altLang="ja-JP" b="1" dirty="0"/>
          </a:p>
          <a:p>
            <a:pPr marL="914400" lvl="1" indent="-457200">
              <a:buFont typeface="+mj-lt"/>
              <a:buAutoNum type="arabicPeriod"/>
            </a:pPr>
            <a:r>
              <a:rPr lang="ja-JP" altLang="en-US" dirty="0"/>
              <a:t>調査対象の追加</a:t>
            </a:r>
            <a:endParaRPr lang="en-US" altLang="ja-JP" dirty="0"/>
          </a:p>
          <a:p>
            <a:pPr marL="914400" lvl="1" indent="-457200">
              <a:buFont typeface="+mj-lt"/>
              <a:buAutoNum type="arabicPeriod"/>
            </a:pPr>
            <a:r>
              <a:rPr lang="en-US" altLang="ja-JP" dirty="0"/>
              <a:t>BigCloneBench</a:t>
            </a:r>
            <a:r>
              <a:rPr lang="ja-JP" altLang="en-US" dirty="0"/>
              <a:t>以外のベンチマークに対しての性能評価</a:t>
            </a:r>
            <a:endParaRPr lang="en-US" altLang="ja-JP" dirty="0"/>
          </a:p>
          <a:p>
            <a:pPr marL="914400" lvl="1" indent="-457200">
              <a:buFont typeface="+mj-lt"/>
              <a:buAutoNum type="arabicPeriod"/>
            </a:pPr>
            <a:r>
              <a:rPr lang="ja-JP" altLang="en-US" dirty="0"/>
              <a:t>プロンプトの工夫による性能の向上</a:t>
            </a:r>
            <a:endParaRPr lang="en-US" altLang="ja-JP" dirty="0"/>
          </a:p>
        </p:txBody>
      </p:sp>
      <p:sp>
        <p:nvSpPr>
          <p:cNvPr id="6" name="スライド番号プレースホルダー 5">
            <a:extLst>
              <a:ext uri="{FF2B5EF4-FFF2-40B4-BE49-F238E27FC236}">
                <a16:creationId xmlns:a16="http://schemas.microsoft.com/office/drawing/2014/main" id="{C3542B7A-7BB2-9767-3C26-4ADC7F04015F}"/>
              </a:ext>
            </a:extLst>
          </p:cNvPr>
          <p:cNvSpPr>
            <a:spLocks noGrp="1"/>
          </p:cNvSpPr>
          <p:nvPr>
            <p:ph type="sldNum" sz="quarter" idx="12"/>
          </p:nvPr>
        </p:nvSpPr>
        <p:spPr/>
        <p:txBody>
          <a:bodyPr/>
          <a:lstStyle/>
          <a:p>
            <a:fld id="{98E4D49B-7C54-4167-A8CB-7C9DF7FFC802}" type="slidenum">
              <a:rPr kumimoji="1" lang="ja-JP" altLang="en-US" smtClean="0"/>
              <a:t>31</a:t>
            </a:fld>
            <a:endParaRPr kumimoji="1" lang="ja-JP" altLang="en-US"/>
          </a:p>
        </p:txBody>
      </p:sp>
      <p:sp>
        <p:nvSpPr>
          <p:cNvPr id="3" name="正方形/長方形 2">
            <a:extLst>
              <a:ext uri="{FF2B5EF4-FFF2-40B4-BE49-F238E27FC236}">
                <a16:creationId xmlns:a16="http://schemas.microsoft.com/office/drawing/2014/main" id="{54D7250C-8246-615B-0D02-2E0EECD8AAB5}"/>
              </a:ext>
            </a:extLst>
          </p:cNvPr>
          <p:cNvSpPr/>
          <p:nvPr/>
        </p:nvSpPr>
        <p:spPr>
          <a:xfrm>
            <a:off x="609600" y="1495811"/>
            <a:ext cx="114299" cy="388257"/>
          </a:xfrm>
          <a:prstGeom prst="rect">
            <a:avLst/>
          </a:prstGeom>
          <a:solidFill>
            <a:srgbClr val="31404D"/>
          </a:solidFill>
          <a:ln>
            <a:solidFill>
              <a:srgbClr val="31404D"/>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 name="正方形/長方形 6">
            <a:extLst>
              <a:ext uri="{FF2B5EF4-FFF2-40B4-BE49-F238E27FC236}">
                <a16:creationId xmlns:a16="http://schemas.microsoft.com/office/drawing/2014/main" id="{F7C9F4A5-CEB5-1D01-1637-B3794FB2FC17}"/>
              </a:ext>
            </a:extLst>
          </p:cNvPr>
          <p:cNvSpPr/>
          <p:nvPr/>
        </p:nvSpPr>
        <p:spPr>
          <a:xfrm>
            <a:off x="609599" y="4223311"/>
            <a:ext cx="114299" cy="388257"/>
          </a:xfrm>
          <a:prstGeom prst="rect">
            <a:avLst/>
          </a:prstGeom>
          <a:solidFill>
            <a:srgbClr val="31404D"/>
          </a:solidFill>
          <a:ln>
            <a:solidFill>
              <a:srgbClr val="31404D"/>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213333871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a:extLst>
              <a:ext uri="{FF2B5EF4-FFF2-40B4-BE49-F238E27FC236}">
                <a16:creationId xmlns:a16="http://schemas.microsoft.com/office/drawing/2014/main" id="{21E072E9-266D-EB8A-5D6D-DBB755600EBD}"/>
              </a:ext>
            </a:extLst>
          </p:cNvPr>
          <p:cNvSpPr/>
          <p:nvPr/>
        </p:nvSpPr>
        <p:spPr>
          <a:xfrm>
            <a:off x="0" y="0"/>
            <a:ext cx="12192000" cy="1117622"/>
          </a:xfrm>
          <a:prstGeom prst="rect">
            <a:avLst/>
          </a:prstGeom>
          <a:solidFill>
            <a:srgbClr val="31404D"/>
          </a:solidFill>
          <a:ln>
            <a:solidFill>
              <a:schemeClr val="accent5">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2" name="タイトル 1">
            <a:extLst>
              <a:ext uri="{FF2B5EF4-FFF2-40B4-BE49-F238E27FC236}">
                <a16:creationId xmlns:a16="http://schemas.microsoft.com/office/drawing/2014/main" id="{1533FB42-BEBB-6D83-D5DA-ECECFE21FD7B}"/>
              </a:ext>
            </a:extLst>
          </p:cNvPr>
          <p:cNvSpPr>
            <a:spLocks noGrp="1"/>
          </p:cNvSpPr>
          <p:nvPr>
            <p:ph type="title"/>
          </p:nvPr>
        </p:nvSpPr>
        <p:spPr>
          <a:xfrm>
            <a:off x="838200" y="160326"/>
            <a:ext cx="10515600" cy="807862"/>
          </a:xfrm>
        </p:spPr>
        <p:txBody>
          <a:bodyPr anchor="b">
            <a:normAutofit/>
          </a:bodyPr>
          <a:lstStyle/>
          <a:p>
            <a:r>
              <a:rPr kumimoji="1" lang="ja-JP" altLang="en-US" b="1" dirty="0">
                <a:solidFill>
                  <a:schemeClr val="bg1"/>
                </a:solidFill>
                <a:latin typeface="+mn-ea"/>
                <a:ea typeface="+mn-ea"/>
              </a:rPr>
              <a:t>付録</a:t>
            </a:r>
            <a:r>
              <a:rPr lang="ja-JP" altLang="en-US" b="1" dirty="0">
                <a:solidFill>
                  <a:schemeClr val="bg1"/>
                </a:solidFill>
                <a:latin typeface="+mn-ea"/>
                <a:ea typeface="+mn-ea"/>
              </a:rPr>
              <a:t>：</a:t>
            </a:r>
            <a:r>
              <a:rPr kumimoji="1" lang="en-US" altLang="ja-JP" b="1" dirty="0" err="1">
                <a:solidFill>
                  <a:schemeClr val="bg1"/>
                </a:solidFill>
                <a:latin typeface="+mn-ea"/>
                <a:ea typeface="+mn-ea"/>
              </a:rPr>
              <a:t>LoRA</a:t>
            </a:r>
            <a:endParaRPr kumimoji="1" lang="ja-JP" altLang="en-US" b="1" dirty="0">
              <a:solidFill>
                <a:schemeClr val="bg1"/>
              </a:solidFill>
              <a:latin typeface="+mn-ea"/>
              <a:ea typeface="+mn-ea"/>
            </a:endParaRPr>
          </a:p>
        </p:txBody>
      </p:sp>
      <mc:AlternateContent xmlns:mc="http://schemas.openxmlformats.org/markup-compatibility/2006" xmlns:a14="http://schemas.microsoft.com/office/drawing/2010/main">
        <mc:Choice Requires="a14">
          <p:sp>
            <p:nvSpPr>
              <p:cNvPr id="5" name="コンテンツ プレースホルダー 2">
                <a:extLst>
                  <a:ext uri="{FF2B5EF4-FFF2-40B4-BE49-F238E27FC236}">
                    <a16:creationId xmlns:a16="http://schemas.microsoft.com/office/drawing/2014/main" id="{E28F5377-CFD4-4A49-CC2E-14EB89A564E9}"/>
                  </a:ext>
                </a:extLst>
              </p:cNvPr>
              <p:cNvSpPr>
                <a:spLocks noGrp="1"/>
              </p:cNvSpPr>
              <p:nvPr>
                <p:ph idx="1"/>
              </p:nvPr>
            </p:nvSpPr>
            <p:spPr>
              <a:xfrm>
                <a:off x="838200" y="1483111"/>
                <a:ext cx="10515600" cy="5214563"/>
              </a:xfrm>
            </p:spPr>
            <p:txBody>
              <a:bodyPr>
                <a:normAutofit/>
              </a:bodyPr>
              <a:lstStyle/>
              <a:p>
                <a:pPr marL="0" indent="0">
                  <a:buNone/>
                </a:pPr>
                <a:r>
                  <a:rPr lang="en-US" altLang="ja-JP" b="1" dirty="0"/>
                  <a:t>LoRA</a:t>
                </a:r>
                <a:r>
                  <a:rPr lang="ja-JP" altLang="en-US" b="1" dirty="0"/>
                  <a:t>とは？</a:t>
                </a:r>
                <a:endParaRPr lang="en-US" altLang="ja-JP" b="1" dirty="0"/>
              </a:p>
              <a:p>
                <a:pPr lvl="1"/>
                <a:r>
                  <a:rPr lang="en-US" altLang="ja-JP" dirty="0"/>
                  <a:t>LoRA</a:t>
                </a:r>
                <a:r>
                  <a:rPr lang="ja-JP" altLang="en-US" dirty="0"/>
                  <a:t>層が、</a:t>
                </a:r>
                <a:r>
                  <a:rPr lang="en-US" altLang="ja-JP" dirty="0"/>
                  <a:t>LLM</a:t>
                </a:r>
                <a:r>
                  <a:rPr lang="ja-JP" altLang="en-US" dirty="0"/>
                  <a:t>本来のパラメータを調整するために新たに追加される</a:t>
                </a:r>
                <a:endParaRPr lang="en-US" altLang="ja-JP" dirty="0"/>
              </a:p>
              <a:p>
                <a:pPr lvl="1"/>
                <a:r>
                  <a:rPr lang="ja-JP" altLang="en-US" dirty="0"/>
                  <a:t>オレンジの</a:t>
                </a:r>
                <a:r>
                  <a:rPr lang="en-US" altLang="ja-JP" dirty="0"/>
                  <a:t>LoRA</a:t>
                </a:r>
                <a:r>
                  <a:rPr lang="ja-JP" altLang="en-US" dirty="0"/>
                  <a:t>用の層のパラメータをチューニングすることで、</a:t>
                </a:r>
                <a:br>
                  <a:rPr lang="en-US" altLang="ja-JP" dirty="0"/>
                </a:br>
                <a:r>
                  <a:rPr lang="ja-JP" altLang="en-US" dirty="0"/>
                  <a:t>最終的な</a:t>
                </a:r>
                <a:r>
                  <a:rPr lang="en-US" altLang="ja-JP" dirty="0"/>
                  <a:t>LLM</a:t>
                </a:r>
                <a:r>
                  <a:rPr lang="ja-JP" altLang="en-US" dirty="0"/>
                  <a:t>の性能を向上させる。</a:t>
                </a:r>
                <a:endParaRPr lang="en-US" altLang="ja-JP" b="1" dirty="0"/>
              </a:p>
              <a:p>
                <a:pPr marL="457200" lvl="1" indent="0">
                  <a:buNone/>
                </a:pPr>
                <a:endParaRPr lang="en-US" altLang="ja-JP" b="1" i="1" dirty="0">
                  <a:latin typeface="Cambria Math" panose="02040503050406030204" pitchFamily="18" charset="0"/>
                </a:endParaRPr>
              </a:p>
              <a:p>
                <a:pPr marL="457200" lvl="1" indent="0">
                  <a:buNone/>
                </a:pPr>
                <a:r>
                  <a:rPr lang="en-US" altLang="ja-JP" b="1" dirty="0"/>
                  <a:t>		</a:t>
                </a:r>
                <a14:m>
                  <m:oMath xmlns:m="http://schemas.openxmlformats.org/officeDocument/2006/math">
                    <m:r>
                      <a:rPr lang="en-US" altLang="ja-JP" b="1" i="1" smtClean="0">
                        <a:latin typeface="Cambria Math" panose="02040503050406030204" pitchFamily="18" charset="0"/>
                      </a:rPr>
                      <m:t>𝒉</m:t>
                    </m:r>
                    <m:r>
                      <a:rPr lang="en-US" altLang="ja-JP" b="1" i="1" smtClean="0">
                        <a:latin typeface="Cambria Math" panose="02040503050406030204" pitchFamily="18" charset="0"/>
                      </a:rPr>
                      <m:t>=</m:t>
                    </m:r>
                    <m:sSub>
                      <m:sSubPr>
                        <m:ctrlPr>
                          <a:rPr lang="en-US" altLang="ja-JP" b="1" i="1" smtClean="0">
                            <a:latin typeface="Cambria Math" panose="02040503050406030204" pitchFamily="18" charset="0"/>
                          </a:rPr>
                        </m:ctrlPr>
                      </m:sSubPr>
                      <m:e>
                        <m:r>
                          <a:rPr lang="en-US" altLang="ja-JP" b="1" i="1" smtClean="0">
                            <a:latin typeface="Cambria Math" panose="02040503050406030204" pitchFamily="18" charset="0"/>
                          </a:rPr>
                          <m:t>𝑾</m:t>
                        </m:r>
                      </m:e>
                      <m:sub>
                        <m:r>
                          <a:rPr lang="en-US" altLang="ja-JP" b="1" i="1" smtClean="0">
                            <a:latin typeface="Cambria Math" panose="02040503050406030204" pitchFamily="18" charset="0"/>
                          </a:rPr>
                          <m:t>𝟎</m:t>
                        </m:r>
                      </m:sub>
                    </m:sSub>
                    <m:r>
                      <a:rPr lang="en-US" altLang="ja-JP" b="1" i="1" smtClean="0">
                        <a:latin typeface="Cambria Math" panose="02040503050406030204" pitchFamily="18" charset="0"/>
                      </a:rPr>
                      <m:t>𝒙</m:t>
                    </m:r>
                    <m:r>
                      <a:rPr lang="en-US" altLang="ja-JP" b="1" i="1" smtClean="0">
                        <a:latin typeface="Cambria Math" panose="02040503050406030204" pitchFamily="18" charset="0"/>
                      </a:rPr>
                      <m:t>+∆</m:t>
                    </m:r>
                    <m:r>
                      <a:rPr lang="en-US" altLang="ja-JP" b="1" i="1" smtClean="0">
                        <a:latin typeface="Cambria Math" panose="02040503050406030204" pitchFamily="18" charset="0"/>
                      </a:rPr>
                      <m:t>𝑾𝒙</m:t>
                    </m:r>
                    <m:r>
                      <a:rPr lang="en-US" altLang="ja-JP" b="1" i="1" smtClean="0">
                        <a:latin typeface="Cambria Math" panose="02040503050406030204" pitchFamily="18" charset="0"/>
                      </a:rPr>
                      <m:t>=</m:t>
                    </m:r>
                    <m:sSub>
                      <m:sSubPr>
                        <m:ctrlPr>
                          <a:rPr lang="en-US" altLang="ja-JP" b="1" i="1">
                            <a:latin typeface="Cambria Math" panose="02040503050406030204" pitchFamily="18" charset="0"/>
                          </a:rPr>
                        </m:ctrlPr>
                      </m:sSubPr>
                      <m:e>
                        <m:r>
                          <a:rPr lang="en-US" altLang="ja-JP" b="1" i="1">
                            <a:latin typeface="Cambria Math" panose="02040503050406030204" pitchFamily="18" charset="0"/>
                          </a:rPr>
                          <m:t>𝑾</m:t>
                        </m:r>
                      </m:e>
                      <m:sub>
                        <m:r>
                          <a:rPr lang="en-US" altLang="ja-JP" b="1" i="1">
                            <a:latin typeface="Cambria Math" panose="02040503050406030204" pitchFamily="18" charset="0"/>
                          </a:rPr>
                          <m:t>𝟎</m:t>
                        </m:r>
                      </m:sub>
                    </m:sSub>
                    <m:r>
                      <a:rPr lang="en-US" altLang="ja-JP" b="1" i="1" smtClean="0">
                        <a:latin typeface="Cambria Math" panose="02040503050406030204" pitchFamily="18" charset="0"/>
                      </a:rPr>
                      <m:t>𝒙</m:t>
                    </m:r>
                    <m:r>
                      <a:rPr lang="en-US" altLang="ja-JP" b="1" i="1" smtClean="0">
                        <a:latin typeface="Cambria Math" panose="02040503050406030204" pitchFamily="18" charset="0"/>
                      </a:rPr>
                      <m:t>+</m:t>
                    </m:r>
                    <m:r>
                      <a:rPr lang="en-US" altLang="ja-JP" b="1" i="1" smtClean="0">
                        <a:latin typeface="Cambria Math" panose="02040503050406030204" pitchFamily="18" charset="0"/>
                      </a:rPr>
                      <m:t>𝑩𝑨𝒙</m:t>
                    </m:r>
                  </m:oMath>
                </a14:m>
                <a:endParaRPr lang="en-US" altLang="ja-JP" b="1" dirty="0"/>
              </a:p>
              <a:p>
                <a:pPr lvl="1"/>
                <a:endParaRPr lang="en-US" altLang="ja-JP" dirty="0"/>
              </a:p>
              <a:p>
                <a:pPr lvl="1"/>
                <a:r>
                  <a:rPr lang="en-US" altLang="ja-JP" dirty="0"/>
                  <a:t>r</a:t>
                </a:r>
                <a:r>
                  <a:rPr lang="ja-JP" altLang="en-US" dirty="0"/>
                  <a:t>の部分が小さい値でも十分な効果がある</a:t>
                </a:r>
                <a:endParaRPr lang="en-US" altLang="ja-JP" dirty="0"/>
              </a:p>
              <a:p>
                <a:pPr lvl="1"/>
                <a:r>
                  <a:rPr lang="en-US" altLang="ja-JP" dirty="0"/>
                  <a:t>r</a:t>
                </a:r>
                <a:r>
                  <a:rPr lang="ja-JP" altLang="en-US" dirty="0"/>
                  <a:t>が大きければ多いほど性能は上がる</a:t>
                </a:r>
                <a:endParaRPr lang="en-US" altLang="ja-JP" dirty="0"/>
              </a:p>
              <a:p>
                <a:pPr marL="0" indent="0">
                  <a:buNone/>
                </a:pPr>
                <a:r>
                  <a:rPr lang="en-US" altLang="ja-JP" b="1" dirty="0"/>
                  <a:t>LoRA</a:t>
                </a:r>
                <a:r>
                  <a:rPr lang="ja-JP" altLang="en-US" b="1" dirty="0"/>
                  <a:t>の利点</a:t>
                </a:r>
                <a:endParaRPr lang="en-US" altLang="ja-JP" b="1" dirty="0"/>
              </a:p>
              <a:p>
                <a:pPr marL="457200" lvl="1" indent="0">
                  <a:buNone/>
                </a:pPr>
                <a:r>
                  <a:rPr lang="en-US" altLang="ja-JP" dirty="0"/>
                  <a:t>VRAM</a:t>
                </a:r>
                <a:r>
                  <a:rPr lang="ja-JP" altLang="en-US" dirty="0"/>
                  <a:t>の使用量を削減し、速度を向上する</a:t>
                </a:r>
                <a:endParaRPr lang="en-US" altLang="ja-JP" dirty="0"/>
              </a:p>
            </p:txBody>
          </p:sp>
        </mc:Choice>
        <mc:Fallback xmlns="">
          <p:sp>
            <p:nvSpPr>
              <p:cNvPr id="5" name="コンテンツ プレースホルダー 2">
                <a:extLst>
                  <a:ext uri="{FF2B5EF4-FFF2-40B4-BE49-F238E27FC236}">
                    <a16:creationId xmlns:a16="http://schemas.microsoft.com/office/drawing/2014/main" id="{E28F5377-CFD4-4A49-CC2E-14EB89A564E9}"/>
                  </a:ext>
                </a:extLst>
              </p:cNvPr>
              <p:cNvSpPr>
                <a:spLocks noGrp="1" noRot="1" noChangeAspect="1" noMove="1" noResize="1" noEditPoints="1" noAdjustHandles="1" noChangeArrowheads="1" noChangeShapeType="1" noTextEdit="1"/>
              </p:cNvSpPr>
              <p:nvPr>
                <p:ph idx="1"/>
              </p:nvPr>
            </p:nvSpPr>
            <p:spPr>
              <a:xfrm>
                <a:off x="838200" y="1483111"/>
                <a:ext cx="10515600" cy="5214563"/>
              </a:xfrm>
              <a:blipFill>
                <a:blip r:embed="rId3"/>
                <a:stretch>
                  <a:fillRect l="-1217" t="-1986" r="-696"/>
                </a:stretch>
              </a:blipFill>
            </p:spPr>
            <p:txBody>
              <a:bodyPr/>
              <a:lstStyle/>
              <a:p>
                <a:r>
                  <a:rPr lang="ja-JP" altLang="en-US">
                    <a:noFill/>
                  </a:rPr>
                  <a:t> </a:t>
                </a:r>
              </a:p>
            </p:txBody>
          </p:sp>
        </mc:Fallback>
      </mc:AlternateContent>
      <p:sp>
        <p:nvSpPr>
          <p:cNvPr id="6" name="スライド番号プレースホルダー 5">
            <a:extLst>
              <a:ext uri="{FF2B5EF4-FFF2-40B4-BE49-F238E27FC236}">
                <a16:creationId xmlns:a16="http://schemas.microsoft.com/office/drawing/2014/main" id="{3C5A4EB8-8AB8-5EA5-CD00-D67786EADCDB}"/>
              </a:ext>
            </a:extLst>
          </p:cNvPr>
          <p:cNvSpPr>
            <a:spLocks noGrp="1"/>
          </p:cNvSpPr>
          <p:nvPr>
            <p:ph type="sldNum" sz="quarter" idx="12"/>
          </p:nvPr>
        </p:nvSpPr>
        <p:spPr/>
        <p:txBody>
          <a:bodyPr/>
          <a:lstStyle/>
          <a:p>
            <a:fld id="{98E4D49B-7C54-4167-A8CB-7C9DF7FFC802}" type="slidenum">
              <a:rPr kumimoji="1" lang="ja-JP" altLang="en-US" smtClean="0"/>
              <a:t>32</a:t>
            </a:fld>
            <a:endParaRPr kumimoji="1" lang="ja-JP" altLang="en-US"/>
          </a:p>
        </p:txBody>
      </p:sp>
      <p:pic>
        <p:nvPicPr>
          <p:cNvPr id="25" name="図 24">
            <a:extLst>
              <a:ext uri="{FF2B5EF4-FFF2-40B4-BE49-F238E27FC236}">
                <a16:creationId xmlns:a16="http://schemas.microsoft.com/office/drawing/2014/main" id="{5997645F-24E8-85B1-A673-956279BB3374}"/>
              </a:ext>
            </a:extLst>
          </p:cNvPr>
          <p:cNvPicPr>
            <a:picLocks noChangeAspect="1"/>
          </p:cNvPicPr>
          <p:nvPr/>
        </p:nvPicPr>
        <p:blipFill>
          <a:blip r:embed="rId4"/>
          <a:stretch>
            <a:fillRect/>
          </a:stretch>
        </p:blipFill>
        <p:spPr>
          <a:xfrm>
            <a:off x="7420737" y="2875719"/>
            <a:ext cx="4505652" cy="3845756"/>
          </a:xfrm>
          <a:prstGeom prst="rect">
            <a:avLst/>
          </a:prstGeom>
        </p:spPr>
      </p:pic>
    </p:spTree>
    <p:extLst>
      <p:ext uri="{BB962C8B-B14F-4D97-AF65-F5344CB8AC3E}">
        <p14:creationId xmlns:p14="http://schemas.microsoft.com/office/powerpoint/2010/main" val="339418685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3B386C0-1910-3215-77FB-D3315C099D8A}"/>
            </a:ext>
          </a:extLst>
        </p:cNvPr>
        <p:cNvGrpSpPr/>
        <p:nvPr/>
      </p:nvGrpSpPr>
      <p:grpSpPr>
        <a:xfrm>
          <a:off x="0" y="0"/>
          <a:ext cx="0" cy="0"/>
          <a:chOff x="0" y="0"/>
          <a:chExt cx="0" cy="0"/>
        </a:xfrm>
      </p:grpSpPr>
      <p:sp>
        <p:nvSpPr>
          <p:cNvPr id="4" name="正方形/長方形 3">
            <a:extLst>
              <a:ext uri="{FF2B5EF4-FFF2-40B4-BE49-F238E27FC236}">
                <a16:creationId xmlns:a16="http://schemas.microsoft.com/office/drawing/2014/main" id="{50432222-1423-E703-0AF7-24748ADD9AC6}"/>
              </a:ext>
            </a:extLst>
          </p:cNvPr>
          <p:cNvSpPr/>
          <p:nvPr/>
        </p:nvSpPr>
        <p:spPr>
          <a:xfrm>
            <a:off x="0" y="0"/>
            <a:ext cx="12192000" cy="1117622"/>
          </a:xfrm>
          <a:prstGeom prst="rect">
            <a:avLst/>
          </a:prstGeom>
          <a:solidFill>
            <a:srgbClr val="31404D"/>
          </a:solidFill>
          <a:ln>
            <a:solidFill>
              <a:schemeClr val="accent5">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2" name="タイトル 1">
            <a:extLst>
              <a:ext uri="{FF2B5EF4-FFF2-40B4-BE49-F238E27FC236}">
                <a16:creationId xmlns:a16="http://schemas.microsoft.com/office/drawing/2014/main" id="{63A845F4-5150-4945-B71F-77596C6CE326}"/>
              </a:ext>
            </a:extLst>
          </p:cNvPr>
          <p:cNvSpPr>
            <a:spLocks noGrp="1"/>
          </p:cNvSpPr>
          <p:nvPr>
            <p:ph type="title"/>
          </p:nvPr>
        </p:nvSpPr>
        <p:spPr>
          <a:xfrm>
            <a:off x="838200" y="160326"/>
            <a:ext cx="10515600" cy="807862"/>
          </a:xfrm>
        </p:spPr>
        <p:txBody>
          <a:bodyPr anchor="b">
            <a:normAutofit/>
          </a:bodyPr>
          <a:lstStyle/>
          <a:p>
            <a:r>
              <a:rPr kumimoji="1" lang="ja-JP" altLang="en-US" b="1" dirty="0">
                <a:solidFill>
                  <a:schemeClr val="bg1"/>
                </a:solidFill>
                <a:latin typeface="+mn-ea"/>
                <a:ea typeface="+mn-ea"/>
              </a:rPr>
              <a:t>コードクローン</a:t>
            </a:r>
            <a:r>
              <a:rPr kumimoji="1" lang="en-US" altLang="ja-JP" b="1" dirty="0">
                <a:solidFill>
                  <a:schemeClr val="bg1"/>
                </a:solidFill>
                <a:latin typeface="+mn-ea"/>
                <a:ea typeface="+mn-ea"/>
              </a:rPr>
              <a:t>(</a:t>
            </a:r>
            <a:r>
              <a:rPr kumimoji="1" lang="ja-JP" altLang="en-US" b="1" dirty="0">
                <a:solidFill>
                  <a:schemeClr val="bg1"/>
                </a:solidFill>
                <a:latin typeface="+mn-ea"/>
                <a:ea typeface="+mn-ea"/>
              </a:rPr>
              <a:t>クローン</a:t>
            </a:r>
            <a:r>
              <a:rPr kumimoji="1" lang="en-US" altLang="ja-JP" b="1" dirty="0">
                <a:solidFill>
                  <a:schemeClr val="bg1"/>
                </a:solidFill>
                <a:latin typeface="+mn-ea"/>
                <a:ea typeface="+mn-ea"/>
              </a:rPr>
              <a:t>)</a:t>
            </a:r>
            <a:endParaRPr kumimoji="1" lang="ja-JP" altLang="en-US" b="1" dirty="0">
              <a:solidFill>
                <a:schemeClr val="bg1"/>
              </a:solidFill>
              <a:latin typeface="+mn-ea"/>
              <a:ea typeface="+mn-ea"/>
            </a:endParaRPr>
          </a:p>
        </p:txBody>
      </p:sp>
      <p:sp>
        <p:nvSpPr>
          <p:cNvPr id="7" name="スライド番号プレースホルダー 6">
            <a:extLst>
              <a:ext uri="{FF2B5EF4-FFF2-40B4-BE49-F238E27FC236}">
                <a16:creationId xmlns:a16="http://schemas.microsoft.com/office/drawing/2014/main" id="{5DAEED51-FC0D-3FE3-4605-203BB4A75D20}"/>
              </a:ext>
            </a:extLst>
          </p:cNvPr>
          <p:cNvSpPr>
            <a:spLocks noGrp="1"/>
          </p:cNvSpPr>
          <p:nvPr>
            <p:ph type="sldNum" sz="quarter" idx="12"/>
          </p:nvPr>
        </p:nvSpPr>
        <p:spPr>
          <a:xfrm>
            <a:off x="9110627" y="6426067"/>
            <a:ext cx="2743200" cy="365125"/>
          </a:xfrm>
        </p:spPr>
        <p:txBody>
          <a:bodyPr/>
          <a:lstStyle/>
          <a:p>
            <a:fld id="{98E4D49B-7C54-4167-A8CB-7C9DF7FFC802}" type="slidenum">
              <a:rPr kumimoji="1" lang="ja-JP" altLang="en-US" smtClean="0"/>
              <a:t>4</a:t>
            </a:fld>
            <a:endParaRPr kumimoji="1" lang="ja-JP" altLang="en-US" dirty="0"/>
          </a:p>
        </p:txBody>
      </p:sp>
      <p:sp>
        <p:nvSpPr>
          <p:cNvPr id="8" name="四角形: メモ 7">
            <a:extLst>
              <a:ext uri="{FF2B5EF4-FFF2-40B4-BE49-F238E27FC236}">
                <a16:creationId xmlns:a16="http://schemas.microsoft.com/office/drawing/2014/main" id="{BBFD7DDA-7A8C-DF70-12D7-B28C2846C052}"/>
              </a:ext>
            </a:extLst>
          </p:cNvPr>
          <p:cNvSpPr/>
          <p:nvPr/>
        </p:nvSpPr>
        <p:spPr>
          <a:xfrm>
            <a:off x="7195099" y="2881704"/>
            <a:ext cx="1915528" cy="1677845"/>
          </a:xfrm>
          <a:prstGeom prst="foldedCorner">
            <a:avLst>
              <a:gd name="adj" fmla="val 19682"/>
            </a:avLst>
          </a:prstGeom>
          <a:ln w="19050"/>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a:p>
        </p:txBody>
      </p:sp>
      <p:sp>
        <p:nvSpPr>
          <p:cNvPr id="9" name="四角形: メモ 8">
            <a:extLst>
              <a:ext uri="{FF2B5EF4-FFF2-40B4-BE49-F238E27FC236}">
                <a16:creationId xmlns:a16="http://schemas.microsoft.com/office/drawing/2014/main" id="{D612EDB6-1621-4D5E-68CD-CA9634BB5051}"/>
              </a:ext>
            </a:extLst>
          </p:cNvPr>
          <p:cNvSpPr/>
          <p:nvPr/>
        </p:nvSpPr>
        <p:spPr>
          <a:xfrm>
            <a:off x="9789439" y="2881705"/>
            <a:ext cx="1915528" cy="1302812"/>
          </a:xfrm>
          <a:prstGeom prst="foldedCorner">
            <a:avLst>
              <a:gd name="adj" fmla="val 19682"/>
            </a:avLst>
          </a:prstGeom>
          <a:ln w="19050"/>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a:p>
        </p:txBody>
      </p:sp>
      <p:sp>
        <p:nvSpPr>
          <p:cNvPr id="10" name="L 字 9">
            <a:extLst>
              <a:ext uri="{FF2B5EF4-FFF2-40B4-BE49-F238E27FC236}">
                <a16:creationId xmlns:a16="http://schemas.microsoft.com/office/drawing/2014/main" id="{758B31E5-F5BC-C047-7CA3-1116D82B72CA}"/>
              </a:ext>
            </a:extLst>
          </p:cNvPr>
          <p:cNvSpPr/>
          <p:nvPr/>
        </p:nvSpPr>
        <p:spPr>
          <a:xfrm rot="10800000" flipH="1">
            <a:off x="7415991" y="3283185"/>
            <a:ext cx="1506432" cy="653320"/>
          </a:xfrm>
          <a:prstGeom prst="corner">
            <a:avLst>
              <a:gd name="adj1" fmla="val 69770"/>
              <a:gd name="adj2" fmla="val 155821"/>
            </a:avLst>
          </a:prstGeom>
          <a:solidFill>
            <a:schemeClr val="accent5">
              <a:lumMod val="20000"/>
              <a:lumOff val="80000"/>
            </a:schemeClr>
          </a:solidFill>
          <a:ln w="19050">
            <a:solidFill>
              <a:schemeClr val="accent5">
                <a:lumMod val="75000"/>
              </a:schemeClr>
            </a:solidFill>
          </a:ln>
        </p:spPr>
        <p:style>
          <a:lnRef idx="3">
            <a:schemeClr val="lt1"/>
          </a:lnRef>
          <a:fillRef idx="1">
            <a:schemeClr val="accent5"/>
          </a:fillRef>
          <a:effectRef idx="1">
            <a:schemeClr val="accent5"/>
          </a:effectRef>
          <a:fontRef idx="minor">
            <a:schemeClr val="lt1"/>
          </a:fontRef>
        </p:style>
        <p:txBody>
          <a:bodyPr rtlCol="0" anchor="ctr"/>
          <a:lstStyle/>
          <a:p>
            <a:pPr algn="ctr"/>
            <a:endParaRPr kumimoji="1" lang="ja-JP" altLang="en-US"/>
          </a:p>
        </p:txBody>
      </p:sp>
      <p:sp>
        <p:nvSpPr>
          <p:cNvPr id="19" name="L 字 18">
            <a:extLst>
              <a:ext uri="{FF2B5EF4-FFF2-40B4-BE49-F238E27FC236}">
                <a16:creationId xmlns:a16="http://schemas.microsoft.com/office/drawing/2014/main" id="{D323BA14-6AE7-BE96-AB80-674742817433}"/>
              </a:ext>
            </a:extLst>
          </p:cNvPr>
          <p:cNvSpPr/>
          <p:nvPr/>
        </p:nvSpPr>
        <p:spPr>
          <a:xfrm rot="10800000" flipH="1">
            <a:off x="9960713" y="3182100"/>
            <a:ext cx="1506432" cy="653320"/>
          </a:xfrm>
          <a:prstGeom prst="corner">
            <a:avLst>
              <a:gd name="adj1" fmla="val 69770"/>
              <a:gd name="adj2" fmla="val 150637"/>
            </a:avLst>
          </a:prstGeom>
          <a:solidFill>
            <a:schemeClr val="accent5">
              <a:lumMod val="20000"/>
              <a:lumOff val="80000"/>
            </a:schemeClr>
          </a:solidFill>
          <a:ln w="19050">
            <a:solidFill>
              <a:schemeClr val="accent5">
                <a:lumMod val="75000"/>
              </a:schemeClr>
            </a:solidFill>
          </a:ln>
        </p:spPr>
        <p:style>
          <a:lnRef idx="3">
            <a:schemeClr val="lt1"/>
          </a:lnRef>
          <a:fillRef idx="1">
            <a:schemeClr val="accent5"/>
          </a:fillRef>
          <a:effectRef idx="1">
            <a:schemeClr val="accent5"/>
          </a:effectRef>
          <a:fontRef idx="minor">
            <a:schemeClr val="lt1"/>
          </a:fontRef>
        </p:style>
        <p:txBody>
          <a:bodyPr rtlCol="0" anchor="ctr"/>
          <a:lstStyle/>
          <a:p>
            <a:pPr algn="ctr"/>
            <a:endParaRPr kumimoji="1" lang="ja-JP" altLang="en-US"/>
          </a:p>
        </p:txBody>
      </p:sp>
      <p:sp>
        <p:nvSpPr>
          <p:cNvPr id="26" name="正方形/長方形 25">
            <a:extLst>
              <a:ext uri="{FF2B5EF4-FFF2-40B4-BE49-F238E27FC236}">
                <a16:creationId xmlns:a16="http://schemas.microsoft.com/office/drawing/2014/main" id="{58820BD1-F926-B4AB-FA2D-4AD950B26C4F}"/>
              </a:ext>
            </a:extLst>
          </p:cNvPr>
          <p:cNvSpPr/>
          <p:nvPr/>
        </p:nvSpPr>
        <p:spPr>
          <a:xfrm>
            <a:off x="9827396" y="4674272"/>
            <a:ext cx="1247203" cy="455061"/>
          </a:xfrm>
          <a:prstGeom prst="rect">
            <a:avLst/>
          </a:prstGeom>
          <a:solidFill>
            <a:schemeClr val="accent5">
              <a:lumMod val="20000"/>
              <a:lumOff val="80000"/>
            </a:schemeClr>
          </a:solidFill>
          <a:ln w="38100">
            <a:solidFill>
              <a:schemeClr val="accent5">
                <a:lumMod val="60000"/>
                <a:lumOff val="4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ja-JP" altLang="en-US" sz="2000" b="1" dirty="0">
                <a:solidFill>
                  <a:schemeClr val="tx1"/>
                </a:solidFill>
              </a:rPr>
              <a:t>クローン</a:t>
            </a:r>
            <a:endParaRPr kumimoji="1" lang="ja-JP" altLang="en-US" sz="2000" b="1" dirty="0">
              <a:solidFill>
                <a:schemeClr val="tx1"/>
              </a:solidFill>
            </a:endParaRPr>
          </a:p>
        </p:txBody>
      </p:sp>
      <p:cxnSp>
        <p:nvCxnSpPr>
          <p:cNvPr id="27" name="直線矢印コネクタ 26">
            <a:extLst>
              <a:ext uri="{FF2B5EF4-FFF2-40B4-BE49-F238E27FC236}">
                <a16:creationId xmlns:a16="http://schemas.microsoft.com/office/drawing/2014/main" id="{CCDF6661-9037-650E-B877-4D3BE9983070}"/>
              </a:ext>
            </a:extLst>
          </p:cNvPr>
          <p:cNvCxnSpPr>
            <a:cxnSpLocks/>
            <a:stCxn id="26" idx="0"/>
            <a:endCxn id="19" idx="3"/>
          </p:cNvCxnSpPr>
          <p:nvPr/>
        </p:nvCxnSpPr>
        <p:spPr>
          <a:xfrm flipV="1">
            <a:off x="10450998" y="3835420"/>
            <a:ext cx="1786" cy="838852"/>
          </a:xfrm>
          <a:prstGeom prst="straightConnector1">
            <a:avLst/>
          </a:prstGeom>
          <a:ln w="38100">
            <a:solidFill>
              <a:schemeClr val="accent5">
                <a:lumMod val="60000"/>
                <a:lumOff val="40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28" name="直線矢印コネクタ 27">
            <a:extLst>
              <a:ext uri="{FF2B5EF4-FFF2-40B4-BE49-F238E27FC236}">
                <a16:creationId xmlns:a16="http://schemas.microsoft.com/office/drawing/2014/main" id="{79CF6DA9-21E8-C4B1-F3BF-892D272C4638}"/>
              </a:ext>
            </a:extLst>
          </p:cNvPr>
          <p:cNvCxnSpPr>
            <a:cxnSpLocks/>
            <a:stCxn id="26" idx="0"/>
            <a:endCxn id="10" idx="3"/>
          </p:cNvCxnSpPr>
          <p:nvPr/>
        </p:nvCxnSpPr>
        <p:spPr>
          <a:xfrm flipH="1" flipV="1">
            <a:off x="7924996" y="3936505"/>
            <a:ext cx="2526002" cy="737767"/>
          </a:xfrm>
          <a:prstGeom prst="straightConnector1">
            <a:avLst/>
          </a:prstGeom>
          <a:ln w="38100">
            <a:solidFill>
              <a:schemeClr val="accent5">
                <a:lumMod val="60000"/>
                <a:lumOff val="40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29" name="直線矢印コネクタ 28">
            <a:extLst>
              <a:ext uri="{FF2B5EF4-FFF2-40B4-BE49-F238E27FC236}">
                <a16:creationId xmlns:a16="http://schemas.microsoft.com/office/drawing/2014/main" id="{CAB0D83C-0273-11A4-4A13-81B6A54D89E5}"/>
              </a:ext>
            </a:extLst>
          </p:cNvPr>
          <p:cNvCxnSpPr>
            <a:cxnSpLocks/>
            <a:stCxn id="10" idx="0"/>
            <a:endCxn id="19" idx="2"/>
          </p:cNvCxnSpPr>
          <p:nvPr/>
        </p:nvCxnSpPr>
        <p:spPr>
          <a:xfrm flipV="1">
            <a:off x="8922423" y="3508760"/>
            <a:ext cx="1038290" cy="2336"/>
          </a:xfrm>
          <a:prstGeom prst="straightConnector1">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47" name="正方形/長方形 46">
            <a:extLst>
              <a:ext uri="{FF2B5EF4-FFF2-40B4-BE49-F238E27FC236}">
                <a16:creationId xmlns:a16="http://schemas.microsoft.com/office/drawing/2014/main" id="{E242BA62-F01C-4F0C-AF64-5E433A77992B}"/>
              </a:ext>
            </a:extLst>
          </p:cNvPr>
          <p:cNvSpPr/>
          <p:nvPr/>
        </p:nvSpPr>
        <p:spPr>
          <a:xfrm>
            <a:off x="7499899" y="3429000"/>
            <a:ext cx="636568" cy="216300"/>
          </a:xfrm>
          <a:prstGeom prst="rect">
            <a:avLst/>
          </a:prstGeom>
          <a:solidFill>
            <a:schemeClr val="bg1"/>
          </a:solidFill>
        </p:spPr>
        <p:style>
          <a:lnRef idx="2">
            <a:schemeClr val="dk1">
              <a:shade val="15000"/>
            </a:schemeClr>
          </a:lnRef>
          <a:fillRef idx="1">
            <a:schemeClr val="dk1"/>
          </a:fillRef>
          <a:effectRef idx="0">
            <a:schemeClr val="dk1"/>
          </a:effectRef>
          <a:fontRef idx="minor">
            <a:schemeClr val="lt1"/>
          </a:fontRef>
        </p:style>
        <p:txBody>
          <a:bodyPr rtlCol="0" anchor="ctr"/>
          <a:lstStyle/>
          <a:p>
            <a:pPr algn="ctr"/>
            <a:endParaRPr kumimoji="1" lang="ja-JP" altLang="en-US"/>
          </a:p>
        </p:txBody>
      </p:sp>
      <p:sp>
        <p:nvSpPr>
          <p:cNvPr id="48" name="正方形/長方形 47">
            <a:extLst>
              <a:ext uri="{FF2B5EF4-FFF2-40B4-BE49-F238E27FC236}">
                <a16:creationId xmlns:a16="http://schemas.microsoft.com/office/drawing/2014/main" id="{83388DCB-070F-BAA3-8892-96973F744DCE}"/>
              </a:ext>
            </a:extLst>
          </p:cNvPr>
          <p:cNvSpPr/>
          <p:nvPr/>
        </p:nvSpPr>
        <p:spPr>
          <a:xfrm>
            <a:off x="10072718" y="3326368"/>
            <a:ext cx="614964" cy="210015"/>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ctr"/>
            <a:endParaRPr kumimoji="1" lang="ja-JP" altLang="en-US"/>
          </a:p>
        </p:txBody>
      </p:sp>
      <p:sp>
        <p:nvSpPr>
          <p:cNvPr id="60" name="テキスト ボックス 59">
            <a:extLst>
              <a:ext uri="{FF2B5EF4-FFF2-40B4-BE49-F238E27FC236}">
                <a16:creationId xmlns:a16="http://schemas.microsoft.com/office/drawing/2014/main" id="{6A0569FB-3716-71D1-88E3-4F6DD44A59EC}"/>
              </a:ext>
            </a:extLst>
          </p:cNvPr>
          <p:cNvSpPr txBox="1"/>
          <p:nvPr/>
        </p:nvSpPr>
        <p:spPr>
          <a:xfrm>
            <a:off x="8772154" y="2862428"/>
            <a:ext cx="1338828" cy="646331"/>
          </a:xfrm>
          <a:prstGeom prst="rect">
            <a:avLst/>
          </a:prstGeom>
          <a:noFill/>
        </p:spPr>
        <p:txBody>
          <a:bodyPr wrap="none" rtlCol="0">
            <a:spAutoFit/>
          </a:bodyPr>
          <a:lstStyle/>
          <a:p>
            <a:pPr algn="ctr"/>
            <a:r>
              <a:rPr lang="ja-JP" altLang="en-US" sz="1800" b="1" dirty="0">
                <a:solidFill>
                  <a:schemeClr val="tx1"/>
                </a:solidFill>
              </a:rPr>
              <a:t>クローンの</a:t>
            </a:r>
            <a:br>
              <a:rPr lang="en-US" altLang="ja-JP" sz="1800" b="1" dirty="0">
                <a:solidFill>
                  <a:schemeClr val="tx1"/>
                </a:solidFill>
              </a:rPr>
            </a:br>
            <a:r>
              <a:rPr lang="ja-JP" altLang="en-US" sz="1800" b="1" dirty="0">
                <a:solidFill>
                  <a:schemeClr val="tx1"/>
                </a:solidFill>
              </a:rPr>
              <a:t>生成</a:t>
            </a:r>
            <a:endParaRPr kumimoji="1" lang="ja-JP" altLang="en-US" sz="1800" b="1" dirty="0">
              <a:solidFill>
                <a:schemeClr val="tx1"/>
              </a:solidFill>
            </a:endParaRPr>
          </a:p>
        </p:txBody>
      </p:sp>
      <p:grpSp>
        <p:nvGrpSpPr>
          <p:cNvPr id="11" name="グループ化 10">
            <a:extLst>
              <a:ext uri="{FF2B5EF4-FFF2-40B4-BE49-F238E27FC236}">
                <a16:creationId xmlns:a16="http://schemas.microsoft.com/office/drawing/2014/main" id="{AD71752E-6497-D07D-ED89-F33A73B8EE2C}"/>
              </a:ext>
            </a:extLst>
          </p:cNvPr>
          <p:cNvGrpSpPr/>
          <p:nvPr/>
        </p:nvGrpSpPr>
        <p:grpSpPr>
          <a:xfrm>
            <a:off x="9827396" y="3729500"/>
            <a:ext cx="397176" cy="426813"/>
            <a:chOff x="8374978" y="5550366"/>
            <a:chExt cx="397176" cy="426813"/>
          </a:xfrm>
        </p:grpSpPr>
        <p:sp>
          <p:nvSpPr>
            <p:cNvPr id="12" name="楕円 11">
              <a:extLst>
                <a:ext uri="{FF2B5EF4-FFF2-40B4-BE49-F238E27FC236}">
                  <a16:creationId xmlns:a16="http://schemas.microsoft.com/office/drawing/2014/main" id="{3B21B40E-3787-1F3E-2592-8E0B3BC9460F}"/>
                </a:ext>
              </a:extLst>
            </p:cNvPr>
            <p:cNvSpPr/>
            <p:nvPr/>
          </p:nvSpPr>
          <p:spPr>
            <a:xfrm>
              <a:off x="8374978" y="5550366"/>
              <a:ext cx="397176" cy="426813"/>
            </a:xfrm>
            <a:prstGeom prst="ellipse">
              <a:avLst/>
            </a:prstGeom>
            <a:solidFill>
              <a:schemeClr val="bg1"/>
            </a:solidFill>
            <a:ln w="2857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pic>
          <p:nvPicPr>
            <p:cNvPr id="13" name="グラフィックス 12" descr="虫 単色塗りつぶし">
              <a:extLst>
                <a:ext uri="{FF2B5EF4-FFF2-40B4-BE49-F238E27FC236}">
                  <a16:creationId xmlns:a16="http://schemas.microsoft.com/office/drawing/2014/main" id="{4CAF5F2A-A48C-45ED-D104-697B8569B7B1}"/>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8404471" y="5581805"/>
              <a:ext cx="338189" cy="338189"/>
            </a:xfrm>
            <a:prstGeom prst="rect">
              <a:avLst/>
            </a:prstGeom>
          </p:spPr>
        </p:pic>
      </p:grpSp>
      <p:sp>
        <p:nvSpPr>
          <p:cNvPr id="15" name="矢印: 右 14">
            <a:extLst>
              <a:ext uri="{FF2B5EF4-FFF2-40B4-BE49-F238E27FC236}">
                <a16:creationId xmlns:a16="http://schemas.microsoft.com/office/drawing/2014/main" id="{E5080002-4B96-9D8D-54DC-DB362C4EB0C3}"/>
              </a:ext>
            </a:extLst>
          </p:cNvPr>
          <p:cNvSpPr/>
          <p:nvPr/>
        </p:nvSpPr>
        <p:spPr>
          <a:xfrm rot="5400000">
            <a:off x="3426440" y="3928069"/>
            <a:ext cx="256634" cy="286309"/>
          </a:xfrm>
          <a:prstGeom prst="rightArrow">
            <a:avLst>
              <a:gd name="adj1" fmla="val 37923"/>
              <a:gd name="adj2" fmla="val 50000"/>
            </a:avLst>
          </a:prstGeom>
          <a:solidFill>
            <a:srgbClr val="31404D"/>
          </a:solidFill>
          <a:ln w="190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0" name="コンテンツ プレースホルダー 2">
            <a:extLst>
              <a:ext uri="{FF2B5EF4-FFF2-40B4-BE49-F238E27FC236}">
                <a16:creationId xmlns:a16="http://schemas.microsoft.com/office/drawing/2014/main" id="{5D8A8BD6-858E-76F8-AC65-A980168946EA}"/>
              </a:ext>
            </a:extLst>
          </p:cNvPr>
          <p:cNvSpPr>
            <a:spLocks noGrp="1"/>
          </p:cNvSpPr>
          <p:nvPr>
            <p:ph idx="1"/>
          </p:nvPr>
        </p:nvSpPr>
        <p:spPr>
          <a:xfrm>
            <a:off x="487033" y="1567543"/>
            <a:ext cx="10485768" cy="5290456"/>
          </a:xfrm>
        </p:spPr>
        <p:txBody>
          <a:bodyPr>
            <a:normAutofit/>
          </a:bodyPr>
          <a:lstStyle/>
          <a:p>
            <a:pPr marL="0" indent="0">
              <a:buNone/>
            </a:pPr>
            <a:r>
              <a:rPr lang="ja-JP" altLang="en-US" u="sng" dirty="0"/>
              <a:t>互いに一致・類似した部分を持つソースコード片</a:t>
            </a:r>
            <a:r>
              <a:rPr lang="en-US" altLang="ja-JP" baseline="-25000" dirty="0"/>
              <a:t>[1]</a:t>
            </a:r>
          </a:p>
          <a:p>
            <a:pPr marL="0" indent="0">
              <a:buNone/>
            </a:pPr>
            <a:endParaRPr lang="en-US" altLang="ja-JP" sz="1400" dirty="0">
              <a:latin typeface="arial" panose="020B0604020202020204" pitchFamily="34" charset="0"/>
            </a:endParaRPr>
          </a:p>
          <a:p>
            <a:pPr marL="0" indent="0">
              <a:lnSpc>
                <a:spcPct val="120000"/>
              </a:lnSpc>
              <a:buNone/>
            </a:pPr>
            <a:r>
              <a:rPr lang="ja-JP" altLang="en-US" b="1" dirty="0"/>
              <a:t>問題点</a:t>
            </a:r>
            <a:endParaRPr lang="en-US" altLang="ja-JP" b="1" dirty="0"/>
          </a:p>
          <a:p>
            <a:pPr marL="457200" lvl="1" indent="0">
              <a:lnSpc>
                <a:spcPct val="120000"/>
              </a:lnSpc>
              <a:buNone/>
            </a:pPr>
            <a:r>
              <a:rPr lang="ja-JP" altLang="en-US" dirty="0"/>
              <a:t>クローンはシステムの保守性を損ない，</a:t>
            </a:r>
            <a:br>
              <a:rPr lang="en-US" altLang="ja-JP" dirty="0"/>
            </a:br>
            <a:r>
              <a:rPr lang="ja-JP" altLang="en-US" dirty="0"/>
              <a:t>バグを伝搬させる</a:t>
            </a:r>
            <a:r>
              <a:rPr lang="en-US" altLang="ja-JP" baseline="-25000" dirty="0"/>
              <a:t>[2]</a:t>
            </a:r>
            <a:endParaRPr lang="en-US" altLang="ja-JP" dirty="0"/>
          </a:p>
          <a:p>
            <a:pPr marL="457200" lvl="1" indent="0">
              <a:lnSpc>
                <a:spcPct val="120000"/>
              </a:lnSpc>
              <a:buNone/>
            </a:pPr>
            <a:endParaRPr lang="en-US" altLang="ja-JP" sz="1400" dirty="0"/>
          </a:p>
          <a:p>
            <a:pPr marL="457200" lvl="1" indent="0">
              <a:lnSpc>
                <a:spcPct val="120000"/>
              </a:lnSpc>
              <a:buNone/>
            </a:pPr>
            <a:r>
              <a:rPr lang="ja-JP" altLang="en-US" dirty="0"/>
              <a:t>検出・必要に応じて修正する必要がある</a:t>
            </a:r>
            <a:endParaRPr lang="en-US" altLang="ja-JP" dirty="0"/>
          </a:p>
          <a:p>
            <a:pPr marL="457200" lvl="1" indent="0">
              <a:lnSpc>
                <a:spcPct val="120000"/>
              </a:lnSpc>
              <a:buNone/>
            </a:pPr>
            <a:endParaRPr lang="en-US" altLang="ja-JP" dirty="0"/>
          </a:p>
          <a:p>
            <a:pPr marL="0" indent="0">
              <a:lnSpc>
                <a:spcPct val="120000"/>
              </a:lnSpc>
              <a:buNone/>
            </a:pPr>
            <a:r>
              <a:rPr lang="ja-JP" altLang="en-US" dirty="0"/>
              <a:t>これまでにクローンの</a:t>
            </a:r>
            <a:r>
              <a:rPr lang="ja-JP" altLang="en-US" u="sng" dirty="0"/>
              <a:t>検出ツール</a:t>
            </a:r>
            <a:r>
              <a:rPr lang="ja-JP" altLang="en-US" dirty="0"/>
              <a:t>が多く提案されている</a:t>
            </a:r>
            <a:endParaRPr lang="en-US" altLang="ja-JP" dirty="0"/>
          </a:p>
          <a:p>
            <a:pPr marL="457200" lvl="1" indent="0">
              <a:lnSpc>
                <a:spcPct val="120000"/>
              </a:lnSpc>
              <a:buNone/>
            </a:pPr>
            <a:endParaRPr lang="en-US" altLang="ja-JP" dirty="0"/>
          </a:p>
        </p:txBody>
      </p:sp>
      <p:sp>
        <p:nvSpPr>
          <p:cNvPr id="21" name="テキスト ボックス 20">
            <a:extLst>
              <a:ext uri="{FF2B5EF4-FFF2-40B4-BE49-F238E27FC236}">
                <a16:creationId xmlns:a16="http://schemas.microsoft.com/office/drawing/2014/main" id="{3F345972-C4D8-B94C-AA21-097367C49498}"/>
              </a:ext>
            </a:extLst>
          </p:cNvPr>
          <p:cNvSpPr txBox="1"/>
          <p:nvPr/>
        </p:nvSpPr>
        <p:spPr>
          <a:xfrm>
            <a:off x="838201" y="5959010"/>
            <a:ext cx="10515599" cy="738664"/>
          </a:xfrm>
          <a:prstGeom prst="rect">
            <a:avLst/>
          </a:prstGeom>
          <a:noFill/>
        </p:spPr>
        <p:txBody>
          <a:bodyPr wrap="square" rtlCol="0">
            <a:spAutoFit/>
          </a:bodyPr>
          <a:lstStyle/>
          <a:p>
            <a:r>
              <a:rPr kumimoji="1" lang="en-US" altLang="ja-JP" sz="1400" dirty="0">
                <a:solidFill>
                  <a:schemeClr val="bg2">
                    <a:lumMod val="25000"/>
                  </a:schemeClr>
                </a:solidFill>
              </a:rPr>
              <a:t>[1] </a:t>
            </a:r>
            <a:r>
              <a:rPr kumimoji="1" lang="ja-JP" altLang="en-US" sz="1400" dirty="0">
                <a:solidFill>
                  <a:schemeClr val="bg2">
                    <a:lumMod val="25000"/>
                  </a:schemeClr>
                </a:solidFill>
              </a:rPr>
              <a:t>井上克郎</a:t>
            </a:r>
            <a:r>
              <a:rPr kumimoji="1" lang="en-US" altLang="ja-JP" sz="1400" dirty="0">
                <a:solidFill>
                  <a:schemeClr val="bg2">
                    <a:lumMod val="25000"/>
                  </a:schemeClr>
                </a:solidFill>
              </a:rPr>
              <a:t>, </a:t>
            </a:r>
            <a:r>
              <a:rPr kumimoji="1" lang="ja-JP" altLang="en-US" sz="1400" dirty="0">
                <a:solidFill>
                  <a:schemeClr val="bg2">
                    <a:lumMod val="25000"/>
                  </a:schemeClr>
                </a:solidFill>
              </a:rPr>
              <a:t>神谷年洋</a:t>
            </a:r>
            <a:r>
              <a:rPr kumimoji="1" lang="en-US" altLang="ja-JP" sz="1400" dirty="0">
                <a:solidFill>
                  <a:schemeClr val="bg2">
                    <a:lumMod val="25000"/>
                  </a:schemeClr>
                </a:solidFill>
              </a:rPr>
              <a:t>, </a:t>
            </a:r>
            <a:r>
              <a:rPr kumimoji="1" lang="ja-JP" altLang="en-US" sz="1400" dirty="0">
                <a:solidFill>
                  <a:schemeClr val="bg2">
                    <a:lumMod val="25000"/>
                  </a:schemeClr>
                </a:solidFill>
              </a:rPr>
              <a:t>楠本真二</a:t>
            </a:r>
            <a:r>
              <a:rPr kumimoji="1" lang="en-US" altLang="ja-JP" sz="1400" dirty="0">
                <a:solidFill>
                  <a:schemeClr val="bg2">
                    <a:lumMod val="25000"/>
                  </a:schemeClr>
                </a:solidFill>
              </a:rPr>
              <a:t>. </a:t>
            </a:r>
            <a:r>
              <a:rPr kumimoji="1" lang="ja-JP" altLang="en-US" sz="1400" dirty="0">
                <a:solidFill>
                  <a:schemeClr val="bg2">
                    <a:lumMod val="25000"/>
                  </a:schemeClr>
                </a:solidFill>
              </a:rPr>
              <a:t>コードクローン検出法</a:t>
            </a:r>
            <a:r>
              <a:rPr kumimoji="1" lang="en-US" altLang="ja-JP" sz="1400" dirty="0">
                <a:solidFill>
                  <a:schemeClr val="bg2">
                    <a:lumMod val="25000"/>
                  </a:schemeClr>
                </a:solidFill>
              </a:rPr>
              <a:t>. </a:t>
            </a:r>
            <a:r>
              <a:rPr kumimoji="1" lang="ja-JP" altLang="en-US" sz="1400" dirty="0">
                <a:solidFill>
                  <a:schemeClr val="bg2">
                    <a:lumMod val="25000"/>
                  </a:schemeClr>
                </a:solidFill>
              </a:rPr>
              <a:t>コンピュータソフトウェア</a:t>
            </a:r>
            <a:r>
              <a:rPr kumimoji="1" lang="en-US" altLang="ja-JP" sz="1400" dirty="0">
                <a:solidFill>
                  <a:schemeClr val="bg2">
                    <a:lumMod val="25000"/>
                  </a:schemeClr>
                </a:solidFill>
              </a:rPr>
              <a:t>, Vol. 18, No. 5, pp. 529–536, 2001.</a:t>
            </a:r>
            <a:br>
              <a:rPr kumimoji="1" lang="en-US" altLang="ja-JP" sz="1400" dirty="0">
                <a:solidFill>
                  <a:schemeClr val="bg2">
                    <a:lumMod val="25000"/>
                  </a:schemeClr>
                </a:solidFill>
              </a:rPr>
            </a:br>
            <a:r>
              <a:rPr kumimoji="1" lang="en-US" altLang="ja-JP" sz="1400" dirty="0">
                <a:solidFill>
                  <a:schemeClr val="bg2">
                    <a:lumMod val="25000"/>
                  </a:schemeClr>
                </a:solidFill>
              </a:rPr>
              <a:t>[2] M. Mondal, C. Roy, and K. Schneider. A Fine-Grained Analysis </a:t>
            </a:r>
            <a:r>
              <a:rPr kumimoji="1" lang="en-US" altLang="ja-JP" sz="1400" dirty="0" err="1">
                <a:solidFill>
                  <a:schemeClr val="bg2">
                    <a:lumMod val="25000"/>
                  </a:schemeClr>
                </a:solidFill>
              </a:rPr>
              <a:t>onthe</a:t>
            </a:r>
            <a:r>
              <a:rPr kumimoji="1" lang="en-US" altLang="ja-JP" sz="1400" dirty="0">
                <a:solidFill>
                  <a:schemeClr val="bg2">
                    <a:lumMod val="25000"/>
                  </a:schemeClr>
                </a:solidFill>
              </a:rPr>
              <a:t> Inconsistent Changes in Code Clones. In 2020 IEEE ICSME, pp.220–231, 2020</a:t>
            </a:r>
            <a:endParaRPr kumimoji="1" lang="ja-JP" altLang="en-US" sz="1400" dirty="0">
              <a:solidFill>
                <a:schemeClr val="bg2">
                  <a:lumMod val="25000"/>
                </a:schemeClr>
              </a:solidFill>
            </a:endParaRPr>
          </a:p>
        </p:txBody>
      </p:sp>
    </p:spTree>
    <p:extLst>
      <p:ext uri="{BB962C8B-B14F-4D97-AF65-F5344CB8AC3E}">
        <p14:creationId xmlns:p14="http://schemas.microsoft.com/office/powerpoint/2010/main" val="292963124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E366A7-E2BE-1BB7-4EF0-57374E48940C}"/>
            </a:ext>
          </a:extLst>
        </p:cNvPr>
        <p:cNvGrpSpPr/>
        <p:nvPr/>
      </p:nvGrpSpPr>
      <p:grpSpPr>
        <a:xfrm>
          <a:off x="0" y="0"/>
          <a:ext cx="0" cy="0"/>
          <a:chOff x="0" y="0"/>
          <a:chExt cx="0" cy="0"/>
        </a:xfrm>
      </p:grpSpPr>
      <p:sp>
        <p:nvSpPr>
          <p:cNvPr id="4" name="正方形/長方形 3">
            <a:extLst>
              <a:ext uri="{FF2B5EF4-FFF2-40B4-BE49-F238E27FC236}">
                <a16:creationId xmlns:a16="http://schemas.microsoft.com/office/drawing/2014/main" id="{3818694F-D89D-E366-D02B-ED3F29CFAA39}"/>
              </a:ext>
            </a:extLst>
          </p:cNvPr>
          <p:cNvSpPr/>
          <p:nvPr/>
        </p:nvSpPr>
        <p:spPr>
          <a:xfrm>
            <a:off x="0" y="0"/>
            <a:ext cx="12192000" cy="1117622"/>
          </a:xfrm>
          <a:prstGeom prst="rect">
            <a:avLst/>
          </a:prstGeom>
          <a:solidFill>
            <a:srgbClr val="31404D"/>
          </a:solidFill>
          <a:ln>
            <a:solidFill>
              <a:schemeClr val="accent5">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2" name="タイトル 1">
            <a:extLst>
              <a:ext uri="{FF2B5EF4-FFF2-40B4-BE49-F238E27FC236}">
                <a16:creationId xmlns:a16="http://schemas.microsoft.com/office/drawing/2014/main" id="{5C308AB6-88EA-C0F7-67A8-B136A4069159}"/>
              </a:ext>
            </a:extLst>
          </p:cNvPr>
          <p:cNvSpPr>
            <a:spLocks noGrp="1"/>
          </p:cNvSpPr>
          <p:nvPr>
            <p:ph type="title"/>
          </p:nvPr>
        </p:nvSpPr>
        <p:spPr>
          <a:xfrm>
            <a:off x="838200" y="160326"/>
            <a:ext cx="10515600" cy="807862"/>
          </a:xfrm>
        </p:spPr>
        <p:txBody>
          <a:bodyPr anchor="b">
            <a:normAutofit/>
          </a:bodyPr>
          <a:lstStyle/>
          <a:p>
            <a:r>
              <a:rPr kumimoji="1" lang="ja-JP" altLang="en-US" b="1" dirty="0">
                <a:solidFill>
                  <a:schemeClr val="bg1"/>
                </a:solidFill>
                <a:latin typeface="+mn-ea"/>
                <a:ea typeface="+mn-ea"/>
              </a:rPr>
              <a:t>クローンの分類</a:t>
            </a:r>
          </a:p>
        </p:txBody>
      </p:sp>
      <p:sp>
        <p:nvSpPr>
          <p:cNvPr id="5" name="コンテンツ プレースホルダー 2">
            <a:extLst>
              <a:ext uri="{FF2B5EF4-FFF2-40B4-BE49-F238E27FC236}">
                <a16:creationId xmlns:a16="http://schemas.microsoft.com/office/drawing/2014/main" id="{3F5DA22E-15C6-2473-98AA-1E3579B7C4C5}"/>
              </a:ext>
            </a:extLst>
          </p:cNvPr>
          <p:cNvSpPr>
            <a:spLocks noGrp="1"/>
          </p:cNvSpPr>
          <p:nvPr>
            <p:ph idx="1"/>
          </p:nvPr>
        </p:nvSpPr>
        <p:spPr>
          <a:xfrm>
            <a:off x="838198" y="1486569"/>
            <a:ext cx="10642601" cy="4582538"/>
          </a:xfrm>
        </p:spPr>
        <p:txBody>
          <a:bodyPr>
            <a:normAutofit/>
          </a:bodyPr>
          <a:lstStyle/>
          <a:p>
            <a:pPr marL="0" indent="0">
              <a:lnSpc>
                <a:spcPct val="120000"/>
              </a:lnSpc>
              <a:buNone/>
            </a:pPr>
            <a:r>
              <a:rPr lang="ja-JP" altLang="en-US" b="1" dirty="0"/>
              <a:t>分類</a:t>
            </a:r>
            <a:endParaRPr lang="en-US" altLang="ja-JP" b="1" dirty="0"/>
          </a:p>
          <a:p>
            <a:pPr marL="457200" lvl="1" indent="0">
              <a:lnSpc>
                <a:spcPct val="120000"/>
              </a:lnSpc>
              <a:buNone/>
            </a:pPr>
            <a:r>
              <a:rPr lang="ja-JP" altLang="en-US" dirty="0"/>
              <a:t>構文的な類似度から以下の</a:t>
            </a:r>
            <a:r>
              <a:rPr lang="en-US" altLang="ja-JP" dirty="0"/>
              <a:t>4</a:t>
            </a:r>
            <a:r>
              <a:rPr lang="ja-JP" altLang="en-US" dirty="0"/>
              <a:t>つに分類</a:t>
            </a:r>
            <a:r>
              <a:rPr lang="en-US" altLang="ja-JP" baseline="-25000" dirty="0"/>
              <a:t>[14]</a:t>
            </a:r>
          </a:p>
        </p:txBody>
      </p:sp>
      <p:sp>
        <p:nvSpPr>
          <p:cNvPr id="7" name="スライド番号プレースホルダー 6">
            <a:extLst>
              <a:ext uri="{FF2B5EF4-FFF2-40B4-BE49-F238E27FC236}">
                <a16:creationId xmlns:a16="http://schemas.microsoft.com/office/drawing/2014/main" id="{47126C83-E746-BFDE-6980-64ABD0146845}"/>
              </a:ext>
            </a:extLst>
          </p:cNvPr>
          <p:cNvSpPr>
            <a:spLocks noGrp="1"/>
          </p:cNvSpPr>
          <p:nvPr>
            <p:ph type="sldNum" sz="quarter" idx="12"/>
          </p:nvPr>
        </p:nvSpPr>
        <p:spPr>
          <a:xfrm>
            <a:off x="9110627" y="6426067"/>
            <a:ext cx="2743200" cy="365125"/>
          </a:xfrm>
        </p:spPr>
        <p:txBody>
          <a:bodyPr/>
          <a:lstStyle/>
          <a:p>
            <a:fld id="{98E4D49B-7C54-4167-A8CB-7C9DF7FFC802}" type="slidenum">
              <a:rPr kumimoji="1" lang="ja-JP" altLang="en-US" smtClean="0"/>
              <a:t>5</a:t>
            </a:fld>
            <a:endParaRPr kumimoji="1" lang="ja-JP" altLang="en-US" dirty="0"/>
          </a:p>
        </p:txBody>
      </p:sp>
      <p:sp>
        <p:nvSpPr>
          <p:cNvPr id="3" name="四角形: 角を丸くする 2">
            <a:extLst>
              <a:ext uri="{FF2B5EF4-FFF2-40B4-BE49-F238E27FC236}">
                <a16:creationId xmlns:a16="http://schemas.microsoft.com/office/drawing/2014/main" id="{AEEEB2F0-CEFF-F489-1295-9628A4F536E6}"/>
              </a:ext>
            </a:extLst>
          </p:cNvPr>
          <p:cNvSpPr/>
          <p:nvPr/>
        </p:nvSpPr>
        <p:spPr>
          <a:xfrm>
            <a:off x="1370643" y="2735944"/>
            <a:ext cx="2261281" cy="2281034"/>
          </a:xfrm>
          <a:prstGeom prst="roundRect">
            <a:avLst>
              <a:gd name="adj" fmla="val 5726"/>
            </a:avLst>
          </a:prstGeom>
          <a:solidFill>
            <a:schemeClr val="bg2"/>
          </a:solidFill>
          <a:ln w="28575">
            <a:solidFill>
              <a:srgbClr val="31404D"/>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sz="2400" b="1" dirty="0">
                <a:solidFill>
                  <a:schemeClr val="tx1"/>
                </a:solidFill>
              </a:rPr>
              <a:t>Type-1(T1)</a:t>
            </a:r>
          </a:p>
          <a:p>
            <a:pPr algn="ctr"/>
            <a:endParaRPr lang="en-US" altLang="ja-JP" sz="1000" b="1" dirty="0">
              <a:solidFill>
                <a:schemeClr val="tx1"/>
              </a:solidFill>
            </a:endParaRPr>
          </a:p>
          <a:p>
            <a:pPr algn="ctr"/>
            <a:r>
              <a:rPr lang="ja-JP" altLang="en-US" sz="2000" b="1" dirty="0">
                <a:solidFill>
                  <a:schemeClr val="accent6">
                    <a:lumMod val="75000"/>
                  </a:schemeClr>
                </a:solidFill>
              </a:rPr>
              <a:t>レイアウト</a:t>
            </a:r>
            <a:br>
              <a:rPr lang="en-US" altLang="ja-JP" sz="2000" b="1" dirty="0">
                <a:solidFill>
                  <a:schemeClr val="accent6">
                    <a:lumMod val="75000"/>
                  </a:schemeClr>
                </a:solidFill>
              </a:rPr>
            </a:br>
            <a:r>
              <a:rPr lang="ja-JP" altLang="en-US" sz="2000" b="1" dirty="0">
                <a:solidFill>
                  <a:schemeClr val="tx1"/>
                </a:solidFill>
              </a:rPr>
              <a:t>を除き一致</a:t>
            </a:r>
            <a:endParaRPr lang="en-US" altLang="ja-JP" sz="2000" b="1" dirty="0">
              <a:solidFill>
                <a:schemeClr val="tx1"/>
              </a:solidFill>
            </a:endParaRPr>
          </a:p>
          <a:p>
            <a:pPr algn="ctr"/>
            <a:endParaRPr lang="en-US" altLang="ja-JP" sz="900" b="1" dirty="0">
              <a:solidFill>
                <a:schemeClr val="tx1"/>
              </a:solidFill>
            </a:endParaRPr>
          </a:p>
          <a:p>
            <a:pPr algn="ctr"/>
            <a:r>
              <a:rPr lang="ja-JP" altLang="en-US" sz="2000" b="1" dirty="0">
                <a:solidFill>
                  <a:schemeClr val="tx1"/>
                </a:solidFill>
              </a:rPr>
              <a:t>改行</a:t>
            </a:r>
            <a:br>
              <a:rPr lang="en-US" altLang="ja-JP" sz="2000" b="1" dirty="0">
                <a:solidFill>
                  <a:schemeClr val="tx1"/>
                </a:solidFill>
              </a:rPr>
            </a:br>
            <a:r>
              <a:rPr lang="ja-JP" altLang="en-US" sz="2000" b="1" dirty="0">
                <a:solidFill>
                  <a:schemeClr val="tx1"/>
                </a:solidFill>
              </a:rPr>
              <a:t>スペース</a:t>
            </a:r>
            <a:br>
              <a:rPr lang="en-US" altLang="ja-JP" sz="2000" b="1" dirty="0">
                <a:solidFill>
                  <a:schemeClr val="tx1"/>
                </a:solidFill>
              </a:rPr>
            </a:br>
            <a:r>
              <a:rPr lang="ja-JP" altLang="en-US" sz="2000" b="1" dirty="0">
                <a:solidFill>
                  <a:schemeClr val="tx1"/>
                </a:solidFill>
              </a:rPr>
              <a:t>コメント </a:t>
            </a:r>
            <a:r>
              <a:rPr lang="en-US" altLang="ja-JP" sz="2000" b="1" dirty="0">
                <a:solidFill>
                  <a:schemeClr val="tx1"/>
                </a:solidFill>
              </a:rPr>
              <a:t>etc.</a:t>
            </a:r>
          </a:p>
        </p:txBody>
      </p:sp>
      <p:sp>
        <p:nvSpPr>
          <p:cNvPr id="11" name="大かっこ 10">
            <a:extLst>
              <a:ext uri="{FF2B5EF4-FFF2-40B4-BE49-F238E27FC236}">
                <a16:creationId xmlns:a16="http://schemas.microsoft.com/office/drawing/2014/main" id="{17CEE3A5-D95A-69C1-6234-5097E74F210E}"/>
              </a:ext>
            </a:extLst>
          </p:cNvPr>
          <p:cNvSpPr/>
          <p:nvPr/>
        </p:nvSpPr>
        <p:spPr>
          <a:xfrm>
            <a:off x="1567178" y="4098694"/>
            <a:ext cx="1868209" cy="806339"/>
          </a:xfrm>
          <a:prstGeom prst="bracketPair">
            <a:avLst/>
          </a:prstGeom>
          <a:ln w="1905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dirty="0"/>
          </a:p>
        </p:txBody>
      </p:sp>
      <p:sp>
        <p:nvSpPr>
          <p:cNvPr id="12" name="四角形: 角を丸くする 11">
            <a:extLst>
              <a:ext uri="{FF2B5EF4-FFF2-40B4-BE49-F238E27FC236}">
                <a16:creationId xmlns:a16="http://schemas.microsoft.com/office/drawing/2014/main" id="{8554ACF2-60D8-3972-EFB0-D8411F9B41B5}"/>
              </a:ext>
            </a:extLst>
          </p:cNvPr>
          <p:cNvSpPr/>
          <p:nvPr/>
        </p:nvSpPr>
        <p:spPr>
          <a:xfrm>
            <a:off x="3853719" y="2735944"/>
            <a:ext cx="2261280" cy="2281034"/>
          </a:xfrm>
          <a:prstGeom prst="roundRect">
            <a:avLst>
              <a:gd name="adj" fmla="val 5726"/>
            </a:avLst>
          </a:prstGeom>
          <a:solidFill>
            <a:schemeClr val="bg2"/>
          </a:solidFill>
          <a:ln w="28575">
            <a:solidFill>
              <a:srgbClr val="31404D"/>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sz="2400" b="1" dirty="0">
                <a:solidFill>
                  <a:schemeClr val="tx1"/>
                </a:solidFill>
              </a:rPr>
              <a:t>Type-2(T2)</a:t>
            </a:r>
          </a:p>
          <a:p>
            <a:pPr algn="ctr"/>
            <a:endParaRPr lang="en-US" altLang="ja-JP" sz="1000" b="1" dirty="0">
              <a:solidFill>
                <a:schemeClr val="tx1"/>
              </a:solidFill>
            </a:endParaRPr>
          </a:p>
          <a:p>
            <a:pPr algn="ctr"/>
            <a:r>
              <a:rPr lang="ja-JP" altLang="en-US" sz="2000" b="1" dirty="0">
                <a:solidFill>
                  <a:schemeClr val="accent6">
                    <a:lumMod val="75000"/>
                  </a:schemeClr>
                </a:solidFill>
              </a:rPr>
              <a:t>トークン</a:t>
            </a:r>
            <a:br>
              <a:rPr lang="en-US" altLang="ja-JP" sz="2000" b="1" dirty="0">
                <a:solidFill>
                  <a:schemeClr val="accent6">
                    <a:lumMod val="75000"/>
                  </a:schemeClr>
                </a:solidFill>
              </a:rPr>
            </a:br>
            <a:r>
              <a:rPr lang="ja-JP" altLang="en-US" sz="2000" b="1" dirty="0">
                <a:solidFill>
                  <a:schemeClr val="tx1"/>
                </a:solidFill>
              </a:rPr>
              <a:t>を除き一致</a:t>
            </a:r>
            <a:endParaRPr lang="en-US" altLang="ja-JP" sz="2000" b="1" dirty="0">
              <a:solidFill>
                <a:schemeClr val="tx1"/>
              </a:solidFill>
            </a:endParaRPr>
          </a:p>
          <a:p>
            <a:pPr algn="ctr"/>
            <a:endParaRPr lang="en-US" altLang="ja-JP" sz="1000" b="1" dirty="0">
              <a:solidFill>
                <a:schemeClr val="tx1"/>
              </a:solidFill>
            </a:endParaRPr>
          </a:p>
          <a:p>
            <a:pPr algn="ctr"/>
            <a:r>
              <a:rPr lang="ja-JP" altLang="en-US" sz="2000" b="1" dirty="0">
                <a:solidFill>
                  <a:schemeClr val="tx1"/>
                </a:solidFill>
              </a:rPr>
              <a:t>識別子</a:t>
            </a:r>
            <a:br>
              <a:rPr lang="en-US" altLang="ja-JP" sz="2000" b="1" dirty="0">
                <a:solidFill>
                  <a:schemeClr val="tx1"/>
                </a:solidFill>
              </a:rPr>
            </a:br>
            <a:r>
              <a:rPr lang="ja-JP" altLang="en-US" sz="2000" b="1" dirty="0">
                <a:solidFill>
                  <a:schemeClr val="tx1"/>
                </a:solidFill>
              </a:rPr>
              <a:t>リテラル</a:t>
            </a:r>
            <a:br>
              <a:rPr lang="en-US" altLang="ja-JP" sz="2000" b="1" dirty="0">
                <a:solidFill>
                  <a:schemeClr val="tx1"/>
                </a:solidFill>
              </a:rPr>
            </a:br>
            <a:r>
              <a:rPr lang="ja-JP" altLang="en-US" sz="2000" b="1" dirty="0">
                <a:solidFill>
                  <a:schemeClr val="tx1"/>
                </a:solidFill>
              </a:rPr>
              <a:t>型 </a:t>
            </a:r>
            <a:r>
              <a:rPr lang="en-US" altLang="ja-JP" sz="2000" b="1" dirty="0">
                <a:solidFill>
                  <a:schemeClr val="tx1"/>
                </a:solidFill>
              </a:rPr>
              <a:t>etc.</a:t>
            </a:r>
          </a:p>
        </p:txBody>
      </p:sp>
      <p:sp>
        <p:nvSpPr>
          <p:cNvPr id="13" name="大かっこ 12">
            <a:extLst>
              <a:ext uri="{FF2B5EF4-FFF2-40B4-BE49-F238E27FC236}">
                <a16:creationId xmlns:a16="http://schemas.microsoft.com/office/drawing/2014/main" id="{90024065-477C-96A3-CEFD-AD73758C9028}"/>
              </a:ext>
            </a:extLst>
          </p:cNvPr>
          <p:cNvSpPr/>
          <p:nvPr/>
        </p:nvSpPr>
        <p:spPr>
          <a:xfrm>
            <a:off x="4050254" y="4086916"/>
            <a:ext cx="1868209" cy="806338"/>
          </a:xfrm>
          <a:prstGeom prst="bracketPair">
            <a:avLst/>
          </a:prstGeom>
          <a:ln w="1905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14" name="四角形: 角を丸くする 13">
            <a:extLst>
              <a:ext uri="{FF2B5EF4-FFF2-40B4-BE49-F238E27FC236}">
                <a16:creationId xmlns:a16="http://schemas.microsoft.com/office/drawing/2014/main" id="{6FC036C3-C719-7D37-9A2C-04C3570B127D}"/>
              </a:ext>
            </a:extLst>
          </p:cNvPr>
          <p:cNvSpPr/>
          <p:nvPr/>
        </p:nvSpPr>
        <p:spPr>
          <a:xfrm>
            <a:off x="6331293" y="2735944"/>
            <a:ext cx="2261281" cy="2281034"/>
          </a:xfrm>
          <a:prstGeom prst="roundRect">
            <a:avLst>
              <a:gd name="adj" fmla="val 6767"/>
            </a:avLst>
          </a:prstGeom>
          <a:solidFill>
            <a:schemeClr val="bg2"/>
          </a:solidFill>
          <a:ln w="28575">
            <a:solidFill>
              <a:srgbClr val="31404D"/>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sz="2400" b="1" dirty="0">
                <a:solidFill>
                  <a:schemeClr val="tx1"/>
                </a:solidFill>
              </a:rPr>
              <a:t>Type-3(T3)</a:t>
            </a:r>
          </a:p>
          <a:p>
            <a:pPr algn="ctr"/>
            <a:endParaRPr lang="en-US" altLang="ja-JP" sz="1000" b="1" dirty="0">
              <a:solidFill>
                <a:schemeClr val="tx1"/>
              </a:solidFill>
            </a:endParaRPr>
          </a:p>
          <a:p>
            <a:pPr algn="ctr"/>
            <a:r>
              <a:rPr lang="ja-JP" altLang="en-US" sz="2000" b="1" dirty="0">
                <a:solidFill>
                  <a:schemeClr val="accent6">
                    <a:lumMod val="75000"/>
                  </a:schemeClr>
                </a:solidFill>
              </a:rPr>
              <a:t>文</a:t>
            </a:r>
            <a:r>
              <a:rPr lang="ja-JP" altLang="en-US" sz="2000" b="1" dirty="0">
                <a:solidFill>
                  <a:schemeClr val="tx1"/>
                </a:solidFill>
              </a:rPr>
              <a:t>の一部</a:t>
            </a:r>
            <a:br>
              <a:rPr lang="en-US" altLang="ja-JP" sz="2000" b="1" dirty="0">
                <a:solidFill>
                  <a:schemeClr val="tx1"/>
                </a:solidFill>
              </a:rPr>
            </a:br>
            <a:r>
              <a:rPr lang="ja-JP" altLang="en-US" sz="2000" b="1" dirty="0">
                <a:solidFill>
                  <a:schemeClr val="tx1"/>
                </a:solidFill>
              </a:rPr>
              <a:t>を除き一致</a:t>
            </a:r>
            <a:endParaRPr lang="en-US" altLang="ja-JP" sz="2000" b="1" dirty="0">
              <a:solidFill>
                <a:schemeClr val="tx1"/>
              </a:solidFill>
            </a:endParaRPr>
          </a:p>
          <a:p>
            <a:pPr algn="ctr"/>
            <a:endParaRPr lang="en-US" altLang="ja-JP" sz="1000" b="1" dirty="0">
              <a:solidFill>
                <a:schemeClr val="tx1"/>
              </a:solidFill>
            </a:endParaRPr>
          </a:p>
          <a:p>
            <a:pPr algn="ctr"/>
            <a:r>
              <a:rPr lang="ja-JP" altLang="en-US" sz="2000" b="1" dirty="0">
                <a:solidFill>
                  <a:schemeClr val="tx1"/>
                </a:solidFill>
              </a:rPr>
              <a:t>文の変更</a:t>
            </a:r>
            <a:br>
              <a:rPr lang="en-US" altLang="ja-JP" sz="2000" b="1" dirty="0">
                <a:solidFill>
                  <a:schemeClr val="tx1"/>
                </a:solidFill>
              </a:rPr>
            </a:br>
            <a:r>
              <a:rPr lang="ja-JP" altLang="en-US" sz="2000" b="1" dirty="0">
                <a:solidFill>
                  <a:schemeClr val="tx1"/>
                </a:solidFill>
              </a:rPr>
              <a:t>文の挿入</a:t>
            </a:r>
            <a:br>
              <a:rPr lang="en-US" altLang="ja-JP" sz="2000" b="1" dirty="0">
                <a:solidFill>
                  <a:schemeClr val="tx1"/>
                </a:solidFill>
              </a:rPr>
            </a:br>
            <a:r>
              <a:rPr lang="ja-JP" altLang="en-US" sz="2000" b="1" dirty="0">
                <a:solidFill>
                  <a:schemeClr val="tx1"/>
                </a:solidFill>
              </a:rPr>
              <a:t>文の削除 </a:t>
            </a:r>
            <a:r>
              <a:rPr lang="en-US" altLang="ja-JP" sz="2000" b="1" dirty="0">
                <a:solidFill>
                  <a:schemeClr val="tx1"/>
                </a:solidFill>
              </a:rPr>
              <a:t>etc.</a:t>
            </a:r>
          </a:p>
        </p:txBody>
      </p:sp>
      <p:sp>
        <p:nvSpPr>
          <p:cNvPr id="15" name="大かっこ 14">
            <a:extLst>
              <a:ext uri="{FF2B5EF4-FFF2-40B4-BE49-F238E27FC236}">
                <a16:creationId xmlns:a16="http://schemas.microsoft.com/office/drawing/2014/main" id="{B6A87CBD-9CFB-F524-2A1C-2040D3C17733}"/>
              </a:ext>
            </a:extLst>
          </p:cNvPr>
          <p:cNvSpPr/>
          <p:nvPr/>
        </p:nvSpPr>
        <p:spPr>
          <a:xfrm>
            <a:off x="6527828" y="4109880"/>
            <a:ext cx="1868209" cy="768927"/>
          </a:xfrm>
          <a:prstGeom prst="bracketPair">
            <a:avLst/>
          </a:prstGeom>
          <a:ln w="1905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16" name="四角形: 角を丸くする 15">
            <a:extLst>
              <a:ext uri="{FF2B5EF4-FFF2-40B4-BE49-F238E27FC236}">
                <a16:creationId xmlns:a16="http://schemas.microsoft.com/office/drawing/2014/main" id="{4929D7A5-74F9-9875-F04B-BE61A7B951FE}"/>
              </a:ext>
            </a:extLst>
          </p:cNvPr>
          <p:cNvSpPr/>
          <p:nvPr/>
        </p:nvSpPr>
        <p:spPr>
          <a:xfrm>
            <a:off x="8814366" y="2735944"/>
            <a:ext cx="2261281" cy="2281033"/>
          </a:xfrm>
          <a:prstGeom prst="roundRect">
            <a:avLst>
              <a:gd name="adj" fmla="val 5726"/>
            </a:avLst>
          </a:prstGeom>
          <a:solidFill>
            <a:schemeClr val="bg2"/>
          </a:solidFill>
          <a:ln w="28575">
            <a:solidFill>
              <a:srgbClr val="31404D"/>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sz="2400" b="1" dirty="0">
                <a:solidFill>
                  <a:schemeClr val="tx1"/>
                </a:solidFill>
              </a:rPr>
              <a:t>Type-4(T4)</a:t>
            </a:r>
          </a:p>
          <a:p>
            <a:pPr algn="ctr"/>
            <a:endParaRPr lang="en-US" altLang="ja-JP" sz="1000" b="1" dirty="0">
              <a:solidFill>
                <a:schemeClr val="tx1"/>
              </a:solidFill>
            </a:endParaRPr>
          </a:p>
          <a:p>
            <a:pPr algn="ctr"/>
            <a:r>
              <a:rPr lang="ja-JP" altLang="en-US" sz="2000" b="1" dirty="0">
                <a:solidFill>
                  <a:schemeClr val="accent6">
                    <a:lumMod val="75000"/>
                  </a:schemeClr>
                </a:solidFill>
              </a:rPr>
              <a:t>異構造</a:t>
            </a:r>
            <a:r>
              <a:rPr lang="ja-JP" altLang="en-US" sz="2000" b="1" dirty="0">
                <a:solidFill>
                  <a:schemeClr val="tx1"/>
                </a:solidFill>
              </a:rPr>
              <a:t>だが</a:t>
            </a:r>
            <a:br>
              <a:rPr lang="en-US" altLang="ja-JP" sz="2000" b="1" dirty="0">
                <a:solidFill>
                  <a:schemeClr val="tx1"/>
                </a:solidFill>
              </a:rPr>
            </a:br>
            <a:r>
              <a:rPr lang="ja-JP" altLang="en-US" sz="2000" b="1" dirty="0">
                <a:solidFill>
                  <a:schemeClr val="tx1"/>
                </a:solidFill>
              </a:rPr>
              <a:t>同じ処理を行う</a:t>
            </a:r>
            <a:endParaRPr lang="en-US" altLang="ja-JP" sz="2000" b="1" dirty="0">
              <a:solidFill>
                <a:schemeClr val="tx1"/>
              </a:solidFill>
            </a:endParaRPr>
          </a:p>
          <a:p>
            <a:pPr algn="ctr"/>
            <a:endParaRPr lang="en-US" altLang="ja-JP" b="1" dirty="0">
              <a:solidFill>
                <a:schemeClr val="tx1"/>
              </a:solidFill>
            </a:endParaRPr>
          </a:p>
          <a:p>
            <a:pPr algn="ctr"/>
            <a:endParaRPr lang="en-US" altLang="ja-JP" sz="1600" b="1" dirty="0">
              <a:solidFill>
                <a:schemeClr val="tx1"/>
              </a:solidFill>
            </a:endParaRPr>
          </a:p>
          <a:p>
            <a:pPr algn="ctr"/>
            <a:endParaRPr lang="en-US" altLang="ja-JP" b="1" dirty="0">
              <a:solidFill>
                <a:schemeClr val="tx1"/>
              </a:solidFill>
            </a:endParaRPr>
          </a:p>
          <a:p>
            <a:pPr algn="ctr"/>
            <a:endParaRPr lang="en-US" altLang="ja-JP" b="1" dirty="0">
              <a:solidFill>
                <a:schemeClr val="tx1"/>
              </a:solidFill>
            </a:endParaRPr>
          </a:p>
        </p:txBody>
      </p:sp>
      <p:sp>
        <p:nvSpPr>
          <p:cNvPr id="6" name="正方形/長方形 5">
            <a:extLst>
              <a:ext uri="{FF2B5EF4-FFF2-40B4-BE49-F238E27FC236}">
                <a16:creationId xmlns:a16="http://schemas.microsoft.com/office/drawing/2014/main" id="{1DA4C9D9-B743-B9E2-40F5-FB066F893D29}"/>
              </a:ext>
            </a:extLst>
          </p:cNvPr>
          <p:cNvSpPr/>
          <p:nvPr/>
        </p:nvSpPr>
        <p:spPr>
          <a:xfrm>
            <a:off x="723900" y="1567543"/>
            <a:ext cx="114299" cy="388257"/>
          </a:xfrm>
          <a:prstGeom prst="rect">
            <a:avLst/>
          </a:prstGeom>
          <a:solidFill>
            <a:srgbClr val="31404D"/>
          </a:solidFill>
          <a:ln>
            <a:solidFill>
              <a:srgbClr val="31404D"/>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 name="テキスト ボックス 9">
            <a:extLst>
              <a:ext uri="{FF2B5EF4-FFF2-40B4-BE49-F238E27FC236}">
                <a16:creationId xmlns:a16="http://schemas.microsoft.com/office/drawing/2014/main" id="{D66054C2-9B31-019B-7BCA-0519F5815D01}"/>
              </a:ext>
            </a:extLst>
          </p:cNvPr>
          <p:cNvSpPr txBox="1"/>
          <p:nvPr/>
        </p:nvSpPr>
        <p:spPr>
          <a:xfrm>
            <a:off x="838201" y="5959010"/>
            <a:ext cx="10515599" cy="523220"/>
          </a:xfrm>
          <a:prstGeom prst="rect">
            <a:avLst/>
          </a:prstGeom>
          <a:noFill/>
        </p:spPr>
        <p:txBody>
          <a:bodyPr wrap="square" rtlCol="0">
            <a:spAutoFit/>
          </a:bodyPr>
          <a:lstStyle/>
          <a:p>
            <a:r>
              <a:rPr kumimoji="1" lang="en-US" altLang="ja-JP" sz="1400" dirty="0">
                <a:solidFill>
                  <a:schemeClr val="bg2">
                    <a:lumMod val="25000"/>
                  </a:schemeClr>
                </a:solidFill>
              </a:rPr>
              <a:t>[14] C. Roy, J. Cordy, and R. </a:t>
            </a:r>
            <a:r>
              <a:rPr kumimoji="1" lang="en-US" altLang="ja-JP" sz="1400" dirty="0" err="1">
                <a:solidFill>
                  <a:schemeClr val="bg2">
                    <a:lumMod val="25000"/>
                  </a:schemeClr>
                </a:solidFill>
              </a:rPr>
              <a:t>Koschke</a:t>
            </a:r>
            <a:r>
              <a:rPr kumimoji="1" lang="en-US" altLang="ja-JP" sz="1400" dirty="0">
                <a:solidFill>
                  <a:schemeClr val="bg2">
                    <a:lumMod val="25000"/>
                  </a:schemeClr>
                </a:solidFill>
              </a:rPr>
              <a:t>. Comparison and evaluation of </a:t>
            </a:r>
            <a:r>
              <a:rPr kumimoji="1" lang="en-US" altLang="ja-JP" sz="1400" dirty="0" err="1">
                <a:solidFill>
                  <a:schemeClr val="bg2">
                    <a:lumMod val="25000"/>
                  </a:schemeClr>
                </a:solidFill>
              </a:rPr>
              <a:t>codeclone</a:t>
            </a:r>
            <a:r>
              <a:rPr kumimoji="1" lang="en-US" altLang="ja-JP" sz="1400" dirty="0">
                <a:solidFill>
                  <a:schemeClr val="bg2">
                    <a:lumMod val="25000"/>
                  </a:schemeClr>
                </a:solidFill>
              </a:rPr>
              <a:t> detection techniques and tools: A qualitative approach. </a:t>
            </a:r>
            <a:r>
              <a:rPr kumimoji="1" lang="en-US" altLang="ja-JP" sz="1400" dirty="0" err="1">
                <a:solidFill>
                  <a:schemeClr val="bg2">
                    <a:lumMod val="25000"/>
                  </a:schemeClr>
                </a:solidFill>
              </a:rPr>
              <a:t>Scienceof</a:t>
            </a:r>
            <a:r>
              <a:rPr kumimoji="1" lang="en-US" altLang="ja-JP" sz="1400" dirty="0">
                <a:solidFill>
                  <a:schemeClr val="bg2">
                    <a:lumMod val="25000"/>
                  </a:schemeClr>
                </a:solidFill>
              </a:rPr>
              <a:t> Computer Programming, Vol. 74, No. 7, pp. 470–495, 2009.</a:t>
            </a:r>
            <a:endParaRPr kumimoji="1" lang="ja-JP" altLang="en-US" sz="1400" dirty="0">
              <a:solidFill>
                <a:schemeClr val="bg2">
                  <a:lumMod val="25000"/>
                </a:schemeClr>
              </a:solidFill>
            </a:endParaRPr>
          </a:p>
        </p:txBody>
      </p:sp>
    </p:spTree>
    <p:extLst>
      <p:ext uri="{BB962C8B-B14F-4D97-AF65-F5344CB8AC3E}">
        <p14:creationId xmlns:p14="http://schemas.microsoft.com/office/powerpoint/2010/main" val="71684792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CB1ACC4-F363-B375-3EF6-57974E808699}"/>
            </a:ext>
          </a:extLst>
        </p:cNvPr>
        <p:cNvGrpSpPr/>
        <p:nvPr/>
      </p:nvGrpSpPr>
      <p:grpSpPr>
        <a:xfrm>
          <a:off x="0" y="0"/>
          <a:ext cx="0" cy="0"/>
          <a:chOff x="0" y="0"/>
          <a:chExt cx="0" cy="0"/>
        </a:xfrm>
      </p:grpSpPr>
      <p:sp>
        <p:nvSpPr>
          <p:cNvPr id="4" name="正方形/長方形 3">
            <a:extLst>
              <a:ext uri="{FF2B5EF4-FFF2-40B4-BE49-F238E27FC236}">
                <a16:creationId xmlns:a16="http://schemas.microsoft.com/office/drawing/2014/main" id="{3EFFE8C0-E7BE-95BB-FAB5-187F2D0FB6BA}"/>
              </a:ext>
            </a:extLst>
          </p:cNvPr>
          <p:cNvSpPr/>
          <p:nvPr/>
        </p:nvSpPr>
        <p:spPr>
          <a:xfrm>
            <a:off x="0" y="0"/>
            <a:ext cx="12192000" cy="1117622"/>
          </a:xfrm>
          <a:prstGeom prst="rect">
            <a:avLst/>
          </a:prstGeom>
          <a:solidFill>
            <a:srgbClr val="31404D"/>
          </a:solidFill>
          <a:ln>
            <a:solidFill>
              <a:schemeClr val="accent5">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2" name="タイトル 1">
            <a:extLst>
              <a:ext uri="{FF2B5EF4-FFF2-40B4-BE49-F238E27FC236}">
                <a16:creationId xmlns:a16="http://schemas.microsoft.com/office/drawing/2014/main" id="{1D277463-FF71-0582-A6C9-3149597E81DF}"/>
              </a:ext>
            </a:extLst>
          </p:cNvPr>
          <p:cNvSpPr>
            <a:spLocks noGrp="1"/>
          </p:cNvSpPr>
          <p:nvPr>
            <p:ph type="title"/>
          </p:nvPr>
        </p:nvSpPr>
        <p:spPr>
          <a:xfrm>
            <a:off x="838200" y="160326"/>
            <a:ext cx="10515600" cy="807862"/>
          </a:xfrm>
        </p:spPr>
        <p:txBody>
          <a:bodyPr anchor="b">
            <a:normAutofit/>
          </a:bodyPr>
          <a:lstStyle/>
          <a:p>
            <a:r>
              <a:rPr kumimoji="1" lang="ja-JP" altLang="en-US" b="1" dirty="0">
                <a:solidFill>
                  <a:schemeClr val="bg1"/>
                </a:solidFill>
                <a:latin typeface="+mn-ea"/>
                <a:ea typeface="+mn-ea"/>
              </a:rPr>
              <a:t>クローンに関する既存のデータセット</a:t>
            </a:r>
          </a:p>
        </p:txBody>
      </p:sp>
      <p:sp>
        <p:nvSpPr>
          <p:cNvPr id="6" name="AutoShape 2" descr="Untitled">
            <a:extLst>
              <a:ext uri="{FF2B5EF4-FFF2-40B4-BE49-F238E27FC236}">
                <a16:creationId xmlns:a16="http://schemas.microsoft.com/office/drawing/2014/main" id="{9DADAFD6-3AC9-A9B3-B5C2-806FD78F1890}"/>
              </a:ext>
            </a:extLst>
          </p:cNvPr>
          <p:cNvSpPr>
            <a:spLocks noChangeAspect="1" noChangeArrowheads="1"/>
          </p:cNvSpPr>
          <p:nvPr/>
        </p:nvSpPr>
        <p:spPr bwMode="auto">
          <a:xfrm>
            <a:off x="5943600" y="32766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8" name="スライド番号プレースホルダー 7">
            <a:extLst>
              <a:ext uri="{FF2B5EF4-FFF2-40B4-BE49-F238E27FC236}">
                <a16:creationId xmlns:a16="http://schemas.microsoft.com/office/drawing/2014/main" id="{509AA882-AFEC-0167-CB6B-C50B33BAF588}"/>
              </a:ext>
            </a:extLst>
          </p:cNvPr>
          <p:cNvSpPr>
            <a:spLocks noGrp="1"/>
          </p:cNvSpPr>
          <p:nvPr>
            <p:ph type="sldNum" sz="quarter" idx="12"/>
          </p:nvPr>
        </p:nvSpPr>
        <p:spPr/>
        <p:txBody>
          <a:bodyPr/>
          <a:lstStyle/>
          <a:p>
            <a:fld id="{98E4D49B-7C54-4167-A8CB-7C9DF7FFC802}" type="slidenum">
              <a:rPr kumimoji="1" lang="ja-JP" altLang="en-US" smtClean="0"/>
              <a:t>6</a:t>
            </a:fld>
            <a:endParaRPr kumimoji="1" lang="ja-JP" altLang="en-US"/>
          </a:p>
        </p:txBody>
      </p:sp>
      <p:graphicFrame>
        <p:nvGraphicFramePr>
          <p:cNvPr id="9" name="表 8">
            <a:extLst>
              <a:ext uri="{FF2B5EF4-FFF2-40B4-BE49-F238E27FC236}">
                <a16:creationId xmlns:a16="http://schemas.microsoft.com/office/drawing/2014/main" id="{A79CB26D-98D2-6618-EFD7-C6CBF22EA269}"/>
              </a:ext>
            </a:extLst>
          </p:cNvPr>
          <p:cNvGraphicFramePr>
            <a:graphicFrameLocks noGrp="1"/>
          </p:cNvGraphicFramePr>
          <p:nvPr>
            <p:extLst>
              <p:ext uri="{D42A27DB-BD31-4B8C-83A1-F6EECF244321}">
                <p14:modId xmlns:p14="http://schemas.microsoft.com/office/powerpoint/2010/main" val="4082316188"/>
              </p:ext>
            </p:extLst>
          </p:nvPr>
        </p:nvGraphicFramePr>
        <p:xfrm>
          <a:off x="838200" y="1648813"/>
          <a:ext cx="10515600" cy="4018744"/>
        </p:xfrm>
        <a:graphic>
          <a:graphicData uri="http://schemas.openxmlformats.org/drawingml/2006/table">
            <a:tbl>
              <a:tblPr firstRow="1" bandRow="1">
                <a:tableStyleId>{9D7B26C5-4107-4FEC-AEDC-1716B250A1EF}</a:tableStyleId>
              </a:tblPr>
              <a:tblGrid>
                <a:gridCol w="1812533">
                  <a:extLst>
                    <a:ext uri="{9D8B030D-6E8A-4147-A177-3AD203B41FA5}">
                      <a16:colId xmlns:a16="http://schemas.microsoft.com/office/drawing/2014/main" val="656591044"/>
                    </a:ext>
                  </a:extLst>
                </a:gridCol>
                <a:gridCol w="4287949">
                  <a:extLst>
                    <a:ext uri="{9D8B030D-6E8A-4147-A177-3AD203B41FA5}">
                      <a16:colId xmlns:a16="http://schemas.microsoft.com/office/drawing/2014/main" val="3246425907"/>
                    </a:ext>
                  </a:extLst>
                </a:gridCol>
                <a:gridCol w="4415118">
                  <a:extLst>
                    <a:ext uri="{9D8B030D-6E8A-4147-A177-3AD203B41FA5}">
                      <a16:colId xmlns:a16="http://schemas.microsoft.com/office/drawing/2014/main" val="135737946"/>
                    </a:ext>
                  </a:extLst>
                </a:gridCol>
              </a:tblGrid>
              <a:tr h="593206">
                <a:tc>
                  <a:txBody>
                    <a:bodyPr/>
                    <a:lstStyle/>
                    <a:p>
                      <a:pPr algn="ctr"/>
                      <a:endParaRPr kumimoji="1" lang="ja-JP" altLang="en-US" sz="2800" dirty="0"/>
                    </a:p>
                  </a:txBody>
                  <a:tcPr anchor="ctr">
                    <a:lnR w="12700" cap="flat" cmpd="sng" algn="ctr">
                      <a:solidFill>
                        <a:schemeClr val="tx1"/>
                      </a:solidFill>
                      <a:prstDash val="solid"/>
                      <a:round/>
                      <a:headEnd type="none" w="med" len="med"/>
                      <a:tailEnd type="none" w="med" len="med"/>
                    </a:lnR>
                  </a:tcPr>
                </a:tc>
                <a:tc>
                  <a:txBody>
                    <a:bodyPr/>
                    <a:lstStyle/>
                    <a:p>
                      <a:pPr algn="ctr"/>
                      <a:r>
                        <a:rPr kumimoji="1" lang="en-US" altLang="ja-JP" sz="2800" dirty="0"/>
                        <a:t>BigCloneBench</a:t>
                      </a:r>
                      <a:r>
                        <a:rPr kumimoji="1" lang="en-US" altLang="ja-JP" sz="2800" baseline="-25000" dirty="0"/>
                        <a:t>[15]</a:t>
                      </a:r>
                      <a:endParaRPr kumimoji="1" lang="ja-JP" altLang="en-US" sz="2800" baseline="-25000" dirty="0"/>
                    </a:p>
                  </a:txBody>
                  <a:tcPr anchor="ctr">
                    <a:lnL w="12700" cap="flat" cmpd="sng" algn="ctr">
                      <a:solidFill>
                        <a:schemeClr val="tx1"/>
                      </a:solidFill>
                      <a:prstDash val="solid"/>
                      <a:round/>
                      <a:headEnd type="none" w="med" len="med"/>
                      <a:tailEnd type="none" w="med" len="med"/>
                    </a:lnL>
                  </a:tcPr>
                </a:tc>
                <a:tc>
                  <a:txBody>
                    <a:bodyPr/>
                    <a:lstStyle/>
                    <a:p>
                      <a:pPr algn="ctr"/>
                      <a:r>
                        <a:rPr kumimoji="1" lang="en-US" altLang="ja-JP" sz="2800" dirty="0"/>
                        <a:t>FEMPDataset</a:t>
                      </a:r>
                      <a:r>
                        <a:rPr kumimoji="1" lang="en-US" altLang="ja-JP" sz="2800" baseline="-25000" dirty="0"/>
                        <a:t>[16]</a:t>
                      </a:r>
                      <a:endParaRPr kumimoji="1" lang="ja-JP" altLang="en-US" sz="2800" baseline="-25000" dirty="0"/>
                    </a:p>
                  </a:txBody>
                  <a:tcPr anchor="ctr"/>
                </a:tc>
                <a:extLst>
                  <a:ext uri="{0D108BD9-81ED-4DB2-BD59-A6C34878D82A}">
                    <a16:rowId xmlns:a16="http://schemas.microsoft.com/office/drawing/2014/main" val="1074514409"/>
                  </a:ext>
                </a:extLst>
              </a:tr>
              <a:tr h="727899">
                <a:tc>
                  <a:txBody>
                    <a:bodyPr/>
                    <a:lstStyle/>
                    <a:p>
                      <a:pPr algn="ctr"/>
                      <a:r>
                        <a:rPr kumimoji="1" lang="ja-JP" altLang="en-US" sz="2400" dirty="0"/>
                        <a:t>概要</a:t>
                      </a:r>
                    </a:p>
                  </a:txBody>
                  <a:tcPr anchor="ctr">
                    <a:lnR w="12700" cap="flat" cmpd="sng" algn="ctr">
                      <a:solidFill>
                        <a:schemeClr val="tx1"/>
                      </a:solidFill>
                      <a:prstDash val="solid"/>
                      <a:round/>
                      <a:headEnd type="none" w="med" len="med"/>
                      <a:tailEnd type="none" w="med" len="med"/>
                    </a:lnR>
                  </a:tcPr>
                </a:tc>
                <a:tc>
                  <a:txBody>
                    <a:bodyPr/>
                    <a:lstStyle/>
                    <a:p>
                      <a:pPr algn="ctr"/>
                      <a:r>
                        <a:rPr kumimoji="1" lang="ja-JP" altLang="en-US" sz="2400" dirty="0"/>
                        <a:t>クローン検出のための</a:t>
                      </a:r>
                      <a:br>
                        <a:rPr kumimoji="1" lang="en-US" altLang="ja-JP" sz="2400" dirty="0"/>
                      </a:br>
                      <a:r>
                        <a:rPr kumimoji="1" lang="ja-JP" altLang="en-US" sz="2400" dirty="0"/>
                        <a:t>大規模データセット</a:t>
                      </a:r>
                    </a:p>
                  </a:txBody>
                  <a:tcPr anchor="ctr">
                    <a:lnL w="12700" cap="flat" cmpd="sng" algn="ctr">
                      <a:solidFill>
                        <a:schemeClr val="tx1"/>
                      </a:solidFill>
                      <a:prstDash val="solid"/>
                      <a:round/>
                      <a:headEnd type="none" w="med" len="med"/>
                      <a:tailEnd type="none" w="med" len="med"/>
                    </a:lnL>
                  </a:tcPr>
                </a:tc>
                <a:tc>
                  <a:txBody>
                    <a:bodyPr/>
                    <a:lstStyle/>
                    <a:p>
                      <a:pPr algn="ctr"/>
                      <a:r>
                        <a:rPr kumimoji="1" lang="ja-JP" altLang="en-US" sz="2400" dirty="0"/>
                        <a:t>異構造で機能等価なメソッド</a:t>
                      </a:r>
                      <a:br>
                        <a:rPr kumimoji="1" lang="en-US" altLang="ja-JP" sz="2400" dirty="0"/>
                      </a:br>
                      <a:r>
                        <a:rPr kumimoji="1" lang="ja-JP" altLang="en-US" sz="2400" dirty="0"/>
                        <a:t>を集めたデータセット</a:t>
                      </a:r>
                    </a:p>
                  </a:txBody>
                  <a:tcPr anchor="ctr"/>
                </a:tc>
                <a:extLst>
                  <a:ext uri="{0D108BD9-81ED-4DB2-BD59-A6C34878D82A}">
                    <a16:rowId xmlns:a16="http://schemas.microsoft.com/office/drawing/2014/main" val="857516725"/>
                  </a:ext>
                </a:extLst>
              </a:tr>
              <a:tr h="593206">
                <a:tc>
                  <a:txBody>
                    <a:bodyPr/>
                    <a:lstStyle/>
                    <a:p>
                      <a:pPr algn="ctr"/>
                      <a:r>
                        <a:rPr kumimoji="1" lang="ja-JP" altLang="en-US" sz="2400" dirty="0"/>
                        <a:t>対象</a:t>
                      </a:r>
                    </a:p>
                  </a:txBody>
                  <a:tcPr anchor="ctr">
                    <a:lnR w="12700" cap="flat" cmpd="sng" algn="ctr">
                      <a:solidFill>
                        <a:schemeClr val="tx1"/>
                      </a:solidFill>
                      <a:prstDash val="solid"/>
                      <a:round/>
                      <a:headEnd type="none" w="med" len="med"/>
                      <a:tailEnd type="none" w="med" len="med"/>
                    </a:lnR>
                  </a:tcPr>
                </a:tc>
                <a:tc>
                  <a:txBody>
                    <a:bodyPr/>
                    <a:lstStyle/>
                    <a:p>
                      <a:pPr algn="ctr"/>
                      <a:r>
                        <a:rPr kumimoji="1" lang="en-US" altLang="ja-JP" sz="2400" dirty="0"/>
                        <a:t>Java</a:t>
                      </a:r>
                      <a:r>
                        <a:rPr kumimoji="1" lang="ja-JP" altLang="en-US" sz="2400" dirty="0"/>
                        <a:t>のメソッド</a:t>
                      </a:r>
                    </a:p>
                  </a:txBody>
                  <a:tcPr anchor="ctr">
                    <a:lnL w="12700" cap="flat" cmpd="sng" algn="ctr">
                      <a:solidFill>
                        <a:schemeClr val="tx1"/>
                      </a:solidFill>
                      <a:prstDash val="solid"/>
                      <a:round/>
                      <a:headEnd type="none" w="med" len="med"/>
                      <a:tailEnd type="none" w="med" len="med"/>
                    </a:lnL>
                  </a:tcPr>
                </a:tc>
                <a:tc>
                  <a:txBody>
                    <a:bodyPr/>
                    <a:lstStyle/>
                    <a:p>
                      <a:pPr algn="ctr"/>
                      <a:r>
                        <a:rPr kumimoji="1" lang="en-US" altLang="ja-JP" sz="2400" dirty="0"/>
                        <a:t>Java</a:t>
                      </a:r>
                      <a:r>
                        <a:rPr kumimoji="1" lang="ja-JP" altLang="en-US" sz="2400" dirty="0"/>
                        <a:t>のメソッド</a:t>
                      </a:r>
                    </a:p>
                  </a:txBody>
                  <a:tcPr anchor="ctr"/>
                </a:tc>
                <a:extLst>
                  <a:ext uri="{0D108BD9-81ED-4DB2-BD59-A6C34878D82A}">
                    <a16:rowId xmlns:a16="http://schemas.microsoft.com/office/drawing/2014/main" val="2116319126"/>
                  </a:ext>
                </a:extLst>
              </a:tr>
              <a:tr h="593206">
                <a:tc>
                  <a:txBody>
                    <a:bodyPr/>
                    <a:lstStyle/>
                    <a:p>
                      <a:pPr algn="ctr"/>
                      <a:r>
                        <a:rPr kumimoji="1" lang="ja-JP" altLang="en-US" sz="2400" dirty="0"/>
                        <a:t>データ数</a:t>
                      </a:r>
                    </a:p>
                  </a:txBody>
                  <a:tcPr anchor="ctr">
                    <a:lnR w="12700" cap="flat" cmpd="sng" algn="ctr">
                      <a:solidFill>
                        <a:schemeClr val="tx1"/>
                      </a:solidFill>
                      <a:prstDash val="solid"/>
                      <a:round/>
                      <a:headEnd type="none" w="med" len="med"/>
                      <a:tailEnd type="none" w="med" len="med"/>
                    </a:lnR>
                  </a:tcPr>
                </a:tc>
                <a:tc>
                  <a:txBody>
                    <a:bodyPr/>
                    <a:lstStyle/>
                    <a:p>
                      <a:pPr algn="ctr"/>
                      <a:r>
                        <a:rPr kumimoji="1" lang="en-US" altLang="ja-JP" sz="2400" dirty="0"/>
                        <a:t>7,868,560</a:t>
                      </a:r>
                      <a:endParaRPr kumimoji="1" lang="ja-JP" altLang="en-US" sz="2400" dirty="0"/>
                    </a:p>
                  </a:txBody>
                  <a:tcPr anchor="ctr">
                    <a:lnL w="12700" cap="flat" cmpd="sng" algn="ctr">
                      <a:solidFill>
                        <a:schemeClr val="tx1"/>
                      </a:solidFill>
                      <a:prstDash val="solid"/>
                      <a:round/>
                      <a:headEnd type="none" w="med" len="med"/>
                      <a:tailEnd type="none" w="med" len="med"/>
                    </a:lnL>
                  </a:tcPr>
                </a:tc>
                <a:tc>
                  <a:txBody>
                    <a:bodyPr/>
                    <a:lstStyle/>
                    <a:p>
                      <a:pPr algn="ctr"/>
                      <a:r>
                        <a:rPr kumimoji="1" lang="en-US" altLang="ja-JP" sz="2400" dirty="0"/>
                        <a:t>2,194</a:t>
                      </a:r>
                      <a:endParaRPr kumimoji="1" lang="ja-JP" altLang="en-US" sz="2400" dirty="0"/>
                    </a:p>
                  </a:txBody>
                  <a:tcPr anchor="ctr"/>
                </a:tc>
                <a:extLst>
                  <a:ext uri="{0D108BD9-81ED-4DB2-BD59-A6C34878D82A}">
                    <a16:rowId xmlns:a16="http://schemas.microsoft.com/office/drawing/2014/main" val="1107293556"/>
                  </a:ext>
                </a:extLst>
              </a:tr>
              <a:tr h="593206">
                <a:tc>
                  <a:txBody>
                    <a:bodyPr/>
                    <a:lstStyle/>
                    <a:p>
                      <a:pPr algn="ctr"/>
                      <a:r>
                        <a:rPr kumimoji="1" lang="ja-JP" altLang="en-US" sz="2400" dirty="0"/>
                        <a:t>分類</a:t>
                      </a:r>
                    </a:p>
                  </a:txBody>
                  <a:tcPr anchor="ctr">
                    <a:lnR w="12700" cap="flat" cmpd="sng" algn="ctr">
                      <a:solidFill>
                        <a:schemeClr val="tx1"/>
                      </a:solidFill>
                      <a:prstDash val="solid"/>
                      <a:round/>
                      <a:headEnd type="none" w="med" len="med"/>
                      <a:tailEnd type="none" w="med" len="med"/>
                    </a:lnR>
                  </a:tcPr>
                </a:tc>
                <a:tc>
                  <a:txBody>
                    <a:bodyPr/>
                    <a:lstStyle/>
                    <a:p>
                      <a:pPr algn="ctr"/>
                      <a:r>
                        <a:rPr kumimoji="1" lang="en-US" altLang="ja-JP" sz="2400" dirty="0"/>
                        <a:t>T1</a:t>
                      </a:r>
                      <a:r>
                        <a:rPr kumimoji="1" lang="ja-JP" altLang="en-US" sz="2400" dirty="0"/>
                        <a:t>～</a:t>
                      </a:r>
                      <a:r>
                        <a:rPr kumimoji="1" lang="en-US" altLang="ja-JP" sz="2400" dirty="0"/>
                        <a:t>T4</a:t>
                      </a:r>
                      <a:endParaRPr kumimoji="1" lang="ja-JP" altLang="en-US" sz="2400" dirty="0"/>
                    </a:p>
                  </a:txBody>
                  <a:tcPr anchor="ctr">
                    <a:lnL w="12700" cap="flat" cmpd="sng" algn="ctr">
                      <a:solidFill>
                        <a:schemeClr val="tx1"/>
                      </a:solidFill>
                      <a:prstDash val="solid"/>
                      <a:round/>
                      <a:headEnd type="none" w="med" len="med"/>
                      <a:tailEnd type="none" w="med" len="med"/>
                    </a:lnL>
                  </a:tcPr>
                </a:tc>
                <a:tc>
                  <a:txBody>
                    <a:bodyPr/>
                    <a:lstStyle/>
                    <a:p>
                      <a:pPr algn="ctr"/>
                      <a:r>
                        <a:rPr kumimoji="1" lang="en-US" altLang="ja-JP" sz="2400" dirty="0"/>
                        <a:t>T4</a:t>
                      </a:r>
                      <a:endParaRPr kumimoji="1" lang="ja-JP" altLang="en-US" sz="2400" dirty="0"/>
                    </a:p>
                  </a:txBody>
                  <a:tcPr anchor="ctr"/>
                </a:tc>
                <a:extLst>
                  <a:ext uri="{0D108BD9-81ED-4DB2-BD59-A6C34878D82A}">
                    <a16:rowId xmlns:a16="http://schemas.microsoft.com/office/drawing/2014/main" val="339899460"/>
                  </a:ext>
                </a:extLst>
              </a:tr>
              <a:tr h="727899">
                <a:tc>
                  <a:txBody>
                    <a:bodyPr/>
                    <a:lstStyle/>
                    <a:p>
                      <a:pPr algn="ctr"/>
                      <a:r>
                        <a:rPr kumimoji="1" lang="ja-JP" altLang="en-US" sz="2400" dirty="0"/>
                        <a:t>メソッドの動作確認</a:t>
                      </a:r>
                    </a:p>
                  </a:txBody>
                  <a:tcPr anchor="ctr">
                    <a:lnR w="12700" cap="flat" cmpd="sng" algn="ctr">
                      <a:solidFill>
                        <a:schemeClr val="tx1"/>
                      </a:solidFill>
                      <a:prstDash val="solid"/>
                      <a:round/>
                      <a:headEnd type="none" w="med" len="med"/>
                      <a:tailEnd type="none" w="med" len="med"/>
                    </a:lnR>
                  </a:tcPr>
                </a:tc>
                <a:tc>
                  <a:txBody>
                    <a:bodyPr/>
                    <a:lstStyle/>
                    <a:p>
                      <a:pPr algn="ctr"/>
                      <a:r>
                        <a:rPr kumimoji="1" lang="ja-JP" altLang="en-US" sz="2400" dirty="0"/>
                        <a:t>なし</a:t>
                      </a:r>
                    </a:p>
                  </a:txBody>
                  <a:tcPr anchor="ctr">
                    <a:lnL w="12700" cap="flat" cmpd="sng" algn="ctr">
                      <a:solidFill>
                        <a:schemeClr val="tx1"/>
                      </a:solidFill>
                      <a:prstDash val="solid"/>
                      <a:round/>
                      <a:headEnd type="none" w="med" len="med"/>
                      <a:tailEnd type="none" w="med" len="med"/>
                    </a:lnL>
                  </a:tcPr>
                </a:tc>
                <a:tc>
                  <a:txBody>
                    <a:bodyPr/>
                    <a:lstStyle/>
                    <a:p>
                      <a:pPr algn="ctr"/>
                      <a:r>
                        <a:rPr kumimoji="1" lang="ja-JP" altLang="en-US" sz="2400" dirty="0"/>
                        <a:t>あり</a:t>
                      </a:r>
                    </a:p>
                  </a:txBody>
                  <a:tcPr anchor="ctr"/>
                </a:tc>
                <a:extLst>
                  <a:ext uri="{0D108BD9-81ED-4DB2-BD59-A6C34878D82A}">
                    <a16:rowId xmlns:a16="http://schemas.microsoft.com/office/drawing/2014/main" val="482607491"/>
                  </a:ext>
                </a:extLst>
              </a:tr>
            </a:tbl>
          </a:graphicData>
        </a:graphic>
      </p:graphicFrame>
      <p:sp>
        <p:nvSpPr>
          <p:cNvPr id="3" name="テキスト ボックス 2">
            <a:extLst>
              <a:ext uri="{FF2B5EF4-FFF2-40B4-BE49-F238E27FC236}">
                <a16:creationId xmlns:a16="http://schemas.microsoft.com/office/drawing/2014/main" id="{923B6A7B-0204-C6EA-5CBB-D7E5EF6854E5}"/>
              </a:ext>
            </a:extLst>
          </p:cNvPr>
          <p:cNvSpPr txBox="1"/>
          <p:nvPr/>
        </p:nvSpPr>
        <p:spPr>
          <a:xfrm>
            <a:off x="504265" y="5829416"/>
            <a:ext cx="11488270" cy="738664"/>
          </a:xfrm>
          <a:prstGeom prst="rect">
            <a:avLst/>
          </a:prstGeom>
          <a:noFill/>
        </p:spPr>
        <p:txBody>
          <a:bodyPr wrap="square" rtlCol="0">
            <a:spAutoFit/>
          </a:bodyPr>
          <a:lstStyle/>
          <a:p>
            <a:r>
              <a:rPr lang="en-US" altLang="ja-JP" sz="1400" b="0" i="0" dirty="0">
                <a:solidFill>
                  <a:schemeClr val="bg2">
                    <a:lumMod val="25000"/>
                  </a:schemeClr>
                </a:solidFill>
                <a:effectLst/>
                <a:latin typeface="Times New Roman" panose="02020603050405020304" pitchFamily="18" charset="0"/>
              </a:rPr>
              <a:t>[15] J. </a:t>
            </a:r>
            <a:r>
              <a:rPr lang="en-US" altLang="ja-JP" sz="1400" b="0" i="0" dirty="0" err="1">
                <a:solidFill>
                  <a:schemeClr val="bg2">
                    <a:lumMod val="25000"/>
                  </a:schemeClr>
                </a:solidFill>
                <a:effectLst/>
                <a:latin typeface="Times New Roman" panose="02020603050405020304" pitchFamily="18" charset="0"/>
              </a:rPr>
              <a:t>Svajlenko</a:t>
            </a:r>
            <a:r>
              <a:rPr lang="en-US" altLang="ja-JP" sz="1400" b="0" i="0" dirty="0">
                <a:solidFill>
                  <a:schemeClr val="bg2">
                    <a:lumMod val="25000"/>
                  </a:schemeClr>
                </a:solidFill>
                <a:effectLst/>
                <a:latin typeface="Times New Roman" panose="02020603050405020304" pitchFamily="18" charset="0"/>
              </a:rPr>
              <a:t>, J. Islam, I. </a:t>
            </a:r>
            <a:r>
              <a:rPr lang="en-US" altLang="ja-JP" sz="1400" b="0" i="0" dirty="0" err="1">
                <a:solidFill>
                  <a:schemeClr val="bg2">
                    <a:lumMod val="25000"/>
                  </a:schemeClr>
                </a:solidFill>
                <a:effectLst/>
                <a:latin typeface="Times New Roman" panose="02020603050405020304" pitchFamily="18" charset="0"/>
              </a:rPr>
              <a:t>Keivanloo</a:t>
            </a:r>
            <a:r>
              <a:rPr lang="en-US" altLang="ja-JP" sz="1400" b="0" i="0" dirty="0">
                <a:solidFill>
                  <a:schemeClr val="bg2">
                    <a:lumMod val="25000"/>
                  </a:schemeClr>
                </a:solidFill>
                <a:effectLst/>
                <a:latin typeface="Times New Roman" panose="02020603050405020304" pitchFamily="18" charset="0"/>
              </a:rPr>
              <a:t>, C. Roy, and M. Mia. Towards a Big Data Curated Benchmark of Inter-project Code Clones. pp. 476–480,09 2014.</a:t>
            </a:r>
          </a:p>
          <a:p>
            <a:r>
              <a:rPr lang="en-US" altLang="ja-JP" sz="1400" b="0" i="0" dirty="0">
                <a:solidFill>
                  <a:schemeClr val="bg2">
                    <a:lumMod val="25000"/>
                  </a:schemeClr>
                </a:solidFill>
                <a:effectLst/>
                <a:latin typeface="Times New Roman" panose="02020603050405020304" pitchFamily="18" charset="0"/>
              </a:rPr>
              <a:t>[16] </a:t>
            </a:r>
            <a:r>
              <a:rPr lang="ja-JP" altLang="en-US" sz="1400" b="0" i="0" dirty="0">
                <a:solidFill>
                  <a:schemeClr val="bg2">
                    <a:lumMod val="25000"/>
                  </a:schemeClr>
                </a:solidFill>
                <a:effectLst/>
                <a:latin typeface="Times New Roman" panose="02020603050405020304" pitchFamily="18" charset="0"/>
              </a:rPr>
              <a:t>肥後芳樹</a:t>
            </a:r>
            <a:r>
              <a:rPr lang="en-US" altLang="ja-JP" sz="1400" b="0" i="0" dirty="0">
                <a:solidFill>
                  <a:schemeClr val="bg2">
                    <a:lumMod val="25000"/>
                  </a:schemeClr>
                </a:solidFill>
                <a:effectLst/>
                <a:latin typeface="Times New Roman" panose="02020603050405020304" pitchFamily="18" charset="0"/>
              </a:rPr>
              <a:t>. </a:t>
            </a:r>
            <a:r>
              <a:rPr lang="ja-JP" altLang="en-US" sz="1400" b="0" i="0" dirty="0">
                <a:solidFill>
                  <a:schemeClr val="bg2">
                    <a:lumMod val="25000"/>
                  </a:schemeClr>
                </a:solidFill>
                <a:effectLst/>
                <a:latin typeface="Times New Roman" panose="02020603050405020304" pitchFamily="18" charset="0"/>
              </a:rPr>
              <a:t>自動テスト生成技術を利用した機能等価メソッドデータセットの構築</a:t>
            </a:r>
            <a:r>
              <a:rPr lang="en-US" altLang="ja-JP" sz="1400" b="0" i="0" dirty="0">
                <a:solidFill>
                  <a:schemeClr val="bg2">
                    <a:lumMod val="25000"/>
                  </a:schemeClr>
                </a:solidFill>
                <a:effectLst/>
                <a:latin typeface="Times New Roman" panose="02020603050405020304" pitchFamily="18" charset="0"/>
              </a:rPr>
              <a:t>. </a:t>
            </a:r>
            <a:r>
              <a:rPr lang="ja-JP" altLang="en-US" sz="1400" b="0" i="0" dirty="0">
                <a:solidFill>
                  <a:schemeClr val="bg2">
                    <a:lumMod val="25000"/>
                  </a:schemeClr>
                </a:solidFill>
                <a:effectLst/>
                <a:latin typeface="Times New Roman" panose="02020603050405020304" pitchFamily="18" charset="0"/>
              </a:rPr>
              <a:t>ソフトウェアエンジニアリングシンポジウム</a:t>
            </a:r>
            <a:r>
              <a:rPr lang="en-US" altLang="ja-JP" sz="1400" b="0" i="0" dirty="0">
                <a:solidFill>
                  <a:schemeClr val="bg2">
                    <a:lumMod val="25000"/>
                  </a:schemeClr>
                </a:solidFill>
                <a:effectLst/>
                <a:latin typeface="Times New Roman" panose="02020603050405020304" pitchFamily="18" charset="0"/>
              </a:rPr>
              <a:t>2023 </a:t>
            </a:r>
            <a:r>
              <a:rPr lang="ja-JP" altLang="en-US" sz="1400" b="0" i="0" dirty="0">
                <a:solidFill>
                  <a:schemeClr val="bg2">
                    <a:lumMod val="25000"/>
                  </a:schemeClr>
                </a:solidFill>
                <a:effectLst/>
                <a:latin typeface="Times New Roman" panose="02020603050405020304" pitchFamily="18" charset="0"/>
              </a:rPr>
              <a:t>論文集</a:t>
            </a:r>
            <a:r>
              <a:rPr lang="en-US" altLang="ja-JP" sz="1400" b="0" i="0" dirty="0">
                <a:solidFill>
                  <a:schemeClr val="bg2">
                    <a:lumMod val="25000"/>
                  </a:schemeClr>
                </a:solidFill>
                <a:effectLst/>
                <a:latin typeface="Times New Roman" panose="02020603050405020304" pitchFamily="18" charset="0"/>
              </a:rPr>
              <a:t>, Vol. 2023, pp. 30–38, 08 2023.</a:t>
            </a:r>
            <a:endParaRPr kumimoji="1" lang="ja-JP" altLang="en-US" sz="1400" dirty="0">
              <a:solidFill>
                <a:schemeClr val="bg2">
                  <a:lumMod val="25000"/>
                </a:schemeClr>
              </a:solidFill>
            </a:endParaRPr>
          </a:p>
        </p:txBody>
      </p:sp>
    </p:spTree>
    <p:extLst>
      <p:ext uri="{BB962C8B-B14F-4D97-AF65-F5344CB8AC3E}">
        <p14:creationId xmlns:p14="http://schemas.microsoft.com/office/powerpoint/2010/main" val="101845869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4CB6E7C-06DF-07D1-04FB-A5E2301F9764}"/>
            </a:ext>
          </a:extLst>
        </p:cNvPr>
        <p:cNvGrpSpPr/>
        <p:nvPr/>
      </p:nvGrpSpPr>
      <p:grpSpPr>
        <a:xfrm>
          <a:off x="0" y="0"/>
          <a:ext cx="0" cy="0"/>
          <a:chOff x="0" y="0"/>
          <a:chExt cx="0" cy="0"/>
        </a:xfrm>
      </p:grpSpPr>
      <p:sp>
        <p:nvSpPr>
          <p:cNvPr id="5" name="コンテンツ プレースホルダー 2">
            <a:extLst>
              <a:ext uri="{FF2B5EF4-FFF2-40B4-BE49-F238E27FC236}">
                <a16:creationId xmlns:a16="http://schemas.microsoft.com/office/drawing/2014/main" id="{BE330D1A-1761-C031-4938-A1AEAD032F08}"/>
              </a:ext>
            </a:extLst>
          </p:cNvPr>
          <p:cNvSpPr>
            <a:spLocks noGrp="1"/>
          </p:cNvSpPr>
          <p:nvPr>
            <p:ph idx="1"/>
          </p:nvPr>
        </p:nvSpPr>
        <p:spPr>
          <a:xfrm>
            <a:off x="838200" y="1543165"/>
            <a:ext cx="10515600" cy="4995747"/>
          </a:xfrm>
        </p:spPr>
        <p:txBody>
          <a:bodyPr>
            <a:normAutofit/>
          </a:bodyPr>
          <a:lstStyle/>
          <a:p>
            <a:pPr marL="0" indent="0">
              <a:buNone/>
            </a:pPr>
            <a:r>
              <a:rPr lang="ja-JP" altLang="en-US" u="sng" dirty="0"/>
              <a:t>大量のテキストデータを使ってトレーニングされた言語モデル</a:t>
            </a:r>
            <a:endParaRPr lang="en-US" altLang="ja-JP" u="sng" dirty="0"/>
          </a:p>
          <a:p>
            <a:pPr marL="0" indent="0">
              <a:buNone/>
            </a:pPr>
            <a:endParaRPr lang="en-US" altLang="ja-JP" sz="2400" dirty="0"/>
          </a:p>
          <a:p>
            <a:r>
              <a:rPr lang="ja-JP" altLang="en-US" sz="2400" dirty="0"/>
              <a:t>自然言語処理の分野で高い成果を上げている</a:t>
            </a:r>
            <a:endParaRPr lang="en-US" altLang="ja-JP" sz="2400" dirty="0"/>
          </a:p>
          <a:p>
            <a:r>
              <a:rPr lang="ja-JP" altLang="en-US" sz="2400" dirty="0"/>
              <a:t>ここ数年間で，多くの</a:t>
            </a:r>
            <a:r>
              <a:rPr lang="en-US" altLang="ja-JP" sz="2400" dirty="0"/>
              <a:t>LLM</a:t>
            </a:r>
            <a:r>
              <a:rPr lang="ja-JP" altLang="en-US" sz="2400" dirty="0"/>
              <a:t>が作られており，</a:t>
            </a:r>
            <a:br>
              <a:rPr lang="en-US" altLang="ja-JP" sz="2400" dirty="0"/>
            </a:br>
            <a:r>
              <a:rPr lang="en-US" altLang="ja-JP" sz="2400" dirty="0"/>
              <a:t>ChatGPT</a:t>
            </a:r>
            <a:r>
              <a:rPr lang="ja-JP" altLang="en-US" sz="2400" dirty="0"/>
              <a:t>，</a:t>
            </a:r>
            <a:r>
              <a:rPr lang="en-US" altLang="ja-JP" sz="2400" dirty="0"/>
              <a:t>Bing</a:t>
            </a:r>
            <a:r>
              <a:rPr lang="ja-JP" altLang="en-US" sz="2400" dirty="0"/>
              <a:t>，</a:t>
            </a:r>
            <a:r>
              <a:rPr lang="en-US" altLang="ja-JP" sz="2400" dirty="0"/>
              <a:t>Bard</a:t>
            </a:r>
            <a:r>
              <a:rPr lang="ja-JP" altLang="en-US" sz="2400" dirty="0"/>
              <a:t>などで使用されている</a:t>
            </a:r>
            <a:endParaRPr lang="en-US" altLang="ja-JP" sz="2400" dirty="0"/>
          </a:p>
          <a:p>
            <a:pPr marL="0" indent="0">
              <a:buNone/>
            </a:pPr>
            <a:endParaRPr lang="en-US" altLang="ja-JP" sz="1050" dirty="0"/>
          </a:p>
          <a:p>
            <a:pPr marL="0" indent="0">
              <a:buNone/>
            </a:pPr>
            <a:r>
              <a:rPr lang="en-US" altLang="ja-JP" sz="2400" dirty="0"/>
              <a:t>&lt;LLM</a:t>
            </a:r>
            <a:r>
              <a:rPr lang="ja-JP" altLang="en-US" sz="2400" dirty="0"/>
              <a:t>の例</a:t>
            </a:r>
            <a:r>
              <a:rPr lang="en-US" altLang="ja-JP" sz="2400" dirty="0"/>
              <a:t>&gt;</a:t>
            </a:r>
            <a:endParaRPr lang="en-US" altLang="ja-JP" sz="1100" dirty="0"/>
          </a:p>
        </p:txBody>
      </p:sp>
      <p:sp>
        <p:nvSpPr>
          <p:cNvPr id="13" name="四角形: 角を丸くする 12">
            <a:extLst>
              <a:ext uri="{FF2B5EF4-FFF2-40B4-BE49-F238E27FC236}">
                <a16:creationId xmlns:a16="http://schemas.microsoft.com/office/drawing/2014/main" id="{07FB9A87-EC3E-3089-4D36-A9CDFE03DC39}"/>
              </a:ext>
            </a:extLst>
          </p:cNvPr>
          <p:cNvSpPr/>
          <p:nvPr/>
        </p:nvSpPr>
        <p:spPr>
          <a:xfrm>
            <a:off x="6178184" y="4859541"/>
            <a:ext cx="3938154" cy="1261265"/>
          </a:xfrm>
          <a:prstGeom prst="roundRect">
            <a:avLst>
              <a:gd name="adj" fmla="val 15481"/>
            </a:avLst>
          </a:prstGeom>
          <a:solidFill>
            <a:schemeClr val="accent5">
              <a:lumMod val="20000"/>
              <a:lumOff val="80000"/>
            </a:schemeClr>
          </a:solidFill>
          <a:ln w="190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1" name="四角形: 角を丸くする 10">
            <a:extLst>
              <a:ext uri="{FF2B5EF4-FFF2-40B4-BE49-F238E27FC236}">
                <a16:creationId xmlns:a16="http://schemas.microsoft.com/office/drawing/2014/main" id="{170B68B5-FBD9-EB3E-5488-8B0246CDE421}"/>
              </a:ext>
            </a:extLst>
          </p:cNvPr>
          <p:cNvSpPr/>
          <p:nvPr/>
        </p:nvSpPr>
        <p:spPr>
          <a:xfrm>
            <a:off x="1604530" y="4859542"/>
            <a:ext cx="3938154" cy="1261265"/>
          </a:xfrm>
          <a:prstGeom prst="roundRect">
            <a:avLst>
              <a:gd name="adj" fmla="val 12838"/>
            </a:avLst>
          </a:prstGeom>
          <a:solidFill>
            <a:schemeClr val="accent6">
              <a:lumMod val="20000"/>
              <a:lumOff val="80000"/>
            </a:schemeClr>
          </a:solidFill>
          <a:ln w="190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 name="正方形/長方形 3">
            <a:extLst>
              <a:ext uri="{FF2B5EF4-FFF2-40B4-BE49-F238E27FC236}">
                <a16:creationId xmlns:a16="http://schemas.microsoft.com/office/drawing/2014/main" id="{4B51D161-8C91-A8FE-693C-C9AA3F1EFAED}"/>
              </a:ext>
            </a:extLst>
          </p:cNvPr>
          <p:cNvSpPr/>
          <p:nvPr/>
        </p:nvSpPr>
        <p:spPr>
          <a:xfrm>
            <a:off x="0" y="0"/>
            <a:ext cx="12192000" cy="1117622"/>
          </a:xfrm>
          <a:prstGeom prst="rect">
            <a:avLst/>
          </a:prstGeom>
          <a:solidFill>
            <a:srgbClr val="31404D"/>
          </a:solidFill>
          <a:ln>
            <a:solidFill>
              <a:schemeClr val="accent5">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2" name="タイトル 1">
            <a:extLst>
              <a:ext uri="{FF2B5EF4-FFF2-40B4-BE49-F238E27FC236}">
                <a16:creationId xmlns:a16="http://schemas.microsoft.com/office/drawing/2014/main" id="{C5BC118E-7A17-A2DF-D398-0A91C45609A8}"/>
              </a:ext>
            </a:extLst>
          </p:cNvPr>
          <p:cNvSpPr>
            <a:spLocks noGrp="1"/>
          </p:cNvSpPr>
          <p:nvPr>
            <p:ph type="title"/>
          </p:nvPr>
        </p:nvSpPr>
        <p:spPr>
          <a:xfrm>
            <a:off x="838200" y="160326"/>
            <a:ext cx="10515600" cy="807862"/>
          </a:xfrm>
        </p:spPr>
        <p:txBody>
          <a:bodyPr anchor="b">
            <a:normAutofit/>
          </a:bodyPr>
          <a:lstStyle/>
          <a:p>
            <a:r>
              <a:rPr kumimoji="1" lang="ja-JP" altLang="en-US" b="1" dirty="0">
                <a:solidFill>
                  <a:schemeClr val="bg1"/>
                </a:solidFill>
                <a:latin typeface="+mn-ea"/>
                <a:ea typeface="+mn-ea"/>
              </a:rPr>
              <a:t>大規模言語モデル</a:t>
            </a:r>
            <a:r>
              <a:rPr kumimoji="1" lang="en-US" altLang="ja-JP" b="1" dirty="0">
                <a:solidFill>
                  <a:schemeClr val="bg1"/>
                </a:solidFill>
                <a:latin typeface="+mn-ea"/>
                <a:ea typeface="+mn-ea"/>
              </a:rPr>
              <a:t>(LLM)</a:t>
            </a:r>
            <a:endParaRPr kumimoji="1" lang="ja-JP" altLang="en-US" b="1" dirty="0">
              <a:solidFill>
                <a:schemeClr val="bg1"/>
              </a:solidFill>
              <a:latin typeface="+mn-ea"/>
              <a:ea typeface="+mn-ea"/>
            </a:endParaRPr>
          </a:p>
        </p:txBody>
      </p:sp>
      <p:sp>
        <p:nvSpPr>
          <p:cNvPr id="7" name="スライド番号プレースホルダー 6">
            <a:extLst>
              <a:ext uri="{FF2B5EF4-FFF2-40B4-BE49-F238E27FC236}">
                <a16:creationId xmlns:a16="http://schemas.microsoft.com/office/drawing/2014/main" id="{C284A3B0-3D24-40ED-D1FD-3410F1BBFCEA}"/>
              </a:ext>
            </a:extLst>
          </p:cNvPr>
          <p:cNvSpPr>
            <a:spLocks noGrp="1"/>
          </p:cNvSpPr>
          <p:nvPr>
            <p:ph type="sldNum" sz="quarter" idx="12"/>
          </p:nvPr>
        </p:nvSpPr>
        <p:spPr/>
        <p:txBody>
          <a:bodyPr/>
          <a:lstStyle/>
          <a:p>
            <a:fld id="{98E4D49B-7C54-4167-A8CB-7C9DF7FFC802}" type="slidenum">
              <a:rPr kumimoji="1" lang="ja-JP" altLang="en-US" smtClean="0"/>
              <a:t>7</a:t>
            </a:fld>
            <a:endParaRPr kumimoji="1" lang="ja-JP" altLang="en-US"/>
          </a:p>
        </p:txBody>
      </p:sp>
      <p:sp>
        <p:nvSpPr>
          <p:cNvPr id="3" name="テキスト ボックス 2">
            <a:extLst>
              <a:ext uri="{FF2B5EF4-FFF2-40B4-BE49-F238E27FC236}">
                <a16:creationId xmlns:a16="http://schemas.microsoft.com/office/drawing/2014/main" id="{E59894A1-D46B-74DA-161A-07B6CDEC474A}"/>
              </a:ext>
            </a:extLst>
          </p:cNvPr>
          <p:cNvSpPr txBox="1"/>
          <p:nvPr/>
        </p:nvSpPr>
        <p:spPr>
          <a:xfrm>
            <a:off x="1962149" y="5123399"/>
            <a:ext cx="3209925" cy="830997"/>
          </a:xfrm>
          <a:prstGeom prst="rect">
            <a:avLst/>
          </a:prstGeom>
          <a:noFill/>
        </p:spPr>
        <p:txBody>
          <a:bodyPr wrap="square" rtlCol="0">
            <a:spAutoFit/>
          </a:bodyPr>
          <a:lstStyle/>
          <a:p>
            <a:pPr marL="342900" indent="-342900">
              <a:buFont typeface="Arial" panose="020B0604020202020204" pitchFamily="34" charset="0"/>
              <a:buChar char="•"/>
            </a:pPr>
            <a:r>
              <a:rPr kumimoji="1" lang="en-US" altLang="ja-JP" sz="2400" b="1" dirty="0"/>
              <a:t>GPT-3.5</a:t>
            </a:r>
          </a:p>
          <a:p>
            <a:pPr marL="342900" indent="-342900">
              <a:buFont typeface="Arial" panose="020B0604020202020204" pitchFamily="34" charset="0"/>
              <a:buChar char="•"/>
            </a:pPr>
            <a:r>
              <a:rPr kumimoji="1" lang="en-US" altLang="ja-JP" sz="2400" b="1" dirty="0"/>
              <a:t>GPT-4</a:t>
            </a:r>
            <a:endParaRPr kumimoji="1" lang="ja-JP" altLang="en-US" sz="2400" b="1" dirty="0"/>
          </a:p>
        </p:txBody>
      </p:sp>
      <p:sp>
        <p:nvSpPr>
          <p:cNvPr id="6" name="テキスト ボックス 5">
            <a:extLst>
              <a:ext uri="{FF2B5EF4-FFF2-40B4-BE49-F238E27FC236}">
                <a16:creationId xmlns:a16="http://schemas.microsoft.com/office/drawing/2014/main" id="{2F0905AF-6387-F4AA-EA13-0060E4F17A80}"/>
              </a:ext>
            </a:extLst>
          </p:cNvPr>
          <p:cNvSpPr txBox="1"/>
          <p:nvPr/>
        </p:nvSpPr>
        <p:spPr>
          <a:xfrm>
            <a:off x="6543675" y="5123399"/>
            <a:ext cx="3133725" cy="830997"/>
          </a:xfrm>
          <a:prstGeom prst="rect">
            <a:avLst/>
          </a:prstGeom>
          <a:noFill/>
        </p:spPr>
        <p:txBody>
          <a:bodyPr wrap="square" rtlCol="0">
            <a:spAutoFit/>
          </a:bodyPr>
          <a:lstStyle/>
          <a:p>
            <a:pPr marL="342900" indent="-342900">
              <a:buFont typeface="Arial" panose="020B0604020202020204" pitchFamily="34" charset="0"/>
              <a:buChar char="•"/>
            </a:pPr>
            <a:r>
              <a:rPr kumimoji="1" lang="en-US" altLang="ja-JP" sz="2400" b="1" dirty="0"/>
              <a:t>Llama2</a:t>
            </a:r>
          </a:p>
          <a:p>
            <a:pPr marL="342900" indent="-342900">
              <a:buFont typeface="Arial" panose="020B0604020202020204" pitchFamily="34" charset="0"/>
              <a:buChar char="•"/>
            </a:pPr>
            <a:r>
              <a:rPr lang="en-US" altLang="ja-JP" sz="2400" b="1" dirty="0"/>
              <a:t>CodeLlama</a:t>
            </a:r>
            <a:endParaRPr kumimoji="1" lang="ja-JP" altLang="en-US" sz="2400" b="1" dirty="0"/>
          </a:p>
        </p:txBody>
      </p:sp>
      <p:grpSp>
        <p:nvGrpSpPr>
          <p:cNvPr id="9" name="グループ化 8">
            <a:extLst>
              <a:ext uri="{FF2B5EF4-FFF2-40B4-BE49-F238E27FC236}">
                <a16:creationId xmlns:a16="http://schemas.microsoft.com/office/drawing/2014/main" id="{849CBE73-22BE-B7F4-E4D4-7C9644D41214}"/>
              </a:ext>
            </a:extLst>
          </p:cNvPr>
          <p:cNvGrpSpPr/>
          <p:nvPr/>
        </p:nvGrpSpPr>
        <p:grpSpPr>
          <a:xfrm>
            <a:off x="2685273" y="4668755"/>
            <a:ext cx="1676400" cy="381573"/>
            <a:chOff x="2781300" y="4655835"/>
            <a:chExt cx="1676400" cy="381573"/>
          </a:xfrm>
        </p:grpSpPr>
        <p:sp>
          <p:nvSpPr>
            <p:cNvPr id="8" name="四角形: 角を丸くする 7">
              <a:extLst>
                <a:ext uri="{FF2B5EF4-FFF2-40B4-BE49-F238E27FC236}">
                  <a16:creationId xmlns:a16="http://schemas.microsoft.com/office/drawing/2014/main" id="{EF18638D-619C-EB45-CEC9-DEFB6F3972A2}"/>
                </a:ext>
              </a:extLst>
            </p:cNvPr>
            <p:cNvSpPr/>
            <p:nvPr/>
          </p:nvSpPr>
          <p:spPr>
            <a:xfrm>
              <a:off x="2781300" y="4655835"/>
              <a:ext cx="1676400" cy="381573"/>
            </a:xfrm>
            <a:prstGeom prst="roundRect">
              <a:avLst>
                <a:gd name="adj" fmla="val 21900"/>
              </a:avLst>
            </a:prstGeom>
            <a:solidFill>
              <a:schemeClr val="accent6">
                <a:lumMod val="40000"/>
                <a:lumOff val="60000"/>
              </a:schemeClr>
            </a:solidFill>
            <a:ln w="190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10" name="図 9">
              <a:extLst>
                <a:ext uri="{FF2B5EF4-FFF2-40B4-BE49-F238E27FC236}">
                  <a16:creationId xmlns:a16="http://schemas.microsoft.com/office/drawing/2014/main" id="{128B09B9-28E3-4991-4C62-6C6700725835}"/>
                </a:ext>
              </a:extLst>
            </p:cNvPr>
            <p:cNvPicPr>
              <a:picLocks noChangeAspect="1"/>
            </p:cNvPicPr>
            <p:nvPr/>
          </p:nvPicPr>
          <p:blipFill>
            <a:blip r:embed="rId3"/>
            <a:stretch>
              <a:fillRect/>
            </a:stretch>
          </p:blipFill>
          <p:spPr>
            <a:xfrm>
              <a:off x="2986598" y="4687561"/>
              <a:ext cx="1174017" cy="318746"/>
            </a:xfrm>
            <a:prstGeom prst="rect">
              <a:avLst/>
            </a:prstGeom>
          </p:spPr>
        </p:pic>
      </p:grpSp>
      <p:grpSp>
        <p:nvGrpSpPr>
          <p:cNvPr id="18" name="グループ化 17">
            <a:extLst>
              <a:ext uri="{FF2B5EF4-FFF2-40B4-BE49-F238E27FC236}">
                <a16:creationId xmlns:a16="http://schemas.microsoft.com/office/drawing/2014/main" id="{ACCACA97-F28D-2C2D-8437-8A29704DEB1F}"/>
              </a:ext>
            </a:extLst>
          </p:cNvPr>
          <p:cNvGrpSpPr/>
          <p:nvPr/>
        </p:nvGrpSpPr>
        <p:grpSpPr>
          <a:xfrm>
            <a:off x="7309061" y="4668755"/>
            <a:ext cx="1676400" cy="381573"/>
            <a:chOff x="7309061" y="4668755"/>
            <a:chExt cx="1676400" cy="381573"/>
          </a:xfrm>
        </p:grpSpPr>
        <p:sp>
          <p:nvSpPr>
            <p:cNvPr id="15" name="四角形: 角を丸くする 14">
              <a:extLst>
                <a:ext uri="{FF2B5EF4-FFF2-40B4-BE49-F238E27FC236}">
                  <a16:creationId xmlns:a16="http://schemas.microsoft.com/office/drawing/2014/main" id="{9CAFBCAD-BF42-5CB0-504C-958AB48E5A26}"/>
                </a:ext>
              </a:extLst>
            </p:cNvPr>
            <p:cNvSpPr/>
            <p:nvPr/>
          </p:nvSpPr>
          <p:spPr>
            <a:xfrm>
              <a:off x="7309061" y="4668755"/>
              <a:ext cx="1676400" cy="381573"/>
            </a:xfrm>
            <a:prstGeom prst="roundRect">
              <a:avLst>
                <a:gd name="adj" fmla="val 21900"/>
              </a:avLst>
            </a:prstGeom>
            <a:solidFill>
              <a:schemeClr val="accent5">
                <a:lumMod val="40000"/>
                <a:lumOff val="60000"/>
              </a:schemeClr>
            </a:solidFill>
            <a:ln w="190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12" name="図 11">
              <a:extLst>
                <a:ext uri="{FF2B5EF4-FFF2-40B4-BE49-F238E27FC236}">
                  <a16:creationId xmlns:a16="http://schemas.microsoft.com/office/drawing/2014/main" id="{162B1B36-D3C0-EBB7-CC4A-2F8F405F28FB}"/>
                </a:ext>
              </a:extLst>
            </p:cNvPr>
            <p:cNvPicPr>
              <a:picLocks noChangeAspect="1"/>
            </p:cNvPicPr>
            <p:nvPr/>
          </p:nvPicPr>
          <p:blipFill rotWithShape="1">
            <a:blip r:embed="rId4">
              <a:extLst>
                <a:ext uri="{BEBA8EAE-BF5A-486C-A8C5-ECC9F3942E4B}">
                  <a14:imgProps xmlns:a14="http://schemas.microsoft.com/office/drawing/2010/main">
                    <a14:imgLayer r:embed="rId5">
                      <a14:imgEffect>
                        <a14:backgroundRemoval t="58042" b="97902" l="18750" r="98864">
                          <a14:foregroundMark x1="30398" y1="73427" x2="30398" y2="73427"/>
                          <a14:foregroundMark x1="28693" y1="67133" x2="28693" y2="67133"/>
                          <a14:foregroundMark x1="26989" y1="64336" x2="26989" y2="64336"/>
                          <a14:foregroundMark x1="24716" y1="63636" x2="24716" y2="63636"/>
                          <a14:foregroundMark x1="23580" y1="63636" x2="23580" y2="63636"/>
                          <a14:foregroundMark x1="21023" y1="65035" x2="21023" y2="65035"/>
                          <a14:foregroundMark x1="18750" y1="81818" x2="18750" y2="81818"/>
                          <a14:foregroundMark x1="38352" y1="98601" x2="38352" y2="98601"/>
                          <a14:foregroundMark x1="48864" y1="67832" x2="48864" y2="67832"/>
                          <a14:foregroundMark x1="48864" y1="67832" x2="48864" y2="67832"/>
                          <a14:foregroundMark x1="49716" y1="65734" x2="49716" y2="65734"/>
                          <a14:foregroundMark x1="48580" y1="63636" x2="48580" y2="63636"/>
                          <a14:foregroundMark x1="49148" y1="79021" x2="49148" y2="79021"/>
                          <a14:foregroundMark x1="49148" y1="93706" x2="49148" y2="93706"/>
                          <a14:foregroundMark x1="54545" y1="81119" x2="54545" y2="81119"/>
                          <a14:foregroundMark x1="56534" y1="86713" x2="56534" y2="86713"/>
                          <a14:foregroundMark x1="59659" y1="74126" x2="59659" y2="74126"/>
                          <a14:foregroundMark x1="61932" y1="64336" x2="61932" y2="64336"/>
                          <a14:foregroundMark x1="62784" y1="87413" x2="62784" y2="87413"/>
                          <a14:foregroundMark x1="67898" y1="84615" x2="67898" y2="84615"/>
                          <a14:foregroundMark x1="70739" y1="83916" x2="70739" y2="83916"/>
                          <a14:foregroundMark x1="72727" y1="97203" x2="72727" y2="97203"/>
                          <a14:foregroundMark x1="80114" y1="72727" x2="80114" y2="72727"/>
                          <a14:foregroundMark x1="82102" y1="65035" x2="82102" y2="65035"/>
                          <a14:foregroundMark x1="85795" y1="72028" x2="85795" y2="72028"/>
                          <a14:foregroundMark x1="81818" y1="88811" x2="81818" y2="88811"/>
                          <a14:foregroundMark x1="89489" y1="77622" x2="89489" y2="77622"/>
                          <a14:foregroundMark x1="90909" y1="93706" x2="90909" y2="93706"/>
                          <a14:foregroundMark x1="97159" y1="93706" x2="97159" y2="93706"/>
                          <a14:foregroundMark x1="98864" y1="76224" x2="98864" y2="76224"/>
                          <a14:foregroundMark x1="23011" y1="97902" x2="23011" y2="97902"/>
                          <a14:foregroundMark x1="62500" y1="86014" x2="62500" y2="86014"/>
                        </a14:backgroundRemoval>
                      </a14:imgEffect>
                    </a14:imgLayer>
                  </a14:imgProps>
                </a:ext>
              </a:extLst>
            </a:blip>
            <a:srcRect l="17149" t="53454"/>
            <a:stretch/>
          </p:blipFill>
          <p:spPr>
            <a:xfrm>
              <a:off x="7612630" y="4728521"/>
              <a:ext cx="1064646" cy="242990"/>
            </a:xfrm>
            <a:prstGeom prst="rect">
              <a:avLst/>
            </a:prstGeom>
          </p:spPr>
        </p:pic>
      </p:grpSp>
    </p:spTree>
    <p:extLst>
      <p:ext uri="{BB962C8B-B14F-4D97-AF65-F5344CB8AC3E}">
        <p14:creationId xmlns:p14="http://schemas.microsoft.com/office/powerpoint/2010/main" val="41187603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四角形: 角を丸くする 5">
            <a:extLst>
              <a:ext uri="{FF2B5EF4-FFF2-40B4-BE49-F238E27FC236}">
                <a16:creationId xmlns:a16="http://schemas.microsoft.com/office/drawing/2014/main" id="{74C6A7C6-683A-47D2-B3FB-8E45C9693E65}"/>
              </a:ext>
            </a:extLst>
          </p:cNvPr>
          <p:cNvSpPr/>
          <p:nvPr/>
        </p:nvSpPr>
        <p:spPr>
          <a:xfrm>
            <a:off x="6625371" y="2168044"/>
            <a:ext cx="5094189" cy="1158690"/>
          </a:xfrm>
          <a:prstGeom prst="roundRect">
            <a:avLst>
              <a:gd name="adj" fmla="val 19820"/>
            </a:avLst>
          </a:prstGeom>
          <a:solidFill>
            <a:schemeClr val="accent1">
              <a:lumMod val="40000"/>
              <a:lumOff val="60000"/>
            </a:schemeClr>
          </a:solidFill>
          <a:ln w="28575">
            <a:solidFill>
              <a:srgbClr val="31404D"/>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 name="四角形: 角を丸くする 2">
            <a:extLst>
              <a:ext uri="{FF2B5EF4-FFF2-40B4-BE49-F238E27FC236}">
                <a16:creationId xmlns:a16="http://schemas.microsoft.com/office/drawing/2014/main" id="{ADFB80FE-74C7-A8ED-37D9-E1B55904A8BB}"/>
              </a:ext>
            </a:extLst>
          </p:cNvPr>
          <p:cNvSpPr/>
          <p:nvPr/>
        </p:nvSpPr>
        <p:spPr>
          <a:xfrm>
            <a:off x="6625371" y="3414953"/>
            <a:ext cx="5094189" cy="2682822"/>
          </a:xfrm>
          <a:prstGeom prst="roundRect">
            <a:avLst>
              <a:gd name="adj" fmla="val 7733"/>
            </a:avLst>
          </a:prstGeom>
          <a:solidFill>
            <a:schemeClr val="accent2">
              <a:lumMod val="40000"/>
              <a:lumOff val="60000"/>
            </a:schemeClr>
          </a:solidFill>
          <a:ln w="28575">
            <a:solidFill>
              <a:srgbClr val="31404D"/>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 name="正方形/長方形 3">
            <a:extLst>
              <a:ext uri="{FF2B5EF4-FFF2-40B4-BE49-F238E27FC236}">
                <a16:creationId xmlns:a16="http://schemas.microsoft.com/office/drawing/2014/main" id="{21E072E9-266D-EB8A-5D6D-DBB755600EBD}"/>
              </a:ext>
            </a:extLst>
          </p:cNvPr>
          <p:cNvSpPr/>
          <p:nvPr/>
        </p:nvSpPr>
        <p:spPr>
          <a:xfrm>
            <a:off x="0" y="0"/>
            <a:ext cx="12192000" cy="1117622"/>
          </a:xfrm>
          <a:prstGeom prst="rect">
            <a:avLst/>
          </a:prstGeom>
          <a:solidFill>
            <a:srgbClr val="31404D"/>
          </a:solidFill>
          <a:ln>
            <a:solidFill>
              <a:schemeClr val="accent5">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2" name="タイトル 1">
            <a:extLst>
              <a:ext uri="{FF2B5EF4-FFF2-40B4-BE49-F238E27FC236}">
                <a16:creationId xmlns:a16="http://schemas.microsoft.com/office/drawing/2014/main" id="{1533FB42-BEBB-6D83-D5DA-ECECFE21FD7B}"/>
              </a:ext>
            </a:extLst>
          </p:cNvPr>
          <p:cNvSpPr>
            <a:spLocks noGrp="1"/>
          </p:cNvSpPr>
          <p:nvPr>
            <p:ph type="title"/>
          </p:nvPr>
        </p:nvSpPr>
        <p:spPr>
          <a:xfrm>
            <a:off x="838200" y="160326"/>
            <a:ext cx="10515600" cy="807862"/>
          </a:xfrm>
        </p:spPr>
        <p:txBody>
          <a:bodyPr anchor="b">
            <a:normAutofit fontScale="90000"/>
          </a:bodyPr>
          <a:lstStyle/>
          <a:p>
            <a:r>
              <a:rPr lang="ja-JP" altLang="en-US" b="1" dirty="0">
                <a:solidFill>
                  <a:schemeClr val="bg1"/>
                </a:solidFill>
                <a:latin typeface="+mn-ea"/>
                <a:ea typeface="+mn-ea"/>
              </a:rPr>
              <a:t>既存検出ツールと</a:t>
            </a:r>
            <a:r>
              <a:rPr kumimoji="1" lang="en-US" altLang="ja-JP" b="1" dirty="0">
                <a:solidFill>
                  <a:schemeClr val="bg1"/>
                </a:solidFill>
                <a:latin typeface="+mn-ea"/>
                <a:ea typeface="+mn-ea"/>
              </a:rPr>
              <a:t>LLM</a:t>
            </a:r>
            <a:r>
              <a:rPr lang="ja-JP" altLang="en-US" b="1" dirty="0">
                <a:solidFill>
                  <a:schemeClr val="bg1"/>
                </a:solidFill>
                <a:latin typeface="+mn-ea"/>
                <a:ea typeface="+mn-ea"/>
              </a:rPr>
              <a:t>の</a:t>
            </a:r>
            <a:r>
              <a:rPr kumimoji="1" lang="ja-JP" altLang="en-US" b="1" dirty="0">
                <a:solidFill>
                  <a:schemeClr val="bg1"/>
                </a:solidFill>
                <a:latin typeface="+mn-ea"/>
                <a:ea typeface="+mn-ea"/>
              </a:rPr>
              <a:t>クローン検出精度</a:t>
            </a:r>
          </a:p>
        </p:txBody>
      </p:sp>
      <p:sp>
        <p:nvSpPr>
          <p:cNvPr id="5" name="コンテンツ プレースホルダー 2">
            <a:extLst>
              <a:ext uri="{FF2B5EF4-FFF2-40B4-BE49-F238E27FC236}">
                <a16:creationId xmlns:a16="http://schemas.microsoft.com/office/drawing/2014/main" id="{E28F5377-CFD4-4A49-CC2E-14EB89A564E9}"/>
              </a:ext>
            </a:extLst>
          </p:cNvPr>
          <p:cNvSpPr>
            <a:spLocks noGrp="1"/>
          </p:cNvSpPr>
          <p:nvPr>
            <p:ph idx="1"/>
          </p:nvPr>
        </p:nvSpPr>
        <p:spPr>
          <a:xfrm>
            <a:off x="6378814" y="1297148"/>
            <a:ext cx="5340745" cy="4800627"/>
          </a:xfrm>
        </p:spPr>
        <p:txBody>
          <a:bodyPr>
            <a:noAutofit/>
          </a:bodyPr>
          <a:lstStyle/>
          <a:p>
            <a:pPr marL="0" indent="0">
              <a:buNone/>
            </a:pPr>
            <a:r>
              <a:rPr lang="ja-JP" altLang="en-US" b="1" dirty="0"/>
              <a:t>既存検出ツールと</a:t>
            </a:r>
            <a:r>
              <a:rPr lang="en-US" altLang="ja-JP" b="1" dirty="0"/>
              <a:t>LLM</a:t>
            </a:r>
            <a:r>
              <a:rPr lang="ja-JP" altLang="en-US" b="1" dirty="0"/>
              <a:t>の比較</a:t>
            </a:r>
            <a:r>
              <a:rPr lang="en-US" altLang="ja-JP" b="1" baseline="-25000" dirty="0">
                <a:solidFill>
                  <a:schemeClr val="bg2">
                    <a:lumMod val="25000"/>
                  </a:schemeClr>
                </a:solidFill>
              </a:rPr>
              <a:t>[12]</a:t>
            </a:r>
            <a:br>
              <a:rPr lang="en-US" altLang="ja-JP" b="1" dirty="0"/>
            </a:br>
            <a:r>
              <a:rPr lang="en-US" altLang="ja-JP" sz="2000" dirty="0"/>
              <a:t>(BigCloneBench</a:t>
            </a:r>
            <a:r>
              <a:rPr lang="ja-JP" altLang="en-US" sz="2000" dirty="0"/>
              <a:t>を用いた性能評価</a:t>
            </a:r>
            <a:r>
              <a:rPr lang="en-US" altLang="ja-JP" sz="2000" dirty="0"/>
              <a:t>)</a:t>
            </a:r>
          </a:p>
          <a:p>
            <a:pPr marL="457200" lvl="1" indent="0">
              <a:buNone/>
            </a:pPr>
            <a:endParaRPr lang="en-US" altLang="ja-JP" sz="1000" b="1" dirty="0"/>
          </a:p>
          <a:p>
            <a:pPr marL="457200" lvl="1" indent="0">
              <a:buNone/>
            </a:pPr>
            <a:r>
              <a:rPr lang="en-US" altLang="ja-JP" b="1" dirty="0">
                <a:solidFill>
                  <a:schemeClr val="accent5">
                    <a:lumMod val="50000"/>
                  </a:schemeClr>
                </a:solidFill>
              </a:rPr>
              <a:t>LLM</a:t>
            </a:r>
            <a:r>
              <a:rPr lang="ja-JP" altLang="en-US" b="1" dirty="0">
                <a:solidFill>
                  <a:schemeClr val="accent5">
                    <a:lumMod val="50000"/>
                  </a:schemeClr>
                </a:solidFill>
              </a:rPr>
              <a:t>を用いない既存検出ツール</a:t>
            </a:r>
            <a:endParaRPr lang="en-US" altLang="ja-JP" b="1" dirty="0">
              <a:solidFill>
                <a:schemeClr val="accent5">
                  <a:lumMod val="50000"/>
                </a:schemeClr>
              </a:solidFill>
            </a:endParaRPr>
          </a:p>
          <a:p>
            <a:pPr marL="914400" lvl="2" indent="0">
              <a:buNone/>
            </a:pPr>
            <a:r>
              <a:rPr lang="en-US" altLang="ja-JP" b="1" u="sng" dirty="0"/>
              <a:t>NiCad</a:t>
            </a:r>
            <a:r>
              <a:rPr lang="ja-JP" altLang="en-US" b="1" u="sng" dirty="0"/>
              <a:t>・</a:t>
            </a:r>
            <a:r>
              <a:rPr lang="en-US" altLang="ja-JP" b="1" u="sng" dirty="0"/>
              <a:t>Oreo</a:t>
            </a:r>
          </a:p>
          <a:p>
            <a:pPr lvl="2"/>
            <a:r>
              <a:rPr lang="en-US" altLang="ja-JP" dirty="0"/>
              <a:t>T3</a:t>
            </a:r>
            <a:r>
              <a:rPr lang="ja-JP" altLang="en-US" dirty="0"/>
              <a:t>・</a:t>
            </a:r>
            <a:r>
              <a:rPr lang="en-US" altLang="ja-JP" dirty="0"/>
              <a:t>T4</a:t>
            </a:r>
            <a:r>
              <a:rPr lang="ja-JP" altLang="en-US" dirty="0"/>
              <a:t>の検出漏れが多い</a:t>
            </a:r>
            <a:endParaRPr lang="en-US" altLang="ja-JP" dirty="0"/>
          </a:p>
          <a:p>
            <a:pPr marL="457200" lvl="1" indent="0">
              <a:buNone/>
            </a:pPr>
            <a:endParaRPr lang="en-US" altLang="ja-JP" sz="1000" b="1" dirty="0">
              <a:solidFill>
                <a:schemeClr val="accent5">
                  <a:lumMod val="50000"/>
                </a:schemeClr>
              </a:solidFill>
            </a:endParaRPr>
          </a:p>
          <a:p>
            <a:pPr marL="457200" lvl="1" indent="0">
              <a:buNone/>
            </a:pPr>
            <a:r>
              <a:rPr lang="en-US" altLang="ja-JP" b="1" dirty="0">
                <a:solidFill>
                  <a:schemeClr val="accent2">
                    <a:lumMod val="75000"/>
                  </a:schemeClr>
                </a:solidFill>
              </a:rPr>
              <a:t>LLM</a:t>
            </a:r>
          </a:p>
          <a:p>
            <a:pPr marL="914400" lvl="2" indent="0">
              <a:buNone/>
            </a:pPr>
            <a:r>
              <a:rPr lang="en-US" altLang="ja-JP" b="1" u="sng" dirty="0"/>
              <a:t>GPT-3.5-turbo</a:t>
            </a:r>
            <a:r>
              <a:rPr lang="ja-JP" altLang="en-US" b="1" u="sng" dirty="0"/>
              <a:t>・</a:t>
            </a:r>
            <a:r>
              <a:rPr lang="en-US" altLang="ja-JP" b="1" u="sng" dirty="0"/>
              <a:t>GPT-4</a:t>
            </a:r>
          </a:p>
          <a:p>
            <a:pPr lvl="2"/>
            <a:r>
              <a:rPr lang="en-US" altLang="ja-JP" dirty="0"/>
              <a:t>T3</a:t>
            </a:r>
            <a:r>
              <a:rPr lang="ja-JP" altLang="en-US" dirty="0"/>
              <a:t>・</a:t>
            </a:r>
            <a:r>
              <a:rPr lang="en-US" altLang="ja-JP" dirty="0"/>
              <a:t>T4</a:t>
            </a:r>
            <a:r>
              <a:rPr lang="ja-JP" altLang="en-US" dirty="0"/>
              <a:t>の検出漏れが比較的少なく</a:t>
            </a:r>
            <a:br>
              <a:rPr lang="en-US" altLang="ja-JP" dirty="0"/>
            </a:br>
            <a:r>
              <a:rPr lang="ja-JP" altLang="en-US" dirty="0"/>
              <a:t>全体の性能もよいといえる</a:t>
            </a:r>
            <a:endParaRPr lang="en-US" altLang="ja-JP" dirty="0"/>
          </a:p>
          <a:p>
            <a:pPr lvl="2"/>
            <a:r>
              <a:rPr lang="en-US" altLang="ja-JP" dirty="0"/>
              <a:t>T4</a:t>
            </a:r>
            <a:r>
              <a:rPr lang="ja-JP" altLang="en-US" dirty="0"/>
              <a:t>の検出漏れはまだ多い</a:t>
            </a:r>
            <a:endParaRPr lang="en-US" altLang="ja-JP" dirty="0"/>
          </a:p>
          <a:p>
            <a:pPr marL="914400" lvl="2" indent="0">
              <a:buNone/>
            </a:pPr>
            <a:r>
              <a:rPr lang="en-US" altLang="ja-JP" b="1" u="sng" dirty="0"/>
              <a:t>Llama2-Chat-7B</a:t>
            </a:r>
          </a:p>
          <a:p>
            <a:pPr lvl="2"/>
            <a:r>
              <a:rPr lang="ja-JP" altLang="en-US" dirty="0"/>
              <a:t>ほぼ全てのメソッドペアを</a:t>
            </a:r>
            <a:br>
              <a:rPr lang="en-US" altLang="ja-JP" dirty="0"/>
            </a:br>
            <a:r>
              <a:rPr lang="ja-JP" altLang="en-US" dirty="0"/>
              <a:t>クローンペアと認識</a:t>
            </a:r>
            <a:endParaRPr lang="en-US" altLang="ja-JP" dirty="0"/>
          </a:p>
        </p:txBody>
      </p:sp>
      <p:sp>
        <p:nvSpPr>
          <p:cNvPr id="7" name="スライド番号プレースホルダー 6">
            <a:extLst>
              <a:ext uri="{FF2B5EF4-FFF2-40B4-BE49-F238E27FC236}">
                <a16:creationId xmlns:a16="http://schemas.microsoft.com/office/drawing/2014/main" id="{DDE313C1-C8EA-316A-A536-538FB3EA88FA}"/>
              </a:ext>
            </a:extLst>
          </p:cNvPr>
          <p:cNvSpPr>
            <a:spLocks noGrp="1"/>
          </p:cNvSpPr>
          <p:nvPr>
            <p:ph type="sldNum" sz="quarter" idx="12"/>
          </p:nvPr>
        </p:nvSpPr>
        <p:spPr/>
        <p:txBody>
          <a:bodyPr/>
          <a:lstStyle/>
          <a:p>
            <a:fld id="{98E4D49B-7C54-4167-A8CB-7C9DF7FFC802}" type="slidenum">
              <a:rPr kumimoji="1" lang="ja-JP" altLang="en-US" smtClean="0"/>
              <a:t>8</a:t>
            </a:fld>
            <a:endParaRPr kumimoji="1" lang="ja-JP" altLang="en-US"/>
          </a:p>
        </p:txBody>
      </p:sp>
      <p:sp>
        <p:nvSpPr>
          <p:cNvPr id="8" name="テキスト ボックス 7">
            <a:extLst>
              <a:ext uri="{FF2B5EF4-FFF2-40B4-BE49-F238E27FC236}">
                <a16:creationId xmlns:a16="http://schemas.microsoft.com/office/drawing/2014/main" id="{96D78A9A-66BC-B7D4-4E0C-4910A5425BE5}"/>
              </a:ext>
            </a:extLst>
          </p:cNvPr>
          <p:cNvSpPr txBox="1"/>
          <p:nvPr/>
        </p:nvSpPr>
        <p:spPr>
          <a:xfrm>
            <a:off x="6625371" y="6143994"/>
            <a:ext cx="4951829" cy="523220"/>
          </a:xfrm>
          <a:prstGeom prst="rect">
            <a:avLst/>
          </a:prstGeom>
          <a:noFill/>
        </p:spPr>
        <p:txBody>
          <a:bodyPr wrap="square" rtlCol="0">
            <a:spAutoFit/>
          </a:bodyPr>
          <a:lstStyle/>
          <a:p>
            <a:r>
              <a:rPr lang="en-US" altLang="ja-JP" sz="1400" b="0" i="0" dirty="0">
                <a:solidFill>
                  <a:schemeClr val="bg2">
                    <a:lumMod val="25000"/>
                  </a:schemeClr>
                </a:solidFill>
                <a:effectLst/>
                <a:latin typeface="Times New Roman" panose="02020603050405020304" pitchFamily="18" charset="0"/>
              </a:rPr>
              <a:t>[12] S. Dou</a:t>
            </a:r>
            <a:r>
              <a:rPr lang="ja-JP" altLang="en-US" sz="1400" b="0" i="0" dirty="0">
                <a:solidFill>
                  <a:schemeClr val="bg2">
                    <a:lumMod val="25000"/>
                  </a:schemeClr>
                </a:solidFill>
                <a:effectLst/>
                <a:latin typeface="Times New Roman" panose="02020603050405020304" pitchFamily="18" charset="0"/>
              </a:rPr>
              <a:t> </a:t>
            </a:r>
            <a:r>
              <a:rPr lang="en-US" altLang="ja-JP" sz="1400" b="0" i="0" dirty="0">
                <a:solidFill>
                  <a:schemeClr val="bg2">
                    <a:lumMod val="25000"/>
                  </a:schemeClr>
                </a:solidFill>
                <a:effectLst/>
                <a:latin typeface="Times New Roman" panose="02020603050405020304" pitchFamily="18" charset="0"/>
              </a:rPr>
              <a:t>et al. Towards Understanding the Capability of Large Language Models on Code Clone Detection: A Survey. 2023</a:t>
            </a:r>
            <a:endParaRPr kumimoji="1" lang="ja-JP" altLang="en-US" sz="1400" dirty="0">
              <a:solidFill>
                <a:schemeClr val="bg2">
                  <a:lumMod val="25000"/>
                </a:schemeClr>
              </a:solidFill>
            </a:endParaRPr>
          </a:p>
        </p:txBody>
      </p:sp>
      <p:graphicFrame>
        <p:nvGraphicFramePr>
          <p:cNvPr id="11" name="グラフ 10">
            <a:extLst>
              <a:ext uri="{FF2B5EF4-FFF2-40B4-BE49-F238E27FC236}">
                <a16:creationId xmlns:a16="http://schemas.microsoft.com/office/drawing/2014/main" id="{73249C8B-19B4-2CE7-1856-217AC30A1C52}"/>
              </a:ext>
            </a:extLst>
          </p:cNvPr>
          <p:cNvGraphicFramePr/>
          <p:nvPr>
            <p:extLst>
              <p:ext uri="{D42A27DB-BD31-4B8C-83A1-F6EECF244321}">
                <p14:modId xmlns:p14="http://schemas.microsoft.com/office/powerpoint/2010/main" val="2564722397"/>
              </p:ext>
            </p:extLst>
          </p:nvPr>
        </p:nvGraphicFramePr>
        <p:xfrm>
          <a:off x="-267336" y="1157875"/>
          <a:ext cx="6601690" cy="5700125"/>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14" name="グラフ 13">
            <a:extLst>
              <a:ext uri="{FF2B5EF4-FFF2-40B4-BE49-F238E27FC236}">
                <a16:creationId xmlns:a16="http://schemas.microsoft.com/office/drawing/2014/main" id="{91F40844-04D6-44D6-D727-879E83B92FCD}"/>
              </a:ext>
            </a:extLst>
          </p:cNvPr>
          <p:cNvGraphicFramePr/>
          <p:nvPr>
            <p:extLst>
              <p:ext uri="{D42A27DB-BD31-4B8C-83A1-F6EECF244321}">
                <p14:modId xmlns:p14="http://schemas.microsoft.com/office/powerpoint/2010/main" val="867734339"/>
              </p:ext>
            </p:extLst>
          </p:nvPr>
        </p:nvGraphicFramePr>
        <p:xfrm>
          <a:off x="-184208" y="5263058"/>
          <a:ext cx="5930380" cy="1549555"/>
        </p:xfrm>
        <a:graphic>
          <a:graphicData uri="http://schemas.openxmlformats.org/drawingml/2006/chart">
            <c:chart xmlns:c="http://schemas.openxmlformats.org/drawingml/2006/chart" xmlns:r="http://schemas.openxmlformats.org/officeDocument/2006/relationships" r:id="rId4"/>
          </a:graphicData>
        </a:graphic>
      </p:graphicFrame>
      <p:sp>
        <p:nvSpPr>
          <p:cNvPr id="15" name="テキスト ボックス 14">
            <a:extLst>
              <a:ext uri="{FF2B5EF4-FFF2-40B4-BE49-F238E27FC236}">
                <a16:creationId xmlns:a16="http://schemas.microsoft.com/office/drawing/2014/main" id="{41101068-0813-61AD-3AB8-63FABA552253}"/>
              </a:ext>
            </a:extLst>
          </p:cNvPr>
          <p:cNvSpPr txBox="1"/>
          <p:nvPr/>
        </p:nvSpPr>
        <p:spPr>
          <a:xfrm>
            <a:off x="649456" y="4927465"/>
            <a:ext cx="3139001" cy="369332"/>
          </a:xfrm>
          <a:prstGeom prst="rect">
            <a:avLst/>
          </a:prstGeom>
          <a:noFill/>
        </p:spPr>
        <p:txBody>
          <a:bodyPr wrap="none" rtlCol="0">
            <a:spAutoFit/>
          </a:bodyPr>
          <a:lstStyle/>
          <a:p>
            <a:r>
              <a:rPr kumimoji="1" lang="en-US" altLang="ja-JP" b="1" dirty="0"/>
              <a:t>Recall(</a:t>
            </a:r>
            <a:r>
              <a:rPr kumimoji="1" lang="ja-JP" altLang="en-US" b="1" dirty="0"/>
              <a:t>検出漏れをしないか</a:t>
            </a:r>
            <a:r>
              <a:rPr kumimoji="1" lang="en-US" altLang="ja-JP" b="1" dirty="0"/>
              <a:t>)</a:t>
            </a:r>
            <a:endParaRPr kumimoji="1" lang="ja-JP" altLang="en-US" b="1" dirty="0"/>
          </a:p>
        </p:txBody>
      </p:sp>
      <p:sp>
        <p:nvSpPr>
          <p:cNvPr id="16" name="テキスト ボックス 15">
            <a:extLst>
              <a:ext uri="{FF2B5EF4-FFF2-40B4-BE49-F238E27FC236}">
                <a16:creationId xmlns:a16="http://schemas.microsoft.com/office/drawing/2014/main" id="{039016D7-39C9-D0A0-9F46-0996A729A006}"/>
              </a:ext>
            </a:extLst>
          </p:cNvPr>
          <p:cNvSpPr txBox="1"/>
          <p:nvPr/>
        </p:nvSpPr>
        <p:spPr>
          <a:xfrm>
            <a:off x="649456" y="6488668"/>
            <a:ext cx="3264035" cy="369332"/>
          </a:xfrm>
          <a:prstGeom prst="rect">
            <a:avLst/>
          </a:prstGeom>
          <a:noFill/>
        </p:spPr>
        <p:txBody>
          <a:bodyPr wrap="none" rtlCol="0">
            <a:spAutoFit/>
          </a:bodyPr>
          <a:lstStyle/>
          <a:p>
            <a:r>
              <a:rPr kumimoji="1" lang="en-US" altLang="ja-JP" b="1" dirty="0"/>
              <a:t>Precision(</a:t>
            </a:r>
            <a:r>
              <a:rPr kumimoji="1" lang="ja-JP" altLang="en-US" b="1" dirty="0"/>
              <a:t>誤検出をしないか</a:t>
            </a:r>
            <a:r>
              <a:rPr kumimoji="1" lang="en-US" altLang="ja-JP" b="1" dirty="0"/>
              <a:t>)</a:t>
            </a:r>
            <a:endParaRPr kumimoji="1" lang="ja-JP" altLang="en-US" b="1" dirty="0"/>
          </a:p>
        </p:txBody>
      </p:sp>
    </p:spTree>
    <p:extLst>
      <p:ext uri="{BB962C8B-B14F-4D97-AF65-F5344CB8AC3E}">
        <p14:creationId xmlns:p14="http://schemas.microsoft.com/office/powerpoint/2010/main" val="110339192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B83C804-676C-024D-A86D-41B8F380ADC1}"/>
            </a:ext>
          </a:extLst>
        </p:cNvPr>
        <p:cNvGrpSpPr/>
        <p:nvPr/>
      </p:nvGrpSpPr>
      <p:grpSpPr>
        <a:xfrm>
          <a:off x="0" y="0"/>
          <a:ext cx="0" cy="0"/>
          <a:chOff x="0" y="0"/>
          <a:chExt cx="0" cy="0"/>
        </a:xfrm>
      </p:grpSpPr>
      <p:sp>
        <p:nvSpPr>
          <p:cNvPr id="27" name="テキスト ボックス 26">
            <a:extLst>
              <a:ext uri="{FF2B5EF4-FFF2-40B4-BE49-F238E27FC236}">
                <a16:creationId xmlns:a16="http://schemas.microsoft.com/office/drawing/2014/main" id="{D61D24BF-0C19-4245-8EB4-9B5AD80D1704}"/>
              </a:ext>
            </a:extLst>
          </p:cNvPr>
          <p:cNvSpPr txBox="1"/>
          <p:nvPr/>
        </p:nvSpPr>
        <p:spPr>
          <a:xfrm>
            <a:off x="6625371" y="6143994"/>
            <a:ext cx="4951829" cy="523220"/>
          </a:xfrm>
          <a:prstGeom prst="rect">
            <a:avLst/>
          </a:prstGeom>
          <a:noFill/>
        </p:spPr>
        <p:txBody>
          <a:bodyPr wrap="square" rtlCol="0">
            <a:spAutoFit/>
          </a:bodyPr>
          <a:lstStyle/>
          <a:p>
            <a:r>
              <a:rPr lang="en-US" altLang="ja-JP" sz="1400" b="0" i="0" dirty="0">
                <a:solidFill>
                  <a:schemeClr val="bg2">
                    <a:lumMod val="25000"/>
                  </a:schemeClr>
                </a:solidFill>
                <a:effectLst/>
                <a:latin typeface="Times New Roman" panose="02020603050405020304" pitchFamily="18" charset="0"/>
              </a:rPr>
              <a:t>[12] S. Dou</a:t>
            </a:r>
            <a:r>
              <a:rPr lang="ja-JP" altLang="en-US" sz="1400" b="0" i="0" dirty="0">
                <a:solidFill>
                  <a:schemeClr val="bg2">
                    <a:lumMod val="25000"/>
                  </a:schemeClr>
                </a:solidFill>
                <a:effectLst/>
                <a:latin typeface="Times New Roman" panose="02020603050405020304" pitchFamily="18" charset="0"/>
              </a:rPr>
              <a:t> </a:t>
            </a:r>
            <a:r>
              <a:rPr lang="en-US" altLang="ja-JP" sz="1400" b="0" i="0" dirty="0">
                <a:solidFill>
                  <a:schemeClr val="bg2">
                    <a:lumMod val="25000"/>
                  </a:schemeClr>
                </a:solidFill>
                <a:effectLst/>
                <a:latin typeface="Times New Roman" panose="02020603050405020304" pitchFamily="18" charset="0"/>
              </a:rPr>
              <a:t>et al. Towards Understanding the Capability of Large Language Models on Code Clone Detection: A Survey. 2023</a:t>
            </a:r>
            <a:endParaRPr kumimoji="1" lang="ja-JP" altLang="en-US" sz="1400" dirty="0">
              <a:solidFill>
                <a:schemeClr val="bg2">
                  <a:lumMod val="25000"/>
                </a:schemeClr>
              </a:solidFill>
            </a:endParaRPr>
          </a:p>
        </p:txBody>
      </p:sp>
      <p:sp>
        <p:nvSpPr>
          <p:cNvPr id="30" name="テキスト ボックス 29">
            <a:extLst>
              <a:ext uri="{FF2B5EF4-FFF2-40B4-BE49-F238E27FC236}">
                <a16:creationId xmlns:a16="http://schemas.microsoft.com/office/drawing/2014/main" id="{182C7F5E-C428-E6BB-D8BC-956FAD0D7EFA}"/>
              </a:ext>
            </a:extLst>
          </p:cNvPr>
          <p:cNvSpPr txBox="1"/>
          <p:nvPr/>
        </p:nvSpPr>
        <p:spPr>
          <a:xfrm>
            <a:off x="649456" y="4927465"/>
            <a:ext cx="3139001" cy="369332"/>
          </a:xfrm>
          <a:prstGeom prst="rect">
            <a:avLst/>
          </a:prstGeom>
          <a:noFill/>
        </p:spPr>
        <p:txBody>
          <a:bodyPr wrap="none" rtlCol="0">
            <a:spAutoFit/>
          </a:bodyPr>
          <a:lstStyle/>
          <a:p>
            <a:r>
              <a:rPr kumimoji="1" lang="en-US" altLang="ja-JP" b="1" dirty="0"/>
              <a:t>Recall(</a:t>
            </a:r>
            <a:r>
              <a:rPr kumimoji="1" lang="ja-JP" altLang="en-US" b="1" dirty="0"/>
              <a:t>検出漏れをしないか</a:t>
            </a:r>
            <a:r>
              <a:rPr kumimoji="1" lang="en-US" altLang="ja-JP" b="1" dirty="0"/>
              <a:t>)</a:t>
            </a:r>
            <a:endParaRPr kumimoji="1" lang="ja-JP" altLang="en-US" b="1" dirty="0"/>
          </a:p>
        </p:txBody>
      </p:sp>
      <p:graphicFrame>
        <p:nvGraphicFramePr>
          <p:cNvPr id="3" name="グラフ 2">
            <a:extLst>
              <a:ext uri="{FF2B5EF4-FFF2-40B4-BE49-F238E27FC236}">
                <a16:creationId xmlns:a16="http://schemas.microsoft.com/office/drawing/2014/main" id="{08A814B3-6CF0-41B3-0533-A2D187C70D8E}"/>
              </a:ext>
            </a:extLst>
          </p:cNvPr>
          <p:cNvGraphicFramePr/>
          <p:nvPr>
            <p:extLst>
              <p:ext uri="{D42A27DB-BD31-4B8C-83A1-F6EECF244321}">
                <p14:modId xmlns:p14="http://schemas.microsoft.com/office/powerpoint/2010/main" val="399474074"/>
              </p:ext>
            </p:extLst>
          </p:nvPr>
        </p:nvGraphicFramePr>
        <p:xfrm>
          <a:off x="-267336" y="1157875"/>
          <a:ext cx="6601690" cy="5700125"/>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5" name="グラフ 4">
            <a:extLst>
              <a:ext uri="{FF2B5EF4-FFF2-40B4-BE49-F238E27FC236}">
                <a16:creationId xmlns:a16="http://schemas.microsoft.com/office/drawing/2014/main" id="{1D92825E-20AD-215E-5E8D-5D9955C8EE99}"/>
              </a:ext>
            </a:extLst>
          </p:cNvPr>
          <p:cNvGraphicFramePr/>
          <p:nvPr>
            <p:extLst>
              <p:ext uri="{D42A27DB-BD31-4B8C-83A1-F6EECF244321}">
                <p14:modId xmlns:p14="http://schemas.microsoft.com/office/powerpoint/2010/main" val="227265191"/>
              </p:ext>
            </p:extLst>
          </p:nvPr>
        </p:nvGraphicFramePr>
        <p:xfrm>
          <a:off x="-184208" y="5263058"/>
          <a:ext cx="5930380" cy="1549555"/>
        </p:xfrm>
        <a:graphic>
          <a:graphicData uri="http://schemas.openxmlformats.org/drawingml/2006/chart">
            <c:chart xmlns:c="http://schemas.openxmlformats.org/drawingml/2006/chart" xmlns:r="http://schemas.openxmlformats.org/officeDocument/2006/relationships" r:id="rId4"/>
          </a:graphicData>
        </a:graphic>
      </p:graphicFrame>
      <p:sp>
        <p:nvSpPr>
          <p:cNvPr id="31" name="テキスト ボックス 30">
            <a:extLst>
              <a:ext uri="{FF2B5EF4-FFF2-40B4-BE49-F238E27FC236}">
                <a16:creationId xmlns:a16="http://schemas.microsoft.com/office/drawing/2014/main" id="{34F213BD-D6EE-3B15-7473-72266B674520}"/>
              </a:ext>
            </a:extLst>
          </p:cNvPr>
          <p:cNvSpPr txBox="1"/>
          <p:nvPr/>
        </p:nvSpPr>
        <p:spPr>
          <a:xfrm>
            <a:off x="649456" y="6488668"/>
            <a:ext cx="3264035" cy="369332"/>
          </a:xfrm>
          <a:prstGeom prst="rect">
            <a:avLst/>
          </a:prstGeom>
          <a:noFill/>
        </p:spPr>
        <p:txBody>
          <a:bodyPr wrap="none" rtlCol="0">
            <a:spAutoFit/>
          </a:bodyPr>
          <a:lstStyle/>
          <a:p>
            <a:r>
              <a:rPr kumimoji="1" lang="en-US" altLang="ja-JP" b="1" dirty="0"/>
              <a:t>Precision(</a:t>
            </a:r>
            <a:r>
              <a:rPr kumimoji="1" lang="ja-JP" altLang="en-US" b="1" dirty="0"/>
              <a:t>誤検出をしないか</a:t>
            </a:r>
            <a:r>
              <a:rPr kumimoji="1" lang="en-US" altLang="ja-JP" b="1" dirty="0"/>
              <a:t>)</a:t>
            </a:r>
            <a:endParaRPr kumimoji="1" lang="ja-JP" altLang="en-US" b="1" dirty="0"/>
          </a:p>
        </p:txBody>
      </p:sp>
      <p:sp>
        <p:nvSpPr>
          <p:cNvPr id="4" name="正方形/長方形 3">
            <a:extLst>
              <a:ext uri="{FF2B5EF4-FFF2-40B4-BE49-F238E27FC236}">
                <a16:creationId xmlns:a16="http://schemas.microsoft.com/office/drawing/2014/main" id="{2ACE24EC-38D3-4DA2-9675-CA1A8348F096}"/>
              </a:ext>
            </a:extLst>
          </p:cNvPr>
          <p:cNvSpPr/>
          <p:nvPr/>
        </p:nvSpPr>
        <p:spPr>
          <a:xfrm>
            <a:off x="0" y="0"/>
            <a:ext cx="12192000" cy="1117622"/>
          </a:xfrm>
          <a:prstGeom prst="rect">
            <a:avLst/>
          </a:prstGeom>
          <a:solidFill>
            <a:srgbClr val="31404D"/>
          </a:solidFill>
          <a:ln>
            <a:solidFill>
              <a:schemeClr val="accent5">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2" name="タイトル 1">
            <a:extLst>
              <a:ext uri="{FF2B5EF4-FFF2-40B4-BE49-F238E27FC236}">
                <a16:creationId xmlns:a16="http://schemas.microsoft.com/office/drawing/2014/main" id="{C7790806-A9FE-AFCD-4DAD-66788DD50FD3}"/>
              </a:ext>
            </a:extLst>
          </p:cNvPr>
          <p:cNvSpPr>
            <a:spLocks noGrp="1"/>
          </p:cNvSpPr>
          <p:nvPr>
            <p:ph type="title"/>
          </p:nvPr>
        </p:nvSpPr>
        <p:spPr>
          <a:xfrm>
            <a:off x="838200" y="160326"/>
            <a:ext cx="10515600" cy="807862"/>
          </a:xfrm>
        </p:spPr>
        <p:txBody>
          <a:bodyPr anchor="b">
            <a:normAutofit fontScale="90000"/>
          </a:bodyPr>
          <a:lstStyle/>
          <a:p>
            <a:r>
              <a:rPr lang="ja-JP" altLang="en-US" b="1" dirty="0">
                <a:solidFill>
                  <a:schemeClr val="bg1"/>
                </a:solidFill>
                <a:latin typeface="+mn-ea"/>
                <a:ea typeface="+mn-ea"/>
              </a:rPr>
              <a:t>既存検出ツールと</a:t>
            </a:r>
            <a:r>
              <a:rPr kumimoji="1" lang="en-US" altLang="ja-JP" b="1" dirty="0">
                <a:solidFill>
                  <a:schemeClr val="bg1"/>
                </a:solidFill>
                <a:latin typeface="+mn-ea"/>
                <a:ea typeface="+mn-ea"/>
              </a:rPr>
              <a:t>LLM</a:t>
            </a:r>
            <a:r>
              <a:rPr lang="ja-JP" altLang="en-US" b="1" dirty="0">
                <a:solidFill>
                  <a:schemeClr val="bg1"/>
                </a:solidFill>
                <a:latin typeface="+mn-ea"/>
                <a:ea typeface="+mn-ea"/>
              </a:rPr>
              <a:t>の</a:t>
            </a:r>
            <a:r>
              <a:rPr kumimoji="1" lang="ja-JP" altLang="en-US" b="1" dirty="0">
                <a:solidFill>
                  <a:schemeClr val="bg1"/>
                </a:solidFill>
                <a:latin typeface="+mn-ea"/>
                <a:ea typeface="+mn-ea"/>
              </a:rPr>
              <a:t>クローン検出精度</a:t>
            </a:r>
          </a:p>
        </p:txBody>
      </p:sp>
      <p:sp>
        <p:nvSpPr>
          <p:cNvPr id="7" name="スライド番号プレースホルダー 6">
            <a:extLst>
              <a:ext uri="{FF2B5EF4-FFF2-40B4-BE49-F238E27FC236}">
                <a16:creationId xmlns:a16="http://schemas.microsoft.com/office/drawing/2014/main" id="{053DFC5C-C6D5-56F3-4287-386BC12A1A19}"/>
              </a:ext>
            </a:extLst>
          </p:cNvPr>
          <p:cNvSpPr>
            <a:spLocks noGrp="1"/>
          </p:cNvSpPr>
          <p:nvPr>
            <p:ph type="sldNum" sz="quarter" idx="12"/>
          </p:nvPr>
        </p:nvSpPr>
        <p:spPr/>
        <p:txBody>
          <a:bodyPr/>
          <a:lstStyle/>
          <a:p>
            <a:fld id="{98E4D49B-7C54-4167-A8CB-7C9DF7FFC802}" type="slidenum">
              <a:rPr kumimoji="1" lang="ja-JP" altLang="en-US" smtClean="0"/>
              <a:t>9</a:t>
            </a:fld>
            <a:endParaRPr kumimoji="1" lang="ja-JP" altLang="en-US"/>
          </a:p>
        </p:txBody>
      </p:sp>
      <p:sp>
        <p:nvSpPr>
          <p:cNvPr id="17" name="四角形: 角を丸くする 16">
            <a:extLst>
              <a:ext uri="{FF2B5EF4-FFF2-40B4-BE49-F238E27FC236}">
                <a16:creationId xmlns:a16="http://schemas.microsoft.com/office/drawing/2014/main" id="{E101CBDA-B33E-0B60-FBEE-760C096D8832}"/>
              </a:ext>
            </a:extLst>
          </p:cNvPr>
          <p:cNvSpPr/>
          <p:nvPr/>
        </p:nvSpPr>
        <p:spPr>
          <a:xfrm>
            <a:off x="4086456" y="2142553"/>
            <a:ext cx="2087368" cy="1174752"/>
          </a:xfrm>
          <a:prstGeom prst="roundRect">
            <a:avLst>
              <a:gd name="adj" fmla="val 0"/>
            </a:avLst>
          </a:prstGeom>
          <a:solidFill>
            <a:schemeClr val="bg1">
              <a:alpha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8" name="四角形: 角を丸くする 17">
            <a:extLst>
              <a:ext uri="{FF2B5EF4-FFF2-40B4-BE49-F238E27FC236}">
                <a16:creationId xmlns:a16="http://schemas.microsoft.com/office/drawing/2014/main" id="{22557BA6-256B-A86C-CD89-E3A952AF2A1F}"/>
              </a:ext>
            </a:extLst>
          </p:cNvPr>
          <p:cNvSpPr/>
          <p:nvPr/>
        </p:nvSpPr>
        <p:spPr>
          <a:xfrm>
            <a:off x="758313" y="1580668"/>
            <a:ext cx="3155178" cy="369332"/>
          </a:xfrm>
          <a:prstGeom prst="roundRect">
            <a:avLst>
              <a:gd name="adj" fmla="val 0"/>
            </a:avLst>
          </a:prstGeom>
          <a:solidFill>
            <a:schemeClr val="bg1">
              <a:alpha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9" name="四角形: 角を丸くする 18">
            <a:extLst>
              <a:ext uri="{FF2B5EF4-FFF2-40B4-BE49-F238E27FC236}">
                <a16:creationId xmlns:a16="http://schemas.microsoft.com/office/drawing/2014/main" id="{A20509D6-C15A-42D6-CDDE-98E17F6A6B99}"/>
              </a:ext>
            </a:extLst>
          </p:cNvPr>
          <p:cNvSpPr/>
          <p:nvPr/>
        </p:nvSpPr>
        <p:spPr>
          <a:xfrm>
            <a:off x="765511" y="2421825"/>
            <a:ext cx="3155178" cy="369332"/>
          </a:xfrm>
          <a:prstGeom prst="roundRect">
            <a:avLst>
              <a:gd name="adj" fmla="val 0"/>
            </a:avLst>
          </a:prstGeom>
          <a:solidFill>
            <a:schemeClr val="bg1">
              <a:alpha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0" name="四角形: 角を丸くする 19">
            <a:extLst>
              <a:ext uri="{FF2B5EF4-FFF2-40B4-BE49-F238E27FC236}">
                <a16:creationId xmlns:a16="http://schemas.microsoft.com/office/drawing/2014/main" id="{773C8119-5B4F-7124-9246-2A49437F9703}"/>
              </a:ext>
            </a:extLst>
          </p:cNvPr>
          <p:cNvSpPr/>
          <p:nvPr/>
        </p:nvSpPr>
        <p:spPr>
          <a:xfrm>
            <a:off x="760358" y="3255423"/>
            <a:ext cx="3139001" cy="369332"/>
          </a:xfrm>
          <a:prstGeom prst="roundRect">
            <a:avLst>
              <a:gd name="adj" fmla="val 0"/>
            </a:avLst>
          </a:prstGeom>
          <a:solidFill>
            <a:schemeClr val="bg1">
              <a:alpha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 name="楕円 9">
            <a:extLst>
              <a:ext uri="{FF2B5EF4-FFF2-40B4-BE49-F238E27FC236}">
                <a16:creationId xmlns:a16="http://schemas.microsoft.com/office/drawing/2014/main" id="{7BDB06A9-62DE-A4B9-1FAA-8553F5055CCF}"/>
              </a:ext>
            </a:extLst>
          </p:cNvPr>
          <p:cNvSpPr/>
          <p:nvPr/>
        </p:nvSpPr>
        <p:spPr>
          <a:xfrm>
            <a:off x="1187439" y="2909347"/>
            <a:ext cx="1031517" cy="369332"/>
          </a:xfrm>
          <a:prstGeom prst="ellipse">
            <a:avLst/>
          </a:prstGeom>
          <a:noFill/>
          <a:ln w="28575">
            <a:solidFill>
              <a:srgbClr val="C0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1" name="四角形: 角を丸くする 20">
            <a:extLst>
              <a:ext uri="{FF2B5EF4-FFF2-40B4-BE49-F238E27FC236}">
                <a16:creationId xmlns:a16="http://schemas.microsoft.com/office/drawing/2014/main" id="{073D008A-FDBB-BFE8-2088-B2674041BFA2}"/>
              </a:ext>
            </a:extLst>
          </p:cNvPr>
          <p:cNvSpPr/>
          <p:nvPr/>
        </p:nvSpPr>
        <p:spPr>
          <a:xfrm>
            <a:off x="760358" y="4079433"/>
            <a:ext cx="3139001" cy="369332"/>
          </a:xfrm>
          <a:prstGeom prst="roundRect">
            <a:avLst>
              <a:gd name="adj" fmla="val 0"/>
            </a:avLst>
          </a:prstGeom>
          <a:solidFill>
            <a:schemeClr val="bg1">
              <a:alpha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 name="楕円 8">
            <a:extLst>
              <a:ext uri="{FF2B5EF4-FFF2-40B4-BE49-F238E27FC236}">
                <a16:creationId xmlns:a16="http://schemas.microsoft.com/office/drawing/2014/main" id="{25AA7E05-38A4-7F94-966E-C222EA407DFF}"/>
              </a:ext>
            </a:extLst>
          </p:cNvPr>
          <p:cNvSpPr/>
          <p:nvPr/>
        </p:nvSpPr>
        <p:spPr>
          <a:xfrm>
            <a:off x="614800" y="3726971"/>
            <a:ext cx="351555" cy="369332"/>
          </a:xfrm>
          <a:prstGeom prst="ellipse">
            <a:avLst/>
          </a:prstGeom>
          <a:noFill/>
          <a:ln w="28575">
            <a:solidFill>
              <a:srgbClr val="C0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2" name="四角形: 角を丸くする 21">
            <a:extLst>
              <a:ext uri="{FF2B5EF4-FFF2-40B4-BE49-F238E27FC236}">
                <a16:creationId xmlns:a16="http://schemas.microsoft.com/office/drawing/2014/main" id="{B9DCA74A-7B9B-78C6-86C1-286B0DEEB413}"/>
              </a:ext>
            </a:extLst>
          </p:cNvPr>
          <p:cNvSpPr/>
          <p:nvPr/>
        </p:nvSpPr>
        <p:spPr>
          <a:xfrm>
            <a:off x="740774" y="5654978"/>
            <a:ext cx="3139001" cy="369332"/>
          </a:xfrm>
          <a:prstGeom prst="roundRect">
            <a:avLst>
              <a:gd name="adj" fmla="val 0"/>
            </a:avLst>
          </a:prstGeom>
          <a:solidFill>
            <a:schemeClr val="bg1">
              <a:alpha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3" name="四角形: 角を丸くする 32">
            <a:extLst>
              <a:ext uri="{FF2B5EF4-FFF2-40B4-BE49-F238E27FC236}">
                <a16:creationId xmlns:a16="http://schemas.microsoft.com/office/drawing/2014/main" id="{6A0A62CB-293B-299B-6181-CA0563E0B96B}"/>
              </a:ext>
            </a:extLst>
          </p:cNvPr>
          <p:cNvSpPr/>
          <p:nvPr/>
        </p:nvSpPr>
        <p:spPr>
          <a:xfrm>
            <a:off x="6625371" y="2168044"/>
            <a:ext cx="5094189" cy="1158690"/>
          </a:xfrm>
          <a:prstGeom prst="roundRect">
            <a:avLst>
              <a:gd name="adj" fmla="val 19820"/>
            </a:avLst>
          </a:prstGeom>
          <a:solidFill>
            <a:schemeClr val="accent1">
              <a:lumMod val="40000"/>
              <a:lumOff val="60000"/>
            </a:schemeClr>
          </a:solidFill>
          <a:ln w="28575">
            <a:solidFill>
              <a:srgbClr val="31404D"/>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4" name="四角形: 角を丸くする 33">
            <a:extLst>
              <a:ext uri="{FF2B5EF4-FFF2-40B4-BE49-F238E27FC236}">
                <a16:creationId xmlns:a16="http://schemas.microsoft.com/office/drawing/2014/main" id="{A8AA81EE-546E-4B0A-A087-2CEA0088BB45}"/>
              </a:ext>
            </a:extLst>
          </p:cNvPr>
          <p:cNvSpPr/>
          <p:nvPr/>
        </p:nvSpPr>
        <p:spPr>
          <a:xfrm>
            <a:off x="6625371" y="3414953"/>
            <a:ext cx="5094189" cy="2682822"/>
          </a:xfrm>
          <a:prstGeom prst="roundRect">
            <a:avLst>
              <a:gd name="adj" fmla="val 7733"/>
            </a:avLst>
          </a:prstGeom>
          <a:solidFill>
            <a:schemeClr val="accent2">
              <a:lumMod val="40000"/>
              <a:lumOff val="60000"/>
            </a:schemeClr>
          </a:solidFill>
          <a:ln w="28575">
            <a:solidFill>
              <a:srgbClr val="31404D"/>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5" name="コンテンツ プレースホルダー 2">
            <a:extLst>
              <a:ext uri="{FF2B5EF4-FFF2-40B4-BE49-F238E27FC236}">
                <a16:creationId xmlns:a16="http://schemas.microsoft.com/office/drawing/2014/main" id="{877D4532-D45B-BEB1-CE78-19882B265449}"/>
              </a:ext>
            </a:extLst>
          </p:cNvPr>
          <p:cNvSpPr>
            <a:spLocks noGrp="1"/>
          </p:cNvSpPr>
          <p:nvPr>
            <p:ph idx="1"/>
          </p:nvPr>
        </p:nvSpPr>
        <p:spPr>
          <a:xfrm>
            <a:off x="6378814" y="1297148"/>
            <a:ext cx="5340745" cy="4800627"/>
          </a:xfrm>
        </p:spPr>
        <p:txBody>
          <a:bodyPr>
            <a:noAutofit/>
          </a:bodyPr>
          <a:lstStyle/>
          <a:p>
            <a:pPr marL="0" indent="0">
              <a:buNone/>
            </a:pPr>
            <a:r>
              <a:rPr lang="ja-JP" altLang="en-US" b="1" dirty="0"/>
              <a:t>既存検出ツールと</a:t>
            </a:r>
            <a:r>
              <a:rPr lang="en-US" altLang="ja-JP" b="1" dirty="0"/>
              <a:t>LLM</a:t>
            </a:r>
            <a:r>
              <a:rPr lang="ja-JP" altLang="en-US" b="1" dirty="0"/>
              <a:t>の比較</a:t>
            </a:r>
            <a:r>
              <a:rPr lang="en-US" altLang="ja-JP" b="1" baseline="-25000" dirty="0">
                <a:solidFill>
                  <a:schemeClr val="bg2">
                    <a:lumMod val="25000"/>
                  </a:schemeClr>
                </a:solidFill>
              </a:rPr>
              <a:t>[12]</a:t>
            </a:r>
            <a:br>
              <a:rPr lang="en-US" altLang="ja-JP" b="1" dirty="0"/>
            </a:br>
            <a:r>
              <a:rPr lang="en-US" altLang="ja-JP" sz="2000" dirty="0"/>
              <a:t>(BigCloneBench</a:t>
            </a:r>
            <a:r>
              <a:rPr lang="ja-JP" altLang="en-US" sz="2000" dirty="0"/>
              <a:t>を用いた性能評価</a:t>
            </a:r>
            <a:r>
              <a:rPr lang="en-US" altLang="ja-JP" sz="2000" dirty="0"/>
              <a:t>)</a:t>
            </a:r>
          </a:p>
          <a:p>
            <a:pPr marL="457200" lvl="1" indent="0">
              <a:buNone/>
            </a:pPr>
            <a:endParaRPr lang="en-US" altLang="ja-JP" sz="1000" b="1" dirty="0"/>
          </a:p>
          <a:p>
            <a:pPr marL="457200" lvl="1" indent="0">
              <a:buNone/>
            </a:pPr>
            <a:r>
              <a:rPr lang="en-US" altLang="ja-JP" b="1" dirty="0">
                <a:solidFill>
                  <a:schemeClr val="accent5">
                    <a:lumMod val="50000"/>
                  </a:schemeClr>
                </a:solidFill>
              </a:rPr>
              <a:t>LLM</a:t>
            </a:r>
            <a:r>
              <a:rPr lang="ja-JP" altLang="en-US" b="1" dirty="0">
                <a:solidFill>
                  <a:schemeClr val="accent5">
                    <a:lumMod val="50000"/>
                  </a:schemeClr>
                </a:solidFill>
              </a:rPr>
              <a:t>を用いない既存検出ツール</a:t>
            </a:r>
            <a:endParaRPr lang="en-US" altLang="ja-JP" b="1" dirty="0">
              <a:solidFill>
                <a:schemeClr val="accent5">
                  <a:lumMod val="50000"/>
                </a:schemeClr>
              </a:solidFill>
            </a:endParaRPr>
          </a:p>
          <a:p>
            <a:pPr marL="914400" lvl="2" indent="0">
              <a:buNone/>
            </a:pPr>
            <a:r>
              <a:rPr lang="en-US" altLang="ja-JP" b="1" u="sng" dirty="0"/>
              <a:t>NiCad</a:t>
            </a:r>
            <a:r>
              <a:rPr lang="ja-JP" altLang="en-US" b="1" u="sng" dirty="0"/>
              <a:t>・</a:t>
            </a:r>
            <a:r>
              <a:rPr lang="en-US" altLang="ja-JP" b="1" u="sng" dirty="0"/>
              <a:t>Oreo</a:t>
            </a:r>
          </a:p>
          <a:p>
            <a:pPr lvl="2"/>
            <a:r>
              <a:rPr lang="en-US" altLang="ja-JP" dirty="0"/>
              <a:t>T3</a:t>
            </a:r>
            <a:r>
              <a:rPr lang="ja-JP" altLang="en-US" dirty="0"/>
              <a:t>・</a:t>
            </a:r>
            <a:r>
              <a:rPr lang="en-US" altLang="ja-JP" dirty="0"/>
              <a:t>T4</a:t>
            </a:r>
            <a:r>
              <a:rPr lang="ja-JP" altLang="en-US" dirty="0"/>
              <a:t>の検出漏れが多い</a:t>
            </a:r>
            <a:endParaRPr lang="en-US" altLang="ja-JP" dirty="0"/>
          </a:p>
          <a:p>
            <a:pPr marL="457200" lvl="1" indent="0">
              <a:buNone/>
            </a:pPr>
            <a:endParaRPr lang="en-US" altLang="ja-JP" sz="1000" b="1" dirty="0">
              <a:solidFill>
                <a:schemeClr val="accent5">
                  <a:lumMod val="50000"/>
                </a:schemeClr>
              </a:solidFill>
            </a:endParaRPr>
          </a:p>
          <a:p>
            <a:pPr marL="457200" lvl="1" indent="0">
              <a:buNone/>
            </a:pPr>
            <a:r>
              <a:rPr lang="en-US" altLang="ja-JP" b="1" dirty="0">
                <a:solidFill>
                  <a:schemeClr val="accent2">
                    <a:lumMod val="75000"/>
                  </a:schemeClr>
                </a:solidFill>
              </a:rPr>
              <a:t>LLM</a:t>
            </a:r>
          </a:p>
          <a:p>
            <a:pPr marL="914400" lvl="2" indent="0">
              <a:buNone/>
            </a:pPr>
            <a:r>
              <a:rPr lang="en-US" altLang="ja-JP" b="1" u="sng" dirty="0"/>
              <a:t>GPT-3.5-turbo</a:t>
            </a:r>
            <a:r>
              <a:rPr lang="ja-JP" altLang="en-US" b="1" u="sng" dirty="0"/>
              <a:t>・</a:t>
            </a:r>
            <a:r>
              <a:rPr lang="en-US" altLang="ja-JP" b="1" u="sng" dirty="0"/>
              <a:t>GPT-4</a:t>
            </a:r>
          </a:p>
          <a:p>
            <a:pPr lvl="2"/>
            <a:r>
              <a:rPr lang="en-US" altLang="ja-JP" dirty="0"/>
              <a:t>T3</a:t>
            </a:r>
            <a:r>
              <a:rPr lang="ja-JP" altLang="en-US" dirty="0"/>
              <a:t>・</a:t>
            </a:r>
            <a:r>
              <a:rPr lang="en-US" altLang="ja-JP" dirty="0"/>
              <a:t>T4</a:t>
            </a:r>
            <a:r>
              <a:rPr lang="ja-JP" altLang="en-US" dirty="0"/>
              <a:t>の検出漏れが比較的少なく</a:t>
            </a:r>
            <a:br>
              <a:rPr lang="en-US" altLang="ja-JP" dirty="0"/>
            </a:br>
            <a:r>
              <a:rPr lang="ja-JP" altLang="en-US" dirty="0"/>
              <a:t>全体の性能もよいといえる</a:t>
            </a:r>
            <a:endParaRPr lang="en-US" altLang="ja-JP" dirty="0"/>
          </a:p>
          <a:p>
            <a:pPr lvl="2"/>
            <a:r>
              <a:rPr lang="en-US" altLang="ja-JP" dirty="0"/>
              <a:t>T4</a:t>
            </a:r>
            <a:r>
              <a:rPr lang="ja-JP" altLang="en-US" dirty="0"/>
              <a:t>の検出漏れはまだ多い</a:t>
            </a:r>
            <a:endParaRPr lang="en-US" altLang="ja-JP" dirty="0"/>
          </a:p>
          <a:p>
            <a:pPr marL="914400" lvl="2" indent="0">
              <a:buNone/>
            </a:pPr>
            <a:r>
              <a:rPr lang="en-US" altLang="ja-JP" b="1" u="sng" dirty="0"/>
              <a:t>Llama2-Chat-7B</a:t>
            </a:r>
          </a:p>
          <a:p>
            <a:pPr lvl="2"/>
            <a:r>
              <a:rPr lang="ja-JP" altLang="en-US" dirty="0"/>
              <a:t>ほぼ全てのメソッドペアを</a:t>
            </a:r>
            <a:br>
              <a:rPr lang="en-US" altLang="ja-JP" dirty="0"/>
            </a:br>
            <a:r>
              <a:rPr lang="ja-JP" altLang="en-US" dirty="0"/>
              <a:t>クローンペアと認識</a:t>
            </a:r>
            <a:endParaRPr lang="en-US" altLang="ja-JP" dirty="0"/>
          </a:p>
        </p:txBody>
      </p:sp>
      <p:sp>
        <p:nvSpPr>
          <p:cNvPr id="13" name="四角形: 角を丸くする 12">
            <a:extLst>
              <a:ext uri="{FF2B5EF4-FFF2-40B4-BE49-F238E27FC236}">
                <a16:creationId xmlns:a16="http://schemas.microsoft.com/office/drawing/2014/main" id="{B93DD60A-F3EE-62D1-8570-D5F2FABABC0E}"/>
              </a:ext>
            </a:extLst>
          </p:cNvPr>
          <p:cNvSpPr/>
          <p:nvPr/>
        </p:nvSpPr>
        <p:spPr>
          <a:xfrm>
            <a:off x="6479912" y="3370843"/>
            <a:ext cx="5561158" cy="2771041"/>
          </a:xfrm>
          <a:prstGeom prst="roundRect">
            <a:avLst>
              <a:gd name="adj" fmla="val 0"/>
            </a:avLst>
          </a:prstGeom>
          <a:solidFill>
            <a:schemeClr val="bg1">
              <a:alpha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Tree>
    <p:extLst>
      <p:ext uri="{BB962C8B-B14F-4D97-AF65-F5344CB8AC3E}">
        <p14:creationId xmlns:p14="http://schemas.microsoft.com/office/powerpoint/2010/main" val="1080236069"/>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32489</TotalTime>
  <Words>4249</Words>
  <Application>Microsoft Office PowerPoint</Application>
  <PresentationFormat>ワイド画面</PresentationFormat>
  <Paragraphs>730</Paragraphs>
  <Slides>32</Slides>
  <Notes>32</Notes>
  <HiddenSlides>0</HiddenSlides>
  <MMClips>0</MMClips>
  <ScaleCrop>false</ScaleCrop>
  <HeadingPairs>
    <vt:vector size="6" baseType="variant">
      <vt:variant>
        <vt:lpstr>使用されているフォント</vt:lpstr>
      </vt:variant>
      <vt:variant>
        <vt:i4>7</vt:i4>
      </vt:variant>
      <vt:variant>
        <vt:lpstr>テーマ</vt:lpstr>
      </vt:variant>
      <vt:variant>
        <vt:i4>1</vt:i4>
      </vt:variant>
      <vt:variant>
        <vt:lpstr>スライド タイトル</vt:lpstr>
      </vt:variant>
      <vt:variant>
        <vt:i4>32</vt:i4>
      </vt:variant>
    </vt:vector>
  </HeadingPairs>
  <TitlesOfParts>
    <vt:vector size="40" baseType="lpstr">
      <vt:lpstr>游ゴシック</vt:lpstr>
      <vt:lpstr>游ゴシック Light</vt:lpstr>
      <vt:lpstr>Arial</vt:lpstr>
      <vt:lpstr>Arial</vt:lpstr>
      <vt:lpstr>Cambria Math</vt:lpstr>
      <vt:lpstr>Times New Roman</vt:lpstr>
      <vt:lpstr>Wingdings</vt:lpstr>
      <vt:lpstr>Office テーマ</vt:lpstr>
      <vt:lpstr>機能等価メソッドデータセットを利用した LLMによるコードクローン検出の精度向上</vt:lpstr>
      <vt:lpstr>コードクローン(クローン)</vt:lpstr>
      <vt:lpstr>コードクローン(クローン)</vt:lpstr>
      <vt:lpstr>コードクローン(クローン)</vt:lpstr>
      <vt:lpstr>クローンの分類</vt:lpstr>
      <vt:lpstr>クローンに関する既存のデータセット</vt:lpstr>
      <vt:lpstr>大規模言語モデル(LLM)</vt:lpstr>
      <vt:lpstr>既存検出ツールとLLMのクローン検出精度</vt:lpstr>
      <vt:lpstr>既存検出ツールとLLMのクローン検出精度</vt:lpstr>
      <vt:lpstr>既存検出ツールとLLMのクローン検出精度</vt:lpstr>
      <vt:lpstr>既存検出ツールとLLMのクローン検出精度</vt:lpstr>
      <vt:lpstr>研究課題・目的・手段</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ファインチューニング手法</vt:lpstr>
      <vt:lpstr>プロンプト</vt:lpstr>
      <vt:lpstr>PowerPoint プレゼンテーション</vt:lpstr>
      <vt:lpstr>実験1：GPTの評価</vt:lpstr>
      <vt:lpstr>実験1：GPTの評価</vt:lpstr>
      <vt:lpstr>実験1：Llama2の評価</vt:lpstr>
      <vt:lpstr>実験1：CodeLlamaに対する評価</vt:lpstr>
      <vt:lpstr>実験1：考察</vt:lpstr>
      <vt:lpstr>実験2：GPTの評価</vt:lpstr>
      <vt:lpstr>実験2：GPTの評価</vt:lpstr>
      <vt:lpstr>実験2：Llama2の評価</vt:lpstr>
      <vt:lpstr>実験2：CodeLlamaに対する評価</vt:lpstr>
      <vt:lpstr>実験2：考察</vt:lpstr>
      <vt:lpstr>まとめ・今後の展望</vt:lpstr>
      <vt:lpstr>付録：LoRA</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大規模言語モデル(LLM)と Fine-tuningを利用した コードクローン検出手法</dc:title>
  <dc:creator>INOUE Ryutaro</dc:creator>
  <cp:lastModifiedBy>INOUE Ryutaro</cp:lastModifiedBy>
  <cp:revision>16</cp:revision>
  <cp:lastPrinted>2024-03-04T05:01:30Z</cp:lastPrinted>
  <dcterms:created xsi:type="dcterms:W3CDTF">2024-01-04T04:32:28Z</dcterms:created>
  <dcterms:modified xsi:type="dcterms:W3CDTF">2024-03-26T05:49:16Z</dcterms:modified>
</cp:coreProperties>
</file>