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71" r:id="rId4"/>
    <p:sldId id="272" r:id="rId5"/>
    <p:sldId id="283" r:id="rId6"/>
    <p:sldId id="288" r:id="rId7"/>
    <p:sldId id="327" r:id="rId8"/>
    <p:sldId id="325" r:id="rId9"/>
    <p:sldId id="326" r:id="rId10"/>
    <p:sldId id="281" r:id="rId11"/>
    <p:sldId id="289" r:id="rId12"/>
    <p:sldId id="305" r:id="rId13"/>
    <p:sldId id="292" r:id="rId14"/>
    <p:sldId id="290" r:id="rId15"/>
    <p:sldId id="333" r:id="rId16"/>
    <p:sldId id="306" r:id="rId17"/>
    <p:sldId id="293" r:id="rId18"/>
    <p:sldId id="307" r:id="rId19"/>
    <p:sldId id="318" r:id="rId20"/>
    <p:sldId id="296" r:id="rId21"/>
    <p:sldId id="308" r:id="rId22"/>
    <p:sldId id="297" r:id="rId23"/>
    <p:sldId id="295" r:id="rId24"/>
    <p:sldId id="299" r:id="rId25"/>
    <p:sldId id="331" r:id="rId26"/>
    <p:sldId id="311" r:id="rId27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B3FDA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19" autoAdjust="0"/>
    <p:restoredTop sz="85563" autoAdjust="0"/>
  </p:normalViewPr>
  <p:slideViewPr>
    <p:cSldViewPr>
      <p:cViewPr varScale="1"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519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069C2-35BB-4384-B6FB-0D5810D6A272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F4EF4-FE9D-4D0D-AD46-CA4177FEF8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mtClean="0"/>
              <a:t>This </a:t>
            </a:r>
            <a:r>
              <a:rPr kumimoji="1" lang="en-US" altLang="ja-JP" dirty="0" smtClean="0"/>
              <a:t>work is an aspect-mining approach based on a pattern mining</a:t>
            </a:r>
            <a:r>
              <a:rPr kumimoji="1" lang="en-US" altLang="ja-JP" baseline="0" dirty="0" smtClean="0"/>
              <a:t> technique.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70E29-D0D2-4496-9C32-F5C006D996C5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553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After a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normalization step,</a:t>
            </a:r>
            <a:r>
              <a:rPr lang="en-US" altLang="ja-JP" baseline="0" dirty="0" smtClean="0"/>
              <a:t> w</a:t>
            </a:r>
            <a:r>
              <a:rPr lang="en-US" altLang="ja-JP" dirty="0" smtClean="0"/>
              <a:t>e</a:t>
            </a:r>
            <a:r>
              <a:rPr lang="en-US" altLang="ja-JP" baseline="0" dirty="0" smtClean="0"/>
              <a:t> apply sequential pattern mining to the sequence database of the normalized source code to extract frequent subsequences in the methods.</a:t>
            </a:r>
          </a:p>
          <a:p>
            <a:r>
              <a:rPr lang="en-US" altLang="ja-JP" baseline="0" dirty="0" smtClean="0"/>
              <a:t>In this example database, three sequences involve the pattern “ABC” , two sequences involve the pattern “EBC”,  different two sequences involve the pattern “DFC”, and so on.</a:t>
            </a:r>
          </a:p>
          <a:p>
            <a:r>
              <a:rPr lang="en-US" altLang="ja-JP" baseline="0" dirty="0" smtClean="0"/>
              <a:t>For each pattern, we compute its support value, the number of instances and its length, the number of elements in the pattern. </a:t>
            </a:r>
          </a:p>
          <a:p>
            <a:endParaRPr lang="en-US" altLang="ja-JP" baseline="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304BA-474E-447F-9C63-1BA76ACF43AA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We use PrefixSpan algorithm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to obtain </a:t>
            </a:r>
            <a:r>
              <a:rPr lang="en-US" altLang="ja-JP" baseline="0" dirty="0" smtClean="0"/>
              <a:t>such sequential patterns.</a:t>
            </a:r>
          </a:p>
          <a:p>
            <a:r>
              <a:rPr lang="en-US" altLang="ja-JP" baseline="0" dirty="0" smtClean="0"/>
              <a:t>This algorithm takes two parameters, the minimum length of a pattern and the minimum number of instances of a pattern.</a:t>
            </a:r>
          </a:p>
          <a:p>
            <a:r>
              <a:rPr lang="en-US" altLang="ja-JP" baseline="0" dirty="0" smtClean="0"/>
              <a:t>We use this four sequences </a:t>
            </a:r>
            <a:r>
              <a:rPr lang="en-US" altLang="ja-JP" dirty="0" smtClean="0"/>
              <a:t>[a,</a:t>
            </a:r>
            <a:r>
              <a:rPr lang="en-US" altLang="ja-JP" baseline="0" dirty="0" smtClean="0"/>
              <a:t> c, d], [a, b, c], [c, b, a] and [a, a, b] for example.</a:t>
            </a:r>
          </a:p>
          <a:p>
            <a:r>
              <a:rPr lang="en-US" altLang="ja-JP" baseline="0" dirty="0" smtClean="0"/>
              <a:t>PrefixSpan first constructs the shortest pattern candidates that contain only one element.</a:t>
            </a:r>
          </a:p>
          <a:p>
            <a:r>
              <a:rPr lang="en-US" altLang="ja-JP" dirty="0" smtClean="0"/>
              <a:t>Then the algorithm calculates the number of sequences for each element</a:t>
            </a:r>
            <a:r>
              <a:rPr lang="en-US" altLang="ja-JP" baseline="0" dirty="0" smtClean="0"/>
              <a:t>. </a:t>
            </a:r>
          </a:p>
          <a:p>
            <a:r>
              <a:rPr lang="en-US" altLang="ja-JP" baseline="0" dirty="0" smtClean="0"/>
              <a:t>The pattern candidate “d” is filtered out because the pattern is less frequent than the “support” threshold.  Other three elements are one-element patterns.</a:t>
            </a:r>
          </a:p>
          <a:p>
            <a:r>
              <a:rPr lang="en-US" altLang="ja-JP" dirty="0" smtClean="0"/>
              <a:t>Next, PrefixSpan</a:t>
            </a:r>
            <a:r>
              <a:rPr lang="en-US" altLang="ja-JP" baseline="0" dirty="0" smtClean="0"/>
              <a:t> tries to extract two-element patterns based on one-element patterns.</a:t>
            </a:r>
          </a:p>
          <a:p>
            <a:r>
              <a:rPr lang="en-US" altLang="ja-JP" dirty="0" smtClean="0"/>
              <a:t>It extracts the substrings after “a”</a:t>
            </a:r>
            <a:r>
              <a:rPr lang="en-US" altLang="ja-JP" baseline="0" dirty="0" smtClean="0"/>
              <a:t> for each sequence, and calculates t</a:t>
            </a:r>
            <a:r>
              <a:rPr lang="en-US" altLang="ja-JP" dirty="0" smtClean="0"/>
              <a:t>he number of sequences for each element placed after “a”,</a:t>
            </a:r>
            <a:r>
              <a:rPr lang="en-US" altLang="ja-JP" baseline="0" dirty="0" smtClean="0"/>
              <a:t> and calculates the number of sequences.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Here,</a:t>
            </a:r>
            <a:r>
              <a:rPr lang="en-US" altLang="ja-JP" baseline="0" dirty="0" smtClean="0"/>
              <a:t> “b” and “c” are included in two sequences, so we can say that the patterns “a, b” and “a, c” are detected.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PrefixSpan tries to three-element patterns based on these two-element patterns.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This algorithm stops all pattern candidates are investigated.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After patterns are extracted, we filter</a:t>
            </a:r>
            <a:r>
              <a:rPr kumimoji="1" lang="en-US" altLang="ja-JP" baseline="0" dirty="0" smtClean="0"/>
              <a:t> meaningless patterns out.</a:t>
            </a:r>
          </a:p>
          <a:p>
            <a:r>
              <a:rPr kumimoji="1" lang="en-US" altLang="ja-JP" baseline="0" dirty="0" smtClean="0"/>
              <a:t>As I said, IF and LOOP are always represented as a pair of IF and END-IF and a pair of LOOP and END-LOOP, respectively.  </a:t>
            </a:r>
          </a:p>
          <a:p>
            <a:r>
              <a:rPr kumimoji="1" lang="en-US" altLang="ja-JP" baseline="0" dirty="0" smtClean="0"/>
              <a:t>Therefore, we use a constraint; if a pattern includes a control-element, the pattern must include its peer element. </a:t>
            </a:r>
          </a:p>
          <a:p>
            <a:r>
              <a:rPr kumimoji="1" lang="en-US" altLang="ja-JP" dirty="0" smtClean="0"/>
              <a:t>We accept the two</a:t>
            </a:r>
            <a:r>
              <a:rPr kumimoji="1" lang="en-US" altLang="ja-JP" baseline="0" dirty="0" smtClean="0"/>
              <a:t> patterns but we reject this pattern because it includes LOOP but does not include its peer END-LOOP element.  We verify the constraint using AST information.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After the filtering,</a:t>
            </a:r>
            <a:r>
              <a:rPr kumimoji="1" lang="en-US" altLang="ja-JP" baseline="0" dirty="0" smtClean="0"/>
              <a:t> we classify the patterns into groups because a pattern implies various sub-patterns.</a:t>
            </a:r>
          </a:p>
          <a:p>
            <a:r>
              <a:rPr kumimoji="1" lang="en-US" altLang="ja-JP" baseline="0" dirty="0" smtClean="0"/>
              <a:t>For example, if PrefixSpan detected a pattern of four elements [A, B, C, D], the algorithm also detected the shorter patterns [A, B, C], [A, C, D] and so on.</a:t>
            </a:r>
          </a:p>
          <a:p>
            <a:r>
              <a:rPr kumimoji="1" lang="en-US" altLang="ja-JP" baseline="0" dirty="0" smtClean="0"/>
              <a:t>We classify such sub-patterns into a single pattern group using this rule: if an instance of a pattern overlaps with an instance of another pattern, the patterns are classified into the same group.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To make the analysis process efficient, we extract a summary information for each pattern group.</a:t>
            </a:r>
          </a:p>
          <a:p>
            <a:r>
              <a:rPr kumimoji="1" lang="en-US" altLang="ja-JP" dirty="0" smtClean="0"/>
              <a:t>We extract</a:t>
            </a:r>
            <a:r>
              <a:rPr kumimoji="1" lang="en-US" altLang="ja-JP" baseline="0" dirty="0" smtClean="0"/>
              <a:t> the frequent tokens in the method call elements in the pattern.</a:t>
            </a:r>
          </a:p>
          <a:p>
            <a:r>
              <a:rPr kumimoji="1" lang="en-US" altLang="ja-JP" baseline="0" dirty="0" smtClean="0"/>
              <a:t>For example, this pattern includes four elements: </a:t>
            </a:r>
            <a:r>
              <a:rPr kumimoji="1" lang="en-US" altLang="ja-JP" baseline="0" dirty="0" err="1" smtClean="0"/>
              <a:t>setUndoActivity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createUndoActivity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getUndoActivity</a:t>
            </a:r>
            <a:r>
              <a:rPr kumimoji="1" lang="en-US" altLang="ja-JP" baseline="0" dirty="0" smtClean="0"/>
              <a:t>, and </a:t>
            </a:r>
            <a:r>
              <a:rPr kumimoji="1" lang="en-US" altLang="ja-JP" baseline="0" dirty="0" err="1" smtClean="0"/>
              <a:t>setAffectedFigures</a:t>
            </a:r>
            <a:r>
              <a:rPr kumimoji="1" lang="en-US" altLang="ja-JP" baseline="0" dirty="0" smtClean="0"/>
              <a:t>.  </a:t>
            </a:r>
          </a:p>
          <a:p>
            <a:r>
              <a:rPr kumimoji="1" lang="en-US" altLang="ja-JP" baseline="0" dirty="0" smtClean="0"/>
              <a:t>We decompose all method names into tokens, and select frequent tokens “activity”, “undo” and “set” as the representative of the pattern.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We have implemented a pattern mining tool named Fung.</a:t>
            </a:r>
          </a:p>
          <a:p>
            <a:r>
              <a:rPr kumimoji="1" lang="en-US" altLang="ja-JP" baseline="0" dirty="0" smtClean="0"/>
              <a:t>The tool is implemented in JDK 1.5.</a:t>
            </a:r>
          </a:p>
          <a:p>
            <a:r>
              <a:rPr kumimoji="1" lang="en-US" altLang="ja-JP" baseline="0" dirty="0" smtClean="0"/>
              <a:t>Fung takes as input Java source code, and outputs the resultant patterns in an XML format. </a:t>
            </a:r>
          </a:p>
          <a:p>
            <a:r>
              <a:rPr kumimoji="1" lang="en-US" altLang="ja-JP" baseline="0" dirty="0" smtClean="0"/>
              <a:t>Fung also has a GUI to show the patterns.</a:t>
            </a:r>
          </a:p>
          <a:p>
            <a:r>
              <a:rPr kumimoji="1" lang="en-US" altLang="ja-JP" baseline="0" dirty="0" smtClean="0"/>
              <a:t>The performance is not so fast; the current implementation can analyze up-to 100KLOC.  </a:t>
            </a:r>
          </a:p>
          <a:p>
            <a:r>
              <a:rPr kumimoji="1" lang="en-US" altLang="ja-JP" baseline="0" dirty="0" smtClean="0"/>
              <a:t>We are trying to improve the performance problem.</a:t>
            </a:r>
          </a:p>
          <a:p>
            <a:r>
              <a:rPr kumimoji="1" lang="en-US" altLang="ja-JP" baseline="0" dirty="0" smtClean="0"/>
              <a:t>We are planning to make the tool public after we finish some additional work.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a screensh</a:t>
            </a:r>
            <a:r>
              <a:rPr kumimoji="1" lang="en-US" altLang="ja-JP" baseline="0" dirty="0" smtClean="0"/>
              <a:t>ot of the GUI w</a:t>
            </a:r>
            <a:r>
              <a:rPr kumimoji="1" lang="en-US" altLang="ja-JP" dirty="0" smtClean="0"/>
              <a:t>e used to analyze the patterns.</a:t>
            </a:r>
            <a:r>
              <a:rPr kumimoji="1" lang="en-US" altLang="ja-JP" baseline="0" dirty="0" smtClean="0"/>
              <a:t> </a:t>
            </a:r>
          </a:p>
          <a:p>
            <a:r>
              <a:rPr kumimoji="1" lang="en-US" altLang="ja-JP" baseline="0" dirty="0" smtClean="0"/>
              <a:t>The detected patterns are listed here with summary information, the number of instances, the number of elements in the pattern. </a:t>
            </a:r>
          </a:p>
          <a:p>
            <a:r>
              <a:rPr kumimoji="1" lang="en-US" altLang="ja-JP" baseline="0" dirty="0" smtClean="0"/>
              <a:t>Selecting a pattern in this list highlights code fragments in the source code view and the class hierarchy view.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have applied our pattern</a:t>
            </a:r>
            <a:r>
              <a:rPr kumimoji="1" lang="en-US" altLang="ja-JP" baseline="0" dirty="0" smtClean="0"/>
              <a:t> mining tool to 6 Java programs.</a:t>
            </a:r>
          </a:p>
          <a:p>
            <a:r>
              <a:rPr kumimoji="1" lang="en-US" altLang="ja-JP" baseline="0" dirty="0" smtClean="0"/>
              <a:t>We selected applications from different domains; two GUI tools JHotDraw and jEdit, two network systems Azureus and Tomcat, and two parser-generators ANTLR and </a:t>
            </a:r>
            <a:r>
              <a:rPr kumimoji="1" lang="en-US" altLang="ja-JP" baseline="0" dirty="0" err="1" smtClean="0"/>
              <a:t>SableCC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We have detected patterns that has at least 4 instances and involve at least 4 elements.</a:t>
            </a:r>
          </a:p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number of patterns before and after classification is listed these columns.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We </a:t>
            </a:r>
            <a:r>
              <a:rPr kumimoji="1" lang="en-US" altLang="ja-JP" dirty="0" smtClean="0"/>
              <a:t>have manually analyzed </a:t>
            </a:r>
            <a:r>
              <a:rPr kumimoji="1" lang="en-US" altLang="ja-JP" baseline="0" dirty="0" smtClean="0"/>
              <a:t>5 frequent pattern groups for each program, 30 patterns in total.</a:t>
            </a:r>
          </a:p>
          <a:p>
            <a:r>
              <a:rPr kumimoji="1" lang="en-US" altLang="ja-JP" baseline="0" dirty="0" smtClean="0"/>
              <a:t>We manually classified them to 9 “application” groups and 21 “implementation” groups.</a:t>
            </a:r>
          </a:p>
          <a:p>
            <a:r>
              <a:rPr kumimoji="1" lang="en-US" altLang="ja-JP" baseline="0" dirty="0" smtClean="0"/>
              <a:t>Implementation means that a pattern is an implementation idiom using only JDK classes. </a:t>
            </a:r>
          </a:p>
          <a:p>
            <a:r>
              <a:rPr kumimoji="1" lang="en-US" altLang="ja-JP" baseline="0" dirty="0" smtClean="0"/>
              <a:t>Most of them are obvious patterns for manipulating collections and strings.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a list of application-specific patterns.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According to the limited time,</a:t>
            </a:r>
            <a:r>
              <a:rPr kumimoji="1" lang="en-US" altLang="ja-JP" baseline="0" dirty="0" smtClean="0"/>
              <a:t> we show the underlined four patterns.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Two of them are Logging concerns and the other two patterns involve similar elements to Logging patterns.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---</a:t>
            </a:r>
          </a:p>
          <a:p>
            <a:r>
              <a:rPr kumimoji="1" lang="en-US" altLang="ja-JP" dirty="0" smtClean="0"/>
              <a:t>jEdit</a:t>
            </a:r>
            <a:r>
              <a:rPr kumimoji="1" lang="en-US" altLang="ja-JP" baseline="0" dirty="0" smtClean="0"/>
              <a:t> and Azureus have the similar patterns to execute set-up and clean-up before and after an action.</a:t>
            </a:r>
          </a:p>
          <a:p>
            <a:r>
              <a:rPr kumimoji="1" lang="en-US" altLang="ja-JP" baseline="0" dirty="0" smtClean="0"/>
              <a:t>According to the limited time, we show three examples of aspect-like patterns; jEdit alerts if a read-only buffer is to be edited, Tomcat executes a function in privileged mode and Logging of Tomcat and Azureus.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A coding pattern is a pattern of frequent code fragments involved in programs.  </a:t>
            </a:r>
          </a:p>
          <a:p>
            <a:r>
              <a:rPr kumimoji="1" lang="en-US" altLang="ja-JP" baseline="0" dirty="0" smtClean="0"/>
              <a:t>Understanding patterns is important for software maintenance.</a:t>
            </a:r>
          </a:p>
          <a:p>
            <a:r>
              <a:rPr kumimoji="1" lang="en-US" altLang="ja-JP" dirty="0" smtClean="0"/>
              <a:t>Therefore,</a:t>
            </a:r>
            <a:r>
              <a:rPr kumimoji="1" lang="en-US" altLang="ja-JP" baseline="0" dirty="0" smtClean="0"/>
              <a:t> we applied sequential pattern mining to Java programs.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used PrefixSpan algorithm proposed in Data Engineering area, and we have defined rules to normalize Java source code for pattern mining.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I report crosscutting concerns we have detected as patterns in 6 open-source programs.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First I</a:t>
            </a:r>
            <a:r>
              <a:rPr kumimoji="1" lang="en-US" altLang="ja-JP" baseline="0" dirty="0" smtClean="0"/>
              <a:t> show a pattern in jEdit that alerts if a read-only buffer is to be edited.</a:t>
            </a:r>
          </a:p>
          <a:p>
            <a:r>
              <a:rPr kumimoji="1" lang="en-US" altLang="ja-JP" baseline="0" dirty="0" smtClean="0"/>
              <a:t>This pattern comprises four elements: </a:t>
            </a:r>
            <a:r>
              <a:rPr kumimoji="1" lang="en-US" altLang="ja-JP" baseline="0" dirty="0" err="1" smtClean="0"/>
              <a:t>isEditable</a:t>
            </a:r>
            <a:r>
              <a:rPr kumimoji="1" lang="en-US" altLang="ja-JP" baseline="0" dirty="0" smtClean="0"/>
              <a:t> method call, IF, beep method call and END-IF elements.</a:t>
            </a:r>
          </a:p>
          <a:p>
            <a:r>
              <a:rPr kumimoji="1" lang="en-US" altLang="ja-JP" baseline="0" dirty="0" smtClean="0"/>
              <a:t>This pattern prohibits a modification of a read-only buffer; if a buffer is not editable, beep method is called and the action is skipped.</a:t>
            </a:r>
          </a:p>
          <a:p>
            <a:r>
              <a:rPr kumimoji="1" lang="en-US" altLang="ja-JP" baseline="0" dirty="0" smtClean="0"/>
              <a:t>We might replace this pattern with an around advice in </a:t>
            </a:r>
            <a:r>
              <a:rPr kumimoji="1" lang="en-US" altLang="ja-JP" baseline="0" dirty="0" err="1" smtClean="0"/>
              <a:t>AspectJ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a pattern</a:t>
            </a:r>
            <a:r>
              <a:rPr kumimoji="1" lang="en-US" altLang="ja-JP" baseline="0" dirty="0" smtClean="0"/>
              <a:t> in Tomcat that switches the behavior if the package-protection is enabled.</a:t>
            </a:r>
          </a:p>
          <a:p>
            <a:r>
              <a:rPr kumimoji="1" lang="en-US" altLang="ja-JP" baseline="0" dirty="0" smtClean="0"/>
              <a:t>If </a:t>
            </a:r>
            <a:r>
              <a:rPr kumimoji="1" lang="en-US" altLang="ja-JP" baseline="0" dirty="0" err="1" smtClean="0"/>
              <a:t>isPackageProtectionEnabled</a:t>
            </a:r>
            <a:r>
              <a:rPr kumimoji="1" lang="en-US" altLang="ja-JP" baseline="0" dirty="0" smtClean="0"/>
              <a:t> method returns true, these methods use </a:t>
            </a:r>
            <a:r>
              <a:rPr kumimoji="1" lang="en-US" altLang="ja-JP" baseline="0" dirty="0" err="1" smtClean="0"/>
              <a:t>doPrivileged</a:t>
            </a:r>
            <a:r>
              <a:rPr kumimoji="1" lang="en-US" altLang="ja-JP" baseline="0" dirty="0" smtClean="0"/>
              <a:t> method instead of regular method calls.</a:t>
            </a:r>
          </a:p>
          <a:p>
            <a:r>
              <a:rPr kumimoji="1" lang="en-US" altLang="ja-JP" baseline="0" dirty="0" smtClean="0"/>
              <a:t>Developers might </a:t>
            </a:r>
            <a:r>
              <a:rPr kumimoji="1" lang="en-US" altLang="ja-JP" baseline="0" dirty="0" err="1" smtClean="0"/>
              <a:t>refactor</a:t>
            </a:r>
            <a:r>
              <a:rPr kumimoji="1" lang="en-US" altLang="ja-JP" baseline="0" dirty="0" smtClean="0"/>
              <a:t> this pattern using an interface and polymorphic method calls;  one class implements the protected mode and the other implements the regular mode.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also shows </a:t>
            </a:r>
            <a:r>
              <a:rPr kumimoji="1" lang="en-US" altLang="ja-JP" baseline="0" dirty="0" smtClean="0"/>
              <a:t>two logging patterns in Tomcat and Azureus.  </a:t>
            </a:r>
          </a:p>
          <a:p>
            <a:r>
              <a:rPr kumimoji="1" lang="en-US" altLang="ja-JP" baseline="0" dirty="0" smtClean="0"/>
              <a:t>The elements of the pattern are similar to the previous patterns, and logging is a typical crosscutting concern, but modularizing them in aspects is difficult.</a:t>
            </a:r>
          </a:p>
          <a:p>
            <a:r>
              <a:rPr kumimoji="1" lang="en-US" altLang="ja-JP" baseline="0" dirty="0" smtClean="0"/>
              <a:t>This is because these Logging patterns record various messages.</a:t>
            </a:r>
          </a:p>
          <a:p>
            <a:r>
              <a:rPr kumimoji="1" lang="en-US" altLang="ja-JP" baseline="0" dirty="0" smtClean="0"/>
              <a:t>Tomcat uses 793 messages in 925 call sites. Azureus uses 199 messages in 255 call sites.</a:t>
            </a:r>
          </a:p>
          <a:p>
            <a:r>
              <a:rPr kumimoji="1" lang="en-US" altLang="ja-JP" baseline="0" dirty="0" smtClean="0"/>
              <a:t>Here we listed several String literals in the programs.  </a:t>
            </a:r>
          </a:p>
          <a:p>
            <a:r>
              <a:rPr kumimoji="1" lang="en-US" altLang="ja-JP" baseline="0" dirty="0" smtClean="0"/>
              <a:t>They represent what a program is doing at a high-level, therefore, it is difficult to construct a mapping from join points to such String literals.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Our approach</a:t>
            </a:r>
            <a:r>
              <a:rPr kumimoji="1" lang="en-US" altLang="ja-JP" baseline="0" dirty="0" smtClean="0"/>
              <a:t> detected crosscutting concerns as coding patterns.  </a:t>
            </a:r>
          </a:p>
          <a:p>
            <a:r>
              <a:rPr kumimoji="1" lang="en-US" altLang="ja-JP" baseline="0" dirty="0" smtClean="0"/>
              <a:t>Developers may create documents for the patterns.</a:t>
            </a:r>
          </a:p>
          <a:p>
            <a:r>
              <a:rPr kumimoji="1" lang="en-US" altLang="ja-JP" baseline="0" dirty="0" smtClean="0"/>
              <a:t>We also found that refactoring some pattern to aspects is difficult.</a:t>
            </a:r>
          </a:p>
          <a:p>
            <a:r>
              <a:rPr kumimoji="1" lang="en-US" altLang="ja-JP" baseline="0" dirty="0" smtClean="0"/>
              <a:t>In the Logging example, we have no good ideas to implement a logging aspect that generates appropriate messages indicating what a program is doing at a high-level for each join point.</a:t>
            </a:r>
          </a:p>
          <a:p>
            <a:r>
              <a:rPr kumimoji="1" lang="en-US" altLang="ja-JP" baseline="0" dirty="0" smtClean="0"/>
              <a:t>In this study, we have investigated only frequent, short patterns.</a:t>
            </a:r>
          </a:p>
          <a:p>
            <a:r>
              <a:rPr kumimoji="1" lang="en-US" altLang="ja-JP" baseline="0" dirty="0" smtClean="0"/>
              <a:t>We will evaluate properties of longer, less-frequent patterns in the future work.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summary, we proposed</a:t>
            </a:r>
            <a:r>
              <a:rPr kumimoji="1" lang="en-US" altLang="ja-JP" baseline="0" dirty="0" smtClean="0"/>
              <a:t> a sequential pattern mining approach to detect coding patterns in Java programs.</a:t>
            </a:r>
          </a:p>
          <a:p>
            <a:r>
              <a:rPr kumimoji="1" lang="en-US" altLang="ja-JP" baseline="0" dirty="0" smtClean="0"/>
              <a:t>We have defined rules to normalize source code.</a:t>
            </a:r>
          </a:p>
          <a:p>
            <a:r>
              <a:rPr kumimoji="1" lang="en-US" altLang="ja-JP" baseline="0" dirty="0" smtClean="0"/>
              <a:t>The patterns we found in 6 Java programs include both crosscutting concerns and implementation idioms.</a:t>
            </a:r>
          </a:p>
          <a:p>
            <a:r>
              <a:rPr kumimoji="1" lang="en-US" altLang="ja-JP" baseline="0" dirty="0" smtClean="0"/>
              <a:t>The case study is only limited to a small number of patterns, therefore, we are analyzing a large number of patterns using software metrics.</a:t>
            </a:r>
          </a:p>
          <a:p>
            <a:r>
              <a:rPr kumimoji="1" lang="en-US" altLang="ja-JP" baseline="0" dirty="0" smtClean="0"/>
              <a:t>We are also planning to compare patterns with code clones, and automatically filter implementation patterns out.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6B4A8-53CC-4032-95A2-A0F2A3E273EE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aseline="0" dirty="0" smtClean="0"/>
              <a:t>A developer often copy-and-pastes or reuses a code fragment in various source code locations. </a:t>
            </a:r>
          </a:p>
          <a:p>
            <a:r>
              <a:rPr lang="en-US" altLang="ja-JP" dirty="0" smtClean="0"/>
              <a:t>A coding</a:t>
            </a:r>
            <a:r>
              <a:rPr lang="en-US" altLang="ja-JP" baseline="0" dirty="0" smtClean="0"/>
              <a:t> pattern is a frequent code fragment, or an idiom, to implement a particular kind of functionality.</a:t>
            </a:r>
          </a:p>
          <a:p>
            <a:r>
              <a:rPr lang="en-US" altLang="ja-JP" baseline="0" dirty="0" smtClean="0"/>
              <a:t>This is an example pattern of a loop using an </a:t>
            </a:r>
            <a:r>
              <a:rPr lang="en-US" altLang="ja-JP" baseline="0" dirty="0" err="1" smtClean="0"/>
              <a:t>Iterator</a:t>
            </a:r>
            <a:r>
              <a:rPr lang="en-US" altLang="ja-JP" baseline="0" dirty="0" smtClean="0"/>
              <a:t>.  </a:t>
            </a:r>
          </a:p>
          <a:p>
            <a:r>
              <a:rPr lang="en-US" altLang="ja-JP" baseline="0" dirty="0" smtClean="0"/>
              <a:t>A developer may copy-and-paste the code to the different source code location.</a:t>
            </a:r>
          </a:p>
          <a:p>
            <a:r>
              <a:rPr lang="en-US" altLang="ja-JP" baseline="0" dirty="0" smtClean="0"/>
              <a:t>Another developer may reuse only the structure of the loop and modify the method calls in the loop.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B4AEF-2E2E-4714-B634-41A6EFC297C2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Such copy-and-pasted</a:t>
            </a:r>
            <a:r>
              <a:rPr lang="en-US" altLang="ja-JP" baseline="0" dirty="0" smtClean="0"/>
              <a:t> patterns make software maintenance difficult.</a:t>
            </a:r>
            <a:endParaRPr lang="en-US" altLang="ja-JP" dirty="0" smtClean="0"/>
          </a:p>
          <a:p>
            <a:r>
              <a:rPr lang="en-US" altLang="ja-JP" dirty="0" smtClean="0"/>
              <a:t>A</a:t>
            </a:r>
            <a:r>
              <a:rPr lang="en-US" altLang="ja-JP" baseline="0" dirty="0" smtClean="0"/>
              <a:t> large number of instances are spread across several systems.</a:t>
            </a:r>
          </a:p>
          <a:p>
            <a:r>
              <a:rPr lang="en-US" altLang="ja-JP" baseline="0" dirty="0" smtClean="0"/>
              <a:t>When an instance of a pattern involves a defect, developers have to inspect all instances of the pattern because the other instances might contain the same defect.  This problem is well-known in code-clone research, but the efficient code clone detection tools such as </a:t>
            </a:r>
            <a:r>
              <a:rPr lang="en-US" altLang="ja-JP" baseline="0" dirty="0" err="1" smtClean="0"/>
              <a:t>CCFinder</a:t>
            </a:r>
            <a:r>
              <a:rPr lang="en-US" altLang="ja-JP" baseline="0" dirty="0" smtClean="0"/>
              <a:t> is hard to detect code modified after copy-and-pasted.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#Therefore, we need another approach to detect coding patterns.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#Developers are required to keep the patterns consistent.</a:t>
            </a:r>
          </a:p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3F55F-EE26-4098-BF8B-F96EBB62F262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We propose a pattern mining approach </a:t>
            </a:r>
            <a:r>
              <a:rPr lang="en-US" altLang="ja-JP" baseline="0" dirty="0" smtClean="0"/>
              <a:t>to detecting coding patterns in </a:t>
            </a:r>
            <a:r>
              <a:rPr lang="en-US" altLang="ja-JP" dirty="0" smtClean="0"/>
              <a:t>source code</a:t>
            </a:r>
            <a:r>
              <a:rPr lang="en-US" altLang="ja-JP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Our pattern mining comprises three steps: Normalization, Mining and Classification.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The Normalization step takes as input a Java program and normalizes each method to a sequence of method call and control elements.</a:t>
            </a:r>
          </a:p>
          <a:p>
            <a:r>
              <a:rPr lang="en-US" altLang="ja-JP" baseline="0" dirty="0" smtClean="0"/>
              <a:t>In the mining step, we apply PrefixSpan algorithm to the generated sequence database.</a:t>
            </a:r>
          </a:p>
          <a:p>
            <a:r>
              <a:rPr lang="en-US" altLang="ja-JP" baseline="0" dirty="0" smtClean="0"/>
              <a:t>Finally, the resultant patterns are classified into pattern groups and some meaningless patterns are filtered out.</a:t>
            </a:r>
          </a:p>
          <a:p>
            <a:r>
              <a:rPr lang="en-US" altLang="ja-JP" baseline="0" dirty="0" smtClean="0"/>
              <a:t>Next We talk the detail of the three steps.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first step is normalizing Java source code.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We have defined</a:t>
            </a:r>
            <a:r>
              <a:rPr kumimoji="1" lang="en-US" altLang="ja-JP" baseline="0" dirty="0" smtClean="0"/>
              <a:t> rules to normalize a Java method to a sequence of  </a:t>
            </a:r>
            <a:r>
              <a:rPr kumimoji="1" lang="en-US" altLang="ja-JP" dirty="0" smtClean="0"/>
              <a:t>three kind of elements, method call, IF</a:t>
            </a:r>
            <a:r>
              <a:rPr kumimoji="1" lang="en-US" altLang="ja-JP" baseline="0" dirty="0" smtClean="0"/>
              <a:t> and LOOP elements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In short, a normalized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source code represent</a:t>
            </a:r>
            <a:r>
              <a:rPr kumimoji="1" lang="en-US" altLang="ja-JP" baseline="0" dirty="0" smtClean="0"/>
              <a:t>s the control-flow of its original source code.</a:t>
            </a:r>
          </a:p>
          <a:p>
            <a:r>
              <a:rPr kumimoji="1" lang="en-US" altLang="ja-JP" baseline="0" dirty="0" smtClean="0"/>
              <a:t>In this code,</a:t>
            </a:r>
            <a:r>
              <a:rPr kumimoji="1" lang="en-US" altLang="ja-JP" dirty="0" smtClean="0"/>
              <a:t> </a:t>
            </a:r>
            <a:r>
              <a:rPr kumimoji="1" lang="en-US" altLang="ja-JP" baseline="0" dirty="0" err="1" smtClean="0"/>
              <a:t>hasNext</a:t>
            </a:r>
            <a:r>
              <a:rPr kumimoji="1" lang="en-US" altLang="ja-JP" baseline="0" dirty="0" smtClean="0"/>
              <a:t>() is called </a:t>
            </a:r>
            <a:r>
              <a:rPr kumimoji="1" lang="en-US" altLang="ja-JP" dirty="0" smtClean="0"/>
              <a:t>f</a:t>
            </a:r>
            <a:r>
              <a:rPr kumimoji="1" lang="en-US" altLang="ja-JP" baseline="0" dirty="0" smtClean="0"/>
              <a:t>irst , then the loop condition is checked, next() method is called, and so on.  Its normalized source code represents the control-flow.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 method call</a:t>
            </a:r>
            <a:r>
              <a:rPr kumimoji="1" lang="en-US" altLang="ja-JP" baseline="0" dirty="0" smtClean="0"/>
              <a:t> in the source code is translated into a method call element, that is a method signature without its class name.</a:t>
            </a:r>
            <a:r>
              <a:rPr kumimoji="1" lang="ja-JP" altLang="en-US" baseline="0" dirty="0" smtClean="0"/>
              <a:t>  </a:t>
            </a:r>
            <a:r>
              <a:rPr kumimoji="1" lang="en-US" altLang="ja-JP" baseline="0" dirty="0" smtClean="0"/>
              <a:t>We ignore class names to handle dynamic binding.</a:t>
            </a:r>
          </a:p>
          <a:p>
            <a:r>
              <a:rPr kumimoji="1" lang="en-US" altLang="ja-JP" baseline="0" dirty="0" smtClean="0"/>
              <a:t>If two or more method calls are involved in an expression, the corresponding method call elements are sorted by control-flow.  If undefined, we use source code location.</a:t>
            </a:r>
          </a:p>
          <a:p>
            <a:r>
              <a:rPr kumimoji="1" lang="en-US" altLang="ja-JP" baseline="0" dirty="0" smtClean="0"/>
              <a:t>For example, “max” is called after these two methods, therefore the corresponding element is the end of the normalized code.  The order of two method calls </a:t>
            </a:r>
            <a:r>
              <a:rPr kumimoji="1" lang="en-US" altLang="ja-JP" baseline="0" dirty="0" err="1" smtClean="0"/>
              <a:t>getX</a:t>
            </a:r>
            <a:r>
              <a:rPr kumimoji="1" lang="en-US" altLang="ja-JP" baseline="0" dirty="0" smtClean="0"/>
              <a:t> and </a:t>
            </a:r>
            <a:r>
              <a:rPr kumimoji="1" lang="en-US" altLang="ja-JP" baseline="0" dirty="0" err="1" smtClean="0"/>
              <a:t>getY</a:t>
            </a:r>
            <a:r>
              <a:rPr kumimoji="1" lang="en-US" altLang="ja-JP" baseline="0" dirty="0" smtClean="0"/>
              <a:t> is not defined, so we simply place them in the textual order.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An If statement is translated into these elements.</a:t>
            </a:r>
          </a:p>
          <a:p>
            <a:r>
              <a:rPr kumimoji="1" lang="en-US" altLang="ja-JP" dirty="0" smtClean="0"/>
              <a:t>According to the control-flow, method call elements in a conditional predicate are inserted </a:t>
            </a:r>
            <a:r>
              <a:rPr kumimoji="1" lang="en-US" altLang="ja-JP" baseline="0" dirty="0" smtClean="0"/>
              <a:t>before the IF element. </a:t>
            </a:r>
          </a:p>
          <a:p>
            <a:r>
              <a:rPr kumimoji="1" lang="en-US" altLang="ja-JP" baseline="0" dirty="0" smtClean="0"/>
              <a:t>This rule translates these two fragments into the same sequence of elements.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Similarly,</a:t>
            </a:r>
            <a:r>
              <a:rPr kumimoji="1" lang="en-US" altLang="ja-JP" baseline="0" dirty="0" smtClean="0"/>
              <a:t> we defined rules for loop </a:t>
            </a:r>
            <a:r>
              <a:rPr kumimoji="1" lang="en-US" altLang="ja-JP" dirty="0" smtClean="0"/>
              <a:t>statements such as</a:t>
            </a:r>
            <a:r>
              <a:rPr kumimoji="1" lang="en-US" altLang="ja-JP" baseline="0" dirty="0" smtClean="0"/>
              <a:t> “for” and “while”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These rules simply extract</a:t>
            </a:r>
            <a:r>
              <a:rPr kumimoji="1" lang="en-US" altLang="ja-JP" baseline="0" dirty="0" smtClean="0"/>
              <a:t> the control-flow of loop statements.</a:t>
            </a:r>
          </a:p>
          <a:p>
            <a:r>
              <a:rPr kumimoji="1" lang="en-US" altLang="ja-JP" baseline="0" dirty="0" smtClean="0"/>
              <a:t>If a developer rewrites this “for” loop to this “while” loop, both loops are translated into this same sequence.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7786710" y="908050"/>
            <a:ext cx="110487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>
                <a:solidFill>
                  <a:schemeClr val="accent2"/>
                </a:solidFill>
              </a:rPr>
              <a:t>Department of Computer Science, 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A6876B4-8951-4F1C-B230-BA8EC76DD558}" type="datetimeFigureOut">
              <a:rPr kumimoji="1" lang="ja-JP" altLang="en-US" smtClean="0"/>
              <a:pPr/>
              <a:t>2008/4/7</a:t>
            </a:fld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7158" y="1125538"/>
            <a:ext cx="8074055" cy="1943100"/>
          </a:xfrm>
        </p:spPr>
        <p:txBody>
          <a:bodyPr/>
          <a:lstStyle/>
          <a:p>
            <a:r>
              <a:rPr lang="en-US" altLang="ja-JP" dirty="0" smtClean="0"/>
              <a:t>Mining Application-Specific Coding Patterns for </a:t>
            </a:r>
            <a:br>
              <a:rPr lang="en-US" altLang="ja-JP" dirty="0" smtClean="0"/>
            </a:br>
            <a:r>
              <a:rPr lang="en-US" altLang="ja-JP" dirty="0" smtClean="0"/>
              <a:t>Software Maintenance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4225" y="3357563"/>
            <a:ext cx="6859609" cy="2376487"/>
          </a:xfrm>
        </p:spPr>
        <p:txBody>
          <a:bodyPr/>
          <a:lstStyle/>
          <a:p>
            <a:r>
              <a:rPr lang="en-US" altLang="ja-JP" u="sng" dirty="0" smtClean="0"/>
              <a:t>Takashi </a:t>
            </a:r>
            <a:r>
              <a:rPr lang="en-US" altLang="ja-JP" u="sng" dirty="0" err="1" smtClean="0"/>
              <a:t>Ishio</a:t>
            </a:r>
            <a:r>
              <a:rPr lang="en-US" altLang="ja-JP" dirty="0" smtClean="0"/>
              <a:t>, Hironori Date, </a:t>
            </a:r>
          </a:p>
          <a:p>
            <a:r>
              <a:rPr lang="en-US" altLang="ja-JP" dirty="0" smtClean="0"/>
              <a:t>Tatsuya Miyake, </a:t>
            </a:r>
            <a:r>
              <a:rPr lang="en-US" altLang="ja-JP" dirty="0" err="1" smtClean="0"/>
              <a:t>Katsuro</a:t>
            </a:r>
            <a:r>
              <a:rPr lang="en-US" altLang="ja-JP" dirty="0" smtClean="0"/>
              <a:t> Inoue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Osaka University, Japan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/>
          <p:cNvSpPr/>
          <p:nvPr/>
        </p:nvSpPr>
        <p:spPr>
          <a:xfrm>
            <a:off x="5500694" y="3643314"/>
            <a:ext cx="3286148" cy="26432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857224" y="3643314"/>
            <a:ext cx="3786214" cy="23574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Sequential Pattern Mining</a:t>
            </a:r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605868" cy="2230439"/>
          </a:xfrm>
        </p:spPr>
        <p:txBody>
          <a:bodyPr/>
          <a:lstStyle/>
          <a:p>
            <a:r>
              <a:rPr lang="en-US" altLang="ja-JP" dirty="0" smtClean="0"/>
              <a:t>Extract </a:t>
            </a:r>
            <a:r>
              <a:rPr lang="en-US" altLang="ja-JP" dirty="0"/>
              <a:t>frequent </a:t>
            </a:r>
            <a:r>
              <a:rPr lang="en-US" altLang="ja-JP" dirty="0" smtClean="0"/>
              <a:t>subsequences </a:t>
            </a:r>
            <a:r>
              <a:rPr lang="en-US" altLang="ja-JP" dirty="0"/>
              <a:t>from a sequence </a:t>
            </a:r>
            <a:r>
              <a:rPr lang="en-US" altLang="ja-JP" dirty="0" smtClean="0"/>
              <a:t>database.</a:t>
            </a:r>
          </a:p>
          <a:p>
            <a:pPr lvl="1"/>
            <a:r>
              <a:rPr lang="en-US" altLang="ja-JP" dirty="0" smtClean="0"/>
              <a:t>Each sequence represents a Java method.</a:t>
            </a:r>
          </a:p>
        </p:txBody>
      </p:sp>
      <p:sp>
        <p:nvSpPr>
          <p:cNvPr id="552964" name="AutoShape 4"/>
          <p:cNvSpPr>
            <a:spLocks noChangeArrowheads="1"/>
          </p:cNvSpPr>
          <p:nvPr/>
        </p:nvSpPr>
        <p:spPr bwMode="auto">
          <a:xfrm rot="16200000">
            <a:off x="4801675" y="4444493"/>
            <a:ext cx="500065" cy="469344"/>
          </a:xfrm>
          <a:prstGeom prst="downArrow">
            <a:avLst>
              <a:gd name="adj1" fmla="val 50000"/>
              <a:gd name="adj2" fmla="val 43171"/>
            </a:avLst>
          </a:prstGeom>
          <a:solidFill>
            <a:schemeClr val="tx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ja-JP" altLang="en-US"/>
          </a:p>
        </p:txBody>
      </p:sp>
      <p:sp>
        <p:nvSpPr>
          <p:cNvPr id="552966" name="AutoShape 6"/>
          <p:cNvSpPr>
            <a:spLocks noChangeArrowheads="1"/>
          </p:cNvSpPr>
          <p:nvPr/>
        </p:nvSpPr>
        <p:spPr bwMode="auto">
          <a:xfrm>
            <a:off x="5789619" y="3402015"/>
            <a:ext cx="2447925" cy="408623"/>
          </a:xfrm>
          <a:prstGeom prst="roundRect">
            <a:avLst>
              <a:gd name="adj" fmla="val 16667"/>
            </a:avLst>
          </a:prstGeom>
          <a:solidFill>
            <a:srgbClr val="E7EAF5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altLang="ja-JP" dirty="0"/>
              <a:t>Sequential </a:t>
            </a:r>
            <a:r>
              <a:rPr lang="en-US" altLang="ja-JP" dirty="0" smtClean="0"/>
              <a:t>Patterns</a:t>
            </a:r>
            <a:endParaRPr lang="en-US" altLang="ja-JP" dirty="0"/>
          </a:p>
        </p:txBody>
      </p:sp>
      <p:sp>
        <p:nvSpPr>
          <p:cNvPr id="552978" name="AutoShape 18"/>
          <p:cNvSpPr>
            <a:spLocks noChangeArrowheads="1"/>
          </p:cNvSpPr>
          <p:nvPr/>
        </p:nvSpPr>
        <p:spPr bwMode="auto">
          <a:xfrm>
            <a:off x="1357290" y="3143248"/>
            <a:ext cx="2874964" cy="715089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altLang="ja-JP" dirty="0" smtClean="0"/>
              <a:t>Sequence Database</a:t>
            </a:r>
          </a:p>
          <a:p>
            <a:pPr algn="ctr"/>
            <a:r>
              <a:rPr lang="en-US" altLang="ja-JP" dirty="0" smtClean="0"/>
              <a:t>(normalized source code)</a:t>
            </a:r>
            <a:endParaRPr lang="en-US" altLang="ja-JP" dirty="0"/>
          </a:p>
        </p:txBody>
      </p:sp>
      <p:sp>
        <p:nvSpPr>
          <p:cNvPr id="552979" name="Rectangle 19"/>
          <p:cNvSpPr>
            <a:spLocks noChangeArrowheads="1"/>
          </p:cNvSpPr>
          <p:nvPr/>
        </p:nvSpPr>
        <p:spPr bwMode="auto">
          <a:xfrm>
            <a:off x="1289025" y="400050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A</a:t>
            </a:r>
          </a:p>
        </p:txBody>
      </p:sp>
      <p:sp>
        <p:nvSpPr>
          <p:cNvPr id="552980" name="Rectangle 20"/>
          <p:cNvSpPr>
            <a:spLocks noChangeArrowheads="1"/>
          </p:cNvSpPr>
          <p:nvPr/>
        </p:nvSpPr>
        <p:spPr bwMode="auto">
          <a:xfrm>
            <a:off x="1289025" y="4357694"/>
            <a:ext cx="360363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B</a:t>
            </a:r>
          </a:p>
        </p:txBody>
      </p:sp>
      <p:sp>
        <p:nvSpPr>
          <p:cNvPr id="552981" name="Rectangle 21"/>
          <p:cNvSpPr>
            <a:spLocks noChangeArrowheads="1"/>
          </p:cNvSpPr>
          <p:nvPr/>
        </p:nvSpPr>
        <p:spPr bwMode="auto">
          <a:xfrm>
            <a:off x="1285853" y="471488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C</a:t>
            </a:r>
          </a:p>
        </p:txBody>
      </p:sp>
      <p:sp>
        <p:nvSpPr>
          <p:cNvPr id="552982" name="Rectangle 22"/>
          <p:cNvSpPr>
            <a:spLocks noChangeArrowheads="1"/>
          </p:cNvSpPr>
          <p:nvPr/>
        </p:nvSpPr>
        <p:spPr bwMode="auto">
          <a:xfrm>
            <a:off x="1289025" y="5062551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D</a:t>
            </a:r>
          </a:p>
        </p:txBody>
      </p:sp>
      <p:sp>
        <p:nvSpPr>
          <p:cNvPr id="552983" name="Rectangle 23"/>
          <p:cNvSpPr>
            <a:spLocks noChangeArrowheads="1"/>
          </p:cNvSpPr>
          <p:nvPr/>
        </p:nvSpPr>
        <p:spPr bwMode="auto">
          <a:xfrm>
            <a:off x="1285852" y="5429264"/>
            <a:ext cx="360363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E</a:t>
            </a:r>
          </a:p>
        </p:txBody>
      </p:sp>
      <p:sp>
        <p:nvSpPr>
          <p:cNvPr id="552985" name="Rectangle 25"/>
          <p:cNvSpPr>
            <a:spLocks noChangeArrowheads="1"/>
          </p:cNvSpPr>
          <p:nvPr/>
        </p:nvSpPr>
        <p:spPr bwMode="auto">
          <a:xfrm>
            <a:off x="2143108" y="400050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A</a:t>
            </a:r>
          </a:p>
        </p:txBody>
      </p:sp>
      <p:sp>
        <p:nvSpPr>
          <p:cNvPr id="552986" name="Rectangle 26"/>
          <p:cNvSpPr>
            <a:spLocks noChangeArrowheads="1"/>
          </p:cNvSpPr>
          <p:nvPr/>
        </p:nvSpPr>
        <p:spPr bwMode="auto">
          <a:xfrm>
            <a:off x="2143108" y="4357694"/>
            <a:ext cx="360363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E</a:t>
            </a:r>
          </a:p>
        </p:txBody>
      </p:sp>
      <p:sp>
        <p:nvSpPr>
          <p:cNvPr id="552987" name="Rectangle 27"/>
          <p:cNvSpPr>
            <a:spLocks noChangeArrowheads="1"/>
          </p:cNvSpPr>
          <p:nvPr/>
        </p:nvSpPr>
        <p:spPr bwMode="auto">
          <a:xfrm>
            <a:off x="2143108" y="471488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B</a:t>
            </a:r>
          </a:p>
        </p:txBody>
      </p:sp>
      <p:sp>
        <p:nvSpPr>
          <p:cNvPr id="552988" name="Rectangle 28"/>
          <p:cNvSpPr>
            <a:spLocks noChangeArrowheads="1"/>
          </p:cNvSpPr>
          <p:nvPr/>
        </p:nvSpPr>
        <p:spPr bwMode="auto">
          <a:xfrm>
            <a:off x="2143108" y="507207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/>
              <a:t>C</a:t>
            </a:r>
          </a:p>
        </p:txBody>
      </p:sp>
      <p:sp>
        <p:nvSpPr>
          <p:cNvPr id="552989" name="Rectangle 29"/>
          <p:cNvSpPr>
            <a:spLocks noChangeArrowheads="1"/>
          </p:cNvSpPr>
          <p:nvPr/>
        </p:nvSpPr>
        <p:spPr bwMode="auto">
          <a:xfrm>
            <a:off x="2143108" y="5429264"/>
            <a:ext cx="360363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A</a:t>
            </a:r>
          </a:p>
        </p:txBody>
      </p:sp>
      <p:sp>
        <p:nvSpPr>
          <p:cNvPr id="552991" name="Rectangle 31"/>
          <p:cNvSpPr>
            <a:spLocks noChangeArrowheads="1"/>
          </p:cNvSpPr>
          <p:nvPr/>
        </p:nvSpPr>
        <p:spPr bwMode="auto">
          <a:xfrm>
            <a:off x="3003537" y="3990981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E</a:t>
            </a:r>
          </a:p>
        </p:txBody>
      </p:sp>
      <p:sp>
        <p:nvSpPr>
          <p:cNvPr id="552992" name="Rectangle 32"/>
          <p:cNvSpPr>
            <a:spLocks noChangeArrowheads="1"/>
          </p:cNvSpPr>
          <p:nvPr/>
        </p:nvSpPr>
        <p:spPr bwMode="auto">
          <a:xfrm>
            <a:off x="3003537" y="4357694"/>
            <a:ext cx="360363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D</a:t>
            </a:r>
          </a:p>
        </p:txBody>
      </p:sp>
      <p:sp>
        <p:nvSpPr>
          <p:cNvPr id="552993" name="Rectangle 33"/>
          <p:cNvSpPr>
            <a:spLocks noChangeArrowheads="1"/>
          </p:cNvSpPr>
          <p:nvPr/>
        </p:nvSpPr>
        <p:spPr bwMode="auto">
          <a:xfrm>
            <a:off x="3003537" y="471488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F</a:t>
            </a:r>
          </a:p>
        </p:txBody>
      </p:sp>
      <p:sp>
        <p:nvSpPr>
          <p:cNvPr id="552994" name="Rectangle 34"/>
          <p:cNvSpPr>
            <a:spLocks noChangeArrowheads="1"/>
          </p:cNvSpPr>
          <p:nvPr/>
        </p:nvSpPr>
        <p:spPr bwMode="auto">
          <a:xfrm>
            <a:off x="3003537" y="5072074"/>
            <a:ext cx="360362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B</a:t>
            </a:r>
          </a:p>
        </p:txBody>
      </p:sp>
      <p:sp>
        <p:nvSpPr>
          <p:cNvPr id="552995" name="Rectangle 35"/>
          <p:cNvSpPr>
            <a:spLocks noChangeArrowheads="1"/>
          </p:cNvSpPr>
          <p:nvPr/>
        </p:nvSpPr>
        <p:spPr bwMode="auto">
          <a:xfrm>
            <a:off x="3000364" y="5429264"/>
            <a:ext cx="360363" cy="366713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C</a:t>
            </a:r>
          </a:p>
        </p:txBody>
      </p:sp>
      <p:sp>
        <p:nvSpPr>
          <p:cNvPr id="552997" name="Rectangle 37"/>
          <p:cNvSpPr>
            <a:spLocks noChangeArrowheads="1"/>
          </p:cNvSpPr>
          <p:nvPr/>
        </p:nvSpPr>
        <p:spPr bwMode="auto">
          <a:xfrm>
            <a:off x="3857620" y="4000504"/>
            <a:ext cx="360362" cy="36671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A</a:t>
            </a:r>
          </a:p>
        </p:txBody>
      </p:sp>
      <p:sp>
        <p:nvSpPr>
          <p:cNvPr id="552998" name="Rectangle 38"/>
          <p:cNvSpPr>
            <a:spLocks noChangeArrowheads="1"/>
          </p:cNvSpPr>
          <p:nvPr/>
        </p:nvSpPr>
        <p:spPr bwMode="auto">
          <a:xfrm>
            <a:off x="3857620" y="4357694"/>
            <a:ext cx="360363" cy="36671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 dirty="0"/>
              <a:t>D</a:t>
            </a:r>
          </a:p>
        </p:txBody>
      </p:sp>
      <p:sp>
        <p:nvSpPr>
          <p:cNvPr id="552999" name="Rectangle 39"/>
          <p:cNvSpPr>
            <a:spLocks noChangeArrowheads="1"/>
          </p:cNvSpPr>
          <p:nvPr/>
        </p:nvSpPr>
        <p:spPr bwMode="auto">
          <a:xfrm>
            <a:off x="3857620" y="4714884"/>
            <a:ext cx="360362" cy="36671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/>
              <a:t>B</a:t>
            </a:r>
          </a:p>
        </p:txBody>
      </p:sp>
      <p:sp>
        <p:nvSpPr>
          <p:cNvPr id="553000" name="Rectangle 40"/>
          <p:cNvSpPr>
            <a:spLocks noChangeArrowheads="1"/>
          </p:cNvSpPr>
          <p:nvPr/>
        </p:nvSpPr>
        <p:spPr bwMode="auto">
          <a:xfrm>
            <a:off x="3857620" y="5072074"/>
            <a:ext cx="360362" cy="36671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/>
              <a:t>F</a:t>
            </a:r>
          </a:p>
        </p:txBody>
      </p:sp>
      <p:sp>
        <p:nvSpPr>
          <p:cNvPr id="553001" name="Rectangle 41"/>
          <p:cNvSpPr>
            <a:spLocks noChangeArrowheads="1"/>
          </p:cNvSpPr>
          <p:nvPr/>
        </p:nvSpPr>
        <p:spPr bwMode="auto">
          <a:xfrm>
            <a:off x="3857620" y="5429264"/>
            <a:ext cx="360363" cy="36671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800"/>
              <a:t>C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289025" y="4000504"/>
            <a:ext cx="428628" cy="1785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2146281" y="4000504"/>
            <a:ext cx="428628" cy="1785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3003537" y="4000504"/>
            <a:ext cx="428628" cy="1785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3857620" y="4000504"/>
            <a:ext cx="428628" cy="1785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5" name="グループ化 54"/>
          <p:cNvGrpSpPr/>
          <p:nvPr/>
        </p:nvGrpSpPr>
        <p:grpSpPr>
          <a:xfrm>
            <a:off x="5772305" y="4071940"/>
            <a:ext cx="728522" cy="2214580"/>
            <a:chOff x="5772305" y="4071940"/>
            <a:chExt cx="728522" cy="2214580"/>
          </a:xfrm>
        </p:grpSpPr>
        <p:sp>
          <p:nvSpPr>
            <p:cNvPr id="552968" name="Rectangle 8"/>
            <p:cNvSpPr>
              <a:spLocks noChangeArrowheads="1"/>
            </p:cNvSpPr>
            <p:nvPr/>
          </p:nvSpPr>
          <p:spPr bwMode="auto">
            <a:xfrm>
              <a:off x="5915659" y="4071940"/>
              <a:ext cx="427673" cy="923925"/>
            </a:xfrm>
            <a:prstGeom prst="rect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altLang="ja-JP" sz="1800" b="1" dirty="0"/>
                <a:t>A B C</a:t>
              </a:r>
            </a:p>
          </p:txBody>
        </p:sp>
        <p:sp>
          <p:nvSpPr>
            <p:cNvPr id="552969" name="Text Box 9"/>
            <p:cNvSpPr txBox="1">
              <a:spLocks noChangeArrowheads="1"/>
            </p:cNvSpPr>
            <p:nvPr/>
          </p:nvSpPr>
          <p:spPr bwMode="auto">
            <a:xfrm>
              <a:off x="5772305" y="5072065"/>
              <a:ext cx="714381" cy="64611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b="1" dirty="0" smtClean="0"/>
                <a:t>Sup3</a:t>
              </a:r>
              <a:endParaRPr lang="en-US" altLang="ja-JP" b="1" dirty="0"/>
            </a:p>
          </p:txBody>
        </p:sp>
        <p:sp>
          <p:nvSpPr>
            <p:cNvPr id="51" name="Text Box 9"/>
            <p:cNvSpPr txBox="1">
              <a:spLocks noChangeArrowheads="1"/>
            </p:cNvSpPr>
            <p:nvPr/>
          </p:nvSpPr>
          <p:spPr bwMode="auto">
            <a:xfrm>
              <a:off x="5786446" y="5640189"/>
              <a:ext cx="714381" cy="646331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b="1" dirty="0" smtClean="0"/>
                <a:t>Len3</a:t>
              </a:r>
              <a:endParaRPr lang="en-US" altLang="ja-JP" b="1" dirty="0"/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6357950" y="4071940"/>
            <a:ext cx="714381" cy="2217969"/>
            <a:chOff x="6572263" y="4071940"/>
            <a:chExt cx="714381" cy="2217969"/>
          </a:xfrm>
        </p:grpSpPr>
        <p:sp>
          <p:nvSpPr>
            <p:cNvPr id="552971" name="Rectangle 11"/>
            <p:cNvSpPr>
              <a:spLocks noChangeArrowheads="1"/>
            </p:cNvSpPr>
            <p:nvPr/>
          </p:nvSpPr>
          <p:spPr bwMode="auto">
            <a:xfrm>
              <a:off x="6716282" y="4071940"/>
              <a:ext cx="442855" cy="928688"/>
            </a:xfrm>
            <a:prstGeom prst="rect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altLang="ja-JP" sz="1800" b="1"/>
                <a:t>E B C</a:t>
              </a:r>
            </a:p>
          </p:txBody>
        </p:sp>
        <p:sp>
          <p:nvSpPr>
            <p:cNvPr id="552972" name="Text Box 12"/>
            <p:cNvSpPr txBox="1">
              <a:spLocks noChangeArrowheads="1"/>
            </p:cNvSpPr>
            <p:nvPr/>
          </p:nvSpPr>
          <p:spPr bwMode="auto">
            <a:xfrm>
              <a:off x="6572264" y="5072066"/>
              <a:ext cx="657082" cy="64611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altLang="ja-JP" b="1" dirty="0" smtClean="0"/>
                <a:t>Sup2</a:t>
              </a:r>
              <a:endParaRPr lang="en-US" altLang="ja-JP" b="1" dirty="0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6572263" y="5643578"/>
              <a:ext cx="714381" cy="646331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b="1" dirty="0" smtClean="0"/>
                <a:t>Len3</a:t>
              </a:r>
              <a:endParaRPr lang="en-US" altLang="ja-JP" b="1" dirty="0"/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6929454" y="4071944"/>
            <a:ext cx="728520" cy="2217965"/>
            <a:chOff x="7358082" y="4071944"/>
            <a:chExt cx="728520" cy="2217965"/>
          </a:xfrm>
        </p:grpSpPr>
        <p:sp>
          <p:nvSpPr>
            <p:cNvPr id="552974" name="Rectangle 14"/>
            <p:cNvSpPr>
              <a:spLocks noChangeArrowheads="1"/>
            </p:cNvSpPr>
            <p:nvPr/>
          </p:nvSpPr>
          <p:spPr bwMode="auto">
            <a:xfrm>
              <a:off x="7571738" y="4071944"/>
              <a:ext cx="428453" cy="928688"/>
            </a:xfrm>
            <a:prstGeom prst="rect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altLang="ja-JP" sz="1800" b="1" dirty="0"/>
                <a:t>D F C</a:t>
              </a:r>
            </a:p>
          </p:txBody>
        </p:sp>
        <p:sp>
          <p:nvSpPr>
            <p:cNvPr id="552975" name="Text Box 15"/>
            <p:cNvSpPr txBox="1">
              <a:spLocks noChangeArrowheads="1"/>
            </p:cNvSpPr>
            <p:nvPr/>
          </p:nvSpPr>
          <p:spPr bwMode="auto">
            <a:xfrm>
              <a:off x="7429520" y="5072069"/>
              <a:ext cx="657082" cy="64611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altLang="ja-JP" b="1" dirty="0" smtClean="0"/>
                <a:t>Sup</a:t>
              </a:r>
            </a:p>
            <a:p>
              <a:pPr algn="ctr"/>
              <a:r>
                <a:rPr lang="en-US" altLang="ja-JP" b="1" dirty="0" smtClean="0"/>
                <a:t>2</a:t>
              </a:r>
              <a:endParaRPr lang="en-US" altLang="ja-JP" b="1" dirty="0"/>
            </a:p>
          </p:txBody>
        </p:sp>
        <p:sp>
          <p:nvSpPr>
            <p:cNvPr id="53" name="Text Box 9"/>
            <p:cNvSpPr txBox="1">
              <a:spLocks noChangeArrowheads="1"/>
            </p:cNvSpPr>
            <p:nvPr/>
          </p:nvSpPr>
          <p:spPr bwMode="auto">
            <a:xfrm>
              <a:off x="7358082" y="5643578"/>
              <a:ext cx="714380" cy="646331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b="1" dirty="0" smtClean="0"/>
                <a:t>Len3</a:t>
              </a:r>
              <a:endParaRPr lang="en-US" altLang="ja-JP" b="1" dirty="0"/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7629692" y="4071942"/>
            <a:ext cx="728522" cy="2214580"/>
            <a:chOff x="5772305" y="4071940"/>
            <a:chExt cx="728522" cy="2214580"/>
          </a:xfrm>
        </p:grpSpPr>
        <p:sp>
          <p:nvSpPr>
            <p:cNvPr id="58" name="Rectangle 8"/>
            <p:cNvSpPr>
              <a:spLocks noChangeArrowheads="1"/>
            </p:cNvSpPr>
            <p:nvPr/>
          </p:nvSpPr>
          <p:spPr bwMode="auto">
            <a:xfrm>
              <a:off x="5915659" y="4071940"/>
              <a:ext cx="427673" cy="646331"/>
            </a:xfrm>
            <a:prstGeom prst="rect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altLang="ja-JP" sz="1800" b="1" dirty="0"/>
                <a:t>A </a:t>
              </a:r>
              <a:r>
                <a:rPr lang="en-US" altLang="ja-JP" b="1" dirty="0" smtClean="0"/>
                <a:t>E</a:t>
              </a:r>
              <a:endParaRPr lang="en-US" altLang="ja-JP" sz="1800" b="1" dirty="0"/>
            </a:p>
          </p:txBody>
        </p:sp>
        <p:sp>
          <p:nvSpPr>
            <p:cNvPr id="59" name="Text Box 9"/>
            <p:cNvSpPr txBox="1">
              <a:spLocks noChangeArrowheads="1"/>
            </p:cNvSpPr>
            <p:nvPr/>
          </p:nvSpPr>
          <p:spPr bwMode="auto">
            <a:xfrm>
              <a:off x="5772305" y="5072065"/>
              <a:ext cx="714381" cy="64611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b="1" dirty="0" smtClean="0"/>
                <a:t>Sup2</a:t>
              </a:r>
              <a:endParaRPr lang="en-US" altLang="ja-JP" b="1" dirty="0"/>
            </a:p>
          </p:txBody>
        </p:sp>
        <p:sp>
          <p:nvSpPr>
            <p:cNvPr id="60" name="Text Box 9"/>
            <p:cNvSpPr txBox="1">
              <a:spLocks noChangeArrowheads="1"/>
            </p:cNvSpPr>
            <p:nvPr/>
          </p:nvSpPr>
          <p:spPr bwMode="auto">
            <a:xfrm>
              <a:off x="5786446" y="5640189"/>
              <a:ext cx="714381" cy="646331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b="1" dirty="0" smtClean="0"/>
                <a:t>Len2</a:t>
              </a:r>
              <a:endParaRPr lang="en-US" altLang="ja-JP" b="1" dirty="0"/>
            </a:p>
          </p:txBody>
        </p:sp>
      </p:grpSp>
      <p:sp>
        <p:nvSpPr>
          <p:cNvPr id="61" name="テキスト ボックス 60"/>
          <p:cNvSpPr txBox="1"/>
          <p:nvPr/>
        </p:nvSpPr>
        <p:spPr>
          <a:xfrm>
            <a:off x="8286776" y="428625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…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5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552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5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552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52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552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552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552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553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52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52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55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55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552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552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553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552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552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55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552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552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000" fill="hold"/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000" fill="hold"/>
                                        <p:tgtEl>
                                          <p:spTgt spid="552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000" fill="hold"/>
                                        <p:tgtEl>
                                          <p:spTgt spid="552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552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552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552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553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53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4" dur="2000" fill="hold"/>
                                        <p:tgtEl>
                                          <p:spTgt spid="55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2000" fill="hold"/>
                                        <p:tgtEl>
                                          <p:spTgt spid="5529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8" dur="2000" fill="hold"/>
                                        <p:tgtEl>
                                          <p:spTgt spid="552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2000" fill="hold"/>
                                        <p:tgtEl>
                                          <p:spTgt spid="55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2" dur="2000" fill="hold"/>
                                        <p:tgtEl>
                                          <p:spTgt spid="552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4" dur="2000" fill="hold"/>
                                        <p:tgtEl>
                                          <p:spTgt spid="552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6" dur="2000" fill="hold"/>
                                        <p:tgtEl>
                                          <p:spTgt spid="55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8" dur="2000" fill="hold"/>
                                        <p:tgtEl>
                                          <p:spTgt spid="552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0" dur="2000" fill="hold"/>
                                        <p:tgtEl>
                                          <p:spTgt spid="553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2" dur="2000" fill="hold"/>
                                        <p:tgtEl>
                                          <p:spTgt spid="553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79" grpId="1" build="allAtOnce"/>
      <p:bldP spid="552983" grpId="0"/>
      <p:bldP spid="552985" grpId="0" build="allAtOnce"/>
      <p:bldP spid="552986" grpId="0" build="allAtOnce"/>
      <p:bldP spid="552992" grpId="0" build="allAtOnce"/>
      <p:bldP spid="552993" grpId="0" build="allAtOnce"/>
      <p:bldP spid="552995" grpId="0" build="allAtOnce"/>
      <p:bldP spid="552998" grpId="0" build="allAtOnce"/>
      <p:bldP spid="553000" grpId="0" build="allAtOnce"/>
      <p:bldP spid="553001" grpId="0" build="allAtOnce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115888"/>
            <a:ext cx="8391554" cy="865187"/>
          </a:xfrm>
        </p:spPr>
        <p:txBody>
          <a:bodyPr/>
          <a:lstStyle/>
          <a:p>
            <a:r>
              <a:rPr lang="en-US" altLang="ja-JP" sz="3600" dirty="0" smtClean="0"/>
              <a:t>PrefixSpan: an algorithm of </a:t>
            </a:r>
            <a:br>
              <a:rPr lang="en-US" altLang="ja-JP" sz="3600" dirty="0" smtClean="0"/>
            </a:br>
            <a:r>
              <a:rPr lang="en-US" altLang="ja-JP" sz="3600" dirty="0" smtClean="0"/>
              <a:t>Sequential Pattern Mining </a:t>
            </a:r>
            <a:r>
              <a:rPr lang="en-US" altLang="ja-JP" sz="3600" baseline="30000" dirty="0" smtClean="0"/>
              <a:t>[1]</a:t>
            </a:r>
            <a:endParaRPr lang="ja-JP" altLang="en-US" sz="3600" baseline="30000" dirty="0"/>
          </a:p>
        </p:txBody>
      </p:sp>
      <p:sp>
        <p:nvSpPr>
          <p:cNvPr id="153742" name="Rectangle 142"/>
          <p:cNvSpPr>
            <a:spLocks noGrp="1" noChangeArrowheads="1"/>
          </p:cNvSpPr>
          <p:nvPr>
            <p:ph type="body" idx="1"/>
          </p:nvPr>
        </p:nvSpPr>
        <p:spPr>
          <a:xfrm>
            <a:off x="323851" y="1557339"/>
            <a:ext cx="2105010" cy="1014406"/>
          </a:xfrm>
          <a:solidFill>
            <a:srgbClr val="FFFFFF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/>
              <a:t>Parameters: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/>
              <a:t>	length = 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/>
              <a:t>	support = 2</a:t>
            </a:r>
            <a:endParaRPr lang="ja-JP" altLang="en-US" sz="2000" dirty="0"/>
          </a:p>
        </p:txBody>
      </p:sp>
      <p:sp>
        <p:nvSpPr>
          <p:cNvPr id="153655" name="Rectangle 55"/>
          <p:cNvSpPr>
            <a:spLocks noChangeArrowheads="1"/>
          </p:cNvSpPr>
          <p:nvPr/>
        </p:nvSpPr>
        <p:spPr bwMode="auto">
          <a:xfrm>
            <a:off x="1622455" y="5214950"/>
            <a:ext cx="716438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ja-JP" sz="1600" dirty="0" smtClean="0"/>
          </a:p>
          <a:p>
            <a:r>
              <a:rPr lang="en-US" altLang="ja-JP" sz="1600" dirty="0" smtClean="0"/>
              <a:t>[1] </a:t>
            </a:r>
            <a:r>
              <a:rPr lang="ja-JP" altLang="ja-JP" sz="1600" dirty="0" smtClean="0"/>
              <a:t>Jian Pei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Jiawei Han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Behzad </a:t>
            </a:r>
            <a:r>
              <a:rPr lang="ja-JP" altLang="ja-JP" sz="1600" dirty="0"/>
              <a:t>Mortazavi-</a:t>
            </a:r>
            <a:r>
              <a:rPr lang="ja-JP" altLang="ja-JP" sz="1600" dirty="0" smtClean="0"/>
              <a:t>Asl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Jianyong Wang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Helen Pinto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Qiming Chen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Umeshwar Dayal</a:t>
            </a:r>
            <a:r>
              <a:rPr lang="en-US" altLang="ja-JP" sz="1600" dirty="0" smtClean="0"/>
              <a:t>, </a:t>
            </a:r>
            <a:r>
              <a:rPr lang="ja-JP" altLang="ja-JP" sz="1600" dirty="0" smtClean="0"/>
              <a:t>Mei</a:t>
            </a:r>
            <a:r>
              <a:rPr lang="ja-JP" altLang="ja-JP" sz="1600" dirty="0"/>
              <a:t>-Chun </a:t>
            </a:r>
            <a:r>
              <a:rPr lang="ja-JP" altLang="ja-JP" sz="1600" dirty="0" smtClean="0"/>
              <a:t>Hsu</a:t>
            </a:r>
            <a:r>
              <a:rPr lang="en-US" altLang="ja-JP" sz="1600" dirty="0" smtClean="0"/>
              <a:t>,  “Mining </a:t>
            </a:r>
            <a:r>
              <a:rPr lang="en-US" altLang="ja-JP" sz="1600" dirty="0"/>
              <a:t>Sequential Patterns by Pattern-Growth: The PrefixSpan </a:t>
            </a:r>
            <a:r>
              <a:rPr lang="en-US" altLang="ja-JP" sz="1600" dirty="0" smtClean="0"/>
              <a:t>Approach”, IEEE </a:t>
            </a:r>
            <a:r>
              <a:rPr lang="en-US" altLang="ja-JP" sz="1600" dirty="0"/>
              <a:t>Transactions on Knowledge and Data </a:t>
            </a:r>
            <a:r>
              <a:rPr lang="en-US" altLang="ja-JP" sz="1600" dirty="0" smtClean="0"/>
              <a:t>Engineering, Vol.16, No.11, pp.1</a:t>
            </a:r>
            <a:r>
              <a:rPr lang="ja-JP" altLang="ja-JP" sz="1600" dirty="0" smtClean="0"/>
              <a:t>424-1440</a:t>
            </a:r>
            <a:r>
              <a:rPr lang="ja-JP" altLang="en-US" sz="1600" dirty="0" smtClean="0"/>
              <a:t>，</a:t>
            </a:r>
            <a:r>
              <a:rPr lang="en-US" altLang="ja-JP" sz="1600" dirty="0" smtClean="0"/>
              <a:t>2004.</a:t>
            </a:r>
            <a:endParaRPr lang="en-US" altLang="ja-JP" sz="1600" dirty="0"/>
          </a:p>
        </p:txBody>
      </p:sp>
      <p:sp>
        <p:nvSpPr>
          <p:cNvPr id="153656" name="Rectangle 56"/>
          <p:cNvSpPr>
            <a:spLocks noChangeArrowheads="1"/>
          </p:cNvSpPr>
          <p:nvPr/>
        </p:nvSpPr>
        <p:spPr bwMode="auto">
          <a:xfrm>
            <a:off x="1760538" y="2851150"/>
            <a:ext cx="936625" cy="3603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c  d</a:t>
            </a:r>
          </a:p>
        </p:txBody>
      </p:sp>
      <p:sp>
        <p:nvSpPr>
          <p:cNvPr id="153657" name="Rectangle 57"/>
          <p:cNvSpPr>
            <a:spLocks noChangeArrowheads="1"/>
          </p:cNvSpPr>
          <p:nvPr/>
        </p:nvSpPr>
        <p:spPr bwMode="auto">
          <a:xfrm>
            <a:off x="1760538" y="32845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  c</a:t>
            </a:r>
          </a:p>
        </p:txBody>
      </p:sp>
      <p:sp>
        <p:nvSpPr>
          <p:cNvPr id="153658" name="Rectangle 58"/>
          <p:cNvSpPr>
            <a:spLocks noChangeArrowheads="1"/>
          </p:cNvSpPr>
          <p:nvPr/>
        </p:nvSpPr>
        <p:spPr bwMode="auto">
          <a:xfrm>
            <a:off x="1760538" y="37163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 b  a</a:t>
            </a:r>
          </a:p>
        </p:txBody>
      </p:sp>
      <p:sp>
        <p:nvSpPr>
          <p:cNvPr id="153659" name="Rectangle 59"/>
          <p:cNvSpPr>
            <a:spLocks noChangeArrowheads="1"/>
          </p:cNvSpPr>
          <p:nvPr/>
        </p:nvSpPr>
        <p:spPr bwMode="auto">
          <a:xfrm>
            <a:off x="1760538" y="41481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a  b</a:t>
            </a:r>
          </a:p>
        </p:txBody>
      </p:sp>
      <p:sp>
        <p:nvSpPr>
          <p:cNvPr id="153660" name="Line 60"/>
          <p:cNvSpPr>
            <a:spLocks noChangeShapeType="1"/>
          </p:cNvSpPr>
          <p:nvPr/>
        </p:nvSpPr>
        <p:spPr bwMode="auto">
          <a:xfrm flipV="1">
            <a:off x="3416300" y="2633663"/>
            <a:ext cx="64770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1" name="Text Box 61"/>
          <p:cNvSpPr txBox="1">
            <a:spLocks noChangeArrowheads="1"/>
          </p:cNvSpPr>
          <p:nvPr/>
        </p:nvSpPr>
        <p:spPr bwMode="auto">
          <a:xfrm>
            <a:off x="3544888" y="26257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</a:t>
            </a:r>
          </a:p>
        </p:txBody>
      </p:sp>
      <p:sp>
        <p:nvSpPr>
          <p:cNvPr id="153662" name="AutoShape 62"/>
          <p:cNvSpPr>
            <a:spLocks noChangeArrowheads="1"/>
          </p:cNvSpPr>
          <p:nvPr/>
        </p:nvSpPr>
        <p:spPr bwMode="auto">
          <a:xfrm>
            <a:off x="928663" y="4724400"/>
            <a:ext cx="2635276" cy="419112"/>
          </a:xfrm>
          <a:prstGeom prst="wedgeRoundRectCallout">
            <a:avLst>
              <a:gd name="adj1" fmla="val 30870"/>
              <a:gd name="adj2" fmla="val -10394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The number of instances</a:t>
            </a:r>
            <a:endParaRPr lang="ja-JP" altLang="en-US" sz="1600" dirty="0"/>
          </a:p>
        </p:txBody>
      </p:sp>
      <p:sp>
        <p:nvSpPr>
          <p:cNvPr id="153663" name="AutoShape 63"/>
          <p:cNvSpPr>
            <a:spLocks noChangeArrowheads="1"/>
          </p:cNvSpPr>
          <p:nvPr/>
        </p:nvSpPr>
        <p:spPr bwMode="auto">
          <a:xfrm>
            <a:off x="2571736" y="1357298"/>
            <a:ext cx="3357586" cy="428628"/>
          </a:xfrm>
          <a:prstGeom prst="wedgeRoundRectCallout">
            <a:avLst>
              <a:gd name="adj1" fmla="val -16497"/>
              <a:gd name="adj2" fmla="val 24432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Extract the substrings after “a”</a:t>
            </a:r>
            <a:endParaRPr lang="ja-JP" altLang="en-US" sz="1600" dirty="0"/>
          </a:p>
        </p:txBody>
      </p:sp>
      <p:sp>
        <p:nvSpPr>
          <p:cNvPr id="153665" name="Line 65"/>
          <p:cNvSpPr>
            <a:spLocks noChangeShapeType="1"/>
          </p:cNvSpPr>
          <p:nvPr/>
        </p:nvSpPr>
        <p:spPr bwMode="auto">
          <a:xfrm flipV="1">
            <a:off x="3416300" y="364172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6" name="Text Box 66"/>
          <p:cNvSpPr txBox="1">
            <a:spLocks noChangeArrowheads="1"/>
          </p:cNvSpPr>
          <p:nvPr/>
        </p:nvSpPr>
        <p:spPr bwMode="auto">
          <a:xfrm>
            <a:off x="3560763" y="33496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b</a:t>
            </a:r>
          </a:p>
        </p:txBody>
      </p:sp>
      <p:sp>
        <p:nvSpPr>
          <p:cNvPr id="153667" name="Line 67"/>
          <p:cNvSpPr>
            <a:spLocks noChangeShapeType="1"/>
          </p:cNvSpPr>
          <p:nvPr/>
        </p:nvSpPr>
        <p:spPr bwMode="auto">
          <a:xfrm>
            <a:off x="3416300" y="4003675"/>
            <a:ext cx="720725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8" name="Text Box 68"/>
          <p:cNvSpPr txBox="1">
            <a:spLocks noChangeArrowheads="1"/>
          </p:cNvSpPr>
          <p:nvPr/>
        </p:nvSpPr>
        <p:spPr bwMode="auto">
          <a:xfrm>
            <a:off x="3560763" y="385921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c</a:t>
            </a:r>
          </a:p>
        </p:txBody>
      </p:sp>
      <p:sp>
        <p:nvSpPr>
          <p:cNvPr id="153673" name="Rectangle 73"/>
          <p:cNvSpPr>
            <a:spLocks noChangeArrowheads="1"/>
          </p:cNvSpPr>
          <p:nvPr/>
        </p:nvSpPr>
        <p:spPr bwMode="auto">
          <a:xfrm>
            <a:off x="4208463" y="19161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 d</a:t>
            </a:r>
          </a:p>
        </p:txBody>
      </p:sp>
      <p:sp>
        <p:nvSpPr>
          <p:cNvPr id="153674" name="Rectangle 74"/>
          <p:cNvSpPr>
            <a:spLocks noChangeArrowheads="1"/>
          </p:cNvSpPr>
          <p:nvPr/>
        </p:nvSpPr>
        <p:spPr bwMode="auto">
          <a:xfrm>
            <a:off x="4208463" y="23479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b  c</a:t>
            </a:r>
          </a:p>
        </p:txBody>
      </p:sp>
      <p:sp>
        <p:nvSpPr>
          <p:cNvPr id="153675" name="Rectangle 75"/>
          <p:cNvSpPr>
            <a:spLocks noChangeArrowheads="1"/>
          </p:cNvSpPr>
          <p:nvPr/>
        </p:nvSpPr>
        <p:spPr bwMode="auto">
          <a:xfrm>
            <a:off x="4208463" y="27797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</a:t>
            </a:r>
          </a:p>
        </p:txBody>
      </p:sp>
      <p:sp>
        <p:nvSpPr>
          <p:cNvPr id="153676" name="Rectangle 76"/>
          <p:cNvSpPr>
            <a:spLocks noChangeArrowheads="1"/>
          </p:cNvSpPr>
          <p:nvPr/>
        </p:nvSpPr>
        <p:spPr bwMode="auto">
          <a:xfrm>
            <a:off x="4208463" y="3284538"/>
            <a:ext cx="936625" cy="355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53677" name="Rectangle 77"/>
          <p:cNvSpPr>
            <a:spLocks noChangeArrowheads="1"/>
          </p:cNvSpPr>
          <p:nvPr/>
        </p:nvSpPr>
        <p:spPr bwMode="auto">
          <a:xfrm>
            <a:off x="4208463" y="37163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</a:t>
            </a:r>
          </a:p>
        </p:txBody>
      </p:sp>
      <p:sp>
        <p:nvSpPr>
          <p:cNvPr id="153678" name="Rectangle 78"/>
          <p:cNvSpPr>
            <a:spLocks noChangeArrowheads="1"/>
          </p:cNvSpPr>
          <p:nvPr/>
        </p:nvSpPr>
        <p:spPr bwMode="auto">
          <a:xfrm>
            <a:off x="4208463" y="4295775"/>
            <a:ext cx="936625" cy="3571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</a:t>
            </a:r>
          </a:p>
        </p:txBody>
      </p:sp>
      <p:sp>
        <p:nvSpPr>
          <p:cNvPr id="153679" name="Rectangle 79"/>
          <p:cNvSpPr>
            <a:spLocks noChangeArrowheads="1"/>
          </p:cNvSpPr>
          <p:nvPr/>
        </p:nvSpPr>
        <p:spPr bwMode="auto">
          <a:xfrm>
            <a:off x="4208463" y="4724400"/>
            <a:ext cx="936625" cy="3603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b  a</a:t>
            </a:r>
          </a:p>
        </p:txBody>
      </p:sp>
      <p:sp>
        <p:nvSpPr>
          <p:cNvPr id="153687" name="Line 87"/>
          <p:cNvSpPr>
            <a:spLocks noChangeShapeType="1"/>
          </p:cNvSpPr>
          <p:nvPr/>
        </p:nvSpPr>
        <p:spPr bwMode="auto">
          <a:xfrm flipV="1">
            <a:off x="5792788" y="2276475"/>
            <a:ext cx="792162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88" name="Text Box 88"/>
          <p:cNvSpPr txBox="1">
            <a:spLocks noChangeArrowheads="1"/>
          </p:cNvSpPr>
          <p:nvPr/>
        </p:nvSpPr>
        <p:spPr bwMode="auto">
          <a:xfrm>
            <a:off x="5937250" y="205263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b </a:t>
            </a:r>
          </a:p>
        </p:txBody>
      </p:sp>
      <p:sp>
        <p:nvSpPr>
          <p:cNvPr id="153689" name="Line 89"/>
          <p:cNvSpPr>
            <a:spLocks noChangeShapeType="1"/>
          </p:cNvSpPr>
          <p:nvPr/>
        </p:nvSpPr>
        <p:spPr bwMode="auto">
          <a:xfrm>
            <a:off x="5792788" y="2779713"/>
            <a:ext cx="792162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92" name="Rectangle 92"/>
          <p:cNvSpPr>
            <a:spLocks noChangeArrowheads="1"/>
          </p:cNvSpPr>
          <p:nvPr/>
        </p:nvSpPr>
        <p:spPr bwMode="auto">
          <a:xfrm>
            <a:off x="6656388" y="205898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53693" name="AutoShape 93"/>
          <p:cNvSpPr>
            <a:spLocks noChangeArrowheads="1"/>
          </p:cNvSpPr>
          <p:nvPr/>
        </p:nvSpPr>
        <p:spPr bwMode="auto">
          <a:xfrm>
            <a:off x="2768600" y="2851150"/>
            <a:ext cx="504825" cy="16573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4</a:t>
            </a:r>
          </a:p>
          <a:p>
            <a:pPr algn="ctr"/>
            <a:r>
              <a:rPr lang="en-US" altLang="ja-JP"/>
              <a:t>b : 3</a:t>
            </a:r>
          </a:p>
          <a:p>
            <a:pPr algn="ctr"/>
            <a:r>
              <a:rPr lang="en-US" altLang="ja-JP"/>
              <a:t>c : 3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2840038" y="4003675"/>
            <a:ext cx="360362" cy="215900"/>
            <a:chOff x="3424" y="2432"/>
            <a:chExt cx="227" cy="227"/>
          </a:xfrm>
        </p:grpSpPr>
        <p:sp>
          <p:nvSpPr>
            <p:cNvPr id="153680" name="Line 80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81" name="Line 81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694" name="AutoShape 94"/>
          <p:cNvSpPr>
            <a:spLocks noChangeArrowheads="1"/>
          </p:cNvSpPr>
          <p:nvPr/>
        </p:nvSpPr>
        <p:spPr bwMode="auto">
          <a:xfrm>
            <a:off x="5216525" y="1916113"/>
            <a:ext cx="504825" cy="12255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b : 2</a:t>
            </a:r>
          </a:p>
          <a:p>
            <a:pPr algn="ctr"/>
            <a:r>
              <a:rPr lang="en-US" altLang="ja-JP"/>
              <a:t>c : 2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5287963" y="2838450"/>
            <a:ext cx="360362" cy="215900"/>
            <a:chOff x="3424" y="2432"/>
            <a:chExt cx="227" cy="227"/>
          </a:xfrm>
        </p:grpSpPr>
        <p:sp>
          <p:nvSpPr>
            <p:cNvPr id="153696" name="Line 9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97" name="Line 9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5286375" y="2032000"/>
            <a:ext cx="360363" cy="215900"/>
            <a:chOff x="3424" y="2432"/>
            <a:chExt cx="227" cy="227"/>
          </a:xfrm>
        </p:grpSpPr>
        <p:sp>
          <p:nvSpPr>
            <p:cNvPr id="153699" name="Line 99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00" name="Line 100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01" name="Text Box 101"/>
          <p:cNvSpPr txBox="1">
            <a:spLocks noChangeArrowheads="1"/>
          </p:cNvSpPr>
          <p:nvPr/>
        </p:nvSpPr>
        <p:spPr bwMode="auto">
          <a:xfrm>
            <a:off x="5959475" y="255746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c </a:t>
            </a:r>
          </a:p>
        </p:txBody>
      </p:sp>
      <p:sp>
        <p:nvSpPr>
          <p:cNvPr id="153702" name="Rectangle 102"/>
          <p:cNvSpPr>
            <a:spLocks noChangeArrowheads="1"/>
          </p:cNvSpPr>
          <p:nvPr/>
        </p:nvSpPr>
        <p:spPr bwMode="auto">
          <a:xfrm>
            <a:off x="6656388" y="2781300"/>
            <a:ext cx="936625" cy="3587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</a:t>
            </a:r>
          </a:p>
        </p:txBody>
      </p:sp>
      <p:sp>
        <p:nvSpPr>
          <p:cNvPr id="153703" name="AutoShape 103"/>
          <p:cNvSpPr>
            <a:spLocks noChangeArrowheads="1"/>
          </p:cNvSpPr>
          <p:nvPr/>
        </p:nvSpPr>
        <p:spPr bwMode="auto">
          <a:xfrm>
            <a:off x="7664450" y="2779713"/>
            <a:ext cx="504825" cy="3603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 : 1</a:t>
            </a:r>
          </a:p>
        </p:txBody>
      </p:sp>
      <p:sp>
        <p:nvSpPr>
          <p:cNvPr id="153704" name="AutoShape 104"/>
          <p:cNvSpPr>
            <a:spLocks noChangeArrowheads="1"/>
          </p:cNvSpPr>
          <p:nvPr/>
        </p:nvSpPr>
        <p:spPr bwMode="auto">
          <a:xfrm>
            <a:off x="7664450" y="2058988"/>
            <a:ext cx="504825" cy="3603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: 1</a:t>
            </a:r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737475" y="2132013"/>
            <a:ext cx="360363" cy="215900"/>
            <a:chOff x="3424" y="2432"/>
            <a:chExt cx="227" cy="227"/>
          </a:xfrm>
        </p:grpSpPr>
        <p:sp>
          <p:nvSpPr>
            <p:cNvPr id="153706" name="Line 10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07" name="Line 10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6" name="Group 108"/>
          <p:cNvGrpSpPr>
            <a:grpSpLocks/>
          </p:cNvGrpSpPr>
          <p:nvPr/>
        </p:nvGrpSpPr>
        <p:grpSpPr bwMode="auto">
          <a:xfrm>
            <a:off x="7735888" y="2851150"/>
            <a:ext cx="360362" cy="215900"/>
            <a:chOff x="3424" y="2432"/>
            <a:chExt cx="227" cy="227"/>
          </a:xfrm>
        </p:grpSpPr>
        <p:sp>
          <p:nvSpPr>
            <p:cNvPr id="153709" name="Line 109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0" name="Line 110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11" name="AutoShape 111"/>
          <p:cNvSpPr>
            <a:spLocks noChangeArrowheads="1"/>
          </p:cNvSpPr>
          <p:nvPr/>
        </p:nvSpPr>
        <p:spPr bwMode="auto">
          <a:xfrm>
            <a:off x="5216525" y="3284538"/>
            <a:ext cx="504825" cy="7921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c : 1</a:t>
            </a:r>
          </a:p>
        </p:txBody>
      </p:sp>
      <p:grpSp>
        <p:nvGrpSpPr>
          <p:cNvPr id="7" name="Group 112"/>
          <p:cNvGrpSpPr>
            <a:grpSpLocks/>
          </p:cNvGrpSpPr>
          <p:nvPr/>
        </p:nvGrpSpPr>
        <p:grpSpPr bwMode="auto">
          <a:xfrm>
            <a:off x="5287963" y="3441700"/>
            <a:ext cx="360362" cy="215900"/>
            <a:chOff x="3424" y="2432"/>
            <a:chExt cx="227" cy="227"/>
          </a:xfrm>
        </p:grpSpPr>
        <p:sp>
          <p:nvSpPr>
            <p:cNvPr id="153713" name="Line 113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4" name="Line 114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" name="Group 115"/>
          <p:cNvGrpSpPr>
            <a:grpSpLocks/>
          </p:cNvGrpSpPr>
          <p:nvPr/>
        </p:nvGrpSpPr>
        <p:grpSpPr bwMode="auto">
          <a:xfrm>
            <a:off x="5287963" y="3730625"/>
            <a:ext cx="360362" cy="215900"/>
            <a:chOff x="3424" y="2432"/>
            <a:chExt cx="227" cy="227"/>
          </a:xfrm>
        </p:grpSpPr>
        <p:sp>
          <p:nvSpPr>
            <p:cNvPr id="153716" name="Line 11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7" name="Line 11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18" name="AutoShape 118"/>
          <p:cNvSpPr>
            <a:spLocks noChangeArrowheads="1"/>
          </p:cNvSpPr>
          <p:nvPr/>
        </p:nvSpPr>
        <p:spPr bwMode="auto">
          <a:xfrm>
            <a:off x="5216525" y="4291013"/>
            <a:ext cx="504825" cy="7937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b : 1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9" name="Group 119"/>
          <p:cNvGrpSpPr>
            <a:grpSpLocks/>
          </p:cNvGrpSpPr>
          <p:nvPr/>
        </p:nvGrpSpPr>
        <p:grpSpPr bwMode="auto">
          <a:xfrm>
            <a:off x="5287963" y="4335463"/>
            <a:ext cx="360362" cy="215900"/>
            <a:chOff x="3424" y="2432"/>
            <a:chExt cx="227" cy="227"/>
          </a:xfrm>
        </p:grpSpPr>
        <p:sp>
          <p:nvSpPr>
            <p:cNvPr id="153720" name="Line 120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1" name="Line 121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22"/>
          <p:cNvGrpSpPr>
            <a:grpSpLocks/>
          </p:cNvGrpSpPr>
          <p:nvPr/>
        </p:nvGrpSpPr>
        <p:grpSpPr bwMode="auto">
          <a:xfrm>
            <a:off x="5287963" y="4594225"/>
            <a:ext cx="360362" cy="215900"/>
            <a:chOff x="3424" y="2432"/>
            <a:chExt cx="227" cy="227"/>
          </a:xfrm>
        </p:grpSpPr>
        <p:sp>
          <p:nvSpPr>
            <p:cNvPr id="153723" name="Line 123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4" name="Line 124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" name="Group 125"/>
          <p:cNvGrpSpPr>
            <a:grpSpLocks/>
          </p:cNvGrpSpPr>
          <p:nvPr/>
        </p:nvGrpSpPr>
        <p:grpSpPr bwMode="auto">
          <a:xfrm>
            <a:off x="5287963" y="4852988"/>
            <a:ext cx="360362" cy="215900"/>
            <a:chOff x="3424" y="2432"/>
            <a:chExt cx="227" cy="227"/>
          </a:xfrm>
        </p:grpSpPr>
        <p:sp>
          <p:nvSpPr>
            <p:cNvPr id="153726" name="Line 12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7" name="Line 12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30" name="Oval 130"/>
          <p:cNvSpPr>
            <a:spLocks noChangeArrowheads="1"/>
          </p:cNvSpPr>
          <p:nvPr/>
        </p:nvSpPr>
        <p:spPr bwMode="auto">
          <a:xfrm>
            <a:off x="5937250" y="2058988"/>
            <a:ext cx="503238" cy="36195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31" name="Oval 131"/>
          <p:cNvSpPr>
            <a:spLocks noChangeArrowheads="1"/>
          </p:cNvSpPr>
          <p:nvPr/>
        </p:nvSpPr>
        <p:spPr bwMode="auto">
          <a:xfrm>
            <a:off x="5951538" y="2562225"/>
            <a:ext cx="503237" cy="36195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32" name="Rectangle 132"/>
          <p:cNvSpPr>
            <a:spLocks noChangeArrowheads="1"/>
          </p:cNvSpPr>
          <p:nvPr/>
        </p:nvSpPr>
        <p:spPr bwMode="auto">
          <a:xfrm>
            <a:off x="6804025" y="4364038"/>
            <a:ext cx="938213" cy="36036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</a:t>
            </a:r>
          </a:p>
        </p:txBody>
      </p:sp>
      <p:sp>
        <p:nvSpPr>
          <p:cNvPr id="153735" name="Text Box 135"/>
          <p:cNvSpPr txBox="1">
            <a:spLocks noChangeArrowheads="1"/>
          </p:cNvSpPr>
          <p:nvPr/>
        </p:nvSpPr>
        <p:spPr bwMode="auto">
          <a:xfrm>
            <a:off x="7165975" y="3636963"/>
            <a:ext cx="1300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smtClean="0"/>
              <a:t>The Result</a:t>
            </a:r>
            <a:endParaRPr lang="ja-JP" altLang="en-US" dirty="0"/>
          </a:p>
        </p:txBody>
      </p:sp>
      <p:sp>
        <p:nvSpPr>
          <p:cNvPr id="153737" name="Rectangle 137"/>
          <p:cNvSpPr>
            <a:spLocks noChangeArrowheads="1"/>
          </p:cNvSpPr>
          <p:nvPr/>
        </p:nvSpPr>
        <p:spPr bwMode="auto">
          <a:xfrm>
            <a:off x="7742238" y="4365625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2</a:t>
            </a:r>
          </a:p>
        </p:txBody>
      </p:sp>
      <p:sp>
        <p:nvSpPr>
          <p:cNvPr id="153738" name="Rectangle 138"/>
          <p:cNvSpPr>
            <a:spLocks noChangeArrowheads="1"/>
          </p:cNvSpPr>
          <p:nvPr/>
        </p:nvSpPr>
        <p:spPr bwMode="auto">
          <a:xfrm>
            <a:off x="6804025" y="4724400"/>
            <a:ext cx="938213" cy="360363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c</a:t>
            </a:r>
          </a:p>
        </p:txBody>
      </p:sp>
      <p:sp>
        <p:nvSpPr>
          <p:cNvPr id="153739" name="Rectangle 139"/>
          <p:cNvSpPr>
            <a:spLocks noChangeArrowheads="1"/>
          </p:cNvSpPr>
          <p:nvPr/>
        </p:nvSpPr>
        <p:spPr bwMode="auto">
          <a:xfrm>
            <a:off x="7742238" y="4725988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2</a:t>
            </a:r>
          </a:p>
        </p:txBody>
      </p:sp>
      <p:sp>
        <p:nvSpPr>
          <p:cNvPr id="153740" name="Rectangle 140"/>
          <p:cNvSpPr>
            <a:spLocks noChangeArrowheads="1"/>
          </p:cNvSpPr>
          <p:nvPr/>
        </p:nvSpPr>
        <p:spPr bwMode="auto">
          <a:xfrm>
            <a:off x="6805613" y="4003675"/>
            <a:ext cx="938212" cy="360363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u="sng" dirty="0" smtClean="0"/>
              <a:t>Pattern</a:t>
            </a:r>
            <a:endParaRPr lang="ja-JP" altLang="en-US" u="sng" dirty="0"/>
          </a:p>
        </p:txBody>
      </p:sp>
      <p:sp>
        <p:nvSpPr>
          <p:cNvPr id="153741" name="Rectangle 141"/>
          <p:cNvSpPr>
            <a:spLocks noChangeArrowheads="1"/>
          </p:cNvSpPr>
          <p:nvPr/>
        </p:nvSpPr>
        <p:spPr bwMode="auto">
          <a:xfrm>
            <a:off x="7743825" y="4005263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u="sng" dirty="0" smtClean="0"/>
              <a:t>Support</a:t>
            </a:r>
            <a:endParaRPr lang="ja-JP" altLang="en-US" u="sng" dirty="0"/>
          </a:p>
        </p:txBody>
      </p:sp>
      <p:sp>
        <p:nvSpPr>
          <p:cNvPr id="153733" name="Line 133"/>
          <p:cNvSpPr>
            <a:spLocks noChangeShapeType="1"/>
          </p:cNvSpPr>
          <p:nvPr/>
        </p:nvSpPr>
        <p:spPr bwMode="auto">
          <a:xfrm>
            <a:off x="6440488" y="2492375"/>
            <a:ext cx="647700" cy="19431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734" name="Line 134"/>
          <p:cNvSpPr>
            <a:spLocks noChangeShapeType="1"/>
          </p:cNvSpPr>
          <p:nvPr/>
        </p:nvSpPr>
        <p:spPr bwMode="auto">
          <a:xfrm>
            <a:off x="6153150" y="2924175"/>
            <a:ext cx="935038" cy="19431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28596" y="3425611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Sequence</a:t>
            </a:r>
          </a:p>
          <a:p>
            <a:r>
              <a:rPr lang="en-US" altLang="ja-JP" dirty="0" smtClean="0"/>
              <a:t>Database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3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5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5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0" grpId="0" animBg="1"/>
      <p:bldP spid="153661" grpId="0"/>
      <p:bldP spid="153662" grpId="0" animBg="1"/>
      <p:bldP spid="153663" grpId="0" animBg="1"/>
      <p:bldP spid="153665" grpId="0" animBg="1"/>
      <p:bldP spid="153666" grpId="0"/>
      <p:bldP spid="153667" grpId="0" animBg="1"/>
      <p:bldP spid="153668" grpId="0"/>
      <p:bldP spid="153673" grpId="0" animBg="1"/>
      <p:bldP spid="153674" grpId="0" animBg="1"/>
      <p:bldP spid="153675" grpId="0" animBg="1"/>
      <p:bldP spid="153676" grpId="0" animBg="1"/>
      <p:bldP spid="153677" grpId="0" animBg="1"/>
      <p:bldP spid="153678" grpId="0" animBg="1"/>
      <p:bldP spid="153679" grpId="0" animBg="1"/>
      <p:bldP spid="153687" grpId="0" animBg="1"/>
      <p:bldP spid="153688" grpId="0"/>
      <p:bldP spid="153689" grpId="0" animBg="1"/>
      <p:bldP spid="153692" grpId="0" animBg="1"/>
      <p:bldP spid="153693" grpId="0" animBg="1"/>
      <p:bldP spid="153694" grpId="0" animBg="1"/>
      <p:bldP spid="153701" grpId="0"/>
      <p:bldP spid="153702" grpId="0" animBg="1"/>
      <p:bldP spid="153703" grpId="0" animBg="1"/>
      <p:bldP spid="153704" grpId="0" animBg="1"/>
      <p:bldP spid="153711" grpId="0" animBg="1"/>
      <p:bldP spid="153718" grpId="0" animBg="1"/>
      <p:bldP spid="153730" grpId="0" animBg="1"/>
      <p:bldP spid="153731" grpId="0" animBg="1"/>
      <p:bldP spid="153732" grpId="0" animBg="1"/>
      <p:bldP spid="153735" grpId="0"/>
      <p:bldP spid="153737" grpId="0" animBg="1"/>
      <p:bldP spid="153738" grpId="0" animBg="1"/>
      <p:bldP spid="153739" grpId="0" animBg="1"/>
      <p:bldP spid="153740" grpId="0" animBg="1"/>
      <p:bldP spid="153741" grpId="0" animBg="1"/>
      <p:bldP spid="153733" grpId="0" animBg="1"/>
      <p:bldP spid="1537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Filtering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constraint for control elements:</a:t>
            </a:r>
          </a:p>
          <a:p>
            <a:pPr lvl="1"/>
            <a:r>
              <a:rPr lang="en-US" altLang="ja-JP" dirty="0" smtClean="0"/>
              <a:t>If an IF/ELSE/END-IF/LOOP/END-LOOP element is included in a pattern, the pattern must include its corresponding element.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/>
            <a:r>
              <a:rPr lang="en-US" altLang="ja-JP" dirty="0" smtClean="0"/>
              <a:t>We verify this constraint using AST information.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14480" y="3429000"/>
            <a:ext cx="18085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/>
              <a:t>LOOP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/>
              <a:t>END-LOOP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57950" y="3643314"/>
            <a:ext cx="15199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00496" y="3857628"/>
            <a:ext cx="15199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428728" y="3429000"/>
            <a:ext cx="4214842" cy="20002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Classifying Patterns into Groups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pattern implies various sub-patterns.</a:t>
            </a:r>
          </a:p>
          <a:p>
            <a:pPr lvl="1"/>
            <a:r>
              <a:rPr lang="en-US" altLang="ja-JP" dirty="0" smtClean="0"/>
              <a:t>[A, B, C, D] implies [A, B, C], [A, C, D], …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We classify such sub-</a:t>
            </a:r>
            <a:r>
              <a:rPr kumimoji="1" lang="en-US" altLang="ja-JP" dirty="0" smtClean="0"/>
              <a:t>patterns into a single pattern group.</a:t>
            </a:r>
          </a:p>
          <a:p>
            <a:pPr lvl="1"/>
            <a:r>
              <a:rPr kumimoji="1" lang="en-US" altLang="ja-JP" dirty="0" smtClean="0"/>
              <a:t>Rule: If an instance of a pattern overlaps with an instance of another pattern, </a:t>
            </a:r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kumimoji="1" lang="en-US" altLang="ja-JP" dirty="0" smtClean="0"/>
              <a:t>the patterns are classified into the same group.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>
            <a:off x="5929322" y="3429000"/>
            <a:ext cx="2286016" cy="1285884"/>
          </a:xfrm>
          <a:prstGeom prst="rect">
            <a:avLst/>
          </a:prstGeom>
          <a:solidFill>
            <a:srgbClr val="B3F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Summarization of the pattern groups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Select the top three frequent tokens in a pattern group to summarize the pattern.</a:t>
            </a:r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780160" y="3357562"/>
            <a:ext cx="3863278" cy="1928826"/>
          </a:xfrm>
          <a:prstGeom prst="rect">
            <a:avLst/>
          </a:prstGeom>
          <a:solidFill>
            <a:srgbClr val="EAEAEA"/>
          </a:solidFill>
          <a:ln w="222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altLang="ja-JP" sz="2400" b="1" dirty="0" err="1"/>
              <a:t>setUndoActivity</a:t>
            </a:r>
            <a:r>
              <a:rPr lang="en-US" altLang="ja-JP" sz="2400" b="1" dirty="0"/>
              <a:t>()</a:t>
            </a:r>
          </a:p>
          <a:p>
            <a:pPr algn="l"/>
            <a:r>
              <a:rPr lang="en-US" altLang="ja-JP" sz="2400" b="1" dirty="0" err="1"/>
              <a:t>createUndoActivity</a:t>
            </a:r>
            <a:r>
              <a:rPr lang="en-US" altLang="ja-JP" sz="2400" b="1" dirty="0"/>
              <a:t>()</a:t>
            </a:r>
          </a:p>
          <a:p>
            <a:pPr algn="l"/>
            <a:r>
              <a:rPr lang="en-US" altLang="ja-JP" sz="2400" b="1" dirty="0" err="1" smtClean="0"/>
              <a:t>getUndoActivity</a:t>
            </a:r>
            <a:r>
              <a:rPr lang="en-US" altLang="ja-JP" sz="2400" b="1" dirty="0" smtClean="0"/>
              <a:t>()</a:t>
            </a:r>
            <a:endParaRPr lang="en-US" altLang="ja-JP" sz="2400" b="1" dirty="0"/>
          </a:p>
          <a:p>
            <a:pPr algn="l"/>
            <a:r>
              <a:rPr lang="en-US" altLang="ja-JP" sz="2400" b="1" dirty="0" err="1"/>
              <a:t>setAffectedFigures</a:t>
            </a:r>
            <a:r>
              <a:rPr lang="en-US" altLang="ja-JP" sz="2400" b="1" dirty="0"/>
              <a:t>()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94408" y="2857496"/>
            <a:ext cx="4618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Undo Pattern in JHotDraw 5.2b1</a:t>
            </a:r>
            <a:endParaRPr kumimoji="1" lang="ja-JP" altLang="en-US" sz="24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000760" y="3357562"/>
            <a:ext cx="223170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activity:	3</a:t>
            </a:r>
          </a:p>
          <a:p>
            <a:r>
              <a:rPr lang="en-US" altLang="ja-JP" sz="2800" dirty="0" smtClean="0"/>
              <a:t>undo:		3</a:t>
            </a:r>
          </a:p>
          <a:p>
            <a:r>
              <a:rPr lang="en-US" altLang="ja-JP" sz="2800" dirty="0" smtClean="0"/>
              <a:t>set:		2</a:t>
            </a:r>
          </a:p>
          <a:p>
            <a:r>
              <a:rPr lang="en-US" altLang="ja-JP" sz="2800" dirty="0" smtClean="0"/>
              <a:t>affected:	1</a:t>
            </a:r>
          </a:p>
          <a:p>
            <a:r>
              <a:rPr kumimoji="1" lang="en-US" altLang="ja-JP" sz="2800" dirty="0" smtClean="0"/>
              <a:t>create:	1</a:t>
            </a:r>
          </a:p>
          <a:p>
            <a:r>
              <a:rPr lang="en-US" altLang="ja-JP" sz="2800" dirty="0" smtClean="0"/>
              <a:t>figures:	1</a:t>
            </a:r>
            <a:endParaRPr lang="ja-JP" altLang="en-US" sz="2800" dirty="0" smtClean="0"/>
          </a:p>
          <a:p>
            <a:r>
              <a:rPr kumimoji="1" lang="en-US" altLang="ja-JP" sz="2800" dirty="0" smtClean="0"/>
              <a:t>get:		1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643570" y="2857496"/>
            <a:ext cx="3042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Tokens in the pattern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28662" y="5429264"/>
            <a:ext cx="3628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set</a:t>
            </a:r>
            <a:r>
              <a:rPr lang="ja-JP" altLang="en-US" sz="3200" b="1" dirty="0" smtClean="0"/>
              <a:t> </a:t>
            </a:r>
            <a:r>
              <a:rPr lang="en-US" altLang="ja-JP" sz="3200" b="1" dirty="0" smtClean="0"/>
              <a:t>Undo Activity</a:t>
            </a:r>
          </a:p>
        </p:txBody>
      </p:sp>
      <p:cxnSp>
        <p:nvCxnSpPr>
          <p:cNvPr id="15" name="直線コネクタ 14"/>
          <p:cNvCxnSpPr/>
          <p:nvPr/>
        </p:nvCxnSpPr>
        <p:spPr>
          <a:xfrm rot="5400000" flipH="1" flipV="1">
            <a:off x="1321571" y="5679297"/>
            <a:ext cx="642942" cy="1428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rot="5400000" flipH="1" flipV="1">
            <a:off x="2500298" y="5715016"/>
            <a:ext cx="571504" cy="1428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Fung, our pattern mining tool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Implemented in JDK 1.5 with </a:t>
            </a:r>
            <a:r>
              <a:rPr lang="en-US" altLang="ja-JP" sz="2800" dirty="0" err="1" smtClean="0"/>
              <a:t>JavaCC</a:t>
            </a:r>
            <a:r>
              <a:rPr lang="en-US" altLang="ja-JP" sz="2800" dirty="0" smtClean="0"/>
              <a:t> and SWT</a:t>
            </a:r>
          </a:p>
          <a:p>
            <a:r>
              <a:rPr lang="en-US" altLang="ja-JP" sz="2800" dirty="0" smtClean="0"/>
              <a:t>Input: </a:t>
            </a:r>
          </a:p>
          <a:p>
            <a:pPr lvl="1"/>
            <a:r>
              <a:rPr lang="en-US" altLang="ja-JP" sz="2400" dirty="0" smtClean="0"/>
              <a:t>Java source code and pattern mining parameters</a:t>
            </a:r>
          </a:p>
          <a:p>
            <a:r>
              <a:rPr lang="en-US" altLang="ja-JP" sz="2800" dirty="0" smtClean="0"/>
              <a:t>Output: </a:t>
            </a:r>
          </a:p>
          <a:p>
            <a:pPr lvl="1"/>
            <a:r>
              <a:rPr lang="en-US" altLang="ja-JP" sz="2400" dirty="0" smtClean="0"/>
              <a:t>An XML file. GUI is also available. </a:t>
            </a:r>
          </a:p>
          <a:p>
            <a:r>
              <a:rPr lang="en-US" altLang="ja-JP" sz="3200" dirty="0" smtClean="0"/>
              <a:t>Performance: </a:t>
            </a:r>
          </a:p>
          <a:p>
            <a:pPr lvl="1"/>
            <a:r>
              <a:rPr lang="en-US" altLang="ja-JP" sz="2400" dirty="0" smtClean="0"/>
              <a:t>The current implementation can analyze &lt;100KLOC programs.</a:t>
            </a:r>
          </a:p>
          <a:p>
            <a:r>
              <a:rPr lang="en-US" altLang="ja-JP" sz="2800" dirty="0" smtClean="0"/>
              <a:t>We are planning to make the tool public.</a:t>
            </a:r>
          </a:p>
          <a:p>
            <a:pPr lvl="1"/>
            <a:r>
              <a:rPr lang="en-US" altLang="ja-JP" sz="2400" dirty="0" smtClean="0"/>
              <a:t>We still have some work on the tool for error handling.</a:t>
            </a:r>
          </a:p>
          <a:p>
            <a:pPr lvl="1"/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/>
              <a:t>SIGSS研究会</a:t>
            </a:r>
          </a:p>
        </p:txBody>
      </p:sp>
      <p:sp>
        <p:nvSpPr>
          <p:cNvPr id="9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380D3F0-1A30-4178-9142-FB333BA8E383}" type="datetime1">
              <a:rPr lang="ja-JP" altLang="en-US"/>
              <a:pPr/>
              <a:t>2008/4/7</a:t>
            </a:fld>
            <a:endParaRPr lang="en-US" altLang="ja-JP"/>
          </a:p>
        </p:txBody>
      </p:sp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screenshot of our tool</a:t>
            </a:r>
            <a:endParaRPr lang="ja-JP" altLang="en-US" dirty="0"/>
          </a:p>
        </p:txBody>
      </p:sp>
      <p:pic>
        <p:nvPicPr>
          <p:cNvPr id="445444" name="Picture 4" descr="WS000000"/>
          <p:cNvPicPr>
            <a:picLocks noChangeAspect="1" noChangeArrowheads="1"/>
          </p:cNvPicPr>
          <p:nvPr/>
        </p:nvPicPr>
        <p:blipFill>
          <a:blip r:embed="rId3">
            <a:lum bright="-12000" contrast="20000"/>
          </a:blip>
          <a:srcRect/>
          <a:stretch>
            <a:fillRect/>
          </a:stretch>
        </p:blipFill>
        <p:spPr bwMode="auto">
          <a:xfrm>
            <a:off x="539750" y="1052513"/>
            <a:ext cx="8137525" cy="5346700"/>
          </a:xfrm>
          <a:prstGeom prst="rect">
            <a:avLst/>
          </a:prstGeom>
          <a:noFill/>
        </p:spPr>
      </p:pic>
      <p:sp>
        <p:nvSpPr>
          <p:cNvPr id="445445" name="AutoShape 5"/>
          <p:cNvSpPr>
            <a:spLocks noChangeArrowheads="1"/>
          </p:cNvSpPr>
          <p:nvPr/>
        </p:nvSpPr>
        <p:spPr bwMode="auto">
          <a:xfrm>
            <a:off x="0" y="4581525"/>
            <a:ext cx="1476375" cy="1079500"/>
          </a:xfrm>
          <a:prstGeom prst="wedgeRoundRectCallout">
            <a:avLst>
              <a:gd name="adj1" fmla="val 66667"/>
              <a:gd name="adj2" fmla="val -38088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The resultant patterns</a:t>
            </a:r>
            <a:endParaRPr lang="ja-JP" altLang="en-US" sz="1800" b="1" dirty="0"/>
          </a:p>
        </p:txBody>
      </p:sp>
      <p:sp>
        <p:nvSpPr>
          <p:cNvPr id="445446" name="AutoShape 6"/>
          <p:cNvSpPr>
            <a:spLocks noChangeArrowheads="1"/>
          </p:cNvSpPr>
          <p:nvPr/>
        </p:nvSpPr>
        <p:spPr bwMode="auto">
          <a:xfrm>
            <a:off x="6119813" y="476250"/>
            <a:ext cx="3024187" cy="863600"/>
          </a:xfrm>
          <a:prstGeom prst="wedgeRoundRectCallout">
            <a:avLst>
              <a:gd name="adj1" fmla="val 14514"/>
              <a:gd name="adj2" fmla="val 85296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b="1" dirty="0" smtClean="0"/>
              <a:t>Class Hierarchy View</a:t>
            </a:r>
            <a:endParaRPr lang="ja-JP" altLang="en-US" b="1" dirty="0" smtClean="0"/>
          </a:p>
          <a:p>
            <a:r>
              <a:rPr lang="en-US" altLang="ja-JP" b="1" dirty="0" smtClean="0"/>
              <a:t>highlights classes involving a pattern.</a:t>
            </a:r>
          </a:p>
        </p:txBody>
      </p:sp>
      <p:sp>
        <p:nvSpPr>
          <p:cNvPr id="445447" name="AutoShape 7"/>
          <p:cNvSpPr>
            <a:spLocks noChangeArrowheads="1"/>
          </p:cNvSpPr>
          <p:nvPr/>
        </p:nvSpPr>
        <p:spPr bwMode="auto">
          <a:xfrm>
            <a:off x="6572264" y="5429264"/>
            <a:ext cx="2500330" cy="1150937"/>
          </a:xfrm>
          <a:prstGeom prst="wedgeRoundRectCallout">
            <a:avLst>
              <a:gd name="adj1" fmla="val -45740"/>
              <a:gd name="adj2" fmla="val -96004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Source Code View</a:t>
            </a:r>
          </a:p>
          <a:p>
            <a:r>
              <a:rPr lang="en-US" altLang="ja-JP" b="1" dirty="0" smtClean="0"/>
              <a:t>indicates e</a:t>
            </a:r>
            <a:r>
              <a:rPr lang="en-US" altLang="ja-JP" sz="1800" b="1" dirty="0" smtClean="0"/>
              <a:t>lements of a pattern.</a:t>
            </a:r>
            <a:endParaRPr lang="ja-JP" altLang="en-US" sz="1800" b="1" dirty="0"/>
          </a:p>
        </p:txBody>
      </p:sp>
      <p:sp>
        <p:nvSpPr>
          <p:cNvPr id="445448" name="AutoShape 8"/>
          <p:cNvSpPr>
            <a:spLocks noChangeArrowheads="1"/>
          </p:cNvSpPr>
          <p:nvPr/>
        </p:nvSpPr>
        <p:spPr bwMode="auto">
          <a:xfrm>
            <a:off x="3492500" y="2060575"/>
            <a:ext cx="1655763" cy="936625"/>
          </a:xfrm>
          <a:prstGeom prst="wedgeRoundRectCallout">
            <a:avLst>
              <a:gd name="adj1" fmla="val -118458"/>
              <a:gd name="adj2" fmla="val -39829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Parameters</a:t>
            </a:r>
          </a:p>
          <a:p>
            <a:r>
              <a:rPr lang="en-US" altLang="ja-JP" b="1" dirty="0" smtClean="0"/>
              <a:t>for Pattern Mining</a:t>
            </a:r>
            <a:endParaRPr lang="en-US" altLang="ja-JP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Study: 6 Java programs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714488"/>
          <a:ext cx="8072495" cy="3516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99"/>
                <a:gridCol w="1457335"/>
                <a:gridCol w="1771663"/>
                <a:gridCol w="1614499"/>
                <a:gridCol w="1614499"/>
              </a:tblGrid>
              <a:tr h="77314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400" dirty="0" smtClean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 smtClean="0"/>
                        <a:t>Version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Size(LOC)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#Pattern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#Group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JHotDraw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7.0.9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15104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jEdit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4.3pre10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17024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Azureus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3.0.2.2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85248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4682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Tomcat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6.0.14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33568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ANTLR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3.0.1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3616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352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SableCC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6336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714348" y="5635163"/>
            <a:ext cx="8072494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ja-JP" sz="2800" dirty="0" smtClean="0"/>
              <a:t>Pattern Mining Parameters:  Sup </a:t>
            </a:r>
            <a:r>
              <a:rPr lang="ja-JP" altLang="en-US" sz="2800" dirty="0" smtClean="0"/>
              <a:t>≧</a:t>
            </a:r>
            <a:r>
              <a:rPr lang="en-US" altLang="ja-JP" sz="2800" dirty="0" smtClean="0"/>
              <a:t> 4,  Len </a:t>
            </a:r>
            <a:r>
              <a:rPr lang="ja-JP" altLang="en-US" sz="2800" dirty="0" smtClean="0"/>
              <a:t>≧ </a:t>
            </a:r>
            <a:r>
              <a:rPr lang="en-US" altLang="ja-JP" sz="2800" dirty="0" smtClean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Patterns in the programs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m</a:t>
            </a:r>
            <a:r>
              <a:rPr lang="en-US" altLang="ja-JP" dirty="0" smtClean="0"/>
              <a:t>anually </a:t>
            </a:r>
            <a:r>
              <a:rPr kumimoji="1" lang="en-US" altLang="ja-JP" dirty="0" smtClean="0"/>
              <a:t>analyzed 30 pattern groups.</a:t>
            </a:r>
          </a:p>
          <a:p>
            <a:pPr lvl="1"/>
            <a:r>
              <a:rPr lang="en-US" altLang="ja-JP" dirty="0" smtClean="0"/>
              <a:t>5 frequent pattern groups for each program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9 “App” groups and 21 “</a:t>
            </a:r>
            <a:r>
              <a:rPr lang="en-US" altLang="ja-JP" dirty="0" err="1" smtClean="0"/>
              <a:t>Impl</a:t>
            </a:r>
            <a:r>
              <a:rPr lang="en-US" altLang="ja-JP" dirty="0" smtClean="0"/>
              <a:t>” groups.</a:t>
            </a:r>
          </a:p>
          <a:p>
            <a:pPr lvl="1"/>
            <a:r>
              <a:rPr lang="en-US" altLang="ja-JP" dirty="0" smtClean="0"/>
              <a:t>“</a:t>
            </a:r>
            <a:r>
              <a:rPr lang="en-US" altLang="ja-JP" dirty="0" err="1" smtClean="0"/>
              <a:t>Impl</a:t>
            </a:r>
            <a:r>
              <a:rPr lang="en-US" altLang="ja-JP" dirty="0" smtClean="0"/>
              <a:t>” indicates a pattern is an implementation idiom using only JDK classes. </a:t>
            </a:r>
          </a:p>
          <a:p>
            <a:pPr lvl="2"/>
            <a:r>
              <a:rPr lang="en-US" altLang="ja-JP" dirty="0" smtClean="0"/>
              <a:t>Most of them are obvious patterns for manipulating collections and strings.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109568" y="142851"/>
          <a:ext cx="8820149" cy="6631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4345"/>
                <a:gridCol w="975804"/>
              </a:tblGrid>
              <a:tr h="562001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The List</a:t>
                      </a:r>
                      <a:r>
                        <a:rPr kumimoji="1" lang="en-US" altLang="ja-JP" sz="2800" baseline="0" dirty="0" smtClean="0">
                          <a:solidFill>
                            <a:schemeClr val="tx1"/>
                          </a:solidFill>
                        </a:rPr>
                        <a:t> of “App” Patterns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Sup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92591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jEdit: 	Open and close “scope” before and after 	visiting a node, respectively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88549">
                <a:tc>
                  <a:txBody>
                    <a:bodyPr/>
                    <a:lstStyle/>
                    <a:p>
                      <a:r>
                        <a:rPr kumimoji="1" lang="en-US" altLang="ja-JP" sz="24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jEdit: 	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Alert if a read-only buffer is to be edited.</a:t>
                      </a:r>
                      <a:endParaRPr kumimoji="1" lang="ja-JP" alt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892591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Azureus: Enter and exit a monitor before and after a 	     	loop, respectively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151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07607">
                <a:tc>
                  <a:txBody>
                    <a:bodyPr/>
                    <a:lstStyle/>
                    <a:p>
                      <a:r>
                        <a:rPr kumimoji="1" lang="en-US" altLang="ja-JP" sz="24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Azureus: 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Logging if enabled</a:t>
                      </a:r>
                      <a:endParaRPr kumimoji="1" lang="ja-JP" alt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119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Tomcat: 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Logging if debugging mode</a:t>
                      </a:r>
                      <a:endParaRPr kumimoji="1" lang="ja-JP" alt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304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1004315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Tomcat: 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Execute a function in privileged mode if a   </a:t>
                      </a:r>
                      <a:r>
                        <a:rPr kumimoji="1" lang="en-US" altLang="ja-JP" sz="24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kumimoji="1" lang="en-US" altLang="ja-JP" sz="24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protection mode is enabled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Create code generators for unit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Parse AST and report an error if necessary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95883">
                <a:tc>
                  <a:txBody>
                    <a:bodyPr/>
                    <a:lstStyle/>
                    <a:p>
                      <a:r>
                        <a:rPr kumimoji="1" lang="en-US" altLang="ja-JP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Visit tree nodes to output a text</a:t>
                      </a:r>
                      <a:endParaRPr kumimoji="1" lang="ja-JP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Overview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What is a </a:t>
            </a:r>
            <a:r>
              <a:rPr lang="en-US" altLang="ja-JP" sz="2800" i="1" dirty="0" smtClean="0"/>
              <a:t>Coding Pattern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A frequent code fragment involved in programs</a:t>
            </a:r>
            <a:endParaRPr kumimoji="1" lang="en-US" altLang="ja-JP" sz="2400" dirty="0"/>
          </a:p>
          <a:p>
            <a:pPr lvl="1"/>
            <a:r>
              <a:rPr kumimoji="1" lang="en-US" altLang="ja-JP" sz="2400" dirty="0" smtClean="0"/>
              <a:t>Important for software maintenance</a:t>
            </a:r>
            <a:endParaRPr lang="en-US" altLang="ja-JP" sz="24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Sequential Pattern Mining for Java source code</a:t>
            </a:r>
          </a:p>
          <a:p>
            <a:pPr lvl="1"/>
            <a:r>
              <a:rPr lang="en-US" altLang="ja-JP" sz="2400" dirty="0" smtClean="0"/>
              <a:t>PrefixSpan algorithm</a:t>
            </a:r>
          </a:p>
          <a:p>
            <a:pPr lvl="1"/>
            <a:r>
              <a:rPr kumimoji="1" lang="en-US" altLang="ja-JP" sz="2400" dirty="0" smtClean="0"/>
              <a:t>We defined rules to normalize Java source code.</a:t>
            </a:r>
          </a:p>
          <a:p>
            <a:pPr lvl="1"/>
            <a:endParaRPr lang="en-US" altLang="ja-JP" sz="2400" dirty="0" smtClean="0"/>
          </a:p>
          <a:p>
            <a:pPr marL="342900" lvl="1" indent="-342900">
              <a:buClr>
                <a:schemeClr val="accent1"/>
              </a:buClr>
              <a:buFont typeface="Wingdings" pitchFamily="2" charset="2"/>
              <a:buChar char="n"/>
            </a:pPr>
            <a:r>
              <a:rPr lang="en-US" altLang="ja-JP" sz="2400" dirty="0" smtClean="0"/>
              <a:t>Crosscutting concerns as patterns in 6 programs</a:t>
            </a:r>
          </a:p>
          <a:p>
            <a:pPr lvl="1"/>
            <a:r>
              <a:rPr lang="en-US" altLang="ja-JP" sz="2400" dirty="0" smtClean="0"/>
              <a:t>JHotDraw, jEdit, Tomcat, Azureus, ANTLR, </a:t>
            </a:r>
            <a:r>
              <a:rPr lang="en-US" altLang="ja-JP" sz="2400" dirty="0" err="1" smtClean="0"/>
              <a:t>SableCC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865187"/>
          </a:xfrm>
        </p:spPr>
        <p:txBody>
          <a:bodyPr/>
          <a:lstStyle/>
          <a:p>
            <a:r>
              <a:rPr lang="en-US" altLang="ja-JP" sz="3200" dirty="0" smtClean="0"/>
              <a:t>“Alert if a read-only buffer is to be edited” pattern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jEdit has 34 instances of the pattern</a:t>
            </a:r>
          </a:p>
          <a:p>
            <a:pPr lvl="1"/>
            <a:endParaRPr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43042" y="2214554"/>
            <a:ext cx="590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[ </a:t>
            </a:r>
            <a:r>
              <a:rPr lang="en-US" altLang="ja-JP" sz="3200" dirty="0" err="1" smtClean="0"/>
              <a:t>isEditable</a:t>
            </a:r>
            <a:r>
              <a:rPr lang="en-US" altLang="ja-JP" sz="3200" dirty="0" smtClean="0"/>
              <a:t>,  </a:t>
            </a:r>
            <a:r>
              <a:rPr kumimoji="1" lang="en-US" altLang="ja-JP" sz="3200" i="1" dirty="0" smtClean="0"/>
              <a:t>IF,  </a:t>
            </a:r>
            <a:r>
              <a:rPr lang="en-US" altLang="ja-JP" sz="3200" dirty="0" smtClean="0"/>
              <a:t>beep, </a:t>
            </a:r>
            <a:r>
              <a:rPr kumimoji="1" lang="en-US" altLang="ja-JP" sz="3200" i="1" dirty="0" smtClean="0"/>
              <a:t>END-IF </a:t>
            </a:r>
            <a:r>
              <a:rPr kumimoji="1" lang="en-US" altLang="ja-JP" sz="3200" dirty="0" smtClean="0"/>
              <a:t>]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472" y="3000372"/>
            <a:ext cx="3809826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JEditBuffer.java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undo(…)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kumimoji="1" lang="en-US" altLang="ja-JP" dirty="0" smtClean="0"/>
              <a:t>  if (</a:t>
            </a:r>
            <a:r>
              <a:rPr kumimoji="1" lang="en-US" altLang="ja-JP" dirty="0" err="1" smtClean="0"/>
              <a:t>undoMgr</a:t>
            </a:r>
            <a:r>
              <a:rPr kumimoji="1" lang="en-US" altLang="ja-JP" dirty="0" smtClean="0"/>
              <a:t> == null) </a:t>
            </a:r>
          </a:p>
          <a:p>
            <a:r>
              <a:rPr lang="en-US" altLang="ja-JP" dirty="0" smtClean="0"/>
              <a:t>    </a:t>
            </a:r>
            <a:r>
              <a:rPr kumimoji="1" lang="en-US" altLang="ja-JP" dirty="0" smtClean="0"/>
              <a:t>return;</a:t>
            </a:r>
          </a:p>
          <a:p>
            <a:r>
              <a:rPr lang="en-US" altLang="ja-JP" dirty="0" smtClean="0"/>
              <a:t>  </a:t>
            </a:r>
            <a:r>
              <a:rPr lang="en-US" altLang="ja-JP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Toolkit.getDefaultToolkit</a:t>
            </a:r>
            <a:r>
              <a:rPr kumimoji="1" lang="en-US" altLang="ja-JP" dirty="0" smtClean="0"/>
              <a:t>().</a:t>
            </a:r>
            <a:r>
              <a:rPr kumimoji="1" lang="en-US" altLang="ja-JP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  <a:endParaRPr kumimoji="1" lang="en-US" altLang="ja-JP" dirty="0" smtClean="0"/>
          </a:p>
          <a:p>
            <a:r>
              <a:rPr kumimoji="1" lang="en-US" altLang="ja-JP" dirty="0" smtClean="0"/>
              <a:t>  </a:t>
            </a:r>
            <a:r>
              <a:rPr kumimoji="1" lang="en-US" altLang="ja-JP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  : // undo an action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67235" y="3075761"/>
            <a:ext cx="38010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TextArea.java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</a:t>
            </a:r>
            <a:r>
              <a:rPr kumimoji="1" lang="en-US" altLang="ja-JP" dirty="0" err="1" smtClean="0"/>
              <a:t>insertEnterAndIndent</a:t>
            </a:r>
            <a:r>
              <a:rPr lang="en-US" altLang="ja-JP" dirty="0" smtClean="0"/>
              <a:t>(</a:t>
            </a:r>
            <a:r>
              <a:rPr kumimoji="1" lang="en-US" altLang="ja-JP" dirty="0" smtClean="0"/>
              <a:t>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</a:t>
            </a:r>
            <a:r>
              <a:rPr lang="en-US" altLang="ja-JP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getToolkit</a:t>
            </a:r>
            <a:r>
              <a:rPr kumimoji="1" lang="en-US" altLang="ja-JP" dirty="0" smtClean="0"/>
              <a:t>().</a:t>
            </a:r>
            <a:r>
              <a:rPr kumimoji="1" lang="en-US" altLang="ja-JP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kumimoji="1" lang="en-US" altLang="ja-JP" dirty="0" smtClean="0"/>
              <a:t>  } else {</a:t>
            </a:r>
          </a:p>
          <a:p>
            <a:r>
              <a:rPr lang="en-US" altLang="ja-JP" dirty="0" smtClean="0"/>
              <a:t>     try { </a:t>
            </a:r>
          </a:p>
          <a:p>
            <a:r>
              <a:rPr lang="en-US" altLang="ja-JP" dirty="0" smtClean="0"/>
              <a:t>       : // insert “\n” and indent</a:t>
            </a:r>
          </a:p>
          <a:p>
            <a:r>
              <a:rPr lang="en-US" altLang="ja-JP" dirty="0" smtClean="0"/>
              <a:t>      }</a:t>
            </a:r>
          </a:p>
          <a:p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FF0000"/>
                </a:solidFill>
              </a:rPr>
              <a:t>}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57158" y="3000372"/>
            <a:ext cx="4071966" cy="3214710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4643438" y="3000372"/>
            <a:ext cx="4071966" cy="3214710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“Execute an action in privileged mode” pattern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Tomcat has 46 instances of the pattern.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630355"/>
            <a:ext cx="4929222" cy="379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142844" y="2071678"/>
            <a:ext cx="8893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[ </a:t>
            </a:r>
            <a:r>
              <a:rPr kumimoji="1" lang="en-US" altLang="ja-JP" sz="2400" dirty="0" err="1" smtClean="0"/>
              <a:t>isPackageProtectionEnabled</a:t>
            </a:r>
            <a:r>
              <a:rPr kumimoji="1" lang="en-US" altLang="ja-JP" sz="2400" dirty="0" smtClean="0"/>
              <a:t>, IF, </a:t>
            </a:r>
            <a:r>
              <a:rPr kumimoji="1" lang="en-US" altLang="ja-JP" sz="2400" dirty="0" err="1" smtClean="0"/>
              <a:t>doPrivileged</a:t>
            </a:r>
            <a:r>
              <a:rPr kumimoji="1" lang="en-US" altLang="ja-JP" sz="2400" dirty="0" smtClean="0"/>
              <a:t>, ELSE, END-IF ]</a:t>
            </a:r>
            <a:endParaRPr kumimoji="1" lang="ja-JP" altLang="en-US" sz="2400" dirty="0"/>
          </a:p>
        </p:txBody>
      </p:sp>
      <p:sp>
        <p:nvSpPr>
          <p:cNvPr id="8" name="右中かっこ 7"/>
          <p:cNvSpPr/>
          <p:nvPr/>
        </p:nvSpPr>
        <p:spPr>
          <a:xfrm>
            <a:off x="5786446" y="2928934"/>
            <a:ext cx="142876" cy="428628"/>
          </a:xfrm>
          <a:prstGeom prst="righ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5786446" y="3429000"/>
            <a:ext cx="142876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>
            <a:off x="5786446" y="4500570"/>
            <a:ext cx="142876" cy="1071570"/>
          </a:xfrm>
          <a:prstGeom prst="righ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中かっこ 10"/>
          <p:cNvSpPr/>
          <p:nvPr/>
        </p:nvSpPr>
        <p:spPr>
          <a:xfrm>
            <a:off x="5786446" y="5643578"/>
            <a:ext cx="142876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643702" y="435769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435769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215206" y="3429000"/>
            <a:ext cx="785818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>
            <a:stCxn id="12" idx="0"/>
          </p:cNvCxnSpPr>
          <p:nvPr/>
        </p:nvCxnSpPr>
        <p:spPr>
          <a:xfrm rot="5400000" flipH="1" flipV="1">
            <a:off x="6983032" y="3839769"/>
            <a:ext cx="571504" cy="464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13" idx="0"/>
          </p:cNvCxnSpPr>
          <p:nvPr/>
        </p:nvCxnSpPr>
        <p:spPr>
          <a:xfrm rot="16200000" flipV="1">
            <a:off x="7697413" y="3804049"/>
            <a:ext cx="571504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715140" y="4429132"/>
            <a:ext cx="642942" cy="285752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>
            <a:stCxn id="8" idx="1"/>
            <a:endCxn id="22" idx="1"/>
          </p:cNvCxnSpPr>
          <p:nvPr/>
        </p:nvCxnSpPr>
        <p:spPr>
          <a:xfrm rot="10800000" flipH="1" flipV="1">
            <a:off x="5929322" y="3143248"/>
            <a:ext cx="785818" cy="1428760"/>
          </a:xfrm>
          <a:prstGeom prst="straightConnector1">
            <a:avLst/>
          </a:prstGeom>
          <a:ln w="38100">
            <a:solidFill>
              <a:srgbClr val="FF9999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6715140" y="4786322"/>
            <a:ext cx="642942" cy="285752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/>
          <p:cNvCxnSpPr>
            <a:stCxn id="10" idx="1"/>
            <a:endCxn id="25" idx="1"/>
          </p:cNvCxnSpPr>
          <p:nvPr/>
        </p:nvCxnSpPr>
        <p:spPr>
          <a:xfrm rot="10800000" flipH="1">
            <a:off x="5929322" y="4929199"/>
            <a:ext cx="785818" cy="107157"/>
          </a:xfrm>
          <a:prstGeom prst="straightConnector1">
            <a:avLst/>
          </a:prstGeom>
          <a:ln w="38100">
            <a:solidFill>
              <a:srgbClr val="FF9999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9" idx="1"/>
          </p:cNvCxnSpPr>
          <p:nvPr/>
        </p:nvCxnSpPr>
        <p:spPr>
          <a:xfrm rot="10800000" flipH="1" flipV="1">
            <a:off x="5929322" y="3643314"/>
            <a:ext cx="2000264" cy="928694"/>
          </a:xfrm>
          <a:prstGeom prst="straightConnector1">
            <a:avLst/>
          </a:prstGeom>
          <a:ln w="38100"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7929586" y="4429132"/>
            <a:ext cx="64294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7929586" y="4786322"/>
            <a:ext cx="64294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>
            <a:stCxn id="11" idx="1"/>
            <a:endCxn id="33" idx="1"/>
          </p:cNvCxnSpPr>
          <p:nvPr/>
        </p:nvCxnSpPr>
        <p:spPr>
          <a:xfrm rot="10800000" flipH="1">
            <a:off x="5929322" y="4929198"/>
            <a:ext cx="2000264" cy="928694"/>
          </a:xfrm>
          <a:prstGeom prst="straightConnector1">
            <a:avLst/>
          </a:prstGeom>
          <a:ln w="38100"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Logging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677306" cy="4824413"/>
          </a:xfrm>
        </p:spPr>
        <p:txBody>
          <a:bodyPr/>
          <a:lstStyle/>
          <a:p>
            <a:r>
              <a:rPr lang="en-US" altLang="ja-JP" dirty="0" smtClean="0"/>
              <a:t>A typical crosscutting concern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Modularizing them is difficult!</a:t>
            </a:r>
          </a:p>
          <a:p>
            <a:pPr lvl="1"/>
            <a:r>
              <a:rPr lang="en-US" altLang="ja-JP" dirty="0" smtClean="0"/>
              <a:t>Various messages are recorded.</a:t>
            </a:r>
          </a:p>
          <a:p>
            <a:pPr lvl="2"/>
            <a:r>
              <a:rPr lang="en-US" altLang="ja-JP" dirty="0" smtClean="0"/>
              <a:t>Tomcat:	793 messages are used in 925 call sites.</a:t>
            </a:r>
          </a:p>
          <a:p>
            <a:pPr lvl="3"/>
            <a:r>
              <a:rPr lang="en-US" altLang="ja-JP" dirty="0" smtClean="0"/>
              <a:t>“Process </a:t>
            </a:r>
            <a:r>
              <a:rPr lang="en-US" altLang="ja-JP" dirty="0" err="1" smtClean="0"/>
              <a:t>msg</a:t>
            </a:r>
            <a:r>
              <a:rPr lang="en-US" altLang="ja-JP" dirty="0" smtClean="0"/>
              <a:t>”, “Error creating class”, …</a:t>
            </a:r>
          </a:p>
          <a:p>
            <a:pPr lvl="2"/>
            <a:r>
              <a:rPr lang="en-US" altLang="ja-JP" dirty="0" smtClean="0"/>
              <a:t>Azureus:	199 messages are used in 255 call sites.</a:t>
            </a:r>
          </a:p>
          <a:p>
            <a:pPr lvl="3"/>
            <a:r>
              <a:rPr lang="en-US" altLang="ja-JP" dirty="0" smtClean="0"/>
              <a:t>“ping ok”, “ping failed”, “add store ok” … </a:t>
            </a:r>
          </a:p>
          <a:p>
            <a:pPr lvl="1"/>
            <a:r>
              <a:rPr lang="en-US" altLang="ja-JP" dirty="0" smtClean="0"/>
              <a:t>We can replace method names and parameters in logging messages with attributes of join points.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1928802"/>
            <a:ext cx="82650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[ </a:t>
            </a:r>
            <a:r>
              <a:rPr lang="en-US" altLang="ja-JP" sz="2400" dirty="0" err="1" smtClean="0"/>
              <a:t>isDebugEnabled</a:t>
            </a:r>
            <a:r>
              <a:rPr lang="en-US" altLang="ja-JP" sz="2400" dirty="0" smtClean="0"/>
              <a:t>(), </a:t>
            </a:r>
            <a:r>
              <a:rPr lang="en-US" altLang="ja-JP" sz="2400" i="1" dirty="0" smtClean="0"/>
              <a:t>IF</a:t>
            </a:r>
            <a:r>
              <a:rPr lang="en-US" altLang="ja-JP" sz="2400" dirty="0" smtClean="0"/>
              <a:t>, debug(String), </a:t>
            </a:r>
            <a:r>
              <a:rPr lang="en-US" altLang="ja-JP" sz="2400" i="1" dirty="0" smtClean="0"/>
              <a:t>END-IF </a:t>
            </a:r>
            <a:r>
              <a:rPr lang="en-US" altLang="ja-JP" sz="2400" dirty="0" smtClean="0"/>
              <a:t>] </a:t>
            </a:r>
            <a:r>
              <a:rPr kumimoji="1" lang="en-US" altLang="ja-JP" sz="2400" dirty="0" smtClean="0"/>
              <a:t>(in Tomcat)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We found crosscutting concerns as patterns.</a:t>
            </a:r>
          </a:p>
          <a:p>
            <a:pPr lvl="1"/>
            <a:r>
              <a:rPr lang="en-US" altLang="ja-JP" sz="2400" dirty="0" smtClean="0"/>
              <a:t>Developers may create documents for patterns.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Difficulties to </a:t>
            </a:r>
            <a:r>
              <a:rPr lang="en-US" altLang="ja-JP" sz="2800" dirty="0" err="1" smtClean="0"/>
              <a:t>refactor</a:t>
            </a:r>
            <a:r>
              <a:rPr lang="en-US" altLang="ja-JP" sz="2800" dirty="0" smtClean="0"/>
              <a:t> the patterns to aspects</a:t>
            </a:r>
          </a:p>
          <a:p>
            <a:pPr marL="971550" lvl="1" indent="-514350"/>
            <a:r>
              <a:rPr lang="en-US" altLang="ja-JP" sz="2400" dirty="0" smtClean="0"/>
              <a:t>How Logging aspect generate appropriate  messages indicating “what a program is doing” for each join point?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Only “frequent ” (short) patterns are investigated</a:t>
            </a:r>
          </a:p>
          <a:p>
            <a:pPr lvl="2"/>
            <a:r>
              <a:rPr lang="en-US" altLang="ja-JP" sz="2000" dirty="0" smtClean="0"/>
              <a:t>We will evaluate properties of longer (less-frequent) patterns.</a:t>
            </a:r>
          </a:p>
          <a:p>
            <a:pPr marL="971550" lvl="1" indent="-514350"/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Sequential Pattern Mining approach to detect coding patterns in Java programs.</a:t>
            </a:r>
          </a:p>
          <a:p>
            <a:pPr lvl="1"/>
            <a:r>
              <a:rPr lang="en-US" altLang="ja-JP" dirty="0" smtClean="0"/>
              <a:t>We have defined rules to normalize source code.</a:t>
            </a:r>
          </a:p>
          <a:p>
            <a:pPr lvl="1"/>
            <a:r>
              <a:rPr lang="en-US" altLang="ja-JP" dirty="0" smtClean="0"/>
              <a:t>Patterns in 6 programs include both crosscutting concerns and implementation idioms.</a:t>
            </a:r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smtClean="0"/>
              <a:t>Analyze all patterns </a:t>
            </a:r>
            <a:r>
              <a:rPr lang="en-US" altLang="ja-JP" dirty="0" smtClean="0"/>
              <a:t>with software metrics</a:t>
            </a:r>
          </a:p>
          <a:p>
            <a:pPr lvl="1"/>
            <a:r>
              <a:rPr lang="en-US" altLang="ja-JP" dirty="0" smtClean="0"/>
              <a:t>Compare patterns with code clones</a:t>
            </a:r>
          </a:p>
          <a:p>
            <a:pPr lvl="1"/>
            <a:r>
              <a:rPr lang="en-US" altLang="ja-JP" dirty="0" smtClean="0"/>
              <a:t>(Automatic) Documentation Using </a:t>
            </a:r>
            <a:r>
              <a:rPr lang="en-US" altLang="ja-JP" dirty="0" err="1" smtClean="0"/>
              <a:t>SoQueT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677305" cy="587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6725"/>
                <a:gridCol w="871607"/>
                <a:gridCol w="79897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The List</a:t>
                      </a:r>
                      <a:r>
                        <a:rPr kumimoji="1" lang="en-US" altLang="ja-JP" baseline="0" dirty="0" smtClean="0"/>
                        <a:t> of Application-Specific Patterns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Len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jEdit: Open and close “scope” before and after visiting a node, respectively  (tokens: node, scope, close)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jEdit: Beep if buffer is not editable. (tokens: beep, get, toolkit)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Azureus: Enter and exit a monitor before and after a loop, respectively</a:t>
                      </a:r>
                    </a:p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(tokens: next, </a:t>
                      </a:r>
                      <a:r>
                        <a:rPr kumimoji="1" lang="en-US" altLang="ja-JP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iterator</a:t>
                      </a:r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enter)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151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Azureus: Logging if enabled (tokens: log, is, enabled)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Tomcat: Logging if debugging mode</a:t>
                      </a:r>
                    </a:p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(tokens: debug, is, enabled)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Tomcat: Execute a function in privileged mode if protection is enabled</a:t>
                      </a:r>
                    </a:p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(tokens: protection, is, enabled)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Create code generators for unit testing</a:t>
                      </a:r>
                    </a:p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(tokens: set, tool, code)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ANTLR: Parse AST and report an error if necessary</a:t>
                      </a:r>
                    </a:p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(tokens: LT, match, report)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Visit tree nodes for textual output (tokens: match, get, text)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Coding Pattern</a:t>
            </a:r>
            <a:endParaRPr lang="en-US" altLang="ja-JP" dirty="0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Developers copy-and-paste source code.</a:t>
            </a:r>
          </a:p>
          <a:p>
            <a:pPr lvl="1"/>
            <a:r>
              <a:rPr lang="en-US" altLang="ja-JP" dirty="0" smtClean="0"/>
              <a:t>A coding pattern </a:t>
            </a:r>
            <a:r>
              <a:rPr lang="en-US" altLang="ja-JP" dirty="0"/>
              <a:t>is </a:t>
            </a:r>
            <a:r>
              <a:rPr lang="en-US" altLang="ja-JP" dirty="0" smtClean="0"/>
              <a:t>a frequent </a:t>
            </a:r>
            <a:r>
              <a:rPr lang="en-US" altLang="ja-JP" dirty="0"/>
              <a:t>code </a:t>
            </a:r>
            <a:r>
              <a:rPr lang="en-US" altLang="ja-JP" dirty="0" smtClean="0"/>
              <a:t>fragment </a:t>
            </a:r>
            <a:r>
              <a:rPr lang="en-US" altLang="ja-JP" dirty="0"/>
              <a:t>to implement a particular kind of </a:t>
            </a:r>
            <a:r>
              <a:rPr lang="en-US" altLang="ja-JP" dirty="0" smtClean="0"/>
              <a:t>functionality.</a:t>
            </a:r>
            <a:endParaRPr lang="en-US" altLang="ja-JP" dirty="0"/>
          </a:p>
          <a:p>
            <a:endParaRPr lang="en-US" altLang="ja-JP" dirty="0"/>
          </a:p>
        </p:txBody>
      </p:sp>
      <p:grpSp>
        <p:nvGrpSpPr>
          <p:cNvPr id="21" name="Group 4"/>
          <p:cNvGrpSpPr>
            <a:grpSpLocks/>
          </p:cNvGrpSpPr>
          <p:nvPr/>
        </p:nvGrpSpPr>
        <p:grpSpPr bwMode="auto">
          <a:xfrm>
            <a:off x="215931" y="2879748"/>
            <a:ext cx="8748713" cy="3763963"/>
            <a:chOff x="68" y="1650"/>
            <a:chExt cx="5511" cy="2371"/>
          </a:xfrm>
        </p:grpSpPr>
        <p:sp>
          <p:nvSpPr>
            <p:cNvPr id="22" name="Rectangle 5"/>
            <p:cNvSpPr>
              <a:spLocks noChangeArrowheads="1"/>
            </p:cNvSpPr>
            <p:nvPr/>
          </p:nvSpPr>
          <p:spPr bwMode="auto">
            <a:xfrm>
              <a:off x="158" y="2032"/>
              <a:ext cx="2228" cy="826"/>
            </a:xfrm>
            <a:prstGeom prst="rect">
              <a:avLst/>
            </a:prstGeom>
            <a:solidFill>
              <a:srgbClr val="FFFF99"/>
            </a:solidFill>
            <a:ln w="25400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ja-JP" b="1" i="1" dirty="0">
                  <a:solidFill>
                    <a:srgbClr val="FF0000"/>
                  </a:solidFill>
                </a:rPr>
                <a:t>while (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iter.hasNext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())</a:t>
              </a:r>
              <a:r>
                <a:rPr lang="en-US" altLang="ja-JP" dirty="0"/>
                <a:t> {</a:t>
              </a:r>
            </a:p>
            <a:p>
              <a:pPr algn="l"/>
              <a:r>
                <a:rPr lang="en-US" altLang="ja-JP" dirty="0"/>
                <a:t>  Item </a:t>
              </a:r>
              <a:r>
                <a:rPr lang="en-US" altLang="ja-JP" dirty="0" err="1"/>
                <a:t>item</a:t>
              </a:r>
              <a:r>
                <a:rPr lang="en-US" altLang="ja-JP" dirty="0"/>
                <a:t> = (Item)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</a:t>
              </a:r>
              <a:r>
                <a:rPr lang="en-US" altLang="ja-JP" dirty="0"/>
                <a:t>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/>
                <a:t>buf.append</a:t>
              </a:r>
              <a:r>
                <a:rPr lang="en-US" altLang="ja-JP" dirty="0"/>
                <a:t>(</a:t>
              </a:r>
              <a:r>
                <a:rPr lang="en-US" altLang="ja-JP" dirty="0" err="1"/>
                <a:t>item.toString</a:t>
              </a:r>
              <a:r>
                <a:rPr lang="en-US" altLang="ja-JP" dirty="0"/>
                <a:t>());</a:t>
              </a:r>
            </a:p>
            <a:p>
              <a:pPr algn="l"/>
              <a:r>
                <a:rPr lang="en-US" altLang="ja-JP" b="1" i="1" dirty="0">
                  <a:solidFill>
                    <a:srgbClr val="FF0000"/>
                  </a:solidFill>
                </a:rPr>
                <a:t>}</a:t>
              </a:r>
            </a:p>
          </p:txBody>
        </p:sp>
        <p:sp>
          <p:nvSpPr>
            <p:cNvPr id="23" name="Rectangle 6"/>
            <p:cNvSpPr>
              <a:spLocks noChangeArrowheads="1"/>
            </p:cNvSpPr>
            <p:nvPr/>
          </p:nvSpPr>
          <p:spPr bwMode="auto">
            <a:xfrm>
              <a:off x="3288" y="1797"/>
              <a:ext cx="2228" cy="826"/>
            </a:xfrm>
            <a:prstGeom prst="rect">
              <a:avLst/>
            </a:prstGeom>
            <a:solidFill>
              <a:srgbClr val="FFFF99"/>
            </a:solidFill>
            <a:ln w="25400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/>
              <a:r>
                <a:rPr lang="en-US" altLang="ja-JP" b="1" i="1">
                  <a:solidFill>
                    <a:srgbClr val="FF0000"/>
                  </a:solidFill>
                </a:rPr>
                <a:t>while (iter.hasNext())</a:t>
              </a:r>
              <a:r>
                <a:rPr lang="en-US" altLang="ja-JP"/>
                <a:t> {</a:t>
              </a:r>
            </a:p>
            <a:p>
              <a:pPr algn="l"/>
              <a:r>
                <a:rPr lang="en-US" altLang="ja-JP"/>
                <a:t>  Item item = (Item)</a:t>
              </a:r>
              <a:r>
                <a:rPr lang="en-US" altLang="ja-JP" b="1" i="1">
                  <a:solidFill>
                    <a:srgbClr val="FF0000"/>
                  </a:solidFill>
                </a:rPr>
                <a:t>iter.next()</a:t>
              </a:r>
              <a:r>
                <a:rPr lang="en-US" altLang="ja-JP"/>
                <a:t>;</a:t>
              </a:r>
            </a:p>
            <a:p>
              <a:pPr algn="l"/>
              <a:r>
                <a:rPr lang="en-US" altLang="ja-JP"/>
                <a:t>  buf.append(item.toString());</a:t>
              </a:r>
            </a:p>
            <a:p>
              <a:pPr algn="l"/>
              <a:r>
                <a:rPr lang="en-US" altLang="ja-JP" b="1" i="1">
                  <a:solidFill>
                    <a:srgbClr val="FF0000"/>
                  </a:solidFill>
                </a:rPr>
                <a:t>}</a:t>
              </a:r>
            </a:p>
          </p:txBody>
        </p:sp>
        <p:sp>
          <p:nvSpPr>
            <p:cNvPr id="24" name="Line 7"/>
            <p:cNvSpPr>
              <a:spLocks noChangeShapeType="1"/>
            </p:cNvSpPr>
            <p:nvPr/>
          </p:nvSpPr>
          <p:spPr bwMode="auto">
            <a:xfrm flipV="1">
              <a:off x="2317" y="2243"/>
              <a:ext cx="990" cy="1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25" name="AutoShape 8"/>
            <p:cNvSpPr>
              <a:spLocks noChangeArrowheads="1"/>
            </p:cNvSpPr>
            <p:nvPr/>
          </p:nvSpPr>
          <p:spPr bwMode="auto">
            <a:xfrm>
              <a:off x="3198" y="1706"/>
              <a:ext cx="2381" cy="1089"/>
            </a:xfrm>
            <a:prstGeom prst="foldedCorner">
              <a:avLst>
                <a:gd name="adj" fmla="val 125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26" name="AutoShape 9"/>
            <p:cNvSpPr>
              <a:spLocks noChangeArrowheads="1"/>
            </p:cNvSpPr>
            <p:nvPr/>
          </p:nvSpPr>
          <p:spPr bwMode="auto">
            <a:xfrm>
              <a:off x="2947" y="2931"/>
              <a:ext cx="2610" cy="1090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anchor="ctr">
              <a:noAutofit/>
            </a:bodyPr>
            <a:lstStyle/>
            <a:p>
              <a:endParaRPr lang="ja-JP" altLang="en-US"/>
            </a:p>
          </p:txBody>
        </p:sp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2518" y="1650"/>
              <a:ext cx="609" cy="640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ja-JP" sz="2000" b="1" dirty="0"/>
                <a:t>copy-</a:t>
              </a:r>
            </a:p>
            <a:p>
              <a:r>
                <a:rPr lang="en-US" altLang="ja-JP" sz="2000" b="1" dirty="0"/>
                <a:t>and-</a:t>
              </a:r>
            </a:p>
            <a:p>
              <a:r>
                <a:rPr lang="en-US" altLang="ja-JP" sz="2000" b="1" dirty="0"/>
                <a:t>paste</a:t>
              </a:r>
            </a:p>
          </p:txBody>
        </p:sp>
        <p:sp>
          <p:nvSpPr>
            <p:cNvPr id="29" name="Text Box 12"/>
            <p:cNvSpPr txBox="1">
              <a:spLocks noChangeArrowheads="1"/>
            </p:cNvSpPr>
            <p:nvPr/>
          </p:nvSpPr>
          <p:spPr bwMode="auto">
            <a:xfrm>
              <a:off x="2137" y="3063"/>
              <a:ext cx="833" cy="446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ja-JP" sz="2000" b="1" dirty="0"/>
                <a:t>reuse</a:t>
              </a:r>
            </a:p>
            <a:p>
              <a:r>
                <a:rPr lang="en-US" altLang="ja-JP" sz="2000" b="1" dirty="0"/>
                <a:t>the idiom</a:t>
              </a:r>
            </a:p>
          </p:txBody>
        </p:sp>
        <p:sp>
          <p:nvSpPr>
            <p:cNvPr id="30" name="AutoShape 13"/>
            <p:cNvSpPr>
              <a:spLocks noChangeArrowheads="1"/>
            </p:cNvSpPr>
            <p:nvPr/>
          </p:nvSpPr>
          <p:spPr bwMode="auto">
            <a:xfrm>
              <a:off x="68" y="1933"/>
              <a:ext cx="2381" cy="1089"/>
            </a:xfrm>
            <a:prstGeom prst="foldedCorner">
              <a:avLst>
                <a:gd name="adj" fmla="val 125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3016" y="2976"/>
              <a:ext cx="2226" cy="931"/>
            </a:xfrm>
            <a:prstGeom prst="rect">
              <a:avLst/>
            </a:prstGeom>
            <a:solidFill>
              <a:srgbClr val="CDDEFF"/>
            </a:solidFill>
            <a:ln w="25400" algn="ctr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l"/>
              <a:r>
                <a:rPr lang="en-US" altLang="ja-JP" b="1" i="1" dirty="0">
                  <a:solidFill>
                    <a:srgbClr val="FF0000"/>
                  </a:solidFill>
                </a:rPr>
                <a:t>while (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iter.hasNext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</a:t>
              </a:r>
              <a:r>
                <a:rPr lang="en-US" altLang="ja-JP" dirty="0"/>
                <a:t>) {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b="1" dirty="0"/>
                <a:t>Data</a:t>
              </a:r>
              <a:r>
                <a:rPr lang="en-US" altLang="ja-JP" dirty="0"/>
                <a:t> </a:t>
              </a:r>
              <a:r>
                <a:rPr lang="en-US" altLang="ja-JP" b="1" dirty="0" err="1"/>
                <a:t>data</a:t>
              </a:r>
              <a:r>
                <a:rPr lang="en-US" altLang="ja-JP" dirty="0"/>
                <a:t> = (</a:t>
              </a:r>
              <a:r>
                <a:rPr lang="en-US" altLang="ja-JP" b="1" dirty="0"/>
                <a:t>Data</a:t>
              </a:r>
              <a:r>
                <a:rPr lang="en-US" altLang="ja-JP" dirty="0"/>
                <a:t>)</a:t>
              </a:r>
              <a:r>
                <a:rPr lang="en-US" altLang="ja-JP" b="1" i="1" dirty="0" err="1">
                  <a:solidFill>
                    <a:srgbClr val="FF0000"/>
                  </a:solidFill>
                </a:rPr>
                <a:t>iter.next</a:t>
              </a:r>
              <a:r>
                <a:rPr lang="en-US" altLang="ja-JP" b="1" i="1" dirty="0">
                  <a:solidFill>
                    <a:srgbClr val="FF0000"/>
                  </a:solidFill>
                </a:rPr>
                <a:t>()</a:t>
              </a:r>
              <a:r>
                <a:rPr lang="en-US" altLang="ja-JP" dirty="0"/>
                <a:t>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 smtClean="0"/>
                <a:t>buf</a:t>
              </a:r>
              <a:r>
                <a:rPr lang="en-US" altLang="ja-JP" b="1" dirty="0" err="1" smtClean="0"/>
                <a:t>.add</a:t>
              </a:r>
              <a:r>
                <a:rPr lang="en-US" altLang="ja-JP" b="1" dirty="0" smtClean="0"/>
                <a:t>(process(data</a:t>
              </a:r>
              <a:r>
                <a:rPr lang="en-US" altLang="ja-JP" b="1" dirty="0"/>
                <a:t>));</a:t>
              </a:r>
            </a:p>
            <a:p>
              <a:pPr algn="l"/>
              <a:r>
                <a:rPr lang="en-US" altLang="ja-JP" dirty="0"/>
                <a:t>  </a:t>
              </a:r>
              <a:r>
                <a:rPr lang="en-US" altLang="ja-JP" dirty="0" err="1" smtClean="0"/>
                <a:t>buf.</a:t>
              </a:r>
              <a:r>
                <a:rPr lang="en-US" altLang="ja-JP" b="1" dirty="0" err="1" smtClean="0"/>
                <a:t>add</a:t>
              </a:r>
              <a:r>
                <a:rPr lang="en-US" altLang="ja-JP" dirty="0" smtClean="0"/>
                <a:t> (</a:t>
              </a:r>
              <a:r>
                <a:rPr lang="en-US" altLang="ja-JP" b="1" dirty="0" err="1" smtClean="0"/>
                <a:t>data</a:t>
              </a:r>
              <a:r>
                <a:rPr lang="en-US" altLang="ja-JP" dirty="0" err="1" smtClean="0"/>
                <a:t>.</a:t>
              </a:r>
              <a:r>
                <a:rPr lang="en-US" altLang="ja-JP" b="1" dirty="0" err="1" smtClean="0"/>
                <a:t>getItem</a:t>
              </a:r>
              <a:r>
                <a:rPr lang="en-US" altLang="ja-JP" dirty="0" smtClean="0"/>
                <a:t>());</a:t>
              </a:r>
              <a:endParaRPr lang="en-US" altLang="ja-JP" dirty="0"/>
            </a:p>
            <a:p>
              <a:pPr algn="l"/>
              <a:r>
                <a:rPr lang="en-US" altLang="ja-JP" b="1" i="1" dirty="0">
                  <a:solidFill>
                    <a:srgbClr val="FF0000"/>
                  </a:solidFill>
                </a:rPr>
                <a:t>}</a:t>
              </a:r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2336" y="2659"/>
              <a:ext cx="746" cy="3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spAutoFit/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Maintenance Problem</a:t>
            </a:r>
            <a:endParaRPr lang="en-US" altLang="ja-JP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en-US" altLang="ja-JP" dirty="0" smtClean="0"/>
              <a:t>A large number of instances are spread </a:t>
            </a:r>
            <a:r>
              <a:rPr lang="en-US" altLang="ja-JP" dirty="0"/>
              <a:t>across several systems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smtClean="0"/>
              <a:t>When an instance of a pattern involves a defect, </a:t>
            </a:r>
            <a:r>
              <a:rPr lang="en-US" altLang="ja-JP" dirty="0"/>
              <a:t>developers have to inspect all instances of the </a:t>
            </a:r>
            <a:r>
              <a:rPr lang="en-US" altLang="ja-JP" dirty="0" smtClean="0"/>
              <a:t>pattern.</a:t>
            </a:r>
          </a:p>
          <a:p>
            <a:pPr lvl="2"/>
            <a:r>
              <a:rPr lang="en-US" altLang="ja-JP" dirty="0" smtClean="0"/>
              <a:t>The other instances might contain the same defect.</a:t>
            </a:r>
            <a:endParaRPr lang="en-US" altLang="ja-JP" dirty="0"/>
          </a:p>
          <a:p>
            <a:pPr lvl="1"/>
            <a:r>
              <a:rPr lang="en-US" altLang="ja-JP" dirty="0" smtClean="0"/>
              <a:t>This problem </a:t>
            </a:r>
            <a:r>
              <a:rPr lang="en-US" altLang="ja-JP" dirty="0"/>
              <a:t>is well-known in code-clone </a:t>
            </a:r>
            <a:r>
              <a:rPr lang="en-US" altLang="ja-JP" dirty="0" smtClean="0"/>
              <a:t>research.</a:t>
            </a:r>
          </a:p>
          <a:p>
            <a:pPr lvl="2"/>
            <a:r>
              <a:rPr lang="en-US" altLang="ja-JP" dirty="0" smtClean="0"/>
              <a:t>The efficient code </a:t>
            </a:r>
            <a:r>
              <a:rPr lang="en-US" altLang="ja-JP" dirty="0"/>
              <a:t>clone </a:t>
            </a:r>
            <a:r>
              <a:rPr lang="en-US" altLang="ja-JP" dirty="0" smtClean="0"/>
              <a:t>detection tools (e.g. </a:t>
            </a:r>
            <a:r>
              <a:rPr lang="en-US" altLang="ja-JP" dirty="0" err="1" smtClean="0"/>
              <a:t>CCFinder</a:t>
            </a:r>
            <a:r>
              <a:rPr lang="en-US" altLang="ja-JP" dirty="0" smtClean="0"/>
              <a:t>) is hard to detect code fragments modified after copy-and-</a:t>
            </a:r>
            <a:r>
              <a:rPr lang="en-US" altLang="ja-JP" dirty="0" err="1" smtClean="0"/>
              <a:t>padsted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Pattern Mining for Source Code</a:t>
            </a:r>
            <a:endParaRPr lang="ja-JP" altLang="en-US" dirty="0"/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-50121" y="2006734"/>
            <a:ext cx="21932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000" u="sng" dirty="0" smtClean="0"/>
              <a:t>Java source code</a:t>
            </a:r>
          </a:p>
          <a:p>
            <a:pPr algn="ctr"/>
            <a:r>
              <a:rPr lang="en-US" altLang="ja-JP" sz="2000" u="sng" dirty="0" smtClean="0"/>
              <a:t>(methods)</a:t>
            </a:r>
            <a:endParaRPr lang="ja-JP" altLang="en-US" sz="2000" u="sng" dirty="0"/>
          </a:p>
        </p:txBody>
      </p:sp>
      <p:sp>
        <p:nvSpPr>
          <p:cNvPr id="32796" name="AutoShape 28"/>
          <p:cNvSpPr>
            <a:spLocks noChangeArrowheads="1"/>
          </p:cNvSpPr>
          <p:nvPr/>
        </p:nvSpPr>
        <p:spPr bwMode="auto">
          <a:xfrm rot="5400000" flipV="1">
            <a:off x="2071670" y="5000636"/>
            <a:ext cx="500067" cy="78581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119669" y="5643578"/>
            <a:ext cx="2023439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Pattern</a:t>
            </a:r>
            <a:r>
              <a:rPr lang="ja-JP" altLang="en-US" sz="2000" u="sng" dirty="0" smtClean="0"/>
              <a:t> </a:t>
            </a:r>
            <a:r>
              <a:rPr lang="en-US" altLang="ja-JP" sz="2000" u="sng" dirty="0" smtClean="0"/>
              <a:t>Groups</a:t>
            </a:r>
          </a:p>
          <a:p>
            <a:pPr algn="ctr"/>
            <a:r>
              <a:rPr lang="en-US" altLang="ja-JP" sz="2000" u="sng" dirty="0" smtClean="0"/>
              <a:t>(an XML format)</a:t>
            </a:r>
            <a:endParaRPr lang="ja-JP" altLang="en-US" sz="2000" u="sng" dirty="0"/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642910" y="1285860"/>
            <a:ext cx="862013" cy="720725"/>
            <a:chOff x="1429" y="1752"/>
            <a:chExt cx="543" cy="454"/>
          </a:xfrm>
        </p:grpSpPr>
        <p:sp>
          <p:nvSpPr>
            <p:cNvPr id="32830" name="Rectangle 62"/>
            <p:cNvSpPr>
              <a:spLocks noChangeArrowheads="1"/>
            </p:cNvSpPr>
            <p:nvPr/>
          </p:nvSpPr>
          <p:spPr bwMode="auto">
            <a:xfrm>
              <a:off x="1429" y="1752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1" name="Rectangle 63"/>
            <p:cNvSpPr>
              <a:spLocks noChangeArrowheads="1"/>
            </p:cNvSpPr>
            <p:nvPr/>
          </p:nvSpPr>
          <p:spPr bwMode="auto">
            <a:xfrm>
              <a:off x="1474" y="1797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2" name="Rectangle 64"/>
            <p:cNvSpPr>
              <a:spLocks noChangeArrowheads="1"/>
            </p:cNvSpPr>
            <p:nvPr/>
          </p:nvSpPr>
          <p:spPr bwMode="auto">
            <a:xfrm>
              <a:off x="1519" y="1842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3" name="Rectangle 65"/>
            <p:cNvSpPr>
              <a:spLocks noChangeArrowheads="1"/>
            </p:cNvSpPr>
            <p:nvPr/>
          </p:nvSpPr>
          <p:spPr bwMode="auto">
            <a:xfrm>
              <a:off x="1565" y="1888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4" name="Rectangle 66"/>
            <p:cNvSpPr>
              <a:spLocks noChangeArrowheads="1"/>
            </p:cNvSpPr>
            <p:nvPr/>
          </p:nvSpPr>
          <p:spPr bwMode="auto">
            <a:xfrm>
              <a:off x="1610" y="1933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5" name="Rectangle 67"/>
            <p:cNvSpPr>
              <a:spLocks noChangeArrowheads="1"/>
            </p:cNvSpPr>
            <p:nvPr/>
          </p:nvSpPr>
          <p:spPr bwMode="auto">
            <a:xfrm>
              <a:off x="1655" y="1979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 dirty="0"/>
                <a:t>public B m1() {</a:t>
              </a:r>
            </a:p>
            <a:p>
              <a:r>
                <a:rPr lang="en-US" altLang="ja-JP" sz="600" dirty="0"/>
                <a:t>  …</a:t>
              </a:r>
            </a:p>
            <a:p>
              <a:r>
                <a:rPr lang="en-US" altLang="ja-JP" sz="600" dirty="0"/>
                <a:t>}</a:t>
              </a:r>
            </a:p>
          </p:txBody>
        </p:sp>
      </p:grpSp>
      <p:sp>
        <p:nvSpPr>
          <p:cNvPr id="32850" name="AutoShape 82"/>
          <p:cNvSpPr>
            <a:spLocks noChangeArrowheads="1"/>
          </p:cNvSpPr>
          <p:nvPr/>
        </p:nvSpPr>
        <p:spPr bwMode="auto">
          <a:xfrm flipV="1">
            <a:off x="2022458" y="1571612"/>
            <a:ext cx="733425" cy="50323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135176" y="2357430"/>
            <a:ext cx="865188" cy="1152525"/>
            <a:chOff x="4875" y="1479"/>
            <a:chExt cx="545" cy="726"/>
          </a:xfrm>
        </p:grpSpPr>
        <p:sp>
          <p:nvSpPr>
            <p:cNvPr id="32849" name="Rectangle 81"/>
            <p:cNvSpPr>
              <a:spLocks noChangeArrowheads="1"/>
            </p:cNvSpPr>
            <p:nvPr/>
          </p:nvSpPr>
          <p:spPr bwMode="auto">
            <a:xfrm>
              <a:off x="4875" y="1479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3" name="Rectangle 85"/>
            <p:cNvSpPr>
              <a:spLocks noChangeArrowheads="1"/>
            </p:cNvSpPr>
            <p:nvPr/>
          </p:nvSpPr>
          <p:spPr bwMode="auto">
            <a:xfrm>
              <a:off x="4920" y="152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4" name="Rectangle 86"/>
            <p:cNvSpPr>
              <a:spLocks noChangeArrowheads="1"/>
            </p:cNvSpPr>
            <p:nvPr/>
          </p:nvSpPr>
          <p:spPr bwMode="auto">
            <a:xfrm>
              <a:off x="4966" y="1570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5" name="Rectangle 87"/>
            <p:cNvSpPr>
              <a:spLocks noChangeArrowheads="1"/>
            </p:cNvSpPr>
            <p:nvPr/>
          </p:nvSpPr>
          <p:spPr bwMode="auto">
            <a:xfrm>
              <a:off x="5011" y="161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6" name="Rectangle 88"/>
            <p:cNvSpPr>
              <a:spLocks noChangeArrowheads="1"/>
            </p:cNvSpPr>
            <p:nvPr/>
          </p:nvSpPr>
          <p:spPr bwMode="auto">
            <a:xfrm>
              <a:off x="5057" y="1661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7" name="Rectangle 89"/>
            <p:cNvSpPr>
              <a:spLocks noChangeArrowheads="1"/>
            </p:cNvSpPr>
            <p:nvPr/>
          </p:nvSpPr>
          <p:spPr bwMode="auto">
            <a:xfrm>
              <a:off x="5102" y="1706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 dirty="0"/>
                <a:t>A.m1</a:t>
              </a:r>
            </a:p>
            <a:p>
              <a:r>
                <a:rPr lang="en-US" altLang="ja-JP" sz="600" dirty="0"/>
                <a:t>IF</a:t>
              </a:r>
            </a:p>
            <a:p>
              <a:r>
                <a:rPr lang="en-US" altLang="ja-JP" sz="600" dirty="0"/>
                <a:t>B.m2</a:t>
              </a:r>
            </a:p>
            <a:p>
              <a:r>
                <a:rPr lang="en-US" altLang="ja-JP" sz="600" dirty="0"/>
                <a:t>LOOP</a:t>
              </a:r>
            </a:p>
            <a:p>
              <a:r>
                <a:rPr lang="en-US" altLang="ja-JP" sz="600" dirty="0"/>
                <a:t>A.m2</a:t>
              </a:r>
            </a:p>
            <a:p>
              <a:r>
                <a:rPr lang="en-US" altLang="ja-JP" sz="600" dirty="0"/>
                <a:t>END-LOOP</a:t>
              </a:r>
            </a:p>
            <a:p>
              <a:r>
                <a:rPr lang="en-US" altLang="ja-JP" sz="600" dirty="0"/>
                <a:t>END-IF</a:t>
              </a:r>
            </a:p>
          </p:txBody>
        </p:sp>
      </p:grpSp>
      <p:sp>
        <p:nvSpPr>
          <p:cNvPr id="32864" name="Text Box 96"/>
          <p:cNvSpPr txBox="1">
            <a:spLocks noChangeArrowheads="1"/>
          </p:cNvSpPr>
          <p:nvPr/>
        </p:nvSpPr>
        <p:spPr bwMode="auto">
          <a:xfrm>
            <a:off x="3071802" y="2690336"/>
            <a:ext cx="25090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Sequence Database</a:t>
            </a:r>
            <a:endParaRPr lang="ja-JP" altLang="en-US" sz="2000" u="sng" dirty="0"/>
          </a:p>
        </p:txBody>
      </p: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714348" y="5000636"/>
            <a:ext cx="627748" cy="571504"/>
            <a:chOff x="431" y="1026"/>
            <a:chExt cx="362" cy="454"/>
          </a:xfrm>
        </p:grpSpPr>
        <p:sp>
          <p:nvSpPr>
            <p:cNvPr id="32878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879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0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1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2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15"/>
          <p:cNvGrpSpPr>
            <a:grpSpLocks/>
          </p:cNvGrpSpPr>
          <p:nvPr/>
        </p:nvGrpSpPr>
        <p:grpSpPr bwMode="auto">
          <a:xfrm>
            <a:off x="799394" y="5072074"/>
            <a:ext cx="627748" cy="571504"/>
            <a:chOff x="431" y="1026"/>
            <a:chExt cx="362" cy="454"/>
          </a:xfrm>
        </p:grpSpPr>
        <p:sp>
          <p:nvSpPr>
            <p:cNvPr id="32884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885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6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7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8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6" name="Text Box 59"/>
          <p:cNvSpPr txBox="1">
            <a:spLocks noChangeArrowheads="1"/>
          </p:cNvSpPr>
          <p:nvPr/>
        </p:nvSpPr>
        <p:spPr bwMode="auto">
          <a:xfrm>
            <a:off x="2835835" y="1587988"/>
            <a:ext cx="22188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Normalization</a:t>
            </a:r>
            <a:endParaRPr lang="ja-JP" altLang="en-US" sz="2400" b="1" dirty="0"/>
          </a:p>
        </p:txBody>
      </p:sp>
      <p:sp>
        <p:nvSpPr>
          <p:cNvPr id="77" name="Text Box 59"/>
          <p:cNvSpPr txBox="1">
            <a:spLocks noChangeArrowheads="1"/>
          </p:cNvSpPr>
          <p:nvPr/>
        </p:nvSpPr>
        <p:spPr bwMode="auto">
          <a:xfrm>
            <a:off x="2922398" y="3571876"/>
            <a:ext cx="11737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Mining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102332" y="1559470"/>
            <a:ext cx="38988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Each method is translated </a:t>
            </a:r>
          </a:p>
          <a:p>
            <a:r>
              <a:rPr lang="en-US" altLang="ja-JP" sz="2400" dirty="0" smtClean="0"/>
              <a:t>in</a:t>
            </a:r>
            <a:r>
              <a:rPr kumimoji="1" lang="en-US" altLang="ja-JP" sz="2400" dirty="0" smtClean="0"/>
              <a:t>to a sequence of method </a:t>
            </a:r>
          </a:p>
          <a:p>
            <a:r>
              <a:rPr kumimoji="1" lang="en-US" altLang="ja-JP" sz="2400" dirty="0" smtClean="0"/>
              <a:t>calls and control elements.</a:t>
            </a:r>
            <a:endParaRPr kumimoji="1" lang="ja-JP" altLang="en-US" sz="2400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643438" y="3571876"/>
            <a:ext cx="4429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use PrefixSpan, </a:t>
            </a:r>
            <a:r>
              <a:rPr lang="en-US" altLang="ja-JP" sz="2400" dirty="0" smtClean="0"/>
              <a:t>an algorithm of </a:t>
            </a:r>
            <a:r>
              <a:rPr kumimoji="1" lang="en-US" altLang="ja-JP" sz="2400" dirty="0" smtClean="0"/>
              <a:t>sequential pattern mining.</a:t>
            </a:r>
          </a:p>
        </p:txBody>
      </p:sp>
      <p:sp>
        <p:nvSpPr>
          <p:cNvPr id="69" name="AutoShape 79"/>
          <p:cNvSpPr>
            <a:spLocks noChangeArrowheads="1"/>
          </p:cNvSpPr>
          <p:nvPr/>
        </p:nvSpPr>
        <p:spPr bwMode="auto">
          <a:xfrm rot="5400000">
            <a:off x="2323290" y="3593867"/>
            <a:ext cx="430214" cy="504825"/>
          </a:xfrm>
          <a:prstGeom prst="rightArrow">
            <a:avLst>
              <a:gd name="adj1" fmla="val 50000"/>
              <a:gd name="adj2" fmla="val 497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2" name="Group 50"/>
          <p:cNvGrpSpPr>
            <a:grpSpLocks/>
          </p:cNvGrpSpPr>
          <p:nvPr/>
        </p:nvGrpSpPr>
        <p:grpSpPr bwMode="auto">
          <a:xfrm>
            <a:off x="2214546" y="4143380"/>
            <a:ext cx="627748" cy="650873"/>
            <a:chOff x="431" y="1026"/>
            <a:chExt cx="362" cy="454"/>
          </a:xfrm>
        </p:grpSpPr>
        <p:sp>
          <p:nvSpPr>
            <p:cNvPr id="73" name="AutoShape 51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" name="Line 52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" name="Line 53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3" name="Line 54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4" name="Line 55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5" name="Group 97"/>
          <p:cNvGrpSpPr>
            <a:grpSpLocks/>
          </p:cNvGrpSpPr>
          <p:nvPr/>
        </p:nvGrpSpPr>
        <p:grpSpPr bwMode="auto">
          <a:xfrm>
            <a:off x="2287571" y="4214824"/>
            <a:ext cx="627748" cy="650873"/>
            <a:chOff x="431" y="1026"/>
            <a:chExt cx="362" cy="454"/>
          </a:xfrm>
        </p:grpSpPr>
        <p:sp>
          <p:nvSpPr>
            <p:cNvPr id="86" name="AutoShape 98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7" name="Line 99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" name="Line 100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" name="Line 101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" name="Line 102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1" name="Group 109"/>
          <p:cNvGrpSpPr>
            <a:grpSpLocks/>
          </p:cNvGrpSpPr>
          <p:nvPr/>
        </p:nvGrpSpPr>
        <p:grpSpPr bwMode="auto">
          <a:xfrm>
            <a:off x="2359008" y="4294192"/>
            <a:ext cx="627748" cy="650873"/>
            <a:chOff x="431" y="1026"/>
            <a:chExt cx="362" cy="454"/>
          </a:xfrm>
        </p:grpSpPr>
        <p:sp>
          <p:nvSpPr>
            <p:cNvPr id="92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5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7" name="Group 115"/>
          <p:cNvGrpSpPr>
            <a:grpSpLocks/>
          </p:cNvGrpSpPr>
          <p:nvPr/>
        </p:nvGrpSpPr>
        <p:grpSpPr bwMode="auto">
          <a:xfrm>
            <a:off x="2444054" y="4349763"/>
            <a:ext cx="627748" cy="650873"/>
            <a:chOff x="431" y="1026"/>
            <a:chExt cx="362" cy="454"/>
          </a:xfrm>
        </p:grpSpPr>
        <p:sp>
          <p:nvSpPr>
            <p:cNvPr id="98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9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3" name="Text Box 96"/>
          <p:cNvSpPr txBox="1">
            <a:spLocks noChangeArrowheads="1"/>
          </p:cNvSpPr>
          <p:nvPr/>
        </p:nvSpPr>
        <p:spPr bwMode="auto">
          <a:xfrm>
            <a:off x="3214678" y="4476286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Patterns</a:t>
            </a:r>
            <a:endParaRPr lang="ja-JP" altLang="en-US" sz="2000" u="sng" dirty="0"/>
          </a:p>
        </p:txBody>
      </p:sp>
      <p:sp>
        <p:nvSpPr>
          <p:cNvPr id="104" name="Text Box 59"/>
          <p:cNvSpPr txBox="1">
            <a:spLocks noChangeArrowheads="1"/>
          </p:cNvSpPr>
          <p:nvPr/>
        </p:nvSpPr>
        <p:spPr bwMode="auto">
          <a:xfrm>
            <a:off x="2743976" y="5357826"/>
            <a:ext cx="2185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Classification</a:t>
            </a: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857784" y="5371943"/>
            <a:ext cx="4214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</a:t>
            </a:r>
            <a:r>
              <a:rPr lang="en-US" altLang="ja-JP" sz="2400" dirty="0" smtClean="0"/>
              <a:t>classify similar patterns</a:t>
            </a:r>
          </a:p>
          <a:p>
            <a:r>
              <a:rPr lang="en-US" altLang="ja-JP" sz="2400" dirty="0" smtClean="0"/>
              <a:t>into a group after filtering </a:t>
            </a:r>
          </a:p>
          <a:p>
            <a:r>
              <a:rPr lang="en-US" altLang="ja-JP" sz="2400" dirty="0" smtClean="0"/>
              <a:t>meaningless patterns out.</a:t>
            </a:r>
            <a:endParaRPr kumimoji="1"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115888"/>
            <a:ext cx="8677306" cy="865187"/>
          </a:xfrm>
        </p:spPr>
        <p:txBody>
          <a:bodyPr/>
          <a:lstStyle/>
          <a:p>
            <a:r>
              <a:rPr lang="en-US" altLang="ja-JP" sz="3600" dirty="0" smtClean="0"/>
              <a:t>Normalization for Java source code</a:t>
            </a:r>
            <a:endParaRPr kumimoji="1" lang="ja-JP" altLang="en-US" sz="360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15244" y="4431108"/>
            <a:ext cx="4242508" cy="1569660"/>
          </a:xfrm>
          <a:prstGeom prst="rect">
            <a:avLst/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ja-JP" sz="2400" b="1" i="1" dirty="0">
                <a:solidFill>
                  <a:srgbClr val="FF0000"/>
                </a:solidFill>
              </a:rPr>
              <a:t>while (</a:t>
            </a:r>
            <a:r>
              <a:rPr lang="en-US" altLang="ja-JP" sz="2400" b="1" i="1" dirty="0" err="1">
                <a:solidFill>
                  <a:srgbClr val="FF0000"/>
                </a:solidFill>
              </a:rPr>
              <a:t>iter.hasNext</a:t>
            </a:r>
            <a:r>
              <a:rPr lang="en-US" altLang="ja-JP" sz="2400" b="1" i="1" dirty="0">
                <a:solidFill>
                  <a:srgbClr val="FF0000"/>
                </a:solidFill>
              </a:rPr>
              <a:t>())</a:t>
            </a:r>
            <a:r>
              <a:rPr lang="en-US" altLang="ja-JP" sz="2400" dirty="0"/>
              <a:t> {</a:t>
            </a:r>
          </a:p>
          <a:p>
            <a:pPr algn="l"/>
            <a:r>
              <a:rPr lang="en-US" altLang="ja-JP" sz="2400" dirty="0"/>
              <a:t>  Item </a:t>
            </a:r>
            <a:r>
              <a:rPr lang="en-US" altLang="ja-JP" sz="2400" dirty="0" err="1"/>
              <a:t>item</a:t>
            </a:r>
            <a:r>
              <a:rPr lang="en-US" altLang="ja-JP" sz="2400" dirty="0"/>
              <a:t> = (Item)</a:t>
            </a:r>
            <a:r>
              <a:rPr lang="en-US" altLang="ja-JP" sz="2400" b="1" i="1" dirty="0" err="1">
                <a:solidFill>
                  <a:srgbClr val="FF0000"/>
                </a:solidFill>
              </a:rPr>
              <a:t>iter.next</a:t>
            </a:r>
            <a:r>
              <a:rPr lang="en-US" altLang="ja-JP" sz="2400" b="1" i="1" dirty="0">
                <a:solidFill>
                  <a:srgbClr val="FF0000"/>
                </a:solidFill>
              </a:rPr>
              <a:t>()</a:t>
            </a:r>
            <a:r>
              <a:rPr lang="en-US" altLang="ja-JP" sz="2400" dirty="0"/>
              <a:t>;</a:t>
            </a:r>
          </a:p>
          <a:p>
            <a:pPr algn="l"/>
            <a:r>
              <a:rPr lang="en-US" altLang="ja-JP" sz="2400" dirty="0"/>
              <a:t>  </a:t>
            </a:r>
            <a:r>
              <a:rPr lang="en-US" altLang="ja-JP" sz="2400" dirty="0" err="1"/>
              <a:t>buf.append</a:t>
            </a:r>
            <a:r>
              <a:rPr lang="en-US" altLang="ja-JP" sz="2400" dirty="0"/>
              <a:t>(</a:t>
            </a:r>
            <a:r>
              <a:rPr lang="en-US" altLang="ja-JP" sz="2400" dirty="0" err="1"/>
              <a:t>item.toString</a:t>
            </a:r>
            <a:r>
              <a:rPr lang="en-US" altLang="ja-JP" sz="2400" dirty="0"/>
              <a:t>());</a:t>
            </a:r>
          </a:p>
          <a:p>
            <a:pPr algn="l"/>
            <a:r>
              <a:rPr lang="en-US" altLang="ja-JP" sz="2400" b="1" i="1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5" name="右矢印 4"/>
          <p:cNvSpPr/>
          <p:nvPr/>
        </p:nvSpPr>
        <p:spPr>
          <a:xfrm>
            <a:off x="5072066" y="5072074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786446" y="4071942"/>
            <a:ext cx="2500330" cy="250033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dirty="0" err="1" smtClean="0">
                <a:solidFill>
                  <a:schemeClr val="tx1"/>
                </a:solidFill>
              </a:rPr>
              <a:t>hasNext</a:t>
            </a:r>
            <a:r>
              <a:rPr lang="en-US" altLang="ja-JP" sz="20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en-US" altLang="ja-JP" sz="2000" dirty="0" smtClean="0">
                <a:solidFill>
                  <a:schemeClr val="tx1"/>
                </a:solidFill>
              </a:rPr>
              <a:t>LOOP</a:t>
            </a:r>
          </a:p>
          <a:p>
            <a:r>
              <a:rPr kumimoji="1" lang="en-US" altLang="ja-JP" sz="2000" dirty="0" smtClean="0">
                <a:solidFill>
                  <a:schemeClr val="tx1"/>
                </a:solidFill>
              </a:rPr>
              <a:t>next()</a:t>
            </a:r>
          </a:p>
          <a:p>
            <a:r>
              <a:rPr lang="en-US" altLang="ja-JP" sz="2000" dirty="0" err="1" smtClean="0">
                <a:solidFill>
                  <a:schemeClr val="tx1"/>
                </a:solidFill>
              </a:rPr>
              <a:t>toString</a:t>
            </a:r>
            <a:r>
              <a:rPr lang="en-US" altLang="ja-JP" sz="2000" dirty="0" smtClean="0">
                <a:solidFill>
                  <a:schemeClr val="tx1"/>
                </a:solidFill>
              </a:rPr>
              <a:t>()</a:t>
            </a:r>
            <a:endParaRPr kumimoji="1" lang="en-US" altLang="ja-JP" sz="2000" dirty="0" smtClean="0">
              <a:solidFill>
                <a:schemeClr val="tx1"/>
              </a:solidFill>
            </a:endParaRPr>
          </a:p>
          <a:p>
            <a:r>
              <a:rPr lang="en-US" altLang="ja-JP" sz="2000" dirty="0" smtClean="0">
                <a:solidFill>
                  <a:schemeClr val="tx1"/>
                </a:solidFill>
              </a:rPr>
              <a:t>append(String) </a:t>
            </a:r>
          </a:p>
          <a:p>
            <a:r>
              <a:rPr kumimoji="1" lang="en-US" altLang="ja-JP" sz="2000" dirty="0" err="1" smtClean="0">
                <a:solidFill>
                  <a:schemeClr val="tx1"/>
                </a:solidFill>
              </a:rPr>
              <a:t>hasNext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()</a:t>
            </a:r>
          </a:p>
          <a:p>
            <a:r>
              <a:rPr kumimoji="1" lang="en-US" altLang="ja-JP" sz="2000" dirty="0" smtClean="0">
                <a:solidFill>
                  <a:schemeClr val="tx1"/>
                </a:solidFill>
              </a:rPr>
              <a:t>END-LOOP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850" y="1412875"/>
            <a:ext cx="8569325" cy="244475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define rules to normalize</a:t>
            </a:r>
            <a:r>
              <a:rPr kumimoji="1" lang="en-US" altLang="ja-JP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Java method to 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sequence of the following elements: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sym typeface="Wingdings" pitchFamily="2" charset="2"/>
            </a:endParaRP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sym typeface="Wingdings" pitchFamily="2" charset="2"/>
              </a:rPr>
              <a:t>m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ethod call elements 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IF/ELSE/END-IF elements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LOOP/END-LOOP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Normalization for method calls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500034" y="2928934"/>
            <a:ext cx="5227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smtClean="0"/>
              <a:t>Item </a:t>
            </a:r>
            <a:r>
              <a:rPr lang="en-US" altLang="ja-JP" sz="3200" dirty="0" err="1" smtClean="0"/>
              <a:t>item</a:t>
            </a:r>
            <a:r>
              <a:rPr lang="en-US" altLang="ja-JP" sz="3200" dirty="0" smtClean="0"/>
              <a:t> = (Item)</a:t>
            </a:r>
            <a:r>
              <a:rPr lang="en-US" altLang="ja-JP" sz="3200" dirty="0" err="1" smtClean="0"/>
              <a:t>iter.next</a:t>
            </a:r>
            <a:r>
              <a:rPr lang="en-US" altLang="ja-JP" sz="3200" dirty="0" smtClean="0"/>
              <a:t>();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43050"/>
            <a:ext cx="73116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Rule:  </a:t>
            </a:r>
            <a:r>
              <a:rPr lang="en-US" altLang="ja-JP" sz="3200" dirty="0" smtClean="0"/>
              <a:t>Extract only a method signature </a:t>
            </a:r>
          </a:p>
          <a:p>
            <a:r>
              <a:rPr lang="en-US" altLang="ja-JP" sz="3200" dirty="0" smtClean="0"/>
              <a:t>           without its class name. 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29388" y="3000372"/>
            <a:ext cx="2401619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next(): Object</a:t>
            </a:r>
          </a:p>
        </p:txBody>
      </p:sp>
      <p:sp>
        <p:nvSpPr>
          <p:cNvPr id="6" name="下矢印 5"/>
          <p:cNvSpPr/>
          <p:nvPr/>
        </p:nvSpPr>
        <p:spPr>
          <a:xfrm rot="16200000">
            <a:off x="5857884" y="3071810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00034" y="5273117"/>
            <a:ext cx="50465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p = max(</a:t>
            </a:r>
            <a:r>
              <a:rPr lang="en-US" altLang="ja-JP" sz="3200" dirty="0" err="1" smtClean="0"/>
              <a:t>getX</a:t>
            </a:r>
            <a:r>
              <a:rPr lang="en-US" altLang="ja-JP" sz="3200" dirty="0" smtClean="0"/>
              <a:t>(), </a:t>
            </a:r>
            <a:r>
              <a:rPr lang="en-US" altLang="ja-JP" sz="3200" dirty="0" err="1" smtClean="0"/>
              <a:t>getY</a:t>
            </a:r>
            <a:r>
              <a:rPr lang="en-US" altLang="ja-JP" sz="3200" dirty="0" smtClean="0"/>
              <a:t>());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357950" y="5187277"/>
            <a:ext cx="2642070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/>
              <a:t>getX</a:t>
            </a:r>
            <a:r>
              <a:rPr lang="en-US" altLang="ja-JP" sz="2800" dirty="0" smtClean="0"/>
              <a:t>():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  <a:p>
            <a:r>
              <a:rPr lang="en-US" altLang="ja-JP" sz="2800" dirty="0" err="1" smtClean="0"/>
              <a:t>getY</a:t>
            </a:r>
            <a:r>
              <a:rPr lang="en-US" altLang="ja-JP" sz="2800" dirty="0" smtClean="0"/>
              <a:t>():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  <a:p>
            <a:r>
              <a:rPr lang="en-US" altLang="ja-JP" sz="2800" dirty="0" smtClean="0"/>
              <a:t>max(</a:t>
            </a:r>
            <a:r>
              <a:rPr lang="en-US" altLang="ja-JP" sz="2800" dirty="0" err="1" smtClean="0"/>
              <a:t>int</a:t>
            </a:r>
            <a:r>
              <a:rPr lang="en-US" altLang="ja-JP" sz="2800" dirty="0" smtClean="0"/>
              <a:t>, </a:t>
            </a:r>
            <a:r>
              <a:rPr lang="en-US" altLang="ja-JP" sz="2800" dirty="0" err="1" smtClean="0"/>
              <a:t>int</a:t>
            </a:r>
            <a:r>
              <a:rPr lang="en-US" altLang="ja-JP" sz="2800" dirty="0" smtClean="0"/>
              <a:t>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</p:txBody>
      </p:sp>
      <p:sp>
        <p:nvSpPr>
          <p:cNvPr id="9" name="下矢印 8"/>
          <p:cNvSpPr/>
          <p:nvPr/>
        </p:nvSpPr>
        <p:spPr>
          <a:xfrm rot="16200000">
            <a:off x="5635542" y="5403851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45224" y="4000504"/>
            <a:ext cx="85559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Rule: </a:t>
            </a:r>
            <a:r>
              <a:rPr lang="en-US" altLang="ja-JP" sz="3200" dirty="0" smtClean="0"/>
              <a:t>Two or more method calls are sorted by </a:t>
            </a:r>
          </a:p>
          <a:p>
            <a:r>
              <a:rPr lang="en-US" altLang="ja-JP" sz="3200" dirty="0" smtClean="0"/>
              <a:t>their control-flow and location in source code.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Normalization for </a:t>
            </a:r>
            <a:r>
              <a:rPr lang="en-US" altLang="ja-JP" i="1" dirty="0" smtClean="0"/>
              <a:t>if</a:t>
            </a:r>
            <a:r>
              <a:rPr lang="en-US" altLang="ja-JP" dirty="0" smtClean="0"/>
              <a:t> statements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43042" y="1500174"/>
            <a:ext cx="3480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/>
              <a:t>if (</a:t>
            </a:r>
            <a:r>
              <a:rPr lang="en-US" altLang="ja-JP" sz="2800" dirty="0" smtClean="0"/>
              <a:t>COND</a:t>
            </a:r>
            <a:r>
              <a:rPr lang="en-US" altLang="ja-JP" sz="2800" b="1" dirty="0" smtClean="0"/>
              <a:t>) </a:t>
            </a:r>
            <a:r>
              <a:rPr lang="en-US" altLang="ja-JP" sz="2800" dirty="0" smtClean="0"/>
              <a:t>T</a:t>
            </a:r>
            <a:r>
              <a:rPr lang="en-US" altLang="ja-JP" sz="2800" b="1" dirty="0" smtClean="0"/>
              <a:t>; </a:t>
            </a:r>
            <a:r>
              <a:rPr kumimoji="1" lang="en-US" altLang="ja-JP" sz="2800" b="1" dirty="0" smtClean="0"/>
              <a:t>else </a:t>
            </a:r>
            <a:r>
              <a:rPr kumimoji="1" lang="en-US" altLang="ja-JP" sz="2800" dirty="0" smtClean="0"/>
              <a:t>F</a:t>
            </a:r>
            <a:r>
              <a:rPr kumimoji="1" lang="en-US" altLang="ja-JP" sz="2800" b="1" dirty="0" smtClean="0"/>
              <a:t>;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28794" y="2357430"/>
            <a:ext cx="1382110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COND</a:t>
            </a:r>
          </a:p>
          <a:p>
            <a:r>
              <a:rPr lang="en-US" altLang="ja-JP" sz="2800" b="1" i="1" dirty="0" smtClean="0"/>
              <a:t>IF</a:t>
            </a:r>
          </a:p>
          <a:p>
            <a:r>
              <a:rPr kumimoji="1" lang="en-US" altLang="ja-JP" sz="2800" dirty="0" smtClean="0"/>
              <a:t>T</a:t>
            </a:r>
          </a:p>
          <a:p>
            <a:r>
              <a:rPr lang="en-US" altLang="ja-JP" sz="2800" b="1" i="1" dirty="0" smtClean="0"/>
              <a:t>ELSE</a:t>
            </a:r>
          </a:p>
          <a:p>
            <a:r>
              <a:rPr lang="en-US" altLang="ja-JP" sz="2800" dirty="0" smtClean="0"/>
              <a:t>F</a:t>
            </a:r>
          </a:p>
          <a:p>
            <a:r>
              <a:rPr lang="en-US" altLang="ja-JP" sz="2800" b="1" i="1" dirty="0" smtClean="0"/>
              <a:t>END-IF</a:t>
            </a:r>
            <a:endParaRPr kumimoji="1" lang="ja-JP" altLang="en-US" sz="2800" b="1" i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82212" y="1643050"/>
            <a:ext cx="2533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1.   </a:t>
            </a:r>
            <a:r>
              <a:rPr kumimoji="1" lang="en-US" altLang="ja-JP" sz="2400" dirty="0" err="1" smtClean="0"/>
              <a:t>int</a:t>
            </a:r>
            <a:r>
              <a:rPr kumimoji="1" lang="en-US" altLang="ja-JP" sz="2400" dirty="0" smtClean="0"/>
              <a:t> x = </a:t>
            </a:r>
            <a:r>
              <a:rPr kumimoji="1" lang="en-US" altLang="ja-JP" sz="2400" dirty="0" err="1" smtClean="0"/>
              <a:t>getX</a:t>
            </a:r>
            <a:r>
              <a:rPr kumimoji="1" lang="en-US" altLang="ja-JP" sz="2400" dirty="0" smtClean="0"/>
              <a:t>();</a:t>
            </a:r>
          </a:p>
          <a:p>
            <a:r>
              <a:rPr lang="en-US" altLang="ja-JP" sz="2400" dirty="0" smtClean="0"/>
              <a:t>      if (a == x)  …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630209" y="2798200"/>
            <a:ext cx="315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2.   if (a == </a:t>
            </a:r>
            <a:r>
              <a:rPr lang="en-US" altLang="ja-JP" sz="2400" dirty="0" err="1" smtClean="0"/>
              <a:t>getX</a:t>
            </a:r>
            <a:r>
              <a:rPr lang="en-US" altLang="ja-JP" sz="2400" dirty="0" smtClean="0"/>
              <a:t>())  …</a:t>
            </a:r>
          </a:p>
        </p:txBody>
      </p:sp>
      <p:sp>
        <p:nvSpPr>
          <p:cNvPr id="14" name="下矢印 13"/>
          <p:cNvSpPr/>
          <p:nvPr/>
        </p:nvSpPr>
        <p:spPr>
          <a:xfrm>
            <a:off x="6653782" y="3429000"/>
            <a:ext cx="571504" cy="7144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010840" y="4399200"/>
            <a:ext cx="1742785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/>
              <a:t>getX</a:t>
            </a:r>
            <a:r>
              <a:rPr lang="en-US" altLang="ja-JP" sz="2800" dirty="0" smtClean="0"/>
              <a:t>(): </a:t>
            </a:r>
            <a:r>
              <a:rPr lang="en-US" altLang="ja-JP" sz="2800" dirty="0" err="1" smtClean="0"/>
              <a:t>int</a:t>
            </a:r>
            <a:endParaRPr lang="en-US" altLang="ja-JP" sz="2800" dirty="0" smtClean="0"/>
          </a:p>
          <a:p>
            <a:r>
              <a:rPr lang="en-US" altLang="ja-JP" sz="2800" b="1" i="1" dirty="0" smtClean="0"/>
              <a:t>IF</a:t>
            </a:r>
          </a:p>
          <a:p>
            <a:r>
              <a:rPr kumimoji="1" lang="en-US" altLang="ja-JP" sz="2800" dirty="0" smtClean="0"/>
              <a:t>…</a:t>
            </a:r>
          </a:p>
          <a:p>
            <a:r>
              <a:rPr lang="en-US" altLang="ja-JP" sz="2800" b="1" i="1" dirty="0" smtClean="0"/>
              <a:t>END-IF</a:t>
            </a:r>
            <a:endParaRPr kumimoji="1" lang="ja-JP" altLang="en-US" sz="2800" b="1" i="1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7158" y="1428736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Rule:</a:t>
            </a:r>
            <a:endParaRPr kumimoji="1" lang="ja-JP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Normalization for loop statements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85852" y="1285860"/>
            <a:ext cx="5232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/>
              <a:t>for (</a:t>
            </a:r>
            <a:r>
              <a:rPr lang="en-US" altLang="ja-JP" sz="2800" dirty="0" smtClean="0"/>
              <a:t>INIT</a:t>
            </a:r>
            <a:r>
              <a:rPr lang="en-US" altLang="ja-JP" sz="2800" b="1" dirty="0" smtClean="0"/>
              <a:t>; </a:t>
            </a:r>
            <a:r>
              <a:rPr lang="en-US" altLang="ja-JP" sz="2800" dirty="0" smtClean="0"/>
              <a:t>COND</a:t>
            </a:r>
            <a:r>
              <a:rPr lang="en-US" altLang="ja-JP" sz="2800" b="1" dirty="0" smtClean="0"/>
              <a:t>; </a:t>
            </a:r>
            <a:r>
              <a:rPr lang="en-US" altLang="ja-JP" sz="2800" dirty="0" smtClean="0"/>
              <a:t>INC</a:t>
            </a:r>
            <a:r>
              <a:rPr lang="en-US" altLang="ja-JP" sz="2800" b="1" dirty="0" smtClean="0"/>
              <a:t>)  </a:t>
            </a:r>
            <a:r>
              <a:rPr lang="en-US" altLang="ja-JP" sz="2800" dirty="0" smtClean="0"/>
              <a:t>BODY</a:t>
            </a:r>
            <a:r>
              <a:rPr lang="en-US" altLang="ja-JP" sz="2800" b="1" dirty="0" smtClean="0"/>
              <a:t>;</a:t>
            </a:r>
            <a:endParaRPr kumimoji="1" lang="en-US" altLang="ja-JP" sz="2800" b="1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71604" y="1928802"/>
            <a:ext cx="1571636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INIT</a:t>
            </a:r>
          </a:p>
          <a:p>
            <a:r>
              <a:rPr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LOOP</a:t>
            </a:r>
          </a:p>
          <a:p>
            <a:r>
              <a:rPr kumimoji="1" lang="en-US" altLang="ja-JP" sz="2000" dirty="0" smtClean="0"/>
              <a:t>BODY</a:t>
            </a:r>
          </a:p>
          <a:p>
            <a:r>
              <a:rPr lang="en-US" altLang="ja-JP" sz="2000" dirty="0" smtClean="0"/>
              <a:t>INC</a:t>
            </a:r>
          </a:p>
          <a:p>
            <a:r>
              <a:rPr kumimoji="1"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END-LOOP</a:t>
            </a:r>
            <a:endParaRPr kumimoji="1" lang="ja-JP" altLang="en-US" sz="2000" b="1" i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5852" y="4357694"/>
            <a:ext cx="3815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/>
              <a:t>while (</a:t>
            </a:r>
            <a:r>
              <a:rPr lang="en-US" altLang="ja-JP" sz="2800" dirty="0" smtClean="0"/>
              <a:t>COND</a:t>
            </a:r>
            <a:r>
              <a:rPr lang="en-US" altLang="ja-JP" sz="2800" b="1" dirty="0" smtClean="0"/>
              <a:t>)  </a:t>
            </a:r>
            <a:r>
              <a:rPr lang="en-US" altLang="ja-JP" sz="2800" dirty="0" smtClean="0"/>
              <a:t>BODY</a:t>
            </a:r>
            <a:r>
              <a:rPr lang="en-US" altLang="ja-JP" sz="2800" b="1" dirty="0" smtClean="0"/>
              <a:t>;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04036" y="4869618"/>
            <a:ext cx="1539204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LOOP</a:t>
            </a:r>
          </a:p>
          <a:p>
            <a:r>
              <a:rPr kumimoji="1" lang="en-US" altLang="ja-JP" sz="2000" dirty="0" smtClean="0"/>
              <a:t>BODY</a:t>
            </a:r>
          </a:p>
          <a:p>
            <a:r>
              <a:rPr kumimoji="1" lang="en-US" altLang="ja-JP" sz="2000" dirty="0" smtClean="0"/>
              <a:t>COND</a:t>
            </a:r>
          </a:p>
          <a:p>
            <a:r>
              <a:rPr lang="en-US" altLang="ja-JP" sz="2000" b="1" i="1" dirty="0" smtClean="0"/>
              <a:t>END-LOOP</a:t>
            </a:r>
            <a:endParaRPr kumimoji="1" lang="ja-JP" altLang="en-US" sz="2000" b="1" i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1406" y="1285860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Rule:</a:t>
            </a:r>
            <a:endParaRPr kumimoji="1" lang="ja-JP" altLang="en-US" sz="32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86116" y="4952068"/>
            <a:ext cx="30123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Iterator</a:t>
            </a:r>
            <a:r>
              <a:rPr lang="en-US" altLang="ja-JP" dirty="0" smtClean="0"/>
              <a:t> it = </a:t>
            </a:r>
            <a:r>
              <a:rPr lang="en-US" altLang="ja-JP" dirty="0" err="1" smtClean="0"/>
              <a:t>list.iterator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while (</a:t>
            </a:r>
            <a:r>
              <a:rPr lang="en-US" altLang="ja-JP" dirty="0" err="1" smtClean="0"/>
              <a:t>it.hasNext</a:t>
            </a:r>
            <a:r>
              <a:rPr lang="en-US" altLang="ja-JP" dirty="0" smtClean="0"/>
              <a:t>()) {</a:t>
            </a:r>
          </a:p>
          <a:p>
            <a:r>
              <a:rPr lang="en-US" altLang="ja-JP" dirty="0" smtClean="0"/>
              <a:t>  Item </a:t>
            </a:r>
            <a:r>
              <a:rPr lang="en-US" altLang="ja-JP" dirty="0" err="1" smtClean="0"/>
              <a:t>item</a:t>
            </a:r>
            <a:r>
              <a:rPr lang="en-US" altLang="ja-JP" dirty="0" smtClean="0"/>
              <a:t> = (Item)</a:t>
            </a:r>
            <a:r>
              <a:rPr lang="en-US" altLang="ja-JP" dirty="0" err="1" smtClean="0"/>
              <a:t>it.next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item.doSomething</a:t>
            </a:r>
            <a:r>
              <a:rPr lang="en-US" altLang="ja-JP" dirty="0" smtClean="0"/>
              <a:t>();</a:t>
            </a:r>
          </a:p>
          <a:p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14678" y="2000240"/>
            <a:ext cx="305083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for (</a:t>
            </a:r>
            <a:r>
              <a:rPr lang="en-US" altLang="ja-JP" dirty="0" err="1" smtClean="0"/>
              <a:t>Iterator</a:t>
            </a:r>
            <a:r>
              <a:rPr lang="en-US" altLang="ja-JP" dirty="0" smtClean="0"/>
              <a:t> it = </a:t>
            </a:r>
            <a:r>
              <a:rPr lang="en-US" altLang="ja-JP" dirty="0" err="1" smtClean="0"/>
              <a:t>list.iterator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    </a:t>
            </a:r>
            <a:r>
              <a:rPr lang="en-US" altLang="ja-JP" dirty="0" err="1" smtClean="0"/>
              <a:t>it.hasNext</a:t>
            </a:r>
            <a:r>
              <a:rPr lang="en-US" altLang="ja-JP" dirty="0" smtClean="0"/>
              <a:t>(); ) {</a:t>
            </a:r>
          </a:p>
          <a:p>
            <a:r>
              <a:rPr lang="en-US" altLang="ja-JP" dirty="0" smtClean="0"/>
              <a:t>  Item </a:t>
            </a:r>
            <a:r>
              <a:rPr lang="en-US" altLang="ja-JP" dirty="0" err="1" smtClean="0"/>
              <a:t>item</a:t>
            </a:r>
            <a:r>
              <a:rPr lang="en-US" altLang="ja-JP" dirty="0" smtClean="0"/>
              <a:t> = (Item)</a:t>
            </a:r>
            <a:r>
              <a:rPr lang="en-US" altLang="ja-JP" dirty="0" err="1" smtClean="0"/>
              <a:t>it.next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item.doSomething</a:t>
            </a:r>
            <a:r>
              <a:rPr lang="en-US" altLang="ja-JP" dirty="0" smtClean="0"/>
              <a:t>();</a:t>
            </a:r>
          </a:p>
          <a:p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429388" y="2857496"/>
            <a:ext cx="2643206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err="1" smtClean="0"/>
              <a:t>iterator</a:t>
            </a:r>
            <a:r>
              <a:rPr lang="en-US" altLang="ja-JP" sz="2000" dirty="0" smtClean="0"/>
              <a:t>(): </a:t>
            </a:r>
            <a:r>
              <a:rPr lang="en-US" altLang="ja-JP" sz="2000" dirty="0" err="1" smtClean="0"/>
              <a:t>Iterator</a:t>
            </a:r>
            <a:endParaRPr lang="en-US" altLang="ja-JP" sz="2000" dirty="0" smtClean="0"/>
          </a:p>
          <a:p>
            <a:r>
              <a:rPr lang="en-US" altLang="ja-JP" sz="2000" dirty="0" err="1" smtClean="0"/>
              <a:t>hasNext</a:t>
            </a:r>
            <a:r>
              <a:rPr lang="en-US" altLang="ja-JP" sz="2000" dirty="0" smtClean="0"/>
              <a:t>(): </a:t>
            </a:r>
            <a:r>
              <a:rPr lang="en-US" altLang="ja-JP" sz="2000" dirty="0" err="1" smtClean="0"/>
              <a:t>boolean</a:t>
            </a:r>
            <a:endParaRPr lang="en-US" altLang="ja-JP" sz="2000" dirty="0" smtClean="0"/>
          </a:p>
          <a:p>
            <a:r>
              <a:rPr lang="en-US" altLang="ja-JP" sz="2000" b="1" i="1" dirty="0" smtClean="0"/>
              <a:t>LOOP</a:t>
            </a:r>
          </a:p>
          <a:p>
            <a:r>
              <a:rPr kumimoji="1" lang="en-US" altLang="ja-JP" sz="2000" dirty="0" smtClean="0"/>
              <a:t>next(): Object</a:t>
            </a:r>
          </a:p>
          <a:p>
            <a:r>
              <a:rPr lang="en-US" altLang="ja-JP" sz="2000" dirty="0" err="1" smtClean="0"/>
              <a:t>doSomething</a:t>
            </a:r>
            <a:r>
              <a:rPr lang="en-US" altLang="ja-JP" sz="2000" dirty="0" smtClean="0"/>
              <a:t>(): void</a:t>
            </a:r>
          </a:p>
          <a:p>
            <a:r>
              <a:rPr kumimoji="1" lang="en-US" altLang="ja-JP" sz="2000" dirty="0" err="1" smtClean="0"/>
              <a:t>hasNext</a:t>
            </a:r>
            <a:r>
              <a:rPr kumimoji="1" lang="en-US" altLang="ja-JP" sz="2000" dirty="0" smtClean="0"/>
              <a:t>()</a:t>
            </a:r>
          </a:p>
          <a:p>
            <a:r>
              <a:rPr lang="en-US" altLang="ja-JP" sz="2000" b="1" i="1" dirty="0" smtClean="0"/>
              <a:t>END-LOOP</a:t>
            </a:r>
            <a:endParaRPr kumimoji="1" lang="ja-JP" altLang="en-US" sz="2000" b="1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1406" y="4344423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Rule:</a:t>
            </a:r>
            <a:endParaRPr kumimoji="1" lang="ja-JP" altLang="en-US" sz="3200" b="1" dirty="0"/>
          </a:p>
        </p:txBody>
      </p:sp>
      <p:sp>
        <p:nvSpPr>
          <p:cNvPr id="12" name="AutoShape 82"/>
          <p:cNvSpPr>
            <a:spLocks noChangeArrowheads="1"/>
          </p:cNvSpPr>
          <p:nvPr/>
        </p:nvSpPr>
        <p:spPr bwMode="auto">
          <a:xfrm flipV="1">
            <a:off x="6429388" y="2285992"/>
            <a:ext cx="733425" cy="50323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" name="AutoShape 82"/>
          <p:cNvSpPr>
            <a:spLocks noChangeArrowheads="1"/>
          </p:cNvSpPr>
          <p:nvPr/>
        </p:nvSpPr>
        <p:spPr bwMode="auto">
          <a:xfrm>
            <a:off x="6429388" y="5143512"/>
            <a:ext cx="733425" cy="56833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</Template>
  <TotalTime>2059</TotalTime>
  <Words>3832</Words>
  <Application>Microsoft Office PowerPoint</Application>
  <PresentationFormat>画面に合わせる (4:3)</PresentationFormat>
  <Paragraphs>639</Paragraphs>
  <Slides>26</Slides>
  <Notes>24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27" baseType="lpstr">
      <vt:lpstr>Sel-BlueMonday</vt:lpstr>
      <vt:lpstr>Mining Application-Specific Coding Patterns for  Software Maintenance</vt:lpstr>
      <vt:lpstr>Overview</vt:lpstr>
      <vt:lpstr>Coding Pattern</vt:lpstr>
      <vt:lpstr>Maintenance Problem</vt:lpstr>
      <vt:lpstr>Pattern Mining for Source Code</vt:lpstr>
      <vt:lpstr>Normalization for Java source code</vt:lpstr>
      <vt:lpstr>Normalization for method calls</vt:lpstr>
      <vt:lpstr>Normalization for if statements</vt:lpstr>
      <vt:lpstr>Normalization for loop statements</vt:lpstr>
      <vt:lpstr>Sequential Pattern Mining</vt:lpstr>
      <vt:lpstr>PrefixSpan: an algorithm of  Sequential Pattern Mining [1]</vt:lpstr>
      <vt:lpstr>Filtering Patterns</vt:lpstr>
      <vt:lpstr>Classifying Patterns into Groups</vt:lpstr>
      <vt:lpstr>Summarization of the pattern groups</vt:lpstr>
      <vt:lpstr>Fung, our pattern mining tool</vt:lpstr>
      <vt:lpstr>A screenshot of our tool</vt:lpstr>
      <vt:lpstr>Case Study: 6 Java programs</vt:lpstr>
      <vt:lpstr>Patterns in the programs</vt:lpstr>
      <vt:lpstr>スライド 19</vt:lpstr>
      <vt:lpstr>“Alert if a read-only buffer is to be edited” pattern</vt:lpstr>
      <vt:lpstr>“Execute an action in privileged mode” pattern</vt:lpstr>
      <vt:lpstr>Logging patterns</vt:lpstr>
      <vt:lpstr>Discussion</vt:lpstr>
      <vt:lpstr>Summary</vt:lpstr>
      <vt:lpstr>スライド 25</vt:lpstr>
      <vt:lpstr>スライド 26</vt:lpstr>
    </vt:vector>
  </TitlesOfParts>
  <Company>Osaka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Application-Specific Coding Patterns for  Software Maintenance</dc:title>
  <dc:creator>ishio</dc:creator>
  <cp:lastModifiedBy>ishio</cp:lastModifiedBy>
  <cp:revision>425</cp:revision>
  <dcterms:created xsi:type="dcterms:W3CDTF">2008-03-14T05:40:49Z</dcterms:created>
  <dcterms:modified xsi:type="dcterms:W3CDTF">2008-04-07T03:32:49Z</dcterms:modified>
</cp:coreProperties>
</file>