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2" r:id="rId18"/>
    <p:sldId id="274" r:id="rId19"/>
    <p:sldId id="271" r:id="rId20"/>
    <p:sldId id="273" r:id="rId21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59930" autoAdjust="0"/>
  </p:normalViewPr>
  <p:slideViewPr>
    <p:cSldViewPr>
      <p:cViewPr varScale="1">
        <p:scale>
          <a:sx n="100" d="100"/>
          <a:sy n="100" d="100"/>
        </p:scale>
        <p:origin x="-9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94DC2-AA39-4C56-BFC2-9FE9AAFFC8D6}" type="datetimeFigureOut">
              <a:rPr kumimoji="1" lang="ja-JP" altLang="en-US" smtClean="0"/>
              <a:pPr/>
              <a:t>2008/7/18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90B8B-E07B-41DA-974A-098C0B61F8A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633DA-F79C-4F61-A247-8B6E581C3B07}" type="datetimeFigureOut">
              <a:rPr kumimoji="1" lang="ja-JP" altLang="en-US" smtClean="0"/>
              <a:pPr/>
              <a:t>2008/7/18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C662C-E037-4AC3-AB97-8432F23598D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title of my talk</a:t>
            </a:r>
            <a:r>
              <a:rPr kumimoji="1" lang="en-US" altLang="ja-JP" baseline="0" dirty="0" smtClean="0"/>
              <a:t> is “</a:t>
            </a:r>
            <a:r>
              <a:rPr kumimoji="1" lang="en-US" altLang="ja-JP" b="1" i="0" u="sng" baseline="0" dirty="0" smtClean="0"/>
              <a:t>predicting fault-prone modules based on metrics transitions</a:t>
            </a:r>
            <a:r>
              <a:rPr kumimoji="1" lang="en-US" altLang="ja-JP" baseline="0" dirty="0" smtClean="0"/>
              <a:t>”.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u="sng" dirty="0" smtClean="0"/>
              <a:t>MC of module </a:t>
            </a:r>
            <a:r>
              <a:rPr kumimoji="1" lang="en-US" altLang="ja-JP" b="1" u="sng" dirty="0" err="1" smtClean="0"/>
              <a:t>i</a:t>
            </a:r>
            <a:r>
              <a:rPr kumimoji="1" lang="en-US" altLang="ja-JP" b="1" u="sng" baseline="0" dirty="0" smtClean="0"/>
              <a:t> is calculated from the following formula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The more unstable the metrics of module </a:t>
            </a:r>
            <a:r>
              <a:rPr kumimoji="1" lang="en-US" altLang="ja-JP" b="1" u="sng" baseline="0" dirty="0" err="1" smtClean="0"/>
              <a:t>i</a:t>
            </a:r>
            <a:r>
              <a:rPr kumimoji="1" lang="en-US" altLang="ja-JP" b="1" u="sng" baseline="0" dirty="0" smtClean="0"/>
              <a:t> are, the greater MC(</a:t>
            </a:r>
            <a:r>
              <a:rPr kumimoji="1" lang="en-US" altLang="ja-JP" b="1" u="sng" baseline="0" dirty="0" err="1" smtClean="0"/>
              <a:t>i</a:t>
            </a:r>
            <a:r>
              <a:rPr kumimoji="1" lang="en-US" altLang="ja-JP" b="1" u="sng" baseline="0" dirty="0" smtClean="0"/>
              <a:t>) is.</a:t>
            </a:r>
            <a:endParaRPr kumimoji="1" lang="ja-JP" altLang="en-US" b="1" u="sng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Here,</a:t>
            </a:r>
            <a:r>
              <a:rPr kumimoji="1" lang="en-US" altLang="ja-JP" baseline="0" dirty="0" smtClean="0"/>
              <a:t> I explain the procedure for calculating MC.</a:t>
            </a:r>
          </a:p>
          <a:p>
            <a:r>
              <a:rPr kumimoji="1" lang="en-US" altLang="ja-JP" b="1" u="sng" baseline="0" dirty="0" smtClean="0"/>
              <a:t>STEP1</a:t>
            </a:r>
            <a:r>
              <a:rPr kumimoji="1" lang="en-US" altLang="ja-JP" baseline="0" dirty="0" smtClean="0"/>
              <a:t> is </a:t>
            </a:r>
            <a:r>
              <a:rPr kumimoji="1" lang="en-US" altLang="ja-JP" b="1" u="sng" baseline="0" dirty="0" smtClean="0"/>
              <a:t>retrieving snapshots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Here, </a:t>
            </a:r>
            <a:r>
              <a:rPr kumimoji="1" lang="en-US" altLang="ja-JP" b="1" u="sng" baseline="0" dirty="0" smtClean="0"/>
              <a:t>a snapshot is a set of source files just after at least one source file in the repository was updated by a commitment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STEP2</a:t>
            </a:r>
            <a:r>
              <a:rPr kumimoji="1" lang="en-US" altLang="ja-JP" baseline="0" dirty="0" smtClean="0"/>
              <a:t> is </a:t>
            </a:r>
            <a:r>
              <a:rPr kumimoji="1" lang="en-US" altLang="ja-JP" b="1" u="sng" baseline="0" dirty="0" smtClean="0"/>
              <a:t>measuring metrics from all of the snapshots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In this step</a:t>
            </a:r>
            <a:r>
              <a:rPr kumimoji="1" lang="en-US" altLang="ja-JP" b="1" u="sng" baseline="0" dirty="0" smtClean="0"/>
              <a:t>, it is necessary to select appropriate software metrics fitting for the purpose.</a:t>
            </a:r>
          </a:p>
          <a:p>
            <a:r>
              <a:rPr kumimoji="1" lang="en-US" altLang="ja-JP" baseline="0" dirty="0" smtClean="0"/>
              <a:t>For example, </a:t>
            </a:r>
            <a:r>
              <a:rPr kumimoji="1" lang="en-US" altLang="ja-JP" b="1" u="sng" baseline="0" dirty="0" smtClean="0"/>
              <a:t>If the unit of modules is class, class metrics should be used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If we focus on the coupling of the target software, coupling metrics should be used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STEP3</a:t>
            </a:r>
            <a:r>
              <a:rPr kumimoji="1" lang="en-US" altLang="ja-JP" baseline="0" dirty="0" smtClean="0"/>
              <a:t> is </a:t>
            </a:r>
            <a:r>
              <a:rPr kumimoji="1" lang="en-US" altLang="ja-JP" b="1" u="sng" baseline="0" dirty="0" smtClean="0"/>
              <a:t>calculating MC</a:t>
            </a:r>
            <a:r>
              <a:rPr kumimoji="1" lang="en-US" altLang="ja-JP" baseline="0" dirty="0" smtClean="0"/>
              <a:t>.</a:t>
            </a:r>
            <a:endParaRPr kumimoji="1" lang="en-US" altLang="ja-JP" baseline="0" dirty="0"/>
          </a:p>
          <a:p>
            <a:r>
              <a:rPr kumimoji="1" lang="en-US" altLang="ja-JP" baseline="0" dirty="0" smtClean="0"/>
              <a:t>From metrics of multiple snapshots, MC is calculated.</a:t>
            </a:r>
          </a:p>
          <a:p>
            <a:r>
              <a:rPr kumimoji="1" lang="en-US" altLang="ja-JP" b="1" u="sng" baseline="0" dirty="0" smtClean="0"/>
              <a:t>Currently, the 7MCs described in the previous slide are calculated</a:t>
            </a:r>
            <a:r>
              <a:rPr kumimoji="1" lang="en-US" altLang="ja-JP" baseline="0" dirty="0" smtClean="0"/>
              <a:t>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implemented</a:t>
            </a:r>
            <a:r>
              <a:rPr kumimoji="1" lang="en-US" altLang="ja-JP" baseline="0" dirty="0" smtClean="0"/>
              <a:t> a software tool, and conducted a case study on </a:t>
            </a:r>
            <a:r>
              <a:rPr kumimoji="1" lang="en-US" altLang="ja-JP" b="1" u="sng" baseline="0" dirty="0" smtClean="0"/>
              <a:t>open source software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err="1" smtClean="0"/>
              <a:t>FreeMind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err="1" smtClean="0"/>
              <a:t>JHotDraw</a:t>
            </a:r>
            <a:r>
              <a:rPr kumimoji="1" lang="en-US" altLang="ja-JP" baseline="0" dirty="0" smtClean="0"/>
              <a:t>, and </a:t>
            </a:r>
            <a:r>
              <a:rPr kumimoji="1" lang="en-US" altLang="ja-JP" b="1" u="sng" baseline="0" dirty="0" err="1" smtClean="0"/>
              <a:t>HelpSetMaker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In this case study, we used </a:t>
            </a:r>
            <a:r>
              <a:rPr kumimoji="1" lang="en-US" altLang="ja-JP" b="1" u="sng" baseline="0" dirty="0" smtClean="0"/>
              <a:t>CK metrics</a:t>
            </a:r>
            <a:r>
              <a:rPr kumimoji="1" lang="en-US" altLang="ja-JP" baseline="0" dirty="0" smtClean="0"/>
              <a:t> and </a:t>
            </a:r>
            <a:r>
              <a:rPr kumimoji="1" lang="en-US" altLang="ja-JP" b="1" u="sng" baseline="0" dirty="0" smtClean="0"/>
              <a:t>LOC</a:t>
            </a:r>
            <a:r>
              <a:rPr kumimoji="1" lang="en-US" altLang="ja-JP" baseline="0" dirty="0" smtClean="0"/>
              <a:t> for calculating MCs.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the procedure of the case study.</a:t>
            </a:r>
          </a:p>
          <a:p>
            <a:r>
              <a:rPr kumimoji="1" lang="en-US" altLang="ja-JP" baseline="0" dirty="0" smtClean="0"/>
              <a:t>Firstly, we </a:t>
            </a:r>
            <a:r>
              <a:rPr kumimoji="1" lang="en-US" altLang="ja-JP" b="1" u="sng" baseline="0" dirty="0" smtClean="0"/>
              <a:t>divided snapshots into anterior set and posterior set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dirty="0" smtClean="0"/>
              <a:t>Then, we</a:t>
            </a:r>
            <a:r>
              <a:rPr kumimoji="1" lang="en-US" altLang="ja-JP" baseline="0" dirty="0" smtClean="0"/>
              <a:t> </a:t>
            </a:r>
            <a:r>
              <a:rPr kumimoji="1" lang="en-US" altLang="ja-JP" b="1" u="sng" baseline="0" dirty="0" smtClean="0"/>
              <a:t>calculated MCs from the anterior set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Also, </a:t>
            </a:r>
            <a:r>
              <a:rPr kumimoji="1" lang="en-US" altLang="ja-JP" b="1" u="sng" baseline="0" dirty="0" smtClean="0"/>
              <a:t>metrics of the last version in the anterior set were used for comparison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Thirdly, we </a:t>
            </a:r>
            <a:r>
              <a:rPr kumimoji="1" lang="en-US" altLang="ja-JP" b="1" u="sng" baseline="0" dirty="0" smtClean="0"/>
              <a:t>identified bug fixes from the posterior set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In this case study, </a:t>
            </a:r>
            <a:r>
              <a:rPr kumimoji="1" lang="en-US" altLang="ja-JP" b="1" u="sng" baseline="0" dirty="0" smtClean="0"/>
              <a:t>commitment including both ``bug’’ and ``fix’’ in there log messages were regarded as bug fixes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Fourth, we </a:t>
            </a:r>
            <a:r>
              <a:rPr kumimoji="1" lang="en-US" altLang="ja-JP" b="1" u="sng" baseline="0" dirty="0" smtClean="0"/>
              <a:t>sorted the target classes in the order of MCs and raw metrics values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Also, bug coverage is calculated based on the orders</a:t>
            </a:r>
            <a:r>
              <a:rPr kumimoji="1" lang="en-US" altLang="ja-JP" baseline="0" dirty="0" smtClean="0"/>
              <a:t>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graph</a:t>
            </a:r>
            <a:r>
              <a:rPr kumimoji="1" lang="en-US" altLang="ja-JP" baseline="0" dirty="0" smtClean="0"/>
              <a:t> represents the result of </a:t>
            </a:r>
            <a:r>
              <a:rPr kumimoji="1" lang="en-US" altLang="ja-JP" baseline="0" dirty="0" err="1" smtClean="0"/>
              <a:t>FreeMind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X-axis is sorted classes, and Y-axis is </a:t>
            </a:r>
            <a:r>
              <a:rPr kumimoji="1" lang="en-US" altLang="ja-JP" baseline="0" smtClean="0"/>
              <a:t>bug coverage.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red is MC, and the blue is raw metrics.</a:t>
            </a:r>
          </a:p>
          <a:p>
            <a:r>
              <a:rPr kumimoji="1" lang="en-US" altLang="ja-JP" baseline="0" dirty="0" smtClean="0"/>
              <a:t>You can see that </a:t>
            </a:r>
            <a:r>
              <a:rPr kumimoji="1" lang="en-US" altLang="ja-JP" b="1" u="sng" baseline="0" dirty="0" smtClean="0"/>
              <a:t>MCs could identify fault-prone classes more precisely than raw metrics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For example, </a:t>
            </a:r>
            <a:r>
              <a:rPr kumimoji="1" lang="en-US" altLang="ja-JP" b="1" u="sng" baseline="0" dirty="0" smtClean="0"/>
              <a:t>at top 20% files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smtClean="0"/>
              <a:t>MCs</a:t>
            </a:r>
            <a:r>
              <a:rPr kumimoji="1" lang="en-US" altLang="ja-JP" baseline="0" dirty="0" smtClean="0"/>
              <a:t> cover </a:t>
            </a:r>
            <a:r>
              <a:rPr kumimoji="1" lang="en-US" altLang="ja-JP" b="1" u="sng" baseline="0" dirty="0" smtClean="0"/>
              <a:t>94 to 100% bugs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dirty="0" smtClean="0"/>
              <a:t>On the other hand, </a:t>
            </a:r>
            <a:r>
              <a:rPr kumimoji="1" lang="en-US" altLang="ja-JP" b="1" u="sng" dirty="0" smtClean="0"/>
              <a:t>Raw</a:t>
            </a:r>
            <a:r>
              <a:rPr kumimoji="1" lang="en-US" altLang="ja-JP" dirty="0" smtClean="0"/>
              <a:t> </a:t>
            </a:r>
            <a:r>
              <a:rPr kumimoji="1" lang="en-US" altLang="ja-JP" b="1" u="sng" dirty="0" smtClean="0"/>
              <a:t>metrics</a:t>
            </a:r>
            <a:r>
              <a:rPr kumimoji="1" lang="en-US" altLang="ja-JP" dirty="0" smtClean="0"/>
              <a:t> cover </a:t>
            </a:r>
            <a:r>
              <a:rPr kumimoji="1" lang="en-US" altLang="ja-JP" b="1" u="sng" dirty="0" smtClean="0"/>
              <a:t>30 to 80%</a:t>
            </a:r>
            <a:r>
              <a:rPr kumimoji="1" lang="en-US" altLang="ja-JP" b="1" u="sng" baseline="0" dirty="0" smtClean="0"/>
              <a:t> bugs</a:t>
            </a:r>
            <a:r>
              <a:rPr kumimoji="1" lang="en-US" altLang="ja-JP" baseline="0" dirty="0" smtClean="0"/>
              <a:t>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These</a:t>
            </a:r>
            <a:r>
              <a:rPr kumimoji="1" lang="en-US" altLang="ja-JP" baseline="0" dirty="0" smtClean="0"/>
              <a:t> graphs represent the results of </a:t>
            </a:r>
            <a:r>
              <a:rPr kumimoji="1" lang="en-US" altLang="ja-JP" baseline="0" dirty="0" err="1" smtClean="0"/>
              <a:t>JHotDraw</a:t>
            </a:r>
            <a:r>
              <a:rPr kumimoji="1" lang="en-US" altLang="ja-JP" baseline="0" dirty="0" smtClean="0"/>
              <a:t> and </a:t>
            </a:r>
            <a:r>
              <a:rPr kumimoji="1" lang="en-US" altLang="ja-JP" baseline="0" dirty="0" err="1" smtClean="0"/>
              <a:t>HelpSetMaker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For all of the 3 software, MCs could identify fault-prone classes more precisely than raw metrics</a:t>
            </a:r>
            <a:r>
              <a:rPr kumimoji="1" lang="en-US" altLang="ja-JP" baseline="0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u="sng" dirty="0" smtClean="0"/>
              <a:t>In this case study,</a:t>
            </a:r>
            <a:r>
              <a:rPr kumimoji="1" lang="en-US" altLang="ja-JP" b="1" u="sng" baseline="0" dirty="0" smtClean="0"/>
              <a:t> we used 3 breakpoints, one fourth, one third</a:t>
            </a:r>
            <a:r>
              <a:rPr kumimoji="1" lang="en-US" altLang="ja-JP" baseline="0" dirty="0" smtClean="0"/>
              <a:t>, and </a:t>
            </a:r>
            <a:r>
              <a:rPr kumimoji="1" lang="en-US" altLang="ja-JP" b="1" u="sng" baseline="0" dirty="0" smtClean="0"/>
              <a:t>one second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dirty="0" smtClean="0"/>
              <a:t>The previous graphs are the results in case that anterior set is one third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Left graph’s anterior set is one fourth, and right graph’s anterior set is one second.</a:t>
            </a:r>
          </a:p>
          <a:p>
            <a:r>
              <a:rPr kumimoji="1" lang="en-US" altLang="ja-JP" dirty="0" smtClean="0"/>
              <a:t>From these</a:t>
            </a:r>
            <a:r>
              <a:rPr kumimoji="1" lang="en-US" altLang="ja-JP" baseline="0" dirty="0" smtClean="0"/>
              <a:t> graphs, you can see that </a:t>
            </a:r>
            <a:r>
              <a:rPr kumimoji="1" lang="en-US" altLang="ja-JP" b="1" u="sng" baseline="0" dirty="0" smtClean="0"/>
              <a:t>MC’s identifications are good on all of the breakpoints</a:t>
            </a:r>
            <a:r>
              <a:rPr kumimoji="1" lang="en-US" altLang="ja-JP" baseline="0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table represents top 20% files bug coverage of </a:t>
            </a:r>
            <a:r>
              <a:rPr kumimoji="1" lang="en-US" altLang="ja-JP" baseline="0" dirty="0" err="1" smtClean="0"/>
              <a:t>FreeMind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MC’s bug coverage is very high for all of the breakpoints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However, raw metrics are not suited for predicting far future</a:t>
            </a:r>
            <a:r>
              <a:rPr kumimoji="1" lang="en-US" altLang="ja-JP" baseline="0" dirty="0" smtClean="0"/>
              <a:t>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From the</a:t>
            </a:r>
            <a:r>
              <a:rPr kumimoji="1" lang="en-US" altLang="ja-JP" baseline="0" dirty="0" smtClean="0"/>
              <a:t> results of the case study, I can say that </a:t>
            </a:r>
            <a:r>
              <a:rPr kumimoji="1" lang="en-US" altLang="ja-JP" b="1" u="sng" baseline="0" dirty="0" smtClean="0"/>
              <a:t>MCs are good indicator for identifying fault-prone modules as well as CK metrics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However, </a:t>
            </a:r>
            <a:r>
              <a:rPr kumimoji="1" lang="en-US" altLang="ja-JP" b="1" u="sng" baseline="0" dirty="0" smtClean="0"/>
              <a:t>Calculating MCs requires much more time than measuring raw metrics from a single version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Raw metrics measurements required less than 1 minutes for all of 3 software.</a:t>
            </a:r>
          </a:p>
          <a:p>
            <a:r>
              <a:rPr kumimoji="1" lang="en-US" altLang="ja-JP" baseline="0" dirty="0" smtClean="0"/>
              <a:t>On the other hand, MCs calculations required 28, 40, and 18 minutes respectively.</a:t>
            </a:r>
          </a:p>
          <a:p>
            <a:r>
              <a:rPr kumimoji="1" lang="en-US" altLang="ja-JP" baseline="0" dirty="0" smtClean="0"/>
              <a:t>If we calculate MCs from large scale or long history software, it will take much more time.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the</a:t>
            </a:r>
            <a:r>
              <a:rPr kumimoji="1" lang="en-US" altLang="ja-JP" baseline="0" dirty="0" smtClean="0"/>
              <a:t> outline of my talk.</a:t>
            </a:r>
          </a:p>
          <a:p>
            <a:r>
              <a:rPr kumimoji="1" lang="en-US" altLang="ja-JP" baseline="0" dirty="0" smtClean="0"/>
              <a:t>Firstly, I talk about the background of my research, and then, I introduce some preliminaries.</a:t>
            </a:r>
          </a:p>
          <a:p>
            <a:r>
              <a:rPr kumimoji="1" lang="en-US" altLang="ja-JP" baseline="0" dirty="0" smtClean="0"/>
              <a:t>Next, I explain the proposed method for predicting fault-prone modules, and then, I present the result of a case study conducted on open source software.</a:t>
            </a:r>
          </a:p>
          <a:p>
            <a:r>
              <a:rPr kumimoji="1" lang="en-US" altLang="ja-JP" baseline="0" dirty="0" smtClean="0"/>
              <a:t>At last, I conclude my presentation.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Let me conclude my presentation.</a:t>
            </a:r>
          </a:p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this presentation, </a:t>
            </a:r>
            <a:r>
              <a:rPr kumimoji="1" lang="en-US" altLang="ja-JP" b="1" u="sng" baseline="0" dirty="0" smtClean="0"/>
              <a:t>Metrics Constancy, which </a:t>
            </a:r>
            <a:r>
              <a:rPr kumimoji="1" lang="en-US" altLang="ja-JP" b="1" u="sng" baseline="0" smtClean="0"/>
              <a:t>is an </a:t>
            </a:r>
            <a:r>
              <a:rPr kumimoji="1" lang="en-US" altLang="ja-JP" b="1" u="sng" baseline="0" dirty="0" smtClean="0"/>
              <a:t>indicator for predicting problematic modules, was proposed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And, </a:t>
            </a:r>
            <a:r>
              <a:rPr kumimoji="1" lang="en-US" altLang="ja-JP" b="1" u="sng" baseline="0" dirty="0" smtClean="0"/>
              <a:t>MCs were compared with raw CK metrics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The case study showed that MCs could identify fault-prone modules more precisely than raw CK metrics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In the future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smtClean="0"/>
              <a:t>we are going to conduct more case studies on software written in other programming languages</a:t>
            </a:r>
            <a:r>
              <a:rPr kumimoji="1" lang="en-US" altLang="ja-JP" baseline="0" dirty="0" smtClean="0"/>
              <a:t> such as </a:t>
            </a:r>
            <a:r>
              <a:rPr kumimoji="1" lang="en-US" altLang="ja-JP" b="1" u="sng" baseline="0" dirty="0" smtClean="0"/>
              <a:t>C++</a:t>
            </a:r>
            <a:r>
              <a:rPr kumimoji="1" lang="en-US" altLang="ja-JP" baseline="0" dirty="0" smtClean="0"/>
              <a:t> or </a:t>
            </a:r>
            <a:r>
              <a:rPr kumimoji="1" lang="en-US" altLang="ja-JP" b="1" u="sng" baseline="0" dirty="0" smtClean="0"/>
              <a:t>C#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Also, we are going </a:t>
            </a:r>
            <a:r>
              <a:rPr kumimoji="1" lang="en-US" altLang="ja-JP" b="1" u="sng" baseline="0" dirty="0" smtClean="0"/>
              <a:t>to compare MCs with other identification methods</a:t>
            </a:r>
            <a:r>
              <a:rPr kumimoji="1" lang="en-US" altLang="ja-JP" baseline="0" dirty="0" smtClean="0"/>
              <a:t>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Firstly</a:t>
            </a:r>
            <a:r>
              <a:rPr kumimoji="1" lang="en-US" altLang="ja-JP" baseline="0" dirty="0" smtClean="0"/>
              <a:t>, I talk about the background of my research.</a:t>
            </a:r>
          </a:p>
          <a:p>
            <a:r>
              <a:rPr kumimoji="1" lang="en-US" altLang="ja-JP" baseline="0" dirty="0" smtClean="0"/>
              <a:t>As you know, Software system is becoming </a:t>
            </a:r>
            <a:r>
              <a:rPr kumimoji="1" lang="en-US" altLang="ja-JP" b="1" u="sng" baseline="0" dirty="0" smtClean="0"/>
              <a:t>larger and more complex</a:t>
            </a:r>
            <a:r>
              <a:rPr kumimoji="1" lang="en-US" altLang="ja-JP" baseline="0" dirty="0" smtClean="0"/>
              <a:t>, but the development period is becoming shorter.</a:t>
            </a:r>
          </a:p>
          <a:p>
            <a:r>
              <a:rPr kumimoji="1" lang="en-US" altLang="ja-JP" baseline="0" dirty="0" smtClean="0"/>
              <a:t>As a result, </a:t>
            </a:r>
            <a:r>
              <a:rPr kumimoji="1" lang="en-US" altLang="ja-JP" b="1" u="sng" baseline="0" dirty="0" smtClean="0"/>
              <a:t>it is becoming more and more difficult for developers to devote their energies to all modules of the developing system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So, </a:t>
            </a:r>
            <a:r>
              <a:rPr kumimoji="1" lang="en-US" altLang="ja-JP" b="1" u="sng" baseline="0" dirty="0" smtClean="0"/>
              <a:t>it is important to identify modules that hinder software development and maintenance, we should concentrate on such modules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However, </a:t>
            </a:r>
            <a:r>
              <a:rPr kumimoji="1" lang="en-US" altLang="ja-JP" b="1" u="sng" baseline="0" dirty="0" smtClean="0"/>
              <a:t>manual identification requires much costs depending on the size of the target software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Therefore, </a:t>
            </a:r>
            <a:r>
              <a:rPr kumimoji="1" lang="en-US" altLang="ja-JP" b="1" u="sng" baseline="0" dirty="0" smtClean="0"/>
              <a:t>automatic identification is essential for efficient software development and maintenance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Here, I</a:t>
            </a:r>
            <a:r>
              <a:rPr kumimoji="1" lang="en-US" altLang="ja-JP" baseline="0" dirty="0" smtClean="0"/>
              <a:t> talk about software metrics.</a:t>
            </a:r>
          </a:p>
          <a:p>
            <a:r>
              <a:rPr kumimoji="1" lang="en-US" altLang="ja-JP" dirty="0" smtClean="0"/>
              <a:t>Software</a:t>
            </a:r>
            <a:r>
              <a:rPr kumimoji="1" lang="en-US" altLang="ja-JP" baseline="0" dirty="0" smtClean="0"/>
              <a:t> metrics are </a:t>
            </a:r>
            <a:r>
              <a:rPr kumimoji="1" lang="en-US" altLang="ja-JP" b="1" u="sng" baseline="0" dirty="0" smtClean="0"/>
              <a:t>measures for evaluating various attributes of software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At present, </a:t>
            </a:r>
            <a:r>
              <a:rPr kumimoji="1" lang="en-US" altLang="ja-JP" b="1" u="sng" baseline="0" dirty="0" smtClean="0"/>
              <a:t>there are many software metrics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="1" u="sng" baseline="0" dirty="0" smtClean="0"/>
              <a:t>CK metrics suite is one of the most widely used metrics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dirty="0" smtClean="0"/>
              <a:t>CK metrics</a:t>
            </a:r>
            <a:r>
              <a:rPr kumimoji="1" lang="en-US" altLang="ja-JP" b="1" u="sng" baseline="0" dirty="0" smtClean="0"/>
              <a:t> suite evaluates complexities of object oriented systems from</a:t>
            </a:r>
            <a:r>
              <a:rPr kumimoji="1" lang="en-US" altLang="ja-JP" baseline="0" dirty="0" smtClean="0"/>
              <a:t> 3 viewpoints, </a:t>
            </a:r>
            <a:r>
              <a:rPr kumimoji="1" lang="en-US" altLang="ja-JP" b="1" u="sng" baseline="0" dirty="0" smtClean="0"/>
              <a:t>inheritance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smtClean="0"/>
              <a:t>coupling between classes</a:t>
            </a:r>
            <a:r>
              <a:rPr kumimoji="1" lang="en-US" altLang="ja-JP" baseline="0" dirty="0" smtClean="0"/>
              <a:t>, and </a:t>
            </a:r>
            <a:r>
              <a:rPr kumimoji="1" lang="en-US" altLang="ja-JP" b="1" u="sng" baseline="0" dirty="0" smtClean="0"/>
              <a:t>complexity within each class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It was experimentally reported that </a:t>
            </a:r>
            <a:r>
              <a:rPr kumimoji="1" lang="en-US" altLang="ja-JP" b="1" u="sng" baseline="0" dirty="0" smtClean="0"/>
              <a:t>CK metrics suite is a good indicator to predict fault-prone classes</a:t>
            </a:r>
            <a:r>
              <a:rPr kumimoji="1" lang="en-US" altLang="ja-JP" baseline="0" dirty="0" smtClean="0"/>
              <a:t>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 must say about version control system.</a:t>
            </a:r>
          </a:p>
          <a:p>
            <a:r>
              <a:rPr kumimoji="1" lang="en-US" altLang="ja-JP" dirty="0" smtClean="0"/>
              <a:t>Version</a:t>
            </a:r>
            <a:r>
              <a:rPr kumimoji="1" lang="en-US" altLang="ja-JP" baseline="0" dirty="0" smtClean="0"/>
              <a:t> control system is a </a:t>
            </a:r>
            <a:r>
              <a:rPr kumimoji="1" lang="en-US" altLang="ja-JP" b="1" u="sng" baseline="0" dirty="0" smtClean="0"/>
              <a:t>tool for efficiently developing and maintaining software systems with many other developers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dirty="0" smtClean="0"/>
              <a:t>Every developer gets a copy of the software from the repository of the version control</a:t>
            </a:r>
            <a:r>
              <a:rPr kumimoji="1" lang="en-US" altLang="ja-JP" b="1" u="sng" baseline="0" dirty="0" smtClean="0"/>
              <a:t> system</a:t>
            </a:r>
            <a:r>
              <a:rPr kumimoji="1" lang="en-US" altLang="ja-JP" baseline="0" dirty="0" smtClean="0"/>
              <a:t>, and </a:t>
            </a:r>
            <a:r>
              <a:rPr kumimoji="1" lang="en-US" altLang="ja-JP" b="1" u="sng" baseline="0" dirty="0" smtClean="0"/>
              <a:t>modifies the copy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After that, </a:t>
            </a:r>
            <a:r>
              <a:rPr kumimoji="1" lang="en-US" altLang="ja-JP" b="1" u="sng" baseline="0" dirty="0" smtClean="0"/>
              <a:t>sends the modified copy to the repository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The repository contains various data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For example, </a:t>
            </a:r>
            <a:r>
              <a:rPr kumimoji="1" lang="en-US" altLang="ja-JP" b="1" u="sng" baseline="0" dirty="0" smtClean="0"/>
              <a:t>modified code of every commitment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smtClean="0"/>
              <a:t>developer names of every commitment</a:t>
            </a:r>
            <a:r>
              <a:rPr kumimoji="1" lang="en-US" altLang="ja-JP" baseline="0" dirty="0" smtClean="0"/>
              <a:t>, </a:t>
            </a:r>
            <a:r>
              <a:rPr kumimoji="1" lang="en-US" altLang="ja-JP" b="1" u="sng" baseline="0" dirty="0" smtClean="0"/>
              <a:t>commitment time</a:t>
            </a:r>
            <a:r>
              <a:rPr kumimoji="1" lang="en-US" altLang="ja-JP" baseline="0" dirty="0" smtClean="0"/>
              <a:t>, and </a:t>
            </a:r>
            <a:r>
              <a:rPr kumimoji="1" lang="en-US" altLang="ja-JP" b="1" u="sng" baseline="0" dirty="0" smtClean="0"/>
              <a:t>log messages.</a:t>
            </a:r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Let me talk about the motivation.</a:t>
            </a:r>
          </a:p>
          <a:p>
            <a:r>
              <a:rPr kumimoji="1" lang="en-US" altLang="ja-JP" b="1" u="sng" dirty="0" smtClean="0"/>
              <a:t>Software</a:t>
            </a:r>
            <a:r>
              <a:rPr kumimoji="1" lang="en-US" altLang="ja-JP" b="1" u="sng" baseline="0" dirty="0" smtClean="0"/>
              <a:t> metrics evaluate the latest or the past software product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Software </a:t>
            </a:r>
            <a:r>
              <a:rPr kumimoji="1" lang="en-US" altLang="ja-JP" b="0" u="none" baseline="0" dirty="0" smtClean="0"/>
              <a:t>metrics </a:t>
            </a:r>
            <a:r>
              <a:rPr kumimoji="1" lang="en-US" altLang="ja-JP" b="1" u="sng" baseline="0" dirty="0" smtClean="0"/>
              <a:t>represent the states of the software at the version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However, we think </a:t>
            </a:r>
            <a:r>
              <a:rPr kumimoji="1" lang="en-US" altLang="ja-JP" b="1" u="sng" baseline="0" dirty="0" smtClean="0"/>
              <a:t>how the software evolved is an important attribute of the software</a:t>
            </a:r>
            <a:r>
              <a:rPr kumimoji="1" lang="en-US" altLang="ja-JP" baseline="0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For example,</a:t>
            </a:r>
            <a:r>
              <a:rPr kumimoji="1" lang="en-US" altLang="ja-JP" baseline="0" dirty="0" smtClean="0"/>
              <a:t> </a:t>
            </a:r>
            <a:r>
              <a:rPr kumimoji="1" lang="en-US" altLang="ja-JP" b="1" u="sng" baseline="0" dirty="0" smtClean="0"/>
              <a:t>in the latest version, the complexity of a certain module is high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dirty="0" smtClean="0"/>
              <a:t>In this case, </a:t>
            </a:r>
            <a:r>
              <a:rPr kumimoji="1" lang="en-US" altLang="ja-JP" b="1" u="sng" dirty="0" smtClean="0"/>
              <a:t>the complexity</a:t>
            </a:r>
            <a:r>
              <a:rPr kumimoji="1" lang="en-US" altLang="ja-JP" b="1" u="sng" baseline="0" dirty="0" smtClean="0"/>
              <a:t> of the module is stable at high through multiple version?</a:t>
            </a:r>
          </a:p>
          <a:p>
            <a:r>
              <a:rPr kumimoji="1" lang="en-US" altLang="ja-JP" baseline="0" dirty="0" smtClean="0"/>
              <a:t>Or, </a:t>
            </a:r>
            <a:r>
              <a:rPr kumimoji="1" lang="en-US" altLang="ja-JP" b="1" u="sng" baseline="0" dirty="0" smtClean="0"/>
              <a:t>the complexity is getting higher according to development progress?</a:t>
            </a:r>
          </a:p>
          <a:p>
            <a:r>
              <a:rPr kumimoji="1" lang="en-US" altLang="ja-JP" baseline="0" dirty="0" smtClean="0"/>
              <a:t>Or, </a:t>
            </a:r>
            <a:r>
              <a:rPr kumimoji="1" lang="en-US" altLang="ja-JP" b="1" u="sng" baseline="0" dirty="0" smtClean="0"/>
              <a:t>the complexity is up and down through the development?</a:t>
            </a:r>
          </a:p>
          <a:p>
            <a:r>
              <a:rPr kumimoji="1" lang="en-US" altLang="ja-JP" baseline="0" dirty="0" smtClean="0"/>
              <a:t>We can’t know how the complexity changed through the development using software metrics.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think that </a:t>
            </a:r>
            <a:r>
              <a:rPr kumimoji="1" lang="en-US" altLang="ja-JP" b="1" u="sng" baseline="0" dirty="0" smtClean="0"/>
              <a:t>the stability of metrics is an indicator of maintainability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For example, </a:t>
            </a:r>
            <a:r>
              <a:rPr kumimoji="1" lang="en-US" altLang="ja-JP" b="1" u="sng" baseline="0" dirty="0" smtClean="0"/>
              <a:t>if the complexity is stable, the module may not be problematic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If the complexity is unstable, big changes may be added repeatedly</a:t>
            </a:r>
            <a:r>
              <a:rPr kumimoji="1" lang="en-US" altLang="ja-JP" baseline="0" dirty="0" smtClean="0"/>
              <a:t>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this presentation, </a:t>
            </a:r>
            <a:r>
              <a:rPr kumimoji="1" lang="en-US" altLang="ja-JP" b="1" u="sng" baseline="0" dirty="0" smtClean="0"/>
              <a:t>Metrics Constancy, MC, is proposed for identifying problematic modules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MC evaluates the changeability of the metrics of each module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MC is calculated using the following statistical tools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But due to time limitation, I can’t explain all of them.</a:t>
            </a:r>
          </a:p>
          <a:p>
            <a:r>
              <a:rPr kumimoji="1" lang="en-US" altLang="ja-JP" baseline="0" dirty="0" smtClean="0"/>
              <a:t>In this presentation, I talk about only Entropy.</a:t>
            </a:r>
          </a:p>
          <a:p>
            <a:r>
              <a:rPr kumimoji="1" lang="en-US" altLang="ja-JP" baseline="0" dirty="0" smtClean="0"/>
              <a:t>If you are interested in the others, please refer my paper.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Entropy</a:t>
            </a:r>
            <a:r>
              <a:rPr kumimoji="1" lang="en-US" altLang="ja-JP" baseline="0" dirty="0" smtClean="0"/>
              <a:t> is </a:t>
            </a:r>
            <a:r>
              <a:rPr kumimoji="1" lang="en-US" altLang="ja-JP" b="1" u="sng" baseline="0" dirty="0" smtClean="0"/>
              <a:t>an indicator to represent the degree of uncertainty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="1" u="sng" baseline="0" dirty="0" smtClean="0"/>
              <a:t>Given that MC is uncertainty of metrics, Entropy can be used as a measure of MC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the formula for calculating Entropy, and this is an example of metrics transitions.</a:t>
            </a:r>
          </a:p>
          <a:p>
            <a:r>
              <a:rPr kumimoji="1" lang="en-US" altLang="ja-JP" baseline="0" dirty="0" smtClean="0"/>
              <a:t>For example, the transition of Metric 1 is 2, 3, 2, ,2, 2.</a:t>
            </a:r>
          </a:p>
          <a:p>
            <a:r>
              <a:rPr kumimoji="1" lang="en-US" altLang="ja-JP" baseline="0" dirty="0" smtClean="0"/>
              <a:t>Metric 1 has 5 changes, value 2 is 4 times, and value 3 is 1 time.</a:t>
            </a:r>
          </a:p>
          <a:p>
            <a:r>
              <a:rPr kumimoji="1" lang="en-US" altLang="ja-JP" baseline="0" dirty="0" smtClean="0"/>
              <a:t>From this transition, Entropy of metric 1 becomes 0.72.</a:t>
            </a:r>
          </a:p>
          <a:p>
            <a:r>
              <a:rPr kumimoji="1" lang="en-US" altLang="ja-JP" baseline="0" dirty="0" smtClean="0"/>
              <a:t>As well as Metric 1, entropies of metrics 2 and 3 become 1.9 and 1.6 respectively.</a:t>
            </a:r>
          </a:p>
          <a:p>
            <a:r>
              <a:rPr kumimoji="1" lang="en-US" altLang="ja-JP" baseline="0" dirty="0" smtClean="0"/>
              <a:t>If the metric changed drastically, its Entropy becomes high.</a:t>
            </a:r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C662C-E037-4AC3-AB97-8432F23598D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AFDA-289B-4A41-9D57-DA2653C06E67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4A90-ABAA-40CA-A416-EAF204087DA8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Graduate School of Information Science and Technology, Osaka University</a:t>
            </a:r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C87E-A3D0-4C78-868D-F2988F9BC00D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Graduate School of Information Science and Technology, Osaka University</a:t>
            </a:r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7FF6-3FA4-49F3-9C61-2D3A04AB135D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B35C2-084C-4585-A7A4-38F51914DEE0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85D4-3189-44C5-A437-C89E45E7D2A4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7F26-9B82-40BF-AC2A-D1D95C33C780}" type="datetime1">
              <a:rPr lang="en-US" altLang="ja-JP" smtClean="0"/>
              <a:pPr/>
              <a:t>7/18/2008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0C3D-3597-4435-BB50-32F8C253D3B5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Graduate School of Information Science and Technology, Osaka University</a:t>
            </a:r>
            <a:endParaRPr kumimoji="0" 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B8E1-97D3-455B-ADB1-5C4E6AC26472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Graduate School of Information Science and Technology, Osaka University</a:t>
            </a:r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96FEA-41A6-466B-8923-69A0737AD459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Graduate School of Information Science and Technology, Osaka University</a:t>
            </a:r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-24"/>
            <a:ext cx="9144000" cy="35719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50000">
                <a:srgbClr val="0000FF">
                  <a:alpha val="50000"/>
                </a:srgbClr>
              </a:gs>
              <a:gs pos="100000">
                <a:srgbClr val="0000FF">
                  <a:alpha val="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0" y="357166"/>
            <a:ext cx="9144000" cy="1000132"/>
          </a:xfrm>
          <a:prstGeom prst="rect">
            <a:avLst/>
          </a:prstGeom>
          <a:gradFill>
            <a:gsLst>
              <a:gs pos="0">
                <a:srgbClr val="0000FF">
                  <a:alpha val="5000"/>
                </a:srgbClr>
              </a:gs>
              <a:gs pos="50000">
                <a:srgbClr val="0000FF">
                  <a:alpha val="0"/>
                </a:srgbClr>
              </a:gs>
              <a:gs pos="100000">
                <a:srgbClr val="0000FF">
                  <a:alpha val="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0" y="1357298"/>
            <a:ext cx="9144000" cy="285752"/>
          </a:xfrm>
          <a:prstGeom prst="rect">
            <a:avLst/>
          </a:prstGeom>
          <a:gradFill>
            <a:gsLst>
              <a:gs pos="0">
                <a:srgbClr val="0000FF">
                  <a:alpha val="5000"/>
                </a:srgbClr>
              </a:gs>
              <a:gs pos="50000">
                <a:srgbClr val="0000FF">
                  <a:alpha val="50000"/>
                </a:srgbClr>
              </a:gs>
              <a:gs pos="100000">
                <a:srgbClr val="0000FF">
                  <a:alpha val="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0" y="6143644"/>
            <a:ext cx="9144000" cy="714356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50000">
                <a:srgbClr val="0000FF">
                  <a:alpha val="50000"/>
                </a:srgbClr>
              </a:gs>
              <a:gs pos="100000">
                <a:srgbClr val="0000FF">
                  <a:alpha val="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4282" y="1600200"/>
            <a:ext cx="871543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-32" y="6278585"/>
            <a:ext cx="10429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F407E-F5D1-4AA7-AE66-BB2933C88B26}" type="datetime1">
              <a:rPr lang="en-US" altLang="ja-JP" smtClean="0"/>
              <a:pPr/>
              <a:t>7/18/2008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0" y="6572272"/>
            <a:ext cx="9144000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Software Design Laboratory, Department of Computer Science, Graduate School of Information Science and Technology, Osaka University</a:t>
            </a:r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315380" y="6286520"/>
            <a:ext cx="828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&lt;#&gt;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-32" y="1643050"/>
            <a:ext cx="9144000" cy="4500594"/>
          </a:xfrm>
          <a:prstGeom prst="rect">
            <a:avLst/>
          </a:prstGeom>
          <a:gradFill flip="none" rotWithShape="1">
            <a:gsLst>
              <a:gs pos="0">
                <a:srgbClr val="0000FF">
                  <a:alpha val="5000"/>
                </a:srgbClr>
              </a:gs>
              <a:gs pos="50000">
                <a:srgbClr val="0000FF">
                  <a:alpha val="0"/>
                </a:srgbClr>
              </a:gs>
              <a:gs pos="100000">
                <a:srgbClr val="0000FF">
                  <a:alpha val="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igo@ist.osaka-u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Predicting Fault-Prone Modules</a:t>
            </a:r>
            <a:br>
              <a:rPr kumimoji="1" lang="en-US" altLang="ja-JP" dirty="0" smtClean="0"/>
            </a:br>
            <a:r>
              <a:rPr lang="en-US" altLang="ja-JP" dirty="0" smtClean="0"/>
              <a:t>Based on Metrics Transitions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71472" y="3886200"/>
            <a:ext cx="8001056" cy="2686072"/>
          </a:xfrm>
        </p:spPr>
        <p:txBody>
          <a:bodyPr>
            <a:normAutofit/>
          </a:bodyPr>
          <a:lstStyle/>
          <a:p>
            <a:pPr algn="r"/>
            <a:r>
              <a:rPr kumimoji="1" lang="en-US" altLang="ja-JP" sz="2400" dirty="0" smtClean="0">
                <a:solidFill>
                  <a:schemeClr val="tx1"/>
                </a:solidFill>
              </a:rPr>
              <a:t>Yoshiki Higo, Kenji </a:t>
            </a:r>
            <a:r>
              <a:rPr kumimoji="1" lang="en-US" altLang="ja-JP" sz="2400" dirty="0" err="1" smtClean="0">
                <a:solidFill>
                  <a:schemeClr val="tx1"/>
                </a:solidFill>
              </a:rPr>
              <a:t>Murao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, Shinji Kusumoto, Katsuro Inoue</a:t>
            </a:r>
          </a:p>
          <a:p>
            <a:pPr algn="r"/>
            <a:r>
              <a:rPr lang="en-US" altLang="ja-JP" sz="2400" dirty="0" smtClean="0">
                <a:solidFill>
                  <a:schemeClr val="tx1"/>
                </a:solidFill>
                <a:hlinkClick r:id="rId3"/>
              </a:rPr>
              <a:t>{</a:t>
            </a:r>
            <a:r>
              <a:rPr lang="en-US" altLang="ja-JP" sz="2400" dirty="0" err="1" smtClean="0">
                <a:solidFill>
                  <a:schemeClr val="tx1"/>
                </a:solidFill>
                <a:hlinkClick r:id="rId3"/>
              </a:rPr>
              <a:t>higo,k-murao,kusumoto,inoue</a:t>
            </a:r>
            <a:r>
              <a:rPr lang="en-US" altLang="ja-JP" sz="2400" dirty="0" smtClean="0">
                <a:solidFill>
                  <a:schemeClr val="tx1"/>
                </a:solidFill>
                <a:hlinkClick r:id="rId3"/>
              </a:rPr>
              <a:t>}@</a:t>
            </a:r>
            <a:r>
              <a:rPr lang="en-US" altLang="ja-JP" sz="2400" dirty="0" err="1" smtClean="0">
                <a:solidFill>
                  <a:schemeClr val="tx1"/>
                </a:solidFill>
                <a:hlinkClick r:id="rId3"/>
              </a:rPr>
              <a:t>ist.osaka-u.ac.jp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768A-EB2C-4B9F-AE27-56DB58C5901C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</a:t>
            </a:fld>
            <a:endParaRPr kumimoji="0" 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ja-JP" sz="4000" dirty="0" smtClean="0"/>
              <a:t>Calculating MC from Entropy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829196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MC of module </a:t>
            </a:r>
            <a:r>
              <a:rPr lang="en-US" altLang="ja-JP" i="1" dirty="0" err="1" smtClean="0"/>
              <a:t>i</a:t>
            </a:r>
            <a:r>
              <a:rPr lang="en-US" altLang="ja-JP" dirty="0" smtClean="0"/>
              <a:t> is calculated from the following formula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en-US" altLang="ja-JP" i="1" dirty="0" smtClean="0"/>
              <a:t>MT</a:t>
            </a:r>
            <a:r>
              <a:rPr lang="en-US" altLang="ja-JP" dirty="0" smtClean="0"/>
              <a:t> is a set of used metrics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The more unstable the metrics of module </a:t>
            </a:r>
            <a:r>
              <a:rPr lang="en-US" altLang="ja-JP" i="1" dirty="0" err="1" smtClean="0"/>
              <a:t>i</a:t>
            </a:r>
            <a:r>
              <a:rPr lang="en-US" altLang="ja-JP" i="1" dirty="0" smtClean="0"/>
              <a:t> </a:t>
            </a:r>
            <a:r>
              <a:rPr lang="en-US" altLang="ja-JP" dirty="0" smtClean="0"/>
              <a:t>are, the greater </a:t>
            </a:r>
            <a:r>
              <a:rPr lang="en-US" altLang="ja-JP" i="1" dirty="0" smtClean="0"/>
              <a:t>MC(</a:t>
            </a:r>
            <a:r>
              <a:rPr lang="en-US" altLang="ja-JP" i="1" dirty="0" err="1" smtClean="0"/>
              <a:t>i</a:t>
            </a:r>
            <a:r>
              <a:rPr lang="en-US" altLang="ja-JP" i="1" dirty="0" smtClean="0"/>
              <a:t>)</a:t>
            </a:r>
            <a:r>
              <a:rPr lang="en-US" altLang="ja-JP" dirty="0" smtClean="0"/>
              <a:t> is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10</a:t>
            </a:fld>
            <a:endParaRPr kumimoji="0" lang="en-US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143000" y="2143116"/>
          <a:ext cx="2305050" cy="865188"/>
        </p:xfrm>
        <a:graphic>
          <a:graphicData uri="http://schemas.openxmlformats.org/presentationml/2006/ole">
            <p:oleObj spid="_x0000_s3074" name="数式" r:id="rId4" imgW="914400" imgH="342720" progId="Equation.3">
              <p:embed/>
            </p:oleObj>
          </a:graphicData>
        </a:graphic>
      </p:graphicFrame>
      <p:sp>
        <p:nvSpPr>
          <p:cNvPr id="8" name="角丸四角形 7"/>
          <p:cNvSpPr/>
          <p:nvPr/>
        </p:nvSpPr>
        <p:spPr>
          <a:xfrm>
            <a:off x="1000100" y="2071678"/>
            <a:ext cx="2714644" cy="10001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 smtClean="0"/>
              <a:t>Procedure for calculating MC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STEP1: Retrieves snapshots</a:t>
            </a:r>
          </a:p>
          <a:p>
            <a:pPr lvl="1"/>
            <a:r>
              <a:rPr lang="en-US" altLang="ja-JP" dirty="0" smtClean="0"/>
              <a:t>A snapshot is a set of source files just after at least one source file in the repository was updated by a commitment</a:t>
            </a:r>
          </a:p>
          <a:p>
            <a:r>
              <a:rPr lang="en-US" altLang="ja-JP" dirty="0" smtClean="0"/>
              <a:t>STEP2: Measures metrics from all of the snapshots</a:t>
            </a:r>
          </a:p>
          <a:p>
            <a:pPr lvl="1"/>
            <a:r>
              <a:rPr lang="en-US" altLang="ja-JP" dirty="0" smtClean="0"/>
              <a:t>It is necessary to select appropriate software metrics fitting for the purpose</a:t>
            </a:r>
          </a:p>
          <a:p>
            <a:pPr lvl="2"/>
            <a:r>
              <a:rPr lang="en-US" altLang="ja-JP" dirty="0" smtClean="0"/>
              <a:t>If the unit of modules is class, class metrics should be used</a:t>
            </a:r>
          </a:p>
          <a:p>
            <a:pPr lvl="2"/>
            <a:r>
              <a:rPr lang="en-US" altLang="ja-JP" dirty="0" smtClean="0"/>
              <a:t>If we focus on the coupling/cohesion of the target software, coupling/cohesion metrics should be used</a:t>
            </a:r>
          </a:p>
          <a:p>
            <a:r>
              <a:rPr lang="en-US" altLang="ja-JP" dirty="0" smtClean="0"/>
              <a:t>STEP3: Calculates MC</a:t>
            </a:r>
          </a:p>
          <a:p>
            <a:pPr lvl="1"/>
            <a:r>
              <a:rPr lang="en-US" altLang="ja-JP" dirty="0" smtClean="0"/>
              <a:t>Currently, the 7 MCs are calculated</a:t>
            </a:r>
          </a:p>
          <a:p>
            <a:pPr lvl="2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Case Study: Outline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2614617"/>
          </a:xfrm>
        </p:spPr>
        <p:txBody>
          <a:bodyPr/>
          <a:lstStyle/>
          <a:p>
            <a:r>
              <a:rPr lang="en-US" altLang="ja-JP" dirty="0" smtClean="0"/>
              <a:t>Target: open source software written in Java</a:t>
            </a:r>
          </a:p>
          <a:p>
            <a:pPr lvl="1"/>
            <a:r>
              <a:rPr kumimoji="1" lang="en-US" altLang="ja-JP" dirty="0" err="1" smtClean="0"/>
              <a:t>FreeMind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JHotDraw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HelpSetMaker</a:t>
            </a:r>
            <a:endParaRPr kumimoji="1" lang="en-US" altLang="ja-JP" dirty="0" smtClean="0"/>
          </a:p>
          <a:p>
            <a:r>
              <a:rPr lang="en-US" altLang="ja-JP" dirty="0" smtClean="0"/>
              <a:t>Module: class (</a:t>
            </a:r>
            <a:r>
              <a:rPr lang="ja-JP" altLang="en-US" dirty="0" smtClean="0"/>
              <a:t>≒ </a:t>
            </a:r>
            <a:r>
              <a:rPr lang="en-US" altLang="ja-JP" dirty="0" smtClean="0"/>
              <a:t>source file)</a:t>
            </a:r>
          </a:p>
          <a:p>
            <a:r>
              <a:rPr lang="en-US" altLang="ja-JP" dirty="0" smtClean="0"/>
              <a:t>Used Metrics: </a:t>
            </a:r>
            <a:r>
              <a:rPr kumimoji="1" lang="en-US" altLang="ja-JP" dirty="0" smtClean="0"/>
              <a:t>CK Metrics, LOC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12</a:t>
            </a:fld>
            <a:endParaRPr kumimoji="0" lang="en-US"/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-1" y="3566184"/>
          <a:ext cx="9144001" cy="3291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86864"/>
                <a:gridCol w="2394866"/>
                <a:gridCol w="2394866"/>
                <a:gridCol w="2467405"/>
              </a:tblGrid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Software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 err="1" smtClean="0">
                          <a:solidFill>
                            <a:schemeClr val="tx1"/>
                          </a:solidFill>
                        </a:rPr>
                        <a:t>FreeMind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 err="1" smtClean="0">
                          <a:solidFill>
                            <a:schemeClr val="tx1"/>
                          </a:solidFill>
                        </a:rPr>
                        <a:t>JHotDraw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 err="1" smtClean="0">
                          <a:solidFill>
                            <a:schemeClr val="tx1"/>
                          </a:solidFill>
                        </a:rPr>
                        <a:t>HelpSetMaker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#</a:t>
                      </a:r>
                      <a:r>
                        <a:rPr kumimoji="1" lang="en-US" altLang="ja-JP" sz="1800" b="1" baseline="0" dirty="0" smtClean="0">
                          <a:solidFill>
                            <a:schemeClr val="tx1"/>
                          </a:solidFill>
                        </a:rPr>
                        <a:t> of Developers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# of</a:t>
                      </a:r>
                      <a:r>
                        <a:rPr kumimoji="1" lang="en-US" altLang="ja-JP" sz="1800" b="1" baseline="0" dirty="0" smtClean="0">
                          <a:solidFill>
                            <a:schemeClr val="tx1"/>
                          </a:solidFill>
                        </a:rPr>
                        <a:t> snapshots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196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260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1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First commit</a:t>
                      </a:r>
                      <a:r>
                        <a:rPr kumimoji="1" lang="en-US" altLang="ja-JP" sz="1800" b="1" baseline="0" dirty="0" smtClean="0">
                          <a:solidFill>
                            <a:schemeClr val="tx1"/>
                          </a:solidFill>
                        </a:rPr>
                        <a:t> time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01/Aug/2000</a:t>
                      </a:r>
                      <a:r>
                        <a:rPr kumimoji="1" lang="en-US" altLang="ja-JP" sz="1800" b="0" baseline="0" dirty="0" smtClean="0">
                          <a:solidFill>
                            <a:schemeClr val="tx1"/>
                          </a:solidFill>
                        </a:rPr>
                        <a:t> 19:56:09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12/Oct/2000 14:57:10</a:t>
                      </a:r>
                      <a:endParaRPr kumimoji="1" lang="ja-JP" altLang="en-US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20/Oct/2003 13:05:47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327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Last commit time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800" b="0" dirty="0" smtClean="0">
                          <a:solidFill>
                            <a:schemeClr val="tx1"/>
                          </a:solidFill>
                        </a:rPr>
                        <a:t>06/Feb/2004 06:04:25</a:t>
                      </a:r>
                      <a:endParaRPr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25/Apr/2005</a:t>
                      </a:r>
                      <a:r>
                        <a:rPr kumimoji="1" lang="en-US" altLang="ja-JP" sz="1800" b="0" baseline="0" dirty="0" smtClean="0">
                          <a:solidFill>
                            <a:schemeClr val="tx1"/>
                          </a:solidFill>
                        </a:rPr>
                        <a:t> 22:35:57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07/Jan/2006 15:08:41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# first source files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67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144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# last source files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484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First total</a:t>
                      </a:r>
                      <a:r>
                        <a:rPr kumimoji="1" lang="en-US" altLang="ja-JP" sz="1800" b="1" baseline="0" dirty="0" smtClean="0">
                          <a:solidFill>
                            <a:schemeClr val="tx1"/>
                          </a:solidFill>
                        </a:rPr>
                        <a:t> LOC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3,882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12,781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797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chemeClr val="tx1"/>
                          </a:solidFill>
                        </a:rPr>
                        <a:t>Last total LOC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14,076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60,430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</a:rPr>
                        <a:t>9,167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Case Study: Procedure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Divides snapshots into anterior set (1/3) and posterior set (2/3)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Calculates MCs from the anterior set</a:t>
            </a:r>
          </a:p>
          <a:p>
            <a:pPr lvl="1"/>
            <a:r>
              <a:rPr lang="en-US" altLang="ja-JP" dirty="0" smtClean="0"/>
              <a:t>Metrics of the last version in the anterior set were used for comparison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Identifies bug fixes from the posterior set</a:t>
            </a:r>
          </a:p>
          <a:p>
            <a:pPr lvl="1"/>
            <a:r>
              <a:rPr lang="en-US" altLang="ja-JP" dirty="0" smtClean="0"/>
              <a:t>Commitments including both ``bug’’ and ``fix’’ in their log messages were regarded as bug fixes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Sorts the target classes in the order of MCs and raw metrics values</a:t>
            </a:r>
          </a:p>
          <a:p>
            <a:pPr lvl="1"/>
            <a:r>
              <a:rPr lang="en-US" altLang="ja-JP" dirty="0" smtClean="0"/>
              <a:t>Also, bug coverage is calculated based on the orders</a:t>
            </a:r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higo\AppData\Local\Temp\VMwareDnD\00005282\freemind3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7331" y="2357430"/>
            <a:ext cx="5696701" cy="3980230"/>
          </a:xfrm>
          <a:prstGeom prst="rect">
            <a:avLst/>
          </a:prstGeom>
          <a:noFill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 smtClean="0"/>
              <a:t>Case Study: Results (</a:t>
            </a:r>
            <a:r>
              <a:rPr lang="en-US" altLang="ja-JP" dirty="0" err="1" smtClean="0"/>
              <a:t>FreeMind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MCs </a:t>
            </a:r>
            <a:r>
              <a:rPr lang="en-US" altLang="ja-JP" dirty="0" smtClean="0"/>
              <a:t>could</a:t>
            </a:r>
            <a:r>
              <a:rPr kumimoji="1" lang="en-US" altLang="ja-JP" dirty="0" smtClean="0"/>
              <a:t> identify fault-prone classes more precisely than raw </a:t>
            </a:r>
            <a:r>
              <a:rPr kumimoji="1" lang="en-US" altLang="ja-JP" dirty="0" smtClean="0"/>
              <a:t>metrics</a:t>
            </a:r>
            <a:endParaRPr kumimoji="1" lang="en-US" altLang="ja-JP" dirty="0" smtClean="0"/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RED: MCs</a:t>
            </a:r>
          </a:p>
          <a:p>
            <a:pPr lvl="1"/>
            <a:r>
              <a:rPr kumimoji="1" lang="en-US" altLang="ja-JP" dirty="0" smtClean="0">
                <a:solidFill>
                  <a:srgbClr val="0000FF"/>
                </a:solidFill>
              </a:rPr>
              <a:t>BLUE: raw metrics</a:t>
            </a:r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286644" y="6211669"/>
            <a:ext cx="1857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smtClean="0"/>
              <a:t>Ranking coverage (%)</a:t>
            </a:r>
            <a:endParaRPr kumimoji="1"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28992" y="2192529"/>
            <a:ext cx="1857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Bug coverage (%)</a:t>
            </a:r>
            <a:endParaRPr kumimoji="1" lang="ja-JP" altLang="en-US" sz="1400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214314" y="2529671"/>
            <a:ext cx="4663280" cy="3429024"/>
            <a:chOff x="214314" y="2529671"/>
            <a:chExt cx="4663280" cy="3429024"/>
          </a:xfrm>
        </p:grpSpPr>
        <p:sp>
          <p:nvSpPr>
            <p:cNvPr id="11" name="コンテンツ プレースホルダ 2"/>
            <p:cNvSpPr txBox="1">
              <a:spLocks/>
            </p:cNvSpPr>
            <p:nvPr/>
          </p:nvSpPr>
          <p:spPr>
            <a:xfrm>
              <a:off x="214314" y="3500438"/>
              <a:ext cx="3500430" cy="21431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1" lang="en-US" altLang="ja-JP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At top 20% files</a:t>
              </a:r>
            </a:p>
            <a:p>
              <a:pPr marL="74295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/>
              </a:pPr>
              <a:r>
                <a:rPr kumimoji="1" lang="en-US" altLang="ja-JP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MCs: 94-100% bugs</a:t>
              </a:r>
            </a:p>
            <a:p>
              <a:pPr marL="74295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–"/>
                <a:tabLst/>
                <a:defRPr/>
              </a:pPr>
              <a:r>
                <a:rPr kumimoji="1" lang="en-US" altLang="ja-JP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Raw: 30-80% bugs</a:t>
              </a:r>
              <a:endPara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13" name="直線コネクタ 12"/>
            <p:cNvCxnSpPr/>
            <p:nvPr/>
          </p:nvCxnSpPr>
          <p:spPr>
            <a:xfrm rot="5400000" flipH="1" flipV="1">
              <a:off x="3162288" y="4243389"/>
              <a:ext cx="342902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kumimoji="1" lang="en-US" altLang="ja-JP" dirty="0" smtClean="0"/>
              <a:t>Case Study: Results (Other software)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5243538"/>
            <a:ext cx="8715436" cy="1185858"/>
          </a:xfrm>
        </p:spPr>
        <p:txBody>
          <a:bodyPr/>
          <a:lstStyle/>
          <a:p>
            <a:r>
              <a:rPr kumimoji="1" lang="en-US" altLang="ja-JP" dirty="0" smtClean="0"/>
              <a:t>For all of the 3 software, MCs could identify fault-prone classes more precisely than raw metrics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35842" name="Picture 2" descr="C:\Users\higo\Desktop\jhotdraw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1928802"/>
            <a:ext cx="4690711" cy="3286148"/>
          </a:xfrm>
          <a:prstGeom prst="rect">
            <a:avLst/>
          </a:prstGeom>
          <a:noFill/>
        </p:spPr>
      </p:pic>
      <p:pic>
        <p:nvPicPr>
          <p:cNvPr id="35843" name="Picture 3" descr="C:\Users\higo\Desktop\helpsetmaker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54185" y="1928802"/>
            <a:ext cx="4689846" cy="3286148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357158" y="1714488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err="1" smtClean="0"/>
              <a:t>JHotDraw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86314" y="1714488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err="1" smtClean="0"/>
              <a:t>HelpSetMaker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 smtClean="0"/>
              <a:t>Case study: different breakpoints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68632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In this case study, we used 3 breakpoints</a:t>
            </a:r>
          </a:p>
          <a:p>
            <a:pPr lvl="1"/>
            <a:r>
              <a:rPr kumimoji="1" lang="en-US" altLang="ja-JP" dirty="0" smtClean="0"/>
              <a:t>1/4, 1/3, 1/2</a:t>
            </a:r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en-US" altLang="ja-JP" dirty="0" smtClean="0"/>
              <a:t>The previous graphs are the results in case that anterior set is 1/3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16</a:t>
            </a:fld>
            <a:endParaRPr kumimoji="0" lang="en-US"/>
          </a:p>
        </p:txBody>
      </p:sp>
      <p:cxnSp>
        <p:nvCxnSpPr>
          <p:cNvPr id="7" name="直線コネクタ 6"/>
          <p:cNvCxnSpPr/>
          <p:nvPr/>
        </p:nvCxnSpPr>
        <p:spPr>
          <a:xfrm>
            <a:off x="3357554" y="3702487"/>
            <a:ext cx="242889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5786446" y="3702487"/>
            <a:ext cx="2428892" cy="158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3357554" y="3132571"/>
            <a:ext cx="121444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4572000" y="3132571"/>
            <a:ext cx="3643338" cy="158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3357554" y="3416735"/>
            <a:ext cx="171451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5072066" y="3418323"/>
            <a:ext cx="3143272" cy="158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5400000" flipH="1" flipV="1">
            <a:off x="2858282" y="3490555"/>
            <a:ext cx="999338" cy="794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rot="5400000" flipH="1" flipV="1">
            <a:off x="4179488" y="3597315"/>
            <a:ext cx="785024" cy="1588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 flipH="1" flipV="1">
            <a:off x="4821636" y="3740191"/>
            <a:ext cx="500066" cy="794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5400000" flipH="1" flipV="1">
            <a:off x="5679686" y="3883067"/>
            <a:ext cx="213520" cy="1588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rot="5400000" flipH="1" flipV="1">
            <a:off x="7715272" y="3489761"/>
            <a:ext cx="999338" cy="794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571736" y="396972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2060"/>
                </a:solidFill>
              </a:rPr>
              <a:t>First snapshot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358082" y="3919183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2060"/>
                </a:solidFill>
              </a:rPr>
              <a:t>last snapshot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14810" y="395758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>
                <a:solidFill>
                  <a:srgbClr val="002060"/>
                </a:solidFill>
              </a:rPr>
              <a:t>1/4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14876" y="3947701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>
                <a:solidFill>
                  <a:srgbClr val="002060"/>
                </a:solidFill>
              </a:rPr>
              <a:t>1/3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29256" y="3947701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>
                <a:solidFill>
                  <a:srgbClr val="002060"/>
                </a:solidFill>
              </a:rPr>
              <a:t>1/2</a:t>
            </a:r>
          </a:p>
        </p:txBody>
      </p:sp>
      <p:sp>
        <p:nvSpPr>
          <p:cNvPr id="23" name="円/楕円 22"/>
          <p:cNvSpPr/>
          <p:nvPr/>
        </p:nvSpPr>
        <p:spPr>
          <a:xfrm>
            <a:off x="4500562" y="3061927"/>
            <a:ext cx="142876" cy="14287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5000628" y="3347679"/>
            <a:ext cx="142876" cy="14287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5715008" y="3633431"/>
            <a:ext cx="142876" cy="14287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左中かっこ 25"/>
          <p:cNvSpPr/>
          <p:nvPr/>
        </p:nvSpPr>
        <p:spPr>
          <a:xfrm rot="5400000">
            <a:off x="3786182" y="2347547"/>
            <a:ext cx="357190" cy="1214446"/>
          </a:xfrm>
          <a:prstGeom prst="leftBrace">
            <a:avLst>
              <a:gd name="adj1" fmla="val 53666"/>
              <a:gd name="adj2" fmla="val 50000"/>
            </a:avLst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左中かっこ 26"/>
          <p:cNvSpPr/>
          <p:nvPr/>
        </p:nvSpPr>
        <p:spPr>
          <a:xfrm rot="5400000">
            <a:off x="6215074" y="1136489"/>
            <a:ext cx="357190" cy="3643338"/>
          </a:xfrm>
          <a:prstGeom prst="leftBrace">
            <a:avLst>
              <a:gd name="adj1" fmla="val 53666"/>
              <a:gd name="adj2" fmla="val 50000"/>
            </a:avLst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286116" y="2481670"/>
            <a:ext cx="136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rgbClr val="002060"/>
                </a:solidFill>
              </a:rPr>
              <a:t>anterior set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715008" y="2493812"/>
            <a:ext cx="136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rgbClr val="002060"/>
                </a:solidFill>
              </a:rPr>
              <a:t>posterior set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2786050" y="4429132"/>
            <a:ext cx="5857916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14300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en-US" altLang="ja-JP" dirty="0" smtClean="0"/>
              <a:t>Case study: Results (different breakpoints)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5243538"/>
            <a:ext cx="9286940" cy="1185858"/>
          </a:xfrm>
        </p:spPr>
        <p:txBody>
          <a:bodyPr/>
          <a:lstStyle/>
          <a:p>
            <a:r>
              <a:rPr kumimoji="1" lang="en-US" altLang="ja-JP" dirty="0" smtClean="0"/>
              <a:t>MC’s identifications are good on all of the breakpoints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17</a:t>
            </a:fld>
            <a:endParaRPr kumimoji="0" lang="en-US"/>
          </a:p>
        </p:txBody>
      </p:sp>
      <p:pic>
        <p:nvPicPr>
          <p:cNvPr id="36867" name="Picture 3" descr="C:\Users\higo\AppData\Local\Temp\VMwareDnD\00007c17\freemind4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" y="1900284"/>
            <a:ext cx="4674149" cy="3268897"/>
          </a:xfrm>
          <a:prstGeom prst="rect">
            <a:avLst/>
          </a:prstGeom>
          <a:noFill/>
        </p:spPr>
      </p:pic>
      <p:pic>
        <p:nvPicPr>
          <p:cNvPr id="36868" name="Picture 4" descr="C:\Users\higo\AppData\Local\Temp\VMwareDnD\00007caa\freemind2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69878" y="1916775"/>
            <a:ext cx="4674122" cy="3269657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357158" y="1643050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err="1" smtClean="0"/>
              <a:t>FreeMind</a:t>
            </a:r>
            <a:r>
              <a:rPr kumimoji="1" lang="en-US" altLang="ja-JP" sz="2000" dirty="0" smtClean="0"/>
              <a:t>: anterior ¼, posterior ¾ 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1643050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err="1" smtClean="0"/>
              <a:t>FreeMind</a:t>
            </a:r>
            <a:r>
              <a:rPr kumimoji="1" lang="en-US" altLang="ja-JP" sz="2000" dirty="0" smtClean="0"/>
              <a:t>: anterior ½, posterior 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14300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en-US" altLang="ja-JP" dirty="0" smtClean="0"/>
              <a:t>Case study: Results (different breakpoints)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18</a:t>
            </a:fld>
            <a:endParaRPr kumimoji="0" 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0" y="2143116"/>
          <a:ext cx="9144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1/4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1/3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1/2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MCs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solidFill>
                            <a:srgbClr val="FF0000"/>
                          </a:solidFill>
                        </a:rPr>
                        <a:t>94-100</a:t>
                      </a:r>
                      <a:r>
                        <a:rPr kumimoji="1" lang="en-US" altLang="ja-JP" sz="2400" dirty="0" smtClean="0"/>
                        <a:t>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solidFill>
                            <a:srgbClr val="FF0000"/>
                          </a:solidFill>
                        </a:rPr>
                        <a:t>94-100</a:t>
                      </a:r>
                      <a:r>
                        <a:rPr kumimoji="1" lang="en-US" altLang="ja-JP" sz="2400" dirty="0" smtClean="0"/>
                        <a:t>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>
                          <a:solidFill>
                            <a:srgbClr val="FF0000"/>
                          </a:solidFill>
                        </a:rPr>
                        <a:t>97-100</a:t>
                      </a:r>
                      <a:r>
                        <a:rPr kumimoji="1" lang="en-US" altLang="ja-JP" sz="2400" dirty="0" smtClean="0"/>
                        <a:t>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Raw metrics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22-</a:t>
                      </a:r>
                      <a:r>
                        <a:rPr kumimoji="1" lang="en-US" altLang="ja-JP" sz="2400" dirty="0" smtClean="0">
                          <a:solidFill>
                            <a:srgbClr val="0000FF"/>
                          </a:solidFill>
                        </a:rPr>
                        <a:t>72</a:t>
                      </a:r>
                      <a:r>
                        <a:rPr kumimoji="1" lang="en-US" altLang="ja-JP" sz="2400" dirty="0" smtClean="0"/>
                        <a:t>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30-</a:t>
                      </a:r>
                      <a:r>
                        <a:rPr kumimoji="1" lang="en-US" altLang="ja-JP" sz="2400" dirty="0" smtClean="0">
                          <a:solidFill>
                            <a:srgbClr val="0000FF"/>
                          </a:solidFill>
                        </a:rPr>
                        <a:t>80</a:t>
                      </a:r>
                      <a:r>
                        <a:rPr kumimoji="1" lang="en-US" altLang="ja-JP" sz="2400" dirty="0" smtClean="0"/>
                        <a:t>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22-</a:t>
                      </a:r>
                      <a:r>
                        <a:rPr kumimoji="1" lang="en-US" altLang="ja-JP" sz="2400" dirty="0" smtClean="0">
                          <a:solidFill>
                            <a:srgbClr val="0000FF"/>
                          </a:solidFill>
                        </a:rPr>
                        <a:t>86</a:t>
                      </a:r>
                      <a:r>
                        <a:rPr kumimoji="1" lang="en-US" altLang="ja-JP" sz="2400" dirty="0" smtClean="0"/>
                        <a:t>%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コンテンツ プレースホルダ 12"/>
          <p:cNvSpPr>
            <a:spLocks noGrp="1"/>
          </p:cNvSpPr>
          <p:nvPr>
            <p:ph idx="1"/>
          </p:nvPr>
        </p:nvSpPr>
        <p:spPr>
          <a:xfrm>
            <a:off x="214282" y="3857628"/>
            <a:ext cx="8715436" cy="1400172"/>
          </a:xfrm>
        </p:spPr>
        <p:txBody>
          <a:bodyPr/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MC’s bug coverage is very high for all of the breakpoints</a:t>
            </a:r>
          </a:p>
          <a:p>
            <a:r>
              <a:rPr lang="en-US" altLang="ja-JP" dirty="0" smtClean="0">
                <a:solidFill>
                  <a:srgbClr val="0000FF"/>
                </a:solidFill>
              </a:rPr>
              <a:t>Raw metrics are not suited for predicting far future</a:t>
            </a:r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0" y="164305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Top 20% files bug coverage, </a:t>
            </a:r>
            <a:r>
              <a:rPr kumimoji="1" lang="en-US" altLang="ja-JP" sz="2800" dirty="0" err="1" smtClean="0"/>
              <a:t>FreeMind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4829196"/>
          </a:xfrm>
        </p:spPr>
        <p:txBody>
          <a:bodyPr/>
          <a:lstStyle/>
          <a:p>
            <a:r>
              <a:rPr kumimoji="1" lang="en-US" altLang="ja-JP" dirty="0" smtClean="0"/>
              <a:t>MCs are good indicators for identifying fault-prone modules as well as CK metrics</a:t>
            </a:r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Calculating MCs required much more time than measuring raw metrics from a single version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19</a:t>
            </a:fld>
            <a:endParaRPr kumimoji="0" lang="en-US"/>
          </a:p>
        </p:txBody>
      </p:sp>
      <p:sp>
        <p:nvSpPr>
          <p:cNvPr id="8" name="コンテンツ プレースホルダ 2"/>
          <p:cNvSpPr txBox="1">
            <a:spLocks/>
          </p:cNvSpPr>
          <p:nvPr/>
        </p:nvSpPr>
        <p:spPr>
          <a:xfrm>
            <a:off x="142844" y="2457456"/>
            <a:ext cx="4071966" cy="140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FreeMind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MCs: 95-100% bugs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Raw: 30-80% bugs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コンテンツ プレースホルダ 2"/>
          <p:cNvSpPr txBox="1">
            <a:spLocks/>
          </p:cNvSpPr>
          <p:nvPr/>
        </p:nvSpPr>
        <p:spPr>
          <a:xfrm>
            <a:off x="2786050" y="2457455"/>
            <a:ext cx="4071966" cy="140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 sz="2400" dirty="0" err="1" smtClean="0"/>
              <a:t>JHotDraw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MCs: 44-59% bugs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Raw: 10-48% bugs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コンテンツ プレースホルダ 2"/>
          <p:cNvSpPr txBox="1">
            <a:spLocks/>
          </p:cNvSpPr>
          <p:nvPr/>
        </p:nvSpPr>
        <p:spPr>
          <a:xfrm>
            <a:off x="5429256" y="2457455"/>
            <a:ext cx="4071966" cy="140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 sz="2400" dirty="0" err="1" smtClean="0"/>
              <a:t>HelpSetMaker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MCs: 60-75% bugs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Raw: 28-63% bugs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コンテンツ プレースホルダ 2"/>
          <p:cNvSpPr txBox="1">
            <a:spLocks/>
          </p:cNvSpPr>
          <p:nvPr/>
        </p:nvSpPr>
        <p:spPr>
          <a:xfrm>
            <a:off x="142844" y="5000637"/>
            <a:ext cx="4071966" cy="140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FreeMind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MCs: 28 minutes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Raw:  1</a:t>
            </a:r>
            <a:r>
              <a:rPr kumimoji="1" lang="en-US" altLang="ja-JP" sz="20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minute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コンテンツ プレースホルダ 2"/>
          <p:cNvSpPr txBox="1">
            <a:spLocks/>
          </p:cNvSpPr>
          <p:nvPr/>
        </p:nvSpPr>
        <p:spPr>
          <a:xfrm>
            <a:off x="2786050" y="5000636"/>
            <a:ext cx="4071966" cy="140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 sz="2400" dirty="0" err="1" smtClean="0"/>
              <a:t>JHotDraw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MCs: 40 minutes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Raw: 1 minutes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コンテンツ プレースホルダ 2"/>
          <p:cNvSpPr txBox="1">
            <a:spLocks/>
          </p:cNvSpPr>
          <p:nvPr/>
        </p:nvSpPr>
        <p:spPr>
          <a:xfrm>
            <a:off x="5429256" y="5000636"/>
            <a:ext cx="4071966" cy="140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1" lang="en-US" altLang="ja-JP" sz="2400" dirty="0" err="1" smtClean="0"/>
              <a:t>HelpSetMaker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MCs: 18 minutes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2000" dirty="0" smtClean="0">
                <a:solidFill>
                  <a:srgbClr val="0000FF"/>
                </a:solidFill>
              </a:rPr>
              <a:t>Raw: 1 minutes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 smtClean="0"/>
              <a:t>Background</a:t>
            </a:r>
          </a:p>
          <a:p>
            <a:r>
              <a:rPr kumimoji="1" lang="en-US" altLang="ja-JP" sz="3200" dirty="0" smtClean="0"/>
              <a:t>Preliminaries</a:t>
            </a:r>
          </a:p>
          <a:p>
            <a:pPr lvl="1"/>
            <a:r>
              <a:rPr lang="en-US" altLang="ja-JP" sz="2800" dirty="0" smtClean="0"/>
              <a:t>Software Metrics</a:t>
            </a:r>
          </a:p>
          <a:p>
            <a:pPr lvl="1"/>
            <a:r>
              <a:rPr kumimoji="1" lang="en-US" altLang="ja-JP" sz="2800" dirty="0" smtClean="0"/>
              <a:t>Version Control System</a:t>
            </a:r>
          </a:p>
          <a:p>
            <a:r>
              <a:rPr lang="en-US" altLang="ja-JP" sz="3200" dirty="0" smtClean="0"/>
              <a:t>Proposal</a:t>
            </a:r>
          </a:p>
          <a:p>
            <a:pPr lvl="1"/>
            <a:r>
              <a:rPr lang="en-US" altLang="ja-JP" sz="2800" dirty="0" smtClean="0"/>
              <a:t>Predict fault-prone modules</a:t>
            </a:r>
          </a:p>
          <a:p>
            <a:r>
              <a:rPr kumimoji="1" lang="en-US" altLang="ja-JP" sz="3200" dirty="0" smtClean="0"/>
              <a:t>Case Study</a:t>
            </a:r>
          </a:p>
          <a:p>
            <a:r>
              <a:rPr lang="en-US" altLang="ja-JP" sz="3200" dirty="0" smtClean="0"/>
              <a:t>Conclusion</a:t>
            </a:r>
            <a:endParaRPr kumimoji="1" lang="ja-JP" altLang="en-US" sz="3200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Metrics Constancy (MC), which is an indicator for predicting problematic modules, was proposed</a:t>
            </a:r>
          </a:p>
          <a:p>
            <a:r>
              <a:rPr lang="en-US" altLang="ja-JP" dirty="0" smtClean="0"/>
              <a:t>MCs were compared with raw CK metrics</a:t>
            </a:r>
          </a:p>
          <a:p>
            <a:pPr lvl="1"/>
            <a:r>
              <a:rPr lang="en-US" altLang="ja-JP" dirty="0" smtClean="0"/>
              <a:t>The case study showed that MCs could identify fault-prone modules more precisely than raw CK metrics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the future, we are going to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conduct  more case studies on software written in other programming languages (e.g., C++, C#)</a:t>
            </a:r>
          </a:p>
          <a:p>
            <a:pPr lvl="1"/>
            <a:r>
              <a:rPr lang="en-US" altLang="ja-JP" dirty="0" smtClean="0"/>
              <a:t>compare MCs with other identification methods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400568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It is becoming more and more difficult for developers to devote their energies to all modules of a developing system</a:t>
            </a:r>
          </a:p>
          <a:p>
            <a:pPr lvl="1"/>
            <a:r>
              <a:rPr lang="en-US" altLang="ja-JP" dirty="0" smtClean="0"/>
              <a:t>Larger and more complex</a:t>
            </a:r>
          </a:p>
          <a:p>
            <a:pPr lvl="1"/>
            <a:r>
              <a:rPr lang="en-US" altLang="ja-JP" dirty="0" smtClean="0"/>
              <a:t>Faster time to market</a:t>
            </a:r>
          </a:p>
          <a:p>
            <a:r>
              <a:rPr lang="en-US" altLang="ja-JP" dirty="0" smtClean="0"/>
              <a:t>It is important to identify modules that hinder software development and maintenance, and we should concentrate on such modules</a:t>
            </a:r>
          </a:p>
          <a:p>
            <a:pPr lvl="1"/>
            <a:r>
              <a:rPr kumimoji="1" lang="en-US" altLang="ja-JP" dirty="0" smtClean="0"/>
              <a:t>Manual identification requires much costs depending on the size of the target software 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14348" y="5546727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solidFill>
                  <a:srgbClr val="FF0000"/>
                </a:solidFill>
              </a:rPr>
              <a:t>Automatic identification is essential for efficient software development and maintenance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kumimoji="1" lang="en-US" altLang="ja-JP" dirty="0" smtClean="0"/>
              <a:t>Preliminaries -</a:t>
            </a:r>
            <a:r>
              <a:rPr lang="en-US" altLang="ja-JP" dirty="0" smtClean="0"/>
              <a:t>Software Metrics-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572560" cy="4900634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Measures for evaluating various attributes of software</a:t>
            </a:r>
          </a:p>
          <a:p>
            <a:r>
              <a:rPr lang="en-US" altLang="ja-JP" dirty="0" smtClean="0"/>
              <a:t>There are many software metrics</a:t>
            </a:r>
          </a:p>
          <a:p>
            <a:pPr lvl="3"/>
            <a:endParaRPr lang="en-US" altLang="ja-JP" dirty="0" smtClean="0"/>
          </a:p>
          <a:p>
            <a:r>
              <a:rPr lang="en-US" altLang="ja-JP" dirty="0" smtClean="0"/>
              <a:t>CK metrics suite is one of the most widely used metrics</a:t>
            </a:r>
          </a:p>
          <a:p>
            <a:pPr lvl="1"/>
            <a:r>
              <a:rPr lang="en-US" altLang="ja-JP" dirty="0" smtClean="0"/>
              <a:t>CK metrics suite evaluates complexities of OO systems from</a:t>
            </a:r>
          </a:p>
          <a:p>
            <a:pPr lvl="2"/>
            <a:r>
              <a:rPr kumimoji="1" lang="en-US" altLang="ja-JP" dirty="0" smtClean="0"/>
              <a:t>Inheritance (DIT, NOC)</a:t>
            </a:r>
          </a:p>
          <a:p>
            <a:pPr lvl="2"/>
            <a:r>
              <a:rPr lang="en-US" altLang="ja-JP" dirty="0" smtClean="0"/>
              <a:t>Coupling between classes (RFC, CBO)</a:t>
            </a:r>
          </a:p>
          <a:p>
            <a:pPr lvl="2"/>
            <a:r>
              <a:rPr lang="en-US" altLang="ja-JP" dirty="0" smtClean="0"/>
              <a:t>Complexity within each class (WMC, LCOM)</a:t>
            </a:r>
          </a:p>
          <a:p>
            <a:pPr lvl="1"/>
            <a:r>
              <a:rPr lang="en-US" altLang="ja-JP" dirty="0" smtClean="0"/>
              <a:t>CK metrics suite is a good indicator to predict fault-prone classes[1]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428596" y="5929330"/>
            <a:ext cx="8215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 smtClean="0"/>
              <a:t>[1] V. R. </a:t>
            </a:r>
            <a:r>
              <a:rPr lang="en-US" altLang="ja-JP" sz="1600" dirty="0" err="1" smtClean="0"/>
              <a:t>Basili</a:t>
            </a:r>
            <a:r>
              <a:rPr lang="en-US" altLang="ja-JP" sz="1600" dirty="0" smtClean="0"/>
              <a:t>, L. C. Briand, and W. L. </a:t>
            </a:r>
            <a:r>
              <a:rPr lang="en-US" altLang="ja-JP" sz="1600" dirty="0" err="1" smtClean="0"/>
              <a:t>Melo</a:t>
            </a:r>
            <a:r>
              <a:rPr lang="en-US" altLang="ja-JP" sz="1600" dirty="0" smtClean="0"/>
              <a:t>. A Validation of Object-Oriented Design Metrics as Quality Indicators. IEEE Transactions on Software Engineering, 22(10):751–761, Oct 1996.</a:t>
            </a:r>
            <a:endParaRPr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1430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dirty="0" smtClean="0"/>
              <a:t>Preliminaries -Version Control System-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Tool for efficiently developing and maintaining software systems with many other developers</a:t>
            </a:r>
          </a:p>
          <a:p>
            <a:r>
              <a:rPr lang="en-US" altLang="ja-JP" dirty="0" smtClean="0"/>
              <a:t>Every developer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gets a copy of the software from the repository (checkout)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modifies the copy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sends the modified copy to the repository (commit)</a:t>
            </a:r>
          </a:p>
          <a:p>
            <a:r>
              <a:rPr lang="en-US" altLang="ja-JP" dirty="0" smtClean="0"/>
              <a:t>The repository contains various data</a:t>
            </a:r>
          </a:p>
          <a:p>
            <a:pPr lvl="1"/>
            <a:r>
              <a:rPr lang="en-US" altLang="ja-JP" dirty="0" smtClean="0"/>
              <a:t>Modified code of every commitment</a:t>
            </a:r>
          </a:p>
          <a:p>
            <a:pPr lvl="1"/>
            <a:r>
              <a:rPr lang="en-US" altLang="ja-JP" dirty="0" smtClean="0"/>
              <a:t>Developer names of every commitment</a:t>
            </a:r>
          </a:p>
          <a:p>
            <a:pPr lvl="1"/>
            <a:r>
              <a:rPr lang="en-US" altLang="ja-JP" dirty="0" smtClean="0"/>
              <a:t>Commitment time of every commitment</a:t>
            </a:r>
          </a:p>
          <a:p>
            <a:pPr lvl="1"/>
            <a:r>
              <a:rPr lang="en-US" altLang="ja-JP" dirty="0" smtClean="0"/>
              <a:t>Log messages of every commitment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Motivation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Software Metrics evaluate the latest (or the past)  software product</a:t>
            </a:r>
          </a:p>
          <a:p>
            <a:pPr lvl="1"/>
            <a:r>
              <a:rPr lang="en-US" altLang="ja-JP" dirty="0" smtClean="0"/>
              <a:t>They represent the states of the software at the version</a:t>
            </a:r>
          </a:p>
          <a:p>
            <a:r>
              <a:rPr lang="en-US" altLang="ja-JP" dirty="0" smtClean="0"/>
              <a:t>How the software evolved is an important attribute of the software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Motivation -example-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In the latest version, the complexity of a certain module is high</a:t>
            </a:r>
          </a:p>
          <a:p>
            <a:pPr lvl="1"/>
            <a:r>
              <a:rPr kumimoji="1" lang="en-US" altLang="ja-JP" dirty="0" smtClean="0"/>
              <a:t>The complexity of the module is </a:t>
            </a:r>
            <a:r>
              <a:rPr kumimoji="1" lang="en-US" altLang="ja-JP" dirty="0" smtClean="0">
                <a:solidFill>
                  <a:srgbClr val="FF0000"/>
                </a:solidFill>
              </a:rPr>
              <a:t>stable at high </a:t>
            </a:r>
            <a:r>
              <a:rPr kumimoji="1" lang="en-US" altLang="ja-JP" dirty="0" smtClean="0"/>
              <a:t>through multiple versions?</a:t>
            </a:r>
          </a:p>
          <a:p>
            <a:pPr lvl="1"/>
            <a:r>
              <a:rPr lang="en-US" altLang="ja-JP" dirty="0" smtClean="0"/>
              <a:t>The complexity is </a:t>
            </a:r>
            <a:r>
              <a:rPr lang="en-US" altLang="ja-JP" dirty="0" smtClean="0">
                <a:solidFill>
                  <a:srgbClr val="FF0000"/>
                </a:solidFill>
              </a:rPr>
              <a:t>getting higher </a:t>
            </a:r>
            <a:r>
              <a:rPr lang="en-US" altLang="ja-JP" dirty="0" smtClean="0"/>
              <a:t>according to development progress?</a:t>
            </a:r>
          </a:p>
          <a:p>
            <a:pPr lvl="1"/>
            <a:r>
              <a:rPr kumimoji="1" lang="en-US" altLang="ja-JP" dirty="0" smtClean="0"/>
              <a:t>The complexity is </a:t>
            </a:r>
            <a:r>
              <a:rPr kumimoji="1" lang="en-US" altLang="ja-JP" dirty="0" smtClean="0">
                <a:solidFill>
                  <a:srgbClr val="FF0000"/>
                </a:solidFill>
              </a:rPr>
              <a:t>up and down </a:t>
            </a:r>
            <a:r>
              <a:rPr kumimoji="1" lang="en-US" altLang="ja-JP" dirty="0" smtClean="0"/>
              <a:t>through the development?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The stability of metrics is an indicator of maintainability</a:t>
            </a:r>
          </a:p>
          <a:p>
            <a:pPr lvl="1"/>
            <a:r>
              <a:rPr kumimoji="1" lang="en-US" altLang="ja-JP" dirty="0" smtClean="0"/>
              <a:t>If the complexity is stable, </a:t>
            </a:r>
            <a:r>
              <a:rPr lang="en-US" altLang="ja-JP" dirty="0" smtClean="0"/>
              <a:t>the module may not be problematic</a:t>
            </a:r>
          </a:p>
          <a:p>
            <a:pPr lvl="1"/>
            <a:r>
              <a:rPr lang="en-US" altLang="ja-JP" dirty="0" smtClean="0"/>
              <a:t>If the complexity is unstable, big changes may be added repeatedly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7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Proposal: Metrics Constancy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Metrics Constancy (MC) is proposed for identifying problematic modules</a:t>
            </a:r>
          </a:p>
          <a:p>
            <a:pPr lvl="1"/>
            <a:r>
              <a:rPr lang="en-US" altLang="ja-JP" dirty="0" smtClean="0"/>
              <a:t>MC evaluates the changeability of the metrics of each module</a:t>
            </a:r>
          </a:p>
          <a:p>
            <a:r>
              <a:rPr lang="en-US" altLang="ja-JP" dirty="0" smtClean="0"/>
              <a:t>MC</a:t>
            </a:r>
            <a:r>
              <a:rPr kumimoji="1" lang="en-US" altLang="ja-JP" dirty="0" smtClean="0"/>
              <a:t> is calculated using the following statistical tools</a:t>
            </a:r>
          </a:p>
          <a:p>
            <a:pPr lvl="1"/>
            <a:r>
              <a:rPr lang="en-US" altLang="ja-JP" dirty="0" smtClean="0"/>
              <a:t>Entropy</a:t>
            </a:r>
          </a:p>
          <a:p>
            <a:pPr lvl="1"/>
            <a:r>
              <a:rPr kumimoji="1" lang="en-US" altLang="ja-JP" dirty="0" smtClean="0"/>
              <a:t>Normalized Entropy</a:t>
            </a:r>
          </a:p>
          <a:p>
            <a:pPr lvl="1"/>
            <a:r>
              <a:rPr lang="en-US" altLang="ja-JP" dirty="0" smtClean="0"/>
              <a:t>Quartile Deviation</a:t>
            </a:r>
          </a:p>
          <a:p>
            <a:pPr lvl="1"/>
            <a:r>
              <a:rPr lang="en-US" altLang="ja-JP" dirty="0" smtClean="0"/>
              <a:t>Quartile Dispersion Coefficient</a:t>
            </a:r>
          </a:p>
          <a:p>
            <a:pPr lvl="1"/>
            <a:r>
              <a:rPr lang="en-US" altLang="ja-JP" dirty="0" smtClean="0"/>
              <a:t>Hamming Distance</a:t>
            </a:r>
          </a:p>
          <a:p>
            <a:pPr lvl="1"/>
            <a:r>
              <a:rPr lang="en-US" altLang="ja-JP" dirty="0" smtClean="0"/>
              <a:t>Euclidean Distance</a:t>
            </a:r>
          </a:p>
          <a:p>
            <a:pPr lvl="1"/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8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Entropy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600201"/>
            <a:ext cx="8715436" cy="1543048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An indicator to represent the degree of uncertainty</a:t>
            </a:r>
          </a:p>
          <a:p>
            <a:r>
              <a:rPr lang="en-US" altLang="ja-JP" dirty="0" smtClean="0"/>
              <a:t>Given that MC is uncertainty of metrics, Entropy can be used as a measure of MC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7D2F-2926-499F-9EAB-8EE613778B5F}" type="datetime1">
              <a:rPr lang="en-US" altLang="ja-JP" smtClean="0"/>
              <a:pPr/>
              <a:t>7/18/2008</a:t>
            </a:fld>
            <a:endParaRPr 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shade val="50000"/>
                  </a:schemeClr>
                </a:solidFill>
              </a:rPr>
              <a:t>Graduate School of Information Science and Technology, Osaka University</a:t>
            </a:r>
            <a:endParaRPr lang="en-US" dirty="0" smtClean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9</a:t>
            </a:fld>
            <a:endParaRPr kumimoji="0" lang="en-US"/>
          </a:p>
        </p:txBody>
      </p:sp>
      <p:grpSp>
        <p:nvGrpSpPr>
          <p:cNvPr id="53" name="グループ化 52"/>
          <p:cNvGrpSpPr/>
          <p:nvPr/>
        </p:nvGrpSpPr>
        <p:grpSpPr>
          <a:xfrm>
            <a:off x="71406" y="3394834"/>
            <a:ext cx="3571900" cy="2677372"/>
            <a:chOff x="71406" y="3394834"/>
            <a:chExt cx="3571900" cy="2677372"/>
          </a:xfrm>
        </p:grpSpPr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23796" y="5109346"/>
              <a:ext cx="3048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altLang="ja-JP" sz="1600" dirty="0"/>
                <a:t>1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23796" y="4680718"/>
              <a:ext cx="3048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altLang="ja-JP" sz="1600" dirty="0"/>
                <a:t>2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123796" y="4252090"/>
              <a:ext cx="3048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altLang="ja-JP" sz="1600" dirty="0"/>
                <a:t>3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642910" y="5733652"/>
              <a:ext cx="4572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600" dirty="0"/>
                <a:t>c1</a:t>
              </a:r>
            </a:p>
          </p:txBody>
        </p:sp>
        <p:sp>
          <p:nvSpPr>
            <p:cNvPr id="20" name="Text Box 26"/>
            <p:cNvSpPr txBox="1">
              <a:spLocks noChangeArrowheads="1"/>
            </p:cNvSpPr>
            <p:nvPr/>
          </p:nvSpPr>
          <p:spPr bwMode="auto">
            <a:xfrm>
              <a:off x="1042966" y="5733652"/>
              <a:ext cx="4572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600" dirty="0"/>
                <a:t>c2</a:t>
              </a:r>
            </a:p>
          </p:txBody>
        </p:sp>
        <p:sp>
          <p:nvSpPr>
            <p:cNvPr id="21" name="Text Box 27"/>
            <p:cNvSpPr txBox="1">
              <a:spLocks noChangeArrowheads="1"/>
            </p:cNvSpPr>
            <p:nvPr/>
          </p:nvSpPr>
          <p:spPr bwMode="auto">
            <a:xfrm>
              <a:off x="1500166" y="5733652"/>
              <a:ext cx="4572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600" dirty="0"/>
                <a:t>c3</a:t>
              </a:r>
            </a:p>
          </p:txBody>
        </p:sp>
        <p:sp>
          <p:nvSpPr>
            <p:cNvPr id="22" name="Text Box 28"/>
            <p:cNvSpPr txBox="1">
              <a:spLocks noChangeArrowheads="1"/>
            </p:cNvSpPr>
            <p:nvPr/>
          </p:nvSpPr>
          <p:spPr bwMode="auto">
            <a:xfrm>
              <a:off x="1900222" y="5733652"/>
              <a:ext cx="4572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600" dirty="0"/>
                <a:t>c4</a:t>
              </a:r>
            </a:p>
          </p:txBody>
        </p:sp>
        <p:sp>
          <p:nvSpPr>
            <p:cNvPr id="24" name="Text Box 31"/>
            <p:cNvSpPr txBox="1">
              <a:spLocks noChangeArrowheads="1"/>
            </p:cNvSpPr>
            <p:nvPr/>
          </p:nvSpPr>
          <p:spPr bwMode="auto">
            <a:xfrm>
              <a:off x="123796" y="3823462"/>
              <a:ext cx="3048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altLang="ja-JP" sz="1600" dirty="0"/>
                <a:t>4</a:t>
              </a:r>
            </a:p>
          </p:txBody>
        </p:sp>
        <p:sp>
          <p:nvSpPr>
            <p:cNvPr id="26" name="Text Box 33"/>
            <p:cNvSpPr txBox="1">
              <a:spLocks noChangeArrowheads="1"/>
            </p:cNvSpPr>
            <p:nvPr/>
          </p:nvSpPr>
          <p:spPr bwMode="auto">
            <a:xfrm>
              <a:off x="2357422" y="5733652"/>
              <a:ext cx="457200" cy="3385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ja-JP" sz="1600" dirty="0"/>
                <a:t>c5</a:t>
              </a:r>
            </a:p>
          </p:txBody>
        </p:sp>
        <p:sp>
          <p:nvSpPr>
            <p:cNvPr id="29" name="Text Box 37"/>
            <p:cNvSpPr txBox="1">
              <a:spLocks noChangeArrowheads="1"/>
            </p:cNvSpPr>
            <p:nvPr/>
          </p:nvSpPr>
          <p:spPr bwMode="auto">
            <a:xfrm>
              <a:off x="2571736" y="4680718"/>
              <a:ext cx="457200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600" b="1" dirty="0">
                  <a:solidFill>
                    <a:srgbClr val="FF9900"/>
                  </a:solidFill>
                </a:rPr>
                <a:t>m1</a:t>
              </a:r>
            </a:p>
          </p:txBody>
        </p:sp>
        <p:sp>
          <p:nvSpPr>
            <p:cNvPr id="30" name="Text Box 38"/>
            <p:cNvSpPr txBox="1">
              <a:spLocks noChangeArrowheads="1"/>
            </p:cNvSpPr>
            <p:nvPr/>
          </p:nvSpPr>
          <p:spPr bwMode="auto">
            <a:xfrm>
              <a:off x="2571736" y="4252090"/>
              <a:ext cx="457200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600" b="1" dirty="0">
                  <a:solidFill>
                    <a:srgbClr val="92D050"/>
                  </a:solidFill>
                </a:rPr>
                <a:t>m2</a:t>
              </a:r>
            </a:p>
          </p:txBody>
        </p:sp>
        <p:sp>
          <p:nvSpPr>
            <p:cNvPr id="31" name="Text Box 39"/>
            <p:cNvSpPr txBox="1">
              <a:spLocks noChangeArrowheads="1"/>
            </p:cNvSpPr>
            <p:nvPr/>
          </p:nvSpPr>
          <p:spPr bwMode="auto">
            <a:xfrm>
              <a:off x="2543164" y="3823462"/>
              <a:ext cx="457200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600" b="1" dirty="0">
                  <a:solidFill>
                    <a:srgbClr val="59B4BB"/>
                  </a:solidFill>
                </a:rPr>
                <a:t>m3</a:t>
              </a:r>
            </a:p>
          </p:txBody>
        </p:sp>
        <p:sp>
          <p:nvSpPr>
            <p:cNvPr id="32" name="Text Box 40"/>
            <p:cNvSpPr txBox="1">
              <a:spLocks noChangeArrowheads="1"/>
            </p:cNvSpPr>
            <p:nvPr/>
          </p:nvSpPr>
          <p:spPr bwMode="auto">
            <a:xfrm>
              <a:off x="2652682" y="5733652"/>
              <a:ext cx="99062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600" dirty="0" smtClean="0"/>
                <a:t>changes</a:t>
              </a:r>
              <a:endParaRPr lang="ja-JP" altLang="en-US" sz="1600" dirty="0"/>
            </a:p>
          </p:txBody>
        </p:sp>
        <p:sp>
          <p:nvSpPr>
            <p:cNvPr id="33" name="Text Box 41"/>
            <p:cNvSpPr txBox="1">
              <a:spLocks noChangeArrowheads="1"/>
            </p:cNvSpPr>
            <p:nvPr/>
          </p:nvSpPr>
          <p:spPr bwMode="auto">
            <a:xfrm>
              <a:off x="71406" y="3394834"/>
              <a:ext cx="1285884" cy="3385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1600" dirty="0" smtClean="0"/>
                <a:t>Metric value</a:t>
              </a:r>
              <a:endParaRPr lang="ja-JP" altLang="en-US" sz="1600" dirty="0"/>
            </a:p>
          </p:txBody>
        </p:sp>
        <p:cxnSp>
          <p:nvCxnSpPr>
            <p:cNvPr id="36" name="直線コネクタ 35"/>
            <p:cNvCxnSpPr/>
            <p:nvPr/>
          </p:nvCxnSpPr>
          <p:spPr>
            <a:xfrm>
              <a:off x="428596" y="5733652"/>
              <a:ext cx="221457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rot="5400000" flipH="1" flipV="1">
              <a:off x="-607255" y="4697801"/>
              <a:ext cx="207170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>
              <a:off x="428596" y="5305024"/>
              <a:ext cx="2214578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>
              <a:off x="428596" y="4876396"/>
              <a:ext cx="2214578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428596" y="4447768"/>
              <a:ext cx="2214578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>
              <a:off x="428596" y="4019140"/>
              <a:ext cx="2214578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 rot="16200000" flipV="1">
              <a:off x="-182596" y="4692245"/>
              <a:ext cx="2070114" cy="952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 rot="16200000" flipV="1">
              <a:off x="246033" y="4692245"/>
              <a:ext cx="2070114" cy="952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 rot="16200000" flipV="1">
              <a:off x="674661" y="4692246"/>
              <a:ext cx="2070114" cy="952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 rot="16200000" flipV="1">
              <a:off x="1103289" y="4692246"/>
              <a:ext cx="2070114" cy="952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 rot="16200000" flipV="1">
              <a:off x="1531917" y="4692246"/>
              <a:ext cx="2070114" cy="952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フリーフォーム 49"/>
            <p:cNvSpPr/>
            <p:nvPr/>
          </p:nvSpPr>
          <p:spPr>
            <a:xfrm>
              <a:off x="846135" y="4441382"/>
              <a:ext cx="1722268" cy="426128"/>
            </a:xfrm>
            <a:custGeom>
              <a:avLst/>
              <a:gdLst>
                <a:gd name="connsiteX0" fmla="*/ 0 w 1722268"/>
                <a:gd name="connsiteY0" fmla="*/ 426128 h 426128"/>
                <a:gd name="connsiteX1" fmla="*/ 426128 w 1722268"/>
                <a:gd name="connsiteY1" fmla="*/ 0 h 426128"/>
                <a:gd name="connsiteX2" fmla="*/ 861134 w 1722268"/>
                <a:gd name="connsiteY2" fmla="*/ 417251 h 426128"/>
                <a:gd name="connsiteX3" fmla="*/ 1305017 w 1722268"/>
                <a:gd name="connsiteY3" fmla="*/ 417251 h 426128"/>
                <a:gd name="connsiteX4" fmla="*/ 1722268 w 1722268"/>
                <a:gd name="connsiteY4" fmla="*/ 417251 h 426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268" h="426128">
                  <a:moveTo>
                    <a:pt x="0" y="426128"/>
                  </a:moveTo>
                  <a:lnTo>
                    <a:pt x="426128" y="0"/>
                  </a:lnTo>
                  <a:lnTo>
                    <a:pt x="861134" y="417251"/>
                  </a:lnTo>
                  <a:lnTo>
                    <a:pt x="1305017" y="417251"/>
                  </a:lnTo>
                  <a:lnTo>
                    <a:pt x="1722268" y="417251"/>
                  </a:lnTo>
                </a:path>
              </a:pathLst>
            </a:cu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フリーフォーム 50"/>
            <p:cNvSpPr/>
            <p:nvPr/>
          </p:nvSpPr>
          <p:spPr>
            <a:xfrm>
              <a:off x="855013" y="4006376"/>
              <a:ext cx="1704512" cy="1278385"/>
            </a:xfrm>
            <a:custGeom>
              <a:avLst/>
              <a:gdLst>
                <a:gd name="connsiteX0" fmla="*/ 0 w 1704512"/>
                <a:gd name="connsiteY0" fmla="*/ 0 h 1278385"/>
                <a:gd name="connsiteX1" fmla="*/ 435005 w 1704512"/>
                <a:gd name="connsiteY1" fmla="*/ 870012 h 1278385"/>
                <a:gd name="connsiteX2" fmla="*/ 861134 w 1704512"/>
                <a:gd name="connsiteY2" fmla="*/ 8878 h 1278385"/>
                <a:gd name="connsiteX3" fmla="*/ 1287262 w 1704512"/>
                <a:gd name="connsiteY3" fmla="*/ 1278385 h 1278385"/>
                <a:gd name="connsiteX4" fmla="*/ 1704512 w 1704512"/>
                <a:gd name="connsiteY4" fmla="*/ 435006 h 1278385"/>
                <a:gd name="connsiteX5" fmla="*/ 1704512 w 1704512"/>
                <a:gd name="connsiteY5" fmla="*/ 435006 h 1278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4512" h="1278385">
                  <a:moveTo>
                    <a:pt x="0" y="0"/>
                  </a:moveTo>
                  <a:lnTo>
                    <a:pt x="435005" y="870012"/>
                  </a:lnTo>
                  <a:lnTo>
                    <a:pt x="861134" y="8878"/>
                  </a:lnTo>
                  <a:lnTo>
                    <a:pt x="1287262" y="1278385"/>
                  </a:lnTo>
                  <a:lnTo>
                    <a:pt x="1704512" y="435006"/>
                  </a:lnTo>
                  <a:lnTo>
                    <a:pt x="1704512" y="435006"/>
                  </a:lnTo>
                </a:path>
              </a:pathLst>
            </a:cu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フリーフォーム 51"/>
            <p:cNvSpPr/>
            <p:nvPr/>
          </p:nvSpPr>
          <p:spPr>
            <a:xfrm>
              <a:off x="1698391" y="4015254"/>
              <a:ext cx="861134" cy="1296140"/>
            </a:xfrm>
            <a:custGeom>
              <a:avLst/>
              <a:gdLst>
                <a:gd name="connsiteX0" fmla="*/ 0 w 861134"/>
                <a:gd name="connsiteY0" fmla="*/ 1296140 h 1296140"/>
                <a:gd name="connsiteX1" fmla="*/ 443884 w 861134"/>
                <a:gd name="connsiteY1" fmla="*/ 426128 h 1296140"/>
                <a:gd name="connsiteX2" fmla="*/ 861134 w 861134"/>
                <a:gd name="connsiteY2" fmla="*/ 0 h 1296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1134" h="1296140">
                  <a:moveTo>
                    <a:pt x="0" y="1296140"/>
                  </a:moveTo>
                  <a:lnTo>
                    <a:pt x="443884" y="426128"/>
                  </a:lnTo>
                  <a:lnTo>
                    <a:pt x="861134" y="0"/>
                  </a:lnTo>
                </a:path>
              </a:pathLst>
            </a:custGeom>
            <a:ln w="571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60" name="Object 52"/>
          <p:cNvGraphicFramePr>
            <a:graphicFrameLocks noChangeAspect="1"/>
          </p:cNvGraphicFramePr>
          <p:nvPr/>
        </p:nvGraphicFramePr>
        <p:xfrm>
          <a:off x="4143372" y="4276733"/>
          <a:ext cx="2976562" cy="381000"/>
        </p:xfrm>
        <a:graphic>
          <a:graphicData uri="http://schemas.openxmlformats.org/presentationml/2006/ole">
            <p:oleObj spid="_x0000_s2050" name="数式" r:id="rId4" imgW="1587240" imgH="203040" progId="Equation.3">
              <p:embed/>
            </p:oleObj>
          </a:graphicData>
        </a:graphic>
      </p:graphicFrame>
      <p:graphicFrame>
        <p:nvGraphicFramePr>
          <p:cNvPr id="61" name="Object 53"/>
          <p:cNvGraphicFramePr>
            <a:graphicFrameLocks noChangeAspect="1"/>
          </p:cNvGraphicFramePr>
          <p:nvPr/>
        </p:nvGraphicFramePr>
        <p:xfrm>
          <a:off x="4143372" y="5133989"/>
          <a:ext cx="3249612" cy="373063"/>
        </p:xfrm>
        <a:graphic>
          <a:graphicData uri="http://schemas.openxmlformats.org/presentationml/2006/ole">
            <p:oleObj spid="_x0000_s2051" name="数式" r:id="rId5" imgW="1765080" imgH="203040" progId="Equation.3">
              <p:embed/>
            </p:oleObj>
          </a:graphicData>
        </a:graphic>
      </p:graphicFrame>
      <p:graphicFrame>
        <p:nvGraphicFramePr>
          <p:cNvPr id="62" name="Object 54"/>
          <p:cNvGraphicFramePr>
            <a:graphicFrameLocks noChangeAspect="1"/>
          </p:cNvGraphicFramePr>
          <p:nvPr/>
        </p:nvGraphicFramePr>
        <p:xfrm>
          <a:off x="4138624" y="5975372"/>
          <a:ext cx="2147888" cy="373063"/>
        </p:xfrm>
        <a:graphic>
          <a:graphicData uri="http://schemas.openxmlformats.org/presentationml/2006/ole">
            <p:oleObj spid="_x0000_s2052" name="数式" r:id="rId6" imgW="1168200" imgH="203040" progId="Equation.3">
              <p:embed/>
            </p:oleObj>
          </a:graphicData>
        </a:graphic>
      </p:graphicFrame>
      <p:sp>
        <p:nvSpPr>
          <p:cNvPr id="63" name="Text Box 55"/>
          <p:cNvSpPr txBox="1">
            <a:spLocks noChangeArrowheads="1"/>
          </p:cNvSpPr>
          <p:nvPr/>
        </p:nvSpPr>
        <p:spPr bwMode="auto">
          <a:xfrm>
            <a:off x="6215074" y="5991245"/>
            <a:ext cx="8382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dirty="0"/>
              <a:t>≒1.6</a:t>
            </a:r>
          </a:p>
        </p:txBody>
      </p:sp>
      <p:sp>
        <p:nvSpPr>
          <p:cNvPr id="64" name="Text Box 56"/>
          <p:cNvSpPr txBox="1">
            <a:spLocks noChangeArrowheads="1"/>
          </p:cNvSpPr>
          <p:nvPr/>
        </p:nvSpPr>
        <p:spPr bwMode="auto">
          <a:xfrm>
            <a:off x="7000892" y="4276733"/>
            <a:ext cx="10668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dirty="0"/>
              <a:t>≒0.72</a:t>
            </a:r>
          </a:p>
        </p:txBody>
      </p:sp>
      <p:sp>
        <p:nvSpPr>
          <p:cNvPr id="65" name="Text Box 57"/>
          <p:cNvSpPr txBox="1">
            <a:spLocks noChangeArrowheads="1"/>
          </p:cNvSpPr>
          <p:nvPr/>
        </p:nvSpPr>
        <p:spPr bwMode="auto">
          <a:xfrm>
            <a:off x="7286644" y="5133989"/>
            <a:ext cx="762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dirty="0"/>
              <a:t>≒1.9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643306" y="3919543"/>
            <a:ext cx="5286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C000"/>
                </a:solidFill>
              </a:rPr>
              <a:t>m1</a:t>
            </a:r>
            <a:r>
              <a:rPr kumimoji="1" lang="en-US" altLang="ja-JP" sz="2000" dirty="0" smtClean="0"/>
              <a:t>:  5 changes, value 2: 4 times, value 3: 1 time</a:t>
            </a:r>
            <a:endParaRPr kumimoji="1" lang="ja-JP" altLang="en-US" sz="20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643306" y="4776799"/>
            <a:ext cx="5500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92D050"/>
                </a:solidFill>
              </a:rPr>
              <a:t>m2</a:t>
            </a:r>
            <a:r>
              <a:rPr kumimoji="1" lang="en-US" altLang="ja-JP" sz="2000" dirty="0" smtClean="0"/>
              <a:t>:  5 changes, value 1,2,3: 1 time, value4: 2 times</a:t>
            </a:r>
            <a:endParaRPr kumimoji="1" lang="ja-JP" altLang="en-US" sz="20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3643306" y="5634055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B0F0"/>
                </a:solidFill>
              </a:rPr>
              <a:t>m3</a:t>
            </a:r>
            <a:r>
              <a:rPr kumimoji="1" lang="en-US" altLang="ja-JP" sz="2000" dirty="0" smtClean="0"/>
              <a:t>:  3 changes, value 1,3,4: 1 time </a:t>
            </a:r>
            <a:endParaRPr kumimoji="1" lang="ja-JP" altLang="en-US" sz="2000" dirty="0"/>
          </a:p>
        </p:txBody>
      </p:sp>
      <p:graphicFrame>
        <p:nvGraphicFramePr>
          <p:cNvPr id="71" name="Object 44"/>
          <p:cNvGraphicFramePr>
            <a:graphicFrameLocks noChangeAspect="1"/>
          </p:cNvGraphicFramePr>
          <p:nvPr/>
        </p:nvGraphicFramePr>
        <p:xfrm>
          <a:off x="3505200" y="3286127"/>
          <a:ext cx="2201863" cy="500063"/>
        </p:xfrm>
        <a:graphic>
          <a:graphicData uri="http://schemas.openxmlformats.org/presentationml/2006/ole">
            <p:oleObj spid="_x0000_s2053" name="数式" r:id="rId7" imgW="1117440" imgH="253800" progId="Equation.3">
              <p:embed/>
            </p:oleObj>
          </a:graphicData>
        </a:graphic>
      </p:graphicFrame>
      <p:sp>
        <p:nvSpPr>
          <p:cNvPr id="72" name="角丸四角形 71"/>
          <p:cNvSpPr/>
          <p:nvPr/>
        </p:nvSpPr>
        <p:spPr>
          <a:xfrm>
            <a:off x="3286116" y="3214686"/>
            <a:ext cx="4572032" cy="64294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786446" y="3314642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(</a:t>
            </a:r>
            <a:r>
              <a:rPr kumimoji="1" lang="en-US" altLang="ja-JP" sz="2000" i="1" dirty="0" smtClean="0"/>
              <a:t>p</a:t>
            </a:r>
            <a:r>
              <a:rPr kumimoji="1" lang="en-US" altLang="ja-JP" sz="2000" i="1" baseline="-25000" dirty="0" smtClean="0"/>
              <a:t>i</a:t>
            </a:r>
            <a:r>
              <a:rPr kumimoji="1" lang="en-US" altLang="ja-JP" sz="2000" dirty="0" smtClean="0"/>
              <a:t> is probability)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</Template>
  <TotalTime>2605</TotalTime>
  <Words>2883</Words>
  <Application>Microsoft Office PowerPoint</Application>
  <PresentationFormat>画面に合わせる (4:3)</PresentationFormat>
  <Paragraphs>415</Paragraphs>
  <Slides>20</Slides>
  <Notes>20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2" baseType="lpstr">
      <vt:lpstr>higo</vt:lpstr>
      <vt:lpstr>数式</vt:lpstr>
      <vt:lpstr>Predicting Fault-Prone Modules Based on Metrics Transitions</vt:lpstr>
      <vt:lpstr>Outline</vt:lpstr>
      <vt:lpstr>Background</vt:lpstr>
      <vt:lpstr>Preliminaries -Software Metrics-</vt:lpstr>
      <vt:lpstr>Preliminaries -Version Control System-</vt:lpstr>
      <vt:lpstr>Motivation</vt:lpstr>
      <vt:lpstr>Motivation -example- </vt:lpstr>
      <vt:lpstr>Proposal: Metrics Constancy</vt:lpstr>
      <vt:lpstr>Entropy</vt:lpstr>
      <vt:lpstr>Calculating MC from Entropy</vt:lpstr>
      <vt:lpstr>Procedure for calculating MC</vt:lpstr>
      <vt:lpstr>Case Study: Outline</vt:lpstr>
      <vt:lpstr>Case Study: Procedure</vt:lpstr>
      <vt:lpstr>Case Study: Results (FreeMind)</vt:lpstr>
      <vt:lpstr>Case Study: Results (Other software)</vt:lpstr>
      <vt:lpstr>Case study: different breakpoints </vt:lpstr>
      <vt:lpstr>Case study: Results (different breakpoints)</vt:lpstr>
      <vt:lpstr>Case study: Results (different breakpoints)</vt:lpstr>
      <vt:lpstr>Discussion</vt:lpstr>
      <vt:lpstr>Conclusion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higo</dc:creator>
  <cp:lastModifiedBy>higo</cp:lastModifiedBy>
  <cp:revision>258</cp:revision>
  <dcterms:created xsi:type="dcterms:W3CDTF">2008-07-08T06:47:05Z</dcterms:created>
  <dcterms:modified xsi:type="dcterms:W3CDTF">2008-07-18T03:13:38Z</dcterms:modified>
</cp:coreProperties>
</file>