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0"/>
  </p:notesMasterIdLst>
  <p:sldIdLst>
    <p:sldId id="256" r:id="rId2"/>
    <p:sldId id="257" r:id="rId3"/>
    <p:sldId id="261" r:id="rId4"/>
    <p:sldId id="262" r:id="rId5"/>
    <p:sldId id="258" r:id="rId6"/>
    <p:sldId id="263" r:id="rId7"/>
    <p:sldId id="259" r:id="rId8"/>
    <p:sldId id="260" r:id="rId9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75DCB02-9BB8-47FD-8907-85C794F793BA}" styleName="テーマ スタイル 1 - アクセント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中間スタイル 1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54" autoAdjust="0"/>
    <p:restoredTop sz="86444" autoAdjust="0"/>
  </p:normalViewPr>
  <p:slideViewPr>
    <p:cSldViewPr>
      <p:cViewPr varScale="1">
        <p:scale>
          <a:sx n="161" d="100"/>
          <a:sy n="161" d="100"/>
        </p:scale>
        <p:origin x="-2082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1" d="100"/>
          <a:sy n="81" d="100"/>
        </p:scale>
        <p:origin x="-2034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D6661E-CBA4-447B-A3B9-3A0443E9E642}" type="datetimeFigureOut">
              <a:rPr kumimoji="1" lang="ja-JP" altLang="en-US" smtClean="0"/>
              <a:pPr/>
              <a:t>2008/8/8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D24477-626F-474C-927D-670D435DCDCA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en-US" altLang="ja-JP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D24477-626F-474C-927D-670D435DCDCA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D24477-626F-474C-927D-670D435DCDCA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en-US" altLang="ja-JP" baseline="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D24477-626F-474C-927D-670D435DCDCA}" type="slidenum">
              <a:rPr kumimoji="1" lang="ja-JP" altLang="en-US" smtClean="0"/>
              <a:pPr/>
              <a:t>3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en-US" altLang="ja-JP" baseline="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D24477-626F-474C-927D-670D435DCDCA}" type="slidenum">
              <a:rPr kumimoji="1" lang="ja-JP" altLang="en-US" smtClean="0"/>
              <a:pPr/>
              <a:t>4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D24477-626F-474C-927D-670D435DCDCA}" type="slidenum">
              <a:rPr kumimoji="1" lang="ja-JP" altLang="en-US" smtClean="0"/>
              <a:pPr/>
              <a:t>5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D24477-626F-474C-927D-670D435DCDCA}" type="slidenum">
              <a:rPr kumimoji="1" lang="ja-JP" altLang="en-US" smtClean="0"/>
              <a:pPr/>
              <a:t>6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en-US" altLang="ja-JP" baseline="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D24477-626F-474C-927D-670D435DCDCA}" type="slidenum">
              <a:rPr kumimoji="1" lang="ja-JP" altLang="en-US" smtClean="0"/>
              <a:pPr/>
              <a:t>7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D24477-626F-474C-927D-670D435DCDCA}" type="slidenum">
              <a:rPr kumimoji="1" lang="ja-JP" altLang="en-US" smtClean="0"/>
              <a:pPr/>
              <a:t>8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908050"/>
            <a:ext cx="7921625" cy="144145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dirty="0" smtClean="0"/>
              <a:t>マスタ タイトルの書式設定</a:t>
            </a:r>
            <a:endParaRPr lang="ja-JP" alt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987675" y="3429000"/>
            <a:ext cx="5976938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692275" y="6381750"/>
            <a:ext cx="2133600" cy="2159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1" sz="1200">
                <a:latin typeface="Comic Sans MS" pitchFamily="66" charset="0"/>
                <a:ea typeface="+mn-ea"/>
              </a:defRPr>
            </a:lvl1pPr>
          </a:lstStyle>
          <a:p>
            <a:fld id="{50B0E39B-E111-4EC9-AE1B-903721F4D889}" type="datetimeFigureOut">
              <a:rPr kumimoji="1" lang="ja-JP" altLang="en-US" smtClean="0"/>
              <a:pPr/>
              <a:t>2008/8/8</a:t>
            </a:fld>
            <a:endParaRPr kumimoji="1" lang="ja-JP" alt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924300" y="6381750"/>
            <a:ext cx="4572000" cy="2159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1" sz="1200">
                <a:latin typeface="Comic Sans MS" pitchFamily="66" charset="0"/>
                <a:ea typeface="+mn-ea"/>
              </a:defRPr>
            </a:lvl1pPr>
          </a:lstStyle>
          <a:p>
            <a:endParaRPr kumimoji="1" lang="ja-JP" alt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40763" y="6337300"/>
            <a:ext cx="468312" cy="2603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1" sz="1400" b="1">
                <a:latin typeface="Comic Sans MS" pitchFamily="66" charset="0"/>
                <a:ea typeface="+mn-ea"/>
              </a:defRPr>
            </a:lvl1pPr>
          </a:lstStyle>
          <a:p>
            <a:fld id="{5CCF3D08-6D88-4B15-8895-9311B3DE31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3084" name="AutoShape 12"/>
          <p:cNvSpPr>
            <a:spLocks noChangeArrowheads="1"/>
          </p:cNvSpPr>
          <p:nvPr/>
        </p:nvSpPr>
        <p:spPr bwMode="auto">
          <a:xfrm>
            <a:off x="611188" y="2349500"/>
            <a:ext cx="7921625" cy="71438"/>
          </a:xfrm>
          <a:custGeom>
            <a:avLst/>
            <a:gdLst>
              <a:gd name="G0" fmla="+- 672 0 0"/>
            </a:gdLst>
            <a:ahLst/>
            <a:cxnLst>
              <a:cxn ang="0">
                <a:pos x="0" y="0"/>
              </a:cxn>
              <a:cxn ang="0">
                <a:pos x="672" y="0"/>
              </a:cxn>
              <a:cxn ang="0">
                <a:pos x="672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72" y="0"/>
                </a:lnTo>
                <a:lnTo>
                  <a:pt x="672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ja-JP" altLang="ja-JP"/>
          </a:p>
        </p:txBody>
      </p:sp>
      <p:sp>
        <p:nvSpPr>
          <p:cNvPr id="3090" name="Text Box 18"/>
          <p:cNvSpPr txBox="1">
            <a:spLocks noChangeArrowheads="1"/>
          </p:cNvSpPr>
          <p:nvPr/>
        </p:nvSpPr>
        <p:spPr bwMode="auto">
          <a:xfrm>
            <a:off x="1692275" y="6643688"/>
            <a:ext cx="7383463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altLang="ja-JP" sz="800" b="1">
                <a:latin typeface="Comic Sans MS" pitchFamily="66" charset="0"/>
              </a:rPr>
              <a:t>Software Engineering Laboratory, Department of Computer Science, Graduate School of Information Science and Technology, Osaka University</a:t>
            </a:r>
            <a:endParaRPr lang="en-US" altLang="ja-JP"/>
          </a:p>
        </p:txBody>
      </p:sp>
      <p:pic>
        <p:nvPicPr>
          <p:cNvPr id="3091" name="Picture 19" descr="sel-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025" y="6330950"/>
            <a:ext cx="1403350" cy="48260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769100" y="188913"/>
            <a:ext cx="2195513" cy="6119812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179388" y="188913"/>
            <a:ext cx="6437312" cy="6119812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ja-JP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マスタ タイトルの書式設定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179388" y="1268413"/>
            <a:ext cx="4316412" cy="50403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268413"/>
            <a:ext cx="4316413" cy="50403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アイコンをクリックして図を追加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9388" y="188913"/>
            <a:ext cx="8785225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9388" y="1268413"/>
            <a:ext cx="8785225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1033" name="AutoShape 9"/>
          <p:cNvSpPr>
            <a:spLocks noChangeArrowheads="1"/>
          </p:cNvSpPr>
          <p:nvPr/>
        </p:nvSpPr>
        <p:spPr bwMode="auto">
          <a:xfrm>
            <a:off x="179388" y="1125538"/>
            <a:ext cx="8785225" cy="71437"/>
          </a:xfrm>
          <a:custGeom>
            <a:avLst/>
            <a:gdLst>
              <a:gd name="G0" fmla="+- 666 0 0"/>
            </a:gdLst>
            <a:ahLst/>
            <a:cxnLst>
              <a:cxn ang="0">
                <a:pos x="0" y="0"/>
              </a:cxn>
              <a:cxn ang="0">
                <a:pos x="666" y="0"/>
              </a:cxn>
              <a:cxn ang="0">
                <a:pos x="666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66" y="0"/>
                </a:lnTo>
                <a:lnTo>
                  <a:pt x="666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ja-JP" altLang="ja-JP"/>
          </a:p>
        </p:txBody>
      </p:sp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1727200" y="6408738"/>
            <a:ext cx="21336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kumimoji="1" lang="en-US" altLang="ja-JP" sz="1200">
              <a:latin typeface="Comic Sans MS" pitchFamily="66" charset="0"/>
              <a:ea typeface="MS UI Gothic" pitchFamily="50" charset="-128"/>
            </a:endParaRPr>
          </a:p>
        </p:txBody>
      </p:sp>
      <p:sp>
        <p:nvSpPr>
          <p:cNvPr id="1037" name="Rectangle 13"/>
          <p:cNvSpPr>
            <a:spLocks noChangeArrowheads="1"/>
          </p:cNvSpPr>
          <p:nvPr/>
        </p:nvSpPr>
        <p:spPr bwMode="auto">
          <a:xfrm>
            <a:off x="3959225" y="6408738"/>
            <a:ext cx="45720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/>
            <a:endParaRPr kumimoji="1" lang="en-US" altLang="ja-JP" sz="1200">
              <a:latin typeface="Comic Sans MS" pitchFamily="66" charset="0"/>
              <a:ea typeface="MS UI Gothic" pitchFamily="50" charset="-128"/>
            </a:endParaRPr>
          </a:p>
        </p:txBody>
      </p:sp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8675688" y="6364288"/>
            <a:ext cx="46831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/>
            <a:fld id="{A5C43AA5-0445-4963-B121-A52B3B4A7981}" type="slidenum">
              <a:rPr kumimoji="1" lang="en-US" altLang="ja-JP" sz="1400" b="1">
                <a:latin typeface="Comic Sans MS" pitchFamily="66" charset="0"/>
                <a:ea typeface="MS UI Gothic" pitchFamily="50" charset="-128"/>
              </a:rPr>
              <a:pPr algn="r"/>
              <a:t>&lt;#&gt;</a:t>
            </a:fld>
            <a:endParaRPr kumimoji="1" lang="en-US" altLang="ja-JP" sz="1400" b="1">
              <a:latin typeface="Comic Sans MS" pitchFamily="66" charset="0"/>
              <a:ea typeface="MS UI Gothic" pitchFamily="50" charset="-128"/>
            </a:endParaRPr>
          </a:p>
        </p:txBody>
      </p:sp>
      <p:sp>
        <p:nvSpPr>
          <p:cNvPr id="1039" name="Text Box 15"/>
          <p:cNvSpPr txBox="1">
            <a:spLocks noChangeArrowheads="1"/>
          </p:cNvSpPr>
          <p:nvPr/>
        </p:nvSpPr>
        <p:spPr bwMode="auto">
          <a:xfrm>
            <a:off x="1727200" y="6670675"/>
            <a:ext cx="7383463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altLang="ja-JP" sz="800" b="1">
                <a:latin typeface="Comic Sans MS" pitchFamily="66" charset="0"/>
              </a:rPr>
              <a:t>Software Engineering Laboratory, Department of Computer Science, Graduate School of Information Science and Technology, Osaka University</a:t>
            </a:r>
            <a:endParaRPr lang="en-US" altLang="ja-JP"/>
          </a:p>
        </p:txBody>
      </p:sp>
      <p:pic>
        <p:nvPicPr>
          <p:cNvPr id="1040" name="Picture 16" descr="sel-logo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107950" y="6357938"/>
            <a:ext cx="1403350" cy="4826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UI Gothic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UI Gothic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UI Gothic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UI Gothic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UI Gothic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UI Gothic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UI Gothic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UI Gothic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95000"/>
        <a:buFont typeface="Wingdings" pitchFamily="2" charset="2"/>
        <a:buChar char="l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5000"/>
        <a:buFont typeface="Arial" charset="0"/>
        <a:buChar char="►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n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ja-JP" dirty="0"/>
              <a:t>A </a:t>
            </a:r>
            <a:r>
              <a:rPr lang="en-US" altLang="ja-JP" dirty="0" smtClean="0"/>
              <a:t>Criterion </a:t>
            </a:r>
            <a:r>
              <a:rPr lang="en-US" altLang="ja-JP" dirty="0"/>
              <a:t>for </a:t>
            </a:r>
            <a:r>
              <a:rPr lang="en-US" altLang="ja-JP" dirty="0" smtClean="0"/>
              <a:t>Filtering</a:t>
            </a:r>
            <a:br>
              <a:rPr lang="en-US" altLang="ja-JP" dirty="0" smtClean="0"/>
            </a:br>
            <a:r>
              <a:rPr lang="en-US" altLang="ja-JP" dirty="0" smtClean="0"/>
              <a:t>Code </a:t>
            </a:r>
            <a:r>
              <a:rPr lang="en-US" altLang="ja-JP" dirty="0"/>
              <a:t>Clone Related Bugs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2214546" y="3429000"/>
            <a:ext cx="6750067" cy="1752600"/>
          </a:xfrm>
        </p:spPr>
        <p:txBody>
          <a:bodyPr>
            <a:noAutofit/>
          </a:bodyPr>
          <a:lstStyle/>
          <a:p>
            <a:pPr algn="l"/>
            <a:r>
              <a:rPr lang="en-US" altLang="ja-JP" sz="2400" dirty="0"/>
              <a:t>Yasuhiro </a:t>
            </a:r>
            <a:r>
              <a:rPr lang="en-US" altLang="ja-JP" sz="2400" dirty="0" smtClean="0"/>
              <a:t>Hayase</a:t>
            </a:r>
            <a:r>
              <a:rPr lang="en-US" altLang="ja-JP" sz="2400" baseline="30000" dirty="0" smtClean="0"/>
              <a:t>†</a:t>
            </a:r>
            <a:r>
              <a:rPr lang="en-US" altLang="ja-JP" sz="2400" dirty="0" smtClean="0"/>
              <a:t>, </a:t>
            </a:r>
            <a:r>
              <a:rPr lang="en-US" altLang="ja-JP" sz="2400" dirty="0" err="1" smtClean="0"/>
              <a:t>Yii</a:t>
            </a:r>
            <a:r>
              <a:rPr lang="en-US" altLang="ja-JP" sz="2400" dirty="0" smtClean="0"/>
              <a:t> </a:t>
            </a:r>
            <a:r>
              <a:rPr lang="en-US" altLang="ja-JP" sz="2400" dirty="0"/>
              <a:t>Yong </a:t>
            </a:r>
            <a:r>
              <a:rPr lang="en-US" altLang="ja-JP" sz="2400" dirty="0" smtClean="0"/>
              <a:t>Lee, </a:t>
            </a:r>
            <a:r>
              <a:rPr lang="en-US" altLang="ja-JP" sz="2400" dirty="0" err="1" smtClean="0"/>
              <a:t>Katsuro</a:t>
            </a:r>
            <a:r>
              <a:rPr lang="en-US" altLang="ja-JP" sz="2400" dirty="0" smtClean="0"/>
              <a:t> Inoue</a:t>
            </a:r>
            <a:r>
              <a:rPr lang="en-US" altLang="ja-JP" sz="2400" baseline="30000" dirty="0" smtClean="0"/>
              <a:t>†</a:t>
            </a:r>
          </a:p>
          <a:p>
            <a:pPr algn="l"/>
            <a:r>
              <a:rPr lang="en-US" altLang="ja-JP" sz="2400" dirty="0" smtClean="0"/>
              <a:t>Osaka University</a:t>
            </a:r>
          </a:p>
          <a:p>
            <a:pPr algn="l"/>
            <a:endParaRPr lang="en-US" altLang="ja-JP" sz="2400" dirty="0"/>
          </a:p>
          <a:p>
            <a:pPr algn="l"/>
            <a:r>
              <a:rPr lang="en-US" altLang="ja-JP" sz="2400" baseline="30000" dirty="0" smtClean="0"/>
              <a:t>†</a:t>
            </a:r>
            <a:r>
              <a:rPr lang="en-US" altLang="ja-JP" sz="2400" dirty="0" smtClean="0"/>
              <a:t>{y-</a:t>
            </a:r>
            <a:r>
              <a:rPr lang="en-US" altLang="ja-JP" sz="2400" dirty="0" err="1" smtClean="0"/>
              <a:t>hayase,inoue</a:t>
            </a:r>
            <a:r>
              <a:rPr lang="en-US" altLang="ja-JP" sz="2400" dirty="0" smtClean="0"/>
              <a:t>}@</a:t>
            </a:r>
            <a:r>
              <a:rPr lang="en-US" altLang="ja-JP" sz="2400" dirty="0" err="1" smtClean="0"/>
              <a:t>ist.osaka-u.ac.jp</a:t>
            </a:r>
            <a:endParaRPr lang="en-US" altLang="ja-JP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Background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Code Clone</a:t>
            </a:r>
          </a:p>
          <a:p>
            <a:pPr lvl="1"/>
            <a:r>
              <a:rPr lang="en-US" altLang="ja-JP" dirty="0" smtClean="0"/>
              <a:t>a code fragment occurring more than once in identical or similar form into a software system</a:t>
            </a:r>
          </a:p>
          <a:p>
            <a:pPr lvl="1"/>
            <a:r>
              <a:rPr lang="en-US" altLang="ja-JP" dirty="0" smtClean="0"/>
              <a:t>introduced in the source program because of various reasons such as reusing code by `copy-and-paste’</a:t>
            </a:r>
            <a:endParaRPr lang="en-US" sz="28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kumimoji="1" lang="en-US" dirty="0" smtClean="0">
                <a:cs typeface="+mn-cs"/>
              </a:rPr>
              <a:t>Clone Pair</a:t>
            </a:r>
          </a:p>
          <a:p>
            <a:pPr lvl="1">
              <a:buNone/>
            </a:pPr>
            <a:r>
              <a:rPr lang="en-US" dirty="0" smtClean="0">
                <a:cs typeface="+mn-cs"/>
              </a:rPr>
              <a:t>	</a:t>
            </a:r>
            <a:r>
              <a:rPr kumimoji="1" lang="en-US" dirty="0" smtClean="0">
                <a:cs typeface="+mn-cs"/>
              </a:rPr>
              <a:t>a pair of code fragment that ar</a:t>
            </a:r>
            <a:r>
              <a:rPr lang="en-US" dirty="0" smtClean="0">
                <a:cs typeface="+mn-cs"/>
              </a:rPr>
              <a:t>e identical or similar each other</a:t>
            </a:r>
            <a:endParaRPr kumimoji="1" lang="en-US" sz="28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Clone-Related Bugs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Clone-Related Bug</a:t>
            </a:r>
          </a:p>
          <a:p>
            <a:pPr lvl="1"/>
            <a:r>
              <a:rPr lang="en-US" dirty="0" smtClean="0"/>
              <a:t>Clones are often modified after copy-and-paste</a:t>
            </a:r>
          </a:p>
          <a:p>
            <a:pPr lvl="1"/>
            <a:r>
              <a:rPr lang="en-US" dirty="0" smtClean="0"/>
              <a:t>Faults are possibly introduced through the modification.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CP-Miner </a:t>
            </a:r>
            <a:r>
              <a:rPr lang="en-US" sz="2400" dirty="0" smtClean="0"/>
              <a:t>(</a:t>
            </a:r>
            <a:r>
              <a:rPr lang="en-US" sz="2400" dirty="0" err="1" smtClean="0"/>
              <a:t>Zhenmen</a:t>
            </a:r>
            <a:r>
              <a:rPr lang="en-US" sz="2400" dirty="0" smtClean="0"/>
              <a:t> Li </a:t>
            </a:r>
            <a:r>
              <a:rPr lang="en-US" sz="2400" i="1" dirty="0" smtClean="0"/>
              <a:t>et al.,</a:t>
            </a:r>
            <a:r>
              <a:rPr lang="en-US" sz="2400" dirty="0" smtClean="0"/>
              <a:t> 2007)</a:t>
            </a:r>
            <a:endParaRPr lang="en-US" dirty="0" smtClean="0"/>
          </a:p>
          <a:p>
            <a:pPr lvl="1"/>
            <a:r>
              <a:rPr lang="en-US" altLang="ja-JP" dirty="0" smtClean="0"/>
              <a:t>Detecting clone-related bugs</a:t>
            </a:r>
          </a:p>
          <a:p>
            <a:pPr lvl="2"/>
            <a:r>
              <a:rPr lang="en-US" altLang="ja-JP" dirty="0" smtClean="0"/>
              <a:t>Find and present inconsistent renaming of identifier between clones</a:t>
            </a:r>
          </a:p>
          <a:p>
            <a:pPr lvl="1"/>
            <a:r>
              <a:rPr lang="en-US" altLang="ja-JP" dirty="0" smtClean="0"/>
              <a:t>Problem</a:t>
            </a:r>
          </a:p>
          <a:p>
            <a:pPr lvl="2"/>
            <a:r>
              <a:rPr lang="en-US" altLang="ja-JP" dirty="0" smtClean="0"/>
              <a:t>False-positives</a:t>
            </a:r>
          </a:p>
          <a:p>
            <a:pPr lvl="2">
              <a:buNone/>
            </a:pPr>
            <a:r>
              <a:rPr lang="en-US" altLang="ja-JP" dirty="0" smtClean="0"/>
              <a:t>	</a:t>
            </a:r>
            <a:r>
              <a:rPr lang="en-US" altLang="ja-JP" dirty="0" smtClean="0">
                <a:sym typeface="Wingdings" pitchFamily="2" charset="2"/>
              </a:rPr>
              <a:t> Propose a new </a:t>
            </a:r>
            <a:r>
              <a:rPr lang="en-US" altLang="ja-JP" dirty="0" smtClean="0"/>
              <a:t>criterion to filter out the false-positives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Brief Summary of CP-Miner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179388" y="1268413"/>
            <a:ext cx="8785225" cy="1946273"/>
          </a:xfrm>
        </p:spPr>
        <p:txBody>
          <a:bodyPr>
            <a:normAutofit fontScale="85000" lnSpcReduction="20000"/>
          </a:bodyPr>
          <a:lstStyle/>
          <a:p>
            <a:r>
              <a:rPr kumimoji="1" lang="en-US" altLang="ja-JP" dirty="0" smtClean="0"/>
              <a:t>Map identifier appearances between a clone pair</a:t>
            </a:r>
          </a:p>
          <a:p>
            <a:r>
              <a:rPr kumimoji="1" lang="en-US" altLang="ja-JP" dirty="0" smtClean="0"/>
              <a:t>Create renaming table between a clone pair</a:t>
            </a:r>
          </a:p>
          <a:p>
            <a:r>
              <a:rPr kumimoji="1" lang="en-US" altLang="ja-JP" dirty="0" smtClean="0"/>
              <a:t>Compute </a:t>
            </a:r>
            <a:r>
              <a:rPr kumimoji="1" lang="en-US" altLang="ja-JP" b="1" dirty="0" smtClean="0"/>
              <a:t>UnchangedRatio (UR)</a:t>
            </a:r>
          </a:p>
          <a:p>
            <a:pPr lvl="1"/>
            <a:r>
              <a:rPr lang="en-US" altLang="ja-JP" dirty="0" smtClean="0"/>
              <a:t>Smaller UR except for 0 means that the renaming is suspicious.</a:t>
            </a:r>
          </a:p>
        </p:txBody>
      </p:sp>
      <p:graphicFrame>
        <p:nvGraphicFramePr>
          <p:cNvPr id="6" name="表 5"/>
          <p:cNvGraphicFramePr>
            <a:graphicFrameLocks noGrp="1"/>
          </p:cNvGraphicFramePr>
          <p:nvPr/>
        </p:nvGraphicFramePr>
        <p:xfrm>
          <a:off x="5214942" y="3286124"/>
          <a:ext cx="3754120" cy="2966720"/>
        </p:xfrm>
        <a:graphic>
          <a:graphicData uri="http://schemas.openxmlformats.org/drawingml/2006/table">
            <a:tbl>
              <a:tblPr firstRow="1" bandRow="1">
                <a:tableStyleId>{775DCB02-9BB8-47FD-8907-85C794F793BA}</a:tableStyleId>
              </a:tblPr>
              <a:tblGrid>
                <a:gridCol w="1097280"/>
                <a:gridCol w="1097280"/>
                <a:gridCol w="868680"/>
                <a:gridCol w="690880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ID</a:t>
                      </a:r>
                      <a:r>
                        <a:rPr kumimoji="1" lang="en-US" altLang="ja-JP" baseline="0" dirty="0" smtClean="0"/>
                        <a:t> in </a:t>
                      </a:r>
                      <a:r>
                        <a:rPr kumimoji="1" lang="en-US" altLang="ja-JP" dirty="0" smtClean="0"/>
                        <a:t>C1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ID in C2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count</a:t>
                      </a:r>
                      <a:endParaRPr kumimoji="1" lang="ja-JP" altLang="en-US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UR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b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c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0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 rowSpan="2">
                  <a:txBody>
                    <a:bodyPr/>
                    <a:lstStyle/>
                    <a:p>
                      <a:r>
                        <a:rPr kumimoji="1" lang="en-US" altLang="ja-JP" dirty="0" smtClean="0"/>
                        <a:t>p</a:t>
                      </a:r>
                      <a:endParaRPr kumimoji="1" lang="ja-JP" altLang="en-US" dirty="0"/>
                    </a:p>
                  </a:txBody>
                  <a:tcPr anchor="ctr">
                    <a:solidFill>
                      <a:schemeClr val="accent4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p</a:t>
                      </a:r>
                      <a:endParaRPr kumimoji="1" lang="ja-JP" altLang="en-US" dirty="0"/>
                    </a:p>
                  </a:txBody>
                  <a:tcPr anchor="ctr">
                    <a:solidFill>
                      <a:schemeClr val="accent4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</a:t>
                      </a:r>
                      <a:endParaRPr kumimoji="1" lang="ja-JP" altLang="en-US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alpha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kumimoji="1" lang="en-US" altLang="ja-JP" dirty="0" smtClean="0"/>
                        <a:t>0.25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4">
                        <a:alpha val="40000"/>
                      </a:schemeClr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q</a:t>
                      </a:r>
                      <a:endParaRPr kumimoji="1" lang="ja-JP" altLang="en-US" dirty="0"/>
                    </a:p>
                  </a:txBody>
                  <a:tcPr anchor="ctr">
                    <a:solidFill>
                      <a:schemeClr val="accent4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3</a:t>
                      </a:r>
                      <a:endParaRPr kumimoji="1" lang="ja-JP" altLang="en-US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alpha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4">
                        <a:alpha val="40000"/>
                      </a:schemeClr>
                    </a:solidFill>
                  </a:tcPr>
                </a:tc>
              </a:tr>
              <a:tr h="370840">
                <a:tc rowSpan="3">
                  <a:txBody>
                    <a:bodyPr/>
                    <a:lstStyle/>
                    <a:p>
                      <a:r>
                        <a:rPr kumimoji="1" lang="en-US" altLang="ja-JP" dirty="0" smtClean="0"/>
                        <a:t>x</a:t>
                      </a:r>
                      <a:endParaRPr kumimoji="1" lang="ja-JP" altLang="en-US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x</a:t>
                      </a:r>
                      <a:endParaRPr kumimoji="1" lang="ja-JP" altLang="en-US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</a:t>
                      </a:r>
                      <a:endParaRPr kumimoji="1" lang="ja-JP" altLang="en-US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 rowSpan="3">
                  <a:txBody>
                    <a:bodyPr/>
                    <a:lstStyle/>
                    <a:p>
                      <a:r>
                        <a:rPr kumimoji="1" lang="en-US" altLang="ja-JP" dirty="0" smtClean="0"/>
                        <a:t>0.20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y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z</a:t>
                      </a:r>
                      <a:endParaRPr kumimoji="1" lang="ja-JP" altLang="en-US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</a:tr>
            </a:tbl>
          </a:graphicData>
        </a:graphic>
      </p:graphicFrame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142844" y="3214686"/>
          <a:ext cx="4594860" cy="3071834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2297430"/>
                <a:gridCol w="229743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dirty="0" smtClean="0"/>
                        <a:t>Clone</a:t>
                      </a:r>
                      <a:r>
                        <a:rPr kumimoji="1" lang="en-US" altLang="ja-JP" sz="1700" baseline="0" dirty="0" smtClean="0"/>
                        <a:t> C1</a:t>
                      </a:r>
                      <a:endParaRPr kumimoji="1" lang="ja-JP" altLang="en-US" sz="17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dirty="0" smtClean="0"/>
                        <a:t>Clone C2</a:t>
                      </a:r>
                      <a:endParaRPr kumimoji="1" lang="ja-JP" altLang="en-US" sz="17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00994">
                <a:tc>
                  <a:txBody>
                    <a:bodyPr/>
                    <a:lstStyle/>
                    <a:p>
                      <a:r>
                        <a:rPr kumimoji="1" lang="en-US" altLang="ja-JP" sz="1700" dirty="0" smtClean="0"/>
                        <a:t>… = </a:t>
                      </a:r>
                      <a:r>
                        <a:rPr kumimoji="1" lang="en-US" altLang="ja-JP" sz="1700" dirty="0" smtClean="0">
                          <a:solidFill>
                            <a:srgbClr val="3333FF"/>
                          </a:solidFill>
                        </a:rPr>
                        <a:t>b</a:t>
                      </a:r>
                      <a:r>
                        <a:rPr kumimoji="1" lang="en-US" altLang="ja-JP" sz="1700" dirty="0" smtClean="0"/>
                        <a:t>;</a:t>
                      </a:r>
                    </a:p>
                    <a:p>
                      <a:r>
                        <a:rPr kumimoji="1" lang="en-US" altLang="ja-JP" sz="1700" dirty="0" smtClean="0">
                          <a:solidFill>
                            <a:srgbClr val="3333FF"/>
                          </a:solidFill>
                        </a:rPr>
                        <a:t>b</a:t>
                      </a:r>
                      <a:r>
                        <a:rPr kumimoji="1" lang="en-US" altLang="ja-JP" sz="1700" dirty="0" smtClean="0"/>
                        <a:t>++;</a:t>
                      </a:r>
                    </a:p>
                    <a:p>
                      <a:endParaRPr kumimoji="1" lang="en-US" altLang="ja-JP" sz="1700" dirty="0" smtClean="0"/>
                    </a:p>
                    <a:p>
                      <a:r>
                        <a:rPr kumimoji="1" lang="en-US" altLang="ja-JP" sz="1700" dirty="0" smtClean="0"/>
                        <a:t>for (</a:t>
                      </a:r>
                      <a:r>
                        <a:rPr kumimoji="1" lang="en-US" altLang="ja-JP" sz="1700" dirty="0" smtClean="0">
                          <a:solidFill>
                            <a:srgbClr val="3333FF"/>
                          </a:solidFill>
                        </a:rPr>
                        <a:t>p</a:t>
                      </a:r>
                      <a:r>
                        <a:rPr kumimoji="1" lang="en-US" altLang="ja-JP" sz="1700" dirty="0" smtClean="0"/>
                        <a:t>=0;</a:t>
                      </a:r>
                      <a:r>
                        <a:rPr kumimoji="1" lang="en-US" altLang="ja-JP" sz="1700" baseline="0" dirty="0" smtClean="0"/>
                        <a:t> </a:t>
                      </a:r>
                      <a:r>
                        <a:rPr kumimoji="1" lang="en-US" altLang="ja-JP" sz="1700" baseline="0" dirty="0" smtClean="0">
                          <a:solidFill>
                            <a:srgbClr val="3333FF"/>
                          </a:solidFill>
                        </a:rPr>
                        <a:t>p</a:t>
                      </a:r>
                      <a:r>
                        <a:rPr kumimoji="1" lang="en-US" altLang="ja-JP" sz="1700" baseline="0" dirty="0" smtClean="0"/>
                        <a:t>&lt;10; </a:t>
                      </a:r>
                      <a:r>
                        <a:rPr kumimoji="1" lang="en-US" altLang="ja-JP" sz="1700" baseline="0" dirty="0" smtClean="0">
                          <a:solidFill>
                            <a:srgbClr val="3333FF"/>
                          </a:solidFill>
                        </a:rPr>
                        <a:t>p</a:t>
                      </a:r>
                      <a:r>
                        <a:rPr kumimoji="1" lang="en-US" altLang="ja-JP" sz="1700" baseline="0" dirty="0" smtClean="0"/>
                        <a:t>++) {</a:t>
                      </a:r>
                    </a:p>
                    <a:p>
                      <a:r>
                        <a:rPr kumimoji="1" lang="en-US" altLang="ja-JP" sz="1700" baseline="0" dirty="0" smtClean="0"/>
                        <a:t>    </a:t>
                      </a:r>
                      <a:r>
                        <a:rPr kumimoji="1" lang="en-US" altLang="ja-JP" sz="1700" baseline="0" dirty="0" smtClean="0">
                          <a:solidFill>
                            <a:srgbClr val="3333FF"/>
                          </a:solidFill>
                        </a:rPr>
                        <a:t>x</a:t>
                      </a:r>
                      <a:r>
                        <a:rPr kumimoji="1" lang="en-US" altLang="ja-JP" sz="1700" baseline="0" dirty="0" smtClean="0"/>
                        <a:t> += </a:t>
                      </a:r>
                      <a:r>
                        <a:rPr kumimoji="1" lang="en-US" altLang="ja-JP" sz="1700" baseline="0" dirty="0" smtClean="0">
                          <a:solidFill>
                            <a:srgbClr val="3333FF"/>
                          </a:solidFill>
                        </a:rPr>
                        <a:t>p</a:t>
                      </a:r>
                      <a:r>
                        <a:rPr kumimoji="1" lang="en-US" altLang="ja-JP" sz="1700" baseline="0" dirty="0" smtClean="0"/>
                        <a:t>;</a:t>
                      </a:r>
                    </a:p>
                    <a:p>
                      <a:r>
                        <a:rPr kumimoji="1" lang="en-US" altLang="ja-JP" sz="1700" baseline="0" dirty="0" smtClean="0"/>
                        <a:t>}</a:t>
                      </a:r>
                    </a:p>
                    <a:p>
                      <a:endParaRPr kumimoji="1" lang="en-US" altLang="ja-JP" sz="17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700" dirty="0" smtClean="0">
                          <a:solidFill>
                            <a:srgbClr val="3333FF"/>
                          </a:solidFill>
                        </a:rPr>
                        <a:t>a</a:t>
                      </a:r>
                      <a:r>
                        <a:rPr kumimoji="1" lang="en-US" altLang="ja-JP" sz="1700" dirty="0" smtClean="0"/>
                        <a:t>(</a:t>
                      </a:r>
                      <a:r>
                        <a:rPr kumimoji="1" lang="en-US" altLang="ja-JP" sz="1700" dirty="0" smtClean="0">
                          <a:solidFill>
                            <a:srgbClr val="3333FF"/>
                          </a:solidFill>
                        </a:rPr>
                        <a:t>x</a:t>
                      </a:r>
                      <a:r>
                        <a:rPr kumimoji="1" lang="en-US" altLang="ja-JP" sz="1700" dirty="0" smtClean="0"/>
                        <a:t>);</a:t>
                      </a:r>
                    </a:p>
                    <a:p>
                      <a:r>
                        <a:rPr kumimoji="1" lang="en-US" altLang="ja-JP" sz="1700" dirty="0" smtClean="0">
                          <a:solidFill>
                            <a:srgbClr val="3333FF"/>
                          </a:solidFill>
                        </a:rPr>
                        <a:t>a</a:t>
                      </a:r>
                      <a:r>
                        <a:rPr kumimoji="1" lang="en-US" altLang="ja-JP" sz="1700" dirty="0" smtClean="0"/>
                        <a:t>(</a:t>
                      </a:r>
                      <a:r>
                        <a:rPr kumimoji="1" lang="en-US" altLang="ja-JP" sz="1700" dirty="0" smtClean="0">
                          <a:solidFill>
                            <a:srgbClr val="3333FF"/>
                          </a:solidFill>
                        </a:rPr>
                        <a:t>x</a:t>
                      </a:r>
                      <a:r>
                        <a:rPr kumimoji="1" lang="en-US" altLang="ja-JP" sz="1700" dirty="0" smtClean="0"/>
                        <a:t>);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700" dirty="0" smtClean="0"/>
                        <a:t>… = </a:t>
                      </a:r>
                      <a:r>
                        <a:rPr kumimoji="1" lang="en-US" altLang="ja-JP" sz="1700" dirty="0" smtClean="0">
                          <a:solidFill>
                            <a:srgbClr val="3333FF"/>
                          </a:solidFill>
                        </a:rPr>
                        <a:t>c</a:t>
                      </a:r>
                      <a:r>
                        <a:rPr kumimoji="1" lang="en-US" altLang="ja-JP" sz="1700" dirty="0" smtClean="0"/>
                        <a:t>;</a:t>
                      </a:r>
                    </a:p>
                    <a:p>
                      <a:r>
                        <a:rPr kumimoji="1" lang="en-US" altLang="ja-JP" sz="1700" dirty="0" err="1" smtClean="0">
                          <a:solidFill>
                            <a:srgbClr val="3333FF"/>
                          </a:solidFill>
                        </a:rPr>
                        <a:t>c</a:t>
                      </a:r>
                      <a:r>
                        <a:rPr kumimoji="1" lang="en-US" altLang="ja-JP" sz="1700" dirty="0" err="1" smtClean="0"/>
                        <a:t>++</a:t>
                      </a:r>
                      <a:r>
                        <a:rPr kumimoji="1" lang="en-US" altLang="ja-JP" sz="1700" dirty="0" smtClean="0"/>
                        <a:t>;</a:t>
                      </a:r>
                    </a:p>
                    <a:p>
                      <a:endParaRPr kumimoji="1" lang="en-US" altLang="ja-JP" sz="1700" dirty="0" smtClean="0"/>
                    </a:p>
                    <a:p>
                      <a:r>
                        <a:rPr kumimoji="1" lang="en-US" altLang="ja-JP" sz="1700" dirty="0" smtClean="0"/>
                        <a:t>for</a:t>
                      </a:r>
                      <a:r>
                        <a:rPr kumimoji="1" lang="en-US" altLang="ja-JP" sz="1700" baseline="0" dirty="0" smtClean="0"/>
                        <a:t> (</a:t>
                      </a:r>
                      <a:r>
                        <a:rPr kumimoji="1" lang="en-US" altLang="ja-JP" sz="1700" baseline="0" dirty="0" smtClean="0">
                          <a:solidFill>
                            <a:srgbClr val="3333FF"/>
                          </a:solidFill>
                        </a:rPr>
                        <a:t>q</a:t>
                      </a:r>
                      <a:r>
                        <a:rPr kumimoji="1" lang="en-US" altLang="ja-JP" sz="1700" baseline="0" dirty="0" smtClean="0"/>
                        <a:t>=0; </a:t>
                      </a:r>
                      <a:r>
                        <a:rPr kumimoji="1" lang="en-US" altLang="ja-JP" sz="1700" baseline="0" dirty="0" smtClean="0">
                          <a:solidFill>
                            <a:srgbClr val="3333FF"/>
                          </a:solidFill>
                        </a:rPr>
                        <a:t>q</a:t>
                      </a:r>
                      <a:r>
                        <a:rPr kumimoji="1" lang="en-US" altLang="ja-JP" sz="1700" baseline="0" dirty="0" smtClean="0"/>
                        <a:t>&lt;10; </a:t>
                      </a:r>
                      <a:r>
                        <a:rPr kumimoji="1" lang="en-US" altLang="ja-JP" sz="1700" baseline="0" dirty="0" smtClean="0">
                          <a:solidFill>
                            <a:srgbClr val="3333FF"/>
                          </a:solidFill>
                        </a:rPr>
                        <a:t>q</a:t>
                      </a:r>
                      <a:r>
                        <a:rPr kumimoji="1" lang="en-US" altLang="ja-JP" sz="1700" baseline="0" dirty="0" smtClean="0"/>
                        <a:t>++) {</a:t>
                      </a:r>
                    </a:p>
                    <a:p>
                      <a:r>
                        <a:rPr kumimoji="1" lang="en-US" altLang="ja-JP" sz="1700" baseline="0" dirty="0" smtClean="0"/>
                        <a:t>  </a:t>
                      </a:r>
                      <a:r>
                        <a:rPr kumimoji="1" lang="en-US" altLang="ja-JP" sz="1700" baseline="0" dirty="0" smtClean="0">
                          <a:solidFill>
                            <a:srgbClr val="3333FF"/>
                          </a:solidFill>
                        </a:rPr>
                        <a:t>y</a:t>
                      </a:r>
                      <a:r>
                        <a:rPr kumimoji="1" lang="en-US" altLang="ja-JP" sz="1700" baseline="0" dirty="0" smtClean="0"/>
                        <a:t> += </a:t>
                      </a:r>
                      <a:r>
                        <a:rPr kumimoji="1" lang="en-US" altLang="ja-JP" sz="1700" baseline="0" dirty="0" smtClean="0">
                          <a:solidFill>
                            <a:srgbClr val="FF0000"/>
                          </a:solidFill>
                        </a:rPr>
                        <a:t>p</a:t>
                      </a:r>
                      <a:r>
                        <a:rPr kumimoji="1" lang="en-US" altLang="ja-JP" sz="1700" baseline="0" dirty="0" smtClean="0"/>
                        <a:t>;</a:t>
                      </a:r>
                    </a:p>
                    <a:p>
                      <a:r>
                        <a:rPr kumimoji="1" lang="en-US" altLang="ja-JP" sz="1700" baseline="0" dirty="0" smtClean="0"/>
                        <a:t>}</a:t>
                      </a:r>
                    </a:p>
                    <a:p>
                      <a:endParaRPr kumimoji="1" lang="en-US" altLang="ja-JP" sz="1700" baseline="0" dirty="0" smtClean="0"/>
                    </a:p>
                    <a:p>
                      <a:r>
                        <a:rPr kumimoji="1" lang="en-US" altLang="ja-JP" sz="1700" baseline="0" dirty="0" smtClean="0">
                          <a:solidFill>
                            <a:srgbClr val="3333FF"/>
                          </a:solidFill>
                        </a:rPr>
                        <a:t>a</a:t>
                      </a:r>
                      <a:r>
                        <a:rPr kumimoji="1" lang="en-US" altLang="ja-JP" sz="1700" baseline="0" dirty="0" smtClean="0"/>
                        <a:t>(</a:t>
                      </a:r>
                      <a:r>
                        <a:rPr kumimoji="1" lang="en-US" altLang="ja-JP" sz="1700" baseline="0" dirty="0" smtClean="0">
                          <a:solidFill>
                            <a:srgbClr val="FF0000"/>
                          </a:solidFill>
                        </a:rPr>
                        <a:t>x</a:t>
                      </a:r>
                      <a:r>
                        <a:rPr kumimoji="1" lang="en-US" altLang="ja-JP" sz="1700" baseline="0" dirty="0" smtClean="0"/>
                        <a:t>);</a:t>
                      </a:r>
                    </a:p>
                    <a:p>
                      <a:r>
                        <a:rPr kumimoji="1" lang="en-US" altLang="ja-JP" sz="1700" baseline="0" dirty="0" smtClean="0">
                          <a:solidFill>
                            <a:srgbClr val="3333FF"/>
                          </a:solidFill>
                        </a:rPr>
                        <a:t>a</a:t>
                      </a:r>
                      <a:r>
                        <a:rPr kumimoji="1" lang="en-US" altLang="ja-JP" sz="1700" baseline="0" dirty="0" smtClean="0"/>
                        <a:t>(</a:t>
                      </a:r>
                      <a:r>
                        <a:rPr kumimoji="1" lang="en-US" altLang="ja-JP" sz="1700" baseline="0" dirty="0" smtClean="0">
                          <a:solidFill>
                            <a:srgbClr val="3333FF"/>
                          </a:solidFill>
                        </a:rPr>
                        <a:t>z</a:t>
                      </a:r>
                      <a:r>
                        <a:rPr kumimoji="1" lang="en-US" altLang="ja-JP" sz="1700" baseline="0" dirty="0" smtClean="0"/>
                        <a:t>);</a:t>
                      </a:r>
                      <a:endParaRPr kumimoji="1" lang="en-US" altLang="ja-JP" sz="17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7" name="テキスト ボックス 6"/>
          <p:cNvSpPr txBox="1"/>
          <p:nvPr/>
        </p:nvSpPr>
        <p:spPr>
          <a:xfrm>
            <a:off x="3071802" y="6143644"/>
            <a:ext cx="2082621" cy="369332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FF0000"/>
                </a:solidFill>
              </a:rPr>
              <a:t>Leave unchanged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cxnSp>
        <p:nvCxnSpPr>
          <p:cNvPr id="9" name="図形 8"/>
          <p:cNvCxnSpPr>
            <a:stCxn id="7" idx="0"/>
          </p:cNvCxnSpPr>
          <p:nvPr/>
        </p:nvCxnSpPr>
        <p:spPr bwMode="auto">
          <a:xfrm rot="16200000" flipV="1">
            <a:off x="3306706" y="5337236"/>
            <a:ext cx="500066" cy="1112749"/>
          </a:xfrm>
          <a:prstGeom prst="bentConnector2">
            <a:avLst/>
          </a:prstGeom>
          <a:solidFill>
            <a:schemeClr val="accent2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" name="カギ線コネクタ 13"/>
          <p:cNvCxnSpPr>
            <a:stCxn id="7" idx="0"/>
          </p:cNvCxnSpPr>
          <p:nvPr/>
        </p:nvCxnSpPr>
        <p:spPr bwMode="auto">
          <a:xfrm rot="16200000" flipV="1">
            <a:off x="3092391" y="5122921"/>
            <a:ext cx="1285884" cy="755561"/>
          </a:xfrm>
          <a:prstGeom prst="bentConnector3">
            <a:avLst>
              <a:gd name="adj1" fmla="val 100041"/>
            </a:avLst>
          </a:prstGeom>
          <a:solidFill>
            <a:schemeClr val="accent2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" name="右矢印 9"/>
          <p:cNvSpPr/>
          <p:nvPr/>
        </p:nvSpPr>
        <p:spPr bwMode="auto">
          <a:xfrm>
            <a:off x="4786314" y="4500570"/>
            <a:ext cx="357190" cy="857256"/>
          </a:xfrm>
          <a:prstGeom prst="rightArrow">
            <a:avLst/>
          </a:prstGeom>
          <a:solidFill>
            <a:schemeClr val="accent2"/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en-US" altLang="ja-JP" dirty="0" smtClean="0"/>
              <a:t>Our</a:t>
            </a:r>
            <a:r>
              <a:rPr kumimoji="1" lang="en-US" altLang="ja-JP" baseline="0" dirty="0" smtClean="0"/>
              <a:t> Approach: New Filtering Criterion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179388" y="1268413"/>
            <a:ext cx="8785225" cy="2374901"/>
          </a:xfrm>
        </p:spPr>
        <p:txBody>
          <a:bodyPr>
            <a:normAutofit fontScale="85000" lnSpcReduction="10000"/>
          </a:bodyPr>
          <a:lstStyle/>
          <a:p>
            <a:pPr lvl="0"/>
            <a:r>
              <a:rPr kumimoji="1" lang="en-US" altLang="ja-JP" b="1" baseline="0" dirty="0" smtClean="0"/>
              <a:t>x</a:t>
            </a:r>
            <a:r>
              <a:rPr kumimoji="1" lang="en-US" altLang="ja-JP" baseline="0" dirty="0" smtClean="0"/>
              <a:t> seems intentionally renamed to different symbols</a:t>
            </a:r>
          </a:p>
          <a:p>
            <a:pPr lvl="0"/>
            <a:r>
              <a:rPr kumimoji="1" lang="en-US" altLang="ja-JP" baseline="0" dirty="0" smtClean="0"/>
              <a:t>Criterion </a:t>
            </a:r>
            <a:r>
              <a:rPr kumimoji="1" lang="en-US" altLang="ja-JP" b="1" baseline="0" dirty="0" smtClean="0"/>
              <a:t>Conflict</a:t>
            </a:r>
            <a:r>
              <a:rPr kumimoji="1" lang="en-US" altLang="ja-JP" baseline="0" dirty="0" smtClean="0"/>
              <a:t> (</a:t>
            </a:r>
            <a:r>
              <a:rPr kumimoji="1" lang="en-US" altLang="ja-JP" b="1" baseline="0" dirty="0" smtClean="0"/>
              <a:t>CF</a:t>
            </a:r>
            <a:r>
              <a:rPr kumimoji="1" lang="en-US" altLang="ja-JP" baseline="0" dirty="0" smtClean="0"/>
              <a:t>)</a:t>
            </a:r>
          </a:p>
          <a:p>
            <a:pPr lvl="1"/>
            <a:r>
              <a:rPr lang="en-US" altLang="ja-JP" dirty="0" smtClean="0"/>
              <a:t>true if the identifier mapped into two or more other identifiers</a:t>
            </a:r>
          </a:p>
          <a:p>
            <a:pPr lvl="1"/>
            <a:r>
              <a:rPr lang="en-US" altLang="ja-JP" dirty="0" smtClean="0"/>
              <a:t>false otherwise</a:t>
            </a:r>
          </a:p>
          <a:p>
            <a:pPr lvl="1"/>
            <a:endParaRPr lang="en-US" altLang="ja-JP" dirty="0" smtClean="0"/>
          </a:p>
          <a:p>
            <a:endParaRPr kumimoji="1" lang="en-US" altLang="ja-JP" baseline="0" dirty="0" smtClean="0"/>
          </a:p>
        </p:txBody>
      </p:sp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1818012" y="3571876"/>
          <a:ext cx="4754252" cy="2966720"/>
        </p:xfrm>
        <a:graphic>
          <a:graphicData uri="http://schemas.openxmlformats.org/drawingml/2006/table">
            <a:tbl>
              <a:tblPr firstRow="1" bandRow="1">
                <a:tableStyleId>{775DCB02-9BB8-47FD-8907-85C794F793BA}</a:tableStyleId>
              </a:tblPr>
              <a:tblGrid>
                <a:gridCol w="1097280"/>
                <a:gridCol w="1097280"/>
                <a:gridCol w="868680"/>
                <a:gridCol w="690880"/>
                <a:gridCol w="100013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ID</a:t>
                      </a:r>
                      <a:r>
                        <a:rPr kumimoji="1" lang="en-US" altLang="ja-JP" baseline="0" dirty="0" smtClean="0"/>
                        <a:t> in </a:t>
                      </a:r>
                      <a:r>
                        <a:rPr kumimoji="1" lang="en-US" altLang="ja-JP" dirty="0" smtClean="0"/>
                        <a:t>C1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ID in C2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count</a:t>
                      </a:r>
                      <a:endParaRPr kumimoji="1" lang="ja-JP" altLang="en-US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UR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CF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false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b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c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0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false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 rowSpan="2">
                  <a:txBody>
                    <a:bodyPr/>
                    <a:lstStyle/>
                    <a:p>
                      <a:r>
                        <a:rPr kumimoji="1" lang="en-US" altLang="ja-JP" dirty="0" smtClean="0"/>
                        <a:t>p</a:t>
                      </a:r>
                      <a:endParaRPr kumimoji="1" lang="ja-JP" altLang="en-US" dirty="0"/>
                    </a:p>
                  </a:txBody>
                  <a:tcPr anchor="ctr">
                    <a:solidFill>
                      <a:schemeClr val="accent4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p</a:t>
                      </a:r>
                      <a:endParaRPr kumimoji="1" lang="ja-JP" altLang="en-US" dirty="0"/>
                    </a:p>
                  </a:txBody>
                  <a:tcPr anchor="ctr">
                    <a:solidFill>
                      <a:schemeClr val="accent4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</a:t>
                      </a:r>
                      <a:endParaRPr kumimoji="1" lang="ja-JP" altLang="en-US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alpha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kumimoji="1" lang="en-US" altLang="ja-JP" dirty="0" smtClean="0"/>
                        <a:t>0.25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alpha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kumimoji="1" lang="en-US" altLang="ja-JP" dirty="0" smtClean="0"/>
                        <a:t>false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4">
                        <a:alpha val="40000"/>
                      </a:schemeClr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q</a:t>
                      </a:r>
                      <a:endParaRPr kumimoji="1" lang="ja-JP" altLang="en-US" dirty="0"/>
                    </a:p>
                  </a:txBody>
                  <a:tcPr anchor="ctr">
                    <a:solidFill>
                      <a:schemeClr val="accent4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3</a:t>
                      </a:r>
                      <a:endParaRPr kumimoji="1" lang="ja-JP" altLang="en-US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alpha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4">
                        <a:alpha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70840">
                <a:tc rowSpan="3">
                  <a:txBody>
                    <a:bodyPr/>
                    <a:lstStyle/>
                    <a:p>
                      <a:r>
                        <a:rPr kumimoji="1" lang="en-US" altLang="ja-JP" dirty="0" smtClean="0"/>
                        <a:t>x</a:t>
                      </a:r>
                      <a:endParaRPr kumimoji="1" lang="ja-JP" altLang="en-US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x</a:t>
                      </a:r>
                      <a:endParaRPr kumimoji="1" lang="ja-JP" altLang="en-US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</a:t>
                      </a:r>
                      <a:endParaRPr kumimoji="1" lang="ja-JP" altLang="en-US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 rowSpan="3">
                  <a:txBody>
                    <a:bodyPr/>
                    <a:lstStyle/>
                    <a:p>
                      <a:r>
                        <a:rPr kumimoji="1" lang="en-US" altLang="ja-JP" dirty="0" smtClean="0"/>
                        <a:t>0.20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 rowSpan="3">
                  <a:txBody>
                    <a:bodyPr/>
                    <a:lstStyle/>
                    <a:p>
                      <a:r>
                        <a:rPr kumimoji="1" lang="en-US" altLang="ja-JP" dirty="0" smtClean="0"/>
                        <a:t>true</a:t>
                      </a:r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0000"/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y</a:t>
                      </a:r>
                      <a:endParaRPr kumimoji="1" lang="ja-JP" altLang="en-US" dirty="0"/>
                    </a:p>
                  </a:txBody>
                  <a:tcPr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z</a:t>
                      </a:r>
                      <a:endParaRPr kumimoji="1" lang="ja-JP" altLang="en-US" dirty="0"/>
                    </a:p>
                  </a:txBody>
                  <a:tcPr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Implementation</a:t>
            </a:r>
            <a:endParaRPr kumimoji="1" lang="ja-JP" altLang="en-US" dirty="0"/>
          </a:p>
        </p:txBody>
      </p:sp>
      <p:sp>
        <p:nvSpPr>
          <p:cNvPr id="4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The filter using </a:t>
            </a:r>
            <a:r>
              <a:rPr kumimoji="1" lang="en-US" altLang="ja-JP" b="1" dirty="0" smtClean="0"/>
              <a:t>Conflict</a:t>
            </a:r>
            <a:r>
              <a:rPr kumimoji="1" lang="en-US" altLang="ja-JP" dirty="0" smtClean="0"/>
              <a:t> is implemented </a:t>
            </a:r>
            <a:r>
              <a:rPr lang="en-US" altLang="ja-JP" dirty="0" smtClean="0"/>
              <a:t>into clone-related bug detection system.</a:t>
            </a:r>
            <a:endParaRPr kumimoji="1" lang="en-US" altLang="ja-JP" dirty="0" smtClean="0"/>
          </a:p>
          <a:p>
            <a:pPr lvl="1"/>
            <a:r>
              <a:rPr lang="en-US" altLang="ja-JP" dirty="0" smtClean="0"/>
              <a:t>The</a:t>
            </a:r>
            <a:r>
              <a:rPr kumimoji="1" lang="en-US" altLang="ja-JP" dirty="0" smtClean="0"/>
              <a:t> system uses</a:t>
            </a:r>
            <a:br>
              <a:rPr kumimoji="1" lang="en-US" altLang="ja-JP" dirty="0" smtClean="0"/>
            </a:br>
            <a:r>
              <a:rPr kumimoji="1" lang="en-US" altLang="ja-JP" dirty="0" smtClean="0"/>
              <a:t>CCFinder</a:t>
            </a:r>
          </a:p>
        </p:txBody>
      </p:sp>
      <p:pic>
        <p:nvPicPr>
          <p:cNvPr id="1026" name="Picture 2" descr="\\scorpion\y-hayase\tmp\slash_tmp\yii-tool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59281" y="2349060"/>
            <a:ext cx="4870437" cy="43660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Evaluation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An experiment was performed for evaluation</a:t>
            </a:r>
          </a:p>
          <a:p>
            <a:pPr lvl="1"/>
            <a:r>
              <a:rPr lang="en-US" altLang="ja-JP" dirty="0" smtClean="0"/>
              <a:t>Target: arch module of Linux 2.6.6</a:t>
            </a:r>
          </a:p>
          <a:p>
            <a:pPr lvl="1"/>
            <a:r>
              <a:rPr lang="en-US" altLang="ja-JP" dirty="0" smtClean="0"/>
              <a:t>Inconsistencies whose UnchangedRatio</a:t>
            </a:r>
            <a:r>
              <a:rPr lang="ja-JP" altLang="en-US" dirty="0" smtClean="0"/>
              <a:t>≦</a:t>
            </a:r>
            <a:r>
              <a:rPr lang="en-US" altLang="ja-JP" dirty="0" smtClean="0"/>
              <a:t>0.4 are reviewed in ascent order of UnchangedRatio</a:t>
            </a:r>
          </a:p>
          <a:p>
            <a:r>
              <a:rPr lang="en-US" altLang="ja-JP" dirty="0" smtClean="0"/>
              <a:t>Result</a:t>
            </a:r>
          </a:p>
          <a:p>
            <a:pPr lvl="1"/>
            <a:r>
              <a:rPr lang="en-US" altLang="ja-JP" dirty="0" smtClean="0"/>
              <a:t>Reduce 27%</a:t>
            </a:r>
            <a:r>
              <a:rPr lang="ja-JP" altLang="en-US" dirty="0" smtClean="0"/>
              <a:t> </a:t>
            </a:r>
            <a:r>
              <a:rPr lang="en-US" altLang="ja-JP" dirty="0" smtClean="0"/>
              <a:t>of</a:t>
            </a:r>
            <a:br>
              <a:rPr lang="en-US" altLang="ja-JP" dirty="0" smtClean="0"/>
            </a:br>
            <a:r>
              <a:rPr lang="en-US" altLang="ja-JP" dirty="0" smtClean="0"/>
              <a:t>inconsistencies</a:t>
            </a:r>
          </a:p>
          <a:p>
            <a:pPr lvl="1"/>
            <a:r>
              <a:rPr lang="en-US" altLang="ja-JP" dirty="0" smtClean="0"/>
              <a:t>Filter removes</a:t>
            </a:r>
            <a:br>
              <a:rPr lang="en-US" altLang="ja-JP" dirty="0" smtClean="0"/>
            </a:br>
            <a:r>
              <a:rPr lang="en-US" altLang="ja-JP" dirty="0" smtClean="0"/>
              <a:t>NO true-faults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95177" y="3357562"/>
            <a:ext cx="5091646" cy="332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Conclusion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We proposed a criterion for filtering false-candidates detected by CP-Miner</a:t>
            </a:r>
          </a:p>
          <a:p>
            <a:pPr lvl="1"/>
            <a:r>
              <a:rPr lang="en-US" altLang="ja-JP" dirty="0" smtClean="0"/>
              <a:t>The criterion recognizes the identifiers renamed to two or more names different from the original name</a:t>
            </a:r>
          </a:p>
          <a:p>
            <a:r>
              <a:rPr lang="en-US" altLang="ja-JP" dirty="0" smtClean="0"/>
              <a:t>The filter using the criterion is implemented into</a:t>
            </a:r>
            <a:r>
              <a:rPr kumimoji="1" lang="en-US" altLang="ja-JP" dirty="0" smtClean="0"/>
              <a:t> a clone-related bug detection system</a:t>
            </a:r>
          </a:p>
          <a:p>
            <a:r>
              <a:rPr kumimoji="1" lang="en-US" altLang="ja-JP" dirty="0" smtClean="0"/>
              <a:t>The filter reduces 27% of inconsistencies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el2006-white">
  <a:themeElements>
    <a:clrScheme name="sel2006-white 13">
      <a:dk1>
        <a:srgbClr val="000000"/>
      </a:dk1>
      <a:lt1>
        <a:srgbClr val="FFFFFF"/>
      </a:lt1>
      <a:dk2>
        <a:srgbClr val="000000"/>
      </a:dk2>
      <a:lt2>
        <a:srgbClr val="EDEDFF"/>
      </a:lt2>
      <a:accent1>
        <a:srgbClr val="BBE0E3"/>
      </a:accent1>
      <a:accent2>
        <a:srgbClr val="0000FF"/>
      </a:accent2>
      <a:accent3>
        <a:srgbClr val="FFFFFF"/>
      </a:accent3>
      <a:accent4>
        <a:srgbClr val="000000"/>
      </a:accent4>
      <a:accent5>
        <a:srgbClr val="DAEDEF"/>
      </a:accent5>
      <a:accent6>
        <a:srgbClr val="0000E7"/>
      </a:accent6>
      <a:hlink>
        <a:srgbClr val="003366"/>
      </a:hlink>
      <a:folHlink>
        <a:srgbClr val="99CC00"/>
      </a:folHlink>
    </a:clrScheme>
    <a:fontScheme name="sel2006-white">
      <a:majorFont>
        <a:latin typeface="Arial"/>
        <a:ea typeface="MS UI Gothic"/>
        <a:cs typeface=""/>
      </a:majorFont>
      <a:minorFont>
        <a:latin typeface="Arial"/>
        <a:ea typeface="MS UI 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2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ja-JP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2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ja-JP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ＭＳ Ｐゴシック" pitchFamily="50" charset="-128"/>
          </a:defRPr>
        </a:defPPr>
      </a:lstStyle>
    </a:lnDef>
  </a:objectDefaults>
  <a:extraClrSchemeLst>
    <a:extraClrScheme>
      <a:clrScheme name="sel2006-whi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l2006-whi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l2006-whi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l2006-whi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l2006-whi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l2006-whi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2006-whi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2006-whi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2006-whi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2006-whi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2006-whi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2006-whi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2006-white 13">
        <a:dk1>
          <a:srgbClr val="000000"/>
        </a:dk1>
        <a:lt1>
          <a:srgbClr val="FFFFFF"/>
        </a:lt1>
        <a:dk2>
          <a:srgbClr val="000000"/>
        </a:dk2>
        <a:lt2>
          <a:srgbClr val="EDEDFF"/>
        </a:lt2>
        <a:accent1>
          <a:srgbClr val="BBE0E3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0000E7"/>
        </a:accent6>
        <a:hlink>
          <a:srgbClr val="003366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6375</TotalTime>
  <Words>388</Words>
  <Application>Microsoft Office PowerPoint</Application>
  <PresentationFormat>画面に合わせる (4:3)</PresentationFormat>
  <Paragraphs>133</Paragraphs>
  <Slides>8</Slides>
  <Notes>8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9" baseType="lpstr">
      <vt:lpstr>sel2006-white</vt:lpstr>
      <vt:lpstr>A Criterion for Filtering Code Clone Related Bugs</vt:lpstr>
      <vt:lpstr>Background</vt:lpstr>
      <vt:lpstr>Clone-Related Bugs</vt:lpstr>
      <vt:lpstr>Brief Summary of CP-Miner</vt:lpstr>
      <vt:lpstr>Our Approach: New Filtering Criterion</vt:lpstr>
      <vt:lpstr>Implementation</vt:lpstr>
      <vt:lpstr>Evaluation</vt:lpstr>
      <vt:lpstr>Conclusion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Criterion for Filtering Code Clone Related Bugs</dc:title>
  <dc:creator>y-hayase</dc:creator>
  <cp:lastModifiedBy>y-hayase</cp:lastModifiedBy>
  <cp:revision>49</cp:revision>
  <dcterms:created xsi:type="dcterms:W3CDTF">2008-07-10T08:23:02Z</dcterms:created>
  <dcterms:modified xsi:type="dcterms:W3CDTF">2008-08-08T07:07:54Z</dcterms:modified>
</cp:coreProperties>
</file>