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emf" ContentType="image/x-emf"/>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20" r:id="rId1"/>
  </p:sldMasterIdLst>
  <p:notesMasterIdLst>
    <p:notesMasterId r:id="rId34"/>
  </p:notesMasterIdLst>
  <p:handoutMasterIdLst>
    <p:handoutMasterId r:id="rId35"/>
  </p:handoutMasterIdLst>
  <p:sldIdLst>
    <p:sldId id="466" r:id="rId2"/>
    <p:sldId id="467" r:id="rId3"/>
    <p:sldId id="468" r:id="rId4"/>
    <p:sldId id="471" r:id="rId5"/>
    <p:sldId id="472" r:id="rId6"/>
    <p:sldId id="473" r:id="rId7"/>
    <p:sldId id="474" r:id="rId8"/>
    <p:sldId id="475" r:id="rId9"/>
    <p:sldId id="476" r:id="rId10"/>
    <p:sldId id="477" r:id="rId11"/>
    <p:sldId id="478" r:id="rId12"/>
    <p:sldId id="479" r:id="rId13"/>
    <p:sldId id="495" r:id="rId14"/>
    <p:sldId id="481" r:id="rId15"/>
    <p:sldId id="498" r:id="rId16"/>
    <p:sldId id="499" r:id="rId17"/>
    <p:sldId id="500" r:id="rId18"/>
    <p:sldId id="501" r:id="rId19"/>
    <p:sldId id="482" r:id="rId20"/>
    <p:sldId id="487" r:id="rId21"/>
    <p:sldId id="496" r:id="rId22"/>
    <p:sldId id="485" r:id="rId23"/>
    <p:sldId id="486" r:id="rId24"/>
    <p:sldId id="489" r:id="rId25"/>
    <p:sldId id="488" r:id="rId26"/>
    <p:sldId id="497" r:id="rId27"/>
    <p:sldId id="492" r:id="rId28"/>
    <p:sldId id="493" r:id="rId29"/>
    <p:sldId id="491" r:id="rId30"/>
    <p:sldId id="494" r:id="rId31"/>
    <p:sldId id="502" r:id="rId32"/>
    <p:sldId id="503" r:id="rId33"/>
  </p:sldIdLst>
  <p:sldSz cx="9144000" cy="6858000" type="screen4x3"/>
  <p:notesSz cx="6807200" cy="9939338"/>
  <p:defaultTextStyle>
    <a:defPPr>
      <a:defRPr lang="ja-JP"/>
    </a:defPPr>
    <a:lvl1pPr algn="ctr" rtl="0" fontAlgn="base">
      <a:spcBef>
        <a:spcPct val="0"/>
      </a:spcBef>
      <a:spcAft>
        <a:spcPct val="0"/>
      </a:spcAft>
      <a:defRPr kumimoji="1" sz="2000" kern="1200">
        <a:solidFill>
          <a:schemeClr val="tx1"/>
        </a:solidFill>
        <a:latin typeface="Arial" charset="0"/>
        <a:ea typeface="ＭＳ Ｐゴシック" charset="-128"/>
        <a:cs typeface="+mn-cs"/>
      </a:defRPr>
    </a:lvl1pPr>
    <a:lvl2pPr marL="457200" algn="ctr" rtl="0" fontAlgn="base">
      <a:spcBef>
        <a:spcPct val="0"/>
      </a:spcBef>
      <a:spcAft>
        <a:spcPct val="0"/>
      </a:spcAft>
      <a:defRPr kumimoji="1" sz="2000" kern="1200">
        <a:solidFill>
          <a:schemeClr val="tx1"/>
        </a:solidFill>
        <a:latin typeface="Arial" charset="0"/>
        <a:ea typeface="ＭＳ Ｐゴシック" charset="-128"/>
        <a:cs typeface="+mn-cs"/>
      </a:defRPr>
    </a:lvl2pPr>
    <a:lvl3pPr marL="914400" algn="ctr" rtl="0" fontAlgn="base">
      <a:spcBef>
        <a:spcPct val="0"/>
      </a:spcBef>
      <a:spcAft>
        <a:spcPct val="0"/>
      </a:spcAft>
      <a:defRPr kumimoji="1" sz="2000" kern="1200">
        <a:solidFill>
          <a:schemeClr val="tx1"/>
        </a:solidFill>
        <a:latin typeface="Arial" charset="0"/>
        <a:ea typeface="ＭＳ Ｐゴシック" charset="-128"/>
        <a:cs typeface="+mn-cs"/>
      </a:defRPr>
    </a:lvl3pPr>
    <a:lvl4pPr marL="1371600" algn="ctr" rtl="0" fontAlgn="base">
      <a:spcBef>
        <a:spcPct val="0"/>
      </a:spcBef>
      <a:spcAft>
        <a:spcPct val="0"/>
      </a:spcAft>
      <a:defRPr kumimoji="1" sz="2000" kern="1200">
        <a:solidFill>
          <a:schemeClr val="tx1"/>
        </a:solidFill>
        <a:latin typeface="Arial" charset="0"/>
        <a:ea typeface="ＭＳ Ｐゴシック" charset="-128"/>
        <a:cs typeface="+mn-cs"/>
      </a:defRPr>
    </a:lvl4pPr>
    <a:lvl5pPr marL="1828800" algn="ctr" rtl="0" fontAlgn="base">
      <a:spcBef>
        <a:spcPct val="0"/>
      </a:spcBef>
      <a:spcAft>
        <a:spcPct val="0"/>
      </a:spcAft>
      <a:defRPr kumimoji="1" sz="2000" kern="1200">
        <a:solidFill>
          <a:schemeClr val="tx1"/>
        </a:solidFill>
        <a:latin typeface="Arial" charset="0"/>
        <a:ea typeface="ＭＳ Ｐゴシック" charset="-128"/>
        <a:cs typeface="+mn-cs"/>
      </a:defRPr>
    </a:lvl5pPr>
    <a:lvl6pPr marL="2286000" algn="l" defTabSz="914400" rtl="0" eaLnBrk="1" latinLnBrk="0" hangingPunct="1">
      <a:defRPr kumimoji="1" sz="2000" kern="1200">
        <a:solidFill>
          <a:schemeClr val="tx1"/>
        </a:solidFill>
        <a:latin typeface="Arial" charset="0"/>
        <a:ea typeface="ＭＳ Ｐゴシック" charset="-128"/>
        <a:cs typeface="+mn-cs"/>
      </a:defRPr>
    </a:lvl6pPr>
    <a:lvl7pPr marL="2743200" algn="l" defTabSz="914400" rtl="0" eaLnBrk="1" latinLnBrk="0" hangingPunct="1">
      <a:defRPr kumimoji="1" sz="2000" kern="1200">
        <a:solidFill>
          <a:schemeClr val="tx1"/>
        </a:solidFill>
        <a:latin typeface="Arial" charset="0"/>
        <a:ea typeface="ＭＳ Ｐゴシック" charset="-128"/>
        <a:cs typeface="+mn-cs"/>
      </a:defRPr>
    </a:lvl7pPr>
    <a:lvl8pPr marL="3200400" algn="l" defTabSz="914400" rtl="0" eaLnBrk="1" latinLnBrk="0" hangingPunct="1">
      <a:defRPr kumimoji="1" sz="2000" kern="1200">
        <a:solidFill>
          <a:schemeClr val="tx1"/>
        </a:solidFill>
        <a:latin typeface="Arial" charset="0"/>
        <a:ea typeface="ＭＳ Ｐゴシック" charset="-128"/>
        <a:cs typeface="+mn-cs"/>
      </a:defRPr>
    </a:lvl8pPr>
    <a:lvl9pPr marL="3657600" algn="l" defTabSz="914400" rtl="0" eaLnBrk="1" latinLnBrk="0" hangingPunct="1">
      <a:defRPr kumimoji="1" sz="2000"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6D6F2"/>
    <a:srgbClr val="DFDFF5"/>
    <a:srgbClr val="FFE1E1"/>
    <a:srgbClr val="FFDB69"/>
    <a:srgbClr val="F0E5F7"/>
    <a:srgbClr val="FFC5C5"/>
    <a:srgbClr val="D6BCEA"/>
    <a:srgbClr val="F6F0FA"/>
    <a:srgbClr val="F3F3FB"/>
    <a:srgbClr val="B8FF71"/>
  </p:clrMru>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8490" autoAdjust="0"/>
    <p:restoredTop sz="98318" autoAdjust="0"/>
  </p:normalViewPr>
  <p:slideViewPr>
    <p:cSldViewPr>
      <p:cViewPr varScale="1">
        <p:scale>
          <a:sx n="69" d="100"/>
          <a:sy n="69" d="100"/>
        </p:scale>
        <p:origin x="-1074"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73" d="100"/>
          <a:sy n="73" d="100"/>
        </p:scale>
        <p:origin x="-1998" y="-114"/>
      </p:cViewPr>
      <p:guideLst>
        <p:guide orient="horz" pos="3131"/>
        <p:guide pos="2143"/>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0834" name="Rectangle 2"/>
          <p:cNvSpPr>
            <a:spLocks noGrp="1" noChangeArrowheads="1"/>
          </p:cNvSpPr>
          <p:nvPr>
            <p:ph type="hdr" sz="quarter"/>
          </p:nvPr>
        </p:nvSpPr>
        <p:spPr bwMode="auto">
          <a:xfrm>
            <a:off x="0" y="0"/>
            <a:ext cx="2949575" cy="496888"/>
          </a:xfrm>
          <a:prstGeom prst="rect">
            <a:avLst/>
          </a:prstGeom>
          <a:noFill/>
          <a:ln w="9525">
            <a:noFill/>
            <a:miter lim="800000"/>
            <a:headEnd/>
            <a:tailEnd/>
          </a:ln>
          <a:effectLst/>
        </p:spPr>
        <p:txBody>
          <a:bodyPr vert="horz" wrap="square" lIns="91431" tIns="45716" rIns="91431" bIns="45716" numCol="1" anchor="t" anchorCtr="0" compatLnSpc="1">
            <a:prstTxWarp prst="textNoShape">
              <a:avLst/>
            </a:prstTxWarp>
          </a:bodyPr>
          <a:lstStyle>
            <a:lvl1pPr algn="l">
              <a:defRPr sz="1200">
                <a:ea typeface="ＭＳ Ｐゴシック" pitchFamily="50" charset="-128"/>
              </a:defRPr>
            </a:lvl1pPr>
          </a:lstStyle>
          <a:p>
            <a:pPr>
              <a:defRPr/>
            </a:pPr>
            <a:endParaRPr lang="en-US" altLang="ja-JP"/>
          </a:p>
        </p:txBody>
      </p:sp>
      <p:sp>
        <p:nvSpPr>
          <p:cNvPr id="120835" name="Rectangle 3"/>
          <p:cNvSpPr>
            <a:spLocks noGrp="1" noChangeArrowheads="1"/>
          </p:cNvSpPr>
          <p:nvPr>
            <p:ph type="dt" sz="quarter" idx="1"/>
          </p:nvPr>
        </p:nvSpPr>
        <p:spPr bwMode="auto">
          <a:xfrm>
            <a:off x="3856038" y="0"/>
            <a:ext cx="2949575" cy="496888"/>
          </a:xfrm>
          <a:prstGeom prst="rect">
            <a:avLst/>
          </a:prstGeom>
          <a:noFill/>
          <a:ln w="9525">
            <a:noFill/>
            <a:miter lim="800000"/>
            <a:headEnd/>
            <a:tailEnd/>
          </a:ln>
          <a:effectLst/>
        </p:spPr>
        <p:txBody>
          <a:bodyPr vert="horz" wrap="square" lIns="91431" tIns="45716" rIns="91431" bIns="45716" numCol="1" anchor="t" anchorCtr="0" compatLnSpc="1">
            <a:prstTxWarp prst="textNoShape">
              <a:avLst/>
            </a:prstTxWarp>
          </a:bodyPr>
          <a:lstStyle>
            <a:lvl1pPr algn="r">
              <a:defRPr sz="1200">
                <a:ea typeface="ＭＳ Ｐゴシック" pitchFamily="50" charset="-128"/>
              </a:defRPr>
            </a:lvl1pPr>
          </a:lstStyle>
          <a:p>
            <a:pPr>
              <a:defRPr/>
            </a:pPr>
            <a:endParaRPr lang="en-US" altLang="ja-JP"/>
          </a:p>
        </p:txBody>
      </p:sp>
      <p:sp>
        <p:nvSpPr>
          <p:cNvPr id="120836" name="Rectangle 4"/>
          <p:cNvSpPr>
            <a:spLocks noGrp="1" noChangeArrowheads="1"/>
          </p:cNvSpPr>
          <p:nvPr>
            <p:ph type="ftr" sz="quarter" idx="2"/>
          </p:nvPr>
        </p:nvSpPr>
        <p:spPr bwMode="auto">
          <a:xfrm>
            <a:off x="0" y="9440863"/>
            <a:ext cx="2949575" cy="496887"/>
          </a:xfrm>
          <a:prstGeom prst="rect">
            <a:avLst/>
          </a:prstGeom>
          <a:noFill/>
          <a:ln w="9525">
            <a:noFill/>
            <a:miter lim="800000"/>
            <a:headEnd/>
            <a:tailEnd/>
          </a:ln>
          <a:effectLst/>
        </p:spPr>
        <p:txBody>
          <a:bodyPr vert="horz" wrap="square" lIns="91431" tIns="45716" rIns="91431" bIns="45716" numCol="1" anchor="b" anchorCtr="0" compatLnSpc="1">
            <a:prstTxWarp prst="textNoShape">
              <a:avLst/>
            </a:prstTxWarp>
          </a:bodyPr>
          <a:lstStyle>
            <a:lvl1pPr algn="l">
              <a:defRPr sz="1200">
                <a:ea typeface="ＭＳ Ｐゴシック" pitchFamily="50" charset="-128"/>
              </a:defRPr>
            </a:lvl1pPr>
          </a:lstStyle>
          <a:p>
            <a:pPr>
              <a:defRPr/>
            </a:pPr>
            <a:endParaRPr lang="en-US" altLang="ja-JP"/>
          </a:p>
        </p:txBody>
      </p:sp>
      <p:sp>
        <p:nvSpPr>
          <p:cNvPr id="120837" name="Rectangle 5"/>
          <p:cNvSpPr>
            <a:spLocks noGrp="1" noChangeArrowheads="1"/>
          </p:cNvSpPr>
          <p:nvPr>
            <p:ph type="sldNum" sz="quarter" idx="3"/>
          </p:nvPr>
        </p:nvSpPr>
        <p:spPr bwMode="auto">
          <a:xfrm>
            <a:off x="3856038" y="9440863"/>
            <a:ext cx="2949575" cy="496887"/>
          </a:xfrm>
          <a:prstGeom prst="rect">
            <a:avLst/>
          </a:prstGeom>
          <a:noFill/>
          <a:ln w="9525">
            <a:noFill/>
            <a:miter lim="800000"/>
            <a:headEnd/>
            <a:tailEnd/>
          </a:ln>
          <a:effectLst/>
        </p:spPr>
        <p:txBody>
          <a:bodyPr vert="horz" wrap="square" lIns="91431" tIns="45716" rIns="91431" bIns="45716" numCol="1" anchor="b" anchorCtr="0" compatLnSpc="1">
            <a:prstTxWarp prst="textNoShape">
              <a:avLst/>
            </a:prstTxWarp>
          </a:bodyPr>
          <a:lstStyle>
            <a:lvl1pPr algn="r">
              <a:defRPr sz="1200">
                <a:ea typeface="ＭＳ Ｐゴシック" pitchFamily="50" charset="-128"/>
              </a:defRPr>
            </a:lvl1pPr>
          </a:lstStyle>
          <a:p>
            <a:pPr>
              <a:defRPr/>
            </a:pPr>
            <a:fld id="{431147E5-C554-40FE-A89D-C7FC263F168C}" type="slidenum">
              <a:rPr lang="en-US" altLang="ja-JP"/>
              <a:pPr>
                <a:defRPr/>
              </a:pPr>
              <a:t>&lt;#&gt;</a:t>
            </a:fld>
            <a:endParaRPr lang="en-US" altLang="ja-JP"/>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0354" name="Rectangle 2"/>
          <p:cNvSpPr>
            <a:spLocks noGrp="1" noChangeArrowheads="1"/>
          </p:cNvSpPr>
          <p:nvPr>
            <p:ph type="hdr" sz="quarter"/>
          </p:nvPr>
        </p:nvSpPr>
        <p:spPr bwMode="auto">
          <a:xfrm>
            <a:off x="0" y="0"/>
            <a:ext cx="2949575" cy="496888"/>
          </a:xfrm>
          <a:prstGeom prst="rect">
            <a:avLst/>
          </a:prstGeom>
          <a:noFill/>
          <a:ln w="9525">
            <a:noFill/>
            <a:miter lim="800000"/>
            <a:headEnd/>
            <a:tailEnd/>
          </a:ln>
          <a:effectLst/>
        </p:spPr>
        <p:txBody>
          <a:bodyPr vert="horz" wrap="square" lIns="91431" tIns="45716" rIns="91431" bIns="45716" numCol="1" anchor="t" anchorCtr="0" compatLnSpc="1">
            <a:prstTxWarp prst="textNoShape">
              <a:avLst/>
            </a:prstTxWarp>
          </a:bodyPr>
          <a:lstStyle>
            <a:lvl1pPr algn="l">
              <a:defRPr sz="1200">
                <a:ea typeface="ＭＳ Ｐゴシック" pitchFamily="50" charset="-128"/>
              </a:defRPr>
            </a:lvl1pPr>
          </a:lstStyle>
          <a:p>
            <a:pPr>
              <a:defRPr/>
            </a:pPr>
            <a:endParaRPr lang="en-US" altLang="ja-JP"/>
          </a:p>
        </p:txBody>
      </p:sp>
      <p:sp>
        <p:nvSpPr>
          <p:cNvPr id="100355" name="Rectangle 3"/>
          <p:cNvSpPr>
            <a:spLocks noGrp="1" noChangeArrowheads="1"/>
          </p:cNvSpPr>
          <p:nvPr>
            <p:ph type="dt" idx="1"/>
          </p:nvPr>
        </p:nvSpPr>
        <p:spPr bwMode="auto">
          <a:xfrm>
            <a:off x="3856038" y="0"/>
            <a:ext cx="2949575" cy="496888"/>
          </a:xfrm>
          <a:prstGeom prst="rect">
            <a:avLst/>
          </a:prstGeom>
          <a:noFill/>
          <a:ln w="9525">
            <a:noFill/>
            <a:miter lim="800000"/>
            <a:headEnd/>
            <a:tailEnd/>
          </a:ln>
          <a:effectLst/>
        </p:spPr>
        <p:txBody>
          <a:bodyPr vert="horz" wrap="square" lIns="91431" tIns="45716" rIns="91431" bIns="45716" numCol="1" anchor="t" anchorCtr="0" compatLnSpc="1">
            <a:prstTxWarp prst="textNoShape">
              <a:avLst/>
            </a:prstTxWarp>
          </a:bodyPr>
          <a:lstStyle>
            <a:lvl1pPr algn="r">
              <a:defRPr sz="1200">
                <a:ea typeface="ＭＳ Ｐゴシック" pitchFamily="50" charset="-128"/>
              </a:defRPr>
            </a:lvl1pPr>
          </a:lstStyle>
          <a:p>
            <a:pPr>
              <a:defRPr/>
            </a:pPr>
            <a:endParaRPr lang="en-US" altLang="ja-JP"/>
          </a:p>
        </p:txBody>
      </p:sp>
      <p:sp>
        <p:nvSpPr>
          <p:cNvPr id="41988" name="Rectangle 4"/>
          <p:cNvSpPr>
            <a:spLocks noGrp="1" noRot="1" noChangeAspect="1" noChangeArrowheads="1" noTextEdit="1"/>
          </p:cNvSpPr>
          <p:nvPr>
            <p:ph type="sldImg" idx="2"/>
          </p:nvPr>
        </p:nvSpPr>
        <p:spPr bwMode="auto">
          <a:xfrm>
            <a:off x="236538" y="504825"/>
            <a:ext cx="4967287" cy="3725863"/>
          </a:xfrm>
          <a:prstGeom prst="rect">
            <a:avLst/>
          </a:prstGeom>
          <a:noFill/>
          <a:ln w="9525">
            <a:solidFill>
              <a:srgbClr val="000000"/>
            </a:solidFill>
            <a:miter lim="800000"/>
            <a:headEnd/>
            <a:tailEnd/>
          </a:ln>
        </p:spPr>
      </p:sp>
      <p:sp>
        <p:nvSpPr>
          <p:cNvPr id="100357" name="Rectangle 5"/>
          <p:cNvSpPr>
            <a:spLocks noGrp="1" noChangeArrowheads="1"/>
          </p:cNvSpPr>
          <p:nvPr>
            <p:ph type="body" sz="quarter" idx="3"/>
          </p:nvPr>
        </p:nvSpPr>
        <p:spPr bwMode="auto">
          <a:xfrm>
            <a:off x="234950" y="4321175"/>
            <a:ext cx="6408738" cy="4872038"/>
          </a:xfrm>
          <a:prstGeom prst="rect">
            <a:avLst/>
          </a:prstGeom>
          <a:noFill/>
          <a:ln w="9525">
            <a:noFill/>
            <a:miter lim="800000"/>
            <a:headEnd/>
            <a:tailEnd/>
          </a:ln>
          <a:effectLst/>
        </p:spPr>
        <p:txBody>
          <a:bodyPr vert="horz" wrap="square" lIns="91431" tIns="45716" rIns="91431" bIns="45716" numCol="1" anchor="t" anchorCtr="0" compatLnSpc="1">
            <a:prstTxWarp prst="textNoShape">
              <a:avLst/>
            </a:prstTxWarp>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p>
        </p:txBody>
      </p:sp>
      <p:sp>
        <p:nvSpPr>
          <p:cNvPr id="100358" name="Rectangle 6"/>
          <p:cNvSpPr>
            <a:spLocks noGrp="1" noChangeArrowheads="1"/>
          </p:cNvSpPr>
          <p:nvPr>
            <p:ph type="ftr" sz="quarter" idx="4"/>
          </p:nvPr>
        </p:nvSpPr>
        <p:spPr bwMode="auto">
          <a:xfrm>
            <a:off x="0" y="9440863"/>
            <a:ext cx="2949575" cy="496887"/>
          </a:xfrm>
          <a:prstGeom prst="rect">
            <a:avLst/>
          </a:prstGeom>
          <a:noFill/>
          <a:ln w="9525">
            <a:noFill/>
            <a:miter lim="800000"/>
            <a:headEnd/>
            <a:tailEnd/>
          </a:ln>
          <a:effectLst/>
        </p:spPr>
        <p:txBody>
          <a:bodyPr vert="horz" wrap="square" lIns="91431" tIns="45716" rIns="91431" bIns="45716" numCol="1" anchor="b" anchorCtr="0" compatLnSpc="1">
            <a:prstTxWarp prst="textNoShape">
              <a:avLst/>
            </a:prstTxWarp>
          </a:bodyPr>
          <a:lstStyle>
            <a:lvl1pPr algn="l">
              <a:defRPr sz="1200">
                <a:ea typeface="ＭＳ Ｐゴシック" pitchFamily="50" charset="-128"/>
              </a:defRPr>
            </a:lvl1pPr>
          </a:lstStyle>
          <a:p>
            <a:pPr>
              <a:defRPr/>
            </a:pPr>
            <a:endParaRPr lang="en-US" altLang="ja-JP"/>
          </a:p>
        </p:txBody>
      </p:sp>
      <p:sp>
        <p:nvSpPr>
          <p:cNvPr id="100359" name="Rectangle 7"/>
          <p:cNvSpPr>
            <a:spLocks noGrp="1" noChangeArrowheads="1"/>
          </p:cNvSpPr>
          <p:nvPr>
            <p:ph type="sldNum" sz="quarter" idx="5"/>
          </p:nvPr>
        </p:nvSpPr>
        <p:spPr bwMode="auto">
          <a:xfrm>
            <a:off x="3856038" y="9440863"/>
            <a:ext cx="2949575" cy="496887"/>
          </a:xfrm>
          <a:prstGeom prst="rect">
            <a:avLst/>
          </a:prstGeom>
          <a:noFill/>
          <a:ln w="9525">
            <a:noFill/>
            <a:miter lim="800000"/>
            <a:headEnd/>
            <a:tailEnd/>
          </a:ln>
          <a:effectLst/>
        </p:spPr>
        <p:txBody>
          <a:bodyPr vert="horz" wrap="square" lIns="91431" tIns="45716" rIns="91431" bIns="45716" numCol="1" anchor="b" anchorCtr="0" compatLnSpc="1">
            <a:prstTxWarp prst="textNoShape">
              <a:avLst/>
            </a:prstTxWarp>
          </a:bodyPr>
          <a:lstStyle>
            <a:lvl1pPr algn="r">
              <a:defRPr sz="1200">
                <a:ea typeface="ＭＳ Ｐゴシック" pitchFamily="50" charset="-128"/>
              </a:defRPr>
            </a:lvl1pPr>
          </a:lstStyle>
          <a:p>
            <a:pPr>
              <a:defRPr/>
            </a:pPr>
            <a:fld id="{BF589E34-3ECD-4C89-95A8-EB825CF43805}" type="slidenum">
              <a:rPr lang="en-US" altLang="ja-JP"/>
              <a:pPr>
                <a:defRPr/>
              </a:pPr>
              <a:t>&lt;#&gt;</a:t>
            </a:fld>
            <a:endParaRPr lang="en-US" altLang="ja-JP"/>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400" kern="1200">
        <a:solidFill>
          <a:schemeClr val="tx1"/>
        </a:solidFill>
        <a:latin typeface="Arial" charset="0"/>
        <a:ea typeface="ＭＳ Ｐ明朝" pitchFamily="18" charset="-128"/>
        <a:cs typeface="+mn-cs"/>
      </a:defRPr>
    </a:lvl1pPr>
    <a:lvl2pPr marL="457200" algn="l" rtl="0" eaLnBrk="0" fontAlgn="base" hangingPunct="0">
      <a:spcBef>
        <a:spcPct val="30000"/>
      </a:spcBef>
      <a:spcAft>
        <a:spcPct val="0"/>
      </a:spcAft>
      <a:defRPr kumimoji="1" sz="1400" kern="1200">
        <a:solidFill>
          <a:schemeClr val="tx1"/>
        </a:solidFill>
        <a:latin typeface="Arial" charset="0"/>
        <a:ea typeface="ＭＳ Ｐ明朝" pitchFamily="18" charset="-128"/>
        <a:cs typeface="+mn-cs"/>
      </a:defRPr>
    </a:lvl2pPr>
    <a:lvl3pPr marL="914400" algn="l" rtl="0" eaLnBrk="0" fontAlgn="base" hangingPunct="0">
      <a:spcBef>
        <a:spcPct val="30000"/>
      </a:spcBef>
      <a:spcAft>
        <a:spcPct val="0"/>
      </a:spcAft>
      <a:defRPr kumimoji="1" sz="1400" kern="1200">
        <a:solidFill>
          <a:schemeClr val="tx1"/>
        </a:solidFill>
        <a:latin typeface="Arial" charset="0"/>
        <a:ea typeface="ＭＳ Ｐ明朝" pitchFamily="18" charset="-128"/>
        <a:cs typeface="+mn-cs"/>
      </a:defRPr>
    </a:lvl3pPr>
    <a:lvl4pPr marL="1371600" algn="l" rtl="0" eaLnBrk="0" fontAlgn="base" hangingPunct="0">
      <a:spcBef>
        <a:spcPct val="30000"/>
      </a:spcBef>
      <a:spcAft>
        <a:spcPct val="0"/>
      </a:spcAft>
      <a:defRPr kumimoji="1" sz="1400" kern="1200">
        <a:solidFill>
          <a:schemeClr val="tx1"/>
        </a:solidFill>
        <a:latin typeface="Arial" charset="0"/>
        <a:ea typeface="ＭＳ Ｐ明朝" pitchFamily="18" charset="-128"/>
        <a:cs typeface="+mn-cs"/>
      </a:defRPr>
    </a:lvl4pPr>
    <a:lvl5pPr marL="1828800" algn="l" rtl="0" eaLnBrk="0" fontAlgn="base" hangingPunct="0">
      <a:spcBef>
        <a:spcPct val="30000"/>
      </a:spcBef>
      <a:spcAft>
        <a:spcPct val="0"/>
      </a:spcAft>
      <a:defRPr kumimoji="1" sz="14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p>
            <a:fld id="{12EA1911-4E12-47E1-9EC3-6A6A4FDD9D73}" type="slidenum">
              <a:rPr lang="en-US" altLang="ja-JP" smtClean="0">
                <a:ea typeface="ＭＳ Ｐゴシック" charset="-128"/>
              </a:rPr>
              <a:pPr/>
              <a:t>1</a:t>
            </a:fld>
            <a:endParaRPr lang="en-US" altLang="ja-JP" smtClean="0">
              <a:ea typeface="ＭＳ Ｐゴシック" charset="-128"/>
            </a:endParaRPr>
          </a:p>
        </p:txBody>
      </p:sp>
      <p:sp>
        <p:nvSpPr>
          <p:cNvPr id="43011" name="Rectangle 2"/>
          <p:cNvSpPr>
            <a:spLocks noGrp="1" noRot="1" noChangeAspect="1" noChangeArrowheads="1" noTextEdit="1"/>
          </p:cNvSpPr>
          <p:nvPr>
            <p:ph type="sldImg"/>
          </p:nvPr>
        </p:nvSpPr>
        <p:spPr>
          <a:xfrm>
            <a:off x="920750" y="746125"/>
            <a:ext cx="4967288" cy="3725863"/>
          </a:xfrm>
          <a:ln/>
        </p:spPr>
      </p:sp>
      <p:sp>
        <p:nvSpPr>
          <p:cNvPr id="43012" name="Rectangle 3"/>
          <p:cNvSpPr>
            <a:spLocks noGrp="1" noChangeArrowheads="1"/>
          </p:cNvSpPr>
          <p:nvPr>
            <p:ph type="body" idx="1"/>
          </p:nvPr>
        </p:nvSpPr>
        <p:spPr>
          <a:xfrm>
            <a:off x="681038" y="4721225"/>
            <a:ext cx="5445125" cy="4471988"/>
          </a:xfrm>
          <a:noFill/>
          <a:ln/>
        </p:spPr>
        <p:txBody>
          <a:bodyPr/>
          <a:lstStyle/>
          <a:p>
            <a:pPr eaLnBrk="1" hangingPunct="1"/>
            <a:r>
              <a:rPr lang="ja-JP" altLang="en-US" b="0" dirty="0" smtClean="0">
                <a:ea typeface="ＭＳ Ｐ明朝" charset="-128"/>
              </a:rPr>
              <a:t>開発状況，開発予定などに関して</a:t>
            </a:r>
            <a:endParaRPr lang="en-US" altLang="ja-JP" b="0" dirty="0" smtClean="0">
              <a:ea typeface="ＭＳ Ｐ明朝" charset="-128"/>
            </a:endParaRPr>
          </a:p>
          <a:p>
            <a:pPr eaLnBrk="1" hangingPunct="1"/>
            <a:r>
              <a:rPr lang="ja-JP" altLang="en-US" b="0" dirty="0" smtClean="0">
                <a:ea typeface="ＭＳ Ｐ明朝" charset="-128"/>
              </a:rPr>
              <a:t>ユーザがやるところ開発者がするところの説明</a:t>
            </a:r>
            <a:endParaRPr lang="en-US" altLang="ja-JP" b="0" dirty="0" smtClean="0">
              <a:ea typeface="ＭＳ Ｐ明朝" charset="-128"/>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「ソースコード解析部は</a:t>
            </a:r>
            <a:r>
              <a:rPr kumimoji="1" lang="en-US" altLang="ja-JP" dirty="0" smtClean="0"/>
              <a:t>AST</a:t>
            </a:r>
            <a:r>
              <a:rPr kumimoji="1" lang="ja-JP" altLang="en-US" dirty="0" smtClean="0"/>
              <a:t>構築部，ＡＳＴ解析部・・・・で構成されています．」</a:t>
            </a:r>
            <a:endParaRPr kumimoji="1" lang="en-US" altLang="ja-JP" dirty="0" smtClean="0"/>
          </a:p>
          <a:p>
            <a:endParaRPr kumimoji="1" lang="en-US" altLang="ja-JP" dirty="0" smtClean="0"/>
          </a:p>
          <a:p>
            <a:r>
              <a:rPr kumimoji="1" lang="ja-JP" altLang="en-US" dirty="0" smtClean="0"/>
              <a:t>処理の流れと各部の説明</a:t>
            </a:r>
            <a:endParaRPr kumimoji="1" lang="en-US" altLang="ja-JP" dirty="0" smtClean="0"/>
          </a:p>
          <a:p>
            <a:endParaRPr kumimoji="1" lang="en-US" altLang="ja-JP" dirty="0" smtClean="0"/>
          </a:p>
          <a:p>
            <a:r>
              <a:rPr kumimoji="1" lang="ja-JP" altLang="en-US" dirty="0" smtClean="0"/>
              <a:t>「通常ソースコード解析部全体が言語ごとに用意されますが，</a:t>
            </a:r>
            <a:endParaRPr kumimoji="1" lang="en-US" altLang="ja-JP" dirty="0" smtClean="0"/>
          </a:p>
          <a:p>
            <a:r>
              <a:rPr kumimoji="1" lang="ja-JP" altLang="en-US" dirty="0" smtClean="0"/>
              <a:t>ＭＡＳＵはＡＳＴ構築部で言語間の違いを吸収するため，ＡＳＴ解析部，データ構造構築部の大部分を再利用することが可能</a:t>
            </a:r>
            <a:endParaRPr kumimoji="1" lang="en-US" altLang="ja-JP" dirty="0" smtClean="0"/>
          </a:p>
          <a:p>
            <a:r>
              <a:rPr kumimoji="1" lang="ja-JP" altLang="en-US" dirty="0" smtClean="0"/>
              <a:t>つまりＡＳＴ構築部のみを言語ごとに用意するだけでよい．</a:t>
            </a:r>
            <a:endParaRPr kumimoji="1" lang="en-US" altLang="ja-JP" dirty="0" smtClean="0"/>
          </a:p>
          <a:p>
            <a:r>
              <a:rPr kumimoji="1" lang="ja-JP" altLang="en-US" dirty="0" smtClean="0"/>
              <a:t>また，ソースコード解析部の実装にコストがかかる部分はＡＳＴ解析部やデータ構造構築部であり，</a:t>
            </a:r>
            <a:endParaRPr kumimoji="1" lang="en-US" altLang="ja-JP" dirty="0" smtClean="0"/>
          </a:p>
          <a:p>
            <a:r>
              <a:rPr kumimoji="1" lang="ja-JP" altLang="en-US" dirty="0" smtClean="0"/>
              <a:t>ＡＳＴ構築部はＡＳＴ解析部などに比べて低コストで実装できるので，多言語対応のためのコストは少なくて済む．</a:t>
            </a:r>
            <a:endParaRPr kumimoji="1" lang="en-US" altLang="ja-JP" dirty="0" smtClean="0"/>
          </a:p>
        </p:txBody>
      </p:sp>
      <p:sp>
        <p:nvSpPr>
          <p:cNvPr id="4" name="スライド番号プレースホルダ 3"/>
          <p:cNvSpPr>
            <a:spLocks noGrp="1"/>
          </p:cNvSpPr>
          <p:nvPr>
            <p:ph type="sldNum" sz="quarter" idx="10"/>
          </p:nvPr>
        </p:nvSpPr>
        <p:spPr/>
        <p:txBody>
          <a:bodyPr/>
          <a:lstStyle/>
          <a:p>
            <a:pPr>
              <a:defRPr/>
            </a:pPr>
            <a:fld id="{BF589E34-3ECD-4C89-95A8-EB825CF43805}" type="slidenum">
              <a:rPr lang="en-US" altLang="ja-JP" smtClean="0"/>
              <a:pPr>
                <a:defRPr/>
              </a:pPr>
              <a:t>13</a:t>
            </a:fld>
            <a:endParaRPr lang="en-US" altLang="ja-JP"/>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それではＡＳＴ構築部でどのように言語非依存な抽象ＡＳＴを構築しているかを説明します．</a:t>
            </a:r>
            <a:endParaRPr kumimoji="1" lang="ja-JP" altLang="en-US" dirty="0"/>
          </a:p>
        </p:txBody>
      </p:sp>
      <p:sp>
        <p:nvSpPr>
          <p:cNvPr id="4" name="スライド番号プレースホルダ 3"/>
          <p:cNvSpPr>
            <a:spLocks noGrp="1"/>
          </p:cNvSpPr>
          <p:nvPr>
            <p:ph type="sldNum" sz="quarter" idx="10"/>
          </p:nvPr>
        </p:nvSpPr>
        <p:spPr/>
        <p:txBody>
          <a:bodyPr/>
          <a:lstStyle/>
          <a:p>
            <a:pPr>
              <a:defRPr/>
            </a:pPr>
            <a:fld id="{BF589E34-3ECD-4C89-95A8-EB825CF43805}" type="slidenum">
              <a:rPr lang="en-US" altLang="ja-JP" smtClean="0"/>
              <a:pPr>
                <a:defRPr/>
              </a:pPr>
              <a:t>14</a:t>
            </a:fld>
            <a:endParaRPr lang="en-US" altLang="ja-JP"/>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「ＡＳＴ構築の際に言語間の差異をどのように吸収しているか説明します」</a:t>
            </a:r>
            <a:endParaRPr kumimoji="1" lang="ja-JP" altLang="en-US" dirty="0"/>
          </a:p>
        </p:txBody>
      </p:sp>
      <p:sp>
        <p:nvSpPr>
          <p:cNvPr id="4" name="スライド番号プレースホルダ 3"/>
          <p:cNvSpPr>
            <a:spLocks noGrp="1"/>
          </p:cNvSpPr>
          <p:nvPr>
            <p:ph type="sldNum" sz="quarter" idx="10"/>
          </p:nvPr>
        </p:nvSpPr>
        <p:spPr/>
        <p:txBody>
          <a:bodyPr/>
          <a:lstStyle/>
          <a:p>
            <a:pPr>
              <a:defRPr/>
            </a:pPr>
            <a:fld id="{BF589E34-3ECD-4C89-95A8-EB825CF43805}" type="slidenum">
              <a:rPr lang="en-US" altLang="ja-JP" smtClean="0"/>
              <a:pPr>
                <a:defRPr/>
              </a:pPr>
              <a:t>15</a:t>
            </a:fld>
            <a:endParaRPr lang="en-US" altLang="ja-JP"/>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さらっと行う</a:t>
            </a:r>
            <a:endParaRPr kumimoji="1" lang="ja-JP" altLang="en-US" dirty="0"/>
          </a:p>
        </p:txBody>
      </p:sp>
      <p:sp>
        <p:nvSpPr>
          <p:cNvPr id="4" name="スライド番号プレースホルダ 3"/>
          <p:cNvSpPr>
            <a:spLocks noGrp="1"/>
          </p:cNvSpPr>
          <p:nvPr>
            <p:ph type="sldNum" sz="quarter" idx="10"/>
          </p:nvPr>
        </p:nvSpPr>
        <p:spPr/>
        <p:txBody>
          <a:bodyPr/>
          <a:lstStyle/>
          <a:p>
            <a:pPr>
              <a:defRPr/>
            </a:pPr>
            <a:fld id="{BF589E34-3ECD-4C89-95A8-EB825CF43805}" type="slidenum">
              <a:rPr lang="en-US" altLang="ja-JP" smtClean="0"/>
              <a:pPr>
                <a:defRPr/>
              </a:pPr>
              <a:t>16</a:t>
            </a:fld>
            <a:endParaRPr lang="en-US" altLang="ja-JP"/>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さらっという</a:t>
            </a:r>
            <a:endParaRPr kumimoji="1" lang="ja-JP" altLang="en-US" dirty="0"/>
          </a:p>
        </p:txBody>
      </p:sp>
      <p:sp>
        <p:nvSpPr>
          <p:cNvPr id="4" name="スライド番号プレースホルダ 3"/>
          <p:cNvSpPr>
            <a:spLocks noGrp="1"/>
          </p:cNvSpPr>
          <p:nvPr>
            <p:ph type="sldNum" sz="quarter" idx="10"/>
          </p:nvPr>
        </p:nvSpPr>
        <p:spPr/>
        <p:txBody>
          <a:bodyPr/>
          <a:lstStyle/>
          <a:p>
            <a:pPr>
              <a:defRPr/>
            </a:pPr>
            <a:fld id="{BF589E34-3ECD-4C89-95A8-EB825CF43805}" type="slidenum">
              <a:rPr lang="en-US" altLang="ja-JP" smtClean="0"/>
              <a:pPr>
                <a:defRPr/>
              </a:pPr>
              <a:t>17</a:t>
            </a:fld>
            <a:endParaRPr lang="en-US" altLang="ja-JP"/>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次に生成した非言語依存のＡＳＴを解析するＡＳＴ解析部の特徴について説明します．</a:t>
            </a:r>
            <a:endParaRPr kumimoji="1" lang="en-US" altLang="ja-JP" dirty="0" smtClean="0"/>
          </a:p>
          <a:p>
            <a:endParaRPr kumimoji="1" lang="en-US" altLang="ja-JP" dirty="0" smtClean="0"/>
          </a:p>
          <a:p>
            <a:r>
              <a:rPr kumimoji="1" lang="ja-JP" altLang="en-US" dirty="0" smtClean="0"/>
              <a:t>ＡＳＴ解析部は複数の小さな解析器から構成されています．</a:t>
            </a:r>
            <a:endParaRPr kumimoji="1" lang="en-US" altLang="ja-JP" dirty="0" smtClean="0"/>
          </a:p>
          <a:p>
            <a:r>
              <a:rPr kumimoji="1" lang="ja-JP" altLang="en-US" dirty="0" smtClean="0"/>
              <a:t>各小解析器はソフトウェアの概念ごとに用意されている（クラスの情報を解析するのはクラス情報解析）</a:t>
            </a:r>
            <a:endParaRPr kumimoji="1" lang="en-US" altLang="ja-JP" dirty="0" smtClean="0"/>
          </a:p>
          <a:p>
            <a:endParaRPr kumimoji="1" lang="en-US" altLang="ja-JP" dirty="0" smtClean="0"/>
          </a:p>
          <a:p>
            <a:endParaRPr kumimoji="1" lang="en-US" altLang="ja-JP" dirty="0" smtClean="0"/>
          </a:p>
          <a:p>
            <a:r>
              <a:rPr kumimoji="1" lang="ja-JP" altLang="en-US" dirty="0" smtClean="0"/>
              <a:t>クリック</a:t>
            </a:r>
            <a:endParaRPr kumimoji="1" lang="en-US" altLang="ja-JP" dirty="0" smtClean="0"/>
          </a:p>
          <a:p>
            <a:r>
              <a:rPr kumimoji="1" lang="ja-JP" altLang="en-US" dirty="0" smtClean="0"/>
              <a:t>これにより，目的に応じた・・・・・</a:t>
            </a:r>
            <a:endParaRPr kumimoji="1" lang="en-US" altLang="ja-JP" dirty="0" smtClean="0"/>
          </a:p>
          <a:p>
            <a:r>
              <a:rPr kumimoji="1" lang="ja-JP" altLang="en-US" dirty="0" smtClean="0"/>
              <a:t>また，高い拡張性を・・・</a:t>
            </a:r>
            <a:endParaRPr kumimoji="1" lang="en-US" altLang="ja-JP" dirty="0" smtClean="0"/>
          </a:p>
          <a:p>
            <a:endParaRPr kumimoji="1" lang="ja-JP" altLang="en-US" dirty="0"/>
          </a:p>
        </p:txBody>
      </p:sp>
      <p:sp>
        <p:nvSpPr>
          <p:cNvPr id="4" name="スライド番号プレースホルダ 3"/>
          <p:cNvSpPr>
            <a:spLocks noGrp="1"/>
          </p:cNvSpPr>
          <p:nvPr>
            <p:ph type="sldNum" sz="quarter" idx="10"/>
          </p:nvPr>
        </p:nvSpPr>
        <p:spPr/>
        <p:txBody>
          <a:bodyPr/>
          <a:lstStyle/>
          <a:p>
            <a:pPr>
              <a:defRPr/>
            </a:pPr>
            <a:fld id="{BF589E34-3ECD-4C89-95A8-EB825CF43805}" type="slidenum">
              <a:rPr lang="en-US" altLang="ja-JP" smtClean="0"/>
              <a:pPr>
                <a:defRPr/>
              </a:pPr>
              <a:t>19</a:t>
            </a:fld>
            <a:endParaRPr lang="en-US" altLang="ja-JP"/>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メインモジュールの構築した情報をプラグイン側から勝手に変更できない．</a:t>
            </a:r>
            <a:endParaRPr kumimoji="1" lang="en-US" altLang="ja-JP" dirty="0" smtClean="0"/>
          </a:p>
          <a:p>
            <a:r>
              <a:rPr kumimoji="1" lang="ja-JP" altLang="en-US" dirty="0" smtClean="0"/>
              <a:t>他のプラグインの情報を勝手に変更できない．</a:t>
            </a:r>
            <a:endParaRPr kumimoji="1" lang="en-US" altLang="ja-JP" dirty="0" smtClean="0"/>
          </a:p>
          <a:p>
            <a:endParaRPr kumimoji="1" lang="en-US" altLang="ja-JP" dirty="0" smtClean="0"/>
          </a:p>
          <a:p>
            <a:endParaRPr kumimoji="1" lang="ja-JP" altLang="en-US" dirty="0"/>
          </a:p>
        </p:txBody>
      </p:sp>
      <p:sp>
        <p:nvSpPr>
          <p:cNvPr id="4" name="スライド番号プレースホルダ 3"/>
          <p:cNvSpPr>
            <a:spLocks noGrp="1"/>
          </p:cNvSpPr>
          <p:nvPr>
            <p:ph type="sldNum" sz="quarter" idx="10"/>
          </p:nvPr>
        </p:nvSpPr>
        <p:spPr/>
        <p:txBody>
          <a:bodyPr/>
          <a:lstStyle/>
          <a:p>
            <a:pPr>
              <a:defRPr/>
            </a:pPr>
            <a:fld id="{BF589E34-3ECD-4C89-95A8-EB825CF43805}" type="slidenum">
              <a:rPr lang="en-US" altLang="ja-JP" smtClean="0"/>
              <a:pPr>
                <a:defRPr/>
              </a:pPr>
              <a:t>22</a:t>
            </a:fld>
            <a:endParaRPr lang="en-US" altLang="ja-JP"/>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a:defRPr/>
            </a:pPr>
            <a:fld id="{BF589E34-3ECD-4C89-95A8-EB825CF43805}" type="slidenum">
              <a:rPr lang="en-US" altLang="ja-JP" smtClean="0"/>
              <a:pPr>
                <a:defRPr/>
              </a:pPr>
              <a:t>23</a:t>
            </a:fld>
            <a:endParaRPr lang="en-US" altLang="ja-JP"/>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デモはさらっと行う</a:t>
            </a:r>
            <a:endParaRPr kumimoji="1" lang="ja-JP" altLang="en-US" dirty="0"/>
          </a:p>
        </p:txBody>
      </p:sp>
      <p:sp>
        <p:nvSpPr>
          <p:cNvPr id="4" name="スライド番号プレースホルダ 3"/>
          <p:cNvSpPr>
            <a:spLocks noGrp="1"/>
          </p:cNvSpPr>
          <p:nvPr>
            <p:ph type="sldNum" sz="quarter" idx="10"/>
          </p:nvPr>
        </p:nvSpPr>
        <p:spPr/>
        <p:txBody>
          <a:bodyPr/>
          <a:lstStyle/>
          <a:p>
            <a:pPr>
              <a:defRPr/>
            </a:pPr>
            <a:fld id="{BF589E34-3ECD-4C89-95A8-EB825CF43805}" type="slidenum">
              <a:rPr lang="en-US" altLang="ja-JP" smtClean="0"/>
              <a:pPr>
                <a:defRPr/>
              </a:pPr>
              <a:t>25</a:t>
            </a:fld>
            <a:endParaRPr lang="en-US" altLang="ja-JP"/>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a:defRPr/>
            </a:pPr>
            <a:fld id="{BF589E34-3ECD-4C89-95A8-EB825CF43805}" type="slidenum">
              <a:rPr lang="en-US" altLang="ja-JP" smtClean="0"/>
              <a:pPr>
                <a:defRPr/>
              </a:pPr>
              <a:t>29</a:t>
            </a:fld>
            <a:endParaRPr lang="en-US" altLang="ja-JP"/>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a:defRPr/>
            </a:pPr>
            <a:fld id="{BF589E34-3ECD-4C89-95A8-EB825CF43805}" type="slidenum">
              <a:rPr lang="en-US" altLang="ja-JP" smtClean="0"/>
              <a:pPr>
                <a:defRPr/>
              </a:pPr>
              <a:t>4</a:t>
            </a:fld>
            <a:endParaRPr lang="en-US" altLang="ja-JP"/>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メインモジュールの構築した情報をプラグイン側から勝手に変更できない．</a:t>
            </a:r>
            <a:endParaRPr kumimoji="1" lang="en-US" altLang="ja-JP" dirty="0" smtClean="0"/>
          </a:p>
          <a:p>
            <a:r>
              <a:rPr kumimoji="1" lang="ja-JP" altLang="en-US" dirty="0" smtClean="0"/>
              <a:t>他のプラグインの情報を勝手に変更できない．</a:t>
            </a:r>
            <a:endParaRPr kumimoji="1" lang="en-US" altLang="ja-JP" dirty="0" smtClean="0"/>
          </a:p>
          <a:p>
            <a:endParaRPr kumimoji="1" lang="en-US" altLang="ja-JP" dirty="0" smtClean="0"/>
          </a:p>
          <a:p>
            <a:endParaRPr kumimoji="1" lang="ja-JP" altLang="en-US" dirty="0"/>
          </a:p>
        </p:txBody>
      </p:sp>
      <p:sp>
        <p:nvSpPr>
          <p:cNvPr id="4" name="スライド番号プレースホルダ 3"/>
          <p:cNvSpPr>
            <a:spLocks noGrp="1"/>
          </p:cNvSpPr>
          <p:nvPr>
            <p:ph type="sldNum" sz="quarter" idx="10"/>
          </p:nvPr>
        </p:nvSpPr>
        <p:spPr/>
        <p:txBody>
          <a:bodyPr/>
          <a:lstStyle/>
          <a:p>
            <a:pPr>
              <a:defRPr/>
            </a:pPr>
            <a:fld id="{BF589E34-3ECD-4C89-95A8-EB825CF43805}" type="slidenum">
              <a:rPr lang="en-US" altLang="ja-JP" smtClean="0"/>
              <a:pPr>
                <a:defRPr/>
              </a:pPr>
              <a:t>31</a:t>
            </a:fld>
            <a:endParaRPr lang="en-US" altLang="ja-JP"/>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２項目眼はサブも一気にいう</a:t>
            </a:r>
            <a:endParaRPr kumimoji="1" lang="en-US" altLang="ja-JP" dirty="0" smtClean="0"/>
          </a:p>
          <a:p>
            <a:r>
              <a:rPr kumimoji="1" lang="ja-JP" altLang="en-US" dirty="0" smtClean="0"/>
              <a:t>例えば</a:t>
            </a:r>
            <a:endParaRPr kumimoji="1" lang="en-US" altLang="ja-JP" dirty="0" smtClean="0"/>
          </a:p>
          <a:p>
            <a:r>
              <a:rPr kumimoji="1" lang="ja-JP" altLang="en-US" dirty="0" smtClean="0"/>
              <a:t>「ソフトウェアメトリクスはソフトウェアの概念的な要素に対して定義され，言語間の記述様式にとらわれない．・・・</a:t>
            </a:r>
            <a:r>
              <a:rPr kumimoji="1" lang="en-US" altLang="ja-JP" dirty="0" smtClean="0"/>
              <a:t>(CK</a:t>
            </a:r>
            <a:r>
              <a:rPr kumimoji="1" lang="ja-JP" altLang="en-US" dirty="0" smtClean="0"/>
              <a:t>メトリクスを例にあげて説明</a:t>
            </a:r>
            <a:r>
              <a:rPr kumimoji="1" lang="en-US" altLang="ja-JP" dirty="0" smtClean="0"/>
              <a:t>)</a:t>
            </a:r>
          </a:p>
          <a:p>
            <a:endParaRPr kumimoji="1" lang="en-US" altLang="ja-JP" dirty="0" smtClean="0"/>
          </a:p>
          <a:p>
            <a:r>
              <a:rPr kumimoji="1" lang="ja-JP" altLang="en-US" dirty="0" smtClean="0"/>
              <a:t>「実際にソフトウェアメトリクスの値を計測するときは，まずソースコード解析を行い，解析した情報を利用してメトリクス値を計測するという順序で行われます」</a:t>
            </a:r>
            <a:endParaRPr kumimoji="1" lang="en-US" altLang="ja-JP" dirty="0" smtClean="0"/>
          </a:p>
          <a:p>
            <a:endParaRPr kumimoji="1" lang="en-US" altLang="ja-JP" dirty="0" smtClean="0"/>
          </a:p>
          <a:p>
            <a:r>
              <a:rPr kumimoji="1" lang="ja-JP" altLang="en-US" dirty="0" smtClean="0"/>
              <a:t>「ここで言語ごとに異なる実装を用意しなければならないソースコード解析について詳しく説明します．」</a:t>
            </a:r>
            <a:endParaRPr kumimoji="1" lang="ja-JP" altLang="en-US" dirty="0"/>
          </a:p>
        </p:txBody>
      </p:sp>
      <p:sp>
        <p:nvSpPr>
          <p:cNvPr id="4" name="スライド番号プレースホルダ 3"/>
          <p:cNvSpPr>
            <a:spLocks noGrp="1"/>
          </p:cNvSpPr>
          <p:nvPr>
            <p:ph type="sldNum" sz="quarter" idx="10"/>
          </p:nvPr>
        </p:nvSpPr>
        <p:spPr/>
        <p:txBody>
          <a:bodyPr/>
          <a:lstStyle/>
          <a:p>
            <a:pPr>
              <a:defRPr/>
            </a:pPr>
            <a:fld id="{BF589E34-3ECD-4C89-95A8-EB825CF43805}" type="slidenum">
              <a:rPr lang="en-US" altLang="ja-JP" smtClean="0"/>
              <a:pPr>
                <a:defRPr/>
              </a:pPr>
              <a:t>5</a:t>
            </a:fld>
            <a:endParaRPr lang="en-US" altLang="ja-JP"/>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解析器が解析しなければならない情報は目的におうじてことなる．</a:t>
            </a:r>
            <a:endParaRPr kumimoji="1" lang="en-US" altLang="ja-JP" dirty="0" smtClean="0"/>
          </a:p>
          <a:p>
            <a:endParaRPr kumimoji="1" lang="en-US" altLang="ja-JP" dirty="0" smtClean="0"/>
          </a:p>
          <a:p>
            <a:r>
              <a:rPr kumimoji="1" lang="ja-JP" altLang="en-US" dirty="0" smtClean="0"/>
              <a:t>つまり，１つ１つの解析器の実装だけでも大きなコストを必要とするにもかかわらず，各言語ごとに用意しなければならないという問題がある．</a:t>
            </a:r>
            <a:endParaRPr kumimoji="1" lang="ja-JP" altLang="en-US" dirty="0"/>
          </a:p>
        </p:txBody>
      </p:sp>
      <p:sp>
        <p:nvSpPr>
          <p:cNvPr id="4" name="スライド番号プレースホルダ 3"/>
          <p:cNvSpPr>
            <a:spLocks noGrp="1"/>
          </p:cNvSpPr>
          <p:nvPr>
            <p:ph type="sldNum" sz="quarter" idx="10"/>
          </p:nvPr>
        </p:nvSpPr>
        <p:spPr/>
        <p:txBody>
          <a:bodyPr/>
          <a:lstStyle/>
          <a:p>
            <a:pPr>
              <a:defRPr/>
            </a:pPr>
            <a:fld id="{BF589E34-3ECD-4C89-95A8-EB825CF43805}" type="slidenum">
              <a:rPr lang="en-US" altLang="ja-JP" smtClean="0"/>
              <a:pPr>
                <a:defRPr/>
              </a:pPr>
              <a:t>6</a:t>
            </a:fld>
            <a:endParaRPr lang="en-US" altLang="ja-JP"/>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a:defRPr/>
            </a:pPr>
            <a:fld id="{BF589E34-3ECD-4C89-95A8-EB825CF43805}" type="slidenum">
              <a:rPr lang="en-US" altLang="ja-JP" smtClean="0"/>
              <a:pPr>
                <a:defRPr/>
              </a:pPr>
              <a:t>7</a:t>
            </a:fld>
            <a:endParaRPr lang="en-US" altLang="ja-JP"/>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「以上の問題をふまえて我々はメトリクス計測ツールは次の</a:t>
            </a:r>
            <a:r>
              <a:rPr kumimoji="1" lang="en-US" altLang="ja-JP" dirty="0" smtClean="0"/>
              <a:t>3</a:t>
            </a:r>
            <a:r>
              <a:rPr kumimoji="1" lang="ja-JP" altLang="en-US" dirty="0" err="1" smtClean="0"/>
              <a:t>つの</a:t>
            </a:r>
            <a:r>
              <a:rPr kumimoji="1" lang="ja-JP" altLang="en-US" dirty="0" smtClean="0"/>
              <a:t>要求をみたすべきであると考えた．」</a:t>
            </a:r>
            <a:endParaRPr kumimoji="1" lang="en-US" altLang="ja-JP" dirty="0" smtClean="0"/>
          </a:p>
          <a:p>
            <a:endParaRPr kumimoji="1" lang="en-US" altLang="ja-JP" dirty="0" smtClean="0"/>
          </a:p>
          <a:p>
            <a:r>
              <a:rPr kumimoji="1" lang="ja-JP" altLang="en-US" dirty="0" smtClean="0"/>
              <a:t>「これらの要求を満たすためわれわれの研究グループでは</a:t>
            </a:r>
            <a:r>
              <a:rPr kumimoji="1" lang="en-US" altLang="ja-JP" dirty="0" smtClean="0"/>
              <a:t>MASU</a:t>
            </a:r>
            <a:r>
              <a:rPr kumimoji="1" lang="ja-JP" altLang="en-US" dirty="0" smtClean="0"/>
              <a:t>を開発している」</a:t>
            </a:r>
            <a:endParaRPr kumimoji="1" lang="ja-JP" altLang="en-US" dirty="0"/>
          </a:p>
        </p:txBody>
      </p:sp>
      <p:sp>
        <p:nvSpPr>
          <p:cNvPr id="4" name="スライド番号プレースホルダ 3"/>
          <p:cNvSpPr>
            <a:spLocks noGrp="1"/>
          </p:cNvSpPr>
          <p:nvPr>
            <p:ph type="sldNum" sz="quarter" idx="10"/>
          </p:nvPr>
        </p:nvSpPr>
        <p:spPr/>
        <p:txBody>
          <a:bodyPr/>
          <a:lstStyle/>
          <a:p>
            <a:pPr>
              <a:defRPr/>
            </a:pPr>
            <a:fld id="{BF589E34-3ECD-4C89-95A8-EB825CF43805}" type="slidenum">
              <a:rPr lang="en-US" altLang="ja-JP" smtClean="0"/>
              <a:pPr>
                <a:defRPr/>
              </a:pPr>
              <a:t>9</a:t>
            </a:fld>
            <a:endParaRPr lang="en-US" altLang="ja-JP"/>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「それでは</a:t>
            </a:r>
            <a:r>
              <a:rPr kumimoji="1" lang="en-US" altLang="ja-JP" dirty="0" smtClean="0"/>
              <a:t>MASU</a:t>
            </a:r>
            <a:r>
              <a:rPr kumimoji="1" lang="ja-JP" altLang="en-US" dirty="0" smtClean="0"/>
              <a:t>の具体的な説明に移ります」</a:t>
            </a:r>
            <a:endParaRPr kumimoji="1" lang="ja-JP" altLang="en-US" dirty="0"/>
          </a:p>
        </p:txBody>
      </p:sp>
      <p:sp>
        <p:nvSpPr>
          <p:cNvPr id="4" name="スライド番号プレースホルダ 3"/>
          <p:cNvSpPr>
            <a:spLocks noGrp="1"/>
          </p:cNvSpPr>
          <p:nvPr>
            <p:ph type="sldNum" sz="quarter" idx="10"/>
          </p:nvPr>
        </p:nvSpPr>
        <p:spPr/>
        <p:txBody>
          <a:bodyPr/>
          <a:lstStyle/>
          <a:p>
            <a:pPr>
              <a:defRPr/>
            </a:pPr>
            <a:fld id="{BF589E34-3ECD-4C89-95A8-EB825CF43805}" type="slidenum">
              <a:rPr lang="en-US" altLang="ja-JP" smtClean="0"/>
              <a:pPr>
                <a:defRPr/>
              </a:pPr>
              <a:t>10</a:t>
            </a:fld>
            <a:endParaRPr lang="en-US" altLang="ja-JP"/>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a:defRPr/>
            </a:pPr>
            <a:fld id="{BF589E34-3ECD-4C89-95A8-EB825CF43805}" type="slidenum">
              <a:rPr lang="en-US" altLang="ja-JP" smtClean="0"/>
              <a:pPr>
                <a:defRPr/>
              </a:pPr>
              <a:t>11</a:t>
            </a:fld>
            <a:endParaRPr lang="en-US" altLang="ja-JP"/>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a:t>
            </a:r>
            <a:r>
              <a:rPr kumimoji="1" lang="en-US" altLang="ja-JP" dirty="0" smtClean="0"/>
              <a:t>MASU</a:t>
            </a:r>
            <a:r>
              <a:rPr kumimoji="1" lang="ja-JP" altLang="en-US" dirty="0" smtClean="0"/>
              <a:t>は大きくわけて青色のメインモジュールと赤色の部分であるプラグインに分けられる」</a:t>
            </a:r>
            <a:endParaRPr kumimoji="1" lang="en-US" altLang="ja-JP" dirty="0" smtClean="0"/>
          </a:p>
          <a:p>
            <a:r>
              <a:rPr kumimoji="1" lang="ja-JP" altLang="en-US" dirty="0" smtClean="0"/>
              <a:t>「基本的にメインモジュールの実装は開発者が行い，プラグインの開発はユーザが行う．</a:t>
            </a:r>
            <a:endParaRPr kumimoji="1" lang="en-US" altLang="ja-JP" dirty="0" smtClean="0"/>
          </a:p>
          <a:p>
            <a:r>
              <a:rPr kumimoji="1" lang="ja-JP" altLang="en-US" dirty="0" smtClean="0"/>
              <a:t>メトリクスの計測はメインモジュールとプラグインが協調して行う．直感的にわかるようにユーザーの開発する必要がある部分は少ない」</a:t>
            </a:r>
            <a:endParaRPr kumimoji="1" lang="en-US" altLang="ja-JP" dirty="0" smtClean="0"/>
          </a:p>
          <a:p>
            <a:endParaRPr kumimoji="1" lang="en-US" altLang="ja-JP" dirty="0" smtClean="0"/>
          </a:p>
          <a:p>
            <a:r>
              <a:rPr kumimoji="1" lang="ja-JP" altLang="en-US" dirty="0" smtClean="0"/>
              <a:t>「次に処理の流れについて説明する．まず入力としてソースコードをメインモジュールに与える．</a:t>
            </a:r>
            <a:endParaRPr kumimoji="1" lang="en-US" altLang="ja-JP" dirty="0" smtClean="0"/>
          </a:p>
          <a:p>
            <a:r>
              <a:rPr kumimoji="1" lang="ja-JP" altLang="en-US" dirty="0" smtClean="0"/>
              <a:t>メインモジュールはソースコード解析部・・・・・・で構成されており，まずソースコード解析部で入力として与えられたソースコードを解析し，解析結果を保存する．</a:t>
            </a:r>
            <a:endParaRPr kumimoji="1" lang="en-US" altLang="ja-JP" dirty="0" smtClean="0"/>
          </a:p>
          <a:p>
            <a:r>
              <a:rPr kumimoji="1" lang="ja-JP" altLang="en-US" dirty="0" smtClean="0"/>
              <a:t>・・・」</a:t>
            </a:r>
            <a:endParaRPr kumimoji="1" lang="en-US" altLang="ja-JP" dirty="0" smtClean="0"/>
          </a:p>
          <a:p>
            <a:endParaRPr kumimoji="1" lang="en-US" altLang="ja-JP" dirty="0" smtClean="0"/>
          </a:p>
          <a:p>
            <a:r>
              <a:rPr kumimoji="1" lang="ja-JP" altLang="en-US" dirty="0" smtClean="0"/>
              <a:t>「ＭＡＳＵの多言語対応のための工夫について説明します．他言語対応のための工夫はソースコード解析部でおこなわれています．</a:t>
            </a:r>
            <a:endParaRPr kumimoji="1" lang="en-US" altLang="ja-JP" dirty="0" smtClean="0"/>
          </a:p>
        </p:txBody>
      </p:sp>
      <p:sp>
        <p:nvSpPr>
          <p:cNvPr id="4" name="スライド番号プレースホルダ 3"/>
          <p:cNvSpPr>
            <a:spLocks noGrp="1"/>
          </p:cNvSpPr>
          <p:nvPr>
            <p:ph type="sldNum" sz="quarter" idx="10"/>
          </p:nvPr>
        </p:nvSpPr>
        <p:spPr/>
        <p:txBody>
          <a:bodyPr/>
          <a:lstStyle/>
          <a:p>
            <a:pPr>
              <a:defRPr/>
            </a:pPr>
            <a:fld id="{BF589E34-3ECD-4C89-95A8-EB825CF43805}" type="slidenum">
              <a:rPr lang="en-US" altLang="ja-JP" smtClean="0"/>
              <a:pPr>
                <a:defRPr/>
              </a:pPr>
              <a:t>12</a:t>
            </a:fld>
            <a:endParaRPr lang="en-US" altLang="ja-JP"/>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4" name="Rectangle 2" descr="横線"/>
          <p:cNvSpPr>
            <a:spLocks noChangeArrowheads="1"/>
          </p:cNvSpPr>
          <p:nvPr/>
        </p:nvSpPr>
        <p:spPr bwMode="auto">
          <a:xfrm>
            <a:off x="6699250" y="908050"/>
            <a:ext cx="2192338" cy="5473700"/>
          </a:xfrm>
          <a:prstGeom prst="rect">
            <a:avLst/>
          </a:prstGeom>
          <a:pattFill prst="ltHorz">
            <a:fgClr>
              <a:schemeClr val="bg2">
                <a:alpha val="50000"/>
              </a:schemeClr>
            </a:fgClr>
            <a:bgClr>
              <a:schemeClr val="bg1">
                <a:alpha val="50000"/>
              </a:schemeClr>
            </a:bgClr>
          </a:pattFill>
          <a:ln w="9525">
            <a:noFill/>
            <a:miter lim="800000"/>
            <a:headEnd/>
            <a:tailEnd/>
          </a:ln>
          <a:effectLst/>
        </p:spPr>
        <p:txBody>
          <a:bodyPr wrap="none" anchor="ctr"/>
          <a:lstStyle/>
          <a:p>
            <a:pPr>
              <a:defRPr/>
            </a:pPr>
            <a:endParaRPr lang="ja-JP" altLang="en-US">
              <a:ea typeface="ＭＳ Ｐゴシック" pitchFamily="50" charset="-128"/>
            </a:endParaRPr>
          </a:p>
        </p:txBody>
      </p:sp>
      <p:sp>
        <p:nvSpPr>
          <p:cNvPr id="5" name="Rectangle 5"/>
          <p:cNvSpPr>
            <a:spLocks noChangeArrowheads="1"/>
          </p:cNvSpPr>
          <p:nvPr/>
        </p:nvSpPr>
        <p:spPr bwMode="auto">
          <a:xfrm>
            <a:off x="317500" y="404813"/>
            <a:ext cx="6381750" cy="503237"/>
          </a:xfrm>
          <a:prstGeom prst="rect">
            <a:avLst/>
          </a:prstGeom>
          <a:gradFill rotWithShape="1">
            <a:gsLst>
              <a:gs pos="0">
                <a:schemeClr val="accent1"/>
              </a:gs>
              <a:gs pos="100000">
                <a:schemeClr val="accent1">
                  <a:gamma/>
                  <a:tint val="73725"/>
                  <a:invGamma/>
                </a:schemeClr>
              </a:gs>
            </a:gsLst>
            <a:lin ang="0" scaled="1"/>
          </a:gradFill>
          <a:ln w="9525">
            <a:noFill/>
            <a:miter lim="800000"/>
            <a:headEnd/>
            <a:tailEnd/>
          </a:ln>
          <a:effectLst/>
        </p:spPr>
        <p:txBody>
          <a:bodyPr wrap="none" anchor="ctr"/>
          <a:lstStyle/>
          <a:p>
            <a:pPr>
              <a:defRPr/>
            </a:pPr>
            <a:endParaRPr lang="ja-JP" altLang="en-US">
              <a:ea typeface="ＭＳ Ｐゴシック" pitchFamily="50" charset="-128"/>
            </a:endParaRPr>
          </a:p>
        </p:txBody>
      </p:sp>
      <p:sp>
        <p:nvSpPr>
          <p:cNvPr id="6" name="Rectangle 6"/>
          <p:cNvSpPr>
            <a:spLocks noChangeArrowheads="1"/>
          </p:cNvSpPr>
          <p:nvPr/>
        </p:nvSpPr>
        <p:spPr bwMode="auto">
          <a:xfrm>
            <a:off x="6699250" y="404813"/>
            <a:ext cx="2193925" cy="503237"/>
          </a:xfrm>
          <a:prstGeom prst="rect">
            <a:avLst/>
          </a:prstGeom>
          <a:gradFill rotWithShape="1">
            <a:gsLst>
              <a:gs pos="0">
                <a:schemeClr val="folHlink"/>
              </a:gs>
              <a:gs pos="100000">
                <a:schemeClr val="folHlink">
                  <a:gamma/>
                  <a:shade val="46275"/>
                  <a:invGamma/>
                </a:schemeClr>
              </a:gs>
            </a:gsLst>
            <a:lin ang="0" scaled="1"/>
          </a:gradFill>
          <a:ln w="9525">
            <a:noFill/>
            <a:miter lim="800000"/>
            <a:headEnd/>
            <a:tailEnd/>
          </a:ln>
          <a:effectLst/>
        </p:spPr>
        <p:txBody>
          <a:bodyPr wrap="none" anchor="ctr"/>
          <a:lstStyle/>
          <a:p>
            <a:pPr>
              <a:defRPr/>
            </a:pPr>
            <a:endParaRPr lang="ja-JP" altLang="en-US">
              <a:ea typeface="ＭＳ Ｐゴシック" pitchFamily="50" charset="-128"/>
            </a:endParaRPr>
          </a:p>
        </p:txBody>
      </p:sp>
      <p:sp>
        <p:nvSpPr>
          <p:cNvPr id="7" name="Rectangle 7"/>
          <p:cNvSpPr>
            <a:spLocks noChangeArrowheads="1"/>
          </p:cNvSpPr>
          <p:nvPr/>
        </p:nvSpPr>
        <p:spPr bwMode="auto">
          <a:xfrm>
            <a:off x="317500" y="901700"/>
            <a:ext cx="8574088" cy="144463"/>
          </a:xfrm>
          <a:prstGeom prst="rect">
            <a:avLst/>
          </a:prstGeom>
          <a:gradFill rotWithShape="1">
            <a:gsLst>
              <a:gs pos="0">
                <a:schemeClr val="bg2">
                  <a:alpha val="39999"/>
                </a:schemeClr>
              </a:gs>
              <a:gs pos="100000">
                <a:schemeClr val="bg1">
                  <a:alpha val="39999"/>
                </a:schemeClr>
              </a:gs>
            </a:gsLst>
            <a:lin ang="5400000" scaled="1"/>
          </a:gradFill>
          <a:ln w="9525">
            <a:noFill/>
            <a:miter lim="800000"/>
            <a:headEnd/>
            <a:tailEnd/>
          </a:ln>
          <a:effectLst/>
        </p:spPr>
        <p:txBody>
          <a:bodyPr wrap="none" anchor="ctr"/>
          <a:lstStyle/>
          <a:p>
            <a:pPr>
              <a:defRPr/>
            </a:pPr>
            <a:endParaRPr lang="ja-JP" altLang="en-US">
              <a:ea typeface="ＭＳ Ｐゴシック" pitchFamily="50" charset="-128"/>
            </a:endParaRPr>
          </a:p>
        </p:txBody>
      </p:sp>
      <p:sp>
        <p:nvSpPr>
          <p:cNvPr id="8" name="Line 8"/>
          <p:cNvSpPr>
            <a:spLocks noChangeShapeType="1"/>
          </p:cNvSpPr>
          <p:nvPr/>
        </p:nvSpPr>
        <p:spPr bwMode="auto">
          <a:xfrm>
            <a:off x="450850" y="3213100"/>
            <a:ext cx="6116638" cy="0"/>
          </a:xfrm>
          <a:prstGeom prst="line">
            <a:avLst/>
          </a:prstGeom>
          <a:noFill/>
          <a:ln w="9525">
            <a:solidFill>
              <a:srgbClr val="C0C0C0"/>
            </a:solidFill>
            <a:round/>
            <a:headEnd/>
            <a:tailEnd/>
          </a:ln>
          <a:effectLst/>
        </p:spPr>
        <p:txBody>
          <a:bodyPr/>
          <a:lstStyle/>
          <a:p>
            <a:pPr>
              <a:defRPr/>
            </a:pPr>
            <a:endParaRPr lang="ja-JP" altLang="en-US">
              <a:ea typeface="ＭＳ Ｐゴシック" pitchFamily="50" charset="-128"/>
            </a:endParaRPr>
          </a:p>
        </p:txBody>
      </p:sp>
      <p:pic>
        <p:nvPicPr>
          <p:cNvPr id="9" name="Picture 9" descr="sel-logo"/>
          <p:cNvPicPr>
            <a:picLocks noChangeAspect="1" noChangeArrowheads="1"/>
          </p:cNvPicPr>
          <p:nvPr/>
        </p:nvPicPr>
        <p:blipFill>
          <a:blip r:embed="rId2"/>
          <a:srcRect/>
          <a:stretch>
            <a:fillRect/>
          </a:stretch>
        </p:blipFill>
        <p:spPr bwMode="auto">
          <a:xfrm>
            <a:off x="827088" y="5824538"/>
            <a:ext cx="1624012" cy="557212"/>
          </a:xfrm>
          <a:prstGeom prst="rect">
            <a:avLst/>
          </a:prstGeom>
          <a:noFill/>
          <a:ln w="9525">
            <a:noFill/>
            <a:miter lim="800000"/>
            <a:headEnd/>
            <a:tailEnd/>
          </a:ln>
        </p:spPr>
      </p:pic>
      <p:sp>
        <p:nvSpPr>
          <p:cNvPr id="10" name="Rectangle 10"/>
          <p:cNvSpPr>
            <a:spLocks noChangeArrowheads="1"/>
          </p:cNvSpPr>
          <p:nvPr/>
        </p:nvSpPr>
        <p:spPr bwMode="auto">
          <a:xfrm>
            <a:off x="2484438" y="5805488"/>
            <a:ext cx="4392612" cy="574675"/>
          </a:xfrm>
          <a:prstGeom prst="rect">
            <a:avLst/>
          </a:prstGeom>
          <a:noFill/>
          <a:ln w="9525">
            <a:noFill/>
            <a:miter lim="800000"/>
            <a:headEnd/>
            <a:tailEnd/>
          </a:ln>
          <a:effectLst/>
        </p:spPr>
        <p:txBody>
          <a:bodyPr wrap="none" anchor="ctr"/>
          <a:lstStyle/>
          <a:p>
            <a:pPr algn="l">
              <a:defRPr/>
            </a:pPr>
            <a:r>
              <a:rPr lang="en-US" altLang="ja-JP" sz="1200" b="1" i="1">
                <a:solidFill>
                  <a:schemeClr val="accent2"/>
                </a:solidFill>
                <a:ea typeface="ＭＳ Ｐゴシック" pitchFamily="50" charset="-128"/>
              </a:rPr>
              <a:t>Department of Computer Science, </a:t>
            </a:r>
          </a:p>
          <a:p>
            <a:pPr algn="l">
              <a:defRPr/>
            </a:pPr>
            <a:r>
              <a:rPr lang="en-US" altLang="ja-JP" sz="1200" b="1" i="1">
                <a:solidFill>
                  <a:schemeClr val="accent2"/>
                </a:solidFill>
                <a:ea typeface="ＭＳ Ｐゴシック" pitchFamily="50" charset="-128"/>
              </a:rPr>
              <a:t>Graduate School of Information Science &amp; Technology,</a:t>
            </a:r>
          </a:p>
          <a:p>
            <a:pPr algn="l">
              <a:defRPr/>
            </a:pPr>
            <a:r>
              <a:rPr lang="en-US" altLang="ja-JP" sz="1200" b="1" i="1">
                <a:solidFill>
                  <a:schemeClr val="accent2"/>
                </a:solidFill>
                <a:ea typeface="ＭＳ Ｐゴシック" pitchFamily="50" charset="-128"/>
              </a:rPr>
              <a:t>Osaka University</a:t>
            </a:r>
          </a:p>
        </p:txBody>
      </p:sp>
      <p:sp>
        <p:nvSpPr>
          <p:cNvPr id="11" name="Rectangle 11"/>
          <p:cNvSpPr>
            <a:spLocks noChangeArrowheads="1"/>
          </p:cNvSpPr>
          <p:nvPr/>
        </p:nvSpPr>
        <p:spPr bwMode="auto">
          <a:xfrm>
            <a:off x="439738" y="3201988"/>
            <a:ext cx="4614862" cy="125412"/>
          </a:xfrm>
          <a:prstGeom prst="rect">
            <a:avLst/>
          </a:prstGeom>
          <a:gradFill rotWithShape="1">
            <a:gsLst>
              <a:gs pos="0">
                <a:schemeClr val="accent1"/>
              </a:gs>
              <a:gs pos="100000">
                <a:schemeClr val="accent1">
                  <a:gamma/>
                  <a:tint val="73725"/>
                  <a:invGamma/>
                </a:schemeClr>
              </a:gs>
            </a:gsLst>
            <a:lin ang="0" scaled="1"/>
          </a:gradFill>
          <a:ln w="9525">
            <a:noFill/>
            <a:miter lim="800000"/>
            <a:headEnd/>
            <a:tailEnd/>
          </a:ln>
          <a:effectLst/>
        </p:spPr>
        <p:txBody>
          <a:bodyPr wrap="none" anchor="ctr"/>
          <a:lstStyle/>
          <a:p>
            <a:pPr>
              <a:defRPr/>
            </a:pPr>
            <a:endParaRPr lang="ja-JP" altLang="en-US">
              <a:ea typeface="ＭＳ Ｐゴシック" pitchFamily="50" charset="-128"/>
            </a:endParaRPr>
          </a:p>
        </p:txBody>
      </p:sp>
      <p:sp>
        <p:nvSpPr>
          <p:cNvPr id="12" name="Rectangle 12"/>
          <p:cNvSpPr>
            <a:spLocks noChangeArrowheads="1"/>
          </p:cNvSpPr>
          <p:nvPr/>
        </p:nvSpPr>
        <p:spPr bwMode="auto">
          <a:xfrm>
            <a:off x="5054600" y="3201988"/>
            <a:ext cx="1511300" cy="125412"/>
          </a:xfrm>
          <a:prstGeom prst="rect">
            <a:avLst/>
          </a:prstGeom>
          <a:gradFill rotWithShape="1">
            <a:gsLst>
              <a:gs pos="0">
                <a:schemeClr val="folHlink"/>
              </a:gs>
              <a:gs pos="100000">
                <a:schemeClr val="folHlink">
                  <a:gamma/>
                  <a:shade val="46275"/>
                  <a:invGamma/>
                </a:schemeClr>
              </a:gs>
            </a:gsLst>
            <a:lin ang="0" scaled="1"/>
          </a:gradFill>
          <a:ln w="9525">
            <a:noFill/>
            <a:miter lim="800000"/>
            <a:headEnd/>
            <a:tailEnd/>
          </a:ln>
          <a:effectLst/>
        </p:spPr>
        <p:txBody>
          <a:bodyPr wrap="none" anchor="ctr"/>
          <a:lstStyle/>
          <a:p>
            <a:pPr>
              <a:defRPr/>
            </a:pPr>
            <a:endParaRPr lang="ja-JP" altLang="en-US">
              <a:ea typeface="ＭＳ Ｐゴシック" pitchFamily="50" charset="-128"/>
            </a:endParaRPr>
          </a:p>
        </p:txBody>
      </p:sp>
      <p:sp>
        <p:nvSpPr>
          <p:cNvPr id="267267" name="Rectangle 3"/>
          <p:cNvSpPr>
            <a:spLocks noGrp="1" noChangeArrowheads="1"/>
          </p:cNvSpPr>
          <p:nvPr>
            <p:ph type="ctrTitle"/>
          </p:nvPr>
        </p:nvSpPr>
        <p:spPr>
          <a:xfrm>
            <a:off x="784225" y="1125538"/>
            <a:ext cx="5781675" cy="1943100"/>
          </a:xfrm>
        </p:spPr>
        <p:txBody>
          <a:bodyPr anchor="b"/>
          <a:lstStyle>
            <a:lvl1pPr>
              <a:defRPr sz="4400" b="1"/>
            </a:lvl1pPr>
          </a:lstStyle>
          <a:p>
            <a:r>
              <a:rPr lang="ja-JP" altLang="en-US"/>
              <a:t>マスタ タイトルの書式設定</a:t>
            </a:r>
          </a:p>
        </p:txBody>
      </p:sp>
      <p:sp>
        <p:nvSpPr>
          <p:cNvPr id="267268" name="Rectangle 4"/>
          <p:cNvSpPr>
            <a:spLocks noGrp="1" noChangeArrowheads="1"/>
          </p:cNvSpPr>
          <p:nvPr>
            <p:ph type="subTitle" idx="1"/>
          </p:nvPr>
        </p:nvSpPr>
        <p:spPr>
          <a:xfrm>
            <a:off x="784225" y="3357563"/>
            <a:ext cx="5781675" cy="2376487"/>
          </a:xfrm>
        </p:spPr>
        <p:txBody>
          <a:bodyPr/>
          <a:lstStyle>
            <a:lvl1pPr marL="0" indent="0">
              <a:buFont typeface="Wingdings" pitchFamily="2" charset="2"/>
              <a:buNone/>
              <a:defRPr/>
            </a:lvl1pPr>
          </a:lstStyle>
          <a:p>
            <a:r>
              <a:rPr lang="ja-JP" altLang="en-US"/>
              <a:t>マスタ サブタイトルの書式設定</a:t>
            </a:r>
          </a:p>
        </p:txBody>
      </p:sp>
      <p:sp>
        <p:nvSpPr>
          <p:cNvPr id="13" name="Rectangle 13"/>
          <p:cNvSpPr>
            <a:spLocks noGrp="1" noChangeArrowheads="1"/>
          </p:cNvSpPr>
          <p:nvPr>
            <p:ph type="dt" sz="half" idx="10"/>
          </p:nvPr>
        </p:nvSpPr>
        <p:spPr>
          <a:xfrm>
            <a:off x="539750" y="6526213"/>
            <a:ext cx="1511300" cy="287337"/>
          </a:xfrm>
        </p:spPr>
        <p:txBody>
          <a:bodyPr/>
          <a:lstStyle>
            <a:lvl1pPr algn="l">
              <a:defRPr/>
            </a:lvl1pPr>
          </a:lstStyle>
          <a:p>
            <a:pPr>
              <a:defRPr/>
            </a:pPr>
            <a:fld id="{54E7462D-94B7-4866-A2E4-5ED597CC50FC}" type="datetime1">
              <a:rPr lang="ja-JP" altLang="en-US" smtClean="0"/>
              <a:pPr>
                <a:defRPr/>
              </a:pPr>
              <a:t>2008/9/2</a:t>
            </a:fld>
            <a:endParaRPr lang="en-US" altLang="ja-JP"/>
          </a:p>
        </p:txBody>
      </p:sp>
      <p:sp>
        <p:nvSpPr>
          <p:cNvPr id="14" name="Rectangle 14"/>
          <p:cNvSpPr>
            <a:spLocks noGrp="1" noChangeArrowheads="1"/>
          </p:cNvSpPr>
          <p:nvPr>
            <p:ph type="ftr" sz="quarter" idx="11"/>
          </p:nvPr>
        </p:nvSpPr>
        <p:spPr>
          <a:xfrm>
            <a:off x="2087563" y="6526213"/>
            <a:ext cx="4968875" cy="287337"/>
          </a:xfrm>
        </p:spPr>
        <p:txBody>
          <a:bodyPr/>
          <a:lstStyle>
            <a:lvl1pPr>
              <a:defRPr/>
            </a:lvl1pPr>
          </a:lstStyle>
          <a:p>
            <a:pPr>
              <a:defRPr/>
            </a:pPr>
            <a:r>
              <a:rPr lang="en-US" altLang="ja-JP" smtClean="0"/>
              <a:t>SES2008</a:t>
            </a:r>
            <a:endParaRPr lang="en-US" altLang="ja-JP"/>
          </a:p>
        </p:txBody>
      </p:sp>
      <p:sp>
        <p:nvSpPr>
          <p:cNvPr id="15" name="Rectangle 15"/>
          <p:cNvSpPr>
            <a:spLocks noGrp="1" noChangeArrowheads="1"/>
          </p:cNvSpPr>
          <p:nvPr>
            <p:ph type="sldNum" sz="quarter" idx="12"/>
          </p:nvPr>
        </p:nvSpPr>
        <p:spPr>
          <a:xfrm>
            <a:off x="7667625" y="6526213"/>
            <a:ext cx="1225550" cy="287337"/>
          </a:xfrm>
        </p:spPr>
        <p:txBody>
          <a:bodyPr/>
          <a:lstStyle>
            <a:lvl1pPr>
              <a:defRPr/>
            </a:lvl1pPr>
          </a:lstStyle>
          <a:p>
            <a:pPr>
              <a:defRPr/>
            </a:pPr>
            <a:fld id="{115A7CF2-48C3-4D20-A61A-D5DC584ABF57}" type="slidenum">
              <a:rPr lang="en-US" altLang="ja-JP"/>
              <a:pPr>
                <a:defRPr/>
              </a:pPr>
              <a:t>&lt;#&gt;</a:t>
            </a:fld>
            <a:endParaRPr lang="en-US" altLang="ja-JP"/>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10"/>
          <p:cNvSpPr>
            <a:spLocks noGrp="1" noChangeArrowheads="1"/>
          </p:cNvSpPr>
          <p:nvPr>
            <p:ph type="ftr" sz="quarter" idx="10"/>
          </p:nvPr>
        </p:nvSpPr>
        <p:spPr>
          <a:ln/>
        </p:spPr>
        <p:txBody>
          <a:bodyPr/>
          <a:lstStyle>
            <a:lvl1pPr>
              <a:defRPr/>
            </a:lvl1pPr>
          </a:lstStyle>
          <a:p>
            <a:pPr>
              <a:defRPr/>
            </a:pPr>
            <a:r>
              <a:rPr lang="en-US" altLang="ja-JP" smtClean="0"/>
              <a:t>SES2008</a:t>
            </a:r>
            <a:endParaRPr lang="en-US" altLang="ja-JP"/>
          </a:p>
        </p:txBody>
      </p:sp>
      <p:sp>
        <p:nvSpPr>
          <p:cNvPr id="5" name="Rectangle 11"/>
          <p:cNvSpPr>
            <a:spLocks noGrp="1" noChangeArrowheads="1"/>
          </p:cNvSpPr>
          <p:nvPr>
            <p:ph type="dt" sz="half" idx="11"/>
          </p:nvPr>
        </p:nvSpPr>
        <p:spPr>
          <a:ln/>
        </p:spPr>
        <p:txBody>
          <a:bodyPr/>
          <a:lstStyle>
            <a:lvl1pPr>
              <a:defRPr/>
            </a:lvl1pPr>
          </a:lstStyle>
          <a:p>
            <a:pPr>
              <a:defRPr/>
            </a:pPr>
            <a:fld id="{B6F9DDB3-EC33-4C28-9AE9-135EF2C8DB67}" type="datetime1">
              <a:rPr lang="ja-JP" altLang="en-US" smtClean="0"/>
              <a:pPr>
                <a:defRPr/>
              </a:pPr>
              <a:t>2008/9/2</a:t>
            </a:fld>
            <a:endParaRPr lang="en-US" altLang="ja-JP"/>
          </a:p>
        </p:txBody>
      </p:sp>
      <p:sp>
        <p:nvSpPr>
          <p:cNvPr id="6" name="Rectangle 12"/>
          <p:cNvSpPr>
            <a:spLocks noGrp="1" noChangeArrowheads="1"/>
          </p:cNvSpPr>
          <p:nvPr>
            <p:ph type="sldNum" sz="quarter" idx="12"/>
          </p:nvPr>
        </p:nvSpPr>
        <p:spPr>
          <a:ln/>
        </p:spPr>
        <p:txBody>
          <a:bodyPr/>
          <a:lstStyle>
            <a:lvl1pPr>
              <a:defRPr/>
            </a:lvl1pPr>
          </a:lstStyle>
          <a:p>
            <a:pPr>
              <a:defRPr/>
            </a:pPr>
            <a:fld id="{843D4598-3934-4FEA-858B-F1F04B354F75}" type="slidenum">
              <a:rPr lang="en-US" altLang="ja-JP"/>
              <a:pPr>
                <a:defRPr/>
              </a:pPr>
              <a:t>&lt;#&gt;</a:t>
            </a:fld>
            <a:endParaRPr lang="en-US" altLang="ja-JP"/>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750050" y="115888"/>
            <a:ext cx="2143125" cy="6121400"/>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317500" y="115888"/>
            <a:ext cx="6280150" cy="6121400"/>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10"/>
          <p:cNvSpPr>
            <a:spLocks noGrp="1" noChangeArrowheads="1"/>
          </p:cNvSpPr>
          <p:nvPr>
            <p:ph type="ftr" sz="quarter" idx="10"/>
          </p:nvPr>
        </p:nvSpPr>
        <p:spPr>
          <a:ln/>
        </p:spPr>
        <p:txBody>
          <a:bodyPr/>
          <a:lstStyle>
            <a:lvl1pPr>
              <a:defRPr/>
            </a:lvl1pPr>
          </a:lstStyle>
          <a:p>
            <a:pPr>
              <a:defRPr/>
            </a:pPr>
            <a:r>
              <a:rPr lang="en-US" altLang="ja-JP" smtClean="0"/>
              <a:t>SES2008</a:t>
            </a:r>
            <a:endParaRPr lang="en-US" altLang="ja-JP"/>
          </a:p>
        </p:txBody>
      </p:sp>
      <p:sp>
        <p:nvSpPr>
          <p:cNvPr id="5" name="Rectangle 11"/>
          <p:cNvSpPr>
            <a:spLocks noGrp="1" noChangeArrowheads="1"/>
          </p:cNvSpPr>
          <p:nvPr>
            <p:ph type="dt" sz="half" idx="11"/>
          </p:nvPr>
        </p:nvSpPr>
        <p:spPr>
          <a:ln/>
        </p:spPr>
        <p:txBody>
          <a:bodyPr/>
          <a:lstStyle>
            <a:lvl1pPr>
              <a:defRPr/>
            </a:lvl1pPr>
          </a:lstStyle>
          <a:p>
            <a:pPr>
              <a:defRPr/>
            </a:pPr>
            <a:fld id="{86B090B8-0DE2-4022-B80F-881DED62E3D7}" type="datetime1">
              <a:rPr lang="ja-JP" altLang="en-US" smtClean="0"/>
              <a:pPr>
                <a:defRPr/>
              </a:pPr>
              <a:t>2008/9/2</a:t>
            </a:fld>
            <a:endParaRPr lang="en-US" altLang="ja-JP"/>
          </a:p>
        </p:txBody>
      </p:sp>
      <p:sp>
        <p:nvSpPr>
          <p:cNvPr id="6" name="Rectangle 12"/>
          <p:cNvSpPr>
            <a:spLocks noGrp="1" noChangeArrowheads="1"/>
          </p:cNvSpPr>
          <p:nvPr>
            <p:ph type="sldNum" sz="quarter" idx="12"/>
          </p:nvPr>
        </p:nvSpPr>
        <p:spPr>
          <a:ln/>
        </p:spPr>
        <p:txBody>
          <a:bodyPr/>
          <a:lstStyle>
            <a:lvl1pPr>
              <a:defRPr/>
            </a:lvl1pPr>
          </a:lstStyle>
          <a:p>
            <a:pPr>
              <a:defRPr/>
            </a:pPr>
            <a:fld id="{7A67F3B7-CD98-4BB7-9808-72B9E6E30757}" type="slidenum">
              <a:rPr lang="en-US" altLang="ja-JP"/>
              <a:pPr>
                <a:defRPr/>
              </a:pPr>
              <a:t>&lt;#&gt;</a:t>
            </a:fld>
            <a:endParaRPr lang="en-US" altLang="ja-JP"/>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タイトル、テキスト、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17500" y="115888"/>
            <a:ext cx="8574088" cy="865187"/>
          </a:xfrm>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sz="half" idx="1"/>
          </p:nvPr>
        </p:nvSpPr>
        <p:spPr>
          <a:xfrm>
            <a:off x="323850" y="1412875"/>
            <a:ext cx="4208463" cy="4824413"/>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84713" y="1412875"/>
            <a:ext cx="4208462" cy="4824413"/>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10"/>
          <p:cNvSpPr>
            <a:spLocks noGrp="1" noChangeArrowheads="1"/>
          </p:cNvSpPr>
          <p:nvPr>
            <p:ph type="ftr" sz="quarter" idx="10"/>
          </p:nvPr>
        </p:nvSpPr>
        <p:spPr>
          <a:ln/>
        </p:spPr>
        <p:txBody>
          <a:bodyPr/>
          <a:lstStyle>
            <a:lvl1pPr>
              <a:defRPr/>
            </a:lvl1pPr>
          </a:lstStyle>
          <a:p>
            <a:pPr>
              <a:defRPr/>
            </a:pPr>
            <a:r>
              <a:rPr lang="en-US" altLang="ja-JP" smtClean="0"/>
              <a:t>SES2008</a:t>
            </a:r>
            <a:endParaRPr lang="en-US" altLang="ja-JP"/>
          </a:p>
        </p:txBody>
      </p:sp>
      <p:sp>
        <p:nvSpPr>
          <p:cNvPr id="6" name="Rectangle 11"/>
          <p:cNvSpPr>
            <a:spLocks noGrp="1" noChangeArrowheads="1"/>
          </p:cNvSpPr>
          <p:nvPr>
            <p:ph type="dt" sz="half" idx="11"/>
          </p:nvPr>
        </p:nvSpPr>
        <p:spPr>
          <a:ln/>
        </p:spPr>
        <p:txBody>
          <a:bodyPr/>
          <a:lstStyle>
            <a:lvl1pPr>
              <a:defRPr/>
            </a:lvl1pPr>
          </a:lstStyle>
          <a:p>
            <a:pPr>
              <a:defRPr/>
            </a:pPr>
            <a:fld id="{BDA2747F-5E6C-42AC-900E-3E51D6173352}" type="datetime1">
              <a:rPr lang="ja-JP" altLang="en-US" smtClean="0"/>
              <a:pPr>
                <a:defRPr/>
              </a:pPr>
              <a:t>2008/9/2</a:t>
            </a:fld>
            <a:endParaRPr lang="en-US" altLang="ja-JP"/>
          </a:p>
        </p:txBody>
      </p:sp>
      <p:sp>
        <p:nvSpPr>
          <p:cNvPr id="7" name="Rectangle 12"/>
          <p:cNvSpPr>
            <a:spLocks noGrp="1" noChangeArrowheads="1"/>
          </p:cNvSpPr>
          <p:nvPr>
            <p:ph type="sldNum" sz="quarter" idx="12"/>
          </p:nvPr>
        </p:nvSpPr>
        <p:spPr>
          <a:ln/>
        </p:spPr>
        <p:txBody>
          <a:bodyPr/>
          <a:lstStyle>
            <a:lvl1pPr>
              <a:defRPr/>
            </a:lvl1pPr>
          </a:lstStyle>
          <a:p>
            <a:pPr>
              <a:defRPr/>
            </a:pPr>
            <a:fld id="{DFE4CC27-BAFD-41E9-B585-7828812A80D5}" type="slidenum">
              <a:rPr lang="en-US" altLang="ja-JP"/>
              <a:pPr>
                <a:defRPr/>
              </a:pPr>
              <a:t>&lt;#&gt;</a:t>
            </a:fld>
            <a:endParaRPr lang="en-US" altLang="ja-JP"/>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10"/>
          <p:cNvSpPr>
            <a:spLocks noGrp="1" noChangeArrowheads="1"/>
          </p:cNvSpPr>
          <p:nvPr>
            <p:ph type="ftr" sz="quarter" idx="10"/>
          </p:nvPr>
        </p:nvSpPr>
        <p:spPr>
          <a:ln/>
        </p:spPr>
        <p:txBody>
          <a:bodyPr/>
          <a:lstStyle>
            <a:lvl1pPr>
              <a:defRPr/>
            </a:lvl1pPr>
          </a:lstStyle>
          <a:p>
            <a:pPr>
              <a:defRPr/>
            </a:pPr>
            <a:r>
              <a:rPr lang="en-US" altLang="ja-JP" smtClean="0"/>
              <a:t>SES2008</a:t>
            </a:r>
            <a:endParaRPr lang="en-US" altLang="ja-JP"/>
          </a:p>
        </p:txBody>
      </p:sp>
      <p:sp>
        <p:nvSpPr>
          <p:cNvPr id="5" name="Rectangle 11"/>
          <p:cNvSpPr>
            <a:spLocks noGrp="1" noChangeArrowheads="1"/>
          </p:cNvSpPr>
          <p:nvPr>
            <p:ph type="dt" sz="half" idx="11"/>
          </p:nvPr>
        </p:nvSpPr>
        <p:spPr>
          <a:ln/>
        </p:spPr>
        <p:txBody>
          <a:bodyPr/>
          <a:lstStyle>
            <a:lvl1pPr>
              <a:defRPr/>
            </a:lvl1pPr>
          </a:lstStyle>
          <a:p>
            <a:pPr>
              <a:defRPr/>
            </a:pPr>
            <a:fld id="{93B850D1-8077-4026-8ADD-015910403FDF}" type="datetime1">
              <a:rPr lang="ja-JP" altLang="en-US" smtClean="0"/>
              <a:pPr>
                <a:defRPr/>
              </a:pPr>
              <a:t>2008/9/2</a:t>
            </a:fld>
            <a:endParaRPr lang="en-US" altLang="ja-JP"/>
          </a:p>
        </p:txBody>
      </p:sp>
      <p:sp>
        <p:nvSpPr>
          <p:cNvPr id="6" name="Rectangle 12"/>
          <p:cNvSpPr>
            <a:spLocks noGrp="1" noChangeArrowheads="1"/>
          </p:cNvSpPr>
          <p:nvPr>
            <p:ph type="sldNum" sz="quarter" idx="12"/>
          </p:nvPr>
        </p:nvSpPr>
        <p:spPr>
          <a:ln/>
        </p:spPr>
        <p:txBody>
          <a:bodyPr/>
          <a:lstStyle>
            <a:lvl1pPr>
              <a:defRPr/>
            </a:lvl1pPr>
          </a:lstStyle>
          <a:p>
            <a:pPr>
              <a:defRPr/>
            </a:pPr>
            <a:fld id="{BD18DDC3-C755-4A6D-9493-9608DB95ADBF}" type="slidenum">
              <a:rPr lang="en-US" altLang="ja-JP"/>
              <a:pPr>
                <a:defRPr/>
              </a:pPr>
              <a:t>&lt;#&gt;</a:t>
            </a:fld>
            <a:endParaRPr lang="en-US" altLang="ja-JP"/>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
        <p:nvSpPr>
          <p:cNvPr id="4" name="Rectangle 10"/>
          <p:cNvSpPr>
            <a:spLocks noGrp="1" noChangeArrowheads="1"/>
          </p:cNvSpPr>
          <p:nvPr>
            <p:ph type="ftr" sz="quarter" idx="10"/>
          </p:nvPr>
        </p:nvSpPr>
        <p:spPr>
          <a:ln/>
        </p:spPr>
        <p:txBody>
          <a:bodyPr/>
          <a:lstStyle>
            <a:lvl1pPr>
              <a:defRPr/>
            </a:lvl1pPr>
          </a:lstStyle>
          <a:p>
            <a:pPr>
              <a:defRPr/>
            </a:pPr>
            <a:r>
              <a:rPr lang="en-US" altLang="ja-JP" smtClean="0"/>
              <a:t>SES2008</a:t>
            </a:r>
            <a:endParaRPr lang="en-US" altLang="ja-JP"/>
          </a:p>
        </p:txBody>
      </p:sp>
      <p:sp>
        <p:nvSpPr>
          <p:cNvPr id="5" name="Rectangle 11"/>
          <p:cNvSpPr>
            <a:spLocks noGrp="1" noChangeArrowheads="1"/>
          </p:cNvSpPr>
          <p:nvPr>
            <p:ph type="dt" sz="half" idx="11"/>
          </p:nvPr>
        </p:nvSpPr>
        <p:spPr>
          <a:ln/>
        </p:spPr>
        <p:txBody>
          <a:bodyPr/>
          <a:lstStyle>
            <a:lvl1pPr>
              <a:defRPr/>
            </a:lvl1pPr>
          </a:lstStyle>
          <a:p>
            <a:pPr>
              <a:defRPr/>
            </a:pPr>
            <a:fld id="{F9DE9A5C-B77C-4057-9C58-AE18C1B595ED}" type="datetime1">
              <a:rPr lang="ja-JP" altLang="en-US" smtClean="0"/>
              <a:pPr>
                <a:defRPr/>
              </a:pPr>
              <a:t>2008/9/2</a:t>
            </a:fld>
            <a:endParaRPr lang="en-US" altLang="ja-JP"/>
          </a:p>
        </p:txBody>
      </p:sp>
      <p:sp>
        <p:nvSpPr>
          <p:cNvPr id="6" name="Rectangle 12"/>
          <p:cNvSpPr>
            <a:spLocks noGrp="1" noChangeArrowheads="1"/>
          </p:cNvSpPr>
          <p:nvPr>
            <p:ph type="sldNum" sz="quarter" idx="12"/>
          </p:nvPr>
        </p:nvSpPr>
        <p:spPr>
          <a:ln/>
        </p:spPr>
        <p:txBody>
          <a:bodyPr/>
          <a:lstStyle>
            <a:lvl1pPr>
              <a:defRPr/>
            </a:lvl1pPr>
          </a:lstStyle>
          <a:p>
            <a:pPr>
              <a:defRPr/>
            </a:pPr>
            <a:fld id="{1C3549D0-4D3B-4054-8F87-939323FB0DD1}" type="slidenum">
              <a:rPr lang="en-US" altLang="ja-JP"/>
              <a:pPr>
                <a:defRPr/>
              </a:pPr>
              <a:t>&lt;#&gt;</a:t>
            </a:fld>
            <a:endParaRPr lang="en-US" altLang="ja-JP"/>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323850" y="1412875"/>
            <a:ext cx="4208463" cy="48244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84713" y="1412875"/>
            <a:ext cx="4208462" cy="48244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10"/>
          <p:cNvSpPr>
            <a:spLocks noGrp="1" noChangeArrowheads="1"/>
          </p:cNvSpPr>
          <p:nvPr>
            <p:ph type="ftr" sz="quarter" idx="10"/>
          </p:nvPr>
        </p:nvSpPr>
        <p:spPr>
          <a:ln/>
        </p:spPr>
        <p:txBody>
          <a:bodyPr/>
          <a:lstStyle>
            <a:lvl1pPr>
              <a:defRPr/>
            </a:lvl1pPr>
          </a:lstStyle>
          <a:p>
            <a:pPr>
              <a:defRPr/>
            </a:pPr>
            <a:r>
              <a:rPr lang="en-US" altLang="ja-JP" smtClean="0"/>
              <a:t>SES2008</a:t>
            </a:r>
            <a:endParaRPr lang="en-US" altLang="ja-JP"/>
          </a:p>
        </p:txBody>
      </p:sp>
      <p:sp>
        <p:nvSpPr>
          <p:cNvPr id="6" name="Rectangle 11"/>
          <p:cNvSpPr>
            <a:spLocks noGrp="1" noChangeArrowheads="1"/>
          </p:cNvSpPr>
          <p:nvPr>
            <p:ph type="dt" sz="half" idx="11"/>
          </p:nvPr>
        </p:nvSpPr>
        <p:spPr>
          <a:ln/>
        </p:spPr>
        <p:txBody>
          <a:bodyPr/>
          <a:lstStyle>
            <a:lvl1pPr>
              <a:defRPr/>
            </a:lvl1pPr>
          </a:lstStyle>
          <a:p>
            <a:pPr>
              <a:defRPr/>
            </a:pPr>
            <a:fld id="{502DB153-8535-4B46-BAE7-7EB18D2C91D2}" type="datetime1">
              <a:rPr lang="ja-JP" altLang="en-US" smtClean="0"/>
              <a:pPr>
                <a:defRPr/>
              </a:pPr>
              <a:t>2008/9/2</a:t>
            </a:fld>
            <a:endParaRPr lang="en-US" altLang="ja-JP"/>
          </a:p>
        </p:txBody>
      </p:sp>
      <p:sp>
        <p:nvSpPr>
          <p:cNvPr id="7" name="Rectangle 12"/>
          <p:cNvSpPr>
            <a:spLocks noGrp="1" noChangeArrowheads="1"/>
          </p:cNvSpPr>
          <p:nvPr>
            <p:ph type="sldNum" sz="quarter" idx="12"/>
          </p:nvPr>
        </p:nvSpPr>
        <p:spPr>
          <a:ln/>
        </p:spPr>
        <p:txBody>
          <a:bodyPr/>
          <a:lstStyle>
            <a:lvl1pPr>
              <a:defRPr/>
            </a:lvl1pPr>
          </a:lstStyle>
          <a:p>
            <a:pPr>
              <a:defRPr/>
            </a:pPr>
            <a:fld id="{225FF8E5-EDBE-4DF9-83FA-3854AF64D385}" type="slidenum">
              <a:rPr lang="en-US" altLang="ja-JP"/>
              <a:pPr>
                <a:defRPr/>
              </a:pPr>
              <a:t>&lt;#&gt;</a:t>
            </a:fld>
            <a:endParaRPr lang="en-US" altLang="ja-JP"/>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10"/>
          <p:cNvSpPr>
            <a:spLocks noGrp="1" noChangeArrowheads="1"/>
          </p:cNvSpPr>
          <p:nvPr>
            <p:ph type="ftr" sz="quarter" idx="10"/>
          </p:nvPr>
        </p:nvSpPr>
        <p:spPr>
          <a:ln/>
        </p:spPr>
        <p:txBody>
          <a:bodyPr/>
          <a:lstStyle>
            <a:lvl1pPr>
              <a:defRPr/>
            </a:lvl1pPr>
          </a:lstStyle>
          <a:p>
            <a:pPr>
              <a:defRPr/>
            </a:pPr>
            <a:r>
              <a:rPr lang="en-US" altLang="ja-JP" smtClean="0"/>
              <a:t>SES2008</a:t>
            </a:r>
            <a:endParaRPr lang="en-US" altLang="ja-JP"/>
          </a:p>
        </p:txBody>
      </p:sp>
      <p:sp>
        <p:nvSpPr>
          <p:cNvPr id="8" name="Rectangle 11"/>
          <p:cNvSpPr>
            <a:spLocks noGrp="1" noChangeArrowheads="1"/>
          </p:cNvSpPr>
          <p:nvPr>
            <p:ph type="dt" sz="half" idx="11"/>
          </p:nvPr>
        </p:nvSpPr>
        <p:spPr>
          <a:ln/>
        </p:spPr>
        <p:txBody>
          <a:bodyPr/>
          <a:lstStyle>
            <a:lvl1pPr>
              <a:defRPr/>
            </a:lvl1pPr>
          </a:lstStyle>
          <a:p>
            <a:pPr>
              <a:defRPr/>
            </a:pPr>
            <a:fld id="{BED0718A-0EC2-455D-AB15-FBB7D3856F26}" type="datetime1">
              <a:rPr lang="ja-JP" altLang="en-US" smtClean="0"/>
              <a:pPr>
                <a:defRPr/>
              </a:pPr>
              <a:t>2008/9/2</a:t>
            </a:fld>
            <a:endParaRPr lang="en-US" altLang="ja-JP"/>
          </a:p>
        </p:txBody>
      </p:sp>
      <p:sp>
        <p:nvSpPr>
          <p:cNvPr id="9" name="Rectangle 12"/>
          <p:cNvSpPr>
            <a:spLocks noGrp="1" noChangeArrowheads="1"/>
          </p:cNvSpPr>
          <p:nvPr>
            <p:ph type="sldNum" sz="quarter" idx="12"/>
          </p:nvPr>
        </p:nvSpPr>
        <p:spPr>
          <a:ln/>
        </p:spPr>
        <p:txBody>
          <a:bodyPr/>
          <a:lstStyle>
            <a:lvl1pPr>
              <a:defRPr/>
            </a:lvl1pPr>
          </a:lstStyle>
          <a:p>
            <a:pPr>
              <a:defRPr/>
            </a:pPr>
            <a:fld id="{B8040F23-3B69-4C71-BDC7-CCAA9C5804DE}" type="slidenum">
              <a:rPr lang="en-US" altLang="ja-JP"/>
              <a:pPr>
                <a:defRPr/>
              </a:pPr>
              <a:t>&lt;#&gt;</a:t>
            </a:fld>
            <a:endParaRPr lang="en-US" altLang="ja-JP"/>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Rectangle 10"/>
          <p:cNvSpPr>
            <a:spLocks noGrp="1" noChangeArrowheads="1"/>
          </p:cNvSpPr>
          <p:nvPr>
            <p:ph type="ftr" sz="quarter" idx="10"/>
          </p:nvPr>
        </p:nvSpPr>
        <p:spPr>
          <a:ln/>
        </p:spPr>
        <p:txBody>
          <a:bodyPr/>
          <a:lstStyle>
            <a:lvl1pPr>
              <a:defRPr/>
            </a:lvl1pPr>
          </a:lstStyle>
          <a:p>
            <a:pPr>
              <a:defRPr/>
            </a:pPr>
            <a:r>
              <a:rPr lang="en-US" altLang="ja-JP" smtClean="0"/>
              <a:t>SES2008</a:t>
            </a:r>
            <a:endParaRPr lang="en-US" altLang="ja-JP"/>
          </a:p>
        </p:txBody>
      </p:sp>
      <p:sp>
        <p:nvSpPr>
          <p:cNvPr id="4" name="Rectangle 11"/>
          <p:cNvSpPr>
            <a:spLocks noGrp="1" noChangeArrowheads="1"/>
          </p:cNvSpPr>
          <p:nvPr>
            <p:ph type="dt" sz="half" idx="11"/>
          </p:nvPr>
        </p:nvSpPr>
        <p:spPr>
          <a:ln/>
        </p:spPr>
        <p:txBody>
          <a:bodyPr/>
          <a:lstStyle>
            <a:lvl1pPr>
              <a:defRPr/>
            </a:lvl1pPr>
          </a:lstStyle>
          <a:p>
            <a:pPr>
              <a:defRPr/>
            </a:pPr>
            <a:fld id="{91B0B412-6D5A-4F5D-943A-F23E05099ED8}" type="datetime1">
              <a:rPr lang="ja-JP" altLang="en-US" smtClean="0"/>
              <a:pPr>
                <a:defRPr/>
              </a:pPr>
              <a:t>2008/9/2</a:t>
            </a:fld>
            <a:endParaRPr lang="en-US" altLang="ja-JP"/>
          </a:p>
        </p:txBody>
      </p:sp>
      <p:sp>
        <p:nvSpPr>
          <p:cNvPr id="5" name="Rectangle 12"/>
          <p:cNvSpPr>
            <a:spLocks noGrp="1" noChangeArrowheads="1"/>
          </p:cNvSpPr>
          <p:nvPr>
            <p:ph type="sldNum" sz="quarter" idx="12"/>
          </p:nvPr>
        </p:nvSpPr>
        <p:spPr>
          <a:ln/>
        </p:spPr>
        <p:txBody>
          <a:bodyPr/>
          <a:lstStyle>
            <a:lvl1pPr>
              <a:defRPr/>
            </a:lvl1pPr>
          </a:lstStyle>
          <a:p>
            <a:pPr>
              <a:defRPr/>
            </a:pPr>
            <a:fld id="{7C34BB20-5B85-4EC5-BF42-30AFE50E29C1}" type="slidenum">
              <a:rPr lang="en-US" altLang="ja-JP"/>
              <a:pPr>
                <a:defRPr/>
              </a:pPr>
              <a:t>&lt;#&gt;</a:t>
            </a:fld>
            <a:endParaRPr lang="en-US" altLang="ja-JP"/>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10"/>
          <p:cNvSpPr>
            <a:spLocks noGrp="1" noChangeArrowheads="1"/>
          </p:cNvSpPr>
          <p:nvPr>
            <p:ph type="ftr" sz="quarter" idx="10"/>
          </p:nvPr>
        </p:nvSpPr>
        <p:spPr>
          <a:ln/>
        </p:spPr>
        <p:txBody>
          <a:bodyPr/>
          <a:lstStyle>
            <a:lvl1pPr>
              <a:defRPr/>
            </a:lvl1pPr>
          </a:lstStyle>
          <a:p>
            <a:pPr>
              <a:defRPr/>
            </a:pPr>
            <a:r>
              <a:rPr lang="en-US" altLang="ja-JP" smtClean="0"/>
              <a:t>SES2008</a:t>
            </a:r>
            <a:endParaRPr lang="en-US" altLang="ja-JP"/>
          </a:p>
        </p:txBody>
      </p:sp>
      <p:sp>
        <p:nvSpPr>
          <p:cNvPr id="3" name="Rectangle 11"/>
          <p:cNvSpPr>
            <a:spLocks noGrp="1" noChangeArrowheads="1"/>
          </p:cNvSpPr>
          <p:nvPr>
            <p:ph type="dt" sz="half" idx="11"/>
          </p:nvPr>
        </p:nvSpPr>
        <p:spPr>
          <a:ln/>
        </p:spPr>
        <p:txBody>
          <a:bodyPr/>
          <a:lstStyle>
            <a:lvl1pPr>
              <a:defRPr/>
            </a:lvl1pPr>
          </a:lstStyle>
          <a:p>
            <a:pPr>
              <a:defRPr/>
            </a:pPr>
            <a:fld id="{AFDF39C9-1EB3-4B06-9133-C45E2838E5DE}" type="datetime1">
              <a:rPr lang="ja-JP" altLang="en-US" smtClean="0"/>
              <a:pPr>
                <a:defRPr/>
              </a:pPr>
              <a:t>2008/9/2</a:t>
            </a:fld>
            <a:endParaRPr lang="en-US" altLang="ja-JP"/>
          </a:p>
        </p:txBody>
      </p:sp>
      <p:sp>
        <p:nvSpPr>
          <p:cNvPr id="4" name="Rectangle 12"/>
          <p:cNvSpPr>
            <a:spLocks noGrp="1" noChangeArrowheads="1"/>
          </p:cNvSpPr>
          <p:nvPr>
            <p:ph type="sldNum" sz="quarter" idx="12"/>
          </p:nvPr>
        </p:nvSpPr>
        <p:spPr>
          <a:ln/>
        </p:spPr>
        <p:txBody>
          <a:bodyPr/>
          <a:lstStyle>
            <a:lvl1pPr>
              <a:defRPr/>
            </a:lvl1pPr>
          </a:lstStyle>
          <a:p>
            <a:pPr>
              <a:defRPr/>
            </a:pPr>
            <a:fld id="{3A37CA2E-F3D8-4715-B86F-FAF7CC83299B}" type="slidenum">
              <a:rPr lang="en-US" altLang="ja-JP"/>
              <a:pPr>
                <a:defRPr/>
              </a:pPr>
              <a:t>&lt;#&gt;</a:t>
            </a:fld>
            <a:endParaRPr lang="en-US" altLang="ja-JP"/>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10"/>
          <p:cNvSpPr>
            <a:spLocks noGrp="1" noChangeArrowheads="1"/>
          </p:cNvSpPr>
          <p:nvPr>
            <p:ph type="ftr" sz="quarter" idx="10"/>
          </p:nvPr>
        </p:nvSpPr>
        <p:spPr>
          <a:ln/>
        </p:spPr>
        <p:txBody>
          <a:bodyPr/>
          <a:lstStyle>
            <a:lvl1pPr>
              <a:defRPr/>
            </a:lvl1pPr>
          </a:lstStyle>
          <a:p>
            <a:pPr>
              <a:defRPr/>
            </a:pPr>
            <a:r>
              <a:rPr lang="en-US" altLang="ja-JP" smtClean="0"/>
              <a:t>SES2008</a:t>
            </a:r>
            <a:endParaRPr lang="en-US" altLang="ja-JP"/>
          </a:p>
        </p:txBody>
      </p:sp>
      <p:sp>
        <p:nvSpPr>
          <p:cNvPr id="6" name="Rectangle 11"/>
          <p:cNvSpPr>
            <a:spLocks noGrp="1" noChangeArrowheads="1"/>
          </p:cNvSpPr>
          <p:nvPr>
            <p:ph type="dt" sz="half" idx="11"/>
          </p:nvPr>
        </p:nvSpPr>
        <p:spPr>
          <a:ln/>
        </p:spPr>
        <p:txBody>
          <a:bodyPr/>
          <a:lstStyle>
            <a:lvl1pPr>
              <a:defRPr/>
            </a:lvl1pPr>
          </a:lstStyle>
          <a:p>
            <a:pPr>
              <a:defRPr/>
            </a:pPr>
            <a:fld id="{AAF1DBB0-FDA6-4B2B-AF4C-EEAD52AA0A25}" type="datetime1">
              <a:rPr lang="ja-JP" altLang="en-US" smtClean="0"/>
              <a:pPr>
                <a:defRPr/>
              </a:pPr>
              <a:t>2008/9/2</a:t>
            </a:fld>
            <a:endParaRPr lang="en-US" altLang="ja-JP"/>
          </a:p>
        </p:txBody>
      </p:sp>
      <p:sp>
        <p:nvSpPr>
          <p:cNvPr id="7" name="Rectangle 12"/>
          <p:cNvSpPr>
            <a:spLocks noGrp="1" noChangeArrowheads="1"/>
          </p:cNvSpPr>
          <p:nvPr>
            <p:ph type="sldNum" sz="quarter" idx="12"/>
          </p:nvPr>
        </p:nvSpPr>
        <p:spPr>
          <a:ln/>
        </p:spPr>
        <p:txBody>
          <a:bodyPr/>
          <a:lstStyle>
            <a:lvl1pPr>
              <a:defRPr/>
            </a:lvl1pPr>
          </a:lstStyle>
          <a:p>
            <a:pPr>
              <a:defRPr/>
            </a:pPr>
            <a:fld id="{BF0BE726-35F6-4250-80D6-1A58C14E2D0A}" type="slidenum">
              <a:rPr lang="en-US" altLang="ja-JP"/>
              <a:pPr>
                <a:defRPr/>
              </a:pPr>
              <a:t>&lt;#&gt;</a:t>
            </a:fld>
            <a:endParaRPr lang="en-US" altLang="ja-JP"/>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10"/>
          <p:cNvSpPr>
            <a:spLocks noGrp="1" noChangeArrowheads="1"/>
          </p:cNvSpPr>
          <p:nvPr>
            <p:ph type="ftr" sz="quarter" idx="10"/>
          </p:nvPr>
        </p:nvSpPr>
        <p:spPr>
          <a:ln/>
        </p:spPr>
        <p:txBody>
          <a:bodyPr/>
          <a:lstStyle>
            <a:lvl1pPr>
              <a:defRPr/>
            </a:lvl1pPr>
          </a:lstStyle>
          <a:p>
            <a:pPr>
              <a:defRPr/>
            </a:pPr>
            <a:r>
              <a:rPr lang="en-US" altLang="ja-JP" smtClean="0"/>
              <a:t>SES2008</a:t>
            </a:r>
            <a:endParaRPr lang="en-US" altLang="ja-JP"/>
          </a:p>
        </p:txBody>
      </p:sp>
      <p:sp>
        <p:nvSpPr>
          <p:cNvPr id="6" name="Rectangle 11"/>
          <p:cNvSpPr>
            <a:spLocks noGrp="1" noChangeArrowheads="1"/>
          </p:cNvSpPr>
          <p:nvPr>
            <p:ph type="dt" sz="half" idx="11"/>
          </p:nvPr>
        </p:nvSpPr>
        <p:spPr>
          <a:ln/>
        </p:spPr>
        <p:txBody>
          <a:bodyPr/>
          <a:lstStyle>
            <a:lvl1pPr>
              <a:defRPr/>
            </a:lvl1pPr>
          </a:lstStyle>
          <a:p>
            <a:pPr>
              <a:defRPr/>
            </a:pPr>
            <a:fld id="{DD64B10D-6C25-497E-A953-DF46A894BB98}" type="datetime1">
              <a:rPr lang="ja-JP" altLang="en-US" smtClean="0"/>
              <a:pPr>
                <a:defRPr/>
              </a:pPr>
              <a:t>2008/9/2</a:t>
            </a:fld>
            <a:endParaRPr lang="en-US" altLang="ja-JP"/>
          </a:p>
        </p:txBody>
      </p:sp>
      <p:sp>
        <p:nvSpPr>
          <p:cNvPr id="7" name="Rectangle 12"/>
          <p:cNvSpPr>
            <a:spLocks noGrp="1" noChangeArrowheads="1"/>
          </p:cNvSpPr>
          <p:nvPr>
            <p:ph type="sldNum" sz="quarter" idx="12"/>
          </p:nvPr>
        </p:nvSpPr>
        <p:spPr>
          <a:ln/>
        </p:spPr>
        <p:txBody>
          <a:bodyPr/>
          <a:lstStyle>
            <a:lvl1pPr>
              <a:defRPr/>
            </a:lvl1pPr>
          </a:lstStyle>
          <a:p>
            <a:pPr>
              <a:defRPr/>
            </a:pPr>
            <a:fld id="{F99B780D-52E9-4331-A26C-2F2AFF94C5AE}" type="slidenum">
              <a:rPr lang="en-US" altLang="ja-JP"/>
              <a:pPr>
                <a:defRPr/>
              </a:pPr>
              <a:t>&lt;#&gt;</a:t>
            </a:fld>
            <a:endParaRPr lang="en-US" altLang="ja-JP"/>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em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42" name="Rectangle 2" descr="横線"/>
          <p:cNvSpPr>
            <a:spLocks noChangeArrowheads="1"/>
          </p:cNvSpPr>
          <p:nvPr/>
        </p:nvSpPr>
        <p:spPr bwMode="auto">
          <a:xfrm>
            <a:off x="1908175" y="6588125"/>
            <a:ext cx="6551613" cy="274638"/>
          </a:xfrm>
          <a:prstGeom prst="rect">
            <a:avLst/>
          </a:prstGeom>
          <a:pattFill prst="ltHorz">
            <a:fgClr>
              <a:schemeClr val="bg2">
                <a:alpha val="50000"/>
              </a:schemeClr>
            </a:fgClr>
            <a:bgClr>
              <a:schemeClr val="bg1">
                <a:alpha val="50000"/>
              </a:schemeClr>
            </a:bgClr>
          </a:pattFill>
          <a:ln w="9525">
            <a:noFill/>
            <a:miter lim="800000"/>
            <a:headEnd/>
            <a:tailEnd/>
          </a:ln>
          <a:effectLst/>
        </p:spPr>
        <p:txBody>
          <a:bodyPr wrap="none" anchor="ctr"/>
          <a:lstStyle/>
          <a:p>
            <a:pPr>
              <a:defRPr/>
            </a:pPr>
            <a:endParaRPr lang="ja-JP" altLang="en-US">
              <a:ea typeface="ＭＳ Ｐゴシック" pitchFamily="50" charset="-128"/>
            </a:endParaRPr>
          </a:p>
        </p:txBody>
      </p:sp>
      <p:sp>
        <p:nvSpPr>
          <p:cNvPr id="266243" name="Rectangle 3"/>
          <p:cNvSpPr>
            <a:spLocks noChangeArrowheads="1"/>
          </p:cNvSpPr>
          <p:nvPr/>
        </p:nvSpPr>
        <p:spPr bwMode="auto">
          <a:xfrm>
            <a:off x="317500" y="1052513"/>
            <a:ext cx="6381750" cy="144462"/>
          </a:xfrm>
          <a:prstGeom prst="rect">
            <a:avLst/>
          </a:prstGeom>
          <a:gradFill rotWithShape="1">
            <a:gsLst>
              <a:gs pos="0">
                <a:schemeClr val="accent1"/>
              </a:gs>
              <a:gs pos="100000">
                <a:schemeClr val="accent1">
                  <a:gamma/>
                  <a:tint val="69804"/>
                  <a:invGamma/>
                </a:schemeClr>
              </a:gs>
            </a:gsLst>
            <a:lin ang="0" scaled="1"/>
          </a:gradFill>
          <a:ln w="9525">
            <a:noFill/>
            <a:miter lim="800000"/>
            <a:headEnd/>
            <a:tailEnd/>
          </a:ln>
          <a:effectLst/>
        </p:spPr>
        <p:txBody>
          <a:bodyPr wrap="none" anchor="ctr"/>
          <a:lstStyle/>
          <a:p>
            <a:pPr>
              <a:defRPr/>
            </a:pPr>
            <a:endParaRPr lang="ja-JP" altLang="en-US">
              <a:ea typeface="ＭＳ Ｐゴシック" pitchFamily="50" charset="-128"/>
            </a:endParaRPr>
          </a:p>
        </p:txBody>
      </p:sp>
      <p:sp>
        <p:nvSpPr>
          <p:cNvPr id="266244" name="Rectangle 4" descr="横線"/>
          <p:cNvSpPr>
            <a:spLocks noChangeArrowheads="1"/>
          </p:cNvSpPr>
          <p:nvPr/>
        </p:nvSpPr>
        <p:spPr bwMode="auto">
          <a:xfrm>
            <a:off x="6699250" y="1138238"/>
            <a:ext cx="2192338" cy="274637"/>
          </a:xfrm>
          <a:prstGeom prst="rect">
            <a:avLst/>
          </a:prstGeom>
          <a:pattFill prst="ltHorz">
            <a:fgClr>
              <a:schemeClr val="bg2">
                <a:alpha val="50000"/>
              </a:schemeClr>
            </a:fgClr>
            <a:bgClr>
              <a:schemeClr val="bg1">
                <a:alpha val="50000"/>
              </a:schemeClr>
            </a:bgClr>
          </a:pattFill>
          <a:ln w="9525">
            <a:noFill/>
            <a:miter lim="800000"/>
            <a:headEnd/>
            <a:tailEnd/>
          </a:ln>
          <a:effectLst/>
        </p:spPr>
        <p:txBody>
          <a:bodyPr wrap="none" anchor="ctr"/>
          <a:lstStyle/>
          <a:p>
            <a:pPr>
              <a:defRPr/>
            </a:pPr>
            <a:endParaRPr lang="ja-JP" altLang="en-US">
              <a:ea typeface="ＭＳ Ｐゴシック" pitchFamily="50" charset="-128"/>
            </a:endParaRPr>
          </a:p>
        </p:txBody>
      </p:sp>
      <p:sp>
        <p:nvSpPr>
          <p:cNvPr id="266245" name="Rectangle 5"/>
          <p:cNvSpPr>
            <a:spLocks noChangeArrowheads="1"/>
          </p:cNvSpPr>
          <p:nvPr/>
        </p:nvSpPr>
        <p:spPr bwMode="auto">
          <a:xfrm>
            <a:off x="6699250" y="1052513"/>
            <a:ext cx="2193925" cy="144462"/>
          </a:xfrm>
          <a:prstGeom prst="rect">
            <a:avLst/>
          </a:prstGeom>
          <a:gradFill rotWithShape="1">
            <a:gsLst>
              <a:gs pos="0">
                <a:schemeClr val="folHlink"/>
              </a:gs>
              <a:gs pos="100000">
                <a:schemeClr val="folHlink">
                  <a:gamma/>
                  <a:shade val="46275"/>
                  <a:invGamma/>
                </a:schemeClr>
              </a:gs>
            </a:gsLst>
            <a:lin ang="0" scaled="1"/>
          </a:gradFill>
          <a:ln w="9525">
            <a:noFill/>
            <a:miter lim="800000"/>
            <a:headEnd/>
            <a:tailEnd/>
          </a:ln>
          <a:effectLst/>
        </p:spPr>
        <p:txBody>
          <a:bodyPr wrap="none" anchor="ctr"/>
          <a:lstStyle/>
          <a:p>
            <a:pPr>
              <a:defRPr/>
            </a:pPr>
            <a:endParaRPr lang="ja-JP" altLang="en-US">
              <a:ea typeface="ＭＳ Ｐゴシック" pitchFamily="50" charset="-128"/>
            </a:endParaRPr>
          </a:p>
        </p:txBody>
      </p:sp>
      <p:sp>
        <p:nvSpPr>
          <p:cNvPr id="2054" name="Rectangle 6"/>
          <p:cNvSpPr>
            <a:spLocks noGrp="1" noChangeArrowheads="1"/>
          </p:cNvSpPr>
          <p:nvPr>
            <p:ph type="title"/>
          </p:nvPr>
        </p:nvSpPr>
        <p:spPr bwMode="auto">
          <a:xfrm>
            <a:off x="1214414" y="115888"/>
            <a:ext cx="7677174" cy="86518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dirty="0" smtClean="0"/>
              <a:t>マスタ タイトルの書式設定</a:t>
            </a:r>
          </a:p>
        </p:txBody>
      </p:sp>
      <p:sp>
        <p:nvSpPr>
          <p:cNvPr id="2055" name="Rectangle 7"/>
          <p:cNvSpPr>
            <a:spLocks noGrp="1" noChangeArrowheads="1"/>
          </p:cNvSpPr>
          <p:nvPr>
            <p:ph type="body" idx="1"/>
          </p:nvPr>
        </p:nvSpPr>
        <p:spPr bwMode="auto">
          <a:xfrm>
            <a:off x="323850" y="1412875"/>
            <a:ext cx="8569325" cy="48244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pic>
        <p:nvPicPr>
          <p:cNvPr id="2056" name="Picture 8" descr="sel-logo"/>
          <p:cNvPicPr>
            <a:picLocks noChangeAspect="1" noChangeArrowheads="1"/>
          </p:cNvPicPr>
          <p:nvPr/>
        </p:nvPicPr>
        <p:blipFill>
          <a:blip r:embed="rId14"/>
          <a:srcRect/>
          <a:stretch>
            <a:fillRect/>
          </a:stretch>
        </p:blipFill>
        <p:spPr bwMode="auto">
          <a:xfrm>
            <a:off x="355600" y="6381750"/>
            <a:ext cx="1408113" cy="484188"/>
          </a:xfrm>
          <a:prstGeom prst="rect">
            <a:avLst/>
          </a:prstGeom>
          <a:noFill/>
          <a:ln w="9525">
            <a:noFill/>
            <a:miter lim="800000"/>
            <a:headEnd/>
            <a:tailEnd/>
          </a:ln>
        </p:spPr>
      </p:pic>
      <p:sp>
        <p:nvSpPr>
          <p:cNvPr id="266249" name="Rectangle 9"/>
          <p:cNvSpPr>
            <a:spLocks noChangeArrowheads="1"/>
          </p:cNvSpPr>
          <p:nvPr/>
        </p:nvSpPr>
        <p:spPr bwMode="auto">
          <a:xfrm>
            <a:off x="1835150" y="6608763"/>
            <a:ext cx="6689725" cy="244475"/>
          </a:xfrm>
          <a:prstGeom prst="rect">
            <a:avLst/>
          </a:prstGeom>
          <a:noFill/>
          <a:ln w="9525">
            <a:noFill/>
            <a:miter lim="800000"/>
            <a:headEnd/>
            <a:tailEnd/>
          </a:ln>
          <a:effectLst/>
        </p:spPr>
        <p:txBody>
          <a:bodyPr anchor="ctr">
            <a:spAutoFit/>
          </a:bodyPr>
          <a:lstStyle/>
          <a:p>
            <a:pPr algn="l">
              <a:defRPr/>
            </a:pPr>
            <a:r>
              <a:rPr lang="en-US" altLang="ja-JP" sz="1000" b="1" i="1">
                <a:solidFill>
                  <a:schemeClr val="accent2"/>
                </a:solidFill>
                <a:ea typeface="ＭＳ Ｐゴシック" pitchFamily="50" charset="-128"/>
              </a:rPr>
              <a:t>Department of Computer Science, Graduate School of Information Science &amp; Technology, Osaka University</a:t>
            </a:r>
          </a:p>
        </p:txBody>
      </p:sp>
      <p:sp>
        <p:nvSpPr>
          <p:cNvPr id="266250" name="Rectangle 10"/>
          <p:cNvSpPr>
            <a:spLocks noGrp="1" noChangeArrowheads="1"/>
          </p:cNvSpPr>
          <p:nvPr>
            <p:ph type="ftr" sz="quarter" idx="3"/>
          </p:nvPr>
        </p:nvSpPr>
        <p:spPr bwMode="auto">
          <a:xfrm>
            <a:off x="1908175" y="6308725"/>
            <a:ext cx="5616575" cy="2873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ea typeface="ＭＳ Ｐゴシック" pitchFamily="50" charset="-128"/>
              </a:defRPr>
            </a:lvl1pPr>
          </a:lstStyle>
          <a:p>
            <a:pPr>
              <a:defRPr/>
            </a:pPr>
            <a:r>
              <a:rPr lang="en-US" altLang="ja-JP" smtClean="0"/>
              <a:t>SES2008</a:t>
            </a:r>
            <a:endParaRPr lang="en-US" altLang="ja-JP"/>
          </a:p>
        </p:txBody>
      </p:sp>
      <p:sp>
        <p:nvSpPr>
          <p:cNvPr id="266251" name="Rectangle 11"/>
          <p:cNvSpPr>
            <a:spLocks noGrp="1" noChangeArrowheads="1"/>
          </p:cNvSpPr>
          <p:nvPr>
            <p:ph type="dt" sz="half" idx="2"/>
          </p:nvPr>
        </p:nvSpPr>
        <p:spPr bwMode="auto">
          <a:xfrm>
            <a:off x="7596188" y="6308725"/>
            <a:ext cx="1414462" cy="2873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ea typeface="ＭＳ Ｐゴシック" pitchFamily="50" charset="-128"/>
              </a:defRPr>
            </a:lvl1pPr>
          </a:lstStyle>
          <a:p>
            <a:pPr>
              <a:defRPr/>
            </a:pPr>
            <a:fld id="{5F746E23-3904-4713-9665-3C66BA3687C2}" type="datetime1">
              <a:rPr lang="ja-JP" altLang="en-US" smtClean="0"/>
              <a:pPr>
                <a:defRPr/>
              </a:pPr>
              <a:t>2008/9/2</a:t>
            </a:fld>
            <a:endParaRPr lang="en-US" altLang="ja-JP"/>
          </a:p>
        </p:txBody>
      </p:sp>
      <p:sp>
        <p:nvSpPr>
          <p:cNvPr id="266252" name="Rectangle 12"/>
          <p:cNvSpPr>
            <a:spLocks noGrp="1" noChangeArrowheads="1"/>
          </p:cNvSpPr>
          <p:nvPr>
            <p:ph type="sldNum" sz="quarter" idx="4"/>
          </p:nvPr>
        </p:nvSpPr>
        <p:spPr bwMode="auto">
          <a:xfrm>
            <a:off x="8459788" y="6584950"/>
            <a:ext cx="550862" cy="2730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ea typeface="ＭＳ Ｐゴシック" pitchFamily="50" charset="-128"/>
              </a:defRPr>
            </a:lvl1pPr>
          </a:lstStyle>
          <a:p>
            <a:pPr>
              <a:defRPr/>
            </a:pPr>
            <a:fld id="{3FA22CDD-7E94-4A36-A52B-F83325805611}" type="slidenum">
              <a:rPr lang="en-US" altLang="ja-JP"/>
              <a:pPr>
                <a:defRPr/>
              </a:pPr>
              <a:t>&lt;#&gt;</a:t>
            </a:fld>
            <a:endParaRPr lang="en-US" altLang="ja-JP"/>
          </a:p>
        </p:txBody>
      </p:sp>
      <p:pic>
        <p:nvPicPr>
          <p:cNvPr id="13" name="Picture 2" descr="\\kir\kir-home\rniitani\data\image\MASU\MASU.emf"/>
          <p:cNvPicPr>
            <a:picLocks noChangeAspect="1" noChangeArrowheads="1"/>
          </p:cNvPicPr>
          <p:nvPr userDrawn="1"/>
        </p:nvPicPr>
        <p:blipFill>
          <a:blip r:embed="rId15"/>
          <a:srcRect/>
          <a:stretch>
            <a:fillRect/>
          </a:stretch>
        </p:blipFill>
        <p:spPr bwMode="auto">
          <a:xfrm>
            <a:off x="178852" y="142852"/>
            <a:ext cx="914422" cy="785818"/>
          </a:xfrm>
          <a:prstGeom prst="rect">
            <a:avLst/>
          </a:prstGeom>
          <a:noFill/>
        </p:spPr>
      </p:pic>
    </p:spTree>
  </p:cSld>
  <p:clrMap bg1="lt1" tx1="dk1" bg2="lt2" tx2="dk2" accent1="accent1" accent2="accent2" accent3="accent3" accent4="accent4" accent5="accent5" accent6="accent6" hlink="hlink" folHlink="folHlink"/>
  <p:sldLayoutIdLst>
    <p:sldLayoutId id="2147483784" r:id="rId1"/>
    <p:sldLayoutId id="2147483773" r:id="rId2"/>
    <p:sldLayoutId id="2147483774" r:id="rId3"/>
    <p:sldLayoutId id="2147483775" r:id="rId4"/>
    <p:sldLayoutId id="2147483776" r:id="rId5"/>
    <p:sldLayoutId id="2147483777" r:id="rId6"/>
    <p:sldLayoutId id="2147483778" r:id="rId7"/>
    <p:sldLayoutId id="2147483779" r:id="rId8"/>
    <p:sldLayoutId id="2147483780" r:id="rId9"/>
    <p:sldLayoutId id="2147483781" r:id="rId10"/>
    <p:sldLayoutId id="2147483782" r:id="rId11"/>
    <p:sldLayoutId id="2147483783" r:id="rId12"/>
  </p:sldLayoutIdLst>
  <p:timing>
    <p:tnLst>
      <p:par>
        <p:cTn id="1" dur="indefinite" restart="never" nodeType="tmRoot"/>
      </p:par>
    </p:tnLst>
  </p:timing>
  <p:hf hdr="0"/>
  <p:txStyles>
    <p:titleStyle>
      <a:lvl1pPr algn="l" rtl="0" eaLnBrk="0" fontAlgn="base" hangingPunct="0">
        <a:spcBef>
          <a:spcPct val="0"/>
        </a:spcBef>
        <a:spcAft>
          <a:spcPct val="0"/>
        </a:spcAft>
        <a:defRPr kumimoji="1" sz="4000">
          <a:solidFill>
            <a:schemeClr val="tx2"/>
          </a:solidFill>
          <a:latin typeface="+mj-lt"/>
          <a:ea typeface="+mj-ea"/>
          <a:cs typeface="+mj-cs"/>
        </a:defRPr>
      </a:lvl1pPr>
      <a:lvl2pPr algn="l" rtl="0" eaLnBrk="0" fontAlgn="base" hangingPunct="0">
        <a:spcBef>
          <a:spcPct val="0"/>
        </a:spcBef>
        <a:spcAft>
          <a:spcPct val="0"/>
        </a:spcAft>
        <a:defRPr kumimoji="1" sz="4000">
          <a:solidFill>
            <a:schemeClr val="tx2"/>
          </a:solidFill>
          <a:latin typeface="Arial" charset="0"/>
          <a:ea typeface="ＭＳ Ｐゴシック" pitchFamily="50" charset="-128"/>
        </a:defRPr>
      </a:lvl2pPr>
      <a:lvl3pPr algn="l" rtl="0" eaLnBrk="0" fontAlgn="base" hangingPunct="0">
        <a:spcBef>
          <a:spcPct val="0"/>
        </a:spcBef>
        <a:spcAft>
          <a:spcPct val="0"/>
        </a:spcAft>
        <a:defRPr kumimoji="1" sz="4000">
          <a:solidFill>
            <a:schemeClr val="tx2"/>
          </a:solidFill>
          <a:latin typeface="Arial" charset="0"/>
          <a:ea typeface="ＭＳ Ｐゴシック" pitchFamily="50" charset="-128"/>
        </a:defRPr>
      </a:lvl3pPr>
      <a:lvl4pPr algn="l" rtl="0" eaLnBrk="0" fontAlgn="base" hangingPunct="0">
        <a:spcBef>
          <a:spcPct val="0"/>
        </a:spcBef>
        <a:spcAft>
          <a:spcPct val="0"/>
        </a:spcAft>
        <a:defRPr kumimoji="1" sz="4000">
          <a:solidFill>
            <a:schemeClr val="tx2"/>
          </a:solidFill>
          <a:latin typeface="Arial" charset="0"/>
          <a:ea typeface="ＭＳ Ｐゴシック" pitchFamily="50" charset="-128"/>
        </a:defRPr>
      </a:lvl4pPr>
      <a:lvl5pPr algn="l" rtl="0" eaLnBrk="0" fontAlgn="base" hangingPunct="0">
        <a:spcBef>
          <a:spcPct val="0"/>
        </a:spcBef>
        <a:spcAft>
          <a:spcPct val="0"/>
        </a:spcAft>
        <a:defRPr kumimoji="1" sz="4000">
          <a:solidFill>
            <a:schemeClr val="tx2"/>
          </a:solidFill>
          <a:latin typeface="Arial" charset="0"/>
          <a:ea typeface="ＭＳ Ｐゴシック" pitchFamily="50" charset="-128"/>
        </a:defRPr>
      </a:lvl5pPr>
      <a:lvl6pPr marL="457200" algn="l" rtl="0" fontAlgn="base">
        <a:spcBef>
          <a:spcPct val="0"/>
        </a:spcBef>
        <a:spcAft>
          <a:spcPct val="0"/>
        </a:spcAft>
        <a:defRPr kumimoji="1" sz="4000">
          <a:solidFill>
            <a:schemeClr val="tx2"/>
          </a:solidFill>
          <a:latin typeface="Arial" charset="0"/>
          <a:ea typeface="ＭＳ Ｐゴシック" pitchFamily="50" charset="-128"/>
        </a:defRPr>
      </a:lvl6pPr>
      <a:lvl7pPr marL="914400" algn="l" rtl="0" fontAlgn="base">
        <a:spcBef>
          <a:spcPct val="0"/>
        </a:spcBef>
        <a:spcAft>
          <a:spcPct val="0"/>
        </a:spcAft>
        <a:defRPr kumimoji="1" sz="4000">
          <a:solidFill>
            <a:schemeClr val="tx2"/>
          </a:solidFill>
          <a:latin typeface="Arial" charset="0"/>
          <a:ea typeface="ＭＳ Ｐゴシック" pitchFamily="50" charset="-128"/>
        </a:defRPr>
      </a:lvl7pPr>
      <a:lvl8pPr marL="1371600" algn="l" rtl="0" fontAlgn="base">
        <a:spcBef>
          <a:spcPct val="0"/>
        </a:spcBef>
        <a:spcAft>
          <a:spcPct val="0"/>
        </a:spcAft>
        <a:defRPr kumimoji="1" sz="4000">
          <a:solidFill>
            <a:schemeClr val="tx2"/>
          </a:solidFill>
          <a:latin typeface="Arial" charset="0"/>
          <a:ea typeface="ＭＳ Ｐゴシック" pitchFamily="50" charset="-128"/>
        </a:defRPr>
      </a:lvl8pPr>
      <a:lvl9pPr marL="1828800" algn="l" rtl="0" fontAlgn="base">
        <a:spcBef>
          <a:spcPct val="0"/>
        </a:spcBef>
        <a:spcAft>
          <a:spcPct val="0"/>
        </a:spcAft>
        <a:defRPr kumimoji="1" sz="4000">
          <a:solidFill>
            <a:schemeClr val="tx2"/>
          </a:solidFill>
          <a:latin typeface="Arial" charset="0"/>
          <a:ea typeface="ＭＳ Ｐゴシック" pitchFamily="50" charset="-128"/>
        </a:defRPr>
      </a:lvl9pPr>
    </p:titleStyle>
    <p:bodyStyle>
      <a:lvl1pPr marL="342900" indent="-342900" algn="l" rtl="0" eaLnBrk="0" fontAlgn="base" hangingPunct="0">
        <a:spcBef>
          <a:spcPct val="20000"/>
        </a:spcBef>
        <a:spcAft>
          <a:spcPct val="0"/>
        </a:spcAft>
        <a:buClr>
          <a:schemeClr val="accent1"/>
        </a:buClr>
        <a:buSzPct val="80000"/>
        <a:buFont typeface="Wingdings" pitchFamily="2" charset="2"/>
        <a:buChar char="n"/>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80000"/>
        <a:buFont typeface="Wingdings" pitchFamily="2" charset="2"/>
        <a:buChar char="p"/>
        <a:defRPr kumimoji="1" sz="2800">
          <a:solidFill>
            <a:schemeClr val="tx1"/>
          </a:solidFill>
          <a:latin typeface="+mn-lt"/>
          <a:ea typeface="+mn-ea"/>
        </a:defRPr>
      </a:lvl2pPr>
      <a:lvl3pPr marL="1143000" indent="-228600" algn="l" rtl="0" eaLnBrk="0" fontAlgn="base" hangingPunct="0">
        <a:spcBef>
          <a:spcPct val="20000"/>
        </a:spcBef>
        <a:spcAft>
          <a:spcPct val="0"/>
        </a:spcAft>
        <a:buSzPct val="80000"/>
        <a:buFont typeface="Wingdings" pitchFamily="2" charset="2"/>
        <a:buChar char="n"/>
        <a:defRPr kumimoji="1" sz="2400">
          <a:solidFill>
            <a:schemeClr val="tx1"/>
          </a:solidFill>
          <a:latin typeface="+mn-lt"/>
          <a:ea typeface="+mn-ea"/>
        </a:defRPr>
      </a:lvl3pPr>
      <a:lvl4pPr marL="1600200" indent="-228600" algn="l" rtl="0" eaLnBrk="0" fontAlgn="base" hangingPunct="0">
        <a:spcBef>
          <a:spcPct val="20000"/>
        </a:spcBef>
        <a:spcAft>
          <a:spcPct val="0"/>
        </a:spcAft>
        <a:buClr>
          <a:schemeClr val="accent1"/>
        </a:buClr>
        <a:buSzPct val="80000"/>
        <a:buFont typeface="Wingdings" pitchFamily="2" charset="2"/>
        <a:buChar char="p"/>
        <a:defRPr kumimoji="1" sz="2000">
          <a:solidFill>
            <a:schemeClr val="tx1"/>
          </a:solidFill>
          <a:latin typeface="+mn-lt"/>
          <a:ea typeface="+mn-ea"/>
        </a:defRPr>
      </a:lvl4pPr>
      <a:lvl5pPr marL="2057400" indent="-228600" algn="l" rtl="0" eaLnBrk="0" fontAlgn="base" hangingPunct="0">
        <a:spcBef>
          <a:spcPct val="20000"/>
        </a:spcBef>
        <a:spcAft>
          <a:spcPct val="0"/>
        </a:spcAft>
        <a:buClr>
          <a:schemeClr val="accent2"/>
        </a:buClr>
        <a:buSzPct val="80000"/>
        <a:buFont typeface="Wingdings" pitchFamily="2" charset="2"/>
        <a:buChar char="n"/>
        <a:defRPr kumimoji="1" sz="2000">
          <a:solidFill>
            <a:schemeClr val="tx1"/>
          </a:solidFill>
          <a:latin typeface="+mn-lt"/>
          <a:ea typeface="+mn-ea"/>
        </a:defRPr>
      </a:lvl5pPr>
      <a:lvl6pPr marL="2514600" indent="-228600" algn="l" rtl="0" fontAlgn="base">
        <a:spcBef>
          <a:spcPct val="20000"/>
        </a:spcBef>
        <a:spcAft>
          <a:spcPct val="0"/>
        </a:spcAft>
        <a:buClr>
          <a:schemeClr val="accent2"/>
        </a:buClr>
        <a:buSzPct val="80000"/>
        <a:buFont typeface="Wingdings" pitchFamily="2" charset="2"/>
        <a:buChar char="n"/>
        <a:defRPr kumimoji="1" sz="2000">
          <a:solidFill>
            <a:schemeClr val="tx1"/>
          </a:solidFill>
          <a:latin typeface="+mn-lt"/>
          <a:ea typeface="+mn-ea"/>
        </a:defRPr>
      </a:lvl6pPr>
      <a:lvl7pPr marL="2971800" indent="-228600" algn="l" rtl="0" fontAlgn="base">
        <a:spcBef>
          <a:spcPct val="20000"/>
        </a:spcBef>
        <a:spcAft>
          <a:spcPct val="0"/>
        </a:spcAft>
        <a:buClr>
          <a:schemeClr val="accent2"/>
        </a:buClr>
        <a:buSzPct val="80000"/>
        <a:buFont typeface="Wingdings" pitchFamily="2" charset="2"/>
        <a:buChar char="n"/>
        <a:defRPr kumimoji="1" sz="2000">
          <a:solidFill>
            <a:schemeClr val="tx1"/>
          </a:solidFill>
          <a:latin typeface="+mn-lt"/>
          <a:ea typeface="+mn-ea"/>
        </a:defRPr>
      </a:lvl7pPr>
      <a:lvl8pPr marL="3429000" indent="-228600" algn="l" rtl="0" fontAlgn="base">
        <a:spcBef>
          <a:spcPct val="20000"/>
        </a:spcBef>
        <a:spcAft>
          <a:spcPct val="0"/>
        </a:spcAft>
        <a:buClr>
          <a:schemeClr val="accent2"/>
        </a:buClr>
        <a:buSzPct val="80000"/>
        <a:buFont typeface="Wingdings" pitchFamily="2" charset="2"/>
        <a:buChar char="n"/>
        <a:defRPr kumimoji="1" sz="2000">
          <a:solidFill>
            <a:schemeClr val="tx1"/>
          </a:solidFill>
          <a:latin typeface="+mn-lt"/>
          <a:ea typeface="+mn-ea"/>
        </a:defRPr>
      </a:lvl8pPr>
      <a:lvl9pPr marL="3886200" indent="-228600" algn="l" rtl="0" fontAlgn="base">
        <a:spcBef>
          <a:spcPct val="20000"/>
        </a:spcBef>
        <a:spcAft>
          <a:spcPct val="0"/>
        </a:spcAft>
        <a:buClr>
          <a:schemeClr val="accent2"/>
        </a:buClr>
        <a:buSzPct val="80000"/>
        <a:buFont typeface="Wingdings" pitchFamily="2" charset="2"/>
        <a:buChar char="n"/>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784225" y="1125538"/>
            <a:ext cx="5788025" cy="1943100"/>
          </a:xfrm>
        </p:spPr>
        <p:txBody>
          <a:bodyPr/>
          <a:lstStyle/>
          <a:p>
            <a:pPr eaLnBrk="1" hangingPunct="1"/>
            <a:r>
              <a:rPr lang="ja-JP" altLang="en-US" sz="3200" dirty="0" smtClean="0"/>
              <a:t>メトリクス計測</a:t>
            </a:r>
            <a:r>
              <a:rPr lang="en-US" altLang="ja-JP" sz="3200" dirty="0" smtClean="0"/>
              <a:t/>
            </a:r>
            <a:br>
              <a:rPr lang="en-US" altLang="ja-JP" sz="3200" dirty="0" smtClean="0"/>
            </a:br>
            <a:r>
              <a:rPr lang="ja-JP" altLang="en-US" sz="3200" dirty="0" smtClean="0"/>
              <a:t>プラグインプラットフォーム</a:t>
            </a:r>
            <a:r>
              <a:rPr lang="en-US" altLang="ja-JP" sz="3200" dirty="0" smtClean="0"/>
              <a:t>MASU</a:t>
            </a:r>
            <a:r>
              <a:rPr lang="ja-JP" altLang="en-US" sz="3200" dirty="0" smtClean="0"/>
              <a:t>の開発</a:t>
            </a:r>
            <a:endParaRPr lang="en-US" altLang="ja-JP" sz="3200" dirty="0" smtClean="0"/>
          </a:p>
        </p:txBody>
      </p:sp>
      <p:sp>
        <p:nvSpPr>
          <p:cNvPr id="4099" name="Rectangle 3"/>
          <p:cNvSpPr>
            <a:spLocks noGrp="1" noChangeArrowheads="1"/>
          </p:cNvSpPr>
          <p:nvPr>
            <p:ph type="subTitle" idx="1"/>
          </p:nvPr>
        </p:nvSpPr>
        <p:spPr>
          <a:xfrm>
            <a:off x="785786" y="3357562"/>
            <a:ext cx="5781675" cy="2376487"/>
          </a:xfrm>
        </p:spPr>
        <p:txBody>
          <a:bodyPr/>
          <a:lstStyle/>
          <a:p>
            <a:pPr eaLnBrk="1" hangingPunct="1">
              <a:buFont typeface="Arial" charset="0"/>
              <a:buNone/>
            </a:pPr>
            <a:r>
              <a:rPr lang="ja-JP" altLang="en-US" b="1" dirty="0" smtClean="0"/>
              <a:t>大阪大学</a:t>
            </a:r>
            <a:endParaRPr lang="en-US" altLang="ja-JP" b="1" dirty="0" smtClean="0"/>
          </a:p>
          <a:p>
            <a:pPr eaLnBrk="1" hangingPunct="1">
              <a:buFont typeface="Arial" charset="0"/>
              <a:buNone/>
            </a:pPr>
            <a:endParaRPr lang="en-US" altLang="ja-JP" sz="2400" b="1" dirty="0" smtClean="0"/>
          </a:p>
          <a:p>
            <a:pPr eaLnBrk="1" hangingPunct="1">
              <a:buFont typeface="Arial" charset="0"/>
              <a:buNone/>
            </a:pPr>
            <a:r>
              <a:rPr lang="ja-JP" altLang="en-US" sz="2400" b="1" u="sng" dirty="0" smtClean="0"/>
              <a:t>三宅　達也</a:t>
            </a:r>
            <a:endParaRPr lang="en-US" altLang="ja-JP" sz="2400" b="1" u="sng" dirty="0" smtClean="0"/>
          </a:p>
          <a:p>
            <a:pPr eaLnBrk="1" hangingPunct="1">
              <a:buFont typeface="Arial" charset="0"/>
              <a:buNone/>
            </a:pPr>
            <a:r>
              <a:rPr lang="ja-JP" altLang="en-US" sz="2400" b="1" dirty="0" smtClean="0"/>
              <a:t>肥後　芳樹</a:t>
            </a:r>
            <a:endParaRPr lang="en-US" altLang="ja-JP" sz="2400" b="1" dirty="0" smtClean="0"/>
          </a:p>
          <a:p>
            <a:pPr eaLnBrk="1" hangingPunct="1">
              <a:buFont typeface="Arial" charset="0"/>
              <a:buNone/>
            </a:pPr>
            <a:r>
              <a:rPr lang="ja-JP" altLang="en-US" sz="2400" b="1" dirty="0" smtClean="0"/>
              <a:t>井上　克郎</a:t>
            </a:r>
            <a:endParaRPr lang="en-US" altLang="ja-JP" sz="2400" b="1" dirty="0" smtClean="0"/>
          </a:p>
        </p:txBody>
      </p:sp>
      <p:pic>
        <p:nvPicPr>
          <p:cNvPr id="5" name="図 4" descr="logo.png"/>
          <p:cNvPicPr>
            <a:picLocks noChangeAspect="1"/>
          </p:cNvPicPr>
          <p:nvPr/>
        </p:nvPicPr>
        <p:blipFill>
          <a:blip r:embed="rId3"/>
          <a:stretch>
            <a:fillRect/>
          </a:stretch>
        </p:blipFill>
        <p:spPr>
          <a:xfrm>
            <a:off x="5500694" y="1643050"/>
            <a:ext cx="3438525" cy="1428750"/>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発表の流れ</a:t>
            </a:r>
            <a:endParaRPr kumimoji="1" lang="ja-JP" altLang="en-US" dirty="0"/>
          </a:p>
        </p:txBody>
      </p:sp>
      <p:sp>
        <p:nvSpPr>
          <p:cNvPr id="3" name="コンテンツ プレースホルダ 2"/>
          <p:cNvSpPr>
            <a:spLocks noGrp="1"/>
          </p:cNvSpPr>
          <p:nvPr>
            <p:ph idx="1"/>
          </p:nvPr>
        </p:nvSpPr>
        <p:spPr/>
        <p:txBody>
          <a:bodyPr/>
          <a:lstStyle/>
          <a:p>
            <a:r>
              <a:rPr kumimoji="1" lang="ja-JP" altLang="en-US" sz="3600" dirty="0" smtClean="0"/>
              <a:t>研究背景</a:t>
            </a:r>
            <a:endParaRPr kumimoji="1" lang="en-US" altLang="ja-JP" sz="3600" dirty="0" smtClean="0"/>
          </a:p>
          <a:p>
            <a:r>
              <a:rPr lang="ja-JP" altLang="en-US" sz="3600" dirty="0" smtClean="0"/>
              <a:t>研究目的</a:t>
            </a:r>
            <a:endParaRPr lang="en-US" altLang="ja-JP" sz="3600" dirty="0" smtClean="0"/>
          </a:p>
          <a:p>
            <a:r>
              <a:rPr kumimoji="1" lang="en-US" altLang="ja-JP" sz="3600" dirty="0" smtClean="0">
                <a:solidFill>
                  <a:srgbClr val="FF0000"/>
                </a:solidFill>
              </a:rPr>
              <a:t>MASU</a:t>
            </a:r>
            <a:r>
              <a:rPr kumimoji="1" lang="ja-JP" altLang="en-US" sz="3600" dirty="0" smtClean="0">
                <a:solidFill>
                  <a:srgbClr val="FF0000"/>
                </a:solidFill>
              </a:rPr>
              <a:t>の説明</a:t>
            </a:r>
            <a:endParaRPr kumimoji="1" lang="en-US" altLang="ja-JP" sz="3600" dirty="0" smtClean="0">
              <a:solidFill>
                <a:srgbClr val="FF0000"/>
              </a:solidFill>
            </a:endParaRPr>
          </a:p>
          <a:p>
            <a:r>
              <a:rPr kumimoji="1" lang="ja-JP" altLang="en-US" sz="3600" dirty="0" smtClean="0"/>
              <a:t>メトリクス計測プラグイン実装例</a:t>
            </a:r>
            <a:endParaRPr kumimoji="1" lang="en-US" altLang="ja-JP" sz="3600" dirty="0" smtClean="0"/>
          </a:p>
          <a:p>
            <a:r>
              <a:rPr lang="ja-JP" altLang="en-US" sz="3600" dirty="0" smtClean="0"/>
              <a:t>ソースコード解析ツールとしての応用例</a:t>
            </a:r>
            <a:endParaRPr kumimoji="1" lang="en-US" altLang="ja-JP" sz="3600" dirty="0" smtClean="0"/>
          </a:p>
          <a:p>
            <a:r>
              <a:rPr lang="ja-JP" altLang="en-US" sz="3600" dirty="0" smtClean="0"/>
              <a:t>関連研究</a:t>
            </a:r>
            <a:endParaRPr kumimoji="1" lang="en-US" altLang="ja-JP" sz="3600" dirty="0" smtClean="0"/>
          </a:p>
          <a:p>
            <a:r>
              <a:rPr lang="ja-JP" altLang="en-US" sz="3600" dirty="0" smtClean="0"/>
              <a:t>まとめと今後の課題</a:t>
            </a:r>
            <a:endParaRPr kumimoji="1" lang="ja-JP" altLang="en-US" sz="3600" dirty="0"/>
          </a:p>
        </p:txBody>
      </p:sp>
      <p:sp>
        <p:nvSpPr>
          <p:cNvPr id="4" name="フッター プレースホルダ 3"/>
          <p:cNvSpPr>
            <a:spLocks noGrp="1"/>
          </p:cNvSpPr>
          <p:nvPr>
            <p:ph type="ftr" sz="quarter" idx="10"/>
          </p:nvPr>
        </p:nvSpPr>
        <p:spPr/>
        <p:txBody>
          <a:bodyPr/>
          <a:lstStyle/>
          <a:p>
            <a:pPr>
              <a:defRPr/>
            </a:pPr>
            <a:r>
              <a:rPr lang="en-US" altLang="ja-JP" smtClean="0"/>
              <a:t>SES2008</a:t>
            </a:r>
            <a:endParaRPr lang="en-US" altLang="ja-JP" dirty="0"/>
          </a:p>
        </p:txBody>
      </p:sp>
      <p:sp>
        <p:nvSpPr>
          <p:cNvPr id="5" name="日付プレースホルダ 4"/>
          <p:cNvSpPr>
            <a:spLocks noGrp="1"/>
          </p:cNvSpPr>
          <p:nvPr>
            <p:ph type="dt" sz="half" idx="11"/>
          </p:nvPr>
        </p:nvSpPr>
        <p:spPr/>
        <p:txBody>
          <a:bodyPr/>
          <a:lstStyle/>
          <a:p>
            <a:pPr>
              <a:defRPr/>
            </a:pPr>
            <a:fld id="{ED013D7F-8B69-4F61-90C9-B1656C06EEF9}" type="datetime1">
              <a:rPr lang="ja-JP" altLang="en-US" smtClean="0"/>
              <a:pPr>
                <a:defRPr/>
              </a:pPr>
              <a:t>2008/9/2</a:t>
            </a:fld>
            <a:endParaRPr lang="en-US" altLang="ja-JP" dirty="0"/>
          </a:p>
        </p:txBody>
      </p:sp>
      <p:sp>
        <p:nvSpPr>
          <p:cNvPr id="6" name="スライド番号プレースホルダ 5"/>
          <p:cNvSpPr>
            <a:spLocks noGrp="1"/>
          </p:cNvSpPr>
          <p:nvPr>
            <p:ph type="sldNum" sz="quarter" idx="12"/>
          </p:nvPr>
        </p:nvSpPr>
        <p:spPr/>
        <p:txBody>
          <a:bodyPr/>
          <a:lstStyle/>
          <a:p>
            <a:pPr>
              <a:defRPr/>
            </a:pPr>
            <a:fld id="{BD18DDC3-C755-4A6D-9493-9608DB95ADBF}" type="slidenum">
              <a:rPr lang="en-US" altLang="ja-JP" smtClean="0"/>
              <a:pPr>
                <a:defRPr/>
              </a:pPr>
              <a:t>10</a:t>
            </a:fld>
            <a:endParaRPr lang="en-US" altLang="ja-JP"/>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MASU</a:t>
            </a:r>
            <a:r>
              <a:rPr kumimoji="1" lang="ja-JP" altLang="en-US" dirty="0" smtClean="0"/>
              <a:t>の概要</a:t>
            </a:r>
            <a:endParaRPr kumimoji="1" lang="ja-JP" altLang="en-US" dirty="0"/>
          </a:p>
        </p:txBody>
      </p:sp>
      <p:sp>
        <p:nvSpPr>
          <p:cNvPr id="3" name="コンテンツ プレースホルダ 2"/>
          <p:cNvSpPr>
            <a:spLocks noGrp="1"/>
          </p:cNvSpPr>
          <p:nvPr>
            <p:ph idx="1"/>
          </p:nvPr>
        </p:nvSpPr>
        <p:spPr/>
        <p:txBody>
          <a:bodyPr/>
          <a:lstStyle/>
          <a:p>
            <a:r>
              <a:rPr kumimoji="1" lang="ja-JP" altLang="en-US" sz="2800" dirty="0" smtClean="0"/>
              <a:t>入力</a:t>
            </a:r>
            <a:endParaRPr kumimoji="1" lang="en-US" altLang="ja-JP" sz="2800" dirty="0" smtClean="0"/>
          </a:p>
          <a:p>
            <a:pPr lvl="1"/>
            <a:r>
              <a:rPr lang="ja-JP" altLang="en-US" sz="2400" dirty="0" smtClean="0"/>
              <a:t>プログラムのソースコード</a:t>
            </a:r>
            <a:endParaRPr kumimoji="1" lang="en-US" altLang="ja-JP" sz="2400" dirty="0" smtClean="0"/>
          </a:p>
          <a:p>
            <a:r>
              <a:rPr lang="ja-JP" altLang="en-US" sz="2800" dirty="0" smtClean="0"/>
              <a:t>出力</a:t>
            </a:r>
            <a:endParaRPr lang="en-US" altLang="ja-JP" sz="2800" dirty="0" smtClean="0"/>
          </a:p>
          <a:p>
            <a:pPr lvl="1"/>
            <a:r>
              <a:rPr lang="ja-JP" altLang="en-US" sz="2400" dirty="0" smtClean="0"/>
              <a:t>メトリクスの計測結果</a:t>
            </a:r>
            <a:endParaRPr lang="en-US" altLang="ja-JP" sz="2400" dirty="0" smtClean="0"/>
          </a:p>
          <a:p>
            <a:pPr lvl="1"/>
            <a:r>
              <a:rPr lang="ja-JP" altLang="en-US" sz="2400" dirty="0" smtClean="0"/>
              <a:t>ソースコード解析情報</a:t>
            </a:r>
            <a:endParaRPr kumimoji="1" lang="en-US" altLang="ja-JP" sz="2400" dirty="0" smtClean="0"/>
          </a:p>
          <a:p>
            <a:r>
              <a:rPr lang="ja-JP" altLang="en-US" sz="2800" dirty="0" smtClean="0"/>
              <a:t>特徴</a:t>
            </a:r>
            <a:endParaRPr lang="en-US" altLang="ja-JP" sz="2800" dirty="0" smtClean="0"/>
          </a:p>
          <a:p>
            <a:pPr lvl="1"/>
            <a:r>
              <a:rPr kumimoji="1" lang="ja-JP" altLang="en-US" sz="2400" dirty="0" smtClean="0"/>
              <a:t>複数のプログラミング言語に対応</a:t>
            </a:r>
            <a:endParaRPr kumimoji="1" lang="en-US" altLang="ja-JP" sz="2400" dirty="0" smtClean="0"/>
          </a:p>
          <a:p>
            <a:pPr lvl="1"/>
            <a:r>
              <a:rPr kumimoji="1" lang="ja-JP" altLang="en-US" sz="2400" dirty="0" smtClean="0"/>
              <a:t>多言語の解析結果を統一的に扱える</a:t>
            </a:r>
            <a:endParaRPr kumimoji="1" lang="en-US" altLang="ja-JP" sz="2400" dirty="0" smtClean="0"/>
          </a:p>
          <a:p>
            <a:pPr lvl="1"/>
            <a:r>
              <a:rPr lang="ja-JP" altLang="en-US" sz="2400" dirty="0" smtClean="0"/>
              <a:t>ユーザはビジネスロジックの記述で</a:t>
            </a:r>
            <a:r>
              <a:rPr lang="ja-JP" altLang="en-US" sz="2400" dirty="0" smtClean="0"/>
              <a:t>メトリクス計測が可能</a:t>
            </a:r>
            <a:endParaRPr lang="en-US" altLang="ja-JP" sz="2400" dirty="0" smtClean="0"/>
          </a:p>
          <a:p>
            <a:pPr lvl="1"/>
            <a:r>
              <a:rPr lang="ja-JP" altLang="en-US" sz="2400" dirty="0" smtClean="0"/>
              <a:t>ソースコード解析ツールとして応用可能</a:t>
            </a:r>
            <a:endParaRPr lang="en-US" altLang="ja-JP" sz="2400" dirty="0" smtClean="0"/>
          </a:p>
          <a:p>
            <a:pPr lvl="1"/>
            <a:endParaRPr kumimoji="1" lang="ja-JP" altLang="en-US" sz="2400" dirty="0"/>
          </a:p>
        </p:txBody>
      </p:sp>
      <p:sp>
        <p:nvSpPr>
          <p:cNvPr id="4" name="フッター プレースホルダ 3"/>
          <p:cNvSpPr>
            <a:spLocks noGrp="1"/>
          </p:cNvSpPr>
          <p:nvPr>
            <p:ph type="ftr" sz="quarter" idx="10"/>
          </p:nvPr>
        </p:nvSpPr>
        <p:spPr/>
        <p:txBody>
          <a:bodyPr/>
          <a:lstStyle/>
          <a:p>
            <a:pPr>
              <a:defRPr/>
            </a:pPr>
            <a:r>
              <a:rPr lang="en-US" altLang="ja-JP" smtClean="0"/>
              <a:t>SES2008</a:t>
            </a:r>
            <a:endParaRPr lang="en-US" altLang="ja-JP"/>
          </a:p>
        </p:txBody>
      </p:sp>
      <p:sp>
        <p:nvSpPr>
          <p:cNvPr id="5" name="日付プレースホルダ 4"/>
          <p:cNvSpPr>
            <a:spLocks noGrp="1"/>
          </p:cNvSpPr>
          <p:nvPr>
            <p:ph type="dt" sz="half" idx="11"/>
          </p:nvPr>
        </p:nvSpPr>
        <p:spPr/>
        <p:txBody>
          <a:bodyPr/>
          <a:lstStyle/>
          <a:p>
            <a:pPr>
              <a:defRPr/>
            </a:pPr>
            <a:fld id="{D18F8E72-E96E-48BD-B7C1-DFE79A220986}" type="datetime1">
              <a:rPr lang="ja-JP" altLang="en-US" smtClean="0"/>
              <a:pPr>
                <a:defRPr/>
              </a:pPr>
              <a:t>2008/9/2</a:t>
            </a:fld>
            <a:endParaRPr lang="en-US" altLang="ja-JP"/>
          </a:p>
        </p:txBody>
      </p:sp>
      <p:sp>
        <p:nvSpPr>
          <p:cNvPr id="6" name="スライド番号プレースホルダ 5"/>
          <p:cNvSpPr>
            <a:spLocks noGrp="1"/>
          </p:cNvSpPr>
          <p:nvPr>
            <p:ph type="sldNum" sz="quarter" idx="12"/>
          </p:nvPr>
        </p:nvSpPr>
        <p:spPr/>
        <p:txBody>
          <a:bodyPr/>
          <a:lstStyle/>
          <a:p>
            <a:pPr>
              <a:defRPr/>
            </a:pPr>
            <a:fld id="{BD18DDC3-C755-4A6D-9493-9608DB95ADBF}" type="slidenum">
              <a:rPr lang="en-US" altLang="ja-JP" smtClean="0"/>
              <a:pPr>
                <a:defRPr/>
              </a:pPr>
              <a:t>11</a:t>
            </a:fld>
            <a:endParaRPr lang="en-US" altLang="ja-JP"/>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600" dirty="0" smtClean="0"/>
              <a:t>ＭＡＳＵのアーキテクチャと処理の流れ</a:t>
            </a:r>
            <a:endParaRPr kumimoji="1" lang="ja-JP" altLang="en-US" sz="3600" dirty="0"/>
          </a:p>
        </p:txBody>
      </p:sp>
      <p:sp>
        <p:nvSpPr>
          <p:cNvPr id="4" name="フッター プレースホルダ 3"/>
          <p:cNvSpPr>
            <a:spLocks noGrp="1"/>
          </p:cNvSpPr>
          <p:nvPr>
            <p:ph type="ftr" sz="quarter" idx="10"/>
          </p:nvPr>
        </p:nvSpPr>
        <p:spPr/>
        <p:txBody>
          <a:bodyPr/>
          <a:lstStyle/>
          <a:p>
            <a:pPr>
              <a:defRPr/>
            </a:pPr>
            <a:r>
              <a:rPr lang="en-US" altLang="ja-JP" smtClean="0"/>
              <a:t>SES2008</a:t>
            </a:r>
            <a:endParaRPr lang="en-US" altLang="ja-JP"/>
          </a:p>
        </p:txBody>
      </p:sp>
      <p:sp>
        <p:nvSpPr>
          <p:cNvPr id="5" name="日付プレースホルダ 4"/>
          <p:cNvSpPr>
            <a:spLocks noGrp="1"/>
          </p:cNvSpPr>
          <p:nvPr>
            <p:ph type="dt" sz="half" idx="11"/>
          </p:nvPr>
        </p:nvSpPr>
        <p:spPr/>
        <p:txBody>
          <a:bodyPr/>
          <a:lstStyle/>
          <a:p>
            <a:pPr>
              <a:defRPr/>
            </a:pPr>
            <a:fld id="{E2D0373C-D651-4EFA-9179-C3A173FEA355}" type="datetime1">
              <a:rPr lang="ja-JP" altLang="en-US" smtClean="0"/>
              <a:pPr>
                <a:defRPr/>
              </a:pPr>
              <a:t>2008/9/2</a:t>
            </a:fld>
            <a:endParaRPr lang="en-US" altLang="ja-JP"/>
          </a:p>
        </p:txBody>
      </p:sp>
      <p:sp>
        <p:nvSpPr>
          <p:cNvPr id="6" name="スライド番号プレースホルダ 5"/>
          <p:cNvSpPr>
            <a:spLocks noGrp="1"/>
          </p:cNvSpPr>
          <p:nvPr>
            <p:ph type="sldNum" sz="quarter" idx="12"/>
          </p:nvPr>
        </p:nvSpPr>
        <p:spPr/>
        <p:txBody>
          <a:bodyPr/>
          <a:lstStyle/>
          <a:p>
            <a:pPr>
              <a:defRPr/>
            </a:pPr>
            <a:fld id="{BD18DDC3-C755-4A6D-9493-9608DB95ADBF}" type="slidenum">
              <a:rPr lang="en-US" altLang="ja-JP" smtClean="0"/>
              <a:pPr>
                <a:defRPr/>
              </a:pPr>
              <a:t>12</a:t>
            </a:fld>
            <a:endParaRPr lang="en-US" altLang="ja-JP"/>
          </a:p>
        </p:txBody>
      </p:sp>
      <p:sp>
        <p:nvSpPr>
          <p:cNvPr id="60" name="フリーフォーム 59"/>
          <p:cNvSpPr/>
          <p:nvPr/>
        </p:nvSpPr>
        <p:spPr>
          <a:xfrm>
            <a:off x="2643174" y="1214422"/>
            <a:ext cx="6357982" cy="5371621"/>
          </a:xfrm>
          <a:custGeom>
            <a:avLst/>
            <a:gdLst>
              <a:gd name="connsiteX0" fmla="*/ 9525 w 6267450"/>
              <a:gd name="connsiteY0" fmla="*/ 0 h 6791325"/>
              <a:gd name="connsiteX1" fmla="*/ 6267450 w 6267450"/>
              <a:gd name="connsiteY1" fmla="*/ 0 h 6791325"/>
              <a:gd name="connsiteX2" fmla="*/ 6267450 w 6267450"/>
              <a:gd name="connsiteY2" fmla="*/ 1847850 h 6791325"/>
              <a:gd name="connsiteX3" fmla="*/ 2438400 w 6267450"/>
              <a:gd name="connsiteY3" fmla="*/ 1838325 h 6791325"/>
              <a:gd name="connsiteX4" fmla="*/ 2438400 w 6267450"/>
              <a:gd name="connsiteY4" fmla="*/ 4876800 h 6791325"/>
              <a:gd name="connsiteX5" fmla="*/ 6257925 w 6267450"/>
              <a:gd name="connsiteY5" fmla="*/ 4876800 h 6791325"/>
              <a:gd name="connsiteX6" fmla="*/ 6267450 w 6267450"/>
              <a:gd name="connsiteY6" fmla="*/ 6791325 h 6791325"/>
              <a:gd name="connsiteX7" fmla="*/ 0 w 6267450"/>
              <a:gd name="connsiteY7" fmla="*/ 6791325 h 6791325"/>
              <a:gd name="connsiteX8" fmla="*/ 9525 w 6267450"/>
              <a:gd name="connsiteY8" fmla="*/ 0 h 67913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267450" h="6791325">
                <a:moveTo>
                  <a:pt x="9525" y="0"/>
                </a:moveTo>
                <a:lnTo>
                  <a:pt x="6267450" y="0"/>
                </a:lnTo>
                <a:lnTo>
                  <a:pt x="6267450" y="1847850"/>
                </a:lnTo>
                <a:lnTo>
                  <a:pt x="2438400" y="1838325"/>
                </a:lnTo>
                <a:lnTo>
                  <a:pt x="2438400" y="4876800"/>
                </a:lnTo>
                <a:lnTo>
                  <a:pt x="6257925" y="4876800"/>
                </a:lnTo>
                <a:lnTo>
                  <a:pt x="6267450" y="6791325"/>
                </a:lnTo>
                <a:lnTo>
                  <a:pt x="0" y="6791325"/>
                </a:lnTo>
                <a:lnTo>
                  <a:pt x="9525" y="0"/>
                </a:lnTo>
                <a:close/>
              </a:path>
            </a:pathLst>
          </a:custGeom>
          <a:solidFill>
            <a:srgbClr val="DFDFF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mtClean="0"/>
              <a:t>ふぇｆｄ</a:t>
            </a:r>
            <a:endParaRPr kumimoji="1" lang="ja-JP" altLang="en-US" dirty="0"/>
          </a:p>
        </p:txBody>
      </p:sp>
      <p:sp>
        <p:nvSpPr>
          <p:cNvPr id="61" name="直方体 60"/>
          <p:cNvSpPr/>
          <p:nvPr/>
        </p:nvSpPr>
        <p:spPr>
          <a:xfrm>
            <a:off x="2857488" y="1500174"/>
            <a:ext cx="2071702" cy="679952"/>
          </a:xfrm>
          <a:prstGeom prst="cub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ja-JP" altLang="en-US" sz="1600" b="1" dirty="0" smtClean="0">
                <a:solidFill>
                  <a:schemeClr val="tx1"/>
                </a:solidFill>
              </a:rPr>
              <a:t>ソースコード解析部</a:t>
            </a:r>
            <a:endParaRPr kumimoji="1" lang="ja-JP" altLang="en-US" sz="1600" b="1" dirty="0">
              <a:solidFill>
                <a:schemeClr val="tx1"/>
              </a:solidFill>
            </a:endParaRPr>
          </a:p>
        </p:txBody>
      </p:sp>
      <p:sp>
        <p:nvSpPr>
          <p:cNvPr id="62" name="直方体 61"/>
          <p:cNvSpPr/>
          <p:nvPr/>
        </p:nvSpPr>
        <p:spPr>
          <a:xfrm>
            <a:off x="2857488" y="3643314"/>
            <a:ext cx="2071702" cy="679952"/>
          </a:xfrm>
          <a:prstGeom prst="cub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800" b="1" dirty="0" smtClean="0">
                <a:solidFill>
                  <a:schemeClr val="tx1"/>
                </a:solidFill>
              </a:rPr>
              <a:t>プラグイン制御部</a:t>
            </a:r>
            <a:endParaRPr kumimoji="1" lang="ja-JP" altLang="en-US" sz="1800" b="1" dirty="0">
              <a:solidFill>
                <a:schemeClr val="tx1"/>
              </a:solidFill>
            </a:endParaRPr>
          </a:p>
        </p:txBody>
      </p:sp>
      <p:sp>
        <p:nvSpPr>
          <p:cNvPr id="63" name="直方体 62"/>
          <p:cNvSpPr/>
          <p:nvPr/>
        </p:nvSpPr>
        <p:spPr>
          <a:xfrm>
            <a:off x="2857488" y="5715016"/>
            <a:ext cx="2071702" cy="679952"/>
          </a:xfrm>
          <a:prstGeom prst="cub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800" b="1" dirty="0" smtClean="0">
                <a:solidFill>
                  <a:schemeClr val="tx1"/>
                </a:solidFill>
              </a:rPr>
              <a:t>メトリクス集計部</a:t>
            </a:r>
            <a:endParaRPr kumimoji="1" lang="ja-JP" altLang="en-US" sz="1800" b="1" dirty="0">
              <a:solidFill>
                <a:schemeClr val="tx1"/>
              </a:solidFill>
            </a:endParaRPr>
          </a:p>
        </p:txBody>
      </p:sp>
      <p:sp>
        <p:nvSpPr>
          <p:cNvPr id="64" name="フローチャート : 磁気ディスク 63"/>
          <p:cNvSpPr/>
          <p:nvPr/>
        </p:nvSpPr>
        <p:spPr>
          <a:xfrm>
            <a:off x="6500826" y="5857892"/>
            <a:ext cx="2000264" cy="611957"/>
          </a:xfrm>
          <a:prstGeom prst="flowChartMagneticDisk">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tx1"/>
                </a:solidFill>
              </a:rPr>
              <a:t>メトリクス値</a:t>
            </a:r>
            <a:endParaRPr kumimoji="1" lang="ja-JP" altLang="en-US" b="1" dirty="0">
              <a:solidFill>
                <a:schemeClr val="tx1"/>
              </a:solidFill>
            </a:endParaRPr>
          </a:p>
        </p:txBody>
      </p:sp>
      <p:sp>
        <p:nvSpPr>
          <p:cNvPr id="65" name="フローチャート : 磁気ディスク 64"/>
          <p:cNvSpPr/>
          <p:nvPr/>
        </p:nvSpPr>
        <p:spPr>
          <a:xfrm>
            <a:off x="6858016" y="1357298"/>
            <a:ext cx="1357322" cy="571504"/>
          </a:xfrm>
          <a:prstGeom prst="flowChartMagneticDisk">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tx1"/>
                </a:solidFill>
              </a:rPr>
              <a:t>解析結果</a:t>
            </a:r>
            <a:endParaRPr kumimoji="1" lang="ja-JP" altLang="en-US" b="1" dirty="0">
              <a:solidFill>
                <a:schemeClr val="tx1"/>
              </a:solidFill>
            </a:endParaRPr>
          </a:p>
        </p:txBody>
      </p:sp>
      <p:cxnSp>
        <p:nvCxnSpPr>
          <p:cNvPr id="66" name="直線矢印コネクタ 65"/>
          <p:cNvCxnSpPr/>
          <p:nvPr/>
        </p:nvCxnSpPr>
        <p:spPr>
          <a:xfrm rot="5400000">
            <a:off x="3212440" y="2937952"/>
            <a:ext cx="1291153" cy="794"/>
          </a:xfrm>
          <a:prstGeom prst="straightConnector1">
            <a:avLst/>
          </a:prstGeom>
          <a:ln w="38100">
            <a:solidFill>
              <a:schemeClr val="tx1"/>
            </a:solidFill>
            <a:headEnd type="none" w="med" len="med"/>
            <a:tailEnd type="arrow" w="lg" len="med"/>
          </a:ln>
        </p:spPr>
        <p:style>
          <a:lnRef idx="1">
            <a:schemeClr val="accent1"/>
          </a:lnRef>
          <a:fillRef idx="0">
            <a:schemeClr val="accent1"/>
          </a:fillRef>
          <a:effectRef idx="0">
            <a:schemeClr val="accent1"/>
          </a:effectRef>
          <a:fontRef idx="minor">
            <a:schemeClr val="tx1"/>
          </a:fontRef>
        </p:style>
      </p:cxnSp>
      <p:cxnSp>
        <p:nvCxnSpPr>
          <p:cNvPr id="67" name="直線矢印コネクタ 66"/>
          <p:cNvCxnSpPr/>
          <p:nvPr/>
        </p:nvCxnSpPr>
        <p:spPr>
          <a:xfrm rot="5400000">
            <a:off x="3236559" y="5020929"/>
            <a:ext cx="1243710" cy="1588"/>
          </a:xfrm>
          <a:prstGeom prst="straightConnector1">
            <a:avLst/>
          </a:prstGeom>
          <a:ln w="38100">
            <a:solidFill>
              <a:schemeClr val="tx1"/>
            </a:solidFill>
            <a:headEnd type="none" w="med" len="med"/>
            <a:tailEnd type="arrow" w="lg" len="med"/>
          </a:ln>
        </p:spPr>
        <p:style>
          <a:lnRef idx="1">
            <a:schemeClr val="accent1"/>
          </a:lnRef>
          <a:fillRef idx="0">
            <a:schemeClr val="accent1"/>
          </a:fillRef>
          <a:effectRef idx="0">
            <a:schemeClr val="accent1"/>
          </a:effectRef>
          <a:fontRef idx="minor">
            <a:schemeClr val="tx1"/>
          </a:fontRef>
        </p:style>
      </p:cxnSp>
      <p:sp>
        <p:nvSpPr>
          <p:cNvPr id="68" name="テキスト ボックス 67"/>
          <p:cNvSpPr txBox="1"/>
          <p:nvPr/>
        </p:nvSpPr>
        <p:spPr>
          <a:xfrm>
            <a:off x="8215338" y="3690653"/>
            <a:ext cx="785818" cy="351533"/>
          </a:xfrm>
          <a:prstGeom prst="rect">
            <a:avLst/>
          </a:prstGeom>
          <a:noFill/>
        </p:spPr>
        <p:txBody>
          <a:bodyPr wrap="square" rtlCol="0">
            <a:spAutoFit/>
          </a:bodyPr>
          <a:lstStyle/>
          <a:p>
            <a:pPr algn="ctr"/>
            <a:r>
              <a:rPr lang="ja-JP" altLang="en-US" dirty="0" smtClean="0"/>
              <a:t>・・・</a:t>
            </a:r>
            <a:endParaRPr kumimoji="1" lang="ja-JP" altLang="en-US" dirty="0"/>
          </a:p>
        </p:txBody>
      </p:sp>
      <p:sp>
        <p:nvSpPr>
          <p:cNvPr id="96" name="フローチャート : 複数書類 95"/>
          <p:cNvSpPr/>
          <p:nvPr/>
        </p:nvSpPr>
        <p:spPr>
          <a:xfrm>
            <a:off x="5286380" y="2285992"/>
            <a:ext cx="3571900" cy="543962"/>
          </a:xfrm>
          <a:prstGeom prst="flowChartMultidocument">
            <a:avLst/>
          </a:prstGeom>
          <a:solidFill>
            <a:srgbClr val="DFDFF5"/>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b="1" dirty="0" smtClean="0">
                <a:solidFill>
                  <a:schemeClr val="tx1"/>
                </a:solidFill>
              </a:rPr>
              <a:t>解析結果取得用</a:t>
            </a:r>
            <a:r>
              <a:rPr lang="en-US" altLang="ja-JP" b="1" dirty="0" smtClean="0">
                <a:solidFill>
                  <a:schemeClr val="tx1"/>
                </a:solidFill>
              </a:rPr>
              <a:t>API</a:t>
            </a:r>
            <a:endParaRPr lang="ja-JP" altLang="en-US" b="1" dirty="0" smtClean="0">
              <a:solidFill>
                <a:schemeClr val="tx1"/>
              </a:solidFill>
            </a:endParaRPr>
          </a:p>
        </p:txBody>
      </p:sp>
      <p:sp>
        <p:nvSpPr>
          <p:cNvPr id="70" name="フローチャート : 複数書類 69"/>
          <p:cNvSpPr/>
          <p:nvPr/>
        </p:nvSpPr>
        <p:spPr>
          <a:xfrm>
            <a:off x="5286380" y="4929198"/>
            <a:ext cx="3581424" cy="543962"/>
          </a:xfrm>
          <a:prstGeom prst="flowChartMultidocument">
            <a:avLst/>
          </a:prstGeom>
          <a:solidFill>
            <a:srgbClr val="DFDFF5"/>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smtClean="0">
                <a:solidFill>
                  <a:schemeClr val="tx1"/>
                </a:solidFill>
              </a:rPr>
              <a:t>メトリクス値格納用</a:t>
            </a:r>
            <a:r>
              <a:rPr lang="en-US" altLang="ja-JP" b="1" dirty="0" smtClean="0">
                <a:solidFill>
                  <a:schemeClr val="tx1"/>
                </a:solidFill>
              </a:rPr>
              <a:t>API</a:t>
            </a:r>
            <a:endParaRPr lang="ja-JP" altLang="en-US" b="1" dirty="0" smtClean="0">
              <a:solidFill>
                <a:schemeClr val="tx1"/>
              </a:solidFill>
            </a:endParaRPr>
          </a:p>
        </p:txBody>
      </p:sp>
      <p:grpSp>
        <p:nvGrpSpPr>
          <p:cNvPr id="102" name="グループ化 101"/>
          <p:cNvGrpSpPr/>
          <p:nvPr/>
        </p:nvGrpSpPr>
        <p:grpSpPr>
          <a:xfrm>
            <a:off x="214282" y="1408079"/>
            <a:ext cx="1428760" cy="883938"/>
            <a:chOff x="214282" y="1408079"/>
            <a:chExt cx="1428760" cy="883938"/>
          </a:xfrm>
          <a:solidFill>
            <a:srgbClr val="B8FF71"/>
          </a:solidFill>
        </p:grpSpPr>
        <p:sp>
          <p:nvSpPr>
            <p:cNvPr id="71" name="メモ 70"/>
            <p:cNvSpPr/>
            <p:nvPr/>
          </p:nvSpPr>
          <p:spPr>
            <a:xfrm>
              <a:off x="357158" y="1408079"/>
              <a:ext cx="1285884" cy="747947"/>
            </a:xfrm>
            <a:prstGeom prst="foldedCorner">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2" name="メモ 71"/>
            <p:cNvSpPr/>
            <p:nvPr/>
          </p:nvSpPr>
          <p:spPr>
            <a:xfrm>
              <a:off x="285720" y="1476074"/>
              <a:ext cx="1285884" cy="747947"/>
            </a:xfrm>
            <a:prstGeom prst="foldedCorner">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3" name="メモ 72"/>
            <p:cNvSpPr/>
            <p:nvPr/>
          </p:nvSpPr>
          <p:spPr>
            <a:xfrm>
              <a:off x="214282" y="1544070"/>
              <a:ext cx="1285884" cy="747947"/>
            </a:xfrm>
            <a:prstGeom prst="foldedCorner">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smtClean="0">
                  <a:solidFill>
                    <a:schemeClr val="tx1"/>
                  </a:solidFill>
                </a:rPr>
                <a:t>ソースコード</a:t>
              </a:r>
              <a:endParaRPr kumimoji="1" lang="ja-JP" altLang="en-US" sz="1600" b="1" dirty="0">
                <a:solidFill>
                  <a:schemeClr val="tx1"/>
                </a:solidFill>
              </a:endParaRPr>
            </a:p>
          </p:txBody>
        </p:sp>
      </p:grpSp>
      <p:sp>
        <p:nvSpPr>
          <p:cNvPr id="74" name="横巻き 73"/>
          <p:cNvSpPr/>
          <p:nvPr/>
        </p:nvSpPr>
        <p:spPr>
          <a:xfrm>
            <a:off x="214282" y="5643578"/>
            <a:ext cx="1500198" cy="883915"/>
          </a:xfrm>
          <a:prstGeom prst="horizontalScroll">
            <a:avLst/>
          </a:prstGeom>
          <a:solidFill>
            <a:srgbClr val="D6BCEA"/>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tx1"/>
                </a:solidFill>
              </a:rPr>
              <a:t>メトリクス</a:t>
            </a:r>
            <a:endParaRPr kumimoji="1" lang="en-US" altLang="ja-JP" b="1" dirty="0" smtClean="0">
              <a:solidFill>
                <a:schemeClr val="tx1"/>
              </a:solidFill>
            </a:endParaRPr>
          </a:p>
          <a:p>
            <a:pPr algn="ctr"/>
            <a:r>
              <a:rPr kumimoji="1" lang="ja-JP" altLang="en-US" b="1" dirty="0" smtClean="0">
                <a:solidFill>
                  <a:schemeClr val="tx1"/>
                </a:solidFill>
              </a:rPr>
              <a:t>計測結果</a:t>
            </a:r>
            <a:endParaRPr kumimoji="1" lang="ja-JP" altLang="en-US" b="1" dirty="0">
              <a:solidFill>
                <a:schemeClr val="tx1"/>
              </a:solidFill>
            </a:endParaRPr>
          </a:p>
        </p:txBody>
      </p:sp>
      <p:cxnSp>
        <p:nvCxnSpPr>
          <p:cNvPr id="75" name="直線矢印コネクタ 74"/>
          <p:cNvCxnSpPr/>
          <p:nvPr/>
        </p:nvCxnSpPr>
        <p:spPr>
          <a:xfrm>
            <a:off x="5000628" y="3714752"/>
            <a:ext cx="714380" cy="5164"/>
          </a:xfrm>
          <a:prstGeom prst="straightConnector1">
            <a:avLst/>
          </a:prstGeom>
          <a:ln w="38100">
            <a:solidFill>
              <a:schemeClr val="tx1"/>
            </a:solidFill>
            <a:headEnd type="none" w="med" len="med"/>
            <a:tailEnd type="arrow" w="lg" len="med"/>
          </a:ln>
        </p:spPr>
        <p:style>
          <a:lnRef idx="1">
            <a:schemeClr val="accent1"/>
          </a:lnRef>
          <a:fillRef idx="0">
            <a:schemeClr val="accent1"/>
          </a:fillRef>
          <a:effectRef idx="0">
            <a:schemeClr val="accent1"/>
          </a:effectRef>
          <a:fontRef idx="minor">
            <a:schemeClr val="tx1"/>
          </a:fontRef>
        </p:style>
      </p:cxnSp>
      <p:cxnSp>
        <p:nvCxnSpPr>
          <p:cNvPr id="76" name="直線矢印コネクタ 75"/>
          <p:cNvCxnSpPr/>
          <p:nvPr/>
        </p:nvCxnSpPr>
        <p:spPr>
          <a:xfrm flipV="1">
            <a:off x="5000628" y="3923901"/>
            <a:ext cx="1785950" cy="5165"/>
          </a:xfrm>
          <a:prstGeom prst="straightConnector1">
            <a:avLst/>
          </a:prstGeom>
          <a:ln w="38100">
            <a:solidFill>
              <a:schemeClr val="tx1"/>
            </a:solidFill>
            <a:headEnd type="none" w="med" len="med"/>
            <a:tailEnd type="arrow" w="lg" len="med"/>
          </a:ln>
        </p:spPr>
        <p:style>
          <a:lnRef idx="1">
            <a:schemeClr val="accent1"/>
          </a:lnRef>
          <a:fillRef idx="0">
            <a:schemeClr val="accent1"/>
          </a:fillRef>
          <a:effectRef idx="0">
            <a:schemeClr val="accent1"/>
          </a:effectRef>
          <a:fontRef idx="minor">
            <a:schemeClr val="tx1"/>
          </a:fontRef>
        </p:style>
      </p:cxnSp>
      <p:cxnSp>
        <p:nvCxnSpPr>
          <p:cNvPr id="77" name="直線矢印コネクタ 76"/>
          <p:cNvCxnSpPr/>
          <p:nvPr/>
        </p:nvCxnSpPr>
        <p:spPr>
          <a:xfrm>
            <a:off x="5000628" y="4143380"/>
            <a:ext cx="2928958" cy="1588"/>
          </a:xfrm>
          <a:prstGeom prst="straightConnector1">
            <a:avLst/>
          </a:prstGeom>
          <a:ln w="38100">
            <a:solidFill>
              <a:schemeClr val="tx1"/>
            </a:solidFill>
            <a:headEnd type="none" w="med" len="med"/>
            <a:tailEnd type="arrow" w="lg" len="med"/>
          </a:ln>
        </p:spPr>
        <p:style>
          <a:lnRef idx="1">
            <a:schemeClr val="accent1"/>
          </a:lnRef>
          <a:fillRef idx="0">
            <a:schemeClr val="accent1"/>
          </a:fillRef>
          <a:effectRef idx="0">
            <a:schemeClr val="accent1"/>
          </a:effectRef>
          <a:fontRef idx="minor">
            <a:schemeClr val="tx1"/>
          </a:fontRef>
        </p:style>
      </p:cxnSp>
      <p:sp>
        <p:nvSpPr>
          <p:cNvPr id="78" name="メモ 77"/>
          <p:cNvSpPr/>
          <p:nvPr/>
        </p:nvSpPr>
        <p:spPr>
          <a:xfrm>
            <a:off x="5715008" y="3214686"/>
            <a:ext cx="428628" cy="1285884"/>
          </a:xfrm>
          <a:prstGeom prst="foldedCorner">
            <a:avLst/>
          </a:prstGeom>
          <a:solidFill>
            <a:srgbClr val="FF9F5D"/>
          </a:solidFill>
          <a:ln w="1905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sz="1600" b="1" dirty="0" smtClean="0">
                <a:solidFill>
                  <a:schemeClr val="tx1"/>
                </a:solidFill>
              </a:rPr>
              <a:t>プラグイン１</a:t>
            </a:r>
            <a:endParaRPr kumimoji="1" lang="ja-JP" altLang="en-US" sz="1600" b="1" dirty="0">
              <a:solidFill>
                <a:schemeClr val="tx1"/>
              </a:solidFill>
            </a:endParaRPr>
          </a:p>
        </p:txBody>
      </p:sp>
      <p:sp>
        <p:nvSpPr>
          <p:cNvPr id="79" name="角丸四角形 78"/>
          <p:cNvSpPr/>
          <p:nvPr/>
        </p:nvSpPr>
        <p:spPr>
          <a:xfrm>
            <a:off x="4714876" y="1000108"/>
            <a:ext cx="2214578" cy="376916"/>
          </a:xfrm>
          <a:prstGeom prst="roundRect">
            <a:avLst>
              <a:gd name="adj" fmla="val 23224"/>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tx1"/>
                </a:solidFill>
                <a:latin typeface="+mn-ea"/>
              </a:rPr>
              <a:t>メインモジュール</a:t>
            </a:r>
            <a:endParaRPr kumimoji="1" lang="ja-JP" altLang="en-US" b="1" dirty="0">
              <a:solidFill>
                <a:schemeClr val="tx1"/>
              </a:solidFill>
              <a:latin typeface="+mn-ea"/>
            </a:endParaRPr>
          </a:p>
        </p:txBody>
      </p:sp>
      <p:sp>
        <p:nvSpPr>
          <p:cNvPr id="80" name="テキスト ボックス 79"/>
          <p:cNvSpPr txBox="1"/>
          <p:nvPr/>
        </p:nvSpPr>
        <p:spPr>
          <a:xfrm>
            <a:off x="2857488" y="2767983"/>
            <a:ext cx="1005403" cy="322238"/>
          </a:xfrm>
          <a:prstGeom prst="rect">
            <a:avLst/>
          </a:prstGeom>
          <a:noFill/>
        </p:spPr>
        <p:txBody>
          <a:bodyPr wrap="none" rtlCol="0">
            <a:spAutoFit/>
          </a:bodyPr>
          <a:lstStyle/>
          <a:p>
            <a:r>
              <a:rPr kumimoji="1" lang="ja-JP" altLang="en-US" sz="1600" b="1" dirty="0" smtClean="0"/>
              <a:t>解析終了</a:t>
            </a:r>
            <a:endParaRPr kumimoji="1" lang="ja-JP" altLang="en-US" sz="1600" b="1" dirty="0"/>
          </a:p>
        </p:txBody>
      </p:sp>
      <p:sp>
        <p:nvSpPr>
          <p:cNvPr id="81" name="テキスト ボックス 80"/>
          <p:cNvSpPr txBox="1"/>
          <p:nvPr/>
        </p:nvSpPr>
        <p:spPr>
          <a:xfrm>
            <a:off x="2857488" y="4807839"/>
            <a:ext cx="1074333" cy="556593"/>
          </a:xfrm>
          <a:prstGeom prst="rect">
            <a:avLst/>
          </a:prstGeom>
          <a:noFill/>
        </p:spPr>
        <p:txBody>
          <a:bodyPr wrap="none" rtlCol="0">
            <a:spAutoFit/>
          </a:bodyPr>
          <a:lstStyle/>
          <a:p>
            <a:pPr algn="ctr"/>
            <a:r>
              <a:rPr kumimoji="1" lang="ja-JP" altLang="en-US" sz="1600" b="1" dirty="0" smtClean="0"/>
              <a:t>プラグイン</a:t>
            </a:r>
            <a:endParaRPr kumimoji="1" lang="en-US" altLang="ja-JP" sz="1600" b="1" dirty="0" smtClean="0"/>
          </a:p>
          <a:p>
            <a:pPr algn="ctr"/>
            <a:r>
              <a:rPr kumimoji="1" lang="ja-JP" altLang="en-US" sz="1600" b="1" dirty="0" smtClean="0"/>
              <a:t>実行終了</a:t>
            </a:r>
            <a:endParaRPr kumimoji="1" lang="ja-JP" altLang="en-US" sz="1600" b="1" dirty="0"/>
          </a:p>
        </p:txBody>
      </p:sp>
      <p:sp>
        <p:nvSpPr>
          <p:cNvPr id="82" name="右矢印 81"/>
          <p:cNvSpPr/>
          <p:nvPr/>
        </p:nvSpPr>
        <p:spPr>
          <a:xfrm>
            <a:off x="1857356" y="1476074"/>
            <a:ext cx="928694" cy="747947"/>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b="1" dirty="0" smtClean="0">
              <a:solidFill>
                <a:schemeClr val="tx1"/>
              </a:solidFill>
            </a:endParaRPr>
          </a:p>
        </p:txBody>
      </p:sp>
      <p:sp>
        <p:nvSpPr>
          <p:cNvPr id="83" name="下矢印 82"/>
          <p:cNvSpPr/>
          <p:nvPr/>
        </p:nvSpPr>
        <p:spPr>
          <a:xfrm>
            <a:off x="7215206" y="2000240"/>
            <a:ext cx="642942" cy="285752"/>
          </a:xfrm>
          <a:prstGeom prst="downArrow">
            <a:avLst>
              <a:gd name="adj1" fmla="val 54433"/>
              <a:gd name="adj2" fmla="val 40290"/>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dirty="0" smtClean="0">
              <a:solidFill>
                <a:schemeClr val="tx1"/>
              </a:solidFill>
            </a:endParaRPr>
          </a:p>
        </p:txBody>
      </p:sp>
      <p:sp>
        <p:nvSpPr>
          <p:cNvPr id="84" name="下矢印 83"/>
          <p:cNvSpPr/>
          <p:nvPr/>
        </p:nvSpPr>
        <p:spPr>
          <a:xfrm>
            <a:off x="7215206" y="5429264"/>
            <a:ext cx="642942" cy="339976"/>
          </a:xfrm>
          <a:prstGeom prst="downArrow">
            <a:avLst>
              <a:gd name="adj1" fmla="val 61031"/>
              <a:gd name="adj2" fmla="val 40290"/>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smtClean="0">
              <a:solidFill>
                <a:schemeClr val="tx1"/>
              </a:solidFill>
            </a:endParaRPr>
          </a:p>
        </p:txBody>
      </p:sp>
      <p:sp>
        <p:nvSpPr>
          <p:cNvPr id="85" name="左矢印 84"/>
          <p:cNvSpPr/>
          <p:nvPr/>
        </p:nvSpPr>
        <p:spPr>
          <a:xfrm>
            <a:off x="5072066" y="5963758"/>
            <a:ext cx="1357322" cy="461276"/>
          </a:xfrm>
          <a:prstGeom prst="lef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smtClean="0">
                <a:solidFill>
                  <a:schemeClr val="tx1"/>
                </a:solidFill>
              </a:rPr>
              <a:t>メトリクス値</a:t>
            </a:r>
          </a:p>
        </p:txBody>
      </p:sp>
      <p:sp>
        <p:nvSpPr>
          <p:cNvPr id="86" name="下矢印 85"/>
          <p:cNvSpPr/>
          <p:nvPr/>
        </p:nvSpPr>
        <p:spPr>
          <a:xfrm>
            <a:off x="5786446" y="2857496"/>
            <a:ext cx="285752" cy="339976"/>
          </a:xfrm>
          <a:prstGeom prst="down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dirty="0" smtClean="0">
              <a:solidFill>
                <a:schemeClr val="tx1"/>
              </a:solidFill>
            </a:endParaRPr>
          </a:p>
        </p:txBody>
      </p:sp>
      <p:sp>
        <p:nvSpPr>
          <p:cNvPr id="87" name="下矢印 86"/>
          <p:cNvSpPr/>
          <p:nvPr/>
        </p:nvSpPr>
        <p:spPr>
          <a:xfrm>
            <a:off x="6858016" y="2857496"/>
            <a:ext cx="285752" cy="339976"/>
          </a:xfrm>
          <a:prstGeom prst="down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dirty="0" smtClean="0">
              <a:solidFill>
                <a:schemeClr val="tx1"/>
              </a:solidFill>
            </a:endParaRPr>
          </a:p>
        </p:txBody>
      </p:sp>
      <p:sp>
        <p:nvSpPr>
          <p:cNvPr id="88" name="下矢印 87"/>
          <p:cNvSpPr/>
          <p:nvPr/>
        </p:nvSpPr>
        <p:spPr>
          <a:xfrm>
            <a:off x="8001024" y="2857496"/>
            <a:ext cx="285752" cy="339976"/>
          </a:xfrm>
          <a:prstGeom prst="down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dirty="0" smtClean="0">
              <a:solidFill>
                <a:schemeClr val="tx1"/>
              </a:solidFill>
            </a:endParaRPr>
          </a:p>
        </p:txBody>
      </p:sp>
      <p:sp>
        <p:nvSpPr>
          <p:cNvPr id="89" name="下矢印 88"/>
          <p:cNvSpPr/>
          <p:nvPr/>
        </p:nvSpPr>
        <p:spPr>
          <a:xfrm>
            <a:off x="5786446" y="4572008"/>
            <a:ext cx="285752" cy="339976"/>
          </a:xfrm>
          <a:prstGeom prst="down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dirty="0" smtClean="0">
              <a:solidFill>
                <a:schemeClr val="tx1"/>
              </a:solidFill>
            </a:endParaRPr>
          </a:p>
        </p:txBody>
      </p:sp>
      <p:sp>
        <p:nvSpPr>
          <p:cNvPr id="90" name="下矢印 89"/>
          <p:cNvSpPr/>
          <p:nvPr/>
        </p:nvSpPr>
        <p:spPr>
          <a:xfrm>
            <a:off x="6858016" y="4572008"/>
            <a:ext cx="285752" cy="339976"/>
          </a:xfrm>
          <a:prstGeom prst="down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dirty="0" smtClean="0">
              <a:solidFill>
                <a:schemeClr val="tx1"/>
              </a:solidFill>
            </a:endParaRPr>
          </a:p>
        </p:txBody>
      </p:sp>
      <p:sp>
        <p:nvSpPr>
          <p:cNvPr id="91" name="下矢印 90"/>
          <p:cNvSpPr/>
          <p:nvPr/>
        </p:nvSpPr>
        <p:spPr>
          <a:xfrm>
            <a:off x="8001024" y="4572008"/>
            <a:ext cx="285752" cy="339976"/>
          </a:xfrm>
          <a:prstGeom prst="down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dirty="0" smtClean="0">
              <a:solidFill>
                <a:schemeClr val="tx1"/>
              </a:solidFill>
            </a:endParaRPr>
          </a:p>
        </p:txBody>
      </p:sp>
      <p:sp>
        <p:nvSpPr>
          <p:cNvPr id="92" name="右矢印 91"/>
          <p:cNvSpPr/>
          <p:nvPr/>
        </p:nvSpPr>
        <p:spPr>
          <a:xfrm>
            <a:off x="5214942" y="1500174"/>
            <a:ext cx="1357322" cy="461276"/>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smtClean="0">
                <a:solidFill>
                  <a:schemeClr val="tx1"/>
                </a:solidFill>
              </a:rPr>
              <a:t>解析結果</a:t>
            </a:r>
          </a:p>
        </p:txBody>
      </p:sp>
      <p:sp>
        <p:nvSpPr>
          <p:cNvPr id="93" name="メモ 92"/>
          <p:cNvSpPr/>
          <p:nvPr/>
        </p:nvSpPr>
        <p:spPr>
          <a:xfrm>
            <a:off x="6786578" y="3214686"/>
            <a:ext cx="428628" cy="1285884"/>
          </a:xfrm>
          <a:prstGeom prst="foldedCorner">
            <a:avLst/>
          </a:prstGeom>
          <a:solidFill>
            <a:srgbClr val="FF9F5D"/>
          </a:solidFill>
          <a:ln w="1905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sz="1600" b="1" dirty="0" smtClean="0">
                <a:solidFill>
                  <a:schemeClr val="tx1"/>
                </a:solidFill>
              </a:rPr>
              <a:t>プラグイン２</a:t>
            </a:r>
            <a:endParaRPr kumimoji="1" lang="ja-JP" altLang="en-US" sz="1600" b="1" dirty="0">
              <a:solidFill>
                <a:schemeClr val="tx1"/>
              </a:solidFill>
            </a:endParaRPr>
          </a:p>
        </p:txBody>
      </p:sp>
      <p:sp>
        <p:nvSpPr>
          <p:cNvPr id="94" name="メモ 93"/>
          <p:cNvSpPr/>
          <p:nvPr/>
        </p:nvSpPr>
        <p:spPr>
          <a:xfrm>
            <a:off x="7929586" y="3214686"/>
            <a:ext cx="428628" cy="1285884"/>
          </a:xfrm>
          <a:prstGeom prst="foldedCorner">
            <a:avLst/>
          </a:prstGeom>
          <a:solidFill>
            <a:srgbClr val="FF9F5D"/>
          </a:solidFill>
          <a:ln w="1905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sz="1600" b="1" dirty="0" smtClean="0">
                <a:solidFill>
                  <a:schemeClr val="tx1"/>
                </a:solidFill>
              </a:rPr>
              <a:t>プラグイン３</a:t>
            </a:r>
            <a:endParaRPr kumimoji="1" lang="ja-JP" altLang="en-US" sz="1600" b="1" dirty="0">
              <a:solidFill>
                <a:schemeClr val="tx1"/>
              </a:solidFill>
            </a:endParaRPr>
          </a:p>
        </p:txBody>
      </p:sp>
      <p:sp>
        <p:nvSpPr>
          <p:cNvPr id="95" name="左矢印 94"/>
          <p:cNvSpPr/>
          <p:nvPr/>
        </p:nvSpPr>
        <p:spPr>
          <a:xfrm>
            <a:off x="1785918" y="5670260"/>
            <a:ext cx="928694" cy="747947"/>
          </a:xfrm>
          <a:prstGeom prst="lef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smtClean="0">
                <a:solidFill>
                  <a:schemeClr val="tx1"/>
                </a:solidFill>
              </a:rPr>
              <a:t>全メトリクス値</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ソースコード解析部</a:t>
            </a:r>
            <a:endParaRPr kumimoji="1" lang="ja-JP" altLang="en-US" dirty="0"/>
          </a:p>
        </p:txBody>
      </p:sp>
      <p:sp>
        <p:nvSpPr>
          <p:cNvPr id="3" name="コンテンツ プレースホルダ 2"/>
          <p:cNvSpPr>
            <a:spLocks noGrp="1"/>
          </p:cNvSpPr>
          <p:nvPr>
            <p:ph idx="1"/>
          </p:nvPr>
        </p:nvSpPr>
        <p:spPr>
          <a:xfrm>
            <a:off x="3857620" y="1412875"/>
            <a:ext cx="5035555" cy="5087959"/>
          </a:xfrm>
        </p:spPr>
        <p:txBody>
          <a:bodyPr/>
          <a:lstStyle/>
          <a:p>
            <a:r>
              <a:rPr kumimoji="1" lang="ja-JP" altLang="en-US" sz="2800" dirty="0" smtClean="0"/>
              <a:t>ＡＳＴ構築部</a:t>
            </a:r>
            <a:endParaRPr kumimoji="1" lang="en-US" altLang="ja-JP" sz="2800" dirty="0" smtClean="0"/>
          </a:p>
          <a:p>
            <a:pPr lvl="1"/>
            <a:r>
              <a:rPr lang="ja-JP" altLang="en-US" sz="2400" dirty="0" smtClean="0"/>
              <a:t>言語非依存の</a:t>
            </a:r>
            <a:r>
              <a:rPr lang="en-US" altLang="ja-JP" sz="2400" dirty="0" smtClean="0"/>
              <a:t>AST</a:t>
            </a:r>
            <a:r>
              <a:rPr lang="ja-JP" altLang="en-US" sz="2400" dirty="0" smtClean="0"/>
              <a:t>を構築</a:t>
            </a:r>
            <a:endParaRPr lang="en-US" altLang="ja-JP" sz="2400" dirty="0" smtClean="0"/>
          </a:p>
          <a:p>
            <a:pPr lvl="1"/>
            <a:r>
              <a:rPr lang="ja-JP" altLang="en-US" sz="2400" dirty="0" smtClean="0"/>
              <a:t>各言語ごとに用意</a:t>
            </a:r>
            <a:endParaRPr kumimoji="1" lang="en-US" altLang="ja-JP" sz="2400" dirty="0" smtClean="0"/>
          </a:p>
          <a:p>
            <a:r>
              <a:rPr lang="ja-JP" altLang="en-US" sz="2800" dirty="0" smtClean="0"/>
              <a:t>ＡＳＴ解析部</a:t>
            </a:r>
            <a:endParaRPr lang="en-US" altLang="ja-JP" sz="2800" dirty="0" smtClean="0"/>
          </a:p>
          <a:p>
            <a:pPr lvl="1"/>
            <a:r>
              <a:rPr lang="ja-JP" altLang="en-US" sz="2400" dirty="0" smtClean="0"/>
              <a:t>言語非依存な共通データを構築</a:t>
            </a:r>
            <a:endParaRPr lang="en-US" altLang="ja-JP" sz="2400" dirty="0" smtClean="0"/>
          </a:p>
          <a:p>
            <a:pPr lvl="2"/>
            <a:r>
              <a:rPr lang="ja-JP" altLang="en-US" sz="2000" dirty="0" smtClean="0"/>
              <a:t>クラス，メソッド，フィールドなどの情報</a:t>
            </a:r>
            <a:endParaRPr lang="en-US" altLang="ja-JP" sz="2000" dirty="0" smtClean="0"/>
          </a:p>
          <a:p>
            <a:r>
              <a:rPr kumimoji="1" lang="ja-JP" altLang="en-US" sz="2800" dirty="0" smtClean="0"/>
              <a:t>データ構造構築部</a:t>
            </a:r>
            <a:endParaRPr kumimoji="1" lang="en-US" altLang="ja-JP" sz="2800" dirty="0" smtClean="0"/>
          </a:p>
          <a:p>
            <a:pPr lvl="1"/>
            <a:r>
              <a:rPr lang="ja-JP" altLang="en-US" sz="2400" dirty="0" smtClean="0"/>
              <a:t>各データ間の関係を解析</a:t>
            </a:r>
            <a:endParaRPr lang="en-US" altLang="ja-JP" sz="2400" dirty="0" smtClean="0"/>
          </a:p>
          <a:p>
            <a:pPr lvl="2"/>
            <a:r>
              <a:rPr kumimoji="1" lang="ja-JP" altLang="en-US" sz="2000" dirty="0" smtClean="0"/>
              <a:t>メソッドの呼び出し関係</a:t>
            </a:r>
            <a:endParaRPr kumimoji="1" lang="en-US" altLang="ja-JP" sz="2000" dirty="0" smtClean="0"/>
          </a:p>
          <a:p>
            <a:pPr lvl="2"/>
            <a:r>
              <a:rPr kumimoji="1" lang="ja-JP" altLang="en-US" sz="2000" dirty="0" smtClean="0"/>
              <a:t>変数の宣言と参照情報</a:t>
            </a:r>
            <a:endParaRPr kumimoji="1" lang="ja-JP" altLang="en-US" sz="2000" dirty="0"/>
          </a:p>
        </p:txBody>
      </p:sp>
      <p:sp>
        <p:nvSpPr>
          <p:cNvPr id="4" name="フッター プレースホルダ 3"/>
          <p:cNvSpPr>
            <a:spLocks noGrp="1"/>
          </p:cNvSpPr>
          <p:nvPr>
            <p:ph type="ftr" sz="quarter" idx="10"/>
          </p:nvPr>
        </p:nvSpPr>
        <p:spPr/>
        <p:txBody>
          <a:bodyPr/>
          <a:lstStyle/>
          <a:p>
            <a:pPr>
              <a:defRPr/>
            </a:pPr>
            <a:r>
              <a:rPr lang="en-US" altLang="ja-JP" smtClean="0"/>
              <a:t>SES2008</a:t>
            </a:r>
            <a:endParaRPr lang="en-US" altLang="ja-JP"/>
          </a:p>
        </p:txBody>
      </p:sp>
      <p:sp>
        <p:nvSpPr>
          <p:cNvPr id="5" name="日付プレースホルダ 4"/>
          <p:cNvSpPr>
            <a:spLocks noGrp="1"/>
          </p:cNvSpPr>
          <p:nvPr>
            <p:ph type="dt" sz="half" idx="11"/>
          </p:nvPr>
        </p:nvSpPr>
        <p:spPr/>
        <p:txBody>
          <a:bodyPr/>
          <a:lstStyle/>
          <a:p>
            <a:pPr>
              <a:defRPr/>
            </a:pPr>
            <a:fld id="{6F1A5E7E-5BC6-4736-A06F-01D383FE98FC}" type="datetime1">
              <a:rPr lang="ja-JP" altLang="en-US" smtClean="0"/>
              <a:pPr>
                <a:defRPr/>
              </a:pPr>
              <a:t>2008/9/2</a:t>
            </a:fld>
            <a:endParaRPr lang="en-US" altLang="ja-JP"/>
          </a:p>
        </p:txBody>
      </p:sp>
      <p:sp>
        <p:nvSpPr>
          <p:cNvPr id="6" name="スライド番号プレースホルダ 5"/>
          <p:cNvSpPr>
            <a:spLocks noGrp="1"/>
          </p:cNvSpPr>
          <p:nvPr>
            <p:ph type="sldNum" sz="quarter" idx="12"/>
          </p:nvPr>
        </p:nvSpPr>
        <p:spPr/>
        <p:txBody>
          <a:bodyPr/>
          <a:lstStyle/>
          <a:p>
            <a:pPr>
              <a:defRPr/>
            </a:pPr>
            <a:fld id="{BD18DDC3-C755-4A6D-9493-9608DB95ADBF}" type="slidenum">
              <a:rPr lang="en-US" altLang="ja-JP" smtClean="0"/>
              <a:pPr>
                <a:defRPr/>
              </a:pPr>
              <a:t>13</a:t>
            </a:fld>
            <a:endParaRPr lang="en-US" altLang="ja-JP"/>
          </a:p>
        </p:txBody>
      </p:sp>
      <p:sp>
        <p:nvSpPr>
          <p:cNvPr id="8" name="正方形/長方形 7"/>
          <p:cNvSpPr/>
          <p:nvPr/>
        </p:nvSpPr>
        <p:spPr>
          <a:xfrm>
            <a:off x="714348" y="1428736"/>
            <a:ext cx="2928958" cy="5143560"/>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9" name="直方体 8"/>
          <p:cNvSpPr/>
          <p:nvPr/>
        </p:nvSpPr>
        <p:spPr>
          <a:xfrm>
            <a:off x="1000100" y="1785902"/>
            <a:ext cx="2357454" cy="714380"/>
          </a:xfrm>
          <a:prstGeom prst="cub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b="1" dirty="0" smtClean="0">
                <a:solidFill>
                  <a:schemeClr val="tx1"/>
                </a:solidFill>
                <a:latin typeface="+mn-ea"/>
              </a:rPr>
              <a:t>AST</a:t>
            </a:r>
            <a:r>
              <a:rPr lang="ja-JP" altLang="en-US" b="1" dirty="0" smtClean="0">
                <a:solidFill>
                  <a:schemeClr val="tx1"/>
                </a:solidFill>
                <a:latin typeface="+mn-ea"/>
              </a:rPr>
              <a:t>構築</a:t>
            </a:r>
            <a:r>
              <a:rPr lang="ja-JP" altLang="en-US" b="1" dirty="0" smtClean="0">
                <a:solidFill>
                  <a:schemeClr val="tx1"/>
                </a:solidFill>
              </a:rPr>
              <a:t>部</a:t>
            </a:r>
            <a:endParaRPr kumimoji="1" lang="ja-JP" altLang="en-US" b="1" dirty="0">
              <a:solidFill>
                <a:schemeClr val="tx1"/>
              </a:solidFill>
            </a:endParaRPr>
          </a:p>
        </p:txBody>
      </p:sp>
      <p:sp>
        <p:nvSpPr>
          <p:cNvPr id="10" name="直方体 9"/>
          <p:cNvSpPr/>
          <p:nvPr/>
        </p:nvSpPr>
        <p:spPr>
          <a:xfrm>
            <a:off x="1000100" y="3714752"/>
            <a:ext cx="2357454" cy="714380"/>
          </a:xfrm>
          <a:prstGeom prst="cub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b="1" dirty="0" smtClean="0">
                <a:solidFill>
                  <a:schemeClr val="tx1"/>
                </a:solidFill>
                <a:latin typeface="+mn-ea"/>
              </a:rPr>
              <a:t>AST</a:t>
            </a:r>
            <a:r>
              <a:rPr lang="ja-JP" altLang="en-US" b="1" dirty="0" smtClean="0">
                <a:solidFill>
                  <a:schemeClr val="tx1"/>
                </a:solidFill>
              </a:rPr>
              <a:t>解析部</a:t>
            </a:r>
            <a:endParaRPr kumimoji="1" lang="ja-JP" altLang="en-US" b="1" dirty="0">
              <a:solidFill>
                <a:schemeClr val="tx1"/>
              </a:solidFill>
            </a:endParaRPr>
          </a:p>
        </p:txBody>
      </p:sp>
      <p:sp>
        <p:nvSpPr>
          <p:cNvPr id="11" name="直方体 10"/>
          <p:cNvSpPr/>
          <p:nvPr/>
        </p:nvSpPr>
        <p:spPr>
          <a:xfrm>
            <a:off x="1000100" y="5643578"/>
            <a:ext cx="2357454" cy="714380"/>
          </a:xfrm>
          <a:prstGeom prst="cub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smtClean="0">
                <a:solidFill>
                  <a:schemeClr val="tx1"/>
                </a:solidFill>
              </a:rPr>
              <a:t>データ構造構築部</a:t>
            </a:r>
            <a:endParaRPr kumimoji="1" lang="ja-JP" altLang="en-US" b="1" dirty="0">
              <a:solidFill>
                <a:schemeClr val="tx1"/>
              </a:solidFill>
            </a:endParaRPr>
          </a:p>
        </p:txBody>
      </p:sp>
      <p:sp>
        <p:nvSpPr>
          <p:cNvPr id="12" name="下矢印 11"/>
          <p:cNvSpPr/>
          <p:nvPr/>
        </p:nvSpPr>
        <p:spPr>
          <a:xfrm>
            <a:off x="1428728" y="2643182"/>
            <a:ext cx="1428760" cy="928694"/>
          </a:xfrm>
          <a:prstGeom prst="downArrow">
            <a:avLst>
              <a:gd name="adj1" fmla="val 62241"/>
              <a:gd name="adj2" fmla="val 24426"/>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smtClean="0">
                <a:solidFill>
                  <a:schemeClr val="tx1"/>
                </a:solidFill>
                <a:latin typeface="+mn-ea"/>
              </a:rPr>
              <a:t>言語</a:t>
            </a:r>
            <a:endParaRPr kumimoji="1" lang="en-US" altLang="ja-JP" sz="1600" b="1" dirty="0" smtClean="0">
              <a:solidFill>
                <a:schemeClr val="tx1"/>
              </a:solidFill>
              <a:latin typeface="+mn-ea"/>
            </a:endParaRPr>
          </a:p>
          <a:p>
            <a:pPr algn="ctr"/>
            <a:r>
              <a:rPr kumimoji="1" lang="ja-JP" altLang="en-US" sz="1600" b="1" dirty="0" smtClean="0">
                <a:solidFill>
                  <a:schemeClr val="tx1"/>
                </a:solidFill>
                <a:latin typeface="+mn-ea"/>
              </a:rPr>
              <a:t>非依存</a:t>
            </a:r>
            <a:endParaRPr kumimoji="1" lang="en-US" altLang="ja-JP" sz="1600" b="1" dirty="0" smtClean="0">
              <a:solidFill>
                <a:schemeClr val="tx1"/>
              </a:solidFill>
              <a:latin typeface="+mn-ea"/>
            </a:endParaRPr>
          </a:p>
          <a:p>
            <a:pPr algn="ctr"/>
            <a:r>
              <a:rPr kumimoji="1" lang="en-US" altLang="ja-JP" sz="1600" b="1" dirty="0" smtClean="0">
                <a:solidFill>
                  <a:schemeClr val="tx1"/>
                </a:solidFill>
                <a:latin typeface="+mn-ea"/>
              </a:rPr>
              <a:t>AST</a:t>
            </a:r>
            <a:endParaRPr kumimoji="1" lang="ja-JP" altLang="en-US" sz="1600" b="1" dirty="0">
              <a:solidFill>
                <a:schemeClr val="tx1"/>
              </a:solidFill>
              <a:latin typeface="+mn-ea"/>
            </a:endParaRPr>
          </a:p>
        </p:txBody>
      </p:sp>
      <p:sp>
        <p:nvSpPr>
          <p:cNvPr id="13" name="下矢印 12"/>
          <p:cNvSpPr/>
          <p:nvPr/>
        </p:nvSpPr>
        <p:spPr>
          <a:xfrm>
            <a:off x="1428728" y="4572008"/>
            <a:ext cx="1500198" cy="1000132"/>
          </a:xfrm>
          <a:prstGeom prst="downArrow">
            <a:avLst>
              <a:gd name="adj1" fmla="val 63178"/>
              <a:gd name="adj2" fmla="val 24426"/>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b="1" dirty="0" smtClean="0">
                <a:solidFill>
                  <a:schemeClr val="tx1"/>
                </a:solidFill>
                <a:latin typeface="+mn-ea"/>
              </a:rPr>
              <a:t>AST</a:t>
            </a:r>
          </a:p>
          <a:p>
            <a:pPr algn="ctr"/>
            <a:r>
              <a:rPr kumimoji="1" lang="ja-JP" altLang="en-US" sz="1600" b="1" dirty="0" smtClean="0">
                <a:solidFill>
                  <a:schemeClr val="tx1"/>
                </a:solidFill>
                <a:latin typeface="+mn-ea"/>
              </a:rPr>
              <a:t>解析データ</a:t>
            </a:r>
            <a:endParaRPr kumimoji="1" lang="ja-JP" altLang="en-US" sz="1600" b="1" dirty="0">
              <a:solidFill>
                <a:schemeClr val="tx1"/>
              </a:solidFill>
              <a:latin typeface="+mn-ea"/>
            </a:endParaRPr>
          </a:p>
        </p:txBody>
      </p:sp>
      <p:sp>
        <p:nvSpPr>
          <p:cNvPr id="14" name="角丸四角形 13"/>
          <p:cNvSpPr/>
          <p:nvPr/>
        </p:nvSpPr>
        <p:spPr>
          <a:xfrm>
            <a:off x="857224" y="1285860"/>
            <a:ext cx="2643206" cy="428628"/>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tx1"/>
                </a:solidFill>
              </a:rPr>
              <a:t>ソースコード解析部</a:t>
            </a:r>
            <a:endParaRPr kumimoji="1" lang="ja-JP" altLang="en-US" b="1" dirty="0">
              <a:solidFill>
                <a:schemeClr val="tx1"/>
              </a:solidFill>
            </a:endParaRPr>
          </a:p>
        </p:txBody>
      </p:sp>
      <p:sp>
        <p:nvSpPr>
          <p:cNvPr id="17" name="右矢印 16"/>
          <p:cNvSpPr/>
          <p:nvPr/>
        </p:nvSpPr>
        <p:spPr bwMode="auto">
          <a:xfrm>
            <a:off x="142844" y="1785926"/>
            <a:ext cx="785818" cy="917079"/>
          </a:xfrm>
          <a:prstGeom prst="rightArrow">
            <a:avLst>
              <a:gd name="adj1" fmla="val 50000"/>
              <a:gd name="adj2" fmla="val 32484"/>
            </a:avLst>
          </a:prstGeom>
          <a:solidFill>
            <a:srgbClr val="FFFF00"/>
          </a:solidFill>
          <a:ln w="25400" cap="flat" cmpd="sng" algn="ctr">
            <a:solidFill>
              <a:schemeClr val="tx1"/>
            </a:solidFill>
            <a:prstDash val="solid"/>
            <a:round/>
            <a:headEnd type="none" w="med" len="med"/>
            <a:tailEnd type="none" w="med" len="med"/>
          </a:ln>
          <a:effectLst/>
        </p:spPr>
        <p:txBody>
          <a:bodyPr vert="horz" wrap="square" lIns="0" tIns="45720" rIns="72000" bIns="4572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r>
              <a:rPr kumimoji="1" lang="ja-JP" altLang="en-US" sz="1200" b="1" i="0" u="none" strike="noStrike" cap="none" normalizeH="0" baseline="0" dirty="0" smtClean="0">
                <a:ln>
                  <a:noFill/>
                </a:ln>
                <a:solidFill>
                  <a:schemeClr val="tx1"/>
                </a:solidFill>
                <a:effectLst/>
                <a:latin typeface="Arial" charset="0"/>
                <a:ea typeface="ＭＳ Ｐゴシック" pitchFamily="50" charset="-128"/>
              </a:rPr>
              <a:t>ソースコード</a:t>
            </a:r>
          </a:p>
        </p:txBody>
      </p:sp>
      <p:sp>
        <p:nvSpPr>
          <p:cNvPr id="19" name="左矢印 18"/>
          <p:cNvSpPr/>
          <p:nvPr/>
        </p:nvSpPr>
        <p:spPr bwMode="auto">
          <a:xfrm>
            <a:off x="142844" y="5643578"/>
            <a:ext cx="785818" cy="857190"/>
          </a:xfrm>
          <a:prstGeom prst="leftArrow">
            <a:avLst>
              <a:gd name="adj1" fmla="val 51989"/>
              <a:gd name="adj2" fmla="val 33582"/>
            </a:avLst>
          </a:prstGeom>
          <a:solidFill>
            <a:srgbClr val="FFFF00"/>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r>
              <a:rPr kumimoji="1" lang="ja-JP" altLang="en-US" sz="1400" b="1" i="0" u="none" strike="noStrike" cap="none" normalizeH="0" baseline="0" dirty="0" smtClean="0">
                <a:ln>
                  <a:noFill/>
                </a:ln>
                <a:solidFill>
                  <a:schemeClr val="tx1"/>
                </a:solidFill>
                <a:effectLst/>
                <a:latin typeface="Arial" charset="0"/>
                <a:ea typeface="ＭＳ Ｐゴシック" pitchFamily="50" charset="-128"/>
              </a:rPr>
              <a:t>解析結果</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600" dirty="0" smtClean="0"/>
              <a:t>ソースコード解析部～ＡＳＴ構築部～</a:t>
            </a:r>
            <a:endParaRPr kumimoji="1" lang="ja-JP" altLang="en-US" sz="3600" dirty="0"/>
          </a:p>
        </p:txBody>
      </p:sp>
      <p:sp>
        <p:nvSpPr>
          <p:cNvPr id="4" name="フッター プレースホルダ 3"/>
          <p:cNvSpPr>
            <a:spLocks noGrp="1"/>
          </p:cNvSpPr>
          <p:nvPr>
            <p:ph type="ftr" sz="quarter" idx="10"/>
          </p:nvPr>
        </p:nvSpPr>
        <p:spPr/>
        <p:txBody>
          <a:bodyPr/>
          <a:lstStyle/>
          <a:p>
            <a:pPr>
              <a:defRPr/>
            </a:pPr>
            <a:r>
              <a:rPr lang="en-US" altLang="ja-JP" smtClean="0"/>
              <a:t>SES2008</a:t>
            </a:r>
            <a:endParaRPr lang="en-US" altLang="ja-JP"/>
          </a:p>
        </p:txBody>
      </p:sp>
      <p:sp>
        <p:nvSpPr>
          <p:cNvPr id="5" name="日付プレースホルダ 4"/>
          <p:cNvSpPr>
            <a:spLocks noGrp="1"/>
          </p:cNvSpPr>
          <p:nvPr>
            <p:ph type="dt" sz="half" idx="11"/>
          </p:nvPr>
        </p:nvSpPr>
        <p:spPr/>
        <p:txBody>
          <a:bodyPr/>
          <a:lstStyle/>
          <a:p>
            <a:pPr>
              <a:defRPr/>
            </a:pPr>
            <a:fld id="{92891A2F-EC83-4C2C-9085-07DD6BD63CE7}" type="datetime1">
              <a:rPr lang="ja-JP" altLang="en-US" smtClean="0"/>
              <a:pPr>
                <a:defRPr/>
              </a:pPr>
              <a:t>2008/9/2</a:t>
            </a:fld>
            <a:endParaRPr lang="en-US" altLang="ja-JP"/>
          </a:p>
        </p:txBody>
      </p:sp>
      <p:sp>
        <p:nvSpPr>
          <p:cNvPr id="6" name="スライド番号プレースホルダ 5"/>
          <p:cNvSpPr>
            <a:spLocks noGrp="1"/>
          </p:cNvSpPr>
          <p:nvPr>
            <p:ph type="sldNum" sz="quarter" idx="12"/>
          </p:nvPr>
        </p:nvSpPr>
        <p:spPr/>
        <p:txBody>
          <a:bodyPr/>
          <a:lstStyle/>
          <a:p>
            <a:pPr>
              <a:defRPr/>
            </a:pPr>
            <a:fld id="{BD18DDC3-C755-4A6D-9493-9608DB95ADBF}" type="slidenum">
              <a:rPr lang="en-US" altLang="ja-JP" smtClean="0"/>
              <a:pPr>
                <a:defRPr/>
              </a:pPr>
              <a:t>14</a:t>
            </a:fld>
            <a:endParaRPr lang="en-US" altLang="ja-JP"/>
          </a:p>
        </p:txBody>
      </p:sp>
      <p:grpSp>
        <p:nvGrpSpPr>
          <p:cNvPr id="24" name="グループ化 23"/>
          <p:cNvGrpSpPr/>
          <p:nvPr/>
        </p:nvGrpSpPr>
        <p:grpSpPr>
          <a:xfrm>
            <a:off x="142844" y="1142984"/>
            <a:ext cx="4071966" cy="5715016"/>
            <a:chOff x="142844" y="1142984"/>
            <a:chExt cx="4071966" cy="5715016"/>
          </a:xfrm>
        </p:grpSpPr>
        <p:sp>
          <p:nvSpPr>
            <p:cNvPr id="8" name="横巻き 7"/>
            <p:cNvSpPr/>
            <p:nvPr/>
          </p:nvSpPr>
          <p:spPr>
            <a:xfrm>
              <a:off x="142844" y="1142984"/>
              <a:ext cx="4071966" cy="5715016"/>
            </a:xfrm>
            <a:prstGeom prst="horizontalScroll">
              <a:avLst>
                <a:gd name="adj" fmla="val 2066"/>
              </a:avLst>
            </a:prstGeom>
            <a:solidFill>
              <a:srgbClr val="DCFFB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nvGrpSpPr>
            <p:cNvPr id="9" name="グループ化 49"/>
            <p:cNvGrpSpPr/>
            <p:nvPr/>
          </p:nvGrpSpPr>
          <p:grpSpPr>
            <a:xfrm>
              <a:off x="285720" y="1571612"/>
              <a:ext cx="3857652" cy="1585004"/>
              <a:chOff x="216359" y="-642990"/>
              <a:chExt cx="3428959" cy="1408892"/>
            </a:xfrm>
          </p:grpSpPr>
          <p:sp>
            <p:nvSpPr>
              <p:cNvPr id="16" name="メモ 3"/>
              <p:cNvSpPr/>
              <p:nvPr/>
            </p:nvSpPr>
            <p:spPr>
              <a:xfrm>
                <a:off x="216359" y="-642990"/>
                <a:ext cx="3428959" cy="1408892"/>
              </a:xfrm>
              <a:prstGeom prst="foldedCorner">
                <a:avLst>
                  <a:gd name="adj" fmla="val 7662"/>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tIns="72000" bIns="72000" rtlCol="0" anchor="ctr"/>
              <a:lstStyle/>
              <a:p>
                <a:pPr algn="l"/>
                <a:r>
                  <a:rPr lang="en-US" sz="1600" dirty="0" smtClean="0">
                    <a:solidFill>
                      <a:schemeClr val="tx1"/>
                    </a:solidFill>
                  </a:rPr>
                  <a:t>class </a:t>
                </a:r>
                <a:r>
                  <a:rPr lang="en-US" sz="1600" dirty="0" err="1" smtClean="0">
                    <a:solidFill>
                      <a:schemeClr val="tx1"/>
                    </a:solidFill>
                  </a:rPr>
                  <a:t>SampleClass</a:t>
                </a:r>
                <a:r>
                  <a:rPr lang="en-US" sz="1600" dirty="0" smtClean="0">
                    <a:solidFill>
                      <a:schemeClr val="tx1"/>
                    </a:solidFill>
                  </a:rPr>
                  <a:t> extends </a:t>
                </a:r>
                <a:r>
                  <a:rPr lang="en-US" sz="1600" dirty="0" err="1" smtClean="0">
                    <a:solidFill>
                      <a:schemeClr val="tx1"/>
                    </a:solidFill>
                  </a:rPr>
                  <a:t>SuperClass</a:t>
                </a:r>
                <a:r>
                  <a:rPr lang="en-US" sz="1600" dirty="0" smtClean="0">
                    <a:solidFill>
                      <a:schemeClr val="tx1"/>
                    </a:solidFill>
                  </a:rPr>
                  <a:t>{</a:t>
                </a:r>
              </a:p>
              <a:p>
                <a:pPr algn="l"/>
                <a:r>
                  <a:rPr lang="en-US" sz="1600" dirty="0" smtClean="0">
                    <a:solidFill>
                      <a:schemeClr val="tx1"/>
                    </a:solidFill>
                  </a:rPr>
                  <a:t>    public void sample(String </a:t>
                </a:r>
                <a:r>
                  <a:rPr lang="en-US" sz="1600" dirty="0" err="1" smtClean="0">
                    <a:solidFill>
                      <a:schemeClr val="tx1"/>
                    </a:solidFill>
                  </a:rPr>
                  <a:t>arg</a:t>
                </a:r>
                <a:r>
                  <a:rPr lang="en-US" sz="1600" dirty="0" smtClean="0">
                    <a:solidFill>
                      <a:schemeClr val="tx1"/>
                    </a:solidFill>
                  </a:rPr>
                  <a:t>) {</a:t>
                </a:r>
              </a:p>
              <a:p>
                <a:pPr algn="l"/>
                <a:r>
                  <a:rPr lang="en-US" sz="1600" dirty="0" smtClean="0">
                    <a:solidFill>
                      <a:schemeClr val="tx1"/>
                    </a:solidFill>
                  </a:rPr>
                  <a:t>        </a:t>
                </a:r>
                <a:r>
                  <a:rPr lang="en-US" sz="1600" dirty="0" err="1" smtClean="0">
                    <a:solidFill>
                      <a:schemeClr val="tx1"/>
                    </a:solidFill>
                  </a:rPr>
                  <a:t>System.out.println</a:t>
                </a:r>
                <a:r>
                  <a:rPr lang="en-US" sz="1600" dirty="0" smtClean="0">
                    <a:solidFill>
                      <a:schemeClr val="tx1"/>
                    </a:solidFill>
                  </a:rPr>
                  <a:t>( </a:t>
                </a:r>
                <a:r>
                  <a:rPr lang="en-US" sz="1600" dirty="0" err="1" smtClean="0">
                    <a:solidFill>
                      <a:schemeClr val="tx1"/>
                    </a:solidFill>
                  </a:rPr>
                  <a:t>arg</a:t>
                </a:r>
                <a:r>
                  <a:rPr lang="en-US" sz="1600" dirty="0" smtClean="0">
                    <a:solidFill>
                      <a:schemeClr val="tx1"/>
                    </a:solidFill>
                  </a:rPr>
                  <a:t> );</a:t>
                </a:r>
              </a:p>
              <a:p>
                <a:pPr algn="l"/>
                <a:r>
                  <a:rPr lang="en-US" sz="1600" dirty="0" smtClean="0">
                    <a:solidFill>
                      <a:schemeClr val="tx1"/>
                    </a:solidFill>
                  </a:rPr>
                  <a:t>    }</a:t>
                </a:r>
              </a:p>
              <a:p>
                <a:pPr algn="l"/>
                <a:r>
                  <a:rPr lang="en-US" sz="1600" dirty="0" smtClean="0">
                    <a:solidFill>
                      <a:schemeClr val="tx1"/>
                    </a:solidFill>
                  </a:rPr>
                  <a:t>} </a:t>
                </a:r>
                <a:endParaRPr kumimoji="1" lang="ja-JP" altLang="en-US" sz="1600" dirty="0"/>
              </a:p>
            </p:txBody>
          </p:sp>
          <p:sp>
            <p:nvSpPr>
              <p:cNvPr id="17" name="角丸四角形 16"/>
              <p:cNvSpPr/>
              <p:nvPr/>
            </p:nvSpPr>
            <p:spPr>
              <a:xfrm>
                <a:off x="2081231" y="384899"/>
                <a:ext cx="1008527" cy="248400"/>
              </a:xfrm>
              <a:prstGeom prst="roundRect">
                <a:avLst/>
              </a:prstGeom>
              <a:solidFill>
                <a:srgbClr val="FF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000" b="1" dirty="0" smtClean="0">
                    <a:solidFill>
                      <a:schemeClr val="tx1"/>
                    </a:solidFill>
                  </a:rPr>
                  <a:t>Java</a:t>
                </a:r>
                <a:endParaRPr kumimoji="1" lang="ja-JP" altLang="en-US" sz="2000" b="1" dirty="0">
                  <a:solidFill>
                    <a:schemeClr val="tx1"/>
                  </a:solidFill>
                </a:endParaRPr>
              </a:p>
            </p:txBody>
          </p:sp>
        </p:grpSp>
        <p:grpSp>
          <p:nvGrpSpPr>
            <p:cNvPr id="10" name="グループ化 48"/>
            <p:cNvGrpSpPr/>
            <p:nvPr/>
          </p:nvGrpSpPr>
          <p:grpSpPr>
            <a:xfrm>
              <a:off x="285720" y="4863972"/>
              <a:ext cx="3857652" cy="1565424"/>
              <a:chOff x="4969264" y="-857304"/>
              <a:chExt cx="3928039" cy="1500198"/>
            </a:xfrm>
          </p:grpSpPr>
          <p:sp>
            <p:nvSpPr>
              <p:cNvPr id="14" name="メモ 13"/>
              <p:cNvSpPr/>
              <p:nvPr/>
            </p:nvSpPr>
            <p:spPr>
              <a:xfrm>
                <a:off x="4969264" y="-857304"/>
                <a:ext cx="3928039" cy="1500198"/>
              </a:xfrm>
              <a:prstGeom prst="foldedCorner">
                <a:avLst>
                  <a:gd name="adj" fmla="val 7271"/>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0" smtClean="0">
                    <a:solidFill>
                      <a:schemeClr val="tx1"/>
                    </a:solidFill>
                  </a:rPr>
                  <a:t>class </a:t>
                </a:r>
                <a:r>
                  <a:rPr lang="en-US" sz="1600" dirty="0" err="1" smtClean="0">
                    <a:solidFill>
                      <a:schemeClr val="tx1"/>
                    </a:solidFill>
                  </a:rPr>
                  <a:t>SampleClass</a:t>
                </a:r>
                <a:r>
                  <a:rPr lang="en-US" sz="1600" dirty="0" smtClean="0">
                    <a:solidFill>
                      <a:schemeClr val="tx1"/>
                    </a:solidFill>
                  </a:rPr>
                  <a:t> : </a:t>
                </a:r>
                <a:r>
                  <a:rPr lang="en-US" sz="1600" dirty="0" err="1" smtClean="0">
                    <a:solidFill>
                      <a:schemeClr val="tx1"/>
                    </a:solidFill>
                  </a:rPr>
                  <a:t>SuperClass</a:t>
                </a:r>
                <a:r>
                  <a:rPr lang="en-US" sz="1600" dirty="0" smtClean="0">
                    <a:solidFill>
                      <a:schemeClr val="tx1"/>
                    </a:solidFill>
                  </a:rPr>
                  <a:t> {</a:t>
                </a:r>
              </a:p>
              <a:p>
                <a:pPr algn="l"/>
                <a:r>
                  <a:rPr lang="en-US" sz="1600" dirty="0" smtClean="0">
                    <a:solidFill>
                      <a:schemeClr val="tx1"/>
                    </a:solidFill>
                  </a:rPr>
                  <a:t>    public void sample(</a:t>
                </a:r>
                <a:r>
                  <a:rPr lang="en-US" altLang="ja-JP" sz="1600" dirty="0" smtClean="0">
                    <a:solidFill>
                      <a:schemeClr val="tx1"/>
                    </a:solidFill>
                  </a:rPr>
                  <a:t>S</a:t>
                </a:r>
                <a:r>
                  <a:rPr lang="en-US" sz="1600" dirty="0" smtClean="0">
                    <a:solidFill>
                      <a:schemeClr val="tx1"/>
                    </a:solidFill>
                  </a:rPr>
                  <a:t>tring </a:t>
                </a:r>
                <a:r>
                  <a:rPr lang="en-US" sz="1600" dirty="0" err="1" smtClean="0">
                    <a:solidFill>
                      <a:schemeClr val="tx1"/>
                    </a:solidFill>
                  </a:rPr>
                  <a:t>arg</a:t>
                </a:r>
                <a:r>
                  <a:rPr lang="en-US" sz="1600" dirty="0" smtClean="0">
                    <a:solidFill>
                      <a:schemeClr val="tx1"/>
                    </a:solidFill>
                  </a:rPr>
                  <a:t>){</a:t>
                </a:r>
              </a:p>
              <a:p>
                <a:pPr algn="l"/>
                <a:r>
                  <a:rPr lang="en-US" sz="1600" dirty="0" smtClean="0">
                    <a:solidFill>
                      <a:schemeClr val="tx1"/>
                    </a:solidFill>
                  </a:rPr>
                  <a:t>         </a:t>
                </a:r>
                <a:r>
                  <a:rPr lang="en-US" sz="1600" dirty="0" err="1" smtClean="0">
                    <a:solidFill>
                      <a:schemeClr val="tx1"/>
                    </a:solidFill>
                  </a:rPr>
                  <a:t>Console.WriteLine</a:t>
                </a:r>
                <a:r>
                  <a:rPr lang="en-US" sz="1600" dirty="0" smtClean="0">
                    <a:solidFill>
                      <a:schemeClr val="tx1"/>
                    </a:solidFill>
                  </a:rPr>
                  <a:t>( </a:t>
                </a:r>
                <a:r>
                  <a:rPr lang="en-US" sz="1600" dirty="0" err="1" smtClean="0">
                    <a:solidFill>
                      <a:schemeClr val="tx1"/>
                    </a:solidFill>
                  </a:rPr>
                  <a:t>arg</a:t>
                </a:r>
                <a:r>
                  <a:rPr lang="en-US" sz="1600" dirty="0" smtClean="0">
                    <a:solidFill>
                      <a:schemeClr val="tx1"/>
                    </a:solidFill>
                  </a:rPr>
                  <a:t> );</a:t>
                </a:r>
              </a:p>
              <a:p>
                <a:pPr algn="l"/>
                <a:r>
                  <a:rPr lang="en-US" sz="1600" dirty="0" smtClean="0">
                    <a:solidFill>
                      <a:schemeClr val="tx1"/>
                    </a:solidFill>
                  </a:rPr>
                  <a:t>    }</a:t>
                </a:r>
              </a:p>
              <a:p>
                <a:pPr algn="l"/>
                <a:r>
                  <a:rPr lang="en-US" sz="1600" dirty="0" smtClean="0">
                    <a:solidFill>
                      <a:schemeClr val="tx1"/>
                    </a:solidFill>
                  </a:rPr>
                  <a:t>} </a:t>
                </a:r>
                <a:endParaRPr kumimoji="1" lang="ja-JP" altLang="en-US" sz="1600" dirty="0">
                  <a:solidFill>
                    <a:schemeClr val="tx1"/>
                  </a:solidFill>
                </a:endParaRPr>
              </a:p>
            </p:txBody>
          </p:sp>
          <p:sp>
            <p:nvSpPr>
              <p:cNvPr id="15" name="角丸四角形 14"/>
              <p:cNvSpPr/>
              <p:nvPr/>
            </p:nvSpPr>
            <p:spPr>
              <a:xfrm>
                <a:off x="7105566" y="232125"/>
                <a:ext cx="1154810" cy="250009"/>
              </a:xfrm>
              <a:prstGeom prst="roundRect">
                <a:avLst/>
              </a:prstGeom>
              <a:solidFill>
                <a:srgbClr val="FF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000" b="1" dirty="0" smtClean="0">
                    <a:solidFill>
                      <a:schemeClr val="tx1"/>
                    </a:solidFill>
                  </a:rPr>
                  <a:t>C#</a:t>
                </a:r>
                <a:endParaRPr kumimoji="1" lang="ja-JP" altLang="en-US" sz="2000" b="1" dirty="0">
                  <a:solidFill>
                    <a:schemeClr val="tx1"/>
                  </a:solidFill>
                </a:endParaRPr>
              </a:p>
            </p:txBody>
          </p:sp>
        </p:grpSp>
        <p:grpSp>
          <p:nvGrpSpPr>
            <p:cNvPr id="11" name="グループ化 34"/>
            <p:cNvGrpSpPr/>
            <p:nvPr/>
          </p:nvGrpSpPr>
          <p:grpSpPr>
            <a:xfrm>
              <a:off x="285720" y="3286124"/>
              <a:ext cx="3857652" cy="1428772"/>
              <a:chOff x="0" y="4357718"/>
              <a:chExt cx="4094950" cy="1428772"/>
            </a:xfrm>
          </p:grpSpPr>
          <p:sp>
            <p:nvSpPr>
              <p:cNvPr id="12" name="メモ 4"/>
              <p:cNvSpPr/>
              <p:nvPr/>
            </p:nvSpPr>
            <p:spPr>
              <a:xfrm>
                <a:off x="0" y="4357718"/>
                <a:ext cx="4094950" cy="1428772"/>
              </a:xfrm>
              <a:prstGeom prst="foldedCorner">
                <a:avLst>
                  <a:gd name="adj" fmla="val 8586"/>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tIns="72000" bIns="72000" rtlCol="0" anchor="ctr"/>
              <a:lstStyle/>
              <a:p>
                <a:pPr algn="l"/>
                <a:r>
                  <a:rPr lang="en-US" sz="1600" dirty="0" smtClean="0">
                    <a:solidFill>
                      <a:schemeClr val="tx1"/>
                    </a:solidFill>
                  </a:rPr>
                  <a:t>Class </a:t>
                </a:r>
                <a:r>
                  <a:rPr lang="en-US" sz="1600" dirty="0" err="1" smtClean="0">
                    <a:solidFill>
                      <a:schemeClr val="tx1"/>
                    </a:solidFill>
                  </a:rPr>
                  <a:t>SampleClass</a:t>
                </a:r>
                <a:r>
                  <a:rPr lang="en-US" sz="1600" dirty="0" smtClean="0">
                    <a:solidFill>
                      <a:schemeClr val="tx1"/>
                    </a:solidFill>
                  </a:rPr>
                  <a:t> Inherits </a:t>
                </a:r>
                <a:r>
                  <a:rPr lang="en-US" sz="1600" dirty="0" err="1" smtClean="0">
                    <a:solidFill>
                      <a:schemeClr val="tx1"/>
                    </a:solidFill>
                  </a:rPr>
                  <a:t>SuperClass</a:t>
                </a:r>
                <a:endParaRPr lang="en-US" sz="1600" dirty="0" smtClean="0">
                  <a:solidFill>
                    <a:schemeClr val="tx1"/>
                  </a:solidFill>
                </a:endParaRPr>
              </a:p>
              <a:p>
                <a:pPr algn="l"/>
                <a:r>
                  <a:rPr lang="ja-JP" altLang="en-US" sz="1600" dirty="0" smtClean="0">
                    <a:solidFill>
                      <a:schemeClr val="tx1"/>
                    </a:solidFill>
                  </a:rPr>
                  <a:t>    </a:t>
                </a:r>
                <a:r>
                  <a:rPr lang="en-US" sz="1600" dirty="0" smtClean="0">
                    <a:solidFill>
                      <a:schemeClr val="tx1"/>
                    </a:solidFill>
                  </a:rPr>
                  <a:t>Public Sub Sample(</a:t>
                </a:r>
                <a:r>
                  <a:rPr lang="en-US" sz="1600" dirty="0" err="1" smtClean="0">
                    <a:solidFill>
                      <a:schemeClr val="tx1"/>
                    </a:solidFill>
                  </a:rPr>
                  <a:t>arg</a:t>
                </a:r>
                <a:r>
                  <a:rPr lang="en-US" sz="1600" dirty="0" smtClean="0">
                    <a:solidFill>
                      <a:schemeClr val="tx1"/>
                    </a:solidFill>
                  </a:rPr>
                  <a:t> as String)  </a:t>
                </a:r>
              </a:p>
              <a:p>
                <a:pPr algn="l"/>
                <a:r>
                  <a:rPr lang="en-US" sz="1600" dirty="0" smtClean="0">
                    <a:solidFill>
                      <a:schemeClr val="tx1"/>
                    </a:solidFill>
                  </a:rPr>
                  <a:t>        </a:t>
                </a:r>
                <a:r>
                  <a:rPr lang="en-US" sz="1600" dirty="0" err="1" smtClean="0">
                    <a:solidFill>
                      <a:schemeClr val="tx1"/>
                    </a:solidFill>
                  </a:rPr>
                  <a:t>Console.WriteLine</a:t>
                </a:r>
                <a:r>
                  <a:rPr lang="en-US" sz="1600" dirty="0" smtClean="0">
                    <a:solidFill>
                      <a:schemeClr val="tx1"/>
                    </a:solidFill>
                  </a:rPr>
                  <a:t>( </a:t>
                </a:r>
                <a:r>
                  <a:rPr lang="en-US" sz="1600" dirty="0" err="1" smtClean="0">
                    <a:solidFill>
                      <a:schemeClr val="tx1"/>
                    </a:solidFill>
                  </a:rPr>
                  <a:t>arg</a:t>
                </a:r>
                <a:r>
                  <a:rPr lang="en-US" sz="1600" dirty="0" smtClean="0">
                    <a:solidFill>
                      <a:schemeClr val="tx1"/>
                    </a:solidFill>
                  </a:rPr>
                  <a:t> )</a:t>
                </a:r>
              </a:p>
              <a:p>
                <a:pPr algn="l"/>
                <a:r>
                  <a:rPr lang="en-US" sz="1600" dirty="0" smtClean="0">
                    <a:solidFill>
                      <a:schemeClr val="tx1"/>
                    </a:solidFill>
                  </a:rPr>
                  <a:t>    End Sub</a:t>
                </a:r>
              </a:p>
              <a:p>
                <a:pPr algn="l"/>
                <a:r>
                  <a:rPr lang="en-US" sz="1600" dirty="0" smtClean="0">
                    <a:solidFill>
                      <a:schemeClr val="tx1"/>
                    </a:solidFill>
                  </a:rPr>
                  <a:t>End Class</a:t>
                </a:r>
                <a:endParaRPr kumimoji="1" lang="ja-JP" altLang="en-US" sz="1600" dirty="0">
                  <a:solidFill>
                    <a:schemeClr val="tx1"/>
                  </a:solidFill>
                </a:endParaRPr>
              </a:p>
            </p:txBody>
          </p:sp>
          <p:sp>
            <p:nvSpPr>
              <p:cNvPr id="13" name="角丸四角形 12"/>
              <p:cNvSpPr/>
              <p:nvPr/>
            </p:nvSpPr>
            <p:spPr>
              <a:xfrm>
                <a:off x="2298919" y="5357850"/>
                <a:ext cx="1047077" cy="248400"/>
              </a:xfrm>
              <a:prstGeom prst="roundRect">
                <a:avLst/>
              </a:prstGeom>
              <a:solidFill>
                <a:srgbClr val="FF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000" b="1" dirty="0" smtClean="0">
                    <a:solidFill>
                      <a:schemeClr val="tx1"/>
                    </a:solidFill>
                  </a:rPr>
                  <a:t>VB</a:t>
                </a:r>
                <a:endParaRPr kumimoji="1" lang="ja-JP" altLang="en-US" sz="2000" b="1" dirty="0">
                  <a:solidFill>
                    <a:schemeClr val="tx1"/>
                  </a:solidFill>
                </a:endParaRPr>
              </a:p>
            </p:txBody>
          </p:sp>
        </p:grpSp>
        <p:sp>
          <p:nvSpPr>
            <p:cNvPr id="18" name="角丸四角形 17"/>
            <p:cNvSpPr/>
            <p:nvPr/>
          </p:nvSpPr>
          <p:spPr>
            <a:xfrm>
              <a:off x="1214414" y="1142984"/>
              <a:ext cx="1785950" cy="357190"/>
            </a:xfrm>
            <a:prstGeom prst="roundRect">
              <a:avLst/>
            </a:prstGeom>
            <a:solidFill>
              <a:srgbClr val="B8FF7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tx1"/>
                  </a:solidFill>
                  <a:latin typeface="+mn-ea"/>
                </a:rPr>
                <a:t>ソースコード</a:t>
              </a:r>
              <a:endParaRPr kumimoji="1" lang="ja-JP" altLang="en-US" b="1" dirty="0">
                <a:solidFill>
                  <a:schemeClr val="tx1"/>
                </a:solidFill>
                <a:latin typeface="+mn-ea"/>
              </a:endParaRPr>
            </a:p>
          </p:txBody>
        </p:sp>
      </p:grpSp>
      <p:grpSp>
        <p:nvGrpSpPr>
          <p:cNvPr id="19" name="グループ化 18"/>
          <p:cNvGrpSpPr/>
          <p:nvPr/>
        </p:nvGrpSpPr>
        <p:grpSpPr>
          <a:xfrm>
            <a:off x="5857820" y="1000108"/>
            <a:ext cx="3286180" cy="5715016"/>
            <a:chOff x="6572264" y="1285860"/>
            <a:chExt cx="3717374" cy="6357982"/>
          </a:xfrm>
        </p:grpSpPr>
        <p:sp>
          <p:nvSpPr>
            <p:cNvPr id="21" name="縦巻き 20"/>
            <p:cNvSpPr/>
            <p:nvPr/>
          </p:nvSpPr>
          <p:spPr>
            <a:xfrm>
              <a:off x="6572264" y="1500198"/>
              <a:ext cx="3717374" cy="6143644"/>
            </a:xfrm>
            <a:prstGeom prst="verticalScroll">
              <a:avLst>
                <a:gd name="adj" fmla="val 2878"/>
              </a:avLst>
            </a:prstGeom>
            <a:solidFill>
              <a:srgbClr val="F3F3FB"/>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altLang="ja-JP" sz="1400" dirty="0" smtClean="0">
                  <a:solidFill>
                    <a:schemeClr val="tx1"/>
                  </a:solidFill>
                </a:rPr>
                <a:t>CLASS_DEFINITION</a:t>
              </a:r>
            </a:p>
            <a:p>
              <a:pPr algn="l"/>
              <a:r>
                <a:rPr lang="en-US" altLang="ja-JP" sz="1400" dirty="0" smtClean="0">
                  <a:solidFill>
                    <a:schemeClr val="tx1"/>
                  </a:solidFill>
                </a:rPr>
                <a:t>    NAME </a:t>
              </a:r>
            </a:p>
            <a:p>
              <a:pPr algn="l"/>
              <a:r>
                <a:rPr lang="en-US" altLang="ja-JP" sz="1400" dirty="0" smtClean="0">
                  <a:solidFill>
                    <a:schemeClr val="tx1"/>
                  </a:solidFill>
                </a:rPr>
                <a:t>        </a:t>
              </a:r>
              <a:r>
                <a:rPr lang="en-US" altLang="ja-JP" sz="1400" dirty="0" err="1" smtClean="0">
                  <a:solidFill>
                    <a:schemeClr val="tx1"/>
                  </a:solidFill>
                </a:rPr>
                <a:t>SampleClass</a:t>
              </a:r>
              <a:r>
                <a:rPr lang="en-US" altLang="ja-JP" sz="1400" dirty="0" smtClean="0">
                  <a:solidFill>
                    <a:schemeClr val="tx1"/>
                  </a:solidFill>
                </a:rPr>
                <a:t> </a:t>
              </a:r>
            </a:p>
            <a:p>
              <a:pPr algn="l"/>
              <a:r>
                <a:rPr lang="en-US" altLang="ja-JP" sz="1400" dirty="0" smtClean="0">
                  <a:solidFill>
                    <a:schemeClr val="tx1"/>
                  </a:solidFill>
                </a:rPr>
                <a:t>    INHERITANCE</a:t>
              </a:r>
            </a:p>
            <a:p>
              <a:pPr algn="l"/>
              <a:r>
                <a:rPr lang="en-US" altLang="ja-JP" sz="1400" dirty="0" smtClean="0">
                  <a:solidFill>
                    <a:schemeClr val="tx1"/>
                  </a:solidFill>
                </a:rPr>
                <a:t>        </a:t>
              </a:r>
              <a:r>
                <a:rPr lang="en-US" altLang="ja-JP" sz="1400" dirty="0" err="1" smtClean="0">
                  <a:solidFill>
                    <a:schemeClr val="tx1"/>
                  </a:solidFill>
                </a:rPr>
                <a:t>SuperClass</a:t>
              </a:r>
              <a:endParaRPr lang="en-US" altLang="ja-JP" sz="1400" dirty="0" smtClean="0">
                <a:solidFill>
                  <a:schemeClr val="tx1"/>
                </a:solidFill>
              </a:endParaRPr>
            </a:p>
            <a:p>
              <a:pPr algn="l"/>
              <a:r>
                <a:rPr lang="en-US" altLang="ja-JP" sz="1400" dirty="0" smtClean="0">
                  <a:solidFill>
                    <a:schemeClr val="tx1"/>
                  </a:solidFill>
                </a:rPr>
                <a:t>    CLASSBLOCK_START</a:t>
              </a:r>
            </a:p>
            <a:p>
              <a:pPr algn="l"/>
              <a:r>
                <a:rPr lang="en-US" altLang="ja-JP" sz="1400" dirty="0" smtClean="0">
                  <a:solidFill>
                    <a:schemeClr val="tx1"/>
                  </a:solidFill>
                </a:rPr>
                <a:t>        METHOD_DEFINITION</a:t>
              </a:r>
            </a:p>
            <a:p>
              <a:pPr algn="l"/>
              <a:r>
                <a:rPr lang="fr-FR" altLang="ja-JP" sz="1400" dirty="0" smtClean="0">
                  <a:solidFill>
                    <a:schemeClr val="tx1"/>
                  </a:solidFill>
                </a:rPr>
                <a:t>            MODIFIERS</a:t>
              </a:r>
              <a:endParaRPr lang="en-US" altLang="ja-JP" sz="1400" dirty="0" smtClean="0">
                <a:solidFill>
                  <a:schemeClr val="tx1"/>
                </a:solidFill>
              </a:endParaRPr>
            </a:p>
            <a:p>
              <a:pPr algn="l"/>
              <a:r>
                <a:rPr lang="en-US" altLang="ja-JP" sz="1400" dirty="0" smtClean="0">
                  <a:solidFill>
                    <a:schemeClr val="tx1"/>
                  </a:solidFill>
                </a:rPr>
                <a:t>                public</a:t>
              </a:r>
            </a:p>
            <a:p>
              <a:pPr algn="l"/>
              <a:r>
                <a:rPr lang="nb-NO" altLang="ja-JP" sz="1400" dirty="0" smtClean="0">
                  <a:solidFill>
                    <a:schemeClr val="tx1"/>
                  </a:solidFill>
                </a:rPr>
                <a:t>            RETURN_TYPE</a:t>
              </a:r>
            </a:p>
            <a:p>
              <a:pPr algn="l"/>
              <a:r>
                <a:rPr lang="fi-FI" altLang="ja-JP" sz="1400" dirty="0" smtClean="0">
                  <a:solidFill>
                    <a:schemeClr val="tx1"/>
                  </a:solidFill>
                </a:rPr>
                <a:t>                void</a:t>
              </a:r>
            </a:p>
            <a:p>
              <a:pPr algn="l"/>
              <a:r>
                <a:rPr lang="en-US" altLang="ja-JP" sz="1400" dirty="0" smtClean="0">
                  <a:solidFill>
                    <a:schemeClr val="tx1"/>
                  </a:solidFill>
                </a:rPr>
                <a:t>            NAME</a:t>
              </a:r>
            </a:p>
            <a:p>
              <a:pPr algn="l"/>
              <a:r>
                <a:rPr lang="en-US" altLang="ja-JP" sz="1400" dirty="0" smtClean="0">
                  <a:solidFill>
                    <a:schemeClr val="tx1"/>
                  </a:solidFill>
                </a:rPr>
                <a:t>                sample</a:t>
              </a:r>
            </a:p>
            <a:p>
              <a:pPr algn="l"/>
              <a:r>
                <a:rPr lang="en-US" altLang="ja-JP" sz="1400" dirty="0" smtClean="0">
                  <a:solidFill>
                    <a:schemeClr val="tx1"/>
                  </a:solidFill>
                </a:rPr>
                <a:t>            PARAMETERS</a:t>
              </a:r>
            </a:p>
            <a:p>
              <a:pPr algn="l"/>
              <a:r>
                <a:rPr lang="en-US" altLang="ja-JP" sz="1400" dirty="0" smtClean="0">
                  <a:solidFill>
                    <a:schemeClr val="tx1"/>
                  </a:solidFill>
                </a:rPr>
                <a:t>                METHOD_PARAM_DEF</a:t>
              </a:r>
            </a:p>
            <a:p>
              <a:pPr algn="l"/>
              <a:r>
                <a:rPr lang="nb-NO" altLang="ja-JP" sz="1400" dirty="0" smtClean="0">
                  <a:solidFill>
                    <a:schemeClr val="tx1"/>
                  </a:solidFill>
                </a:rPr>
                <a:t>                    TYPE</a:t>
              </a:r>
            </a:p>
            <a:p>
              <a:pPr algn="l"/>
              <a:r>
                <a:rPr lang="en-US" altLang="ja-JP" sz="1400" dirty="0" smtClean="0">
                  <a:solidFill>
                    <a:schemeClr val="tx1"/>
                  </a:solidFill>
                </a:rPr>
                <a:t>                        String </a:t>
              </a:r>
            </a:p>
            <a:p>
              <a:pPr algn="l"/>
              <a:r>
                <a:rPr lang="en-US" altLang="ja-JP" sz="1400" dirty="0" smtClean="0">
                  <a:solidFill>
                    <a:schemeClr val="tx1"/>
                  </a:solidFill>
                </a:rPr>
                <a:t>                    NAME</a:t>
              </a:r>
            </a:p>
            <a:p>
              <a:pPr algn="l"/>
              <a:r>
                <a:rPr lang="en-US" altLang="ja-JP" sz="1400" dirty="0" smtClean="0">
                  <a:solidFill>
                    <a:schemeClr val="tx1"/>
                  </a:solidFill>
                </a:rPr>
                <a:t>                        </a:t>
              </a:r>
              <a:r>
                <a:rPr lang="en-US" altLang="ja-JP" sz="1400" dirty="0" err="1" smtClean="0">
                  <a:solidFill>
                    <a:schemeClr val="tx1"/>
                  </a:solidFill>
                </a:rPr>
                <a:t>arg</a:t>
              </a:r>
              <a:endParaRPr lang="en-US" altLang="ja-JP" sz="1400" dirty="0" smtClean="0">
                <a:solidFill>
                  <a:schemeClr val="tx1"/>
                </a:solidFill>
              </a:endParaRPr>
            </a:p>
            <a:p>
              <a:pPr algn="l"/>
              <a:r>
                <a:rPr lang="en-US" altLang="ja-JP" sz="1400" dirty="0" smtClean="0">
                  <a:solidFill>
                    <a:schemeClr val="tx1"/>
                  </a:solidFill>
                </a:rPr>
                <a:t>        BLOCK_START</a:t>
              </a:r>
            </a:p>
            <a:p>
              <a:pPr algn="l"/>
              <a:r>
                <a:rPr lang="en-US" altLang="ja-JP" sz="1400" dirty="0" smtClean="0">
                  <a:solidFill>
                    <a:schemeClr val="tx1"/>
                  </a:solidFill>
                </a:rPr>
                <a:t>            EXPRESSION</a:t>
              </a:r>
            </a:p>
            <a:p>
              <a:pPr algn="l"/>
              <a:r>
                <a:rPr lang="en-US" altLang="ja-JP" sz="1400" dirty="0" smtClean="0">
                  <a:solidFill>
                    <a:schemeClr val="tx1"/>
                  </a:solidFill>
                </a:rPr>
                <a:t>                METHOD_CALL</a:t>
              </a:r>
            </a:p>
            <a:p>
              <a:pPr algn="l"/>
              <a:r>
                <a:rPr kumimoji="1" lang="ja-JP" altLang="en-US" sz="1400" dirty="0" smtClean="0">
                  <a:solidFill>
                    <a:schemeClr val="tx1"/>
                  </a:solidFill>
                </a:rPr>
                <a:t>　　　　　　　　　　　・</a:t>
              </a:r>
              <a:endParaRPr kumimoji="1" lang="en-US" altLang="ja-JP" sz="1400" dirty="0" smtClean="0">
                <a:solidFill>
                  <a:schemeClr val="tx1"/>
                </a:solidFill>
              </a:endParaRPr>
            </a:p>
            <a:p>
              <a:pPr algn="l"/>
              <a:r>
                <a:rPr lang="ja-JP" altLang="en-US" sz="1400" dirty="0" smtClean="0">
                  <a:solidFill>
                    <a:schemeClr val="tx1"/>
                  </a:solidFill>
                </a:rPr>
                <a:t>　　　　　　　　　　　・</a:t>
              </a:r>
              <a:endParaRPr kumimoji="1" lang="ja-JP" altLang="en-US" sz="1400" dirty="0">
                <a:solidFill>
                  <a:schemeClr val="tx1"/>
                </a:solidFill>
              </a:endParaRPr>
            </a:p>
          </p:txBody>
        </p:sp>
        <p:sp>
          <p:nvSpPr>
            <p:cNvPr id="22" name="角丸四角形 21"/>
            <p:cNvSpPr/>
            <p:nvPr/>
          </p:nvSpPr>
          <p:spPr>
            <a:xfrm>
              <a:off x="7143768" y="1285860"/>
              <a:ext cx="2643238" cy="428628"/>
            </a:xfrm>
            <a:prstGeom prst="roundRect">
              <a:avLst/>
            </a:prstGeom>
            <a:solidFill>
              <a:srgbClr val="DFDFF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latin typeface="+mn-ea"/>
                </a:rPr>
                <a:t>言語非依存な</a:t>
              </a:r>
              <a:r>
                <a:rPr kumimoji="1" lang="en-US" altLang="ja-JP" dirty="0" smtClean="0">
                  <a:solidFill>
                    <a:schemeClr val="tx1"/>
                  </a:solidFill>
                  <a:latin typeface="+mn-ea"/>
                </a:rPr>
                <a:t>AST</a:t>
              </a:r>
              <a:endParaRPr kumimoji="1" lang="ja-JP" altLang="en-US" dirty="0">
                <a:solidFill>
                  <a:schemeClr val="tx1"/>
                </a:solidFill>
                <a:latin typeface="+mn-ea"/>
              </a:endParaRPr>
            </a:p>
          </p:txBody>
        </p:sp>
      </p:grpSp>
      <p:sp>
        <p:nvSpPr>
          <p:cNvPr id="25" name="直方体 24"/>
          <p:cNvSpPr/>
          <p:nvPr/>
        </p:nvSpPr>
        <p:spPr bwMode="auto">
          <a:xfrm>
            <a:off x="4786314" y="2928934"/>
            <a:ext cx="654368" cy="1857388"/>
          </a:xfrm>
          <a:prstGeom prst="cube">
            <a:avLst/>
          </a:prstGeom>
          <a:solidFill>
            <a:schemeClr val="accent2">
              <a:lumMod val="20000"/>
              <a:lumOff val="80000"/>
            </a:schemeClr>
          </a:solidFill>
          <a:ln w="25400" cap="flat" cmpd="sng" algn="ctr">
            <a:solidFill>
              <a:schemeClr val="tx1"/>
            </a:solidFill>
            <a:prstDash val="solid"/>
            <a:round/>
            <a:headEnd type="none" w="med" len="med"/>
            <a:tailEnd type="none" w="med" len="med"/>
          </a:ln>
          <a:effectLst/>
        </p:spPr>
        <p:txBody>
          <a:bodyPr vert="eaVert" wrap="square" lIns="91440" tIns="45720" rIns="91440" bIns="4572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r>
              <a:rPr kumimoji="1" lang="ja-JP" altLang="en-US" sz="2000" b="0" i="0" u="none" strike="noStrike" cap="none" normalizeH="0" baseline="0" dirty="0" smtClean="0">
                <a:ln>
                  <a:noFill/>
                </a:ln>
                <a:solidFill>
                  <a:schemeClr val="tx1"/>
                </a:solidFill>
                <a:effectLst/>
                <a:latin typeface="Arial" charset="0"/>
                <a:ea typeface="ＭＳ Ｐゴシック" pitchFamily="50" charset="-128"/>
              </a:rPr>
              <a:t>ＡＳＴ構築部</a:t>
            </a:r>
          </a:p>
        </p:txBody>
      </p:sp>
      <p:sp>
        <p:nvSpPr>
          <p:cNvPr id="26" name="右矢印 25"/>
          <p:cNvSpPr/>
          <p:nvPr/>
        </p:nvSpPr>
        <p:spPr bwMode="auto">
          <a:xfrm rot="1706638">
            <a:off x="4080779" y="2623240"/>
            <a:ext cx="642942" cy="500066"/>
          </a:xfrm>
          <a:prstGeom prst="rightArrow">
            <a:avLst/>
          </a:prstGeom>
          <a:solidFill>
            <a:srgbClr val="FFFF00"/>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2000" b="0" i="0" u="none" strike="noStrike" cap="none" normalizeH="0" baseline="0" smtClean="0">
              <a:ln>
                <a:noFill/>
              </a:ln>
              <a:solidFill>
                <a:schemeClr val="tx1"/>
              </a:solidFill>
              <a:effectLst/>
              <a:latin typeface="Arial" charset="0"/>
              <a:ea typeface="ＭＳ Ｐゴシック" pitchFamily="50" charset="-128"/>
            </a:endParaRPr>
          </a:p>
        </p:txBody>
      </p:sp>
      <p:sp>
        <p:nvSpPr>
          <p:cNvPr id="27" name="右矢印 26"/>
          <p:cNvSpPr/>
          <p:nvPr/>
        </p:nvSpPr>
        <p:spPr bwMode="auto">
          <a:xfrm rot="19851779">
            <a:off x="4010120" y="4696892"/>
            <a:ext cx="642942" cy="500066"/>
          </a:xfrm>
          <a:prstGeom prst="rightArrow">
            <a:avLst/>
          </a:prstGeom>
          <a:solidFill>
            <a:srgbClr val="FFFF00"/>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2000" b="0" i="0" u="none" strike="noStrike" cap="none" normalizeH="0" baseline="0" smtClean="0">
              <a:ln>
                <a:noFill/>
              </a:ln>
              <a:solidFill>
                <a:schemeClr val="tx1"/>
              </a:solidFill>
              <a:effectLst/>
              <a:latin typeface="Arial" charset="0"/>
              <a:ea typeface="ＭＳ Ｐゴシック" pitchFamily="50" charset="-128"/>
            </a:endParaRPr>
          </a:p>
        </p:txBody>
      </p:sp>
      <p:sp>
        <p:nvSpPr>
          <p:cNvPr id="28" name="右矢印 27"/>
          <p:cNvSpPr/>
          <p:nvPr/>
        </p:nvSpPr>
        <p:spPr bwMode="auto">
          <a:xfrm>
            <a:off x="4000496" y="3643314"/>
            <a:ext cx="642942" cy="500066"/>
          </a:xfrm>
          <a:prstGeom prst="rightArrow">
            <a:avLst/>
          </a:prstGeom>
          <a:solidFill>
            <a:srgbClr val="FFFF00"/>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2000" b="0" i="0" u="none" strike="noStrike" cap="none" normalizeH="0" baseline="0" smtClean="0">
              <a:ln>
                <a:noFill/>
              </a:ln>
              <a:solidFill>
                <a:schemeClr val="tx1"/>
              </a:solidFill>
              <a:effectLst/>
              <a:latin typeface="Arial" charset="0"/>
              <a:ea typeface="ＭＳ Ｐゴシック" pitchFamily="50" charset="-128"/>
            </a:endParaRPr>
          </a:p>
        </p:txBody>
      </p:sp>
      <p:sp>
        <p:nvSpPr>
          <p:cNvPr id="29" name="右矢印 28"/>
          <p:cNvSpPr/>
          <p:nvPr/>
        </p:nvSpPr>
        <p:spPr bwMode="auto">
          <a:xfrm>
            <a:off x="5500694" y="3643314"/>
            <a:ext cx="642942" cy="500066"/>
          </a:xfrm>
          <a:prstGeom prst="rightArrow">
            <a:avLst/>
          </a:prstGeom>
          <a:solidFill>
            <a:srgbClr val="FFFF00"/>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2000" b="0" i="0" u="none" strike="noStrike" cap="none" normalizeH="0" baseline="0" smtClean="0">
              <a:ln>
                <a:noFill/>
              </a:ln>
              <a:solidFill>
                <a:schemeClr val="tx1"/>
              </a:solidFill>
              <a:effectLst/>
              <a:latin typeface="Arial" charset="0"/>
              <a:ea typeface="ＭＳ Ｐゴシック" pitchFamily="50" charset="-128"/>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言語間の差異の吸収</a:t>
            </a:r>
            <a:endParaRPr kumimoji="1" lang="ja-JP" altLang="en-US" dirty="0"/>
          </a:p>
        </p:txBody>
      </p:sp>
      <p:sp>
        <p:nvSpPr>
          <p:cNvPr id="3" name="コンテンツ プレースホルダ 2"/>
          <p:cNvSpPr>
            <a:spLocks noGrp="1"/>
          </p:cNvSpPr>
          <p:nvPr>
            <p:ph idx="1"/>
          </p:nvPr>
        </p:nvSpPr>
        <p:spPr/>
        <p:txBody>
          <a:bodyPr/>
          <a:lstStyle/>
          <a:p>
            <a:r>
              <a:rPr kumimoji="1" lang="ja-JP" altLang="en-US" sz="2800" dirty="0" smtClean="0"/>
              <a:t>構文的差異の吸収</a:t>
            </a:r>
            <a:endParaRPr kumimoji="1" lang="en-US" altLang="ja-JP" sz="2800" dirty="0" smtClean="0"/>
          </a:p>
          <a:p>
            <a:pPr lvl="1"/>
            <a:r>
              <a:rPr lang="ja-JP" altLang="en-US" sz="2400" dirty="0" smtClean="0"/>
              <a:t>共通ノードを定義</a:t>
            </a:r>
            <a:endParaRPr lang="en-US" altLang="ja-JP" sz="2400" dirty="0" smtClean="0"/>
          </a:p>
          <a:p>
            <a:pPr lvl="2"/>
            <a:r>
              <a:rPr lang="ja-JP" altLang="en-US" sz="2000" dirty="0" smtClean="0"/>
              <a:t>トークンの違いを吸収</a:t>
            </a:r>
            <a:endParaRPr lang="en-US" altLang="ja-JP" sz="2000" dirty="0" smtClean="0"/>
          </a:p>
          <a:p>
            <a:pPr lvl="1"/>
            <a:r>
              <a:rPr kumimoji="1" lang="ja-JP" altLang="en-US" sz="2400" dirty="0" smtClean="0"/>
              <a:t>状態定義ノードの埋め込み</a:t>
            </a:r>
            <a:endParaRPr kumimoji="1" lang="en-US" altLang="ja-JP" sz="2400" dirty="0" smtClean="0"/>
          </a:p>
          <a:p>
            <a:pPr lvl="2"/>
            <a:r>
              <a:rPr lang="ja-JP" altLang="en-US" sz="2000" dirty="0" smtClean="0"/>
              <a:t>出現順の違いを吸収</a:t>
            </a:r>
            <a:endParaRPr lang="en-US" altLang="ja-JP" sz="2000" dirty="0" smtClean="0"/>
          </a:p>
          <a:p>
            <a:r>
              <a:rPr kumimoji="1" lang="ja-JP" altLang="en-US" sz="2800" dirty="0" smtClean="0"/>
              <a:t>意味的に等価な異なる概念の差異を吸収</a:t>
            </a:r>
            <a:endParaRPr kumimoji="1" lang="en-US" altLang="ja-JP" sz="2800" dirty="0" smtClean="0"/>
          </a:p>
          <a:p>
            <a:pPr lvl="1"/>
            <a:r>
              <a:rPr lang="ja-JP" altLang="en-US" sz="2400" dirty="0" smtClean="0"/>
              <a:t>異なる部分木を等価な部分木に変換</a:t>
            </a:r>
            <a:endParaRPr lang="en-US" altLang="ja-JP" sz="2400" dirty="0" smtClean="0"/>
          </a:p>
          <a:p>
            <a:pPr lvl="1"/>
            <a:r>
              <a:rPr kumimoji="1" lang="ja-JP" altLang="en-US" sz="2400" dirty="0" smtClean="0"/>
              <a:t>例</a:t>
            </a:r>
            <a:endParaRPr kumimoji="1" lang="en-US" altLang="ja-JP" sz="2400" dirty="0" smtClean="0"/>
          </a:p>
          <a:p>
            <a:pPr lvl="2"/>
            <a:r>
              <a:rPr lang="en-US" altLang="ja-JP" sz="2000" dirty="0" smtClean="0"/>
              <a:t>C#</a:t>
            </a:r>
            <a:r>
              <a:rPr lang="ja-JP" altLang="en-US" sz="2000" dirty="0" smtClean="0"/>
              <a:t>や</a:t>
            </a:r>
            <a:r>
              <a:rPr lang="en-US" altLang="ja-JP" sz="2000" dirty="0" smtClean="0"/>
              <a:t>VB</a:t>
            </a:r>
            <a:r>
              <a:rPr lang="ja-JP" altLang="en-US" sz="2000" dirty="0" smtClean="0"/>
              <a:t>のプロパティ　＞　アクセサメソッド</a:t>
            </a:r>
            <a:endParaRPr lang="en-US" altLang="ja-JP" sz="2000" dirty="0" smtClean="0"/>
          </a:p>
          <a:p>
            <a:pPr lvl="2"/>
            <a:r>
              <a:rPr lang="en-US" altLang="ja-JP" sz="2000" dirty="0" smtClean="0"/>
              <a:t>C#</a:t>
            </a:r>
            <a:r>
              <a:rPr lang="ja-JP" altLang="en-US" sz="2000" dirty="0" smtClean="0"/>
              <a:t>などのストラクチャ　＞　データ管理クラス</a:t>
            </a:r>
            <a:endParaRPr lang="en-US" altLang="ja-JP" sz="2000" dirty="0" smtClean="0"/>
          </a:p>
          <a:p>
            <a:pPr lvl="2"/>
            <a:r>
              <a:rPr kumimoji="1" lang="en-US" altLang="ja-JP" sz="2000" dirty="0" smtClean="0"/>
              <a:t>VB</a:t>
            </a:r>
            <a:r>
              <a:rPr kumimoji="1" lang="ja-JP" altLang="en-US" sz="2000" dirty="0" smtClean="0"/>
              <a:t>のサブルーチン　＞　</a:t>
            </a:r>
            <a:r>
              <a:rPr kumimoji="1" lang="en-US" altLang="ja-JP" sz="2000" dirty="0" smtClean="0"/>
              <a:t>void </a:t>
            </a:r>
            <a:r>
              <a:rPr lang="ja-JP" altLang="en-US" sz="2000" dirty="0" smtClean="0"/>
              <a:t>型のメソッド</a:t>
            </a:r>
            <a:endParaRPr kumimoji="1" lang="en-US" altLang="ja-JP" sz="2000" dirty="0" smtClean="0"/>
          </a:p>
        </p:txBody>
      </p:sp>
      <p:sp>
        <p:nvSpPr>
          <p:cNvPr id="4" name="フッター プレースホルダ 3"/>
          <p:cNvSpPr>
            <a:spLocks noGrp="1"/>
          </p:cNvSpPr>
          <p:nvPr>
            <p:ph type="ftr" sz="quarter" idx="10"/>
          </p:nvPr>
        </p:nvSpPr>
        <p:spPr/>
        <p:txBody>
          <a:bodyPr/>
          <a:lstStyle/>
          <a:p>
            <a:pPr>
              <a:defRPr/>
            </a:pPr>
            <a:r>
              <a:rPr lang="en-US" altLang="ja-JP" smtClean="0"/>
              <a:t>SES2008</a:t>
            </a:r>
            <a:endParaRPr lang="en-US" altLang="ja-JP"/>
          </a:p>
        </p:txBody>
      </p:sp>
      <p:sp>
        <p:nvSpPr>
          <p:cNvPr id="5" name="日付プレースホルダ 4"/>
          <p:cNvSpPr>
            <a:spLocks noGrp="1"/>
          </p:cNvSpPr>
          <p:nvPr>
            <p:ph type="dt" sz="half" idx="11"/>
          </p:nvPr>
        </p:nvSpPr>
        <p:spPr/>
        <p:txBody>
          <a:bodyPr/>
          <a:lstStyle/>
          <a:p>
            <a:pPr>
              <a:defRPr/>
            </a:pPr>
            <a:fld id="{93B850D1-8077-4026-8ADD-015910403FDF}" type="datetime1">
              <a:rPr lang="ja-JP" altLang="en-US" smtClean="0"/>
              <a:pPr>
                <a:defRPr/>
              </a:pPr>
              <a:t>2008/9/2</a:t>
            </a:fld>
            <a:endParaRPr lang="en-US" altLang="ja-JP"/>
          </a:p>
        </p:txBody>
      </p:sp>
      <p:sp>
        <p:nvSpPr>
          <p:cNvPr id="6" name="スライド番号プレースホルダ 5"/>
          <p:cNvSpPr>
            <a:spLocks noGrp="1"/>
          </p:cNvSpPr>
          <p:nvPr>
            <p:ph type="sldNum" sz="quarter" idx="12"/>
          </p:nvPr>
        </p:nvSpPr>
        <p:spPr/>
        <p:txBody>
          <a:bodyPr/>
          <a:lstStyle/>
          <a:p>
            <a:pPr>
              <a:defRPr/>
            </a:pPr>
            <a:fld id="{BD18DDC3-C755-4A6D-9493-9608DB95ADBF}" type="slidenum">
              <a:rPr lang="en-US" altLang="ja-JP" smtClean="0"/>
              <a:pPr>
                <a:defRPr/>
              </a:pPr>
              <a:t>15</a:t>
            </a:fld>
            <a:endParaRPr lang="en-US" altLang="ja-JP"/>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200" dirty="0" smtClean="0"/>
              <a:t>構文的差異の吸収例～共通ノードを定義～</a:t>
            </a:r>
            <a:endParaRPr lang="en-US" altLang="ja-JP" sz="3200" dirty="0" smtClean="0"/>
          </a:p>
        </p:txBody>
      </p:sp>
      <p:sp>
        <p:nvSpPr>
          <p:cNvPr id="4" name="フッター プレースホルダ 3"/>
          <p:cNvSpPr>
            <a:spLocks noGrp="1"/>
          </p:cNvSpPr>
          <p:nvPr>
            <p:ph type="ftr" sz="quarter" idx="10"/>
          </p:nvPr>
        </p:nvSpPr>
        <p:spPr/>
        <p:txBody>
          <a:bodyPr/>
          <a:lstStyle/>
          <a:p>
            <a:pPr>
              <a:defRPr/>
            </a:pPr>
            <a:r>
              <a:rPr lang="en-US" altLang="ja-JP" smtClean="0"/>
              <a:t>SES2008</a:t>
            </a:r>
            <a:endParaRPr lang="en-US" altLang="ja-JP"/>
          </a:p>
        </p:txBody>
      </p:sp>
      <p:sp>
        <p:nvSpPr>
          <p:cNvPr id="5" name="日付プレースホルダ 4"/>
          <p:cNvSpPr>
            <a:spLocks noGrp="1"/>
          </p:cNvSpPr>
          <p:nvPr>
            <p:ph type="dt" sz="half" idx="11"/>
          </p:nvPr>
        </p:nvSpPr>
        <p:spPr/>
        <p:txBody>
          <a:bodyPr/>
          <a:lstStyle/>
          <a:p>
            <a:pPr>
              <a:defRPr/>
            </a:pPr>
            <a:fld id="{92891A2F-EC83-4C2C-9085-07DD6BD63CE7}" type="datetime1">
              <a:rPr lang="ja-JP" altLang="en-US" smtClean="0"/>
              <a:pPr>
                <a:defRPr/>
              </a:pPr>
              <a:t>2008/9/2</a:t>
            </a:fld>
            <a:endParaRPr lang="en-US" altLang="ja-JP"/>
          </a:p>
        </p:txBody>
      </p:sp>
      <p:sp>
        <p:nvSpPr>
          <p:cNvPr id="6" name="スライド番号プレースホルダ 5"/>
          <p:cNvSpPr>
            <a:spLocks noGrp="1"/>
          </p:cNvSpPr>
          <p:nvPr>
            <p:ph type="sldNum" sz="quarter" idx="12"/>
          </p:nvPr>
        </p:nvSpPr>
        <p:spPr/>
        <p:txBody>
          <a:bodyPr/>
          <a:lstStyle/>
          <a:p>
            <a:pPr>
              <a:defRPr/>
            </a:pPr>
            <a:fld id="{BD18DDC3-C755-4A6D-9493-9608DB95ADBF}" type="slidenum">
              <a:rPr lang="en-US" altLang="ja-JP" smtClean="0"/>
              <a:pPr>
                <a:defRPr/>
              </a:pPr>
              <a:t>16</a:t>
            </a:fld>
            <a:endParaRPr lang="en-US" altLang="ja-JP"/>
          </a:p>
        </p:txBody>
      </p:sp>
      <p:grpSp>
        <p:nvGrpSpPr>
          <p:cNvPr id="3" name="グループ化 23"/>
          <p:cNvGrpSpPr/>
          <p:nvPr/>
        </p:nvGrpSpPr>
        <p:grpSpPr>
          <a:xfrm>
            <a:off x="142844" y="1142984"/>
            <a:ext cx="4071966" cy="5715016"/>
            <a:chOff x="142844" y="1142984"/>
            <a:chExt cx="4071966" cy="5715016"/>
          </a:xfrm>
        </p:grpSpPr>
        <p:sp>
          <p:nvSpPr>
            <p:cNvPr id="8" name="横巻き 7"/>
            <p:cNvSpPr/>
            <p:nvPr/>
          </p:nvSpPr>
          <p:spPr>
            <a:xfrm>
              <a:off x="142844" y="1142984"/>
              <a:ext cx="4071966" cy="5715016"/>
            </a:xfrm>
            <a:prstGeom prst="horizontalScroll">
              <a:avLst>
                <a:gd name="adj" fmla="val 2066"/>
              </a:avLst>
            </a:prstGeom>
            <a:solidFill>
              <a:srgbClr val="DCFFB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nvGrpSpPr>
            <p:cNvPr id="7" name="グループ化 49"/>
            <p:cNvGrpSpPr/>
            <p:nvPr/>
          </p:nvGrpSpPr>
          <p:grpSpPr>
            <a:xfrm>
              <a:off x="285720" y="1571612"/>
              <a:ext cx="3857652" cy="1585004"/>
              <a:chOff x="216359" y="-642990"/>
              <a:chExt cx="3428959" cy="1408892"/>
            </a:xfrm>
          </p:grpSpPr>
          <p:sp>
            <p:nvSpPr>
              <p:cNvPr id="16" name="メモ 3"/>
              <p:cNvSpPr/>
              <p:nvPr/>
            </p:nvSpPr>
            <p:spPr>
              <a:xfrm>
                <a:off x="216359" y="-642990"/>
                <a:ext cx="3428959" cy="1408892"/>
              </a:xfrm>
              <a:prstGeom prst="foldedCorner">
                <a:avLst>
                  <a:gd name="adj" fmla="val 7662"/>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tIns="72000" bIns="72000" rtlCol="0" anchor="ctr"/>
              <a:lstStyle/>
              <a:p>
                <a:pPr algn="l"/>
                <a:r>
                  <a:rPr lang="en-US" sz="1600" dirty="0" smtClean="0">
                    <a:solidFill>
                      <a:schemeClr val="tx1"/>
                    </a:solidFill>
                  </a:rPr>
                  <a:t>class </a:t>
                </a:r>
                <a:r>
                  <a:rPr lang="en-US" sz="1600" dirty="0" err="1" smtClean="0">
                    <a:solidFill>
                      <a:schemeClr val="tx1"/>
                    </a:solidFill>
                  </a:rPr>
                  <a:t>SampleClass</a:t>
                </a:r>
                <a:r>
                  <a:rPr lang="en-US" sz="1600" dirty="0" smtClean="0">
                    <a:solidFill>
                      <a:schemeClr val="tx1"/>
                    </a:solidFill>
                  </a:rPr>
                  <a:t> extends </a:t>
                </a:r>
                <a:r>
                  <a:rPr lang="en-US" sz="1600" dirty="0" err="1" smtClean="0">
                    <a:solidFill>
                      <a:schemeClr val="tx1"/>
                    </a:solidFill>
                  </a:rPr>
                  <a:t>SuperClass</a:t>
                </a:r>
                <a:r>
                  <a:rPr lang="en-US" sz="1600" dirty="0" smtClean="0">
                    <a:solidFill>
                      <a:schemeClr val="tx1"/>
                    </a:solidFill>
                  </a:rPr>
                  <a:t>{</a:t>
                </a:r>
              </a:p>
              <a:p>
                <a:pPr algn="l"/>
                <a:r>
                  <a:rPr lang="en-US" sz="1600" dirty="0" smtClean="0">
                    <a:solidFill>
                      <a:schemeClr val="tx1"/>
                    </a:solidFill>
                  </a:rPr>
                  <a:t>    public void sample(String </a:t>
                </a:r>
                <a:r>
                  <a:rPr lang="en-US" sz="1600" dirty="0" err="1" smtClean="0">
                    <a:solidFill>
                      <a:schemeClr val="tx1"/>
                    </a:solidFill>
                  </a:rPr>
                  <a:t>arg</a:t>
                </a:r>
                <a:r>
                  <a:rPr lang="en-US" sz="1600" dirty="0" smtClean="0">
                    <a:solidFill>
                      <a:schemeClr val="tx1"/>
                    </a:solidFill>
                  </a:rPr>
                  <a:t>) {</a:t>
                </a:r>
              </a:p>
              <a:p>
                <a:pPr algn="l"/>
                <a:r>
                  <a:rPr lang="en-US" sz="1600" dirty="0" smtClean="0">
                    <a:solidFill>
                      <a:schemeClr val="tx1"/>
                    </a:solidFill>
                  </a:rPr>
                  <a:t>        </a:t>
                </a:r>
                <a:r>
                  <a:rPr lang="en-US" sz="1600" dirty="0" err="1" smtClean="0">
                    <a:solidFill>
                      <a:schemeClr val="tx1"/>
                    </a:solidFill>
                  </a:rPr>
                  <a:t>System.out.println</a:t>
                </a:r>
                <a:r>
                  <a:rPr lang="en-US" sz="1600" dirty="0" smtClean="0">
                    <a:solidFill>
                      <a:schemeClr val="tx1"/>
                    </a:solidFill>
                  </a:rPr>
                  <a:t>( </a:t>
                </a:r>
                <a:r>
                  <a:rPr lang="en-US" sz="1600" dirty="0" err="1" smtClean="0">
                    <a:solidFill>
                      <a:schemeClr val="tx1"/>
                    </a:solidFill>
                  </a:rPr>
                  <a:t>arg</a:t>
                </a:r>
                <a:r>
                  <a:rPr lang="en-US" sz="1600" dirty="0" smtClean="0">
                    <a:solidFill>
                      <a:schemeClr val="tx1"/>
                    </a:solidFill>
                  </a:rPr>
                  <a:t> );</a:t>
                </a:r>
              </a:p>
              <a:p>
                <a:pPr algn="l"/>
                <a:r>
                  <a:rPr lang="en-US" sz="1600" dirty="0" smtClean="0">
                    <a:solidFill>
                      <a:schemeClr val="tx1"/>
                    </a:solidFill>
                  </a:rPr>
                  <a:t>    }</a:t>
                </a:r>
              </a:p>
              <a:p>
                <a:pPr algn="l"/>
                <a:r>
                  <a:rPr lang="en-US" sz="1600" dirty="0" smtClean="0">
                    <a:solidFill>
                      <a:schemeClr val="tx1"/>
                    </a:solidFill>
                  </a:rPr>
                  <a:t>} </a:t>
                </a:r>
                <a:endParaRPr kumimoji="1" lang="ja-JP" altLang="en-US" sz="1600" dirty="0"/>
              </a:p>
            </p:txBody>
          </p:sp>
          <p:sp>
            <p:nvSpPr>
              <p:cNvPr id="17" name="角丸四角形 16"/>
              <p:cNvSpPr/>
              <p:nvPr/>
            </p:nvSpPr>
            <p:spPr>
              <a:xfrm>
                <a:off x="2081231" y="384899"/>
                <a:ext cx="1008527" cy="248400"/>
              </a:xfrm>
              <a:prstGeom prst="roundRect">
                <a:avLst/>
              </a:prstGeom>
              <a:solidFill>
                <a:srgbClr val="FF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000" b="1" dirty="0" smtClean="0">
                    <a:solidFill>
                      <a:schemeClr val="tx1"/>
                    </a:solidFill>
                  </a:rPr>
                  <a:t>Java</a:t>
                </a:r>
                <a:endParaRPr kumimoji="1" lang="ja-JP" altLang="en-US" sz="2000" b="1" dirty="0">
                  <a:solidFill>
                    <a:schemeClr val="tx1"/>
                  </a:solidFill>
                </a:endParaRPr>
              </a:p>
            </p:txBody>
          </p:sp>
        </p:grpSp>
        <p:grpSp>
          <p:nvGrpSpPr>
            <p:cNvPr id="9" name="グループ化 48"/>
            <p:cNvGrpSpPr/>
            <p:nvPr/>
          </p:nvGrpSpPr>
          <p:grpSpPr>
            <a:xfrm>
              <a:off x="285720" y="4863972"/>
              <a:ext cx="3857652" cy="1565424"/>
              <a:chOff x="4969264" y="-857304"/>
              <a:chExt cx="3928039" cy="1500198"/>
            </a:xfrm>
          </p:grpSpPr>
          <p:sp>
            <p:nvSpPr>
              <p:cNvPr id="14" name="メモ 13"/>
              <p:cNvSpPr/>
              <p:nvPr/>
            </p:nvSpPr>
            <p:spPr>
              <a:xfrm>
                <a:off x="4969264" y="-857304"/>
                <a:ext cx="3928039" cy="1500198"/>
              </a:xfrm>
              <a:prstGeom prst="foldedCorner">
                <a:avLst>
                  <a:gd name="adj" fmla="val 7271"/>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0" smtClean="0">
                    <a:solidFill>
                      <a:schemeClr val="tx1"/>
                    </a:solidFill>
                  </a:rPr>
                  <a:t>class </a:t>
                </a:r>
                <a:r>
                  <a:rPr lang="en-US" sz="1600" dirty="0" err="1" smtClean="0">
                    <a:solidFill>
                      <a:schemeClr val="tx1"/>
                    </a:solidFill>
                  </a:rPr>
                  <a:t>SampleClass</a:t>
                </a:r>
                <a:r>
                  <a:rPr lang="en-US" sz="1600" dirty="0" smtClean="0">
                    <a:solidFill>
                      <a:schemeClr val="tx1"/>
                    </a:solidFill>
                  </a:rPr>
                  <a:t> : </a:t>
                </a:r>
                <a:r>
                  <a:rPr lang="en-US" sz="1600" dirty="0" err="1" smtClean="0">
                    <a:solidFill>
                      <a:schemeClr val="tx1"/>
                    </a:solidFill>
                  </a:rPr>
                  <a:t>SuperClass</a:t>
                </a:r>
                <a:r>
                  <a:rPr lang="en-US" sz="1600" dirty="0" smtClean="0">
                    <a:solidFill>
                      <a:schemeClr val="tx1"/>
                    </a:solidFill>
                  </a:rPr>
                  <a:t> {</a:t>
                </a:r>
              </a:p>
              <a:p>
                <a:pPr algn="l"/>
                <a:r>
                  <a:rPr lang="en-US" sz="1600" dirty="0" smtClean="0">
                    <a:solidFill>
                      <a:schemeClr val="tx1"/>
                    </a:solidFill>
                  </a:rPr>
                  <a:t>    public void sample(</a:t>
                </a:r>
                <a:r>
                  <a:rPr lang="en-US" altLang="ja-JP" sz="1600" dirty="0" smtClean="0">
                    <a:solidFill>
                      <a:schemeClr val="tx1"/>
                    </a:solidFill>
                  </a:rPr>
                  <a:t>S</a:t>
                </a:r>
                <a:r>
                  <a:rPr lang="en-US" sz="1600" dirty="0" smtClean="0">
                    <a:solidFill>
                      <a:schemeClr val="tx1"/>
                    </a:solidFill>
                  </a:rPr>
                  <a:t>tring </a:t>
                </a:r>
                <a:r>
                  <a:rPr lang="en-US" sz="1600" dirty="0" err="1" smtClean="0">
                    <a:solidFill>
                      <a:schemeClr val="tx1"/>
                    </a:solidFill>
                  </a:rPr>
                  <a:t>arg</a:t>
                </a:r>
                <a:r>
                  <a:rPr lang="en-US" sz="1600" dirty="0" smtClean="0">
                    <a:solidFill>
                      <a:schemeClr val="tx1"/>
                    </a:solidFill>
                  </a:rPr>
                  <a:t>){</a:t>
                </a:r>
              </a:p>
              <a:p>
                <a:pPr algn="l"/>
                <a:r>
                  <a:rPr lang="en-US" sz="1600" dirty="0" smtClean="0">
                    <a:solidFill>
                      <a:schemeClr val="tx1"/>
                    </a:solidFill>
                  </a:rPr>
                  <a:t>         </a:t>
                </a:r>
                <a:r>
                  <a:rPr lang="en-US" sz="1600" dirty="0" err="1" smtClean="0">
                    <a:solidFill>
                      <a:schemeClr val="tx1"/>
                    </a:solidFill>
                  </a:rPr>
                  <a:t>Console.WriteLine</a:t>
                </a:r>
                <a:r>
                  <a:rPr lang="en-US" sz="1600" dirty="0" smtClean="0">
                    <a:solidFill>
                      <a:schemeClr val="tx1"/>
                    </a:solidFill>
                  </a:rPr>
                  <a:t>( </a:t>
                </a:r>
                <a:r>
                  <a:rPr lang="en-US" sz="1600" dirty="0" err="1" smtClean="0">
                    <a:solidFill>
                      <a:schemeClr val="tx1"/>
                    </a:solidFill>
                  </a:rPr>
                  <a:t>arg</a:t>
                </a:r>
                <a:r>
                  <a:rPr lang="en-US" sz="1600" dirty="0" smtClean="0">
                    <a:solidFill>
                      <a:schemeClr val="tx1"/>
                    </a:solidFill>
                  </a:rPr>
                  <a:t> );</a:t>
                </a:r>
              </a:p>
              <a:p>
                <a:pPr algn="l"/>
                <a:r>
                  <a:rPr lang="en-US" sz="1600" dirty="0" smtClean="0">
                    <a:solidFill>
                      <a:schemeClr val="tx1"/>
                    </a:solidFill>
                  </a:rPr>
                  <a:t>    }</a:t>
                </a:r>
              </a:p>
              <a:p>
                <a:pPr algn="l"/>
                <a:r>
                  <a:rPr lang="en-US" sz="1600" dirty="0" smtClean="0">
                    <a:solidFill>
                      <a:schemeClr val="tx1"/>
                    </a:solidFill>
                  </a:rPr>
                  <a:t>} </a:t>
                </a:r>
                <a:endParaRPr kumimoji="1" lang="ja-JP" altLang="en-US" sz="1600" dirty="0">
                  <a:solidFill>
                    <a:schemeClr val="tx1"/>
                  </a:solidFill>
                </a:endParaRPr>
              </a:p>
            </p:txBody>
          </p:sp>
          <p:sp>
            <p:nvSpPr>
              <p:cNvPr id="15" name="角丸四角形 14"/>
              <p:cNvSpPr/>
              <p:nvPr/>
            </p:nvSpPr>
            <p:spPr>
              <a:xfrm>
                <a:off x="7105566" y="232125"/>
                <a:ext cx="1154810" cy="250009"/>
              </a:xfrm>
              <a:prstGeom prst="roundRect">
                <a:avLst/>
              </a:prstGeom>
              <a:solidFill>
                <a:srgbClr val="FF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000" b="1" dirty="0" smtClean="0">
                    <a:solidFill>
                      <a:schemeClr val="tx1"/>
                    </a:solidFill>
                  </a:rPr>
                  <a:t>C#</a:t>
                </a:r>
                <a:endParaRPr kumimoji="1" lang="ja-JP" altLang="en-US" sz="2000" b="1" dirty="0">
                  <a:solidFill>
                    <a:schemeClr val="tx1"/>
                  </a:solidFill>
                </a:endParaRPr>
              </a:p>
            </p:txBody>
          </p:sp>
        </p:grpSp>
        <p:grpSp>
          <p:nvGrpSpPr>
            <p:cNvPr id="10" name="グループ化 34"/>
            <p:cNvGrpSpPr/>
            <p:nvPr/>
          </p:nvGrpSpPr>
          <p:grpSpPr>
            <a:xfrm>
              <a:off x="285720" y="3286124"/>
              <a:ext cx="3857652" cy="1428772"/>
              <a:chOff x="0" y="4357718"/>
              <a:chExt cx="4094950" cy="1428772"/>
            </a:xfrm>
          </p:grpSpPr>
          <p:sp>
            <p:nvSpPr>
              <p:cNvPr id="12" name="メモ 4"/>
              <p:cNvSpPr/>
              <p:nvPr/>
            </p:nvSpPr>
            <p:spPr>
              <a:xfrm>
                <a:off x="0" y="4357718"/>
                <a:ext cx="4094950" cy="1428772"/>
              </a:xfrm>
              <a:prstGeom prst="foldedCorner">
                <a:avLst>
                  <a:gd name="adj" fmla="val 8586"/>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tIns="72000" bIns="72000" rtlCol="0" anchor="ctr"/>
              <a:lstStyle/>
              <a:p>
                <a:pPr algn="l"/>
                <a:r>
                  <a:rPr lang="en-US" sz="1600" dirty="0" smtClean="0">
                    <a:solidFill>
                      <a:schemeClr val="tx1"/>
                    </a:solidFill>
                  </a:rPr>
                  <a:t>Class </a:t>
                </a:r>
                <a:r>
                  <a:rPr lang="en-US" sz="1600" dirty="0" err="1" smtClean="0">
                    <a:solidFill>
                      <a:schemeClr val="tx1"/>
                    </a:solidFill>
                  </a:rPr>
                  <a:t>SampleClass</a:t>
                </a:r>
                <a:r>
                  <a:rPr lang="en-US" sz="1600" dirty="0" smtClean="0">
                    <a:solidFill>
                      <a:schemeClr val="tx1"/>
                    </a:solidFill>
                  </a:rPr>
                  <a:t> Inherits </a:t>
                </a:r>
                <a:r>
                  <a:rPr lang="en-US" sz="1600" dirty="0" err="1" smtClean="0">
                    <a:solidFill>
                      <a:schemeClr val="tx1"/>
                    </a:solidFill>
                  </a:rPr>
                  <a:t>SuperClass</a:t>
                </a:r>
                <a:endParaRPr lang="en-US" sz="1600" dirty="0" smtClean="0">
                  <a:solidFill>
                    <a:schemeClr val="tx1"/>
                  </a:solidFill>
                </a:endParaRPr>
              </a:p>
              <a:p>
                <a:pPr algn="l"/>
                <a:r>
                  <a:rPr lang="ja-JP" altLang="en-US" sz="1600" dirty="0" smtClean="0">
                    <a:solidFill>
                      <a:schemeClr val="tx1"/>
                    </a:solidFill>
                  </a:rPr>
                  <a:t>    </a:t>
                </a:r>
                <a:r>
                  <a:rPr lang="en-US" sz="1600" dirty="0" smtClean="0">
                    <a:solidFill>
                      <a:schemeClr val="tx1"/>
                    </a:solidFill>
                  </a:rPr>
                  <a:t>Public Sub Sample(</a:t>
                </a:r>
                <a:r>
                  <a:rPr lang="en-US" sz="1600" dirty="0" err="1" smtClean="0">
                    <a:solidFill>
                      <a:schemeClr val="tx1"/>
                    </a:solidFill>
                  </a:rPr>
                  <a:t>arg</a:t>
                </a:r>
                <a:r>
                  <a:rPr lang="en-US" sz="1600" dirty="0" smtClean="0">
                    <a:solidFill>
                      <a:schemeClr val="tx1"/>
                    </a:solidFill>
                  </a:rPr>
                  <a:t> as String)  </a:t>
                </a:r>
              </a:p>
              <a:p>
                <a:pPr algn="l"/>
                <a:r>
                  <a:rPr lang="en-US" sz="1600" dirty="0" smtClean="0">
                    <a:solidFill>
                      <a:schemeClr val="tx1"/>
                    </a:solidFill>
                  </a:rPr>
                  <a:t>        </a:t>
                </a:r>
                <a:r>
                  <a:rPr lang="en-US" sz="1600" dirty="0" err="1" smtClean="0">
                    <a:solidFill>
                      <a:schemeClr val="tx1"/>
                    </a:solidFill>
                  </a:rPr>
                  <a:t>Console.WriteLine</a:t>
                </a:r>
                <a:r>
                  <a:rPr lang="en-US" sz="1600" dirty="0" smtClean="0">
                    <a:solidFill>
                      <a:schemeClr val="tx1"/>
                    </a:solidFill>
                  </a:rPr>
                  <a:t>( </a:t>
                </a:r>
                <a:r>
                  <a:rPr lang="en-US" sz="1600" dirty="0" err="1" smtClean="0">
                    <a:solidFill>
                      <a:schemeClr val="tx1"/>
                    </a:solidFill>
                  </a:rPr>
                  <a:t>arg</a:t>
                </a:r>
                <a:r>
                  <a:rPr lang="en-US" sz="1600" dirty="0" smtClean="0">
                    <a:solidFill>
                      <a:schemeClr val="tx1"/>
                    </a:solidFill>
                  </a:rPr>
                  <a:t> )</a:t>
                </a:r>
              </a:p>
              <a:p>
                <a:pPr algn="l"/>
                <a:r>
                  <a:rPr lang="en-US" sz="1600" dirty="0" smtClean="0">
                    <a:solidFill>
                      <a:schemeClr val="tx1"/>
                    </a:solidFill>
                  </a:rPr>
                  <a:t>    End Sub</a:t>
                </a:r>
              </a:p>
              <a:p>
                <a:pPr algn="l"/>
                <a:r>
                  <a:rPr lang="en-US" sz="1600" dirty="0" smtClean="0">
                    <a:solidFill>
                      <a:schemeClr val="tx1"/>
                    </a:solidFill>
                  </a:rPr>
                  <a:t>End Class</a:t>
                </a:r>
                <a:endParaRPr kumimoji="1" lang="ja-JP" altLang="en-US" sz="1600" dirty="0">
                  <a:solidFill>
                    <a:schemeClr val="tx1"/>
                  </a:solidFill>
                </a:endParaRPr>
              </a:p>
            </p:txBody>
          </p:sp>
          <p:sp>
            <p:nvSpPr>
              <p:cNvPr id="13" name="角丸四角形 12"/>
              <p:cNvSpPr/>
              <p:nvPr/>
            </p:nvSpPr>
            <p:spPr>
              <a:xfrm>
                <a:off x="2298919" y="5357850"/>
                <a:ext cx="1047077" cy="248400"/>
              </a:xfrm>
              <a:prstGeom prst="roundRect">
                <a:avLst/>
              </a:prstGeom>
              <a:solidFill>
                <a:srgbClr val="FF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000" b="1" dirty="0" smtClean="0">
                    <a:solidFill>
                      <a:schemeClr val="tx1"/>
                    </a:solidFill>
                  </a:rPr>
                  <a:t>VB</a:t>
                </a:r>
                <a:endParaRPr kumimoji="1" lang="ja-JP" altLang="en-US" sz="2000" b="1" dirty="0">
                  <a:solidFill>
                    <a:schemeClr val="tx1"/>
                  </a:solidFill>
                </a:endParaRPr>
              </a:p>
            </p:txBody>
          </p:sp>
        </p:grpSp>
        <p:sp>
          <p:nvSpPr>
            <p:cNvPr id="18" name="角丸四角形 17"/>
            <p:cNvSpPr/>
            <p:nvPr/>
          </p:nvSpPr>
          <p:spPr>
            <a:xfrm>
              <a:off x="1214414" y="1142984"/>
              <a:ext cx="1785950" cy="357190"/>
            </a:xfrm>
            <a:prstGeom prst="roundRect">
              <a:avLst/>
            </a:prstGeom>
            <a:solidFill>
              <a:srgbClr val="B8FF7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tx1"/>
                  </a:solidFill>
                  <a:latin typeface="+mn-ea"/>
                </a:rPr>
                <a:t>ソースコード</a:t>
              </a:r>
              <a:endParaRPr kumimoji="1" lang="ja-JP" altLang="en-US" b="1" dirty="0">
                <a:solidFill>
                  <a:schemeClr val="tx1"/>
                </a:solidFill>
                <a:latin typeface="+mn-ea"/>
              </a:endParaRPr>
            </a:p>
          </p:txBody>
        </p:sp>
      </p:grpSp>
      <p:sp>
        <p:nvSpPr>
          <p:cNvPr id="21" name="縦巻き 20"/>
          <p:cNvSpPr/>
          <p:nvPr/>
        </p:nvSpPr>
        <p:spPr>
          <a:xfrm>
            <a:off x="5857820" y="1192771"/>
            <a:ext cx="3286180" cy="5522353"/>
          </a:xfrm>
          <a:prstGeom prst="verticalScroll">
            <a:avLst>
              <a:gd name="adj" fmla="val 2878"/>
            </a:avLst>
          </a:prstGeom>
          <a:solidFill>
            <a:srgbClr val="F3F3FB"/>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altLang="ja-JP" sz="1400" dirty="0" smtClean="0">
                <a:solidFill>
                  <a:schemeClr val="tx1"/>
                </a:solidFill>
              </a:rPr>
              <a:t>CLASS_DEFINITION</a:t>
            </a:r>
          </a:p>
          <a:p>
            <a:pPr algn="l"/>
            <a:r>
              <a:rPr lang="en-US" altLang="ja-JP" sz="1400" dirty="0" smtClean="0">
                <a:solidFill>
                  <a:schemeClr val="tx1"/>
                </a:solidFill>
              </a:rPr>
              <a:t>    NAME </a:t>
            </a:r>
          </a:p>
          <a:p>
            <a:pPr algn="l"/>
            <a:r>
              <a:rPr lang="en-US" altLang="ja-JP" sz="1400" dirty="0" smtClean="0">
                <a:solidFill>
                  <a:schemeClr val="tx1"/>
                </a:solidFill>
              </a:rPr>
              <a:t>        </a:t>
            </a:r>
            <a:r>
              <a:rPr lang="en-US" altLang="ja-JP" sz="1400" dirty="0" err="1" smtClean="0">
                <a:solidFill>
                  <a:schemeClr val="tx1"/>
                </a:solidFill>
              </a:rPr>
              <a:t>SampleClass</a:t>
            </a:r>
            <a:r>
              <a:rPr lang="en-US" altLang="ja-JP" sz="1400" dirty="0" smtClean="0">
                <a:solidFill>
                  <a:schemeClr val="tx1"/>
                </a:solidFill>
              </a:rPr>
              <a:t> </a:t>
            </a:r>
          </a:p>
          <a:p>
            <a:pPr algn="l"/>
            <a:r>
              <a:rPr lang="en-US" altLang="ja-JP" sz="1400" dirty="0" smtClean="0">
                <a:solidFill>
                  <a:schemeClr val="tx1"/>
                </a:solidFill>
              </a:rPr>
              <a:t>    INHERITANCE</a:t>
            </a:r>
          </a:p>
          <a:p>
            <a:pPr algn="l"/>
            <a:r>
              <a:rPr lang="en-US" altLang="ja-JP" sz="1400" dirty="0" smtClean="0">
                <a:solidFill>
                  <a:schemeClr val="tx1"/>
                </a:solidFill>
              </a:rPr>
              <a:t>        </a:t>
            </a:r>
            <a:r>
              <a:rPr lang="en-US" altLang="ja-JP" sz="1400" dirty="0" err="1" smtClean="0">
                <a:solidFill>
                  <a:schemeClr val="tx1"/>
                </a:solidFill>
              </a:rPr>
              <a:t>SuperClass</a:t>
            </a:r>
            <a:endParaRPr lang="en-US" altLang="ja-JP" sz="1400" dirty="0" smtClean="0">
              <a:solidFill>
                <a:schemeClr val="tx1"/>
              </a:solidFill>
            </a:endParaRPr>
          </a:p>
          <a:p>
            <a:pPr algn="l"/>
            <a:r>
              <a:rPr lang="en-US" altLang="ja-JP" sz="1400" dirty="0" smtClean="0">
                <a:solidFill>
                  <a:schemeClr val="tx1"/>
                </a:solidFill>
              </a:rPr>
              <a:t>    CLASSBLOCK_START</a:t>
            </a:r>
          </a:p>
          <a:p>
            <a:pPr algn="l"/>
            <a:r>
              <a:rPr lang="en-US" altLang="ja-JP" sz="1400" dirty="0" smtClean="0">
                <a:solidFill>
                  <a:schemeClr val="tx1"/>
                </a:solidFill>
              </a:rPr>
              <a:t>        METHOD_DEFINITION</a:t>
            </a:r>
          </a:p>
          <a:p>
            <a:pPr algn="l"/>
            <a:r>
              <a:rPr lang="fr-FR" altLang="ja-JP" sz="1400" dirty="0" smtClean="0">
                <a:solidFill>
                  <a:schemeClr val="tx1"/>
                </a:solidFill>
              </a:rPr>
              <a:t>            MODIFIERS</a:t>
            </a:r>
            <a:endParaRPr lang="en-US" altLang="ja-JP" sz="1400" dirty="0" smtClean="0">
              <a:solidFill>
                <a:schemeClr val="tx1"/>
              </a:solidFill>
            </a:endParaRPr>
          </a:p>
          <a:p>
            <a:pPr algn="l"/>
            <a:r>
              <a:rPr lang="en-US" altLang="ja-JP" sz="1400" dirty="0" smtClean="0">
                <a:solidFill>
                  <a:schemeClr val="tx1"/>
                </a:solidFill>
              </a:rPr>
              <a:t>                public</a:t>
            </a:r>
          </a:p>
          <a:p>
            <a:pPr algn="l"/>
            <a:r>
              <a:rPr lang="nb-NO" altLang="ja-JP" sz="1400" dirty="0" smtClean="0">
                <a:solidFill>
                  <a:schemeClr val="tx1"/>
                </a:solidFill>
              </a:rPr>
              <a:t>            RETURN_TYPE</a:t>
            </a:r>
          </a:p>
          <a:p>
            <a:pPr algn="l"/>
            <a:r>
              <a:rPr lang="fi-FI" altLang="ja-JP" sz="1400" dirty="0" smtClean="0">
                <a:solidFill>
                  <a:schemeClr val="tx1"/>
                </a:solidFill>
              </a:rPr>
              <a:t>                void</a:t>
            </a:r>
          </a:p>
          <a:p>
            <a:pPr algn="l"/>
            <a:r>
              <a:rPr lang="en-US" altLang="ja-JP" sz="1400" dirty="0" smtClean="0">
                <a:solidFill>
                  <a:schemeClr val="tx1"/>
                </a:solidFill>
              </a:rPr>
              <a:t>            NAME</a:t>
            </a:r>
          </a:p>
          <a:p>
            <a:pPr algn="l"/>
            <a:r>
              <a:rPr lang="en-US" altLang="ja-JP" sz="1400" dirty="0" smtClean="0">
                <a:solidFill>
                  <a:schemeClr val="tx1"/>
                </a:solidFill>
              </a:rPr>
              <a:t>                sample</a:t>
            </a:r>
          </a:p>
          <a:p>
            <a:pPr algn="l"/>
            <a:r>
              <a:rPr lang="en-US" altLang="ja-JP" sz="1400" dirty="0" smtClean="0">
                <a:solidFill>
                  <a:schemeClr val="tx1"/>
                </a:solidFill>
              </a:rPr>
              <a:t>            PARAMETERS</a:t>
            </a:r>
          </a:p>
          <a:p>
            <a:pPr algn="l"/>
            <a:r>
              <a:rPr lang="en-US" altLang="ja-JP" sz="1400" dirty="0" smtClean="0">
                <a:solidFill>
                  <a:schemeClr val="tx1"/>
                </a:solidFill>
              </a:rPr>
              <a:t>                METHOD_PARAM_DEF</a:t>
            </a:r>
          </a:p>
          <a:p>
            <a:pPr algn="l"/>
            <a:r>
              <a:rPr lang="nb-NO" altLang="ja-JP" sz="1400" dirty="0" smtClean="0">
                <a:solidFill>
                  <a:schemeClr val="tx1"/>
                </a:solidFill>
              </a:rPr>
              <a:t>                    TYPE</a:t>
            </a:r>
          </a:p>
          <a:p>
            <a:pPr algn="l"/>
            <a:r>
              <a:rPr lang="en-US" altLang="ja-JP" sz="1400" dirty="0" smtClean="0">
                <a:solidFill>
                  <a:schemeClr val="tx1"/>
                </a:solidFill>
              </a:rPr>
              <a:t>                        String </a:t>
            </a:r>
          </a:p>
          <a:p>
            <a:pPr algn="l"/>
            <a:r>
              <a:rPr lang="en-US" altLang="ja-JP" sz="1400" dirty="0" smtClean="0">
                <a:solidFill>
                  <a:schemeClr val="tx1"/>
                </a:solidFill>
              </a:rPr>
              <a:t>                    NAME</a:t>
            </a:r>
          </a:p>
          <a:p>
            <a:pPr algn="l"/>
            <a:r>
              <a:rPr lang="en-US" altLang="ja-JP" sz="1400" dirty="0" smtClean="0">
                <a:solidFill>
                  <a:schemeClr val="tx1"/>
                </a:solidFill>
              </a:rPr>
              <a:t>                        </a:t>
            </a:r>
            <a:r>
              <a:rPr lang="en-US" altLang="ja-JP" sz="1400" dirty="0" err="1" smtClean="0">
                <a:solidFill>
                  <a:schemeClr val="tx1"/>
                </a:solidFill>
              </a:rPr>
              <a:t>arg</a:t>
            </a:r>
            <a:endParaRPr lang="en-US" altLang="ja-JP" sz="1400" dirty="0" smtClean="0">
              <a:solidFill>
                <a:schemeClr val="tx1"/>
              </a:solidFill>
            </a:endParaRPr>
          </a:p>
          <a:p>
            <a:pPr algn="l"/>
            <a:r>
              <a:rPr lang="en-US" altLang="ja-JP" sz="1400" dirty="0" smtClean="0">
                <a:solidFill>
                  <a:schemeClr val="tx1"/>
                </a:solidFill>
              </a:rPr>
              <a:t>        BLOCK_START</a:t>
            </a:r>
          </a:p>
          <a:p>
            <a:pPr algn="l"/>
            <a:r>
              <a:rPr lang="en-US" altLang="ja-JP" sz="1400" dirty="0" smtClean="0">
                <a:solidFill>
                  <a:schemeClr val="tx1"/>
                </a:solidFill>
              </a:rPr>
              <a:t>            EXPRESSION</a:t>
            </a:r>
          </a:p>
          <a:p>
            <a:pPr algn="l"/>
            <a:r>
              <a:rPr lang="en-US" altLang="ja-JP" sz="1400" dirty="0" smtClean="0">
                <a:solidFill>
                  <a:schemeClr val="tx1"/>
                </a:solidFill>
              </a:rPr>
              <a:t>                METHOD_CALL</a:t>
            </a:r>
          </a:p>
          <a:p>
            <a:pPr algn="l"/>
            <a:r>
              <a:rPr kumimoji="1" lang="ja-JP" altLang="en-US" sz="1400" dirty="0" smtClean="0">
                <a:solidFill>
                  <a:schemeClr val="tx1"/>
                </a:solidFill>
              </a:rPr>
              <a:t>　　　　　　　　　　　・</a:t>
            </a:r>
            <a:endParaRPr kumimoji="1" lang="en-US" altLang="ja-JP" sz="1400" dirty="0" smtClean="0">
              <a:solidFill>
                <a:schemeClr val="tx1"/>
              </a:solidFill>
            </a:endParaRPr>
          </a:p>
          <a:p>
            <a:pPr algn="l"/>
            <a:r>
              <a:rPr lang="ja-JP" altLang="en-US" sz="1400" dirty="0" smtClean="0">
                <a:solidFill>
                  <a:schemeClr val="tx1"/>
                </a:solidFill>
              </a:rPr>
              <a:t>　　　　　　　　　　　・</a:t>
            </a:r>
            <a:endParaRPr kumimoji="1" lang="ja-JP" altLang="en-US" sz="1400" dirty="0">
              <a:solidFill>
                <a:schemeClr val="tx1"/>
              </a:solidFill>
            </a:endParaRPr>
          </a:p>
        </p:txBody>
      </p:sp>
      <p:sp>
        <p:nvSpPr>
          <p:cNvPr id="22" name="角丸四角形 21"/>
          <p:cNvSpPr/>
          <p:nvPr/>
        </p:nvSpPr>
        <p:spPr>
          <a:xfrm>
            <a:off x="6363033" y="1000108"/>
            <a:ext cx="2336638" cy="385282"/>
          </a:xfrm>
          <a:prstGeom prst="roundRect">
            <a:avLst/>
          </a:prstGeom>
          <a:solidFill>
            <a:srgbClr val="DFDFF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latin typeface="+mn-ea"/>
              </a:rPr>
              <a:t>言語非依存な</a:t>
            </a:r>
            <a:r>
              <a:rPr kumimoji="1" lang="en-US" altLang="ja-JP" dirty="0" smtClean="0">
                <a:solidFill>
                  <a:schemeClr val="tx1"/>
                </a:solidFill>
                <a:latin typeface="+mn-ea"/>
              </a:rPr>
              <a:t>AST</a:t>
            </a:r>
            <a:endParaRPr kumimoji="1" lang="ja-JP" altLang="en-US" dirty="0">
              <a:solidFill>
                <a:schemeClr val="tx1"/>
              </a:solidFill>
              <a:latin typeface="+mn-ea"/>
            </a:endParaRPr>
          </a:p>
        </p:txBody>
      </p:sp>
      <p:sp>
        <p:nvSpPr>
          <p:cNvPr id="25" name="直方体 24"/>
          <p:cNvSpPr/>
          <p:nvPr/>
        </p:nvSpPr>
        <p:spPr bwMode="auto">
          <a:xfrm>
            <a:off x="4786314" y="2928934"/>
            <a:ext cx="654368" cy="1857388"/>
          </a:xfrm>
          <a:prstGeom prst="cube">
            <a:avLst/>
          </a:prstGeom>
          <a:solidFill>
            <a:schemeClr val="accent2">
              <a:lumMod val="20000"/>
              <a:lumOff val="80000"/>
            </a:schemeClr>
          </a:solidFill>
          <a:ln w="25400" cap="flat" cmpd="sng" algn="ctr">
            <a:solidFill>
              <a:schemeClr val="tx1"/>
            </a:solidFill>
            <a:prstDash val="solid"/>
            <a:round/>
            <a:headEnd type="none" w="med" len="med"/>
            <a:tailEnd type="none" w="med" len="med"/>
          </a:ln>
          <a:effectLst/>
        </p:spPr>
        <p:txBody>
          <a:bodyPr vert="eaVert" wrap="square" lIns="91440" tIns="45720" rIns="91440" bIns="4572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r>
              <a:rPr kumimoji="1" lang="ja-JP" altLang="en-US" sz="2000" b="0" i="0" u="none" strike="noStrike" cap="none" normalizeH="0" baseline="0" dirty="0" smtClean="0">
                <a:ln>
                  <a:noFill/>
                </a:ln>
                <a:solidFill>
                  <a:schemeClr val="tx1"/>
                </a:solidFill>
                <a:effectLst/>
                <a:latin typeface="Arial" charset="0"/>
                <a:ea typeface="ＭＳ Ｐゴシック" pitchFamily="50" charset="-128"/>
              </a:rPr>
              <a:t>ＡＳＴ構築部</a:t>
            </a:r>
          </a:p>
        </p:txBody>
      </p:sp>
      <p:sp>
        <p:nvSpPr>
          <p:cNvPr id="26" name="右矢印 25"/>
          <p:cNvSpPr/>
          <p:nvPr/>
        </p:nvSpPr>
        <p:spPr bwMode="auto">
          <a:xfrm rot="1706638">
            <a:off x="4080779" y="2623240"/>
            <a:ext cx="642942" cy="500066"/>
          </a:xfrm>
          <a:prstGeom prst="rightArrow">
            <a:avLst/>
          </a:prstGeom>
          <a:solidFill>
            <a:srgbClr val="FFFF00"/>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2000" b="0" i="0" u="none" strike="noStrike" cap="none" normalizeH="0" baseline="0" smtClean="0">
              <a:ln>
                <a:noFill/>
              </a:ln>
              <a:solidFill>
                <a:schemeClr val="tx1"/>
              </a:solidFill>
              <a:effectLst/>
              <a:latin typeface="Arial" charset="0"/>
              <a:ea typeface="ＭＳ Ｐゴシック" pitchFamily="50" charset="-128"/>
            </a:endParaRPr>
          </a:p>
        </p:txBody>
      </p:sp>
      <p:sp>
        <p:nvSpPr>
          <p:cNvPr id="27" name="右矢印 26"/>
          <p:cNvSpPr/>
          <p:nvPr/>
        </p:nvSpPr>
        <p:spPr bwMode="auto">
          <a:xfrm rot="19851779">
            <a:off x="4010120" y="4696892"/>
            <a:ext cx="642942" cy="500066"/>
          </a:xfrm>
          <a:prstGeom prst="rightArrow">
            <a:avLst/>
          </a:prstGeom>
          <a:solidFill>
            <a:srgbClr val="FFFF00"/>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2000" b="0" i="0" u="none" strike="noStrike" cap="none" normalizeH="0" baseline="0" smtClean="0">
              <a:ln>
                <a:noFill/>
              </a:ln>
              <a:solidFill>
                <a:schemeClr val="tx1"/>
              </a:solidFill>
              <a:effectLst/>
              <a:latin typeface="Arial" charset="0"/>
              <a:ea typeface="ＭＳ Ｐゴシック" pitchFamily="50" charset="-128"/>
            </a:endParaRPr>
          </a:p>
        </p:txBody>
      </p:sp>
      <p:sp>
        <p:nvSpPr>
          <p:cNvPr id="28" name="右矢印 27"/>
          <p:cNvSpPr/>
          <p:nvPr/>
        </p:nvSpPr>
        <p:spPr bwMode="auto">
          <a:xfrm>
            <a:off x="4000496" y="3643314"/>
            <a:ext cx="642942" cy="500066"/>
          </a:xfrm>
          <a:prstGeom prst="rightArrow">
            <a:avLst/>
          </a:prstGeom>
          <a:solidFill>
            <a:srgbClr val="FFFF00"/>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2000" b="0" i="0" u="none" strike="noStrike" cap="none" normalizeH="0" baseline="0" smtClean="0">
              <a:ln>
                <a:noFill/>
              </a:ln>
              <a:solidFill>
                <a:schemeClr val="tx1"/>
              </a:solidFill>
              <a:effectLst/>
              <a:latin typeface="Arial" charset="0"/>
              <a:ea typeface="ＭＳ Ｐゴシック" pitchFamily="50" charset="-128"/>
            </a:endParaRPr>
          </a:p>
        </p:txBody>
      </p:sp>
      <p:sp>
        <p:nvSpPr>
          <p:cNvPr id="29" name="右矢印 28"/>
          <p:cNvSpPr/>
          <p:nvPr/>
        </p:nvSpPr>
        <p:spPr bwMode="auto">
          <a:xfrm>
            <a:off x="5500694" y="3643314"/>
            <a:ext cx="642942" cy="500066"/>
          </a:xfrm>
          <a:prstGeom prst="rightArrow">
            <a:avLst/>
          </a:prstGeom>
          <a:solidFill>
            <a:srgbClr val="FFFF00"/>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2000" b="0" i="0" u="none" strike="noStrike" cap="none" normalizeH="0" baseline="0" smtClean="0">
              <a:ln>
                <a:noFill/>
              </a:ln>
              <a:solidFill>
                <a:schemeClr val="tx1"/>
              </a:solidFill>
              <a:effectLst/>
              <a:latin typeface="Arial" charset="0"/>
              <a:ea typeface="ＭＳ Ｐゴシック" pitchFamily="50" charset="-128"/>
            </a:endParaRPr>
          </a:p>
        </p:txBody>
      </p:sp>
      <p:sp>
        <p:nvSpPr>
          <p:cNvPr id="30" name="正方形/長方形 29"/>
          <p:cNvSpPr/>
          <p:nvPr/>
        </p:nvSpPr>
        <p:spPr bwMode="auto">
          <a:xfrm>
            <a:off x="2143108" y="1643050"/>
            <a:ext cx="785818" cy="285752"/>
          </a:xfrm>
          <a:prstGeom prst="rect">
            <a:avLst/>
          </a:prstGeom>
          <a:solidFill>
            <a:srgbClr val="FF0000">
              <a:alpha val="10000"/>
            </a:srgbClr>
          </a:solidFill>
          <a:ln w="25400" cap="flat" cmpd="sng" algn="ctr">
            <a:solidFill>
              <a:srgbClr val="FF0000"/>
            </a:solidFill>
            <a:prstDash val="dash"/>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2000" b="0" i="0" u="none" strike="noStrike" cap="none" normalizeH="0" baseline="0" smtClean="0">
              <a:ln>
                <a:noFill/>
              </a:ln>
              <a:solidFill>
                <a:schemeClr val="tx1"/>
              </a:solidFill>
              <a:effectLst/>
              <a:latin typeface="Arial" charset="0"/>
              <a:ea typeface="ＭＳ Ｐゴシック" pitchFamily="50" charset="-128"/>
            </a:endParaRPr>
          </a:p>
        </p:txBody>
      </p:sp>
      <p:sp>
        <p:nvSpPr>
          <p:cNvPr id="31" name="正方形/長方形 30"/>
          <p:cNvSpPr/>
          <p:nvPr/>
        </p:nvSpPr>
        <p:spPr bwMode="auto">
          <a:xfrm>
            <a:off x="2143108" y="3286124"/>
            <a:ext cx="785818" cy="285752"/>
          </a:xfrm>
          <a:prstGeom prst="rect">
            <a:avLst/>
          </a:prstGeom>
          <a:solidFill>
            <a:srgbClr val="FF0000">
              <a:alpha val="10000"/>
            </a:srgbClr>
          </a:solidFill>
          <a:ln w="25400" cap="flat" cmpd="sng" algn="ctr">
            <a:solidFill>
              <a:srgbClr val="FF0000"/>
            </a:solidFill>
            <a:prstDash val="dash"/>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2000" b="0" i="0" u="none" strike="noStrike" cap="none" normalizeH="0" baseline="0" smtClean="0">
              <a:ln>
                <a:noFill/>
              </a:ln>
              <a:solidFill>
                <a:schemeClr val="tx1"/>
              </a:solidFill>
              <a:effectLst/>
              <a:latin typeface="Arial" charset="0"/>
              <a:ea typeface="ＭＳ Ｐゴシック" pitchFamily="50" charset="-128"/>
            </a:endParaRPr>
          </a:p>
        </p:txBody>
      </p:sp>
      <p:sp>
        <p:nvSpPr>
          <p:cNvPr id="32" name="正方形/長方形 31"/>
          <p:cNvSpPr/>
          <p:nvPr/>
        </p:nvSpPr>
        <p:spPr bwMode="auto">
          <a:xfrm>
            <a:off x="2143108" y="4929198"/>
            <a:ext cx="108000" cy="285752"/>
          </a:xfrm>
          <a:prstGeom prst="rect">
            <a:avLst/>
          </a:prstGeom>
          <a:solidFill>
            <a:srgbClr val="FF0000">
              <a:alpha val="10000"/>
            </a:srgbClr>
          </a:solidFill>
          <a:ln w="25400" cap="flat" cmpd="sng" algn="ctr">
            <a:solidFill>
              <a:srgbClr val="FF0000"/>
            </a:solidFill>
            <a:prstDash val="dash"/>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2000" b="0" i="0" u="none" strike="noStrike" cap="none" normalizeH="0" baseline="0" smtClean="0">
              <a:ln>
                <a:noFill/>
              </a:ln>
              <a:solidFill>
                <a:schemeClr val="tx1"/>
              </a:solidFill>
              <a:effectLst/>
              <a:latin typeface="Arial" charset="0"/>
              <a:ea typeface="ＭＳ Ｐゴシック" pitchFamily="50" charset="-128"/>
            </a:endParaRPr>
          </a:p>
        </p:txBody>
      </p:sp>
      <p:sp>
        <p:nvSpPr>
          <p:cNvPr id="34" name="角丸四角形 33"/>
          <p:cNvSpPr/>
          <p:nvPr/>
        </p:nvSpPr>
        <p:spPr bwMode="auto">
          <a:xfrm>
            <a:off x="4357686" y="5214950"/>
            <a:ext cx="1500198" cy="715089"/>
          </a:xfrm>
          <a:prstGeom prst="roundRect">
            <a:avLst/>
          </a:prstGeom>
          <a:solidFill>
            <a:srgbClr val="FFFF00"/>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r>
              <a:rPr lang="ja-JP" altLang="en-US" sz="1800" b="1" dirty="0" smtClean="0">
                <a:ea typeface="ＭＳ Ｐゴシック" pitchFamily="50" charset="-128"/>
              </a:rPr>
              <a:t>トークンの</a:t>
            </a:r>
            <a:endParaRPr lang="en-US" altLang="ja-JP" sz="1800" b="1" dirty="0" smtClean="0">
              <a:ea typeface="ＭＳ Ｐゴシック" pitchFamily="50" charset="-128"/>
            </a:endParaRPr>
          </a:p>
          <a:p>
            <a:pPr marL="0" marR="0" indent="0" algn="ctr" defTabSz="914400" rtl="0" eaLnBrk="1" fontAlgn="base" latinLnBrk="0" hangingPunct="1">
              <a:lnSpc>
                <a:spcPct val="100000"/>
              </a:lnSpc>
              <a:spcBef>
                <a:spcPct val="0"/>
              </a:spcBef>
              <a:spcAft>
                <a:spcPct val="0"/>
              </a:spcAft>
              <a:buClrTx/>
              <a:buSzTx/>
              <a:buFontTx/>
              <a:buNone/>
              <a:tabLst/>
            </a:pPr>
            <a:r>
              <a:rPr lang="ja-JP" altLang="en-US" sz="1800" b="1" dirty="0" smtClean="0">
                <a:ea typeface="ＭＳ Ｐゴシック" pitchFamily="50" charset="-128"/>
              </a:rPr>
              <a:t>違いを吸収</a:t>
            </a:r>
            <a:endParaRPr kumimoji="1" lang="ja-JP" altLang="en-US" sz="1800" b="1" i="0" u="none" strike="noStrike" cap="none" normalizeH="0" baseline="0" dirty="0" smtClean="0">
              <a:ln>
                <a:noFill/>
              </a:ln>
              <a:solidFill>
                <a:schemeClr val="tx1"/>
              </a:solidFill>
              <a:effectLst/>
              <a:latin typeface="Arial" charset="0"/>
              <a:ea typeface="ＭＳ Ｐゴシック" pitchFamily="50" charset="-12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blinds(horizontal)">
                                      <p:cBhvr>
                                        <p:cTn id="7" dur="500"/>
                                        <p:tgtEl>
                                          <p:spTgt spid="30"/>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31"/>
                                        </p:tgtEl>
                                        <p:attrNameLst>
                                          <p:attrName>style.visibility</p:attrName>
                                        </p:attrNameLst>
                                      </p:cBhvr>
                                      <p:to>
                                        <p:strVal val="visible"/>
                                      </p:to>
                                    </p:set>
                                    <p:animEffect transition="in" filter="blinds(horizontal)">
                                      <p:cBhvr>
                                        <p:cTn id="10" dur="500"/>
                                        <p:tgtEl>
                                          <p:spTgt spid="31"/>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32"/>
                                        </p:tgtEl>
                                        <p:attrNameLst>
                                          <p:attrName>style.visibility</p:attrName>
                                        </p:attrNameLst>
                                      </p:cBhvr>
                                      <p:to>
                                        <p:strVal val="visible"/>
                                      </p:to>
                                    </p:set>
                                    <p:animEffect transition="in" filter="blinds(horizontal)">
                                      <p:cBhvr>
                                        <p:cTn id="13" dur="500"/>
                                        <p:tgtEl>
                                          <p:spTgt spid="32"/>
                                        </p:tgtEl>
                                      </p:cBhvr>
                                    </p:animEffect>
                                  </p:childTnLst>
                                </p:cTn>
                              </p:par>
                              <p:par>
                                <p:cTn id="14" presetID="3" presetClass="entr" presetSubtype="10" fill="hold" grpId="0" nodeType="withEffect">
                                  <p:stCondLst>
                                    <p:cond delay="0"/>
                                  </p:stCondLst>
                                  <p:childTnLst>
                                    <p:set>
                                      <p:cBhvr>
                                        <p:cTn id="15" dur="1" fill="hold">
                                          <p:stCondLst>
                                            <p:cond delay="0"/>
                                          </p:stCondLst>
                                        </p:cTn>
                                        <p:tgtEl>
                                          <p:spTgt spid="34"/>
                                        </p:tgtEl>
                                        <p:attrNameLst>
                                          <p:attrName>style.visibility</p:attrName>
                                        </p:attrNameLst>
                                      </p:cBhvr>
                                      <p:to>
                                        <p:strVal val="visible"/>
                                      </p:to>
                                    </p:set>
                                    <p:animEffect transition="in" filter="blinds(horizontal)">
                                      <p:cBhvr>
                                        <p:cTn id="16" dur="500"/>
                                        <p:tgtEl>
                                          <p:spTgt spid="34"/>
                                        </p:tgtEl>
                                      </p:cBhvr>
                                    </p:animEffect>
                                  </p:childTnLst>
                                </p:cTn>
                              </p:par>
                            </p:childTnLst>
                          </p:cTn>
                        </p:par>
                      </p:childTnLst>
                    </p:cTn>
                  </p:par>
                  <p:par>
                    <p:cTn id="17" fill="hold">
                      <p:stCondLst>
                        <p:cond delay="indefinite"/>
                      </p:stCondLst>
                      <p:childTnLst>
                        <p:par>
                          <p:cTn id="18" fill="hold">
                            <p:stCondLst>
                              <p:cond delay="0"/>
                            </p:stCondLst>
                            <p:childTnLst>
                              <p:par>
                                <p:cTn id="19" presetID="3" presetClass="emph" presetSubtype="2" fill="hold" nodeType="clickEffect">
                                  <p:stCondLst>
                                    <p:cond delay="0"/>
                                  </p:stCondLst>
                                  <p:childTnLst>
                                    <p:animClr clrSpc="rgb">
                                      <p:cBhvr override="childStyle">
                                        <p:cTn id="20" dur="500" fill="hold"/>
                                        <p:tgtEl>
                                          <p:spTgt spid="21">
                                            <p:txEl>
                                              <p:pRg st="3" end="3"/>
                                            </p:txEl>
                                          </p:spTgt>
                                        </p:tgtEl>
                                        <p:attrNameLst>
                                          <p:attrName>style.color</p:attrName>
                                        </p:attrNameLst>
                                      </p:cBhvr>
                                      <p:to>
                                        <a:srgbClr val="FF0000"/>
                                      </p:to>
                                    </p:animClr>
                                  </p:childTnLst>
                                </p:cTn>
                              </p:par>
                              <p:par>
                                <p:cTn id="21" presetID="5" presetClass="emph" presetSubtype="1" nodeType="withEffect">
                                  <p:stCondLst>
                                    <p:cond delay="0"/>
                                  </p:stCondLst>
                                  <p:childTnLst>
                                    <p:set>
                                      <p:cBhvr override="childStyle">
                                        <p:cTn id="22" dur="indefinite"/>
                                        <p:tgtEl>
                                          <p:spTgt spid="21">
                                            <p:txEl>
                                              <p:pRg st="3" end="3"/>
                                            </p:txEl>
                                          </p:spTgt>
                                        </p:tgtEl>
                                        <p:attrNameLst>
                                          <p:attrName>style.fontStyle</p:attrName>
                                        </p:attrNameLst>
                                      </p:cBhvr>
                                      <p:to>
                                        <p:strVal val="normal"/>
                                      </p:to>
                                    </p:set>
                                    <p:set>
                                      <p:cBhvr override="childStyle">
                                        <p:cTn id="23" dur="indefinite"/>
                                        <p:tgtEl>
                                          <p:spTgt spid="21">
                                            <p:txEl>
                                              <p:pRg st="3" end="3"/>
                                            </p:txEl>
                                          </p:spTgt>
                                        </p:tgtEl>
                                        <p:attrNameLst>
                                          <p:attrName>style.fontWeight</p:attrName>
                                        </p:attrNameLst>
                                      </p:cBhvr>
                                      <p:to>
                                        <p:strVal val="bold"/>
                                      </p:to>
                                    </p:set>
                                    <p:set>
                                      <p:cBhvr override="childStyle">
                                        <p:cTn id="24" dur="indefinite"/>
                                        <p:tgtEl>
                                          <p:spTgt spid="21">
                                            <p:txEl>
                                              <p:pRg st="3" end="3"/>
                                            </p:txEl>
                                          </p:spTgt>
                                        </p:tgtEl>
                                        <p:attrNameLst>
                                          <p:attrName>style.textDecorationUnderline</p:attrName>
                                        </p:attrNameLst>
                                      </p:cBhvr>
                                      <p:to>
                                        <p:strVal val="fals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animBg="1"/>
      <p:bldP spid="31" grpId="0" animBg="1"/>
      <p:bldP spid="32" grpId="0" animBg="1"/>
      <p:bldP spid="34"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2600" dirty="0" smtClean="0"/>
              <a:t>構文的差異の吸収例～状態定義ノードの埋め込み～</a:t>
            </a:r>
            <a:endParaRPr kumimoji="1" lang="ja-JP" altLang="en-US" sz="2600" dirty="0"/>
          </a:p>
        </p:txBody>
      </p:sp>
      <p:sp>
        <p:nvSpPr>
          <p:cNvPr id="4" name="フッター プレースホルダ 3"/>
          <p:cNvSpPr>
            <a:spLocks noGrp="1"/>
          </p:cNvSpPr>
          <p:nvPr>
            <p:ph type="ftr" sz="quarter" idx="10"/>
          </p:nvPr>
        </p:nvSpPr>
        <p:spPr/>
        <p:txBody>
          <a:bodyPr/>
          <a:lstStyle/>
          <a:p>
            <a:pPr>
              <a:defRPr/>
            </a:pPr>
            <a:r>
              <a:rPr lang="en-US" altLang="ja-JP" smtClean="0"/>
              <a:t>SES2008</a:t>
            </a:r>
            <a:endParaRPr lang="en-US" altLang="ja-JP"/>
          </a:p>
        </p:txBody>
      </p:sp>
      <p:sp>
        <p:nvSpPr>
          <p:cNvPr id="5" name="日付プレースホルダ 4"/>
          <p:cNvSpPr>
            <a:spLocks noGrp="1"/>
          </p:cNvSpPr>
          <p:nvPr>
            <p:ph type="dt" sz="half" idx="11"/>
          </p:nvPr>
        </p:nvSpPr>
        <p:spPr/>
        <p:txBody>
          <a:bodyPr/>
          <a:lstStyle/>
          <a:p>
            <a:pPr>
              <a:defRPr/>
            </a:pPr>
            <a:fld id="{92891A2F-EC83-4C2C-9085-07DD6BD63CE7}" type="datetime1">
              <a:rPr lang="ja-JP" altLang="en-US" smtClean="0"/>
              <a:pPr>
                <a:defRPr/>
              </a:pPr>
              <a:t>2008/9/2</a:t>
            </a:fld>
            <a:endParaRPr lang="en-US" altLang="ja-JP"/>
          </a:p>
        </p:txBody>
      </p:sp>
      <p:sp>
        <p:nvSpPr>
          <p:cNvPr id="6" name="スライド番号プレースホルダ 5"/>
          <p:cNvSpPr>
            <a:spLocks noGrp="1"/>
          </p:cNvSpPr>
          <p:nvPr>
            <p:ph type="sldNum" sz="quarter" idx="12"/>
          </p:nvPr>
        </p:nvSpPr>
        <p:spPr/>
        <p:txBody>
          <a:bodyPr/>
          <a:lstStyle/>
          <a:p>
            <a:pPr>
              <a:defRPr/>
            </a:pPr>
            <a:fld id="{BD18DDC3-C755-4A6D-9493-9608DB95ADBF}" type="slidenum">
              <a:rPr lang="en-US" altLang="ja-JP" smtClean="0"/>
              <a:pPr>
                <a:defRPr/>
              </a:pPr>
              <a:t>17</a:t>
            </a:fld>
            <a:endParaRPr lang="en-US" altLang="ja-JP"/>
          </a:p>
        </p:txBody>
      </p:sp>
      <p:grpSp>
        <p:nvGrpSpPr>
          <p:cNvPr id="3" name="グループ化 23"/>
          <p:cNvGrpSpPr/>
          <p:nvPr/>
        </p:nvGrpSpPr>
        <p:grpSpPr>
          <a:xfrm>
            <a:off x="142844" y="1142984"/>
            <a:ext cx="4071966" cy="5715016"/>
            <a:chOff x="142844" y="1142984"/>
            <a:chExt cx="4071966" cy="5715016"/>
          </a:xfrm>
        </p:grpSpPr>
        <p:sp>
          <p:nvSpPr>
            <p:cNvPr id="8" name="横巻き 7"/>
            <p:cNvSpPr/>
            <p:nvPr/>
          </p:nvSpPr>
          <p:spPr>
            <a:xfrm>
              <a:off x="142844" y="1142984"/>
              <a:ext cx="4071966" cy="5715016"/>
            </a:xfrm>
            <a:prstGeom prst="horizontalScroll">
              <a:avLst>
                <a:gd name="adj" fmla="val 2066"/>
              </a:avLst>
            </a:prstGeom>
            <a:solidFill>
              <a:srgbClr val="DCFFB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nvGrpSpPr>
            <p:cNvPr id="7" name="グループ化 49"/>
            <p:cNvGrpSpPr/>
            <p:nvPr/>
          </p:nvGrpSpPr>
          <p:grpSpPr>
            <a:xfrm>
              <a:off x="285720" y="1571612"/>
              <a:ext cx="3857652" cy="1585004"/>
              <a:chOff x="216359" y="-642990"/>
              <a:chExt cx="3428959" cy="1408892"/>
            </a:xfrm>
          </p:grpSpPr>
          <p:sp>
            <p:nvSpPr>
              <p:cNvPr id="16" name="メモ 3"/>
              <p:cNvSpPr/>
              <p:nvPr/>
            </p:nvSpPr>
            <p:spPr>
              <a:xfrm>
                <a:off x="216359" y="-642990"/>
                <a:ext cx="3428959" cy="1408892"/>
              </a:xfrm>
              <a:prstGeom prst="foldedCorner">
                <a:avLst>
                  <a:gd name="adj" fmla="val 7662"/>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tIns="72000" bIns="72000" rtlCol="0" anchor="ctr"/>
              <a:lstStyle/>
              <a:p>
                <a:pPr algn="l"/>
                <a:r>
                  <a:rPr lang="en-US" sz="1600" dirty="0" smtClean="0">
                    <a:solidFill>
                      <a:schemeClr val="tx1"/>
                    </a:solidFill>
                  </a:rPr>
                  <a:t>class </a:t>
                </a:r>
                <a:r>
                  <a:rPr lang="en-US" sz="1600" dirty="0" err="1" smtClean="0">
                    <a:solidFill>
                      <a:schemeClr val="tx1"/>
                    </a:solidFill>
                  </a:rPr>
                  <a:t>SampleClass</a:t>
                </a:r>
                <a:r>
                  <a:rPr lang="en-US" sz="1600" dirty="0" smtClean="0">
                    <a:solidFill>
                      <a:schemeClr val="tx1"/>
                    </a:solidFill>
                  </a:rPr>
                  <a:t> extends </a:t>
                </a:r>
                <a:r>
                  <a:rPr lang="en-US" sz="1600" dirty="0" err="1" smtClean="0">
                    <a:solidFill>
                      <a:schemeClr val="tx1"/>
                    </a:solidFill>
                  </a:rPr>
                  <a:t>SuperClass</a:t>
                </a:r>
                <a:r>
                  <a:rPr lang="en-US" sz="1600" dirty="0" smtClean="0">
                    <a:solidFill>
                      <a:schemeClr val="tx1"/>
                    </a:solidFill>
                  </a:rPr>
                  <a:t>{</a:t>
                </a:r>
              </a:p>
              <a:p>
                <a:pPr algn="l"/>
                <a:r>
                  <a:rPr lang="en-US" sz="1600" dirty="0" smtClean="0">
                    <a:solidFill>
                      <a:schemeClr val="tx1"/>
                    </a:solidFill>
                  </a:rPr>
                  <a:t>    public void sample(String </a:t>
                </a:r>
                <a:r>
                  <a:rPr lang="en-US" sz="1600" dirty="0" err="1" smtClean="0">
                    <a:solidFill>
                      <a:schemeClr val="tx1"/>
                    </a:solidFill>
                  </a:rPr>
                  <a:t>arg</a:t>
                </a:r>
                <a:r>
                  <a:rPr lang="en-US" sz="1600" dirty="0" smtClean="0">
                    <a:solidFill>
                      <a:schemeClr val="tx1"/>
                    </a:solidFill>
                  </a:rPr>
                  <a:t>) {</a:t>
                </a:r>
              </a:p>
              <a:p>
                <a:pPr algn="l"/>
                <a:r>
                  <a:rPr lang="en-US" sz="1600" dirty="0" smtClean="0">
                    <a:solidFill>
                      <a:schemeClr val="tx1"/>
                    </a:solidFill>
                  </a:rPr>
                  <a:t>        </a:t>
                </a:r>
                <a:r>
                  <a:rPr lang="en-US" sz="1600" dirty="0" err="1" smtClean="0">
                    <a:solidFill>
                      <a:schemeClr val="tx1"/>
                    </a:solidFill>
                  </a:rPr>
                  <a:t>System.out.println</a:t>
                </a:r>
                <a:r>
                  <a:rPr lang="en-US" sz="1600" dirty="0" smtClean="0">
                    <a:solidFill>
                      <a:schemeClr val="tx1"/>
                    </a:solidFill>
                  </a:rPr>
                  <a:t>( </a:t>
                </a:r>
                <a:r>
                  <a:rPr lang="en-US" sz="1600" dirty="0" err="1" smtClean="0">
                    <a:solidFill>
                      <a:schemeClr val="tx1"/>
                    </a:solidFill>
                  </a:rPr>
                  <a:t>arg</a:t>
                </a:r>
                <a:r>
                  <a:rPr lang="en-US" sz="1600" dirty="0" smtClean="0">
                    <a:solidFill>
                      <a:schemeClr val="tx1"/>
                    </a:solidFill>
                  </a:rPr>
                  <a:t> );</a:t>
                </a:r>
              </a:p>
              <a:p>
                <a:pPr algn="l"/>
                <a:r>
                  <a:rPr lang="en-US" sz="1600" dirty="0" smtClean="0">
                    <a:solidFill>
                      <a:schemeClr val="tx1"/>
                    </a:solidFill>
                  </a:rPr>
                  <a:t>    }</a:t>
                </a:r>
              </a:p>
              <a:p>
                <a:pPr algn="l"/>
                <a:r>
                  <a:rPr lang="en-US" sz="1600" dirty="0" smtClean="0">
                    <a:solidFill>
                      <a:schemeClr val="tx1"/>
                    </a:solidFill>
                  </a:rPr>
                  <a:t>} </a:t>
                </a:r>
                <a:endParaRPr kumimoji="1" lang="ja-JP" altLang="en-US" sz="1600" dirty="0"/>
              </a:p>
            </p:txBody>
          </p:sp>
          <p:sp>
            <p:nvSpPr>
              <p:cNvPr id="17" name="角丸四角形 16"/>
              <p:cNvSpPr/>
              <p:nvPr/>
            </p:nvSpPr>
            <p:spPr>
              <a:xfrm>
                <a:off x="2081231" y="384899"/>
                <a:ext cx="1008527" cy="248400"/>
              </a:xfrm>
              <a:prstGeom prst="roundRect">
                <a:avLst/>
              </a:prstGeom>
              <a:solidFill>
                <a:srgbClr val="FF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000" b="1" dirty="0" smtClean="0">
                    <a:solidFill>
                      <a:schemeClr val="tx1"/>
                    </a:solidFill>
                  </a:rPr>
                  <a:t>Java</a:t>
                </a:r>
                <a:endParaRPr kumimoji="1" lang="ja-JP" altLang="en-US" sz="2000" b="1" dirty="0">
                  <a:solidFill>
                    <a:schemeClr val="tx1"/>
                  </a:solidFill>
                </a:endParaRPr>
              </a:p>
            </p:txBody>
          </p:sp>
        </p:grpSp>
        <p:grpSp>
          <p:nvGrpSpPr>
            <p:cNvPr id="9" name="グループ化 48"/>
            <p:cNvGrpSpPr/>
            <p:nvPr/>
          </p:nvGrpSpPr>
          <p:grpSpPr>
            <a:xfrm>
              <a:off x="285720" y="4863972"/>
              <a:ext cx="3857652" cy="1565424"/>
              <a:chOff x="4969264" y="-857304"/>
              <a:chExt cx="3928039" cy="1500198"/>
            </a:xfrm>
          </p:grpSpPr>
          <p:sp>
            <p:nvSpPr>
              <p:cNvPr id="14" name="メモ 13"/>
              <p:cNvSpPr/>
              <p:nvPr/>
            </p:nvSpPr>
            <p:spPr>
              <a:xfrm>
                <a:off x="4969264" y="-857304"/>
                <a:ext cx="3928039" cy="1500198"/>
              </a:xfrm>
              <a:prstGeom prst="foldedCorner">
                <a:avLst>
                  <a:gd name="adj" fmla="val 7271"/>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0" smtClean="0">
                    <a:solidFill>
                      <a:schemeClr val="tx1"/>
                    </a:solidFill>
                  </a:rPr>
                  <a:t>class </a:t>
                </a:r>
                <a:r>
                  <a:rPr lang="en-US" sz="1600" dirty="0" err="1" smtClean="0">
                    <a:solidFill>
                      <a:schemeClr val="tx1"/>
                    </a:solidFill>
                  </a:rPr>
                  <a:t>SampleClass</a:t>
                </a:r>
                <a:r>
                  <a:rPr lang="en-US" sz="1600" dirty="0" smtClean="0">
                    <a:solidFill>
                      <a:schemeClr val="tx1"/>
                    </a:solidFill>
                  </a:rPr>
                  <a:t> : </a:t>
                </a:r>
                <a:r>
                  <a:rPr lang="en-US" sz="1600" dirty="0" err="1" smtClean="0">
                    <a:solidFill>
                      <a:schemeClr val="tx1"/>
                    </a:solidFill>
                  </a:rPr>
                  <a:t>SuperClass</a:t>
                </a:r>
                <a:r>
                  <a:rPr lang="en-US" sz="1600" dirty="0" smtClean="0">
                    <a:solidFill>
                      <a:schemeClr val="tx1"/>
                    </a:solidFill>
                  </a:rPr>
                  <a:t> {</a:t>
                </a:r>
              </a:p>
              <a:p>
                <a:pPr algn="l"/>
                <a:r>
                  <a:rPr lang="en-US" sz="1600" dirty="0" smtClean="0">
                    <a:solidFill>
                      <a:schemeClr val="tx1"/>
                    </a:solidFill>
                  </a:rPr>
                  <a:t>    public void sample(</a:t>
                </a:r>
                <a:r>
                  <a:rPr lang="en-US" altLang="ja-JP" sz="1600" dirty="0" smtClean="0">
                    <a:solidFill>
                      <a:schemeClr val="tx1"/>
                    </a:solidFill>
                  </a:rPr>
                  <a:t>S</a:t>
                </a:r>
                <a:r>
                  <a:rPr lang="en-US" sz="1600" dirty="0" smtClean="0">
                    <a:solidFill>
                      <a:schemeClr val="tx1"/>
                    </a:solidFill>
                  </a:rPr>
                  <a:t>tring </a:t>
                </a:r>
                <a:r>
                  <a:rPr lang="en-US" sz="1600" dirty="0" err="1" smtClean="0">
                    <a:solidFill>
                      <a:schemeClr val="tx1"/>
                    </a:solidFill>
                  </a:rPr>
                  <a:t>arg</a:t>
                </a:r>
                <a:r>
                  <a:rPr lang="en-US" sz="1600" dirty="0" smtClean="0">
                    <a:solidFill>
                      <a:schemeClr val="tx1"/>
                    </a:solidFill>
                  </a:rPr>
                  <a:t>){</a:t>
                </a:r>
              </a:p>
              <a:p>
                <a:pPr algn="l"/>
                <a:r>
                  <a:rPr lang="en-US" sz="1600" dirty="0" smtClean="0">
                    <a:solidFill>
                      <a:schemeClr val="tx1"/>
                    </a:solidFill>
                  </a:rPr>
                  <a:t>         </a:t>
                </a:r>
                <a:r>
                  <a:rPr lang="en-US" sz="1600" dirty="0" err="1" smtClean="0">
                    <a:solidFill>
                      <a:schemeClr val="tx1"/>
                    </a:solidFill>
                  </a:rPr>
                  <a:t>Console.WriteLine</a:t>
                </a:r>
                <a:r>
                  <a:rPr lang="en-US" sz="1600" dirty="0" smtClean="0">
                    <a:solidFill>
                      <a:schemeClr val="tx1"/>
                    </a:solidFill>
                  </a:rPr>
                  <a:t>( </a:t>
                </a:r>
                <a:r>
                  <a:rPr lang="en-US" sz="1600" dirty="0" err="1" smtClean="0">
                    <a:solidFill>
                      <a:schemeClr val="tx1"/>
                    </a:solidFill>
                  </a:rPr>
                  <a:t>arg</a:t>
                </a:r>
                <a:r>
                  <a:rPr lang="en-US" sz="1600" dirty="0" smtClean="0">
                    <a:solidFill>
                      <a:schemeClr val="tx1"/>
                    </a:solidFill>
                  </a:rPr>
                  <a:t> );</a:t>
                </a:r>
              </a:p>
              <a:p>
                <a:pPr algn="l"/>
                <a:r>
                  <a:rPr lang="en-US" sz="1600" dirty="0" smtClean="0">
                    <a:solidFill>
                      <a:schemeClr val="tx1"/>
                    </a:solidFill>
                  </a:rPr>
                  <a:t>    }</a:t>
                </a:r>
              </a:p>
              <a:p>
                <a:pPr algn="l"/>
                <a:r>
                  <a:rPr lang="en-US" sz="1600" dirty="0" smtClean="0">
                    <a:solidFill>
                      <a:schemeClr val="tx1"/>
                    </a:solidFill>
                  </a:rPr>
                  <a:t>} </a:t>
                </a:r>
                <a:endParaRPr kumimoji="1" lang="ja-JP" altLang="en-US" sz="1600" dirty="0">
                  <a:solidFill>
                    <a:schemeClr val="tx1"/>
                  </a:solidFill>
                </a:endParaRPr>
              </a:p>
            </p:txBody>
          </p:sp>
          <p:sp>
            <p:nvSpPr>
              <p:cNvPr id="15" name="角丸四角形 14"/>
              <p:cNvSpPr/>
              <p:nvPr/>
            </p:nvSpPr>
            <p:spPr>
              <a:xfrm>
                <a:off x="7105566" y="232125"/>
                <a:ext cx="1154810" cy="250009"/>
              </a:xfrm>
              <a:prstGeom prst="roundRect">
                <a:avLst/>
              </a:prstGeom>
              <a:solidFill>
                <a:srgbClr val="FF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000" b="1" dirty="0" smtClean="0">
                    <a:solidFill>
                      <a:schemeClr val="tx1"/>
                    </a:solidFill>
                  </a:rPr>
                  <a:t>C#</a:t>
                </a:r>
                <a:endParaRPr kumimoji="1" lang="ja-JP" altLang="en-US" sz="2000" b="1" dirty="0">
                  <a:solidFill>
                    <a:schemeClr val="tx1"/>
                  </a:solidFill>
                </a:endParaRPr>
              </a:p>
            </p:txBody>
          </p:sp>
        </p:grpSp>
        <p:grpSp>
          <p:nvGrpSpPr>
            <p:cNvPr id="10" name="グループ化 34"/>
            <p:cNvGrpSpPr/>
            <p:nvPr/>
          </p:nvGrpSpPr>
          <p:grpSpPr>
            <a:xfrm>
              <a:off x="285720" y="3286124"/>
              <a:ext cx="3857652" cy="1428772"/>
              <a:chOff x="0" y="4357718"/>
              <a:chExt cx="4094950" cy="1428772"/>
            </a:xfrm>
          </p:grpSpPr>
          <p:sp>
            <p:nvSpPr>
              <p:cNvPr id="12" name="メモ 4"/>
              <p:cNvSpPr/>
              <p:nvPr/>
            </p:nvSpPr>
            <p:spPr>
              <a:xfrm>
                <a:off x="0" y="4357718"/>
                <a:ext cx="4094950" cy="1428772"/>
              </a:xfrm>
              <a:prstGeom prst="foldedCorner">
                <a:avLst>
                  <a:gd name="adj" fmla="val 8586"/>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tIns="72000" bIns="72000" rtlCol="0" anchor="ctr"/>
              <a:lstStyle/>
              <a:p>
                <a:pPr algn="l"/>
                <a:r>
                  <a:rPr lang="en-US" sz="1600" dirty="0" smtClean="0">
                    <a:solidFill>
                      <a:schemeClr val="tx1"/>
                    </a:solidFill>
                  </a:rPr>
                  <a:t>Class </a:t>
                </a:r>
                <a:r>
                  <a:rPr lang="en-US" sz="1600" dirty="0" err="1" smtClean="0">
                    <a:solidFill>
                      <a:schemeClr val="tx1"/>
                    </a:solidFill>
                  </a:rPr>
                  <a:t>SampleClass</a:t>
                </a:r>
                <a:r>
                  <a:rPr lang="en-US" sz="1600" dirty="0" smtClean="0">
                    <a:solidFill>
                      <a:schemeClr val="tx1"/>
                    </a:solidFill>
                  </a:rPr>
                  <a:t> Inherits </a:t>
                </a:r>
                <a:r>
                  <a:rPr lang="en-US" sz="1600" dirty="0" err="1" smtClean="0">
                    <a:solidFill>
                      <a:schemeClr val="tx1"/>
                    </a:solidFill>
                  </a:rPr>
                  <a:t>SuperClass</a:t>
                </a:r>
                <a:endParaRPr lang="en-US" sz="1600" dirty="0" smtClean="0">
                  <a:solidFill>
                    <a:schemeClr val="tx1"/>
                  </a:solidFill>
                </a:endParaRPr>
              </a:p>
              <a:p>
                <a:pPr algn="l"/>
                <a:r>
                  <a:rPr lang="ja-JP" altLang="en-US" sz="1600" dirty="0" smtClean="0">
                    <a:solidFill>
                      <a:schemeClr val="tx1"/>
                    </a:solidFill>
                  </a:rPr>
                  <a:t>    </a:t>
                </a:r>
                <a:r>
                  <a:rPr lang="en-US" sz="1600" dirty="0" smtClean="0">
                    <a:solidFill>
                      <a:schemeClr val="tx1"/>
                    </a:solidFill>
                  </a:rPr>
                  <a:t>Public Sub Sample(</a:t>
                </a:r>
                <a:r>
                  <a:rPr lang="en-US" sz="1600" dirty="0" err="1" smtClean="0">
                    <a:solidFill>
                      <a:schemeClr val="tx1"/>
                    </a:solidFill>
                  </a:rPr>
                  <a:t>arg</a:t>
                </a:r>
                <a:r>
                  <a:rPr lang="en-US" sz="1600" dirty="0" smtClean="0">
                    <a:solidFill>
                      <a:schemeClr val="tx1"/>
                    </a:solidFill>
                  </a:rPr>
                  <a:t> as String)  </a:t>
                </a:r>
              </a:p>
              <a:p>
                <a:pPr algn="l"/>
                <a:r>
                  <a:rPr lang="en-US" sz="1600" dirty="0" smtClean="0">
                    <a:solidFill>
                      <a:schemeClr val="tx1"/>
                    </a:solidFill>
                  </a:rPr>
                  <a:t>        </a:t>
                </a:r>
                <a:r>
                  <a:rPr lang="en-US" sz="1600" dirty="0" err="1" smtClean="0">
                    <a:solidFill>
                      <a:schemeClr val="tx1"/>
                    </a:solidFill>
                  </a:rPr>
                  <a:t>Console.WriteLine</a:t>
                </a:r>
                <a:r>
                  <a:rPr lang="en-US" sz="1600" dirty="0" smtClean="0">
                    <a:solidFill>
                      <a:schemeClr val="tx1"/>
                    </a:solidFill>
                  </a:rPr>
                  <a:t>( </a:t>
                </a:r>
                <a:r>
                  <a:rPr lang="en-US" sz="1600" dirty="0" err="1" smtClean="0">
                    <a:solidFill>
                      <a:schemeClr val="tx1"/>
                    </a:solidFill>
                  </a:rPr>
                  <a:t>arg</a:t>
                </a:r>
                <a:r>
                  <a:rPr lang="en-US" sz="1600" dirty="0" smtClean="0">
                    <a:solidFill>
                      <a:schemeClr val="tx1"/>
                    </a:solidFill>
                  </a:rPr>
                  <a:t> )</a:t>
                </a:r>
              </a:p>
              <a:p>
                <a:pPr algn="l"/>
                <a:r>
                  <a:rPr lang="en-US" sz="1600" dirty="0" smtClean="0">
                    <a:solidFill>
                      <a:schemeClr val="tx1"/>
                    </a:solidFill>
                  </a:rPr>
                  <a:t>    End Sub</a:t>
                </a:r>
              </a:p>
              <a:p>
                <a:pPr algn="l"/>
                <a:r>
                  <a:rPr lang="en-US" sz="1600" dirty="0" smtClean="0">
                    <a:solidFill>
                      <a:schemeClr val="tx1"/>
                    </a:solidFill>
                  </a:rPr>
                  <a:t>End Class</a:t>
                </a:r>
                <a:endParaRPr kumimoji="1" lang="ja-JP" altLang="en-US" sz="1600" dirty="0">
                  <a:solidFill>
                    <a:schemeClr val="tx1"/>
                  </a:solidFill>
                </a:endParaRPr>
              </a:p>
            </p:txBody>
          </p:sp>
          <p:sp>
            <p:nvSpPr>
              <p:cNvPr id="13" name="角丸四角形 12"/>
              <p:cNvSpPr/>
              <p:nvPr/>
            </p:nvSpPr>
            <p:spPr>
              <a:xfrm>
                <a:off x="2298919" y="5357850"/>
                <a:ext cx="1047077" cy="248400"/>
              </a:xfrm>
              <a:prstGeom prst="roundRect">
                <a:avLst/>
              </a:prstGeom>
              <a:solidFill>
                <a:srgbClr val="FF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000" b="1" dirty="0" smtClean="0">
                    <a:solidFill>
                      <a:schemeClr val="tx1"/>
                    </a:solidFill>
                  </a:rPr>
                  <a:t>VB</a:t>
                </a:r>
                <a:endParaRPr kumimoji="1" lang="ja-JP" altLang="en-US" sz="2000" b="1" dirty="0">
                  <a:solidFill>
                    <a:schemeClr val="tx1"/>
                  </a:solidFill>
                </a:endParaRPr>
              </a:p>
            </p:txBody>
          </p:sp>
        </p:grpSp>
        <p:sp>
          <p:nvSpPr>
            <p:cNvPr id="18" name="角丸四角形 17"/>
            <p:cNvSpPr/>
            <p:nvPr/>
          </p:nvSpPr>
          <p:spPr>
            <a:xfrm>
              <a:off x="1214414" y="1142984"/>
              <a:ext cx="1785950" cy="357190"/>
            </a:xfrm>
            <a:prstGeom prst="roundRect">
              <a:avLst/>
            </a:prstGeom>
            <a:solidFill>
              <a:srgbClr val="B8FF7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tx1"/>
                  </a:solidFill>
                  <a:latin typeface="+mn-ea"/>
                </a:rPr>
                <a:t>ソースコード</a:t>
              </a:r>
              <a:endParaRPr kumimoji="1" lang="ja-JP" altLang="en-US" b="1" dirty="0">
                <a:solidFill>
                  <a:schemeClr val="tx1"/>
                </a:solidFill>
                <a:latin typeface="+mn-ea"/>
              </a:endParaRPr>
            </a:p>
          </p:txBody>
        </p:sp>
      </p:grpSp>
      <p:sp>
        <p:nvSpPr>
          <p:cNvPr id="21" name="縦巻き 20"/>
          <p:cNvSpPr/>
          <p:nvPr/>
        </p:nvSpPr>
        <p:spPr>
          <a:xfrm>
            <a:off x="5857820" y="1192771"/>
            <a:ext cx="3286180" cy="5522353"/>
          </a:xfrm>
          <a:prstGeom prst="verticalScroll">
            <a:avLst>
              <a:gd name="adj" fmla="val 2878"/>
            </a:avLst>
          </a:prstGeom>
          <a:solidFill>
            <a:srgbClr val="F3F3FB"/>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altLang="ja-JP" sz="1400" dirty="0" smtClean="0">
                <a:solidFill>
                  <a:schemeClr val="tx1"/>
                </a:solidFill>
              </a:rPr>
              <a:t>CLASS_DEFINITION</a:t>
            </a:r>
          </a:p>
          <a:p>
            <a:pPr algn="l"/>
            <a:r>
              <a:rPr lang="en-US" altLang="ja-JP" sz="1400" dirty="0" smtClean="0">
                <a:solidFill>
                  <a:schemeClr val="tx1"/>
                </a:solidFill>
              </a:rPr>
              <a:t>    NAME </a:t>
            </a:r>
          </a:p>
          <a:p>
            <a:pPr algn="l"/>
            <a:r>
              <a:rPr lang="en-US" altLang="ja-JP" sz="1400" dirty="0" smtClean="0">
                <a:solidFill>
                  <a:schemeClr val="tx1"/>
                </a:solidFill>
              </a:rPr>
              <a:t>        </a:t>
            </a:r>
            <a:r>
              <a:rPr lang="en-US" altLang="ja-JP" sz="1400" dirty="0" err="1" smtClean="0">
                <a:solidFill>
                  <a:schemeClr val="tx1"/>
                </a:solidFill>
              </a:rPr>
              <a:t>SampleClass</a:t>
            </a:r>
            <a:r>
              <a:rPr lang="en-US" altLang="ja-JP" sz="1400" dirty="0" smtClean="0">
                <a:solidFill>
                  <a:schemeClr val="tx1"/>
                </a:solidFill>
              </a:rPr>
              <a:t> </a:t>
            </a:r>
          </a:p>
          <a:p>
            <a:pPr algn="l"/>
            <a:r>
              <a:rPr lang="en-US" altLang="ja-JP" sz="1400" dirty="0" smtClean="0">
                <a:solidFill>
                  <a:schemeClr val="tx1"/>
                </a:solidFill>
              </a:rPr>
              <a:t>    INHERITANCE</a:t>
            </a:r>
          </a:p>
          <a:p>
            <a:pPr algn="l"/>
            <a:r>
              <a:rPr lang="en-US" altLang="ja-JP" sz="1400" dirty="0" smtClean="0">
                <a:solidFill>
                  <a:schemeClr val="tx1"/>
                </a:solidFill>
              </a:rPr>
              <a:t>        </a:t>
            </a:r>
            <a:r>
              <a:rPr lang="en-US" altLang="ja-JP" sz="1400" dirty="0" err="1" smtClean="0">
                <a:solidFill>
                  <a:schemeClr val="tx1"/>
                </a:solidFill>
              </a:rPr>
              <a:t>SuperClass</a:t>
            </a:r>
            <a:endParaRPr lang="en-US" altLang="ja-JP" sz="1400" dirty="0" smtClean="0">
              <a:solidFill>
                <a:schemeClr val="tx1"/>
              </a:solidFill>
            </a:endParaRPr>
          </a:p>
          <a:p>
            <a:pPr algn="l"/>
            <a:r>
              <a:rPr lang="en-US" altLang="ja-JP" sz="1400" dirty="0" smtClean="0">
                <a:solidFill>
                  <a:schemeClr val="tx1"/>
                </a:solidFill>
              </a:rPr>
              <a:t>    CLASSBLOCK_START</a:t>
            </a:r>
          </a:p>
          <a:p>
            <a:pPr algn="l"/>
            <a:r>
              <a:rPr lang="en-US" altLang="ja-JP" sz="1400" dirty="0" smtClean="0">
                <a:solidFill>
                  <a:schemeClr val="tx1"/>
                </a:solidFill>
              </a:rPr>
              <a:t>        METHOD_DEFINITION</a:t>
            </a:r>
          </a:p>
          <a:p>
            <a:pPr algn="l"/>
            <a:r>
              <a:rPr lang="fr-FR" altLang="ja-JP" sz="1400" dirty="0" smtClean="0">
                <a:solidFill>
                  <a:schemeClr val="tx1"/>
                </a:solidFill>
              </a:rPr>
              <a:t>            MODIFIERS</a:t>
            </a:r>
            <a:endParaRPr lang="en-US" altLang="ja-JP" sz="1400" dirty="0" smtClean="0">
              <a:solidFill>
                <a:schemeClr val="tx1"/>
              </a:solidFill>
            </a:endParaRPr>
          </a:p>
          <a:p>
            <a:pPr algn="l"/>
            <a:r>
              <a:rPr lang="en-US" altLang="ja-JP" sz="1400" dirty="0" smtClean="0">
                <a:solidFill>
                  <a:schemeClr val="tx1"/>
                </a:solidFill>
              </a:rPr>
              <a:t>                public</a:t>
            </a:r>
          </a:p>
          <a:p>
            <a:pPr algn="l"/>
            <a:r>
              <a:rPr lang="nb-NO" altLang="ja-JP" sz="1400" dirty="0" smtClean="0">
                <a:solidFill>
                  <a:schemeClr val="tx1"/>
                </a:solidFill>
              </a:rPr>
              <a:t>            RETURN_TYPE</a:t>
            </a:r>
          </a:p>
          <a:p>
            <a:pPr algn="l"/>
            <a:r>
              <a:rPr lang="fi-FI" altLang="ja-JP" sz="1400" dirty="0" smtClean="0">
                <a:solidFill>
                  <a:schemeClr val="tx1"/>
                </a:solidFill>
              </a:rPr>
              <a:t>                void</a:t>
            </a:r>
          </a:p>
          <a:p>
            <a:pPr algn="l"/>
            <a:r>
              <a:rPr lang="en-US" altLang="ja-JP" sz="1400" dirty="0" smtClean="0">
                <a:solidFill>
                  <a:schemeClr val="tx1"/>
                </a:solidFill>
              </a:rPr>
              <a:t>            NAME</a:t>
            </a:r>
          </a:p>
          <a:p>
            <a:pPr algn="l"/>
            <a:r>
              <a:rPr lang="en-US" altLang="ja-JP" sz="1400" dirty="0" smtClean="0">
                <a:solidFill>
                  <a:schemeClr val="tx1"/>
                </a:solidFill>
              </a:rPr>
              <a:t>                sample</a:t>
            </a:r>
          </a:p>
          <a:p>
            <a:pPr algn="l"/>
            <a:r>
              <a:rPr lang="en-US" altLang="ja-JP" sz="1400" dirty="0" smtClean="0">
                <a:solidFill>
                  <a:schemeClr val="tx1"/>
                </a:solidFill>
              </a:rPr>
              <a:t>            PARAMETERS</a:t>
            </a:r>
          </a:p>
          <a:p>
            <a:pPr algn="l"/>
            <a:r>
              <a:rPr lang="en-US" altLang="ja-JP" sz="1400" dirty="0" smtClean="0">
                <a:solidFill>
                  <a:schemeClr val="tx1"/>
                </a:solidFill>
              </a:rPr>
              <a:t>                METHOD_PARAM_DEF</a:t>
            </a:r>
          </a:p>
          <a:p>
            <a:pPr algn="l"/>
            <a:r>
              <a:rPr lang="nb-NO" altLang="ja-JP" sz="1400" dirty="0" smtClean="0">
                <a:solidFill>
                  <a:schemeClr val="tx1"/>
                </a:solidFill>
              </a:rPr>
              <a:t>                    TYPE</a:t>
            </a:r>
          </a:p>
          <a:p>
            <a:pPr algn="l"/>
            <a:r>
              <a:rPr lang="en-US" altLang="ja-JP" sz="1400" dirty="0" smtClean="0">
                <a:solidFill>
                  <a:schemeClr val="tx1"/>
                </a:solidFill>
              </a:rPr>
              <a:t>                        String </a:t>
            </a:r>
          </a:p>
          <a:p>
            <a:pPr algn="l"/>
            <a:r>
              <a:rPr lang="en-US" altLang="ja-JP" sz="1400" dirty="0" smtClean="0">
                <a:solidFill>
                  <a:schemeClr val="tx1"/>
                </a:solidFill>
              </a:rPr>
              <a:t>                    NAME</a:t>
            </a:r>
          </a:p>
          <a:p>
            <a:pPr algn="l"/>
            <a:r>
              <a:rPr lang="en-US" altLang="ja-JP" sz="1400" dirty="0" smtClean="0">
                <a:solidFill>
                  <a:schemeClr val="tx1"/>
                </a:solidFill>
              </a:rPr>
              <a:t>                        </a:t>
            </a:r>
            <a:r>
              <a:rPr lang="en-US" altLang="ja-JP" sz="1400" dirty="0" err="1" smtClean="0">
                <a:solidFill>
                  <a:schemeClr val="tx1"/>
                </a:solidFill>
              </a:rPr>
              <a:t>arg</a:t>
            </a:r>
            <a:endParaRPr lang="en-US" altLang="ja-JP" sz="1400" dirty="0" smtClean="0">
              <a:solidFill>
                <a:schemeClr val="tx1"/>
              </a:solidFill>
            </a:endParaRPr>
          </a:p>
          <a:p>
            <a:pPr algn="l"/>
            <a:r>
              <a:rPr lang="en-US" altLang="ja-JP" sz="1400" dirty="0" smtClean="0">
                <a:solidFill>
                  <a:schemeClr val="tx1"/>
                </a:solidFill>
              </a:rPr>
              <a:t>        BLOCK_START</a:t>
            </a:r>
          </a:p>
          <a:p>
            <a:pPr algn="l"/>
            <a:r>
              <a:rPr lang="en-US" altLang="ja-JP" sz="1400" dirty="0" smtClean="0">
                <a:solidFill>
                  <a:schemeClr val="tx1"/>
                </a:solidFill>
              </a:rPr>
              <a:t>            EXPRESSION</a:t>
            </a:r>
          </a:p>
          <a:p>
            <a:pPr algn="l"/>
            <a:r>
              <a:rPr lang="en-US" altLang="ja-JP" sz="1400" dirty="0" smtClean="0">
                <a:solidFill>
                  <a:schemeClr val="tx1"/>
                </a:solidFill>
              </a:rPr>
              <a:t>                METHOD_CALL</a:t>
            </a:r>
          </a:p>
          <a:p>
            <a:pPr algn="l"/>
            <a:r>
              <a:rPr kumimoji="1" lang="ja-JP" altLang="en-US" sz="1400" dirty="0" smtClean="0">
                <a:solidFill>
                  <a:schemeClr val="tx1"/>
                </a:solidFill>
              </a:rPr>
              <a:t>　　　　　　　　　　　・</a:t>
            </a:r>
            <a:endParaRPr kumimoji="1" lang="en-US" altLang="ja-JP" sz="1400" dirty="0" smtClean="0">
              <a:solidFill>
                <a:schemeClr val="tx1"/>
              </a:solidFill>
            </a:endParaRPr>
          </a:p>
          <a:p>
            <a:pPr algn="l"/>
            <a:r>
              <a:rPr lang="ja-JP" altLang="en-US" sz="1400" dirty="0" smtClean="0">
                <a:solidFill>
                  <a:schemeClr val="tx1"/>
                </a:solidFill>
              </a:rPr>
              <a:t>　　　　　　　　　　　・</a:t>
            </a:r>
            <a:endParaRPr kumimoji="1" lang="ja-JP" altLang="en-US" sz="1400" dirty="0">
              <a:solidFill>
                <a:schemeClr val="tx1"/>
              </a:solidFill>
            </a:endParaRPr>
          </a:p>
        </p:txBody>
      </p:sp>
      <p:sp>
        <p:nvSpPr>
          <p:cNvPr id="22" name="角丸四角形 21"/>
          <p:cNvSpPr/>
          <p:nvPr/>
        </p:nvSpPr>
        <p:spPr>
          <a:xfrm>
            <a:off x="6363033" y="1000108"/>
            <a:ext cx="2336638" cy="385282"/>
          </a:xfrm>
          <a:prstGeom prst="roundRect">
            <a:avLst/>
          </a:prstGeom>
          <a:solidFill>
            <a:srgbClr val="DFDFF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latin typeface="+mn-ea"/>
              </a:rPr>
              <a:t>言語非依存な</a:t>
            </a:r>
            <a:r>
              <a:rPr kumimoji="1" lang="en-US" altLang="ja-JP" dirty="0" smtClean="0">
                <a:solidFill>
                  <a:schemeClr val="tx1"/>
                </a:solidFill>
                <a:latin typeface="+mn-ea"/>
              </a:rPr>
              <a:t>AST</a:t>
            </a:r>
            <a:endParaRPr kumimoji="1" lang="ja-JP" altLang="en-US" dirty="0">
              <a:solidFill>
                <a:schemeClr val="tx1"/>
              </a:solidFill>
              <a:latin typeface="+mn-ea"/>
            </a:endParaRPr>
          </a:p>
        </p:txBody>
      </p:sp>
      <p:sp>
        <p:nvSpPr>
          <p:cNvPr id="25" name="直方体 24"/>
          <p:cNvSpPr/>
          <p:nvPr/>
        </p:nvSpPr>
        <p:spPr bwMode="auto">
          <a:xfrm>
            <a:off x="4786314" y="2928934"/>
            <a:ext cx="654368" cy="1857388"/>
          </a:xfrm>
          <a:prstGeom prst="cube">
            <a:avLst/>
          </a:prstGeom>
          <a:solidFill>
            <a:schemeClr val="accent2">
              <a:lumMod val="20000"/>
              <a:lumOff val="80000"/>
            </a:schemeClr>
          </a:solidFill>
          <a:ln w="25400" cap="flat" cmpd="sng" algn="ctr">
            <a:solidFill>
              <a:schemeClr val="tx1"/>
            </a:solidFill>
            <a:prstDash val="solid"/>
            <a:round/>
            <a:headEnd type="none" w="med" len="med"/>
            <a:tailEnd type="none" w="med" len="med"/>
          </a:ln>
          <a:effectLst/>
        </p:spPr>
        <p:txBody>
          <a:bodyPr vert="eaVert" wrap="square" lIns="91440" tIns="45720" rIns="91440" bIns="4572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r>
              <a:rPr kumimoji="1" lang="ja-JP" altLang="en-US" sz="2000" b="0" i="0" u="none" strike="noStrike" cap="none" normalizeH="0" baseline="0" dirty="0" smtClean="0">
                <a:ln>
                  <a:noFill/>
                </a:ln>
                <a:solidFill>
                  <a:schemeClr val="tx1"/>
                </a:solidFill>
                <a:effectLst/>
                <a:latin typeface="Arial" charset="0"/>
                <a:ea typeface="ＭＳ Ｐゴシック" pitchFamily="50" charset="-128"/>
              </a:rPr>
              <a:t>ＡＳＴ構築部</a:t>
            </a:r>
          </a:p>
        </p:txBody>
      </p:sp>
      <p:sp>
        <p:nvSpPr>
          <p:cNvPr id="26" name="右矢印 25"/>
          <p:cNvSpPr/>
          <p:nvPr/>
        </p:nvSpPr>
        <p:spPr bwMode="auto">
          <a:xfrm rot="1706638">
            <a:off x="4080779" y="2623240"/>
            <a:ext cx="642942" cy="500066"/>
          </a:xfrm>
          <a:prstGeom prst="rightArrow">
            <a:avLst/>
          </a:prstGeom>
          <a:solidFill>
            <a:srgbClr val="FFFF00"/>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2000" b="0" i="0" u="none" strike="noStrike" cap="none" normalizeH="0" baseline="0" smtClean="0">
              <a:ln>
                <a:noFill/>
              </a:ln>
              <a:solidFill>
                <a:schemeClr val="tx1"/>
              </a:solidFill>
              <a:effectLst/>
              <a:latin typeface="Arial" charset="0"/>
              <a:ea typeface="ＭＳ Ｐゴシック" pitchFamily="50" charset="-128"/>
            </a:endParaRPr>
          </a:p>
        </p:txBody>
      </p:sp>
      <p:sp>
        <p:nvSpPr>
          <p:cNvPr id="27" name="右矢印 26"/>
          <p:cNvSpPr/>
          <p:nvPr/>
        </p:nvSpPr>
        <p:spPr bwMode="auto">
          <a:xfrm rot="19851779">
            <a:off x="4010120" y="4696892"/>
            <a:ext cx="642942" cy="500066"/>
          </a:xfrm>
          <a:prstGeom prst="rightArrow">
            <a:avLst/>
          </a:prstGeom>
          <a:solidFill>
            <a:srgbClr val="FFFF00"/>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2000" b="0" i="0" u="none" strike="noStrike" cap="none" normalizeH="0" baseline="0" smtClean="0">
              <a:ln>
                <a:noFill/>
              </a:ln>
              <a:solidFill>
                <a:schemeClr val="tx1"/>
              </a:solidFill>
              <a:effectLst/>
              <a:latin typeface="Arial" charset="0"/>
              <a:ea typeface="ＭＳ Ｐゴシック" pitchFamily="50" charset="-128"/>
            </a:endParaRPr>
          </a:p>
        </p:txBody>
      </p:sp>
      <p:sp>
        <p:nvSpPr>
          <p:cNvPr id="28" name="右矢印 27"/>
          <p:cNvSpPr/>
          <p:nvPr/>
        </p:nvSpPr>
        <p:spPr bwMode="auto">
          <a:xfrm>
            <a:off x="4000496" y="3643314"/>
            <a:ext cx="642942" cy="500066"/>
          </a:xfrm>
          <a:prstGeom prst="rightArrow">
            <a:avLst/>
          </a:prstGeom>
          <a:solidFill>
            <a:srgbClr val="FFFF00"/>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2000" b="0" i="0" u="none" strike="noStrike" cap="none" normalizeH="0" baseline="0" smtClean="0">
              <a:ln>
                <a:noFill/>
              </a:ln>
              <a:solidFill>
                <a:schemeClr val="tx1"/>
              </a:solidFill>
              <a:effectLst/>
              <a:latin typeface="Arial" charset="0"/>
              <a:ea typeface="ＭＳ Ｐゴシック" pitchFamily="50" charset="-128"/>
            </a:endParaRPr>
          </a:p>
        </p:txBody>
      </p:sp>
      <p:sp>
        <p:nvSpPr>
          <p:cNvPr id="29" name="右矢印 28"/>
          <p:cNvSpPr/>
          <p:nvPr/>
        </p:nvSpPr>
        <p:spPr bwMode="auto">
          <a:xfrm>
            <a:off x="5500694" y="3643314"/>
            <a:ext cx="642942" cy="500066"/>
          </a:xfrm>
          <a:prstGeom prst="rightArrow">
            <a:avLst/>
          </a:prstGeom>
          <a:solidFill>
            <a:srgbClr val="FFFF00"/>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2000" b="0" i="0" u="none" strike="noStrike" cap="none" normalizeH="0" baseline="0" smtClean="0">
              <a:ln>
                <a:noFill/>
              </a:ln>
              <a:solidFill>
                <a:schemeClr val="tx1"/>
              </a:solidFill>
              <a:effectLst/>
              <a:latin typeface="Arial" charset="0"/>
              <a:ea typeface="ＭＳ Ｐゴシック" pitchFamily="50" charset="-128"/>
            </a:endParaRPr>
          </a:p>
        </p:txBody>
      </p:sp>
      <p:sp>
        <p:nvSpPr>
          <p:cNvPr id="33" name="角丸四角形吹き出し 32"/>
          <p:cNvSpPr/>
          <p:nvPr/>
        </p:nvSpPr>
        <p:spPr bwMode="auto">
          <a:xfrm>
            <a:off x="357158" y="4714884"/>
            <a:ext cx="3000396" cy="1634490"/>
          </a:xfrm>
          <a:prstGeom prst="wedgeRoundRectCallout">
            <a:avLst>
              <a:gd name="adj1" fmla="val 34955"/>
              <a:gd name="adj2" fmla="val -102252"/>
              <a:gd name="adj3" fmla="val 16667"/>
            </a:avLst>
          </a:prstGeom>
          <a:solidFill>
            <a:srgbClr val="FFE1E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r>
              <a:rPr lang="ja-JP" altLang="en-US" sz="1800" b="1" dirty="0" smtClean="0">
                <a:ea typeface="ＭＳ Ｐゴシック" pitchFamily="50" charset="-128"/>
              </a:rPr>
              <a:t>名前 </a:t>
            </a:r>
            <a:r>
              <a:rPr lang="en-US" altLang="ja-JP" sz="1800" b="1" dirty="0" smtClean="0">
                <a:ea typeface="ＭＳ Ｐゴシック" pitchFamily="50" charset="-128"/>
              </a:rPr>
              <a:t>&gt; </a:t>
            </a:r>
            <a:r>
              <a:rPr lang="ja-JP" altLang="en-US" sz="1800" b="1" dirty="0" smtClean="0">
                <a:ea typeface="ＭＳ Ｐゴシック" pitchFamily="50" charset="-128"/>
              </a:rPr>
              <a:t>型の順で定義</a:t>
            </a:r>
            <a:endParaRPr lang="en-US" altLang="ja-JP" sz="1800" b="1" dirty="0" smtClean="0">
              <a:ea typeface="ＭＳ Ｐゴシック" pitchFamily="50" charset="-128"/>
            </a:endParaRPr>
          </a:p>
          <a:p>
            <a:endParaRPr lang="en-US" altLang="ja-JP" sz="1800" dirty="0" smtClean="0">
              <a:ea typeface="ＭＳ Ｐゴシック" pitchFamily="50" charset="-128"/>
            </a:endParaRPr>
          </a:p>
          <a:p>
            <a:pPr algn="l"/>
            <a:r>
              <a:rPr lang="en-US" altLang="ja-JP" sz="1800" dirty="0" smtClean="0">
                <a:ea typeface="ＭＳ Ｐゴシック" pitchFamily="50" charset="-128"/>
              </a:rPr>
              <a:t>METHOD_PARAM_DEF</a:t>
            </a:r>
          </a:p>
          <a:p>
            <a:pPr algn="l"/>
            <a:r>
              <a:rPr lang="en-US" altLang="ja-JP" sz="1800" dirty="0" smtClean="0">
                <a:ea typeface="ＭＳ Ｐゴシック" pitchFamily="50" charset="-128"/>
              </a:rPr>
              <a:t>    </a:t>
            </a:r>
            <a:r>
              <a:rPr lang="en-US" altLang="ja-JP" sz="1800" dirty="0" err="1" smtClean="0">
                <a:ea typeface="ＭＳ Ｐゴシック" pitchFamily="50" charset="-128"/>
              </a:rPr>
              <a:t>arg</a:t>
            </a:r>
            <a:endParaRPr lang="en-US" altLang="ja-JP" sz="1800" dirty="0" smtClean="0">
              <a:ea typeface="ＭＳ Ｐゴシック" pitchFamily="50" charset="-128"/>
            </a:endParaRPr>
          </a:p>
          <a:p>
            <a:pPr algn="l"/>
            <a:r>
              <a:rPr lang="en-US" altLang="ja-JP" sz="1800" dirty="0" smtClean="0">
                <a:ea typeface="ＭＳ Ｐゴシック" pitchFamily="50" charset="-128"/>
              </a:rPr>
              <a:t>    String</a:t>
            </a:r>
            <a:endParaRPr lang="ja-JP" altLang="en-US" sz="1800" dirty="0" smtClean="0">
              <a:ea typeface="ＭＳ Ｐゴシック" pitchFamily="50" charset="-128"/>
            </a:endParaRPr>
          </a:p>
        </p:txBody>
      </p:sp>
      <p:sp>
        <p:nvSpPr>
          <p:cNvPr id="34" name="角丸四角形吹き出し 33"/>
          <p:cNvSpPr/>
          <p:nvPr/>
        </p:nvSpPr>
        <p:spPr bwMode="auto">
          <a:xfrm>
            <a:off x="4643438" y="785794"/>
            <a:ext cx="3000396" cy="1634490"/>
          </a:xfrm>
          <a:prstGeom prst="wedgeRoundRectCallout">
            <a:avLst>
              <a:gd name="adj1" fmla="val -89818"/>
              <a:gd name="adj2" fmla="val 33989"/>
              <a:gd name="adj3" fmla="val 16667"/>
            </a:avLst>
          </a:prstGeom>
          <a:solidFill>
            <a:srgbClr val="FFE1E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r>
              <a:rPr lang="ja-JP" altLang="en-US" sz="1800" b="1" dirty="0" smtClean="0">
                <a:ea typeface="ＭＳ Ｐゴシック" pitchFamily="50" charset="-128"/>
              </a:rPr>
              <a:t>型 </a:t>
            </a:r>
            <a:r>
              <a:rPr lang="en-US" altLang="ja-JP" sz="1800" b="1" dirty="0" smtClean="0">
                <a:ea typeface="ＭＳ Ｐゴシック" pitchFamily="50" charset="-128"/>
              </a:rPr>
              <a:t>&gt; </a:t>
            </a:r>
            <a:r>
              <a:rPr lang="ja-JP" altLang="en-US" sz="1800" b="1" dirty="0" smtClean="0">
                <a:ea typeface="ＭＳ Ｐゴシック" pitchFamily="50" charset="-128"/>
              </a:rPr>
              <a:t>名前の順で定義</a:t>
            </a:r>
            <a:endParaRPr lang="en-US" altLang="ja-JP" sz="1800" b="1" dirty="0" smtClean="0">
              <a:ea typeface="ＭＳ Ｐゴシック" pitchFamily="50" charset="-128"/>
            </a:endParaRPr>
          </a:p>
          <a:p>
            <a:endParaRPr lang="en-US" altLang="ja-JP" sz="1800" dirty="0" smtClean="0">
              <a:ea typeface="ＭＳ Ｐゴシック" pitchFamily="50" charset="-128"/>
            </a:endParaRPr>
          </a:p>
          <a:p>
            <a:pPr algn="l"/>
            <a:r>
              <a:rPr lang="en-US" altLang="ja-JP" sz="1800" dirty="0" smtClean="0">
                <a:ea typeface="ＭＳ Ｐゴシック" pitchFamily="50" charset="-128"/>
              </a:rPr>
              <a:t>METHOD_PARAM_DEF</a:t>
            </a:r>
          </a:p>
          <a:p>
            <a:pPr algn="l"/>
            <a:r>
              <a:rPr lang="en-US" altLang="ja-JP" sz="1800" dirty="0" smtClean="0">
                <a:ea typeface="ＭＳ Ｐゴシック" pitchFamily="50" charset="-128"/>
              </a:rPr>
              <a:t>    String</a:t>
            </a:r>
          </a:p>
          <a:p>
            <a:pPr algn="l"/>
            <a:r>
              <a:rPr lang="en-US" altLang="ja-JP" sz="1800" dirty="0" smtClean="0">
                <a:ea typeface="ＭＳ Ｐゴシック" pitchFamily="50" charset="-128"/>
              </a:rPr>
              <a:t>    </a:t>
            </a:r>
            <a:r>
              <a:rPr lang="en-US" altLang="ja-JP" sz="1800" dirty="0" err="1" smtClean="0">
                <a:ea typeface="ＭＳ Ｐゴシック" pitchFamily="50" charset="-128"/>
              </a:rPr>
              <a:t>arg</a:t>
            </a:r>
            <a:endParaRPr lang="ja-JP" altLang="en-US" sz="1800" dirty="0" smtClean="0">
              <a:ea typeface="ＭＳ Ｐゴシック" pitchFamily="50" charset="-128"/>
            </a:endParaRPr>
          </a:p>
        </p:txBody>
      </p:sp>
      <p:sp>
        <p:nvSpPr>
          <p:cNvPr id="36" name="正方形/長方形 35"/>
          <p:cNvSpPr/>
          <p:nvPr/>
        </p:nvSpPr>
        <p:spPr bwMode="auto">
          <a:xfrm>
            <a:off x="2285984" y="1928802"/>
            <a:ext cx="936000" cy="288000"/>
          </a:xfrm>
          <a:prstGeom prst="rect">
            <a:avLst/>
          </a:prstGeom>
          <a:solidFill>
            <a:srgbClr val="FF0000">
              <a:alpha val="10000"/>
            </a:srgbClr>
          </a:solidFill>
          <a:ln w="25400" cap="flat" cmpd="sng" algn="ctr">
            <a:solidFill>
              <a:srgbClr val="FF0000"/>
            </a:solidFill>
            <a:prstDash val="dash"/>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2000" b="0" i="0" u="none" strike="noStrike" cap="none" normalizeH="0" baseline="0" smtClean="0">
              <a:ln>
                <a:noFill/>
              </a:ln>
              <a:solidFill>
                <a:schemeClr val="tx1"/>
              </a:solidFill>
              <a:effectLst/>
              <a:latin typeface="Arial" charset="0"/>
              <a:ea typeface="ＭＳ Ｐゴシック" pitchFamily="50" charset="-128"/>
            </a:endParaRPr>
          </a:p>
        </p:txBody>
      </p:sp>
      <p:sp>
        <p:nvSpPr>
          <p:cNvPr id="37" name="正方形/長方形 36"/>
          <p:cNvSpPr/>
          <p:nvPr/>
        </p:nvSpPr>
        <p:spPr bwMode="auto">
          <a:xfrm>
            <a:off x="2357422" y="3571876"/>
            <a:ext cx="1224000" cy="288000"/>
          </a:xfrm>
          <a:prstGeom prst="rect">
            <a:avLst/>
          </a:prstGeom>
          <a:solidFill>
            <a:srgbClr val="FF0000">
              <a:alpha val="10000"/>
            </a:srgbClr>
          </a:solidFill>
          <a:ln w="25400" cap="flat" cmpd="sng" algn="ctr">
            <a:solidFill>
              <a:srgbClr val="FF0000"/>
            </a:solidFill>
            <a:prstDash val="dash"/>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2000" b="0" i="0" u="none" strike="noStrike" cap="none" normalizeH="0" baseline="0" smtClean="0">
              <a:ln>
                <a:noFill/>
              </a:ln>
              <a:solidFill>
                <a:schemeClr val="tx1"/>
              </a:solidFill>
              <a:effectLst/>
              <a:latin typeface="Arial" charset="0"/>
              <a:ea typeface="ＭＳ Ｐゴシック" pitchFamily="50" charset="-128"/>
            </a:endParaRPr>
          </a:p>
        </p:txBody>
      </p:sp>
      <p:sp>
        <p:nvSpPr>
          <p:cNvPr id="38" name="角丸四角形 37"/>
          <p:cNvSpPr/>
          <p:nvPr/>
        </p:nvSpPr>
        <p:spPr bwMode="auto">
          <a:xfrm>
            <a:off x="4357686" y="5214950"/>
            <a:ext cx="1500198" cy="715089"/>
          </a:xfrm>
          <a:prstGeom prst="roundRect">
            <a:avLst/>
          </a:prstGeom>
          <a:solidFill>
            <a:srgbClr val="FFFF00"/>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r>
              <a:rPr lang="ja-JP" altLang="en-US" sz="1800" b="1" dirty="0" smtClean="0">
                <a:ea typeface="ＭＳ Ｐゴシック" pitchFamily="50" charset="-128"/>
              </a:rPr>
              <a:t>記述順序の</a:t>
            </a:r>
            <a:endParaRPr lang="en-US" altLang="ja-JP" sz="1800" b="1" dirty="0" smtClean="0">
              <a:ea typeface="ＭＳ Ｐゴシック" pitchFamily="50" charset="-128"/>
            </a:endParaRPr>
          </a:p>
          <a:p>
            <a:pPr marL="0" marR="0" indent="0" algn="ctr" defTabSz="914400" rtl="0" eaLnBrk="1" fontAlgn="base" latinLnBrk="0" hangingPunct="1">
              <a:lnSpc>
                <a:spcPct val="100000"/>
              </a:lnSpc>
              <a:spcBef>
                <a:spcPct val="0"/>
              </a:spcBef>
              <a:spcAft>
                <a:spcPct val="0"/>
              </a:spcAft>
              <a:buClrTx/>
              <a:buSzTx/>
              <a:buFontTx/>
              <a:buNone/>
              <a:tabLst/>
            </a:pPr>
            <a:r>
              <a:rPr lang="ja-JP" altLang="en-US" sz="1800" b="1" dirty="0" smtClean="0">
                <a:ea typeface="ＭＳ Ｐゴシック" pitchFamily="50" charset="-128"/>
              </a:rPr>
              <a:t>違いを吸収</a:t>
            </a:r>
            <a:endParaRPr kumimoji="1" lang="ja-JP" altLang="en-US" sz="1800" b="1" i="0" u="none" strike="noStrike" cap="none" normalizeH="0" baseline="0" dirty="0" smtClean="0">
              <a:ln>
                <a:noFill/>
              </a:ln>
              <a:solidFill>
                <a:schemeClr val="tx1"/>
              </a:solidFill>
              <a:effectLst/>
              <a:latin typeface="Arial" charset="0"/>
              <a:ea typeface="ＭＳ Ｐゴシック" pitchFamily="50" charset="-12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6"/>
                                        </p:tgtEl>
                                        <p:attrNameLst>
                                          <p:attrName>style.visibility</p:attrName>
                                        </p:attrNameLst>
                                      </p:cBhvr>
                                      <p:to>
                                        <p:strVal val="visible"/>
                                      </p:to>
                                    </p:set>
                                    <p:animEffect transition="in" filter="blinds(horizontal)">
                                      <p:cBhvr>
                                        <p:cTn id="7" dur="500"/>
                                        <p:tgtEl>
                                          <p:spTgt spid="36"/>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34"/>
                                        </p:tgtEl>
                                        <p:attrNameLst>
                                          <p:attrName>style.visibility</p:attrName>
                                        </p:attrNameLst>
                                      </p:cBhvr>
                                      <p:to>
                                        <p:strVal val="visible"/>
                                      </p:to>
                                    </p:set>
                                    <p:animEffect transition="in" filter="blinds(horizontal)">
                                      <p:cBhvr>
                                        <p:cTn id="10" dur="500"/>
                                        <p:tgtEl>
                                          <p:spTgt spid="34"/>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37"/>
                                        </p:tgtEl>
                                        <p:attrNameLst>
                                          <p:attrName>style.visibility</p:attrName>
                                        </p:attrNameLst>
                                      </p:cBhvr>
                                      <p:to>
                                        <p:strVal val="visible"/>
                                      </p:to>
                                    </p:set>
                                    <p:animEffect transition="in" filter="blinds(horizontal)">
                                      <p:cBhvr>
                                        <p:cTn id="15" dur="500"/>
                                        <p:tgtEl>
                                          <p:spTgt spid="37"/>
                                        </p:tgtEl>
                                      </p:cBhvr>
                                    </p:animEffect>
                                  </p:childTnLst>
                                </p:cTn>
                              </p:par>
                              <p:par>
                                <p:cTn id="16" presetID="3" presetClass="entr" presetSubtype="10" fill="hold" grpId="0" nodeType="withEffect">
                                  <p:stCondLst>
                                    <p:cond delay="0"/>
                                  </p:stCondLst>
                                  <p:childTnLst>
                                    <p:set>
                                      <p:cBhvr>
                                        <p:cTn id="17" dur="1" fill="hold">
                                          <p:stCondLst>
                                            <p:cond delay="0"/>
                                          </p:stCondLst>
                                        </p:cTn>
                                        <p:tgtEl>
                                          <p:spTgt spid="33"/>
                                        </p:tgtEl>
                                        <p:attrNameLst>
                                          <p:attrName>style.visibility</p:attrName>
                                        </p:attrNameLst>
                                      </p:cBhvr>
                                      <p:to>
                                        <p:strVal val="visible"/>
                                      </p:to>
                                    </p:set>
                                    <p:animEffect transition="in" filter="blinds(horizontal)">
                                      <p:cBhvr>
                                        <p:cTn id="18" dur="500"/>
                                        <p:tgtEl>
                                          <p:spTgt spid="33"/>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grpId="0" nodeType="clickEffect">
                                  <p:stCondLst>
                                    <p:cond delay="0"/>
                                  </p:stCondLst>
                                  <p:childTnLst>
                                    <p:set>
                                      <p:cBhvr>
                                        <p:cTn id="22" dur="1" fill="hold">
                                          <p:stCondLst>
                                            <p:cond delay="0"/>
                                          </p:stCondLst>
                                        </p:cTn>
                                        <p:tgtEl>
                                          <p:spTgt spid="38"/>
                                        </p:tgtEl>
                                        <p:attrNameLst>
                                          <p:attrName>style.visibility</p:attrName>
                                        </p:attrNameLst>
                                      </p:cBhvr>
                                      <p:to>
                                        <p:strVal val="visible"/>
                                      </p:to>
                                    </p:set>
                                    <p:animEffect transition="in" filter="blinds(horizontal)">
                                      <p:cBhvr>
                                        <p:cTn id="23" dur="500"/>
                                        <p:tgtEl>
                                          <p:spTgt spid="38"/>
                                        </p:tgtEl>
                                      </p:cBhvr>
                                    </p:animEffect>
                                  </p:childTnLst>
                                </p:cTn>
                              </p:par>
                              <p:par>
                                <p:cTn id="24" presetID="3" presetClass="emph" presetSubtype="2" fill="hold" nodeType="withEffect">
                                  <p:stCondLst>
                                    <p:cond delay="0"/>
                                  </p:stCondLst>
                                  <p:childTnLst>
                                    <p:animClr clrSpc="rgb">
                                      <p:cBhvr override="childStyle">
                                        <p:cTn id="25" dur="500" fill="hold"/>
                                        <p:tgtEl>
                                          <p:spTgt spid="21">
                                            <p:txEl>
                                              <p:pRg st="17" end="17"/>
                                            </p:txEl>
                                          </p:spTgt>
                                        </p:tgtEl>
                                        <p:attrNameLst>
                                          <p:attrName>style.color</p:attrName>
                                        </p:attrNameLst>
                                      </p:cBhvr>
                                      <p:to>
                                        <a:srgbClr val="FF0000"/>
                                      </p:to>
                                    </p:animClr>
                                  </p:childTnLst>
                                </p:cTn>
                              </p:par>
                              <p:par>
                                <p:cTn id="26" presetID="5" presetClass="emph" presetSubtype="1" nodeType="withEffect">
                                  <p:stCondLst>
                                    <p:cond delay="0"/>
                                  </p:stCondLst>
                                  <p:childTnLst>
                                    <p:set>
                                      <p:cBhvr override="childStyle">
                                        <p:cTn id="27" dur="indefinite"/>
                                        <p:tgtEl>
                                          <p:spTgt spid="21">
                                            <p:txEl>
                                              <p:pRg st="17" end="17"/>
                                            </p:txEl>
                                          </p:spTgt>
                                        </p:tgtEl>
                                        <p:attrNameLst>
                                          <p:attrName>style.fontStyle</p:attrName>
                                        </p:attrNameLst>
                                      </p:cBhvr>
                                      <p:to>
                                        <p:strVal val="normal"/>
                                      </p:to>
                                    </p:set>
                                    <p:set>
                                      <p:cBhvr override="childStyle">
                                        <p:cTn id="28" dur="indefinite"/>
                                        <p:tgtEl>
                                          <p:spTgt spid="21">
                                            <p:txEl>
                                              <p:pRg st="17" end="17"/>
                                            </p:txEl>
                                          </p:spTgt>
                                        </p:tgtEl>
                                        <p:attrNameLst>
                                          <p:attrName>style.fontWeight</p:attrName>
                                        </p:attrNameLst>
                                      </p:cBhvr>
                                      <p:to>
                                        <p:strVal val="bold"/>
                                      </p:to>
                                    </p:set>
                                    <p:set>
                                      <p:cBhvr override="childStyle">
                                        <p:cTn id="29" dur="indefinite"/>
                                        <p:tgtEl>
                                          <p:spTgt spid="21">
                                            <p:txEl>
                                              <p:pRg st="17" end="17"/>
                                            </p:txEl>
                                          </p:spTgt>
                                        </p:tgtEl>
                                        <p:attrNameLst>
                                          <p:attrName>style.textDecorationUnderline</p:attrName>
                                        </p:attrNameLst>
                                      </p:cBhvr>
                                      <p:to>
                                        <p:strVal val="false"/>
                                      </p:to>
                                    </p:set>
                                  </p:childTnLst>
                                </p:cTn>
                              </p:par>
                              <p:par>
                                <p:cTn id="30" presetID="3" presetClass="emph" presetSubtype="2" fill="hold" nodeType="withEffect">
                                  <p:stCondLst>
                                    <p:cond delay="0"/>
                                  </p:stCondLst>
                                  <p:childTnLst>
                                    <p:animClr clrSpc="rgb">
                                      <p:cBhvr override="childStyle">
                                        <p:cTn id="31" dur="500" fill="hold"/>
                                        <p:tgtEl>
                                          <p:spTgt spid="21">
                                            <p:txEl>
                                              <p:pRg st="15" end="15"/>
                                            </p:txEl>
                                          </p:spTgt>
                                        </p:tgtEl>
                                        <p:attrNameLst>
                                          <p:attrName>style.color</p:attrName>
                                        </p:attrNameLst>
                                      </p:cBhvr>
                                      <p:to>
                                        <a:srgbClr val="FF0000"/>
                                      </p:to>
                                    </p:animClr>
                                  </p:childTnLst>
                                </p:cTn>
                              </p:par>
                              <p:par>
                                <p:cTn id="32" presetID="5" presetClass="emph" presetSubtype="1" nodeType="withEffect">
                                  <p:stCondLst>
                                    <p:cond delay="0"/>
                                  </p:stCondLst>
                                  <p:childTnLst>
                                    <p:set>
                                      <p:cBhvr override="childStyle">
                                        <p:cTn id="33" dur="indefinite"/>
                                        <p:tgtEl>
                                          <p:spTgt spid="21">
                                            <p:txEl>
                                              <p:pRg st="15" end="15"/>
                                            </p:txEl>
                                          </p:spTgt>
                                        </p:tgtEl>
                                        <p:attrNameLst>
                                          <p:attrName>style.fontStyle</p:attrName>
                                        </p:attrNameLst>
                                      </p:cBhvr>
                                      <p:to>
                                        <p:strVal val="normal"/>
                                      </p:to>
                                    </p:set>
                                    <p:set>
                                      <p:cBhvr override="childStyle">
                                        <p:cTn id="34" dur="indefinite"/>
                                        <p:tgtEl>
                                          <p:spTgt spid="21">
                                            <p:txEl>
                                              <p:pRg st="15" end="15"/>
                                            </p:txEl>
                                          </p:spTgt>
                                        </p:tgtEl>
                                        <p:attrNameLst>
                                          <p:attrName>style.fontWeight</p:attrName>
                                        </p:attrNameLst>
                                      </p:cBhvr>
                                      <p:to>
                                        <p:strVal val="bold"/>
                                      </p:to>
                                    </p:set>
                                    <p:set>
                                      <p:cBhvr override="childStyle">
                                        <p:cTn id="35" dur="indefinite"/>
                                        <p:tgtEl>
                                          <p:spTgt spid="21">
                                            <p:txEl>
                                              <p:pRg st="15" end="15"/>
                                            </p:txEl>
                                          </p:spTgt>
                                        </p:tgtEl>
                                        <p:attrNameLst>
                                          <p:attrName>style.textDecorationUnderline</p:attrName>
                                        </p:attrNameLst>
                                      </p:cBhvr>
                                      <p:to>
                                        <p:strVal val="false"/>
                                      </p:to>
                                    </p:set>
                                  </p:childTnLst>
                                </p:cTn>
                              </p:par>
                              <p:par>
                                <p:cTn id="36" presetID="9" presetClass="emph" presetSubtype="0" nodeType="withEffect">
                                  <p:stCondLst>
                                    <p:cond delay="0"/>
                                  </p:stCondLst>
                                  <p:childTnLst>
                                    <p:set>
                                      <p:cBhvr rctx="PPT">
                                        <p:cTn id="37" dur="indefinite"/>
                                        <p:tgtEl>
                                          <p:spTgt spid="21">
                                            <p:txEl>
                                              <p:pRg st="0" end="0"/>
                                            </p:txEl>
                                          </p:spTgt>
                                        </p:tgtEl>
                                        <p:attrNameLst>
                                          <p:attrName>style.opacity</p:attrName>
                                        </p:attrNameLst>
                                      </p:cBhvr>
                                      <p:to>
                                        <p:strVal val="0.25"/>
                                      </p:to>
                                    </p:set>
                                    <p:animEffect filter="image" prLst="opacity: 0.25">
                                      <p:cBhvr rctx="IE">
                                        <p:cTn id="38" dur="indefinite"/>
                                        <p:tgtEl>
                                          <p:spTgt spid="21">
                                            <p:txEl>
                                              <p:pRg st="0" end="0"/>
                                            </p:txEl>
                                          </p:spTgt>
                                        </p:tgtEl>
                                      </p:cBhvr>
                                    </p:animEffect>
                                  </p:childTnLst>
                                </p:cTn>
                              </p:par>
                              <p:par>
                                <p:cTn id="39" presetID="9" presetClass="emph" presetSubtype="0" nodeType="withEffect">
                                  <p:stCondLst>
                                    <p:cond delay="0"/>
                                  </p:stCondLst>
                                  <p:childTnLst>
                                    <p:set>
                                      <p:cBhvr rctx="PPT">
                                        <p:cTn id="40" dur="indefinite"/>
                                        <p:tgtEl>
                                          <p:spTgt spid="21">
                                            <p:txEl>
                                              <p:pRg st="1" end="1"/>
                                            </p:txEl>
                                          </p:spTgt>
                                        </p:tgtEl>
                                        <p:attrNameLst>
                                          <p:attrName>style.opacity</p:attrName>
                                        </p:attrNameLst>
                                      </p:cBhvr>
                                      <p:to>
                                        <p:strVal val="0.25"/>
                                      </p:to>
                                    </p:set>
                                    <p:animEffect filter="image" prLst="opacity: 0.25">
                                      <p:cBhvr rctx="IE">
                                        <p:cTn id="41" dur="indefinite"/>
                                        <p:tgtEl>
                                          <p:spTgt spid="21">
                                            <p:txEl>
                                              <p:pRg st="1" end="1"/>
                                            </p:txEl>
                                          </p:spTgt>
                                        </p:tgtEl>
                                      </p:cBhvr>
                                    </p:animEffect>
                                  </p:childTnLst>
                                </p:cTn>
                              </p:par>
                              <p:par>
                                <p:cTn id="42" presetID="9" presetClass="emph" presetSubtype="0" nodeType="withEffect">
                                  <p:stCondLst>
                                    <p:cond delay="0"/>
                                  </p:stCondLst>
                                  <p:childTnLst>
                                    <p:set>
                                      <p:cBhvr rctx="PPT">
                                        <p:cTn id="43" dur="indefinite"/>
                                        <p:tgtEl>
                                          <p:spTgt spid="21">
                                            <p:txEl>
                                              <p:pRg st="2" end="2"/>
                                            </p:txEl>
                                          </p:spTgt>
                                        </p:tgtEl>
                                        <p:attrNameLst>
                                          <p:attrName>style.opacity</p:attrName>
                                        </p:attrNameLst>
                                      </p:cBhvr>
                                      <p:to>
                                        <p:strVal val="0.25"/>
                                      </p:to>
                                    </p:set>
                                    <p:animEffect filter="image" prLst="opacity: 0.25">
                                      <p:cBhvr rctx="IE">
                                        <p:cTn id="44" dur="indefinite"/>
                                        <p:tgtEl>
                                          <p:spTgt spid="21">
                                            <p:txEl>
                                              <p:pRg st="2" end="2"/>
                                            </p:txEl>
                                          </p:spTgt>
                                        </p:tgtEl>
                                      </p:cBhvr>
                                    </p:animEffect>
                                  </p:childTnLst>
                                </p:cTn>
                              </p:par>
                              <p:par>
                                <p:cTn id="45" presetID="9" presetClass="emph" presetSubtype="0" nodeType="withEffect">
                                  <p:stCondLst>
                                    <p:cond delay="0"/>
                                  </p:stCondLst>
                                  <p:childTnLst>
                                    <p:set>
                                      <p:cBhvr rctx="PPT">
                                        <p:cTn id="46" dur="indefinite"/>
                                        <p:tgtEl>
                                          <p:spTgt spid="21">
                                            <p:txEl>
                                              <p:pRg st="3" end="3"/>
                                            </p:txEl>
                                          </p:spTgt>
                                        </p:tgtEl>
                                        <p:attrNameLst>
                                          <p:attrName>style.opacity</p:attrName>
                                        </p:attrNameLst>
                                      </p:cBhvr>
                                      <p:to>
                                        <p:strVal val="0.25"/>
                                      </p:to>
                                    </p:set>
                                    <p:animEffect filter="image" prLst="opacity: 0.25">
                                      <p:cBhvr rctx="IE">
                                        <p:cTn id="47" dur="indefinite"/>
                                        <p:tgtEl>
                                          <p:spTgt spid="21">
                                            <p:txEl>
                                              <p:pRg st="3" end="3"/>
                                            </p:txEl>
                                          </p:spTgt>
                                        </p:tgtEl>
                                      </p:cBhvr>
                                    </p:animEffect>
                                  </p:childTnLst>
                                </p:cTn>
                              </p:par>
                              <p:par>
                                <p:cTn id="48" presetID="9" presetClass="emph" presetSubtype="0" nodeType="withEffect">
                                  <p:stCondLst>
                                    <p:cond delay="0"/>
                                  </p:stCondLst>
                                  <p:childTnLst>
                                    <p:set>
                                      <p:cBhvr rctx="PPT">
                                        <p:cTn id="49" dur="indefinite"/>
                                        <p:tgtEl>
                                          <p:spTgt spid="21">
                                            <p:txEl>
                                              <p:pRg st="4" end="4"/>
                                            </p:txEl>
                                          </p:spTgt>
                                        </p:tgtEl>
                                        <p:attrNameLst>
                                          <p:attrName>style.opacity</p:attrName>
                                        </p:attrNameLst>
                                      </p:cBhvr>
                                      <p:to>
                                        <p:strVal val="0.25"/>
                                      </p:to>
                                    </p:set>
                                    <p:animEffect filter="image" prLst="opacity: 0.25">
                                      <p:cBhvr rctx="IE">
                                        <p:cTn id="50" dur="indefinite"/>
                                        <p:tgtEl>
                                          <p:spTgt spid="21">
                                            <p:txEl>
                                              <p:pRg st="4" end="4"/>
                                            </p:txEl>
                                          </p:spTgt>
                                        </p:tgtEl>
                                      </p:cBhvr>
                                    </p:animEffect>
                                  </p:childTnLst>
                                </p:cTn>
                              </p:par>
                              <p:par>
                                <p:cTn id="51" presetID="9" presetClass="emph" presetSubtype="0" nodeType="withEffect">
                                  <p:stCondLst>
                                    <p:cond delay="0"/>
                                  </p:stCondLst>
                                  <p:childTnLst>
                                    <p:set>
                                      <p:cBhvr rctx="PPT">
                                        <p:cTn id="52" dur="indefinite"/>
                                        <p:tgtEl>
                                          <p:spTgt spid="21">
                                            <p:txEl>
                                              <p:pRg st="5" end="5"/>
                                            </p:txEl>
                                          </p:spTgt>
                                        </p:tgtEl>
                                        <p:attrNameLst>
                                          <p:attrName>style.opacity</p:attrName>
                                        </p:attrNameLst>
                                      </p:cBhvr>
                                      <p:to>
                                        <p:strVal val="0.25"/>
                                      </p:to>
                                    </p:set>
                                    <p:animEffect filter="image" prLst="opacity: 0.25">
                                      <p:cBhvr rctx="IE">
                                        <p:cTn id="53" dur="indefinite"/>
                                        <p:tgtEl>
                                          <p:spTgt spid="21">
                                            <p:txEl>
                                              <p:pRg st="5" end="5"/>
                                            </p:txEl>
                                          </p:spTgt>
                                        </p:tgtEl>
                                      </p:cBhvr>
                                    </p:animEffect>
                                  </p:childTnLst>
                                </p:cTn>
                              </p:par>
                              <p:par>
                                <p:cTn id="54" presetID="9" presetClass="emph" presetSubtype="0" nodeType="withEffect">
                                  <p:stCondLst>
                                    <p:cond delay="0"/>
                                  </p:stCondLst>
                                  <p:childTnLst>
                                    <p:set>
                                      <p:cBhvr rctx="PPT">
                                        <p:cTn id="55" dur="indefinite"/>
                                        <p:tgtEl>
                                          <p:spTgt spid="21">
                                            <p:txEl>
                                              <p:pRg st="6" end="6"/>
                                            </p:txEl>
                                          </p:spTgt>
                                        </p:tgtEl>
                                        <p:attrNameLst>
                                          <p:attrName>style.opacity</p:attrName>
                                        </p:attrNameLst>
                                      </p:cBhvr>
                                      <p:to>
                                        <p:strVal val="0.25"/>
                                      </p:to>
                                    </p:set>
                                    <p:animEffect filter="image" prLst="opacity: 0.25">
                                      <p:cBhvr rctx="IE">
                                        <p:cTn id="56" dur="indefinite"/>
                                        <p:tgtEl>
                                          <p:spTgt spid="21">
                                            <p:txEl>
                                              <p:pRg st="6" end="6"/>
                                            </p:txEl>
                                          </p:spTgt>
                                        </p:tgtEl>
                                      </p:cBhvr>
                                    </p:animEffect>
                                  </p:childTnLst>
                                </p:cTn>
                              </p:par>
                              <p:par>
                                <p:cTn id="57" presetID="9" presetClass="emph" presetSubtype="0" nodeType="withEffect">
                                  <p:stCondLst>
                                    <p:cond delay="0"/>
                                  </p:stCondLst>
                                  <p:childTnLst>
                                    <p:set>
                                      <p:cBhvr rctx="PPT">
                                        <p:cTn id="58" dur="indefinite"/>
                                        <p:tgtEl>
                                          <p:spTgt spid="21">
                                            <p:txEl>
                                              <p:pRg st="7" end="7"/>
                                            </p:txEl>
                                          </p:spTgt>
                                        </p:tgtEl>
                                        <p:attrNameLst>
                                          <p:attrName>style.opacity</p:attrName>
                                        </p:attrNameLst>
                                      </p:cBhvr>
                                      <p:to>
                                        <p:strVal val="0.25"/>
                                      </p:to>
                                    </p:set>
                                    <p:animEffect filter="image" prLst="opacity: 0.25">
                                      <p:cBhvr rctx="IE">
                                        <p:cTn id="59" dur="indefinite"/>
                                        <p:tgtEl>
                                          <p:spTgt spid="21">
                                            <p:txEl>
                                              <p:pRg st="7" end="7"/>
                                            </p:txEl>
                                          </p:spTgt>
                                        </p:tgtEl>
                                      </p:cBhvr>
                                    </p:animEffect>
                                  </p:childTnLst>
                                </p:cTn>
                              </p:par>
                              <p:par>
                                <p:cTn id="60" presetID="9" presetClass="emph" presetSubtype="0" nodeType="withEffect">
                                  <p:stCondLst>
                                    <p:cond delay="0"/>
                                  </p:stCondLst>
                                  <p:childTnLst>
                                    <p:set>
                                      <p:cBhvr rctx="PPT">
                                        <p:cTn id="61" dur="indefinite"/>
                                        <p:tgtEl>
                                          <p:spTgt spid="21">
                                            <p:txEl>
                                              <p:pRg st="8" end="8"/>
                                            </p:txEl>
                                          </p:spTgt>
                                        </p:tgtEl>
                                        <p:attrNameLst>
                                          <p:attrName>style.opacity</p:attrName>
                                        </p:attrNameLst>
                                      </p:cBhvr>
                                      <p:to>
                                        <p:strVal val="0.25"/>
                                      </p:to>
                                    </p:set>
                                    <p:animEffect filter="image" prLst="opacity: 0.25">
                                      <p:cBhvr rctx="IE">
                                        <p:cTn id="62" dur="indefinite"/>
                                        <p:tgtEl>
                                          <p:spTgt spid="21">
                                            <p:txEl>
                                              <p:pRg st="8" end="8"/>
                                            </p:txEl>
                                          </p:spTgt>
                                        </p:tgtEl>
                                      </p:cBhvr>
                                    </p:animEffect>
                                  </p:childTnLst>
                                </p:cTn>
                              </p:par>
                              <p:par>
                                <p:cTn id="63" presetID="9" presetClass="emph" presetSubtype="0" nodeType="withEffect">
                                  <p:stCondLst>
                                    <p:cond delay="0"/>
                                  </p:stCondLst>
                                  <p:childTnLst>
                                    <p:set>
                                      <p:cBhvr rctx="PPT">
                                        <p:cTn id="64" dur="indefinite"/>
                                        <p:tgtEl>
                                          <p:spTgt spid="21">
                                            <p:txEl>
                                              <p:pRg st="9" end="9"/>
                                            </p:txEl>
                                          </p:spTgt>
                                        </p:tgtEl>
                                        <p:attrNameLst>
                                          <p:attrName>style.opacity</p:attrName>
                                        </p:attrNameLst>
                                      </p:cBhvr>
                                      <p:to>
                                        <p:strVal val="0.25"/>
                                      </p:to>
                                    </p:set>
                                    <p:animEffect filter="image" prLst="opacity: 0.25">
                                      <p:cBhvr rctx="IE">
                                        <p:cTn id="65" dur="indefinite"/>
                                        <p:tgtEl>
                                          <p:spTgt spid="21">
                                            <p:txEl>
                                              <p:pRg st="9" end="9"/>
                                            </p:txEl>
                                          </p:spTgt>
                                        </p:tgtEl>
                                      </p:cBhvr>
                                    </p:animEffect>
                                  </p:childTnLst>
                                </p:cTn>
                              </p:par>
                              <p:par>
                                <p:cTn id="66" presetID="9" presetClass="emph" presetSubtype="0" nodeType="withEffect">
                                  <p:stCondLst>
                                    <p:cond delay="0"/>
                                  </p:stCondLst>
                                  <p:childTnLst>
                                    <p:set>
                                      <p:cBhvr rctx="PPT">
                                        <p:cTn id="67" dur="indefinite"/>
                                        <p:tgtEl>
                                          <p:spTgt spid="21">
                                            <p:txEl>
                                              <p:pRg st="10" end="10"/>
                                            </p:txEl>
                                          </p:spTgt>
                                        </p:tgtEl>
                                        <p:attrNameLst>
                                          <p:attrName>style.opacity</p:attrName>
                                        </p:attrNameLst>
                                      </p:cBhvr>
                                      <p:to>
                                        <p:strVal val="0.25"/>
                                      </p:to>
                                    </p:set>
                                    <p:animEffect filter="image" prLst="opacity: 0.25">
                                      <p:cBhvr rctx="IE">
                                        <p:cTn id="68" dur="indefinite"/>
                                        <p:tgtEl>
                                          <p:spTgt spid="21">
                                            <p:txEl>
                                              <p:pRg st="10" end="10"/>
                                            </p:txEl>
                                          </p:spTgt>
                                        </p:tgtEl>
                                      </p:cBhvr>
                                    </p:animEffect>
                                  </p:childTnLst>
                                </p:cTn>
                              </p:par>
                              <p:par>
                                <p:cTn id="69" presetID="9" presetClass="emph" presetSubtype="0" nodeType="withEffect">
                                  <p:stCondLst>
                                    <p:cond delay="0"/>
                                  </p:stCondLst>
                                  <p:childTnLst>
                                    <p:set>
                                      <p:cBhvr rctx="PPT">
                                        <p:cTn id="70" dur="indefinite"/>
                                        <p:tgtEl>
                                          <p:spTgt spid="21">
                                            <p:txEl>
                                              <p:pRg st="11" end="11"/>
                                            </p:txEl>
                                          </p:spTgt>
                                        </p:tgtEl>
                                        <p:attrNameLst>
                                          <p:attrName>style.opacity</p:attrName>
                                        </p:attrNameLst>
                                      </p:cBhvr>
                                      <p:to>
                                        <p:strVal val="0.25"/>
                                      </p:to>
                                    </p:set>
                                    <p:animEffect filter="image" prLst="opacity: 0.25">
                                      <p:cBhvr rctx="IE">
                                        <p:cTn id="71" dur="indefinite"/>
                                        <p:tgtEl>
                                          <p:spTgt spid="21">
                                            <p:txEl>
                                              <p:pRg st="11" end="11"/>
                                            </p:txEl>
                                          </p:spTgt>
                                        </p:tgtEl>
                                      </p:cBhvr>
                                    </p:animEffect>
                                  </p:childTnLst>
                                </p:cTn>
                              </p:par>
                              <p:par>
                                <p:cTn id="72" presetID="9" presetClass="emph" presetSubtype="0" nodeType="withEffect">
                                  <p:stCondLst>
                                    <p:cond delay="0"/>
                                  </p:stCondLst>
                                  <p:childTnLst>
                                    <p:set>
                                      <p:cBhvr rctx="PPT">
                                        <p:cTn id="73" dur="indefinite"/>
                                        <p:tgtEl>
                                          <p:spTgt spid="21">
                                            <p:txEl>
                                              <p:pRg st="12" end="12"/>
                                            </p:txEl>
                                          </p:spTgt>
                                        </p:tgtEl>
                                        <p:attrNameLst>
                                          <p:attrName>style.opacity</p:attrName>
                                        </p:attrNameLst>
                                      </p:cBhvr>
                                      <p:to>
                                        <p:strVal val="0.25"/>
                                      </p:to>
                                    </p:set>
                                    <p:animEffect filter="image" prLst="opacity: 0.25">
                                      <p:cBhvr rctx="IE">
                                        <p:cTn id="74" dur="indefinite"/>
                                        <p:tgtEl>
                                          <p:spTgt spid="21">
                                            <p:txEl>
                                              <p:pRg st="12" end="12"/>
                                            </p:txEl>
                                          </p:spTgt>
                                        </p:tgtEl>
                                      </p:cBhvr>
                                    </p:animEffect>
                                  </p:childTnLst>
                                </p:cTn>
                              </p:par>
                              <p:par>
                                <p:cTn id="75" presetID="9" presetClass="emph" presetSubtype="0" nodeType="withEffect">
                                  <p:stCondLst>
                                    <p:cond delay="0"/>
                                  </p:stCondLst>
                                  <p:childTnLst>
                                    <p:set>
                                      <p:cBhvr rctx="PPT">
                                        <p:cTn id="76" dur="indefinite"/>
                                        <p:tgtEl>
                                          <p:spTgt spid="21">
                                            <p:txEl>
                                              <p:pRg st="13" end="13"/>
                                            </p:txEl>
                                          </p:spTgt>
                                        </p:tgtEl>
                                        <p:attrNameLst>
                                          <p:attrName>style.opacity</p:attrName>
                                        </p:attrNameLst>
                                      </p:cBhvr>
                                      <p:to>
                                        <p:strVal val="0.25"/>
                                      </p:to>
                                    </p:set>
                                    <p:animEffect filter="image" prLst="opacity: 0.25">
                                      <p:cBhvr rctx="IE">
                                        <p:cTn id="77" dur="indefinite"/>
                                        <p:tgtEl>
                                          <p:spTgt spid="21">
                                            <p:txEl>
                                              <p:pRg st="13" end="13"/>
                                            </p:txEl>
                                          </p:spTgt>
                                        </p:tgtEl>
                                      </p:cBhvr>
                                    </p:animEffect>
                                  </p:childTnLst>
                                </p:cTn>
                              </p:par>
                              <p:par>
                                <p:cTn id="78" presetID="9" presetClass="emph" presetSubtype="0" nodeType="withEffect">
                                  <p:stCondLst>
                                    <p:cond delay="0"/>
                                  </p:stCondLst>
                                  <p:childTnLst>
                                    <p:set>
                                      <p:cBhvr rctx="PPT">
                                        <p:cTn id="79" dur="indefinite"/>
                                        <p:tgtEl>
                                          <p:spTgt spid="21">
                                            <p:txEl>
                                              <p:pRg st="19" end="19"/>
                                            </p:txEl>
                                          </p:spTgt>
                                        </p:tgtEl>
                                        <p:attrNameLst>
                                          <p:attrName>style.opacity</p:attrName>
                                        </p:attrNameLst>
                                      </p:cBhvr>
                                      <p:to>
                                        <p:strVal val="0.25"/>
                                      </p:to>
                                    </p:set>
                                    <p:animEffect filter="image" prLst="opacity: 0.25">
                                      <p:cBhvr rctx="IE">
                                        <p:cTn id="80" dur="indefinite"/>
                                        <p:tgtEl>
                                          <p:spTgt spid="21">
                                            <p:txEl>
                                              <p:pRg st="19" end="19"/>
                                            </p:txEl>
                                          </p:spTgt>
                                        </p:tgtEl>
                                      </p:cBhvr>
                                    </p:animEffect>
                                  </p:childTnLst>
                                </p:cTn>
                              </p:par>
                              <p:par>
                                <p:cTn id="81" presetID="9" presetClass="emph" presetSubtype="0" nodeType="withEffect">
                                  <p:stCondLst>
                                    <p:cond delay="0"/>
                                  </p:stCondLst>
                                  <p:childTnLst>
                                    <p:set>
                                      <p:cBhvr rctx="PPT">
                                        <p:cTn id="82" dur="indefinite"/>
                                        <p:tgtEl>
                                          <p:spTgt spid="21">
                                            <p:txEl>
                                              <p:pRg st="20" end="20"/>
                                            </p:txEl>
                                          </p:spTgt>
                                        </p:tgtEl>
                                        <p:attrNameLst>
                                          <p:attrName>style.opacity</p:attrName>
                                        </p:attrNameLst>
                                      </p:cBhvr>
                                      <p:to>
                                        <p:strVal val="0.25"/>
                                      </p:to>
                                    </p:set>
                                    <p:animEffect filter="image" prLst="opacity: 0.25">
                                      <p:cBhvr rctx="IE">
                                        <p:cTn id="83" dur="indefinite"/>
                                        <p:tgtEl>
                                          <p:spTgt spid="21">
                                            <p:txEl>
                                              <p:pRg st="20" end="20"/>
                                            </p:txEl>
                                          </p:spTgt>
                                        </p:tgtEl>
                                      </p:cBhvr>
                                    </p:animEffect>
                                  </p:childTnLst>
                                </p:cTn>
                              </p:par>
                              <p:par>
                                <p:cTn id="84" presetID="9" presetClass="emph" presetSubtype="0" nodeType="withEffect">
                                  <p:stCondLst>
                                    <p:cond delay="0"/>
                                  </p:stCondLst>
                                  <p:childTnLst>
                                    <p:set>
                                      <p:cBhvr rctx="PPT">
                                        <p:cTn id="85" dur="indefinite"/>
                                        <p:tgtEl>
                                          <p:spTgt spid="21">
                                            <p:txEl>
                                              <p:pRg st="21" end="21"/>
                                            </p:txEl>
                                          </p:spTgt>
                                        </p:tgtEl>
                                        <p:attrNameLst>
                                          <p:attrName>style.opacity</p:attrName>
                                        </p:attrNameLst>
                                      </p:cBhvr>
                                      <p:to>
                                        <p:strVal val="0.25"/>
                                      </p:to>
                                    </p:set>
                                    <p:animEffect filter="image" prLst="opacity: 0.25">
                                      <p:cBhvr rctx="IE">
                                        <p:cTn id="86" dur="indefinite"/>
                                        <p:tgtEl>
                                          <p:spTgt spid="21">
                                            <p:txEl>
                                              <p:pRg st="21" end="21"/>
                                            </p:txEl>
                                          </p:spTgt>
                                        </p:tgtEl>
                                      </p:cBhvr>
                                    </p:animEffect>
                                  </p:childTnLst>
                                </p:cTn>
                              </p:par>
                              <p:par>
                                <p:cTn id="87" presetID="9" presetClass="emph" presetSubtype="0" nodeType="withEffect">
                                  <p:stCondLst>
                                    <p:cond delay="0"/>
                                  </p:stCondLst>
                                  <p:childTnLst>
                                    <p:set>
                                      <p:cBhvr rctx="PPT">
                                        <p:cTn id="88" dur="indefinite"/>
                                        <p:tgtEl>
                                          <p:spTgt spid="21">
                                            <p:txEl>
                                              <p:pRg st="22" end="22"/>
                                            </p:txEl>
                                          </p:spTgt>
                                        </p:tgtEl>
                                        <p:attrNameLst>
                                          <p:attrName>style.opacity</p:attrName>
                                        </p:attrNameLst>
                                      </p:cBhvr>
                                      <p:to>
                                        <p:strVal val="0.25"/>
                                      </p:to>
                                    </p:set>
                                    <p:animEffect filter="image" prLst="opacity: 0.25">
                                      <p:cBhvr rctx="IE">
                                        <p:cTn id="89" dur="indefinite"/>
                                        <p:tgtEl>
                                          <p:spTgt spid="21">
                                            <p:txEl>
                                              <p:pRg st="22" end="22"/>
                                            </p:txEl>
                                          </p:spTgt>
                                        </p:tgtEl>
                                      </p:cBhvr>
                                    </p:animEffect>
                                  </p:childTnLst>
                                </p:cTn>
                              </p:par>
                              <p:par>
                                <p:cTn id="90" presetID="9" presetClass="emph" presetSubtype="0" nodeType="withEffect">
                                  <p:stCondLst>
                                    <p:cond delay="0"/>
                                  </p:stCondLst>
                                  <p:childTnLst>
                                    <p:set>
                                      <p:cBhvr rctx="PPT">
                                        <p:cTn id="91" dur="indefinite"/>
                                        <p:tgtEl>
                                          <p:spTgt spid="21">
                                            <p:txEl>
                                              <p:pRg st="23" end="23"/>
                                            </p:txEl>
                                          </p:spTgt>
                                        </p:tgtEl>
                                        <p:attrNameLst>
                                          <p:attrName>style.opacity</p:attrName>
                                        </p:attrNameLst>
                                      </p:cBhvr>
                                      <p:to>
                                        <p:strVal val="0.25"/>
                                      </p:to>
                                    </p:set>
                                    <p:animEffect filter="image" prLst="opacity: 0.25">
                                      <p:cBhvr rctx="IE">
                                        <p:cTn id="92" dur="indefinite"/>
                                        <p:tgtEl>
                                          <p:spTgt spid="21">
                                            <p:txEl>
                                              <p:pRg st="23" end="2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animBg="1"/>
      <p:bldP spid="34" grpId="0" animBg="1"/>
      <p:bldP spid="36" grpId="0" animBg="1"/>
      <p:bldP spid="37" grpId="0" animBg="1"/>
      <p:bldP spid="38"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言語間の差異の吸収</a:t>
            </a:r>
            <a:endParaRPr kumimoji="1" lang="ja-JP" altLang="en-US" dirty="0"/>
          </a:p>
        </p:txBody>
      </p:sp>
      <p:sp>
        <p:nvSpPr>
          <p:cNvPr id="3" name="コンテンツ プレースホルダ 2"/>
          <p:cNvSpPr>
            <a:spLocks noGrp="1"/>
          </p:cNvSpPr>
          <p:nvPr>
            <p:ph idx="1"/>
          </p:nvPr>
        </p:nvSpPr>
        <p:spPr/>
        <p:txBody>
          <a:bodyPr/>
          <a:lstStyle/>
          <a:p>
            <a:r>
              <a:rPr kumimoji="1" lang="ja-JP" altLang="en-US" sz="2800" dirty="0" smtClean="0"/>
              <a:t>構文的差異の吸収</a:t>
            </a:r>
            <a:endParaRPr kumimoji="1" lang="en-US" altLang="ja-JP" sz="2800" dirty="0" smtClean="0"/>
          </a:p>
          <a:p>
            <a:pPr lvl="1"/>
            <a:r>
              <a:rPr lang="ja-JP" altLang="en-US" sz="2400" dirty="0" smtClean="0"/>
              <a:t>共通ノードを定義</a:t>
            </a:r>
            <a:endParaRPr lang="en-US" altLang="ja-JP" sz="2400" dirty="0" smtClean="0"/>
          </a:p>
          <a:p>
            <a:pPr lvl="2"/>
            <a:r>
              <a:rPr lang="ja-JP" altLang="en-US" sz="2000" dirty="0" smtClean="0"/>
              <a:t>トークンの違いを吸収</a:t>
            </a:r>
            <a:endParaRPr lang="en-US" altLang="ja-JP" sz="2000" dirty="0" smtClean="0"/>
          </a:p>
          <a:p>
            <a:pPr lvl="1"/>
            <a:r>
              <a:rPr kumimoji="1" lang="ja-JP" altLang="en-US" sz="2400" dirty="0" smtClean="0"/>
              <a:t>状態定義ノードの埋め込み</a:t>
            </a:r>
            <a:endParaRPr kumimoji="1" lang="en-US" altLang="ja-JP" sz="2400" dirty="0" smtClean="0"/>
          </a:p>
          <a:p>
            <a:pPr lvl="2"/>
            <a:r>
              <a:rPr lang="ja-JP" altLang="en-US" sz="2000" dirty="0" smtClean="0"/>
              <a:t>出現順の違いを吸収</a:t>
            </a:r>
            <a:endParaRPr lang="en-US" altLang="ja-JP" sz="2000" dirty="0" smtClean="0"/>
          </a:p>
          <a:p>
            <a:r>
              <a:rPr kumimoji="1" lang="ja-JP" altLang="en-US" sz="2800" dirty="0" smtClean="0"/>
              <a:t>意味的に等価な異なる概念の差異を吸収</a:t>
            </a:r>
            <a:endParaRPr kumimoji="1" lang="en-US" altLang="ja-JP" sz="2800" dirty="0" smtClean="0"/>
          </a:p>
          <a:p>
            <a:pPr lvl="1"/>
            <a:r>
              <a:rPr lang="ja-JP" altLang="en-US" sz="2400" dirty="0" smtClean="0"/>
              <a:t>異なる部分木を等価な部分木に変換</a:t>
            </a:r>
            <a:endParaRPr lang="en-US" altLang="ja-JP" sz="2400" dirty="0" smtClean="0"/>
          </a:p>
          <a:p>
            <a:pPr lvl="1"/>
            <a:r>
              <a:rPr kumimoji="1" lang="ja-JP" altLang="en-US" sz="2400" dirty="0" smtClean="0"/>
              <a:t>例</a:t>
            </a:r>
            <a:endParaRPr kumimoji="1" lang="en-US" altLang="ja-JP" sz="2400" dirty="0" smtClean="0"/>
          </a:p>
          <a:p>
            <a:pPr lvl="2"/>
            <a:r>
              <a:rPr lang="en-US" altLang="ja-JP" sz="2000" dirty="0" smtClean="0"/>
              <a:t>C#</a:t>
            </a:r>
            <a:r>
              <a:rPr lang="ja-JP" altLang="en-US" sz="2000" dirty="0" smtClean="0"/>
              <a:t>や</a:t>
            </a:r>
            <a:r>
              <a:rPr lang="en-US" altLang="ja-JP" sz="2000" dirty="0" smtClean="0"/>
              <a:t>VB</a:t>
            </a:r>
            <a:r>
              <a:rPr lang="ja-JP" altLang="en-US" sz="2000" dirty="0" smtClean="0"/>
              <a:t>のプロパティ　＞　アクセサメソッド</a:t>
            </a:r>
            <a:endParaRPr lang="en-US" altLang="ja-JP" sz="2000" dirty="0" smtClean="0"/>
          </a:p>
          <a:p>
            <a:pPr lvl="2"/>
            <a:r>
              <a:rPr lang="en-US" altLang="ja-JP" sz="2000" dirty="0" smtClean="0"/>
              <a:t>C#</a:t>
            </a:r>
            <a:r>
              <a:rPr lang="ja-JP" altLang="en-US" sz="2000" dirty="0" smtClean="0"/>
              <a:t>などのストラクチャ　＞　データ管理クラス</a:t>
            </a:r>
            <a:endParaRPr lang="en-US" altLang="ja-JP" sz="2000" dirty="0" smtClean="0"/>
          </a:p>
          <a:p>
            <a:pPr lvl="2" algn="just"/>
            <a:r>
              <a:rPr kumimoji="1" lang="en-US" altLang="ja-JP" sz="2000" dirty="0" smtClean="0"/>
              <a:t>VB</a:t>
            </a:r>
            <a:r>
              <a:rPr kumimoji="1" lang="ja-JP" altLang="en-US" sz="2000" dirty="0" smtClean="0"/>
              <a:t>などの</a:t>
            </a:r>
            <a:r>
              <a:rPr lang="ja-JP" altLang="en-US" sz="2000" dirty="0" smtClean="0"/>
              <a:t>サブルーチン</a:t>
            </a:r>
            <a:r>
              <a:rPr kumimoji="1" lang="ja-JP" altLang="en-US" sz="2000" dirty="0" smtClean="0"/>
              <a:t>　＞　</a:t>
            </a:r>
            <a:r>
              <a:rPr kumimoji="1" lang="en-US" altLang="ja-JP" sz="2000" dirty="0" smtClean="0"/>
              <a:t>void </a:t>
            </a:r>
            <a:r>
              <a:rPr lang="ja-JP" altLang="en-US" sz="2000" dirty="0" smtClean="0"/>
              <a:t>型のメソッド</a:t>
            </a:r>
            <a:endParaRPr kumimoji="1" lang="en-US" altLang="ja-JP" sz="2000" dirty="0" smtClean="0"/>
          </a:p>
        </p:txBody>
      </p:sp>
      <p:sp>
        <p:nvSpPr>
          <p:cNvPr id="4" name="フッター プレースホルダ 3"/>
          <p:cNvSpPr>
            <a:spLocks noGrp="1"/>
          </p:cNvSpPr>
          <p:nvPr>
            <p:ph type="ftr" sz="quarter" idx="10"/>
          </p:nvPr>
        </p:nvSpPr>
        <p:spPr/>
        <p:txBody>
          <a:bodyPr/>
          <a:lstStyle/>
          <a:p>
            <a:pPr>
              <a:defRPr/>
            </a:pPr>
            <a:r>
              <a:rPr lang="en-US" altLang="ja-JP" smtClean="0"/>
              <a:t>SES2008</a:t>
            </a:r>
            <a:endParaRPr lang="en-US" altLang="ja-JP"/>
          </a:p>
        </p:txBody>
      </p:sp>
      <p:sp>
        <p:nvSpPr>
          <p:cNvPr id="5" name="日付プレースホルダ 4"/>
          <p:cNvSpPr>
            <a:spLocks noGrp="1"/>
          </p:cNvSpPr>
          <p:nvPr>
            <p:ph type="dt" sz="half" idx="11"/>
          </p:nvPr>
        </p:nvSpPr>
        <p:spPr/>
        <p:txBody>
          <a:bodyPr/>
          <a:lstStyle/>
          <a:p>
            <a:pPr>
              <a:defRPr/>
            </a:pPr>
            <a:fld id="{93B850D1-8077-4026-8ADD-015910403FDF}" type="datetime1">
              <a:rPr lang="ja-JP" altLang="en-US" smtClean="0"/>
              <a:pPr>
                <a:defRPr/>
              </a:pPr>
              <a:t>2008/9/2</a:t>
            </a:fld>
            <a:endParaRPr lang="en-US" altLang="ja-JP"/>
          </a:p>
        </p:txBody>
      </p:sp>
      <p:sp>
        <p:nvSpPr>
          <p:cNvPr id="6" name="スライド番号プレースホルダ 5"/>
          <p:cNvSpPr>
            <a:spLocks noGrp="1"/>
          </p:cNvSpPr>
          <p:nvPr>
            <p:ph type="sldNum" sz="quarter" idx="12"/>
          </p:nvPr>
        </p:nvSpPr>
        <p:spPr/>
        <p:txBody>
          <a:bodyPr/>
          <a:lstStyle/>
          <a:p>
            <a:pPr>
              <a:defRPr/>
            </a:pPr>
            <a:fld id="{BD18DDC3-C755-4A6D-9493-9608DB95ADBF}" type="slidenum">
              <a:rPr lang="en-US" altLang="ja-JP" smtClean="0"/>
              <a:pPr>
                <a:defRPr/>
              </a:pPr>
              <a:t>18</a:t>
            </a:fld>
            <a:endParaRPr lang="en-US" altLang="ja-JP"/>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p:cNvSpPr/>
          <p:nvPr/>
        </p:nvSpPr>
        <p:spPr>
          <a:xfrm>
            <a:off x="928662" y="2071678"/>
            <a:ext cx="3000396" cy="4357718"/>
          </a:xfrm>
          <a:prstGeom prst="rect">
            <a:avLst/>
          </a:prstGeom>
          <a:solidFill>
            <a:srgbClr val="DDE9F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b="1" dirty="0" smtClean="0">
              <a:solidFill>
                <a:schemeClr val="tx1"/>
              </a:solidFill>
            </a:endParaRPr>
          </a:p>
        </p:txBody>
      </p:sp>
      <p:sp>
        <p:nvSpPr>
          <p:cNvPr id="41" name="フローチャート: 処理 40"/>
          <p:cNvSpPr/>
          <p:nvPr/>
        </p:nvSpPr>
        <p:spPr>
          <a:xfrm>
            <a:off x="1000100" y="2428868"/>
            <a:ext cx="2857520" cy="2500330"/>
          </a:xfrm>
          <a:prstGeom prst="flowChartProcess">
            <a:avLst/>
          </a:prstGeom>
          <a:solidFill>
            <a:srgbClr val="FFFF99">
              <a:alpha val="0"/>
            </a:srgbClr>
          </a:solidFill>
          <a:ln w="38100">
            <a:solidFill>
              <a:schemeClr val="accent2"/>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dirty="0" smtClean="0">
              <a:solidFill>
                <a:schemeClr val="tx1"/>
              </a:solidFill>
            </a:endParaRPr>
          </a:p>
        </p:txBody>
      </p:sp>
      <p:sp>
        <p:nvSpPr>
          <p:cNvPr id="2" name="タイトル 1"/>
          <p:cNvSpPr>
            <a:spLocks noGrp="1"/>
          </p:cNvSpPr>
          <p:nvPr>
            <p:ph type="title"/>
          </p:nvPr>
        </p:nvSpPr>
        <p:spPr/>
        <p:txBody>
          <a:bodyPr/>
          <a:lstStyle/>
          <a:p>
            <a:r>
              <a:rPr lang="ja-JP" altLang="en-US" sz="3600" dirty="0" smtClean="0"/>
              <a:t>ソースコード解析部～</a:t>
            </a:r>
            <a:r>
              <a:rPr kumimoji="1" lang="ja-JP" altLang="en-US" sz="3600" dirty="0" smtClean="0"/>
              <a:t>ＡＳＴ解析部～</a:t>
            </a:r>
            <a:endParaRPr kumimoji="1" lang="ja-JP" altLang="en-US" sz="3600" dirty="0"/>
          </a:p>
        </p:txBody>
      </p:sp>
      <p:sp>
        <p:nvSpPr>
          <p:cNvPr id="4" name="フッター プレースホルダ 3"/>
          <p:cNvSpPr>
            <a:spLocks noGrp="1"/>
          </p:cNvSpPr>
          <p:nvPr>
            <p:ph type="ftr" sz="quarter" idx="10"/>
          </p:nvPr>
        </p:nvSpPr>
        <p:spPr/>
        <p:txBody>
          <a:bodyPr/>
          <a:lstStyle/>
          <a:p>
            <a:pPr>
              <a:defRPr/>
            </a:pPr>
            <a:r>
              <a:rPr lang="en-US" altLang="ja-JP" smtClean="0"/>
              <a:t>SES2008</a:t>
            </a:r>
            <a:endParaRPr lang="en-US" altLang="ja-JP" dirty="0"/>
          </a:p>
        </p:txBody>
      </p:sp>
      <p:sp>
        <p:nvSpPr>
          <p:cNvPr id="5" name="日付プレースホルダ 4"/>
          <p:cNvSpPr>
            <a:spLocks noGrp="1"/>
          </p:cNvSpPr>
          <p:nvPr>
            <p:ph type="dt" sz="half" idx="11"/>
          </p:nvPr>
        </p:nvSpPr>
        <p:spPr/>
        <p:txBody>
          <a:bodyPr/>
          <a:lstStyle/>
          <a:p>
            <a:pPr>
              <a:defRPr/>
            </a:pPr>
            <a:fld id="{9D498F4B-5FEA-4315-96F2-5DB0935C5091}" type="datetime1">
              <a:rPr lang="ja-JP" altLang="en-US" smtClean="0"/>
              <a:pPr>
                <a:defRPr/>
              </a:pPr>
              <a:t>2008/9/2</a:t>
            </a:fld>
            <a:endParaRPr lang="en-US" altLang="ja-JP" dirty="0"/>
          </a:p>
        </p:txBody>
      </p:sp>
      <p:sp>
        <p:nvSpPr>
          <p:cNvPr id="6" name="スライド番号プレースホルダ 5"/>
          <p:cNvSpPr>
            <a:spLocks noGrp="1"/>
          </p:cNvSpPr>
          <p:nvPr>
            <p:ph type="sldNum" sz="quarter" idx="12"/>
          </p:nvPr>
        </p:nvSpPr>
        <p:spPr/>
        <p:txBody>
          <a:bodyPr/>
          <a:lstStyle/>
          <a:p>
            <a:pPr>
              <a:defRPr/>
            </a:pPr>
            <a:fld id="{BD18DDC3-C755-4A6D-9493-9608DB95ADBF}" type="slidenum">
              <a:rPr lang="en-US" altLang="ja-JP" smtClean="0"/>
              <a:pPr>
                <a:defRPr/>
              </a:pPr>
              <a:t>19</a:t>
            </a:fld>
            <a:endParaRPr lang="en-US" altLang="ja-JP"/>
          </a:p>
        </p:txBody>
      </p:sp>
      <p:sp>
        <p:nvSpPr>
          <p:cNvPr id="7" name="フローチャート: 処理 6"/>
          <p:cNvSpPr/>
          <p:nvPr/>
        </p:nvSpPr>
        <p:spPr>
          <a:xfrm>
            <a:off x="5357818" y="1500174"/>
            <a:ext cx="2714644" cy="2143140"/>
          </a:xfrm>
          <a:prstGeom prst="flowChartProcess">
            <a:avLst/>
          </a:prstGeom>
          <a:solidFill>
            <a:srgbClr val="F0E5F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dirty="0" smtClean="0">
              <a:solidFill>
                <a:schemeClr val="tx1"/>
              </a:solidFill>
            </a:endParaRPr>
          </a:p>
        </p:txBody>
      </p:sp>
      <p:sp>
        <p:nvSpPr>
          <p:cNvPr id="9" name="正方形/長方形 8"/>
          <p:cNvSpPr/>
          <p:nvPr/>
        </p:nvSpPr>
        <p:spPr>
          <a:xfrm>
            <a:off x="5572132" y="1928802"/>
            <a:ext cx="2214578" cy="357190"/>
          </a:xfrm>
          <a:prstGeom prst="rect">
            <a:avLst/>
          </a:prstGeom>
          <a:solidFill>
            <a:srgbClr val="D6BCE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1"/>
                </a:solidFill>
              </a:rPr>
              <a:t>クラス情報解析器</a:t>
            </a:r>
            <a:endParaRPr kumimoji="1" lang="en-US" altLang="ja-JP" sz="2000" dirty="0" smtClean="0">
              <a:solidFill>
                <a:schemeClr val="tx1"/>
              </a:solidFill>
            </a:endParaRPr>
          </a:p>
        </p:txBody>
      </p:sp>
      <p:sp>
        <p:nvSpPr>
          <p:cNvPr id="10" name="正方形/長方形 9"/>
          <p:cNvSpPr/>
          <p:nvPr/>
        </p:nvSpPr>
        <p:spPr>
          <a:xfrm>
            <a:off x="5572132" y="2357430"/>
            <a:ext cx="2214578" cy="357190"/>
          </a:xfrm>
          <a:prstGeom prst="rect">
            <a:avLst/>
          </a:prstGeom>
          <a:solidFill>
            <a:srgbClr val="D6BCE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rPr>
              <a:t>メソッド情報解析器</a:t>
            </a:r>
            <a:endParaRPr kumimoji="1" lang="en-US" altLang="ja-JP" sz="2000" dirty="0" smtClean="0">
              <a:solidFill>
                <a:schemeClr val="tx1"/>
              </a:solidFill>
            </a:endParaRPr>
          </a:p>
        </p:txBody>
      </p:sp>
      <p:sp>
        <p:nvSpPr>
          <p:cNvPr id="11" name="正方形/長方形 10"/>
          <p:cNvSpPr/>
          <p:nvPr/>
        </p:nvSpPr>
        <p:spPr>
          <a:xfrm>
            <a:off x="5572132" y="2786058"/>
            <a:ext cx="2214578" cy="357190"/>
          </a:xfrm>
          <a:prstGeom prst="rect">
            <a:avLst/>
          </a:prstGeom>
          <a:solidFill>
            <a:srgbClr val="D6BCE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rPr>
              <a:t>変数情報解析器</a:t>
            </a:r>
            <a:endParaRPr kumimoji="1" lang="en-US" altLang="ja-JP" sz="2000" dirty="0" smtClean="0">
              <a:solidFill>
                <a:schemeClr val="tx1"/>
              </a:solidFill>
            </a:endParaRPr>
          </a:p>
        </p:txBody>
      </p:sp>
      <p:sp>
        <p:nvSpPr>
          <p:cNvPr id="12" name="角丸四角形 11"/>
          <p:cNvSpPr/>
          <p:nvPr/>
        </p:nvSpPr>
        <p:spPr>
          <a:xfrm>
            <a:off x="1357290" y="1714488"/>
            <a:ext cx="2214578" cy="571504"/>
          </a:xfrm>
          <a:prstGeom prst="roundRect">
            <a:avLst/>
          </a:prstGeom>
          <a:solidFill>
            <a:srgbClr val="DFDFF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000" dirty="0" smtClean="0">
                <a:solidFill>
                  <a:schemeClr val="tx1"/>
                </a:solidFill>
              </a:rPr>
              <a:t>AST</a:t>
            </a:r>
            <a:r>
              <a:rPr kumimoji="1" lang="ja-JP" altLang="en-US" sz="2000" dirty="0" smtClean="0">
                <a:solidFill>
                  <a:schemeClr val="tx1"/>
                </a:solidFill>
              </a:rPr>
              <a:t>解析部</a:t>
            </a:r>
          </a:p>
        </p:txBody>
      </p:sp>
      <p:grpSp>
        <p:nvGrpSpPr>
          <p:cNvPr id="43" name="グループ化 42"/>
          <p:cNvGrpSpPr/>
          <p:nvPr/>
        </p:nvGrpSpPr>
        <p:grpSpPr>
          <a:xfrm>
            <a:off x="1071538" y="2571744"/>
            <a:ext cx="2714644" cy="857256"/>
            <a:chOff x="1071538" y="2571744"/>
            <a:chExt cx="2714644" cy="857256"/>
          </a:xfrm>
          <a:solidFill>
            <a:srgbClr val="D6BCEA"/>
          </a:solidFill>
        </p:grpSpPr>
        <p:sp>
          <p:nvSpPr>
            <p:cNvPr id="13" name="フローチャート: 処理 12"/>
            <p:cNvSpPr/>
            <p:nvPr/>
          </p:nvSpPr>
          <p:spPr>
            <a:xfrm>
              <a:off x="1285852" y="2571744"/>
              <a:ext cx="2500330" cy="642942"/>
            </a:xfrm>
            <a:prstGeom prst="flowChartProcess">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dirty="0" smtClean="0">
                <a:solidFill>
                  <a:schemeClr val="tx1"/>
                </a:solidFill>
              </a:endParaRPr>
            </a:p>
          </p:txBody>
        </p:sp>
        <p:sp>
          <p:nvSpPr>
            <p:cNvPr id="14" name="フローチャート: 処理 13"/>
            <p:cNvSpPr/>
            <p:nvPr/>
          </p:nvSpPr>
          <p:spPr>
            <a:xfrm>
              <a:off x="1214414" y="2643182"/>
              <a:ext cx="2500330" cy="642942"/>
            </a:xfrm>
            <a:prstGeom prst="flowChartProcess">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dirty="0" smtClean="0">
                <a:solidFill>
                  <a:schemeClr val="tx1"/>
                </a:solidFill>
              </a:endParaRPr>
            </a:p>
          </p:txBody>
        </p:sp>
        <p:sp>
          <p:nvSpPr>
            <p:cNvPr id="15" name="フローチャート: 処理 14"/>
            <p:cNvSpPr/>
            <p:nvPr/>
          </p:nvSpPr>
          <p:spPr>
            <a:xfrm>
              <a:off x="1142976" y="2714620"/>
              <a:ext cx="2500330" cy="642942"/>
            </a:xfrm>
            <a:prstGeom prst="flowChartProcess">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dirty="0" smtClean="0">
                <a:solidFill>
                  <a:schemeClr val="tx1"/>
                </a:solidFill>
              </a:endParaRPr>
            </a:p>
          </p:txBody>
        </p:sp>
        <p:sp>
          <p:nvSpPr>
            <p:cNvPr id="16" name="フローチャート: 処理 15"/>
            <p:cNvSpPr/>
            <p:nvPr/>
          </p:nvSpPr>
          <p:spPr>
            <a:xfrm>
              <a:off x="1071538" y="2786058"/>
              <a:ext cx="2500330" cy="642942"/>
            </a:xfrm>
            <a:prstGeom prst="flowChartProcess">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rPr>
                <a:t>言語共通要素</a:t>
              </a:r>
              <a:endParaRPr kumimoji="1" lang="en-US" altLang="ja-JP" sz="2000" dirty="0" smtClean="0">
                <a:solidFill>
                  <a:schemeClr val="tx1"/>
                </a:solidFill>
              </a:endParaRPr>
            </a:p>
            <a:p>
              <a:pPr algn="ctr"/>
              <a:r>
                <a:rPr kumimoji="1" lang="ja-JP" altLang="en-US" sz="2000" dirty="0" smtClean="0">
                  <a:solidFill>
                    <a:schemeClr val="tx1"/>
                  </a:solidFill>
                </a:rPr>
                <a:t>解析器群</a:t>
              </a:r>
            </a:p>
          </p:txBody>
        </p:sp>
      </p:grpSp>
      <p:sp>
        <p:nvSpPr>
          <p:cNvPr id="17" name="フローチャート: 処理 16"/>
          <p:cNvSpPr/>
          <p:nvPr/>
        </p:nvSpPr>
        <p:spPr>
          <a:xfrm>
            <a:off x="1285852" y="3929066"/>
            <a:ext cx="2500330" cy="642942"/>
          </a:xfrm>
          <a:prstGeom prst="flowChartProcess">
            <a:avLst/>
          </a:prstGeom>
          <a:solidFill>
            <a:srgbClr val="FF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dirty="0" smtClean="0">
              <a:solidFill>
                <a:schemeClr val="tx1"/>
              </a:solidFill>
            </a:endParaRPr>
          </a:p>
        </p:txBody>
      </p:sp>
      <p:sp>
        <p:nvSpPr>
          <p:cNvPr id="18" name="フローチャート: 処理 17"/>
          <p:cNvSpPr/>
          <p:nvPr/>
        </p:nvSpPr>
        <p:spPr>
          <a:xfrm>
            <a:off x="1214414" y="4000504"/>
            <a:ext cx="2500330" cy="642942"/>
          </a:xfrm>
          <a:prstGeom prst="flowChartProcess">
            <a:avLst/>
          </a:prstGeom>
          <a:solidFill>
            <a:srgbClr val="FF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dirty="0" smtClean="0">
              <a:solidFill>
                <a:schemeClr val="tx1"/>
              </a:solidFill>
            </a:endParaRPr>
          </a:p>
        </p:txBody>
      </p:sp>
      <p:sp>
        <p:nvSpPr>
          <p:cNvPr id="19" name="フローチャート: 処理 18"/>
          <p:cNvSpPr/>
          <p:nvPr/>
        </p:nvSpPr>
        <p:spPr>
          <a:xfrm>
            <a:off x="1142976" y="4071942"/>
            <a:ext cx="2500330" cy="642942"/>
          </a:xfrm>
          <a:prstGeom prst="flowChartProcess">
            <a:avLst/>
          </a:prstGeom>
          <a:solidFill>
            <a:srgbClr val="FF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dirty="0" smtClean="0">
              <a:solidFill>
                <a:schemeClr val="tx1"/>
              </a:solidFill>
            </a:endParaRPr>
          </a:p>
        </p:txBody>
      </p:sp>
      <p:sp>
        <p:nvSpPr>
          <p:cNvPr id="20" name="フローチャート: 処理 19"/>
          <p:cNvSpPr/>
          <p:nvPr/>
        </p:nvSpPr>
        <p:spPr>
          <a:xfrm>
            <a:off x="1071538" y="4143380"/>
            <a:ext cx="2500330" cy="642942"/>
          </a:xfrm>
          <a:prstGeom prst="flowChartProcess">
            <a:avLst/>
          </a:prstGeom>
          <a:solidFill>
            <a:srgbClr val="FF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rPr>
              <a:t>言語特有要素</a:t>
            </a:r>
            <a:endParaRPr kumimoji="1" lang="en-US" altLang="ja-JP" sz="2000" dirty="0" smtClean="0">
              <a:solidFill>
                <a:schemeClr val="tx1"/>
              </a:solidFill>
            </a:endParaRPr>
          </a:p>
          <a:p>
            <a:pPr algn="ctr"/>
            <a:r>
              <a:rPr kumimoji="1" lang="ja-JP" altLang="en-US" sz="2000" dirty="0" smtClean="0">
                <a:solidFill>
                  <a:schemeClr val="tx1"/>
                </a:solidFill>
              </a:rPr>
              <a:t>解析器群</a:t>
            </a:r>
          </a:p>
        </p:txBody>
      </p:sp>
      <p:sp>
        <p:nvSpPr>
          <p:cNvPr id="21" name="フローチャート : 代替処理 20"/>
          <p:cNvSpPr/>
          <p:nvPr/>
        </p:nvSpPr>
        <p:spPr>
          <a:xfrm>
            <a:off x="5429256" y="1428736"/>
            <a:ext cx="2571768" cy="428628"/>
          </a:xfrm>
          <a:prstGeom prst="flowChartAlternateProcess">
            <a:avLst/>
          </a:prstGeom>
          <a:solidFill>
            <a:srgbClr val="D6BCE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rPr>
              <a:t>言語共通要素解析器</a:t>
            </a:r>
            <a:endParaRPr kumimoji="1" lang="en-US" altLang="ja-JP" sz="2000" dirty="0" smtClean="0">
              <a:solidFill>
                <a:schemeClr val="tx1"/>
              </a:solidFill>
            </a:endParaRPr>
          </a:p>
        </p:txBody>
      </p:sp>
      <p:sp>
        <p:nvSpPr>
          <p:cNvPr id="22" name="テキスト ボックス 21"/>
          <p:cNvSpPr txBox="1"/>
          <p:nvPr/>
        </p:nvSpPr>
        <p:spPr>
          <a:xfrm>
            <a:off x="6500826" y="3214686"/>
            <a:ext cx="461665" cy="438582"/>
          </a:xfrm>
          <a:prstGeom prst="rect">
            <a:avLst/>
          </a:prstGeom>
          <a:noFill/>
        </p:spPr>
        <p:txBody>
          <a:bodyPr vert="eaVert" wrap="none" rtlCol="0">
            <a:spAutoFit/>
          </a:bodyPr>
          <a:lstStyle/>
          <a:p>
            <a:r>
              <a:rPr kumimoji="1" lang="ja-JP" altLang="en-US" dirty="0" smtClean="0"/>
              <a:t>・・・</a:t>
            </a:r>
            <a:endParaRPr kumimoji="1" lang="ja-JP" altLang="en-US" dirty="0"/>
          </a:p>
        </p:txBody>
      </p:sp>
      <p:sp>
        <p:nvSpPr>
          <p:cNvPr id="23" name="フローチャート: 処理 22"/>
          <p:cNvSpPr/>
          <p:nvPr/>
        </p:nvSpPr>
        <p:spPr>
          <a:xfrm>
            <a:off x="5357818" y="3857628"/>
            <a:ext cx="2714644" cy="1214446"/>
          </a:xfrm>
          <a:prstGeom prst="flowChartProcess">
            <a:avLst/>
          </a:prstGeom>
          <a:solidFill>
            <a:srgbClr val="FF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dirty="0" smtClean="0">
              <a:solidFill>
                <a:schemeClr val="tx1"/>
              </a:solidFill>
            </a:endParaRPr>
          </a:p>
        </p:txBody>
      </p:sp>
      <p:sp>
        <p:nvSpPr>
          <p:cNvPr id="24" name="正方形/長方形 23"/>
          <p:cNvSpPr/>
          <p:nvPr/>
        </p:nvSpPr>
        <p:spPr>
          <a:xfrm>
            <a:off x="5500694" y="4286256"/>
            <a:ext cx="2428892" cy="357190"/>
          </a:xfrm>
          <a:prstGeom prst="rect">
            <a:avLst/>
          </a:prstGeom>
          <a:solidFill>
            <a:srgbClr val="FF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smtClean="0">
                <a:solidFill>
                  <a:schemeClr val="tx1"/>
                </a:solidFill>
              </a:rPr>
              <a:t>アノテーション情報解析器</a:t>
            </a:r>
            <a:endParaRPr kumimoji="1" lang="en-US" altLang="ja-JP" sz="1600" dirty="0" smtClean="0">
              <a:solidFill>
                <a:schemeClr val="tx1"/>
              </a:solidFill>
            </a:endParaRPr>
          </a:p>
        </p:txBody>
      </p:sp>
      <p:sp>
        <p:nvSpPr>
          <p:cNvPr id="25" name="フローチャート : 代替処理 24"/>
          <p:cNvSpPr/>
          <p:nvPr/>
        </p:nvSpPr>
        <p:spPr>
          <a:xfrm>
            <a:off x="5429256" y="3786190"/>
            <a:ext cx="2571768" cy="428628"/>
          </a:xfrm>
          <a:prstGeom prst="flowChartAlternateProcess">
            <a:avLst/>
          </a:prstGeom>
          <a:solidFill>
            <a:srgbClr val="FF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000" dirty="0" smtClean="0">
                <a:solidFill>
                  <a:schemeClr val="tx1"/>
                </a:solidFill>
              </a:rPr>
              <a:t>Java</a:t>
            </a:r>
            <a:r>
              <a:rPr kumimoji="1" lang="ja-JP" altLang="en-US" sz="2000" dirty="0" smtClean="0">
                <a:solidFill>
                  <a:schemeClr val="tx1"/>
                </a:solidFill>
              </a:rPr>
              <a:t>特有要素解析器</a:t>
            </a:r>
            <a:endParaRPr kumimoji="1" lang="en-US" altLang="ja-JP" sz="2000" dirty="0" smtClean="0">
              <a:solidFill>
                <a:schemeClr val="tx1"/>
              </a:solidFill>
            </a:endParaRPr>
          </a:p>
        </p:txBody>
      </p:sp>
      <p:sp>
        <p:nvSpPr>
          <p:cNvPr id="26" name="テキスト ボックス 25"/>
          <p:cNvSpPr txBox="1"/>
          <p:nvPr/>
        </p:nvSpPr>
        <p:spPr>
          <a:xfrm>
            <a:off x="6500826" y="4643446"/>
            <a:ext cx="461665" cy="438582"/>
          </a:xfrm>
          <a:prstGeom prst="rect">
            <a:avLst/>
          </a:prstGeom>
          <a:noFill/>
        </p:spPr>
        <p:txBody>
          <a:bodyPr vert="eaVert" wrap="none" rtlCol="0">
            <a:spAutoFit/>
          </a:bodyPr>
          <a:lstStyle/>
          <a:p>
            <a:r>
              <a:rPr kumimoji="1" lang="ja-JP" altLang="en-US" dirty="0" smtClean="0"/>
              <a:t>・</a:t>
            </a:r>
            <a:r>
              <a:rPr lang="ja-JP" altLang="en-US" dirty="0" smtClean="0"/>
              <a:t>・</a:t>
            </a:r>
            <a:r>
              <a:rPr kumimoji="1" lang="ja-JP" altLang="en-US" dirty="0" smtClean="0"/>
              <a:t>・</a:t>
            </a:r>
            <a:endParaRPr kumimoji="1" lang="ja-JP" altLang="en-US" dirty="0"/>
          </a:p>
        </p:txBody>
      </p:sp>
      <p:sp>
        <p:nvSpPr>
          <p:cNvPr id="27" name="フローチャート: 処理 26"/>
          <p:cNvSpPr/>
          <p:nvPr/>
        </p:nvSpPr>
        <p:spPr>
          <a:xfrm>
            <a:off x="5357818" y="5286388"/>
            <a:ext cx="2714644" cy="1214446"/>
          </a:xfrm>
          <a:prstGeom prst="flowChartProcess">
            <a:avLst/>
          </a:prstGeom>
          <a:solidFill>
            <a:srgbClr val="FF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dirty="0" smtClean="0">
              <a:solidFill>
                <a:schemeClr val="tx1"/>
              </a:solidFill>
            </a:endParaRPr>
          </a:p>
        </p:txBody>
      </p:sp>
      <p:sp>
        <p:nvSpPr>
          <p:cNvPr id="28" name="正方形/長方形 27"/>
          <p:cNvSpPr/>
          <p:nvPr/>
        </p:nvSpPr>
        <p:spPr>
          <a:xfrm>
            <a:off x="5500694" y="5715016"/>
            <a:ext cx="2428892" cy="357190"/>
          </a:xfrm>
          <a:prstGeom prst="rect">
            <a:avLst/>
          </a:prstGeom>
          <a:solidFill>
            <a:srgbClr val="FF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smtClean="0">
                <a:solidFill>
                  <a:schemeClr val="tx1"/>
                </a:solidFill>
              </a:rPr>
              <a:t>プロパティ情報解析器</a:t>
            </a:r>
            <a:endParaRPr kumimoji="1" lang="en-US" altLang="ja-JP" sz="1600" dirty="0" smtClean="0">
              <a:solidFill>
                <a:schemeClr val="tx1"/>
              </a:solidFill>
            </a:endParaRPr>
          </a:p>
        </p:txBody>
      </p:sp>
      <p:sp>
        <p:nvSpPr>
          <p:cNvPr id="29" name="フローチャート : 代替処理 28"/>
          <p:cNvSpPr/>
          <p:nvPr/>
        </p:nvSpPr>
        <p:spPr>
          <a:xfrm>
            <a:off x="5429256" y="5214950"/>
            <a:ext cx="2571768" cy="428628"/>
          </a:xfrm>
          <a:prstGeom prst="flowChartAlternateProcess">
            <a:avLst/>
          </a:prstGeom>
          <a:solidFill>
            <a:srgbClr val="FF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000" dirty="0" smtClean="0">
                <a:solidFill>
                  <a:schemeClr val="tx1"/>
                </a:solidFill>
              </a:rPr>
              <a:t>C#</a:t>
            </a:r>
            <a:r>
              <a:rPr kumimoji="1" lang="ja-JP" altLang="en-US" sz="2000" dirty="0" smtClean="0">
                <a:solidFill>
                  <a:schemeClr val="tx1"/>
                </a:solidFill>
              </a:rPr>
              <a:t>特有要素解析器</a:t>
            </a:r>
            <a:endParaRPr kumimoji="1" lang="en-US" altLang="ja-JP" sz="2000" dirty="0" smtClean="0">
              <a:solidFill>
                <a:schemeClr val="tx1"/>
              </a:solidFill>
            </a:endParaRPr>
          </a:p>
        </p:txBody>
      </p:sp>
      <p:sp>
        <p:nvSpPr>
          <p:cNvPr id="30" name="テキスト ボックス 29"/>
          <p:cNvSpPr txBox="1"/>
          <p:nvPr/>
        </p:nvSpPr>
        <p:spPr>
          <a:xfrm>
            <a:off x="6500826" y="6072206"/>
            <a:ext cx="461665" cy="438582"/>
          </a:xfrm>
          <a:prstGeom prst="rect">
            <a:avLst/>
          </a:prstGeom>
          <a:noFill/>
        </p:spPr>
        <p:txBody>
          <a:bodyPr vert="eaVert" wrap="none" rtlCol="0">
            <a:spAutoFit/>
          </a:bodyPr>
          <a:lstStyle/>
          <a:p>
            <a:r>
              <a:rPr kumimoji="1" lang="ja-JP" altLang="en-US" dirty="0" smtClean="0"/>
              <a:t>・</a:t>
            </a:r>
            <a:r>
              <a:rPr lang="ja-JP" altLang="en-US" dirty="0" smtClean="0"/>
              <a:t>・</a:t>
            </a:r>
            <a:r>
              <a:rPr kumimoji="1" lang="ja-JP" altLang="en-US" dirty="0" smtClean="0"/>
              <a:t>・</a:t>
            </a:r>
            <a:endParaRPr kumimoji="1" lang="ja-JP" altLang="en-US" dirty="0"/>
          </a:p>
        </p:txBody>
      </p:sp>
      <p:grpSp>
        <p:nvGrpSpPr>
          <p:cNvPr id="31" name="グループ化 30"/>
          <p:cNvGrpSpPr/>
          <p:nvPr/>
        </p:nvGrpSpPr>
        <p:grpSpPr>
          <a:xfrm rot="156161">
            <a:off x="3872169" y="2175189"/>
            <a:ext cx="1426839" cy="673223"/>
            <a:chOff x="3385995" y="1525734"/>
            <a:chExt cx="1426839" cy="673223"/>
          </a:xfrm>
        </p:grpSpPr>
        <p:sp>
          <p:nvSpPr>
            <p:cNvPr id="32" name="下矢印 31"/>
            <p:cNvSpPr/>
            <p:nvPr/>
          </p:nvSpPr>
          <p:spPr>
            <a:xfrm rot="3419720">
              <a:off x="3762803" y="1148926"/>
              <a:ext cx="673223" cy="1426839"/>
            </a:xfrm>
            <a:prstGeom prst="downArrow">
              <a:avLst>
                <a:gd name="adj1" fmla="val 50000"/>
                <a:gd name="adj2" fmla="val 53813"/>
              </a:avLst>
            </a:prstGeom>
            <a:solidFill>
              <a:srgbClr val="FFABAB"/>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dirty="0">
                <a:solidFill>
                  <a:schemeClr val="tx1"/>
                </a:solidFill>
                <a:latin typeface="+mn-ea"/>
              </a:endParaRPr>
            </a:p>
          </p:txBody>
        </p:sp>
        <p:sp>
          <p:nvSpPr>
            <p:cNvPr id="33" name="テキスト ボックス 32"/>
            <p:cNvSpPr txBox="1"/>
            <p:nvPr/>
          </p:nvSpPr>
          <p:spPr>
            <a:xfrm rot="19645162">
              <a:off x="3757823" y="1645135"/>
              <a:ext cx="800219" cy="369332"/>
            </a:xfrm>
            <a:prstGeom prst="rect">
              <a:avLst/>
            </a:prstGeom>
            <a:noFill/>
          </p:spPr>
          <p:txBody>
            <a:bodyPr wrap="none" rtlCol="0">
              <a:spAutoFit/>
            </a:bodyPr>
            <a:lstStyle/>
            <a:p>
              <a:r>
                <a:rPr kumimoji="1" lang="ja-JP" altLang="en-US" dirty="0" smtClean="0"/>
                <a:t>登　録</a:t>
              </a:r>
              <a:endParaRPr kumimoji="1" lang="ja-JP" altLang="en-US" dirty="0"/>
            </a:p>
          </p:txBody>
        </p:sp>
      </p:grpSp>
      <p:grpSp>
        <p:nvGrpSpPr>
          <p:cNvPr id="34" name="グループ化 33"/>
          <p:cNvGrpSpPr/>
          <p:nvPr/>
        </p:nvGrpSpPr>
        <p:grpSpPr>
          <a:xfrm rot="1558951">
            <a:off x="3944079" y="3810755"/>
            <a:ext cx="1327490" cy="1027099"/>
            <a:chOff x="3444830" y="2823548"/>
            <a:chExt cx="1327490" cy="1027099"/>
          </a:xfrm>
        </p:grpSpPr>
        <p:sp>
          <p:nvSpPr>
            <p:cNvPr id="35" name="下矢印 34"/>
            <p:cNvSpPr/>
            <p:nvPr/>
          </p:nvSpPr>
          <p:spPr>
            <a:xfrm rot="3827290">
              <a:off x="3593645" y="2674733"/>
              <a:ext cx="1027099" cy="1324729"/>
            </a:xfrm>
            <a:prstGeom prst="downArrow">
              <a:avLst>
                <a:gd name="adj1" fmla="val 50000"/>
                <a:gd name="adj2" fmla="val 41245"/>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b="1" dirty="0">
                <a:solidFill>
                  <a:schemeClr val="tx1"/>
                </a:solidFill>
                <a:latin typeface="+mn-ea"/>
              </a:endParaRPr>
            </a:p>
          </p:txBody>
        </p:sp>
        <p:sp>
          <p:nvSpPr>
            <p:cNvPr id="36" name="テキスト ボックス 35"/>
            <p:cNvSpPr txBox="1"/>
            <p:nvPr/>
          </p:nvSpPr>
          <p:spPr>
            <a:xfrm rot="19984504">
              <a:off x="3628326" y="3016714"/>
              <a:ext cx="1143994" cy="523220"/>
            </a:xfrm>
            <a:prstGeom prst="rect">
              <a:avLst/>
            </a:prstGeom>
            <a:noFill/>
          </p:spPr>
          <p:txBody>
            <a:bodyPr wrap="square" rtlCol="0">
              <a:spAutoFit/>
            </a:bodyPr>
            <a:lstStyle/>
            <a:p>
              <a:pPr algn="ctr"/>
              <a:r>
                <a:rPr kumimoji="1" lang="en-US" altLang="ja-JP" sz="1400" dirty="0" smtClean="0"/>
                <a:t>Java</a:t>
              </a:r>
            </a:p>
            <a:p>
              <a:pPr algn="ctr"/>
              <a:r>
                <a:rPr kumimoji="1" lang="ja-JP" altLang="en-US" sz="1400" dirty="0" smtClean="0"/>
                <a:t>解析時登録</a:t>
              </a:r>
              <a:endParaRPr kumimoji="1" lang="ja-JP" altLang="en-US" sz="1400" dirty="0"/>
            </a:p>
          </p:txBody>
        </p:sp>
      </p:grpSp>
      <p:grpSp>
        <p:nvGrpSpPr>
          <p:cNvPr id="37" name="グループ化 36"/>
          <p:cNvGrpSpPr/>
          <p:nvPr/>
        </p:nvGrpSpPr>
        <p:grpSpPr>
          <a:xfrm rot="2611086">
            <a:off x="3957379" y="4816468"/>
            <a:ext cx="1327489" cy="1027099"/>
            <a:chOff x="3087643" y="5591150"/>
            <a:chExt cx="1327489" cy="1027099"/>
          </a:xfrm>
        </p:grpSpPr>
        <p:sp>
          <p:nvSpPr>
            <p:cNvPr id="38" name="下矢印 37"/>
            <p:cNvSpPr/>
            <p:nvPr/>
          </p:nvSpPr>
          <p:spPr>
            <a:xfrm rot="3827290">
              <a:off x="3236458" y="5442335"/>
              <a:ext cx="1027099" cy="1324729"/>
            </a:xfrm>
            <a:prstGeom prst="downArrow">
              <a:avLst>
                <a:gd name="adj1" fmla="val 54130"/>
                <a:gd name="adj2" fmla="val 41813"/>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b="1" dirty="0">
                <a:solidFill>
                  <a:schemeClr val="tx1"/>
                </a:solidFill>
                <a:latin typeface="+mn-ea"/>
              </a:endParaRPr>
            </a:p>
          </p:txBody>
        </p:sp>
        <p:sp>
          <p:nvSpPr>
            <p:cNvPr id="39" name="テキスト ボックス 38"/>
            <p:cNvSpPr txBox="1"/>
            <p:nvPr/>
          </p:nvSpPr>
          <p:spPr>
            <a:xfrm rot="19984504">
              <a:off x="3271138" y="5784316"/>
              <a:ext cx="1143994" cy="523220"/>
            </a:xfrm>
            <a:prstGeom prst="rect">
              <a:avLst/>
            </a:prstGeom>
            <a:noFill/>
          </p:spPr>
          <p:txBody>
            <a:bodyPr wrap="square" rtlCol="0">
              <a:spAutoFit/>
            </a:bodyPr>
            <a:lstStyle/>
            <a:p>
              <a:pPr algn="ctr"/>
              <a:r>
                <a:rPr kumimoji="1" lang="en-US" altLang="ja-JP" sz="1400" dirty="0" smtClean="0"/>
                <a:t>C#</a:t>
              </a:r>
            </a:p>
            <a:p>
              <a:pPr algn="ctr"/>
              <a:r>
                <a:rPr kumimoji="1" lang="ja-JP" altLang="en-US" sz="1400" dirty="0" smtClean="0"/>
                <a:t>解析時登録</a:t>
              </a:r>
              <a:endParaRPr kumimoji="1" lang="ja-JP" altLang="en-US" sz="1400" dirty="0"/>
            </a:p>
          </p:txBody>
        </p:sp>
      </p:grpSp>
      <p:sp>
        <p:nvSpPr>
          <p:cNvPr id="40" name="直方体 39"/>
          <p:cNvSpPr/>
          <p:nvPr/>
        </p:nvSpPr>
        <p:spPr>
          <a:xfrm>
            <a:off x="1142976" y="5643578"/>
            <a:ext cx="2571768" cy="714380"/>
          </a:xfrm>
          <a:prstGeom prst="cube">
            <a:avLst>
              <a:gd name="adj" fmla="val 13364"/>
            </a:avLst>
          </a:prstGeom>
          <a:solidFill>
            <a:srgbClr val="B6E088"/>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構築中データ管理部</a:t>
            </a:r>
            <a:endParaRPr kumimoji="1" lang="ja-JP" altLang="en-US" dirty="0">
              <a:solidFill>
                <a:schemeClr val="tx1"/>
              </a:solidFill>
            </a:endParaRPr>
          </a:p>
        </p:txBody>
      </p:sp>
      <p:sp>
        <p:nvSpPr>
          <p:cNvPr id="42" name="上下矢印 41"/>
          <p:cNvSpPr/>
          <p:nvPr/>
        </p:nvSpPr>
        <p:spPr>
          <a:xfrm>
            <a:off x="1643042" y="5000636"/>
            <a:ext cx="1714512" cy="571504"/>
          </a:xfrm>
          <a:prstGeom prst="upDownArrow">
            <a:avLst>
              <a:gd name="adj1" fmla="val 54156"/>
              <a:gd name="adj2" fmla="val 27143"/>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rPr>
              <a:t>連携</a:t>
            </a:r>
          </a:p>
        </p:txBody>
      </p:sp>
      <p:sp>
        <p:nvSpPr>
          <p:cNvPr id="44" name="角丸四角形 43"/>
          <p:cNvSpPr/>
          <p:nvPr/>
        </p:nvSpPr>
        <p:spPr bwMode="auto">
          <a:xfrm>
            <a:off x="214282" y="1928802"/>
            <a:ext cx="5000660" cy="3660577"/>
          </a:xfrm>
          <a:prstGeom prst="roundRect">
            <a:avLst/>
          </a:prstGeom>
          <a:solidFill>
            <a:schemeClr val="bg1"/>
          </a:solidFill>
          <a:ln w="4445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 typeface="Wingdings" pitchFamily="2" charset="2"/>
              <a:buChar char="p"/>
              <a:tabLst/>
            </a:pPr>
            <a:r>
              <a:rPr lang="ja-JP" altLang="en-US" sz="2800" dirty="0" smtClean="0">
                <a:solidFill>
                  <a:schemeClr val="accent1">
                    <a:lumMod val="75000"/>
                  </a:schemeClr>
                </a:solidFill>
                <a:ea typeface="ＭＳ Ｐゴシック" pitchFamily="50" charset="-128"/>
              </a:rPr>
              <a:t> </a:t>
            </a:r>
            <a:r>
              <a:rPr lang="ja-JP" altLang="en-US" sz="2800" dirty="0" smtClean="0">
                <a:ea typeface="ＭＳ Ｐゴシック" pitchFamily="50" charset="-128"/>
              </a:rPr>
              <a:t>目的に応じた解析対象要素の変更</a:t>
            </a:r>
            <a:endParaRPr lang="en-US" altLang="ja-JP" sz="2800" dirty="0" smtClean="0">
              <a:ea typeface="ＭＳ Ｐゴシック" pitchFamily="50" charset="-128"/>
            </a:endParaRPr>
          </a:p>
          <a:p>
            <a:pPr marL="0" marR="0" indent="0" algn="l" defTabSz="914400" rtl="0" eaLnBrk="1" fontAlgn="base" latinLnBrk="0" hangingPunct="1">
              <a:lnSpc>
                <a:spcPct val="100000"/>
              </a:lnSpc>
              <a:spcBef>
                <a:spcPct val="0"/>
              </a:spcBef>
              <a:spcAft>
                <a:spcPct val="0"/>
              </a:spcAft>
              <a:buClrTx/>
              <a:buSzTx/>
              <a:buFont typeface="Wingdings" pitchFamily="2" charset="2"/>
              <a:buChar char="p"/>
              <a:tabLst/>
            </a:pPr>
            <a:endParaRPr lang="en-US" altLang="ja-JP" sz="2800" dirty="0" smtClean="0">
              <a:ea typeface="ＭＳ Ｐゴシック" pitchFamily="50" charset="-128"/>
            </a:endParaRPr>
          </a:p>
          <a:p>
            <a:pPr marL="0" marR="0" indent="0" algn="l" defTabSz="914400" rtl="0" eaLnBrk="1" fontAlgn="base" latinLnBrk="0" hangingPunct="1">
              <a:spcBef>
                <a:spcPts val="600"/>
              </a:spcBef>
              <a:spcAft>
                <a:spcPts val="600"/>
              </a:spcAft>
              <a:buClrTx/>
              <a:buSzTx/>
              <a:buFont typeface="Wingdings" pitchFamily="2" charset="2"/>
              <a:buChar char="p"/>
              <a:tabLst/>
            </a:pPr>
            <a:r>
              <a:rPr lang="ja-JP" altLang="en-US" sz="2800" dirty="0" smtClean="0">
                <a:solidFill>
                  <a:schemeClr val="accent1">
                    <a:lumMod val="75000"/>
                  </a:schemeClr>
                </a:solidFill>
                <a:ea typeface="ＭＳ Ｐゴシック" pitchFamily="50" charset="-128"/>
              </a:rPr>
              <a:t> </a:t>
            </a:r>
            <a:r>
              <a:rPr lang="ja-JP" altLang="en-US" sz="2800" dirty="0" smtClean="0">
                <a:ea typeface="ＭＳ Ｐゴシック" pitchFamily="50" charset="-128"/>
              </a:rPr>
              <a:t>高い拡張性を提供</a:t>
            </a:r>
            <a:endParaRPr lang="en-US" altLang="ja-JP" sz="2800" dirty="0" smtClean="0">
              <a:ea typeface="ＭＳ Ｐゴシック" pitchFamily="50" charset="-128"/>
            </a:endParaRPr>
          </a:p>
          <a:p>
            <a:pPr lvl="1" algn="l">
              <a:spcBef>
                <a:spcPts val="600"/>
              </a:spcBef>
              <a:spcAft>
                <a:spcPts val="600"/>
              </a:spcAft>
              <a:buFont typeface="Wingdings" pitchFamily="2" charset="2"/>
              <a:buChar char="p"/>
            </a:pPr>
            <a:r>
              <a:rPr lang="ja-JP" altLang="en-US" sz="2400" dirty="0" smtClean="0">
                <a:solidFill>
                  <a:srgbClr val="0070C0"/>
                </a:solidFill>
                <a:ea typeface="ＭＳ Ｐゴシック" pitchFamily="50" charset="-128"/>
              </a:rPr>
              <a:t> </a:t>
            </a:r>
            <a:r>
              <a:rPr lang="ja-JP" altLang="en-US" sz="2400" dirty="0" smtClean="0">
                <a:ea typeface="ＭＳ Ｐゴシック" pitchFamily="50" charset="-128"/>
              </a:rPr>
              <a:t>解析対象要素の追加</a:t>
            </a:r>
            <a:endParaRPr lang="en-US" altLang="ja-JP" sz="2400" dirty="0" smtClean="0">
              <a:ea typeface="ＭＳ Ｐゴシック" pitchFamily="50" charset="-128"/>
            </a:endParaRPr>
          </a:p>
          <a:p>
            <a:pPr lvl="1" algn="l">
              <a:spcBef>
                <a:spcPts val="600"/>
              </a:spcBef>
              <a:spcAft>
                <a:spcPts val="600"/>
              </a:spcAft>
              <a:buFont typeface="Wingdings" pitchFamily="2" charset="2"/>
              <a:buChar char="p"/>
            </a:pPr>
            <a:r>
              <a:rPr kumimoji="1" lang="ja-JP" altLang="en-US" sz="2400" b="0" i="0" u="none" strike="noStrike" cap="none" normalizeH="0" baseline="0" dirty="0" smtClean="0">
                <a:ln>
                  <a:noFill/>
                </a:ln>
                <a:solidFill>
                  <a:srgbClr val="0070C0"/>
                </a:solidFill>
                <a:effectLst/>
                <a:latin typeface="Arial" charset="0"/>
                <a:ea typeface="ＭＳ Ｐゴシック" pitchFamily="50" charset="-128"/>
              </a:rPr>
              <a:t> </a:t>
            </a:r>
            <a:r>
              <a:rPr kumimoji="1" lang="ja-JP" altLang="en-US" sz="2400" b="0" i="0" u="none" strike="noStrike" cap="none" normalizeH="0" baseline="0" dirty="0" smtClean="0">
                <a:ln>
                  <a:noFill/>
                </a:ln>
                <a:solidFill>
                  <a:schemeClr val="tx1"/>
                </a:solidFill>
                <a:effectLst/>
                <a:latin typeface="Arial" charset="0"/>
                <a:ea typeface="ＭＳ Ｐゴシック" pitchFamily="50" charset="-128"/>
              </a:rPr>
              <a:t>特定の言語に特化した解析</a:t>
            </a:r>
            <a:endParaRPr kumimoji="1" lang="ja-JP" altLang="en-US" b="0" i="0" u="none" strike="noStrike" cap="none" normalizeH="0" baseline="0" dirty="0" smtClean="0">
              <a:ln>
                <a:noFill/>
              </a:ln>
              <a:solidFill>
                <a:schemeClr val="tx1"/>
              </a:solidFill>
              <a:effectLst/>
              <a:latin typeface="Arial" charset="0"/>
              <a:ea typeface="ＭＳ Ｐゴシック" pitchFamily="50" charset="-12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4"/>
                                        </p:tgtEl>
                                        <p:attrNameLst>
                                          <p:attrName>style.visibility</p:attrName>
                                        </p:attrNameLst>
                                      </p:cBhvr>
                                      <p:to>
                                        <p:strVal val="visible"/>
                                      </p:to>
                                    </p:set>
                                    <p:animEffect transition="in" filter="blinds(horizontal)">
                                      <p:cBhvr>
                                        <p:cTn id="7" dur="500"/>
                                        <p:tgtEl>
                                          <p:spTgt spid="44"/>
                                        </p:tgtEl>
                                      </p:cBhvr>
                                    </p:animEffect>
                                  </p:childTnLst>
                                </p:cTn>
                              </p:par>
                              <p:par>
                                <p:cTn id="8" presetID="9" presetClass="emph" presetSubtype="0" grpId="0" nodeType="withEffect">
                                  <p:stCondLst>
                                    <p:cond delay="0"/>
                                  </p:stCondLst>
                                  <p:childTnLst>
                                    <p:set>
                                      <p:cBhvr rctx="PPT">
                                        <p:cTn id="9" dur="indefinite"/>
                                        <p:tgtEl>
                                          <p:spTgt spid="8"/>
                                        </p:tgtEl>
                                        <p:attrNameLst>
                                          <p:attrName>style.opacity</p:attrName>
                                        </p:attrNameLst>
                                      </p:cBhvr>
                                      <p:to>
                                        <p:strVal val="0.5"/>
                                      </p:to>
                                    </p:set>
                                    <p:animEffect filter="image" prLst="opacity: 0.5">
                                      <p:cBhvr rctx="IE">
                                        <p:cTn id="10" dur="indefinite"/>
                                        <p:tgtEl>
                                          <p:spTgt spid="8"/>
                                        </p:tgtEl>
                                      </p:cBhvr>
                                    </p:animEffect>
                                  </p:childTnLst>
                                </p:cTn>
                              </p:par>
                              <p:par>
                                <p:cTn id="11" presetID="9" presetClass="emph" presetSubtype="0" grpId="0" nodeType="withEffect">
                                  <p:stCondLst>
                                    <p:cond delay="0"/>
                                  </p:stCondLst>
                                  <p:childTnLst>
                                    <p:set>
                                      <p:cBhvr rctx="PPT">
                                        <p:cTn id="12" dur="indefinite"/>
                                        <p:tgtEl>
                                          <p:spTgt spid="41"/>
                                        </p:tgtEl>
                                        <p:attrNameLst>
                                          <p:attrName>style.opacity</p:attrName>
                                        </p:attrNameLst>
                                      </p:cBhvr>
                                      <p:to>
                                        <p:strVal val="0.5"/>
                                      </p:to>
                                    </p:set>
                                    <p:animEffect filter="image" prLst="opacity: 0.5">
                                      <p:cBhvr rctx="IE">
                                        <p:cTn id="13" dur="indefinite"/>
                                        <p:tgtEl>
                                          <p:spTgt spid="41"/>
                                        </p:tgtEl>
                                      </p:cBhvr>
                                    </p:animEffect>
                                  </p:childTnLst>
                                </p:cTn>
                              </p:par>
                              <p:par>
                                <p:cTn id="14" presetID="9" presetClass="emph" presetSubtype="0" grpId="0" nodeType="withEffect">
                                  <p:stCondLst>
                                    <p:cond delay="0"/>
                                  </p:stCondLst>
                                  <p:childTnLst>
                                    <p:set>
                                      <p:cBhvr rctx="PPT">
                                        <p:cTn id="15" dur="indefinite"/>
                                        <p:tgtEl>
                                          <p:spTgt spid="4"/>
                                        </p:tgtEl>
                                        <p:attrNameLst>
                                          <p:attrName>style.opacity</p:attrName>
                                        </p:attrNameLst>
                                      </p:cBhvr>
                                      <p:to>
                                        <p:strVal val="0.5"/>
                                      </p:to>
                                    </p:set>
                                    <p:animEffect filter="image" prLst="opacity: 0.5">
                                      <p:cBhvr rctx="IE">
                                        <p:cTn id="16" dur="indefinite"/>
                                        <p:tgtEl>
                                          <p:spTgt spid="4"/>
                                        </p:tgtEl>
                                      </p:cBhvr>
                                    </p:animEffect>
                                  </p:childTnLst>
                                </p:cTn>
                              </p:par>
                              <p:par>
                                <p:cTn id="17" presetID="9" presetClass="emph" presetSubtype="0" grpId="0" nodeType="withEffect">
                                  <p:stCondLst>
                                    <p:cond delay="0"/>
                                  </p:stCondLst>
                                  <p:childTnLst>
                                    <p:set>
                                      <p:cBhvr rctx="PPT">
                                        <p:cTn id="18" dur="indefinite"/>
                                        <p:tgtEl>
                                          <p:spTgt spid="7"/>
                                        </p:tgtEl>
                                        <p:attrNameLst>
                                          <p:attrName>style.opacity</p:attrName>
                                        </p:attrNameLst>
                                      </p:cBhvr>
                                      <p:to>
                                        <p:strVal val="0.5"/>
                                      </p:to>
                                    </p:set>
                                    <p:animEffect filter="image" prLst="opacity: 0.5">
                                      <p:cBhvr rctx="IE">
                                        <p:cTn id="19" dur="indefinite"/>
                                        <p:tgtEl>
                                          <p:spTgt spid="7"/>
                                        </p:tgtEl>
                                      </p:cBhvr>
                                    </p:animEffect>
                                  </p:childTnLst>
                                </p:cTn>
                              </p:par>
                              <p:par>
                                <p:cTn id="20" presetID="9" presetClass="emph" presetSubtype="0" grpId="0" nodeType="withEffect">
                                  <p:stCondLst>
                                    <p:cond delay="0"/>
                                  </p:stCondLst>
                                  <p:childTnLst>
                                    <p:set>
                                      <p:cBhvr rctx="PPT">
                                        <p:cTn id="21" dur="indefinite"/>
                                        <p:tgtEl>
                                          <p:spTgt spid="9"/>
                                        </p:tgtEl>
                                        <p:attrNameLst>
                                          <p:attrName>style.opacity</p:attrName>
                                        </p:attrNameLst>
                                      </p:cBhvr>
                                      <p:to>
                                        <p:strVal val="0.5"/>
                                      </p:to>
                                    </p:set>
                                    <p:animEffect filter="image" prLst="opacity: 0.5">
                                      <p:cBhvr rctx="IE">
                                        <p:cTn id="22" dur="indefinite"/>
                                        <p:tgtEl>
                                          <p:spTgt spid="9"/>
                                        </p:tgtEl>
                                      </p:cBhvr>
                                    </p:animEffect>
                                  </p:childTnLst>
                                </p:cTn>
                              </p:par>
                              <p:par>
                                <p:cTn id="23" presetID="9" presetClass="emph" presetSubtype="0" grpId="0" nodeType="withEffect">
                                  <p:stCondLst>
                                    <p:cond delay="0"/>
                                  </p:stCondLst>
                                  <p:childTnLst>
                                    <p:set>
                                      <p:cBhvr rctx="PPT">
                                        <p:cTn id="24" dur="indefinite"/>
                                        <p:tgtEl>
                                          <p:spTgt spid="10"/>
                                        </p:tgtEl>
                                        <p:attrNameLst>
                                          <p:attrName>style.opacity</p:attrName>
                                        </p:attrNameLst>
                                      </p:cBhvr>
                                      <p:to>
                                        <p:strVal val="0.5"/>
                                      </p:to>
                                    </p:set>
                                    <p:animEffect filter="image" prLst="opacity: 0.5">
                                      <p:cBhvr rctx="IE">
                                        <p:cTn id="25" dur="indefinite"/>
                                        <p:tgtEl>
                                          <p:spTgt spid="10"/>
                                        </p:tgtEl>
                                      </p:cBhvr>
                                    </p:animEffect>
                                  </p:childTnLst>
                                </p:cTn>
                              </p:par>
                              <p:par>
                                <p:cTn id="26" presetID="9" presetClass="emph" presetSubtype="0" grpId="0" nodeType="withEffect">
                                  <p:stCondLst>
                                    <p:cond delay="0"/>
                                  </p:stCondLst>
                                  <p:childTnLst>
                                    <p:set>
                                      <p:cBhvr rctx="PPT">
                                        <p:cTn id="27" dur="indefinite"/>
                                        <p:tgtEl>
                                          <p:spTgt spid="11"/>
                                        </p:tgtEl>
                                        <p:attrNameLst>
                                          <p:attrName>style.opacity</p:attrName>
                                        </p:attrNameLst>
                                      </p:cBhvr>
                                      <p:to>
                                        <p:strVal val="0.5"/>
                                      </p:to>
                                    </p:set>
                                    <p:animEffect filter="image" prLst="opacity: 0.5">
                                      <p:cBhvr rctx="IE">
                                        <p:cTn id="28" dur="indefinite"/>
                                        <p:tgtEl>
                                          <p:spTgt spid="11"/>
                                        </p:tgtEl>
                                      </p:cBhvr>
                                    </p:animEffect>
                                  </p:childTnLst>
                                </p:cTn>
                              </p:par>
                              <p:par>
                                <p:cTn id="29" presetID="9" presetClass="emph" presetSubtype="0" grpId="0" nodeType="withEffect">
                                  <p:stCondLst>
                                    <p:cond delay="0"/>
                                  </p:stCondLst>
                                  <p:childTnLst>
                                    <p:set>
                                      <p:cBhvr rctx="PPT">
                                        <p:cTn id="30" dur="indefinite"/>
                                        <p:tgtEl>
                                          <p:spTgt spid="12"/>
                                        </p:tgtEl>
                                        <p:attrNameLst>
                                          <p:attrName>style.opacity</p:attrName>
                                        </p:attrNameLst>
                                      </p:cBhvr>
                                      <p:to>
                                        <p:strVal val="0.5"/>
                                      </p:to>
                                    </p:set>
                                    <p:animEffect filter="image" prLst="opacity: 0.5">
                                      <p:cBhvr rctx="IE">
                                        <p:cTn id="31" dur="indefinite"/>
                                        <p:tgtEl>
                                          <p:spTgt spid="12"/>
                                        </p:tgtEl>
                                      </p:cBhvr>
                                    </p:animEffect>
                                  </p:childTnLst>
                                </p:cTn>
                              </p:par>
                              <p:par>
                                <p:cTn id="32" presetID="9" presetClass="emph" presetSubtype="0" nodeType="withEffect">
                                  <p:stCondLst>
                                    <p:cond delay="0"/>
                                  </p:stCondLst>
                                  <p:childTnLst>
                                    <p:set>
                                      <p:cBhvr rctx="PPT">
                                        <p:cTn id="33" dur="indefinite"/>
                                        <p:tgtEl>
                                          <p:spTgt spid="43"/>
                                        </p:tgtEl>
                                        <p:attrNameLst>
                                          <p:attrName>style.opacity</p:attrName>
                                        </p:attrNameLst>
                                      </p:cBhvr>
                                      <p:to>
                                        <p:strVal val="0.5"/>
                                      </p:to>
                                    </p:set>
                                    <p:animEffect filter="image" prLst="opacity: 0.5">
                                      <p:cBhvr rctx="IE">
                                        <p:cTn id="34" dur="indefinite"/>
                                        <p:tgtEl>
                                          <p:spTgt spid="43"/>
                                        </p:tgtEl>
                                      </p:cBhvr>
                                    </p:animEffect>
                                  </p:childTnLst>
                                </p:cTn>
                              </p:par>
                              <p:par>
                                <p:cTn id="35" presetID="9" presetClass="emph" presetSubtype="0" grpId="0" nodeType="withEffect">
                                  <p:stCondLst>
                                    <p:cond delay="0"/>
                                  </p:stCondLst>
                                  <p:childTnLst>
                                    <p:set>
                                      <p:cBhvr rctx="PPT">
                                        <p:cTn id="36" dur="indefinite"/>
                                        <p:tgtEl>
                                          <p:spTgt spid="17"/>
                                        </p:tgtEl>
                                        <p:attrNameLst>
                                          <p:attrName>style.opacity</p:attrName>
                                        </p:attrNameLst>
                                      </p:cBhvr>
                                      <p:to>
                                        <p:strVal val="0.5"/>
                                      </p:to>
                                    </p:set>
                                    <p:animEffect filter="image" prLst="opacity: 0.5">
                                      <p:cBhvr rctx="IE">
                                        <p:cTn id="37" dur="indefinite"/>
                                        <p:tgtEl>
                                          <p:spTgt spid="17"/>
                                        </p:tgtEl>
                                      </p:cBhvr>
                                    </p:animEffect>
                                  </p:childTnLst>
                                </p:cTn>
                              </p:par>
                              <p:par>
                                <p:cTn id="38" presetID="9" presetClass="emph" presetSubtype="0" grpId="0" nodeType="withEffect">
                                  <p:stCondLst>
                                    <p:cond delay="0"/>
                                  </p:stCondLst>
                                  <p:childTnLst>
                                    <p:set>
                                      <p:cBhvr rctx="PPT">
                                        <p:cTn id="39" dur="indefinite"/>
                                        <p:tgtEl>
                                          <p:spTgt spid="18"/>
                                        </p:tgtEl>
                                        <p:attrNameLst>
                                          <p:attrName>style.opacity</p:attrName>
                                        </p:attrNameLst>
                                      </p:cBhvr>
                                      <p:to>
                                        <p:strVal val="0.5"/>
                                      </p:to>
                                    </p:set>
                                    <p:animEffect filter="image" prLst="opacity: 0.5">
                                      <p:cBhvr rctx="IE">
                                        <p:cTn id="40" dur="indefinite"/>
                                        <p:tgtEl>
                                          <p:spTgt spid="18"/>
                                        </p:tgtEl>
                                      </p:cBhvr>
                                    </p:animEffect>
                                  </p:childTnLst>
                                </p:cTn>
                              </p:par>
                              <p:par>
                                <p:cTn id="41" presetID="9" presetClass="emph" presetSubtype="0" grpId="0" nodeType="withEffect">
                                  <p:stCondLst>
                                    <p:cond delay="0"/>
                                  </p:stCondLst>
                                  <p:childTnLst>
                                    <p:set>
                                      <p:cBhvr rctx="PPT">
                                        <p:cTn id="42" dur="indefinite"/>
                                        <p:tgtEl>
                                          <p:spTgt spid="19"/>
                                        </p:tgtEl>
                                        <p:attrNameLst>
                                          <p:attrName>style.opacity</p:attrName>
                                        </p:attrNameLst>
                                      </p:cBhvr>
                                      <p:to>
                                        <p:strVal val="0.5"/>
                                      </p:to>
                                    </p:set>
                                    <p:animEffect filter="image" prLst="opacity: 0.5">
                                      <p:cBhvr rctx="IE">
                                        <p:cTn id="43" dur="indefinite"/>
                                        <p:tgtEl>
                                          <p:spTgt spid="19"/>
                                        </p:tgtEl>
                                      </p:cBhvr>
                                    </p:animEffect>
                                  </p:childTnLst>
                                </p:cTn>
                              </p:par>
                              <p:par>
                                <p:cTn id="44" presetID="9" presetClass="emph" presetSubtype="0" grpId="0" nodeType="withEffect">
                                  <p:stCondLst>
                                    <p:cond delay="0"/>
                                  </p:stCondLst>
                                  <p:childTnLst>
                                    <p:set>
                                      <p:cBhvr rctx="PPT">
                                        <p:cTn id="45" dur="indefinite"/>
                                        <p:tgtEl>
                                          <p:spTgt spid="20"/>
                                        </p:tgtEl>
                                        <p:attrNameLst>
                                          <p:attrName>style.opacity</p:attrName>
                                        </p:attrNameLst>
                                      </p:cBhvr>
                                      <p:to>
                                        <p:strVal val="0.5"/>
                                      </p:to>
                                    </p:set>
                                    <p:animEffect filter="image" prLst="opacity: 0.5">
                                      <p:cBhvr rctx="IE">
                                        <p:cTn id="46" dur="indefinite"/>
                                        <p:tgtEl>
                                          <p:spTgt spid="20"/>
                                        </p:tgtEl>
                                      </p:cBhvr>
                                    </p:animEffect>
                                  </p:childTnLst>
                                </p:cTn>
                              </p:par>
                              <p:par>
                                <p:cTn id="47" presetID="9" presetClass="emph" presetSubtype="0" grpId="0" nodeType="withEffect">
                                  <p:stCondLst>
                                    <p:cond delay="0"/>
                                  </p:stCondLst>
                                  <p:childTnLst>
                                    <p:set>
                                      <p:cBhvr rctx="PPT">
                                        <p:cTn id="48" dur="indefinite"/>
                                        <p:tgtEl>
                                          <p:spTgt spid="21"/>
                                        </p:tgtEl>
                                        <p:attrNameLst>
                                          <p:attrName>style.opacity</p:attrName>
                                        </p:attrNameLst>
                                      </p:cBhvr>
                                      <p:to>
                                        <p:strVal val="0.5"/>
                                      </p:to>
                                    </p:set>
                                    <p:animEffect filter="image" prLst="opacity: 0.5">
                                      <p:cBhvr rctx="IE">
                                        <p:cTn id="49" dur="indefinite"/>
                                        <p:tgtEl>
                                          <p:spTgt spid="21"/>
                                        </p:tgtEl>
                                      </p:cBhvr>
                                    </p:animEffect>
                                  </p:childTnLst>
                                </p:cTn>
                              </p:par>
                              <p:par>
                                <p:cTn id="50" presetID="9" presetClass="emph" presetSubtype="0" grpId="0" nodeType="withEffect">
                                  <p:stCondLst>
                                    <p:cond delay="0"/>
                                  </p:stCondLst>
                                  <p:childTnLst>
                                    <p:set>
                                      <p:cBhvr rctx="PPT">
                                        <p:cTn id="51" dur="indefinite"/>
                                        <p:tgtEl>
                                          <p:spTgt spid="22"/>
                                        </p:tgtEl>
                                        <p:attrNameLst>
                                          <p:attrName>style.opacity</p:attrName>
                                        </p:attrNameLst>
                                      </p:cBhvr>
                                      <p:to>
                                        <p:strVal val="0.5"/>
                                      </p:to>
                                    </p:set>
                                    <p:animEffect filter="image" prLst="opacity: 0.5">
                                      <p:cBhvr rctx="IE">
                                        <p:cTn id="52" dur="indefinite"/>
                                        <p:tgtEl>
                                          <p:spTgt spid="22"/>
                                        </p:tgtEl>
                                      </p:cBhvr>
                                    </p:animEffect>
                                  </p:childTnLst>
                                </p:cTn>
                              </p:par>
                              <p:par>
                                <p:cTn id="53" presetID="9" presetClass="emph" presetSubtype="0" grpId="0" nodeType="withEffect">
                                  <p:stCondLst>
                                    <p:cond delay="0"/>
                                  </p:stCondLst>
                                  <p:childTnLst>
                                    <p:set>
                                      <p:cBhvr rctx="PPT">
                                        <p:cTn id="54" dur="indefinite"/>
                                        <p:tgtEl>
                                          <p:spTgt spid="23"/>
                                        </p:tgtEl>
                                        <p:attrNameLst>
                                          <p:attrName>style.opacity</p:attrName>
                                        </p:attrNameLst>
                                      </p:cBhvr>
                                      <p:to>
                                        <p:strVal val="0.5"/>
                                      </p:to>
                                    </p:set>
                                    <p:animEffect filter="image" prLst="opacity: 0.5">
                                      <p:cBhvr rctx="IE">
                                        <p:cTn id="55" dur="indefinite"/>
                                        <p:tgtEl>
                                          <p:spTgt spid="23"/>
                                        </p:tgtEl>
                                      </p:cBhvr>
                                    </p:animEffect>
                                  </p:childTnLst>
                                </p:cTn>
                              </p:par>
                              <p:par>
                                <p:cTn id="56" presetID="9" presetClass="emph" presetSubtype="0" grpId="0" nodeType="withEffect">
                                  <p:stCondLst>
                                    <p:cond delay="0"/>
                                  </p:stCondLst>
                                  <p:childTnLst>
                                    <p:set>
                                      <p:cBhvr rctx="PPT">
                                        <p:cTn id="57" dur="indefinite"/>
                                        <p:tgtEl>
                                          <p:spTgt spid="24"/>
                                        </p:tgtEl>
                                        <p:attrNameLst>
                                          <p:attrName>style.opacity</p:attrName>
                                        </p:attrNameLst>
                                      </p:cBhvr>
                                      <p:to>
                                        <p:strVal val="0.5"/>
                                      </p:to>
                                    </p:set>
                                    <p:animEffect filter="image" prLst="opacity: 0.5">
                                      <p:cBhvr rctx="IE">
                                        <p:cTn id="58" dur="indefinite"/>
                                        <p:tgtEl>
                                          <p:spTgt spid="24"/>
                                        </p:tgtEl>
                                      </p:cBhvr>
                                    </p:animEffect>
                                  </p:childTnLst>
                                </p:cTn>
                              </p:par>
                              <p:par>
                                <p:cTn id="59" presetID="9" presetClass="emph" presetSubtype="0" grpId="0" nodeType="withEffect">
                                  <p:stCondLst>
                                    <p:cond delay="0"/>
                                  </p:stCondLst>
                                  <p:childTnLst>
                                    <p:set>
                                      <p:cBhvr rctx="PPT">
                                        <p:cTn id="60" dur="indefinite"/>
                                        <p:tgtEl>
                                          <p:spTgt spid="25"/>
                                        </p:tgtEl>
                                        <p:attrNameLst>
                                          <p:attrName>style.opacity</p:attrName>
                                        </p:attrNameLst>
                                      </p:cBhvr>
                                      <p:to>
                                        <p:strVal val="0.5"/>
                                      </p:to>
                                    </p:set>
                                    <p:animEffect filter="image" prLst="opacity: 0.5">
                                      <p:cBhvr rctx="IE">
                                        <p:cTn id="61" dur="indefinite"/>
                                        <p:tgtEl>
                                          <p:spTgt spid="25"/>
                                        </p:tgtEl>
                                      </p:cBhvr>
                                    </p:animEffect>
                                  </p:childTnLst>
                                </p:cTn>
                              </p:par>
                              <p:par>
                                <p:cTn id="62" presetID="9" presetClass="emph" presetSubtype="0" grpId="0" nodeType="withEffect">
                                  <p:stCondLst>
                                    <p:cond delay="0"/>
                                  </p:stCondLst>
                                  <p:childTnLst>
                                    <p:set>
                                      <p:cBhvr rctx="PPT">
                                        <p:cTn id="63" dur="indefinite"/>
                                        <p:tgtEl>
                                          <p:spTgt spid="26"/>
                                        </p:tgtEl>
                                        <p:attrNameLst>
                                          <p:attrName>style.opacity</p:attrName>
                                        </p:attrNameLst>
                                      </p:cBhvr>
                                      <p:to>
                                        <p:strVal val="0.5"/>
                                      </p:to>
                                    </p:set>
                                    <p:animEffect filter="image" prLst="opacity: 0.5">
                                      <p:cBhvr rctx="IE">
                                        <p:cTn id="64" dur="indefinite"/>
                                        <p:tgtEl>
                                          <p:spTgt spid="26"/>
                                        </p:tgtEl>
                                      </p:cBhvr>
                                    </p:animEffect>
                                  </p:childTnLst>
                                </p:cTn>
                              </p:par>
                              <p:par>
                                <p:cTn id="65" presetID="9" presetClass="emph" presetSubtype="0" grpId="0" nodeType="withEffect">
                                  <p:stCondLst>
                                    <p:cond delay="0"/>
                                  </p:stCondLst>
                                  <p:childTnLst>
                                    <p:set>
                                      <p:cBhvr rctx="PPT">
                                        <p:cTn id="66" dur="indefinite"/>
                                        <p:tgtEl>
                                          <p:spTgt spid="27"/>
                                        </p:tgtEl>
                                        <p:attrNameLst>
                                          <p:attrName>style.opacity</p:attrName>
                                        </p:attrNameLst>
                                      </p:cBhvr>
                                      <p:to>
                                        <p:strVal val="0.5"/>
                                      </p:to>
                                    </p:set>
                                    <p:animEffect filter="image" prLst="opacity: 0.5">
                                      <p:cBhvr rctx="IE">
                                        <p:cTn id="67" dur="indefinite"/>
                                        <p:tgtEl>
                                          <p:spTgt spid="27"/>
                                        </p:tgtEl>
                                      </p:cBhvr>
                                    </p:animEffect>
                                  </p:childTnLst>
                                </p:cTn>
                              </p:par>
                              <p:par>
                                <p:cTn id="68" presetID="9" presetClass="emph" presetSubtype="0" grpId="0" nodeType="withEffect">
                                  <p:stCondLst>
                                    <p:cond delay="0"/>
                                  </p:stCondLst>
                                  <p:childTnLst>
                                    <p:set>
                                      <p:cBhvr rctx="PPT">
                                        <p:cTn id="69" dur="indefinite"/>
                                        <p:tgtEl>
                                          <p:spTgt spid="28"/>
                                        </p:tgtEl>
                                        <p:attrNameLst>
                                          <p:attrName>style.opacity</p:attrName>
                                        </p:attrNameLst>
                                      </p:cBhvr>
                                      <p:to>
                                        <p:strVal val="0.5"/>
                                      </p:to>
                                    </p:set>
                                    <p:animEffect filter="image" prLst="opacity: 0.5">
                                      <p:cBhvr rctx="IE">
                                        <p:cTn id="70" dur="indefinite"/>
                                        <p:tgtEl>
                                          <p:spTgt spid="28"/>
                                        </p:tgtEl>
                                      </p:cBhvr>
                                    </p:animEffect>
                                  </p:childTnLst>
                                </p:cTn>
                              </p:par>
                              <p:par>
                                <p:cTn id="71" presetID="9" presetClass="emph" presetSubtype="0" grpId="0" nodeType="withEffect">
                                  <p:stCondLst>
                                    <p:cond delay="0"/>
                                  </p:stCondLst>
                                  <p:childTnLst>
                                    <p:set>
                                      <p:cBhvr rctx="PPT">
                                        <p:cTn id="72" dur="indefinite"/>
                                        <p:tgtEl>
                                          <p:spTgt spid="29"/>
                                        </p:tgtEl>
                                        <p:attrNameLst>
                                          <p:attrName>style.opacity</p:attrName>
                                        </p:attrNameLst>
                                      </p:cBhvr>
                                      <p:to>
                                        <p:strVal val="0.5"/>
                                      </p:to>
                                    </p:set>
                                    <p:animEffect filter="image" prLst="opacity: 0.5">
                                      <p:cBhvr rctx="IE">
                                        <p:cTn id="73" dur="indefinite"/>
                                        <p:tgtEl>
                                          <p:spTgt spid="29"/>
                                        </p:tgtEl>
                                      </p:cBhvr>
                                    </p:animEffect>
                                  </p:childTnLst>
                                </p:cTn>
                              </p:par>
                              <p:par>
                                <p:cTn id="74" presetID="9" presetClass="emph" presetSubtype="0" grpId="0" nodeType="withEffect">
                                  <p:stCondLst>
                                    <p:cond delay="0"/>
                                  </p:stCondLst>
                                  <p:childTnLst>
                                    <p:set>
                                      <p:cBhvr rctx="PPT">
                                        <p:cTn id="75" dur="indefinite"/>
                                        <p:tgtEl>
                                          <p:spTgt spid="30"/>
                                        </p:tgtEl>
                                        <p:attrNameLst>
                                          <p:attrName>style.opacity</p:attrName>
                                        </p:attrNameLst>
                                      </p:cBhvr>
                                      <p:to>
                                        <p:strVal val="0.5"/>
                                      </p:to>
                                    </p:set>
                                    <p:animEffect filter="image" prLst="opacity: 0.5">
                                      <p:cBhvr rctx="IE">
                                        <p:cTn id="76" dur="indefinite"/>
                                        <p:tgtEl>
                                          <p:spTgt spid="30"/>
                                        </p:tgtEl>
                                      </p:cBhvr>
                                    </p:animEffect>
                                  </p:childTnLst>
                                </p:cTn>
                              </p:par>
                              <p:par>
                                <p:cTn id="77" presetID="9" presetClass="emph" presetSubtype="0" nodeType="withEffect">
                                  <p:stCondLst>
                                    <p:cond delay="0"/>
                                  </p:stCondLst>
                                  <p:childTnLst>
                                    <p:set>
                                      <p:cBhvr rctx="PPT">
                                        <p:cTn id="78" dur="indefinite"/>
                                        <p:tgtEl>
                                          <p:spTgt spid="31"/>
                                        </p:tgtEl>
                                        <p:attrNameLst>
                                          <p:attrName>style.opacity</p:attrName>
                                        </p:attrNameLst>
                                      </p:cBhvr>
                                      <p:to>
                                        <p:strVal val="0.5"/>
                                      </p:to>
                                    </p:set>
                                    <p:animEffect filter="image" prLst="opacity: 0.5">
                                      <p:cBhvr rctx="IE">
                                        <p:cTn id="79" dur="indefinite"/>
                                        <p:tgtEl>
                                          <p:spTgt spid="31"/>
                                        </p:tgtEl>
                                      </p:cBhvr>
                                    </p:animEffect>
                                  </p:childTnLst>
                                </p:cTn>
                              </p:par>
                              <p:par>
                                <p:cTn id="80" presetID="9" presetClass="emph" presetSubtype="0" nodeType="withEffect">
                                  <p:stCondLst>
                                    <p:cond delay="0"/>
                                  </p:stCondLst>
                                  <p:childTnLst>
                                    <p:set>
                                      <p:cBhvr rctx="PPT">
                                        <p:cTn id="81" dur="indefinite"/>
                                        <p:tgtEl>
                                          <p:spTgt spid="34"/>
                                        </p:tgtEl>
                                        <p:attrNameLst>
                                          <p:attrName>style.opacity</p:attrName>
                                        </p:attrNameLst>
                                      </p:cBhvr>
                                      <p:to>
                                        <p:strVal val="0.5"/>
                                      </p:to>
                                    </p:set>
                                    <p:animEffect filter="image" prLst="opacity: 0.5">
                                      <p:cBhvr rctx="IE">
                                        <p:cTn id="82" dur="indefinite"/>
                                        <p:tgtEl>
                                          <p:spTgt spid="34"/>
                                        </p:tgtEl>
                                      </p:cBhvr>
                                    </p:animEffect>
                                  </p:childTnLst>
                                </p:cTn>
                              </p:par>
                              <p:par>
                                <p:cTn id="83" presetID="9" presetClass="emph" presetSubtype="0" nodeType="withEffect">
                                  <p:stCondLst>
                                    <p:cond delay="0"/>
                                  </p:stCondLst>
                                  <p:childTnLst>
                                    <p:set>
                                      <p:cBhvr rctx="PPT">
                                        <p:cTn id="84" dur="indefinite"/>
                                        <p:tgtEl>
                                          <p:spTgt spid="37"/>
                                        </p:tgtEl>
                                        <p:attrNameLst>
                                          <p:attrName>style.opacity</p:attrName>
                                        </p:attrNameLst>
                                      </p:cBhvr>
                                      <p:to>
                                        <p:strVal val="0.5"/>
                                      </p:to>
                                    </p:set>
                                    <p:animEffect filter="image" prLst="opacity: 0.5">
                                      <p:cBhvr rctx="IE">
                                        <p:cTn id="85" dur="indefinite"/>
                                        <p:tgtEl>
                                          <p:spTgt spid="37"/>
                                        </p:tgtEl>
                                      </p:cBhvr>
                                    </p:animEffect>
                                  </p:childTnLst>
                                </p:cTn>
                              </p:par>
                              <p:par>
                                <p:cTn id="86" presetID="9" presetClass="emph" presetSubtype="0" grpId="0" nodeType="withEffect">
                                  <p:stCondLst>
                                    <p:cond delay="0"/>
                                  </p:stCondLst>
                                  <p:childTnLst>
                                    <p:set>
                                      <p:cBhvr rctx="PPT">
                                        <p:cTn id="87" dur="indefinite"/>
                                        <p:tgtEl>
                                          <p:spTgt spid="40"/>
                                        </p:tgtEl>
                                        <p:attrNameLst>
                                          <p:attrName>style.opacity</p:attrName>
                                        </p:attrNameLst>
                                      </p:cBhvr>
                                      <p:to>
                                        <p:strVal val="0.5"/>
                                      </p:to>
                                    </p:set>
                                    <p:animEffect filter="image" prLst="opacity: 0.5">
                                      <p:cBhvr rctx="IE">
                                        <p:cTn id="88" dur="indefinite"/>
                                        <p:tgtEl>
                                          <p:spTgt spid="40"/>
                                        </p:tgtEl>
                                      </p:cBhvr>
                                    </p:animEffect>
                                  </p:childTnLst>
                                </p:cTn>
                              </p:par>
                              <p:par>
                                <p:cTn id="89" presetID="9" presetClass="emph" presetSubtype="0" grpId="0" nodeType="withEffect">
                                  <p:stCondLst>
                                    <p:cond delay="0"/>
                                  </p:stCondLst>
                                  <p:childTnLst>
                                    <p:set>
                                      <p:cBhvr rctx="PPT">
                                        <p:cTn id="90" dur="indefinite"/>
                                        <p:tgtEl>
                                          <p:spTgt spid="42"/>
                                        </p:tgtEl>
                                        <p:attrNameLst>
                                          <p:attrName>style.opacity</p:attrName>
                                        </p:attrNameLst>
                                      </p:cBhvr>
                                      <p:to>
                                        <p:strVal val="0.5"/>
                                      </p:to>
                                    </p:set>
                                    <p:animEffect filter="image" prLst="opacity: 0.5">
                                      <p:cBhvr rctx="IE">
                                        <p:cTn id="91" dur="indefinite"/>
                                        <p:tgtEl>
                                          <p:spTgt spid="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41" grpId="0" animBg="1"/>
      <p:bldP spid="4" grpId="0"/>
      <p:bldP spid="7" grpId="0" animBg="1"/>
      <p:bldP spid="9" grpId="0" animBg="1"/>
      <p:bldP spid="10" grpId="0" animBg="1"/>
      <p:bldP spid="11" grpId="0" animBg="1"/>
      <p:bldP spid="12" grpId="0" animBg="1"/>
      <p:bldP spid="17" grpId="0" animBg="1"/>
      <p:bldP spid="18" grpId="0" animBg="1"/>
      <p:bldP spid="19" grpId="0" animBg="1"/>
      <p:bldP spid="20" grpId="0" animBg="1"/>
      <p:bldP spid="21" grpId="0" animBg="1"/>
      <p:bldP spid="22" grpId="0"/>
      <p:bldP spid="23" grpId="0" animBg="1"/>
      <p:bldP spid="24" grpId="0" animBg="1"/>
      <p:bldP spid="25" grpId="0" animBg="1"/>
      <p:bldP spid="26" grpId="0"/>
      <p:bldP spid="27" grpId="0" animBg="1"/>
      <p:bldP spid="28" grpId="0" animBg="1"/>
      <p:bldP spid="29" grpId="0" animBg="1"/>
      <p:bldP spid="30" grpId="0"/>
      <p:bldP spid="40" grpId="0" animBg="1"/>
      <p:bldP spid="42" grpId="0" animBg="1"/>
      <p:bldP spid="4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研究概要</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ソフトウェアメトリクスを計測するためのプラグインプラットフォーム</a:t>
            </a:r>
            <a:r>
              <a:rPr lang="en-US" altLang="ja-JP" dirty="0" smtClean="0"/>
              <a:t>MASU</a:t>
            </a:r>
            <a:r>
              <a:rPr lang="ja-JP" altLang="en-US" dirty="0" smtClean="0"/>
              <a:t>を開発</a:t>
            </a:r>
            <a:endParaRPr lang="en-US" altLang="ja-JP" dirty="0" smtClean="0"/>
          </a:p>
          <a:p>
            <a:pPr lvl="1"/>
            <a:r>
              <a:rPr lang="ja-JP" altLang="en-US" dirty="0" smtClean="0"/>
              <a:t>複数のプログラミング言語に対して適用可能</a:t>
            </a:r>
            <a:endParaRPr lang="en-US" altLang="ja-JP" dirty="0" smtClean="0"/>
          </a:p>
          <a:p>
            <a:pPr lvl="1"/>
            <a:r>
              <a:rPr lang="ja-JP" altLang="en-US" dirty="0" smtClean="0"/>
              <a:t>多言語の解析から得られた結果を統一的に扱える</a:t>
            </a:r>
            <a:endParaRPr lang="en-US" altLang="ja-JP" dirty="0" smtClean="0"/>
          </a:p>
          <a:p>
            <a:pPr lvl="1"/>
            <a:r>
              <a:rPr lang="ja-JP" altLang="en-US" dirty="0" smtClean="0"/>
              <a:t>ユーザはビジネスロジックの記述のみでメトリクスを計測可能</a:t>
            </a:r>
            <a:endParaRPr lang="en-US" altLang="ja-JP" dirty="0" smtClean="0"/>
          </a:p>
          <a:p>
            <a:pPr lvl="1"/>
            <a:endParaRPr lang="en-US" altLang="ja-JP" dirty="0" smtClean="0"/>
          </a:p>
          <a:p>
            <a:pPr>
              <a:buNone/>
            </a:pPr>
            <a:r>
              <a:rPr lang="ja-JP" altLang="en-US" dirty="0" smtClean="0"/>
              <a:t>⇒　ソフトウェアメトリクスの計測を低コストかつ自由に行える</a:t>
            </a:r>
            <a:endParaRPr lang="en-US" altLang="ja-JP" dirty="0" smtClean="0"/>
          </a:p>
        </p:txBody>
      </p:sp>
      <p:sp>
        <p:nvSpPr>
          <p:cNvPr id="4" name="フッター プレースホルダ 3"/>
          <p:cNvSpPr>
            <a:spLocks noGrp="1"/>
          </p:cNvSpPr>
          <p:nvPr>
            <p:ph type="ftr" sz="quarter" idx="10"/>
          </p:nvPr>
        </p:nvSpPr>
        <p:spPr/>
        <p:txBody>
          <a:bodyPr/>
          <a:lstStyle/>
          <a:p>
            <a:pPr>
              <a:defRPr/>
            </a:pPr>
            <a:r>
              <a:rPr lang="en-US" altLang="ja-JP" smtClean="0"/>
              <a:t>SES2008</a:t>
            </a:r>
            <a:endParaRPr lang="en-US" altLang="ja-JP"/>
          </a:p>
        </p:txBody>
      </p:sp>
      <p:sp>
        <p:nvSpPr>
          <p:cNvPr id="5" name="日付プレースホルダ 4"/>
          <p:cNvSpPr>
            <a:spLocks noGrp="1"/>
          </p:cNvSpPr>
          <p:nvPr>
            <p:ph type="dt" sz="half" idx="11"/>
          </p:nvPr>
        </p:nvSpPr>
        <p:spPr/>
        <p:txBody>
          <a:bodyPr/>
          <a:lstStyle/>
          <a:p>
            <a:pPr>
              <a:defRPr/>
            </a:pPr>
            <a:fld id="{404AB553-4813-483F-9C39-15CD535D45CF}" type="datetime1">
              <a:rPr lang="ja-JP" altLang="en-US" smtClean="0"/>
              <a:pPr>
                <a:defRPr/>
              </a:pPr>
              <a:t>2008/9/2</a:t>
            </a:fld>
            <a:endParaRPr lang="en-US" altLang="ja-JP"/>
          </a:p>
        </p:txBody>
      </p:sp>
      <p:sp>
        <p:nvSpPr>
          <p:cNvPr id="6" name="スライド番号プレースホルダ 5"/>
          <p:cNvSpPr>
            <a:spLocks noGrp="1"/>
          </p:cNvSpPr>
          <p:nvPr>
            <p:ph type="sldNum" sz="quarter" idx="12"/>
          </p:nvPr>
        </p:nvSpPr>
        <p:spPr/>
        <p:txBody>
          <a:bodyPr/>
          <a:lstStyle/>
          <a:p>
            <a:pPr>
              <a:defRPr/>
            </a:pPr>
            <a:fld id="{BD18DDC3-C755-4A6D-9493-9608DB95ADBF}" type="slidenum">
              <a:rPr lang="en-US" altLang="ja-JP" smtClean="0"/>
              <a:pPr>
                <a:defRPr/>
              </a:pPr>
              <a:t>2</a:t>
            </a:fld>
            <a:endParaRPr lang="en-US" altLang="ja-JP"/>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MASU</a:t>
            </a:r>
            <a:r>
              <a:rPr kumimoji="1" lang="ja-JP" altLang="en-US" dirty="0" smtClean="0"/>
              <a:t>のプラグイン</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各プラグインは１つのメトリクスを計測</a:t>
            </a:r>
            <a:endParaRPr kumimoji="1" lang="en-US" altLang="ja-JP" dirty="0" smtClean="0"/>
          </a:p>
          <a:p>
            <a:pPr lvl="1"/>
            <a:r>
              <a:rPr lang="ja-JP" altLang="en-US" dirty="0" smtClean="0"/>
              <a:t>ビジネスロジックのみを記述</a:t>
            </a:r>
            <a:endParaRPr kumimoji="1" lang="en-US" altLang="ja-JP" dirty="0" smtClean="0"/>
          </a:p>
          <a:p>
            <a:r>
              <a:rPr lang="ja-JP" altLang="en-US" dirty="0" smtClean="0"/>
              <a:t>メトリクス計測対象となる要素</a:t>
            </a:r>
            <a:endParaRPr lang="en-US" altLang="ja-JP" dirty="0" smtClean="0"/>
          </a:p>
          <a:p>
            <a:pPr lvl="1"/>
            <a:r>
              <a:rPr lang="ja-JP" altLang="en-US" dirty="0" smtClean="0"/>
              <a:t>ファイル，クラス，メソッド，フィールド</a:t>
            </a:r>
            <a:endParaRPr kumimoji="1" lang="en-US" altLang="ja-JP" dirty="0" smtClean="0"/>
          </a:p>
          <a:p>
            <a:r>
              <a:rPr lang="ja-JP" altLang="en-US" dirty="0" smtClean="0"/>
              <a:t>計測の流れ</a:t>
            </a:r>
            <a:endParaRPr kumimoji="1" lang="en-US" altLang="ja-JP" dirty="0" smtClean="0"/>
          </a:p>
          <a:p>
            <a:pPr lvl="1"/>
            <a:r>
              <a:rPr lang="ja-JP" altLang="en-US" dirty="0" smtClean="0"/>
              <a:t>解析結果取得用</a:t>
            </a:r>
            <a:r>
              <a:rPr lang="en-US" altLang="ja-JP" dirty="0" smtClean="0"/>
              <a:t>API</a:t>
            </a:r>
            <a:r>
              <a:rPr lang="ja-JP" altLang="en-US" dirty="0" smtClean="0"/>
              <a:t>を用いてメインモジュールの解析した情報を取得</a:t>
            </a:r>
            <a:endParaRPr lang="en-US" altLang="ja-JP" dirty="0" smtClean="0"/>
          </a:p>
          <a:p>
            <a:pPr lvl="1"/>
            <a:r>
              <a:rPr lang="ja-JP" altLang="en-US" dirty="0" smtClean="0"/>
              <a:t>メトリクス計測ロジックの実行</a:t>
            </a:r>
            <a:endParaRPr lang="en-US" altLang="ja-JP" dirty="0" smtClean="0"/>
          </a:p>
          <a:p>
            <a:pPr lvl="1"/>
            <a:r>
              <a:rPr lang="ja-JP" altLang="en-US" dirty="0" smtClean="0"/>
              <a:t>メトリクス格納用</a:t>
            </a:r>
            <a:r>
              <a:rPr lang="en-US" altLang="ja-JP" dirty="0" smtClean="0"/>
              <a:t>API</a:t>
            </a:r>
            <a:r>
              <a:rPr lang="ja-JP" altLang="en-US" dirty="0" smtClean="0"/>
              <a:t>を用いて計測結果を登録</a:t>
            </a:r>
            <a:endParaRPr lang="en-US" altLang="ja-JP" dirty="0" smtClean="0"/>
          </a:p>
          <a:p>
            <a:pPr lvl="1"/>
            <a:endParaRPr lang="en-US" altLang="ja-JP" dirty="0" smtClean="0"/>
          </a:p>
          <a:p>
            <a:pPr lvl="1"/>
            <a:endParaRPr kumimoji="1" lang="ja-JP" altLang="en-US" dirty="0"/>
          </a:p>
        </p:txBody>
      </p:sp>
      <p:sp>
        <p:nvSpPr>
          <p:cNvPr id="4" name="フッター プレースホルダ 3"/>
          <p:cNvSpPr>
            <a:spLocks noGrp="1"/>
          </p:cNvSpPr>
          <p:nvPr>
            <p:ph type="ftr" sz="quarter" idx="10"/>
          </p:nvPr>
        </p:nvSpPr>
        <p:spPr/>
        <p:txBody>
          <a:bodyPr/>
          <a:lstStyle/>
          <a:p>
            <a:pPr>
              <a:defRPr/>
            </a:pPr>
            <a:r>
              <a:rPr lang="en-US" altLang="ja-JP" smtClean="0"/>
              <a:t>SES2008</a:t>
            </a:r>
            <a:endParaRPr lang="en-US" altLang="ja-JP"/>
          </a:p>
        </p:txBody>
      </p:sp>
      <p:sp>
        <p:nvSpPr>
          <p:cNvPr id="5" name="日付プレースホルダ 4"/>
          <p:cNvSpPr>
            <a:spLocks noGrp="1"/>
          </p:cNvSpPr>
          <p:nvPr>
            <p:ph type="dt" sz="half" idx="11"/>
          </p:nvPr>
        </p:nvSpPr>
        <p:spPr/>
        <p:txBody>
          <a:bodyPr/>
          <a:lstStyle/>
          <a:p>
            <a:pPr>
              <a:defRPr/>
            </a:pPr>
            <a:fld id="{AAC2F856-DAB9-4677-AC1B-5A817869A3CB}" type="datetime1">
              <a:rPr lang="ja-JP" altLang="en-US" smtClean="0"/>
              <a:pPr>
                <a:defRPr/>
              </a:pPr>
              <a:t>2008/9/2</a:t>
            </a:fld>
            <a:endParaRPr lang="en-US" altLang="ja-JP"/>
          </a:p>
        </p:txBody>
      </p:sp>
      <p:sp>
        <p:nvSpPr>
          <p:cNvPr id="6" name="スライド番号プレースホルダ 5"/>
          <p:cNvSpPr>
            <a:spLocks noGrp="1"/>
          </p:cNvSpPr>
          <p:nvPr>
            <p:ph type="sldNum" sz="quarter" idx="12"/>
          </p:nvPr>
        </p:nvSpPr>
        <p:spPr/>
        <p:txBody>
          <a:bodyPr/>
          <a:lstStyle/>
          <a:p>
            <a:pPr>
              <a:defRPr/>
            </a:pPr>
            <a:fld id="{BD18DDC3-C755-4A6D-9493-9608DB95ADBF}" type="slidenum">
              <a:rPr lang="en-US" altLang="ja-JP" smtClean="0"/>
              <a:pPr>
                <a:defRPr/>
              </a:pPr>
              <a:t>20</a:t>
            </a:fld>
            <a:endParaRPr lang="en-US" altLang="ja-JP"/>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フッター プレースホルダ 3"/>
          <p:cNvSpPr>
            <a:spLocks noGrp="1"/>
          </p:cNvSpPr>
          <p:nvPr>
            <p:ph type="ftr" sz="quarter" idx="10"/>
          </p:nvPr>
        </p:nvSpPr>
        <p:spPr>
          <a:xfrm>
            <a:off x="1836737" y="6308725"/>
            <a:ext cx="5616575" cy="287338"/>
          </a:xfrm>
        </p:spPr>
        <p:txBody>
          <a:bodyPr/>
          <a:lstStyle/>
          <a:p>
            <a:pPr>
              <a:defRPr/>
            </a:pPr>
            <a:r>
              <a:rPr lang="en-US" altLang="ja-JP" smtClean="0"/>
              <a:t>SES2008</a:t>
            </a:r>
            <a:endParaRPr lang="en-US" altLang="ja-JP"/>
          </a:p>
        </p:txBody>
      </p:sp>
      <p:sp>
        <p:nvSpPr>
          <p:cNvPr id="5" name="日付プレースホルダ 4"/>
          <p:cNvSpPr>
            <a:spLocks noGrp="1"/>
          </p:cNvSpPr>
          <p:nvPr>
            <p:ph type="dt" sz="half" idx="11"/>
          </p:nvPr>
        </p:nvSpPr>
        <p:spPr>
          <a:xfrm>
            <a:off x="7524750" y="6308725"/>
            <a:ext cx="1414462" cy="287338"/>
          </a:xfrm>
        </p:spPr>
        <p:txBody>
          <a:bodyPr/>
          <a:lstStyle/>
          <a:p>
            <a:pPr>
              <a:defRPr/>
            </a:pPr>
            <a:fld id="{DD61F10A-4972-473F-A5A3-ABF0250D9E3F}" type="datetime1">
              <a:rPr lang="ja-JP" altLang="en-US" smtClean="0"/>
              <a:pPr>
                <a:defRPr/>
              </a:pPr>
              <a:t>2008/9/2</a:t>
            </a:fld>
            <a:endParaRPr lang="en-US" altLang="ja-JP" dirty="0"/>
          </a:p>
        </p:txBody>
      </p:sp>
      <p:sp>
        <p:nvSpPr>
          <p:cNvPr id="6" name="スライド番号プレースホルダ 5"/>
          <p:cNvSpPr>
            <a:spLocks noGrp="1"/>
          </p:cNvSpPr>
          <p:nvPr>
            <p:ph type="sldNum" sz="quarter" idx="12"/>
          </p:nvPr>
        </p:nvSpPr>
        <p:spPr>
          <a:xfrm>
            <a:off x="8388350" y="6584950"/>
            <a:ext cx="550862" cy="273050"/>
          </a:xfrm>
        </p:spPr>
        <p:txBody>
          <a:bodyPr/>
          <a:lstStyle/>
          <a:p>
            <a:pPr>
              <a:defRPr/>
            </a:pPr>
            <a:fld id="{BD18DDC3-C755-4A6D-9493-9608DB95ADBF}" type="slidenum">
              <a:rPr lang="en-US" altLang="ja-JP" smtClean="0"/>
              <a:pPr>
                <a:defRPr/>
              </a:pPr>
              <a:t>21</a:t>
            </a:fld>
            <a:endParaRPr lang="en-US" altLang="ja-JP"/>
          </a:p>
        </p:txBody>
      </p:sp>
      <p:sp>
        <p:nvSpPr>
          <p:cNvPr id="30" name="タイトル 29"/>
          <p:cNvSpPr>
            <a:spLocks noGrp="1"/>
          </p:cNvSpPr>
          <p:nvPr>
            <p:ph type="title"/>
          </p:nvPr>
        </p:nvSpPr>
        <p:spPr>
          <a:xfrm>
            <a:off x="1214414" y="142852"/>
            <a:ext cx="7716832" cy="865187"/>
          </a:xfrm>
        </p:spPr>
        <p:txBody>
          <a:bodyPr/>
          <a:lstStyle/>
          <a:p>
            <a:r>
              <a:rPr kumimoji="1" lang="en-US" altLang="ja-JP" dirty="0" smtClean="0"/>
              <a:t>MASU</a:t>
            </a:r>
            <a:r>
              <a:rPr kumimoji="1" lang="ja-JP" altLang="en-US" dirty="0" smtClean="0"/>
              <a:t>のプラグイン作成</a:t>
            </a:r>
            <a:endParaRPr kumimoji="1" lang="ja-JP" altLang="en-US" dirty="0"/>
          </a:p>
        </p:txBody>
      </p:sp>
      <p:sp>
        <p:nvSpPr>
          <p:cNvPr id="73" name="フッター プレースホルダ 3"/>
          <p:cNvSpPr txBox="1">
            <a:spLocks/>
          </p:cNvSpPr>
          <p:nvPr/>
        </p:nvSpPr>
        <p:spPr bwMode="auto">
          <a:xfrm>
            <a:off x="1765299" y="5849965"/>
            <a:ext cx="5616576" cy="1955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en-US" altLang="ja-JP" sz="1000" b="0" i="0" u="none" strike="noStrike" kern="1200" cap="none" spc="0" normalizeH="0" baseline="0" noProof="0" smtClean="0">
                <a:ln>
                  <a:noFill/>
                </a:ln>
                <a:solidFill>
                  <a:schemeClr val="tx1"/>
                </a:solidFill>
                <a:effectLst/>
                <a:uLnTx/>
                <a:uFillTx/>
                <a:latin typeface="Arial" charset="0"/>
                <a:ea typeface="ＭＳ Ｐゴシック" pitchFamily="50" charset="-128"/>
                <a:cs typeface="+mn-cs"/>
              </a:rPr>
              <a:t>AOASIA3</a:t>
            </a:r>
            <a:endParaRPr kumimoji="1" lang="en-US" altLang="ja-JP" sz="1000" b="0" i="0" u="none" strike="noStrike" kern="1200" cap="none" spc="0" normalizeH="0" baseline="0" noProof="0">
              <a:ln>
                <a:noFill/>
              </a:ln>
              <a:solidFill>
                <a:schemeClr val="tx1"/>
              </a:solidFill>
              <a:effectLst/>
              <a:uLnTx/>
              <a:uFillTx/>
              <a:latin typeface="Arial" charset="0"/>
              <a:ea typeface="ＭＳ Ｐゴシック" pitchFamily="50" charset="-128"/>
              <a:cs typeface="+mn-cs"/>
            </a:endParaRPr>
          </a:p>
        </p:txBody>
      </p:sp>
      <p:sp>
        <p:nvSpPr>
          <p:cNvPr id="77" name="正方形/長方形 76"/>
          <p:cNvSpPr/>
          <p:nvPr/>
        </p:nvSpPr>
        <p:spPr>
          <a:xfrm>
            <a:off x="571472" y="1344653"/>
            <a:ext cx="7929587" cy="2370099"/>
          </a:xfrm>
          <a:prstGeom prst="rect">
            <a:avLst/>
          </a:prstGeom>
          <a:solidFill>
            <a:srgbClr val="EDF2F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b="1" dirty="0" smtClean="0">
              <a:solidFill>
                <a:schemeClr val="tx1"/>
              </a:solidFill>
            </a:endParaRPr>
          </a:p>
        </p:txBody>
      </p:sp>
      <p:grpSp>
        <p:nvGrpSpPr>
          <p:cNvPr id="78" name="グループ化 15"/>
          <p:cNvGrpSpPr/>
          <p:nvPr/>
        </p:nvGrpSpPr>
        <p:grpSpPr>
          <a:xfrm>
            <a:off x="4143372" y="1500174"/>
            <a:ext cx="3143271" cy="874894"/>
            <a:chOff x="4857752" y="142852"/>
            <a:chExt cx="2214578" cy="1285884"/>
          </a:xfrm>
        </p:grpSpPr>
        <p:sp>
          <p:nvSpPr>
            <p:cNvPr id="95" name="正方形/長方形 2"/>
            <p:cNvSpPr/>
            <p:nvPr/>
          </p:nvSpPr>
          <p:spPr>
            <a:xfrm>
              <a:off x="4857752" y="142852"/>
              <a:ext cx="2214578" cy="42862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800" b="1" dirty="0" smtClean="0">
                  <a:solidFill>
                    <a:schemeClr val="tx1"/>
                  </a:solidFill>
                </a:rPr>
                <a:t>AbstractPlugin</a:t>
              </a:r>
              <a:endParaRPr kumimoji="1" lang="ja-JP" altLang="en-US" sz="1800" b="1" dirty="0" smtClean="0">
                <a:solidFill>
                  <a:schemeClr val="tx1"/>
                </a:solidFill>
              </a:endParaRPr>
            </a:p>
          </p:txBody>
        </p:sp>
        <p:sp>
          <p:nvSpPr>
            <p:cNvPr id="96" name="正方形/長方形 5"/>
            <p:cNvSpPr/>
            <p:nvPr/>
          </p:nvSpPr>
          <p:spPr>
            <a:xfrm>
              <a:off x="4857752" y="571480"/>
              <a:ext cx="2214578" cy="42862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dirty="0" smtClean="0">
                  <a:solidFill>
                    <a:schemeClr val="tx1"/>
                  </a:solidFill>
                </a:rPr>
                <a:t>・・・・・・・</a:t>
              </a:r>
              <a:endParaRPr kumimoji="1" lang="ja-JP" altLang="en-US" sz="2000" b="1" dirty="0" smtClean="0">
                <a:solidFill>
                  <a:schemeClr val="tx1"/>
                </a:solidFill>
              </a:endParaRPr>
            </a:p>
          </p:txBody>
        </p:sp>
        <p:sp>
          <p:nvSpPr>
            <p:cNvPr id="97" name="正方形/長方形 6"/>
            <p:cNvSpPr/>
            <p:nvPr/>
          </p:nvSpPr>
          <p:spPr>
            <a:xfrm>
              <a:off x="4857752" y="928670"/>
              <a:ext cx="2214578" cy="50006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smtClean="0">
                  <a:solidFill>
                    <a:schemeClr val="tx1"/>
                  </a:solidFill>
                </a:rPr>
                <a:t>メインモジュールと協調するための</a:t>
              </a:r>
              <a:r>
                <a:rPr lang="en-US" altLang="ja-JP" sz="1400" dirty="0" smtClean="0">
                  <a:solidFill>
                    <a:schemeClr val="tx1"/>
                  </a:solidFill>
                </a:rPr>
                <a:t>API</a:t>
              </a:r>
              <a:endParaRPr kumimoji="1" lang="ja-JP" altLang="en-US" sz="1400" dirty="0" smtClean="0">
                <a:solidFill>
                  <a:schemeClr val="tx1"/>
                </a:solidFill>
              </a:endParaRPr>
            </a:p>
          </p:txBody>
        </p:sp>
      </p:grpSp>
      <p:grpSp>
        <p:nvGrpSpPr>
          <p:cNvPr id="79" name="グループ化 13"/>
          <p:cNvGrpSpPr/>
          <p:nvPr/>
        </p:nvGrpSpPr>
        <p:grpSpPr>
          <a:xfrm>
            <a:off x="714348" y="2714620"/>
            <a:ext cx="3071834" cy="777683"/>
            <a:chOff x="1000100" y="2143116"/>
            <a:chExt cx="3071834" cy="1143008"/>
          </a:xfrm>
        </p:grpSpPr>
        <p:sp>
          <p:nvSpPr>
            <p:cNvPr id="92" name="正方形/長方形 3"/>
            <p:cNvSpPr/>
            <p:nvPr/>
          </p:nvSpPr>
          <p:spPr>
            <a:xfrm>
              <a:off x="1000100" y="2143116"/>
              <a:ext cx="3071834" cy="42862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b="1" dirty="0" smtClean="0">
                  <a:solidFill>
                    <a:schemeClr val="tx1"/>
                  </a:solidFill>
                </a:rPr>
                <a:t>AbstractClassMetricPlugin</a:t>
              </a:r>
              <a:endParaRPr kumimoji="1" lang="ja-JP" altLang="en-US" sz="1600" b="1" dirty="0" smtClean="0">
                <a:solidFill>
                  <a:schemeClr val="tx1"/>
                </a:solidFill>
              </a:endParaRPr>
            </a:p>
          </p:txBody>
        </p:sp>
        <p:sp>
          <p:nvSpPr>
            <p:cNvPr id="93" name="正方形/長方形 92"/>
            <p:cNvSpPr/>
            <p:nvPr/>
          </p:nvSpPr>
          <p:spPr>
            <a:xfrm>
              <a:off x="1000100" y="2571744"/>
              <a:ext cx="3071834" cy="42862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dirty="0" smtClean="0">
                  <a:solidFill>
                    <a:schemeClr val="tx1"/>
                  </a:solidFill>
                </a:rPr>
                <a:t>・・・・・・・</a:t>
              </a:r>
              <a:endParaRPr kumimoji="1" lang="ja-JP" altLang="en-US" sz="2000" b="1" dirty="0" smtClean="0">
                <a:solidFill>
                  <a:schemeClr val="tx1"/>
                </a:solidFill>
              </a:endParaRPr>
            </a:p>
          </p:txBody>
        </p:sp>
        <p:sp>
          <p:nvSpPr>
            <p:cNvPr id="94" name="正方形/長方形 93"/>
            <p:cNvSpPr/>
            <p:nvPr/>
          </p:nvSpPr>
          <p:spPr>
            <a:xfrm>
              <a:off x="1000100" y="2928934"/>
              <a:ext cx="3071834" cy="35719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b="1" dirty="0" err="1" smtClean="0">
                  <a:solidFill>
                    <a:schemeClr val="tx1"/>
                  </a:solidFill>
                </a:rPr>
                <a:t>measureClassMetric</a:t>
              </a:r>
              <a:r>
                <a:rPr kumimoji="1" lang="ja-JP" altLang="en-US" sz="1600" dirty="0" smtClean="0">
                  <a:solidFill>
                    <a:schemeClr val="tx1"/>
                  </a:solidFill>
                </a:rPr>
                <a:t>メソッド</a:t>
              </a:r>
            </a:p>
          </p:txBody>
        </p:sp>
      </p:grpSp>
      <p:grpSp>
        <p:nvGrpSpPr>
          <p:cNvPr id="80" name="グループ化 14"/>
          <p:cNvGrpSpPr/>
          <p:nvPr/>
        </p:nvGrpSpPr>
        <p:grpSpPr>
          <a:xfrm>
            <a:off x="4071934" y="2714620"/>
            <a:ext cx="3286180" cy="777683"/>
            <a:chOff x="4357686" y="2143116"/>
            <a:chExt cx="3286180" cy="1143008"/>
          </a:xfrm>
        </p:grpSpPr>
        <p:sp>
          <p:nvSpPr>
            <p:cNvPr id="89" name="正方形/長方形 4"/>
            <p:cNvSpPr/>
            <p:nvPr/>
          </p:nvSpPr>
          <p:spPr>
            <a:xfrm>
              <a:off x="4357686" y="2143116"/>
              <a:ext cx="3286148" cy="42862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b="1" dirty="0" err="1" smtClean="0">
                  <a:solidFill>
                    <a:schemeClr val="tx1"/>
                  </a:solidFill>
                </a:rPr>
                <a:t>AbstractMethodMetricPlugin</a:t>
              </a:r>
              <a:endParaRPr kumimoji="1" lang="ja-JP" altLang="en-US" sz="1600" b="1" dirty="0" smtClean="0">
                <a:solidFill>
                  <a:schemeClr val="tx1"/>
                </a:solidFill>
              </a:endParaRPr>
            </a:p>
          </p:txBody>
        </p:sp>
        <p:sp>
          <p:nvSpPr>
            <p:cNvPr id="90" name="正方形/長方形 89"/>
            <p:cNvSpPr/>
            <p:nvPr/>
          </p:nvSpPr>
          <p:spPr>
            <a:xfrm>
              <a:off x="4357686" y="2571744"/>
              <a:ext cx="3286148" cy="42862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dirty="0" smtClean="0">
                  <a:solidFill>
                    <a:schemeClr val="tx1"/>
                  </a:solidFill>
                </a:rPr>
                <a:t>・・・・・・・</a:t>
              </a:r>
              <a:endParaRPr kumimoji="1" lang="ja-JP" altLang="en-US" sz="2000" b="1" dirty="0" smtClean="0">
                <a:solidFill>
                  <a:schemeClr val="tx1"/>
                </a:solidFill>
              </a:endParaRPr>
            </a:p>
          </p:txBody>
        </p:sp>
        <p:sp>
          <p:nvSpPr>
            <p:cNvPr id="91" name="正方形/長方形 90"/>
            <p:cNvSpPr/>
            <p:nvPr/>
          </p:nvSpPr>
          <p:spPr>
            <a:xfrm>
              <a:off x="4357718" y="2928934"/>
              <a:ext cx="3286148" cy="35719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b="1" dirty="0" err="1" smtClean="0">
                  <a:solidFill>
                    <a:schemeClr val="tx1"/>
                  </a:solidFill>
                </a:rPr>
                <a:t>measureMethodMetric</a:t>
              </a:r>
              <a:r>
                <a:rPr kumimoji="1" lang="ja-JP" altLang="en-US" sz="1600" dirty="0" smtClean="0">
                  <a:solidFill>
                    <a:schemeClr val="tx1"/>
                  </a:solidFill>
                </a:rPr>
                <a:t>メソッド</a:t>
              </a:r>
            </a:p>
          </p:txBody>
        </p:sp>
      </p:grpSp>
      <p:cxnSp>
        <p:nvCxnSpPr>
          <p:cNvPr id="83" name="直線コネクタ 82"/>
          <p:cNvCxnSpPr>
            <a:endCxn id="89" idx="0"/>
          </p:cNvCxnSpPr>
          <p:nvPr/>
        </p:nvCxnSpPr>
        <p:spPr>
          <a:xfrm rot="5400000">
            <a:off x="5541159" y="2539213"/>
            <a:ext cx="349257" cy="1557"/>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81" name="カギ線コネクタ 26"/>
          <p:cNvCxnSpPr>
            <a:stCxn id="92" idx="0"/>
          </p:cNvCxnSpPr>
          <p:nvPr/>
        </p:nvCxnSpPr>
        <p:spPr>
          <a:xfrm rot="5400000" flipH="1" flipV="1">
            <a:off x="4608168" y="250487"/>
            <a:ext cx="106231" cy="4822036"/>
          </a:xfrm>
          <a:prstGeom prst="bentConnector2">
            <a:avLst/>
          </a:prstGeom>
          <a:ln w="19050"/>
        </p:spPr>
        <p:style>
          <a:lnRef idx="1">
            <a:schemeClr val="accent1"/>
          </a:lnRef>
          <a:fillRef idx="0">
            <a:schemeClr val="accent1"/>
          </a:fillRef>
          <a:effectRef idx="0">
            <a:schemeClr val="accent1"/>
          </a:effectRef>
          <a:fontRef idx="minor">
            <a:schemeClr val="tx1"/>
          </a:fontRef>
        </p:style>
      </p:cxnSp>
      <p:cxnSp>
        <p:nvCxnSpPr>
          <p:cNvPr id="82" name="直線コネクタ 81"/>
          <p:cNvCxnSpPr/>
          <p:nvPr/>
        </p:nvCxnSpPr>
        <p:spPr>
          <a:xfrm rot="5400000">
            <a:off x="5679511" y="2365109"/>
            <a:ext cx="1080" cy="1588"/>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84" name="直線コネクタ 83"/>
          <p:cNvCxnSpPr/>
          <p:nvPr/>
        </p:nvCxnSpPr>
        <p:spPr>
          <a:xfrm>
            <a:off x="7072299" y="2608389"/>
            <a:ext cx="1143008" cy="1080"/>
          </a:xfrm>
          <a:prstGeom prst="line">
            <a:avLst/>
          </a:prstGeom>
          <a:ln w="19050">
            <a:prstDash val="lgDash"/>
          </a:ln>
        </p:spPr>
        <p:style>
          <a:lnRef idx="1">
            <a:schemeClr val="accent1"/>
          </a:lnRef>
          <a:fillRef idx="0">
            <a:schemeClr val="accent1"/>
          </a:fillRef>
          <a:effectRef idx="0">
            <a:schemeClr val="accent1"/>
          </a:effectRef>
          <a:fontRef idx="minor">
            <a:schemeClr val="tx1"/>
          </a:fontRef>
        </p:style>
      </p:cxnSp>
      <p:sp>
        <p:nvSpPr>
          <p:cNvPr id="85" name="二等辺三角形 84"/>
          <p:cNvSpPr/>
          <p:nvPr/>
        </p:nvSpPr>
        <p:spPr>
          <a:xfrm>
            <a:off x="5603817" y="2365363"/>
            <a:ext cx="214314" cy="146963"/>
          </a:xfrm>
          <a:prstGeom prst="triangl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b="1" dirty="0" smtClean="0">
              <a:solidFill>
                <a:schemeClr val="tx1"/>
              </a:solidFill>
            </a:endParaRPr>
          </a:p>
        </p:txBody>
      </p:sp>
      <p:sp>
        <p:nvSpPr>
          <p:cNvPr id="86" name="フローチャート : 代替処理 85"/>
          <p:cNvSpPr/>
          <p:nvPr/>
        </p:nvSpPr>
        <p:spPr>
          <a:xfrm>
            <a:off x="928662" y="1247443"/>
            <a:ext cx="2857520" cy="340220"/>
          </a:xfrm>
          <a:prstGeom prst="flowChartAlternateProcess">
            <a:avLst/>
          </a:prstGeom>
          <a:solidFill>
            <a:srgbClr val="C5D9F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000" dirty="0" smtClean="0">
                <a:solidFill>
                  <a:schemeClr val="tx1"/>
                </a:solidFill>
              </a:rPr>
              <a:t>MASU</a:t>
            </a:r>
            <a:r>
              <a:rPr kumimoji="1" lang="ja-JP" altLang="en-US" sz="2000" dirty="0" smtClean="0">
                <a:solidFill>
                  <a:schemeClr val="tx1"/>
                </a:solidFill>
              </a:rPr>
              <a:t>提供部</a:t>
            </a:r>
          </a:p>
        </p:txBody>
      </p:sp>
      <p:sp>
        <p:nvSpPr>
          <p:cNvPr id="87" name="二等辺三角形 86"/>
          <p:cNvSpPr/>
          <p:nvPr/>
        </p:nvSpPr>
        <p:spPr>
          <a:xfrm>
            <a:off x="2071702" y="3506519"/>
            <a:ext cx="214314" cy="146963"/>
          </a:xfrm>
          <a:prstGeom prst="triangl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b="1" dirty="0" smtClean="0">
              <a:solidFill>
                <a:schemeClr val="tx1"/>
              </a:solidFill>
            </a:endParaRPr>
          </a:p>
        </p:txBody>
      </p:sp>
      <p:sp>
        <p:nvSpPr>
          <p:cNvPr id="88" name="二等辺三角形 87"/>
          <p:cNvSpPr/>
          <p:nvPr/>
        </p:nvSpPr>
        <p:spPr>
          <a:xfrm>
            <a:off x="5643603" y="3492303"/>
            <a:ext cx="214314" cy="146963"/>
          </a:xfrm>
          <a:prstGeom prst="triangl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b="1" dirty="0" smtClean="0">
              <a:solidFill>
                <a:schemeClr val="tx1"/>
              </a:solidFill>
            </a:endParaRPr>
          </a:p>
        </p:txBody>
      </p:sp>
      <p:grpSp>
        <p:nvGrpSpPr>
          <p:cNvPr id="98" name="グループ化 97"/>
          <p:cNvGrpSpPr/>
          <p:nvPr/>
        </p:nvGrpSpPr>
        <p:grpSpPr>
          <a:xfrm>
            <a:off x="500034" y="5810538"/>
            <a:ext cx="7929619" cy="826289"/>
            <a:chOff x="571472" y="6072206"/>
            <a:chExt cx="7929618" cy="1214446"/>
          </a:xfrm>
        </p:grpSpPr>
        <p:sp>
          <p:nvSpPr>
            <p:cNvPr id="99" name="File"/>
            <p:cNvSpPr>
              <a:spLocks noEditPoints="1" noChangeArrowheads="1"/>
            </p:cNvSpPr>
            <p:nvPr/>
          </p:nvSpPr>
          <p:spPr bwMode="auto">
            <a:xfrm>
              <a:off x="571472" y="6072206"/>
              <a:ext cx="7929618" cy="1214446"/>
            </a:xfrm>
            <a:custGeom>
              <a:avLst/>
              <a:gdLst>
                <a:gd name="T0" fmla="*/ 10981 w 21600"/>
                <a:gd name="T1" fmla="*/ 3240 h 21600"/>
                <a:gd name="T2" fmla="*/ 0 w 21600"/>
                <a:gd name="T3" fmla="*/ 10800 h 21600"/>
                <a:gd name="T4" fmla="*/ 10800 w 21600"/>
                <a:gd name="T5" fmla="*/ 21600 h 21600"/>
                <a:gd name="T6" fmla="*/ 21600 w 21600"/>
                <a:gd name="T7" fmla="*/ 10800 h 21600"/>
                <a:gd name="T8" fmla="*/ 0 w 21600"/>
                <a:gd name="T9" fmla="*/ 21600 h 21600"/>
                <a:gd name="T10" fmla="*/ 21600 w 21600"/>
                <a:gd name="T11" fmla="*/ 21600 h 21600"/>
                <a:gd name="T12" fmla="*/ 1086 w 21600"/>
                <a:gd name="T13" fmla="*/ 4628 h 21600"/>
                <a:gd name="T14" fmla="*/ 20635 w 21600"/>
                <a:gd name="T15" fmla="*/ 20289 h 21600"/>
              </a:gdLst>
              <a:ahLst/>
              <a:cxnLst>
                <a:cxn ang="0">
                  <a:pos x="T0" y="T1"/>
                </a:cxn>
                <a:cxn ang="0">
                  <a:pos x="T2" y="T3"/>
                </a:cxn>
                <a:cxn ang="0">
                  <a:pos x="T4" y="T5"/>
                </a:cxn>
                <a:cxn ang="0">
                  <a:pos x="T6" y="T7"/>
                </a:cxn>
                <a:cxn ang="0">
                  <a:pos x="T8" y="T9"/>
                </a:cxn>
                <a:cxn ang="0">
                  <a:pos x="T10" y="T11"/>
                </a:cxn>
              </a:cxnLst>
              <a:rect l="T12" t="T13" r="T14" b="T15"/>
              <a:pathLst>
                <a:path w="21600" h="21600">
                  <a:moveTo>
                    <a:pt x="19790" y="3240"/>
                  </a:moveTo>
                  <a:cubicBezTo>
                    <a:pt x="10981" y="3240"/>
                    <a:pt x="9171" y="3240"/>
                    <a:pt x="9050" y="3086"/>
                  </a:cubicBezTo>
                  <a:cubicBezTo>
                    <a:pt x="9050" y="2931"/>
                    <a:pt x="8930" y="2777"/>
                    <a:pt x="8930" y="2469"/>
                  </a:cubicBezTo>
                  <a:cubicBezTo>
                    <a:pt x="8930" y="2160"/>
                    <a:pt x="8809" y="1851"/>
                    <a:pt x="8688" y="1389"/>
                  </a:cubicBezTo>
                  <a:cubicBezTo>
                    <a:pt x="8568" y="1080"/>
                    <a:pt x="8326" y="771"/>
                    <a:pt x="8085" y="463"/>
                  </a:cubicBezTo>
                  <a:cubicBezTo>
                    <a:pt x="7723" y="154"/>
                    <a:pt x="7361" y="0"/>
                    <a:pt x="7361" y="0"/>
                  </a:cubicBezTo>
                  <a:cubicBezTo>
                    <a:pt x="7361" y="0"/>
                    <a:pt x="2293" y="0"/>
                    <a:pt x="2051" y="154"/>
                  </a:cubicBezTo>
                  <a:cubicBezTo>
                    <a:pt x="1689" y="309"/>
                    <a:pt x="1448" y="463"/>
                    <a:pt x="1327" y="771"/>
                  </a:cubicBezTo>
                  <a:cubicBezTo>
                    <a:pt x="1207" y="1080"/>
                    <a:pt x="1086" y="1389"/>
                    <a:pt x="965" y="1697"/>
                  </a:cubicBezTo>
                  <a:cubicBezTo>
                    <a:pt x="845" y="2160"/>
                    <a:pt x="724" y="2314"/>
                    <a:pt x="724" y="2469"/>
                  </a:cubicBezTo>
                  <a:cubicBezTo>
                    <a:pt x="603" y="2623"/>
                    <a:pt x="603" y="2777"/>
                    <a:pt x="483" y="2931"/>
                  </a:cubicBezTo>
                  <a:cubicBezTo>
                    <a:pt x="483" y="3086"/>
                    <a:pt x="362" y="3240"/>
                    <a:pt x="241" y="3240"/>
                  </a:cubicBezTo>
                  <a:lnTo>
                    <a:pt x="0" y="3394"/>
                  </a:lnTo>
                  <a:lnTo>
                    <a:pt x="0" y="3703"/>
                  </a:lnTo>
                  <a:lnTo>
                    <a:pt x="0" y="10800"/>
                  </a:lnTo>
                  <a:lnTo>
                    <a:pt x="0" y="21600"/>
                  </a:lnTo>
                  <a:lnTo>
                    <a:pt x="10981" y="21600"/>
                  </a:lnTo>
                  <a:lnTo>
                    <a:pt x="21600" y="21600"/>
                  </a:lnTo>
                  <a:lnTo>
                    <a:pt x="21600" y="10800"/>
                  </a:lnTo>
                  <a:lnTo>
                    <a:pt x="21600" y="5246"/>
                  </a:lnTo>
                  <a:lnTo>
                    <a:pt x="21600" y="4783"/>
                  </a:lnTo>
                  <a:cubicBezTo>
                    <a:pt x="21479" y="4320"/>
                    <a:pt x="21359" y="4011"/>
                    <a:pt x="21117" y="3703"/>
                  </a:cubicBezTo>
                  <a:cubicBezTo>
                    <a:pt x="20876" y="3549"/>
                    <a:pt x="20514" y="3394"/>
                    <a:pt x="20152" y="3240"/>
                  </a:cubicBezTo>
                  <a:close/>
                </a:path>
              </a:pathLst>
            </a:custGeom>
            <a:solidFill>
              <a:srgbClr val="FFFF99"/>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ja-JP" altLang="en-US"/>
            </a:p>
          </p:txBody>
        </p:sp>
        <p:sp>
          <p:nvSpPr>
            <p:cNvPr id="100" name="フローチャート : 代替処理 99"/>
            <p:cNvSpPr/>
            <p:nvPr/>
          </p:nvSpPr>
          <p:spPr>
            <a:xfrm>
              <a:off x="1142976" y="6143644"/>
              <a:ext cx="1928826" cy="326920"/>
            </a:xfrm>
            <a:prstGeom prst="flowChartAlternateProcess">
              <a:avLst/>
            </a:prstGeom>
            <a:solidFill>
              <a:srgbClr val="FFFF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800" b="1" dirty="0" err="1" smtClean="0">
                  <a:solidFill>
                    <a:schemeClr val="tx1"/>
                  </a:solidFill>
                </a:rPr>
                <a:t>Plugins</a:t>
              </a:r>
              <a:r>
                <a:rPr kumimoji="1" lang="ja-JP" altLang="en-US" sz="1800" dirty="0" smtClean="0">
                  <a:solidFill>
                    <a:schemeClr val="tx1"/>
                  </a:solidFill>
                </a:rPr>
                <a:t>フォルダ</a:t>
              </a:r>
            </a:p>
          </p:txBody>
        </p:sp>
        <p:sp>
          <p:nvSpPr>
            <p:cNvPr id="101" name="メモ 100"/>
            <p:cNvSpPr/>
            <p:nvPr/>
          </p:nvSpPr>
          <p:spPr>
            <a:xfrm>
              <a:off x="857224" y="6607967"/>
              <a:ext cx="1785950" cy="500066"/>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800" b="1" dirty="0" smtClean="0">
                  <a:solidFill>
                    <a:schemeClr val="tx1"/>
                  </a:solidFill>
                </a:rPr>
                <a:t>CBOPlugin.jar</a:t>
              </a:r>
              <a:endParaRPr kumimoji="1" lang="ja-JP" altLang="en-US" sz="1800" b="1" dirty="0" smtClean="0">
                <a:solidFill>
                  <a:schemeClr val="tx1"/>
                </a:solidFill>
              </a:endParaRPr>
            </a:p>
          </p:txBody>
        </p:sp>
        <p:sp>
          <p:nvSpPr>
            <p:cNvPr id="102" name="メモ 101"/>
            <p:cNvSpPr/>
            <p:nvPr/>
          </p:nvSpPr>
          <p:spPr>
            <a:xfrm>
              <a:off x="2786050" y="6607967"/>
              <a:ext cx="2500330" cy="500066"/>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800" b="1" dirty="0" smtClean="0">
                  <a:solidFill>
                    <a:schemeClr val="tx1"/>
                  </a:solidFill>
                </a:rPr>
                <a:t>CyclomaticPlugin.jar</a:t>
              </a:r>
              <a:endParaRPr kumimoji="1" lang="ja-JP" altLang="en-US" sz="1800" b="1" dirty="0" smtClean="0">
                <a:solidFill>
                  <a:schemeClr val="tx1"/>
                </a:solidFill>
              </a:endParaRPr>
            </a:p>
          </p:txBody>
        </p:sp>
      </p:grpSp>
      <p:sp>
        <p:nvSpPr>
          <p:cNvPr id="105" name="横巻き 104"/>
          <p:cNvSpPr/>
          <p:nvPr/>
        </p:nvSpPr>
        <p:spPr>
          <a:xfrm>
            <a:off x="285720" y="3786190"/>
            <a:ext cx="8429684" cy="1714512"/>
          </a:xfrm>
          <a:prstGeom prst="horizontalScroll">
            <a:avLst>
              <a:gd name="adj" fmla="val 7463"/>
            </a:avLst>
          </a:prstGeom>
          <a:solidFill>
            <a:srgbClr val="FBD4B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b="1" dirty="0" smtClean="0">
              <a:solidFill>
                <a:schemeClr val="tx1"/>
              </a:solidFill>
            </a:endParaRPr>
          </a:p>
        </p:txBody>
      </p:sp>
      <p:sp>
        <p:nvSpPr>
          <p:cNvPr id="106" name="フローチャート : 代替処理 105"/>
          <p:cNvSpPr/>
          <p:nvPr/>
        </p:nvSpPr>
        <p:spPr>
          <a:xfrm>
            <a:off x="2428860" y="3857628"/>
            <a:ext cx="3071834" cy="340220"/>
          </a:xfrm>
          <a:prstGeom prst="flowChartAlternateProcess">
            <a:avLst/>
          </a:prstGeom>
          <a:solidFill>
            <a:srgbClr val="FF9F5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800" dirty="0" smtClean="0">
                <a:solidFill>
                  <a:schemeClr val="tx1"/>
                </a:solidFill>
              </a:rPr>
              <a:t>ユーザ記述部</a:t>
            </a:r>
            <a:r>
              <a:rPr kumimoji="1" lang="en-US" altLang="ja-JP" sz="1800" dirty="0" smtClean="0">
                <a:solidFill>
                  <a:schemeClr val="tx1"/>
                </a:solidFill>
              </a:rPr>
              <a:t>(Plugin</a:t>
            </a:r>
            <a:r>
              <a:rPr kumimoji="1" lang="ja-JP" altLang="en-US" sz="1800" dirty="0" smtClean="0">
                <a:solidFill>
                  <a:schemeClr val="tx1"/>
                </a:solidFill>
              </a:rPr>
              <a:t>実装</a:t>
            </a:r>
            <a:r>
              <a:rPr kumimoji="1" lang="en-US" altLang="ja-JP" sz="1800" dirty="0" smtClean="0">
                <a:solidFill>
                  <a:schemeClr val="tx1"/>
                </a:solidFill>
              </a:rPr>
              <a:t>)</a:t>
            </a:r>
            <a:endParaRPr kumimoji="1" lang="ja-JP" altLang="en-US" sz="1800" dirty="0" smtClean="0">
              <a:solidFill>
                <a:schemeClr val="tx1"/>
              </a:solidFill>
            </a:endParaRPr>
          </a:p>
        </p:txBody>
      </p:sp>
      <p:grpSp>
        <p:nvGrpSpPr>
          <p:cNvPr id="107" name="グループ化 106"/>
          <p:cNvGrpSpPr/>
          <p:nvPr/>
        </p:nvGrpSpPr>
        <p:grpSpPr>
          <a:xfrm>
            <a:off x="642910" y="4286256"/>
            <a:ext cx="3071834" cy="1000132"/>
            <a:chOff x="1000100" y="2143116"/>
            <a:chExt cx="3071834" cy="1469954"/>
          </a:xfrm>
        </p:grpSpPr>
        <p:sp>
          <p:nvSpPr>
            <p:cNvPr id="108" name="正方形/長方形 107"/>
            <p:cNvSpPr/>
            <p:nvPr/>
          </p:nvSpPr>
          <p:spPr>
            <a:xfrm>
              <a:off x="1000100" y="2143116"/>
              <a:ext cx="3071834" cy="42862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000" b="1" dirty="0" err="1" smtClean="0">
                  <a:solidFill>
                    <a:schemeClr val="tx1"/>
                  </a:solidFill>
                </a:rPr>
                <a:t>CBOPlugin</a:t>
              </a:r>
              <a:endParaRPr kumimoji="1" lang="ja-JP" altLang="en-US" sz="2000" b="1" dirty="0" smtClean="0">
                <a:solidFill>
                  <a:schemeClr val="tx1"/>
                </a:solidFill>
              </a:endParaRPr>
            </a:p>
          </p:txBody>
        </p:sp>
        <p:sp>
          <p:nvSpPr>
            <p:cNvPr id="109" name="正方形/長方形 108"/>
            <p:cNvSpPr/>
            <p:nvPr/>
          </p:nvSpPr>
          <p:spPr>
            <a:xfrm>
              <a:off x="1000100" y="2571745"/>
              <a:ext cx="3071834" cy="27841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dirty="0" smtClean="0">
                  <a:solidFill>
                    <a:schemeClr val="tx1"/>
                  </a:solidFill>
                </a:rPr>
                <a:t>・・・・・・・</a:t>
              </a:r>
              <a:endParaRPr kumimoji="1" lang="ja-JP" altLang="en-US" sz="2000" b="1" dirty="0" smtClean="0">
                <a:solidFill>
                  <a:schemeClr val="tx1"/>
                </a:solidFill>
              </a:endParaRPr>
            </a:p>
          </p:txBody>
        </p:sp>
        <p:sp>
          <p:nvSpPr>
            <p:cNvPr id="110" name="正方形/長方形 109"/>
            <p:cNvSpPr/>
            <p:nvPr/>
          </p:nvSpPr>
          <p:spPr>
            <a:xfrm>
              <a:off x="1000100" y="2850157"/>
              <a:ext cx="3071834" cy="76291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b="1" dirty="0" err="1" smtClean="0">
                  <a:solidFill>
                    <a:schemeClr val="tx1"/>
                  </a:solidFill>
                </a:rPr>
                <a:t>measureClassMetric</a:t>
              </a:r>
              <a:r>
                <a:rPr kumimoji="1" lang="ja-JP" altLang="en-US" sz="1600" dirty="0" smtClean="0">
                  <a:solidFill>
                    <a:schemeClr val="tx1"/>
                  </a:solidFill>
                </a:rPr>
                <a:t>メソッド</a:t>
              </a:r>
              <a:endParaRPr kumimoji="1" lang="en-US" altLang="ja-JP" sz="1600" dirty="0" smtClean="0">
                <a:solidFill>
                  <a:schemeClr val="tx1"/>
                </a:solidFill>
              </a:endParaRPr>
            </a:p>
            <a:p>
              <a:pPr algn="ctr"/>
              <a:r>
                <a:rPr lang="ja-JP" altLang="en-US" sz="1600" dirty="0" smtClean="0">
                  <a:solidFill>
                    <a:schemeClr val="tx1"/>
                  </a:solidFill>
                </a:rPr>
                <a:t>（ビジネスロジックを実装）</a:t>
              </a:r>
              <a:endParaRPr kumimoji="1" lang="ja-JP" altLang="en-US" sz="1600" dirty="0" smtClean="0">
                <a:solidFill>
                  <a:schemeClr val="tx1"/>
                </a:solidFill>
              </a:endParaRPr>
            </a:p>
          </p:txBody>
        </p:sp>
      </p:grpSp>
      <p:sp>
        <p:nvSpPr>
          <p:cNvPr id="111" name="下矢印 110"/>
          <p:cNvSpPr/>
          <p:nvPr/>
        </p:nvSpPr>
        <p:spPr>
          <a:xfrm>
            <a:off x="3000364" y="5429264"/>
            <a:ext cx="2857520" cy="657437"/>
          </a:xfrm>
          <a:prstGeom prst="downArrow">
            <a:avLst>
              <a:gd name="adj1" fmla="val 64276"/>
              <a:gd name="adj2" fmla="val 52948"/>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smtClean="0">
                <a:solidFill>
                  <a:schemeClr val="tx1"/>
                </a:solidFill>
                <a:latin typeface="+mn-ea"/>
              </a:rPr>
              <a:t>登録</a:t>
            </a:r>
            <a:endParaRPr lang="en-US" altLang="ja-JP" sz="1400" b="1" dirty="0" smtClean="0">
              <a:solidFill>
                <a:schemeClr val="tx1"/>
              </a:solidFill>
              <a:latin typeface="+mn-ea"/>
            </a:endParaRPr>
          </a:p>
          <a:p>
            <a:pPr algn="ctr"/>
            <a:r>
              <a:rPr kumimoji="1" lang="ja-JP" altLang="en-US" sz="1400" b="1" dirty="0" smtClean="0">
                <a:solidFill>
                  <a:schemeClr val="tx1"/>
                </a:solidFill>
                <a:latin typeface="+mn-ea"/>
              </a:rPr>
              <a:t>（</a:t>
            </a:r>
            <a:r>
              <a:rPr lang="ja-JP" altLang="en-US" sz="1400" b="1" dirty="0" smtClean="0">
                <a:solidFill>
                  <a:schemeClr val="tx1"/>
                </a:solidFill>
                <a:latin typeface="+mn-ea"/>
              </a:rPr>
              <a:t>ファルダ内に配置</a:t>
            </a:r>
            <a:r>
              <a:rPr lang="ja-JP" altLang="en-US" sz="1400" dirty="0" smtClean="0">
                <a:solidFill>
                  <a:schemeClr val="tx1"/>
                </a:solidFill>
                <a:latin typeface="+mn-ea"/>
              </a:rPr>
              <a:t>）</a:t>
            </a:r>
            <a:endParaRPr kumimoji="1" lang="ja-JP" altLang="en-US" sz="1400" dirty="0">
              <a:solidFill>
                <a:schemeClr val="tx1"/>
              </a:solidFill>
              <a:latin typeface="+mn-ea"/>
            </a:endParaRPr>
          </a:p>
        </p:txBody>
      </p:sp>
      <p:cxnSp>
        <p:nvCxnSpPr>
          <p:cNvPr id="112" name="直線コネクタ 111"/>
          <p:cNvCxnSpPr>
            <a:stCxn id="87" idx="3"/>
            <a:endCxn id="108" idx="0"/>
          </p:cNvCxnSpPr>
          <p:nvPr/>
        </p:nvCxnSpPr>
        <p:spPr>
          <a:xfrm rot="5400000">
            <a:off x="1862456" y="3969853"/>
            <a:ext cx="632774" cy="32"/>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113" name="直線コネクタ 112"/>
          <p:cNvCxnSpPr>
            <a:stCxn id="88" idx="3"/>
            <a:endCxn id="115" idx="0"/>
          </p:cNvCxnSpPr>
          <p:nvPr/>
        </p:nvCxnSpPr>
        <p:spPr>
          <a:xfrm rot="5400000">
            <a:off x="5427249" y="3962745"/>
            <a:ext cx="646990" cy="33"/>
          </a:xfrm>
          <a:prstGeom prst="line">
            <a:avLst/>
          </a:prstGeom>
          <a:ln w="19050"/>
        </p:spPr>
        <p:style>
          <a:lnRef idx="1">
            <a:schemeClr val="accent1"/>
          </a:lnRef>
          <a:fillRef idx="0">
            <a:schemeClr val="accent1"/>
          </a:fillRef>
          <a:effectRef idx="0">
            <a:schemeClr val="accent1"/>
          </a:effectRef>
          <a:fontRef idx="minor">
            <a:schemeClr val="tx1"/>
          </a:fontRef>
        </p:style>
      </p:cxnSp>
      <p:grpSp>
        <p:nvGrpSpPr>
          <p:cNvPr id="114" name="グループ化 113"/>
          <p:cNvGrpSpPr/>
          <p:nvPr/>
        </p:nvGrpSpPr>
        <p:grpSpPr>
          <a:xfrm>
            <a:off x="4071934" y="4286256"/>
            <a:ext cx="3357586" cy="1000131"/>
            <a:chOff x="4357686" y="2143116"/>
            <a:chExt cx="3286148" cy="1469952"/>
          </a:xfrm>
        </p:grpSpPr>
        <p:sp>
          <p:nvSpPr>
            <p:cNvPr id="115" name="正方形/長方形 114"/>
            <p:cNvSpPr/>
            <p:nvPr/>
          </p:nvSpPr>
          <p:spPr>
            <a:xfrm>
              <a:off x="4357686" y="2143116"/>
              <a:ext cx="3286148" cy="42862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000" b="1" dirty="0" err="1" smtClean="0">
                  <a:solidFill>
                    <a:schemeClr val="tx1"/>
                  </a:solidFill>
                </a:rPr>
                <a:t>CyclomaticPlugin</a:t>
              </a:r>
              <a:endParaRPr kumimoji="1" lang="ja-JP" altLang="en-US" sz="2000" b="1" dirty="0" smtClean="0">
                <a:solidFill>
                  <a:schemeClr val="tx1"/>
                </a:solidFill>
              </a:endParaRPr>
            </a:p>
          </p:txBody>
        </p:sp>
        <p:sp>
          <p:nvSpPr>
            <p:cNvPr id="116" name="正方形/長方形 115"/>
            <p:cNvSpPr/>
            <p:nvPr/>
          </p:nvSpPr>
          <p:spPr>
            <a:xfrm>
              <a:off x="4357686" y="2571745"/>
              <a:ext cx="3286148" cy="27841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dirty="0" smtClean="0">
                  <a:solidFill>
                    <a:schemeClr val="tx1"/>
                  </a:solidFill>
                </a:rPr>
                <a:t>・・・・・・・</a:t>
              </a:r>
              <a:endParaRPr kumimoji="1" lang="ja-JP" altLang="en-US" sz="2000" b="1" dirty="0" smtClean="0">
                <a:solidFill>
                  <a:schemeClr val="tx1"/>
                </a:solidFill>
              </a:endParaRPr>
            </a:p>
          </p:txBody>
        </p:sp>
        <p:sp>
          <p:nvSpPr>
            <p:cNvPr id="117" name="正方形/長方形 116"/>
            <p:cNvSpPr/>
            <p:nvPr/>
          </p:nvSpPr>
          <p:spPr>
            <a:xfrm>
              <a:off x="4357686" y="2850156"/>
              <a:ext cx="3286148" cy="76291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b="1" dirty="0" err="1" smtClean="0">
                  <a:solidFill>
                    <a:schemeClr val="tx1"/>
                  </a:solidFill>
                </a:rPr>
                <a:t>measureMethodMetric</a:t>
              </a:r>
              <a:r>
                <a:rPr kumimoji="1" lang="ja-JP" altLang="en-US" sz="1600" dirty="0" smtClean="0">
                  <a:solidFill>
                    <a:schemeClr val="tx1"/>
                  </a:solidFill>
                </a:rPr>
                <a:t>メソッド</a:t>
              </a:r>
              <a:endParaRPr kumimoji="1" lang="en-US" altLang="ja-JP" sz="1600" dirty="0" smtClean="0">
                <a:solidFill>
                  <a:schemeClr val="tx1"/>
                </a:solidFill>
              </a:endParaRPr>
            </a:p>
            <a:p>
              <a:pPr algn="ctr"/>
              <a:r>
                <a:rPr lang="ja-JP" altLang="en-US" sz="1600" dirty="0" smtClean="0">
                  <a:solidFill>
                    <a:schemeClr val="tx1"/>
                  </a:solidFill>
                </a:rPr>
                <a:t>（ビジネスロジックを実装）</a:t>
              </a:r>
              <a:endParaRPr kumimoji="1" lang="en-US" altLang="ja-JP" sz="1600" dirty="0" smtClean="0">
                <a:solidFill>
                  <a:schemeClr val="tx1"/>
                </a:solidFill>
              </a:endParaRPr>
            </a:p>
          </p:txBody>
        </p:sp>
      </p:grpSp>
      <p:sp>
        <p:nvSpPr>
          <p:cNvPr id="48" name="テキスト ボックス 47"/>
          <p:cNvSpPr txBox="1"/>
          <p:nvPr/>
        </p:nvSpPr>
        <p:spPr>
          <a:xfrm>
            <a:off x="5643570" y="6143644"/>
            <a:ext cx="825868" cy="400110"/>
          </a:xfrm>
          <a:prstGeom prst="rect">
            <a:avLst/>
          </a:prstGeom>
          <a:noFill/>
        </p:spPr>
        <p:txBody>
          <a:bodyPr wrap="none" rtlCol="0">
            <a:spAutoFit/>
          </a:bodyPr>
          <a:lstStyle/>
          <a:p>
            <a:r>
              <a:rPr kumimoji="1" lang="ja-JP" altLang="en-US" dirty="0" smtClean="0"/>
              <a:t>・・・・・</a:t>
            </a:r>
            <a:endParaRPr kumimoji="1" lang="ja-JP" altLang="en-US" dirty="0"/>
          </a:p>
        </p:txBody>
      </p:sp>
      <p:sp>
        <p:nvSpPr>
          <p:cNvPr id="49" name="テキスト ボックス 48"/>
          <p:cNvSpPr txBox="1"/>
          <p:nvPr/>
        </p:nvSpPr>
        <p:spPr>
          <a:xfrm>
            <a:off x="7643834" y="4572008"/>
            <a:ext cx="825868" cy="400110"/>
          </a:xfrm>
          <a:prstGeom prst="rect">
            <a:avLst/>
          </a:prstGeom>
          <a:noFill/>
        </p:spPr>
        <p:txBody>
          <a:bodyPr wrap="none" rtlCol="0">
            <a:spAutoFit/>
          </a:bodyPr>
          <a:lstStyle/>
          <a:p>
            <a:r>
              <a:rPr kumimoji="1" lang="ja-JP" altLang="en-US" dirty="0" smtClean="0"/>
              <a:t>・・・・・</a:t>
            </a:r>
            <a:endParaRPr kumimoji="1" lang="ja-JP" alt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セキュリティの安全性</a:t>
            </a:r>
            <a:endParaRPr kumimoji="1" lang="ja-JP" altLang="en-US" dirty="0"/>
          </a:p>
        </p:txBody>
      </p:sp>
      <p:sp>
        <p:nvSpPr>
          <p:cNvPr id="3" name="コンテンツ プレースホルダ 2"/>
          <p:cNvSpPr>
            <a:spLocks noGrp="1"/>
          </p:cNvSpPr>
          <p:nvPr>
            <p:ph idx="1"/>
          </p:nvPr>
        </p:nvSpPr>
        <p:spPr>
          <a:xfrm>
            <a:off x="285720" y="1428736"/>
            <a:ext cx="8569325" cy="4824413"/>
          </a:xfrm>
        </p:spPr>
        <p:txBody>
          <a:bodyPr/>
          <a:lstStyle/>
          <a:p>
            <a:pPr>
              <a:buNone/>
            </a:pPr>
            <a:r>
              <a:rPr lang="ja-JP" altLang="en-US" sz="3600" dirty="0" smtClean="0"/>
              <a:t>アクセス制御をスレッド単位で動的に行うセキュリティマネージャを提供</a:t>
            </a:r>
            <a:endParaRPr lang="en-US" altLang="ja-JP" sz="3600" dirty="0" smtClean="0"/>
          </a:p>
          <a:p>
            <a:pPr lvl="1"/>
            <a:r>
              <a:rPr lang="ja-JP" altLang="en-US" sz="3200" dirty="0" smtClean="0"/>
              <a:t>プラグインとメインモジュール間のアクセス制御</a:t>
            </a:r>
            <a:endParaRPr lang="en-US" altLang="ja-JP" sz="3200" dirty="0" smtClean="0"/>
          </a:p>
          <a:p>
            <a:pPr lvl="2"/>
            <a:r>
              <a:rPr kumimoji="1" lang="ja-JP" altLang="en-US" dirty="0" smtClean="0"/>
              <a:t>プラグイン側</a:t>
            </a:r>
            <a:r>
              <a:rPr kumimoji="1" lang="ja-JP" altLang="en-US" dirty="0" smtClean="0"/>
              <a:t>からメインモジュールの構築した情報を不正に変更することを禁止</a:t>
            </a:r>
            <a:endParaRPr kumimoji="1" lang="en-US" altLang="ja-JP" dirty="0" smtClean="0"/>
          </a:p>
          <a:p>
            <a:pPr lvl="1"/>
            <a:r>
              <a:rPr lang="ja-JP" altLang="en-US" sz="3200" dirty="0" smtClean="0"/>
              <a:t>各プラグイン間のアクセス</a:t>
            </a:r>
            <a:r>
              <a:rPr lang="ja-JP" altLang="en-US" sz="3200" dirty="0" smtClean="0"/>
              <a:t>制御</a:t>
            </a:r>
            <a:endParaRPr lang="en-US" altLang="ja-JP" sz="3200" dirty="0" smtClean="0"/>
          </a:p>
          <a:p>
            <a:pPr lvl="2"/>
            <a:r>
              <a:rPr kumimoji="1" lang="ja-JP" altLang="en-US" dirty="0" smtClean="0"/>
              <a:t>あるプラグインが</a:t>
            </a:r>
            <a:r>
              <a:rPr lang="ja-JP" altLang="en-US" dirty="0" smtClean="0"/>
              <a:t>他</a:t>
            </a:r>
            <a:r>
              <a:rPr lang="ja-JP" altLang="en-US" smtClean="0"/>
              <a:t>のプラグインの構築</a:t>
            </a:r>
            <a:r>
              <a:rPr lang="ja-JP" altLang="en-US" dirty="0" smtClean="0"/>
              <a:t>した情報を不正に変更することを禁止</a:t>
            </a:r>
            <a:endParaRPr kumimoji="1" lang="en-US" altLang="ja-JP" dirty="0" smtClean="0"/>
          </a:p>
          <a:p>
            <a:pPr lvl="1"/>
            <a:endParaRPr kumimoji="1" lang="ja-JP" altLang="en-US" sz="3200" dirty="0"/>
          </a:p>
        </p:txBody>
      </p:sp>
      <p:sp>
        <p:nvSpPr>
          <p:cNvPr id="4" name="フッター プレースホルダ 3"/>
          <p:cNvSpPr>
            <a:spLocks noGrp="1"/>
          </p:cNvSpPr>
          <p:nvPr>
            <p:ph type="ftr" sz="quarter" idx="10"/>
          </p:nvPr>
        </p:nvSpPr>
        <p:spPr/>
        <p:txBody>
          <a:bodyPr/>
          <a:lstStyle/>
          <a:p>
            <a:pPr>
              <a:defRPr/>
            </a:pPr>
            <a:r>
              <a:rPr lang="en-US" altLang="ja-JP" smtClean="0"/>
              <a:t>SES2008</a:t>
            </a:r>
            <a:endParaRPr lang="en-US" altLang="ja-JP"/>
          </a:p>
        </p:txBody>
      </p:sp>
      <p:sp>
        <p:nvSpPr>
          <p:cNvPr id="5" name="日付プレースホルダ 4"/>
          <p:cNvSpPr>
            <a:spLocks noGrp="1"/>
          </p:cNvSpPr>
          <p:nvPr>
            <p:ph type="dt" sz="half" idx="11"/>
          </p:nvPr>
        </p:nvSpPr>
        <p:spPr/>
        <p:txBody>
          <a:bodyPr/>
          <a:lstStyle/>
          <a:p>
            <a:pPr>
              <a:defRPr/>
            </a:pPr>
            <a:fld id="{8301914C-BB46-4379-9076-002F0622FCA8}" type="datetime1">
              <a:rPr lang="ja-JP" altLang="en-US" smtClean="0"/>
              <a:pPr>
                <a:defRPr/>
              </a:pPr>
              <a:t>2008/9/2</a:t>
            </a:fld>
            <a:endParaRPr lang="en-US" altLang="ja-JP"/>
          </a:p>
        </p:txBody>
      </p:sp>
      <p:sp>
        <p:nvSpPr>
          <p:cNvPr id="6" name="スライド番号プレースホルダ 5"/>
          <p:cNvSpPr>
            <a:spLocks noGrp="1"/>
          </p:cNvSpPr>
          <p:nvPr>
            <p:ph type="sldNum" sz="quarter" idx="12"/>
          </p:nvPr>
        </p:nvSpPr>
        <p:spPr/>
        <p:txBody>
          <a:bodyPr/>
          <a:lstStyle/>
          <a:p>
            <a:pPr>
              <a:defRPr/>
            </a:pPr>
            <a:fld id="{BD18DDC3-C755-4A6D-9493-9608DB95ADBF}" type="slidenum">
              <a:rPr lang="en-US" altLang="ja-JP" smtClean="0"/>
              <a:pPr>
                <a:defRPr/>
              </a:pPr>
              <a:t>22</a:t>
            </a:fld>
            <a:endParaRPr lang="en-US" altLang="ja-JP"/>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 name="コンテンツ プレースホルダ 53"/>
          <p:cNvSpPr>
            <a:spLocks noGrp="1"/>
          </p:cNvSpPr>
          <p:nvPr>
            <p:ph idx="1"/>
          </p:nvPr>
        </p:nvSpPr>
        <p:spPr>
          <a:xfrm>
            <a:off x="323850" y="1500174"/>
            <a:ext cx="8569325" cy="4737114"/>
          </a:xfrm>
        </p:spPr>
        <p:txBody>
          <a:bodyPr/>
          <a:lstStyle/>
          <a:p>
            <a:r>
              <a:rPr kumimoji="1" lang="en-US" altLang="ja-JP" dirty="0" smtClean="0"/>
              <a:t>OO</a:t>
            </a:r>
            <a:r>
              <a:rPr kumimoji="1" lang="ja-JP" altLang="en-US" dirty="0" smtClean="0"/>
              <a:t>共通要素と</a:t>
            </a:r>
            <a:r>
              <a:rPr kumimoji="1" lang="en-US" altLang="ja-JP" dirty="0" smtClean="0"/>
              <a:t>JAVA</a:t>
            </a:r>
            <a:r>
              <a:rPr kumimoji="1" lang="ja-JP" altLang="en-US" dirty="0" smtClean="0"/>
              <a:t>特有要素の実装に必要としたコスト（クラス数）</a:t>
            </a:r>
            <a:endParaRPr kumimoji="1" lang="en-US" altLang="ja-JP" dirty="0" smtClean="0"/>
          </a:p>
          <a:p>
            <a:endParaRPr lang="en-US" altLang="ja-JP" dirty="0" smtClean="0"/>
          </a:p>
          <a:p>
            <a:endParaRPr kumimoji="1" lang="en-US" altLang="ja-JP" dirty="0" smtClean="0"/>
          </a:p>
          <a:p>
            <a:pPr>
              <a:buNone/>
            </a:pPr>
            <a:endParaRPr kumimoji="1" lang="en-US" altLang="ja-JP" dirty="0" smtClean="0"/>
          </a:p>
          <a:p>
            <a:r>
              <a:rPr kumimoji="1" lang="en-US" altLang="ja-JP" dirty="0" smtClean="0"/>
              <a:t>C#</a:t>
            </a:r>
            <a:r>
              <a:rPr kumimoji="1" lang="ja-JP" altLang="en-US" dirty="0" smtClean="0"/>
              <a:t>解析機能の追加に必要としたコスト</a:t>
            </a:r>
            <a:endParaRPr kumimoji="1" lang="en-US" altLang="ja-JP" dirty="0" smtClean="0"/>
          </a:p>
          <a:p>
            <a:pPr lvl="1"/>
            <a:r>
              <a:rPr lang="en-US" altLang="ja-JP" dirty="0" smtClean="0"/>
              <a:t>OO</a:t>
            </a:r>
            <a:r>
              <a:rPr lang="ja-JP" altLang="en-US" dirty="0" smtClean="0"/>
              <a:t>共通要素のみの解析機能の場合　</a:t>
            </a:r>
            <a:r>
              <a:rPr lang="en-US" altLang="ja-JP" dirty="0" smtClean="0"/>
              <a:t>3</a:t>
            </a:r>
            <a:r>
              <a:rPr lang="ja-JP" altLang="en-US" dirty="0" smtClean="0"/>
              <a:t>人日</a:t>
            </a:r>
            <a:endParaRPr lang="en-US" altLang="ja-JP" dirty="0" smtClean="0"/>
          </a:p>
          <a:p>
            <a:pPr lvl="1"/>
            <a:r>
              <a:rPr kumimoji="1" lang="en-US" altLang="ja-JP" dirty="0" smtClean="0"/>
              <a:t>AST</a:t>
            </a:r>
            <a:r>
              <a:rPr kumimoji="1" lang="ja-JP" altLang="en-US" dirty="0" smtClean="0"/>
              <a:t>構築部のみの実装で実現</a:t>
            </a:r>
            <a:endParaRPr kumimoji="1" lang="ja-JP" altLang="en-US" dirty="0"/>
          </a:p>
        </p:txBody>
      </p:sp>
      <p:sp>
        <p:nvSpPr>
          <p:cNvPr id="2" name="タイトル 1"/>
          <p:cNvSpPr>
            <a:spLocks noGrp="1"/>
          </p:cNvSpPr>
          <p:nvPr>
            <p:ph type="title"/>
          </p:nvPr>
        </p:nvSpPr>
        <p:spPr/>
        <p:txBody>
          <a:bodyPr/>
          <a:lstStyle/>
          <a:p>
            <a:r>
              <a:rPr kumimoji="1" lang="ja-JP" altLang="en-US" dirty="0" smtClean="0"/>
              <a:t>多言語対応に必要としたコスト</a:t>
            </a:r>
            <a:endParaRPr kumimoji="1" lang="ja-JP" altLang="en-US" dirty="0"/>
          </a:p>
        </p:txBody>
      </p:sp>
      <p:graphicFrame>
        <p:nvGraphicFramePr>
          <p:cNvPr id="53" name="表 52"/>
          <p:cNvGraphicFramePr>
            <a:graphicFrameLocks noGrp="1"/>
          </p:cNvGraphicFramePr>
          <p:nvPr/>
        </p:nvGraphicFramePr>
        <p:xfrm>
          <a:off x="928662" y="2714620"/>
          <a:ext cx="7572428" cy="1364197"/>
        </p:xfrm>
        <a:graphic>
          <a:graphicData uri="http://schemas.openxmlformats.org/drawingml/2006/table">
            <a:tbl>
              <a:tblPr firstRow="1">
                <a:tableStyleId>{073A0DAA-6AF3-43AB-8588-CEC1D06C72B9}</a:tableStyleId>
              </a:tblPr>
              <a:tblGrid>
                <a:gridCol w="1893107"/>
                <a:gridCol w="1893107"/>
                <a:gridCol w="1893107"/>
                <a:gridCol w="1893107"/>
              </a:tblGrid>
              <a:tr h="395540">
                <a:tc>
                  <a:txBody>
                    <a:bodyPr/>
                    <a:lstStyle/>
                    <a:p>
                      <a:pPr algn="r"/>
                      <a:r>
                        <a:rPr kumimoji="1" lang="ja-JP" altLang="en-US" dirty="0" smtClean="0"/>
                        <a:t>対象要素</a:t>
                      </a:r>
                      <a:endParaRPr kumimoji="1" lang="ja-JP" altLang="en-US" dirty="0"/>
                    </a:p>
                  </a:txBody>
                  <a:tcPr/>
                </a:tc>
                <a:tc>
                  <a:txBody>
                    <a:bodyPr/>
                    <a:lstStyle/>
                    <a:p>
                      <a:pPr algn="ctr"/>
                      <a:r>
                        <a:rPr kumimoji="1" lang="ja-JP" altLang="en-US" dirty="0" smtClean="0"/>
                        <a:t>解析器</a:t>
                      </a:r>
                      <a:endParaRPr kumimoji="1" lang="ja-JP" altLang="en-US" dirty="0"/>
                    </a:p>
                  </a:txBody>
                  <a:tcPr/>
                </a:tc>
                <a:tc>
                  <a:txBody>
                    <a:bodyPr/>
                    <a:lstStyle/>
                    <a:p>
                      <a:pPr algn="ctr"/>
                      <a:r>
                        <a:rPr kumimoji="1" lang="ja-JP" altLang="en-US" dirty="0" smtClean="0"/>
                        <a:t>情報保存</a:t>
                      </a:r>
                      <a:endParaRPr kumimoji="1" lang="ja-JP" altLang="en-US" dirty="0"/>
                    </a:p>
                  </a:txBody>
                  <a:tcPr/>
                </a:tc>
                <a:tc>
                  <a:txBody>
                    <a:bodyPr/>
                    <a:lstStyle/>
                    <a:p>
                      <a:pPr algn="ctr"/>
                      <a:r>
                        <a:rPr kumimoji="1" lang="ja-JP" altLang="en-US" dirty="0" smtClean="0"/>
                        <a:t>その他</a:t>
                      </a:r>
                      <a:endParaRPr kumimoji="1" lang="ja-JP" altLang="en-US" dirty="0"/>
                    </a:p>
                  </a:txBody>
                  <a:tcPr/>
                </a:tc>
              </a:tr>
              <a:tr h="395540">
                <a:tc>
                  <a:txBody>
                    <a:bodyPr/>
                    <a:lstStyle/>
                    <a:p>
                      <a:pPr algn="r"/>
                      <a:r>
                        <a:rPr kumimoji="1" lang="en-US" altLang="ja-JP" dirty="0" smtClean="0"/>
                        <a:t>OO</a:t>
                      </a:r>
                      <a:r>
                        <a:rPr kumimoji="1" lang="ja-JP" altLang="en-US" dirty="0" smtClean="0"/>
                        <a:t>共通要素</a:t>
                      </a:r>
                      <a:endParaRPr kumimoji="1" lang="ja-JP" altLang="en-US" dirty="0"/>
                    </a:p>
                  </a:txBody>
                  <a:tcPr/>
                </a:tc>
                <a:tc>
                  <a:txBody>
                    <a:bodyPr/>
                    <a:lstStyle/>
                    <a:p>
                      <a:pPr algn="ctr"/>
                      <a:r>
                        <a:rPr kumimoji="1" lang="en-US" altLang="ja-JP" b="0" dirty="0" smtClean="0"/>
                        <a:t>118</a:t>
                      </a:r>
                      <a:endParaRPr kumimoji="1" lang="ja-JP" altLang="en-US" b="0" dirty="0"/>
                    </a:p>
                  </a:txBody>
                  <a:tcPr/>
                </a:tc>
                <a:tc>
                  <a:txBody>
                    <a:bodyPr/>
                    <a:lstStyle/>
                    <a:p>
                      <a:pPr algn="ctr"/>
                      <a:r>
                        <a:rPr kumimoji="1" lang="en-US" altLang="ja-JP" dirty="0" smtClean="0"/>
                        <a:t>157</a:t>
                      </a:r>
                      <a:endParaRPr kumimoji="1" lang="ja-JP" altLang="en-US" dirty="0"/>
                    </a:p>
                  </a:txBody>
                  <a:tcPr/>
                </a:tc>
                <a:tc>
                  <a:txBody>
                    <a:bodyPr/>
                    <a:lstStyle/>
                    <a:p>
                      <a:pPr algn="ctr"/>
                      <a:r>
                        <a:rPr kumimoji="1" lang="en-US" altLang="ja-JP" dirty="0" smtClean="0"/>
                        <a:t>19</a:t>
                      </a:r>
                      <a:endParaRPr kumimoji="1" lang="ja-JP" altLang="en-US" dirty="0"/>
                    </a:p>
                  </a:txBody>
                  <a:tcPr/>
                </a:tc>
              </a:tr>
              <a:tr h="573117">
                <a:tc>
                  <a:txBody>
                    <a:bodyPr/>
                    <a:lstStyle/>
                    <a:p>
                      <a:pPr algn="r"/>
                      <a:r>
                        <a:rPr kumimoji="1" lang="en-US" altLang="ja-JP" dirty="0" smtClean="0"/>
                        <a:t>JAVA</a:t>
                      </a:r>
                      <a:r>
                        <a:rPr kumimoji="1" lang="ja-JP" altLang="en-US" dirty="0" smtClean="0"/>
                        <a:t>特有要素</a:t>
                      </a:r>
                      <a:endParaRPr kumimoji="1" lang="ja-JP" altLang="en-US" dirty="0"/>
                    </a:p>
                  </a:txBody>
                  <a:tcPr/>
                </a:tc>
                <a:tc>
                  <a:txBody>
                    <a:bodyPr/>
                    <a:lstStyle/>
                    <a:p>
                      <a:pPr algn="ctr"/>
                      <a:r>
                        <a:rPr kumimoji="1" lang="en-US" altLang="ja-JP" dirty="0" smtClean="0"/>
                        <a:t>12</a:t>
                      </a:r>
                      <a:endParaRPr kumimoji="1" lang="ja-JP" altLang="en-US" dirty="0"/>
                    </a:p>
                  </a:txBody>
                  <a:tcPr/>
                </a:tc>
                <a:tc>
                  <a:txBody>
                    <a:bodyPr/>
                    <a:lstStyle/>
                    <a:p>
                      <a:pPr algn="ctr"/>
                      <a:r>
                        <a:rPr kumimoji="1" lang="en-US" altLang="ja-JP" dirty="0" smtClean="0"/>
                        <a:t>2</a:t>
                      </a:r>
                      <a:endParaRPr kumimoji="1" lang="ja-JP" altLang="en-US" dirty="0"/>
                    </a:p>
                  </a:txBody>
                  <a:tcPr/>
                </a:tc>
                <a:tc>
                  <a:txBody>
                    <a:bodyPr/>
                    <a:lstStyle/>
                    <a:p>
                      <a:pPr algn="ctr"/>
                      <a:r>
                        <a:rPr kumimoji="1" lang="en-US" altLang="ja-JP" dirty="0" smtClean="0"/>
                        <a:t>5</a:t>
                      </a:r>
                      <a:endParaRPr kumimoji="1" lang="ja-JP" altLang="en-US" dirty="0"/>
                    </a:p>
                  </a:txBody>
                  <a:tcPr/>
                </a:tc>
              </a:tr>
            </a:tbl>
          </a:graphicData>
        </a:graphic>
      </p:graphicFrame>
      <p:sp>
        <p:nvSpPr>
          <p:cNvPr id="55" name="日付プレースホルダ 54"/>
          <p:cNvSpPr>
            <a:spLocks noGrp="1"/>
          </p:cNvSpPr>
          <p:nvPr>
            <p:ph type="dt" sz="half" idx="11"/>
          </p:nvPr>
        </p:nvSpPr>
        <p:spPr/>
        <p:txBody>
          <a:bodyPr/>
          <a:lstStyle/>
          <a:p>
            <a:pPr>
              <a:defRPr/>
            </a:pPr>
            <a:fld id="{CB95E440-CB68-4E39-835D-04DAE1B67365}" type="datetime1">
              <a:rPr lang="ja-JP" altLang="en-US" smtClean="0"/>
              <a:pPr>
                <a:defRPr/>
              </a:pPr>
              <a:t>2008/9/2</a:t>
            </a:fld>
            <a:endParaRPr lang="en-US" altLang="ja-JP"/>
          </a:p>
        </p:txBody>
      </p:sp>
      <p:sp>
        <p:nvSpPr>
          <p:cNvPr id="56" name="スライド番号プレースホルダ 55"/>
          <p:cNvSpPr>
            <a:spLocks noGrp="1"/>
          </p:cNvSpPr>
          <p:nvPr>
            <p:ph type="sldNum" sz="quarter" idx="12"/>
          </p:nvPr>
        </p:nvSpPr>
        <p:spPr/>
        <p:txBody>
          <a:bodyPr/>
          <a:lstStyle/>
          <a:p>
            <a:pPr>
              <a:defRPr/>
            </a:pPr>
            <a:fld id="{BD18DDC3-C755-4A6D-9493-9608DB95ADBF}" type="slidenum">
              <a:rPr lang="en-US" altLang="ja-JP" smtClean="0"/>
              <a:pPr>
                <a:defRPr/>
              </a:pPr>
              <a:t>23</a:t>
            </a:fld>
            <a:endParaRPr lang="en-US" altLang="ja-JP"/>
          </a:p>
        </p:txBody>
      </p:sp>
      <p:sp>
        <p:nvSpPr>
          <p:cNvPr id="57" name="フッター プレースホルダ 56"/>
          <p:cNvSpPr>
            <a:spLocks noGrp="1"/>
          </p:cNvSpPr>
          <p:nvPr>
            <p:ph type="ftr" sz="quarter" idx="10"/>
          </p:nvPr>
        </p:nvSpPr>
        <p:spPr/>
        <p:txBody>
          <a:bodyPr/>
          <a:lstStyle/>
          <a:p>
            <a:pPr>
              <a:defRPr/>
            </a:pPr>
            <a:r>
              <a:rPr lang="en-US" altLang="ja-JP" smtClean="0"/>
              <a:t>SES2008</a:t>
            </a:r>
            <a:endParaRPr lang="en-US" altLang="ja-JP"/>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発表の流れ</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研究背景</a:t>
            </a:r>
            <a:endParaRPr kumimoji="1" lang="en-US" altLang="ja-JP" dirty="0" smtClean="0"/>
          </a:p>
          <a:p>
            <a:r>
              <a:rPr lang="ja-JP" altLang="en-US" dirty="0" smtClean="0"/>
              <a:t>研究目的</a:t>
            </a:r>
            <a:endParaRPr lang="en-US" altLang="ja-JP" dirty="0" smtClean="0"/>
          </a:p>
          <a:p>
            <a:r>
              <a:rPr kumimoji="1" lang="en-US" altLang="ja-JP" dirty="0" smtClean="0"/>
              <a:t>MASU</a:t>
            </a:r>
            <a:r>
              <a:rPr kumimoji="1" lang="ja-JP" altLang="en-US" dirty="0" smtClean="0"/>
              <a:t>の説明</a:t>
            </a:r>
            <a:endParaRPr kumimoji="1" lang="en-US" altLang="ja-JP" dirty="0" smtClean="0"/>
          </a:p>
          <a:p>
            <a:r>
              <a:rPr kumimoji="1" lang="ja-JP" altLang="en-US" dirty="0" smtClean="0">
                <a:solidFill>
                  <a:srgbClr val="FF0000"/>
                </a:solidFill>
              </a:rPr>
              <a:t>メトリクス計測プラグイン実装例</a:t>
            </a:r>
            <a:endParaRPr kumimoji="1" lang="en-US" altLang="ja-JP" dirty="0" smtClean="0">
              <a:solidFill>
                <a:srgbClr val="FF0000"/>
              </a:solidFill>
            </a:endParaRPr>
          </a:p>
          <a:p>
            <a:r>
              <a:rPr lang="ja-JP" altLang="en-US" dirty="0" smtClean="0"/>
              <a:t>ソースコード解析ツールとしての応用例</a:t>
            </a:r>
            <a:endParaRPr kumimoji="1" lang="en-US" altLang="ja-JP" dirty="0" smtClean="0">
              <a:solidFill>
                <a:srgbClr val="FF0000"/>
              </a:solidFill>
            </a:endParaRPr>
          </a:p>
          <a:p>
            <a:r>
              <a:rPr lang="ja-JP" altLang="en-US" dirty="0" smtClean="0"/>
              <a:t>関連研究</a:t>
            </a:r>
            <a:endParaRPr kumimoji="1" lang="en-US" altLang="ja-JP" dirty="0" smtClean="0"/>
          </a:p>
          <a:p>
            <a:r>
              <a:rPr lang="ja-JP" altLang="en-US" dirty="0" smtClean="0"/>
              <a:t>まとめと今後の課題</a:t>
            </a:r>
            <a:endParaRPr kumimoji="1" lang="ja-JP" altLang="en-US" dirty="0"/>
          </a:p>
        </p:txBody>
      </p:sp>
      <p:sp>
        <p:nvSpPr>
          <p:cNvPr id="4" name="フッター プレースホルダ 3"/>
          <p:cNvSpPr>
            <a:spLocks noGrp="1"/>
          </p:cNvSpPr>
          <p:nvPr>
            <p:ph type="ftr" sz="quarter" idx="10"/>
          </p:nvPr>
        </p:nvSpPr>
        <p:spPr/>
        <p:txBody>
          <a:bodyPr/>
          <a:lstStyle/>
          <a:p>
            <a:pPr>
              <a:defRPr/>
            </a:pPr>
            <a:r>
              <a:rPr lang="en-US" altLang="ja-JP" smtClean="0"/>
              <a:t>SES2008</a:t>
            </a:r>
            <a:endParaRPr lang="en-US" altLang="ja-JP"/>
          </a:p>
        </p:txBody>
      </p:sp>
      <p:sp>
        <p:nvSpPr>
          <p:cNvPr id="5" name="日付プレースホルダ 4"/>
          <p:cNvSpPr>
            <a:spLocks noGrp="1"/>
          </p:cNvSpPr>
          <p:nvPr>
            <p:ph type="dt" sz="half" idx="11"/>
          </p:nvPr>
        </p:nvSpPr>
        <p:spPr/>
        <p:txBody>
          <a:bodyPr/>
          <a:lstStyle/>
          <a:p>
            <a:pPr>
              <a:defRPr/>
            </a:pPr>
            <a:fld id="{FEFA6E50-0F69-49C9-A848-5187230D32DB}" type="datetime1">
              <a:rPr lang="ja-JP" altLang="en-US" smtClean="0"/>
              <a:pPr>
                <a:defRPr/>
              </a:pPr>
              <a:t>2008/9/2</a:t>
            </a:fld>
            <a:endParaRPr lang="en-US" altLang="ja-JP"/>
          </a:p>
        </p:txBody>
      </p:sp>
      <p:sp>
        <p:nvSpPr>
          <p:cNvPr id="6" name="スライド番号プレースホルダ 5"/>
          <p:cNvSpPr>
            <a:spLocks noGrp="1"/>
          </p:cNvSpPr>
          <p:nvPr>
            <p:ph type="sldNum" sz="quarter" idx="12"/>
          </p:nvPr>
        </p:nvSpPr>
        <p:spPr/>
        <p:txBody>
          <a:bodyPr/>
          <a:lstStyle/>
          <a:p>
            <a:pPr>
              <a:defRPr/>
            </a:pPr>
            <a:fld id="{BD18DDC3-C755-4A6D-9493-9608DB95ADBF}" type="slidenum">
              <a:rPr lang="en-US" altLang="ja-JP" smtClean="0"/>
              <a:pPr>
                <a:defRPr/>
              </a:pPr>
              <a:t>24</a:t>
            </a:fld>
            <a:endParaRPr lang="en-US" altLang="ja-JP"/>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プラグイン実装に必要としたコスト</a:t>
            </a:r>
            <a:endParaRPr kumimoji="1" lang="ja-JP" altLang="en-US" dirty="0"/>
          </a:p>
        </p:txBody>
      </p:sp>
      <p:sp>
        <p:nvSpPr>
          <p:cNvPr id="4" name="フッター プレースホルダ 3"/>
          <p:cNvSpPr>
            <a:spLocks noGrp="1"/>
          </p:cNvSpPr>
          <p:nvPr>
            <p:ph type="ftr" sz="quarter" idx="10"/>
          </p:nvPr>
        </p:nvSpPr>
        <p:spPr/>
        <p:txBody>
          <a:bodyPr/>
          <a:lstStyle/>
          <a:p>
            <a:pPr>
              <a:defRPr/>
            </a:pPr>
            <a:r>
              <a:rPr lang="en-US" altLang="ja-JP" smtClean="0"/>
              <a:t>SES2008</a:t>
            </a:r>
            <a:endParaRPr lang="en-US" altLang="ja-JP"/>
          </a:p>
        </p:txBody>
      </p:sp>
      <p:sp>
        <p:nvSpPr>
          <p:cNvPr id="5" name="日付プレースホルダ 4"/>
          <p:cNvSpPr>
            <a:spLocks noGrp="1"/>
          </p:cNvSpPr>
          <p:nvPr>
            <p:ph type="dt" sz="half" idx="11"/>
          </p:nvPr>
        </p:nvSpPr>
        <p:spPr/>
        <p:txBody>
          <a:bodyPr/>
          <a:lstStyle/>
          <a:p>
            <a:pPr>
              <a:defRPr/>
            </a:pPr>
            <a:fld id="{9538F0AB-9092-4308-B51A-6475F8538099}" type="datetime1">
              <a:rPr lang="ja-JP" altLang="en-US" smtClean="0"/>
              <a:pPr>
                <a:defRPr/>
              </a:pPr>
              <a:t>2008/9/2</a:t>
            </a:fld>
            <a:endParaRPr lang="en-US" altLang="ja-JP"/>
          </a:p>
        </p:txBody>
      </p:sp>
      <p:sp>
        <p:nvSpPr>
          <p:cNvPr id="6" name="スライド番号プレースホルダ 5"/>
          <p:cNvSpPr>
            <a:spLocks noGrp="1"/>
          </p:cNvSpPr>
          <p:nvPr>
            <p:ph type="sldNum" sz="quarter" idx="12"/>
          </p:nvPr>
        </p:nvSpPr>
        <p:spPr/>
        <p:txBody>
          <a:bodyPr/>
          <a:lstStyle/>
          <a:p>
            <a:pPr>
              <a:defRPr/>
            </a:pPr>
            <a:fld id="{BD18DDC3-C755-4A6D-9493-9608DB95ADBF}" type="slidenum">
              <a:rPr lang="en-US" altLang="ja-JP" smtClean="0"/>
              <a:pPr>
                <a:defRPr/>
              </a:pPr>
              <a:t>25</a:t>
            </a:fld>
            <a:endParaRPr lang="en-US" altLang="ja-JP"/>
          </a:p>
        </p:txBody>
      </p:sp>
      <p:sp>
        <p:nvSpPr>
          <p:cNvPr id="7" name="コンテンツ プレースホルダ 2"/>
          <p:cNvSpPr>
            <a:spLocks noGrp="1"/>
          </p:cNvSpPr>
          <p:nvPr>
            <p:ph idx="1"/>
          </p:nvPr>
        </p:nvSpPr>
        <p:spPr>
          <a:xfrm>
            <a:off x="323850" y="1412875"/>
            <a:ext cx="8569325" cy="4824413"/>
          </a:xfrm>
        </p:spPr>
        <p:txBody>
          <a:bodyPr/>
          <a:lstStyle/>
          <a:p>
            <a:r>
              <a:rPr kumimoji="1" lang="ja-JP" altLang="en-US" dirty="0" smtClean="0"/>
              <a:t>ＣＫメトリクス，</a:t>
            </a:r>
            <a:r>
              <a:rPr lang="ja-JP" altLang="en-US" dirty="0" smtClean="0"/>
              <a:t>サイ</a:t>
            </a:r>
            <a:r>
              <a:rPr kumimoji="1" lang="ja-JP" altLang="en-US" dirty="0" smtClean="0"/>
              <a:t>クロマチック数計測プラグインを試作</a:t>
            </a:r>
            <a:endParaRPr kumimoji="1" lang="ja-JP" altLang="en-US" dirty="0"/>
          </a:p>
        </p:txBody>
      </p:sp>
      <p:sp>
        <p:nvSpPr>
          <p:cNvPr id="8" name="フッター プレースホルダ 3"/>
          <p:cNvSpPr txBox="1">
            <a:spLocks/>
          </p:cNvSpPr>
          <p:nvPr/>
        </p:nvSpPr>
        <p:spPr bwMode="auto">
          <a:xfrm>
            <a:off x="1908175" y="6308725"/>
            <a:ext cx="5616575" cy="2873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en-US" altLang="ja-JP" sz="1000" b="0" i="0" u="none" strike="noStrike" kern="1200" cap="none" spc="0" normalizeH="0" baseline="0" noProof="0" smtClean="0">
                <a:ln>
                  <a:noFill/>
                </a:ln>
                <a:solidFill>
                  <a:schemeClr val="tx1"/>
                </a:solidFill>
                <a:effectLst/>
                <a:uLnTx/>
                <a:uFillTx/>
                <a:latin typeface="Arial" charset="0"/>
                <a:ea typeface="ＭＳ Ｐゴシック" pitchFamily="50" charset="-128"/>
                <a:cs typeface="+mn-cs"/>
              </a:rPr>
              <a:t>AOASIA3</a:t>
            </a:r>
            <a:endParaRPr kumimoji="1" lang="en-US" altLang="ja-JP" sz="1000" b="0" i="0" u="none" strike="noStrike" kern="1200" cap="none" spc="0" normalizeH="0" baseline="0" noProof="0">
              <a:ln>
                <a:noFill/>
              </a:ln>
              <a:solidFill>
                <a:schemeClr val="tx1"/>
              </a:solidFill>
              <a:effectLst/>
              <a:uLnTx/>
              <a:uFillTx/>
              <a:latin typeface="Arial" charset="0"/>
              <a:ea typeface="ＭＳ Ｐゴシック" pitchFamily="50" charset="-128"/>
              <a:cs typeface="+mn-cs"/>
            </a:endParaRPr>
          </a:p>
        </p:txBody>
      </p:sp>
      <p:sp>
        <p:nvSpPr>
          <p:cNvPr id="9" name="日付プレースホルダ 4"/>
          <p:cNvSpPr txBox="1">
            <a:spLocks/>
          </p:cNvSpPr>
          <p:nvPr/>
        </p:nvSpPr>
        <p:spPr bwMode="auto">
          <a:xfrm>
            <a:off x="7596188" y="6308725"/>
            <a:ext cx="1414462" cy="2873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defRPr/>
            </a:pPr>
            <a:fld id="{F12C39D9-C641-4558-870B-20A49D5F96AC}" type="datetime1">
              <a:rPr kumimoji="1" lang="ja-JP" altLang="en-US" sz="1000" b="0" i="0" u="none" strike="noStrike" kern="1200" cap="none" spc="0" normalizeH="0" baseline="0" noProof="0" smtClean="0">
                <a:ln>
                  <a:noFill/>
                </a:ln>
                <a:solidFill>
                  <a:schemeClr val="tx1"/>
                </a:solidFill>
                <a:effectLst/>
                <a:uLnTx/>
                <a:uFillTx/>
                <a:latin typeface="Arial" charset="0"/>
                <a:ea typeface="ＭＳ Ｐゴシック"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2008/9/2</a:t>
            </a:fld>
            <a:endParaRPr kumimoji="1" lang="en-US" altLang="ja-JP" sz="1000" b="0" i="0" u="none" strike="noStrike" kern="1200" cap="none" spc="0" normalizeH="0" baseline="0" noProof="0">
              <a:ln>
                <a:noFill/>
              </a:ln>
              <a:solidFill>
                <a:schemeClr val="tx1"/>
              </a:solidFill>
              <a:effectLst/>
              <a:uLnTx/>
              <a:uFillTx/>
              <a:latin typeface="Arial" charset="0"/>
              <a:ea typeface="ＭＳ Ｐゴシック" pitchFamily="50" charset="-128"/>
              <a:cs typeface="+mn-cs"/>
            </a:endParaRPr>
          </a:p>
        </p:txBody>
      </p:sp>
      <p:sp>
        <p:nvSpPr>
          <p:cNvPr id="10" name="スライド番号プレースホルダ 5"/>
          <p:cNvSpPr txBox="1">
            <a:spLocks/>
          </p:cNvSpPr>
          <p:nvPr/>
        </p:nvSpPr>
        <p:spPr bwMode="auto">
          <a:xfrm>
            <a:off x="8459788" y="6584950"/>
            <a:ext cx="550862" cy="2730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defRPr/>
            </a:pPr>
            <a:fld id="{BD18DDC3-C755-4A6D-9493-9608DB95ADBF}" type="slidenum">
              <a:rPr kumimoji="1" lang="en-US" altLang="ja-JP" sz="1000" b="0" i="0" u="none" strike="noStrike" kern="1200" cap="none" spc="0" normalizeH="0" baseline="0" noProof="0" smtClean="0">
                <a:ln>
                  <a:noFill/>
                </a:ln>
                <a:solidFill>
                  <a:schemeClr val="tx1"/>
                </a:solidFill>
                <a:effectLst/>
                <a:uLnTx/>
                <a:uFillTx/>
                <a:latin typeface="Arial" charset="0"/>
                <a:ea typeface="ＭＳ Ｐゴシック"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25</a:t>
            </a:fld>
            <a:endParaRPr kumimoji="1" lang="en-US" altLang="ja-JP" sz="1000" b="0" i="0" u="none" strike="noStrike" kern="1200" cap="none" spc="0" normalizeH="0" baseline="0" noProof="0">
              <a:ln>
                <a:noFill/>
              </a:ln>
              <a:solidFill>
                <a:schemeClr val="tx1"/>
              </a:solidFill>
              <a:effectLst/>
              <a:uLnTx/>
              <a:uFillTx/>
              <a:latin typeface="Arial" charset="0"/>
              <a:ea typeface="ＭＳ Ｐゴシック" pitchFamily="50" charset="-128"/>
              <a:cs typeface="+mn-cs"/>
            </a:endParaRPr>
          </a:p>
        </p:txBody>
      </p:sp>
      <p:graphicFrame>
        <p:nvGraphicFramePr>
          <p:cNvPr id="11" name="表 10"/>
          <p:cNvGraphicFramePr>
            <a:graphicFrameLocks noGrp="1"/>
          </p:cNvGraphicFramePr>
          <p:nvPr/>
        </p:nvGraphicFramePr>
        <p:xfrm>
          <a:off x="642910" y="2571744"/>
          <a:ext cx="7929619" cy="3981431"/>
        </p:xfrm>
        <a:graphic>
          <a:graphicData uri="http://schemas.openxmlformats.org/drawingml/2006/table">
            <a:tbl>
              <a:tblPr firstRow="1">
                <a:tableStyleId>{073A0DAA-6AF3-43AB-8588-CEC1D06C72B9}</a:tableStyleId>
              </a:tblPr>
              <a:tblGrid>
                <a:gridCol w="1570962"/>
                <a:gridCol w="2393847"/>
                <a:gridCol w="2107422"/>
                <a:gridCol w="1857388"/>
              </a:tblGrid>
              <a:tr h="571503">
                <a:tc>
                  <a:txBody>
                    <a:bodyPr/>
                    <a:lstStyle/>
                    <a:p>
                      <a:pPr algn="r">
                        <a:lnSpc>
                          <a:spcPct val="150000"/>
                        </a:lnSpc>
                      </a:pPr>
                      <a:r>
                        <a:rPr kumimoji="1" lang="ja-JP" altLang="en-US" dirty="0" smtClean="0"/>
                        <a:t>計測メトリクス</a:t>
                      </a:r>
                      <a:endParaRPr kumimoji="1" lang="ja-JP" altLang="en-US" dirty="0"/>
                    </a:p>
                  </a:txBody>
                  <a:tcPr/>
                </a:tc>
                <a:tc>
                  <a:txBody>
                    <a:bodyPr/>
                    <a:lstStyle/>
                    <a:p>
                      <a:pPr algn="ctr">
                        <a:lnSpc>
                          <a:spcPct val="150000"/>
                        </a:lnSpc>
                      </a:pPr>
                      <a:r>
                        <a:rPr kumimoji="1" lang="ja-JP" altLang="en-US" dirty="0" smtClean="0"/>
                        <a:t>行数</a:t>
                      </a:r>
                      <a:r>
                        <a:rPr kumimoji="1" lang="ja-JP" altLang="en-US" sz="1400" dirty="0" smtClean="0"/>
                        <a:t>（コメント込の総行数）</a:t>
                      </a:r>
                      <a:endParaRPr kumimoji="1" lang="ja-JP" altLang="en-US" dirty="0"/>
                    </a:p>
                  </a:txBody>
                  <a:tcPr/>
                </a:tc>
                <a:tc>
                  <a:txBody>
                    <a:bodyPr/>
                    <a:lstStyle/>
                    <a:p>
                      <a:pPr algn="ctr">
                        <a:lnSpc>
                          <a:spcPct val="150000"/>
                        </a:lnSpc>
                      </a:pPr>
                      <a:r>
                        <a:rPr kumimoji="1" lang="ja-JP" altLang="en-US" sz="1600" dirty="0" smtClean="0"/>
                        <a:t>ビジネスロジック行数</a:t>
                      </a:r>
                      <a:endParaRPr kumimoji="1" lang="ja-JP" altLang="en-US" sz="1600" dirty="0"/>
                    </a:p>
                  </a:txBody>
                  <a:tcPr/>
                </a:tc>
                <a:tc>
                  <a:txBody>
                    <a:bodyPr/>
                    <a:lstStyle/>
                    <a:p>
                      <a:pPr algn="ctr">
                        <a:lnSpc>
                          <a:spcPct val="150000"/>
                        </a:lnSpc>
                      </a:pPr>
                      <a:r>
                        <a:rPr kumimoji="1" lang="ja-JP" altLang="en-US" dirty="0" smtClean="0"/>
                        <a:t>実装時間（分）</a:t>
                      </a:r>
                      <a:endParaRPr kumimoji="1" lang="ja-JP" altLang="en-US" dirty="0"/>
                    </a:p>
                  </a:txBody>
                  <a:tcPr/>
                </a:tc>
              </a:tr>
              <a:tr h="500066">
                <a:tc>
                  <a:txBody>
                    <a:bodyPr/>
                    <a:lstStyle/>
                    <a:p>
                      <a:pPr algn="ctr"/>
                      <a:r>
                        <a:rPr kumimoji="1" lang="en-US" altLang="ja-JP" dirty="0" smtClean="0"/>
                        <a:t>WMC</a:t>
                      </a:r>
                      <a:endParaRPr kumimoji="1" lang="ja-JP" altLang="en-US" dirty="0"/>
                    </a:p>
                  </a:txBody>
                  <a:tcPr/>
                </a:tc>
                <a:tc>
                  <a:txBody>
                    <a:bodyPr/>
                    <a:lstStyle/>
                    <a:p>
                      <a:pPr algn="ctr"/>
                      <a:r>
                        <a:rPr kumimoji="1" lang="en-US" altLang="ja-JP" b="0" dirty="0" smtClean="0"/>
                        <a:t>31(74)</a:t>
                      </a:r>
                      <a:endParaRPr kumimoji="1" lang="ja-JP" altLang="en-US" b="0" dirty="0"/>
                    </a:p>
                  </a:txBody>
                  <a:tcPr/>
                </a:tc>
                <a:tc>
                  <a:txBody>
                    <a:bodyPr/>
                    <a:lstStyle/>
                    <a:p>
                      <a:pPr algn="ctr"/>
                      <a:r>
                        <a:rPr kumimoji="1" lang="en-US" altLang="ja-JP" dirty="0" smtClean="0"/>
                        <a:t>2</a:t>
                      </a:r>
                      <a:endParaRPr kumimoji="1" lang="ja-JP" altLang="en-US" dirty="0"/>
                    </a:p>
                  </a:txBody>
                  <a:tcPr/>
                </a:tc>
                <a:tc>
                  <a:txBody>
                    <a:bodyPr/>
                    <a:lstStyle/>
                    <a:p>
                      <a:pPr algn="ctr"/>
                      <a:r>
                        <a:rPr kumimoji="1" lang="en-US" altLang="ja-JP" dirty="0" smtClean="0"/>
                        <a:t>10</a:t>
                      </a:r>
                      <a:endParaRPr kumimoji="1" lang="ja-JP" altLang="en-US" dirty="0"/>
                    </a:p>
                  </a:txBody>
                  <a:tcPr/>
                </a:tc>
              </a:tr>
              <a:tr h="484977">
                <a:tc>
                  <a:txBody>
                    <a:bodyPr/>
                    <a:lstStyle/>
                    <a:p>
                      <a:pPr algn="ctr"/>
                      <a:r>
                        <a:rPr kumimoji="1" lang="en-US" altLang="ja-JP" dirty="0" smtClean="0"/>
                        <a:t>DIT</a:t>
                      </a:r>
                      <a:endParaRPr kumimoji="1" lang="ja-JP" altLang="en-US" dirty="0"/>
                    </a:p>
                  </a:txBody>
                  <a:tcPr/>
                </a:tc>
                <a:tc>
                  <a:txBody>
                    <a:bodyPr/>
                    <a:lstStyle/>
                    <a:p>
                      <a:pPr algn="ctr"/>
                      <a:r>
                        <a:rPr kumimoji="1" lang="en-US" altLang="ja-JP" dirty="0" smtClean="0"/>
                        <a:t>35(81)</a:t>
                      </a:r>
                      <a:endParaRPr kumimoji="1" lang="ja-JP" altLang="en-US" dirty="0"/>
                    </a:p>
                  </a:txBody>
                  <a:tcPr/>
                </a:tc>
                <a:tc>
                  <a:txBody>
                    <a:bodyPr/>
                    <a:lstStyle/>
                    <a:p>
                      <a:pPr algn="ctr"/>
                      <a:r>
                        <a:rPr kumimoji="1" lang="en-US" altLang="ja-JP" dirty="0" smtClean="0"/>
                        <a:t>8</a:t>
                      </a:r>
                      <a:endParaRPr kumimoji="1" lang="ja-JP" altLang="en-US" dirty="0"/>
                    </a:p>
                  </a:txBody>
                  <a:tcPr/>
                </a:tc>
                <a:tc>
                  <a:txBody>
                    <a:bodyPr/>
                    <a:lstStyle/>
                    <a:p>
                      <a:pPr algn="ctr"/>
                      <a:r>
                        <a:rPr kumimoji="1" lang="en-US" altLang="ja-JP" dirty="0" smtClean="0"/>
                        <a:t>20</a:t>
                      </a:r>
                      <a:endParaRPr kumimoji="1" lang="ja-JP" altLang="en-US" dirty="0"/>
                    </a:p>
                  </a:txBody>
                  <a:tcPr/>
                </a:tc>
              </a:tr>
              <a:tr h="484977">
                <a:tc>
                  <a:txBody>
                    <a:bodyPr/>
                    <a:lstStyle/>
                    <a:p>
                      <a:pPr algn="ctr"/>
                      <a:r>
                        <a:rPr kumimoji="1" lang="en-US" altLang="ja-JP" dirty="0" smtClean="0"/>
                        <a:t>NOC</a:t>
                      </a:r>
                      <a:endParaRPr kumimoji="1" lang="ja-JP" altLang="en-US" dirty="0"/>
                    </a:p>
                  </a:txBody>
                  <a:tcPr/>
                </a:tc>
                <a:tc>
                  <a:txBody>
                    <a:bodyPr/>
                    <a:lstStyle/>
                    <a:p>
                      <a:pPr algn="ctr"/>
                      <a:r>
                        <a:rPr kumimoji="1" lang="en-US" altLang="ja-JP" dirty="0" smtClean="0"/>
                        <a:t>36(73)</a:t>
                      </a:r>
                      <a:endParaRPr kumimoji="1" lang="ja-JP" altLang="en-US" dirty="0"/>
                    </a:p>
                  </a:txBody>
                  <a:tcPr/>
                </a:tc>
                <a:tc>
                  <a:txBody>
                    <a:bodyPr/>
                    <a:lstStyle/>
                    <a:p>
                      <a:pPr algn="ctr"/>
                      <a:r>
                        <a:rPr kumimoji="1" lang="en-US" altLang="ja-JP" dirty="0" smtClean="0"/>
                        <a:t>1</a:t>
                      </a:r>
                      <a:endParaRPr kumimoji="1" lang="ja-JP" altLang="en-US" dirty="0"/>
                    </a:p>
                  </a:txBody>
                  <a:tcPr/>
                </a:tc>
                <a:tc>
                  <a:txBody>
                    <a:bodyPr/>
                    <a:lstStyle/>
                    <a:p>
                      <a:pPr algn="ctr"/>
                      <a:r>
                        <a:rPr kumimoji="1" lang="en-US" altLang="ja-JP" dirty="0" smtClean="0"/>
                        <a:t>10</a:t>
                      </a:r>
                      <a:endParaRPr kumimoji="1" lang="ja-JP" altLang="en-US" dirty="0"/>
                    </a:p>
                  </a:txBody>
                  <a:tcPr/>
                </a:tc>
              </a:tr>
              <a:tr h="484977">
                <a:tc>
                  <a:txBody>
                    <a:bodyPr/>
                    <a:lstStyle/>
                    <a:p>
                      <a:pPr algn="ctr"/>
                      <a:r>
                        <a:rPr kumimoji="1" lang="en-US" altLang="ja-JP" dirty="0" smtClean="0"/>
                        <a:t>CBO</a:t>
                      </a:r>
                      <a:endParaRPr kumimoji="1" lang="ja-JP" altLang="en-US" dirty="0"/>
                    </a:p>
                  </a:txBody>
                  <a:tcPr/>
                </a:tc>
                <a:tc>
                  <a:txBody>
                    <a:bodyPr/>
                    <a:lstStyle/>
                    <a:p>
                      <a:pPr algn="ctr"/>
                      <a:r>
                        <a:rPr kumimoji="1" lang="en-US" altLang="ja-JP" dirty="0" smtClean="0"/>
                        <a:t>61(121)</a:t>
                      </a:r>
                      <a:endParaRPr kumimoji="1" lang="ja-JP" altLang="en-US" dirty="0"/>
                    </a:p>
                  </a:txBody>
                  <a:tcPr/>
                </a:tc>
                <a:tc>
                  <a:txBody>
                    <a:bodyPr/>
                    <a:lstStyle/>
                    <a:p>
                      <a:pPr algn="ctr"/>
                      <a:r>
                        <a:rPr kumimoji="1" lang="en-US" altLang="ja-JP" dirty="0" smtClean="0"/>
                        <a:t>29</a:t>
                      </a:r>
                      <a:endParaRPr kumimoji="1" lang="ja-JP" altLang="en-US" dirty="0"/>
                    </a:p>
                  </a:txBody>
                  <a:tcPr/>
                </a:tc>
                <a:tc>
                  <a:txBody>
                    <a:bodyPr/>
                    <a:lstStyle/>
                    <a:p>
                      <a:pPr algn="ctr"/>
                      <a:r>
                        <a:rPr kumimoji="1" lang="en-US" altLang="ja-JP" dirty="0" smtClean="0"/>
                        <a:t>20</a:t>
                      </a:r>
                      <a:endParaRPr kumimoji="1" lang="ja-JP" altLang="en-US" dirty="0"/>
                    </a:p>
                  </a:txBody>
                  <a:tcPr/>
                </a:tc>
              </a:tr>
              <a:tr h="484977">
                <a:tc>
                  <a:txBody>
                    <a:bodyPr/>
                    <a:lstStyle/>
                    <a:p>
                      <a:pPr algn="ctr"/>
                      <a:r>
                        <a:rPr kumimoji="1" lang="en-US" altLang="ja-JP" dirty="0" smtClean="0"/>
                        <a:t>RFC</a:t>
                      </a:r>
                      <a:endParaRPr kumimoji="1" lang="ja-JP" altLang="en-US" dirty="0"/>
                    </a:p>
                  </a:txBody>
                  <a:tcPr/>
                </a:tc>
                <a:tc>
                  <a:txBody>
                    <a:bodyPr/>
                    <a:lstStyle/>
                    <a:p>
                      <a:pPr algn="ctr"/>
                      <a:r>
                        <a:rPr kumimoji="1" lang="en-US" altLang="ja-JP" dirty="0" smtClean="0"/>
                        <a:t>56(117)</a:t>
                      </a:r>
                      <a:endParaRPr kumimoji="1" lang="ja-JP" altLang="en-US" dirty="0"/>
                    </a:p>
                  </a:txBody>
                  <a:tcPr/>
                </a:tc>
                <a:tc>
                  <a:txBody>
                    <a:bodyPr/>
                    <a:lstStyle/>
                    <a:p>
                      <a:pPr algn="ctr"/>
                      <a:r>
                        <a:rPr kumimoji="1" lang="en-US" altLang="ja-JP" dirty="0" smtClean="0"/>
                        <a:t>7</a:t>
                      </a:r>
                      <a:endParaRPr kumimoji="1" lang="ja-JP" altLang="en-US" dirty="0"/>
                    </a:p>
                  </a:txBody>
                  <a:tcPr/>
                </a:tc>
                <a:tc>
                  <a:txBody>
                    <a:bodyPr/>
                    <a:lstStyle/>
                    <a:p>
                      <a:pPr algn="ctr"/>
                      <a:r>
                        <a:rPr kumimoji="1" lang="en-US" altLang="ja-JP" dirty="0" smtClean="0"/>
                        <a:t>15</a:t>
                      </a:r>
                      <a:endParaRPr kumimoji="1" lang="ja-JP" altLang="en-US" dirty="0"/>
                    </a:p>
                  </a:txBody>
                  <a:tcPr/>
                </a:tc>
              </a:tr>
              <a:tr h="484977">
                <a:tc>
                  <a:txBody>
                    <a:bodyPr/>
                    <a:lstStyle/>
                    <a:p>
                      <a:pPr algn="ctr"/>
                      <a:r>
                        <a:rPr kumimoji="1" lang="en-US" altLang="ja-JP" dirty="0" smtClean="0"/>
                        <a:t>LCOM</a:t>
                      </a:r>
                      <a:endParaRPr kumimoji="1" lang="ja-JP" altLang="en-US" dirty="0"/>
                    </a:p>
                  </a:txBody>
                  <a:tcPr/>
                </a:tc>
                <a:tc>
                  <a:txBody>
                    <a:bodyPr/>
                    <a:lstStyle/>
                    <a:p>
                      <a:pPr algn="ctr"/>
                      <a:r>
                        <a:rPr kumimoji="1" lang="en-US" altLang="ja-JP" dirty="0" smtClean="0"/>
                        <a:t>114(221)</a:t>
                      </a:r>
                      <a:endParaRPr kumimoji="1" lang="ja-JP" altLang="en-US" dirty="0"/>
                    </a:p>
                  </a:txBody>
                  <a:tcPr/>
                </a:tc>
                <a:tc>
                  <a:txBody>
                    <a:bodyPr/>
                    <a:lstStyle/>
                    <a:p>
                      <a:pPr algn="ctr"/>
                      <a:r>
                        <a:rPr kumimoji="1" lang="en-US" altLang="ja-JP" dirty="0" smtClean="0"/>
                        <a:t>48</a:t>
                      </a:r>
                      <a:endParaRPr kumimoji="1" lang="ja-JP" altLang="en-US" dirty="0"/>
                    </a:p>
                  </a:txBody>
                  <a:tcPr/>
                </a:tc>
                <a:tc>
                  <a:txBody>
                    <a:bodyPr/>
                    <a:lstStyle/>
                    <a:p>
                      <a:pPr algn="ctr"/>
                      <a:r>
                        <a:rPr kumimoji="1" lang="en-US" altLang="ja-JP" dirty="0" smtClean="0"/>
                        <a:t>40</a:t>
                      </a:r>
                      <a:endParaRPr kumimoji="1" lang="ja-JP" altLang="en-US" dirty="0"/>
                    </a:p>
                  </a:txBody>
                  <a:tcPr/>
                </a:tc>
              </a:tr>
              <a:tr h="484977">
                <a:tc>
                  <a:txBody>
                    <a:bodyPr/>
                    <a:lstStyle/>
                    <a:p>
                      <a:pPr algn="ctr"/>
                      <a:r>
                        <a:rPr kumimoji="1" lang="en-US" altLang="ja-JP" b="0" dirty="0" smtClean="0">
                          <a:solidFill>
                            <a:schemeClr val="tx1"/>
                          </a:solidFill>
                        </a:rPr>
                        <a:t>Cyclomatic</a:t>
                      </a:r>
                      <a:endParaRPr kumimoji="1" lang="ja-JP" altLang="en-US" b="0" dirty="0">
                        <a:solidFill>
                          <a:schemeClr val="tx1"/>
                        </a:solidFill>
                      </a:endParaRPr>
                    </a:p>
                  </a:txBody>
                  <a:tcPr/>
                </a:tc>
                <a:tc>
                  <a:txBody>
                    <a:bodyPr/>
                    <a:lstStyle/>
                    <a:p>
                      <a:pPr algn="ctr"/>
                      <a:r>
                        <a:rPr kumimoji="1" lang="en-US" altLang="ja-JP" dirty="0" smtClean="0"/>
                        <a:t>52(115)</a:t>
                      </a:r>
                      <a:endParaRPr kumimoji="1" lang="ja-JP" altLang="en-US" dirty="0"/>
                    </a:p>
                  </a:txBody>
                  <a:tcPr/>
                </a:tc>
                <a:tc>
                  <a:txBody>
                    <a:bodyPr/>
                    <a:lstStyle/>
                    <a:p>
                      <a:pPr algn="ctr"/>
                      <a:r>
                        <a:rPr kumimoji="1" lang="en-US" altLang="ja-JP" dirty="0" smtClean="0"/>
                        <a:t>21</a:t>
                      </a:r>
                      <a:endParaRPr kumimoji="1" lang="ja-JP" altLang="en-US" dirty="0"/>
                    </a:p>
                  </a:txBody>
                  <a:tcPr/>
                </a:tc>
                <a:tc>
                  <a:txBody>
                    <a:bodyPr/>
                    <a:lstStyle/>
                    <a:p>
                      <a:pPr algn="ctr"/>
                      <a:r>
                        <a:rPr kumimoji="1" lang="en-US" altLang="ja-JP" dirty="0" smtClean="0"/>
                        <a:t>25</a:t>
                      </a:r>
                      <a:endParaRPr kumimoji="1" lang="ja-JP" altLang="en-US" dirty="0"/>
                    </a:p>
                  </a:txBody>
                  <a:tcPr/>
                </a:tc>
              </a:tr>
            </a:tbl>
          </a:graphicData>
        </a:graphic>
      </p:graphicFrame>
      <p:graphicFrame>
        <p:nvGraphicFramePr>
          <p:cNvPr id="12" name="表 11"/>
          <p:cNvGraphicFramePr>
            <a:graphicFrameLocks noGrp="1"/>
          </p:cNvGraphicFramePr>
          <p:nvPr/>
        </p:nvGraphicFramePr>
        <p:xfrm>
          <a:off x="642910" y="2571744"/>
          <a:ext cx="7929619" cy="3981431"/>
        </p:xfrm>
        <a:graphic>
          <a:graphicData uri="http://schemas.openxmlformats.org/drawingml/2006/table">
            <a:tbl>
              <a:tblPr firstRow="1">
                <a:tableStyleId>{073A0DAA-6AF3-43AB-8588-CEC1D06C72B9}</a:tableStyleId>
              </a:tblPr>
              <a:tblGrid>
                <a:gridCol w="1570962"/>
                <a:gridCol w="2393847"/>
                <a:gridCol w="2107422"/>
                <a:gridCol w="1857388"/>
              </a:tblGrid>
              <a:tr h="571503">
                <a:tc>
                  <a:txBody>
                    <a:bodyPr/>
                    <a:lstStyle/>
                    <a:p>
                      <a:pPr algn="r">
                        <a:lnSpc>
                          <a:spcPct val="150000"/>
                        </a:lnSpc>
                      </a:pPr>
                      <a:r>
                        <a:rPr kumimoji="1" lang="ja-JP" altLang="en-US" dirty="0" smtClean="0"/>
                        <a:t>計測メトリクス</a:t>
                      </a:r>
                      <a:endParaRPr kumimoji="1" lang="ja-JP" altLang="en-US" dirty="0"/>
                    </a:p>
                  </a:txBody>
                  <a:tcPr/>
                </a:tc>
                <a:tc>
                  <a:txBody>
                    <a:bodyPr/>
                    <a:lstStyle/>
                    <a:p>
                      <a:pPr algn="ctr">
                        <a:lnSpc>
                          <a:spcPct val="150000"/>
                        </a:lnSpc>
                      </a:pPr>
                      <a:r>
                        <a:rPr kumimoji="1" lang="ja-JP" altLang="en-US" dirty="0" smtClean="0"/>
                        <a:t>行数</a:t>
                      </a:r>
                      <a:r>
                        <a:rPr kumimoji="1" lang="ja-JP" altLang="en-US" sz="1400" dirty="0" smtClean="0"/>
                        <a:t>（コメント込の総行数）</a:t>
                      </a:r>
                      <a:endParaRPr kumimoji="1" lang="ja-JP" altLang="en-US" dirty="0"/>
                    </a:p>
                  </a:txBody>
                  <a:tcPr/>
                </a:tc>
                <a:tc>
                  <a:txBody>
                    <a:bodyPr/>
                    <a:lstStyle/>
                    <a:p>
                      <a:pPr algn="ctr">
                        <a:lnSpc>
                          <a:spcPct val="150000"/>
                        </a:lnSpc>
                      </a:pPr>
                      <a:r>
                        <a:rPr kumimoji="1" lang="ja-JP" altLang="en-US" sz="1600" dirty="0" smtClean="0"/>
                        <a:t>ビジネスロジック行数</a:t>
                      </a:r>
                      <a:endParaRPr kumimoji="1" lang="ja-JP" altLang="en-US" sz="1600" dirty="0"/>
                    </a:p>
                  </a:txBody>
                  <a:tcPr/>
                </a:tc>
                <a:tc>
                  <a:txBody>
                    <a:bodyPr/>
                    <a:lstStyle/>
                    <a:p>
                      <a:pPr algn="ctr">
                        <a:lnSpc>
                          <a:spcPct val="150000"/>
                        </a:lnSpc>
                      </a:pPr>
                      <a:r>
                        <a:rPr kumimoji="1" lang="ja-JP" altLang="en-US" dirty="0" smtClean="0"/>
                        <a:t>実装時間（分）</a:t>
                      </a:r>
                      <a:endParaRPr kumimoji="1" lang="ja-JP" altLang="en-US" dirty="0"/>
                    </a:p>
                  </a:txBody>
                  <a:tcPr/>
                </a:tc>
              </a:tr>
              <a:tr h="500066">
                <a:tc>
                  <a:txBody>
                    <a:bodyPr/>
                    <a:lstStyle/>
                    <a:p>
                      <a:pPr algn="ctr"/>
                      <a:r>
                        <a:rPr kumimoji="1" lang="en-US" altLang="ja-JP" dirty="0" smtClean="0"/>
                        <a:t>WMC</a:t>
                      </a:r>
                      <a:endParaRPr kumimoji="1" lang="ja-JP" altLang="en-US" dirty="0"/>
                    </a:p>
                  </a:txBody>
                  <a:tcPr>
                    <a:solidFill>
                      <a:srgbClr val="FFC5C5"/>
                    </a:solidFill>
                  </a:tcPr>
                </a:tc>
                <a:tc>
                  <a:txBody>
                    <a:bodyPr/>
                    <a:lstStyle/>
                    <a:p>
                      <a:pPr algn="ctr"/>
                      <a:r>
                        <a:rPr kumimoji="1" lang="en-US" altLang="ja-JP" b="0" dirty="0" smtClean="0"/>
                        <a:t>31(74)</a:t>
                      </a:r>
                      <a:endParaRPr kumimoji="1" lang="ja-JP" altLang="en-US" b="0" dirty="0"/>
                    </a:p>
                  </a:txBody>
                  <a:tcPr>
                    <a:solidFill>
                      <a:srgbClr val="FFC5C5"/>
                    </a:solidFill>
                  </a:tcPr>
                </a:tc>
                <a:tc>
                  <a:txBody>
                    <a:bodyPr/>
                    <a:lstStyle/>
                    <a:p>
                      <a:pPr algn="ctr"/>
                      <a:r>
                        <a:rPr kumimoji="1" lang="en-US" altLang="ja-JP" dirty="0" smtClean="0"/>
                        <a:t>2</a:t>
                      </a:r>
                      <a:endParaRPr kumimoji="1" lang="ja-JP" altLang="en-US" dirty="0"/>
                    </a:p>
                  </a:txBody>
                  <a:tcPr>
                    <a:solidFill>
                      <a:srgbClr val="FFC5C5"/>
                    </a:solidFill>
                  </a:tcPr>
                </a:tc>
                <a:tc>
                  <a:txBody>
                    <a:bodyPr/>
                    <a:lstStyle/>
                    <a:p>
                      <a:pPr algn="ctr"/>
                      <a:r>
                        <a:rPr kumimoji="1" lang="en-US" altLang="ja-JP" dirty="0" smtClean="0"/>
                        <a:t>10</a:t>
                      </a:r>
                      <a:endParaRPr kumimoji="1" lang="ja-JP" altLang="en-US" dirty="0"/>
                    </a:p>
                  </a:txBody>
                  <a:tcPr>
                    <a:solidFill>
                      <a:srgbClr val="FFC5C5"/>
                    </a:solidFill>
                  </a:tcPr>
                </a:tc>
              </a:tr>
              <a:tr h="484977">
                <a:tc>
                  <a:txBody>
                    <a:bodyPr/>
                    <a:lstStyle/>
                    <a:p>
                      <a:pPr algn="ctr"/>
                      <a:r>
                        <a:rPr kumimoji="1" lang="en-US" altLang="ja-JP" dirty="0" smtClean="0"/>
                        <a:t>DIT</a:t>
                      </a:r>
                      <a:endParaRPr kumimoji="1" lang="ja-JP" altLang="en-US" dirty="0"/>
                    </a:p>
                  </a:txBody>
                  <a:tcPr/>
                </a:tc>
                <a:tc>
                  <a:txBody>
                    <a:bodyPr/>
                    <a:lstStyle/>
                    <a:p>
                      <a:pPr algn="ctr"/>
                      <a:r>
                        <a:rPr kumimoji="1" lang="en-US" altLang="ja-JP" dirty="0" smtClean="0"/>
                        <a:t>35(81)</a:t>
                      </a:r>
                      <a:endParaRPr kumimoji="1" lang="ja-JP" altLang="en-US" dirty="0"/>
                    </a:p>
                  </a:txBody>
                  <a:tcPr/>
                </a:tc>
                <a:tc>
                  <a:txBody>
                    <a:bodyPr/>
                    <a:lstStyle/>
                    <a:p>
                      <a:pPr algn="ctr"/>
                      <a:r>
                        <a:rPr kumimoji="1" lang="en-US" altLang="ja-JP" dirty="0" smtClean="0"/>
                        <a:t>8</a:t>
                      </a:r>
                      <a:endParaRPr kumimoji="1" lang="ja-JP" altLang="en-US" dirty="0"/>
                    </a:p>
                  </a:txBody>
                  <a:tcPr/>
                </a:tc>
                <a:tc>
                  <a:txBody>
                    <a:bodyPr/>
                    <a:lstStyle/>
                    <a:p>
                      <a:pPr algn="ctr"/>
                      <a:r>
                        <a:rPr kumimoji="1" lang="en-US" altLang="ja-JP" dirty="0" smtClean="0"/>
                        <a:t>20</a:t>
                      </a:r>
                      <a:endParaRPr kumimoji="1" lang="ja-JP" altLang="en-US" dirty="0"/>
                    </a:p>
                  </a:txBody>
                  <a:tcPr/>
                </a:tc>
              </a:tr>
              <a:tr h="484977">
                <a:tc>
                  <a:txBody>
                    <a:bodyPr/>
                    <a:lstStyle/>
                    <a:p>
                      <a:pPr algn="ctr"/>
                      <a:r>
                        <a:rPr kumimoji="1" lang="en-US" altLang="ja-JP" dirty="0" smtClean="0"/>
                        <a:t>NOC</a:t>
                      </a:r>
                      <a:endParaRPr kumimoji="1" lang="ja-JP" altLang="en-US" dirty="0"/>
                    </a:p>
                  </a:txBody>
                  <a:tcPr/>
                </a:tc>
                <a:tc>
                  <a:txBody>
                    <a:bodyPr/>
                    <a:lstStyle/>
                    <a:p>
                      <a:pPr algn="ctr"/>
                      <a:r>
                        <a:rPr kumimoji="1" lang="en-US" altLang="ja-JP" dirty="0" smtClean="0"/>
                        <a:t>36(73)</a:t>
                      </a:r>
                      <a:endParaRPr kumimoji="1" lang="ja-JP" altLang="en-US" dirty="0"/>
                    </a:p>
                  </a:txBody>
                  <a:tcPr/>
                </a:tc>
                <a:tc>
                  <a:txBody>
                    <a:bodyPr/>
                    <a:lstStyle/>
                    <a:p>
                      <a:pPr algn="ctr"/>
                      <a:r>
                        <a:rPr kumimoji="1" lang="en-US" altLang="ja-JP" dirty="0" smtClean="0"/>
                        <a:t>1</a:t>
                      </a:r>
                      <a:endParaRPr kumimoji="1" lang="ja-JP" altLang="en-US" dirty="0"/>
                    </a:p>
                  </a:txBody>
                  <a:tcPr/>
                </a:tc>
                <a:tc>
                  <a:txBody>
                    <a:bodyPr/>
                    <a:lstStyle/>
                    <a:p>
                      <a:pPr algn="ctr"/>
                      <a:r>
                        <a:rPr kumimoji="1" lang="en-US" altLang="ja-JP" dirty="0" smtClean="0"/>
                        <a:t>10</a:t>
                      </a:r>
                      <a:endParaRPr kumimoji="1" lang="ja-JP" altLang="en-US" dirty="0"/>
                    </a:p>
                  </a:txBody>
                  <a:tcPr/>
                </a:tc>
              </a:tr>
              <a:tr h="484977">
                <a:tc>
                  <a:txBody>
                    <a:bodyPr/>
                    <a:lstStyle/>
                    <a:p>
                      <a:pPr algn="ctr"/>
                      <a:r>
                        <a:rPr kumimoji="1" lang="en-US" altLang="ja-JP" dirty="0" smtClean="0"/>
                        <a:t>CBO</a:t>
                      </a:r>
                      <a:endParaRPr kumimoji="1" lang="ja-JP" altLang="en-US" dirty="0"/>
                    </a:p>
                  </a:txBody>
                  <a:tcPr/>
                </a:tc>
                <a:tc>
                  <a:txBody>
                    <a:bodyPr/>
                    <a:lstStyle/>
                    <a:p>
                      <a:pPr algn="ctr"/>
                      <a:r>
                        <a:rPr kumimoji="1" lang="en-US" altLang="ja-JP" dirty="0" smtClean="0"/>
                        <a:t>61(121)</a:t>
                      </a:r>
                      <a:endParaRPr kumimoji="1" lang="ja-JP" altLang="en-US" dirty="0"/>
                    </a:p>
                  </a:txBody>
                  <a:tcPr/>
                </a:tc>
                <a:tc>
                  <a:txBody>
                    <a:bodyPr/>
                    <a:lstStyle/>
                    <a:p>
                      <a:pPr algn="ctr"/>
                      <a:r>
                        <a:rPr kumimoji="1" lang="en-US" altLang="ja-JP" dirty="0" smtClean="0"/>
                        <a:t>29</a:t>
                      </a:r>
                      <a:endParaRPr kumimoji="1" lang="ja-JP" altLang="en-US" dirty="0"/>
                    </a:p>
                  </a:txBody>
                  <a:tcPr/>
                </a:tc>
                <a:tc>
                  <a:txBody>
                    <a:bodyPr/>
                    <a:lstStyle/>
                    <a:p>
                      <a:pPr algn="ctr"/>
                      <a:r>
                        <a:rPr kumimoji="1" lang="en-US" altLang="ja-JP" dirty="0" smtClean="0"/>
                        <a:t>20</a:t>
                      </a:r>
                      <a:endParaRPr kumimoji="1" lang="ja-JP" altLang="en-US" dirty="0"/>
                    </a:p>
                  </a:txBody>
                  <a:tcPr/>
                </a:tc>
              </a:tr>
              <a:tr h="484977">
                <a:tc>
                  <a:txBody>
                    <a:bodyPr/>
                    <a:lstStyle/>
                    <a:p>
                      <a:pPr algn="ctr"/>
                      <a:r>
                        <a:rPr kumimoji="1" lang="en-US" altLang="ja-JP" dirty="0" smtClean="0"/>
                        <a:t>RFC</a:t>
                      </a:r>
                      <a:endParaRPr kumimoji="1" lang="ja-JP" altLang="en-US" dirty="0"/>
                    </a:p>
                  </a:txBody>
                  <a:tcPr>
                    <a:solidFill>
                      <a:srgbClr val="FFC5C5"/>
                    </a:solidFill>
                  </a:tcPr>
                </a:tc>
                <a:tc>
                  <a:txBody>
                    <a:bodyPr/>
                    <a:lstStyle/>
                    <a:p>
                      <a:pPr algn="ctr"/>
                      <a:r>
                        <a:rPr kumimoji="1" lang="en-US" altLang="ja-JP" dirty="0" smtClean="0"/>
                        <a:t>56(117)</a:t>
                      </a:r>
                      <a:endParaRPr kumimoji="1" lang="ja-JP" altLang="en-US" dirty="0"/>
                    </a:p>
                  </a:txBody>
                  <a:tcPr>
                    <a:solidFill>
                      <a:srgbClr val="FFC5C5"/>
                    </a:solidFill>
                  </a:tcPr>
                </a:tc>
                <a:tc>
                  <a:txBody>
                    <a:bodyPr/>
                    <a:lstStyle/>
                    <a:p>
                      <a:pPr algn="ctr"/>
                      <a:r>
                        <a:rPr kumimoji="1" lang="en-US" altLang="ja-JP" dirty="0" smtClean="0"/>
                        <a:t>7</a:t>
                      </a:r>
                      <a:endParaRPr kumimoji="1" lang="ja-JP" altLang="en-US" dirty="0"/>
                    </a:p>
                  </a:txBody>
                  <a:tcPr>
                    <a:solidFill>
                      <a:srgbClr val="FFC5C5"/>
                    </a:solidFill>
                  </a:tcPr>
                </a:tc>
                <a:tc>
                  <a:txBody>
                    <a:bodyPr/>
                    <a:lstStyle/>
                    <a:p>
                      <a:pPr algn="ctr"/>
                      <a:r>
                        <a:rPr kumimoji="1" lang="en-US" altLang="ja-JP" dirty="0" smtClean="0"/>
                        <a:t>15</a:t>
                      </a:r>
                      <a:endParaRPr kumimoji="1" lang="ja-JP" altLang="en-US" dirty="0"/>
                    </a:p>
                  </a:txBody>
                  <a:tcPr>
                    <a:solidFill>
                      <a:srgbClr val="FFC5C5"/>
                    </a:solidFill>
                  </a:tcPr>
                </a:tc>
              </a:tr>
              <a:tr h="484977">
                <a:tc>
                  <a:txBody>
                    <a:bodyPr/>
                    <a:lstStyle/>
                    <a:p>
                      <a:pPr algn="ctr"/>
                      <a:r>
                        <a:rPr kumimoji="1" lang="en-US" altLang="ja-JP" dirty="0" smtClean="0"/>
                        <a:t>LCOM</a:t>
                      </a:r>
                      <a:endParaRPr kumimoji="1" lang="ja-JP" altLang="en-US" dirty="0"/>
                    </a:p>
                  </a:txBody>
                  <a:tcPr/>
                </a:tc>
                <a:tc>
                  <a:txBody>
                    <a:bodyPr/>
                    <a:lstStyle/>
                    <a:p>
                      <a:pPr algn="ctr"/>
                      <a:r>
                        <a:rPr kumimoji="1" lang="en-US" altLang="ja-JP" dirty="0" smtClean="0"/>
                        <a:t>114(221)</a:t>
                      </a:r>
                      <a:endParaRPr kumimoji="1" lang="ja-JP" altLang="en-US" dirty="0"/>
                    </a:p>
                  </a:txBody>
                  <a:tcPr/>
                </a:tc>
                <a:tc>
                  <a:txBody>
                    <a:bodyPr/>
                    <a:lstStyle/>
                    <a:p>
                      <a:pPr algn="ctr"/>
                      <a:r>
                        <a:rPr kumimoji="1" lang="en-US" altLang="ja-JP" dirty="0" smtClean="0"/>
                        <a:t>48</a:t>
                      </a:r>
                      <a:endParaRPr kumimoji="1" lang="ja-JP" altLang="en-US" dirty="0"/>
                    </a:p>
                  </a:txBody>
                  <a:tcPr/>
                </a:tc>
                <a:tc>
                  <a:txBody>
                    <a:bodyPr/>
                    <a:lstStyle/>
                    <a:p>
                      <a:pPr algn="ctr"/>
                      <a:r>
                        <a:rPr kumimoji="1" lang="en-US" altLang="ja-JP" dirty="0" smtClean="0"/>
                        <a:t>40</a:t>
                      </a:r>
                      <a:endParaRPr kumimoji="1" lang="ja-JP" altLang="en-US" dirty="0"/>
                    </a:p>
                  </a:txBody>
                  <a:tcPr/>
                </a:tc>
              </a:tr>
              <a:tr h="484977">
                <a:tc>
                  <a:txBody>
                    <a:bodyPr/>
                    <a:lstStyle/>
                    <a:p>
                      <a:pPr algn="ctr"/>
                      <a:r>
                        <a:rPr kumimoji="1" lang="en-US" altLang="ja-JP" b="0" dirty="0" smtClean="0">
                          <a:solidFill>
                            <a:schemeClr val="tx1"/>
                          </a:solidFill>
                        </a:rPr>
                        <a:t>Cyclomatic</a:t>
                      </a:r>
                      <a:endParaRPr kumimoji="1" lang="ja-JP" altLang="en-US" b="0" dirty="0">
                        <a:solidFill>
                          <a:schemeClr val="tx1"/>
                        </a:solidFill>
                      </a:endParaRPr>
                    </a:p>
                  </a:txBody>
                  <a:tcPr/>
                </a:tc>
                <a:tc>
                  <a:txBody>
                    <a:bodyPr/>
                    <a:lstStyle/>
                    <a:p>
                      <a:pPr algn="ctr"/>
                      <a:r>
                        <a:rPr kumimoji="1" lang="en-US" altLang="ja-JP" dirty="0" smtClean="0"/>
                        <a:t>52(115)</a:t>
                      </a:r>
                      <a:endParaRPr kumimoji="1" lang="ja-JP" altLang="en-US" dirty="0"/>
                    </a:p>
                  </a:txBody>
                  <a:tcPr/>
                </a:tc>
                <a:tc>
                  <a:txBody>
                    <a:bodyPr/>
                    <a:lstStyle/>
                    <a:p>
                      <a:pPr algn="ctr"/>
                      <a:r>
                        <a:rPr kumimoji="1" lang="en-US" altLang="ja-JP" dirty="0" smtClean="0"/>
                        <a:t>21</a:t>
                      </a:r>
                      <a:endParaRPr kumimoji="1" lang="ja-JP" altLang="en-US" dirty="0"/>
                    </a:p>
                  </a:txBody>
                  <a:tcPr/>
                </a:tc>
                <a:tc>
                  <a:txBody>
                    <a:bodyPr/>
                    <a:lstStyle/>
                    <a:p>
                      <a:pPr algn="ctr"/>
                      <a:r>
                        <a:rPr kumimoji="1" lang="en-US" altLang="ja-JP" dirty="0" smtClean="0"/>
                        <a:t>25</a:t>
                      </a:r>
                      <a:endParaRPr kumimoji="1" lang="ja-JP" altLang="en-US" dirty="0"/>
                    </a:p>
                  </a:txBody>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linds(horizontal)">
                                      <p:cBhvr>
                                        <p:cTn id="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発表の流れ</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研究背景</a:t>
            </a:r>
            <a:endParaRPr kumimoji="1" lang="en-US" altLang="ja-JP" dirty="0" smtClean="0"/>
          </a:p>
          <a:p>
            <a:r>
              <a:rPr lang="ja-JP" altLang="en-US" dirty="0" smtClean="0"/>
              <a:t>研究目的</a:t>
            </a:r>
            <a:endParaRPr lang="en-US" altLang="ja-JP" dirty="0" smtClean="0"/>
          </a:p>
          <a:p>
            <a:r>
              <a:rPr kumimoji="1" lang="en-US" altLang="ja-JP" dirty="0" smtClean="0"/>
              <a:t>MASU</a:t>
            </a:r>
            <a:r>
              <a:rPr kumimoji="1" lang="ja-JP" altLang="en-US" dirty="0" smtClean="0"/>
              <a:t>の説明</a:t>
            </a:r>
            <a:endParaRPr kumimoji="1" lang="en-US" altLang="ja-JP" dirty="0" smtClean="0"/>
          </a:p>
          <a:p>
            <a:r>
              <a:rPr kumimoji="1" lang="ja-JP" altLang="en-US" dirty="0" smtClean="0"/>
              <a:t>メトリクス計測プラグイン実装例</a:t>
            </a:r>
            <a:endParaRPr kumimoji="1" lang="en-US" altLang="ja-JP" dirty="0" smtClean="0"/>
          </a:p>
          <a:p>
            <a:r>
              <a:rPr lang="ja-JP" altLang="en-US" dirty="0" smtClean="0">
                <a:solidFill>
                  <a:srgbClr val="FF0000"/>
                </a:solidFill>
              </a:rPr>
              <a:t>ソースコード解析ツールとしての応用例</a:t>
            </a:r>
            <a:endParaRPr kumimoji="1" lang="en-US" altLang="ja-JP" dirty="0" smtClean="0">
              <a:solidFill>
                <a:srgbClr val="FF0000"/>
              </a:solidFill>
            </a:endParaRPr>
          </a:p>
          <a:p>
            <a:r>
              <a:rPr lang="ja-JP" altLang="en-US" dirty="0" smtClean="0"/>
              <a:t>関連研究</a:t>
            </a:r>
            <a:endParaRPr kumimoji="1" lang="en-US" altLang="ja-JP" dirty="0" smtClean="0"/>
          </a:p>
          <a:p>
            <a:r>
              <a:rPr lang="ja-JP" altLang="en-US" dirty="0" smtClean="0"/>
              <a:t>まとめと今後の課題</a:t>
            </a:r>
            <a:endParaRPr kumimoji="1" lang="ja-JP" altLang="en-US" dirty="0"/>
          </a:p>
        </p:txBody>
      </p:sp>
      <p:sp>
        <p:nvSpPr>
          <p:cNvPr id="4" name="フッター プレースホルダ 3"/>
          <p:cNvSpPr>
            <a:spLocks noGrp="1"/>
          </p:cNvSpPr>
          <p:nvPr>
            <p:ph type="ftr" sz="quarter" idx="10"/>
          </p:nvPr>
        </p:nvSpPr>
        <p:spPr/>
        <p:txBody>
          <a:bodyPr/>
          <a:lstStyle/>
          <a:p>
            <a:pPr>
              <a:defRPr/>
            </a:pPr>
            <a:r>
              <a:rPr lang="en-US" altLang="ja-JP" smtClean="0"/>
              <a:t>SES2008</a:t>
            </a:r>
            <a:endParaRPr lang="en-US" altLang="ja-JP"/>
          </a:p>
        </p:txBody>
      </p:sp>
      <p:sp>
        <p:nvSpPr>
          <p:cNvPr id="5" name="日付プレースホルダ 4"/>
          <p:cNvSpPr>
            <a:spLocks noGrp="1"/>
          </p:cNvSpPr>
          <p:nvPr>
            <p:ph type="dt" sz="half" idx="11"/>
          </p:nvPr>
        </p:nvSpPr>
        <p:spPr/>
        <p:txBody>
          <a:bodyPr/>
          <a:lstStyle/>
          <a:p>
            <a:pPr>
              <a:defRPr/>
            </a:pPr>
            <a:fld id="{F5E5FAC6-6F3C-4199-88FF-F52C4321D3F2}" type="datetime1">
              <a:rPr lang="ja-JP" altLang="en-US" smtClean="0"/>
              <a:pPr>
                <a:defRPr/>
              </a:pPr>
              <a:t>2008/9/2</a:t>
            </a:fld>
            <a:endParaRPr lang="en-US" altLang="ja-JP"/>
          </a:p>
        </p:txBody>
      </p:sp>
      <p:sp>
        <p:nvSpPr>
          <p:cNvPr id="6" name="スライド番号プレースホルダ 5"/>
          <p:cNvSpPr>
            <a:spLocks noGrp="1"/>
          </p:cNvSpPr>
          <p:nvPr>
            <p:ph type="sldNum" sz="quarter" idx="12"/>
          </p:nvPr>
        </p:nvSpPr>
        <p:spPr/>
        <p:txBody>
          <a:bodyPr/>
          <a:lstStyle/>
          <a:p>
            <a:pPr>
              <a:defRPr/>
            </a:pPr>
            <a:fld id="{BD18DDC3-C755-4A6D-9493-9608DB95ADBF}" type="slidenum">
              <a:rPr lang="en-US" altLang="ja-JP" smtClean="0"/>
              <a:pPr>
                <a:defRPr/>
              </a:pPr>
              <a:t>26</a:t>
            </a:fld>
            <a:endParaRPr lang="en-US" altLang="ja-JP"/>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正方形/長方形 26"/>
          <p:cNvSpPr/>
          <p:nvPr/>
        </p:nvSpPr>
        <p:spPr bwMode="auto">
          <a:xfrm>
            <a:off x="5857884" y="4071942"/>
            <a:ext cx="2268000" cy="2428892"/>
          </a:xfrm>
          <a:prstGeom prst="rect">
            <a:avLst/>
          </a:prstGeom>
          <a:solidFill>
            <a:srgbClr val="FFFF99">
              <a:alpha val="0"/>
            </a:srgbClr>
          </a:solidFill>
          <a:ln w="25400" cap="flat" cmpd="sng" algn="ctr">
            <a:solidFill>
              <a:schemeClr val="tx1"/>
            </a:solidFill>
            <a:prstDash val="dash"/>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2000" b="0" i="0" u="none" strike="noStrike" cap="none" normalizeH="0" baseline="0" dirty="0" smtClean="0">
              <a:ln>
                <a:noFill/>
              </a:ln>
              <a:solidFill>
                <a:schemeClr val="tx1"/>
              </a:solidFill>
              <a:effectLst/>
              <a:latin typeface="Arial" charset="0"/>
              <a:ea typeface="ＭＳ Ｐゴシック" pitchFamily="50" charset="-128"/>
            </a:endParaRPr>
          </a:p>
        </p:txBody>
      </p:sp>
      <p:sp>
        <p:nvSpPr>
          <p:cNvPr id="2" name="タイトル 1"/>
          <p:cNvSpPr>
            <a:spLocks noGrp="1"/>
          </p:cNvSpPr>
          <p:nvPr>
            <p:ph type="title"/>
          </p:nvPr>
        </p:nvSpPr>
        <p:spPr/>
        <p:txBody>
          <a:bodyPr/>
          <a:lstStyle/>
          <a:p>
            <a:r>
              <a:rPr kumimoji="1" lang="ja-JP" altLang="en-US" dirty="0" smtClean="0"/>
              <a:t>ソースコード解析ツールとして応用</a:t>
            </a:r>
            <a:endParaRPr kumimoji="1" lang="ja-JP" altLang="en-US" dirty="0"/>
          </a:p>
        </p:txBody>
      </p:sp>
      <p:sp>
        <p:nvSpPr>
          <p:cNvPr id="3" name="コンテンツ プレースホルダ 2"/>
          <p:cNvSpPr>
            <a:spLocks noGrp="1"/>
          </p:cNvSpPr>
          <p:nvPr>
            <p:ph idx="1"/>
          </p:nvPr>
        </p:nvSpPr>
        <p:spPr/>
        <p:txBody>
          <a:bodyPr/>
          <a:lstStyle/>
          <a:p>
            <a:r>
              <a:rPr kumimoji="1" lang="en-US" altLang="ja-JP" dirty="0" smtClean="0"/>
              <a:t>MASU</a:t>
            </a:r>
            <a:r>
              <a:rPr kumimoji="1" lang="ja-JP" altLang="en-US" dirty="0" smtClean="0"/>
              <a:t>のソースコード解析情報を利用したツールの実装</a:t>
            </a:r>
            <a:endParaRPr kumimoji="1" lang="en-US" altLang="ja-JP" dirty="0" smtClean="0"/>
          </a:p>
          <a:p>
            <a:pPr lvl="1"/>
            <a:r>
              <a:rPr lang="ja-JP" altLang="en-US" dirty="0" smtClean="0"/>
              <a:t>低コストで実装可能</a:t>
            </a:r>
            <a:endParaRPr lang="en-US" altLang="ja-JP" dirty="0" smtClean="0"/>
          </a:p>
          <a:p>
            <a:pPr lvl="1"/>
            <a:r>
              <a:rPr kumimoji="1" lang="ja-JP" altLang="en-US" dirty="0" smtClean="0"/>
              <a:t>質の高い機能を実装可能</a:t>
            </a:r>
            <a:endParaRPr kumimoji="1" lang="en-US" altLang="ja-JP" dirty="0" smtClean="0"/>
          </a:p>
          <a:p>
            <a:pPr lvl="1"/>
            <a:r>
              <a:rPr lang="en-US" altLang="ja-JP" dirty="0" smtClean="0"/>
              <a:t>MASU</a:t>
            </a:r>
            <a:r>
              <a:rPr lang="ja-JP" altLang="en-US" dirty="0" smtClean="0"/>
              <a:t>の対応している言語全てに対して適用可能</a:t>
            </a:r>
            <a:endParaRPr lang="en-US" altLang="ja-JP" dirty="0" smtClean="0"/>
          </a:p>
          <a:p>
            <a:pPr lvl="1"/>
            <a:endParaRPr kumimoji="1" lang="en-US" altLang="ja-JP" dirty="0" smtClean="0"/>
          </a:p>
        </p:txBody>
      </p:sp>
      <p:sp>
        <p:nvSpPr>
          <p:cNvPr id="4" name="フッター プレースホルダ 3"/>
          <p:cNvSpPr>
            <a:spLocks noGrp="1"/>
          </p:cNvSpPr>
          <p:nvPr>
            <p:ph type="ftr" sz="quarter" idx="10"/>
          </p:nvPr>
        </p:nvSpPr>
        <p:spPr/>
        <p:txBody>
          <a:bodyPr/>
          <a:lstStyle/>
          <a:p>
            <a:pPr>
              <a:defRPr/>
            </a:pPr>
            <a:r>
              <a:rPr lang="en-US" altLang="ja-JP" smtClean="0"/>
              <a:t>SES2008</a:t>
            </a:r>
            <a:endParaRPr lang="en-US" altLang="ja-JP"/>
          </a:p>
        </p:txBody>
      </p:sp>
      <p:sp>
        <p:nvSpPr>
          <p:cNvPr id="5" name="日付プレースホルダ 4"/>
          <p:cNvSpPr>
            <a:spLocks noGrp="1"/>
          </p:cNvSpPr>
          <p:nvPr>
            <p:ph type="dt" sz="half" idx="11"/>
          </p:nvPr>
        </p:nvSpPr>
        <p:spPr/>
        <p:txBody>
          <a:bodyPr/>
          <a:lstStyle/>
          <a:p>
            <a:pPr>
              <a:defRPr/>
            </a:pPr>
            <a:fld id="{E3681A0D-2895-4932-AA68-A4E695EACE17}" type="datetime1">
              <a:rPr lang="ja-JP" altLang="en-US" smtClean="0"/>
              <a:pPr>
                <a:defRPr/>
              </a:pPr>
              <a:t>2008/9/2</a:t>
            </a:fld>
            <a:endParaRPr lang="en-US" altLang="ja-JP"/>
          </a:p>
        </p:txBody>
      </p:sp>
      <p:sp>
        <p:nvSpPr>
          <p:cNvPr id="6" name="スライド番号プレースホルダ 5"/>
          <p:cNvSpPr>
            <a:spLocks noGrp="1"/>
          </p:cNvSpPr>
          <p:nvPr>
            <p:ph type="sldNum" sz="quarter" idx="12"/>
          </p:nvPr>
        </p:nvSpPr>
        <p:spPr/>
        <p:txBody>
          <a:bodyPr/>
          <a:lstStyle/>
          <a:p>
            <a:pPr>
              <a:defRPr/>
            </a:pPr>
            <a:fld id="{BD18DDC3-C755-4A6D-9493-9608DB95ADBF}" type="slidenum">
              <a:rPr lang="en-US" altLang="ja-JP" smtClean="0"/>
              <a:pPr>
                <a:defRPr/>
              </a:pPr>
              <a:t>27</a:t>
            </a:fld>
            <a:endParaRPr lang="en-US" altLang="ja-JP"/>
          </a:p>
        </p:txBody>
      </p:sp>
      <p:sp>
        <p:nvSpPr>
          <p:cNvPr id="8" name="直方体 7"/>
          <p:cNvSpPr/>
          <p:nvPr/>
        </p:nvSpPr>
        <p:spPr bwMode="auto">
          <a:xfrm>
            <a:off x="2928926" y="5072074"/>
            <a:ext cx="1928826" cy="531674"/>
          </a:xfrm>
          <a:prstGeom prst="cube">
            <a:avLst/>
          </a:prstGeom>
          <a:solidFill>
            <a:schemeClr val="accent2">
              <a:lumMod val="20000"/>
              <a:lumOff val="80000"/>
            </a:schemeClr>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r>
              <a:rPr kumimoji="1" lang="en-US" altLang="ja-JP" sz="2000" b="0" i="0" u="none" strike="noStrike" cap="none" normalizeH="0" baseline="0" dirty="0" smtClean="0">
                <a:ln>
                  <a:noFill/>
                </a:ln>
                <a:solidFill>
                  <a:schemeClr val="tx1"/>
                </a:solidFill>
                <a:effectLst/>
                <a:latin typeface="Arial" charset="0"/>
                <a:ea typeface="ＭＳ Ｐゴシック" pitchFamily="50" charset="-128"/>
              </a:rPr>
              <a:t>MASU</a:t>
            </a:r>
            <a:endParaRPr kumimoji="1" lang="ja-JP" altLang="en-US" sz="2000" b="0" i="0" u="none" strike="noStrike" cap="none" normalizeH="0" baseline="0" dirty="0" smtClean="0">
              <a:ln>
                <a:noFill/>
              </a:ln>
              <a:solidFill>
                <a:schemeClr val="tx1"/>
              </a:solidFill>
              <a:effectLst/>
              <a:latin typeface="Arial" charset="0"/>
              <a:ea typeface="ＭＳ Ｐゴシック" pitchFamily="50" charset="-128"/>
            </a:endParaRPr>
          </a:p>
        </p:txBody>
      </p:sp>
      <p:grpSp>
        <p:nvGrpSpPr>
          <p:cNvPr id="9" name="グループ化 8"/>
          <p:cNvGrpSpPr/>
          <p:nvPr/>
        </p:nvGrpSpPr>
        <p:grpSpPr>
          <a:xfrm>
            <a:off x="928662" y="5000636"/>
            <a:ext cx="785818" cy="642942"/>
            <a:chOff x="214282" y="1408079"/>
            <a:chExt cx="1428760" cy="883938"/>
          </a:xfrm>
          <a:solidFill>
            <a:srgbClr val="B8FF71"/>
          </a:solidFill>
        </p:grpSpPr>
        <p:sp>
          <p:nvSpPr>
            <p:cNvPr id="10" name="メモ 9"/>
            <p:cNvSpPr/>
            <p:nvPr/>
          </p:nvSpPr>
          <p:spPr>
            <a:xfrm>
              <a:off x="357158" y="1408079"/>
              <a:ext cx="1285884" cy="747947"/>
            </a:xfrm>
            <a:prstGeom prst="foldedCorner">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1" name="メモ 10"/>
            <p:cNvSpPr/>
            <p:nvPr/>
          </p:nvSpPr>
          <p:spPr>
            <a:xfrm>
              <a:off x="285720" y="1476074"/>
              <a:ext cx="1285884" cy="747947"/>
            </a:xfrm>
            <a:prstGeom prst="foldedCorner">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2" name="メモ 11"/>
            <p:cNvSpPr/>
            <p:nvPr/>
          </p:nvSpPr>
          <p:spPr>
            <a:xfrm>
              <a:off x="214282" y="1544070"/>
              <a:ext cx="1285884" cy="747947"/>
            </a:xfrm>
            <a:prstGeom prst="foldedCorner">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b="1" dirty="0" smtClean="0">
                  <a:solidFill>
                    <a:schemeClr val="tx1"/>
                  </a:solidFill>
                </a:rPr>
                <a:t>C#</a:t>
              </a:r>
              <a:endParaRPr kumimoji="1" lang="ja-JP" altLang="en-US" sz="1600" b="1" dirty="0">
                <a:solidFill>
                  <a:schemeClr val="tx1"/>
                </a:solidFill>
              </a:endParaRPr>
            </a:p>
          </p:txBody>
        </p:sp>
      </p:grpSp>
      <p:grpSp>
        <p:nvGrpSpPr>
          <p:cNvPr id="13" name="グループ化 12"/>
          <p:cNvGrpSpPr/>
          <p:nvPr/>
        </p:nvGrpSpPr>
        <p:grpSpPr>
          <a:xfrm>
            <a:off x="928662" y="4214818"/>
            <a:ext cx="785818" cy="714380"/>
            <a:chOff x="214282" y="1408079"/>
            <a:chExt cx="1428760" cy="883938"/>
          </a:xfrm>
          <a:solidFill>
            <a:srgbClr val="B8FF71"/>
          </a:solidFill>
        </p:grpSpPr>
        <p:sp>
          <p:nvSpPr>
            <p:cNvPr id="14" name="メモ 13"/>
            <p:cNvSpPr/>
            <p:nvPr/>
          </p:nvSpPr>
          <p:spPr>
            <a:xfrm>
              <a:off x="357158" y="1408079"/>
              <a:ext cx="1285884" cy="747947"/>
            </a:xfrm>
            <a:prstGeom prst="foldedCorner">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 name="メモ 14"/>
            <p:cNvSpPr/>
            <p:nvPr/>
          </p:nvSpPr>
          <p:spPr>
            <a:xfrm>
              <a:off x="285720" y="1476074"/>
              <a:ext cx="1285884" cy="747947"/>
            </a:xfrm>
            <a:prstGeom prst="foldedCorner">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6" name="メモ 15"/>
            <p:cNvSpPr/>
            <p:nvPr/>
          </p:nvSpPr>
          <p:spPr>
            <a:xfrm>
              <a:off x="214282" y="1544070"/>
              <a:ext cx="1285884" cy="747947"/>
            </a:xfrm>
            <a:prstGeom prst="foldedCorner">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b="1" dirty="0" smtClean="0">
                  <a:solidFill>
                    <a:schemeClr val="tx1"/>
                  </a:solidFill>
                </a:rPr>
                <a:t>Java</a:t>
              </a:r>
              <a:endParaRPr kumimoji="1" lang="ja-JP" altLang="en-US" sz="1600" b="1" dirty="0">
                <a:solidFill>
                  <a:schemeClr val="tx1"/>
                </a:solidFill>
              </a:endParaRPr>
            </a:p>
          </p:txBody>
        </p:sp>
      </p:grpSp>
      <p:grpSp>
        <p:nvGrpSpPr>
          <p:cNvPr id="17" name="グループ化 16"/>
          <p:cNvGrpSpPr/>
          <p:nvPr/>
        </p:nvGrpSpPr>
        <p:grpSpPr>
          <a:xfrm>
            <a:off x="928662" y="5715016"/>
            <a:ext cx="785818" cy="642942"/>
            <a:chOff x="214282" y="1408079"/>
            <a:chExt cx="1428760" cy="883938"/>
          </a:xfrm>
          <a:solidFill>
            <a:srgbClr val="B8FF71"/>
          </a:solidFill>
        </p:grpSpPr>
        <p:sp>
          <p:nvSpPr>
            <p:cNvPr id="18" name="メモ 17"/>
            <p:cNvSpPr/>
            <p:nvPr/>
          </p:nvSpPr>
          <p:spPr>
            <a:xfrm>
              <a:off x="357158" y="1408079"/>
              <a:ext cx="1285884" cy="747947"/>
            </a:xfrm>
            <a:prstGeom prst="foldedCorner">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9" name="メモ 18"/>
            <p:cNvSpPr/>
            <p:nvPr/>
          </p:nvSpPr>
          <p:spPr>
            <a:xfrm>
              <a:off x="285720" y="1476074"/>
              <a:ext cx="1285884" cy="747947"/>
            </a:xfrm>
            <a:prstGeom prst="foldedCorner">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0" name="メモ 19"/>
            <p:cNvSpPr/>
            <p:nvPr/>
          </p:nvSpPr>
          <p:spPr>
            <a:xfrm>
              <a:off x="214282" y="1544070"/>
              <a:ext cx="1285884" cy="747947"/>
            </a:xfrm>
            <a:prstGeom prst="foldedCorner">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b="1" dirty="0" smtClean="0">
                  <a:solidFill>
                    <a:schemeClr val="tx1"/>
                  </a:solidFill>
                </a:rPr>
                <a:t>VB</a:t>
              </a:r>
              <a:endParaRPr kumimoji="1" lang="ja-JP" altLang="en-US" sz="1600" b="1" dirty="0">
                <a:solidFill>
                  <a:schemeClr val="tx1"/>
                </a:solidFill>
              </a:endParaRPr>
            </a:p>
          </p:txBody>
        </p:sp>
      </p:grpSp>
      <p:sp>
        <p:nvSpPr>
          <p:cNvPr id="21" name="右矢印 20"/>
          <p:cNvSpPr/>
          <p:nvPr/>
        </p:nvSpPr>
        <p:spPr bwMode="auto">
          <a:xfrm rot="2070466">
            <a:off x="2071670" y="4500570"/>
            <a:ext cx="642942" cy="428628"/>
          </a:xfrm>
          <a:prstGeom prst="rightArrow">
            <a:avLst/>
          </a:prstGeom>
          <a:solidFill>
            <a:srgbClr val="FFFF00"/>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2000" b="0" i="0" u="none" strike="noStrike" cap="none" normalizeH="0" baseline="0" smtClean="0">
              <a:ln>
                <a:noFill/>
              </a:ln>
              <a:solidFill>
                <a:schemeClr val="tx1"/>
              </a:solidFill>
              <a:effectLst/>
              <a:latin typeface="Arial" charset="0"/>
              <a:ea typeface="ＭＳ Ｐゴシック" pitchFamily="50" charset="-128"/>
            </a:endParaRPr>
          </a:p>
        </p:txBody>
      </p:sp>
      <p:sp>
        <p:nvSpPr>
          <p:cNvPr id="22" name="右矢印 21"/>
          <p:cNvSpPr/>
          <p:nvPr/>
        </p:nvSpPr>
        <p:spPr bwMode="auto">
          <a:xfrm>
            <a:off x="1928794" y="5143512"/>
            <a:ext cx="642942" cy="428628"/>
          </a:xfrm>
          <a:prstGeom prst="rightArrow">
            <a:avLst/>
          </a:prstGeom>
          <a:solidFill>
            <a:srgbClr val="FFFF00"/>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2000" b="0" i="0" u="none" strike="noStrike" cap="none" normalizeH="0" baseline="0" smtClean="0">
              <a:ln>
                <a:noFill/>
              </a:ln>
              <a:solidFill>
                <a:schemeClr val="tx1"/>
              </a:solidFill>
              <a:effectLst/>
              <a:latin typeface="Arial" charset="0"/>
              <a:ea typeface="ＭＳ Ｐゴシック" pitchFamily="50" charset="-128"/>
            </a:endParaRPr>
          </a:p>
        </p:txBody>
      </p:sp>
      <p:sp>
        <p:nvSpPr>
          <p:cNvPr id="23" name="右矢印 22"/>
          <p:cNvSpPr/>
          <p:nvPr/>
        </p:nvSpPr>
        <p:spPr bwMode="auto">
          <a:xfrm rot="19482126">
            <a:off x="2064970" y="5789932"/>
            <a:ext cx="642942" cy="428628"/>
          </a:xfrm>
          <a:prstGeom prst="rightArrow">
            <a:avLst/>
          </a:prstGeom>
          <a:solidFill>
            <a:srgbClr val="FFFF00"/>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2000" b="0" i="0" u="none" strike="noStrike" cap="none" normalizeH="0" baseline="0" smtClean="0">
              <a:ln>
                <a:noFill/>
              </a:ln>
              <a:solidFill>
                <a:schemeClr val="tx1"/>
              </a:solidFill>
              <a:effectLst/>
              <a:latin typeface="Arial" charset="0"/>
              <a:ea typeface="ＭＳ Ｐゴシック" pitchFamily="50" charset="-128"/>
            </a:endParaRPr>
          </a:p>
        </p:txBody>
      </p:sp>
      <p:sp>
        <p:nvSpPr>
          <p:cNvPr id="24" name="額縁 23"/>
          <p:cNvSpPr/>
          <p:nvPr/>
        </p:nvSpPr>
        <p:spPr bwMode="auto">
          <a:xfrm>
            <a:off x="6072198" y="4214818"/>
            <a:ext cx="1857388" cy="531674"/>
          </a:xfrm>
          <a:prstGeom prst="bevel">
            <a:avLst/>
          </a:prstGeom>
          <a:solidFill>
            <a:srgbClr val="FFFF99"/>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r>
              <a:rPr lang="ja-JP" altLang="en-US" b="1" dirty="0" smtClean="0">
                <a:ea typeface="ＭＳ Ｐゴシック" pitchFamily="50" charset="-128"/>
              </a:rPr>
              <a:t>検出ツール</a:t>
            </a:r>
            <a:endParaRPr kumimoji="1" lang="ja-JP" altLang="en-US" b="1" i="0" u="none" strike="noStrike" cap="none" normalizeH="0" baseline="0" dirty="0" smtClean="0">
              <a:ln>
                <a:noFill/>
              </a:ln>
              <a:solidFill>
                <a:schemeClr val="tx1"/>
              </a:solidFill>
              <a:effectLst/>
              <a:latin typeface="Arial" charset="0"/>
              <a:ea typeface="ＭＳ Ｐゴシック" pitchFamily="50" charset="-128"/>
            </a:endParaRPr>
          </a:p>
        </p:txBody>
      </p:sp>
      <p:sp>
        <p:nvSpPr>
          <p:cNvPr id="25" name="額縁 24"/>
          <p:cNvSpPr/>
          <p:nvPr/>
        </p:nvSpPr>
        <p:spPr bwMode="auto">
          <a:xfrm>
            <a:off x="6072198" y="5000636"/>
            <a:ext cx="1857388" cy="531674"/>
          </a:xfrm>
          <a:prstGeom prst="bevel">
            <a:avLst/>
          </a:prstGeom>
          <a:solidFill>
            <a:srgbClr val="FFFF99"/>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r>
              <a:rPr lang="ja-JP" altLang="en-US" b="1" dirty="0" smtClean="0">
                <a:ea typeface="ＭＳ Ｐゴシック" pitchFamily="50" charset="-128"/>
              </a:rPr>
              <a:t>変換ツール</a:t>
            </a:r>
            <a:endParaRPr kumimoji="1" lang="ja-JP" altLang="en-US" b="1" i="0" u="none" strike="noStrike" cap="none" normalizeH="0" baseline="0" dirty="0" smtClean="0">
              <a:ln>
                <a:noFill/>
              </a:ln>
              <a:solidFill>
                <a:schemeClr val="tx1"/>
              </a:solidFill>
              <a:effectLst/>
              <a:latin typeface="Arial" charset="0"/>
              <a:ea typeface="ＭＳ Ｐゴシック" pitchFamily="50" charset="-128"/>
            </a:endParaRPr>
          </a:p>
        </p:txBody>
      </p:sp>
      <p:sp>
        <p:nvSpPr>
          <p:cNvPr id="26" name="右矢印 25"/>
          <p:cNvSpPr/>
          <p:nvPr/>
        </p:nvSpPr>
        <p:spPr bwMode="auto">
          <a:xfrm>
            <a:off x="5000628" y="5143512"/>
            <a:ext cx="642942" cy="428628"/>
          </a:xfrm>
          <a:prstGeom prst="rightArrow">
            <a:avLst/>
          </a:prstGeom>
          <a:solidFill>
            <a:srgbClr val="FFFF00"/>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2000" b="0" i="0" u="none" strike="noStrike" cap="none" normalizeH="0" baseline="0" smtClean="0">
              <a:ln>
                <a:noFill/>
              </a:ln>
              <a:solidFill>
                <a:schemeClr val="tx1"/>
              </a:solidFill>
              <a:effectLst/>
              <a:latin typeface="Arial" charset="0"/>
              <a:ea typeface="ＭＳ Ｐゴシック" pitchFamily="50" charset="-128"/>
            </a:endParaRPr>
          </a:p>
        </p:txBody>
      </p:sp>
      <p:sp>
        <p:nvSpPr>
          <p:cNvPr id="28" name="テキスト ボックス 27"/>
          <p:cNvSpPr txBox="1"/>
          <p:nvPr/>
        </p:nvSpPr>
        <p:spPr>
          <a:xfrm>
            <a:off x="6715140" y="5786454"/>
            <a:ext cx="492443" cy="605294"/>
          </a:xfrm>
          <a:prstGeom prst="rect">
            <a:avLst/>
          </a:prstGeom>
          <a:noFill/>
        </p:spPr>
        <p:txBody>
          <a:bodyPr vert="eaVert" wrap="none" rtlCol="0">
            <a:spAutoFit/>
          </a:bodyPr>
          <a:lstStyle/>
          <a:p>
            <a:r>
              <a:rPr kumimoji="1" lang="ja-JP" altLang="en-US" dirty="0" smtClean="0"/>
              <a:t>・・・・</a:t>
            </a:r>
            <a:endParaRPr kumimoji="1" lang="ja-JP" alt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発表の流れ</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研究背景</a:t>
            </a:r>
            <a:endParaRPr kumimoji="1" lang="en-US" altLang="ja-JP" dirty="0" smtClean="0"/>
          </a:p>
          <a:p>
            <a:r>
              <a:rPr lang="ja-JP" altLang="en-US" dirty="0" smtClean="0"/>
              <a:t>研究目的</a:t>
            </a:r>
            <a:endParaRPr lang="en-US" altLang="ja-JP" dirty="0" smtClean="0"/>
          </a:p>
          <a:p>
            <a:r>
              <a:rPr kumimoji="1" lang="en-US" altLang="ja-JP" dirty="0" smtClean="0"/>
              <a:t>MASU</a:t>
            </a:r>
            <a:r>
              <a:rPr kumimoji="1" lang="ja-JP" altLang="en-US" dirty="0" smtClean="0"/>
              <a:t>の説明</a:t>
            </a:r>
            <a:endParaRPr kumimoji="1" lang="en-US" altLang="ja-JP" dirty="0" smtClean="0"/>
          </a:p>
          <a:p>
            <a:r>
              <a:rPr kumimoji="1" lang="ja-JP" altLang="en-US" dirty="0" smtClean="0"/>
              <a:t>メトリクス計測プラグイン実装例</a:t>
            </a:r>
            <a:endParaRPr kumimoji="1" lang="en-US" altLang="ja-JP" dirty="0" smtClean="0"/>
          </a:p>
          <a:p>
            <a:r>
              <a:rPr lang="ja-JP" altLang="en-US" dirty="0" smtClean="0"/>
              <a:t>ソースコード解析ツールとしての応用例</a:t>
            </a:r>
            <a:endParaRPr kumimoji="1" lang="en-US" altLang="ja-JP" dirty="0" smtClean="0"/>
          </a:p>
          <a:p>
            <a:r>
              <a:rPr lang="ja-JP" altLang="en-US" dirty="0" smtClean="0">
                <a:solidFill>
                  <a:srgbClr val="FF0000"/>
                </a:solidFill>
              </a:rPr>
              <a:t>関連研究</a:t>
            </a:r>
            <a:endParaRPr kumimoji="1" lang="en-US" altLang="ja-JP" dirty="0" smtClean="0">
              <a:solidFill>
                <a:srgbClr val="FF0000"/>
              </a:solidFill>
            </a:endParaRPr>
          </a:p>
          <a:p>
            <a:r>
              <a:rPr lang="ja-JP" altLang="en-US" dirty="0" smtClean="0"/>
              <a:t>まとめと今後の課題</a:t>
            </a:r>
            <a:endParaRPr kumimoji="1" lang="ja-JP" altLang="en-US" dirty="0"/>
          </a:p>
        </p:txBody>
      </p:sp>
      <p:sp>
        <p:nvSpPr>
          <p:cNvPr id="4" name="フッター プレースホルダ 3"/>
          <p:cNvSpPr>
            <a:spLocks noGrp="1"/>
          </p:cNvSpPr>
          <p:nvPr>
            <p:ph type="ftr" sz="quarter" idx="10"/>
          </p:nvPr>
        </p:nvSpPr>
        <p:spPr/>
        <p:txBody>
          <a:bodyPr/>
          <a:lstStyle/>
          <a:p>
            <a:pPr>
              <a:defRPr/>
            </a:pPr>
            <a:r>
              <a:rPr lang="en-US" altLang="ja-JP" smtClean="0"/>
              <a:t>SES2008</a:t>
            </a:r>
            <a:endParaRPr lang="en-US" altLang="ja-JP"/>
          </a:p>
        </p:txBody>
      </p:sp>
      <p:sp>
        <p:nvSpPr>
          <p:cNvPr id="5" name="日付プレースホルダ 4"/>
          <p:cNvSpPr>
            <a:spLocks noGrp="1"/>
          </p:cNvSpPr>
          <p:nvPr>
            <p:ph type="dt" sz="half" idx="11"/>
          </p:nvPr>
        </p:nvSpPr>
        <p:spPr/>
        <p:txBody>
          <a:bodyPr/>
          <a:lstStyle/>
          <a:p>
            <a:pPr>
              <a:defRPr/>
            </a:pPr>
            <a:fld id="{6CD552BC-EA3C-484F-BDA3-BF8746FFB5F9}" type="datetime1">
              <a:rPr lang="ja-JP" altLang="en-US" smtClean="0"/>
              <a:pPr>
                <a:defRPr/>
              </a:pPr>
              <a:t>2008/9/2</a:t>
            </a:fld>
            <a:endParaRPr lang="en-US" altLang="ja-JP"/>
          </a:p>
        </p:txBody>
      </p:sp>
      <p:sp>
        <p:nvSpPr>
          <p:cNvPr id="6" name="スライド番号プレースホルダ 5"/>
          <p:cNvSpPr>
            <a:spLocks noGrp="1"/>
          </p:cNvSpPr>
          <p:nvPr>
            <p:ph type="sldNum" sz="quarter" idx="12"/>
          </p:nvPr>
        </p:nvSpPr>
        <p:spPr/>
        <p:txBody>
          <a:bodyPr/>
          <a:lstStyle/>
          <a:p>
            <a:pPr>
              <a:defRPr/>
            </a:pPr>
            <a:fld id="{BD18DDC3-C755-4A6D-9493-9608DB95ADBF}" type="slidenum">
              <a:rPr lang="en-US" altLang="ja-JP" smtClean="0"/>
              <a:pPr>
                <a:defRPr/>
              </a:pPr>
              <a:t>28</a:t>
            </a:fld>
            <a:endParaRPr lang="en-US" altLang="ja-JP"/>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関連研究</a:t>
            </a:r>
            <a:endParaRPr kumimoji="1" lang="ja-JP" altLang="en-US" dirty="0"/>
          </a:p>
        </p:txBody>
      </p:sp>
      <p:sp>
        <p:nvSpPr>
          <p:cNvPr id="3" name="コンテンツ プレースホルダ 2"/>
          <p:cNvSpPr>
            <a:spLocks noGrp="1"/>
          </p:cNvSpPr>
          <p:nvPr>
            <p:ph idx="1"/>
          </p:nvPr>
        </p:nvSpPr>
        <p:spPr/>
        <p:txBody>
          <a:bodyPr/>
          <a:lstStyle/>
          <a:p>
            <a:r>
              <a:rPr kumimoji="1" lang="en-US" altLang="ja-JP" sz="2800" dirty="0" smtClean="0"/>
              <a:t>Java</a:t>
            </a:r>
            <a:r>
              <a:rPr kumimoji="1" lang="ja-JP" altLang="en-US" sz="2800" dirty="0" smtClean="0"/>
              <a:t>バイトコード解析ツール</a:t>
            </a:r>
            <a:endParaRPr kumimoji="1" lang="en-US" altLang="ja-JP" sz="2800" dirty="0" smtClean="0"/>
          </a:p>
          <a:p>
            <a:pPr lvl="1"/>
            <a:r>
              <a:rPr lang="en-US" altLang="ja-JP" sz="2400" dirty="0" smtClean="0"/>
              <a:t>Soot: a Java Optimization Framework</a:t>
            </a:r>
          </a:p>
          <a:p>
            <a:pPr lvl="1"/>
            <a:r>
              <a:rPr lang="en-US" altLang="ja-JP" sz="2400" dirty="0" smtClean="0"/>
              <a:t>WALA.</a:t>
            </a:r>
          </a:p>
          <a:p>
            <a:r>
              <a:rPr kumimoji="1" lang="en-US" altLang="ja-JP" sz="2800" dirty="0" err="1" smtClean="0"/>
              <a:t>Ducasse</a:t>
            </a:r>
            <a:r>
              <a:rPr kumimoji="1" lang="ja-JP" altLang="en-US" sz="2800" dirty="0" err="1" smtClean="0"/>
              <a:t>らの</a:t>
            </a:r>
            <a:r>
              <a:rPr lang="ja-JP" altLang="en-US" sz="2800" dirty="0" smtClean="0"/>
              <a:t>リエンジニアリングツール</a:t>
            </a:r>
            <a:r>
              <a:rPr kumimoji="1" lang="en-US" altLang="ja-JP" sz="2800" dirty="0" smtClean="0"/>
              <a:t>MOOSE [3]</a:t>
            </a:r>
          </a:p>
          <a:p>
            <a:pPr lvl="1"/>
            <a:r>
              <a:rPr kumimoji="1" lang="ja-JP" altLang="en-US" sz="2400" dirty="0" smtClean="0"/>
              <a:t>複数言語に対応</a:t>
            </a:r>
            <a:endParaRPr kumimoji="1" lang="en-US" altLang="ja-JP" sz="2400" dirty="0" smtClean="0"/>
          </a:p>
          <a:p>
            <a:pPr lvl="1"/>
            <a:r>
              <a:rPr lang="ja-JP" altLang="en-US" sz="2400" dirty="0" smtClean="0"/>
              <a:t>ソフトウェアの視覚化が主目的</a:t>
            </a:r>
            <a:endParaRPr kumimoji="1" lang="en-US" altLang="ja-JP" sz="2400" dirty="0" smtClean="0"/>
          </a:p>
          <a:p>
            <a:r>
              <a:rPr lang="ja-JP" altLang="en-US" sz="2800" dirty="0" smtClean="0"/>
              <a:t>長谷川の研究 </a:t>
            </a:r>
            <a:r>
              <a:rPr lang="en-US" altLang="ja-JP" sz="2800" dirty="0" smtClean="0"/>
              <a:t>[hasegawa2008]</a:t>
            </a:r>
          </a:p>
          <a:p>
            <a:pPr lvl="1"/>
            <a:r>
              <a:rPr kumimoji="1" lang="en-US" altLang="ja-JP" sz="2400" dirty="0" smtClean="0"/>
              <a:t>AST</a:t>
            </a:r>
            <a:r>
              <a:rPr kumimoji="1" lang="ja-JP" altLang="en-US" sz="2400" dirty="0" smtClean="0"/>
              <a:t>変換を用いた言語依存ツールの他言語への適用</a:t>
            </a:r>
            <a:endParaRPr kumimoji="1" lang="en-US" altLang="ja-JP" sz="2400" dirty="0" smtClean="0"/>
          </a:p>
          <a:p>
            <a:endParaRPr kumimoji="1" lang="en-US" altLang="ja-JP" sz="2800" dirty="0" smtClean="0"/>
          </a:p>
          <a:p>
            <a:pPr lvl="1"/>
            <a:endParaRPr kumimoji="1" lang="en-US" altLang="ja-JP" sz="2400" dirty="0" smtClean="0"/>
          </a:p>
          <a:p>
            <a:endParaRPr kumimoji="1" lang="ja-JP" altLang="en-US" sz="2800" dirty="0"/>
          </a:p>
        </p:txBody>
      </p:sp>
      <p:sp>
        <p:nvSpPr>
          <p:cNvPr id="4" name="フッター プレースホルダ 3"/>
          <p:cNvSpPr>
            <a:spLocks noGrp="1"/>
          </p:cNvSpPr>
          <p:nvPr>
            <p:ph type="ftr" sz="quarter" idx="10"/>
          </p:nvPr>
        </p:nvSpPr>
        <p:spPr/>
        <p:txBody>
          <a:bodyPr/>
          <a:lstStyle/>
          <a:p>
            <a:pPr>
              <a:defRPr/>
            </a:pPr>
            <a:r>
              <a:rPr lang="en-US" altLang="ja-JP" smtClean="0"/>
              <a:t>SES2008</a:t>
            </a:r>
            <a:endParaRPr lang="en-US" altLang="ja-JP"/>
          </a:p>
        </p:txBody>
      </p:sp>
      <p:sp>
        <p:nvSpPr>
          <p:cNvPr id="5" name="日付プレースホルダ 4"/>
          <p:cNvSpPr>
            <a:spLocks noGrp="1"/>
          </p:cNvSpPr>
          <p:nvPr>
            <p:ph type="dt" sz="half" idx="11"/>
          </p:nvPr>
        </p:nvSpPr>
        <p:spPr/>
        <p:txBody>
          <a:bodyPr/>
          <a:lstStyle/>
          <a:p>
            <a:pPr>
              <a:defRPr/>
            </a:pPr>
            <a:fld id="{E0815832-9480-4A3B-8638-CBAD71248388}" type="datetime1">
              <a:rPr lang="ja-JP" altLang="en-US" smtClean="0"/>
              <a:pPr>
                <a:defRPr/>
              </a:pPr>
              <a:t>2008/9/2</a:t>
            </a:fld>
            <a:endParaRPr lang="en-US" altLang="ja-JP"/>
          </a:p>
        </p:txBody>
      </p:sp>
      <p:sp>
        <p:nvSpPr>
          <p:cNvPr id="6" name="スライド番号プレースホルダ 5"/>
          <p:cNvSpPr>
            <a:spLocks noGrp="1"/>
          </p:cNvSpPr>
          <p:nvPr>
            <p:ph type="sldNum" sz="quarter" idx="12"/>
          </p:nvPr>
        </p:nvSpPr>
        <p:spPr/>
        <p:txBody>
          <a:bodyPr/>
          <a:lstStyle/>
          <a:p>
            <a:pPr>
              <a:defRPr/>
            </a:pPr>
            <a:fld id="{BD18DDC3-C755-4A6D-9493-9608DB95ADBF}" type="slidenum">
              <a:rPr lang="en-US" altLang="ja-JP" smtClean="0"/>
              <a:pPr>
                <a:defRPr/>
              </a:pPr>
              <a:t>29</a:t>
            </a:fld>
            <a:endParaRPr lang="en-US" altLang="ja-JP"/>
          </a:p>
        </p:txBody>
      </p:sp>
      <p:sp>
        <p:nvSpPr>
          <p:cNvPr id="7" name="正方形/長方形 6"/>
          <p:cNvSpPr/>
          <p:nvPr/>
        </p:nvSpPr>
        <p:spPr bwMode="auto">
          <a:xfrm>
            <a:off x="357158" y="5286388"/>
            <a:ext cx="8572560" cy="1384995"/>
          </a:xfrm>
          <a:prstGeom prst="rect">
            <a:avLst/>
          </a:prstGeom>
          <a:solidFill>
            <a:srgbClr val="E6D6F2"/>
          </a:solidFill>
          <a:ln w="25400"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dirty="0" smtClean="0">
                <a:ln>
                  <a:noFill/>
                </a:ln>
                <a:solidFill>
                  <a:schemeClr val="tx1"/>
                </a:solidFill>
                <a:effectLst/>
                <a:latin typeface="Arial" charset="0"/>
                <a:ea typeface="ＭＳ Ｐゴシック" pitchFamily="50" charset="-128"/>
              </a:rPr>
              <a:t>[3]</a:t>
            </a:r>
            <a:r>
              <a:rPr kumimoji="1" lang="ja-JP" altLang="en-US" sz="1400" b="0" i="0" u="none" strike="noStrike" cap="none" normalizeH="0" baseline="0" dirty="0" smtClean="0">
                <a:ln>
                  <a:noFill/>
                </a:ln>
                <a:solidFill>
                  <a:schemeClr val="tx1"/>
                </a:solidFill>
                <a:effectLst/>
                <a:latin typeface="Arial" charset="0"/>
                <a:ea typeface="ＭＳ Ｐゴシック" pitchFamily="50" charset="-128"/>
              </a:rPr>
              <a:t>　</a:t>
            </a:r>
            <a:r>
              <a:rPr kumimoji="1" lang="en-US" altLang="ja-JP" sz="1400" b="0" i="0" u="none" strike="noStrike" cap="none" normalizeH="0" baseline="0" dirty="0" smtClean="0">
                <a:ln>
                  <a:noFill/>
                </a:ln>
                <a:solidFill>
                  <a:schemeClr val="tx1"/>
                </a:solidFill>
                <a:effectLst/>
                <a:latin typeface="Arial" charset="0"/>
                <a:ea typeface="ＭＳ Ｐゴシック" pitchFamily="50" charset="-128"/>
              </a:rPr>
              <a:t>A.</a:t>
            </a:r>
            <a:r>
              <a:rPr kumimoji="1" lang="en-US" altLang="ja-JP" sz="1400" b="0" i="0" u="none" strike="noStrike" cap="none" normalizeH="0" dirty="0" smtClean="0">
                <a:ln>
                  <a:noFill/>
                </a:ln>
                <a:solidFill>
                  <a:schemeClr val="tx1"/>
                </a:solidFill>
                <a:effectLst/>
                <a:latin typeface="Arial" charset="0"/>
                <a:ea typeface="ＭＳ Ｐゴシック" pitchFamily="50" charset="-128"/>
              </a:rPr>
              <a:t> L. </a:t>
            </a:r>
            <a:r>
              <a:rPr kumimoji="1" lang="en-US" altLang="ja-JP" sz="1400" b="0" i="0" u="none" strike="noStrike" cap="none" normalizeH="0" dirty="0" err="1" smtClean="0">
                <a:ln>
                  <a:noFill/>
                </a:ln>
                <a:solidFill>
                  <a:schemeClr val="tx1"/>
                </a:solidFill>
                <a:effectLst/>
                <a:latin typeface="Arial" charset="0"/>
                <a:ea typeface="ＭＳ Ｐゴシック" pitchFamily="50" charset="-128"/>
              </a:rPr>
              <a:t>Baroni</a:t>
            </a:r>
            <a:r>
              <a:rPr kumimoji="1" lang="en-US" altLang="ja-JP" sz="1400" b="0" i="0" u="none" strike="noStrike" cap="none" normalizeH="0" dirty="0" smtClean="0">
                <a:ln>
                  <a:noFill/>
                </a:ln>
                <a:solidFill>
                  <a:schemeClr val="tx1"/>
                </a:solidFill>
                <a:effectLst/>
                <a:latin typeface="Arial" charset="0"/>
                <a:ea typeface="ＭＳ Ｐゴシック" pitchFamily="50" charset="-128"/>
              </a:rPr>
              <a:t> and F. B. </a:t>
            </a:r>
            <a:r>
              <a:rPr kumimoji="1" lang="en-US" altLang="ja-JP" sz="1400" b="0" i="0" u="none" strike="noStrike" cap="none" normalizeH="0" dirty="0" err="1" smtClean="0">
                <a:ln>
                  <a:noFill/>
                </a:ln>
                <a:solidFill>
                  <a:schemeClr val="tx1"/>
                </a:solidFill>
                <a:effectLst/>
                <a:latin typeface="Arial" charset="0"/>
                <a:ea typeface="ＭＳ Ｐゴシック" pitchFamily="50" charset="-128"/>
              </a:rPr>
              <a:t>Abreu</a:t>
            </a:r>
            <a:r>
              <a:rPr lang="en-US" altLang="ja-JP" sz="1400" dirty="0" smtClean="0">
                <a:ea typeface="ＭＳ Ｐゴシック" pitchFamily="50" charset="-128"/>
              </a:rPr>
              <a:t>. An OCL-Based Formalization of the MOOSE  Metric Suite. In Proc. Of the 7</a:t>
            </a:r>
            <a:r>
              <a:rPr lang="en-US" altLang="ja-JP" sz="1400" baseline="30000" dirty="0" smtClean="0">
                <a:ea typeface="ＭＳ Ｐゴシック" pitchFamily="50" charset="-128"/>
              </a:rPr>
              <a:t>th</a:t>
            </a:r>
            <a:r>
              <a:rPr lang="en-US" altLang="ja-JP" sz="1400" dirty="0" smtClean="0">
                <a:ea typeface="ＭＳ Ｐゴシック" pitchFamily="50" charset="-128"/>
              </a:rPr>
              <a:t> ECOOP Workshop on Quantitative Approaches in Object-Oriented Software Engineering, 2003</a:t>
            </a:r>
          </a:p>
          <a:p>
            <a:pPr marL="0" marR="0" indent="0" algn="l" defTabSz="914400" rtl="0" eaLnBrk="1" fontAlgn="base" latinLnBrk="0" hangingPunct="1">
              <a:lnSpc>
                <a:spcPct val="100000"/>
              </a:lnSpc>
              <a:spcBef>
                <a:spcPct val="0"/>
              </a:spcBef>
              <a:spcAft>
                <a:spcPct val="0"/>
              </a:spcAft>
              <a:buClrTx/>
              <a:buSzTx/>
              <a:buFontTx/>
              <a:buNone/>
              <a:tabLst/>
            </a:pPr>
            <a:r>
              <a:rPr lang="en-US" altLang="ja-JP" sz="1400" dirty="0" smtClean="0">
                <a:ea typeface="ＭＳ Ｐゴシック" pitchFamily="50" charset="-128"/>
              </a:rPr>
              <a:t>[9] Soot: a Java Optimization Framework. http://www.sable.mcgill.ca/soot/</a:t>
            </a:r>
          </a:p>
          <a:p>
            <a:pPr marL="0" marR="0" indent="0" algn="l" defTabSz="914400" rtl="0" eaLnBrk="1" fontAlgn="base" latinLnBrk="0" hangingPunct="1">
              <a:lnSpc>
                <a:spcPct val="100000"/>
              </a:lnSpc>
              <a:spcBef>
                <a:spcPct val="0"/>
              </a:spcBef>
              <a:spcAft>
                <a:spcPct val="0"/>
              </a:spcAft>
              <a:buClrTx/>
              <a:buSzTx/>
              <a:buFontTx/>
              <a:buNone/>
              <a:tabLst/>
            </a:pPr>
            <a:r>
              <a:rPr lang="en-US" altLang="ja-JP" sz="1400" dirty="0" smtClean="0">
                <a:ea typeface="ＭＳ Ｐゴシック" pitchFamily="50" charset="-128"/>
              </a:rPr>
              <a:t>[10] WALA. http://wala.sourceforge.net/wiki/index.php/Main_Page.</a:t>
            </a:r>
          </a:p>
          <a:p>
            <a:pPr marL="0" marR="0" indent="0" algn="l" defTabSz="914400" rtl="0" eaLnBrk="1" fontAlgn="base" latinLnBrk="0" hangingPunct="1">
              <a:lnSpc>
                <a:spcPct val="100000"/>
              </a:lnSpc>
              <a:spcBef>
                <a:spcPct val="0"/>
              </a:spcBef>
              <a:spcAft>
                <a:spcPct val="0"/>
              </a:spcAft>
              <a:buClrTx/>
              <a:buSzTx/>
              <a:buFontTx/>
              <a:buNone/>
              <a:tabLst/>
            </a:pPr>
            <a:r>
              <a:rPr lang="en-US" altLang="ja-JP" sz="1400" dirty="0" smtClean="0">
                <a:ea typeface="ＭＳ Ｐゴシック" pitchFamily="50" charset="-128"/>
              </a:rPr>
              <a:t>[hasegawa2008]  </a:t>
            </a:r>
            <a:r>
              <a:rPr lang="ja-JP" altLang="en-US" sz="1400" dirty="0" smtClean="0">
                <a:ea typeface="ＭＳ Ｐゴシック" pitchFamily="50" charset="-128"/>
              </a:rPr>
              <a:t>長谷川 勇</a:t>
            </a:r>
            <a:r>
              <a:rPr lang="en-US" altLang="ja-JP" sz="1400" dirty="0" smtClean="0">
                <a:ea typeface="ＭＳ Ｐゴシック" pitchFamily="50" charset="-128"/>
              </a:rPr>
              <a:t>. AST</a:t>
            </a:r>
            <a:r>
              <a:rPr lang="ja-JP" altLang="en-US" sz="1400" dirty="0" smtClean="0">
                <a:ea typeface="ＭＳ Ｐゴシック" pitchFamily="50" charset="-128"/>
              </a:rPr>
              <a:t>変換を用いた他言語へのツール適用． 電子情報通信学会技術研究報告 </a:t>
            </a:r>
            <a:r>
              <a:rPr lang="en-US" altLang="ja-JP" sz="1400" dirty="0" smtClean="0">
                <a:ea typeface="ＭＳ Ｐゴシック" pitchFamily="50" charset="-128"/>
              </a:rPr>
              <a:t>SS2008-13~26 p55-60.</a:t>
            </a:r>
            <a:endParaRPr kumimoji="1" lang="ja-JP" altLang="en-US" sz="1600" b="0" i="0" u="none" strike="noStrike" cap="none" normalizeH="0" baseline="0" dirty="0" smtClean="0">
              <a:ln>
                <a:noFill/>
              </a:ln>
              <a:solidFill>
                <a:schemeClr val="tx1"/>
              </a:solidFill>
              <a:effectLst/>
              <a:latin typeface="Arial" charset="0"/>
              <a:ea typeface="ＭＳ Ｐゴシック" pitchFamily="50" charset="-128"/>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発表の流れ</a:t>
            </a:r>
            <a:endParaRPr kumimoji="1" lang="ja-JP" altLang="en-US" dirty="0"/>
          </a:p>
        </p:txBody>
      </p:sp>
      <p:sp>
        <p:nvSpPr>
          <p:cNvPr id="3" name="コンテンツ プレースホルダ 2"/>
          <p:cNvSpPr>
            <a:spLocks noGrp="1"/>
          </p:cNvSpPr>
          <p:nvPr>
            <p:ph idx="1"/>
          </p:nvPr>
        </p:nvSpPr>
        <p:spPr/>
        <p:txBody>
          <a:bodyPr/>
          <a:lstStyle/>
          <a:p>
            <a:r>
              <a:rPr kumimoji="1" lang="ja-JP" altLang="en-US" sz="4000" dirty="0" smtClean="0"/>
              <a:t>研究背景</a:t>
            </a:r>
            <a:endParaRPr kumimoji="1" lang="en-US" altLang="ja-JP" sz="4000" dirty="0" smtClean="0"/>
          </a:p>
          <a:p>
            <a:r>
              <a:rPr lang="ja-JP" altLang="en-US" sz="4000" dirty="0" smtClean="0"/>
              <a:t>研究目的</a:t>
            </a:r>
            <a:endParaRPr lang="en-US" altLang="ja-JP" sz="4000" dirty="0" smtClean="0"/>
          </a:p>
          <a:p>
            <a:r>
              <a:rPr kumimoji="1" lang="en-US" altLang="ja-JP" sz="4000" dirty="0" smtClean="0"/>
              <a:t>MASU</a:t>
            </a:r>
            <a:r>
              <a:rPr kumimoji="1" lang="ja-JP" altLang="en-US" sz="4000" dirty="0" smtClean="0"/>
              <a:t>の説明</a:t>
            </a:r>
            <a:endParaRPr kumimoji="1" lang="en-US" altLang="ja-JP" sz="4000" dirty="0" smtClean="0"/>
          </a:p>
          <a:p>
            <a:r>
              <a:rPr lang="ja-JP" altLang="en-US" sz="4000" dirty="0" smtClean="0">
                <a:latin typeface="+mj-lt"/>
              </a:rPr>
              <a:t>メトリクス計測プラグイン実装例</a:t>
            </a:r>
            <a:endParaRPr lang="en-US" altLang="ja-JP" sz="4000" dirty="0" smtClean="0">
              <a:latin typeface="+mj-lt"/>
            </a:endParaRPr>
          </a:p>
          <a:p>
            <a:r>
              <a:rPr kumimoji="1" lang="ja-JP" altLang="en-US" sz="4000" dirty="0" smtClean="0"/>
              <a:t>関連研究</a:t>
            </a:r>
            <a:endParaRPr kumimoji="1" lang="en-US" altLang="ja-JP" sz="4000" dirty="0" smtClean="0"/>
          </a:p>
          <a:p>
            <a:r>
              <a:rPr lang="ja-JP" altLang="en-US" sz="4000" dirty="0" smtClean="0"/>
              <a:t>まとめと今後の課題</a:t>
            </a:r>
            <a:endParaRPr kumimoji="1" lang="ja-JP" altLang="en-US" sz="4000" dirty="0"/>
          </a:p>
        </p:txBody>
      </p:sp>
      <p:sp>
        <p:nvSpPr>
          <p:cNvPr id="4" name="フッター プレースホルダ 3"/>
          <p:cNvSpPr>
            <a:spLocks noGrp="1"/>
          </p:cNvSpPr>
          <p:nvPr>
            <p:ph type="ftr" sz="quarter" idx="10"/>
          </p:nvPr>
        </p:nvSpPr>
        <p:spPr/>
        <p:txBody>
          <a:bodyPr/>
          <a:lstStyle/>
          <a:p>
            <a:pPr>
              <a:defRPr/>
            </a:pPr>
            <a:r>
              <a:rPr lang="en-US" altLang="ja-JP" smtClean="0"/>
              <a:t>SES2008</a:t>
            </a:r>
            <a:endParaRPr lang="en-US" altLang="ja-JP"/>
          </a:p>
        </p:txBody>
      </p:sp>
      <p:sp>
        <p:nvSpPr>
          <p:cNvPr id="5" name="日付プレースホルダ 4"/>
          <p:cNvSpPr>
            <a:spLocks noGrp="1"/>
          </p:cNvSpPr>
          <p:nvPr>
            <p:ph type="dt" sz="half" idx="11"/>
          </p:nvPr>
        </p:nvSpPr>
        <p:spPr/>
        <p:txBody>
          <a:bodyPr/>
          <a:lstStyle/>
          <a:p>
            <a:pPr>
              <a:defRPr/>
            </a:pPr>
            <a:fld id="{E5493E1B-B7A1-48C7-B372-0F9F85ADCD03}" type="datetime1">
              <a:rPr lang="ja-JP" altLang="en-US" smtClean="0"/>
              <a:pPr>
                <a:defRPr/>
              </a:pPr>
              <a:t>2008/9/2</a:t>
            </a:fld>
            <a:endParaRPr lang="en-US" altLang="ja-JP"/>
          </a:p>
        </p:txBody>
      </p:sp>
      <p:sp>
        <p:nvSpPr>
          <p:cNvPr id="6" name="スライド番号プレースホルダ 5"/>
          <p:cNvSpPr>
            <a:spLocks noGrp="1"/>
          </p:cNvSpPr>
          <p:nvPr>
            <p:ph type="sldNum" sz="quarter" idx="12"/>
          </p:nvPr>
        </p:nvSpPr>
        <p:spPr/>
        <p:txBody>
          <a:bodyPr/>
          <a:lstStyle/>
          <a:p>
            <a:pPr>
              <a:defRPr/>
            </a:pPr>
            <a:fld id="{BD18DDC3-C755-4A6D-9493-9608DB95ADBF}" type="slidenum">
              <a:rPr lang="en-US" altLang="ja-JP" smtClean="0"/>
              <a:pPr>
                <a:defRPr/>
              </a:pPr>
              <a:t>3</a:t>
            </a:fld>
            <a:endParaRPr lang="en-US" altLang="ja-JP"/>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まとめと今後の課題</a:t>
            </a:r>
            <a:endParaRPr kumimoji="1" lang="ja-JP" altLang="en-US" dirty="0"/>
          </a:p>
        </p:txBody>
      </p:sp>
      <p:sp>
        <p:nvSpPr>
          <p:cNvPr id="3" name="コンテンツ プレースホルダ 2"/>
          <p:cNvSpPr>
            <a:spLocks noGrp="1"/>
          </p:cNvSpPr>
          <p:nvPr>
            <p:ph idx="1"/>
          </p:nvPr>
        </p:nvSpPr>
        <p:spPr/>
        <p:txBody>
          <a:bodyPr/>
          <a:lstStyle/>
          <a:p>
            <a:r>
              <a:rPr kumimoji="1" lang="ja-JP" altLang="en-US" sz="2400" dirty="0" smtClean="0"/>
              <a:t>まとめ</a:t>
            </a:r>
            <a:endParaRPr kumimoji="1" lang="en-US" altLang="ja-JP" sz="2400" dirty="0" smtClean="0"/>
          </a:p>
          <a:p>
            <a:pPr lvl="1"/>
            <a:r>
              <a:rPr kumimoji="1" lang="ja-JP" altLang="en-US" sz="2000" dirty="0" smtClean="0"/>
              <a:t>メトリクス計測プラグインプラットフォーム</a:t>
            </a:r>
            <a:r>
              <a:rPr kumimoji="1" lang="en-US" altLang="ja-JP" sz="2000" dirty="0" smtClean="0"/>
              <a:t>MASU</a:t>
            </a:r>
            <a:r>
              <a:rPr lang="ja-JP" altLang="en-US" sz="2000" dirty="0" smtClean="0"/>
              <a:t>を開発</a:t>
            </a:r>
            <a:endParaRPr lang="en-US" altLang="ja-JP" sz="2000" dirty="0" smtClean="0"/>
          </a:p>
          <a:p>
            <a:pPr lvl="2"/>
            <a:r>
              <a:rPr lang="ja-JP" altLang="en-US" sz="1800" dirty="0" smtClean="0"/>
              <a:t>複数のプログラミング言語に対応</a:t>
            </a:r>
            <a:endParaRPr lang="en-US" altLang="ja-JP" sz="1800" dirty="0" smtClean="0"/>
          </a:p>
          <a:p>
            <a:pPr lvl="2"/>
            <a:r>
              <a:rPr lang="ja-JP" altLang="en-US" sz="1800" dirty="0" smtClean="0"/>
              <a:t>多言語の解析結果を統一的に扱える</a:t>
            </a:r>
            <a:endParaRPr lang="en-US" altLang="ja-JP" sz="1800" dirty="0" smtClean="0"/>
          </a:p>
          <a:p>
            <a:pPr lvl="2"/>
            <a:r>
              <a:rPr lang="ja-JP" altLang="en-US" sz="1800" dirty="0" smtClean="0"/>
              <a:t>必要最低限のビジネスロジックでメトリクス計測が可能</a:t>
            </a:r>
            <a:endParaRPr lang="en-US" altLang="ja-JP" sz="1800" dirty="0" smtClean="0"/>
          </a:p>
          <a:p>
            <a:pPr lvl="2"/>
            <a:r>
              <a:rPr lang="ja-JP" altLang="en-US" sz="1800" dirty="0" smtClean="0"/>
              <a:t>ソースコード解析ツールとして応用可能</a:t>
            </a:r>
            <a:endParaRPr lang="en-US" altLang="ja-JP" sz="1800" dirty="0" smtClean="0"/>
          </a:p>
          <a:p>
            <a:r>
              <a:rPr lang="ja-JP" altLang="en-US" sz="2400" dirty="0" smtClean="0"/>
              <a:t>開発状況</a:t>
            </a:r>
            <a:endParaRPr lang="en-US" altLang="ja-JP" sz="2400" dirty="0" smtClean="0"/>
          </a:p>
          <a:p>
            <a:pPr lvl="1"/>
            <a:r>
              <a:rPr lang="en-US" altLang="ja-JP" sz="2000" dirty="0" smtClean="0"/>
              <a:t>Java, C#</a:t>
            </a:r>
            <a:r>
              <a:rPr lang="ja-JP" altLang="en-US" sz="2000" dirty="0" smtClean="0"/>
              <a:t>に対応</a:t>
            </a:r>
            <a:endParaRPr lang="en-US" altLang="ja-JP" sz="2000" dirty="0" smtClean="0"/>
          </a:p>
          <a:p>
            <a:pPr lvl="1"/>
            <a:r>
              <a:rPr lang="en-US" altLang="ja-JP" sz="2000" dirty="0" smtClean="0"/>
              <a:t>Eclipse</a:t>
            </a:r>
            <a:r>
              <a:rPr lang="ja-JP" altLang="en-US" sz="2000" dirty="0" smtClean="0"/>
              <a:t>プラグインの開発に着手</a:t>
            </a:r>
            <a:endParaRPr kumimoji="1" lang="en-US" altLang="ja-JP" sz="1800" dirty="0" smtClean="0"/>
          </a:p>
          <a:p>
            <a:r>
              <a:rPr lang="ja-JP" altLang="en-US" sz="2400" dirty="0" smtClean="0"/>
              <a:t>今後の課題</a:t>
            </a:r>
            <a:endParaRPr lang="en-US" altLang="ja-JP" sz="2400" dirty="0" smtClean="0"/>
          </a:p>
          <a:p>
            <a:pPr lvl="1"/>
            <a:r>
              <a:rPr kumimoji="1" lang="ja-JP" altLang="en-US" sz="2000" dirty="0" smtClean="0"/>
              <a:t>入力プロダクトの拡大</a:t>
            </a:r>
            <a:endParaRPr kumimoji="1" lang="en-US" altLang="ja-JP" sz="2000" dirty="0" smtClean="0"/>
          </a:p>
          <a:p>
            <a:pPr lvl="1"/>
            <a:r>
              <a:rPr lang="ja-JP" altLang="en-US" sz="2000" dirty="0" smtClean="0"/>
              <a:t>解析部のプラグイン化</a:t>
            </a:r>
            <a:endParaRPr lang="en-US" altLang="ja-JP" sz="2000" dirty="0" smtClean="0"/>
          </a:p>
          <a:p>
            <a:pPr lvl="1"/>
            <a:r>
              <a:rPr kumimoji="1" lang="en-US" altLang="ja-JP" sz="2000" dirty="0" smtClean="0"/>
              <a:t>GUI</a:t>
            </a:r>
            <a:r>
              <a:rPr kumimoji="1" lang="ja-JP" altLang="en-US" sz="2000" dirty="0" smtClean="0"/>
              <a:t>の作成</a:t>
            </a:r>
            <a:endParaRPr kumimoji="1" lang="ja-JP" altLang="en-US" sz="2000" dirty="0"/>
          </a:p>
        </p:txBody>
      </p:sp>
      <p:sp>
        <p:nvSpPr>
          <p:cNvPr id="4" name="フッター プレースホルダ 3"/>
          <p:cNvSpPr>
            <a:spLocks noGrp="1"/>
          </p:cNvSpPr>
          <p:nvPr>
            <p:ph type="ftr" sz="quarter" idx="10"/>
          </p:nvPr>
        </p:nvSpPr>
        <p:spPr/>
        <p:txBody>
          <a:bodyPr/>
          <a:lstStyle/>
          <a:p>
            <a:pPr>
              <a:defRPr/>
            </a:pPr>
            <a:r>
              <a:rPr lang="en-US" altLang="ja-JP" smtClean="0"/>
              <a:t>SES2008</a:t>
            </a:r>
            <a:endParaRPr lang="en-US" altLang="ja-JP"/>
          </a:p>
        </p:txBody>
      </p:sp>
      <p:sp>
        <p:nvSpPr>
          <p:cNvPr id="5" name="日付プレースホルダ 4"/>
          <p:cNvSpPr>
            <a:spLocks noGrp="1"/>
          </p:cNvSpPr>
          <p:nvPr>
            <p:ph type="dt" sz="half" idx="11"/>
          </p:nvPr>
        </p:nvSpPr>
        <p:spPr/>
        <p:txBody>
          <a:bodyPr/>
          <a:lstStyle/>
          <a:p>
            <a:pPr>
              <a:defRPr/>
            </a:pPr>
            <a:fld id="{A8444249-9B89-42EA-8328-B98EFE0753AD}" type="datetime1">
              <a:rPr lang="ja-JP" altLang="en-US" smtClean="0"/>
              <a:pPr>
                <a:defRPr/>
              </a:pPr>
              <a:t>2008/9/2</a:t>
            </a:fld>
            <a:endParaRPr lang="en-US" altLang="ja-JP"/>
          </a:p>
        </p:txBody>
      </p:sp>
      <p:sp>
        <p:nvSpPr>
          <p:cNvPr id="6" name="スライド番号プレースホルダ 5"/>
          <p:cNvSpPr>
            <a:spLocks noGrp="1"/>
          </p:cNvSpPr>
          <p:nvPr>
            <p:ph type="sldNum" sz="quarter" idx="12"/>
          </p:nvPr>
        </p:nvSpPr>
        <p:spPr/>
        <p:txBody>
          <a:bodyPr/>
          <a:lstStyle/>
          <a:p>
            <a:pPr>
              <a:defRPr/>
            </a:pPr>
            <a:fld id="{BD18DDC3-C755-4A6D-9493-9608DB95ADBF}" type="slidenum">
              <a:rPr lang="en-US" altLang="ja-JP" smtClean="0"/>
              <a:pPr>
                <a:defRPr/>
              </a:pPr>
              <a:t>30</a:t>
            </a:fld>
            <a:endParaRPr lang="en-US" altLang="ja-JP"/>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セキュリティの安全性</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アクセス制御をスレッド単位で動的に行うセキュリティマネージャを提供</a:t>
            </a:r>
            <a:endParaRPr lang="en-US" altLang="ja-JP" dirty="0" smtClean="0"/>
          </a:p>
          <a:p>
            <a:pPr lvl="1"/>
            <a:r>
              <a:rPr kumimoji="1" lang="ja-JP" altLang="en-US" dirty="0" smtClean="0"/>
              <a:t>各スレッドの権限の動的な変更</a:t>
            </a:r>
            <a:endParaRPr kumimoji="1" lang="en-US" altLang="ja-JP" dirty="0" smtClean="0"/>
          </a:p>
          <a:p>
            <a:pPr lvl="1"/>
            <a:r>
              <a:rPr lang="ja-JP" altLang="en-US" dirty="0" smtClean="0"/>
              <a:t>他のスレッドに勝手に移譲されないスレッド単位での動的な権限管理</a:t>
            </a:r>
            <a:endParaRPr lang="en-US" altLang="ja-JP" dirty="0" smtClean="0"/>
          </a:p>
          <a:p>
            <a:pPr lvl="1"/>
            <a:r>
              <a:rPr kumimoji="1" lang="ja-JP" altLang="en-US" dirty="0" smtClean="0"/>
              <a:t>メインモジュール・</a:t>
            </a:r>
            <a:r>
              <a:rPr kumimoji="1" lang="en-US" altLang="ja-JP" dirty="0" smtClean="0"/>
              <a:t>GUI</a:t>
            </a:r>
            <a:r>
              <a:rPr kumimoji="1" lang="ja-JP" altLang="en-US" dirty="0" smtClean="0"/>
              <a:t>・プラグインに共通して許可されるグローバルな権限の動的な管理</a:t>
            </a:r>
            <a:endParaRPr kumimoji="1" lang="en-US" altLang="ja-JP" dirty="0" smtClean="0"/>
          </a:p>
          <a:p>
            <a:pPr lvl="1"/>
            <a:r>
              <a:rPr lang="ja-JP" altLang="en-US" dirty="0" smtClean="0"/>
              <a:t>各プラグインのファイルシステムへのアクセス制御</a:t>
            </a:r>
            <a:endParaRPr kumimoji="1" lang="ja-JP" altLang="en-US" dirty="0"/>
          </a:p>
        </p:txBody>
      </p:sp>
      <p:sp>
        <p:nvSpPr>
          <p:cNvPr id="4" name="フッター プレースホルダ 3"/>
          <p:cNvSpPr>
            <a:spLocks noGrp="1"/>
          </p:cNvSpPr>
          <p:nvPr>
            <p:ph type="ftr" sz="quarter" idx="10"/>
          </p:nvPr>
        </p:nvSpPr>
        <p:spPr/>
        <p:txBody>
          <a:bodyPr/>
          <a:lstStyle/>
          <a:p>
            <a:pPr>
              <a:defRPr/>
            </a:pPr>
            <a:r>
              <a:rPr lang="en-US" altLang="ja-JP" smtClean="0"/>
              <a:t>SES2008</a:t>
            </a:r>
            <a:endParaRPr lang="en-US" altLang="ja-JP"/>
          </a:p>
        </p:txBody>
      </p:sp>
      <p:sp>
        <p:nvSpPr>
          <p:cNvPr id="5" name="日付プレースホルダ 4"/>
          <p:cNvSpPr>
            <a:spLocks noGrp="1"/>
          </p:cNvSpPr>
          <p:nvPr>
            <p:ph type="dt" sz="half" idx="11"/>
          </p:nvPr>
        </p:nvSpPr>
        <p:spPr/>
        <p:txBody>
          <a:bodyPr/>
          <a:lstStyle/>
          <a:p>
            <a:pPr>
              <a:defRPr/>
            </a:pPr>
            <a:fld id="{8301914C-BB46-4379-9076-002F0622FCA8}" type="datetime1">
              <a:rPr lang="ja-JP" altLang="en-US" smtClean="0"/>
              <a:pPr>
                <a:defRPr/>
              </a:pPr>
              <a:t>2008/9/2</a:t>
            </a:fld>
            <a:endParaRPr lang="en-US" altLang="ja-JP"/>
          </a:p>
        </p:txBody>
      </p:sp>
      <p:sp>
        <p:nvSpPr>
          <p:cNvPr id="6" name="スライド番号プレースホルダ 5"/>
          <p:cNvSpPr>
            <a:spLocks noGrp="1"/>
          </p:cNvSpPr>
          <p:nvPr>
            <p:ph type="sldNum" sz="quarter" idx="12"/>
          </p:nvPr>
        </p:nvSpPr>
        <p:spPr/>
        <p:txBody>
          <a:bodyPr/>
          <a:lstStyle/>
          <a:p>
            <a:pPr>
              <a:defRPr/>
            </a:pPr>
            <a:fld id="{BD18DDC3-C755-4A6D-9493-9608DB95ADBF}" type="slidenum">
              <a:rPr lang="en-US" altLang="ja-JP" smtClean="0"/>
              <a:pPr>
                <a:defRPr/>
              </a:pPr>
              <a:t>31</a:t>
            </a:fld>
            <a:endParaRPr lang="en-US" altLang="ja-JP"/>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4" name="フッター プレースホルダ 3"/>
          <p:cNvSpPr>
            <a:spLocks noGrp="1"/>
          </p:cNvSpPr>
          <p:nvPr>
            <p:ph type="ftr" sz="quarter" idx="10"/>
          </p:nvPr>
        </p:nvSpPr>
        <p:spPr/>
        <p:txBody>
          <a:bodyPr/>
          <a:lstStyle/>
          <a:p>
            <a:pPr>
              <a:defRPr/>
            </a:pPr>
            <a:r>
              <a:rPr lang="en-US" altLang="ja-JP" smtClean="0"/>
              <a:t>SES2008</a:t>
            </a:r>
            <a:endParaRPr lang="en-US" altLang="ja-JP"/>
          </a:p>
        </p:txBody>
      </p:sp>
      <p:sp>
        <p:nvSpPr>
          <p:cNvPr id="5" name="日付プレースホルダ 4"/>
          <p:cNvSpPr>
            <a:spLocks noGrp="1"/>
          </p:cNvSpPr>
          <p:nvPr>
            <p:ph type="dt" sz="half" idx="11"/>
          </p:nvPr>
        </p:nvSpPr>
        <p:spPr/>
        <p:txBody>
          <a:bodyPr/>
          <a:lstStyle/>
          <a:p>
            <a:pPr>
              <a:defRPr/>
            </a:pPr>
            <a:fld id="{93B850D1-8077-4026-8ADD-015910403FDF}" type="datetime1">
              <a:rPr lang="ja-JP" altLang="en-US" smtClean="0"/>
              <a:pPr>
                <a:defRPr/>
              </a:pPr>
              <a:t>2008/9/2</a:t>
            </a:fld>
            <a:endParaRPr lang="en-US" altLang="ja-JP"/>
          </a:p>
        </p:txBody>
      </p:sp>
      <p:sp>
        <p:nvSpPr>
          <p:cNvPr id="6" name="スライド番号プレースホルダ 5"/>
          <p:cNvSpPr>
            <a:spLocks noGrp="1"/>
          </p:cNvSpPr>
          <p:nvPr>
            <p:ph type="sldNum" sz="quarter" idx="12"/>
          </p:nvPr>
        </p:nvSpPr>
        <p:spPr/>
        <p:txBody>
          <a:bodyPr/>
          <a:lstStyle/>
          <a:p>
            <a:pPr>
              <a:defRPr/>
            </a:pPr>
            <a:fld id="{BD18DDC3-C755-4A6D-9493-9608DB95ADBF}" type="slidenum">
              <a:rPr lang="en-US" altLang="ja-JP" smtClean="0"/>
              <a:pPr>
                <a:defRPr/>
              </a:pPr>
              <a:t>32</a:t>
            </a:fld>
            <a:endParaRPr lang="en-US" altLang="ja-JP"/>
          </a:p>
        </p:txBody>
      </p:sp>
      <p:sp>
        <p:nvSpPr>
          <p:cNvPr id="8" name="縦巻き 7"/>
          <p:cNvSpPr/>
          <p:nvPr/>
        </p:nvSpPr>
        <p:spPr>
          <a:xfrm>
            <a:off x="323851" y="1071546"/>
            <a:ext cx="2747951" cy="5165742"/>
          </a:xfrm>
          <a:prstGeom prst="verticalScroll">
            <a:avLst>
              <a:gd name="adj" fmla="val 2878"/>
            </a:avLst>
          </a:prstGeom>
          <a:solidFill>
            <a:srgbClr val="F3F3FB"/>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altLang="ja-JP" sz="1400" dirty="0" smtClean="0">
                <a:solidFill>
                  <a:schemeClr val="tx1"/>
                </a:solidFill>
              </a:rPr>
              <a:t>PROPERTY_DEFINITION</a:t>
            </a:r>
          </a:p>
          <a:p>
            <a:pPr algn="l"/>
            <a:r>
              <a:rPr lang="fr-FR" altLang="ja-JP" sz="1400" dirty="0" smtClean="0">
                <a:solidFill>
                  <a:schemeClr val="tx1"/>
                </a:solidFill>
              </a:rPr>
              <a:t>    </a:t>
            </a:r>
            <a:r>
              <a:rPr lang="fr-FR" altLang="ja-JP" sz="1400" dirty="0" smtClean="0">
                <a:solidFill>
                  <a:schemeClr val="tx1"/>
                </a:solidFill>
              </a:rPr>
              <a:t>MODIFIERS</a:t>
            </a:r>
            <a:endParaRPr lang="en-US" altLang="ja-JP" sz="1400" dirty="0" smtClean="0">
              <a:solidFill>
                <a:schemeClr val="tx1"/>
              </a:solidFill>
            </a:endParaRPr>
          </a:p>
          <a:p>
            <a:pPr algn="l"/>
            <a:r>
              <a:rPr lang="en-US" altLang="ja-JP" sz="1400" dirty="0" smtClean="0">
                <a:solidFill>
                  <a:schemeClr val="tx1"/>
                </a:solidFill>
              </a:rPr>
              <a:t>        </a:t>
            </a:r>
            <a:r>
              <a:rPr lang="en-US" altLang="ja-JP" sz="1400" dirty="0" smtClean="0">
                <a:solidFill>
                  <a:schemeClr val="tx1"/>
                </a:solidFill>
              </a:rPr>
              <a:t>public</a:t>
            </a:r>
          </a:p>
          <a:p>
            <a:pPr algn="l"/>
            <a:r>
              <a:rPr lang="nb-NO" altLang="ja-JP" sz="1400" dirty="0" smtClean="0">
                <a:solidFill>
                  <a:schemeClr val="tx1"/>
                </a:solidFill>
              </a:rPr>
              <a:t>    TYPE</a:t>
            </a:r>
            <a:endParaRPr lang="nb-NO" altLang="ja-JP" sz="1400" dirty="0" smtClean="0">
              <a:solidFill>
                <a:schemeClr val="tx1"/>
              </a:solidFill>
            </a:endParaRPr>
          </a:p>
          <a:p>
            <a:pPr algn="l"/>
            <a:r>
              <a:rPr lang="fi-FI" altLang="ja-JP" sz="1400" dirty="0" smtClean="0">
                <a:solidFill>
                  <a:schemeClr val="tx1"/>
                </a:solidFill>
              </a:rPr>
              <a:t>        String</a:t>
            </a:r>
            <a:endParaRPr lang="fi-FI" altLang="ja-JP" sz="1400" dirty="0" smtClean="0">
              <a:solidFill>
                <a:schemeClr val="tx1"/>
              </a:solidFill>
            </a:endParaRPr>
          </a:p>
          <a:p>
            <a:pPr algn="l"/>
            <a:r>
              <a:rPr lang="en-US" altLang="ja-JP" sz="1400" dirty="0" smtClean="0">
                <a:solidFill>
                  <a:schemeClr val="tx1"/>
                </a:solidFill>
              </a:rPr>
              <a:t>    </a:t>
            </a:r>
            <a:r>
              <a:rPr lang="en-US" altLang="ja-JP" sz="1400" dirty="0" smtClean="0">
                <a:solidFill>
                  <a:schemeClr val="tx1"/>
                </a:solidFill>
              </a:rPr>
              <a:t>NAME</a:t>
            </a:r>
          </a:p>
          <a:p>
            <a:pPr algn="l"/>
            <a:r>
              <a:rPr lang="en-US" altLang="ja-JP" sz="1400" dirty="0" smtClean="0">
                <a:solidFill>
                  <a:schemeClr val="tx1"/>
                </a:solidFill>
              </a:rPr>
              <a:t>        </a:t>
            </a:r>
            <a:r>
              <a:rPr lang="en-US" altLang="ja-JP" sz="1400" dirty="0" smtClean="0">
                <a:solidFill>
                  <a:schemeClr val="tx1"/>
                </a:solidFill>
              </a:rPr>
              <a:t>sample</a:t>
            </a:r>
          </a:p>
          <a:p>
            <a:pPr algn="l"/>
            <a:r>
              <a:rPr lang="en-US" altLang="ja-JP" sz="1400" dirty="0" smtClean="0">
                <a:solidFill>
                  <a:schemeClr val="tx1"/>
                </a:solidFill>
              </a:rPr>
              <a:t>     PROPERTY_BODY</a:t>
            </a:r>
            <a:endParaRPr lang="en-US" altLang="ja-JP" sz="1400" dirty="0" smtClean="0">
              <a:solidFill>
                <a:schemeClr val="tx1"/>
              </a:solidFill>
            </a:endParaRPr>
          </a:p>
          <a:p>
            <a:pPr algn="l"/>
            <a:r>
              <a:rPr lang="en-US" altLang="ja-JP" sz="1400" dirty="0" smtClean="0">
                <a:solidFill>
                  <a:schemeClr val="tx1"/>
                </a:solidFill>
              </a:rPr>
              <a:t>         set</a:t>
            </a:r>
            <a:endParaRPr lang="en-US" altLang="ja-JP" sz="1400" dirty="0" smtClean="0">
              <a:solidFill>
                <a:schemeClr val="tx1"/>
              </a:solidFill>
            </a:endParaRPr>
          </a:p>
          <a:p>
            <a:pPr algn="l"/>
            <a:r>
              <a:rPr lang="nb-NO" altLang="ja-JP" sz="1400" dirty="0" smtClean="0">
                <a:solidFill>
                  <a:schemeClr val="tx1"/>
                </a:solidFill>
              </a:rPr>
              <a:t>             BLCOK_START</a:t>
            </a:r>
            <a:endParaRPr lang="nb-NO" altLang="ja-JP" sz="1400" dirty="0" smtClean="0">
              <a:solidFill>
                <a:schemeClr val="tx1"/>
              </a:solidFill>
            </a:endParaRPr>
          </a:p>
          <a:p>
            <a:pPr algn="l"/>
            <a:r>
              <a:rPr lang="en-US" altLang="ja-JP" sz="1400" dirty="0" smtClean="0">
                <a:solidFill>
                  <a:schemeClr val="tx1"/>
                </a:solidFill>
              </a:rPr>
              <a:t>                 </a:t>
            </a:r>
            <a:r>
              <a:rPr lang="ja-JP" altLang="en-US" sz="1400" dirty="0" smtClean="0">
                <a:solidFill>
                  <a:schemeClr val="tx1"/>
                </a:solidFill>
              </a:rPr>
              <a:t>・・・・・・・・・・・</a:t>
            </a:r>
            <a:endParaRPr lang="en-US" altLang="ja-JP" sz="1400" dirty="0" smtClean="0">
              <a:solidFill>
                <a:schemeClr val="tx1"/>
              </a:solidFill>
            </a:endParaRPr>
          </a:p>
          <a:p>
            <a:pPr algn="l"/>
            <a:r>
              <a:rPr lang="en-US" altLang="ja-JP" sz="1400" dirty="0" smtClean="0">
                <a:solidFill>
                  <a:schemeClr val="tx1"/>
                </a:solidFill>
              </a:rPr>
              <a:t> </a:t>
            </a:r>
            <a:r>
              <a:rPr lang="en-US" altLang="ja-JP" sz="1400" dirty="0" smtClean="0">
                <a:solidFill>
                  <a:schemeClr val="tx1"/>
                </a:solidFill>
              </a:rPr>
              <a:t>        get</a:t>
            </a:r>
          </a:p>
          <a:p>
            <a:pPr algn="l"/>
            <a:r>
              <a:rPr lang="en-US" altLang="ja-JP" sz="1400" dirty="0" smtClean="0">
                <a:solidFill>
                  <a:schemeClr val="tx1"/>
                </a:solidFill>
              </a:rPr>
              <a:t> </a:t>
            </a:r>
            <a:r>
              <a:rPr lang="en-US" altLang="ja-JP" sz="1400" dirty="0" smtClean="0">
                <a:solidFill>
                  <a:schemeClr val="tx1"/>
                </a:solidFill>
              </a:rPr>
              <a:t>            BLOCK_START</a:t>
            </a:r>
          </a:p>
          <a:p>
            <a:pPr algn="l"/>
            <a:r>
              <a:rPr lang="en-US" altLang="ja-JP" sz="1400" dirty="0" smtClean="0">
                <a:solidFill>
                  <a:schemeClr val="tx1"/>
                </a:solidFill>
              </a:rPr>
              <a:t> </a:t>
            </a:r>
            <a:r>
              <a:rPr lang="en-US" altLang="ja-JP" sz="1400" dirty="0" smtClean="0">
                <a:solidFill>
                  <a:schemeClr val="tx1"/>
                </a:solidFill>
              </a:rPr>
              <a:t>                </a:t>
            </a:r>
            <a:r>
              <a:rPr lang="ja-JP" altLang="en-US" sz="1400" dirty="0" smtClean="0">
                <a:solidFill>
                  <a:schemeClr val="tx1"/>
                </a:solidFill>
              </a:rPr>
              <a:t>・・・・・・・・・・・</a:t>
            </a:r>
            <a:endParaRPr kumimoji="1" lang="ja-JP" altLang="en-US" sz="1400" dirty="0">
              <a:solidFill>
                <a:schemeClr val="tx1"/>
              </a:solidFill>
            </a:endParaRPr>
          </a:p>
        </p:txBody>
      </p:sp>
      <p:sp>
        <p:nvSpPr>
          <p:cNvPr id="11" name="縦巻き 10"/>
          <p:cNvSpPr/>
          <p:nvPr/>
        </p:nvSpPr>
        <p:spPr>
          <a:xfrm>
            <a:off x="3357554" y="1071546"/>
            <a:ext cx="3286180" cy="5522353"/>
          </a:xfrm>
          <a:prstGeom prst="verticalScroll">
            <a:avLst>
              <a:gd name="adj" fmla="val 2878"/>
            </a:avLst>
          </a:prstGeom>
          <a:solidFill>
            <a:srgbClr val="F3F3FB"/>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altLang="ja-JP" sz="1400" dirty="0" smtClean="0">
                <a:solidFill>
                  <a:schemeClr val="tx1"/>
                </a:solidFill>
              </a:rPr>
              <a:t>METHOD_DEFINITION</a:t>
            </a:r>
          </a:p>
          <a:p>
            <a:pPr algn="l"/>
            <a:r>
              <a:rPr lang="en-US" altLang="ja-JP" sz="1400" dirty="0" smtClean="0">
                <a:solidFill>
                  <a:schemeClr val="tx1"/>
                </a:solidFill>
              </a:rPr>
              <a:t>    MODIFIERS</a:t>
            </a:r>
          </a:p>
          <a:p>
            <a:pPr algn="l"/>
            <a:r>
              <a:rPr lang="en-US" altLang="ja-JP" sz="1400" dirty="0" smtClean="0">
                <a:solidFill>
                  <a:schemeClr val="tx1"/>
                </a:solidFill>
              </a:rPr>
              <a:t>         public</a:t>
            </a:r>
          </a:p>
          <a:p>
            <a:pPr algn="l"/>
            <a:r>
              <a:rPr lang="en-US" altLang="ja-JP" sz="1400" dirty="0" smtClean="0">
                <a:solidFill>
                  <a:schemeClr val="tx1"/>
                </a:solidFill>
              </a:rPr>
              <a:t>    RETURN_TYPE</a:t>
            </a:r>
          </a:p>
          <a:p>
            <a:pPr algn="l"/>
            <a:r>
              <a:rPr lang="en-US" altLang="ja-JP" sz="1400" dirty="0" smtClean="0">
                <a:solidFill>
                  <a:schemeClr val="tx1"/>
                </a:solidFill>
              </a:rPr>
              <a:t>         void</a:t>
            </a:r>
          </a:p>
          <a:p>
            <a:pPr algn="l"/>
            <a:r>
              <a:rPr lang="en-US" altLang="ja-JP" sz="1400" dirty="0" smtClean="0">
                <a:solidFill>
                  <a:schemeClr val="tx1"/>
                </a:solidFill>
              </a:rPr>
              <a:t> </a:t>
            </a:r>
            <a:r>
              <a:rPr lang="en-US" altLang="ja-JP" sz="1400" dirty="0" smtClean="0">
                <a:solidFill>
                  <a:schemeClr val="tx1"/>
                </a:solidFill>
              </a:rPr>
              <a:t>   NAME</a:t>
            </a:r>
          </a:p>
          <a:p>
            <a:pPr algn="l"/>
            <a:r>
              <a:rPr lang="en-US" altLang="ja-JP" sz="1400" dirty="0" smtClean="0">
                <a:solidFill>
                  <a:schemeClr val="tx1"/>
                </a:solidFill>
              </a:rPr>
              <a:t> </a:t>
            </a:r>
            <a:r>
              <a:rPr lang="en-US" altLang="ja-JP" sz="1400" dirty="0" smtClean="0">
                <a:solidFill>
                  <a:schemeClr val="tx1"/>
                </a:solidFill>
              </a:rPr>
              <a:t>       sample</a:t>
            </a:r>
          </a:p>
          <a:p>
            <a:pPr algn="l"/>
            <a:r>
              <a:rPr lang="en-US" altLang="ja-JP" sz="1400" dirty="0" smtClean="0">
                <a:solidFill>
                  <a:schemeClr val="tx1"/>
                </a:solidFill>
              </a:rPr>
              <a:t>    PARAMETERS</a:t>
            </a:r>
          </a:p>
          <a:p>
            <a:pPr algn="l"/>
            <a:r>
              <a:rPr lang="en-US" altLang="ja-JP" sz="1400" dirty="0" smtClean="0">
                <a:solidFill>
                  <a:schemeClr val="tx1"/>
                </a:solidFill>
              </a:rPr>
              <a:t>         METHOD_PARA_DEF</a:t>
            </a:r>
          </a:p>
          <a:p>
            <a:pPr algn="l"/>
            <a:r>
              <a:rPr lang="en-US" altLang="ja-JP" sz="1400" dirty="0" smtClean="0">
                <a:solidFill>
                  <a:schemeClr val="tx1"/>
                </a:solidFill>
              </a:rPr>
              <a:t>             TYPE</a:t>
            </a:r>
          </a:p>
          <a:p>
            <a:pPr algn="l"/>
            <a:r>
              <a:rPr lang="en-US" altLang="ja-JP" sz="1400" dirty="0" smtClean="0">
                <a:solidFill>
                  <a:schemeClr val="tx1"/>
                </a:solidFill>
              </a:rPr>
              <a:t> </a:t>
            </a:r>
            <a:r>
              <a:rPr lang="en-US" altLang="ja-JP" sz="1400" dirty="0" smtClean="0">
                <a:solidFill>
                  <a:schemeClr val="tx1"/>
                </a:solidFill>
              </a:rPr>
              <a:t>                String</a:t>
            </a:r>
          </a:p>
          <a:p>
            <a:pPr algn="l"/>
            <a:r>
              <a:rPr lang="en-US" altLang="ja-JP" sz="1400" dirty="0" smtClean="0">
                <a:solidFill>
                  <a:schemeClr val="tx1"/>
                </a:solidFill>
              </a:rPr>
              <a:t> </a:t>
            </a:r>
            <a:r>
              <a:rPr lang="en-US" altLang="ja-JP" sz="1400" dirty="0" smtClean="0">
                <a:solidFill>
                  <a:schemeClr val="tx1"/>
                </a:solidFill>
              </a:rPr>
              <a:t>            NAME</a:t>
            </a:r>
          </a:p>
          <a:p>
            <a:pPr algn="l"/>
            <a:r>
              <a:rPr lang="en-US" altLang="ja-JP" sz="1400" dirty="0" smtClean="0">
                <a:solidFill>
                  <a:schemeClr val="tx1"/>
                </a:solidFill>
              </a:rPr>
              <a:t> </a:t>
            </a:r>
            <a:r>
              <a:rPr lang="en-US" altLang="ja-JP" sz="1400" dirty="0" smtClean="0">
                <a:solidFill>
                  <a:schemeClr val="tx1"/>
                </a:solidFill>
              </a:rPr>
              <a:t>                value</a:t>
            </a:r>
          </a:p>
          <a:p>
            <a:pPr algn="l"/>
            <a:r>
              <a:rPr lang="en-US" altLang="ja-JP" sz="1400" dirty="0" smtClean="0">
                <a:solidFill>
                  <a:schemeClr val="tx1"/>
                </a:solidFill>
              </a:rPr>
              <a:t> </a:t>
            </a:r>
            <a:r>
              <a:rPr lang="en-US" altLang="ja-JP" sz="1400" dirty="0" smtClean="0">
                <a:solidFill>
                  <a:schemeClr val="tx1"/>
                </a:solidFill>
              </a:rPr>
              <a:t>   </a:t>
            </a:r>
            <a:r>
              <a:rPr lang="nb-NO" altLang="ja-JP" sz="1400" dirty="0" smtClean="0">
                <a:solidFill>
                  <a:schemeClr val="tx1"/>
                </a:solidFill>
              </a:rPr>
              <a:t>BLCOK_START</a:t>
            </a:r>
            <a:endParaRPr lang="nb-NO" altLang="ja-JP" sz="1400" dirty="0" smtClean="0">
              <a:solidFill>
                <a:schemeClr val="tx1"/>
              </a:solidFill>
            </a:endParaRPr>
          </a:p>
          <a:p>
            <a:pPr algn="l"/>
            <a:r>
              <a:rPr lang="en-US" altLang="ja-JP" sz="1400" dirty="0" smtClean="0">
                <a:solidFill>
                  <a:schemeClr val="tx1"/>
                </a:solidFill>
              </a:rPr>
              <a:t>    </a:t>
            </a:r>
            <a:r>
              <a:rPr lang="en-US" altLang="ja-JP" sz="1400" dirty="0" smtClean="0">
                <a:solidFill>
                  <a:schemeClr val="tx1"/>
                </a:solidFill>
              </a:rPr>
              <a:t>     </a:t>
            </a:r>
            <a:r>
              <a:rPr lang="ja-JP" altLang="en-US" sz="1400" dirty="0" smtClean="0">
                <a:solidFill>
                  <a:schemeClr val="tx1"/>
                </a:solidFill>
              </a:rPr>
              <a:t>・</a:t>
            </a:r>
            <a:r>
              <a:rPr lang="ja-JP" altLang="en-US" sz="1400" dirty="0" smtClean="0">
                <a:solidFill>
                  <a:schemeClr val="tx1"/>
                </a:solidFill>
              </a:rPr>
              <a:t>・・・・・・・・・・</a:t>
            </a:r>
            <a:endParaRPr lang="en-US" altLang="ja-JP" sz="1400" dirty="0" smtClean="0">
              <a:solidFill>
                <a:schemeClr val="tx1"/>
              </a:solidFill>
            </a:endParaRPr>
          </a:p>
          <a:p>
            <a:pPr algn="l"/>
            <a:r>
              <a:rPr lang="en-US" altLang="ja-JP" sz="1400" dirty="0" smtClean="0">
                <a:solidFill>
                  <a:schemeClr val="tx1"/>
                </a:solidFill>
              </a:rPr>
              <a:t>METHOD_DEFINITION</a:t>
            </a:r>
          </a:p>
          <a:p>
            <a:pPr algn="l"/>
            <a:r>
              <a:rPr lang="en-US" altLang="ja-JP" sz="1400" dirty="0" smtClean="0">
                <a:solidFill>
                  <a:schemeClr val="tx1"/>
                </a:solidFill>
              </a:rPr>
              <a:t>    MODIFIERS</a:t>
            </a:r>
          </a:p>
          <a:p>
            <a:pPr algn="l"/>
            <a:r>
              <a:rPr lang="en-US" altLang="ja-JP" sz="1400" dirty="0" smtClean="0">
                <a:solidFill>
                  <a:schemeClr val="tx1"/>
                </a:solidFill>
              </a:rPr>
              <a:t>        </a:t>
            </a:r>
            <a:r>
              <a:rPr lang="en-US" altLang="ja-JP" sz="1400" dirty="0" smtClean="0">
                <a:solidFill>
                  <a:schemeClr val="tx1"/>
                </a:solidFill>
              </a:rPr>
              <a:t>public</a:t>
            </a:r>
          </a:p>
          <a:p>
            <a:pPr algn="l"/>
            <a:r>
              <a:rPr lang="en-US" altLang="ja-JP" sz="1400" dirty="0" smtClean="0">
                <a:solidFill>
                  <a:schemeClr val="tx1"/>
                </a:solidFill>
              </a:rPr>
              <a:t>    RETURN_TYPE</a:t>
            </a:r>
          </a:p>
          <a:p>
            <a:pPr algn="l"/>
            <a:r>
              <a:rPr lang="en-US" altLang="ja-JP" sz="1400" dirty="0" smtClean="0">
                <a:solidFill>
                  <a:schemeClr val="tx1"/>
                </a:solidFill>
              </a:rPr>
              <a:t>        String</a:t>
            </a:r>
          </a:p>
          <a:p>
            <a:pPr algn="l"/>
            <a:r>
              <a:rPr lang="en-US" altLang="ja-JP" sz="1400" dirty="0" smtClean="0">
                <a:solidFill>
                  <a:schemeClr val="tx1"/>
                </a:solidFill>
              </a:rPr>
              <a:t> </a:t>
            </a:r>
            <a:r>
              <a:rPr lang="en-US" altLang="ja-JP" sz="1400" dirty="0" smtClean="0">
                <a:solidFill>
                  <a:schemeClr val="tx1"/>
                </a:solidFill>
              </a:rPr>
              <a:t>   NAME</a:t>
            </a:r>
          </a:p>
          <a:p>
            <a:pPr algn="l"/>
            <a:r>
              <a:rPr lang="en-US" altLang="ja-JP" sz="1400" dirty="0" smtClean="0">
                <a:solidFill>
                  <a:schemeClr val="tx1"/>
                </a:solidFill>
              </a:rPr>
              <a:t> </a:t>
            </a:r>
            <a:r>
              <a:rPr lang="en-US" altLang="ja-JP" sz="1400" dirty="0" smtClean="0">
                <a:solidFill>
                  <a:schemeClr val="tx1"/>
                </a:solidFill>
              </a:rPr>
              <a:t>       sample</a:t>
            </a:r>
            <a:endParaRPr lang="en-US" altLang="ja-JP" sz="1400" dirty="0" smtClean="0">
              <a:solidFill>
                <a:schemeClr val="tx1"/>
              </a:solidFill>
            </a:endParaRPr>
          </a:p>
          <a:p>
            <a:pPr algn="l"/>
            <a:r>
              <a:rPr lang="en-US" altLang="ja-JP" sz="1400" dirty="0" smtClean="0">
                <a:solidFill>
                  <a:schemeClr val="tx1"/>
                </a:solidFill>
              </a:rPr>
              <a:t>    PARAMETERS</a:t>
            </a:r>
          </a:p>
          <a:p>
            <a:pPr algn="l"/>
            <a:r>
              <a:rPr lang="nb-NO" altLang="ja-JP" sz="1400" dirty="0" smtClean="0">
                <a:solidFill>
                  <a:schemeClr val="tx1"/>
                </a:solidFill>
              </a:rPr>
              <a:t>    BLCOK_START</a:t>
            </a:r>
            <a:endParaRPr lang="nb-NO" altLang="ja-JP" sz="1400" dirty="0" smtClean="0">
              <a:solidFill>
                <a:schemeClr val="tx1"/>
              </a:solidFill>
            </a:endParaRPr>
          </a:p>
          <a:p>
            <a:pPr algn="l"/>
            <a:r>
              <a:rPr lang="en-US" altLang="ja-JP" sz="1400" dirty="0" smtClean="0">
                <a:solidFill>
                  <a:schemeClr val="tx1"/>
                </a:solidFill>
              </a:rPr>
              <a:t>         </a:t>
            </a:r>
            <a:r>
              <a:rPr lang="ja-JP" altLang="en-US" sz="1400" dirty="0" smtClean="0">
                <a:solidFill>
                  <a:schemeClr val="tx1"/>
                </a:solidFill>
              </a:rPr>
              <a:t>・・・・・・・・・・</a:t>
            </a:r>
            <a:r>
              <a:rPr lang="ja-JP" altLang="en-US" sz="1400" dirty="0" smtClean="0">
                <a:solidFill>
                  <a:schemeClr val="tx1"/>
                </a:solidFill>
              </a:rPr>
              <a:t>・</a:t>
            </a:r>
            <a:endParaRPr lang="ja-JP" altLang="en-US" sz="1400" dirty="0" smtClean="0">
              <a:solidFill>
                <a:schemeClr val="tx1"/>
              </a:solidFill>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発表の流れ</a:t>
            </a:r>
            <a:endParaRPr kumimoji="1" lang="ja-JP" altLang="en-US" dirty="0"/>
          </a:p>
        </p:txBody>
      </p:sp>
      <p:sp>
        <p:nvSpPr>
          <p:cNvPr id="3" name="コンテンツ プレースホルダ 2"/>
          <p:cNvSpPr>
            <a:spLocks noGrp="1"/>
          </p:cNvSpPr>
          <p:nvPr>
            <p:ph idx="1"/>
          </p:nvPr>
        </p:nvSpPr>
        <p:spPr/>
        <p:txBody>
          <a:bodyPr/>
          <a:lstStyle/>
          <a:p>
            <a:r>
              <a:rPr kumimoji="1" lang="ja-JP" altLang="en-US" sz="2800" dirty="0" smtClean="0">
                <a:solidFill>
                  <a:srgbClr val="FF0000"/>
                </a:solidFill>
              </a:rPr>
              <a:t>研究背景</a:t>
            </a:r>
            <a:endParaRPr kumimoji="1" lang="en-US" altLang="ja-JP" sz="2800" dirty="0" smtClean="0">
              <a:solidFill>
                <a:srgbClr val="FF0000"/>
              </a:solidFill>
            </a:endParaRPr>
          </a:p>
          <a:p>
            <a:pPr lvl="1"/>
            <a:r>
              <a:rPr kumimoji="1" lang="ja-JP" altLang="en-US" sz="2400" dirty="0" smtClean="0">
                <a:solidFill>
                  <a:srgbClr val="FF0000"/>
                </a:solidFill>
              </a:rPr>
              <a:t>ソフトウェアメトリクス</a:t>
            </a:r>
            <a:endParaRPr kumimoji="1" lang="en-US" altLang="ja-JP" sz="2400" dirty="0" smtClean="0">
              <a:solidFill>
                <a:srgbClr val="FF0000"/>
              </a:solidFill>
            </a:endParaRPr>
          </a:p>
          <a:p>
            <a:pPr lvl="1"/>
            <a:r>
              <a:rPr lang="ja-JP" altLang="en-US" sz="2400" dirty="0" smtClean="0">
                <a:solidFill>
                  <a:srgbClr val="FF0000"/>
                </a:solidFill>
              </a:rPr>
              <a:t>ソースコード解析</a:t>
            </a:r>
            <a:endParaRPr lang="en-US" altLang="ja-JP" sz="2400" dirty="0" smtClean="0">
              <a:solidFill>
                <a:srgbClr val="FF0000"/>
              </a:solidFill>
            </a:endParaRPr>
          </a:p>
          <a:p>
            <a:pPr lvl="1"/>
            <a:r>
              <a:rPr kumimoji="1" lang="ja-JP" altLang="en-US" sz="2400" dirty="0" smtClean="0">
                <a:solidFill>
                  <a:srgbClr val="FF0000"/>
                </a:solidFill>
              </a:rPr>
              <a:t>ソフトウェアメトリクス計測ツール</a:t>
            </a:r>
            <a:endParaRPr kumimoji="1" lang="en-US" altLang="ja-JP" sz="2400" dirty="0" smtClean="0">
              <a:solidFill>
                <a:srgbClr val="FF0000"/>
              </a:solidFill>
            </a:endParaRPr>
          </a:p>
          <a:p>
            <a:r>
              <a:rPr lang="ja-JP" altLang="en-US" sz="2800" dirty="0" smtClean="0"/>
              <a:t>研究目的</a:t>
            </a:r>
            <a:endParaRPr lang="en-US" altLang="ja-JP" sz="2800" dirty="0" smtClean="0"/>
          </a:p>
          <a:p>
            <a:r>
              <a:rPr kumimoji="1" lang="en-US" altLang="ja-JP" sz="2800" dirty="0" smtClean="0"/>
              <a:t>MASU</a:t>
            </a:r>
            <a:r>
              <a:rPr kumimoji="1" lang="ja-JP" altLang="en-US" sz="2800" dirty="0" smtClean="0"/>
              <a:t>の説明</a:t>
            </a:r>
            <a:endParaRPr kumimoji="1" lang="en-US" altLang="ja-JP" sz="2800" dirty="0" smtClean="0"/>
          </a:p>
          <a:p>
            <a:r>
              <a:rPr lang="ja-JP" altLang="en-US" sz="2800" dirty="0" smtClean="0"/>
              <a:t>メトリクス計測プラグイン実装例</a:t>
            </a:r>
            <a:endParaRPr lang="en-US" altLang="ja-JP" sz="2800" dirty="0" smtClean="0"/>
          </a:p>
          <a:p>
            <a:r>
              <a:rPr lang="ja-JP" altLang="en-US" sz="2800" dirty="0" smtClean="0"/>
              <a:t>ソースコード解析ツールとしての応用例</a:t>
            </a:r>
            <a:endParaRPr lang="en-US" altLang="ja-JP" sz="2800" dirty="0" smtClean="0"/>
          </a:p>
          <a:p>
            <a:r>
              <a:rPr kumimoji="1" lang="ja-JP" altLang="en-US" sz="2800" dirty="0" smtClean="0"/>
              <a:t>関連研究</a:t>
            </a:r>
            <a:endParaRPr kumimoji="1" lang="en-US" altLang="ja-JP" sz="2800" dirty="0" smtClean="0"/>
          </a:p>
          <a:p>
            <a:r>
              <a:rPr lang="ja-JP" altLang="en-US" sz="2800" dirty="0" smtClean="0"/>
              <a:t>まとめと今後の課題</a:t>
            </a:r>
            <a:endParaRPr kumimoji="1" lang="ja-JP" altLang="en-US" sz="2800" dirty="0"/>
          </a:p>
        </p:txBody>
      </p:sp>
      <p:sp>
        <p:nvSpPr>
          <p:cNvPr id="4" name="フッター プレースホルダ 3"/>
          <p:cNvSpPr>
            <a:spLocks noGrp="1"/>
          </p:cNvSpPr>
          <p:nvPr>
            <p:ph type="ftr" sz="quarter" idx="10"/>
          </p:nvPr>
        </p:nvSpPr>
        <p:spPr/>
        <p:txBody>
          <a:bodyPr/>
          <a:lstStyle/>
          <a:p>
            <a:pPr>
              <a:defRPr/>
            </a:pPr>
            <a:r>
              <a:rPr lang="en-US" altLang="ja-JP" smtClean="0"/>
              <a:t>SES2008</a:t>
            </a:r>
            <a:endParaRPr lang="en-US" altLang="ja-JP"/>
          </a:p>
        </p:txBody>
      </p:sp>
      <p:sp>
        <p:nvSpPr>
          <p:cNvPr id="5" name="日付プレースホルダ 4"/>
          <p:cNvSpPr>
            <a:spLocks noGrp="1"/>
          </p:cNvSpPr>
          <p:nvPr>
            <p:ph type="dt" sz="half" idx="11"/>
          </p:nvPr>
        </p:nvSpPr>
        <p:spPr/>
        <p:txBody>
          <a:bodyPr/>
          <a:lstStyle/>
          <a:p>
            <a:pPr>
              <a:defRPr/>
            </a:pPr>
            <a:fld id="{F6DAE3D0-A5FA-42EA-A1C2-665D53F7F5EF}" type="datetime1">
              <a:rPr lang="ja-JP" altLang="en-US" smtClean="0"/>
              <a:pPr>
                <a:defRPr/>
              </a:pPr>
              <a:t>2008/9/2</a:t>
            </a:fld>
            <a:endParaRPr lang="en-US" altLang="ja-JP"/>
          </a:p>
        </p:txBody>
      </p:sp>
      <p:sp>
        <p:nvSpPr>
          <p:cNvPr id="6" name="スライド番号プレースホルダ 5"/>
          <p:cNvSpPr>
            <a:spLocks noGrp="1"/>
          </p:cNvSpPr>
          <p:nvPr>
            <p:ph type="sldNum" sz="quarter" idx="12"/>
          </p:nvPr>
        </p:nvSpPr>
        <p:spPr/>
        <p:txBody>
          <a:bodyPr/>
          <a:lstStyle/>
          <a:p>
            <a:pPr>
              <a:defRPr/>
            </a:pPr>
            <a:fld id="{BD18DDC3-C755-4A6D-9493-9608DB95ADBF}" type="slidenum">
              <a:rPr lang="en-US" altLang="ja-JP" smtClean="0"/>
              <a:pPr>
                <a:defRPr/>
              </a:pPr>
              <a:t>4</a:t>
            </a:fld>
            <a:endParaRPr lang="en-US" altLang="ja-JP"/>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ソフトウェアメトリクス</a:t>
            </a:r>
            <a:endParaRPr kumimoji="1" lang="ja-JP" altLang="en-US" dirty="0"/>
          </a:p>
        </p:txBody>
      </p:sp>
      <p:sp>
        <p:nvSpPr>
          <p:cNvPr id="3" name="コンテンツ プレースホルダ 2"/>
          <p:cNvSpPr>
            <a:spLocks noGrp="1"/>
          </p:cNvSpPr>
          <p:nvPr>
            <p:ph idx="1"/>
          </p:nvPr>
        </p:nvSpPr>
        <p:spPr/>
        <p:txBody>
          <a:bodyPr/>
          <a:lstStyle/>
          <a:p>
            <a:r>
              <a:rPr kumimoji="1" lang="ja-JP" altLang="en-US" sz="2800" dirty="0" smtClean="0"/>
              <a:t>ソフトウェアの品質評価や工数・保守コスト予測などに用いられる尺度</a:t>
            </a:r>
            <a:endParaRPr kumimoji="1" lang="en-US" altLang="ja-JP" sz="2800" dirty="0" smtClean="0"/>
          </a:p>
          <a:p>
            <a:pPr lvl="1"/>
            <a:r>
              <a:rPr lang="en-US" altLang="ja-JP" sz="2400" dirty="0" smtClean="0"/>
              <a:t>CK</a:t>
            </a:r>
            <a:r>
              <a:rPr lang="ja-JP" altLang="en-US" sz="2400" dirty="0" smtClean="0"/>
              <a:t>メトリクス</a:t>
            </a:r>
            <a:endParaRPr lang="en-US" altLang="ja-JP" sz="2400" dirty="0" smtClean="0"/>
          </a:p>
          <a:p>
            <a:pPr lvl="1"/>
            <a:r>
              <a:rPr kumimoji="1" lang="ja-JP" altLang="en-US" sz="2400" dirty="0" smtClean="0"/>
              <a:t>サイクロマチック数</a:t>
            </a:r>
            <a:endParaRPr kumimoji="1" lang="en-US" altLang="ja-JP" sz="2400" dirty="0" smtClean="0"/>
          </a:p>
          <a:p>
            <a:r>
              <a:rPr lang="ja-JP" altLang="en-US" sz="2800" dirty="0" smtClean="0"/>
              <a:t>ソフトウェアの概念的な要素に対して定義される</a:t>
            </a:r>
            <a:endParaRPr lang="en-US" altLang="ja-JP" sz="2800" dirty="0" smtClean="0"/>
          </a:p>
          <a:p>
            <a:pPr lvl="1"/>
            <a:r>
              <a:rPr kumimoji="1" lang="ja-JP" altLang="en-US" sz="2400" dirty="0" smtClean="0"/>
              <a:t>言語間の記述様式の差異にとらわれない</a:t>
            </a:r>
            <a:endParaRPr kumimoji="1" lang="en-US" altLang="ja-JP" sz="2400" dirty="0" smtClean="0"/>
          </a:p>
          <a:p>
            <a:r>
              <a:rPr lang="ja-JP" altLang="en-US" sz="2800" dirty="0" smtClean="0"/>
              <a:t>ソフトウェアメトリクス計測</a:t>
            </a:r>
            <a:endParaRPr lang="en-US" altLang="ja-JP" sz="2800" dirty="0" smtClean="0"/>
          </a:p>
          <a:p>
            <a:pPr lvl="1"/>
            <a:r>
              <a:rPr kumimoji="1" lang="ja-JP" altLang="en-US" sz="2400" dirty="0" smtClean="0"/>
              <a:t>ソースコード解析</a:t>
            </a:r>
            <a:endParaRPr kumimoji="1" lang="en-US" altLang="ja-JP" sz="2400" dirty="0" smtClean="0"/>
          </a:p>
          <a:p>
            <a:pPr lvl="2"/>
            <a:r>
              <a:rPr lang="ja-JP" altLang="en-US" sz="2000" dirty="0" smtClean="0"/>
              <a:t>ソースコード解析を行うためのプログラムは言語依存</a:t>
            </a:r>
            <a:endParaRPr kumimoji="1" lang="en-US" altLang="ja-JP" sz="2000" dirty="0" smtClean="0"/>
          </a:p>
          <a:p>
            <a:pPr lvl="1"/>
            <a:r>
              <a:rPr lang="ja-JP" altLang="en-US" sz="2400" dirty="0" smtClean="0"/>
              <a:t>メトリクス値計測</a:t>
            </a:r>
            <a:endParaRPr lang="en-US" altLang="ja-JP" sz="2400" dirty="0" smtClean="0"/>
          </a:p>
          <a:p>
            <a:pPr lvl="2"/>
            <a:r>
              <a:rPr lang="ja-JP" altLang="en-US" sz="2000" dirty="0" smtClean="0"/>
              <a:t>計測のためのビジネスロジックは言語非依存</a:t>
            </a:r>
            <a:endParaRPr kumimoji="1" lang="en-US" altLang="ja-JP" sz="2000" dirty="0" smtClean="0"/>
          </a:p>
        </p:txBody>
      </p:sp>
      <p:sp>
        <p:nvSpPr>
          <p:cNvPr id="4" name="フッター プレースホルダ 3"/>
          <p:cNvSpPr>
            <a:spLocks noGrp="1"/>
          </p:cNvSpPr>
          <p:nvPr>
            <p:ph type="ftr" sz="quarter" idx="10"/>
          </p:nvPr>
        </p:nvSpPr>
        <p:spPr/>
        <p:txBody>
          <a:bodyPr/>
          <a:lstStyle/>
          <a:p>
            <a:pPr>
              <a:defRPr/>
            </a:pPr>
            <a:r>
              <a:rPr lang="en-US" altLang="ja-JP" smtClean="0"/>
              <a:t>SES2008</a:t>
            </a:r>
            <a:endParaRPr lang="en-US" altLang="ja-JP"/>
          </a:p>
        </p:txBody>
      </p:sp>
      <p:sp>
        <p:nvSpPr>
          <p:cNvPr id="5" name="日付プレースホルダ 4"/>
          <p:cNvSpPr>
            <a:spLocks noGrp="1"/>
          </p:cNvSpPr>
          <p:nvPr>
            <p:ph type="dt" sz="half" idx="11"/>
          </p:nvPr>
        </p:nvSpPr>
        <p:spPr/>
        <p:txBody>
          <a:bodyPr/>
          <a:lstStyle/>
          <a:p>
            <a:pPr>
              <a:defRPr/>
            </a:pPr>
            <a:fld id="{6E766BC2-9D11-4357-9BF3-73C866FF1B41}" type="datetime1">
              <a:rPr lang="ja-JP" altLang="en-US" smtClean="0"/>
              <a:pPr>
                <a:defRPr/>
              </a:pPr>
              <a:t>2008/9/2</a:t>
            </a:fld>
            <a:endParaRPr lang="en-US" altLang="ja-JP"/>
          </a:p>
        </p:txBody>
      </p:sp>
      <p:sp>
        <p:nvSpPr>
          <p:cNvPr id="6" name="スライド番号プレースホルダ 5"/>
          <p:cNvSpPr>
            <a:spLocks noGrp="1"/>
          </p:cNvSpPr>
          <p:nvPr>
            <p:ph type="sldNum" sz="quarter" idx="12"/>
          </p:nvPr>
        </p:nvSpPr>
        <p:spPr/>
        <p:txBody>
          <a:bodyPr/>
          <a:lstStyle/>
          <a:p>
            <a:pPr>
              <a:defRPr/>
            </a:pPr>
            <a:fld id="{BD18DDC3-C755-4A6D-9493-9608DB95ADBF}" type="slidenum">
              <a:rPr lang="en-US" altLang="ja-JP" smtClean="0"/>
              <a:pPr>
                <a:defRPr/>
              </a:pPr>
              <a:t>5</a:t>
            </a:fld>
            <a:endParaRPr lang="en-US" altLang="ja-JP"/>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ソースコード解析</a:t>
            </a:r>
            <a:endParaRPr kumimoji="1" lang="ja-JP" altLang="en-US" dirty="0"/>
          </a:p>
        </p:txBody>
      </p:sp>
      <p:sp>
        <p:nvSpPr>
          <p:cNvPr id="3" name="コンテンツ プレースホルダ 2"/>
          <p:cNvSpPr>
            <a:spLocks noGrp="1"/>
          </p:cNvSpPr>
          <p:nvPr>
            <p:ph idx="1"/>
          </p:nvPr>
        </p:nvSpPr>
        <p:spPr/>
        <p:txBody>
          <a:bodyPr/>
          <a:lstStyle/>
          <a:p>
            <a:r>
              <a:rPr kumimoji="1" lang="ja-JP" altLang="en-US" sz="2800" dirty="0" smtClean="0"/>
              <a:t>解析器と呼ばれるプログラムを用いてソースコードの情報を抽出</a:t>
            </a:r>
            <a:endParaRPr kumimoji="1" lang="en-US" altLang="ja-JP" sz="2800" dirty="0" smtClean="0"/>
          </a:p>
          <a:p>
            <a:r>
              <a:rPr lang="ja-JP" altLang="en-US" sz="2800" dirty="0" smtClean="0"/>
              <a:t>さまざまな目的で用いられる</a:t>
            </a:r>
            <a:endParaRPr lang="en-US" altLang="ja-JP" sz="2800" dirty="0" smtClean="0"/>
          </a:p>
          <a:p>
            <a:pPr lvl="1"/>
            <a:r>
              <a:rPr kumimoji="1" lang="en-US" altLang="ja-JP" sz="2400" dirty="0" smtClean="0"/>
              <a:t>QA ( Quality Assurance )</a:t>
            </a:r>
          </a:p>
          <a:p>
            <a:pPr lvl="1"/>
            <a:r>
              <a:rPr lang="ja-JP" altLang="en-US" sz="2400" dirty="0" smtClean="0"/>
              <a:t>ソフトウェア工学の研究</a:t>
            </a:r>
            <a:endParaRPr lang="en-US" altLang="ja-JP" sz="2400" dirty="0" smtClean="0"/>
          </a:p>
          <a:p>
            <a:r>
              <a:rPr kumimoji="1" lang="ja-JP" altLang="en-US" sz="2800" dirty="0" smtClean="0"/>
              <a:t>問題点</a:t>
            </a:r>
            <a:endParaRPr kumimoji="1" lang="en-US" altLang="ja-JP" sz="2800" dirty="0" smtClean="0"/>
          </a:p>
          <a:p>
            <a:pPr lvl="1"/>
            <a:r>
              <a:rPr lang="ja-JP" altLang="en-US" sz="2400" dirty="0" smtClean="0"/>
              <a:t>大きなコストを必要とする</a:t>
            </a:r>
            <a:endParaRPr lang="en-US" altLang="ja-JP" sz="2400" dirty="0" smtClean="0"/>
          </a:p>
          <a:p>
            <a:pPr lvl="2"/>
            <a:r>
              <a:rPr kumimoji="1" lang="ja-JP" altLang="en-US" sz="2000" dirty="0" smtClean="0"/>
              <a:t>構文解析だけでなく，意味解析が必要</a:t>
            </a:r>
            <a:endParaRPr kumimoji="1" lang="en-US" altLang="ja-JP" sz="2000" dirty="0" smtClean="0"/>
          </a:p>
          <a:p>
            <a:pPr lvl="1"/>
            <a:r>
              <a:rPr kumimoji="1" lang="ja-JP" altLang="en-US" sz="2400" dirty="0" smtClean="0"/>
              <a:t>目的に応じて解析器に要求される情報は異なる</a:t>
            </a:r>
            <a:endParaRPr kumimoji="1" lang="en-US" altLang="ja-JP" sz="2400" dirty="0" smtClean="0"/>
          </a:p>
          <a:p>
            <a:pPr lvl="1"/>
            <a:r>
              <a:rPr lang="ja-JP" altLang="en-US" sz="2400" dirty="0" smtClean="0"/>
              <a:t>言語に応じた解析器が必要</a:t>
            </a:r>
            <a:endParaRPr kumimoji="1" lang="ja-JP" altLang="en-US" sz="2400" dirty="0"/>
          </a:p>
        </p:txBody>
      </p:sp>
      <p:sp>
        <p:nvSpPr>
          <p:cNvPr id="4" name="フッター プレースホルダ 3"/>
          <p:cNvSpPr>
            <a:spLocks noGrp="1"/>
          </p:cNvSpPr>
          <p:nvPr>
            <p:ph type="ftr" sz="quarter" idx="10"/>
          </p:nvPr>
        </p:nvSpPr>
        <p:spPr/>
        <p:txBody>
          <a:bodyPr/>
          <a:lstStyle/>
          <a:p>
            <a:pPr>
              <a:defRPr/>
            </a:pPr>
            <a:r>
              <a:rPr lang="en-US" altLang="ja-JP" smtClean="0"/>
              <a:t>SES2008</a:t>
            </a:r>
            <a:endParaRPr lang="en-US" altLang="ja-JP" dirty="0"/>
          </a:p>
        </p:txBody>
      </p:sp>
      <p:sp>
        <p:nvSpPr>
          <p:cNvPr id="5" name="日付プレースホルダ 4"/>
          <p:cNvSpPr>
            <a:spLocks noGrp="1"/>
          </p:cNvSpPr>
          <p:nvPr>
            <p:ph type="dt" sz="half" idx="11"/>
          </p:nvPr>
        </p:nvSpPr>
        <p:spPr/>
        <p:txBody>
          <a:bodyPr/>
          <a:lstStyle/>
          <a:p>
            <a:pPr>
              <a:defRPr/>
            </a:pPr>
            <a:fld id="{A41BEC28-1625-4F22-87FF-9D41C1B76065}" type="datetime1">
              <a:rPr lang="ja-JP" altLang="en-US" smtClean="0"/>
              <a:pPr>
                <a:defRPr/>
              </a:pPr>
              <a:t>2008/9/2</a:t>
            </a:fld>
            <a:endParaRPr lang="en-US" altLang="ja-JP"/>
          </a:p>
        </p:txBody>
      </p:sp>
      <p:sp>
        <p:nvSpPr>
          <p:cNvPr id="6" name="スライド番号プレースホルダ 5"/>
          <p:cNvSpPr>
            <a:spLocks noGrp="1"/>
          </p:cNvSpPr>
          <p:nvPr>
            <p:ph type="sldNum" sz="quarter" idx="12"/>
          </p:nvPr>
        </p:nvSpPr>
        <p:spPr/>
        <p:txBody>
          <a:bodyPr/>
          <a:lstStyle/>
          <a:p>
            <a:pPr>
              <a:defRPr/>
            </a:pPr>
            <a:fld id="{BD18DDC3-C755-4A6D-9493-9608DB95ADBF}" type="slidenum">
              <a:rPr lang="en-US" altLang="ja-JP" smtClean="0"/>
              <a:pPr>
                <a:defRPr/>
              </a:pPr>
              <a:t>6</a:t>
            </a:fld>
            <a:endParaRPr lang="en-US" altLang="ja-JP"/>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ソフトウェアメトリクス計測ツール</a:t>
            </a:r>
            <a:endParaRPr kumimoji="1" lang="ja-JP" altLang="en-US" dirty="0"/>
          </a:p>
        </p:txBody>
      </p:sp>
      <p:sp>
        <p:nvSpPr>
          <p:cNvPr id="3" name="コンテンツ プレースホルダ 2"/>
          <p:cNvSpPr>
            <a:spLocks noGrp="1"/>
          </p:cNvSpPr>
          <p:nvPr>
            <p:ph idx="1"/>
          </p:nvPr>
        </p:nvSpPr>
        <p:spPr/>
        <p:txBody>
          <a:bodyPr/>
          <a:lstStyle/>
          <a:p>
            <a:pPr>
              <a:buNone/>
            </a:pPr>
            <a:r>
              <a:rPr lang="ja-JP" altLang="en-US" dirty="0" smtClean="0"/>
              <a:t>　さまざま</a:t>
            </a:r>
            <a:r>
              <a:rPr lang="ja-JP" altLang="en-US" dirty="0" smtClean="0"/>
              <a:t>なソフトウェアメトリクス計測ツールが</a:t>
            </a:r>
            <a:r>
              <a:rPr lang="ja-JP" altLang="en-US" dirty="0" smtClean="0"/>
              <a:t>開発されて</a:t>
            </a:r>
            <a:r>
              <a:rPr lang="ja-JP" altLang="en-US" dirty="0" smtClean="0"/>
              <a:t>いる</a:t>
            </a:r>
            <a:endParaRPr lang="en-US" altLang="ja-JP" dirty="0" smtClean="0"/>
          </a:p>
          <a:p>
            <a:pPr lvl="1"/>
            <a:r>
              <a:rPr lang="ja-JP" altLang="en-US" dirty="0" smtClean="0"/>
              <a:t>多言語に適用できるツールは少ない</a:t>
            </a:r>
            <a:endParaRPr lang="en-US" altLang="ja-JP" dirty="0" smtClean="0"/>
          </a:p>
          <a:p>
            <a:pPr lvl="1"/>
            <a:r>
              <a:rPr lang="ja-JP" altLang="en-US" dirty="0" smtClean="0"/>
              <a:t>同一のメトリクスであっても，計測ツールごとに結果が異なる</a:t>
            </a:r>
            <a:r>
              <a:rPr lang="en-US" altLang="ja-JP" dirty="0" smtClean="0"/>
              <a:t>[Lincke08]</a:t>
            </a:r>
            <a:endParaRPr lang="en-US" altLang="ja-JP" sz="3200" dirty="0" smtClean="0"/>
          </a:p>
          <a:p>
            <a:pPr lvl="1"/>
            <a:r>
              <a:rPr lang="ja-JP" altLang="en-US" dirty="0" smtClean="0"/>
              <a:t>特定のメトリクスの計測に特化している</a:t>
            </a:r>
            <a:endParaRPr lang="en-US" altLang="ja-JP" dirty="0" smtClean="0"/>
          </a:p>
          <a:p>
            <a:pPr lvl="2"/>
            <a:r>
              <a:rPr lang="ja-JP" altLang="en-US" dirty="0" smtClean="0"/>
              <a:t>メトリクスごとに計測ツールを探す必要がある</a:t>
            </a:r>
            <a:endParaRPr lang="en-US" altLang="ja-JP" dirty="0" smtClean="0"/>
          </a:p>
          <a:p>
            <a:pPr lvl="2"/>
            <a:r>
              <a:rPr lang="ja-JP" altLang="en-US" dirty="0" smtClean="0"/>
              <a:t>応用が困難</a:t>
            </a:r>
            <a:endParaRPr lang="en-US" altLang="ja-JP" dirty="0" smtClean="0"/>
          </a:p>
          <a:p>
            <a:pPr lvl="3"/>
            <a:r>
              <a:rPr lang="ja-JP" altLang="en-US" sz="1800" dirty="0" smtClean="0"/>
              <a:t>新規メトリクスへの対応</a:t>
            </a:r>
            <a:endParaRPr lang="en-US" altLang="ja-JP" sz="1800" dirty="0" smtClean="0"/>
          </a:p>
          <a:p>
            <a:pPr lvl="3"/>
            <a:r>
              <a:rPr lang="ja-JP" altLang="en-US" sz="1800" dirty="0" smtClean="0"/>
              <a:t>組織独自のロジックを用いた計測</a:t>
            </a:r>
            <a:endParaRPr lang="en-US" altLang="ja-JP" sz="1800" dirty="0" smtClean="0"/>
          </a:p>
          <a:p>
            <a:pPr lvl="1"/>
            <a:endParaRPr kumimoji="1" lang="ja-JP" altLang="en-US" dirty="0"/>
          </a:p>
        </p:txBody>
      </p:sp>
      <p:sp>
        <p:nvSpPr>
          <p:cNvPr id="4" name="フッター プレースホルダ 3"/>
          <p:cNvSpPr>
            <a:spLocks noGrp="1"/>
          </p:cNvSpPr>
          <p:nvPr>
            <p:ph type="ftr" sz="quarter" idx="10"/>
          </p:nvPr>
        </p:nvSpPr>
        <p:spPr/>
        <p:txBody>
          <a:bodyPr/>
          <a:lstStyle/>
          <a:p>
            <a:pPr>
              <a:defRPr/>
            </a:pPr>
            <a:r>
              <a:rPr lang="en-US" altLang="ja-JP" smtClean="0"/>
              <a:t>SES2008</a:t>
            </a:r>
            <a:endParaRPr lang="en-US" altLang="ja-JP"/>
          </a:p>
        </p:txBody>
      </p:sp>
      <p:sp>
        <p:nvSpPr>
          <p:cNvPr id="5" name="日付プレースホルダ 4"/>
          <p:cNvSpPr>
            <a:spLocks noGrp="1"/>
          </p:cNvSpPr>
          <p:nvPr>
            <p:ph type="dt" sz="half" idx="11"/>
          </p:nvPr>
        </p:nvSpPr>
        <p:spPr/>
        <p:txBody>
          <a:bodyPr/>
          <a:lstStyle/>
          <a:p>
            <a:pPr>
              <a:defRPr/>
            </a:pPr>
            <a:fld id="{A129EB1B-F345-4066-94BD-4B32B06BD42E}" type="datetime1">
              <a:rPr lang="ja-JP" altLang="en-US" smtClean="0"/>
              <a:pPr>
                <a:defRPr/>
              </a:pPr>
              <a:t>2008/9/2</a:t>
            </a:fld>
            <a:endParaRPr lang="en-US" altLang="ja-JP"/>
          </a:p>
        </p:txBody>
      </p:sp>
      <p:sp>
        <p:nvSpPr>
          <p:cNvPr id="6" name="スライド番号プレースホルダ 5"/>
          <p:cNvSpPr>
            <a:spLocks noGrp="1"/>
          </p:cNvSpPr>
          <p:nvPr>
            <p:ph type="sldNum" sz="quarter" idx="12"/>
          </p:nvPr>
        </p:nvSpPr>
        <p:spPr/>
        <p:txBody>
          <a:bodyPr/>
          <a:lstStyle/>
          <a:p>
            <a:pPr>
              <a:defRPr/>
            </a:pPr>
            <a:fld id="{BD18DDC3-C755-4A6D-9493-9608DB95ADBF}" type="slidenum">
              <a:rPr lang="en-US" altLang="ja-JP" smtClean="0"/>
              <a:pPr>
                <a:defRPr/>
              </a:pPr>
              <a:t>7</a:t>
            </a:fld>
            <a:endParaRPr lang="en-US" altLang="ja-JP"/>
          </a:p>
        </p:txBody>
      </p:sp>
      <p:sp>
        <p:nvSpPr>
          <p:cNvPr id="7" name="正方形/長方形 6"/>
          <p:cNvSpPr/>
          <p:nvPr/>
        </p:nvSpPr>
        <p:spPr bwMode="auto">
          <a:xfrm>
            <a:off x="2214546" y="6000768"/>
            <a:ext cx="6715172" cy="584775"/>
          </a:xfrm>
          <a:prstGeom prst="rect">
            <a:avLst/>
          </a:prstGeom>
          <a:solidFill>
            <a:srgbClr val="E6D6F2"/>
          </a:solidFill>
          <a:ln w="25400"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r>
              <a:rPr kumimoji="1" lang="en-US" altLang="ja-JP" sz="1600" b="0" i="0" u="none" strike="noStrike" cap="none" normalizeH="0" baseline="0" dirty="0" smtClean="0">
                <a:ln>
                  <a:noFill/>
                </a:ln>
                <a:solidFill>
                  <a:schemeClr val="tx1"/>
                </a:solidFill>
                <a:effectLst/>
                <a:latin typeface="Arial" charset="0"/>
                <a:ea typeface="ＭＳ Ｐゴシック" pitchFamily="50" charset="-128"/>
              </a:rPr>
              <a:t>[Lincke08]</a:t>
            </a:r>
            <a:r>
              <a:rPr kumimoji="1" lang="ja-JP" altLang="en-US" sz="1600" b="0" i="0" u="none" strike="noStrike" cap="none" normalizeH="0" baseline="0" dirty="0" smtClean="0">
                <a:ln>
                  <a:noFill/>
                </a:ln>
                <a:solidFill>
                  <a:schemeClr val="tx1"/>
                </a:solidFill>
                <a:effectLst/>
                <a:latin typeface="Arial" charset="0"/>
                <a:ea typeface="ＭＳ Ｐゴシック" pitchFamily="50" charset="-128"/>
              </a:rPr>
              <a:t>　</a:t>
            </a:r>
            <a:r>
              <a:rPr kumimoji="1" lang="en-US" altLang="ja-JP" sz="1600" b="0" i="0" u="none" strike="noStrike" cap="none" normalizeH="0" baseline="0" dirty="0" smtClean="0">
                <a:ln>
                  <a:noFill/>
                </a:ln>
                <a:solidFill>
                  <a:schemeClr val="tx1"/>
                </a:solidFill>
                <a:effectLst/>
                <a:latin typeface="Arial" charset="0"/>
                <a:ea typeface="ＭＳ Ｐゴシック" pitchFamily="50" charset="-128"/>
              </a:rPr>
              <a:t>R.</a:t>
            </a:r>
            <a:r>
              <a:rPr kumimoji="1" lang="en-US" altLang="ja-JP" sz="1600" b="0" i="0" u="none" strike="noStrike" cap="none" normalizeH="0" dirty="0" smtClean="0">
                <a:ln>
                  <a:noFill/>
                </a:ln>
                <a:solidFill>
                  <a:schemeClr val="tx1"/>
                </a:solidFill>
                <a:effectLst/>
                <a:latin typeface="Arial" charset="0"/>
                <a:ea typeface="ＭＳ Ｐゴシック" pitchFamily="50" charset="-128"/>
              </a:rPr>
              <a:t> </a:t>
            </a:r>
            <a:r>
              <a:rPr kumimoji="1" lang="en-US" altLang="ja-JP" sz="1600" b="0" i="0" u="none" strike="noStrike" cap="none" normalizeH="0" dirty="0" err="1" smtClean="0">
                <a:ln>
                  <a:noFill/>
                </a:ln>
                <a:solidFill>
                  <a:schemeClr val="tx1"/>
                </a:solidFill>
                <a:effectLst/>
                <a:latin typeface="Arial" charset="0"/>
                <a:ea typeface="ＭＳ Ｐゴシック" pitchFamily="50" charset="-128"/>
              </a:rPr>
              <a:t>Lincke</a:t>
            </a:r>
            <a:r>
              <a:rPr lang="en-US" altLang="ja-JP" sz="1600" dirty="0" smtClean="0">
                <a:ea typeface="ＭＳ Ｐゴシック" pitchFamily="50" charset="-128"/>
              </a:rPr>
              <a:t>, J. Lundberg and W. Lowe “Comparing Software Metrics Tools” ISSTA’08, July 20-24, 2008, Seattle, Washington, USA.</a:t>
            </a:r>
            <a:endParaRPr kumimoji="1" lang="ja-JP" altLang="en-US" sz="1600" b="0" i="0" u="none" strike="noStrike" cap="none" normalizeH="0" baseline="0" dirty="0" smtClean="0">
              <a:ln>
                <a:noFill/>
              </a:ln>
              <a:solidFill>
                <a:schemeClr val="tx1"/>
              </a:solidFill>
              <a:effectLst/>
              <a:latin typeface="Arial" charset="0"/>
              <a:ea typeface="ＭＳ Ｐゴシック" pitchFamily="50" charset="-128"/>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発表の流れ</a:t>
            </a:r>
            <a:endParaRPr kumimoji="1" lang="ja-JP" altLang="en-US" dirty="0"/>
          </a:p>
        </p:txBody>
      </p:sp>
      <p:sp>
        <p:nvSpPr>
          <p:cNvPr id="3" name="コンテンツ プレースホルダ 2"/>
          <p:cNvSpPr>
            <a:spLocks noGrp="1"/>
          </p:cNvSpPr>
          <p:nvPr>
            <p:ph idx="1"/>
          </p:nvPr>
        </p:nvSpPr>
        <p:spPr/>
        <p:txBody>
          <a:bodyPr/>
          <a:lstStyle/>
          <a:p>
            <a:r>
              <a:rPr kumimoji="1" lang="ja-JP" altLang="en-US" sz="3600" dirty="0" smtClean="0"/>
              <a:t>研究背景</a:t>
            </a:r>
            <a:endParaRPr kumimoji="1" lang="en-US" altLang="ja-JP" sz="3600" dirty="0" smtClean="0"/>
          </a:p>
          <a:p>
            <a:r>
              <a:rPr lang="ja-JP" altLang="en-US" sz="3600" dirty="0" smtClean="0">
                <a:solidFill>
                  <a:srgbClr val="FF0000"/>
                </a:solidFill>
              </a:rPr>
              <a:t>研究目的</a:t>
            </a:r>
            <a:endParaRPr lang="en-US" altLang="ja-JP" sz="3600" dirty="0" smtClean="0">
              <a:solidFill>
                <a:srgbClr val="FF0000"/>
              </a:solidFill>
            </a:endParaRPr>
          </a:p>
          <a:p>
            <a:r>
              <a:rPr kumimoji="1" lang="en-US" altLang="ja-JP" sz="3600" dirty="0" smtClean="0"/>
              <a:t>MASU</a:t>
            </a:r>
            <a:r>
              <a:rPr kumimoji="1" lang="ja-JP" altLang="en-US" sz="3600" dirty="0" smtClean="0"/>
              <a:t>の説明</a:t>
            </a:r>
            <a:endParaRPr kumimoji="1" lang="en-US" altLang="ja-JP" sz="3600" dirty="0" smtClean="0"/>
          </a:p>
          <a:p>
            <a:r>
              <a:rPr lang="ja-JP" altLang="en-US" sz="3600" dirty="0" smtClean="0"/>
              <a:t>メトリクス計測プラグイン実装例</a:t>
            </a:r>
            <a:endParaRPr lang="en-US" altLang="ja-JP" sz="3600" dirty="0" smtClean="0"/>
          </a:p>
          <a:p>
            <a:r>
              <a:rPr lang="ja-JP" altLang="en-US" sz="3600" dirty="0" smtClean="0"/>
              <a:t>ソースコード解析ツールとしての応用例</a:t>
            </a:r>
            <a:endParaRPr lang="en-US" altLang="ja-JP" sz="3600" dirty="0" smtClean="0"/>
          </a:p>
          <a:p>
            <a:r>
              <a:rPr kumimoji="1" lang="ja-JP" altLang="en-US" sz="3600" dirty="0" smtClean="0"/>
              <a:t>関連研究</a:t>
            </a:r>
            <a:endParaRPr kumimoji="1" lang="en-US" altLang="ja-JP" sz="3600" dirty="0" smtClean="0"/>
          </a:p>
          <a:p>
            <a:r>
              <a:rPr lang="ja-JP" altLang="en-US" sz="3600" dirty="0" smtClean="0"/>
              <a:t>まとめと今後の課題</a:t>
            </a:r>
            <a:endParaRPr kumimoji="1" lang="ja-JP" altLang="en-US" sz="3600" dirty="0"/>
          </a:p>
        </p:txBody>
      </p:sp>
      <p:sp>
        <p:nvSpPr>
          <p:cNvPr id="4" name="フッター プレースホルダ 3"/>
          <p:cNvSpPr>
            <a:spLocks noGrp="1"/>
          </p:cNvSpPr>
          <p:nvPr>
            <p:ph type="ftr" sz="quarter" idx="10"/>
          </p:nvPr>
        </p:nvSpPr>
        <p:spPr/>
        <p:txBody>
          <a:bodyPr/>
          <a:lstStyle/>
          <a:p>
            <a:pPr>
              <a:defRPr/>
            </a:pPr>
            <a:r>
              <a:rPr lang="en-US" altLang="ja-JP" smtClean="0"/>
              <a:t>SES2008</a:t>
            </a:r>
            <a:endParaRPr lang="en-US" altLang="ja-JP"/>
          </a:p>
        </p:txBody>
      </p:sp>
      <p:sp>
        <p:nvSpPr>
          <p:cNvPr id="5" name="日付プレースホルダ 4"/>
          <p:cNvSpPr>
            <a:spLocks noGrp="1"/>
          </p:cNvSpPr>
          <p:nvPr>
            <p:ph type="dt" sz="half" idx="11"/>
          </p:nvPr>
        </p:nvSpPr>
        <p:spPr/>
        <p:txBody>
          <a:bodyPr/>
          <a:lstStyle/>
          <a:p>
            <a:pPr>
              <a:defRPr/>
            </a:pPr>
            <a:fld id="{E92887A4-77D3-41B4-8B08-AD95579FF277}" type="datetime1">
              <a:rPr lang="ja-JP" altLang="en-US" smtClean="0"/>
              <a:pPr>
                <a:defRPr/>
              </a:pPr>
              <a:t>2008/9/2</a:t>
            </a:fld>
            <a:endParaRPr lang="en-US" altLang="ja-JP"/>
          </a:p>
        </p:txBody>
      </p:sp>
      <p:sp>
        <p:nvSpPr>
          <p:cNvPr id="6" name="スライド番号プレースホルダ 5"/>
          <p:cNvSpPr>
            <a:spLocks noGrp="1"/>
          </p:cNvSpPr>
          <p:nvPr>
            <p:ph type="sldNum" sz="quarter" idx="12"/>
          </p:nvPr>
        </p:nvSpPr>
        <p:spPr/>
        <p:txBody>
          <a:bodyPr/>
          <a:lstStyle/>
          <a:p>
            <a:pPr>
              <a:defRPr/>
            </a:pPr>
            <a:fld id="{BD18DDC3-C755-4A6D-9493-9608DB95ADBF}" type="slidenum">
              <a:rPr lang="en-US" altLang="ja-JP" smtClean="0"/>
              <a:pPr>
                <a:defRPr/>
              </a:pPr>
              <a:t>8</a:t>
            </a:fld>
            <a:endParaRPr lang="en-US" altLang="ja-JP"/>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研究の動機</a:t>
            </a:r>
            <a:r>
              <a:rPr lang="ja-JP" altLang="en-US" dirty="0" smtClean="0"/>
              <a:t>と</a:t>
            </a:r>
            <a:r>
              <a:rPr kumimoji="1" lang="ja-JP" altLang="en-US" dirty="0" smtClean="0"/>
              <a:t>目的</a:t>
            </a:r>
            <a:endParaRPr kumimoji="1" lang="ja-JP" altLang="en-US" dirty="0"/>
          </a:p>
        </p:txBody>
      </p:sp>
      <p:sp>
        <p:nvSpPr>
          <p:cNvPr id="3" name="コンテンツ プレースホルダ 2"/>
          <p:cNvSpPr>
            <a:spLocks noGrp="1"/>
          </p:cNvSpPr>
          <p:nvPr>
            <p:ph idx="1"/>
          </p:nvPr>
        </p:nvSpPr>
        <p:spPr/>
        <p:txBody>
          <a:bodyPr/>
          <a:lstStyle/>
          <a:p>
            <a:r>
              <a:rPr lang="ja-JP" altLang="en-US" sz="2800" dirty="0" smtClean="0"/>
              <a:t>メトリクス計測ツールへの要求</a:t>
            </a:r>
            <a:endParaRPr lang="en-US" altLang="ja-JP" sz="2800" dirty="0" smtClean="0"/>
          </a:p>
          <a:p>
            <a:pPr lvl="1"/>
            <a:r>
              <a:rPr kumimoji="1" lang="ja-JP" altLang="en-US" sz="2400" dirty="0" smtClean="0"/>
              <a:t>複数言語の解析結果から統一的にメトリクス計測を行える必要がある</a:t>
            </a:r>
            <a:endParaRPr kumimoji="1" lang="en-US" altLang="ja-JP" sz="2400" dirty="0" smtClean="0"/>
          </a:p>
          <a:p>
            <a:pPr lvl="1"/>
            <a:r>
              <a:rPr kumimoji="1" lang="ja-JP" altLang="en-US" sz="2400" dirty="0" smtClean="0"/>
              <a:t>メトリクス計測のためのロジックを独自に定義可能</a:t>
            </a:r>
            <a:endParaRPr kumimoji="1" lang="en-US" altLang="ja-JP" sz="2400" dirty="0" smtClean="0"/>
          </a:p>
          <a:p>
            <a:pPr lvl="1"/>
            <a:r>
              <a:rPr lang="ja-JP" altLang="en-US" sz="2400" dirty="0" smtClean="0"/>
              <a:t>低コストで実装可能</a:t>
            </a:r>
            <a:endParaRPr kumimoji="1" lang="en-US" altLang="ja-JP" sz="2400" dirty="0" smtClean="0"/>
          </a:p>
          <a:p>
            <a:endParaRPr lang="en-US" altLang="ja-JP" sz="2800" dirty="0" smtClean="0"/>
          </a:p>
          <a:p>
            <a:endParaRPr lang="en-US" altLang="ja-JP" sz="2800" dirty="0" smtClean="0"/>
          </a:p>
          <a:p>
            <a:r>
              <a:rPr lang="ja-JP" altLang="en-US" sz="2800" dirty="0" smtClean="0">
                <a:latin typeface="Arial" charset="0"/>
                <a:ea typeface="ＭＳ Ｐゴシック" pitchFamily="50" charset="-128"/>
              </a:rPr>
              <a:t>メトリクス計測プラグインプラットフォーム</a:t>
            </a:r>
            <a:r>
              <a:rPr lang="en-US" altLang="ja-JP" sz="2800" dirty="0" smtClean="0">
                <a:latin typeface="Arial" charset="0"/>
                <a:ea typeface="ＭＳ Ｐゴシック" pitchFamily="50" charset="-128"/>
              </a:rPr>
              <a:t>MASU</a:t>
            </a:r>
            <a:r>
              <a:rPr lang="ja-JP" altLang="en-US" sz="2800" dirty="0" smtClean="0">
                <a:latin typeface="Arial" charset="0"/>
                <a:ea typeface="ＭＳ Ｐゴシック" pitchFamily="50" charset="-128"/>
              </a:rPr>
              <a:t>を開発</a:t>
            </a:r>
            <a:endParaRPr lang="en-US" altLang="ja-JP" sz="2800" dirty="0" smtClean="0">
              <a:latin typeface="Arial" charset="0"/>
              <a:ea typeface="ＭＳ Ｐゴシック" pitchFamily="50" charset="-128"/>
            </a:endParaRPr>
          </a:p>
          <a:p>
            <a:pPr lvl="1"/>
            <a:r>
              <a:rPr lang="en-US" altLang="ja-JP" sz="2400" dirty="0" smtClean="0">
                <a:solidFill>
                  <a:srgbClr val="FF0000"/>
                </a:solidFill>
                <a:latin typeface="Arial" charset="0"/>
                <a:ea typeface="ＭＳ Ｐゴシック" pitchFamily="50" charset="-128"/>
              </a:rPr>
              <a:t>M</a:t>
            </a:r>
            <a:r>
              <a:rPr lang="en-US" altLang="ja-JP" sz="2400" dirty="0" smtClean="0">
                <a:latin typeface="Arial" charset="0"/>
                <a:ea typeface="ＭＳ Ｐゴシック" pitchFamily="50" charset="-128"/>
              </a:rPr>
              <a:t>etrics </a:t>
            </a:r>
            <a:r>
              <a:rPr lang="en-US" altLang="ja-JP" sz="2400" dirty="0" smtClean="0">
                <a:solidFill>
                  <a:srgbClr val="FF0000"/>
                </a:solidFill>
                <a:latin typeface="Arial" charset="0"/>
                <a:ea typeface="ＭＳ Ｐゴシック" pitchFamily="50" charset="-128"/>
              </a:rPr>
              <a:t>A</a:t>
            </a:r>
            <a:r>
              <a:rPr lang="en-US" altLang="ja-JP" sz="2400" dirty="0" smtClean="0">
                <a:latin typeface="Arial" charset="0"/>
                <a:ea typeface="ＭＳ Ｐゴシック" pitchFamily="50" charset="-128"/>
              </a:rPr>
              <a:t>ssessment plug-in platform for</a:t>
            </a:r>
            <a:r>
              <a:rPr lang="ja-JP" altLang="en-US" sz="2400" dirty="0" smtClean="0">
                <a:latin typeface="Arial" charset="0"/>
                <a:ea typeface="ＭＳ Ｐゴシック" pitchFamily="50" charset="-128"/>
              </a:rPr>
              <a:t> </a:t>
            </a:r>
            <a:r>
              <a:rPr lang="en-US" altLang="ja-JP" sz="2400" dirty="0" smtClean="0">
                <a:solidFill>
                  <a:srgbClr val="FF0000"/>
                </a:solidFill>
                <a:latin typeface="Arial" charset="0"/>
                <a:ea typeface="ＭＳ Ｐゴシック" pitchFamily="50" charset="-128"/>
              </a:rPr>
              <a:t>S</a:t>
            </a:r>
            <a:r>
              <a:rPr lang="en-US" altLang="ja-JP" sz="2400" dirty="0" smtClean="0">
                <a:latin typeface="Arial" charset="0"/>
                <a:ea typeface="ＭＳ Ｐゴシック" pitchFamily="50" charset="-128"/>
              </a:rPr>
              <a:t>oftware </a:t>
            </a:r>
            <a:r>
              <a:rPr lang="en-US" altLang="ja-JP" sz="2400" dirty="0" smtClean="0">
                <a:solidFill>
                  <a:srgbClr val="FF0000"/>
                </a:solidFill>
                <a:latin typeface="Arial" charset="0"/>
                <a:ea typeface="ＭＳ Ｐゴシック" pitchFamily="50" charset="-128"/>
              </a:rPr>
              <a:t>U</a:t>
            </a:r>
            <a:r>
              <a:rPr lang="en-US" altLang="ja-JP" sz="2400" dirty="0" smtClean="0">
                <a:latin typeface="Arial" charset="0"/>
                <a:ea typeface="ＭＳ Ｐゴシック" pitchFamily="50" charset="-128"/>
              </a:rPr>
              <a:t>nit</a:t>
            </a:r>
            <a:endParaRPr lang="ja-JP" altLang="en-US" sz="2400" dirty="0" smtClean="0">
              <a:latin typeface="Arial" charset="0"/>
              <a:ea typeface="ＭＳ Ｐゴシック" pitchFamily="50" charset="-128"/>
            </a:endParaRPr>
          </a:p>
          <a:p>
            <a:endParaRPr lang="en-US" altLang="ja-JP" sz="2800" dirty="0" smtClean="0"/>
          </a:p>
        </p:txBody>
      </p:sp>
      <p:sp>
        <p:nvSpPr>
          <p:cNvPr id="4" name="フッター プレースホルダ 3"/>
          <p:cNvSpPr>
            <a:spLocks noGrp="1"/>
          </p:cNvSpPr>
          <p:nvPr>
            <p:ph type="ftr" sz="quarter" idx="10"/>
          </p:nvPr>
        </p:nvSpPr>
        <p:spPr/>
        <p:txBody>
          <a:bodyPr/>
          <a:lstStyle/>
          <a:p>
            <a:pPr>
              <a:defRPr/>
            </a:pPr>
            <a:r>
              <a:rPr lang="en-US" altLang="ja-JP" smtClean="0"/>
              <a:t>SES2008</a:t>
            </a:r>
            <a:endParaRPr lang="en-US" altLang="ja-JP"/>
          </a:p>
        </p:txBody>
      </p:sp>
      <p:sp>
        <p:nvSpPr>
          <p:cNvPr id="5" name="日付プレースホルダ 4"/>
          <p:cNvSpPr>
            <a:spLocks noGrp="1"/>
          </p:cNvSpPr>
          <p:nvPr>
            <p:ph type="dt" sz="half" idx="11"/>
          </p:nvPr>
        </p:nvSpPr>
        <p:spPr/>
        <p:txBody>
          <a:bodyPr/>
          <a:lstStyle/>
          <a:p>
            <a:pPr>
              <a:defRPr/>
            </a:pPr>
            <a:fld id="{0EFED83E-0C6F-442B-8E54-F0816D2508B0}" type="datetime1">
              <a:rPr lang="ja-JP" altLang="en-US" smtClean="0"/>
              <a:pPr>
                <a:defRPr/>
              </a:pPr>
              <a:t>2008/9/2</a:t>
            </a:fld>
            <a:endParaRPr lang="en-US" altLang="ja-JP"/>
          </a:p>
        </p:txBody>
      </p:sp>
      <p:sp>
        <p:nvSpPr>
          <p:cNvPr id="6" name="スライド番号プレースホルダ 5"/>
          <p:cNvSpPr>
            <a:spLocks noGrp="1"/>
          </p:cNvSpPr>
          <p:nvPr>
            <p:ph type="sldNum" sz="quarter" idx="12"/>
          </p:nvPr>
        </p:nvSpPr>
        <p:spPr/>
        <p:txBody>
          <a:bodyPr/>
          <a:lstStyle/>
          <a:p>
            <a:pPr>
              <a:defRPr/>
            </a:pPr>
            <a:fld id="{BD18DDC3-C755-4A6D-9493-9608DB95ADBF}" type="slidenum">
              <a:rPr lang="en-US" altLang="ja-JP" smtClean="0"/>
              <a:pPr>
                <a:defRPr/>
              </a:pPr>
              <a:t>9</a:t>
            </a:fld>
            <a:endParaRPr lang="en-US" altLang="ja-JP"/>
          </a:p>
        </p:txBody>
      </p:sp>
      <p:sp>
        <p:nvSpPr>
          <p:cNvPr id="8" name="下矢印 7"/>
          <p:cNvSpPr/>
          <p:nvPr/>
        </p:nvSpPr>
        <p:spPr bwMode="auto">
          <a:xfrm>
            <a:off x="2000232" y="3714752"/>
            <a:ext cx="1080000" cy="648000"/>
          </a:xfrm>
          <a:prstGeom prst="downArrow">
            <a:avLst/>
          </a:prstGeom>
          <a:solidFill>
            <a:srgbClr val="FFFF99"/>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2000" b="0" i="0" u="none" strike="noStrike" cap="none" normalizeH="0" baseline="0" smtClean="0">
              <a:ln>
                <a:noFill/>
              </a:ln>
              <a:solidFill>
                <a:schemeClr val="tx1"/>
              </a:solidFill>
              <a:effectLst/>
              <a:latin typeface="Arial" charset="0"/>
              <a:ea typeface="ＭＳ Ｐゴシック" pitchFamily="50" charset="-128"/>
            </a:endParaRPr>
          </a:p>
        </p:txBody>
      </p:sp>
      <p:pic>
        <p:nvPicPr>
          <p:cNvPr id="1026" name="Picture 2" descr="\\kir\kir-home\rniitani\data\image\MASU\logo.png"/>
          <p:cNvPicPr>
            <a:picLocks noChangeAspect="1" noChangeArrowheads="1"/>
          </p:cNvPicPr>
          <p:nvPr/>
        </p:nvPicPr>
        <p:blipFill>
          <a:blip r:embed="rId3"/>
          <a:srcRect/>
          <a:stretch>
            <a:fillRect/>
          </a:stretch>
        </p:blipFill>
        <p:spPr bwMode="auto">
          <a:xfrm>
            <a:off x="5643570" y="5572140"/>
            <a:ext cx="2652707" cy="1102233"/>
          </a:xfrm>
          <a:prstGeom prst="rect">
            <a:avLst/>
          </a:prstGeom>
          <a:noFill/>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Sel-BlueMonday">
  <a:themeElements>
    <a:clrScheme name="Sel-BlueMonday 1">
      <a:dk1>
        <a:srgbClr val="000000"/>
      </a:dk1>
      <a:lt1>
        <a:srgbClr val="FFFFFF"/>
      </a:lt1>
      <a:dk2>
        <a:srgbClr val="000000"/>
      </a:dk2>
      <a:lt2>
        <a:srgbClr val="808080"/>
      </a:lt2>
      <a:accent1>
        <a:srgbClr val="333399"/>
      </a:accent1>
      <a:accent2>
        <a:srgbClr val="3366CC"/>
      </a:accent2>
      <a:accent3>
        <a:srgbClr val="FFFFFF"/>
      </a:accent3>
      <a:accent4>
        <a:srgbClr val="000000"/>
      </a:accent4>
      <a:accent5>
        <a:srgbClr val="ADADCA"/>
      </a:accent5>
      <a:accent6>
        <a:srgbClr val="2D5CB9"/>
      </a:accent6>
      <a:hlink>
        <a:srgbClr val="6699FF"/>
      </a:hlink>
      <a:folHlink>
        <a:srgbClr val="000066"/>
      </a:folHlink>
    </a:clrScheme>
    <a:fontScheme name="Sel-BlueMonday">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99"/>
        </a:solidFill>
        <a:ln w="25400" cap="flat" cmpd="sng" algn="ctr">
          <a:solidFill>
            <a:schemeClr val="tx1"/>
          </a:solidFill>
          <a:prstDash val="solid"/>
          <a:round/>
          <a:headEnd type="none" w="med" len="med"/>
          <a:tailEnd type="none" w="med" len="med"/>
        </a:ln>
        <a:effectLst/>
      </a:spPr>
      <a:bodyPr vert="horz" wrap="square" lIns="91440" tIns="45720" rIns="91440" bIns="45720" numCol="1" anchor="ctr" anchorCtr="0" compatLnSpc="1">
        <a:prstTxWarp prst="textNoShape">
          <a:avLst/>
        </a:prstTxWarp>
        <a:spAutoFit/>
      </a:bodyPr>
      <a:lstStyle>
        <a:defPPr marL="0" marR="0" indent="0" algn="ctr" defTabSz="914400" rtl="0" eaLnBrk="1" fontAlgn="base" latinLnBrk="0" hangingPunct="1">
          <a:lnSpc>
            <a:spcPct val="100000"/>
          </a:lnSpc>
          <a:spcBef>
            <a:spcPct val="0"/>
          </a:spcBef>
          <a:spcAft>
            <a:spcPct val="0"/>
          </a:spcAft>
          <a:buClrTx/>
          <a:buSzTx/>
          <a:buFontTx/>
          <a:buNone/>
          <a:tabLst/>
          <a:defRPr kumimoji="1" lang="ja-JP" altLang="en-US" sz="2000" b="0" i="0" u="none" strike="noStrike" cap="none" normalizeH="0" baseline="0" smtClean="0">
            <a:ln>
              <a:noFill/>
            </a:ln>
            <a:solidFill>
              <a:schemeClr val="tx1"/>
            </a:solidFill>
            <a:effectLst/>
            <a:latin typeface="Arial" charset="0"/>
            <a:ea typeface="ＭＳ Ｐゴシック" pitchFamily="50" charset="-128"/>
          </a:defRPr>
        </a:defPPr>
      </a:lstStyle>
    </a:spDef>
    <a:lnDef>
      <a:spPr bwMode="auto">
        <a:xfrm>
          <a:off x="0" y="0"/>
          <a:ext cx="1" cy="1"/>
        </a:xfrm>
        <a:custGeom>
          <a:avLst/>
          <a:gdLst/>
          <a:ahLst/>
          <a:cxnLst/>
          <a:rect l="0" t="0" r="0" b="0"/>
          <a:pathLst/>
        </a:custGeom>
        <a:solidFill>
          <a:srgbClr val="FFFF99"/>
        </a:solidFill>
        <a:ln w="25400" cap="flat" cmpd="sng" algn="ctr">
          <a:solidFill>
            <a:schemeClr val="tx1"/>
          </a:solidFill>
          <a:prstDash val="solid"/>
          <a:round/>
          <a:headEnd type="none" w="med" len="med"/>
          <a:tailEnd type="none" w="med" len="med"/>
        </a:ln>
        <a:effectLst/>
      </a:spPr>
      <a:bodyPr vert="horz" wrap="square" lIns="91440" tIns="45720" rIns="91440" bIns="45720" numCol="1" anchor="ctr" anchorCtr="0" compatLnSpc="1">
        <a:prstTxWarp prst="textNoShape">
          <a:avLst/>
        </a:prstTxWarp>
        <a:spAutoFit/>
      </a:bodyPr>
      <a:lstStyle>
        <a:defPPr marL="0" marR="0" indent="0" algn="ctr" defTabSz="914400" rtl="0" eaLnBrk="1" fontAlgn="base" latinLnBrk="0" hangingPunct="1">
          <a:lnSpc>
            <a:spcPct val="100000"/>
          </a:lnSpc>
          <a:spcBef>
            <a:spcPct val="0"/>
          </a:spcBef>
          <a:spcAft>
            <a:spcPct val="0"/>
          </a:spcAft>
          <a:buClrTx/>
          <a:buSzTx/>
          <a:buFontTx/>
          <a:buNone/>
          <a:tabLst/>
          <a:defRPr kumimoji="1" lang="ja-JP" altLang="en-US" sz="2000" b="0" i="0" u="none" strike="noStrike" cap="none" normalizeH="0" baseline="0" smtClean="0">
            <a:ln>
              <a:noFill/>
            </a:ln>
            <a:solidFill>
              <a:schemeClr val="tx1"/>
            </a:solidFill>
            <a:effectLst/>
            <a:latin typeface="Arial" charset="0"/>
            <a:ea typeface="ＭＳ Ｐゴシック" pitchFamily="50" charset="-128"/>
          </a:defRPr>
        </a:defPPr>
      </a:lstStyle>
    </a:lnDef>
  </a:objectDefaults>
  <a:extraClrSchemeLst>
    <a:extraClrScheme>
      <a:clrScheme name="Sel-BlueMonday 1">
        <a:dk1>
          <a:srgbClr val="000000"/>
        </a:dk1>
        <a:lt1>
          <a:srgbClr val="FFFFFF"/>
        </a:lt1>
        <a:dk2>
          <a:srgbClr val="000000"/>
        </a:dk2>
        <a:lt2>
          <a:srgbClr val="808080"/>
        </a:lt2>
        <a:accent1>
          <a:srgbClr val="333399"/>
        </a:accent1>
        <a:accent2>
          <a:srgbClr val="3366CC"/>
        </a:accent2>
        <a:accent3>
          <a:srgbClr val="FFFFFF"/>
        </a:accent3>
        <a:accent4>
          <a:srgbClr val="000000"/>
        </a:accent4>
        <a:accent5>
          <a:srgbClr val="ADADCA"/>
        </a:accent5>
        <a:accent6>
          <a:srgbClr val="2D5CB9"/>
        </a:accent6>
        <a:hlink>
          <a:srgbClr val="6699FF"/>
        </a:hlink>
        <a:folHlink>
          <a:srgbClr val="000066"/>
        </a:folHlink>
      </a:clrScheme>
      <a:clrMap bg1="lt1" tx1="dk1" bg2="lt2" tx2="dk2" accent1="accent1" accent2="accent2" accent3="accent3" accent4="accent4" accent5="accent5" accent6="accent6" hlink="hlink" folHlink="folHlink"/>
    </a:extraClrScheme>
    <a:extraClrScheme>
      <a:clrScheme name="Sel-BlueMonday 2">
        <a:dk1>
          <a:srgbClr val="808080"/>
        </a:dk1>
        <a:lt1>
          <a:srgbClr val="DDDDDD"/>
        </a:lt1>
        <a:dk2>
          <a:srgbClr val="080808"/>
        </a:dk2>
        <a:lt2>
          <a:srgbClr val="DDDDDD"/>
        </a:lt2>
        <a:accent1>
          <a:srgbClr val="333399"/>
        </a:accent1>
        <a:accent2>
          <a:srgbClr val="3366CC"/>
        </a:accent2>
        <a:accent3>
          <a:srgbClr val="AAAAAA"/>
        </a:accent3>
        <a:accent4>
          <a:srgbClr val="BDBDBD"/>
        </a:accent4>
        <a:accent5>
          <a:srgbClr val="ADADCA"/>
        </a:accent5>
        <a:accent6>
          <a:srgbClr val="2D5CB9"/>
        </a:accent6>
        <a:hlink>
          <a:srgbClr val="6699FF"/>
        </a:hlink>
        <a:folHlink>
          <a:srgbClr val="000066"/>
        </a:folHlink>
      </a:clrScheme>
      <a:clrMap bg1="dk2" tx1="lt1" bg2="dk1" tx2="lt2" accent1="accent1" accent2="accent2" accent3="accent3" accent4="accent4" accent5="accent5" accent6="accent6" hlink="hlink" folHlink="folHlink"/>
    </a:extraClrScheme>
    <a:extraClrScheme>
      <a:clrScheme name="Sel-BlueMonday 3">
        <a:dk1>
          <a:srgbClr val="000000"/>
        </a:dk1>
        <a:lt1>
          <a:srgbClr val="F6F1E6"/>
        </a:lt1>
        <a:dk2>
          <a:srgbClr val="800000"/>
        </a:dk2>
        <a:lt2>
          <a:srgbClr val="825018"/>
        </a:lt2>
        <a:accent1>
          <a:srgbClr val="AD1F1F"/>
        </a:accent1>
        <a:accent2>
          <a:srgbClr val="CC0000"/>
        </a:accent2>
        <a:accent3>
          <a:srgbClr val="FAF7F0"/>
        </a:accent3>
        <a:accent4>
          <a:srgbClr val="000000"/>
        </a:accent4>
        <a:accent5>
          <a:srgbClr val="D3ABAB"/>
        </a:accent5>
        <a:accent6>
          <a:srgbClr val="B90000"/>
        </a:accent6>
        <a:hlink>
          <a:srgbClr val="ED7A33"/>
        </a:hlink>
        <a:folHlink>
          <a:srgbClr val="8000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39220</TotalTime>
  <Words>2721</Words>
  <Application>Microsoft Office PowerPoint</Application>
  <PresentationFormat>画面に合わせる (4:3)</PresentationFormat>
  <Paragraphs>754</Paragraphs>
  <Slides>32</Slides>
  <Notes>20</Notes>
  <HiddenSlides>2</HiddenSlides>
  <MMClips>0</MMClips>
  <ScaleCrop>false</ScaleCrop>
  <HeadingPairs>
    <vt:vector size="4" baseType="variant">
      <vt:variant>
        <vt:lpstr>テーマ</vt:lpstr>
      </vt:variant>
      <vt:variant>
        <vt:i4>1</vt:i4>
      </vt:variant>
      <vt:variant>
        <vt:lpstr>スライド タイトル</vt:lpstr>
      </vt:variant>
      <vt:variant>
        <vt:i4>32</vt:i4>
      </vt:variant>
    </vt:vector>
  </HeadingPairs>
  <TitlesOfParts>
    <vt:vector size="33" baseType="lpstr">
      <vt:lpstr>Sel-BlueMonday</vt:lpstr>
      <vt:lpstr>メトリクス計測 プラグインプラットフォームMASUの開発</vt:lpstr>
      <vt:lpstr>研究概要</vt:lpstr>
      <vt:lpstr>発表の流れ</vt:lpstr>
      <vt:lpstr>発表の流れ</vt:lpstr>
      <vt:lpstr>ソフトウェアメトリクス</vt:lpstr>
      <vt:lpstr>ソースコード解析</vt:lpstr>
      <vt:lpstr>ソフトウェアメトリクス計測ツール</vt:lpstr>
      <vt:lpstr>発表の流れ</vt:lpstr>
      <vt:lpstr>研究の動機と目的</vt:lpstr>
      <vt:lpstr>発表の流れ</vt:lpstr>
      <vt:lpstr>MASUの概要</vt:lpstr>
      <vt:lpstr>ＭＡＳＵのアーキテクチャと処理の流れ</vt:lpstr>
      <vt:lpstr>ソースコード解析部</vt:lpstr>
      <vt:lpstr>ソースコード解析部～ＡＳＴ構築部～</vt:lpstr>
      <vt:lpstr>言語間の差異の吸収</vt:lpstr>
      <vt:lpstr>構文的差異の吸収例～共通ノードを定義～</vt:lpstr>
      <vt:lpstr>構文的差異の吸収例～状態定義ノードの埋め込み～</vt:lpstr>
      <vt:lpstr>言語間の差異の吸収</vt:lpstr>
      <vt:lpstr>ソースコード解析部～ＡＳＴ解析部～</vt:lpstr>
      <vt:lpstr>MASUのプラグイン</vt:lpstr>
      <vt:lpstr>MASUのプラグイン作成</vt:lpstr>
      <vt:lpstr>セキュリティの安全性</vt:lpstr>
      <vt:lpstr>多言語対応に必要としたコスト</vt:lpstr>
      <vt:lpstr>発表の流れ</vt:lpstr>
      <vt:lpstr>プラグイン実装に必要としたコスト</vt:lpstr>
      <vt:lpstr>発表の流れ</vt:lpstr>
      <vt:lpstr>ソースコード解析ツールとして応用</vt:lpstr>
      <vt:lpstr>発表の流れ</vt:lpstr>
      <vt:lpstr>関連研究</vt:lpstr>
      <vt:lpstr>まとめと今後の課題</vt:lpstr>
      <vt:lpstr>セキュリティの安全性</vt:lpstr>
      <vt:lpstr>スライド 32</vt:lpstr>
    </vt:vector>
  </TitlesOfParts>
  <Company>Inoue Lab.</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機能的関心事を抽出するためのプログラムスライシングの拡張</dc:title>
  <dc:creator>rniitani</dc:creator>
  <cp:lastModifiedBy>t-miyake</cp:lastModifiedBy>
  <cp:revision>1169</cp:revision>
  <dcterms:created xsi:type="dcterms:W3CDTF">2006-07-06T08:05:08Z</dcterms:created>
  <dcterms:modified xsi:type="dcterms:W3CDTF">2008-09-02T05:24:57Z</dcterms:modified>
</cp:coreProperties>
</file>