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tags/tag2.xml" ContentType="application/vnd.openxmlformats-officedocument.presentationml.tags+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tags/tag3.xml" ContentType="application/vnd.openxmlformats-officedocument.presentationml.tags+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Default Extension="gif" ContentType="image/gif"/>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handoutMasterIdLst>
    <p:handoutMasterId r:id="rId41"/>
  </p:handoutMasterIdLst>
  <p:sldIdLst>
    <p:sldId id="313" r:id="rId2"/>
    <p:sldId id="257" r:id="rId3"/>
    <p:sldId id="305" r:id="rId4"/>
    <p:sldId id="306" r:id="rId5"/>
    <p:sldId id="259" r:id="rId6"/>
    <p:sldId id="286" r:id="rId7"/>
    <p:sldId id="287" r:id="rId8"/>
    <p:sldId id="261" r:id="rId9"/>
    <p:sldId id="304" r:id="rId10"/>
    <p:sldId id="294" r:id="rId11"/>
    <p:sldId id="314" r:id="rId12"/>
    <p:sldId id="307" r:id="rId13"/>
    <p:sldId id="262" r:id="rId14"/>
    <p:sldId id="293" r:id="rId15"/>
    <p:sldId id="283" r:id="rId16"/>
    <p:sldId id="309" r:id="rId17"/>
    <p:sldId id="312" r:id="rId18"/>
    <p:sldId id="284" r:id="rId19"/>
    <p:sldId id="310" r:id="rId20"/>
    <p:sldId id="311" r:id="rId21"/>
    <p:sldId id="308" r:id="rId22"/>
    <p:sldId id="303" r:id="rId23"/>
    <p:sldId id="296" r:id="rId24"/>
    <p:sldId id="276" r:id="rId25"/>
    <p:sldId id="300" r:id="rId26"/>
    <p:sldId id="277" r:id="rId27"/>
    <p:sldId id="299" r:id="rId28"/>
    <p:sldId id="275" r:id="rId29"/>
    <p:sldId id="301" r:id="rId30"/>
    <p:sldId id="279" r:id="rId31"/>
    <p:sldId id="288" r:id="rId32"/>
    <p:sldId id="266" r:id="rId33"/>
    <p:sldId id="268" r:id="rId34"/>
    <p:sldId id="269" r:id="rId35"/>
    <p:sldId id="270" r:id="rId36"/>
    <p:sldId id="290" r:id="rId37"/>
    <p:sldId id="291" r:id="rId38"/>
    <p:sldId id="292" r:id="rId39"/>
  </p:sldIdLst>
  <p:sldSz cx="9144000" cy="6858000" type="screen4x3"/>
  <p:notesSz cx="6854825" cy="97504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clrMru>
    <a:srgbClr val="FFCCFF"/>
    <a:srgbClr val="D20000"/>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034" autoAdjust="0"/>
    <p:restoredTop sz="82609" autoAdjust="0"/>
  </p:normalViewPr>
  <p:slideViewPr>
    <p:cSldViewPr>
      <p:cViewPr varScale="1">
        <p:scale>
          <a:sx n="61" d="100"/>
          <a:sy n="61" d="100"/>
        </p:scale>
        <p:origin x="-990" y="-90"/>
      </p:cViewPr>
      <p:guideLst>
        <p:guide orient="horz" pos="2160"/>
        <p:guide pos="2880"/>
      </p:guideLst>
    </p:cSldViewPr>
  </p:slideViewPr>
  <p:notesTextViewPr>
    <p:cViewPr>
      <p:scale>
        <a:sx n="100" d="100"/>
        <a:sy n="100" d="100"/>
      </p:scale>
      <p:origin x="0" y="0"/>
    </p:cViewPr>
  </p:notesTextViewPr>
  <p:sorterViewPr>
    <p:cViewPr>
      <p:scale>
        <a:sx n="60" d="100"/>
        <a:sy n="6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0"/>
            <a:ext cx="2970211" cy="487444"/>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83020" y="0"/>
            <a:ext cx="2970211" cy="487444"/>
          </a:xfrm>
          <a:prstGeom prst="rect">
            <a:avLst/>
          </a:prstGeom>
        </p:spPr>
        <p:txBody>
          <a:bodyPr vert="horz" lIns="91440" tIns="45720" rIns="91440" bIns="45720" rtlCol="0"/>
          <a:lstStyle>
            <a:lvl1pPr algn="r">
              <a:defRPr sz="1200"/>
            </a:lvl1pPr>
          </a:lstStyle>
          <a:p>
            <a:fld id="{B2F082FC-4937-4867-87EF-29DF6283673D}" type="datetimeFigureOut">
              <a:rPr kumimoji="1" lang="ja-JP" altLang="en-US" smtClean="0"/>
              <a:pPr/>
              <a:t>2008/11/18</a:t>
            </a:fld>
            <a:endParaRPr kumimoji="1" lang="ja-JP" altLang="en-US"/>
          </a:p>
        </p:txBody>
      </p:sp>
      <p:sp>
        <p:nvSpPr>
          <p:cNvPr id="4" name="フッター プレースホルダ 3"/>
          <p:cNvSpPr>
            <a:spLocks noGrp="1"/>
          </p:cNvSpPr>
          <p:nvPr>
            <p:ph type="ftr" sz="quarter" idx="2"/>
          </p:nvPr>
        </p:nvSpPr>
        <p:spPr>
          <a:xfrm>
            <a:off x="5" y="9261429"/>
            <a:ext cx="2970211" cy="48744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83020" y="9261429"/>
            <a:ext cx="2970211" cy="487443"/>
          </a:xfrm>
          <a:prstGeom prst="rect">
            <a:avLst/>
          </a:prstGeom>
        </p:spPr>
        <p:txBody>
          <a:bodyPr vert="horz" lIns="91440" tIns="45720" rIns="91440" bIns="45720" rtlCol="0" anchor="b"/>
          <a:lstStyle>
            <a:lvl1pPr algn="r">
              <a:defRPr sz="1200"/>
            </a:lvl1pPr>
          </a:lstStyle>
          <a:p>
            <a:fld id="{07F5B62B-6E98-4654-8CD2-33DD77468E73}"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4" y="5"/>
            <a:ext cx="2970425" cy="487521"/>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2819" y="5"/>
            <a:ext cx="2970425" cy="487521"/>
          </a:xfrm>
          <a:prstGeom prst="rect">
            <a:avLst/>
          </a:prstGeom>
        </p:spPr>
        <p:txBody>
          <a:bodyPr vert="horz" lIns="91440" tIns="45720" rIns="91440" bIns="45720" rtlCol="0"/>
          <a:lstStyle>
            <a:lvl1pPr algn="r">
              <a:defRPr sz="1200"/>
            </a:lvl1pPr>
          </a:lstStyle>
          <a:p>
            <a:fld id="{3D5CFB8D-0236-44EF-AB59-97A5FDEF8BDE}" type="datetimeFigureOut">
              <a:rPr kumimoji="1" lang="ja-JP" altLang="en-US" smtClean="0"/>
              <a:pPr/>
              <a:t>2008/11/18</a:t>
            </a:fld>
            <a:endParaRPr kumimoji="1" lang="ja-JP" altLang="en-US"/>
          </a:p>
        </p:txBody>
      </p:sp>
      <p:sp>
        <p:nvSpPr>
          <p:cNvPr id="4" name="スライド イメージ プレースホルダ 3"/>
          <p:cNvSpPr>
            <a:spLocks noGrp="1" noRot="1" noChangeAspect="1"/>
          </p:cNvSpPr>
          <p:nvPr>
            <p:ph type="sldImg" idx="2"/>
          </p:nvPr>
        </p:nvSpPr>
        <p:spPr>
          <a:xfrm>
            <a:off x="990600" y="731838"/>
            <a:ext cx="4873625" cy="36544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483" y="4631452"/>
            <a:ext cx="5483860" cy="4387691"/>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4" y="9261216"/>
            <a:ext cx="2970425" cy="487521"/>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2819" y="9261216"/>
            <a:ext cx="2970425" cy="487521"/>
          </a:xfrm>
          <a:prstGeom prst="rect">
            <a:avLst/>
          </a:prstGeom>
        </p:spPr>
        <p:txBody>
          <a:bodyPr vert="horz" lIns="91440" tIns="45720" rIns="91440" bIns="45720" rtlCol="0" anchor="b"/>
          <a:lstStyle>
            <a:lvl1pPr algn="r">
              <a:defRPr sz="1200"/>
            </a:lvl1pPr>
          </a:lstStyle>
          <a:p>
            <a:fld id="{FBA85089-6B01-45C6-B1A5-60BAFF454613}"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1</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この自動検索を実装した既存研究に</a:t>
            </a:r>
            <a:r>
              <a:rPr kumimoji="1" lang="en-US" altLang="ja-JP" dirty="0" err="1" smtClean="0"/>
              <a:t>CodeBroker</a:t>
            </a:r>
            <a:r>
              <a:rPr kumimoji="1" lang="ja-JP" altLang="en-US" dirty="0" smtClean="0"/>
              <a:t>があります．</a:t>
            </a:r>
            <a:endParaRPr kumimoji="1" lang="en-US" altLang="ja-JP" dirty="0" smtClean="0"/>
          </a:p>
          <a:p>
            <a:r>
              <a:rPr kumimoji="1" lang="ja-JP" altLang="en-US" dirty="0" smtClean="0"/>
              <a:t>これはあるメソッドを書き始めたときに，そのメソッドの引数や戻値の型とドキュメントコメントを元に，</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修正なしでそのまま再利用可能なメソッドを自動検索するというシステムです．</a:t>
            </a:r>
            <a:endParaRPr kumimoji="1" lang="en-US" altLang="ja-JP" dirty="0" smtClean="0"/>
          </a:p>
          <a:p>
            <a:r>
              <a:rPr kumimoji="1" lang="ja-JP" altLang="en-US" dirty="0" smtClean="0"/>
              <a:t>なお、ドキュメントコメントとは，メソッドの機能などを説明するための特殊なコメントのことです．</a:t>
            </a:r>
            <a:endParaRPr kumimoji="1" lang="en-US" altLang="ja-JP" dirty="0" smtClean="0"/>
          </a:p>
          <a:p>
            <a:endParaRPr kumimoji="1" lang="en-US" altLang="ja-JP" dirty="0" smtClean="0"/>
          </a:p>
          <a:p>
            <a:r>
              <a:rPr kumimoji="1" lang="en-US" altLang="ja-JP" dirty="0" err="1" smtClean="0"/>
              <a:t>CodeBroker</a:t>
            </a:r>
            <a:r>
              <a:rPr kumimoji="1" lang="ja-JP" altLang="en-US" dirty="0" smtClean="0"/>
              <a:t>では、</a:t>
            </a:r>
            <a:endParaRPr kumimoji="1" lang="en-US" altLang="ja-JP" dirty="0" smtClean="0"/>
          </a:p>
          <a:p>
            <a:r>
              <a:rPr kumimoji="1" lang="ja-JP" altLang="en-US" dirty="0" smtClean="0"/>
              <a:t>メソッド定義を書き始めたときに、まずドキュメントコメントの似た部品を検索し、</a:t>
            </a:r>
            <a:endParaRPr kumimoji="1" lang="en-US" altLang="ja-JP" dirty="0" smtClean="0"/>
          </a:p>
          <a:p>
            <a:r>
              <a:rPr kumimoji="1" lang="ja-JP" altLang="en-US" dirty="0" smtClean="0"/>
              <a:t>次にその中から引数や戻値の型が一致する部品だけを抽出して開発者に提示します。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10</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err="1" smtClean="0"/>
              <a:t>CodeBroker</a:t>
            </a:r>
            <a:r>
              <a:rPr kumimoji="1" lang="ja-JP" altLang="en-US" dirty="0" smtClean="0"/>
              <a:t>が対象としている再利用の範囲について説明します。</a:t>
            </a:r>
            <a:endParaRPr kumimoji="1" lang="en-US" altLang="ja-JP" dirty="0" smtClean="0"/>
          </a:p>
          <a:p>
            <a:endParaRPr kumimoji="1" lang="en-US" altLang="ja-JP" dirty="0" smtClean="0"/>
          </a:p>
          <a:p>
            <a:r>
              <a:rPr kumimoji="1" lang="en-US" altLang="ja-JP" dirty="0" err="1" smtClean="0"/>
              <a:t>CodeBroker</a:t>
            </a:r>
            <a:r>
              <a:rPr kumimoji="1" lang="ja-JP" altLang="en-US" dirty="0" smtClean="0"/>
              <a:t>では、メソッドの書き始めにおいて、部品を修正なしでそのまま再利用する場合を対象としています。</a:t>
            </a:r>
            <a:endParaRPr kumimoji="1" lang="en-US" altLang="ja-JP" dirty="0" smtClean="0"/>
          </a:p>
          <a:p>
            <a:r>
              <a:rPr kumimoji="1" lang="ja-JP" altLang="en-US" dirty="0" smtClean="0"/>
              <a:t>しかし再利用には、部品の修正を伴う再利用や、部品の一部分だけの再利用などもあります。</a:t>
            </a:r>
            <a:endParaRPr kumimoji="1" lang="en-US" altLang="ja-JP" dirty="0" smtClean="0"/>
          </a:p>
          <a:p>
            <a:r>
              <a:rPr kumimoji="1" lang="ja-JP" altLang="en-US" dirty="0" smtClean="0"/>
              <a:t>また、再利用を行う場面も、メソッドの書き始めだけではなく、</a:t>
            </a:r>
            <a:endParaRPr kumimoji="1" lang="en-US" altLang="ja-JP" dirty="0" smtClean="0"/>
          </a:p>
          <a:p>
            <a:r>
              <a:rPr kumimoji="1" lang="ja-JP" altLang="en-US" dirty="0" smtClean="0"/>
              <a:t>メソッドの本体を書いている時や、クラスの定義を書いている時などもあります。</a:t>
            </a:r>
            <a:endParaRPr kumimoji="1" lang="en-US" altLang="ja-JP" dirty="0" smtClean="0"/>
          </a:p>
          <a:p>
            <a:endParaRPr kumimoji="1" lang="en-US" altLang="ja-JP" dirty="0" smtClean="0"/>
          </a:p>
          <a:p>
            <a:r>
              <a:rPr kumimoji="1" lang="en-US" altLang="ja-JP" dirty="0" err="1" smtClean="0"/>
              <a:t>CodeBroker</a:t>
            </a:r>
            <a:r>
              <a:rPr kumimoji="1" lang="ja-JP" altLang="en-US" dirty="0" smtClean="0"/>
              <a:t>は引数や戻値の型の一致による絞込みを行っているため、</a:t>
            </a:r>
            <a:endParaRPr kumimoji="1" lang="en-US" altLang="ja-JP" dirty="0" smtClean="0"/>
          </a:p>
          <a:p>
            <a:r>
              <a:rPr kumimoji="1" lang="ja-JP" altLang="en-US" dirty="0" smtClean="0"/>
              <a:t>その部分に修正の必要な部品は検索できません。</a:t>
            </a:r>
            <a:endParaRPr kumimoji="1" lang="en-US" altLang="ja-JP" dirty="0" smtClean="0"/>
          </a:p>
          <a:p>
            <a:r>
              <a:rPr kumimoji="1" lang="ja-JP" altLang="en-US" dirty="0" smtClean="0"/>
              <a:t>またメソッドの書き始めで得られる情報しか利用していないため、</a:t>
            </a:r>
            <a:endParaRPr kumimoji="1" lang="en-US" altLang="ja-JP" dirty="0" smtClean="0"/>
          </a:p>
          <a:p>
            <a:r>
              <a:rPr kumimoji="1" lang="ja-JP" altLang="en-US" dirty="0" smtClean="0"/>
              <a:t>メソッド本体での再利用にも向きません。</a:t>
            </a:r>
            <a:endParaRPr kumimoji="1" lang="en-US" altLang="ja-JP" dirty="0" smtClean="0"/>
          </a:p>
          <a:p>
            <a:endParaRPr kumimoji="1" lang="en-US" altLang="ja-JP" dirty="0" smtClean="0"/>
          </a:p>
          <a:p>
            <a:r>
              <a:rPr kumimoji="1" lang="ja-JP" altLang="en-US" dirty="0" smtClean="0"/>
              <a:t>そこで、</a:t>
            </a:r>
            <a:r>
              <a:rPr kumimoji="1" lang="en-US" altLang="ja-JP" dirty="0" err="1" smtClean="0"/>
              <a:t>CodeBroker</a:t>
            </a:r>
            <a:r>
              <a:rPr kumimoji="1" lang="ja-JP" altLang="en-US" dirty="0" smtClean="0"/>
              <a:t>ではカバーしていない、</a:t>
            </a:r>
            <a:endParaRPr kumimoji="1" lang="en-US" altLang="ja-JP" dirty="0" smtClean="0"/>
          </a:p>
          <a:p>
            <a:r>
              <a:rPr kumimoji="1" lang="ja-JP" altLang="en-US" dirty="0" smtClean="0"/>
              <a:t>これら全体を対象とした部品自動推薦手法が必要となります。</a:t>
            </a:r>
            <a:endParaRPr kumimoji="1" lang="ja-JP" altLang="en-US" dirty="0"/>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11</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それらの前提を踏まえて、提案手法について説明します。</a:t>
            </a:r>
            <a:endParaRPr kumimoji="1" lang="ja-JP" altLang="en-US" dirty="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12</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本手法は，先ほど説明した再利用の範囲を広くカバーできる部品自動推薦手法です。</a:t>
            </a:r>
            <a:endParaRPr kumimoji="1" lang="en-US" altLang="ja-JP" dirty="0" smtClean="0"/>
          </a:p>
          <a:p>
            <a:endParaRPr kumimoji="1" lang="en-US" altLang="ja-JP" dirty="0" smtClean="0"/>
          </a:p>
          <a:p>
            <a:r>
              <a:rPr kumimoji="1" lang="ja-JP" altLang="en-US" dirty="0" smtClean="0"/>
              <a:t>そのために、曖昧さを許容した検索を行い，変更を加えれば再利用できるような部品も見つけられるようにします。</a:t>
            </a:r>
            <a:endParaRPr kumimoji="1" lang="en-US" altLang="ja-JP" dirty="0" smtClean="0"/>
          </a:p>
          <a:p>
            <a:r>
              <a:rPr kumimoji="1" lang="ja-JP" altLang="en-US" dirty="0" smtClean="0"/>
              <a:t>また，コード片の再利用にも対応するため、メソッド本体の情報も利用して検索を行います。</a:t>
            </a:r>
            <a:endParaRPr kumimoji="1" lang="en-US" altLang="ja-JP" dirty="0" smtClean="0"/>
          </a:p>
          <a:p>
            <a:r>
              <a:rPr kumimoji="1" lang="ja-JP" altLang="en-US" dirty="0" smtClean="0"/>
              <a:t>そのため、ソースコード中に数多く存在する識別子とコメントなどの特徴を抽出して利用します。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13</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では、本手法の流れはこのようになっています。</a:t>
            </a:r>
            <a:endParaRPr kumimoji="1" lang="en-US" altLang="ja-JP" dirty="0" smtClean="0"/>
          </a:p>
          <a:p>
            <a:endParaRPr kumimoji="1" lang="en-US" altLang="ja-JP" dirty="0" smtClean="0"/>
          </a:p>
          <a:p>
            <a:r>
              <a:rPr kumimoji="1" lang="ja-JP" altLang="en-US" dirty="0" smtClean="0"/>
              <a:t>処理は、検索に用いる索引を作るための事前処理と、実際に検索を行う推薦処理の、</a:t>
            </a:r>
            <a:endParaRPr kumimoji="1" lang="en-US" altLang="ja-JP" dirty="0" smtClean="0"/>
          </a:p>
          <a:p>
            <a:r>
              <a:rPr kumimoji="1" lang="ja-JP" altLang="en-US" dirty="0" smtClean="0"/>
              <a:t>大きくふたつに分けられます。</a:t>
            </a:r>
            <a:endParaRPr kumimoji="1" lang="en-US" altLang="ja-JP" dirty="0" smtClean="0"/>
          </a:p>
          <a:p>
            <a:endParaRPr kumimoji="1" lang="en-US" altLang="ja-JP" dirty="0" smtClean="0"/>
          </a:p>
          <a:p>
            <a:r>
              <a:rPr kumimoji="1" lang="ja-JP" altLang="en-US" dirty="0" smtClean="0"/>
              <a:t>事前処理では、部品のソースコードを解析して特徴を抽出し、索引を作成します。</a:t>
            </a:r>
            <a:endParaRPr kumimoji="1" lang="en-US" altLang="ja-JP" dirty="0" smtClean="0"/>
          </a:p>
          <a:p>
            <a:endParaRPr kumimoji="1" lang="en-US" altLang="ja-JP" dirty="0" smtClean="0"/>
          </a:p>
          <a:p>
            <a:r>
              <a:rPr kumimoji="1" lang="ja-JP" altLang="en-US" dirty="0" smtClean="0"/>
              <a:t>推薦処理では、まず開発者によるソースコードの編集を監視し、編集の区切りというものを検出して検索を開始します。</a:t>
            </a:r>
            <a:endParaRPr kumimoji="1" lang="en-US" altLang="ja-JP" dirty="0" smtClean="0"/>
          </a:p>
          <a:p>
            <a:r>
              <a:rPr kumimoji="1" lang="ja-JP" altLang="en-US" dirty="0" smtClean="0"/>
              <a:t>編集の区切りについては後で説明します。</a:t>
            </a:r>
            <a:endParaRPr kumimoji="1" lang="en-US" altLang="ja-JP" dirty="0" smtClean="0"/>
          </a:p>
          <a:p>
            <a:r>
              <a:rPr kumimoji="1" lang="ja-JP" altLang="en-US" dirty="0" smtClean="0"/>
              <a:t>編集の区切りを検出したら、編集中のソースコードに含まれる特徴を元に検索クエリを生成します。</a:t>
            </a:r>
            <a:endParaRPr kumimoji="1" lang="en-US" altLang="ja-JP" dirty="0" smtClean="0"/>
          </a:p>
          <a:p>
            <a:r>
              <a:rPr kumimoji="1" lang="ja-JP" altLang="en-US" dirty="0" smtClean="0"/>
              <a:t>索引を用いてクエリにあう部品を探し、見つかった部品を開発者に推薦します。</a:t>
            </a:r>
            <a:endParaRPr kumimoji="1" lang="en-US" altLang="ja-JP" dirty="0" smtClean="0"/>
          </a:p>
          <a:p>
            <a:endParaRPr kumimoji="1" lang="en-US" altLang="ja-JP" dirty="0" smtClean="0"/>
          </a:p>
          <a:p>
            <a:r>
              <a:rPr kumimoji="1" lang="ja-JP" altLang="en-US" dirty="0" smtClean="0"/>
              <a:t>次のスライドから、編集の区切りの検出、検索クエリの生成の</a:t>
            </a:r>
            <a:r>
              <a:rPr kumimoji="1" lang="en-US" altLang="ja-JP" dirty="0" smtClean="0"/>
              <a:t>2</a:t>
            </a:r>
            <a:r>
              <a:rPr kumimoji="1" lang="ja-JP" altLang="en-US" dirty="0" err="1" smtClean="0"/>
              <a:t>つにつ</a:t>
            </a:r>
            <a:r>
              <a:rPr kumimoji="1" lang="ja-JP" altLang="en-US" dirty="0" smtClean="0"/>
              <a:t>いて説明します。</a:t>
            </a:r>
            <a:endParaRPr kumimoji="1" lang="en-US" altLang="ja-JP" dirty="0" smtClean="0"/>
          </a:p>
          <a:p>
            <a:r>
              <a:rPr kumimoji="1" lang="ja-JP" altLang="en-US" dirty="0" smtClean="0"/>
              <a:t>索引作成と検索については、情報検索の分野で広く用いられている</a:t>
            </a:r>
            <a:r>
              <a:rPr kumimoji="1" lang="en-US" altLang="ja-JP" dirty="0" smtClean="0"/>
              <a:t>LSI</a:t>
            </a:r>
            <a:r>
              <a:rPr kumimoji="1" lang="ja-JP" altLang="en-US" dirty="0" smtClean="0"/>
              <a:t>という手法を利用しているため、</a:t>
            </a:r>
            <a:endParaRPr kumimoji="1" lang="en-US" altLang="ja-JP" dirty="0" smtClean="0"/>
          </a:p>
          <a:p>
            <a:r>
              <a:rPr kumimoji="1" lang="ja-JP" altLang="en-US" dirty="0" smtClean="0"/>
              <a:t>ここでの説明は省かせていただきます。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14</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まず、編集の区切りの検出です。</a:t>
            </a:r>
            <a:endParaRPr kumimoji="1" lang="en-US" altLang="ja-JP" dirty="0" smtClean="0"/>
          </a:p>
          <a:p>
            <a:endParaRPr kumimoji="1" lang="en-US" altLang="ja-JP" dirty="0" smtClean="0"/>
          </a:p>
          <a:p>
            <a:r>
              <a:rPr kumimoji="1" lang="ja-JP" altLang="en-US" dirty="0" smtClean="0"/>
              <a:t>エディタ上でのソースコードの編集を監視し，編集の区切りを検出します。</a:t>
            </a:r>
            <a:endParaRPr kumimoji="1" lang="en-US" altLang="ja-JP" dirty="0" smtClean="0"/>
          </a:p>
          <a:p>
            <a:r>
              <a:rPr kumimoji="1" lang="ja-JP" altLang="en-US" dirty="0" smtClean="0"/>
              <a:t>セミコロンや中括弧など、文の区切りとなる記号が入力された時や、</a:t>
            </a:r>
            <a:endParaRPr kumimoji="1" lang="en-US" altLang="ja-JP" dirty="0" smtClean="0"/>
          </a:p>
          <a:p>
            <a:r>
              <a:rPr kumimoji="1" lang="ja-JP" altLang="en-US" dirty="0" smtClean="0"/>
              <a:t>コメントなどの編集後に別の行へカーソルが移動した時などを</a:t>
            </a:r>
            <a:endParaRPr kumimoji="1" lang="en-US" altLang="ja-JP" dirty="0" smtClean="0"/>
          </a:p>
          <a:p>
            <a:r>
              <a:rPr kumimoji="1" lang="ja-JP" altLang="en-US" dirty="0" smtClean="0"/>
              <a:t>編集の区切りとしています。</a:t>
            </a:r>
            <a:endParaRPr kumimoji="1" lang="en-US" altLang="ja-JP" dirty="0" smtClean="0"/>
          </a:p>
          <a:p>
            <a:r>
              <a:rPr kumimoji="1" lang="ja-JP" altLang="en-US" dirty="0" smtClean="0"/>
              <a:t>これらは一行程度の編集が完了したタイミングとなります。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15</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本手法ではこれらのイベントを編集の区切りとして定義しています。</a:t>
            </a:r>
            <a:endParaRPr kumimoji="1" lang="en-US" altLang="ja-JP" dirty="0" smtClean="0"/>
          </a:p>
          <a:p>
            <a:r>
              <a:rPr kumimoji="1" lang="ja-JP" altLang="en-US" dirty="0" smtClean="0"/>
              <a:t>ひとつが、セミコロン、中括弧、コメントの終了を表す記号など、区切り文字の入力。</a:t>
            </a:r>
            <a:endParaRPr kumimoji="1" lang="en-US" altLang="ja-JP" dirty="0" smtClean="0"/>
          </a:p>
          <a:p>
            <a:r>
              <a:rPr kumimoji="1" lang="ja-JP" altLang="en-US" dirty="0" smtClean="0"/>
              <a:t>もうひとつが、文やコメントの編集後のカーソル移動。</a:t>
            </a:r>
            <a:endParaRPr kumimoji="1" lang="en-US" altLang="ja-JP" dirty="0" smtClean="0"/>
          </a:p>
          <a:p>
            <a:endParaRPr kumimoji="1" lang="en-US" altLang="ja-JP" dirty="0" smtClean="0"/>
          </a:p>
          <a:p>
            <a:r>
              <a:rPr kumimoji="1" lang="ja-JP" altLang="en-US" dirty="0" smtClean="0"/>
              <a:t>これらの編集の区切りを検出したら，部品の検索を開始します。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16</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編集の区切りを検出したら、編集中のソースコードとカーソル位置から検索クエリを生成します。</a:t>
            </a:r>
            <a:endParaRPr kumimoji="1" lang="en-US" altLang="ja-JP" dirty="0" smtClean="0"/>
          </a:p>
          <a:p>
            <a:r>
              <a:rPr kumimoji="1" lang="ja-JP" altLang="en-US" dirty="0" smtClean="0"/>
              <a:t>検索クエリは、特徴とその重みの組の集合です。</a:t>
            </a:r>
            <a:endParaRPr kumimoji="1" lang="en-US" altLang="ja-JP" dirty="0" smtClean="0"/>
          </a:p>
          <a:p>
            <a:r>
              <a:rPr kumimoji="1" lang="ja-JP" altLang="en-US" dirty="0" smtClean="0"/>
              <a:t>特徴は、識別子やコメント類に含まれる単語のことです。</a:t>
            </a:r>
            <a:endParaRPr kumimoji="1" lang="en-US" altLang="ja-JP" dirty="0" smtClean="0"/>
          </a:p>
          <a:p>
            <a:endParaRPr kumimoji="1" lang="en-US" altLang="ja-JP" dirty="0" smtClean="0"/>
          </a:p>
          <a:p>
            <a:r>
              <a:rPr kumimoji="1" lang="ja-JP" altLang="en-US" dirty="0" smtClean="0"/>
              <a:t>まずエディタから編集中のソースコードを取得し、特徴を抽出します。</a:t>
            </a:r>
            <a:endParaRPr kumimoji="1" lang="en-US" altLang="ja-JP" dirty="0" smtClean="0"/>
          </a:p>
          <a:p>
            <a:r>
              <a:rPr kumimoji="1" lang="ja-JP" altLang="en-US" dirty="0" smtClean="0"/>
              <a:t>次にその特徴に、カーソル位置からの距離に応じた重みを付けます。</a:t>
            </a:r>
            <a:endParaRPr kumimoji="1" lang="en-US" altLang="ja-JP" dirty="0" smtClean="0"/>
          </a:p>
          <a:p>
            <a:r>
              <a:rPr kumimoji="1" lang="ja-JP" altLang="en-US" sz="1200" kern="1200" baseline="0" dirty="0" smtClean="0">
                <a:solidFill>
                  <a:schemeClr val="tx1"/>
                </a:solidFill>
                <a:latin typeface="+mn-lt"/>
                <a:ea typeface="+mn-ea"/>
                <a:cs typeface="+mn-cs"/>
              </a:rPr>
              <a:t>重み付けによって，カーソル位置に近い特徴を優先することができ、</a:t>
            </a:r>
            <a:endParaRPr kumimoji="1" lang="en-US" altLang="ja-JP" sz="1200" kern="1200" baseline="0" dirty="0" smtClean="0">
              <a:solidFill>
                <a:schemeClr val="tx1"/>
              </a:solidFill>
              <a:latin typeface="+mn-lt"/>
              <a:ea typeface="+mn-ea"/>
              <a:cs typeface="+mn-cs"/>
            </a:endParaRPr>
          </a:p>
          <a:p>
            <a:r>
              <a:rPr kumimoji="1" lang="ja-JP" altLang="en-US" sz="1200" kern="1200" baseline="0" dirty="0" smtClean="0">
                <a:solidFill>
                  <a:schemeClr val="tx1"/>
                </a:solidFill>
                <a:latin typeface="+mn-lt"/>
                <a:ea typeface="+mn-ea"/>
                <a:cs typeface="+mn-cs"/>
              </a:rPr>
              <a:t>編集中の位置に適した部品が検索できます．</a:t>
            </a:r>
            <a:endParaRPr kumimoji="1" lang="en-US" altLang="ja-JP" sz="1200" kern="1200" baseline="0" dirty="0" smtClean="0">
              <a:solidFill>
                <a:schemeClr val="tx1"/>
              </a:solidFill>
              <a:latin typeface="+mn-lt"/>
              <a:ea typeface="+mn-ea"/>
              <a:cs typeface="+mn-cs"/>
            </a:endParaRPr>
          </a:p>
          <a:p>
            <a:endParaRPr kumimoji="1" lang="en-US" altLang="ja-JP" sz="1200" kern="1200" baseline="0" dirty="0" smtClean="0">
              <a:solidFill>
                <a:schemeClr val="tx1"/>
              </a:solidFill>
              <a:latin typeface="+mn-lt"/>
              <a:ea typeface="+mn-ea"/>
              <a:cs typeface="+mn-cs"/>
            </a:endParaRPr>
          </a:p>
          <a:p>
            <a:r>
              <a:rPr kumimoji="1" lang="ja-JP" altLang="en-US" sz="1200" kern="1200" baseline="0" dirty="0" smtClean="0">
                <a:solidFill>
                  <a:schemeClr val="tx1"/>
                </a:solidFill>
                <a:latin typeface="+mn-lt"/>
                <a:ea typeface="+mn-ea"/>
                <a:cs typeface="+mn-cs"/>
              </a:rPr>
              <a:t>では、これらふたつのステップについて説明していきます。</a:t>
            </a:r>
            <a:endParaRPr kumimoji="1" lang="en-US" altLang="ja-JP" sz="1200" kern="1200" baseline="0" dirty="0" smtClean="0">
              <a:solidFill>
                <a:schemeClr val="tx1"/>
              </a:solidFill>
              <a:latin typeface="+mn-lt"/>
              <a:ea typeface="+mn-ea"/>
              <a:cs typeface="+mn-cs"/>
            </a:endParaRPr>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17</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lnSpcReduction="10000"/>
          </a:bodyPr>
          <a:lstStyle/>
          <a:p>
            <a:r>
              <a:rPr kumimoji="1" lang="ja-JP" altLang="en-US" dirty="0" smtClean="0"/>
              <a:t>まず特徴の抽出です。</a:t>
            </a:r>
            <a:endParaRPr kumimoji="1" lang="en-US" altLang="ja-JP" dirty="0" smtClean="0"/>
          </a:p>
          <a:p>
            <a:endParaRPr kumimoji="1" lang="en-US" altLang="ja-JP" dirty="0" smtClean="0"/>
          </a:p>
          <a:p>
            <a:r>
              <a:rPr kumimoji="1" lang="ja-JP" altLang="en-US" dirty="0" smtClean="0"/>
              <a:t>フィールド名、メソッド名、クラス名などの識別子について、</a:t>
            </a:r>
            <a:endParaRPr kumimoji="1" lang="en-US" altLang="ja-JP" dirty="0" smtClean="0"/>
          </a:p>
          <a:p>
            <a:r>
              <a:rPr kumimoji="1" lang="ja-JP" altLang="en-US" dirty="0" smtClean="0"/>
              <a:t>それぞれの宣言を抽出し、単語に分割して特徴として使います。</a:t>
            </a:r>
            <a:endParaRPr kumimoji="1" lang="en-US" altLang="ja-JP" dirty="0" smtClean="0"/>
          </a:p>
          <a:p>
            <a:r>
              <a:rPr kumimoji="1" lang="ja-JP" altLang="en-US" dirty="0" smtClean="0"/>
              <a:t>例えば</a:t>
            </a:r>
            <a:r>
              <a:rPr kumimoji="1" lang="en-US" altLang="ja-JP" dirty="0" err="1" smtClean="0"/>
              <a:t>getUIClassID</a:t>
            </a:r>
            <a:r>
              <a:rPr kumimoji="1" lang="ja-JP" altLang="en-US" dirty="0" smtClean="0"/>
              <a:t>という識別子は</a:t>
            </a:r>
            <a:r>
              <a:rPr kumimoji="1" lang="en-US" altLang="ja-JP" dirty="0" smtClean="0"/>
              <a:t>get</a:t>
            </a:r>
            <a:r>
              <a:rPr kumimoji="1" lang="ja-JP" altLang="en-US" dirty="0" err="1" smtClean="0"/>
              <a:t>、</a:t>
            </a:r>
            <a:r>
              <a:rPr kumimoji="1" lang="en-US" altLang="ja-JP" dirty="0" err="1" smtClean="0"/>
              <a:t>ui</a:t>
            </a:r>
            <a:r>
              <a:rPr kumimoji="1" lang="ja-JP" altLang="en-US" dirty="0" err="1" smtClean="0"/>
              <a:t>、</a:t>
            </a:r>
            <a:r>
              <a:rPr kumimoji="1" lang="en-US" altLang="ja-JP" dirty="0" smtClean="0"/>
              <a:t>class</a:t>
            </a:r>
            <a:r>
              <a:rPr kumimoji="1" lang="ja-JP" altLang="en-US" dirty="0" err="1" smtClean="0"/>
              <a:t>、</a:t>
            </a:r>
            <a:r>
              <a:rPr kumimoji="1" lang="en-US" altLang="ja-JP" dirty="0" smtClean="0"/>
              <a:t>id</a:t>
            </a:r>
            <a:r>
              <a:rPr kumimoji="1" lang="ja-JP" altLang="en-US" dirty="0" smtClean="0"/>
              <a:t>の</a:t>
            </a:r>
            <a:r>
              <a:rPr kumimoji="1" lang="en-US" altLang="ja-JP" dirty="0" smtClean="0"/>
              <a:t>4</a:t>
            </a:r>
            <a:r>
              <a:rPr kumimoji="1" lang="ja-JP" altLang="en-US" dirty="0" err="1" smtClean="0"/>
              <a:t>つの</a:t>
            </a:r>
            <a:r>
              <a:rPr kumimoji="1" lang="ja-JP" altLang="en-US" dirty="0" smtClean="0"/>
              <a:t>特徴になります。</a:t>
            </a:r>
            <a:endParaRPr kumimoji="1" lang="en-US" altLang="ja-JP" dirty="0" smtClean="0"/>
          </a:p>
          <a:p>
            <a:endParaRPr kumimoji="1" lang="en-US" altLang="ja-JP" dirty="0" smtClean="0"/>
          </a:p>
          <a:p>
            <a:r>
              <a:rPr kumimoji="1" lang="ja-JP" altLang="en-US" dirty="0" smtClean="0"/>
              <a:t>下に示すようなソースコードでは、</a:t>
            </a:r>
            <a:r>
              <a:rPr kumimoji="1" lang="en-US" altLang="ja-JP" dirty="0" smtClean="0"/>
              <a:t>3</a:t>
            </a:r>
            <a:r>
              <a:rPr kumimoji="1" lang="ja-JP" altLang="en-US" dirty="0" smtClean="0"/>
              <a:t>行目の</a:t>
            </a:r>
            <a:r>
              <a:rPr kumimoji="1" lang="en-US" altLang="ja-JP" dirty="0" err="1" smtClean="0"/>
              <a:t>SelectAllAction</a:t>
            </a:r>
            <a:r>
              <a:rPr kumimoji="1" lang="ja-JP" altLang="en-US" dirty="0" smtClean="0"/>
              <a:t>を分割した</a:t>
            </a:r>
            <a:r>
              <a:rPr kumimoji="1" lang="en-US" altLang="ja-JP" dirty="0" smtClean="0"/>
              <a:t>3</a:t>
            </a:r>
            <a:r>
              <a:rPr kumimoji="1" lang="ja-JP" altLang="en-US" dirty="0" err="1" smtClean="0"/>
              <a:t>つの</a:t>
            </a:r>
            <a:r>
              <a:rPr kumimoji="1" lang="ja-JP" altLang="en-US" dirty="0" smtClean="0"/>
              <a:t>特徴、</a:t>
            </a:r>
            <a:endParaRPr kumimoji="1" lang="en-US" altLang="ja-JP" dirty="0" smtClean="0"/>
          </a:p>
          <a:p>
            <a:r>
              <a:rPr kumimoji="1" lang="en-US" altLang="ja-JP" dirty="0" smtClean="0"/>
              <a:t>6</a:t>
            </a:r>
            <a:r>
              <a:rPr kumimoji="1" lang="ja-JP" altLang="en-US" dirty="0" smtClean="0"/>
              <a:t>行目の</a:t>
            </a:r>
            <a:r>
              <a:rPr kumimoji="1" lang="en-US" altLang="ja-JP" dirty="0" err="1" smtClean="0"/>
              <a:t>actionPerformed</a:t>
            </a:r>
            <a:r>
              <a:rPr kumimoji="1" lang="ja-JP" altLang="en-US" dirty="0" smtClean="0"/>
              <a:t>を分割した</a:t>
            </a:r>
            <a:r>
              <a:rPr kumimoji="1" lang="en-US" altLang="ja-JP" dirty="0" smtClean="0"/>
              <a:t>2</a:t>
            </a:r>
            <a:r>
              <a:rPr kumimoji="1" lang="ja-JP" altLang="en-US" dirty="0" err="1" smtClean="0"/>
              <a:t>つの</a:t>
            </a:r>
            <a:r>
              <a:rPr kumimoji="1" lang="ja-JP" altLang="en-US" dirty="0" smtClean="0"/>
              <a:t>特徴が抽出されます。</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18</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lnSpcReduction="10000"/>
          </a:bodyPr>
          <a:lstStyle/>
          <a:p>
            <a:r>
              <a:rPr kumimoji="1" lang="ja-JP" altLang="en-US" dirty="0" smtClean="0"/>
              <a:t>コメントとドキュメントコメントは、単語ごとに分割し、</a:t>
            </a:r>
            <a:endParaRPr kumimoji="1" lang="en-US" altLang="ja-JP" dirty="0" smtClean="0"/>
          </a:p>
          <a:p>
            <a:r>
              <a:rPr kumimoji="1" lang="ja-JP" altLang="en-US" dirty="0" smtClean="0"/>
              <a:t>不要な単語を取り除いてから特徴として使います。</a:t>
            </a:r>
            <a:endParaRPr kumimoji="1" lang="en-US" altLang="ja-JP" dirty="0" smtClean="0"/>
          </a:p>
          <a:p>
            <a:r>
              <a:rPr kumimoji="1" lang="ja-JP" altLang="en-US" dirty="0" smtClean="0"/>
              <a:t>一般的すぎる単語かどうかの判定は、それ用の辞書が公開されているのでそれを使います。</a:t>
            </a:r>
            <a:endParaRPr kumimoji="1" lang="en-US" altLang="ja-JP" dirty="0" smtClean="0"/>
          </a:p>
          <a:p>
            <a:r>
              <a:rPr kumimoji="1" lang="ja-JP" altLang="en-US" dirty="0" smtClean="0"/>
              <a:t>例として、</a:t>
            </a:r>
            <a:r>
              <a:rPr kumimoji="1" lang="en-US" altLang="ja-JP" dirty="0" smtClean="0"/>
              <a:t>Check first 16 bytes</a:t>
            </a:r>
            <a:r>
              <a:rPr kumimoji="1" lang="ja-JP" altLang="en-US" dirty="0" smtClean="0"/>
              <a:t>というコメントがあった場合、</a:t>
            </a:r>
            <a:endParaRPr kumimoji="1" lang="en-US" altLang="ja-JP" dirty="0" smtClean="0"/>
          </a:p>
          <a:p>
            <a:r>
              <a:rPr kumimoji="1" lang="en-US" altLang="ja-JP" dirty="0" smtClean="0"/>
              <a:t>First</a:t>
            </a:r>
            <a:r>
              <a:rPr kumimoji="1" lang="ja-JP" altLang="en-US" dirty="0" smtClean="0"/>
              <a:t>は一般的すぎる単語として除去、</a:t>
            </a:r>
            <a:r>
              <a:rPr kumimoji="1" lang="en-US" altLang="ja-JP" dirty="0" smtClean="0"/>
              <a:t>16</a:t>
            </a:r>
            <a:r>
              <a:rPr kumimoji="1" lang="ja-JP" altLang="en-US" dirty="0" smtClean="0"/>
              <a:t>は数字のみなので除去、</a:t>
            </a:r>
            <a:endParaRPr kumimoji="1" lang="en-US" altLang="ja-JP" dirty="0" smtClean="0"/>
          </a:p>
          <a:p>
            <a:r>
              <a:rPr kumimoji="1" lang="en-US" altLang="ja-JP" dirty="0" smtClean="0"/>
              <a:t>bytes</a:t>
            </a:r>
            <a:r>
              <a:rPr kumimoji="1" lang="ja-JP" altLang="en-US" dirty="0" smtClean="0"/>
              <a:t>は語幹の </a:t>
            </a:r>
            <a:r>
              <a:rPr kumimoji="1" lang="en-US" altLang="ja-JP" dirty="0" smtClean="0"/>
              <a:t>b y t e </a:t>
            </a:r>
            <a:r>
              <a:rPr kumimoji="1" lang="ja-JP" altLang="en-US" dirty="0" err="1" smtClean="0"/>
              <a:t>だけを抽</a:t>
            </a:r>
            <a:r>
              <a:rPr kumimoji="1" lang="ja-JP" altLang="en-US" dirty="0" smtClean="0"/>
              <a:t>出して、</a:t>
            </a:r>
            <a:endParaRPr kumimoji="1" lang="en-US" altLang="ja-JP" dirty="0" smtClean="0"/>
          </a:p>
          <a:p>
            <a:r>
              <a:rPr kumimoji="1" lang="ja-JP" altLang="en-US" dirty="0" smtClean="0"/>
              <a:t>最終的に</a:t>
            </a:r>
            <a:r>
              <a:rPr kumimoji="1" lang="en-US" altLang="ja-JP" dirty="0" smtClean="0"/>
              <a:t>check</a:t>
            </a:r>
            <a:r>
              <a:rPr kumimoji="1" lang="ja-JP" altLang="en-US" dirty="0" smtClean="0"/>
              <a:t>と</a:t>
            </a:r>
            <a:r>
              <a:rPr kumimoji="1" lang="en-US" altLang="ja-JP" dirty="0" smtClean="0"/>
              <a:t>byte</a:t>
            </a:r>
            <a:r>
              <a:rPr kumimoji="1" lang="ja-JP" altLang="en-US" dirty="0" smtClean="0"/>
              <a:t>を特徴として使うことになります。</a:t>
            </a:r>
            <a:endParaRPr kumimoji="1" lang="en-US" altLang="ja-JP" dirty="0" smtClean="0"/>
          </a:p>
          <a:p>
            <a:endParaRPr kumimoji="1" lang="en-US" altLang="ja-JP" dirty="0" smtClean="0"/>
          </a:p>
          <a:p>
            <a:r>
              <a:rPr kumimoji="1" lang="ja-JP" altLang="en-US" dirty="0" smtClean="0"/>
              <a:t>下に示すようなソースコードでは、</a:t>
            </a:r>
            <a:r>
              <a:rPr kumimoji="1" lang="en-US" altLang="ja-JP" dirty="0" smtClean="0"/>
              <a:t>2</a:t>
            </a:r>
            <a:r>
              <a:rPr kumimoji="1" lang="ja-JP" altLang="en-US" dirty="0" smtClean="0"/>
              <a:t>行目のコメントから</a:t>
            </a:r>
            <a:r>
              <a:rPr kumimoji="1" lang="en-US" altLang="ja-JP" dirty="0" smtClean="0"/>
              <a:t>3</a:t>
            </a:r>
            <a:r>
              <a:rPr kumimoji="1" lang="ja-JP" altLang="en-US" dirty="0" err="1" smtClean="0"/>
              <a:t>つの</a:t>
            </a:r>
            <a:r>
              <a:rPr kumimoji="1" lang="ja-JP" altLang="en-US" dirty="0" smtClean="0"/>
              <a:t>特徴が抽出されます。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19</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はじめに発表概略を簡単に述べます．</a:t>
            </a:r>
            <a:endParaRPr kumimoji="1" lang="en-US" altLang="ja-JP" dirty="0" smtClean="0"/>
          </a:p>
          <a:p>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本研究では、再利用可能なソフトウェア部品を自動的に推薦する手法を提案します。</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本手法では、開発者によるソースコードの編集を監視し、</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検索に必要な情報を自動的に収集して検索条件を生成します。</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収集する情報は識別子とコメントです。</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そして検索を行い、再利用可能部品を開発者に提示します。</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また、本手法を実装した部品自動推薦システムについて紹介し、</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デモで実際に部品が自動的に推薦されるところをご覧いただきます。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2</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lnSpcReduction="10000"/>
          </a:bodyPr>
          <a:lstStyle/>
          <a:p>
            <a:r>
              <a:rPr kumimoji="1" lang="ja-JP" altLang="en-US" dirty="0" smtClean="0"/>
              <a:t>次に、特徴の重み付けを行います。</a:t>
            </a:r>
            <a:endParaRPr kumimoji="1" lang="en-US" altLang="ja-JP" dirty="0" smtClean="0"/>
          </a:p>
          <a:p>
            <a:endParaRPr kumimoji="1" lang="en-US" altLang="ja-JP" dirty="0" smtClean="0"/>
          </a:p>
          <a:p>
            <a:r>
              <a:rPr kumimoji="1" lang="ja-JP" altLang="en-US" dirty="0" smtClean="0"/>
              <a:t>先ほど抽出した特徴とカーソル位置の情報を元に、</a:t>
            </a:r>
            <a:endParaRPr kumimoji="1" lang="en-US" altLang="ja-JP" dirty="0" smtClean="0"/>
          </a:p>
          <a:p>
            <a:r>
              <a:rPr kumimoji="1" lang="ja-JP" altLang="en-US" dirty="0" smtClean="0"/>
              <a:t>カーソル位置に近い特徴に大きな重みを割り当てます。</a:t>
            </a:r>
            <a:endParaRPr kumimoji="1" lang="en-US" altLang="ja-JP" dirty="0" smtClean="0"/>
          </a:p>
          <a:p>
            <a:r>
              <a:rPr kumimoji="1" lang="ja-JP" altLang="en-US" sz="1200" kern="1200" baseline="0" dirty="0" smtClean="0">
                <a:solidFill>
                  <a:schemeClr val="tx1"/>
                </a:solidFill>
                <a:latin typeface="+mn-lt"/>
                <a:ea typeface="+mn-ea"/>
                <a:cs typeface="+mn-cs"/>
              </a:rPr>
              <a:t>現在は、カーソルのある行からの行数に対して重みが線形に減少するような重み関数を用いています。</a:t>
            </a:r>
            <a:endParaRPr kumimoji="1" lang="en-US" altLang="ja-JP" sz="1200" kern="1200" baseline="0" dirty="0" smtClean="0">
              <a:solidFill>
                <a:schemeClr val="tx1"/>
              </a:solidFill>
              <a:latin typeface="+mn-lt"/>
              <a:ea typeface="+mn-ea"/>
              <a:cs typeface="+mn-cs"/>
            </a:endParaRPr>
          </a:p>
          <a:p>
            <a:r>
              <a:rPr kumimoji="1" lang="ja-JP" altLang="en-US" sz="1200" kern="1200" baseline="0" dirty="0" smtClean="0">
                <a:solidFill>
                  <a:schemeClr val="tx1"/>
                </a:solidFill>
                <a:latin typeface="+mn-lt"/>
                <a:ea typeface="+mn-ea"/>
                <a:cs typeface="+mn-cs"/>
              </a:rPr>
              <a:t>重みを割り当てたら、同じ特徴はひとつにまとめて集計し、検索クエリにします。</a:t>
            </a:r>
            <a:endParaRPr kumimoji="1" lang="en-US" altLang="ja-JP" sz="1200" kern="1200" baseline="0" dirty="0" smtClean="0">
              <a:solidFill>
                <a:schemeClr val="tx1"/>
              </a:solidFill>
              <a:latin typeface="+mn-lt"/>
              <a:ea typeface="+mn-ea"/>
              <a:cs typeface="+mn-cs"/>
            </a:endParaRPr>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20</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では、本手法を実装した部品自動推薦システムについて説明します。</a:t>
            </a:r>
            <a:endParaRPr kumimoji="1" lang="ja-JP" altLang="en-US" dirty="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21</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本システムはこのようにクライアントとサーバからなっています。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クライアントは統合開発環境</a:t>
            </a:r>
            <a:r>
              <a:rPr kumimoji="1" lang="en-US" altLang="ja-JP" dirty="0" smtClean="0"/>
              <a:t>Eclipse</a:t>
            </a:r>
            <a:r>
              <a:rPr kumimoji="1" lang="ja-JP" altLang="en-US" dirty="0" smtClean="0"/>
              <a:t>に、本手法のプラグインを組み合わせたもので、</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編集の区切りの検出と検索クエリの生成を行います。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サーバは</a:t>
            </a:r>
            <a:r>
              <a:rPr kumimoji="1" lang="en-US" altLang="ja-JP" dirty="0" smtClean="0"/>
              <a:t>Web</a:t>
            </a:r>
            <a:r>
              <a:rPr kumimoji="1" lang="ja-JP" altLang="en-US" dirty="0" smtClean="0"/>
              <a:t>サービスとして実装しており、索引の作成と部品の検索を行います。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22</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では本システムのデモを行います。</a:t>
            </a:r>
            <a:endParaRPr kumimoji="1" lang="en-US" altLang="ja-JP" dirty="0" smtClean="0"/>
          </a:p>
          <a:p>
            <a:r>
              <a:rPr kumimoji="1" lang="ja-JP" altLang="en-US" dirty="0" smtClean="0"/>
              <a:t>このデモでは、ソースコードを編集中に自動的に部品が推薦されるところをご覧いただきます。</a:t>
            </a:r>
            <a:endParaRPr kumimoji="1" lang="en-US" altLang="ja-JP" dirty="0" smtClean="0"/>
          </a:p>
          <a:p>
            <a:r>
              <a:rPr kumimoji="1" lang="ja-JP" altLang="en-US" dirty="0" smtClean="0"/>
              <a:t>また、推薦された部品のソースコードを閲覧する機能、</a:t>
            </a:r>
            <a:endParaRPr kumimoji="1" lang="en-US" altLang="ja-JP" dirty="0" smtClean="0"/>
          </a:p>
          <a:p>
            <a:r>
              <a:rPr kumimoji="1" lang="ja-JP" altLang="en-US" dirty="0" smtClean="0"/>
              <a:t>部品をプロジェクトにインポートする機能についてもご紹介します。</a:t>
            </a:r>
            <a:endParaRPr kumimoji="1" lang="en-US" altLang="ja-JP" dirty="0" smtClean="0"/>
          </a:p>
          <a:p>
            <a:endParaRPr kumimoji="1" lang="en-US" altLang="ja-JP" dirty="0" smtClean="0"/>
          </a:p>
          <a:p>
            <a:r>
              <a:rPr kumimoji="1" lang="ja-JP" altLang="en-US" dirty="0" smtClean="0"/>
              <a:t>デモにおけるソースコード編集中の状況は、</a:t>
            </a:r>
            <a:endParaRPr kumimoji="1" lang="en-US" altLang="ja-JP" dirty="0" smtClean="0"/>
          </a:p>
          <a:p>
            <a:r>
              <a:rPr kumimoji="1" lang="ja-JP" altLang="en-US" dirty="0" smtClean="0"/>
              <a:t>ファイルパスを表す</a:t>
            </a:r>
            <a:r>
              <a:rPr kumimoji="1" lang="en-US" altLang="ja-JP" dirty="0" smtClean="0"/>
              <a:t>File</a:t>
            </a:r>
            <a:r>
              <a:rPr kumimoji="1" lang="ja-JP" altLang="en-US" dirty="0" smtClean="0"/>
              <a:t>クラスのオブジェクトを持っていて、</a:t>
            </a:r>
            <a:endParaRPr kumimoji="1" lang="en-US" altLang="ja-JP" dirty="0" smtClean="0"/>
          </a:p>
          <a:p>
            <a:r>
              <a:rPr kumimoji="1" lang="ja-JP" altLang="en-US" dirty="0" smtClean="0"/>
              <a:t>そこから拡張子部分だけを取り出したい、というものです。</a:t>
            </a:r>
            <a:endParaRPr kumimoji="1" lang="en-US" altLang="ja-JP" dirty="0" smtClean="0"/>
          </a:p>
          <a:p>
            <a:endParaRPr kumimoji="1" lang="en-US" altLang="ja-JP" dirty="0" smtClean="0"/>
          </a:p>
          <a:p>
            <a:endParaRPr kumimoji="1" lang="en-US" altLang="ja-JP" dirty="0" smtClean="0"/>
          </a:p>
          <a:p>
            <a:r>
              <a:rPr kumimoji="1" lang="ja-JP" altLang="en-US" dirty="0" smtClean="0"/>
              <a:t>これが提案手法を実装した</a:t>
            </a:r>
            <a:r>
              <a:rPr kumimoji="1" lang="en-US" altLang="ja-JP" dirty="0" smtClean="0"/>
              <a:t>A-SCORE</a:t>
            </a:r>
            <a:r>
              <a:rPr kumimoji="1" lang="ja-JP" altLang="en-US" dirty="0" smtClean="0"/>
              <a:t>プラグインを組み込んだ</a:t>
            </a:r>
            <a:r>
              <a:rPr kumimoji="1" lang="en-US" altLang="ja-JP" dirty="0" smtClean="0"/>
              <a:t>Eclipse</a:t>
            </a:r>
            <a:r>
              <a:rPr kumimoji="1" lang="ja-JP" altLang="en-US" dirty="0" smtClean="0"/>
              <a:t>の画面です。</a:t>
            </a:r>
            <a:endParaRPr kumimoji="1" lang="en-US" altLang="ja-JP" dirty="0" smtClean="0"/>
          </a:p>
          <a:p>
            <a:r>
              <a:rPr kumimoji="1" lang="ja-JP" altLang="en-US" dirty="0" smtClean="0"/>
              <a:t>右上の部分がエディタ、右下の部分が推薦画面になっています。</a:t>
            </a:r>
            <a:endParaRPr kumimoji="1" lang="en-US" altLang="ja-JP" dirty="0" smtClean="0"/>
          </a:p>
          <a:p>
            <a:endParaRPr kumimoji="1" lang="en-US" altLang="ja-JP" dirty="0" smtClean="0"/>
          </a:p>
          <a:p>
            <a:r>
              <a:rPr kumimoji="1" lang="ja-JP" altLang="en-US" dirty="0" smtClean="0"/>
              <a:t>現在、エディタで編集中のソースコードでは、</a:t>
            </a:r>
            <a:endParaRPr kumimoji="1" lang="en-US" altLang="ja-JP" dirty="0" smtClean="0"/>
          </a:p>
          <a:p>
            <a:r>
              <a:rPr kumimoji="1" lang="ja-JP" altLang="en-US" dirty="0" smtClean="0"/>
              <a:t>ファイルパスを表す</a:t>
            </a:r>
            <a:r>
              <a:rPr kumimoji="1" lang="en-US" altLang="ja-JP" dirty="0" smtClean="0"/>
              <a:t>file</a:t>
            </a:r>
            <a:r>
              <a:rPr kumimoji="1" lang="ja-JP" altLang="en-US" dirty="0" smtClean="0"/>
              <a:t>という変数があり、</a:t>
            </a:r>
            <a:endParaRPr kumimoji="1" lang="en-US" altLang="ja-JP" dirty="0" smtClean="0"/>
          </a:p>
          <a:p>
            <a:r>
              <a:rPr kumimoji="1" lang="ja-JP" altLang="en-US" dirty="0" smtClean="0"/>
              <a:t>そこから拡張子を取り出したい、という状況です。</a:t>
            </a:r>
            <a:endParaRPr kumimoji="1" lang="en-US" altLang="ja-JP" dirty="0" smtClean="0"/>
          </a:p>
          <a:p>
            <a:r>
              <a:rPr kumimoji="1" lang="ja-JP" altLang="en-US" dirty="0" smtClean="0"/>
              <a:t>ここで、拡張子を格納するための変数を宣言します。</a:t>
            </a:r>
            <a:endParaRPr kumimoji="1" lang="en-US" altLang="ja-JP" dirty="0" smtClean="0"/>
          </a:p>
          <a:p>
            <a:r>
              <a:rPr kumimoji="1" lang="ja-JP" altLang="en-US" dirty="0" smtClean="0"/>
              <a:t>セミコロンを入力すると、それを編集の区切りとして検出して検索が行われ、</a:t>
            </a:r>
            <a:endParaRPr kumimoji="1" lang="en-US" altLang="ja-JP" dirty="0" smtClean="0"/>
          </a:p>
          <a:p>
            <a:r>
              <a:rPr kumimoji="1" lang="ja-JP" altLang="en-US" dirty="0" smtClean="0"/>
              <a:t>推薦画面に再利用候補が提示されました。</a:t>
            </a:r>
            <a:endParaRPr kumimoji="1" lang="en-US" altLang="ja-JP" dirty="0" smtClean="0"/>
          </a:p>
          <a:p>
            <a:endParaRPr kumimoji="1" lang="en-US" altLang="ja-JP" dirty="0" smtClean="0"/>
          </a:p>
          <a:p>
            <a:r>
              <a:rPr kumimoji="1" lang="ja-JP" altLang="en-US" dirty="0" smtClean="0"/>
              <a:t>推薦された部品の中で、</a:t>
            </a:r>
            <a:r>
              <a:rPr kumimoji="1" lang="en-US" altLang="ja-JP" dirty="0" err="1" smtClean="0"/>
              <a:t>FileUtils</a:t>
            </a:r>
            <a:r>
              <a:rPr kumimoji="1" lang="ja-JP" altLang="en-US" dirty="0" smtClean="0"/>
              <a:t>という名前が怪しいので中を見てみます。</a:t>
            </a:r>
            <a:endParaRPr kumimoji="1" lang="en-US" altLang="ja-JP" dirty="0" smtClean="0"/>
          </a:p>
          <a:p>
            <a:r>
              <a:rPr kumimoji="1" lang="ja-JP" altLang="en-US" dirty="0" smtClean="0"/>
              <a:t>見たい部品をダブルクリックすると、その部品のソースコードが表示されます。</a:t>
            </a:r>
            <a:endParaRPr kumimoji="1" lang="en-US" altLang="ja-JP" dirty="0" smtClean="0"/>
          </a:p>
          <a:p>
            <a:r>
              <a:rPr kumimoji="1" lang="ja-JP" altLang="en-US" dirty="0" smtClean="0"/>
              <a:t>中を見てみると、</a:t>
            </a:r>
            <a:r>
              <a:rPr kumimoji="1" lang="en-US" altLang="ja-JP" dirty="0" err="1" smtClean="0"/>
              <a:t>getExtension</a:t>
            </a:r>
            <a:r>
              <a:rPr kumimoji="1" lang="ja-JP" altLang="en-US" dirty="0" smtClean="0"/>
              <a:t>というメソッドがみつかりました。</a:t>
            </a:r>
            <a:endParaRPr kumimoji="1" lang="en-US" altLang="ja-JP" dirty="0" smtClean="0"/>
          </a:p>
          <a:p>
            <a:r>
              <a:rPr kumimoji="1" lang="ja-JP" altLang="en-US" dirty="0" smtClean="0"/>
              <a:t>引数が</a:t>
            </a:r>
            <a:r>
              <a:rPr kumimoji="1" lang="en-US" altLang="ja-JP" dirty="0" smtClean="0"/>
              <a:t>String</a:t>
            </a:r>
            <a:r>
              <a:rPr kumimoji="1" lang="ja-JP" altLang="en-US" dirty="0" smtClean="0"/>
              <a:t>型なのでそのままでは使えませんが、</a:t>
            </a:r>
            <a:endParaRPr kumimoji="1" lang="en-US" altLang="ja-JP" dirty="0" smtClean="0"/>
          </a:p>
          <a:p>
            <a:r>
              <a:rPr kumimoji="1" lang="ja-JP" altLang="en-US" dirty="0" smtClean="0"/>
              <a:t>少し手を加えれば使えそうなので、この部品を再利用することにします。</a:t>
            </a:r>
            <a:endParaRPr kumimoji="1" lang="en-US" altLang="ja-JP" dirty="0" smtClean="0"/>
          </a:p>
          <a:p>
            <a:endParaRPr kumimoji="1" lang="en-US" altLang="ja-JP" dirty="0" smtClean="0"/>
          </a:p>
          <a:p>
            <a:r>
              <a:rPr kumimoji="1" lang="ja-JP" altLang="en-US" dirty="0" smtClean="0"/>
              <a:t>再利用するときは、推薦画面のインポートボタンを押します。</a:t>
            </a:r>
            <a:endParaRPr kumimoji="1" lang="en-US" altLang="ja-JP" dirty="0" smtClean="0"/>
          </a:p>
          <a:p>
            <a:r>
              <a:rPr kumimoji="1" lang="en-US" altLang="ja-JP" dirty="0" smtClean="0"/>
              <a:t>Eclipse</a:t>
            </a:r>
            <a:r>
              <a:rPr kumimoji="1" lang="ja-JP" altLang="en-US" dirty="0" smtClean="0"/>
              <a:t>の左側には、現在のプロジェクトに含まれているファイルの一覧があるのですが、</a:t>
            </a:r>
            <a:endParaRPr kumimoji="1" lang="en-US" altLang="ja-JP" dirty="0" smtClean="0"/>
          </a:p>
          <a:p>
            <a:r>
              <a:rPr kumimoji="1" lang="ja-JP" altLang="en-US" dirty="0" smtClean="0"/>
              <a:t>インポートボタンを押すと部品がプロジェクトにインポートされ、</a:t>
            </a:r>
            <a:endParaRPr kumimoji="1" lang="en-US" altLang="ja-JP" dirty="0" smtClean="0"/>
          </a:p>
          <a:p>
            <a:r>
              <a:rPr kumimoji="1" lang="ja-JP" altLang="en-US" dirty="0" smtClean="0"/>
              <a:t>このようにファイル一覧に追加されました。</a:t>
            </a:r>
            <a:endParaRPr kumimoji="1" lang="en-US" altLang="ja-JP" dirty="0" smtClean="0"/>
          </a:p>
          <a:p>
            <a:endParaRPr kumimoji="1" lang="en-US" altLang="ja-JP" dirty="0" smtClean="0"/>
          </a:p>
          <a:p>
            <a:r>
              <a:rPr kumimoji="1" lang="ja-JP" altLang="en-US" dirty="0" smtClean="0"/>
              <a:t>以上でデモを終わります。</a:t>
            </a:r>
            <a:endParaRPr kumimoji="1" lang="ja-JP" altLang="en-US" dirty="0"/>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23</a:t>
            </a:fld>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2C4FAFAB-A78E-4E7A-89E6-AF55E1FB8714}" type="slidenum">
              <a:rPr kumimoji="1" lang="ja-JP" altLang="en-US" smtClean="0"/>
              <a:pPr/>
              <a:t>24</a:t>
            </a:fld>
            <a:endParaRPr kumimoji="1"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lgn="l"/>
            <a:r>
              <a:rPr kumimoji="1" lang="ja-JP" altLang="en-US" dirty="0" smtClean="0"/>
              <a:t>部品自動推薦</a:t>
            </a:r>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25</a:t>
            </a:fld>
            <a:endParaRPr kumimoji="1"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検索クエリが得られたら、検索を行います。</a:t>
            </a:r>
            <a:endParaRPr kumimoji="1" lang="en-US" altLang="ja-JP" dirty="0" smtClean="0"/>
          </a:p>
          <a:p>
            <a:endParaRPr kumimoji="1" lang="en-US" altLang="ja-JP" dirty="0" smtClean="0"/>
          </a:p>
          <a:p>
            <a:r>
              <a:rPr kumimoji="1" lang="ja-JP" altLang="en-US" dirty="0" smtClean="0"/>
              <a:t>検索処理には，情報検索の分野で広く用いられている</a:t>
            </a:r>
            <a:r>
              <a:rPr kumimoji="1" lang="en-US" altLang="ja-JP" dirty="0" smtClean="0"/>
              <a:t>LSI</a:t>
            </a:r>
            <a:r>
              <a:rPr kumimoji="1" lang="ja-JP" altLang="en-US" dirty="0" smtClean="0"/>
              <a:t>という手法を用います．</a:t>
            </a:r>
            <a:endParaRPr kumimoji="1" lang="en-US" altLang="ja-JP" dirty="0" smtClean="0"/>
          </a:p>
          <a:p>
            <a:r>
              <a:rPr kumimoji="1" lang="en-US" altLang="ja-JP" dirty="0" smtClean="0"/>
              <a:t>LSI</a:t>
            </a:r>
            <a:r>
              <a:rPr kumimoji="1" lang="ja-JP" altLang="en-US" dirty="0" smtClean="0"/>
              <a:t>は入力に類似したものを多数の文章集合から検索する手法です．</a:t>
            </a:r>
            <a:endParaRPr kumimoji="1" lang="en-US" altLang="ja-JP" dirty="0" smtClean="0"/>
          </a:p>
          <a:p>
            <a:r>
              <a:rPr kumimoji="1" lang="en-US" altLang="ja-JP" dirty="0" smtClean="0"/>
              <a:t>LSI</a:t>
            </a:r>
            <a:r>
              <a:rPr kumimoji="1" lang="ja-JP" altLang="en-US" dirty="0" smtClean="0"/>
              <a:t>による検索では，編集中のソースコードに含まれる特徴とその重みを入力として検索を行い，</a:t>
            </a:r>
            <a:endParaRPr kumimoji="1" lang="en-US" altLang="ja-JP" dirty="0" smtClean="0"/>
          </a:p>
          <a:p>
            <a:r>
              <a:rPr kumimoji="1" lang="ja-JP" altLang="en-US" dirty="0" smtClean="0"/>
              <a:t>出力として似た特徴を含む部品を得ます．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LSI</a:t>
            </a:r>
            <a:r>
              <a:rPr kumimoji="1" lang="ja-JP" altLang="en-US" dirty="0" smtClean="0"/>
              <a:t>についての詳細はここでは省かせていただきます．</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2C4FAFAB-A78E-4E7A-89E6-AF55E1FB8714}" type="slidenum">
              <a:rPr kumimoji="1" lang="ja-JP" altLang="en-US" smtClean="0"/>
              <a:pPr/>
              <a:t>26</a:t>
            </a:fld>
            <a:endParaRPr kumimoji="1"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検索処理の例を示します。</a:t>
            </a:r>
            <a:endParaRPr kumimoji="1" lang="en-US" altLang="ja-JP" dirty="0" smtClean="0"/>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27</a:t>
            </a:fld>
            <a:endParaRPr kumimoji="1" lang="ja-JP"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次に評価実験について説明します。</a:t>
            </a:r>
            <a:endParaRPr lang="en-US" altLang="ja-JP" dirty="0" smtClean="0"/>
          </a:p>
          <a:p>
            <a:r>
              <a:rPr lang="ja-JP" altLang="en-US" dirty="0" smtClean="0"/>
              <a:t>まず、部品検索部の妥当性を調べるために、</a:t>
            </a:r>
            <a:endParaRPr lang="en-US" altLang="ja-JP" dirty="0" smtClean="0"/>
          </a:p>
          <a:p>
            <a:r>
              <a:rPr lang="ja-JP" altLang="en-US" dirty="0" smtClean="0"/>
              <a:t>既存のソースコードの一部を削除して，</a:t>
            </a:r>
            <a:endParaRPr lang="en-US" altLang="ja-JP" dirty="0" smtClean="0"/>
          </a:p>
          <a:p>
            <a:r>
              <a:rPr lang="ja-JP" altLang="en-US" dirty="0" smtClean="0"/>
              <a:t>自動検索でその部分に使用できる部品が検索されるかを調べます。</a:t>
            </a:r>
            <a:endParaRPr lang="en-US" altLang="ja-JP" dirty="0" smtClean="0"/>
          </a:p>
          <a:p>
            <a:endParaRPr lang="en-US" altLang="ja-JP" dirty="0" smtClean="0"/>
          </a:p>
          <a:p>
            <a:r>
              <a:rPr lang="ja-JP" altLang="en-US" dirty="0" smtClean="0"/>
              <a:t>次に、ツールによってどれだけ再利用が効率化されるのかを調べるため、</a:t>
            </a:r>
            <a:endParaRPr lang="en-US" altLang="ja-JP" dirty="0" smtClean="0"/>
          </a:p>
          <a:p>
            <a:r>
              <a:rPr lang="ja-JP" altLang="en-US" dirty="0" smtClean="0"/>
              <a:t>被験者を募って，ツール使用した場合と使用しなかった場合で</a:t>
            </a:r>
            <a:endParaRPr lang="en-US" altLang="ja-JP" dirty="0" smtClean="0"/>
          </a:p>
          <a:p>
            <a:r>
              <a:rPr lang="ja-JP" altLang="en-US" dirty="0" smtClean="0"/>
              <a:t>与えられたタスクを完了するまでの時間を調べます。</a:t>
            </a:r>
            <a:endParaRPr lang="en-US" altLang="ja-JP" dirty="0" smtClean="0"/>
          </a:p>
          <a:p>
            <a:endParaRPr kumimoji="1" lang="ja-JP" altLang="en-US" dirty="0" smtClean="0"/>
          </a:p>
        </p:txBody>
      </p:sp>
      <p:sp>
        <p:nvSpPr>
          <p:cNvPr id="4" name="スライド番号プレースホルダ 3"/>
          <p:cNvSpPr>
            <a:spLocks noGrp="1"/>
          </p:cNvSpPr>
          <p:nvPr>
            <p:ph type="sldNum" sz="quarter" idx="10"/>
          </p:nvPr>
        </p:nvSpPr>
        <p:spPr/>
        <p:txBody>
          <a:bodyPr/>
          <a:lstStyle/>
          <a:p>
            <a:fld id="{2C4FAFAB-A78E-4E7A-89E6-AF55E1FB8714}" type="slidenum">
              <a:rPr kumimoji="1" lang="ja-JP" altLang="en-US" smtClean="0"/>
              <a:pPr/>
              <a:t>28</a:t>
            </a:fld>
            <a:endParaRPr kumimoji="1" lang="ja-JP"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では、本システムの手法について説明します。</a:t>
            </a:r>
            <a:endParaRPr kumimoji="1" lang="en-US" altLang="ja-JP" dirty="0" smtClean="0"/>
          </a:p>
          <a:p>
            <a:r>
              <a:rPr kumimoji="1" lang="ja-JP" altLang="en-US" dirty="0" smtClean="0"/>
              <a:t>手法はこのような流れになっています。</a:t>
            </a:r>
            <a:endParaRPr kumimoji="1" lang="en-US" altLang="ja-JP" dirty="0" smtClean="0"/>
          </a:p>
          <a:p>
            <a:endParaRPr kumimoji="1" lang="en-US" altLang="ja-JP" dirty="0" smtClean="0"/>
          </a:p>
          <a:p>
            <a:r>
              <a:rPr kumimoji="1" lang="ja-JP" altLang="en-US" dirty="0" smtClean="0"/>
              <a:t>手法は、検索に用いる索引を作るための事前処理と、実際に検索を行う本処理の、</a:t>
            </a:r>
            <a:endParaRPr kumimoji="1" lang="en-US" altLang="ja-JP" dirty="0" smtClean="0"/>
          </a:p>
          <a:p>
            <a:r>
              <a:rPr kumimoji="1" lang="ja-JP" altLang="en-US" dirty="0" smtClean="0"/>
              <a:t>大きくふたつに分けられます。</a:t>
            </a:r>
            <a:endParaRPr kumimoji="1" lang="en-US" altLang="ja-JP" dirty="0" smtClean="0"/>
          </a:p>
          <a:p>
            <a:endParaRPr kumimoji="1" lang="en-US" altLang="ja-JP" dirty="0" smtClean="0"/>
          </a:p>
          <a:p>
            <a:r>
              <a:rPr kumimoji="1" lang="ja-JP" altLang="en-US" dirty="0" smtClean="0"/>
              <a:t>事前処理では、部品のソースコードを納めた部品データベースから、</a:t>
            </a:r>
            <a:endParaRPr kumimoji="1" lang="en-US" altLang="ja-JP" dirty="0" smtClean="0"/>
          </a:p>
          <a:p>
            <a:r>
              <a:rPr kumimoji="1" lang="ja-JP" altLang="en-US" dirty="0" smtClean="0"/>
              <a:t>そのソースコードを解析して特徴を抽出し、索引を作成します。</a:t>
            </a:r>
            <a:endParaRPr kumimoji="1" lang="en-US" altLang="ja-JP" dirty="0" smtClean="0"/>
          </a:p>
          <a:p>
            <a:endParaRPr kumimoji="1" lang="en-US" altLang="ja-JP" dirty="0" smtClean="0"/>
          </a:p>
          <a:p>
            <a:r>
              <a:rPr kumimoji="1" lang="ja-JP" altLang="en-US" dirty="0" smtClean="0"/>
              <a:t>本処理では、まず開発者によるソースコードの編集を監視し、編集の区切りというものを検出して検索を開始します。</a:t>
            </a:r>
            <a:endParaRPr kumimoji="1" lang="en-US" altLang="ja-JP" dirty="0" smtClean="0"/>
          </a:p>
          <a:p>
            <a:r>
              <a:rPr kumimoji="1" lang="ja-JP" altLang="en-US" dirty="0" smtClean="0"/>
              <a:t>編集の区切りについては後で説明します。</a:t>
            </a:r>
            <a:endParaRPr kumimoji="1" lang="en-US" altLang="ja-JP" dirty="0" smtClean="0"/>
          </a:p>
          <a:p>
            <a:r>
              <a:rPr kumimoji="1" lang="ja-JP" altLang="en-US" dirty="0" smtClean="0"/>
              <a:t>編集の区切りを検出したら、編集中のソースコードに含まれる特徴を元に検索クエリを生成します。</a:t>
            </a:r>
            <a:endParaRPr kumimoji="1" lang="en-US" altLang="ja-JP" dirty="0" smtClean="0"/>
          </a:p>
          <a:p>
            <a:r>
              <a:rPr kumimoji="1" lang="ja-JP" altLang="en-US" dirty="0" smtClean="0"/>
              <a:t>索引を用いてクエリにあう部品を探し、見つかった部品を開発者に推薦します。</a:t>
            </a:r>
            <a:endParaRPr kumimoji="1" lang="en-US" altLang="ja-JP" dirty="0" smtClean="0"/>
          </a:p>
          <a:p>
            <a:endParaRPr kumimoji="1" lang="en-US" altLang="ja-JP" dirty="0" smtClean="0"/>
          </a:p>
          <a:p>
            <a:r>
              <a:rPr kumimoji="1" lang="ja-JP" altLang="en-US" dirty="0" smtClean="0"/>
              <a:t>次のスライドから、この</a:t>
            </a:r>
            <a:r>
              <a:rPr kumimoji="1" lang="en-US" altLang="ja-JP" dirty="0" smtClean="0"/>
              <a:t>3</a:t>
            </a:r>
            <a:r>
              <a:rPr kumimoji="1" lang="ja-JP" altLang="en-US" dirty="0" err="1" smtClean="0"/>
              <a:t>つにつ</a:t>
            </a:r>
            <a:r>
              <a:rPr kumimoji="1" lang="ja-JP" altLang="en-US" dirty="0" smtClean="0"/>
              <a:t>いて説明していきます。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29</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発表の流れはこのようになっています。</a:t>
            </a:r>
            <a:endParaRPr kumimoji="1" lang="en-US" altLang="ja-JP" dirty="0" smtClean="0"/>
          </a:p>
          <a:p>
            <a:r>
              <a:rPr kumimoji="1" lang="ja-JP" altLang="en-US" dirty="0" smtClean="0"/>
              <a:t>まず本研究が必要となる背景と既存研究について説明します。</a:t>
            </a:r>
            <a:endParaRPr kumimoji="1" lang="en-US" altLang="ja-JP" dirty="0" smtClean="0"/>
          </a:p>
          <a:p>
            <a:r>
              <a:rPr kumimoji="1" lang="ja-JP" altLang="en-US" dirty="0" smtClean="0"/>
              <a:t>次に提案手法について説明します。</a:t>
            </a:r>
            <a:endParaRPr kumimoji="1" lang="en-US" altLang="ja-JP" dirty="0" smtClean="0"/>
          </a:p>
          <a:p>
            <a:r>
              <a:rPr kumimoji="1" lang="ja-JP" altLang="en-US" dirty="0" smtClean="0"/>
              <a:t>そして提案手法を実装した部品自動検索システムについて紹介し、そのデモを行います。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3</a:t>
            </a:fld>
            <a:endParaRPr kumimoji="1" lang="ja-JP"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30</a:t>
            </a:fld>
            <a:endParaRPr kumimoji="1" lang="ja-JP"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では、</a:t>
            </a:r>
            <a:r>
              <a:rPr kumimoji="1" lang="en-US" altLang="ja-JP" dirty="0" err="1" smtClean="0"/>
              <a:t>CodeBroker</a:t>
            </a:r>
            <a:r>
              <a:rPr kumimoji="1" lang="ja-JP" altLang="en-US" dirty="0" smtClean="0"/>
              <a:t>を用いた再利用のシナリオを説明します。</a:t>
            </a:r>
            <a:endParaRPr kumimoji="1" lang="en-US" altLang="ja-JP" dirty="0" smtClean="0"/>
          </a:p>
          <a:p>
            <a:r>
              <a:rPr kumimoji="1" lang="ja-JP" altLang="en-US" dirty="0" smtClean="0"/>
              <a:t>開発者がソフトウェアを開発しています。</a:t>
            </a:r>
            <a:endParaRPr kumimoji="1" lang="en-US" altLang="ja-JP" dirty="0" smtClean="0"/>
          </a:p>
          <a:p>
            <a:r>
              <a:rPr kumimoji="1" lang="ja-JP" altLang="en-US" dirty="0" smtClean="0"/>
              <a:t>先ほどと同じように大きな整数を扱う部品がほしいと思ったのですが、</a:t>
            </a:r>
            <a:endParaRPr kumimoji="1" lang="en-US" altLang="ja-JP" dirty="0" smtClean="0"/>
          </a:p>
          <a:p>
            <a:r>
              <a:rPr kumimoji="1" lang="ja-JP" altLang="en-US" dirty="0" smtClean="0"/>
              <a:t>既存部品があると思わずに、自分で作り始めてしまったとします。</a:t>
            </a:r>
            <a:endParaRPr kumimoji="1" lang="en-US" altLang="ja-JP" dirty="0" smtClean="0"/>
          </a:p>
          <a:p>
            <a:r>
              <a:rPr kumimoji="1" lang="ja-JP" altLang="en-US" dirty="0" smtClean="0"/>
              <a:t>そのような場合でも、開発者がソースコードを入力していくと、</a:t>
            </a:r>
            <a:endParaRPr kumimoji="1" lang="en-US" altLang="ja-JP" dirty="0" smtClean="0"/>
          </a:p>
          <a:p>
            <a:r>
              <a:rPr kumimoji="1" lang="en-US" altLang="ja-JP" dirty="0" err="1" smtClean="0"/>
              <a:t>CodeBroker</a:t>
            </a:r>
            <a:r>
              <a:rPr kumimoji="1" lang="ja-JP" altLang="en-US" dirty="0" smtClean="0"/>
              <a:t>はメソッドの書き始めを検出して自動的に検索を開始します。</a:t>
            </a:r>
            <a:endParaRPr kumimoji="1" lang="en-US" altLang="ja-JP" dirty="0" smtClean="0"/>
          </a:p>
          <a:p>
            <a:r>
              <a:rPr kumimoji="1" lang="ja-JP" altLang="en-US" dirty="0" smtClean="0"/>
              <a:t>引数とドキュメントコメントを抽出し、それらを検索条件として検索エンジンに送信します。</a:t>
            </a:r>
            <a:endParaRPr kumimoji="1" lang="en-US" altLang="ja-JP" dirty="0" smtClean="0"/>
          </a:p>
          <a:p>
            <a:r>
              <a:rPr kumimoji="1" lang="ja-JP" altLang="en-US" dirty="0" smtClean="0"/>
              <a:t>検索エンジンは検索処理を行い、既存部品の一覧を返します。</a:t>
            </a:r>
            <a:endParaRPr kumimoji="1" lang="en-US" altLang="ja-JP" dirty="0" smtClean="0"/>
          </a:p>
          <a:p>
            <a:r>
              <a:rPr kumimoji="1" lang="ja-JP" altLang="en-US" dirty="0" smtClean="0"/>
              <a:t>既存部品の一覧は開発者に提示され、</a:t>
            </a:r>
            <a:endParaRPr kumimoji="1" lang="en-US" altLang="ja-JP" dirty="0" smtClean="0"/>
          </a:p>
          <a:p>
            <a:pPr algn="l"/>
            <a:r>
              <a:rPr kumimoji="1" lang="ja-JP" altLang="en-US" dirty="0" smtClean="0"/>
              <a:t>開発者は再利用する部品を選択して取得し、再利用を行います。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2C4FAFAB-A78E-4E7A-89E6-AF55E1FB8714}" type="slidenum">
              <a:rPr kumimoji="1" lang="ja-JP" altLang="en-US" smtClean="0"/>
              <a:pPr/>
              <a:t>31</a:t>
            </a:fld>
            <a:endParaRPr kumimoji="1" lang="ja-JP"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開発中のシステムはこのようにクライアントとサーバからなっています。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さきほど説明した３つのステップのうち、</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編集の区切りの検出と特徴の抽出はクライアントの検索クエリ生成部が、</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検索処理はサーバの部品検索部が行っています。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では，このシステムがどのように動作するかを説明します．</a:t>
            </a:r>
            <a:endParaRPr kumimoji="1" lang="en-US" altLang="ja-JP" dirty="0" smtClean="0"/>
          </a:p>
          <a:p>
            <a:endParaRPr kumimoji="1" lang="en-US" altLang="ja-JP" dirty="0" smtClean="0"/>
          </a:p>
          <a:p>
            <a:r>
              <a:rPr kumimoji="1" lang="ja-JP" altLang="en-US" dirty="0" smtClean="0"/>
              <a:t>まず事前に，索引作成部が部品のソースコードを格納した部品データベースを解析し，</a:t>
            </a:r>
            <a:endParaRPr kumimoji="1" lang="en-US" altLang="ja-JP" dirty="0" smtClean="0"/>
          </a:p>
          <a:p>
            <a:r>
              <a:rPr kumimoji="1" lang="ja-JP" altLang="en-US" dirty="0" smtClean="0"/>
              <a:t>検索に用いる索引を作成しておきます．</a:t>
            </a:r>
            <a:endParaRPr kumimoji="1" lang="en-US" altLang="ja-JP" dirty="0" smtClean="0"/>
          </a:p>
          <a:p>
            <a:endParaRPr kumimoji="1" lang="en-US" altLang="ja-JP" dirty="0" smtClean="0"/>
          </a:p>
          <a:p>
            <a:r>
              <a:rPr kumimoji="1" lang="ja-JP" altLang="en-US" dirty="0" smtClean="0"/>
              <a:t>開発者がソースコードを編集している間，</a:t>
            </a:r>
            <a:endParaRPr kumimoji="1" lang="en-US" altLang="ja-JP" dirty="0" smtClean="0"/>
          </a:p>
          <a:p>
            <a:r>
              <a:rPr kumimoji="1" lang="ja-JP" altLang="en-US" dirty="0" smtClean="0"/>
              <a:t>検索クエリ生成部は，ソースコードの編集を監視し，</a:t>
            </a:r>
            <a:endParaRPr kumimoji="1" lang="en-US" altLang="ja-JP" dirty="0" smtClean="0"/>
          </a:p>
          <a:p>
            <a:r>
              <a:rPr kumimoji="1" lang="ja-JP" altLang="en-US" dirty="0" smtClean="0"/>
              <a:t>編集の区切りを検出して、特徴を抽出し、検索クエリを生成します．</a:t>
            </a:r>
            <a:endParaRPr kumimoji="1" lang="en-US" altLang="ja-JP" dirty="0" smtClean="0"/>
          </a:p>
          <a:p>
            <a:endParaRPr kumimoji="1" lang="en-US" altLang="ja-JP" dirty="0" smtClean="0"/>
          </a:p>
          <a:p>
            <a:r>
              <a:rPr kumimoji="1" lang="ja-JP" altLang="en-US" dirty="0" smtClean="0"/>
              <a:t>生成された検索クエリはサーバの部品検索部に送信されます．</a:t>
            </a:r>
            <a:endParaRPr kumimoji="1" lang="en-US" altLang="ja-JP" dirty="0" smtClean="0"/>
          </a:p>
          <a:p>
            <a:r>
              <a:rPr kumimoji="1" lang="ja-JP" altLang="en-US" dirty="0" smtClean="0"/>
              <a:t>部品検索部は索引を用いて部品検索を行い，検索結果の部品を部品データベースから取得します．</a:t>
            </a:r>
            <a:endParaRPr kumimoji="1" lang="en-US" altLang="ja-JP" dirty="0" smtClean="0"/>
          </a:p>
          <a:p>
            <a:endParaRPr kumimoji="1" lang="en-US" altLang="ja-JP" dirty="0" smtClean="0"/>
          </a:p>
          <a:p>
            <a:r>
              <a:rPr kumimoji="1" lang="ja-JP" altLang="en-US" dirty="0" smtClean="0"/>
              <a:t>最後に部品提示部が見つかった部品の一覧を開発者に提示します．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32</a:t>
            </a:fld>
            <a:endParaRPr kumimoji="1" lang="ja-JP"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本システムの画面はこのようになっています．</a:t>
            </a:r>
            <a:endParaRPr kumimoji="1" lang="en-US" altLang="ja-JP" dirty="0" smtClean="0"/>
          </a:p>
          <a:p>
            <a:r>
              <a:rPr kumimoji="1" lang="ja-JP" altLang="en-US" dirty="0" smtClean="0"/>
              <a:t>本システムは統合開発環境である</a:t>
            </a:r>
            <a:r>
              <a:rPr kumimoji="1" lang="en-US" altLang="ja-JP" dirty="0" smtClean="0"/>
              <a:t>Eclipse</a:t>
            </a:r>
            <a:r>
              <a:rPr kumimoji="1" lang="ja-JP" altLang="en-US" dirty="0" smtClean="0"/>
              <a:t>のプラグインとして動作するので，</a:t>
            </a:r>
            <a:endParaRPr kumimoji="1" lang="en-US" altLang="ja-JP" dirty="0" smtClean="0"/>
          </a:p>
          <a:p>
            <a:r>
              <a:rPr kumimoji="1" lang="ja-JP" altLang="en-US" dirty="0" smtClean="0"/>
              <a:t>開発時には透過的に使うことができます．</a:t>
            </a:r>
            <a:endParaRPr kumimoji="1" lang="en-US" altLang="ja-JP" dirty="0" smtClean="0"/>
          </a:p>
          <a:p>
            <a:r>
              <a:rPr kumimoji="1" lang="ja-JP" altLang="en-US" dirty="0" smtClean="0"/>
              <a:t>先ほどのシナリオのように，エディタでソースコードを編集していくと，</a:t>
            </a:r>
            <a:endParaRPr kumimoji="1" lang="en-US" altLang="ja-JP" dirty="0" smtClean="0"/>
          </a:p>
          <a:p>
            <a:r>
              <a:rPr kumimoji="1" lang="ja-JP" altLang="en-US" dirty="0" smtClean="0"/>
              <a:t>下の画面に再利用可能な部品の一覧が表示されます．</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33</a:t>
            </a:fld>
            <a:endParaRPr kumimoji="1" lang="ja-JP"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中身を見たい部品があった場合は，一覧から部品をダブルクリックすると，</a:t>
            </a:r>
            <a:endParaRPr kumimoji="1" lang="en-US" altLang="ja-JP" dirty="0" smtClean="0"/>
          </a:p>
          <a:p>
            <a:r>
              <a:rPr kumimoji="1" lang="ja-JP" altLang="en-US" dirty="0" smtClean="0"/>
              <a:t>このように部品のソースコードを見ることができるようになっています．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34</a:t>
            </a:fld>
            <a:endParaRPr kumimoji="1" lang="ja-JP"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この部品をプロジェクトで使いたい場合は，一覧で部品を右クリックしてインポートを選ぶと，</a:t>
            </a:r>
            <a:endParaRPr kumimoji="1" lang="en-US" altLang="ja-JP" dirty="0" smtClean="0"/>
          </a:p>
          <a:p>
            <a:r>
              <a:rPr kumimoji="1" lang="ja-JP" altLang="en-US" dirty="0" smtClean="0"/>
              <a:t>このようにプロジェクトにインポートされます．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35</a:t>
            </a:fld>
            <a:endParaRPr kumimoji="1" lang="ja-JP"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EB603D3D-B44C-4342-8EC7-9388C47F1897}" type="slidenum">
              <a:rPr lang="ja-JP" altLang="en-US" smtClean="0"/>
              <a:pPr/>
              <a:t>36</a:t>
            </a:fld>
            <a:endParaRPr lang="en-US" altLang="ja-JP"/>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37</a:t>
            </a:fld>
            <a:endParaRPr kumimoji="1" lang="ja-JP"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38</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最初に，本研究の背景について説明します．</a:t>
            </a:r>
            <a:endParaRPr kumimoji="1" lang="en-US" altLang="ja-JP" dirty="0" smtClean="0"/>
          </a:p>
          <a:p>
            <a:endParaRPr kumimoji="1" lang="en-US" altLang="ja-JP" dirty="0" smtClean="0"/>
          </a:p>
          <a:p>
            <a:r>
              <a:rPr kumimoji="1" lang="ja-JP" altLang="en-US" dirty="0" smtClean="0"/>
              <a:t>本研究の背景には「ソフトウェア部品の再利用」があります．</a:t>
            </a:r>
            <a:endParaRPr kumimoji="1" lang="en-US" altLang="ja-JP" dirty="0" smtClean="0"/>
          </a:p>
          <a:p>
            <a:r>
              <a:rPr kumimoji="1" lang="ja-JP" altLang="en-US" dirty="0" smtClean="0"/>
              <a:t>モジュールやクラスなど，ソフトウェアの構成要素をソフトウェア部品，または単に部品と言います</a:t>
            </a:r>
            <a:r>
              <a:rPr kumimoji="1" lang="ja-JP" altLang="en-US" dirty="0" smtClean="0"/>
              <a:t>．</a:t>
            </a:r>
            <a:endParaRPr kumimoji="1" lang="en-US" altLang="ja-JP" dirty="0" smtClean="0"/>
          </a:p>
          <a:p>
            <a:r>
              <a:rPr kumimoji="1" lang="ja-JP" altLang="en-US" dirty="0" smtClean="0"/>
              <a:t>再利用とは、その一部または全体を別のシステムで利用することです。</a:t>
            </a:r>
            <a:endParaRPr kumimoji="1" lang="en-US" altLang="ja-JP" dirty="0" smtClean="0"/>
          </a:p>
          <a:p>
            <a:r>
              <a:rPr kumimoji="1" lang="ja-JP" altLang="en-US" dirty="0" smtClean="0"/>
              <a:t>ソフトウェア開発の際には，既存の部品を適切に再利用することで</a:t>
            </a:r>
            <a:endParaRPr kumimoji="1" lang="en-US" altLang="ja-JP" dirty="0" smtClean="0"/>
          </a:p>
          <a:p>
            <a:r>
              <a:rPr kumimoji="1" lang="ja-JP" altLang="en-US" dirty="0" smtClean="0"/>
              <a:t>ソフトウェアの品質や生産性が向上すると言われています．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部品</a:t>
            </a:r>
            <a:r>
              <a:rPr kumimoji="1" lang="ja-JP" altLang="en-US" dirty="0" smtClean="0"/>
              <a:t>は開発現場やネット上などに大量に</a:t>
            </a:r>
            <a:r>
              <a:rPr kumimoji="1" lang="ja-JP" altLang="en-US" dirty="0" smtClean="0"/>
              <a:t>存在するので，</a:t>
            </a:r>
            <a:endParaRPr kumimoji="1" lang="en-US" altLang="ja-JP" dirty="0" smtClean="0"/>
          </a:p>
          <a:p>
            <a:r>
              <a:rPr kumimoji="1" lang="ja-JP" altLang="en-US" dirty="0" smtClean="0"/>
              <a:t>その</a:t>
            </a:r>
            <a:r>
              <a:rPr kumimoji="1" lang="ja-JP" altLang="en-US" dirty="0" smtClean="0"/>
              <a:t>中から再利用する部品を探すの</a:t>
            </a:r>
            <a:r>
              <a:rPr kumimoji="1" lang="ja-JP" altLang="en-US" dirty="0" smtClean="0"/>
              <a:t>は困難です。</a:t>
            </a:r>
            <a:endParaRPr kumimoji="1" lang="en-US" altLang="ja-JP" dirty="0" smtClean="0"/>
          </a:p>
          <a:p>
            <a:r>
              <a:rPr kumimoji="1" lang="ja-JP" altLang="en-US" dirty="0" smtClean="0"/>
              <a:t>そこで大量</a:t>
            </a:r>
            <a:r>
              <a:rPr kumimoji="1" lang="ja-JP" altLang="en-US" dirty="0" smtClean="0"/>
              <a:t>の部品を蓄積して管理・検索を行うためのシステムと</a:t>
            </a:r>
            <a:r>
              <a:rPr kumimoji="1" lang="ja-JP" altLang="en-US" dirty="0" smtClean="0"/>
              <a:t>して</a:t>
            </a:r>
            <a:endParaRPr kumimoji="1" lang="en-US" altLang="ja-JP" dirty="0" smtClean="0"/>
          </a:p>
          <a:p>
            <a:r>
              <a:rPr kumimoji="1" lang="ja-JP" altLang="en-US" dirty="0" smtClean="0"/>
              <a:t>部品</a:t>
            </a:r>
            <a:r>
              <a:rPr kumimoji="1" lang="ja-JP" altLang="en-US" dirty="0" smtClean="0"/>
              <a:t>検索システムがいくつか開発されています．</a:t>
            </a:r>
            <a:endParaRPr kumimoji="1" lang="en-US" altLang="ja-JP" dirty="0" smtClean="0"/>
          </a:p>
          <a:p>
            <a:r>
              <a:rPr kumimoji="1" lang="ja-JP" altLang="en-US" dirty="0" smtClean="0"/>
              <a:t>ソフトウェア開発の際には，開発者は部品検索システムを使い，</a:t>
            </a:r>
            <a:endParaRPr kumimoji="1" lang="en-US" altLang="ja-JP" dirty="0" smtClean="0"/>
          </a:p>
          <a:p>
            <a:r>
              <a:rPr kumimoji="1" lang="ja-JP" altLang="en-US" dirty="0" smtClean="0"/>
              <a:t>必要な部品をキーワード検索などで取得して再利用を行います．</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部品検索システムを用いた再利用では、</a:t>
            </a:r>
            <a:endParaRPr kumimoji="1" lang="en-US" altLang="ja-JP" dirty="0" smtClean="0"/>
          </a:p>
          <a:p>
            <a:r>
              <a:rPr kumimoji="1" lang="ja-JP" altLang="en-US" dirty="0" smtClean="0"/>
              <a:t>まず開発者が部品を探そうと思い、キーワードを考えます。</a:t>
            </a:r>
            <a:endParaRPr kumimoji="1" lang="en-US" altLang="ja-JP" dirty="0" smtClean="0"/>
          </a:p>
          <a:p>
            <a:r>
              <a:rPr kumimoji="1" lang="ja-JP" altLang="en-US" dirty="0" smtClean="0"/>
              <a:t>システムがそのキーワードにあった部品を検索し、開発者が再利用します。</a:t>
            </a:r>
            <a:endParaRPr kumimoji="1" lang="en-US" altLang="ja-JP" dirty="0" smtClean="0"/>
          </a:p>
          <a:p>
            <a:endParaRPr kumimoji="1" lang="en-US" altLang="ja-JP" dirty="0" smtClean="0"/>
          </a:p>
          <a:p>
            <a:r>
              <a:rPr kumimoji="1" lang="ja-JP" altLang="en-US" dirty="0" smtClean="0"/>
              <a:t>しかし、ここに問題があり、</a:t>
            </a:r>
            <a:endParaRPr kumimoji="1" lang="en-US" altLang="ja-JP" dirty="0" smtClean="0"/>
          </a:p>
          <a:p>
            <a:r>
              <a:rPr kumimoji="1" lang="ja-JP" altLang="en-US" dirty="0" smtClean="0"/>
              <a:t>いくら利用可能な部品があっても、</a:t>
            </a:r>
            <a:r>
              <a:rPr kumimoji="1" lang="en-US" altLang="ja-JP" dirty="0" smtClean="0"/>
              <a:t>1</a:t>
            </a:r>
            <a:r>
              <a:rPr kumimoji="1" lang="ja-JP" altLang="en-US" dirty="0" smtClean="0"/>
              <a:t>番で部品を探そうと思わなかった場合は再利用は行われません。</a:t>
            </a:r>
            <a:endParaRPr kumimoji="1" lang="en-US" altLang="ja-JP" dirty="0" smtClean="0"/>
          </a:p>
          <a:p>
            <a:r>
              <a:rPr kumimoji="1" lang="ja-JP" altLang="en-US" dirty="0" smtClean="0"/>
              <a:t>また、</a:t>
            </a:r>
            <a:r>
              <a:rPr kumimoji="1" lang="en-US" altLang="ja-JP" dirty="0" smtClean="0"/>
              <a:t>2</a:t>
            </a:r>
            <a:r>
              <a:rPr kumimoji="1" lang="ja-JP" altLang="en-US" dirty="0" smtClean="0"/>
              <a:t>番で適切なキーワードを思いつかなかった場合にもうまく検索が行えないという問題があります。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そこで、その問題に有効な手法として部品の自動検索が提案されています。</a:t>
            </a:r>
            <a:endParaRPr kumimoji="1" lang="en-US" altLang="ja-JP" dirty="0" smtClean="0"/>
          </a:p>
          <a:p>
            <a:r>
              <a:rPr kumimoji="1" lang="ja-JP" altLang="en-US" dirty="0" smtClean="0"/>
              <a:t>これは検索のタイミングと、検索条件をシステムが自動的に決定することで、</a:t>
            </a:r>
            <a:endParaRPr kumimoji="1" lang="en-US" altLang="ja-JP" dirty="0" smtClean="0"/>
          </a:p>
          <a:p>
            <a:r>
              <a:rPr kumimoji="1" lang="ja-JP" altLang="en-US" dirty="0" smtClean="0"/>
              <a:t>開発者は普通にコーディングをしているだけで、</a:t>
            </a:r>
            <a:endParaRPr kumimoji="1" lang="en-US" altLang="ja-JP" dirty="0" smtClean="0"/>
          </a:p>
          <a:p>
            <a:r>
              <a:rPr kumimoji="1" lang="ja-JP" altLang="en-US" dirty="0" smtClean="0"/>
              <a:t>システムがそのときに使えそうな部品を自動的に検索してくれるというものです。</a:t>
            </a:r>
            <a:endParaRPr kumimoji="1" lang="en-US" altLang="ja-JP" dirty="0" smtClean="0"/>
          </a:p>
          <a:p>
            <a:endParaRPr kumimoji="1" lang="en-US" altLang="ja-JP" dirty="0" smtClean="0"/>
          </a:p>
          <a:p>
            <a:r>
              <a:rPr kumimoji="1" lang="ja-JP" altLang="en-US" dirty="0" smtClean="0"/>
              <a:t>開発者が検索しようとしなくても検索が行われる、</a:t>
            </a:r>
            <a:endParaRPr kumimoji="1" lang="en-US" altLang="ja-JP" dirty="0" smtClean="0"/>
          </a:p>
          <a:p>
            <a:r>
              <a:rPr kumimoji="1" lang="ja-JP" altLang="en-US" dirty="0" smtClean="0"/>
              <a:t>検索対象について知っている必要がない、といった利点があります。</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2C4FAFAB-A78E-4E7A-89E6-AF55E1FB8714}"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lgn="l"/>
            <a:r>
              <a:rPr kumimoji="1" lang="ja-JP" altLang="en-US" dirty="0" smtClean="0"/>
              <a:t>部品自動推薦を用いた再利用の手順について説明します。</a:t>
            </a:r>
            <a:endParaRPr kumimoji="1" lang="en-US" altLang="ja-JP" dirty="0" smtClean="0"/>
          </a:p>
          <a:p>
            <a:pPr algn="l"/>
            <a:r>
              <a:rPr kumimoji="1" lang="ja-JP" altLang="en-US" dirty="0" smtClean="0"/>
              <a:t>開発者は再利用のことを意識する必要はなく、普段どおりにコーディングを行います。</a:t>
            </a:r>
            <a:endParaRPr kumimoji="1" lang="en-US" altLang="ja-JP" dirty="0" smtClean="0"/>
          </a:p>
          <a:p>
            <a:pPr algn="l"/>
            <a:r>
              <a:rPr kumimoji="1" lang="ja-JP" altLang="en-US" dirty="0" smtClean="0"/>
              <a:t>コードを入力していくと、システムが自動的にトリガを検出します。</a:t>
            </a:r>
            <a:endParaRPr kumimoji="1" lang="en-US" altLang="ja-JP" dirty="0" smtClean="0"/>
          </a:p>
          <a:p>
            <a:pPr algn="l"/>
            <a:r>
              <a:rPr kumimoji="1" lang="ja-JP" altLang="en-US" dirty="0" smtClean="0"/>
              <a:t>トリガを検出したら、システムは編集中のソースコードから検索クエリを生成します。</a:t>
            </a:r>
            <a:endParaRPr kumimoji="1" lang="en-US" altLang="ja-JP" dirty="0" smtClean="0"/>
          </a:p>
          <a:p>
            <a:pPr algn="l"/>
            <a:r>
              <a:rPr kumimoji="1" lang="ja-JP" altLang="en-US" dirty="0" smtClean="0"/>
              <a:t>そしてクエリに合う部品を検索し、開発者に提示します。</a:t>
            </a:r>
            <a:endParaRPr kumimoji="1" lang="en-US" altLang="ja-JP" dirty="0" smtClean="0"/>
          </a:p>
          <a:p>
            <a:pPr algn="l"/>
            <a:r>
              <a:rPr kumimoji="1" lang="ja-JP" altLang="en-US" dirty="0" smtClean="0"/>
              <a:t>開発者は、提示された部品が再利用できるかどうかを判断し、再利用できそうなら再利用します。</a:t>
            </a:r>
            <a:endParaRPr kumimoji="1" lang="en-US" altLang="ja-JP" dirty="0" smtClean="0"/>
          </a:p>
          <a:p>
            <a:pPr algn="l"/>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908050"/>
            <a:ext cx="7921625" cy="1441450"/>
          </a:xfrm>
        </p:spPr>
        <p:txBody>
          <a:bodyPr/>
          <a:lstStyle>
            <a:lvl1pPr>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2987675" y="3429000"/>
            <a:ext cx="5976938" cy="1752600"/>
          </a:xfrm>
        </p:spPr>
        <p:txBody>
          <a:bodyPr/>
          <a:lstStyle>
            <a:lvl1pPr marL="0" indent="0" algn="ctr">
              <a:buFontTx/>
              <a:buNone/>
              <a:defRPr/>
            </a:lvl1pPr>
          </a:lstStyle>
          <a:p>
            <a:r>
              <a:rPr lang="ja-JP" altLang="en-US" smtClean="0"/>
              <a:t>マスタ サブタイトルの書式設定</a:t>
            </a:r>
            <a:endParaRPr lang="ja-JP" altLang="en-US"/>
          </a:p>
        </p:txBody>
      </p:sp>
      <p:sp>
        <p:nvSpPr>
          <p:cNvPr id="3076"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fld id="{3B15C394-0C76-4B9D-B523-14684B58542C}" type="datetime1">
              <a:rPr kumimoji="1" lang="ja-JP" altLang="en-US" smtClean="0"/>
              <a:pPr/>
              <a:t>2008/11/18</a:t>
            </a:fld>
            <a:endParaRPr kumimoji="1" lang="ja-JP" altLang="en-US"/>
          </a:p>
        </p:txBody>
      </p:sp>
      <p:sp>
        <p:nvSpPr>
          <p:cNvPr id="3077"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r>
              <a:rPr kumimoji="1" lang="en-US" altLang="ja-JP" smtClean="0"/>
              <a:t>CS</a:t>
            </a:r>
            <a:r>
              <a:rPr kumimoji="1" lang="ja-JP" altLang="en-US" smtClean="0"/>
              <a:t>セミナー</a:t>
            </a:r>
            <a:endParaRPr kumimoji="1" lang="ja-JP" altLang="en-US"/>
          </a:p>
        </p:txBody>
      </p:sp>
      <p:sp>
        <p:nvSpPr>
          <p:cNvPr id="3084" name="AutoShape 12"/>
          <p:cNvSpPr>
            <a:spLocks noChangeArrowheads="1"/>
          </p:cNvSpPr>
          <p:nvPr/>
        </p:nvSpPr>
        <p:spPr bwMode="auto">
          <a:xfrm>
            <a:off x="611188" y="2349500"/>
            <a:ext cx="7921625" cy="71438"/>
          </a:xfrm>
          <a:custGeom>
            <a:avLst/>
            <a:gdLst>
              <a:gd name="G0" fmla="+- 672 0 0"/>
            </a:gdLst>
            <a:ahLst/>
            <a:cxnLst>
              <a:cxn ang="0">
                <a:pos x="0" y="0"/>
              </a:cxn>
              <a:cxn ang="0">
                <a:pos x="672" y="0"/>
              </a:cxn>
              <a:cxn ang="0">
                <a:pos x="672" y="1000"/>
              </a:cxn>
              <a:cxn ang="0">
                <a:pos x="0" y="1000"/>
              </a:cxn>
              <a:cxn ang="0">
                <a:pos x="0" y="0"/>
              </a:cxn>
              <a:cxn ang="0">
                <a:pos x="1000" y="0"/>
              </a:cxn>
            </a:cxnLst>
            <a:rect l="0" t="0" r="r" b="b"/>
            <a:pathLst>
              <a:path w="1000" h="1000" stroke="0">
                <a:moveTo>
                  <a:pt x="0" y="0"/>
                </a:moveTo>
                <a:lnTo>
                  <a:pt x="672" y="0"/>
                </a:lnTo>
                <a:lnTo>
                  <a:pt x="672"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69100" y="188913"/>
            <a:ext cx="2195513" cy="6119812"/>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179388" y="188913"/>
            <a:ext cx="6437312" cy="6119812"/>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179388" y="1268413"/>
            <a:ext cx="431641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68413"/>
            <a:ext cx="431641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388" y="188913"/>
            <a:ext cx="8785225"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179388" y="1268413"/>
            <a:ext cx="8785225" cy="5040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33" name="AutoShape 9"/>
          <p:cNvSpPr>
            <a:spLocks noChangeArrowheads="1"/>
          </p:cNvSpPr>
          <p:nvPr/>
        </p:nvSpPr>
        <p:spPr bwMode="auto">
          <a:xfrm>
            <a:off x="179388" y="1125538"/>
            <a:ext cx="8785225" cy="71437"/>
          </a:xfrm>
          <a:custGeom>
            <a:avLst/>
            <a:gdLst>
              <a:gd name="G0" fmla="+- 666 0 0"/>
            </a:gdLst>
            <a:ahLst/>
            <a:cxnLst>
              <a:cxn ang="0">
                <a:pos x="0" y="0"/>
              </a:cxn>
              <a:cxn ang="0">
                <a:pos x="666" y="0"/>
              </a:cxn>
              <a:cxn ang="0">
                <a:pos x="666" y="1000"/>
              </a:cxn>
              <a:cxn ang="0">
                <a:pos x="0" y="1000"/>
              </a:cxn>
              <a:cxn ang="0">
                <a:pos x="0" y="0"/>
              </a:cxn>
              <a:cxn ang="0">
                <a:pos x="1000" y="0"/>
              </a:cxn>
            </a:cxnLst>
            <a:rect l="0" t="0" r="r" b="b"/>
            <a:pathLst>
              <a:path w="1000" h="1000" stroke="0">
                <a:moveTo>
                  <a:pt x="0" y="0"/>
                </a:moveTo>
                <a:lnTo>
                  <a:pt x="666" y="0"/>
                </a:lnTo>
                <a:lnTo>
                  <a:pt x="666"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1036" name="Rectangle 12"/>
          <p:cNvSpPr>
            <a:spLocks noChangeArrowheads="1"/>
          </p:cNvSpPr>
          <p:nvPr/>
        </p:nvSpPr>
        <p:spPr bwMode="auto">
          <a:xfrm>
            <a:off x="1727200" y="6408738"/>
            <a:ext cx="2133600" cy="215900"/>
          </a:xfrm>
          <a:prstGeom prst="rect">
            <a:avLst/>
          </a:prstGeom>
          <a:noFill/>
          <a:ln w="9525">
            <a:noFill/>
            <a:miter lim="800000"/>
            <a:headEnd/>
            <a:tailEnd/>
          </a:ln>
          <a:effectLst/>
        </p:spPr>
        <p:txBody>
          <a:bodyPr/>
          <a:lstStyle/>
          <a:p>
            <a:endParaRPr kumimoji="1" lang="en-US" altLang="ja-JP" sz="1200">
              <a:latin typeface="Comic Sans MS" pitchFamily="66" charset="0"/>
              <a:ea typeface="MS UI Gothic" pitchFamily="50" charset="-128"/>
            </a:endParaRPr>
          </a:p>
        </p:txBody>
      </p:sp>
      <p:sp>
        <p:nvSpPr>
          <p:cNvPr id="1037" name="Rectangle 13"/>
          <p:cNvSpPr>
            <a:spLocks noChangeArrowheads="1"/>
          </p:cNvSpPr>
          <p:nvPr/>
        </p:nvSpPr>
        <p:spPr bwMode="auto">
          <a:xfrm>
            <a:off x="3959225" y="6408738"/>
            <a:ext cx="4572000" cy="215900"/>
          </a:xfrm>
          <a:prstGeom prst="rect">
            <a:avLst/>
          </a:prstGeom>
          <a:noFill/>
          <a:ln w="9525">
            <a:noFill/>
            <a:miter lim="800000"/>
            <a:headEnd/>
            <a:tailEnd/>
          </a:ln>
          <a:effectLst/>
        </p:spPr>
        <p:txBody>
          <a:bodyPr/>
          <a:lstStyle/>
          <a:p>
            <a:pPr algn="r"/>
            <a:endParaRPr kumimoji="1" lang="en-US" altLang="ja-JP" sz="1200">
              <a:latin typeface="Comic Sans MS" pitchFamily="66" charset="0"/>
              <a:ea typeface="MS UI Gothic" pitchFamily="50" charset="-128"/>
            </a:endParaRPr>
          </a:p>
        </p:txBody>
      </p:sp>
      <p:sp>
        <p:nvSpPr>
          <p:cNvPr id="1038" name="Rectangle 14"/>
          <p:cNvSpPr>
            <a:spLocks noChangeArrowheads="1"/>
          </p:cNvSpPr>
          <p:nvPr/>
        </p:nvSpPr>
        <p:spPr bwMode="auto">
          <a:xfrm>
            <a:off x="8675688" y="6364288"/>
            <a:ext cx="468312" cy="260350"/>
          </a:xfrm>
          <a:prstGeom prst="rect">
            <a:avLst/>
          </a:prstGeom>
          <a:noFill/>
          <a:ln w="9525">
            <a:noFill/>
            <a:miter lim="800000"/>
            <a:headEnd/>
            <a:tailEnd/>
          </a:ln>
          <a:effectLst/>
        </p:spPr>
        <p:txBody>
          <a:bodyPr/>
          <a:lstStyle/>
          <a:p>
            <a:pPr algn="r"/>
            <a:fld id="{E0022E40-C5C6-4958-8E7E-F18BF7A40AA5}" type="slidenum">
              <a:rPr kumimoji="1" lang="en-US" altLang="ja-JP" sz="1400" b="1">
                <a:latin typeface="Comic Sans MS" pitchFamily="66" charset="0"/>
                <a:ea typeface="MS UI Gothic" pitchFamily="50" charset="-128"/>
              </a:rPr>
              <a:pPr algn="r"/>
              <a:t>&lt;#&gt;</a:t>
            </a:fld>
            <a:endParaRPr kumimoji="1" lang="en-US" altLang="ja-JP" sz="1400" b="1" dirty="0">
              <a:latin typeface="Comic Sans MS" pitchFamily="66" charset="0"/>
              <a:ea typeface="MS UI Gothic" pitchFamily="50" charset="-128"/>
            </a:endParaRPr>
          </a:p>
        </p:txBody>
      </p:sp>
      <p:sp>
        <p:nvSpPr>
          <p:cNvPr id="1039" name="Text Box 15"/>
          <p:cNvSpPr txBox="1">
            <a:spLocks noChangeArrowheads="1"/>
          </p:cNvSpPr>
          <p:nvPr/>
        </p:nvSpPr>
        <p:spPr bwMode="auto">
          <a:xfrm>
            <a:off x="1727200" y="6670675"/>
            <a:ext cx="7383463" cy="214313"/>
          </a:xfrm>
          <a:prstGeom prst="rect">
            <a:avLst/>
          </a:prstGeom>
          <a:noFill/>
          <a:ln w="9525">
            <a:noFill/>
            <a:miter lim="800000"/>
            <a:headEnd/>
            <a:tailEnd/>
          </a:ln>
          <a:effectLst/>
        </p:spPr>
        <p:txBody>
          <a:bodyPr wrap="none">
            <a:spAutoFit/>
          </a:bodyPr>
          <a:lstStyle/>
          <a:p>
            <a:pPr algn="r"/>
            <a:r>
              <a:rPr lang="en-US" altLang="ja-JP" sz="800" b="1" dirty="0">
                <a:latin typeface="Comic Sans MS" pitchFamily="66" charset="0"/>
              </a:rPr>
              <a:t>Software Engineering Laboratory, Department of Computer Science, Graduate School of Information Science and Technology, Osaka University</a:t>
            </a:r>
            <a:endParaRPr lang="en-US" altLang="ja-JP" dirty="0"/>
          </a:p>
        </p:txBody>
      </p:sp>
      <p:pic>
        <p:nvPicPr>
          <p:cNvPr id="1040" name="Picture 16" descr="sel-logo"/>
          <p:cNvPicPr>
            <a:picLocks noChangeAspect="1" noChangeArrowheads="1"/>
          </p:cNvPicPr>
          <p:nvPr/>
        </p:nvPicPr>
        <p:blipFill>
          <a:blip r:embed="rId13" cstate="print"/>
          <a:srcRect/>
          <a:stretch>
            <a:fillRect/>
          </a:stretch>
        </p:blipFill>
        <p:spPr bwMode="auto">
          <a:xfrm>
            <a:off x="107950" y="6357938"/>
            <a:ext cx="1403350" cy="482600"/>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kumimoji="1" sz="40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p:titleStyle>
    <p:bodyStyle>
      <a:lvl1pPr marL="342900" indent="-342900" algn="l" rtl="0" eaLnBrk="1" fontAlgn="base" hangingPunct="1">
        <a:spcBef>
          <a:spcPct val="20000"/>
        </a:spcBef>
        <a:spcAft>
          <a:spcPct val="0"/>
        </a:spcAft>
        <a:buBlip>
          <a:blip r:embed="rId14"/>
        </a:buBlip>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5"/>
        </a:buBlip>
        <a:defRPr kumimoji="1" sz="2400">
          <a:solidFill>
            <a:schemeClr val="tx1"/>
          </a:solidFill>
          <a:latin typeface="+mn-lt"/>
          <a:ea typeface="+mn-ea"/>
        </a:defRPr>
      </a:lvl2pPr>
      <a:lvl3pPr marL="1143000" indent="-228600" algn="l" rtl="0" eaLnBrk="1" fontAlgn="base" hangingPunct="1">
        <a:spcBef>
          <a:spcPct val="20000"/>
        </a:spcBef>
        <a:spcAft>
          <a:spcPct val="0"/>
        </a:spcAft>
        <a:buBlip>
          <a:blip r:embed="rId16"/>
        </a:buBlip>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800">
          <a:solidFill>
            <a:schemeClr val="tx1"/>
          </a:solidFill>
          <a:latin typeface="+mn-lt"/>
          <a:ea typeface="+mn-ea"/>
        </a:defRPr>
      </a:lvl4pPr>
      <a:lvl5pPr marL="2057400" indent="-228600" algn="l" rtl="0" eaLnBrk="1" fontAlgn="base" hangingPunct="1">
        <a:spcBef>
          <a:spcPct val="20000"/>
        </a:spcBef>
        <a:spcAft>
          <a:spcPct val="0"/>
        </a:spcAft>
        <a:buChar char="»"/>
        <a:defRPr kumimoji="1" sz="18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5.gif"/></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188" y="1058856"/>
            <a:ext cx="7921625" cy="1441450"/>
          </a:xfrm>
        </p:spPr>
        <p:txBody>
          <a:bodyPr/>
          <a:lstStyle/>
          <a:p>
            <a:r>
              <a:rPr kumimoji="1" lang="ja-JP" altLang="en-US" sz="3600" dirty="0" smtClean="0"/>
              <a:t>ソースコードの編集内容を用いた</a:t>
            </a:r>
            <a:r>
              <a:rPr kumimoji="1" lang="en-US" altLang="ja-JP" sz="3600" dirty="0" smtClean="0"/>
              <a:t/>
            </a:r>
            <a:br>
              <a:rPr kumimoji="1" lang="en-US" altLang="ja-JP" sz="3600" dirty="0" smtClean="0"/>
            </a:br>
            <a:r>
              <a:rPr kumimoji="1" lang="ja-JP" altLang="en-US" sz="3600" dirty="0" smtClean="0"/>
              <a:t>ソフトウェア部品の自動推薦手法</a:t>
            </a:r>
            <a:endParaRPr kumimoji="1" lang="ja-JP" altLang="en-US" sz="3600" dirty="0"/>
          </a:p>
        </p:txBody>
      </p:sp>
      <p:sp>
        <p:nvSpPr>
          <p:cNvPr id="3" name="サブタイトル 2"/>
          <p:cNvSpPr>
            <a:spLocks noGrp="1"/>
          </p:cNvSpPr>
          <p:nvPr>
            <p:ph type="subTitle" idx="1"/>
          </p:nvPr>
        </p:nvSpPr>
        <p:spPr/>
        <p:txBody>
          <a:bodyPr/>
          <a:lstStyle/>
          <a:p>
            <a:pPr algn="r"/>
            <a:r>
              <a:rPr lang="zh-TW" altLang="en-US" sz="2400" dirty="0" smtClean="0"/>
              <a:t>○島田隆次</a:t>
            </a:r>
            <a:r>
              <a:rPr lang="en-US" altLang="zh-TW" sz="2400" dirty="0" smtClean="0"/>
              <a:t>, </a:t>
            </a:r>
            <a:r>
              <a:rPr lang="zh-TW" altLang="en-US" sz="2400" dirty="0" smtClean="0"/>
              <a:t>市井誠</a:t>
            </a:r>
            <a:r>
              <a:rPr lang="en-US" altLang="zh-TW" sz="2400" dirty="0" smtClean="0"/>
              <a:t>, </a:t>
            </a:r>
            <a:r>
              <a:rPr lang="zh-TW" altLang="en-US" sz="2400" dirty="0" smtClean="0"/>
              <a:t>早瀬康裕</a:t>
            </a:r>
            <a:r>
              <a:rPr lang="en-US" altLang="zh-TW" sz="2400" dirty="0" smtClean="0"/>
              <a:t/>
            </a:r>
            <a:br>
              <a:rPr lang="en-US" altLang="zh-TW" sz="2400" dirty="0" smtClean="0"/>
            </a:br>
            <a:r>
              <a:rPr lang="zh-TW" altLang="en-US" sz="2400" dirty="0" smtClean="0"/>
              <a:t>松下誠</a:t>
            </a:r>
            <a:r>
              <a:rPr lang="en-US" altLang="zh-TW" sz="2400" dirty="0" smtClean="0"/>
              <a:t>, </a:t>
            </a:r>
            <a:r>
              <a:rPr lang="zh-TW" altLang="en-US" sz="2400" dirty="0" smtClean="0"/>
              <a:t>井上克郎</a:t>
            </a:r>
          </a:p>
          <a:p>
            <a:pPr algn="r"/>
            <a:r>
              <a:rPr lang="zh-TW" altLang="en-US" sz="2400" dirty="0" smtClean="0"/>
              <a:t>大阪大学　大学院情報科学研究科</a:t>
            </a:r>
            <a:endParaRPr kumimoji="1" lang="ja-JP" altLang="en-US" sz="2400" dirty="0"/>
          </a:p>
        </p:txBody>
      </p:sp>
      <p:sp>
        <p:nvSpPr>
          <p:cNvPr id="4" name="フッター プレースホルダ 3"/>
          <p:cNvSpPr>
            <a:spLocks noGrp="1"/>
          </p:cNvSpPr>
          <p:nvPr>
            <p:ph type="ftr" sz="quarter" idx="3"/>
          </p:nvPr>
        </p:nvSpPr>
        <p:spPr/>
        <p:txBody>
          <a:bodyPr/>
          <a:lstStyle/>
          <a:p>
            <a:r>
              <a:rPr kumimoji="1" lang="en-US" altLang="ja-JP" dirty="0" smtClean="0"/>
              <a:t>SIGSE </a:t>
            </a:r>
            <a:r>
              <a:rPr lang="en-US" altLang="ja-JP" dirty="0" smtClean="0"/>
              <a:t>162</a:t>
            </a:r>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既存研究 </a:t>
            </a:r>
            <a:r>
              <a:rPr lang="en-US" altLang="ja-JP" dirty="0" smtClean="0"/>
              <a:t>– </a:t>
            </a:r>
            <a:r>
              <a:rPr lang="en-US" altLang="ja-JP" dirty="0" err="1" smtClean="0"/>
              <a:t>CodeBroker</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特徴</a:t>
            </a:r>
            <a:endParaRPr lang="en-US" altLang="ja-JP" dirty="0" smtClean="0"/>
          </a:p>
          <a:p>
            <a:pPr lvl="1"/>
            <a:r>
              <a:rPr lang="ja-JP" altLang="en-US" dirty="0" smtClean="0"/>
              <a:t>メソッドを部品として扱う</a:t>
            </a:r>
            <a:endParaRPr lang="en-US" altLang="ja-JP" dirty="0" smtClean="0"/>
          </a:p>
          <a:p>
            <a:pPr lvl="1"/>
            <a:r>
              <a:rPr lang="ja-JP" altLang="en-US" dirty="0" smtClean="0"/>
              <a:t>トリガ：メソッド定義の書き始め</a:t>
            </a:r>
            <a:endParaRPr lang="en-US" altLang="ja-JP" dirty="0" smtClean="0"/>
          </a:p>
          <a:p>
            <a:pPr lvl="1"/>
            <a:r>
              <a:rPr lang="ja-JP" altLang="en-US" dirty="0" smtClean="0"/>
              <a:t>クエリ：メソッドの引数や戻値の型とドキュメントコメント</a:t>
            </a:r>
            <a:endParaRPr lang="en-US" altLang="ja-JP" dirty="0" smtClean="0"/>
          </a:p>
          <a:p>
            <a:endParaRPr lang="en-US" altLang="ja-JP" dirty="0" smtClean="0"/>
          </a:p>
          <a:p>
            <a:r>
              <a:rPr lang="ja-JP" altLang="en-US" dirty="0" smtClean="0"/>
              <a:t>手法</a:t>
            </a:r>
            <a:endParaRPr lang="en-US" altLang="ja-JP" dirty="0" smtClean="0"/>
          </a:p>
          <a:p>
            <a:pPr marL="914400" lvl="1" indent="-457200">
              <a:buFont typeface="+mj-lt"/>
              <a:buAutoNum type="arabicPeriod"/>
            </a:pPr>
            <a:r>
              <a:rPr lang="ja-JP" altLang="en-US" dirty="0" smtClean="0"/>
              <a:t>ドキュメントコメントの類似した部品を検索</a:t>
            </a:r>
            <a:endParaRPr lang="en-US" altLang="ja-JP" dirty="0" smtClean="0"/>
          </a:p>
          <a:p>
            <a:pPr marL="914400" lvl="1" indent="-457200">
              <a:buFont typeface="+mj-lt"/>
              <a:buAutoNum type="arabicPeriod"/>
            </a:pPr>
            <a:r>
              <a:rPr lang="ja-JP" altLang="en-US" dirty="0" smtClean="0"/>
              <a:t>引数や戻値の型が一致する部品だけを抽出</a:t>
            </a:r>
            <a:endParaRPr lang="en-US" altLang="ja-JP" sz="1400" dirty="0" smtClean="0"/>
          </a:p>
        </p:txBody>
      </p:sp>
      <p:sp>
        <p:nvSpPr>
          <p:cNvPr id="4" name="正方形/長方形 3"/>
          <p:cNvSpPr/>
          <p:nvPr/>
        </p:nvSpPr>
        <p:spPr bwMode="auto">
          <a:xfrm>
            <a:off x="214282" y="5572140"/>
            <a:ext cx="8715436" cy="64294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r>
              <a:rPr lang="ja-JP" altLang="en-US" dirty="0" smtClean="0"/>
              <a:t>*</a:t>
            </a:r>
            <a:r>
              <a:rPr lang="en-US" altLang="ja-JP" dirty="0" smtClean="0"/>
              <a:t> Ye, Y. and Fischer, G.: Reuse-Conducive Development Environments,</a:t>
            </a:r>
            <a:br>
              <a:rPr lang="en-US" altLang="ja-JP" dirty="0" smtClean="0"/>
            </a:br>
            <a:r>
              <a:rPr lang="ja-JP" altLang="en-US" dirty="0" smtClean="0"/>
              <a:t>  </a:t>
            </a:r>
            <a:r>
              <a:rPr lang="en-US" altLang="ja-JP" i="1" dirty="0" smtClean="0"/>
              <a:t>Automated Software</a:t>
            </a:r>
            <a:r>
              <a:rPr lang="ja-JP" altLang="en-US" i="1" dirty="0" smtClean="0"/>
              <a:t> </a:t>
            </a:r>
            <a:r>
              <a:rPr lang="nl-NL" altLang="ja-JP" i="1" dirty="0" smtClean="0"/>
              <a:t>Engineering, Vol. 12, No. 2, pp. 199–235</a:t>
            </a:r>
            <a:r>
              <a:rPr lang="ja-JP" altLang="en-US" i="1" dirty="0" smtClean="0"/>
              <a:t> </a:t>
            </a:r>
            <a:r>
              <a:rPr lang="en-US" altLang="ja-JP" dirty="0" smtClean="0"/>
              <a:t>(2005).</a:t>
            </a:r>
          </a:p>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対象とする再利用の範囲</a:t>
            </a:r>
            <a:endParaRPr kumimoji="1" lang="ja-JP" altLang="en-US" dirty="0"/>
          </a:p>
        </p:txBody>
      </p:sp>
      <p:sp>
        <p:nvSpPr>
          <p:cNvPr id="3" name="コンテンツ プレースホルダ 2"/>
          <p:cNvSpPr>
            <a:spLocks noGrp="1"/>
          </p:cNvSpPr>
          <p:nvPr>
            <p:ph idx="1"/>
          </p:nvPr>
        </p:nvSpPr>
        <p:spPr/>
        <p:txBody>
          <a:bodyPr/>
          <a:lstStyle/>
          <a:p>
            <a:r>
              <a:rPr lang="en-US" altLang="ja-JP" dirty="0" err="1" smtClean="0"/>
              <a:t>CodeBroker</a:t>
            </a:r>
            <a:r>
              <a:rPr lang="ja-JP" altLang="en-US" dirty="0" smtClean="0"/>
              <a:t>は対象としている再利用の範囲が狭い</a:t>
            </a:r>
            <a:endParaRPr lang="en-US" altLang="ja-JP" dirty="0" smtClean="0"/>
          </a:p>
          <a:p>
            <a:pPr lvl="1"/>
            <a:r>
              <a:rPr lang="ja-JP" altLang="en-US" dirty="0" smtClean="0"/>
              <a:t>引数と戻値の一致による絞込みを行っている</a:t>
            </a:r>
            <a:endParaRPr lang="en-US" altLang="ja-JP" dirty="0" smtClean="0"/>
          </a:p>
          <a:p>
            <a:pPr lvl="1"/>
            <a:r>
              <a:rPr lang="ja-JP" altLang="en-US" dirty="0" smtClean="0"/>
              <a:t>メソッド</a:t>
            </a:r>
            <a:r>
              <a:rPr lang="ja-JP" altLang="en-US" dirty="0" smtClean="0"/>
              <a:t>の書き始めで得られる情報しか利用して</a:t>
            </a:r>
            <a:r>
              <a:rPr lang="ja-JP" altLang="en-US" dirty="0" smtClean="0"/>
              <a:t>いない</a:t>
            </a:r>
            <a:endParaRPr lang="en-US" altLang="ja-JP" dirty="0" smtClean="0"/>
          </a:p>
        </p:txBody>
      </p:sp>
      <p:graphicFrame>
        <p:nvGraphicFramePr>
          <p:cNvPr id="4" name="表 3"/>
          <p:cNvGraphicFramePr>
            <a:graphicFrameLocks noGrp="1"/>
          </p:cNvGraphicFramePr>
          <p:nvPr/>
        </p:nvGraphicFramePr>
        <p:xfrm>
          <a:off x="285720" y="3349735"/>
          <a:ext cx="8572560" cy="2793909"/>
        </p:xfrm>
        <a:graphic>
          <a:graphicData uri="http://schemas.openxmlformats.org/drawingml/2006/table">
            <a:tbl>
              <a:tblPr firstRow="1" bandRow="1" bandCol="1">
                <a:tableStyleId>{912C8C85-51F0-491E-9774-3900AFEF0FD7}</a:tableStyleId>
              </a:tblPr>
              <a:tblGrid>
                <a:gridCol w="2500330"/>
                <a:gridCol w="1928826"/>
                <a:gridCol w="1643074"/>
                <a:gridCol w="1428760"/>
                <a:gridCol w="1071570"/>
              </a:tblGrid>
              <a:tr h="632253">
                <a:tc>
                  <a:txBody>
                    <a:bodyPr/>
                    <a:lstStyle/>
                    <a:p>
                      <a:pPr algn="ctr"/>
                      <a:r>
                        <a:rPr kumimoji="1" lang="ja-JP" altLang="en-US" dirty="0" smtClean="0"/>
                        <a:t>形態　＼　場面</a:t>
                      </a:r>
                      <a:endParaRPr kumimoji="1" lang="ja-JP" altLang="en-US" dirty="0"/>
                    </a:p>
                  </a:txBody>
                  <a:tcPr anchor="ctr"/>
                </a:tc>
                <a:tc>
                  <a:txBody>
                    <a:bodyPr/>
                    <a:lstStyle/>
                    <a:p>
                      <a:r>
                        <a:rPr kumimoji="1" lang="ja-JP" altLang="en-US" dirty="0" smtClean="0"/>
                        <a:t>メソッドの書き始め</a:t>
                      </a:r>
                      <a:endParaRPr kumimoji="1" lang="ja-JP" altLang="en-US" dirty="0"/>
                    </a:p>
                  </a:txBody>
                  <a:tcPr anchor="ctr"/>
                </a:tc>
                <a:tc>
                  <a:txBody>
                    <a:bodyPr/>
                    <a:lstStyle/>
                    <a:p>
                      <a:r>
                        <a:rPr kumimoji="1" lang="ja-JP" altLang="en-US" dirty="0" smtClean="0"/>
                        <a:t>メソッドの本体を書いている時</a:t>
                      </a:r>
                      <a:endParaRPr kumimoji="1" lang="ja-JP" altLang="en-US" dirty="0"/>
                    </a:p>
                  </a:txBody>
                  <a:tcPr anchor="ctr"/>
                </a:tc>
                <a:tc>
                  <a:txBody>
                    <a:bodyPr/>
                    <a:lstStyle/>
                    <a:p>
                      <a:r>
                        <a:rPr kumimoji="1" lang="ja-JP" altLang="en-US" dirty="0" smtClean="0"/>
                        <a:t>クラス定義を書いている時</a:t>
                      </a:r>
                      <a:endParaRPr kumimoji="1" lang="ja-JP" altLang="en-US" dirty="0"/>
                    </a:p>
                  </a:txBody>
                  <a:tcPr anchor="ctr"/>
                </a:tc>
                <a:tc>
                  <a:txBody>
                    <a:bodyPr/>
                    <a:lstStyle/>
                    <a:p>
                      <a:r>
                        <a:rPr kumimoji="1" lang="ja-JP" altLang="en-US" dirty="0" smtClean="0"/>
                        <a:t>・・・・・・</a:t>
                      </a:r>
                      <a:endParaRPr kumimoji="1" lang="ja-JP" altLang="en-US" dirty="0"/>
                    </a:p>
                  </a:txBody>
                  <a:tcPr anchor="ctr"/>
                </a:tc>
              </a:tr>
              <a:tr h="719417">
                <a:tc>
                  <a:txBody>
                    <a:bodyPr/>
                    <a:lstStyle/>
                    <a:p>
                      <a:r>
                        <a:rPr kumimoji="1" lang="ja-JP" altLang="en-US" dirty="0" smtClean="0"/>
                        <a:t>部品を修正なしで</a:t>
                      </a:r>
                      <a:r>
                        <a:rPr kumimoji="1" lang="en-US" altLang="ja-JP" dirty="0" smtClean="0"/>
                        <a:t/>
                      </a:r>
                      <a:br>
                        <a:rPr kumimoji="1" lang="en-US" altLang="ja-JP" dirty="0" smtClean="0"/>
                      </a:br>
                      <a:r>
                        <a:rPr kumimoji="1" lang="ja-JP" altLang="en-US" dirty="0" smtClean="0"/>
                        <a:t>そのまま使う</a:t>
                      </a:r>
                      <a:endParaRPr kumimoji="1" lang="en-US" altLang="ja-JP" b="1" dirty="0" smtClean="0"/>
                    </a:p>
                  </a:txBody>
                  <a:tcPr>
                    <a:solidFill>
                      <a:schemeClr val="bg1"/>
                    </a:solidFill>
                  </a:tcPr>
                </a:tc>
                <a:tc>
                  <a:txBody>
                    <a:bodyPr/>
                    <a:lstStyle/>
                    <a:p>
                      <a:endParaRPr kumimoji="1" lang="ja-JP" altLang="en-US" dirty="0"/>
                    </a:p>
                  </a:txBody>
                  <a:tcPr>
                    <a:solidFill>
                      <a:schemeClr val="bg1"/>
                    </a:solidFill>
                  </a:tcPr>
                </a:tc>
                <a:tc>
                  <a:txBody>
                    <a:bodyPr/>
                    <a:lstStyle/>
                    <a:p>
                      <a:endParaRPr kumimoji="1" lang="ja-JP" altLang="en-US" dirty="0"/>
                    </a:p>
                  </a:txBody>
                  <a:tcPr>
                    <a:solidFill>
                      <a:schemeClr val="bg1"/>
                    </a:solidFill>
                  </a:tcPr>
                </a:tc>
                <a:tc>
                  <a:txBody>
                    <a:bodyPr/>
                    <a:lstStyle/>
                    <a:p>
                      <a:endParaRPr kumimoji="1" lang="ja-JP" altLang="en-US"/>
                    </a:p>
                  </a:txBody>
                  <a:tcPr>
                    <a:solidFill>
                      <a:schemeClr val="bg1"/>
                    </a:solidFill>
                  </a:tcPr>
                </a:tc>
                <a:tc>
                  <a:txBody>
                    <a:bodyPr/>
                    <a:lstStyle/>
                    <a:p>
                      <a:endParaRPr kumimoji="1" lang="ja-JP" altLang="en-US"/>
                    </a:p>
                  </a:txBody>
                  <a:tcPr>
                    <a:solidFill>
                      <a:schemeClr val="bg1"/>
                    </a:solidFill>
                  </a:tcPr>
                </a:tc>
              </a:tr>
              <a:tr h="717206">
                <a:tc>
                  <a:txBody>
                    <a:bodyPr/>
                    <a:lstStyle/>
                    <a:p>
                      <a:r>
                        <a:rPr kumimoji="1" lang="ja-JP" altLang="en-US" dirty="0" smtClean="0"/>
                        <a:t>部品に修正を加えて使う</a:t>
                      </a:r>
                      <a:endParaRPr kumimoji="1" lang="ja-JP" altLang="en-US" dirty="0"/>
                    </a:p>
                  </a:txBody>
                  <a:tcPr>
                    <a:solidFill>
                      <a:schemeClr val="bg1"/>
                    </a:solidFill>
                  </a:tcPr>
                </a:tc>
                <a:tc>
                  <a:txBody>
                    <a:bodyPr/>
                    <a:lstStyle/>
                    <a:p>
                      <a:endParaRPr kumimoji="1" lang="ja-JP" altLang="en-US" dirty="0"/>
                    </a:p>
                  </a:txBody>
                  <a:tcPr>
                    <a:solidFill>
                      <a:schemeClr val="bg1"/>
                    </a:solidFill>
                  </a:tcPr>
                </a:tc>
                <a:tc>
                  <a:txBody>
                    <a:bodyPr/>
                    <a:lstStyle/>
                    <a:p>
                      <a:endParaRPr kumimoji="1" lang="ja-JP" altLang="en-US" dirty="0"/>
                    </a:p>
                  </a:txBody>
                  <a:tcPr>
                    <a:solidFill>
                      <a:schemeClr val="bg1"/>
                    </a:solidFill>
                  </a:tcPr>
                </a:tc>
                <a:tc>
                  <a:txBody>
                    <a:bodyPr/>
                    <a:lstStyle/>
                    <a:p>
                      <a:endParaRPr kumimoji="1" lang="ja-JP" altLang="en-US" dirty="0"/>
                    </a:p>
                  </a:txBody>
                  <a:tcPr>
                    <a:solidFill>
                      <a:schemeClr val="bg1"/>
                    </a:solidFill>
                  </a:tcPr>
                </a:tc>
                <a:tc>
                  <a:txBody>
                    <a:bodyPr/>
                    <a:lstStyle/>
                    <a:p>
                      <a:endParaRPr kumimoji="1" lang="ja-JP" altLang="en-US" dirty="0"/>
                    </a:p>
                  </a:txBody>
                  <a:tcPr>
                    <a:solidFill>
                      <a:schemeClr val="bg1"/>
                    </a:solidFill>
                  </a:tcPr>
                </a:tc>
              </a:tr>
              <a:tr h="717206">
                <a:tc>
                  <a:txBody>
                    <a:bodyPr/>
                    <a:lstStyle/>
                    <a:p>
                      <a:r>
                        <a:rPr kumimoji="1" lang="ja-JP" altLang="en-US" dirty="0" smtClean="0"/>
                        <a:t>部品の一部（コード片）</a:t>
                      </a:r>
                      <a:r>
                        <a:rPr kumimoji="1" lang="en-US" altLang="ja-JP" dirty="0" smtClean="0"/>
                        <a:t/>
                      </a:r>
                      <a:br>
                        <a:rPr kumimoji="1" lang="en-US" altLang="ja-JP" dirty="0" smtClean="0"/>
                      </a:br>
                      <a:r>
                        <a:rPr kumimoji="1" lang="ja-JP" altLang="en-US" dirty="0" smtClean="0"/>
                        <a:t>のみを使う</a:t>
                      </a:r>
                      <a:endParaRPr kumimoji="1" lang="ja-JP" altLang="en-US" b="1" dirty="0"/>
                    </a:p>
                  </a:txBody>
                  <a:tcPr>
                    <a:solidFill>
                      <a:schemeClr val="bg1"/>
                    </a:solidFill>
                  </a:tcPr>
                </a:tc>
                <a:tc>
                  <a:txBody>
                    <a:bodyPr/>
                    <a:lstStyle/>
                    <a:p>
                      <a:endParaRPr kumimoji="1" lang="ja-JP" altLang="en-US" dirty="0"/>
                    </a:p>
                  </a:txBody>
                  <a:tcPr>
                    <a:solidFill>
                      <a:schemeClr val="bg1"/>
                    </a:solidFill>
                  </a:tcPr>
                </a:tc>
                <a:tc>
                  <a:txBody>
                    <a:bodyPr/>
                    <a:lstStyle/>
                    <a:p>
                      <a:endParaRPr kumimoji="1" lang="ja-JP" altLang="en-US" dirty="0"/>
                    </a:p>
                  </a:txBody>
                  <a:tcPr>
                    <a:solidFill>
                      <a:schemeClr val="bg1"/>
                    </a:solidFill>
                  </a:tcPr>
                </a:tc>
                <a:tc>
                  <a:txBody>
                    <a:bodyPr/>
                    <a:lstStyle/>
                    <a:p>
                      <a:endParaRPr kumimoji="1" lang="ja-JP" altLang="en-US" dirty="0"/>
                    </a:p>
                  </a:txBody>
                  <a:tcPr>
                    <a:solidFill>
                      <a:schemeClr val="bg1"/>
                    </a:solidFill>
                  </a:tcPr>
                </a:tc>
                <a:tc>
                  <a:txBody>
                    <a:bodyPr/>
                    <a:lstStyle/>
                    <a:p>
                      <a:endParaRPr kumimoji="1" lang="ja-JP" altLang="en-US" dirty="0"/>
                    </a:p>
                  </a:txBody>
                  <a:tcPr>
                    <a:solidFill>
                      <a:schemeClr val="bg1"/>
                    </a:solidFill>
                  </a:tcPr>
                </a:tc>
              </a:tr>
            </a:tbl>
          </a:graphicData>
        </a:graphic>
      </p:graphicFrame>
      <p:sp>
        <p:nvSpPr>
          <p:cNvPr id="5" name="角丸四角形 4"/>
          <p:cNvSpPr/>
          <p:nvPr/>
        </p:nvSpPr>
        <p:spPr bwMode="auto">
          <a:xfrm>
            <a:off x="2857488" y="4064113"/>
            <a:ext cx="5929354" cy="2000265"/>
          </a:xfrm>
          <a:prstGeom prst="roundRect">
            <a:avLst>
              <a:gd name="adj" fmla="val 4844"/>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800" b="1" dirty="0" smtClean="0">
                <a:solidFill>
                  <a:srgbClr val="C00000"/>
                </a:solidFill>
                <a:latin typeface="ＭＳ Ｐゴシック" pitchFamily="50" charset="-128"/>
                <a:ea typeface="ＭＳ Ｐゴシック" pitchFamily="50" charset="-128"/>
              </a:rPr>
              <a:t>この範囲全てをカバーしたい</a:t>
            </a:r>
            <a:endParaRPr kumimoji="0" lang="ja-JP" altLang="en-US" sz="2800" b="1" i="0" u="none" strike="noStrike" cap="none" normalizeH="0" baseline="0" dirty="0" smtClean="0">
              <a:ln>
                <a:noFill/>
              </a:ln>
              <a:solidFill>
                <a:srgbClr val="C00000"/>
              </a:solidFill>
              <a:effectLst/>
              <a:latin typeface="ＭＳ Ｐゴシック" pitchFamily="50" charset="-128"/>
              <a:ea typeface="ＭＳ Ｐゴシック" pitchFamily="50" charset="-128"/>
            </a:endParaRPr>
          </a:p>
        </p:txBody>
      </p:sp>
      <p:sp>
        <p:nvSpPr>
          <p:cNvPr id="6" name="角丸四角形 5"/>
          <p:cNvSpPr/>
          <p:nvPr/>
        </p:nvSpPr>
        <p:spPr bwMode="auto">
          <a:xfrm>
            <a:off x="2857488" y="4064113"/>
            <a:ext cx="1785950" cy="571505"/>
          </a:xfrm>
          <a:prstGeom prst="roundRect">
            <a:avLst/>
          </a:prstGeom>
          <a:noFill/>
          <a:ln w="25400" cap="flat" cmpd="sng" algn="ctr">
            <a:solidFill>
              <a:srgbClr val="00B050"/>
            </a:solidFill>
            <a:prstDash val="solid"/>
            <a:round/>
            <a:headEnd type="none" w="med" len="med"/>
            <a:tailEnd type="none" w="med" len="med"/>
          </a:ln>
          <a:effectLst/>
        </p:spPr>
        <p:txBody>
          <a:bodyPr vert="horz" wrap="square" lIns="91440" tIns="0" rIns="9144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1" i="0" u="none" strike="noStrike" cap="none" normalizeH="0" baseline="0" dirty="0" err="1" smtClean="0">
                <a:ln>
                  <a:noFill/>
                </a:ln>
                <a:solidFill>
                  <a:schemeClr val="accent1">
                    <a:lumMod val="50000"/>
                  </a:schemeClr>
                </a:solidFill>
                <a:effectLst/>
                <a:latin typeface="ＭＳ Ｐゴシック" pitchFamily="50" charset="-128"/>
                <a:ea typeface="ＭＳ Ｐゴシック" pitchFamily="50" charset="-128"/>
              </a:rPr>
              <a:t>CodeBroker</a:t>
            </a:r>
            <a:r>
              <a:rPr kumimoji="0" lang="ja-JP" altLang="en-US" b="1" i="0" u="none" strike="noStrike" cap="none" normalizeH="0" baseline="0" dirty="0" smtClean="0">
                <a:ln>
                  <a:noFill/>
                </a:ln>
                <a:solidFill>
                  <a:schemeClr val="accent1">
                    <a:lumMod val="50000"/>
                  </a:schemeClr>
                </a:solidFill>
                <a:effectLst/>
                <a:latin typeface="ＭＳ Ｐゴシック" pitchFamily="50" charset="-128"/>
                <a:ea typeface="ＭＳ Ｐゴシック" pitchFamily="50" charset="-128"/>
              </a:rPr>
              <a:t>が対象とする範囲</a:t>
            </a:r>
          </a:p>
        </p:txBody>
      </p:sp>
      <p:sp>
        <p:nvSpPr>
          <p:cNvPr id="7" name="正方形/長方形 6"/>
          <p:cNvSpPr/>
          <p:nvPr/>
        </p:nvSpPr>
        <p:spPr bwMode="auto">
          <a:xfrm>
            <a:off x="214282" y="4730926"/>
            <a:ext cx="8715436" cy="148415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 name="正方形/長方形 7"/>
          <p:cNvSpPr/>
          <p:nvPr/>
        </p:nvSpPr>
        <p:spPr bwMode="auto">
          <a:xfrm>
            <a:off x="4739820" y="3214686"/>
            <a:ext cx="4143436" cy="30003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xit" presetSubtype="9" fill="hold" grpId="0" nodeType="clickEffect">
                                  <p:stCondLst>
                                    <p:cond delay="0"/>
                                  </p:stCondLst>
                                  <p:childTnLst>
                                    <p:animEffect transition="out" filter="strips(upLeft)">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8" presetClass="exit" presetSubtype="9" fill="hold" grpId="0" nodeType="clickEffect">
                                  <p:stCondLst>
                                    <p:cond delay="0"/>
                                  </p:stCondLst>
                                  <p:childTnLst>
                                    <p:animEffect transition="out" filter="strips(upLeft)">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背景</a:t>
            </a:r>
            <a:endParaRPr lang="en-US" altLang="ja-JP" dirty="0" smtClean="0"/>
          </a:p>
          <a:p>
            <a:pPr lvl="1"/>
            <a:r>
              <a:rPr lang="ja-JP" altLang="en-US" dirty="0" smtClean="0"/>
              <a:t>部品の再利用</a:t>
            </a:r>
            <a:endParaRPr lang="en-US" altLang="ja-JP" dirty="0" smtClean="0"/>
          </a:p>
          <a:p>
            <a:pPr lvl="1"/>
            <a:r>
              <a:rPr lang="ja-JP" altLang="en-US" dirty="0" smtClean="0"/>
              <a:t>部品検索システム</a:t>
            </a:r>
            <a:endParaRPr lang="en-US" altLang="ja-JP" dirty="0" smtClean="0"/>
          </a:p>
          <a:p>
            <a:pPr lvl="1"/>
            <a:r>
              <a:rPr lang="ja-JP" altLang="en-US" dirty="0" smtClean="0"/>
              <a:t>部品自動推薦</a:t>
            </a:r>
            <a:endParaRPr lang="en-US" altLang="ja-JP" dirty="0" smtClean="0"/>
          </a:p>
          <a:p>
            <a:r>
              <a:rPr lang="ja-JP" altLang="en-US" dirty="0" smtClean="0">
                <a:solidFill>
                  <a:srgbClr val="FF0000"/>
                </a:solidFill>
              </a:rPr>
              <a:t>提案手法について</a:t>
            </a:r>
            <a:endParaRPr lang="en-US" altLang="ja-JP" dirty="0" smtClean="0">
              <a:solidFill>
                <a:srgbClr val="FF0000"/>
              </a:solidFill>
            </a:endParaRPr>
          </a:p>
          <a:p>
            <a:r>
              <a:rPr lang="ja-JP" altLang="en-US" dirty="0" smtClean="0"/>
              <a:t>部品自動推薦システム </a:t>
            </a:r>
            <a:r>
              <a:rPr lang="en-US" altLang="ja-JP" dirty="0" smtClean="0"/>
              <a:t>A-SCORE</a:t>
            </a:r>
          </a:p>
          <a:p>
            <a:pPr lvl="1"/>
            <a:r>
              <a:rPr lang="ja-JP" altLang="en-US" dirty="0" smtClean="0"/>
              <a:t>概略</a:t>
            </a:r>
            <a:endParaRPr lang="en-US" altLang="ja-JP" dirty="0" smtClean="0"/>
          </a:p>
          <a:p>
            <a:pPr lvl="1"/>
            <a:r>
              <a:rPr lang="ja-JP" altLang="en-US" dirty="0" smtClean="0"/>
              <a:t>デモ</a:t>
            </a:r>
            <a:endParaRPr lang="en-US" altLang="ja-JP" dirty="0" smtClean="0"/>
          </a:p>
          <a:p>
            <a:r>
              <a:rPr lang="ja-JP" altLang="en-US" dirty="0" smtClean="0"/>
              <a:t>まとめ</a:t>
            </a:r>
          </a:p>
        </p:txBody>
      </p:sp>
    </p:spTree>
  </p:cSld>
  <p:clrMapOvr>
    <a:masterClrMapping/>
  </p:clrMapOvr>
  <p:transition advTm="17859"/>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提案手法の概要</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目的</a:t>
            </a:r>
            <a:endParaRPr lang="en-US" altLang="ja-JP" dirty="0" smtClean="0"/>
          </a:p>
          <a:p>
            <a:pPr lvl="1"/>
            <a:r>
              <a:rPr lang="ja-JP" altLang="en-US" dirty="0" smtClean="0"/>
              <a:t>広い範囲の再利用</a:t>
            </a:r>
            <a:r>
              <a:rPr lang="ja-JP" altLang="en-US" dirty="0" smtClean="0"/>
              <a:t>に対応した部品</a:t>
            </a:r>
            <a:r>
              <a:rPr lang="ja-JP" altLang="en-US" dirty="0" smtClean="0"/>
              <a:t>自動推薦手法</a:t>
            </a:r>
            <a:endParaRPr lang="en-US" altLang="ja-JP" dirty="0" smtClean="0"/>
          </a:p>
          <a:p>
            <a:r>
              <a:rPr lang="ja-JP" altLang="en-US" dirty="0" smtClean="0"/>
              <a:t>方針</a:t>
            </a:r>
            <a:endParaRPr lang="en-US" altLang="ja-JP" dirty="0" smtClean="0"/>
          </a:p>
          <a:p>
            <a:pPr lvl="1"/>
            <a:r>
              <a:rPr lang="ja-JP" altLang="en-US" dirty="0" smtClean="0"/>
              <a:t>曖昧さを許容した検索を行う</a:t>
            </a:r>
            <a:endParaRPr lang="en-US" altLang="ja-JP" dirty="0" smtClean="0"/>
          </a:p>
          <a:p>
            <a:pPr lvl="1"/>
            <a:r>
              <a:rPr lang="ja-JP" altLang="en-US" dirty="0" smtClean="0"/>
              <a:t>メソッド本体の情報も利用して検索を行う</a:t>
            </a:r>
            <a:endParaRPr lang="en-US" altLang="ja-JP" dirty="0" smtClean="0"/>
          </a:p>
          <a:p>
            <a:pPr lvl="1">
              <a:buNone/>
            </a:pPr>
            <a:r>
              <a:rPr lang="ja-JP" altLang="en-US" b="1" dirty="0" smtClean="0">
                <a:solidFill>
                  <a:schemeClr val="accent6"/>
                </a:solidFill>
              </a:rPr>
              <a:t>⇒</a:t>
            </a:r>
            <a:r>
              <a:rPr lang="ja-JP" altLang="en-US" dirty="0" smtClean="0"/>
              <a:t>編集中のソースコードから特徴を抽出して利用</a:t>
            </a:r>
            <a:endParaRPr lang="en-US" altLang="ja-JP" dirty="0" smtClean="0"/>
          </a:p>
          <a:p>
            <a:pPr lvl="2"/>
            <a:r>
              <a:rPr lang="ja-JP" altLang="en-US" dirty="0" smtClean="0"/>
              <a:t>ローカル変数，フィールド，メソッド，クラスなどの識別子に含まれる単語</a:t>
            </a:r>
            <a:endParaRPr lang="en-US" altLang="ja-JP" dirty="0" smtClean="0"/>
          </a:p>
          <a:p>
            <a:pPr lvl="2"/>
            <a:r>
              <a:rPr lang="ja-JP" altLang="en-US" dirty="0" smtClean="0"/>
              <a:t>コメント，ドキュメントコメントに含まれる単語</a:t>
            </a:r>
            <a:endParaRPr lang="en-US" altLang="ja-JP" dirty="0" smtClean="0"/>
          </a:p>
        </p:txBody>
      </p:sp>
    </p:spTree>
  </p:cSld>
  <p:clrMapOvr>
    <a:masterClrMapping/>
  </p:clrMapOvr>
  <p:transition advTm="58282"/>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本手法の流れ</a:t>
            </a:r>
            <a:endParaRPr kumimoji="1" lang="ja-JP" altLang="en-US" dirty="0"/>
          </a:p>
        </p:txBody>
      </p:sp>
      <p:grpSp>
        <p:nvGrpSpPr>
          <p:cNvPr id="5" name="Group 10"/>
          <p:cNvGrpSpPr>
            <a:grpSpLocks/>
          </p:cNvGrpSpPr>
          <p:nvPr/>
        </p:nvGrpSpPr>
        <p:grpSpPr bwMode="auto">
          <a:xfrm>
            <a:off x="428596" y="3608754"/>
            <a:ext cx="530596" cy="1757826"/>
            <a:chOff x="2957" y="3344"/>
            <a:chExt cx="572" cy="1896"/>
          </a:xfrm>
        </p:grpSpPr>
        <p:sp>
          <p:nvSpPr>
            <p:cNvPr id="6" name="Oval 11"/>
            <p:cNvSpPr>
              <a:spLocks noChangeArrowheads="1"/>
            </p:cNvSpPr>
            <p:nvPr/>
          </p:nvSpPr>
          <p:spPr bwMode="auto">
            <a:xfrm>
              <a:off x="2957" y="3344"/>
              <a:ext cx="572" cy="572"/>
            </a:xfrm>
            <a:prstGeom prst="ellipse">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endParaRPr lang="ja-JP" altLang="en-US">
                <a:latin typeface="ＭＳ Ｐゴシック" pitchFamily="50" charset="-128"/>
                <a:ea typeface="ＭＳ Ｐゴシック" pitchFamily="50" charset="-128"/>
              </a:endParaRPr>
            </a:p>
          </p:txBody>
        </p:sp>
        <p:cxnSp>
          <p:nvCxnSpPr>
            <p:cNvPr id="7" name="AutoShape 12"/>
            <p:cNvCxnSpPr>
              <a:cxnSpLocks noChangeShapeType="1"/>
              <a:stCxn id="6" idx="4"/>
            </p:cNvCxnSpPr>
            <p:nvPr/>
          </p:nvCxnSpPr>
          <p:spPr bwMode="auto">
            <a:xfrm>
              <a:off x="3244" y="3916"/>
              <a:ext cx="0" cy="1039"/>
            </a:xfrm>
            <a:prstGeom prst="straightConnector1">
              <a:avLst/>
            </a:prstGeom>
            <a:noFill/>
            <a:ln w="9525">
              <a:solidFill>
                <a:srgbClr val="000000"/>
              </a:solidFill>
              <a:round/>
              <a:headEnd/>
              <a:tailEnd/>
            </a:ln>
          </p:spPr>
        </p:cxnSp>
        <p:cxnSp>
          <p:nvCxnSpPr>
            <p:cNvPr id="8" name="AutoShape 13"/>
            <p:cNvCxnSpPr>
              <a:cxnSpLocks noChangeShapeType="1"/>
            </p:cNvCxnSpPr>
            <p:nvPr/>
          </p:nvCxnSpPr>
          <p:spPr bwMode="auto">
            <a:xfrm>
              <a:off x="2957" y="4276"/>
              <a:ext cx="572" cy="0"/>
            </a:xfrm>
            <a:prstGeom prst="straightConnector1">
              <a:avLst/>
            </a:prstGeom>
            <a:noFill/>
            <a:ln w="9525">
              <a:solidFill>
                <a:srgbClr val="000000"/>
              </a:solidFill>
              <a:round/>
              <a:headEnd/>
              <a:tailEnd/>
            </a:ln>
          </p:spPr>
        </p:cxnSp>
        <p:cxnSp>
          <p:nvCxnSpPr>
            <p:cNvPr id="9" name="AutoShape 14"/>
            <p:cNvCxnSpPr>
              <a:cxnSpLocks noChangeShapeType="1"/>
            </p:cNvCxnSpPr>
            <p:nvPr/>
          </p:nvCxnSpPr>
          <p:spPr bwMode="auto">
            <a:xfrm flipH="1">
              <a:off x="2957" y="4955"/>
              <a:ext cx="287" cy="285"/>
            </a:xfrm>
            <a:prstGeom prst="straightConnector1">
              <a:avLst/>
            </a:prstGeom>
            <a:noFill/>
            <a:ln w="9525">
              <a:solidFill>
                <a:srgbClr val="000000"/>
              </a:solidFill>
              <a:round/>
              <a:headEnd/>
              <a:tailEnd/>
            </a:ln>
          </p:spPr>
        </p:cxnSp>
        <p:cxnSp>
          <p:nvCxnSpPr>
            <p:cNvPr id="10" name="AutoShape 15"/>
            <p:cNvCxnSpPr>
              <a:cxnSpLocks noChangeShapeType="1"/>
            </p:cNvCxnSpPr>
            <p:nvPr/>
          </p:nvCxnSpPr>
          <p:spPr bwMode="auto">
            <a:xfrm>
              <a:off x="3244" y="4955"/>
              <a:ext cx="285" cy="285"/>
            </a:xfrm>
            <a:prstGeom prst="straightConnector1">
              <a:avLst/>
            </a:prstGeom>
            <a:noFill/>
            <a:ln w="9525">
              <a:solidFill>
                <a:srgbClr val="000000"/>
              </a:solidFill>
              <a:round/>
              <a:headEnd/>
              <a:tailEnd/>
            </a:ln>
          </p:spPr>
        </p:cxnSp>
      </p:grpSp>
      <p:sp>
        <p:nvSpPr>
          <p:cNvPr id="11" name="正方形/長方形 10"/>
          <p:cNvSpPr/>
          <p:nvPr/>
        </p:nvSpPr>
        <p:spPr>
          <a:xfrm>
            <a:off x="2000232" y="3714752"/>
            <a:ext cx="1000132" cy="42862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ja-JP" altLang="en-US" dirty="0">
                <a:solidFill>
                  <a:schemeClr val="tx1"/>
                </a:solidFill>
                <a:latin typeface="ＭＳ Ｐゴシック" pitchFamily="50" charset="-128"/>
                <a:ea typeface="ＭＳ Ｐゴシック" pitchFamily="50" charset="-128"/>
              </a:rPr>
              <a:t>エディタ</a:t>
            </a:r>
            <a:endParaRPr kumimoji="1" lang="ja-JP" altLang="en-US" dirty="0">
              <a:solidFill>
                <a:schemeClr val="tx1"/>
              </a:solidFill>
              <a:latin typeface="ＭＳ Ｐゴシック" pitchFamily="50" charset="-128"/>
              <a:ea typeface="ＭＳ Ｐゴシック" pitchFamily="50" charset="-128"/>
            </a:endParaRPr>
          </a:p>
        </p:txBody>
      </p:sp>
      <p:cxnSp>
        <p:nvCxnSpPr>
          <p:cNvPr id="12" name="直線矢印コネクタ 11"/>
          <p:cNvCxnSpPr>
            <a:endCxn id="11" idx="1"/>
          </p:cNvCxnSpPr>
          <p:nvPr/>
        </p:nvCxnSpPr>
        <p:spPr>
          <a:xfrm>
            <a:off x="1071538" y="3929066"/>
            <a:ext cx="92869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円/楕円 12"/>
          <p:cNvSpPr/>
          <p:nvPr/>
        </p:nvSpPr>
        <p:spPr>
          <a:xfrm>
            <a:off x="4000496" y="1857364"/>
            <a:ext cx="1000132" cy="1000132"/>
          </a:xfrm>
          <a:prstGeom prst="ellipse">
            <a:avLst/>
          </a:prstGeom>
          <a:solidFill>
            <a:schemeClr val="bg1"/>
          </a:solidFill>
          <a:ln w="952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dirty="0" smtClean="0">
                <a:solidFill>
                  <a:srgbClr val="7030A0"/>
                </a:solidFill>
                <a:latin typeface="ＭＳ Ｐゴシック" pitchFamily="50" charset="-128"/>
                <a:ea typeface="ＭＳ Ｐゴシック" pitchFamily="50" charset="-128"/>
              </a:rPr>
              <a:t>編集の</a:t>
            </a:r>
            <a:r>
              <a:rPr kumimoji="1" lang="en-US" altLang="ja-JP" dirty="0" smtClean="0">
                <a:solidFill>
                  <a:srgbClr val="7030A0"/>
                </a:solidFill>
                <a:latin typeface="ＭＳ Ｐゴシック" pitchFamily="50" charset="-128"/>
                <a:ea typeface="ＭＳ Ｐゴシック" pitchFamily="50" charset="-128"/>
              </a:rPr>
              <a:t/>
            </a:r>
            <a:br>
              <a:rPr kumimoji="1" lang="en-US" altLang="ja-JP" dirty="0" smtClean="0">
                <a:solidFill>
                  <a:srgbClr val="7030A0"/>
                </a:solidFill>
                <a:latin typeface="ＭＳ Ｐゴシック" pitchFamily="50" charset="-128"/>
                <a:ea typeface="ＭＳ Ｐゴシック" pitchFamily="50" charset="-128"/>
              </a:rPr>
            </a:br>
            <a:r>
              <a:rPr kumimoji="1" lang="ja-JP" altLang="en-US" dirty="0" smtClean="0">
                <a:solidFill>
                  <a:srgbClr val="7030A0"/>
                </a:solidFill>
                <a:latin typeface="ＭＳ Ｐゴシック" pitchFamily="50" charset="-128"/>
                <a:ea typeface="ＭＳ Ｐゴシック" pitchFamily="50" charset="-128"/>
              </a:rPr>
              <a:t>区切り</a:t>
            </a:r>
            <a:r>
              <a:rPr kumimoji="1" lang="en-US" altLang="ja-JP" dirty="0" smtClean="0">
                <a:solidFill>
                  <a:srgbClr val="7030A0"/>
                </a:solidFill>
                <a:latin typeface="ＭＳ Ｐゴシック" pitchFamily="50" charset="-128"/>
                <a:ea typeface="ＭＳ Ｐゴシック" pitchFamily="50" charset="-128"/>
              </a:rPr>
              <a:t/>
            </a:r>
            <a:br>
              <a:rPr kumimoji="1" lang="en-US" altLang="ja-JP" dirty="0" smtClean="0">
                <a:solidFill>
                  <a:srgbClr val="7030A0"/>
                </a:solidFill>
                <a:latin typeface="ＭＳ Ｐゴシック" pitchFamily="50" charset="-128"/>
                <a:ea typeface="ＭＳ Ｐゴシック" pitchFamily="50" charset="-128"/>
              </a:rPr>
            </a:br>
            <a:r>
              <a:rPr kumimoji="1" lang="ja-JP" altLang="en-US" dirty="0" smtClean="0">
                <a:solidFill>
                  <a:srgbClr val="7030A0"/>
                </a:solidFill>
                <a:latin typeface="ＭＳ Ｐゴシック" pitchFamily="50" charset="-128"/>
                <a:ea typeface="ＭＳ Ｐゴシック" pitchFamily="50" charset="-128"/>
              </a:rPr>
              <a:t>検出</a:t>
            </a:r>
            <a:endParaRPr kumimoji="1" lang="ja-JP" altLang="en-US" dirty="0">
              <a:solidFill>
                <a:srgbClr val="7030A0"/>
              </a:solidFill>
              <a:latin typeface="ＭＳ Ｐゴシック" pitchFamily="50" charset="-128"/>
              <a:ea typeface="ＭＳ Ｐゴシック" pitchFamily="50" charset="-128"/>
            </a:endParaRPr>
          </a:p>
        </p:txBody>
      </p:sp>
      <p:sp>
        <p:nvSpPr>
          <p:cNvPr id="14" name="円/楕円 13"/>
          <p:cNvSpPr/>
          <p:nvPr/>
        </p:nvSpPr>
        <p:spPr>
          <a:xfrm>
            <a:off x="4000496" y="3429000"/>
            <a:ext cx="1000132" cy="1000132"/>
          </a:xfrm>
          <a:prstGeom prst="ellipse">
            <a:avLst/>
          </a:prstGeom>
          <a:solidFill>
            <a:schemeClr val="bg1"/>
          </a:solidFill>
          <a:ln w="952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dirty="0" smtClean="0">
                <a:solidFill>
                  <a:srgbClr val="7030A0"/>
                </a:solidFill>
                <a:latin typeface="ＭＳ Ｐゴシック" pitchFamily="50" charset="-128"/>
                <a:ea typeface="ＭＳ Ｐゴシック" pitchFamily="50" charset="-128"/>
              </a:rPr>
              <a:t>検索</a:t>
            </a:r>
            <a:r>
              <a:rPr kumimoji="1" lang="en-US" altLang="ja-JP" dirty="0" smtClean="0">
                <a:solidFill>
                  <a:srgbClr val="7030A0"/>
                </a:solidFill>
                <a:latin typeface="ＭＳ Ｐゴシック" pitchFamily="50" charset="-128"/>
                <a:ea typeface="ＭＳ Ｐゴシック" pitchFamily="50" charset="-128"/>
              </a:rPr>
              <a:t/>
            </a:r>
            <a:br>
              <a:rPr kumimoji="1" lang="en-US" altLang="ja-JP" dirty="0" smtClean="0">
                <a:solidFill>
                  <a:srgbClr val="7030A0"/>
                </a:solidFill>
                <a:latin typeface="ＭＳ Ｐゴシック" pitchFamily="50" charset="-128"/>
                <a:ea typeface="ＭＳ Ｐゴシック" pitchFamily="50" charset="-128"/>
              </a:rPr>
            </a:br>
            <a:r>
              <a:rPr kumimoji="1" lang="ja-JP" altLang="en-US" dirty="0" smtClean="0">
                <a:solidFill>
                  <a:srgbClr val="7030A0"/>
                </a:solidFill>
                <a:latin typeface="ＭＳ Ｐゴシック" pitchFamily="50" charset="-128"/>
                <a:ea typeface="ＭＳ Ｐゴシック" pitchFamily="50" charset="-128"/>
              </a:rPr>
              <a:t>クエリ</a:t>
            </a:r>
            <a:r>
              <a:rPr kumimoji="1" lang="en-US" altLang="ja-JP" dirty="0" smtClean="0">
                <a:solidFill>
                  <a:srgbClr val="7030A0"/>
                </a:solidFill>
                <a:latin typeface="ＭＳ Ｐゴシック" pitchFamily="50" charset="-128"/>
                <a:ea typeface="ＭＳ Ｐゴシック" pitchFamily="50" charset="-128"/>
              </a:rPr>
              <a:t/>
            </a:r>
            <a:br>
              <a:rPr kumimoji="1" lang="en-US" altLang="ja-JP" dirty="0" smtClean="0">
                <a:solidFill>
                  <a:srgbClr val="7030A0"/>
                </a:solidFill>
                <a:latin typeface="ＭＳ Ｐゴシック" pitchFamily="50" charset="-128"/>
                <a:ea typeface="ＭＳ Ｐゴシック" pitchFamily="50" charset="-128"/>
              </a:rPr>
            </a:br>
            <a:r>
              <a:rPr kumimoji="1" lang="ja-JP" altLang="en-US" dirty="0" smtClean="0">
                <a:solidFill>
                  <a:srgbClr val="7030A0"/>
                </a:solidFill>
                <a:latin typeface="ＭＳ Ｐゴシック" pitchFamily="50" charset="-128"/>
                <a:ea typeface="ＭＳ Ｐゴシック" pitchFamily="50" charset="-128"/>
              </a:rPr>
              <a:t>生成</a:t>
            </a:r>
            <a:endParaRPr kumimoji="1" lang="ja-JP" altLang="en-US" dirty="0">
              <a:solidFill>
                <a:srgbClr val="7030A0"/>
              </a:solidFill>
              <a:latin typeface="ＭＳ Ｐゴシック" pitchFamily="50" charset="-128"/>
              <a:ea typeface="ＭＳ Ｐゴシック" pitchFamily="50" charset="-128"/>
            </a:endParaRPr>
          </a:p>
        </p:txBody>
      </p:sp>
      <p:sp>
        <p:nvSpPr>
          <p:cNvPr id="15" name="円/楕円 14"/>
          <p:cNvSpPr/>
          <p:nvPr/>
        </p:nvSpPr>
        <p:spPr>
          <a:xfrm>
            <a:off x="4000496" y="4929198"/>
            <a:ext cx="1000132" cy="1000132"/>
          </a:xfrm>
          <a:prstGeom prst="ellipse">
            <a:avLst/>
          </a:prstGeom>
          <a:solidFill>
            <a:schemeClr val="bg1"/>
          </a:solidFill>
          <a:ln w="952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dirty="0" smtClean="0">
                <a:solidFill>
                  <a:srgbClr val="7030A0"/>
                </a:solidFill>
                <a:latin typeface="ＭＳ Ｐゴシック" pitchFamily="50" charset="-128"/>
                <a:ea typeface="ＭＳ Ｐゴシック" pitchFamily="50" charset="-128"/>
              </a:rPr>
              <a:t>検索</a:t>
            </a:r>
            <a:endParaRPr kumimoji="1" lang="ja-JP" altLang="en-US" dirty="0">
              <a:solidFill>
                <a:srgbClr val="7030A0"/>
              </a:solidFill>
              <a:latin typeface="ＭＳ Ｐゴシック" pitchFamily="50" charset="-128"/>
              <a:ea typeface="ＭＳ Ｐゴシック" pitchFamily="50" charset="-128"/>
            </a:endParaRPr>
          </a:p>
        </p:txBody>
      </p:sp>
      <p:sp>
        <p:nvSpPr>
          <p:cNvPr id="16" name="円/楕円 15"/>
          <p:cNvSpPr/>
          <p:nvPr/>
        </p:nvSpPr>
        <p:spPr>
          <a:xfrm>
            <a:off x="5929322" y="1857364"/>
            <a:ext cx="986442" cy="981757"/>
          </a:xfrm>
          <a:prstGeom prst="ellipse">
            <a:avLst/>
          </a:prstGeom>
          <a:solidFill>
            <a:schemeClr val="bg1"/>
          </a:solidFill>
          <a:ln w="95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dirty="0" smtClean="0">
                <a:solidFill>
                  <a:srgbClr val="C00000"/>
                </a:solidFill>
                <a:latin typeface="ＭＳ Ｐゴシック" pitchFamily="50" charset="-128"/>
                <a:ea typeface="ＭＳ Ｐゴシック" pitchFamily="50" charset="-128"/>
              </a:rPr>
              <a:t>特徴</a:t>
            </a:r>
            <a:r>
              <a:rPr kumimoji="1" lang="en-US" altLang="ja-JP" dirty="0" smtClean="0">
                <a:solidFill>
                  <a:srgbClr val="C00000"/>
                </a:solidFill>
                <a:latin typeface="ＭＳ Ｐゴシック" pitchFamily="50" charset="-128"/>
                <a:ea typeface="ＭＳ Ｐゴシック" pitchFamily="50" charset="-128"/>
              </a:rPr>
              <a:t/>
            </a:r>
            <a:br>
              <a:rPr kumimoji="1" lang="en-US" altLang="ja-JP" dirty="0" smtClean="0">
                <a:solidFill>
                  <a:srgbClr val="C00000"/>
                </a:solidFill>
                <a:latin typeface="ＭＳ Ｐゴシック" pitchFamily="50" charset="-128"/>
                <a:ea typeface="ＭＳ Ｐゴシック" pitchFamily="50" charset="-128"/>
              </a:rPr>
            </a:br>
            <a:r>
              <a:rPr kumimoji="1" lang="ja-JP" altLang="en-US" dirty="0" smtClean="0">
                <a:solidFill>
                  <a:srgbClr val="C00000"/>
                </a:solidFill>
                <a:latin typeface="ＭＳ Ｐゴシック" pitchFamily="50" charset="-128"/>
                <a:ea typeface="ＭＳ Ｐゴシック" pitchFamily="50" charset="-128"/>
              </a:rPr>
              <a:t>抽出</a:t>
            </a:r>
            <a:endParaRPr kumimoji="1" lang="ja-JP" altLang="en-US" dirty="0">
              <a:solidFill>
                <a:srgbClr val="C00000"/>
              </a:solidFill>
              <a:latin typeface="ＭＳ Ｐゴシック" pitchFamily="50" charset="-128"/>
              <a:ea typeface="ＭＳ Ｐゴシック" pitchFamily="50" charset="-128"/>
            </a:endParaRPr>
          </a:p>
        </p:txBody>
      </p:sp>
      <p:sp>
        <p:nvSpPr>
          <p:cNvPr id="17" name="円/楕円 16"/>
          <p:cNvSpPr/>
          <p:nvPr/>
        </p:nvSpPr>
        <p:spPr>
          <a:xfrm>
            <a:off x="5929322" y="3429000"/>
            <a:ext cx="1000132" cy="1000132"/>
          </a:xfrm>
          <a:prstGeom prst="ellipse">
            <a:avLst/>
          </a:prstGeom>
          <a:solidFill>
            <a:schemeClr val="bg1"/>
          </a:solidFill>
          <a:ln w="95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dirty="0" smtClean="0">
                <a:solidFill>
                  <a:srgbClr val="C00000"/>
                </a:solidFill>
                <a:latin typeface="ＭＳ Ｐゴシック" pitchFamily="50" charset="-128"/>
                <a:ea typeface="ＭＳ Ｐゴシック" pitchFamily="50" charset="-128"/>
              </a:rPr>
              <a:t>索引</a:t>
            </a:r>
            <a:r>
              <a:rPr kumimoji="1" lang="en-US" altLang="ja-JP" dirty="0" smtClean="0">
                <a:solidFill>
                  <a:srgbClr val="C00000"/>
                </a:solidFill>
                <a:latin typeface="ＭＳ Ｐゴシック" pitchFamily="50" charset="-128"/>
                <a:ea typeface="ＭＳ Ｐゴシック" pitchFamily="50" charset="-128"/>
              </a:rPr>
              <a:t/>
            </a:r>
            <a:br>
              <a:rPr kumimoji="1" lang="en-US" altLang="ja-JP" dirty="0" smtClean="0">
                <a:solidFill>
                  <a:srgbClr val="C00000"/>
                </a:solidFill>
                <a:latin typeface="ＭＳ Ｐゴシック" pitchFamily="50" charset="-128"/>
                <a:ea typeface="ＭＳ Ｐゴシック" pitchFamily="50" charset="-128"/>
              </a:rPr>
            </a:br>
            <a:r>
              <a:rPr kumimoji="1" lang="ja-JP" altLang="en-US" dirty="0" smtClean="0">
                <a:solidFill>
                  <a:srgbClr val="C00000"/>
                </a:solidFill>
                <a:latin typeface="ＭＳ Ｐゴシック" pitchFamily="50" charset="-128"/>
                <a:ea typeface="ＭＳ Ｐゴシック" pitchFamily="50" charset="-128"/>
              </a:rPr>
              <a:t>作成</a:t>
            </a:r>
            <a:endParaRPr kumimoji="1" lang="ja-JP" altLang="en-US" dirty="0">
              <a:solidFill>
                <a:srgbClr val="C00000"/>
              </a:solidFill>
              <a:latin typeface="ＭＳ Ｐゴシック" pitchFamily="50" charset="-128"/>
              <a:ea typeface="ＭＳ Ｐゴシック" pitchFamily="50" charset="-128"/>
            </a:endParaRPr>
          </a:p>
        </p:txBody>
      </p:sp>
      <p:sp>
        <p:nvSpPr>
          <p:cNvPr id="18" name="フローチャート : 磁気ディスク 17"/>
          <p:cNvSpPr/>
          <p:nvPr/>
        </p:nvSpPr>
        <p:spPr>
          <a:xfrm>
            <a:off x="5929322" y="4929198"/>
            <a:ext cx="1000132" cy="1000132"/>
          </a:xfrm>
          <a:prstGeom prst="flowChartMagneticDisk">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dirty="0" smtClean="0">
                <a:solidFill>
                  <a:schemeClr val="tx1"/>
                </a:solidFill>
                <a:latin typeface="ＭＳ Ｐゴシック" pitchFamily="50" charset="-128"/>
                <a:ea typeface="ＭＳ Ｐゴシック" pitchFamily="50" charset="-128"/>
              </a:rPr>
              <a:t>索引</a:t>
            </a:r>
            <a:endParaRPr kumimoji="1" lang="ja-JP" altLang="en-US" dirty="0">
              <a:solidFill>
                <a:schemeClr val="tx1"/>
              </a:solidFill>
              <a:latin typeface="ＭＳ Ｐゴシック" pitchFamily="50" charset="-128"/>
              <a:ea typeface="ＭＳ Ｐゴシック" pitchFamily="50" charset="-128"/>
            </a:endParaRPr>
          </a:p>
        </p:txBody>
      </p:sp>
      <p:sp>
        <p:nvSpPr>
          <p:cNvPr id="20" name="テキスト ボックス 19"/>
          <p:cNvSpPr txBox="1"/>
          <p:nvPr/>
        </p:nvSpPr>
        <p:spPr>
          <a:xfrm>
            <a:off x="6572264" y="2857496"/>
            <a:ext cx="642942" cy="285752"/>
          </a:xfrm>
          <a:prstGeom prst="rect">
            <a:avLst/>
          </a:prstGeom>
          <a:noFill/>
        </p:spPr>
        <p:txBody>
          <a:bodyPr wrap="square" lIns="0" tIns="0" rIns="0" bIns="0" rtlCol="0" anchor="ctr" anchorCtr="0">
            <a:spAutoFit/>
          </a:bodyPr>
          <a:lstStyle/>
          <a:p>
            <a:pPr algn="ctr"/>
            <a:r>
              <a:rPr kumimoji="1" lang="ja-JP" altLang="en-US" dirty="0" smtClean="0">
                <a:solidFill>
                  <a:srgbClr val="C00000"/>
                </a:solidFill>
                <a:latin typeface="ＭＳ Ｐゴシック" pitchFamily="50" charset="-128"/>
                <a:ea typeface="ＭＳ Ｐゴシック" pitchFamily="50" charset="-128"/>
              </a:rPr>
              <a:t>特徴</a:t>
            </a:r>
            <a:endParaRPr kumimoji="1" lang="ja-JP" altLang="en-US" dirty="0">
              <a:solidFill>
                <a:srgbClr val="C00000"/>
              </a:solidFill>
              <a:latin typeface="ＭＳ Ｐゴシック" pitchFamily="50" charset="-128"/>
              <a:ea typeface="ＭＳ Ｐゴシック" pitchFamily="50" charset="-128"/>
            </a:endParaRPr>
          </a:p>
        </p:txBody>
      </p:sp>
      <p:sp>
        <p:nvSpPr>
          <p:cNvPr id="21" name="テキスト ボックス 20"/>
          <p:cNvSpPr txBox="1"/>
          <p:nvPr/>
        </p:nvSpPr>
        <p:spPr>
          <a:xfrm>
            <a:off x="2643174" y="2285992"/>
            <a:ext cx="608038" cy="553998"/>
          </a:xfrm>
          <a:prstGeom prst="rect">
            <a:avLst/>
          </a:prstGeom>
          <a:noFill/>
        </p:spPr>
        <p:txBody>
          <a:bodyPr wrap="square" lIns="0" tIns="0" rIns="0" bIns="0" rtlCol="0" anchor="ctr" anchorCtr="0">
            <a:spAutoFit/>
          </a:bodyPr>
          <a:lstStyle/>
          <a:p>
            <a:pPr algn="ctr"/>
            <a:r>
              <a:rPr kumimoji="1" lang="ja-JP" altLang="en-US" dirty="0" smtClean="0">
                <a:solidFill>
                  <a:srgbClr val="7030A0"/>
                </a:solidFill>
                <a:latin typeface="ＭＳ Ｐゴシック" pitchFamily="50" charset="-128"/>
                <a:ea typeface="ＭＳ Ｐゴシック" pitchFamily="50" charset="-128"/>
              </a:rPr>
              <a:t>編集</a:t>
            </a:r>
            <a:r>
              <a:rPr kumimoji="1" lang="en-US" altLang="ja-JP" dirty="0" smtClean="0">
                <a:solidFill>
                  <a:srgbClr val="7030A0"/>
                </a:solidFill>
                <a:latin typeface="ＭＳ Ｐゴシック" pitchFamily="50" charset="-128"/>
                <a:ea typeface="ＭＳ Ｐゴシック" pitchFamily="50" charset="-128"/>
              </a:rPr>
              <a:t/>
            </a:r>
            <a:br>
              <a:rPr kumimoji="1" lang="en-US" altLang="ja-JP" dirty="0" smtClean="0">
                <a:solidFill>
                  <a:srgbClr val="7030A0"/>
                </a:solidFill>
                <a:latin typeface="ＭＳ Ｐゴシック" pitchFamily="50" charset="-128"/>
                <a:ea typeface="ＭＳ Ｐゴシック" pitchFamily="50" charset="-128"/>
              </a:rPr>
            </a:br>
            <a:r>
              <a:rPr kumimoji="1" lang="ja-JP" altLang="en-US" dirty="0" smtClean="0">
                <a:solidFill>
                  <a:srgbClr val="7030A0"/>
                </a:solidFill>
                <a:latin typeface="ＭＳ Ｐゴシック" pitchFamily="50" charset="-128"/>
                <a:ea typeface="ＭＳ Ｐゴシック" pitchFamily="50" charset="-128"/>
              </a:rPr>
              <a:t>内容</a:t>
            </a:r>
            <a:endParaRPr kumimoji="1" lang="ja-JP" altLang="en-US" dirty="0">
              <a:solidFill>
                <a:srgbClr val="7030A0"/>
              </a:solidFill>
              <a:latin typeface="ＭＳ Ｐゴシック" pitchFamily="50" charset="-128"/>
              <a:ea typeface="ＭＳ Ｐゴシック" pitchFamily="50" charset="-128"/>
            </a:endParaRPr>
          </a:p>
        </p:txBody>
      </p:sp>
      <p:sp>
        <p:nvSpPr>
          <p:cNvPr id="22" name="テキスト ボックス 21"/>
          <p:cNvSpPr txBox="1"/>
          <p:nvPr/>
        </p:nvSpPr>
        <p:spPr>
          <a:xfrm>
            <a:off x="2714612" y="4143380"/>
            <a:ext cx="1217704" cy="553998"/>
          </a:xfrm>
          <a:prstGeom prst="rect">
            <a:avLst/>
          </a:prstGeom>
          <a:noFill/>
        </p:spPr>
        <p:txBody>
          <a:bodyPr wrap="square" lIns="0" tIns="0" rIns="0" bIns="0" rtlCol="0" anchor="ctr" anchorCtr="0">
            <a:spAutoFit/>
          </a:bodyPr>
          <a:lstStyle/>
          <a:p>
            <a:pPr algn="ctr"/>
            <a:r>
              <a:rPr kumimoji="1" lang="ja-JP" altLang="en-US" dirty="0" smtClean="0">
                <a:solidFill>
                  <a:srgbClr val="7030A0"/>
                </a:solidFill>
                <a:latin typeface="ＭＳ Ｐゴシック" pitchFamily="50" charset="-128"/>
                <a:ea typeface="ＭＳ Ｐゴシック" pitchFamily="50" charset="-128"/>
              </a:rPr>
              <a:t>ソースコード</a:t>
            </a:r>
            <a:r>
              <a:rPr kumimoji="1" lang="en-US" altLang="ja-JP" dirty="0" smtClean="0">
                <a:solidFill>
                  <a:srgbClr val="7030A0"/>
                </a:solidFill>
                <a:latin typeface="ＭＳ Ｐゴシック" pitchFamily="50" charset="-128"/>
                <a:ea typeface="ＭＳ Ｐゴシック" pitchFamily="50" charset="-128"/>
              </a:rPr>
              <a:t/>
            </a:r>
            <a:br>
              <a:rPr kumimoji="1" lang="en-US" altLang="ja-JP" dirty="0" smtClean="0">
                <a:solidFill>
                  <a:srgbClr val="7030A0"/>
                </a:solidFill>
                <a:latin typeface="ＭＳ Ｐゴシック" pitchFamily="50" charset="-128"/>
                <a:ea typeface="ＭＳ Ｐゴシック" pitchFamily="50" charset="-128"/>
              </a:rPr>
            </a:br>
            <a:r>
              <a:rPr kumimoji="1" lang="ja-JP" altLang="en-US" dirty="0" smtClean="0">
                <a:solidFill>
                  <a:srgbClr val="7030A0"/>
                </a:solidFill>
                <a:latin typeface="ＭＳ Ｐゴシック" pitchFamily="50" charset="-128"/>
                <a:ea typeface="ＭＳ Ｐゴシック" pitchFamily="50" charset="-128"/>
              </a:rPr>
              <a:t>と編集位置</a:t>
            </a:r>
            <a:endParaRPr kumimoji="1" lang="ja-JP" altLang="en-US" dirty="0">
              <a:solidFill>
                <a:srgbClr val="7030A0"/>
              </a:solidFill>
              <a:latin typeface="ＭＳ Ｐゴシック" pitchFamily="50" charset="-128"/>
              <a:ea typeface="ＭＳ Ｐゴシック" pitchFamily="50" charset="-128"/>
            </a:endParaRPr>
          </a:p>
        </p:txBody>
      </p:sp>
      <p:sp>
        <p:nvSpPr>
          <p:cNvPr id="24" name="テキスト ボックス 23"/>
          <p:cNvSpPr txBox="1"/>
          <p:nvPr/>
        </p:nvSpPr>
        <p:spPr>
          <a:xfrm>
            <a:off x="4500562" y="2857496"/>
            <a:ext cx="1024146" cy="553998"/>
          </a:xfrm>
          <a:prstGeom prst="rect">
            <a:avLst/>
          </a:prstGeom>
          <a:noFill/>
        </p:spPr>
        <p:txBody>
          <a:bodyPr wrap="square" lIns="0" tIns="0" rIns="0" bIns="0" rtlCol="0" anchor="ctr" anchorCtr="0">
            <a:spAutoFit/>
          </a:bodyPr>
          <a:lstStyle/>
          <a:p>
            <a:pPr algn="ctr"/>
            <a:r>
              <a:rPr kumimoji="1" lang="ja-JP" altLang="en-US" dirty="0" smtClean="0">
                <a:solidFill>
                  <a:srgbClr val="7030A0"/>
                </a:solidFill>
                <a:latin typeface="ＭＳ Ｐゴシック" pitchFamily="50" charset="-128"/>
                <a:ea typeface="ＭＳ Ｐゴシック" pitchFamily="50" charset="-128"/>
              </a:rPr>
              <a:t>検索開始</a:t>
            </a:r>
            <a:r>
              <a:rPr kumimoji="1" lang="en-US" altLang="ja-JP" dirty="0" smtClean="0">
                <a:solidFill>
                  <a:srgbClr val="7030A0"/>
                </a:solidFill>
                <a:latin typeface="ＭＳ Ｐゴシック" pitchFamily="50" charset="-128"/>
                <a:ea typeface="ＭＳ Ｐゴシック" pitchFamily="50" charset="-128"/>
              </a:rPr>
              <a:t/>
            </a:r>
            <a:br>
              <a:rPr kumimoji="1" lang="en-US" altLang="ja-JP" dirty="0" smtClean="0">
                <a:solidFill>
                  <a:srgbClr val="7030A0"/>
                </a:solidFill>
                <a:latin typeface="ＭＳ Ｐゴシック" pitchFamily="50" charset="-128"/>
                <a:ea typeface="ＭＳ Ｐゴシック" pitchFamily="50" charset="-128"/>
              </a:rPr>
            </a:br>
            <a:r>
              <a:rPr kumimoji="1" lang="ja-JP" altLang="en-US" dirty="0" smtClean="0">
                <a:solidFill>
                  <a:srgbClr val="7030A0"/>
                </a:solidFill>
                <a:latin typeface="ＭＳ Ｐゴシック" pitchFamily="50" charset="-128"/>
                <a:ea typeface="ＭＳ Ｐゴシック" pitchFamily="50" charset="-128"/>
              </a:rPr>
              <a:t>指示</a:t>
            </a:r>
            <a:endParaRPr kumimoji="1" lang="ja-JP" altLang="en-US" dirty="0">
              <a:solidFill>
                <a:srgbClr val="7030A0"/>
              </a:solidFill>
              <a:latin typeface="ＭＳ Ｐゴシック" pitchFamily="50" charset="-128"/>
              <a:ea typeface="ＭＳ Ｐゴシック" pitchFamily="50" charset="-128"/>
            </a:endParaRPr>
          </a:p>
        </p:txBody>
      </p:sp>
      <p:cxnSp>
        <p:nvCxnSpPr>
          <p:cNvPr id="25" name="直線矢印コネクタ 24"/>
          <p:cNvCxnSpPr>
            <a:stCxn id="13" idx="4"/>
            <a:endCxn id="14" idx="0"/>
          </p:cNvCxnSpPr>
          <p:nvPr/>
        </p:nvCxnSpPr>
        <p:spPr>
          <a:xfrm rot="5400000">
            <a:off x="4214810" y="3143248"/>
            <a:ext cx="571504" cy="1588"/>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26" name="右矢印 25"/>
          <p:cNvSpPr/>
          <p:nvPr/>
        </p:nvSpPr>
        <p:spPr>
          <a:xfrm>
            <a:off x="3143240" y="3643314"/>
            <a:ext cx="714380" cy="571504"/>
          </a:xfrm>
          <a:prstGeom prst="rightArrow">
            <a:avLst/>
          </a:prstGeom>
          <a:solidFill>
            <a:schemeClr val="bg1"/>
          </a:solidFill>
          <a:ln w="952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ＭＳ Ｐゴシック" pitchFamily="50" charset="-128"/>
              <a:ea typeface="ＭＳ Ｐゴシック" pitchFamily="50" charset="-128"/>
            </a:endParaRPr>
          </a:p>
        </p:txBody>
      </p:sp>
      <p:sp>
        <p:nvSpPr>
          <p:cNvPr id="28" name="下矢印 27"/>
          <p:cNvSpPr/>
          <p:nvPr/>
        </p:nvSpPr>
        <p:spPr>
          <a:xfrm rot="13500000">
            <a:off x="3110715" y="2375650"/>
            <a:ext cx="493677" cy="1122781"/>
          </a:xfrm>
          <a:prstGeom prst="downArrow">
            <a:avLst/>
          </a:prstGeom>
          <a:solidFill>
            <a:schemeClr val="bg1"/>
          </a:solidFill>
          <a:ln w="952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ＭＳ Ｐゴシック" pitchFamily="50" charset="-128"/>
              <a:ea typeface="ＭＳ Ｐゴシック" pitchFamily="50" charset="-128"/>
            </a:endParaRPr>
          </a:p>
        </p:txBody>
      </p:sp>
      <p:sp>
        <p:nvSpPr>
          <p:cNvPr id="31" name="右矢印 30"/>
          <p:cNvSpPr/>
          <p:nvPr/>
        </p:nvSpPr>
        <p:spPr>
          <a:xfrm flipH="1">
            <a:off x="7072330" y="2071678"/>
            <a:ext cx="629252" cy="553129"/>
          </a:xfrm>
          <a:prstGeom prst="rightArrow">
            <a:avLst/>
          </a:prstGeom>
          <a:noFill/>
          <a:ln w="95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ＭＳ Ｐゴシック" pitchFamily="50" charset="-128"/>
              <a:ea typeface="ＭＳ Ｐゴシック" pitchFamily="50" charset="-128"/>
            </a:endParaRPr>
          </a:p>
        </p:txBody>
      </p:sp>
      <p:sp>
        <p:nvSpPr>
          <p:cNvPr id="34" name="テキスト ボックス 33"/>
          <p:cNvSpPr txBox="1"/>
          <p:nvPr/>
        </p:nvSpPr>
        <p:spPr>
          <a:xfrm>
            <a:off x="2928926" y="5715016"/>
            <a:ext cx="1000132" cy="553998"/>
          </a:xfrm>
          <a:prstGeom prst="rect">
            <a:avLst/>
          </a:prstGeom>
          <a:noFill/>
        </p:spPr>
        <p:txBody>
          <a:bodyPr wrap="square" lIns="0" tIns="0" rIns="0" bIns="0" rtlCol="0" anchor="ctr" anchorCtr="0">
            <a:spAutoFit/>
          </a:bodyPr>
          <a:lstStyle/>
          <a:p>
            <a:pPr algn="ctr"/>
            <a:r>
              <a:rPr kumimoji="1" lang="ja-JP" altLang="en-US" dirty="0" smtClean="0">
                <a:solidFill>
                  <a:srgbClr val="7030A0"/>
                </a:solidFill>
                <a:latin typeface="ＭＳ Ｐゴシック" pitchFamily="50" charset="-128"/>
                <a:ea typeface="ＭＳ Ｐゴシック" pitchFamily="50" charset="-128"/>
              </a:rPr>
              <a:t>推薦部品一覧</a:t>
            </a:r>
            <a:endParaRPr kumimoji="1" lang="ja-JP" altLang="en-US" dirty="0">
              <a:solidFill>
                <a:srgbClr val="7030A0"/>
              </a:solidFill>
              <a:latin typeface="ＭＳ Ｐゴシック" pitchFamily="50" charset="-128"/>
              <a:ea typeface="ＭＳ Ｐゴシック" pitchFamily="50" charset="-128"/>
            </a:endParaRPr>
          </a:p>
        </p:txBody>
      </p:sp>
      <p:sp>
        <p:nvSpPr>
          <p:cNvPr id="35" name="テキスト ボックス 34"/>
          <p:cNvSpPr txBox="1"/>
          <p:nvPr/>
        </p:nvSpPr>
        <p:spPr>
          <a:xfrm>
            <a:off x="857224" y="3357562"/>
            <a:ext cx="1451658" cy="553998"/>
          </a:xfrm>
          <a:prstGeom prst="rect">
            <a:avLst/>
          </a:prstGeom>
          <a:noFill/>
        </p:spPr>
        <p:txBody>
          <a:bodyPr wrap="square" lIns="0" tIns="0" rIns="0" bIns="0" rtlCol="0" anchor="ctr" anchorCtr="0">
            <a:spAutoFit/>
          </a:bodyPr>
          <a:lstStyle/>
          <a:p>
            <a:pPr algn="ctr"/>
            <a:r>
              <a:rPr kumimoji="1" lang="ja-JP" altLang="en-US" dirty="0" smtClean="0">
                <a:latin typeface="ＭＳ Ｐゴシック" pitchFamily="50" charset="-128"/>
                <a:ea typeface="ＭＳ Ｐゴシック" pitchFamily="50" charset="-128"/>
              </a:rPr>
              <a:t>ソースコードの</a:t>
            </a:r>
            <a:r>
              <a:rPr kumimoji="1" lang="en-US" altLang="ja-JP" dirty="0" smtClean="0">
                <a:latin typeface="ＭＳ Ｐゴシック" pitchFamily="50" charset="-128"/>
                <a:ea typeface="ＭＳ Ｐゴシック" pitchFamily="50" charset="-128"/>
              </a:rPr>
              <a:t/>
            </a:r>
            <a:br>
              <a:rPr kumimoji="1" lang="en-US" altLang="ja-JP" dirty="0" smtClean="0">
                <a:latin typeface="ＭＳ Ｐゴシック" pitchFamily="50" charset="-128"/>
                <a:ea typeface="ＭＳ Ｐゴシック" pitchFamily="50" charset="-128"/>
              </a:rPr>
            </a:br>
            <a:r>
              <a:rPr kumimoji="1" lang="ja-JP" altLang="en-US" dirty="0" smtClean="0">
                <a:latin typeface="ＭＳ Ｐゴシック" pitchFamily="50" charset="-128"/>
                <a:ea typeface="ＭＳ Ｐゴシック" pitchFamily="50" charset="-128"/>
              </a:rPr>
              <a:t>編集</a:t>
            </a:r>
            <a:endParaRPr kumimoji="1" lang="ja-JP" altLang="en-US" dirty="0">
              <a:latin typeface="ＭＳ Ｐゴシック" pitchFamily="50" charset="-128"/>
              <a:ea typeface="ＭＳ Ｐゴシック" pitchFamily="50" charset="-128"/>
            </a:endParaRPr>
          </a:p>
        </p:txBody>
      </p:sp>
      <p:sp>
        <p:nvSpPr>
          <p:cNvPr id="36" name="テキスト ボックス 35"/>
          <p:cNvSpPr txBox="1"/>
          <p:nvPr/>
        </p:nvSpPr>
        <p:spPr>
          <a:xfrm>
            <a:off x="285720" y="5366579"/>
            <a:ext cx="857256" cy="276999"/>
          </a:xfrm>
          <a:prstGeom prst="rect">
            <a:avLst/>
          </a:prstGeom>
          <a:noFill/>
        </p:spPr>
        <p:txBody>
          <a:bodyPr wrap="square" lIns="0" tIns="0" rIns="0" bIns="0" rtlCol="0" anchor="ctr" anchorCtr="0">
            <a:spAutoFit/>
          </a:bodyPr>
          <a:lstStyle/>
          <a:p>
            <a:pPr algn="ctr"/>
            <a:r>
              <a:rPr kumimoji="1" lang="ja-JP" altLang="en-US" dirty="0" smtClean="0">
                <a:latin typeface="ＭＳ Ｐゴシック" pitchFamily="50" charset="-128"/>
                <a:ea typeface="ＭＳ Ｐゴシック" pitchFamily="50" charset="-128"/>
              </a:rPr>
              <a:t>開発者</a:t>
            </a:r>
            <a:endParaRPr kumimoji="1" lang="ja-JP" altLang="en-US" dirty="0">
              <a:latin typeface="ＭＳ Ｐゴシック" pitchFamily="50" charset="-128"/>
              <a:ea typeface="ＭＳ Ｐゴシック" pitchFamily="50" charset="-128"/>
            </a:endParaRPr>
          </a:p>
        </p:txBody>
      </p:sp>
      <p:cxnSp>
        <p:nvCxnSpPr>
          <p:cNvPr id="37" name="直線矢印コネクタ 36"/>
          <p:cNvCxnSpPr>
            <a:stCxn id="65" idx="1"/>
          </p:cNvCxnSpPr>
          <p:nvPr/>
        </p:nvCxnSpPr>
        <p:spPr>
          <a:xfrm rot="10800000">
            <a:off x="1071538" y="5429262"/>
            <a:ext cx="928694" cy="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857224" y="4714884"/>
            <a:ext cx="1237344" cy="553998"/>
          </a:xfrm>
          <a:prstGeom prst="rect">
            <a:avLst/>
          </a:prstGeom>
          <a:noFill/>
        </p:spPr>
        <p:txBody>
          <a:bodyPr wrap="square" lIns="0" tIns="0" rIns="0" bIns="0" rtlCol="0" anchor="ctr" anchorCtr="0">
            <a:spAutoFit/>
          </a:bodyPr>
          <a:lstStyle/>
          <a:p>
            <a:pPr algn="ctr"/>
            <a:r>
              <a:rPr kumimoji="1" lang="ja-JP" altLang="en-US" dirty="0" smtClean="0">
                <a:latin typeface="ＭＳ Ｐゴシック" pitchFamily="50" charset="-128"/>
                <a:ea typeface="ＭＳ Ｐゴシック" pitchFamily="50" charset="-128"/>
              </a:rPr>
              <a:t>部品の</a:t>
            </a:r>
            <a:r>
              <a:rPr kumimoji="1" lang="en-US" altLang="ja-JP" dirty="0" smtClean="0">
                <a:latin typeface="ＭＳ Ｐゴシック" pitchFamily="50" charset="-128"/>
                <a:ea typeface="ＭＳ Ｐゴシック" pitchFamily="50" charset="-128"/>
              </a:rPr>
              <a:t/>
            </a:r>
            <a:br>
              <a:rPr kumimoji="1" lang="en-US" altLang="ja-JP" dirty="0" smtClean="0">
                <a:latin typeface="ＭＳ Ｐゴシック" pitchFamily="50" charset="-128"/>
                <a:ea typeface="ＭＳ Ｐゴシック" pitchFamily="50" charset="-128"/>
              </a:rPr>
            </a:br>
            <a:r>
              <a:rPr kumimoji="1" lang="ja-JP" altLang="en-US" dirty="0" smtClean="0">
                <a:latin typeface="ＭＳ Ｐゴシック" pitchFamily="50" charset="-128"/>
                <a:ea typeface="ＭＳ Ｐゴシック" pitchFamily="50" charset="-128"/>
              </a:rPr>
              <a:t>推薦</a:t>
            </a:r>
            <a:endParaRPr kumimoji="1" lang="ja-JP" altLang="en-US" dirty="0">
              <a:latin typeface="ＭＳ Ｐゴシック" pitchFamily="50" charset="-128"/>
              <a:ea typeface="ＭＳ Ｐゴシック" pitchFamily="50" charset="-128"/>
            </a:endParaRPr>
          </a:p>
        </p:txBody>
      </p:sp>
      <p:grpSp>
        <p:nvGrpSpPr>
          <p:cNvPr id="93" name="グループ化 92"/>
          <p:cNvGrpSpPr/>
          <p:nvPr/>
        </p:nvGrpSpPr>
        <p:grpSpPr>
          <a:xfrm>
            <a:off x="7643834" y="1928802"/>
            <a:ext cx="1285884" cy="1268379"/>
            <a:chOff x="571472" y="1500174"/>
            <a:chExt cx="1285884" cy="1268379"/>
          </a:xfrm>
        </p:grpSpPr>
        <p:grpSp>
          <p:nvGrpSpPr>
            <p:cNvPr id="62" name="グループ化 45"/>
            <p:cNvGrpSpPr/>
            <p:nvPr/>
          </p:nvGrpSpPr>
          <p:grpSpPr>
            <a:xfrm>
              <a:off x="785786" y="1500174"/>
              <a:ext cx="583410" cy="500066"/>
              <a:chOff x="7358018" y="4929198"/>
              <a:chExt cx="1500198" cy="1285884"/>
            </a:xfrm>
          </p:grpSpPr>
          <p:sp>
            <p:nvSpPr>
              <p:cNvPr id="63" name="フローチャート : 書類 62"/>
              <p:cNvSpPr/>
              <p:nvPr/>
            </p:nvSpPr>
            <p:spPr bwMode="auto">
              <a:xfrm>
                <a:off x="7358018" y="4929198"/>
                <a:ext cx="1500198" cy="1285884"/>
              </a:xfrm>
              <a:prstGeom prst="flowChartDocumen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cxnSp>
            <p:nvCxnSpPr>
              <p:cNvPr id="68" name="直線コネクタ 67"/>
              <p:cNvCxnSpPr/>
              <p:nvPr/>
            </p:nvCxnSpPr>
            <p:spPr bwMode="auto">
              <a:xfrm>
                <a:off x="7572332" y="5214950"/>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69" name="直線コネクタ 68"/>
              <p:cNvCxnSpPr/>
              <p:nvPr/>
            </p:nvCxnSpPr>
            <p:spPr bwMode="auto">
              <a:xfrm>
                <a:off x="7572332" y="5429264"/>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70" name="直線コネクタ 69"/>
              <p:cNvCxnSpPr/>
              <p:nvPr/>
            </p:nvCxnSpPr>
            <p:spPr bwMode="auto">
              <a:xfrm>
                <a:off x="7572332" y="5643578"/>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71" name="直線コネクタ 70"/>
              <p:cNvCxnSpPr/>
              <p:nvPr/>
            </p:nvCxnSpPr>
            <p:spPr bwMode="auto">
              <a:xfrm>
                <a:off x="7572332" y="5857892"/>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grpSp>
        <p:grpSp>
          <p:nvGrpSpPr>
            <p:cNvPr id="73" name="グループ化 45"/>
            <p:cNvGrpSpPr/>
            <p:nvPr/>
          </p:nvGrpSpPr>
          <p:grpSpPr>
            <a:xfrm>
              <a:off x="857224" y="1571612"/>
              <a:ext cx="583410" cy="500066"/>
              <a:chOff x="7358018" y="4929198"/>
              <a:chExt cx="1500198" cy="1285884"/>
            </a:xfrm>
          </p:grpSpPr>
          <p:sp>
            <p:nvSpPr>
              <p:cNvPr id="74" name="フローチャート : 書類 73"/>
              <p:cNvSpPr/>
              <p:nvPr/>
            </p:nvSpPr>
            <p:spPr bwMode="auto">
              <a:xfrm>
                <a:off x="7358018" y="4929198"/>
                <a:ext cx="1500198" cy="1285884"/>
              </a:xfrm>
              <a:prstGeom prst="flowChartDocumen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cxnSp>
            <p:nvCxnSpPr>
              <p:cNvPr id="75" name="直線コネクタ 74"/>
              <p:cNvCxnSpPr/>
              <p:nvPr/>
            </p:nvCxnSpPr>
            <p:spPr bwMode="auto">
              <a:xfrm>
                <a:off x="7572332" y="5214950"/>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76" name="直線コネクタ 75"/>
              <p:cNvCxnSpPr/>
              <p:nvPr/>
            </p:nvCxnSpPr>
            <p:spPr bwMode="auto">
              <a:xfrm>
                <a:off x="7572332" y="5429264"/>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77" name="直線コネクタ 76"/>
              <p:cNvCxnSpPr/>
              <p:nvPr/>
            </p:nvCxnSpPr>
            <p:spPr bwMode="auto">
              <a:xfrm>
                <a:off x="7572332" y="5643578"/>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78" name="直線コネクタ 77"/>
              <p:cNvCxnSpPr/>
              <p:nvPr/>
            </p:nvCxnSpPr>
            <p:spPr bwMode="auto">
              <a:xfrm>
                <a:off x="7572332" y="5857892"/>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grpSp>
        <p:grpSp>
          <p:nvGrpSpPr>
            <p:cNvPr id="79" name="グループ化 45"/>
            <p:cNvGrpSpPr/>
            <p:nvPr/>
          </p:nvGrpSpPr>
          <p:grpSpPr>
            <a:xfrm>
              <a:off x="928662" y="1643050"/>
              <a:ext cx="583410" cy="500066"/>
              <a:chOff x="7358018" y="4929198"/>
              <a:chExt cx="1500198" cy="1285884"/>
            </a:xfrm>
          </p:grpSpPr>
          <p:sp>
            <p:nvSpPr>
              <p:cNvPr id="80" name="フローチャート : 書類 79"/>
              <p:cNvSpPr/>
              <p:nvPr/>
            </p:nvSpPr>
            <p:spPr bwMode="auto">
              <a:xfrm>
                <a:off x="7358018" y="4929198"/>
                <a:ext cx="1500198" cy="1285884"/>
              </a:xfrm>
              <a:prstGeom prst="flowChartDocumen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cxnSp>
            <p:nvCxnSpPr>
              <p:cNvPr id="81" name="直線コネクタ 80"/>
              <p:cNvCxnSpPr/>
              <p:nvPr/>
            </p:nvCxnSpPr>
            <p:spPr bwMode="auto">
              <a:xfrm>
                <a:off x="7572332" y="5214950"/>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82" name="直線コネクタ 81"/>
              <p:cNvCxnSpPr/>
              <p:nvPr/>
            </p:nvCxnSpPr>
            <p:spPr bwMode="auto">
              <a:xfrm>
                <a:off x="7572332" y="5429264"/>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83" name="直線コネクタ 82"/>
              <p:cNvCxnSpPr/>
              <p:nvPr/>
            </p:nvCxnSpPr>
            <p:spPr bwMode="auto">
              <a:xfrm>
                <a:off x="7572332" y="5643578"/>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84" name="直線コネクタ 83"/>
              <p:cNvCxnSpPr/>
              <p:nvPr/>
            </p:nvCxnSpPr>
            <p:spPr bwMode="auto">
              <a:xfrm>
                <a:off x="7572332" y="5857892"/>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grpSp>
        <p:grpSp>
          <p:nvGrpSpPr>
            <p:cNvPr id="85" name="グループ化 45"/>
            <p:cNvGrpSpPr/>
            <p:nvPr/>
          </p:nvGrpSpPr>
          <p:grpSpPr>
            <a:xfrm>
              <a:off x="1000100" y="1714488"/>
              <a:ext cx="583410" cy="500066"/>
              <a:chOff x="7358018" y="4929198"/>
              <a:chExt cx="1500198" cy="1285884"/>
            </a:xfrm>
          </p:grpSpPr>
          <p:sp>
            <p:nvSpPr>
              <p:cNvPr id="86" name="フローチャート : 書類 85"/>
              <p:cNvSpPr/>
              <p:nvPr/>
            </p:nvSpPr>
            <p:spPr bwMode="auto">
              <a:xfrm>
                <a:off x="7358018" y="4929198"/>
                <a:ext cx="1500198" cy="1285884"/>
              </a:xfrm>
              <a:prstGeom prst="flowChartDocumen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cxnSp>
            <p:nvCxnSpPr>
              <p:cNvPr id="87" name="直線コネクタ 86"/>
              <p:cNvCxnSpPr/>
              <p:nvPr/>
            </p:nvCxnSpPr>
            <p:spPr bwMode="auto">
              <a:xfrm>
                <a:off x="7572332" y="5214950"/>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88" name="直線コネクタ 87"/>
              <p:cNvCxnSpPr/>
              <p:nvPr/>
            </p:nvCxnSpPr>
            <p:spPr bwMode="auto">
              <a:xfrm>
                <a:off x="7572332" y="5429264"/>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89" name="直線コネクタ 88"/>
              <p:cNvCxnSpPr/>
              <p:nvPr/>
            </p:nvCxnSpPr>
            <p:spPr bwMode="auto">
              <a:xfrm>
                <a:off x="7572332" y="5643578"/>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90" name="直線コネクタ 89"/>
              <p:cNvCxnSpPr/>
              <p:nvPr/>
            </p:nvCxnSpPr>
            <p:spPr bwMode="auto">
              <a:xfrm>
                <a:off x="7572332" y="5857892"/>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grpSp>
        <p:sp>
          <p:nvSpPr>
            <p:cNvPr id="91" name="テキスト ボックス 90"/>
            <p:cNvSpPr txBox="1"/>
            <p:nvPr/>
          </p:nvSpPr>
          <p:spPr>
            <a:xfrm>
              <a:off x="571472" y="2214555"/>
              <a:ext cx="1285884" cy="553998"/>
            </a:xfrm>
            <a:prstGeom prst="rect">
              <a:avLst/>
            </a:prstGeom>
            <a:noFill/>
            <a:ln>
              <a:noFill/>
            </a:ln>
          </p:spPr>
          <p:txBody>
            <a:bodyPr wrap="square" lIns="0" tIns="0" rIns="0" bIns="0" rtlCol="0" anchor="ctr" anchorCtr="0">
              <a:spAutoFit/>
            </a:bodyPr>
            <a:lstStyle/>
            <a:p>
              <a:pPr algn="ctr"/>
              <a:r>
                <a:rPr kumimoji="1" lang="ja-JP" altLang="en-US" dirty="0" smtClean="0">
                  <a:latin typeface="ＭＳ Ｐゴシック" pitchFamily="50" charset="-128"/>
                  <a:ea typeface="ＭＳ Ｐゴシック" pitchFamily="50" charset="-128"/>
                </a:rPr>
                <a:t>部品の</a:t>
              </a:r>
              <a:r>
                <a:rPr kumimoji="1" lang="en-US" altLang="ja-JP" dirty="0" smtClean="0">
                  <a:latin typeface="ＭＳ Ｐゴシック" pitchFamily="50" charset="-128"/>
                  <a:ea typeface="ＭＳ Ｐゴシック" pitchFamily="50" charset="-128"/>
                </a:rPr>
                <a:t/>
              </a:r>
              <a:br>
                <a:rPr kumimoji="1" lang="en-US" altLang="ja-JP" dirty="0" smtClean="0">
                  <a:latin typeface="ＭＳ Ｐゴシック" pitchFamily="50" charset="-128"/>
                  <a:ea typeface="ＭＳ Ｐゴシック" pitchFamily="50" charset="-128"/>
                </a:rPr>
              </a:br>
              <a:r>
                <a:rPr kumimoji="1" lang="ja-JP" altLang="en-US" dirty="0" smtClean="0">
                  <a:latin typeface="ＭＳ Ｐゴシック" pitchFamily="50" charset="-128"/>
                  <a:ea typeface="ＭＳ Ｐゴシック" pitchFamily="50" charset="-128"/>
                </a:rPr>
                <a:t>ソースコード</a:t>
              </a:r>
              <a:endParaRPr kumimoji="1" lang="ja-JP" altLang="en-US" dirty="0">
                <a:latin typeface="ＭＳ Ｐゴシック" pitchFamily="50" charset="-128"/>
                <a:ea typeface="ＭＳ Ｐゴシック" pitchFamily="50" charset="-128"/>
              </a:endParaRPr>
            </a:p>
          </p:txBody>
        </p:sp>
      </p:grpSp>
      <p:sp>
        <p:nvSpPr>
          <p:cNvPr id="65" name="正方形/長方形 64"/>
          <p:cNvSpPr/>
          <p:nvPr/>
        </p:nvSpPr>
        <p:spPr>
          <a:xfrm>
            <a:off x="2000232" y="5214950"/>
            <a:ext cx="1000132" cy="42862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dirty="0" smtClean="0">
                <a:solidFill>
                  <a:schemeClr val="tx1"/>
                </a:solidFill>
                <a:latin typeface="ＭＳ Ｐゴシック" pitchFamily="50" charset="-128"/>
                <a:ea typeface="ＭＳ Ｐゴシック" pitchFamily="50" charset="-128"/>
              </a:rPr>
              <a:t>推薦画面</a:t>
            </a:r>
            <a:endParaRPr kumimoji="1" lang="ja-JP" altLang="en-US" dirty="0">
              <a:solidFill>
                <a:schemeClr val="tx1"/>
              </a:solidFill>
              <a:latin typeface="ＭＳ Ｐゴシック" pitchFamily="50" charset="-128"/>
              <a:ea typeface="ＭＳ Ｐゴシック" pitchFamily="50" charset="-128"/>
            </a:endParaRPr>
          </a:p>
        </p:txBody>
      </p:sp>
      <p:sp>
        <p:nvSpPr>
          <p:cNvPr id="66" name="下矢印 65"/>
          <p:cNvSpPr/>
          <p:nvPr/>
        </p:nvSpPr>
        <p:spPr>
          <a:xfrm>
            <a:off x="4214810" y="4500570"/>
            <a:ext cx="571504" cy="357190"/>
          </a:xfrm>
          <a:prstGeom prst="downArrow">
            <a:avLst/>
          </a:prstGeom>
          <a:solidFill>
            <a:schemeClr val="bg1"/>
          </a:solidFill>
          <a:ln w="952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ＭＳ Ｐゴシック" pitchFamily="50" charset="-128"/>
              <a:ea typeface="ＭＳ Ｐゴシック" pitchFamily="50" charset="-128"/>
            </a:endParaRPr>
          </a:p>
        </p:txBody>
      </p:sp>
      <p:sp>
        <p:nvSpPr>
          <p:cNvPr id="100" name="右矢印 99"/>
          <p:cNvSpPr/>
          <p:nvPr/>
        </p:nvSpPr>
        <p:spPr>
          <a:xfrm flipH="1">
            <a:off x="3143240" y="5143512"/>
            <a:ext cx="714380" cy="571504"/>
          </a:xfrm>
          <a:prstGeom prst="rightArrow">
            <a:avLst/>
          </a:prstGeom>
          <a:solidFill>
            <a:schemeClr val="bg1"/>
          </a:solidFill>
          <a:ln w="952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ＭＳ Ｐゴシック" pitchFamily="50" charset="-128"/>
              <a:ea typeface="ＭＳ Ｐゴシック" pitchFamily="50" charset="-128"/>
            </a:endParaRPr>
          </a:p>
        </p:txBody>
      </p:sp>
      <p:sp>
        <p:nvSpPr>
          <p:cNvPr id="101" name="下矢印 100"/>
          <p:cNvSpPr/>
          <p:nvPr/>
        </p:nvSpPr>
        <p:spPr>
          <a:xfrm>
            <a:off x="6143636" y="4572008"/>
            <a:ext cx="571504" cy="285752"/>
          </a:xfrm>
          <a:prstGeom prst="downArrow">
            <a:avLst/>
          </a:prstGeom>
          <a:noFill/>
          <a:ln w="95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ＭＳ Ｐゴシック" pitchFamily="50" charset="-128"/>
              <a:ea typeface="ＭＳ Ｐゴシック" pitchFamily="50" charset="-128"/>
            </a:endParaRPr>
          </a:p>
        </p:txBody>
      </p:sp>
      <p:sp>
        <p:nvSpPr>
          <p:cNvPr id="102" name="下矢印 101"/>
          <p:cNvSpPr/>
          <p:nvPr/>
        </p:nvSpPr>
        <p:spPr>
          <a:xfrm>
            <a:off x="6143636" y="2928934"/>
            <a:ext cx="571504" cy="428628"/>
          </a:xfrm>
          <a:prstGeom prst="downArrow">
            <a:avLst/>
          </a:prstGeom>
          <a:noFill/>
          <a:ln w="95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ＭＳ Ｐゴシック" pitchFamily="50" charset="-128"/>
              <a:ea typeface="ＭＳ Ｐゴシック" pitchFamily="50" charset="-128"/>
            </a:endParaRPr>
          </a:p>
        </p:txBody>
      </p:sp>
      <p:sp>
        <p:nvSpPr>
          <p:cNvPr id="107" name="右矢印 106"/>
          <p:cNvSpPr/>
          <p:nvPr/>
        </p:nvSpPr>
        <p:spPr>
          <a:xfrm flipH="1">
            <a:off x="5072066" y="5143512"/>
            <a:ext cx="714380" cy="571504"/>
          </a:xfrm>
          <a:prstGeom prst="rightArrow">
            <a:avLst/>
          </a:prstGeom>
          <a:solidFill>
            <a:schemeClr val="bg1"/>
          </a:solidFill>
          <a:ln w="952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ＭＳ Ｐゴシック" pitchFamily="50" charset="-128"/>
              <a:ea typeface="ＭＳ Ｐゴシック" pitchFamily="50" charset="-128"/>
            </a:endParaRPr>
          </a:p>
        </p:txBody>
      </p:sp>
      <p:sp>
        <p:nvSpPr>
          <p:cNvPr id="108" name="テキスト ボックス 107"/>
          <p:cNvSpPr txBox="1"/>
          <p:nvPr/>
        </p:nvSpPr>
        <p:spPr>
          <a:xfrm>
            <a:off x="4714876" y="4357694"/>
            <a:ext cx="1024146" cy="276999"/>
          </a:xfrm>
          <a:prstGeom prst="rect">
            <a:avLst/>
          </a:prstGeom>
          <a:noFill/>
        </p:spPr>
        <p:txBody>
          <a:bodyPr wrap="square" lIns="0" tIns="0" rIns="0" bIns="0" rtlCol="0" anchor="ctr" anchorCtr="0">
            <a:spAutoFit/>
          </a:bodyPr>
          <a:lstStyle/>
          <a:p>
            <a:pPr algn="ctr"/>
            <a:r>
              <a:rPr kumimoji="1" lang="ja-JP" altLang="en-US" dirty="0" smtClean="0">
                <a:solidFill>
                  <a:srgbClr val="7030A0"/>
                </a:solidFill>
                <a:latin typeface="ＭＳ Ｐゴシック" pitchFamily="50" charset="-128"/>
                <a:ea typeface="ＭＳ Ｐゴシック" pitchFamily="50" charset="-128"/>
              </a:rPr>
              <a:t>検索クエリ</a:t>
            </a:r>
            <a:endParaRPr kumimoji="1" lang="ja-JP" altLang="en-US" dirty="0">
              <a:solidFill>
                <a:srgbClr val="7030A0"/>
              </a:solidFill>
              <a:latin typeface="ＭＳ Ｐゴシック" pitchFamily="50" charset="-128"/>
              <a:ea typeface="ＭＳ Ｐゴシック" pitchFamily="50" charset="-128"/>
            </a:endParaRPr>
          </a:p>
        </p:txBody>
      </p:sp>
      <p:sp>
        <p:nvSpPr>
          <p:cNvPr id="110" name="テキスト ボックス 109"/>
          <p:cNvSpPr txBox="1"/>
          <p:nvPr/>
        </p:nvSpPr>
        <p:spPr>
          <a:xfrm>
            <a:off x="5929322" y="1571612"/>
            <a:ext cx="851253" cy="215444"/>
          </a:xfrm>
          <a:prstGeom prst="rect">
            <a:avLst/>
          </a:prstGeom>
          <a:solidFill>
            <a:schemeClr val="bg1"/>
          </a:solidFill>
          <a:ln w="25400">
            <a:solidFill>
              <a:srgbClr val="C00000"/>
            </a:solidFill>
          </a:ln>
        </p:spPr>
        <p:txBody>
          <a:bodyPr wrap="square" lIns="0" tIns="0" rIns="0" bIns="0" rtlCol="0" anchor="ctr" anchorCtr="0">
            <a:spAutoFit/>
          </a:bodyPr>
          <a:lstStyle/>
          <a:p>
            <a:pPr algn="ctr"/>
            <a:r>
              <a:rPr kumimoji="1" lang="ja-JP" altLang="en-US" sz="1400" dirty="0" smtClean="0">
                <a:solidFill>
                  <a:srgbClr val="C00000"/>
                </a:solidFill>
                <a:latin typeface="ＭＳ Ｐゴシック" pitchFamily="50" charset="-128"/>
                <a:ea typeface="ＭＳ Ｐゴシック" pitchFamily="50" charset="-128"/>
              </a:rPr>
              <a:t>事前処理</a:t>
            </a:r>
            <a:endParaRPr kumimoji="1" lang="ja-JP" altLang="en-US" sz="1400" dirty="0">
              <a:solidFill>
                <a:srgbClr val="C00000"/>
              </a:solidFill>
              <a:latin typeface="ＭＳ Ｐゴシック" pitchFamily="50" charset="-128"/>
              <a:ea typeface="ＭＳ Ｐゴシック" pitchFamily="50" charset="-128"/>
            </a:endParaRPr>
          </a:p>
        </p:txBody>
      </p:sp>
      <p:sp>
        <p:nvSpPr>
          <p:cNvPr id="112" name="テキスト ボックス 111"/>
          <p:cNvSpPr txBox="1"/>
          <p:nvPr/>
        </p:nvSpPr>
        <p:spPr>
          <a:xfrm>
            <a:off x="4000496" y="1571612"/>
            <a:ext cx="857256" cy="214314"/>
          </a:xfrm>
          <a:prstGeom prst="rect">
            <a:avLst/>
          </a:prstGeom>
          <a:solidFill>
            <a:schemeClr val="bg1"/>
          </a:solidFill>
          <a:ln w="25400">
            <a:solidFill>
              <a:srgbClr val="7030A0"/>
            </a:solidFill>
          </a:ln>
        </p:spPr>
        <p:txBody>
          <a:bodyPr wrap="square" lIns="0" tIns="0" rIns="0" bIns="0" rtlCol="0" anchor="ctr" anchorCtr="0">
            <a:spAutoFit/>
          </a:bodyPr>
          <a:lstStyle/>
          <a:p>
            <a:pPr algn="ctr"/>
            <a:r>
              <a:rPr kumimoji="1" lang="ja-JP" altLang="en-US" sz="1400" dirty="0" smtClean="0">
                <a:solidFill>
                  <a:srgbClr val="7030A0"/>
                </a:solidFill>
                <a:latin typeface="ＭＳ Ｐゴシック" pitchFamily="50" charset="-128"/>
                <a:ea typeface="ＭＳ Ｐゴシック" pitchFamily="50" charset="-128"/>
              </a:rPr>
              <a:t>推薦処理</a:t>
            </a:r>
            <a:endParaRPr kumimoji="1" lang="ja-JP" altLang="en-US" sz="1400" dirty="0">
              <a:solidFill>
                <a:srgbClr val="7030A0"/>
              </a:solidFill>
              <a:latin typeface="ＭＳ Ｐゴシック" pitchFamily="50" charset="-128"/>
              <a:ea typeface="ＭＳ Ｐゴシック" pitchFamily="50" charset="-128"/>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編集の区切りの検出 </a:t>
            </a:r>
            <a:r>
              <a:rPr kumimoji="1" lang="en-US" altLang="ja-JP" dirty="0" smtClean="0"/>
              <a:t>(1/2)</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エディタ上でのソースコードの編集を監視</a:t>
            </a:r>
            <a:endParaRPr lang="en-US" altLang="ja-JP" dirty="0" smtClean="0"/>
          </a:p>
          <a:p>
            <a:r>
              <a:rPr lang="ja-JP" altLang="en-US" dirty="0" smtClean="0"/>
              <a:t>編集の区切り（下図参照）を検出</a:t>
            </a:r>
            <a:endParaRPr lang="en-US" altLang="ja-JP" dirty="0" smtClean="0"/>
          </a:p>
        </p:txBody>
      </p:sp>
      <p:sp>
        <p:nvSpPr>
          <p:cNvPr id="4" name="1 つの角を切り取った四角形 3"/>
          <p:cNvSpPr/>
          <p:nvPr/>
        </p:nvSpPr>
        <p:spPr bwMode="auto">
          <a:xfrm>
            <a:off x="571472" y="3071810"/>
            <a:ext cx="4572032" cy="3143272"/>
          </a:xfrm>
          <a:prstGeom prst="snip1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0000" tIns="0" rIns="0" bIns="0" numCol="1" rtlCol="0" anchor="t" anchorCtr="0" compatLnSpc="1">
            <a:prstTxWarp prst="textNoShape">
              <a:avLst/>
            </a:prstTxWarp>
            <a:normAutofit/>
          </a:bodyPr>
          <a:lstStyle/>
          <a:p>
            <a:pPr fontAlgn="base">
              <a:spcBef>
                <a:spcPct val="0"/>
              </a:spcBef>
              <a:spcAft>
                <a:spcPct val="0"/>
              </a:spcAft>
            </a:pPr>
            <a:r>
              <a:rPr kumimoji="0" lang="en-US" altLang="ja-JP" sz="1400" b="1" dirty="0" smtClean="0">
                <a:latin typeface="Courier New" pitchFamily="49" charset="0"/>
                <a:ea typeface="ＭＳ Ｐゴシック" pitchFamily="50" charset="-128"/>
                <a:cs typeface="Courier New" pitchFamily="49" charset="0"/>
              </a:rPr>
              <a:t>import </a:t>
            </a:r>
            <a:r>
              <a:rPr kumimoji="0" lang="en-US" altLang="ja-JP" sz="1400" b="1" dirty="0" err="1" smtClean="0">
                <a:latin typeface="Courier New" pitchFamily="49" charset="0"/>
                <a:ea typeface="ＭＳ Ｐゴシック" pitchFamily="50" charset="-128"/>
                <a:cs typeface="Courier New" pitchFamily="49" charset="0"/>
              </a:rPr>
              <a:t>java.awt.event</a:t>
            </a:r>
            <a:r>
              <a:rPr kumimoji="0" lang="en-US" altLang="ja-JP" sz="1400" b="1" dirty="0" smtClean="0">
                <a:latin typeface="Courier New" pitchFamily="49" charset="0"/>
                <a:ea typeface="ＭＳ Ｐゴシック" pitchFamily="50" charset="-128"/>
                <a:cs typeface="Courier New" pitchFamily="49" charset="0"/>
              </a:rPr>
              <a:t>.*;</a:t>
            </a:r>
          </a:p>
          <a:p>
            <a:pPr fontAlgn="base">
              <a:spcBef>
                <a:spcPct val="0"/>
              </a:spcBef>
              <a:spcAft>
                <a:spcPct val="0"/>
              </a:spcAft>
            </a:pPr>
            <a:endParaRPr kumimoji="0" lang="en-US" altLang="ja-JP" sz="1400" b="1" dirty="0" smtClean="0">
              <a:latin typeface="Courier New" pitchFamily="49" charset="0"/>
              <a:ea typeface="ＭＳ Ｐゴシック" pitchFamily="50" charset="-128"/>
              <a:cs typeface="Courier New" pitchFamily="49" charset="0"/>
            </a:endParaRPr>
          </a:p>
          <a:p>
            <a:pPr fontAlgn="base">
              <a:spcBef>
                <a:spcPct val="0"/>
              </a:spcBef>
              <a:spcAft>
                <a:spcPct val="0"/>
              </a:spcAft>
            </a:pPr>
            <a:r>
              <a:rPr kumimoji="0" lang="en-US" altLang="ja-JP" sz="1400" b="1" dirty="0" smtClean="0">
                <a:latin typeface="Courier New" pitchFamily="49" charset="0"/>
                <a:ea typeface="ＭＳ Ｐゴシック" pitchFamily="50" charset="-128"/>
                <a:cs typeface="Courier New" pitchFamily="49" charset="0"/>
              </a:rPr>
              <a:t>// Select all text in editor</a:t>
            </a:r>
          </a:p>
          <a:p>
            <a:pPr fontAlgn="base">
              <a:spcBef>
                <a:spcPct val="0"/>
              </a:spcBef>
              <a:spcAft>
                <a:spcPct val="0"/>
              </a:spcAft>
            </a:pPr>
            <a:r>
              <a:rPr kumimoji="0" lang="en-US" altLang="ja-JP" sz="1400" b="1" dirty="0" smtClean="0">
                <a:latin typeface="Courier New" pitchFamily="49" charset="0"/>
                <a:ea typeface="ＭＳ Ｐゴシック" pitchFamily="50" charset="-128"/>
                <a:cs typeface="Courier New" pitchFamily="49" charset="0"/>
              </a:rPr>
              <a:t>class </a:t>
            </a:r>
            <a:r>
              <a:rPr kumimoji="0" lang="en-US" altLang="ja-JP" sz="1400" b="1" dirty="0" err="1" smtClean="0">
                <a:latin typeface="Courier New" pitchFamily="49" charset="0"/>
                <a:ea typeface="ＭＳ Ｐゴシック" pitchFamily="50" charset="-128"/>
                <a:cs typeface="Courier New" pitchFamily="49" charset="0"/>
              </a:rPr>
              <a:t>SelectAllAction</a:t>
            </a:r>
            <a:r>
              <a:rPr kumimoji="0" lang="en-US" altLang="ja-JP" sz="1400" b="1" dirty="0" smtClean="0">
                <a:latin typeface="Courier New" pitchFamily="49" charset="0"/>
                <a:ea typeface="ＭＳ Ｐゴシック" pitchFamily="50" charset="-128"/>
                <a:cs typeface="Courier New" pitchFamily="49" charset="0"/>
              </a:rPr>
              <a:t> implements</a:t>
            </a:r>
          </a:p>
          <a:p>
            <a:pPr fontAlgn="base">
              <a:spcBef>
                <a:spcPct val="0"/>
              </a:spcBef>
              <a:spcAft>
                <a:spcPct val="0"/>
              </a:spcAft>
            </a:pPr>
            <a:r>
              <a:rPr kumimoji="0" lang="en-US" altLang="ja-JP" sz="1400" b="1" dirty="0" smtClean="0">
                <a:latin typeface="Courier New" pitchFamily="49" charset="0"/>
                <a:ea typeface="ＭＳ Ｐゴシック" pitchFamily="50" charset="-128"/>
                <a:cs typeface="Courier New" pitchFamily="49" charset="0"/>
              </a:rPr>
              <a:t>                    </a:t>
            </a:r>
            <a:r>
              <a:rPr kumimoji="0" lang="en-US" altLang="ja-JP" sz="1400" b="1" dirty="0" err="1" smtClean="0">
                <a:latin typeface="Courier New" pitchFamily="49" charset="0"/>
                <a:ea typeface="ＭＳ Ｐゴシック" pitchFamily="50" charset="-128"/>
                <a:cs typeface="Courier New" pitchFamily="49" charset="0"/>
              </a:rPr>
              <a:t>ActionListener</a:t>
            </a:r>
            <a:r>
              <a:rPr kumimoji="0" lang="en-US" altLang="ja-JP" sz="1400" b="1" dirty="0" smtClean="0">
                <a:latin typeface="Courier New" pitchFamily="49" charset="0"/>
                <a:ea typeface="ＭＳ Ｐゴシック" pitchFamily="50" charset="-128"/>
                <a:cs typeface="Courier New" pitchFamily="49" charset="0"/>
              </a:rPr>
              <a:t> {</a:t>
            </a:r>
          </a:p>
          <a:p>
            <a:pPr fontAlgn="base">
              <a:spcBef>
                <a:spcPct val="0"/>
              </a:spcBef>
              <a:spcAft>
                <a:spcPct val="0"/>
              </a:spcAft>
            </a:pPr>
            <a:endParaRPr kumimoji="0" lang="en-US" altLang="ja-JP" sz="1400" b="1" dirty="0" smtClean="0">
              <a:latin typeface="Courier New" pitchFamily="49" charset="0"/>
              <a:ea typeface="ＭＳ Ｐゴシック" pitchFamily="50" charset="-128"/>
              <a:cs typeface="Courier New" pitchFamily="49" charset="0"/>
            </a:endParaRPr>
          </a:p>
          <a:p>
            <a:pPr fontAlgn="base">
              <a:spcBef>
                <a:spcPct val="0"/>
              </a:spcBef>
              <a:spcAft>
                <a:spcPct val="0"/>
              </a:spcAft>
            </a:pPr>
            <a:r>
              <a:rPr kumimoji="0" lang="en-US" altLang="ja-JP" sz="1400" b="1" dirty="0" smtClean="0">
                <a:latin typeface="Courier New" pitchFamily="49" charset="0"/>
                <a:ea typeface="ＭＳ Ｐゴシック" pitchFamily="50" charset="-128"/>
                <a:cs typeface="Courier New" pitchFamily="49" charset="0"/>
              </a:rPr>
              <a:t>  public void </a:t>
            </a:r>
            <a:r>
              <a:rPr kumimoji="0" lang="en-US" altLang="ja-JP" sz="1400" b="1" dirty="0" err="1" smtClean="0">
                <a:latin typeface="Courier New" pitchFamily="49" charset="0"/>
                <a:ea typeface="ＭＳ Ｐゴシック" pitchFamily="50" charset="-128"/>
                <a:cs typeface="Courier New" pitchFamily="49" charset="0"/>
              </a:rPr>
              <a:t>actionPerformed</a:t>
            </a:r>
            <a:r>
              <a:rPr kumimoji="0" lang="en-US" altLang="ja-JP" sz="1400" b="1" dirty="0" smtClean="0">
                <a:latin typeface="Courier New" pitchFamily="49" charset="0"/>
                <a:ea typeface="ＭＳ Ｐゴシック" pitchFamily="50" charset="-128"/>
                <a:cs typeface="Courier New" pitchFamily="49" charset="0"/>
              </a:rPr>
              <a:t>(</a:t>
            </a:r>
          </a:p>
          <a:p>
            <a:pPr fontAlgn="base">
              <a:spcBef>
                <a:spcPct val="0"/>
              </a:spcBef>
              <a:spcAft>
                <a:spcPct val="0"/>
              </a:spcAft>
            </a:pPr>
            <a:r>
              <a:rPr kumimoji="0" lang="ja-JP" altLang="en-US" sz="1400" b="1" dirty="0" smtClean="0">
                <a:latin typeface="Courier New" pitchFamily="49" charset="0"/>
                <a:ea typeface="ＭＳ Ｐゴシック" pitchFamily="50" charset="-128"/>
                <a:cs typeface="Courier New" pitchFamily="49" charset="0"/>
              </a:rPr>
              <a:t>        </a:t>
            </a:r>
            <a:r>
              <a:rPr kumimoji="0" lang="en-US" altLang="ja-JP" sz="1400" b="1" dirty="0" smtClean="0">
                <a:latin typeface="Courier New" pitchFamily="49" charset="0"/>
                <a:ea typeface="ＭＳ Ｐゴシック" pitchFamily="50" charset="-128"/>
                <a:cs typeface="Courier New" pitchFamily="49" charset="0"/>
              </a:rPr>
              <a:t>final </a:t>
            </a:r>
            <a:r>
              <a:rPr kumimoji="0" lang="en-US" altLang="ja-JP" sz="1400" b="1" dirty="0" err="1" smtClean="0">
                <a:latin typeface="Courier New" pitchFamily="49" charset="0"/>
                <a:ea typeface="ＭＳ Ｐゴシック" pitchFamily="50" charset="-128"/>
                <a:cs typeface="Courier New" pitchFamily="49" charset="0"/>
              </a:rPr>
              <a:t>ActionEvent</a:t>
            </a:r>
            <a:r>
              <a:rPr kumimoji="0" lang="en-US" altLang="ja-JP" sz="1400" b="1" dirty="0" smtClean="0">
                <a:latin typeface="Courier New" pitchFamily="49" charset="0"/>
                <a:ea typeface="ＭＳ Ｐゴシック" pitchFamily="50" charset="-128"/>
                <a:cs typeface="Courier New" pitchFamily="49" charset="0"/>
              </a:rPr>
              <a:t> e) {</a:t>
            </a:r>
          </a:p>
          <a:p>
            <a:pPr fontAlgn="base">
              <a:spcBef>
                <a:spcPct val="0"/>
              </a:spcBef>
              <a:spcAft>
                <a:spcPct val="0"/>
              </a:spcAft>
            </a:pPr>
            <a:r>
              <a:rPr kumimoji="0" lang="en-US" altLang="ja-JP" sz="1400" b="1" dirty="0" smtClean="0">
                <a:latin typeface="Courier New" pitchFamily="49" charset="0"/>
                <a:ea typeface="ＭＳ Ｐゴシック" pitchFamily="50" charset="-128"/>
                <a:cs typeface="Courier New" pitchFamily="49" charset="0"/>
              </a:rPr>
              <a:t>    </a:t>
            </a:r>
            <a:r>
              <a:rPr kumimoji="0" lang="en-US" altLang="ja-JP" sz="1400" b="1" dirty="0" err="1" smtClean="0">
                <a:latin typeface="Courier New" pitchFamily="49" charset="0"/>
                <a:ea typeface="ＭＳ Ｐゴシック" pitchFamily="50" charset="-128"/>
                <a:cs typeface="Courier New" pitchFamily="49" charset="0"/>
              </a:rPr>
              <a:t>JEditCommanderTable</a:t>
            </a:r>
            <a:r>
              <a:rPr kumimoji="0" lang="en-US" altLang="ja-JP" sz="1400" b="1" dirty="0" smtClean="0">
                <a:latin typeface="Courier New" pitchFamily="49" charset="0"/>
                <a:ea typeface="ＭＳ Ｐゴシック" pitchFamily="50" charset="-128"/>
                <a:cs typeface="Courier New" pitchFamily="49" charset="0"/>
              </a:rPr>
              <a:t> table =</a:t>
            </a:r>
          </a:p>
          <a:p>
            <a:pPr fontAlgn="base">
              <a:spcBef>
                <a:spcPct val="0"/>
              </a:spcBef>
              <a:spcAft>
                <a:spcPct val="0"/>
              </a:spcAft>
            </a:pPr>
            <a:r>
              <a:rPr kumimoji="0" lang="en-US" altLang="ja-JP" sz="1400" b="1" dirty="0" smtClean="0">
                <a:latin typeface="Courier New" pitchFamily="49" charset="0"/>
                <a:ea typeface="ＭＳ Ｐゴシック" pitchFamily="50" charset="-128"/>
                <a:cs typeface="Courier New" pitchFamily="49" charset="0"/>
              </a:rPr>
              <a:t>        </a:t>
            </a:r>
            <a:r>
              <a:rPr kumimoji="0" lang="en-US" altLang="ja-JP" sz="1400" b="1" dirty="0" err="1" smtClean="0">
                <a:latin typeface="Courier New" pitchFamily="49" charset="0"/>
                <a:ea typeface="ＭＳ Ｐゴシック" pitchFamily="50" charset="-128"/>
                <a:cs typeface="Courier New" pitchFamily="49" charset="0"/>
              </a:rPr>
              <a:t>JEditCommanderPlugin.leftTable</a:t>
            </a:r>
            <a:r>
              <a:rPr kumimoji="0" lang="en-US" altLang="ja-JP" sz="1400" b="1" dirty="0" smtClean="0">
                <a:latin typeface="Courier New" pitchFamily="49" charset="0"/>
                <a:ea typeface="ＭＳ Ｐゴシック" pitchFamily="50" charset="-128"/>
                <a:cs typeface="Courier New" pitchFamily="49" charset="0"/>
              </a:rPr>
              <a:t>;</a:t>
            </a:r>
          </a:p>
          <a:p>
            <a:pPr fontAlgn="base">
              <a:spcBef>
                <a:spcPct val="0"/>
              </a:spcBef>
              <a:spcAft>
                <a:spcPct val="0"/>
              </a:spcAft>
            </a:pPr>
            <a:r>
              <a:rPr kumimoji="0" lang="en-US" altLang="ja-JP" sz="1400" b="1" dirty="0" smtClean="0">
                <a:latin typeface="Courier New" pitchFamily="49" charset="0"/>
                <a:ea typeface="ＭＳ Ｐゴシック" pitchFamily="50" charset="-128"/>
                <a:cs typeface="Courier New" pitchFamily="49" charset="0"/>
              </a:rPr>
              <a:t>    </a:t>
            </a:r>
            <a:r>
              <a:rPr kumimoji="0" lang="en-US" altLang="ja-JP" sz="1400" b="1" dirty="0" err="1" smtClean="0">
                <a:latin typeface="Courier New" pitchFamily="49" charset="0"/>
                <a:ea typeface="ＭＳ Ｐゴシック" pitchFamily="50" charset="-128"/>
                <a:cs typeface="Courier New" pitchFamily="49" charset="0"/>
              </a:rPr>
              <a:t>table.selectAll</a:t>
            </a:r>
            <a:r>
              <a:rPr kumimoji="0" lang="en-US" altLang="ja-JP" sz="1400" b="1" dirty="0" smtClean="0">
                <a:latin typeface="Courier New" pitchFamily="49" charset="0"/>
                <a:ea typeface="ＭＳ Ｐゴシック" pitchFamily="50" charset="-128"/>
                <a:cs typeface="Courier New" pitchFamily="49" charset="0"/>
              </a:rPr>
              <a:t>();</a:t>
            </a:r>
          </a:p>
          <a:p>
            <a:pPr fontAlgn="base">
              <a:spcBef>
                <a:spcPct val="0"/>
              </a:spcBef>
              <a:spcAft>
                <a:spcPct val="0"/>
              </a:spcAft>
            </a:pPr>
            <a:r>
              <a:rPr kumimoji="0" lang="en-US" altLang="ja-JP" sz="1400" b="1" dirty="0" smtClean="0">
                <a:latin typeface="Courier New" pitchFamily="49" charset="0"/>
                <a:ea typeface="ＭＳ Ｐゴシック" pitchFamily="50" charset="-128"/>
                <a:cs typeface="Courier New" pitchFamily="49" charset="0"/>
              </a:rPr>
              <a:t>  }</a:t>
            </a:r>
          </a:p>
          <a:p>
            <a:pPr fontAlgn="base">
              <a:spcBef>
                <a:spcPct val="0"/>
              </a:spcBef>
              <a:spcAft>
                <a:spcPct val="0"/>
              </a:spcAft>
            </a:pPr>
            <a:r>
              <a:rPr kumimoji="0" lang="en-US" altLang="ja-JP" sz="1400" b="1" dirty="0" smtClean="0">
                <a:latin typeface="Courier New" pitchFamily="49" charset="0"/>
                <a:ea typeface="ＭＳ Ｐゴシック" pitchFamily="50" charset="-128"/>
                <a:cs typeface="Courier New" pitchFamily="49" charset="0"/>
              </a:rPr>
              <a:t>}</a:t>
            </a:r>
            <a:endParaRPr kumimoji="0" lang="ja-JP" altLang="en-US" sz="1400" b="1" i="0" u="none" strike="noStrike" cap="none" normalizeH="0" baseline="0" dirty="0" smtClean="0">
              <a:ln>
                <a:noFill/>
              </a:ln>
              <a:effectLst/>
              <a:latin typeface="Courier New" pitchFamily="49" charset="0"/>
              <a:ea typeface="ＭＳ Ｐゴシック" pitchFamily="50" charset="-128"/>
              <a:cs typeface="Courier New" pitchFamily="49" charset="0"/>
            </a:endParaRPr>
          </a:p>
        </p:txBody>
      </p:sp>
      <p:sp>
        <p:nvSpPr>
          <p:cNvPr id="5" name="テキスト ボックス 4"/>
          <p:cNvSpPr txBox="1"/>
          <p:nvPr/>
        </p:nvSpPr>
        <p:spPr>
          <a:xfrm>
            <a:off x="6143636" y="3000372"/>
            <a:ext cx="2428892" cy="646331"/>
          </a:xfrm>
          <a:prstGeom prst="rect">
            <a:avLst/>
          </a:prstGeom>
          <a:solidFill>
            <a:schemeClr val="bg1"/>
          </a:solidFill>
          <a:ln>
            <a:solidFill>
              <a:srgbClr val="FF0000"/>
            </a:solidFill>
          </a:ln>
        </p:spPr>
        <p:txBody>
          <a:bodyPr wrap="square" rtlCol="0">
            <a:spAutoFit/>
          </a:bodyPr>
          <a:lstStyle/>
          <a:p>
            <a:r>
              <a:rPr lang="ja-JP" altLang="en-US" dirty="0" smtClean="0"/>
              <a:t>文の区切りとなる記号</a:t>
            </a:r>
            <a:r>
              <a:rPr kumimoji="1" lang="ja-JP" altLang="en-US" dirty="0" smtClean="0"/>
              <a:t>が入力された時</a:t>
            </a:r>
            <a:endParaRPr kumimoji="1" lang="ja-JP" altLang="en-US" dirty="0"/>
          </a:p>
        </p:txBody>
      </p:sp>
      <p:cxnSp>
        <p:nvCxnSpPr>
          <p:cNvPr id="6" name="直線矢印コネクタ 5"/>
          <p:cNvCxnSpPr>
            <a:stCxn id="5" idx="1"/>
            <a:endCxn id="7" idx="3"/>
          </p:cNvCxnSpPr>
          <p:nvPr/>
        </p:nvCxnSpPr>
        <p:spPr bwMode="auto">
          <a:xfrm rot="10800000" flipV="1">
            <a:off x="3214678" y="3323537"/>
            <a:ext cx="2928958" cy="141181"/>
          </a:xfrm>
          <a:prstGeom prst="straightConnector1">
            <a:avLst/>
          </a:prstGeom>
          <a:solidFill>
            <a:schemeClr val="accent2"/>
          </a:solidFill>
          <a:ln w="9525" cap="flat" cmpd="sng" algn="ctr">
            <a:solidFill>
              <a:srgbClr val="FF0000"/>
            </a:solidFill>
            <a:prstDash val="solid"/>
            <a:round/>
            <a:headEnd type="none" w="med" len="med"/>
            <a:tailEnd type="arrow"/>
          </a:ln>
          <a:effectLst/>
        </p:spPr>
      </p:cxnSp>
      <p:sp>
        <p:nvSpPr>
          <p:cNvPr id="7" name="正方形/長方形 6"/>
          <p:cNvSpPr/>
          <p:nvPr/>
        </p:nvSpPr>
        <p:spPr bwMode="auto">
          <a:xfrm>
            <a:off x="3071802" y="3286124"/>
            <a:ext cx="142876" cy="357190"/>
          </a:xfrm>
          <a:prstGeom prst="rect">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正方形/長方形 8"/>
          <p:cNvSpPr/>
          <p:nvPr/>
        </p:nvSpPr>
        <p:spPr bwMode="auto">
          <a:xfrm>
            <a:off x="4357686" y="4143380"/>
            <a:ext cx="142876" cy="357190"/>
          </a:xfrm>
          <a:prstGeom prst="rect">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0" name="直線矢印コネクタ 9"/>
          <p:cNvCxnSpPr>
            <a:stCxn id="34" idx="1"/>
            <a:endCxn id="23" idx="6"/>
          </p:cNvCxnSpPr>
          <p:nvPr/>
        </p:nvCxnSpPr>
        <p:spPr bwMode="auto">
          <a:xfrm rot="10800000">
            <a:off x="3860614" y="3864442"/>
            <a:ext cx="2283023" cy="387791"/>
          </a:xfrm>
          <a:prstGeom prst="straightConnector1">
            <a:avLst/>
          </a:prstGeom>
          <a:solidFill>
            <a:schemeClr val="accent2"/>
          </a:solidFill>
          <a:ln w="9525" cap="flat" cmpd="sng" algn="ctr">
            <a:solidFill>
              <a:srgbClr val="FF0000"/>
            </a:solidFill>
            <a:prstDash val="solid"/>
            <a:round/>
            <a:headEnd type="none" w="med" len="med"/>
            <a:tailEnd type="arrow"/>
          </a:ln>
          <a:effectLst/>
        </p:spPr>
      </p:cxnSp>
      <p:cxnSp>
        <p:nvCxnSpPr>
          <p:cNvPr id="11" name="直線矢印コネクタ 10"/>
          <p:cNvCxnSpPr>
            <a:stCxn id="5" idx="1"/>
            <a:endCxn id="9" idx="3"/>
          </p:cNvCxnSpPr>
          <p:nvPr/>
        </p:nvCxnSpPr>
        <p:spPr bwMode="auto">
          <a:xfrm rot="10800000" flipV="1">
            <a:off x="4500562" y="3323537"/>
            <a:ext cx="1643074" cy="998437"/>
          </a:xfrm>
          <a:prstGeom prst="straightConnector1">
            <a:avLst/>
          </a:prstGeom>
          <a:solidFill>
            <a:schemeClr val="accent2"/>
          </a:solidFill>
          <a:ln w="9525" cap="flat" cmpd="sng" algn="ctr">
            <a:solidFill>
              <a:srgbClr val="FF0000"/>
            </a:solidFill>
            <a:prstDash val="solid"/>
            <a:round/>
            <a:headEnd type="none" w="med" len="med"/>
            <a:tailEnd type="arrow"/>
          </a:ln>
          <a:effectLst/>
        </p:spPr>
      </p:cxnSp>
      <p:sp>
        <p:nvSpPr>
          <p:cNvPr id="23" name="円/楕円 22"/>
          <p:cNvSpPr/>
          <p:nvPr/>
        </p:nvSpPr>
        <p:spPr bwMode="auto">
          <a:xfrm>
            <a:off x="3646299" y="3757284"/>
            <a:ext cx="214314" cy="214314"/>
          </a:xfrm>
          <a:prstGeom prst="ellipse">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4" name="テキスト ボックス 33"/>
          <p:cNvSpPr txBox="1"/>
          <p:nvPr/>
        </p:nvSpPr>
        <p:spPr>
          <a:xfrm>
            <a:off x="6143636" y="3929066"/>
            <a:ext cx="2428892" cy="646331"/>
          </a:xfrm>
          <a:prstGeom prst="rect">
            <a:avLst/>
          </a:prstGeom>
          <a:solidFill>
            <a:schemeClr val="bg1"/>
          </a:solidFill>
          <a:ln>
            <a:solidFill>
              <a:srgbClr val="FF0000"/>
            </a:solidFill>
          </a:ln>
        </p:spPr>
        <p:txBody>
          <a:bodyPr wrap="square" rtlCol="0">
            <a:spAutoFit/>
          </a:bodyPr>
          <a:lstStyle/>
          <a:p>
            <a:r>
              <a:rPr kumimoji="1" lang="ja-JP" altLang="en-US" dirty="0" smtClean="0"/>
              <a:t>コメントの編集後に</a:t>
            </a:r>
            <a:r>
              <a:rPr kumimoji="1" lang="en-US" altLang="ja-JP" dirty="0" smtClean="0"/>
              <a:t/>
            </a:r>
            <a:br>
              <a:rPr kumimoji="1" lang="en-US" altLang="ja-JP" dirty="0" smtClean="0"/>
            </a:br>
            <a:r>
              <a:rPr kumimoji="1" lang="ja-JP" altLang="en-US" dirty="0" smtClean="0"/>
              <a:t>別の行へ移動した時</a:t>
            </a:r>
            <a:endParaRPr kumimoji="1" lang="ja-JP" altLang="en-US" dirty="0"/>
          </a:p>
        </p:txBody>
      </p:sp>
    </p:spTree>
  </p:cSld>
  <p:clrMapOvr>
    <a:masterClrMapping/>
  </p:clrMapOvr>
  <p:transition advTm="48328"/>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編集の区切りの検出 </a:t>
            </a:r>
            <a:r>
              <a:rPr kumimoji="1" lang="en-US" altLang="ja-JP" dirty="0" smtClean="0"/>
              <a:t>(2/2)</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編集の区切りの種類</a:t>
            </a:r>
            <a:endParaRPr lang="en-US" altLang="ja-JP" dirty="0" smtClean="0"/>
          </a:p>
          <a:p>
            <a:pPr lvl="1"/>
            <a:r>
              <a:rPr lang="ja-JP" altLang="en-US" dirty="0" smtClean="0"/>
              <a:t>区切り文字の入力</a:t>
            </a:r>
            <a:endParaRPr lang="en-US" altLang="ja-JP" dirty="0" smtClean="0"/>
          </a:p>
          <a:p>
            <a:pPr lvl="2"/>
            <a:r>
              <a:rPr lang="ja-JP" altLang="en-US" dirty="0" smtClean="0"/>
              <a:t>セミコロン</a:t>
            </a:r>
            <a:endParaRPr lang="en-US" altLang="ja-JP" dirty="0" smtClean="0"/>
          </a:p>
          <a:p>
            <a:pPr lvl="2"/>
            <a:r>
              <a:rPr lang="ja-JP" altLang="en-US" dirty="0" smtClean="0"/>
              <a:t>中括弧「</a:t>
            </a:r>
            <a:r>
              <a:rPr lang="en-US" altLang="ja-JP" dirty="0" smtClean="0"/>
              <a:t>{</a:t>
            </a:r>
            <a:r>
              <a:rPr lang="ja-JP" altLang="en-US" dirty="0" smtClean="0"/>
              <a:t>」「</a:t>
            </a:r>
            <a:r>
              <a:rPr lang="en-US" altLang="ja-JP" dirty="0" smtClean="0"/>
              <a:t>}</a:t>
            </a:r>
            <a:r>
              <a:rPr lang="ja-JP" altLang="en-US" dirty="0" smtClean="0"/>
              <a:t>」</a:t>
            </a:r>
            <a:endParaRPr lang="en-US" altLang="ja-JP" dirty="0" smtClean="0"/>
          </a:p>
          <a:p>
            <a:pPr lvl="2"/>
            <a:r>
              <a:rPr lang="ja-JP" altLang="en-US" dirty="0" smtClean="0"/>
              <a:t>コメントの終了を表す「*</a:t>
            </a:r>
            <a:r>
              <a:rPr lang="en-US" altLang="ja-JP" dirty="0" smtClean="0"/>
              <a:t>/</a:t>
            </a:r>
            <a:r>
              <a:rPr lang="ja-JP" altLang="en-US" dirty="0" smtClean="0"/>
              <a:t>」</a:t>
            </a:r>
            <a:endParaRPr lang="en-US" altLang="ja-JP" dirty="0" smtClean="0"/>
          </a:p>
          <a:p>
            <a:pPr lvl="1"/>
            <a:r>
              <a:rPr lang="ja-JP" altLang="en-US" dirty="0" smtClean="0"/>
              <a:t>カーソルの移動</a:t>
            </a:r>
          </a:p>
          <a:p>
            <a:pPr lvl="2"/>
            <a:r>
              <a:rPr lang="ja-JP" altLang="en-US" dirty="0" smtClean="0"/>
              <a:t>文の変更後に別の文へカーソルが移動した</a:t>
            </a:r>
          </a:p>
          <a:p>
            <a:pPr lvl="2"/>
            <a:r>
              <a:rPr lang="ja-JP" altLang="en-US" dirty="0" smtClean="0"/>
              <a:t>コメントの変更後にコメント外へカーソルが移動した</a:t>
            </a:r>
            <a:endParaRPr lang="en-US" altLang="ja-JP" dirty="0" smtClean="0"/>
          </a:p>
          <a:p>
            <a:r>
              <a:rPr lang="ja-JP" altLang="en-US" dirty="0" smtClean="0"/>
              <a:t>編集の区切りを検出したら検索を開始</a:t>
            </a:r>
            <a:endParaRPr lang="en-US" altLang="ja-JP" dirty="0" smtClean="0"/>
          </a:p>
        </p:txBody>
      </p:sp>
    </p:spTree>
  </p:cSld>
  <p:clrMapOvr>
    <a:masterClrMapping/>
  </p:clrMapOvr>
  <p:transition advTm="48328"/>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検索クエリの生成</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ソースコードとカーソル位置を元に検索クエリを生成</a:t>
            </a:r>
            <a:endParaRPr lang="en-US" altLang="ja-JP" dirty="0" smtClean="0"/>
          </a:p>
          <a:p>
            <a:r>
              <a:rPr lang="ja-JP" altLang="en-US" dirty="0" smtClean="0"/>
              <a:t>検索クエリの内容</a:t>
            </a:r>
            <a:endParaRPr lang="en-US" altLang="ja-JP" dirty="0" smtClean="0"/>
          </a:p>
          <a:p>
            <a:pPr lvl="1"/>
            <a:r>
              <a:rPr lang="ja-JP" altLang="en-US" dirty="0" smtClean="0"/>
              <a:t>組＜特徴，重み＞の集合</a:t>
            </a:r>
            <a:endParaRPr lang="en-US" altLang="ja-JP" dirty="0" smtClean="0"/>
          </a:p>
          <a:p>
            <a:pPr lvl="1"/>
            <a:r>
              <a:rPr lang="ja-JP" altLang="en-US" dirty="0" smtClean="0"/>
              <a:t>特徴：識別子やコメント類に含まれる単語</a:t>
            </a:r>
            <a:endParaRPr lang="en-US" altLang="ja-JP" dirty="0" smtClean="0"/>
          </a:p>
        </p:txBody>
      </p:sp>
      <p:sp>
        <p:nvSpPr>
          <p:cNvPr id="4" name="正方形/長方形 3"/>
          <p:cNvSpPr/>
          <p:nvPr/>
        </p:nvSpPr>
        <p:spPr>
          <a:xfrm>
            <a:off x="1214414" y="3643314"/>
            <a:ext cx="1000132" cy="2357454"/>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ja-JP" altLang="en-US" dirty="0">
                <a:solidFill>
                  <a:schemeClr val="tx1"/>
                </a:solidFill>
                <a:latin typeface="ＭＳ Ｐゴシック" pitchFamily="50" charset="-128"/>
                <a:ea typeface="ＭＳ Ｐゴシック" pitchFamily="50" charset="-128"/>
              </a:rPr>
              <a:t>エディタ</a:t>
            </a:r>
            <a:endParaRPr kumimoji="1" lang="ja-JP" altLang="en-US" dirty="0">
              <a:solidFill>
                <a:schemeClr val="tx1"/>
              </a:solidFill>
              <a:latin typeface="ＭＳ Ｐゴシック" pitchFamily="50" charset="-128"/>
              <a:ea typeface="ＭＳ Ｐゴシック" pitchFamily="50" charset="-128"/>
            </a:endParaRPr>
          </a:p>
        </p:txBody>
      </p:sp>
      <p:sp>
        <p:nvSpPr>
          <p:cNvPr id="5" name="円/楕円 4"/>
          <p:cNvSpPr/>
          <p:nvPr/>
        </p:nvSpPr>
        <p:spPr>
          <a:xfrm>
            <a:off x="4143372" y="3714752"/>
            <a:ext cx="1000132" cy="1000132"/>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dirty="0" smtClean="0">
                <a:solidFill>
                  <a:schemeClr val="tx1"/>
                </a:solidFill>
                <a:latin typeface="ＭＳ Ｐゴシック" pitchFamily="50" charset="-128"/>
                <a:ea typeface="ＭＳ Ｐゴシック" pitchFamily="50" charset="-128"/>
              </a:rPr>
              <a:t>特徴</a:t>
            </a:r>
            <a:r>
              <a:rPr kumimoji="1" lang="en-US" altLang="ja-JP" dirty="0" smtClean="0">
                <a:solidFill>
                  <a:schemeClr val="tx1"/>
                </a:solidFill>
                <a:latin typeface="ＭＳ Ｐゴシック" pitchFamily="50" charset="-128"/>
                <a:ea typeface="ＭＳ Ｐゴシック" pitchFamily="50" charset="-128"/>
              </a:rPr>
              <a:t/>
            </a:r>
            <a:br>
              <a:rPr kumimoji="1" lang="en-US" altLang="ja-JP" dirty="0" smtClean="0">
                <a:solidFill>
                  <a:schemeClr val="tx1"/>
                </a:solidFill>
                <a:latin typeface="ＭＳ Ｐゴシック" pitchFamily="50" charset="-128"/>
                <a:ea typeface="ＭＳ Ｐゴシック" pitchFamily="50" charset="-128"/>
              </a:rPr>
            </a:br>
            <a:r>
              <a:rPr kumimoji="1" lang="ja-JP" altLang="en-US" dirty="0" smtClean="0">
                <a:solidFill>
                  <a:schemeClr val="tx1"/>
                </a:solidFill>
                <a:latin typeface="ＭＳ Ｐゴシック" pitchFamily="50" charset="-128"/>
                <a:ea typeface="ＭＳ Ｐゴシック" pitchFamily="50" charset="-128"/>
              </a:rPr>
              <a:t>抽出</a:t>
            </a:r>
            <a:endParaRPr kumimoji="1" lang="ja-JP" altLang="en-US" dirty="0">
              <a:solidFill>
                <a:schemeClr val="tx1"/>
              </a:solidFill>
              <a:latin typeface="ＭＳ Ｐゴシック" pitchFamily="50" charset="-128"/>
              <a:ea typeface="ＭＳ Ｐゴシック" pitchFamily="50" charset="-128"/>
            </a:endParaRPr>
          </a:p>
        </p:txBody>
      </p:sp>
      <p:sp>
        <p:nvSpPr>
          <p:cNvPr id="6" name="テキスト ボックス 5"/>
          <p:cNvSpPr txBox="1"/>
          <p:nvPr/>
        </p:nvSpPr>
        <p:spPr>
          <a:xfrm>
            <a:off x="2428860" y="4357694"/>
            <a:ext cx="1217704" cy="276999"/>
          </a:xfrm>
          <a:prstGeom prst="rect">
            <a:avLst/>
          </a:prstGeom>
          <a:noFill/>
        </p:spPr>
        <p:txBody>
          <a:bodyPr wrap="square" lIns="0" tIns="0" rIns="0" bIns="0" rtlCol="0" anchor="ctr" anchorCtr="0">
            <a:spAutoFit/>
          </a:bodyPr>
          <a:lstStyle/>
          <a:p>
            <a:pPr algn="ctr"/>
            <a:r>
              <a:rPr kumimoji="1" lang="ja-JP" altLang="en-US" dirty="0" smtClean="0">
                <a:latin typeface="ＭＳ Ｐゴシック" pitchFamily="50" charset="-128"/>
                <a:ea typeface="ＭＳ Ｐゴシック" pitchFamily="50" charset="-128"/>
              </a:rPr>
              <a:t>ソースコード</a:t>
            </a:r>
            <a:endParaRPr kumimoji="1" lang="ja-JP" altLang="en-US" dirty="0">
              <a:latin typeface="ＭＳ Ｐゴシック" pitchFamily="50" charset="-128"/>
              <a:ea typeface="ＭＳ Ｐゴシック" pitchFamily="50" charset="-128"/>
            </a:endParaRPr>
          </a:p>
        </p:txBody>
      </p:sp>
      <p:sp>
        <p:nvSpPr>
          <p:cNvPr id="7" name="角丸四角形 6"/>
          <p:cNvSpPr/>
          <p:nvPr/>
        </p:nvSpPr>
        <p:spPr bwMode="auto">
          <a:xfrm>
            <a:off x="3714744" y="3429000"/>
            <a:ext cx="3500462" cy="2571768"/>
          </a:xfrm>
          <a:prstGeom prst="roundRect">
            <a:avLst/>
          </a:prstGeom>
          <a:noFill/>
          <a:ln w="9525" cap="flat" cmpd="sng" algn="ctr">
            <a:solidFill>
              <a:schemeClr val="tx1"/>
            </a:solidFill>
            <a:prstDash val="solid"/>
            <a:round/>
            <a:headEnd type="none" w="med" len="med"/>
            <a:tailEnd type="none" w="med" len="med"/>
          </a:ln>
          <a:effectLst/>
        </p:spPr>
        <p:txBody>
          <a:bodyPr vert="horz" wrap="square" lIns="91440" tIns="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検索クエリ生成</a:t>
            </a:r>
            <a:endParaRPr kumimoji="0" lang="en-US" altLang="ja-JP" dirty="0" smtClean="0">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0" lang="en-US" altLang="ja-JP" dirty="0" smtClean="0">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0" lang="en-US" altLang="ja-JP" dirty="0" smtClean="0">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0" lang="en-US" altLang="ja-JP" dirty="0" smtClean="0">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8" name="円/楕円 7"/>
          <p:cNvSpPr/>
          <p:nvPr/>
        </p:nvSpPr>
        <p:spPr>
          <a:xfrm>
            <a:off x="5286380" y="4857760"/>
            <a:ext cx="1000132" cy="1000132"/>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dirty="0" smtClean="0">
                <a:solidFill>
                  <a:schemeClr val="tx1"/>
                </a:solidFill>
                <a:latin typeface="ＭＳ Ｐゴシック" pitchFamily="50" charset="-128"/>
                <a:ea typeface="ＭＳ Ｐゴシック" pitchFamily="50" charset="-128"/>
              </a:rPr>
              <a:t>重み</a:t>
            </a:r>
            <a:r>
              <a:rPr kumimoji="1" lang="en-US" altLang="ja-JP" dirty="0" smtClean="0">
                <a:solidFill>
                  <a:schemeClr val="tx1"/>
                </a:solidFill>
                <a:latin typeface="ＭＳ Ｐゴシック" pitchFamily="50" charset="-128"/>
                <a:ea typeface="ＭＳ Ｐゴシック" pitchFamily="50" charset="-128"/>
              </a:rPr>
              <a:t/>
            </a:r>
            <a:br>
              <a:rPr kumimoji="1" lang="en-US" altLang="ja-JP" dirty="0" smtClean="0">
                <a:solidFill>
                  <a:schemeClr val="tx1"/>
                </a:solidFill>
                <a:latin typeface="ＭＳ Ｐゴシック" pitchFamily="50" charset="-128"/>
                <a:ea typeface="ＭＳ Ｐゴシック" pitchFamily="50" charset="-128"/>
              </a:rPr>
            </a:br>
            <a:r>
              <a:rPr kumimoji="1" lang="ja-JP" altLang="en-US" dirty="0" smtClean="0">
                <a:solidFill>
                  <a:schemeClr val="tx1"/>
                </a:solidFill>
                <a:latin typeface="ＭＳ Ｐゴシック" pitchFamily="50" charset="-128"/>
                <a:ea typeface="ＭＳ Ｐゴシック" pitchFamily="50" charset="-128"/>
              </a:rPr>
              <a:t>付け</a:t>
            </a:r>
            <a:endParaRPr kumimoji="1" lang="ja-JP" altLang="en-US" dirty="0">
              <a:solidFill>
                <a:schemeClr val="tx1"/>
              </a:solidFill>
              <a:latin typeface="ＭＳ Ｐゴシック" pitchFamily="50" charset="-128"/>
              <a:ea typeface="ＭＳ Ｐゴシック" pitchFamily="50" charset="-128"/>
            </a:endParaRPr>
          </a:p>
        </p:txBody>
      </p:sp>
      <p:sp>
        <p:nvSpPr>
          <p:cNvPr id="9" name="テキスト ボックス 8"/>
          <p:cNvSpPr txBox="1"/>
          <p:nvPr/>
        </p:nvSpPr>
        <p:spPr>
          <a:xfrm>
            <a:off x="2357422" y="5500702"/>
            <a:ext cx="1357322" cy="276999"/>
          </a:xfrm>
          <a:prstGeom prst="rect">
            <a:avLst/>
          </a:prstGeom>
          <a:noFill/>
        </p:spPr>
        <p:txBody>
          <a:bodyPr wrap="square" lIns="0" tIns="0" rIns="0" bIns="0" rtlCol="0" anchor="ctr" anchorCtr="0">
            <a:spAutoFit/>
          </a:bodyPr>
          <a:lstStyle/>
          <a:p>
            <a:pPr algn="ctr"/>
            <a:r>
              <a:rPr kumimoji="1" lang="ja-JP" altLang="en-US" dirty="0" smtClean="0">
                <a:latin typeface="ＭＳ Ｐゴシック" pitchFamily="50" charset="-128"/>
                <a:ea typeface="ＭＳ Ｐゴシック" pitchFamily="50" charset="-128"/>
              </a:rPr>
              <a:t>カーソル位置</a:t>
            </a:r>
            <a:endParaRPr kumimoji="1" lang="ja-JP" altLang="en-US" dirty="0">
              <a:latin typeface="ＭＳ Ｐゴシック" pitchFamily="50" charset="-128"/>
              <a:ea typeface="ＭＳ Ｐゴシック" pitchFamily="50" charset="-128"/>
            </a:endParaRPr>
          </a:p>
        </p:txBody>
      </p:sp>
      <p:sp>
        <p:nvSpPr>
          <p:cNvPr id="10" name="右矢印 9"/>
          <p:cNvSpPr/>
          <p:nvPr/>
        </p:nvSpPr>
        <p:spPr>
          <a:xfrm>
            <a:off x="2357422" y="5072074"/>
            <a:ext cx="2857520" cy="571504"/>
          </a:xfrm>
          <a:prstGeom prst="right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ＭＳ Ｐゴシック" pitchFamily="50" charset="-128"/>
              <a:ea typeface="ＭＳ Ｐゴシック" pitchFamily="50" charset="-128"/>
            </a:endParaRPr>
          </a:p>
        </p:txBody>
      </p:sp>
      <p:sp>
        <p:nvSpPr>
          <p:cNvPr id="11" name="屈折矢印 10"/>
          <p:cNvSpPr/>
          <p:nvPr/>
        </p:nvSpPr>
        <p:spPr bwMode="auto">
          <a:xfrm flipV="1">
            <a:off x="5214942" y="4071942"/>
            <a:ext cx="857256" cy="714380"/>
          </a:xfrm>
          <a:prstGeom prst="bentUpArrow">
            <a:avLst>
              <a:gd name="adj1" fmla="val 36636"/>
              <a:gd name="adj2" fmla="val 39597"/>
              <a:gd name="adj3" fmla="val 31481"/>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2" name="テキスト ボックス 11"/>
          <p:cNvSpPr txBox="1"/>
          <p:nvPr/>
        </p:nvSpPr>
        <p:spPr>
          <a:xfrm>
            <a:off x="5929322" y="4000504"/>
            <a:ext cx="1214446" cy="553998"/>
          </a:xfrm>
          <a:prstGeom prst="rect">
            <a:avLst/>
          </a:prstGeom>
          <a:noFill/>
        </p:spPr>
        <p:txBody>
          <a:bodyPr wrap="square" lIns="0" tIns="0" rIns="0" bIns="0" rtlCol="0" anchor="ctr" anchorCtr="0">
            <a:spAutoFit/>
          </a:bodyPr>
          <a:lstStyle/>
          <a:p>
            <a:pPr algn="ctr"/>
            <a:r>
              <a:rPr kumimoji="1" lang="ja-JP" altLang="en-US" dirty="0" smtClean="0">
                <a:latin typeface="ＭＳ Ｐゴシック" pitchFamily="50" charset="-128"/>
                <a:ea typeface="ＭＳ Ｐゴシック" pitchFamily="50" charset="-128"/>
              </a:rPr>
              <a:t>特徴とその</a:t>
            </a:r>
            <a:r>
              <a:rPr kumimoji="1" lang="en-US" altLang="ja-JP" dirty="0" smtClean="0">
                <a:latin typeface="ＭＳ Ｐゴシック" pitchFamily="50" charset="-128"/>
                <a:ea typeface="ＭＳ Ｐゴシック" pitchFamily="50" charset="-128"/>
              </a:rPr>
              <a:t/>
            </a:r>
            <a:br>
              <a:rPr kumimoji="1" lang="en-US" altLang="ja-JP" dirty="0" smtClean="0">
                <a:latin typeface="ＭＳ Ｐゴシック" pitchFamily="50" charset="-128"/>
                <a:ea typeface="ＭＳ Ｐゴシック" pitchFamily="50" charset="-128"/>
              </a:rPr>
            </a:br>
            <a:r>
              <a:rPr kumimoji="1" lang="ja-JP" altLang="en-US" dirty="0" smtClean="0">
                <a:latin typeface="ＭＳ Ｐゴシック" pitchFamily="50" charset="-128"/>
                <a:ea typeface="ＭＳ Ｐゴシック" pitchFamily="50" charset="-128"/>
              </a:rPr>
              <a:t>位置情報</a:t>
            </a:r>
            <a:endParaRPr kumimoji="1" lang="ja-JP" altLang="en-US" dirty="0">
              <a:latin typeface="ＭＳ Ｐゴシック" pitchFamily="50" charset="-128"/>
              <a:ea typeface="ＭＳ Ｐゴシック" pitchFamily="50" charset="-128"/>
            </a:endParaRPr>
          </a:p>
        </p:txBody>
      </p:sp>
      <p:sp>
        <p:nvSpPr>
          <p:cNvPr id="13" name="右矢印 12"/>
          <p:cNvSpPr/>
          <p:nvPr/>
        </p:nvSpPr>
        <p:spPr>
          <a:xfrm>
            <a:off x="2357422" y="3929066"/>
            <a:ext cx="1714512" cy="571504"/>
          </a:xfrm>
          <a:prstGeom prst="right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ＭＳ Ｐゴシック" pitchFamily="50" charset="-128"/>
              <a:ea typeface="ＭＳ Ｐゴシック" pitchFamily="50" charset="-128"/>
            </a:endParaRPr>
          </a:p>
        </p:txBody>
      </p:sp>
      <p:sp>
        <p:nvSpPr>
          <p:cNvPr id="15" name="テキスト ボックス 14"/>
          <p:cNvSpPr txBox="1"/>
          <p:nvPr/>
        </p:nvSpPr>
        <p:spPr>
          <a:xfrm>
            <a:off x="5929322" y="6000768"/>
            <a:ext cx="1214446" cy="276999"/>
          </a:xfrm>
          <a:prstGeom prst="rect">
            <a:avLst/>
          </a:prstGeom>
          <a:noFill/>
        </p:spPr>
        <p:txBody>
          <a:bodyPr wrap="square" lIns="0" tIns="0" rIns="0" bIns="0" rtlCol="0" anchor="ctr" anchorCtr="0">
            <a:spAutoFit/>
          </a:bodyPr>
          <a:lstStyle/>
          <a:p>
            <a:pPr algn="ctr"/>
            <a:r>
              <a:rPr kumimoji="1" lang="ja-JP" altLang="en-US" dirty="0" smtClean="0">
                <a:latin typeface="ＭＳ Ｐゴシック" pitchFamily="50" charset="-128"/>
                <a:ea typeface="ＭＳ Ｐゴシック" pitchFamily="50" charset="-128"/>
              </a:rPr>
              <a:t>検索クエリ</a:t>
            </a:r>
            <a:endParaRPr kumimoji="1" lang="ja-JP" altLang="en-US" dirty="0">
              <a:latin typeface="ＭＳ Ｐゴシック" pitchFamily="50" charset="-128"/>
              <a:ea typeface="ＭＳ Ｐゴシック" pitchFamily="50" charset="-128"/>
            </a:endParaRPr>
          </a:p>
        </p:txBody>
      </p:sp>
      <p:sp>
        <p:nvSpPr>
          <p:cNvPr id="17" name="下矢印 16"/>
          <p:cNvSpPr/>
          <p:nvPr/>
        </p:nvSpPr>
        <p:spPr bwMode="auto">
          <a:xfrm>
            <a:off x="5500694" y="5929330"/>
            <a:ext cx="571504" cy="642942"/>
          </a:xfrm>
          <a:prstGeom prst="downArrow">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cSld>
  <p:clrMapOvr>
    <a:masterClrMapping/>
  </p:clrMapOvr>
  <p:transition advTm="48328"/>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検索クエリの生成 </a:t>
            </a:r>
            <a:r>
              <a:rPr kumimoji="1" lang="en-US" altLang="ja-JP" dirty="0" smtClean="0"/>
              <a:t>– </a:t>
            </a:r>
            <a:r>
              <a:rPr kumimoji="1" lang="ja-JP" altLang="en-US" dirty="0" smtClean="0"/>
              <a:t>特徴抽出</a:t>
            </a:r>
            <a:r>
              <a:rPr kumimoji="1" lang="en-US" altLang="ja-JP" dirty="0" smtClean="0"/>
              <a:t>(1/2)</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フィールド名，メソッド名，クラス名などの識別子</a:t>
            </a:r>
            <a:endParaRPr lang="en-US" altLang="ja-JP" dirty="0" smtClean="0"/>
          </a:p>
          <a:p>
            <a:pPr marL="914400" lvl="1" indent="-457200">
              <a:buFont typeface="+mj-lt"/>
              <a:buAutoNum type="arabicPeriod"/>
            </a:pPr>
            <a:r>
              <a:rPr lang="ja-JP" altLang="en-US" dirty="0" smtClean="0"/>
              <a:t>それぞれの宣言を抽出</a:t>
            </a:r>
            <a:endParaRPr lang="en-US" altLang="ja-JP" dirty="0" smtClean="0"/>
          </a:p>
          <a:p>
            <a:pPr marL="914400" lvl="1" indent="-457200">
              <a:buFont typeface="+mj-lt"/>
              <a:buAutoNum type="arabicPeriod"/>
            </a:pPr>
            <a:r>
              <a:rPr lang="en-US" altLang="ja-JP" dirty="0" err="1" smtClean="0"/>
              <a:t>CamelCase</a:t>
            </a:r>
            <a:r>
              <a:rPr lang="ja-JP" altLang="en-US" dirty="0" smtClean="0"/>
              <a:t>で単語に分割</a:t>
            </a:r>
            <a:endParaRPr lang="en-US" altLang="ja-JP" dirty="0" smtClean="0"/>
          </a:p>
          <a:p>
            <a:pPr lvl="1"/>
            <a:r>
              <a:rPr lang="ja-JP" altLang="en-US" dirty="0" smtClean="0"/>
              <a:t>例：</a:t>
            </a:r>
            <a:r>
              <a:rPr lang="en-US" altLang="ja-JP" dirty="0" err="1" smtClean="0"/>
              <a:t>getUIClassID</a:t>
            </a:r>
            <a:r>
              <a:rPr lang="ja-JP" altLang="en-US" dirty="0" smtClean="0"/>
              <a:t> ⇒ </a:t>
            </a:r>
            <a:r>
              <a:rPr lang="en-US" altLang="ja-JP" dirty="0" smtClean="0"/>
              <a:t>(“get”, ”</a:t>
            </a:r>
            <a:r>
              <a:rPr lang="en-US" altLang="ja-JP" dirty="0" err="1" smtClean="0"/>
              <a:t>ui</a:t>
            </a:r>
            <a:r>
              <a:rPr lang="en-US" altLang="ja-JP" dirty="0" smtClean="0"/>
              <a:t>”,</a:t>
            </a:r>
            <a:r>
              <a:rPr lang="ja-JP" altLang="en-US" dirty="0" smtClean="0"/>
              <a:t> </a:t>
            </a:r>
            <a:r>
              <a:rPr lang="en-US" altLang="ja-JP" dirty="0" smtClean="0"/>
              <a:t>”class”,</a:t>
            </a:r>
            <a:r>
              <a:rPr lang="ja-JP" altLang="en-US" dirty="0" smtClean="0"/>
              <a:t> </a:t>
            </a:r>
            <a:r>
              <a:rPr lang="en-US" altLang="ja-JP" dirty="0" smtClean="0"/>
              <a:t>”id”)</a:t>
            </a:r>
          </a:p>
        </p:txBody>
      </p:sp>
      <p:sp>
        <p:nvSpPr>
          <p:cNvPr id="4" name="1 つの角を切り取った四角形 3"/>
          <p:cNvSpPr/>
          <p:nvPr/>
        </p:nvSpPr>
        <p:spPr bwMode="auto">
          <a:xfrm>
            <a:off x="428596" y="3786190"/>
            <a:ext cx="5286412" cy="2000264"/>
          </a:xfrm>
          <a:prstGeom prst="snip1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0000" tIns="0" rIns="0" bIns="0" numCol="1" rtlCol="0" anchor="t" anchorCtr="0" compatLnSpc="1">
            <a:prstTxWarp prst="textNoShape">
              <a:avLst/>
            </a:prstTxWarp>
            <a:normAutofit/>
          </a:bodyPr>
          <a:lstStyle/>
          <a:p>
            <a:pPr fontAlgn="base">
              <a:spcBef>
                <a:spcPct val="0"/>
              </a:spcBef>
              <a:spcAft>
                <a:spcPct val="0"/>
              </a:spcAft>
            </a:pPr>
            <a:r>
              <a:rPr kumimoji="0" lang="en-US" altLang="ja-JP" sz="1600" b="1" dirty="0" smtClean="0">
                <a:latin typeface="Courier New" pitchFamily="49" charset="0"/>
                <a:ea typeface="ＭＳ Ｐゴシック" pitchFamily="50" charset="-128"/>
                <a:cs typeface="Courier New" pitchFamily="49" charset="0"/>
              </a:rPr>
              <a:t> 3: class </a:t>
            </a:r>
            <a:r>
              <a:rPr kumimoji="0" lang="en-US" altLang="ja-JP" sz="1600" b="1" u="heavy" dirty="0" err="1" smtClean="0">
                <a:uFill>
                  <a:solidFill>
                    <a:srgbClr val="FF0000"/>
                  </a:solidFill>
                </a:uFill>
                <a:latin typeface="Courier New" pitchFamily="49" charset="0"/>
                <a:ea typeface="ＭＳ Ｐゴシック" pitchFamily="50" charset="-128"/>
                <a:cs typeface="Courier New" pitchFamily="49" charset="0"/>
              </a:rPr>
              <a:t>SelectAllAction</a:t>
            </a:r>
            <a:r>
              <a:rPr kumimoji="0" lang="en-US" altLang="ja-JP" sz="1600" b="1" dirty="0" smtClean="0">
                <a:latin typeface="Courier New" pitchFamily="49" charset="0"/>
                <a:ea typeface="ＭＳ Ｐゴシック" pitchFamily="50" charset="-128"/>
                <a:cs typeface="Courier New" pitchFamily="49" charset="0"/>
              </a:rPr>
              <a:t> {</a:t>
            </a:r>
          </a:p>
          <a:p>
            <a:pPr fontAlgn="base">
              <a:spcBef>
                <a:spcPct val="0"/>
              </a:spcBef>
              <a:spcAft>
                <a:spcPct val="0"/>
              </a:spcAft>
            </a:pPr>
            <a:r>
              <a:rPr kumimoji="0" lang="en-US" altLang="ja-JP" sz="1600" b="1" dirty="0" smtClean="0">
                <a:latin typeface="Courier New" pitchFamily="49" charset="0"/>
                <a:ea typeface="ＭＳ Ｐゴシック" pitchFamily="50" charset="-128"/>
                <a:cs typeface="Courier New" pitchFamily="49" charset="0"/>
              </a:rPr>
              <a:t> 4:</a:t>
            </a:r>
          </a:p>
          <a:p>
            <a:pPr fontAlgn="base">
              <a:spcBef>
                <a:spcPct val="0"/>
              </a:spcBef>
              <a:spcAft>
                <a:spcPct val="0"/>
              </a:spcAft>
            </a:pPr>
            <a:r>
              <a:rPr kumimoji="0" lang="en-US" altLang="ja-JP" sz="1600" b="1" dirty="0" smtClean="0">
                <a:latin typeface="Courier New" pitchFamily="49" charset="0"/>
                <a:ea typeface="ＭＳ Ｐゴシック" pitchFamily="50" charset="-128"/>
                <a:cs typeface="Courier New" pitchFamily="49" charset="0"/>
              </a:rPr>
              <a:t> 5:  public void </a:t>
            </a:r>
            <a:r>
              <a:rPr kumimoji="0" lang="en-US" altLang="ja-JP" sz="1600" b="1" u="heavy" dirty="0" smtClean="0">
                <a:uFill>
                  <a:solidFill>
                    <a:srgbClr val="FF0000"/>
                  </a:solidFill>
                </a:uFill>
                <a:latin typeface="Courier New" pitchFamily="49" charset="0"/>
                <a:ea typeface="ＭＳ Ｐゴシック" pitchFamily="50" charset="-128"/>
                <a:cs typeface="Courier New" pitchFamily="49" charset="0"/>
              </a:rPr>
              <a:t>action</a:t>
            </a:r>
            <a:r>
              <a:rPr kumimoji="0" lang="en-US" altLang="ja-JP" sz="1600" b="1" dirty="0" smtClean="0">
                <a:latin typeface="Courier New" pitchFamily="49" charset="0"/>
                <a:ea typeface="ＭＳ Ｐゴシック" pitchFamily="50" charset="-128"/>
                <a:cs typeface="Courier New" pitchFamily="49" charset="0"/>
              </a:rPr>
              <a:t>() {</a:t>
            </a:r>
          </a:p>
          <a:p>
            <a:pPr fontAlgn="base">
              <a:spcBef>
                <a:spcPct val="0"/>
              </a:spcBef>
              <a:spcAft>
                <a:spcPct val="0"/>
              </a:spcAft>
            </a:pPr>
            <a:r>
              <a:rPr kumimoji="0" lang="en-US" altLang="ja-JP" sz="1600" b="1" dirty="0" smtClean="0">
                <a:latin typeface="Courier New" pitchFamily="49" charset="0"/>
                <a:ea typeface="ＭＳ Ｐゴシック" pitchFamily="50" charset="-128"/>
                <a:cs typeface="Courier New" pitchFamily="49" charset="0"/>
              </a:rPr>
              <a:t> 6:    </a:t>
            </a:r>
            <a:r>
              <a:rPr kumimoji="0" lang="en-US" altLang="ja-JP" sz="1600" b="1" dirty="0" err="1" smtClean="0">
                <a:latin typeface="Courier New" pitchFamily="49" charset="0"/>
                <a:ea typeface="ＭＳ Ｐゴシック" pitchFamily="50" charset="-128"/>
                <a:cs typeface="Courier New" pitchFamily="49" charset="0"/>
              </a:rPr>
              <a:t>int</a:t>
            </a:r>
            <a:r>
              <a:rPr kumimoji="0" lang="en-US" altLang="ja-JP" sz="1600" b="1" dirty="0" smtClean="0">
                <a:latin typeface="Courier New" pitchFamily="49" charset="0"/>
                <a:ea typeface="ＭＳ Ｐゴシック" pitchFamily="50" charset="-128"/>
                <a:cs typeface="Courier New" pitchFamily="49" charset="0"/>
              </a:rPr>
              <a:t> </a:t>
            </a:r>
            <a:r>
              <a:rPr kumimoji="0" lang="en-US" altLang="ja-JP" sz="1600" b="1" u="heavy" dirty="0" smtClean="0">
                <a:uFill>
                  <a:solidFill>
                    <a:srgbClr val="FF0000"/>
                  </a:solidFill>
                </a:uFill>
                <a:latin typeface="Courier New" pitchFamily="49" charset="0"/>
                <a:ea typeface="ＭＳ Ｐゴシック" pitchFamily="50" charset="-128"/>
                <a:cs typeface="Courier New" pitchFamily="49" charset="0"/>
              </a:rPr>
              <a:t>length</a:t>
            </a:r>
            <a:r>
              <a:rPr kumimoji="0" lang="en-US" altLang="ja-JP" sz="1600" b="1" dirty="0" smtClean="0">
                <a:latin typeface="Courier New" pitchFamily="49" charset="0"/>
                <a:ea typeface="ＭＳ Ｐゴシック" pitchFamily="50" charset="-128"/>
                <a:cs typeface="Courier New" pitchFamily="49" charset="0"/>
              </a:rPr>
              <a:t>;</a:t>
            </a:r>
          </a:p>
          <a:p>
            <a:pPr fontAlgn="base">
              <a:spcBef>
                <a:spcPct val="0"/>
              </a:spcBef>
              <a:spcAft>
                <a:spcPct val="0"/>
              </a:spcAft>
            </a:pPr>
            <a:r>
              <a:rPr kumimoji="0" lang="en-US" altLang="ja-JP" sz="1600" b="1" dirty="0" smtClean="0">
                <a:latin typeface="Courier New" pitchFamily="49" charset="0"/>
                <a:ea typeface="ＭＳ Ｐゴシック" pitchFamily="50" charset="-128"/>
                <a:cs typeface="Courier New" pitchFamily="49" charset="0"/>
              </a:rPr>
              <a:t> 		</a:t>
            </a:r>
            <a:r>
              <a:rPr kumimoji="0" lang="ja-JP" altLang="en-US" sz="1600" b="1" dirty="0" smtClean="0">
                <a:latin typeface="Courier New" pitchFamily="49" charset="0"/>
                <a:ea typeface="ＭＳ Ｐゴシック" pitchFamily="50" charset="-128"/>
                <a:cs typeface="Courier New" pitchFamily="49" charset="0"/>
              </a:rPr>
              <a:t>・</a:t>
            </a:r>
            <a:r>
              <a:rPr kumimoji="0" lang="en-US" altLang="ja-JP" sz="1600" b="1" dirty="0" smtClean="0">
                <a:latin typeface="Courier New" pitchFamily="49" charset="0"/>
                <a:ea typeface="ＭＳ Ｐゴシック" pitchFamily="50" charset="-128"/>
                <a:cs typeface="Courier New" pitchFamily="49" charset="0"/>
              </a:rPr>
              <a:t/>
            </a:r>
            <a:br>
              <a:rPr kumimoji="0" lang="en-US" altLang="ja-JP" sz="1600" b="1" dirty="0" smtClean="0">
                <a:latin typeface="Courier New" pitchFamily="49" charset="0"/>
                <a:ea typeface="ＭＳ Ｐゴシック" pitchFamily="50" charset="-128"/>
                <a:cs typeface="Courier New" pitchFamily="49" charset="0"/>
              </a:rPr>
            </a:br>
            <a:r>
              <a:rPr kumimoji="0" lang="en-US" altLang="ja-JP" sz="1600" b="1" dirty="0" smtClean="0">
                <a:latin typeface="Courier New" pitchFamily="49" charset="0"/>
                <a:ea typeface="ＭＳ Ｐゴシック" pitchFamily="50" charset="-128"/>
                <a:cs typeface="Courier New" pitchFamily="49" charset="0"/>
              </a:rPr>
              <a:t>		</a:t>
            </a:r>
            <a:r>
              <a:rPr kumimoji="0" lang="ja-JP" altLang="en-US" sz="1600" b="1" dirty="0" smtClean="0">
                <a:latin typeface="Courier New" pitchFamily="49" charset="0"/>
                <a:ea typeface="ＭＳ Ｐゴシック" pitchFamily="50" charset="-128"/>
                <a:cs typeface="Courier New" pitchFamily="49" charset="0"/>
              </a:rPr>
              <a:t>・</a:t>
            </a:r>
            <a:r>
              <a:rPr kumimoji="0" lang="en-US" altLang="ja-JP" sz="1600" b="1" dirty="0" smtClean="0">
                <a:latin typeface="Courier New" pitchFamily="49" charset="0"/>
                <a:ea typeface="ＭＳ Ｐゴシック" pitchFamily="50" charset="-128"/>
                <a:cs typeface="Courier New" pitchFamily="49" charset="0"/>
              </a:rPr>
              <a:t/>
            </a:r>
            <a:br>
              <a:rPr kumimoji="0" lang="en-US" altLang="ja-JP" sz="1600" b="1" dirty="0" smtClean="0">
                <a:latin typeface="Courier New" pitchFamily="49" charset="0"/>
                <a:ea typeface="ＭＳ Ｐゴシック" pitchFamily="50" charset="-128"/>
                <a:cs typeface="Courier New" pitchFamily="49" charset="0"/>
              </a:rPr>
            </a:br>
            <a:r>
              <a:rPr kumimoji="0" lang="en-US" altLang="ja-JP" sz="1600" b="1" dirty="0" smtClean="0">
                <a:latin typeface="Courier New" pitchFamily="49" charset="0"/>
                <a:ea typeface="ＭＳ Ｐゴシック" pitchFamily="50" charset="-128"/>
                <a:cs typeface="Courier New" pitchFamily="49" charset="0"/>
              </a:rPr>
              <a:t>		</a:t>
            </a:r>
            <a:r>
              <a:rPr kumimoji="0" lang="ja-JP" altLang="en-US" sz="1600" b="1" dirty="0" smtClean="0">
                <a:latin typeface="Courier New" pitchFamily="49" charset="0"/>
                <a:ea typeface="ＭＳ Ｐゴシック" pitchFamily="50" charset="-128"/>
                <a:cs typeface="Courier New" pitchFamily="49" charset="0"/>
              </a:rPr>
              <a:t>・</a:t>
            </a:r>
            <a:endParaRPr kumimoji="0" lang="ja-JP" altLang="en-US" sz="1600" b="1" i="0" u="none" strike="noStrike" cap="none" normalizeH="0" baseline="0" dirty="0" smtClean="0">
              <a:ln>
                <a:noFill/>
              </a:ln>
              <a:effectLst/>
              <a:latin typeface="Courier New" pitchFamily="49" charset="0"/>
              <a:ea typeface="ＭＳ Ｐゴシック" pitchFamily="50" charset="-128"/>
              <a:cs typeface="Courier New" pitchFamily="49" charset="0"/>
            </a:endParaRPr>
          </a:p>
        </p:txBody>
      </p:sp>
      <p:sp>
        <p:nvSpPr>
          <p:cNvPr id="5" name="テキスト ボックス 4"/>
          <p:cNvSpPr txBox="1"/>
          <p:nvPr/>
        </p:nvSpPr>
        <p:spPr>
          <a:xfrm>
            <a:off x="6000760" y="4929198"/>
            <a:ext cx="2857520" cy="923330"/>
          </a:xfrm>
          <a:prstGeom prst="rect">
            <a:avLst/>
          </a:prstGeom>
          <a:solidFill>
            <a:schemeClr val="bg1"/>
          </a:solidFill>
          <a:ln w="9525">
            <a:solidFill>
              <a:schemeClr val="accent2"/>
            </a:solidFill>
          </a:ln>
        </p:spPr>
        <p:txBody>
          <a:bodyPr wrap="square" lIns="180000" rtlCol="0">
            <a:spAutoFit/>
          </a:bodyPr>
          <a:lstStyle/>
          <a:p>
            <a:r>
              <a:rPr kumimoji="1" lang="en-US" altLang="ja-JP" dirty="0" smtClean="0"/>
              <a:t>3</a:t>
            </a:r>
            <a:r>
              <a:rPr kumimoji="1" lang="ja-JP" altLang="en-US" dirty="0" smtClean="0"/>
              <a:t>行目</a:t>
            </a:r>
            <a:r>
              <a:rPr kumimoji="1" lang="en-US" altLang="ja-JP" dirty="0" smtClean="0"/>
              <a:t>: select, all, action</a:t>
            </a:r>
            <a:br>
              <a:rPr kumimoji="1" lang="en-US" altLang="ja-JP" dirty="0" smtClean="0"/>
            </a:br>
            <a:r>
              <a:rPr kumimoji="1" lang="en-US" altLang="ja-JP" dirty="0" smtClean="0"/>
              <a:t>5</a:t>
            </a:r>
            <a:r>
              <a:rPr kumimoji="1" lang="ja-JP" altLang="en-US" dirty="0" smtClean="0"/>
              <a:t>行目</a:t>
            </a:r>
            <a:r>
              <a:rPr kumimoji="1" lang="en-US" altLang="ja-JP" dirty="0" smtClean="0"/>
              <a:t>: action</a:t>
            </a:r>
          </a:p>
          <a:p>
            <a:r>
              <a:rPr lang="en-US" altLang="ja-JP" dirty="0" smtClean="0"/>
              <a:t>6</a:t>
            </a:r>
            <a:r>
              <a:rPr lang="ja-JP" altLang="en-US" dirty="0" smtClean="0"/>
              <a:t>行目</a:t>
            </a:r>
            <a:r>
              <a:rPr lang="en-US" altLang="ja-JP" dirty="0" smtClean="0"/>
              <a:t>: length</a:t>
            </a:r>
            <a:endParaRPr kumimoji="1" lang="ja-JP" altLang="en-US" dirty="0"/>
          </a:p>
        </p:txBody>
      </p:sp>
      <p:sp>
        <p:nvSpPr>
          <p:cNvPr id="6" name="テキスト ボックス 5"/>
          <p:cNvSpPr txBox="1"/>
          <p:nvPr/>
        </p:nvSpPr>
        <p:spPr>
          <a:xfrm>
            <a:off x="785786" y="5786454"/>
            <a:ext cx="4500594" cy="369332"/>
          </a:xfrm>
          <a:prstGeom prst="rect">
            <a:avLst/>
          </a:prstGeom>
          <a:noFill/>
        </p:spPr>
        <p:txBody>
          <a:bodyPr wrap="square" rtlCol="0">
            <a:spAutoFit/>
          </a:bodyPr>
          <a:lstStyle/>
          <a:p>
            <a:pPr algn="ctr"/>
            <a:r>
              <a:rPr kumimoji="1" lang="ja-JP" altLang="en-US" dirty="0" smtClean="0"/>
              <a:t>エディタで編集中のソースコード</a:t>
            </a:r>
            <a:endParaRPr kumimoji="1" lang="ja-JP" altLang="en-US" dirty="0"/>
          </a:p>
        </p:txBody>
      </p:sp>
      <p:sp>
        <p:nvSpPr>
          <p:cNvPr id="7" name="テキスト ボックス 6"/>
          <p:cNvSpPr txBox="1"/>
          <p:nvPr/>
        </p:nvSpPr>
        <p:spPr>
          <a:xfrm>
            <a:off x="5929322" y="5845750"/>
            <a:ext cx="3000396" cy="369332"/>
          </a:xfrm>
          <a:prstGeom prst="rect">
            <a:avLst/>
          </a:prstGeom>
          <a:noFill/>
        </p:spPr>
        <p:txBody>
          <a:bodyPr wrap="square" rtlCol="0">
            <a:spAutoFit/>
          </a:bodyPr>
          <a:lstStyle/>
          <a:p>
            <a:pPr algn="ctr"/>
            <a:r>
              <a:rPr kumimoji="1" lang="ja-JP" altLang="en-US" dirty="0" smtClean="0"/>
              <a:t>抽出した特徴と位置情報</a:t>
            </a:r>
            <a:endParaRPr kumimoji="1" lang="ja-JP" altLang="en-US" dirty="0"/>
          </a:p>
        </p:txBody>
      </p:sp>
      <p:sp>
        <p:nvSpPr>
          <p:cNvPr id="8" name="屈折矢印 7"/>
          <p:cNvSpPr/>
          <p:nvPr/>
        </p:nvSpPr>
        <p:spPr bwMode="auto">
          <a:xfrm flipV="1">
            <a:off x="5857884" y="4286256"/>
            <a:ext cx="1785950" cy="571504"/>
          </a:xfrm>
          <a:prstGeom prst="bentUpArrow">
            <a:avLst>
              <a:gd name="adj1" fmla="val 43605"/>
              <a:gd name="adj2" fmla="val 50000"/>
              <a:gd name="adj3" fmla="val 25000"/>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cSld>
  <p:clrMapOvr>
    <a:masterClrMapping/>
  </p:clrMapOvr>
  <p:transition advTm="79641"/>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検索クエリの</a:t>
            </a:r>
            <a:r>
              <a:rPr lang="ja-JP" altLang="en-US" dirty="0" smtClean="0"/>
              <a:t>生成 </a:t>
            </a:r>
            <a:r>
              <a:rPr lang="en-US" altLang="ja-JP" dirty="0" smtClean="0"/>
              <a:t>- </a:t>
            </a:r>
            <a:r>
              <a:rPr lang="ja-JP" altLang="en-US" dirty="0" smtClean="0"/>
              <a:t>特徴抽出</a:t>
            </a:r>
            <a:r>
              <a:rPr lang="en-US" altLang="ja-JP" dirty="0" smtClean="0"/>
              <a:t>(2/2)</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コメント，ドキュメントコメント</a:t>
            </a:r>
            <a:endParaRPr lang="en-US" altLang="ja-JP" dirty="0" smtClean="0"/>
          </a:p>
          <a:p>
            <a:pPr marL="914400" lvl="1" indent="-457200">
              <a:buFont typeface="+mj-lt"/>
              <a:buAutoNum type="arabicPeriod"/>
            </a:pPr>
            <a:r>
              <a:rPr lang="ja-JP" altLang="en-US" dirty="0" smtClean="0"/>
              <a:t>スペース区切りで単語ごとに分割</a:t>
            </a:r>
            <a:endParaRPr lang="en-US" altLang="ja-JP" dirty="0" smtClean="0"/>
          </a:p>
          <a:p>
            <a:pPr marL="914400" lvl="1" indent="-457200">
              <a:buFont typeface="+mj-lt"/>
              <a:buAutoNum type="arabicPeriod"/>
            </a:pPr>
            <a:r>
              <a:rPr lang="ja-JP" altLang="en-US" dirty="0" smtClean="0"/>
              <a:t>記号や数字のみからなる単語，一般的すぎる単語を除去</a:t>
            </a:r>
            <a:endParaRPr lang="en-US" altLang="ja-JP" dirty="0" smtClean="0"/>
          </a:p>
          <a:p>
            <a:pPr marL="914400" lvl="1" indent="-457200">
              <a:buFont typeface="+mj-lt"/>
              <a:buAutoNum type="arabicPeriod"/>
            </a:pPr>
            <a:r>
              <a:rPr lang="ja-JP" altLang="en-US" dirty="0" smtClean="0"/>
              <a:t>語幹を抽出</a:t>
            </a:r>
            <a:endParaRPr lang="en-US" altLang="ja-JP" dirty="0" smtClean="0"/>
          </a:p>
          <a:p>
            <a:pPr lvl="1"/>
            <a:r>
              <a:rPr lang="ja-JP" altLang="en-US" dirty="0" smtClean="0"/>
              <a:t>例：</a:t>
            </a:r>
            <a:r>
              <a:rPr lang="en-US" altLang="ja-JP" dirty="0" smtClean="0"/>
              <a:t>/* Check first 16 bytes */ </a:t>
            </a:r>
            <a:r>
              <a:rPr lang="ja-JP" altLang="en-US" dirty="0" smtClean="0"/>
              <a:t>⇒ </a:t>
            </a:r>
            <a:r>
              <a:rPr lang="en-US" altLang="ja-JP" dirty="0" smtClean="0"/>
              <a:t>(“check”, “byte”)</a:t>
            </a:r>
          </a:p>
        </p:txBody>
      </p:sp>
      <p:sp>
        <p:nvSpPr>
          <p:cNvPr id="4" name="1 つの角を切り取った四角形 3"/>
          <p:cNvSpPr/>
          <p:nvPr/>
        </p:nvSpPr>
        <p:spPr bwMode="auto">
          <a:xfrm>
            <a:off x="428596" y="3786190"/>
            <a:ext cx="5286412" cy="2000264"/>
          </a:xfrm>
          <a:prstGeom prst="snip1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0000" tIns="0" rIns="0" bIns="0" numCol="1" rtlCol="0" anchor="t" anchorCtr="0" compatLnSpc="1">
            <a:prstTxWarp prst="textNoShape">
              <a:avLst/>
            </a:prstTxWarp>
            <a:normAutofit/>
          </a:bodyPr>
          <a:lstStyle/>
          <a:p>
            <a:pPr fontAlgn="base">
              <a:spcBef>
                <a:spcPct val="0"/>
              </a:spcBef>
              <a:spcAft>
                <a:spcPct val="0"/>
              </a:spcAft>
            </a:pPr>
            <a:r>
              <a:rPr kumimoji="0" lang="en-US" altLang="ja-JP" sz="1600" b="1" dirty="0" smtClean="0">
                <a:latin typeface="Courier New" pitchFamily="49" charset="0"/>
                <a:ea typeface="ＭＳ Ｐゴシック" pitchFamily="50" charset="-128"/>
                <a:cs typeface="Courier New" pitchFamily="49" charset="0"/>
              </a:rPr>
              <a:t> 2: // </a:t>
            </a:r>
            <a:r>
              <a:rPr kumimoji="0" lang="en-US" altLang="ja-JP" sz="1600" b="1" u="heavy" dirty="0" smtClean="0">
                <a:uFill>
                  <a:solidFill>
                    <a:srgbClr val="FF0000"/>
                  </a:solidFill>
                </a:uFill>
                <a:latin typeface="Courier New" pitchFamily="49" charset="0"/>
                <a:ea typeface="ＭＳ Ｐゴシック" pitchFamily="50" charset="-128"/>
                <a:cs typeface="Courier New" pitchFamily="49" charset="0"/>
              </a:rPr>
              <a:t>Select all text in editor</a:t>
            </a:r>
          </a:p>
          <a:p>
            <a:pPr fontAlgn="base">
              <a:spcBef>
                <a:spcPct val="0"/>
              </a:spcBef>
              <a:spcAft>
                <a:spcPct val="0"/>
              </a:spcAft>
            </a:pPr>
            <a:r>
              <a:rPr kumimoji="0" lang="en-US" altLang="ja-JP" sz="1600" b="1" dirty="0" smtClean="0">
                <a:latin typeface="Courier New" pitchFamily="49" charset="0"/>
                <a:ea typeface="ＭＳ Ｐゴシック" pitchFamily="50" charset="-128"/>
                <a:cs typeface="Courier New" pitchFamily="49" charset="0"/>
              </a:rPr>
              <a:t> 3: class </a:t>
            </a:r>
            <a:r>
              <a:rPr kumimoji="0" lang="en-US" altLang="ja-JP" sz="1600" b="1" dirty="0" err="1" smtClean="0">
                <a:uFill>
                  <a:solidFill>
                    <a:srgbClr val="FF0000"/>
                  </a:solidFill>
                </a:uFill>
                <a:latin typeface="Courier New" pitchFamily="49" charset="0"/>
                <a:ea typeface="ＭＳ Ｐゴシック" pitchFamily="50" charset="-128"/>
                <a:cs typeface="Courier New" pitchFamily="49" charset="0"/>
              </a:rPr>
              <a:t>SelectAllAction</a:t>
            </a:r>
            <a:r>
              <a:rPr kumimoji="0" lang="en-US" altLang="ja-JP" sz="1600" b="1" dirty="0" smtClean="0">
                <a:latin typeface="Courier New" pitchFamily="49" charset="0"/>
                <a:ea typeface="ＭＳ Ｐゴシック" pitchFamily="50" charset="-128"/>
                <a:cs typeface="Courier New" pitchFamily="49" charset="0"/>
              </a:rPr>
              <a:t> {</a:t>
            </a:r>
          </a:p>
          <a:p>
            <a:pPr fontAlgn="base">
              <a:spcBef>
                <a:spcPct val="0"/>
              </a:spcBef>
              <a:spcAft>
                <a:spcPct val="0"/>
              </a:spcAft>
            </a:pPr>
            <a:r>
              <a:rPr kumimoji="0" lang="en-US" altLang="ja-JP" sz="1600" b="1" dirty="0" smtClean="0">
                <a:latin typeface="Courier New" pitchFamily="49" charset="0"/>
                <a:ea typeface="ＭＳ Ｐゴシック" pitchFamily="50" charset="-128"/>
                <a:cs typeface="Courier New" pitchFamily="49" charset="0"/>
              </a:rPr>
              <a:t> 4:</a:t>
            </a:r>
          </a:p>
          <a:p>
            <a:pPr fontAlgn="base">
              <a:spcBef>
                <a:spcPct val="0"/>
              </a:spcBef>
              <a:spcAft>
                <a:spcPct val="0"/>
              </a:spcAft>
            </a:pPr>
            <a:r>
              <a:rPr kumimoji="0" lang="en-US" altLang="ja-JP" sz="1600" b="1" dirty="0" smtClean="0">
                <a:latin typeface="Courier New" pitchFamily="49" charset="0"/>
                <a:ea typeface="ＭＳ Ｐゴシック" pitchFamily="50" charset="-128"/>
                <a:cs typeface="Courier New" pitchFamily="49" charset="0"/>
              </a:rPr>
              <a:t>		</a:t>
            </a:r>
            <a:r>
              <a:rPr kumimoji="0" lang="ja-JP" altLang="en-US" sz="1600" b="1" dirty="0" smtClean="0">
                <a:latin typeface="Courier New" pitchFamily="49" charset="0"/>
                <a:ea typeface="ＭＳ Ｐゴシック" pitchFamily="50" charset="-128"/>
                <a:cs typeface="Courier New" pitchFamily="49" charset="0"/>
              </a:rPr>
              <a:t>・</a:t>
            </a:r>
            <a:r>
              <a:rPr kumimoji="0" lang="en-US" altLang="ja-JP" sz="1600" b="1" dirty="0" smtClean="0">
                <a:latin typeface="Courier New" pitchFamily="49" charset="0"/>
                <a:ea typeface="ＭＳ Ｐゴシック" pitchFamily="50" charset="-128"/>
                <a:cs typeface="Courier New" pitchFamily="49" charset="0"/>
              </a:rPr>
              <a:t/>
            </a:r>
            <a:br>
              <a:rPr kumimoji="0" lang="en-US" altLang="ja-JP" sz="1600" b="1" dirty="0" smtClean="0">
                <a:latin typeface="Courier New" pitchFamily="49" charset="0"/>
                <a:ea typeface="ＭＳ Ｐゴシック" pitchFamily="50" charset="-128"/>
                <a:cs typeface="Courier New" pitchFamily="49" charset="0"/>
              </a:rPr>
            </a:br>
            <a:r>
              <a:rPr kumimoji="0" lang="en-US" altLang="ja-JP" sz="1600" b="1" dirty="0" smtClean="0">
                <a:latin typeface="Courier New" pitchFamily="49" charset="0"/>
                <a:ea typeface="ＭＳ Ｐゴシック" pitchFamily="50" charset="-128"/>
                <a:cs typeface="Courier New" pitchFamily="49" charset="0"/>
              </a:rPr>
              <a:t>		</a:t>
            </a:r>
            <a:r>
              <a:rPr kumimoji="0" lang="ja-JP" altLang="en-US" sz="1600" b="1" dirty="0" smtClean="0">
                <a:latin typeface="Courier New" pitchFamily="49" charset="0"/>
                <a:ea typeface="ＭＳ Ｐゴシック" pitchFamily="50" charset="-128"/>
                <a:cs typeface="Courier New" pitchFamily="49" charset="0"/>
              </a:rPr>
              <a:t>・</a:t>
            </a:r>
            <a:r>
              <a:rPr kumimoji="0" lang="en-US" altLang="ja-JP" sz="1600" b="1" dirty="0" smtClean="0">
                <a:latin typeface="Courier New" pitchFamily="49" charset="0"/>
                <a:ea typeface="ＭＳ Ｐゴシック" pitchFamily="50" charset="-128"/>
                <a:cs typeface="Courier New" pitchFamily="49" charset="0"/>
              </a:rPr>
              <a:t/>
            </a:r>
            <a:br>
              <a:rPr kumimoji="0" lang="en-US" altLang="ja-JP" sz="1600" b="1" dirty="0" smtClean="0">
                <a:latin typeface="Courier New" pitchFamily="49" charset="0"/>
                <a:ea typeface="ＭＳ Ｐゴシック" pitchFamily="50" charset="-128"/>
                <a:cs typeface="Courier New" pitchFamily="49" charset="0"/>
              </a:rPr>
            </a:br>
            <a:r>
              <a:rPr kumimoji="0" lang="en-US" altLang="ja-JP" sz="1600" b="1" dirty="0" smtClean="0">
                <a:latin typeface="Courier New" pitchFamily="49" charset="0"/>
                <a:ea typeface="ＭＳ Ｐゴシック" pitchFamily="50" charset="-128"/>
                <a:cs typeface="Courier New" pitchFamily="49" charset="0"/>
              </a:rPr>
              <a:t>		</a:t>
            </a:r>
            <a:r>
              <a:rPr kumimoji="0" lang="ja-JP" altLang="en-US" sz="1600" b="1" dirty="0" smtClean="0">
                <a:latin typeface="Courier New" pitchFamily="49" charset="0"/>
                <a:ea typeface="ＭＳ Ｐゴシック" pitchFamily="50" charset="-128"/>
                <a:cs typeface="Courier New" pitchFamily="49" charset="0"/>
              </a:rPr>
              <a:t>・</a:t>
            </a:r>
            <a:endParaRPr kumimoji="0" lang="ja-JP" altLang="en-US" sz="1600" b="1" i="0" u="none" strike="noStrike" cap="none" normalizeH="0" baseline="0" dirty="0" smtClean="0">
              <a:ln>
                <a:noFill/>
              </a:ln>
              <a:effectLst/>
              <a:latin typeface="Courier New" pitchFamily="49" charset="0"/>
              <a:ea typeface="ＭＳ Ｐゴシック" pitchFamily="50" charset="-128"/>
              <a:cs typeface="Courier New" pitchFamily="49" charset="0"/>
            </a:endParaRPr>
          </a:p>
        </p:txBody>
      </p:sp>
      <p:sp>
        <p:nvSpPr>
          <p:cNvPr id="5" name="テキスト ボックス 4"/>
          <p:cNvSpPr txBox="1"/>
          <p:nvPr/>
        </p:nvSpPr>
        <p:spPr>
          <a:xfrm>
            <a:off x="6000760" y="4929198"/>
            <a:ext cx="2857520" cy="369332"/>
          </a:xfrm>
          <a:prstGeom prst="rect">
            <a:avLst/>
          </a:prstGeom>
          <a:solidFill>
            <a:schemeClr val="bg1"/>
          </a:solidFill>
          <a:ln w="9525">
            <a:solidFill>
              <a:schemeClr val="accent2"/>
            </a:solidFill>
          </a:ln>
        </p:spPr>
        <p:txBody>
          <a:bodyPr wrap="square" lIns="180000" rtlCol="0">
            <a:spAutoFit/>
          </a:bodyPr>
          <a:lstStyle/>
          <a:p>
            <a:r>
              <a:rPr kumimoji="1" lang="en-US" altLang="ja-JP" dirty="0" smtClean="0"/>
              <a:t>2</a:t>
            </a:r>
            <a:r>
              <a:rPr kumimoji="1" lang="ja-JP" altLang="en-US" dirty="0" smtClean="0"/>
              <a:t>行目</a:t>
            </a:r>
            <a:r>
              <a:rPr kumimoji="1" lang="en-US" altLang="ja-JP" dirty="0" smtClean="0"/>
              <a:t>: select, text, edit</a:t>
            </a:r>
            <a:endParaRPr kumimoji="1" lang="ja-JP" altLang="en-US" dirty="0"/>
          </a:p>
        </p:txBody>
      </p:sp>
      <p:sp>
        <p:nvSpPr>
          <p:cNvPr id="6" name="テキスト ボックス 5"/>
          <p:cNvSpPr txBox="1"/>
          <p:nvPr/>
        </p:nvSpPr>
        <p:spPr>
          <a:xfrm>
            <a:off x="785786" y="5786454"/>
            <a:ext cx="4500594" cy="369332"/>
          </a:xfrm>
          <a:prstGeom prst="rect">
            <a:avLst/>
          </a:prstGeom>
          <a:noFill/>
        </p:spPr>
        <p:txBody>
          <a:bodyPr wrap="square" rtlCol="0">
            <a:spAutoFit/>
          </a:bodyPr>
          <a:lstStyle/>
          <a:p>
            <a:pPr algn="ctr"/>
            <a:r>
              <a:rPr kumimoji="1" lang="ja-JP" altLang="en-US" dirty="0" smtClean="0"/>
              <a:t>エディタで編集中のソースコード</a:t>
            </a:r>
            <a:endParaRPr kumimoji="1" lang="ja-JP" altLang="en-US" dirty="0"/>
          </a:p>
        </p:txBody>
      </p:sp>
      <p:sp>
        <p:nvSpPr>
          <p:cNvPr id="7" name="テキスト ボックス 6"/>
          <p:cNvSpPr txBox="1"/>
          <p:nvPr/>
        </p:nvSpPr>
        <p:spPr>
          <a:xfrm>
            <a:off x="5929322" y="5286388"/>
            <a:ext cx="3000396" cy="369332"/>
          </a:xfrm>
          <a:prstGeom prst="rect">
            <a:avLst/>
          </a:prstGeom>
          <a:noFill/>
        </p:spPr>
        <p:txBody>
          <a:bodyPr wrap="square" rtlCol="0">
            <a:spAutoFit/>
          </a:bodyPr>
          <a:lstStyle/>
          <a:p>
            <a:pPr algn="ctr"/>
            <a:r>
              <a:rPr kumimoji="1" lang="ja-JP" altLang="en-US" dirty="0" smtClean="0"/>
              <a:t>抽出</a:t>
            </a:r>
            <a:r>
              <a:rPr lang="ja-JP" altLang="en-US" dirty="0" smtClean="0"/>
              <a:t>した特徴と位置情報</a:t>
            </a:r>
          </a:p>
        </p:txBody>
      </p:sp>
      <p:sp>
        <p:nvSpPr>
          <p:cNvPr id="8" name="屈折矢印 7"/>
          <p:cNvSpPr/>
          <p:nvPr/>
        </p:nvSpPr>
        <p:spPr bwMode="auto">
          <a:xfrm flipV="1">
            <a:off x="5857884" y="4286256"/>
            <a:ext cx="1785950" cy="571504"/>
          </a:xfrm>
          <a:prstGeom prst="bentUpArrow">
            <a:avLst>
              <a:gd name="adj1" fmla="val 43605"/>
              <a:gd name="adj2" fmla="val 50000"/>
              <a:gd name="adj3" fmla="val 25000"/>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cSld>
  <p:clrMapOvr>
    <a:masterClrMapping/>
  </p:clrMapOvr>
  <p:transition advTm="79641"/>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発表概略</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再利用可能なソフトウェア部品を自動的に推薦する手法</a:t>
            </a:r>
            <a:endParaRPr lang="en-US" altLang="ja-JP" dirty="0" smtClean="0"/>
          </a:p>
          <a:p>
            <a:pPr lvl="1"/>
            <a:r>
              <a:rPr lang="ja-JP" altLang="en-US" dirty="0" smtClean="0"/>
              <a:t>開発者によるソースコードの編集を監視</a:t>
            </a:r>
            <a:endParaRPr lang="en-US" altLang="ja-JP" dirty="0" smtClean="0"/>
          </a:p>
          <a:p>
            <a:pPr lvl="1"/>
            <a:r>
              <a:rPr lang="ja-JP" altLang="en-US" dirty="0" smtClean="0"/>
              <a:t>自動的に情報を収集して検索条件を生成</a:t>
            </a:r>
            <a:endParaRPr lang="en-US" altLang="ja-JP" dirty="0" smtClean="0"/>
          </a:p>
          <a:p>
            <a:pPr lvl="2"/>
            <a:r>
              <a:rPr lang="ja-JP" altLang="en-US" dirty="0" smtClean="0"/>
              <a:t>フィールド名，メソッド名，クラス名などの識別子</a:t>
            </a:r>
            <a:endParaRPr lang="en-US" altLang="ja-JP" dirty="0" smtClean="0"/>
          </a:p>
          <a:p>
            <a:pPr lvl="2"/>
            <a:r>
              <a:rPr lang="ja-JP" altLang="en-US" dirty="0" smtClean="0"/>
              <a:t>コメント，ドキュメントコメント</a:t>
            </a:r>
            <a:endParaRPr lang="en-US" altLang="ja-JP" dirty="0" smtClean="0"/>
          </a:p>
          <a:p>
            <a:pPr lvl="1"/>
            <a:r>
              <a:rPr lang="ja-JP" altLang="en-US" dirty="0" smtClean="0"/>
              <a:t>再利用候補部品を検索し，開発者に提示</a:t>
            </a:r>
            <a:endParaRPr lang="en-US" altLang="ja-JP" dirty="0" smtClean="0"/>
          </a:p>
          <a:p>
            <a:r>
              <a:rPr lang="ja-JP" altLang="en-US" dirty="0" smtClean="0"/>
              <a:t>提案手法を実装した部品自動推薦システム</a:t>
            </a:r>
            <a:r>
              <a:rPr lang="ja-JP" altLang="en-US" dirty="0" smtClean="0"/>
              <a:t>を紹介</a:t>
            </a:r>
            <a:endParaRPr lang="en-US" altLang="ja-JP" dirty="0" smtClean="0"/>
          </a:p>
        </p:txBody>
      </p:sp>
    </p:spTree>
  </p:cSld>
  <p:clrMapOvr>
    <a:masterClrMapping/>
  </p:clrMapOvr>
  <p:transition advTm="34438"/>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検索クエリの生成 </a:t>
            </a:r>
            <a:r>
              <a:rPr kumimoji="1" lang="en-US" altLang="ja-JP" dirty="0" smtClean="0"/>
              <a:t>–</a:t>
            </a:r>
            <a:r>
              <a:rPr kumimoji="1" lang="ja-JP" altLang="en-US" dirty="0" smtClean="0"/>
              <a:t>重み付け</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各特徴に，カーソルからの距離に応じた重みをつける</a:t>
            </a:r>
            <a:endParaRPr lang="en-US" altLang="ja-JP" dirty="0" smtClean="0"/>
          </a:p>
          <a:p>
            <a:pPr lvl="1"/>
            <a:r>
              <a:rPr kumimoji="1" lang="ja-JP" altLang="en-US" dirty="0" smtClean="0"/>
              <a:t>近いものほど重み大</a:t>
            </a:r>
            <a:r>
              <a:rPr lang="ja-JP" altLang="en-US" dirty="0" smtClean="0"/>
              <a:t>＝検索時に重視</a:t>
            </a:r>
            <a:endParaRPr kumimoji="1" lang="en-US" altLang="ja-JP" dirty="0" smtClean="0"/>
          </a:p>
        </p:txBody>
      </p:sp>
      <p:sp>
        <p:nvSpPr>
          <p:cNvPr id="4" name="テキスト ボックス 3"/>
          <p:cNvSpPr txBox="1"/>
          <p:nvPr/>
        </p:nvSpPr>
        <p:spPr>
          <a:xfrm>
            <a:off x="500034" y="2571744"/>
            <a:ext cx="2857520" cy="1200329"/>
          </a:xfrm>
          <a:prstGeom prst="rect">
            <a:avLst/>
          </a:prstGeom>
          <a:solidFill>
            <a:schemeClr val="bg1"/>
          </a:solidFill>
          <a:ln w="9525">
            <a:solidFill>
              <a:schemeClr val="accent2"/>
            </a:solidFill>
          </a:ln>
        </p:spPr>
        <p:txBody>
          <a:bodyPr wrap="square" lIns="180000" rtlCol="0">
            <a:spAutoFit/>
          </a:bodyPr>
          <a:lstStyle/>
          <a:p>
            <a:r>
              <a:rPr lang="en-US" altLang="ja-JP" dirty="0" smtClean="0"/>
              <a:t>2</a:t>
            </a:r>
            <a:r>
              <a:rPr lang="ja-JP" altLang="en-US" dirty="0" smtClean="0"/>
              <a:t>行目</a:t>
            </a:r>
            <a:r>
              <a:rPr lang="en-US" altLang="ja-JP" dirty="0" smtClean="0"/>
              <a:t>: select, text, edit</a:t>
            </a:r>
            <a:endParaRPr lang="ja-JP" altLang="en-US" dirty="0" smtClean="0"/>
          </a:p>
          <a:p>
            <a:r>
              <a:rPr kumimoji="1" lang="en-US" altLang="ja-JP" dirty="0" smtClean="0"/>
              <a:t>3</a:t>
            </a:r>
            <a:r>
              <a:rPr kumimoji="1" lang="ja-JP" altLang="en-US" dirty="0" smtClean="0"/>
              <a:t>行目</a:t>
            </a:r>
            <a:r>
              <a:rPr kumimoji="1" lang="en-US" altLang="ja-JP" dirty="0" smtClean="0"/>
              <a:t>: select, all, action</a:t>
            </a:r>
            <a:br>
              <a:rPr kumimoji="1" lang="en-US" altLang="ja-JP" dirty="0" smtClean="0"/>
            </a:br>
            <a:r>
              <a:rPr kumimoji="1" lang="en-US" altLang="ja-JP" dirty="0" smtClean="0"/>
              <a:t>5</a:t>
            </a:r>
            <a:r>
              <a:rPr kumimoji="1" lang="ja-JP" altLang="en-US" dirty="0" smtClean="0"/>
              <a:t>行目</a:t>
            </a:r>
            <a:r>
              <a:rPr kumimoji="1" lang="en-US" altLang="ja-JP" dirty="0" smtClean="0"/>
              <a:t>: action</a:t>
            </a:r>
          </a:p>
          <a:p>
            <a:r>
              <a:rPr lang="en-US" altLang="ja-JP" dirty="0" smtClean="0"/>
              <a:t>6</a:t>
            </a:r>
            <a:r>
              <a:rPr lang="ja-JP" altLang="en-US" dirty="0" smtClean="0"/>
              <a:t>行目</a:t>
            </a:r>
            <a:r>
              <a:rPr lang="en-US" altLang="ja-JP" dirty="0" smtClean="0"/>
              <a:t>: length</a:t>
            </a:r>
            <a:endParaRPr kumimoji="1" lang="ja-JP" altLang="en-US" dirty="0"/>
          </a:p>
        </p:txBody>
      </p:sp>
      <p:sp>
        <p:nvSpPr>
          <p:cNvPr id="5" name="テキスト ボックス 4"/>
          <p:cNvSpPr txBox="1"/>
          <p:nvPr/>
        </p:nvSpPr>
        <p:spPr>
          <a:xfrm>
            <a:off x="4643438" y="2357430"/>
            <a:ext cx="3143272" cy="1200329"/>
          </a:xfrm>
          <a:prstGeom prst="rect">
            <a:avLst/>
          </a:prstGeom>
          <a:solidFill>
            <a:schemeClr val="bg1"/>
          </a:solidFill>
          <a:ln w="9525">
            <a:solidFill>
              <a:schemeClr val="accent2"/>
            </a:solidFill>
          </a:ln>
        </p:spPr>
        <p:txBody>
          <a:bodyPr wrap="square" lIns="180000" rtlCol="0">
            <a:spAutoFit/>
          </a:bodyPr>
          <a:lstStyle/>
          <a:p>
            <a:r>
              <a:rPr lang="en-US" altLang="ja-JP" dirty="0" smtClean="0"/>
              <a:t>select, text, edit	</a:t>
            </a:r>
            <a:r>
              <a:rPr lang="ja-JP" altLang="en-US" dirty="0" smtClean="0"/>
              <a:t>　重み</a:t>
            </a:r>
            <a:r>
              <a:rPr lang="en-US" altLang="ja-JP" dirty="0" smtClean="0"/>
              <a:t>0.8</a:t>
            </a:r>
            <a:endParaRPr lang="ja-JP" altLang="en-US" dirty="0" smtClean="0"/>
          </a:p>
          <a:p>
            <a:r>
              <a:rPr kumimoji="1" lang="en-US" altLang="ja-JP" dirty="0" smtClean="0"/>
              <a:t>select, all, action	</a:t>
            </a:r>
            <a:r>
              <a:rPr kumimoji="1" lang="ja-JP" altLang="en-US" dirty="0" smtClean="0"/>
              <a:t>　重み</a:t>
            </a:r>
            <a:r>
              <a:rPr kumimoji="1" lang="en-US" altLang="ja-JP" dirty="0" smtClean="0"/>
              <a:t>1.0</a:t>
            </a:r>
            <a:br>
              <a:rPr kumimoji="1" lang="en-US" altLang="ja-JP" dirty="0" smtClean="0"/>
            </a:br>
            <a:r>
              <a:rPr kumimoji="1" lang="en-US" altLang="ja-JP" dirty="0" smtClean="0"/>
              <a:t>action</a:t>
            </a:r>
            <a:r>
              <a:rPr lang="en-US" altLang="ja-JP" dirty="0" smtClean="0"/>
              <a:t>		</a:t>
            </a:r>
            <a:r>
              <a:rPr lang="ja-JP" altLang="en-US" dirty="0" smtClean="0"/>
              <a:t>　重み</a:t>
            </a:r>
            <a:r>
              <a:rPr lang="en-US" altLang="ja-JP" dirty="0" smtClean="0"/>
              <a:t>0.8</a:t>
            </a:r>
          </a:p>
          <a:p>
            <a:r>
              <a:rPr lang="en-US" altLang="ja-JP" dirty="0" smtClean="0"/>
              <a:t>l</a:t>
            </a:r>
            <a:r>
              <a:rPr kumimoji="1" lang="en-US" altLang="ja-JP" dirty="0" smtClean="0"/>
              <a:t>ength		</a:t>
            </a:r>
            <a:r>
              <a:rPr kumimoji="1" lang="ja-JP" altLang="en-US" dirty="0" smtClean="0"/>
              <a:t>　重み</a:t>
            </a:r>
            <a:r>
              <a:rPr kumimoji="1" lang="en-US" altLang="ja-JP" dirty="0" smtClean="0"/>
              <a:t>0.6</a:t>
            </a:r>
            <a:endParaRPr kumimoji="1" lang="ja-JP" altLang="en-US" dirty="0"/>
          </a:p>
        </p:txBody>
      </p:sp>
      <p:sp>
        <p:nvSpPr>
          <p:cNvPr id="6" name="テキスト ボックス 5"/>
          <p:cNvSpPr txBox="1"/>
          <p:nvPr/>
        </p:nvSpPr>
        <p:spPr>
          <a:xfrm>
            <a:off x="428596" y="3786190"/>
            <a:ext cx="3000396" cy="369332"/>
          </a:xfrm>
          <a:prstGeom prst="rect">
            <a:avLst/>
          </a:prstGeom>
          <a:noFill/>
        </p:spPr>
        <p:txBody>
          <a:bodyPr wrap="square" rtlCol="0">
            <a:spAutoFit/>
          </a:bodyPr>
          <a:lstStyle/>
          <a:p>
            <a:pPr algn="ctr"/>
            <a:r>
              <a:rPr kumimoji="1" lang="ja-JP" altLang="en-US" dirty="0" smtClean="0"/>
              <a:t>抽出した特徴と位置情報</a:t>
            </a:r>
            <a:endParaRPr kumimoji="1" lang="ja-JP" altLang="en-US" dirty="0"/>
          </a:p>
        </p:txBody>
      </p:sp>
      <p:sp>
        <p:nvSpPr>
          <p:cNvPr id="7" name="テキスト ボックス 6"/>
          <p:cNvSpPr txBox="1"/>
          <p:nvPr/>
        </p:nvSpPr>
        <p:spPr>
          <a:xfrm>
            <a:off x="428596" y="5131370"/>
            <a:ext cx="3000396" cy="369332"/>
          </a:xfrm>
          <a:prstGeom prst="rect">
            <a:avLst/>
          </a:prstGeom>
          <a:noFill/>
        </p:spPr>
        <p:txBody>
          <a:bodyPr wrap="square" rtlCol="0">
            <a:spAutoFit/>
          </a:bodyPr>
          <a:lstStyle/>
          <a:p>
            <a:pPr algn="ctr"/>
            <a:r>
              <a:rPr kumimoji="1" lang="ja-JP" altLang="en-US" dirty="0" smtClean="0"/>
              <a:t>カーソル位置情報</a:t>
            </a:r>
            <a:endParaRPr kumimoji="1" lang="ja-JP" altLang="en-US" dirty="0"/>
          </a:p>
        </p:txBody>
      </p:sp>
      <p:sp>
        <p:nvSpPr>
          <p:cNvPr id="8" name="テキスト ボックス 7"/>
          <p:cNvSpPr txBox="1"/>
          <p:nvPr/>
        </p:nvSpPr>
        <p:spPr>
          <a:xfrm>
            <a:off x="500034" y="4845618"/>
            <a:ext cx="2857520" cy="369332"/>
          </a:xfrm>
          <a:prstGeom prst="rect">
            <a:avLst/>
          </a:prstGeom>
          <a:solidFill>
            <a:schemeClr val="bg1"/>
          </a:solidFill>
          <a:ln w="9525">
            <a:solidFill>
              <a:schemeClr val="accent2"/>
            </a:solidFill>
          </a:ln>
        </p:spPr>
        <p:txBody>
          <a:bodyPr wrap="square" lIns="180000" rtlCol="0">
            <a:spAutoFit/>
          </a:bodyPr>
          <a:lstStyle/>
          <a:p>
            <a:r>
              <a:rPr kumimoji="1" lang="ja-JP" altLang="en-US" dirty="0" smtClean="0"/>
              <a:t>カーソル位置：</a:t>
            </a:r>
            <a:r>
              <a:rPr kumimoji="1" lang="en-US" altLang="ja-JP" dirty="0" smtClean="0"/>
              <a:t>3</a:t>
            </a:r>
            <a:r>
              <a:rPr kumimoji="1" lang="ja-JP" altLang="en-US" dirty="0" smtClean="0"/>
              <a:t>行目</a:t>
            </a:r>
            <a:endParaRPr kumimoji="1" lang="ja-JP" altLang="en-US" dirty="0"/>
          </a:p>
        </p:txBody>
      </p:sp>
      <p:sp>
        <p:nvSpPr>
          <p:cNvPr id="9" name="右矢印 8"/>
          <p:cNvSpPr/>
          <p:nvPr/>
        </p:nvSpPr>
        <p:spPr bwMode="auto">
          <a:xfrm>
            <a:off x="3571868" y="2214554"/>
            <a:ext cx="857256" cy="1785950"/>
          </a:xfrm>
          <a:prstGeom prst="right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bg1"/>
                </a:solidFill>
                <a:effectLst/>
                <a:latin typeface="Times New Roman" pitchFamily="18" charset="0"/>
                <a:ea typeface="ＭＳ Ｐゴシック" pitchFamily="50" charset="-128"/>
              </a:rPr>
              <a:t>重み</a:t>
            </a:r>
            <a:r>
              <a:rPr kumimoji="0" lang="en-US" altLang="ja-JP" sz="2400" b="0" i="0" u="none" strike="noStrike" cap="none" normalizeH="0" baseline="0" dirty="0" smtClean="0">
                <a:ln>
                  <a:noFill/>
                </a:ln>
                <a:solidFill>
                  <a:schemeClr val="bg1"/>
                </a:solidFill>
                <a:effectLst/>
                <a:latin typeface="Times New Roman" pitchFamily="18" charset="0"/>
                <a:ea typeface="ＭＳ Ｐゴシック" pitchFamily="50" charset="-128"/>
              </a:rPr>
              <a:t/>
            </a:r>
            <a:br>
              <a:rPr kumimoji="0" lang="en-US" altLang="ja-JP" sz="2400" b="0" i="0" u="none" strike="noStrike" cap="none" normalizeH="0" baseline="0" dirty="0" smtClean="0">
                <a:ln>
                  <a:noFill/>
                </a:ln>
                <a:solidFill>
                  <a:schemeClr val="bg1"/>
                </a:solidFill>
                <a:effectLst/>
                <a:latin typeface="Times New Roman" pitchFamily="18" charset="0"/>
                <a:ea typeface="ＭＳ Ｐゴシック" pitchFamily="50" charset="-128"/>
              </a:rPr>
            </a:br>
            <a:r>
              <a:rPr kumimoji="0" lang="ja-JP" altLang="en-US" sz="2400" b="0" i="0" u="none" strike="noStrike" cap="none" normalizeH="0" baseline="0" dirty="0" smtClean="0">
                <a:ln>
                  <a:noFill/>
                </a:ln>
                <a:solidFill>
                  <a:schemeClr val="bg1"/>
                </a:solidFill>
                <a:effectLst/>
                <a:latin typeface="Times New Roman" pitchFamily="18" charset="0"/>
                <a:ea typeface="ＭＳ Ｐゴシック" pitchFamily="50" charset="-128"/>
              </a:rPr>
              <a:t>付け</a:t>
            </a:r>
          </a:p>
        </p:txBody>
      </p:sp>
      <p:sp>
        <p:nvSpPr>
          <p:cNvPr id="10" name="テキスト ボックス 9"/>
          <p:cNvSpPr txBox="1"/>
          <p:nvPr/>
        </p:nvSpPr>
        <p:spPr>
          <a:xfrm>
            <a:off x="4714876" y="3500438"/>
            <a:ext cx="3000396" cy="369332"/>
          </a:xfrm>
          <a:prstGeom prst="rect">
            <a:avLst/>
          </a:prstGeom>
          <a:noFill/>
        </p:spPr>
        <p:txBody>
          <a:bodyPr wrap="square" rtlCol="0">
            <a:spAutoFit/>
          </a:bodyPr>
          <a:lstStyle/>
          <a:p>
            <a:pPr algn="ctr"/>
            <a:r>
              <a:rPr kumimoji="1" lang="ja-JP" altLang="en-US" dirty="0" smtClean="0"/>
              <a:t>重み付き特徴</a:t>
            </a:r>
            <a:endParaRPr kumimoji="1" lang="ja-JP" altLang="en-US" dirty="0"/>
          </a:p>
        </p:txBody>
      </p:sp>
      <p:sp>
        <p:nvSpPr>
          <p:cNvPr id="11" name="下矢印 10"/>
          <p:cNvSpPr/>
          <p:nvPr/>
        </p:nvSpPr>
        <p:spPr bwMode="auto">
          <a:xfrm>
            <a:off x="5429256" y="3857628"/>
            <a:ext cx="1571636" cy="571504"/>
          </a:xfrm>
          <a:prstGeom prst="down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dirty="0" smtClean="0">
                <a:solidFill>
                  <a:schemeClr val="bg1"/>
                </a:solidFill>
                <a:latin typeface="Times New Roman" pitchFamily="18" charset="0"/>
                <a:ea typeface="ＭＳ Ｐゴシック" pitchFamily="50" charset="-128"/>
              </a:rPr>
              <a:t>集計</a:t>
            </a:r>
            <a:endParaRPr kumimoji="0" lang="ja-JP" altLang="en-US" sz="2400" b="0" i="0" u="none" strike="noStrike" cap="none" normalizeH="0" baseline="0" dirty="0" smtClean="0">
              <a:ln>
                <a:noFill/>
              </a:ln>
              <a:solidFill>
                <a:schemeClr val="bg1"/>
              </a:solidFill>
              <a:effectLst/>
              <a:latin typeface="Times New Roman" pitchFamily="18" charset="0"/>
              <a:ea typeface="ＭＳ Ｐゴシック" pitchFamily="50" charset="-128"/>
            </a:endParaRPr>
          </a:p>
        </p:txBody>
      </p:sp>
      <p:sp>
        <p:nvSpPr>
          <p:cNvPr id="12" name="テキスト ボックス 11"/>
          <p:cNvSpPr txBox="1"/>
          <p:nvPr/>
        </p:nvSpPr>
        <p:spPr>
          <a:xfrm>
            <a:off x="4714876" y="4500570"/>
            <a:ext cx="3000396" cy="1754326"/>
          </a:xfrm>
          <a:prstGeom prst="rect">
            <a:avLst/>
          </a:prstGeom>
          <a:solidFill>
            <a:schemeClr val="bg1"/>
          </a:solidFill>
          <a:ln w="9525">
            <a:solidFill>
              <a:schemeClr val="accent2"/>
            </a:solidFill>
          </a:ln>
        </p:spPr>
        <p:txBody>
          <a:bodyPr wrap="square" lIns="180000" rtlCol="0">
            <a:spAutoFit/>
          </a:bodyPr>
          <a:lstStyle/>
          <a:p>
            <a:r>
              <a:rPr lang="en-US" altLang="ja-JP" dirty="0" smtClean="0"/>
              <a:t>select		</a:t>
            </a:r>
            <a:r>
              <a:rPr lang="ja-JP" altLang="en-US" dirty="0" smtClean="0"/>
              <a:t>重み</a:t>
            </a:r>
            <a:r>
              <a:rPr lang="en-US" altLang="ja-JP" dirty="0" smtClean="0"/>
              <a:t>1.8</a:t>
            </a:r>
          </a:p>
          <a:p>
            <a:r>
              <a:rPr lang="en-US" altLang="ja-JP" dirty="0" smtClean="0"/>
              <a:t>text		</a:t>
            </a:r>
            <a:r>
              <a:rPr lang="ja-JP" altLang="en-US" dirty="0" smtClean="0"/>
              <a:t>重み</a:t>
            </a:r>
            <a:r>
              <a:rPr lang="en-US" altLang="ja-JP" dirty="0" smtClean="0"/>
              <a:t>0.8</a:t>
            </a:r>
          </a:p>
          <a:p>
            <a:r>
              <a:rPr lang="en-US" altLang="ja-JP" dirty="0" smtClean="0"/>
              <a:t>edit		</a:t>
            </a:r>
            <a:r>
              <a:rPr lang="ja-JP" altLang="en-US" dirty="0" smtClean="0"/>
              <a:t>重み</a:t>
            </a:r>
            <a:r>
              <a:rPr lang="en-US" altLang="ja-JP" dirty="0" smtClean="0"/>
              <a:t>0.8</a:t>
            </a:r>
            <a:endParaRPr lang="ja-JP" altLang="en-US" dirty="0" smtClean="0"/>
          </a:p>
          <a:p>
            <a:r>
              <a:rPr lang="en-US" altLang="ja-JP" dirty="0" smtClean="0"/>
              <a:t>a</a:t>
            </a:r>
            <a:r>
              <a:rPr kumimoji="1" lang="en-US" altLang="ja-JP" dirty="0" smtClean="0"/>
              <a:t>ll		</a:t>
            </a:r>
            <a:r>
              <a:rPr kumimoji="1" lang="ja-JP" altLang="en-US" dirty="0" smtClean="0"/>
              <a:t>重み</a:t>
            </a:r>
            <a:r>
              <a:rPr kumimoji="1" lang="en-US" altLang="ja-JP" dirty="0" smtClean="0"/>
              <a:t>1.0</a:t>
            </a:r>
          </a:p>
          <a:p>
            <a:r>
              <a:rPr lang="en-US" altLang="ja-JP" dirty="0" smtClean="0"/>
              <a:t>a</a:t>
            </a:r>
            <a:r>
              <a:rPr kumimoji="1" lang="en-US" altLang="ja-JP" dirty="0" smtClean="0"/>
              <a:t>ction		</a:t>
            </a:r>
            <a:r>
              <a:rPr kumimoji="1" lang="ja-JP" altLang="en-US" dirty="0" smtClean="0"/>
              <a:t>重み</a:t>
            </a:r>
            <a:r>
              <a:rPr kumimoji="1" lang="en-US" altLang="ja-JP" dirty="0" smtClean="0"/>
              <a:t>1.8</a:t>
            </a:r>
            <a:br>
              <a:rPr kumimoji="1" lang="en-US" altLang="ja-JP" dirty="0" smtClean="0"/>
            </a:br>
            <a:r>
              <a:rPr kumimoji="1" lang="en-US" altLang="ja-JP" dirty="0" smtClean="0"/>
              <a:t>length	</a:t>
            </a:r>
            <a:r>
              <a:rPr lang="en-US" altLang="ja-JP" dirty="0" smtClean="0"/>
              <a:t>	</a:t>
            </a:r>
            <a:r>
              <a:rPr lang="ja-JP" altLang="en-US" dirty="0" smtClean="0"/>
              <a:t>重み</a:t>
            </a:r>
            <a:r>
              <a:rPr lang="en-US" altLang="ja-JP" dirty="0" smtClean="0"/>
              <a:t>0.6</a:t>
            </a:r>
            <a:endParaRPr kumimoji="1" lang="ja-JP" altLang="en-US" dirty="0"/>
          </a:p>
        </p:txBody>
      </p:sp>
      <p:sp>
        <p:nvSpPr>
          <p:cNvPr id="13" name="加算記号 12"/>
          <p:cNvSpPr/>
          <p:nvPr/>
        </p:nvSpPr>
        <p:spPr bwMode="auto">
          <a:xfrm>
            <a:off x="1500166" y="4000504"/>
            <a:ext cx="857256" cy="857256"/>
          </a:xfrm>
          <a:prstGeom prst="mathPlus">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 name="テキスト ボックス 13"/>
          <p:cNvSpPr txBox="1"/>
          <p:nvPr/>
        </p:nvSpPr>
        <p:spPr>
          <a:xfrm>
            <a:off x="4714876" y="6215082"/>
            <a:ext cx="3000396" cy="369332"/>
          </a:xfrm>
          <a:prstGeom prst="rect">
            <a:avLst/>
          </a:prstGeom>
          <a:noFill/>
        </p:spPr>
        <p:txBody>
          <a:bodyPr wrap="square" rtlCol="0">
            <a:spAutoFit/>
          </a:bodyPr>
          <a:lstStyle/>
          <a:p>
            <a:pPr algn="ctr"/>
            <a:r>
              <a:rPr lang="ja-JP" altLang="en-US" dirty="0" smtClean="0"/>
              <a:t>検索クエリ</a:t>
            </a:r>
            <a:endParaRPr kumimoji="1" lang="ja-JP" altLang="en-US" dirty="0"/>
          </a:p>
        </p:txBody>
      </p:sp>
    </p:spTree>
  </p:cSld>
  <p:clrMapOvr>
    <a:masterClrMapping/>
  </p:clrMapOvr>
  <p:transition advTm="79641"/>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背景</a:t>
            </a:r>
            <a:endParaRPr lang="en-US" altLang="ja-JP" dirty="0" smtClean="0"/>
          </a:p>
          <a:p>
            <a:pPr lvl="1"/>
            <a:r>
              <a:rPr lang="ja-JP" altLang="en-US" dirty="0" smtClean="0"/>
              <a:t>部品の再利用</a:t>
            </a:r>
            <a:endParaRPr lang="en-US" altLang="ja-JP" dirty="0" smtClean="0"/>
          </a:p>
          <a:p>
            <a:pPr lvl="1"/>
            <a:r>
              <a:rPr lang="ja-JP" altLang="en-US" dirty="0" smtClean="0"/>
              <a:t>部品検索システム</a:t>
            </a:r>
            <a:endParaRPr lang="en-US" altLang="ja-JP" dirty="0" smtClean="0"/>
          </a:p>
          <a:p>
            <a:pPr lvl="1"/>
            <a:r>
              <a:rPr lang="ja-JP" altLang="en-US" dirty="0" smtClean="0"/>
              <a:t>部品自動推薦</a:t>
            </a:r>
            <a:endParaRPr lang="en-US" altLang="ja-JP" dirty="0" smtClean="0"/>
          </a:p>
          <a:p>
            <a:r>
              <a:rPr lang="ja-JP" altLang="en-US" dirty="0" smtClean="0"/>
              <a:t>提案手法について</a:t>
            </a:r>
            <a:endParaRPr lang="en-US" altLang="ja-JP" dirty="0" smtClean="0"/>
          </a:p>
          <a:p>
            <a:r>
              <a:rPr lang="ja-JP" altLang="en-US" dirty="0" smtClean="0">
                <a:solidFill>
                  <a:srgbClr val="FF0000"/>
                </a:solidFill>
              </a:rPr>
              <a:t>部品自動推薦システム </a:t>
            </a:r>
            <a:r>
              <a:rPr lang="en-US" altLang="ja-JP" dirty="0" smtClean="0">
                <a:solidFill>
                  <a:srgbClr val="FF0000"/>
                </a:solidFill>
              </a:rPr>
              <a:t>A-SCORE</a:t>
            </a:r>
          </a:p>
          <a:p>
            <a:pPr lvl="1"/>
            <a:r>
              <a:rPr lang="ja-JP" altLang="en-US" dirty="0" smtClean="0">
                <a:solidFill>
                  <a:srgbClr val="FF0000"/>
                </a:solidFill>
              </a:rPr>
              <a:t>概略</a:t>
            </a:r>
            <a:endParaRPr lang="en-US" altLang="ja-JP" dirty="0" smtClean="0">
              <a:solidFill>
                <a:srgbClr val="FF0000"/>
              </a:solidFill>
            </a:endParaRPr>
          </a:p>
          <a:p>
            <a:pPr lvl="1"/>
            <a:r>
              <a:rPr lang="ja-JP" altLang="en-US" dirty="0" smtClean="0">
                <a:solidFill>
                  <a:srgbClr val="FF0000"/>
                </a:solidFill>
              </a:rPr>
              <a:t>デモ</a:t>
            </a:r>
            <a:endParaRPr lang="en-US" altLang="ja-JP" dirty="0" smtClean="0">
              <a:solidFill>
                <a:srgbClr val="FF0000"/>
              </a:solidFill>
            </a:endParaRPr>
          </a:p>
          <a:p>
            <a:r>
              <a:rPr lang="ja-JP" altLang="en-US" dirty="0" smtClean="0"/>
              <a:t>まとめ</a:t>
            </a:r>
          </a:p>
        </p:txBody>
      </p:sp>
    </p:spTree>
  </p:cSld>
  <p:clrMapOvr>
    <a:masterClrMapping/>
  </p:clrMapOvr>
  <p:transition advTm="17859"/>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部品自動推薦システム </a:t>
            </a:r>
            <a:r>
              <a:rPr kumimoji="1" lang="en-US" altLang="ja-JP" dirty="0" smtClean="0"/>
              <a:t>A-SCORE</a:t>
            </a:r>
            <a:endParaRPr kumimoji="1" lang="ja-JP" altLang="en-US" dirty="0"/>
          </a:p>
        </p:txBody>
      </p:sp>
      <p:sp>
        <p:nvSpPr>
          <p:cNvPr id="3" name="コンテンツ プレースホルダ 2"/>
          <p:cNvSpPr>
            <a:spLocks noGrp="1"/>
          </p:cNvSpPr>
          <p:nvPr>
            <p:ph idx="1"/>
          </p:nvPr>
        </p:nvSpPr>
        <p:spPr/>
        <p:txBody>
          <a:bodyPr>
            <a:normAutofit/>
          </a:bodyPr>
          <a:lstStyle/>
          <a:p>
            <a:pPr marL="514350" indent="-514350">
              <a:buBlip>
                <a:blip r:embed="rId4"/>
              </a:buBlip>
            </a:pPr>
            <a:r>
              <a:rPr lang="ja-JP" altLang="en-US" sz="2400" dirty="0" smtClean="0"/>
              <a:t>クライアント：統合開発環境</a:t>
            </a:r>
            <a:r>
              <a:rPr lang="en-US" altLang="ja-JP" sz="2400" dirty="0" smtClean="0"/>
              <a:t>Eclipse</a:t>
            </a:r>
            <a:r>
              <a:rPr lang="ja-JP" altLang="en-US" sz="2400" dirty="0" smtClean="0"/>
              <a:t>＋</a:t>
            </a:r>
            <a:r>
              <a:rPr lang="en-US" altLang="ja-JP" sz="2400" dirty="0" smtClean="0"/>
              <a:t>A-SCORE</a:t>
            </a:r>
            <a:r>
              <a:rPr lang="ja-JP" altLang="en-US" sz="2400" dirty="0" smtClean="0"/>
              <a:t>プラグイン</a:t>
            </a:r>
            <a:endParaRPr lang="en-US" altLang="ja-JP" sz="2400" dirty="0" smtClean="0"/>
          </a:p>
          <a:p>
            <a:pPr marL="514350" indent="-514350">
              <a:buBlip>
                <a:blip r:embed="rId4"/>
              </a:buBlip>
            </a:pPr>
            <a:r>
              <a:rPr lang="ja-JP" altLang="en-US" sz="2400" dirty="0" smtClean="0"/>
              <a:t>サーバ：</a:t>
            </a:r>
            <a:r>
              <a:rPr lang="en-US" altLang="ja-JP" sz="2400" dirty="0" smtClean="0"/>
              <a:t>Web</a:t>
            </a:r>
            <a:r>
              <a:rPr lang="ja-JP" altLang="en-US" sz="2400" dirty="0" smtClean="0"/>
              <a:t>サービス</a:t>
            </a:r>
            <a:endParaRPr lang="en-US" altLang="ja-JP" sz="2400" dirty="0" smtClean="0"/>
          </a:p>
        </p:txBody>
      </p:sp>
      <p:sp>
        <p:nvSpPr>
          <p:cNvPr id="75" name="テキスト ボックス 74"/>
          <p:cNvSpPr txBox="1"/>
          <p:nvPr/>
        </p:nvSpPr>
        <p:spPr>
          <a:xfrm>
            <a:off x="1500166" y="6060064"/>
            <a:ext cx="3000396" cy="369332"/>
          </a:xfrm>
          <a:prstGeom prst="rect">
            <a:avLst/>
          </a:prstGeom>
          <a:noFill/>
          <a:ln w="38100">
            <a:solidFill>
              <a:srgbClr val="D20000"/>
            </a:solidFill>
          </a:ln>
        </p:spPr>
        <p:txBody>
          <a:bodyPr wrap="square" rtlCol="0">
            <a:spAutoFit/>
          </a:bodyPr>
          <a:lstStyle/>
          <a:p>
            <a:pPr algn="ctr"/>
            <a:r>
              <a:rPr kumimoji="1" lang="ja-JP" altLang="en-US" dirty="0" smtClean="0">
                <a:solidFill>
                  <a:srgbClr val="C00000"/>
                </a:solidFill>
                <a:latin typeface="+mn-ea"/>
              </a:rPr>
              <a:t>赤色が本研究で実装した部分</a:t>
            </a:r>
            <a:endParaRPr kumimoji="1" lang="ja-JP" altLang="en-US" dirty="0">
              <a:solidFill>
                <a:srgbClr val="C00000"/>
              </a:solidFill>
              <a:latin typeface="+mn-ea"/>
            </a:endParaRPr>
          </a:p>
        </p:txBody>
      </p:sp>
      <p:sp>
        <p:nvSpPr>
          <p:cNvPr id="76" name="Rectangle 3"/>
          <p:cNvSpPr>
            <a:spLocks noChangeArrowheads="1"/>
          </p:cNvSpPr>
          <p:nvPr/>
        </p:nvSpPr>
        <p:spPr bwMode="auto">
          <a:xfrm>
            <a:off x="4588681" y="3429000"/>
            <a:ext cx="4269599" cy="2714644"/>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smtClean="0">
              <a:ln>
                <a:noFill/>
              </a:ln>
              <a:solidFill>
                <a:schemeClr val="tx1"/>
              </a:solidFill>
              <a:effectLst/>
              <a:latin typeface="+mn-ea"/>
            </a:endParaRPr>
          </a:p>
        </p:txBody>
      </p:sp>
      <p:sp>
        <p:nvSpPr>
          <p:cNvPr id="77" name="Rectangle 3"/>
          <p:cNvSpPr>
            <a:spLocks noChangeArrowheads="1"/>
          </p:cNvSpPr>
          <p:nvPr/>
        </p:nvSpPr>
        <p:spPr bwMode="auto">
          <a:xfrm>
            <a:off x="1851759" y="3397443"/>
            <a:ext cx="2092210" cy="2605080"/>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統合開発環境</a:t>
            </a:r>
            <a:br>
              <a:rPr kumimoji="1" lang="ja-JP" altLang="en-US" sz="1600" b="0" i="0" u="none" strike="noStrike" cap="none" normalizeH="0" baseline="0" dirty="0" smtClean="0">
                <a:ln>
                  <a:noFill/>
                </a:ln>
                <a:solidFill>
                  <a:schemeClr val="tx1"/>
                </a:solidFill>
                <a:effectLst/>
                <a:latin typeface="+mn-ea"/>
              </a:rPr>
            </a:br>
            <a:r>
              <a:rPr kumimoji="1" lang="en-US" altLang="ja-JP" sz="1600" b="0" i="0" u="none" strike="noStrike" cap="none" normalizeH="0" baseline="0" dirty="0" smtClean="0">
                <a:ln>
                  <a:noFill/>
                </a:ln>
                <a:solidFill>
                  <a:schemeClr val="tx1"/>
                </a:solidFill>
                <a:effectLst/>
                <a:latin typeface="+mn-ea"/>
              </a:rPr>
              <a:t>Eclipse</a:t>
            </a:r>
            <a:endParaRPr kumimoji="1" lang="ja-JP" altLang="ja-JP" sz="1600" b="0" i="0" u="none" strike="noStrike" cap="none" normalizeH="0" baseline="0" dirty="0" smtClean="0">
              <a:ln>
                <a:noFill/>
              </a:ln>
              <a:solidFill>
                <a:schemeClr val="tx1"/>
              </a:solidFill>
              <a:effectLst/>
              <a:latin typeface="+mn-ea"/>
            </a:endParaRPr>
          </a:p>
        </p:txBody>
      </p:sp>
      <p:sp>
        <p:nvSpPr>
          <p:cNvPr id="78" name="AutoShape 4"/>
          <p:cNvSpPr>
            <a:spLocks noChangeArrowheads="1"/>
          </p:cNvSpPr>
          <p:nvPr/>
        </p:nvSpPr>
        <p:spPr bwMode="auto">
          <a:xfrm>
            <a:off x="2000233" y="4939399"/>
            <a:ext cx="1712634" cy="360102"/>
          </a:xfrm>
          <a:prstGeom prst="roundRect">
            <a:avLst>
              <a:gd name="adj" fmla="val 16667"/>
            </a:avLst>
          </a:prstGeom>
          <a:solidFill>
            <a:srgbClr val="FFFFFF"/>
          </a:solidFill>
          <a:ln w="9525">
            <a:solidFill>
              <a:srgbClr val="D20000"/>
            </a:solidFill>
            <a:round/>
            <a:headEnd/>
            <a:tailEnd/>
          </a:ln>
        </p:spPr>
        <p:txBody>
          <a:bodyPr vert="horz" wrap="square" lIns="0" tIns="0" rIns="0" bIns="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C00000"/>
                </a:solidFill>
                <a:effectLst/>
                <a:latin typeface="+mn-ea"/>
              </a:rPr>
              <a:t>検索クエリ生成部</a:t>
            </a:r>
            <a:endParaRPr kumimoji="1" lang="ja-JP" sz="1600" b="0" i="0" u="none" strike="noStrike" cap="none" normalizeH="0" baseline="0" dirty="0" smtClean="0">
              <a:ln>
                <a:noFill/>
              </a:ln>
              <a:solidFill>
                <a:srgbClr val="C00000"/>
              </a:solidFill>
              <a:effectLst/>
              <a:latin typeface="+mn-ea"/>
            </a:endParaRPr>
          </a:p>
        </p:txBody>
      </p:sp>
      <p:sp>
        <p:nvSpPr>
          <p:cNvPr id="79" name="AutoShape 5"/>
          <p:cNvSpPr>
            <a:spLocks noChangeArrowheads="1"/>
          </p:cNvSpPr>
          <p:nvPr/>
        </p:nvSpPr>
        <p:spPr bwMode="auto">
          <a:xfrm>
            <a:off x="2508620" y="5486783"/>
            <a:ext cx="1204246" cy="335777"/>
          </a:xfrm>
          <a:prstGeom prst="roundRect">
            <a:avLst>
              <a:gd name="adj" fmla="val 16667"/>
            </a:avLst>
          </a:prstGeom>
          <a:solidFill>
            <a:srgbClr val="FFFFFF"/>
          </a:solidFill>
          <a:ln w="9525">
            <a:solidFill>
              <a:srgbClr val="D20000"/>
            </a:solidFill>
            <a:round/>
            <a:headEnd/>
            <a:tailEnd/>
          </a:ln>
        </p:spPr>
        <p:txBody>
          <a:bodyPr vert="horz" wrap="none" lIns="74295" tIns="8890" rIns="74295" bIns="889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C00000"/>
                </a:solidFill>
                <a:effectLst/>
                <a:latin typeface="+mn-ea"/>
              </a:rPr>
              <a:t>部品提示部</a:t>
            </a:r>
            <a:endParaRPr kumimoji="1" lang="ja-JP" sz="1600" b="0" i="0" u="none" strike="noStrike" cap="none" normalizeH="0" baseline="0" dirty="0" smtClean="0">
              <a:ln>
                <a:noFill/>
              </a:ln>
              <a:solidFill>
                <a:srgbClr val="C00000"/>
              </a:solidFill>
              <a:effectLst/>
              <a:latin typeface="+mn-ea"/>
            </a:endParaRPr>
          </a:p>
        </p:txBody>
      </p:sp>
      <p:sp>
        <p:nvSpPr>
          <p:cNvPr id="80" name="AutoShape 6"/>
          <p:cNvSpPr>
            <a:spLocks noChangeArrowheads="1"/>
          </p:cNvSpPr>
          <p:nvPr/>
        </p:nvSpPr>
        <p:spPr bwMode="auto">
          <a:xfrm>
            <a:off x="5136066" y="4939400"/>
            <a:ext cx="1204246" cy="328431"/>
          </a:xfrm>
          <a:prstGeom prst="roundRect">
            <a:avLst>
              <a:gd name="adj" fmla="val 16667"/>
            </a:avLst>
          </a:prstGeom>
          <a:solidFill>
            <a:srgbClr val="FFFFFF"/>
          </a:solidFill>
          <a:ln w="9525">
            <a:solidFill>
              <a:srgbClr val="D20000"/>
            </a:solidFill>
            <a:round/>
            <a:headEnd/>
            <a:tailEnd/>
          </a:ln>
        </p:spPr>
        <p:txBody>
          <a:bodyPr vert="horz" wrap="none" lIns="74295" tIns="8890" rIns="74295" bIns="889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C00000"/>
                </a:solidFill>
                <a:effectLst/>
                <a:latin typeface="+mn-ea"/>
              </a:rPr>
              <a:t>部品検索部</a:t>
            </a:r>
            <a:endParaRPr kumimoji="1" lang="ja-JP" sz="1600" b="0" i="0" u="none" strike="noStrike" cap="none" normalizeH="0" baseline="0" dirty="0" smtClean="0">
              <a:ln>
                <a:noFill/>
              </a:ln>
              <a:solidFill>
                <a:srgbClr val="C00000"/>
              </a:solidFill>
              <a:effectLst/>
              <a:latin typeface="+mn-ea"/>
            </a:endParaRPr>
          </a:p>
        </p:txBody>
      </p:sp>
      <p:sp>
        <p:nvSpPr>
          <p:cNvPr id="81" name="AutoShape 7"/>
          <p:cNvSpPr>
            <a:spLocks noChangeArrowheads="1"/>
          </p:cNvSpPr>
          <p:nvPr/>
        </p:nvSpPr>
        <p:spPr bwMode="auto">
          <a:xfrm>
            <a:off x="7325603" y="4939400"/>
            <a:ext cx="1369692" cy="328429"/>
          </a:xfrm>
          <a:prstGeom prst="roundRect">
            <a:avLst>
              <a:gd name="adj" fmla="val 16667"/>
            </a:avLst>
          </a:prstGeom>
          <a:solidFill>
            <a:srgbClr val="FFFFFF"/>
          </a:solidFill>
          <a:ln w="9525">
            <a:solidFill>
              <a:srgbClr val="D20000"/>
            </a:solidFill>
            <a:round/>
            <a:headEnd/>
            <a:tailEnd/>
          </a:ln>
        </p:spPr>
        <p:txBody>
          <a:bodyPr vert="horz" wrap="square" lIns="74295" tIns="8890" rIns="74295" bIns="889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C00000"/>
                </a:solidFill>
                <a:effectLst/>
                <a:latin typeface="+mn-ea"/>
              </a:rPr>
              <a:t>索引作成部</a:t>
            </a:r>
            <a:endParaRPr kumimoji="1" lang="ja-JP" sz="1600" b="0" i="0" u="none" strike="noStrike" cap="none" normalizeH="0" baseline="0" dirty="0" smtClean="0">
              <a:ln>
                <a:noFill/>
              </a:ln>
              <a:solidFill>
                <a:srgbClr val="C00000"/>
              </a:solidFill>
              <a:effectLst/>
              <a:latin typeface="+mn-ea"/>
            </a:endParaRPr>
          </a:p>
        </p:txBody>
      </p:sp>
      <p:sp>
        <p:nvSpPr>
          <p:cNvPr id="82" name="AutoShape 8"/>
          <p:cNvSpPr>
            <a:spLocks noChangeArrowheads="1"/>
          </p:cNvSpPr>
          <p:nvPr/>
        </p:nvSpPr>
        <p:spPr bwMode="auto">
          <a:xfrm>
            <a:off x="6357950" y="3683195"/>
            <a:ext cx="766338" cy="985292"/>
          </a:xfrm>
          <a:prstGeom prst="flowChartMagneticDisk">
            <a:avLst/>
          </a:prstGeom>
          <a:solidFill>
            <a:srgbClr val="FFFFFF"/>
          </a:solidFill>
          <a:ln w="9525">
            <a:solidFill>
              <a:srgbClr val="000000"/>
            </a:solidFill>
            <a:round/>
            <a:headEnd/>
            <a:tailEnd/>
          </a:ln>
        </p:spPr>
        <p:txBody>
          <a:bodyPr vert="horz" wrap="square" lIns="0" tIns="0" rIns="0" bIns="0" numCol="1" anchor="ctr" anchorCtr="1" compatLnSpc="1">
            <a:prstTxWarp prst="textNoShape">
              <a:avLst/>
            </a:prstTxWarp>
          </a:bodyPr>
          <a:lstStyle/>
          <a:p>
            <a:pPr marL="0" marR="0" lvl="0" indent="0" algn="ctr" defTabSz="914400" rtl="0" eaLnBrk="1" fontAlgn="base" latinLnBrk="0" hangingPunct="1">
              <a:lnSpc>
                <a:spcPct val="84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mn-ea"/>
              </a:rPr>
              <a:t/>
            </a:r>
            <a:br>
              <a:rPr kumimoji="1" lang="en-US" altLang="ja-JP" sz="1600" b="0" i="0" u="none" strike="noStrike" cap="none" normalizeH="0" baseline="0" dirty="0" smtClean="0">
                <a:ln>
                  <a:noFill/>
                </a:ln>
                <a:solidFill>
                  <a:schemeClr val="tx1"/>
                </a:solidFill>
                <a:effectLst/>
                <a:latin typeface="+mn-ea"/>
              </a:rPr>
            </a:br>
            <a:r>
              <a:rPr kumimoji="1" lang="ja-JP" altLang="en-US" sz="1600" b="0" i="0" u="none" strike="noStrike" cap="none" normalizeH="0" baseline="0" dirty="0" smtClean="0">
                <a:ln>
                  <a:noFill/>
                </a:ln>
                <a:solidFill>
                  <a:schemeClr val="tx1"/>
                </a:solidFill>
                <a:effectLst/>
                <a:latin typeface="+mn-ea"/>
              </a:rPr>
              <a:t>部品</a:t>
            </a:r>
            <a:br>
              <a:rPr kumimoji="1" lang="ja-JP" altLang="en-US" sz="1600" b="0" i="0" u="none" strike="noStrike" cap="none" normalizeH="0" baseline="0" dirty="0" smtClean="0">
                <a:ln>
                  <a:noFill/>
                </a:ln>
                <a:solidFill>
                  <a:schemeClr val="tx1"/>
                </a:solidFill>
                <a:effectLst/>
                <a:latin typeface="+mn-ea"/>
              </a:rPr>
            </a:br>
            <a:r>
              <a:rPr kumimoji="1" lang="ja-JP" altLang="en-US" sz="1600" b="0" i="0" u="none" strike="noStrike" cap="none" normalizeH="0" baseline="0" dirty="0" smtClean="0">
                <a:ln>
                  <a:noFill/>
                </a:ln>
                <a:solidFill>
                  <a:schemeClr val="tx1"/>
                </a:solidFill>
                <a:effectLst/>
                <a:latin typeface="+mn-ea"/>
              </a:rPr>
              <a:t>データ</a:t>
            </a:r>
            <a:br>
              <a:rPr kumimoji="1" lang="ja-JP" altLang="en-US" sz="1600" b="0" i="0" u="none" strike="noStrike" cap="none" normalizeH="0" baseline="0" dirty="0" smtClean="0">
                <a:ln>
                  <a:noFill/>
                </a:ln>
                <a:solidFill>
                  <a:schemeClr val="tx1"/>
                </a:solidFill>
                <a:effectLst/>
                <a:latin typeface="+mn-ea"/>
              </a:rPr>
            </a:br>
            <a:r>
              <a:rPr kumimoji="1" lang="ja-JP" altLang="en-US" sz="1600" b="0" i="0" u="none" strike="noStrike" cap="none" normalizeH="0" baseline="0" dirty="0" smtClean="0">
                <a:ln>
                  <a:noFill/>
                </a:ln>
                <a:solidFill>
                  <a:schemeClr val="tx1"/>
                </a:solidFill>
                <a:effectLst/>
                <a:latin typeface="+mn-ea"/>
              </a:rPr>
              <a:t>ベース</a:t>
            </a:r>
            <a:endParaRPr kumimoji="1" lang="ja-JP" sz="1600" b="0" i="0" u="none" strike="noStrike" cap="none" normalizeH="0" baseline="0" dirty="0" smtClean="0">
              <a:ln>
                <a:noFill/>
              </a:ln>
              <a:solidFill>
                <a:schemeClr val="tx1"/>
              </a:solidFill>
              <a:effectLst/>
              <a:latin typeface="+mn-ea"/>
            </a:endParaRPr>
          </a:p>
        </p:txBody>
      </p:sp>
      <p:sp>
        <p:nvSpPr>
          <p:cNvPr id="83" name="AutoShape 9"/>
          <p:cNvSpPr>
            <a:spLocks noChangeArrowheads="1"/>
          </p:cNvSpPr>
          <p:nvPr/>
        </p:nvSpPr>
        <p:spPr bwMode="auto">
          <a:xfrm>
            <a:off x="6340311" y="5267829"/>
            <a:ext cx="766338" cy="766338"/>
          </a:xfrm>
          <a:prstGeom prst="flowChartMagneticDisk">
            <a:avLst/>
          </a:prstGeom>
          <a:solidFill>
            <a:srgbClr val="FFFFFF"/>
          </a:solidFill>
          <a:ln w="9525">
            <a:solidFill>
              <a:srgbClr val="D20000"/>
            </a:solidFill>
            <a:round/>
            <a:headEnd/>
            <a:tailEnd/>
          </a:ln>
        </p:spPr>
        <p:txBody>
          <a:bodyPr vert="horz" wrap="square" lIns="0" tIns="0" rIns="0" bIns="0" numCol="1" anchor="ctr" anchorCtr="1" compatLnSpc="1">
            <a:prstTxWarp prst="textNoShape">
              <a:avLst/>
            </a:prstTxWarp>
          </a:bodyPr>
          <a:lstStyle/>
          <a:p>
            <a:pPr marL="0" marR="0" lvl="0" indent="0" algn="ctr" defTabSz="914400" rtl="0" eaLnBrk="1" fontAlgn="base" latinLnBrk="0" hangingPunct="1">
              <a:lnSpc>
                <a:spcPct val="84000"/>
              </a:lnSpc>
              <a:spcBef>
                <a:spcPct val="0"/>
              </a:spcBef>
              <a:spcAft>
                <a:spcPct val="0"/>
              </a:spcAft>
              <a:buClrTx/>
              <a:buSzTx/>
              <a:buFontTx/>
              <a:buNone/>
              <a:tabLst/>
            </a:pPr>
            <a:r>
              <a:rPr kumimoji="1" lang="en-US" altLang="ja-JP" b="0" i="0" u="none" strike="noStrike" cap="none" normalizeH="0" baseline="0" dirty="0" smtClean="0">
                <a:ln>
                  <a:noFill/>
                </a:ln>
                <a:solidFill>
                  <a:srgbClr val="C00000"/>
                </a:solidFill>
                <a:effectLst/>
                <a:latin typeface="+mn-ea"/>
              </a:rPr>
              <a:t/>
            </a:r>
            <a:br>
              <a:rPr kumimoji="1" lang="en-US" altLang="ja-JP" b="0" i="0" u="none" strike="noStrike" cap="none" normalizeH="0" baseline="0" dirty="0" smtClean="0">
                <a:ln>
                  <a:noFill/>
                </a:ln>
                <a:solidFill>
                  <a:srgbClr val="C00000"/>
                </a:solidFill>
                <a:effectLst/>
                <a:latin typeface="+mn-ea"/>
              </a:rPr>
            </a:br>
            <a:r>
              <a:rPr kumimoji="1" lang="ja-JP" altLang="en-US" b="0" i="0" u="none" strike="noStrike" cap="none" normalizeH="0" baseline="0" dirty="0" smtClean="0">
                <a:ln>
                  <a:noFill/>
                </a:ln>
                <a:solidFill>
                  <a:srgbClr val="C00000"/>
                </a:solidFill>
                <a:effectLst/>
                <a:latin typeface="+mn-ea"/>
              </a:rPr>
              <a:t>索引</a:t>
            </a:r>
            <a:endParaRPr kumimoji="1" lang="ja-JP" b="0" i="0" u="none" strike="noStrike" cap="none" normalizeH="0" baseline="0" dirty="0" smtClean="0">
              <a:ln>
                <a:noFill/>
              </a:ln>
              <a:solidFill>
                <a:srgbClr val="C00000"/>
              </a:solidFill>
              <a:effectLst/>
              <a:latin typeface="+mn-ea"/>
            </a:endParaRPr>
          </a:p>
        </p:txBody>
      </p:sp>
      <p:grpSp>
        <p:nvGrpSpPr>
          <p:cNvPr id="4" name="Group 10"/>
          <p:cNvGrpSpPr>
            <a:grpSpLocks/>
          </p:cNvGrpSpPr>
          <p:nvPr/>
        </p:nvGrpSpPr>
        <p:grpSpPr bwMode="auto">
          <a:xfrm>
            <a:off x="538036" y="4282537"/>
            <a:ext cx="357621" cy="1184774"/>
            <a:chOff x="2957" y="3344"/>
            <a:chExt cx="572" cy="1896"/>
          </a:xfrm>
        </p:grpSpPr>
        <p:sp>
          <p:nvSpPr>
            <p:cNvPr id="85" name="Oval 11"/>
            <p:cNvSpPr>
              <a:spLocks noChangeArrowheads="1"/>
            </p:cNvSpPr>
            <p:nvPr/>
          </p:nvSpPr>
          <p:spPr bwMode="auto">
            <a:xfrm>
              <a:off x="2957" y="3344"/>
              <a:ext cx="572" cy="572"/>
            </a:xfrm>
            <a:prstGeom prst="ellipse">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endParaRPr lang="ja-JP" altLang="en-US" sz="1000">
                <a:latin typeface="+mn-ea"/>
              </a:endParaRPr>
            </a:p>
          </p:txBody>
        </p:sp>
        <p:cxnSp>
          <p:nvCxnSpPr>
            <p:cNvPr id="86" name="AutoShape 12"/>
            <p:cNvCxnSpPr>
              <a:cxnSpLocks noChangeShapeType="1"/>
              <a:stCxn id="85" idx="4"/>
            </p:cNvCxnSpPr>
            <p:nvPr/>
          </p:nvCxnSpPr>
          <p:spPr bwMode="auto">
            <a:xfrm>
              <a:off x="3244" y="3916"/>
              <a:ext cx="0" cy="1039"/>
            </a:xfrm>
            <a:prstGeom prst="straightConnector1">
              <a:avLst/>
            </a:prstGeom>
            <a:noFill/>
            <a:ln w="9525">
              <a:solidFill>
                <a:srgbClr val="000000"/>
              </a:solidFill>
              <a:round/>
              <a:headEnd/>
              <a:tailEnd/>
            </a:ln>
          </p:spPr>
        </p:cxnSp>
        <p:cxnSp>
          <p:nvCxnSpPr>
            <p:cNvPr id="87" name="AutoShape 13"/>
            <p:cNvCxnSpPr>
              <a:cxnSpLocks noChangeShapeType="1"/>
            </p:cNvCxnSpPr>
            <p:nvPr/>
          </p:nvCxnSpPr>
          <p:spPr bwMode="auto">
            <a:xfrm>
              <a:off x="2957" y="4276"/>
              <a:ext cx="572" cy="0"/>
            </a:xfrm>
            <a:prstGeom prst="straightConnector1">
              <a:avLst/>
            </a:prstGeom>
            <a:noFill/>
            <a:ln w="9525">
              <a:solidFill>
                <a:srgbClr val="000000"/>
              </a:solidFill>
              <a:round/>
              <a:headEnd/>
              <a:tailEnd/>
            </a:ln>
          </p:spPr>
        </p:cxnSp>
        <p:cxnSp>
          <p:nvCxnSpPr>
            <p:cNvPr id="88" name="AutoShape 14"/>
            <p:cNvCxnSpPr>
              <a:cxnSpLocks noChangeShapeType="1"/>
            </p:cNvCxnSpPr>
            <p:nvPr/>
          </p:nvCxnSpPr>
          <p:spPr bwMode="auto">
            <a:xfrm flipH="1">
              <a:off x="2957" y="4955"/>
              <a:ext cx="287" cy="285"/>
            </a:xfrm>
            <a:prstGeom prst="straightConnector1">
              <a:avLst/>
            </a:prstGeom>
            <a:noFill/>
            <a:ln w="9525">
              <a:solidFill>
                <a:srgbClr val="000000"/>
              </a:solidFill>
              <a:round/>
              <a:headEnd/>
              <a:tailEnd/>
            </a:ln>
          </p:spPr>
        </p:cxnSp>
        <p:cxnSp>
          <p:nvCxnSpPr>
            <p:cNvPr id="89" name="AutoShape 15"/>
            <p:cNvCxnSpPr>
              <a:cxnSpLocks noChangeShapeType="1"/>
            </p:cNvCxnSpPr>
            <p:nvPr/>
          </p:nvCxnSpPr>
          <p:spPr bwMode="auto">
            <a:xfrm>
              <a:off x="3244" y="4955"/>
              <a:ext cx="285" cy="285"/>
            </a:xfrm>
            <a:prstGeom prst="straightConnector1">
              <a:avLst/>
            </a:prstGeom>
            <a:noFill/>
            <a:ln w="9525">
              <a:solidFill>
                <a:srgbClr val="000000"/>
              </a:solidFill>
              <a:round/>
              <a:headEnd/>
              <a:tailEnd/>
            </a:ln>
          </p:spPr>
        </p:cxnSp>
      </p:grpSp>
      <p:sp>
        <p:nvSpPr>
          <p:cNvPr id="90" name="Text Box 16"/>
          <p:cNvSpPr txBox="1">
            <a:spLocks noChangeArrowheads="1"/>
          </p:cNvSpPr>
          <p:nvPr/>
        </p:nvSpPr>
        <p:spPr bwMode="auto">
          <a:xfrm>
            <a:off x="428596" y="3954107"/>
            <a:ext cx="617932" cy="253011"/>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開発者</a:t>
            </a:r>
            <a:endParaRPr kumimoji="1" lang="ja-JP" sz="1600" b="0" i="0" u="none" strike="noStrike" cap="none" normalizeH="0" baseline="0" dirty="0" smtClean="0">
              <a:ln>
                <a:noFill/>
              </a:ln>
              <a:solidFill>
                <a:schemeClr val="tx1"/>
              </a:solidFill>
              <a:effectLst/>
              <a:latin typeface="+mn-ea"/>
            </a:endParaRPr>
          </a:p>
        </p:txBody>
      </p:sp>
      <p:sp>
        <p:nvSpPr>
          <p:cNvPr id="91" name="AutoShape 22"/>
          <p:cNvSpPr>
            <a:spLocks noChangeArrowheads="1"/>
          </p:cNvSpPr>
          <p:nvPr/>
        </p:nvSpPr>
        <p:spPr bwMode="auto">
          <a:xfrm>
            <a:off x="3056005" y="4282537"/>
            <a:ext cx="766338" cy="547386"/>
          </a:xfrm>
          <a:prstGeom prst="downArrow">
            <a:avLst>
              <a:gd name="adj1" fmla="val 78206"/>
              <a:gd name="adj2" fmla="val 25000"/>
            </a:avLst>
          </a:prstGeom>
          <a:solidFill>
            <a:srgbClr val="FFFFFF"/>
          </a:solidFill>
          <a:ln w="9525">
            <a:solidFill>
              <a:srgbClr val="000000"/>
            </a:solidFill>
            <a:miter lim="800000"/>
            <a:headEnd/>
            <a:tailEnd/>
          </a:ln>
        </p:spPr>
        <p:txBody>
          <a:bodyPr vert="horz" wrap="none" lIns="0" tIns="0" rIns="0" bIns="0" numCol="1" anchor="ctr" anchorCtr="0" compatLnSpc="1">
            <a:prstTxWarp prst="textNoShape">
              <a:avLst/>
            </a:prstTxWarp>
          </a:bodyPr>
          <a:lstStyle/>
          <a:p>
            <a:pPr algn="ctr"/>
            <a:r>
              <a:rPr lang="ja-JP" altLang="en-US" sz="1600" dirty="0" smtClean="0">
                <a:latin typeface="+mn-ea"/>
              </a:rPr>
              <a:t>ソース</a:t>
            </a:r>
            <a:r>
              <a:rPr lang="en-US" altLang="ja-JP" sz="1600" dirty="0" smtClean="0">
                <a:latin typeface="+mn-ea"/>
              </a:rPr>
              <a:t/>
            </a:r>
            <a:br>
              <a:rPr lang="en-US" altLang="ja-JP" sz="1600" dirty="0" smtClean="0">
                <a:latin typeface="+mn-ea"/>
              </a:rPr>
            </a:br>
            <a:r>
              <a:rPr lang="ja-JP" altLang="en-US" sz="1600" dirty="0" smtClean="0">
                <a:latin typeface="+mn-ea"/>
              </a:rPr>
              <a:t>コード</a:t>
            </a:r>
            <a:endParaRPr lang="ja-JP" altLang="en-US" sz="1600" dirty="0">
              <a:latin typeface="+mn-ea"/>
            </a:endParaRPr>
          </a:p>
        </p:txBody>
      </p:sp>
      <p:sp>
        <p:nvSpPr>
          <p:cNvPr id="92" name="AutoShape 23"/>
          <p:cNvSpPr>
            <a:spLocks noChangeArrowheads="1"/>
          </p:cNvSpPr>
          <p:nvPr/>
        </p:nvSpPr>
        <p:spPr bwMode="auto">
          <a:xfrm>
            <a:off x="3822343" y="4829922"/>
            <a:ext cx="1204246" cy="547384"/>
          </a:xfrm>
          <a:prstGeom prst="rightArrow">
            <a:avLst>
              <a:gd name="adj1" fmla="val 50000"/>
              <a:gd name="adj2" fmla="val 51148"/>
            </a:avLst>
          </a:prstGeom>
          <a:solidFill>
            <a:srgbClr val="FFFFFF"/>
          </a:solidFill>
          <a:ln w="9525">
            <a:solidFill>
              <a:srgbClr val="000000"/>
            </a:solidFill>
            <a:miter lim="800000"/>
            <a:headEnd/>
            <a:tailEnd/>
          </a:ln>
        </p:spPr>
        <p:txBody>
          <a:bodyPr vert="horz" wrap="none" lIns="0" tIns="0" rIns="0" bIns="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検索クエリ</a:t>
            </a:r>
            <a:endParaRPr kumimoji="1" lang="ja-JP" sz="1600" b="0" i="0" u="none" strike="noStrike" cap="none" normalizeH="0" baseline="0" dirty="0" smtClean="0">
              <a:ln>
                <a:noFill/>
              </a:ln>
              <a:solidFill>
                <a:schemeClr val="tx1"/>
              </a:solidFill>
              <a:effectLst/>
              <a:latin typeface="+mn-ea"/>
            </a:endParaRPr>
          </a:p>
        </p:txBody>
      </p:sp>
      <p:sp>
        <p:nvSpPr>
          <p:cNvPr id="93" name="Text Box 27"/>
          <p:cNvSpPr txBox="1">
            <a:spLocks noChangeArrowheads="1"/>
          </p:cNvSpPr>
          <p:nvPr/>
        </p:nvSpPr>
        <p:spPr bwMode="auto">
          <a:xfrm>
            <a:off x="2357422" y="3143248"/>
            <a:ext cx="1255326" cy="25057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クライアント</a:t>
            </a:r>
            <a:endParaRPr kumimoji="1" lang="ja-JP" sz="1600" b="0" i="0" u="none" strike="noStrike" cap="none" normalizeH="0" baseline="0" dirty="0" smtClean="0">
              <a:ln>
                <a:noFill/>
              </a:ln>
              <a:solidFill>
                <a:schemeClr val="tx1"/>
              </a:solidFill>
              <a:effectLst/>
              <a:latin typeface="+mn-ea"/>
            </a:endParaRPr>
          </a:p>
        </p:txBody>
      </p:sp>
      <p:sp>
        <p:nvSpPr>
          <p:cNvPr id="94" name="Text Box 28"/>
          <p:cNvSpPr txBox="1">
            <a:spLocks noChangeArrowheads="1"/>
          </p:cNvSpPr>
          <p:nvPr/>
        </p:nvSpPr>
        <p:spPr bwMode="auto">
          <a:xfrm>
            <a:off x="6286512" y="3214686"/>
            <a:ext cx="773630" cy="21895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サーバ</a:t>
            </a:r>
            <a:endParaRPr kumimoji="1" lang="ja-JP" sz="1600" b="0" i="0" u="none" strike="noStrike" cap="none" normalizeH="0" baseline="0" dirty="0" smtClean="0">
              <a:ln>
                <a:noFill/>
              </a:ln>
              <a:solidFill>
                <a:schemeClr val="tx1"/>
              </a:solidFill>
              <a:effectLst/>
              <a:latin typeface="+mn-ea"/>
            </a:endParaRPr>
          </a:p>
        </p:txBody>
      </p:sp>
      <p:sp>
        <p:nvSpPr>
          <p:cNvPr id="95" name="Text Box 29"/>
          <p:cNvSpPr txBox="1">
            <a:spLocks noChangeArrowheads="1"/>
          </p:cNvSpPr>
          <p:nvPr/>
        </p:nvSpPr>
        <p:spPr bwMode="auto">
          <a:xfrm>
            <a:off x="7106650" y="5377306"/>
            <a:ext cx="1108688" cy="26627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事前に構築</a:t>
            </a:r>
            <a:endParaRPr kumimoji="1" lang="ja-JP" sz="1600" b="0" i="0" u="none" strike="noStrike" cap="none" normalizeH="0" baseline="0" dirty="0" smtClean="0">
              <a:ln>
                <a:noFill/>
              </a:ln>
              <a:solidFill>
                <a:schemeClr val="tx1"/>
              </a:solidFill>
              <a:effectLst/>
              <a:latin typeface="+mn-ea"/>
            </a:endParaRPr>
          </a:p>
        </p:txBody>
      </p:sp>
      <p:sp>
        <p:nvSpPr>
          <p:cNvPr id="96" name="屈折矢印 95"/>
          <p:cNvSpPr/>
          <p:nvPr/>
        </p:nvSpPr>
        <p:spPr>
          <a:xfrm rot="5400000" flipV="1">
            <a:off x="4406846" y="4792803"/>
            <a:ext cx="437907" cy="1606915"/>
          </a:xfrm>
          <a:prstGeom prst="bentUpArrow">
            <a:avLst>
              <a:gd name="adj1" fmla="val 50000"/>
              <a:gd name="adj2" fmla="val 46111"/>
              <a:gd name="adj3" fmla="val 42778"/>
            </a:avLst>
          </a:prstGeom>
          <a:solidFill>
            <a:srgbClr val="FFFFFF"/>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latin typeface="+mn-ea"/>
            </a:endParaRPr>
          </a:p>
        </p:txBody>
      </p:sp>
      <p:sp>
        <p:nvSpPr>
          <p:cNvPr id="97" name="屈折矢印 96"/>
          <p:cNvSpPr/>
          <p:nvPr/>
        </p:nvSpPr>
        <p:spPr>
          <a:xfrm rot="5400000" flipV="1">
            <a:off x="7489819" y="5103614"/>
            <a:ext cx="656861" cy="1204246"/>
          </a:xfrm>
          <a:prstGeom prst="bentUpArrow">
            <a:avLst>
              <a:gd name="adj1" fmla="val 35370"/>
              <a:gd name="adj2" fmla="val 33094"/>
              <a:gd name="adj3" fmla="val 33889"/>
            </a:avLst>
          </a:prstGeom>
          <a:solidFill>
            <a:srgbClr val="FFFFFF"/>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n-ea"/>
            </a:endParaRPr>
          </a:p>
        </p:txBody>
      </p:sp>
      <p:sp>
        <p:nvSpPr>
          <p:cNvPr id="98" name="屈折矢印 97"/>
          <p:cNvSpPr/>
          <p:nvPr/>
        </p:nvSpPr>
        <p:spPr>
          <a:xfrm flipH="1" flipV="1">
            <a:off x="5464496" y="3954107"/>
            <a:ext cx="766338" cy="875815"/>
          </a:xfrm>
          <a:prstGeom prst="bentUpArrow">
            <a:avLst>
              <a:gd name="adj1" fmla="val 25000"/>
              <a:gd name="adj2" fmla="val 28094"/>
              <a:gd name="adj3" fmla="val 25000"/>
            </a:avLst>
          </a:prstGeom>
          <a:solidFill>
            <a:srgbClr val="FFFFFF"/>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n-ea"/>
            </a:endParaRPr>
          </a:p>
        </p:txBody>
      </p:sp>
      <p:sp>
        <p:nvSpPr>
          <p:cNvPr id="99" name="屈折矢印 98"/>
          <p:cNvSpPr/>
          <p:nvPr/>
        </p:nvSpPr>
        <p:spPr>
          <a:xfrm flipH="1">
            <a:off x="5464496" y="5377306"/>
            <a:ext cx="766338" cy="547384"/>
          </a:xfrm>
          <a:prstGeom prst="bentUpArrow">
            <a:avLst>
              <a:gd name="adj1" fmla="val 38926"/>
              <a:gd name="adj2" fmla="val 40057"/>
              <a:gd name="adj3" fmla="val 33889"/>
            </a:avLst>
          </a:prstGeom>
          <a:solidFill>
            <a:srgbClr val="FFFFFF"/>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n-ea"/>
            </a:endParaRPr>
          </a:p>
        </p:txBody>
      </p:sp>
      <p:sp>
        <p:nvSpPr>
          <p:cNvPr id="100" name="AutoShape 22"/>
          <p:cNvSpPr>
            <a:spLocks noChangeArrowheads="1"/>
          </p:cNvSpPr>
          <p:nvPr/>
        </p:nvSpPr>
        <p:spPr bwMode="auto">
          <a:xfrm>
            <a:off x="2180190" y="4282537"/>
            <a:ext cx="820174" cy="547384"/>
          </a:xfrm>
          <a:prstGeom prst="downArrow">
            <a:avLst>
              <a:gd name="adj1" fmla="val 63602"/>
              <a:gd name="adj2" fmla="val 25000"/>
            </a:avLst>
          </a:prstGeom>
          <a:solidFill>
            <a:srgbClr val="FFFFFF"/>
          </a:solidFill>
          <a:ln w="9525">
            <a:solidFill>
              <a:srgbClr val="000000"/>
            </a:solidFill>
            <a:miter lim="800000"/>
            <a:headEnd/>
            <a:tailEnd/>
          </a:ln>
        </p:spPr>
        <p:txBody>
          <a:bodyPr vert="horz" wrap="none" lIns="0" tIns="0" rIns="0" bIns="0" numCol="1" anchor="ctr" anchorCtr="1" compatLnSpc="1">
            <a:prstTxWarp prst="textNoShape">
              <a:avLst/>
            </a:prstTxWarp>
          </a:bodyPr>
          <a:lstStyle/>
          <a:p>
            <a:pPr algn="ctr"/>
            <a:r>
              <a:rPr lang="ja-JP" altLang="en-US" sz="1600" dirty="0" smtClean="0">
                <a:latin typeface="+mn-ea"/>
              </a:rPr>
              <a:t>ｶｰｿﾙ</a:t>
            </a:r>
            <a:r>
              <a:rPr lang="en-US" altLang="ja-JP" sz="1600" dirty="0" smtClean="0">
                <a:latin typeface="+mn-ea"/>
              </a:rPr>
              <a:t/>
            </a:r>
            <a:br>
              <a:rPr lang="en-US" altLang="ja-JP" sz="1600" dirty="0" smtClean="0">
                <a:latin typeface="+mn-ea"/>
              </a:rPr>
            </a:br>
            <a:r>
              <a:rPr lang="ja-JP" altLang="en-US" sz="1600" dirty="0" smtClean="0">
                <a:latin typeface="+mn-ea"/>
              </a:rPr>
              <a:t>位置</a:t>
            </a:r>
            <a:endParaRPr lang="ja-JP" altLang="en-US" sz="1600" dirty="0">
              <a:latin typeface="+mn-ea"/>
            </a:endParaRPr>
          </a:p>
        </p:txBody>
      </p:sp>
      <p:sp>
        <p:nvSpPr>
          <p:cNvPr id="101" name="Text Box 29"/>
          <p:cNvSpPr txBox="1">
            <a:spLocks noChangeArrowheads="1"/>
          </p:cNvSpPr>
          <p:nvPr/>
        </p:nvSpPr>
        <p:spPr bwMode="auto">
          <a:xfrm>
            <a:off x="4041297" y="5506245"/>
            <a:ext cx="985292" cy="25057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600" dirty="0" smtClean="0">
                <a:latin typeface="+mn-ea"/>
              </a:rPr>
              <a:t>部品一覧</a:t>
            </a:r>
            <a:endParaRPr kumimoji="1" lang="ja-JP" sz="1600" b="0" i="0" u="none" strike="noStrike" cap="none" normalizeH="0" baseline="0" dirty="0" smtClean="0">
              <a:ln>
                <a:noFill/>
              </a:ln>
              <a:solidFill>
                <a:schemeClr val="tx1"/>
              </a:solidFill>
              <a:effectLst/>
              <a:latin typeface="+mn-ea"/>
            </a:endParaRPr>
          </a:p>
        </p:txBody>
      </p:sp>
      <p:sp>
        <p:nvSpPr>
          <p:cNvPr id="102" name="山形 101"/>
          <p:cNvSpPr/>
          <p:nvPr/>
        </p:nvSpPr>
        <p:spPr>
          <a:xfrm>
            <a:off x="1085421" y="3876302"/>
            <a:ext cx="1094769" cy="328431"/>
          </a:xfrm>
          <a:prstGeom prst="chevron">
            <a:avLst/>
          </a:prstGeom>
          <a:solidFill>
            <a:schemeClr val="bg1"/>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lvl="0" algn="ctr" fontAlgn="base">
              <a:spcBef>
                <a:spcPct val="0"/>
              </a:spcBef>
              <a:spcAft>
                <a:spcPct val="0"/>
              </a:spcAft>
            </a:pPr>
            <a:r>
              <a:rPr lang="ja-JP" altLang="en-US" sz="1600" dirty="0" smtClean="0">
                <a:solidFill>
                  <a:schemeClr val="tx1"/>
                </a:solidFill>
                <a:latin typeface="+mn-ea"/>
              </a:rPr>
              <a:t>編集</a:t>
            </a:r>
          </a:p>
        </p:txBody>
      </p:sp>
      <p:sp>
        <p:nvSpPr>
          <p:cNvPr id="103" name="山形 102"/>
          <p:cNvSpPr/>
          <p:nvPr/>
        </p:nvSpPr>
        <p:spPr>
          <a:xfrm flipH="1">
            <a:off x="1085421" y="5486783"/>
            <a:ext cx="1313723" cy="328431"/>
          </a:xfrm>
          <a:prstGeom prst="chevron">
            <a:avLst/>
          </a:prstGeom>
          <a:solidFill>
            <a:schemeClr val="bg1"/>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fontAlgn="base">
              <a:spcBef>
                <a:spcPct val="0"/>
              </a:spcBef>
              <a:spcAft>
                <a:spcPct val="0"/>
              </a:spcAft>
            </a:pPr>
            <a:r>
              <a:rPr lang="ja-JP" altLang="en-US" sz="1600" dirty="0" smtClean="0">
                <a:solidFill>
                  <a:schemeClr val="tx1"/>
                </a:solidFill>
                <a:latin typeface="+mn-ea"/>
              </a:rPr>
              <a:t>部品の提示</a:t>
            </a:r>
          </a:p>
        </p:txBody>
      </p:sp>
      <p:sp>
        <p:nvSpPr>
          <p:cNvPr id="104" name="AutoShape 4"/>
          <p:cNvSpPr>
            <a:spLocks noChangeArrowheads="1"/>
          </p:cNvSpPr>
          <p:nvPr/>
        </p:nvSpPr>
        <p:spPr bwMode="auto">
          <a:xfrm>
            <a:off x="2289666" y="3897508"/>
            <a:ext cx="1423200" cy="307223"/>
          </a:xfrm>
          <a:prstGeom prst="roundRect">
            <a:avLst>
              <a:gd name="adj" fmla="val 16667"/>
            </a:avLst>
          </a:prstGeom>
          <a:solidFill>
            <a:srgbClr val="FFFFFF"/>
          </a:solidFill>
          <a:ln w="9525">
            <a:solidFill>
              <a:srgbClr val="000000"/>
            </a:solidFill>
            <a:round/>
            <a:headEnd/>
            <a:tailEnd/>
          </a:ln>
        </p:spPr>
        <p:txBody>
          <a:bodyPr vert="horz" wrap="square" lIns="0" tIns="0" rIns="0" bIns="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エディタ</a:t>
            </a:r>
            <a:endParaRPr kumimoji="1" lang="ja-JP" sz="1600" b="0" i="0" u="none" strike="noStrike" cap="none" normalizeH="0" baseline="0" dirty="0" smtClean="0">
              <a:ln>
                <a:noFill/>
              </a:ln>
              <a:solidFill>
                <a:schemeClr val="tx1"/>
              </a:solidFill>
              <a:effectLst/>
              <a:latin typeface="+mn-ea"/>
            </a:endParaRPr>
          </a:p>
        </p:txBody>
      </p:sp>
      <p:sp>
        <p:nvSpPr>
          <p:cNvPr id="105" name="屈折矢印 104"/>
          <p:cNvSpPr/>
          <p:nvPr/>
        </p:nvSpPr>
        <p:spPr>
          <a:xfrm flipV="1">
            <a:off x="7216127" y="3954107"/>
            <a:ext cx="1313723" cy="875815"/>
          </a:xfrm>
          <a:prstGeom prst="bentUpArrow">
            <a:avLst>
              <a:gd name="adj1" fmla="val 25000"/>
              <a:gd name="adj2" fmla="val 28094"/>
              <a:gd name="adj3" fmla="val 25000"/>
            </a:avLst>
          </a:prstGeom>
          <a:solidFill>
            <a:srgbClr val="FFFFFF"/>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n-ea"/>
            </a:endParaRPr>
          </a:p>
        </p:txBody>
      </p:sp>
    </p:spTree>
    <p:custDataLst>
      <p:tags r:id="rId1"/>
    </p:custDataLst>
  </p:cSld>
  <p:clrMapOvr>
    <a:masterClrMapping/>
  </p:clrMapOvr>
  <p:transition advTm="66797"/>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ツールデモ</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デモ内容</a:t>
            </a:r>
            <a:endParaRPr lang="en-US" altLang="ja-JP" dirty="0" smtClean="0"/>
          </a:p>
          <a:p>
            <a:pPr lvl="1"/>
            <a:r>
              <a:rPr lang="ja-JP" altLang="en-US" dirty="0" smtClean="0"/>
              <a:t>ソースコードを編集中に自動的に部品が推薦される</a:t>
            </a:r>
            <a:endParaRPr lang="en-US" altLang="ja-JP" dirty="0" smtClean="0"/>
          </a:p>
          <a:p>
            <a:pPr lvl="1"/>
            <a:r>
              <a:rPr lang="ja-JP" altLang="en-US" dirty="0" smtClean="0"/>
              <a:t>部品のソースコードを閲覧して再利用できるかどうかを判断する</a:t>
            </a:r>
            <a:endParaRPr lang="en-US" altLang="ja-JP" dirty="0" smtClean="0"/>
          </a:p>
          <a:p>
            <a:pPr lvl="1"/>
            <a:r>
              <a:rPr lang="ja-JP" altLang="en-US" dirty="0" smtClean="0"/>
              <a:t>部品をプロジェクトにインポートして再利用する</a:t>
            </a:r>
          </a:p>
          <a:p>
            <a:r>
              <a:rPr lang="ja-JP" altLang="en-US" dirty="0" smtClean="0"/>
              <a:t>ソースコード編集中の状況</a:t>
            </a:r>
            <a:endParaRPr lang="en-US" altLang="ja-JP" dirty="0" smtClean="0"/>
          </a:p>
          <a:p>
            <a:pPr lvl="1"/>
            <a:r>
              <a:rPr lang="ja-JP" altLang="en-US" dirty="0" smtClean="0"/>
              <a:t>ファイルパスを表す</a:t>
            </a:r>
            <a:r>
              <a:rPr lang="en-US" altLang="ja-JP" dirty="0" smtClean="0"/>
              <a:t>File</a:t>
            </a:r>
            <a:r>
              <a:rPr lang="ja-JP" altLang="en-US" dirty="0" smtClean="0"/>
              <a:t>オブジェクトから拡張子を取り出したい</a:t>
            </a:r>
            <a:endParaRPr lang="en-US" altLang="ja-JP" dirty="0" smtClean="0"/>
          </a:p>
          <a:p>
            <a:endParaRPr kumimoji="1" lang="en-US" altLang="ja-JP"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広い範囲の</a:t>
            </a:r>
            <a:r>
              <a:rPr lang="ja-JP" altLang="en-US" dirty="0" smtClean="0"/>
              <a:t>再利用に対応した部品</a:t>
            </a:r>
            <a:r>
              <a:rPr lang="ja-JP" altLang="en-US" dirty="0" smtClean="0"/>
              <a:t>自動推薦手法を提案</a:t>
            </a:r>
            <a:endParaRPr lang="en-US" altLang="ja-JP" dirty="0" smtClean="0"/>
          </a:p>
          <a:p>
            <a:pPr lvl="1"/>
            <a:r>
              <a:rPr lang="ja-JP" altLang="en-US" dirty="0" smtClean="0"/>
              <a:t>開発者による編集を監視して自動的に検索</a:t>
            </a:r>
            <a:endParaRPr lang="en-US" altLang="ja-JP" dirty="0" smtClean="0"/>
          </a:p>
          <a:p>
            <a:pPr lvl="1"/>
            <a:r>
              <a:rPr lang="ja-JP" altLang="en-US" dirty="0" smtClean="0"/>
              <a:t>識別子とコメントを元に</a:t>
            </a:r>
            <a:r>
              <a:rPr lang="ja-JP" altLang="en-US" dirty="0" smtClean="0"/>
              <a:t>再利用候補部品</a:t>
            </a:r>
            <a:r>
              <a:rPr lang="ja-JP" altLang="en-US" dirty="0" smtClean="0"/>
              <a:t>を提示</a:t>
            </a:r>
            <a:endParaRPr lang="en-US" altLang="ja-JP" dirty="0" smtClean="0"/>
          </a:p>
          <a:p>
            <a:endParaRPr kumimoji="1" lang="en-US" altLang="ja-JP" dirty="0" smtClean="0"/>
          </a:p>
          <a:p>
            <a:r>
              <a:rPr kumimoji="1" lang="ja-JP" altLang="en-US" dirty="0" smtClean="0"/>
              <a:t>今後の課題</a:t>
            </a:r>
            <a:endParaRPr kumimoji="1" lang="en-US" altLang="ja-JP" dirty="0" smtClean="0"/>
          </a:p>
          <a:p>
            <a:pPr lvl="1"/>
            <a:r>
              <a:rPr lang="ja-JP" altLang="en-US" dirty="0" smtClean="0"/>
              <a:t>手法の詳細の調整</a:t>
            </a:r>
            <a:endParaRPr lang="en-US" altLang="ja-JP" dirty="0" smtClean="0"/>
          </a:p>
          <a:p>
            <a:pPr lvl="2"/>
            <a:r>
              <a:rPr lang="ja-JP" altLang="en-US" dirty="0" smtClean="0"/>
              <a:t>重みの付け方など</a:t>
            </a:r>
            <a:endParaRPr lang="en-US" altLang="ja-JP" dirty="0" smtClean="0"/>
          </a:p>
          <a:p>
            <a:pPr lvl="1"/>
            <a:r>
              <a:rPr lang="ja-JP" altLang="en-US" dirty="0" smtClean="0"/>
              <a:t>評価実験</a:t>
            </a:r>
            <a:endParaRPr lang="en-US" altLang="ja-JP" dirty="0" smtClean="0"/>
          </a:p>
        </p:txBody>
      </p:sp>
    </p:spTree>
  </p:cSld>
  <p:clrMapOvr>
    <a:masterClrMapping/>
  </p:clrMapOvr>
  <p:transition advTm="7187"/>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部品自動推薦を用いた再利用</a:t>
            </a:r>
            <a:endParaRPr kumimoji="1" lang="ja-JP" altLang="en-US" dirty="0"/>
          </a:p>
        </p:txBody>
      </p:sp>
      <p:sp>
        <p:nvSpPr>
          <p:cNvPr id="25" name="正方形/長方形 24"/>
          <p:cNvSpPr/>
          <p:nvPr/>
        </p:nvSpPr>
        <p:spPr bwMode="auto">
          <a:xfrm>
            <a:off x="7286644" y="2500306"/>
            <a:ext cx="1571636" cy="3143272"/>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altLang="ja-JP" sz="2000" b="1" dirty="0" smtClean="0">
              <a:latin typeface="Courier New" pitchFamily="49" charset="0"/>
              <a:ea typeface="ＭＳ Ｐゴシック" pitchFamily="50" charset="-128"/>
              <a:cs typeface="Courier New" pitchFamily="49" charset="0"/>
            </a:endParaRPr>
          </a:p>
        </p:txBody>
      </p:sp>
      <p:grpSp>
        <p:nvGrpSpPr>
          <p:cNvPr id="3" name="グループ化 4"/>
          <p:cNvGrpSpPr/>
          <p:nvPr/>
        </p:nvGrpSpPr>
        <p:grpSpPr>
          <a:xfrm>
            <a:off x="357158" y="3357562"/>
            <a:ext cx="785819" cy="1643074"/>
            <a:chOff x="1500165" y="3929066"/>
            <a:chExt cx="785819" cy="1643074"/>
          </a:xfrm>
        </p:grpSpPr>
        <p:sp>
          <p:nvSpPr>
            <p:cNvPr id="28" name="円/楕円 27"/>
            <p:cNvSpPr/>
            <p:nvPr/>
          </p:nvSpPr>
          <p:spPr bwMode="auto">
            <a:xfrm>
              <a:off x="1571604" y="3929066"/>
              <a:ext cx="571504" cy="571504"/>
            </a:xfrm>
            <a:prstGeom prst="ellipse">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29" name="直線コネクタ 28"/>
            <p:cNvCxnSpPr>
              <a:stCxn id="28" idx="4"/>
            </p:cNvCxnSpPr>
            <p:nvPr/>
          </p:nvCxnSpPr>
          <p:spPr bwMode="auto">
            <a:xfrm rot="5400000">
              <a:off x="1464447" y="4893479"/>
              <a:ext cx="785818"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30" name="直線コネクタ 29"/>
            <p:cNvCxnSpPr/>
            <p:nvPr/>
          </p:nvCxnSpPr>
          <p:spPr bwMode="auto">
            <a:xfrm rot="10800000" flipV="1">
              <a:off x="1500166" y="4643446"/>
              <a:ext cx="357190" cy="285752"/>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31" name="直線コネクタ 30"/>
            <p:cNvCxnSpPr/>
            <p:nvPr/>
          </p:nvCxnSpPr>
          <p:spPr bwMode="auto">
            <a:xfrm rot="10800000" flipV="1">
              <a:off x="1500165" y="5286388"/>
              <a:ext cx="357190" cy="285752"/>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32" name="直線コネクタ 31"/>
            <p:cNvCxnSpPr/>
            <p:nvPr/>
          </p:nvCxnSpPr>
          <p:spPr bwMode="auto">
            <a:xfrm>
              <a:off x="1857357" y="4643446"/>
              <a:ext cx="428627" cy="285752"/>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33" name="直線コネクタ 32"/>
            <p:cNvCxnSpPr/>
            <p:nvPr/>
          </p:nvCxnSpPr>
          <p:spPr bwMode="auto">
            <a:xfrm>
              <a:off x="1857356" y="5286388"/>
              <a:ext cx="428628" cy="285752"/>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34" name="テキスト ボックス 33"/>
          <p:cNvSpPr txBox="1"/>
          <p:nvPr/>
        </p:nvSpPr>
        <p:spPr>
          <a:xfrm>
            <a:off x="142844" y="5143512"/>
            <a:ext cx="1214446" cy="369332"/>
          </a:xfrm>
          <a:prstGeom prst="rect">
            <a:avLst/>
          </a:prstGeom>
          <a:noFill/>
        </p:spPr>
        <p:txBody>
          <a:bodyPr wrap="square" rtlCol="0">
            <a:spAutoFit/>
          </a:bodyPr>
          <a:lstStyle/>
          <a:p>
            <a:pPr algn="ctr"/>
            <a:r>
              <a:rPr kumimoji="1" lang="ja-JP" altLang="en-US" dirty="0" smtClean="0"/>
              <a:t>開発者</a:t>
            </a:r>
            <a:endParaRPr kumimoji="1" lang="ja-JP" altLang="en-US" dirty="0"/>
          </a:p>
        </p:txBody>
      </p:sp>
      <p:sp>
        <p:nvSpPr>
          <p:cNvPr id="35" name="テキスト ボックス 34"/>
          <p:cNvSpPr txBox="1"/>
          <p:nvPr/>
        </p:nvSpPr>
        <p:spPr>
          <a:xfrm>
            <a:off x="7286644" y="5711627"/>
            <a:ext cx="1571636" cy="369332"/>
          </a:xfrm>
          <a:prstGeom prst="rect">
            <a:avLst/>
          </a:prstGeom>
          <a:noFill/>
        </p:spPr>
        <p:txBody>
          <a:bodyPr wrap="square" rtlCol="0">
            <a:spAutoFit/>
          </a:bodyPr>
          <a:lstStyle/>
          <a:p>
            <a:pPr algn="ctr"/>
            <a:r>
              <a:rPr kumimoji="1" lang="ja-JP" altLang="en-US" dirty="0" smtClean="0"/>
              <a:t>検索エンジン</a:t>
            </a:r>
            <a:endParaRPr kumimoji="1" lang="ja-JP" altLang="en-US" dirty="0"/>
          </a:p>
        </p:txBody>
      </p:sp>
      <p:sp>
        <p:nvSpPr>
          <p:cNvPr id="36" name="右矢印 35"/>
          <p:cNvSpPr/>
          <p:nvPr/>
        </p:nvSpPr>
        <p:spPr bwMode="auto">
          <a:xfrm>
            <a:off x="1285852" y="3429000"/>
            <a:ext cx="1928826" cy="714380"/>
          </a:xfrm>
          <a:prstGeom prst="righ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1.</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コードの入力</a:t>
            </a:r>
          </a:p>
        </p:txBody>
      </p:sp>
      <p:sp>
        <p:nvSpPr>
          <p:cNvPr id="37" name="正方形/長方形 36"/>
          <p:cNvSpPr/>
          <p:nvPr/>
        </p:nvSpPr>
        <p:spPr bwMode="auto">
          <a:xfrm>
            <a:off x="3357554" y="2500306"/>
            <a:ext cx="1714512" cy="3571900"/>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altLang="ja-JP" sz="2000" b="1" dirty="0" smtClean="0">
              <a:latin typeface="Courier New" pitchFamily="49" charset="0"/>
              <a:ea typeface="ＭＳ Ｐゴシック" pitchFamily="50" charset="-128"/>
              <a:cs typeface="Courier New" pitchFamily="49" charset="0"/>
            </a:endParaRPr>
          </a:p>
        </p:txBody>
      </p:sp>
      <p:sp>
        <p:nvSpPr>
          <p:cNvPr id="39" name="テキスト ボックス 38"/>
          <p:cNvSpPr txBox="1"/>
          <p:nvPr/>
        </p:nvSpPr>
        <p:spPr>
          <a:xfrm>
            <a:off x="3214678" y="6072206"/>
            <a:ext cx="2071702" cy="369332"/>
          </a:xfrm>
          <a:prstGeom prst="rect">
            <a:avLst/>
          </a:prstGeom>
          <a:noFill/>
        </p:spPr>
        <p:txBody>
          <a:bodyPr wrap="square" rtlCol="0">
            <a:spAutoFit/>
          </a:bodyPr>
          <a:lstStyle/>
          <a:p>
            <a:pPr algn="ctr"/>
            <a:r>
              <a:rPr kumimoji="1" lang="ja-JP" altLang="en-US" dirty="0" smtClean="0"/>
              <a:t>エディタ</a:t>
            </a:r>
            <a:endParaRPr kumimoji="1" lang="ja-JP" altLang="en-US" dirty="0"/>
          </a:p>
        </p:txBody>
      </p:sp>
      <p:sp>
        <p:nvSpPr>
          <p:cNvPr id="41" name="円/楕円 40"/>
          <p:cNvSpPr/>
          <p:nvPr/>
        </p:nvSpPr>
        <p:spPr>
          <a:xfrm>
            <a:off x="3428992" y="2857496"/>
            <a:ext cx="1571636" cy="12144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dirty="0" smtClean="0">
                <a:solidFill>
                  <a:schemeClr val="tx1"/>
                </a:solidFill>
              </a:rPr>
              <a:t>2.</a:t>
            </a:r>
            <a:r>
              <a:rPr kumimoji="1" lang="ja-JP" altLang="en-US" dirty="0" smtClean="0">
                <a:solidFill>
                  <a:schemeClr val="tx1"/>
                </a:solidFill>
              </a:rPr>
              <a:t>トリガを</a:t>
            </a:r>
            <a:r>
              <a:rPr kumimoji="1" lang="en-US" altLang="ja-JP" dirty="0" smtClean="0">
                <a:solidFill>
                  <a:schemeClr val="tx1"/>
                </a:solidFill>
              </a:rPr>
              <a:t/>
            </a:r>
            <a:br>
              <a:rPr kumimoji="1" lang="en-US" altLang="ja-JP" dirty="0" smtClean="0">
                <a:solidFill>
                  <a:schemeClr val="tx1"/>
                </a:solidFill>
              </a:rPr>
            </a:br>
            <a:r>
              <a:rPr kumimoji="1" lang="ja-JP" altLang="en-US" dirty="0" smtClean="0">
                <a:solidFill>
                  <a:schemeClr val="tx1"/>
                </a:solidFill>
              </a:rPr>
              <a:t>検出</a:t>
            </a:r>
            <a:endParaRPr kumimoji="1" lang="ja-JP" altLang="en-US" dirty="0">
              <a:solidFill>
                <a:schemeClr val="tx1"/>
              </a:solidFill>
            </a:endParaRPr>
          </a:p>
        </p:txBody>
      </p:sp>
      <p:sp>
        <p:nvSpPr>
          <p:cNvPr id="42" name="右矢印 41"/>
          <p:cNvSpPr/>
          <p:nvPr/>
        </p:nvSpPr>
        <p:spPr bwMode="auto">
          <a:xfrm>
            <a:off x="5143504" y="3214686"/>
            <a:ext cx="2071702" cy="714380"/>
          </a:xfrm>
          <a:prstGeom prst="righ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4.</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クエリを送信</a:t>
            </a:r>
          </a:p>
        </p:txBody>
      </p:sp>
      <p:sp>
        <p:nvSpPr>
          <p:cNvPr id="43" name="円/楕円 42"/>
          <p:cNvSpPr/>
          <p:nvPr/>
        </p:nvSpPr>
        <p:spPr>
          <a:xfrm>
            <a:off x="7429520" y="2928934"/>
            <a:ext cx="1285884" cy="12144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dirty="0" smtClean="0">
                <a:solidFill>
                  <a:schemeClr val="tx1"/>
                </a:solidFill>
              </a:rPr>
              <a:t>5.</a:t>
            </a:r>
            <a:r>
              <a:rPr lang="ja-JP" altLang="en-US" dirty="0" smtClean="0">
                <a:solidFill>
                  <a:schemeClr val="tx1"/>
                </a:solidFill>
              </a:rPr>
              <a:t>検索</a:t>
            </a:r>
            <a:r>
              <a:rPr lang="en-US" altLang="ja-JP" dirty="0" smtClean="0">
                <a:solidFill>
                  <a:schemeClr val="tx1"/>
                </a:solidFill>
              </a:rPr>
              <a:t/>
            </a:r>
            <a:br>
              <a:rPr lang="en-US" altLang="ja-JP" dirty="0" smtClean="0">
                <a:solidFill>
                  <a:schemeClr val="tx1"/>
                </a:solidFill>
              </a:rPr>
            </a:br>
            <a:r>
              <a:rPr lang="ja-JP" altLang="en-US" dirty="0" smtClean="0">
                <a:solidFill>
                  <a:schemeClr val="tx1"/>
                </a:solidFill>
              </a:rPr>
              <a:t>処理</a:t>
            </a:r>
            <a:endParaRPr lang="ja-JP" altLang="en-US" dirty="0">
              <a:solidFill>
                <a:schemeClr val="tx1"/>
              </a:solidFill>
            </a:endParaRPr>
          </a:p>
        </p:txBody>
      </p:sp>
      <p:sp>
        <p:nvSpPr>
          <p:cNvPr id="44" name="左矢印 43"/>
          <p:cNvSpPr/>
          <p:nvPr/>
        </p:nvSpPr>
        <p:spPr bwMode="auto">
          <a:xfrm>
            <a:off x="1285852" y="4143380"/>
            <a:ext cx="1928826" cy="642942"/>
          </a:xfrm>
          <a:prstGeom prst="lef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dirty="0" smtClean="0">
                <a:latin typeface="Times New Roman" pitchFamily="18" charset="0"/>
                <a:ea typeface="ＭＳ Ｐゴシック" pitchFamily="50" charset="-128"/>
              </a:rPr>
              <a:t>7</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既存部品の提示</a:t>
            </a:r>
          </a:p>
        </p:txBody>
      </p:sp>
      <p:sp>
        <p:nvSpPr>
          <p:cNvPr id="45" name="左矢印 44"/>
          <p:cNvSpPr/>
          <p:nvPr/>
        </p:nvSpPr>
        <p:spPr bwMode="auto">
          <a:xfrm>
            <a:off x="5143504" y="4000504"/>
            <a:ext cx="2071702" cy="642942"/>
          </a:xfrm>
          <a:prstGeom prst="lef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6.</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既存部品を返す</a:t>
            </a:r>
          </a:p>
        </p:txBody>
      </p:sp>
      <p:sp>
        <p:nvSpPr>
          <p:cNvPr id="46" name="円/楕円 45"/>
          <p:cNvSpPr/>
          <p:nvPr/>
        </p:nvSpPr>
        <p:spPr>
          <a:xfrm>
            <a:off x="3428992" y="4429132"/>
            <a:ext cx="1571636" cy="12144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dirty="0" smtClean="0">
                <a:solidFill>
                  <a:schemeClr val="tx1"/>
                </a:solidFill>
              </a:rPr>
              <a:t>3.</a:t>
            </a:r>
            <a:r>
              <a:rPr kumimoji="1" lang="ja-JP" altLang="en-US" dirty="0" smtClean="0">
                <a:solidFill>
                  <a:schemeClr val="tx1"/>
                </a:solidFill>
              </a:rPr>
              <a:t>クエリ</a:t>
            </a:r>
            <a:r>
              <a:rPr lang="ja-JP" altLang="en-US" dirty="0" smtClean="0">
                <a:solidFill>
                  <a:schemeClr val="tx1"/>
                </a:solidFill>
              </a:rPr>
              <a:t>を</a:t>
            </a:r>
            <a:r>
              <a:rPr lang="en-US" altLang="ja-JP" dirty="0" smtClean="0">
                <a:solidFill>
                  <a:schemeClr val="tx1"/>
                </a:solidFill>
              </a:rPr>
              <a:t/>
            </a:r>
            <a:br>
              <a:rPr lang="en-US" altLang="ja-JP" dirty="0" smtClean="0">
                <a:solidFill>
                  <a:schemeClr val="tx1"/>
                </a:solidFill>
              </a:rPr>
            </a:br>
            <a:r>
              <a:rPr lang="ja-JP" altLang="en-US" dirty="0" smtClean="0">
                <a:solidFill>
                  <a:schemeClr val="tx1"/>
                </a:solidFill>
              </a:rPr>
              <a:t>生成</a:t>
            </a:r>
            <a:endParaRPr kumimoji="1" lang="ja-JP" altLang="en-US" dirty="0">
              <a:solidFill>
                <a:schemeClr val="tx1"/>
              </a:solidFill>
            </a:endParaRPr>
          </a:p>
        </p:txBody>
      </p:sp>
      <p:sp>
        <p:nvSpPr>
          <p:cNvPr id="47" name="右矢印 46"/>
          <p:cNvSpPr/>
          <p:nvPr/>
        </p:nvSpPr>
        <p:spPr bwMode="auto">
          <a:xfrm>
            <a:off x="1214414" y="4714884"/>
            <a:ext cx="2071702" cy="642942"/>
          </a:xfrm>
          <a:prstGeom prst="righ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8.</a:t>
            </a: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部品を再利用</a:t>
            </a:r>
          </a:p>
        </p:txBody>
      </p:sp>
    </p:spTree>
    <p:custDataLst>
      <p:tags r:id="rId1"/>
    </p:custDataLst>
  </p:cSld>
  <p:clrMapOvr>
    <a:masterClrMapping/>
  </p:clrMapOvr>
  <p:transition advTm="8989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mph" presetSubtype="2" fill="hold" nodeType="clickEffect">
                                  <p:stCondLst>
                                    <p:cond delay="0"/>
                                  </p:stCondLst>
                                  <p:childTnLst>
                                    <p:animClr clrSpc="rgb">
                                      <p:cBhvr>
                                        <p:cTn id="6" dur="500" fill="hold"/>
                                        <p:tgtEl>
                                          <p:spTgt spid="41"/>
                                        </p:tgtEl>
                                        <p:attrNameLst>
                                          <p:attrName>stroke.color</p:attrName>
                                        </p:attrNameLst>
                                      </p:cBhvr>
                                      <p:to>
                                        <a:srgbClr val="FF0000"/>
                                      </p:to>
                                    </p:animClr>
                                    <p:set>
                                      <p:cBhvr>
                                        <p:cTn id="7" dur="500" fill="hold"/>
                                        <p:tgtEl>
                                          <p:spTgt spid="41"/>
                                        </p:tgtEl>
                                        <p:attrNameLst>
                                          <p:attrName>stroke.on</p:attrName>
                                        </p:attrNameLst>
                                      </p:cBhvr>
                                      <p:to>
                                        <p:strVal val="true"/>
                                      </p:to>
                                    </p:set>
                                  </p:childTnLst>
                                </p:cTn>
                              </p:par>
                              <p:par>
                                <p:cTn id="8" presetID="7" presetClass="emph" presetSubtype="2" fill="hold" nodeType="withEffect">
                                  <p:stCondLst>
                                    <p:cond delay="0"/>
                                  </p:stCondLst>
                                  <p:childTnLst>
                                    <p:animClr clrSpc="rgb">
                                      <p:cBhvr>
                                        <p:cTn id="9" dur="500" fill="hold"/>
                                        <p:tgtEl>
                                          <p:spTgt spid="46"/>
                                        </p:tgtEl>
                                        <p:attrNameLst>
                                          <p:attrName>stroke.color</p:attrName>
                                        </p:attrNameLst>
                                      </p:cBhvr>
                                      <p:to>
                                        <a:srgbClr val="FF0000"/>
                                      </p:to>
                                    </p:animClr>
                                    <p:set>
                                      <p:cBhvr>
                                        <p:cTn id="10" dur="500" fill="hold"/>
                                        <p:tgtEl>
                                          <p:spTgt spid="46"/>
                                        </p:tgtEl>
                                        <p:attrNameLst>
                                          <p:attrName>stroke.on</p:attrName>
                                        </p:attrNameLst>
                                      </p:cBhvr>
                                      <p:to>
                                        <p:strVal val="true"/>
                                      </p:to>
                                    </p:set>
                                  </p:childTnLst>
                                </p:cTn>
                              </p:par>
                              <p:par>
                                <p:cTn id="11" presetID="7" presetClass="emph" presetSubtype="2" fill="hold" nodeType="withEffect">
                                  <p:stCondLst>
                                    <p:cond delay="0"/>
                                  </p:stCondLst>
                                  <p:childTnLst>
                                    <p:animClr clrSpc="rgb">
                                      <p:cBhvr>
                                        <p:cTn id="12" dur="500" fill="hold"/>
                                        <p:tgtEl>
                                          <p:spTgt spid="42"/>
                                        </p:tgtEl>
                                        <p:attrNameLst>
                                          <p:attrName>stroke.color</p:attrName>
                                        </p:attrNameLst>
                                      </p:cBhvr>
                                      <p:to>
                                        <a:srgbClr val="FF0000"/>
                                      </p:to>
                                    </p:animClr>
                                    <p:set>
                                      <p:cBhvr>
                                        <p:cTn id="13" dur="500" fill="hold"/>
                                        <p:tgtEl>
                                          <p:spTgt spid="42"/>
                                        </p:tgtEl>
                                        <p:attrNameLst>
                                          <p:attrName>stroke.on</p:attrName>
                                        </p:attrNameLst>
                                      </p:cBhvr>
                                      <p:to>
                                        <p:strVal val="true"/>
                                      </p:to>
                                    </p:set>
                                  </p:childTnLst>
                                </p:cTn>
                              </p:par>
                              <p:par>
                                <p:cTn id="14" presetID="7" presetClass="emph" presetSubtype="2" fill="hold" nodeType="withEffect">
                                  <p:stCondLst>
                                    <p:cond delay="0"/>
                                  </p:stCondLst>
                                  <p:childTnLst>
                                    <p:animClr clrSpc="rgb">
                                      <p:cBhvr>
                                        <p:cTn id="15" dur="500" fill="hold"/>
                                        <p:tgtEl>
                                          <p:spTgt spid="43"/>
                                        </p:tgtEl>
                                        <p:attrNameLst>
                                          <p:attrName>stroke.color</p:attrName>
                                        </p:attrNameLst>
                                      </p:cBhvr>
                                      <p:to>
                                        <a:srgbClr val="FF0000"/>
                                      </p:to>
                                    </p:animClr>
                                    <p:set>
                                      <p:cBhvr>
                                        <p:cTn id="16" dur="500" fill="hold"/>
                                        <p:tgtEl>
                                          <p:spTgt spid="43"/>
                                        </p:tgtEl>
                                        <p:attrNameLst>
                                          <p:attrName>stroke.on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手法</a:t>
            </a:r>
            <a:r>
              <a:rPr lang="en-US" altLang="ja-JP" dirty="0" smtClean="0"/>
              <a:t>(3/3)</a:t>
            </a:r>
            <a:r>
              <a:rPr kumimoji="1" lang="ja-JP" altLang="en-US" dirty="0" smtClean="0"/>
              <a:t> </a:t>
            </a:r>
            <a:r>
              <a:rPr kumimoji="1" lang="en-US" altLang="ja-JP" dirty="0" smtClean="0"/>
              <a:t>– </a:t>
            </a:r>
            <a:r>
              <a:rPr kumimoji="1" lang="ja-JP" altLang="en-US" dirty="0" smtClean="0"/>
              <a:t>検索処理</a:t>
            </a:r>
            <a:endParaRPr kumimoji="1" lang="ja-JP" altLang="en-US" dirty="0"/>
          </a:p>
        </p:txBody>
      </p:sp>
      <p:sp>
        <p:nvSpPr>
          <p:cNvPr id="3" name="コンテンツ プレースホルダ 2"/>
          <p:cNvSpPr>
            <a:spLocks noGrp="1"/>
          </p:cNvSpPr>
          <p:nvPr>
            <p:ph idx="1"/>
          </p:nvPr>
        </p:nvSpPr>
        <p:spPr>
          <a:xfrm>
            <a:off x="179388" y="1268413"/>
            <a:ext cx="8750330" cy="5040312"/>
          </a:xfrm>
        </p:spPr>
        <p:txBody>
          <a:bodyPr/>
          <a:lstStyle/>
          <a:p>
            <a:r>
              <a:rPr lang="ja-JP" altLang="en-US" dirty="0" smtClean="0"/>
              <a:t>潜在的意味インデクシング</a:t>
            </a:r>
            <a:r>
              <a:rPr lang="en-US" altLang="ja-JP" dirty="0" smtClean="0"/>
              <a:t>(LSI)</a:t>
            </a:r>
            <a:r>
              <a:rPr lang="ja-JP" altLang="en-US" dirty="0" smtClean="0"/>
              <a:t>を使用</a:t>
            </a:r>
            <a:endParaRPr lang="en-US" altLang="ja-JP" dirty="0" smtClean="0"/>
          </a:p>
          <a:p>
            <a:pPr lvl="1"/>
            <a:r>
              <a:rPr lang="ja-JP" altLang="en-US" dirty="0" smtClean="0"/>
              <a:t>含まれる単語群を入力として</a:t>
            </a:r>
            <a:r>
              <a:rPr lang="en-US" altLang="ja-JP" dirty="0" smtClean="0"/>
              <a:t/>
            </a:r>
            <a:br>
              <a:rPr lang="en-US" altLang="ja-JP" dirty="0" smtClean="0"/>
            </a:br>
            <a:r>
              <a:rPr lang="ja-JP" altLang="en-US" dirty="0" smtClean="0"/>
              <a:t>似た単語を含む文章を検索する手法</a:t>
            </a:r>
            <a:endParaRPr lang="en-US" altLang="ja-JP" dirty="0" smtClean="0"/>
          </a:p>
          <a:p>
            <a:r>
              <a:rPr kumimoji="1" lang="ja-JP" altLang="en-US" dirty="0" smtClean="0"/>
              <a:t>入力</a:t>
            </a:r>
            <a:endParaRPr kumimoji="1" lang="en-US" altLang="ja-JP" dirty="0" smtClean="0"/>
          </a:p>
          <a:p>
            <a:pPr lvl="1"/>
            <a:r>
              <a:rPr lang="ja-JP" altLang="en-US" dirty="0" smtClean="0"/>
              <a:t>ソースコード中の特徴</a:t>
            </a:r>
            <a:endParaRPr lang="en-US" altLang="ja-JP" dirty="0" smtClean="0"/>
          </a:p>
          <a:p>
            <a:pPr lvl="2"/>
            <a:r>
              <a:rPr kumimoji="1" lang="ja-JP" altLang="en-US" dirty="0" smtClean="0"/>
              <a:t>フィールド，メソッド，クラスなどの識別子</a:t>
            </a:r>
            <a:endParaRPr kumimoji="1" lang="en-US" altLang="ja-JP" dirty="0" smtClean="0"/>
          </a:p>
          <a:p>
            <a:pPr lvl="2"/>
            <a:r>
              <a:rPr lang="ja-JP" altLang="en-US" dirty="0" smtClean="0"/>
              <a:t>コメント，ドキュメントコメントに含まれる単語</a:t>
            </a:r>
            <a:endParaRPr lang="en-US" altLang="ja-JP" dirty="0" smtClean="0"/>
          </a:p>
          <a:p>
            <a:pPr lvl="1"/>
            <a:r>
              <a:rPr kumimoji="1" lang="ja-JP" altLang="en-US" dirty="0" smtClean="0"/>
              <a:t>特徴ごとの重み</a:t>
            </a:r>
            <a:endParaRPr kumimoji="1" lang="en-US" altLang="ja-JP" dirty="0" smtClean="0"/>
          </a:p>
          <a:p>
            <a:pPr lvl="2"/>
            <a:r>
              <a:rPr lang="ja-JP" altLang="en-US" dirty="0" smtClean="0"/>
              <a:t>出現頻度とカーソル位置からの距離によって決まる</a:t>
            </a:r>
            <a:endParaRPr lang="en-US" altLang="ja-JP" dirty="0" smtClean="0"/>
          </a:p>
          <a:p>
            <a:r>
              <a:rPr kumimoji="1" lang="ja-JP" altLang="en-US" dirty="0" smtClean="0"/>
              <a:t>出力</a:t>
            </a:r>
            <a:endParaRPr kumimoji="1" lang="en-US" altLang="ja-JP" dirty="0" smtClean="0"/>
          </a:p>
          <a:p>
            <a:pPr lvl="1"/>
            <a:r>
              <a:rPr lang="ja-JP" altLang="en-US" dirty="0" smtClean="0"/>
              <a:t>似た特徴を含む部品の一覧</a:t>
            </a:r>
            <a:endParaRPr lang="en-US" altLang="ja-JP" dirty="0" smtClean="0"/>
          </a:p>
        </p:txBody>
      </p:sp>
    </p:spTree>
  </p:cSld>
  <p:clrMapOvr>
    <a:masterClrMapping/>
  </p:clrMapOvr>
  <p:transition advTm="46032"/>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手法</a:t>
            </a:r>
            <a:r>
              <a:rPr lang="en-US" altLang="ja-JP" dirty="0" smtClean="0"/>
              <a:t>(3/3)</a:t>
            </a:r>
            <a:r>
              <a:rPr lang="ja-JP" altLang="en-US" dirty="0" smtClean="0"/>
              <a:t> </a:t>
            </a:r>
            <a:r>
              <a:rPr lang="en-US" altLang="ja-JP" dirty="0" smtClean="0"/>
              <a:t>– </a:t>
            </a:r>
            <a:r>
              <a:rPr lang="ja-JP" altLang="en-US" dirty="0" smtClean="0"/>
              <a:t>検索処理（例）</a:t>
            </a:r>
            <a:endParaRPr kumimoji="1" lang="ja-JP" altLang="en-US" dirty="0"/>
          </a:p>
        </p:txBody>
      </p:sp>
      <p:graphicFrame>
        <p:nvGraphicFramePr>
          <p:cNvPr id="16" name="表 15"/>
          <p:cNvGraphicFramePr>
            <a:graphicFrameLocks noGrp="1"/>
          </p:cNvGraphicFramePr>
          <p:nvPr/>
        </p:nvGraphicFramePr>
        <p:xfrm>
          <a:off x="714348" y="1357298"/>
          <a:ext cx="2357454" cy="2468880"/>
        </p:xfrm>
        <a:graphic>
          <a:graphicData uri="http://schemas.openxmlformats.org/drawingml/2006/table">
            <a:tbl>
              <a:tblPr firstRow="1" bandRow="1">
                <a:tableStyleId>{10A1B5D5-9B99-4C35-A422-299274C87663}</a:tableStyleId>
              </a:tblPr>
              <a:tblGrid>
                <a:gridCol w="1064657"/>
                <a:gridCol w="1292797"/>
              </a:tblGrid>
              <a:tr h="350573">
                <a:tc>
                  <a:txBody>
                    <a:bodyPr/>
                    <a:lstStyle/>
                    <a:p>
                      <a:r>
                        <a:rPr kumimoji="1" lang="ja-JP" altLang="en-US" dirty="0" smtClean="0">
                          <a:solidFill>
                            <a:schemeClr val="bg1"/>
                          </a:solidFill>
                        </a:rPr>
                        <a:t>特徴</a:t>
                      </a:r>
                      <a:endParaRPr kumimoji="1" lang="ja-JP" altLang="en-US" dirty="0">
                        <a:solidFill>
                          <a:schemeClr val="bg1"/>
                        </a:solidFill>
                      </a:endParaRPr>
                    </a:p>
                  </a:txBody>
                  <a:tcPr anchor="ctr"/>
                </a:tc>
                <a:tc>
                  <a:txBody>
                    <a:bodyPr/>
                    <a:lstStyle/>
                    <a:p>
                      <a:pPr algn="ctr"/>
                      <a:r>
                        <a:rPr kumimoji="1" lang="ja-JP" altLang="en-US" dirty="0" smtClean="0">
                          <a:solidFill>
                            <a:schemeClr val="bg1"/>
                          </a:solidFill>
                        </a:rPr>
                        <a:t>重み</a:t>
                      </a:r>
                      <a:r>
                        <a:rPr kumimoji="1" lang="en-US" altLang="ja-JP" dirty="0" smtClean="0">
                          <a:solidFill>
                            <a:schemeClr val="bg1"/>
                          </a:solidFill>
                        </a:rPr>
                        <a:t/>
                      </a:r>
                      <a:br>
                        <a:rPr kumimoji="1" lang="en-US" altLang="ja-JP" dirty="0" smtClean="0">
                          <a:solidFill>
                            <a:schemeClr val="bg1"/>
                          </a:solidFill>
                        </a:rPr>
                      </a:br>
                      <a:r>
                        <a:rPr kumimoji="1" lang="en-US" altLang="ja-JP" dirty="0" smtClean="0">
                          <a:solidFill>
                            <a:schemeClr val="bg1"/>
                          </a:solidFill>
                        </a:rPr>
                        <a:t>(</a:t>
                      </a:r>
                      <a:r>
                        <a:rPr kumimoji="1" lang="ja-JP" altLang="en-US" dirty="0" smtClean="0">
                          <a:solidFill>
                            <a:schemeClr val="bg1"/>
                          </a:solidFill>
                        </a:rPr>
                        <a:t>出現頻度</a:t>
                      </a:r>
                      <a:r>
                        <a:rPr kumimoji="1" lang="en-US" altLang="ja-JP" dirty="0" smtClean="0">
                          <a:solidFill>
                            <a:schemeClr val="bg1"/>
                          </a:solidFill>
                        </a:rPr>
                        <a:t>)</a:t>
                      </a:r>
                      <a:endParaRPr kumimoji="1" lang="ja-JP" altLang="en-US" dirty="0">
                        <a:solidFill>
                          <a:schemeClr val="bg1"/>
                        </a:solidFill>
                      </a:endParaRPr>
                    </a:p>
                  </a:txBody>
                  <a:tcPr anchor="ctr"/>
                </a:tc>
              </a:tr>
              <a:tr h="350573">
                <a:tc>
                  <a:txBody>
                    <a:bodyPr/>
                    <a:lstStyle/>
                    <a:p>
                      <a:r>
                        <a:rPr kumimoji="1" lang="en-US" altLang="ja-JP" dirty="0" smtClean="0"/>
                        <a:t>select</a:t>
                      </a:r>
                      <a:endParaRPr kumimoji="1" lang="ja-JP" altLang="en-US" dirty="0"/>
                    </a:p>
                  </a:txBody>
                  <a:tcPr/>
                </a:tc>
                <a:tc>
                  <a:txBody>
                    <a:bodyPr/>
                    <a:lstStyle/>
                    <a:p>
                      <a:pPr algn="ctr"/>
                      <a:r>
                        <a:rPr kumimoji="1" lang="en-US" altLang="ja-JP" dirty="0" smtClean="0"/>
                        <a:t>1</a:t>
                      </a:r>
                      <a:endParaRPr kumimoji="1" lang="ja-JP" altLang="en-US" dirty="0"/>
                    </a:p>
                  </a:txBody>
                  <a:tcPr/>
                </a:tc>
              </a:tr>
              <a:tr h="350573">
                <a:tc>
                  <a:txBody>
                    <a:bodyPr/>
                    <a:lstStyle/>
                    <a:p>
                      <a:r>
                        <a:rPr kumimoji="1" lang="en-US" altLang="ja-JP" dirty="0" smtClean="0"/>
                        <a:t>all</a:t>
                      </a:r>
                      <a:endParaRPr kumimoji="1" lang="ja-JP" altLang="en-US" dirty="0"/>
                    </a:p>
                  </a:txBody>
                  <a:tcPr/>
                </a:tc>
                <a:tc>
                  <a:txBody>
                    <a:bodyPr/>
                    <a:lstStyle/>
                    <a:p>
                      <a:pPr algn="ctr"/>
                      <a:r>
                        <a:rPr kumimoji="1" lang="en-US" altLang="ja-JP" dirty="0" smtClean="0"/>
                        <a:t>2</a:t>
                      </a:r>
                      <a:endParaRPr kumimoji="1" lang="ja-JP" altLang="en-US" dirty="0"/>
                    </a:p>
                  </a:txBody>
                  <a:tcPr/>
                </a:tc>
              </a:tr>
              <a:tr h="350573">
                <a:tc>
                  <a:txBody>
                    <a:bodyPr/>
                    <a:lstStyle/>
                    <a:p>
                      <a:r>
                        <a:rPr kumimoji="1" lang="en-US" altLang="ja-JP" dirty="0" smtClean="0"/>
                        <a:t>action</a:t>
                      </a:r>
                      <a:endParaRPr kumimoji="1" lang="ja-JP" altLang="en-US" dirty="0"/>
                    </a:p>
                  </a:txBody>
                  <a:tcPr/>
                </a:tc>
                <a:tc>
                  <a:txBody>
                    <a:bodyPr/>
                    <a:lstStyle/>
                    <a:p>
                      <a:pPr algn="ctr"/>
                      <a:r>
                        <a:rPr kumimoji="1" lang="en-US" altLang="ja-JP" dirty="0" smtClean="0"/>
                        <a:t>3</a:t>
                      </a:r>
                      <a:endParaRPr kumimoji="1" lang="ja-JP" altLang="en-US" dirty="0"/>
                    </a:p>
                  </a:txBody>
                  <a:tcPr/>
                </a:tc>
              </a:tr>
              <a:tr h="350573">
                <a:tc>
                  <a:txBody>
                    <a:bodyPr/>
                    <a:lstStyle/>
                    <a:p>
                      <a:r>
                        <a:rPr kumimoji="1" lang="en-US" altLang="ja-JP" dirty="0" smtClean="0"/>
                        <a:t>perform</a:t>
                      </a:r>
                      <a:endParaRPr kumimoji="1" lang="ja-JP" altLang="en-US" dirty="0"/>
                    </a:p>
                  </a:txBody>
                  <a:tcPr/>
                </a:tc>
                <a:tc>
                  <a:txBody>
                    <a:bodyPr/>
                    <a:lstStyle/>
                    <a:p>
                      <a:pPr algn="ctr"/>
                      <a:r>
                        <a:rPr kumimoji="1" lang="en-US" altLang="ja-JP" dirty="0" smtClean="0"/>
                        <a:t>1</a:t>
                      </a:r>
                      <a:endParaRPr kumimoji="1" lang="ja-JP" altLang="en-US" dirty="0"/>
                    </a:p>
                  </a:txBody>
                  <a:tcPr/>
                </a:tc>
              </a:tr>
              <a:tr h="350573">
                <a:tc>
                  <a:txBody>
                    <a:bodyPr/>
                    <a:lstStyle/>
                    <a:p>
                      <a:r>
                        <a:rPr kumimoji="1" lang="en-US" altLang="ja-JP" dirty="0" smtClean="0"/>
                        <a:t>table</a:t>
                      </a:r>
                      <a:endParaRPr kumimoji="1" lang="ja-JP" altLang="en-US" dirty="0"/>
                    </a:p>
                  </a:txBody>
                  <a:tcPr/>
                </a:tc>
                <a:tc>
                  <a:txBody>
                    <a:bodyPr/>
                    <a:lstStyle/>
                    <a:p>
                      <a:pPr algn="ctr"/>
                      <a:r>
                        <a:rPr kumimoji="1" lang="en-US" altLang="ja-JP" dirty="0" smtClean="0"/>
                        <a:t>1</a:t>
                      </a:r>
                      <a:endParaRPr kumimoji="1" lang="ja-JP" altLang="en-US" dirty="0"/>
                    </a:p>
                  </a:txBody>
                  <a:tcPr/>
                </a:tc>
              </a:tr>
            </a:tbl>
          </a:graphicData>
        </a:graphic>
      </p:graphicFrame>
      <p:sp>
        <p:nvSpPr>
          <p:cNvPr id="18" name="テキスト ボックス 17"/>
          <p:cNvSpPr txBox="1"/>
          <p:nvPr/>
        </p:nvSpPr>
        <p:spPr>
          <a:xfrm>
            <a:off x="714348" y="3805876"/>
            <a:ext cx="2214578" cy="369332"/>
          </a:xfrm>
          <a:prstGeom prst="rect">
            <a:avLst/>
          </a:prstGeom>
          <a:noFill/>
        </p:spPr>
        <p:txBody>
          <a:bodyPr wrap="square" rtlCol="0">
            <a:spAutoFit/>
          </a:bodyPr>
          <a:lstStyle/>
          <a:p>
            <a:pPr algn="ctr"/>
            <a:r>
              <a:rPr kumimoji="1" lang="ja-JP" altLang="en-US" dirty="0" smtClean="0"/>
              <a:t>検索クエリ</a:t>
            </a:r>
            <a:endParaRPr kumimoji="1" lang="ja-JP" altLang="en-US" dirty="0"/>
          </a:p>
        </p:txBody>
      </p:sp>
      <p:sp>
        <p:nvSpPr>
          <p:cNvPr id="21" name="下矢印 20"/>
          <p:cNvSpPr/>
          <p:nvPr/>
        </p:nvSpPr>
        <p:spPr bwMode="auto">
          <a:xfrm>
            <a:off x="1285852" y="4214818"/>
            <a:ext cx="1214446" cy="357190"/>
          </a:xfrm>
          <a:prstGeom prst="down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0" name="テキスト ボックス 19"/>
          <p:cNvSpPr txBox="1"/>
          <p:nvPr/>
        </p:nvSpPr>
        <p:spPr>
          <a:xfrm>
            <a:off x="0" y="4572008"/>
            <a:ext cx="4143404" cy="523220"/>
          </a:xfrm>
          <a:prstGeom prst="rect">
            <a:avLst/>
          </a:prstGeom>
          <a:noFill/>
        </p:spPr>
        <p:txBody>
          <a:bodyPr wrap="square" rtlCol="0">
            <a:spAutoFit/>
          </a:bodyPr>
          <a:lstStyle/>
          <a:p>
            <a:r>
              <a:rPr kumimoji="1" lang="en-US" altLang="ja-JP" sz="2800" dirty="0" smtClean="0"/>
              <a:t>( 0, 2, 0, 1, 0, 3, …, 0, 1 )</a:t>
            </a:r>
            <a:endParaRPr kumimoji="1" lang="ja-JP" altLang="en-US" sz="2800" dirty="0"/>
          </a:p>
        </p:txBody>
      </p:sp>
      <p:sp>
        <p:nvSpPr>
          <p:cNvPr id="23" name="テキスト ボックス 22"/>
          <p:cNvSpPr txBox="1"/>
          <p:nvPr/>
        </p:nvSpPr>
        <p:spPr>
          <a:xfrm>
            <a:off x="928694" y="5072074"/>
            <a:ext cx="2214578" cy="369332"/>
          </a:xfrm>
          <a:prstGeom prst="rect">
            <a:avLst/>
          </a:prstGeom>
          <a:noFill/>
        </p:spPr>
        <p:txBody>
          <a:bodyPr wrap="square" rtlCol="0">
            <a:spAutoFit/>
          </a:bodyPr>
          <a:lstStyle/>
          <a:p>
            <a:pPr algn="ctr"/>
            <a:r>
              <a:rPr kumimoji="1" lang="ja-JP" altLang="en-US" dirty="0" smtClean="0"/>
              <a:t>検索部品ベクトル</a:t>
            </a:r>
            <a:endParaRPr kumimoji="1" lang="ja-JP" altLang="en-US" dirty="0"/>
          </a:p>
        </p:txBody>
      </p:sp>
      <p:sp>
        <p:nvSpPr>
          <p:cNvPr id="24" name="フローチャート : 磁気ディスク 23"/>
          <p:cNvSpPr/>
          <p:nvPr/>
        </p:nvSpPr>
        <p:spPr>
          <a:xfrm>
            <a:off x="5929322" y="1330026"/>
            <a:ext cx="1428760" cy="1428760"/>
          </a:xfrm>
          <a:prstGeom prst="flowChartMagneticDisk">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smtClean="0">
                <a:solidFill>
                  <a:schemeClr val="tx1"/>
                </a:solidFill>
                <a:latin typeface="ＭＳ Ｐゴシック" pitchFamily="50" charset="-128"/>
                <a:ea typeface="ＭＳ Ｐゴシック" pitchFamily="50" charset="-128"/>
              </a:rPr>
              <a:t>索引</a:t>
            </a:r>
            <a:endParaRPr kumimoji="1" lang="ja-JP" altLang="en-US" sz="2400" dirty="0">
              <a:solidFill>
                <a:schemeClr val="tx1"/>
              </a:solidFill>
              <a:latin typeface="ＭＳ Ｐゴシック" pitchFamily="50" charset="-128"/>
              <a:ea typeface="ＭＳ Ｐゴシック" pitchFamily="50" charset="-128"/>
            </a:endParaRPr>
          </a:p>
        </p:txBody>
      </p:sp>
      <p:sp>
        <p:nvSpPr>
          <p:cNvPr id="27" name="テキスト ボックス 26"/>
          <p:cNvSpPr txBox="1"/>
          <p:nvPr/>
        </p:nvSpPr>
        <p:spPr>
          <a:xfrm>
            <a:off x="5715008" y="5039882"/>
            <a:ext cx="2214578" cy="369332"/>
          </a:xfrm>
          <a:prstGeom prst="rect">
            <a:avLst/>
          </a:prstGeom>
          <a:noFill/>
        </p:spPr>
        <p:txBody>
          <a:bodyPr wrap="square" rtlCol="0">
            <a:spAutoFit/>
          </a:bodyPr>
          <a:lstStyle/>
          <a:p>
            <a:pPr algn="ctr"/>
            <a:r>
              <a:rPr kumimoji="1" lang="ja-JP" altLang="en-US" dirty="0" smtClean="0"/>
              <a:t>部品ベクトル</a:t>
            </a:r>
            <a:endParaRPr kumimoji="1" lang="ja-JP" altLang="en-US" dirty="0"/>
          </a:p>
        </p:txBody>
      </p:sp>
      <p:sp>
        <p:nvSpPr>
          <p:cNvPr id="28" name="テキスト ボックス 27"/>
          <p:cNvSpPr txBox="1"/>
          <p:nvPr/>
        </p:nvSpPr>
        <p:spPr>
          <a:xfrm>
            <a:off x="4714876" y="3325371"/>
            <a:ext cx="4143404" cy="523220"/>
          </a:xfrm>
          <a:prstGeom prst="rect">
            <a:avLst/>
          </a:prstGeom>
          <a:noFill/>
        </p:spPr>
        <p:txBody>
          <a:bodyPr wrap="square" rtlCol="0">
            <a:spAutoFit/>
          </a:bodyPr>
          <a:lstStyle/>
          <a:p>
            <a:r>
              <a:rPr lang="en-US" altLang="ja-JP" sz="2800" dirty="0" smtClean="0"/>
              <a:t>( 0, 1, 0, 0, 1, 2, …, 0, 1 )</a:t>
            </a:r>
            <a:endParaRPr lang="ja-JP" altLang="en-US" sz="2800" dirty="0" smtClean="0"/>
          </a:p>
        </p:txBody>
      </p:sp>
      <p:sp>
        <p:nvSpPr>
          <p:cNvPr id="31" name="テキスト ボックス 30"/>
          <p:cNvSpPr txBox="1"/>
          <p:nvPr/>
        </p:nvSpPr>
        <p:spPr>
          <a:xfrm>
            <a:off x="6572264" y="4682692"/>
            <a:ext cx="615553" cy="428628"/>
          </a:xfrm>
          <a:prstGeom prst="rect">
            <a:avLst/>
          </a:prstGeom>
          <a:noFill/>
        </p:spPr>
        <p:txBody>
          <a:bodyPr vert="eaVert" wrap="square" rtlCol="0">
            <a:spAutoFit/>
          </a:bodyPr>
          <a:lstStyle/>
          <a:p>
            <a:r>
              <a:rPr kumimoji="1" lang="en-US" altLang="ja-JP" sz="2800" dirty="0" smtClean="0"/>
              <a:t>…</a:t>
            </a:r>
            <a:endParaRPr kumimoji="1" lang="ja-JP" altLang="en-US" sz="2800" dirty="0"/>
          </a:p>
        </p:txBody>
      </p:sp>
      <p:sp>
        <p:nvSpPr>
          <p:cNvPr id="33" name="下矢印 32"/>
          <p:cNvSpPr/>
          <p:nvPr/>
        </p:nvSpPr>
        <p:spPr bwMode="auto">
          <a:xfrm>
            <a:off x="6072198" y="2857496"/>
            <a:ext cx="1214446" cy="357190"/>
          </a:xfrm>
          <a:prstGeom prst="down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4" name="テキスト ボックス 33"/>
          <p:cNvSpPr txBox="1"/>
          <p:nvPr/>
        </p:nvSpPr>
        <p:spPr>
          <a:xfrm>
            <a:off x="1214414" y="5526961"/>
            <a:ext cx="6929486" cy="830997"/>
          </a:xfrm>
          <a:prstGeom prst="rect">
            <a:avLst/>
          </a:prstGeom>
          <a:solidFill>
            <a:schemeClr val="bg1"/>
          </a:solidFill>
          <a:ln>
            <a:solidFill>
              <a:schemeClr val="accent2"/>
            </a:solidFill>
          </a:ln>
        </p:spPr>
        <p:txBody>
          <a:bodyPr wrap="square" rtlCol="0">
            <a:spAutoFit/>
          </a:bodyPr>
          <a:lstStyle/>
          <a:p>
            <a:r>
              <a:rPr lang="en-US" altLang="ja-JP" sz="2400" dirty="0" smtClean="0"/>
              <a:t>LSI</a:t>
            </a:r>
            <a:r>
              <a:rPr lang="ja-JP" altLang="en-US" sz="2400" dirty="0" smtClean="0"/>
              <a:t>の手法にしたがって部品ベクトル間の類似度を求め，</a:t>
            </a:r>
            <a:r>
              <a:rPr lang="en-US" altLang="ja-JP" sz="2400" dirty="0" smtClean="0"/>
              <a:t/>
            </a:r>
            <a:br>
              <a:rPr lang="en-US" altLang="ja-JP" sz="2400" dirty="0" smtClean="0"/>
            </a:br>
            <a:r>
              <a:rPr lang="ja-JP" altLang="en-US" sz="2400" dirty="0" smtClean="0"/>
              <a:t>類似度の高い部品を検索結果とする．</a:t>
            </a:r>
            <a:endParaRPr kumimoji="1" lang="ja-JP" altLang="en-US" sz="2400" dirty="0"/>
          </a:p>
        </p:txBody>
      </p:sp>
      <p:cxnSp>
        <p:nvCxnSpPr>
          <p:cNvPr id="15" name="直線矢印コネクタ 14"/>
          <p:cNvCxnSpPr>
            <a:stCxn id="20" idx="3"/>
            <a:endCxn id="28" idx="1"/>
          </p:cNvCxnSpPr>
          <p:nvPr/>
        </p:nvCxnSpPr>
        <p:spPr bwMode="auto">
          <a:xfrm flipV="1">
            <a:off x="4143404" y="3586981"/>
            <a:ext cx="571472" cy="1246637"/>
          </a:xfrm>
          <a:prstGeom prst="straightConnector1">
            <a:avLst/>
          </a:prstGeom>
          <a:solidFill>
            <a:schemeClr val="accent2"/>
          </a:solidFill>
          <a:ln w="9525" cap="flat" cmpd="sng" algn="ctr">
            <a:solidFill>
              <a:schemeClr val="accent2"/>
            </a:solidFill>
            <a:prstDash val="solid"/>
            <a:round/>
            <a:headEnd type="arrow"/>
            <a:tailEnd type="arrow"/>
          </a:ln>
          <a:effectLst/>
        </p:spPr>
      </p:cxnSp>
      <p:sp>
        <p:nvSpPr>
          <p:cNvPr id="17" name="テキスト ボックス 16"/>
          <p:cNvSpPr txBox="1"/>
          <p:nvPr/>
        </p:nvSpPr>
        <p:spPr>
          <a:xfrm>
            <a:off x="4714876" y="3763036"/>
            <a:ext cx="4143404" cy="523220"/>
          </a:xfrm>
          <a:prstGeom prst="rect">
            <a:avLst/>
          </a:prstGeom>
          <a:noFill/>
        </p:spPr>
        <p:txBody>
          <a:bodyPr wrap="square" rtlCol="0">
            <a:spAutoFit/>
          </a:bodyPr>
          <a:lstStyle/>
          <a:p>
            <a:r>
              <a:rPr lang="en-US" altLang="ja-JP" sz="2800" dirty="0" smtClean="0"/>
              <a:t>( 1, 0, 0, 3, 0, 0, …, 1, 0 )</a:t>
            </a:r>
            <a:endParaRPr lang="ja-JP" altLang="en-US" sz="2800" dirty="0" smtClean="0"/>
          </a:p>
        </p:txBody>
      </p:sp>
      <p:sp>
        <p:nvSpPr>
          <p:cNvPr id="19" name="テキスト ボックス 18"/>
          <p:cNvSpPr txBox="1"/>
          <p:nvPr/>
        </p:nvSpPr>
        <p:spPr>
          <a:xfrm>
            <a:off x="4714876" y="4191664"/>
            <a:ext cx="4143404" cy="523220"/>
          </a:xfrm>
          <a:prstGeom prst="rect">
            <a:avLst/>
          </a:prstGeom>
          <a:noFill/>
        </p:spPr>
        <p:txBody>
          <a:bodyPr wrap="square" rtlCol="0">
            <a:spAutoFit/>
          </a:bodyPr>
          <a:lstStyle/>
          <a:p>
            <a:r>
              <a:rPr lang="en-US" altLang="ja-JP" sz="2800" dirty="0" smtClean="0"/>
              <a:t>( 1, 1, 0, 0, 0, 1, …, 0, 0 )</a:t>
            </a:r>
            <a:endParaRPr lang="ja-JP" altLang="en-US" sz="2800" dirty="0" smtClean="0"/>
          </a:p>
        </p:txBody>
      </p:sp>
      <p:cxnSp>
        <p:nvCxnSpPr>
          <p:cNvPr id="26" name="直線矢印コネクタ 25"/>
          <p:cNvCxnSpPr>
            <a:stCxn id="20" idx="3"/>
            <a:endCxn id="17" idx="1"/>
          </p:cNvCxnSpPr>
          <p:nvPr/>
        </p:nvCxnSpPr>
        <p:spPr bwMode="auto">
          <a:xfrm flipV="1">
            <a:off x="4143404" y="4024646"/>
            <a:ext cx="571472" cy="808972"/>
          </a:xfrm>
          <a:prstGeom prst="straightConnector1">
            <a:avLst/>
          </a:prstGeom>
          <a:solidFill>
            <a:schemeClr val="accent2"/>
          </a:solidFill>
          <a:ln w="9525" cap="flat" cmpd="sng" algn="ctr">
            <a:solidFill>
              <a:schemeClr val="accent2"/>
            </a:solidFill>
            <a:prstDash val="solid"/>
            <a:round/>
            <a:headEnd type="arrow"/>
            <a:tailEnd type="arrow"/>
          </a:ln>
          <a:effectLst/>
        </p:spPr>
      </p:cxnSp>
      <p:cxnSp>
        <p:nvCxnSpPr>
          <p:cNvPr id="30" name="直線矢印コネクタ 29"/>
          <p:cNvCxnSpPr>
            <a:stCxn id="20" idx="3"/>
            <a:endCxn id="19" idx="1"/>
          </p:cNvCxnSpPr>
          <p:nvPr/>
        </p:nvCxnSpPr>
        <p:spPr bwMode="auto">
          <a:xfrm flipV="1">
            <a:off x="4143404" y="4453274"/>
            <a:ext cx="571472" cy="380344"/>
          </a:xfrm>
          <a:prstGeom prst="straightConnector1">
            <a:avLst/>
          </a:prstGeom>
          <a:solidFill>
            <a:schemeClr val="accent2"/>
          </a:solidFill>
          <a:ln w="9525" cap="flat" cmpd="sng" algn="ctr">
            <a:solidFill>
              <a:schemeClr val="accent2"/>
            </a:solidFill>
            <a:prstDash val="solid"/>
            <a:round/>
            <a:headEnd type="arrow"/>
            <a:tailEnd type="arrow"/>
          </a:ln>
          <a:effectLst/>
        </p:spPr>
      </p:cxn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実験計画</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部品検索部の妥当性の評価</a:t>
            </a:r>
            <a:endParaRPr lang="en-US" altLang="ja-JP" dirty="0" smtClean="0"/>
          </a:p>
          <a:p>
            <a:pPr lvl="1"/>
            <a:r>
              <a:rPr lang="ja-JP" altLang="en-US" dirty="0" smtClean="0"/>
              <a:t>既存ソースコードの一部を削除し，自動検索によって削除部分を補完するのに利用できる部品が検索されるかを調査</a:t>
            </a:r>
            <a:endParaRPr lang="en-US" altLang="ja-JP" dirty="0" smtClean="0"/>
          </a:p>
          <a:p>
            <a:endParaRPr lang="en-US" altLang="ja-JP" dirty="0" smtClean="0"/>
          </a:p>
          <a:p>
            <a:r>
              <a:rPr lang="ja-JP" altLang="en-US" dirty="0" smtClean="0"/>
              <a:t>ツールによってどれだけ再利用が効率化されたかの評価</a:t>
            </a:r>
            <a:endParaRPr lang="en-US" altLang="ja-JP" dirty="0" smtClean="0"/>
          </a:p>
          <a:p>
            <a:pPr lvl="1"/>
            <a:r>
              <a:rPr lang="ja-JP" altLang="en-US" dirty="0" smtClean="0"/>
              <a:t>被験者を募って，ツール使用</a:t>
            </a:r>
            <a:r>
              <a:rPr lang="en-US" altLang="ja-JP" dirty="0" smtClean="0"/>
              <a:t>/</a:t>
            </a:r>
            <a:r>
              <a:rPr lang="ja-JP" altLang="en-US" dirty="0" smtClean="0"/>
              <a:t>未使用で与えられたタスクを完了するまでの時間を測定</a:t>
            </a:r>
            <a:endParaRPr lang="en-US" altLang="ja-JP" dirty="0" smtClean="0"/>
          </a:p>
          <a:p>
            <a:endParaRPr kumimoji="1" lang="ja-JP" altLang="en-US" dirty="0"/>
          </a:p>
        </p:txBody>
      </p:sp>
    </p:spTree>
  </p:cSld>
  <p:clrMapOvr>
    <a:masterClrMapping/>
  </p:clrMapOvr>
  <p:transition advTm="37203"/>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2" name="L 字 51"/>
          <p:cNvSpPr/>
          <p:nvPr/>
        </p:nvSpPr>
        <p:spPr bwMode="auto">
          <a:xfrm>
            <a:off x="3857620" y="3571876"/>
            <a:ext cx="4714908" cy="2714644"/>
          </a:xfrm>
          <a:prstGeom prst="corner">
            <a:avLst>
              <a:gd name="adj1" fmla="val 46427"/>
              <a:gd name="adj2" fmla="val 51531"/>
            </a:avLst>
          </a:prstGeom>
          <a:noFill/>
          <a:ln w="254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sp>
        <p:nvSpPr>
          <p:cNvPr id="50" name="正方形/長方形 49"/>
          <p:cNvSpPr/>
          <p:nvPr/>
        </p:nvSpPr>
        <p:spPr bwMode="auto">
          <a:xfrm>
            <a:off x="3857620" y="2000240"/>
            <a:ext cx="2928958" cy="1143008"/>
          </a:xfrm>
          <a:prstGeom prst="rect">
            <a:avLst/>
          </a:prstGeom>
          <a:noFill/>
          <a:ln w="254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sp>
        <p:nvSpPr>
          <p:cNvPr id="2" name="タイトル 1"/>
          <p:cNvSpPr>
            <a:spLocks noGrp="1"/>
          </p:cNvSpPr>
          <p:nvPr>
            <p:ph type="title"/>
          </p:nvPr>
        </p:nvSpPr>
        <p:spPr/>
        <p:txBody>
          <a:bodyPr/>
          <a:lstStyle/>
          <a:p>
            <a:r>
              <a:rPr kumimoji="1" lang="ja-JP" altLang="en-US" dirty="0" smtClean="0"/>
              <a:t>本手法の流れ</a:t>
            </a:r>
            <a:endParaRPr kumimoji="1" lang="ja-JP" altLang="en-US" dirty="0"/>
          </a:p>
        </p:txBody>
      </p:sp>
      <p:sp>
        <p:nvSpPr>
          <p:cNvPr id="4" name="正方形/長方形 3"/>
          <p:cNvSpPr/>
          <p:nvPr/>
        </p:nvSpPr>
        <p:spPr>
          <a:xfrm>
            <a:off x="6945179" y="2103282"/>
            <a:ext cx="1702505" cy="972860"/>
          </a:xfrm>
          <a:prstGeom prst="rect">
            <a:avLst/>
          </a:prstGeom>
          <a:solidFill>
            <a:schemeClr val="bg1"/>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a:latin typeface="ＭＳ Ｐゴシック" pitchFamily="50" charset="-128"/>
              <a:ea typeface="ＭＳ Ｐゴシック" pitchFamily="50" charset="-128"/>
            </a:endParaRPr>
          </a:p>
        </p:txBody>
      </p:sp>
      <p:grpSp>
        <p:nvGrpSpPr>
          <p:cNvPr id="3" name="Group 10"/>
          <p:cNvGrpSpPr>
            <a:grpSpLocks/>
          </p:cNvGrpSpPr>
          <p:nvPr/>
        </p:nvGrpSpPr>
        <p:grpSpPr bwMode="auto">
          <a:xfrm>
            <a:off x="621587" y="3805788"/>
            <a:ext cx="397248" cy="1316054"/>
            <a:chOff x="2957" y="3344"/>
            <a:chExt cx="572" cy="1896"/>
          </a:xfrm>
        </p:grpSpPr>
        <p:sp>
          <p:nvSpPr>
            <p:cNvPr id="6" name="Oval 11"/>
            <p:cNvSpPr>
              <a:spLocks noChangeArrowheads="1"/>
            </p:cNvSpPr>
            <p:nvPr/>
          </p:nvSpPr>
          <p:spPr bwMode="auto">
            <a:xfrm>
              <a:off x="2957" y="3344"/>
              <a:ext cx="572" cy="572"/>
            </a:xfrm>
            <a:prstGeom prst="ellipse">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endParaRPr lang="ja-JP" altLang="en-US" sz="1400">
                <a:latin typeface="ＭＳ Ｐゴシック" pitchFamily="50" charset="-128"/>
                <a:ea typeface="ＭＳ Ｐゴシック" pitchFamily="50" charset="-128"/>
              </a:endParaRPr>
            </a:p>
          </p:txBody>
        </p:sp>
        <p:cxnSp>
          <p:nvCxnSpPr>
            <p:cNvPr id="7" name="AutoShape 12"/>
            <p:cNvCxnSpPr>
              <a:cxnSpLocks noChangeShapeType="1"/>
              <a:stCxn id="6" idx="4"/>
            </p:cNvCxnSpPr>
            <p:nvPr/>
          </p:nvCxnSpPr>
          <p:spPr bwMode="auto">
            <a:xfrm>
              <a:off x="3244" y="3916"/>
              <a:ext cx="0" cy="1039"/>
            </a:xfrm>
            <a:prstGeom prst="straightConnector1">
              <a:avLst/>
            </a:prstGeom>
            <a:noFill/>
            <a:ln w="9525">
              <a:solidFill>
                <a:srgbClr val="000000"/>
              </a:solidFill>
              <a:round/>
              <a:headEnd/>
              <a:tailEnd/>
            </a:ln>
          </p:spPr>
        </p:cxnSp>
        <p:cxnSp>
          <p:nvCxnSpPr>
            <p:cNvPr id="8" name="AutoShape 13"/>
            <p:cNvCxnSpPr>
              <a:cxnSpLocks noChangeShapeType="1"/>
            </p:cNvCxnSpPr>
            <p:nvPr/>
          </p:nvCxnSpPr>
          <p:spPr bwMode="auto">
            <a:xfrm>
              <a:off x="2957" y="4276"/>
              <a:ext cx="572" cy="0"/>
            </a:xfrm>
            <a:prstGeom prst="straightConnector1">
              <a:avLst/>
            </a:prstGeom>
            <a:noFill/>
            <a:ln w="9525">
              <a:solidFill>
                <a:srgbClr val="000000"/>
              </a:solidFill>
              <a:round/>
              <a:headEnd/>
              <a:tailEnd/>
            </a:ln>
          </p:spPr>
        </p:cxnSp>
        <p:cxnSp>
          <p:nvCxnSpPr>
            <p:cNvPr id="9" name="AutoShape 14"/>
            <p:cNvCxnSpPr>
              <a:cxnSpLocks noChangeShapeType="1"/>
            </p:cNvCxnSpPr>
            <p:nvPr/>
          </p:nvCxnSpPr>
          <p:spPr bwMode="auto">
            <a:xfrm flipH="1">
              <a:off x="2957" y="4955"/>
              <a:ext cx="287" cy="285"/>
            </a:xfrm>
            <a:prstGeom prst="straightConnector1">
              <a:avLst/>
            </a:prstGeom>
            <a:noFill/>
            <a:ln w="9525">
              <a:solidFill>
                <a:srgbClr val="000000"/>
              </a:solidFill>
              <a:round/>
              <a:headEnd/>
              <a:tailEnd/>
            </a:ln>
          </p:spPr>
        </p:cxnSp>
        <p:cxnSp>
          <p:nvCxnSpPr>
            <p:cNvPr id="10" name="AutoShape 15"/>
            <p:cNvCxnSpPr>
              <a:cxnSpLocks noChangeShapeType="1"/>
            </p:cNvCxnSpPr>
            <p:nvPr/>
          </p:nvCxnSpPr>
          <p:spPr bwMode="auto">
            <a:xfrm>
              <a:off x="3244" y="4955"/>
              <a:ext cx="285" cy="285"/>
            </a:xfrm>
            <a:prstGeom prst="straightConnector1">
              <a:avLst/>
            </a:prstGeom>
            <a:noFill/>
            <a:ln w="9525">
              <a:solidFill>
                <a:srgbClr val="000000"/>
              </a:solidFill>
              <a:round/>
              <a:headEnd/>
              <a:tailEnd/>
            </a:ln>
          </p:spPr>
        </p:cxnSp>
      </p:grpSp>
      <p:sp>
        <p:nvSpPr>
          <p:cNvPr id="11" name="正方形/長方形 10"/>
          <p:cNvSpPr/>
          <p:nvPr/>
        </p:nvSpPr>
        <p:spPr>
          <a:xfrm>
            <a:off x="2080877" y="3924692"/>
            <a:ext cx="972860" cy="48643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ja-JP" altLang="en-US" sz="1400" dirty="0">
                <a:solidFill>
                  <a:schemeClr val="tx1"/>
                </a:solidFill>
                <a:latin typeface="ＭＳ Ｐゴシック" pitchFamily="50" charset="-128"/>
                <a:ea typeface="ＭＳ Ｐゴシック" pitchFamily="50" charset="-128"/>
              </a:rPr>
              <a:t>エディタ</a:t>
            </a:r>
            <a:endParaRPr kumimoji="1" lang="ja-JP" altLang="en-US" sz="1400" dirty="0">
              <a:solidFill>
                <a:schemeClr val="tx1"/>
              </a:solidFill>
              <a:latin typeface="ＭＳ Ｐゴシック" pitchFamily="50" charset="-128"/>
              <a:ea typeface="ＭＳ Ｐゴシック" pitchFamily="50" charset="-128"/>
            </a:endParaRPr>
          </a:p>
        </p:txBody>
      </p:sp>
      <p:cxnSp>
        <p:nvCxnSpPr>
          <p:cNvPr id="12" name="直線矢印コネクタ 11"/>
          <p:cNvCxnSpPr>
            <a:endCxn id="11" idx="1"/>
          </p:cNvCxnSpPr>
          <p:nvPr/>
        </p:nvCxnSpPr>
        <p:spPr>
          <a:xfrm>
            <a:off x="1108017" y="4167907"/>
            <a:ext cx="972860" cy="270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円/楕円 12"/>
          <p:cNvSpPr/>
          <p:nvPr/>
        </p:nvSpPr>
        <p:spPr>
          <a:xfrm>
            <a:off x="3904990" y="3681477"/>
            <a:ext cx="972860" cy="97286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sz="1400" dirty="0" smtClean="0">
                <a:solidFill>
                  <a:schemeClr val="tx1"/>
                </a:solidFill>
                <a:latin typeface="ＭＳ Ｐゴシック" pitchFamily="50" charset="-128"/>
                <a:ea typeface="ＭＳ Ｐゴシック" pitchFamily="50" charset="-128"/>
              </a:rPr>
              <a:t>編集の区切り</a:t>
            </a:r>
            <a:r>
              <a:rPr kumimoji="1" lang="en-US" altLang="ja-JP" sz="1400" dirty="0" smtClean="0">
                <a:solidFill>
                  <a:schemeClr val="tx1"/>
                </a:solidFill>
                <a:latin typeface="ＭＳ Ｐゴシック" pitchFamily="50" charset="-128"/>
                <a:ea typeface="ＭＳ Ｐゴシック" pitchFamily="50" charset="-128"/>
              </a:rPr>
              <a:t/>
            </a:r>
            <a:br>
              <a:rPr kumimoji="1" lang="en-US" altLang="ja-JP" sz="1400" dirty="0" smtClean="0">
                <a:solidFill>
                  <a:schemeClr val="tx1"/>
                </a:solidFill>
                <a:latin typeface="ＭＳ Ｐゴシック" pitchFamily="50" charset="-128"/>
                <a:ea typeface="ＭＳ Ｐゴシック" pitchFamily="50" charset="-128"/>
              </a:rPr>
            </a:br>
            <a:r>
              <a:rPr kumimoji="1" lang="ja-JP" altLang="en-US" sz="1400" dirty="0" smtClean="0">
                <a:solidFill>
                  <a:schemeClr val="tx1"/>
                </a:solidFill>
                <a:latin typeface="ＭＳ Ｐゴシック" pitchFamily="50" charset="-128"/>
                <a:ea typeface="ＭＳ Ｐゴシック" pitchFamily="50" charset="-128"/>
              </a:rPr>
              <a:t>検出</a:t>
            </a:r>
            <a:endParaRPr kumimoji="1" lang="ja-JP" altLang="en-US" sz="1400" dirty="0">
              <a:solidFill>
                <a:schemeClr val="tx1"/>
              </a:solidFill>
              <a:latin typeface="ＭＳ Ｐゴシック" pitchFamily="50" charset="-128"/>
              <a:ea typeface="ＭＳ Ｐゴシック" pitchFamily="50" charset="-128"/>
            </a:endParaRPr>
          </a:p>
        </p:txBody>
      </p:sp>
      <p:sp>
        <p:nvSpPr>
          <p:cNvPr id="14" name="円/楕円 13"/>
          <p:cNvSpPr/>
          <p:nvPr/>
        </p:nvSpPr>
        <p:spPr>
          <a:xfrm>
            <a:off x="3904990" y="5262375"/>
            <a:ext cx="972860" cy="97286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sz="1400" dirty="0" smtClean="0">
                <a:solidFill>
                  <a:schemeClr val="tx1"/>
                </a:solidFill>
                <a:latin typeface="ＭＳ Ｐゴシック" pitchFamily="50" charset="-128"/>
                <a:ea typeface="ＭＳ Ｐゴシック" pitchFamily="50" charset="-128"/>
              </a:rPr>
              <a:t>検索クエリ</a:t>
            </a:r>
            <a:r>
              <a:rPr kumimoji="1" lang="en-US" altLang="ja-JP" sz="1400" dirty="0" smtClean="0">
                <a:solidFill>
                  <a:schemeClr val="tx1"/>
                </a:solidFill>
                <a:latin typeface="ＭＳ Ｐゴシック" pitchFamily="50" charset="-128"/>
                <a:ea typeface="ＭＳ Ｐゴシック" pitchFamily="50" charset="-128"/>
              </a:rPr>
              <a:t/>
            </a:r>
            <a:br>
              <a:rPr kumimoji="1" lang="en-US" altLang="ja-JP" sz="1400" dirty="0" smtClean="0">
                <a:solidFill>
                  <a:schemeClr val="tx1"/>
                </a:solidFill>
                <a:latin typeface="ＭＳ Ｐゴシック" pitchFamily="50" charset="-128"/>
                <a:ea typeface="ＭＳ Ｐゴシック" pitchFamily="50" charset="-128"/>
              </a:rPr>
            </a:br>
            <a:r>
              <a:rPr kumimoji="1" lang="ja-JP" altLang="en-US" sz="1400" dirty="0" smtClean="0">
                <a:solidFill>
                  <a:schemeClr val="tx1"/>
                </a:solidFill>
                <a:latin typeface="ＭＳ Ｐゴシック" pitchFamily="50" charset="-128"/>
                <a:ea typeface="ＭＳ Ｐゴシック" pitchFamily="50" charset="-128"/>
              </a:rPr>
              <a:t>生成</a:t>
            </a:r>
            <a:endParaRPr kumimoji="1" lang="ja-JP" altLang="en-US" sz="1400" dirty="0">
              <a:solidFill>
                <a:schemeClr val="tx1"/>
              </a:solidFill>
              <a:latin typeface="ＭＳ Ｐゴシック" pitchFamily="50" charset="-128"/>
              <a:ea typeface="ＭＳ Ｐゴシック" pitchFamily="50" charset="-128"/>
            </a:endParaRPr>
          </a:p>
        </p:txBody>
      </p:sp>
      <p:sp>
        <p:nvSpPr>
          <p:cNvPr id="15" name="円/楕円 14"/>
          <p:cNvSpPr/>
          <p:nvPr/>
        </p:nvSpPr>
        <p:spPr>
          <a:xfrm>
            <a:off x="5729103" y="5265078"/>
            <a:ext cx="972860" cy="97286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sz="1400" dirty="0" smtClean="0">
                <a:solidFill>
                  <a:schemeClr val="tx1"/>
                </a:solidFill>
                <a:latin typeface="ＭＳ Ｐゴシック" pitchFamily="50" charset="-128"/>
                <a:ea typeface="ＭＳ Ｐゴシック" pitchFamily="50" charset="-128"/>
              </a:rPr>
              <a:t>検索</a:t>
            </a:r>
            <a:endParaRPr kumimoji="1" lang="ja-JP" altLang="en-US" sz="1400" dirty="0">
              <a:solidFill>
                <a:schemeClr val="tx1"/>
              </a:solidFill>
              <a:latin typeface="ＭＳ Ｐゴシック" pitchFamily="50" charset="-128"/>
              <a:ea typeface="ＭＳ Ｐゴシック" pitchFamily="50" charset="-128"/>
            </a:endParaRPr>
          </a:p>
        </p:txBody>
      </p:sp>
      <p:sp>
        <p:nvSpPr>
          <p:cNvPr id="16" name="円/楕円 15"/>
          <p:cNvSpPr/>
          <p:nvPr/>
        </p:nvSpPr>
        <p:spPr>
          <a:xfrm>
            <a:off x="3904990" y="2100579"/>
            <a:ext cx="972860" cy="97286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sz="1400" dirty="0" smtClean="0">
                <a:solidFill>
                  <a:schemeClr val="tx1"/>
                </a:solidFill>
                <a:latin typeface="ＭＳ Ｐゴシック" pitchFamily="50" charset="-128"/>
                <a:ea typeface="ＭＳ Ｐゴシック" pitchFamily="50" charset="-128"/>
              </a:rPr>
              <a:t>特徴抽出</a:t>
            </a:r>
            <a:endParaRPr kumimoji="1" lang="ja-JP" altLang="en-US" sz="1400" dirty="0">
              <a:solidFill>
                <a:schemeClr val="tx1"/>
              </a:solidFill>
              <a:latin typeface="ＭＳ Ｐゴシック" pitchFamily="50" charset="-128"/>
              <a:ea typeface="ＭＳ Ｐゴシック" pitchFamily="50" charset="-128"/>
            </a:endParaRPr>
          </a:p>
        </p:txBody>
      </p:sp>
      <p:sp>
        <p:nvSpPr>
          <p:cNvPr id="17" name="円/楕円 16"/>
          <p:cNvSpPr/>
          <p:nvPr/>
        </p:nvSpPr>
        <p:spPr>
          <a:xfrm>
            <a:off x="5729103" y="2100579"/>
            <a:ext cx="972860" cy="97286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sz="1400" dirty="0" smtClean="0">
                <a:solidFill>
                  <a:schemeClr val="tx1"/>
                </a:solidFill>
                <a:latin typeface="ＭＳ Ｐゴシック" pitchFamily="50" charset="-128"/>
                <a:ea typeface="ＭＳ Ｐゴシック" pitchFamily="50" charset="-128"/>
              </a:rPr>
              <a:t>索引作成</a:t>
            </a:r>
            <a:endParaRPr kumimoji="1" lang="ja-JP" altLang="en-US" sz="1400" dirty="0">
              <a:solidFill>
                <a:schemeClr val="tx1"/>
              </a:solidFill>
              <a:latin typeface="ＭＳ Ｐゴシック" pitchFamily="50" charset="-128"/>
              <a:ea typeface="ＭＳ Ｐゴシック" pitchFamily="50" charset="-128"/>
            </a:endParaRPr>
          </a:p>
        </p:txBody>
      </p:sp>
      <p:sp>
        <p:nvSpPr>
          <p:cNvPr id="18" name="フローチャート : 磁気ディスク 17"/>
          <p:cNvSpPr/>
          <p:nvPr/>
        </p:nvSpPr>
        <p:spPr>
          <a:xfrm>
            <a:off x="5729103" y="3684180"/>
            <a:ext cx="972860" cy="972860"/>
          </a:xfrm>
          <a:prstGeom prst="flowChartMagneticDisk">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dirty="0" smtClean="0">
                <a:solidFill>
                  <a:schemeClr val="tx1"/>
                </a:solidFill>
                <a:latin typeface="ＭＳ Ｐゴシック" pitchFamily="50" charset="-128"/>
                <a:ea typeface="ＭＳ Ｐゴシック" pitchFamily="50" charset="-128"/>
              </a:rPr>
              <a:t>索引</a:t>
            </a:r>
            <a:endParaRPr kumimoji="1" lang="ja-JP" altLang="en-US" sz="1400" dirty="0">
              <a:solidFill>
                <a:schemeClr val="tx1"/>
              </a:solidFill>
              <a:latin typeface="ＭＳ Ｐゴシック" pitchFamily="50" charset="-128"/>
              <a:ea typeface="ＭＳ Ｐゴシック" pitchFamily="50" charset="-128"/>
            </a:endParaRPr>
          </a:p>
        </p:txBody>
      </p:sp>
      <p:sp>
        <p:nvSpPr>
          <p:cNvPr id="19" name="テキスト ボックス 18"/>
          <p:cNvSpPr txBox="1"/>
          <p:nvPr/>
        </p:nvSpPr>
        <p:spPr>
          <a:xfrm>
            <a:off x="3053738" y="1857364"/>
            <a:ext cx="851253" cy="430887"/>
          </a:xfrm>
          <a:prstGeom prst="rect">
            <a:avLst/>
          </a:prstGeom>
          <a:noFill/>
        </p:spPr>
        <p:txBody>
          <a:bodyPr wrap="square" lIns="0" tIns="0" rIns="0" bIns="0" rtlCol="0" anchor="ctr" anchorCtr="0">
            <a:spAutoFit/>
          </a:bodyPr>
          <a:lstStyle/>
          <a:p>
            <a:pPr algn="ctr"/>
            <a:r>
              <a:rPr kumimoji="1" lang="ja-JP" altLang="en-US" sz="1400" dirty="0" smtClean="0">
                <a:latin typeface="ＭＳ Ｐゴシック" pitchFamily="50" charset="-128"/>
                <a:ea typeface="ＭＳ Ｐゴシック" pitchFamily="50" charset="-128"/>
              </a:rPr>
              <a:t>ソース</a:t>
            </a:r>
            <a:r>
              <a:rPr kumimoji="1" lang="en-US" altLang="ja-JP" sz="1400" dirty="0" smtClean="0">
                <a:latin typeface="ＭＳ Ｐゴシック" pitchFamily="50" charset="-128"/>
                <a:ea typeface="ＭＳ Ｐゴシック" pitchFamily="50" charset="-128"/>
              </a:rPr>
              <a:t/>
            </a:r>
            <a:br>
              <a:rPr kumimoji="1" lang="en-US" altLang="ja-JP" sz="1400" dirty="0" smtClean="0">
                <a:latin typeface="ＭＳ Ｐゴシック" pitchFamily="50" charset="-128"/>
                <a:ea typeface="ＭＳ Ｐゴシック" pitchFamily="50" charset="-128"/>
              </a:rPr>
            </a:br>
            <a:r>
              <a:rPr kumimoji="1" lang="ja-JP" altLang="en-US" sz="1400" dirty="0" smtClean="0">
                <a:latin typeface="ＭＳ Ｐゴシック" pitchFamily="50" charset="-128"/>
                <a:ea typeface="ＭＳ Ｐゴシック" pitchFamily="50" charset="-128"/>
              </a:rPr>
              <a:t>コード</a:t>
            </a:r>
            <a:endParaRPr kumimoji="1" lang="ja-JP" altLang="en-US" sz="1400" dirty="0">
              <a:latin typeface="ＭＳ Ｐゴシック" pitchFamily="50" charset="-128"/>
              <a:ea typeface="ＭＳ Ｐゴシック" pitchFamily="50" charset="-128"/>
            </a:endParaRPr>
          </a:p>
        </p:txBody>
      </p:sp>
      <p:sp>
        <p:nvSpPr>
          <p:cNvPr id="20" name="テキスト ボックス 19"/>
          <p:cNvSpPr txBox="1"/>
          <p:nvPr/>
        </p:nvSpPr>
        <p:spPr>
          <a:xfrm>
            <a:off x="4877851" y="2110733"/>
            <a:ext cx="729645" cy="215444"/>
          </a:xfrm>
          <a:prstGeom prst="rect">
            <a:avLst/>
          </a:prstGeom>
          <a:noFill/>
        </p:spPr>
        <p:txBody>
          <a:bodyPr wrap="square" lIns="0" tIns="0" rIns="0" bIns="0" rtlCol="0" anchor="ctr" anchorCtr="0">
            <a:spAutoFit/>
          </a:bodyPr>
          <a:lstStyle/>
          <a:p>
            <a:pPr algn="ctr"/>
            <a:r>
              <a:rPr kumimoji="1" lang="ja-JP" altLang="en-US" sz="1400" dirty="0" smtClean="0">
                <a:latin typeface="ＭＳ Ｐゴシック" pitchFamily="50" charset="-128"/>
                <a:ea typeface="ＭＳ Ｐゴシック" pitchFamily="50" charset="-128"/>
              </a:rPr>
              <a:t>特徴</a:t>
            </a:r>
            <a:endParaRPr kumimoji="1" lang="ja-JP" altLang="en-US" sz="1400" dirty="0">
              <a:latin typeface="ＭＳ Ｐゴシック" pitchFamily="50" charset="-128"/>
              <a:ea typeface="ＭＳ Ｐゴシック" pitchFamily="50" charset="-128"/>
            </a:endParaRPr>
          </a:p>
        </p:txBody>
      </p:sp>
      <p:sp>
        <p:nvSpPr>
          <p:cNvPr id="21" name="テキスト ボックス 20"/>
          <p:cNvSpPr txBox="1"/>
          <p:nvPr/>
        </p:nvSpPr>
        <p:spPr>
          <a:xfrm>
            <a:off x="3053738" y="3559869"/>
            <a:ext cx="608038" cy="430887"/>
          </a:xfrm>
          <a:prstGeom prst="rect">
            <a:avLst/>
          </a:prstGeom>
          <a:noFill/>
        </p:spPr>
        <p:txBody>
          <a:bodyPr wrap="square" lIns="0" tIns="0" rIns="0" bIns="0" rtlCol="0" anchor="ctr" anchorCtr="0">
            <a:spAutoFit/>
          </a:bodyPr>
          <a:lstStyle/>
          <a:p>
            <a:pPr algn="ctr"/>
            <a:r>
              <a:rPr kumimoji="1" lang="ja-JP" altLang="en-US" sz="1400" dirty="0" smtClean="0">
                <a:latin typeface="ＭＳ Ｐゴシック" pitchFamily="50" charset="-128"/>
                <a:ea typeface="ＭＳ Ｐゴシック" pitchFamily="50" charset="-128"/>
              </a:rPr>
              <a:t>編集</a:t>
            </a:r>
            <a:r>
              <a:rPr kumimoji="1" lang="en-US" altLang="ja-JP" sz="1400" dirty="0" smtClean="0">
                <a:latin typeface="ＭＳ Ｐゴシック" pitchFamily="50" charset="-128"/>
                <a:ea typeface="ＭＳ Ｐゴシック" pitchFamily="50" charset="-128"/>
              </a:rPr>
              <a:t/>
            </a:r>
            <a:br>
              <a:rPr kumimoji="1" lang="en-US" altLang="ja-JP" sz="1400" dirty="0" smtClean="0">
                <a:latin typeface="ＭＳ Ｐゴシック" pitchFamily="50" charset="-128"/>
                <a:ea typeface="ＭＳ Ｐゴシック" pitchFamily="50" charset="-128"/>
              </a:rPr>
            </a:br>
            <a:r>
              <a:rPr kumimoji="1" lang="ja-JP" altLang="en-US" sz="1400" dirty="0" smtClean="0">
                <a:latin typeface="ＭＳ Ｐゴシック" pitchFamily="50" charset="-128"/>
                <a:ea typeface="ＭＳ Ｐゴシック" pitchFamily="50" charset="-128"/>
              </a:rPr>
              <a:t>内容</a:t>
            </a:r>
            <a:endParaRPr kumimoji="1" lang="ja-JP" altLang="en-US" sz="1400" dirty="0">
              <a:latin typeface="ＭＳ Ｐゴシック" pitchFamily="50" charset="-128"/>
              <a:ea typeface="ＭＳ Ｐゴシック" pitchFamily="50" charset="-128"/>
            </a:endParaRPr>
          </a:p>
        </p:txBody>
      </p:sp>
      <p:sp>
        <p:nvSpPr>
          <p:cNvPr id="22" name="テキスト ボックス 21"/>
          <p:cNvSpPr txBox="1"/>
          <p:nvPr/>
        </p:nvSpPr>
        <p:spPr>
          <a:xfrm>
            <a:off x="2324092" y="4988575"/>
            <a:ext cx="1094468" cy="430887"/>
          </a:xfrm>
          <a:prstGeom prst="rect">
            <a:avLst/>
          </a:prstGeom>
          <a:noFill/>
        </p:spPr>
        <p:txBody>
          <a:bodyPr wrap="square" lIns="0" tIns="0" rIns="0" bIns="0" rtlCol="0" anchor="ctr" anchorCtr="0">
            <a:spAutoFit/>
          </a:bodyPr>
          <a:lstStyle/>
          <a:p>
            <a:pPr algn="ctr"/>
            <a:r>
              <a:rPr kumimoji="1" lang="ja-JP" altLang="en-US" sz="1400" dirty="0" smtClean="0">
                <a:latin typeface="ＭＳ Ｐゴシック" pitchFamily="50" charset="-128"/>
                <a:ea typeface="ＭＳ Ｐゴシック" pitchFamily="50" charset="-128"/>
              </a:rPr>
              <a:t>ソースコード</a:t>
            </a:r>
            <a:r>
              <a:rPr kumimoji="1" lang="en-US" altLang="ja-JP" sz="1400" dirty="0" smtClean="0">
                <a:latin typeface="ＭＳ Ｐゴシック" pitchFamily="50" charset="-128"/>
                <a:ea typeface="ＭＳ Ｐゴシック" pitchFamily="50" charset="-128"/>
              </a:rPr>
              <a:t/>
            </a:r>
            <a:br>
              <a:rPr kumimoji="1" lang="en-US" altLang="ja-JP" sz="1400" dirty="0" smtClean="0">
                <a:latin typeface="ＭＳ Ｐゴシック" pitchFamily="50" charset="-128"/>
                <a:ea typeface="ＭＳ Ｐゴシック" pitchFamily="50" charset="-128"/>
              </a:rPr>
            </a:br>
            <a:r>
              <a:rPr kumimoji="1" lang="ja-JP" altLang="en-US" sz="1400" dirty="0" smtClean="0">
                <a:latin typeface="ＭＳ Ｐゴシック" pitchFamily="50" charset="-128"/>
                <a:ea typeface="ＭＳ Ｐゴシック" pitchFamily="50" charset="-128"/>
              </a:rPr>
              <a:t>と編集位置</a:t>
            </a:r>
            <a:endParaRPr kumimoji="1" lang="ja-JP" altLang="en-US" sz="1400" dirty="0">
              <a:latin typeface="ＭＳ Ｐゴシック" pitchFamily="50" charset="-128"/>
              <a:ea typeface="ＭＳ Ｐゴシック" pitchFamily="50" charset="-128"/>
            </a:endParaRPr>
          </a:p>
        </p:txBody>
      </p:sp>
      <p:sp>
        <p:nvSpPr>
          <p:cNvPr id="23" name="テキスト ボックス 22"/>
          <p:cNvSpPr txBox="1"/>
          <p:nvPr/>
        </p:nvSpPr>
        <p:spPr>
          <a:xfrm>
            <a:off x="4877851" y="5021863"/>
            <a:ext cx="851253" cy="430887"/>
          </a:xfrm>
          <a:prstGeom prst="rect">
            <a:avLst/>
          </a:prstGeom>
          <a:noFill/>
        </p:spPr>
        <p:txBody>
          <a:bodyPr wrap="square" lIns="0" tIns="0" rIns="0" bIns="0" rtlCol="0" anchor="ctr" anchorCtr="0">
            <a:spAutoFit/>
          </a:bodyPr>
          <a:lstStyle/>
          <a:p>
            <a:pPr algn="ctr"/>
            <a:r>
              <a:rPr kumimoji="1" lang="ja-JP" altLang="en-US" sz="1400" dirty="0" smtClean="0">
                <a:latin typeface="ＭＳ Ｐゴシック" pitchFamily="50" charset="-128"/>
                <a:ea typeface="ＭＳ Ｐゴシック" pitchFamily="50" charset="-128"/>
              </a:rPr>
              <a:t>検索</a:t>
            </a:r>
            <a:r>
              <a:rPr kumimoji="1" lang="en-US" altLang="ja-JP" sz="1400" dirty="0" smtClean="0">
                <a:latin typeface="ＭＳ Ｐゴシック" pitchFamily="50" charset="-128"/>
                <a:ea typeface="ＭＳ Ｐゴシック" pitchFamily="50" charset="-128"/>
              </a:rPr>
              <a:t/>
            </a:r>
            <a:br>
              <a:rPr kumimoji="1" lang="en-US" altLang="ja-JP" sz="1400" dirty="0" smtClean="0">
                <a:latin typeface="ＭＳ Ｐゴシック" pitchFamily="50" charset="-128"/>
                <a:ea typeface="ＭＳ Ｐゴシック" pitchFamily="50" charset="-128"/>
              </a:rPr>
            </a:br>
            <a:r>
              <a:rPr kumimoji="1" lang="ja-JP" altLang="en-US" sz="1400" dirty="0" smtClean="0">
                <a:latin typeface="ＭＳ Ｐゴシック" pitchFamily="50" charset="-128"/>
                <a:ea typeface="ＭＳ Ｐゴシック" pitchFamily="50" charset="-128"/>
              </a:rPr>
              <a:t>クエリ</a:t>
            </a:r>
            <a:endParaRPr kumimoji="1" lang="ja-JP" altLang="en-US" sz="1400" dirty="0">
              <a:latin typeface="ＭＳ Ｐゴシック" pitchFamily="50" charset="-128"/>
              <a:ea typeface="ＭＳ Ｐゴシック" pitchFamily="50" charset="-128"/>
            </a:endParaRPr>
          </a:p>
        </p:txBody>
      </p:sp>
      <p:sp>
        <p:nvSpPr>
          <p:cNvPr id="24" name="テキスト ボックス 23"/>
          <p:cNvSpPr txBox="1"/>
          <p:nvPr/>
        </p:nvSpPr>
        <p:spPr>
          <a:xfrm>
            <a:off x="4391420" y="4657041"/>
            <a:ext cx="851253" cy="430887"/>
          </a:xfrm>
          <a:prstGeom prst="rect">
            <a:avLst/>
          </a:prstGeom>
          <a:noFill/>
        </p:spPr>
        <p:txBody>
          <a:bodyPr wrap="square" lIns="0" tIns="0" rIns="0" bIns="0" rtlCol="0" anchor="ctr" anchorCtr="0">
            <a:spAutoFit/>
          </a:bodyPr>
          <a:lstStyle/>
          <a:p>
            <a:pPr algn="ctr"/>
            <a:r>
              <a:rPr kumimoji="1" lang="ja-JP" altLang="en-US" sz="1400" dirty="0" smtClean="0">
                <a:latin typeface="ＭＳ Ｐゴシック" pitchFamily="50" charset="-128"/>
                <a:ea typeface="ＭＳ Ｐゴシック" pitchFamily="50" charset="-128"/>
              </a:rPr>
              <a:t>検索開始</a:t>
            </a:r>
            <a:r>
              <a:rPr kumimoji="1" lang="en-US" altLang="ja-JP" sz="1400" dirty="0" smtClean="0">
                <a:latin typeface="ＭＳ Ｐゴシック" pitchFamily="50" charset="-128"/>
                <a:ea typeface="ＭＳ Ｐゴシック" pitchFamily="50" charset="-128"/>
              </a:rPr>
              <a:t/>
            </a:r>
            <a:br>
              <a:rPr kumimoji="1" lang="en-US" altLang="ja-JP" sz="1400" dirty="0" smtClean="0">
                <a:latin typeface="ＭＳ Ｐゴシック" pitchFamily="50" charset="-128"/>
                <a:ea typeface="ＭＳ Ｐゴシック" pitchFamily="50" charset="-128"/>
              </a:rPr>
            </a:br>
            <a:r>
              <a:rPr kumimoji="1" lang="ja-JP" altLang="en-US" sz="1400" dirty="0" smtClean="0">
                <a:latin typeface="ＭＳ Ｐゴシック" pitchFamily="50" charset="-128"/>
                <a:ea typeface="ＭＳ Ｐゴシック" pitchFamily="50" charset="-128"/>
              </a:rPr>
              <a:t>指示</a:t>
            </a:r>
            <a:endParaRPr kumimoji="1" lang="ja-JP" altLang="en-US" sz="1400" dirty="0">
              <a:latin typeface="ＭＳ Ｐゴシック" pitchFamily="50" charset="-128"/>
              <a:ea typeface="ＭＳ Ｐゴシック" pitchFamily="50" charset="-128"/>
            </a:endParaRPr>
          </a:p>
        </p:txBody>
      </p:sp>
      <p:cxnSp>
        <p:nvCxnSpPr>
          <p:cNvPr id="25" name="直線矢印コネクタ 24"/>
          <p:cNvCxnSpPr>
            <a:stCxn id="13" idx="4"/>
            <a:endCxn id="14" idx="0"/>
          </p:cNvCxnSpPr>
          <p:nvPr/>
        </p:nvCxnSpPr>
        <p:spPr>
          <a:xfrm rot="5400000">
            <a:off x="4087402" y="4958356"/>
            <a:ext cx="608038" cy="270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右矢印 25"/>
          <p:cNvSpPr/>
          <p:nvPr/>
        </p:nvSpPr>
        <p:spPr>
          <a:xfrm>
            <a:off x="3175345" y="3924692"/>
            <a:ext cx="608038" cy="486430"/>
          </a:xfrm>
          <a:prstGeom prst="right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dirty="0">
              <a:solidFill>
                <a:schemeClr val="tx1"/>
              </a:solidFill>
              <a:latin typeface="ＭＳ Ｐゴシック" pitchFamily="50" charset="-128"/>
              <a:ea typeface="ＭＳ Ｐゴシック" pitchFamily="50" charset="-128"/>
            </a:endParaRPr>
          </a:p>
        </p:txBody>
      </p:sp>
      <p:sp>
        <p:nvSpPr>
          <p:cNvPr id="27" name="右矢印 26"/>
          <p:cNvSpPr/>
          <p:nvPr/>
        </p:nvSpPr>
        <p:spPr>
          <a:xfrm>
            <a:off x="4999458" y="5505590"/>
            <a:ext cx="608038" cy="486430"/>
          </a:xfrm>
          <a:prstGeom prst="right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dirty="0">
              <a:solidFill>
                <a:schemeClr val="tx1"/>
              </a:solidFill>
              <a:latin typeface="ＭＳ Ｐゴシック" pitchFamily="50" charset="-128"/>
              <a:ea typeface="ＭＳ Ｐゴシック" pitchFamily="50" charset="-128"/>
            </a:endParaRPr>
          </a:p>
        </p:txBody>
      </p:sp>
      <p:sp>
        <p:nvSpPr>
          <p:cNvPr id="28" name="下矢印 27"/>
          <p:cNvSpPr/>
          <p:nvPr/>
        </p:nvSpPr>
        <p:spPr>
          <a:xfrm rot="19047873">
            <a:off x="3251532" y="4426313"/>
            <a:ext cx="486430" cy="1134245"/>
          </a:xfrm>
          <a:prstGeom prst="down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dirty="0">
              <a:solidFill>
                <a:schemeClr val="tx1"/>
              </a:solidFill>
              <a:latin typeface="ＭＳ Ｐゴシック" pitchFamily="50" charset="-128"/>
              <a:ea typeface="ＭＳ Ｐゴシック" pitchFamily="50" charset="-128"/>
            </a:endParaRPr>
          </a:p>
        </p:txBody>
      </p:sp>
      <p:sp>
        <p:nvSpPr>
          <p:cNvPr id="29" name="右矢印 28"/>
          <p:cNvSpPr/>
          <p:nvPr/>
        </p:nvSpPr>
        <p:spPr>
          <a:xfrm>
            <a:off x="3175345" y="2343794"/>
            <a:ext cx="608038" cy="486430"/>
          </a:xfrm>
          <a:prstGeom prst="right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dirty="0">
              <a:solidFill>
                <a:schemeClr val="tx1"/>
              </a:solidFill>
              <a:latin typeface="ＭＳ Ｐゴシック" pitchFamily="50" charset="-128"/>
              <a:ea typeface="ＭＳ Ｐゴシック" pitchFamily="50" charset="-128"/>
            </a:endParaRPr>
          </a:p>
        </p:txBody>
      </p:sp>
      <p:sp>
        <p:nvSpPr>
          <p:cNvPr id="30" name="フローチャート : 磁気ディスク 29"/>
          <p:cNvSpPr/>
          <p:nvPr/>
        </p:nvSpPr>
        <p:spPr>
          <a:xfrm>
            <a:off x="2080891" y="1981675"/>
            <a:ext cx="972860" cy="1094468"/>
          </a:xfrm>
          <a:prstGeom prst="flowChartMagneticDisk">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r>
              <a:rPr kumimoji="1" lang="ja-JP" altLang="en-US" sz="1400" dirty="0" smtClean="0">
                <a:solidFill>
                  <a:schemeClr val="tx1"/>
                </a:solidFill>
                <a:latin typeface="ＭＳ Ｐゴシック" pitchFamily="50" charset="-128"/>
                <a:ea typeface="ＭＳ Ｐゴシック" pitchFamily="50" charset="-128"/>
              </a:rPr>
              <a:t>部品</a:t>
            </a:r>
            <a:r>
              <a:rPr kumimoji="1" lang="en-US" altLang="ja-JP" sz="1400" dirty="0" smtClean="0">
                <a:solidFill>
                  <a:schemeClr val="tx1"/>
                </a:solidFill>
                <a:latin typeface="ＭＳ Ｐゴシック" pitchFamily="50" charset="-128"/>
                <a:ea typeface="ＭＳ Ｐゴシック" pitchFamily="50" charset="-128"/>
              </a:rPr>
              <a:t/>
            </a:r>
            <a:br>
              <a:rPr kumimoji="1" lang="en-US" altLang="ja-JP" sz="1400" dirty="0" smtClean="0">
                <a:solidFill>
                  <a:schemeClr val="tx1"/>
                </a:solidFill>
                <a:latin typeface="ＭＳ Ｐゴシック" pitchFamily="50" charset="-128"/>
                <a:ea typeface="ＭＳ Ｐゴシック" pitchFamily="50" charset="-128"/>
              </a:rPr>
            </a:br>
            <a:r>
              <a:rPr kumimoji="1" lang="ja-JP" altLang="en-US" sz="1400" dirty="0" smtClean="0">
                <a:solidFill>
                  <a:schemeClr val="tx1"/>
                </a:solidFill>
                <a:latin typeface="ＭＳ Ｐゴシック" pitchFamily="50" charset="-128"/>
                <a:ea typeface="ＭＳ Ｐゴシック" pitchFamily="50" charset="-128"/>
              </a:rPr>
              <a:t>データ</a:t>
            </a:r>
            <a:r>
              <a:rPr kumimoji="1" lang="en-US" altLang="ja-JP" sz="1400" dirty="0" smtClean="0">
                <a:solidFill>
                  <a:schemeClr val="tx1"/>
                </a:solidFill>
                <a:latin typeface="ＭＳ Ｐゴシック" pitchFamily="50" charset="-128"/>
                <a:ea typeface="ＭＳ Ｐゴシック" pitchFamily="50" charset="-128"/>
              </a:rPr>
              <a:t/>
            </a:r>
            <a:br>
              <a:rPr kumimoji="1" lang="en-US" altLang="ja-JP" sz="1400" dirty="0" smtClean="0">
                <a:solidFill>
                  <a:schemeClr val="tx1"/>
                </a:solidFill>
                <a:latin typeface="ＭＳ Ｐゴシック" pitchFamily="50" charset="-128"/>
                <a:ea typeface="ＭＳ Ｐゴシック" pitchFamily="50" charset="-128"/>
              </a:rPr>
            </a:br>
            <a:r>
              <a:rPr kumimoji="1" lang="ja-JP" altLang="en-US" sz="1400" dirty="0" smtClean="0">
                <a:solidFill>
                  <a:schemeClr val="tx1"/>
                </a:solidFill>
                <a:latin typeface="ＭＳ Ｐゴシック" pitchFamily="50" charset="-128"/>
                <a:ea typeface="ＭＳ Ｐゴシック" pitchFamily="50" charset="-128"/>
              </a:rPr>
              <a:t>ベース</a:t>
            </a:r>
            <a:endParaRPr kumimoji="1" lang="ja-JP" altLang="en-US" sz="1400" dirty="0">
              <a:solidFill>
                <a:schemeClr val="tx1"/>
              </a:solidFill>
              <a:latin typeface="ＭＳ Ｐゴシック" pitchFamily="50" charset="-128"/>
              <a:ea typeface="ＭＳ Ｐゴシック" pitchFamily="50" charset="-128"/>
            </a:endParaRPr>
          </a:p>
        </p:txBody>
      </p:sp>
      <p:sp>
        <p:nvSpPr>
          <p:cNvPr id="31" name="右矢印 30"/>
          <p:cNvSpPr/>
          <p:nvPr/>
        </p:nvSpPr>
        <p:spPr>
          <a:xfrm>
            <a:off x="4999458" y="2343794"/>
            <a:ext cx="608038" cy="486430"/>
          </a:xfrm>
          <a:prstGeom prst="right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dirty="0">
              <a:solidFill>
                <a:schemeClr val="tx1"/>
              </a:solidFill>
              <a:latin typeface="ＭＳ Ｐゴシック" pitchFamily="50" charset="-128"/>
              <a:ea typeface="ＭＳ Ｐゴシック" pitchFamily="50" charset="-128"/>
            </a:endParaRPr>
          </a:p>
        </p:txBody>
      </p:sp>
      <p:sp>
        <p:nvSpPr>
          <p:cNvPr id="32" name="円/楕円 31"/>
          <p:cNvSpPr/>
          <p:nvPr/>
        </p:nvSpPr>
        <p:spPr>
          <a:xfrm>
            <a:off x="7553216" y="5262375"/>
            <a:ext cx="972860" cy="97286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ja-JP" altLang="en-US" sz="1400" dirty="0" smtClean="0">
                <a:solidFill>
                  <a:schemeClr val="tx1"/>
                </a:solidFill>
                <a:latin typeface="ＭＳ Ｐゴシック" pitchFamily="50" charset="-128"/>
                <a:ea typeface="ＭＳ Ｐゴシック" pitchFamily="50" charset="-128"/>
              </a:rPr>
              <a:t>開発者に</a:t>
            </a:r>
            <a:r>
              <a:rPr lang="en-US" altLang="ja-JP" sz="1400" dirty="0" smtClean="0">
                <a:solidFill>
                  <a:schemeClr val="tx1"/>
                </a:solidFill>
                <a:latin typeface="ＭＳ Ｐゴシック" pitchFamily="50" charset="-128"/>
                <a:ea typeface="ＭＳ Ｐゴシック" pitchFamily="50" charset="-128"/>
              </a:rPr>
              <a:t/>
            </a:r>
            <a:br>
              <a:rPr lang="en-US" altLang="ja-JP" sz="1400" dirty="0" smtClean="0">
                <a:solidFill>
                  <a:schemeClr val="tx1"/>
                </a:solidFill>
                <a:latin typeface="ＭＳ Ｐゴシック" pitchFamily="50" charset="-128"/>
                <a:ea typeface="ＭＳ Ｐゴシック" pitchFamily="50" charset="-128"/>
              </a:rPr>
            </a:br>
            <a:r>
              <a:rPr kumimoji="1" lang="ja-JP" altLang="en-US" sz="1400" dirty="0" smtClean="0">
                <a:solidFill>
                  <a:schemeClr val="tx1"/>
                </a:solidFill>
                <a:latin typeface="ＭＳ Ｐゴシック" pitchFamily="50" charset="-128"/>
                <a:ea typeface="ＭＳ Ｐゴシック" pitchFamily="50" charset="-128"/>
              </a:rPr>
              <a:t>推薦</a:t>
            </a:r>
            <a:endParaRPr kumimoji="1" lang="ja-JP" altLang="en-US" sz="1400" dirty="0">
              <a:solidFill>
                <a:schemeClr val="tx1"/>
              </a:solidFill>
              <a:latin typeface="ＭＳ Ｐゴシック" pitchFamily="50" charset="-128"/>
              <a:ea typeface="ＭＳ Ｐゴシック" pitchFamily="50" charset="-128"/>
            </a:endParaRPr>
          </a:p>
        </p:txBody>
      </p:sp>
      <p:sp>
        <p:nvSpPr>
          <p:cNvPr id="33" name="下矢印 32"/>
          <p:cNvSpPr/>
          <p:nvPr/>
        </p:nvSpPr>
        <p:spPr>
          <a:xfrm>
            <a:off x="5972318" y="3197750"/>
            <a:ext cx="486430" cy="364823"/>
          </a:xfrm>
          <a:prstGeom prst="down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dirty="0">
              <a:solidFill>
                <a:schemeClr val="tx1"/>
              </a:solidFill>
              <a:latin typeface="ＭＳ Ｐゴシック" pitchFamily="50" charset="-128"/>
              <a:ea typeface="ＭＳ Ｐゴシック" pitchFamily="50" charset="-128"/>
            </a:endParaRPr>
          </a:p>
        </p:txBody>
      </p:sp>
      <p:sp>
        <p:nvSpPr>
          <p:cNvPr id="34" name="テキスト ボックス 33"/>
          <p:cNvSpPr txBox="1"/>
          <p:nvPr/>
        </p:nvSpPr>
        <p:spPr>
          <a:xfrm>
            <a:off x="6823571" y="5021863"/>
            <a:ext cx="851253" cy="430887"/>
          </a:xfrm>
          <a:prstGeom prst="rect">
            <a:avLst/>
          </a:prstGeom>
          <a:noFill/>
        </p:spPr>
        <p:txBody>
          <a:bodyPr wrap="square" lIns="0" tIns="0" rIns="0" bIns="0" rtlCol="0" anchor="ctr" anchorCtr="0">
            <a:spAutoFit/>
          </a:bodyPr>
          <a:lstStyle/>
          <a:p>
            <a:pPr algn="ctr"/>
            <a:r>
              <a:rPr kumimoji="1" lang="ja-JP" altLang="en-US" sz="1400" dirty="0" smtClean="0">
                <a:latin typeface="ＭＳ Ｐゴシック" pitchFamily="50" charset="-128"/>
                <a:ea typeface="ＭＳ Ｐゴシック" pitchFamily="50" charset="-128"/>
              </a:rPr>
              <a:t>推薦部品一覧</a:t>
            </a:r>
            <a:endParaRPr kumimoji="1" lang="ja-JP" altLang="en-US" sz="1400" dirty="0">
              <a:latin typeface="ＭＳ Ｐゴシック" pitchFamily="50" charset="-128"/>
              <a:ea typeface="ＭＳ Ｐゴシック" pitchFamily="50" charset="-128"/>
            </a:endParaRPr>
          </a:p>
        </p:txBody>
      </p:sp>
      <p:sp>
        <p:nvSpPr>
          <p:cNvPr id="35" name="テキスト ボックス 34"/>
          <p:cNvSpPr txBox="1"/>
          <p:nvPr/>
        </p:nvSpPr>
        <p:spPr>
          <a:xfrm>
            <a:off x="986410" y="3696377"/>
            <a:ext cx="1094468" cy="430887"/>
          </a:xfrm>
          <a:prstGeom prst="rect">
            <a:avLst/>
          </a:prstGeom>
          <a:noFill/>
        </p:spPr>
        <p:txBody>
          <a:bodyPr wrap="square" lIns="0" tIns="0" rIns="0" bIns="0" rtlCol="0" anchor="ctr" anchorCtr="0">
            <a:spAutoFit/>
          </a:bodyPr>
          <a:lstStyle/>
          <a:p>
            <a:pPr algn="ctr"/>
            <a:r>
              <a:rPr kumimoji="1" lang="ja-JP" altLang="en-US" sz="1400" dirty="0" smtClean="0">
                <a:latin typeface="ＭＳ Ｐゴシック" pitchFamily="50" charset="-128"/>
                <a:ea typeface="ＭＳ Ｐゴシック" pitchFamily="50" charset="-128"/>
              </a:rPr>
              <a:t>ソースコードの編集</a:t>
            </a:r>
            <a:endParaRPr kumimoji="1" lang="ja-JP" altLang="en-US" sz="1400" dirty="0">
              <a:latin typeface="ＭＳ Ｐゴシック" pitchFamily="50" charset="-128"/>
              <a:ea typeface="ＭＳ Ｐゴシック" pitchFamily="50" charset="-128"/>
            </a:endParaRPr>
          </a:p>
        </p:txBody>
      </p:sp>
      <p:sp>
        <p:nvSpPr>
          <p:cNvPr id="36" name="テキスト ボックス 35"/>
          <p:cNvSpPr txBox="1"/>
          <p:nvPr/>
        </p:nvSpPr>
        <p:spPr>
          <a:xfrm>
            <a:off x="500034" y="5265078"/>
            <a:ext cx="607983" cy="215444"/>
          </a:xfrm>
          <a:prstGeom prst="rect">
            <a:avLst/>
          </a:prstGeom>
          <a:noFill/>
        </p:spPr>
        <p:txBody>
          <a:bodyPr wrap="square" lIns="0" tIns="0" rIns="0" bIns="0" rtlCol="0" anchor="ctr" anchorCtr="0">
            <a:spAutoFit/>
          </a:bodyPr>
          <a:lstStyle/>
          <a:p>
            <a:pPr algn="ctr"/>
            <a:r>
              <a:rPr kumimoji="1" lang="ja-JP" altLang="en-US" sz="1400" dirty="0" smtClean="0">
                <a:latin typeface="ＭＳ Ｐゴシック" pitchFamily="50" charset="-128"/>
                <a:ea typeface="ＭＳ Ｐゴシック" pitchFamily="50" charset="-128"/>
              </a:rPr>
              <a:t>開発者</a:t>
            </a:r>
            <a:endParaRPr kumimoji="1" lang="ja-JP" altLang="en-US" sz="1400" dirty="0">
              <a:latin typeface="ＭＳ Ｐゴシック" pitchFamily="50" charset="-128"/>
              <a:ea typeface="ＭＳ Ｐゴシック" pitchFamily="50" charset="-128"/>
            </a:endParaRPr>
          </a:p>
        </p:txBody>
      </p:sp>
      <p:cxnSp>
        <p:nvCxnSpPr>
          <p:cNvPr id="37" name="直線矢印コネクタ 36"/>
          <p:cNvCxnSpPr/>
          <p:nvPr/>
        </p:nvCxnSpPr>
        <p:spPr>
          <a:xfrm rot="10800000">
            <a:off x="1108017" y="4897552"/>
            <a:ext cx="1580898" cy="145929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a:stCxn id="32" idx="3"/>
          </p:cNvCxnSpPr>
          <p:nvPr/>
        </p:nvCxnSpPr>
        <p:spPr>
          <a:xfrm rot="5400000">
            <a:off x="7431610" y="6092763"/>
            <a:ext cx="264080" cy="2640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線コネクタ 38"/>
          <p:cNvCxnSpPr/>
          <p:nvPr/>
        </p:nvCxnSpPr>
        <p:spPr>
          <a:xfrm rot="10800000">
            <a:off x="2688915" y="6356843"/>
            <a:ext cx="4742694" cy="270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2688915" y="6113628"/>
            <a:ext cx="1094468" cy="215444"/>
          </a:xfrm>
          <a:prstGeom prst="rect">
            <a:avLst/>
          </a:prstGeom>
          <a:noFill/>
        </p:spPr>
        <p:txBody>
          <a:bodyPr wrap="square" lIns="0" tIns="0" rIns="0" bIns="0" rtlCol="0" anchor="ctr" anchorCtr="0">
            <a:spAutoFit/>
          </a:bodyPr>
          <a:lstStyle/>
          <a:p>
            <a:pPr algn="ctr"/>
            <a:r>
              <a:rPr kumimoji="1" lang="ja-JP" altLang="en-US" sz="1400" dirty="0" smtClean="0">
                <a:latin typeface="ＭＳ Ｐゴシック" pitchFamily="50" charset="-128"/>
                <a:ea typeface="ＭＳ Ｐゴシック" pitchFamily="50" charset="-128"/>
              </a:rPr>
              <a:t>部品の推薦</a:t>
            </a:r>
            <a:endParaRPr kumimoji="1" lang="ja-JP" altLang="en-US" sz="1400" dirty="0">
              <a:latin typeface="ＭＳ Ｐゴシック" pitchFamily="50" charset="-128"/>
              <a:ea typeface="ＭＳ Ｐゴシック" pitchFamily="50" charset="-128"/>
            </a:endParaRPr>
          </a:p>
        </p:txBody>
      </p:sp>
      <p:sp>
        <p:nvSpPr>
          <p:cNvPr id="41" name="右矢印 40"/>
          <p:cNvSpPr/>
          <p:nvPr/>
        </p:nvSpPr>
        <p:spPr>
          <a:xfrm>
            <a:off x="7066786" y="2353948"/>
            <a:ext cx="486430" cy="235764"/>
          </a:xfrm>
          <a:prstGeom prst="right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dirty="0">
              <a:solidFill>
                <a:schemeClr val="tx1"/>
              </a:solidFill>
              <a:latin typeface="ＭＳ Ｐゴシック" pitchFamily="50" charset="-128"/>
              <a:ea typeface="ＭＳ Ｐゴシック" pitchFamily="50" charset="-128"/>
            </a:endParaRPr>
          </a:p>
        </p:txBody>
      </p:sp>
      <p:sp>
        <p:nvSpPr>
          <p:cNvPr id="42" name="テキスト ボックス 41"/>
          <p:cNvSpPr txBox="1"/>
          <p:nvPr/>
        </p:nvSpPr>
        <p:spPr>
          <a:xfrm>
            <a:off x="7674824" y="2353948"/>
            <a:ext cx="972860" cy="215444"/>
          </a:xfrm>
          <a:prstGeom prst="rect">
            <a:avLst/>
          </a:prstGeom>
          <a:noFill/>
        </p:spPr>
        <p:txBody>
          <a:bodyPr wrap="square" lIns="0" tIns="0" rIns="0" bIns="0" rtlCol="0" anchor="ctr" anchorCtr="0">
            <a:spAutoFit/>
          </a:bodyPr>
          <a:lstStyle/>
          <a:p>
            <a:r>
              <a:rPr kumimoji="1" lang="ja-JP" altLang="en-US" sz="1400" dirty="0" smtClean="0">
                <a:latin typeface="ＭＳ Ｐゴシック" pitchFamily="50" charset="-128"/>
                <a:ea typeface="ＭＳ Ｐゴシック" pitchFamily="50" charset="-128"/>
              </a:rPr>
              <a:t>データ</a:t>
            </a:r>
            <a:endParaRPr kumimoji="1" lang="ja-JP" altLang="en-US" sz="1400" dirty="0">
              <a:latin typeface="ＭＳ Ｐゴシック" pitchFamily="50" charset="-128"/>
              <a:ea typeface="ＭＳ Ｐゴシック" pitchFamily="50" charset="-128"/>
            </a:endParaRPr>
          </a:p>
        </p:txBody>
      </p:sp>
      <p:cxnSp>
        <p:nvCxnSpPr>
          <p:cNvPr id="43" name="直線矢印コネクタ 42"/>
          <p:cNvCxnSpPr/>
          <p:nvPr/>
        </p:nvCxnSpPr>
        <p:spPr>
          <a:xfrm flipV="1">
            <a:off x="7066786" y="2832927"/>
            <a:ext cx="486430" cy="745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4" name="テキスト ボックス 43"/>
          <p:cNvSpPr txBox="1"/>
          <p:nvPr/>
        </p:nvSpPr>
        <p:spPr>
          <a:xfrm>
            <a:off x="7674824" y="2718771"/>
            <a:ext cx="972860" cy="215444"/>
          </a:xfrm>
          <a:prstGeom prst="rect">
            <a:avLst/>
          </a:prstGeom>
          <a:noFill/>
        </p:spPr>
        <p:txBody>
          <a:bodyPr wrap="square" lIns="0" tIns="0" rIns="0" bIns="0" rtlCol="0" anchor="ctr" anchorCtr="0">
            <a:spAutoFit/>
          </a:bodyPr>
          <a:lstStyle/>
          <a:p>
            <a:r>
              <a:rPr kumimoji="1" lang="ja-JP" altLang="en-US" sz="1400" dirty="0" smtClean="0">
                <a:latin typeface="ＭＳ Ｐゴシック" pitchFamily="50" charset="-128"/>
                <a:ea typeface="ＭＳ Ｐゴシック" pitchFamily="50" charset="-128"/>
              </a:rPr>
              <a:t>操作・制御</a:t>
            </a:r>
            <a:endParaRPr kumimoji="1" lang="ja-JP" altLang="en-US" sz="1400" dirty="0">
              <a:latin typeface="ＭＳ Ｐゴシック" pitchFamily="50" charset="-128"/>
              <a:ea typeface="ＭＳ Ｐゴシック" pitchFamily="50" charset="-128"/>
            </a:endParaRPr>
          </a:p>
        </p:txBody>
      </p:sp>
      <p:sp>
        <p:nvSpPr>
          <p:cNvPr id="45" name="テキスト ボックス 44"/>
          <p:cNvSpPr txBox="1"/>
          <p:nvPr/>
        </p:nvSpPr>
        <p:spPr>
          <a:xfrm>
            <a:off x="7066786" y="1981675"/>
            <a:ext cx="486430" cy="215444"/>
          </a:xfrm>
          <a:prstGeom prst="rect">
            <a:avLst/>
          </a:prstGeom>
          <a:solidFill>
            <a:schemeClr val="bg1"/>
          </a:solidFill>
        </p:spPr>
        <p:txBody>
          <a:bodyPr wrap="square" lIns="0" tIns="0" rIns="0" bIns="0" rtlCol="0" anchor="ctr" anchorCtr="0">
            <a:spAutoFit/>
          </a:bodyPr>
          <a:lstStyle/>
          <a:p>
            <a:pPr algn="ctr"/>
            <a:r>
              <a:rPr kumimoji="1" lang="ja-JP" altLang="en-US" sz="1400" dirty="0" smtClean="0">
                <a:latin typeface="ＭＳ Ｐゴシック" pitchFamily="50" charset="-128"/>
                <a:ea typeface="ＭＳ Ｐゴシック" pitchFamily="50" charset="-128"/>
              </a:rPr>
              <a:t>凡例</a:t>
            </a:r>
            <a:endParaRPr kumimoji="1" lang="ja-JP" altLang="en-US" sz="1400" dirty="0">
              <a:latin typeface="ＭＳ Ｐゴシック" pitchFamily="50" charset="-128"/>
              <a:ea typeface="ＭＳ Ｐゴシック" pitchFamily="50" charset="-128"/>
            </a:endParaRPr>
          </a:p>
        </p:txBody>
      </p:sp>
      <p:sp>
        <p:nvSpPr>
          <p:cNvPr id="46" name="右矢印 45"/>
          <p:cNvSpPr/>
          <p:nvPr/>
        </p:nvSpPr>
        <p:spPr>
          <a:xfrm>
            <a:off x="6823571" y="5508293"/>
            <a:ext cx="608038" cy="486430"/>
          </a:xfrm>
          <a:prstGeom prst="right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dirty="0">
              <a:solidFill>
                <a:schemeClr val="tx1"/>
              </a:solidFill>
              <a:latin typeface="ＭＳ Ｐゴシック" pitchFamily="50" charset="-128"/>
              <a:ea typeface="ＭＳ Ｐゴシック" pitchFamily="50" charset="-128"/>
            </a:endParaRPr>
          </a:p>
        </p:txBody>
      </p:sp>
      <p:sp>
        <p:nvSpPr>
          <p:cNvPr id="47" name="下矢印 46"/>
          <p:cNvSpPr/>
          <p:nvPr/>
        </p:nvSpPr>
        <p:spPr>
          <a:xfrm>
            <a:off x="5972318" y="4778648"/>
            <a:ext cx="486430" cy="364823"/>
          </a:xfrm>
          <a:prstGeom prst="down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0" dirty="0">
              <a:solidFill>
                <a:schemeClr val="tx1"/>
              </a:solidFill>
              <a:latin typeface="ＭＳ Ｐゴシック" pitchFamily="50" charset="-128"/>
              <a:ea typeface="ＭＳ Ｐゴシック" pitchFamily="50" charset="-128"/>
            </a:endParaRPr>
          </a:p>
        </p:txBody>
      </p:sp>
      <p:sp>
        <p:nvSpPr>
          <p:cNvPr id="53" name="テキスト ボックス 52"/>
          <p:cNvSpPr txBox="1"/>
          <p:nvPr/>
        </p:nvSpPr>
        <p:spPr>
          <a:xfrm>
            <a:off x="3929058" y="1857364"/>
            <a:ext cx="851253" cy="215444"/>
          </a:xfrm>
          <a:prstGeom prst="rect">
            <a:avLst/>
          </a:prstGeom>
          <a:solidFill>
            <a:schemeClr val="bg1"/>
          </a:solidFill>
          <a:ln w="25400">
            <a:solidFill>
              <a:srgbClr val="C00000"/>
            </a:solidFill>
          </a:ln>
        </p:spPr>
        <p:txBody>
          <a:bodyPr wrap="square" lIns="0" tIns="0" rIns="0" bIns="0" rtlCol="0" anchor="ctr" anchorCtr="0">
            <a:spAutoFit/>
          </a:bodyPr>
          <a:lstStyle/>
          <a:p>
            <a:pPr algn="ctr"/>
            <a:r>
              <a:rPr kumimoji="1" lang="ja-JP" altLang="en-US" sz="1400" dirty="0" smtClean="0">
                <a:solidFill>
                  <a:srgbClr val="C00000"/>
                </a:solidFill>
                <a:latin typeface="ＭＳ Ｐゴシック" pitchFamily="50" charset="-128"/>
                <a:ea typeface="ＭＳ Ｐゴシック" pitchFamily="50" charset="-128"/>
              </a:rPr>
              <a:t>事前処理</a:t>
            </a:r>
            <a:endParaRPr kumimoji="1" lang="ja-JP" altLang="en-US" sz="1400" dirty="0">
              <a:solidFill>
                <a:srgbClr val="C00000"/>
              </a:solidFill>
              <a:latin typeface="ＭＳ Ｐゴシック" pitchFamily="50" charset="-128"/>
              <a:ea typeface="ＭＳ Ｐゴシック" pitchFamily="50" charset="-128"/>
            </a:endParaRPr>
          </a:p>
        </p:txBody>
      </p:sp>
      <p:sp>
        <p:nvSpPr>
          <p:cNvPr id="54" name="テキスト ボックス 53"/>
          <p:cNvSpPr txBox="1"/>
          <p:nvPr/>
        </p:nvSpPr>
        <p:spPr>
          <a:xfrm>
            <a:off x="3929058" y="3429000"/>
            <a:ext cx="857255" cy="215444"/>
          </a:xfrm>
          <a:prstGeom prst="rect">
            <a:avLst/>
          </a:prstGeom>
          <a:solidFill>
            <a:schemeClr val="bg1"/>
          </a:solidFill>
          <a:ln w="25400">
            <a:solidFill>
              <a:srgbClr val="C00000"/>
            </a:solidFill>
          </a:ln>
        </p:spPr>
        <p:txBody>
          <a:bodyPr wrap="square" lIns="0" tIns="0" rIns="0" bIns="0" rtlCol="0" anchor="ctr" anchorCtr="0">
            <a:spAutoFit/>
          </a:bodyPr>
          <a:lstStyle/>
          <a:p>
            <a:pPr algn="ctr"/>
            <a:r>
              <a:rPr kumimoji="1" lang="ja-JP" altLang="en-US" sz="1400" dirty="0" smtClean="0">
                <a:solidFill>
                  <a:srgbClr val="C00000"/>
                </a:solidFill>
                <a:latin typeface="ＭＳ Ｐゴシック" pitchFamily="50" charset="-128"/>
                <a:ea typeface="ＭＳ Ｐゴシック" pitchFamily="50" charset="-128"/>
              </a:rPr>
              <a:t>推薦処理</a:t>
            </a:r>
            <a:endParaRPr kumimoji="1" lang="ja-JP" altLang="en-US" sz="1400" dirty="0">
              <a:solidFill>
                <a:srgbClr val="C00000"/>
              </a:solidFill>
              <a:latin typeface="ＭＳ Ｐゴシック" pitchFamily="50" charset="-128"/>
              <a:ea typeface="ＭＳ Ｐゴシック" pitchFamily="50" charset="-128"/>
            </a:endParaRPr>
          </a:p>
        </p:txBody>
      </p:sp>
      <p:grpSp>
        <p:nvGrpSpPr>
          <p:cNvPr id="5" name="グループ化 59"/>
          <p:cNvGrpSpPr/>
          <p:nvPr/>
        </p:nvGrpSpPr>
        <p:grpSpPr>
          <a:xfrm>
            <a:off x="1714480" y="3286124"/>
            <a:ext cx="3500462" cy="1571636"/>
            <a:chOff x="1714480" y="3286124"/>
            <a:chExt cx="3500462" cy="1571636"/>
          </a:xfrm>
        </p:grpSpPr>
        <p:sp>
          <p:nvSpPr>
            <p:cNvPr id="59" name="円/楕円 58"/>
            <p:cNvSpPr/>
            <p:nvPr/>
          </p:nvSpPr>
          <p:spPr bwMode="auto">
            <a:xfrm>
              <a:off x="1714480" y="3500438"/>
              <a:ext cx="3500462" cy="1357322"/>
            </a:xfrm>
            <a:prstGeom prst="ellipse">
              <a:avLst/>
            </a:pr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sp>
          <p:nvSpPr>
            <p:cNvPr id="55" name="テキスト ボックス 54"/>
            <p:cNvSpPr txBox="1"/>
            <p:nvPr/>
          </p:nvSpPr>
          <p:spPr>
            <a:xfrm>
              <a:off x="2071670" y="3286124"/>
              <a:ext cx="1857388" cy="430887"/>
            </a:xfrm>
            <a:prstGeom prst="rect">
              <a:avLst/>
            </a:prstGeom>
            <a:solidFill>
              <a:schemeClr val="bg1"/>
            </a:solidFill>
            <a:ln w="25400">
              <a:solidFill>
                <a:schemeClr val="accent2"/>
              </a:solidFill>
            </a:ln>
          </p:spPr>
          <p:txBody>
            <a:bodyPr wrap="square" lIns="0" tIns="0" rIns="0" bIns="0" rtlCol="0" anchor="ctr" anchorCtr="0">
              <a:spAutoFit/>
            </a:bodyPr>
            <a:lstStyle/>
            <a:p>
              <a:pPr algn="ctr"/>
              <a:r>
                <a:rPr kumimoji="1" lang="en-US" altLang="ja-JP" sz="1400" dirty="0" smtClean="0">
                  <a:solidFill>
                    <a:schemeClr val="accent2"/>
                  </a:solidFill>
                  <a:latin typeface="ＭＳ Ｐゴシック" pitchFamily="50" charset="-128"/>
                  <a:ea typeface="ＭＳ Ｐゴシック" pitchFamily="50" charset="-128"/>
                </a:rPr>
                <a:t>1. </a:t>
              </a:r>
              <a:r>
                <a:rPr kumimoji="1" lang="ja-JP" altLang="en-US" sz="1400" dirty="0" smtClean="0">
                  <a:solidFill>
                    <a:schemeClr val="accent2"/>
                  </a:solidFill>
                  <a:latin typeface="ＭＳ Ｐゴシック" pitchFamily="50" charset="-128"/>
                  <a:ea typeface="ＭＳ Ｐゴシック" pitchFamily="50" charset="-128"/>
                </a:rPr>
                <a:t>編集を監視し，</a:t>
              </a:r>
              <a:r>
                <a:rPr kumimoji="1" lang="en-US" altLang="ja-JP" sz="1400" dirty="0" smtClean="0">
                  <a:solidFill>
                    <a:schemeClr val="accent2"/>
                  </a:solidFill>
                  <a:latin typeface="ＭＳ Ｐゴシック" pitchFamily="50" charset="-128"/>
                  <a:ea typeface="ＭＳ Ｐゴシック" pitchFamily="50" charset="-128"/>
                </a:rPr>
                <a:t/>
              </a:r>
              <a:br>
                <a:rPr kumimoji="1" lang="en-US" altLang="ja-JP" sz="1400" dirty="0" smtClean="0">
                  <a:solidFill>
                    <a:schemeClr val="accent2"/>
                  </a:solidFill>
                  <a:latin typeface="ＭＳ Ｐゴシック" pitchFamily="50" charset="-128"/>
                  <a:ea typeface="ＭＳ Ｐゴシック" pitchFamily="50" charset="-128"/>
                </a:rPr>
              </a:br>
              <a:r>
                <a:rPr kumimoji="1" lang="ja-JP" altLang="en-US" sz="1400" dirty="0" smtClean="0">
                  <a:solidFill>
                    <a:schemeClr val="accent2"/>
                  </a:solidFill>
                  <a:latin typeface="ＭＳ Ｐゴシック" pitchFamily="50" charset="-128"/>
                  <a:ea typeface="ＭＳ Ｐゴシック" pitchFamily="50" charset="-128"/>
                </a:rPr>
                <a:t>検索のトリガを検出する</a:t>
              </a:r>
              <a:endParaRPr kumimoji="1" lang="ja-JP" altLang="en-US" sz="1400" dirty="0">
                <a:solidFill>
                  <a:schemeClr val="accent2"/>
                </a:solidFill>
                <a:latin typeface="ＭＳ Ｐゴシック" pitchFamily="50" charset="-128"/>
                <a:ea typeface="ＭＳ Ｐゴシック" pitchFamily="50" charset="-128"/>
              </a:endParaRPr>
            </a:p>
          </p:txBody>
        </p:sp>
      </p:grpSp>
      <p:grpSp>
        <p:nvGrpSpPr>
          <p:cNvPr id="48" name="グループ化 63"/>
          <p:cNvGrpSpPr/>
          <p:nvPr/>
        </p:nvGrpSpPr>
        <p:grpSpPr>
          <a:xfrm>
            <a:off x="1439070" y="4276536"/>
            <a:ext cx="4558924" cy="1564454"/>
            <a:chOff x="1439070" y="4276536"/>
            <a:chExt cx="4558924" cy="1564454"/>
          </a:xfrm>
        </p:grpSpPr>
        <p:sp>
          <p:nvSpPr>
            <p:cNvPr id="61" name="円/楕円 60"/>
            <p:cNvSpPr/>
            <p:nvPr/>
          </p:nvSpPr>
          <p:spPr bwMode="auto">
            <a:xfrm rot="1792607">
              <a:off x="1439070" y="4276536"/>
              <a:ext cx="4558924" cy="1564454"/>
            </a:xfrm>
            <a:prstGeom prst="ellipse">
              <a:avLst/>
            </a:pr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sp>
          <p:nvSpPr>
            <p:cNvPr id="57" name="テキスト ボックス 56"/>
            <p:cNvSpPr txBox="1"/>
            <p:nvPr/>
          </p:nvSpPr>
          <p:spPr>
            <a:xfrm>
              <a:off x="3643306" y="4500570"/>
              <a:ext cx="1928826" cy="430887"/>
            </a:xfrm>
            <a:prstGeom prst="rect">
              <a:avLst/>
            </a:prstGeom>
            <a:solidFill>
              <a:schemeClr val="bg1"/>
            </a:solidFill>
            <a:ln w="25400">
              <a:solidFill>
                <a:schemeClr val="accent2"/>
              </a:solidFill>
            </a:ln>
          </p:spPr>
          <p:txBody>
            <a:bodyPr wrap="square" lIns="0" tIns="0" rIns="0" bIns="0" rtlCol="0" anchor="ctr" anchorCtr="0">
              <a:spAutoFit/>
            </a:bodyPr>
            <a:lstStyle/>
            <a:p>
              <a:pPr algn="ctr"/>
              <a:r>
                <a:rPr lang="en-US" altLang="ja-JP" sz="1400" dirty="0" smtClean="0">
                  <a:solidFill>
                    <a:schemeClr val="accent2"/>
                  </a:solidFill>
                  <a:latin typeface="ＭＳ Ｐゴシック" pitchFamily="50" charset="-128"/>
                  <a:ea typeface="ＭＳ Ｐゴシック" pitchFamily="50" charset="-128"/>
                </a:rPr>
                <a:t>2. </a:t>
              </a:r>
              <a:r>
                <a:rPr lang="ja-JP" altLang="en-US" sz="1400" dirty="0" smtClean="0">
                  <a:solidFill>
                    <a:schemeClr val="accent2"/>
                  </a:solidFill>
                  <a:latin typeface="ＭＳ Ｐゴシック" pitchFamily="50" charset="-128"/>
                  <a:ea typeface="ＭＳ Ｐゴシック" pitchFamily="50" charset="-128"/>
                </a:rPr>
                <a:t>ソースコードを解析し，</a:t>
              </a:r>
              <a:r>
                <a:rPr lang="en-US" altLang="ja-JP" sz="1400" dirty="0" smtClean="0">
                  <a:solidFill>
                    <a:schemeClr val="accent2"/>
                  </a:solidFill>
                  <a:latin typeface="ＭＳ Ｐゴシック" pitchFamily="50" charset="-128"/>
                  <a:ea typeface="ＭＳ Ｐゴシック" pitchFamily="50" charset="-128"/>
                </a:rPr>
                <a:t/>
              </a:r>
              <a:br>
                <a:rPr lang="en-US" altLang="ja-JP" sz="1400" dirty="0" smtClean="0">
                  <a:solidFill>
                    <a:schemeClr val="accent2"/>
                  </a:solidFill>
                  <a:latin typeface="ＭＳ Ｐゴシック" pitchFamily="50" charset="-128"/>
                  <a:ea typeface="ＭＳ Ｐゴシック" pitchFamily="50" charset="-128"/>
                </a:rPr>
              </a:br>
              <a:r>
                <a:rPr lang="ja-JP" altLang="en-US" sz="1400" dirty="0" smtClean="0">
                  <a:solidFill>
                    <a:schemeClr val="accent2"/>
                  </a:solidFill>
                  <a:latin typeface="ＭＳ Ｐゴシック" pitchFamily="50" charset="-128"/>
                  <a:ea typeface="ＭＳ Ｐゴシック" pitchFamily="50" charset="-128"/>
                </a:rPr>
                <a:t>検索クエリを生成する</a:t>
              </a:r>
              <a:endParaRPr kumimoji="1" lang="ja-JP" altLang="en-US" sz="1400" dirty="0">
                <a:solidFill>
                  <a:schemeClr val="accent2"/>
                </a:solidFill>
                <a:latin typeface="ＭＳ Ｐゴシック" pitchFamily="50" charset="-128"/>
                <a:ea typeface="ＭＳ Ｐゴシック" pitchFamily="50" charset="-128"/>
              </a:endParaRPr>
            </a:p>
          </p:txBody>
        </p:sp>
      </p:grpSp>
      <p:grpSp>
        <p:nvGrpSpPr>
          <p:cNvPr id="49" name="グループ化 66"/>
          <p:cNvGrpSpPr/>
          <p:nvPr/>
        </p:nvGrpSpPr>
        <p:grpSpPr>
          <a:xfrm>
            <a:off x="3571868" y="4572008"/>
            <a:ext cx="3929090" cy="1857388"/>
            <a:chOff x="3571868" y="4572008"/>
            <a:chExt cx="3929090" cy="1857388"/>
          </a:xfrm>
        </p:grpSpPr>
        <p:sp>
          <p:nvSpPr>
            <p:cNvPr id="65" name="円/楕円 64"/>
            <p:cNvSpPr/>
            <p:nvPr/>
          </p:nvSpPr>
          <p:spPr bwMode="auto">
            <a:xfrm>
              <a:off x="4929190" y="4714884"/>
              <a:ext cx="2571768" cy="1714512"/>
            </a:xfrm>
            <a:prstGeom prst="ellipse">
              <a:avLst/>
            </a:pr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sp>
          <p:nvSpPr>
            <p:cNvPr id="66" name="テキスト ボックス 65"/>
            <p:cNvSpPr txBox="1"/>
            <p:nvPr/>
          </p:nvSpPr>
          <p:spPr>
            <a:xfrm>
              <a:off x="3571868" y="4572008"/>
              <a:ext cx="2357454" cy="430887"/>
            </a:xfrm>
            <a:prstGeom prst="rect">
              <a:avLst/>
            </a:prstGeom>
            <a:solidFill>
              <a:schemeClr val="bg1"/>
            </a:solidFill>
            <a:ln w="25400">
              <a:solidFill>
                <a:schemeClr val="accent2"/>
              </a:solidFill>
            </a:ln>
          </p:spPr>
          <p:txBody>
            <a:bodyPr wrap="square" lIns="0" tIns="0" rIns="0" bIns="0" rtlCol="0" anchor="ctr" anchorCtr="0">
              <a:spAutoFit/>
            </a:bodyPr>
            <a:lstStyle/>
            <a:p>
              <a:pPr algn="ctr"/>
              <a:r>
                <a:rPr lang="en-US" altLang="ja-JP" sz="1400" dirty="0" smtClean="0">
                  <a:solidFill>
                    <a:schemeClr val="accent2"/>
                  </a:solidFill>
                  <a:latin typeface="ＭＳ Ｐゴシック" pitchFamily="50" charset="-128"/>
                  <a:ea typeface="ＭＳ Ｐゴシック" pitchFamily="50" charset="-128"/>
                </a:rPr>
                <a:t>3. </a:t>
              </a:r>
              <a:r>
                <a:rPr lang="ja-JP" altLang="en-US" sz="1400" dirty="0" smtClean="0">
                  <a:solidFill>
                    <a:schemeClr val="accent2"/>
                  </a:solidFill>
                  <a:latin typeface="ＭＳ Ｐゴシック" pitchFamily="50" charset="-128"/>
                  <a:ea typeface="ＭＳ Ｐゴシック" pitchFamily="50" charset="-128"/>
                </a:rPr>
                <a:t>索引を使って，検索クエリに合う部品を検索する</a:t>
              </a:r>
              <a:endParaRPr kumimoji="1" lang="ja-JP" altLang="en-US" sz="1400" dirty="0">
                <a:solidFill>
                  <a:schemeClr val="accent2"/>
                </a:solidFill>
                <a:latin typeface="ＭＳ Ｐゴシック" pitchFamily="50" charset="-128"/>
                <a:ea typeface="ＭＳ Ｐゴシック" pitchFamily="50" charset="-128"/>
              </a:endParaRPr>
            </a:p>
          </p:txBody>
        </p:sp>
      </p:grpSp>
      <p:sp>
        <p:nvSpPr>
          <p:cNvPr id="72" name="四角形吹き出し 71"/>
          <p:cNvSpPr/>
          <p:nvPr/>
        </p:nvSpPr>
        <p:spPr bwMode="auto">
          <a:xfrm>
            <a:off x="642910" y="1357298"/>
            <a:ext cx="1071570" cy="1285884"/>
          </a:xfrm>
          <a:prstGeom prst="wedgeRectCallout">
            <a:avLst>
              <a:gd name="adj1" fmla="val 82521"/>
              <a:gd name="adj2" fmla="val 42972"/>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grpSp>
        <p:nvGrpSpPr>
          <p:cNvPr id="51" name="グループ化 45"/>
          <p:cNvGrpSpPr/>
          <p:nvPr/>
        </p:nvGrpSpPr>
        <p:grpSpPr>
          <a:xfrm>
            <a:off x="785786" y="1500174"/>
            <a:ext cx="583410" cy="500066"/>
            <a:chOff x="7358018" y="4929198"/>
            <a:chExt cx="1500198" cy="1285884"/>
          </a:xfrm>
        </p:grpSpPr>
        <p:sp>
          <p:nvSpPr>
            <p:cNvPr id="63" name="フローチャート : 書類 62"/>
            <p:cNvSpPr/>
            <p:nvPr/>
          </p:nvSpPr>
          <p:spPr bwMode="auto">
            <a:xfrm>
              <a:off x="7358018" y="4929198"/>
              <a:ext cx="1500198" cy="1285884"/>
            </a:xfrm>
            <a:prstGeom prst="flowChartDocumen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cxnSp>
          <p:nvCxnSpPr>
            <p:cNvPr id="68" name="直線コネクタ 67"/>
            <p:cNvCxnSpPr/>
            <p:nvPr/>
          </p:nvCxnSpPr>
          <p:spPr bwMode="auto">
            <a:xfrm>
              <a:off x="7572332" y="5214950"/>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69" name="直線コネクタ 68"/>
            <p:cNvCxnSpPr/>
            <p:nvPr/>
          </p:nvCxnSpPr>
          <p:spPr bwMode="auto">
            <a:xfrm>
              <a:off x="7572332" y="5429264"/>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70" name="直線コネクタ 69"/>
            <p:cNvCxnSpPr/>
            <p:nvPr/>
          </p:nvCxnSpPr>
          <p:spPr bwMode="auto">
            <a:xfrm>
              <a:off x="7572332" y="5643578"/>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71" name="直線コネクタ 70"/>
            <p:cNvCxnSpPr/>
            <p:nvPr/>
          </p:nvCxnSpPr>
          <p:spPr bwMode="auto">
            <a:xfrm>
              <a:off x="7572332" y="5857892"/>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grpSp>
        <p:nvGrpSpPr>
          <p:cNvPr id="56" name="グループ化 45"/>
          <p:cNvGrpSpPr/>
          <p:nvPr/>
        </p:nvGrpSpPr>
        <p:grpSpPr>
          <a:xfrm>
            <a:off x="857224" y="1571612"/>
            <a:ext cx="583410" cy="500066"/>
            <a:chOff x="7358018" y="4929198"/>
            <a:chExt cx="1500198" cy="1285884"/>
          </a:xfrm>
        </p:grpSpPr>
        <p:sp>
          <p:nvSpPr>
            <p:cNvPr id="74" name="フローチャート : 書類 73"/>
            <p:cNvSpPr/>
            <p:nvPr/>
          </p:nvSpPr>
          <p:spPr bwMode="auto">
            <a:xfrm>
              <a:off x="7358018" y="4929198"/>
              <a:ext cx="1500198" cy="1285884"/>
            </a:xfrm>
            <a:prstGeom prst="flowChartDocumen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cxnSp>
          <p:nvCxnSpPr>
            <p:cNvPr id="75" name="直線コネクタ 74"/>
            <p:cNvCxnSpPr/>
            <p:nvPr/>
          </p:nvCxnSpPr>
          <p:spPr bwMode="auto">
            <a:xfrm>
              <a:off x="7572332" y="5214950"/>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76" name="直線コネクタ 75"/>
            <p:cNvCxnSpPr/>
            <p:nvPr/>
          </p:nvCxnSpPr>
          <p:spPr bwMode="auto">
            <a:xfrm>
              <a:off x="7572332" y="5429264"/>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77" name="直線コネクタ 76"/>
            <p:cNvCxnSpPr/>
            <p:nvPr/>
          </p:nvCxnSpPr>
          <p:spPr bwMode="auto">
            <a:xfrm>
              <a:off x="7572332" y="5643578"/>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78" name="直線コネクタ 77"/>
            <p:cNvCxnSpPr/>
            <p:nvPr/>
          </p:nvCxnSpPr>
          <p:spPr bwMode="auto">
            <a:xfrm>
              <a:off x="7572332" y="5857892"/>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grpSp>
        <p:nvGrpSpPr>
          <p:cNvPr id="58" name="グループ化 45"/>
          <p:cNvGrpSpPr/>
          <p:nvPr/>
        </p:nvGrpSpPr>
        <p:grpSpPr>
          <a:xfrm>
            <a:off x="928662" y="1643050"/>
            <a:ext cx="583410" cy="500066"/>
            <a:chOff x="7358018" y="4929198"/>
            <a:chExt cx="1500198" cy="1285884"/>
          </a:xfrm>
        </p:grpSpPr>
        <p:sp>
          <p:nvSpPr>
            <p:cNvPr id="80" name="フローチャート : 書類 79"/>
            <p:cNvSpPr/>
            <p:nvPr/>
          </p:nvSpPr>
          <p:spPr bwMode="auto">
            <a:xfrm>
              <a:off x="7358018" y="4929198"/>
              <a:ext cx="1500198" cy="1285884"/>
            </a:xfrm>
            <a:prstGeom prst="flowChartDocumen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cxnSp>
          <p:nvCxnSpPr>
            <p:cNvPr id="81" name="直線コネクタ 80"/>
            <p:cNvCxnSpPr/>
            <p:nvPr/>
          </p:nvCxnSpPr>
          <p:spPr bwMode="auto">
            <a:xfrm>
              <a:off x="7572332" y="5214950"/>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2" name="直線コネクタ 81"/>
            <p:cNvCxnSpPr/>
            <p:nvPr/>
          </p:nvCxnSpPr>
          <p:spPr bwMode="auto">
            <a:xfrm>
              <a:off x="7572332" y="5429264"/>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3" name="直線コネクタ 82"/>
            <p:cNvCxnSpPr/>
            <p:nvPr/>
          </p:nvCxnSpPr>
          <p:spPr bwMode="auto">
            <a:xfrm>
              <a:off x="7572332" y="5643578"/>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4" name="直線コネクタ 83"/>
            <p:cNvCxnSpPr/>
            <p:nvPr/>
          </p:nvCxnSpPr>
          <p:spPr bwMode="auto">
            <a:xfrm>
              <a:off x="7572332" y="5857892"/>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grpSp>
        <p:nvGrpSpPr>
          <p:cNvPr id="60" name="グループ化 45"/>
          <p:cNvGrpSpPr/>
          <p:nvPr/>
        </p:nvGrpSpPr>
        <p:grpSpPr>
          <a:xfrm>
            <a:off x="1000100" y="1714488"/>
            <a:ext cx="583410" cy="500066"/>
            <a:chOff x="7358018" y="4929198"/>
            <a:chExt cx="1500198" cy="1285884"/>
          </a:xfrm>
        </p:grpSpPr>
        <p:sp>
          <p:nvSpPr>
            <p:cNvPr id="86" name="フローチャート : 書類 85"/>
            <p:cNvSpPr/>
            <p:nvPr/>
          </p:nvSpPr>
          <p:spPr bwMode="auto">
            <a:xfrm>
              <a:off x="7358018" y="4929198"/>
              <a:ext cx="1500198" cy="1285884"/>
            </a:xfrm>
            <a:prstGeom prst="flowChartDocumen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cxnSp>
          <p:nvCxnSpPr>
            <p:cNvPr id="87" name="直線コネクタ 86"/>
            <p:cNvCxnSpPr/>
            <p:nvPr/>
          </p:nvCxnSpPr>
          <p:spPr bwMode="auto">
            <a:xfrm>
              <a:off x="7572332" y="5214950"/>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8" name="直線コネクタ 87"/>
            <p:cNvCxnSpPr/>
            <p:nvPr/>
          </p:nvCxnSpPr>
          <p:spPr bwMode="auto">
            <a:xfrm>
              <a:off x="7572332" y="5429264"/>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9" name="直線コネクタ 88"/>
            <p:cNvCxnSpPr/>
            <p:nvPr/>
          </p:nvCxnSpPr>
          <p:spPr bwMode="auto">
            <a:xfrm>
              <a:off x="7572332" y="5643578"/>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90" name="直線コネクタ 89"/>
            <p:cNvCxnSpPr/>
            <p:nvPr/>
          </p:nvCxnSpPr>
          <p:spPr bwMode="auto">
            <a:xfrm>
              <a:off x="7572332" y="5857892"/>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91" name="テキスト ボックス 90"/>
          <p:cNvSpPr txBox="1"/>
          <p:nvPr/>
        </p:nvSpPr>
        <p:spPr>
          <a:xfrm>
            <a:off x="642910" y="2214555"/>
            <a:ext cx="1094468" cy="428628"/>
          </a:xfrm>
          <a:prstGeom prst="rect">
            <a:avLst/>
          </a:prstGeom>
          <a:noFill/>
        </p:spPr>
        <p:txBody>
          <a:bodyPr wrap="square" lIns="0" tIns="0" rIns="0" bIns="0" rtlCol="0" anchor="ctr" anchorCtr="0">
            <a:spAutoFit/>
          </a:bodyPr>
          <a:lstStyle/>
          <a:p>
            <a:pPr algn="ctr"/>
            <a:r>
              <a:rPr kumimoji="1" lang="ja-JP" altLang="en-US" sz="1400" dirty="0" smtClean="0">
                <a:latin typeface="ＭＳ Ｐゴシック" pitchFamily="50" charset="-128"/>
                <a:ea typeface="ＭＳ Ｐゴシック" pitchFamily="50" charset="-128"/>
              </a:rPr>
              <a:t>部品の</a:t>
            </a:r>
            <a:r>
              <a:rPr kumimoji="1" lang="en-US" altLang="ja-JP" sz="1400" dirty="0" smtClean="0">
                <a:latin typeface="ＭＳ Ｐゴシック" pitchFamily="50" charset="-128"/>
                <a:ea typeface="ＭＳ Ｐゴシック" pitchFamily="50" charset="-128"/>
              </a:rPr>
              <a:t/>
            </a:r>
            <a:br>
              <a:rPr kumimoji="1" lang="en-US" altLang="ja-JP" sz="1400" dirty="0" smtClean="0">
                <a:latin typeface="ＭＳ Ｐゴシック" pitchFamily="50" charset="-128"/>
                <a:ea typeface="ＭＳ Ｐゴシック" pitchFamily="50" charset="-128"/>
              </a:rPr>
            </a:br>
            <a:r>
              <a:rPr kumimoji="1" lang="ja-JP" altLang="en-US" sz="1400" dirty="0" smtClean="0">
                <a:latin typeface="ＭＳ Ｐゴシック" pitchFamily="50" charset="-128"/>
                <a:ea typeface="ＭＳ Ｐゴシック" pitchFamily="50" charset="-128"/>
              </a:rPr>
              <a:t>ソースコード</a:t>
            </a:r>
            <a:endParaRPr kumimoji="1" lang="ja-JP" altLang="en-US" sz="1400" dirty="0">
              <a:latin typeface="ＭＳ Ｐゴシック" pitchFamily="50" charset="-128"/>
              <a:ea typeface="ＭＳ Ｐゴシック" pitchFamily="50" charset="-12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
                                        </p:tgtEl>
                                        <p:attrNameLst>
                                          <p:attrName>style.visibility</p:attrName>
                                        </p:attrNameLst>
                                      </p:cBhvr>
                                      <p:to>
                                        <p:strVal val="visible"/>
                                      </p:to>
                                    </p:set>
                                  </p:childTnLst>
                                  <p:subTnLst>
                                    <p:set>
                                      <p:cBhvr override="childStyle">
                                        <p:cTn dur="1" fill="hold" display="0" masterRel="nextClick" afterEffect="1"/>
                                        <p:tgtEl>
                                          <p:spTgt spid="48"/>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
                                        </p:tgtEl>
                                        <p:attrNameLst>
                                          <p:attrName>style.visibility</p:attrName>
                                        </p:attrNameLst>
                                      </p:cBhvr>
                                      <p:to>
                                        <p:strVal val="visible"/>
                                      </p:to>
                                    </p:set>
                                  </p:childTnLst>
                                  <p:subTnLst>
                                    <p:set>
                                      <p:cBhvr override="childStyle">
                                        <p:cTn dur="1" fill="hold" display="0" masterRel="nextClick" afterEffect="1"/>
                                        <p:tgtEl>
                                          <p:spTgt spid="49"/>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背景</a:t>
            </a:r>
            <a:endParaRPr lang="en-US" altLang="ja-JP" dirty="0" smtClean="0"/>
          </a:p>
          <a:p>
            <a:pPr lvl="1"/>
            <a:r>
              <a:rPr lang="ja-JP" altLang="en-US" dirty="0" smtClean="0"/>
              <a:t>部品の再利用</a:t>
            </a:r>
            <a:endParaRPr lang="en-US" altLang="ja-JP" dirty="0" smtClean="0"/>
          </a:p>
          <a:p>
            <a:pPr lvl="1"/>
            <a:r>
              <a:rPr lang="ja-JP" altLang="en-US" dirty="0" smtClean="0"/>
              <a:t>部品検索システム</a:t>
            </a:r>
            <a:endParaRPr lang="en-US" altLang="ja-JP" dirty="0" smtClean="0"/>
          </a:p>
          <a:p>
            <a:pPr lvl="1"/>
            <a:r>
              <a:rPr lang="ja-JP" altLang="en-US" dirty="0" smtClean="0"/>
              <a:t>部品自動推薦</a:t>
            </a:r>
            <a:endParaRPr lang="en-US" altLang="ja-JP" dirty="0" smtClean="0"/>
          </a:p>
          <a:p>
            <a:r>
              <a:rPr lang="ja-JP" altLang="en-US" dirty="0" smtClean="0"/>
              <a:t>提案手法について</a:t>
            </a:r>
            <a:endParaRPr lang="en-US" altLang="ja-JP" dirty="0" smtClean="0"/>
          </a:p>
          <a:p>
            <a:r>
              <a:rPr lang="ja-JP" altLang="en-US" dirty="0" smtClean="0"/>
              <a:t>部品自動推薦システム </a:t>
            </a:r>
            <a:r>
              <a:rPr lang="en-US" altLang="ja-JP" dirty="0" smtClean="0"/>
              <a:t>A-SCORE</a:t>
            </a:r>
          </a:p>
          <a:p>
            <a:pPr lvl="1"/>
            <a:r>
              <a:rPr lang="ja-JP" altLang="en-US" dirty="0" smtClean="0"/>
              <a:t>概略</a:t>
            </a:r>
            <a:endParaRPr lang="en-US" altLang="ja-JP" dirty="0" smtClean="0"/>
          </a:p>
          <a:p>
            <a:pPr lvl="1"/>
            <a:r>
              <a:rPr lang="ja-JP" altLang="en-US" dirty="0" smtClean="0"/>
              <a:t>デモ</a:t>
            </a:r>
            <a:endParaRPr lang="en-US" altLang="ja-JP" dirty="0" smtClean="0"/>
          </a:p>
          <a:p>
            <a:r>
              <a:rPr lang="ja-JP" altLang="en-US" dirty="0" smtClean="0"/>
              <a:t>まとめ</a:t>
            </a:r>
          </a:p>
        </p:txBody>
      </p:sp>
    </p:spTree>
  </p:cSld>
  <p:clrMapOvr>
    <a:masterClrMapping/>
  </p:clrMapOvr>
  <p:transition advTm="17859"/>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solidFill>
                  <a:srgbClr val="FF0000"/>
                </a:solidFill>
              </a:rPr>
              <a:t>背景</a:t>
            </a:r>
            <a:endParaRPr lang="en-US" altLang="ja-JP" dirty="0" smtClean="0">
              <a:solidFill>
                <a:srgbClr val="FF0000"/>
              </a:solidFill>
            </a:endParaRPr>
          </a:p>
          <a:p>
            <a:r>
              <a:rPr lang="ja-JP" altLang="en-US" dirty="0" smtClean="0"/>
              <a:t>本研究の概要</a:t>
            </a:r>
            <a:endParaRPr lang="en-US" altLang="ja-JP" dirty="0" smtClean="0"/>
          </a:p>
          <a:p>
            <a:r>
              <a:rPr lang="ja-JP" altLang="en-US" dirty="0" smtClean="0"/>
              <a:t>開発中のシステムについて</a:t>
            </a:r>
            <a:endParaRPr lang="en-US" altLang="ja-JP" dirty="0" smtClean="0"/>
          </a:p>
          <a:p>
            <a:r>
              <a:rPr lang="ja-JP" altLang="en-US" dirty="0" smtClean="0"/>
              <a:t>実験計画</a:t>
            </a:r>
            <a:endParaRPr lang="en-US" altLang="ja-JP" dirty="0" smtClean="0"/>
          </a:p>
          <a:p>
            <a:r>
              <a:rPr lang="ja-JP" altLang="en-US" dirty="0" smtClean="0"/>
              <a:t>まとめ</a:t>
            </a:r>
          </a:p>
        </p:txBody>
      </p:sp>
    </p:spTree>
  </p:cSld>
  <p:clrMapOvr>
    <a:masterClrMapping/>
  </p:clrMapOvr>
  <p:transition advTm="3750"/>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CodeBroker</a:t>
            </a:r>
            <a:r>
              <a:rPr kumimoji="1" lang="ja-JP" altLang="en-US" dirty="0" smtClean="0"/>
              <a:t>を用いた再利用</a:t>
            </a:r>
            <a:endParaRPr kumimoji="1" lang="ja-JP" altLang="en-US" dirty="0"/>
          </a:p>
        </p:txBody>
      </p:sp>
      <p:sp>
        <p:nvSpPr>
          <p:cNvPr id="5" name="正方形/長方形 4"/>
          <p:cNvSpPr/>
          <p:nvPr/>
        </p:nvSpPr>
        <p:spPr bwMode="auto">
          <a:xfrm>
            <a:off x="7286644" y="2500306"/>
            <a:ext cx="1571636" cy="3500462"/>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altLang="ja-JP" sz="2000" b="1" dirty="0" smtClean="0">
              <a:latin typeface="Courier New" pitchFamily="49" charset="0"/>
              <a:ea typeface="ＭＳ Ｐゴシック" pitchFamily="50" charset="-128"/>
              <a:cs typeface="Courier New" pitchFamily="49" charset="0"/>
            </a:endParaRPr>
          </a:p>
        </p:txBody>
      </p:sp>
      <p:grpSp>
        <p:nvGrpSpPr>
          <p:cNvPr id="6" name="グループ化 4"/>
          <p:cNvGrpSpPr/>
          <p:nvPr/>
        </p:nvGrpSpPr>
        <p:grpSpPr>
          <a:xfrm>
            <a:off x="285720" y="3357562"/>
            <a:ext cx="785819" cy="1643074"/>
            <a:chOff x="1500165" y="3929066"/>
            <a:chExt cx="785819" cy="1643074"/>
          </a:xfrm>
        </p:grpSpPr>
        <p:sp>
          <p:nvSpPr>
            <p:cNvPr id="7" name="円/楕円 6"/>
            <p:cNvSpPr/>
            <p:nvPr/>
          </p:nvSpPr>
          <p:spPr bwMode="auto">
            <a:xfrm>
              <a:off x="1571604" y="3929066"/>
              <a:ext cx="571504" cy="571504"/>
            </a:xfrm>
            <a:prstGeom prst="ellipse">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8" name="直線コネクタ 7"/>
            <p:cNvCxnSpPr>
              <a:stCxn id="7" idx="4"/>
            </p:cNvCxnSpPr>
            <p:nvPr/>
          </p:nvCxnSpPr>
          <p:spPr bwMode="auto">
            <a:xfrm rot="5400000">
              <a:off x="1464447" y="4893479"/>
              <a:ext cx="785818"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9" name="直線コネクタ 8"/>
            <p:cNvCxnSpPr/>
            <p:nvPr/>
          </p:nvCxnSpPr>
          <p:spPr bwMode="auto">
            <a:xfrm rot="10800000" flipV="1">
              <a:off x="1500166" y="4643446"/>
              <a:ext cx="357190" cy="285752"/>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10" name="直線コネクタ 9"/>
            <p:cNvCxnSpPr/>
            <p:nvPr/>
          </p:nvCxnSpPr>
          <p:spPr bwMode="auto">
            <a:xfrm rot="10800000" flipV="1">
              <a:off x="1500165" y="5286388"/>
              <a:ext cx="357190" cy="285752"/>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11" name="直線コネクタ 10"/>
            <p:cNvCxnSpPr/>
            <p:nvPr/>
          </p:nvCxnSpPr>
          <p:spPr bwMode="auto">
            <a:xfrm>
              <a:off x="1857357" y="4643446"/>
              <a:ext cx="428627" cy="285752"/>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12" name="直線コネクタ 11"/>
            <p:cNvCxnSpPr/>
            <p:nvPr/>
          </p:nvCxnSpPr>
          <p:spPr bwMode="auto">
            <a:xfrm>
              <a:off x="1857356" y="5286388"/>
              <a:ext cx="428628" cy="285752"/>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13" name="テキスト ボックス 12"/>
          <p:cNvSpPr txBox="1"/>
          <p:nvPr/>
        </p:nvSpPr>
        <p:spPr>
          <a:xfrm>
            <a:off x="71406" y="5143512"/>
            <a:ext cx="1214446" cy="369332"/>
          </a:xfrm>
          <a:prstGeom prst="rect">
            <a:avLst/>
          </a:prstGeom>
          <a:noFill/>
        </p:spPr>
        <p:txBody>
          <a:bodyPr wrap="square" rtlCol="0">
            <a:spAutoFit/>
          </a:bodyPr>
          <a:lstStyle/>
          <a:p>
            <a:pPr algn="ctr"/>
            <a:r>
              <a:rPr kumimoji="1" lang="ja-JP" altLang="en-US" dirty="0" smtClean="0"/>
              <a:t>開発者</a:t>
            </a:r>
            <a:endParaRPr kumimoji="1" lang="ja-JP" altLang="en-US" dirty="0"/>
          </a:p>
        </p:txBody>
      </p:sp>
      <p:sp>
        <p:nvSpPr>
          <p:cNvPr id="14" name="テキスト ボックス 13"/>
          <p:cNvSpPr txBox="1"/>
          <p:nvPr/>
        </p:nvSpPr>
        <p:spPr>
          <a:xfrm>
            <a:off x="7072330" y="5929330"/>
            <a:ext cx="2071702" cy="646331"/>
          </a:xfrm>
          <a:prstGeom prst="rect">
            <a:avLst/>
          </a:prstGeom>
          <a:noFill/>
        </p:spPr>
        <p:txBody>
          <a:bodyPr wrap="square" rtlCol="0">
            <a:spAutoFit/>
          </a:bodyPr>
          <a:lstStyle/>
          <a:p>
            <a:pPr algn="ctr"/>
            <a:r>
              <a:rPr kumimoji="1" lang="en-US" altLang="ja-JP" dirty="0" err="1" smtClean="0"/>
              <a:t>CodeBroker</a:t>
            </a:r>
            <a:r>
              <a:rPr lang="ja-JP" altLang="en-US" dirty="0" smtClean="0"/>
              <a:t>の</a:t>
            </a:r>
            <a:r>
              <a:rPr lang="en-US" altLang="ja-JP" dirty="0" smtClean="0"/>
              <a:t/>
            </a:r>
            <a:br>
              <a:rPr lang="en-US" altLang="ja-JP" dirty="0" smtClean="0"/>
            </a:br>
            <a:r>
              <a:rPr kumimoji="1" lang="ja-JP" altLang="en-US" dirty="0" smtClean="0"/>
              <a:t>部品検索エンジン</a:t>
            </a:r>
            <a:endParaRPr kumimoji="1" lang="ja-JP" altLang="en-US" dirty="0"/>
          </a:p>
        </p:txBody>
      </p:sp>
      <p:sp>
        <p:nvSpPr>
          <p:cNvPr id="15" name="右矢印 14"/>
          <p:cNvSpPr/>
          <p:nvPr/>
        </p:nvSpPr>
        <p:spPr bwMode="auto">
          <a:xfrm>
            <a:off x="1214414" y="2643182"/>
            <a:ext cx="2000264" cy="714380"/>
          </a:xfrm>
          <a:prstGeom prst="righ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1.</a:t>
            </a: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コードを入力</a:t>
            </a:r>
          </a:p>
        </p:txBody>
      </p:sp>
      <p:sp>
        <p:nvSpPr>
          <p:cNvPr id="16" name="正方形/長方形 15"/>
          <p:cNvSpPr/>
          <p:nvPr/>
        </p:nvSpPr>
        <p:spPr bwMode="auto">
          <a:xfrm>
            <a:off x="3357554" y="2428868"/>
            <a:ext cx="1714512" cy="2786082"/>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altLang="ja-JP" sz="2000" b="1" dirty="0" smtClean="0">
              <a:latin typeface="Courier New" pitchFamily="49" charset="0"/>
              <a:ea typeface="ＭＳ Ｐゴシック" pitchFamily="50" charset="-128"/>
              <a:cs typeface="Courier New" pitchFamily="49" charset="0"/>
            </a:endParaRPr>
          </a:p>
        </p:txBody>
      </p:sp>
      <p:sp>
        <p:nvSpPr>
          <p:cNvPr id="18" name="テキスト ボックス 17"/>
          <p:cNvSpPr txBox="1"/>
          <p:nvPr/>
        </p:nvSpPr>
        <p:spPr>
          <a:xfrm>
            <a:off x="2928926" y="5131370"/>
            <a:ext cx="2571768" cy="369332"/>
          </a:xfrm>
          <a:prstGeom prst="rect">
            <a:avLst/>
          </a:prstGeom>
          <a:noFill/>
        </p:spPr>
        <p:txBody>
          <a:bodyPr wrap="square" rtlCol="0">
            <a:spAutoFit/>
          </a:bodyPr>
          <a:lstStyle/>
          <a:p>
            <a:pPr algn="ctr"/>
            <a:r>
              <a:rPr kumimoji="1" lang="ja-JP" altLang="en-US" dirty="0" smtClean="0"/>
              <a:t>エディタ</a:t>
            </a:r>
            <a:r>
              <a:rPr lang="en-US" altLang="ja-JP" dirty="0" smtClean="0"/>
              <a:t>+</a:t>
            </a:r>
            <a:r>
              <a:rPr lang="en-US" altLang="ja-JP" dirty="0" err="1" smtClean="0"/>
              <a:t>CodeBroker</a:t>
            </a:r>
            <a:endParaRPr kumimoji="1" lang="ja-JP" altLang="en-US" dirty="0"/>
          </a:p>
        </p:txBody>
      </p:sp>
      <p:sp>
        <p:nvSpPr>
          <p:cNvPr id="21" name="右矢印 20"/>
          <p:cNvSpPr/>
          <p:nvPr/>
        </p:nvSpPr>
        <p:spPr bwMode="auto">
          <a:xfrm>
            <a:off x="1214414" y="4714884"/>
            <a:ext cx="2071702" cy="642942"/>
          </a:xfrm>
          <a:prstGeom prst="righ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8.</a:t>
            </a: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部品を再利用</a:t>
            </a:r>
          </a:p>
        </p:txBody>
      </p:sp>
      <p:sp>
        <p:nvSpPr>
          <p:cNvPr id="22" name="円/楕円 21"/>
          <p:cNvSpPr/>
          <p:nvPr/>
        </p:nvSpPr>
        <p:spPr>
          <a:xfrm>
            <a:off x="3428992" y="2500306"/>
            <a:ext cx="1571636" cy="12144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dirty="0" smtClean="0">
                <a:solidFill>
                  <a:schemeClr val="tx1"/>
                </a:solidFill>
              </a:rPr>
              <a:t>2.</a:t>
            </a:r>
            <a:r>
              <a:rPr kumimoji="1" lang="ja-JP" altLang="en-US" dirty="0" smtClean="0">
                <a:solidFill>
                  <a:schemeClr val="tx1"/>
                </a:solidFill>
              </a:rPr>
              <a:t>メソッドの書き始めを検出</a:t>
            </a:r>
            <a:endParaRPr kumimoji="1" lang="ja-JP" altLang="en-US" dirty="0">
              <a:solidFill>
                <a:schemeClr val="tx1"/>
              </a:solidFill>
            </a:endParaRPr>
          </a:p>
        </p:txBody>
      </p:sp>
      <p:sp>
        <p:nvSpPr>
          <p:cNvPr id="23" name="右矢印 22"/>
          <p:cNvSpPr/>
          <p:nvPr/>
        </p:nvSpPr>
        <p:spPr bwMode="auto">
          <a:xfrm>
            <a:off x="5143504" y="2786058"/>
            <a:ext cx="2000264" cy="714380"/>
          </a:xfrm>
          <a:prstGeom prst="righ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4.</a:t>
            </a: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クエリを送信</a:t>
            </a:r>
          </a:p>
        </p:txBody>
      </p:sp>
      <p:sp>
        <p:nvSpPr>
          <p:cNvPr id="24" name="円/楕円 23"/>
          <p:cNvSpPr/>
          <p:nvPr/>
        </p:nvSpPr>
        <p:spPr>
          <a:xfrm>
            <a:off x="7429520" y="2928934"/>
            <a:ext cx="1285884" cy="12144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US" altLang="ja-JP" dirty="0" smtClean="0">
                <a:solidFill>
                  <a:schemeClr val="tx1"/>
                </a:solidFill>
              </a:rPr>
              <a:t>5.</a:t>
            </a:r>
            <a:r>
              <a:rPr lang="ja-JP" altLang="en-US" dirty="0" smtClean="0">
                <a:solidFill>
                  <a:schemeClr val="tx1"/>
                </a:solidFill>
              </a:rPr>
              <a:t>検索</a:t>
            </a:r>
            <a:r>
              <a:rPr lang="en-US" altLang="ja-JP" dirty="0" smtClean="0">
                <a:solidFill>
                  <a:schemeClr val="tx1"/>
                </a:solidFill>
              </a:rPr>
              <a:t/>
            </a:r>
            <a:br>
              <a:rPr lang="en-US" altLang="ja-JP" dirty="0" smtClean="0">
                <a:solidFill>
                  <a:schemeClr val="tx1"/>
                </a:solidFill>
              </a:rPr>
            </a:br>
            <a:r>
              <a:rPr lang="ja-JP" altLang="en-US" dirty="0" smtClean="0">
                <a:solidFill>
                  <a:schemeClr val="tx1"/>
                </a:solidFill>
              </a:rPr>
              <a:t>処理</a:t>
            </a:r>
            <a:endParaRPr lang="ja-JP" altLang="en-US" dirty="0">
              <a:solidFill>
                <a:schemeClr val="tx1"/>
              </a:solidFill>
            </a:endParaRPr>
          </a:p>
        </p:txBody>
      </p:sp>
      <p:sp>
        <p:nvSpPr>
          <p:cNvPr id="25" name="左矢印 24"/>
          <p:cNvSpPr/>
          <p:nvPr/>
        </p:nvSpPr>
        <p:spPr bwMode="auto">
          <a:xfrm>
            <a:off x="1214414" y="4143380"/>
            <a:ext cx="2000264" cy="642942"/>
          </a:xfrm>
          <a:prstGeom prst="lef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7.</a:t>
            </a: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既存部品の提示</a:t>
            </a:r>
          </a:p>
        </p:txBody>
      </p:sp>
      <p:sp>
        <p:nvSpPr>
          <p:cNvPr id="26" name="左矢印 25"/>
          <p:cNvSpPr/>
          <p:nvPr/>
        </p:nvSpPr>
        <p:spPr bwMode="auto">
          <a:xfrm>
            <a:off x="5143504" y="3643314"/>
            <a:ext cx="2000264" cy="642942"/>
          </a:xfrm>
          <a:prstGeom prst="lef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6.</a:t>
            </a: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既存部品を返す</a:t>
            </a:r>
          </a:p>
        </p:txBody>
      </p:sp>
      <p:sp>
        <p:nvSpPr>
          <p:cNvPr id="27" name="円/楕円 26"/>
          <p:cNvSpPr/>
          <p:nvPr/>
        </p:nvSpPr>
        <p:spPr>
          <a:xfrm>
            <a:off x="3428992" y="3857628"/>
            <a:ext cx="1571636" cy="12144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dirty="0" smtClean="0">
                <a:solidFill>
                  <a:schemeClr val="tx1"/>
                </a:solidFill>
              </a:rPr>
              <a:t>3.</a:t>
            </a:r>
            <a:r>
              <a:rPr kumimoji="1" lang="ja-JP" altLang="en-US" dirty="0" smtClean="0">
                <a:solidFill>
                  <a:schemeClr val="tx1"/>
                </a:solidFill>
              </a:rPr>
              <a:t>引数と</a:t>
            </a:r>
            <a:r>
              <a:rPr kumimoji="1" lang="en-US" altLang="ja-JP" dirty="0" smtClean="0">
                <a:solidFill>
                  <a:schemeClr val="tx1"/>
                </a:solidFill>
              </a:rPr>
              <a:t/>
            </a:r>
            <a:br>
              <a:rPr kumimoji="1" lang="en-US" altLang="ja-JP" dirty="0" smtClean="0">
                <a:solidFill>
                  <a:schemeClr val="tx1"/>
                </a:solidFill>
              </a:rPr>
            </a:br>
            <a:r>
              <a:rPr lang="ja-JP" altLang="en-US" dirty="0" smtClean="0">
                <a:solidFill>
                  <a:schemeClr val="tx1"/>
                </a:solidFill>
              </a:rPr>
              <a:t>ドキュメントコメントを</a:t>
            </a:r>
            <a:r>
              <a:rPr lang="en-US" altLang="ja-JP" dirty="0" smtClean="0">
                <a:solidFill>
                  <a:schemeClr val="tx1"/>
                </a:solidFill>
              </a:rPr>
              <a:t/>
            </a:r>
            <a:br>
              <a:rPr lang="en-US" altLang="ja-JP" dirty="0" smtClean="0">
                <a:solidFill>
                  <a:schemeClr val="tx1"/>
                </a:solidFill>
              </a:rPr>
            </a:br>
            <a:r>
              <a:rPr lang="ja-JP" altLang="en-US" dirty="0" smtClean="0">
                <a:solidFill>
                  <a:schemeClr val="tx1"/>
                </a:solidFill>
              </a:rPr>
              <a:t>抽出</a:t>
            </a:r>
            <a:endParaRPr kumimoji="1" lang="ja-JP" altLang="en-US" dirty="0">
              <a:solidFill>
                <a:schemeClr val="tx1"/>
              </a:solidFill>
            </a:endParaRPr>
          </a:p>
        </p:txBody>
      </p:sp>
    </p:spTree>
  </p:cSld>
  <p:clrMapOvr>
    <a:masterClrMapping/>
  </p:clrMapOvr>
  <p:transition advTm="109781"/>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システムの構成と動作</a:t>
            </a:r>
            <a:endParaRPr kumimoji="1" lang="ja-JP" altLang="en-US" dirty="0"/>
          </a:p>
        </p:txBody>
      </p:sp>
      <p:sp>
        <p:nvSpPr>
          <p:cNvPr id="3" name="コンテンツ プレースホルダ 2"/>
          <p:cNvSpPr>
            <a:spLocks noGrp="1"/>
          </p:cNvSpPr>
          <p:nvPr>
            <p:ph idx="1"/>
          </p:nvPr>
        </p:nvSpPr>
        <p:spPr/>
        <p:txBody>
          <a:bodyPr>
            <a:normAutofit/>
          </a:bodyPr>
          <a:lstStyle/>
          <a:p>
            <a:pPr marL="514350" indent="-514350">
              <a:buFont typeface="+mj-lt"/>
              <a:buAutoNum type="arabicPeriod"/>
            </a:pPr>
            <a:r>
              <a:rPr kumimoji="1" lang="ja-JP" altLang="en-US" sz="2400" dirty="0" smtClean="0"/>
              <a:t>事前に部品データベースから索引を作成</a:t>
            </a:r>
            <a:endParaRPr kumimoji="1" lang="en-US" altLang="ja-JP" sz="2400" dirty="0" smtClean="0"/>
          </a:p>
          <a:p>
            <a:pPr marL="514350" indent="-514350">
              <a:buFont typeface="+mj-lt"/>
              <a:buAutoNum type="arabicPeriod"/>
            </a:pPr>
            <a:r>
              <a:rPr kumimoji="1" lang="ja-JP" altLang="en-US" sz="2400" dirty="0" smtClean="0"/>
              <a:t>編集の区切りを検出して検索クエリを生成</a:t>
            </a:r>
            <a:endParaRPr kumimoji="1" lang="en-US" altLang="ja-JP" sz="2400" dirty="0" smtClean="0"/>
          </a:p>
          <a:p>
            <a:pPr marL="514350" indent="-514350">
              <a:buFont typeface="+mj-lt"/>
              <a:buAutoNum type="arabicPeriod"/>
            </a:pPr>
            <a:r>
              <a:rPr lang="ja-JP" altLang="en-US" sz="2400" dirty="0" smtClean="0"/>
              <a:t>索引を用いて部品検索</a:t>
            </a:r>
            <a:endParaRPr lang="en-US" altLang="ja-JP" sz="2400" dirty="0" smtClean="0"/>
          </a:p>
          <a:p>
            <a:pPr marL="514350" indent="-514350">
              <a:buFont typeface="+mj-lt"/>
              <a:buAutoNum type="arabicPeriod"/>
            </a:pPr>
            <a:r>
              <a:rPr lang="ja-JP" altLang="en-US" sz="2400" dirty="0" smtClean="0"/>
              <a:t>得られた部品を開発者に提示</a:t>
            </a:r>
            <a:endParaRPr lang="en-US" altLang="ja-JP" sz="2400" dirty="0" smtClean="0"/>
          </a:p>
        </p:txBody>
      </p:sp>
      <p:sp>
        <p:nvSpPr>
          <p:cNvPr id="75" name="テキスト ボックス 74"/>
          <p:cNvSpPr txBox="1"/>
          <p:nvPr/>
        </p:nvSpPr>
        <p:spPr>
          <a:xfrm>
            <a:off x="1500166" y="6345816"/>
            <a:ext cx="3000396" cy="369332"/>
          </a:xfrm>
          <a:prstGeom prst="rect">
            <a:avLst/>
          </a:prstGeom>
          <a:noFill/>
          <a:ln w="38100">
            <a:solidFill>
              <a:srgbClr val="D20000"/>
            </a:solidFill>
          </a:ln>
        </p:spPr>
        <p:txBody>
          <a:bodyPr wrap="square" rtlCol="0">
            <a:spAutoFit/>
          </a:bodyPr>
          <a:lstStyle/>
          <a:p>
            <a:pPr algn="ctr"/>
            <a:r>
              <a:rPr kumimoji="1" lang="ja-JP" altLang="en-US" dirty="0" smtClean="0">
                <a:solidFill>
                  <a:srgbClr val="C00000"/>
                </a:solidFill>
                <a:latin typeface="+mn-ea"/>
              </a:rPr>
              <a:t>赤色が本研究で実装した部分</a:t>
            </a:r>
            <a:endParaRPr kumimoji="1" lang="ja-JP" altLang="en-US" dirty="0">
              <a:solidFill>
                <a:srgbClr val="C00000"/>
              </a:solidFill>
              <a:latin typeface="+mn-ea"/>
            </a:endParaRPr>
          </a:p>
        </p:txBody>
      </p:sp>
      <p:sp>
        <p:nvSpPr>
          <p:cNvPr id="76" name="Rectangle 3"/>
          <p:cNvSpPr>
            <a:spLocks noChangeArrowheads="1"/>
          </p:cNvSpPr>
          <p:nvPr/>
        </p:nvSpPr>
        <p:spPr bwMode="auto">
          <a:xfrm>
            <a:off x="4588681" y="3714752"/>
            <a:ext cx="4269599" cy="2714644"/>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smtClean="0">
              <a:ln>
                <a:noFill/>
              </a:ln>
              <a:solidFill>
                <a:schemeClr val="tx1"/>
              </a:solidFill>
              <a:effectLst/>
              <a:latin typeface="+mn-ea"/>
            </a:endParaRPr>
          </a:p>
        </p:txBody>
      </p:sp>
      <p:sp>
        <p:nvSpPr>
          <p:cNvPr id="77" name="Rectangle 3"/>
          <p:cNvSpPr>
            <a:spLocks noChangeArrowheads="1"/>
          </p:cNvSpPr>
          <p:nvPr/>
        </p:nvSpPr>
        <p:spPr bwMode="auto">
          <a:xfrm>
            <a:off x="1851759" y="3683195"/>
            <a:ext cx="2092210" cy="2605080"/>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統合開発環境</a:t>
            </a:r>
            <a:br>
              <a:rPr kumimoji="1" lang="ja-JP" altLang="en-US" sz="1600" b="0" i="0" u="none" strike="noStrike" cap="none" normalizeH="0" baseline="0" dirty="0" smtClean="0">
                <a:ln>
                  <a:noFill/>
                </a:ln>
                <a:solidFill>
                  <a:schemeClr val="tx1"/>
                </a:solidFill>
                <a:effectLst/>
                <a:latin typeface="+mn-ea"/>
              </a:rPr>
            </a:br>
            <a:r>
              <a:rPr kumimoji="1" lang="en-US" altLang="ja-JP" sz="1600" b="0" i="0" u="none" strike="noStrike" cap="none" normalizeH="0" baseline="0" dirty="0" smtClean="0">
                <a:ln>
                  <a:noFill/>
                </a:ln>
                <a:solidFill>
                  <a:schemeClr val="tx1"/>
                </a:solidFill>
                <a:effectLst/>
                <a:latin typeface="+mn-ea"/>
              </a:rPr>
              <a:t>Eclipse</a:t>
            </a:r>
            <a:endParaRPr kumimoji="1" lang="ja-JP" altLang="ja-JP" sz="1600" b="0" i="0" u="none" strike="noStrike" cap="none" normalizeH="0" baseline="0" dirty="0" smtClean="0">
              <a:ln>
                <a:noFill/>
              </a:ln>
              <a:solidFill>
                <a:schemeClr val="tx1"/>
              </a:solidFill>
              <a:effectLst/>
              <a:latin typeface="+mn-ea"/>
            </a:endParaRPr>
          </a:p>
        </p:txBody>
      </p:sp>
      <p:sp>
        <p:nvSpPr>
          <p:cNvPr id="78" name="AutoShape 4"/>
          <p:cNvSpPr>
            <a:spLocks noChangeArrowheads="1"/>
          </p:cNvSpPr>
          <p:nvPr/>
        </p:nvSpPr>
        <p:spPr bwMode="auto">
          <a:xfrm>
            <a:off x="2000233" y="5225151"/>
            <a:ext cx="1712634" cy="360102"/>
          </a:xfrm>
          <a:prstGeom prst="roundRect">
            <a:avLst>
              <a:gd name="adj" fmla="val 16667"/>
            </a:avLst>
          </a:prstGeom>
          <a:solidFill>
            <a:srgbClr val="FFFFFF"/>
          </a:solidFill>
          <a:ln w="9525">
            <a:solidFill>
              <a:srgbClr val="D20000"/>
            </a:solidFill>
            <a:round/>
            <a:headEnd/>
            <a:tailEnd/>
          </a:ln>
        </p:spPr>
        <p:txBody>
          <a:bodyPr vert="horz" wrap="square" lIns="0" tIns="0" rIns="0" bIns="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C00000"/>
                </a:solidFill>
                <a:effectLst/>
                <a:latin typeface="+mn-ea"/>
              </a:rPr>
              <a:t>検索クエリ生成部</a:t>
            </a:r>
            <a:endParaRPr kumimoji="1" lang="ja-JP" sz="1600" b="0" i="0" u="none" strike="noStrike" cap="none" normalizeH="0" baseline="0" dirty="0" smtClean="0">
              <a:ln>
                <a:noFill/>
              </a:ln>
              <a:solidFill>
                <a:srgbClr val="C00000"/>
              </a:solidFill>
              <a:effectLst/>
              <a:latin typeface="+mn-ea"/>
            </a:endParaRPr>
          </a:p>
        </p:txBody>
      </p:sp>
      <p:sp>
        <p:nvSpPr>
          <p:cNvPr id="79" name="AutoShape 5"/>
          <p:cNvSpPr>
            <a:spLocks noChangeArrowheads="1"/>
          </p:cNvSpPr>
          <p:nvPr/>
        </p:nvSpPr>
        <p:spPr bwMode="auto">
          <a:xfrm>
            <a:off x="2508620" y="5772535"/>
            <a:ext cx="1204246" cy="335777"/>
          </a:xfrm>
          <a:prstGeom prst="roundRect">
            <a:avLst>
              <a:gd name="adj" fmla="val 16667"/>
            </a:avLst>
          </a:prstGeom>
          <a:solidFill>
            <a:srgbClr val="FFFFFF"/>
          </a:solidFill>
          <a:ln w="9525">
            <a:solidFill>
              <a:srgbClr val="D20000"/>
            </a:solidFill>
            <a:round/>
            <a:headEnd/>
            <a:tailEnd/>
          </a:ln>
        </p:spPr>
        <p:txBody>
          <a:bodyPr vert="horz" wrap="none" lIns="74295" tIns="8890" rIns="74295" bIns="889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C00000"/>
                </a:solidFill>
                <a:effectLst/>
                <a:latin typeface="+mn-ea"/>
              </a:rPr>
              <a:t>部品提示部</a:t>
            </a:r>
            <a:endParaRPr kumimoji="1" lang="ja-JP" sz="1600" b="0" i="0" u="none" strike="noStrike" cap="none" normalizeH="0" baseline="0" dirty="0" smtClean="0">
              <a:ln>
                <a:noFill/>
              </a:ln>
              <a:solidFill>
                <a:srgbClr val="C00000"/>
              </a:solidFill>
              <a:effectLst/>
              <a:latin typeface="+mn-ea"/>
            </a:endParaRPr>
          </a:p>
        </p:txBody>
      </p:sp>
      <p:sp>
        <p:nvSpPr>
          <p:cNvPr id="80" name="AutoShape 6"/>
          <p:cNvSpPr>
            <a:spLocks noChangeArrowheads="1"/>
          </p:cNvSpPr>
          <p:nvPr/>
        </p:nvSpPr>
        <p:spPr bwMode="auto">
          <a:xfrm>
            <a:off x="5136066" y="5225152"/>
            <a:ext cx="1204246" cy="328431"/>
          </a:xfrm>
          <a:prstGeom prst="roundRect">
            <a:avLst>
              <a:gd name="adj" fmla="val 16667"/>
            </a:avLst>
          </a:prstGeom>
          <a:solidFill>
            <a:srgbClr val="FFFFFF"/>
          </a:solidFill>
          <a:ln w="9525">
            <a:solidFill>
              <a:srgbClr val="D20000"/>
            </a:solidFill>
            <a:round/>
            <a:headEnd/>
            <a:tailEnd/>
          </a:ln>
        </p:spPr>
        <p:txBody>
          <a:bodyPr vert="horz" wrap="none" lIns="74295" tIns="8890" rIns="74295" bIns="889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C00000"/>
                </a:solidFill>
                <a:effectLst/>
                <a:latin typeface="+mn-ea"/>
              </a:rPr>
              <a:t>部品検索部</a:t>
            </a:r>
            <a:endParaRPr kumimoji="1" lang="ja-JP" sz="1600" b="0" i="0" u="none" strike="noStrike" cap="none" normalizeH="0" baseline="0" dirty="0" smtClean="0">
              <a:ln>
                <a:noFill/>
              </a:ln>
              <a:solidFill>
                <a:srgbClr val="C00000"/>
              </a:solidFill>
              <a:effectLst/>
              <a:latin typeface="+mn-ea"/>
            </a:endParaRPr>
          </a:p>
        </p:txBody>
      </p:sp>
      <p:sp>
        <p:nvSpPr>
          <p:cNvPr id="81" name="AutoShape 7"/>
          <p:cNvSpPr>
            <a:spLocks noChangeArrowheads="1"/>
          </p:cNvSpPr>
          <p:nvPr/>
        </p:nvSpPr>
        <p:spPr bwMode="auto">
          <a:xfrm>
            <a:off x="7325603" y="5225152"/>
            <a:ext cx="1369692" cy="328429"/>
          </a:xfrm>
          <a:prstGeom prst="roundRect">
            <a:avLst>
              <a:gd name="adj" fmla="val 16667"/>
            </a:avLst>
          </a:prstGeom>
          <a:solidFill>
            <a:srgbClr val="FFFFFF"/>
          </a:solidFill>
          <a:ln w="9525">
            <a:solidFill>
              <a:srgbClr val="D20000"/>
            </a:solidFill>
            <a:round/>
            <a:headEnd/>
            <a:tailEnd/>
          </a:ln>
        </p:spPr>
        <p:txBody>
          <a:bodyPr vert="horz" wrap="square" lIns="74295" tIns="8890" rIns="74295" bIns="889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C00000"/>
                </a:solidFill>
                <a:effectLst/>
                <a:latin typeface="+mn-ea"/>
              </a:rPr>
              <a:t>索引作成部</a:t>
            </a:r>
            <a:endParaRPr kumimoji="1" lang="ja-JP" sz="1600" b="0" i="0" u="none" strike="noStrike" cap="none" normalizeH="0" baseline="0" dirty="0" smtClean="0">
              <a:ln>
                <a:noFill/>
              </a:ln>
              <a:solidFill>
                <a:srgbClr val="C00000"/>
              </a:solidFill>
              <a:effectLst/>
              <a:latin typeface="+mn-ea"/>
            </a:endParaRPr>
          </a:p>
        </p:txBody>
      </p:sp>
      <p:sp>
        <p:nvSpPr>
          <p:cNvPr id="82" name="AutoShape 8"/>
          <p:cNvSpPr>
            <a:spLocks noChangeArrowheads="1"/>
          </p:cNvSpPr>
          <p:nvPr/>
        </p:nvSpPr>
        <p:spPr bwMode="auto">
          <a:xfrm>
            <a:off x="6357950" y="3968947"/>
            <a:ext cx="766338" cy="985292"/>
          </a:xfrm>
          <a:prstGeom prst="flowChartMagneticDisk">
            <a:avLst/>
          </a:prstGeom>
          <a:solidFill>
            <a:srgbClr val="FFFFFF"/>
          </a:solidFill>
          <a:ln w="9525">
            <a:solidFill>
              <a:srgbClr val="000000"/>
            </a:solidFill>
            <a:round/>
            <a:headEnd/>
            <a:tailEnd/>
          </a:ln>
        </p:spPr>
        <p:txBody>
          <a:bodyPr vert="horz" wrap="square" lIns="0" tIns="0" rIns="0" bIns="0" numCol="1" anchor="ctr" anchorCtr="1" compatLnSpc="1">
            <a:prstTxWarp prst="textNoShape">
              <a:avLst/>
            </a:prstTxWarp>
          </a:bodyPr>
          <a:lstStyle/>
          <a:p>
            <a:pPr marL="0" marR="0" lvl="0" indent="0" algn="ctr" defTabSz="914400" rtl="0" eaLnBrk="1" fontAlgn="base" latinLnBrk="0" hangingPunct="1">
              <a:lnSpc>
                <a:spcPct val="84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mn-ea"/>
              </a:rPr>
              <a:t/>
            </a:r>
            <a:br>
              <a:rPr kumimoji="1" lang="en-US" altLang="ja-JP" sz="1600" b="0" i="0" u="none" strike="noStrike" cap="none" normalizeH="0" baseline="0" dirty="0" smtClean="0">
                <a:ln>
                  <a:noFill/>
                </a:ln>
                <a:solidFill>
                  <a:schemeClr val="tx1"/>
                </a:solidFill>
                <a:effectLst/>
                <a:latin typeface="+mn-ea"/>
              </a:rPr>
            </a:br>
            <a:r>
              <a:rPr kumimoji="1" lang="ja-JP" altLang="en-US" sz="1600" b="0" i="0" u="none" strike="noStrike" cap="none" normalizeH="0" baseline="0" dirty="0" smtClean="0">
                <a:ln>
                  <a:noFill/>
                </a:ln>
                <a:solidFill>
                  <a:schemeClr val="tx1"/>
                </a:solidFill>
                <a:effectLst/>
                <a:latin typeface="+mn-ea"/>
              </a:rPr>
              <a:t>部品</a:t>
            </a:r>
            <a:br>
              <a:rPr kumimoji="1" lang="ja-JP" altLang="en-US" sz="1600" b="0" i="0" u="none" strike="noStrike" cap="none" normalizeH="0" baseline="0" dirty="0" smtClean="0">
                <a:ln>
                  <a:noFill/>
                </a:ln>
                <a:solidFill>
                  <a:schemeClr val="tx1"/>
                </a:solidFill>
                <a:effectLst/>
                <a:latin typeface="+mn-ea"/>
              </a:rPr>
            </a:br>
            <a:r>
              <a:rPr kumimoji="1" lang="ja-JP" altLang="en-US" sz="1600" b="0" i="0" u="none" strike="noStrike" cap="none" normalizeH="0" baseline="0" dirty="0" smtClean="0">
                <a:ln>
                  <a:noFill/>
                </a:ln>
                <a:solidFill>
                  <a:schemeClr val="tx1"/>
                </a:solidFill>
                <a:effectLst/>
                <a:latin typeface="+mn-ea"/>
              </a:rPr>
              <a:t>データ</a:t>
            </a:r>
            <a:br>
              <a:rPr kumimoji="1" lang="ja-JP" altLang="en-US" sz="1600" b="0" i="0" u="none" strike="noStrike" cap="none" normalizeH="0" baseline="0" dirty="0" smtClean="0">
                <a:ln>
                  <a:noFill/>
                </a:ln>
                <a:solidFill>
                  <a:schemeClr val="tx1"/>
                </a:solidFill>
                <a:effectLst/>
                <a:latin typeface="+mn-ea"/>
              </a:rPr>
            </a:br>
            <a:r>
              <a:rPr kumimoji="1" lang="ja-JP" altLang="en-US" sz="1600" b="0" i="0" u="none" strike="noStrike" cap="none" normalizeH="0" baseline="0" dirty="0" smtClean="0">
                <a:ln>
                  <a:noFill/>
                </a:ln>
                <a:solidFill>
                  <a:schemeClr val="tx1"/>
                </a:solidFill>
                <a:effectLst/>
                <a:latin typeface="+mn-ea"/>
              </a:rPr>
              <a:t>ベース</a:t>
            </a:r>
            <a:endParaRPr kumimoji="1" lang="ja-JP" sz="1600" b="0" i="0" u="none" strike="noStrike" cap="none" normalizeH="0" baseline="0" dirty="0" smtClean="0">
              <a:ln>
                <a:noFill/>
              </a:ln>
              <a:solidFill>
                <a:schemeClr val="tx1"/>
              </a:solidFill>
              <a:effectLst/>
              <a:latin typeface="+mn-ea"/>
            </a:endParaRPr>
          </a:p>
        </p:txBody>
      </p:sp>
      <p:sp>
        <p:nvSpPr>
          <p:cNvPr id="83" name="AutoShape 9"/>
          <p:cNvSpPr>
            <a:spLocks noChangeArrowheads="1"/>
          </p:cNvSpPr>
          <p:nvPr/>
        </p:nvSpPr>
        <p:spPr bwMode="auto">
          <a:xfrm>
            <a:off x="6340311" y="5553581"/>
            <a:ext cx="766338" cy="766338"/>
          </a:xfrm>
          <a:prstGeom prst="flowChartMagneticDisk">
            <a:avLst/>
          </a:prstGeom>
          <a:solidFill>
            <a:srgbClr val="FFFFFF"/>
          </a:solidFill>
          <a:ln w="9525">
            <a:solidFill>
              <a:srgbClr val="D20000"/>
            </a:solidFill>
            <a:round/>
            <a:headEnd/>
            <a:tailEnd/>
          </a:ln>
        </p:spPr>
        <p:txBody>
          <a:bodyPr vert="horz" wrap="square" lIns="0" tIns="0" rIns="0" bIns="0" numCol="1" anchor="ctr" anchorCtr="1" compatLnSpc="1">
            <a:prstTxWarp prst="textNoShape">
              <a:avLst/>
            </a:prstTxWarp>
          </a:bodyPr>
          <a:lstStyle/>
          <a:p>
            <a:pPr marL="0" marR="0" lvl="0" indent="0" algn="ctr" defTabSz="914400" rtl="0" eaLnBrk="1" fontAlgn="base" latinLnBrk="0" hangingPunct="1">
              <a:lnSpc>
                <a:spcPct val="84000"/>
              </a:lnSpc>
              <a:spcBef>
                <a:spcPct val="0"/>
              </a:spcBef>
              <a:spcAft>
                <a:spcPct val="0"/>
              </a:spcAft>
              <a:buClrTx/>
              <a:buSzTx/>
              <a:buFontTx/>
              <a:buNone/>
              <a:tabLst/>
            </a:pPr>
            <a:r>
              <a:rPr kumimoji="1" lang="en-US" altLang="ja-JP" b="0" i="0" u="none" strike="noStrike" cap="none" normalizeH="0" baseline="0" dirty="0" smtClean="0">
                <a:ln>
                  <a:noFill/>
                </a:ln>
                <a:solidFill>
                  <a:srgbClr val="C00000"/>
                </a:solidFill>
                <a:effectLst/>
                <a:latin typeface="+mn-ea"/>
              </a:rPr>
              <a:t/>
            </a:r>
            <a:br>
              <a:rPr kumimoji="1" lang="en-US" altLang="ja-JP" b="0" i="0" u="none" strike="noStrike" cap="none" normalizeH="0" baseline="0" dirty="0" smtClean="0">
                <a:ln>
                  <a:noFill/>
                </a:ln>
                <a:solidFill>
                  <a:srgbClr val="C00000"/>
                </a:solidFill>
                <a:effectLst/>
                <a:latin typeface="+mn-ea"/>
              </a:rPr>
            </a:br>
            <a:r>
              <a:rPr kumimoji="1" lang="ja-JP" altLang="en-US" b="0" i="0" u="none" strike="noStrike" cap="none" normalizeH="0" baseline="0" dirty="0" smtClean="0">
                <a:ln>
                  <a:noFill/>
                </a:ln>
                <a:solidFill>
                  <a:srgbClr val="C00000"/>
                </a:solidFill>
                <a:effectLst/>
                <a:latin typeface="+mn-ea"/>
              </a:rPr>
              <a:t>索引</a:t>
            </a:r>
            <a:endParaRPr kumimoji="1" lang="ja-JP" b="0" i="0" u="none" strike="noStrike" cap="none" normalizeH="0" baseline="0" dirty="0" smtClean="0">
              <a:ln>
                <a:noFill/>
              </a:ln>
              <a:solidFill>
                <a:srgbClr val="C00000"/>
              </a:solidFill>
              <a:effectLst/>
              <a:latin typeface="+mn-ea"/>
            </a:endParaRPr>
          </a:p>
        </p:txBody>
      </p:sp>
      <p:grpSp>
        <p:nvGrpSpPr>
          <p:cNvPr id="4" name="Group 10"/>
          <p:cNvGrpSpPr>
            <a:grpSpLocks/>
          </p:cNvGrpSpPr>
          <p:nvPr/>
        </p:nvGrpSpPr>
        <p:grpSpPr bwMode="auto">
          <a:xfrm>
            <a:off x="538036" y="4568289"/>
            <a:ext cx="357621" cy="1184774"/>
            <a:chOff x="2957" y="3344"/>
            <a:chExt cx="572" cy="1896"/>
          </a:xfrm>
        </p:grpSpPr>
        <p:sp>
          <p:nvSpPr>
            <p:cNvPr id="85" name="Oval 11"/>
            <p:cNvSpPr>
              <a:spLocks noChangeArrowheads="1"/>
            </p:cNvSpPr>
            <p:nvPr/>
          </p:nvSpPr>
          <p:spPr bwMode="auto">
            <a:xfrm>
              <a:off x="2957" y="3344"/>
              <a:ext cx="572" cy="572"/>
            </a:xfrm>
            <a:prstGeom prst="ellipse">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endParaRPr lang="ja-JP" altLang="en-US" sz="1000">
                <a:latin typeface="+mn-ea"/>
              </a:endParaRPr>
            </a:p>
          </p:txBody>
        </p:sp>
        <p:cxnSp>
          <p:nvCxnSpPr>
            <p:cNvPr id="86" name="AutoShape 12"/>
            <p:cNvCxnSpPr>
              <a:cxnSpLocks noChangeShapeType="1"/>
              <a:stCxn id="85" idx="4"/>
            </p:cNvCxnSpPr>
            <p:nvPr/>
          </p:nvCxnSpPr>
          <p:spPr bwMode="auto">
            <a:xfrm>
              <a:off x="3244" y="3916"/>
              <a:ext cx="0" cy="1039"/>
            </a:xfrm>
            <a:prstGeom prst="straightConnector1">
              <a:avLst/>
            </a:prstGeom>
            <a:noFill/>
            <a:ln w="9525">
              <a:solidFill>
                <a:srgbClr val="000000"/>
              </a:solidFill>
              <a:round/>
              <a:headEnd/>
              <a:tailEnd/>
            </a:ln>
          </p:spPr>
        </p:cxnSp>
        <p:cxnSp>
          <p:nvCxnSpPr>
            <p:cNvPr id="87" name="AutoShape 13"/>
            <p:cNvCxnSpPr>
              <a:cxnSpLocks noChangeShapeType="1"/>
            </p:cNvCxnSpPr>
            <p:nvPr/>
          </p:nvCxnSpPr>
          <p:spPr bwMode="auto">
            <a:xfrm>
              <a:off x="2957" y="4276"/>
              <a:ext cx="572" cy="0"/>
            </a:xfrm>
            <a:prstGeom prst="straightConnector1">
              <a:avLst/>
            </a:prstGeom>
            <a:noFill/>
            <a:ln w="9525">
              <a:solidFill>
                <a:srgbClr val="000000"/>
              </a:solidFill>
              <a:round/>
              <a:headEnd/>
              <a:tailEnd/>
            </a:ln>
          </p:spPr>
        </p:cxnSp>
        <p:cxnSp>
          <p:nvCxnSpPr>
            <p:cNvPr id="88" name="AutoShape 14"/>
            <p:cNvCxnSpPr>
              <a:cxnSpLocks noChangeShapeType="1"/>
            </p:cNvCxnSpPr>
            <p:nvPr/>
          </p:nvCxnSpPr>
          <p:spPr bwMode="auto">
            <a:xfrm flipH="1">
              <a:off x="2957" y="4955"/>
              <a:ext cx="287" cy="285"/>
            </a:xfrm>
            <a:prstGeom prst="straightConnector1">
              <a:avLst/>
            </a:prstGeom>
            <a:noFill/>
            <a:ln w="9525">
              <a:solidFill>
                <a:srgbClr val="000000"/>
              </a:solidFill>
              <a:round/>
              <a:headEnd/>
              <a:tailEnd/>
            </a:ln>
          </p:spPr>
        </p:cxnSp>
        <p:cxnSp>
          <p:nvCxnSpPr>
            <p:cNvPr id="89" name="AutoShape 15"/>
            <p:cNvCxnSpPr>
              <a:cxnSpLocks noChangeShapeType="1"/>
            </p:cNvCxnSpPr>
            <p:nvPr/>
          </p:nvCxnSpPr>
          <p:spPr bwMode="auto">
            <a:xfrm>
              <a:off x="3244" y="4955"/>
              <a:ext cx="285" cy="285"/>
            </a:xfrm>
            <a:prstGeom prst="straightConnector1">
              <a:avLst/>
            </a:prstGeom>
            <a:noFill/>
            <a:ln w="9525">
              <a:solidFill>
                <a:srgbClr val="000000"/>
              </a:solidFill>
              <a:round/>
              <a:headEnd/>
              <a:tailEnd/>
            </a:ln>
          </p:spPr>
        </p:cxnSp>
      </p:grpSp>
      <p:sp>
        <p:nvSpPr>
          <p:cNvPr id="90" name="Text Box 16"/>
          <p:cNvSpPr txBox="1">
            <a:spLocks noChangeArrowheads="1"/>
          </p:cNvSpPr>
          <p:nvPr/>
        </p:nvSpPr>
        <p:spPr bwMode="auto">
          <a:xfrm>
            <a:off x="428596" y="4239859"/>
            <a:ext cx="617932" cy="253011"/>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開発者</a:t>
            </a:r>
            <a:endParaRPr kumimoji="1" lang="ja-JP" sz="1600" b="0" i="0" u="none" strike="noStrike" cap="none" normalizeH="0" baseline="0" dirty="0" smtClean="0">
              <a:ln>
                <a:noFill/>
              </a:ln>
              <a:solidFill>
                <a:schemeClr val="tx1"/>
              </a:solidFill>
              <a:effectLst/>
              <a:latin typeface="+mn-ea"/>
            </a:endParaRPr>
          </a:p>
        </p:txBody>
      </p:sp>
      <p:sp>
        <p:nvSpPr>
          <p:cNvPr id="91" name="AutoShape 22"/>
          <p:cNvSpPr>
            <a:spLocks noChangeArrowheads="1"/>
          </p:cNvSpPr>
          <p:nvPr/>
        </p:nvSpPr>
        <p:spPr bwMode="auto">
          <a:xfrm>
            <a:off x="3056005" y="4568289"/>
            <a:ext cx="766338" cy="547386"/>
          </a:xfrm>
          <a:prstGeom prst="downArrow">
            <a:avLst>
              <a:gd name="adj1" fmla="val 78206"/>
              <a:gd name="adj2" fmla="val 25000"/>
            </a:avLst>
          </a:prstGeom>
          <a:solidFill>
            <a:srgbClr val="FFFFFF"/>
          </a:solidFill>
          <a:ln w="9525">
            <a:solidFill>
              <a:srgbClr val="000000"/>
            </a:solidFill>
            <a:miter lim="800000"/>
            <a:headEnd/>
            <a:tailEnd/>
          </a:ln>
        </p:spPr>
        <p:txBody>
          <a:bodyPr vert="horz" wrap="none" lIns="0" tIns="0" rIns="0" bIns="0" numCol="1" anchor="ctr" anchorCtr="0" compatLnSpc="1">
            <a:prstTxWarp prst="textNoShape">
              <a:avLst/>
            </a:prstTxWarp>
          </a:bodyPr>
          <a:lstStyle/>
          <a:p>
            <a:pPr algn="ctr"/>
            <a:r>
              <a:rPr lang="ja-JP" altLang="en-US" sz="1600" dirty="0" smtClean="0">
                <a:latin typeface="+mn-ea"/>
              </a:rPr>
              <a:t>ソース</a:t>
            </a:r>
            <a:r>
              <a:rPr lang="en-US" altLang="ja-JP" sz="1600" dirty="0" smtClean="0">
                <a:latin typeface="+mn-ea"/>
              </a:rPr>
              <a:t/>
            </a:r>
            <a:br>
              <a:rPr lang="en-US" altLang="ja-JP" sz="1600" dirty="0" smtClean="0">
                <a:latin typeface="+mn-ea"/>
              </a:rPr>
            </a:br>
            <a:r>
              <a:rPr lang="ja-JP" altLang="en-US" sz="1600" dirty="0" smtClean="0">
                <a:latin typeface="+mn-ea"/>
              </a:rPr>
              <a:t>コード</a:t>
            </a:r>
            <a:endParaRPr lang="ja-JP" altLang="en-US" sz="1600" dirty="0">
              <a:latin typeface="+mn-ea"/>
            </a:endParaRPr>
          </a:p>
        </p:txBody>
      </p:sp>
      <p:sp>
        <p:nvSpPr>
          <p:cNvPr id="92" name="AutoShape 23"/>
          <p:cNvSpPr>
            <a:spLocks noChangeArrowheads="1"/>
          </p:cNvSpPr>
          <p:nvPr/>
        </p:nvSpPr>
        <p:spPr bwMode="auto">
          <a:xfrm>
            <a:off x="3822343" y="5115674"/>
            <a:ext cx="1204246" cy="547384"/>
          </a:xfrm>
          <a:prstGeom prst="rightArrow">
            <a:avLst>
              <a:gd name="adj1" fmla="val 50000"/>
              <a:gd name="adj2" fmla="val 51148"/>
            </a:avLst>
          </a:prstGeom>
          <a:solidFill>
            <a:srgbClr val="FFFFFF"/>
          </a:solidFill>
          <a:ln w="9525">
            <a:solidFill>
              <a:srgbClr val="000000"/>
            </a:solidFill>
            <a:miter lim="800000"/>
            <a:headEnd/>
            <a:tailEnd/>
          </a:ln>
        </p:spPr>
        <p:txBody>
          <a:bodyPr vert="horz" wrap="none" lIns="0" tIns="0" rIns="0" bIns="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検索クエリ</a:t>
            </a:r>
            <a:endParaRPr kumimoji="1" lang="ja-JP" sz="1600" b="0" i="0" u="none" strike="noStrike" cap="none" normalizeH="0" baseline="0" dirty="0" smtClean="0">
              <a:ln>
                <a:noFill/>
              </a:ln>
              <a:solidFill>
                <a:schemeClr val="tx1"/>
              </a:solidFill>
              <a:effectLst/>
              <a:latin typeface="+mn-ea"/>
            </a:endParaRPr>
          </a:p>
        </p:txBody>
      </p:sp>
      <p:sp>
        <p:nvSpPr>
          <p:cNvPr id="93" name="Text Box 27"/>
          <p:cNvSpPr txBox="1">
            <a:spLocks noChangeArrowheads="1"/>
          </p:cNvSpPr>
          <p:nvPr/>
        </p:nvSpPr>
        <p:spPr bwMode="auto">
          <a:xfrm>
            <a:off x="2357422" y="3429000"/>
            <a:ext cx="1255326" cy="25057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クライアント</a:t>
            </a:r>
            <a:endParaRPr kumimoji="1" lang="ja-JP" sz="1600" b="0" i="0" u="none" strike="noStrike" cap="none" normalizeH="0" baseline="0" dirty="0" smtClean="0">
              <a:ln>
                <a:noFill/>
              </a:ln>
              <a:solidFill>
                <a:schemeClr val="tx1"/>
              </a:solidFill>
              <a:effectLst/>
              <a:latin typeface="+mn-ea"/>
            </a:endParaRPr>
          </a:p>
        </p:txBody>
      </p:sp>
      <p:sp>
        <p:nvSpPr>
          <p:cNvPr id="94" name="Text Box 28"/>
          <p:cNvSpPr txBox="1">
            <a:spLocks noChangeArrowheads="1"/>
          </p:cNvSpPr>
          <p:nvPr/>
        </p:nvSpPr>
        <p:spPr bwMode="auto">
          <a:xfrm>
            <a:off x="6286512" y="3500438"/>
            <a:ext cx="773630" cy="21895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サーバ</a:t>
            </a:r>
            <a:endParaRPr kumimoji="1" lang="ja-JP" sz="1600" b="0" i="0" u="none" strike="noStrike" cap="none" normalizeH="0" baseline="0" dirty="0" smtClean="0">
              <a:ln>
                <a:noFill/>
              </a:ln>
              <a:solidFill>
                <a:schemeClr val="tx1"/>
              </a:solidFill>
              <a:effectLst/>
              <a:latin typeface="+mn-ea"/>
            </a:endParaRPr>
          </a:p>
        </p:txBody>
      </p:sp>
      <p:sp>
        <p:nvSpPr>
          <p:cNvPr id="95" name="Text Box 29"/>
          <p:cNvSpPr txBox="1">
            <a:spLocks noChangeArrowheads="1"/>
          </p:cNvSpPr>
          <p:nvPr/>
        </p:nvSpPr>
        <p:spPr bwMode="auto">
          <a:xfrm>
            <a:off x="7106650" y="5663058"/>
            <a:ext cx="1108688" cy="26627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事前に構築</a:t>
            </a:r>
            <a:endParaRPr kumimoji="1" lang="ja-JP" sz="1600" b="0" i="0" u="none" strike="noStrike" cap="none" normalizeH="0" baseline="0" dirty="0" smtClean="0">
              <a:ln>
                <a:noFill/>
              </a:ln>
              <a:solidFill>
                <a:schemeClr val="tx1"/>
              </a:solidFill>
              <a:effectLst/>
              <a:latin typeface="+mn-ea"/>
            </a:endParaRPr>
          </a:p>
        </p:txBody>
      </p:sp>
      <p:sp>
        <p:nvSpPr>
          <p:cNvPr id="96" name="屈折矢印 95"/>
          <p:cNvSpPr/>
          <p:nvPr/>
        </p:nvSpPr>
        <p:spPr>
          <a:xfrm rot="5400000" flipV="1">
            <a:off x="4406846" y="5078555"/>
            <a:ext cx="437907" cy="1606915"/>
          </a:xfrm>
          <a:prstGeom prst="bentUpArrow">
            <a:avLst>
              <a:gd name="adj1" fmla="val 50000"/>
              <a:gd name="adj2" fmla="val 46111"/>
              <a:gd name="adj3" fmla="val 42778"/>
            </a:avLst>
          </a:prstGeom>
          <a:solidFill>
            <a:srgbClr val="FFFFFF"/>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latin typeface="+mn-ea"/>
            </a:endParaRPr>
          </a:p>
        </p:txBody>
      </p:sp>
      <p:sp>
        <p:nvSpPr>
          <p:cNvPr id="97" name="屈折矢印 96"/>
          <p:cNvSpPr/>
          <p:nvPr/>
        </p:nvSpPr>
        <p:spPr>
          <a:xfrm rot="5400000" flipV="1">
            <a:off x="7489819" y="5389366"/>
            <a:ext cx="656861" cy="1204246"/>
          </a:xfrm>
          <a:prstGeom prst="bentUpArrow">
            <a:avLst>
              <a:gd name="adj1" fmla="val 35370"/>
              <a:gd name="adj2" fmla="val 33094"/>
              <a:gd name="adj3" fmla="val 33889"/>
            </a:avLst>
          </a:prstGeom>
          <a:solidFill>
            <a:srgbClr val="FFFFFF"/>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n-ea"/>
            </a:endParaRPr>
          </a:p>
        </p:txBody>
      </p:sp>
      <p:sp>
        <p:nvSpPr>
          <p:cNvPr id="98" name="屈折矢印 97"/>
          <p:cNvSpPr/>
          <p:nvPr/>
        </p:nvSpPr>
        <p:spPr>
          <a:xfrm flipH="1" flipV="1">
            <a:off x="5464496" y="4239859"/>
            <a:ext cx="766338" cy="875815"/>
          </a:xfrm>
          <a:prstGeom prst="bentUpArrow">
            <a:avLst>
              <a:gd name="adj1" fmla="val 25000"/>
              <a:gd name="adj2" fmla="val 28094"/>
              <a:gd name="adj3" fmla="val 25000"/>
            </a:avLst>
          </a:prstGeom>
          <a:solidFill>
            <a:srgbClr val="FFFFFF"/>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n-ea"/>
            </a:endParaRPr>
          </a:p>
        </p:txBody>
      </p:sp>
      <p:sp>
        <p:nvSpPr>
          <p:cNvPr id="99" name="屈折矢印 98"/>
          <p:cNvSpPr/>
          <p:nvPr/>
        </p:nvSpPr>
        <p:spPr>
          <a:xfrm flipH="1">
            <a:off x="5464496" y="5663058"/>
            <a:ext cx="766338" cy="547384"/>
          </a:xfrm>
          <a:prstGeom prst="bentUpArrow">
            <a:avLst>
              <a:gd name="adj1" fmla="val 38926"/>
              <a:gd name="adj2" fmla="val 40057"/>
              <a:gd name="adj3" fmla="val 33889"/>
            </a:avLst>
          </a:prstGeom>
          <a:solidFill>
            <a:srgbClr val="FFFFFF"/>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n-ea"/>
            </a:endParaRPr>
          </a:p>
        </p:txBody>
      </p:sp>
      <p:sp>
        <p:nvSpPr>
          <p:cNvPr id="100" name="AutoShape 22"/>
          <p:cNvSpPr>
            <a:spLocks noChangeArrowheads="1"/>
          </p:cNvSpPr>
          <p:nvPr/>
        </p:nvSpPr>
        <p:spPr bwMode="auto">
          <a:xfrm>
            <a:off x="2180190" y="4568289"/>
            <a:ext cx="766338" cy="547384"/>
          </a:xfrm>
          <a:prstGeom prst="downArrow">
            <a:avLst>
              <a:gd name="adj1" fmla="val 63602"/>
              <a:gd name="adj2" fmla="val 25000"/>
            </a:avLst>
          </a:prstGeom>
          <a:solidFill>
            <a:srgbClr val="FFFFFF"/>
          </a:solidFill>
          <a:ln w="9525">
            <a:solidFill>
              <a:srgbClr val="000000"/>
            </a:solidFill>
            <a:miter lim="800000"/>
            <a:headEnd/>
            <a:tailEnd/>
          </a:ln>
        </p:spPr>
        <p:txBody>
          <a:bodyPr vert="horz" wrap="none" lIns="0" tIns="0" rIns="0" bIns="0" numCol="1" anchor="ctr" anchorCtr="1" compatLnSpc="1">
            <a:prstTxWarp prst="textNoShape">
              <a:avLst/>
            </a:prstTxWarp>
          </a:bodyPr>
          <a:lstStyle/>
          <a:p>
            <a:pPr algn="ctr"/>
            <a:r>
              <a:rPr lang="ja-JP" altLang="en-US" sz="1600" dirty="0" smtClean="0">
                <a:latin typeface="+mn-ea"/>
              </a:rPr>
              <a:t>編集</a:t>
            </a:r>
            <a:r>
              <a:rPr lang="en-US" altLang="ja-JP" sz="1600" dirty="0" smtClean="0">
                <a:latin typeface="+mn-ea"/>
              </a:rPr>
              <a:t/>
            </a:r>
            <a:br>
              <a:rPr lang="en-US" altLang="ja-JP" sz="1600" dirty="0" smtClean="0">
                <a:latin typeface="+mn-ea"/>
              </a:rPr>
            </a:br>
            <a:r>
              <a:rPr lang="ja-JP" altLang="en-US" sz="1600" dirty="0" smtClean="0">
                <a:latin typeface="+mn-ea"/>
              </a:rPr>
              <a:t>位置</a:t>
            </a:r>
            <a:endParaRPr lang="ja-JP" altLang="en-US" sz="1600" dirty="0">
              <a:latin typeface="+mn-ea"/>
            </a:endParaRPr>
          </a:p>
        </p:txBody>
      </p:sp>
      <p:sp>
        <p:nvSpPr>
          <p:cNvPr id="101" name="Text Box 29"/>
          <p:cNvSpPr txBox="1">
            <a:spLocks noChangeArrowheads="1"/>
          </p:cNvSpPr>
          <p:nvPr/>
        </p:nvSpPr>
        <p:spPr bwMode="auto">
          <a:xfrm>
            <a:off x="4041297" y="5791997"/>
            <a:ext cx="985292" cy="25057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600" dirty="0" smtClean="0">
                <a:latin typeface="+mn-ea"/>
              </a:rPr>
              <a:t>部品一覧</a:t>
            </a:r>
            <a:endParaRPr kumimoji="1" lang="ja-JP" sz="1600" b="0" i="0" u="none" strike="noStrike" cap="none" normalizeH="0" baseline="0" dirty="0" smtClean="0">
              <a:ln>
                <a:noFill/>
              </a:ln>
              <a:solidFill>
                <a:schemeClr val="tx1"/>
              </a:solidFill>
              <a:effectLst/>
              <a:latin typeface="+mn-ea"/>
            </a:endParaRPr>
          </a:p>
        </p:txBody>
      </p:sp>
      <p:sp>
        <p:nvSpPr>
          <p:cNvPr id="102" name="山形 101"/>
          <p:cNvSpPr/>
          <p:nvPr/>
        </p:nvSpPr>
        <p:spPr>
          <a:xfrm>
            <a:off x="1085421" y="4162054"/>
            <a:ext cx="1094769" cy="328431"/>
          </a:xfrm>
          <a:prstGeom prst="chevron">
            <a:avLst/>
          </a:prstGeom>
          <a:solidFill>
            <a:schemeClr val="bg1"/>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lvl="0" algn="ctr" fontAlgn="base">
              <a:spcBef>
                <a:spcPct val="0"/>
              </a:spcBef>
              <a:spcAft>
                <a:spcPct val="0"/>
              </a:spcAft>
            </a:pPr>
            <a:r>
              <a:rPr lang="ja-JP" altLang="en-US" sz="1600" dirty="0" smtClean="0">
                <a:solidFill>
                  <a:schemeClr val="tx1"/>
                </a:solidFill>
                <a:latin typeface="+mn-ea"/>
              </a:rPr>
              <a:t>編集</a:t>
            </a:r>
          </a:p>
        </p:txBody>
      </p:sp>
      <p:sp>
        <p:nvSpPr>
          <p:cNvPr id="103" name="山形 102"/>
          <p:cNvSpPr/>
          <p:nvPr/>
        </p:nvSpPr>
        <p:spPr>
          <a:xfrm flipH="1">
            <a:off x="1085421" y="5772535"/>
            <a:ext cx="1313723" cy="328431"/>
          </a:xfrm>
          <a:prstGeom prst="chevron">
            <a:avLst/>
          </a:prstGeom>
          <a:solidFill>
            <a:schemeClr val="bg1"/>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fontAlgn="base">
              <a:spcBef>
                <a:spcPct val="0"/>
              </a:spcBef>
              <a:spcAft>
                <a:spcPct val="0"/>
              </a:spcAft>
            </a:pPr>
            <a:r>
              <a:rPr lang="ja-JP" altLang="en-US" sz="1600" dirty="0" smtClean="0">
                <a:solidFill>
                  <a:schemeClr val="tx1"/>
                </a:solidFill>
                <a:latin typeface="+mn-ea"/>
              </a:rPr>
              <a:t>部品の提示</a:t>
            </a:r>
          </a:p>
        </p:txBody>
      </p:sp>
      <p:sp>
        <p:nvSpPr>
          <p:cNvPr id="104" name="AutoShape 4"/>
          <p:cNvSpPr>
            <a:spLocks noChangeArrowheads="1"/>
          </p:cNvSpPr>
          <p:nvPr/>
        </p:nvSpPr>
        <p:spPr bwMode="auto">
          <a:xfrm>
            <a:off x="2289666" y="4183260"/>
            <a:ext cx="1423200" cy="307223"/>
          </a:xfrm>
          <a:prstGeom prst="roundRect">
            <a:avLst>
              <a:gd name="adj" fmla="val 16667"/>
            </a:avLst>
          </a:prstGeom>
          <a:solidFill>
            <a:srgbClr val="FFFFFF"/>
          </a:solidFill>
          <a:ln w="9525">
            <a:solidFill>
              <a:srgbClr val="000000"/>
            </a:solidFill>
            <a:round/>
            <a:headEnd/>
            <a:tailEnd/>
          </a:ln>
        </p:spPr>
        <p:txBody>
          <a:bodyPr vert="horz" wrap="square" lIns="0" tIns="0" rIns="0" bIns="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エディタ</a:t>
            </a:r>
            <a:endParaRPr kumimoji="1" lang="ja-JP" sz="1600" b="0" i="0" u="none" strike="noStrike" cap="none" normalizeH="0" baseline="0" dirty="0" smtClean="0">
              <a:ln>
                <a:noFill/>
              </a:ln>
              <a:solidFill>
                <a:schemeClr val="tx1"/>
              </a:solidFill>
              <a:effectLst/>
              <a:latin typeface="+mn-ea"/>
            </a:endParaRPr>
          </a:p>
        </p:txBody>
      </p:sp>
      <p:sp>
        <p:nvSpPr>
          <p:cNvPr id="105" name="屈折矢印 104"/>
          <p:cNvSpPr/>
          <p:nvPr/>
        </p:nvSpPr>
        <p:spPr>
          <a:xfrm flipV="1">
            <a:off x="7216127" y="4239859"/>
            <a:ext cx="1313723" cy="875815"/>
          </a:xfrm>
          <a:prstGeom prst="bentUpArrow">
            <a:avLst>
              <a:gd name="adj1" fmla="val 25000"/>
              <a:gd name="adj2" fmla="val 28094"/>
              <a:gd name="adj3" fmla="val 25000"/>
            </a:avLst>
          </a:prstGeom>
          <a:solidFill>
            <a:srgbClr val="FFFFFF"/>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n-ea"/>
            </a:endParaRPr>
          </a:p>
        </p:txBody>
      </p:sp>
    </p:spTree>
    <p:custDataLst>
      <p:tags r:id="rId1"/>
    </p:custDataLst>
  </p:cSld>
  <p:clrMapOvr>
    <a:masterClrMapping/>
  </p:clrMapOvr>
  <p:transition advTm="66797"/>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1" nodeType="clickEffect">
                                  <p:stCondLst>
                                    <p:cond delay="0"/>
                                  </p:stCondLst>
                                  <p:endCondLst>
                                    <p:cond evt="onNext" delay="0">
                                      <p:tgtEl>
                                        <p:sldTgt/>
                                      </p:tgtEl>
                                    </p:cond>
                                  </p:endCondLst>
                                  <p:childTnLst>
                                    <p:set>
                                      <p:cBhvr>
                                        <p:cTn id="6" dur="indefinite"/>
                                        <p:tgtEl>
                                          <p:spTgt spid="105"/>
                                        </p:tgtEl>
                                        <p:attrNameLst>
                                          <p:attrName>fillcolor</p:attrName>
                                        </p:attrNameLst>
                                      </p:cBhvr>
                                      <p:to>
                                        <p:clrVal>
                                          <a:srgbClr val="FFFF00"/>
                                        </p:clrVal>
                                      </p:to>
                                    </p:set>
                                    <p:set>
                                      <p:cBhvr>
                                        <p:cTn id="7" dur="indefinite"/>
                                        <p:tgtEl>
                                          <p:spTgt spid="105"/>
                                        </p:tgtEl>
                                        <p:attrNameLst>
                                          <p:attrName>fill.type</p:attrName>
                                        </p:attrNameLst>
                                      </p:cBhvr>
                                      <p:to>
                                        <p:strVal val="solid"/>
                                      </p:to>
                                    </p:set>
                                    <p:set>
                                      <p:cBhvr>
                                        <p:cTn id="8" dur="indefinite"/>
                                        <p:tgtEl>
                                          <p:spTgt spid="105"/>
                                        </p:tgtEl>
                                        <p:attrNameLst>
                                          <p:attrName>fill.on</p:attrName>
                                        </p:attrNameLst>
                                      </p:cBhvr>
                                      <p:to>
                                        <p:strVal val="true"/>
                                      </p:to>
                                    </p:set>
                                  </p:childTnLst>
                                </p:cTn>
                              </p:par>
                              <p:par>
                                <p:cTn id="9" presetID="1" presetClass="emph" presetSubtype="1" nodeType="withEffect">
                                  <p:stCondLst>
                                    <p:cond delay="0"/>
                                  </p:stCondLst>
                                  <p:endCondLst>
                                    <p:cond evt="onNext" delay="0">
                                      <p:tgtEl>
                                        <p:sldTgt/>
                                      </p:tgtEl>
                                    </p:cond>
                                  </p:endCondLst>
                                  <p:childTnLst>
                                    <p:set>
                                      <p:cBhvr>
                                        <p:cTn id="10" dur="indefinite"/>
                                        <p:tgtEl>
                                          <p:spTgt spid="97"/>
                                        </p:tgtEl>
                                        <p:attrNameLst>
                                          <p:attrName>fillcolor</p:attrName>
                                        </p:attrNameLst>
                                      </p:cBhvr>
                                      <p:to>
                                        <p:clrVal>
                                          <a:srgbClr val="FFFF00"/>
                                        </p:clrVal>
                                      </p:to>
                                    </p:set>
                                    <p:set>
                                      <p:cBhvr>
                                        <p:cTn id="11" dur="indefinite"/>
                                        <p:tgtEl>
                                          <p:spTgt spid="97"/>
                                        </p:tgtEl>
                                        <p:attrNameLst>
                                          <p:attrName>fill.type</p:attrName>
                                        </p:attrNameLst>
                                      </p:cBhvr>
                                      <p:to>
                                        <p:strVal val="solid"/>
                                      </p:to>
                                    </p:set>
                                    <p:set>
                                      <p:cBhvr>
                                        <p:cTn id="12" dur="indefinite"/>
                                        <p:tgtEl>
                                          <p:spTgt spid="97"/>
                                        </p:tgtEl>
                                        <p:attrNameLst>
                                          <p:attrName>fill.on</p:attrName>
                                        </p:attrNameLst>
                                      </p:cBhvr>
                                      <p:to>
                                        <p:strVal val="true"/>
                                      </p:to>
                                    </p:set>
                                  </p:childTnLst>
                                </p:cTn>
                              </p:par>
                              <p:par>
                                <p:cTn id="13" presetID="3" presetClass="emph" presetSubtype="1" nodeType="withEffect">
                                  <p:stCondLst>
                                    <p:cond delay="0"/>
                                  </p:stCondLst>
                                  <p:endCondLst>
                                    <p:cond evt="onNext" delay="0">
                                      <p:tgtEl>
                                        <p:sldTgt/>
                                      </p:tgtEl>
                                    </p:cond>
                                  </p:endCondLst>
                                  <p:childTnLst>
                                    <p:set>
                                      <p:cBhvr override="childStyle">
                                        <p:cTn id="14" dur="indefinite"/>
                                        <p:tgtEl>
                                          <p:spTgt spid="3">
                                            <p:txEl>
                                              <p:pRg st="0" end="0"/>
                                            </p:txEl>
                                          </p:spTgt>
                                        </p:tgtEl>
                                        <p:attrNameLst>
                                          <p:attrName>style.color</p:attrName>
                                        </p:attrNameLst>
                                      </p:cBhvr>
                                      <p:to>
                                        <p:clrVal>
                                          <a:srgbClr val="CC0000"/>
                                        </p:clrVal>
                                      </p:to>
                                    </p:set>
                                  </p:childTnLst>
                                </p:cTn>
                              </p:par>
                            </p:childTnLst>
                          </p:cTn>
                        </p:par>
                      </p:childTnLst>
                    </p:cTn>
                  </p:par>
                  <p:par>
                    <p:cTn id="15" fill="hold">
                      <p:stCondLst>
                        <p:cond delay="indefinite"/>
                      </p:stCondLst>
                      <p:childTnLst>
                        <p:par>
                          <p:cTn id="16" fill="hold">
                            <p:stCondLst>
                              <p:cond delay="0"/>
                            </p:stCondLst>
                            <p:childTnLst>
                              <p:par>
                                <p:cTn id="17" presetID="1" presetClass="emph" presetSubtype="1" nodeType="clickEffect">
                                  <p:stCondLst>
                                    <p:cond delay="0"/>
                                  </p:stCondLst>
                                  <p:endCondLst>
                                    <p:cond evt="onNext" delay="0">
                                      <p:tgtEl>
                                        <p:sldTgt/>
                                      </p:tgtEl>
                                    </p:cond>
                                  </p:endCondLst>
                                  <p:childTnLst>
                                    <p:set>
                                      <p:cBhvr>
                                        <p:cTn id="18" dur="indefinite"/>
                                        <p:tgtEl>
                                          <p:spTgt spid="100"/>
                                        </p:tgtEl>
                                        <p:attrNameLst>
                                          <p:attrName>fillcolor</p:attrName>
                                        </p:attrNameLst>
                                      </p:cBhvr>
                                      <p:to>
                                        <p:clrVal>
                                          <a:srgbClr val="FFFF00"/>
                                        </p:clrVal>
                                      </p:to>
                                    </p:set>
                                    <p:set>
                                      <p:cBhvr>
                                        <p:cTn id="19" dur="indefinite"/>
                                        <p:tgtEl>
                                          <p:spTgt spid="100"/>
                                        </p:tgtEl>
                                        <p:attrNameLst>
                                          <p:attrName>fill.type</p:attrName>
                                        </p:attrNameLst>
                                      </p:cBhvr>
                                      <p:to>
                                        <p:strVal val="solid"/>
                                      </p:to>
                                    </p:set>
                                    <p:set>
                                      <p:cBhvr>
                                        <p:cTn id="20" dur="indefinite"/>
                                        <p:tgtEl>
                                          <p:spTgt spid="100"/>
                                        </p:tgtEl>
                                        <p:attrNameLst>
                                          <p:attrName>fill.on</p:attrName>
                                        </p:attrNameLst>
                                      </p:cBhvr>
                                      <p:to>
                                        <p:strVal val="true"/>
                                      </p:to>
                                    </p:set>
                                  </p:childTnLst>
                                </p:cTn>
                              </p:par>
                              <p:par>
                                <p:cTn id="21" presetID="1" presetClass="emph" presetSubtype="1" nodeType="withEffect">
                                  <p:stCondLst>
                                    <p:cond delay="0"/>
                                  </p:stCondLst>
                                  <p:endCondLst>
                                    <p:cond evt="onNext" delay="0">
                                      <p:tgtEl>
                                        <p:sldTgt/>
                                      </p:tgtEl>
                                    </p:cond>
                                  </p:endCondLst>
                                  <p:childTnLst>
                                    <p:set>
                                      <p:cBhvr>
                                        <p:cTn id="22" dur="indefinite"/>
                                        <p:tgtEl>
                                          <p:spTgt spid="91"/>
                                        </p:tgtEl>
                                        <p:attrNameLst>
                                          <p:attrName>fillcolor</p:attrName>
                                        </p:attrNameLst>
                                      </p:cBhvr>
                                      <p:to>
                                        <p:clrVal>
                                          <a:srgbClr val="FFFF00"/>
                                        </p:clrVal>
                                      </p:to>
                                    </p:set>
                                    <p:set>
                                      <p:cBhvr>
                                        <p:cTn id="23" dur="indefinite"/>
                                        <p:tgtEl>
                                          <p:spTgt spid="91"/>
                                        </p:tgtEl>
                                        <p:attrNameLst>
                                          <p:attrName>fill.type</p:attrName>
                                        </p:attrNameLst>
                                      </p:cBhvr>
                                      <p:to>
                                        <p:strVal val="solid"/>
                                      </p:to>
                                    </p:set>
                                    <p:set>
                                      <p:cBhvr>
                                        <p:cTn id="24" dur="indefinite"/>
                                        <p:tgtEl>
                                          <p:spTgt spid="91"/>
                                        </p:tgtEl>
                                        <p:attrNameLst>
                                          <p:attrName>fill.on</p:attrName>
                                        </p:attrNameLst>
                                      </p:cBhvr>
                                      <p:to>
                                        <p:strVal val="true"/>
                                      </p:to>
                                    </p:set>
                                  </p:childTnLst>
                                </p:cTn>
                              </p:par>
                              <p:par>
                                <p:cTn id="25" presetID="1" presetClass="emph" presetSubtype="1" nodeType="withEffect">
                                  <p:stCondLst>
                                    <p:cond delay="0"/>
                                  </p:stCondLst>
                                  <p:endCondLst>
                                    <p:cond evt="onNext" delay="0">
                                      <p:tgtEl>
                                        <p:sldTgt/>
                                      </p:tgtEl>
                                    </p:cond>
                                  </p:endCondLst>
                                  <p:childTnLst>
                                    <p:set>
                                      <p:cBhvr>
                                        <p:cTn id="26" dur="indefinite"/>
                                        <p:tgtEl>
                                          <p:spTgt spid="92"/>
                                        </p:tgtEl>
                                        <p:attrNameLst>
                                          <p:attrName>fillcolor</p:attrName>
                                        </p:attrNameLst>
                                      </p:cBhvr>
                                      <p:to>
                                        <p:clrVal>
                                          <a:srgbClr val="FFFF00"/>
                                        </p:clrVal>
                                      </p:to>
                                    </p:set>
                                    <p:set>
                                      <p:cBhvr>
                                        <p:cTn id="27" dur="indefinite"/>
                                        <p:tgtEl>
                                          <p:spTgt spid="92"/>
                                        </p:tgtEl>
                                        <p:attrNameLst>
                                          <p:attrName>fill.type</p:attrName>
                                        </p:attrNameLst>
                                      </p:cBhvr>
                                      <p:to>
                                        <p:strVal val="solid"/>
                                      </p:to>
                                    </p:set>
                                    <p:set>
                                      <p:cBhvr>
                                        <p:cTn id="28" dur="indefinite"/>
                                        <p:tgtEl>
                                          <p:spTgt spid="92"/>
                                        </p:tgtEl>
                                        <p:attrNameLst>
                                          <p:attrName>fill.on</p:attrName>
                                        </p:attrNameLst>
                                      </p:cBhvr>
                                      <p:to>
                                        <p:strVal val="true"/>
                                      </p:to>
                                    </p:set>
                                  </p:childTnLst>
                                </p:cTn>
                              </p:par>
                              <p:par>
                                <p:cTn id="29" presetID="3" presetClass="emph" presetSubtype="1" repeatCount="indefinite" nodeType="withEffect">
                                  <p:stCondLst>
                                    <p:cond delay="0"/>
                                  </p:stCondLst>
                                  <p:endCondLst>
                                    <p:cond evt="onNext" delay="0">
                                      <p:tgtEl>
                                        <p:sldTgt/>
                                      </p:tgtEl>
                                    </p:cond>
                                  </p:endCondLst>
                                  <p:childTnLst>
                                    <p:set>
                                      <p:cBhvr override="childStyle">
                                        <p:cTn id="30" dur="indefinite"/>
                                        <p:tgtEl>
                                          <p:spTgt spid="3">
                                            <p:txEl>
                                              <p:pRg st="1" end="1"/>
                                            </p:txEl>
                                          </p:spTgt>
                                        </p:tgtEl>
                                        <p:attrNameLst>
                                          <p:attrName>style.color</p:attrName>
                                        </p:attrNameLst>
                                      </p:cBhvr>
                                      <p:to>
                                        <p:clrVal>
                                          <a:srgbClr val="CC0000"/>
                                        </p:clrVal>
                                      </p:to>
                                    </p:set>
                                  </p:childTnLst>
                                </p:cTn>
                              </p:par>
                            </p:childTnLst>
                          </p:cTn>
                        </p:par>
                      </p:childTnLst>
                    </p:cTn>
                  </p:par>
                  <p:par>
                    <p:cTn id="31" fill="hold">
                      <p:stCondLst>
                        <p:cond delay="indefinite"/>
                      </p:stCondLst>
                      <p:childTnLst>
                        <p:par>
                          <p:cTn id="32" fill="hold">
                            <p:stCondLst>
                              <p:cond delay="0"/>
                            </p:stCondLst>
                            <p:childTnLst>
                              <p:par>
                                <p:cTn id="33" presetID="1" presetClass="emph" presetSubtype="1" nodeType="clickEffect">
                                  <p:stCondLst>
                                    <p:cond delay="0"/>
                                  </p:stCondLst>
                                  <p:endCondLst>
                                    <p:cond evt="onNext" delay="0">
                                      <p:tgtEl>
                                        <p:sldTgt/>
                                      </p:tgtEl>
                                    </p:cond>
                                  </p:endCondLst>
                                  <p:childTnLst>
                                    <p:set>
                                      <p:cBhvr>
                                        <p:cTn id="34" dur="indefinite"/>
                                        <p:tgtEl>
                                          <p:spTgt spid="92"/>
                                        </p:tgtEl>
                                        <p:attrNameLst>
                                          <p:attrName>fillcolor</p:attrName>
                                        </p:attrNameLst>
                                      </p:cBhvr>
                                      <p:to>
                                        <p:clrVal>
                                          <a:srgbClr val="FFFF00"/>
                                        </p:clrVal>
                                      </p:to>
                                    </p:set>
                                    <p:set>
                                      <p:cBhvr>
                                        <p:cTn id="35" dur="indefinite"/>
                                        <p:tgtEl>
                                          <p:spTgt spid="92"/>
                                        </p:tgtEl>
                                        <p:attrNameLst>
                                          <p:attrName>fill.type</p:attrName>
                                        </p:attrNameLst>
                                      </p:cBhvr>
                                      <p:to>
                                        <p:strVal val="solid"/>
                                      </p:to>
                                    </p:set>
                                    <p:set>
                                      <p:cBhvr>
                                        <p:cTn id="36" dur="indefinite"/>
                                        <p:tgtEl>
                                          <p:spTgt spid="92"/>
                                        </p:tgtEl>
                                        <p:attrNameLst>
                                          <p:attrName>fill.on</p:attrName>
                                        </p:attrNameLst>
                                      </p:cBhvr>
                                      <p:to>
                                        <p:strVal val="true"/>
                                      </p:to>
                                    </p:set>
                                  </p:childTnLst>
                                </p:cTn>
                              </p:par>
                              <p:par>
                                <p:cTn id="37" presetID="1" presetClass="emph" presetSubtype="1" nodeType="withEffect">
                                  <p:stCondLst>
                                    <p:cond delay="0"/>
                                  </p:stCondLst>
                                  <p:endCondLst>
                                    <p:cond evt="onNext" delay="0">
                                      <p:tgtEl>
                                        <p:sldTgt/>
                                      </p:tgtEl>
                                    </p:cond>
                                  </p:endCondLst>
                                  <p:childTnLst>
                                    <p:set>
                                      <p:cBhvr>
                                        <p:cTn id="38" dur="indefinite"/>
                                        <p:tgtEl>
                                          <p:spTgt spid="98"/>
                                        </p:tgtEl>
                                        <p:attrNameLst>
                                          <p:attrName>fillcolor</p:attrName>
                                        </p:attrNameLst>
                                      </p:cBhvr>
                                      <p:to>
                                        <p:clrVal>
                                          <a:srgbClr val="FFFF00"/>
                                        </p:clrVal>
                                      </p:to>
                                    </p:set>
                                    <p:set>
                                      <p:cBhvr>
                                        <p:cTn id="39" dur="indefinite"/>
                                        <p:tgtEl>
                                          <p:spTgt spid="98"/>
                                        </p:tgtEl>
                                        <p:attrNameLst>
                                          <p:attrName>fill.type</p:attrName>
                                        </p:attrNameLst>
                                      </p:cBhvr>
                                      <p:to>
                                        <p:strVal val="solid"/>
                                      </p:to>
                                    </p:set>
                                    <p:set>
                                      <p:cBhvr>
                                        <p:cTn id="40" dur="indefinite"/>
                                        <p:tgtEl>
                                          <p:spTgt spid="98"/>
                                        </p:tgtEl>
                                        <p:attrNameLst>
                                          <p:attrName>fill.on</p:attrName>
                                        </p:attrNameLst>
                                      </p:cBhvr>
                                      <p:to>
                                        <p:strVal val="true"/>
                                      </p:to>
                                    </p:set>
                                  </p:childTnLst>
                                </p:cTn>
                              </p:par>
                              <p:par>
                                <p:cTn id="41" presetID="1" presetClass="emph" presetSubtype="1" nodeType="withEffect">
                                  <p:stCondLst>
                                    <p:cond delay="0"/>
                                  </p:stCondLst>
                                  <p:endCondLst>
                                    <p:cond evt="onNext" delay="0">
                                      <p:tgtEl>
                                        <p:sldTgt/>
                                      </p:tgtEl>
                                    </p:cond>
                                  </p:endCondLst>
                                  <p:childTnLst>
                                    <p:set>
                                      <p:cBhvr>
                                        <p:cTn id="42" dur="indefinite"/>
                                        <p:tgtEl>
                                          <p:spTgt spid="99"/>
                                        </p:tgtEl>
                                        <p:attrNameLst>
                                          <p:attrName>fillcolor</p:attrName>
                                        </p:attrNameLst>
                                      </p:cBhvr>
                                      <p:to>
                                        <p:clrVal>
                                          <a:srgbClr val="FFFF00"/>
                                        </p:clrVal>
                                      </p:to>
                                    </p:set>
                                    <p:set>
                                      <p:cBhvr>
                                        <p:cTn id="43" dur="indefinite"/>
                                        <p:tgtEl>
                                          <p:spTgt spid="99"/>
                                        </p:tgtEl>
                                        <p:attrNameLst>
                                          <p:attrName>fill.type</p:attrName>
                                        </p:attrNameLst>
                                      </p:cBhvr>
                                      <p:to>
                                        <p:strVal val="solid"/>
                                      </p:to>
                                    </p:set>
                                    <p:set>
                                      <p:cBhvr>
                                        <p:cTn id="44" dur="indefinite"/>
                                        <p:tgtEl>
                                          <p:spTgt spid="99"/>
                                        </p:tgtEl>
                                        <p:attrNameLst>
                                          <p:attrName>fill.on</p:attrName>
                                        </p:attrNameLst>
                                      </p:cBhvr>
                                      <p:to>
                                        <p:strVal val="true"/>
                                      </p:to>
                                    </p:set>
                                  </p:childTnLst>
                                </p:cTn>
                              </p:par>
                              <p:par>
                                <p:cTn id="45" presetID="1" presetClass="emph" presetSubtype="1" nodeType="withEffect">
                                  <p:stCondLst>
                                    <p:cond delay="0"/>
                                  </p:stCondLst>
                                  <p:endCondLst>
                                    <p:cond evt="onNext" delay="0">
                                      <p:tgtEl>
                                        <p:sldTgt/>
                                      </p:tgtEl>
                                    </p:cond>
                                  </p:endCondLst>
                                  <p:childTnLst>
                                    <p:set>
                                      <p:cBhvr>
                                        <p:cTn id="46" dur="indefinite"/>
                                        <p:tgtEl>
                                          <p:spTgt spid="96"/>
                                        </p:tgtEl>
                                        <p:attrNameLst>
                                          <p:attrName>fillcolor</p:attrName>
                                        </p:attrNameLst>
                                      </p:cBhvr>
                                      <p:to>
                                        <p:clrVal>
                                          <a:srgbClr val="FFFF00"/>
                                        </p:clrVal>
                                      </p:to>
                                    </p:set>
                                    <p:set>
                                      <p:cBhvr>
                                        <p:cTn id="47" dur="indefinite"/>
                                        <p:tgtEl>
                                          <p:spTgt spid="96"/>
                                        </p:tgtEl>
                                        <p:attrNameLst>
                                          <p:attrName>fill.type</p:attrName>
                                        </p:attrNameLst>
                                      </p:cBhvr>
                                      <p:to>
                                        <p:strVal val="solid"/>
                                      </p:to>
                                    </p:set>
                                    <p:set>
                                      <p:cBhvr>
                                        <p:cTn id="48" dur="indefinite"/>
                                        <p:tgtEl>
                                          <p:spTgt spid="96"/>
                                        </p:tgtEl>
                                        <p:attrNameLst>
                                          <p:attrName>fill.on</p:attrName>
                                        </p:attrNameLst>
                                      </p:cBhvr>
                                      <p:to>
                                        <p:strVal val="true"/>
                                      </p:to>
                                    </p:set>
                                  </p:childTnLst>
                                </p:cTn>
                              </p:par>
                              <p:par>
                                <p:cTn id="49" presetID="3" presetClass="emph" presetSubtype="1" repeatCount="indefinite" nodeType="withEffect">
                                  <p:stCondLst>
                                    <p:cond delay="0"/>
                                  </p:stCondLst>
                                  <p:endCondLst>
                                    <p:cond evt="onNext" delay="0">
                                      <p:tgtEl>
                                        <p:sldTgt/>
                                      </p:tgtEl>
                                    </p:cond>
                                  </p:endCondLst>
                                  <p:childTnLst>
                                    <p:set>
                                      <p:cBhvr override="childStyle">
                                        <p:cTn id="50" dur="indefinite"/>
                                        <p:tgtEl>
                                          <p:spTgt spid="3">
                                            <p:txEl>
                                              <p:pRg st="2" end="2"/>
                                            </p:txEl>
                                          </p:spTgt>
                                        </p:tgtEl>
                                        <p:attrNameLst>
                                          <p:attrName>style.color</p:attrName>
                                        </p:attrNameLst>
                                      </p:cBhvr>
                                      <p:to>
                                        <p:clrVal>
                                          <a:srgbClr val="CC0000"/>
                                        </p:clrVal>
                                      </p:to>
                                    </p:set>
                                  </p:childTnLst>
                                </p:cTn>
                              </p:par>
                            </p:childTnLst>
                          </p:cTn>
                        </p:par>
                      </p:childTnLst>
                    </p:cTn>
                  </p:par>
                  <p:par>
                    <p:cTn id="51" fill="hold">
                      <p:stCondLst>
                        <p:cond delay="indefinite"/>
                      </p:stCondLst>
                      <p:childTnLst>
                        <p:par>
                          <p:cTn id="52" fill="hold">
                            <p:stCondLst>
                              <p:cond delay="0"/>
                            </p:stCondLst>
                            <p:childTnLst>
                              <p:par>
                                <p:cTn id="53" presetID="1" presetClass="emph" presetSubtype="1" nodeType="clickEffect">
                                  <p:stCondLst>
                                    <p:cond delay="0"/>
                                  </p:stCondLst>
                                  <p:endCondLst>
                                    <p:cond evt="onNext" delay="0">
                                      <p:tgtEl>
                                        <p:sldTgt/>
                                      </p:tgtEl>
                                    </p:cond>
                                  </p:endCondLst>
                                  <p:childTnLst>
                                    <p:set>
                                      <p:cBhvr>
                                        <p:cTn id="54" dur="indefinite"/>
                                        <p:tgtEl>
                                          <p:spTgt spid="96"/>
                                        </p:tgtEl>
                                        <p:attrNameLst>
                                          <p:attrName>fillcolor</p:attrName>
                                        </p:attrNameLst>
                                      </p:cBhvr>
                                      <p:to>
                                        <p:clrVal>
                                          <a:srgbClr val="FFFF00"/>
                                        </p:clrVal>
                                      </p:to>
                                    </p:set>
                                    <p:set>
                                      <p:cBhvr>
                                        <p:cTn id="55" dur="indefinite"/>
                                        <p:tgtEl>
                                          <p:spTgt spid="96"/>
                                        </p:tgtEl>
                                        <p:attrNameLst>
                                          <p:attrName>fill.type</p:attrName>
                                        </p:attrNameLst>
                                      </p:cBhvr>
                                      <p:to>
                                        <p:strVal val="solid"/>
                                      </p:to>
                                    </p:set>
                                    <p:set>
                                      <p:cBhvr>
                                        <p:cTn id="56" dur="indefinite"/>
                                        <p:tgtEl>
                                          <p:spTgt spid="96"/>
                                        </p:tgtEl>
                                        <p:attrNameLst>
                                          <p:attrName>fill.on</p:attrName>
                                        </p:attrNameLst>
                                      </p:cBhvr>
                                      <p:to>
                                        <p:strVal val="true"/>
                                      </p:to>
                                    </p:set>
                                  </p:childTnLst>
                                </p:cTn>
                              </p:par>
                              <p:par>
                                <p:cTn id="57" presetID="1" presetClass="emph" presetSubtype="1" nodeType="withEffect">
                                  <p:stCondLst>
                                    <p:cond delay="0"/>
                                  </p:stCondLst>
                                  <p:endCondLst>
                                    <p:cond evt="onNext" delay="0">
                                      <p:tgtEl>
                                        <p:sldTgt/>
                                      </p:tgtEl>
                                    </p:cond>
                                  </p:endCondLst>
                                  <p:childTnLst>
                                    <p:set>
                                      <p:cBhvr>
                                        <p:cTn id="58" dur="indefinite"/>
                                        <p:tgtEl>
                                          <p:spTgt spid="103"/>
                                        </p:tgtEl>
                                        <p:attrNameLst>
                                          <p:attrName>fillcolor</p:attrName>
                                        </p:attrNameLst>
                                      </p:cBhvr>
                                      <p:to>
                                        <p:clrVal>
                                          <a:srgbClr val="FFFF00"/>
                                        </p:clrVal>
                                      </p:to>
                                    </p:set>
                                    <p:set>
                                      <p:cBhvr>
                                        <p:cTn id="59" dur="indefinite"/>
                                        <p:tgtEl>
                                          <p:spTgt spid="103"/>
                                        </p:tgtEl>
                                        <p:attrNameLst>
                                          <p:attrName>fill.type</p:attrName>
                                        </p:attrNameLst>
                                      </p:cBhvr>
                                      <p:to>
                                        <p:strVal val="solid"/>
                                      </p:to>
                                    </p:set>
                                    <p:set>
                                      <p:cBhvr>
                                        <p:cTn id="60" dur="indefinite"/>
                                        <p:tgtEl>
                                          <p:spTgt spid="103"/>
                                        </p:tgtEl>
                                        <p:attrNameLst>
                                          <p:attrName>fill.on</p:attrName>
                                        </p:attrNameLst>
                                      </p:cBhvr>
                                      <p:to>
                                        <p:strVal val="true"/>
                                      </p:to>
                                    </p:set>
                                  </p:childTnLst>
                                </p:cTn>
                              </p:par>
                              <p:par>
                                <p:cTn id="61" presetID="3" presetClass="emph" presetSubtype="1" repeatCount="indefinite" nodeType="withEffect">
                                  <p:stCondLst>
                                    <p:cond delay="0"/>
                                  </p:stCondLst>
                                  <p:endCondLst>
                                    <p:cond evt="onNext" delay="0">
                                      <p:tgtEl>
                                        <p:sldTgt/>
                                      </p:tgtEl>
                                    </p:cond>
                                  </p:endCondLst>
                                  <p:childTnLst>
                                    <p:set>
                                      <p:cBhvr override="childStyle">
                                        <p:cTn id="62" dur="indefinite"/>
                                        <p:tgtEl>
                                          <p:spTgt spid="3">
                                            <p:txEl>
                                              <p:pRg st="3" end="3"/>
                                            </p:txEl>
                                          </p:spTgt>
                                        </p:tgtEl>
                                        <p:attrNameLst>
                                          <p:attrName>style.color</p:attrName>
                                        </p:attrNameLst>
                                      </p:cBhvr>
                                      <p:to>
                                        <p:clrVal>
                                          <a:srgbClr val="CC0000"/>
                                        </p:clrVal>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endParaRPr kumimoji="1" lang="ja-JP" altLang="en-US" dirty="0"/>
          </a:p>
        </p:txBody>
      </p:sp>
      <p:sp>
        <p:nvSpPr>
          <p:cNvPr id="2" name="タイトル 1"/>
          <p:cNvSpPr>
            <a:spLocks noGrp="1"/>
          </p:cNvSpPr>
          <p:nvPr>
            <p:ph type="title"/>
          </p:nvPr>
        </p:nvSpPr>
        <p:spPr/>
        <p:txBody>
          <a:bodyPr/>
          <a:lstStyle/>
          <a:p>
            <a:r>
              <a:rPr lang="ja-JP" altLang="en-US" dirty="0" smtClean="0"/>
              <a:t>スクリーンショット</a:t>
            </a:r>
            <a:r>
              <a:rPr lang="en-US" altLang="ja-JP" dirty="0" smtClean="0"/>
              <a:t>(</a:t>
            </a:r>
            <a:r>
              <a:rPr lang="ja-JP" altLang="en-US" dirty="0" smtClean="0"/>
              <a:t>自動検索</a:t>
            </a:r>
            <a:r>
              <a:rPr lang="en-US" altLang="ja-JP" dirty="0" smtClean="0"/>
              <a:t>)</a:t>
            </a:r>
            <a:endParaRPr kumimoji="1" lang="ja-JP" altLang="en-US" dirty="0"/>
          </a:p>
        </p:txBody>
      </p:sp>
      <p:pic>
        <p:nvPicPr>
          <p:cNvPr id="1026" name="Picture 2" descr="X:\univ\全国大会論文\ppt\image.png"/>
          <p:cNvPicPr>
            <a:picLocks noChangeAspect="1" noChangeArrowheads="1"/>
          </p:cNvPicPr>
          <p:nvPr/>
        </p:nvPicPr>
        <p:blipFill>
          <a:blip r:embed="rId3"/>
          <a:srcRect/>
          <a:stretch>
            <a:fillRect/>
          </a:stretch>
        </p:blipFill>
        <p:spPr bwMode="auto">
          <a:xfrm>
            <a:off x="214283" y="1285861"/>
            <a:ext cx="7693533" cy="5017961"/>
          </a:xfrm>
          <a:prstGeom prst="rect">
            <a:avLst/>
          </a:prstGeom>
          <a:noFill/>
        </p:spPr>
      </p:pic>
      <p:sp>
        <p:nvSpPr>
          <p:cNvPr id="5" name="四角形吹き出し 4"/>
          <p:cNvSpPr/>
          <p:nvPr/>
        </p:nvSpPr>
        <p:spPr bwMode="auto">
          <a:xfrm>
            <a:off x="7643834" y="3143248"/>
            <a:ext cx="1285884" cy="428628"/>
          </a:xfrm>
          <a:prstGeom prst="wedgeRectCallout">
            <a:avLst>
              <a:gd name="adj1" fmla="val -106923"/>
              <a:gd name="adj2" fmla="val 86936"/>
            </a:avLst>
          </a:prstGeom>
          <a:solidFill>
            <a:schemeClr val="bg1"/>
          </a:solidFill>
          <a:ln w="381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エディタ</a:t>
            </a:r>
          </a:p>
        </p:txBody>
      </p:sp>
      <p:sp>
        <p:nvSpPr>
          <p:cNvPr id="6" name="四角形吹き出し 5"/>
          <p:cNvSpPr/>
          <p:nvPr/>
        </p:nvSpPr>
        <p:spPr bwMode="auto">
          <a:xfrm>
            <a:off x="7500958" y="5000636"/>
            <a:ext cx="1428760" cy="428628"/>
          </a:xfrm>
          <a:prstGeom prst="wedgeRectCallout">
            <a:avLst>
              <a:gd name="adj1" fmla="val -82073"/>
              <a:gd name="adj2" fmla="val 71033"/>
            </a:avLst>
          </a:prstGeom>
          <a:solidFill>
            <a:schemeClr val="bg1"/>
          </a:solidFill>
          <a:ln w="381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部品一覧</a:t>
            </a:r>
          </a:p>
        </p:txBody>
      </p:sp>
    </p:spTree>
  </p:cSld>
  <p:clrMapOvr>
    <a:masterClrMapping/>
  </p:clrMapOvr>
  <p:transition advTm="30812"/>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endParaRPr kumimoji="1" lang="ja-JP" altLang="en-US" dirty="0"/>
          </a:p>
        </p:txBody>
      </p:sp>
      <p:sp>
        <p:nvSpPr>
          <p:cNvPr id="2" name="タイトル 1"/>
          <p:cNvSpPr>
            <a:spLocks noGrp="1"/>
          </p:cNvSpPr>
          <p:nvPr>
            <p:ph type="title"/>
          </p:nvPr>
        </p:nvSpPr>
        <p:spPr/>
        <p:txBody>
          <a:bodyPr/>
          <a:lstStyle/>
          <a:p>
            <a:r>
              <a:rPr lang="ja-JP" altLang="en-US" dirty="0" smtClean="0"/>
              <a:t>スクリーンショット</a:t>
            </a:r>
            <a:r>
              <a:rPr lang="en-US" altLang="ja-JP" dirty="0" smtClean="0"/>
              <a:t>(</a:t>
            </a:r>
            <a:r>
              <a:rPr lang="ja-JP" altLang="en-US" dirty="0" smtClean="0"/>
              <a:t>ソース表示</a:t>
            </a:r>
            <a:r>
              <a:rPr lang="en-US" altLang="ja-JP" dirty="0" smtClean="0"/>
              <a:t>)</a:t>
            </a:r>
            <a:endParaRPr kumimoji="1" lang="ja-JP" altLang="en-US" dirty="0"/>
          </a:p>
        </p:txBody>
      </p:sp>
      <p:pic>
        <p:nvPicPr>
          <p:cNvPr id="2050" name="Picture 2" descr="X:\univ\全国大会論文\ppt\viewsource.png"/>
          <p:cNvPicPr>
            <a:picLocks noChangeAspect="1" noChangeArrowheads="1"/>
          </p:cNvPicPr>
          <p:nvPr/>
        </p:nvPicPr>
        <p:blipFill>
          <a:blip r:embed="rId3"/>
          <a:srcRect/>
          <a:stretch>
            <a:fillRect/>
          </a:stretch>
        </p:blipFill>
        <p:spPr bwMode="auto">
          <a:xfrm>
            <a:off x="216000" y="1285200"/>
            <a:ext cx="7693533" cy="5017961"/>
          </a:xfrm>
          <a:prstGeom prst="rect">
            <a:avLst/>
          </a:prstGeom>
          <a:noFill/>
        </p:spPr>
      </p:pic>
      <p:sp>
        <p:nvSpPr>
          <p:cNvPr id="8" name="円形吹き出し 7"/>
          <p:cNvSpPr/>
          <p:nvPr/>
        </p:nvSpPr>
        <p:spPr bwMode="auto">
          <a:xfrm>
            <a:off x="3143240" y="5786454"/>
            <a:ext cx="5286412" cy="714380"/>
          </a:xfrm>
          <a:prstGeom prst="wedgeEllipseCallout">
            <a:avLst>
              <a:gd name="adj1" fmla="val -36262"/>
              <a:gd name="adj2" fmla="val -139739"/>
            </a:avLst>
          </a:prstGeom>
          <a:solidFill>
            <a:schemeClr val="bg1"/>
          </a:solidFill>
          <a:ln w="38100" cap="flat" cmpd="sng" algn="ctr">
            <a:solidFill>
              <a:srgbClr val="C0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dirty="0" smtClean="0">
                <a:latin typeface="Times New Roman" pitchFamily="18" charset="0"/>
                <a:ea typeface="ＭＳ Ｐゴシック" pitchFamily="50" charset="-128"/>
              </a:rPr>
              <a:t>見たい部品をダブルクリックすると</a:t>
            </a:r>
            <a:r>
              <a:rPr kumimoji="0" lang="en-US" altLang="ja-JP" sz="2400" dirty="0" smtClean="0">
                <a:latin typeface="Times New Roman" pitchFamily="18" charset="0"/>
                <a:ea typeface="ＭＳ Ｐゴシック" pitchFamily="50" charset="-128"/>
              </a:rPr>
              <a:t>…</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 name="円形吹き出し 8"/>
          <p:cNvSpPr/>
          <p:nvPr/>
        </p:nvSpPr>
        <p:spPr bwMode="auto">
          <a:xfrm>
            <a:off x="3500398" y="1428736"/>
            <a:ext cx="5643602" cy="714380"/>
          </a:xfrm>
          <a:prstGeom prst="wedgeEllipseCallout">
            <a:avLst>
              <a:gd name="adj1" fmla="val -26865"/>
              <a:gd name="adj2" fmla="val 98339"/>
            </a:avLst>
          </a:prstGeom>
          <a:solidFill>
            <a:schemeClr val="bg1"/>
          </a:solidFill>
          <a:ln w="38100" cap="flat" cmpd="sng" algn="ctr">
            <a:solidFill>
              <a:srgbClr val="C0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dirty="0" smtClean="0">
                <a:latin typeface="Times New Roman" pitchFamily="18" charset="0"/>
                <a:ea typeface="ＭＳ Ｐゴシック" pitchFamily="50" charset="-128"/>
              </a:rPr>
              <a:t>部品のソースコードが表示される</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cSld>
  <p:clrMapOvr>
    <a:masterClrMapping/>
  </p:clrMapOvr>
  <p:transition advTm="12047"/>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endParaRPr kumimoji="1" lang="ja-JP" altLang="en-US" dirty="0"/>
          </a:p>
        </p:txBody>
      </p:sp>
      <p:sp>
        <p:nvSpPr>
          <p:cNvPr id="2" name="タイトル 1"/>
          <p:cNvSpPr>
            <a:spLocks noGrp="1"/>
          </p:cNvSpPr>
          <p:nvPr>
            <p:ph type="title"/>
          </p:nvPr>
        </p:nvSpPr>
        <p:spPr/>
        <p:txBody>
          <a:bodyPr/>
          <a:lstStyle/>
          <a:p>
            <a:r>
              <a:rPr lang="ja-JP" altLang="en-US" dirty="0" smtClean="0"/>
              <a:t>スクリーンショット</a:t>
            </a:r>
            <a:r>
              <a:rPr lang="en-US" altLang="ja-JP" dirty="0" smtClean="0"/>
              <a:t>(</a:t>
            </a:r>
            <a:r>
              <a:rPr lang="ja-JP" altLang="en-US" dirty="0" smtClean="0"/>
              <a:t>インポート</a:t>
            </a:r>
            <a:r>
              <a:rPr lang="en-US" altLang="ja-JP" dirty="0" smtClean="0"/>
              <a:t>)</a:t>
            </a:r>
            <a:endParaRPr kumimoji="1" lang="ja-JP" altLang="en-US" dirty="0"/>
          </a:p>
        </p:txBody>
      </p:sp>
      <p:pic>
        <p:nvPicPr>
          <p:cNvPr id="3074" name="Picture 2" descr="X:\univ\全国大会論文\ppt\import.png"/>
          <p:cNvPicPr>
            <a:picLocks noChangeAspect="1" noChangeArrowheads="1"/>
          </p:cNvPicPr>
          <p:nvPr/>
        </p:nvPicPr>
        <p:blipFill>
          <a:blip r:embed="rId3"/>
          <a:srcRect/>
          <a:stretch>
            <a:fillRect/>
          </a:stretch>
        </p:blipFill>
        <p:spPr bwMode="auto">
          <a:xfrm>
            <a:off x="216000" y="1285198"/>
            <a:ext cx="7693533" cy="5017961"/>
          </a:xfrm>
          <a:prstGeom prst="rect">
            <a:avLst/>
          </a:prstGeom>
          <a:noFill/>
        </p:spPr>
      </p:pic>
      <p:sp>
        <p:nvSpPr>
          <p:cNvPr id="8" name="円形吹き出し 7"/>
          <p:cNvSpPr/>
          <p:nvPr/>
        </p:nvSpPr>
        <p:spPr bwMode="auto">
          <a:xfrm>
            <a:off x="3143240" y="5786454"/>
            <a:ext cx="5286412" cy="714380"/>
          </a:xfrm>
          <a:prstGeom prst="wedgeEllipseCallout">
            <a:avLst>
              <a:gd name="adj1" fmla="val -18619"/>
              <a:gd name="adj2" fmla="val -109019"/>
            </a:avLst>
          </a:prstGeom>
          <a:solidFill>
            <a:schemeClr val="bg1"/>
          </a:solidFill>
          <a:ln w="38100" cap="flat" cmpd="sng" algn="ctr">
            <a:solidFill>
              <a:srgbClr val="C0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dirty="0" smtClean="0">
                <a:latin typeface="Times New Roman" pitchFamily="18" charset="0"/>
                <a:ea typeface="ＭＳ Ｐゴシック" pitchFamily="50" charset="-128"/>
              </a:rPr>
              <a:t>右クリックして「インポート」を選ぶと</a:t>
            </a:r>
            <a:r>
              <a:rPr kumimoji="0" lang="en-US" altLang="ja-JP" sz="2400" dirty="0" smtClean="0">
                <a:latin typeface="Times New Roman" pitchFamily="18" charset="0"/>
                <a:ea typeface="ＭＳ Ｐゴシック" pitchFamily="50" charset="-128"/>
              </a:rPr>
              <a:t>…</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 name="円形吹き出し 8"/>
          <p:cNvSpPr/>
          <p:nvPr/>
        </p:nvSpPr>
        <p:spPr bwMode="auto">
          <a:xfrm>
            <a:off x="1500166" y="1428736"/>
            <a:ext cx="5643602" cy="714380"/>
          </a:xfrm>
          <a:prstGeom prst="wedgeEllipseCallout">
            <a:avLst>
              <a:gd name="adj1" fmla="val -46956"/>
              <a:gd name="adj2" fmla="val 226338"/>
            </a:avLst>
          </a:prstGeom>
          <a:solidFill>
            <a:schemeClr val="bg1"/>
          </a:solidFill>
          <a:ln w="38100" cap="flat" cmpd="sng" algn="ctr">
            <a:solidFill>
              <a:srgbClr val="C0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dirty="0" smtClean="0">
                <a:latin typeface="Times New Roman" pitchFamily="18" charset="0"/>
                <a:ea typeface="ＭＳ Ｐゴシック" pitchFamily="50" charset="-128"/>
              </a:rPr>
              <a:t>部品がプロジェクトにインポートされる</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cSld>
  <p:clrMapOvr>
    <a:masterClrMapping/>
  </p:clrMapOvr>
  <p:transition advTm="11797"/>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8" name="日付プレースホルダ 3"/>
          <p:cNvSpPr>
            <a:spLocks noGrp="1"/>
          </p:cNvSpPr>
          <p:nvPr>
            <p:ph type="dt" sz="half" idx="4294967295"/>
          </p:nvPr>
        </p:nvSpPr>
        <p:spPr>
          <a:xfrm>
            <a:off x="41270" y="6238874"/>
            <a:ext cx="2133600" cy="215900"/>
          </a:xfrm>
          <a:prstGeom prst="rect">
            <a:avLst/>
          </a:prstGeom>
        </p:spPr>
        <p:txBody>
          <a:bodyPr/>
          <a:lstStyle/>
          <a:p>
            <a:r>
              <a:rPr lang="ja-JP" altLang="en-US"/>
              <a:t>2003/03/06</a:t>
            </a:r>
            <a:endParaRPr lang="en-US" altLang="ja-JP"/>
          </a:p>
        </p:txBody>
      </p:sp>
      <p:sp>
        <p:nvSpPr>
          <p:cNvPr id="230" name="スライド番号プレースホルダ 5"/>
          <p:cNvSpPr>
            <a:spLocks noGrp="1"/>
          </p:cNvSpPr>
          <p:nvPr>
            <p:ph type="sldNum" sz="quarter" idx="4294967295"/>
          </p:nvPr>
        </p:nvSpPr>
        <p:spPr>
          <a:xfrm>
            <a:off x="8316913" y="6597650"/>
            <a:ext cx="827087" cy="260350"/>
          </a:xfrm>
          <a:prstGeom prst="rect">
            <a:avLst/>
          </a:prstGeom>
        </p:spPr>
        <p:txBody>
          <a:bodyPr/>
          <a:lstStyle/>
          <a:p>
            <a:fld id="{01CA08E0-6864-47CA-8D23-45D7B3D6914F}" type="slidenum">
              <a:rPr lang="ja-JP" altLang="en-US"/>
              <a:pPr/>
              <a:t>36</a:t>
            </a:fld>
            <a:endParaRPr lang="en-US" altLang="ja-JP"/>
          </a:p>
        </p:txBody>
      </p:sp>
      <p:sp>
        <p:nvSpPr>
          <p:cNvPr id="63490" name="Rectangle 2"/>
          <p:cNvSpPr>
            <a:spLocks noGrp="1" noChangeArrowheads="1"/>
          </p:cNvSpPr>
          <p:nvPr>
            <p:ph type="title"/>
          </p:nvPr>
        </p:nvSpPr>
        <p:spPr/>
        <p:txBody>
          <a:bodyPr/>
          <a:lstStyle/>
          <a:p>
            <a:r>
              <a:rPr lang="ja-JP" altLang="en-US" dirty="0" smtClean="0"/>
              <a:t>潜在的意味インデキシング</a:t>
            </a:r>
            <a:r>
              <a:rPr lang="en-US" altLang="ja-JP" dirty="0" smtClean="0"/>
              <a:t>(LSI)</a:t>
            </a:r>
            <a:endParaRPr lang="ja-JP" altLang="en-US" dirty="0"/>
          </a:p>
        </p:txBody>
      </p:sp>
      <p:sp>
        <p:nvSpPr>
          <p:cNvPr id="63492" name="Text Box 4"/>
          <p:cNvSpPr txBox="1">
            <a:spLocks noChangeArrowheads="1"/>
          </p:cNvSpPr>
          <p:nvPr/>
        </p:nvSpPr>
        <p:spPr bwMode="auto">
          <a:xfrm>
            <a:off x="7092950" y="3500438"/>
            <a:ext cx="2051050" cy="338554"/>
          </a:xfrm>
          <a:prstGeom prst="rect">
            <a:avLst/>
          </a:prstGeom>
          <a:noFill/>
          <a:ln w="9525">
            <a:noFill/>
            <a:miter lim="800000"/>
            <a:headEnd/>
            <a:tailEnd/>
          </a:ln>
          <a:effectLst/>
        </p:spPr>
        <p:txBody>
          <a:bodyPr wrap="square">
            <a:spAutoFit/>
          </a:bodyPr>
          <a:lstStyle/>
          <a:p>
            <a:r>
              <a:rPr kumimoji="1" lang="en-US" altLang="ja-JP" sz="1600" b="1" dirty="0" smtClean="0">
                <a:latin typeface="Arial" charset="0"/>
              </a:rPr>
              <a:t>SVD</a:t>
            </a:r>
            <a:r>
              <a:rPr kumimoji="1" lang="ja-JP" altLang="en-US" sz="1600" b="1" dirty="0" smtClean="0">
                <a:latin typeface="Arial" charset="0"/>
              </a:rPr>
              <a:t>で次元圧縮</a:t>
            </a:r>
            <a:endParaRPr kumimoji="1" lang="en-US" altLang="ja-JP" sz="1600" b="1" dirty="0">
              <a:latin typeface="Arial" charset="0"/>
            </a:endParaRPr>
          </a:p>
        </p:txBody>
      </p:sp>
      <p:sp>
        <p:nvSpPr>
          <p:cNvPr id="63493" name="AutoShape 5"/>
          <p:cNvSpPr>
            <a:spLocks noChangeArrowheads="1"/>
          </p:cNvSpPr>
          <p:nvPr/>
        </p:nvSpPr>
        <p:spPr bwMode="auto">
          <a:xfrm>
            <a:off x="4560894" y="2420938"/>
            <a:ext cx="430213" cy="288925"/>
          </a:xfrm>
          <a:prstGeom prst="rightArrow">
            <a:avLst>
              <a:gd name="adj1" fmla="val 50000"/>
              <a:gd name="adj2" fmla="val 37225"/>
            </a:avLst>
          </a:prstGeom>
          <a:solidFill>
            <a:schemeClr val="accent1"/>
          </a:solidFill>
          <a:ln w="9525">
            <a:solidFill>
              <a:schemeClr val="tx1"/>
            </a:solidFill>
            <a:miter lim="800000"/>
            <a:headEnd/>
            <a:tailEnd/>
          </a:ln>
          <a:effectLst/>
        </p:spPr>
        <p:txBody>
          <a:bodyPr wrap="none" anchor="ctr"/>
          <a:lstStyle/>
          <a:p>
            <a:endParaRPr lang="ja-JP" altLang="en-US"/>
          </a:p>
        </p:txBody>
      </p:sp>
      <p:graphicFrame>
        <p:nvGraphicFramePr>
          <p:cNvPr id="63711" name="Group 223"/>
          <p:cNvGraphicFramePr>
            <a:graphicFrameLocks noGrp="1"/>
          </p:cNvGraphicFramePr>
          <p:nvPr/>
        </p:nvGraphicFramePr>
        <p:xfrm>
          <a:off x="5786446" y="1285860"/>
          <a:ext cx="2847975" cy="2133600"/>
        </p:xfrm>
        <a:graphic>
          <a:graphicData uri="http://schemas.openxmlformats.org/drawingml/2006/table">
            <a:tbl>
              <a:tblPr/>
              <a:tblGrid>
                <a:gridCol w="319088"/>
                <a:gridCol w="320675"/>
                <a:gridCol w="320675"/>
                <a:gridCol w="320675"/>
                <a:gridCol w="320675"/>
                <a:gridCol w="322262"/>
                <a:gridCol w="282575"/>
                <a:gridCol w="320675"/>
                <a:gridCol w="320675"/>
              </a:tblGrid>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Arial" charset="0"/>
                        <a:ea typeface="MS UI Gothic" pitchFamily="50" charset="-128"/>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2</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3</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4</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5</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6</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3576" name="Oval 88"/>
          <p:cNvSpPr>
            <a:spLocks noChangeArrowheads="1"/>
          </p:cNvSpPr>
          <p:nvPr/>
        </p:nvSpPr>
        <p:spPr bwMode="auto">
          <a:xfrm>
            <a:off x="6480184" y="133189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B</a:t>
            </a:r>
          </a:p>
        </p:txBody>
      </p:sp>
      <p:sp>
        <p:nvSpPr>
          <p:cNvPr id="63577" name="Oval 89"/>
          <p:cNvSpPr>
            <a:spLocks noChangeArrowheads="1"/>
          </p:cNvSpPr>
          <p:nvPr/>
        </p:nvSpPr>
        <p:spPr bwMode="auto">
          <a:xfrm>
            <a:off x="6154746" y="133189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A</a:t>
            </a:r>
          </a:p>
        </p:txBody>
      </p:sp>
      <p:sp>
        <p:nvSpPr>
          <p:cNvPr id="63578" name="Oval 90"/>
          <p:cNvSpPr>
            <a:spLocks noChangeArrowheads="1"/>
          </p:cNvSpPr>
          <p:nvPr/>
        </p:nvSpPr>
        <p:spPr bwMode="auto">
          <a:xfrm>
            <a:off x="6802446" y="133189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C</a:t>
            </a:r>
          </a:p>
        </p:txBody>
      </p:sp>
      <p:sp>
        <p:nvSpPr>
          <p:cNvPr id="63579" name="Oval 91"/>
          <p:cNvSpPr>
            <a:spLocks noChangeArrowheads="1"/>
          </p:cNvSpPr>
          <p:nvPr/>
        </p:nvSpPr>
        <p:spPr bwMode="auto">
          <a:xfrm>
            <a:off x="7112009" y="133189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D</a:t>
            </a:r>
          </a:p>
        </p:txBody>
      </p:sp>
      <p:sp>
        <p:nvSpPr>
          <p:cNvPr id="63580" name="Oval 92"/>
          <p:cNvSpPr>
            <a:spLocks noChangeArrowheads="1"/>
          </p:cNvSpPr>
          <p:nvPr/>
        </p:nvSpPr>
        <p:spPr bwMode="auto">
          <a:xfrm>
            <a:off x="7434271" y="133189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E</a:t>
            </a:r>
          </a:p>
        </p:txBody>
      </p:sp>
      <p:sp>
        <p:nvSpPr>
          <p:cNvPr id="63581" name="Oval 93"/>
          <p:cNvSpPr>
            <a:spLocks noChangeArrowheads="1"/>
          </p:cNvSpPr>
          <p:nvPr/>
        </p:nvSpPr>
        <p:spPr bwMode="auto">
          <a:xfrm>
            <a:off x="7747009" y="133189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F</a:t>
            </a:r>
          </a:p>
        </p:txBody>
      </p:sp>
      <p:sp>
        <p:nvSpPr>
          <p:cNvPr id="63582" name="Oval 94"/>
          <p:cNvSpPr>
            <a:spLocks noChangeArrowheads="1"/>
          </p:cNvSpPr>
          <p:nvPr/>
        </p:nvSpPr>
        <p:spPr bwMode="auto">
          <a:xfrm>
            <a:off x="8077209" y="133189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G</a:t>
            </a:r>
          </a:p>
        </p:txBody>
      </p:sp>
      <p:sp>
        <p:nvSpPr>
          <p:cNvPr id="63583" name="Oval 95"/>
          <p:cNvSpPr>
            <a:spLocks noChangeArrowheads="1"/>
          </p:cNvSpPr>
          <p:nvPr/>
        </p:nvSpPr>
        <p:spPr bwMode="auto">
          <a:xfrm>
            <a:off x="8378834" y="1328723"/>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H</a:t>
            </a:r>
          </a:p>
        </p:txBody>
      </p:sp>
      <p:graphicFrame>
        <p:nvGraphicFramePr>
          <p:cNvPr id="63584" name="Group 96"/>
          <p:cNvGraphicFramePr>
            <a:graphicFrameLocks noGrp="1"/>
          </p:cNvGraphicFramePr>
          <p:nvPr/>
        </p:nvGraphicFramePr>
        <p:xfrm>
          <a:off x="6072198" y="4000504"/>
          <a:ext cx="2609850" cy="2133600"/>
        </p:xfrm>
        <a:graphic>
          <a:graphicData uri="http://schemas.openxmlformats.org/drawingml/2006/table">
            <a:tbl>
              <a:tblPr/>
              <a:tblGrid>
                <a:gridCol w="282575"/>
                <a:gridCol w="430212"/>
                <a:gridCol w="488950"/>
                <a:gridCol w="488950"/>
                <a:gridCol w="488950"/>
                <a:gridCol w="430213"/>
              </a:tblGrid>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Arial" charset="0"/>
                        <a:ea typeface="MS UI Gothic" pitchFamily="50" charset="-128"/>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71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2</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3</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2.3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4</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5</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6</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3666" name="Oval 178"/>
          <p:cNvSpPr>
            <a:spLocks noChangeArrowheads="1"/>
          </p:cNvSpPr>
          <p:nvPr/>
        </p:nvSpPr>
        <p:spPr bwMode="auto">
          <a:xfrm>
            <a:off x="6932626" y="403437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b</a:t>
            </a:r>
            <a:endParaRPr kumimoji="1" lang="en-US" altLang="ja-JP" sz="1400" dirty="0">
              <a:latin typeface="Arial" charset="0"/>
            </a:endParaRPr>
          </a:p>
        </p:txBody>
      </p:sp>
      <p:sp>
        <p:nvSpPr>
          <p:cNvPr id="63667" name="Oval 179"/>
          <p:cNvSpPr>
            <a:spLocks noChangeArrowheads="1"/>
          </p:cNvSpPr>
          <p:nvPr/>
        </p:nvSpPr>
        <p:spPr bwMode="auto">
          <a:xfrm>
            <a:off x="6500826" y="404072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a</a:t>
            </a:r>
            <a:endParaRPr kumimoji="1" lang="en-US" altLang="ja-JP" sz="1400" dirty="0">
              <a:latin typeface="Arial" charset="0"/>
            </a:endParaRPr>
          </a:p>
        </p:txBody>
      </p:sp>
      <p:sp>
        <p:nvSpPr>
          <p:cNvPr id="63668" name="Oval 180"/>
          <p:cNvSpPr>
            <a:spLocks noChangeArrowheads="1"/>
          </p:cNvSpPr>
          <p:nvPr/>
        </p:nvSpPr>
        <p:spPr bwMode="auto">
          <a:xfrm>
            <a:off x="7380301" y="403437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c</a:t>
            </a:r>
            <a:endParaRPr kumimoji="1" lang="en-US" altLang="ja-JP" sz="1400" dirty="0">
              <a:latin typeface="Arial" charset="0"/>
            </a:endParaRPr>
          </a:p>
        </p:txBody>
      </p:sp>
      <p:sp>
        <p:nvSpPr>
          <p:cNvPr id="63669" name="Oval 181"/>
          <p:cNvSpPr>
            <a:spLocks noChangeArrowheads="1"/>
          </p:cNvSpPr>
          <p:nvPr/>
        </p:nvSpPr>
        <p:spPr bwMode="auto">
          <a:xfrm>
            <a:off x="7853376" y="404230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d</a:t>
            </a:r>
            <a:endParaRPr kumimoji="1" lang="en-US" altLang="ja-JP" sz="1400" dirty="0">
              <a:latin typeface="Arial" charset="0"/>
            </a:endParaRPr>
          </a:p>
        </p:txBody>
      </p:sp>
      <p:sp>
        <p:nvSpPr>
          <p:cNvPr id="63670" name="Oval 182"/>
          <p:cNvSpPr>
            <a:spLocks noChangeArrowheads="1"/>
          </p:cNvSpPr>
          <p:nvPr/>
        </p:nvSpPr>
        <p:spPr bwMode="auto">
          <a:xfrm>
            <a:off x="8324863" y="404072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e</a:t>
            </a:r>
            <a:endParaRPr kumimoji="1" lang="en-US" altLang="ja-JP" sz="1400" dirty="0">
              <a:latin typeface="Arial" charset="0"/>
            </a:endParaRPr>
          </a:p>
        </p:txBody>
      </p:sp>
      <p:sp>
        <p:nvSpPr>
          <p:cNvPr id="63674" name="Rectangle 186" descr="30%"/>
          <p:cNvSpPr>
            <a:spLocks noChangeArrowheads="1"/>
          </p:cNvSpPr>
          <p:nvPr/>
        </p:nvSpPr>
        <p:spPr bwMode="auto">
          <a:xfrm>
            <a:off x="466725" y="1412875"/>
            <a:ext cx="1514475" cy="576263"/>
          </a:xfrm>
          <a:prstGeom prst="rect">
            <a:avLst/>
          </a:prstGeom>
          <a:pattFill prst="pct30">
            <a:fgClr>
              <a:schemeClr val="accent1"/>
            </a:fgClr>
            <a:bgClr>
              <a:srgbClr val="FFFFFF"/>
            </a:bgClr>
          </a:pattFill>
          <a:ln w="9525">
            <a:solidFill>
              <a:schemeClr val="tx1"/>
            </a:solidFill>
            <a:miter lim="800000"/>
            <a:headEnd/>
            <a:tailEnd/>
          </a:ln>
          <a:effectLst/>
        </p:spPr>
        <p:txBody>
          <a:bodyPr wrap="none" anchor="ctr"/>
          <a:lstStyle/>
          <a:p>
            <a:endParaRPr lang="ja-JP" altLang="en-US"/>
          </a:p>
        </p:txBody>
      </p:sp>
      <p:sp>
        <p:nvSpPr>
          <p:cNvPr id="63675" name="Rectangle 187"/>
          <p:cNvSpPr>
            <a:spLocks noChangeArrowheads="1"/>
          </p:cNvSpPr>
          <p:nvPr/>
        </p:nvSpPr>
        <p:spPr bwMode="auto">
          <a:xfrm>
            <a:off x="179388" y="1268413"/>
            <a:ext cx="576262" cy="288925"/>
          </a:xfrm>
          <a:prstGeom prst="rect">
            <a:avLst/>
          </a:prstGeom>
          <a:solidFill>
            <a:srgbClr val="DFBFDC"/>
          </a:solidFill>
          <a:ln w="9525">
            <a:solidFill>
              <a:schemeClr val="tx1"/>
            </a:solidFill>
            <a:miter lim="800000"/>
            <a:headEnd/>
            <a:tailEnd/>
          </a:ln>
          <a:effectLst/>
        </p:spPr>
        <p:txBody>
          <a:bodyPr wrap="none" anchor="ctr"/>
          <a:lstStyle/>
          <a:p>
            <a:pPr algn="ctr"/>
            <a:r>
              <a:rPr kumimoji="1" lang="ja-JP" altLang="en-US" sz="1600">
                <a:latin typeface="Arial" charset="0"/>
              </a:rPr>
              <a:t>文書</a:t>
            </a:r>
            <a:r>
              <a:rPr kumimoji="1" lang="en-US" altLang="ja-JP" sz="1600">
                <a:latin typeface="Arial" charset="0"/>
              </a:rPr>
              <a:t>1</a:t>
            </a:r>
          </a:p>
        </p:txBody>
      </p:sp>
      <p:sp>
        <p:nvSpPr>
          <p:cNvPr id="63676" name="Rectangle 188" descr="30%"/>
          <p:cNvSpPr>
            <a:spLocks noChangeArrowheads="1"/>
          </p:cNvSpPr>
          <p:nvPr/>
        </p:nvSpPr>
        <p:spPr bwMode="auto">
          <a:xfrm>
            <a:off x="466725" y="2997200"/>
            <a:ext cx="1514475" cy="576263"/>
          </a:xfrm>
          <a:prstGeom prst="rect">
            <a:avLst/>
          </a:prstGeom>
          <a:pattFill prst="pct30">
            <a:fgClr>
              <a:schemeClr val="accent1"/>
            </a:fgClr>
            <a:bgClr>
              <a:srgbClr val="FFFFFF"/>
            </a:bgClr>
          </a:pattFill>
          <a:ln w="9525">
            <a:solidFill>
              <a:schemeClr val="tx1"/>
            </a:solidFill>
            <a:miter lim="800000"/>
            <a:headEnd/>
            <a:tailEnd/>
          </a:ln>
          <a:effectLst/>
        </p:spPr>
        <p:txBody>
          <a:bodyPr wrap="none" anchor="ctr"/>
          <a:lstStyle/>
          <a:p>
            <a:endParaRPr lang="ja-JP" altLang="en-US"/>
          </a:p>
        </p:txBody>
      </p:sp>
      <p:sp>
        <p:nvSpPr>
          <p:cNvPr id="63677" name="Rectangle 189"/>
          <p:cNvSpPr>
            <a:spLocks noChangeArrowheads="1"/>
          </p:cNvSpPr>
          <p:nvPr/>
        </p:nvSpPr>
        <p:spPr bwMode="auto">
          <a:xfrm>
            <a:off x="179388" y="2852738"/>
            <a:ext cx="576262" cy="288925"/>
          </a:xfrm>
          <a:prstGeom prst="rect">
            <a:avLst/>
          </a:prstGeom>
          <a:solidFill>
            <a:srgbClr val="DFBFDC"/>
          </a:solidFill>
          <a:ln w="9525">
            <a:solidFill>
              <a:schemeClr val="tx1"/>
            </a:solidFill>
            <a:miter lim="800000"/>
            <a:headEnd/>
            <a:tailEnd/>
          </a:ln>
          <a:effectLst/>
        </p:spPr>
        <p:txBody>
          <a:bodyPr wrap="none" anchor="ctr"/>
          <a:lstStyle/>
          <a:p>
            <a:pPr algn="ctr"/>
            <a:r>
              <a:rPr kumimoji="1" lang="ja-JP" altLang="en-US" sz="1600"/>
              <a:t>文書</a:t>
            </a:r>
            <a:r>
              <a:rPr kumimoji="1" lang="en-US" altLang="ja-JP" sz="1600">
                <a:latin typeface="Arial" charset="0"/>
              </a:rPr>
              <a:t>3</a:t>
            </a:r>
          </a:p>
        </p:txBody>
      </p:sp>
      <p:sp>
        <p:nvSpPr>
          <p:cNvPr id="63678" name="Rectangle 190" descr="30%"/>
          <p:cNvSpPr>
            <a:spLocks noChangeArrowheads="1"/>
          </p:cNvSpPr>
          <p:nvPr/>
        </p:nvSpPr>
        <p:spPr bwMode="auto">
          <a:xfrm>
            <a:off x="468313" y="2205038"/>
            <a:ext cx="1512887" cy="576262"/>
          </a:xfrm>
          <a:prstGeom prst="rect">
            <a:avLst/>
          </a:prstGeom>
          <a:pattFill prst="pct30">
            <a:fgClr>
              <a:schemeClr val="accent1"/>
            </a:fgClr>
            <a:bgClr>
              <a:srgbClr val="FFFFFF"/>
            </a:bgClr>
          </a:pattFill>
          <a:ln w="9525">
            <a:solidFill>
              <a:schemeClr val="tx1"/>
            </a:solidFill>
            <a:miter lim="800000"/>
            <a:headEnd/>
            <a:tailEnd/>
          </a:ln>
          <a:effectLst/>
        </p:spPr>
        <p:txBody>
          <a:bodyPr wrap="none" anchor="ctr"/>
          <a:lstStyle/>
          <a:p>
            <a:endParaRPr lang="ja-JP" altLang="en-US"/>
          </a:p>
        </p:txBody>
      </p:sp>
      <p:sp>
        <p:nvSpPr>
          <p:cNvPr id="63679" name="Rectangle 191"/>
          <p:cNvSpPr>
            <a:spLocks noChangeArrowheads="1"/>
          </p:cNvSpPr>
          <p:nvPr/>
        </p:nvSpPr>
        <p:spPr bwMode="auto">
          <a:xfrm>
            <a:off x="180975" y="2060575"/>
            <a:ext cx="576263" cy="288925"/>
          </a:xfrm>
          <a:prstGeom prst="rect">
            <a:avLst/>
          </a:prstGeom>
          <a:solidFill>
            <a:srgbClr val="DFBFDC"/>
          </a:solidFill>
          <a:ln w="9525">
            <a:solidFill>
              <a:schemeClr val="tx1"/>
            </a:solidFill>
            <a:miter lim="800000"/>
            <a:headEnd/>
            <a:tailEnd/>
          </a:ln>
          <a:effectLst/>
        </p:spPr>
        <p:txBody>
          <a:bodyPr wrap="none" anchor="ctr"/>
          <a:lstStyle/>
          <a:p>
            <a:pPr algn="ctr"/>
            <a:r>
              <a:rPr kumimoji="1" lang="ja-JP" altLang="en-US" sz="1600">
                <a:latin typeface="Arial" charset="0"/>
              </a:rPr>
              <a:t>文書</a:t>
            </a:r>
            <a:r>
              <a:rPr kumimoji="1" lang="en-US" altLang="ja-JP" sz="1600">
                <a:latin typeface="Arial" charset="0"/>
              </a:rPr>
              <a:t>2</a:t>
            </a:r>
          </a:p>
        </p:txBody>
      </p:sp>
      <p:sp>
        <p:nvSpPr>
          <p:cNvPr id="63681" name="Oval 193"/>
          <p:cNvSpPr>
            <a:spLocks noChangeArrowheads="1"/>
          </p:cNvSpPr>
          <p:nvPr/>
        </p:nvSpPr>
        <p:spPr bwMode="auto">
          <a:xfrm>
            <a:off x="539750" y="1628775"/>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A</a:t>
            </a:r>
          </a:p>
        </p:txBody>
      </p:sp>
      <p:sp>
        <p:nvSpPr>
          <p:cNvPr id="63683" name="Oval 195"/>
          <p:cNvSpPr>
            <a:spLocks noChangeArrowheads="1"/>
          </p:cNvSpPr>
          <p:nvPr/>
        </p:nvSpPr>
        <p:spPr bwMode="auto">
          <a:xfrm>
            <a:off x="1692275" y="321310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D</a:t>
            </a:r>
          </a:p>
        </p:txBody>
      </p:sp>
      <p:sp>
        <p:nvSpPr>
          <p:cNvPr id="63684" name="Oval 196"/>
          <p:cNvSpPr>
            <a:spLocks noChangeArrowheads="1"/>
          </p:cNvSpPr>
          <p:nvPr/>
        </p:nvSpPr>
        <p:spPr bwMode="auto">
          <a:xfrm>
            <a:off x="539750" y="321310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B</a:t>
            </a:r>
          </a:p>
        </p:txBody>
      </p:sp>
      <p:sp>
        <p:nvSpPr>
          <p:cNvPr id="63685" name="Oval 197"/>
          <p:cNvSpPr>
            <a:spLocks noChangeArrowheads="1"/>
          </p:cNvSpPr>
          <p:nvPr/>
        </p:nvSpPr>
        <p:spPr bwMode="auto">
          <a:xfrm>
            <a:off x="539750"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A</a:t>
            </a:r>
          </a:p>
        </p:txBody>
      </p:sp>
      <p:sp>
        <p:nvSpPr>
          <p:cNvPr id="63686" name="Oval 198"/>
          <p:cNvSpPr>
            <a:spLocks noChangeArrowheads="1"/>
          </p:cNvSpPr>
          <p:nvPr/>
        </p:nvSpPr>
        <p:spPr bwMode="auto">
          <a:xfrm>
            <a:off x="828675"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B</a:t>
            </a:r>
          </a:p>
        </p:txBody>
      </p:sp>
      <p:sp>
        <p:nvSpPr>
          <p:cNvPr id="63687" name="Rectangle 199" descr="30%"/>
          <p:cNvSpPr>
            <a:spLocks noChangeArrowheads="1"/>
          </p:cNvSpPr>
          <p:nvPr/>
        </p:nvSpPr>
        <p:spPr bwMode="auto">
          <a:xfrm>
            <a:off x="2339975" y="1412875"/>
            <a:ext cx="1441450" cy="576263"/>
          </a:xfrm>
          <a:prstGeom prst="rect">
            <a:avLst/>
          </a:prstGeom>
          <a:pattFill prst="pct30">
            <a:fgClr>
              <a:schemeClr val="accent1"/>
            </a:fgClr>
            <a:bgClr>
              <a:srgbClr val="FFFFFF"/>
            </a:bgClr>
          </a:pattFill>
          <a:ln w="9525">
            <a:solidFill>
              <a:schemeClr val="tx1"/>
            </a:solidFill>
            <a:miter lim="800000"/>
            <a:headEnd/>
            <a:tailEnd/>
          </a:ln>
          <a:effectLst/>
        </p:spPr>
        <p:txBody>
          <a:bodyPr wrap="none" anchor="ctr"/>
          <a:lstStyle/>
          <a:p>
            <a:endParaRPr lang="ja-JP" altLang="en-US"/>
          </a:p>
        </p:txBody>
      </p:sp>
      <p:sp>
        <p:nvSpPr>
          <p:cNvPr id="63688" name="Rectangle 200"/>
          <p:cNvSpPr>
            <a:spLocks noChangeArrowheads="1"/>
          </p:cNvSpPr>
          <p:nvPr/>
        </p:nvSpPr>
        <p:spPr bwMode="auto">
          <a:xfrm>
            <a:off x="2052638" y="1268413"/>
            <a:ext cx="576262" cy="288925"/>
          </a:xfrm>
          <a:prstGeom prst="rect">
            <a:avLst/>
          </a:prstGeom>
          <a:solidFill>
            <a:srgbClr val="DFBFDC"/>
          </a:solidFill>
          <a:ln w="9525">
            <a:solidFill>
              <a:schemeClr val="tx1"/>
            </a:solidFill>
            <a:miter lim="800000"/>
            <a:headEnd/>
            <a:tailEnd/>
          </a:ln>
          <a:effectLst/>
        </p:spPr>
        <p:txBody>
          <a:bodyPr wrap="none" anchor="ctr"/>
          <a:lstStyle/>
          <a:p>
            <a:pPr algn="ctr"/>
            <a:r>
              <a:rPr kumimoji="1" lang="ja-JP" altLang="en-US" sz="1600">
                <a:latin typeface="Arial" charset="0"/>
              </a:rPr>
              <a:t>文書</a:t>
            </a:r>
            <a:r>
              <a:rPr kumimoji="1" lang="en-US" altLang="ja-JP" sz="1600">
                <a:latin typeface="Arial" charset="0"/>
              </a:rPr>
              <a:t>4</a:t>
            </a:r>
          </a:p>
        </p:txBody>
      </p:sp>
      <p:sp>
        <p:nvSpPr>
          <p:cNvPr id="63689" name="Rectangle 201" descr="30%"/>
          <p:cNvSpPr>
            <a:spLocks noChangeArrowheads="1"/>
          </p:cNvSpPr>
          <p:nvPr/>
        </p:nvSpPr>
        <p:spPr bwMode="auto">
          <a:xfrm>
            <a:off x="2339975" y="2205038"/>
            <a:ext cx="1441450" cy="576262"/>
          </a:xfrm>
          <a:prstGeom prst="rect">
            <a:avLst/>
          </a:prstGeom>
          <a:pattFill prst="pct30">
            <a:fgClr>
              <a:schemeClr val="accent1"/>
            </a:fgClr>
            <a:bgClr>
              <a:srgbClr val="FFFFFF"/>
            </a:bgClr>
          </a:pattFill>
          <a:ln w="9525">
            <a:solidFill>
              <a:schemeClr val="tx1"/>
            </a:solidFill>
            <a:miter lim="800000"/>
            <a:headEnd/>
            <a:tailEnd/>
          </a:ln>
          <a:effectLst/>
        </p:spPr>
        <p:txBody>
          <a:bodyPr wrap="none" anchor="ctr"/>
          <a:lstStyle/>
          <a:p>
            <a:endParaRPr lang="ja-JP" altLang="en-US"/>
          </a:p>
        </p:txBody>
      </p:sp>
      <p:sp>
        <p:nvSpPr>
          <p:cNvPr id="63690" name="Rectangle 202"/>
          <p:cNvSpPr>
            <a:spLocks noChangeArrowheads="1"/>
          </p:cNvSpPr>
          <p:nvPr/>
        </p:nvSpPr>
        <p:spPr bwMode="auto">
          <a:xfrm>
            <a:off x="2052638" y="2060575"/>
            <a:ext cx="576262" cy="288925"/>
          </a:xfrm>
          <a:prstGeom prst="rect">
            <a:avLst/>
          </a:prstGeom>
          <a:solidFill>
            <a:srgbClr val="DFBFDC"/>
          </a:solidFill>
          <a:ln w="9525">
            <a:solidFill>
              <a:schemeClr val="tx1"/>
            </a:solidFill>
            <a:miter lim="800000"/>
            <a:headEnd/>
            <a:tailEnd/>
          </a:ln>
          <a:effectLst/>
        </p:spPr>
        <p:txBody>
          <a:bodyPr wrap="none" anchor="ctr"/>
          <a:lstStyle/>
          <a:p>
            <a:pPr algn="ctr"/>
            <a:r>
              <a:rPr kumimoji="1" lang="ja-JP" altLang="en-US" sz="1600">
                <a:latin typeface="Arial" charset="0"/>
              </a:rPr>
              <a:t>文書</a:t>
            </a:r>
            <a:r>
              <a:rPr kumimoji="1" lang="en-US" altLang="ja-JP" sz="1600">
                <a:latin typeface="Arial" charset="0"/>
              </a:rPr>
              <a:t>5</a:t>
            </a:r>
          </a:p>
        </p:txBody>
      </p:sp>
      <p:sp>
        <p:nvSpPr>
          <p:cNvPr id="63691" name="Oval 203"/>
          <p:cNvSpPr>
            <a:spLocks noChangeArrowheads="1"/>
          </p:cNvSpPr>
          <p:nvPr/>
        </p:nvSpPr>
        <p:spPr bwMode="auto">
          <a:xfrm>
            <a:off x="2989263"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H</a:t>
            </a:r>
          </a:p>
        </p:txBody>
      </p:sp>
      <p:sp>
        <p:nvSpPr>
          <p:cNvPr id="63692" name="Oval 204"/>
          <p:cNvSpPr>
            <a:spLocks noChangeArrowheads="1"/>
          </p:cNvSpPr>
          <p:nvPr/>
        </p:nvSpPr>
        <p:spPr bwMode="auto">
          <a:xfrm>
            <a:off x="2700338"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G</a:t>
            </a:r>
          </a:p>
        </p:txBody>
      </p:sp>
      <p:sp>
        <p:nvSpPr>
          <p:cNvPr id="63693" name="Oval 205"/>
          <p:cNvSpPr>
            <a:spLocks noChangeArrowheads="1"/>
          </p:cNvSpPr>
          <p:nvPr/>
        </p:nvSpPr>
        <p:spPr bwMode="auto">
          <a:xfrm>
            <a:off x="2413000"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F</a:t>
            </a:r>
          </a:p>
        </p:txBody>
      </p:sp>
      <p:sp>
        <p:nvSpPr>
          <p:cNvPr id="63694" name="Oval 206"/>
          <p:cNvSpPr>
            <a:spLocks noChangeArrowheads="1"/>
          </p:cNvSpPr>
          <p:nvPr/>
        </p:nvSpPr>
        <p:spPr bwMode="auto">
          <a:xfrm>
            <a:off x="828675" y="321310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C</a:t>
            </a:r>
          </a:p>
        </p:txBody>
      </p:sp>
      <p:sp>
        <p:nvSpPr>
          <p:cNvPr id="63696" name="Rectangle 208" descr="30%"/>
          <p:cNvSpPr>
            <a:spLocks noChangeArrowheads="1"/>
          </p:cNvSpPr>
          <p:nvPr/>
        </p:nvSpPr>
        <p:spPr bwMode="auto">
          <a:xfrm>
            <a:off x="2339975" y="2997200"/>
            <a:ext cx="1441450" cy="576263"/>
          </a:xfrm>
          <a:prstGeom prst="rect">
            <a:avLst/>
          </a:prstGeom>
          <a:pattFill prst="pct30">
            <a:fgClr>
              <a:schemeClr val="accent1"/>
            </a:fgClr>
            <a:bgClr>
              <a:srgbClr val="FFFFFF"/>
            </a:bgClr>
          </a:pattFill>
          <a:ln w="9525">
            <a:solidFill>
              <a:schemeClr val="tx1"/>
            </a:solidFill>
            <a:miter lim="800000"/>
            <a:headEnd/>
            <a:tailEnd/>
          </a:ln>
          <a:effectLst/>
        </p:spPr>
        <p:txBody>
          <a:bodyPr wrap="none" anchor="ctr"/>
          <a:lstStyle/>
          <a:p>
            <a:endParaRPr lang="ja-JP" altLang="en-US"/>
          </a:p>
        </p:txBody>
      </p:sp>
      <p:sp>
        <p:nvSpPr>
          <p:cNvPr id="63697" name="Rectangle 209"/>
          <p:cNvSpPr>
            <a:spLocks noChangeArrowheads="1"/>
          </p:cNvSpPr>
          <p:nvPr/>
        </p:nvSpPr>
        <p:spPr bwMode="auto">
          <a:xfrm>
            <a:off x="2052638" y="2852738"/>
            <a:ext cx="576262" cy="288925"/>
          </a:xfrm>
          <a:prstGeom prst="rect">
            <a:avLst/>
          </a:prstGeom>
          <a:solidFill>
            <a:srgbClr val="DFBFDC"/>
          </a:solidFill>
          <a:ln w="9525">
            <a:solidFill>
              <a:schemeClr val="tx1"/>
            </a:solidFill>
            <a:miter lim="800000"/>
            <a:headEnd/>
            <a:tailEnd/>
          </a:ln>
          <a:effectLst/>
        </p:spPr>
        <p:txBody>
          <a:bodyPr wrap="none" anchor="ctr"/>
          <a:lstStyle/>
          <a:p>
            <a:pPr algn="ctr"/>
            <a:r>
              <a:rPr kumimoji="1" lang="ja-JP" altLang="en-US" sz="1600">
                <a:latin typeface="Arial" charset="0"/>
              </a:rPr>
              <a:t>文書</a:t>
            </a:r>
            <a:r>
              <a:rPr kumimoji="1" lang="en-US" altLang="ja-JP" sz="1600">
                <a:latin typeface="Arial" charset="0"/>
              </a:rPr>
              <a:t>6</a:t>
            </a:r>
          </a:p>
        </p:txBody>
      </p:sp>
      <p:sp>
        <p:nvSpPr>
          <p:cNvPr id="63698" name="Oval 210"/>
          <p:cNvSpPr>
            <a:spLocks noChangeArrowheads="1"/>
          </p:cNvSpPr>
          <p:nvPr/>
        </p:nvSpPr>
        <p:spPr bwMode="auto">
          <a:xfrm>
            <a:off x="2700338" y="321310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G</a:t>
            </a:r>
          </a:p>
        </p:txBody>
      </p:sp>
      <p:sp>
        <p:nvSpPr>
          <p:cNvPr id="63699" name="Oval 211"/>
          <p:cNvSpPr>
            <a:spLocks noChangeArrowheads="1"/>
          </p:cNvSpPr>
          <p:nvPr/>
        </p:nvSpPr>
        <p:spPr bwMode="auto">
          <a:xfrm>
            <a:off x="2413000" y="321310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E</a:t>
            </a:r>
          </a:p>
        </p:txBody>
      </p:sp>
      <p:sp>
        <p:nvSpPr>
          <p:cNvPr id="63700" name="Oval 212"/>
          <p:cNvSpPr>
            <a:spLocks noChangeArrowheads="1"/>
          </p:cNvSpPr>
          <p:nvPr/>
        </p:nvSpPr>
        <p:spPr bwMode="auto">
          <a:xfrm>
            <a:off x="1116013"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C</a:t>
            </a:r>
          </a:p>
        </p:txBody>
      </p:sp>
      <p:sp>
        <p:nvSpPr>
          <p:cNvPr id="63701" name="Oval 213"/>
          <p:cNvSpPr>
            <a:spLocks noChangeArrowheads="1"/>
          </p:cNvSpPr>
          <p:nvPr/>
        </p:nvSpPr>
        <p:spPr bwMode="auto">
          <a:xfrm>
            <a:off x="1404938"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D</a:t>
            </a:r>
          </a:p>
        </p:txBody>
      </p:sp>
      <p:sp>
        <p:nvSpPr>
          <p:cNvPr id="63702" name="Oval 214"/>
          <p:cNvSpPr>
            <a:spLocks noChangeArrowheads="1"/>
          </p:cNvSpPr>
          <p:nvPr/>
        </p:nvSpPr>
        <p:spPr bwMode="auto">
          <a:xfrm>
            <a:off x="1692275"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E</a:t>
            </a:r>
          </a:p>
        </p:txBody>
      </p:sp>
      <p:sp>
        <p:nvSpPr>
          <p:cNvPr id="63703" name="Oval 215"/>
          <p:cNvSpPr>
            <a:spLocks noChangeArrowheads="1"/>
          </p:cNvSpPr>
          <p:nvPr/>
        </p:nvSpPr>
        <p:spPr bwMode="auto">
          <a:xfrm>
            <a:off x="2989263" y="321310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H</a:t>
            </a:r>
          </a:p>
        </p:txBody>
      </p:sp>
      <p:sp>
        <p:nvSpPr>
          <p:cNvPr id="63707" name="AutoShape 219"/>
          <p:cNvSpPr>
            <a:spLocks noChangeArrowheads="1"/>
          </p:cNvSpPr>
          <p:nvPr/>
        </p:nvSpPr>
        <p:spPr bwMode="auto">
          <a:xfrm>
            <a:off x="6877050" y="3500438"/>
            <a:ext cx="288925" cy="433387"/>
          </a:xfrm>
          <a:prstGeom prst="downArrow">
            <a:avLst>
              <a:gd name="adj1" fmla="val 50000"/>
              <a:gd name="adj2" fmla="val 375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63708" name="Text Box 220"/>
          <p:cNvSpPr txBox="1">
            <a:spLocks noChangeArrowheads="1"/>
          </p:cNvSpPr>
          <p:nvPr/>
        </p:nvSpPr>
        <p:spPr bwMode="auto">
          <a:xfrm>
            <a:off x="3984632" y="2781300"/>
            <a:ext cx="1587500" cy="581025"/>
          </a:xfrm>
          <a:prstGeom prst="rect">
            <a:avLst/>
          </a:prstGeom>
          <a:noFill/>
          <a:ln w="9525">
            <a:noFill/>
            <a:miter lim="800000"/>
            <a:headEnd/>
            <a:tailEnd/>
          </a:ln>
          <a:effectLst/>
        </p:spPr>
        <p:txBody>
          <a:bodyPr wrap="none">
            <a:spAutoFit/>
          </a:bodyPr>
          <a:lstStyle/>
          <a:p>
            <a:r>
              <a:rPr kumimoji="1" lang="ja-JP" altLang="en-US" sz="1600" b="1" dirty="0">
                <a:latin typeface="Arial" charset="0"/>
              </a:rPr>
              <a:t>単語頻度行列を</a:t>
            </a:r>
          </a:p>
          <a:p>
            <a:r>
              <a:rPr kumimoji="1" lang="ja-JP" altLang="en-US" sz="1600" b="1" dirty="0">
                <a:latin typeface="Arial" charset="0"/>
              </a:rPr>
              <a:t>作成</a:t>
            </a:r>
          </a:p>
        </p:txBody>
      </p:sp>
      <p:sp>
        <p:nvSpPr>
          <p:cNvPr id="63709" name="Oval 221"/>
          <p:cNvSpPr>
            <a:spLocks noChangeArrowheads="1"/>
          </p:cNvSpPr>
          <p:nvPr/>
        </p:nvSpPr>
        <p:spPr bwMode="auto">
          <a:xfrm>
            <a:off x="827088" y="1628775"/>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B</a:t>
            </a:r>
          </a:p>
        </p:txBody>
      </p:sp>
      <p:sp>
        <p:nvSpPr>
          <p:cNvPr id="63710" name="Oval 222"/>
          <p:cNvSpPr>
            <a:spLocks noChangeArrowheads="1"/>
          </p:cNvSpPr>
          <p:nvPr/>
        </p:nvSpPr>
        <p:spPr bwMode="auto">
          <a:xfrm>
            <a:off x="1116013" y="1628775"/>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B</a:t>
            </a:r>
          </a:p>
        </p:txBody>
      </p:sp>
      <p:sp>
        <p:nvSpPr>
          <p:cNvPr id="63712" name="Oval 224"/>
          <p:cNvSpPr>
            <a:spLocks noChangeArrowheads="1"/>
          </p:cNvSpPr>
          <p:nvPr/>
        </p:nvSpPr>
        <p:spPr bwMode="auto">
          <a:xfrm>
            <a:off x="1403350" y="1628775"/>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F</a:t>
            </a:r>
          </a:p>
        </p:txBody>
      </p:sp>
      <p:sp>
        <p:nvSpPr>
          <p:cNvPr id="63713" name="Oval 225"/>
          <p:cNvSpPr>
            <a:spLocks noChangeArrowheads="1"/>
          </p:cNvSpPr>
          <p:nvPr/>
        </p:nvSpPr>
        <p:spPr bwMode="auto">
          <a:xfrm>
            <a:off x="1116013" y="321310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C</a:t>
            </a:r>
          </a:p>
        </p:txBody>
      </p:sp>
      <p:sp>
        <p:nvSpPr>
          <p:cNvPr id="63714" name="Oval 226"/>
          <p:cNvSpPr>
            <a:spLocks noChangeArrowheads="1"/>
          </p:cNvSpPr>
          <p:nvPr/>
        </p:nvSpPr>
        <p:spPr bwMode="auto">
          <a:xfrm>
            <a:off x="1403350" y="321310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C</a:t>
            </a:r>
          </a:p>
        </p:txBody>
      </p:sp>
      <p:sp>
        <p:nvSpPr>
          <p:cNvPr id="63715" name="Oval 227"/>
          <p:cNvSpPr>
            <a:spLocks noChangeArrowheads="1"/>
          </p:cNvSpPr>
          <p:nvPr/>
        </p:nvSpPr>
        <p:spPr bwMode="auto">
          <a:xfrm>
            <a:off x="3276600"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H</a:t>
            </a:r>
          </a:p>
        </p:txBody>
      </p:sp>
      <p:sp>
        <p:nvSpPr>
          <p:cNvPr id="63716" name="Oval 228"/>
          <p:cNvSpPr>
            <a:spLocks noChangeArrowheads="1"/>
          </p:cNvSpPr>
          <p:nvPr/>
        </p:nvSpPr>
        <p:spPr bwMode="auto">
          <a:xfrm>
            <a:off x="2411413" y="1628775"/>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G</a:t>
            </a:r>
          </a:p>
        </p:txBody>
      </p:sp>
      <p:sp>
        <p:nvSpPr>
          <p:cNvPr id="63717" name="Oval 229"/>
          <p:cNvSpPr>
            <a:spLocks noChangeArrowheads="1"/>
          </p:cNvSpPr>
          <p:nvPr/>
        </p:nvSpPr>
        <p:spPr bwMode="auto">
          <a:xfrm>
            <a:off x="2700338" y="1628775"/>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G</a:t>
            </a:r>
          </a:p>
        </p:txBody>
      </p:sp>
      <p:sp>
        <p:nvSpPr>
          <p:cNvPr id="63824" name="Text Box 336"/>
          <p:cNvSpPr txBox="1">
            <a:spLocks noChangeArrowheads="1"/>
          </p:cNvSpPr>
          <p:nvPr/>
        </p:nvSpPr>
        <p:spPr bwMode="auto">
          <a:xfrm>
            <a:off x="3473459" y="1474773"/>
            <a:ext cx="1889125" cy="514350"/>
          </a:xfrm>
          <a:prstGeom prst="rect">
            <a:avLst/>
          </a:prstGeom>
          <a:solidFill>
            <a:srgbClr val="DFBFDC"/>
          </a:solidFill>
          <a:ln w="57150" algn="ctr">
            <a:solidFill>
              <a:schemeClr val="accent2"/>
            </a:solidFill>
            <a:miter lim="800000"/>
            <a:headEnd/>
            <a:tailEnd/>
          </a:ln>
          <a:effectLst/>
        </p:spPr>
        <p:txBody>
          <a:bodyPr wrap="none">
            <a:spAutoFit/>
          </a:bodyPr>
          <a:lstStyle/>
          <a:p>
            <a:r>
              <a:rPr lang="ja-JP" altLang="en-US" dirty="0"/>
              <a:t>文書ベクトル</a:t>
            </a:r>
          </a:p>
        </p:txBody>
      </p:sp>
      <p:cxnSp>
        <p:nvCxnSpPr>
          <p:cNvPr id="63825" name="AutoShape 337"/>
          <p:cNvCxnSpPr>
            <a:cxnSpLocks noChangeShapeType="1"/>
            <a:stCxn id="63824" idx="3"/>
          </p:cNvCxnSpPr>
          <p:nvPr/>
        </p:nvCxnSpPr>
        <p:spPr bwMode="auto">
          <a:xfrm>
            <a:off x="5391159" y="1731948"/>
            <a:ext cx="395288" cy="9525"/>
          </a:xfrm>
          <a:prstGeom prst="straightConnector1">
            <a:avLst/>
          </a:prstGeom>
          <a:noFill/>
          <a:ln w="57150">
            <a:solidFill>
              <a:schemeClr val="accent2"/>
            </a:solidFill>
            <a:round/>
            <a:headEnd/>
            <a:tailEnd type="triangle" w="med" len="med"/>
          </a:ln>
          <a:effectLst/>
        </p:spPr>
      </p:cxnSp>
      <p:sp>
        <p:nvSpPr>
          <p:cNvPr id="63828" name="Text Box 340"/>
          <p:cNvSpPr txBox="1">
            <a:spLocks noChangeArrowheads="1"/>
          </p:cNvSpPr>
          <p:nvPr/>
        </p:nvSpPr>
        <p:spPr bwMode="auto">
          <a:xfrm>
            <a:off x="214282" y="3786190"/>
            <a:ext cx="2286016" cy="1015663"/>
          </a:xfrm>
          <a:prstGeom prst="rect">
            <a:avLst/>
          </a:prstGeom>
          <a:solidFill>
            <a:schemeClr val="accent2"/>
          </a:solidFill>
          <a:ln w="57150" algn="ctr">
            <a:solidFill>
              <a:schemeClr val="tx1"/>
            </a:solidFill>
            <a:miter lim="800000"/>
            <a:headEnd/>
            <a:tailEnd/>
          </a:ln>
          <a:effectLst/>
        </p:spPr>
        <p:txBody>
          <a:bodyPr wrap="square">
            <a:spAutoFit/>
          </a:bodyPr>
          <a:lstStyle/>
          <a:p>
            <a:r>
              <a:rPr lang="ja-JP" altLang="en-US" sz="2000" dirty="0" smtClean="0">
                <a:solidFill>
                  <a:schemeClr val="bg1"/>
                </a:solidFill>
              </a:rPr>
              <a:t>文書間の</a:t>
            </a:r>
            <a:r>
              <a:rPr lang="ja-JP" altLang="en-US" sz="2000" dirty="0">
                <a:solidFill>
                  <a:schemeClr val="bg1"/>
                </a:solidFill>
              </a:rPr>
              <a:t>類似度</a:t>
            </a:r>
            <a:r>
              <a:rPr lang="ja-JP" altLang="en-US" sz="2000" dirty="0" smtClean="0">
                <a:solidFill>
                  <a:schemeClr val="bg1"/>
                </a:solidFill>
              </a:rPr>
              <a:t>は</a:t>
            </a:r>
            <a:r>
              <a:rPr lang="en-US" altLang="ja-JP" sz="2000" dirty="0" smtClean="0">
                <a:solidFill>
                  <a:schemeClr val="bg1"/>
                </a:solidFill>
              </a:rPr>
              <a:t/>
            </a:r>
            <a:br>
              <a:rPr lang="en-US" altLang="ja-JP" sz="2000" dirty="0" smtClean="0">
                <a:solidFill>
                  <a:schemeClr val="bg1"/>
                </a:solidFill>
              </a:rPr>
            </a:br>
            <a:r>
              <a:rPr lang="ja-JP" altLang="en-US" sz="2000" dirty="0" smtClean="0">
                <a:solidFill>
                  <a:schemeClr val="bg1"/>
                </a:solidFill>
              </a:rPr>
              <a:t>文書ベクトル間の </a:t>
            </a:r>
            <a:r>
              <a:rPr lang="en-US" altLang="ja-JP" sz="2000" dirty="0" err="1">
                <a:solidFill>
                  <a:schemeClr val="bg1"/>
                </a:solidFill>
              </a:rPr>
              <a:t>cos</a:t>
            </a:r>
            <a:r>
              <a:rPr lang="en-US" altLang="ja-JP" sz="2000" dirty="0">
                <a:solidFill>
                  <a:schemeClr val="bg1"/>
                </a:solidFill>
              </a:rPr>
              <a:t> </a:t>
            </a:r>
            <a:r>
              <a:rPr lang="ja-JP" altLang="en-US" sz="2000" dirty="0" smtClean="0">
                <a:solidFill>
                  <a:schemeClr val="bg1"/>
                </a:solidFill>
              </a:rPr>
              <a:t>によって</a:t>
            </a:r>
            <a:r>
              <a:rPr lang="ja-JP" altLang="en-US" sz="2000" dirty="0">
                <a:solidFill>
                  <a:schemeClr val="bg1"/>
                </a:solidFill>
              </a:rPr>
              <a:t>表す</a:t>
            </a:r>
          </a:p>
        </p:txBody>
      </p:sp>
      <p:sp>
        <p:nvSpPr>
          <p:cNvPr id="231" name="Rectangle 188" descr="30%"/>
          <p:cNvSpPr>
            <a:spLocks noChangeArrowheads="1"/>
          </p:cNvSpPr>
          <p:nvPr/>
        </p:nvSpPr>
        <p:spPr bwMode="auto">
          <a:xfrm>
            <a:off x="287306" y="5572140"/>
            <a:ext cx="1514475" cy="576263"/>
          </a:xfrm>
          <a:prstGeom prst="rect">
            <a:avLst/>
          </a:prstGeom>
          <a:pattFill prst="pct30">
            <a:fgClr>
              <a:schemeClr val="accent1"/>
            </a:fgClr>
            <a:bgClr>
              <a:srgbClr val="FFFFFF"/>
            </a:bgClr>
          </a:pattFill>
          <a:ln w="9525">
            <a:solidFill>
              <a:schemeClr val="tx1"/>
            </a:solidFill>
            <a:miter lim="800000"/>
            <a:headEnd/>
            <a:tailEnd/>
          </a:ln>
          <a:effectLst/>
        </p:spPr>
        <p:txBody>
          <a:bodyPr wrap="none" anchor="ctr"/>
          <a:lstStyle/>
          <a:p>
            <a:endParaRPr lang="ja-JP" altLang="en-US"/>
          </a:p>
        </p:txBody>
      </p:sp>
      <p:sp>
        <p:nvSpPr>
          <p:cNvPr id="232" name="Rectangle 189"/>
          <p:cNvSpPr>
            <a:spLocks noChangeArrowheads="1"/>
          </p:cNvSpPr>
          <p:nvPr/>
        </p:nvSpPr>
        <p:spPr bwMode="auto">
          <a:xfrm>
            <a:off x="-32" y="5427679"/>
            <a:ext cx="715965" cy="287338"/>
          </a:xfrm>
          <a:prstGeom prst="rect">
            <a:avLst/>
          </a:prstGeom>
          <a:solidFill>
            <a:srgbClr val="DFBFDC"/>
          </a:solidFill>
          <a:ln w="9525">
            <a:solidFill>
              <a:schemeClr val="tx1"/>
            </a:solidFill>
            <a:miter lim="800000"/>
            <a:headEnd/>
            <a:tailEnd/>
          </a:ln>
          <a:effectLst/>
        </p:spPr>
        <p:txBody>
          <a:bodyPr wrap="none" anchor="ctr"/>
          <a:lstStyle/>
          <a:p>
            <a:pPr algn="ctr"/>
            <a:r>
              <a:rPr kumimoji="1" lang="ja-JP" altLang="en-US" sz="1600" dirty="0" smtClean="0">
                <a:latin typeface="Arial" charset="0"/>
              </a:rPr>
              <a:t>クエリ</a:t>
            </a:r>
            <a:r>
              <a:rPr kumimoji="1" lang="en-US" altLang="ja-JP" sz="1600" dirty="0" smtClean="0">
                <a:latin typeface="Arial" charset="0"/>
              </a:rPr>
              <a:t>Q</a:t>
            </a:r>
            <a:endParaRPr kumimoji="1" lang="en-US" altLang="ja-JP" sz="1600" dirty="0">
              <a:latin typeface="Arial" charset="0"/>
            </a:endParaRPr>
          </a:p>
        </p:txBody>
      </p:sp>
      <p:sp>
        <p:nvSpPr>
          <p:cNvPr id="233" name="Oval 195"/>
          <p:cNvSpPr>
            <a:spLocks noChangeArrowheads="1"/>
          </p:cNvSpPr>
          <p:nvPr/>
        </p:nvSpPr>
        <p:spPr bwMode="auto">
          <a:xfrm>
            <a:off x="1512856" y="578804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F</a:t>
            </a:r>
            <a:endParaRPr kumimoji="1" lang="en-US" altLang="ja-JP" sz="1400" dirty="0">
              <a:latin typeface="Arial" charset="0"/>
            </a:endParaRPr>
          </a:p>
        </p:txBody>
      </p:sp>
      <p:sp>
        <p:nvSpPr>
          <p:cNvPr id="234" name="Oval 196"/>
          <p:cNvSpPr>
            <a:spLocks noChangeArrowheads="1"/>
          </p:cNvSpPr>
          <p:nvPr/>
        </p:nvSpPr>
        <p:spPr bwMode="auto">
          <a:xfrm>
            <a:off x="360331" y="578804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B</a:t>
            </a:r>
          </a:p>
        </p:txBody>
      </p:sp>
      <p:sp>
        <p:nvSpPr>
          <p:cNvPr id="235" name="Oval 206"/>
          <p:cNvSpPr>
            <a:spLocks noChangeArrowheads="1"/>
          </p:cNvSpPr>
          <p:nvPr/>
        </p:nvSpPr>
        <p:spPr bwMode="auto">
          <a:xfrm>
            <a:off x="649256" y="578804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a:latin typeface="Arial" charset="0"/>
              </a:rPr>
              <a:t>C</a:t>
            </a:r>
          </a:p>
        </p:txBody>
      </p:sp>
      <p:sp>
        <p:nvSpPr>
          <p:cNvPr id="236" name="Oval 225"/>
          <p:cNvSpPr>
            <a:spLocks noChangeArrowheads="1"/>
          </p:cNvSpPr>
          <p:nvPr/>
        </p:nvSpPr>
        <p:spPr bwMode="auto">
          <a:xfrm>
            <a:off x="936594" y="578804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D</a:t>
            </a:r>
            <a:endParaRPr kumimoji="1" lang="en-US" altLang="ja-JP" sz="1400" dirty="0">
              <a:latin typeface="Arial" charset="0"/>
            </a:endParaRPr>
          </a:p>
        </p:txBody>
      </p:sp>
      <p:sp>
        <p:nvSpPr>
          <p:cNvPr id="237" name="Oval 226"/>
          <p:cNvSpPr>
            <a:spLocks noChangeArrowheads="1"/>
          </p:cNvSpPr>
          <p:nvPr/>
        </p:nvSpPr>
        <p:spPr bwMode="auto">
          <a:xfrm>
            <a:off x="1223931" y="578804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D</a:t>
            </a:r>
            <a:endParaRPr kumimoji="1" lang="en-US" altLang="ja-JP" sz="1400" dirty="0">
              <a:latin typeface="Arial" charset="0"/>
            </a:endParaRPr>
          </a:p>
        </p:txBody>
      </p:sp>
      <p:sp>
        <p:nvSpPr>
          <p:cNvPr id="238" name="AutoShape 5"/>
          <p:cNvSpPr>
            <a:spLocks noChangeArrowheads="1"/>
          </p:cNvSpPr>
          <p:nvPr/>
        </p:nvSpPr>
        <p:spPr bwMode="auto">
          <a:xfrm>
            <a:off x="2073256" y="5715016"/>
            <a:ext cx="430213" cy="288925"/>
          </a:xfrm>
          <a:prstGeom prst="rightArrow">
            <a:avLst>
              <a:gd name="adj1" fmla="val 50000"/>
              <a:gd name="adj2" fmla="val 37225"/>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239" name="Text Box 220"/>
          <p:cNvSpPr txBox="1">
            <a:spLocks noChangeArrowheads="1"/>
          </p:cNvSpPr>
          <p:nvPr/>
        </p:nvSpPr>
        <p:spPr bwMode="auto">
          <a:xfrm>
            <a:off x="1496994" y="6075378"/>
            <a:ext cx="1478290" cy="584775"/>
          </a:xfrm>
          <a:prstGeom prst="rect">
            <a:avLst/>
          </a:prstGeom>
          <a:noFill/>
          <a:ln w="9525">
            <a:noFill/>
            <a:miter lim="800000"/>
            <a:headEnd/>
            <a:tailEnd/>
          </a:ln>
          <a:effectLst/>
        </p:spPr>
        <p:txBody>
          <a:bodyPr wrap="none">
            <a:spAutoFit/>
          </a:bodyPr>
          <a:lstStyle/>
          <a:p>
            <a:r>
              <a:rPr kumimoji="1" lang="ja-JP" altLang="en-US" sz="1600" b="1" dirty="0" smtClean="0">
                <a:latin typeface="Arial" charset="0"/>
              </a:rPr>
              <a:t>文書ベクトルを</a:t>
            </a:r>
            <a:r>
              <a:rPr kumimoji="1" lang="en-US" altLang="ja-JP" sz="1600" b="1" dirty="0" smtClean="0">
                <a:latin typeface="Arial" charset="0"/>
              </a:rPr>
              <a:t/>
            </a:r>
            <a:br>
              <a:rPr kumimoji="1" lang="en-US" altLang="ja-JP" sz="1600" b="1" dirty="0" smtClean="0">
                <a:latin typeface="Arial" charset="0"/>
              </a:rPr>
            </a:br>
            <a:r>
              <a:rPr kumimoji="1" lang="ja-JP" altLang="en-US" sz="1600" b="1" dirty="0" smtClean="0">
                <a:latin typeface="Arial" charset="0"/>
              </a:rPr>
              <a:t>作成</a:t>
            </a:r>
            <a:endParaRPr kumimoji="1" lang="ja-JP" altLang="en-US" sz="1600" b="1" dirty="0">
              <a:latin typeface="Arial" charset="0"/>
            </a:endParaRPr>
          </a:p>
        </p:txBody>
      </p:sp>
      <p:graphicFrame>
        <p:nvGraphicFramePr>
          <p:cNvPr id="240" name="Group 223"/>
          <p:cNvGraphicFramePr>
            <a:graphicFrameLocks noGrp="1"/>
          </p:cNvGraphicFramePr>
          <p:nvPr/>
        </p:nvGraphicFramePr>
        <p:xfrm>
          <a:off x="2643174" y="5572140"/>
          <a:ext cx="2847975" cy="609600"/>
        </p:xfrm>
        <a:graphic>
          <a:graphicData uri="http://schemas.openxmlformats.org/drawingml/2006/table">
            <a:tbl>
              <a:tblPr/>
              <a:tblGrid>
                <a:gridCol w="319088"/>
                <a:gridCol w="320675"/>
                <a:gridCol w="320675"/>
                <a:gridCol w="320675"/>
                <a:gridCol w="320675"/>
                <a:gridCol w="322262"/>
                <a:gridCol w="282575"/>
                <a:gridCol w="320675"/>
                <a:gridCol w="320675"/>
              </a:tblGrid>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Arial" charset="0"/>
                        <a:ea typeface="MS UI Gothic" pitchFamily="50" charset="-128"/>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Q</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41" name="Oval 88"/>
          <p:cNvSpPr>
            <a:spLocks noChangeArrowheads="1"/>
          </p:cNvSpPr>
          <p:nvPr/>
        </p:nvSpPr>
        <p:spPr bwMode="auto">
          <a:xfrm>
            <a:off x="3336912" y="561817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B</a:t>
            </a:r>
          </a:p>
        </p:txBody>
      </p:sp>
      <p:sp>
        <p:nvSpPr>
          <p:cNvPr id="242" name="Oval 89"/>
          <p:cNvSpPr>
            <a:spLocks noChangeArrowheads="1"/>
          </p:cNvSpPr>
          <p:nvPr/>
        </p:nvSpPr>
        <p:spPr bwMode="auto">
          <a:xfrm>
            <a:off x="3011474" y="561817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A</a:t>
            </a:r>
          </a:p>
        </p:txBody>
      </p:sp>
      <p:sp>
        <p:nvSpPr>
          <p:cNvPr id="243" name="Oval 90"/>
          <p:cNvSpPr>
            <a:spLocks noChangeArrowheads="1"/>
          </p:cNvSpPr>
          <p:nvPr/>
        </p:nvSpPr>
        <p:spPr bwMode="auto">
          <a:xfrm>
            <a:off x="3659174" y="561817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C</a:t>
            </a:r>
          </a:p>
        </p:txBody>
      </p:sp>
      <p:sp>
        <p:nvSpPr>
          <p:cNvPr id="244" name="Oval 91"/>
          <p:cNvSpPr>
            <a:spLocks noChangeArrowheads="1"/>
          </p:cNvSpPr>
          <p:nvPr/>
        </p:nvSpPr>
        <p:spPr bwMode="auto">
          <a:xfrm>
            <a:off x="3968737" y="561817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D</a:t>
            </a:r>
          </a:p>
        </p:txBody>
      </p:sp>
      <p:sp>
        <p:nvSpPr>
          <p:cNvPr id="245" name="Oval 92"/>
          <p:cNvSpPr>
            <a:spLocks noChangeArrowheads="1"/>
          </p:cNvSpPr>
          <p:nvPr/>
        </p:nvSpPr>
        <p:spPr bwMode="auto">
          <a:xfrm>
            <a:off x="4290999" y="561817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E</a:t>
            </a:r>
          </a:p>
        </p:txBody>
      </p:sp>
      <p:sp>
        <p:nvSpPr>
          <p:cNvPr id="246" name="Oval 93"/>
          <p:cNvSpPr>
            <a:spLocks noChangeArrowheads="1"/>
          </p:cNvSpPr>
          <p:nvPr/>
        </p:nvSpPr>
        <p:spPr bwMode="auto">
          <a:xfrm>
            <a:off x="4603737" y="561817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F</a:t>
            </a:r>
          </a:p>
        </p:txBody>
      </p:sp>
      <p:sp>
        <p:nvSpPr>
          <p:cNvPr id="247" name="Oval 94"/>
          <p:cNvSpPr>
            <a:spLocks noChangeArrowheads="1"/>
          </p:cNvSpPr>
          <p:nvPr/>
        </p:nvSpPr>
        <p:spPr bwMode="auto">
          <a:xfrm>
            <a:off x="4933937" y="561817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G</a:t>
            </a:r>
          </a:p>
        </p:txBody>
      </p:sp>
      <p:sp>
        <p:nvSpPr>
          <p:cNvPr id="248" name="Oval 95"/>
          <p:cNvSpPr>
            <a:spLocks noChangeArrowheads="1"/>
          </p:cNvSpPr>
          <p:nvPr/>
        </p:nvSpPr>
        <p:spPr bwMode="auto">
          <a:xfrm>
            <a:off x="5235562" y="5615003"/>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H</a:t>
            </a:r>
          </a:p>
        </p:txBody>
      </p:sp>
      <p:graphicFrame>
        <p:nvGraphicFramePr>
          <p:cNvPr id="250" name="Group 223"/>
          <p:cNvGraphicFramePr>
            <a:graphicFrameLocks noGrp="1"/>
          </p:cNvGraphicFramePr>
          <p:nvPr/>
        </p:nvGraphicFramePr>
        <p:xfrm>
          <a:off x="2643174" y="4286256"/>
          <a:ext cx="1924050" cy="609600"/>
        </p:xfrm>
        <a:graphic>
          <a:graphicData uri="http://schemas.openxmlformats.org/drawingml/2006/table">
            <a:tbl>
              <a:tblPr/>
              <a:tblGrid>
                <a:gridCol w="319088"/>
                <a:gridCol w="320675"/>
                <a:gridCol w="320675"/>
                <a:gridCol w="320675"/>
                <a:gridCol w="320675"/>
                <a:gridCol w="322262"/>
              </a:tblGrid>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Arial" charset="0"/>
                        <a:ea typeface="MS UI Gothic" pitchFamily="50" charset="-128"/>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Q</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51" name="Oval 88"/>
          <p:cNvSpPr>
            <a:spLocks noChangeArrowheads="1"/>
          </p:cNvSpPr>
          <p:nvPr/>
        </p:nvSpPr>
        <p:spPr bwMode="auto">
          <a:xfrm>
            <a:off x="3336912" y="4332294"/>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a:latin typeface="Arial" charset="0"/>
              </a:rPr>
              <a:t>b</a:t>
            </a:r>
          </a:p>
        </p:txBody>
      </p:sp>
      <p:sp>
        <p:nvSpPr>
          <p:cNvPr id="252" name="Oval 89"/>
          <p:cNvSpPr>
            <a:spLocks noChangeArrowheads="1"/>
          </p:cNvSpPr>
          <p:nvPr/>
        </p:nvSpPr>
        <p:spPr bwMode="auto">
          <a:xfrm>
            <a:off x="3011474" y="4332294"/>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a:latin typeface="Arial" charset="0"/>
              </a:rPr>
              <a:t>a</a:t>
            </a:r>
          </a:p>
        </p:txBody>
      </p:sp>
      <p:sp>
        <p:nvSpPr>
          <p:cNvPr id="253" name="Oval 90"/>
          <p:cNvSpPr>
            <a:spLocks noChangeArrowheads="1"/>
          </p:cNvSpPr>
          <p:nvPr/>
        </p:nvSpPr>
        <p:spPr bwMode="auto">
          <a:xfrm>
            <a:off x="3659174" y="4332294"/>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c</a:t>
            </a:r>
            <a:endParaRPr kumimoji="1" lang="en-US" altLang="ja-JP" sz="1400" dirty="0">
              <a:latin typeface="Arial" charset="0"/>
            </a:endParaRPr>
          </a:p>
        </p:txBody>
      </p:sp>
      <p:sp>
        <p:nvSpPr>
          <p:cNvPr id="254" name="Oval 91"/>
          <p:cNvSpPr>
            <a:spLocks noChangeArrowheads="1"/>
          </p:cNvSpPr>
          <p:nvPr/>
        </p:nvSpPr>
        <p:spPr bwMode="auto">
          <a:xfrm>
            <a:off x="3968737" y="4332294"/>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d</a:t>
            </a:r>
            <a:endParaRPr kumimoji="1" lang="en-US" altLang="ja-JP" sz="1400" dirty="0">
              <a:latin typeface="Arial" charset="0"/>
            </a:endParaRPr>
          </a:p>
        </p:txBody>
      </p:sp>
      <p:sp>
        <p:nvSpPr>
          <p:cNvPr id="255" name="Oval 92"/>
          <p:cNvSpPr>
            <a:spLocks noChangeArrowheads="1"/>
          </p:cNvSpPr>
          <p:nvPr/>
        </p:nvSpPr>
        <p:spPr bwMode="auto">
          <a:xfrm>
            <a:off x="4290999" y="4332294"/>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e</a:t>
            </a:r>
            <a:endParaRPr kumimoji="1" lang="en-US" altLang="ja-JP" sz="1400" dirty="0">
              <a:latin typeface="Arial" charset="0"/>
            </a:endParaRPr>
          </a:p>
        </p:txBody>
      </p:sp>
      <p:sp>
        <p:nvSpPr>
          <p:cNvPr id="259" name="Text Box 4"/>
          <p:cNvSpPr txBox="1">
            <a:spLocks noChangeArrowheads="1"/>
          </p:cNvSpPr>
          <p:nvPr/>
        </p:nvSpPr>
        <p:spPr bwMode="auto">
          <a:xfrm>
            <a:off x="3428992" y="5090710"/>
            <a:ext cx="2051050" cy="338554"/>
          </a:xfrm>
          <a:prstGeom prst="rect">
            <a:avLst/>
          </a:prstGeom>
          <a:noFill/>
          <a:ln w="9525">
            <a:noFill/>
            <a:miter lim="800000"/>
            <a:headEnd/>
            <a:tailEnd/>
          </a:ln>
          <a:effectLst/>
        </p:spPr>
        <p:txBody>
          <a:bodyPr wrap="square">
            <a:spAutoFit/>
          </a:bodyPr>
          <a:lstStyle/>
          <a:p>
            <a:r>
              <a:rPr kumimoji="1" lang="ja-JP" altLang="en-US" sz="1600" b="1" dirty="0" smtClean="0">
                <a:latin typeface="Arial" charset="0"/>
              </a:rPr>
              <a:t>次元圧縮</a:t>
            </a:r>
            <a:endParaRPr kumimoji="1" lang="en-US" altLang="ja-JP" sz="1600" b="1" dirty="0">
              <a:latin typeface="Arial" charset="0"/>
            </a:endParaRPr>
          </a:p>
        </p:txBody>
      </p:sp>
      <p:sp>
        <p:nvSpPr>
          <p:cNvPr id="260" name="AutoShape 219"/>
          <p:cNvSpPr>
            <a:spLocks noChangeArrowheads="1"/>
          </p:cNvSpPr>
          <p:nvPr/>
        </p:nvSpPr>
        <p:spPr bwMode="auto">
          <a:xfrm flipV="1">
            <a:off x="3214678" y="5000636"/>
            <a:ext cx="285752" cy="428628"/>
          </a:xfrm>
          <a:prstGeom prst="downArrow">
            <a:avLst>
              <a:gd name="adj1" fmla="val 50000"/>
              <a:gd name="adj2" fmla="val 37500"/>
            </a:avLst>
          </a:prstGeom>
          <a:solidFill>
            <a:schemeClr val="accent1"/>
          </a:solidFill>
          <a:ln w="9525">
            <a:solidFill>
              <a:schemeClr val="tx1"/>
            </a:solidFill>
            <a:miter lim="800000"/>
            <a:headEnd/>
            <a:tailEnd/>
          </a:ln>
          <a:effectLst/>
        </p:spPr>
        <p:txBody>
          <a:bodyPr vert="eaVert" wrap="none" anchor="ctr"/>
          <a:lstStyle/>
          <a:p>
            <a:endParaRPr lang="ja-JP" altLang="en-US"/>
          </a:p>
        </p:txBody>
      </p:sp>
      <p:cxnSp>
        <p:nvCxnSpPr>
          <p:cNvPr id="262" name="直線矢印コネクタ 261"/>
          <p:cNvCxnSpPr/>
          <p:nvPr/>
        </p:nvCxnSpPr>
        <p:spPr bwMode="auto">
          <a:xfrm flipV="1">
            <a:off x="4572000" y="4429132"/>
            <a:ext cx="1500198" cy="214314"/>
          </a:xfrm>
          <a:prstGeom prst="straightConnector1">
            <a:avLst/>
          </a:prstGeom>
          <a:solidFill>
            <a:schemeClr val="accent2"/>
          </a:solidFill>
          <a:ln w="9525" cap="flat" cmpd="sng" algn="ctr">
            <a:solidFill>
              <a:schemeClr val="accent2"/>
            </a:solidFill>
            <a:prstDash val="solid"/>
            <a:round/>
            <a:headEnd type="arrow"/>
            <a:tailEnd type="arrow"/>
          </a:ln>
          <a:effectLst/>
        </p:spPr>
      </p:cxnSp>
      <p:cxnSp>
        <p:nvCxnSpPr>
          <p:cNvPr id="264" name="直線矢印コネクタ 263"/>
          <p:cNvCxnSpPr/>
          <p:nvPr/>
        </p:nvCxnSpPr>
        <p:spPr bwMode="auto">
          <a:xfrm>
            <a:off x="4572000" y="4714884"/>
            <a:ext cx="1500198" cy="73026"/>
          </a:xfrm>
          <a:prstGeom prst="straightConnector1">
            <a:avLst/>
          </a:prstGeom>
          <a:solidFill>
            <a:schemeClr val="accent2"/>
          </a:solidFill>
          <a:ln w="9525" cap="flat" cmpd="sng" algn="ctr">
            <a:solidFill>
              <a:schemeClr val="accent2"/>
            </a:solidFill>
            <a:prstDash val="solid"/>
            <a:round/>
            <a:headEnd type="arrow"/>
            <a:tailEnd type="arrow"/>
          </a:ln>
          <a:effectLst/>
        </p:spPr>
      </p:cxnSp>
      <p:cxnSp>
        <p:nvCxnSpPr>
          <p:cNvPr id="265" name="直線矢印コネクタ 264"/>
          <p:cNvCxnSpPr/>
          <p:nvPr/>
        </p:nvCxnSpPr>
        <p:spPr bwMode="auto">
          <a:xfrm>
            <a:off x="4572000" y="4786322"/>
            <a:ext cx="1500198" cy="215902"/>
          </a:xfrm>
          <a:prstGeom prst="straightConnector1">
            <a:avLst/>
          </a:prstGeom>
          <a:solidFill>
            <a:schemeClr val="accent2"/>
          </a:solidFill>
          <a:ln w="9525" cap="flat" cmpd="sng" algn="ctr">
            <a:solidFill>
              <a:schemeClr val="accent2"/>
            </a:solidFill>
            <a:prstDash val="solid"/>
            <a:round/>
            <a:headEnd type="arrow"/>
            <a:tailEnd type="arrow"/>
          </a:ln>
          <a:effectLst/>
        </p:spPr>
      </p:cxnSp>
      <p:cxnSp>
        <p:nvCxnSpPr>
          <p:cNvPr id="266" name="直線矢印コネクタ 265"/>
          <p:cNvCxnSpPr/>
          <p:nvPr/>
        </p:nvCxnSpPr>
        <p:spPr bwMode="auto">
          <a:xfrm>
            <a:off x="4572000" y="4857760"/>
            <a:ext cx="1500198" cy="430216"/>
          </a:xfrm>
          <a:prstGeom prst="straightConnector1">
            <a:avLst/>
          </a:prstGeom>
          <a:solidFill>
            <a:schemeClr val="accent2"/>
          </a:solidFill>
          <a:ln w="9525" cap="flat" cmpd="sng" algn="ctr">
            <a:solidFill>
              <a:schemeClr val="accent2"/>
            </a:solidFill>
            <a:prstDash val="solid"/>
            <a:round/>
            <a:headEnd type="arrow"/>
            <a:tailEnd type="arrow"/>
          </a:ln>
          <a:effectLst/>
        </p:spPr>
      </p:cxnSp>
      <p:cxnSp>
        <p:nvCxnSpPr>
          <p:cNvPr id="267" name="直線矢印コネクタ 266"/>
          <p:cNvCxnSpPr/>
          <p:nvPr/>
        </p:nvCxnSpPr>
        <p:spPr bwMode="auto">
          <a:xfrm>
            <a:off x="4572000" y="4929198"/>
            <a:ext cx="1500198" cy="644530"/>
          </a:xfrm>
          <a:prstGeom prst="straightConnector1">
            <a:avLst/>
          </a:prstGeom>
          <a:solidFill>
            <a:schemeClr val="accent2"/>
          </a:solidFill>
          <a:ln w="9525" cap="flat" cmpd="sng" algn="ctr">
            <a:solidFill>
              <a:schemeClr val="accent2"/>
            </a:solidFill>
            <a:prstDash val="solid"/>
            <a:round/>
            <a:headEnd type="arrow"/>
            <a:tailEnd type="arrow"/>
          </a:ln>
          <a:effectLst/>
        </p:spPr>
      </p:cxnSp>
      <p:cxnSp>
        <p:nvCxnSpPr>
          <p:cNvPr id="268" name="直線矢印コネクタ 267"/>
          <p:cNvCxnSpPr/>
          <p:nvPr/>
        </p:nvCxnSpPr>
        <p:spPr bwMode="auto">
          <a:xfrm>
            <a:off x="4572000" y="4929198"/>
            <a:ext cx="1500198" cy="1001720"/>
          </a:xfrm>
          <a:prstGeom prst="straightConnector1">
            <a:avLst/>
          </a:prstGeom>
          <a:solidFill>
            <a:schemeClr val="accent2"/>
          </a:solidFill>
          <a:ln w="9525" cap="flat" cmpd="sng" algn="ctr">
            <a:solidFill>
              <a:schemeClr val="accent2"/>
            </a:solidFill>
            <a:prstDash val="solid"/>
            <a:round/>
            <a:headEnd type="arrow"/>
            <a:tailEnd type="arrow"/>
          </a:ln>
          <a:effectLst/>
        </p:spPr>
      </p:cxnSp>
      <p:cxnSp>
        <p:nvCxnSpPr>
          <p:cNvPr id="276" name="AutoShape 337"/>
          <p:cNvCxnSpPr>
            <a:cxnSpLocks noChangeShapeType="1"/>
          </p:cNvCxnSpPr>
          <p:nvPr/>
        </p:nvCxnSpPr>
        <p:spPr bwMode="auto">
          <a:xfrm rot="5400000">
            <a:off x="5036347" y="4250537"/>
            <a:ext cx="500066" cy="1588"/>
          </a:xfrm>
          <a:prstGeom prst="straightConnector1">
            <a:avLst/>
          </a:prstGeom>
          <a:noFill/>
          <a:ln w="57150">
            <a:solidFill>
              <a:schemeClr val="accent2"/>
            </a:solidFill>
            <a:round/>
            <a:headEnd/>
            <a:tailEnd type="triangle" w="med" len="med"/>
          </a:ln>
          <a:effectLst/>
        </p:spPr>
      </p:cxnSp>
      <p:cxnSp>
        <p:nvCxnSpPr>
          <p:cNvPr id="281" name="AutoShape 337"/>
          <p:cNvCxnSpPr>
            <a:cxnSpLocks noChangeShapeType="1"/>
          </p:cNvCxnSpPr>
          <p:nvPr/>
        </p:nvCxnSpPr>
        <p:spPr bwMode="auto">
          <a:xfrm>
            <a:off x="2500298" y="4000504"/>
            <a:ext cx="2786082" cy="1588"/>
          </a:xfrm>
          <a:prstGeom prst="straightConnector1">
            <a:avLst/>
          </a:prstGeom>
          <a:noFill/>
          <a:ln w="57150">
            <a:solidFill>
              <a:schemeClr val="accent2"/>
            </a:solidFill>
            <a:round/>
            <a:headEnd/>
            <a:tailEnd type="none" w="med" len="med"/>
          </a:ln>
          <a:effectLst/>
        </p:spPr>
      </p:cxn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部品に関する知識</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GUI</a:t>
            </a:r>
            <a:r>
              <a:rPr kumimoji="1" lang="ja-JP" altLang="en-US" dirty="0" smtClean="0"/>
              <a:t>部品の　　　　　　これを検索したい</a:t>
            </a:r>
            <a:endParaRPr kumimoji="1" lang="en-US" altLang="ja-JP" dirty="0" smtClean="0"/>
          </a:p>
          <a:p>
            <a:r>
              <a:rPr lang="ja-JP" altLang="en-US" dirty="0" smtClean="0"/>
              <a:t>検索するときに必要な知識</a:t>
            </a:r>
            <a:endParaRPr lang="en-US" altLang="ja-JP" dirty="0" smtClean="0"/>
          </a:p>
          <a:p>
            <a:pPr lvl="1"/>
            <a:r>
              <a:rPr lang="ja-JP" altLang="en-US" dirty="0" smtClean="0"/>
              <a:t>「これ」では検索できない</a:t>
            </a:r>
            <a:endParaRPr lang="en-US" altLang="ja-JP" dirty="0" smtClean="0"/>
          </a:p>
          <a:p>
            <a:pPr lvl="1"/>
            <a:r>
              <a:rPr lang="ja-JP" altLang="en-US" dirty="0" smtClean="0"/>
              <a:t>「</a:t>
            </a:r>
            <a:r>
              <a:rPr lang="en-US" altLang="ja-JP" dirty="0" smtClean="0"/>
              <a:t>GUI</a:t>
            </a:r>
            <a:r>
              <a:rPr lang="ja-JP" altLang="en-US" dirty="0" smtClean="0"/>
              <a:t>部品」では検索が困難</a:t>
            </a:r>
            <a:endParaRPr lang="en-US" altLang="ja-JP" dirty="0" smtClean="0"/>
          </a:p>
          <a:p>
            <a:pPr lvl="1"/>
            <a:r>
              <a:rPr lang="ja-JP" altLang="en-US" dirty="0" smtClean="0"/>
              <a:t>「ボタン」という名前が必要</a:t>
            </a:r>
            <a:endParaRPr kumimoji="1" lang="ja-JP" altLang="en-US" dirty="0"/>
          </a:p>
        </p:txBody>
      </p:sp>
      <p:pic>
        <p:nvPicPr>
          <p:cNvPr id="1027" name="Picture 3"/>
          <p:cNvPicPr>
            <a:picLocks noChangeAspect="1" noChangeArrowheads="1"/>
          </p:cNvPicPr>
          <p:nvPr/>
        </p:nvPicPr>
        <p:blipFill>
          <a:blip r:embed="rId3"/>
          <a:srcRect/>
          <a:stretch>
            <a:fillRect/>
          </a:stretch>
        </p:blipFill>
        <p:spPr bwMode="auto">
          <a:xfrm>
            <a:off x="2571736" y="1357298"/>
            <a:ext cx="1400185" cy="428628"/>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より多くの情報を利用</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同じパッケージ内の他のソースコード</a:t>
            </a:r>
            <a:endParaRPr lang="en-US" altLang="ja-JP" dirty="0" smtClean="0"/>
          </a:p>
          <a:p>
            <a:r>
              <a:rPr lang="ja-JP" altLang="en-US" dirty="0" smtClean="0"/>
              <a:t>統合開発環境によって得られる情報</a:t>
            </a:r>
            <a:endParaRPr lang="en-US" altLang="ja-JP" dirty="0" smtClean="0"/>
          </a:p>
          <a:p>
            <a:pPr lvl="1"/>
            <a:r>
              <a:rPr lang="ja-JP" altLang="en-US" dirty="0" smtClean="0"/>
              <a:t>プロジェクト内の他のソースコード</a:t>
            </a:r>
            <a:endParaRPr lang="en-US" altLang="ja-JP" dirty="0" smtClean="0"/>
          </a:p>
          <a:p>
            <a:pPr lvl="1"/>
            <a:r>
              <a:rPr kumimoji="1" lang="ja-JP" altLang="en-US" dirty="0" smtClean="0"/>
              <a:t>編集中のソースコードの直前に編集していたソースコード</a:t>
            </a:r>
            <a:endParaRPr kumimoji="1" lang="en-US" altLang="ja-JP" dirty="0" smtClean="0"/>
          </a:p>
          <a:p>
            <a:pPr lvl="2"/>
            <a:r>
              <a:rPr lang="ja-JP" altLang="en-US" dirty="0" smtClean="0"/>
              <a:t>関連がある可能性が高い</a:t>
            </a:r>
            <a:endParaRPr lang="en-US" altLang="ja-JP" dirty="0" smtClean="0"/>
          </a:p>
          <a:p>
            <a:pPr lvl="1"/>
            <a:r>
              <a:rPr lang="ja-JP" altLang="en-US" dirty="0" smtClean="0"/>
              <a:t>編集履歴</a:t>
            </a:r>
            <a:endParaRPr lang="en-US" altLang="ja-JP" dirty="0" smtClean="0"/>
          </a:p>
          <a:p>
            <a:pPr lvl="1"/>
            <a:endParaRPr lang="en-US" altLang="ja-JP" dirty="0" smtClean="0"/>
          </a:p>
          <a:p>
            <a:pPr lvl="1"/>
            <a:endParaRPr lang="en-US" altLang="ja-JP" dirty="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solidFill>
                  <a:srgbClr val="FF0000"/>
                </a:solidFill>
              </a:rPr>
              <a:t>背景</a:t>
            </a:r>
            <a:endParaRPr lang="en-US" altLang="ja-JP" dirty="0" smtClean="0">
              <a:solidFill>
                <a:srgbClr val="FF0000"/>
              </a:solidFill>
            </a:endParaRPr>
          </a:p>
          <a:p>
            <a:pPr lvl="1"/>
            <a:r>
              <a:rPr lang="ja-JP" altLang="en-US" dirty="0" smtClean="0">
                <a:solidFill>
                  <a:srgbClr val="FF0000"/>
                </a:solidFill>
              </a:rPr>
              <a:t>部品の再利用</a:t>
            </a:r>
            <a:endParaRPr lang="en-US" altLang="ja-JP" dirty="0" smtClean="0">
              <a:solidFill>
                <a:srgbClr val="FF0000"/>
              </a:solidFill>
            </a:endParaRPr>
          </a:p>
          <a:p>
            <a:pPr lvl="1"/>
            <a:r>
              <a:rPr lang="ja-JP" altLang="en-US" dirty="0" smtClean="0">
                <a:solidFill>
                  <a:srgbClr val="FF0000"/>
                </a:solidFill>
              </a:rPr>
              <a:t>部品検索システム</a:t>
            </a:r>
            <a:endParaRPr lang="en-US" altLang="ja-JP" dirty="0" smtClean="0">
              <a:solidFill>
                <a:srgbClr val="FF0000"/>
              </a:solidFill>
            </a:endParaRPr>
          </a:p>
          <a:p>
            <a:pPr lvl="1"/>
            <a:r>
              <a:rPr lang="ja-JP" altLang="en-US" dirty="0" smtClean="0">
                <a:solidFill>
                  <a:srgbClr val="FF0000"/>
                </a:solidFill>
              </a:rPr>
              <a:t>部品自動推薦</a:t>
            </a:r>
            <a:endParaRPr lang="en-US" altLang="ja-JP" dirty="0" smtClean="0">
              <a:solidFill>
                <a:srgbClr val="FF0000"/>
              </a:solidFill>
            </a:endParaRPr>
          </a:p>
          <a:p>
            <a:r>
              <a:rPr lang="ja-JP" altLang="en-US" dirty="0" smtClean="0"/>
              <a:t>提案手法について</a:t>
            </a:r>
            <a:endParaRPr lang="en-US" altLang="ja-JP" dirty="0" smtClean="0"/>
          </a:p>
          <a:p>
            <a:r>
              <a:rPr lang="ja-JP" altLang="en-US" dirty="0" smtClean="0"/>
              <a:t>部品自動推薦システム </a:t>
            </a:r>
            <a:r>
              <a:rPr lang="en-US" altLang="ja-JP" dirty="0" smtClean="0"/>
              <a:t>A-SCORE</a:t>
            </a:r>
          </a:p>
          <a:p>
            <a:pPr lvl="1"/>
            <a:r>
              <a:rPr lang="ja-JP" altLang="en-US" dirty="0" smtClean="0"/>
              <a:t>概略</a:t>
            </a:r>
            <a:endParaRPr lang="en-US" altLang="ja-JP" dirty="0" smtClean="0"/>
          </a:p>
          <a:p>
            <a:pPr lvl="1"/>
            <a:r>
              <a:rPr lang="ja-JP" altLang="en-US" dirty="0" smtClean="0"/>
              <a:t>デモ</a:t>
            </a:r>
            <a:endParaRPr lang="en-US" altLang="ja-JP" dirty="0" smtClean="0"/>
          </a:p>
          <a:p>
            <a:r>
              <a:rPr lang="ja-JP" altLang="en-US" dirty="0" smtClean="0"/>
              <a:t>まとめ</a:t>
            </a:r>
          </a:p>
        </p:txBody>
      </p:sp>
    </p:spTree>
  </p:cSld>
  <p:clrMapOvr>
    <a:masterClrMapping/>
  </p:clrMapOvr>
  <p:transition advTm="17859"/>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ソフトウェア部品の再利用</a:t>
            </a:r>
            <a:endParaRPr kumimoji="1" lang="ja-JP" altLang="en-US" dirty="0"/>
          </a:p>
        </p:txBody>
      </p:sp>
      <p:sp>
        <p:nvSpPr>
          <p:cNvPr id="3" name="コンテンツ プレースホルダ 2"/>
          <p:cNvSpPr>
            <a:spLocks noGrp="1"/>
          </p:cNvSpPr>
          <p:nvPr>
            <p:ph idx="1"/>
          </p:nvPr>
        </p:nvSpPr>
        <p:spPr/>
        <p:txBody>
          <a:bodyPr>
            <a:normAutofit/>
          </a:bodyPr>
          <a:lstStyle/>
          <a:p>
            <a:pPr marL="93663" indent="0">
              <a:buNone/>
            </a:pPr>
            <a:r>
              <a:rPr lang="ja-JP" altLang="en-US" dirty="0" smtClean="0"/>
              <a:t>ソフトウェアの品質や生産性の向上のために，</a:t>
            </a:r>
            <a:r>
              <a:rPr lang="en-US" altLang="ja-JP" dirty="0" smtClean="0"/>
              <a:t/>
            </a:r>
            <a:br>
              <a:rPr lang="en-US" altLang="ja-JP" dirty="0" smtClean="0"/>
            </a:br>
            <a:r>
              <a:rPr lang="ja-JP" altLang="en-US" dirty="0" smtClean="0">
                <a:solidFill>
                  <a:srgbClr val="FF0000"/>
                </a:solidFill>
              </a:rPr>
              <a:t>ソフトウェア部品</a:t>
            </a:r>
            <a:r>
              <a:rPr lang="ja-JP" altLang="en-US" dirty="0" smtClean="0"/>
              <a:t>の</a:t>
            </a:r>
            <a:r>
              <a:rPr lang="ja-JP" altLang="en-US" dirty="0" smtClean="0">
                <a:solidFill>
                  <a:srgbClr val="FF0000"/>
                </a:solidFill>
              </a:rPr>
              <a:t>再利用</a:t>
            </a:r>
            <a:r>
              <a:rPr lang="ja-JP" altLang="en-US" dirty="0" smtClean="0"/>
              <a:t>が行われている</a:t>
            </a:r>
            <a:endParaRPr lang="en-US" altLang="ja-JP" dirty="0" smtClean="0"/>
          </a:p>
          <a:p>
            <a:pPr lvl="1"/>
            <a:r>
              <a:rPr lang="ja-JP" altLang="en-US" dirty="0" smtClean="0"/>
              <a:t> ソフトウェア部品（部品）</a:t>
            </a:r>
            <a:endParaRPr lang="en-US" altLang="ja-JP" dirty="0" smtClean="0"/>
          </a:p>
          <a:p>
            <a:pPr lvl="2"/>
            <a:r>
              <a:rPr lang="ja-JP" altLang="en-US" dirty="0" smtClean="0"/>
              <a:t>モジュールやクラスなど，ソフトウェアの構成要素</a:t>
            </a:r>
            <a:endParaRPr lang="en-US" altLang="ja-JP" dirty="0" smtClean="0"/>
          </a:p>
          <a:p>
            <a:pPr lvl="1"/>
            <a:r>
              <a:rPr lang="ja-JP" altLang="en-US" dirty="0" smtClean="0"/>
              <a:t> 再利用</a:t>
            </a:r>
            <a:endParaRPr lang="en-US" altLang="ja-JP" dirty="0" smtClean="0"/>
          </a:p>
          <a:p>
            <a:pPr lvl="2"/>
            <a:r>
              <a:rPr lang="ja-JP" altLang="en-US" dirty="0" smtClean="0"/>
              <a:t>既存の部品の一部分または全体を別のシステムで利用すること</a:t>
            </a:r>
            <a:endParaRPr lang="en-US" altLang="ja-JP" dirty="0" smtClean="0"/>
          </a:p>
          <a:p>
            <a:endParaRPr lang="en-US" altLang="ja-JP" dirty="0" smtClean="0"/>
          </a:p>
        </p:txBody>
      </p:sp>
    </p:spTree>
  </p:cSld>
  <p:clrMapOvr>
    <a:masterClrMapping/>
  </p:clrMapOvr>
  <p:transition advTm="42188"/>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部品検索システム</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再利用する部品を探すのが困難</a:t>
            </a:r>
            <a:endParaRPr lang="en-US" altLang="ja-JP" dirty="0" smtClean="0"/>
          </a:p>
          <a:p>
            <a:pPr lvl="1"/>
            <a:r>
              <a:rPr lang="ja-JP" altLang="en-US" dirty="0" smtClean="0"/>
              <a:t>部品の数が膨大</a:t>
            </a:r>
            <a:endParaRPr lang="en-US" altLang="ja-JP" dirty="0" smtClean="0"/>
          </a:p>
          <a:p>
            <a:r>
              <a:rPr lang="ja-JP" altLang="en-US" dirty="0" smtClean="0"/>
              <a:t>大量の部品を蓄積して管理・検索を行うシステム</a:t>
            </a:r>
            <a:endParaRPr lang="en-US" altLang="ja-JP" dirty="0" smtClean="0"/>
          </a:p>
          <a:p>
            <a:pPr lvl="1"/>
            <a:r>
              <a:rPr lang="ja-JP" altLang="en-US" dirty="0" smtClean="0"/>
              <a:t>本研究室で開発している</a:t>
            </a:r>
            <a:r>
              <a:rPr lang="en-US" altLang="ja-JP" dirty="0" smtClean="0"/>
              <a:t>SPARS</a:t>
            </a:r>
          </a:p>
          <a:p>
            <a:pPr lvl="1"/>
            <a:r>
              <a:rPr lang="en-US" altLang="ja-JP" dirty="0" smtClean="0"/>
              <a:t>Google</a:t>
            </a:r>
            <a:r>
              <a:rPr lang="ja-JP" altLang="en-US" dirty="0" smtClean="0"/>
              <a:t>による</a:t>
            </a:r>
            <a:r>
              <a:rPr lang="en-US" altLang="ja-JP" dirty="0" smtClean="0"/>
              <a:t>Google Code Search</a:t>
            </a:r>
          </a:p>
          <a:p>
            <a:pPr lvl="1"/>
            <a:r>
              <a:rPr lang="en-US" altLang="ja-JP" dirty="0" smtClean="0"/>
              <a:t>etc…</a:t>
            </a:r>
          </a:p>
          <a:p>
            <a:r>
              <a:rPr lang="ja-JP" altLang="en-US" dirty="0" smtClean="0"/>
              <a:t>キーワード検索などで部品を検索</a:t>
            </a:r>
            <a:endParaRPr lang="en-US" altLang="ja-JP" dirty="0" smtClean="0"/>
          </a:p>
          <a:p>
            <a:endParaRPr lang="en-US" altLang="ja-JP" dirty="0" smtClean="0"/>
          </a:p>
        </p:txBody>
      </p:sp>
    </p:spTree>
  </p:cSld>
  <p:clrMapOvr>
    <a:masterClrMapping/>
  </p:clrMapOvr>
  <p:transition advTm="26625"/>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部品検索システムを用いた再利用</a:t>
            </a:r>
            <a:endParaRPr kumimoji="1" lang="ja-JP" altLang="en-US" dirty="0"/>
          </a:p>
        </p:txBody>
      </p:sp>
      <p:grpSp>
        <p:nvGrpSpPr>
          <p:cNvPr id="5" name="グループ化 4"/>
          <p:cNvGrpSpPr/>
          <p:nvPr/>
        </p:nvGrpSpPr>
        <p:grpSpPr>
          <a:xfrm>
            <a:off x="571472" y="4000504"/>
            <a:ext cx="785819" cy="1643074"/>
            <a:chOff x="1500165" y="3929066"/>
            <a:chExt cx="785819" cy="1643074"/>
          </a:xfrm>
        </p:grpSpPr>
        <p:sp>
          <p:nvSpPr>
            <p:cNvPr id="6" name="円/楕円 5"/>
            <p:cNvSpPr/>
            <p:nvPr/>
          </p:nvSpPr>
          <p:spPr bwMode="auto">
            <a:xfrm>
              <a:off x="1571604" y="3929066"/>
              <a:ext cx="571504" cy="571504"/>
            </a:xfrm>
            <a:prstGeom prst="ellipse">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7" name="直線コネクタ 6"/>
            <p:cNvCxnSpPr>
              <a:stCxn id="6" idx="4"/>
            </p:cNvCxnSpPr>
            <p:nvPr/>
          </p:nvCxnSpPr>
          <p:spPr bwMode="auto">
            <a:xfrm rot="5400000">
              <a:off x="1464447" y="4893479"/>
              <a:ext cx="785818"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 name="直線コネクタ 7"/>
            <p:cNvCxnSpPr/>
            <p:nvPr/>
          </p:nvCxnSpPr>
          <p:spPr bwMode="auto">
            <a:xfrm rot="10800000" flipV="1">
              <a:off x="1500166" y="4643446"/>
              <a:ext cx="357190" cy="285752"/>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9" name="直線コネクタ 8"/>
            <p:cNvCxnSpPr/>
            <p:nvPr/>
          </p:nvCxnSpPr>
          <p:spPr bwMode="auto">
            <a:xfrm rot="10800000" flipV="1">
              <a:off x="1500165" y="5286388"/>
              <a:ext cx="357190" cy="285752"/>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10" name="直線コネクタ 9"/>
            <p:cNvCxnSpPr/>
            <p:nvPr/>
          </p:nvCxnSpPr>
          <p:spPr bwMode="auto">
            <a:xfrm>
              <a:off x="1857357" y="4643446"/>
              <a:ext cx="428627" cy="285752"/>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11" name="直線コネクタ 10"/>
            <p:cNvCxnSpPr/>
            <p:nvPr/>
          </p:nvCxnSpPr>
          <p:spPr bwMode="auto">
            <a:xfrm>
              <a:off x="1857356" y="5286388"/>
              <a:ext cx="428628" cy="285752"/>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12" name="テキスト ボックス 11"/>
          <p:cNvSpPr txBox="1"/>
          <p:nvPr/>
        </p:nvSpPr>
        <p:spPr>
          <a:xfrm>
            <a:off x="357158" y="5786454"/>
            <a:ext cx="1214446" cy="369332"/>
          </a:xfrm>
          <a:prstGeom prst="rect">
            <a:avLst/>
          </a:prstGeom>
          <a:noFill/>
        </p:spPr>
        <p:txBody>
          <a:bodyPr wrap="square" rtlCol="0">
            <a:spAutoFit/>
          </a:bodyPr>
          <a:lstStyle/>
          <a:p>
            <a:pPr algn="ctr"/>
            <a:r>
              <a:rPr kumimoji="1" lang="ja-JP" altLang="en-US" dirty="0" smtClean="0"/>
              <a:t>開発者</a:t>
            </a:r>
            <a:endParaRPr kumimoji="1" lang="ja-JP" altLang="en-US" dirty="0"/>
          </a:p>
        </p:txBody>
      </p:sp>
      <p:sp>
        <p:nvSpPr>
          <p:cNvPr id="14" name="右矢印 13"/>
          <p:cNvSpPr/>
          <p:nvPr/>
        </p:nvSpPr>
        <p:spPr bwMode="auto">
          <a:xfrm>
            <a:off x="1639410" y="3786190"/>
            <a:ext cx="5575796" cy="714380"/>
          </a:xfrm>
          <a:prstGeom prst="righ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latin typeface="Times New Roman" pitchFamily="18" charset="0"/>
                <a:ea typeface="ＭＳ Ｐゴシック" pitchFamily="50" charset="-128"/>
              </a:rPr>
              <a:t>3.</a:t>
            </a:r>
            <a:r>
              <a:rPr kumimoji="0" lang="ja-JP" altLang="en-US" dirty="0" smtClean="0">
                <a:latin typeface="Times New Roman" pitchFamily="18" charset="0"/>
                <a:ea typeface="ＭＳ Ｐゴシック" pitchFamily="50" charset="-128"/>
              </a:rPr>
              <a:t>検索キーワードを入力</a:t>
            </a:r>
            <a:endPar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5" name="左矢印 14"/>
          <p:cNvSpPr/>
          <p:nvPr/>
        </p:nvSpPr>
        <p:spPr bwMode="auto">
          <a:xfrm>
            <a:off x="1567972" y="4357694"/>
            <a:ext cx="5647234" cy="714380"/>
          </a:xfrm>
          <a:prstGeom prst="lef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5.</a:t>
            </a: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既存部品一覧の提示</a:t>
            </a:r>
          </a:p>
        </p:txBody>
      </p:sp>
      <p:sp>
        <p:nvSpPr>
          <p:cNvPr id="16" name="正方形/長方形 15"/>
          <p:cNvSpPr/>
          <p:nvPr/>
        </p:nvSpPr>
        <p:spPr bwMode="auto">
          <a:xfrm>
            <a:off x="3714744" y="5072074"/>
            <a:ext cx="1643074" cy="1143008"/>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altLang="ja-JP" sz="2000" b="1" dirty="0" smtClean="0">
              <a:latin typeface="Courier New" pitchFamily="49" charset="0"/>
              <a:ea typeface="ＭＳ Ｐゴシック" pitchFamily="50" charset="-128"/>
              <a:cs typeface="Courier New" pitchFamily="49" charset="0"/>
            </a:endParaRPr>
          </a:p>
        </p:txBody>
      </p:sp>
      <p:sp>
        <p:nvSpPr>
          <p:cNvPr id="18" name="テキスト ボックス 17"/>
          <p:cNvSpPr txBox="1"/>
          <p:nvPr/>
        </p:nvSpPr>
        <p:spPr>
          <a:xfrm>
            <a:off x="3714744" y="6215082"/>
            <a:ext cx="1643074" cy="369332"/>
          </a:xfrm>
          <a:prstGeom prst="rect">
            <a:avLst/>
          </a:prstGeom>
          <a:noFill/>
        </p:spPr>
        <p:txBody>
          <a:bodyPr wrap="square" rtlCol="0">
            <a:spAutoFit/>
          </a:bodyPr>
          <a:lstStyle/>
          <a:p>
            <a:pPr algn="ctr"/>
            <a:r>
              <a:rPr kumimoji="1" lang="ja-JP" altLang="en-US" dirty="0" smtClean="0"/>
              <a:t>開発環境</a:t>
            </a:r>
            <a:endParaRPr kumimoji="1" lang="ja-JP" altLang="en-US" dirty="0"/>
          </a:p>
        </p:txBody>
      </p:sp>
      <p:sp>
        <p:nvSpPr>
          <p:cNvPr id="20" name="角丸四角形吹き出し 19"/>
          <p:cNvSpPr/>
          <p:nvPr/>
        </p:nvSpPr>
        <p:spPr>
          <a:xfrm>
            <a:off x="1071538" y="2643182"/>
            <a:ext cx="2928958" cy="428628"/>
          </a:xfrm>
          <a:prstGeom prst="wedgeRoundRectCallout">
            <a:avLst>
              <a:gd name="adj1" fmla="val -48881"/>
              <a:gd name="adj2" fmla="val 25386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1.</a:t>
            </a:r>
            <a:r>
              <a:rPr lang="ja-JP" altLang="en-US" dirty="0" smtClean="0">
                <a:solidFill>
                  <a:schemeClr val="tx1"/>
                </a:solidFill>
              </a:rPr>
              <a:t>部品を探そう</a:t>
            </a:r>
            <a:endParaRPr kumimoji="1" lang="ja-JP" altLang="en-US" dirty="0">
              <a:solidFill>
                <a:schemeClr val="tx1"/>
              </a:solidFill>
            </a:endParaRPr>
          </a:p>
        </p:txBody>
      </p:sp>
      <p:sp>
        <p:nvSpPr>
          <p:cNvPr id="21" name="角丸四角形吹き出し 20"/>
          <p:cNvSpPr/>
          <p:nvPr/>
        </p:nvSpPr>
        <p:spPr>
          <a:xfrm>
            <a:off x="1428728" y="3000372"/>
            <a:ext cx="3214710" cy="428628"/>
          </a:xfrm>
          <a:prstGeom prst="wedgeRoundRectCallout">
            <a:avLst>
              <a:gd name="adj1" fmla="val -59560"/>
              <a:gd name="adj2" fmla="val 18770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2.</a:t>
            </a:r>
            <a:r>
              <a:rPr kumimoji="1" lang="ja-JP" altLang="en-US" dirty="0" smtClean="0">
                <a:solidFill>
                  <a:schemeClr val="tx1"/>
                </a:solidFill>
              </a:rPr>
              <a:t>検索キーワードは＊＊＊だ</a:t>
            </a:r>
            <a:endParaRPr kumimoji="1" lang="ja-JP" altLang="en-US" dirty="0">
              <a:solidFill>
                <a:schemeClr val="tx1"/>
              </a:solidFill>
            </a:endParaRPr>
          </a:p>
        </p:txBody>
      </p:sp>
      <p:sp>
        <p:nvSpPr>
          <p:cNvPr id="25" name="右矢印 24"/>
          <p:cNvSpPr/>
          <p:nvPr/>
        </p:nvSpPr>
        <p:spPr bwMode="auto">
          <a:xfrm>
            <a:off x="1643042" y="5286388"/>
            <a:ext cx="1928826" cy="714380"/>
          </a:xfrm>
          <a:prstGeom prst="righ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6.</a:t>
            </a: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部品を再利用</a:t>
            </a:r>
          </a:p>
        </p:txBody>
      </p:sp>
      <p:grpSp>
        <p:nvGrpSpPr>
          <p:cNvPr id="26" name="グループ化 45"/>
          <p:cNvGrpSpPr/>
          <p:nvPr/>
        </p:nvGrpSpPr>
        <p:grpSpPr>
          <a:xfrm>
            <a:off x="4000497" y="5143512"/>
            <a:ext cx="857256" cy="734791"/>
            <a:chOff x="7358018" y="4929198"/>
            <a:chExt cx="1500198" cy="1285884"/>
          </a:xfrm>
        </p:grpSpPr>
        <p:sp>
          <p:nvSpPr>
            <p:cNvPr id="27" name="フローチャート : 書類 26"/>
            <p:cNvSpPr/>
            <p:nvPr/>
          </p:nvSpPr>
          <p:spPr bwMode="auto">
            <a:xfrm>
              <a:off x="7358018" y="4929198"/>
              <a:ext cx="1500198" cy="1285884"/>
            </a:xfrm>
            <a:prstGeom prst="flowChartDocumen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28" name="直線コネクタ 27"/>
            <p:cNvCxnSpPr/>
            <p:nvPr/>
          </p:nvCxnSpPr>
          <p:spPr bwMode="auto">
            <a:xfrm>
              <a:off x="7572332" y="5214950"/>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29" name="直線コネクタ 28"/>
            <p:cNvCxnSpPr/>
            <p:nvPr/>
          </p:nvCxnSpPr>
          <p:spPr bwMode="auto">
            <a:xfrm>
              <a:off x="7572332" y="5429264"/>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30" name="直線コネクタ 29"/>
            <p:cNvCxnSpPr/>
            <p:nvPr/>
          </p:nvCxnSpPr>
          <p:spPr bwMode="auto">
            <a:xfrm>
              <a:off x="7572332" y="5643578"/>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31" name="直線コネクタ 30"/>
            <p:cNvCxnSpPr/>
            <p:nvPr/>
          </p:nvCxnSpPr>
          <p:spPr bwMode="auto">
            <a:xfrm>
              <a:off x="7572332" y="5857892"/>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grpSp>
        <p:nvGrpSpPr>
          <p:cNvPr id="32" name="グループ化 45"/>
          <p:cNvGrpSpPr/>
          <p:nvPr/>
        </p:nvGrpSpPr>
        <p:grpSpPr>
          <a:xfrm>
            <a:off x="4214810" y="5357826"/>
            <a:ext cx="857256" cy="734791"/>
            <a:chOff x="7358018" y="4929198"/>
            <a:chExt cx="1500198" cy="1285884"/>
          </a:xfrm>
        </p:grpSpPr>
        <p:sp>
          <p:nvSpPr>
            <p:cNvPr id="33" name="フローチャート : 書類 32"/>
            <p:cNvSpPr/>
            <p:nvPr/>
          </p:nvSpPr>
          <p:spPr bwMode="auto">
            <a:xfrm>
              <a:off x="7358018" y="4929198"/>
              <a:ext cx="1500198" cy="1285884"/>
            </a:xfrm>
            <a:prstGeom prst="flowChartDocumen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34" name="直線コネクタ 33"/>
            <p:cNvCxnSpPr/>
            <p:nvPr/>
          </p:nvCxnSpPr>
          <p:spPr bwMode="auto">
            <a:xfrm>
              <a:off x="7572332" y="5214950"/>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35" name="直線コネクタ 34"/>
            <p:cNvCxnSpPr/>
            <p:nvPr/>
          </p:nvCxnSpPr>
          <p:spPr bwMode="auto">
            <a:xfrm>
              <a:off x="7572332" y="5429264"/>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36" name="直線コネクタ 35"/>
            <p:cNvCxnSpPr/>
            <p:nvPr/>
          </p:nvCxnSpPr>
          <p:spPr bwMode="auto">
            <a:xfrm>
              <a:off x="7572332" y="5643578"/>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37" name="直線コネクタ 36"/>
            <p:cNvCxnSpPr/>
            <p:nvPr/>
          </p:nvCxnSpPr>
          <p:spPr bwMode="auto">
            <a:xfrm>
              <a:off x="7572332" y="5857892"/>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38" name="円形吹き出し 37"/>
          <p:cNvSpPr/>
          <p:nvPr/>
        </p:nvSpPr>
        <p:spPr bwMode="auto">
          <a:xfrm>
            <a:off x="3428992" y="2000240"/>
            <a:ext cx="5500726" cy="428628"/>
          </a:xfrm>
          <a:prstGeom prst="wedgeEllipseCallout">
            <a:avLst>
              <a:gd name="adj1" fmla="val -60061"/>
              <a:gd name="adj2" fmla="val 110827"/>
            </a:avLst>
          </a:prstGeom>
          <a:solidFill>
            <a:schemeClr val="bg1"/>
          </a:solidFill>
          <a:ln w="38100" cap="flat" cmpd="sng" algn="ctr">
            <a:solidFill>
              <a:srgbClr val="C00000"/>
            </a:solidFill>
            <a:prstDash val="solid"/>
            <a:round/>
            <a:headEnd type="none" w="med" len="med"/>
            <a:tailEnd type="none" w="med" len="med"/>
          </a:ln>
          <a:effectLst/>
        </p:spPr>
        <p:txBody>
          <a:bodyPr vert="horz" wrap="none" lIns="91440" tIns="0" rIns="9144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問題点</a:t>
            </a: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1</a:t>
            </a: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a:t>
            </a:r>
            <a:r>
              <a:rPr kumimoji="0" lang="ja-JP" altLang="en-US" dirty="0" smtClean="0">
                <a:latin typeface="Times New Roman" pitchFamily="18" charset="0"/>
                <a:ea typeface="ＭＳ Ｐゴシック" pitchFamily="50" charset="-128"/>
              </a:rPr>
              <a:t>意識的に</a:t>
            </a: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探そうと</a:t>
            </a:r>
            <a:r>
              <a:rPr kumimoji="0" lang="ja-JP" altLang="en-US" dirty="0" smtClean="0">
                <a:latin typeface="Times New Roman" pitchFamily="18" charset="0"/>
                <a:ea typeface="ＭＳ Ｐゴシック" pitchFamily="50" charset="-128"/>
              </a:rPr>
              <a:t>しなければならない</a:t>
            </a:r>
            <a:endPar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9" name="円形吹き出し 38"/>
          <p:cNvSpPr/>
          <p:nvPr/>
        </p:nvSpPr>
        <p:spPr bwMode="auto">
          <a:xfrm>
            <a:off x="4000496" y="2357430"/>
            <a:ext cx="4857752" cy="428628"/>
          </a:xfrm>
          <a:prstGeom prst="wedgeEllipseCallout">
            <a:avLst>
              <a:gd name="adj1" fmla="val -60061"/>
              <a:gd name="adj2" fmla="val 110827"/>
            </a:avLst>
          </a:prstGeom>
          <a:solidFill>
            <a:schemeClr val="bg1"/>
          </a:solidFill>
          <a:ln w="38100" cap="flat" cmpd="sng" algn="ctr">
            <a:solidFill>
              <a:srgbClr val="C00000"/>
            </a:solidFill>
            <a:prstDash val="solid"/>
            <a:round/>
            <a:headEnd type="none" w="med" len="med"/>
            <a:tailEnd type="none" w="med" len="med"/>
          </a:ln>
          <a:effectLst/>
        </p:spPr>
        <p:txBody>
          <a:bodyPr vert="horz" wrap="none" lIns="91440" tIns="0" rIns="9144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問題点</a:t>
            </a: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2</a:t>
            </a: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：適切なキーワードが必要</a:t>
            </a:r>
          </a:p>
        </p:txBody>
      </p:sp>
      <p:sp>
        <p:nvSpPr>
          <p:cNvPr id="40" name="正方形/長方形 39"/>
          <p:cNvSpPr/>
          <p:nvPr/>
        </p:nvSpPr>
        <p:spPr bwMode="auto">
          <a:xfrm>
            <a:off x="7286644" y="3929066"/>
            <a:ext cx="1071570" cy="1071570"/>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altLang="ja-JP" sz="2000" b="1" dirty="0" smtClean="0">
              <a:latin typeface="Courier New" pitchFamily="49" charset="0"/>
              <a:ea typeface="ＭＳ Ｐゴシック" pitchFamily="50" charset="-128"/>
              <a:cs typeface="Courier New" pitchFamily="49" charset="0"/>
            </a:endParaRPr>
          </a:p>
        </p:txBody>
      </p:sp>
      <p:sp>
        <p:nvSpPr>
          <p:cNvPr id="41" name="テキスト ボックス 40"/>
          <p:cNvSpPr txBox="1"/>
          <p:nvPr/>
        </p:nvSpPr>
        <p:spPr>
          <a:xfrm>
            <a:off x="6858016" y="5000636"/>
            <a:ext cx="1928826" cy="369332"/>
          </a:xfrm>
          <a:prstGeom prst="rect">
            <a:avLst/>
          </a:prstGeom>
          <a:noFill/>
        </p:spPr>
        <p:txBody>
          <a:bodyPr wrap="square" rtlCol="0">
            <a:spAutoFit/>
          </a:bodyPr>
          <a:lstStyle/>
          <a:p>
            <a:pPr algn="ctr"/>
            <a:r>
              <a:rPr kumimoji="1" lang="ja-JP" altLang="en-US" dirty="0" smtClean="0"/>
              <a:t>部品検索システム</a:t>
            </a:r>
            <a:endParaRPr kumimoji="1" lang="ja-JP" altLang="en-US" dirty="0"/>
          </a:p>
        </p:txBody>
      </p:sp>
      <p:sp>
        <p:nvSpPr>
          <p:cNvPr id="42" name="円/楕円 41"/>
          <p:cNvSpPr/>
          <p:nvPr/>
        </p:nvSpPr>
        <p:spPr>
          <a:xfrm>
            <a:off x="7358082" y="4000504"/>
            <a:ext cx="928694"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dirty="0" smtClean="0">
                <a:solidFill>
                  <a:schemeClr val="tx1"/>
                </a:solidFill>
              </a:rPr>
              <a:t>4.</a:t>
            </a:r>
            <a:r>
              <a:rPr lang="ja-JP" altLang="en-US" dirty="0" smtClean="0">
                <a:solidFill>
                  <a:schemeClr val="tx1"/>
                </a:solidFill>
              </a:rPr>
              <a:t>検索</a:t>
            </a:r>
            <a:r>
              <a:rPr lang="en-US" altLang="ja-JP" dirty="0" smtClean="0">
                <a:solidFill>
                  <a:schemeClr val="tx1"/>
                </a:solidFill>
              </a:rPr>
              <a:t/>
            </a:r>
            <a:br>
              <a:rPr lang="en-US" altLang="ja-JP" dirty="0" smtClean="0">
                <a:solidFill>
                  <a:schemeClr val="tx1"/>
                </a:solidFill>
              </a:rPr>
            </a:br>
            <a:r>
              <a:rPr lang="ja-JP" altLang="en-US" dirty="0" smtClean="0">
                <a:solidFill>
                  <a:schemeClr val="tx1"/>
                </a:solidFill>
              </a:rPr>
              <a:t>処理</a:t>
            </a:r>
            <a:endParaRPr lang="ja-JP" altLang="en-US" dirty="0">
              <a:solidFill>
                <a:schemeClr val="tx1"/>
              </a:solidFill>
            </a:endParaRPr>
          </a:p>
        </p:txBody>
      </p:sp>
    </p:spTree>
  </p:cSld>
  <p:clrMapOvr>
    <a:masterClrMapping/>
  </p:clrMapOvr>
  <p:transition advTm="72125"/>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blinds(horizontal)">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linds(horizontal)">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部品自動推薦</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特徴</a:t>
            </a:r>
            <a:endParaRPr kumimoji="1" lang="en-US" altLang="ja-JP" dirty="0" smtClean="0"/>
          </a:p>
          <a:p>
            <a:pPr lvl="1"/>
            <a:r>
              <a:rPr kumimoji="1" lang="ja-JP" altLang="en-US" dirty="0" smtClean="0"/>
              <a:t>システムが適当なタイミング</a:t>
            </a:r>
            <a:r>
              <a:rPr kumimoji="1" lang="en-US" altLang="ja-JP" dirty="0" smtClean="0"/>
              <a:t>(</a:t>
            </a:r>
            <a:r>
              <a:rPr kumimoji="1" lang="ja-JP" altLang="en-US" dirty="0" smtClean="0">
                <a:solidFill>
                  <a:srgbClr val="FF0000"/>
                </a:solidFill>
              </a:rPr>
              <a:t>トリガ</a:t>
            </a:r>
            <a:r>
              <a:rPr kumimoji="1" lang="en-US" altLang="ja-JP" dirty="0" smtClean="0"/>
              <a:t>)</a:t>
            </a:r>
            <a:r>
              <a:rPr kumimoji="1" lang="ja-JP" altLang="en-US" dirty="0" smtClean="0"/>
              <a:t>で自動的に検索を行う</a:t>
            </a:r>
            <a:endParaRPr kumimoji="1" lang="en-US" altLang="ja-JP" dirty="0" smtClean="0"/>
          </a:p>
          <a:p>
            <a:pPr lvl="1"/>
            <a:r>
              <a:rPr lang="ja-JP" altLang="en-US" dirty="0" smtClean="0"/>
              <a:t>システムが検索条件</a:t>
            </a:r>
            <a:r>
              <a:rPr lang="en-US" altLang="ja-JP" dirty="0" smtClean="0"/>
              <a:t>(</a:t>
            </a:r>
            <a:r>
              <a:rPr lang="ja-JP" altLang="en-US" dirty="0" smtClean="0">
                <a:solidFill>
                  <a:srgbClr val="FF0000"/>
                </a:solidFill>
              </a:rPr>
              <a:t>クエリ</a:t>
            </a:r>
            <a:r>
              <a:rPr lang="en-US" altLang="ja-JP" dirty="0" smtClean="0"/>
              <a:t>)</a:t>
            </a:r>
            <a:r>
              <a:rPr lang="ja-JP" altLang="en-US" dirty="0" smtClean="0"/>
              <a:t>を自動的に決定する</a:t>
            </a:r>
            <a:endParaRPr lang="en-US" altLang="ja-JP" dirty="0" smtClean="0"/>
          </a:p>
          <a:p>
            <a:r>
              <a:rPr kumimoji="1" lang="ja-JP" altLang="en-US" dirty="0" smtClean="0"/>
              <a:t>利点</a:t>
            </a:r>
            <a:endParaRPr kumimoji="1" lang="en-US" altLang="ja-JP" dirty="0" smtClean="0"/>
          </a:p>
          <a:p>
            <a:pPr lvl="1"/>
            <a:r>
              <a:rPr lang="ja-JP" altLang="en-US" dirty="0" smtClean="0"/>
              <a:t>開発者が検索しようとしなくても検索が行われる</a:t>
            </a:r>
            <a:endParaRPr lang="en-US" altLang="ja-JP" dirty="0" smtClean="0"/>
          </a:p>
          <a:p>
            <a:pPr lvl="1"/>
            <a:r>
              <a:rPr lang="ja-JP" altLang="en-US" dirty="0" smtClean="0"/>
              <a:t>開発者がキーワードを考える必要がない</a:t>
            </a:r>
          </a:p>
        </p:txBody>
      </p:sp>
    </p:spTree>
  </p:cSld>
  <p:clrMapOvr>
    <a:masterClrMapping/>
  </p:clrMapOvr>
  <p:transition advTm="61515"/>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bwMode="auto">
          <a:xfrm>
            <a:off x="1857355" y="5357826"/>
            <a:ext cx="1285884" cy="1143008"/>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altLang="ja-JP" sz="2000" b="1" dirty="0" smtClean="0">
              <a:latin typeface="Courier New" pitchFamily="49" charset="0"/>
              <a:ea typeface="ＭＳ Ｐゴシック" pitchFamily="50" charset="-128"/>
              <a:cs typeface="Courier New" pitchFamily="49" charset="0"/>
            </a:endParaRPr>
          </a:p>
        </p:txBody>
      </p:sp>
      <p:grpSp>
        <p:nvGrpSpPr>
          <p:cNvPr id="37" name="グループ化 45"/>
          <p:cNvGrpSpPr/>
          <p:nvPr/>
        </p:nvGrpSpPr>
        <p:grpSpPr>
          <a:xfrm>
            <a:off x="1928794" y="5429264"/>
            <a:ext cx="857256" cy="734791"/>
            <a:chOff x="7358018" y="4929198"/>
            <a:chExt cx="1500198" cy="1285884"/>
          </a:xfrm>
        </p:grpSpPr>
        <p:sp>
          <p:nvSpPr>
            <p:cNvPr id="38" name="フローチャート : 書類 37"/>
            <p:cNvSpPr/>
            <p:nvPr/>
          </p:nvSpPr>
          <p:spPr bwMode="auto">
            <a:xfrm>
              <a:off x="7358018" y="4929198"/>
              <a:ext cx="1500198" cy="1285884"/>
            </a:xfrm>
            <a:prstGeom prst="flowChartDocumen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39" name="直線コネクタ 38"/>
            <p:cNvCxnSpPr/>
            <p:nvPr/>
          </p:nvCxnSpPr>
          <p:spPr bwMode="auto">
            <a:xfrm>
              <a:off x="7572332" y="5214950"/>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40" name="直線コネクタ 39"/>
            <p:cNvCxnSpPr/>
            <p:nvPr/>
          </p:nvCxnSpPr>
          <p:spPr bwMode="auto">
            <a:xfrm>
              <a:off x="7572332" y="5429264"/>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48" name="直線コネクタ 47"/>
            <p:cNvCxnSpPr/>
            <p:nvPr/>
          </p:nvCxnSpPr>
          <p:spPr bwMode="auto">
            <a:xfrm>
              <a:off x="7572332" y="5643578"/>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49" name="直線コネクタ 48"/>
            <p:cNvCxnSpPr/>
            <p:nvPr/>
          </p:nvCxnSpPr>
          <p:spPr bwMode="auto">
            <a:xfrm>
              <a:off x="7572332" y="5857892"/>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grpSp>
        <p:nvGrpSpPr>
          <p:cNvPr id="50" name="グループ化 45"/>
          <p:cNvGrpSpPr/>
          <p:nvPr/>
        </p:nvGrpSpPr>
        <p:grpSpPr>
          <a:xfrm>
            <a:off x="2143107" y="5643578"/>
            <a:ext cx="857256" cy="734791"/>
            <a:chOff x="7358018" y="4929198"/>
            <a:chExt cx="1500198" cy="1285884"/>
          </a:xfrm>
        </p:grpSpPr>
        <p:sp>
          <p:nvSpPr>
            <p:cNvPr id="55" name="フローチャート : 書類 54"/>
            <p:cNvSpPr/>
            <p:nvPr/>
          </p:nvSpPr>
          <p:spPr bwMode="auto">
            <a:xfrm>
              <a:off x="7358018" y="4929198"/>
              <a:ext cx="1500198" cy="1285884"/>
            </a:xfrm>
            <a:prstGeom prst="flowChartDocumen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56" name="直線コネクタ 55"/>
            <p:cNvCxnSpPr/>
            <p:nvPr/>
          </p:nvCxnSpPr>
          <p:spPr bwMode="auto">
            <a:xfrm>
              <a:off x="7572332" y="5214950"/>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57" name="直線コネクタ 56"/>
            <p:cNvCxnSpPr/>
            <p:nvPr/>
          </p:nvCxnSpPr>
          <p:spPr bwMode="auto">
            <a:xfrm>
              <a:off x="7572332" y="5429264"/>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58" name="直線コネクタ 57"/>
            <p:cNvCxnSpPr/>
            <p:nvPr/>
          </p:nvCxnSpPr>
          <p:spPr bwMode="auto">
            <a:xfrm>
              <a:off x="7572332" y="5643578"/>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59" name="直線コネクタ 58"/>
            <p:cNvCxnSpPr/>
            <p:nvPr/>
          </p:nvCxnSpPr>
          <p:spPr bwMode="auto">
            <a:xfrm>
              <a:off x="7572332" y="5857892"/>
              <a:ext cx="928694"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26" name="四角形吹き出し 25"/>
          <p:cNvSpPr/>
          <p:nvPr/>
        </p:nvSpPr>
        <p:spPr bwMode="auto">
          <a:xfrm>
            <a:off x="3000332" y="1357298"/>
            <a:ext cx="3000396" cy="3857652"/>
          </a:xfrm>
          <a:prstGeom prst="wedgeRectCallout">
            <a:avLst>
              <a:gd name="adj1" fmla="val -53486"/>
              <a:gd name="adj2" fmla="val 62500"/>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dirty="0" smtClean="0"/>
              <a:t>部品自動推薦を用いた再利用</a:t>
            </a:r>
            <a:endParaRPr kumimoji="1" lang="ja-JP" altLang="en-US" dirty="0"/>
          </a:p>
        </p:txBody>
      </p:sp>
      <p:sp>
        <p:nvSpPr>
          <p:cNvPr id="25" name="正方形/長方形 24"/>
          <p:cNvSpPr/>
          <p:nvPr/>
        </p:nvSpPr>
        <p:spPr bwMode="auto">
          <a:xfrm>
            <a:off x="7929586" y="3143248"/>
            <a:ext cx="1071570" cy="1071570"/>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altLang="ja-JP" sz="2000" b="1" dirty="0" smtClean="0">
              <a:latin typeface="Courier New" pitchFamily="49" charset="0"/>
              <a:ea typeface="ＭＳ Ｐゴシック" pitchFamily="50" charset="-128"/>
              <a:cs typeface="Courier New" pitchFamily="49" charset="0"/>
            </a:endParaRPr>
          </a:p>
        </p:txBody>
      </p:sp>
      <p:grpSp>
        <p:nvGrpSpPr>
          <p:cNvPr id="3" name="グループ化 4"/>
          <p:cNvGrpSpPr/>
          <p:nvPr/>
        </p:nvGrpSpPr>
        <p:grpSpPr>
          <a:xfrm>
            <a:off x="214282" y="3000372"/>
            <a:ext cx="785819" cy="1643074"/>
            <a:chOff x="1500165" y="3929066"/>
            <a:chExt cx="785819" cy="1643074"/>
          </a:xfrm>
        </p:grpSpPr>
        <p:sp>
          <p:nvSpPr>
            <p:cNvPr id="28" name="円/楕円 27"/>
            <p:cNvSpPr/>
            <p:nvPr/>
          </p:nvSpPr>
          <p:spPr bwMode="auto">
            <a:xfrm>
              <a:off x="1571604" y="3929066"/>
              <a:ext cx="571504" cy="571504"/>
            </a:xfrm>
            <a:prstGeom prst="ellipse">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29" name="直線コネクタ 28"/>
            <p:cNvCxnSpPr>
              <a:stCxn id="28" idx="4"/>
            </p:cNvCxnSpPr>
            <p:nvPr/>
          </p:nvCxnSpPr>
          <p:spPr bwMode="auto">
            <a:xfrm rot="5400000">
              <a:off x="1464447" y="4893479"/>
              <a:ext cx="785818"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30" name="直線コネクタ 29"/>
            <p:cNvCxnSpPr/>
            <p:nvPr/>
          </p:nvCxnSpPr>
          <p:spPr bwMode="auto">
            <a:xfrm rot="10800000" flipV="1">
              <a:off x="1500166" y="4643446"/>
              <a:ext cx="357190" cy="285752"/>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31" name="直線コネクタ 30"/>
            <p:cNvCxnSpPr/>
            <p:nvPr/>
          </p:nvCxnSpPr>
          <p:spPr bwMode="auto">
            <a:xfrm rot="10800000" flipV="1">
              <a:off x="1500165" y="5286388"/>
              <a:ext cx="357190" cy="285752"/>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32" name="直線コネクタ 31"/>
            <p:cNvCxnSpPr/>
            <p:nvPr/>
          </p:nvCxnSpPr>
          <p:spPr bwMode="auto">
            <a:xfrm>
              <a:off x="1857357" y="4643446"/>
              <a:ext cx="428627" cy="285752"/>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33" name="直線コネクタ 32"/>
            <p:cNvCxnSpPr/>
            <p:nvPr/>
          </p:nvCxnSpPr>
          <p:spPr bwMode="auto">
            <a:xfrm>
              <a:off x="1857356" y="5286388"/>
              <a:ext cx="428628" cy="285752"/>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34" name="テキスト ボックス 33"/>
          <p:cNvSpPr txBox="1"/>
          <p:nvPr/>
        </p:nvSpPr>
        <p:spPr>
          <a:xfrm>
            <a:off x="142844" y="4714884"/>
            <a:ext cx="928694" cy="369332"/>
          </a:xfrm>
          <a:prstGeom prst="rect">
            <a:avLst/>
          </a:prstGeom>
          <a:noFill/>
        </p:spPr>
        <p:txBody>
          <a:bodyPr wrap="square" rtlCol="0">
            <a:spAutoFit/>
          </a:bodyPr>
          <a:lstStyle/>
          <a:p>
            <a:pPr algn="ctr"/>
            <a:r>
              <a:rPr kumimoji="1" lang="ja-JP" altLang="en-US" dirty="0" smtClean="0"/>
              <a:t>開発者</a:t>
            </a:r>
            <a:endParaRPr kumimoji="1" lang="ja-JP" altLang="en-US" dirty="0"/>
          </a:p>
        </p:txBody>
      </p:sp>
      <p:sp>
        <p:nvSpPr>
          <p:cNvPr id="35" name="テキスト ボックス 34"/>
          <p:cNvSpPr txBox="1"/>
          <p:nvPr/>
        </p:nvSpPr>
        <p:spPr>
          <a:xfrm>
            <a:off x="7786710" y="4214818"/>
            <a:ext cx="1357290" cy="369332"/>
          </a:xfrm>
          <a:prstGeom prst="rect">
            <a:avLst/>
          </a:prstGeom>
          <a:noFill/>
        </p:spPr>
        <p:txBody>
          <a:bodyPr wrap="square" rtlCol="0">
            <a:spAutoFit/>
          </a:bodyPr>
          <a:lstStyle/>
          <a:p>
            <a:pPr algn="ctr"/>
            <a:r>
              <a:rPr kumimoji="1" lang="ja-JP" altLang="en-US" dirty="0" smtClean="0"/>
              <a:t>検索エンジン</a:t>
            </a:r>
            <a:endParaRPr kumimoji="1" lang="ja-JP" altLang="en-US" dirty="0"/>
          </a:p>
        </p:txBody>
      </p:sp>
      <p:sp>
        <p:nvSpPr>
          <p:cNvPr id="36" name="右矢印 35"/>
          <p:cNvSpPr/>
          <p:nvPr/>
        </p:nvSpPr>
        <p:spPr bwMode="auto">
          <a:xfrm>
            <a:off x="1071538" y="2928934"/>
            <a:ext cx="1857388" cy="714380"/>
          </a:xfrm>
          <a:prstGeom prst="righ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1.</a:t>
            </a: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コードの入力</a:t>
            </a:r>
          </a:p>
        </p:txBody>
      </p:sp>
      <p:sp>
        <p:nvSpPr>
          <p:cNvPr id="41" name="円/楕円 40"/>
          <p:cNvSpPr/>
          <p:nvPr/>
        </p:nvSpPr>
        <p:spPr>
          <a:xfrm>
            <a:off x="3428960" y="1428736"/>
            <a:ext cx="1214446" cy="12144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dirty="0" smtClean="0">
                <a:solidFill>
                  <a:schemeClr val="tx1"/>
                </a:solidFill>
              </a:rPr>
              <a:t>2.</a:t>
            </a:r>
            <a:r>
              <a:rPr kumimoji="1" lang="ja-JP" altLang="en-US" dirty="0" smtClean="0">
                <a:solidFill>
                  <a:schemeClr val="tx1"/>
                </a:solidFill>
              </a:rPr>
              <a:t>トリガを</a:t>
            </a:r>
            <a:r>
              <a:rPr kumimoji="1" lang="en-US" altLang="ja-JP" dirty="0" smtClean="0">
                <a:solidFill>
                  <a:schemeClr val="tx1"/>
                </a:solidFill>
              </a:rPr>
              <a:t/>
            </a:r>
            <a:br>
              <a:rPr kumimoji="1" lang="en-US" altLang="ja-JP" dirty="0" smtClean="0">
                <a:solidFill>
                  <a:schemeClr val="tx1"/>
                </a:solidFill>
              </a:rPr>
            </a:br>
            <a:r>
              <a:rPr kumimoji="1" lang="ja-JP" altLang="en-US" dirty="0" smtClean="0">
                <a:solidFill>
                  <a:schemeClr val="tx1"/>
                </a:solidFill>
              </a:rPr>
              <a:t>検出</a:t>
            </a:r>
            <a:endParaRPr kumimoji="1" lang="ja-JP" altLang="en-US" dirty="0">
              <a:solidFill>
                <a:schemeClr val="tx1"/>
              </a:solidFill>
            </a:endParaRPr>
          </a:p>
        </p:txBody>
      </p:sp>
      <p:sp>
        <p:nvSpPr>
          <p:cNvPr id="42" name="右矢印 41"/>
          <p:cNvSpPr/>
          <p:nvPr/>
        </p:nvSpPr>
        <p:spPr bwMode="auto">
          <a:xfrm>
            <a:off x="6072198" y="3071810"/>
            <a:ext cx="1785918" cy="714380"/>
          </a:xfrm>
          <a:prstGeom prst="righ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4.</a:t>
            </a: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クエリを送信</a:t>
            </a:r>
          </a:p>
        </p:txBody>
      </p:sp>
      <p:sp>
        <p:nvSpPr>
          <p:cNvPr id="43" name="円/楕円 42"/>
          <p:cNvSpPr/>
          <p:nvPr/>
        </p:nvSpPr>
        <p:spPr>
          <a:xfrm>
            <a:off x="8001024" y="3214686"/>
            <a:ext cx="928694"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dirty="0" smtClean="0">
                <a:solidFill>
                  <a:schemeClr val="tx1"/>
                </a:solidFill>
              </a:rPr>
              <a:t>5.</a:t>
            </a:r>
            <a:r>
              <a:rPr lang="ja-JP" altLang="en-US" dirty="0" smtClean="0">
                <a:solidFill>
                  <a:schemeClr val="tx1"/>
                </a:solidFill>
              </a:rPr>
              <a:t>検索</a:t>
            </a:r>
            <a:r>
              <a:rPr lang="en-US" altLang="ja-JP" dirty="0" smtClean="0">
                <a:solidFill>
                  <a:schemeClr val="tx1"/>
                </a:solidFill>
              </a:rPr>
              <a:t/>
            </a:r>
            <a:br>
              <a:rPr lang="en-US" altLang="ja-JP" dirty="0" smtClean="0">
                <a:solidFill>
                  <a:schemeClr val="tx1"/>
                </a:solidFill>
              </a:rPr>
            </a:br>
            <a:r>
              <a:rPr lang="ja-JP" altLang="en-US" dirty="0" smtClean="0">
                <a:solidFill>
                  <a:schemeClr val="tx1"/>
                </a:solidFill>
              </a:rPr>
              <a:t>処理</a:t>
            </a:r>
            <a:endParaRPr lang="ja-JP" altLang="en-US" dirty="0">
              <a:solidFill>
                <a:schemeClr val="tx1"/>
              </a:solidFill>
            </a:endParaRPr>
          </a:p>
        </p:txBody>
      </p:sp>
      <p:sp>
        <p:nvSpPr>
          <p:cNvPr id="44" name="左矢印 43"/>
          <p:cNvSpPr/>
          <p:nvPr/>
        </p:nvSpPr>
        <p:spPr bwMode="auto">
          <a:xfrm>
            <a:off x="1071538" y="3714752"/>
            <a:ext cx="1857388" cy="642942"/>
          </a:xfrm>
          <a:prstGeom prst="lef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dirty="0" smtClean="0">
                <a:latin typeface="Times New Roman" pitchFamily="18" charset="0"/>
                <a:ea typeface="ＭＳ Ｐゴシック" pitchFamily="50" charset="-128"/>
              </a:rPr>
              <a:t>7</a:t>
            </a: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a:t>
            </a: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既存部品の提示</a:t>
            </a:r>
          </a:p>
        </p:txBody>
      </p:sp>
      <p:sp>
        <p:nvSpPr>
          <p:cNvPr id="45" name="左矢印 44"/>
          <p:cNvSpPr/>
          <p:nvPr/>
        </p:nvSpPr>
        <p:spPr bwMode="auto">
          <a:xfrm>
            <a:off x="6072198" y="3714752"/>
            <a:ext cx="1785918" cy="642942"/>
          </a:xfrm>
          <a:prstGeom prst="lef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6.</a:t>
            </a: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既存部品を返す</a:t>
            </a:r>
          </a:p>
        </p:txBody>
      </p:sp>
      <p:sp>
        <p:nvSpPr>
          <p:cNvPr id="46" name="円/楕円 45"/>
          <p:cNvSpPr/>
          <p:nvPr/>
        </p:nvSpPr>
        <p:spPr>
          <a:xfrm>
            <a:off x="4714844" y="1428736"/>
            <a:ext cx="1214446" cy="12144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dirty="0" smtClean="0">
                <a:solidFill>
                  <a:schemeClr val="tx1"/>
                </a:solidFill>
              </a:rPr>
              <a:t>3.</a:t>
            </a:r>
            <a:r>
              <a:rPr kumimoji="1" lang="ja-JP" altLang="en-US" dirty="0" smtClean="0">
                <a:solidFill>
                  <a:schemeClr val="tx1"/>
                </a:solidFill>
              </a:rPr>
              <a:t>クエリ</a:t>
            </a:r>
            <a:r>
              <a:rPr lang="ja-JP" altLang="en-US" dirty="0" smtClean="0">
                <a:solidFill>
                  <a:schemeClr val="tx1"/>
                </a:solidFill>
              </a:rPr>
              <a:t>を</a:t>
            </a:r>
            <a:r>
              <a:rPr lang="en-US" altLang="ja-JP" dirty="0" smtClean="0">
                <a:solidFill>
                  <a:schemeClr val="tx1"/>
                </a:solidFill>
              </a:rPr>
              <a:t/>
            </a:r>
            <a:br>
              <a:rPr lang="en-US" altLang="ja-JP" dirty="0" smtClean="0">
                <a:solidFill>
                  <a:schemeClr val="tx1"/>
                </a:solidFill>
              </a:rPr>
            </a:br>
            <a:r>
              <a:rPr lang="ja-JP" altLang="en-US" dirty="0" smtClean="0">
                <a:solidFill>
                  <a:schemeClr val="tx1"/>
                </a:solidFill>
              </a:rPr>
              <a:t>生成</a:t>
            </a:r>
            <a:endParaRPr kumimoji="1" lang="ja-JP" altLang="en-US" dirty="0">
              <a:solidFill>
                <a:schemeClr val="tx1"/>
              </a:solidFill>
            </a:endParaRPr>
          </a:p>
        </p:txBody>
      </p:sp>
      <p:sp>
        <p:nvSpPr>
          <p:cNvPr id="47" name="右矢印 46"/>
          <p:cNvSpPr/>
          <p:nvPr/>
        </p:nvSpPr>
        <p:spPr bwMode="auto">
          <a:xfrm>
            <a:off x="1071538" y="4357694"/>
            <a:ext cx="1857388" cy="642942"/>
          </a:xfrm>
          <a:prstGeom prst="righ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8.</a:t>
            </a: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部品を再利用</a:t>
            </a:r>
          </a:p>
        </p:txBody>
      </p:sp>
      <p:sp>
        <p:nvSpPr>
          <p:cNvPr id="51" name="正方形/長方形 50"/>
          <p:cNvSpPr/>
          <p:nvPr/>
        </p:nvSpPr>
        <p:spPr bwMode="auto">
          <a:xfrm>
            <a:off x="3071770" y="2428868"/>
            <a:ext cx="2857520" cy="214314"/>
          </a:xfrm>
          <a:prstGeom prst="rect">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52" name="正方形/長方形 51"/>
          <p:cNvSpPr/>
          <p:nvPr/>
        </p:nvSpPr>
        <p:spPr bwMode="auto">
          <a:xfrm>
            <a:off x="3071770" y="4572008"/>
            <a:ext cx="2857520" cy="571504"/>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0" bIns="45720" numCol="1" rtlCol="0" anchor="t" anchorCtr="0" compatLnSpc="1">
            <a:prstTxWarp prst="textNoShape">
              <a:avLst/>
            </a:prstTxWarp>
          </a:bodyPr>
          <a:lstStyle/>
          <a:p>
            <a:pPr fontAlgn="base">
              <a:spcBef>
                <a:spcPct val="0"/>
              </a:spcBef>
              <a:spcAft>
                <a:spcPct val="0"/>
              </a:spcAft>
            </a:pPr>
            <a:r>
              <a:rPr kumimoji="0" lang="en-US" altLang="ja-JP" sz="1600" b="1" dirty="0" smtClean="0">
                <a:latin typeface="Courier New" pitchFamily="49" charset="0"/>
                <a:ea typeface="ＭＳ Ｐゴシック" pitchFamily="50" charset="-128"/>
                <a:cs typeface="Courier New" pitchFamily="49" charset="0"/>
              </a:rPr>
              <a:t>Number, Integer, </a:t>
            </a:r>
            <a:r>
              <a:rPr kumimoji="0" lang="en-US" altLang="ja-JP" sz="1600" b="1" dirty="0" err="1" smtClean="0">
                <a:latin typeface="Courier New" pitchFamily="49" charset="0"/>
                <a:ea typeface="ＭＳ Ｐゴシック" pitchFamily="50" charset="-128"/>
                <a:cs typeface="Courier New" pitchFamily="49" charset="0"/>
              </a:rPr>
              <a:t>BigInteger</a:t>
            </a:r>
            <a:endParaRPr kumimoji="0" lang="en-US" altLang="ja-JP" sz="1600" b="1" i="0" u="none" strike="noStrike" cap="none" normalizeH="0" baseline="0" dirty="0" smtClean="0">
              <a:ln>
                <a:noFill/>
              </a:ln>
              <a:solidFill>
                <a:schemeClr val="tx1"/>
              </a:solidFill>
              <a:effectLst/>
              <a:latin typeface="Courier New" pitchFamily="49" charset="0"/>
              <a:ea typeface="ＭＳ Ｐゴシック" pitchFamily="50" charset="-128"/>
              <a:cs typeface="Courier New" pitchFamily="49" charset="0"/>
            </a:endParaRPr>
          </a:p>
        </p:txBody>
      </p:sp>
      <p:sp>
        <p:nvSpPr>
          <p:cNvPr id="53" name="テキスト ボックス 52"/>
          <p:cNvSpPr txBox="1"/>
          <p:nvPr/>
        </p:nvSpPr>
        <p:spPr>
          <a:xfrm>
            <a:off x="3714712" y="5488560"/>
            <a:ext cx="1571668" cy="369332"/>
          </a:xfrm>
          <a:prstGeom prst="rect">
            <a:avLst/>
          </a:prstGeom>
          <a:noFill/>
        </p:spPr>
        <p:txBody>
          <a:bodyPr wrap="square" rtlCol="0">
            <a:spAutoFit/>
          </a:bodyPr>
          <a:lstStyle/>
          <a:p>
            <a:pPr algn="ctr"/>
            <a:r>
              <a:rPr kumimoji="1" lang="ja-JP" altLang="en-US" dirty="0" smtClean="0"/>
              <a:t>統合開発環境</a:t>
            </a:r>
            <a:endParaRPr kumimoji="1" lang="ja-JP" altLang="en-US" dirty="0"/>
          </a:p>
        </p:txBody>
      </p:sp>
      <p:sp>
        <p:nvSpPr>
          <p:cNvPr id="54" name="正方形/長方形 53"/>
          <p:cNvSpPr/>
          <p:nvPr/>
        </p:nvSpPr>
        <p:spPr bwMode="auto">
          <a:xfrm>
            <a:off x="3071770" y="2643182"/>
            <a:ext cx="2857520" cy="1928826"/>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b="1" i="0" u="none" strike="noStrike" cap="none" normalizeH="0" dirty="0" smtClean="0">
                <a:ln>
                  <a:noFill/>
                </a:ln>
                <a:solidFill>
                  <a:schemeClr val="tx1"/>
                </a:solidFill>
                <a:effectLst/>
                <a:latin typeface="Courier New" pitchFamily="49" charset="0"/>
                <a:ea typeface="ＭＳ Ｐゴシック" pitchFamily="50" charset="-128"/>
                <a:cs typeface="Courier New" pitchFamily="49" charset="0"/>
              </a:rPr>
              <a:t>class Num {</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b="1" dirty="0" smtClean="0">
                <a:latin typeface="Courier New" pitchFamily="49" charset="0"/>
                <a:ea typeface="ＭＳ Ｐゴシック" pitchFamily="50" charset="-128"/>
                <a:cs typeface="Courier New" pitchFamily="49" charset="0"/>
              </a:rPr>
              <a:t>  private </a:t>
            </a:r>
            <a:r>
              <a:rPr kumimoji="0" lang="en-US" altLang="ja-JP" sz="1600" b="1" dirty="0" err="1" smtClean="0">
                <a:latin typeface="Courier New" pitchFamily="49" charset="0"/>
                <a:ea typeface="ＭＳ Ｐゴシック" pitchFamily="50" charset="-128"/>
                <a:cs typeface="Courier New" pitchFamily="49" charset="0"/>
              </a:rPr>
              <a:t>int</a:t>
            </a:r>
            <a:r>
              <a:rPr kumimoji="0" lang="en-US" altLang="ja-JP" sz="1600" b="1" dirty="0" smtClean="0">
                <a:latin typeface="Courier New" pitchFamily="49" charset="0"/>
                <a:ea typeface="ＭＳ Ｐゴシック" pitchFamily="50" charset="-128"/>
                <a:cs typeface="Courier New" pitchFamily="49" charset="0"/>
              </a:rPr>
              <a:t>[] data;</a:t>
            </a:r>
          </a:p>
          <a:p>
            <a:pPr fontAlgn="base">
              <a:spcBef>
                <a:spcPct val="0"/>
              </a:spcBef>
              <a:spcAft>
                <a:spcPct val="0"/>
              </a:spcAft>
            </a:pPr>
            <a:r>
              <a:rPr kumimoji="0" lang="ja-JP" altLang="en-US" sz="1600" b="1" dirty="0" smtClean="0">
                <a:latin typeface="Courier New" pitchFamily="49" charset="0"/>
                <a:ea typeface="ＭＳ Ｐゴシック" pitchFamily="50" charset="-128"/>
                <a:cs typeface="Courier New" pitchFamily="49" charset="0"/>
              </a:rPr>
              <a:t>　　</a:t>
            </a:r>
            <a:r>
              <a:rPr kumimoji="0" lang="en-US" altLang="ja-JP" sz="1600" b="1" dirty="0" smtClean="0">
                <a:latin typeface="Courier New" pitchFamily="49" charset="0"/>
                <a:ea typeface="ＭＳ Ｐゴシック" pitchFamily="50" charset="-128"/>
                <a:cs typeface="Courier New" pitchFamily="49" charset="0"/>
              </a:rPr>
              <a:t>public Num</a:t>
            </a:r>
            <a:br>
              <a:rPr kumimoji="0" lang="en-US" altLang="ja-JP" sz="1600" b="1" dirty="0" smtClean="0">
                <a:latin typeface="Courier New" pitchFamily="49" charset="0"/>
                <a:ea typeface="ＭＳ Ｐゴシック" pitchFamily="50" charset="-128"/>
                <a:cs typeface="Courier New" pitchFamily="49" charset="0"/>
              </a:rPr>
            </a:br>
            <a:r>
              <a:rPr kumimoji="0" lang="en-US" altLang="ja-JP" sz="1600" b="1" dirty="0" smtClean="0">
                <a:latin typeface="Courier New" pitchFamily="49" charset="0"/>
                <a:ea typeface="ＭＳ Ｐゴシック" pitchFamily="50" charset="-128"/>
                <a:cs typeface="Courier New" pitchFamily="49" charset="0"/>
              </a:rPr>
              <a:t>    add(Num </a:t>
            </a:r>
            <a:r>
              <a:rPr kumimoji="0" lang="en-US" altLang="ja-JP" sz="1600" b="1" dirty="0" err="1" smtClean="0">
                <a:latin typeface="Courier New" pitchFamily="49" charset="0"/>
                <a:ea typeface="ＭＳ Ｐゴシック" pitchFamily="50" charset="-128"/>
                <a:cs typeface="Courier New" pitchFamily="49" charset="0"/>
              </a:rPr>
              <a:t>i</a:t>
            </a:r>
            <a:r>
              <a:rPr kumimoji="0" lang="en-US" altLang="ja-JP" sz="1600" b="1" dirty="0" smtClean="0">
                <a:latin typeface="Courier New" pitchFamily="49" charset="0"/>
                <a:ea typeface="ＭＳ Ｐゴシック" pitchFamily="50" charset="-128"/>
                <a:cs typeface="Courier New" pitchFamily="49" charset="0"/>
              </a:rPr>
              <a:t>) {}</a:t>
            </a:r>
          </a:p>
          <a:p>
            <a:pPr fontAlgn="base">
              <a:spcBef>
                <a:spcPct val="0"/>
              </a:spcBef>
              <a:spcAft>
                <a:spcPct val="0"/>
              </a:spcAft>
            </a:pPr>
            <a:r>
              <a:rPr kumimoji="0" lang="ja-JP" altLang="en-US" sz="1600" b="1" dirty="0" smtClean="0">
                <a:latin typeface="Courier New" pitchFamily="49" charset="0"/>
                <a:ea typeface="ＭＳ Ｐゴシック" pitchFamily="50" charset="-128"/>
                <a:cs typeface="Courier New" pitchFamily="49" charset="0"/>
              </a:rPr>
              <a:t>　　</a:t>
            </a:r>
            <a:r>
              <a:rPr kumimoji="0" lang="en-US" altLang="ja-JP" sz="1600" b="1" dirty="0" smtClean="0">
                <a:latin typeface="Courier New" pitchFamily="49" charset="0"/>
                <a:ea typeface="ＭＳ Ｐゴシック" pitchFamily="50" charset="-128"/>
                <a:cs typeface="Courier New" pitchFamily="49" charset="0"/>
              </a:rPr>
              <a:t>public Num</a:t>
            </a:r>
            <a:br>
              <a:rPr kumimoji="0" lang="en-US" altLang="ja-JP" sz="1600" b="1" dirty="0" smtClean="0">
                <a:latin typeface="Courier New" pitchFamily="49" charset="0"/>
                <a:ea typeface="ＭＳ Ｐゴシック" pitchFamily="50" charset="-128"/>
                <a:cs typeface="Courier New" pitchFamily="49" charset="0"/>
              </a:rPr>
            </a:br>
            <a:r>
              <a:rPr kumimoji="0" lang="en-US" altLang="ja-JP" sz="1600" b="1" dirty="0" smtClean="0">
                <a:latin typeface="Courier New" pitchFamily="49" charset="0"/>
                <a:ea typeface="ＭＳ Ｐゴシック" pitchFamily="50" charset="-128"/>
                <a:cs typeface="Courier New" pitchFamily="49" charset="0"/>
              </a:rPr>
              <a:t>    sub(Num </a:t>
            </a:r>
            <a:r>
              <a:rPr kumimoji="0" lang="en-US" altLang="ja-JP" sz="1600" b="1" dirty="0" err="1" smtClean="0">
                <a:latin typeface="Courier New" pitchFamily="49" charset="0"/>
                <a:ea typeface="ＭＳ Ｐゴシック" pitchFamily="50" charset="-128"/>
                <a:cs typeface="Courier New" pitchFamily="49" charset="0"/>
              </a:rPr>
              <a:t>i</a:t>
            </a:r>
            <a:r>
              <a:rPr kumimoji="0" lang="en-US" altLang="ja-JP" sz="1600" b="1" dirty="0" smtClean="0">
                <a:latin typeface="Courier New" pitchFamily="49" charset="0"/>
                <a:ea typeface="ＭＳ Ｐゴシック" pitchFamily="50" charset="-128"/>
                <a:cs typeface="Courier New" pitchFamily="49" charset="0"/>
              </a:rPr>
              <a:t>) {}</a:t>
            </a:r>
          </a:p>
        </p:txBody>
      </p:sp>
      <p:sp>
        <p:nvSpPr>
          <p:cNvPr id="60" name="角丸四角形吹き出し 59"/>
          <p:cNvSpPr/>
          <p:nvPr/>
        </p:nvSpPr>
        <p:spPr>
          <a:xfrm>
            <a:off x="214314" y="1571612"/>
            <a:ext cx="2500330" cy="428628"/>
          </a:xfrm>
          <a:prstGeom prst="wedgeRoundRectCallout">
            <a:avLst>
              <a:gd name="adj1" fmla="val -36974"/>
              <a:gd name="adj2" fmla="val 266263"/>
              <a:gd name="adj3" fmla="val 16667"/>
            </a:avLst>
          </a:prstGeom>
          <a:solidFill>
            <a:schemeClr val="accent1">
              <a:alpha val="50000"/>
            </a:schemeClr>
          </a:solidFill>
          <a:ln>
            <a:solidFill>
              <a:schemeClr val="accent1">
                <a:shade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2.</a:t>
            </a:r>
            <a:r>
              <a:rPr lang="ja-JP" altLang="en-US" dirty="0" smtClean="0">
                <a:solidFill>
                  <a:schemeClr val="tx1"/>
                </a:solidFill>
              </a:rPr>
              <a:t>部品を探そう</a:t>
            </a:r>
            <a:endParaRPr kumimoji="1" lang="ja-JP" altLang="en-US" dirty="0">
              <a:solidFill>
                <a:schemeClr val="tx1"/>
              </a:solidFill>
            </a:endParaRPr>
          </a:p>
        </p:txBody>
      </p:sp>
      <p:sp>
        <p:nvSpPr>
          <p:cNvPr id="61" name="角丸四角形吹き出し 60"/>
          <p:cNvSpPr/>
          <p:nvPr/>
        </p:nvSpPr>
        <p:spPr>
          <a:xfrm>
            <a:off x="357190" y="1928802"/>
            <a:ext cx="2857520" cy="428628"/>
          </a:xfrm>
          <a:prstGeom prst="wedgeRoundRectCallout">
            <a:avLst>
              <a:gd name="adj1" fmla="val -39839"/>
              <a:gd name="adj2" fmla="val 190182"/>
              <a:gd name="adj3" fmla="val 16667"/>
            </a:avLst>
          </a:prstGeom>
          <a:solidFill>
            <a:schemeClr val="accent1">
              <a:alpha val="50000"/>
            </a:schemeClr>
          </a:solidFill>
          <a:ln>
            <a:solidFill>
              <a:schemeClr val="accent1">
                <a:shade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3.</a:t>
            </a:r>
            <a:r>
              <a:rPr kumimoji="1" lang="ja-JP" altLang="en-US" dirty="0" smtClean="0">
                <a:solidFill>
                  <a:schemeClr val="tx1"/>
                </a:solidFill>
              </a:rPr>
              <a:t>検索キーワードは＊＊＊だ</a:t>
            </a:r>
            <a:endParaRPr kumimoji="1" lang="ja-JP" altLang="en-US" dirty="0">
              <a:solidFill>
                <a:schemeClr val="tx1"/>
              </a:solidFill>
            </a:endParaRPr>
          </a:p>
        </p:txBody>
      </p:sp>
    </p:spTree>
    <p:custDataLst>
      <p:tags r:id="rId1"/>
    </p:custDataLst>
  </p:cSld>
  <p:clrMapOvr>
    <a:masterClrMapping/>
  </p:clrMapOvr>
  <p:transition advTm="8989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0"/>
                                  </p:iterate>
                                  <p:childTnLst>
                                    <p:set>
                                      <p:cBhvr>
                                        <p:cTn id="6" dur="1" fill="hold">
                                          <p:stCondLst>
                                            <p:cond delay="0"/>
                                          </p:stCondLst>
                                        </p:cTn>
                                        <p:tgtEl>
                                          <p:spTgt spid="60"/>
                                        </p:tgtEl>
                                        <p:attrNameLst>
                                          <p:attrName>style.visibility</p:attrName>
                                        </p:attrNameLst>
                                      </p:cBhvr>
                                      <p:to>
                                        <p:strVal val="visible"/>
                                      </p:to>
                                    </p:set>
                                  </p:childTnLst>
                                </p:cTn>
                              </p:par>
                              <p:par>
                                <p:cTn id="7" presetID="1" presetClass="entr" presetSubtype="0" fill="hold" grpId="0" nodeType="withEffect">
                                  <p:stCondLst>
                                    <p:cond delay="0"/>
                                  </p:stCondLst>
                                  <p:iterate type="lt">
                                    <p:tmAbs val="0"/>
                                  </p:iterate>
                                  <p:childTnLst>
                                    <p:set>
                                      <p:cBhvr>
                                        <p:cTn id="8" dur="1" fill="hold">
                                          <p:stCondLst>
                                            <p:cond delay="0"/>
                                          </p:stCondLst>
                                        </p:cTn>
                                        <p:tgtEl>
                                          <p:spTgt spid="6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iterate type="lt">
                                    <p:tmAbs val="0"/>
                                  </p:iterate>
                                  <p:childTnLst>
                                    <p:set>
                                      <p:cBhvr>
                                        <p:cTn id="12" dur="1" fill="hold">
                                          <p:stCondLst>
                                            <p:cond delay="0"/>
                                          </p:stCondLst>
                                        </p:cTn>
                                        <p:tgtEl>
                                          <p:spTgt spid="60"/>
                                        </p:tgtEl>
                                        <p:attrNameLst>
                                          <p:attrName>style.visibility</p:attrName>
                                        </p:attrNameLst>
                                      </p:cBhvr>
                                      <p:to>
                                        <p:strVal val="hidden"/>
                                      </p:to>
                                    </p:set>
                                  </p:childTnLst>
                                </p:cTn>
                              </p:par>
                              <p:par>
                                <p:cTn id="13" presetID="1" presetClass="exit" presetSubtype="0" fill="hold" grpId="1" nodeType="withEffect">
                                  <p:stCondLst>
                                    <p:cond delay="0"/>
                                  </p:stCondLst>
                                  <p:iterate type="lt">
                                    <p:tmAbs val="0"/>
                                  </p:iterate>
                                  <p:childTnLst>
                                    <p:set>
                                      <p:cBhvr>
                                        <p:cTn id="14" dur="1" fill="hold">
                                          <p:stCondLst>
                                            <p:cond delay="0"/>
                                          </p:stCondLst>
                                        </p:cTn>
                                        <p:tgtEl>
                                          <p:spTgt spid="6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P spid="60" grpId="1" animBg="1"/>
      <p:bldP spid="61" grpId="0" animBg="1"/>
      <p:bldP spid="61" grpId="1"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58.1"/>
</p:tagLst>
</file>

<file path=ppt/tags/tag2.xml><?xml version="1.0" encoding="utf-8"?>
<p:tagLst xmlns:a="http://schemas.openxmlformats.org/drawingml/2006/main" xmlns:r="http://schemas.openxmlformats.org/officeDocument/2006/relationships" xmlns:p="http://schemas.openxmlformats.org/presentationml/2006/main">
  <p:tag name="TIMING" val="|24.8|6.4|12.3|14.5"/>
</p:tagLst>
</file>

<file path=ppt/tags/tag3.xml><?xml version="1.0" encoding="utf-8"?>
<p:tagLst xmlns:a="http://schemas.openxmlformats.org/drawingml/2006/main" xmlns:r="http://schemas.openxmlformats.org/officeDocument/2006/relationships" xmlns:p="http://schemas.openxmlformats.org/presentationml/2006/main">
  <p:tag name="TIMING" val="|58.1"/>
</p:tagLst>
</file>

<file path=ppt/tags/tag4.xml><?xml version="1.0" encoding="utf-8"?>
<p:tagLst xmlns:a="http://schemas.openxmlformats.org/drawingml/2006/main" xmlns:r="http://schemas.openxmlformats.org/officeDocument/2006/relationships" xmlns:p="http://schemas.openxmlformats.org/presentationml/2006/main">
  <p:tag name="TIMING" val="|24.8|6.4|12.3|14.5"/>
</p:tagLst>
</file>

<file path=ppt/theme/theme1.xml><?xml version="1.0" encoding="utf-8"?>
<a:theme xmlns:a="http://schemas.openxmlformats.org/drawingml/2006/main" name="sel2006-white">
  <a:themeElements>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2002-white">
      <a:majorFont>
        <a:latin typeface="Arial"/>
        <a:ea typeface="MS UI Gothic"/>
        <a:cs typeface=""/>
      </a:majorFont>
      <a:minorFont>
        <a:latin typeface="Arial"/>
        <a:ea typeface="MS UI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2002-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2002-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2002-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2002-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2002-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2002-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2002-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2002-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2002-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2002-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2002-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sel2006-white</Template>
  <TotalTime>17874</TotalTime>
  <Words>5078</Words>
  <Application>Microsoft Office PowerPoint</Application>
  <PresentationFormat>画面に合わせる (4:3)</PresentationFormat>
  <Paragraphs>891</Paragraphs>
  <Slides>38</Slides>
  <Notes>38</Notes>
  <HiddenSlides>14</HiddenSlides>
  <MMClips>0</MMClips>
  <ScaleCrop>false</ScaleCrop>
  <HeadingPairs>
    <vt:vector size="4" baseType="variant">
      <vt:variant>
        <vt:lpstr>テーマ</vt:lpstr>
      </vt:variant>
      <vt:variant>
        <vt:i4>1</vt:i4>
      </vt:variant>
      <vt:variant>
        <vt:lpstr>スライド タイトル</vt:lpstr>
      </vt:variant>
      <vt:variant>
        <vt:i4>38</vt:i4>
      </vt:variant>
    </vt:vector>
  </HeadingPairs>
  <TitlesOfParts>
    <vt:vector size="39" baseType="lpstr">
      <vt:lpstr>sel2006-white</vt:lpstr>
      <vt:lpstr>ソースコードの編集内容を用いた ソフトウェア部品の自動推薦手法</vt:lpstr>
      <vt:lpstr>発表概略</vt:lpstr>
      <vt:lpstr>発表の流れ</vt:lpstr>
      <vt:lpstr>発表の流れ</vt:lpstr>
      <vt:lpstr>ソフトウェア部品の再利用</vt:lpstr>
      <vt:lpstr>部品検索システム</vt:lpstr>
      <vt:lpstr>部品検索システムを用いた再利用</vt:lpstr>
      <vt:lpstr>部品自動推薦</vt:lpstr>
      <vt:lpstr>部品自動推薦を用いた再利用</vt:lpstr>
      <vt:lpstr>既存研究 – CodeBroker</vt:lpstr>
      <vt:lpstr>対象とする再利用の範囲</vt:lpstr>
      <vt:lpstr>発表の流れ</vt:lpstr>
      <vt:lpstr>提案手法の概要</vt:lpstr>
      <vt:lpstr>本手法の流れ</vt:lpstr>
      <vt:lpstr>編集の区切りの検出 (1/2)</vt:lpstr>
      <vt:lpstr>編集の区切りの検出 (2/2)</vt:lpstr>
      <vt:lpstr>検索クエリの生成</vt:lpstr>
      <vt:lpstr>検索クエリの生成 – 特徴抽出(1/2)</vt:lpstr>
      <vt:lpstr>検索クエリの生成 - 特徴抽出(2/2)</vt:lpstr>
      <vt:lpstr>検索クエリの生成 –重み付け</vt:lpstr>
      <vt:lpstr>発表の流れ</vt:lpstr>
      <vt:lpstr>部品自動推薦システム A-SCORE</vt:lpstr>
      <vt:lpstr>ツールデモ</vt:lpstr>
      <vt:lpstr>まとめと今後の課題</vt:lpstr>
      <vt:lpstr>部品自動推薦を用いた再利用</vt:lpstr>
      <vt:lpstr>手法(3/3) – 検索処理</vt:lpstr>
      <vt:lpstr>手法(3/3) – 検索処理（例）</vt:lpstr>
      <vt:lpstr>実験計画</vt:lpstr>
      <vt:lpstr>本手法の流れ</vt:lpstr>
      <vt:lpstr>発表の流れ</vt:lpstr>
      <vt:lpstr>CodeBrokerを用いた再利用</vt:lpstr>
      <vt:lpstr>システムの構成と動作</vt:lpstr>
      <vt:lpstr>スクリーンショット(自動検索)</vt:lpstr>
      <vt:lpstr>スクリーンショット(ソース表示)</vt:lpstr>
      <vt:lpstr>スクリーンショット(インポート)</vt:lpstr>
      <vt:lpstr>潜在的意味インデキシング(LSI)</vt:lpstr>
      <vt:lpstr>部品に関する知識</vt:lpstr>
      <vt:lpstr>より多くの情報を利用</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ryu</dc:creator>
  <cp:lastModifiedBy>ryu</cp:lastModifiedBy>
  <cp:revision>662</cp:revision>
  <cp:lastPrinted>2008-11-16T16:28:04Z</cp:lastPrinted>
  <dcterms:created xsi:type="dcterms:W3CDTF">2008-06-26T08:22:01Z</dcterms:created>
  <dcterms:modified xsi:type="dcterms:W3CDTF">2008-11-19T01:51:02Z</dcterms:modified>
</cp:coreProperties>
</file>