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85" r:id="rId4"/>
    <p:sldId id="296" r:id="rId5"/>
    <p:sldId id="297" r:id="rId6"/>
    <p:sldId id="298" r:id="rId7"/>
    <p:sldId id="309" r:id="rId8"/>
    <p:sldId id="310" r:id="rId9"/>
    <p:sldId id="300" r:id="rId10"/>
    <p:sldId id="301" r:id="rId11"/>
    <p:sldId id="302" r:id="rId12"/>
    <p:sldId id="303" r:id="rId13"/>
    <p:sldId id="306" r:id="rId14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CCECFF"/>
    <a:srgbClr val="FFFFFF"/>
    <a:srgbClr val="E5E5F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7898" autoAdjust="0"/>
    <p:restoredTop sz="81218" autoAdjust="0"/>
  </p:normalViewPr>
  <p:slideViewPr>
    <p:cSldViewPr>
      <p:cViewPr varScale="1">
        <p:scale>
          <a:sx n="62" d="100"/>
          <a:sy n="62" d="100"/>
        </p:scale>
        <p:origin x="-35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2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23E29DD-0949-4854-800F-01CEAD483E97}" type="datetimeFigureOut">
              <a:rPr lang="ja-JP" altLang="en-US"/>
              <a:pPr>
                <a:defRPr/>
              </a:pPr>
              <a:t>2008/10/24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B43CB7F-D0BA-4D5F-A297-B3DA8777A847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924A978-04E9-4AE4-AAE9-C06A7235B608}" type="datetimeFigureOut">
              <a:rPr lang="ja-JP" altLang="en-US"/>
              <a:pPr>
                <a:defRPr/>
              </a:pPr>
              <a:t>2008/10/24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3EFD26F-EEEF-4794-AD63-F524B0C8621C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192A55E-914B-4BA9-93E8-7EE4FF2D99BA}" type="slidenum">
              <a:rPr lang="ja-JP" altLang="en-US" smtClean="0"/>
              <a:pPr>
                <a:defRPr/>
              </a:pPr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smtClean="0"/>
          </a:p>
        </p:txBody>
      </p:sp>
      <p:sp>
        <p:nvSpPr>
          <p:cNvPr id="4" name="スライド番号プレースホルダ 3"/>
          <p:cNvSpPr txBox="1">
            <a:spLocks noGrp="1"/>
          </p:cNvSpPr>
          <p:nvPr/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042E761-AD04-480F-A809-E93FCDD2D197}" type="slidenum">
              <a:rPr lang="ja-JP" altLang="en-US" sz="12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ja-JP" altLang="en-US" sz="1200">
              <a:latin typeface="+mn-lt"/>
              <a:ea typeface="+mn-ea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smtClean="0"/>
          </a:p>
        </p:txBody>
      </p:sp>
      <p:sp>
        <p:nvSpPr>
          <p:cNvPr id="4" name="スライド番号プレースホルダ 3"/>
          <p:cNvSpPr txBox="1">
            <a:spLocks noGrp="1"/>
          </p:cNvSpPr>
          <p:nvPr/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4E298C6-75D8-4466-B909-C057D0D0480B}" type="slidenum">
              <a:rPr lang="ja-JP" altLang="en-US" sz="12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ja-JP" altLang="en-US" sz="1200">
              <a:latin typeface="+mn-lt"/>
              <a:ea typeface="+mn-ea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4F72B3-5B1C-4BB3-AFEB-0B1FC6D32FEB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smtClean="0"/>
          </a:p>
        </p:txBody>
      </p:sp>
      <p:sp>
        <p:nvSpPr>
          <p:cNvPr id="4" name="スライド番号プレースホルダ 3"/>
          <p:cNvSpPr txBox="1">
            <a:spLocks noGrp="1"/>
          </p:cNvSpPr>
          <p:nvPr/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10D4F86-A395-41B7-BCE3-DAADBB119E68}" type="slidenum">
              <a:rPr lang="ja-JP" altLang="en-US" sz="12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ja-JP" altLang="en-US" sz="1200">
              <a:latin typeface="+mn-lt"/>
              <a:ea typeface="+mn-ea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24579" name="スライド番号プレースホルダ 3"/>
          <p:cNvSpPr txBox="1">
            <a:spLocks noGrp="1"/>
          </p:cNvSpPr>
          <p:nvPr/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EFA0E2B-7F8C-445C-84A0-5E118B70FB3B}" type="slidenum">
              <a:rPr lang="ja-JP" altLang="en-US" sz="1200">
                <a:latin typeface="+mn-lt"/>
                <a:ea typeface="+mn-ea"/>
              </a:rPr>
              <a:pPr algn="r">
                <a:defRPr/>
              </a:pPr>
              <a:t>4</a:t>
            </a:fld>
            <a:endParaRPr lang="en-US" altLang="ja-JP" sz="1200">
              <a:latin typeface="+mn-lt"/>
              <a:ea typeface="+mn-ea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26627" name="スライド番号プレースホルダ 3"/>
          <p:cNvSpPr txBox="1">
            <a:spLocks noGrp="1"/>
          </p:cNvSpPr>
          <p:nvPr/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19EC38E2-FBBE-47D1-80E9-290E9A16D769}" type="slidenum">
              <a:rPr lang="ja-JP" altLang="en-US" sz="1200">
                <a:latin typeface="+mn-lt"/>
                <a:ea typeface="+mn-ea"/>
              </a:rPr>
              <a:pPr algn="r">
                <a:defRPr/>
              </a:pPr>
              <a:t>5</a:t>
            </a:fld>
            <a:endParaRPr lang="en-US" altLang="ja-JP" sz="1200">
              <a:latin typeface="+mn-lt"/>
              <a:ea typeface="+mn-ea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28675" name="スライド番号プレースホルダ 3"/>
          <p:cNvSpPr txBox="1">
            <a:spLocks noGrp="1"/>
          </p:cNvSpPr>
          <p:nvPr/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ABFF5FA-6B5F-451D-B046-1D747DEBB68B}" type="slidenum">
              <a:rPr lang="ja-JP" altLang="en-US" sz="1200">
                <a:latin typeface="+mn-lt"/>
                <a:ea typeface="+mn-ea"/>
              </a:rPr>
              <a:pPr algn="r">
                <a:defRPr/>
              </a:pPr>
              <a:t>6</a:t>
            </a:fld>
            <a:endParaRPr lang="en-US" altLang="ja-JP" sz="1200">
              <a:latin typeface="+mn-lt"/>
              <a:ea typeface="+mn-ea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36867" name="スライド番号プレースホルダ 3"/>
          <p:cNvSpPr txBox="1">
            <a:spLocks noGrp="1"/>
          </p:cNvSpPr>
          <p:nvPr/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EA781409-2C84-4329-B59B-CB6BC7495098}" type="slidenum">
              <a:rPr lang="ja-JP" altLang="en-US" sz="1200">
                <a:latin typeface="+mn-lt"/>
                <a:ea typeface="+mn-ea"/>
              </a:rPr>
              <a:pPr algn="r">
                <a:defRPr/>
              </a:pPr>
              <a:t>9</a:t>
            </a:fld>
            <a:endParaRPr lang="en-US" altLang="ja-JP" sz="1200">
              <a:latin typeface="+mn-lt"/>
              <a:ea typeface="+mn-e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 descr="横線"/>
          <p:cNvSpPr>
            <a:spLocks noChangeArrowheads="1"/>
          </p:cNvSpPr>
          <p:nvPr/>
        </p:nvSpPr>
        <p:spPr bwMode="auto">
          <a:xfrm>
            <a:off x="6699250" y="908050"/>
            <a:ext cx="2192338" cy="5473700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317500" y="404813"/>
            <a:ext cx="6381750" cy="503237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6699250" y="404813"/>
            <a:ext cx="2193925" cy="503237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317500" y="901700"/>
            <a:ext cx="8574088" cy="144463"/>
          </a:xfrm>
          <a:prstGeom prst="rect">
            <a:avLst/>
          </a:prstGeom>
          <a:gradFill rotWithShape="1">
            <a:gsLst>
              <a:gs pos="0">
                <a:schemeClr val="bg2">
                  <a:alpha val="39999"/>
                </a:schemeClr>
              </a:gs>
              <a:gs pos="100000">
                <a:schemeClr val="bg1">
                  <a:alpha val="39999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8" name="Line 17"/>
          <p:cNvSpPr>
            <a:spLocks noChangeShapeType="1"/>
          </p:cNvSpPr>
          <p:nvPr/>
        </p:nvSpPr>
        <p:spPr bwMode="auto">
          <a:xfrm>
            <a:off x="450850" y="3213100"/>
            <a:ext cx="6116638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pic>
        <p:nvPicPr>
          <p:cNvPr id="9" name="Picture 20" descr="sel-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5824538"/>
            <a:ext cx="1624012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2484438" y="5805488"/>
            <a:ext cx="439261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i="1">
                <a:solidFill>
                  <a:srgbClr val="3366CC"/>
                </a:solidFill>
                <a:latin typeface="+mn-lt"/>
                <a:ea typeface="+mn-ea"/>
              </a:rPr>
              <a:t>Department of Computer Science,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i="1">
                <a:solidFill>
                  <a:srgbClr val="3366CC"/>
                </a:solidFill>
                <a:latin typeface="+mn-lt"/>
                <a:ea typeface="+mn-ea"/>
              </a:rPr>
              <a:t>Graduate School of Information Science &amp; Technology,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i="1">
                <a:solidFill>
                  <a:srgbClr val="3366CC"/>
                </a:solidFill>
                <a:latin typeface="+mn-lt"/>
                <a:ea typeface="+mn-ea"/>
              </a:rPr>
              <a:t>Osaka University</a:t>
            </a: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auto">
          <a:xfrm>
            <a:off x="439738" y="3201988"/>
            <a:ext cx="4614862" cy="125412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12" name="Rectangle 27"/>
          <p:cNvSpPr>
            <a:spLocks noChangeArrowheads="1"/>
          </p:cNvSpPr>
          <p:nvPr/>
        </p:nvSpPr>
        <p:spPr bwMode="auto">
          <a:xfrm>
            <a:off x="5054600" y="3201988"/>
            <a:ext cx="1511300" cy="125412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4225" y="2133600"/>
            <a:ext cx="5781675" cy="1008063"/>
          </a:xfrm>
        </p:spPr>
        <p:txBody>
          <a:bodyPr/>
          <a:lstStyle>
            <a:lvl1pPr>
              <a:defRPr sz="44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4225" y="3357563"/>
            <a:ext cx="5781675" cy="79216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13" name="Rectangle 35"/>
          <p:cNvSpPr>
            <a:spLocks noGrp="1" noChangeArrowheads="1"/>
          </p:cNvSpPr>
          <p:nvPr>
            <p:ph type="dt" sz="half" idx="10"/>
          </p:nvPr>
        </p:nvSpPr>
        <p:spPr>
          <a:xfrm>
            <a:off x="539750" y="6526213"/>
            <a:ext cx="1511300" cy="287337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ja-JP" altLang="en-US"/>
              <a:t>2008/10/24</a:t>
            </a:r>
          </a:p>
        </p:txBody>
      </p:sp>
      <p:sp>
        <p:nvSpPr>
          <p:cNvPr id="14" name="Rectangle 36"/>
          <p:cNvSpPr>
            <a:spLocks noGrp="1" noChangeArrowheads="1"/>
          </p:cNvSpPr>
          <p:nvPr>
            <p:ph type="ftr" sz="quarter" idx="11"/>
          </p:nvPr>
        </p:nvSpPr>
        <p:spPr>
          <a:xfrm>
            <a:off x="2087563" y="6526213"/>
            <a:ext cx="4968875" cy="287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平成20年度 情報処理学会 関西支部 支部大会</a:t>
            </a:r>
            <a:endParaRPr lang="ja-JP" altLang="en-US"/>
          </a:p>
        </p:txBody>
      </p:sp>
      <p:sp>
        <p:nvSpPr>
          <p:cNvPr id="15" name="Rectangle 3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883525" y="6524625"/>
            <a:ext cx="1225550" cy="2873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A6B96-E9BC-4E85-BD7C-384DD03FBFCA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平成20年度 情報処理学会 関西支部 支部大会</a:t>
            </a:r>
            <a:endParaRPr lang="ja-JP" alt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2008/10/24</a:t>
            </a:r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C4943-7572-4975-A69B-EC921C1D0DF4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48463" y="115888"/>
            <a:ext cx="2143125" cy="6121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17500" y="115888"/>
            <a:ext cx="6278563" cy="6121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平成20年度 情報処理学会 関西支部 支部大会</a:t>
            </a:r>
            <a:endParaRPr lang="ja-JP" alt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2008/10/24</a:t>
            </a:r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49CC0-8172-466D-9306-FD41509BB135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平成20年度 情報処理学会 関西支部 支部大会</a:t>
            </a:r>
            <a:endParaRPr lang="ja-JP" alt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2008/10/24</a:t>
            </a:r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A05A3-8811-4440-B6B5-3E69E699A39D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平成20年度 情報処理学会 関西支部 支部大会</a:t>
            </a:r>
            <a:endParaRPr lang="ja-JP" alt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2008/10/24</a:t>
            </a:r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2786B-B689-4DB4-AD80-7D63CEB74FEA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038600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038600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平成20年度 情報処理学会 関西支部 支部大会</a:t>
            </a:r>
            <a:endParaRPr lang="ja-JP" alt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2008/10/24</a:t>
            </a:r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8F356-9E0E-4569-9834-C5126DED00F4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平成20年度 情報処理学会 関西支部 支部大会</a:t>
            </a:r>
            <a:endParaRPr lang="ja-JP" altLang="en-US"/>
          </a:p>
        </p:txBody>
      </p:sp>
      <p:sp>
        <p:nvSpPr>
          <p:cNvPr id="8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2008/10/24</a:t>
            </a:r>
          </a:p>
        </p:txBody>
      </p:sp>
      <p:sp>
        <p:nvSpPr>
          <p:cNvPr id="9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B5D37-597B-49A9-8D16-56D1D472C00E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平成20年度 情報処理学会 関西支部 支部大会</a:t>
            </a:r>
            <a:endParaRPr lang="ja-JP" alt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2008/10/24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3AFB4D-C335-4870-968C-1163AFDA9DEA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平成20年度 情報処理学会 関西支部 支部大会</a:t>
            </a:r>
            <a:endParaRPr lang="ja-JP" altLang="en-US"/>
          </a:p>
        </p:txBody>
      </p:sp>
      <p:sp>
        <p:nvSpPr>
          <p:cNvPr id="3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2008/10/24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3A478-3529-49D4-9460-2CB102163A11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平成20年度 情報処理学会 関西支部 支部大会</a:t>
            </a:r>
            <a:endParaRPr lang="ja-JP" alt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2008/10/24</a:t>
            </a:r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069BA-540E-4CC7-97F3-1118AFA14ED4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平成20年度 情報処理学会 関西支部 支部大会</a:t>
            </a:r>
            <a:endParaRPr lang="ja-JP" alt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2008/10/24</a:t>
            </a:r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170FD-4F0A-47F6-A87D-D911D89D0836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Rectangle 37" descr="横線"/>
          <p:cNvSpPr>
            <a:spLocks noChangeArrowheads="1"/>
          </p:cNvSpPr>
          <p:nvPr/>
        </p:nvSpPr>
        <p:spPr bwMode="auto">
          <a:xfrm>
            <a:off x="1908175" y="6588125"/>
            <a:ext cx="6551613" cy="274638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317500" y="1052513"/>
            <a:ext cx="6381750" cy="144462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1059" name="Rectangle 35" descr="横線"/>
          <p:cNvSpPr>
            <a:spLocks noChangeArrowheads="1"/>
          </p:cNvSpPr>
          <p:nvPr/>
        </p:nvSpPr>
        <p:spPr bwMode="auto">
          <a:xfrm>
            <a:off x="6699250" y="1138238"/>
            <a:ext cx="2192338" cy="274637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6699250" y="1052513"/>
            <a:ext cx="2193925" cy="144462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7500" y="115888"/>
            <a:ext cx="857408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875"/>
            <a:ext cx="8229600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pic>
        <p:nvPicPr>
          <p:cNvPr id="1032" name="Picture 38" descr="sel-logo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55600" y="6381750"/>
            <a:ext cx="140811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1835150" y="6608763"/>
            <a:ext cx="668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000" b="1" i="1">
                <a:solidFill>
                  <a:srgbClr val="3366CC"/>
                </a:solidFill>
                <a:latin typeface="+mn-lt"/>
                <a:ea typeface="+mn-ea"/>
              </a:rPr>
              <a:t>Department of Computer Science, Graduate School of Information Science &amp; Technology, Osaka University</a:t>
            </a:r>
          </a:p>
        </p:txBody>
      </p:sp>
      <p:sp>
        <p:nvSpPr>
          <p:cNvPr id="106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308725"/>
            <a:ext cx="56165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ja-JP"/>
              <a:t>平成20年度 情報処理学会 関西支部 支部大会</a:t>
            </a:r>
            <a:endParaRPr lang="ja-JP" altLang="en-US"/>
          </a:p>
        </p:txBody>
      </p:sp>
      <p:sp>
        <p:nvSpPr>
          <p:cNvPr id="1066" name="Rectangle 4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6188" y="6308725"/>
            <a:ext cx="14144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r>
              <a:rPr lang="ja-JP" altLang="en-US"/>
              <a:t>2008/10/24</a:t>
            </a:r>
          </a:p>
        </p:txBody>
      </p:sp>
      <p:sp>
        <p:nvSpPr>
          <p:cNvPr id="1067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ea typeface="+mn-ea"/>
              </a:defRPr>
            </a:lvl1pPr>
          </a:lstStyle>
          <a:p>
            <a:pPr>
              <a:defRPr/>
            </a:pPr>
            <a:fld id="{2FCC71A3-5797-405D-BA9D-25116EA389DE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タイトル 1"/>
          <p:cNvSpPr>
            <a:spLocks noGrp="1"/>
          </p:cNvSpPr>
          <p:nvPr>
            <p:ph type="ctrTitle"/>
          </p:nvPr>
        </p:nvSpPr>
        <p:spPr>
          <a:xfrm>
            <a:off x="466725" y="2133600"/>
            <a:ext cx="6192838" cy="1008063"/>
          </a:xfrm>
        </p:spPr>
        <p:txBody>
          <a:bodyPr/>
          <a:lstStyle/>
          <a:p>
            <a:pPr eaLnBrk="1" hangingPunct="1"/>
            <a:r>
              <a:rPr lang="ja-JP" altLang="en-US" sz="2800" b="0" smtClean="0"/>
              <a:t>コーディングパターンの分類に用いる</a:t>
            </a:r>
            <a:br>
              <a:rPr lang="ja-JP" altLang="en-US" sz="2800" b="0" smtClean="0"/>
            </a:br>
            <a:r>
              <a:rPr lang="ja-JP" altLang="en-US" sz="2800" b="0" smtClean="0"/>
              <a:t>ソフトウェアメトリクスの検討</a:t>
            </a:r>
          </a:p>
        </p:txBody>
      </p:sp>
      <p:sp>
        <p:nvSpPr>
          <p:cNvPr id="15362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 eaLnBrk="1" hangingPunct="1"/>
            <a:r>
              <a:rPr lang="ja-JP" altLang="en-US" sz="2400" smtClean="0"/>
              <a:t>大阪大学　大学院情報科学研究科</a:t>
            </a: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4945063" y="3789363"/>
            <a:ext cx="1571625" cy="204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dist">
              <a:spcBef>
                <a:spcPct val="20000"/>
              </a:spcBef>
            </a:pPr>
            <a:r>
              <a:rPr lang="ja-JP" altLang="en-US" sz="2400"/>
              <a:t>伊達  浩典</a:t>
            </a:r>
          </a:p>
          <a:p>
            <a:pPr algn="dist">
              <a:spcBef>
                <a:spcPct val="20000"/>
              </a:spcBef>
            </a:pPr>
            <a:r>
              <a:rPr lang="ja-JP" altLang="en-US" sz="2400"/>
              <a:t>三宅  達也</a:t>
            </a:r>
          </a:p>
          <a:p>
            <a:pPr algn="dist">
              <a:spcBef>
                <a:spcPct val="20000"/>
              </a:spcBef>
            </a:pPr>
            <a:r>
              <a:rPr lang="ja-JP" altLang="en-US" sz="2400"/>
              <a:t>石尾    隆</a:t>
            </a:r>
          </a:p>
          <a:p>
            <a:pPr algn="dist">
              <a:spcBef>
                <a:spcPct val="20000"/>
              </a:spcBef>
            </a:pPr>
            <a:r>
              <a:rPr lang="ja-JP" altLang="en-US" sz="2400"/>
              <a:t>井上  克郎</a:t>
            </a:r>
          </a:p>
          <a:p>
            <a:pPr algn="dist"/>
            <a:endParaRPr lang="ja-JP" altLang="en-US"/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4587875" y="3789363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400"/>
              <a:t>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テキスト ボックス 28"/>
          <p:cNvSpPr txBox="1">
            <a:spLocks noChangeArrowheads="1"/>
          </p:cNvSpPr>
          <p:nvPr/>
        </p:nvSpPr>
        <p:spPr bwMode="auto">
          <a:xfrm>
            <a:off x="900113" y="6165850"/>
            <a:ext cx="1228725" cy="336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600" u="sng"/>
              <a:t>インスタンス</a:t>
            </a:r>
          </a:p>
        </p:txBody>
      </p:sp>
      <p:sp>
        <p:nvSpPr>
          <p:cNvPr id="33794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平成20年度 情報処理学会 関西支部 支部大会</a:t>
            </a:r>
            <a:endParaRPr lang="ja-JP" altLang="en-US" smtClean="0"/>
          </a:p>
        </p:txBody>
      </p:sp>
      <p:sp>
        <p:nvSpPr>
          <p:cNvPr id="33795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ja-JP" altLang="en-US" smtClean="0"/>
              <a:t>2008/10/24</a:t>
            </a:r>
          </a:p>
        </p:txBody>
      </p:sp>
      <p:sp>
        <p:nvSpPr>
          <p:cNvPr id="21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C5A69-8DFF-4AF8-A21C-06A8C1E2A94B}" type="slidenum">
              <a:rPr lang="ja-JP" altLang="en-US"/>
              <a:pPr>
                <a:defRPr/>
              </a:pPr>
              <a:t>10</a:t>
            </a:fld>
            <a:endParaRPr lang="ja-JP" altLang="en-US"/>
          </a:p>
        </p:txBody>
      </p:sp>
      <p:sp>
        <p:nvSpPr>
          <p:cNvPr id="33797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DEN</a:t>
            </a:r>
            <a:r>
              <a:rPr lang="ja-JP" altLang="en-US" smtClean="0"/>
              <a:t>（</a:t>
            </a:r>
            <a:r>
              <a:rPr lang="en-US" altLang="ja-JP" smtClean="0"/>
              <a:t>DENsity</a:t>
            </a:r>
            <a:r>
              <a:rPr lang="ja-JP" altLang="en-US" smtClean="0"/>
              <a:t>）</a:t>
            </a:r>
          </a:p>
        </p:txBody>
      </p:sp>
      <p:sp>
        <p:nvSpPr>
          <p:cNvPr id="33798" name="コンテンツ プレースホルダ 39"/>
          <p:cNvSpPr>
            <a:spLocks noGrp="1"/>
          </p:cNvSpPr>
          <p:nvPr>
            <p:ph sz="half" idx="4294967295"/>
          </p:nvPr>
        </p:nvSpPr>
        <p:spPr>
          <a:xfrm>
            <a:off x="3635375" y="1577975"/>
            <a:ext cx="5508625" cy="45878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ja-JP" altLang="en-US" smtClean="0"/>
              <a:t>パターンインスタンスの密度（</a:t>
            </a:r>
            <a:r>
              <a:rPr lang="en-US" altLang="ja-JP" smtClean="0"/>
              <a:t>DEN</a:t>
            </a:r>
            <a:r>
              <a:rPr lang="en-US" altLang="ja-JP" sz="2100" smtClean="0"/>
              <a:t>inst</a:t>
            </a:r>
            <a:r>
              <a:rPr lang="ja-JP" altLang="en-US" smtClean="0"/>
              <a:t>）の平均</a:t>
            </a:r>
          </a:p>
          <a:p>
            <a:pPr eaLnBrk="1" hangingPunct="1">
              <a:lnSpc>
                <a:spcPct val="90000"/>
              </a:lnSpc>
            </a:pPr>
            <a:endParaRPr lang="en-US" altLang="ja-JP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ja-JP" sz="2800" smtClean="0"/>
              <a:t>DEN</a:t>
            </a:r>
            <a:r>
              <a:rPr lang="en-US" altLang="ja-JP" sz="2100" smtClean="0"/>
              <a:t>inst </a:t>
            </a:r>
            <a:r>
              <a:rPr lang="en-US" altLang="ja-JP" sz="2800" smtClean="0"/>
              <a:t>= LEN</a:t>
            </a:r>
            <a:r>
              <a:rPr lang="en-US" altLang="ja-JP" sz="2000" smtClean="0"/>
              <a:t>pat</a:t>
            </a:r>
            <a:r>
              <a:rPr lang="en-US" altLang="ja-JP" sz="2800" smtClean="0"/>
              <a:t> / LEN</a:t>
            </a:r>
            <a:r>
              <a:rPr lang="en-US" altLang="ja-JP" sz="2000" smtClean="0"/>
              <a:t>inst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ja-JP" sz="2800" smtClean="0">
                <a:solidFill>
                  <a:schemeClr val="bg1"/>
                </a:solidFill>
              </a:rPr>
              <a:t>DENi</a:t>
            </a:r>
            <a:r>
              <a:rPr lang="en-US" altLang="ja-JP" sz="2100" smtClean="0">
                <a:solidFill>
                  <a:schemeClr val="bg1"/>
                </a:solidFill>
              </a:rPr>
              <a:t>nst</a:t>
            </a:r>
            <a:r>
              <a:rPr lang="en-US" altLang="ja-JP" sz="2100" smtClean="0"/>
              <a:t> </a:t>
            </a:r>
            <a:r>
              <a:rPr lang="en-US" altLang="ja-JP" sz="2800" smtClean="0"/>
              <a:t>= 4 / 6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400" smtClean="0"/>
              <a:t>LEN</a:t>
            </a:r>
            <a:r>
              <a:rPr lang="en-US" altLang="ja-JP" sz="1600" smtClean="0"/>
              <a:t>pat</a:t>
            </a:r>
            <a:endParaRPr lang="en-US" altLang="ja-JP" sz="2400" smtClean="0"/>
          </a:p>
          <a:p>
            <a:pPr lvl="2" eaLnBrk="1" hangingPunct="1">
              <a:lnSpc>
                <a:spcPct val="90000"/>
              </a:lnSpc>
            </a:pPr>
            <a:r>
              <a:rPr lang="ja-JP" altLang="en-US" sz="2000" smtClean="0"/>
              <a:t>コーディングパターンの要素数</a:t>
            </a:r>
            <a:endParaRPr lang="en-US" altLang="ja-JP" sz="20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ja-JP" sz="2400" smtClean="0"/>
              <a:t>LEN</a:t>
            </a:r>
            <a:r>
              <a:rPr lang="en-US" altLang="ja-JP" sz="1600" smtClean="0"/>
              <a:t>inst</a:t>
            </a:r>
            <a:endParaRPr lang="en-US" altLang="ja-JP" sz="2400" smtClean="0"/>
          </a:p>
          <a:p>
            <a:pPr lvl="2" eaLnBrk="1" hangingPunct="1">
              <a:lnSpc>
                <a:spcPct val="90000"/>
              </a:lnSpc>
            </a:pPr>
            <a:r>
              <a:rPr lang="ja-JP" altLang="en-US" sz="2000" smtClean="0"/>
              <a:t>インスタンス開始要素から，</a:t>
            </a:r>
            <a:r>
              <a:rPr lang="en-US" altLang="ja-JP" sz="2000" smtClean="0"/>
              <a:t/>
            </a:r>
            <a:br>
              <a:rPr lang="en-US" altLang="ja-JP" sz="2000" smtClean="0"/>
            </a:br>
            <a:r>
              <a:rPr lang="ja-JP" altLang="en-US" sz="2000" smtClean="0"/>
              <a:t>インスタンス終了要素までの要素数</a:t>
            </a:r>
            <a:endParaRPr lang="en-US" altLang="ja-JP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ja-JP" sz="2800" smtClean="0"/>
          </a:p>
        </p:txBody>
      </p:sp>
      <p:sp>
        <p:nvSpPr>
          <p:cNvPr id="33799" name="テキスト ボックス 7"/>
          <p:cNvSpPr txBox="1">
            <a:spLocks noChangeArrowheads="1"/>
          </p:cNvSpPr>
          <p:nvPr/>
        </p:nvSpPr>
        <p:spPr bwMode="auto">
          <a:xfrm>
            <a:off x="687388" y="1387475"/>
            <a:ext cx="1908175" cy="13208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000"/>
              <a:t>LOOP</a:t>
            </a:r>
          </a:p>
          <a:p>
            <a:r>
              <a:rPr lang="en-US" altLang="ja-JP" sz="2000"/>
              <a:t>a()</a:t>
            </a:r>
          </a:p>
          <a:p>
            <a:r>
              <a:rPr lang="en-US" altLang="ja-JP" sz="2000"/>
              <a:t>b()</a:t>
            </a:r>
          </a:p>
          <a:p>
            <a:r>
              <a:rPr lang="en-US" altLang="ja-JP" sz="2000"/>
              <a:t>END-LOOP</a:t>
            </a:r>
          </a:p>
        </p:txBody>
      </p:sp>
      <p:sp>
        <p:nvSpPr>
          <p:cNvPr id="27" name="メモ 26"/>
          <p:cNvSpPr/>
          <p:nvPr/>
        </p:nvSpPr>
        <p:spPr>
          <a:xfrm>
            <a:off x="539750" y="3070225"/>
            <a:ext cx="2212975" cy="3022600"/>
          </a:xfrm>
          <a:prstGeom prst="foldedCorner">
            <a:avLst>
              <a:gd name="adj" fmla="val 1449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600">
              <a:solidFill>
                <a:schemeClr val="tx1"/>
              </a:solidFill>
            </a:endParaRPr>
          </a:p>
        </p:txBody>
      </p:sp>
      <p:sp>
        <p:nvSpPr>
          <p:cNvPr id="33801" name="テキスト ボックス 9"/>
          <p:cNvSpPr txBox="1">
            <a:spLocks noChangeArrowheads="1"/>
          </p:cNvSpPr>
          <p:nvPr/>
        </p:nvSpPr>
        <p:spPr bwMode="auto">
          <a:xfrm>
            <a:off x="682625" y="3141663"/>
            <a:ext cx="185420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000"/>
              <a:t>v()</a:t>
            </a:r>
          </a:p>
          <a:p>
            <a:r>
              <a:rPr lang="en-US" altLang="ja-JP" sz="2000" b="1" i="1" u="sng">
                <a:solidFill>
                  <a:srgbClr val="FF0000"/>
                </a:solidFill>
              </a:rPr>
              <a:t>LOOP</a:t>
            </a:r>
          </a:p>
          <a:p>
            <a:r>
              <a:rPr lang="en-US" altLang="ja-JP" sz="2000" b="1" i="1" u="sng">
                <a:solidFill>
                  <a:srgbClr val="FF0000"/>
                </a:solidFill>
              </a:rPr>
              <a:t>a()</a:t>
            </a:r>
          </a:p>
          <a:p>
            <a:r>
              <a:rPr lang="en-US" altLang="ja-JP" sz="2000" b="1" i="1" u="sng">
                <a:solidFill>
                  <a:srgbClr val="FF0000"/>
                </a:solidFill>
              </a:rPr>
              <a:t>b()</a:t>
            </a:r>
          </a:p>
          <a:p>
            <a:r>
              <a:rPr lang="en-US" altLang="ja-JP" sz="2000"/>
              <a:t>w()</a:t>
            </a:r>
          </a:p>
          <a:p>
            <a:r>
              <a:rPr lang="en-US" altLang="ja-JP" sz="2000"/>
              <a:t>x()</a:t>
            </a:r>
          </a:p>
          <a:p>
            <a:r>
              <a:rPr lang="en-US" altLang="ja-JP" sz="2000" b="1" i="1" u="sng">
                <a:solidFill>
                  <a:srgbClr val="FF0000"/>
                </a:solidFill>
              </a:rPr>
              <a:t>END-LOOP</a:t>
            </a:r>
          </a:p>
          <a:p>
            <a:r>
              <a:rPr lang="en-US" altLang="ja-JP" sz="2000"/>
              <a:t>y()</a:t>
            </a:r>
          </a:p>
          <a:p>
            <a:r>
              <a:rPr lang="en-US" altLang="ja-JP" sz="2000"/>
              <a:t>z()</a:t>
            </a:r>
          </a:p>
        </p:txBody>
      </p:sp>
      <p:sp>
        <p:nvSpPr>
          <p:cNvPr id="33802" name="テキスト ボックス 21"/>
          <p:cNvSpPr txBox="1">
            <a:spLocks noChangeArrowheads="1"/>
          </p:cNvSpPr>
          <p:nvPr/>
        </p:nvSpPr>
        <p:spPr bwMode="auto">
          <a:xfrm>
            <a:off x="684213" y="2660650"/>
            <a:ext cx="1968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ja-JP" altLang="en-US" sz="1600" u="sng"/>
              <a:t>コーディングパターン</a:t>
            </a:r>
          </a:p>
        </p:txBody>
      </p:sp>
      <p:grpSp>
        <p:nvGrpSpPr>
          <p:cNvPr id="2" name="グループ化 38"/>
          <p:cNvGrpSpPr>
            <a:grpSpLocks/>
          </p:cNvGrpSpPr>
          <p:nvPr/>
        </p:nvGrpSpPr>
        <p:grpSpPr bwMode="auto">
          <a:xfrm>
            <a:off x="611188" y="3141663"/>
            <a:ext cx="1854200" cy="2879725"/>
            <a:chOff x="7143768" y="2500306"/>
            <a:chExt cx="1428760" cy="3357586"/>
          </a:xfrm>
        </p:grpSpPr>
        <p:sp>
          <p:nvSpPr>
            <p:cNvPr id="23" name="正方形/長方形 22"/>
            <p:cNvSpPr/>
            <p:nvPr/>
          </p:nvSpPr>
          <p:spPr>
            <a:xfrm>
              <a:off x="7143768" y="2927870"/>
              <a:ext cx="1428760" cy="2145228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7143768" y="2500306"/>
              <a:ext cx="1428760" cy="427564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1600">
                <a:solidFill>
                  <a:srgbClr val="FFFFFF"/>
                </a:solidFill>
              </a:endParaRPr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7143768" y="5073098"/>
              <a:ext cx="1428760" cy="784794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1600">
                <a:solidFill>
                  <a:srgbClr val="FFFFFF"/>
                </a:solidFill>
              </a:endParaRPr>
            </a:p>
          </p:txBody>
        </p:sp>
      </p:grpSp>
      <p:sp>
        <p:nvSpPr>
          <p:cNvPr id="41" name="右中かっこ 40"/>
          <p:cNvSpPr/>
          <p:nvPr/>
        </p:nvSpPr>
        <p:spPr>
          <a:xfrm>
            <a:off x="2484438" y="3500438"/>
            <a:ext cx="268287" cy="1800225"/>
          </a:xfrm>
          <a:prstGeom prst="rightBrace">
            <a:avLst>
              <a:gd name="adj1" fmla="val 8333"/>
              <a:gd name="adj2" fmla="val 49498"/>
            </a:avLst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1600"/>
          </a:p>
        </p:txBody>
      </p:sp>
      <p:sp>
        <p:nvSpPr>
          <p:cNvPr id="44" name="右中かっこ 43"/>
          <p:cNvSpPr/>
          <p:nvPr/>
        </p:nvSpPr>
        <p:spPr>
          <a:xfrm>
            <a:off x="2411413" y="1458913"/>
            <a:ext cx="182562" cy="1058862"/>
          </a:xfrm>
          <a:prstGeom prst="rightBrace">
            <a:avLst>
              <a:gd name="adj1" fmla="val 8333"/>
              <a:gd name="adj2" fmla="val 49498"/>
            </a:avLst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1600"/>
          </a:p>
        </p:txBody>
      </p:sp>
      <p:sp>
        <p:nvSpPr>
          <p:cNvPr id="51" name="テキスト ボックス 50"/>
          <p:cNvSpPr txBox="1">
            <a:spLocks noChangeArrowheads="1"/>
          </p:cNvSpPr>
          <p:nvPr/>
        </p:nvSpPr>
        <p:spPr bwMode="auto">
          <a:xfrm>
            <a:off x="2689225" y="1797050"/>
            <a:ext cx="8747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u="sng"/>
              <a:t>LEN</a:t>
            </a:r>
            <a:r>
              <a:rPr lang="en-US" altLang="ja-JP" sz="1400" u="sng"/>
              <a:t>pat</a:t>
            </a:r>
          </a:p>
        </p:txBody>
      </p:sp>
      <p:sp>
        <p:nvSpPr>
          <p:cNvPr id="52" name="テキスト ボックス 51"/>
          <p:cNvSpPr txBox="1">
            <a:spLocks noChangeArrowheads="1"/>
          </p:cNvSpPr>
          <p:nvPr/>
        </p:nvSpPr>
        <p:spPr bwMode="auto">
          <a:xfrm>
            <a:off x="2843213" y="4221163"/>
            <a:ext cx="9048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u="sng"/>
              <a:t>LEN</a:t>
            </a:r>
            <a:r>
              <a:rPr lang="en-US" altLang="ja-JP" sz="1400" u="sng"/>
              <a:t>inst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4" grpId="0" animBg="1"/>
      <p:bldP spid="51" grpId="0"/>
      <p:bldP spid="5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>
                <a:solidFill>
                  <a:schemeClr val="bg1"/>
                </a:solidFill>
              </a:rPr>
              <a:t>平成20年度 情報処理学会 関西支部 支部大会</a:t>
            </a:r>
            <a:endParaRPr lang="ja-JP" altLang="en-US" smtClean="0">
              <a:solidFill>
                <a:schemeClr val="bg1"/>
              </a:solidFill>
            </a:endParaRPr>
          </a:p>
        </p:txBody>
      </p:sp>
      <p:sp>
        <p:nvSpPr>
          <p:cNvPr id="35842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ja-JP" altLang="en-US" smtClean="0"/>
              <a:t>2008/10/24</a:t>
            </a:r>
          </a:p>
        </p:txBody>
      </p:sp>
      <p:sp>
        <p:nvSpPr>
          <p:cNvPr id="71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F9CF58-93C2-4C35-BD49-51A0BB3E772D}" type="slidenum">
              <a:rPr lang="ja-JP" altLang="en-US"/>
              <a:pPr>
                <a:defRPr/>
              </a:pPr>
              <a:t>11</a:t>
            </a:fld>
            <a:endParaRPr lang="ja-JP" altLang="en-US"/>
          </a:p>
        </p:txBody>
      </p:sp>
      <p:sp>
        <p:nvSpPr>
          <p:cNvPr id="35844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RAD</a:t>
            </a:r>
            <a:r>
              <a:rPr lang="ja-JP" altLang="en-US" smtClean="0"/>
              <a:t>（</a:t>
            </a:r>
            <a:r>
              <a:rPr lang="en-US" altLang="ja-JP" smtClean="0"/>
              <a:t>RADius</a:t>
            </a:r>
            <a:r>
              <a:rPr lang="ja-JP" altLang="en-US" smtClean="0"/>
              <a:t>）</a:t>
            </a:r>
          </a:p>
        </p:txBody>
      </p:sp>
      <p:sp>
        <p:nvSpPr>
          <p:cNvPr id="35845" name="コンテンツ プレースホルダ 2"/>
          <p:cNvSpPr>
            <a:spLocks noGrp="1"/>
          </p:cNvSpPr>
          <p:nvPr>
            <p:ph idx="4294967295"/>
          </p:nvPr>
        </p:nvSpPr>
        <p:spPr>
          <a:xfrm>
            <a:off x="457200" y="1412875"/>
            <a:ext cx="8229600" cy="1016000"/>
          </a:xfrm>
        </p:spPr>
        <p:txBody>
          <a:bodyPr/>
          <a:lstStyle/>
          <a:p>
            <a:pPr eaLnBrk="1" hangingPunct="1"/>
            <a:r>
              <a:rPr lang="ja-JP" altLang="en-US" smtClean="0"/>
              <a:t>パターンインスタンスのパッケージ間の分散度合</a:t>
            </a:r>
          </a:p>
        </p:txBody>
      </p:sp>
      <p:sp>
        <p:nvSpPr>
          <p:cNvPr id="35846" name="Line 59"/>
          <p:cNvSpPr>
            <a:spLocks noChangeShapeType="1"/>
          </p:cNvSpPr>
          <p:nvPr/>
        </p:nvSpPr>
        <p:spPr bwMode="auto">
          <a:xfrm>
            <a:off x="4713288" y="3319463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47" name="Line 60"/>
          <p:cNvSpPr>
            <a:spLocks noChangeShapeType="1"/>
          </p:cNvSpPr>
          <p:nvPr/>
        </p:nvSpPr>
        <p:spPr bwMode="auto">
          <a:xfrm>
            <a:off x="4857750" y="3319463"/>
            <a:ext cx="0" cy="2016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48" name="Line 61"/>
          <p:cNvSpPr>
            <a:spLocks noChangeShapeType="1"/>
          </p:cNvSpPr>
          <p:nvPr/>
        </p:nvSpPr>
        <p:spPr bwMode="auto">
          <a:xfrm>
            <a:off x="4713288" y="5335588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49" name="Text Box 62"/>
          <p:cNvSpPr txBox="1">
            <a:spLocks noChangeArrowheads="1"/>
          </p:cNvSpPr>
          <p:nvPr/>
        </p:nvSpPr>
        <p:spPr bwMode="auto">
          <a:xfrm>
            <a:off x="4787900" y="3895725"/>
            <a:ext cx="3603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800"/>
              <a:t>1</a:t>
            </a:r>
          </a:p>
        </p:txBody>
      </p:sp>
      <p:sp>
        <p:nvSpPr>
          <p:cNvPr id="35850" name="Line 84"/>
          <p:cNvSpPr>
            <a:spLocks noChangeShapeType="1"/>
          </p:cNvSpPr>
          <p:nvPr/>
        </p:nvSpPr>
        <p:spPr bwMode="auto">
          <a:xfrm>
            <a:off x="8531225" y="2705100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51" name="Freeform 85"/>
          <p:cNvSpPr>
            <a:spLocks/>
          </p:cNvSpPr>
          <p:nvPr/>
        </p:nvSpPr>
        <p:spPr bwMode="auto">
          <a:xfrm>
            <a:off x="8659813" y="2700338"/>
            <a:ext cx="15875" cy="3027362"/>
          </a:xfrm>
          <a:custGeom>
            <a:avLst/>
            <a:gdLst>
              <a:gd name="T0" fmla="*/ 0 w 10"/>
              <a:gd name="T1" fmla="*/ 0 h 1907"/>
              <a:gd name="T2" fmla="*/ 2147483647 w 10"/>
              <a:gd name="T3" fmla="*/ 2147483647 h 1907"/>
              <a:gd name="T4" fmla="*/ 0 60000 65536"/>
              <a:gd name="T5" fmla="*/ 0 60000 65536"/>
              <a:gd name="T6" fmla="*/ 0 w 10"/>
              <a:gd name="T7" fmla="*/ 0 h 1907"/>
              <a:gd name="T8" fmla="*/ 10 w 10"/>
              <a:gd name="T9" fmla="*/ 1907 h 190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" h="1907">
                <a:moveTo>
                  <a:pt x="0" y="0"/>
                </a:moveTo>
                <a:lnTo>
                  <a:pt x="10" y="1907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52" name="Line 86"/>
          <p:cNvSpPr>
            <a:spLocks noChangeShapeType="1"/>
          </p:cNvSpPr>
          <p:nvPr/>
        </p:nvSpPr>
        <p:spPr bwMode="auto">
          <a:xfrm>
            <a:off x="8531225" y="5729288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53" name="Text Box 87"/>
          <p:cNvSpPr txBox="1">
            <a:spLocks noChangeArrowheads="1"/>
          </p:cNvSpPr>
          <p:nvPr/>
        </p:nvSpPr>
        <p:spPr bwMode="auto">
          <a:xfrm>
            <a:off x="8675688" y="3784600"/>
            <a:ext cx="3603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800"/>
              <a:t>2</a:t>
            </a:r>
          </a:p>
        </p:txBody>
      </p:sp>
      <p:sp>
        <p:nvSpPr>
          <p:cNvPr id="35854" name="Freeform 102"/>
          <p:cNvSpPr>
            <a:spLocks/>
          </p:cNvSpPr>
          <p:nvPr/>
        </p:nvSpPr>
        <p:spPr bwMode="auto">
          <a:xfrm>
            <a:off x="3241675" y="3354388"/>
            <a:ext cx="792163" cy="701675"/>
          </a:xfrm>
          <a:custGeom>
            <a:avLst/>
            <a:gdLst>
              <a:gd name="T0" fmla="*/ 0 w 499"/>
              <a:gd name="T1" fmla="*/ 2147483647 h 442"/>
              <a:gd name="T2" fmla="*/ 2147483647 w 499"/>
              <a:gd name="T3" fmla="*/ 2147483647 h 442"/>
              <a:gd name="T4" fmla="*/ 2147483647 w 499"/>
              <a:gd name="T5" fmla="*/ 2147483647 h 442"/>
              <a:gd name="T6" fmla="*/ 2147483647 w 499"/>
              <a:gd name="T7" fmla="*/ 2147483647 h 442"/>
              <a:gd name="T8" fmla="*/ 2147483647 w 499"/>
              <a:gd name="T9" fmla="*/ 2147483647 h 442"/>
              <a:gd name="T10" fmla="*/ 2147483647 w 499"/>
              <a:gd name="T11" fmla="*/ 0 h 442"/>
              <a:gd name="T12" fmla="*/ 2147483647 w 499"/>
              <a:gd name="T13" fmla="*/ 2147483647 h 442"/>
              <a:gd name="T14" fmla="*/ 0 w 499"/>
              <a:gd name="T15" fmla="*/ 2147483647 h 4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99"/>
              <a:gd name="T25" fmla="*/ 0 h 442"/>
              <a:gd name="T26" fmla="*/ 499 w 499"/>
              <a:gd name="T27" fmla="*/ 442 h 44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99" h="442">
                <a:moveTo>
                  <a:pt x="0" y="94"/>
                </a:moveTo>
                <a:lnTo>
                  <a:pt x="2" y="442"/>
                </a:lnTo>
                <a:lnTo>
                  <a:pt x="496" y="442"/>
                </a:lnTo>
                <a:lnTo>
                  <a:pt x="499" y="94"/>
                </a:lnTo>
                <a:lnTo>
                  <a:pt x="311" y="93"/>
                </a:lnTo>
                <a:lnTo>
                  <a:pt x="228" y="0"/>
                </a:lnTo>
                <a:lnTo>
                  <a:pt x="91" y="3"/>
                </a:lnTo>
                <a:lnTo>
                  <a:pt x="0" y="94"/>
                </a:ln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b" anchorCtr="1"/>
          <a:lstStyle/>
          <a:p>
            <a:r>
              <a:rPr lang="en-US" altLang="ja-JP"/>
              <a:t>pkg</a:t>
            </a:r>
            <a:endParaRPr lang="ja-JP" altLang="en-US"/>
          </a:p>
        </p:txBody>
      </p:sp>
      <p:sp>
        <p:nvSpPr>
          <p:cNvPr id="35855" name="Freeform 103"/>
          <p:cNvSpPr>
            <a:spLocks/>
          </p:cNvSpPr>
          <p:nvPr/>
        </p:nvSpPr>
        <p:spPr bwMode="auto">
          <a:xfrm>
            <a:off x="2738438" y="4722813"/>
            <a:ext cx="503237" cy="215900"/>
          </a:xfrm>
          <a:custGeom>
            <a:avLst/>
            <a:gdLst>
              <a:gd name="T0" fmla="*/ 0 w 408"/>
              <a:gd name="T1" fmla="*/ 0 h 181"/>
              <a:gd name="T2" fmla="*/ 2147483647 w 408"/>
              <a:gd name="T3" fmla="*/ 0 h 181"/>
              <a:gd name="T4" fmla="*/ 2147483647 w 408"/>
              <a:gd name="T5" fmla="*/ 2147483647 h 181"/>
              <a:gd name="T6" fmla="*/ 2147483647 w 408"/>
              <a:gd name="T7" fmla="*/ 2147483647 h 181"/>
              <a:gd name="T8" fmla="*/ 2147483647 w 408"/>
              <a:gd name="T9" fmla="*/ 2147483647 h 181"/>
              <a:gd name="T10" fmla="*/ 0 w 408"/>
              <a:gd name="T11" fmla="*/ 2147483647 h 181"/>
              <a:gd name="T12" fmla="*/ 0 w 408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8"/>
              <a:gd name="T22" fmla="*/ 0 h 181"/>
              <a:gd name="T23" fmla="*/ 408 w 408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8" h="181">
                <a:moveTo>
                  <a:pt x="0" y="0"/>
                </a:moveTo>
                <a:lnTo>
                  <a:pt x="408" y="0"/>
                </a:lnTo>
                <a:lnTo>
                  <a:pt x="408" y="90"/>
                </a:lnTo>
                <a:lnTo>
                  <a:pt x="227" y="90"/>
                </a:lnTo>
                <a:lnTo>
                  <a:pt x="227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56" name="AutoShape 106"/>
          <p:cNvSpPr>
            <a:spLocks noChangeArrowheads="1"/>
          </p:cNvSpPr>
          <p:nvPr/>
        </p:nvSpPr>
        <p:spPr bwMode="auto">
          <a:xfrm flipV="1">
            <a:off x="2667000" y="4578350"/>
            <a:ext cx="647700" cy="720725"/>
          </a:xfrm>
          <a:prstGeom prst="foldedCorner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ja-JP" altLang="en-US"/>
          </a:p>
        </p:txBody>
      </p:sp>
      <p:sp>
        <p:nvSpPr>
          <p:cNvPr id="35857" name="AutoShape 107"/>
          <p:cNvSpPr>
            <a:spLocks noChangeArrowheads="1"/>
          </p:cNvSpPr>
          <p:nvPr/>
        </p:nvSpPr>
        <p:spPr bwMode="auto">
          <a:xfrm flipV="1">
            <a:off x="3890963" y="4578350"/>
            <a:ext cx="647700" cy="720725"/>
          </a:xfrm>
          <a:prstGeom prst="foldedCorner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ja-JP" altLang="en-US"/>
          </a:p>
        </p:txBody>
      </p:sp>
      <p:sp>
        <p:nvSpPr>
          <p:cNvPr id="35858" name="Text Box 108"/>
          <p:cNvSpPr txBox="1">
            <a:spLocks noChangeArrowheads="1"/>
          </p:cNvSpPr>
          <p:nvPr/>
        </p:nvSpPr>
        <p:spPr bwMode="auto">
          <a:xfrm>
            <a:off x="2451100" y="5299075"/>
            <a:ext cx="1111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ファイル</a:t>
            </a:r>
            <a:r>
              <a:rPr lang="en-US" altLang="ja-JP"/>
              <a:t>A</a:t>
            </a:r>
          </a:p>
        </p:txBody>
      </p:sp>
      <p:sp>
        <p:nvSpPr>
          <p:cNvPr id="35859" name="Text Box 109"/>
          <p:cNvSpPr txBox="1">
            <a:spLocks noChangeArrowheads="1"/>
          </p:cNvSpPr>
          <p:nvPr/>
        </p:nvSpPr>
        <p:spPr bwMode="auto">
          <a:xfrm>
            <a:off x="3675063" y="5299075"/>
            <a:ext cx="1111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ファイル</a:t>
            </a:r>
            <a:r>
              <a:rPr lang="en-US" altLang="ja-JP"/>
              <a:t>B</a:t>
            </a:r>
          </a:p>
        </p:txBody>
      </p:sp>
      <p:sp>
        <p:nvSpPr>
          <p:cNvPr id="35860" name="Freeform 110"/>
          <p:cNvSpPr>
            <a:spLocks/>
          </p:cNvSpPr>
          <p:nvPr/>
        </p:nvSpPr>
        <p:spPr bwMode="auto">
          <a:xfrm>
            <a:off x="3962400" y="5010150"/>
            <a:ext cx="503238" cy="215900"/>
          </a:xfrm>
          <a:custGeom>
            <a:avLst/>
            <a:gdLst>
              <a:gd name="T0" fmla="*/ 0 w 408"/>
              <a:gd name="T1" fmla="*/ 0 h 181"/>
              <a:gd name="T2" fmla="*/ 2147483647 w 408"/>
              <a:gd name="T3" fmla="*/ 0 h 181"/>
              <a:gd name="T4" fmla="*/ 2147483647 w 408"/>
              <a:gd name="T5" fmla="*/ 2147483647 h 181"/>
              <a:gd name="T6" fmla="*/ 2147483647 w 408"/>
              <a:gd name="T7" fmla="*/ 2147483647 h 181"/>
              <a:gd name="T8" fmla="*/ 2147483647 w 408"/>
              <a:gd name="T9" fmla="*/ 2147483647 h 181"/>
              <a:gd name="T10" fmla="*/ 0 w 408"/>
              <a:gd name="T11" fmla="*/ 2147483647 h 181"/>
              <a:gd name="T12" fmla="*/ 0 w 408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8"/>
              <a:gd name="T22" fmla="*/ 0 h 181"/>
              <a:gd name="T23" fmla="*/ 408 w 408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8" h="181">
                <a:moveTo>
                  <a:pt x="0" y="0"/>
                </a:moveTo>
                <a:lnTo>
                  <a:pt x="408" y="0"/>
                </a:lnTo>
                <a:lnTo>
                  <a:pt x="408" y="90"/>
                </a:lnTo>
                <a:lnTo>
                  <a:pt x="227" y="90"/>
                </a:lnTo>
                <a:lnTo>
                  <a:pt x="227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61" name="Freeform 111"/>
          <p:cNvSpPr>
            <a:spLocks/>
          </p:cNvSpPr>
          <p:nvPr/>
        </p:nvSpPr>
        <p:spPr bwMode="auto">
          <a:xfrm>
            <a:off x="2954338" y="4291013"/>
            <a:ext cx="1223962" cy="287337"/>
          </a:xfrm>
          <a:custGeom>
            <a:avLst/>
            <a:gdLst>
              <a:gd name="T0" fmla="*/ 0 w 771"/>
              <a:gd name="T1" fmla="*/ 2147483647 h 181"/>
              <a:gd name="T2" fmla="*/ 0 w 771"/>
              <a:gd name="T3" fmla="*/ 0 h 181"/>
              <a:gd name="T4" fmla="*/ 2147483647 w 771"/>
              <a:gd name="T5" fmla="*/ 0 h 181"/>
              <a:gd name="T6" fmla="*/ 2147483647 w 771"/>
              <a:gd name="T7" fmla="*/ 2147483647 h 181"/>
              <a:gd name="T8" fmla="*/ 0 60000 65536"/>
              <a:gd name="T9" fmla="*/ 0 60000 65536"/>
              <a:gd name="T10" fmla="*/ 0 60000 65536"/>
              <a:gd name="T11" fmla="*/ 0 60000 65536"/>
              <a:gd name="T12" fmla="*/ 0 w 771"/>
              <a:gd name="T13" fmla="*/ 0 h 181"/>
              <a:gd name="T14" fmla="*/ 771 w 771"/>
              <a:gd name="T15" fmla="*/ 181 h 1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1" h="181">
                <a:moveTo>
                  <a:pt x="0" y="181"/>
                </a:moveTo>
                <a:lnTo>
                  <a:pt x="0" y="0"/>
                </a:lnTo>
                <a:lnTo>
                  <a:pt x="771" y="0"/>
                </a:lnTo>
                <a:lnTo>
                  <a:pt x="771" y="181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62" name="Line 113"/>
          <p:cNvSpPr>
            <a:spLocks noChangeShapeType="1"/>
          </p:cNvSpPr>
          <p:nvPr/>
        </p:nvSpPr>
        <p:spPr bwMode="auto">
          <a:xfrm>
            <a:off x="2738438" y="501015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63" name="Line 114"/>
          <p:cNvSpPr>
            <a:spLocks noChangeShapeType="1"/>
          </p:cNvSpPr>
          <p:nvPr/>
        </p:nvSpPr>
        <p:spPr bwMode="auto">
          <a:xfrm>
            <a:off x="2738438" y="515461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64" name="Line 115"/>
          <p:cNvSpPr>
            <a:spLocks noChangeShapeType="1"/>
          </p:cNvSpPr>
          <p:nvPr/>
        </p:nvSpPr>
        <p:spPr bwMode="auto">
          <a:xfrm>
            <a:off x="3962400" y="4651375"/>
            <a:ext cx="217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65" name="Line 116"/>
          <p:cNvSpPr>
            <a:spLocks noChangeShapeType="1"/>
          </p:cNvSpPr>
          <p:nvPr/>
        </p:nvSpPr>
        <p:spPr bwMode="auto">
          <a:xfrm>
            <a:off x="3962400" y="479425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66" name="Freeform 118"/>
          <p:cNvSpPr>
            <a:spLocks/>
          </p:cNvSpPr>
          <p:nvPr/>
        </p:nvSpPr>
        <p:spPr bwMode="auto">
          <a:xfrm>
            <a:off x="6802438" y="2797175"/>
            <a:ext cx="792162" cy="701675"/>
          </a:xfrm>
          <a:custGeom>
            <a:avLst/>
            <a:gdLst>
              <a:gd name="T0" fmla="*/ 0 w 499"/>
              <a:gd name="T1" fmla="*/ 2147483647 h 442"/>
              <a:gd name="T2" fmla="*/ 2147483647 w 499"/>
              <a:gd name="T3" fmla="*/ 2147483647 h 442"/>
              <a:gd name="T4" fmla="*/ 2147483647 w 499"/>
              <a:gd name="T5" fmla="*/ 2147483647 h 442"/>
              <a:gd name="T6" fmla="*/ 2147483647 w 499"/>
              <a:gd name="T7" fmla="*/ 2147483647 h 442"/>
              <a:gd name="T8" fmla="*/ 2147483647 w 499"/>
              <a:gd name="T9" fmla="*/ 2147483647 h 442"/>
              <a:gd name="T10" fmla="*/ 2147483647 w 499"/>
              <a:gd name="T11" fmla="*/ 0 h 442"/>
              <a:gd name="T12" fmla="*/ 2147483647 w 499"/>
              <a:gd name="T13" fmla="*/ 2147483647 h 442"/>
              <a:gd name="T14" fmla="*/ 0 w 499"/>
              <a:gd name="T15" fmla="*/ 2147483647 h 4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99"/>
              <a:gd name="T25" fmla="*/ 0 h 442"/>
              <a:gd name="T26" fmla="*/ 499 w 499"/>
              <a:gd name="T27" fmla="*/ 442 h 44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99" h="442">
                <a:moveTo>
                  <a:pt x="0" y="94"/>
                </a:moveTo>
                <a:lnTo>
                  <a:pt x="2" y="442"/>
                </a:lnTo>
                <a:lnTo>
                  <a:pt x="496" y="442"/>
                </a:lnTo>
                <a:lnTo>
                  <a:pt x="499" y="94"/>
                </a:lnTo>
                <a:lnTo>
                  <a:pt x="311" y="93"/>
                </a:lnTo>
                <a:lnTo>
                  <a:pt x="228" y="0"/>
                </a:lnTo>
                <a:lnTo>
                  <a:pt x="91" y="3"/>
                </a:lnTo>
                <a:lnTo>
                  <a:pt x="0" y="94"/>
                </a:ln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b" anchorCtr="1"/>
          <a:lstStyle/>
          <a:p>
            <a:r>
              <a:rPr lang="en-US" altLang="ja-JP"/>
              <a:t>pkg</a:t>
            </a:r>
            <a:endParaRPr lang="ja-JP" altLang="en-US"/>
          </a:p>
        </p:txBody>
      </p:sp>
      <p:sp>
        <p:nvSpPr>
          <p:cNvPr id="35867" name="Freeform 119"/>
          <p:cNvSpPr>
            <a:spLocks/>
          </p:cNvSpPr>
          <p:nvPr/>
        </p:nvSpPr>
        <p:spPr bwMode="auto">
          <a:xfrm>
            <a:off x="5938838" y="3856038"/>
            <a:ext cx="792162" cy="701675"/>
          </a:xfrm>
          <a:custGeom>
            <a:avLst/>
            <a:gdLst>
              <a:gd name="T0" fmla="*/ 0 w 499"/>
              <a:gd name="T1" fmla="*/ 2147483647 h 442"/>
              <a:gd name="T2" fmla="*/ 2147483647 w 499"/>
              <a:gd name="T3" fmla="*/ 2147483647 h 442"/>
              <a:gd name="T4" fmla="*/ 2147483647 w 499"/>
              <a:gd name="T5" fmla="*/ 2147483647 h 442"/>
              <a:gd name="T6" fmla="*/ 2147483647 w 499"/>
              <a:gd name="T7" fmla="*/ 2147483647 h 442"/>
              <a:gd name="T8" fmla="*/ 2147483647 w 499"/>
              <a:gd name="T9" fmla="*/ 2147483647 h 442"/>
              <a:gd name="T10" fmla="*/ 2147483647 w 499"/>
              <a:gd name="T11" fmla="*/ 0 h 442"/>
              <a:gd name="T12" fmla="*/ 2147483647 w 499"/>
              <a:gd name="T13" fmla="*/ 2147483647 h 442"/>
              <a:gd name="T14" fmla="*/ 0 w 499"/>
              <a:gd name="T15" fmla="*/ 2147483647 h 4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99"/>
              <a:gd name="T25" fmla="*/ 0 h 442"/>
              <a:gd name="T26" fmla="*/ 499 w 499"/>
              <a:gd name="T27" fmla="*/ 442 h 44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99" h="442">
                <a:moveTo>
                  <a:pt x="0" y="94"/>
                </a:moveTo>
                <a:lnTo>
                  <a:pt x="2" y="442"/>
                </a:lnTo>
                <a:lnTo>
                  <a:pt x="496" y="442"/>
                </a:lnTo>
                <a:lnTo>
                  <a:pt x="499" y="94"/>
                </a:lnTo>
                <a:lnTo>
                  <a:pt x="311" y="93"/>
                </a:lnTo>
                <a:lnTo>
                  <a:pt x="228" y="0"/>
                </a:lnTo>
                <a:lnTo>
                  <a:pt x="91" y="3"/>
                </a:lnTo>
                <a:lnTo>
                  <a:pt x="0" y="94"/>
                </a:ln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b" anchorCtr="1"/>
          <a:lstStyle/>
          <a:p>
            <a:r>
              <a:rPr lang="en-US" altLang="ja-JP"/>
              <a:t>pkg</a:t>
            </a:r>
            <a:endParaRPr lang="ja-JP" altLang="en-US"/>
          </a:p>
        </p:txBody>
      </p:sp>
      <p:sp>
        <p:nvSpPr>
          <p:cNvPr id="35868" name="AutoShape 120"/>
          <p:cNvSpPr>
            <a:spLocks noChangeArrowheads="1"/>
          </p:cNvSpPr>
          <p:nvPr/>
        </p:nvSpPr>
        <p:spPr bwMode="auto">
          <a:xfrm flipV="1">
            <a:off x="5507038" y="5008563"/>
            <a:ext cx="647700" cy="720725"/>
          </a:xfrm>
          <a:prstGeom prst="foldedCorner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ja-JP" altLang="en-US"/>
          </a:p>
        </p:txBody>
      </p:sp>
      <p:sp>
        <p:nvSpPr>
          <p:cNvPr id="35869" name="AutoShape 121"/>
          <p:cNvSpPr>
            <a:spLocks noChangeArrowheads="1"/>
          </p:cNvSpPr>
          <p:nvPr/>
        </p:nvSpPr>
        <p:spPr bwMode="auto">
          <a:xfrm flipV="1">
            <a:off x="6586538" y="5008563"/>
            <a:ext cx="647700" cy="720725"/>
          </a:xfrm>
          <a:prstGeom prst="foldedCorner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ja-JP" altLang="en-US"/>
          </a:p>
        </p:txBody>
      </p:sp>
      <p:sp>
        <p:nvSpPr>
          <p:cNvPr id="35870" name="AutoShape 122"/>
          <p:cNvSpPr>
            <a:spLocks noChangeArrowheads="1"/>
          </p:cNvSpPr>
          <p:nvPr/>
        </p:nvSpPr>
        <p:spPr bwMode="auto">
          <a:xfrm flipV="1">
            <a:off x="7667625" y="3856038"/>
            <a:ext cx="647700" cy="720725"/>
          </a:xfrm>
          <a:prstGeom prst="foldedCorner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ja-JP" altLang="en-US"/>
          </a:p>
        </p:txBody>
      </p:sp>
      <p:sp>
        <p:nvSpPr>
          <p:cNvPr id="35871" name="Freeform 123"/>
          <p:cNvSpPr>
            <a:spLocks/>
          </p:cNvSpPr>
          <p:nvPr/>
        </p:nvSpPr>
        <p:spPr bwMode="auto">
          <a:xfrm>
            <a:off x="5794375" y="4792663"/>
            <a:ext cx="1081088" cy="215900"/>
          </a:xfrm>
          <a:custGeom>
            <a:avLst/>
            <a:gdLst>
              <a:gd name="T0" fmla="*/ 0 w 681"/>
              <a:gd name="T1" fmla="*/ 2147483647 h 136"/>
              <a:gd name="T2" fmla="*/ 0 w 681"/>
              <a:gd name="T3" fmla="*/ 0 h 136"/>
              <a:gd name="T4" fmla="*/ 2147483647 w 681"/>
              <a:gd name="T5" fmla="*/ 0 h 136"/>
              <a:gd name="T6" fmla="*/ 2147483647 w 681"/>
              <a:gd name="T7" fmla="*/ 2147483647 h 136"/>
              <a:gd name="T8" fmla="*/ 0 60000 65536"/>
              <a:gd name="T9" fmla="*/ 0 60000 65536"/>
              <a:gd name="T10" fmla="*/ 0 60000 65536"/>
              <a:gd name="T11" fmla="*/ 0 60000 65536"/>
              <a:gd name="T12" fmla="*/ 0 w 681"/>
              <a:gd name="T13" fmla="*/ 0 h 136"/>
              <a:gd name="T14" fmla="*/ 681 w 681"/>
              <a:gd name="T15" fmla="*/ 136 h 1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81" h="136">
                <a:moveTo>
                  <a:pt x="0" y="136"/>
                </a:moveTo>
                <a:lnTo>
                  <a:pt x="0" y="0"/>
                </a:lnTo>
                <a:lnTo>
                  <a:pt x="681" y="0"/>
                </a:lnTo>
                <a:lnTo>
                  <a:pt x="681" y="136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72" name="Freeform 125"/>
          <p:cNvSpPr>
            <a:spLocks/>
          </p:cNvSpPr>
          <p:nvPr/>
        </p:nvSpPr>
        <p:spPr bwMode="auto">
          <a:xfrm>
            <a:off x="6515100" y="3713163"/>
            <a:ext cx="1439863" cy="287337"/>
          </a:xfrm>
          <a:custGeom>
            <a:avLst/>
            <a:gdLst>
              <a:gd name="T0" fmla="*/ 0 w 907"/>
              <a:gd name="T1" fmla="*/ 2147483647 h 181"/>
              <a:gd name="T2" fmla="*/ 0 w 907"/>
              <a:gd name="T3" fmla="*/ 0 h 181"/>
              <a:gd name="T4" fmla="*/ 2147483647 w 907"/>
              <a:gd name="T5" fmla="*/ 0 h 181"/>
              <a:gd name="T6" fmla="*/ 2147483647 w 907"/>
              <a:gd name="T7" fmla="*/ 2147483647 h 181"/>
              <a:gd name="T8" fmla="*/ 0 60000 65536"/>
              <a:gd name="T9" fmla="*/ 0 60000 65536"/>
              <a:gd name="T10" fmla="*/ 0 60000 65536"/>
              <a:gd name="T11" fmla="*/ 0 60000 65536"/>
              <a:gd name="T12" fmla="*/ 0 w 907"/>
              <a:gd name="T13" fmla="*/ 0 h 181"/>
              <a:gd name="T14" fmla="*/ 907 w 907"/>
              <a:gd name="T15" fmla="*/ 181 h 1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07" h="181">
                <a:moveTo>
                  <a:pt x="0" y="181"/>
                </a:moveTo>
                <a:lnTo>
                  <a:pt x="0" y="0"/>
                </a:lnTo>
                <a:lnTo>
                  <a:pt x="907" y="0"/>
                </a:lnTo>
                <a:lnTo>
                  <a:pt x="907" y="9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73" name="Line 126"/>
          <p:cNvSpPr>
            <a:spLocks noChangeShapeType="1"/>
          </p:cNvSpPr>
          <p:nvPr/>
        </p:nvSpPr>
        <p:spPr bwMode="auto">
          <a:xfrm flipV="1">
            <a:off x="6299200" y="4576763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74" name="Line 127"/>
          <p:cNvSpPr>
            <a:spLocks noChangeShapeType="1"/>
          </p:cNvSpPr>
          <p:nvPr/>
        </p:nvSpPr>
        <p:spPr bwMode="auto">
          <a:xfrm flipV="1">
            <a:off x="7215188" y="3498850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75" name="Freeform 129"/>
          <p:cNvSpPr>
            <a:spLocks/>
          </p:cNvSpPr>
          <p:nvPr/>
        </p:nvSpPr>
        <p:spPr bwMode="auto">
          <a:xfrm>
            <a:off x="5578475" y="5153025"/>
            <a:ext cx="503238" cy="215900"/>
          </a:xfrm>
          <a:custGeom>
            <a:avLst/>
            <a:gdLst>
              <a:gd name="T0" fmla="*/ 0 w 408"/>
              <a:gd name="T1" fmla="*/ 0 h 181"/>
              <a:gd name="T2" fmla="*/ 2147483647 w 408"/>
              <a:gd name="T3" fmla="*/ 0 h 181"/>
              <a:gd name="T4" fmla="*/ 2147483647 w 408"/>
              <a:gd name="T5" fmla="*/ 2147483647 h 181"/>
              <a:gd name="T6" fmla="*/ 2147483647 w 408"/>
              <a:gd name="T7" fmla="*/ 2147483647 h 181"/>
              <a:gd name="T8" fmla="*/ 2147483647 w 408"/>
              <a:gd name="T9" fmla="*/ 2147483647 h 181"/>
              <a:gd name="T10" fmla="*/ 0 w 408"/>
              <a:gd name="T11" fmla="*/ 2147483647 h 181"/>
              <a:gd name="T12" fmla="*/ 0 w 408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8"/>
              <a:gd name="T22" fmla="*/ 0 h 181"/>
              <a:gd name="T23" fmla="*/ 408 w 408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8" h="181">
                <a:moveTo>
                  <a:pt x="0" y="0"/>
                </a:moveTo>
                <a:lnTo>
                  <a:pt x="408" y="0"/>
                </a:lnTo>
                <a:lnTo>
                  <a:pt x="408" y="90"/>
                </a:lnTo>
                <a:lnTo>
                  <a:pt x="227" y="90"/>
                </a:lnTo>
                <a:lnTo>
                  <a:pt x="227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76" name="Freeform 130"/>
          <p:cNvSpPr>
            <a:spLocks/>
          </p:cNvSpPr>
          <p:nvPr/>
        </p:nvSpPr>
        <p:spPr bwMode="auto">
          <a:xfrm>
            <a:off x="6659563" y="5440363"/>
            <a:ext cx="503237" cy="215900"/>
          </a:xfrm>
          <a:custGeom>
            <a:avLst/>
            <a:gdLst>
              <a:gd name="T0" fmla="*/ 0 w 408"/>
              <a:gd name="T1" fmla="*/ 0 h 181"/>
              <a:gd name="T2" fmla="*/ 2147483647 w 408"/>
              <a:gd name="T3" fmla="*/ 0 h 181"/>
              <a:gd name="T4" fmla="*/ 2147483647 w 408"/>
              <a:gd name="T5" fmla="*/ 2147483647 h 181"/>
              <a:gd name="T6" fmla="*/ 2147483647 w 408"/>
              <a:gd name="T7" fmla="*/ 2147483647 h 181"/>
              <a:gd name="T8" fmla="*/ 2147483647 w 408"/>
              <a:gd name="T9" fmla="*/ 2147483647 h 181"/>
              <a:gd name="T10" fmla="*/ 0 w 408"/>
              <a:gd name="T11" fmla="*/ 2147483647 h 181"/>
              <a:gd name="T12" fmla="*/ 0 w 408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8"/>
              <a:gd name="T22" fmla="*/ 0 h 181"/>
              <a:gd name="T23" fmla="*/ 408 w 408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8" h="181">
                <a:moveTo>
                  <a:pt x="0" y="0"/>
                </a:moveTo>
                <a:lnTo>
                  <a:pt x="408" y="0"/>
                </a:lnTo>
                <a:lnTo>
                  <a:pt x="408" y="90"/>
                </a:lnTo>
                <a:lnTo>
                  <a:pt x="227" y="90"/>
                </a:lnTo>
                <a:lnTo>
                  <a:pt x="227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77" name="Freeform 131"/>
          <p:cNvSpPr>
            <a:spLocks/>
          </p:cNvSpPr>
          <p:nvPr/>
        </p:nvSpPr>
        <p:spPr bwMode="auto">
          <a:xfrm>
            <a:off x="7739063" y="4144963"/>
            <a:ext cx="503237" cy="215900"/>
          </a:xfrm>
          <a:custGeom>
            <a:avLst/>
            <a:gdLst>
              <a:gd name="T0" fmla="*/ 0 w 408"/>
              <a:gd name="T1" fmla="*/ 0 h 181"/>
              <a:gd name="T2" fmla="*/ 2147483647 w 408"/>
              <a:gd name="T3" fmla="*/ 0 h 181"/>
              <a:gd name="T4" fmla="*/ 2147483647 w 408"/>
              <a:gd name="T5" fmla="*/ 2147483647 h 181"/>
              <a:gd name="T6" fmla="*/ 2147483647 w 408"/>
              <a:gd name="T7" fmla="*/ 2147483647 h 181"/>
              <a:gd name="T8" fmla="*/ 2147483647 w 408"/>
              <a:gd name="T9" fmla="*/ 2147483647 h 181"/>
              <a:gd name="T10" fmla="*/ 0 w 408"/>
              <a:gd name="T11" fmla="*/ 2147483647 h 181"/>
              <a:gd name="T12" fmla="*/ 0 w 408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8"/>
              <a:gd name="T22" fmla="*/ 0 h 181"/>
              <a:gd name="T23" fmla="*/ 408 w 408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8" h="181">
                <a:moveTo>
                  <a:pt x="0" y="0"/>
                </a:moveTo>
                <a:lnTo>
                  <a:pt x="408" y="0"/>
                </a:lnTo>
                <a:lnTo>
                  <a:pt x="408" y="90"/>
                </a:lnTo>
                <a:lnTo>
                  <a:pt x="227" y="90"/>
                </a:lnTo>
                <a:lnTo>
                  <a:pt x="227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78" name="Line 132"/>
          <p:cNvSpPr>
            <a:spLocks noChangeShapeType="1"/>
          </p:cNvSpPr>
          <p:nvPr/>
        </p:nvSpPr>
        <p:spPr bwMode="auto">
          <a:xfrm>
            <a:off x="5578475" y="5440363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79" name="Line 134"/>
          <p:cNvSpPr>
            <a:spLocks noChangeShapeType="1"/>
          </p:cNvSpPr>
          <p:nvPr/>
        </p:nvSpPr>
        <p:spPr bwMode="auto">
          <a:xfrm>
            <a:off x="5578475" y="5572125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80" name="Line 135"/>
          <p:cNvSpPr>
            <a:spLocks noChangeShapeType="1"/>
          </p:cNvSpPr>
          <p:nvPr/>
        </p:nvSpPr>
        <p:spPr bwMode="auto">
          <a:xfrm>
            <a:off x="6659563" y="515302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81" name="Line 136"/>
          <p:cNvSpPr>
            <a:spLocks noChangeShapeType="1"/>
          </p:cNvSpPr>
          <p:nvPr/>
        </p:nvSpPr>
        <p:spPr bwMode="auto">
          <a:xfrm>
            <a:off x="6659563" y="529748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82" name="Line 137"/>
          <p:cNvSpPr>
            <a:spLocks noChangeShapeType="1"/>
          </p:cNvSpPr>
          <p:nvPr/>
        </p:nvSpPr>
        <p:spPr bwMode="auto">
          <a:xfrm>
            <a:off x="7739063" y="3929063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83" name="Line 138"/>
          <p:cNvSpPr>
            <a:spLocks noChangeShapeType="1"/>
          </p:cNvSpPr>
          <p:nvPr/>
        </p:nvSpPr>
        <p:spPr bwMode="auto">
          <a:xfrm>
            <a:off x="7739063" y="4071938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84" name="Text Box 139"/>
          <p:cNvSpPr txBox="1">
            <a:spLocks noChangeArrowheads="1"/>
          </p:cNvSpPr>
          <p:nvPr/>
        </p:nvSpPr>
        <p:spPr bwMode="auto">
          <a:xfrm>
            <a:off x="5219700" y="5800725"/>
            <a:ext cx="11112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ファイル</a:t>
            </a:r>
            <a:r>
              <a:rPr lang="en-US" altLang="ja-JP"/>
              <a:t>A</a:t>
            </a:r>
          </a:p>
        </p:txBody>
      </p:sp>
      <p:sp>
        <p:nvSpPr>
          <p:cNvPr id="35885" name="Text Box 140"/>
          <p:cNvSpPr txBox="1">
            <a:spLocks noChangeArrowheads="1"/>
          </p:cNvSpPr>
          <p:nvPr/>
        </p:nvSpPr>
        <p:spPr bwMode="auto">
          <a:xfrm>
            <a:off x="6370638" y="5800725"/>
            <a:ext cx="1111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ファイル</a:t>
            </a:r>
            <a:r>
              <a:rPr lang="en-US" altLang="ja-JP"/>
              <a:t>B</a:t>
            </a:r>
          </a:p>
        </p:txBody>
      </p:sp>
      <p:sp>
        <p:nvSpPr>
          <p:cNvPr id="35886" name="Text Box 141"/>
          <p:cNvSpPr txBox="1">
            <a:spLocks noChangeArrowheads="1"/>
          </p:cNvSpPr>
          <p:nvPr/>
        </p:nvSpPr>
        <p:spPr bwMode="auto">
          <a:xfrm>
            <a:off x="7451725" y="4721225"/>
            <a:ext cx="1123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ファイル</a:t>
            </a:r>
            <a:r>
              <a:rPr lang="en-US" altLang="ja-JP"/>
              <a:t>C</a:t>
            </a:r>
          </a:p>
        </p:txBody>
      </p:sp>
      <p:sp>
        <p:nvSpPr>
          <p:cNvPr id="35887" name="Freeform 103"/>
          <p:cNvSpPr>
            <a:spLocks/>
          </p:cNvSpPr>
          <p:nvPr/>
        </p:nvSpPr>
        <p:spPr bwMode="auto">
          <a:xfrm>
            <a:off x="773113" y="4044950"/>
            <a:ext cx="503237" cy="215900"/>
          </a:xfrm>
          <a:custGeom>
            <a:avLst/>
            <a:gdLst>
              <a:gd name="T0" fmla="*/ 0 w 408"/>
              <a:gd name="T1" fmla="*/ 0 h 181"/>
              <a:gd name="T2" fmla="*/ 2147483647 w 408"/>
              <a:gd name="T3" fmla="*/ 0 h 181"/>
              <a:gd name="T4" fmla="*/ 2147483647 w 408"/>
              <a:gd name="T5" fmla="*/ 2147483647 h 181"/>
              <a:gd name="T6" fmla="*/ 2147483647 w 408"/>
              <a:gd name="T7" fmla="*/ 2147483647 h 181"/>
              <a:gd name="T8" fmla="*/ 2147483647 w 408"/>
              <a:gd name="T9" fmla="*/ 2147483647 h 181"/>
              <a:gd name="T10" fmla="*/ 0 w 408"/>
              <a:gd name="T11" fmla="*/ 2147483647 h 181"/>
              <a:gd name="T12" fmla="*/ 0 w 408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8"/>
              <a:gd name="T22" fmla="*/ 0 h 181"/>
              <a:gd name="T23" fmla="*/ 408 w 408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8" h="181">
                <a:moveTo>
                  <a:pt x="0" y="0"/>
                </a:moveTo>
                <a:lnTo>
                  <a:pt x="408" y="0"/>
                </a:lnTo>
                <a:lnTo>
                  <a:pt x="408" y="90"/>
                </a:lnTo>
                <a:lnTo>
                  <a:pt x="227" y="90"/>
                </a:lnTo>
                <a:lnTo>
                  <a:pt x="227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88" name="AutoShape 106"/>
          <p:cNvSpPr>
            <a:spLocks noChangeArrowheads="1"/>
          </p:cNvSpPr>
          <p:nvPr/>
        </p:nvSpPr>
        <p:spPr bwMode="auto">
          <a:xfrm flipV="1">
            <a:off x="701675" y="3900488"/>
            <a:ext cx="647700" cy="720725"/>
          </a:xfrm>
          <a:prstGeom prst="foldedCorner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ja-JP" altLang="en-US"/>
          </a:p>
        </p:txBody>
      </p:sp>
      <p:sp>
        <p:nvSpPr>
          <p:cNvPr id="35889" name="Text Box 108"/>
          <p:cNvSpPr txBox="1">
            <a:spLocks noChangeArrowheads="1"/>
          </p:cNvSpPr>
          <p:nvPr/>
        </p:nvSpPr>
        <p:spPr bwMode="auto">
          <a:xfrm>
            <a:off x="485775" y="4633913"/>
            <a:ext cx="1111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ファイル</a:t>
            </a:r>
            <a:r>
              <a:rPr lang="en-US" altLang="ja-JP"/>
              <a:t>A</a:t>
            </a:r>
          </a:p>
        </p:txBody>
      </p:sp>
      <p:sp>
        <p:nvSpPr>
          <p:cNvPr id="35890" name="Line 113"/>
          <p:cNvSpPr>
            <a:spLocks noChangeShapeType="1"/>
          </p:cNvSpPr>
          <p:nvPr/>
        </p:nvSpPr>
        <p:spPr bwMode="auto">
          <a:xfrm>
            <a:off x="773113" y="433228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91" name="Line 114"/>
          <p:cNvSpPr>
            <a:spLocks noChangeShapeType="1"/>
          </p:cNvSpPr>
          <p:nvPr/>
        </p:nvSpPr>
        <p:spPr bwMode="auto">
          <a:xfrm>
            <a:off x="773113" y="447675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92" name="Line 59"/>
          <p:cNvSpPr>
            <a:spLocks noChangeShapeType="1"/>
          </p:cNvSpPr>
          <p:nvPr/>
        </p:nvSpPr>
        <p:spPr bwMode="auto">
          <a:xfrm>
            <a:off x="1566863" y="3908425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93" name="Line 60"/>
          <p:cNvSpPr>
            <a:spLocks noChangeShapeType="1"/>
          </p:cNvSpPr>
          <p:nvPr/>
        </p:nvSpPr>
        <p:spPr bwMode="auto">
          <a:xfrm>
            <a:off x="1711325" y="3908425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94" name="Line 61"/>
          <p:cNvSpPr>
            <a:spLocks noChangeShapeType="1"/>
          </p:cNvSpPr>
          <p:nvPr/>
        </p:nvSpPr>
        <p:spPr bwMode="auto">
          <a:xfrm>
            <a:off x="1577975" y="4627563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95" name="Text Box 62"/>
          <p:cNvSpPr txBox="1">
            <a:spLocks noChangeArrowheads="1"/>
          </p:cNvSpPr>
          <p:nvPr/>
        </p:nvSpPr>
        <p:spPr bwMode="auto">
          <a:xfrm>
            <a:off x="1782763" y="4052888"/>
            <a:ext cx="3603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800"/>
              <a:t>0</a:t>
            </a:r>
          </a:p>
        </p:txBody>
      </p:sp>
      <p:sp>
        <p:nvSpPr>
          <p:cNvPr id="35896" name="Line 127"/>
          <p:cNvSpPr>
            <a:spLocks noChangeShapeType="1"/>
          </p:cNvSpPr>
          <p:nvPr/>
        </p:nvSpPr>
        <p:spPr bwMode="auto">
          <a:xfrm flipV="1">
            <a:off x="3614738" y="4070350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3" name="正方形/長方形 62"/>
          <p:cNvSpPr/>
          <p:nvPr/>
        </p:nvSpPr>
        <p:spPr>
          <a:xfrm>
            <a:off x="285750" y="2643188"/>
            <a:ext cx="2000250" cy="3500437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2428875" y="2643188"/>
            <a:ext cx="2714625" cy="3500437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5" name="正方形/長方形 64"/>
          <p:cNvSpPr/>
          <p:nvPr/>
        </p:nvSpPr>
        <p:spPr>
          <a:xfrm>
            <a:off x="5286375" y="2643188"/>
            <a:ext cx="3786188" cy="3500437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6" name="角丸四角形 65"/>
          <p:cNvSpPr/>
          <p:nvPr/>
        </p:nvSpPr>
        <p:spPr>
          <a:xfrm>
            <a:off x="642938" y="2428875"/>
            <a:ext cx="1143000" cy="357188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RAD = 0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67" name="角丸四角形 66"/>
          <p:cNvSpPr/>
          <p:nvPr/>
        </p:nvSpPr>
        <p:spPr>
          <a:xfrm>
            <a:off x="3214688" y="2428875"/>
            <a:ext cx="1143000" cy="357188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RAD = 1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68" name="角丸四角形 67"/>
          <p:cNvSpPr/>
          <p:nvPr/>
        </p:nvSpPr>
        <p:spPr>
          <a:xfrm>
            <a:off x="6643688" y="2428875"/>
            <a:ext cx="1143000" cy="357188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RAD = 2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35903" name="Freeform 103"/>
          <p:cNvSpPr>
            <a:spLocks/>
          </p:cNvSpPr>
          <p:nvPr/>
        </p:nvSpPr>
        <p:spPr bwMode="auto">
          <a:xfrm>
            <a:off x="3106738" y="6215063"/>
            <a:ext cx="503237" cy="215900"/>
          </a:xfrm>
          <a:custGeom>
            <a:avLst/>
            <a:gdLst>
              <a:gd name="T0" fmla="*/ 0 w 408"/>
              <a:gd name="T1" fmla="*/ 0 h 181"/>
              <a:gd name="T2" fmla="*/ 2147483647 w 408"/>
              <a:gd name="T3" fmla="*/ 0 h 181"/>
              <a:gd name="T4" fmla="*/ 2147483647 w 408"/>
              <a:gd name="T5" fmla="*/ 2147483647 h 181"/>
              <a:gd name="T6" fmla="*/ 2147483647 w 408"/>
              <a:gd name="T7" fmla="*/ 2147483647 h 181"/>
              <a:gd name="T8" fmla="*/ 2147483647 w 408"/>
              <a:gd name="T9" fmla="*/ 2147483647 h 181"/>
              <a:gd name="T10" fmla="*/ 0 w 408"/>
              <a:gd name="T11" fmla="*/ 2147483647 h 181"/>
              <a:gd name="T12" fmla="*/ 0 w 408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8"/>
              <a:gd name="T22" fmla="*/ 0 h 181"/>
              <a:gd name="T23" fmla="*/ 408 w 408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8" h="181">
                <a:moveTo>
                  <a:pt x="0" y="0"/>
                </a:moveTo>
                <a:lnTo>
                  <a:pt x="408" y="0"/>
                </a:lnTo>
                <a:lnTo>
                  <a:pt x="408" y="90"/>
                </a:lnTo>
                <a:lnTo>
                  <a:pt x="227" y="90"/>
                </a:lnTo>
                <a:lnTo>
                  <a:pt x="227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904" name="テキスト ボックス 70"/>
          <p:cNvSpPr txBox="1">
            <a:spLocks noChangeArrowheads="1"/>
          </p:cNvSpPr>
          <p:nvPr/>
        </p:nvSpPr>
        <p:spPr bwMode="auto">
          <a:xfrm>
            <a:off x="2938463" y="6170613"/>
            <a:ext cx="27860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u="sng"/>
              <a:t>　　　　パターンインスタンス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平成20年度 情報処理学会 関西支部 支部大会</a:t>
            </a:r>
            <a:endParaRPr lang="ja-JP" altLang="en-US" smtClean="0"/>
          </a:p>
        </p:txBody>
      </p:sp>
      <p:sp>
        <p:nvSpPr>
          <p:cNvPr id="37890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ja-JP" altLang="en-US" smtClean="0"/>
              <a:t>2008/10/24</a:t>
            </a:r>
          </a:p>
        </p:txBody>
      </p:sp>
      <p:sp>
        <p:nvSpPr>
          <p:cNvPr id="16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D8A1BE-6640-4D91-93CB-C676A6CF36E7}" type="slidenum">
              <a:rPr lang="ja-JP" altLang="en-US"/>
              <a:pPr>
                <a:defRPr/>
              </a:pPr>
              <a:t>12</a:t>
            </a:fld>
            <a:endParaRPr lang="ja-JP" alt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ja-JP" dirty="0" smtClean="0"/>
              <a:t>RNR</a:t>
            </a:r>
            <a:r>
              <a:rPr lang="ja-JP" altLang="en-US" dirty="0" smtClean="0"/>
              <a:t>（</a:t>
            </a:r>
            <a:r>
              <a:rPr lang="en-US" altLang="ja-JP" dirty="0" smtClean="0"/>
              <a:t>Ratio</a:t>
            </a:r>
            <a:r>
              <a:rPr lang="ja-JP" altLang="en-US" dirty="0" smtClean="0"/>
              <a:t> </a:t>
            </a:r>
            <a:r>
              <a:rPr lang="en-US" altLang="ja-JP" dirty="0" smtClean="0"/>
              <a:t>of Non-Repeated elements</a:t>
            </a:r>
            <a:r>
              <a:rPr lang="ja-JP" altLang="en-US" dirty="0" smtClean="0"/>
              <a:t>）</a:t>
            </a:r>
            <a:endParaRPr lang="en-US" altLang="ja-JP" dirty="0" smtClean="0"/>
          </a:p>
        </p:txBody>
      </p:sp>
      <p:sp>
        <p:nvSpPr>
          <p:cNvPr id="37893" name="Rectangle 3"/>
          <p:cNvSpPr>
            <a:spLocks noGrp="1" noChangeArrowheads="1"/>
          </p:cNvSpPr>
          <p:nvPr>
            <p:ph sz="half" idx="4294967295"/>
          </p:nvPr>
        </p:nvSpPr>
        <p:spPr>
          <a:xfrm>
            <a:off x="457200" y="1412875"/>
            <a:ext cx="8258175" cy="5159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ja-JP" altLang="en-US" sz="2800" smtClean="0"/>
              <a:t>コーディングパターン中の非繰り返し要素の割合</a:t>
            </a:r>
          </a:p>
        </p:txBody>
      </p:sp>
      <p:sp>
        <p:nvSpPr>
          <p:cNvPr id="37894" name="コンテンツ プレースホルダ 8"/>
          <p:cNvSpPr>
            <a:spLocks noGrp="1"/>
          </p:cNvSpPr>
          <p:nvPr>
            <p:ph sz="half" idx="4294967295"/>
          </p:nvPr>
        </p:nvSpPr>
        <p:spPr>
          <a:xfrm>
            <a:off x="2500313" y="2571750"/>
            <a:ext cx="6186487" cy="3429000"/>
          </a:xfrm>
        </p:spPr>
        <p:txBody>
          <a:bodyPr/>
          <a:lstStyle/>
          <a:p>
            <a:pPr eaLnBrk="1" hangingPunct="1"/>
            <a:r>
              <a:rPr lang="en-US" altLang="ja-JP" sz="2800" smtClean="0"/>
              <a:t>RNR</a:t>
            </a:r>
            <a:br>
              <a:rPr lang="en-US" altLang="ja-JP" sz="2800" smtClean="0"/>
            </a:br>
            <a:r>
              <a:rPr lang="en-US" altLang="ja-JP" sz="2800" smtClean="0"/>
              <a:t>  = 1 – </a:t>
            </a:r>
            <a:r>
              <a:rPr lang="ja-JP" altLang="en-US" sz="2800" smtClean="0"/>
              <a:t>（繰り返し要素数 </a:t>
            </a:r>
            <a:r>
              <a:rPr lang="en-US" altLang="ja-JP" sz="2800" smtClean="0"/>
              <a:t>/ </a:t>
            </a:r>
            <a:r>
              <a:rPr lang="ja-JP" altLang="en-US" sz="2800" smtClean="0"/>
              <a:t>全要素数）</a:t>
            </a:r>
            <a:r>
              <a:rPr lang="en-US" altLang="ja-JP" sz="2800" smtClean="0"/>
              <a:t/>
            </a:r>
            <a:br>
              <a:rPr lang="en-US" altLang="ja-JP" sz="2800" smtClean="0"/>
            </a:br>
            <a:r>
              <a:rPr lang="en-US" altLang="ja-JP" sz="2800" smtClean="0"/>
              <a:t>  = 1 – </a:t>
            </a:r>
            <a:r>
              <a:rPr lang="ja-JP" altLang="en-US" sz="2800" smtClean="0"/>
              <a:t>（</a:t>
            </a:r>
            <a:r>
              <a:rPr lang="en-US" altLang="ja-JP" sz="2800" smtClean="0"/>
              <a:t>4 / 9</a:t>
            </a:r>
            <a:r>
              <a:rPr lang="ja-JP" altLang="en-US" sz="2800" smtClean="0"/>
              <a:t>）</a:t>
            </a:r>
            <a:r>
              <a:rPr lang="en-US" altLang="ja-JP" sz="2800" smtClean="0"/>
              <a:t> </a:t>
            </a:r>
            <a:br>
              <a:rPr lang="en-US" altLang="ja-JP" sz="2800" smtClean="0"/>
            </a:br>
            <a:r>
              <a:rPr lang="ja-JP" altLang="en-US" sz="2800" smtClean="0"/>
              <a:t>  </a:t>
            </a:r>
            <a:r>
              <a:rPr lang="en-US" altLang="ja-JP" sz="2800" smtClean="0"/>
              <a:t>= 5 / 9</a:t>
            </a:r>
            <a:endParaRPr lang="ja-JP" altLang="en-US" sz="2800" smtClean="0"/>
          </a:p>
        </p:txBody>
      </p:sp>
      <p:sp>
        <p:nvSpPr>
          <p:cNvPr id="37895" name="Rectangle 5"/>
          <p:cNvSpPr>
            <a:spLocks noChangeArrowheads="1"/>
          </p:cNvSpPr>
          <p:nvPr/>
        </p:nvSpPr>
        <p:spPr bwMode="auto">
          <a:xfrm>
            <a:off x="357188" y="2071688"/>
            <a:ext cx="1643062" cy="371475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ja-JP" altLang="en-US" sz="2800"/>
          </a:p>
        </p:txBody>
      </p:sp>
      <p:sp>
        <p:nvSpPr>
          <p:cNvPr id="37896" name="テキスト ボックス 9"/>
          <p:cNvSpPr txBox="1">
            <a:spLocks noChangeArrowheads="1"/>
          </p:cNvSpPr>
          <p:nvPr/>
        </p:nvSpPr>
        <p:spPr bwMode="auto">
          <a:xfrm>
            <a:off x="150813" y="5786438"/>
            <a:ext cx="2206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u="sng"/>
              <a:t>コーディングパターン</a:t>
            </a:r>
          </a:p>
        </p:txBody>
      </p:sp>
      <p:sp>
        <p:nvSpPr>
          <p:cNvPr id="37897" name="テキスト ボックス 11"/>
          <p:cNvSpPr txBox="1">
            <a:spLocks noChangeArrowheads="1"/>
          </p:cNvSpPr>
          <p:nvPr/>
        </p:nvSpPr>
        <p:spPr bwMode="auto">
          <a:xfrm>
            <a:off x="857250" y="2143125"/>
            <a:ext cx="625475" cy="358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000000"/>
                </a:solidFill>
              </a:rPr>
              <a:t>x()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000000"/>
                </a:solidFill>
              </a:rPr>
              <a:t>a()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000000"/>
                </a:solidFill>
              </a:rPr>
              <a:t>b()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FF0000"/>
                </a:solidFill>
              </a:rPr>
              <a:t>a()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FF0000"/>
                </a:solidFill>
              </a:rPr>
              <a:t>b()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FF0000"/>
                </a:solidFill>
              </a:rPr>
              <a:t>a()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FF0000"/>
                </a:solidFill>
              </a:rPr>
              <a:t>b()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000000"/>
                </a:solidFill>
              </a:rPr>
              <a:t>y()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000000"/>
                </a:solidFill>
              </a:rPr>
              <a:t>z()</a:t>
            </a:r>
            <a:endParaRPr lang="ja-JP" altLang="en-US" sz="2800">
              <a:solidFill>
                <a:srgbClr val="000000"/>
              </a:solidFill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642938" y="3379788"/>
            <a:ext cx="1000125" cy="714375"/>
          </a:xfrm>
          <a:prstGeom prst="roundRect">
            <a:avLst/>
          </a:prstGeom>
          <a:noFill/>
          <a:ln w="12700"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角丸四角形 13"/>
          <p:cNvSpPr/>
          <p:nvPr/>
        </p:nvSpPr>
        <p:spPr>
          <a:xfrm>
            <a:off x="642938" y="2609850"/>
            <a:ext cx="1000125" cy="714375"/>
          </a:xfrm>
          <a:prstGeom prst="roundRect">
            <a:avLst/>
          </a:prstGeom>
          <a:noFill/>
          <a:ln w="12700"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角丸四角形 14"/>
          <p:cNvSpPr/>
          <p:nvPr/>
        </p:nvSpPr>
        <p:spPr>
          <a:xfrm>
            <a:off x="642938" y="4143375"/>
            <a:ext cx="1000125" cy="714375"/>
          </a:xfrm>
          <a:prstGeom prst="roundRect">
            <a:avLst/>
          </a:prstGeom>
          <a:noFill/>
          <a:ln w="12700"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平成20年度 情報処理学会 関西支部 支部大会</a:t>
            </a:r>
            <a:endParaRPr lang="ja-JP" altLang="en-US" smtClean="0"/>
          </a:p>
        </p:txBody>
      </p:sp>
      <p:sp>
        <p:nvSpPr>
          <p:cNvPr id="39938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ja-JP" altLang="en-US" smtClean="0"/>
              <a:t>2008/10/24</a:t>
            </a:r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0F6792-E942-4457-A70F-86FA74A38F1B}" type="slidenum">
              <a:rPr lang="ja-JP" altLang="en-US"/>
              <a:pPr>
                <a:defRPr/>
              </a:pPr>
              <a:t>13</a:t>
            </a:fld>
            <a:endParaRPr lang="ja-JP" altLang="en-US"/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まとめと今後の課題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8244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ja-JP" altLang="en-US" smtClean="0"/>
              <a:t>まとめ</a:t>
            </a:r>
          </a:p>
          <a:p>
            <a:pPr lvl="1">
              <a:lnSpc>
                <a:spcPct val="80000"/>
              </a:lnSpc>
            </a:pPr>
            <a:r>
              <a:rPr lang="ja-JP" altLang="en-US" smtClean="0"/>
              <a:t>重要なパターンを抽出</a:t>
            </a:r>
          </a:p>
          <a:p>
            <a:pPr lvl="2">
              <a:lnSpc>
                <a:spcPct val="80000"/>
              </a:lnSpc>
            </a:pPr>
            <a:r>
              <a:rPr lang="ja-JP" altLang="en-US" smtClean="0"/>
              <a:t>インスタンス数が多いパターン</a:t>
            </a:r>
          </a:p>
          <a:p>
            <a:pPr lvl="2">
              <a:lnSpc>
                <a:spcPct val="80000"/>
              </a:lnSpc>
            </a:pPr>
            <a:r>
              <a:rPr lang="ja-JP" altLang="en-US" smtClean="0"/>
              <a:t>ソースコード上で形が類似したパターン</a:t>
            </a:r>
          </a:p>
          <a:p>
            <a:pPr lvl="2">
              <a:lnSpc>
                <a:spcPct val="80000"/>
              </a:lnSpc>
            </a:pPr>
            <a:r>
              <a:rPr lang="ja-JP" altLang="en-US" smtClean="0"/>
              <a:t>プログラムの特定パッケージやサブシステムにのみ登場するパターン</a:t>
            </a:r>
          </a:p>
          <a:p>
            <a:pPr lvl="2">
              <a:lnSpc>
                <a:spcPct val="80000"/>
              </a:lnSpc>
            </a:pPr>
            <a:r>
              <a:rPr lang="ja-JP" altLang="en-US" smtClean="0"/>
              <a:t>同一の構造の繰り返しではないパターン</a:t>
            </a:r>
          </a:p>
          <a:p>
            <a:pPr lvl="1">
              <a:lnSpc>
                <a:spcPct val="80000"/>
              </a:lnSpc>
            </a:pPr>
            <a:r>
              <a:rPr lang="ja-JP" altLang="en-US" smtClean="0"/>
              <a:t>メトリクス</a:t>
            </a:r>
          </a:p>
          <a:p>
            <a:pPr lvl="2">
              <a:lnSpc>
                <a:spcPct val="80000"/>
              </a:lnSpc>
            </a:pPr>
            <a:r>
              <a:rPr lang="en-US" altLang="ja-JP" smtClean="0"/>
              <a:t>DEN</a:t>
            </a:r>
            <a:r>
              <a:rPr lang="ja-JP" altLang="en-US" smtClean="0"/>
              <a:t>（</a:t>
            </a:r>
            <a:r>
              <a:rPr lang="en-US" altLang="ja-JP" smtClean="0"/>
              <a:t>DENsity</a:t>
            </a:r>
            <a:r>
              <a:rPr lang="ja-JP" altLang="en-US" smtClean="0"/>
              <a:t>）</a:t>
            </a:r>
          </a:p>
          <a:p>
            <a:pPr lvl="2">
              <a:lnSpc>
                <a:spcPct val="80000"/>
              </a:lnSpc>
            </a:pPr>
            <a:r>
              <a:rPr lang="en-US" altLang="ja-JP" smtClean="0"/>
              <a:t>RAD</a:t>
            </a:r>
            <a:r>
              <a:rPr lang="ja-JP" altLang="en-US" smtClean="0"/>
              <a:t>（</a:t>
            </a:r>
            <a:r>
              <a:rPr lang="en-US" altLang="ja-JP" smtClean="0"/>
              <a:t>RADius</a:t>
            </a:r>
            <a:r>
              <a:rPr lang="ja-JP" altLang="en-US" smtClean="0"/>
              <a:t>）</a:t>
            </a:r>
          </a:p>
          <a:p>
            <a:pPr lvl="2">
              <a:lnSpc>
                <a:spcPct val="80000"/>
              </a:lnSpc>
            </a:pPr>
            <a:r>
              <a:rPr lang="en-US" altLang="ja-JP" smtClean="0"/>
              <a:t>RNR</a:t>
            </a:r>
            <a:r>
              <a:rPr lang="ja-JP" altLang="en-US" smtClean="0"/>
              <a:t>（</a:t>
            </a:r>
            <a:r>
              <a:rPr lang="en-US" altLang="ja-JP" smtClean="0"/>
              <a:t>Ratio of Non-Repeated elements</a:t>
            </a:r>
            <a:r>
              <a:rPr lang="ja-JP" altLang="en-US" smtClean="0"/>
              <a:t>）</a:t>
            </a:r>
          </a:p>
          <a:p>
            <a:pPr>
              <a:lnSpc>
                <a:spcPct val="80000"/>
              </a:lnSpc>
            </a:pPr>
            <a:r>
              <a:rPr lang="ja-JP" altLang="en-US" smtClean="0"/>
              <a:t>今後の課題</a:t>
            </a:r>
          </a:p>
          <a:p>
            <a:pPr lvl="1">
              <a:lnSpc>
                <a:spcPct val="80000"/>
              </a:lnSpc>
            </a:pPr>
            <a:r>
              <a:rPr lang="ja-JP" altLang="en-US" smtClean="0"/>
              <a:t>メトリクス計測ツールの実装</a:t>
            </a:r>
          </a:p>
          <a:p>
            <a:pPr lvl="1">
              <a:lnSpc>
                <a:spcPct val="80000"/>
              </a:lnSpc>
            </a:pPr>
            <a:r>
              <a:rPr lang="ja-JP" altLang="en-US" smtClean="0"/>
              <a:t>評価実験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平成20年度 情報処理学会 関西支部 支部大会</a:t>
            </a:r>
            <a:endParaRPr lang="ja-JP" altLang="en-US" smtClean="0"/>
          </a:p>
        </p:txBody>
      </p:sp>
      <p:sp>
        <p:nvSpPr>
          <p:cNvPr id="17410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ja-JP" altLang="en-US" smtClean="0"/>
              <a:t>2008/10/24</a:t>
            </a:r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D22AE6-36DA-4BFE-B938-9424B7ABEB20}" type="slidenum">
              <a:rPr lang="ja-JP" altLang="en-US"/>
              <a:pPr>
                <a:defRPr/>
              </a:pPr>
              <a:t>2</a:t>
            </a:fld>
            <a:endParaRPr lang="ja-JP" altLang="en-US"/>
          </a:p>
        </p:txBody>
      </p:sp>
      <p:sp>
        <p:nvSpPr>
          <p:cNvPr id="1741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目次</a:t>
            </a:r>
          </a:p>
        </p:txBody>
      </p:sp>
      <p:sp>
        <p:nvSpPr>
          <p:cNvPr id="17413" name="コンテンツ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ja-JP" altLang="en-US" smtClean="0"/>
              <a:t>コーディングパターン</a:t>
            </a:r>
          </a:p>
          <a:p>
            <a:pPr lvl="1" eaLnBrk="1" hangingPunct="1">
              <a:lnSpc>
                <a:spcPct val="90000"/>
              </a:lnSpc>
            </a:pPr>
            <a:r>
              <a:rPr lang="ja-JP" altLang="en-US" smtClean="0"/>
              <a:t>種類</a:t>
            </a:r>
          </a:p>
          <a:p>
            <a:pPr lvl="2" eaLnBrk="1" hangingPunct="1">
              <a:lnSpc>
                <a:spcPct val="90000"/>
              </a:lnSpc>
            </a:pPr>
            <a:r>
              <a:rPr lang="ja-JP" altLang="en-US" smtClean="0"/>
              <a:t>イディオム</a:t>
            </a:r>
          </a:p>
          <a:p>
            <a:pPr lvl="2" eaLnBrk="1" hangingPunct="1">
              <a:lnSpc>
                <a:spcPct val="90000"/>
              </a:lnSpc>
            </a:pPr>
            <a:r>
              <a:rPr lang="ja-JP" altLang="en-US" smtClean="0"/>
              <a:t>アプリケーション固有の機能実装</a:t>
            </a:r>
          </a:p>
          <a:p>
            <a:pPr lvl="1" eaLnBrk="1" hangingPunct="1">
              <a:lnSpc>
                <a:spcPct val="90000"/>
              </a:lnSpc>
            </a:pPr>
            <a:r>
              <a:rPr lang="ja-JP" altLang="en-US" smtClean="0"/>
              <a:t>重要なパターンの特徴</a:t>
            </a:r>
          </a:p>
          <a:p>
            <a:pPr eaLnBrk="1" hangingPunct="1">
              <a:lnSpc>
                <a:spcPct val="90000"/>
              </a:lnSpc>
            </a:pPr>
            <a:r>
              <a:rPr lang="ja-JP" altLang="en-US" smtClean="0"/>
              <a:t>分類に利用するメトリクス</a:t>
            </a:r>
          </a:p>
          <a:p>
            <a:pPr lvl="1" eaLnBrk="1" hangingPunct="1">
              <a:lnSpc>
                <a:spcPct val="90000"/>
              </a:lnSpc>
            </a:pPr>
            <a:r>
              <a:rPr lang="ja-JP" altLang="en-US" smtClean="0"/>
              <a:t>パターンの密度</a:t>
            </a:r>
          </a:p>
          <a:p>
            <a:pPr lvl="1" eaLnBrk="1" hangingPunct="1">
              <a:lnSpc>
                <a:spcPct val="90000"/>
              </a:lnSpc>
            </a:pPr>
            <a:r>
              <a:rPr lang="ja-JP" altLang="en-US" smtClean="0"/>
              <a:t>パターンの分散</a:t>
            </a:r>
          </a:p>
          <a:p>
            <a:pPr lvl="1" eaLnBrk="1" hangingPunct="1">
              <a:lnSpc>
                <a:spcPct val="90000"/>
              </a:lnSpc>
            </a:pPr>
            <a:r>
              <a:rPr lang="ja-JP" altLang="en-US" smtClean="0"/>
              <a:t>パターン要素の非繰り返しの割合</a:t>
            </a:r>
          </a:p>
          <a:p>
            <a:pPr eaLnBrk="1" hangingPunct="1">
              <a:lnSpc>
                <a:spcPct val="90000"/>
              </a:lnSpc>
            </a:pPr>
            <a:r>
              <a:rPr lang="ja-JP" altLang="en-US" smtClean="0"/>
              <a:t>まとめと今後の課題</a:t>
            </a:r>
          </a:p>
          <a:p>
            <a:pPr lvl="1" eaLnBrk="1" hangingPunct="1">
              <a:lnSpc>
                <a:spcPct val="90000"/>
              </a:lnSpc>
            </a:pPr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平成20年度 情報処理学会 関西支部 支部大会</a:t>
            </a:r>
            <a:endParaRPr lang="ja-JP" altLang="en-US" smtClean="0"/>
          </a:p>
        </p:txBody>
      </p:sp>
      <p:sp>
        <p:nvSpPr>
          <p:cNvPr id="19458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ja-JP" altLang="en-US" smtClean="0"/>
              <a:t>2008/10/24</a:t>
            </a:r>
          </a:p>
        </p:txBody>
      </p:sp>
      <p:sp>
        <p:nvSpPr>
          <p:cNvPr id="21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4B91FB-543A-4AC1-A1E5-BBEF62F83133}" type="slidenum">
              <a:rPr lang="ja-JP" altLang="en-US"/>
              <a:pPr>
                <a:defRPr/>
              </a:pPr>
              <a:t>3</a:t>
            </a:fld>
            <a:endParaRPr lang="ja-JP" altLang="en-US"/>
          </a:p>
        </p:txBody>
      </p:sp>
      <p:sp>
        <p:nvSpPr>
          <p:cNvPr id="19460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 smtClean="0"/>
              <a:t>コーディングパターン</a:t>
            </a:r>
          </a:p>
        </p:txBody>
      </p:sp>
      <p:grpSp>
        <p:nvGrpSpPr>
          <p:cNvPr id="19461" name="グループ化 29"/>
          <p:cNvGrpSpPr>
            <a:grpSpLocks/>
          </p:cNvGrpSpPr>
          <p:nvPr/>
        </p:nvGrpSpPr>
        <p:grpSpPr bwMode="auto">
          <a:xfrm>
            <a:off x="428625" y="2863850"/>
            <a:ext cx="8429625" cy="3444875"/>
            <a:chOff x="142844" y="3071810"/>
            <a:chExt cx="8429683" cy="3444910"/>
          </a:xfrm>
        </p:grpSpPr>
        <p:sp>
          <p:nvSpPr>
            <p:cNvPr id="19463" name="Line 7"/>
            <p:cNvSpPr>
              <a:spLocks noChangeShapeType="1"/>
            </p:cNvSpPr>
            <p:nvPr/>
          </p:nvSpPr>
          <p:spPr bwMode="auto">
            <a:xfrm flipV="1">
              <a:off x="3786183" y="4071942"/>
              <a:ext cx="1000131" cy="5000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ja-JP" altLang="en-US"/>
            </a:p>
          </p:txBody>
        </p:sp>
        <p:grpSp>
          <p:nvGrpSpPr>
            <p:cNvPr id="19464" name="グループ化 26"/>
            <p:cNvGrpSpPr>
              <a:grpSpLocks/>
            </p:cNvGrpSpPr>
            <p:nvPr/>
          </p:nvGrpSpPr>
          <p:grpSpPr bwMode="auto">
            <a:xfrm>
              <a:off x="4857752" y="3071810"/>
              <a:ext cx="3500462" cy="1500198"/>
              <a:chOff x="4857752" y="3071810"/>
              <a:chExt cx="3500462" cy="1500198"/>
            </a:xfrm>
          </p:grpSpPr>
          <p:sp>
            <p:nvSpPr>
              <p:cNvPr id="19474" name="Rectangle 6"/>
              <p:cNvSpPr>
                <a:spLocks noChangeArrowheads="1"/>
              </p:cNvSpPr>
              <p:nvPr/>
            </p:nvSpPr>
            <p:spPr bwMode="auto">
              <a:xfrm>
                <a:off x="5000628" y="3148011"/>
                <a:ext cx="3214710" cy="1190633"/>
              </a:xfrm>
              <a:prstGeom prst="rect">
                <a:avLst/>
              </a:prstGeom>
              <a:solidFill>
                <a:srgbClr val="FFFF99"/>
              </a:solidFill>
              <a:ln w="25400" algn="ctr">
                <a:noFill/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r>
                  <a:rPr lang="en-US" altLang="ja-JP" b="1" i="1">
                    <a:solidFill>
                      <a:srgbClr val="FF0000"/>
                    </a:solidFill>
                  </a:rPr>
                  <a:t>while </a:t>
                </a:r>
                <a:r>
                  <a:rPr lang="en-US" altLang="ja-JP"/>
                  <a:t>(</a:t>
                </a:r>
                <a:r>
                  <a:rPr lang="en-US" altLang="ja-JP" b="1" i="1">
                    <a:solidFill>
                      <a:srgbClr val="FF0000"/>
                    </a:solidFill>
                  </a:rPr>
                  <a:t>iter.hasNext()</a:t>
                </a:r>
                <a:r>
                  <a:rPr lang="en-US" altLang="ja-JP"/>
                  <a:t>) {</a:t>
                </a:r>
              </a:p>
              <a:p>
                <a:r>
                  <a:rPr lang="en-US" altLang="ja-JP"/>
                  <a:t>  Item item = (Item)</a:t>
                </a:r>
                <a:r>
                  <a:rPr lang="en-US" altLang="ja-JP" b="1" i="1">
                    <a:solidFill>
                      <a:srgbClr val="FF0000"/>
                    </a:solidFill>
                  </a:rPr>
                  <a:t>iter.next()</a:t>
                </a:r>
                <a:r>
                  <a:rPr lang="en-US" altLang="ja-JP"/>
                  <a:t>;</a:t>
                </a:r>
              </a:p>
              <a:p>
                <a:r>
                  <a:rPr lang="en-US" altLang="ja-JP"/>
                  <a:t>  buf.append(item.toString());</a:t>
                </a:r>
              </a:p>
              <a:p>
                <a:r>
                  <a:rPr lang="en-US" altLang="ja-JP" b="1" i="1">
                    <a:solidFill>
                      <a:srgbClr val="FF0000"/>
                    </a:solidFill>
                  </a:rPr>
                  <a:t>}</a:t>
                </a:r>
              </a:p>
            </p:txBody>
          </p:sp>
          <p:sp>
            <p:nvSpPr>
              <p:cNvPr id="19475" name="AutoShape 8"/>
              <p:cNvSpPr>
                <a:spLocks noChangeArrowheads="1"/>
              </p:cNvSpPr>
              <p:nvPr/>
            </p:nvSpPr>
            <p:spPr bwMode="auto">
              <a:xfrm>
                <a:off x="4857752" y="3071810"/>
                <a:ext cx="3500462" cy="1500198"/>
              </a:xfrm>
              <a:prstGeom prst="foldedCorner">
                <a:avLst>
                  <a:gd name="adj" fmla="val 12500"/>
                </a:avLst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endParaRPr lang="ja-JP" altLang="en-US"/>
              </a:p>
            </p:txBody>
          </p:sp>
        </p:grpSp>
        <p:sp>
          <p:nvSpPr>
            <p:cNvPr id="19465" name="Text Box 10"/>
            <p:cNvSpPr txBox="1">
              <a:spLocks noChangeArrowheads="1"/>
            </p:cNvSpPr>
            <p:nvPr/>
          </p:nvSpPr>
          <p:spPr bwMode="auto">
            <a:xfrm>
              <a:off x="3646481" y="3357563"/>
              <a:ext cx="973144" cy="915997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ja-JP" altLang="en-US"/>
                <a:t>コピー</a:t>
              </a:r>
              <a:endParaRPr lang="en-US" altLang="ja-JP"/>
            </a:p>
            <a:p>
              <a:pPr algn="ctr"/>
              <a:r>
                <a:rPr lang="en-US" altLang="ja-JP"/>
                <a:t>&amp;</a:t>
              </a:r>
            </a:p>
            <a:p>
              <a:pPr algn="ctr"/>
              <a:r>
                <a:rPr lang="ja-JP" altLang="en-US"/>
                <a:t>ペースト</a:t>
              </a:r>
              <a:endParaRPr lang="en-US" altLang="ja-JP"/>
            </a:p>
          </p:txBody>
        </p:sp>
        <p:sp>
          <p:nvSpPr>
            <p:cNvPr id="19466" name="Line 11"/>
            <p:cNvSpPr>
              <a:spLocks noChangeShapeType="1"/>
            </p:cNvSpPr>
            <p:nvPr/>
          </p:nvSpPr>
          <p:spPr bwMode="auto">
            <a:xfrm>
              <a:off x="3786182" y="5000636"/>
              <a:ext cx="1008062" cy="5762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ja-JP" altLang="en-US"/>
            </a:p>
          </p:txBody>
        </p:sp>
        <p:sp>
          <p:nvSpPr>
            <p:cNvPr id="19467" name="Text Box 12"/>
            <p:cNvSpPr txBox="1">
              <a:spLocks noChangeArrowheads="1"/>
            </p:cNvSpPr>
            <p:nvPr/>
          </p:nvSpPr>
          <p:spPr bwMode="auto">
            <a:xfrm>
              <a:off x="3500430" y="5429271"/>
              <a:ext cx="1285883" cy="641357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ja-JP" altLang="en-US"/>
                <a:t>イディオムの再利用</a:t>
              </a:r>
              <a:endParaRPr lang="en-US" altLang="ja-JP"/>
            </a:p>
          </p:txBody>
        </p:sp>
        <p:grpSp>
          <p:nvGrpSpPr>
            <p:cNvPr id="19468" name="グループ化 28"/>
            <p:cNvGrpSpPr>
              <a:grpSpLocks/>
            </p:cNvGrpSpPr>
            <p:nvPr/>
          </p:nvGrpSpPr>
          <p:grpSpPr bwMode="auto">
            <a:xfrm>
              <a:off x="142844" y="4000504"/>
              <a:ext cx="3500461" cy="1514484"/>
              <a:chOff x="142844" y="4071942"/>
              <a:chExt cx="3500461" cy="1514484"/>
            </a:xfrm>
          </p:grpSpPr>
          <p:sp>
            <p:nvSpPr>
              <p:cNvPr id="19472" name="Rectangle 5"/>
              <p:cNvSpPr>
                <a:spLocks noChangeArrowheads="1"/>
              </p:cNvSpPr>
              <p:nvPr/>
            </p:nvSpPr>
            <p:spPr bwMode="auto">
              <a:xfrm>
                <a:off x="285720" y="4148142"/>
                <a:ext cx="3214709" cy="1190633"/>
              </a:xfrm>
              <a:prstGeom prst="rect">
                <a:avLst/>
              </a:prstGeom>
              <a:solidFill>
                <a:srgbClr val="FFFF99"/>
              </a:solidFill>
              <a:ln w="25400" algn="ctr">
                <a:noFill/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r>
                  <a:rPr lang="en-US" altLang="ja-JP" b="1" i="1">
                    <a:solidFill>
                      <a:srgbClr val="FF0000"/>
                    </a:solidFill>
                  </a:rPr>
                  <a:t>while </a:t>
                </a:r>
                <a:r>
                  <a:rPr lang="en-US" altLang="ja-JP"/>
                  <a:t>(</a:t>
                </a:r>
                <a:r>
                  <a:rPr lang="en-US" altLang="ja-JP" b="1" i="1">
                    <a:solidFill>
                      <a:srgbClr val="FF0000"/>
                    </a:solidFill>
                  </a:rPr>
                  <a:t>iter.hasNext()</a:t>
                </a:r>
                <a:r>
                  <a:rPr lang="en-US" altLang="ja-JP"/>
                  <a:t>) {</a:t>
                </a:r>
              </a:p>
              <a:p>
                <a:r>
                  <a:rPr lang="en-US" altLang="ja-JP"/>
                  <a:t>  Item item = (Item)</a:t>
                </a:r>
                <a:r>
                  <a:rPr lang="en-US" altLang="ja-JP" b="1" i="1">
                    <a:solidFill>
                      <a:srgbClr val="FF0000"/>
                    </a:solidFill>
                  </a:rPr>
                  <a:t>iter.next()</a:t>
                </a:r>
                <a:r>
                  <a:rPr lang="en-US" altLang="ja-JP"/>
                  <a:t>;</a:t>
                </a:r>
              </a:p>
              <a:p>
                <a:r>
                  <a:rPr lang="en-US" altLang="ja-JP"/>
                  <a:t>  buf.append(item.toString());</a:t>
                </a:r>
              </a:p>
              <a:p>
                <a:r>
                  <a:rPr lang="en-US" altLang="ja-JP" b="1" i="1">
                    <a:solidFill>
                      <a:srgbClr val="FF0000"/>
                    </a:solidFill>
                  </a:rPr>
                  <a:t>}</a:t>
                </a:r>
              </a:p>
            </p:txBody>
          </p:sp>
          <p:sp>
            <p:nvSpPr>
              <p:cNvPr id="19473" name="AutoShape 13"/>
              <p:cNvSpPr>
                <a:spLocks noChangeArrowheads="1"/>
              </p:cNvSpPr>
              <p:nvPr/>
            </p:nvSpPr>
            <p:spPr bwMode="auto">
              <a:xfrm>
                <a:off x="142844" y="4071942"/>
                <a:ext cx="3500461" cy="1514484"/>
              </a:xfrm>
              <a:prstGeom prst="foldedCorner">
                <a:avLst>
                  <a:gd name="adj" fmla="val 12500"/>
                </a:avLst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endParaRPr lang="ja-JP" altLang="en-US"/>
              </a:p>
            </p:txBody>
          </p:sp>
        </p:grpSp>
        <p:grpSp>
          <p:nvGrpSpPr>
            <p:cNvPr id="19469" name="グループ化 27"/>
            <p:cNvGrpSpPr>
              <a:grpSpLocks/>
            </p:cNvGrpSpPr>
            <p:nvPr/>
          </p:nvGrpSpPr>
          <p:grpSpPr bwMode="auto">
            <a:xfrm>
              <a:off x="4857752" y="4714884"/>
              <a:ext cx="3714775" cy="1801836"/>
              <a:chOff x="4857753" y="4913312"/>
              <a:chExt cx="3714775" cy="1801836"/>
            </a:xfrm>
          </p:grpSpPr>
          <p:sp>
            <p:nvSpPr>
              <p:cNvPr id="19470" name="AutoShape 9"/>
              <p:cNvSpPr>
                <a:spLocks noChangeArrowheads="1"/>
              </p:cNvSpPr>
              <p:nvPr/>
            </p:nvSpPr>
            <p:spPr bwMode="auto">
              <a:xfrm>
                <a:off x="4857753" y="4913312"/>
                <a:ext cx="3714775" cy="1801836"/>
              </a:xfrm>
              <a:prstGeom prst="foldedCorner">
                <a:avLst>
                  <a:gd name="adj" fmla="val 12500"/>
                </a:avLst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endParaRPr lang="ja-JP" altLang="en-US"/>
              </a:p>
            </p:txBody>
          </p:sp>
          <p:sp>
            <p:nvSpPr>
              <p:cNvPr id="19471" name="Rectangle 14"/>
              <p:cNvSpPr>
                <a:spLocks noChangeArrowheads="1"/>
              </p:cNvSpPr>
              <p:nvPr/>
            </p:nvSpPr>
            <p:spPr bwMode="auto">
              <a:xfrm>
                <a:off x="5000629" y="4991101"/>
                <a:ext cx="3429023" cy="1465281"/>
              </a:xfrm>
              <a:prstGeom prst="rect">
                <a:avLst/>
              </a:prstGeom>
              <a:solidFill>
                <a:srgbClr val="CDDEFF"/>
              </a:solidFill>
              <a:ln w="25400" algn="ctr">
                <a:noFill/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r>
                  <a:rPr lang="en-US" altLang="ja-JP" b="1" i="1">
                    <a:solidFill>
                      <a:srgbClr val="FF0000"/>
                    </a:solidFill>
                  </a:rPr>
                  <a:t>while </a:t>
                </a:r>
                <a:r>
                  <a:rPr lang="en-US" altLang="ja-JP"/>
                  <a:t>(</a:t>
                </a:r>
                <a:r>
                  <a:rPr lang="en-US" altLang="ja-JP" b="1" i="1">
                    <a:solidFill>
                      <a:srgbClr val="FF0000"/>
                    </a:solidFill>
                  </a:rPr>
                  <a:t>iter.hasNext()</a:t>
                </a:r>
                <a:r>
                  <a:rPr lang="en-US" altLang="ja-JP"/>
                  <a:t>)</a:t>
                </a:r>
                <a:r>
                  <a:rPr lang="en-US" altLang="ja-JP" b="1" i="1"/>
                  <a:t> </a:t>
                </a:r>
                <a:r>
                  <a:rPr lang="en-US" altLang="ja-JP"/>
                  <a:t>{</a:t>
                </a:r>
              </a:p>
              <a:p>
                <a:r>
                  <a:rPr lang="en-US" altLang="ja-JP"/>
                  <a:t>  </a:t>
                </a:r>
                <a:r>
                  <a:rPr lang="en-US" altLang="ja-JP" b="1"/>
                  <a:t>Data</a:t>
                </a:r>
                <a:r>
                  <a:rPr lang="en-US" altLang="ja-JP"/>
                  <a:t> </a:t>
                </a:r>
                <a:r>
                  <a:rPr lang="en-US" altLang="ja-JP" b="1"/>
                  <a:t>data</a:t>
                </a:r>
                <a:r>
                  <a:rPr lang="en-US" altLang="ja-JP"/>
                  <a:t> = (</a:t>
                </a:r>
                <a:r>
                  <a:rPr lang="en-US" altLang="ja-JP" b="1"/>
                  <a:t>Data</a:t>
                </a:r>
                <a:r>
                  <a:rPr lang="en-US" altLang="ja-JP"/>
                  <a:t>)</a:t>
                </a:r>
                <a:r>
                  <a:rPr lang="en-US" altLang="ja-JP" b="1" i="1">
                    <a:solidFill>
                      <a:srgbClr val="FF0000"/>
                    </a:solidFill>
                  </a:rPr>
                  <a:t>iter.next()</a:t>
                </a:r>
                <a:r>
                  <a:rPr lang="en-US" altLang="ja-JP"/>
                  <a:t>;</a:t>
                </a:r>
              </a:p>
              <a:p>
                <a:r>
                  <a:rPr lang="en-US" altLang="ja-JP"/>
                  <a:t>  </a:t>
                </a:r>
                <a:r>
                  <a:rPr lang="en-US" altLang="ja-JP" b="1"/>
                  <a:t>buf.append(process(data));</a:t>
                </a:r>
              </a:p>
              <a:p>
                <a:r>
                  <a:rPr lang="en-US" altLang="ja-JP"/>
                  <a:t>  buf.append(</a:t>
                </a:r>
                <a:r>
                  <a:rPr lang="en-US" altLang="ja-JP" b="1"/>
                  <a:t>data</a:t>
                </a:r>
                <a:r>
                  <a:rPr lang="en-US" altLang="ja-JP"/>
                  <a:t>.toString());</a:t>
                </a:r>
              </a:p>
              <a:p>
                <a:r>
                  <a:rPr lang="en-US" altLang="ja-JP" b="1" i="1">
                    <a:solidFill>
                      <a:srgbClr val="FF0000"/>
                    </a:solidFill>
                  </a:rPr>
                  <a:t>}</a:t>
                </a:r>
              </a:p>
            </p:txBody>
          </p:sp>
        </p:grpSp>
      </p:grpSp>
      <p:sp>
        <p:nvSpPr>
          <p:cNvPr id="20" name="角丸四角形 19"/>
          <p:cNvSpPr/>
          <p:nvPr/>
        </p:nvSpPr>
        <p:spPr>
          <a:xfrm>
            <a:off x="1042988" y="1422400"/>
            <a:ext cx="7072312" cy="1285875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コーディングパターンとは</a:t>
            </a:r>
            <a:endParaRPr lang="en-US" altLang="ja-JP" sz="28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altLang="ja-JP" sz="2800" dirty="0">
                <a:solidFill>
                  <a:schemeClr val="tx1"/>
                </a:solidFill>
              </a:rPr>
              <a:t>	</a:t>
            </a:r>
            <a:r>
              <a:rPr lang="ja-JP" altLang="en-US" sz="2800" dirty="0">
                <a:solidFill>
                  <a:schemeClr val="tx1"/>
                </a:solidFill>
              </a:rPr>
              <a:t>・ 頻出する定型的なコード片</a:t>
            </a:r>
            <a:endParaRPr lang="en-US" altLang="ja-JP" sz="28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altLang="ja-JP" sz="2800" dirty="0">
                <a:solidFill>
                  <a:schemeClr val="tx1"/>
                </a:solidFill>
              </a:rPr>
              <a:t>	</a:t>
            </a:r>
            <a:r>
              <a:rPr lang="ja-JP" altLang="en-US" sz="2800" dirty="0">
                <a:solidFill>
                  <a:schemeClr val="tx1"/>
                </a:solidFill>
              </a:rPr>
              <a:t>・ メソッド呼び出し，制御構造要素の列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平成20年度 情報処理学会 関西支部 支部大会</a:t>
            </a:r>
            <a:endParaRPr lang="ja-JP" altLang="en-US" smtClean="0"/>
          </a:p>
        </p:txBody>
      </p:sp>
      <p:sp>
        <p:nvSpPr>
          <p:cNvPr id="21506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ja-JP" altLang="en-US" smtClean="0"/>
              <a:t>2008/10/24</a:t>
            </a:r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F78E68-4A89-46C1-B077-30167628203D}" type="slidenum">
              <a:rPr lang="ja-JP" altLang="en-US"/>
              <a:pPr>
                <a:defRPr/>
              </a:pPr>
              <a:t>4</a:t>
            </a:fld>
            <a:endParaRPr lang="ja-JP" altLang="en-US"/>
          </a:p>
        </p:txBody>
      </p:sp>
      <p:sp>
        <p:nvSpPr>
          <p:cNvPr id="21508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コーディングパターンの種類</a:t>
            </a:r>
          </a:p>
        </p:txBody>
      </p:sp>
      <p:sp>
        <p:nvSpPr>
          <p:cNvPr id="21509" name="コンテンツ プレースホルダ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イディオム</a:t>
            </a:r>
            <a:endParaRPr lang="en-US" altLang="ja-JP" smtClean="0"/>
          </a:p>
          <a:p>
            <a:pPr lvl="1" eaLnBrk="1" hangingPunct="1"/>
            <a:r>
              <a:rPr lang="ja-JP" altLang="en-US" smtClean="0"/>
              <a:t>プログラム実装上の定形処理</a:t>
            </a:r>
            <a:endParaRPr lang="en-US" altLang="ja-JP" smtClean="0"/>
          </a:p>
          <a:p>
            <a:pPr lvl="1" eaLnBrk="1" hangingPunct="1"/>
            <a:r>
              <a:rPr lang="ja-JP" altLang="en-US" smtClean="0"/>
              <a:t>実装に利用する言語やライブラリに依存</a:t>
            </a:r>
            <a:endParaRPr lang="en-US" altLang="ja-JP" smtClean="0"/>
          </a:p>
          <a:p>
            <a:pPr lvl="2" eaLnBrk="1" hangingPunct="1"/>
            <a:endParaRPr lang="en-US" altLang="ja-JP" smtClean="0"/>
          </a:p>
          <a:p>
            <a:pPr eaLnBrk="1" hangingPunct="1"/>
            <a:r>
              <a:rPr lang="ja-JP" altLang="en-US" smtClean="0"/>
              <a:t>アプリケーション固有の機能実装</a:t>
            </a:r>
            <a:endParaRPr lang="en-US" altLang="ja-JP" smtClean="0"/>
          </a:p>
          <a:p>
            <a:pPr lvl="1" eaLnBrk="1" hangingPunct="1"/>
            <a:r>
              <a:rPr lang="ja-JP" altLang="en-US" smtClean="0"/>
              <a:t>アプリケーション中で特定の機能を実装する為に用意した枠組み</a:t>
            </a:r>
            <a:endParaRPr lang="en-US" altLang="ja-JP" smtClean="0"/>
          </a:p>
        </p:txBody>
      </p:sp>
      <p:sp>
        <p:nvSpPr>
          <p:cNvPr id="2" name="スライド番号プレースホルダ 5"/>
          <p:cNvSpPr txBox="1">
            <a:spLocks noGrp="1"/>
          </p:cNvSpPr>
          <p:nvPr/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ED2CB45B-D47A-49CE-A6D5-49AA7DC12C9C}" type="slidenum">
              <a:rPr lang="ja-JP" altLang="en-US" sz="1000">
                <a:latin typeface="+mn-lt"/>
                <a:ea typeface="+mn-ea"/>
              </a:rPr>
              <a:pPr algn="r">
                <a:defRPr/>
              </a:pPr>
              <a:t>4</a:t>
            </a:fld>
            <a:endParaRPr lang="en-US" altLang="ja-JP" sz="1000"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平成20年度 情報処理学会 関西支部 支部大会</a:t>
            </a:r>
            <a:endParaRPr lang="ja-JP" altLang="en-US" smtClean="0"/>
          </a:p>
        </p:txBody>
      </p:sp>
      <p:sp>
        <p:nvSpPr>
          <p:cNvPr id="23554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ja-JP" altLang="en-US" smtClean="0"/>
              <a:t>2008/10/24</a:t>
            </a:r>
          </a:p>
        </p:txBody>
      </p:sp>
      <p:sp>
        <p:nvSpPr>
          <p:cNvPr id="14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034FB0-8040-4AF6-B241-080D0993DE28}" type="slidenum">
              <a:rPr lang="ja-JP" altLang="en-US"/>
              <a:pPr>
                <a:defRPr/>
              </a:pPr>
              <a:t>5</a:t>
            </a:fld>
            <a:endParaRPr lang="ja-JP" altLang="en-US"/>
          </a:p>
        </p:txBody>
      </p:sp>
      <p:sp>
        <p:nvSpPr>
          <p:cNvPr id="25603" name="タイトル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ja-JP" altLang="en-US" dirty="0" smtClean="0"/>
              <a:t>コーディングパターン例      ～ イディオム ～</a:t>
            </a:r>
          </a:p>
        </p:txBody>
      </p:sp>
      <p:sp>
        <p:nvSpPr>
          <p:cNvPr id="23557" name="テキスト ボックス 13"/>
          <p:cNvSpPr txBox="1">
            <a:spLocks noChangeArrowheads="1"/>
          </p:cNvSpPr>
          <p:nvPr/>
        </p:nvSpPr>
        <p:spPr bwMode="auto">
          <a:xfrm>
            <a:off x="6097588" y="6165850"/>
            <a:ext cx="1354137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u="sng"/>
              <a:t>インスタンス</a:t>
            </a:r>
          </a:p>
        </p:txBody>
      </p:sp>
      <p:sp>
        <p:nvSpPr>
          <p:cNvPr id="23558" name="Rectangle 5"/>
          <p:cNvSpPr>
            <a:spLocks noChangeArrowheads="1"/>
          </p:cNvSpPr>
          <p:nvPr/>
        </p:nvSpPr>
        <p:spPr bwMode="auto">
          <a:xfrm>
            <a:off x="325438" y="2571750"/>
            <a:ext cx="2952750" cy="2214563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ja-JP" sz="2000"/>
          </a:p>
          <a:p>
            <a:endParaRPr lang="en-US" altLang="ja-JP" sz="2000"/>
          </a:p>
          <a:p>
            <a:r>
              <a:rPr lang="en-US" altLang="ja-JP" sz="2000" b="1" i="1" u="sng">
                <a:solidFill>
                  <a:srgbClr val="FF0000"/>
                </a:solidFill>
              </a:rPr>
              <a:t>Collection.iterator()</a:t>
            </a:r>
          </a:p>
          <a:p>
            <a:r>
              <a:rPr lang="en-US" altLang="ja-JP" sz="2000" b="1" i="1" u="sng">
                <a:solidFill>
                  <a:srgbClr val="FF0000"/>
                </a:solidFill>
              </a:rPr>
              <a:t>Iterator.hasNext()</a:t>
            </a:r>
          </a:p>
          <a:p>
            <a:r>
              <a:rPr lang="en-US" altLang="ja-JP" sz="2000" b="1" i="1" u="sng">
                <a:solidFill>
                  <a:srgbClr val="FF0000"/>
                </a:solidFill>
              </a:rPr>
              <a:t>LOOP</a:t>
            </a:r>
          </a:p>
          <a:p>
            <a:r>
              <a:rPr lang="en-US" altLang="ja-JP" sz="2000" b="1" i="1">
                <a:solidFill>
                  <a:srgbClr val="FF0000"/>
                </a:solidFill>
              </a:rPr>
              <a:t>  </a:t>
            </a:r>
            <a:r>
              <a:rPr lang="en-US" altLang="ja-JP" sz="2000" b="1" i="1" u="sng">
                <a:solidFill>
                  <a:srgbClr val="FF0000"/>
                </a:solidFill>
              </a:rPr>
              <a:t>Iterator.next()</a:t>
            </a:r>
          </a:p>
          <a:p>
            <a:r>
              <a:rPr lang="en-US" altLang="ja-JP" sz="2000" b="1" i="1">
                <a:solidFill>
                  <a:srgbClr val="FF0000"/>
                </a:solidFill>
              </a:rPr>
              <a:t>  </a:t>
            </a:r>
            <a:r>
              <a:rPr lang="en-US" altLang="ja-JP" sz="2000" b="1" i="1" u="sng">
                <a:solidFill>
                  <a:srgbClr val="FF0000"/>
                </a:solidFill>
              </a:rPr>
              <a:t>Iterator.hasNext()</a:t>
            </a:r>
          </a:p>
          <a:p>
            <a:r>
              <a:rPr lang="en-US" altLang="ja-JP" sz="2000" b="1" i="1" u="sng">
                <a:solidFill>
                  <a:srgbClr val="FF0000"/>
                </a:solidFill>
              </a:rPr>
              <a:t>END-LOOP</a:t>
            </a:r>
          </a:p>
          <a:p>
            <a:endParaRPr lang="en-US" altLang="ja-JP" sz="2000" b="1" i="1" u="sng">
              <a:solidFill>
                <a:srgbClr val="FF0000"/>
              </a:solidFill>
            </a:endParaRP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5362575" y="5222875"/>
            <a:ext cx="13573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ソースコード</a:t>
            </a:r>
          </a:p>
        </p:txBody>
      </p:sp>
      <p:sp>
        <p:nvSpPr>
          <p:cNvPr id="23560" name="AutoShape 9"/>
          <p:cNvSpPr>
            <a:spLocks noChangeArrowheads="1"/>
          </p:cNvSpPr>
          <p:nvPr/>
        </p:nvSpPr>
        <p:spPr bwMode="auto">
          <a:xfrm>
            <a:off x="4143375" y="4000500"/>
            <a:ext cx="4857750" cy="2233613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ja-JP"/>
          </a:p>
          <a:p>
            <a:r>
              <a:rPr lang="en-US" altLang="ja-JP"/>
              <a:t>…</a:t>
            </a:r>
          </a:p>
          <a:p>
            <a:r>
              <a:rPr lang="en-US" altLang="ja-JP" b="1" i="1" u="sng">
                <a:solidFill>
                  <a:srgbClr val="FF0000"/>
                </a:solidFill>
              </a:rPr>
              <a:t>for</a:t>
            </a:r>
            <a:r>
              <a:rPr lang="en-US" altLang="ja-JP"/>
              <a:t>(</a:t>
            </a:r>
            <a:r>
              <a:rPr lang="ja-JP" altLang="en-US"/>
              <a:t> </a:t>
            </a:r>
            <a:r>
              <a:rPr lang="en-US" altLang="ja-JP"/>
              <a:t>Iterator it = </a:t>
            </a:r>
            <a:r>
              <a:rPr lang="en-US" altLang="ja-JP" b="1" i="1" u="sng">
                <a:solidFill>
                  <a:srgbClr val="FF0000"/>
                </a:solidFill>
              </a:rPr>
              <a:t>list.iterator()</a:t>
            </a:r>
            <a:r>
              <a:rPr lang="en-US" altLang="ja-JP"/>
              <a:t>; </a:t>
            </a:r>
            <a:r>
              <a:rPr lang="en-US" altLang="ja-JP" b="1" i="1" u="sng">
                <a:solidFill>
                  <a:srgbClr val="FF0000"/>
                </a:solidFill>
              </a:rPr>
              <a:t>it.hasNext()</a:t>
            </a:r>
            <a:r>
              <a:rPr lang="en-US" altLang="ja-JP"/>
              <a:t>;</a:t>
            </a:r>
            <a:r>
              <a:rPr lang="en-US" altLang="ja-JP">
                <a:solidFill>
                  <a:srgbClr val="FF0000"/>
                </a:solidFill>
              </a:rPr>
              <a:t> </a:t>
            </a:r>
            <a:r>
              <a:rPr lang="en-US" altLang="ja-JP"/>
              <a:t>) {</a:t>
            </a:r>
          </a:p>
          <a:p>
            <a:r>
              <a:rPr lang="en-US" altLang="ja-JP"/>
              <a:t>  Item item = (Item)</a:t>
            </a:r>
            <a:r>
              <a:rPr lang="en-US" altLang="ja-JP" b="1" i="1" u="sng">
                <a:solidFill>
                  <a:srgbClr val="FF0000"/>
                </a:solidFill>
              </a:rPr>
              <a:t>it.next()</a:t>
            </a:r>
            <a:r>
              <a:rPr lang="en-US" altLang="ja-JP"/>
              <a:t>;</a:t>
            </a:r>
          </a:p>
          <a:p>
            <a:r>
              <a:rPr lang="en-US" altLang="ja-JP"/>
              <a:t>  if (item.isActive()) {</a:t>
            </a:r>
          </a:p>
          <a:p>
            <a:r>
              <a:rPr lang="en-US" altLang="ja-JP"/>
              <a:t>    item.deactivate();</a:t>
            </a:r>
          </a:p>
          <a:p>
            <a:r>
              <a:rPr lang="en-US" altLang="ja-JP"/>
              <a:t>  }</a:t>
            </a:r>
          </a:p>
          <a:p>
            <a:r>
              <a:rPr lang="en-US" altLang="ja-JP" b="1" i="1" u="sng">
                <a:solidFill>
                  <a:srgbClr val="FF0000"/>
                </a:solidFill>
              </a:rPr>
              <a:t>}</a:t>
            </a:r>
          </a:p>
          <a:p>
            <a:r>
              <a:rPr lang="en-US" altLang="ja-JP"/>
              <a:t>…</a:t>
            </a:r>
          </a:p>
        </p:txBody>
      </p:sp>
      <p:sp>
        <p:nvSpPr>
          <p:cNvPr id="23561" name="AutoShape 10"/>
          <p:cNvSpPr>
            <a:spLocks noChangeArrowheads="1"/>
          </p:cNvSpPr>
          <p:nvPr/>
        </p:nvSpPr>
        <p:spPr bwMode="auto">
          <a:xfrm>
            <a:off x="4500563" y="1428750"/>
            <a:ext cx="2928937" cy="2500313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ja-JP"/>
          </a:p>
          <a:p>
            <a:r>
              <a:rPr lang="en-US" altLang="ja-JP"/>
              <a:t>…</a:t>
            </a:r>
          </a:p>
          <a:p>
            <a:r>
              <a:rPr lang="en-US" altLang="ja-JP"/>
              <a:t>Iterator it = </a:t>
            </a:r>
            <a:r>
              <a:rPr lang="en-US" altLang="ja-JP" b="1" i="1" u="sng">
                <a:solidFill>
                  <a:srgbClr val="FF0000"/>
                </a:solidFill>
              </a:rPr>
              <a:t>list.iterator()</a:t>
            </a:r>
            <a:r>
              <a:rPr lang="en-US" altLang="ja-JP"/>
              <a:t>;</a:t>
            </a:r>
          </a:p>
          <a:p>
            <a:r>
              <a:rPr lang="en-US" altLang="ja-JP" b="1" i="1" u="sng">
                <a:solidFill>
                  <a:srgbClr val="FF0000"/>
                </a:solidFill>
              </a:rPr>
              <a:t>while</a:t>
            </a:r>
            <a:r>
              <a:rPr lang="en-US" altLang="ja-JP"/>
              <a:t>( </a:t>
            </a:r>
            <a:r>
              <a:rPr lang="en-US" altLang="ja-JP" b="1" i="1" u="sng">
                <a:solidFill>
                  <a:srgbClr val="FF0000"/>
                </a:solidFill>
              </a:rPr>
              <a:t>it.hasNext()</a:t>
            </a:r>
            <a:r>
              <a:rPr lang="en-US" altLang="ja-JP">
                <a:solidFill>
                  <a:srgbClr val="FF0000"/>
                </a:solidFill>
              </a:rPr>
              <a:t> </a:t>
            </a:r>
            <a:r>
              <a:rPr lang="en-US" altLang="ja-JP"/>
              <a:t>) {</a:t>
            </a:r>
          </a:p>
          <a:p>
            <a:r>
              <a:rPr lang="en-US" altLang="ja-JP"/>
              <a:t>  Item item = (Item)</a:t>
            </a:r>
            <a:r>
              <a:rPr lang="en-US" altLang="ja-JP" b="1" i="1" u="sng">
                <a:solidFill>
                  <a:srgbClr val="FF0000"/>
                </a:solidFill>
              </a:rPr>
              <a:t>it.next()</a:t>
            </a:r>
            <a:r>
              <a:rPr lang="en-US" altLang="ja-JP"/>
              <a:t>;</a:t>
            </a:r>
          </a:p>
          <a:p>
            <a:r>
              <a:rPr lang="en-US" altLang="ja-JP"/>
              <a:t>  if (item.isActive()) {</a:t>
            </a:r>
          </a:p>
          <a:p>
            <a:r>
              <a:rPr lang="en-US" altLang="ja-JP"/>
              <a:t>    item.deactivate();</a:t>
            </a:r>
          </a:p>
          <a:p>
            <a:r>
              <a:rPr lang="en-US" altLang="ja-JP"/>
              <a:t>  }</a:t>
            </a:r>
          </a:p>
          <a:p>
            <a:r>
              <a:rPr lang="en-US" altLang="ja-JP" b="1" i="1" u="sng">
                <a:solidFill>
                  <a:srgbClr val="FF0000"/>
                </a:solidFill>
              </a:rPr>
              <a:t>}</a:t>
            </a:r>
          </a:p>
          <a:p>
            <a:r>
              <a:rPr lang="en-US" altLang="ja-JP"/>
              <a:t>…</a:t>
            </a:r>
          </a:p>
        </p:txBody>
      </p:sp>
      <p:sp>
        <p:nvSpPr>
          <p:cNvPr id="23562" name="テキスト ボックス 14"/>
          <p:cNvSpPr txBox="1">
            <a:spLocks noChangeArrowheads="1"/>
          </p:cNvSpPr>
          <p:nvPr/>
        </p:nvSpPr>
        <p:spPr bwMode="auto">
          <a:xfrm>
            <a:off x="642938" y="4773613"/>
            <a:ext cx="2206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u="sng"/>
              <a:t>コーディングパターン</a:t>
            </a:r>
          </a:p>
        </p:txBody>
      </p:sp>
      <p:cxnSp>
        <p:nvCxnSpPr>
          <p:cNvPr id="18" name="直線矢印コネクタ 17"/>
          <p:cNvCxnSpPr/>
          <p:nvPr/>
        </p:nvCxnSpPr>
        <p:spPr>
          <a:xfrm flipV="1">
            <a:off x="3571875" y="2857500"/>
            <a:ext cx="785813" cy="571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 rot="16200000" flipH="1">
            <a:off x="3286125" y="4429126"/>
            <a:ext cx="1000125" cy="571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角丸四角形 18"/>
          <p:cNvSpPr/>
          <p:nvPr/>
        </p:nvSpPr>
        <p:spPr>
          <a:xfrm>
            <a:off x="1143000" y="2357438"/>
            <a:ext cx="1285875" cy="35718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/>
              <a:t>イテレータ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>
                <a:solidFill>
                  <a:schemeClr val="bg1"/>
                </a:solidFill>
              </a:rPr>
              <a:t>平成20年度 情報処理学会 関西支部 支部大会</a:t>
            </a:r>
            <a:endParaRPr lang="ja-JP" altLang="en-US" smtClean="0">
              <a:solidFill>
                <a:schemeClr val="bg1"/>
              </a:solidFill>
            </a:endParaRPr>
          </a:p>
        </p:txBody>
      </p:sp>
      <p:sp>
        <p:nvSpPr>
          <p:cNvPr id="25602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ja-JP" altLang="en-US" smtClean="0"/>
              <a:t>2008/10/24</a:t>
            </a:r>
          </a:p>
        </p:txBody>
      </p:sp>
      <p:sp>
        <p:nvSpPr>
          <p:cNvPr id="17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B7456C-E6F9-4324-99EB-6A2F2B6C2E78}" type="slidenum">
              <a:rPr lang="ja-JP" altLang="en-US"/>
              <a:pPr>
                <a:defRPr/>
              </a:pPr>
              <a:t>6</a:t>
            </a:fld>
            <a:endParaRPr lang="ja-JP" altLang="en-US"/>
          </a:p>
        </p:txBody>
      </p:sp>
      <p:sp>
        <p:nvSpPr>
          <p:cNvPr id="25604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ja-JP" altLang="en-US" sz="2800" smtClean="0"/>
              <a:t>コーディングパターン例</a:t>
            </a:r>
            <a:r>
              <a:rPr lang="en-US" altLang="ja-JP" sz="2800" smtClean="0"/>
              <a:t/>
            </a:r>
            <a:br>
              <a:rPr lang="en-US" altLang="ja-JP" sz="2800" smtClean="0"/>
            </a:br>
            <a:r>
              <a:rPr lang="ja-JP" altLang="en-US" sz="2800" smtClean="0"/>
              <a:t>　　　　　　　　　　～ アプリケーション固有の機能実装 ～</a:t>
            </a:r>
          </a:p>
        </p:txBody>
      </p:sp>
      <p:sp>
        <p:nvSpPr>
          <p:cNvPr id="25605" name="Rectangle 13"/>
          <p:cNvSpPr>
            <a:spLocks noChangeArrowheads="1"/>
          </p:cNvSpPr>
          <p:nvPr/>
        </p:nvSpPr>
        <p:spPr bwMode="auto">
          <a:xfrm>
            <a:off x="142875" y="2714625"/>
            <a:ext cx="2857500" cy="1785938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ja-JP" sz="2000" b="1" i="1" u="sng">
              <a:solidFill>
                <a:srgbClr val="FF0000"/>
              </a:solidFill>
            </a:endParaRPr>
          </a:p>
          <a:p>
            <a:r>
              <a:rPr lang="en-US" altLang="ja-JP" sz="2000" b="1" i="1" u="sng">
                <a:solidFill>
                  <a:srgbClr val="FF0000"/>
                </a:solidFill>
              </a:rPr>
              <a:t>createUndoActivity()</a:t>
            </a:r>
          </a:p>
          <a:p>
            <a:r>
              <a:rPr lang="en-US" altLang="ja-JP" sz="2000" b="1" i="1" u="sng">
                <a:solidFill>
                  <a:srgbClr val="FF0000"/>
                </a:solidFill>
              </a:rPr>
              <a:t>setUndoActivity()</a:t>
            </a:r>
          </a:p>
          <a:p>
            <a:r>
              <a:rPr lang="en-US" altLang="ja-JP" sz="2000" b="1" i="1" u="sng">
                <a:solidFill>
                  <a:srgbClr val="FF0000"/>
                </a:solidFill>
              </a:rPr>
              <a:t>getUndoActivity()</a:t>
            </a:r>
          </a:p>
          <a:p>
            <a:r>
              <a:rPr lang="en-US" altLang="ja-JP" sz="2000" b="1" i="1" u="sng">
                <a:solidFill>
                  <a:srgbClr val="FF0000"/>
                </a:solidFill>
              </a:rPr>
              <a:t>setAffectedFigures()</a:t>
            </a:r>
          </a:p>
        </p:txBody>
      </p:sp>
      <p:sp>
        <p:nvSpPr>
          <p:cNvPr id="25606" name="テキスト ボックス 14"/>
          <p:cNvSpPr txBox="1">
            <a:spLocks noChangeArrowheads="1"/>
          </p:cNvSpPr>
          <p:nvPr/>
        </p:nvSpPr>
        <p:spPr bwMode="auto">
          <a:xfrm>
            <a:off x="436563" y="4500563"/>
            <a:ext cx="2206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u="sng"/>
              <a:t>コーディングパターン</a:t>
            </a:r>
          </a:p>
        </p:txBody>
      </p:sp>
      <p:grpSp>
        <p:nvGrpSpPr>
          <p:cNvPr id="25607" name="グループ化 30"/>
          <p:cNvGrpSpPr>
            <a:grpSpLocks/>
          </p:cNvGrpSpPr>
          <p:nvPr/>
        </p:nvGrpSpPr>
        <p:grpSpPr bwMode="auto">
          <a:xfrm>
            <a:off x="3786188" y="1357313"/>
            <a:ext cx="4857750" cy="2686050"/>
            <a:chOff x="3786182" y="1142984"/>
            <a:chExt cx="4857776" cy="2685559"/>
          </a:xfrm>
        </p:grpSpPr>
        <p:sp>
          <p:nvSpPr>
            <p:cNvPr id="25615" name="AutoShape 17"/>
            <p:cNvSpPr>
              <a:spLocks noChangeArrowheads="1"/>
            </p:cNvSpPr>
            <p:nvPr/>
          </p:nvSpPr>
          <p:spPr bwMode="auto">
            <a:xfrm>
              <a:off x="3786182" y="1142984"/>
              <a:ext cx="4793858" cy="2571768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ja-JP"/>
            </a:p>
          </p:txBody>
        </p:sp>
        <p:sp>
          <p:nvSpPr>
            <p:cNvPr id="25616" name="テキスト ボックス 24"/>
            <p:cNvSpPr txBox="1">
              <a:spLocks noChangeArrowheads="1"/>
            </p:cNvSpPr>
            <p:nvPr/>
          </p:nvSpPr>
          <p:spPr bwMode="auto">
            <a:xfrm>
              <a:off x="3786182" y="1142984"/>
              <a:ext cx="4857776" cy="26855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ja-JP" sz="1600"/>
                <a:t>public void reverseAction(Figure figure) {</a:t>
              </a:r>
            </a:p>
            <a:p>
              <a:r>
                <a:rPr lang="en-US" altLang="ja-JP" sz="1600"/>
                <a:t>  </a:t>
              </a:r>
              <a:r>
                <a:rPr lang="en-US" altLang="ja-JP" sz="1600" b="1" i="1">
                  <a:solidFill>
                    <a:srgbClr val="FF0000"/>
                  </a:solidFill>
                </a:rPr>
                <a:t>setUndoActivity(createUndoActivity())</a:t>
              </a:r>
              <a:r>
                <a:rPr lang="en-US" altLang="ja-JP" sz="1600"/>
                <a:t>;</a:t>
              </a:r>
            </a:p>
            <a:p>
              <a:r>
                <a:rPr lang="en-US" altLang="ja-JP" sz="1600"/>
                <a:t>  List l = CollectionsFactory.current().createList();</a:t>
              </a:r>
            </a:p>
            <a:p>
              <a:r>
                <a:rPr lang="en-US" altLang="ja-JP" sz="1600"/>
                <a:t>  l.add(figure);</a:t>
              </a:r>
            </a:p>
            <a:p>
              <a:r>
                <a:rPr lang="en-US" altLang="ja-JP" sz="1600"/>
                <a:t>  l.add(((DecoratorFigure)figure).peelDecoration());</a:t>
              </a:r>
            </a:p>
            <a:p>
              <a:r>
                <a:rPr lang="en-US" altLang="ja-JP" sz="1600"/>
                <a:t>  </a:t>
              </a:r>
              <a:r>
                <a:rPr lang="en-US" altLang="ja-JP" sz="1600" b="1" i="1">
                  <a:solidFill>
                    <a:srgbClr val="FF0000"/>
                  </a:solidFill>
                </a:rPr>
                <a:t>getUndoActivity().setAffectedFigures(</a:t>
              </a:r>
            </a:p>
            <a:p>
              <a:r>
                <a:rPr lang="ja-JP" altLang="en-US" sz="1600"/>
                <a:t>    </a:t>
              </a:r>
              <a:r>
                <a:rPr lang="en-US" altLang="ja-JP" sz="1600"/>
                <a:t>new FigureEnumerator(l)</a:t>
              </a:r>
              <a:r>
                <a:rPr lang="en-US" altLang="ja-JP" sz="1600" b="1" i="1">
                  <a:solidFill>
                    <a:srgbClr val="FF0000"/>
                  </a:solidFill>
                </a:rPr>
                <a:t>)</a:t>
              </a:r>
              <a:r>
                <a:rPr lang="en-US" altLang="ja-JP" sz="1600"/>
                <a:t>;</a:t>
              </a:r>
            </a:p>
            <a:p>
              <a:r>
                <a:rPr lang="ja-JP" altLang="en-US" sz="1600"/>
                <a:t>  </a:t>
              </a:r>
              <a:r>
                <a:rPr lang="en-US" altLang="ja-JP" sz="1600"/>
                <a:t>((BorderTool.UndoActivity)getUndoActivity())</a:t>
              </a:r>
            </a:p>
            <a:p>
              <a:r>
                <a:rPr lang="ja-JP" altLang="en-US" sz="1600"/>
                <a:t>    </a:t>
              </a:r>
              <a:r>
                <a:rPr lang="en-US" altLang="ja-JP" sz="1600"/>
                <a:t>.replaceAffectedFigures();</a:t>
              </a:r>
            </a:p>
            <a:p>
              <a:r>
                <a:rPr lang="en-US" altLang="ja-JP" sz="1600"/>
                <a:t>}</a:t>
              </a:r>
              <a:endParaRPr lang="ja-JP" altLang="en-US" sz="1600"/>
            </a:p>
          </p:txBody>
        </p:sp>
      </p:grpSp>
      <p:sp>
        <p:nvSpPr>
          <p:cNvPr id="25608" name="テキスト ボックス 30"/>
          <p:cNvSpPr txBox="1">
            <a:spLocks noChangeArrowheads="1"/>
          </p:cNvSpPr>
          <p:nvPr/>
        </p:nvSpPr>
        <p:spPr bwMode="auto">
          <a:xfrm>
            <a:off x="5429250" y="6286500"/>
            <a:ext cx="1354138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u="sng"/>
              <a:t>インスタンス</a:t>
            </a:r>
          </a:p>
        </p:txBody>
      </p:sp>
      <p:grpSp>
        <p:nvGrpSpPr>
          <p:cNvPr id="25609" name="グループ化 23"/>
          <p:cNvGrpSpPr>
            <a:grpSpLocks/>
          </p:cNvGrpSpPr>
          <p:nvPr/>
        </p:nvGrpSpPr>
        <p:grpSpPr bwMode="auto">
          <a:xfrm>
            <a:off x="4071938" y="4000500"/>
            <a:ext cx="4214812" cy="2357438"/>
            <a:chOff x="142844" y="3995678"/>
            <a:chExt cx="4572032" cy="2576594"/>
          </a:xfrm>
        </p:grpSpPr>
        <p:sp>
          <p:nvSpPr>
            <p:cNvPr id="25613" name="AutoShape 18"/>
            <p:cNvSpPr>
              <a:spLocks noChangeArrowheads="1"/>
            </p:cNvSpPr>
            <p:nvPr/>
          </p:nvSpPr>
          <p:spPr bwMode="auto">
            <a:xfrm>
              <a:off x="142844" y="3995678"/>
              <a:ext cx="4535488" cy="257659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ja-JP" sz="1600"/>
            </a:p>
          </p:txBody>
        </p:sp>
        <p:sp>
          <p:nvSpPr>
            <p:cNvPr id="25614" name="テキスト ボックス 21"/>
            <p:cNvSpPr txBox="1">
              <a:spLocks noChangeArrowheads="1"/>
            </p:cNvSpPr>
            <p:nvPr/>
          </p:nvSpPr>
          <p:spPr bwMode="auto">
            <a:xfrm>
              <a:off x="142844" y="3995678"/>
              <a:ext cx="4572032" cy="2307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ja-JP" sz="1600"/>
                <a:t>public void execute() {</a:t>
              </a:r>
            </a:p>
            <a:p>
              <a:r>
                <a:rPr lang="en-US" altLang="ja-JP" sz="1600"/>
                <a:t>  super.execute();</a:t>
              </a:r>
            </a:p>
            <a:p>
              <a:r>
                <a:rPr lang="en-US" altLang="ja-JP" sz="1600"/>
                <a:t>  </a:t>
              </a:r>
              <a:r>
                <a:rPr lang="en-US" altLang="ja-JP" sz="1600" b="1" i="1">
                  <a:solidFill>
                    <a:srgbClr val="FF0000"/>
                  </a:solidFill>
                </a:rPr>
                <a:t>setUndoActivity(createUndoActivity())</a:t>
              </a:r>
              <a:r>
                <a:rPr lang="en-US" altLang="ja-JP" sz="1600"/>
                <a:t>;</a:t>
              </a:r>
            </a:p>
            <a:p>
              <a:r>
                <a:rPr lang="en-US" altLang="ja-JP" sz="1600"/>
                <a:t>  </a:t>
              </a:r>
              <a:r>
                <a:rPr lang="en-US" altLang="ja-JP" sz="1600" b="1" i="1">
                  <a:solidFill>
                    <a:srgbClr val="FF0000"/>
                  </a:solidFill>
                </a:rPr>
                <a:t>getUndoActivity()</a:t>
              </a:r>
            </a:p>
            <a:p>
              <a:r>
                <a:rPr lang="ja-JP" altLang="en-US" sz="1600"/>
                <a:t>    </a:t>
              </a:r>
              <a:r>
                <a:rPr lang="en-US" altLang="ja-JP" sz="1600"/>
                <a:t>.</a:t>
              </a:r>
              <a:r>
                <a:rPr lang="en-US" altLang="ja-JP" sz="1600" b="1" i="1">
                  <a:solidFill>
                    <a:srgbClr val="FF0000"/>
                  </a:solidFill>
                </a:rPr>
                <a:t>setAffectedFigures(</a:t>
              </a:r>
              <a:r>
                <a:rPr lang="en-US" altLang="ja-JP" sz="1600"/>
                <a:t>view().selection()</a:t>
              </a:r>
              <a:r>
                <a:rPr lang="en-US" altLang="ja-JP" sz="1600" b="1" i="1">
                  <a:solidFill>
                    <a:srgbClr val="FF0000"/>
                  </a:solidFill>
                </a:rPr>
                <a:t>)</a:t>
              </a:r>
              <a:r>
                <a:rPr lang="en-US" altLang="ja-JP" sz="1600"/>
                <a:t>;</a:t>
              </a:r>
            </a:p>
            <a:p>
              <a:r>
                <a:rPr lang="en-US" altLang="ja-JP" sz="1600"/>
                <a:t>  FigureEnumeration fe </a:t>
              </a:r>
            </a:p>
            <a:p>
              <a:r>
                <a:rPr lang="ja-JP" altLang="en-US" sz="1600"/>
                <a:t>    </a:t>
              </a:r>
              <a:r>
                <a:rPr lang="en-US" altLang="ja-JP" sz="1600"/>
                <a:t>= getUndoActivity().getAffectedFigures();</a:t>
              </a:r>
            </a:p>
            <a:p>
              <a:r>
                <a:rPr lang="ja-JP" altLang="en-US" sz="1600"/>
                <a:t>  </a:t>
              </a:r>
              <a:r>
                <a:rPr lang="en-US" altLang="ja-JP" sz="1600"/>
                <a:t>…</a:t>
              </a:r>
            </a:p>
            <a:p>
              <a:r>
                <a:rPr lang="en-US" altLang="ja-JP" sz="1600"/>
                <a:t>}</a:t>
              </a:r>
              <a:endParaRPr lang="ja-JP" altLang="en-US" sz="1600"/>
            </a:p>
          </p:txBody>
        </p:sp>
      </p:grpSp>
      <p:cxnSp>
        <p:nvCxnSpPr>
          <p:cNvPr id="23" name="直線矢印コネクタ 22"/>
          <p:cNvCxnSpPr/>
          <p:nvPr/>
        </p:nvCxnSpPr>
        <p:spPr>
          <a:xfrm rot="5400000" flipH="1" flipV="1">
            <a:off x="3036094" y="2821781"/>
            <a:ext cx="714375" cy="5000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 rot="16200000" flipH="1">
            <a:off x="3036094" y="4036219"/>
            <a:ext cx="857250" cy="6429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角丸四角形 33"/>
          <p:cNvSpPr/>
          <p:nvPr/>
        </p:nvSpPr>
        <p:spPr>
          <a:xfrm>
            <a:off x="285750" y="2357438"/>
            <a:ext cx="2562225" cy="71437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altLang="ja-JP" dirty="0">
                <a:solidFill>
                  <a:srgbClr val="000000"/>
                </a:solidFill>
              </a:rPr>
              <a:t>Undo</a:t>
            </a:r>
            <a:r>
              <a:rPr lang="ja-JP" altLang="en-US" dirty="0">
                <a:solidFill>
                  <a:srgbClr val="000000"/>
                </a:solidFill>
              </a:rPr>
              <a:t>機能の実装</a:t>
            </a:r>
            <a:endParaRPr lang="en-US" altLang="ja-JP" dirty="0">
              <a:solidFill>
                <a:srgbClr val="000000"/>
              </a:solidFill>
            </a:endParaRPr>
          </a:p>
          <a:p>
            <a:pPr algn="ctr">
              <a:defRPr/>
            </a:pPr>
            <a:r>
              <a:rPr lang="en-US" altLang="ja-JP" dirty="0" err="1"/>
              <a:t>JHotDraw</a:t>
            </a:r>
            <a:r>
              <a:rPr lang="ja-JP" altLang="en-US" dirty="0"/>
              <a:t>（</a:t>
            </a:r>
            <a:r>
              <a:rPr lang="en-US" altLang="ja-JP" dirty="0"/>
              <a:t>Ver.</a:t>
            </a:r>
            <a:r>
              <a:rPr lang="ja-JP" altLang="en-US" dirty="0"/>
              <a:t> </a:t>
            </a:r>
            <a:r>
              <a:rPr lang="en-US" altLang="ja-JP" dirty="0"/>
              <a:t>5.4b1</a:t>
            </a:r>
            <a:r>
              <a:rPr lang="ja-JP" altLang="en-US" dirty="0"/>
              <a:t>）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平成20年度 情報処理学会 関西支部 支部大会</a:t>
            </a:r>
            <a:endParaRPr lang="ja-JP" altLang="en-US" smtClean="0"/>
          </a:p>
        </p:txBody>
      </p:sp>
      <p:sp>
        <p:nvSpPr>
          <p:cNvPr id="27650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ja-JP" altLang="en-US" smtClean="0"/>
              <a:t>2008/10/24</a:t>
            </a:r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E72AC-2CF2-4C84-B5EF-A3505F4AC791}" type="slidenum">
              <a:rPr lang="ja-JP" altLang="en-US"/>
              <a:pPr>
                <a:defRPr/>
              </a:pPr>
              <a:t>7</a:t>
            </a:fld>
            <a:endParaRPr lang="ja-JP" altLang="en-US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問題点と目的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2808288"/>
          </a:xfrm>
        </p:spPr>
        <p:txBody>
          <a:bodyPr/>
          <a:lstStyle/>
          <a:p>
            <a:r>
              <a:rPr lang="ja-JP" altLang="en-US" sz="2800" smtClean="0"/>
              <a:t>問題点</a:t>
            </a:r>
          </a:p>
          <a:p>
            <a:pPr lvl="1"/>
            <a:r>
              <a:rPr lang="ja-JP" altLang="en-US" sz="2400" smtClean="0"/>
              <a:t>検出されるパターン数が膨大</a:t>
            </a:r>
          </a:p>
          <a:p>
            <a:pPr lvl="1"/>
            <a:r>
              <a:rPr lang="ja-JP" altLang="en-US" sz="2400" smtClean="0"/>
              <a:t>プログラムの理解に重要なパターンは少数</a:t>
            </a:r>
          </a:p>
          <a:p>
            <a:r>
              <a:rPr lang="ja-JP" altLang="en-US" sz="2800" smtClean="0"/>
              <a:t>目的</a:t>
            </a:r>
          </a:p>
          <a:p>
            <a:pPr lvl="1"/>
            <a:r>
              <a:rPr lang="ja-JP" altLang="en-US" sz="2400" smtClean="0"/>
              <a:t>コーディングパターンを分類</a:t>
            </a:r>
          </a:p>
          <a:p>
            <a:pPr lvl="1"/>
            <a:r>
              <a:rPr lang="ja-JP" altLang="en-US" sz="2400" smtClean="0"/>
              <a:t>重要なパターンを抽出</a:t>
            </a:r>
          </a:p>
        </p:txBody>
      </p:sp>
      <p:pic>
        <p:nvPicPr>
          <p:cNvPr id="2765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2575" y="4292600"/>
            <a:ext cx="4270375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5" name="Text Box 8"/>
          <p:cNvSpPr txBox="1">
            <a:spLocks noChangeArrowheads="1"/>
          </p:cNvSpPr>
          <p:nvPr/>
        </p:nvSpPr>
        <p:spPr bwMode="auto">
          <a:xfrm>
            <a:off x="1187450" y="5157788"/>
            <a:ext cx="130492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b="1"/>
              <a:t>実験条件</a:t>
            </a:r>
          </a:p>
          <a:p>
            <a:pPr>
              <a:buFontTx/>
              <a:buChar char="•"/>
            </a:pPr>
            <a:r>
              <a:rPr lang="ja-JP" altLang="en-US"/>
              <a:t> </a:t>
            </a:r>
            <a:r>
              <a:rPr lang="en-US" altLang="ja-JP"/>
              <a:t>10 </a:t>
            </a:r>
            <a:r>
              <a:rPr lang="ja-JP" altLang="en-US"/>
              <a:t>≦ </a:t>
            </a:r>
            <a:r>
              <a:rPr lang="en-US" altLang="ja-JP"/>
              <a:t>sup</a:t>
            </a:r>
          </a:p>
          <a:p>
            <a:pPr>
              <a:buFontTx/>
              <a:buChar char="•"/>
            </a:pPr>
            <a:r>
              <a:rPr lang="en-US" altLang="ja-JP"/>
              <a:t>  4  </a:t>
            </a:r>
            <a:r>
              <a:rPr lang="ja-JP" altLang="en-US"/>
              <a:t>≦ </a:t>
            </a:r>
            <a:r>
              <a:rPr lang="en-US" altLang="ja-JP"/>
              <a:t>len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重要なパターンの抽出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51847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ja-JP" altLang="en-US" sz="2800" u="sng" smtClean="0"/>
              <a:t>インスタンス数が多いパターン</a:t>
            </a:r>
          </a:p>
          <a:p>
            <a:pPr lvl="1">
              <a:lnSpc>
                <a:spcPct val="80000"/>
              </a:lnSpc>
            </a:pPr>
            <a:r>
              <a:rPr lang="ja-JP" altLang="en-US" sz="2400" smtClean="0"/>
              <a:t>影響を受けるメソッドが多いため，注意が必要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ja-JP" altLang="en-US" sz="2400" smtClean="0"/>
              <a:t>⇒ マイニングの</a:t>
            </a:r>
            <a:r>
              <a:rPr lang="ja-JP" altLang="en-US" sz="2400" b="1" smtClean="0"/>
              <a:t>サポート値</a:t>
            </a:r>
            <a:r>
              <a:rPr lang="ja-JP" altLang="en-US" sz="2400" smtClean="0"/>
              <a:t>で対応</a:t>
            </a:r>
            <a:endParaRPr lang="en-US" altLang="ja-JP" sz="2400" smtClean="0"/>
          </a:p>
          <a:p>
            <a:pPr>
              <a:lnSpc>
                <a:spcPct val="80000"/>
              </a:lnSpc>
            </a:pPr>
            <a:r>
              <a:rPr lang="ja-JP" altLang="en-US" sz="2800" u="sng" smtClean="0"/>
              <a:t>ソースコード上で形が類似したパターン</a:t>
            </a:r>
          </a:p>
          <a:p>
            <a:pPr lvl="1">
              <a:lnSpc>
                <a:spcPct val="80000"/>
              </a:lnSpc>
            </a:pPr>
            <a:r>
              <a:rPr lang="ja-JP" altLang="en-US" sz="2400" smtClean="0"/>
              <a:t>パターン中に余計な要素が含まれない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ja-JP" altLang="en-US" sz="2400" smtClean="0"/>
              <a:t>⇒ </a:t>
            </a:r>
            <a:r>
              <a:rPr lang="en-US" altLang="ja-JP" sz="2400" b="1" smtClean="0"/>
              <a:t>DEN</a:t>
            </a:r>
            <a:r>
              <a:rPr lang="ja-JP" altLang="en-US" sz="2400" b="1" smtClean="0"/>
              <a:t>（</a:t>
            </a:r>
            <a:r>
              <a:rPr lang="en-US" altLang="ja-JP" sz="2400" b="1" smtClean="0"/>
              <a:t>DENsity)</a:t>
            </a:r>
            <a:endParaRPr lang="ja-JP" altLang="en-US" sz="2400" b="1" smtClean="0"/>
          </a:p>
          <a:p>
            <a:pPr>
              <a:lnSpc>
                <a:spcPct val="80000"/>
              </a:lnSpc>
            </a:pPr>
            <a:r>
              <a:rPr lang="ja-JP" altLang="en-US" sz="2800" u="sng" smtClean="0"/>
              <a:t>プログラムの特定パッケージやサブシステムにのみ登場するパターン</a:t>
            </a:r>
          </a:p>
          <a:p>
            <a:pPr lvl="1">
              <a:lnSpc>
                <a:spcPct val="80000"/>
              </a:lnSpc>
            </a:pPr>
            <a:r>
              <a:rPr lang="ja-JP" altLang="en-US" sz="2400" smtClean="0"/>
              <a:t>プログラムの機能を実装に関連する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ja-JP" altLang="en-US" sz="2400" smtClean="0"/>
              <a:t>⇒ </a:t>
            </a:r>
            <a:r>
              <a:rPr lang="en-US" altLang="ja-JP" sz="2400" b="1" smtClean="0"/>
              <a:t>RAD</a:t>
            </a:r>
            <a:r>
              <a:rPr lang="ja-JP" altLang="en-US" sz="2400" b="1" smtClean="0"/>
              <a:t>（</a:t>
            </a:r>
            <a:r>
              <a:rPr lang="en-US" altLang="ja-JP" sz="2400" b="1" smtClean="0"/>
              <a:t>RADius</a:t>
            </a:r>
            <a:r>
              <a:rPr lang="ja-JP" altLang="en-US" sz="2400" b="1" smtClean="0"/>
              <a:t>）</a:t>
            </a:r>
            <a:endParaRPr lang="ja-JP" altLang="en-US" sz="2400" b="1" u="sng" smtClean="0"/>
          </a:p>
          <a:p>
            <a:pPr>
              <a:lnSpc>
                <a:spcPct val="80000"/>
              </a:lnSpc>
            </a:pPr>
            <a:r>
              <a:rPr lang="ja-JP" altLang="en-US" sz="2800" u="sng" smtClean="0"/>
              <a:t>同一の構造の繰り返しではないパターン</a:t>
            </a:r>
          </a:p>
          <a:p>
            <a:pPr lvl="1">
              <a:lnSpc>
                <a:spcPct val="80000"/>
              </a:lnSpc>
            </a:pPr>
            <a:r>
              <a:rPr lang="ja-JP" altLang="en-US" sz="2400" smtClean="0"/>
              <a:t>不可分なパターンを見つけたい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ja-JP" altLang="en-US" sz="2400" smtClean="0"/>
              <a:t>⇒ </a:t>
            </a:r>
            <a:r>
              <a:rPr lang="en-US" altLang="ja-JP" sz="2400" b="1" smtClean="0"/>
              <a:t>RNR</a:t>
            </a:r>
            <a:r>
              <a:rPr lang="ja-JP" altLang="en-US" sz="2400" b="1" smtClean="0"/>
              <a:t>（</a:t>
            </a:r>
            <a:r>
              <a:rPr lang="en-US" altLang="ja-JP" sz="2400" b="1" smtClean="0"/>
              <a:t>Ratio of Non-Repeated elements</a:t>
            </a:r>
            <a:r>
              <a:rPr lang="ja-JP" altLang="en-US" sz="2400" b="1" smtClean="0"/>
              <a:t>）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ja-JP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平成20年度 情報処理学会 関西支部 支部大会</a:t>
            </a:r>
            <a:endParaRPr lang="ja-JP" altLang="en-US" smtClean="0"/>
          </a:p>
        </p:txBody>
      </p:sp>
      <p:sp>
        <p:nvSpPr>
          <p:cNvPr id="31746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ja-JP" altLang="en-US" smtClean="0"/>
              <a:t>2008/10/24</a:t>
            </a:r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1C7E1E-BEF0-4F8B-A807-FBFC283FA768}" type="slidenum">
              <a:rPr lang="ja-JP" altLang="en-US"/>
              <a:pPr>
                <a:defRPr/>
              </a:pPr>
              <a:t>9</a:t>
            </a:fld>
            <a:endParaRPr lang="ja-JP" altLang="en-US"/>
          </a:p>
        </p:txBody>
      </p:sp>
      <p:sp>
        <p:nvSpPr>
          <p:cNvPr id="31748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コーディングパターンのメトリクス</a:t>
            </a:r>
          </a:p>
        </p:txBody>
      </p:sp>
      <p:sp>
        <p:nvSpPr>
          <p:cNvPr id="31749" name="コンテンツ プレースホルダ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DEN</a:t>
            </a:r>
            <a:r>
              <a:rPr lang="ja-JP" altLang="en-US" smtClean="0"/>
              <a:t>（</a:t>
            </a:r>
            <a:r>
              <a:rPr lang="en-US" altLang="ja-JP" smtClean="0"/>
              <a:t>DENsity</a:t>
            </a:r>
            <a:r>
              <a:rPr lang="ja-JP" altLang="en-US" smtClean="0"/>
              <a:t>）</a:t>
            </a:r>
            <a:endParaRPr lang="en-US" altLang="ja-JP" smtClean="0"/>
          </a:p>
          <a:p>
            <a:pPr lvl="1" eaLnBrk="1" hangingPunct="1"/>
            <a:r>
              <a:rPr lang="ja-JP" altLang="en-US" smtClean="0"/>
              <a:t>パターンインスタンスの密度（パターン部分とパターン以外の部分の割合）の平均</a:t>
            </a:r>
            <a:endParaRPr lang="en-US" altLang="ja-JP" smtClean="0"/>
          </a:p>
          <a:p>
            <a:pPr eaLnBrk="1" hangingPunct="1"/>
            <a:r>
              <a:rPr lang="en-US" altLang="ja-JP" smtClean="0"/>
              <a:t>RAD</a:t>
            </a:r>
            <a:r>
              <a:rPr lang="ja-JP" altLang="en-US" smtClean="0"/>
              <a:t>（</a:t>
            </a:r>
            <a:r>
              <a:rPr lang="en-US" altLang="ja-JP" smtClean="0"/>
              <a:t>RADius</a:t>
            </a:r>
            <a:r>
              <a:rPr lang="ja-JP" altLang="en-US" smtClean="0"/>
              <a:t>）</a:t>
            </a:r>
          </a:p>
          <a:p>
            <a:pPr lvl="1" eaLnBrk="1" hangingPunct="1"/>
            <a:r>
              <a:rPr lang="ja-JP" altLang="en-US" smtClean="0"/>
              <a:t>パターンインスタンス間のパッケージ階層上での分散度合</a:t>
            </a:r>
          </a:p>
          <a:p>
            <a:pPr eaLnBrk="1" hangingPunct="1"/>
            <a:r>
              <a:rPr lang="en-US" altLang="ja-JP" smtClean="0"/>
              <a:t>RNR</a:t>
            </a:r>
            <a:r>
              <a:rPr lang="ja-JP" altLang="en-US" smtClean="0"/>
              <a:t>（</a:t>
            </a:r>
            <a:r>
              <a:rPr lang="en-US" altLang="ja-JP" smtClean="0"/>
              <a:t>Ratio of Non-Repeated elements</a:t>
            </a:r>
            <a:r>
              <a:rPr lang="ja-JP" altLang="en-US" smtClean="0"/>
              <a:t>）</a:t>
            </a:r>
          </a:p>
          <a:p>
            <a:pPr lvl="1" eaLnBrk="1" hangingPunct="1"/>
            <a:r>
              <a:rPr lang="ja-JP" altLang="en-US" smtClean="0"/>
              <a:t>パターン内の非繰り返し要素の割合</a:t>
            </a:r>
          </a:p>
          <a:p>
            <a:pPr lvl="1" eaLnBrk="1" hangingPunct="1"/>
            <a:endParaRPr lang="en-US" altLang="ja-JP" smtClean="0"/>
          </a:p>
          <a:p>
            <a:pPr lvl="1" eaLnBrk="1" hangingPunct="1"/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BlueMonday-white">
  <a:themeElements>
    <a:clrScheme name="sel-new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l-new2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el-new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Sel-BlueMonday-white</Template>
  <TotalTime>3278</TotalTime>
  <Words>1259</Words>
  <Application>Microsoft Office PowerPoint</Application>
  <PresentationFormat>画面に合わせる (4:3)</PresentationFormat>
  <Paragraphs>251</Paragraphs>
  <Slides>13</Slides>
  <Notes>13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デザイン テンプレート</vt:lpstr>
      </vt:variant>
      <vt:variant>
        <vt:i4>2</vt:i4>
      </vt:variant>
      <vt:variant>
        <vt:lpstr>スライド タイトル</vt:lpstr>
      </vt:variant>
      <vt:variant>
        <vt:i4>13</vt:i4>
      </vt:variant>
    </vt:vector>
  </HeadingPairs>
  <TitlesOfParts>
    <vt:vector size="18" baseType="lpstr">
      <vt:lpstr>Arial</vt:lpstr>
      <vt:lpstr>ＭＳ Ｐゴシック</vt:lpstr>
      <vt:lpstr>Calibri</vt:lpstr>
      <vt:lpstr>Sel-BlueMonday-white</vt:lpstr>
      <vt:lpstr>Sel-BlueMonday-white</vt:lpstr>
      <vt:lpstr>コーディングパターンの分類に用いる ソフトウェアメトリクスの検討</vt:lpstr>
      <vt:lpstr>目次</vt:lpstr>
      <vt:lpstr>コーディングパターン</vt:lpstr>
      <vt:lpstr>コーディングパターンの種類</vt:lpstr>
      <vt:lpstr>コーディングパターン例      ～ イディオム ～</vt:lpstr>
      <vt:lpstr>コーディングパターン例 　　　　　　　　　　～ アプリケーション固有の機能実装 ～</vt:lpstr>
      <vt:lpstr>問題点と目的</vt:lpstr>
      <vt:lpstr>重要なパターンの抽出</vt:lpstr>
      <vt:lpstr>コーディングパターンのメトリクス</vt:lpstr>
      <vt:lpstr>DEN（DENsity）</vt:lpstr>
      <vt:lpstr>RAD（RADius）</vt:lpstr>
      <vt:lpstr>RNR（Ratio of Non-Repeated elements）</vt:lpstr>
      <vt:lpstr>まとめと今後の課題</vt:lpstr>
    </vt:vector>
  </TitlesOfParts>
  <Company>井上研究室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メトリクスを用いた コーディングパターンの自動分類</dc:title>
  <dc:creator>Hironori Date</dc:creator>
  <cp:lastModifiedBy>Hironori DATE</cp:lastModifiedBy>
  <cp:revision>271</cp:revision>
  <dcterms:created xsi:type="dcterms:W3CDTF">2008-07-07T05:45:26Z</dcterms:created>
  <dcterms:modified xsi:type="dcterms:W3CDTF">2008-10-24T10:25:27Z</dcterms:modified>
</cp:coreProperties>
</file>