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2" r:id="rId3"/>
    <p:sldId id="280" r:id="rId4"/>
    <p:sldId id="263" r:id="rId5"/>
    <p:sldId id="264" r:id="rId6"/>
    <p:sldId id="281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4" r:id="rId16"/>
    <p:sldId id="279" r:id="rId17"/>
    <p:sldId id="275" r:id="rId18"/>
    <p:sldId id="273" r:id="rId19"/>
    <p:sldId id="276" r:id="rId20"/>
    <p:sldId id="277" r:id="rId21"/>
    <p:sldId id="278" r:id="rId22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6207" autoAdjust="0"/>
  </p:normalViewPr>
  <p:slideViewPr>
    <p:cSldViewPr>
      <p:cViewPr varScale="1">
        <p:scale>
          <a:sx n="85" d="100"/>
          <a:sy n="85" d="100"/>
        </p:scale>
        <p:origin x="-10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4451" y="0"/>
            <a:ext cx="2949575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43B970DB-D111-4FAB-8555-1D2E400F617C}" type="datetimeFigureOut">
              <a:rPr kumimoji="1" lang="ja-JP" altLang="en-US" smtClean="0"/>
              <a:pPr/>
              <a:t>2008/12/6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440864"/>
            <a:ext cx="2949575" cy="496887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4451" y="9440864"/>
            <a:ext cx="2949575" cy="496887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CE7B36D8-1A52-4096-9B72-17B9598E0A5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6967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6967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4C88EF6D-E4F2-4AE1-BB94-AAA287DB0DF3}" type="datetimeFigureOut">
              <a:rPr kumimoji="1" lang="ja-JP" altLang="en-US" smtClean="0"/>
              <a:pPr/>
              <a:t>2008/12/6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562" y="4721185"/>
            <a:ext cx="5444490" cy="4472702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6967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4940" y="9440647"/>
            <a:ext cx="2949099" cy="496967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77AA1D0B-F1C5-45F7-A0EF-BEA4BCCF754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I</a:t>
            </a:r>
            <a:r>
              <a:rPr kumimoji="1" lang="en-US" altLang="ja-JP" baseline="0" dirty="0" smtClean="0"/>
              <a:t> am talking about an approach to filtering the automatically-detected crosscutting concerns into application-specific ones.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A1D0B-F1C5-45F7-A0EF-BEA4BCCF754D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Then</a:t>
            </a:r>
            <a:r>
              <a:rPr kumimoji="1" lang="en-US" altLang="ja-JP" baseline="0" dirty="0" smtClean="0"/>
              <a:t> we define </a:t>
            </a:r>
            <a:r>
              <a:rPr kumimoji="1" lang="en-US" altLang="ja-JP" dirty="0" smtClean="0"/>
              <a:t>the class universality</a:t>
            </a:r>
            <a:r>
              <a:rPr kumimoji="1" lang="en-US" altLang="ja-JP" baseline="0" dirty="0" smtClean="0"/>
              <a:t> metric.</a:t>
            </a:r>
          </a:p>
          <a:p>
            <a:endParaRPr kumimoji="1" lang="en-US" altLang="ja-JP" baseline="0" dirty="0" smtClean="0"/>
          </a:p>
          <a:p>
            <a:pPr defTabSz="923453"/>
            <a:r>
              <a:rPr kumimoji="1" lang="en-US" altLang="ja-JP" baseline="0" dirty="0" smtClean="0"/>
              <a:t>We want to evaluate a class that is not only used from many classes but used from various applications as a “universal” class.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In this use-relation graph.</a:t>
            </a:r>
          </a:p>
          <a:p>
            <a:r>
              <a:rPr kumimoji="1" lang="en-US" altLang="ja-JP" baseline="0" dirty="0" smtClean="0"/>
              <a:t>There are two classes with large class fan-in, however, the left one is used only one application, whereas the right one is used from various applications.</a:t>
            </a:r>
          </a:p>
          <a:p>
            <a:r>
              <a:rPr kumimoji="1" lang="en-US" altLang="ja-JP" baseline="0" dirty="0" smtClean="0"/>
              <a:t>The left one is not a “universal” class.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Therefore, we define the universality as product of class fan-in value normalized with the number of classes and application fan-in value normalized with the number of applications.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In the previous example, the Liquor  class have especially high universality value.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A1D0B-F1C5-45F7-A0EF-BEA4BCCF754D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Final step of our approach measures pattern universality</a:t>
            </a:r>
            <a:r>
              <a:rPr kumimoji="1" lang="en-US" altLang="ja-JP" baseline="0" dirty="0" smtClean="0"/>
              <a:t> and filter out universal patterns with the some threshold.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We treat a pattern</a:t>
            </a:r>
            <a:r>
              <a:rPr kumimoji="1" lang="en-US" altLang="ja-JP" baseline="0" dirty="0" smtClean="0"/>
              <a:t> comprising only universal classes as universal, or generic pattern.</a:t>
            </a:r>
          </a:p>
          <a:p>
            <a:r>
              <a:rPr kumimoji="1" lang="en-US" altLang="ja-JP" baseline="0" dirty="0" smtClean="0"/>
              <a:t>If a pattern contains an application-specific class, it is treated as an application-specific pattern.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The pattern</a:t>
            </a:r>
            <a:r>
              <a:rPr kumimoji="1" lang="en-US" altLang="ja-JP" baseline="0" dirty="0" smtClean="0"/>
              <a:t> universality of a pattern is the minimum class universality value of the classes whose methods are invoked in the pattern.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In this case, involved classes are Collection and </a:t>
            </a:r>
            <a:r>
              <a:rPr kumimoji="1" lang="en-US" altLang="ja-JP" baseline="0" dirty="0" err="1" smtClean="0"/>
              <a:t>Iterator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So, the pattern universality of this pattern is the minimum value of these classes, 0.72.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A1D0B-F1C5-45F7-A0EF-BEA4BCCF754D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We performed </a:t>
            </a:r>
            <a:r>
              <a:rPr kumimoji="1" lang="en-US" altLang="ja-JP" baseline="0" dirty="0" smtClean="0"/>
              <a:t>two case studies to evaluate the filtering of our approach.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Case Study 1 evaluates the class universality and Case Study 2 evaluates the pattern universality.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A1D0B-F1C5-45F7-A0EF-BEA4BCCF754D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In the Case Study 1, we measure</a:t>
            </a:r>
            <a:r>
              <a:rPr kumimoji="1" lang="en-US" altLang="ja-JP" baseline="0" dirty="0" smtClean="0"/>
              <a:t> class universality of classes in application collection to answer three questions about the universality.</a:t>
            </a:r>
          </a:p>
          <a:p>
            <a:r>
              <a:rPr kumimoji="1" lang="en-US" altLang="ja-JP" baseline="0" dirty="0" smtClean="0"/>
              <a:t>The first question is “…”.</a:t>
            </a:r>
          </a:p>
          <a:p>
            <a:r>
              <a:rPr kumimoji="1" lang="en-US" altLang="ja-JP" baseline="0" dirty="0" smtClean="0"/>
              <a:t>We list the … to answer to this question.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The second question is “…”.</a:t>
            </a:r>
          </a:p>
          <a:p>
            <a:r>
              <a:rPr kumimoji="1" lang="en-US" altLang="ja-JP" baseline="0" dirty="0" smtClean="0"/>
              <a:t>For this question, we investigate the ….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Final question is “…”.</a:t>
            </a:r>
          </a:p>
          <a:p>
            <a:r>
              <a:rPr kumimoji="1" lang="en-US" altLang="ja-JP" baseline="0" dirty="0" smtClean="0"/>
              <a:t>, which is derived from the distribution of the universality.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The target application collection comprises 39 application packages including Java Standard API and Various OSS packages such as Eclipse and </a:t>
            </a:r>
            <a:r>
              <a:rPr kumimoji="1" lang="en-US" altLang="ja-JP" baseline="0" dirty="0" err="1" smtClean="0"/>
              <a:t>Azureus</a:t>
            </a:r>
            <a:r>
              <a:rPr kumimoji="1" lang="en-US" altLang="ja-JP" baseline="0" dirty="0" smtClean="0"/>
              <a:t>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A1D0B-F1C5-45F7-A0EF-BEA4BCCF754D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This table lists the top-20 classes in the universality value.</a:t>
            </a:r>
          </a:p>
          <a:p>
            <a:r>
              <a:rPr kumimoji="1" lang="en-US" altLang="ja-JP" dirty="0" smtClean="0"/>
              <a:t>We can see the fundamental</a:t>
            </a:r>
            <a:r>
              <a:rPr kumimoji="1" lang="en-US" altLang="ja-JP" baseline="0" dirty="0" smtClean="0"/>
              <a:t> classes of Java Standard API such as String and Object</a:t>
            </a:r>
          </a:p>
          <a:p>
            <a:r>
              <a:rPr kumimoji="1" lang="en-US" altLang="ja-JP" baseline="0" dirty="0" smtClean="0"/>
              <a:t>, and Utility classes such as List.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So, the answer for the first question is “Fundamental or Utility classes have high universality.”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A1D0B-F1C5-45F7-A0EF-BEA4BCCF754D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To compare</a:t>
            </a:r>
            <a:r>
              <a:rPr kumimoji="1" lang="en-US" altLang="ja-JP" baseline="0" dirty="0" smtClean="0"/>
              <a:t> the universality and the fan-in, we list the classes with high universality but low fan-in, and </a:t>
            </a:r>
            <a:r>
              <a:rPr lang="en-US" dirty="0" smtClean="0"/>
              <a:t>vice versa.</a:t>
            </a:r>
            <a:endParaRPr kumimoji="1" lang="en-US" altLang="ja-JP" baseline="0" dirty="0" smtClean="0"/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This table lists the classes with high universality but low class fan-in.</a:t>
            </a:r>
          </a:p>
          <a:p>
            <a:r>
              <a:rPr kumimoji="1" lang="en-US" altLang="ja-JP" baseline="0" dirty="0" smtClean="0"/>
              <a:t>These columns represent each rank.</a:t>
            </a:r>
          </a:p>
          <a:p>
            <a:r>
              <a:rPr kumimoji="1" lang="en-US" altLang="ja-JP" baseline="0" dirty="0" smtClean="0"/>
              <a:t>We can see the classes with fundamental / utility role in this table.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On the other hand, some of the classes with high fan-in but low universality</a:t>
            </a:r>
          </a:p>
          <a:p>
            <a:r>
              <a:rPr kumimoji="1" lang="en-US" altLang="ja-JP" baseline="0" dirty="0" smtClean="0"/>
              <a:t>implements crosscutting concerns</a:t>
            </a:r>
          </a:p>
          <a:p>
            <a:r>
              <a:rPr kumimoji="1" lang="en-US" altLang="ja-JP" baseline="0" dirty="0" smtClean="0"/>
              <a:t>, for example, </a:t>
            </a:r>
            <a:r>
              <a:rPr kumimoji="1" lang="en-US" altLang="ja-JP" baseline="0" dirty="0" err="1" smtClean="0"/>
              <a:t>IResource</a:t>
            </a:r>
            <a:r>
              <a:rPr kumimoji="1" lang="en-US" altLang="ja-JP" baseline="0" dirty="0" smtClean="0"/>
              <a:t> is used for resource management in Eclipse; and </a:t>
            </a:r>
            <a:r>
              <a:rPr kumimoji="1" lang="en-US" altLang="ja-JP" baseline="0" dirty="0" err="1" smtClean="0"/>
              <a:t>ErrorManager</a:t>
            </a:r>
            <a:r>
              <a:rPr kumimoji="1" lang="en-US" altLang="ja-JP" baseline="0" dirty="0" smtClean="0"/>
              <a:t> is used for error handling in </a:t>
            </a:r>
            <a:r>
              <a:rPr kumimoji="1" lang="en-US" altLang="ja-JP" baseline="0" dirty="0" err="1" smtClean="0"/>
              <a:t>netbeans</a:t>
            </a:r>
            <a:r>
              <a:rPr kumimoji="1" lang="en-US" altLang="ja-JP" baseline="0" dirty="0" smtClean="0"/>
              <a:t>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So the answer to the Question2 is “Yes, the universality can distinguish classes widely used and frequently used.”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A1D0B-F1C5-45F7-A0EF-BEA4BCCF754D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This table presents the distribution.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The columns presents</a:t>
            </a:r>
            <a:r>
              <a:rPr kumimoji="1" lang="en-US" altLang="ja-JP" baseline="0" dirty="0" smtClean="0"/>
              <a:t> the range of universality value, number of classes and java packages of classes, respectively.</a:t>
            </a:r>
            <a:endParaRPr kumimoji="1" lang="en-US" altLang="ja-JP" dirty="0" smtClean="0"/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It seems to be reasonable to set the threshold at 0.2 to finding application-specific concerns.</a:t>
            </a:r>
          </a:p>
          <a:p>
            <a:r>
              <a:rPr kumimoji="1" lang="en-US" altLang="ja-JP" baseline="0" dirty="0" smtClean="0"/>
              <a:t>And 0.5 to find domain-specific concerns in addition to application-specific ones.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---</a:t>
            </a:r>
          </a:p>
          <a:p>
            <a:r>
              <a:rPr kumimoji="1" lang="en-US" altLang="ja-JP" baseline="0" dirty="0" smtClean="0"/>
              <a:t>We can see that only small number of classes have high universality value; and over 98% classes have the value near to zero.</a:t>
            </a:r>
          </a:p>
          <a:p>
            <a:endParaRPr kumimoji="1" lang="en-US" altLang="ja-JP" baseline="0" dirty="0" smtClean="0"/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A1D0B-F1C5-45F7-A0EF-BEA4BCCF754D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Based</a:t>
            </a:r>
            <a:r>
              <a:rPr kumimoji="1" lang="en-US" altLang="ja-JP" baseline="0" dirty="0" smtClean="0"/>
              <a:t> on the result of case study 1, t</a:t>
            </a:r>
            <a:r>
              <a:rPr kumimoji="1" lang="en-US" altLang="ja-JP" dirty="0" smtClean="0"/>
              <a:t>he case study is set up to answer the question “”.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We categorize </a:t>
            </a:r>
            <a:r>
              <a:rPr kumimoji="1" lang="en-US" altLang="ja-JP" baseline="0" dirty="0" smtClean="0"/>
              <a:t>coding patterns detected by Fung according to pattern universality.</a:t>
            </a:r>
          </a:p>
          <a:p>
            <a:r>
              <a:rPr kumimoji="1" lang="en-US" altLang="ja-JP" baseline="0" dirty="0" smtClean="0"/>
              <a:t>We use the threshold value set in Case study 1 as category border.</a:t>
            </a:r>
          </a:p>
          <a:p>
            <a:r>
              <a:rPr kumimoji="1" lang="en-US" altLang="ja-JP" baseline="0" dirty="0" smtClean="0"/>
              <a:t>The category of highest universality is referred as “generic pattern”, next category is “domain-specific pattern” and the rest is “application-specific pattern”.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We measure the universality of patterns detected from </a:t>
            </a:r>
            <a:r>
              <a:rPr kumimoji="1" lang="en-US" altLang="ja-JP" baseline="0" dirty="0" err="1" smtClean="0"/>
              <a:t>Azureus</a:t>
            </a:r>
            <a:r>
              <a:rPr kumimoji="1" lang="en-US" altLang="ja-JP" baseline="0" dirty="0" smtClean="0"/>
              <a:t> using the same application collection used in Case Study 1.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A1D0B-F1C5-45F7-A0EF-BEA4BCCF754D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We list several samples</a:t>
            </a:r>
            <a:r>
              <a:rPr kumimoji="1" lang="en-US" altLang="ja-JP" baseline="0" dirty="0" smtClean="0"/>
              <a:t> from the result.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We found String splitting pattern and collection manipulation pattern as generic patterns.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Collection manipulation pattern is also found in domain-specific patterns.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This pattern seems to be more of generic than domain-specific; however,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This is </a:t>
            </a:r>
            <a:r>
              <a:rPr kumimoji="1" lang="en-US" altLang="ja-JP" baseline="0" dirty="0" smtClean="0"/>
              <a:t>categorized</a:t>
            </a:r>
            <a:r>
              <a:rPr kumimoji="1" lang="ja-JP" altLang="en-US" baseline="0" dirty="0" smtClean="0"/>
              <a:t> </a:t>
            </a:r>
            <a:r>
              <a:rPr kumimoji="1" lang="en-US" altLang="ja-JP" baseline="0" smtClean="0"/>
              <a:t>to </a:t>
            </a:r>
            <a:r>
              <a:rPr kumimoji="1" lang="en-US" altLang="ja-JP" baseline="0" dirty="0" smtClean="0"/>
              <a:t>here because </a:t>
            </a:r>
            <a:r>
              <a:rPr kumimoji="1" lang="en-US" altLang="ja-JP" baseline="0" dirty="0" err="1" smtClean="0"/>
              <a:t>LinkedHashMap</a:t>
            </a:r>
            <a:r>
              <a:rPr kumimoji="1" lang="en-US" altLang="ja-JP" baseline="0" dirty="0" smtClean="0"/>
              <a:t>, that is less popular Map implementation, has low universality than the threshold.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As application-specific pattern, we found Logging pattern with application-local Log class and Synchronization pattern with a pair of enter() and exit().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Therefore,  the answer for the question is , “Almost yes”.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A1D0B-F1C5-45F7-A0EF-BEA4BCCF754D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From the result of the case studies, we can say that ….</a:t>
            </a:r>
          </a:p>
          <a:p>
            <a:r>
              <a:rPr kumimoji="1" lang="en-US" altLang="ja-JP" dirty="0" smtClean="0"/>
              <a:t>O</a:t>
            </a:r>
            <a:r>
              <a:rPr kumimoji="1" lang="en-US" altLang="ja-JP" baseline="0" dirty="0" smtClean="0"/>
              <a:t>ur approach succeeded to distinguish resource management classes in Eclipse or </a:t>
            </a:r>
            <a:r>
              <a:rPr kumimoji="1" lang="en-US" altLang="ja-JP" baseline="0" dirty="0" err="1" smtClean="0"/>
              <a:t>NetBeans</a:t>
            </a:r>
            <a:r>
              <a:rPr kumimoji="1" lang="en-US" altLang="ja-JP" baseline="0" dirty="0" smtClean="0"/>
              <a:t> as application-specific classes although they have large fan-in.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However, universality</a:t>
            </a:r>
            <a:r>
              <a:rPr kumimoji="1" lang="en-US" altLang="ja-JP" baseline="0" dirty="0" smtClean="0"/>
              <a:t> value and threshold may depend on a set of applications.</a:t>
            </a:r>
            <a:endParaRPr kumimoji="1" lang="en-US" altLang="ja-JP" dirty="0" smtClean="0"/>
          </a:p>
          <a:p>
            <a:r>
              <a:rPr kumimoji="1" lang="en-US" altLang="ja-JP" baseline="0" dirty="0" smtClean="0"/>
              <a:t>It is needed that case studies in different target.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---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Although</a:t>
            </a:r>
            <a:r>
              <a:rPr kumimoji="1" lang="en-US" altLang="ja-JP" baseline="0" dirty="0" smtClean="0"/>
              <a:t> we collect wide range of famous OSS packages for case studies,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A1D0B-F1C5-45F7-A0EF-BEA4BCCF754D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As background,</a:t>
            </a:r>
            <a:r>
              <a:rPr kumimoji="1" lang="en-US" altLang="ja-JP" baseline="0" dirty="0" smtClean="0"/>
              <a:t> I will talk about coding pattern detection.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Automatic detection techniques of crosscutting concerns are developed to find refactoring opportunities and to understand application-specific coding rules.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Our research group has developed an [ aspect mining | automatic concern detection ] tool, named Fung,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that detects coding patterns including crosscutting concerns from an application using a data mining technique.</a:t>
            </a:r>
          </a:p>
          <a:p>
            <a:r>
              <a:rPr kumimoji="1" lang="en-US" altLang="ja-JP" baseline="0" dirty="0" smtClean="0"/>
              <a:t>This tool is based on the idea that “a crosscutting concern code frequently appears across an application”.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A1D0B-F1C5-45F7-A0EF-BEA4BCCF754D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We found that</a:t>
            </a:r>
            <a:r>
              <a:rPr kumimoji="1" lang="en-US" altLang="ja-JP" baseline="0" dirty="0" smtClean="0"/>
              <a:t> </a:t>
            </a:r>
            <a:r>
              <a:rPr kumimoji="1" lang="en-US" altLang="ja-JP" dirty="0" smtClean="0"/>
              <a:t>some domain-specific class such</a:t>
            </a:r>
            <a:r>
              <a:rPr kumimoji="1" lang="en-US" altLang="ja-JP" baseline="0" dirty="0" smtClean="0"/>
              <a:t> as Component </a:t>
            </a:r>
            <a:r>
              <a:rPr kumimoji="1" lang="en-US" altLang="ja-JP" dirty="0" smtClean="0"/>
              <a:t>have higher class universality than general-purpose classes such as </a:t>
            </a:r>
            <a:r>
              <a:rPr kumimoji="1" lang="en-US" altLang="ja-JP" dirty="0" err="1" smtClean="0"/>
              <a:t>LinkedHashMap</a:t>
            </a:r>
            <a:r>
              <a:rPr kumimoji="1" lang="en-US" altLang="ja-JP" dirty="0" smtClean="0"/>
              <a:t>.</a:t>
            </a:r>
          </a:p>
          <a:p>
            <a:endParaRPr kumimoji="1" lang="en-US" altLang="ja-JP" dirty="0" smtClean="0"/>
          </a:p>
          <a:p>
            <a:r>
              <a:rPr kumimoji="1" lang="en-US" altLang="ja-JP" baseline="0" dirty="0" smtClean="0"/>
              <a:t>We have several ideas to improve the universality metric.</a:t>
            </a:r>
          </a:p>
          <a:p>
            <a:r>
              <a:rPr kumimoji="1" lang="en-US" altLang="ja-JP" baseline="0" dirty="0" smtClean="0"/>
              <a:t>For example, these collection-related classes may get higher universality by propagating fan-in value through important use-relation such as inheritance.</a:t>
            </a:r>
          </a:p>
          <a:p>
            <a:r>
              <a:rPr kumimoji="1" lang="en-US" altLang="ja-JP" baseline="0" dirty="0" smtClean="0"/>
              <a:t>Another idea is combining with other metric.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However, we</a:t>
            </a:r>
            <a:r>
              <a:rPr kumimoji="1" lang="en-US" altLang="ja-JP" baseline="0" dirty="0" smtClean="0"/>
              <a:t> believe that </a:t>
            </a:r>
            <a:r>
              <a:rPr kumimoji="1" lang="en-US" altLang="ja-JP" dirty="0" smtClean="0"/>
              <a:t>this order</a:t>
            </a:r>
            <a:r>
              <a:rPr kumimoji="1" lang="en-US" altLang="ja-JP" baseline="0" dirty="0" smtClean="0"/>
              <a:t> </a:t>
            </a:r>
            <a:r>
              <a:rPr kumimoji="1" lang="en-US" altLang="ja-JP" dirty="0" smtClean="0"/>
              <a:t>itself is not a matter because </a:t>
            </a:r>
          </a:p>
          <a:p>
            <a:r>
              <a:rPr kumimoji="1" lang="en-US" altLang="ja-JP" baseline="0" dirty="0" smtClean="0"/>
              <a:t>less popular generic concerns may be interesting for developers who don’t know the idioms.</a:t>
            </a:r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A1D0B-F1C5-45F7-A0EF-BEA4BCCF754D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So, I’m summarizing</a:t>
            </a:r>
            <a:r>
              <a:rPr kumimoji="1" lang="en-US" altLang="ja-JP" baseline="0" dirty="0" smtClean="0"/>
              <a:t> this talk.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We propose cross-application fan-in analysis to filter coding patterns.</a:t>
            </a:r>
          </a:p>
          <a:p>
            <a:r>
              <a:rPr kumimoji="1" lang="en-US" altLang="ja-JP" baseline="0" dirty="0" smtClean="0"/>
              <a:t>Our approach measures universality metric, that represents how widely a class and a pattern is used.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For future</a:t>
            </a:r>
            <a:r>
              <a:rPr kumimoji="1" lang="en-US" altLang="ja-JP" baseline="0" dirty="0" smtClean="0"/>
              <a:t> work, we want to investigate more further case studies </a:t>
            </a:r>
          </a:p>
          <a:p>
            <a:r>
              <a:rPr kumimoji="1" lang="en-US" altLang="ja-JP" baseline="0" dirty="0" smtClean="0"/>
              <a:t>with different applications, and refine the universality metric.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A1D0B-F1C5-45F7-A0EF-BEA4BCCF754D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I</a:t>
            </a:r>
            <a:r>
              <a:rPr kumimoji="1" lang="en-US" altLang="ja-JP" baseline="0" dirty="0" smtClean="0"/>
              <a:t> will briefly explain about coding pattern detection of Fung.</a:t>
            </a:r>
          </a:p>
          <a:p>
            <a:pPr marL="0" lvl="1" defTabSz="914310">
              <a:defRPr/>
            </a:pPr>
            <a:r>
              <a:rPr kumimoji="1" lang="en-US" altLang="ja-JP" baseline="0" dirty="0" smtClean="0"/>
              <a:t>A coding pattern is </a:t>
            </a:r>
            <a:r>
              <a:rPr lang="en-US" altLang="ja-JP" dirty="0" smtClean="0"/>
              <a:t>an ordered sequence of method calls and control statements that frequently appears in source code.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This figure presents the process of coding pattern detection.</a:t>
            </a:r>
          </a:p>
          <a:p>
            <a:r>
              <a:rPr kumimoji="1" lang="en-US" altLang="ja-JP" baseline="0" dirty="0" smtClean="0"/>
              <a:t>At first, Fung parses source code of target application into normalized method call sequences.</a:t>
            </a:r>
          </a:p>
          <a:p>
            <a:r>
              <a:rPr kumimoji="1" lang="en-US" altLang="ja-JP" baseline="0" dirty="0" smtClean="0"/>
              <a:t>Then, Fung performs sequential pattern mining to extract frequent subsequences from the method call sequences.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Fung mines this logging pattern from this example.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A1D0B-F1C5-45F7-A0EF-BEA4BCCF754D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A</a:t>
            </a:r>
            <a:r>
              <a:rPr kumimoji="1" lang="en-US" altLang="ja-JP" baseline="0" dirty="0" smtClean="0"/>
              <a:t> goal of Fung is to detect application-specific crosscutting concerns</a:t>
            </a:r>
          </a:p>
          <a:p>
            <a:r>
              <a:rPr kumimoji="1" lang="en-US" altLang="ja-JP" baseline="0" dirty="0" smtClean="0"/>
              <a:t>; however, detected patterns include generic idioms in addition to application- or domain-specific patterns because idioms also frequently appear across target code base.</a:t>
            </a:r>
          </a:p>
          <a:p>
            <a:pPr defTabSz="923453"/>
            <a:r>
              <a:rPr kumimoji="1" lang="en-US" altLang="ja-JP" baseline="0" dirty="0" smtClean="0"/>
              <a:t>Such idioms are less interesting to developers who [ already know the idioms | need application-specific knowledge ]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---</a:t>
            </a:r>
          </a:p>
          <a:p>
            <a:r>
              <a:rPr kumimoji="1" lang="en-US" altLang="ja-JP" baseline="0" dirty="0" smtClean="0"/>
              <a:t>You may think that we can filter out idioms by excluding libraries from target;</a:t>
            </a:r>
          </a:p>
          <a:p>
            <a:r>
              <a:rPr kumimoji="1" lang="en-US" altLang="ja-JP" baseline="0" dirty="0" smtClean="0"/>
              <a:t>however, application-specific knowledge is needed to  [ configure | specify | draw ] a border line between an application and libraries 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A1D0B-F1C5-45F7-A0EF-BEA4BCCF754D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In this research, </a:t>
            </a:r>
            <a:r>
              <a:rPr kumimoji="1" lang="en-US" altLang="ja-JP" baseline="0" dirty="0" smtClean="0"/>
              <a:t>we propose cross-application fan-in analysis to filter out generic idioms and find application-specific patterns.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The key idea is that</a:t>
            </a:r>
          </a:p>
          <a:p>
            <a:r>
              <a:rPr kumimoji="1" lang="en-US" altLang="ja-JP" baseline="0" dirty="0" smtClean="0"/>
              <a:t>generic idioms such as iterator idiom appear in various applications,</a:t>
            </a:r>
          </a:p>
          <a:p>
            <a:r>
              <a:rPr kumimoji="1" lang="en-US" altLang="ja-JP" baseline="0" dirty="0" smtClean="0"/>
              <a:t>meanwhile application-specific pattern appear in one or a few applications.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We define</a:t>
            </a:r>
            <a:r>
              <a:rPr kumimoji="1" lang="en-US" altLang="ja-JP" dirty="0" smtClean="0"/>
              <a:t> a metric named universality to measure how</a:t>
            </a:r>
            <a:r>
              <a:rPr kumimoji="1" lang="en-US" altLang="ja-JP" baseline="0" dirty="0" smtClean="0"/>
              <a:t> widely a class or a pattern is used across applications.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A1D0B-F1C5-45F7-A0EF-BEA4BCCF754D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Our approach consists of four</a:t>
            </a:r>
            <a:r>
              <a:rPr kumimoji="1" lang="en-US" altLang="ja-JP" baseline="0" dirty="0" smtClean="0"/>
              <a:t> </a:t>
            </a:r>
            <a:r>
              <a:rPr kumimoji="1" lang="en-US" altLang="ja-JP" dirty="0" smtClean="0"/>
              <a:t>steps.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At first, we collect various applications including target application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The second step analyzes the use-relation between the classes in the application collection.</a:t>
            </a:r>
          </a:p>
          <a:p>
            <a:r>
              <a:rPr kumimoji="1" lang="en-US" altLang="ja-JP" baseline="0" dirty="0" smtClean="0"/>
              <a:t>Then we compute the class universality, representing how widely a class is used.</a:t>
            </a:r>
          </a:p>
          <a:p>
            <a:r>
              <a:rPr kumimoji="1" lang="en-US" altLang="ja-JP" baseline="0" dirty="0" smtClean="0"/>
              <a:t>The final step filters out patterns comprising only universally-used classes as generic idioms.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A1D0B-F1C5-45F7-A0EF-BEA4BCCF754D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baseline="0" dirty="0" smtClean="0"/>
              <a:t>To measure universality of a class, we analyze cross-application use-relation.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This is an extension of ordinal static use-relation analysis between classes in an application to build a use-relation graph.</a:t>
            </a:r>
          </a:p>
          <a:p>
            <a:r>
              <a:rPr kumimoji="1" lang="en-US" altLang="ja-JP" baseline="0" dirty="0" smtClean="0"/>
              <a:t>A use-relation graph is a graph whose node and edge represent a class and static use-relation between classes, respectively.</a:t>
            </a:r>
          </a:p>
          <a:p>
            <a:r>
              <a:rPr kumimoji="1" lang="en-US" altLang="ja-JP" baseline="0" dirty="0" smtClean="0"/>
              <a:t>We employ these kinds of use-relations as edges: Inheritance, Method call and so on.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For example, If an application, named </a:t>
            </a:r>
            <a:r>
              <a:rPr kumimoji="1" lang="en-US" altLang="ja-JP" baseline="0" dirty="0" err="1" smtClean="0"/>
              <a:t>WarehouseApp</a:t>
            </a:r>
            <a:r>
              <a:rPr kumimoji="1" lang="en-US" altLang="ja-JP" baseline="0" dirty="0" smtClean="0"/>
              <a:t> contains these two classes, the use-relation graph is constructed like this</a:t>
            </a:r>
          </a:p>
          <a:p>
            <a:r>
              <a:rPr kumimoji="1" lang="en-US" altLang="ja-JP" baseline="0" dirty="0" smtClean="0"/>
              <a:t>, because Warehouse creates an instance  of Liquor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A1D0B-F1C5-45F7-A0EF-BEA4BCCF754D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We extend the use-relation for multiple</a:t>
            </a:r>
            <a:r>
              <a:rPr kumimoji="1" lang="en-US" altLang="ja-JP" baseline="0" dirty="0" smtClean="0"/>
              <a:t> applications.</a:t>
            </a:r>
            <a:endParaRPr kumimoji="1" lang="en-US" altLang="ja-JP" dirty="0" smtClean="0"/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 Intra-application use-relation is analyzed in the same way with the case of single application.</a:t>
            </a:r>
          </a:p>
          <a:p>
            <a:r>
              <a:rPr kumimoji="1" lang="en-US" altLang="ja-JP" baseline="0" dirty="0" smtClean="0"/>
              <a:t>If we found several copies of a “used class” [in different applications], we add inter-application edges to all of copies.</a:t>
            </a:r>
          </a:p>
          <a:p>
            <a:r>
              <a:rPr kumimoji="1" lang="en-US" altLang="ja-JP" baseline="0" dirty="0" smtClean="0"/>
              <a:t>---</a:t>
            </a:r>
          </a:p>
          <a:p>
            <a:r>
              <a:rPr kumimoji="1" lang="en-US" altLang="ja-JP" baseline="0" dirty="0" smtClean="0"/>
              <a:t>In this example with two applications, </a:t>
            </a:r>
            <a:r>
              <a:rPr kumimoji="1" lang="en-US" altLang="ja-JP" baseline="0" dirty="0" err="1" smtClean="0"/>
              <a:t>StoreApp</a:t>
            </a:r>
            <a:r>
              <a:rPr kumimoji="1" lang="en-US" altLang="ja-JP" baseline="0" dirty="0" smtClean="0"/>
              <a:t> contains four classes including a copy Liquor class in </a:t>
            </a:r>
            <a:r>
              <a:rPr kumimoji="1" lang="en-US" altLang="ja-JP" baseline="0" dirty="0" err="1" smtClean="0"/>
              <a:t>WarehouseApp</a:t>
            </a:r>
            <a:r>
              <a:rPr kumimoji="1" lang="en-US" altLang="ja-JP" baseline="0" dirty="0" smtClean="0"/>
              <a:t>.</a:t>
            </a:r>
          </a:p>
          <a:p>
            <a:r>
              <a:rPr kumimoji="1" lang="en-US" altLang="ja-JP" baseline="0" dirty="0" smtClean="0"/>
              <a:t>In this case, the classes uses a class named Liquor such as Warehouse have use-relation edges to both of the Liquor classes respectively.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A1D0B-F1C5-45F7-A0EF-BEA4BCCF754D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Then we</a:t>
            </a:r>
            <a:r>
              <a:rPr kumimoji="1" lang="en-US" altLang="ja-JP" baseline="0" dirty="0" smtClean="0"/>
              <a:t> measure two types of fan-in, class fan-in and application fan-in.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Class fan-in of a class is the number of classes using the class, for example, Liquor and paper have the fan-in value of three and two respectively.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Application fan-in of a class is the number of applications using the class.</a:t>
            </a:r>
          </a:p>
          <a:p>
            <a:r>
              <a:rPr kumimoji="1" lang="en-US" altLang="ja-JP" baseline="0" dirty="0" smtClean="0"/>
              <a:t>The value of Liquor and Paper is two and one respectively.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A1D0B-F1C5-45F7-A0EF-BEA4BCCF754D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 flipV="1">
            <a:off x="0" y="981075"/>
            <a:ext cx="9144000" cy="2232025"/>
          </a:xfrm>
          <a:custGeom>
            <a:avLst/>
            <a:gdLst>
              <a:gd name="G0" fmla="+- 1002 0 0"/>
            </a:gdLst>
            <a:ahLst/>
            <a:cxnLst>
              <a:cxn ang="0">
                <a:pos x="0" y="0"/>
              </a:cxn>
              <a:cxn ang="0">
                <a:pos x="1002" y="0"/>
              </a:cxn>
              <a:cxn ang="0">
                <a:pos x="1002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1002" y="0"/>
                </a:lnTo>
                <a:lnTo>
                  <a:pt x="1002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rot="10800000"/>
          <a:lstStyle/>
          <a:p>
            <a:pPr>
              <a:spcBef>
                <a:spcPct val="0"/>
              </a:spcBef>
              <a:defRPr/>
            </a:pPr>
            <a:endParaRPr lang="ja-JP" altLang="ja-JP">
              <a:latin typeface="Arial" pitchFamily="34" charset="0"/>
              <a:ea typeface="MS UI Gothic" pitchFamily="50" charset="-128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906463" y="6664325"/>
            <a:ext cx="72453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en-US" altLang="ja-JP" sz="800" b="1" i="1" dirty="0">
                <a:solidFill>
                  <a:srgbClr val="111111"/>
                </a:solidFill>
                <a:latin typeface="Arial" pitchFamily="34" charset="0"/>
                <a:ea typeface="MS UI Gothic" pitchFamily="50" charset="-128"/>
              </a:rPr>
              <a:t>Software Engineering Laboratory,  Department of Computer Science,  Graduate School of Information Science and Technology,  Osaka University</a:t>
            </a:r>
          </a:p>
        </p:txBody>
      </p:sp>
      <p:pic>
        <p:nvPicPr>
          <p:cNvPr id="6" name="Picture 9" descr="sel-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34300" y="77788"/>
            <a:ext cx="1374775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 descr="univ-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925" y="6453188"/>
            <a:ext cx="395288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6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9750" y="1125538"/>
            <a:ext cx="7920038" cy="1944687"/>
          </a:xfrm>
        </p:spPr>
        <p:txBody>
          <a:bodyPr tIns="45720" bIns="45720" anchor="ctr"/>
          <a:lstStyle>
            <a:lvl1pPr>
              <a:defRPr b="1"/>
            </a:lvl1pPr>
          </a:lstStyle>
          <a:p>
            <a:r>
              <a:rPr lang="ja-JP" altLang="en-US" dirty="0" smtClean="0"/>
              <a:t>マスタ タイトルの書式設定</a:t>
            </a:r>
            <a:endParaRPr lang="en-US" altLang="ja-JP" dirty="0"/>
          </a:p>
        </p:txBody>
      </p:sp>
      <p:sp>
        <p:nvSpPr>
          <p:cNvPr id="1464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987675" y="3429000"/>
            <a:ext cx="5976938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11" name="日付プレースホルダ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2008/12/2</a:t>
            </a:r>
            <a:endParaRPr lang="ja-JP" altLang="en-US"/>
          </a:p>
        </p:txBody>
      </p:sp>
      <p:sp>
        <p:nvSpPr>
          <p:cNvPr id="12" name="スライド番号プレースホルダ 11"/>
          <p:cNvSpPr>
            <a:spLocks noGrp="1"/>
          </p:cNvSpPr>
          <p:nvPr>
            <p:ph type="sldNum" sz="quarter" idx="11"/>
          </p:nvPr>
        </p:nvSpPr>
        <p:spPr>
          <a:xfrm>
            <a:off x="7858148" y="6357958"/>
            <a:ext cx="1285853" cy="500042"/>
          </a:xfrm>
        </p:spPr>
        <p:txBody>
          <a:bodyPr wrap="none" lIns="0" tIns="0" rIns="0" bIns="0" anchor="t" anchorCtr="0"/>
          <a:lstStyle>
            <a:lvl1pPr algn="r">
              <a:defRPr sz="3600"/>
            </a:lvl1pPr>
          </a:lstStyle>
          <a:p>
            <a:fld id="{0AB997E4-03AD-42D4-BC9B-AC69FCAAF327}" type="slidenum">
              <a:rPr lang="ja-JP" altLang="en-US" smtClean="0"/>
              <a:pPr/>
              <a:t>&lt;#&gt;</a:t>
            </a:fld>
            <a:endParaRPr lang="ja-JP" altLang="en-US" dirty="0"/>
          </a:p>
        </p:txBody>
      </p:sp>
      <p:sp>
        <p:nvSpPr>
          <p:cNvPr id="13" name="フッター プレースホルダ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altLang="ja-JP" smtClean="0"/>
              <a:t>AOAsia 4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AOAsia 4</a:t>
            </a:r>
            <a:endParaRPr kumimoji="1" lang="ja-JP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997E4-03AD-42D4-BC9B-AC69FCAAF32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04025" y="115888"/>
            <a:ext cx="2232025" cy="6192837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543675" cy="6192837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AOAsia 4</a:t>
            </a:r>
            <a:endParaRPr kumimoji="1" lang="ja-JP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997E4-03AD-42D4-BC9B-AC69FCAAF32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972923" y="6504039"/>
            <a:ext cx="2133600" cy="214314"/>
          </a:xfrm>
          <a:ln/>
        </p:spPr>
        <p:txBody>
          <a:bodyPr lIns="36000" tIns="36000" rIns="36000" bIns="36000"/>
          <a:lstStyle>
            <a:lvl1pPr>
              <a:defRPr/>
            </a:lvl1pPr>
          </a:lstStyle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500430" y="6500834"/>
            <a:ext cx="4572000" cy="215900"/>
          </a:xfrm>
          <a:ln/>
        </p:spPr>
        <p:txBody>
          <a:bodyPr lIns="36000" tIns="36000" rIns="36000" bIns="36000"/>
          <a:lstStyle>
            <a:lvl1pPr>
              <a:defRPr/>
            </a:lvl1pPr>
          </a:lstStyle>
          <a:p>
            <a:r>
              <a:rPr kumimoji="1" lang="en-US" altLang="ja-JP" smtClean="0"/>
              <a:t>AOAsia 4</a:t>
            </a:r>
            <a:endParaRPr kumimoji="1" lang="ja-JP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997E4-03AD-42D4-BC9B-AC69FCAAF32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AOAsia 4</a:t>
            </a:r>
            <a:endParaRPr kumimoji="1" lang="ja-JP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997E4-03AD-42D4-BC9B-AC69FCAAF32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07950" y="1052513"/>
            <a:ext cx="4387850" cy="5256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387850" cy="5256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AOAsia 4</a:t>
            </a:r>
            <a:endParaRPr kumimoji="1" lang="ja-JP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997E4-03AD-42D4-BC9B-AC69FCAAF32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AOAsia 4</a:t>
            </a:r>
            <a:endParaRPr kumimoji="1" lang="ja-JP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997E4-03AD-42D4-BC9B-AC69FCAAF32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AOAsia 4</a:t>
            </a:r>
            <a:endParaRPr kumimoji="1" lang="ja-JP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997E4-03AD-42D4-BC9B-AC69FCAAF32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AOAsia 4</a:t>
            </a:r>
            <a:endParaRPr kumimoji="1" lang="ja-JP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997E4-03AD-42D4-BC9B-AC69FCAAF32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AOAsia 4</a:t>
            </a:r>
            <a:endParaRPr kumimoji="1" lang="ja-JP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997E4-03AD-42D4-BC9B-AC69FCAAF32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AOAsia 4</a:t>
            </a:r>
            <a:endParaRPr kumimoji="1" lang="ja-JP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B997E4-03AD-42D4-BC9B-AC69FCAAF327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AutoShape 2"/>
          <p:cNvSpPr>
            <a:spLocks noChangeArrowheads="1"/>
          </p:cNvSpPr>
          <p:nvPr/>
        </p:nvSpPr>
        <p:spPr bwMode="auto">
          <a:xfrm flipV="1">
            <a:off x="0" y="0"/>
            <a:ext cx="9144000" cy="981075"/>
          </a:xfrm>
          <a:custGeom>
            <a:avLst/>
            <a:gdLst>
              <a:gd name="G0" fmla="+- 1002 0 0"/>
            </a:gdLst>
            <a:ahLst/>
            <a:cxnLst>
              <a:cxn ang="0">
                <a:pos x="0" y="0"/>
              </a:cxn>
              <a:cxn ang="0">
                <a:pos x="1002" y="0"/>
              </a:cxn>
              <a:cxn ang="0">
                <a:pos x="1002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1002" y="0"/>
                </a:lnTo>
                <a:lnTo>
                  <a:pt x="1002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rot="10800000"/>
          <a:lstStyle/>
          <a:p>
            <a:pPr>
              <a:spcBef>
                <a:spcPct val="0"/>
              </a:spcBef>
              <a:defRPr/>
            </a:pPr>
            <a:endParaRPr lang="ja-JP" altLang="ja-JP">
              <a:latin typeface="Arial" pitchFamily="34" charset="0"/>
              <a:ea typeface="MS UI Gothic" pitchFamily="50" charset="-128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7950" y="115888"/>
            <a:ext cx="89281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36000" rIns="91440" bIns="360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" y="1052513"/>
            <a:ext cx="8928100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454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76144" y="6501272"/>
            <a:ext cx="2133600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1" sz="1000">
                <a:solidFill>
                  <a:srgbClr val="333333"/>
                </a:solidFill>
                <a:latin typeface="+mn-lt"/>
                <a:ea typeface="+mn-ea"/>
              </a:defRPr>
            </a:lvl1pPr>
          </a:lstStyle>
          <a:p>
            <a:r>
              <a:rPr lang="en-US" altLang="ja-JP" smtClean="0"/>
              <a:t>2008/12/2</a:t>
            </a:r>
            <a:endParaRPr lang="ja-JP" altLang="en-US"/>
          </a:p>
        </p:txBody>
      </p:sp>
      <p:sp>
        <p:nvSpPr>
          <p:cNvPr id="1454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0430" y="6500834"/>
            <a:ext cx="45720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1" sz="1000">
                <a:solidFill>
                  <a:srgbClr val="333333"/>
                </a:solidFill>
                <a:latin typeface="+mn-lt"/>
                <a:ea typeface="+mn-ea"/>
              </a:defRPr>
            </a:lvl1pPr>
          </a:lstStyle>
          <a:p>
            <a:r>
              <a:rPr lang="en-US" altLang="ja-JP" smtClean="0"/>
              <a:t>AOAsia 4</a:t>
            </a:r>
            <a:endParaRPr lang="ja-JP" altLang="en-US"/>
          </a:p>
        </p:txBody>
      </p:sp>
      <p:sp>
        <p:nvSpPr>
          <p:cNvPr id="1454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58148" y="6357958"/>
            <a:ext cx="1285853" cy="500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1" sz="3600" b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n-ea"/>
              </a:defRPr>
            </a:lvl1pPr>
          </a:lstStyle>
          <a:p>
            <a:fld id="{0AB997E4-03AD-42D4-BC9B-AC69FCAAF327}" type="slidenum">
              <a:rPr lang="ja-JP" altLang="en-US" smtClean="0"/>
              <a:pPr/>
              <a:t>&lt;#&gt;</a:t>
            </a:fld>
            <a:endParaRPr lang="ja-JP" altLang="en-US" dirty="0"/>
          </a:p>
        </p:txBody>
      </p:sp>
      <p:sp>
        <p:nvSpPr>
          <p:cNvPr id="145416" name="Text Box 8"/>
          <p:cNvSpPr txBox="1">
            <a:spLocks noChangeArrowheads="1"/>
          </p:cNvSpPr>
          <p:nvPr/>
        </p:nvSpPr>
        <p:spPr bwMode="auto">
          <a:xfrm>
            <a:off x="906463" y="6664325"/>
            <a:ext cx="72453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en-US" altLang="ja-JP" sz="800" b="1" i="1" dirty="0">
                <a:solidFill>
                  <a:srgbClr val="333333"/>
                </a:solidFill>
                <a:latin typeface="Arial" pitchFamily="34" charset="0"/>
                <a:ea typeface="MS UI Gothic" pitchFamily="50" charset="-128"/>
              </a:rPr>
              <a:t>Software Engineering Laboratory,  Department of Computer Science,  Graduate School of Information Science and Technology,  Osaka University</a:t>
            </a:r>
          </a:p>
        </p:txBody>
      </p:sp>
      <p:pic>
        <p:nvPicPr>
          <p:cNvPr id="1033" name="Picture 9" descr="sel-logo_white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740650" y="80963"/>
            <a:ext cx="136683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 descr="univ-logo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4925" y="6453188"/>
            <a:ext cx="395288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" pitchFamily="34" charset="0"/>
          <a:ea typeface="MS UI Gothic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" pitchFamily="34" charset="0"/>
          <a:ea typeface="MS UI Gothic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" pitchFamily="34" charset="0"/>
          <a:ea typeface="MS UI Gothic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" pitchFamily="34" charset="0"/>
          <a:ea typeface="MS UI Gothic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" pitchFamily="34" charset="0"/>
          <a:ea typeface="MS UI Gothic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" pitchFamily="34" charset="0"/>
          <a:ea typeface="MS UI Gothic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" pitchFamily="34" charset="0"/>
          <a:ea typeface="MS UI Gothic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" pitchFamily="34" charset="0"/>
          <a:ea typeface="MS UI Gothic" pitchFamily="50" charset="-128"/>
        </a:defRPr>
      </a:lvl9pPr>
    </p:titleStyle>
    <p:bodyStyle>
      <a:lvl1pPr marL="268288" indent="-2682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tabLst>
          <a:tab pos="1879600" algn="l"/>
          <a:tab pos="1971675" algn="l"/>
        </a:tabLst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20725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u"/>
        <a:tabLst>
          <a:tab pos="1879600" algn="l"/>
          <a:tab pos="1971675" algn="l"/>
        </a:tabLst>
        <a:defRPr kumimoji="1" sz="2200">
          <a:solidFill>
            <a:schemeClr val="tx1"/>
          </a:solidFill>
          <a:latin typeface="+mn-lt"/>
          <a:ea typeface="+mn-ea"/>
        </a:defRPr>
      </a:lvl2pPr>
      <a:lvl3pPr marL="1166813" indent="-2667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 3" pitchFamily="18" charset="2"/>
        <a:buChar char=""/>
        <a:tabLst>
          <a:tab pos="1879600" algn="l"/>
          <a:tab pos="1971675" algn="l"/>
        </a:tabLst>
        <a:defRPr kumimoji="1" sz="2000">
          <a:solidFill>
            <a:schemeClr val="tx1"/>
          </a:solidFill>
          <a:latin typeface="+mn-lt"/>
          <a:ea typeface="+mn-ea"/>
        </a:defRPr>
      </a:lvl3pPr>
      <a:lvl4pPr marL="1527175" indent="-18097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tabLst>
          <a:tab pos="1879600" algn="l"/>
          <a:tab pos="1971675" algn="l"/>
        </a:tabLst>
        <a:defRPr kumimoji="1">
          <a:solidFill>
            <a:schemeClr val="tx1"/>
          </a:solidFill>
          <a:latin typeface="+mn-lt"/>
          <a:ea typeface="+mn-ea"/>
        </a:defRPr>
      </a:lvl4pPr>
      <a:lvl5pPr marL="1879600" indent="-17303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tabLst>
          <a:tab pos="1879600" algn="l"/>
          <a:tab pos="1971675" algn="l"/>
        </a:tabLst>
        <a:defRPr kumimoji="1">
          <a:solidFill>
            <a:schemeClr val="tx1"/>
          </a:solidFill>
          <a:latin typeface="+mn-lt"/>
          <a:ea typeface="+mn-ea"/>
        </a:defRPr>
      </a:lvl5pPr>
      <a:lvl6pPr marL="2336800" indent="-1730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tabLst>
          <a:tab pos="1879600" algn="l"/>
          <a:tab pos="1971675" algn="l"/>
        </a:tabLst>
        <a:defRPr kumimoji="1">
          <a:solidFill>
            <a:schemeClr val="tx1"/>
          </a:solidFill>
          <a:latin typeface="+mn-lt"/>
          <a:ea typeface="+mn-ea"/>
        </a:defRPr>
      </a:lvl6pPr>
      <a:lvl7pPr marL="2794000" indent="-1730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tabLst>
          <a:tab pos="1879600" algn="l"/>
          <a:tab pos="1971675" algn="l"/>
        </a:tabLst>
        <a:defRPr kumimoji="1">
          <a:solidFill>
            <a:schemeClr val="tx1"/>
          </a:solidFill>
          <a:latin typeface="+mn-lt"/>
          <a:ea typeface="+mn-ea"/>
        </a:defRPr>
      </a:lvl7pPr>
      <a:lvl8pPr marL="3251200" indent="-1730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tabLst>
          <a:tab pos="1879600" algn="l"/>
          <a:tab pos="1971675" algn="l"/>
        </a:tabLst>
        <a:defRPr kumimoji="1">
          <a:solidFill>
            <a:schemeClr val="tx1"/>
          </a:solidFill>
          <a:latin typeface="+mn-lt"/>
          <a:ea typeface="+mn-ea"/>
        </a:defRPr>
      </a:lvl8pPr>
      <a:lvl9pPr marL="3708400" indent="-1730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tabLst>
          <a:tab pos="1879600" algn="l"/>
          <a:tab pos="1971675" algn="l"/>
        </a:tabLst>
        <a:defRPr kumimoj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b="1" dirty="0" smtClean="0"/>
              <a:t>Cross-application Fan-in Analysis  for Finding Application-specific Concerns</a:t>
            </a:r>
            <a:endParaRPr kumimoji="1" lang="ja-JP" altLang="en-US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28728" y="3429000"/>
            <a:ext cx="7535885" cy="2643206"/>
          </a:xfrm>
        </p:spPr>
        <p:txBody>
          <a:bodyPr>
            <a:normAutofit/>
          </a:bodyPr>
          <a:lstStyle/>
          <a:p>
            <a:r>
              <a:rPr kumimoji="1" lang="en-US" altLang="ja-JP" sz="2000" u="sng" dirty="0" smtClean="0"/>
              <a:t>Makoto Ichii</a:t>
            </a:r>
          </a:p>
          <a:p>
            <a:r>
              <a:rPr lang="en-US" altLang="ja-JP" sz="2000" dirty="0" smtClean="0"/>
              <a:t>Takashi Ishio</a:t>
            </a:r>
          </a:p>
          <a:p>
            <a:r>
              <a:rPr kumimoji="1" lang="en-US" altLang="ja-JP" sz="2000" dirty="0" smtClean="0"/>
              <a:t>Katsuro Inoue</a:t>
            </a:r>
          </a:p>
          <a:p>
            <a:endParaRPr lang="en-US" altLang="ja-JP" sz="2000" dirty="0" smtClean="0"/>
          </a:p>
          <a:p>
            <a:r>
              <a:rPr kumimoji="1" lang="en-US" altLang="ja-JP" sz="2000" dirty="0" smtClean="0"/>
              <a:t>Osaka University</a:t>
            </a:r>
            <a:endParaRPr kumimoji="1" lang="ja-JP" altLang="en-US" sz="2000" dirty="0"/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1"/>
          </p:nvPr>
        </p:nvSpPr>
        <p:spPr>
          <a:xfrm>
            <a:off x="7929563" y="6357959"/>
            <a:ext cx="1214437" cy="500042"/>
          </a:xfrm>
        </p:spPr>
        <p:txBody>
          <a:bodyPr/>
          <a:lstStyle/>
          <a:p>
            <a:fld id="{0AB997E4-03AD-42D4-BC9B-AC69FCAAF327}" type="slidenum">
              <a:rPr lang="ja-JP" altLang="en-US" smtClean="0"/>
              <a:pPr/>
              <a:t>1</a:t>
            </a:fld>
            <a:endParaRPr lang="ja-JP" altLang="en-US" dirty="0"/>
          </a:p>
        </p:txBody>
      </p:sp>
      <p:sp>
        <p:nvSpPr>
          <p:cNvPr id="9" name="フッター プレースホルダ 8"/>
          <p:cNvSpPr>
            <a:spLocks noGrp="1"/>
          </p:cNvSpPr>
          <p:nvPr>
            <p:ph type="ftr" sz="quarter" idx="12"/>
          </p:nvPr>
        </p:nvSpPr>
        <p:spPr>
          <a:xfrm>
            <a:off x="3500430" y="6500834"/>
            <a:ext cx="4572000" cy="215900"/>
          </a:xfrm>
        </p:spPr>
        <p:txBody>
          <a:bodyPr/>
          <a:lstStyle/>
          <a:p>
            <a:r>
              <a:rPr kumimoji="1" lang="en-US" altLang="ja-JP" smtClean="0"/>
              <a:t>AOAsia 4</a:t>
            </a:r>
            <a:endParaRPr kumimoji="1" lang="ja-JP" altLang="en-US" dirty="0"/>
          </a:p>
        </p:txBody>
      </p:sp>
      <p:sp>
        <p:nvSpPr>
          <p:cNvPr id="10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2008/12/2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The Class Universality Metric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07950" y="1052513"/>
            <a:ext cx="8928100" cy="1090603"/>
          </a:xfrm>
        </p:spPr>
        <p:txBody>
          <a:bodyPr>
            <a:normAutofit fontScale="92500" lnSpcReduction="10000"/>
          </a:bodyPr>
          <a:lstStyle/>
          <a:p>
            <a:r>
              <a:rPr kumimoji="1" lang="en-US" altLang="ja-JP" dirty="0" smtClean="0"/>
              <a:t>Class universality of a class </a:t>
            </a:r>
            <a:r>
              <a:rPr kumimoji="1" lang="en-US" altLang="ja-JP" i="1" dirty="0" smtClean="0">
                <a:latin typeface="Times New Roman" pitchFamily="18" charset="0"/>
                <a:cs typeface="Times New Roman" pitchFamily="18" charset="0"/>
              </a:rPr>
              <a:t>c</a:t>
            </a:r>
          </a:p>
          <a:p>
            <a:pPr lvl="1"/>
            <a:r>
              <a:rPr lang="en-US" altLang="ja-JP" dirty="0" smtClean="0">
                <a:cs typeface="Times New Roman" pitchFamily="18" charset="0"/>
              </a:rPr>
              <a:t>Represents how widely a class is used</a:t>
            </a:r>
          </a:p>
          <a:p>
            <a:pPr lvl="2"/>
            <a:r>
              <a:rPr kumimoji="1" lang="en-US" altLang="ja-JP" dirty="0" smtClean="0">
                <a:cs typeface="Times New Roman" pitchFamily="18" charset="0"/>
              </a:rPr>
              <a:t>From many classes / applications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2008/12/2</a:t>
            </a:r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AOAsia 4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97E4-03AD-42D4-BC9B-AC69FCAAF327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  <p:graphicFrame>
        <p:nvGraphicFramePr>
          <p:cNvPr id="11" name="コンテンツ プレースホルダ 29"/>
          <p:cNvGraphicFramePr>
            <a:graphicFrameLocks/>
          </p:cNvGraphicFramePr>
          <p:nvPr/>
        </p:nvGraphicFramePr>
        <p:xfrm>
          <a:off x="4500562" y="4000504"/>
          <a:ext cx="3500462" cy="23469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60466"/>
                <a:gridCol w="1651160"/>
                <a:gridCol w="594418"/>
                <a:gridCol w="594418"/>
              </a:tblGrid>
              <a:tr h="326574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App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Class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CFI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AFI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6574">
                <a:tc rowSpan="2"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Consolas" pitchFamily="49" charset="0"/>
                        </a:rPr>
                        <a:t>WA</a:t>
                      </a:r>
                      <a:endParaRPr kumimoji="1" lang="ja-JP" altLang="en-US" sz="1600" dirty="0">
                        <a:latin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Consolas" pitchFamily="49" charset="0"/>
                        </a:rPr>
                        <a:t>Warehouse</a:t>
                      </a:r>
                      <a:endParaRPr kumimoji="1" lang="ja-JP" altLang="en-US" sz="1600" dirty="0">
                        <a:latin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2657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Consolas" pitchFamily="49" charset="0"/>
                        </a:rPr>
                        <a:t>Liquor</a:t>
                      </a:r>
                      <a:endParaRPr kumimoji="1" lang="ja-JP" altLang="en-US" sz="1600" dirty="0">
                        <a:latin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2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26574">
                <a:tc rowSpan="4"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Consolas" pitchFamily="49" charset="0"/>
                        </a:rPr>
                        <a:t>SA</a:t>
                      </a:r>
                      <a:endParaRPr kumimoji="1" lang="ja-JP" altLang="en-US" sz="1600" dirty="0">
                        <a:latin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Consolas" pitchFamily="49" charset="0"/>
                        </a:rPr>
                        <a:t>Store</a:t>
                      </a:r>
                      <a:endParaRPr kumimoji="1" lang="ja-JP" altLang="en-US" sz="1600" dirty="0">
                        <a:latin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2657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Consolas" pitchFamily="49" charset="0"/>
                        </a:rPr>
                        <a:t>Shelf</a:t>
                      </a:r>
                      <a:endParaRPr kumimoji="1" lang="ja-JP" altLang="en-US" sz="1600" dirty="0">
                        <a:latin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2657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Consolas" pitchFamily="49" charset="0"/>
                        </a:rPr>
                        <a:t>Liquor</a:t>
                      </a:r>
                      <a:r>
                        <a:rPr kumimoji="1" lang="en-US" altLang="ja-JP" sz="1600" dirty="0" smtClean="0">
                          <a:latin typeface="+mj-lt"/>
                        </a:rPr>
                        <a:t> (copy)</a:t>
                      </a:r>
                      <a:endParaRPr kumimoji="1" lang="ja-JP" altLang="en-US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3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2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2657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Consolas" pitchFamily="49" charset="0"/>
                        </a:rPr>
                        <a:t>Paper</a:t>
                      </a:r>
                      <a:endParaRPr kumimoji="1" lang="ja-JP" altLang="en-US" sz="1600" dirty="0">
                        <a:latin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2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表 11"/>
          <p:cNvGraphicFramePr>
            <a:graphicFrameLocks noGrp="1"/>
          </p:cNvGraphicFramePr>
          <p:nvPr/>
        </p:nvGraphicFramePr>
        <p:xfrm>
          <a:off x="8072462" y="4000504"/>
          <a:ext cx="857256" cy="23469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57256"/>
              </a:tblGrid>
              <a:tr h="326574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lt1"/>
                          </a:solidFill>
                        </a:rPr>
                        <a:t>Univ.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657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2657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1.2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2657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2657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0.39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2657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1.2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26574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0.61</a:t>
                      </a:r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/>
        </p:nvGraphicFramePr>
        <p:xfrm>
          <a:off x="571472" y="2016299"/>
          <a:ext cx="6180161" cy="1055511"/>
        </p:xfrm>
        <a:graphic>
          <a:graphicData uri="http://schemas.openxmlformats.org/presentationml/2006/ole">
            <p:oleObj spid="_x0000_s12289" name="数式" r:id="rId4" imgW="2450880" imgH="419040" progId="Equation.3">
              <p:embed/>
            </p:oleObj>
          </a:graphicData>
        </a:graphic>
      </p:graphicFrame>
      <p:sp>
        <p:nvSpPr>
          <p:cNvPr id="14" name="正方形/長方形 13"/>
          <p:cNvSpPr/>
          <p:nvPr/>
        </p:nvSpPr>
        <p:spPr bwMode="auto">
          <a:xfrm>
            <a:off x="214282" y="4714884"/>
            <a:ext cx="2143140" cy="1928826"/>
          </a:xfrm>
          <a:prstGeom prst="rect">
            <a:avLst/>
          </a:prstGeom>
          <a:solidFill>
            <a:schemeClr val="bg1">
              <a:alpha val="80000"/>
            </a:schemeClr>
          </a:solidFill>
          <a:ln w="2857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lg" len="lg"/>
          </a:ln>
          <a:effectLst/>
        </p:spPr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 bwMode="auto">
          <a:xfrm>
            <a:off x="2500298" y="3929066"/>
            <a:ext cx="857256" cy="1214446"/>
          </a:xfrm>
          <a:prstGeom prst="rect">
            <a:avLst/>
          </a:prstGeom>
          <a:solidFill>
            <a:schemeClr val="bg1">
              <a:alpha val="80000"/>
            </a:schemeClr>
          </a:solidFill>
          <a:ln w="2857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lg" len="lg"/>
          </a:ln>
          <a:effectLst/>
        </p:spPr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 bwMode="auto">
          <a:xfrm>
            <a:off x="214282" y="3929066"/>
            <a:ext cx="2143140" cy="642942"/>
          </a:xfrm>
          <a:prstGeom prst="rect">
            <a:avLst/>
          </a:prstGeom>
          <a:solidFill>
            <a:schemeClr val="bg1">
              <a:alpha val="80000"/>
            </a:schemeClr>
          </a:solidFill>
          <a:ln w="2857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lg" len="lg"/>
          </a:ln>
          <a:effectLst/>
        </p:spPr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1000100" y="5072074"/>
            <a:ext cx="428628" cy="28575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kumimoji="1" lang="en-US" altLang="ja-JP" b="1" dirty="0">
              <a:latin typeface="Consolas" pitchFamily="49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000100" y="6215082"/>
            <a:ext cx="428628" cy="28575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kumimoji="1" lang="en-US" altLang="ja-JP" b="1" dirty="0">
              <a:latin typeface="Consolas" pitchFamily="49" charset="0"/>
            </a:endParaRP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1714480" y="5072074"/>
            <a:ext cx="428628" cy="28575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kumimoji="1" lang="en-US" altLang="ja-JP" b="1" dirty="0">
              <a:latin typeface="Consolas" pitchFamily="49" charset="0"/>
            </a:endParaRPr>
          </a:p>
        </p:txBody>
      </p:sp>
      <p:sp>
        <p:nvSpPr>
          <p:cNvPr id="21" name="正方形/長方形 20"/>
          <p:cNvSpPr/>
          <p:nvPr/>
        </p:nvSpPr>
        <p:spPr bwMode="auto">
          <a:xfrm>
            <a:off x="2500298" y="5286388"/>
            <a:ext cx="857256" cy="1357322"/>
          </a:xfrm>
          <a:prstGeom prst="rect">
            <a:avLst/>
          </a:prstGeom>
          <a:solidFill>
            <a:schemeClr val="bg1">
              <a:alpha val="80000"/>
            </a:schemeClr>
          </a:solidFill>
          <a:ln w="2857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lg" len="lg"/>
          </a:ln>
          <a:effectLst/>
        </p:spPr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2" name="Rectangle 17"/>
          <p:cNvSpPr>
            <a:spLocks noChangeArrowheads="1"/>
          </p:cNvSpPr>
          <p:nvPr/>
        </p:nvSpPr>
        <p:spPr bwMode="auto">
          <a:xfrm>
            <a:off x="2714612" y="4714884"/>
            <a:ext cx="428628" cy="28575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kumimoji="1" lang="en-US" altLang="ja-JP" b="1" dirty="0">
              <a:latin typeface="Consolas" pitchFamily="49" charset="0"/>
            </a:endParaRP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1714480" y="4143380"/>
            <a:ext cx="428628" cy="28575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kumimoji="1" lang="en-US" altLang="ja-JP" b="1" dirty="0">
              <a:latin typeface="Consolas" pitchFamily="49" charset="0"/>
            </a:endParaRP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auto">
          <a:xfrm>
            <a:off x="1000100" y="4143380"/>
            <a:ext cx="428628" cy="28575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kumimoji="1" lang="en-US" altLang="ja-JP" b="1" dirty="0">
              <a:latin typeface="Consolas" pitchFamily="49" charset="0"/>
            </a:endParaRPr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2714612" y="5429264"/>
            <a:ext cx="428628" cy="28575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kumimoji="1" lang="en-US" altLang="ja-JP" b="1" dirty="0">
              <a:latin typeface="Consolas" pitchFamily="49" charset="0"/>
            </a:endParaRPr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1714480" y="6215082"/>
            <a:ext cx="428628" cy="28575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kumimoji="1" lang="en-US" altLang="ja-JP" b="1" dirty="0">
              <a:latin typeface="Consolas" pitchFamily="49" charset="0"/>
            </a:endParaRPr>
          </a:p>
        </p:txBody>
      </p:sp>
      <p:sp>
        <p:nvSpPr>
          <p:cNvPr id="27" name="Rectangle 17"/>
          <p:cNvSpPr>
            <a:spLocks noChangeArrowheads="1"/>
          </p:cNvSpPr>
          <p:nvPr/>
        </p:nvSpPr>
        <p:spPr bwMode="auto">
          <a:xfrm>
            <a:off x="2714612" y="6215082"/>
            <a:ext cx="428628" cy="28575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kumimoji="1" lang="en-US" altLang="ja-JP" b="1" dirty="0">
              <a:latin typeface="Consolas" pitchFamily="49" charset="0"/>
            </a:endParaRPr>
          </a:p>
        </p:txBody>
      </p:sp>
      <p:cxnSp>
        <p:nvCxnSpPr>
          <p:cNvPr id="28" name="直線矢印コネクタ 27"/>
          <p:cNvCxnSpPr>
            <a:stCxn id="18" idx="0"/>
            <a:endCxn id="17" idx="2"/>
          </p:cNvCxnSpPr>
          <p:nvPr/>
        </p:nvCxnSpPr>
        <p:spPr bwMode="auto">
          <a:xfrm rot="5400000" flipH="1" flipV="1">
            <a:off x="785786" y="5786454"/>
            <a:ext cx="857256" cy="1588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31" name="直線矢印コネクタ 30"/>
          <p:cNvCxnSpPr>
            <a:stCxn id="26" idx="0"/>
            <a:endCxn id="17" idx="2"/>
          </p:cNvCxnSpPr>
          <p:nvPr/>
        </p:nvCxnSpPr>
        <p:spPr bwMode="auto">
          <a:xfrm rot="16200000" flipV="1">
            <a:off x="1142976" y="5429264"/>
            <a:ext cx="857256" cy="714380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34" name="直線矢印コネクタ 33"/>
          <p:cNvCxnSpPr>
            <a:stCxn id="26" idx="0"/>
            <a:endCxn id="19" idx="2"/>
          </p:cNvCxnSpPr>
          <p:nvPr/>
        </p:nvCxnSpPr>
        <p:spPr bwMode="auto">
          <a:xfrm rot="5400000" flipH="1" flipV="1">
            <a:off x="1500166" y="5786454"/>
            <a:ext cx="857256" cy="1588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37" name="直線矢印コネクタ 36"/>
          <p:cNvCxnSpPr>
            <a:stCxn id="19" idx="3"/>
            <a:endCxn id="22" idx="1"/>
          </p:cNvCxnSpPr>
          <p:nvPr/>
        </p:nvCxnSpPr>
        <p:spPr bwMode="auto">
          <a:xfrm flipV="1">
            <a:off x="2143108" y="4857760"/>
            <a:ext cx="571504" cy="357190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40" name="直線矢印コネクタ 39"/>
          <p:cNvCxnSpPr>
            <a:stCxn id="23" idx="3"/>
            <a:endCxn id="22" idx="1"/>
          </p:cNvCxnSpPr>
          <p:nvPr/>
        </p:nvCxnSpPr>
        <p:spPr bwMode="auto">
          <a:xfrm>
            <a:off x="2143108" y="4286256"/>
            <a:ext cx="571504" cy="571504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43" name="直線矢印コネクタ 42"/>
          <p:cNvCxnSpPr>
            <a:stCxn id="25" idx="0"/>
            <a:endCxn id="22" idx="2"/>
          </p:cNvCxnSpPr>
          <p:nvPr/>
        </p:nvCxnSpPr>
        <p:spPr bwMode="auto">
          <a:xfrm rot="5400000" flipH="1" flipV="1">
            <a:off x="2714612" y="5214950"/>
            <a:ext cx="428628" cy="1588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46" name="直線矢印コネクタ 45"/>
          <p:cNvCxnSpPr>
            <a:stCxn id="24" idx="3"/>
            <a:endCxn id="23" idx="1"/>
          </p:cNvCxnSpPr>
          <p:nvPr/>
        </p:nvCxnSpPr>
        <p:spPr bwMode="auto">
          <a:xfrm>
            <a:off x="1428728" y="4286256"/>
            <a:ext cx="285752" cy="1588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49" name="直線矢印コネクタ 48"/>
          <p:cNvCxnSpPr>
            <a:stCxn id="26" idx="3"/>
            <a:endCxn id="22" idx="2"/>
          </p:cNvCxnSpPr>
          <p:nvPr/>
        </p:nvCxnSpPr>
        <p:spPr bwMode="auto">
          <a:xfrm flipV="1">
            <a:off x="2143108" y="5000636"/>
            <a:ext cx="785818" cy="1357322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52" name="直線矢印コネクタ 51"/>
          <p:cNvCxnSpPr>
            <a:stCxn id="25" idx="2"/>
            <a:endCxn id="27" idx="0"/>
          </p:cNvCxnSpPr>
          <p:nvPr/>
        </p:nvCxnSpPr>
        <p:spPr bwMode="auto">
          <a:xfrm rot="5400000">
            <a:off x="2678893" y="5965049"/>
            <a:ext cx="500066" cy="1588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6" name="Rectangle 17"/>
          <p:cNvSpPr>
            <a:spLocks noChangeArrowheads="1"/>
          </p:cNvSpPr>
          <p:nvPr/>
        </p:nvSpPr>
        <p:spPr bwMode="auto">
          <a:xfrm>
            <a:off x="2714612" y="4143380"/>
            <a:ext cx="428628" cy="28575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kumimoji="1" lang="en-US" altLang="ja-JP" b="1" dirty="0">
              <a:latin typeface="Consolas" pitchFamily="49" charset="0"/>
            </a:endParaRPr>
          </a:p>
        </p:txBody>
      </p:sp>
      <p:cxnSp>
        <p:nvCxnSpPr>
          <p:cNvPr id="57" name="直線矢印コネクタ 56"/>
          <p:cNvCxnSpPr>
            <a:stCxn id="56" idx="2"/>
            <a:endCxn id="22" idx="0"/>
          </p:cNvCxnSpPr>
          <p:nvPr/>
        </p:nvCxnSpPr>
        <p:spPr bwMode="auto">
          <a:xfrm rot="5400000">
            <a:off x="2786050" y="4572008"/>
            <a:ext cx="285752" cy="1588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62" name="直線矢印コネクタ 61"/>
          <p:cNvCxnSpPr>
            <a:stCxn id="19" idx="1"/>
            <a:endCxn id="17" idx="3"/>
          </p:cNvCxnSpPr>
          <p:nvPr/>
        </p:nvCxnSpPr>
        <p:spPr bwMode="auto">
          <a:xfrm rot="10800000">
            <a:off x="1428728" y="5214950"/>
            <a:ext cx="285752" cy="1588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71" name="Rectangle 17"/>
          <p:cNvSpPr>
            <a:spLocks noChangeArrowheads="1"/>
          </p:cNvSpPr>
          <p:nvPr/>
        </p:nvSpPr>
        <p:spPr bwMode="auto">
          <a:xfrm>
            <a:off x="357158" y="4143380"/>
            <a:ext cx="428628" cy="28575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kumimoji="1" lang="en-US" altLang="ja-JP" b="1" dirty="0">
              <a:latin typeface="Consolas" pitchFamily="49" charset="0"/>
            </a:endParaRPr>
          </a:p>
        </p:txBody>
      </p:sp>
      <p:sp>
        <p:nvSpPr>
          <p:cNvPr id="72" name="Rectangle 17"/>
          <p:cNvSpPr>
            <a:spLocks noChangeArrowheads="1"/>
          </p:cNvSpPr>
          <p:nvPr/>
        </p:nvSpPr>
        <p:spPr bwMode="auto">
          <a:xfrm>
            <a:off x="357158" y="5072074"/>
            <a:ext cx="428628" cy="28575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kumimoji="1" lang="en-US" altLang="ja-JP" b="1" dirty="0">
              <a:latin typeface="Consolas" pitchFamily="49" charset="0"/>
            </a:endParaRPr>
          </a:p>
        </p:txBody>
      </p:sp>
      <p:sp>
        <p:nvSpPr>
          <p:cNvPr id="73" name="Rectangle 17"/>
          <p:cNvSpPr>
            <a:spLocks noChangeArrowheads="1"/>
          </p:cNvSpPr>
          <p:nvPr/>
        </p:nvSpPr>
        <p:spPr bwMode="auto">
          <a:xfrm>
            <a:off x="357158" y="6215082"/>
            <a:ext cx="428628" cy="28575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kumimoji="1" lang="en-US" altLang="ja-JP" b="1" dirty="0">
              <a:latin typeface="Consolas" pitchFamily="49" charset="0"/>
            </a:endParaRPr>
          </a:p>
        </p:txBody>
      </p:sp>
      <p:cxnSp>
        <p:nvCxnSpPr>
          <p:cNvPr id="74" name="直線矢印コネクタ 73"/>
          <p:cNvCxnSpPr>
            <a:stCxn id="24" idx="1"/>
            <a:endCxn id="71" idx="3"/>
          </p:cNvCxnSpPr>
          <p:nvPr/>
        </p:nvCxnSpPr>
        <p:spPr bwMode="auto">
          <a:xfrm rot="10800000">
            <a:off x="785786" y="4286256"/>
            <a:ext cx="214314" cy="1588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77" name="直線矢印コネクタ 76"/>
          <p:cNvCxnSpPr>
            <a:stCxn id="72" idx="3"/>
            <a:endCxn id="17" idx="1"/>
          </p:cNvCxnSpPr>
          <p:nvPr/>
        </p:nvCxnSpPr>
        <p:spPr bwMode="auto">
          <a:xfrm>
            <a:off x="785786" y="5214950"/>
            <a:ext cx="214314" cy="1588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80" name="直線矢印コネクタ 79"/>
          <p:cNvCxnSpPr>
            <a:stCxn id="73" idx="3"/>
            <a:endCxn id="18" idx="1"/>
          </p:cNvCxnSpPr>
          <p:nvPr/>
        </p:nvCxnSpPr>
        <p:spPr bwMode="auto">
          <a:xfrm>
            <a:off x="785786" y="6357958"/>
            <a:ext cx="214314" cy="1588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83" name="直線矢印コネクタ 82"/>
          <p:cNvCxnSpPr>
            <a:stCxn id="73" idx="0"/>
            <a:endCxn id="17" idx="2"/>
          </p:cNvCxnSpPr>
          <p:nvPr/>
        </p:nvCxnSpPr>
        <p:spPr bwMode="auto">
          <a:xfrm rot="5400000" flipH="1" flipV="1">
            <a:off x="464315" y="5464983"/>
            <a:ext cx="857256" cy="642942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92" name="四角形吹き出し 91"/>
          <p:cNvSpPr/>
          <p:nvPr/>
        </p:nvSpPr>
        <p:spPr bwMode="auto">
          <a:xfrm>
            <a:off x="2857488" y="5929330"/>
            <a:ext cx="1571636" cy="438158"/>
          </a:xfrm>
          <a:prstGeom prst="wedgeRectCallout">
            <a:avLst>
              <a:gd name="adj1" fmla="val -40571"/>
              <a:gd name="adj2" fmla="val -267892"/>
            </a:avLst>
          </a:prstGeom>
          <a:solidFill>
            <a:schemeClr val="bg1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pitchFamily="50" charset="-128"/>
              </a:rPr>
              <a:t>Frequently-used </a:t>
            </a: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pitchFamily="50" charset="-128"/>
              </a:rPr>
              <a:t>universally</a:t>
            </a:r>
            <a:endParaRPr kumimoji="0" lang="ja-JP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</a:endParaRPr>
          </a:p>
        </p:txBody>
      </p:sp>
      <p:sp>
        <p:nvSpPr>
          <p:cNvPr id="95" name="四角形吹き出し 94"/>
          <p:cNvSpPr/>
          <p:nvPr/>
        </p:nvSpPr>
        <p:spPr bwMode="auto">
          <a:xfrm>
            <a:off x="142844" y="5715016"/>
            <a:ext cx="1142976" cy="438158"/>
          </a:xfrm>
          <a:prstGeom prst="wedgeRectCallout">
            <a:avLst>
              <a:gd name="adj1" fmla="val 45639"/>
              <a:gd name="adj2" fmla="val -148484"/>
            </a:avLst>
          </a:prstGeom>
          <a:solidFill>
            <a:schemeClr val="bg1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pitchFamily="50" charset="-128"/>
              </a:rPr>
              <a:t>Frequently-used</a:t>
            </a:r>
            <a:r>
              <a:rPr kumimoji="0" lang="en-US" altLang="ja-JP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pitchFamily="50" charset="-128"/>
              </a:rPr>
              <a:t> </a:t>
            </a:r>
            <a:r>
              <a:rPr kumimoji="0" lang="en-US" altLang="ja-JP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pitchFamily="50" charset="-128"/>
              </a:rPr>
              <a:t>locally</a:t>
            </a:r>
            <a:endParaRPr kumimoji="0" lang="ja-JP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1071538" y="3071811"/>
            <a:ext cx="7429552" cy="653601"/>
          </a:xfrm>
          <a:prstGeom prst="rect">
            <a:avLst/>
          </a:prstGeom>
          <a:ln>
            <a:solidFill>
              <a:schemeClr val="bg2"/>
            </a:solidFill>
            <a:prstDash val="dash"/>
          </a:ln>
        </p:spPr>
        <p:txBody>
          <a:bodyPr wrap="square" lIns="18000" tIns="3600" rIns="18000" bIns="3600">
            <a:spAutoFit/>
          </a:bodyPr>
          <a:lstStyle/>
          <a:p>
            <a:r>
              <a:rPr lang="en-US" altLang="ja-JP" sz="22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ja-JP" sz="2200" i="1" baseline="-250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class fan-in of </a:t>
            </a:r>
            <a:r>
              <a:rPr lang="en-US" altLang="ja-JP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; </a:t>
            </a:r>
            <a:r>
              <a:rPr lang="en-US" altLang="ja-JP" sz="2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ja-JP" sz="2200" i="1" baseline="-25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application fan-in of </a:t>
            </a:r>
            <a:r>
              <a:rPr lang="en-US" altLang="ja-JP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  <a:b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ja-JP" sz="2000" dirty="0" smtClean="0"/>
              <a:t>|</a:t>
            </a:r>
            <a:r>
              <a:rPr lang="en-US" altLang="ja-JP" sz="20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ja-JP" sz="2000" dirty="0" smtClean="0"/>
              <a:t>|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total number of classes; </a:t>
            </a:r>
            <a:r>
              <a:rPr lang="en-US" altLang="ja-JP" sz="2000" dirty="0" smtClean="0"/>
              <a:t>|</a:t>
            </a:r>
            <a:r>
              <a:rPr lang="en-US" altLang="ja-JP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ja-JP" sz="2000" dirty="0" smtClean="0"/>
              <a:t>|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total number of applications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The Pattern Universality Metric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07950" y="1052513"/>
            <a:ext cx="8928100" cy="1876421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Pattern universality of a pattern </a:t>
            </a:r>
            <a:r>
              <a:rPr kumimoji="1" lang="en-US" altLang="ja-JP" i="1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en-US" altLang="ja-JP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altLang="ja-JP" dirty="0" smtClean="0">
                <a:cs typeface="Times New Roman" pitchFamily="18" charset="0"/>
              </a:rPr>
              <a:t>The minimum universality value of the classes whose methods are invoked in </a:t>
            </a:r>
            <a:r>
              <a:rPr lang="en-US" altLang="ja-JP" i="1" dirty="0" smtClean="0">
                <a:latin typeface="Times New Roman" pitchFamily="18" charset="0"/>
                <a:cs typeface="Times New Roman" pitchFamily="18" charset="0"/>
              </a:rPr>
              <a:t>p</a:t>
            </a:r>
          </a:p>
          <a:p>
            <a:pPr lvl="1"/>
            <a:r>
              <a:rPr lang="en-US" altLang="ja-JP" dirty="0" smtClean="0">
                <a:cs typeface="Times New Roman" pitchFamily="18" charset="0"/>
              </a:rPr>
              <a:t>A universal pattern comprises only universal classes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err="1" smtClean="0"/>
              <a:t>AOAsia</a:t>
            </a:r>
            <a:r>
              <a:rPr kumimoji="1" lang="en-US" altLang="ja-JP" dirty="0" smtClean="0"/>
              <a:t> 4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97E4-03AD-42D4-BC9B-AC69FCAAF327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42910" y="3443117"/>
            <a:ext cx="1527982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Coding pattern</a:t>
            </a:r>
            <a:endParaRPr kumimoji="1" lang="ja-JP" altLang="en-US" sz="1400" dirty="0"/>
          </a:p>
        </p:txBody>
      </p:sp>
      <p:graphicFrame>
        <p:nvGraphicFramePr>
          <p:cNvPr id="11" name="コンテンツ プレースホルダ 29"/>
          <p:cNvGraphicFramePr>
            <a:graphicFrameLocks/>
          </p:cNvGraphicFramePr>
          <p:nvPr/>
        </p:nvGraphicFramePr>
        <p:xfrm>
          <a:off x="2357422" y="3786190"/>
          <a:ext cx="2500330" cy="914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00172"/>
                <a:gridCol w="1200158"/>
              </a:tblGrid>
              <a:tr h="285752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Class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Univ.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50033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Collection</a:t>
                      </a:r>
                      <a:endParaRPr kumimoji="1" lang="ja-JP" altLang="en-US" sz="1400" dirty="0">
                        <a:latin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0.72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250033"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Iterator</a:t>
                      </a:r>
                      <a:endParaRPr kumimoji="1" lang="ja-JP" altLang="en-US" sz="1400" dirty="0">
                        <a:latin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0.77</a:t>
                      </a:r>
                      <a:endParaRPr kumimoji="1" lang="ja-JP" alt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2357422" y="3429000"/>
            <a:ext cx="1657698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1400" dirty="0" smtClean="0"/>
              <a:t>Involved classes</a:t>
            </a:r>
            <a:endParaRPr kumimoji="1" lang="ja-JP" altLang="en-US" sz="14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86564" y="3871745"/>
            <a:ext cx="1289135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Consolas" pitchFamily="49" charset="0"/>
              </a:rPr>
              <a:t>1: </a:t>
            </a:r>
            <a:r>
              <a:rPr lang="en-US" altLang="ja-JP" sz="1200" dirty="0" err="1" smtClean="0">
                <a:latin typeface="Consolas" pitchFamily="49" charset="0"/>
              </a:rPr>
              <a:t>iterator</a:t>
            </a:r>
            <a:r>
              <a:rPr kumimoji="1" lang="en-US" altLang="ja-JP" sz="1200" dirty="0" smtClean="0">
                <a:latin typeface="Consolas" pitchFamily="49" charset="0"/>
              </a:rPr>
              <a:t>()</a:t>
            </a:r>
          </a:p>
          <a:p>
            <a:r>
              <a:rPr lang="en-US" altLang="ja-JP" sz="1200" dirty="0" smtClean="0">
                <a:latin typeface="Consolas" pitchFamily="49" charset="0"/>
              </a:rPr>
              <a:t>2: </a:t>
            </a:r>
            <a:r>
              <a:rPr lang="en-US" altLang="ja-JP" sz="1200" dirty="0" err="1" smtClean="0">
                <a:latin typeface="Consolas" pitchFamily="49" charset="0"/>
              </a:rPr>
              <a:t>hasNext</a:t>
            </a:r>
            <a:r>
              <a:rPr lang="en-US" altLang="ja-JP" sz="1200" dirty="0" smtClean="0">
                <a:latin typeface="Consolas" pitchFamily="49" charset="0"/>
              </a:rPr>
              <a:t>()</a:t>
            </a:r>
            <a:endParaRPr kumimoji="1" lang="en-US" altLang="ja-JP" sz="1200" dirty="0" smtClean="0">
              <a:latin typeface="Consolas" pitchFamily="49" charset="0"/>
            </a:endParaRPr>
          </a:p>
          <a:p>
            <a:r>
              <a:rPr lang="en-US" altLang="ja-JP" sz="1200" dirty="0" smtClean="0">
                <a:latin typeface="Consolas" pitchFamily="49" charset="0"/>
              </a:rPr>
              <a:t>3: LOOP</a:t>
            </a:r>
          </a:p>
          <a:p>
            <a:r>
              <a:rPr lang="en-US" altLang="ja-JP" sz="1200" dirty="0" smtClean="0">
                <a:latin typeface="Consolas" pitchFamily="49" charset="0"/>
              </a:rPr>
              <a:t>4: next()</a:t>
            </a:r>
          </a:p>
          <a:p>
            <a:r>
              <a:rPr lang="en-US" altLang="ja-JP" sz="1200" dirty="0" smtClean="0">
                <a:latin typeface="Consolas" pitchFamily="49" charset="0"/>
              </a:rPr>
              <a:t>5: </a:t>
            </a:r>
            <a:r>
              <a:rPr lang="en-US" altLang="ja-JP" sz="1200" dirty="0" err="1" smtClean="0">
                <a:latin typeface="Consolas" pitchFamily="49" charset="0"/>
              </a:rPr>
              <a:t>hasNext</a:t>
            </a:r>
            <a:r>
              <a:rPr lang="en-US" altLang="ja-JP" sz="1200" dirty="0" smtClean="0">
                <a:latin typeface="Consolas" pitchFamily="49" charset="0"/>
              </a:rPr>
              <a:t>()</a:t>
            </a:r>
          </a:p>
          <a:p>
            <a:r>
              <a:rPr kumimoji="1" lang="en-US" altLang="ja-JP" sz="1200" dirty="0" smtClean="0">
                <a:latin typeface="Consolas" pitchFamily="49" charset="0"/>
              </a:rPr>
              <a:t>6: END_LOOP</a:t>
            </a:r>
            <a:endParaRPr kumimoji="1" lang="ja-JP" altLang="en-US" sz="1200" dirty="0">
              <a:latin typeface="Consolas" pitchFamily="49" charset="0"/>
            </a:endParaRPr>
          </a:p>
        </p:txBody>
      </p:sp>
      <p:sp>
        <p:nvSpPr>
          <p:cNvPr id="15" name="角丸四角形 14"/>
          <p:cNvSpPr/>
          <p:nvPr/>
        </p:nvSpPr>
        <p:spPr bwMode="auto">
          <a:xfrm>
            <a:off x="2357422" y="4143380"/>
            <a:ext cx="2500330" cy="214314"/>
          </a:xfrm>
          <a:prstGeom prst="roundRect">
            <a:avLst/>
          </a:pr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000760" y="4121355"/>
            <a:ext cx="2619179" cy="30777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1400" dirty="0" smtClean="0"/>
              <a:t>Pattern universality = 0.72</a:t>
            </a:r>
            <a:endParaRPr kumimoji="1" lang="ja-JP" altLang="en-US" sz="1400" dirty="0"/>
          </a:p>
        </p:txBody>
      </p:sp>
      <p:sp>
        <p:nvSpPr>
          <p:cNvPr id="20" name="AutoShape 42"/>
          <p:cNvSpPr>
            <a:spLocks noChangeArrowheads="1"/>
          </p:cNvSpPr>
          <p:nvPr/>
        </p:nvSpPr>
        <p:spPr bwMode="auto">
          <a:xfrm>
            <a:off x="5140332" y="3714752"/>
            <a:ext cx="717552" cy="1143008"/>
          </a:xfrm>
          <a:prstGeom prst="rightArrow">
            <a:avLst>
              <a:gd name="adj1" fmla="val 45056"/>
              <a:gd name="adj2" fmla="val 56616"/>
            </a:avLst>
          </a:prstGeom>
          <a:solidFill>
            <a:schemeClr val="accent3"/>
          </a:solidFill>
          <a:ln w="12700" algn="ctr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</p:spPr>
        <p:txBody>
          <a:bodyPr wrap="square" lIns="0" tIns="0" rIns="0" bIns="0" anchor="ctr">
            <a:noAutofit/>
          </a:bodyPr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Case studies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07950" y="1052513"/>
            <a:ext cx="8928100" cy="5019693"/>
          </a:xfrm>
        </p:spPr>
        <p:txBody>
          <a:bodyPr/>
          <a:lstStyle/>
          <a:p>
            <a:pPr>
              <a:buNone/>
            </a:pPr>
            <a:r>
              <a:rPr kumimoji="1" lang="en-US" altLang="ja-JP" b="1" dirty="0" smtClean="0">
                <a:solidFill>
                  <a:schemeClr val="accent2"/>
                </a:solidFill>
              </a:rPr>
              <a:t>Case Study 1</a:t>
            </a:r>
          </a:p>
          <a:p>
            <a:pPr lvl="1"/>
            <a:r>
              <a:rPr lang="en-US" altLang="ja-JP" dirty="0" smtClean="0"/>
              <a:t>Measure class universality value of actual classes</a:t>
            </a:r>
          </a:p>
          <a:p>
            <a:pPr lvl="1"/>
            <a:endParaRPr kumimoji="1" lang="en-US" altLang="ja-JP" dirty="0" smtClean="0"/>
          </a:p>
          <a:p>
            <a:pPr>
              <a:buNone/>
            </a:pPr>
            <a:r>
              <a:rPr lang="en-US" altLang="ja-JP" b="1" dirty="0" smtClean="0">
                <a:solidFill>
                  <a:schemeClr val="accent2"/>
                </a:solidFill>
              </a:rPr>
              <a:t>Case Study 2</a:t>
            </a:r>
          </a:p>
          <a:p>
            <a:pPr lvl="1"/>
            <a:r>
              <a:rPr kumimoji="1" lang="en-US" altLang="ja-JP" dirty="0" smtClean="0"/>
              <a:t>Measure pattern universality value of coding patterns detected by Fung</a:t>
            </a:r>
            <a:endParaRPr kumimoji="1" lang="ja-JP" altLang="en-US" b="1" dirty="0">
              <a:solidFill>
                <a:schemeClr val="bg2"/>
              </a:solidFill>
            </a:endParaRP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AOAsia 4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97E4-03AD-42D4-BC9B-AC69FCAAF327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Case Study 1 – Overview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altLang="ja-JP" b="1" dirty="0" smtClean="0">
                <a:solidFill>
                  <a:schemeClr val="accent2"/>
                </a:solidFill>
              </a:rPr>
              <a:t>Questions</a:t>
            </a:r>
          </a:p>
          <a:p>
            <a:pPr lvl="1">
              <a:buNone/>
            </a:pPr>
            <a:r>
              <a:rPr lang="en-US" altLang="ja-JP" b="1" dirty="0" smtClean="0">
                <a:solidFill>
                  <a:schemeClr val="accent2"/>
                </a:solidFill>
              </a:rPr>
              <a:t>Q.1</a:t>
            </a:r>
            <a:r>
              <a:rPr lang="en-US" altLang="ja-JP" dirty="0" smtClean="0"/>
              <a:t> What kind of classes have high universality?</a:t>
            </a:r>
          </a:p>
          <a:p>
            <a:pPr lvl="1">
              <a:buNone/>
            </a:pPr>
            <a:r>
              <a:rPr lang="en-US" altLang="ja-JP" b="1" dirty="0" smtClean="0">
                <a:solidFill>
                  <a:schemeClr val="accent2"/>
                </a:solidFill>
              </a:rPr>
              <a:t>Q.2</a:t>
            </a:r>
            <a:r>
              <a:rPr lang="en-US" altLang="ja-JP" dirty="0" smtClean="0"/>
              <a:t> Can universality distinguish classes widely used and classes simply frequently used?</a:t>
            </a:r>
          </a:p>
          <a:p>
            <a:pPr lvl="1">
              <a:buNone/>
            </a:pPr>
            <a:r>
              <a:rPr lang="en-US" altLang="ja-JP" b="1" dirty="0" smtClean="0">
                <a:solidFill>
                  <a:schemeClr val="accent2"/>
                </a:solidFill>
              </a:rPr>
              <a:t>Q.3</a:t>
            </a:r>
            <a:r>
              <a:rPr lang="en-US" altLang="ja-JP" dirty="0" smtClean="0"/>
              <a:t> What threshold value is good for filtering?</a:t>
            </a:r>
          </a:p>
          <a:p>
            <a:pPr>
              <a:buNone/>
            </a:pPr>
            <a:endParaRPr lang="en-US" altLang="ja-JP" b="1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altLang="ja-JP" b="1" dirty="0" smtClean="0">
                <a:solidFill>
                  <a:schemeClr val="accent2"/>
                </a:solidFill>
              </a:rPr>
              <a:t>Process</a:t>
            </a:r>
          </a:p>
          <a:p>
            <a:pPr lvl="1"/>
            <a:r>
              <a:rPr lang="en-US" altLang="ja-JP" dirty="0" smtClean="0"/>
              <a:t>Measure class universality of classes in application collection</a:t>
            </a:r>
          </a:p>
          <a:p>
            <a:pPr lvl="1"/>
            <a:r>
              <a:rPr lang="en-US" altLang="ja-JP" dirty="0" smtClean="0"/>
              <a:t>Investigate the result to answer the questions</a:t>
            </a:r>
          </a:p>
          <a:p>
            <a:pPr lvl="2"/>
            <a:r>
              <a:rPr lang="en-US" altLang="ja-JP" dirty="0" smtClean="0"/>
              <a:t>The top-20 classes in the universality </a:t>
            </a:r>
            <a:r>
              <a:rPr lang="en-US" altLang="ja-JP" sz="1900" b="1" dirty="0" smtClean="0">
                <a:solidFill>
                  <a:schemeClr val="accent6"/>
                </a:solidFill>
              </a:rPr>
              <a:t>[Q.1]</a:t>
            </a:r>
            <a:endParaRPr lang="en-US" altLang="ja-JP" b="1" dirty="0" smtClean="0">
              <a:solidFill>
                <a:schemeClr val="accent6"/>
              </a:solidFill>
            </a:endParaRPr>
          </a:p>
          <a:p>
            <a:pPr lvl="2"/>
            <a:r>
              <a:rPr lang="en-US" altLang="ja-JP" dirty="0" smtClean="0"/>
              <a:t>Difference between the universality and the fan-in </a:t>
            </a:r>
            <a:r>
              <a:rPr lang="en-US" altLang="ja-JP" b="1" dirty="0" smtClean="0">
                <a:solidFill>
                  <a:schemeClr val="accent6"/>
                </a:solidFill>
              </a:rPr>
              <a:t>[Q.2]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Distribution of the universality </a:t>
            </a:r>
            <a:r>
              <a:rPr lang="en-US" altLang="ja-JP" b="1" dirty="0" smtClean="0">
                <a:solidFill>
                  <a:schemeClr val="accent6"/>
                </a:solidFill>
              </a:rPr>
              <a:t>[Q.3]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kumimoji="1" lang="en-US" altLang="ja-JP" b="1" dirty="0" smtClean="0">
                <a:solidFill>
                  <a:schemeClr val="accent2"/>
                </a:solidFill>
              </a:rPr>
              <a:t>Target</a:t>
            </a:r>
            <a:endParaRPr lang="en-US" altLang="ja-JP" b="1" dirty="0" smtClean="0">
              <a:solidFill>
                <a:schemeClr val="accent2"/>
              </a:solidFill>
            </a:endParaRPr>
          </a:p>
          <a:p>
            <a:pPr lvl="1"/>
            <a:r>
              <a:rPr lang="en-US" altLang="ja-JP" dirty="0" smtClean="0"/>
              <a:t>39 application packages (131,328 classes)</a:t>
            </a:r>
          </a:p>
          <a:p>
            <a:pPr lvl="2"/>
            <a:r>
              <a:rPr kumimoji="1" lang="en-US" altLang="ja-JP" dirty="0" smtClean="0"/>
              <a:t>Java SE 1.5</a:t>
            </a:r>
          </a:p>
          <a:p>
            <a:pPr lvl="2"/>
            <a:r>
              <a:rPr lang="en-US" altLang="ja-JP" dirty="0" smtClean="0"/>
              <a:t>Various OSS packages covering a broad range of domains</a:t>
            </a:r>
          </a:p>
          <a:p>
            <a:pPr lvl="3"/>
            <a:r>
              <a:rPr lang="en-US" altLang="ja-JP" dirty="0" smtClean="0"/>
              <a:t>Eclipse (IDE), </a:t>
            </a:r>
            <a:r>
              <a:rPr lang="en-US" altLang="ja-JP" dirty="0" err="1" smtClean="0"/>
              <a:t>Azureus</a:t>
            </a:r>
            <a:r>
              <a:rPr lang="en-US" altLang="ja-JP" dirty="0" smtClean="0"/>
              <a:t> (Network client), Apache Tomcat (Network server), </a:t>
            </a:r>
            <a:r>
              <a:rPr lang="en-US" altLang="ja-JP" dirty="0" err="1" smtClean="0"/>
              <a:t>Freemind</a:t>
            </a:r>
            <a:r>
              <a:rPr lang="en-US" altLang="ja-JP" dirty="0" smtClean="0"/>
              <a:t> (Drawing tool), …</a:t>
            </a:r>
          </a:p>
          <a:p>
            <a:pPr lvl="1"/>
            <a:endParaRPr lang="en-US" altLang="ja-JP" dirty="0" smtClean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err="1" smtClean="0"/>
              <a:t>AOAsia</a:t>
            </a:r>
            <a:r>
              <a:rPr kumimoji="1" lang="en-US" altLang="ja-JP" dirty="0" smtClean="0"/>
              <a:t> 4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97E4-03AD-42D4-BC9B-AC69FCAAF327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Case Study 1 –</a:t>
            </a:r>
            <a:br>
              <a:rPr kumimoji="1" lang="en-US" altLang="ja-JP" dirty="0" smtClean="0"/>
            </a:br>
            <a:r>
              <a:rPr kumimoji="1" lang="en-US" altLang="ja-JP" dirty="0" smtClean="0"/>
              <a:t>Top 20 classes in the class universality</a:t>
            </a:r>
            <a:endParaRPr kumimoji="1" lang="ja-JP" altLang="en-US" dirty="0"/>
          </a:p>
        </p:txBody>
      </p:sp>
      <p:sp>
        <p:nvSpPr>
          <p:cNvPr id="10" name="コンテンツ プレースホルダ 9"/>
          <p:cNvSpPr>
            <a:spLocks noGrp="1"/>
          </p:cNvSpPr>
          <p:nvPr>
            <p:ph idx="1"/>
          </p:nvPr>
        </p:nvSpPr>
        <p:spPr>
          <a:xfrm>
            <a:off x="4751388" y="1071546"/>
            <a:ext cx="4392612" cy="5256212"/>
          </a:xfrm>
        </p:spPr>
        <p:txBody>
          <a:bodyPr/>
          <a:lstStyle/>
          <a:p>
            <a:pPr>
              <a:buNone/>
            </a:pPr>
            <a:r>
              <a:rPr lang="en-US" altLang="ja-JP" b="1" dirty="0" smtClean="0">
                <a:solidFill>
                  <a:schemeClr val="accent2"/>
                </a:solidFill>
              </a:rPr>
              <a:t>Q.1</a:t>
            </a:r>
            <a:r>
              <a:rPr lang="en-US" altLang="ja-JP" dirty="0" smtClean="0"/>
              <a:t> What kind of classes have high universality?</a:t>
            </a:r>
            <a:endParaRPr kumimoji="1" lang="en-US" altLang="ja-JP" dirty="0" smtClean="0"/>
          </a:p>
          <a:p>
            <a:pPr>
              <a:buClr>
                <a:schemeClr val="accent3"/>
              </a:buClr>
              <a:buSzPct val="100000"/>
              <a:buFont typeface="Wingdings" pitchFamily="2" charset="2"/>
              <a:buChar char="è"/>
            </a:pPr>
            <a:r>
              <a:rPr kumimoji="1" lang="en-US" altLang="ja-JP" dirty="0" smtClean="0"/>
              <a:t>Fundamental / Utility classes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AOAsia 4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97E4-03AD-42D4-BC9B-AC69FCAAF327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  <p:graphicFrame>
        <p:nvGraphicFramePr>
          <p:cNvPr id="11" name="コンテンツ プレースホルダ 6"/>
          <p:cNvGraphicFramePr>
            <a:graphicFrameLocks/>
          </p:cNvGraphicFramePr>
          <p:nvPr/>
        </p:nvGraphicFramePr>
        <p:xfrm>
          <a:off x="142844" y="1071546"/>
          <a:ext cx="4464052" cy="5474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46112"/>
                <a:gridCol w="2561232"/>
                <a:gridCol w="761448"/>
                <a:gridCol w="795260"/>
              </a:tblGrid>
              <a:tr h="183442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Class name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Univ.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CFI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1</a:t>
                      </a:r>
                      <a:endParaRPr kumimoji="1" lang="ja-JP" altLang="en-US"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err="1" smtClean="0">
                          <a:latin typeface="Consolas" pitchFamily="49" charset="0"/>
                        </a:rPr>
                        <a:t>java.lang.</a:t>
                      </a:r>
                      <a:r>
                        <a:rPr kumimoji="1" lang="en-US" altLang="ja-JP" sz="1600" b="1" dirty="0" err="1" smtClean="0">
                          <a:latin typeface="Consolas" pitchFamily="49" charset="0"/>
                        </a:rPr>
                        <a:t>String</a:t>
                      </a:r>
                      <a:endParaRPr kumimoji="1" lang="ja-JP" altLang="en-US" sz="1600" b="1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0.933</a:t>
                      </a:r>
                      <a:endParaRPr kumimoji="1" lang="ja-JP" altLang="en-US" sz="16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69,324</a:t>
                      </a:r>
                      <a:endParaRPr kumimoji="1" lang="ja-JP" altLang="en-US" sz="16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2</a:t>
                      </a:r>
                      <a:endParaRPr kumimoji="1" lang="ja-JP" altLang="en-US"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err="1" smtClean="0">
                          <a:latin typeface="Consolas" pitchFamily="49" charset="0"/>
                        </a:rPr>
                        <a:t>java.lang.</a:t>
                      </a:r>
                      <a:r>
                        <a:rPr kumimoji="1" lang="en-US" altLang="ja-JP" sz="1600" b="1" dirty="0" err="1" smtClean="0">
                          <a:latin typeface="Consolas" pitchFamily="49" charset="0"/>
                        </a:rPr>
                        <a:t>Object</a:t>
                      </a:r>
                      <a:endParaRPr kumimoji="1" lang="ja-JP" altLang="en-US" sz="1600" b="1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0.915</a:t>
                      </a:r>
                      <a:endParaRPr kumimoji="1" lang="ja-JP" altLang="en-US" sz="16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55,628</a:t>
                      </a:r>
                      <a:endParaRPr kumimoji="1" lang="ja-JP" altLang="en-US" sz="16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3</a:t>
                      </a:r>
                      <a:endParaRPr kumimoji="1" lang="ja-JP" altLang="en-US" sz="16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err="1" smtClean="0">
                          <a:latin typeface="Consolas" pitchFamily="49" charset="0"/>
                        </a:rPr>
                        <a:t>java.util.</a:t>
                      </a:r>
                      <a:r>
                        <a:rPr kumimoji="1" lang="en-US" altLang="ja-JP" sz="1600" b="1" dirty="0" err="1" smtClean="0">
                          <a:latin typeface="Consolas" pitchFamily="49" charset="0"/>
                        </a:rPr>
                        <a:t>List</a:t>
                      </a:r>
                      <a:endParaRPr kumimoji="1" lang="ja-JP" altLang="en-US" sz="1600" b="1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0.793</a:t>
                      </a:r>
                      <a:endParaRPr kumimoji="1" lang="ja-JP" altLang="en-US" sz="16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12,981</a:t>
                      </a:r>
                      <a:endParaRPr kumimoji="1" lang="ja-JP" altLang="en-US" sz="16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4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java.lang.</a:t>
                      </a:r>
                      <a:r>
                        <a:rPr kumimoji="1" lang="en-US" altLang="ja-JP" sz="1400" b="1" dirty="0" err="1" smtClean="0">
                          <a:latin typeface="Consolas" pitchFamily="49" charset="0"/>
                        </a:rPr>
                        <a:t>System</a:t>
                      </a:r>
                      <a:endParaRPr kumimoji="1" lang="ja-JP" altLang="en-US" sz="1400" b="1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0.780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11,191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5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java.lang.</a:t>
                      </a:r>
                      <a:r>
                        <a:rPr kumimoji="1" lang="en-US" altLang="ja-JP" sz="1400" b="1" dirty="0" err="1" smtClean="0">
                          <a:latin typeface="Consolas" pitchFamily="49" charset="0"/>
                        </a:rPr>
                        <a:t>Class</a:t>
                      </a:r>
                      <a:endParaRPr kumimoji="1" lang="ja-JP" altLang="en-US" sz="1400" b="1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0.776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10,590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6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java.lang.</a:t>
                      </a:r>
                      <a:r>
                        <a:rPr kumimoji="1" lang="en-US" altLang="ja-JP" sz="1400" b="1" dirty="0" err="1" smtClean="0">
                          <a:latin typeface="Consolas" pitchFamily="49" charset="0"/>
                        </a:rPr>
                        <a:t>Throwable</a:t>
                      </a:r>
                      <a:endParaRPr kumimoji="1" lang="ja-JP" altLang="en-US" sz="1400" b="1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0.775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10,467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7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java.util.</a:t>
                      </a:r>
                      <a:r>
                        <a:rPr kumimoji="1" lang="en-US" altLang="ja-JP" sz="1400" b="1" dirty="0" err="1" smtClean="0">
                          <a:latin typeface="Consolas" pitchFamily="49" charset="0"/>
                        </a:rPr>
                        <a:t>Iterator</a:t>
                      </a:r>
                      <a:endParaRPr kumimoji="1" lang="en-US" altLang="ja-JP" sz="1400" b="1" dirty="0" smtClean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0.773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10,191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8</a:t>
                      </a:r>
                      <a:endParaRPr kumimoji="1" lang="en-US" altLang="ja-JP" sz="1400" b="1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java.util.</a:t>
                      </a:r>
                      <a:r>
                        <a:rPr kumimoji="1" lang="en-US" altLang="ja-JP" sz="1400" b="1" dirty="0" err="1" smtClean="0">
                          <a:latin typeface="Consolas" pitchFamily="49" charset="0"/>
                        </a:rPr>
                        <a:t>ArrayList</a:t>
                      </a:r>
                      <a:endParaRPr kumimoji="1" lang="en-US" altLang="ja-JP" sz="1400" b="1" dirty="0" smtClean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0.772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10,135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9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java.lang.</a:t>
                      </a:r>
                      <a:r>
                        <a:rPr kumimoji="1" lang="en-US" altLang="ja-JP" sz="1400" b="1" dirty="0" err="1" smtClean="0">
                          <a:latin typeface="Consolas" pitchFamily="49" charset="0"/>
                        </a:rPr>
                        <a:t>Exception</a:t>
                      </a:r>
                      <a:endParaRPr kumimoji="1" lang="en-US" altLang="ja-JP" sz="1400" b="1" dirty="0" smtClean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0.761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8,840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10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java.util.</a:t>
                      </a:r>
                      <a:r>
                        <a:rPr kumimoji="1" lang="en-US" altLang="ja-JP" sz="1400" b="1" dirty="0" err="1" smtClean="0">
                          <a:latin typeface="Consolas" pitchFamily="49" charset="0"/>
                        </a:rPr>
                        <a:t>Map</a:t>
                      </a:r>
                      <a:endParaRPr kumimoji="1" lang="en-US" altLang="ja-JP" sz="1400" b="1" dirty="0" smtClean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0.757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8,476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/>
                        <a:t>11</a:t>
                      </a:r>
                      <a:endParaRPr kumimoji="1" lang="ja-JP" altLang="en-US" sz="10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err="1" smtClean="0">
                          <a:latin typeface="Consolas" pitchFamily="49" charset="0"/>
                        </a:rPr>
                        <a:t>java.lang.</a:t>
                      </a:r>
                      <a:r>
                        <a:rPr kumimoji="1" lang="en-US" altLang="ja-JP" sz="1000" b="1" dirty="0" err="1" smtClean="0">
                          <a:latin typeface="Consolas" pitchFamily="49" charset="0"/>
                        </a:rPr>
                        <a:t>Integer</a:t>
                      </a:r>
                      <a:endParaRPr kumimoji="1" lang="en-US" altLang="ja-JP" sz="1000" b="1" dirty="0" smtClean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 smtClean="0"/>
                        <a:t>0.748</a:t>
                      </a:r>
                      <a:endParaRPr kumimoji="1" lang="ja-JP" altLang="en-US" sz="10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 smtClean="0"/>
                        <a:t>7,568</a:t>
                      </a:r>
                      <a:endParaRPr kumimoji="1" lang="ja-JP" altLang="en-US" sz="10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/>
                        <a:t>12</a:t>
                      </a:r>
                      <a:endParaRPr kumimoji="1" lang="ja-JP" altLang="en-US" sz="10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err="1" smtClean="0">
                          <a:latin typeface="Consolas" pitchFamily="49" charset="0"/>
                        </a:rPr>
                        <a:t>java.util.</a:t>
                      </a:r>
                      <a:r>
                        <a:rPr kumimoji="1" lang="en-US" altLang="ja-JP" sz="1000" b="1" dirty="0" err="1" smtClean="0">
                          <a:latin typeface="Consolas" pitchFamily="49" charset="0"/>
                        </a:rPr>
                        <a:t>Set</a:t>
                      </a:r>
                      <a:endParaRPr kumimoji="1" lang="en-US" altLang="ja-JP" sz="1000" b="1" dirty="0" smtClean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 smtClean="0"/>
                        <a:t>0.741</a:t>
                      </a:r>
                      <a:endParaRPr kumimoji="1" lang="ja-JP" altLang="en-US" sz="10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 smtClean="0"/>
                        <a:t>6,954</a:t>
                      </a:r>
                      <a:endParaRPr kumimoji="1" lang="ja-JP" altLang="en-US" sz="10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/>
                        <a:t>13</a:t>
                      </a:r>
                      <a:endParaRPr kumimoji="1" lang="ja-JP" altLang="en-US" sz="10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err="1" smtClean="0">
                          <a:latin typeface="Consolas" pitchFamily="49" charset="0"/>
                        </a:rPr>
                        <a:t>java.io.</a:t>
                      </a:r>
                      <a:r>
                        <a:rPr kumimoji="1" lang="en-US" altLang="ja-JP" sz="1000" b="1" dirty="0" err="1" smtClean="0">
                          <a:latin typeface="Consolas" pitchFamily="49" charset="0"/>
                        </a:rPr>
                        <a:t>File</a:t>
                      </a:r>
                      <a:endParaRPr kumimoji="1" lang="en-US" altLang="ja-JP" sz="1000" b="1" dirty="0" smtClean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 smtClean="0"/>
                        <a:t>0.736</a:t>
                      </a:r>
                      <a:endParaRPr kumimoji="1" lang="ja-JP" altLang="en-US" sz="10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 smtClean="0"/>
                        <a:t>6,554</a:t>
                      </a:r>
                      <a:endParaRPr kumimoji="1" lang="ja-JP" altLang="en-US" sz="10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/>
                        <a:t>14</a:t>
                      </a:r>
                      <a:endParaRPr kumimoji="1" lang="ja-JP" altLang="en-US" sz="10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err="1" smtClean="0">
                          <a:latin typeface="Consolas" pitchFamily="49" charset="0"/>
                        </a:rPr>
                        <a:t>java.lang.</a:t>
                      </a:r>
                      <a:r>
                        <a:rPr kumimoji="1" lang="en-US" altLang="ja-JP" sz="1000" b="1" dirty="0" err="1" smtClean="0">
                          <a:latin typeface="Consolas" pitchFamily="49" charset="0"/>
                        </a:rPr>
                        <a:t>StringBuffer</a:t>
                      </a:r>
                      <a:endParaRPr kumimoji="1" lang="en-US" altLang="ja-JP" sz="1000" b="1" dirty="0" smtClean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 smtClean="0"/>
                        <a:t>0.735</a:t>
                      </a:r>
                      <a:endParaRPr kumimoji="1" lang="ja-JP" altLang="en-US" sz="10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 smtClean="0"/>
                        <a:t>6,907</a:t>
                      </a:r>
                      <a:endParaRPr kumimoji="1" lang="ja-JP" altLang="en-US" sz="10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/>
                        <a:t>15</a:t>
                      </a:r>
                      <a:endParaRPr kumimoji="1" lang="ja-JP" altLang="en-US" sz="10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err="1" smtClean="0">
                          <a:latin typeface="Consolas" pitchFamily="49" charset="0"/>
                        </a:rPr>
                        <a:t>java.io.</a:t>
                      </a:r>
                      <a:r>
                        <a:rPr kumimoji="1" lang="en-US" altLang="ja-JP" sz="1000" b="1" dirty="0" err="1" smtClean="0">
                          <a:latin typeface="Consolas" pitchFamily="49" charset="0"/>
                        </a:rPr>
                        <a:t>PrintStream</a:t>
                      </a:r>
                      <a:endParaRPr kumimoji="1" lang="en-US" altLang="ja-JP" sz="1000" b="1" dirty="0" smtClean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 smtClean="0"/>
                        <a:t>0.730</a:t>
                      </a:r>
                      <a:endParaRPr kumimoji="1" lang="ja-JP" altLang="en-US" sz="10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 smtClean="0"/>
                        <a:t>6,132</a:t>
                      </a:r>
                      <a:endParaRPr kumimoji="1" lang="ja-JP" altLang="en-US" sz="10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/>
                        <a:t>16</a:t>
                      </a:r>
                      <a:endParaRPr kumimoji="1" lang="ja-JP" altLang="en-US" sz="10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err="1" smtClean="0">
                          <a:latin typeface="Consolas" pitchFamily="49" charset="0"/>
                        </a:rPr>
                        <a:t>java.util.</a:t>
                      </a:r>
                      <a:r>
                        <a:rPr kumimoji="1" lang="en-US" altLang="ja-JP" sz="1000" b="1" dirty="0" err="1" smtClean="0">
                          <a:latin typeface="Consolas" pitchFamily="49" charset="0"/>
                        </a:rPr>
                        <a:t>HashMap</a:t>
                      </a:r>
                      <a:endParaRPr kumimoji="1" lang="en-US" altLang="ja-JP" sz="1000" b="1" dirty="0" smtClean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 smtClean="0"/>
                        <a:t>0.730</a:t>
                      </a:r>
                      <a:endParaRPr kumimoji="1" lang="ja-JP" altLang="en-US" sz="10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 smtClean="0"/>
                        <a:t>6,129</a:t>
                      </a:r>
                      <a:endParaRPr kumimoji="1" lang="ja-JP" altLang="en-US" sz="10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/>
                        <a:t>17</a:t>
                      </a:r>
                      <a:endParaRPr kumimoji="1" lang="ja-JP" altLang="en-US" sz="10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err="1" smtClean="0">
                          <a:latin typeface="Consolas" pitchFamily="49" charset="0"/>
                        </a:rPr>
                        <a:t>java.io.</a:t>
                      </a:r>
                      <a:r>
                        <a:rPr kumimoji="1" lang="en-US" altLang="ja-JP" sz="1000" b="1" dirty="0" err="1" smtClean="0">
                          <a:latin typeface="Consolas" pitchFamily="49" charset="0"/>
                        </a:rPr>
                        <a:t>IOException</a:t>
                      </a:r>
                      <a:endParaRPr kumimoji="1" lang="en-US" altLang="ja-JP" sz="1000" b="1" dirty="0" smtClean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 smtClean="0"/>
                        <a:t>0.725</a:t>
                      </a:r>
                      <a:endParaRPr kumimoji="1" lang="ja-JP" altLang="en-US" sz="10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 smtClean="0"/>
                        <a:t>6,115</a:t>
                      </a:r>
                      <a:endParaRPr kumimoji="1" lang="ja-JP" altLang="en-US" sz="10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/>
                        <a:t>18</a:t>
                      </a:r>
                      <a:endParaRPr kumimoji="1" lang="ja-JP" altLang="en-US" sz="10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err="1" smtClean="0">
                          <a:latin typeface="Consolas" pitchFamily="49" charset="0"/>
                        </a:rPr>
                        <a:t>java.util.</a:t>
                      </a:r>
                      <a:r>
                        <a:rPr kumimoji="1" lang="en-US" altLang="ja-JP" sz="1000" b="1" dirty="0" err="1" smtClean="0">
                          <a:latin typeface="Consolas" pitchFamily="49" charset="0"/>
                        </a:rPr>
                        <a:t>Collection</a:t>
                      </a:r>
                      <a:endParaRPr kumimoji="1" lang="en-US" altLang="ja-JP" sz="1000" b="1" dirty="0" smtClean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 smtClean="0"/>
                        <a:t>0.724</a:t>
                      </a:r>
                      <a:endParaRPr kumimoji="1" lang="ja-JP" altLang="en-US" sz="10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 smtClean="0"/>
                        <a:t>5,690</a:t>
                      </a:r>
                      <a:endParaRPr kumimoji="1" lang="ja-JP" altLang="en-US" sz="10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/>
                        <a:t>19</a:t>
                      </a:r>
                      <a:endParaRPr kumimoji="1" lang="ja-JP" altLang="en-US" sz="10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err="1" smtClean="0">
                          <a:latin typeface="Consolas" pitchFamily="49" charset="0"/>
                        </a:rPr>
                        <a:t>java.lang.</a:t>
                      </a:r>
                      <a:r>
                        <a:rPr kumimoji="1" lang="en-US" altLang="ja-JP" sz="1000" b="1" dirty="0" err="1" smtClean="0">
                          <a:latin typeface="Consolas" pitchFamily="49" charset="0"/>
                        </a:rPr>
                        <a:t>IllegalArgumentException</a:t>
                      </a:r>
                      <a:endParaRPr kumimoji="1" lang="en-US" altLang="ja-JP" sz="1000" b="1" dirty="0" smtClean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 smtClean="0"/>
                        <a:t>0.714</a:t>
                      </a:r>
                      <a:endParaRPr kumimoji="1" lang="ja-JP" altLang="en-US" sz="10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 smtClean="0"/>
                        <a:t>5,057</a:t>
                      </a:r>
                      <a:endParaRPr kumimoji="1" lang="ja-JP" altLang="en-US" sz="10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/>
                        <a:t>20</a:t>
                      </a:r>
                      <a:endParaRPr kumimoji="1" lang="ja-JP" altLang="en-US" sz="10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err="1" smtClean="0">
                          <a:latin typeface="Consolas" pitchFamily="49" charset="0"/>
                        </a:rPr>
                        <a:t>java.lang.</a:t>
                      </a:r>
                      <a:r>
                        <a:rPr kumimoji="1" lang="en-US" altLang="ja-JP" sz="1000" b="1" dirty="0" err="1" smtClean="0">
                          <a:latin typeface="Consolas" pitchFamily="49" charset="0"/>
                        </a:rPr>
                        <a:t>Runnable</a:t>
                      </a:r>
                      <a:endParaRPr kumimoji="1" lang="en-US" altLang="ja-JP" sz="1000" b="1" dirty="0" smtClean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 smtClean="0"/>
                        <a:t>0.699</a:t>
                      </a:r>
                      <a:endParaRPr kumimoji="1" lang="ja-JP" altLang="en-US" sz="10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00" dirty="0" smtClean="0"/>
                        <a:t>6,790</a:t>
                      </a:r>
                      <a:endParaRPr kumimoji="1" lang="ja-JP" altLang="en-US" sz="1000" dirty="0"/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Case </a:t>
            </a:r>
            <a:r>
              <a:rPr lang="en-US" altLang="ja-JP" dirty="0" smtClean="0"/>
              <a:t>S</a:t>
            </a:r>
            <a:r>
              <a:rPr kumimoji="1" lang="en-US" altLang="ja-JP" dirty="0" smtClean="0"/>
              <a:t>tudy 1 –</a:t>
            </a:r>
            <a:br>
              <a:rPr kumimoji="1" lang="en-US" altLang="ja-JP" dirty="0" smtClean="0"/>
            </a:br>
            <a:r>
              <a:rPr lang="en-US" altLang="ja-JP" dirty="0" smtClean="0"/>
              <a:t>Universality and fan-in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357686" y="1071546"/>
            <a:ext cx="4678364" cy="4572032"/>
          </a:xfrm>
        </p:spPr>
        <p:txBody>
          <a:bodyPr>
            <a:normAutofit fontScale="92500" lnSpcReduction="10000"/>
          </a:bodyPr>
          <a:lstStyle/>
          <a:p>
            <a:r>
              <a:rPr kumimoji="1" lang="en-US" altLang="ja-JP" dirty="0" smtClean="0"/>
              <a:t>High universality / Low fan-in</a:t>
            </a:r>
          </a:p>
          <a:p>
            <a:pPr lvl="1"/>
            <a:r>
              <a:rPr lang="en-US" altLang="ja-JP" dirty="0" smtClean="0"/>
              <a:t>Classes with fundamental / utility role</a:t>
            </a:r>
          </a:p>
          <a:p>
            <a:endParaRPr kumimoji="1" lang="en-US" altLang="ja-JP" dirty="0" smtClean="0"/>
          </a:p>
          <a:p>
            <a:r>
              <a:rPr lang="en-US" altLang="ja-JP" dirty="0" smtClean="0"/>
              <a:t>Low universality / High fan-in</a:t>
            </a:r>
            <a:endParaRPr lang="en-US" altLang="ja-JP" u="sng" dirty="0" smtClean="0"/>
          </a:p>
          <a:p>
            <a:pPr lvl="1"/>
            <a:r>
              <a:rPr lang="en-US" altLang="ja-JP" dirty="0" smtClean="0"/>
              <a:t>Classes implementing crosscutting concerns in a large application</a:t>
            </a:r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pPr>
              <a:buNone/>
            </a:pPr>
            <a:r>
              <a:rPr lang="en-US" altLang="ja-JP" b="1" dirty="0" smtClean="0">
                <a:solidFill>
                  <a:schemeClr val="accent6"/>
                </a:solidFill>
              </a:rPr>
              <a:t>Q.2</a:t>
            </a:r>
            <a:r>
              <a:rPr lang="en-US" altLang="ja-JP" dirty="0" smtClean="0"/>
              <a:t> Can universality distinguish classes widely used and classes simply frequently used?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2008/12/2</a:t>
            </a:r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err="1" smtClean="0"/>
              <a:t>AOAsia</a:t>
            </a:r>
            <a:r>
              <a:rPr kumimoji="1" lang="en-US" altLang="ja-JP" dirty="0" smtClean="0"/>
              <a:t> 4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97E4-03AD-42D4-BC9B-AC69FCAAF327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  <p:graphicFrame>
        <p:nvGraphicFramePr>
          <p:cNvPr id="7" name="コンテンツ プレースホルダ 6"/>
          <p:cNvGraphicFramePr>
            <a:graphicFrameLocks/>
          </p:cNvGraphicFramePr>
          <p:nvPr/>
        </p:nvGraphicFramePr>
        <p:xfrm>
          <a:off x="142844" y="1432042"/>
          <a:ext cx="4214842" cy="1925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643206"/>
                <a:gridCol w="857256"/>
                <a:gridCol w="714380"/>
              </a:tblGrid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Class Name</a:t>
                      </a:r>
                      <a:endParaRPr kumimoji="1" lang="ja-JP" altLang="en-US" sz="14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Rank</a:t>
                      </a:r>
                      <a:r>
                        <a:rPr kumimoji="1" lang="en-US" altLang="ja-JP" sz="1400" baseline="0" dirty="0" smtClean="0"/>
                        <a:t> [Univ.]</a:t>
                      </a:r>
                      <a:endParaRPr kumimoji="1" lang="ja-JP" altLang="en-US" sz="14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Rank</a:t>
                      </a:r>
                      <a:r>
                        <a:rPr kumimoji="1" lang="en-US" altLang="ja-JP" sz="1400" baseline="0" dirty="0" smtClean="0"/>
                        <a:t> [CFI]</a:t>
                      </a:r>
                      <a:endParaRPr kumimoji="1" lang="ja-JP" altLang="en-US" sz="1400" dirty="0"/>
                    </a:p>
                  </a:txBody>
                  <a:tcPr marL="36000" marR="36000" marT="36000" marB="36000" anchor="ctr"/>
                </a:tc>
              </a:tr>
              <a:tr h="183442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b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nsolas" pitchFamily="49" charset="0"/>
                        </a:rPr>
                        <a:t>java.lang.</a:t>
                      </a:r>
                      <a:r>
                        <a:rPr kumimoji="1" lang="en-US" altLang="ja-JP" sz="1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nsolas" pitchFamily="49" charset="0"/>
                        </a:rPr>
                        <a:t>Character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39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104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b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nsolas" pitchFamily="49" charset="0"/>
                        </a:rPr>
                        <a:t>java.util.</a:t>
                      </a:r>
                      <a:r>
                        <a:rPr kumimoji="1" lang="en-US" altLang="ja-JP" sz="1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nsolas" pitchFamily="49" charset="0"/>
                        </a:rPr>
                        <a:t>LinkedList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41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105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b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nsolas" pitchFamily="49" charset="0"/>
                        </a:rPr>
                        <a:t>java.io.</a:t>
                      </a:r>
                      <a:r>
                        <a:rPr kumimoji="1" lang="en-US" altLang="ja-JP" sz="1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nsolas" pitchFamily="49" charset="0"/>
                        </a:rPr>
                        <a:t>FileOutputStream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56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177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b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nsolas" pitchFamily="49" charset="0"/>
                        </a:rPr>
                        <a:t>java.lang.</a:t>
                      </a:r>
                      <a:r>
                        <a:rPr kumimoji="1" lang="en-US" altLang="ja-JP" sz="1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nsolas" pitchFamily="49" charset="0"/>
                        </a:rPr>
                        <a:t>Comparable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78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240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b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nsolas" pitchFamily="49" charset="0"/>
                        </a:rPr>
                        <a:t>java.util.</a:t>
                      </a:r>
                      <a:r>
                        <a:rPr kumimoji="1" lang="en-US" altLang="ja-JP" sz="1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nsolas" pitchFamily="49" charset="0"/>
                        </a:rPr>
                        <a:t>Stack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95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354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graphicFrame>
        <p:nvGraphicFramePr>
          <p:cNvPr id="9" name="コンテンツ プレースホルダ 6"/>
          <p:cNvGraphicFramePr>
            <a:graphicFrameLocks/>
          </p:cNvGraphicFramePr>
          <p:nvPr/>
        </p:nvGraphicFramePr>
        <p:xfrm>
          <a:off x="142844" y="4146686"/>
          <a:ext cx="4214842" cy="1925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643206"/>
                <a:gridCol w="857256"/>
                <a:gridCol w="714380"/>
              </a:tblGrid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Class Name</a:t>
                      </a:r>
                      <a:endParaRPr kumimoji="1" lang="ja-JP" altLang="en-US" sz="14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Rank</a:t>
                      </a:r>
                      <a:r>
                        <a:rPr kumimoji="1" lang="en-US" altLang="ja-JP" sz="1400" baseline="0" dirty="0" smtClean="0"/>
                        <a:t> [Univ.]</a:t>
                      </a:r>
                      <a:endParaRPr kumimoji="1" lang="ja-JP" altLang="en-US" sz="140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Rank</a:t>
                      </a:r>
                      <a:r>
                        <a:rPr kumimoji="1" lang="en-US" altLang="ja-JP" sz="1400" baseline="0" dirty="0" smtClean="0"/>
                        <a:t> [CFI]</a:t>
                      </a:r>
                      <a:endParaRPr kumimoji="1" lang="ja-JP" altLang="en-US" sz="1400" dirty="0"/>
                    </a:p>
                  </a:txBody>
                  <a:tcPr marL="36000" marR="36000" marT="36000" marB="36000" anchor="ctr"/>
                </a:tc>
              </a:tr>
              <a:tr h="183442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b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nsolas" pitchFamily="49" charset="0"/>
                        </a:rPr>
                        <a:t>org.eclipse.swt</a:t>
                      </a:r>
                      <a:r>
                        <a:rPr kumimoji="1" lang="en-US" altLang="ja-JP" sz="14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nsolas" pitchFamily="49" charset="0"/>
                        </a:rPr>
                        <a:t>...</a:t>
                      </a:r>
                      <a:r>
                        <a:rPr kumimoji="1" lang="en-US" altLang="ja-JP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nsolas" pitchFamily="49" charset="0"/>
                        </a:rPr>
                        <a:t>Control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213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25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b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nsolas" pitchFamily="49" charset="0"/>
                        </a:rPr>
                        <a:t>org.eclipse.swt.</a:t>
                      </a:r>
                      <a:r>
                        <a:rPr kumimoji="1" lang="en-US" altLang="ja-JP" sz="1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nsolas" pitchFamily="49" charset="0"/>
                        </a:rPr>
                        <a:t>SWT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221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34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b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nsolas" pitchFamily="49" charset="0"/>
                        </a:rPr>
                        <a:t>org.eclipse.core</a:t>
                      </a:r>
                      <a:r>
                        <a:rPr kumimoji="1" lang="en-US" altLang="ja-JP" sz="14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nsolas" pitchFamily="49" charset="0"/>
                        </a:rPr>
                        <a:t>…</a:t>
                      </a:r>
                      <a:r>
                        <a:rPr kumimoji="1" lang="en-US" altLang="ja-JP" sz="1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nsolas" pitchFamily="49" charset="0"/>
                        </a:rPr>
                        <a:t>IResource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564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69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b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nsolas" pitchFamily="49" charset="0"/>
                        </a:rPr>
                        <a:t>org.openide.util.</a:t>
                      </a:r>
                      <a:r>
                        <a:rPr kumimoji="1" lang="en-US" altLang="ja-JP" sz="1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nsolas" pitchFamily="49" charset="0"/>
                        </a:rPr>
                        <a:t>NbBundle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1,398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24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 b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nsolas" pitchFamily="49" charset="0"/>
                        </a:rPr>
                        <a:t>org.openide.</a:t>
                      </a:r>
                      <a:r>
                        <a:rPr kumimoji="1" lang="en-US" altLang="ja-JP" sz="14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onsolas" pitchFamily="49" charset="0"/>
                        </a:rPr>
                        <a:t>ErrorManager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1,496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54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sp>
        <p:nvSpPr>
          <p:cNvPr id="10" name="正方形/長方形 9"/>
          <p:cNvSpPr/>
          <p:nvPr/>
        </p:nvSpPr>
        <p:spPr bwMode="auto">
          <a:xfrm>
            <a:off x="142844" y="1071546"/>
            <a:ext cx="4214842" cy="28575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18000" tIns="18000" rIns="18000" bIns="18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ＭＳ Ｐゴシック" pitchFamily="50" charset="-128"/>
              </a:rPr>
              <a:t>High universality / Low fan-in</a:t>
            </a:r>
            <a:endParaRPr kumimoji="0" lang="ja-JP" altLang="en-US" sz="1400" b="1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+mj-lt"/>
              <a:ea typeface="ＭＳ Ｐゴシック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 bwMode="auto">
          <a:xfrm>
            <a:off x="142844" y="3786190"/>
            <a:ext cx="4214842" cy="285752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18000" tIns="18000" rIns="18000" bIns="18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ＭＳ Ｐゴシック" pitchFamily="50" charset="-128"/>
              </a:rPr>
              <a:t>Low universality / High fan-in</a:t>
            </a:r>
            <a:endParaRPr kumimoji="0" lang="ja-JP" altLang="en-US" sz="1400" b="1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+mj-lt"/>
              <a:ea typeface="ＭＳ Ｐゴシック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572000" y="5715016"/>
            <a:ext cx="457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3"/>
              </a:buClr>
              <a:buSzPct val="100000"/>
              <a:buFont typeface="Wingdings" pitchFamily="2" charset="2"/>
              <a:buChar char="è"/>
            </a:pPr>
            <a:r>
              <a:rPr lang="en-US" altLang="ja-JP" sz="2200" dirty="0" smtClean="0"/>
              <a:t>Yes.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Case </a:t>
            </a:r>
            <a:r>
              <a:rPr lang="en-US" altLang="ja-JP" dirty="0" smtClean="0"/>
              <a:t>S</a:t>
            </a:r>
            <a:r>
              <a:rPr kumimoji="1" lang="en-US" altLang="ja-JP" dirty="0" smtClean="0"/>
              <a:t>tudy 1 –</a:t>
            </a:r>
            <a:br>
              <a:rPr kumimoji="1" lang="en-US" altLang="ja-JP" dirty="0" smtClean="0"/>
            </a:br>
            <a:r>
              <a:rPr kumimoji="1" lang="en-US" altLang="ja-JP" dirty="0" smtClean="0"/>
              <a:t>Distribution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07950" y="1052513"/>
            <a:ext cx="8928100" cy="1447793"/>
          </a:xfrm>
        </p:spPr>
        <p:txBody>
          <a:bodyPr>
            <a:normAutofit fontScale="77500" lnSpcReduction="20000"/>
          </a:bodyPr>
          <a:lstStyle/>
          <a:p>
            <a:r>
              <a:rPr lang="en-US" altLang="ja-JP" dirty="0" smtClean="0"/>
              <a:t>1.0-0.5: general-purpose classes</a:t>
            </a:r>
          </a:p>
          <a:p>
            <a:pPr lvl="1"/>
            <a:r>
              <a:rPr lang="en-US" altLang="ja-JP" dirty="0" smtClean="0"/>
              <a:t>Primitive/fundamental classes, collection utilities, …</a:t>
            </a:r>
          </a:p>
          <a:p>
            <a:r>
              <a:rPr lang="en-US" altLang="ja-JP" dirty="0" smtClean="0"/>
              <a:t>0.5-0.2: domain-specific classes</a:t>
            </a:r>
          </a:p>
          <a:p>
            <a:pPr lvl="1"/>
            <a:r>
              <a:rPr lang="en-US" altLang="ja-JP" dirty="0" smtClean="0"/>
              <a:t>Logging utility, networking, GUI, …</a:t>
            </a:r>
          </a:p>
          <a:p>
            <a:r>
              <a:rPr lang="en-US" altLang="ja-JP" dirty="0" smtClean="0"/>
              <a:t>0.2-0: application-local classes</a:t>
            </a:r>
          </a:p>
          <a:p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AOAsia 4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97E4-03AD-42D4-BC9B-AC69FCAAF327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42844" y="2508434"/>
          <a:ext cx="8810655" cy="3992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89233"/>
                <a:gridCol w="1339659"/>
                <a:gridCol w="6381763"/>
              </a:tblGrid>
              <a:tr h="25979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+mj-lt"/>
                        </a:rPr>
                        <a:t>Univ.</a:t>
                      </a:r>
                      <a:endParaRPr kumimoji="1" lang="ja-JP" altLang="en-US" sz="1400" dirty="0">
                        <a:latin typeface="+mj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+mj-lt"/>
                        </a:rPr>
                        <a:t>#of</a:t>
                      </a:r>
                      <a:r>
                        <a:rPr kumimoji="1" lang="en-US" altLang="ja-JP" sz="1400" baseline="0" dirty="0" smtClean="0">
                          <a:latin typeface="+mj-lt"/>
                        </a:rPr>
                        <a:t> Classes</a:t>
                      </a:r>
                      <a:endParaRPr kumimoji="1" lang="ja-JP" altLang="en-US" sz="1400" dirty="0">
                        <a:latin typeface="+mj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+mj-lt"/>
                        </a:rPr>
                        <a:t>Package</a:t>
                      </a:r>
                      <a:endParaRPr kumimoji="1" lang="ja-JP" altLang="en-US" sz="1400" dirty="0">
                        <a:latin typeface="+mj-lt"/>
                      </a:endParaRPr>
                    </a:p>
                  </a:txBody>
                  <a:tcPr marL="36000" marR="36000" marT="36000" marB="36000"/>
                </a:tc>
              </a:tr>
              <a:tr h="25979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1.0 – 0.9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>
                          <a:latin typeface="+mj-lt"/>
                        </a:rPr>
                        <a:t>2</a:t>
                      </a:r>
                      <a:endParaRPr kumimoji="1" lang="ja-JP" altLang="en-US" sz="1400" dirty="0">
                        <a:latin typeface="+mj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java.lang</a:t>
                      </a:r>
                      <a:endParaRPr kumimoji="1" lang="ja-JP" altLang="en-US" sz="1400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</a:tr>
              <a:tr h="25979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0.9 – 0.8 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>
                          <a:latin typeface="+mj-lt"/>
                        </a:rPr>
                        <a:t>0</a:t>
                      </a:r>
                      <a:endParaRPr kumimoji="1" lang="ja-JP" altLang="en-US" sz="1400" dirty="0">
                        <a:latin typeface="+mj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-</a:t>
                      </a:r>
                      <a:endParaRPr kumimoji="1" lang="ja-JP" altLang="en-US" sz="1400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</a:tr>
              <a:tr h="25979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0.8</a:t>
                      </a:r>
                      <a:r>
                        <a:rPr kumimoji="1" lang="en-US" altLang="ja-JP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 – 0.7 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>
                          <a:latin typeface="+mj-lt"/>
                        </a:rPr>
                        <a:t>17</a:t>
                      </a:r>
                      <a:endParaRPr kumimoji="1" lang="ja-JP" altLang="en-US" sz="1400" dirty="0">
                        <a:latin typeface="+mj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java.util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</a:t>
                      </a:r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java.lang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java.io</a:t>
                      </a:r>
                      <a:endParaRPr kumimoji="1" lang="ja-JP" altLang="en-US" sz="1400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</a:tr>
              <a:tr h="25979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0.7</a:t>
                      </a:r>
                      <a:r>
                        <a:rPr kumimoji="1" lang="en-US" altLang="ja-JP" sz="1400" b="1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 – 0.6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>
                          <a:latin typeface="+mj-lt"/>
                        </a:rPr>
                        <a:t>18</a:t>
                      </a:r>
                      <a:endParaRPr kumimoji="1" lang="ja-JP" altLang="en-US" sz="1400" dirty="0">
                        <a:latin typeface="+mj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java.lang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</a:t>
                      </a:r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java.util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java.io, java.net, java.awt</a:t>
                      </a:r>
                      <a:endParaRPr kumimoji="1" lang="ja-JP" altLang="en-US" sz="1400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</a:tr>
              <a:tr h="25979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0.6 – 0.5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>
                          <a:latin typeface="+mj-lt"/>
                        </a:rPr>
                        <a:t>49</a:t>
                      </a:r>
                      <a:endParaRPr kumimoji="1" lang="ja-JP" altLang="en-US" sz="1400" dirty="0">
                        <a:latin typeface="+mj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java.util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</a:t>
                      </a:r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java.lang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java.io, </a:t>
                      </a:r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javax.swing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java.awt,...</a:t>
                      </a:r>
                      <a:endParaRPr kumimoji="1" lang="ja-JP" altLang="en-US" sz="1400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</a:tr>
              <a:tr h="25979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0.5 – 0.4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>
                          <a:latin typeface="+mj-lt"/>
                        </a:rPr>
                        <a:t>80</a:t>
                      </a:r>
                      <a:endParaRPr kumimoji="1" lang="ja-JP" altLang="en-US" sz="1400" dirty="0">
                        <a:latin typeface="+mj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java.io, </a:t>
                      </a:r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java.lang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</a:t>
                      </a:r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javax.swing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</a:t>
                      </a:r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javax.swing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java.awt,...</a:t>
                      </a:r>
                      <a:endParaRPr kumimoji="1" lang="ja-JP" altLang="en-US" sz="1400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</a:tr>
              <a:tr h="4540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0.4 – 0.3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>
                          <a:latin typeface="+mj-lt"/>
                        </a:rPr>
                        <a:t>196</a:t>
                      </a:r>
                      <a:endParaRPr kumimoji="1" lang="ja-JP" altLang="en-US" sz="1400" dirty="0">
                        <a:latin typeface="+mj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org.eclipse.swt.widgets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</a:t>
                      </a:r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javax.swing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</a:t>
                      </a:r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java.util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</a:t>
                      </a:r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java.awt.event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</a:t>
                      </a:r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java.lang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...</a:t>
                      </a:r>
                      <a:endParaRPr kumimoji="1" lang="ja-JP" altLang="en-US" sz="1400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</a:tr>
              <a:tr h="4540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0.3 – 0.2 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>
                          <a:latin typeface="+mj-lt"/>
                        </a:rPr>
                        <a:t>348</a:t>
                      </a:r>
                      <a:endParaRPr kumimoji="1" lang="ja-JP" altLang="en-US" sz="1400" dirty="0">
                        <a:latin typeface="+mj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org.eclipse.swt.widgets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</a:t>
                      </a:r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org.eclipse.swt.graphics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</a:t>
                      </a:r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javax.swing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</a:t>
                      </a:r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javax.management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java.awt, ...</a:t>
                      </a:r>
                      <a:endParaRPr kumimoji="1" lang="ja-JP" altLang="en-US" sz="1400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</a:tr>
              <a:tr h="4540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0.2 – 0.1 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>
                          <a:latin typeface="+mj-lt"/>
                        </a:rPr>
                        <a:t>1,385</a:t>
                      </a:r>
                      <a:endParaRPr kumimoji="1" lang="ja-JP" altLang="en-US" sz="1400" dirty="0">
                        <a:latin typeface="+mj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org.eclipse.swt.widgets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</a:t>
                      </a:r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org.eclipse.swt.dnd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</a:t>
                      </a:r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javax.management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</a:t>
                      </a:r>
                    </a:p>
                    <a:p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org.gudy.azureus2.core3.util, org.bouncycastle.asn1, ...</a:t>
                      </a:r>
                      <a:endParaRPr kumimoji="1" lang="ja-JP" altLang="en-US" sz="1400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</a:tr>
              <a:tr h="4540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0.1 – 0.0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smtClean="0">
                          <a:latin typeface="+mj-lt"/>
                        </a:rPr>
                        <a:t>129,233</a:t>
                      </a:r>
                      <a:endParaRPr kumimoji="1" lang="ja-JP" altLang="en-US" sz="1400" dirty="0">
                        <a:latin typeface="+mj-lt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soot.jimple.parser.node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</a:t>
                      </a:r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org.apache.poi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.....functions, test, </a:t>
                      </a:r>
                      <a:r>
                        <a:rPr kumimoji="1" lang="en-US" altLang="ja-JP" sz="1400" dirty="0" err="1" smtClean="0">
                          <a:latin typeface="Consolas" pitchFamily="49" charset="0"/>
                        </a:rPr>
                        <a:t>soot.coffi</a:t>
                      </a:r>
                      <a:r>
                        <a:rPr kumimoji="1" lang="en-US" altLang="ja-JP" sz="1400" dirty="0" smtClean="0">
                          <a:latin typeface="Consolas" pitchFamily="49" charset="0"/>
                        </a:rPr>
                        <a:t>, ...</a:t>
                      </a:r>
                      <a:endParaRPr kumimoji="1" lang="ja-JP" altLang="en-US" sz="1400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2643174" y="5286388"/>
            <a:ext cx="6072230" cy="923330"/>
          </a:xfrm>
          <a:prstGeom prst="rect">
            <a:avLst/>
          </a:prstGeom>
          <a:solidFill>
            <a:schemeClr val="bg1">
              <a:alpha val="90000"/>
            </a:scheme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ja-JP" b="1" dirty="0" smtClean="0">
                <a:solidFill>
                  <a:schemeClr val="accent6"/>
                </a:solidFill>
              </a:rPr>
              <a:t>Q.3</a:t>
            </a:r>
            <a:r>
              <a:rPr lang="en-US" altLang="ja-JP" dirty="0" smtClean="0"/>
              <a:t> What threshold value is good for filtering?</a:t>
            </a:r>
          </a:p>
          <a:p>
            <a:pPr>
              <a:buClr>
                <a:schemeClr val="accent3"/>
              </a:buClr>
              <a:buFont typeface="Wingdings" pitchFamily="2" charset="2"/>
              <a:buChar char="è"/>
            </a:pPr>
            <a:r>
              <a:rPr lang="en-US" altLang="ja-JP" dirty="0" smtClean="0"/>
              <a:t>0.2 for finding application-specific concerns</a:t>
            </a:r>
          </a:p>
          <a:p>
            <a:pPr>
              <a:buClr>
                <a:schemeClr val="accent3"/>
              </a:buClr>
              <a:buFont typeface="Wingdings" pitchFamily="2" charset="2"/>
              <a:buChar char="è"/>
            </a:pPr>
            <a:r>
              <a:rPr lang="en-US" altLang="ja-JP" dirty="0" smtClean="0"/>
              <a:t>0.5 for filtering out generic concerns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Case Study 2 – Overview 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ja-JP" b="1" dirty="0" smtClean="0">
                <a:solidFill>
                  <a:schemeClr val="accent6"/>
                </a:solidFill>
              </a:rPr>
              <a:t>Question</a:t>
            </a:r>
          </a:p>
          <a:p>
            <a:pPr lvl="1"/>
            <a:r>
              <a:rPr lang="en-US" altLang="ja-JP" dirty="0" smtClean="0"/>
              <a:t>Can the pattern universality distinguish among generic,  domain-specific and application-specific patterns?</a:t>
            </a:r>
          </a:p>
          <a:p>
            <a:pPr>
              <a:buNone/>
            </a:pPr>
            <a:endParaRPr lang="en-US" altLang="ja-JP" b="1" dirty="0" smtClean="0">
              <a:solidFill>
                <a:schemeClr val="accent6"/>
              </a:solidFill>
            </a:endParaRPr>
          </a:p>
          <a:p>
            <a:pPr>
              <a:buNone/>
            </a:pPr>
            <a:r>
              <a:rPr lang="en-US" altLang="ja-JP" b="1" dirty="0" smtClean="0">
                <a:solidFill>
                  <a:schemeClr val="accent6"/>
                </a:solidFill>
              </a:rPr>
              <a:t>Process</a:t>
            </a:r>
          </a:p>
          <a:p>
            <a:pPr lvl="1"/>
            <a:r>
              <a:rPr lang="en-US" altLang="ja-JP" dirty="0" smtClean="0"/>
              <a:t>Categorize coding patterns according to pattern universality</a:t>
            </a:r>
          </a:p>
          <a:p>
            <a:pPr lvl="2"/>
            <a:r>
              <a:rPr lang="en-US" altLang="ja-JP" dirty="0" smtClean="0"/>
              <a:t>1.0 – 0.5: Generic pattern</a:t>
            </a:r>
          </a:p>
          <a:p>
            <a:pPr lvl="2"/>
            <a:r>
              <a:rPr lang="en-US" altLang="ja-JP" dirty="0" smtClean="0"/>
              <a:t>0.5 – 0.2: Domain-specific pattern</a:t>
            </a:r>
          </a:p>
          <a:p>
            <a:pPr lvl="2"/>
            <a:r>
              <a:rPr lang="en-US" altLang="ja-JP" dirty="0" smtClean="0"/>
              <a:t>0.2 – 0.0: Application-specific pattern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kumimoji="1" lang="en-US" altLang="ja-JP" b="1" dirty="0" smtClean="0">
                <a:solidFill>
                  <a:schemeClr val="accent6"/>
                </a:solidFill>
              </a:rPr>
              <a:t>Target</a:t>
            </a:r>
          </a:p>
          <a:p>
            <a:pPr lvl="1"/>
            <a:r>
              <a:rPr lang="en-US" altLang="ja-JP" dirty="0" smtClean="0"/>
              <a:t>Coding patterns</a:t>
            </a:r>
            <a:endParaRPr kumimoji="1" lang="en-US" altLang="ja-JP" dirty="0" smtClean="0"/>
          </a:p>
          <a:p>
            <a:pPr lvl="2"/>
            <a:r>
              <a:rPr lang="en-US" altLang="ja-JP" dirty="0" err="1" smtClean="0"/>
              <a:t>Azureus</a:t>
            </a:r>
            <a:r>
              <a:rPr lang="en-US" altLang="ja-JP" dirty="0" smtClean="0"/>
              <a:t> (presented in </a:t>
            </a:r>
            <a:r>
              <a:rPr lang="en-US" altLang="ja-JP" b="1" dirty="0" smtClean="0">
                <a:solidFill>
                  <a:schemeClr val="bg2"/>
                </a:solidFill>
              </a:rPr>
              <a:t>[</a:t>
            </a:r>
            <a:r>
              <a:rPr lang="en-US" altLang="ja-JP" b="1" dirty="0" err="1" smtClean="0">
                <a:solidFill>
                  <a:schemeClr val="bg2"/>
                </a:solidFill>
              </a:rPr>
              <a:t>Ishio</a:t>
            </a:r>
            <a:r>
              <a:rPr lang="en-US" altLang="ja-JP" b="1" dirty="0" smtClean="0">
                <a:solidFill>
                  <a:schemeClr val="bg2"/>
                </a:solidFill>
              </a:rPr>
              <a:t>, 2008]</a:t>
            </a:r>
            <a:r>
              <a:rPr lang="en-US" altLang="ja-JP" dirty="0" smtClean="0"/>
              <a:t>)</a:t>
            </a:r>
          </a:p>
          <a:p>
            <a:pPr lvl="1"/>
            <a:r>
              <a:rPr lang="en-US" altLang="ja-JP" dirty="0" smtClean="0"/>
              <a:t>Application collection</a:t>
            </a:r>
          </a:p>
          <a:p>
            <a:pPr lvl="2"/>
            <a:r>
              <a:rPr lang="en-US" altLang="ja-JP" dirty="0" smtClean="0"/>
              <a:t>Same as Case Study 1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AOAsia 4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97E4-03AD-42D4-BC9B-AC69FCAAF327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Case Study 2 – Result 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kumimoji="1" lang="en-US" altLang="ja-JP" dirty="0" smtClean="0"/>
              <a:t>Generic patterns </a:t>
            </a:r>
            <a:r>
              <a:rPr kumimoji="1" lang="en-US" altLang="ja-JP" sz="1900" dirty="0" smtClean="0"/>
              <a:t>(2290 patterns)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String manipulation</a:t>
            </a:r>
          </a:p>
          <a:p>
            <a:pPr lvl="2"/>
            <a:r>
              <a:rPr lang="en-US" altLang="ja-JP" dirty="0" err="1" smtClean="0">
                <a:latin typeface="Consolas" pitchFamily="49" charset="0"/>
              </a:rPr>
              <a:t>String.lastIndexOf</a:t>
            </a:r>
            <a:r>
              <a:rPr lang="en-US" altLang="ja-JP" dirty="0" smtClean="0">
                <a:latin typeface="Consolas" pitchFamily="49" charset="0"/>
              </a:rPr>
              <a:t>() / IF / </a:t>
            </a:r>
            <a:r>
              <a:rPr lang="en-US" altLang="ja-JP" dirty="0" err="1" smtClean="0">
                <a:latin typeface="Consolas" pitchFamily="49" charset="0"/>
              </a:rPr>
              <a:t>String.substring</a:t>
            </a:r>
            <a:r>
              <a:rPr lang="en-US" altLang="ja-JP" dirty="0" smtClean="0">
                <a:latin typeface="Consolas" pitchFamily="49" charset="0"/>
              </a:rPr>
              <a:t>() / END_IF</a:t>
            </a:r>
          </a:p>
          <a:p>
            <a:pPr lvl="1"/>
            <a:r>
              <a:rPr lang="en-US" altLang="ja-JP" dirty="0" smtClean="0"/>
              <a:t>Collection manipulation</a:t>
            </a:r>
          </a:p>
          <a:p>
            <a:pPr lvl="2"/>
            <a:r>
              <a:rPr lang="en-US" altLang="ja-JP" dirty="0" err="1" smtClean="0">
                <a:latin typeface="Consolas" pitchFamily="49" charset="0"/>
              </a:rPr>
              <a:t>List.get</a:t>
            </a:r>
            <a:r>
              <a:rPr lang="en-US" altLang="ja-JP" dirty="0" smtClean="0">
                <a:latin typeface="Consolas" pitchFamily="49" charset="0"/>
              </a:rPr>
              <a:t>() / IF / </a:t>
            </a:r>
            <a:r>
              <a:rPr lang="en-US" altLang="ja-JP" dirty="0" err="1" smtClean="0">
                <a:latin typeface="Consolas" pitchFamily="49" charset="0"/>
              </a:rPr>
              <a:t>List.remove</a:t>
            </a:r>
            <a:r>
              <a:rPr lang="en-US" altLang="ja-JP" dirty="0" smtClean="0">
                <a:latin typeface="Consolas" pitchFamily="49" charset="0"/>
              </a:rPr>
              <a:t>() / END_IF</a:t>
            </a:r>
          </a:p>
          <a:p>
            <a:pPr lvl="1"/>
            <a:endParaRPr lang="en-US" altLang="ja-JP" dirty="0" smtClean="0"/>
          </a:p>
          <a:p>
            <a:r>
              <a:rPr kumimoji="1" lang="en-US" altLang="ja-JP" dirty="0" smtClean="0"/>
              <a:t>Domain-specific patterns </a:t>
            </a:r>
            <a:r>
              <a:rPr kumimoji="1" lang="en-US" altLang="ja-JP" sz="1900" dirty="0" smtClean="0"/>
              <a:t>(79 patterns)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Collection manipulation</a:t>
            </a:r>
            <a:endParaRPr kumimoji="1" lang="en-US" altLang="ja-JP" dirty="0" smtClean="0"/>
          </a:p>
          <a:p>
            <a:pPr lvl="2"/>
            <a:r>
              <a:rPr lang="en-US" altLang="ja-JP" dirty="0" err="1" smtClean="0">
                <a:latin typeface="Consolas" pitchFamily="49" charset="0"/>
              </a:rPr>
              <a:t>Map.size</a:t>
            </a:r>
            <a:r>
              <a:rPr lang="en-US" altLang="ja-JP" dirty="0" smtClean="0">
                <a:latin typeface="Consolas" pitchFamily="49" charset="0"/>
              </a:rPr>
              <a:t>() / </a:t>
            </a:r>
            <a:r>
              <a:rPr lang="en-US" altLang="ja-JP" dirty="0" err="1" smtClean="0">
                <a:latin typeface="Consolas" pitchFamily="49" charset="0"/>
              </a:rPr>
              <a:t>Iterator.remove</a:t>
            </a:r>
            <a:r>
              <a:rPr lang="en-US" altLang="ja-JP" dirty="0" smtClean="0">
                <a:latin typeface="Consolas" pitchFamily="49" charset="0"/>
              </a:rPr>
              <a:t>() / </a:t>
            </a:r>
            <a:r>
              <a:rPr lang="en-US" altLang="ja-JP" dirty="0" err="1" smtClean="0">
                <a:latin typeface="Consolas" pitchFamily="49" charset="0"/>
              </a:rPr>
              <a:t>LinkedHashMap.get</a:t>
            </a:r>
            <a:r>
              <a:rPr lang="en-US" altLang="ja-JP" dirty="0" smtClean="0">
                <a:latin typeface="Consolas" pitchFamily="49" charset="0"/>
              </a:rPr>
              <a:t>() / </a:t>
            </a:r>
            <a:r>
              <a:rPr lang="en-US" altLang="ja-JP" dirty="0" err="1" smtClean="0">
                <a:latin typeface="Consolas" pitchFamily="49" charset="0"/>
              </a:rPr>
              <a:t>LinkedHashMap.remove</a:t>
            </a:r>
            <a:r>
              <a:rPr lang="en-US" altLang="ja-JP" dirty="0" smtClean="0">
                <a:latin typeface="Consolas" pitchFamily="49" charset="0"/>
              </a:rPr>
              <a:t>()</a:t>
            </a:r>
          </a:p>
          <a:p>
            <a:pPr lvl="2">
              <a:buClr>
                <a:schemeClr val="accent4"/>
              </a:buClr>
              <a:buFont typeface="Wingdings" pitchFamily="2" charset="2"/>
              <a:buChar char="ü"/>
            </a:pPr>
            <a:r>
              <a:rPr lang="en-US" altLang="ja-JP" dirty="0" smtClean="0">
                <a:latin typeface="Consolas" pitchFamily="49" charset="0"/>
              </a:rPr>
              <a:t>Domain-specific?</a:t>
            </a:r>
          </a:p>
          <a:p>
            <a:pPr>
              <a:buNone/>
            </a:pPr>
            <a:endParaRPr lang="en-US" altLang="ja-JP" dirty="0" smtClean="0"/>
          </a:p>
          <a:p>
            <a:r>
              <a:rPr kumimoji="1" lang="en-US" altLang="ja-JP" dirty="0" smtClean="0"/>
              <a:t>Application-specific </a:t>
            </a:r>
            <a:r>
              <a:rPr lang="en-US" altLang="ja-JP" dirty="0" smtClean="0"/>
              <a:t>patterns </a:t>
            </a:r>
            <a:r>
              <a:rPr lang="en-US" altLang="ja-JP" sz="1900" dirty="0" smtClean="0"/>
              <a:t>(2293 patterns)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Logging</a:t>
            </a:r>
          </a:p>
          <a:p>
            <a:pPr lvl="2"/>
            <a:r>
              <a:rPr lang="en-US" altLang="ja-JP" dirty="0" smtClean="0">
                <a:latin typeface="Consolas" pitchFamily="49" charset="0"/>
              </a:rPr>
              <a:t>LOOP / </a:t>
            </a:r>
            <a:r>
              <a:rPr lang="en-US" altLang="ja-JP" dirty="0" err="1" smtClean="0">
                <a:latin typeface="Consolas" pitchFamily="49" charset="0"/>
              </a:rPr>
              <a:t>Thread.sleep</a:t>
            </a:r>
            <a:r>
              <a:rPr lang="en-US" altLang="ja-JP" dirty="0" smtClean="0">
                <a:latin typeface="Consolas" pitchFamily="49" charset="0"/>
              </a:rPr>
              <a:t>() / </a:t>
            </a:r>
            <a:r>
              <a:rPr lang="en-US" altLang="ja-JP" dirty="0" err="1" smtClean="0">
                <a:latin typeface="Consolas" pitchFamily="49" charset="0"/>
              </a:rPr>
              <a:t>Debug.printStackTrace</a:t>
            </a:r>
            <a:r>
              <a:rPr lang="en-US" altLang="ja-JP" dirty="0" smtClean="0">
                <a:latin typeface="Consolas" pitchFamily="49" charset="0"/>
              </a:rPr>
              <a:t>() / END_LOOP</a:t>
            </a:r>
          </a:p>
          <a:p>
            <a:pPr lvl="1"/>
            <a:r>
              <a:rPr kumimoji="1" lang="en-US" altLang="ja-JP" dirty="0" smtClean="0"/>
              <a:t>Synchronization</a:t>
            </a:r>
          </a:p>
          <a:p>
            <a:pPr lvl="2"/>
            <a:r>
              <a:rPr lang="en-US" altLang="ja-JP" dirty="0" smtClean="0">
                <a:latin typeface="Consolas" pitchFamily="49" charset="0"/>
              </a:rPr>
              <a:t>IF / </a:t>
            </a:r>
            <a:r>
              <a:rPr lang="en-US" altLang="ja-JP" dirty="0" err="1" smtClean="0">
                <a:latin typeface="Consolas" pitchFamily="49" charset="0"/>
              </a:rPr>
              <a:t>AEMonitor.enter</a:t>
            </a:r>
            <a:r>
              <a:rPr lang="en-US" altLang="ja-JP" dirty="0" smtClean="0">
                <a:latin typeface="Consolas" pitchFamily="49" charset="0"/>
              </a:rPr>
              <a:t>() / </a:t>
            </a:r>
            <a:r>
              <a:rPr lang="en-US" altLang="ja-JP" dirty="0" err="1" smtClean="0">
                <a:latin typeface="Consolas" pitchFamily="49" charset="0"/>
              </a:rPr>
              <a:t>ArrayList.remove</a:t>
            </a:r>
            <a:r>
              <a:rPr lang="en-US" altLang="ja-JP" dirty="0" smtClean="0">
                <a:latin typeface="Consolas" pitchFamily="49" charset="0"/>
              </a:rPr>
              <a:t>() / </a:t>
            </a:r>
            <a:r>
              <a:rPr lang="en-US" altLang="ja-JP" dirty="0" err="1" smtClean="0">
                <a:latin typeface="Consolas" pitchFamily="49" charset="0"/>
              </a:rPr>
              <a:t>AEMonitor.exit</a:t>
            </a:r>
            <a:r>
              <a:rPr lang="en-US" altLang="ja-JP" dirty="0" smtClean="0">
                <a:latin typeface="Consolas" pitchFamily="49" charset="0"/>
              </a:rPr>
              <a:t>() / END_IF</a:t>
            </a:r>
            <a:endParaRPr kumimoji="1" lang="en-US" altLang="ja-JP" dirty="0" smtClean="0">
              <a:latin typeface="Consolas" pitchFamily="49" charset="0"/>
            </a:endParaRPr>
          </a:p>
          <a:p>
            <a:pPr lvl="1"/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2008/12/2</a:t>
            </a:r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AOAsia 4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97E4-03AD-42D4-BC9B-AC69FCAAF327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2643174" y="5286388"/>
            <a:ext cx="6072230" cy="923330"/>
          </a:xfrm>
          <a:prstGeom prst="rect">
            <a:avLst/>
          </a:prstGeom>
          <a:solidFill>
            <a:schemeClr val="bg1">
              <a:alpha val="90000"/>
            </a:scheme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lvl="1"/>
            <a:r>
              <a:rPr lang="en-US" altLang="ja-JP" b="1" dirty="0" smtClean="0">
                <a:solidFill>
                  <a:schemeClr val="accent6"/>
                </a:solidFill>
              </a:rPr>
              <a:t>Q.</a:t>
            </a:r>
            <a:r>
              <a:rPr lang="en-US" altLang="ja-JP" dirty="0" smtClean="0"/>
              <a:t> Can the pattern universality distinguish generic / domain-specific / application-specific patterns?</a:t>
            </a:r>
          </a:p>
          <a:p>
            <a:pPr>
              <a:buClr>
                <a:schemeClr val="accent3"/>
              </a:buClr>
              <a:buFont typeface="Wingdings" pitchFamily="2" charset="2"/>
              <a:buChar char="è"/>
            </a:pPr>
            <a:r>
              <a:rPr lang="en-US" altLang="ja-JP" dirty="0" smtClean="0"/>
              <a:t>Almost yes.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Discussion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Universality metric can distinguish universally-used classes</a:t>
            </a:r>
          </a:p>
          <a:p>
            <a:pPr lvl="1"/>
            <a:r>
              <a:rPr lang="en-US" altLang="ja-JP" dirty="0" smtClean="0"/>
              <a:t>Resource management classes in Eclipse/</a:t>
            </a:r>
            <a:r>
              <a:rPr lang="en-US" altLang="ja-JP" dirty="0" err="1" smtClean="0"/>
              <a:t>NetBeans</a:t>
            </a:r>
            <a:r>
              <a:rPr lang="en-US" altLang="ja-JP" dirty="0" smtClean="0"/>
              <a:t> are distinguished as application-specific</a:t>
            </a:r>
          </a:p>
          <a:p>
            <a:pPr lvl="2"/>
            <a:r>
              <a:rPr lang="en-US" altLang="ja-JP" dirty="0" smtClean="0"/>
              <a:t>although they have large fan-in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en-US" altLang="ja-JP" dirty="0" smtClean="0"/>
              <a:t>Universality metric value may depend on a set of applications</a:t>
            </a:r>
          </a:p>
          <a:p>
            <a:pPr lvl="1"/>
            <a:r>
              <a:rPr kumimoji="1" lang="en-US" altLang="ja-JP" dirty="0" smtClean="0"/>
              <a:t>Case studies in different target are needed</a:t>
            </a:r>
          </a:p>
          <a:p>
            <a:pPr lvl="2"/>
            <a:r>
              <a:rPr lang="en-US" altLang="ja-JP" dirty="0" smtClean="0"/>
              <a:t>E.g. industrial software systems.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2008/12/2</a:t>
            </a:r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AOAsia 4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97E4-03AD-42D4-BC9B-AC69FCAAF327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Coding pattern detection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Automatic detection of crosscutting concerns helps</a:t>
            </a:r>
          </a:p>
          <a:p>
            <a:pPr lvl="1"/>
            <a:r>
              <a:rPr lang="en-US" altLang="ja-JP" dirty="0" smtClean="0"/>
              <a:t>Finding refactoring opportunities</a:t>
            </a:r>
          </a:p>
          <a:p>
            <a:pPr lvl="1"/>
            <a:r>
              <a:rPr lang="en-US" altLang="ja-JP" dirty="0" smtClean="0"/>
              <a:t>Understanding application-specific coding rules</a:t>
            </a:r>
          </a:p>
          <a:p>
            <a:pPr lvl="1"/>
            <a:endParaRPr lang="en-US" altLang="ja-JP" dirty="0" smtClean="0"/>
          </a:p>
          <a:p>
            <a:r>
              <a:rPr lang="en-US" altLang="ja-JP" i="1" dirty="0" smtClean="0"/>
              <a:t>Fung</a:t>
            </a:r>
            <a:r>
              <a:rPr lang="en-US" altLang="ja-JP" dirty="0" smtClean="0"/>
              <a:t>: Coding pattern detection tool</a:t>
            </a:r>
            <a:br>
              <a:rPr lang="en-US" altLang="ja-JP" dirty="0" smtClean="0"/>
            </a:br>
            <a:r>
              <a:rPr lang="en-US" altLang="ja-JP" dirty="0" smtClean="0"/>
              <a:t>			 </a:t>
            </a:r>
            <a:r>
              <a:rPr lang="en-US" altLang="ja-JP" sz="2000" b="1" dirty="0" smtClean="0">
                <a:solidFill>
                  <a:schemeClr val="bg2"/>
                </a:solidFill>
              </a:rPr>
              <a:t>[Ishio, 2008][Miyake, 2007]</a:t>
            </a:r>
            <a:endParaRPr lang="en-US" altLang="ja-JP" b="1" dirty="0" smtClean="0">
              <a:solidFill>
                <a:schemeClr val="bg2"/>
              </a:solidFill>
            </a:endParaRPr>
          </a:p>
          <a:p>
            <a:pPr lvl="1"/>
            <a:r>
              <a:rPr lang="en-US" altLang="ja-JP" dirty="0" smtClean="0"/>
              <a:t>Detects coding patterns including crosscutting concerns from an application using a data mining technique </a:t>
            </a:r>
          </a:p>
          <a:p>
            <a:pPr lvl="1"/>
            <a:r>
              <a:rPr lang="en-US" altLang="ja-JP" dirty="0" smtClean="0"/>
              <a:t>Basic idea: “</a:t>
            </a:r>
            <a:r>
              <a:rPr lang="en-US" altLang="ja-JP" i="1" dirty="0" smtClean="0"/>
              <a:t>a crosscutting concern code</a:t>
            </a:r>
            <a:br>
              <a:rPr lang="en-US" altLang="ja-JP" i="1" dirty="0" smtClean="0"/>
            </a:br>
            <a:r>
              <a:rPr lang="en-US" altLang="ja-JP" i="1" dirty="0" smtClean="0"/>
              <a:t> frequently appears across an application</a:t>
            </a:r>
            <a:r>
              <a:rPr lang="en-US" altLang="ja-JP" dirty="0" smtClean="0"/>
              <a:t>”</a:t>
            </a:r>
          </a:p>
          <a:p>
            <a:pPr lvl="1"/>
            <a:endParaRPr lang="en-US" altLang="ja-JP" dirty="0" smtClean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AOAsia 4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97E4-03AD-42D4-BC9B-AC69FCAAF327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214282" y="5715016"/>
            <a:ext cx="8643998" cy="415498"/>
          </a:xfrm>
          <a:prstGeom prst="rect">
            <a:avLst/>
          </a:prstGeom>
          <a:solidFill>
            <a:schemeClr val="bg1">
              <a:alpha val="80000"/>
            </a:scheme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050" dirty="0" smtClean="0"/>
              <a:t>[Ishio, 2008] T. Ishio. H. Date, T. Miyake and K. Inoue,</a:t>
            </a:r>
          </a:p>
          <a:p>
            <a:r>
              <a:rPr lang="en-US" altLang="ja-JP" sz="1050" dirty="0" smtClean="0"/>
              <a:t> "Mining Coding Pattern to Detect Crosscutting Concerns in Java Programs",  Proc. </a:t>
            </a:r>
            <a:r>
              <a:rPr lang="en-US" altLang="ja-JP" sz="1050" smtClean="0"/>
              <a:t>WCRE2008, 2008</a:t>
            </a:r>
            <a:endParaRPr lang="en-US" altLang="ja-JP" sz="1050" dirty="0"/>
          </a:p>
        </p:txBody>
      </p:sp>
      <p:sp>
        <p:nvSpPr>
          <p:cNvPr id="8" name="正方形/長方形 7"/>
          <p:cNvSpPr/>
          <p:nvPr/>
        </p:nvSpPr>
        <p:spPr>
          <a:xfrm>
            <a:off x="214282" y="6156774"/>
            <a:ext cx="8643998" cy="415498"/>
          </a:xfrm>
          <a:prstGeom prst="rect">
            <a:avLst/>
          </a:prstGeom>
          <a:solidFill>
            <a:schemeClr val="bg1">
              <a:alpha val="80000"/>
            </a:scheme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050" dirty="0" smtClean="0"/>
              <a:t>[Miyake, 2007] T. Miyake, T. </a:t>
            </a:r>
            <a:r>
              <a:rPr lang="en-US" altLang="ja-JP" sz="1050" dirty="0" err="1" smtClean="0"/>
              <a:t>Ishio</a:t>
            </a:r>
            <a:r>
              <a:rPr lang="en-US" altLang="ja-JP" sz="1050" dirty="0" smtClean="0"/>
              <a:t>, K. Taniguchi, K. Inoue, </a:t>
            </a:r>
            <a:br>
              <a:rPr lang="en-US" altLang="ja-JP" sz="1050" dirty="0" smtClean="0"/>
            </a:br>
            <a:r>
              <a:rPr lang="en-US" altLang="ja-JP" sz="1050" dirty="0" smtClean="0"/>
              <a:t>"Towards Maintenance Support for Idiom-based Code Using Sequential Pattern Mining", Proc. AOASIA3, 2007</a:t>
            </a:r>
            <a:endParaRPr lang="en-US" altLang="ja-JP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Discussion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07950" y="1052513"/>
            <a:ext cx="5464182" cy="5256212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Some domain-specific classes have higher class universality than general-purpose classes</a:t>
            </a:r>
          </a:p>
          <a:p>
            <a:endParaRPr lang="en-US" altLang="ja-JP" dirty="0" smtClean="0"/>
          </a:p>
          <a:p>
            <a:pPr>
              <a:buClr>
                <a:schemeClr val="accent4"/>
              </a:buClr>
              <a:buSzPct val="100000"/>
              <a:buFont typeface="Verdana" pitchFamily="34" charset="0"/>
              <a:buChar char="-"/>
            </a:pPr>
            <a:r>
              <a:rPr lang="en-US" altLang="ja-JP" dirty="0" smtClean="0"/>
              <a:t>Ideas to improve the metric</a:t>
            </a:r>
          </a:p>
          <a:p>
            <a:pPr lvl="1"/>
            <a:r>
              <a:rPr lang="en-US" altLang="ja-JP" dirty="0" smtClean="0"/>
              <a:t>Propagate fan-in through important use-relation</a:t>
            </a:r>
          </a:p>
          <a:p>
            <a:pPr lvl="2"/>
            <a:r>
              <a:rPr lang="en-US" altLang="ja-JP" dirty="0" smtClean="0"/>
              <a:t>E.g. inheritance</a:t>
            </a:r>
          </a:p>
          <a:p>
            <a:pPr lvl="1"/>
            <a:r>
              <a:rPr lang="en-US" altLang="ja-JP" dirty="0" smtClean="0"/>
              <a:t>Combining other metric </a:t>
            </a:r>
          </a:p>
          <a:p>
            <a:endParaRPr lang="en-US" altLang="ja-JP" dirty="0" smtClean="0"/>
          </a:p>
          <a:p>
            <a:pPr>
              <a:buClr>
                <a:schemeClr val="accent3"/>
              </a:buClr>
              <a:buSzPct val="100000"/>
              <a:buFont typeface="Verdana" pitchFamily="34" charset="0"/>
              <a:buChar char="+"/>
            </a:pPr>
            <a:r>
              <a:rPr lang="en-US" altLang="ja-JP" dirty="0" smtClean="0"/>
              <a:t>Less popular generic concerns may be more interesting than famous domain-specific ones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AOAsia 4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97E4-03AD-42D4-BC9B-AC69FCAAF327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  <p:graphicFrame>
        <p:nvGraphicFramePr>
          <p:cNvPr id="7" name="コンテンツ プレースホルダ 6"/>
          <p:cNvGraphicFramePr>
            <a:graphicFrameLocks/>
          </p:cNvGraphicFramePr>
          <p:nvPr/>
        </p:nvGraphicFramePr>
        <p:xfrm>
          <a:off x="5572132" y="1214422"/>
          <a:ext cx="3454478" cy="22828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63524"/>
                <a:gridCol w="2393996"/>
                <a:gridCol w="596958"/>
              </a:tblGrid>
              <a:tr h="183442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Class name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Univ.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…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kumimoji="1" lang="ja-JP" altLang="en-US" sz="1400" b="1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33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onsolas" pitchFamily="49" charset="0"/>
                        </a:rPr>
                        <a:t>java.awt.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onsolas" pitchFamily="49" charset="0"/>
                        </a:rPr>
                        <a:t>Component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onsolas" pitchFamily="49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0.63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…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kumimoji="1" lang="ja-JP" altLang="en-US" sz="1400" b="1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113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latin typeface="Consolas" pitchFamily="49" charset="0"/>
                        </a:rPr>
                        <a:t>java.util.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latin typeface="Consolas" pitchFamily="49" charset="0"/>
                        </a:rPr>
                        <a:t>ListIterator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onsolas" pitchFamily="49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0.46</a:t>
                      </a:r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…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kumimoji="1" lang="ja-JP" altLang="en-US" sz="1400" b="1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230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latin typeface="Consolas" pitchFamily="49" charset="0"/>
                        </a:rPr>
                        <a:t>java.util.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latin typeface="Consolas" pitchFamily="49" charset="0"/>
                        </a:rPr>
                        <a:t>LinkedHashMap</a:t>
                      </a:r>
                      <a:endParaRPr kumimoji="1" lang="ja-JP" altLang="en-US" sz="1400" b="1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/>
                        <a:t>0.36</a:t>
                      </a:r>
                      <a:endParaRPr kumimoji="1" lang="ja-JP" altLang="en-US" sz="1400" dirty="0" smtClean="0"/>
                    </a:p>
                  </a:txBody>
                  <a:tcPr marL="36000" marR="36000" marT="36000" marB="36000"/>
                </a:tc>
              </a:tr>
              <a:tr h="1834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…</a:t>
                      </a:r>
                      <a:endParaRPr kumimoji="1" lang="ja-JP" altLang="en-US" sz="14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endParaRPr kumimoji="1" lang="en-US" altLang="ja-JP" sz="1400" b="1" dirty="0" smtClean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dirty="0"/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Summary and future works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Cross-application fan-in analysis for filtering coding patterns</a:t>
            </a:r>
          </a:p>
          <a:p>
            <a:pPr lvl="1"/>
            <a:r>
              <a:rPr lang="en-US" altLang="ja-JP" dirty="0" smtClean="0"/>
              <a:t>Measures </a:t>
            </a:r>
            <a:r>
              <a:rPr lang="en-US" altLang="ja-JP" i="1" dirty="0" smtClean="0"/>
              <a:t>universality, </a:t>
            </a:r>
            <a:r>
              <a:rPr lang="en-US" altLang="ja-JP" dirty="0" smtClean="0"/>
              <a:t>or a metric that represents how widely a class/pattern is used</a:t>
            </a:r>
          </a:p>
          <a:p>
            <a:pPr lvl="1"/>
            <a:endParaRPr kumimoji="1" lang="en-US" altLang="ja-JP" dirty="0" smtClean="0"/>
          </a:p>
          <a:p>
            <a:r>
              <a:rPr lang="en-US" altLang="ja-JP" dirty="0" smtClean="0"/>
              <a:t>Future work</a:t>
            </a:r>
          </a:p>
          <a:p>
            <a:pPr lvl="1"/>
            <a:r>
              <a:rPr lang="en-US" altLang="ja-JP" dirty="0" smtClean="0"/>
              <a:t>Case studies with different applications</a:t>
            </a:r>
          </a:p>
          <a:p>
            <a:pPr lvl="1"/>
            <a:r>
              <a:rPr kumimoji="1" lang="en-US" altLang="ja-JP" dirty="0" smtClean="0"/>
              <a:t>Refinement of the universality metric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AOAsia 4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97E4-03AD-42D4-BC9B-AC69FCAAF327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Example of coding pattern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07950" y="1052513"/>
            <a:ext cx="8928100" cy="1447793"/>
          </a:xfrm>
        </p:spPr>
        <p:txBody>
          <a:bodyPr>
            <a:normAutofit fontScale="77500" lnSpcReduction="20000"/>
          </a:bodyPr>
          <a:lstStyle/>
          <a:p>
            <a:r>
              <a:rPr kumimoji="1" lang="en-US" altLang="ja-JP" dirty="0" smtClean="0"/>
              <a:t>Coding pattern</a:t>
            </a:r>
          </a:p>
          <a:p>
            <a:pPr lvl="1"/>
            <a:r>
              <a:rPr lang="en-US" altLang="ja-JP" dirty="0" smtClean="0"/>
              <a:t>An ordered sequence of method calls and control statements that frequently appears in source code.</a:t>
            </a:r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Process of coding pattern detection</a:t>
            </a:r>
          </a:p>
          <a:p>
            <a:pPr lvl="1"/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err="1" smtClean="0"/>
              <a:t>AOAsia</a:t>
            </a:r>
            <a:r>
              <a:rPr kumimoji="1" lang="en-US" altLang="ja-JP" dirty="0" smtClean="0"/>
              <a:t> 4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97E4-03AD-42D4-BC9B-AC69FCAAF327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  <p:sp>
        <p:nvSpPr>
          <p:cNvPr id="7" name="AutoShape 16"/>
          <p:cNvSpPr>
            <a:spLocks noChangeArrowheads="1"/>
          </p:cNvSpPr>
          <p:nvPr/>
        </p:nvSpPr>
        <p:spPr bwMode="auto">
          <a:xfrm flipV="1">
            <a:off x="428596" y="3049785"/>
            <a:ext cx="2428892" cy="1522223"/>
          </a:xfrm>
          <a:prstGeom prst="foldedCorner">
            <a:avLst>
              <a:gd name="adj" fmla="val 10477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rot="10800000" wrap="none" lIns="36000" tIns="36000" rIns="36000" bIns="36000" anchor="ctr"/>
          <a:lstStyle/>
          <a:p>
            <a:pPr>
              <a:spcBef>
                <a:spcPct val="0"/>
              </a:spcBef>
            </a:pPr>
            <a:r>
              <a:rPr lang="en-US" altLang="ja-JP" sz="1200" dirty="0" smtClean="0">
                <a:latin typeface="Consolas" pitchFamily="49" charset="0"/>
              </a:rPr>
              <a:t>…</a:t>
            </a:r>
          </a:p>
          <a:p>
            <a:pPr>
              <a:spcBef>
                <a:spcPct val="0"/>
              </a:spcBef>
            </a:pPr>
            <a:r>
              <a:rPr lang="en-US" altLang="ja-JP" sz="1200" dirty="0" smtClean="0">
                <a:latin typeface="Consolas" pitchFamily="49" charset="0"/>
              </a:rPr>
              <a:t>if (</a:t>
            </a:r>
            <a:r>
              <a:rPr lang="en-US" altLang="ja-JP" sz="1200" dirty="0" err="1" smtClean="0">
                <a:latin typeface="Consolas" pitchFamily="49" charset="0"/>
              </a:rPr>
              <a:t>log.isDebugEnabled</a:t>
            </a:r>
            <a:r>
              <a:rPr lang="en-US" altLang="ja-JP" sz="1200" dirty="0" smtClean="0">
                <a:latin typeface="Consolas" pitchFamily="49" charset="0"/>
              </a:rPr>
              <a:t>())</a:t>
            </a:r>
          </a:p>
          <a:p>
            <a:pPr>
              <a:spcBef>
                <a:spcPct val="0"/>
              </a:spcBef>
            </a:pPr>
            <a:r>
              <a:rPr lang="en-US" altLang="ja-JP" sz="1200" dirty="0" smtClean="0">
                <a:latin typeface="Consolas" pitchFamily="49" charset="0"/>
              </a:rPr>
              <a:t>{</a:t>
            </a:r>
          </a:p>
          <a:p>
            <a:pPr>
              <a:spcBef>
                <a:spcPct val="0"/>
              </a:spcBef>
            </a:pPr>
            <a:r>
              <a:rPr lang="en-US" altLang="ja-JP" sz="1200" dirty="0" smtClean="0">
                <a:latin typeface="Consolas" pitchFamily="49" charset="0"/>
              </a:rPr>
              <a:t>  </a:t>
            </a:r>
            <a:r>
              <a:rPr lang="en-US" altLang="ja-JP" sz="1200" dirty="0" err="1" smtClean="0">
                <a:latin typeface="Consolas" pitchFamily="49" charset="0"/>
              </a:rPr>
              <a:t>log.debug</a:t>
            </a:r>
            <a:r>
              <a:rPr lang="en-US" altLang="ja-JP" sz="1200" dirty="0" smtClean="0">
                <a:latin typeface="Consolas" pitchFamily="49" charset="0"/>
              </a:rPr>
              <a:t>(</a:t>
            </a:r>
            <a:r>
              <a:rPr lang="en-US" altLang="ja-JP" sz="1200" dirty="0" err="1" smtClean="0">
                <a:latin typeface="Consolas" pitchFamily="49" charset="0"/>
              </a:rPr>
              <a:t>getMessage</a:t>
            </a:r>
            <a:r>
              <a:rPr lang="en-US" altLang="ja-JP" sz="1200" dirty="0" smtClean="0">
                <a:latin typeface="Consolas" pitchFamily="49" charset="0"/>
              </a:rPr>
              <a:t>());</a:t>
            </a:r>
          </a:p>
          <a:p>
            <a:pPr>
              <a:spcBef>
                <a:spcPct val="0"/>
              </a:spcBef>
            </a:pPr>
            <a:r>
              <a:rPr lang="en-US" altLang="ja-JP" sz="1200" dirty="0" smtClean="0">
                <a:latin typeface="Consolas" pitchFamily="49" charset="0"/>
              </a:rPr>
              <a:t>}</a:t>
            </a:r>
          </a:p>
          <a:p>
            <a:pPr>
              <a:spcBef>
                <a:spcPct val="0"/>
              </a:spcBef>
            </a:pPr>
            <a:r>
              <a:rPr lang="en-US" altLang="ja-JP" sz="1200" dirty="0" smtClean="0">
                <a:latin typeface="Consolas" pitchFamily="49" charset="0"/>
              </a:rPr>
              <a:t>…</a:t>
            </a:r>
          </a:p>
          <a:p>
            <a:pPr>
              <a:spcBef>
                <a:spcPct val="0"/>
              </a:spcBef>
            </a:pPr>
            <a:endParaRPr lang="en-US" altLang="ja-JP" sz="1200" dirty="0">
              <a:latin typeface="Consolas" pitchFamily="49" charset="0"/>
            </a:endParaRPr>
          </a:p>
        </p:txBody>
      </p:sp>
      <p:sp>
        <p:nvSpPr>
          <p:cNvPr id="8" name="AutoShape 16"/>
          <p:cNvSpPr>
            <a:spLocks noChangeArrowheads="1"/>
          </p:cNvSpPr>
          <p:nvPr/>
        </p:nvSpPr>
        <p:spPr bwMode="auto">
          <a:xfrm flipV="1">
            <a:off x="571472" y="4049917"/>
            <a:ext cx="2428892" cy="1522223"/>
          </a:xfrm>
          <a:prstGeom prst="foldedCorner">
            <a:avLst>
              <a:gd name="adj" fmla="val 10477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rot="10800000" wrap="none" lIns="36000" tIns="36000" rIns="36000" bIns="36000" anchor="ctr"/>
          <a:lstStyle/>
          <a:p>
            <a:pPr>
              <a:spcBef>
                <a:spcPct val="0"/>
              </a:spcBef>
            </a:pPr>
            <a:r>
              <a:rPr lang="en-US" altLang="ja-JP" sz="1200" dirty="0" smtClean="0">
                <a:latin typeface="Consolas" pitchFamily="49" charset="0"/>
              </a:rPr>
              <a:t>…</a:t>
            </a:r>
          </a:p>
          <a:p>
            <a:pPr>
              <a:spcBef>
                <a:spcPct val="0"/>
              </a:spcBef>
            </a:pPr>
            <a:r>
              <a:rPr lang="en-US" altLang="ja-JP" sz="1200" dirty="0" smtClean="0">
                <a:latin typeface="Consolas" pitchFamily="49" charset="0"/>
              </a:rPr>
              <a:t>String status = </a:t>
            </a:r>
            <a:r>
              <a:rPr lang="en-US" altLang="ja-JP" sz="1200" dirty="0" err="1" smtClean="0">
                <a:latin typeface="Consolas" pitchFamily="49" charset="0"/>
              </a:rPr>
              <a:t>getStatus</a:t>
            </a:r>
            <a:r>
              <a:rPr lang="en-US" altLang="ja-JP" sz="1200" dirty="0" smtClean="0">
                <a:latin typeface="Consolas" pitchFamily="49" charset="0"/>
              </a:rPr>
              <a:t>();</a:t>
            </a:r>
          </a:p>
          <a:p>
            <a:pPr>
              <a:spcBef>
                <a:spcPct val="0"/>
              </a:spcBef>
            </a:pPr>
            <a:r>
              <a:rPr lang="en-US" altLang="ja-JP" sz="1200" dirty="0" smtClean="0">
                <a:latin typeface="Consolas" pitchFamily="49" charset="0"/>
              </a:rPr>
              <a:t>if (</a:t>
            </a:r>
            <a:r>
              <a:rPr lang="en-US" altLang="ja-JP" sz="1200" dirty="0" err="1" smtClean="0">
                <a:latin typeface="Consolas" pitchFamily="49" charset="0"/>
              </a:rPr>
              <a:t>log.isDebugEnabled</a:t>
            </a:r>
            <a:r>
              <a:rPr lang="en-US" altLang="ja-JP" sz="1200" dirty="0" smtClean="0">
                <a:latin typeface="Consolas" pitchFamily="49" charset="0"/>
              </a:rPr>
              <a:t>())</a:t>
            </a:r>
          </a:p>
          <a:p>
            <a:pPr>
              <a:spcBef>
                <a:spcPct val="0"/>
              </a:spcBef>
            </a:pPr>
            <a:r>
              <a:rPr lang="en-US" altLang="ja-JP" sz="1200" dirty="0" smtClean="0">
                <a:latin typeface="Consolas" pitchFamily="49" charset="0"/>
              </a:rPr>
              <a:t>{</a:t>
            </a:r>
          </a:p>
          <a:p>
            <a:pPr>
              <a:spcBef>
                <a:spcPct val="0"/>
              </a:spcBef>
            </a:pPr>
            <a:r>
              <a:rPr lang="en-US" altLang="ja-JP" sz="1200" dirty="0" smtClean="0">
                <a:latin typeface="Consolas" pitchFamily="49" charset="0"/>
              </a:rPr>
              <a:t>  </a:t>
            </a:r>
            <a:r>
              <a:rPr lang="en-US" altLang="ja-JP" sz="1200" dirty="0" err="1" smtClean="0">
                <a:latin typeface="Consolas" pitchFamily="49" charset="0"/>
              </a:rPr>
              <a:t>log.debug</a:t>
            </a:r>
            <a:r>
              <a:rPr lang="en-US" altLang="ja-JP" sz="1200" dirty="0" smtClean="0">
                <a:latin typeface="Consolas" pitchFamily="49" charset="0"/>
              </a:rPr>
              <a:t>(status);</a:t>
            </a:r>
          </a:p>
          <a:p>
            <a:pPr>
              <a:spcBef>
                <a:spcPct val="0"/>
              </a:spcBef>
            </a:pPr>
            <a:r>
              <a:rPr lang="en-US" altLang="ja-JP" sz="1200" dirty="0" smtClean="0">
                <a:latin typeface="Consolas" pitchFamily="49" charset="0"/>
              </a:rPr>
              <a:t>}</a:t>
            </a:r>
          </a:p>
          <a:p>
            <a:pPr>
              <a:spcBef>
                <a:spcPct val="0"/>
              </a:spcBef>
            </a:pPr>
            <a:r>
              <a:rPr lang="en-US" altLang="ja-JP" sz="1200" dirty="0" smtClean="0">
                <a:latin typeface="Consolas" pitchFamily="49" charset="0"/>
              </a:rPr>
              <a:t>…</a:t>
            </a:r>
          </a:p>
          <a:p>
            <a:pPr>
              <a:spcBef>
                <a:spcPct val="0"/>
              </a:spcBef>
            </a:pPr>
            <a:endParaRPr lang="en-US" altLang="ja-JP" sz="1200" dirty="0">
              <a:latin typeface="Consolas" pitchFamily="49" charset="0"/>
            </a:endParaRPr>
          </a:p>
        </p:txBody>
      </p:sp>
      <p:sp>
        <p:nvSpPr>
          <p:cNvPr id="9" name="AutoShape 16"/>
          <p:cNvSpPr>
            <a:spLocks noChangeArrowheads="1"/>
          </p:cNvSpPr>
          <p:nvPr/>
        </p:nvSpPr>
        <p:spPr bwMode="auto">
          <a:xfrm flipV="1">
            <a:off x="714348" y="5143512"/>
            <a:ext cx="2428892" cy="1500198"/>
          </a:xfrm>
          <a:prstGeom prst="foldedCorner">
            <a:avLst>
              <a:gd name="adj" fmla="val 10477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rot="10800000" wrap="none" lIns="36000" tIns="36000" rIns="36000" bIns="36000" anchor="ctr"/>
          <a:lstStyle/>
          <a:p>
            <a:pPr>
              <a:spcBef>
                <a:spcPct val="0"/>
              </a:spcBef>
            </a:pPr>
            <a:r>
              <a:rPr lang="en-US" altLang="ja-JP" sz="1200" dirty="0" smtClean="0">
                <a:latin typeface="Consolas" pitchFamily="49" charset="0"/>
              </a:rPr>
              <a:t>…</a:t>
            </a:r>
          </a:p>
          <a:p>
            <a:pPr>
              <a:spcBef>
                <a:spcPct val="0"/>
              </a:spcBef>
            </a:pPr>
            <a:r>
              <a:rPr lang="en-US" altLang="ja-JP" sz="1200" dirty="0" smtClean="0">
                <a:latin typeface="Consolas" pitchFamily="49" charset="0"/>
              </a:rPr>
              <a:t>if (</a:t>
            </a:r>
            <a:r>
              <a:rPr lang="en-US" altLang="ja-JP" sz="1200" dirty="0" err="1" smtClean="0">
                <a:latin typeface="Consolas" pitchFamily="49" charset="0"/>
              </a:rPr>
              <a:t>log.isDebugEnabled</a:t>
            </a:r>
            <a:r>
              <a:rPr lang="en-US" altLang="ja-JP" sz="1200" dirty="0" smtClean="0">
                <a:latin typeface="Consolas" pitchFamily="49" charset="0"/>
              </a:rPr>
              <a:t>())</a:t>
            </a:r>
          </a:p>
          <a:p>
            <a:pPr>
              <a:spcBef>
                <a:spcPct val="0"/>
              </a:spcBef>
            </a:pPr>
            <a:r>
              <a:rPr lang="en-US" altLang="ja-JP" sz="1200" dirty="0" smtClean="0">
                <a:latin typeface="Consolas" pitchFamily="49" charset="0"/>
              </a:rPr>
              <a:t>{</a:t>
            </a:r>
          </a:p>
          <a:p>
            <a:pPr>
              <a:spcBef>
                <a:spcPct val="0"/>
              </a:spcBef>
            </a:pPr>
            <a:r>
              <a:rPr lang="en-US" altLang="ja-JP" sz="1200" dirty="0" smtClean="0">
                <a:latin typeface="Consolas" pitchFamily="49" charset="0"/>
              </a:rPr>
              <a:t>  </a:t>
            </a:r>
            <a:r>
              <a:rPr lang="en-US" altLang="ja-JP" sz="1200" dirty="0" err="1" smtClean="0">
                <a:latin typeface="Consolas" pitchFamily="49" charset="0"/>
              </a:rPr>
              <a:t>log.debug</a:t>
            </a:r>
            <a:r>
              <a:rPr lang="en-US" altLang="ja-JP" sz="1200" dirty="0" smtClean="0">
                <a:latin typeface="Consolas" pitchFamily="49" charset="0"/>
              </a:rPr>
              <a:t>("QBK");</a:t>
            </a:r>
          </a:p>
          <a:p>
            <a:pPr>
              <a:spcBef>
                <a:spcPct val="0"/>
              </a:spcBef>
            </a:pPr>
            <a:r>
              <a:rPr lang="en-US" altLang="ja-JP" sz="1200" dirty="0" smtClean="0">
                <a:latin typeface="Consolas" pitchFamily="49" charset="0"/>
              </a:rPr>
              <a:t>}</a:t>
            </a:r>
          </a:p>
          <a:p>
            <a:pPr>
              <a:spcBef>
                <a:spcPct val="0"/>
              </a:spcBef>
            </a:pPr>
            <a:r>
              <a:rPr lang="en-US" altLang="ja-JP" sz="1200" dirty="0" smtClean="0">
                <a:latin typeface="Consolas" pitchFamily="49" charset="0"/>
              </a:rPr>
              <a:t>…</a:t>
            </a:r>
          </a:p>
          <a:p>
            <a:pPr>
              <a:spcBef>
                <a:spcPct val="0"/>
              </a:spcBef>
            </a:pPr>
            <a:endParaRPr lang="en-US" altLang="ja-JP" sz="1200" dirty="0">
              <a:latin typeface="Consolas" pitchFamily="49" charset="0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929058" y="3071810"/>
            <a:ext cx="1544012" cy="13849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Consolas" pitchFamily="49" charset="0"/>
              </a:rPr>
              <a:t>…</a:t>
            </a:r>
          </a:p>
          <a:p>
            <a:r>
              <a:rPr kumimoji="1" lang="en-US" altLang="ja-JP" sz="1200" dirty="0" err="1" smtClean="0">
                <a:latin typeface="Consolas" pitchFamily="49" charset="0"/>
              </a:rPr>
              <a:t>isDebugEnabled</a:t>
            </a:r>
            <a:r>
              <a:rPr kumimoji="1" lang="en-US" altLang="ja-JP" sz="1200" dirty="0" smtClean="0">
                <a:latin typeface="Consolas" pitchFamily="49" charset="0"/>
              </a:rPr>
              <a:t>()</a:t>
            </a:r>
          </a:p>
          <a:p>
            <a:r>
              <a:rPr lang="en-US" altLang="ja-JP" sz="1200" dirty="0" smtClean="0">
                <a:latin typeface="Consolas" pitchFamily="49" charset="0"/>
              </a:rPr>
              <a:t>IF</a:t>
            </a:r>
          </a:p>
          <a:p>
            <a:r>
              <a:rPr lang="en-US" altLang="ja-JP" sz="1200" dirty="0" err="1" smtClean="0">
                <a:latin typeface="Consolas" pitchFamily="49" charset="0"/>
              </a:rPr>
              <a:t>getMessage</a:t>
            </a:r>
            <a:r>
              <a:rPr lang="en-US" altLang="ja-JP" sz="1200" dirty="0" smtClean="0">
                <a:latin typeface="Consolas" pitchFamily="49" charset="0"/>
              </a:rPr>
              <a:t>()</a:t>
            </a:r>
          </a:p>
          <a:p>
            <a:r>
              <a:rPr lang="en-US" altLang="ja-JP" sz="1200" dirty="0" smtClean="0">
                <a:latin typeface="Consolas" pitchFamily="49" charset="0"/>
              </a:rPr>
              <a:t>debug()</a:t>
            </a:r>
          </a:p>
          <a:p>
            <a:r>
              <a:rPr kumimoji="1" lang="en-US" altLang="ja-JP" sz="1200" dirty="0" smtClean="0">
                <a:latin typeface="Consolas" pitchFamily="49" charset="0"/>
              </a:rPr>
              <a:t>END_IF</a:t>
            </a:r>
          </a:p>
          <a:p>
            <a:r>
              <a:rPr lang="en-US" altLang="ja-JP" sz="1200" dirty="0" smtClean="0">
                <a:latin typeface="Consolas" pitchFamily="49" charset="0"/>
              </a:rPr>
              <a:t>…</a:t>
            </a:r>
            <a:endParaRPr kumimoji="1" lang="ja-JP" altLang="en-US" sz="1200" dirty="0">
              <a:latin typeface="Consolas" pitchFamily="49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071934" y="4286256"/>
            <a:ext cx="1544012" cy="13849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Consolas" pitchFamily="49" charset="0"/>
              </a:rPr>
              <a:t>…</a:t>
            </a:r>
          </a:p>
          <a:p>
            <a:r>
              <a:rPr lang="en-US" altLang="ja-JP" sz="1200" dirty="0" err="1" smtClean="0">
                <a:latin typeface="Consolas" pitchFamily="49" charset="0"/>
              </a:rPr>
              <a:t>getStatus</a:t>
            </a:r>
            <a:r>
              <a:rPr lang="en-US" altLang="ja-JP" sz="1200" dirty="0" smtClean="0">
                <a:latin typeface="Consolas" pitchFamily="49" charset="0"/>
              </a:rPr>
              <a:t>()</a:t>
            </a:r>
          </a:p>
          <a:p>
            <a:r>
              <a:rPr kumimoji="1" lang="en-US" altLang="ja-JP" sz="1200" dirty="0" err="1" smtClean="0">
                <a:latin typeface="Consolas" pitchFamily="49" charset="0"/>
              </a:rPr>
              <a:t>isDebugEnabled</a:t>
            </a:r>
            <a:r>
              <a:rPr kumimoji="1" lang="en-US" altLang="ja-JP" sz="1200" dirty="0" smtClean="0">
                <a:latin typeface="Consolas" pitchFamily="49" charset="0"/>
              </a:rPr>
              <a:t>()</a:t>
            </a:r>
          </a:p>
          <a:p>
            <a:r>
              <a:rPr lang="en-US" altLang="ja-JP" sz="1200" dirty="0" smtClean="0">
                <a:latin typeface="Consolas" pitchFamily="49" charset="0"/>
              </a:rPr>
              <a:t>IF</a:t>
            </a:r>
          </a:p>
          <a:p>
            <a:r>
              <a:rPr lang="en-US" altLang="ja-JP" sz="1200" dirty="0" smtClean="0">
                <a:latin typeface="Consolas" pitchFamily="49" charset="0"/>
              </a:rPr>
              <a:t>debug()</a:t>
            </a:r>
          </a:p>
          <a:p>
            <a:r>
              <a:rPr kumimoji="1" lang="en-US" altLang="ja-JP" sz="1200" dirty="0" smtClean="0">
                <a:latin typeface="Consolas" pitchFamily="49" charset="0"/>
              </a:rPr>
              <a:t>END_IF</a:t>
            </a:r>
          </a:p>
          <a:p>
            <a:r>
              <a:rPr lang="en-US" altLang="ja-JP" sz="1200" dirty="0" smtClean="0">
                <a:latin typeface="Consolas" pitchFamily="49" charset="0"/>
              </a:rPr>
              <a:t>…</a:t>
            </a:r>
            <a:endParaRPr kumimoji="1" lang="ja-JP" altLang="en-US" sz="1200" dirty="0">
              <a:latin typeface="Consolas" pitchFamily="49" charset="0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214810" y="5471054"/>
            <a:ext cx="1544012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Consolas" pitchFamily="49" charset="0"/>
              </a:rPr>
              <a:t>…</a:t>
            </a:r>
          </a:p>
          <a:p>
            <a:r>
              <a:rPr kumimoji="1" lang="en-US" altLang="ja-JP" sz="1200" dirty="0" err="1" smtClean="0">
                <a:latin typeface="Consolas" pitchFamily="49" charset="0"/>
              </a:rPr>
              <a:t>isDebugEnabled</a:t>
            </a:r>
            <a:r>
              <a:rPr kumimoji="1" lang="en-US" altLang="ja-JP" sz="1200" dirty="0" smtClean="0">
                <a:latin typeface="Consolas" pitchFamily="49" charset="0"/>
              </a:rPr>
              <a:t>()</a:t>
            </a:r>
          </a:p>
          <a:p>
            <a:r>
              <a:rPr lang="en-US" altLang="ja-JP" sz="1200" dirty="0" smtClean="0">
                <a:latin typeface="Consolas" pitchFamily="49" charset="0"/>
              </a:rPr>
              <a:t>IF</a:t>
            </a:r>
          </a:p>
          <a:p>
            <a:r>
              <a:rPr lang="en-US" altLang="ja-JP" sz="1200" dirty="0" smtClean="0">
                <a:latin typeface="Consolas" pitchFamily="49" charset="0"/>
              </a:rPr>
              <a:t>debug()</a:t>
            </a:r>
          </a:p>
          <a:p>
            <a:r>
              <a:rPr kumimoji="1" lang="en-US" altLang="ja-JP" sz="1200" dirty="0" smtClean="0">
                <a:latin typeface="Consolas" pitchFamily="49" charset="0"/>
              </a:rPr>
              <a:t>END_IF</a:t>
            </a:r>
          </a:p>
          <a:p>
            <a:r>
              <a:rPr lang="en-US" altLang="ja-JP" sz="1200" dirty="0" smtClean="0">
                <a:latin typeface="Consolas" pitchFamily="49" charset="0"/>
              </a:rPr>
              <a:t>…</a:t>
            </a:r>
            <a:endParaRPr kumimoji="1" lang="ja-JP" altLang="en-US" sz="1200" dirty="0">
              <a:latin typeface="Consolas" pitchFamily="49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143768" y="4143380"/>
            <a:ext cx="179889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Consolas" pitchFamily="49" charset="0"/>
              </a:rPr>
              <a:t>1: </a:t>
            </a:r>
            <a:r>
              <a:rPr kumimoji="1" lang="en-US" altLang="ja-JP" sz="1200" dirty="0" err="1" smtClean="0">
                <a:latin typeface="Consolas" pitchFamily="49" charset="0"/>
              </a:rPr>
              <a:t>isDebugEnabled</a:t>
            </a:r>
            <a:r>
              <a:rPr kumimoji="1" lang="en-US" altLang="ja-JP" sz="1200" dirty="0" smtClean="0">
                <a:latin typeface="Consolas" pitchFamily="49" charset="0"/>
              </a:rPr>
              <a:t>()</a:t>
            </a:r>
          </a:p>
          <a:p>
            <a:r>
              <a:rPr lang="en-US" altLang="ja-JP" sz="1200" dirty="0" smtClean="0">
                <a:latin typeface="Consolas" pitchFamily="49" charset="0"/>
              </a:rPr>
              <a:t>2: IF</a:t>
            </a:r>
          </a:p>
          <a:p>
            <a:r>
              <a:rPr lang="en-US" altLang="ja-JP" sz="1200" dirty="0" smtClean="0">
                <a:latin typeface="Consolas" pitchFamily="49" charset="0"/>
              </a:rPr>
              <a:t>3: debug()</a:t>
            </a:r>
          </a:p>
          <a:p>
            <a:r>
              <a:rPr kumimoji="1" lang="en-US" altLang="ja-JP" sz="1200" dirty="0" smtClean="0">
                <a:latin typeface="Consolas" pitchFamily="49" charset="0"/>
              </a:rPr>
              <a:t>4: END_IF</a:t>
            </a:r>
            <a:endParaRPr kumimoji="1" lang="ja-JP" altLang="en-US" sz="1200" dirty="0">
              <a:latin typeface="Consolas" pitchFamily="49" charset="0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22139" y="2692595"/>
            <a:ext cx="1292341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Source code</a:t>
            </a:r>
            <a:endParaRPr kumimoji="1" lang="ja-JP" altLang="en-US" sz="14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522477" y="2692595"/>
            <a:ext cx="2121093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Method call sequence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358082" y="2692595"/>
            <a:ext cx="1527982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Coding pattern</a:t>
            </a:r>
          </a:p>
        </p:txBody>
      </p:sp>
      <p:cxnSp>
        <p:nvCxnSpPr>
          <p:cNvPr id="19" name="直線矢印コネクタ 18"/>
          <p:cNvCxnSpPr/>
          <p:nvPr/>
        </p:nvCxnSpPr>
        <p:spPr bwMode="auto">
          <a:xfrm>
            <a:off x="1890109" y="2928934"/>
            <a:ext cx="1500198" cy="1588"/>
          </a:xfrm>
          <a:prstGeom prst="straightConnector1">
            <a:avLst/>
          </a:prstGeom>
          <a:solidFill>
            <a:schemeClr val="bg1"/>
          </a:solidFill>
          <a:ln w="25400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lg" len="lg"/>
          </a:ln>
          <a:effectLst/>
        </p:spPr>
      </p:cxnSp>
      <p:cxnSp>
        <p:nvCxnSpPr>
          <p:cNvPr id="20" name="直線矢印コネクタ 19"/>
          <p:cNvCxnSpPr/>
          <p:nvPr/>
        </p:nvCxnSpPr>
        <p:spPr bwMode="auto">
          <a:xfrm>
            <a:off x="5715008" y="2928934"/>
            <a:ext cx="1500198" cy="1588"/>
          </a:xfrm>
          <a:prstGeom prst="straightConnector1">
            <a:avLst/>
          </a:prstGeom>
          <a:solidFill>
            <a:schemeClr val="bg1"/>
          </a:solidFill>
          <a:ln w="25400" cap="flat" cmpd="sng" algn="ctr">
            <a:solidFill>
              <a:schemeClr val="accent3"/>
            </a:solidFill>
            <a:prstDash val="solid"/>
            <a:round/>
            <a:headEnd type="none" w="med" len="med"/>
            <a:tailEnd type="arrow" w="lg" len="lg"/>
          </a:ln>
          <a:effectLst/>
        </p:spPr>
      </p:cxnSp>
      <p:sp>
        <p:nvSpPr>
          <p:cNvPr id="21" name="テキスト ボックス 20"/>
          <p:cNvSpPr txBox="1"/>
          <p:nvPr/>
        </p:nvSpPr>
        <p:spPr>
          <a:xfrm>
            <a:off x="1714480" y="2621157"/>
            <a:ext cx="18187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/>
              <a:t>parse &amp; normalize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695238" y="2406843"/>
            <a:ext cx="15199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 smtClean="0"/>
              <a:t>Sequential</a:t>
            </a:r>
          </a:p>
          <a:p>
            <a:r>
              <a:rPr lang="en-US" altLang="ja-JP" sz="1400" dirty="0" smtClean="0"/>
              <a:t>pattern mining</a:t>
            </a:r>
            <a:endParaRPr kumimoji="1" lang="ja-JP" altLang="en-US" sz="1400" dirty="0"/>
          </a:p>
        </p:txBody>
      </p:sp>
      <p:sp>
        <p:nvSpPr>
          <p:cNvPr id="46" name="右矢印 45"/>
          <p:cNvSpPr/>
          <p:nvPr/>
        </p:nvSpPr>
        <p:spPr bwMode="auto">
          <a:xfrm>
            <a:off x="5929322" y="3357562"/>
            <a:ext cx="1000132" cy="2428892"/>
          </a:xfrm>
          <a:prstGeom prst="rightArrow">
            <a:avLst>
              <a:gd name="adj1" fmla="val 44883"/>
              <a:gd name="adj2" fmla="val 65978"/>
            </a:avLst>
          </a:prstGeom>
          <a:solidFill>
            <a:schemeClr val="accent3"/>
          </a:solidFill>
          <a:ln w="1905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8" name="右矢印 47"/>
          <p:cNvSpPr/>
          <p:nvPr/>
        </p:nvSpPr>
        <p:spPr bwMode="auto">
          <a:xfrm>
            <a:off x="3286116" y="3429000"/>
            <a:ext cx="428628" cy="500066"/>
          </a:xfrm>
          <a:prstGeom prst="rightArrow">
            <a:avLst>
              <a:gd name="adj1" fmla="val 42898"/>
              <a:gd name="adj2" fmla="val 50000"/>
            </a:avLst>
          </a:prstGeom>
          <a:solidFill>
            <a:schemeClr val="accent3"/>
          </a:solidFill>
          <a:ln w="1905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9" name="右矢印 48"/>
          <p:cNvSpPr/>
          <p:nvPr/>
        </p:nvSpPr>
        <p:spPr bwMode="auto">
          <a:xfrm>
            <a:off x="3357554" y="4643446"/>
            <a:ext cx="428628" cy="500066"/>
          </a:xfrm>
          <a:prstGeom prst="rightArrow">
            <a:avLst>
              <a:gd name="adj1" fmla="val 42898"/>
              <a:gd name="adj2" fmla="val 50000"/>
            </a:avLst>
          </a:prstGeom>
          <a:solidFill>
            <a:schemeClr val="accent3"/>
          </a:solidFill>
          <a:ln w="1905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50" name="右矢印 49"/>
          <p:cNvSpPr/>
          <p:nvPr/>
        </p:nvSpPr>
        <p:spPr bwMode="auto">
          <a:xfrm>
            <a:off x="3428992" y="5857892"/>
            <a:ext cx="428628" cy="500066"/>
          </a:xfrm>
          <a:prstGeom prst="rightArrow">
            <a:avLst>
              <a:gd name="adj1" fmla="val 42898"/>
              <a:gd name="adj2" fmla="val 50000"/>
            </a:avLst>
          </a:prstGeom>
          <a:solidFill>
            <a:schemeClr val="accent3"/>
          </a:solidFill>
          <a:ln w="1905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Needs for application-specific concerns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07950" y="1052513"/>
            <a:ext cx="8928100" cy="1876421"/>
          </a:xfrm>
        </p:spPr>
        <p:txBody>
          <a:bodyPr/>
          <a:lstStyle/>
          <a:p>
            <a:r>
              <a:rPr lang="en-US" altLang="ja-JP" dirty="0" smtClean="0"/>
              <a:t>Detected coding patterns include generic idioms</a:t>
            </a:r>
          </a:p>
          <a:p>
            <a:pPr lvl="1"/>
            <a:r>
              <a:rPr lang="en-US" altLang="ja-JP" dirty="0" smtClean="0"/>
              <a:t>Idioms also frequently appear across code base </a:t>
            </a:r>
          </a:p>
          <a:p>
            <a:pPr lvl="1"/>
            <a:r>
              <a:rPr lang="en-US" altLang="ja-JP" dirty="0" smtClean="0"/>
              <a:t>Less interesting to developers who need application-specific knowledge</a:t>
            </a:r>
          </a:p>
          <a:p>
            <a:endParaRPr lang="en-US" altLang="ja-JP" dirty="0" smtClean="0"/>
          </a:p>
          <a:p>
            <a:endParaRPr lang="en-US" altLang="ja-JP" dirty="0" smtClean="0"/>
          </a:p>
          <a:p>
            <a:pPr lvl="1">
              <a:buNone/>
            </a:pP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2008/12/2</a:t>
            </a:r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AOAsia 4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97E4-03AD-42D4-BC9B-AC69FCAAF327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487622" y="3840968"/>
            <a:ext cx="179889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Consolas" pitchFamily="49" charset="0"/>
              </a:rPr>
              <a:t>1: </a:t>
            </a:r>
            <a:r>
              <a:rPr kumimoji="1" lang="en-US" altLang="ja-JP" sz="1200" dirty="0" err="1" smtClean="0">
                <a:latin typeface="Consolas" pitchFamily="49" charset="0"/>
              </a:rPr>
              <a:t>isDebugEnabled</a:t>
            </a:r>
            <a:r>
              <a:rPr kumimoji="1" lang="en-US" altLang="ja-JP" sz="1200" dirty="0" smtClean="0">
                <a:latin typeface="Consolas" pitchFamily="49" charset="0"/>
              </a:rPr>
              <a:t>()</a:t>
            </a:r>
          </a:p>
          <a:p>
            <a:r>
              <a:rPr lang="en-US" altLang="ja-JP" sz="1200" dirty="0" smtClean="0">
                <a:latin typeface="Consolas" pitchFamily="49" charset="0"/>
              </a:rPr>
              <a:t>2: IF</a:t>
            </a:r>
          </a:p>
          <a:p>
            <a:r>
              <a:rPr lang="en-US" altLang="ja-JP" sz="1200" dirty="0" smtClean="0">
                <a:latin typeface="Consolas" pitchFamily="49" charset="0"/>
              </a:rPr>
              <a:t>3: debug()</a:t>
            </a:r>
          </a:p>
          <a:p>
            <a:r>
              <a:rPr kumimoji="1" lang="en-US" altLang="ja-JP" sz="1200" dirty="0" smtClean="0">
                <a:latin typeface="Consolas" pitchFamily="49" charset="0"/>
              </a:rPr>
              <a:t>4: END_IF</a:t>
            </a:r>
            <a:endParaRPr kumimoji="1" lang="ja-JP" altLang="en-US" sz="1200" dirty="0">
              <a:latin typeface="Consolas" pitchFamily="49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640187" y="5198290"/>
            <a:ext cx="1289135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Consolas" pitchFamily="49" charset="0"/>
              </a:rPr>
              <a:t>1: </a:t>
            </a:r>
            <a:r>
              <a:rPr lang="en-US" altLang="ja-JP" sz="1200" dirty="0" err="1" smtClean="0">
                <a:latin typeface="Consolas" pitchFamily="49" charset="0"/>
              </a:rPr>
              <a:t>iterator</a:t>
            </a:r>
            <a:r>
              <a:rPr kumimoji="1" lang="en-US" altLang="ja-JP" sz="1200" dirty="0" smtClean="0">
                <a:latin typeface="Consolas" pitchFamily="49" charset="0"/>
              </a:rPr>
              <a:t>()</a:t>
            </a:r>
          </a:p>
          <a:p>
            <a:r>
              <a:rPr lang="en-US" altLang="ja-JP" sz="1200" dirty="0" smtClean="0">
                <a:latin typeface="Consolas" pitchFamily="49" charset="0"/>
              </a:rPr>
              <a:t>2: </a:t>
            </a:r>
            <a:r>
              <a:rPr lang="en-US" altLang="ja-JP" sz="1200" dirty="0" err="1" smtClean="0">
                <a:latin typeface="Consolas" pitchFamily="49" charset="0"/>
              </a:rPr>
              <a:t>hasNext</a:t>
            </a:r>
            <a:r>
              <a:rPr lang="en-US" altLang="ja-JP" sz="1200" dirty="0" smtClean="0">
                <a:latin typeface="Consolas" pitchFamily="49" charset="0"/>
              </a:rPr>
              <a:t>()</a:t>
            </a:r>
            <a:endParaRPr kumimoji="1" lang="en-US" altLang="ja-JP" sz="1200" dirty="0" smtClean="0">
              <a:latin typeface="Consolas" pitchFamily="49" charset="0"/>
            </a:endParaRPr>
          </a:p>
          <a:p>
            <a:r>
              <a:rPr lang="en-US" altLang="ja-JP" sz="1200" dirty="0" smtClean="0">
                <a:latin typeface="Consolas" pitchFamily="49" charset="0"/>
              </a:rPr>
              <a:t>3: LOOP</a:t>
            </a:r>
          </a:p>
          <a:p>
            <a:r>
              <a:rPr lang="en-US" altLang="ja-JP" sz="1200" dirty="0" smtClean="0">
                <a:latin typeface="Consolas" pitchFamily="49" charset="0"/>
              </a:rPr>
              <a:t>4: next()</a:t>
            </a:r>
          </a:p>
          <a:p>
            <a:r>
              <a:rPr lang="en-US" altLang="ja-JP" sz="1200" dirty="0" smtClean="0">
                <a:latin typeface="Consolas" pitchFamily="49" charset="0"/>
              </a:rPr>
              <a:t>5: </a:t>
            </a:r>
            <a:r>
              <a:rPr lang="en-US" altLang="ja-JP" sz="1200" dirty="0" err="1" smtClean="0">
                <a:latin typeface="Consolas" pitchFamily="49" charset="0"/>
              </a:rPr>
              <a:t>hasNext</a:t>
            </a:r>
            <a:r>
              <a:rPr lang="en-US" altLang="ja-JP" sz="1200" dirty="0" smtClean="0">
                <a:latin typeface="Consolas" pitchFamily="49" charset="0"/>
              </a:rPr>
              <a:t>()</a:t>
            </a:r>
          </a:p>
          <a:p>
            <a:r>
              <a:rPr kumimoji="1" lang="en-US" altLang="ja-JP" sz="1200" dirty="0" smtClean="0">
                <a:latin typeface="Consolas" pitchFamily="49" charset="0"/>
              </a:rPr>
              <a:t>6: END_LOOP</a:t>
            </a:r>
            <a:endParaRPr kumimoji="1" lang="ja-JP" altLang="en-US" sz="1200" dirty="0">
              <a:latin typeface="Consolas" pitchFamily="49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86248" y="3643314"/>
            <a:ext cx="781230" cy="2372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none" lIns="36000" tIns="10800" rIns="36000" bIns="10800" rtlCol="0">
            <a:spAutoFit/>
          </a:bodyPr>
          <a:lstStyle/>
          <a:p>
            <a:r>
              <a:rPr kumimoji="1" lang="en-US" altLang="ja-JP" sz="1400" dirty="0" smtClean="0"/>
              <a:t>Logging</a:t>
            </a:r>
            <a:endParaRPr kumimoji="1" lang="ja-JP" altLang="en-US" sz="1400" dirty="0"/>
          </a:p>
        </p:txBody>
      </p:sp>
      <p:sp>
        <p:nvSpPr>
          <p:cNvPr id="12" name="右矢印 11"/>
          <p:cNvSpPr/>
          <p:nvPr/>
        </p:nvSpPr>
        <p:spPr bwMode="auto">
          <a:xfrm>
            <a:off x="3214678" y="3626654"/>
            <a:ext cx="1000132" cy="2428892"/>
          </a:xfrm>
          <a:prstGeom prst="rightArrow">
            <a:avLst>
              <a:gd name="adj1" fmla="val 44883"/>
              <a:gd name="adj2" fmla="val 65978"/>
            </a:avLst>
          </a:prstGeom>
          <a:solidFill>
            <a:schemeClr val="accent3"/>
          </a:solidFill>
          <a:ln w="1905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pic>
        <p:nvPicPr>
          <p:cNvPr id="17409" name="Picture 1" descr="C:\Users\m-itii\AppData\Local\Microsoft\Windows\Temporary Internet Files\Content.IE5\47VERNUE\MCj04339410000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4714884"/>
            <a:ext cx="1714500" cy="1714500"/>
          </a:xfrm>
          <a:prstGeom prst="rect">
            <a:avLst/>
          </a:prstGeom>
          <a:noFill/>
        </p:spPr>
      </p:pic>
      <p:grpSp>
        <p:nvGrpSpPr>
          <p:cNvPr id="16" name="Group 20"/>
          <p:cNvGrpSpPr>
            <a:grpSpLocks/>
          </p:cNvGrpSpPr>
          <p:nvPr/>
        </p:nvGrpSpPr>
        <p:grpSpPr bwMode="auto">
          <a:xfrm>
            <a:off x="1015283" y="4103607"/>
            <a:ext cx="1556454" cy="1672529"/>
            <a:chOff x="2789" y="3249"/>
            <a:chExt cx="590" cy="634"/>
          </a:xfrm>
        </p:grpSpPr>
        <p:grpSp>
          <p:nvGrpSpPr>
            <p:cNvPr id="17" name="Group 21"/>
            <p:cNvGrpSpPr>
              <a:grpSpLocks/>
            </p:cNvGrpSpPr>
            <p:nvPr/>
          </p:nvGrpSpPr>
          <p:grpSpPr bwMode="auto">
            <a:xfrm>
              <a:off x="2925" y="3249"/>
              <a:ext cx="454" cy="498"/>
              <a:chOff x="67" y="28"/>
              <a:chExt cx="454" cy="498"/>
            </a:xfrm>
          </p:grpSpPr>
          <p:sp>
            <p:nvSpPr>
              <p:cNvPr id="28" name="AutoShape 22"/>
              <p:cNvSpPr>
                <a:spLocks noChangeArrowheads="1"/>
              </p:cNvSpPr>
              <p:nvPr/>
            </p:nvSpPr>
            <p:spPr bwMode="auto">
              <a:xfrm flipV="1">
                <a:off x="158" y="28"/>
                <a:ext cx="363" cy="408"/>
              </a:xfrm>
              <a:prstGeom prst="foldedCorner">
                <a:avLst>
                  <a:gd name="adj" fmla="val 125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29" name="AutoShape 23"/>
              <p:cNvSpPr>
                <a:spLocks noChangeArrowheads="1"/>
              </p:cNvSpPr>
              <p:nvPr/>
            </p:nvSpPr>
            <p:spPr bwMode="auto">
              <a:xfrm flipV="1">
                <a:off x="112" y="73"/>
                <a:ext cx="363" cy="408"/>
              </a:xfrm>
              <a:prstGeom prst="foldedCorner">
                <a:avLst>
                  <a:gd name="adj" fmla="val 125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30" name="AutoShape 24"/>
              <p:cNvSpPr>
                <a:spLocks noChangeArrowheads="1"/>
              </p:cNvSpPr>
              <p:nvPr/>
            </p:nvSpPr>
            <p:spPr bwMode="auto">
              <a:xfrm flipV="1">
                <a:off x="67" y="118"/>
                <a:ext cx="363" cy="408"/>
              </a:xfrm>
              <a:prstGeom prst="foldedCorner">
                <a:avLst>
                  <a:gd name="adj" fmla="val 125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31" name="Line 25"/>
              <p:cNvSpPr>
                <a:spLocks noChangeShapeType="1"/>
              </p:cNvSpPr>
              <p:nvPr/>
            </p:nvSpPr>
            <p:spPr bwMode="auto">
              <a:xfrm>
                <a:off x="91" y="192"/>
                <a:ext cx="2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2" name="Line 26"/>
              <p:cNvSpPr>
                <a:spLocks noChangeShapeType="1"/>
              </p:cNvSpPr>
              <p:nvPr/>
            </p:nvSpPr>
            <p:spPr bwMode="auto">
              <a:xfrm>
                <a:off x="137" y="237"/>
                <a:ext cx="2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3" name="Line 27"/>
              <p:cNvSpPr>
                <a:spLocks noChangeShapeType="1"/>
              </p:cNvSpPr>
              <p:nvPr/>
            </p:nvSpPr>
            <p:spPr bwMode="auto">
              <a:xfrm>
                <a:off x="91" y="282"/>
                <a:ext cx="2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4" name="Line 28"/>
              <p:cNvSpPr>
                <a:spLocks noChangeShapeType="1"/>
              </p:cNvSpPr>
              <p:nvPr/>
            </p:nvSpPr>
            <p:spPr bwMode="auto">
              <a:xfrm>
                <a:off x="137" y="373"/>
                <a:ext cx="2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" name="Line 29"/>
              <p:cNvSpPr>
                <a:spLocks noChangeShapeType="1"/>
              </p:cNvSpPr>
              <p:nvPr/>
            </p:nvSpPr>
            <p:spPr bwMode="auto">
              <a:xfrm>
                <a:off x="91" y="418"/>
                <a:ext cx="2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6" name="Line 30"/>
              <p:cNvSpPr>
                <a:spLocks noChangeShapeType="1"/>
              </p:cNvSpPr>
              <p:nvPr/>
            </p:nvSpPr>
            <p:spPr bwMode="auto">
              <a:xfrm>
                <a:off x="137" y="457"/>
                <a:ext cx="2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8" name="Group 31"/>
            <p:cNvGrpSpPr>
              <a:grpSpLocks/>
            </p:cNvGrpSpPr>
            <p:nvPr/>
          </p:nvGrpSpPr>
          <p:grpSpPr bwMode="auto">
            <a:xfrm>
              <a:off x="2789" y="3385"/>
              <a:ext cx="454" cy="498"/>
              <a:chOff x="67" y="28"/>
              <a:chExt cx="454" cy="498"/>
            </a:xfrm>
          </p:grpSpPr>
          <p:sp>
            <p:nvSpPr>
              <p:cNvPr id="19" name="AutoShape 32"/>
              <p:cNvSpPr>
                <a:spLocks noChangeArrowheads="1"/>
              </p:cNvSpPr>
              <p:nvPr/>
            </p:nvSpPr>
            <p:spPr bwMode="auto">
              <a:xfrm flipV="1">
                <a:off x="158" y="28"/>
                <a:ext cx="363" cy="408"/>
              </a:xfrm>
              <a:prstGeom prst="foldedCorner">
                <a:avLst>
                  <a:gd name="adj" fmla="val 125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20" name="AutoShape 33"/>
              <p:cNvSpPr>
                <a:spLocks noChangeArrowheads="1"/>
              </p:cNvSpPr>
              <p:nvPr/>
            </p:nvSpPr>
            <p:spPr bwMode="auto">
              <a:xfrm flipV="1">
                <a:off x="112" y="73"/>
                <a:ext cx="363" cy="408"/>
              </a:xfrm>
              <a:prstGeom prst="foldedCorner">
                <a:avLst>
                  <a:gd name="adj" fmla="val 125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21" name="AutoShape 34"/>
              <p:cNvSpPr>
                <a:spLocks noChangeArrowheads="1"/>
              </p:cNvSpPr>
              <p:nvPr/>
            </p:nvSpPr>
            <p:spPr bwMode="auto">
              <a:xfrm flipV="1">
                <a:off x="67" y="118"/>
                <a:ext cx="363" cy="408"/>
              </a:xfrm>
              <a:prstGeom prst="foldedCorner">
                <a:avLst>
                  <a:gd name="adj" fmla="val 12500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22" name="Line 35"/>
              <p:cNvSpPr>
                <a:spLocks noChangeShapeType="1"/>
              </p:cNvSpPr>
              <p:nvPr/>
            </p:nvSpPr>
            <p:spPr bwMode="auto">
              <a:xfrm>
                <a:off x="91" y="192"/>
                <a:ext cx="2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3" name="Line 36"/>
              <p:cNvSpPr>
                <a:spLocks noChangeShapeType="1"/>
              </p:cNvSpPr>
              <p:nvPr/>
            </p:nvSpPr>
            <p:spPr bwMode="auto">
              <a:xfrm>
                <a:off x="137" y="237"/>
                <a:ext cx="2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4" name="Line 37"/>
              <p:cNvSpPr>
                <a:spLocks noChangeShapeType="1"/>
              </p:cNvSpPr>
              <p:nvPr/>
            </p:nvSpPr>
            <p:spPr bwMode="auto">
              <a:xfrm>
                <a:off x="91" y="282"/>
                <a:ext cx="2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5" name="Line 38"/>
              <p:cNvSpPr>
                <a:spLocks noChangeShapeType="1"/>
              </p:cNvSpPr>
              <p:nvPr/>
            </p:nvSpPr>
            <p:spPr bwMode="auto">
              <a:xfrm>
                <a:off x="137" y="373"/>
                <a:ext cx="2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6" name="Line 39"/>
              <p:cNvSpPr>
                <a:spLocks noChangeShapeType="1"/>
              </p:cNvSpPr>
              <p:nvPr/>
            </p:nvSpPr>
            <p:spPr bwMode="auto">
              <a:xfrm>
                <a:off x="91" y="418"/>
                <a:ext cx="2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7" name="Line 40"/>
              <p:cNvSpPr>
                <a:spLocks noChangeShapeType="1"/>
              </p:cNvSpPr>
              <p:nvPr/>
            </p:nvSpPr>
            <p:spPr bwMode="auto">
              <a:xfrm>
                <a:off x="137" y="457"/>
                <a:ext cx="2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ja-JP" altLang="en-US"/>
              </a:p>
            </p:txBody>
          </p:sp>
        </p:grpSp>
      </p:grpSp>
      <p:sp>
        <p:nvSpPr>
          <p:cNvPr id="37" name="AutoShape 41"/>
          <p:cNvSpPr>
            <a:spLocks noChangeArrowheads="1"/>
          </p:cNvSpPr>
          <p:nvPr/>
        </p:nvSpPr>
        <p:spPr bwMode="auto">
          <a:xfrm>
            <a:off x="680668" y="3769530"/>
            <a:ext cx="2033944" cy="2152656"/>
          </a:xfrm>
          <a:prstGeom prst="cube">
            <a:avLst>
              <a:gd name="adj" fmla="val 22042"/>
            </a:avLst>
          </a:prstGeom>
          <a:solidFill>
            <a:schemeClr val="accent1">
              <a:alpha val="10196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endParaRPr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85786" y="3071810"/>
            <a:ext cx="1785874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Target application</a:t>
            </a:r>
            <a:endParaRPr kumimoji="1" lang="ja-JP" altLang="en-US" sz="140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429124" y="3071810"/>
            <a:ext cx="1805302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Detected patterns</a:t>
            </a:r>
            <a:endParaRPr kumimoji="1" lang="ja-JP" altLang="en-US" sz="1400" dirty="0"/>
          </a:p>
        </p:txBody>
      </p:sp>
      <p:pic>
        <p:nvPicPr>
          <p:cNvPr id="17410" name="Picture 2" descr="C:\Users\m-itii\Desktop\x.e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8" y="5500702"/>
            <a:ext cx="790110" cy="723483"/>
          </a:xfrm>
          <a:prstGeom prst="rect">
            <a:avLst/>
          </a:prstGeom>
          <a:noFill/>
        </p:spPr>
      </p:pic>
      <p:pic>
        <p:nvPicPr>
          <p:cNvPr id="17411" name="Picture 3" descr="C:\Users\m-itii\Desktop\o.e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72198" y="4071942"/>
            <a:ext cx="611357" cy="788493"/>
          </a:xfrm>
          <a:prstGeom prst="rect">
            <a:avLst/>
          </a:prstGeom>
          <a:noFill/>
        </p:spPr>
      </p:pic>
      <p:cxnSp>
        <p:nvCxnSpPr>
          <p:cNvPr id="44" name="直線矢印コネクタ 43"/>
          <p:cNvCxnSpPr/>
          <p:nvPr/>
        </p:nvCxnSpPr>
        <p:spPr bwMode="auto">
          <a:xfrm rot="10800000">
            <a:off x="6643702" y="4786322"/>
            <a:ext cx="928694" cy="285752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47" name="直線矢印コネクタ 46"/>
          <p:cNvCxnSpPr/>
          <p:nvPr/>
        </p:nvCxnSpPr>
        <p:spPr bwMode="auto">
          <a:xfrm rot="10800000">
            <a:off x="6500826" y="5429264"/>
            <a:ext cx="857256" cy="1588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41" name="テキスト ボックス 40"/>
          <p:cNvSpPr txBox="1"/>
          <p:nvPr/>
        </p:nvSpPr>
        <p:spPr>
          <a:xfrm>
            <a:off x="4500562" y="5000636"/>
            <a:ext cx="1321507" cy="23725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none" lIns="36000" tIns="10800" rIns="36000" bIns="10800" rtlCol="0">
            <a:spAutoFit/>
          </a:bodyPr>
          <a:lstStyle/>
          <a:p>
            <a:r>
              <a:rPr kumimoji="1" lang="en-US" altLang="ja-JP" sz="1400" dirty="0" smtClean="0"/>
              <a:t>Iterator idiom</a:t>
            </a:r>
            <a:endParaRPr kumimoji="1" lang="ja-JP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Filtering approach:</a:t>
            </a:r>
            <a:br>
              <a:rPr kumimoji="1" lang="en-US" altLang="ja-JP" dirty="0" smtClean="0"/>
            </a:br>
            <a:r>
              <a:rPr kumimoji="1" lang="en-US" altLang="ja-JP" dirty="0" smtClean="0"/>
              <a:t>cross-application fan-in analysis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07950" y="1052513"/>
            <a:ext cx="8928100" cy="2233611"/>
          </a:xfrm>
        </p:spPr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Key Idea</a:t>
            </a:r>
          </a:p>
          <a:p>
            <a:pPr lvl="1"/>
            <a:r>
              <a:rPr lang="en-US" altLang="ja-JP" dirty="0" smtClean="0"/>
              <a:t>Generic idioms appear in various applications</a:t>
            </a:r>
          </a:p>
          <a:p>
            <a:pPr lvl="1"/>
            <a:r>
              <a:rPr lang="en-US" altLang="ja-JP" dirty="0" smtClean="0"/>
              <a:t>Application-specific patterns appear in a few applications</a:t>
            </a:r>
          </a:p>
          <a:p>
            <a:pPr>
              <a:buClr>
                <a:schemeClr val="accent3"/>
              </a:buClr>
              <a:buSzPct val="100000"/>
              <a:buFont typeface="Wingdings" pitchFamily="2" charset="2"/>
              <a:buChar char="à"/>
            </a:pPr>
            <a:r>
              <a:rPr lang="en-US" altLang="ja-JP" dirty="0" smtClean="0"/>
              <a:t>Measure how widely a class/pattern is used across applications</a:t>
            </a:r>
          </a:p>
          <a:p>
            <a:pPr lvl="1">
              <a:buClr>
                <a:schemeClr val="accent3"/>
              </a:buClr>
              <a:buSzPct val="100000"/>
              <a:buFont typeface="Verdana" pitchFamily="34" charset="0"/>
              <a:buChar char="–"/>
            </a:pPr>
            <a:r>
              <a:rPr lang="en-US" altLang="ja-JP" i="1" dirty="0" smtClean="0"/>
              <a:t>“Universality” metric</a:t>
            </a:r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err="1" smtClean="0"/>
              <a:t>AOAsia</a:t>
            </a:r>
            <a:r>
              <a:rPr kumimoji="1" lang="en-US" altLang="ja-JP" dirty="0" smtClean="0"/>
              <a:t> 4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97E4-03AD-42D4-BC9B-AC69FCAAF327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  <p:cxnSp>
        <p:nvCxnSpPr>
          <p:cNvPr id="32" name="直線矢印コネクタ 31"/>
          <p:cNvCxnSpPr/>
          <p:nvPr/>
        </p:nvCxnSpPr>
        <p:spPr bwMode="auto">
          <a:xfrm>
            <a:off x="2571736" y="3715331"/>
            <a:ext cx="2214578" cy="285173"/>
          </a:xfrm>
          <a:prstGeom prst="straightConnector1">
            <a:avLst/>
          </a:prstGeom>
          <a:solidFill>
            <a:schemeClr val="bg1"/>
          </a:solidFill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33" name="直線矢印コネクタ 32"/>
          <p:cNvCxnSpPr/>
          <p:nvPr/>
        </p:nvCxnSpPr>
        <p:spPr bwMode="auto">
          <a:xfrm flipV="1">
            <a:off x="2357422" y="5286389"/>
            <a:ext cx="2357454" cy="285751"/>
          </a:xfrm>
          <a:prstGeom prst="straightConnector1">
            <a:avLst/>
          </a:prstGeom>
          <a:solidFill>
            <a:schemeClr val="bg1"/>
          </a:solidFill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35" name="直線矢印コネクタ 34"/>
          <p:cNvCxnSpPr/>
          <p:nvPr/>
        </p:nvCxnSpPr>
        <p:spPr bwMode="auto">
          <a:xfrm>
            <a:off x="3714744" y="4643446"/>
            <a:ext cx="1000132" cy="357190"/>
          </a:xfrm>
          <a:prstGeom prst="straightConnector1">
            <a:avLst/>
          </a:prstGeom>
          <a:solidFill>
            <a:schemeClr val="bg1"/>
          </a:solidFill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41" name="直線矢印コネクタ 40"/>
          <p:cNvCxnSpPr/>
          <p:nvPr/>
        </p:nvCxnSpPr>
        <p:spPr bwMode="auto">
          <a:xfrm flipV="1">
            <a:off x="3714744" y="4143380"/>
            <a:ext cx="1071570" cy="214314"/>
          </a:xfrm>
          <a:prstGeom prst="straightConnector1">
            <a:avLst/>
          </a:prstGeom>
          <a:solidFill>
            <a:schemeClr val="bg1"/>
          </a:solidFill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44" name="直線矢印コネクタ 43"/>
          <p:cNvCxnSpPr/>
          <p:nvPr/>
        </p:nvCxnSpPr>
        <p:spPr bwMode="auto">
          <a:xfrm flipV="1">
            <a:off x="3500430" y="5429265"/>
            <a:ext cx="1285884" cy="357189"/>
          </a:xfrm>
          <a:prstGeom prst="straightConnector1">
            <a:avLst/>
          </a:prstGeom>
          <a:solidFill>
            <a:schemeClr val="bg1"/>
          </a:solidFill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grpSp>
        <p:nvGrpSpPr>
          <p:cNvPr id="74" name="グループ化 73"/>
          <p:cNvGrpSpPr/>
          <p:nvPr/>
        </p:nvGrpSpPr>
        <p:grpSpPr>
          <a:xfrm>
            <a:off x="1857356" y="3500438"/>
            <a:ext cx="642942" cy="714380"/>
            <a:chOff x="6643702" y="3857628"/>
            <a:chExt cx="2033944" cy="2152656"/>
          </a:xfrm>
        </p:grpSpPr>
        <p:grpSp>
          <p:nvGrpSpPr>
            <p:cNvPr id="49" name="Group 20"/>
            <p:cNvGrpSpPr>
              <a:grpSpLocks/>
            </p:cNvGrpSpPr>
            <p:nvPr/>
          </p:nvGrpSpPr>
          <p:grpSpPr bwMode="auto">
            <a:xfrm>
              <a:off x="6978317" y="4191705"/>
              <a:ext cx="1556454" cy="1672529"/>
              <a:chOff x="2789" y="3249"/>
              <a:chExt cx="590" cy="634"/>
            </a:xfrm>
          </p:grpSpPr>
          <p:grpSp>
            <p:nvGrpSpPr>
              <p:cNvPr id="50" name="Group 21"/>
              <p:cNvGrpSpPr>
                <a:grpSpLocks/>
              </p:cNvGrpSpPr>
              <p:nvPr/>
            </p:nvGrpSpPr>
            <p:grpSpPr bwMode="auto">
              <a:xfrm>
                <a:off x="2925" y="3249"/>
                <a:ext cx="454" cy="498"/>
                <a:chOff x="67" y="28"/>
                <a:chExt cx="454" cy="498"/>
              </a:xfrm>
            </p:grpSpPr>
            <p:sp>
              <p:nvSpPr>
                <p:cNvPr id="64" name="AutoShape 2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65" name="AutoShape 2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66" name="AutoShape 2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67" name="Line 2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8" name="Line 2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9" name="Line 2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0" name="Line 2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1" name="Line 2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72" name="Line 3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51" name="Group 31"/>
              <p:cNvGrpSpPr>
                <a:grpSpLocks/>
              </p:cNvGrpSpPr>
              <p:nvPr/>
            </p:nvGrpSpPr>
            <p:grpSpPr bwMode="auto">
              <a:xfrm>
                <a:off x="2789" y="3385"/>
                <a:ext cx="454" cy="498"/>
                <a:chOff x="67" y="28"/>
                <a:chExt cx="454" cy="498"/>
              </a:xfrm>
            </p:grpSpPr>
            <p:sp>
              <p:nvSpPr>
                <p:cNvPr id="52" name="AutoShape 3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53" name="AutoShape 3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54" name="AutoShape 3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55" name="Line 3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56" name="Line 3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57" name="Line 3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59" name="Line 3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1" name="Line 3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63" name="Line 4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</p:grpSp>
        <p:sp>
          <p:nvSpPr>
            <p:cNvPr id="73" name="AutoShape 41"/>
            <p:cNvSpPr>
              <a:spLocks noChangeArrowheads="1"/>
            </p:cNvSpPr>
            <p:nvPr/>
          </p:nvSpPr>
          <p:spPr bwMode="auto">
            <a:xfrm>
              <a:off x="6643702" y="3857628"/>
              <a:ext cx="2033944" cy="2152656"/>
            </a:xfrm>
            <a:prstGeom prst="cube">
              <a:avLst>
                <a:gd name="adj" fmla="val 22042"/>
              </a:avLst>
            </a:prstGeom>
            <a:solidFill>
              <a:schemeClr val="accent1">
                <a:alpha val="10196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>
              <a:noAutofit/>
            </a:bodyPr>
            <a:lstStyle/>
            <a:p>
              <a:endParaRPr lang="ja-JP" altLang="en-US"/>
            </a:p>
          </p:txBody>
        </p:sp>
      </p:grpSp>
      <p:grpSp>
        <p:nvGrpSpPr>
          <p:cNvPr id="189" name="グループ化 188"/>
          <p:cNvGrpSpPr/>
          <p:nvPr/>
        </p:nvGrpSpPr>
        <p:grpSpPr>
          <a:xfrm>
            <a:off x="1071538" y="4572008"/>
            <a:ext cx="642942" cy="714380"/>
            <a:chOff x="6643702" y="3857628"/>
            <a:chExt cx="2033944" cy="2152656"/>
          </a:xfrm>
        </p:grpSpPr>
        <p:grpSp>
          <p:nvGrpSpPr>
            <p:cNvPr id="190" name="Group 20"/>
            <p:cNvGrpSpPr>
              <a:grpSpLocks/>
            </p:cNvGrpSpPr>
            <p:nvPr/>
          </p:nvGrpSpPr>
          <p:grpSpPr bwMode="auto">
            <a:xfrm>
              <a:off x="6978327" y="4191715"/>
              <a:ext cx="1556456" cy="1672531"/>
              <a:chOff x="2789" y="3249"/>
              <a:chExt cx="590" cy="634"/>
            </a:xfrm>
          </p:grpSpPr>
          <p:grpSp>
            <p:nvGrpSpPr>
              <p:cNvPr id="192" name="Group 21"/>
              <p:cNvGrpSpPr>
                <a:grpSpLocks/>
              </p:cNvGrpSpPr>
              <p:nvPr/>
            </p:nvGrpSpPr>
            <p:grpSpPr bwMode="auto">
              <a:xfrm>
                <a:off x="2925" y="3249"/>
                <a:ext cx="454" cy="498"/>
                <a:chOff x="67" y="28"/>
                <a:chExt cx="454" cy="498"/>
              </a:xfrm>
            </p:grpSpPr>
            <p:sp>
              <p:nvSpPr>
                <p:cNvPr id="203" name="AutoShape 2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04" name="AutoShape 2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05" name="AutoShape 2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06" name="Line 2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7" name="Line 2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8" name="Line 2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9" name="Line 2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0" name="Line 2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11" name="Line 3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93" name="Group 31"/>
              <p:cNvGrpSpPr>
                <a:grpSpLocks/>
              </p:cNvGrpSpPr>
              <p:nvPr/>
            </p:nvGrpSpPr>
            <p:grpSpPr bwMode="auto">
              <a:xfrm>
                <a:off x="2789" y="3385"/>
                <a:ext cx="454" cy="498"/>
                <a:chOff x="67" y="28"/>
                <a:chExt cx="454" cy="498"/>
              </a:xfrm>
            </p:grpSpPr>
            <p:sp>
              <p:nvSpPr>
                <p:cNvPr id="194" name="AutoShape 3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95" name="AutoShape 3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96" name="AutoShape 3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97" name="Line 3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98" name="Line 3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99" name="Line 3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0" name="Line 3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1" name="Line 3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02" name="Line 4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</p:grpSp>
        <p:sp>
          <p:nvSpPr>
            <p:cNvPr id="191" name="AutoShape 41"/>
            <p:cNvSpPr>
              <a:spLocks noChangeArrowheads="1"/>
            </p:cNvSpPr>
            <p:nvPr/>
          </p:nvSpPr>
          <p:spPr bwMode="auto">
            <a:xfrm>
              <a:off x="6643702" y="3857628"/>
              <a:ext cx="2033944" cy="2152656"/>
            </a:xfrm>
            <a:prstGeom prst="cube">
              <a:avLst>
                <a:gd name="adj" fmla="val 22042"/>
              </a:avLst>
            </a:prstGeom>
            <a:solidFill>
              <a:schemeClr val="accent1">
                <a:alpha val="10196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>
              <a:noAutofit/>
            </a:bodyPr>
            <a:lstStyle/>
            <a:p>
              <a:endParaRPr lang="ja-JP" altLang="en-US"/>
            </a:p>
          </p:txBody>
        </p:sp>
      </p:grpSp>
      <p:grpSp>
        <p:nvGrpSpPr>
          <p:cNvPr id="212" name="グループ化 211"/>
          <p:cNvGrpSpPr/>
          <p:nvPr/>
        </p:nvGrpSpPr>
        <p:grpSpPr>
          <a:xfrm>
            <a:off x="3000364" y="4143380"/>
            <a:ext cx="642942" cy="714380"/>
            <a:chOff x="6643702" y="3857628"/>
            <a:chExt cx="2033944" cy="2152656"/>
          </a:xfrm>
        </p:grpSpPr>
        <p:grpSp>
          <p:nvGrpSpPr>
            <p:cNvPr id="213" name="Group 20"/>
            <p:cNvGrpSpPr>
              <a:grpSpLocks/>
            </p:cNvGrpSpPr>
            <p:nvPr/>
          </p:nvGrpSpPr>
          <p:grpSpPr bwMode="auto">
            <a:xfrm>
              <a:off x="6978327" y="4191715"/>
              <a:ext cx="1556456" cy="1672531"/>
              <a:chOff x="2789" y="3249"/>
              <a:chExt cx="590" cy="634"/>
            </a:xfrm>
          </p:grpSpPr>
          <p:grpSp>
            <p:nvGrpSpPr>
              <p:cNvPr id="215" name="Group 21"/>
              <p:cNvGrpSpPr>
                <a:grpSpLocks/>
              </p:cNvGrpSpPr>
              <p:nvPr/>
            </p:nvGrpSpPr>
            <p:grpSpPr bwMode="auto">
              <a:xfrm>
                <a:off x="2925" y="3249"/>
                <a:ext cx="454" cy="498"/>
                <a:chOff x="67" y="28"/>
                <a:chExt cx="454" cy="498"/>
              </a:xfrm>
            </p:grpSpPr>
            <p:sp>
              <p:nvSpPr>
                <p:cNvPr id="226" name="AutoShape 2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27" name="AutoShape 2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28" name="AutoShape 2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29" name="Line 2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0" name="Line 2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1" name="Line 2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2" name="Line 2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3" name="Line 2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34" name="Line 3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216" name="Group 31"/>
              <p:cNvGrpSpPr>
                <a:grpSpLocks/>
              </p:cNvGrpSpPr>
              <p:nvPr/>
            </p:nvGrpSpPr>
            <p:grpSpPr bwMode="auto">
              <a:xfrm>
                <a:off x="2789" y="3385"/>
                <a:ext cx="454" cy="498"/>
                <a:chOff x="67" y="28"/>
                <a:chExt cx="454" cy="498"/>
              </a:xfrm>
            </p:grpSpPr>
            <p:sp>
              <p:nvSpPr>
                <p:cNvPr id="217" name="AutoShape 3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18" name="AutoShape 3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19" name="AutoShape 3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20" name="Line 3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1" name="Line 3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2" name="Line 3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3" name="Line 3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4" name="Line 3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25" name="Line 4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</p:grpSp>
        <p:sp>
          <p:nvSpPr>
            <p:cNvPr id="214" name="AutoShape 41"/>
            <p:cNvSpPr>
              <a:spLocks noChangeArrowheads="1"/>
            </p:cNvSpPr>
            <p:nvPr/>
          </p:nvSpPr>
          <p:spPr bwMode="auto">
            <a:xfrm>
              <a:off x="6643702" y="3857628"/>
              <a:ext cx="2033944" cy="2152656"/>
            </a:xfrm>
            <a:prstGeom prst="cube">
              <a:avLst>
                <a:gd name="adj" fmla="val 22042"/>
              </a:avLst>
            </a:prstGeom>
            <a:solidFill>
              <a:schemeClr val="accent1">
                <a:alpha val="10196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>
              <a:noAutofit/>
            </a:bodyPr>
            <a:lstStyle/>
            <a:p>
              <a:endParaRPr lang="ja-JP" altLang="en-US"/>
            </a:p>
          </p:txBody>
        </p:sp>
      </p:grpSp>
      <p:grpSp>
        <p:nvGrpSpPr>
          <p:cNvPr id="235" name="グループ化 234"/>
          <p:cNvGrpSpPr/>
          <p:nvPr/>
        </p:nvGrpSpPr>
        <p:grpSpPr>
          <a:xfrm>
            <a:off x="2786050" y="5715016"/>
            <a:ext cx="642942" cy="714380"/>
            <a:chOff x="6643702" y="3857628"/>
            <a:chExt cx="2033944" cy="2152656"/>
          </a:xfrm>
        </p:grpSpPr>
        <p:grpSp>
          <p:nvGrpSpPr>
            <p:cNvPr id="236" name="Group 20"/>
            <p:cNvGrpSpPr>
              <a:grpSpLocks/>
            </p:cNvGrpSpPr>
            <p:nvPr/>
          </p:nvGrpSpPr>
          <p:grpSpPr bwMode="auto">
            <a:xfrm>
              <a:off x="6978327" y="4191715"/>
              <a:ext cx="1556456" cy="1672531"/>
              <a:chOff x="2789" y="3249"/>
              <a:chExt cx="590" cy="634"/>
            </a:xfrm>
          </p:grpSpPr>
          <p:grpSp>
            <p:nvGrpSpPr>
              <p:cNvPr id="238" name="Group 21"/>
              <p:cNvGrpSpPr>
                <a:grpSpLocks/>
              </p:cNvGrpSpPr>
              <p:nvPr/>
            </p:nvGrpSpPr>
            <p:grpSpPr bwMode="auto">
              <a:xfrm>
                <a:off x="2925" y="3249"/>
                <a:ext cx="454" cy="498"/>
                <a:chOff x="67" y="28"/>
                <a:chExt cx="454" cy="498"/>
              </a:xfrm>
            </p:grpSpPr>
            <p:sp>
              <p:nvSpPr>
                <p:cNvPr id="249" name="AutoShape 2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50" name="AutoShape 2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51" name="AutoShape 2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52" name="Line 2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3" name="Line 2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4" name="Line 2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5" name="Line 2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6" name="Line 2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7" name="Line 3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239" name="Group 31"/>
              <p:cNvGrpSpPr>
                <a:grpSpLocks/>
              </p:cNvGrpSpPr>
              <p:nvPr/>
            </p:nvGrpSpPr>
            <p:grpSpPr bwMode="auto">
              <a:xfrm>
                <a:off x="2789" y="3385"/>
                <a:ext cx="454" cy="498"/>
                <a:chOff x="67" y="28"/>
                <a:chExt cx="454" cy="498"/>
              </a:xfrm>
            </p:grpSpPr>
            <p:sp>
              <p:nvSpPr>
                <p:cNvPr id="240" name="AutoShape 3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41" name="AutoShape 3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42" name="AutoShape 3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43" name="Line 3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4" name="Line 3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5" name="Line 3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6" name="Line 3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7" name="Line 3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8" name="Line 4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</p:grpSp>
        <p:sp>
          <p:nvSpPr>
            <p:cNvPr id="237" name="AutoShape 41"/>
            <p:cNvSpPr>
              <a:spLocks noChangeArrowheads="1"/>
            </p:cNvSpPr>
            <p:nvPr/>
          </p:nvSpPr>
          <p:spPr bwMode="auto">
            <a:xfrm>
              <a:off x="6643702" y="3857628"/>
              <a:ext cx="2033944" cy="2152656"/>
            </a:xfrm>
            <a:prstGeom prst="cube">
              <a:avLst>
                <a:gd name="adj" fmla="val 22042"/>
              </a:avLst>
            </a:prstGeom>
            <a:solidFill>
              <a:schemeClr val="accent1">
                <a:alpha val="10196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>
              <a:noAutofit/>
            </a:bodyPr>
            <a:lstStyle/>
            <a:p>
              <a:endParaRPr lang="ja-JP" altLang="en-US"/>
            </a:p>
          </p:txBody>
        </p:sp>
      </p:grpSp>
      <p:grpSp>
        <p:nvGrpSpPr>
          <p:cNvPr id="258" name="グループ化 257"/>
          <p:cNvGrpSpPr/>
          <p:nvPr/>
        </p:nvGrpSpPr>
        <p:grpSpPr>
          <a:xfrm>
            <a:off x="1643042" y="5357826"/>
            <a:ext cx="642942" cy="714380"/>
            <a:chOff x="6643702" y="3857628"/>
            <a:chExt cx="2033944" cy="2152656"/>
          </a:xfrm>
        </p:grpSpPr>
        <p:grpSp>
          <p:nvGrpSpPr>
            <p:cNvPr id="259" name="Group 20"/>
            <p:cNvGrpSpPr>
              <a:grpSpLocks/>
            </p:cNvGrpSpPr>
            <p:nvPr/>
          </p:nvGrpSpPr>
          <p:grpSpPr bwMode="auto">
            <a:xfrm>
              <a:off x="6978327" y="4191715"/>
              <a:ext cx="1556456" cy="1672531"/>
              <a:chOff x="2789" y="3249"/>
              <a:chExt cx="590" cy="634"/>
            </a:xfrm>
          </p:grpSpPr>
          <p:grpSp>
            <p:nvGrpSpPr>
              <p:cNvPr id="261" name="Group 21"/>
              <p:cNvGrpSpPr>
                <a:grpSpLocks/>
              </p:cNvGrpSpPr>
              <p:nvPr/>
            </p:nvGrpSpPr>
            <p:grpSpPr bwMode="auto">
              <a:xfrm>
                <a:off x="2925" y="3249"/>
                <a:ext cx="454" cy="498"/>
                <a:chOff x="67" y="28"/>
                <a:chExt cx="454" cy="498"/>
              </a:xfrm>
            </p:grpSpPr>
            <p:sp>
              <p:nvSpPr>
                <p:cNvPr id="272" name="AutoShape 2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73" name="AutoShape 2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74" name="AutoShape 2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75" name="Line 2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76" name="Line 2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77" name="Line 2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78" name="Line 2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79" name="Line 2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80" name="Line 3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262" name="Group 31"/>
              <p:cNvGrpSpPr>
                <a:grpSpLocks/>
              </p:cNvGrpSpPr>
              <p:nvPr/>
            </p:nvGrpSpPr>
            <p:grpSpPr bwMode="auto">
              <a:xfrm>
                <a:off x="2789" y="3385"/>
                <a:ext cx="454" cy="498"/>
                <a:chOff x="67" y="28"/>
                <a:chExt cx="454" cy="498"/>
              </a:xfrm>
            </p:grpSpPr>
            <p:sp>
              <p:nvSpPr>
                <p:cNvPr id="263" name="AutoShape 3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64" name="AutoShape 3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65" name="AutoShape 3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66" name="Line 3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67" name="Line 3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68" name="Line 3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69" name="Line 3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70" name="Line 3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71" name="Line 4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</p:grpSp>
        <p:sp>
          <p:nvSpPr>
            <p:cNvPr id="260" name="AutoShape 41"/>
            <p:cNvSpPr>
              <a:spLocks noChangeArrowheads="1"/>
            </p:cNvSpPr>
            <p:nvPr/>
          </p:nvSpPr>
          <p:spPr bwMode="auto">
            <a:xfrm>
              <a:off x="6643702" y="3857628"/>
              <a:ext cx="2033944" cy="2152656"/>
            </a:xfrm>
            <a:prstGeom prst="cube">
              <a:avLst>
                <a:gd name="adj" fmla="val 22042"/>
              </a:avLst>
            </a:prstGeom>
            <a:solidFill>
              <a:schemeClr val="accent1">
                <a:alpha val="10196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>
              <a:noAutofit/>
            </a:bodyPr>
            <a:lstStyle/>
            <a:p>
              <a:endParaRPr lang="ja-JP" altLang="en-US"/>
            </a:p>
          </p:txBody>
        </p:sp>
      </p:grpSp>
      <p:sp>
        <p:nvSpPr>
          <p:cNvPr id="312" name="テキスト ボックス 311"/>
          <p:cNvSpPr txBox="1"/>
          <p:nvPr/>
        </p:nvSpPr>
        <p:spPr>
          <a:xfrm>
            <a:off x="5000628" y="5000636"/>
            <a:ext cx="465729" cy="465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" tIns="3600" rIns="3600" bIns="3600" rtlCol="0">
            <a:spAutoFit/>
          </a:bodyPr>
          <a:lstStyle/>
          <a:p>
            <a:r>
              <a:rPr kumimoji="1" lang="en-US" altLang="ja-JP" sz="500" dirty="0" smtClean="0">
                <a:latin typeface="Consolas" pitchFamily="49" charset="0"/>
              </a:rPr>
              <a:t>1: </a:t>
            </a:r>
            <a:r>
              <a:rPr lang="en-US" altLang="ja-JP" sz="500" dirty="0" err="1" smtClean="0">
                <a:latin typeface="Consolas" pitchFamily="49" charset="0"/>
              </a:rPr>
              <a:t>iterator</a:t>
            </a:r>
            <a:r>
              <a:rPr kumimoji="1" lang="en-US" altLang="ja-JP" sz="500" dirty="0" smtClean="0">
                <a:latin typeface="Consolas" pitchFamily="49" charset="0"/>
              </a:rPr>
              <a:t>()</a:t>
            </a:r>
          </a:p>
          <a:p>
            <a:r>
              <a:rPr lang="en-US" altLang="ja-JP" sz="500" dirty="0" smtClean="0">
                <a:latin typeface="Consolas" pitchFamily="49" charset="0"/>
              </a:rPr>
              <a:t>2: </a:t>
            </a:r>
            <a:r>
              <a:rPr lang="en-US" altLang="ja-JP" sz="500" dirty="0" err="1" smtClean="0">
                <a:latin typeface="Consolas" pitchFamily="49" charset="0"/>
              </a:rPr>
              <a:t>hasNext</a:t>
            </a:r>
            <a:r>
              <a:rPr lang="en-US" altLang="ja-JP" sz="500" dirty="0" smtClean="0">
                <a:latin typeface="Consolas" pitchFamily="49" charset="0"/>
              </a:rPr>
              <a:t>()</a:t>
            </a:r>
            <a:endParaRPr kumimoji="1" lang="en-US" altLang="ja-JP" sz="500" dirty="0" smtClean="0">
              <a:latin typeface="Consolas" pitchFamily="49" charset="0"/>
            </a:endParaRPr>
          </a:p>
          <a:p>
            <a:r>
              <a:rPr lang="en-US" altLang="ja-JP" sz="500" dirty="0" smtClean="0">
                <a:latin typeface="Consolas" pitchFamily="49" charset="0"/>
              </a:rPr>
              <a:t>3: LOOP</a:t>
            </a:r>
          </a:p>
          <a:p>
            <a:r>
              <a:rPr lang="en-US" altLang="ja-JP" sz="500" dirty="0" smtClean="0">
                <a:latin typeface="Consolas" pitchFamily="49" charset="0"/>
              </a:rPr>
              <a:t>4: next()</a:t>
            </a:r>
          </a:p>
          <a:p>
            <a:r>
              <a:rPr lang="en-US" altLang="ja-JP" sz="500" dirty="0" smtClean="0">
                <a:latin typeface="Consolas" pitchFamily="49" charset="0"/>
              </a:rPr>
              <a:t>5: </a:t>
            </a:r>
            <a:r>
              <a:rPr lang="en-US" altLang="ja-JP" sz="500" dirty="0" err="1" smtClean="0">
                <a:latin typeface="Consolas" pitchFamily="49" charset="0"/>
              </a:rPr>
              <a:t>hasNext</a:t>
            </a:r>
            <a:r>
              <a:rPr lang="en-US" altLang="ja-JP" sz="500" dirty="0" smtClean="0">
                <a:latin typeface="Consolas" pitchFamily="49" charset="0"/>
              </a:rPr>
              <a:t>()</a:t>
            </a:r>
          </a:p>
          <a:p>
            <a:r>
              <a:rPr kumimoji="1" lang="en-US" altLang="ja-JP" sz="500" dirty="0" smtClean="0">
                <a:latin typeface="Consolas" pitchFamily="49" charset="0"/>
              </a:rPr>
              <a:t>6: END_LOOP</a:t>
            </a:r>
            <a:endParaRPr kumimoji="1" lang="ja-JP" altLang="en-US" sz="500" dirty="0">
              <a:latin typeface="Consolas" pitchFamily="49" charset="0"/>
            </a:endParaRPr>
          </a:p>
        </p:txBody>
      </p:sp>
      <p:sp>
        <p:nvSpPr>
          <p:cNvPr id="313" name="テキスト ボックス 312"/>
          <p:cNvSpPr txBox="1"/>
          <p:nvPr/>
        </p:nvSpPr>
        <p:spPr>
          <a:xfrm>
            <a:off x="5000628" y="3857628"/>
            <a:ext cx="677326" cy="3150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" tIns="3600" rIns="3600" bIns="3600" rtlCol="0">
            <a:spAutoFit/>
          </a:bodyPr>
          <a:lstStyle/>
          <a:p>
            <a:r>
              <a:rPr kumimoji="1" lang="en-US" altLang="ja-JP" sz="500" dirty="0" smtClean="0">
                <a:latin typeface="Consolas" pitchFamily="49" charset="0"/>
              </a:rPr>
              <a:t>1: </a:t>
            </a:r>
            <a:r>
              <a:rPr kumimoji="1" lang="en-US" altLang="ja-JP" sz="500" dirty="0" err="1" smtClean="0">
                <a:latin typeface="Consolas" pitchFamily="49" charset="0"/>
              </a:rPr>
              <a:t>isDebugEnabled</a:t>
            </a:r>
            <a:r>
              <a:rPr kumimoji="1" lang="en-US" altLang="ja-JP" sz="500" dirty="0" smtClean="0">
                <a:latin typeface="Consolas" pitchFamily="49" charset="0"/>
              </a:rPr>
              <a:t>()</a:t>
            </a:r>
          </a:p>
          <a:p>
            <a:r>
              <a:rPr lang="en-US" altLang="ja-JP" sz="500" dirty="0" smtClean="0">
                <a:latin typeface="Consolas" pitchFamily="49" charset="0"/>
              </a:rPr>
              <a:t>2: IF</a:t>
            </a:r>
          </a:p>
          <a:p>
            <a:r>
              <a:rPr lang="en-US" altLang="ja-JP" sz="500" dirty="0" smtClean="0">
                <a:latin typeface="Consolas" pitchFamily="49" charset="0"/>
              </a:rPr>
              <a:t>3: debug()</a:t>
            </a:r>
          </a:p>
          <a:p>
            <a:r>
              <a:rPr kumimoji="1" lang="en-US" altLang="ja-JP" sz="500" dirty="0" smtClean="0">
                <a:latin typeface="Consolas" pitchFamily="49" charset="0"/>
              </a:rPr>
              <a:t>4: END_IF</a:t>
            </a:r>
            <a:endParaRPr kumimoji="1" lang="ja-JP" altLang="en-US" sz="500" dirty="0">
              <a:latin typeface="Consolas" pitchFamily="49" charset="0"/>
            </a:endParaRPr>
          </a:p>
        </p:txBody>
      </p:sp>
      <p:sp>
        <p:nvSpPr>
          <p:cNvPr id="319" name="テキスト ボックス 318"/>
          <p:cNvSpPr txBox="1"/>
          <p:nvPr/>
        </p:nvSpPr>
        <p:spPr>
          <a:xfrm>
            <a:off x="4857752" y="3714752"/>
            <a:ext cx="678638" cy="20647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none" lIns="36000" tIns="10800" rIns="36000" bIns="10800" rtlCol="0">
            <a:spAutoFit/>
          </a:bodyPr>
          <a:lstStyle/>
          <a:p>
            <a:r>
              <a:rPr kumimoji="1" lang="en-US" altLang="ja-JP" sz="1200" dirty="0" smtClean="0"/>
              <a:t>Logging</a:t>
            </a:r>
            <a:endParaRPr kumimoji="1" lang="ja-JP" altLang="en-US" sz="1200" dirty="0"/>
          </a:p>
        </p:txBody>
      </p:sp>
      <p:sp>
        <p:nvSpPr>
          <p:cNvPr id="320" name="テキスト ボックス 319"/>
          <p:cNvSpPr txBox="1"/>
          <p:nvPr/>
        </p:nvSpPr>
        <p:spPr>
          <a:xfrm>
            <a:off x="4786314" y="4857760"/>
            <a:ext cx="1140816" cy="20647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none" lIns="36000" tIns="10800" rIns="36000" bIns="10800" rtlCol="0">
            <a:spAutoFit/>
          </a:bodyPr>
          <a:lstStyle/>
          <a:p>
            <a:r>
              <a:rPr kumimoji="1" lang="en-US" altLang="ja-JP" sz="1200" dirty="0" smtClean="0"/>
              <a:t>Iterator idiom</a:t>
            </a:r>
            <a:endParaRPr kumimoji="1" lang="ja-JP" altLang="en-US" sz="1200" dirty="0"/>
          </a:p>
        </p:txBody>
      </p:sp>
      <p:cxnSp>
        <p:nvCxnSpPr>
          <p:cNvPr id="328" name="直線矢印コネクタ 327"/>
          <p:cNvCxnSpPr/>
          <p:nvPr/>
        </p:nvCxnSpPr>
        <p:spPr bwMode="auto">
          <a:xfrm>
            <a:off x="1785918" y="4929198"/>
            <a:ext cx="2928958" cy="214314"/>
          </a:xfrm>
          <a:prstGeom prst="straightConnector1">
            <a:avLst/>
          </a:prstGeom>
          <a:solidFill>
            <a:schemeClr val="bg1"/>
          </a:solidFill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grpSp>
        <p:nvGrpSpPr>
          <p:cNvPr id="338" name="グループ化 337"/>
          <p:cNvGrpSpPr/>
          <p:nvPr/>
        </p:nvGrpSpPr>
        <p:grpSpPr>
          <a:xfrm>
            <a:off x="4000496" y="5786454"/>
            <a:ext cx="642942" cy="714380"/>
            <a:chOff x="6643702" y="3857628"/>
            <a:chExt cx="2033944" cy="2152656"/>
          </a:xfrm>
        </p:grpSpPr>
        <p:grpSp>
          <p:nvGrpSpPr>
            <p:cNvPr id="339" name="Group 20"/>
            <p:cNvGrpSpPr>
              <a:grpSpLocks/>
            </p:cNvGrpSpPr>
            <p:nvPr/>
          </p:nvGrpSpPr>
          <p:grpSpPr bwMode="auto">
            <a:xfrm>
              <a:off x="6978327" y="4191713"/>
              <a:ext cx="1556456" cy="1672531"/>
              <a:chOff x="2789" y="3249"/>
              <a:chExt cx="590" cy="634"/>
            </a:xfrm>
          </p:grpSpPr>
          <p:grpSp>
            <p:nvGrpSpPr>
              <p:cNvPr id="341" name="Group 21"/>
              <p:cNvGrpSpPr>
                <a:grpSpLocks/>
              </p:cNvGrpSpPr>
              <p:nvPr/>
            </p:nvGrpSpPr>
            <p:grpSpPr bwMode="auto">
              <a:xfrm>
                <a:off x="2925" y="3249"/>
                <a:ext cx="454" cy="498"/>
                <a:chOff x="67" y="28"/>
                <a:chExt cx="454" cy="498"/>
              </a:xfrm>
            </p:grpSpPr>
            <p:sp>
              <p:nvSpPr>
                <p:cNvPr id="352" name="AutoShape 2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53" name="AutoShape 2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54" name="AutoShape 2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55" name="Line 2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56" name="Line 2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57" name="Line 2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58" name="Line 2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59" name="Line 2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60" name="Line 3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342" name="Group 31"/>
              <p:cNvGrpSpPr>
                <a:grpSpLocks/>
              </p:cNvGrpSpPr>
              <p:nvPr/>
            </p:nvGrpSpPr>
            <p:grpSpPr bwMode="auto">
              <a:xfrm>
                <a:off x="2789" y="3385"/>
                <a:ext cx="454" cy="498"/>
                <a:chOff x="67" y="28"/>
                <a:chExt cx="454" cy="498"/>
              </a:xfrm>
            </p:grpSpPr>
            <p:sp>
              <p:nvSpPr>
                <p:cNvPr id="343" name="AutoShape 3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44" name="AutoShape 3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45" name="AutoShape 3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46" name="Line 3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47" name="Line 3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48" name="Line 3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49" name="Line 3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50" name="Line 3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51" name="Line 4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</p:grpSp>
        <p:sp>
          <p:nvSpPr>
            <p:cNvPr id="340" name="AutoShape 41"/>
            <p:cNvSpPr>
              <a:spLocks noChangeArrowheads="1"/>
            </p:cNvSpPr>
            <p:nvPr/>
          </p:nvSpPr>
          <p:spPr bwMode="auto">
            <a:xfrm>
              <a:off x="6643702" y="3857628"/>
              <a:ext cx="2033944" cy="2152656"/>
            </a:xfrm>
            <a:prstGeom prst="cube">
              <a:avLst>
                <a:gd name="adj" fmla="val 22042"/>
              </a:avLst>
            </a:prstGeom>
            <a:solidFill>
              <a:schemeClr val="accent1">
                <a:alpha val="10196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>
              <a:noAutofit/>
            </a:bodyPr>
            <a:lstStyle/>
            <a:p>
              <a:endParaRPr lang="ja-JP" altLang="en-US"/>
            </a:p>
          </p:txBody>
        </p:sp>
      </p:grpSp>
      <p:cxnSp>
        <p:nvCxnSpPr>
          <p:cNvPr id="361" name="直線矢印コネクタ 360"/>
          <p:cNvCxnSpPr/>
          <p:nvPr/>
        </p:nvCxnSpPr>
        <p:spPr bwMode="auto">
          <a:xfrm rot="5400000" flipH="1" flipV="1">
            <a:off x="4643438" y="5500702"/>
            <a:ext cx="357187" cy="357187"/>
          </a:xfrm>
          <a:prstGeom prst="straightConnector1">
            <a:avLst/>
          </a:prstGeom>
          <a:solidFill>
            <a:schemeClr val="bg1"/>
          </a:solidFill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366" name="四角形吹き出し 365"/>
          <p:cNvSpPr/>
          <p:nvPr/>
        </p:nvSpPr>
        <p:spPr bwMode="auto">
          <a:xfrm>
            <a:off x="6500826" y="3714752"/>
            <a:ext cx="1000132" cy="575809"/>
          </a:xfrm>
          <a:prstGeom prst="wedgeRectCallout">
            <a:avLst>
              <a:gd name="adj1" fmla="val -122157"/>
              <a:gd name="adj2" fmla="val 21548"/>
            </a:avLst>
          </a:prstGeom>
          <a:solidFill>
            <a:schemeClr val="bg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36000" tIns="10800" rIns="36000" bIns="10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pitchFamily="50" charset="-128"/>
              </a:rPr>
              <a:t>Appears in </a:t>
            </a:r>
            <a:r>
              <a:rPr kumimoji="0" lang="en-US" altLang="ja-JP" sz="12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pitchFamily="50" charset="-128"/>
              </a:rPr>
              <a:t>only two 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pitchFamily="50" charset="-128"/>
              </a:rPr>
              <a:t>applications</a:t>
            </a:r>
            <a:endParaRPr kumimoji="0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</a:endParaRPr>
          </a:p>
        </p:txBody>
      </p:sp>
      <p:sp>
        <p:nvSpPr>
          <p:cNvPr id="367" name="四角形吹き出し 366"/>
          <p:cNvSpPr/>
          <p:nvPr/>
        </p:nvSpPr>
        <p:spPr bwMode="auto">
          <a:xfrm>
            <a:off x="6643702" y="4714884"/>
            <a:ext cx="1128714" cy="575809"/>
          </a:xfrm>
          <a:prstGeom prst="wedgeRectCallout">
            <a:avLst>
              <a:gd name="adj1" fmla="val -125471"/>
              <a:gd name="adj2" fmla="val 33250"/>
            </a:avLst>
          </a:prstGeom>
          <a:solidFill>
            <a:schemeClr val="bg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36000" tIns="10800" rIns="36000" bIns="10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pitchFamily="50" charset="-128"/>
              </a:rPr>
              <a:t>Appears in </a:t>
            </a:r>
            <a:r>
              <a:rPr kumimoji="0" lang="en-US" altLang="ja-JP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pitchFamily="50" charset="-128"/>
              </a:rPr>
              <a:t>almost all 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pitchFamily="50" charset="-128"/>
              </a:rPr>
              <a:t>applications</a:t>
            </a:r>
            <a:endParaRPr kumimoji="0" lang="ja-JP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pitchFamily="50" charset="-128"/>
            </a:endParaRPr>
          </a:p>
        </p:txBody>
      </p:sp>
      <p:pic>
        <p:nvPicPr>
          <p:cNvPr id="368" name="Picture 2" descr="C:\Users\m-itii\Desktop\x.e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5143512"/>
            <a:ext cx="400026" cy="366293"/>
          </a:xfrm>
          <a:prstGeom prst="rect">
            <a:avLst/>
          </a:prstGeom>
          <a:noFill/>
        </p:spPr>
      </p:pic>
      <p:pic>
        <p:nvPicPr>
          <p:cNvPr id="369" name="Picture 3" descr="C:\Users\m-itii\Desktop\o.e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6" y="4071942"/>
            <a:ext cx="357190" cy="4606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" grpId="0" animBg="1"/>
      <p:bldP spid="36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Approach overview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07950" y="1052513"/>
            <a:ext cx="8928100" cy="1733545"/>
          </a:xfrm>
        </p:spPr>
        <p:txBody>
          <a:bodyPr>
            <a:normAutofit fontScale="85000" lnSpcReduction="10000"/>
          </a:bodyPr>
          <a:lstStyle/>
          <a:p>
            <a:r>
              <a:rPr lang="en-US" altLang="ja-JP" dirty="0" smtClean="0"/>
              <a:t>Collect various applications</a:t>
            </a:r>
          </a:p>
          <a:p>
            <a:pPr lvl="1"/>
            <a:r>
              <a:rPr lang="en-US" altLang="ja-JP" dirty="0" smtClean="0"/>
              <a:t>Including target application</a:t>
            </a:r>
          </a:p>
          <a:p>
            <a:r>
              <a:rPr lang="en-US" altLang="ja-JP" dirty="0" smtClean="0"/>
              <a:t>Analyze the use-relation between the classes in the applications</a:t>
            </a:r>
          </a:p>
          <a:p>
            <a:r>
              <a:rPr lang="en-US" altLang="ja-JP" dirty="0" smtClean="0"/>
              <a:t>Measure universality metric for each classes</a:t>
            </a:r>
          </a:p>
          <a:p>
            <a:r>
              <a:rPr lang="en-US" altLang="ja-JP" dirty="0" smtClean="0"/>
              <a:t>Filter out the patterns comprising only universally-used classes.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2008/12/2</a:t>
            </a:r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err="1" smtClean="0"/>
              <a:t>AOAsia</a:t>
            </a:r>
            <a:r>
              <a:rPr kumimoji="1" lang="en-US" altLang="ja-JP" dirty="0" smtClean="0"/>
              <a:t> 4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97E4-03AD-42D4-BC9B-AC69FCAAF327}" type="slidenum">
              <a:rPr kumimoji="1" lang="ja-JP" altLang="en-US" smtClean="0"/>
              <a:pPr/>
              <a:t>6</a:t>
            </a:fld>
            <a:endParaRPr kumimoji="1" lang="ja-JP" altLang="en-US" dirty="0"/>
          </a:p>
        </p:txBody>
      </p:sp>
      <p:sp>
        <p:nvSpPr>
          <p:cNvPr id="83" name="Rectangle 98"/>
          <p:cNvSpPr>
            <a:spLocks noChangeArrowheads="1"/>
          </p:cNvSpPr>
          <p:nvPr/>
        </p:nvSpPr>
        <p:spPr bwMode="auto">
          <a:xfrm>
            <a:off x="6215074" y="4714884"/>
            <a:ext cx="1285884" cy="1143008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457200" indent="-457200" algn="l"/>
            <a:r>
              <a:rPr lang="en-US" altLang="ja-JP" sz="800" b="1" dirty="0">
                <a:latin typeface="MS UI Gothic" pitchFamily="50" charset="-128"/>
                <a:ea typeface="MS UI Gothic" pitchFamily="50" charset="-128"/>
              </a:rPr>
              <a:t>1. </a:t>
            </a:r>
            <a:r>
              <a:rPr lang="en-US" altLang="ja-JP" sz="800" b="1" dirty="0" smtClean="0">
                <a:latin typeface="MS UI Gothic" pitchFamily="50" charset="-128"/>
                <a:ea typeface="MS UI Gothic" pitchFamily="50" charset="-128"/>
              </a:rPr>
              <a:t>…………………………</a:t>
            </a:r>
          </a:p>
          <a:p>
            <a:pPr marL="457200" indent="-457200" algn="l"/>
            <a:r>
              <a:rPr lang="en-US" altLang="ja-JP" sz="800" b="1" dirty="0" smtClean="0">
                <a:latin typeface="MS UI Gothic" pitchFamily="50" charset="-128"/>
                <a:ea typeface="MS UI Gothic" pitchFamily="50" charset="-128"/>
              </a:rPr>
              <a:t>2. …………………………</a:t>
            </a:r>
          </a:p>
          <a:p>
            <a:pPr marL="457200" indent="-457200" algn="l"/>
            <a:r>
              <a:rPr lang="en-US" altLang="ja-JP" sz="800" b="1" dirty="0" smtClean="0">
                <a:latin typeface="MS UI Gothic" pitchFamily="50" charset="-128"/>
                <a:ea typeface="MS UI Gothic" pitchFamily="50" charset="-128"/>
              </a:rPr>
              <a:t>3</a:t>
            </a:r>
            <a:r>
              <a:rPr lang="en-US" altLang="ja-JP" sz="800" b="1" dirty="0">
                <a:latin typeface="MS UI Gothic" pitchFamily="50" charset="-128"/>
                <a:ea typeface="MS UI Gothic" pitchFamily="50" charset="-128"/>
              </a:rPr>
              <a:t>. </a:t>
            </a:r>
            <a:r>
              <a:rPr lang="en-US" altLang="ja-JP" sz="800" b="1" dirty="0" smtClean="0">
                <a:latin typeface="MS UI Gothic" pitchFamily="50" charset="-128"/>
                <a:ea typeface="MS UI Gothic" pitchFamily="50" charset="-128"/>
              </a:rPr>
              <a:t>…………………………</a:t>
            </a:r>
            <a:endParaRPr lang="en-US" altLang="ja-JP" sz="800" b="1" dirty="0">
              <a:latin typeface="MS UI Gothic" pitchFamily="50" charset="-128"/>
              <a:ea typeface="MS UI Gothic" pitchFamily="50" charset="-128"/>
            </a:endParaRPr>
          </a:p>
          <a:p>
            <a:pPr marL="457200" indent="-457200" algn="l"/>
            <a:r>
              <a:rPr lang="en-US" altLang="ja-JP" sz="800" b="1" dirty="0">
                <a:latin typeface="MS UI Gothic" pitchFamily="50" charset="-128"/>
                <a:ea typeface="MS UI Gothic" pitchFamily="50" charset="-128"/>
              </a:rPr>
              <a:t>4. </a:t>
            </a:r>
            <a:r>
              <a:rPr lang="en-US" altLang="ja-JP" sz="800" b="1" dirty="0" smtClean="0">
                <a:latin typeface="MS UI Gothic" pitchFamily="50" charset="-128"/>
                <a:ea typeface="MS UI Gothic" pitchFamily="50" charset="-128"/>
              </a:rPr>
              <a:t>…………………………</a:t>
            </a:r>
            <a:endParaRPr lang="en-US" altLang="ja-JP" sz="800" b="1" dirty="0">
              <a:latin typeface="MS UI Gothic" pitchFamily="50" charset="-128"/>
              <a:ea typeface="MS UI Gothic" pitchFamily="50" charset="-128"/>
            </a:endParaRPr>
          </a:p>
          <a:p>
            <a:pPr marL="457200" indent="-457200" algn="l"/>
            <a:r>
              <a:rPr lang="en-US" altLang="ja-JP" sz="800" b="1" dirty="0">
                <a:latin typeface="MS UI Gothic" pitchFamily="50" charset="-128"/>
                <a:ea typeface="MS UI Gothic" pitchFamily="50" charset="-128"/>
              </a:rPr>
              <a:t>5. </a:t>
            </a:r>
            <a:r>
              <a:rPr lang="en-US" altLang="ja-JP" sz="800" b="1" dirty="0" smtClean="0">
                <a:latin typeface="MS UI Gothic" pitchFamily="50" charset="-128"/>
                <a:ea typeface="MS UI Gothic" pitchFamily="50" charset="-128"/>
              </a:rPr>
              <a:t>…………………………</a:t>
            </a:r>
            <a:endParaRPr lang="en-US" altLang="ja-JP" sz="800" b="1" dirty="0">
              <a:latin typeface="MS UI Gothic" pitchFamily="50" charset="-128"/>
              <a:ea typeface="MS UI Gothic" pitchFamily="50" charset="-128"/>
            </a:endParaRPr>
          </a:p>
          <a:p>
            <a:pPr marL="457200" indent="-457200" algn="l"/>
            <a:r>
              <a:rPr lang="en-US" altLang="ja-JP" sz="800" b="1" dirty="0" smtClean="0">
                <a:latin typeface="MS UI Gothic" pitchFamily="50" charset="-128"/>
                <a:ea typeface="MS UI Gothic" pitchFamily="50" charset="-128"/>
              </a:rPr>
              <a:t>…</a:t>
            </a:r>
            <a:endParaRPr lang="en-US" altLang="ja-JP" sz="800" b="1" dirty="0">
              <a:latin typeface="MS UI Gothic" pitchFamily="50" charset="-128"/>
              <a:ea typeface="MS UI Gothic" pitchFamily="50" charset="-128"/>
            </a:endParaRPr>
          </a:p>
          <a:p>
            <a:pPr marL="457200" indent="-457200" algn="l"/>
            <a:r>
              <a:rPr lang="en-US" altLang="ja-JP" sz="800" b="1" dirty="0" smtClean="0">
                <a:latin typeface="MS UI Gothic" pitchFamily="50" charset="-128"/>
                <a:ea typeface="MS UI Gothic" pitchFamily="50" charset="-128"/>
              </a:rPr>
              <a:t>…</a:t>
            </a:r>
          </a:p>
          <a:p>
            <a:pPr marL="457200" indent="-457200" algn="l"/>
            <a:r>
              <a:rPr lang="en-US" altLang="ja-JP" sz="800" b="1" dirty="0" smtClean="0">
                <a:latin typeface="MS UI Gothic" pitchFamily="50" charset="-128"/>
                <a:ea typeface="MS UI Gothic" pitchFamily="50" charset="-128"/>
              </a:rPr>
              <a:t>…</a:t>
            </a:r>
            <a:endParaRPr lang="en-US" altLang="ja-JP" sz="800" b="1" dirty="0">
              <a:latin typeface="MS UI Gothic" pitchFamily="50" charset="-128"/>
              <a:ea typeface="MS UI Gothic" pitchFamily="50" charset="-128"/>
            </a:endParaRPr>
          </a:p>
        </p:txBody>
      </p:sp>
      <p:sp>
        <p:nvSpPr>
          <p:cNvPr id="84" name="右矢印 83"/>
          <p:cNvSpPr/>
          <p:nvPr/>
        </p:nvSpPr>
        <p:spPr bwMode="auto">
          <a:xfrm>
            <a:off x="2857488" y="4429132"/>
            <a:ext cx="571504" cy="1269224"/>
          </a:xfrm>
          <a:prstGeom prst="rightArrow">
            <a:avLst>
              <a:gd name="adj1" fmla="val 44883"/>
              <a:gd name="adj2" fmla="val 65978"/>
            </a:avLst>
          </a:prstGeom>
          <a:solidFill>
            <a:schemeClr val="accent3"/>
          </a:solidFill>
          <a:ln w="1905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85" name="右矢印 84"/>
          <p:cNvSpPr/>
          <p:nvPr/>
        </p:nvSpPr>
        <p:spPr bwMode="auto">
          <a:xfrm>
            <a:off x="5572132" y="4643446"/>
            <a:ext cx="571504" cy="1269224"/>
          </a:xfrm>
          <a:prstGeom prst="rightArrow">
            <a:avLst>
              <a:gd name="adj1" fmla="val 44883"/>
              <a:gd name="adj2" fmla="val 65978"/>
            </a:avLst>
          </a:prstGeom>
          <a:solidFill>
            <a:schemeClr val="accent3"/>
          </a:solidFill>
          <a:ln w="1905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09" name="右矢印 108"/>
          <p:cNvSpPr/>
          <p:nvPr/>
        </p:nvSpPr>
        <p:spPr bwMode="auto">
          <a:xfrm>
            <a:off x="2857488" y="3357562"/>
            <a:ext cx="520920" cy="599954"/>
          </a:xfrm>
          <a:prstGeom prst="rightArrow">
            <a:avLst>
              <a:gd name="adj1" fmla="val 44883"/>
              <a:gd name="adj2" fmla="val 65978"/>
            </a:avLst>
          </a:prstGeom>
          <a:solidFill>
            <a:schemeClr val="accent3"/>
          </a:solidFill>
          <a:ln w="1905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11" name="右矢印 110"/>
          <p:cNvSpPr/>
          <p:nvPr/>
        </p:nvSpPr>
        <p:spPr bwMode="auto">
          <a:xfrm>
            <a:off x="5072066" y="3374222"/>
            <a:ext cx="2214578" cy="554844"/>
          </a:xfrm>
          <a:prstGeom prst="rightArrow">
            <a:avLst>
              <a:gd name="adj1" fmla="val 44883"/>
              <a:gd name="adj2" fmla="val 65978"/>
            </a:avLst>
          </a:prstGeom>
          <a:solidFill>
            <a:schemeClr val="accent3"/>
          </a:solidFill>
          <a:ln w="1905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12" name="右矢印 111"/>
          <p:cNvSpPr/>
          <p:nvPr/>
        </p:nvSpPr>
        <p:spPr bwMode="auto">
          <a:xfrm rot="16200000">
            <a:off x="6287706" y="4070748"/>
            <a:ext cx="704856" cy="421492"/>
          </a:xfrm>
          <a:prstGeom prst="rightArrow">
            <a:avLst>
              <a:gd name="adj1" fmla="val 44883"/>
              <a:gd name="adj2" fmla="val 65978"/>
            </a:avLst>
          </a:prstGeom>
          <a:solidFill>
            <a:schemeClr val="accent3"/>
          </a:solidFill>
          <a:ln w="19050" cap="flat" cmpd="sng" algn="ctr">
            <a:solidFill>
              <a:schemeClr val="accent3">
                <a:lumMod val="50000"/>
              </a:schemeClr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1857356" y="3286124"/>
            <a:ext cx="928694" cy="857256"/>
          </a:xfrm>
          <a:prstGeom prst="rect">
            <a:avLst/>
          </a:prstGeom>
          <a:noFill/>
          <a:ln w="28575">
            <a:solidFill>
              <a:schemeClr val="accent2"/>
            </a:solidFill>
            <a:prstDash val="sysDot"/>
          </a:ln>
        </p:spPr>
        <p:txBody>
          <a:bodyPr wrap="none" rtlCol="0">
            <a:noAutofit/>
          </a:bodyPr>
          <a:lstStyle/>
          <a:p>
            <a:endParaRPr kumimoji="1" lang="ja-JP" altLang="en-US" dirty="0">
              <a:latin typeface="Consolas" pitchFamily="49" charset="0"/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4071934" y="3357562"/>
            <a:ext cx="278178" cy="28426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lIns="3600" tIns="3600" rIns="3600" bIns="3600" rtlCol="0">
            <a:spAutoFit/>
          </a:bodyPr>
          <a:lstStyle/>
          <a:p>
            <a:r>
              <a:rPr kumimoji="1" lang="en-US" altLang="ja-JP" sz="300" dirty="0" smtClean="0">
                <a:latin typeface="Consolas" pitchFamily="49" charset="0"/>
              </a:rPr>
              <a:t>1: </a:t>
            </a:r>
            <a:r>
              <a:rPr lang="en-US" altLang="ja-JP" sz="300" dirty="0" err="1" smtClean="0">
                <a:latin typeface="Consolas" pitchFamily="49" charset="0"/>
              </a:rPr>
              <a:t>iterator</a:t>
            </a:r>
            <a:r>
              <a:rPr kumimoji="1" lang="en-US" altLang="ja-JP" sz="300" dirty="0" smtClean="0">
                <a:latin typeface="Consolas" pitchFamily="49" charset="0"/>
              </a:rPr>
              <a:t>()</a:t>
            </a:r>
          </a:p>
          <a:p>
            <a:r>
              <a:rPr lang="en-US" altLang="ja-JP" sz="300" dirty="0" smtClean="0">
                <a:latin typeface="Consolas" pitchFamily="49" charset="0"/>
              </a:rPr>
              <a:t>2: </a:t>
            </a:r>
            <a:r>
              <a:rPr lang="en-US" altLang="ja-JP" sz="300" dirty="0" err="1" smtClean="0">
                <a:latin typeface="Consolas" pitchFamily="49" charset="0"/>
              </a:rPr>
              <a:t>hasNext</a:t>
            </a:r>
            <a:r>
              <a:rPr lang="en-US" altLang="ja-JP" sz="300" dirty="0" smtClean="0">
                <a:latin typeface="Consolas" pitchFamily="49" charset="0"/>
              </a:rPr>
              <a:t>()</a:t>
            </a:r>
            <a:endParaRPr kumimoji="1" lang="en-US" altLang="ja-JP" sz="300" dirty="0" smtClean="0">
              <a:latin typeface="Consolas" pitchFamily="49" charset="0"/>
            </a:endParaRPr>
          </a:p>
          <a:p>
            <a:r>
              <a:rPr lang="en-US" altLang="ja-JP" sz="300" dirty="0" smtClean="0">
                <a:latin typeface="Consolas" pitchFamily="49" charset="0"/>
              </a:rPr>
              <a:t>3: LOOP</a:t>
            </a:r>
          </a:p>
          <a:p>
            <a:r>
              <a:rPr lang="en-US" altLang="ja-JP" sz="300" dirty="0" smtClean="0">
                <a:latin typeface="Consolas" pitchFamily="49" charset="0"/>
              </a:rPr>
              <a:t>4: next()</a:t>
            </a:r>
          </a:p>
          <a:p>
            <a:r>
              <a:rPr lang="en-US" altLang="ja-JP" sz="300" dirty="0" smtClean="0">
                <a:latin typeface="Consolas" pitchFamily="49" charset="0"/>
              </a:rPr>
              <a:t>5: </a:t>
            </a:r>
            <a:r>
              <a:rPr lang="en-US" altLang="ja-JP" sz="300" dirty="0" err="1" smtClean="0">
                <a:latin typeface="Consolas" pitchFamily="49" charset="0"/>
              </a:rPr>
              <a:t>hasNext</a:t>
            </a:r>
            <a:r>
              <a:rPr lang="en-US" altLang="ja-JP" sz="300" dirty="0" smtClean="0">
                <a:latin typeface="Consolas" pitchFamily="49" charset="0"/>
              </a:rPr>
              <a:t>()</a:t>
            </a:r>
          </a:p>
          <a:p>
            <a:r>
              <a:rPr kumimoji="1" lang="en-US" altLang="ja-JP" sz="300" dirty="0" smtClean="0">
                <a:latin typeface="Consolas" pitchFamily="49" charset="0"/>
              </a:rPr>
              <a:t>6: END_LOOP</a:t>
            </a:r>
            <a:endParaRPr kumimoji="1" lang="ja-JP" altLang="en-US" sz="300" dirty="0">
              <a:latin typeface="Consolas" pitchFamily="49" charset="0"/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3714744" y="3857628"/>
            <a:ext cx="403213" cy="1919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lIns="3600" tIns="3600" rIns="3600" bIns="3600" rtlCol="0">
            <a:spAutoFit/>
          </a:bodyPr>
          <a:lstStyle/>
          <a:p>
            <a:r>
              <a:rPr kumimoji="1" lang="en-US" altLang="ja-JP" sz="300" dirty="0" smtClean="0">
                <a:latin typeface="Consolas" pitchFamily="49" charset="0"/>
              </a:rPr>
              <a:t>1: </a:t>
            </a:r>
            <a:r>
              <a:rPr kumimoji="1" lang="en-US" altLang="ja-JP" sz="300" dirty="0" err="1" smtClean="0">
                <a:latin typeface="Consolas" pitchFamily="49" charset="0"/>
              </a:rPr>
              <a:t>isDebugEnabled</a:t>
            </a:r>
            <a:r>
              <a:rPr kumimoji="1" lang="en-US" altLang="ja-JP" sz="300" dirty="0" smtClean="0">
                <a:latin typeface="Consolas" pitchFamily="49" charset="0"/>
              </a:rPr>
              <a:t>()</a:t>
            </a:r>
          </a:p>
          <a:p>
            <a:r>
              <a:rPr lang="en-US" altLang="ja-JP" sz="300" dirty="0" smtClean="0">
                <a:latin typeface="Consolas" pitchFamily="49" charset="0"/>
              </a:rPr>
              <a:t>2: IF</a:t>
            </a:r>
          </a:p>
          <a:p>
            <a:r>
              <a:rPr lang="en-US" altLang="ja-JP" sz="300" dirty="0" smtClean="0">
                <a:latin typeface="Consolas" pitchFamily="49" charset="0"/>
              </a:rPr>
              <a:t>3: debug()</a:t>
            </a:r>
          </a:p>
          <a:p>
            <a:r>
              <a:rPr kumimoji="1" lang="en-US" altLang="ja-JP" sz="300" dirty="0" smtClean="0">
                <a:latin typeface="Consolas" pitchFamily="49" charset="0"/>
              </a:rPr>
              <a:t>4: END_IF</a:t>
            </a:r>
            <a:endParaRPr kumimoji="1" lang="ja-JP" altLang="en-US" sz="300" dirty="0">
              <a:latin typeface="Consolas" pitchFamily="49" charset="0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4286248" y="3857628"/>
            <a:ext cx="278178" cy="1919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lIns="3600" tIns="3600" rIns="3600" bIns="3600" rtlCol="0">
            <a:spAutoFit/>
          </a:bodyPr>
          <a:lstStyle/>
          <a:p>
            <a:r>
              <a:rPr lang="en-US" altLang="ja-JP" sz="300" dirty="0" smtClean="0">
                <a:latin typeface="Consolas" pitchFamily="49" charset="0"/>
              </a:rPr>
              <a:t>1: activate</a:t>
            </a:r>
          </a:p>
          <a:p>
            <a:r>
              <a:rPr lang="en-US" altLang="ja-JP" sz="300" dirty="0" smtClean="0">
                <a:latin typeface="Consolas" pitchFamily="49" charset="0"/>
              </a:rPr>
              <a:t>2: IF</a:t>
            </a:r>
          </a:p>
          <a:p>
            <a:r>
              <a:rPr lang="en-US" altLang="ja-JP" sz="300" dirty="0" smtClean="0">
                <a:latin typeface="Consolas" pitchFamily="49" charset="0"/>
              </a:rPr>
              <a:t>3: deactivate</a:t>
            </a:r>
          </a:p>
          <a:p>
            <a:r>
              <a:rPr lang="en-US" altLang="ja-JP" sz="300" dirty="0" smtClean="0">
                <a:latin typeface="Consolas" pitchFamily="49" charset="0"/>
              </a:rPr>
              <a:t>4: END_IF</a:t>
            </a:r>
            <a:endParaRPr kumimoji="1" lang="ja-JP" altLang="en-US" sz="300" dirty="0">
              <a:latin typeface="Consolas" pitchFamily="49" charset="0"/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3643306" y="3500438"/>
            <a:ext cx="299017" cy="1457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lIns="3600" tIns="3600" rIns="3600" bIns="3600" rtlCol="0">
            <a:spAutoFit/>
          </a:bodyPr>
          <a:lstStyle/>
          <a:p>
            <a:r>
              <a:rPr lang="en-US" altLang="ja-JP" sz="300" dirty="0" smtClean="0">
                <a:latin typeface="Consolas" pitchFamily="49" charset="0"/>
              </a:rPr>
              <a:t>1: </a:t>
            </a:r>
            <a:r>
              <a:rPr lang="en-US" altLang="ja-JP" sz="300" dirty="0" err="1" smtClean="0">
                <a:latin typeface="Consolas" pitchFamily="49" charset="0"/>
              </a:rPr>
              <a:t>indexOf</a:t>
            </a:r>
            <a:endParaRPr lang="en-US" altLang="ja-JP" sz="300" dirty="0" smtClean="0">
              <a:latin typeface="Consolas" pitchFamily="49" charset="0"/>
            </a:endParaRPr>
          </a:p>
          <a:p>
            <a:r>
              <a:rPr lang="en-US" altLang="ja-JP" sz="300" dirty="0" smtClean="0">
                <a:latin typeface="Consolas" pitchFamily="49" charset="0"/>
              </a:rPr>
              <a:t>2: </a:t>
            </a:r>
            <a:r>
              <a:rPr lang="en-US" altLang="ja-JP" sz="300" dirty="0" err="1" smtClean="0">
                <a:latin typeface="Consolas" pitchFamily="49" charset="0"/>
              </a:rPr>
              <a:t>lastIndexOf</a:t>
            </a:r>
            <a:endParaRPr lang="en-US" altLang="ja-JP" sz="300" dirty="0" smtClean="0">
              <a:latin typeface="Consolas" pitchFamily="49" charset="0"/>
            </a:endParaRPr>
          </a:p>
          <a:p>
            <a:r>
              <a:rPr lang="en-US" altLang="ja-JP" sz="300" dirty="0" smtClean="0">
                <a:latin typeface="Consolas" pitchFamily="49" charset="0"/>
              </a:rPr>
              <a:t>3: substring</a:t>
            </a:r>
            <a:endParaRPr kumimoji="1" lang="ja-JP" altLang="en-US" sz="300" dirty="0">
              <a:latin typeface="Consolas" pitchFamily="49" charset="0"/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4572000" y="3500438"/>
            <a:ext cx="236500" cy="1919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lIns="3600" tIns="3600" rIns="3600" bIns="3600" rtlCol="0">
            <a:spAutoFit/>
          </a:bodyPr>
          <a:lstStyle/>
          <a:p>
            <a:r>
              <a:rPr lang="en-US" altLang="ja-JP" sz="300" dirty="0" smtClean="0">
                <a:latin typeface="Consolas" pitchFamily="49" charset="0"/>
              </a:rPr>
              <a:t>1: contains</a:t>
            </a:r>
          </a:p>
          <a:p>
            <a:r>
              <a:rPr lang="en-US" altLang="ja-JP" sz="300" dirty="0" smtClean="0">
                <a:latin typeface="Consolas" pitchFamily="49" charset="0"/>
              </a:rPr>
              <a:t>2: IF</a:t>
            </a:r>
          </a:p>
          <a:p>
            <a:r>
              <a:rPr lang="en-US" altLang="ja-JP" sz="300" dirty="0" smtClean="0">
                <a:latin typeface="Consolas" pitchFamily="49" charset="0"/>
              </a:rPr>
              <a:t>3: get</a:t>
            </a:r>
          </a:p>
          <a:p>
            <a:r>
              <a:rPr lang="en-US" altLang="ja-JP" sz="300" dirty="0" smtClean="0">
                <a:latin typeface="Consolas" pitchFamily="49" charset="0"/>
              </a:rPr>
              <a:t>4: END_IF</a:t>
            </a:r>
            <a:endParaRPr kumimoji="1" lang="ja-JP" altLang="en-US" sz="300" dirty="0">
              <a:latin typeface="Consolas" pitchFamily="49" charset="0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7929586" y="3357562"/>
            <a:ext cx="278178" cy="2842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" tIns="3600" rIns="3600" bIns="3600" rtlCol="0">
            <a:spAutoFit/>
          </a:bodyPr>
          <a:lstStyle/>
          <a:p>
            <a:r>
              <a:rPr kumimoji="1" lang="en-US" altLang="ja-JP" sz="300" dirty="0" smtClean="0">
                <a:latin typeface="Consolas" pitchFamily="49" charset="0"/>
              </a:rPr>
              <a:t>1: </a:t>
            </a:r>
            <a:r>
              <a:rPr lang="en-US" altLang="ja-JP" sz="300" dirty="0" err="1" smtClean="0">
                <a:latin typeface="Consolas" pitchFamily="49" charset="0"/>
              </a:rPr>
              <a:t>iterator</a:t>
            </a:r>
            <a:r>
              <a:rPr kumimoji="1" lang="en-US" altLang="ja-JP" sz="300" dirty="0" smtClean="0">
                <a:latin typeface="Consolas" pitchFamily="49" charset="0"/>
              </a:rPr>
              <a:t>()</a:t>
            </a:r>
          </a:p>
          <a:p>
            <a:r>
              <a:rPr lang="en-US" altLang="ja-JP" sz="300" dirty="0" smtClean="0">
                <a:latin typeface="Consolas" pitchFamily="49" charset="0"/>
              </a:rPr>
              <a:t>2: </a:t>
            </a:r>
            <a:r>
              <a:rPr lang="en-US" altLang="ja-JP" sz="300" dirty="0" err="1" smtClean="0">
                <a:latin typeface="Consolas" pitchFamily="49" charset="0"/>
              </a:rPr>
              <a:t>hasNext</a:t>
            </a:r>
            <a:r>
              <a:rPr lang="en-US" altLang="ja-JP" sz="300" dirty="0" smtClean="0">
                <a:latin typeface="Consolas" pitchFamily="49" charset="0"/>
              </a:rPr>
              <a:t>()</a:t>
            </a:r>
            <a:endParaRPr kumimoji="1" lang="en-US" altLang="ja-JP" sz="300" dirty="0" smtClean="0">
              <a:latin typeface="Consolas" pitchFamily="49" charset="0"/>
            </a:endParaRPr>
          </a:p>
          <a:p>
            <a:r>
              <a:rPr lang="en-US" altLang="ja-JP" sz="300" dirty="0" smtClean="0">
                <a:latin typeface="Consolas" pitchFamily="49" charset="0"/>
              </a:rPr>
              <a:t>3: LOOP</a:t>
            </a:r>
          </a:p>
          <a:p>
            <a:r>
              <a:rPr lang="en-US" altLang="ja-JP" sz="300" dirty="0" smtClean="0">
                <a:latin typeface="Consolas" pitchFamily="49" charset="0"/>
              </a:rPr>
              <a:t>4: next()</a:t>
            </a:r>
          </a:p>
          <a:p>
            <a:r>
              <a:rPr lang="en-US" altLang="ja-JP" sz="300" dirty="0" smtClean="0">
                <a:latin typeface="Consolas" pitchFamily="49" charset="0"/>
              </a:rPr>
              <a:t>5: </a:t>
            </a:r>
            <a:r>
              <a:rPr lang="en-US" altLang="ja-JP" sz="300" dirty="0" err="1" smtClean="0">
                <a:latin typeface="Consolas" pitchFamily="49" charset="0"/>
              </a:rPr>
              <a:t>hasNext</a:t>
            </a:r>
            <a:r>
              <a:rPr lang="en-US" altLang="ja-JP" sz="300" dirty="0" smtClean="0">
                <a:latin typeface="Consolas" pitchFamily="49" charset="0"/>
              </a:rPr>
              <a:t>()</a:t>
            </a:r>
          </a:p>
          <a:p>
            <a:r>
              <a:rPr kumimoji="1" lang="en-US" altLang="ja-JP" sz="300" dirty="0" smtClean="0">
                <a:latin typeface="Consolas" pitchFamily="49" charset="0"/>
              </a:rPr>
              <a:t>6: END_LOOP</a:t>
            </a:r>
            <a:endParaRPr kumimoji="1" lang="ja-JP" altLang="en-US" sz="300" dirty="0">
              <a:latin typeface="Consolas" pitchFamily="49" charset="0"/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7572396" y="3857628"/>
            <a:ext cx="403213" cy="1919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" tIns="3600" rIns="3600" bIns="3600" rtlCol="0">
            <a:spAutoFit/>
          </a:bodyPr>
          <a:lstStyle/>
          <a:p>
            <a:r>
              <a:rPr kumimoji="1" lang="en-US" altLang="ja-JP" sz="300" dirty="0" smtClean="0">
                <a:latin typeface="Consolas" pitchFamily="49" charset="0"/>
              </a:rPr>
              <a:t>1: </a:t>
            </a:r>
            <a:r>
              <a:rPr kumimoji="1" lang="en-US" altLang="ja-JP" sz="300" dirty="0" err="1" smtClean="0">
                <a:latin typeface="Consolas" pitchFamily="49" charset="0"/>
              </a:rPr>
              <a:t>isDebugEnabled</a:t>
            </a:r>
            <a:r>
              <a:rPr kumimoji="1" lang="en-US" altLang="ja-JP" sz="300" dirty="0" smtClean="0">
                <a:latin typeface="Consolas" pitchFamily="49" charset="0"/>
              </a:rPr>
              <a:t>()</a:t>
            </a:r>
          </a:p>
          <a:p>
            <a:r>
              <a:rPr lang="en-US" altLang="ja-JP" sz="300" dirty="0" smtClean="0">
                <a:latin typeface="Consolas" pitchFamily="49" charset="0"/>
              </a:rPr>
              <a:t>2: IF</a:t>
            </a:r>
          </a:p>
          <a:p>
            <a:r>
              <a:rPr lang="en-US" altLang="ja-JP" sz="300" dirty="0" smtClean="0">
                <a:latin typeface="Consolas" pitchFamily="49" charset="0"/>
              </a:rPr>
              <a:t>3: debug()</a:t>
            </a:r>
          </a:p>
          <a:p>
            <a:r>
              <a:rPr kumimoji="1" lang="en-US" altLang="ja-JP" sz="300" dirty="0" smtClean="0">
                <a:latin typeface="Consolas" pitchFamily="49" charset="0"/>
              </a:rPr>
              <a:t>4: END_IF</a:t>
            </a:r>
            <a:endParaRPr kumimoji="1" lang="ja-JP" altLang="en-US" sz="300" dirty="0">
              <a:latin typeface="Consolas" pitchFamily="49" charset="0"/>
            </a:endParaRP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8358214" y="3500438"/>
            <a:ext cx="278178" cy="1919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" tIns="3600" rIns="3600" bIns="3600" rtlCol="0">
            <a:spAutoFit/>
          </a:bodyPr>
          <a:lstStyle/>
          <a:p>
            <a:r>
              <a:rPr lang="en-US" altLang="ja-JP" sz="300" dirty="0" smtClean="0">
                <a:latin typeface="Consolas" pitchFamily="49" charset="0"/>
              </a:rPr>
              <a:t>1: activate</a:t>
            </a:r>
          </a:p>
          <a:p>
            <a:r>
              <a:rPr lang="en-US" altLang="ja-JP" sz="300" dirty="0" smtClean="0">
                <a:latin typeface="Consolas" pitchFamily="49" charset="0"/>
              </a:rPr>
              <a:t>2: IF</a:t>
            </a:r>
          </a:p>
          <a:p>
            <a:r>
              <a:rPr lang="en-US" altLang="ja-JP" sz="300" dirty="0" smtClean="0">
                <a:latin typeface="Consolas" pitchFamily="49" charset="0"/>
              </a:rPr>
              <a:t>3: deactivate</a:t>
            </a:r>
          </a:p>
          <a:p>
            <a:r>
              <a:rPr lang="en-US" altLang="ja-JP" sz="300" dirty="0" smtClean="0">
                <a:latin typeface="Consolas" pitchFamily="49" charset="0"/>
              </a:rPr>
              <a:t>4: END_IF</a:t>
            </a:r>
            <a:endParaRPr kumimoji="1" lang="ja-JP" altLang="en-US" sz="300" dirty="0">
              <a:latin typeface="Consolas" pitchFamily="49" charset="0"/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7500958" y="3500438"/>
            <a:ext cx="299017" cy="1457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" tIns="3600" rIns="3600" bIns="3600" rtlCol="0">
            <a:spAutoFit/>
          </a:bodyPr>
          <a:lstStyle/>
          <a:p>
            <a:r>
              <a:rPr lang="en-US" altLang="ja-JP" sz="300" dirty="0" smtClean="0">
                <a:latin typeface="Consolas" pitchFamily="49" charset="0"/>
              </a:rPr>
              <a:t>1: </a:t>
            </a:r>
            <a:r>
              <a:rPr lang="en-US" altLang="ja-JP" sz="300" dirty="0" err="1" smtClean="0">
                <a:latin typeface="Consolas" pitchFamily="49" charset="0"/>
              </a:rPr>
              <a:t>indexOf</a:t>
            </a:r>
            <a:endParaRPr lang="en-US" altLang="ja-JP" sz="300" dirty="0" smtClean="0">
              <a:latin typeface="Consolas" pitchFamily="49" charset="0"/>
            </a:endParaRPr>
          </a:p>
          <a:p>
            <a:r>
              <a:rPr lang="en-US" altLang="ja-JP" sz="300" dirty="0" smtClean="0">
                <a:latin typeface="Consolas" pitchFamily="49" charset="0"/>
              </a:rPr>
              <a:t>2: </a:t>
            </a:r>
            <a:r>
              <a:rPr lang="en-US" altLang="ja-JP" sz="300" dirty="0" err="1" smtClean="0">
                <a:latin typeface="Consolas" pitchFamily="49" charset="0"/>
              </a:rPr>
              <a:t>lastIndexOf</a:t>
            </a:r>
            <a:endParaRPr lang="en-US" altLang="ja-JP" sz="300" dirty="0" smtClean="0">
              <a:latin typeface="Consolas" pitchFamily="49" charset="0"/>
            </a:endParaRPr>
          </a:p>
          <a:p>
            <a:r>
              <a:rPr lang="en-US" altLang="ja-JP" sz="300" dirty="0" smtClean="0">
                <a:latin typeface="Consolas" pitchFamily="49" charset="0"/>
              </a:rPr>
              <a:t>3: substring</a:t>
            </a:r>
            <a:endParaRPr kumimoji="1" lang="ja-JP" altLang="en-US" sz="300" dirty="0">
              <a:latin typeface="Consolas" pitchFamily="49" charset="0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8143900" y="3857628"/>
            <a:ext cx="236500" cy="1919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3600" tIns="3600" rIns="3600" bIns="3600" rtlCol="0">
            <a:spAutoFit/>
          </a:bodyPr>
          <a:lstStyle/>
          <a:p>
            <a:r>
              <a:rPr lang="en-US" altLang="ja-JP" sz="300" dirty="0" smtClean="0">
                <a:latin typeface="Consolas" pitchFamily="49" charset="0"/>
              </a:rPr>
              <a:t>1: contains</a:t>
            </a:r>
          </a:p>
          <a:p>
            <a:r>
              <a:rPr lang="en-US" altLang="ja-JP" sz="300" dirty="0" smtClean="0">
                <a:latin typeface="Consolas" pitchFamily="49" charset="0"/>
              </a:rPr>
              <a:t>2: IF</a:t>
            </a:r>
          </a:p>
          <a:p>
            <a:r>
              <a:rPr lang="en-US" altLang="ja-JP" sz="300" dirty="0" smtClean="0">
                <a:latin typeface="Consolas" pitchFamily="49" charset="0"/>
              </a:rPr>
              <a:t>3: get</a:t>
            </a:r>
          </a:p>
          <a:p>
            <a:r>
              <a:rPr lang="en-US" altLang="ja-JP" sz="300" dirty="0" smtClean="0">
                <a:latin typeface="Consolas" pitchFamily="49" charset="0"/>
              </a:rPr>
              <a:t>4: END_IF</a:t>
            </a:r>
            <a:endParaRPr kumimoji="1" lang="ja-JP" altLang="en-US" sz="300" dirty="0">
              <a:latin typeface="Consolas" pitchFamily="49" charset="0"/>
            </a:endParaRPr>
          </a:p>
        </p:txBody>
      </p:sp>
      <p:pic>
        <p:nvPicPr>
          <p:cNvPr id="88" name="Picture 3" descr="C:\Users\m-itii\Desktop\o.e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01090" y="3429000"/>
            <a:ext cx="285752" cy="368546"/>
          </a:xfrm>
          <a:prstGeom prst="rect">
            <a:avLst/>
          </a:prstGeom>
          <a:noFill/>
        </p:spPr>
      </p:pic>
      <p:pic>
        <p:nvPicPr>
          <p:cNvPr id="95" name="Picture 2" descr="C:\Users\m-itii\Desktop\x.e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24" y="3286124"/>
            <a:ext cx="357190" cy="327070"/>
          </a:xfrm>
          <a:prstGeom prst="rect">
            <a:avLst/>
          </a:prstGeom>
          <a:noFill/>
        </p:spPr>
      </p:pic>
      <p:pic>
        <p:nvPicPr>
          <p:cNvPr id="101" name="Picture 2" descr="C:\Users\m-itii\Desktop\x.e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9520" y="3357562"/>
            <a:ext cx="357190" cy="327070"/>
          </a:xfrm>
          <a:prstGeom prst="rect">
            <a:avLst/>
          </a:prstGeom>
          <a:noFill/>
        </p:spPr>
      </p:pic>
      <p:pic>
        <p:nvPicPr>
          <p:cNvPr id="102" name="Picture 2" descr="C:\Users\m-itii\Desktop\x.e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15338" y="3857628"/>
            <a:ext cx="357190" cy="327070"/>
          </a:xfrm>
          <a:prstGeom prst="rect">
            <a:avLst/>
          </a:prstGeom>
          <a:noFill/>
        </p:spPr>
      </p:pic>
      <p:pic>
        <p:nvPicPr>
          <p:cNvPr id="103" name="Picture 3" descr="C:\Users\m-itii\Desktop\o.e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58" y="3786190"/>
            <a:ext cx="285752" cy="368546"/>
          </a:xfrm>
          <a:prstGeom prst="rect">
            <a:avLst/>
          </a:prstGeom>
          <a:noFill/>
        </p:spPr>
      </p:pic>
      <p:grpSp>
        <p:nvGrpSpPr>
          <p:cNvPr id="116" name="グループ化 115"/>
          <p:cNvGrpSpPr/>
          <p:nvPr/>
        </p:nvGrpSpPr>
        <p:grpSpPr>
          <a:xfrm>
            <a:off x="2000232" y="4214818"/>
            <a:ext cx="642942" cy="714380"/>
            <a:chOff x="6643702" y="3857628"/>
            <a:chExt cx="2033944" cy="2152656"/>
          </a:xfrm>
        </p:grpSpPr>
        <p:grpSp>
          <p:nvGrpSpPr>
            <p:cNvPr id="117" name="Group 20"/>
            <p:cNvGrpSpPr>
              <a:grpSpLocks/>
            </p:cNvGrpSpPr>
            <p:nvPr/>
          </p:nvGrpSpPr>
          <p:grpSpPr bwMode="auto">
            <a:xfrm>
              <a:off x="6978327" y="4191715"/>
              <a:ext cx="1556456" cy="1672531"/>
              <a:chOff x="2789" y="3249"/>
              <a:chExt cx="590" cy="634"/>
            </a:xfrm>
          </p:grpSpPr>
          <p:grpSp>
            <p:nvGrpSpPr>
              <p:cNvPr id="119" name="Group 21"/>
              <p:cNvGrpSpPr>
                <a:grpSpLocks/>
              </p:cNvGrpSpPr>
              <p:nvPr/>
            </p:nvGrpSpPr>
            <p:grpSpPr bwMode="auto">
              <a:xfrm>
                <a:off x="2925" y="3249"/>
                <a:ext cx="454" cy="498"/>
                <a:chOff x="67" y="28"/>
                <a:chExt cx="454" cy="498"/>
              </a:xfrm>
            </p:grpSpPr>
            <p:sp>
              <p:nvSpPr>
                <p:cNvPr id="130" name="AutoShape 2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1" name="AutoShape 2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2" name="AutoShape 2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3" name="Line 2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34" name="Line 2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35" name="Line 2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36" name="Line 2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37" name="Line 2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38" name="Line 3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20" name="Group 31"/>
              <p:cNvGrpSpPr>
                <a:grpSpLocks/>
              </p:cNvGrpSpPr>
              <p:nvPr/>
            </p:nvGrpSpPr>
            <p:grpSpPr bwMode="auto">
              <a:xfrm>
                <a:off x="2789" y="3385"/>
                <a:ext cx="454" cy="498"/>
                <a:chOff x="67" y="28"/>
                <a:chExt cx="454" cy="498"/>
              </a:xfrm>
            </p:grpSpPr>
            <p:sp>
              <p:nvSpPr>
                <p:cNvPr id="121" name="AutoShape 3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22" name="AutoShape 3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23" name="AutoShape 3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24" name="Line 3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25" name="Line 3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26" name="Line 3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27" name="Line 3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28" name="Line 3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29" name="Line 4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</p:grpSp>
        <p:sp>
          <p:nvSpPr>
            <p:cNvPr id="118" name="AutoShape 41"/>
            <p:cNvSpPr>
              <a:spLocks noChangeArrowheads="1"/>
            </p:cNvSpPr>
            <p:nvPr/>
          </p:nvSpPr>
          <p:spPr bwMode="auto">
            <a:xfrm>
              <a:off x="6643702" y="3857628"/>
              <a:ext cx="2033944" cy="2152656"/>
            </a:xfrm>
            <a:prstGeom prst="cube">
              <a:avLst>
                <a:gd name="adj" fmla="val 22042"/>
              </a:avLst>
            </a:prstGeom>
            <a:solidFill>
              <a:schemeClr val="accent1">
                <a:alpha val="10196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>
              <a:noAutofit/>
            </a:bodyPr>
            <a:lstStyle/>
            <a:p>
              <a:endParaRPr lang="ja-JP" altLang="en-US"/>
            </a:p>
          </p:txBody>
        </p:sp>
      </p:grpSp>
      <p:grpSp>
        <p:nvGrpSpPr>
          <p:cNvPr id="139" name="グループ化 138"/>
          <p:cNvGrpSpPr/>
          <p:nvPr/>
        </p:nvGrpSpPr>
        <p:grpSpPr>
          <a:xfrm>
            <a:off x="2000232" y="3357562"/>
            <a:ext cx="642942" cy="714380"/>
            <a:chOff x="6643702" y="3857628"/>
            <a:chExt cx="2033944" cy="2152656"/>
          </a:xfrm>
        </p:grpSpPr>
        <p:grpSp>
          <p:nvGrpSpPr>
            <p:cNvPr id="140" name="Group 20"/>
            <p:cNvGrpSpPr>
              <a:grpSpLocks/>
            </p:cNvGrpSpPr>
            <p:nvPr/>
          </p:nvGrpSpPr>
          <p:grpSpPr bwMode="auto">
            <a:xfrm>
              <a:off x="6978327" y="4191715"/>
              <a:ext cx="1556456" cy="1672531"/>
              <a:chOff x="2789" y="3249"/>
              <a:chExt cx="590" cy="634"/>
            </a:xfrm>
          </p:grpSpPr>
          <p:grpSp>
            <p:nvGrpSpPr>
              <p:cNvPr id="142" name="Group 21"/>
              <p:cNvGrpSpPr>
                <a:grpSpLocks/>
              </p:cNvGrpSpPr>
              <p:nvPr/>
            </p:nvGrpSpPr>
            <p:grpSpPr bwMode="auto">
              <a:xfrm>
                <a:off x="2925" y="3249"/>
                <a:ext cx="454" cy="498"/>
                <a:chOff x="67" y="28"/>
                <a:chExt cx="454" cy="498"/>
              </a:xfrm>
            </p:grpSpPr>
            <p:sp>
              <p:nvSpPr>
                <p:cNvPr id="153" name="AutoShape 2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54" name="AutoShape 2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55" name="AutoShape 2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56" name="Line 2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57" name="Line 2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58" name="Line 2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59" name="Line 2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60" name="Line 2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61" name="Line 3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3" name="Group 31"/>
              <p:cNvGrpSpPr>
                <a:grpSpLocks/>
              </p:cNvGrpSpPr>
              <p:nvPr/>
            </p:nvGrpSpPr>
            <p:grpSpPr bwMode="auto">
              <a:xfrm>
                <a:off x="2789" y="3385"/>
                <a:ext cx="454" cy="498"/>
                <a:chOff x="67" y="28"/>
                <a:chExt cx="454" cy="498"/>
              </a:xfrm>
            </p:grpSpPr>
            <p:sp>
              <p:nvSpPr>
                <p:cNvPr id="144" name="AutoShape 3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5" name="AutoShape 3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6" name="AutoShape 3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7" name="Line 3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48" name="Line 3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49" name="Line 3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50" name="Line 3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51" name="Line 3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152" name="Line 4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</p:grpSp>
        <p:sp>
          <p:nvSpPr>
            <p:cNvPr id="141" name="AutoShape 41"/>
            <p:cNvSpPr>
              <a:spLocks noChangeArrowheads="1"/>
            </p:cNvSpPr>
            <p:nvPr/>
          </p:nvSpPr>
          <p:spPr bwMode="auto">
            <a:xfrm>
              <a:off x="6643702" y="3857628"/>
              <a:ext cx="2033944" cy="2152656"/>
            </a:xfrm>
            <a:prstGeom prst="cube">
              <a:avLst>
                <a:gd name="adj" fmla="val 22042"/>
              </a:avLst>
            </a:prstGeom>
            <a:solidFill>
              <a:schemeClr val="accent1">
                <a:alpha val="10196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>
              <a:noAutofit/>
            </a:bodyPr>
            <a:lstStyle/>
            <a:p>
              <a:endParaRPr lang="ja-JP" altLang="en-US"/>
            </a:p>
          </p:txBody>
        </p:sp>
      </p:grpSp>
      <p:grpSp>
        <p:nvGrpSpPr>
          <p:cNvPr id="231" name="グループ化 230"/>
          <p:cNvGrpSpPr/>
          <p:nvPr/>
        </p:nvGrpSpPr>
        <p:grpSpPr>
          <a:xfrm>
            <a:off x="2000232" y="5072074"/>
            <a:ext cx="642942" cy="714380"/>
            <a:chOff x="6643702" y="3857628"/>
            <a:chExt cx="2033944" cy="2152656"/>
          </a:xfrm>
        </p:grpSpPr>
        <p:grpSp>
          <p:nvGrpSpPr>
            <p:cNvPr id="232" name="Group 20"/>
            <p:cNvGrpSpPr>
              <a:grpSpLocks/>
            </p:cNvGrpSpPr>
            <p:nvPr/>
          </p:nvGrpSpPr>
          <p:grpSpPr bwMode="auto">
            <a:xfrm>
              <a:off x="6978327" y="4191715"/>
              <a:ext cx="1556456" cy="1672531"/>
              <a:chOff x="2789" y="3249"/>
              <a:chExt cx="590" cy="634"/>
            </a:xfrm>
          </p:grpSpPr>
          <p:grpSp>
            <p:nvGrpSpPr>
              <p:cNvPr id="234" name="Group 21"/>
              <p:cNvGrpSpPr>
                <a:grpSpLocks/>
              </p:cNvGrpSpPr>
              <p:nvPr/>
            </p:nvGrpSpPr>
            <p:grpSpPr bwMode="auto">
              <a:xfrm>
                <a:off x="2925" y="3249"/>
                <a:ext cx="454" cy="498"/>
                <a:chOff x="67" y="28"/>
                <a:chExt cx="454" cy="498"/>
              </a:xfrm>
            </p:grpSpPr>
            <p:sp>
              <p:nvSpPr>
                <p:cNvPr id="245" name="AutoShape 2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46" name="AutoShape 2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47" name="AutoShape 2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48" name="Line 2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9" name="Line 2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0" name="Line 2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1" name="Line 2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2" name="Line 2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53" name="Line 3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235" name="Group 31"/>
              <p:cNvGrpSpPr>
                <a:grpSpLocks/>
              </p:cNvGrpSpPr>
              <p:nvPr/>
            </p:nvGrpSpPr>
            <p:grpSpPr bwMode="auto">
              <a:xfrm>
                <a:off x="2789" y="3385"/>
                <a:ext cx="454" cy="498"/>
                <a:chOff x="67" y="28"/>
                <a:chExt cx="454" cy="498"/>
              </a:xfrm>
            </p:grpSpPr>
            <p:sp>
              <p:nvSpPr>
                <p:cNvPr id="236" name="AutoShape 3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37" name="AutoShape 3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38" name="AutoShape 3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239" name="Line 3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0" name="Line 3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1" name="Line 3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2" name="Line 3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3" name="Line 3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244" name="Line 4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</p:grpSp>
        <p:sp>
          <p:nvSpPr>
            <p:cNvPr id="233" name="AutoShape 41"/>
            <p:cNvSpPr>
              <a:spLocks noChangeArrowheads="1"/>
            </p:cNvSpPr>
            <p:nvPr/>
          </p:nvSpPr>
          <p:spPr bwMode="auto">
            <a:xfrm>
              <a:off x="6643702" y="3857628"/>
              <a:ext cx="2033944" cy="2152656"/>
            </a:xfrm>
            <a:prstGeom prst="cube">
              <a:avLst>
                <a:gd name="adj" fmla="val 22042"/>
              </a:avLst>
            </a:prstGeom>
            <a:solidFill>
              <a:schemeClr val="accent1">
                <a:alpha val="10196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>
              <a:noAutofit/>
            </a:bodyPr>
            <a:lstStyle/>
            <a:p>
              <a:endParaRPr lang="ja-JP" altLang="en-US"/>
            </a:p>
          </p:txBody>
        </p:sp>
      </p:grpSp>
      <p:grpSp>
        <p:nvGrpSpPr>
          <p:cNvPr id="307" name="グループ化 306"/>
          <p:cNvGrpSpPr/>
          <p:nvPr/>
        </p:nvGrpSpPr>
        <p:grpSpPr>
          <a:xfrm>
            <a:off x="1142976" y="4214818"/>
            <a:ext cx="642942" cy="714380"/>
            <a:chOff x="6643702" y="3857628"/>
            <a:chExt cx="2033944" cy="2152656"/>
          </a:xfrm>
        </p:grpSpPr>
        <p:grpSp>
          <p:nvGrpSpPr>
            <p:cNvPr id="308" name="Group 20"/>
            <p:cNvGrpSpPr>
              <a:grpSpLocks/>
            </p:cNvGrpSpPr>
            <p:nvPr/>
          </p:nvGrpSpPr>
          <p:grpSpPr bwMode="auto">
            <a:xfrm>
              <a:off x="6978327" y="4191713"/>
              <a:ext cx="1556456" cy="1672531"/>
              <a:chOff x="2789" y="3249"/>
              <a:chExt cx="590" cy="634"/>
            </a:xfrm>
          </p:grpSpPr>
          <p:grpSp>
            <p:nvGrpSpPr>
              <p:cNvPr id="310" name="Group 21"/>
              <p:cNvGrpSpPr>
                <a:grpSpLocks/>
              </p:cNvGrpSpPr>
              <p:nvPr/>
            </p:nvGrpSpPr>
            <p:grpSpPr bwMode="auto">
              <a:xfrm>
                <a:off x="2925" y="3249"/>
                <a:ext cx="454" cy="498"/>
                <a:chOff x="67" y="28"/>
                <a:chExt cx="454" cy="498"/>
              </a:xfrm>
            </p:grpSpPr>
            <p:sp>
              <p:nvSpPr>
                <p:cNvPr id="321" name="AutoShape 2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22" name="AutoShape 2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23" name="AutoShape 2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24" name="Line 2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25" name="Line 2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26" name="Line 2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27" name="Line 2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28" name="Line 2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29" name="Line 3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311" name="Group 31"/>
              <p:cNvGrpSpPr>
                <a:grpSpLocks/>
              </p:cNvGrpSpPr>
              <p:nvPr/>
            </p:nvGrpSpPr>
            <p:grpSpPr bwMode="auto">
              <a:xfrm>
                <a:off x="2789" y="3385"/>
                <a:ext cx="454" cy="498"/>
                <a:chOff x="67" y="28"/>
                <a:chExt cx="454" cy="498"/>
              </a:xfrm>
            </p:grpSpPr>
            <p:sp>
              <p:nvSpPr>
                <p:cNvPr id="312" name="AutoShape 3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13" name="AutoShape 3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14" name="AutoShape 3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15" name="Line 3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16" name="Line 3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17" name="Line 3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18" name="Line 3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19" name="Line 3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20" name="Line 4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</p:grpSp>
        <p:sp>
          <p:nvSpPr>
            <p:cNvPr id="309" name="AutoShape 41"/>
            <p:cNvSpPr>
              <a:spLocks noChangeArrowheads="1"/>
            </p:cNvSpPr>
            <p:nvPr/>
          </p:nvSpPr>
          <p:spPr bwMode="auto">
            <a:xfrm>
              <a:off x="6643702" y="3857628"/>
              <a:ext cx="2033944" cy="2152656"/>
            </a:xfrm>
            <a:prstGeom prst="cube">
              <a:avLst>
                <a:gd name="adj" fmla="val 22042"/>
              </a:avLst>
            </a:prstGeom>
            <a:solidFill>
              <a:schemeClr val="accent1">
                <a:alpha val="10196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>
              <a:noAutofit/>
            </a:bodyPr>
            <a:lstStyle/>
            <a:p>
              <a:endParaRPr lang="ja-JP" altLang="en-US"/>
            </a:p>
          </p:txBody>
        </p:sp>
      </p:grpSp>
      <p:grpSp>
        <p:nvGrpSpPr>
          <p:cNvPr id="330" name="グループ化 329"/>
          <p:cNvGrpSpPr/>
          <p:nvPr/>
        </p:nvGrpSpPr>
        <p:grpSpPr>
          <a:xfrm>
            <a:off x="1142976" y="3357562"/>
            <a:ext cx="642942" cy="714380"/>
            <a:chOff x="6643702" y="3857628"/>
            <a:chExt cx="2033944" cy="2152656"/>
          </a:xfrm>
        </p:grpSpPr>
        <p:grpSp>
          <p:nvGrpSpPr>
            <p:cNvPr id="331" name="Group 20"/>
            <p:cNvGrpSpPr>
              <a:grpSpLocks/>
            </p:cNvGrpSpPr>
            <p:nvPr/>
          </p:nvGrpSpPr>
          <p:grpSpPr bwMode="auto">
            <a:xfrm>
              <a:off x="6978327" y="4191713"/>
              <a:ext cx="1556456" cy="1672531"/>
              <a:chOff x="2789" y="3249"/>
              <a:chExt cx="590" cy="634"/>
            </a:xfrm>
          </p:grpSpPr>
          <p:grpSp>
            <p:nvGrpSpPr>
              <p:cNvPr id="333" name="Group 21"/>
              <p:cNvGrpSpPr>
                <a:grpSpLocks/>
              </p:cNvGrpSpPr>
              <p:nvPr/>
            </p:nvGrpSpPr>
            <p:grpSpPr bwMode="auto">
              <a:xfrm>
                <a:off x="2925" y="3249"/>
                <a:ext cx="454" cy="498"/>
                <a:chOff x="67" y="28"/>
                <a:chExt cx="454" cy="498"/>
              </a:xfrm>
            </p:grpSpPr>
            <p:sp>
              <p:nvSpPr>
                <p:cNvPr id="344" name="AutoShape 2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45" name="AutoShape 2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46" name="AutoShape 2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47" name="Line 2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48" name="Line 2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49" name="Line 2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50" name="Line 2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51" name="Line 2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52" name="Line 3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334" name="Group 31"/>
              <p:cNvGrpSpPr>
                <a:grpSpLocks/>
              </p:cNvGrpSpPr>
              <p:nvPr/>
            </p:nvGrpSpPr>
            <p:grpSpPr bwMode="auto">
              <a:xfrm>
                <a:off x="2789" y="3385"/>
                <a:ext cx="454" cy="498"/>
                <a:chOff x="67" y="28"/>
                <a:chExt cx="454" cy="498"/>
              </a:xfrm>
            </p:grpSpPr>
            <p:sp>
              <p:nvSpPr>
                <p:cNvPr id="335" name="AutoShape 3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36" name="AutoShape 3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37" name="AutoShape 3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38" name="Line 3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39" name="Line 3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40" name="Line 3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41" name="Line 3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42" name="Line 3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43" name="Line 4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</p:grpSp>
        <p:sp>
          <p:nvSpPr>
            <p:cNvPr id="332" name="AutoShape 41"/>
            <p:cNvSpPr>
              <a:spLocks noChangeArrowheads="1"/>
            </p:cNvSpPr>
            <p:nvPr/>
          </p:nvSpPr>
          <p:spPr bwMode="auto">
            <a:xfrm>
              <a:off x="6643702" y="3857628"/>
              <a:ext cx="2033944" cy="2152656"/>
            </a:xfrm>
            <a:prstGeom prst="cube">
              <a:avLst>
                <a:gd name="adj" fmla="val 22042"/>
              </a:avLst>
            </a:prstGeom>
            <a:solidFill>
              <a:schemeClr val="accent1">
                <a:alpha val="10196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>
              <a:noAutofit/>
            </a:bodyPr>
            <a:lstStyle/>
            <a:p>
              <a:endParaRPr lang="ja-JP" altLang="en-US"/>
            </a:p>
          </p:txBody>
        </p:sp>
      </p:grpSp>
      <p:grpSp>
        <p:nvGrpSpPr>
          <p:cNvPr id="353" name="グループ化 352"/>
          <p:cNvGrpSpPr/>
          <p:nvPr/>
        </p:nvGrpSpPr>
        <p:grpSpPr>
          <a:xfrm>
            <a:off x="1142976" y="5072074"/>
            <a:ext cx="642942" cy="714380"/>
            <a:chOff x="6643702" y="3857628"/>
            <a:chExt cx="2033944" cy="2152656"/>
          </a:xfrm>
        </p:grpSpPr>
        <p:grpSp>
          <p:nvGrpSpPr>
            <p:cNvPr id="354" name="Group 20"/>
            <p:cNvGrpSpPr>
              <a:grpSpLocks/>
            </p:cNvGrpSpPr>
            <p:nvPr/>
          </p:nvGrpSpPr>
          <p:grpSpPr bwMode="auto">
            <a:xfrm>
              <a:off x="6978327" y="4191713"/>
              <a:ext cx="1556456" cy="1672531"/>
              <a:chOff x="2789" y="3249"/>
              <a:chExt cx="590" cy="634"/>
            </a:xfrm>
          </p:grpSpPr>
          <p:grpSp>
            <p:nvGrpSpPr>
              <p:cNvPr id="356" name="Group 21"/>
              <p:cNvGrpSpPr>
                <a:grpSpLocks/>
              </p:cNvGrpSpPr>
              <p:nvPr/>
            </p:nvGrpSpPr>
            <p:grpSpPr bwMode="auto">
              <a:xfrm>
                <a:off x="2925" y="3249"/>
                <a:ext cx="454" cy="498"/>
                <a:chOff x="67" y="28"/>
                <a:chExt cx="454" cy="498"/>
              </a:xfrm>
            </p:grpSpPr>
            <p:sp>
              <p:nvSpPr>
                <p:cNvPr id="367" name="AutoShape 2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68" name="AutoShape 2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69" name="AutoShape 2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70" name="Line 2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71" name="Line 2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72" name="Line 2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73" name="Line 2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74" name="Line 2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75" name="Line 3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357" name="Group 31"/>
              <p:cNvGrpSpPr>
                <a:grpSpLocks/>
              </p:cNvGrpSpPr>
              <p:nvPr/>
            </p:nvGrpSpPr>
            <p:grpSpPr bwMode="auto">
              <a:xfrm>
                <a:off x="2789" y="3385"/>
                <a:ext cx="454" cy="498"/>
                <a:chOff x="67" y="28"/>
                <a:chExt cx="454" cy="498"/>
              </a:xfrm>
            </p:grpSpPr>
            <p:sp>
              <p:nvSpPr>
                <p:cNvPr id="358" name="AutoShape 3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59" name="AutoShape 3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60" name="AutoShape 3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61" name="Line 3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62" name="Line 3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63" name="Line 3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64" name="Line 3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65" name="Line 3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66" name="Line 4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</p:grpSp>
        <p:sp>
          <p:nvSpPr>
            <p:cNvPr id="355" name="AutoShape 41"/>
            <p:cNvSpPr>
              <a:spLocks noChangeArrowheads="1"/>
            </p:cNvSpPr>
            <p:nvPr/>
          </p:nvSpPr>
          <p:spPr bwMode="auto">
            <a:xfrm>
              <a:off x="6643702" y="3857628"/>
              <a:ext cx="2033944" cy="2152656"/>
            </a:xfrm>
            <a:prstGeom prst="cube">
              <a:avLst>
                <a:gd name="adj" fmla="val 22042"/>
              </a:avLst>
            </a:prstGeom>
            <a:solidFill>
              <a:schemeClr val="accent1">
                <a:alpha val="10196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>
              <a:noAutofit/>
            </a:bodyPr>
            <a:lstStyle/>
            <a:p>
              <a:endParaRPr lang="ja-JP" altLang="en-US"/>
            </a:p>
          </p:txBody>
        </p:sp>
      </p:grpSp>
      <p:grpSp>
        <p:nvGrpSpPr>
          <p:cNvPr id="376" name="グループ化 375"/>
          <p:cNvGrpSpPr/>
          <p:nvPr/>
        </p:nvGrpSpPr>
        <p:grpSpPr>
          <a:xfrm>
            <a:off x="285720" y="4214818"/>
            <a:ext cx="642942" cy="714380"/>
            <a:chOff x="6643702" y="3857628"/>
            <a:chExt cx="2033944" cy="2152656"/>
          </a:xfrm>
        </p:grpSpPr>
        <p:grpSp>
          <p:nvGrpSpPr>
            <p:cNvPr id="377" name="Group 20"/>
            <p:cNvGrpSpPr>
              <a:grpSpLocks/>
            </p:cNvGrpSpPr>
            <p:nvPr/>
          </p:nvGrpSpPr>
          <p:grpSpPr bwMode="auto">
            <a:xfrm>
              <a:off x="6978327" y="4191713"/>
              <a:ext cx="1556456" cy="1672531"/>
              <a:chOff x="2789" y="3249"/>
              <a:chExt cx="590" cy="634"/>
            </a:xfrm>
          </p:grpSpPr>
          <p:grpSp>
            <p:nvGrpSpPr>
              <p:cNvPr id="379" name="Group 21"/>
              <p:cNvGrpSpPr>
                <a:grpSpLocks/>
              </p:cNvGrpSpPr>
              <p:nvPr/>
            </p:nvGrpSpPr>
            <p:grpSpPr bwMode="auto">
              <a:xfrm>
                <a:off x="2925" y="3249"/>
                <a:ext cx="454" cy="498"/>
                <a:chOff x="67" y="28"/>
                <a:chExt cx="454" cy="498"/>
              </a:xfrm>
            </p:grpSpPr>
            <p:sp>
              <p:nvSpPr>
                <p:cNvPr id="390" name="AutoShape 2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91" name="AutoShape 2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92" name="AutoShape 2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93" name="Line 2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94" name="Line 2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95" name="Line 2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96" name="Line 2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97" name="Line 2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98" name="Line 3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380" name="Group 31"/>
              <p:cNvGrpSpPr>
                <a:grpSpLocks/>
              </p:cNvGrpSpPr>
              <p:nvPr/>
            </p:nvGrpSpPr>
            <p:grpSpPr bwMode="auto">
              <a:xfrm>
                <a:off x="2789" y="3385"/>
                <a:ext cx="454" cy="498"/>
                <a:chOff x="67" y="28"/>
                <a:chExt cx="454" cy="498"/>
              </a:xfrm>
            </p:grpSpPr>
            <p:sp>
              <p:nvSpPr>
                <p:cNvPr id="381" name="AutoShape 3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82" name="AutoShape 3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83" name="AutoShape 3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384" name="Line 3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85" name="Line 3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86" name="Line 3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87" name="Line 3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88" name="Line 3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389" name="Line 4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</p:grpSp>
        <p:sp>
          <p:nvSpPr>
            <p:cNvPr id="378" name="AutoShape 41"/>
            <p:cNvSpPr>
              <a:spLocks noChangeArrowheads="1"/>
            </p:cNvSpPr>
            <p:nvPr/>
          </p:nvSpPr>
          <p:spPr bwMode="auto">
            <a:xfrm>
              <a:off x="6643702" y="3857628"/>
              <a:ext cx="2033944" cy="2152656"/>
            </a:xfrm>
            <a:prstGeom prst="cube">
              <a:avLst>
                <a:gd name="adj" fmla="val 22042"/>
              </a:avLst>
            </a:prstGeom>
            <a:solidFill>
              <a:schemeClr val="accent1">
                <a:alpha val="10196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>
              <a:noAutofit/>
            </a:bodyPr>
            <a:lstStyle/>
            <a:p>
              <a:endParaRPr lang="ja-JP" altLang="en-US"/>
            </a:p>
          </p:txBody>
        </p:sp>
      </p:grpSp>
      <p:grpSp>
        <p:nvGrpSpPr>
          <p:cNvPr id="399" name="グループ化 398"/>
          <p:cNvGrpSpPr/>
          <p:nvPr/>
        </p:nvGrpSpPr>
        <p:grpSpPr>
          <a:xfrm>
            <a:off x="285720" y="3357562"/>
            <a:ext cx="642942" cy="714380"/>
            <a:chOff x="6643702" y="3857628"/>
            <a:chExt cx="2033944" cy="2152656"/>
          </a:xfrm>
        </p:grpSpPr>
        <p:grpSp>
          <p:nvGrpSpPr>
            <p:cNvPr id="400" name="Group 20"/>
            <p:cNvGrpSpPr>
              <a:grpSpLocks/>
            </p:cNvGrpSpPr>
            <p:nvPr/>
          </p:nvGrpSpPr>
          <p:grpSpPr bwMode="auto">
            <a:xfrm>
              <a:off x="6978327" y="4191713"/>
              <a:ext cx="1556456" cy="1672531"/>
              <a:chOff x="2789" y="3249"/>
              <a:chExt cx="590" cy="634"/>
            </a:xfrm>
          </p:grpSpPr>
          <p:grpSp>
            <p:nvGrpSpPr>
              <p:cNvPr id="402" name="Group 21"/>
              <p:cNvGrpSpPr>
                <a:grpSpLocks/>
              </p:cNvGrpSpPr>
              <p:nvPr/>
            </p:nvGrpSpPr>
            <p:grpSpPr bwMode="auto">
              <a:xfrm>
                <a:off x="2925" y="3249"/>
                <a:ext cx="454" cy="498"/>
                <a:chOff x="67" y="28"/>
                <a:chExt cx="454" cy="498"/>
              </a:xfrm>
            </p:grpSpPr>
            <p:sp>
              <p:nvSpPr>
                <p:cNvPr id="413" name="AutoShape 2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414" name="AutoShape 2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415" name="AutoShape 2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416" name="Line 2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17" name="Line 2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18" name="Line 2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19" name="Line 2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20" name="Line 2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21" name="Line 3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403" name="Group 31"/>
              <p:cNvGrpSpPr>
                <a:grpSpLocks/>
              </p:cNvGrpSpPr>
              <p:nvPr/>
            </p:nvGrpSpPr>
            <p:grpSpPr bwMode="auto">
              <a:xfrm>
                <a:off x="2789" y="3385"/>
                <a:ext cx="454" cy="498"/>
                <a:chOff x="67" y="28"/>
                <a:chExt cx="454" cy="498"/>
              </a:xfrm>
            </p:grpSpPr>
            <p:sp>
              <p:nvSpPr>
                <p:cNvPr id="404" name="AutoShape 3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405" name="AutoShape 3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406" name="AutoShape 3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407" name="Line 3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08" name="Line 3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09" name="Line 3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10" name="Line 3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11" name="Line 3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12" name="Line 4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</p:grpSp>
        <p:sp>
          <p:nvSpPr>
            <p:cNvPr id="401" name="AutoShape 41"/>
            <p:cNvSpPr>
              <a:spLocks noChangeArrowheads="1"/>
            </p:cNvSpPr>
            <p:nvPr/>
          </p:nvSpPr>
          <p:spPr bwMode="auto">
            <a:xfrm>
              <a:off x="6643702" y="3857628"/>
              <a:ext cx="2033944" cy="2152656"/>
            </a:xfrm>
            <a:prstGeom prst="cube">
              <a:avLst>
                <a:gd name="adj" fmla="val 22042"/>
              </a:avLst>
            </a:prstGeom>
            <a:solidFill>
              <a:schemeClr val="accent1">
                <a:alpha val="10196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>
              <a:noAutofit/>
            </a:bodyPr>
            <a:lstStyle/>
            <a:p>
              <a:endParaRPr lang="ja-JP" altLang="en-US"/>
            </a:p>
          </p:txBody>
        </p:sp>
      </p:grpSp>
      <p:grpSp>
        <p:nvGrpSpPr>
          <p:cNvPr id="422" name="グループ化 421"/>
          <p:cNvGrpSpPr/>
          <p:nvPr/>
        </p:nvGrpSpPr>
        <p:grpSpPr>
          <a:xfrm>
            <a:off x="285720" y="5072074"/>
            <a:ext cx="642942" cy="714380"/>
            <a:chOff x="6643702" y="3857628"/>
            <a:chExt cx="2033944" cy="2152656"/>
          </a:xfrm>
        </p:grpSpPr>
        <p:grpSp>
          <p:nvGrpSpPr>
            <p:cNvPr id="423" name="Group 20"/>
            <p:cNvGrpSpPr>
              <a:grpSpLocks/>
            </p:cNvGrpSpPr>
            <p:nvPr/>
          </p:nvGrpSpPr>
          <p:grpSpPr bwMode="auto">
            <a:xfrm>
              <a:off x="6978327" y="4191713"/>
              <a:ext cx="1556456" cy="1672531"/>
              <a:chOff x="2789" y="3249"/>
              <a:chExt cx="590" cy="634"/>
            </a:xfrm>
          </p:grpSpPr>
          <p:grpSp>
            <p:nvGrpSpPr>
              <p:cNvPr id="425" name="Group 21"/>
              <p:cNvGrpSpPr>
                <a:grpSpLocks/>
              </p:cNvGrpSpPr>
              <p:nvPr/>
            </p:nvGrpSpPr>
            <p:grpSpPr bwMode="auto">
              <a:xfrm>
                <a:off x="2925" y="3249"/>
                <a:ext cx="454" cy="498"/>
                <a:chOff x="67" y="28"/>
                <a:chExt cx="454" cy="498"/>
              </a:xfrm>
            </p:grpSpPr>
            <p:sp>
              <p:nvSpPr>
                <p:cNvPr id="436" name="AutoShape 2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437" name="AutoShape 2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438" name="AutoShape 2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439" name="Line 2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40" name="Line 2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41" name="Line 2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42" name="Line 2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43" name="Line 2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44" name="Line 3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426" name="Group 31"/>
              <p:cNvGrpSpPr>
                <a:grpSpLocks/>
              </p:cNvGrpSpPr>
              <p:nvPr/>
            </p:nvGrpSpPr>
            <p:grpSpPr bwMode="auto">
              <a:xfrm>
                <a:off x="2789" y="3385"/>
                <a:ext cx="454" cy="498"/>
                <a:chOff x="67" y="28"/>
                <a:chExt cx="454" cy="498"/>
              </a:xfrm>
            </p:grpSpPr>
            <p:sp>
              <p:nvSpPr>
                <p:cNvPr id="427" name="AutoShape 32"/>
                <p:cNvSpPr>
                  <a:spLocks noChangeArrowheads="1"/>
                </p:cNvSpPr>
                <p:nvPr/>
              </p:nvSpPr>
              <p:spPr bwMode="auto">
                <a:xfrm flipV="1">
                  <a:off x="158" y="2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428" name="AutoShape 33"/>
                <p:cNvSpPr>
                  <a:spLocks noChangeArrowheads="1"/>
                </p:cNvSpPr>
                <p:nvPr/>
              </p:nvSpPr>
              <p:spPr bwMode="auto">
                <a:xfrm flipV="1">
                  <a:off x="112" y="73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429" name="AutoShape 34"/>
                <p:cNvSpPr>
                  <a:spLocks noChangeArrowheads="1"/>
                </p:cNvSpPr>
                <p:nvPr/>
              </p:nvSpPr>
              <p:spPr bwMode="auto">
                <a:xfrm flipV="1">
                  <a:off x="67" y="118"/>
                  <a:ext cx="363" cy="408"/>
                </a:xfrm>
                <a:prstGeom prst="foldedCorner">
                  <a:avLst>
                    <a:gd name="adj" fmla="val 12500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430" name="Line 35"/>
                <p:cNvSpPr>
                  <a:spLocks noChangeShapeType="1"/>
                </p:cNvSpPr>
                <p:nvPr/>
              </p:nvSpPr>
              <p:spPr bwMode="auto">
                <a:xfrm>
                  <a:off x="91" y="19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31" name="Line 36"/>
                <p:cNvSpPr>
                  <a:spLocks noChangeShapeType="1"/>
                </p:cNvSpPr>
                <p:nvPr/>
              </p:nvSpPr>
              <p:spPr bwMode="auto">
                <a:xfrm>
                  <a:off x="137" y="23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32" name="Line 37"/>
                <p:cNvSpPr>
                  <a:spLocks noChangeShapeType="1"/>
                </p:cNvSpPr>
                <p:nvPr/>
              </p:nvSpPr>
              <p:spPr bwMode="auto">
                <a:xfrm>
                  <a:off x="91" y="282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33" name="Line 38"/>
                <p:cNvSpPr>
                  <a:spLocks noChangeShapeType="1"/>
                </p:cNvSpPr>
                <p:nvPr/>
              </p:nvSpPr>
              <p:spPr bwMode="auto">
                <a:xfrm>
                  <a:off x="137" y="373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34" name="Line 39"/>
                <p:cNvSpPr>
                  <a:spLocks noChangeShapeType="1"/>
                </p:cNvSpPr>
                <p:nvPr/>
              </p:nvSpPr>
              <p:spPr bwMode="auto">
                <a:xfrm>
                  <a:off x="91" y="418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  <p:sp>
              <p:nvSpPr>
                <p:cNvPr id="435" name="Line 40"/>
                <p:cNvSpPr>
                  <a:spLocks noChangeShapeType="1"/>
                </p:cNvSpPr>
                <p:nvPr/>
              </p:nvSpPr>
              <p:spPr bwMode="auto">
                <a:xfrm>
                  <a:off x="137" y="457"/>
                  <a:ext cx="27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ja-JP" altLang="en-US"/>
                </a:p>
              </p:txBody>
            </p:sp>
          </p:grpSp>
        </p:grpSp>
        <p:sp>
          <p:nvSpPr>
            <p:cNvPr id="424" name="AutoShape 41"/>
            <p:cNvSpPr>
              <a:spLocks noChangeArrowheads="1"/>
            </p:cNvSpPr>
            <p:nvPr/>
          </p:nvSpPr>
          <p:spPr bwMode="auto">
            <a:xfrm>
              <a:off x="6643702" y="3857628"/>
              <a:ext cx="2033944" cy="2152656"/>
            </a:xfrm>
            <a:prstGeom prst="cube">
              <a:avLst>
                <a:gd name="adj" fmla="val 22042"/>
              </a:avLst>
            </a:prstGeom>
            <a:solidFill>
              <a:schemeClr val="accent1">
                <a:alpha val="10196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>
              <a:noAutofit/>
            </a:bodyPr>
            <a:lstStyle/>
            <a:p>
              <a:endParaRPr lang="ja-JP" altLang="en-US"/>
            </a:p>
          </p:txBody>
        </p:sp>
      </p:grpSp>
      <p:sp>
        <p:nvSpPr>
          <p:cNvPr id="445" name="テキスト ボックス 444"/>
          <p:cNvSpPr txBox="1"/>
          <p:nvPr/>
        </p:nvSpPr>
        <p:spPr>
          <a:xfrm>
            <a:off x="1071538" y="2857496"/>
            <a:ext cx="1785874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Target application</a:t>
            </a:r>
            <a:endParaRPr kumimoji="1" lang="ja-JP" altLang="en-US" sz="1400" dirty="0"/>
          </a:p>
        </p:txBody>
      </p:sp>
      <p:sp>
        <p:nvSpPr>
          <p:cNvPr id="446" name="テキスト ボックス 445"/>
          <p:cNvSpPr txBox="1"/>
          <p:nvPr/>
        </p:nvSpPr>
        <p:spPr>
          <a:xfrm>
            <a:off x="428596" y="5929330"/>
            <a:ext cx="2082621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Application collection</a:t>
            </a:r>
            <a:endParaRPr kumimoji="1" lang="ja-JP" altLang="en-US" sz="1400" dirty="0"/>
          </a:p>
        </p:txBody>
      </p:sp>
      <p:sp>
        <p:nvSpPr>
          <p:cNvPr id="447" name="テキスト ボックス 446"/>
          <p:cNvSpPr txBox="1"/>
          <p:nvPr/>
        </p:nvSpPr>
        <p:spPr>
          <a:xfrm>
            <a:off x="3000364" y="5929330"/>
            <a:ext cx="2810385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Use-relation between </a:t>
            </a:r>
            <a:r>
              <a:rPr lang="en-US" altLang="ja-JP" sz="1400" dirty="0" smtClean="0"/>
              <a:t>classes</a:t>
            </a:r>
            <a:endParaRPr kumimoji="1" lang="en-US" altLang="ja-JP" sz="1400" dirty="0" smtClean="0"/>
          </a:p>
        </p:txBody>
      </p:sp>
      <p:sp>
        <p:nvSpPr>
          <p:cNvPr id="448" name="テキスト ボックス 447"/>
          <p:cNvSpPr txBox="1"/>
          <p:nvPr/>
        </p:nvSpPr>
        <p:spPr>
          <a:xfrm>
            <a:off x="6032395" y="5929330"/>
            <a:ext cx="2968761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1400" dirty="0" smtClean="0"/>
              <a:t>List of universally-used classes</a:t>
            </a:r>
            <a:endParaRPr kumimoji="1" lang="ja-JP" altLang="en-US" sz="1400" dirty="0"/>
          </a:p>
        </p:txBody>
      </p:sp>
      <p:sp>
        <p:nvSpPr>
          <p:cNvPr id="449" name="テキスト ボックス 448"/>
          <p:cNvSpPr txBox="1"/>
          <p:nvPr/>
        </p:nvSpPr>
        <p:spPr>
          <a:xfrm>
            <a:off x="3286116" y="2857496"/>
            <a:ext cx="1805302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Detected patterns</a:t>
            </a:r>
            <a:endParaRPr kumimoji="1" lang="ja-JP" altLang="en-US" sz="1400" dirty="0"/>
          </a:p>
        </p:txBody>
      </p:sp>
      <p:sp>
        <p:nvSpPr>
          <p:cNvPr id="450" name="テキスト ボックス 449"/>
          <p:cNvSpPr txBox="1"/>
          <p:nvPr/>
        </p:nvSpPr>
        <p:spPr>
          <a:xfrm>
            <a:off x="7143768" y="2857496"/>
            <a:ext cx="1675459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Filtered patterns</a:t>
            </a:r>
            <a:endParaRPr kumimoji="1" lang="ja-JP" altLang="en-US" sz="1400" dirty="0"/>
          </a:p>
        </p:txBody>
      </p:sp>
      <p:grpSp>
        <p:nvGrpSpPr>
          <p:cNvPr id="473" name="グループ化 472"/>
          <p:cNvGrpSpPr/>
          <p:nvPr/>
        </p:nvGrpSpPr>
        <p:grpSpPr>
          <a:xfrm>
            <a:off x="3498842" y="4422801"/>
            <a:ext cx="1930414" cy="1369984"/>
            <a:chOff x="3498842" y="4422801"/>
            <a:chExt cx="1930414" cy="1369984"/>
          </a:xfrm>
        </p:grpSpPr>
        <p:sp>
          <p:nvSpPr>
            <p:cNvPr id="13" name="Rectangle 43"/>
            <p:cNvSpPr>
              <a:spLocks noChangeArrowheads="1"/>
            </p:cNvSpPr>
            <p:nvPr/>
          </p:nvSpPr>
          <p:spPr bwMode="auto">
            <a:xfrm>
              <a:off x="3500430" y="5283216"/>
              <a:ext cx="214314" cy="149206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endParaRPr kumimoji="1" lang="ja-JP" altLang="ja-JP" b="1">
                <a:latin typeface="Arial" charset="0"/>
              </a:endParaRPr>
            </a:p>
          </p:txBody>
        </p:sp>
        <p:sp>
          <p:nvSpPr>
            <p:cNvPr id="14" name="Rectangle 44"/>
            <p:cNvSpPr>
              <a:spLocks noChangeArrowheads="1"/>
            </p:cNvSpPr>
            <p:nvPr/>
          </p:nvSpPr>
          <p:spPr bwMode="auto">
            <a:xfrm>
              <a:off x="3862380" y="5300678"/>
              <a:ext cx="214314" cy="149207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endParaRPr kumimoji="1" lang="ja-JP" altLang="ja-JP" b="1">
                <a:latin typeface="Arial" charset="0"/>
              </a:endParaRPr>
            </a:p>
          </p:txBody>
        </p:sp>
        <p:sp>
          <p:nvSpPr>
            <p:cNvPr id="15" name="Rectangle 45"/>
            <p:cNvSpPr>
              <a:spLocks noChangeArrowheads="1"/>
            </p:cNvSpPr>
            <p:nvPr/>
          </p:nvSpPr>
          <p:spPr bwMode="auto">
            <a:xfrm>
              <a:off x="3717917" y="4913328"/>
              <a:ext cx="214314" cy="149207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endParaRPr kumimoji="1" lang="ja-JP" altLang="ja-JP" b="1">
                <a:latin typeface="Arial" charset="0"/>
              </a:endParaRPr>
            </a:p>
          </p:txBody>
        </p:sp>
        <p:sp>
          <p:nvSpPr>
            <p:cNvPr id="16" name="Rectangle 46"/>
            <p:cNvSpPr>
              <a:spLocks noChangeArrowheads="1"/>
            </p:cNvSpPr>
            <p:nvPr/>
          </p:nvSpPr>
          <p:spPr bwMode="auto">
            <a:xfrm>
              <a:off x="4221156" y="4851429"/>
              <a:ext cx="215504" cy="149207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endParaRPr kumimoji="1" lang="ja-JP" altLang="ja-JP" b="1">
                <a:latin typeface="Arial" charset="0"/>
              </a:endParaRPr>
            </a:p>
          </p:txBody>
        </p:sp>
        <p:sp>
          <p:nvSpPr>
            <p:cNvPr id="17" name="Rectangle 47"/>
            <p:cNvSpPr>
              <a:spLocks noChangeArrowheads="1"/>
            </p:cNvSpPr>
            <p:nvPr/>
          </p:nvSpPr>
          <p:spPr bwMode="auto">
            <a:xfrm>
              <a:off x="4214810" y="5283216"/>
              <a:ext cx="214314" cy="149206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endParaRPr kumimoji="1" lang="ja-JP" altLang="ja-JP" b="1">
                <a:latin typeface="Arial" charset="0"/>
              </a:endParaRPr>
            </a:p>
          </p:txBody>
        </p:sp>
        <p:cxnSp>
          <p:nvCxnSpPr>
            <p:cNvPr id="18" name="AutoShape 48"/>
            <p:cNvCxnSpPr>
              <a:cxnSpLocks noChangeShapeType="1"/>
              <a:stCxn id="13" idx="0"/>
              <a:endCxn id="15" idx="2"/>
            </p:cNvCxnSpPr>
            <p:nvPr/>
          </p:nvCxnSpPr>
          <p:spPr bwMode="auto">
            <a:xfrm rot="5400000" flipH="1" flipV="1">
              <a:off x="3605990" y="5064133"/>
              <a:ext cx="220681" cy="2174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cxnSp>
          <p:nvCxnSpPr>
            <p:cNvPr id="19" name="AutoShape 49"/>
            <p:cNvCxnSpPr>
              <a:cxnSpLocks noChangeShapeType="1"/>
              <a:stCxn id="14" idx="0"/>
              <a:endCxn id="15" idx="2"/>
            </p:cNvCxnSpPr>
            <p:nvPr/>
          </p:nvCxnSpPr>
          <p:spPr bwMode="auto">
            <a:xfrm rot="16200000" flipV="1">
              <a:off x="3778235" y="5109375"/>
              <a:ext cx="238143" cy="14446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cxnSp>
          <p:nvCxnSpPr>
            <p:cNvPr id="20" name="AutoShape 50"/>
            <p:cNvCxnSpPr>
              <a:cxnSpLocks noChangeShapeType="1"/>
              <a:stCxn id="17" idx="0"/>
              <a:endCxn id="15" idx="2"/>
            </p:cNvCxnSpPr>
            <p:nvPr/>
          </p:nvCxnSpPr>
          <p:spPr bwMode="auto">
            <a:xfrm rot="16200000" flipV="1">
              <a:off x="3963181" y="4924429"/>
              <a:ext cx="220681" cy="49689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sp>
          <p:nvSpPr>
            <p:cNvPr id="21" name="Rectangle 52"/>
            <p:cNvSpPr>
              <a:spLocks noChangeArrowheads="1"/>
            </p:cNvSpPr>
            <p:nvPr/>
          </p:nvSpPr>
          <p:spPr bwMode="auto">
            <a:xfrm>
              <a:off x="4008427" y="4422801"/>
              <a:ext cx="214314" cy="149207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endParaRPr kumimoji="1" lang="ja-JP" altLang="ja-JP" b="1">
                <a:latin typeface="Arial" charset="0"/>
              </a:endParaRPr>
            </a:p>
          </p:txBody>
        </p:sp>
        <p:cxnSp>
          <p:nvCxnSpPr>
            <p:cNvPr id="22" name="AutoShape 54"/>
            <p:cNvCxnSpPr>
              <a:cxnSpLocks noChangeShapeType="1"/>
              <a:stCxn id="16" idx="0"/>
              <a:endCxn id="21" idx="2"/>
            </p:cNvCxnSpPr>
            <p:nvPr/>
          </p:nvCxnSpPr>
          <p:spPr bwMode="auto">
            <a:xfrm rot="16200000" flipV="1">
              <a:off x="4082536" y="4605057"/>
              <a:ext cx="279421" cy="21332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cxnSp>
          <p:nvCxnSpPr>
            <p:cNvPr id="23" name="AutoShape 55"/>
            <p:cNvCxnSpPr>
              <a:cxnSpLocks noChangeShapeType="1"/>
              <a:stCxn id="15" idx="0"/>
              <a:endCxn id="21" idx="2"/>
            </p:cNvCxnSpPr>
            <p:nvPr/>
          </p:nvCxnSpPr>
          <p:spPr bwMode="auto">
            <a:xfrm rot="5400000" flipH="1" flipV="1">
              <a:off x="3799669" y="4597413"/>
              <a:ext cx="341320" cy="29051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sp>
          <p:nvSpPr>
            <p:cNvPr id="26" name="Rectangle 177"/>
            <p:cNvSpPr>
              <a:spLocks noChangeArrowheads="1"/>
            </p:cNvSpPr>
            <p:nvPr/>
          </p:nvSpPr>
          <p:spPr bwMode="auto">
            <a:xfrm>
              <a:off x="5000628" y="4857760"/>
              <a:ext cx="214314" cy="149207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endParaRPr kumimoji="1" lang="ja-JP" altLang="ja-JP" b="1">
                <a:latin typeface="Arial" charset="0"/>
              </a:endParaRPr>
            </a:p>
          </p:txBody>
        </p:sp>
        <p:sp>
          <p:nvSpPr>
            <p:cNvPr id="28" name="Rectangle 179"/>
            <p:cNvSpPr>
              <a:spLocks noChangeArrowheads="1"/>
            </p:cNvSpPr>
            <p:nvPr/>
          </p:nvSpPr>
          <p:spPr bwMode="auto">
            <a:xfrm>
              <a:off x="5214942" y="4565678"/>
              <a:ext cx="214314" cy="149206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endParaRPr kumimoji="1" lang="ja-JP" altLang="ja-JP" b="1">
                <a:latin typeface="Arial" charset="0"/>
              </a:endParaRPr>
            </a:p>
          </p:txBody>
        </p:sp>
        <p:cxnSp>
          <p:nvCxnSpPr>
            <p:cNvPr id="31" name="AutoShape 182"/>
            <p:cNvCxnSpPr>
              <a:cxnSpLocks noChangeShapeType="1"/>
              <a:stCxn id="26" idx="0"/>
              <a:endCxn id="28" idx="2"/>
            </p:cNvCxnSpPr>
            <p:nvPr/>
          </p:nvCxnSpPr>
          <p:spPr bwMode="auto">
            <a:xfrm rot="5400000" flipH="1" flipV="1">
              <a:off x="5143504" y="4679165"/>
              <a:ext cx="142876" cy="21431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sp>
          <p:nvSpPr>
            <p:cNvPr id="35" name="Rectangle 186"/>
            <p:cNvSpPr>
              <a:spLocks noChangeArrowheads="1"/>
            </p:cNvSpPr>
            <p:nvPr/>
          </p:nvSpPr>
          <p:spPr bwMode="auto">
            <a:xfrm>
              <a:off x="4786314" y="4429132"/>
              <a:ext cx="214314" cy="149207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endParaRPr kumimoji="1" lang="ja-JP" altLang="ja-JP" b="1">
                <a:latin typeface="Arial" charset="0"/>
              </a:endParaRPr>
            </a:p>
          </p:txBody>
        </p:sp>
        <p:cxnSp>
          <p:nvCxnSpPr>
            <p:cNvPr id="36" name="AutoShape 187"/>
            <p:cNvCxnSpPr>
              <a:cxnSpLocks noChangeShapeType="1"/>
              <a:stCxn id="26" idx="0"/>
              <a:endCxn id="35" idx="2"/>
            </p:cNvCxnSpPr>
            <p:nvPr/>
          </p:nvCxnSpPr>
          <p:spPr bwMode="auto">
            <a:xfrm rot="16200000" flipV="1">
              <a:off x="4860918" y="4610893"/>
              <a:ext cx="279421" cy="21431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cxnSp>
          <p:nvCxnSpPr>
            <p:cNvPr id="38" name="AutoShape 189"/>
            <p:cNvCxnSpPr>
              <a:cxnSpLocks noChangeShapeType="1"/>
              <a:stCxn id="28" idx="0"/>
              <a:endCxn id="35" idx="3"/>
            </p:cNvCxnSpPr>
            <p:nvPr/>
          </p:nvCxnSpPr>
          <p:spPr bwMode="auto">
            <a:xfrm rot="16200000" flipV="1">
              <a:off x="5130393" y="4373971"/>
              <a:ext cx="61942" cy="32147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sp>
          <p:nvSpPr>
            <p:cNvPr id="39" name="Rectangle 190"/>
            <p:cNvSpPr>
              <a:spLocks noChangeArrowheads="1"/>
            </p:cNvSpPr>
            <p:nvPr/>
          </p:nvSpPr>
          <p:spPr bwMode="auto">
            <a:xfrm>
              <a:off x="4652955" y="4851429"/>
              <a:ext cx="214314" cy="149207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endParaRPr kumimoji="1" lang="ja-JP" altLang="ja-JP" b="1">
                <a:latin typeface="Arial" charset="0"/>
              </a:endParaRPr>
            </a:p>
          </p:txBody>
        </p:sp>
        <p:cxnSp>
          <p:nvCxnSpPr>
            <p:cNvPr id="40" name="AutoShape 191"/>
            <p:cNvCxnSpPr>
              <a:cxnSpLocks noChangeShapeType="1"/>
              <a:stCxn id="39" idx="0"/>
              <a:endCxn id="35" idx="2"/>
            </p:cNvCxnSpPr>
            <p:nvPr/>
          </p:nvCxnSpPr>
          <p:spPr bwMode="auto">
            <a:xfrm rot="5400000" flipH="1" flipV="1">
              <a:off x="4690246" y="4648205"/>
              <a:ext cx="273090" cy="13335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cxnSp>
          <p:nvCxnSpPr>
            <p:cNvPr id="41" name="AutoShape 192"/>
            <p:cNvCxnSpPr>
              <a:cxnSpLocks noChangeShapeType="1"/>
              <a:stCxn id="39" idx="0"/>
              <a:endCxn id="28" idx="1"/>
            </p:cNvCxnSpPr>
            <p:nvPr/>
          </p:nvCxnSpPr>
          <p:spPr bwMode="auto">
            <a:xfrm rot="5400000" flipH="1" flipV="1">
              <a:off x="4881953" y="4518440"/>
              <a:ext cx="211148" cy="45483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sp>
          <p:nvSpPr>
            <p:cNvPr id="42" name="Rectangle 193"/>
            <p:cNvSpPr>
              <a:spLocks noChangeArrowheads="1"/>
            </p:cNvSpPr>
            <p:nvPr/>
          </p:nvSpPr>
          <p:spPr bwMode="auto">
            <a:xfrm>
              <a:off x="4429124" y="5643578"/>
              <a:ext cx="214314" cy="149206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endParaRPr kumimoji="1" lang="ja-JP" altLang="ja-JP" b="1">
                <a:latin typeface="Arial" charset="0"/>
              </a:endParaRPr>
            </a:p>
          </p:txBody>
        </p:sp>
        <p:sp>
          <p:nvSpPr>
            <p:cNvPr id="43" name="Rectangle 194"/>
            <p:cNvSpPr>
              <a:spLocks noChangeArrowheads="1"/>
            </p:cNvSpPr>
            <p:nvPr/>
          </p:nvSpPr>
          <p:spPr bwMode="auto">
            <a:xfrm>
              <a:off x="4929190" y="5643578"/>
              <a:ext cx="214314" cy="149207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endParaRPr kumimoji="1" lang="ja-JP" altLang="ja-JP" b="1">
                <a:latin typeface="Arial" charset="0"/>
              </a:endParaRPr>
            </a:p>
          </p:txBody>
        </p:sp>
        <p:sp>
          <p:nvSpPr>
            <p:cNvPr id="44" name="Rectangle 195"/>
            <p:cNvSpPr>
              <a:spLocks noChangeArrowheads="1"/>
            </p:cNvSpPr>
            <p:nvPr/>
          </p:nvSpPr>
          <p:spPr bwMode="auto">
            <a:xfrm>
              <a:off x="4500562" y="5286388"/>
              <a:ext cx="214314" cy="149206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endParaRPr kumimoji="1" lang="ja-JP" altLang="ja-JP" b="1">
                <a:latin typeface="Arial" charset="0"/>
              </a:endParaRPr>
            </a:p>
          </p:txBody>
        </p:sp>
        <p:cxnSp>
          <p:nvCxnSpPr>
            <p:cNvPr id="47" name="AutoShape 198"/>
            <p:cNvCxnSpPr>
              <a:cxnSpLocks noChangeShapeType="1"/>
              <a:stCxn id="42" idx="0"/>
              <a:endCxn id="44" idx="2"/>
            </p:cNvCxnSpPr>
            <p:nvPr/>
          </p:nvCxnSpPr>
          <p:spPr bwMode="auto">
            <a:xfrm rot="5400000" flipH="1" flipV="1">
              <a:off x="4468008" y="5503867"/>
              <a:ext cx="207984" cy="7143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cxnSp>
          <p:nvCxnSpPr>
            <p:cNvPr id="48" name="AutoShape 199"/>
            <p:cNvCxnSpPr>
              <a:cxnSpLocks noChangeShapeType="1"/>
              <a:stCxn id="43" idx="0"/>
              <a:endCxn id="44" idx="2"/>
            </p:cNvCxnSpPr>
            <p:nvPr/>
          </p:nvCxnSpPr>
          <p:spPr bwMode="auto">
            <a:xfrm rot="16200000" flipV="1">
              <a:off x="4718041" y="5325272"/>
              <a:ext cx="207984" cy="42862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sp>
          <p:nvSpPr>
            <p:cNvPr id="51" name="Rectangle 206"/>
            <p:cNvSpPr>
              <a:spLocks noChangeArrowheads="1"/>
            </p:cNvSpPr>
            <p:nvPr/>
          </p:nvSpPr>
          <p:spPr bwMode="auto">
            <a:xfrm>
              <a:off x="3860792" y="5643578"/>
              <a:ext cx="214314" cy="149206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endParaRPr kumimoji="1" lang="ja-JP" altLang="ja-JP" b="1">
                <a:latin typeface="Arial" charset="0"/>
              </a:endParaRPr>
            </a:p>
          </p:txBody>
        </p:sp>
        <p:cxnSp>
          <p:nvCxnSpPr>
            <p:cNvPr id="52" name="AutoShape 209"/>
            <p:cNvCxnSpPr>
              <a:cxnSpLocks noChangeShapeType="1"/>
              <a:stCxn id="51" idx="0"/>
              <a:endCxn id="17" idx="2"/>
            </p:cNvCxnSpPr>
            <p:nvPr/>
          </p:nvCxnSpPr>
          <p:spPr bwMode="auto">
            <a:xfrm rot="5400000" flipH="1" flipV="1">
              <a:off x="4039380" y="5360991"/>
              <a:ext cx="211156" cy="35401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cxnSp>
          <p:nvCxnSpPr>
            <p:cNvPr id="53" name="AutoShape 210"/>
            <p:cNvCxnSpPr>
              <a:cxnSpLocks noChangeShapeType="1"/>
              <a:stCxn id="44" idx="0"/>
              <a:endCxn id="26" idx="2"/>
            </p:cNvCxnSpPr>
            <p:nvPr/>
          </p:nvCxnSpPr>
          <p:spPr bwMode="auto">
            <a:xfrm rot="5400000" flipH="1" flipV="1">
              <a:off x="4718042" y="4896645"/>
              <a:ext cx="279421" cy="50006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cxnSp>
          <p:nvCxnSpPr>
            <p:cNvPr id="54" name="AutoShape 212"/>
            <p:cNvCxnSpPr>
              <a:cxnSpLocks noChangeShapeType="1"/>
              <a:stCxn id="16" idx="3"/>
              <a:endCxn id="39" idx="1"/>
            </p:cNvCxnSpPr>
            <p:nvPr/>
          </p:nvCxnSpPr>
          <p:spPr bwMode="auto">
            <a:xfrm>
              <a:off x="4436660" y="4926033"/>
              <a:ext cx="216295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cxnSp>
          <p:nvCxnSpPr>
            <p:cNvPr id="55" name="AutoShape 213"/>
            <p:cNvCxnSpPr>
              <a:cxnSpLocks noChangeShapeType="1"/>
              <a:stCxn id="16" idx="0"/>
              <a:endCxn id="35" idx="1"/>
            </p:cNvCxnSpPr>
            <p:nvPr/>
          </p:nvCxnSpPr>
          <p:spPr bwMode="auto">
            <a:xfrm rot="5400000" flipH="1" flipV="1">
              <a:off x="4383765" y="4448880"/>
              <a:ext cx="347693" cy="45740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cxnSp>
          <p:nvCxnSpPr>
            <p:cNvPr id="56" name="AutoShape 214"/>
            <p:cNvCxnSpPr>
              <a:cxnSpLocks noChangeShapeType="1"/>
              <a:stCxn id="42" idx="0"/>
              <a:endCxn id="26" idx="2"/>
            </p:cNvCxnSpPr>
            <p:nvPr/>
          </p:nvCxnSpPr>
          <p:spPr bwMode="auto">
            <a:xfrm rot="5400000" flipH="1" flipV="1">
              <a:off x="4503728" y="5039521"/>
              <a:ext cx="636611" cy="57150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cxnSp>
          <p:nvCxnSpPr>
            <p:cNvPr id="57" name="AutoShape 215"/>
            <p:cNvCxnSpPr>
              <a:cxnSpLocks noChangeShapeType="1"/>
              <a:stCxn id="51" idx="1"/>
              <a:endCxn id="13" idx="2"/>
            </p:cNvCxnSpPr>
            <p:nvPr/>
          </p:nvCxnSpPr>
          <p:spPr bwMode="auto">
            <a:xfrm rot="10800000">
              <a:off x="3607588" y="5432423"/>
              <a:ext cx="253205" cy="28575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cxnSp>
          <p:nvCxnSpPr>
            <p:cNvPr id="59" name="AutoShape 219"/>
            <p:cNvCxnSpPr>
              <a:cxnSpLocks noChangeShapeType="1"/>
              <a:stCxn id="21" idx="3"/>
              <a:endCxn id="35" idx="1"/>
            </p:cNvCxnSpPr>
            <p:nvPr/>
          </p:nvCxnSpPr>
          <p:spPr bwMode="auto">
            <a:xfrm>
              <a:off x="4222741" y="4497405"/>
              <a:ext cx="563573" cy="633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sp>
          <p:nvSpPr>
            <p:cNvPr id="61" name="Rectangle 221"/>
            <p:cNvSpPr>
              <a:spLocks noChangeArrowheads="1"/>
            </p:cNvSpPr>
            <p:nvPr/>
          </p:nvSpPr>
          <p:spPr bwMode="auto">
            <a:xfrm>
              <a:off x="3498842" y="5643578"/>
              <a:ext cx="214314" cy="149206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endParaRPr kumimoji="1" lang="ja-JP" altLang="ja-JP" b="1">
                <a:latin typeface="Arial" charset="0"/>
              </a:endParaRPr>
            </a:p>
          </p:txBody>
        </p:sp>
        <p:cxnSp>
          <p:nvCxnSpPr>
            <p:cNvPr id="63" name="AutoShape 223"/>
            <p:cNvCxnSpPr>
              <a:cxnSpLocks noChangeShapeType="1"/>
              <a:stCxn id="61" idx="0"/>
              <a:endCxn id="13" idx="2"/>
            </p:cNvCxnSpPr>
            <p:nvPr/>
          </p:nvCxnSpPr>
          <p:spPr bwMode="auto">
            <a:xfrm rot="5400000" flipH="1" flipV="1">
              <a:off x="3501215" y="5537206"/>
              <a:ext cx="211156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cxnSp>
          <p:nvCxnSpPr>
            <p:cNvPr id="65" name="AutoShape 225"/>
            <p:cNvCxnSpPr>
              <a:cxnSpLocks noChangeShapeType="1"/>
              <a:stCxn id="51" idx="0"/>
              <a:endCxn id="14" idx="2"/>
            </p:cNvCxnSpPr>
            <p:nvPr/>
          </p:nvCxnSpPr>
          <p:spPr bwMode="auto">
            <a:xfrm rot="5400000" flipH="1" flipV="1">
              <a:off x="3871897" y="5545938"/>
              <a:ext cx="193693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sp>
          <p:nvSpPr>
            <p:cNvPr id="454" name="Rectangle 194"/>
            <p:cNvSpPr>
              <a:spLocks noChangeArrowheads="1"/>
            </p:cNvSpPr>
            <p:nvPr/>
          </p:nvSpPr>
          <p:spPr bwMode="auto">
            <a:xfrm>
              <a:off x="3643306" y="4429132"/>
              <a:ext cx="214314" cy="149207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endParaRPr kumimoji="1" lang="ja-JP" altLang="ja-JP" b="1">
                <a:latin typeface="Arial" charset="0"/>
              </a:endParaRPr>
            </a:p>
          </p:txBody>
        </p:sp>
        <p:sp>
          <p:nvSpPr>
            <p:cNvPr id="460" name="Rectangle 194"/>
            <p:cNvSpPr>
              <a:spLocks noChangeArrowheads="1"/>
            </p:cNvSpPr>
            <p:nvPr/>
          </p:nvSpPr>
          <p:spPr bwMode="auto">
            <a:xfrm>
              <a:off x="5072066" y="5286388"/>
              <a:ext cx="214314" cy="149207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endParaRPr kumimoji="1" lang="ja-JP" altLang="ja-JP" b="1">
                <a:latin typeface="Arial" charset="0"/>
              </a:endParaRPr>
            </a:p>
          </p:txBody>
        </p:sp>
        <p:cxnSp>
          <p:nvCxnSpPr>
            <p:cNvPr id="462" name="AutoShape 55"/>
            <p:cNvCxnSpPr>
              <a:cxnSpLocks noChangeShapeType="1"/>
              <a:stCxn id="15" idx="0"/>
              <a:endCxn id="454" idx="2"/>
            </p:cNvCxnSpPr>
            <p:nvPr/>
          </p:nvCxnSpPr>
          <p:spPr bwMode="auto">
            <a:xfrm rot="16200000" flipV="1">
              <a:off x="3620275" y="4708528"/>
              <a:ext cx="334989" cy="7461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cxnSp>
          <p:nvCxnSpPr>
            <p:cNvPr id="465" name="AutoShape 55"/>
            <p:cNvCxnSpPr>
              <a:cxnSpLocks noChangeShapeType="1"/>
              <a:stCxn id="43" idx="0"/>
              <a:endCxn id="39" idx="2"/>
            </p:cNvCxnSpPr>
            <p:nvPr/>
          </p:nvCxnSpPr>
          <p:spPr bwMode="auto">
            <a:xfrm rot="16200000" flipV="1">
              <a:off x="4576759" y="5183989"/>
              <a:ext cx="642942" cy="276235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  <p:cxnSp>
          <p:nvCxnSpPr>
            <p:cNvPr id="468" name="AutoShape 55"/>
            <p:cNvCxnSpPr>
              <a:cxnSpLocks noChangeShapeType="1"/>
              <a:stCxn id="460" idx="0"/>
              <a:endCxn id="28" idx="2"/>
            </p:cNvCxnSpPr>
            <p:nvPr/>
          </p:nvCxnSpPr>
          <p:spPr bwMode="auto">
            <a:xfrm rot="5400000" flipH="1" flipV="1">
              <a:off x="4964909" y="4929198"/>
              <a:ext cx="571504" cy="14287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lg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84" grpId="0" animBg="1"/>
      <p:bldP spid="85" grpId="0" animBg="1"/>
      <p:bldP spid="111" grpId="0" animBg="1"/>
      <p:bldP spid="112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446" grpId="0" animBg="1"/>
      <p:bldP spid="447" grpId="0" animBg="1"/>
      <p:bldP spid="448" grpId="0" animBg="1"/>
      <p:bldP spid="45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Cross-application use-relation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07950" y="1052513"/>
            <a:ext cx="8928100" cy="2233611"/>
          </a:xfrm>
        </p:spPr>
        <p:txBody>
          <a:bodyPr>
            <a:normAutofit fontScale="77500" lnSpcReduction="20000"/>
          </a:bodyPr>
          <a:lstStyle/>
          <a:p>
            <a:r>
              <a:rPr lang="en-US" altLang="ja-JP" dirty="0" smtClean="0"/>
              <a:t>An extension of ordinal static use-relation analysis between classes in an application.</a:t>
            </a:r>
          </a:p>
          <a:p>
            <a:r>
              <a:rPr lang="en-US" altLang="ja-JP" dirty="0" smtClean="0"/>
              <a:t>Build a use-relation graph</a:t>
            </a:r>
          </a:p>
          <a:p>
            <a:pPr lvl="1"/>
            <a:r>
              <a:rPr lang="en-US" altLang="ja-JP" dirty="0" smtClean="0"/>
              <a:t>Node: class</a:t>
            </a:r>
          </a:p>
          <a:p>
            <a:pPr lvl="1"/>
            <a:r>
              <a:rPr kumimoji="1" lang="en-US" altLang="ja-JP" dirty="0" smtClean="0"/>
              <a:t>Edge: static use-relation between classes </a:t>
            </a:r>
          </a:p>
          <a:p>
            <a:r>
              <a:rPr lang="en-US" altLang="ja-JP" dirty="0" smtClean="0"/>
              <a:t>Kinds of use-relation</a:t>
            </a:r>
          </a:p>
          <a:p>
            <a:pPr lvl="1"/>
            <a:r>
              <a:rPr lang="en-US" altLang="ja-JP" dirty="0" smtClean="0"/>
              <a:t>Inheritance, Method call, Field access, Instantiation  and Variable/Parameter declaration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err="1" smtClean="0"/>
              <a:t>AOAsia</a:t>
            </a:r>
            <a:r>
              <a:rPr kumimoji="1" lang="en-US" altLang="ja-JP" dirty="0" smtClean="0"/>
              <a:t> 4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97E4-03AD-42D4-BC9B-AC69FCAAF327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  <p:sp>
        <p:nvSpPr>
          <p:cNvPr id="39" name="AutoShape 42"/>
          <p:cNvSpPr>
            <a:spLocks noChangeArrowheads="1"/>
          </p:cNvSpPr>
          <p:nvPr/>
        </p:nvSpPr>
        <p:spPr bwMode="auto">
          <a:xfrm>
            <a:off x="4643438" y="4857760"/>
            <a:ext cx="717552" cy="1143008"/>
          </a:xfrm>
          <a:prstGeom prst="rightArrow">
            <a:avLst>
              <a:gd name="adj1" fmla="val 45056"/>
              <a:gd name="adj2" fmla="val 56616"/>
            </a:avLst>
          </a:prstGeom>
          <a:solidFill>
            <a:schemeClr val="accent3"/>
          </a:solidFill>
          <a:ln w="12700" algn="ctr">
            <a:solidFill>
              <a:schemeClr val="tx1">
                <a:lumMod val="95000"/>
                <a:lumOff val="5000"/>
              </a:schemeClr>
            </a:solidFill>
            <a:miter lim="800000"/>
            <a:headEnd/>
            <a:tailEnd/>
          </a:ln>
        </p:spPr>
        <p:txBody>
          <a:bodyPr wrap="square" lIns="0" tIns="0" rIns="0" bIns="0" anchor="ctr">
            <a:noAutofit/>
          </a:bodyPr>
          <a:lstStyle/>
          <a:p>
            <a:endParaRPr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928794" y="3406975"/>
            <a:ext cx="1292341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Source code</a:t>
            </a:r>
            <a:endParaRPr kumimoji="1" lang="ja-JP" altLang="en-US" sz="14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857884" y="3406975"/>
            <a:ext cx="1891928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1400" dirty="0" smtClean="0"/>
              <a:t>Use-relation graph</a:t>
            </a:r>
            <a:endParaRPr kumimoji="1" lang="ja-JP" altLang="en-US" sz="1400" dirty="0"/>
          </a:p>
        </p:txBody>
      </p:sp>
      <p:sp>
        <p:nvSpPr>
          <p:cNvPr id="19" name="正方形/長方形 18"/>
          <p:cNvSpPr/>
          <p:nvPr/>
        </p:nvSpPr>
        <p:spPr bwMode="auto">
          <a:xfrm>
            <a:off x="5786446" y="4214818"/>
            <a:ext cx="2214578" cy="2357454"/>
          </a:xfrm>
          <a:prstGeom prst="rect">
            <a:avLst/>
          </a:prstGeom>
          <a:solidFill>
            <a:schemeClr val="bg1">
              <a:alpha val="50000"/>
            </a:schemeClr>
          </a:solidFill>
          <a:ln w="2857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lg" len="lg"/>
          </a:ln>
          <a:effectLst/>
        </p:spPr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6215074" y="4429132"/>
            <a:ext cx="1285884" cy="78581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kumimoji="1" lang="en-US" altLang="ja-JP" b="1" dirty="0" smtClean="0">
                <a:latin typeface="Consolas" pitchFamily="49" charset="0"/>
              </a:rPr>
              <a:t>Warehouse</a:t>
            </a:r>
            <a:endParaRPr kumimoji="1" lang="en-US" altLang="ja-JP" b="1" dirty="0">
              <a:latin typeface="Consolas" pitchFamily="49" charset="0"/>
            </a:endParaRPr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6215074" y="5643578"/>
            <a:ext cx="1285884" cy="78581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kumimoji="1" lang="en-US" altLang="ja-JP" b="1" dirty="0" smtClean="0">
                <a:latin typeface="Consolas" pitchFamily="49" charset="0"/>
              </a:rPr>
              <a:t>Liquor</a:t>
            </a:r>
            <a:endParaRPr kumimoji="1" lang="en-US" altLang="ja-JP" b="1" dirty="0">
              <a:latin typeface="Consolas" pitchFamily="49" charset="0"/>
            </a:endParaRPr>
          </a:p>
        </p:txBody>
      </p:sp>
      <p:cxnSp>
        <p:nvCxnSpPr>
          <p:cNvPr id="22" name="直線矢印コネクタ 21"/>
          <p:cNvCxnSpPr>
            <a:stCxn id="20" idx="2"/>
            <a:endCxn id="21" idx="0"/>
          </p:cNvCxnSpPr>
          <p:nvPr/>
        </p:nvCxnSpPr>
        <p:spPr bwMode="auto">
          <a:xfrm rot="5400000">
            <a:off x="6643702" y="5429264"/>
            <a:ext cx="428628" cy="1588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23" name="テキスト ボックス 22"/>
          <p:cNvSpPr txBox="1"/>
          <p:nvPr/>
        </p:nvSpPr>
        <p:spPr>
          <a:xfrm>
            <a:off x="5214942" y="3916924"/>
            <a:ext cx="1704313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latin typeface="Consolas" pitchFamily="49" charset="0"/>
              </a:rPr>
              <a:t>WarehouseApp</a:t>
            </a:r>
            <a:endParaRPr kumimoji="1" lang="ja-JP" altLang="en-US" dirty="0">
              <a:latin typeface="Consolas" pitchFamily="49" charset="0"/>
            </a:endParaRPr>
          </a:p>
        </p:txBody>
      </p:sp>
      <p:sp>
        <p:nvSpPr>
          <p:cNvPr id="24" name="AutoShape 41"/>
          <p:cNvSpPr>
            <a:spLocks noChangeArrowheads="1"/>
          </p:cNvSpPr>
          <p:nvPr/>
        </p:nvSpPr>
        <p:spPr bwMode="auto">
          <a:xfrm>
            <a:off x="214282" y="3857628"/>
            <a:ext cx="4071966" cy="2857520"/>
          </a:xfrm>
          <a:prstGeom prst="cube">
            <a:avLst>
              <a:gd name="adj" fmla="val 22042"/>
            </a:avLst>
          </a:prstGeom>
          <a:solidFill>
            <a:schemeClr val="accent1">
              <a:alpha val="10196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>
            <a:noAutofit/>
          </a:bodyPr>
          <a:lstStyle/>
          <a:p>
            <a:endParaRPr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85720" y="4500570"/>
            <a:ext cx="1519647" cy="276999"/>
          </a:xfrm>
          <a:prstGeom prst="rect">
            <a:avLst/>
          </a:prstGeom>
          <a:noFill/>
          <a:ln w="28575">
            <a:noFill/>
            <a:prstDash val="dash"/>
          </a:ln>
        </p:spPr>
        <p:txBody>
          <a:bodyPr wrap="none" lIns="0" tIns="0" rIns="0" bIns="0" rtlCol="0">
            <a:spAutoFit/>
          </a:bodyPr>
          <a:lstStyle/>
          <a:p>
            <a:r>
              <a:rPr kumimoji="1" lang="en-US" altLang="ja-JP" dirty="0" err="1" smtClean="0">
                <a:latin typeface="Consolas" pitchFamily="49" charset="0"/>
              </a:rPr>
              <a:t>WarehouseApp</a:t>
            </a:r>
            <a:endParaRPr kumimoji="1" lang="ja-JP" altLang="en-US" dirty="0">
              <a:latin typeface="Consolas" pitchFamily="49" charset="0"/>
            </a:endParaRPr>
          </a:p>
        </p:txBody>
      </p:sp>
      <p:sp>
        <p:nvSpPr>
          <p:cNvPr id="26" name="AutoShape 16"/>
          <p:cNvSpPr>
            <a:spLocks noChangeArrowheads="1"/>
          </p:cNvSpPr>
          <p:nvPr/>
        </p:nvSpPr>
        <p:spPr bwMode="auto">
          <a:xfrm flipV="1">
            <a:off x="500034" y="4786322"/>
            <a:ext cx="2071702" cy="1857388"/>
          </a:xfrm>
          <a:prstGeom prst="foldedCorner">
            <a:avLst>
              <a:gd name="adj" fmla="val 10477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rot="10800000" wrap="none" lIns="36000" tIns="36000" rIns="36000" bIns="36000" anchor="ctr"/>
          <a:lstStyle/>
          <a:p>
            <a:pPr>
              <a:spcBef>
                <a:spcPct val="0"/>
              </a:spcBef>
            </a:pPr>
            <a:r>
              <a:rPr lang="en-US" altLang="ja-JP" sz="1400" dirty="0" smtClean="0">
                <a:latin typeface="Consolas" pitchFamily="49" charset="0"/>
              </a:rPr>
              <a:t>class </a:t>
            </a:r>
            <a:r>
              <a:rPr lang="en-US" altLang="ja-JP" sz="1400" b="1" dirty="0" smtClean="0">
                <a:latin typeface="Consolas" pitchFamily="49" charset="0"/>
              </a:rPr>
              <a:t>Liquor</a:t>
            </a:r>
            <a:r>
              <a:rPr lang="en-US" altLang="ja-JP" sz="1400" dirty="0" smtClean="0">
                <a:latin typeface="Consolas" pitchFamily="49" charset="0"/>
              </a:rPr>
              <a:t> {</a:t>
            </a:r>
          </a:p>
          <a:p>
            <a:pPr>
              <a:spcBef>
                <a:spcPct val="0"/>
              </a:spcBef>
            </a:pPr>
            <a:r>
              <a:rPr lang="en-US" altLang="ja-JP" sz="1400" dirty="0" smtClean="0">
                <a:latin typeface="Consolas" pitchFamily="49" charset="0"/>
              </a:rPr>
              <a:t>  long price;</a:t>
            </a:r>
          </a:p>
          <a:p>
            <a:pPr>
              <a:spcBef>
                <a:spcPct val="0"/>
              </a:spcBef>
            </a:pPr>
            <a:r>
              <a:rPr lang="en-US" altLang="ja-JP" sz="1400" dirty="0" smtClean="0">
                <a:latin typeface="Consolas" pitchFamily="49" charset="0"/>
              </a:rPr>
              <a:t>  String name;</a:t>
            </a:r>
          </a:p>
          <a:p>
            <a:pPr>
              <a:spcBef>
                <a:spcPct val="0"/>
              </a:spcBef>
            </a:pPr>
            <a:r>
              <a:rPr lang="en-US" altLang="ja-JP" sz="1400" dirty="0" smtClean="0">
                <a:latin typeface="Consolas" pitchFamily="49" charset="0"/>
              </a:rPr>
              <a:t>  …</a:t>
            </a:r>
          </a:p>
          <a:p>
            <a:pPr>
              <a:spcBef>
                <a:spcPct val="0"/>
              </a:spcBef>
            </a:pPr>
            <a:r>
              <a:rPr lang="en-US" altLang="ja-JP" sz="1400" dirty="0" smtClean="0">
                <a:latin typeface="Consolas" pitchFamily="49" charset="0"/>
              </a:rPr>
              <a:t>}</a:t>
            </a:r>
            <a:endParaRPr lang="en-US" altLang="ja-JP" sz="1400" dirty="0">
              <a:latin typeface="Consolas" pitchFamily="49" charset="0"/>
            </a:endParaRPr>
          </a:p>
        </p:txBody>
      </p:sp>
      <p:sp>
        <p:nvSpPr>
          <p:cNvPr id="27" name="AutoShape 16"/>
          <p:cNvSpPr>
            <a:spLocks noChangeArrowheads="1"/>
          </p:cNvSpPr>
          <p:nvPr/>
        </p:nvSpPr>
        <p:spPr bwMode="auto">
          <a:xfrm flipV="1">
            <a:off x="2071670" y="4143380"/>
            <a:ext cx="2071702" cy="1857388"/>
          </a:xfrm>
          <a:prstGeom prst="foldedCorner">
            <a:avLst>
              <a:gd name="adj" fmla="val 10477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rot="10800000" wrap="none" lIns="36000" tIns="36000" rIns="36000" bIns="36000" anchor="ctr"/>
          <a:lstStyle/>
          <a:p>
            <a:pPr>
              <a:spcBef>
                <a:spcPct val="0"/>
              </a:spcBef>
            </a:pPr>
            <a:r>
              <a:rPr lang="en-US" altLang="ja-JP" sz="1400" dirty="0" smtClean="0">
                <a:latin typeface="Consolas" pitchFamily="49" charset="0"/>
              </a:rPr>
              <a:t>class </a:t>
            </a:r>
            <a:r>
              <a:rPr lang="en-US" altLang="ja-JP" sz="1400" b="1" dirty="0" smtClean="0">
                <a:latin typeface="Consolas" pitchFamily="49" charset="0"/>
              </a:rPr>
              <a:t>Warehouse</a:t>
            </a:r>
            <a:r>
              <a:rPr lang="en-US" altLang="ja-JP" sz="1400" dirty="0" smtClean="0">
                <a:latin typeface="Consolas" pitchFamily="49" charset="0"/>
              </a:rPr>
              <a:t> {</a:t>
            </a:r>
          </a:p>
          <a:p>
            <a:pPr>
              <a:spcBef>
                <a:spcPct val="0"/>
              </a:spcBef>
            </a:pPr>
            <a:r>
              <a:rPr lang="en-US" altLang="ja-JP" sz="1400" dirty="0" smtClean="0">
                <a:latin typeface="Consolas" pitchFamily="49" charset="0"/>
              </a:rPr>
              <a:t>  …</a:t>
            </a:r>
          </a:p>
          <a:p>
            <a:pPr>
              <a:spcBef>
                <a:spcPct val="0"/>
              </a:spcBef>
            </a:pPr>
            <a:r>
              <a:rPr lang="en-US" altLang="ja-JP" sz="1400" dirty="0" smtClean="0">
                <a:latin typeface="Consolas" pitchFamily="49" charset="0"/>
              </a:rPr>
              <a:t>    </a:t>
            </a:r>
            <a:r>
              <a:rPr lang="en-US" altLang="ja-JP" sz="1400" b="1" dirty="0" smtClean="0">
                <a:latin typeface="Consolas" pitchFamily="49" charset="0"/>
              </a:rPr>
              <a:t>Liquor</a:t>
            </a:r>
            <a:r>
              <a:rPr lang="en-US" altLang="ja-JP" sz="1400" dirty="0" smtClean="0">
                <a:latin typeface="Consolas" pitchFamily="49" charset="0"/>
              </a:rPr>
              <a:t> </a:t>
            </a:r>
            <a:r>
              <a:rPr lang="en-US" altLang="ja-JP" sz="1400" dirty="0" err="1" smtClean="0">
                <a:latin typeface="Consolas" pitchFamily="49" charset="0"/>
              </a:rPr>
              <a:t>liq</a:t>
            </a:r>
            <a:r>
              <a:rPr lang="en-US" altLang="ja-JP" sz="1400" dirty="0" smtClean="0">
                <a:latin typeface="Consolas" pitchFamily="49" charset="0"/>
              </a:rPr>
              <a:t> =</a:t>
            </a:r>
          </a:p>
          <a:p>
            <a:pPr>
              <a:spcBef>
                <a:spcPct val="0"/>
              </a:spcBef>
            </a:pPr>
            <a:r>
              <a:rPr lang="en-US" altLang="ja-JP" sz="1400" dirty="0" smtClean="0">
                <a:latin typeface="Consolas" pitchFamily="49" charset="0"/>
              </a:rPr>
              <a:t>      new </a:t>
            </a:r>
            <a:r>
              <a:rPr lang="en-US" altLang="ja-JP" sz="1400" b="1" dirty="0" smtClean="0">
                <a:latin typeface="Consolas" pitchFamily="49" charset="0"/>
              </a:rPr>
              <a:t>Liquor</a:t>
            </a:r>
            <a:r>
              <a:rPr lang="en-US" altLang="ja-JP" sz="1400" dirty="0" smtClean="0">
                <a:latin typeface="Consolas" pitchFamily="49" charset="0"/>
              </a:rPr>
              <a:t>();</a:t>
            </a:r>
          </a:p>
          <a:p>
            <a:pPr>
              <a:spcBef>
                <a:spcPct val="0"/>
              </a:spcBef>
            </a:pPr>
            <a:r>
              <a:rPr lang="en-US" altLang="ja-JP" sz="1400" dirty="0" smtClean="0">
                <a:latin typeface="Consolas" pitchFamily="49" charset="0"/>
              </a:rPr>
              <a:t>  …</a:t>
            </a:r>
          </a:p>
          <a:p>
            <a:pPr>
              <a:spcBef>
                <a:spcPct val="0"/>
              </a:spcBef>
            </a:pPr>
            <a:r>
              <a:rPr lang="en-US" altLang="ja-JP" sz="1400" dirty="0" smtClean="0">
                <a:latin typeface="Consolas" pitchFamily="49" charset="0"/>
              </a:rPr>
              <a:t>}</a:t>
            </a:r>
            <a:endParaRPr lang="en-US" altLang="ja-JP" sz="1400" dirty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Cross-application use-relation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07950" y="1052513"/>
            <a:ext cx="8928100" cy="1947859"/>
          </a:xfrm>
        </p:spPr>
        <p:txBody>
          <a:bodyPr>
            <a:normAutofit fontScale="92500" lnSpcReduction="20000"/>
          </a:bodyPr>
          <a:lstStyle/>
          <a:p>
            <a:r>
              <a:rPr lang="en-US" altLang="ja-JP" dirty="0" smtClean="0"/>
              <a:t>Analyze use-relation between classes across application borders</a:t>
            </a:r>
          </a:p>
          <a:p>
            <a:pPr lvl="1"/>
            <a:r>
              <a:rPr lang="en-US" altLang="ja-JP" dirty="0" smtClean="0"/>
              <a:t>Analyze intra-application use-relation</a:t>
            </a:r>
          </a:p>
          <a:p>
            <a:pPr lvl="2"/>
            <a:r>
              <a:rPr lang="en-US" altLang="ja-JP" dirty="0" smtClean="0"/>
              <a:t>in the same way with the case of single application</a:t>
            </a:r>
          </a:p>
          <a:p>
            <a:pPr lvl="1"/>
            <a:r>
              <a:rPr lang="en-US" altLang="ja-JP" dirty="0" smtClean="0"/>
              <a:t>If there are several copies of “used class” in different applications, create edges to all of them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err="1" smtClean="0"/>
              <a:t>AOAsia</a:t>
            </a:r>
            <a:r>
              <a:rPr kumimoji="1" lang="en-US" altLang="ja-JP" dirty="0" smtClean="0"/>
              <a:t> 4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97E4-03AD-42D4-BC9B-AC69FCAAF327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  <p:sp>
        <p:nvSpPr>
          <p:cNvPr id="40" name="Rectangle 17"/>
          <p:cNvSpPr>
            <a:spLocks noChangeArrowheads="1"/>
          </p:cNvSpPr>
          <p:nvPr/>
        </p:nvSpPr>
        <p:spPr bwMode="auto">
          <a:xfrm>
            <a:off x="1071538" y="3786190"/>
            <a:ext cx="1285884" cy="78581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kumimoji="1" lang="en-US" altLang="ja-JP" b="1" dirty="0" smtClean="0">
                <a:latin typeface="Consolas" pitchFamily="49" charset="0"/>
              </a:rPr>
              <a:t>Warehouse</a:t>
            </a:r>
            <a:endParaRPr kumimoji="1" lang="en-US" altLang="ja-JP" b="1" dirty="0">
              <a:latin typeface="Consolas" pitchFamily="49" charset="0"/>
            </a:endParaRPr>
          </a:p>
        </p:txBody>
      </p:sp>
      <p:sp>
        <p:nvSpPr>
          <p:cNvPr id="41" name="正方形/長方形 40"/>
          <p:cNvSpPr/>
          <p:nvPr/>
        </p:nvSpPr>
        <p:spPr bwMode="auto">
          <a:xfrm>
            <a:off x="642910" y="3571876"/>
            <a:ext cx="2214578" cy="2357454"/>
          </a:xfrm>
          <a:prstGeom prst="rect">
            <a:avLst/>
          </a:prstGeom>
          <a:noFill/>
          <a:ln w="2857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lg" len="lg"/>
          </a:ln>
          <a:effectLst/>
        </p:spPr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2" name="Rectangle 17"/>
          <p:cNvSpPr>
            <a:spLocks noChangeArrowheads="1"/>
          </p:cNvSpPr>
          <p:nvPr/>
        </p:nvSpPr>
        <p:spPr bwMode="auto">
          <a:xfrm>
            <a:off x="1071538" y="5000636"/>
            <a:ext cx="1285884" cy="78581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kumimoji="1" lang="en-US" altLang="ja-JP" b="1" dirty="0" smtClean="0">
                <a:latin typeface="Consolas" pitchFamily="49" charset="0"/>
              </a:rPr>
              <a:t>Liquor</a:t>
            </a:r>
            <a:endParaRPr kumimoji="1" lang="en-US" altLang="ja-JP" b="1" dirty="0">
              <a:latin typeface="Consolas" pitchFamily="49" charset="0"/>
            </a:endParaRPr>
          </a:p>
        </p:txBody>
      </p:sp>
      <p:cxnSp>
        <p:nvCxnSpPr>
          <p:cNvPr id="43" name="直線矢印コネクタ 42"/>
          <p:cNvCxnSpPr>
            <a:stCxn id="40" idx="2"/>
            <a:endCxn id="42" idx="0"/>
          </p:cNvCxnSpPr>
          <p:nvPr/>
        </p:nvCxnSpPr>
        <p:spPr bwMode="auto">
          <a:xfrm rot="5400000">
            <a:off x="1500166" y="4786322"/>
            <a:ext cx="428628" cy="1588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45" name="テキスト ボックス 44"/>
          <p:cNvSpPr txBox="1"/>
          <p:nvPr/>
        </p:nvSpPr>
        <p:spPr>
          <a:xfrm>
            <a:off x="214282" y="3273982"/>
            <a:ext cx="1704313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latin typeface="Consolas" pitchFamily="49" charset="0"/>
              </a:rPr>
              <a:t>WarehouseApp</a:t>
            </a:r>
            <a:endParaRPr kumimoji="1" lang="ja-JP" altLang="en-US" dirty="0">
              <a:latin typeface="Consolas" pitchFamily="49" charset="0"/>
            </a:endParaRPr>
          </a:p>
        </p:txBody>
      </p:sp>
      <p:sp>
        <p:nvSpPr>
          <p:cNvPr id="46" name="Rectangle 17"/>
          <p:cNvSpPr>
            <a:spLocks noChangeArrowheads="1"/>
          </p:cNvSpPr>
          <p:nvPr/>
        </p:nvSpPr>
        <p:spPr bwMode="auto">
          <a:xfrm>
            <a:off x="4071934" y="3786190"/>
            <a:ext cx="1285884" cy="78581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kumimoji="1" lang="en-US" altLang="ja-JP" b="1" dirty="0" smtClean="0">
                <a:latin typeface="Consolas" pitchFamily="49" charset="0"/>
              </a:rPr>
              <a:t>Store</a:t>
            </a:r>
            <a:endParaRPr kumimoji="1" lang="en-US" altLang="ja-JP" b="1" dirty="0">
              <a:latin typeface="Consolas" pitchFamily="49" charset="0"/>
            </a:endParaRPr>
          </a:p>
        </p:txBody>
      </p:sp>
      <p:sp>
        <p:nvSpPr>
          <p:cNvPr id="47" name="正方形/長方形 46"/>
          <p:cNvSpPr/>
          <p:nvPr/>
        </p:nvSpPr>
        <p:spPr bwMode="auto">
          <a:xfrm>
            <a:off x="3643306" y="3571876"/>
            <a:ext cx="3857652" cy="2357454"/>
          </a:xfrm>
          <a:prstGeom prst="rect">
            <a:avLst/>
          </a:prstGeom>
          <a:noFill/>
          <a:ln w="2857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lg" len="lg"/>
          </a:ln>
          <a:effectLst/>
        </p:spPr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8" name="Rectangle 17"/>
          <p:cNvSpPr>
            <a:spLocks noChangeArrowheads="1"/>
          </p:cNvSpPr>
          <p:nvPr/>
        </p:nvSpPr>
        <p:spPr bwMode="auto">
          <a:xfrm>
            <a:off x="4071934" y="5000636"/>
            <a:ext cx="1285884" cy="78581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kumimoji="1" lang="en-US" altLang="ja-JP" b="1" dirty="0" smtClean="0">
                <a:latin typeface="Consolas" pitchFamily="49" charset="0"/>
              </a:rPr>
              <a:t>Liquor</a:t>
            </a:r>
            <a:endParaRPr kumimoji="1" lang="en-US" altLang="ja-JP" b="1" dirty="0">
              <a:latin typeface="Consolas" pitchFamily="49" charset="0"/>
            </a:endParaRPr>
          </a:p>
        </p:txBody>
      </p:sp>
      <p:cxnSp>
        <p:nvCxnSpPr>
          <p:cNvPr id="49" name="直線矢印コネクタ 48"/>
          <p:cNvCxnSpPr>
            <a:stCxn id="46" idx="2"/>
            <a:endCxn id="48" idx="0"/>
          </p:cNvCxnSpPr>
          <p:nvPr/>
        </p:nvCxnSpPr>
        <p:spPr bwMode="auto">
          <a:xfrm rot="5400000">
            <a:off x="4500562" y="4786322"/>
            <a:ext cx="428628" cy="1588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50" name="テキスト ボックス 49"/>
          <p:cNvSpPr txBox="1"/>
          <p:nvPr/>
        </p:nvSpPr>
        <p:spPr>
          <a:xfrm>
            <a:off x="3214678" y="3273982"/>
            <a:ext cx="1197764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latin typeface="Consolas" pitchFamily="49" charset="0"/>
              </a:rPr>
              <a:t>StoreApp</a:t>
            </a:r>
            <a:endParaRPr kumimoji="1" lang="ja-JP" altLang="en-US" dirty="0">
              <a:latin typeface="Consolas" pitchFamily="49" charset="0"/>
            </a:endParaRPr>
          </a:p>
        </p:txBody>
      </p:sp>
      <p:sp>
        <p:nvSpPr>
          <p:cNvPr id="51" name="Rectangle 17"/>
          <p:cNvSpPr>
            <a:spLocks noChangeArrowheads="1"/>
          </p:cNvSpPr>
          <p:nvPr/>
        </p:nvSpPr>
        <p:spPr bwMode="auto">
          <a:xfrm>
            <a:off x="6000760" y="5000636"/>
            <a:ext cx="1285884" cy="78581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kumimoji="1" lang="en-US" altLang="ja-JP" b="1" dirty="0" smtClean="0">
                <a:latin typeface="Consolas" pitchFamily="49" charset="0"/>
              </a:rPr>
              <a:t>Paper</a:t>
            </a:r>
            <a:endParaRPr kumimoji="1" lang="en-US" altLang="ja-JP" b="1" dirty="0">
              <a:latin typeface="Consolas" pitchFamily="49" charset="0"/>
            </a:endParaRPr>
          </a:p>
        </p:txBody>
      </p:sp>
      <p:sp>
        <p:nvSpPr>
          <p:cNvPr id="52" name="Rectangle 17"/>
          <p:cNvSpPr>
            <a:spLocks noChangeArrowheads="1"/>
          </p:cNvSpPr>
          <p:nvPr/>
        </p:nvSpPr>
        <p:spPr bwMode="auto">
          <a:xfrm>
            <a:off x="6000760" y="3786190"/>
            <a:ext cx="1285884" cy="78581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kumimoji="1" lang="en-US" altLang="ja-JP" b="1" dirty="0" smtClean="0">
                <a:latin typeface="Consolas" pitchFamily="49" charset="0"/>
              </a:rPr>
              <a:t>Shelf</a:t>
            </a:r>
            <a:endParaRPr kumimoji="1" lang="en-US" altLang="ja-JP" b="1" dirty="0">
              <a:latin typeface="Consolas" pitchFamily="49" charset="0"/>
            </a:endParaRPr>
          </a:p>
        </p:txBody>
      </p:sp>
      <p:cxnSp>
        <p:nvCxnSpPr>
          <p:cNvPr id="53" name="直線矢印コネクタ 52"/>
          <p:cNvCxnSpPr>
            <a:stCxn id="46" idx="2"/>
            <a:endCxn id="51" idx="0"/>
          </p:cNvCxnSpPr>
          <p:nvPr/>
        </p:nvCxnSpPr>
        <p:spPr bwMode="auto">
          <a:xfrm rot="16200000" flipH="1">
            <a:off x="5464975" y="3821909"/>
            <a:ext cx="428628" cy="1928826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56" name="直線矢印コネクタ 55"/>
          <p:cNvCxnSpPr>
            <a:stCxn id="46" idx="3"/>
            <a:endCxn id="52" idx="1"/>
          </p:cNvCxnSpPr>
          <p:nvPr/>
        </p:nvCxnSpPr>
        <p:spPr bwMode="auto">
          <a:xfrm>
            <a:off x="5357818" y="4179099"/>
            <a:ext cx="642942" cy="1588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59" name="直線矢印コネクタ 58"/>
          <p:cNvCxnSpPr>
            <a:stCxn id="52" idx="2"/>
            <a:endCxn id="48" idx="0"/>
          </p:cNvCxnSpPr>
          <p:nvPr/>
        </p:nvCxnSpPr>
        <p:spPr bwMode="auto">
          <a:xfrm rot="5400000">
            <a:off x="5464975" y="3821909"/>
            <a:ext cx="428628" cy="1928826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62" name="直線矢印コネクタ 61"/>
          <p:cNvCxnSpPr>
            <a:stCxn id="52" idx="2"/>
            <a:endCxn id="51" idx="0"/>
          </p:cNvCxnSpPr>
          <p:nvPr/>
        </p:nvCxnSpPr>
        <p:spPr bwMode="auto">
          <a:xfrm rot="5400000">
            <a:off x="6429388" y="4786322"/>
            <a:ext cx="428628" cy="1588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65" name="直線矢印コネクタ 64"/>
          <p:cNvCxnSpPr>
            <a:stCxn id="40" idx="2"/>
            <a:endCxn id="48" idx="0"/>
          </p:cNvCxnSpPr>
          <p:nvPr/>
        </p:nvCxnSpPr>
        <p:spPr bwMode="auto">
          <a:xfrm rot="16200000" flipH="1">
            <a:off x="3000364" y="3286124"/>
            <a:ext cx="428628" cy="3000396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accent4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68" name="直線矢印コネクタ 67"/>
          <p:cNvCxnSpPr>
            <a:stCxn id="46" idx="2"/>
            <a:endCxn id="42" idx="0"/>
          </p:cNvCxnSpPr>
          <p:nvPr/>
        </p:nvCxnSpPr>
        <p:spPr bwMode="auto">
          <a:xfrm rot="5400000">
            <a:off x="3000364" y="3286124"/>
            <a:ext cx="428628" cy="3000396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accent4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71" name="直線矢印コネクタ 70"/>
          <p:cNvCxnSpPr>
            <a:stCxn id="52" idx="2"/>
            <a:endCxn id="42" idx="0"/>
          </p:cNvCxnSpPr>
          <p:nvPr/>
        </p:nvCxnSpPr>
        <p:spPr bwMode="auto">
          <a:xfrm rot="5400000">
            <a:off x="3964777" y="2321711"/>
            <a:ext cx="428628" cy="4929222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accent4">
                <a:lumMod val="50000"/>
              </a:schemeClr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26" name="四角形吹き出し 25"/>
          <p:cNvSpPr/>
          <p:nvPr/>
        </p:nvSpPr>
        <p:spPr bwMode="auto">
          <a:xfrm>
            <a:off x="4429124" y="6000768"/>
            <a:ext cx="1928826" cy="438158"/>
          </a:xfrm>
          <a:prstGeom prst="wedgeRectCallout">
            <a:avLst>
              <a:gd name="adj1" fmla="val -38049"/>
              <a:gd name="adj2" fmla="val -126048"/>
            </a:avLst>
          </a:prstGeom>
          <a:ln w="19050">
            <a:solidFill>
              <a:schemeClr val="accent1"/>
            </a:solidFill>
            <a:headEnd type="none" w="med" len="med"/>
            <a:tailEnd type="none" w="lg" len="lg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pitchFamily="50" charset="-128"/>
              </a:rPr>
              <a:t>A copy of </a:t>
            </a:r>
            <a:r>
              <a:rPr kumimoji="0" lang="en-US" altLang="ja-JP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50" charset="-128"/>
              </a:rPr>
              <a:t>Liquor</a:t>
            </a:r>
            <a:r>
              <a:rPr kumimoji="0" lang="en-US" altLang="ja-JP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pitchFamily="50" charset="-128"/>
              </a:rPr>
              <a:t> in </a:t>
            </a:r>
            <a:r>
              <a:rPr kumimoji="0" lang="en-US" altLang="ja-JP" sz="1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50" charset="-128"/>
              </a:rPr>
              <a:t>WarehouseApp</a:t>
            </a:r>
            <a:endParaRPr kumimoji="0" lang="ja-JP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  <a:ea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48" grpId="0" animBg="1"/>
      <p:bldP spid="50" grpId="0" animBg="1"/>
      <p:bldP spid="51" grpId="0" animBg="1"/>
      <p:bldP spid="52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Class fan-in and application fan-in </a:t>
            </a:r>
            <a:endParaRPr kumimoji="1"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smtClean="0"/>
              <a:t>2008/12/2</a:t>
            </a:r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AOAsia 4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997E4-03AD-42D4-BC9B-AC69FCAAF327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071538" y="4286256"/>
            <a:ext cx="1285884" cy="78581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kumimoji="1" lang="en-US" altLang="ja-JP" b="1" dirty="0" smtClean="0">
                <a:latin typeface="Consolas" pitchFamily="49" charset="0"/>
              </a:rPr>
              <a:t>Warehouse</a:t>
            </a:r>
            <a:endParaRPr kumimoji="1" lang="en-US" altLang="ja-JP" b="1" dirty="0">
              <a:latin typeface="Consolas" pitchFamily="49" charset="0"/>
            </a:endParaRPr>
          </a:p>
        </p:txBody>
      </p:sp>
      <p:sp>
        <p:nvSpPr>
          <p:cNvPr id="8" name="正方形/長方形 7"/>
          <p:cNvSpPr/>
          <p:nvPr/>
        </p:nvSpPr>
        <p:spPr bwMode="auto">
          <a:xfrm>
            <a:off x="642910" y="4071942"/>
            <a:ext cx="2214578" cy="2357454"/>
          </a:xfrm>
          <a:prstGeom prst="rect">
            <a:avLst/>
          </a:prstGeom>
          <a:noFill/>
          <a:ln w="2857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lg" len="lg"/>
          </a:ln>
          <a:effectLst/>
        </p:spPr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auto">
          <a:xfrm>
            <a:off x="1071538" y="5500702"/>
            <a:ext cx="1285884" cy="78581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kumimoji="1" lang="en-US" altLang="ja-JP" b="1" dirty="0" smtClean="0">
                <a:latin typeface="Consolas" pitchFamily="49" charset="0"/>
              </a:rPr>
              <a:t>Liquor</a:t>
            </a:r>
            <a:endParaRPr kumimoji="1" lang="en-US" altLang="ja-JP" b="1" dirty="0">
              <a:latin typeface="Consolas" pitchFamily="49" charset="0"/>
            </a:endParaRPr>
          </a:p>
        </p:txBody>
      </p:sp>
      <p:cxnSp>
        <p:nvCxnSpPr>
          <p:cNvPr id="10" name="直線矢印コネクタ 9"/>
          <p:cNvCxnSpPr>
            <a:stCxn id="7" idx="2"/>
            <a:endCxn id="9" idx="0"/>
          </p:cNvCxnSpPr>
          <p:nvPr/>
        </p:nvCxnSpPr>
        <p:spPr bwMode="auto">
          <a:xfrm rot="5400000">
            <a:off x="1500166" y="5286388"/>
            <a:ext cx="428628" cy="1588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11" name="テキスト ボックス 10"/>
          <p:cNvSpPr txBox="1"/>
          <p:nvPr/>
        </p:nvSpPr>
        <p:spPr>
          <a:xfrm>
            <a:off x="214282" y="3774048"/>
            <a:ext cx="1704313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latin typeface="Consolas" pitchFamily="49" charset="0"/>
              </a:rPr>
              <a:t>WarehouseApp</a:t>
            </a:r>
            <a:endParaRPr kumimoji="1" lang="ja-JP" altLang="en-US" dirty="0">
              <a:latin typeface="Consolas" pitchFamily="49" charset="0"/>
            </a:endParaRPr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4071934" y="4286256"/>
            <a:ext cx="1285884" cy="78581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kumimoji="1" lang="en-US" altLang="ja-JP" b="1" dirty="0" smtClean="0">
                <a:latin typeface="Consolas" pitchFamily="49" charset="0"/>
              </a:rPr>
              <a:t>Store</a:t>
            </a:r>
            <a:endParaRPr kumimoji="1" lang="en-US" altLang="ja-JP" b="1" dirty="0">
              <a:latin typeface="Consolas" pitchFamily="49" charset="0"/>
            </a:endParaRPr>
          </a:p>
        </p:txBody>
      </p:sp>
      <p:sp>
        <p:nvSpPr>
          <p:cNvPr id="13" name="正方形/長方形 12"/>
          <p:cNvSpPr/>
          <p:nvPr/>
        </p:nvSpPr>
        <p:spPr bwMode="auto">
          <a:xfrm>
            <a:off x="3643306" y="4071942"/>
            <a:ext cx="3857652" cy="2357454"/>
          </a:xfrm>
          <a:prstGeom prst="rect">
            <a:avLst/>
          </a:prstGeom>
          <a:noFill/>
          <a:ln w="2857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lg" len="lg"/>
          </a:ln>
          <a:effectLst/>
        </p:spPr>
        <p:txBody>
          <a:bodyPr vert="horz" wrap="square" lIns="3600" tIns="3600" rIns="3600" bIns="36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4071934" y="5500702"/>
            <a:ext cx="1285884" cy="78581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kumimoji="1" lang="en-US" altLang="ja-JP" b="1" dirty="0" smtClean="0">
                <a:latin typeface="Consolas" pitchFamily="49" charset="0"/>
              </a:rPr>
              <a:t>Liquor</a:t>
            </a:r>
            <a:endParaRPr kumimoji="1" lang="en-US" altLang="ja-JP" b="1" dirty="0">
              <a:latin typeface="Consolas" pitchFamily="49" charset="0"/>
            </a:endParaRPr>
          </a:p>
        </p:txBody>
      </p:sp>
      <p:cxnSp>
        <p:nvCxnSpPr>
          <p:cNvPr id="15" name="直線矢印コネクタ 14"/>
          <p:cNvCxnSpPr>
            <a:stCxn id="12" idx="2"/>
            <a:endCxn id="14" idx="0"/>
          </p:cNvCxnSpPr>
          <p:nvPr/>
        </p:nvCxnSpPr>
        <p:spPr bwMode="auto">
          <a:xfrm rot="5400000">
            <a:off x="4500562" y="5286388"/>
            <a:ext cx="428628" cy="1588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16" name="テキスト ボックス 15"/>
          <p:cNvSpPr txBox="1"/>
          <p:nvPr/>
        </p:nvSpPr>
        <p:spPr>
          <a:xfrm>
            <a:off x="3214678" y="3774048"/>
            <a:ext cx="1197764" cy="36933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latin typeface="Consolas" pitchFamily="49" charset="0"/>
              </a:rPr>
              <a:t>StoreApp</a:t>
            </a:r>
            <a:endParaRPr kumimoji="1" lang="ja-JP" altLang="en-US" dirty="0">
              <a:latin typeface="Consolas" pitchFamily="49" charset="0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6000760" y="5500702"/>
            <a:ext cx="1285884" cy="78581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kumimoji="1" lang="en-US" altLang="ja-JP" b="1" dirty="0" smtClean="0">
                <a:latin typeface="Consolas" pitchFamily="49" charset="0"/>
              </a:rPr>
              <a:t>Paper</a:t>
            </a:r>
            <a:endParaRPr kumimoji="1" lang="en-US" altLang="ja-JP" b="1" dirty="0">
              <a:latin typeface="Consolas" pitchFamily="49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000760" y="4286256"/>
            <a:ext cx="1285884" cy="78581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kumimoji="1" lang="en-US" altLang="ja-JP" b="1" dirty="0" smtClean="0">
                <a:latin typeface="Consolas" pitchFamily="49" charset="0"/>
              </a:rPr>
              <a:t>Shelf</a:t>
            </a:r>
            <a:endParaRPr kumimoji="1" lang="en-US" altLang="ja-JP" b="1" dirty="0">
              <a:latin typeface="Consolas" pitchFamily="49" charset="0"/>
            </a:endParaRPr>
          </a:p>
        </p:txBody>
      </p:sp>
      <p:cxnSp>
        <p:nvCxnSpPr>
          <p:cNvPr id="19" name="直線矢印コネクタ 18"/>
          <p:cNvCxnSpPr>
            <a:stCxn id="12" idx="2"/>
            <a:endCxn id="17" idx="0"/>
          </p:cNvCxnSpPr>
          <p:nvPr/>
        </p:nvCxnSpPr>
        <p:spPr bwMode="auto">
          <a:xfrm rot="16200000" flipH="1">
            <a:off x="5464975" y="4321975"/>
            <a:ext cx="428628" cy="1928826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20" name="直線矢印コネクタ 19"/>
          <p:cNvCxnSpPr>
            <a:stCxn id="12" idx="3"/>
            <a:endCxn id="18" idx="1"/>
          </p:cNvCxnSpPr>
          <p:nvPr/>
        </p:nvCxnSpPr>
        <p:spPr bwMode="auto">
          <a:xfrm>
            <a:off x="5357818" y="4679165"/>
            <a:ext cx="642942" cy="1588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21" name="直線矢印コネクタ 20"/>
          <p:cNvCxnSpPr>
            <a:stCxn id="18" idx="2"/>
            <a:endCxn id="14" idx="0"/>
          </p:cNvCxnSpPr>
          <p:nvPr/>
        </p:nvCxnSpPr>
        <p:spPr bwMode="auto">
          <a:xfrm rot="5400000">
            <a:off x="5464975" y="4321975"/>
            <a:ext cx="428628" cy="1928826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22" name="直線矢印コネクタ 21"/>
          <p:cNvCxnSpPr>
            <a:stCxn id="18" idx="2"/>
            <a:endCxn id="17" idx="0"/>
          </p:cNvCxnSpPr>
          <p:nvPr/>
        </p:nvCxnSpPr>
        <p:spPr bwMode="auto">
          <a:xfrm rot="5400000">
            <a:off x="6429388" y="5286388"/>
            <a:ext cx="428628" cy="1588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23" name="直線矢印コネクタ 22"/>
          <p:cNvCxnSpPr>
            <a:stCxn id="7" idx="2"/>
            <a:endCxn id="14" idx="0"/>
          </p:cNvCxnSpPr>
          <p:nvPr/>
        </p:nvCxnSpPr>
        <p:spPr bwMode="auto">
          <a:xfrm rot="16200000" flipH="1">
            <a:off x="3000364" y="3786190"/>
            <a:ext cx="428628" cy="3000396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24" name="直線矢印コネクタ 23"/>
          <p:cNvCxnSpPr>
            <a:stCxn id="12" idx="2"/>
            <a:endCxn id="9" idx="0"/>
          </p:cNvCxnSpPr>
          <p:nvPr/>
        </p:nvCxnSpPr>
        <p:spPr bwMode="auto">
          <a:xfrm rot="5400000">
            <a:off x="3000364" y="3786190"/>
            <a:ext cx="428628" cy="3000396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25" name="直線矢印コネクタ 24"/>
          <p:cNvCxnSpPr>
            <a:stCxn id="18" idx="2"/>
            <a:endCxn id="9" idx="0"/>
          </p:cNvCxnSpPr>
          <p:nvPr/>
        </p:nvCxnSpPr>
        <p:spPr bwMode="auto">
          <a:xfrm rot="5400000">
            <a:off x="3964777" y="2821777"/>
            <a:ext cx="428628" cy="4929222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31" name="コンテンツ プレースホルダ 30"/>
          <p:cNvSpPr>
            <a:spLocks noGrp="1"/>
          </p:cNvSpPr>
          <p:nvPr>
            <p:ph idx="1"/>
          </p:nvPr>
        </p:nvSpPr>
        <p:spPr>
          <a:xfrm>
            <a:off x="107950" y="1052513"/>
            <a:ext cx="8928100" cy="1876421"/>
          </a:xfrm>
        </p:spPr>
        <p:txBody>
          <a:bodyPr/>
          <a:lstStyle/>
          <a:p>
            <a:r>
              <a:rPr kumimoji="1" lang="en-US" altLang="ja-JP" dirty="0" smtClean="0"/>
              <a:t>Class fan-in of a class </a:t>
            </a:r>
            <a:r>
              <a:rPr kumimoji="1" lang="en-US" altLang="ja-JP" i="1" dirty="0" smtClean="0">
                <a:latin typeface="Times New Roman" pitchFamily="18" charset="0"/>
                <a:cs typeface="Times New Roman" pitchFamily="18" charset="0"/>
              </a:rPr>
              <a:t>c</a:t>
            </a:r>
          </a:p>
          <a:p>
            <a:pPr lvl="1"/>
            <a:r>
              <a:rPr lang="en-US" altLang="ja-JP" dirty="0" smtClean="0"/>
              <a:t>The number of classes using </a:t>
            </a:r>
            <a:r>
              <a:rPr lang="en-US" altLang="ja-JP" i="1" dirty="0" smtClean="0">
                <a:latin typeface="Times New Roman" pitchFamily="18" charset="0"/>
                <a:cs typeface="Times New Roman" pitchFamily="18" charset="0"/>
              </a:rPr>
              <a:t>c</a:t>
            </a:r>
          </a:p>
          <a:p>
            <a:r>
              <a:rPr lang="en-US" altLang="ja-JP" dirty="0" smtClean="0"/>
              <a:t>Application fan-in of a class </a:t>
            </a:r>
            <a:r>
              <a:rPr lang="en-US" altLang="ja-JP" i="1" dirty="0" smtClean="0">
                <a:latin typeface="Times New Roman" pitchFamily="18" charset="0"/>
                <a:cs typeface="Times New Roman" pitchFamily="18" charset="0"/>
              </a:rPr>
              <a:t>c</a:t>
            </a:r>
          </a:p>
          <a:p>
            <a:pPr lvl="1"/>
            <a:r>
              <a:rPr lang="en-US" altLang="ja-JP" dirty="0" smtClean="0"/>
              <a:t>The number of applications using </a:t>
            </a:r>
            <a:r>
              <a:rPr lang="en-US" altLang="ja-JP" i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ja-JP" altLang="en-US" i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4" name="コンテンツ プレースホルダ 29"/>
          <p:cNvGraphicFramePr>
            <a:graphicFrameLocks/>
          </p:cNvGraphicFramePr>
          <p:nvPr/>
        </p:nvGraphicFramePr>
        <p:xfrm>
          <a:off x="5857884" y="1071546"/>
          <a:ext cx="3143272" cy="221457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31750"/>
                <a:gridCol w="1281546"/>
                <a:gridCol w="614988"/>
                <a:gridCol w="614988"/>
              </a:tblGrid>
              <a:tr h="316368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App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Class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CFI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AFI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/>
                </a:tc>
              </a:tr>
              <a:tr h="316368">
                <a:tc rowSpan="2"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Consolas" pitchFamily="49" charset="0"/>
                        </a:rPr>
                        <a:t>WA</a:t>
                      </a:r>
                      <a:endParaRPr kumimoji="1" lang="ja-JP" altLang="en-US" sz="1600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Consolas" pitchFamily="49" charset="0"/>
                        </a:rPr>
                        <a:t>Warehouse</a:t>
                      </a:r>
                      <a:endParaRPr kumimoji="1" lang="ja-JP" altLang="en-US" sz="1600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smtClean="0"/>
                        <a:t>0</a:t>
                      </a:r>
                      <a:endParaRPr kumimoji="1" lang="ja-JP" altLang="en-US" sz="16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</a:t>
                      </a:r>
                      <a:endParaRPr kumimoji="1" lang="ja-JP" altLang="en-US" sz="1600" dirty="0"/>
                    </a:p>
                  </a:txBody>
                  <a:tcPr marL="36000" marR="36000" marT="36000" marB="36000"/>
                </a:tc>
              </a:tr>
              <a:tr h="31636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Consolas" pitchFamily="49" charset="0"/>
                        </a:rPr>
                        <a:t>Liquor</a:t>
                      </a:r>
                      <a:endParaRPr kumimoji="1" lang="ja-JP" altLang="en-US" sz="1600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3</a:t>
                      </a:r>
                      <a:endParaRPr kumimoji="1" lang="ja-JP" altLang="en-US" sz="16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2</a:t>
                      </a:r>
                      <a:endParaRPr kumimoji="1" lang="ja-JP" altLang="en-US" sz="1600" dirty="0"/>
                    </a:p>
                  </a:txBody>
                  <a:tcPr marL="36000" marR="36000" marT="36000" marB="36000"/>
                </a:tc>
              </a:tr>
              <a:tr h="316368">
                <a:tc rowSpan="4"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Consolas" pitchFamily="49" charset="0"/>
                        </a:rPr>
                        <a:t>SA</a:t>
                      </a:r>
                      <a:endParaRPr kumimoji="1" lang="ja-JP" altLang="en-US" sz="1600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Consolas" pitchFamily="49" charset="0"/>
                        </a:rPr>
                        <a:t>Store</a:t>
                      </a:r>
                      <a:endParaRPr kumimoji="1" lang="ja-JP" altLang="en-US" sz="1600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</a:t>
                      </a:r>
                      <a:endParaRPr kumimoji="1" lang="ja-JP" altLang="en-US" sz="16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</a:t>
                      </a:r>
                      <a:endParaRPr kumimoji="1" lang="ja-JP" altLang="en-US" sz="1600" dirty="0"/>
                    </a:p>
                  </a:txBody>
                  <a:tcPr marL="36000" marR="36000" marT="36000" marB="36000"/>
                </a:tc>
              </a:tr>
              <a:tr h="31636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Consolas" pitchFamily="49" charset="0"/>
                        </a:rPr>
                        <a:t>Shelf</a:t>
                      </a:r>
                      <a:endParaRPr kumimoji="1" lang="ja-JP" altLang="en-US" sz="1600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</a:t>
                      </a:r>
                      <a:endParaRPr kumimoji="1" lang="ja-JP" altLang="en-US" sz="16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</a:t>
                      </a:r>
                      <a:endParaRPr kumimoji="1" lang="ja-JP" altLang="en-US" sz="1600" dirty="0"/>
                    </a:p>
                  </a:txBody>
                  <a:tcPr marL="36000" marR="36000" marT="36000" marB="36000"/>
                </a:tc>
              </a:tr>
              <a:tr h="31636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Consolas" pitchFamily="49" charset="0"/>
                        </a:rPr>
                        <a:t>Liquor</a:t>
                      </a:r>
                      <a:endParaRPr kumimoji="1" lang="ja-JP" altLang="en-US" sz="1600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3</a:t>
                      </a:r>
                      <a:endParaRPr kumimoji="1" lang="ja-JP" altLang="en-US" sz="16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2</a:t>
                      </a:r>
                      <a:endParaRPr kumimoji="1" lang="ja-JP" altLang="en-US" sz="1600" dirty="0"/>
                    </a:p>
                  </a:txBody>
                  <a:tcPr marL="36000" marR="36000" marT="36000" marB="36000"/>
                </a:tc>
              </a:tr>
              <a:tr h="31636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Consolas" pitchFamily="49" charset="0"/>
                        </a:rPr>
                        <a:t>Paper</a:t>
                      </a:r>
                      <a:endParaRPr kumimoji="1" lang="ja-JP" altLang="en-US" sz="1600" dirty="0">
                        <a:latin typeface="Consolas" pitchFamily="49" charset="0"/>
                      </a:endParaRPr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2</a:t>
                      </a:r>
                      <a:endParaRPr kumimoji="1" lang="ja-JP" altLang="en-US" sz="1600" dirty="0"/>
                    </a:p>
                  </a:txBody>
                  <a:tcPr marL="36000" marR="36000" marT="36000" marB="36000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1</a:t>
                      </a:r>
                      <a:endParaRPr kumimoji="1" lang="ja-JP" altLang="en-US" sz="1600" dirty="0"/>
                    </a:p>
                  </a:txBody>
                  <a:tcPr marL="36000" marR="36000" marT="36000" marB="360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el-condensed">
  <a:themeElements>
    <a:clrScheme name="ユーザー定義 1">
      <a:dk1>
        <a:srgbClr val="000000"/>
      </a:dk1>
      <a:lt1>
        <a:srgbClr val="FFFFFF"/>
      </a:lt1>
      <a:dk2>
        <a:srgbClr val="F8F8F8"/>
      </a:dk2>
      <a:lt2>
        <a:srgbClr val="808080"/>
      </a:lt2>
      <a:accent1>
        <a:srgbClr val="FFCC00"/>
      </a:accent1>
      <a:accent2>
        <a:srgbClr val="0033CC"/>
      </a:accent2>
      <a:accent3>
        <a:srgbClr val="009900"/>
      </a:accent3>
      <a:accent4>
        <a:srgbClr val="CC0000"/>
      </a:accent4>
      <a:accent5>
        <a:srgbClr val="FFE2AA"/>
      </a:accent5>
      <a:accent6>
        <a:srgbClr val="002DB9"/>
      </a:accent6>
      <a:hlink>
        <a:srgbClr val="009900"/>
      </a:hlink>
      <a:folHlink>
        <a:srgbClr val="CC0000"/>
      </a:folHlink>
    </a:clrScheme>
    <a:fontScheme name="Verdana+Meiryo">
      <a:majorFont>
        <a:latin typeface="Verdana"/>
        <a:ea typeface="メイリオ"/>
        <a:cs typeface=""/>
      </a:majorFont>
      <a:minorFont>
        <a:latin typeface="Verdana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lg" len="lg"/>
        </a:ln>
        <a:effectLst/>
      </a:spPr>
      <a:bodyPr vert="horz" wrap="square" lIns="3600" tIns="3600" rIns="3600" bIns="36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lg" len="lg"/>
        </a:ln>
        <a:effectLst/>
      </a:spPr>
      <a:bodyPr vert="horz" wrap="square" lIns="3600" tIns="3600" rIns="3600" bIns="36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sel-condence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condence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condence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condence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condence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condence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condence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condence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condence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condence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condence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condence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condenced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0033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002DB9"/>
        </a:accent6>
        <a:hlink>
          <a:srgbClr val="008000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condenced 14">
        <a:dk1>
          <a:srgbClr val="000000"/>
        </a:dk1>
        <a:lt1>
          <a:srgbClr val="FFFFFF"/>
        </a:lt1>
        <a:dk2>
          <a:srgbClr val="EAEAEA"/>
        </a:dk2>
        <a:lt2>
          <a:srgbClr val="808080"/>
        </a:lt2>
        <a:accent1>
          <a:srgbClr val="3399FF"/>
        </a:accent1>
        <a:accent2>
          <a:srgbClr val="0033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002DB9"/>
        </a:accent6>
        <a:hlink>
          <a:srgbClr val="008000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condenced 15">
        <a:dk1>
          <a:srgbClr val="000000"/>
        </a:dk1>
        <a:lt1>
          <a:srgbClr val="FFFFFF"/>
        </a:lt1>
        <a:dk2>
          <a:srgbClr val="F8F8F8"/>
        </a:dk2>
        <a:lt2>
          <a:srgbClr val="808080"/>
        </a:lt2>
        <a:accent1>
          <a:srgbClr val="3399FF"/>
        </a:accent1>
        <a:accent2>
          <a:srgbClr val="0033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002DB9"/>
        </a:accent6>
        <a:hlink>
          <a:srgbClr val="008000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condenced 16">
        <a:dk1>
          <a:srgbClr val="000000"/>
        </a:dk1>
        <a:lt1>
          <a:srgbClr val="FFFFFF"/>
        </a:lt1>
        <a:dk2>
          <a:srgbClr val="F8F8F8"/>
        </a:dk2>
        <a:lt2>
          <a:srgbClr val="808080"/>
        </a:lt2>
        <a:accent1>
          <a:srgbClr val="FFCC00"/>
        </a:accent1>
        <a:accent2>
          <a:srgbClr val="0033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002DB9"/>
        </a:accent6>
        <a:hlink>
          <a:srgbClr val="009900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Sel-Condensed</Template>
  <TotalTime>9764</TotalTime>
  <Words>3513</Words>
  <Application>Microsoft Office PowerPoint</Application>
  <PresentationFormat>画面に合わせる (4:3)</PresentationFormat>
  <Paragraphs>820</Paragraphs>
  <Slides>21</Slides>
  <Notes>21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3" baseType="lpstr">
      <vt:lpstr>sel-condensed</vt:lpstr>
      <vt:lpstr>数式</vt:lpstr>
      <vt:lpstr>Cross-application Fan-in Analysis  for Finding Application-specific Concerns</vt:lpstr>
      <vt:lpstr>Coding pattern detection</vt:lpstr>
      <vt:lpstr>Example of coding pattern</vt:lpstr>
      <vt:lpstr>Needs for application-specific concerns</vt:lpstr>
      <vt:lpstr>Filtering approach: cross-application fan-in analysis</vt:lpstr>
      <vt:lpstr>Approach overview</vt:lpstr>
      <vt:lpstr>Cross-application use-relation</vt:lpstr>
      <vt:lpstr>Cross-application use-relation</vt:lpstr>
      <vt:lpstr>Class fan-in and application fan-in </vt:lpstr>
      <vt:lpstr>The Class Universality Metric</vt:lpstr>
      <vt:lpstr>The Pattern Universality Metric</vt:lpstr>
      <vt:lpstr>Case studies</vt:lpstr>
      <vt:lpstr>Case Study 1 – Overview</vt:lpstr>
      <vt:lpstr>Case Study 1 – Top 20 classes in the class universality</vt:lpstr>
      <vt:lpstr>Case Study 1 – Universality and fan-in</vt:lpstr>
      <vt:lpstr>Case Study 1 – Distribution</vt:lpstr>
      <vt:lpstr>Case Study 2 – Overview </vt:lpstr>
      <vt:lpstr>Case Study 2 – Result </vt:lpstr>
      <vt:lpstr>Discussion</vt:lpstr>
      <vt:lpstr>Discussion</vt:lpstr>
      <vt:lpstr>Summary and future works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Asking and Answering Questions during a Programming Change Task</dc:title>
  <dc:creator>m-itii</dc:creator>
  <cp:lastModifiedBy>m-itii</cp:lastModifiedBy>
  <cp:revision>1725</cp:revision>
  <dcterms:created xsi:type="dcterms:W3CDTF">2008-04-28T04:21:55Z</dcterms:created>
  <dcterms:modified xsi:type="dcterms:W3CDTF">2008-12-06T01:45:58Z</dcterms:modified>
</cp:coreProperties>
</file>