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29"/>
  </p:notesMasterIdLst>
  <p:handoutMasterIdLst>
    <p:handoutMasterId r:id="rId30"/>
  </p:handoutMasterIdLst>
  <p:sldIdLst>
    <p:sldId id="256" r:id="rId2"/>
    <p:sldId id="257" r:id="rId3"/>
    <p:sldId id="258" r:id="rId4"/>
    <p:sldId id="259" r:id="rId5"/>
    <p:sldId id="268" r:id="rId6"/>
    <p:sldId id="275" r:id="rId7"/>
    <p:sldId id="261" r:id="rId8"/>
    <p:sldId id="282" r:id="rId9"/>
    <p:sldId id="276" r:id="rId10"/>
    <p:sldId id="277" r:id="rId11"/>
    <p:sldId id="278" r:id="rId12"/>
    <p:sldId id="279" r:id="rId13"/>
    <p:sldId id="280" r:id="rId14"/>
    <p:sldId id="283" r:id="rId15"/>
    <p:sldId id="263" r:id="rId16"/>
    <p:sldId id="288" r:id="rId17"/>
    <p:sldId id="274" r:id="rId18"/>
    <p:sldId id="267" r:id="rId19"/>
    <p:sldId id="270" r:id="rId20"/>
    <p:sldId id="271" r:id="rId21"/>
    <p:sldId id="284" r:id="rId22"/>
    <p:sldId id="292" r:id="rId23"/>
    <p:sldId id="293" r:id="rId24"/>
    <p:sldId id="290" r:id="rId25"/>
    <p:sldId id="296" r:id="rId26"/>
    <p:sldId id="294" r:id="rId27"/>
    <p:sldId id="295" r:id="rId28"/>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manabe" initials="y" lastIdx="45" clrIdx="0"/>
  <p:cmAuthor id="1" name="satoshi-o" initials="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000099"/>
    <a:srgbClr val="255559"/>
    <a:srgbClr val="333333"/>
    <a:srgbClr val="5F5F5F"/>
    <a:srgbClr val="0033CC"/>
    <a:srgbClr val="003399"/>
    <a:srgbClr val="003366"/>
    <a:srgbClr val="0066CC"/>
    <a:srgbClr val="0000CC"/>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8" autoAdjust="0"/>
    <p:restoredTop sz="49917" autoAdjust="0"/>
  </p:normalViewPr>
  <p:slideViewPr>
    <p:cSldViewPr>
      <p:cViewPr varScale="1">
        <p:scale>
          <a:sx n="37" d="100"/>
          <a:sy n="37" d="100"/>
        </p:scale>
        <p:origin x="-1578" y="-84"/>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NEW_SIGSS_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CCFinderX_DATA\SIGSS_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CCFinderX_DATA\SIGSS_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style val="1"/>
  <c:chart>
    <c:autoTitleDeleted val="1"/>
    <c:plotArea>
      <c:layout>
        <c:manualLayout>
          <c:layoutTarget val="inner"/>
          <c:xMode val="edge"/>
          <c:yMode val="edge"/>
          <c:x val="0.17379253764590041"/>
          <c:y val="4.5824617817114957E-2"/>
          <c:w val="0.78419006183685358"/>
          <c:h val="0.70844866255432193"/>
        </c:manualLayout>
      </c:layout>
      <c:scatterChart>
        <c:scatterStyle val="smoothMarker"/>
        <c:ser>
          <c:idx val="0"/>
          <c:order val="0"/>
          <c:marker>
            <c:symbol val="none"/>
          </c:marker>
          <c:xVal>
            <c:numRef>
              <c:f>Sheet1!$F$10:$F$48</c:f>
              <c:numCache>
                <c:formatCode>General</c:formatCode>
                <c:ptCount val="39"/>
                <c:pt idx="0">
                  <c:v>0</c:v>
                </c:pt>
                <c:pt idx="1">
                  <c:v>5</c:v>
                </c:pt>
                <c:pt idx="2">
                  <c:v>10</c:v>
                </c:pt>
                <c:pt idx="3">
                  <c:v>15</c:v>
                </c:pt>
                <c:pt idx="4">
                  <c:v>20</c:v>
                </c:pt>
                <c:pt idx="5">
                  <c:v>25</c:v>
                </c:pt>
                <c:pt idx="6">
                  <c:v>30</c:v>
                </c:pt>
                <c:pt idx="7">
                  <c:v>35</c:v>
                </c:pt>
                <c:pt idx="8">
                  <c:v>40</c:v>
                </c:pt>
                <c:pt idx="9">
                  <c:v>45</c:v>
                </c:pt>
                <c:pt idx="10">
                  <c:v>50</c:v>
                </c:pt>
                <c:pt idx="11">
                  <c:v>55</c:v>
                </c:pt>
                <c:pt idx="12">
                  <c:v>60</c:v>
                </c:pt>
                <c:pt idx="13">
                  <c:v>65</c:v>
                </c:pt>
                <c:pt idx="14">
                  <c:v>70</c:v>
                </c:pt>
                <c:pt idx="15">
                  <c:v>75</c:v>
                </c:pt>
                <c:pt idx="16">
                  <c:v>80</c:v>
                </c:pt>
                <c:pt idx="17">
                  <c:v>85</c:v>
                </c:pt>
                <c:pt idx="18">
                  <c:v>90</c:v>
                </c:pt>
                <c:pt idx="19">
                  <c:v>95</c:v>
                </c:pt>
                <c:pt idx="20">
                  <c:v>100</c:v>
                </c:pt>
                <c:pt idx="21">
                  <c:v>105</c:v>
                </c:pt>
                <c:pt idx="22">
                  <c:v>110</c:v>
                </c:pt>
                <c:pt idx="23">
                  <c:v>115</c:v>
                </c:pt>
                <c:pt idx="24">
                  <c:v>120</c:v>
                </c:pt>
                <c:pt idx="25">
                  <c:v>125</c:v>
                </c:pt>
                <c:pt idx="26">
                  <c:v>130</c:v>
                </c:pt>
                <c:pt idx="27">
                  <c:v>135</c:v>
                </c:pt>
                <c:pt idx="28">
                  <c:v>140</c:v>
                </c:pt>
                <c:pt idx="29">
                  <c:v>145</c:v>
                </c:pt>
                <c:pt idx="30">
                  <c:v>150</c:v>
                </c:pt>
                <c:pt idx="31">
                  <c:v>155</c:v>
                </c:pt>
                <c:pt idx="32">
                  <c:v>160</c:v>
                </c:pt>
                <c:pt idx="33">
                  <c:v>165</c:v>
                </c:pt>
                <c:pt idx="34">
                  <c:v>170</c:v>
                </c:pt>
                <c:pt idx="35">
                  <c:v>175</c:v>
                </c:pt>
                <c:pt idx="36">
                  <c:v>180</c:v>
                </c:pt>
                <c:pt idx="37">
                  <c:v>185</c:v>
                </c:pt>
                <c:pt idx="38">
                  <c:v>190</c:v>
                </c:pt>
              </c:numCache>
            </c:numRef>
          </c:xVal>
          <c:yVal>
            <c:numRef>
              <c:f>Sheet1!$G$10:$G$48</c:f>
              <c:numCache>
                <c:formatCode>General</c:formatCode>
                <c:ptCount val="39"/>
                <c:pt idx="0">
                  <c:v>1</c:v>
                </c:pt>
                <c:pt idx="1">
                  <c:v>0.8</c:v>
                </c:pt>
                <c:pt idx="2">
                  <c:v>0.6400000000000019</c:v>
                </c:pt>
                <c:pt idx="3">
                  <c:v>0.51200000000000012</c:v>
                </c:pt>
                <c:pt idx="4">
                  <c:v>0.4096000000000003</c:v>
                </c:pt>
                <c:pt idx="5">
                  <c:v>0.32768000000000136</c:v>
                </c:pt>
                <c:pt idx="6">
                  <c:v>0.2621440000000001</c:v>
                </c:pt>
                <c:pt idx="7">
                  <c:v>0.20971520000000074</c:v>
                </c:pt>
                <c:pt idx="8">
                  <c:v>0.1677721600000005</c:v>
                </c:pt>
                <c:pt idx="9">
                  <c:v>0.13421772800000006</c:v>
                </c:pt>
                <c:pt idx="10">
                  <c:v>0.10737418240000025</c:v>
                </c:pt>
                <c:pt idx="11">
                  <c:v>8.5899345920000578E-2</c:v>
                </c:pt>
                <c:pt idx="12">
                  <c:v>6.8719476736000262E-2</c:v>
                </c:pt>
                <c:pt idx="13">
                  <c:v>5.4975581388800113E-2</c:v>
                </c:pt>
                <c:pt idx="14">
                  <c:v>4.3980465111040104E-2</c:v>
                </c:pt>
                <c:pt idx="15">
                  <c:v>3.5184372088832162E-2</c:v>
                </c:pt>
                <c:pt idx="16">
                  <c:v>2.8147497671065707E-2</c:v>
                </c:pt>
                <c:pt idx="17">
                  <c:v>2.2517998136852502E-2</c:v>
                </c:pt>
                <c:pt idx="18">
                  <c:v>1.8014398509482023E-2</c:v>
                </c:pt>
                <c:pt idx="19">
                  <c:v>1.4411518807585637E-2</c:v>
                </c:pt>
                <c:pt idx="20">
                  <c:v>1.1529215046068545E-2</c:v>
                </c:pt>
                <c:pt idx="21">
                  <c:v>9.2233720368547871E-3</c:v>
                </c:pt>
                <c:pt idx="22">
                  <c:v>7.3786976294838678E-3</c:v>
                </c:pt>
                <c:pt idx="23">
                  <c:v>5.9029581035870892E-3</c:v>
                </c:pt>
                <c:pt idx="24">
                  <c:v>4.7223664828696856E-3</c:v>
                </c:pt>
                <c:pt idx="25">
                  <c:v>3.777893186295735E-3</c:v>
                </c:pt>
                <c:pt idx="26">
                  <c:v>3.0223145490365952E-3</c:v>
                </c:pt>
                <c:pt idx="27">
                  <c:v>2.4178516392292597E-3</c:v>
                </c:pt>
                <c:pt idx="28">
                  <c:v>1.9342813113834136E-3</c:v>
                </c:pt>
                <c:pt idx="29">
                  <c:v>1.5474250491067344E-3</c:v>
                </c:pt>
                <c:pt idx="30">
                  <c:v>1.2379400392853823E-3</c:v>
                </c:pt>
                <c:pt idx="31">
                  <c:v>9.9035203142831254E-4</c:v>
                </c:pt>
                <c:pt idx="32">
                  <c:v>7.9228162514264472E-4</c:v>
                </c:pt>
                <c:pt idx="33">
                  <c:v>6.3382530011412081E-4</c:v>
                </c:pt>
                <c:pt idx="34">
                  <c:v>5.070602400912966E-4</c:v>
                </c:pt>
                <c:pt idx="35">
                  <c:v>4.0564819207303553E-4</c:v>
                </c:pt>
                <c:pt idx="36">
                  <c:v>3.2451855365842888E-4</c:v>
                </c:pt>
                <c:pt idx="37">
                  <c:v>2.5961484292674194E-4</c:v>
                </c:pt>
                <c:pt idx="38">
                  <c:v>2.0769187434139434E-4</c:v>
                </c:pt>
              </c:numCache>
            </c:numRef>
          </c:yVal>
          <c:smooth val="1"/>
        </c:ser>
        <c:axId val="157811840"/>
        <c:axId val="157813760"/>
      </c:scatterChart>
      <c:valAx>
        <c:axId val="157811840"/>
        <c:scaling>
          <c:orientation val="minMax"/>
        </c:scaling>
        <c:axPos val="b"/>
        <c:title>
          <c:tx>
            <c:rich>
              <a:bodyPr/>
              <a:lstStyle/>
              <a:p>
                <a:pPr>
                  <a:defRPr sz="1400"/>
                </a:pPr>
                <a:r>
                  <a:rPr lang="ja-JP" sz="1400"/>
                  <a:t>ソフトウェア間コードクローンの長さ</a:t>
                </a:r>
              </a:p>
            </c:rich>
          </c:tx>
          <c:layout>
            <c:manualLayout>
              <c:xMode val="edge"/>
              <c:yMode val="edge"/>
              <c:x val="0.33707002849536932"/>
              <c:y val="0.91071231930718477"/>
            </c:manualLayout>
          </c:layout>
        </c:title>
        <c:numFmt formatCode="General" sourceLinked="1"/>
        <c:tickLblPos val="nextTo"/>
        <c:crossAx val="157813760"/>
        <c:crosses val="autoZero"/>
        <c:crossBetween val="midCat"/>
      </c:valAx>
      <c:valAx>
        <c:axId val="157813760"/>
        <c:scaling>
          <c:orientation val="minMax"/>
          <c:max val="1"/>
          <c:min val="0"/>
        </c:scaling>
        <c:axPos val="l"/>
        <c:majorGridlines/>
        <c:title>
          <c:tx>
            <c:rich>
              <a:bodyPr/>
              <a:lstStyle/>
              <a:p>
                <a:pPr>
                  <a:defRPr sz="1400"/>
                </a:pPr>
                <a:r>
                  <a:rPr lang="ja-JP" sz="1400"/>
                  <a:t>コードクローン検出確率</a:t>
                </a:r>
              </a:p>
            </c:rich>
          </c:tx>
          <c:layout/>
        </c:title>
        <c:numFmt formatCode="General" sourceLinked="1"/>
        <c:tickLblPos val="nextTo"/>
        <c:crossAx val="157811840"/>
        <c:crosses val="autoZero"/>
        <c:crossBetween val="midCat"/>
      </c:valAx>
    </c:plotArea>
    <c:plotVisOnly val="1"/>
  </c:chart>
  <c:txPr>
    <a:bodyPr/>
    <a:lstStyle/>
    <a:p>
      <a:pPr>
        <a:defRPr sz="18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style val="14"/>
  <c:chart>
    <c:autoTitleDeleted val="1"/>
    <c:plotArea>
      <c:layout/>
      <c:scatterChart>
        <c:scatterStyle val="lineMarker"/>
        <c:ser>
          <c:idx val="0"/>
          <c:order val="0"/>
          <c:spPr>
            <a:ln w="47625">
              <a:noFill/>
            </a:ln>
          </c:spPr>
          <c:marker>
            <c:spPr>
              <a:solidFill>
                <a:srgbClr val="000099"/>
              </a:solidFill>
              <a:ln>
                <a:solidFill>
                  <a:schemeClr val="accent3"/>
                </a:solidFill>
              </a:ln>
            </c:spPr>
          </c:marker>
          <c:xVal>
            <c:numRef>
              <c:f>Sheet1!$I$156:$I$214</c:f>
              <c:numCache>
                <c:formatCode>General</c:formatCode>
                <c:ptCount val="59"/>
                <c:pt idx="0">
                  <c:v>30</c:v>
                </c:pt>
                <c:pt idx="1">
                  <c:v>31</c:v>
                </c:pt>
                <c:pt idx="2">
                  <c:v>32</c:v>
                </c:pt>
                <c:pt idx="3">
                  <c:v>33</c:v>
                </c:pt>
                <c:pt idx="4">
                  <c:v>34</c:v>
                </c:pt>
                <c:pt idx="5">
                  <c:v>35</c:v>
                </c:pt>
                <c:pt idx="6">
                  <c:v>36</c:v>
                </c:pt>
                <c:pt idx="7">
                  <c:v>37</c:v>
                </c:pt>
                <c:pt idx="8">
                  <c:v>38</c:v>
                </c:pt>
                <c:pt idx="9">
                  <c:v>39</c:v>
                </c:pt>
                <c:pt idx="10">
                  <c:v>40</c:v>
                </c:pt>
                <c:pt idx="11">
                  <c:v>41</c:v>
                </c:pt>
                <c:pt idx="12">
                  <c:v>42</c:v>
                </c:pt>
                <c:pt idx="13">
                  <c:v>43</c:v>
                </c:pt>
                <c:pt idx="14">
                  <c:v>44</c:v>
                </c:pt>
                <c:pt idx="15">
                  <c:v>45</c:v>
                </c:pt>
                <c:pt idx="16">
                  <c:v>46</c:v>
                </c:pt>
                <c:pt idx="17">
                  <c:v>47</c:v>
                </c:pt>
                <c:pt idx="18">
                  <c:v>48</c:v>
                </c:pt>
                <c:pt idx="19">
                  <c:v>49</c:v>
                </c:pt>
                <c:pt idx="20">
                  <c:v>50</c:v>
                </c:pt>
                <c:pt idx="21">
                  <c:v>51</c:v>
                </c:pt>
                <c:pt idx="22">
                  <c:v>52</c:v>
                </c:pt>
                <c:pt idx="23">
                  <c:v>53</c:v>
                </c:pt>
                <c:pt idx="24">
                  <c:v>54</c:v>
                </c:pt>
                <c:pt idx="25">
                  <c:v>55</c:v>
                </c:pt>
                <c:pt idx="26">
                  <c:v>56</c:v>
                </c:pt>
                <c:pt idx="27">
                  <c:v>57</c:v>
                </c:pt>
                <c:pt idx="28">
                  <c:v>58</c:v>
                </c:pt>
                <c:pt idx="29">
                  <c:v>59</c:v>
                </c:pt>
                <c:pt idx="30">
                  <c:v>60</c:v>
                </c:pt>
                <c:pt idx="31">
                  <c:v>61</c:v>
                </c:pt>
                <c:pt idx="32">
                  <c:v>62</c:v>
                </c:pt>
                <c:pt idx="33">
                  <c:v>63</c:v>
                </c:pt>
                <c:pt idx="34">
                  <c:v>64</c:v>
                </c:pt>
                <c:pt idx="35">
                  <c:v>65</c:v>
                </c:pt>
                <c:pt idx="36">
                  <c:v>66</c:v>
                </c:pt>
                <c:pt idx="37">
                  <c:v>68</c:v>
                </c:pt>
                <c:pt idx="38">
                  <c:v>69</c:v>
                </c:pt>
                <c:pt idx="39">
                  <c:v>71</c:v>
                </c:pt>
                <c:pt idx="40">
                  <c:v>72</c:v>
                </c:pt>
                <c:pt idx="41">
                  <c:v>73</c:v>
                </c:pt>
                <c:pt idx="42">
                  <c:v>74</c:v>
                </c:pt>
                <c:pt idx="43">
                  <c:v>78</c:v>
                </c:pt>
                <c:pt idx="44">
                  <c:v>79</c:v>
                </c:pt>
                <c:pt idx="45">
                  <c:v>80</c:v>
                </c:pt>
                <c:pt idx="46">
                  <c:v>83</c:v>
                </c:pt>
                <c:pt idx="47">
                  <c:v>87</c:v>
                </c:pt>
                <c:pt idx="48">
                  <c:v>90</c:v>
                </c:pt>
                <c:pt idx="49">
                  <c:v>100</c:v>
                </c:pt>
                <c:pt idx="50">
                  <c:v>102</c:v>
                </c:pt>
                <c:pt idx="51">
                  <c:v>104</c:v>
                </c:pt>
                <c:pt idx="52">
                  <c:v>113</c:v>
                </c:pt>
                <c:pt idx="53">
                  <c:v>114</c:v>
                </c:pt>
                <c:pt idx="54">
                  <c:v>128</c:v>
                </c:pt>
                <c:pt idx="55">
                  <c:v>134</c:v>
                </c:pt>
                <c:pt idx="56">
                  <c:v>144</c:v>
                </c:pt>
                <c:pt idx="57">
                  <c:v>162</c:v>
                </c:pt>
                <c:pt idx="58">
                  <c:v>200</c:v>
                </c:pt>
              </c:numCache>
            </c:numRef>
          </c:xVal>
          <c:yVal>
            <c:numRef>
              <c:f>Sheet1!$K$156:$K$214</c:f>
              <c:numCache>
                <c:formatCode>General</c:formatCode>
                <c:ptCount val="59"/>
                <c:pt idx="0">
                  <c:v>0.44154589371980751</c:v>
                </c:pt>
                <c:pt idx="1">
                  <c:v>0.3603864734299535</c:v>
                </c:pt>
                <c:pt idx="2">
                  <c:v>0.33429951690821258</c:v>
                </c:pt>
                <c:pt idx="3">
                  <c:v>0.2985507246376819</c:v>
                </c:pt>
                <c:pt idx="4">
                  <c:v>0.28792270531401143</c:v>
                </c:pt>
                <c:pt idx="5">
                  <c:v>0.26763285024154576</c:v>
                </c:pt>
                <c:pt idx="6">
                  <c:v>0.25893719806763277</c:v>
                </c:pt>
                <c:pt idx="7">
                  <c:v>0.22898550724637681</c:v>
                </c:pt>
                <c:pt idx="8">
                  <c:v>0.22028985507246418</c:v>
                </c:pt>
                <c:pt idx="9">
                  <c:v>0.20676328502415492</c:v>
                </c:pt>
                <c:pt idx="10">
                  <c:v>0.18937198067632902</c:v>
                </c:pt>
                <c:pt idx="11">
                  <c:v>0.17777777777777778</c:v>
                </c:pt>
                <c:pt idx="12">
                  <c:v>0.17198067632850217</c:v>
                </c:pt>
                <c:pt idx="13">
                  <c:v>0.15362318840579745</c:v>
                </c:pt>
                <c:pt idx="14">
                  <c:v>0.14975845410628075</c:v>
                </c:pt>
                <c:pt idx="15">
                  <c:v>0.13719806763285025</c:v>
                </c:pt>
                <c:pt idx="16">
                  <c:v>0.12946859903381638</c:v>
                </c:pt>
                <c:pt idx="17">
                  <c:v>0.12560386473429952</c:v>
                </c:pt>
                <c:pt idx="18">
                  <c:v>0.12367149758454106</c:v>
                </c:pt>
                <c:pt idx="19">
                  <c:v>0.10144927536231886</c:v>
                </c:pt>
                <c:pt idx="20">
                  <c:v>9.7584541062801927E-2</c:v>
                </c:pt>
                <c:pt idx="21">
                  <c:v>8.4057971014493096E-2</c:v>
                </c:pt>
                <c:pt idx="22">
                  <c:v>8.0193236714975719E-2</c:v>
                </c:pt>
                <c:pt idx="23">
                  <c:v>7.9227053140096773E-2</c:v>
                </c:pt>
                <c:pt idx="24">
                  <c:v>7.7294685990338396E-2</c:v>
                </c:pt>
                <c:pt idx="25">
                  <c:v>7.1497584541062822E-2</c:v>
                </c:pt>
                <c:pt idx="26">
                  <c:v>7.0531400966183572E-2</c:v>
                </c:pt>
                <c:pt idx="27">
                  <c:v>6.3768115942029024E-2</c:v>
                </c:pt>
                <c:pt idx="28">
                  <c:v>6.1835748792270384E-2</c:v>
                </c:pt>
                <c:pt idx="29">
                  <c:v>6.0869565217391314E-2</c:v>
                </c:pt>
                <c:pt idx="30">
                  <c:v>5.9903381642512202E-2</c:v>
                </c:pt>
                <c:pt idx="31">
                  <c:v>5.7971014492753624E-2</c:v>
                </c:pt>
                <c:pt idx="32">
                  <c:v>5.7004830917874422E-2</c:v>
                </c:pt>
                <c:pt idx="33">
                  <c:v>5.5072463768115941E-2</c:v>
                </c:pt>
                <c:pt idx="34">
                  <c:v>5.4106280193236933E-2</c:v>
                </c:pt>
                <c:pt idx="35">
                  <c:v>4.9275362318840575E-2</c:v>
                </c:pt>
                <c:pt idx="36">
                  <c:v>4.6376811594202899E-2</c:v>
                </c:pt>
                <c:pt idx="37">
                  <c:v>4.4444444444444502E-2</c:v>
                </c:pt>
                <c:pt idx="38">
                  <c:v>4.1545893719806756E-2</c:v>
                </c:pt>
                <c:pt idx="39">
                  <c:v>4.0579710144927526E-2</c:v>
                </c:pt>
                <c:pt idx="40">
                  <c:v>3.8647342995169212E-2</c:v>
                </c:pt>
                <c:pt idx="41">
                  <c:v>3.0917874396135265E-2</c:v>
                </c:pt>
                <c:pt idx="42">
                  <c:v>2.9951690821256042E-2</c:v>
                </c:pt>
                <c:pt idx="43">
                  <c:v>2.8985507246376812E-2</c:v>
                </c:pt>
                <c:pt idx="44">
                  <c:v>2.6086956521739205E-2</c:v>
                </c:pt>
                <c:pt idx="45">
                  <c:v>2.5120772946859906E-2</c:v>
                </c:pt>
                <c:pt idx="46">
                  <c:v>2.125603864734301E-2</c:v>
                </c:pt>
                <c:pt idx="47">
                  <c:v>2.0289855072463857E-2</c:v>
                </c:pt>
                <c:pt idx="48">
                  <c:v>1.9323671497584592E-2</c:v>
                </c:pt>
                <c:pt idx="49">
                  <c:v>1.7391304347826087E-2</c:v>
                </c:pt>
                <c:pt idx="50">
                  <c:v>1.6425120772946861E-2</c:v>
                </c:pt>
                <c:pt idx="51">
                  <c:v>1.3526570048309238E-2</c:v>
                </c:pt>
                <c:pt idx="52">
                  <c:v>1.256038647342995E-2</c:v>
                </c:pt>
                <c:pt idx="53">
                  <c:v>1.1594202898550725E-2</c:v>
                </c:pt>
                <c:pt idx="54">
                  <c:v>1.06280193236715E-2</c:v>
                </c:pt>
                <c:pt idx="55">
                  <c:v>4.830917874396135E-3</c:v>
                </c:pt>
                <c:pt idx="56">
                  <c:v>3.864734299516922E-3</c:v>
                </c:pt>
                <c:pt idx="57">
                  <c:v>1.9323671497584606E-3</c:v>
                </c:pt>
                <c:pt idx="58">
                  <c:v>9.6618357487922725E-4</c:v>
                </c:pt>
              </c:numCache>
            </c:numRef>
          </c:yVal>
        </c:ser>
        <c:axId val="157383296"/>
        <c:axId val="157389952"/>
      </c:scatterChart>
      <c:valAx>
        <c:axId val="157383296"/>
        <c:scaling>
          <c:orientation val="minMax"/>
          <c:max val="200"/>
          <c:min val="30"/>
        </c:scaling>
        <c:axPos val="b"/>
        <c:title>
          <c:tx>
            <c:rich>
              <a:bodyPr/>
              <a:lstStyle/>
              <a:p>
                <a:pPr>
                  <a:defRPr/>
                </a:pPr>
                <a:r>
                  <a:rPr lang="ja-JP"/>
                  <a:t>ソフトウェア間クローンの最大クローン長</a:t>
                </a:r>
                <a:endParaRPr lang="en-US"/>
              </a:p>
            </c:rich>
          </c:tx>
          <c:layout/>
        </c:title>
        <c:numFmt formatCode="General" sourceLinked="1"/>
        <c:tickLblPos val="nextTo"/>
        <c:crossAx val="157389952"/>
        <c:crosses val="autoZero"/>
        <c:crossBetween val="midCat"/>
        <c:majorUnit val="30"/>
      </c:valAx>
      <c:valAx>
        <c:axId val="157389952"/>
        <c:scaling>
          <c:orientation val="minMax"/>
          <c:max val="0.70000000000000062"/>
          <c:min val="0"/>
        </c:scaling>
        <c:axPos val="l"/>
        <c:majorGridlines/>
        <c:title>
          <c:tx>
            <c:rich>
              <a:bodyPr/>
              <a:lstStyle/>
              <a:p>
                <a:pPr>
                  <a:defRPr/>
                </a:pPr>
                <a:r>
                  <a:rPr lang="ja-JP" altLang="en-US" dirty="0" smtClean="0"/>
                  <a:t>定型</a:t>
                </a:r>
                <a:r>
                  <a:rPr lang="ja-JP" dirty="0" smtClean="0"/>
                  <a:t>クローン</a:t>
                </a:r>
                <a:r>
                  <a:rPr lang="ja-JP" dirty="0"/>
                  <a:t>検出確率</a:t>
                </a:r>
              </a:p>
            </c:rich>
          </c:tx>
          <c:layout/>
        </c:title>
        <c:numFmt formatCode="General" sourceLinked="1"/>
        <c:tickLblPos val="nextTo"/>
        <c:crossAx val="157383296"/>
        <c:crosses val="autoZero"/>
        <c:crossBetween val="midCat"/>
      </c:valAx>
    </c:plotArea>
    <c:plotVisOnly val="1"/>
  </c:chart>
  <c:txPr>
    <a:bodyPr/>
    <a:lstStyle/>
    <a:p>
      <a:pPr>
        <a:defRPr sz="1800"/>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style val="14"/>
  <c:chart>
    <c:autoTitleDeleted val="1"/>
    <c:plotArea>
      <c:layout/>
      <c:scatterChart>
        <c:scatterStyle val="lineMarker"/>
        <c:ser>
          <c:idx val="0"/>
          <c:order val="0"/>
          <c:spPr>
            <a:ln w="47625">
              <a:noFill/>
            </a:ln>
          </c:spPr>
          <c:marker>
            <c:spPr>
              <a:solidFill>
                <a:srgbClr val="000099"/>
              </a:solidFill>
              <a:ln>
                <a:solidFill>
                  <a:schemeClr val="bg1"/>
                </a:solidFill>
              </a:ln>
            </c:spPr>
          </c:marker>
          <c:xVal>
            <c:numRef>
              <c:f>Sheet1!$H$1359:$H$1403</c:f>
              <c:numCache>
                <c:formatCode>General</c:formatCode>
                <c:ptCount val="45"/>
                <c:pt idx="0">
                  <c:v>30</c:v>
                </c:pt>
                <c:pt idx="1">
                  <c:v>31</c:v>
                </c:pt>
                <c:pt idx="2">
                  <c:v>32</c:v>
                </c:pt>
                <c:pt idx="3">
                  <c:v>33</c:v>
                </c:pt>
                <c:pt idx="4">
                  <c:v>34</c:v>
                </c:pt>
                <c:pt idx="5">
                  <c:v>35</c:v>
                </c:pt>
                <c:pt idx="6">
                  <c:v>36</c:v>
                </c:pt>
                <c:pt idx="7">
                  <c:v>37</c:v>
                </c:pt>
                <c:pt idx="8">
                  <c:v>38</c:v>
                </c:pt>
                <c:pt idx="9">
                  <c:v>39</c:v>
                </c:pt>
                <c:pt idx="10">
                  <c:v>40</c:v>
                </c:pt>
                <c:pt idx="11">
                  <c:v>41</c:v>
                </c:pt>
                <c:pt idx="12">
                  <c:v>42</c:v>
                </c:pt>
                <c:pt idx="13">
                  <c:v>43</c:v>
                </c:pt>
                <c:pt idx="14">
                  <c:v>44</c:v>
                </c:pt>
                <c:pt idx="15">
                  <c:v>45</c:v>
                </c:pt>
                <c:pt idx="16">
                  <c:v>46</c:v>
                </c:pt>
                <c:pt idx="17">
                  <c:v>47</c:v>
                </c:pt>
                <c:pt idx="18">
                  <c:v>48</c:v>
                </c:pt>
                <c:pt idx="19">
                  <c:v>50</c:v>
                </c:pt>
                <c:pt idx="20">
                  <c:v>53</c:v>
                </c:pt>
                <c:pt idx="21">
                  <c:v>56</c:v>
                </c:pt>
                <c:pt idx="22">
                  <c:v>57</c:v>
                </c:pt>
                <c:pt idx="23">
                  <c:v>58</c:v>
                </c:pt>
                <c:pt idx="24">
                  <c:v>61</c:v>
                </c:pt>
                <c:pt idx="25">
                  <c:v>62</c:v>
                </c:pt>
                <c:pt idx="26">
                  <c:v>63</c:v>
                </c:pt>
                <c:pt idx="27">
                  <c:v>64</c:v>
                </c:pt>
                <c:pt idx="28">
                  <c:v>65</c:v>
                </c:pt>
                <c:pt idx="29">
                  <c:v>66</c:v>
                </c:pt>
                <c:pt idx="30">
                  <c:v>68</c:v>
                </c:pt>
                <c:pt idx="31">
                  <c:v>69</c:v>
                </c:pt>
                <c:pt idx="32">
                  <c:v>72</c:v>
                </c:pt>
                <c:pt idx="33">
                  <c:v>73</c:v>
                </c:pt>
                <c:pt idx="34">
                  <c:v>74</c:v>
                </c:pt>
                <c:pt idx="35">
                  <c:v>79</c:v>
                </c:pt>
                <c:pt idx="36">
                  <c:v>80</c:v>
                </c:pt>
                <c:pt idx="37">
                  <c:v>90</c:v>
                </c:pt>
                <c:pt idx="38">
                  <c:v>102</c:v>
                </c:pt>
                <c:pt idx="39">
                  <c:v>113</c:v>
                </c:pt>
                <c:pt idx="40">
                  <c:v>114</c:v>
                </c:pt>
                <c:pt idx="41">
                  <c:v>128</c:v>
                </c:pt>
                <c:pt idx="42">
                  <c:v>134</c:v>
                </c:pt>
                <c:pt idx="43">
                  <c:v>162</c:v>
                </c:pt>
                <c:pt idx="44">
                  <c:v>200</c:v>
                </c:pt>
              </c:numCache>
            </c:numRef>
          </c:xVal>
          <c:yVal>
            <c:numRef>
              <c:f>Sheet1!$J$1359:$J$1403</c:f>
              <c:numCache>
                <c:formatCode>General</c:formatCode>
                <c:ptCount val="45"/>
                <c:pt idx="0">
                  <c:v>0.57333333333333369</c:v>
                </c:pt>
                <c:pt idx="1">
                  <c:v>0.51</c:v>
                </c:pt>
                <c:pt idx="2">
                  <c:v>0.4666666666666674</c:v>
                </c:pt>
                <c:pt idx="3">
                  <c:v>0.42333333333333334</c:v>
                </c:pt>
                <c:pt idx="4">
                  <c:v>0.42000000000000032</c:v>
                </c:pt>
                <c:pt idx="5">
                  <c:v>0.38333333333333336</c:v>
                </c:pt>
                <c:pt idx="6">
                  <c:v>0.37333333333333335</c:v>
                </c:pt>
                <c:pt idx="7">
                  <c:v>0.33666666666666789</c:v>
                </c:pt>
                <c:pt idx="8">
                  <c:v>0.33333333333333331</c:v>
                </c:pt>
                <c:pt idx="9">
                  <c:v>0.32000000000000067</c:v>
                </c:pt>
                <c:pt idx="10">
                  <c:v>0.30000000000000032</c:v>
                </c:pt>
                <c:pt idx="11">
                  <c:v>0.27666666666666739</c:v>
                </c:pt>
                <c:pt idx="12">
                  <c:v>0.26</c:v>
                </c:pt>
                <c:pt idx="13">
                  <c:v>0.23333333333333364</c:v>
                </c:pt>
                <c:pt idx="14">
                  <c:v>0.23</c:v>
                </c:pt>
                <c:pt idx="15">
                  <c:v>0.21000000000000021</c:v>
                </c:pt>
                <c:pt idx="16">
                  <c:v>0.2</c:v>
                </c:pt>
                <c:pt idx="17">
                  <c:v>0.19666666666666666</c:v>
                </c:pt>
                <c:pt idx="18">
                  <c:v>0.19</c:v>
                </c:pt>
                <c:pt idx="19">
                  <c:v>0.1566666666666667</c:v>
                </c:pt>
                <c:pt idx="20">
                  <c:v>0.13</c:v>
                </c:pt>
                <c:pt idx="21">
                  <c:v>0.12666666666666668</c:v>
                </c:pt>
                <c:pt idx="22">
                  <c:v>0.11333333333333333</c:v>
                </c:pt>
                <c:pt idx="23">
                  <c:v>0.11</c:v>
                </c:pt>
                <c:pt idx="24">
                  <c:v>0.10666666666666685</c:v>
                </c:pt>
                <c:pt idx="25">
                  <c:v>0.10333333333333333</c:v>
                </c:pt>
                <c:pt idx="26">
                  <c:v>0.1</c:v>
                </c:pt>
                <c:pt idx="27">
                  <c:v>9.6666666666666942E-2</c:v>
                </c:pt>
                <c:pt idx="28">
                  <c:v>8.3333333333333343E-2</c:v>
                </c:pt>
                <c:pt idx="29">
                  <c:v>7.6666666666666702E-2</c:v>
                </c:pt>
                <c:pt idx="30">
                  <c:v>7.3333333333333542E-2</c:v>
                </c:pt>
                <c:pt idx="31">
                  <c:v>7.0000000000000021E-2</c:v>
                </c:pt>
                <c:pt idx="32">
                  <c:v>6.666666666666668E-2</c:v>
                </c:pt>
                <c:pt idx="33">
                  <c:v>0.05</c:v>
                </c:pt>
                <c:pt idx="34">
                  <c:v>4.6666666666666683E-2</c:v>
                </c:pt>
                <c:pt idx="35">
                  <c:v>4.3333333333333515E-2</c:v>
                </c:pt>
                <c:pt idx="36">
                  <c:v>4.0000000000000022E-2</c:v>
                </c:pt>
                <c:pt idx="37">
                  <c:v>3.6666666666666681E-2</c:v>
                </c:pt>
                <c:pt idx="38">
                  <c:v>3.333333333333334E-2</c:v>
                </c:pt>
                <c:pt idx="39">
                  <c:v>3.0000000000000002E-2</c:v>
                </c:pt>
                <c:pt idx="40">
                  <c:v>2.6666666666666672E-2</c:v>
                </c:pt>
                <c:pt idx="41">
                  <c:v>2.3333333333333341E-2</c:v>
                </c:pt>
                <c:pt idx="42">
                  <c:v>1.0000000000000005E-2</c:v>
                </c:pt>
                <c:pt idx="43">
                  <c:v>6.6666666666666714E-3</c:v>
                </c:pt>
                <c:pt idx="44">
                  <c:v>3.3333333333333383E-3</c:v>
                </c:pt>
              </c:numCache>
            </c:numRef>
          </c:yVal>
        </c:ser>
        <c:axId val="159208192"/>
        <c:axId val="159219712"/>
      </c:scatterChart>
      <c:valAx>
        <c:axId val="159208192"/>
        <c:scaling>
          <c:orientation val="minMax"/>
          <c:max val="200"/>
          <c:min val="30"/>
        </c:scaling>
        <c:axPos val="b"/>
        <c:title>
          <c:tx>
            <c:rich>
              <a:bodyPr/>
              <a:lstStyle/>
              <a:p>
                <a:pPr>
                  <a:defRPr/>
                </a:pPr>
                <a:r>
                  <a:rPr lang="ja-JP"/>
                  <a:t>ソフトウェア間クローンの最大クローン長</a:t>
                </a:r>
                <a:endParaRPr lang="en-US"/>
              </a:p>
            </c:rich>
          </c:tx>
          <c:layout/>
        </c:title>
        <c:numFmt formatCode="General" sourceLinked="1"/>
        <c:tickLblPos val="nextTo"/>
        <c:crossAx val="159219712"/>
        <c:crosses val="autoZero"/>
        <c:crossBetween val="midCat"/>
        <c:majorUnit val="30"/>
      </c:valAx>
      <c:valAx>
        <c:axId val="159219712"/>
        <c:scaling>
          <c:orientation val="minMax"/>
        </c:scaling>
        <c:axPos val="l"/>
        <c:majorGridlines/>
        <c:title>
          <c:tx>
            <c:rich>
              <a:bodyPr/>
              <a:lstStyle/>
              <a:p>
                <a:pPr>
                  <a:defRPr/>
                </a:pPr>
                <a:r>
                  <a:rPr lang="ja-JP" altLang="en-US" dirty="0" smtClean="0"/>
                  <a:t>定型</a:t>
                </a:r>
                <a:r>
                  <a:rPr lang="ja-JP" dirty="0" smtClean="0"/>
                  <a:t>クローン</a:t>
                </a:r>
                <a:r>
                  <a:rPr lang="ja-JP" dirty="0"/>
                  <a:t>検出確率</a:t>
                </a:r>
              </a:p>
            </c:rich>
          </c:tx>
          <c:layout/>
        </c:title>
        <c:numFmt formatCode="General" sourceLinked="1"/>
        <c:tickLblPos val="nextTo"/>
        <c:crossAx val="159208192"/>
        <c:crosses val="autoZero"/>
        <c:crossBetween val="midCat"/>
      </c:valAx>
    </c:plotArea>
    <c:plotVisOnly val="1"/>
  </c:chart>
  <c:txPr>
    <a:bodyPr/>
    <a:lstStyle/>
    <a:p>
      <a:pPr>
        <a:defRPr sz="18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style val="8"/>
  <c:chart>
    <c:autoTitleDeleted val="1"/>
    <c:plotArea>
      <c:layout>
        <c:manualLayout>
          <c:layoutTarget val="inner"/>
          <c:xMode val="edge"/>
          <c:yMode val="edge"/>
          <c:x val="0.13374717896704608"/>
          <c:y val="5.4473121354281138E-2"/>
          <c:w val="0.82478500154944245"/>
          <c:h val="0.76861306514340122"/>
        </c:manualLayout>
      </c:layout>
      <c:scatterChart>
        <c:scatterStyle val="lineMarker"/>
        <c:ser>
          <c:idx val="0"/>
          <c:order val="0"/>
          <c:spPr>
            <a:ln w="28575">
              <a:noFill/>
            </a:ln>
          </c:spPr>
          <c:marker>
            <c:symbol val="diamond"/>
            <c:size val="9"/>
            <c:spPr>
              <a:solidFill>
                <a:srgbClr val="000099"/>
              </a:solidFill>
              <a:ln>
                <a:solidFill>
                  <a:srgbClr val="FFFFFF"/>
                </a:solidFill>
              </a:ln>
            </c:spPr>
          </c:marker>
          <c:xVal>
            <c:numRef>
              <c:f>Sheet1!$H$1359:$H$1403</c:f>
              <c:numCache>
                <c:formatCode>General</c:formatCode>
                <c:ptCount val="45"/>
                <c:pt idx="0">
                  <c:v>30</c:v>
                </c:pt>
                <c:pt idx="1">
                  <c:v>31</c:v>
                </c:pt>
                <c:pt idx="2">
                  <c:v>32</c:v>
                </c:pt>
                <c:pt idx="3">
                  <c:v>33</c:v>
                </c:pt>
                <c:pt idx="4">
                  <c:v>34</c:v>
                </c:pt>
                <c:pt idx="5">
                  <c:v>35</c:v>
                </c:pt>
                <c:pt idx="6">
                  <c:v>36</c:v>
                </c:pt>
                <c:pt idx="7">
                  <c:v>37</c:v>
                </c:pt>
                <c:pt idx="8">
                  <c:v>38</c:v>
                </c:pt>
                <c:pt idx="9">
                  <c:v>39</c:v>
                </c:pt>
                <c:pt idx="10">
                  <c:v>40</c:v>
                </c:pt>
                <c:pt idx="11">
                  <c:v>41</c:v>
                </c:pt>
                <c:pt idx="12">
                  <c:v>42</c:v>
                </c:pt>
                <c:pt idx="13">
                  <c:v>43</c:v>
                </c:pt>
                <c:pt idx="14">
                  <c:v>44</c:v>
                </c:pt>
                <c:pt idx="15">
                  <c:v>45</c:v>
                </c:pt>
                <c:pt idx="16">
                  <c:v>46</c:v>
                </c:pt>
                <c:pt idx="17">
                  <c:v>47</c:v>
                </c:pt>
                <c:pt idx="18">
                  <c:v>48</c:v>
                </c:pt>
                <c:pt idx="19">
                  <c:v>50</c:v>
                </c:pt>
                <c:pt idx="20">
                  <c:v>53</c:v>
                </c:pt>
                <c:pt idx="21">
                  <c:v>56</c:v>
                </c:pt>
                <c:pt idx="22">
                  <c:v>57</c:v>
                </c:pt>
                <c:pt idx="23">
                  <c:v>58</c:v>
                </c:pt>
                <c:pt idx="24">
                  <c:v>61</c:v>
                </c:pt>
                <c:pt idx="25">
                  <c:v>62</c:v>
                </c:pt>
                <c:pt idx="26">
                  <c:v>63</c:v>
                </c:pt>
                <c:pt idx="27">
                  <c:v>64</c:v>
                </c:pt>
                <c:pt idx="28">
                  <c:v>65</c:v>
                </c:pt>
                <c:pt idx="29">
                  <c:v>66</c:v>
                </c:pt>
                <c:pt idx="30">
                  <c:v>68</c:v>
                </c:pt>
                <c:pt idx="31">
                  <c:v>69</c:v>
                </c:pt>
                <c:pt idx="32">
                  <c:v>72</c:v>
                </c:pt>
                <c:pt idx="33">
                  <c:v>73</c:v>
                </c:pt>
                <c:pt idx="34">
                  <c:v>74</c:v>
                </c:pt>
                <c:pt idx="35">
                  <c:v>79</c:v>
                </c:pt>
                <c:pt idx="36">
                  <c:v>80</c:v>
                </c:pt>
                <c:pt idx="37">
                  <c:v>90</c:v>
                </c:pt>
                <c:pt idx="38">
                  <c:v>102</c:v>
                </c:pt>
                <c:pt idx="39">
                  <c:v>113</c:v>
                </c:pt>
                <c:pt idx="40">
                  <c:v>114</c:v>
                </c:pt>
                <c:pt idx="41">
                  <c:v>128</c:v>
                </c:pt>
                <c:pt idx="42">
                  <c:v>134</c:v>
                </c:pt>
                <c:pt idx="43">
                  <c:v>162</c:v>
                </c:pt>
                <c:pt idx="44">
                  <c:v>200</c:v>
                </c:pt>
              </c:numCache>
            </c:numRef>
          </c:xVal>
          <c:yVal>
            <c:numRef>
              <c:f>Sheet1!$J$1359:$J$1403</c:f>
              <c:numCache>
                <c:formatCode>General</c:formatCode>
                <c:ptCount val="45"/>
                <c:pt idx="0">
                  <c:v>0.57333333333333358</c:v>
                </c:pt>
                <c:pt idx="1">
                  <c:v>0.51</c:v>
                </c:pt>
                <c:pt idx="2">
                  <c:v>0.46666666666666684</c:v>
                </c:pt>
                <c:pt idx="3">
                  <c:v>0.42333333333333334</c:v>
                </c:pt>
                <c:pt idx="4">
                  <c:v>0.4200000000000001</c:v>
                </c:pt>
                <c:pt idx="5">
                  <c:v>0.38333333333333336</c:v>
                </c:pt>
                <c:pt idx="6">
                  <c:v>0.37333333333333335</c:v>
                </c:pt>
                <c:pt idx="7">
                  <c:v>0.33666666666666689</c:v>
                </c:pt>
                <c:pt idx="8">
                  <c:v>0.33333333333333331</c:v>
                </c:pt>
                <c:pt idx="9">
                  <c:v>0.32000000000000012</c:v>
                </c:pt>
                <c:pt idx="10">
                  <c:v>0.3000000000000001</c:v>
                </c:pt>
                <c:pt idx="11">
                  <c:v>0.27666666666666684</c:v>
                </c:pt>
                <c:pt idx="12">
                  <c:v>0.26</c:v>
                </c:pt>
                <c:pt idx="13">
                  <c:v>0.23333333333333339</c:v>
                </c:pt>
                <c:pt idx="14">
                  <c:v>0.23</c:v>
                </c:pt>
                <c:pt idx="15">
                  <c:v>0.21000000000000005</c:v>
                </c:pt>
                <c:pt idx="16">
                  <c:v>0.2</c:v>
                </c:pt>
                <c:pt idx="17">
                  <c:v>0.19666666666666666</c:v>
                </c:pt>
                <c:pt idx="18">
                  <c:v>0.19</c:v>
                </c:pt>
                <c:pt idx="19">
                  <c:v>0.1566666666666667</c:v>
                </c:pt>
                <c:pt idx="20">
                  <c:v>0.13</c:v>
                </c:pt>
                <c:pt idx="21">
                  <c:v>0.12666666666666668</c:v>
                </c:pt>
                <c:pt idx="22">
                  <c:v>0.11333333333333333</c:v>
                </c:pt>
                <c:pt idx="23">
                  <c:v>0.11</c:v>
                </c:pt>
                <c:pt idx="24">
                  <c:v>0.1066666666666667</c:v>
                </c:pt>
                <c:pt idx="25">
                  <c:v>0.10333333333333333</c:v>
                </c:pt>
                <c:pt idx="26">
                  <c:v>0.1</c:v>
                </c:pt>
                <c:pt idx="27">
                  <c:v>9.666666666666672E-2</c:v>
                </c:pt>
                <c:pt idx="28">
                  <c:v>8.3333333333333343E-2</c:v>
                </c:pt>
                <c:pt idx="29">
                  <c:v>7.6666666666666689E-2</c:v>
                </c:pt>
                <c:pt idx="30">
                  <c:v>7.3333333333333375E-2</c:v>
                </c:pt>
                <c:pt idx="31">
                  <c:v>7.0000000000000021E-2</c:v>
                </c:pt>
                <c:pt idx="32">
                  <c:v>6.666666666666668E-2</c:v>
                </c:pt>
                <c:pt idx="33">
                  <c:v>0.05</c:v>
                </c:pt>
                <c:pt idx="34">
                  <c:v>4.6666666666666683E-2</c:v>
                </c:pt>
                <c:pt idx="35">
                  <c:v>4.3333333333333376E-2</c:v>
                </c:pt>
                <c:pt idx="36">
                  <c:v>4.0000000000000015E-2</c:v>
                </c:pt>
                <c:pt idx="37">
                  <c:v>3.6666666666666681E-2</c:v>
                </c:pt>
                <c:pt idx="38">
                  <c:v>3.333333333333334E-2</c:v>
                </c:pt>
                <c:pt idx="39">
                  <c:v>3.0000000000000002E-2</c:v>
                </c:pt>
                <c:pt idx="40">
                  <c:v>2.6666666666666672E-2</c:v>
                </c:pt>
                <c:pt idx="41">
                  <c:v>2.3333333333333341E-2</c:v>
                </c:pt>
                <c:pt idx="42">
                  <c:v>1.0000000000000004E-2</c:v>
                </c:pt>
                <c:pt idx="43">
                  <c:v>6.6666666666666688E-3</c:v>
                </c:pt>
                <c:pt idx="44">
                  <c:v>3.3333333333333344E-3</c:v>
                </c:pt>
              </c:numCache>
            </c:numRef>
          </c:yVal>
        </c:ser>
        <c:ser>
          <c:idx val="1"/>
          <c:order val="1"/>
          <c:tx>
            <c:strRef>
              <c:f>Sheet1!$I$156:$I$214</c:f>
              <c:strCache>
                <c:ptCount val="1"/>
                <c:pt idx="0">
                  <c:v>30 31 32 33 34 35 36 37 38 39 40 41 42 43 44 45 46 47 48 49 50 51 52 53 54 55 56 57 58 59 60 61 62 63 64 65 66 68 69 71 72 73 74 78 79 80 83 87 90 100 102 104 113 114 128 134 144 162 200</c:v>
                </c:pt>
              </c:strCache>
            </c:strRef>
          </c:tx>
          <c:spPr>
            <a:ln w="28575">
              <a:noFill/>
            </a:ln>
          </c:spPr>
          <c:marker>
            <c:symbol val="square"/>
            <c:size val="9"/>
            <c:spPr>
              <a:solidFill>
                <a:srgbClr val="FF0000"/>
              </a:solidFill>
              <a:ln>
                <a:solidFill>
                  <a:srgbClr val="FFFFFF"/>
                </a:solidFill>
              </a:ln>
            </c:spPr>
          </c:marker>
          <c:xVal>
            <c:numRef>
              <c:f>Sheet1!$I$156:$I$214</c:f>
              <c:numCache>
                <c:formatCode>General</c:formatCode>
                <c:ptCount val="59"/>
                <c:pt idx="0">
                  <c:v>30</c:v>
                </c:pt>
                <c:pt idx="1">
                  <c:v>31</c:v>
                </c:pt>
                <c:pt idx="2">
                  <c:v>32</c:v>
                </c:pt>
                <c:pt idx="3">
                  <c:v>33</c:v>
                </c:pt>
                <c:pt idx="4">
                  <c:v>34</c:v>
                </c:pt>
                <c:pt idx="5">
                  <c:v>35</c:v>
                </c:pt>
                <c:pt idx="6">
                  <c:v>36</c:v>
                </c:pt>
                <c:pt idx="7">
                  <c:v>37</c:v>
                </c:pt>
                <c:pt idx="8">
                  <c:v>38</c:v>
                </c:pt>
                <c:pt idx="9">
                  <c:v>39</c:v>
                </c:pt>
                <c:pt idx="10">
                  <c:v>40</c:v>
                </c:pt>
                <c:pt idx="11">
                  <c:v>41</c:v>
                </c:pt>
                <c:pt idx="12">
                  <c:v>42</c:v>
                </c:pt>
                <c:pt idx="13">
                  <c:v>43</c:v>
                </c:pt>
                <c:pt idx="14">
                  <c:v>44</c:v>
                </c:pt>
                <c:pt idx="15">
                  <c:v>45</c:v>
                </c:pt>
                <c:pt idx="16">
                  <c:v>46</c:v>
                </c:pt>
                <c:pt idx="17">
                  <c:v>47</c:v>
                </c:pt>
                <c:pt idx="18">
                  <c:v>48</c:v>
                </c:pt>
                <c:pt idx="19">
                  <c:v>49</c:v>
                </c:pt>
                <c:pt idx="20">
                  <c:v>50</c:v>
                </c:pt>
                <c:pt idx="21">
                  <c:v>51</c:v>
                </c:pt>
                <c:pt idx="22">
                  <c:v>52</c:v>
                </c:pt>
                <c:pt idx="23">
                  <c:v>53</c:v>
                </c:pt>
                <c:pt idx="24">
                  <c:v>54</c:v>
                </c:pt>
                <c:pt idx="25">
                  <c:v>55</c:v>
                </c:pt>
                <c:pt idx="26">
                  <c:v>56</c:v>
                </c:pt>
                <c:pt idx="27">
                  <c:v>57</c:v>
                </c:pt>
                <c:pt idx="28">
                  <c:v>58</c:v>
                </c:pt>
                <c:pt idx="29">
                  <c:v>59</c:v>
                </c:pt>
                <c:pt idx="30">
                  <c:v>60</c:v>
                </c:pt>
                <c:pt idx="31">
                  <c:v>61</c:v>
                </c:pt>
                <c:pt idx="32">
                  <c:v>62</c:v>
                </c:pt>
                <c:pt idx="33">
                  <c:v>63</c:v>
                </c:pt>
                <c:pt idx="34">
                  <c:v>64</c:v>
                </c:pt>
                <c:pt idx="35">
                  <c:v>65</c:v>
                </c:pt>
                <c:pt idx="36">
                  <c:v>66</c:v>
                </c:pt>
                <c:pt idx="37">
                  <c:v>68</c:v>
                </c:pt>
                <c:pt idx="38">
                  <c:v>69</c:v>
                </c:pt>
                <c:pt idx="39">
                  <c:v>71</c:v>
                </c:pt>
                <c:pt idx="40">
                  <c:v>72</c:v>
                </c:pt>
                <c:pt idx="41">
                  <c:v>73</c:v>
                </c:pt>
                <c:pt idx="42">
                  <c:v>74</c:v>
                </c:pt>
                <c:pt idx="43">
                  <c:v>78</c:v>
                </c:pt>
                <c:pt idx="44">
                  <c:v>79</c:v>
                </c:pt>
                <c:pt idx="45">
                  <c:v>80</c:v>
                </c:pt>
                <c:pt idx="46">
                  <c:v>83</c:v>
                </c:pt>
                <c:pt idx="47">
                  <c:v>87</c:v>
                </c:pt>
                <c:pt idx="48">
                  <c:v>90</c:v>
                </c:pt>
                <c:pt idx="49">
                  <c:v>100</c:v>
                </c:pt>
                <c:pt idx="50">
                  <c:v>102</c:v>
                </c:pt>
                <c:pt idx="51">
                  <c:v>104</c:v>
                </c:pt>
                <c:pt idx="52">
                  <c:v>113</c:v>
                </c:pt>
                <c:pt idx="53">
                  <c:v>114</c:v>
                </c:pt>
                <c:pt idx="54">
                  <c:v>128</c:v>
                </c:pt>
                <c:pt idx="55">
                  <c:v>134</c:v>
                </c:pt>
                <c:pt idx="56">
                  <c:v>144</c:v>
                </c:pt>
                <c:pt idx="57">
                  <c:v>162</c:v>
                </c:pt>
                <c:pt idx="58">
                  <c:v>200</c:v>
                </c:pt>
              </c:numCache>
            </c:numRef>
          </c:xVal>
          <c:yVal>
            <c:numRef>
              <c:f>Sheet1!$K$156:$K$214</c:f>
              <c:numCache>
                <c:formatCode>General</c:formatCode>
                <c:ptCount val="59"/>
                <c:pt idx="0">
                  <c:v>0.4415458937198069</c:v>
                </c:pt>
                <c:pt idx="1">
                  <c:v>0.360386473429952</c:v>
                </c:pt>
                <c:pt idx="2">
                  <c:v>0.33429951690821258</c:v>
                </c:pt>
                <c:pt idx="3">
                  <c:v>0.29855072463768134</c:v>
                </c:pt>
                <c:pt idx="4">
                  <c:v>0.28792270531400993</c:v>
                </c:pt>
                <c:pt idx="5">
                  <c:v>0.26763285024154576</c:v>
                </c:pt>
                <c:pt idx="6">
                  <c:v>0.25893719806763277</c:v>
                </c:pt>
                <c:pt idx="7">
                  <c:v>0.22898550724637681</c:v>
                </c:pt>
                <c:pt idx="8">
                  <c:v>0.22028985507246382</c:v>
                </c:pt>
                <c:pt idx="9">
                  <c:v>0.20676328502415464</c:v>
                </c:pt>
                <c:pt idx="10">
                  <c:v>0.18937198067632863</c:v>
                </c:pt>
                <c:pt idx="11">
                  <c:v>0.17777777777777778</c:v>
                </c:pt>
                <c:pt idx="12">
                  <c:v>0.17198067632850236</c:v>
                </c:pt>
                <c:pt idx="13">
                  <c:v>0.15362318840579717</c:v>
                </c:pt>
                <c:pt idx="14">
                  <c:v>0.1497584541062803</c:v>
                </c:pt>
                <c:pt idx="15">
                  <c:v>0.13719806763285025</c:v>
                </c:pt>
                <c:pt idx="16">
                  <c:v>0.12946859903381638</c:v>
                </c:pt>
                <c:pt idx="17">
                  <c:v>0.12560386473429952</c:v>
                </c:pt>
                <c:pt idx="18">
                  <c:v>0.12367149758454106</c:v>
                </c:pt>
                <c:pt idx="19">
                  <c:v>0.10144927536231886</c:v>
                </c:pt>
                <c:pt idx="20">
                  <c:v>9.7584541062801927E-2</c:v>
                </c:pt>
                <c:pt idx="21">
                  <c:v>8.4057971014492805E-2</c:v>
                </c:pt>
                <c:pt idx="22">
                  <c:v>8.0193236714975802E-2</c:v>
                </c:pt>
                <c:pt idx="23">
                  <c:v>7.9227053140096648E-2</c:v>
                </c:pt>
                <c:pt idx="24">
                  <c:v>7.7294685990338188E-2</c:v>
                </c:pt>
                <c:pt idx="25">
                  <c:v>7.1497584541062822E-2</c:v>
                </c:pt>
                <c:pt idx="26">
                  <c:v>7.0531400966183572E-2</c:v>
                </c:pt>
                <c:pt idx="27">
                  <c:v>6.3768115942029011E-2</c:v>
                </c:pt>
                <c:pt idx="28">
                  <c:v>6.1835748792270495E-2</c:v>
                </c:pt>
                <c:pt idx="29">
                  <c:v>6.0869565217391314E-2</c:v>
                </c:pt>
                <c:pt idx="30">
                  <c:v>5.9903381642512105E-2</c:v>
                </c:pt>
                <c:pt idx="31">
                  <c:v>5.7971014492753624E-2</c:v>
                </c:pt>
                <c:pt idx="32">
                  <c:v>5.7004830917874408E-2</c:v>
                </c:pt>
                <c:pt idx="33">
                  <c:v>5.5072463768115941E-2</c:v>
                </c:pt>
                <c:pt idx="34">
                  <c:v>5.410628019323676E-2</c:v>
                </c:pt>
                <c:pt idx="35">
                  <c:v>4.9275362318840575E-2</c:v>
                </c:pt>
                <c:pt idx="36">
                  <c:v>4.6376811594202899E-2</c:v>
                </c:pt>
                <c:pt idx="37">
                  <c:v>4.4444444444444467E-2</c:v>
                </c:pt>
                <c:pt idx="38">
                  <c:v>4.1545893719806756E-2</c:v>
                </c:pt>
                <c:pt idx="39">
                  <c:v>4.0579710144927526E-2</c:v>
                </c:pt>
                <c:pt idx="40">
                  <c:v>3.8647342995169101E-2</c:v>
                </c:pt>
                <c:pt idx="41">
                  <c:v>3.0917874396135265E-2</c:v>
                </c:pt>
                <c:pt idx="42">
                  <c:v>2.9951690821256042E-2</c:v>
                </c:pt>
                <c:pt idx="43">
                  <c:v>2.8985507246376812E-2</c:v>
                </c:pt>
                <c:pt idx="44">
                  <c:v>2.6086956521739146E-2</c:v>
                </c:pt>
                <c:pt idx="45">
                  <c:v>2.5120772946859906E-2</c:v>
                </c:pt>
                <c:pt idx="46">
                  <c:v>2.1256038647343004E-2</c:v>
                </c:pt>
                <c:pt idx="47">
                  <c:v>2.0289855072463791E-2</c:v>
                </c:pt>
                <c:pt idx="48">
                  <c:v>1.9323671497584551E-2</c:v>
                </c:pt>
                <c:pt idx="49">
                  <c:v>1.7391304347826087E-2</c:v>
                </c:pt>
                <c:pt idx="50">
                  <c:v>1.6425120772946861E-2</c:v>
                </c:pt>
                <c:pt idx="51">
                  <c:v>1.352657004830919E-2</c:v>
                </c:pt>
                <c:pt idx="52">
                  <c:v>1.256038647342995E-2</c:v>
                </c:pt>
                <c:pt idx="53">
                  <c:v>1.1594202898550725E-2</c:v>
                </c:pt>
                <c:pt idx="54">
                  <c:v>1.06280193236715E-2</c:v>
                </c:pt>
                <c:pt idx="55">
                  <c:v>4.830917874396135E-3</c:v>
                </c:pt>
                <c:pt idx="56">
                  <c:v>3.8647342995169098E-3</c:v>
                </c:pt>
                <c:pt idx="57">
                  <c:v>1.9323671497584549E-3</c:v>
                </c:pt>
                <c:pt idx="58">
                  <c:v>9.6618357487922725E-4</c:v>
                </c:pt>
              </c:numCache>
            </c:numRef>
          </c:yVal>
        </c:ser>
        <c:axId val="164696832"/>
        <c:axId val="164699136"/>
      </c:scatterChart>
      <c:valAx>
        <c:axId val="164696832"/>
        <c:scaling>
          <c:orientation val="minMax"/>
          <c:max val="200"/>
          <c:min val="30"/>
        </c:scaling>
        <c:axPos val="b"/>
        <c:title>
          <c:tx>
            <c:rich>
              <a:bodyPr/>
              <a:lstStyle/>
              <a:p>
                <a:pPr>
                  <a:defRPr/>
                </a:pPr>
                <a:r>
                  <a:rPr lang="ja-JP"/>
                  <a:t>ソフトウェア間クローンの最大クローン長</a:t>
                </a:r>
                <a:endParaRPr lang="en-US"/>
              </a:p>
            </c:rich>
          </c:tx>
          <c:layout/>
        </c:title>
        <c:numFmt formatCode="General" sourceLinked="1"/>
        <c:tickLblPos val="nextTo"/>
        <c:crossAx val="164699136"/>
        <c:crosses val="autoZero"/>
        <c:crossBetween val="midCat"/>
        <c:majorUnit val="30"/>
      </c:valAx>
      <c:valAx>
        <c:axId val="164699136"/>
        <c:scaling>
          <c:orientation val="minMax"/>
        </c:scaling>
        <c:axPos val="l"/>
        <c:majorGridlines/>
        <c:title>
          <c:tx>
            <c:rich>
              <a:bodyPr/>
              <a:lstStyle/>
              <a:p>
                <a:pPr>
                  <a:defRPr/>
                </a:pPr>
                <a:r>
                  <a:rPr lang="ja-JP"/>
                  <a:t>定型クローン検出確率</a:t>
                </a:r>
              </a:p>
            </c:rich>
          </c:tx>
          <c:layout/>
        </c:title>
        <c:numFmt formatCode="General" sourceLinked="1"/>
        <c:tickLblPos val="nextTo"/>
        <c:crossAx val="164696832"/>
        <c:crosses val="autoZero"/>
        <c:crossBetween val="midCat"/>
      </c:valAx>
    </c:plotArea>
    <c:plotVisOnly val="1"/>
  </c:chart>
  <c:txPr>
    <a:bodyPr/>
    <a:lstStyle/>
    <a:p>
      <a:pPr>
        <a:defRPr sz="1800"/>
      </a:pPr>
      <a:endParaRPr lang="ja-JP"/>
    </a:p>
  </c:txPr>
  <c:externalData r:id="rId1"/>
</c:chartSpace>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EA29D63B-822F-48A7-A001-83480E26D945}" type="datetimeFigureOut">
              <a:rPr kumimoji="1" lang="ja-JP" altLang="en-US" smtClean="0"/>
              <a:pPr/>
              <a:t>2008/12/17</a:t>
            </a:fld>
            <a:endParaRPr kumimoji="1" lang="ja-JP" altLang="en-US" dirty="0"/>
          </a:p>
        </p:txBody>
      </p:sp>
      <p:sp>
        <p:nvSpPr>
          <p:cNvPr id="4" name="フッター プレースホルダ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0A0417C7-4399-4108-A764-96E2450C35FD}"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dirty="0"/>
          </a:p>
        </p:txBody>
      </p:sp>
      <p:sp>
        <p:nvSpPr>
          <p:cNvPr id="5123" name="Rectangle 3"/>
          <p:cNvSpPr>
            <a:spLocks noGrp="1" noChangeArrowheads="1"/>
          </p:cNvSpPr>
          <p:nvPr>
            <p:ph type="dt" idx="1"/>
          </p:nvPr>
        </p:nvSpPr>
        <p:spPr bwMode="auto">
          <a:xfrm>
            <a:off x="3855838"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dirty="0"/>
          </a:p>
        </p:txBody>
      </p:sp>
      <p:sp>
        <p:nvSpPr>
          <p:cNvPr id="512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6" name="Rectangle 6"/>
          <p:cNvSpPr>
            <a:spLocks noGrp="1" noChangeArrowheads="1"/>
          </p:cNvSpPr>
          <p:nvPr>
            <p:ph type="ftr" sz="quarter" idx="4"/>
          </p:nvPr>
        </p:nvSpPr>
        <p:spPr bwMode="auto">
          <a:xfrm>
            <a:off x="0"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dirty="0"/>
          </a:p>
        </p:txBody>
      </p:sp>
      <p:sp>
        <p:nvSpPr>
          <p:cNvPr id="5127" name="Rectangle 7"/>
          <p:cNvSpPr>
            <a:spLocks noGrp="1" noChangeArrowheads="1"/>
          </p:cNvSpPr>
          <p:nvPr>
            <p:ph type="sldNum" sz="quarter" idx="5"/>
          </p:nvPr>
        </p:nvSpPr>
        <p:spPr bwMode="auto">
          <a:xfrm>
            <a:off x="3855838"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E0FCB65-78E8-48CB-913D-BF6E39D57C48}" type="slidenum">
              <a:rPr lang="en-US" altLang="ja-JP"/>
              <a:pPr/>
              <a:t>&lt;#&gt;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603A89-E0B8-423E-AE1D-7849D1D6CBD9}" type="slidenum">
              <a:rPr lang="en-US" altLang="ja-JP"/>
              <a:pPr/>
              <a:t>0</a:t>
            </a:fld>
            <a:endParaRPr lang="en-US" altLang="ja-JP" dirty="0"/>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r>
              <a:rPr lang="ja-JP" altLang="en-US" dirty="0" smtClean="0"/>
              <a:t>“コードクローンの長さに基づくプログラム盗用確率の実験的算出“と題しまして</a:t>
            </a:r>
            <a:endParaRPr lang="en-US" altLang="ja-JP" dirty="0" smtClean="0"/>
          </a:p>
          <a:p>
            <a:r>
              <a:rPr lang="ja-JP" altLang="en-US" dirty="0" smtClean="0"/>
              <a:t>奈良先端科学技術大学院大学の岡原が発表させていただきます</a:t>
            </a:r>
            <a:endParaRPr lang="ja-JP" altLang="ja-JP"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10</a:t>
            </a:fld>
            <a:endParaRPr lang="en-US" altLang="ja-JP"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そして最後に，トークンの一致する部分列を探してクローンとして認識します．</a:t>
            </a:r>
            <a:endParaRPr kumimoji="1" lang="en-US" altLang="ja-JP" dirty="0" smtClean="0"/>
          </a:p>
          <a:p>
            <a:r>
              <a:rPr kumimoji="1" lang="ja-JP" altLang="en-US" dirty="0" smtClean="0"/>
              <a:t>こんかい，このトークンの数をクローンの長さとしました．</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11</a:t>
            </a:fld>
            <a:endParaRPr lang="en-US" altLang="ja-JP"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次に，実験対象について説明します．</a:t>
            </a:r>
            <a:endParaRPr kumimoji="1" lang="en-US" altLang="ja-JP" dirty="0" smtClean="0"/>
          </a:p>
          <a:p>
            <a:r>
              <a:rPr kumimoji="1" lang="ja-JP" altLang="en-US" dirty="0" smtClean="0"/>
              <a:t>繰り返しますが，対象としてオープンソースソフトウェアを</a:t>
            </a:r>
            <a:r>
              <a:rPr kumimoji="1" lang="en-US" altLang="ja-JP" dirty="0" smtClean="0"/>
              <a:t>100</a:t>
            </a:r>
            <a:r>
              <a:rPr kumimoji="1" lang="ja-JP" altLang="en-US" dirty="0" smtClean="0"/>
              <a:t>件使用しました．</a:t>
            </a:r>
            <a:endParaRPr kumimoji="1" lang="en-US" altLang="ja-JP" dirty="0" smtClean="0"/>
          </a:p>
          <a:p>
            <a:r>
              <a:rPr kumimoji="1" lang="ja-JP" altLang="en-US" dirty="0" smtClean="0"/>
              <a:t>開発言語は</a:t>
            </a:r>
            <a:r>
              <a:rPr kumimoji="1" lang="en-US" altLang="ja-JP" dirty="0" smtClean="0"/>
              <a:t>C</a:t>
            </a:r>
            <a:r>
              <a:rPr kumimoji="1" lang="ja-JP" altLang="en-US" dirty="0" smtClean="0"/>
              <a:t>言語または</a:t>
            </a:r>
            <a:r>
              <a:rPr kumimoji="1" lang="en-US" altLang="ja-JP" dirty="0" smtClean="0"/>
              <a:t>C++</a:t>
            </a:r>
            <a:r>
              <a:rPr kumimoji="1" lang="ja-JP" altLang="en-US" dirty="0" smtClean="0"/>
              <a:t>となっています．</a:t>
            </a:r>
            <a:endParaRPr kumimoji="1" lang="en-US" altLang="ja-JP" dirty="0" smtClean="0"/>
          </a:p>
          <a:p>
            <a:endParaRPr kumimoji="1" lang="en-US" altLang="ja-JP" dirty="0" smtClean="0"/>
          </a:p>
          <a:p>
            <a:r>
              <a:rPr kumimoji="1" lang="ja-JP" altLang="en-US" dirty="0" smtClean="0"/>
              <a:t>こんかい，プログラム盗用以外の理由によって検出されるコードクローンの長さと検出確率について調査を行うので，</a:t>
            </a:r>
            <a:endParaRPr kumimoji="1"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プログラム盗用の有無の確認をする必要があります．</a:t>
            </a:r>
            <a:endParaRPr kumimoji="1" lang="en-US" altLang="ja-JP" dirty="0" smtClean="0"/>
          </a:p>
          <a:p>
            <a:r>
              <a:rPr kumimoji="1" lang="ja-JP" altLang="en-US" dirty="0" smtClean="0"/>
              <a:t>このプログラム盗用の有無の確認手順について説明していきます．</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13</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a:t>
            </a:r>
            <a:r>
              <a:rPr kumimoji="1" lang="en-US" altLang="ja-JP" dirty="0" err="1" smtClean="0"/>
              <a:t>CCFinderX</a:t>
            </a:r>
            <a:r>
              <a:rPr kumimoji="1" lang="ja-JP" altLang="en-US" dirty="0" smtClean="0"/>
              <a:t>を用いてコードクローンを検出します．このとき，検出される最小のコードクローン長は</a:t>
            </a:r>
            <a:r>
              <a:rPr kumimoji="1" lang="en-US" altLang="ja-JP" dirty="0" smtClean="0"/>
              <a:t>30</a:t>
            </a:r>
            <a:r>
              <a:rPr kumimoji="1" lang="ja-JP" altLang="en-US" dirty="0" smtClean="0"/>
              <a:t>としています．これを</a:t>
            </a:r>
            <a:r>
              <a:rPr kumimoji="1" lang="en-US" altLang="ja-JP" dirty="0" smtClean="0"/>
              <a:t>min</a:t>
            </a:r>
            <a:r>
              <a:rPr kumimoji="1" lang="ja-JP" altLang="en-US" dirty="0" smtClean="0"/>
              <a:t>をよびます</a:t>
            </a:r>
            <a:endParaRPr kumimoji="1" lang="en-US" altLang="ja-JP" dirty="0" smtClean="0"/>
          </a:p>
          <a:p>
            <a:endParaRPr kumimoji="1" lang="en-US" altLang="ja-JP" dirty="0" smtClean="0"/>
          </a:p>
          <a:p>
            <a:r>
              <a:rPr kumimoji="1" lang="ja-JP" altLang="en-US" dirty="0" smtClean="0"/>
              <a:t>次に，検出されたコードクローンを目視で確認します．その際に，コードクローン長の長いものから確認しています．</a:t>
            </a:r>
            <a:endParaRPr kumimoji="1" lang="en-US" altLang="ja-JP" dirty="0" smtClean="0"/>
          </a:p>
          <a:p>
            <a:r>
              <a:rPr kumimoji="1" lang="ja-JP" altLang="en-US" dirty="0" smtClean="0"/>
              <a:t>また，今回の実験では</a:t>
            </a:r>
            <a:r>
              <a:rPr kumimoji="1" lang="en-US" altLang="ja-JP" dirty="0" smtClean="0"/>
              <a:t>80</a:t>
            </a:r>
            <a:r>
              <a:rPr kumimoji="1" lang="ja-JP" altLang="en-US" dirty="0" smtClean="0"/>
              <a:t>未満のものは数が多すぎたため、</a:t>
            </a:r>
            <a:r>
              <a:rPr kumimoji="1" lang="en-US" altLang="ja-JP" dirty="0" smtClean="0"/>
              <a:t>80</a:t>
            </a:r>
            <a:r>
              <a:rPr kumimoji="1" lang="ja-JP" altLang="en-US" dirty="0" smtClean="0"/>
              <a:t>未満のクローンは未確認となっています．</a:t>
            </a:r>
            <a:endParaRPr kumimoji="1" lang="en-US" altLang="ja-JP" dirty="0" smtClean="0"/>
          </a:p>
          <a:p>
            <a:endParaRPr kumimoji="1" lang="en-US" altLang="ja-JP" dirty="0" smtClean="0"/>
          </a:p>
          <a:p>
            <a:r>
              <a:rPr kumimoji="1" lang="ja-JP" altLang="en-US" dirty="0" smtClean="0"/>
              <a:t>最後に，プログラム盗用のあったソフトウェアを除外し，実験対象となるソフトウェアを絞り込みます．</a:t>
            </a:r>
            <a:endParaRPr kumimoji="1" lang="en-US" altLang="ja-JP" dirty="0" smtClean="0"/>
          </a:p>
          <a:p>
            <a:r>
              <a:rPr kumimoji="1" lang="ja-JP" altLang="en-US" dirty="0" smtClean="0"/>
              <a:t>今回は実験対象となったソフトウェアは</a:t>
            </a:r>
            <a:r>
              <a:rPr kumimoji="1" lang="en-US" altLang="ja-JP" dirty="0" smtClean="0"/>
              <a:t>46</a:t>
            </a:r>
            <a:r>
              <a:rPr kumimoji="1" lang="ja-JP" altLang="en-US" dirty="0" smtClean="0"/>
              <a:t>件でした．</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14</a:t>
            </a:fld>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今回除去したコードクローンの一例です．</a:t>
            </a:r>
            <a:endParaRPr kumimoji="1"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実験対象に，</a:t>
            </a:r>
            <a:r>
              <a:rPr kumimoji="1" lang="en-US" altLang="ja-JP" dirty="0" smtClean="0"/>
              <a:t>GPL</a:t>
            </a:r>
            <a:r>
              <a:rPr kumimoji="1" lang="ja-JP" altLang="en-US" dirty="0" smtClean="0"/>
              <a:t>のソフトウェアを使用しているため．</a:t>
            </a:r>
            <a:endParaRPr kumimoji="1" lang="en-US" altLang="ja-JP" dirty="0" smtClean="0"/>
          </a:p>
          <a:p>
            <a:r>
              <a:rPr kumimoji="1" lang="ja-JP" altLang="en-US" dirty="0" smtClean="0"/>
              <a:t>コメント</a:t>
            </a:r>
            <a:r>
              <a:rPr kumimoji="1" lang="ja-JP" altLang="en-US" dirty="0" smtClean="0"/>
              <a:t>の内容が同様である</a:t>
            </a:r>
            <a:r>
              <a:rPr kumimoji="1" lang="ja-JP" altLang="en-US" dirty="0" smtClean="0"/>
              <a:t>ことや</a:t>
            </a:r>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処理の記述形式を確認することでプログラム盗用（流用）と</a:t>
            </a:r>
            <a:r>
              <a:rPr kumimoji="1" lang="ja-JP" altLang="en-US" dirty="0" smtClean="0"/>
              <a:t>してみなしています．</a:t>
            </a:r>
            <a:endParaRPr kumimoji="1" lang="en-US" altLang="ja-JP" dirty="0" smtClean="0"/>
          </a:p>
          <a:p>
            <a:endParaRPr kumimoji="1" lang="en-US" altLang="ja-JP" dirty="0" smtClean="0"/>
          </a:p>
          <a:p>
            <a:r>
              <a:rPr kumimoji="1" lang="ja-JP" altLang="en-US" dirty="0" smtClean="0"/>
              <a:t>このようにして，プログラム</a:t>
            </a:r>
            <a:r>
              <a:rPr kumimoji="1" lang="ja-JP" altLang="en-US" dirty="0" smtClean="0"/>
              <a:t>盗用（流用）の</a:t>
            </a:r>
            <a:r>
              <a:rPr kumimoji="1" lang="ja-JP" altLang="en-US" dirty="0" smtClean="0"/>
              <a:t>あったソフトウェアを除去した後実験を行います．</a:t>
            </a:r>
            <a:endParaRPr kumimoji="1" lang="en-US" altLang="ja-JP" dirty="0" smtClean="0"/>
          </a:p>
          <a:p>
            <a:r>
              <a:rPr kumimoji="1" lang="ja-JP" altLang="en-US" dirty="0" smtClean="0"/>
              <a:t>次から，実験手順について説明します．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15</a:t>
            </a:fld>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まず，２つのソフトウェア間のクローンの最大の長さを調べます．</a:t>
            </a:r>
            <a:endParaRPr kumimoji="1" lang="en-US" altLang="ja-JP" dirty="0" smtClean="0"/>
          </a:p>
          <a:p>
            <a:r>
              <a:rPr kumimoji="1" lang="ja-JP" altLang="en-US" dirty="0" smtClean="0"/>
              <a:t>その操作をすべてのソフトウェアの組合せに対して繰り返し，すべてのデータを取得します．</a:t>
            </a:r>
            <a:endParaRPr kumimoji="1" lang="en-US" altLang="ja-JP" dirty="0" smtClean="0"/>
          </a:p>
          <a:p>
            <a:r>
              <a:rPr kumimoji="1" lang="ja-JP" altLang="en-US" dirty="0" smtClean="0"/>
              <a:t>そして，定型クローン検出確率を算出しグラフを作成します．</a:t>
            </a:r>
            <a:endParaRPr kumimoji="1" lang="en-US" altLang="ja-JP" dirty="0" smtClean="0"/>
          </a:p>
          <a:p>
            <a:endParaRPr kumimoji="1" lang="en-US" altLang="ja-JP" dirty="0" smtClean="0"/>
          </a:p>
          <a:p>
            <a:r>
              <a:rPr kumimoji="1" lang="ja-JP" altLang="en-US" dirty="0" smtClean="0"/>
              <a:t>定型クローン検出確率は次の式で得られます</a:t>
            </a:r>
            <a:endParaRPr kumimoji="1" lang="en-US" altLang="ja-JP" dirty="0" smtClean="0"/>
          </a:p>
          <a:p>
            <a:r>
              <a:rPr kumimoji="1" lang="ja-JP" altLang="en-US" dirty="0" smtClean="0"/>
              <a:t>クローン長</a:t>
            </a:r>
            <a:r>
              <a:rPr kumimoji="1" lang="en-US" altLang="ja-JP" dirty="0" smtClean="0"/>
              <a:t>L</a:t>
            </a:r>
            <a:r>
              <a:rPr kumimoji="1" lang="ja-JP" altLang="en-US" dirty="0" smtClean="0"/>
              <a:t>以上のクローン検出数をソフトウェアの全組合せ数で割ったものというシンプルな式としました．</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16</a:t>
            </a:fld>
            <a:endParaRPr lang="en-US"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ソフトウェア数</a:t>
            </a:r>
            <a:r>
              <a:rPr kumimoji="1" lang="en-US" altLang="ja-JP" dirty="0" smtClean="0"/>
              <a:t>46</a:t>
            </a:r>
            <a:r>
              <a:rPr kumimoji="1" lang="ja-JP" altLang="en-US" dirty="0" smtClean="0"/>
              <a:t>件の時の実験結果です．</a:t>
            </a:r>
            <a:r>
              <a:rPr kumimoji="1" lang="en-US" altLang="ja-JP" dirty="0" smtClean="0"/>
              <a:t>X</a:t>
            </a:r>
            <a:r>
              <a:rPr kumimoji="1" lang="ja-JP" altLang="en-US" dirty="0" smtClean="0"/>
              <a:t>軸がコードクローン長，</a:t>
            </a:r>
            <a:r>
              <a:rPr kumimoji="1" lang="en-US" altLang="ja-JP" dirty="0" smtClean="0"/>
              <a:t>Y</a:t>
            </a:r>
            <a:r>
              <a:rPr kumimoji="1" lang="ja-JP" altLang="en-US" dirty="0" smtClean="0"/>
              <a:t>軸がコードクローンの検出確率のグラフとなっています．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例を踏まえて，グラフの読み方について説明します．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クローン長が</a:t>
            </a:r>
            <a:r>
              <a:rPr kumimoji="1" lang="en-US" altLang="ja-JP" dirty="0" smtClean="0"/>
              <a:t>30</a:t>
            </a:r>
            <a:r>
              <a:rPr kumimoji="1" lang="ja-JP" altLang="en-US" dirty="0" smtClean="0"/>
              <a:t>の時に注目すると，クローン検出確率が</a:t>
            </a:r>
            <a:r>
              <a:rPr kumimoji="1" lang="en-US" altLang="ja-JP" dirty="0" smtClean="0"/>
              <a:t>45</a:t>
            </a:r>
            <a:r>
              <a:rPr kumimoji="1" lang="ja-JP" altLang="en-US" dirty="0" smtClean="0"/>
              <a:t>％となっていることがわかります．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これは，長さが</a:t>
            </a:r>
            <a:r>
              <a:rPr kumimoji="1" lang="en-US" altLang="ja-JP" dirty="0" smtClean="0"/>
              <a:t>30</a:t>
            </a:r>
            <a:r>
              <a:rPr kumimoji="1" lang="ja-JP" altLang="en-US" dirty="0" smtClean="0"/>
              <a:t>以上のクローンが検出される確率が</a:t>
            </a:r>
            <a:r>
              <a:rPr kumimoji="1" lang="en-US" altLang="ja-JP" dirty="0" smtClean="0"/>
              <a:t>45</a:t>
            </a:r>
            <a:r>
              <a:rPr kumimoji="1" lang="ja-JP" altLang="en-US" dirty="0" smtClean="0"/>
              <a:t>％ということです．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ちなみに，長さが</a:t>
            </a:r>
            <a:r>
              <a:rPr kumimoji="1" lang="en-US" altLang="ja-JP" dirty="0" smtClean="0"/>
              <a:t>30</a:t>
            </a:r>
            <a:r>
              <a:rPr kumimoji="1" lang="ja-JP" altLang="en-US" dirty="0" smtClean="0"/>
              <a:t>未満のクローンが</a:t>
            </a:r>
            <a:r>
              <a:rPr kumimoji="1" lang="en-US" altLang="ja-JP" dirty="0" smtClean="0"/>
              <a:t>5</a:t>
            </a:r>
            <a:r>
              <a:rPr kumimoji="1" lang="ja-JP" altLang="en-US" dirty="0" smtClean="0"/>
              <a:t>割以上検出されているため長さが</a:t>
            </a:r>
            <a:r>
              <a:rPr kumimoji="1" lang="en-US" altLang="ja-JP" dirty="0" smtClean="0"/>
              <a:t>30</a:t>
            </a:r>
            <a:r>
              <a:rPr kumimoji="1" lang="ja-JP" altLang="en-US" dirty="0" smtClean="0"/>
              <a:t>の時のクローン検出確率が約</a:t>
            </a:r>
            <a:r>
              <a:rPr kumimoji="1" lang="en-US" altLang="ja-JP" dirty="0" smtClean="0"/>
              <a:t>45</a:t>
            </a:r>
            <a:r>
              <a:rPr kumimoji="1" lang="ja-JP" altLang="en-US" dirty="0" smtClean="0"/>
              <a:t>％程度になっています．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altLang="ja-JP" dirty="0" smtClean="0"/>
              <a:t>【【【</a:t>
            </a:r>
            <a:r>
              <a:rPr kumimoji="1" lang="ja-JP" altLang="en-US" dirty="0" smtClean="0"/>
              <a:t>アニメ</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この実験結果から，クローン長が</a:t>
            </a:r>
            <a:r>
              <a:rPr kumimoji="1" lang="en-US" altLang="ja-JP" dirty="0" smtClean="0"/>
              <a:t>80</a:t>
            </a:r>
            <a:r>
              <a:rPr kumimoji="1" lang="ja-JP" altLang="en-US" dirty="0" smtClean="0"/>
              <a:t>未満で非常に多くのクローンが検出されていることがわかります．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本実験では約</a:t>
            </a:r>
            <a:r>
              <a:rPr kumimoji="1" lang="en-US" altLang="ja-JP" dirty="0" smtClean="0"/>
              <a:t>95%</a:t>
            </a:r>
            <a:r>
              <a:rPr kumimoji="1" lang="ja-JP" altLang="en-US" dirty="0" err="1" smtClean="0"/>
              <a:t>が検</a:t>
            </a:r>
            <a:r>
              <a:rPr kumimoji="1" lang="ja-JP" altLang="en-US" dirty="0" smtClean="0"/>
              <a:t>出されていることがわかります．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altLang="ja-JP" dirty="0" smtClean="0"/>
              <a:t>【【【</a:t>
            </a:r>
            <a:r>
              <a:rPr kumimoji="1" lang="ja-JP" altLang="en-US" dirty="0" smtClean="0"/>
              <a:t>アニメ</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その一方で，クローン長</a:t>
            </a:r>
            <a:r>
              <a:rPr kumimoji="1" lang="en-US" altLang="ja-JP" dirty="0" smtClean="0"/>
              <a:t>80</a:t>
            </a:r>
            <a:r>
              <a:rPr kumimoji="1" lang="ja-JP" altLang="en-US" dirty="0" smtClean="0"/>
              <a:t>以上ではクローン長が長くなるほどクローンが検出しにくいということがわかります．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altLang="ja-JP" dirty="0" smtClean="0"/>
              <a:t>【【【</a:t>
            </a:r>
            <a:r>
              <a:rPr kumimoji="1" lang="ja-JP" altLang="en-US" dirty="0" smtClean="0"/>
              <a:t>アニメ</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また，最初のほうで述べましたが，このように数パーセントでクローンが検出されるということは，</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altLang="ja-JP" dirty="0" smtClean="0"/>
              <a:t>【【【</a:t>
            </a:r>
            <a:r>
              <a:rPr kumimoji="1" lang="ja-JP" altLang="en-US" dirty="0" smtClean="0"/>
              <a:t>アニメ</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逆を言うと，高い確率でプログラム盗用と言えると考えられます．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また，ソフトウェア数が変化したとしても，この結果が変化しないことを確認するために，ソフトウェア数を減少させて調査しました．</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17</a:t>
            </a:fld>
            <a:endParaRPr lang="en-US"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これが，ソフトウェア数</a:t>
            </a:r>
            <a:r>
              <a:rPr kumimoji="1" lang="en-US" altLang="ja-JP" dirty="0" smtClean="0"/>
              <a:t>25</a:t>
            </a:r>
            <a:r>
              <a:rPr kumimoji="1" lang="ja-JP" altLang="en-US" dirty="0" smtClean="0"/>
              <a:t>件の実験結果です．</a:t>
            </a:r>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altLang="ja-JP" dirty="0" smtClean="0"/>
              <a:t>X</a:t>
            </a:r>
            <a:r>
              <a:rPr kumimoji="1" lang="ja-JP" altLang="en-US" dirty="0" smtClean="0"/>
              <a:t>軸，</a:t>
            </a:r>
            <a:r>
              <a:rPr kumimoji="1" lang="en-US" altLang="ja-JP" dirty="0" smtClean="0"/>
              <a:t>Y</a:t>
            </a:r>
            <a:r>
              <a:rPr kumimoji="1" lang="ja-JP" altLang="en-US" dirty="0" smtClean="0"/>
              <a:t>軸は先ほどと同じになっています．</a:t>
            </a:r>
            <a:endParaRPr kumimoji="1" lang="en-US" altLang="ja-JP" dirty="0" smtClean="0"/>
          </a:p>
          <a:p>
            <a:endParaRPr kumimoji="1" lang="en-US" altLang="ja-JP" dirty="0" smtClean="0"/>
          </a:p>
          <a:p>
            <a:r>
              <a:rPr kumimoji="1" lang="en-US" altLang="ja-JP" dirty="0" smtClean="0"/>
              <a:t>46</a:t>
            </a:r>
            <a:r>
              <a:rPr kumimoji="1" lang="ja-JP" altLang="en-US" dirty="0" smtClean="0"/>
              <a:t>件の時と同様に，クローン長が</a:t>
            </a:r>
            <a:r>
              <a:rPr kumimoji="1" lang="en-US" altLang="ja-JP" dirty="0" smtClean="0"/>
              <a:t>80</a:t>
            </a:r>
            <a:r>
              <a:rPr kumimoji="1" lang="ja-JP" altLang="en-US" dirty="0" smtClean="0"/>
              <a:t>未満のときにクローンが多く検出され，</a:t>
            </a:r>
            <a:endParaRPr kumimoji="1" lang="en-US" altLang="ja-JP" dirty="0" smtClean="0"/>
          </a:p>
          <a:p>
            <a:r>
              <a:rPr kumimoji="1" lang="ja-JP" altLang="en-US" dirty="0" smtClean="0"/>
              <a:t>それ以上の時にはあまり検出されていないことがわかります．</a:t>
            </a:r>
            <a:endParaRPr kumimoji="1"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また，</a:t>
            </a:r>
            <a:r>
              <a:rPr kumimoji="1" lang="en-US" altLang="ja-JP" dirty="0" smtClean="0"/>
              <a:t>2</a:t>
            </a:r>
            <a:r>
              <a:rPr kumimoji="1" lang="ja-JP" altLang="en-US" dirty="0" err="1" smtClean="0"/>
              <a:t>つの</a:t>
            </a:r>
            <a:r>
              <a:rPr kumimoji="1" lang="ja-JP" altLang="en-US" dirty="0" smtClean="0"/>
              <a:t>実験結果でほぼ同じ値をとることを確認できたことから</a:t>
            </a:r>
            <a:endParaRPr kumimoji="1" lang="en-US" altLang="ja-JP" dirty="0" smtClean="0"/>
          </a:p>
          <a:p>
            <a:r>
              <a:rPr kumimoji="1" lang="ja-JP" altLang="en-US" dirty="0" smtClean="0"/>
              <a:t>クローン長とクローン検出確率の関係はソフトウェアすうに依存しないのではないかと考えられます</a:t>
            </a:r>
            <a:endParaRPr kumimoji="1"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本実験で検出された，最大定型クローンはこのようなものとなっています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18</a:t>
            </a:fld>
            <a:endParaRPr lang="en-US"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引数</a:t>
            </a:r>
            <a:r>
              <a:rPr kumimoji="1" lang="ja-JP" altLang="en-US" dirty="0" smtClean="0"/>
              <a:t>の形が同様のものがクローンとして認識され、連続して記述されているものでした。</a:t>
            </a:r>
            <a:endParaRPr kumimoji="1" lang="en-US" altLang="ja-JP" dirty="0" smtClean="0"/>
          </a:p>
          <a:p>
            <a:endParaRPr kumimoji="1" lang="en-US" altLang="ja-JP" dirty="0" smtClean="0"/>
          </a:p>
          <a:p>
            <a:r>
              <a:rPr kumimoji="1" lang="ja-JP" altLang="en-US" dirty="0" smtClean="0"/>
              <a:t>このような繰り返しによるクローンが検出されてしまうのは，</a:t>
            </a:r>
            <a:endParaRPr kumimoji="1" lang="en-US" altLang="ja-JP" dirty="0" smtClean="0"/>
          </a:p>
          <a:p>
            <a:r>
              <a:rPr kumimoji="1" lang="ja-JP" altLang="en-US" dirty="0" smtClean="0"/>
              <a:t>こんかいトークン単位で検出を行うクローン検出ツールを用いたためです．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19</a:t>
            </a:fld>
            <a:endParaRPr lang="en-US"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ただ，グラフだけでは実際にプログラム盗用を判断する数値が求められないため，</a:t>
            </a:r>
            <a:endParaRPr kumimoji="1" lang="en-US" altLang="ja-JP" dirty="0" smtClean="0"/>
          </a:p>
          <a:p>
            <a:r>
              <a:rPr kumimoji="1" lang="ja-JP" altLang="en-US" dirty="0" smtClean="0"/>
              <a:t>近似式を求めることで，クローン長からクローンの検出確率を求めることを考えました．</a:t>
            </a:r>
            <a:endParaRPr kumimoji="1" lang="en-US" altLang="ja-JP" dirty="0" smtClean="0"/>
          </a:p>
          <a:p>
            <a:endParaRPr kumimoji="1" lang="en-US" altLang="ja-JP" dirty="0" smtClean="0"/>
          </a:p>
          <a:p>
            <a:r>
              <a:rPr kumimoji="1" lang="ja-JP" altLang="en-US" dirty="0" smtClean="0"/>
              <a:t>この近似式の誤差の程度を確認するために，残差平方平均を求めました．</a:t>
            </a:r>
            <a:endParaRPr kumimoji="1" lang="en-US" altLang="ja-JP" dirty="0" smtClean="0"/>
          </a:p>
          <a:p>
            <a:r>
              <a:rPr kumimoji="1" lang="ja-JP" altLang="en-US" dirty="0" smtClean="0"/>
              <a:t>残差平方平均の値は</a:t>
            </a:r>
            <a:r>
              <a:rPr kumimoji="1" lang="en-US" altLang="ja-JP" dirty="0" smtClean="0"/>
              <a:t>0.000101</a:t>
            </a:r>
            <a:r>
              <a:rPr kumimoji="1" lang="ja-JP" altLang="en-US" dirty="0" smtClean="0"/>
              <a:t>と小さく，近似式の誤差は非常に小さいと確認できました．</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20</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DFE574-D550-4FAB-BA4D-0C6157D14A74}" type="slidenum">
              <a:rPr lang="en-US" altLang="ja-JP"/>
              <a:pPr/>
              <a:t>1</a:t>
            </a:fld>
            <a:endParaRPr lang="en-US" altLang="ja-JP"/>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ja-JP" altLang="en-US" dirty="0" smtClean="0"/>
              <a:t>近年，オープンソースソフトウェアの普及に伴い，ライセンスに従わないプログラム盗用が問題となっています</a:t>
            </a:r>
            <a:endParaRPr lang="en-US" altLang="ja-JP" dirty="0" smtClean="0"/>
          </a:p>
          <a:p>
            <a:r>
              <a:rPr lang="ja-JP" altLang="en-US" dirty="0" smtClean="0"/>
              <a:t>具体的な事例としましては，エプソンコーワが</a:t>
            </a:r>
            <a:r>
              <a:rPr lang="en-US" altLang="ja-JP" dirty="0" smtClean="0"/>
              <a:t>LINUX</a:t>
            </a:r>
            <a:r>
              <a:rPr lang="ja-JP" altLang="en-US" dirty="0" smtClean="0"/>
              <a:t>向けのプリンタドライバで</a:t>
            </a:r>
            <a:r>
              <a:rPr lang="en-US" altLang="ja-JP" dirty="0" smtClean="0"/>
              <a:t>GPL</a:t>
            </a:r>
            <a:r>
              <a:rPr lang="ja-JP" altLang="en-US" dirty="0" smtClean="0"/>
              <a:t>違反を起こしていた事例や，</a:t>
            </a:r>
            <a:endParaRPr lang="en-US" altLang="ja-JP" dirty="0" smtClean="0"/>
          </a:p>
          <a:p>
            <a:r>
              <a:rPr lang="ja-JP" altLang="en-US" dirty="0" smtClean="0"/>
              <a:t>つい最近では</a:t>
            </a:r>
            <a:r>
              <a:rPr lang="en-US" altLang="ja-JP" dirty="0" err="1" smtClean="0"/>
              <a:t>AppStore</a:t>
            </a:r>
            <a:r>
              <a:rPr lang="ja-JP" altLang="en-US" dirty="0" err="1" smtClean="0"/>
              <a:t>で提</a:t>
            </a:r>
            <a:r>
              <a:rPr lang="ja-JP" altLang="en-US" dirty="0" smtClean="0"/>
              <a:t>供されている「</a:t>
            </a:r>
            <a:r>
              <a:rPr lang="en-US" altLang="ja-JP" dirty="0" smtClean="0"/>
              <a:t>Mocha Remote Desktop</a:t>
            </a:r>
            <a:r>
              <a:rPr lang="ja-JP" altLang="en-US" dirty="0" smtClean="0"/>
              <a:t>」という</a:t>
            </a:r>
            <a:r>
              <a:rPr lang="en-US" altLang="ja-JP" dirty="0" err="1" smtClean="0"/>
              <a:t>iPhone</a:t>
            </a:r>
            <a:r>
              <a:rPr lang="ja-JP" altLang="en-US" dirty="0" smtClean="0"/>
              <a:t>アプリが</a:t>
            </a:r>
            <a:r>
              <a:rPr lang="en-US" altLang="ja-JP" dirty="0" smtClean="0"/>
              <a:t>GPL</a:t>
            </a:r>
            <a:r>
              <a:rPr lang="ja-JP" altLang="en-US" dirty="0" smtClean="0"/>
              <a:t>違反をしていた事例があります</a:t>
            </a:r>
            <a:endParaRPr lang="en-US" altLang="ja-JP" dirty="0" smtClean="0"/>
          </a:p>
          <a:p>
            <a:endParaRPr lang="en-US" altLang="ja-JP" dirty="0" smtClean="0"/>
          </a:p>
          <a:p>
            <a:endParaRPr lang="en-US" altLang="ja-JP" dirty="0" smtClean="0"/>
          </a:p>
          <a:p>
            <a:r>
              <a:rPr lang="ja-JP" altLang="en-US" dirty="0" smtClean="0"/>
              <a:t>このような事例をプログラム盗用と検出する技術が必要となります</a:t>
            </a:r>
            <a:endParaRPr lang="en-US" altLang="ja-JP" dirty="0" smtClean="0"/>
          </a:p>
          <a:p>
            <a:endParaRPr lang="en-US" altLang="ja-JP" dirty="0" smtClean="0"/>
          </a:p>
          <a:p>
            <a:r>
              <a:rPr lang="en-US" altLang="ja-JP" dirty="0" smtClean="0"/>
              <a:t>App Store</a:t>
            </a:r>
            <a:r>
              <a:rPr lang="ja-JP" altLang="en-US" dirty="0" err="1" smtClean="0"/>
              <a:t>で提</a:t>
            </a:r>
            <a:r>
              <a:rPr lang="ja-JP" altLang="en-US" dirty="0" smtClean="0"/>
              <a:t>供されている</a:t>
            </a:r>
            <a:r>
              <a:rPr lang="en-US" altLang="ja-JP" dirty="0" err="1" smtClean="0"/>
              <a:t>iPhone</a:t>
            </a:r>
            <a:r>
              <a:rPr lang="ja-JP" altLang="en-US" dirty="0" smtClean="0"/>
              <a:t>アプリに</a:t>
            </a:r>
            <a:r>
              <a:rPr lang="en-US" altLang="ja-JP" dirty="0" smtClean="0"/>
              <a:t>GPL</a:t>
            </a:r>
            <a:r>
              <a:rPr lang="ja-JP" altLang="en-US" dirty="0" smtClean="0"/>
              <a:t>違反が発覚</a:t>
            </a:r>
            <a:r>
              <a:rPr lang="en-US" altLang="ja-JP" dirty="0" smtClean="0"/>
              <a:t>:</a:t>
            </a:r>
            <a:r>
              <a:rPr lang="en-US" altLang="ja-JP" baseline="0" dirty="0" smtClean="0"/>
              <a:t> “</a:t>
            </a:r>
            <a:r>
              <a:rPr lang="en-US" altLang="ja-JP" dirty="0" smtClean="0"/>
              <a:t>http://slashdot.jp/it/article.pl?sid=08/09/24/0914203”</a:t>
            </a:r>
            <a:endParaRPr lang="en-US" altLang="ja-JP" baseline="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まとめです．</a:t>
            </a:r>
            <a:endParaRPr kumimoji="1" lang="en-US" altLang="ja-JP" dirty="0" smtClean="0"/>
          </a:p>
          <a:p>
            <a:r>
              <a:rPr kumimoji="1" lang="ja-JP" altLang="en-US" dirty="0" smtClean="0"/>
              <a:t>こんかい，プログラム盗用の判断基準を明確にすることを目的としました．</a:t>
            </a:r>
            <a:endParaRPr kumimoji="1" lang="en-US" altLang="ja-JP" dirty="0" smtClean="0"/>
          </a:p>
          <a:p>
            <a:r>
              <a:rPr kumimoji="1" lang="ja-JP" altLang="en-US" dirty="0" smtClean="0"/>
              <a:t>そのためにまず，プログラム</a:t>
            </a:r>
            <a:r>
              <a:rPr kumimoji="1" lang="ja-JP" altLang="en-US" dirty="0" smtClean="0"/>
              <a:t>盗用（流用）の</a:t>
            </a:r>
            <a:r>
              <a:rPr kumimoji="1" lang="ja-JP" altLang="en-US" dirty="0" smtClean="0"/>
              <a:t>ないソフトウェアを</a:t>
            </a:r>
            <a:r>
              <a:rPr kumimoji="1" lang="ja-JP" altLang="en-US" dirty="0" smtClean="0"/>
              <a:t>用いてクローン</a:t>
            </a:r>
            <a:r>
              <a:rPr kumimoji="1" lang="ja-JP" altLang="en-US" dirty="0" smtClean="0"/>
              <a:t>長</a:t>
            </a:r>
            <a:r>
              <a:rPr kumimoji="1" lang="ja-JP" altLang="en-US" dirty="0" smtClean="0"/>
              <a:t>とクローン</a:t>
            </a:r>
            <a:r>
              <a:rPr kumimoji="1" lang="ja-JP" altLang="en-US" dirty="0" smtClean="0"/>
              <a:t>検出確率の</a:t>
            </a:r>
            <a:r>
              <a:rPr kumimoji="1" lang="ja-JP" altLang="en-US" dirty="0" smtClean="0"/>
              <a:t>関係を調査することで，</a:t>
            </a:r>
            <a:endParaRPr kumimoji="1" lang="en-US" altLang="ja-JP" dirty="0" smtClean="0"/>
          </a:p>
          <a:p>
            <a:r>
              <a:rPr kumimoji="1" lang="ja-JP" altLang="en-US" dirty="0" smtClean="0"/>
              <a:t>その傾向を算出しました．</a:t>
            </a:r>
            <a:endParaRPr kumimoji="1" lang="en-US" altLang="ja-JP" dirty="0" smtClean="0"/>
          </a:p>
          <a:p>
            <a:endParaRPr kumimoji="1" lang="en-US" altLang="ja-JP" dirty="0" smtClean="0"/>
          </a:p>
          <a:p>
            <a:r>
              <a:rPr kumimoji="1" lang="ja-JP" altLang="en-US" dirty="0" smtClean="0"/>
              <a:t>今後の課題として</a:t>
            </a:r>
            <a:r>
              <a:rPr kumimoji="1" lang="ja-JP" altLang="en-US" dirty="0" smtClean="0"/>
              <a:t>は</a:t>
            </a:r>
            <a:endParaRPr kumimoji="1" lang="en-US" altLang="ja-JP" dirty="0" smtClean="0"/>
          </a:p>
          <a:p>
            <a:r>
              <a:rPr kumimoji="1" lang="ja-JP" altLang="en-US" dirty="0" smtClean="0"/>
              <a:t>今回算出した近似式の検討を行うことや，</a:t>
            </a:r>
            <a:endParaRPr kumimoji="1" lang="en-US" altLang="ja-JP" dirty="0" smtClean="0"/>
          </a:p>
          <a:p>
            <a:r>
              <a:rPr kumimoji="1" lang="ja-JP" altLang="en-US" dirty="0" smtClean="0"/>
              <a:t>ソフトウェア数</a:t>
            </a:r>
            <a:r>
              <a:rPr kumimoji="1" lang="ja-JP" altLang="en-US" dirty="0" smtClean="0"/>
              <a:t>を</a:t>
            </a:r>
            <a:r>
              <a:rPr kumimoji="1" lang="ja-JP" altLang="en-US" dirty="0" smtClean="0"/>
              <a:t>増やすことで，今回の結果を再現できるかどうかを確認したいと思います．</a:t>
            </a:r>
            <a:endParaRPr kumimoji="1" lang="en-US" altLang="ja-JP" dirty="0" smtClean="0"/>
          </a:p>
          <a:p>
            <a:r>
              <a:rPr kumimoji="1" lang="ja-JP" altLang="en-US" dirty="0" smtClean="0"/>
              <a:t>また，実際にプログラム</a:t>
            </a:r>
            <a:r>
              <a:rPr kumimoji="1" lang="ja-JP" altLang="en-US" dirty="0" smtClean="0"/>
              <a:t>盗用の存在するソフトウェアを用いて調査を行っていきたいと考えています．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21</a:t>
            </a:fld>
            <a:endParaRPr lang="en-US" altLang="ja-JP"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クローン長を代入して求めた近似値と実験結果を比較したものとなります．</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23</a:t>
            </a:fld>
            <a:endParaRPr lang="en-US" altLang="ja-JP"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プログラム盗用を検出する既存手法として，ソフトウェアバースマークを用いた手法や．</a:t>
            </a:r>
            <a:endParaRPr kumimoji="1" lang="en-US" altLang="ja-JP" dirty="0" smtClean="0"/>
          </a:p>
          <a:p>
            <a:r>
              <a:rPr kumimoji="1" lang="ja-JP" altLang="en-US" dirty="0" smtClean="0"/>
              <a:t>コードクローンを用いた手法が提案されています．</a:t>
            </a:r>
            <a:endParaRPr kumimoji="1" lang="en-US" altLang="ja-JP" dirty="0" smtClean="0"/>
          </a:p>
          <a:p>
            <a:endParaRPr kumimoji="1" lang="en-US" altLang="ja-JP" dirty="0" smtClean="0"/>
          </a:p>
          <a:p>
            <a:r>
              <a:rPr kumimoji="1" lang="ja-JP" altLang="en-US" dirty="0" smtClean="0"/>
              <a:t>ソフトウェアバースマークとはソフトウェアが持つプログラムの特徴を抽象化して表現したものです</a:t>
            </a:r>
            <a:endParaRPr kumimoji="1" lang="en-US" altLang="ja-JP" dirty="0" smtClean="0"/>
          </a:p>
          <a:p>
            <a:r>
              <a:rPr kumimoji="1" lang="ja-JP" altLang="en-US" dirty="0" smtClean="0"/>
              <a:t>盗用元となったソフトウェアと，盗用を行ったソフトウェアのバースマークを検出し比較することで盗用の疑いを判断します</a:t>
            </a:r>
            <a:endParaRPr kumimoji="1" lang="en-US" altLang="ja-JP" dirty="0" smtClean="0"/>
          </a:p>
          <a:p>
            <a:endParaRPr kumimoji="1" lang="en-US" altLang="ja-JP" dirty="0" smtClean="0"/>
          </a:p>
          <a:p>
            <a:r>
              <a:rPr kumimoji="1" lang="ja-JP" altLang="en-US" dirty="0" smtClean="0"/>
              <a:t>コードクローンとはプログラムテキスト中の一致または類似した部分のことです</a:t>
            </a:r>
            <a:endParaRPr kumimoji="1" lang="en-US" altLang="ja-JP" dirty="0" smtClean="0"/>
          </a:p>
          <a:p>
            <a:r>
              <a:rPr kumimoji="1" lang="ja-JP" altLang="en-US" dirty="0" smtClean="0"/>
              <a:t>異なるソフトウェア間のクローンを検出し，クローンが多くみられる場合にプログラム盗用の疑いありと判断します</a:t>
            </a:r>
            <a:endParaRPr kumimoji="1" lang="en-US" altLang="ja-JP" dirty="0" smtClean="0"/>
          </a:p>
          <a:p>
            <a:r>
              <a:rPr kumimoji="1" lang="en-US" altLang="ja-JP" dirty="0" smtClean="0"/>
              <a:t>【【【</a:t>
            </a:r>
            <a:r>
              <a:rPr kumimoji="1" lang="ja-JP" altLang="en-US" dirty="0" smtClean="0"/>
              <a:t>アニメ</a:t>
            </a:r>
            <a:r>
              <a:rPr kumimoji="1" lang="en-US" altLang="ja-JP" dirty="0" smtClean="0"/>
              <a:t>】】】</a:t>
            </a:r>
          </a:p>
          <a:p>
            <a:endParaRPr kumimoji="1" lang="en-US" altLang="ja-JP" dirty="0" smtClean="0"/>
          </a:p>
          <a:p>
            <a:r>
              <a:rPr kumimoji="1" lang="ja-JP" altLang="en-US" dirty="0" smtClean="0"/>
              <a:t>ただ，既存手法における問題点として，盗用の「疑いあり」というのが曖昧で，どの程度の確からしさがあるのかが不明という問題点があります</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2</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本研究では，プログラム盗用の有無を確率的に求めることを目的としています</a:t>
            </a:r>
            <a:endParaRPr kumimoji="1" lang="en-US" altLang="ja-JP" dirty="0" smtClean="0"/>
          </a:p>
          <a:p>
            <a:endParaRPr kumimoji="1" lang="en-US" altLang="ja-JP" dirty="0" smtClean="0"/>
          </a:p>
          <a:p>
            <a:r>
              <a:rPr kumimoji="1" lang="ja-JP" altLang="en-US" dirty="0" smtClean="0"/>
              <a:t>アプローチとしては，プログラム間にまたがるクローンの長さを根拠とします．</a:t>
            </a:r>
            <a:endParaRPr kumimoji="1" lang="en-US" altLang="ja-JP" dirty="0" smtClean="0"/>
          </a:p>
          <a:p>
            <a:endParaRPr kumimoji="1" lang="en-US" altLang="ja-JP" dirty="0" smtClean="0"/>
          </a:p>
          <a:p>
            <a:r>
              <a:rPr kumimoji="1" lang="ja-JP" altLang="en-US" dirty="0" smtClean="0"/>
              <a:t>また，多数のプログラムをもちいて，実験的に「盗用確率」を求めていきます．</a:t>
            </a:r>
            <a:endParaRPr kumimoji="1" lang="en-US" altLang="ja-JP" dirty="0" smtClean="0"/>
          </a:p>
          <a:p>
            <a:endParaRPr kumimoji="1" lang="en-US" altLang="ja-JP" dirty="0" smtClean="0"/>
          </a:p>
          <a:p>
            <a:r>
              <a:rPr kumimoji="1" lang="ja-JP" altLang="en-US" dirty="0" smtClean="0"/>
              <a:t>そして最後に，盗用と流用の区別はしません．これは盗用と流用を技術的に区別することは難しいためです．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3</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本研究では</a:t>
            </a:r>
            <a:r>
              <a:rPr kumimoji="1" lang="en-US" altLang="ja-JP" dirty="0" smtClean="0"/>
              <a:t>2</a:t>
            </a:r>
            <a:r>
              <a:rPr kumimoji="1" lang="ja-JP" altLang="en-US" dirty="0" err="1" smtClean="0"/>
              <a:t>つの</a:t>
            </a:r>
            <a:r>
              <a:rPr kumimoji="1" lang="ja-JP" altLang="en-US" dirty="0" smtClean="0"/>
              <a:t>仮説をたてました。</a:t>
            </a:r>
            <a:endParaRPr kumimoji="1" lang="en-US" altLang="ja-JP" dirty="0" smtClean="0"/>
          </a:p>
          <a:p>
            <a:r>
              <a:rPr kumimoji="1" lang="ja-JP" altLang="en-US" dirty="0" smtClean="0"/>
              <a:t>ひとつ目の仮説は「プログラム間</a:t>
            </a:r>
            <a:r>
              <a:rPr kumimoji="1" lang="ja-JP" altLang="en-US" dirty="0" smtClean="0"/>
              <a:t>で見つかるクローンが長いほど</a:t>
            </a:r>
            <a:r>
              <a:rPr kumimoji="1" lang="ja-JP" altLang="en-US" dirty="0" smtClean="0"/>
              <a:t>盗用（流用）が行われた可能性が高い．」というもの。</a:t>
            </a:r>
            <a:endParaRPr kumimoji="1" lang="en-US" altLang="ja-JP" dirty="0" smtClean="0"/>
          </a:p>
          <a:p>
            <a:r>
              <a:rPr kumimoji="1" lang="ja-JP" altLang="en-US" dirty="0" smtClean="0"/>
              <a:t>二つ目の仮説は「短いクローンは，盗用（流用）の有無にかかわらず生じる．」ものです</a:t>
            </a:r>
            <a:endParaRPr kumimoji="1" lang="en-US" altLang="ja-JP" dirty="0" smtClean="0"/>
          </a:p>
          <a:p>
            <a:r>
              <a:rPr kumimoji="1" lang="ja-JP" altLang="en-US" dirty="0" smtClean="0"/>
              <a:t>これは、クローンの発生理由として定型処理，偶然の一致などがあるためです</a:t>
            </a:r>
            <a:endParaRPr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endParaRPr kumimoji="1" lang="en-US" altLang="ja-JP" dirty="0" smtClean="0"/>
          </a:p>
          <a:p>
            <a:r>
              <a:rPr kumimoji="1" lang="ja-JP" altLang="en-US" dirty="0" smtClean="0"/>
              <a:t>この仮説</a:t>
            </a:r>
            <a:r>
              <a:rPr kumimoji="1" lang="en-US" altLang="ja-JP" dirty="0" smtClean="0"/>
              <a:t>2</a:t>
            </a:r>
            <a:r>
              <a:rPr kumimoji="1" lang="ja-JP" altLang="en-US" dirty="0" smtClean="0"/>
              <a:t>から，まず，盗用または流用ではないクローンの実態を明らかにする必要があります．</a:t>
            </a:r>
            <a:endParaRPr kumimoji="1" lang="en-US" altLang="ja-JP" dirty="0" smtClean="0"/>
          </a:p>
          <a:p>
            <a:r>
              <a:rPr kumimoji="1" lang="ja-JP" altLang="en-US" dirty="0" smtClean="0"/>
              <a:t>具体的には，定型処理や偶然の一致によって発生するクローンはどの程度の長さかを求めます．</a:t>
            </a:r>
            <a:endParaRPr kumimoji="1" lang="en-US" altLang="ja-JP" dirty="0" smtClean="0"/>
          </a:p>
          <a:p>
            <a:r>
              <a:rPr kumimoji="1" lang="ja-JP" altLang="en-US" dirty="0" smtClean="0"/>
              <a:t>これを求めることで，定型処理や偶然では起こり得ない長さのクローンが検出されたとき，盗用または流用が行われたと判断できると考えました．</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4</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この仮説に基づき，定型処理などの理由で発生するクローンの長さと検出確率の関係を調査することを実験目的としています．</a:t>
            </a:r>
            <a:endParaRPr kumimoji="1" lang="en-US" altLang="ja-JP" dirty="0" smtClean="0"/>
          </a:p>
          <a:p>
            <a:r>
              <a:rPr kumimoji="1" lang="ja-JP" altLang="en-US" dirty="0" smtClean="0"/>
              <a:t>この検出確率のことを定型クローン検出確率と呼ぶこととします</a:t>
            </a:r>
            <a:endParaRPr kumimoji="1"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実験を行うと，おそらくこのような曲線が描け，ある一定以上の長さのクローンは検出されにくいことが考えられます．</a:t>
            </a:r>
            <a:endParaRPr kumimoji="1" lang="en-US" altLang="ja-JP" dirty="0" smtClean="0"/>
          </a:p>
          <a:p>
            <a:r>
              <a:rPr kumimoji="1" lang="ja-JP" altLang="en-US" dirty="0" smtClean="0"/>
              <a:t>検出されにくいようなクローンが検出されるということは，プログラム盗用の確率が高いとみなしていきます．</a:t>
            </a:r>
            <a:endParaRPr kumimoji="1" lang="en-US" altLang="ja-JP" dirty="0" smtClean="0"/>
          </a:p>
          <a:p>
            <a:endParaRPr kumimoji="1" lang="en-US" altLang="ja-JP" dirty="0" smtClean="0"/>
          </a:p>
          <a:p>
            <a:r>
              <a:rPr kumimoji="1" lang="en-US" altLang="ja-JP" dirty="0" smtClean="0"/>
              <a:t>【【【</a:t>
            </a:r>
            <a:r>
              <a:rPr kumimoji="1" lang="ja-JP" altLang="en-US" dirty="0" smtClean="0"/>
              <a:t>アニメ</a:t>
            </a:r>
            <a:r>
              <a:rPr kumimoji="1" lang="en-US" altLang="ja-JP" dirty="0" smtClean="0"/>
              <a:t>】】】</a:t>
            </a:r>
          </a:p>
          <a:p>
            <a:r>
              <a:rPr kumimoji="1" lang="ja-JP" altLang="en-US" dirty="0" smtClean="0"/>
              <a:t>簡単には，単純に</a:t>
            </a:r>
            <a:r>
              <a:rPr kumimoji="1" lang="en-US" altLang="ja-JP" dirty="0" smtClean="0"/>
              <a:t>1</a:t>
            </a:r>
            <a:r>
              <a:rPr kumimoji="1" lang="ja-JP" altLang="en-US" dirty="0" smtClean="0"/>
              <a:t>から定型クローン検出確率を引いたものを盗用確率とみなします。</a:t>
            </a:r>
            <a:endParaRPr kumimoji="1" lang="en-US" altLang="ja-JP" dirty="0" smtClean="0"/>
          </a:p>
          <a:p>
            <a:endParaRPr kumimoji="1" lang="en-US" altLang="ja-JP" dirty="0" smtClean="0"/>
          </a:p>
          <a:p>
            <a:r>
              <a:rPr kumimoji="1" lang="ja-JP" altLang="en-US" dirty="0" smtClean="0"/>
              <a:t>次から，今回実験を行った環境について説明します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5</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実験環境は以下の通りになっています．</a:t>
            </a:r>
            <a:endParaRPr kumimoji="1" lang="en-US" altLang="ja-JP" dirty="0" smtClean="0"/>
          </a:p>
          <a:p>
            <a:r>
              <a:rPr kumimoji="1" lang="ja-JP" altLang="en-US" dirty="0" smtClean="0"/>
              <a:t>コードクローン検出ツールに</a:t>
            </a:r>
            <a:r>
              <a:rPr kumimoji="1" lang="en-US" altLang="ja-JP" dirty="0" err="1" smtClean="0"/>
              <a:t>CCFinderX</a:t>
            </a:r>
            <a:r>
              <a:rPr kumimoji="1" lang="ja-JP" altLang="en-US" dirty="0" smtClean="0"/>
              <a:t>を使用しました．</a:t>
            </a:r>
            <a:endParaRPr kumimoji="1" lang="en-US" altLang="ja-JP" dirty="0" smtClean="0"/>
          </a:p>
          <a:p>
            <a:r>
              <a:rPr kumimoji="1" lang="ja-JP" altLang="en-US" dirty="0" smtClean="0"/>
              <a:t>実験対象として</a:t>
            </a:r>
            <a:r>
              <a:rPr kumimoji="1" lang="ja-JP" altLang="en-US" dirty="0" smtClean="0"/>
              <a:t>は</a:t>
            </a:r>
            <a:r>
              <a:rPr kumimoji="1" lang="en-US" altLang="ja-JP" dirty="0" smtClean="0"/>
              <a:t>GPL</a:t>
            </a:r>
            <a:r>
              <a:rPr kumimoji="1" lang="ja-JP" altLang="en-US" dirty="0" smtClean="0"/>
              <a:t>のオープンソースソフトウェア</a:t>
            </a:r>
            <a:r>
              <a:rPr kumimoji="1" lang="ja-JP" altLang="en-US" dirty="0" smtClean="0"/>
              <a:t>を</a:t>
            </a:r>
            <a:r>
              <a:rPr kumimoji="1" lang="en-US" altLang="ja-JP" dirty="0" smtClean="0"/>
              <a:t>100</a:t>
            </a:r>
            <a:r>
              <a:rPr kumimoji="1" lang="ja-JP" altLang="en-US" dirty="0" smtClean="0"/>
              <a:t>件を使用しています．</a:t>
            </a:r>
            <a:endParaRPr kumimoji="1" lang="en-US" altLang="ja-JP" dirty="0" smtClean="0"/>
          </a:p>
          <a:p>
            <a:r>
              <a:rPr kumimoji="1" lang="ja-JP" altLang="en-US" dirty="0" smtClean="0"/>
              <a:t>これらのオープンソースソフトウェアは</a:t>
            </a:r>
            <a:r>
              <a:rPr kumimoji="1" lang="en-US" altLang="ja-JP" dirty="0" smtClean="0"/>
              <a:t>C</a:t>
            </a:r>
            <a:r>
              <a:rPr kumimoji="1" lang="ja-JP" altLang="en-US" dirty="0" smtClean="0"/>
              <a:t>言語または</a:t>
            </a:r>
            <a:r>
              <a:rPr kumimoji="1" lang="en-US" altLang="ja-JP" dirty="0" smtClean="0"/>
              <a:t>C++</a:t>
            </a:r>
            <a:r>
              <a:rPr kumimoji="1" lang="ja-JP" altLang="en-US" dirty="0" smtClean="0"/>
              <a:t>で開発され，ソフトウェアのドメインは</a:t>
            </a:r>
            <a:r>
              <a:rPr kumimoji="1" lang="en-US" altLang="ja-JP" dirty="0" smtClean="0"/>
              <a:t>Audio</a:t>
            </a:r>
            <a:r>
              <a:rPr kumimoji="1" lang="ja-JP" altLang="en-US" dirty="0" err="1" smtClean="0"/>
              <a:t>，</a:t>
            </a:r>
            <a:r>
              <a:rPr kumimoji="1" lang="en-US" altLang="ja-JP" dirty="0" smtClean="0"/>
              <a:t>Game</a:t>
            </a:r>
            <a:r>
              <a:rPr kumimoji="1" lang="ja-JP" altLang="en-US" dirty="0" err="1" smtClean="0"/>
              <a:t>，</a:t>
            </a:r>
            <a:r>
              <a:rPr kumimoji="1" lang="en-US" altLang="ja-JP" dirty="0" smtClean="0"/>
              <a:t>Security</a:t>
            </a:r>
            <a:r>
              <a:rPr kumimoji="1" lang="ja-JP" altLang="en-US" dirty="0" smtClean="0"/>
              <a:t>など多様なものとなって</a:t>
            </a:r>
            <a:r>
              <a:rPr kumimoji="1" lang="ja-JP" altLang="en-US" dirty="0" smtClean="0"/>
              <a:t>います．</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6</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まず，コードクローン検出ツールである</a:t>
            </a:r>
            <a:r>
              <a:rPr kumimoji="1" lang="en-US" altLang="ja-JP" dirty="0" err="1" smtClean="0"/>
              <a:t>CCFinderX</a:t>
            </a:r>
            <a:r>
              <a:rPr kumimoji="1" lang="ja-JP" altLang="en-US" dirty="0" smtClean="0"/>
              <a:t>の説明を行うことで，今回の「コードクローンの長さ」とは何かを説明します．</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7</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err="1" smtClean="0"/>
              <a:t>CCFinderX</a:t>
            </a:r>
            <a:r>
              <a:rPr kumimoji="1" lang="ja-JP" altLang="en-US" dirty="0" smtClean="0"/>
              <a:t>のコードクローン検出手順は</a:t>
            </a:r>
            <a:endParaRPr kumimoji="1" lang="ja-JP" altLang="en-US" dirty="0"/>
          </a:p>
        </p:txBody>
      </p:sp>
      <p:sp>
        <p:nvSpPr>
          <p:cNvPr id="4" name="スライド番号プレースホルダ 3"/>
          <p:cNvSpPr>
            <a:spLocks noGrp="1"/>
          </p:cNvSpPr>
          <p:nvPr>
            <p:ph type="sldNum" sz="quarter" idx="10"/>
          </p:nvPr>
        </p:nvSpPr>
        <p:spPr/>
        <p:txBody>
          <a:bodyPr/>
          <a:lstStyle/>
          <a:p>
            <a:fld id="{FE0FCB65-78E8-48CB-913D-BF6E39D57C48}" type="slidenum">
              <a:rPr lang="en-US" altLang="ja-JP" smtClean="0"/>
              <a:pPr/>
              <a:t>8</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9" name="Rectangle 7"/>
          <p:cNvSpPr>
            <a:spLocks noChangeArrowheads="1"/>
          </p:cNvSpPr>
          <p:nvPr/>
        </p:nvSpPr>
        <p:spPr bwMode="auto">
          <a:xfrm>
            <a:off x="0" y="0"/>
            <a:ext cx="9144000" cy="3789363"/>
          </a:xfrm>
          <a:prstGeom prst="rect">
            <a:avLst/>
          </a:prstGeom>
          <a:solidFill>
            <a:schemeClr val="tx1"/>
          </a:solidFill>
          <a:ln w="9525">
            <a:noFill/>
            <a:miter lim="800000"/>
            <a:headEnd/>
            <a:tailEnd/>
          </a:ln>
          <a:effectLst/>
        </p:spPr>
        <p:txBody>
          <a:bodyPr wrap="none" anchor="ctr"/>
          <a:lstStyle/>
          <a:p>
            <a:endParaRPr lang="ja-JP" altLang="en-US" dirty="0"/>
          </a:p>
        </p:txBody>
      </p:sp>
      <p:sp>
        <p:nvSpPr>
          <p:cNvPr id="3075" name="Rectangle 3"/>
          <p:cNvSpPr>
            <a:spLocks noGrp="1" noChangeArrowheads="1"/>
          </p:cNvSpPr>
          <p:nvPr>
            <p:ph type="subTitle" idx="1"/>
          </p:nvPr>
        </p:nvSpPr>
        <p:spPr>
          <a:xfrm>
            <a:off x="1371600" y="4005263"/>
            <a:ext cx="6400800" cy="1368425"/>
          </a:xfrm>
        </p:spPr>
        <p:txBody>
          <a:bodyPr/>
          <a:lstStyle>
            <a:lvl1pPr marL="0" indent="0" algn="ctr">
              <a:buFontTx/>
              <a:buNone/>
              <a:defRPr sz="2400"/>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3505200" y="5949950"/>
            <a:ext cx="2133600" cy="358775"/>
          </a:xfrm>
        </p:spPr>
        <p:txBody>
          <a:bodyPr/>
          <a:lstStyle>
            <a:lvl1pPr algn="ct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3077" name="Rectangle 5"/>
          <p:cNvSpPr>
            <a:spLocks noGrp="1" noChangeArrowheads="1"/>
          </p:cNvSpPr>
          <p:nvPr>
            <p:ph type="ftr" sz="quarter" idx="3"/>
          </p:nvPr>
        </p:nvSpPr>
        <p:spPr>
          <a:xfrm>
            <a:off x="2928926" y="5500702"/>
            <a:ext cx="3214710" cy="314341"/>
          </a:xfrm>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3124" name="Oval 52"/>
          <p:cNvSpPr>
            <a:spLocks noChangeArrowheads="1"/>
          </p:cNvSpPr>
          <p:nvPr/>
        </p:nvSpPr>
        <p:spPr bwMode="auto">
          <a:xfrm>
            <a:off x="876935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25" name="Oval 53"/>
          <p:cNvSpPr>
            <a:spLocks noChangeArrowheads="1"/>
          </p:cNvSpPr>
          <p:nvPr/>
        </p:nvSpPr>
        <p:spPr bwMode="auto">
          <a:xfrm>
            <a:off x="840898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26" name="Oval 54"/>
          <p:cNvSpPr>
            <a:spLocks noChangeArrowheads="1"/>
          </p:cNvSpPr>
          <p:nvPr/>
        </p:nvSpPr>
        <p:spPr bwMode="auto">
          <a:xfrm>
            <a:off x="804862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27" name="Oval 55"/>
          <p:cNvSpPr>
            <a:spLocks noChangeArrowheads="1"/>
          </p:cNvSpPr>
          <p:nvPr/>
        </p:nvSpPr>
        <p:spPr bwMode="auto">
          <a:xfrm>
            <a:off x="768985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28" name="Oval 56"/>
          <p:cNvSpPr>
            <a:spLocks noChangeArrowheads="1"/>
          </p:cNvSpPr>
          <p:nvPr/>
        </p:nvSpPr>
        <p:spPr bwMode="auto">
          <a:xfrm>
            <a:off x="732948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29" name="Oval 57"/>
          <p:cNvSpPr>
            <a:spLocks noChangeArrowheads="1"/>
          </p:cNvSpPr>
          <p:nvPr/>
        </p:nvSpPr>
        <p:spPr bwMode="auto">
          <a:xfrm>
            <a:off x="696912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0" name="Oval 58"/>
          <p:cNvSpPr>
            <a:spLocks noChangeArrowheads="1"/>
          </p:cNvSpPr>
          <p:nvPr/>
        </p:nvSpPr>
        <p:spPr bwMode="auto">
          <a:xfrm>
            <a:off x="660876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1" name="Oval 59"/>
          <p:cNvSpPr>
            <a:spLocks noChangeArrowheads="1"/>
          </p:cNvSpPr>
          <p:nvPr/>
        </p:nvSpPr>
        <p:spPr bwMode="auto">
          <a:xfrm>
            <a:off x="62484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2" name="Oval 60"/>
          <p:cNvSpPr>
            <a:spLocks noChangeArrowheads="1"/>
          </p:cNvSpPr>
          <p:nvPr/>
        </p:nvSpPr>
        <p:spPr bwMode="auto">
          <a:xfrm>
            <a:off x="588962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3" name="Oval 61"/>
          <p:cNvSpPr>
            <a:spLocks noChangeArrowheads="1"/>
          </p:cNvSpPr>
          <p:nvPr/>
        </p:nvSpPr>
        <p:spPr bwMode="auto">
          <a:xfrm>
            <a:off x="552926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4" name="Oval 62"/>
          <p:cNvSpPr>
            <a:spLocks noChangeArrowheads="1"/>
          </p:cNvSpPr>
          <p:nvPr/>
        </p:nvSpPr>
        <p:spPr bwMode="auto">
          <a:xfrm>
            <a:off x="51689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5" name="Oval 63"/>
          <p:cNvSpPr>
            <a:spLocks noChangeArrowheads="1"/>
          </p:cNvSpPr>
          <p:nvPr/>
        </p:nvSpPr>
        <p:spPr bwMode="auto">
          <a:xfrm>
            <a:off x="48085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6" name="Oval 64"/>
          <p:cNvSpPr>
            <a:spLocks noChangeArrowheads="1"/>
          </p:cNvSpPr>
          <p:nvPr/>
        </p:nvSpPr>
        <p:spPr bwMode="auto">
          <a:xfrm>
            <a:off x="44481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7" name="Oval 65"/>
          <p:cNvSpPr>
            <a:spLocks noChangeArrowheads="1"/>
          </p:cNvSpPr>
          <p:nvPr/>
        </p:nvSpPr>
        <p:spPr bwMode="auto">
          <a:xfrm>
            <a:off x="40894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8" name="Oval 66"/>
          <p:cNvSpPr>
            <a:spLocks noChangeArrowheads="1"/>
          </p:cNvSpPr>
          <p:nvPr/>
        </p:nvSpPr>
        <p:spPr bwMode="auto">
          <a:xfrm>
            <a:off x="37290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39" name="Oval 67"/>
          <p:cNvSpPr>
            <a:spLocks noChangeArrowheads="1"/>
          </p:cNvSpPr>
          <p:nvPr/>
        </p:nvSpPr>
        <p:spPr bwMode="auto">
          <a:xfrm>
            <a:off x="33686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0" name="Oval 68"/>
          <p:cNvSpPr>
            <a:spLocks noChangeArrowheads="1"/>
          </p:cNvSpPr>
          <p:nvPr/>
        </p:nvSpPr>
        <p:spPr bwMode="auto">
          <a:xfrm>
            <a:off x="300831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1" name="Oval 69"/>
          <p:cNvSpPr>
            <a:spLocks noChangeArrowheads="1"/>
          </p:cNvSpPr>
          <p:nvPr/>
        </p:nvSpPr>
        <p:spPr bwMode="auto">
          <a:xfrm>
            <a:off x="264795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2" name="Oval 70"/>
          <p:cNvSpPr>
            <a:spLocks noChangeArrowheads="1"/>
          </p:cNvSpPr>
          <p:nvPr/>
        </p:nvSpPr>
        <p:spPr bwMode="auto">
          <a:xfrm>
            <a:off x="229076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3" name="Oval 71"/>
          <p:cNvSpPr>
            <a:spLocks noChangeArrowheads="1"/>
          </p:cNvSpPr>
          <p:nvPr/>
        </p:nvSpPr>
        <p:spPr bwMode="auto">
          <a:xfrm>
            <a:off x="1930400" y="622300"/>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44" name="Oval 72"/>
          <p:cNvSpPr>
            <a:spLocks noChangeArrowheads="1"/>
          </p:cNvSpPr>
          <p:nvPr/>
        </p:nvSpPr>
        <p:spPr bwMode="auto">
          <a:xfrm>
            <a:off x="15700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5" name="Oval 73"/>
          <p:cNvSpPr>
            <a:spLocks noChangeArrowheads="1"/>
          </p:cNvSpPr>
          <p:nvPr/>
        </p:nvSpPr>
        <p:spPr bwMode="auto">
          <a:xfrm>
            <a:off x="12096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6" name="Oval 74"/>
          <p:cNvSpPr>
            <a:spLocks noChangeArrowheads="1"/>
          </p:cNvSpPr>
          <p:nvPr/>
        </p:nvSpPr>
        <p:spPr bwMode="auto">
          <a:xfrm>
            <a:off x="84931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7" name="Oval 75"/>
          <p:cNvSpPr>
            <a:spLocks noChangeArrowheads="1"/>
          </p:cNvSpPr>
          <p:nvPr/>
        </p:nvSpPr>
        <p:spPr bwMode="auto">
          <a:xfrm>
            <a:off x="4905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8" name="Oval 76"/>
          <p:cNvSpPr>
            <a:spLocks noChangeArrowheads="1"/>
          </p:cNvSpPr>
          <p:nvPr/>
        </p:nvSpPr>
        <p:spPr bwMode="auto">
          <a:xfrm>
            <a:off x="1301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3149" name="Oval 77"/>
          <p:cNvSpPr>
            <a:spLocks noChangeArrowheads="1"/>
          </p:cNvSpPr>
          <p:nvPr/>
        </p:nvSpPr>
        <p:spPr bwMode="auto">
          <a:xfrm>
            <a:off x="1928813" y="982663"/>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0" name="Oval 78"/>
          <p:cNvSpPr>
            <a:spLocks noChangeArrowheads="1"/>
          </p:cNvSpPr>
          <p:nvPr/>
        </p:nvSpPr>
        <p:spPr bwMode="auto">
          <a:xfrm>
            <a:off x="1928813" y="1341438"/>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1" name="Oval 79"/>
          <p:cNvSpPr>
            <a:spLocks noChangeArrowheads="1"/>
          </p:cNvSpPr>
          <p:nvPr/>
        </p:nvSpPr>
        <p:spPr bwMode="auto">
          <a:xfrm>
            <a:off x="1928813" y="1701800"/>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2" name="Oval 80"/>
          <p:cNvSpPr>
            <a:spLocks noChangeArrowheads="1"/>
          </p:cNvSpPr>
          <p:nvPr/>
        </p:nvSpPr>
        <p:spPr bwMode="auto">
          <a:xfrm>
            <a:off x="1928813" y="2062163"/>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3" name="Oval 81"/>
          <p:cNvSpPr>
            <a:spLocks noChangeArrowheads="1"/>
          </p:cNvSpPr>
          <p:nvPr/>
        </p:nvSpPr>
        <p:spPr bwMode="auto">
          <a:xfrm>
            <a:off x="1928813" y="2420938"/>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4" name="Oval 82"/>
          <p:cNvSpPr>
            <a:spLocks noChangeArrowheads="1"/>
          </p:cNvSpPr>
          <p:nvPr/>
        </p:nvSpPr>
        <p:spPr bwMode="auto">
          <a:xfrm>
            <a:off x="1928813" y="261938"/>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5" name="Oval 83"/>
          <p:cNvSpPr>
            <a:spLocks noChangeArrowheads="1"/>
          </p:cNvSpPr>
          <p:nvPr/>
        </p:nvSpPr>
        <p:spPr bwMode="auto">
          <a:xfrm>
            <a:off x="1928813" y="2781300"/>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6" name="Oval 84"/>
          <p:cNvSpPr>
            <a:spLocks noChangeArrowheads="1"/>
          </p:cNvSpPr>
          <p:nvPr/>
        </p:nvSpPr>
        <p:spPr bwMode="auto">
          <a:xfrm>
            <a:off x="1928813" y="3141663"/>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7" name="Oval 85"/>
          <p:cNvSpPr>
            <a:spLocks noChangeArrowheads="1"/>
          </p:cNvSpPr>
          <p:nvPr/>
        </p:nvSpPr>
        <p:spPr bwMode="auto">
          <a:xfrm>
            <a:off x="1928813" y="3500438"/>
            <a:ext cx="215900" cy="215900"/>
          </a:xfrm>
          <a:prstGeom prst="ellipse">
            <a:avLst/>
          </a:prstGeom>
          <a:solidFill>
            <a:srgbClr val="5F5F5F"/>
          </a:solidFill>
          <a:ln w="9525">
            <a:noFill/>
            <a:round/>
            <a:headEnd/>
            <a:tailEnd/>
          </a:ln>
          <a:effectLst/>
        </p:spPr>
        <p:txBody>
          <a:bodyPr wrap="none" anchor="ctr"/>
          <a:lstStyle/>
          <a:p>
            <a:endParaRPr lang="ja-JP" altLang="en-US" dirty="0"/>
          </a:p>
        </p:txBody>
      </p:sp>
      <p:sp>
        <p:nvSpPr>
          <p:cNvPr id="3158" name="Oval 86"/>
          <p:cNvSpPr>
            <a:spLocks noChangeArrowheads="1"/>
          </p:cNvSpPr>
          <p:nvPr/>
        </p:nvSpPr>
        <p:spPr bwMode="auto">
          <a:xfrm>
            <a:off x="1928813" y="-100013"/>
            <a:ext cx="215900" cy="215901"/>
          </a:xfrm>
          <a:prstGeom prst="ellipse">
            <a:avLst/>
          </a:prstGeom>
          <a:solidFill>
            <a:srgbClr val="5F5F5F"/>
          </a:solidFill>
          <a:ln w="9525">
            <a:noFill/>
            <a:round/>
            <a:headEnd/>
            <a:tailEnd/>
          </a:ln>
          <a:effectLst/>
        </p:spPr>
        <p:txBody>
          <a:bodyPr wrap="none" anchor="ctr"/>
          <a:lstStyle/>
          <a:p>
            <a:endParaRPr lang="ja-JP" altLang="en-US" dirty="0"/>
          </a:p>
        </p:txBody>
      </p:sp>
      <p:sp>
        <p:nvSpPr>
          <p:cNvPr id="3074" name="Rectangle 2"/>
          <p:cNvSpPr>
            <a:spLocks noGrp="1" noChangeArrowheads="1"/>
          </p:cNvSpPr>
          <p:nvPr>
            <p:ph type="ctrTitle"/>
          </p:nvPr>
        </p:nvSpPr>
        <p:spPr>
          <a:xfrm>
            <a:off x="214282" y="2103438"/>
            <a:ext cx="8643998" cy="1470025"/>
          </a:xfrm>
        </p:spPr>
        <p:txBody>
          <a:bodyPr/>
          <a:lstStyle>
            <a:lvl1pPr algn="ctr">
              <a:defRPr sz="4000"/>
            </a:lvl1pPr>
          </a:lstStyle>
          <a:p>
            <a:r>
              <a:rPr lang="ja-JP" altLang="en-US" smtClean="0"/>
              <a:t>マスタ 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38A371CA-8A5D-43F8-8FCC-FB8BBDCFCFE2}" type="slidenum">
              <a:rPr lang="en-US" altLang="ja-JP" smtClean="0"/>
              <a:pPr/>
              <a:t>&lt;#&gt;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83375" y="188913"/>
            <a:ext cx="2143125" cy="59372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2413" y="188913"/>
            <a:ext cx="6278562" cy="59372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B9CE3E21-8FF2-4903-A035-6E070E7DBDDB}" type="slidenum">
              <a:rPr lang="en-US" altLang="ja-JP" smtClean="0"/>
              <a:pPr/>
              <a:t>&lt;#&gt;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a:xfrm>
            <a:off x="2928926" y="6357958"/>
            <a:ext cx="3286148" cy="220641"/>
          </a:xfrm>
        </p:spPr>
        <p:txBody>
          <a:bodyPr/>
          <a:lstStyle>
            <a:lvl1pPr>
              <a:defRPr sz="1100"/>
            </a:lvl1p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01B41DA1-4BC7-4A93-B2D9-204A740202E2}" type="slidenum">
              <a:rPr lang="en-US" altLang="ja-JP" smtClean="0"/>
              <a:pPr/>
              <a:t>&lt;#&gt;</a:t>
            </a:fld>
            <a:endParaRPr lang="en-US" altLang="ja-JP"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7AE40090-50CC-4BA6-AD5E-C5C70A189AE4}" type="slidenum">
              <a:rPr lang="en-US" altLang="ja-JP" smtClean="0"/>
              <a:pPr/>
              <a:t>&lt;#&gt;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B6415310-58C2-4D8A-A259-AD0A822F0799}" type="slidenum">
              <a:rPr lang="en-US" altLang="ja-JP" smtClean="0"/>
              <a:pPr/>
              <a:t>&lt;#&gt;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8" name="フッター プレースホルダ 7"/>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9" name="スライド番号プレースホルダ 8"/>
          <p:cNvSpPr>
            <a:spLocks noGrp="1"/>
          </p:cNvSpPr>
          <p:nvPr>
            <p:ph type="sldNum" sz="quarter" idx="12"/>
          </p:nvPr>
        </p:nvSpPr>
        <p:spPr/>
        <p:txBody>
          <a:bodyPr/>
          <a:lstStyle>
            <a:lvl1pPr>
              <a:defRPr/>
            </a:lvl1pPr>
          </a:lstStyle>
          <a:p>
            <a:fld id="{3C6B1169-2BB7-49AC-8382-1BE1474F3E85}" type="slidenum">
              <a:rPr lang="en-US" altLang="ja-JP" smtClean="0"/>
              <a:pPr/>
              <a:t>&lt;#&gt;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4" name="フッター プレースホルダ 3"/>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5" name="スライド番号プレースホルダ 4"/>
          <p:cNvSpPr>
            <a:spLocks noGrp="1"/>
          </p:cNvSpPr>
          <p:nvPr>
            <p:ph type="sldNum" sz="quarter" idx="12"/>
          </p:nvPr>
        </p:nvSpPr>
        <p:spPr/>
        <p:txBody>
          <a:bodyPr/>
          <a:lstStyle>
            <a:lvl1pPr>
              <a:defRPr/>
            </a:lvl1pPr>
          </a:lstStyle>
          <a:p>
            <a:fld id="{FDBE3E83-356E-4A73-919C-8D116B1396C8}" type="slidenum">
              <a:rPr lang="en-US" altLang="ja-JP" smtClean="0"/>
              <a:pPr/>
              <a:t>&lt;#&gt;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3" name="フッター プレースホルダ 2"/>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4" name="スライド番号プレースホルダ 3"/>
          <p:cNvSpPr>
            <a:spLocks noGrp="1"/>
          </p:cNvSpPr>
          <p:nvPr>
            <p:ph type="sldNum" sz="quarter" idx="12"/>
          </p:nvPr>
        </p:nvSpPr>
        <p:spPr/>
        <p:txBody>
          <a:bodyPr/>
          <a:lstStyle>
            <a:lvl1pPr>
              <a:defRPr/>
            </a:lvl1pPr>
          </a:lstStyle>
          <a:p>
            <a:fld id="{9E230391-D6F7-4E2E-9D41-C17795CF72C6}" type="slidenum">
              <a:rPr lang="en-US" altLang="ja-JP" smtClean="0"/>
              <a:pPr/>
              <a:t>&lt;#&gt;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FF08A4D3-D76D-49AE-8586-DA61E485B643}" type="slidenum">
              <a:rPr lang="en-US" altLang="ja-JP" smtClean="0"/>
              <a:pPr/>
              <a:t>&lt;#&gt;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ja-JP" altLang="en-US" dirty="0" smtClean="0"/>
              <a:t>コードクローンの長さに基づくプログラム盗用確率の実験的算出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475767AD-5347-4614-8846-9C835883AC7B}" type="slidenum">
              <a:rPr lang="en-US" altLang="ja-JP" smtClean="0"/>
              <a:pPr/>
              <a:t>&lt;#&gt;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0" y="0"/>
            <a:ext cx="9144000" cy="981075"/>
          </a:xfrm>
          <a:prstGeom prst="rect">
            <a:avLst/>
          </a:prstGeom>
          <a:solidFill>
            <a:schemeClr val="tx1"/>
          </a:solidFill>
          <a:ln w="9525">
            <a:noFill/>
            <a:miter lim="800000"/>
            <a:headEnd/>
            <a:tailEnd/>
          </a:ln>
          <a:effectLst/>
        </p:spPr>
        <p:txBody>
          <a:bodyPr wrap="none" anchor="ctr"/>
          <a:lstStyle/>
          <a:p>
            <a:endParaRPr lang="ja-JP" altLang="en-US" dirty="0"/>
          </a:p>
        </p:txBody>
      </p:sp>
      <p:sp>
        <p:nvSpPr>
          <p:cNvPr id="1027" name="Rectangle 3"/>
          <p:cNvSpPr>
            <a:spLocks noGrp="1" noChangeArrowheads="1"/>
          </p:cNvSpPr>
          <p:nvPr>
            <p:ph type="body" idx="1"/>
          </p:nvPr>
        </p:nvSpPr>
        <p:spPr bwMode="auto">
          <a:xfrm>
            <a:off x="457200" y="1341438"/>
            <a:ext cx="8229600" cy="4784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17500" y="6453188"/>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1029" name="Rectangle 5"/>
          <p:cNvSpPr>
            <a:spLocks noGrp="1" noChangeArrowheads="1"/>
          </p:cNvSpPr>
          <p:nvPr>
            <p:ph type="ftr" sz="quarter" idx="3"/>
          </p:nvPr>
        </p:nvSpPr>
        <p:spPr bwMode="auto">
          <a:xfrm>
            <a:off x="2928926" y="6429396"/>
            <a:ext cx="3286148" cy="220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ja-JP" altLang="en-US" dirty="0" smtClean="0"/>
              <a:t>コードクローンの長さに基づくプログラム盗用確率の実験的算出</a:t>
            </a:r>
            <a:endParaRPr lang="en-US" altLang="ja-JP" dirty="0"/>
          </a:p>
        </p:txBody>
      </p:sp>
      <p:sp>
        <p:nvSpPr>
          <p:cNvPr id="1030" name="Rectangle 6"/>
          <p:cNvSpPr>
            <a:spLocks noGrp="1" noChangeArrowheads="1"/>
          </p:cNvSpPr>
          <p:nvPr>
            <p:ph type="sldNum" sz="quarter" idx="4"/>
          </p:nvPr>
        </p:nvSpPr>
        <p:spPr bwMode="auto">
          <a:xfrm>
            <a:off x="6692900" y="6453188"/>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F7986E3-F64E-4821-9C1C-E1A8EDB6C86A}" type="slidenum">
              <a:rPr lang="en-US" altLang="ja-JP" smtClean="0"/>
              <a:pPr/>
              <a:t>&lt;#&gt;</a:t>
            </a:fld>
            <a:endParaRPr lang="en-US" altLang="ja-JP" dirty="0"/>
          </a:p>
        </p:txBody>
      </p:sp>
      <p:sp>
        <p:nvSpPr>
          <p:cNvPr id="1059" name="Oval 35"/>
          <p:cNvSpPr>
            <a:spLocks noChangeArrowheads="1"/>
          </p:cNvSpPr>
          <p:nvPr/>
        </p:nvSpPr>
        <p:spPr bwMode="auto">
          <a:xfrm>
            <a:off x="876935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0" name="Oval 36"/>
          <p:cNvSpPr>
            <a:spLocks noChangeArrowheads="1"/>
          </p:cNvSpPr>
          <p:nvPr/>
        </p:nvSpPr>
        <p:spPr bwMode="auto">
          <a:xfrm>
            <a:off x="840898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1" name="Oval 37"/>
          <p:cNvSpPr>
            <a:spLocks noChangeArrowheads="1"/>
          </p:cNvSpPr>
          <p:nvPr/>
        </p:nvSpPr>
        <p:spPr bwMode="auto">
          <a:xfrm>
            <a:off x="804862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2" name="Oval 38"/>
          <p:cNvSpPr>
            <a:spLocks noChangeArrowheads="1"/>
          </p:cNvSpPr>
          <p:nvPr/>
        </p:nvSpPr>
        <p:spPr bwMode="auto">
          <a:xfrm>
            <a:off x="768985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3" name="Oval 39"/>
          <p:cNvSpPr>
            <a:spLocks noChangeArrowheads="1"/>
          </p:cNvSpPr>
          <p:nvPr/>
        </p:nvSpPr>
        <p:spPr bwMode="auto">
          <a:xfrm>
            <a:off x="732948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4" name="Oval 40"/>
          <p:cNvSpPr>
            <a:spLocks noChangeArrowheads="1"/>
          </p:cNvSpPr>
          <p:nvPr/>
        </p:nvSpPr>
        <p:spPr bwMode="auto">
          <a:xfrm>
            <a:off x="696912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5" name="Oval 41"/>
          <p:cNvSpPr>
            <a:spLocks noChangeArrowheads="1"/>
          </p:cNvSpPr>
          <p:nvPr/>
        </p:nvSpPr>
        <p:spPr bwMode="auto">
          <a:xfrm>
            <a:off x="660876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6" name="Oval 42"/>
          <p:cNvSpPr>
            <a:spLocks noChangeArrowheads="1"/>
          </p:cNvSpPr>
          <p:nvPr/>
        </p:nvSpPr>
        <p:spPr bwMode="auto">
          <a:xfrm>
            <a:off x="62484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7" name="Oval 43"/>
          <p:cNvSpPr>
            <a:spLocks noChangeArrowheads="1"/>
          </p:cNvSpPr>
          <p:nvPr/>
        </p:nvSpPr>
        <p:spPr bwMode="auto">
          <a:xfrm>
            <a:off x="588962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8" name="Oval 44"/>
          <p:cNvSpPr>
            <a:spLocks noChangeArrowheads="1"/>
          </p:cNvSpPr>
          <p:nvPr/>
        </p:nvSpPr>
        <p:spPr bwMode="auto">
          <a:xfrm>
            <a:off x="552926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69" name="Oval 45"/>
          <p:cNvSpPr>
            <a:spLocks noChangeArrowheads="1"/>
          </p:cNvSpPr>
          <p:nvPr/>
        </p:nvSpPr>
        <p:spPr bwMode="auto">
          <a:xfrm>
            <a:off x="51689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0" name="Oval 46"/>
          <p:cNvSpPr>
            <a:spLocks noChangeArrowheads="1"/>
          </p:cNvSpPr>
          <p:nvPr/>
        </p:nvSpPr>
        <p:spPr bwMode="auto">
          <a:xfrm>
            <a:off x="48085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1" name="Oval 47"/>
          <p:cNvSpPr>
            <a:spLocks noChangeArrowheads="1"/>
          </p:cNvSpPr>
          <p:nvPr/>
        </p:nvSpPr>
        <p:spPr bwMode="auto">
          <a:xfrm>
            <a:off x="44481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2" name="Oval 48"/>
          <p:cNvSpPr>
            <a:spLocks noChangeArrowheads="1"/>
          </p:cNvSpPr>
          <p:nvPr/>
        </p:nvSpPr>
        <p:spPr bwMode="auto">
          <a:xfrm>
            <a:off x="40894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3" name="Oval 49"/>
          <p:cNvSpPr>
            <a:spLocks noChangeArrowheads="1"/>
          </p:cNvSpPr>
          <p:nvPr/>
        </p:nvSpPr>
        <p:spPr bwMode="auto">
          <a:xfrm>
            <a:off x="37290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4" name="Oval 50"/>
          <p:cNvSpPr>
            <a:spLocks noChangeArrowheads="1"/>
          </p:cNvSpPr>
          <p:nvPr/>
        </p:nvSpPr>
        <p:spPr bwMode="auto">
          <a:xfrm>
            <a:off x="33686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5" name="Oval 51"/>
          <p:cNvSpPr>
            <a:spLocks noChangeArrowheads="1"/>
          </p:cNvSpPr>
          <p:nvPr/>
        </p:nvSpPr>
        <p:spPr bwMode="auto">
          <a:xfrm>
            <a:off x="300831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6" name="Oval 52"/>
          <p:cNvSpPr>
            <a:spLocks noChangeArrowheads="1"/>
          </p:cNvSpPr>
          <p:nvPr/>
        </p:nvSpPr>
        <p:spPr bwMode="auto">
          <a:xfrm>
            <a:off x="264795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7" name="Oval 53"/>
          <p:cNvSpPr>
            <a:spLocks noChangeArrowheads="1"/>
          </p:cNvSpPr>
          <p:nvPr/>
        </p:nvSpPr>
        <p:spPr bwMode="auto">
          <a:xfrm>
            <a:off x="229076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8" name="Oval 54"/>
          <p:cNvSpPr>
            <a:spLocks noChangeArrowheads="1"/>
          </p:cNvSpPr>
          <p:nvPr/>
        </p:nvSpPr>
        <p:spPr bwMode="auto">
          <a:xfrm>
            <a:off x="1930400"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79" name="Oval 55"/>
          <p:cNvSpPr>
            <a:spLocks noChangeArrowheads="1"/>
          </p:cNvSpPr>
          <p:nvPr/>
        </p:nvSpPr>
        <p:spPr bwMode="auto">
          <a:xfrm>
            <a:off x="15700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80" name="Oval 56"/>
          <p:cNvSpPr>
            <a:spLocks noChangeArrowheads="1"/>
          </p:cNvSpPr>
          <p:nvPr/>
        </p:nvSpPr>
        <p:spPr bwMode="auto">
          <a:xfrm>
            <a:off x="12096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81" name="Oval 57"/>
          <p:cNvSpPr>
            <a:spLocks noChangeArrowheads="1"/>
          </p:cNvSpPr>
          <p:nvPr/>
        </p:nvSpPr>
        <p:spPr bwMode="auto">
          <a:xfrm>
            <a:off x="849313"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82" name="Oval 58"/>
          <p:cNvSpPr>
            <a:spLocks noChangeArrowheads="1"/>
          </p:cNvSpPr>
          <p:nvPr/>
        </p:nvSpPr>
        <p:spPr bwMode="auto">
          <a:xfrm>
            <a:off x="490538"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83" name="Oval 59"/>
          <p:cNvSpPr>
            <a:spLocks noChangeArrowheads="1"/>
          </p:cNvSpPr>
          <p:nvPr/>
        </p:nvSpPr>
        <p:spPr bwMode="auto">
          <a:xfrm>
            <a:off x="130175" y="622300"/>
            <a:ext cx="215900" cy="215900"/>
          </a:xfrm>
          <a:prstGeom prst="ellipse">
            <a:avLst/>
          </a:prstGeom>
          <a:solidFill>
            <a:srgbClr val="333333"/>
          </a:solidFill>
          <a:ln w="9525">
            <a:noFill/>
            <a:round/>
            <a:headEnd/>
            <a:tailEnd/>
          </a:ln>
          <a:effectLst/>
        </p:spPr>
        <p:txBody>
          <a:bodyPr wrap="none" anchor="ctr"/>
          <a:lstStyle/>
          <a:p>
            <a:endParaRPr lang="ja-JP" altLang="en-US" dirty="0"/>
          </a:p>
        </p:txBody>
      </p:sp>
      <p:sp>
        <p:nvSpPr>
          <p:cNvPr id="1026" name="Rectangle 2"/>
          <p:cNvSpPr>
            <a:spLocks noGrp="1" noChangeArrowheads="1"/>
          </p:cNvSpPr>
          <p:nvPr>
            <p:ph type="title"/>
          </p:nvPr>
        </p:nvSpPr>
        <p:spPr bwMode="auto">
          <a:xfrm>
            <a:off x="252413" y="188913"/>
            <a:ext cx="8574087" cy="6334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rtl="0" eaLnBrk="1" fontAlgn="base" hangingPunct="1">
        <a:spcBef>
          <a:spcPct val="0"/>
        </a:spcBef>
        <a:spcAft>
          <a:spcPct val="0"/>
        </a:spcAft>
        <a:defRPr kumimoji="1" sz="3600">
          <a:solidFill>
            <a:schemeClr val="bg1"/>
          </a:solidFill>
          <a:latin typeface="+mj-lt"/>
          <a:ea typeface="+mj-ea"/>
          <a:cs typeface="+mj-cs"/>
        </a:defRPr>
      </a:lvl1pPr>
      <a:lvl2pPr algn="l" rtl="0" eaLnBrk="1" fontAlgn="base" hangingPunct="1">
        <a:spcBef>
          <a:spcPct val="0"/>
        </a:spcBef>
        <a:spcAft>
          <a:spcPct val="0"/>
        </a:spcAft>
        <a:defRPr kumimoji="1" sz="3600">
          <a:solidFill>
            <a:schemeClr val="bg1"/>
          </a:solidFill>
          <a:latin typeface="Arial" charset="0"/>
          <a:ea typeface="ＭＳ Ｐゴシック" charset="-128"/>
        </a:defRPr>
      </a:lvl2pPr>
      <a:lvl3pPr algn="l" rtl="0" eaLnBrk="1" fontAlgn="base" hangingPunct="1">
        <a:spcBef>
          <a:spcPct val="0"/>
        </a:spcBef>
        <a:spcAft>
          <a:spcPct val="0"/>
        </a:spcAft>
        <a:defRPr kumimoji="1" sz="3600">
          <a:solidFill>
            <a:schemeClr val="bg1"/>
          </a:solidFill>
          <a:latin typeface="Arial" charset="0"/>
          <a:ea typeface="ＭＳ Ｐゴシック" charset="-128"/>
        </a:defRPr>
      </a:lvl3pPr>
      <a:lvl4pPr algn="l" rtl="0" eaLnBrk="1" fontAlgn="base" hangingPunct="1">
        <a:spcBef>
          <a:spcPct val="0"/>
        </a:spcBef>
        <a:spcAft>
          <a:spcPct val="0"/>
        </a:spcAft>
        <a:defRPr kumimoji="1" sz="3600">
          <a:solidFill>
            <a:schemeClr val="bg1"/>
          </a:solidFill>
          <a:latin typeface="Arial" charset="0"/>
          <a:ea typeface="ＭＳ Ｐゴシック" charset="-128"/>
        </a:defRPr>
      </a:lvl4pPr>
      <a:lvl5pPr algn="l" rtl="0" eaLnBrk="1" fontAlgn="base" hangingPunct="1">
        <a:spcBef>
          <a:spcPct val="0"/>
        </a:spcBef>
        <a:spcAft>
          <a:spcPct val="0"/>
        </a:spcAft>
        <a:defRPr kumimoji="1" sz="3600">
          <a:solidFill>
            <a:schemeClr val="bg1"/>
          </a:solidFill>
          <a:latin typeface="Arial" charset="0"/>
          <a:ea typeface="ＭＳ Ｐゴシック" charset="-128"/>
        </a:defRPr>
      </a:lvl5pPr>
      <a:lvl6pPr marL="457200" algn="l" rtl="0" eaLnBrk="1" fontAlgn="base" hangingPunct="1">
        <a:spcBef>
          <a:spcPct val="0"/>
        </a:spcBef>
        <a:spcAft>
          <a:spcPct val="0"/>
        </a:spcAft>
        <a:defRPr kumimoji="1" sz="3600">
          <a:solidFill>
            <a:schemeClr val="bg1"/>
          </a:solidFill>
          <a:latin typeface="Arial" charset="0"/>
          <a:ea typeface="ＭＳ Ｐゴシック" charset="-128"/>
        </a:defRPr>
      </a:lvl6pPr>
      <a:lvl7pPr marL="914400" algn="l" rtl="0" eaLnBrk="1" fontAlgn="base" hangingPunct="1">
        <a:spcBef>
          <a:spcPct val="0"/>
        </a:spcBef>
        <a:spcAft>
          <a:spcPct val="0"/>
        </a:spcAft>
        <a:defRPr kumimoji="1" sz="3600">
          <a:solidFill>
            <a:schemeClr val="bg1"/>
          </a:solidFill>
          <a:latin typeface="Arial" charset="0"/>
          <a:ea typeface="ＭＳ Ｐゴシック" charset="-128"/>
        </a:defRPr>
      </a:lvl7pPr>
      <a:lvl8pPr marL="1371600" algn="l" rtl="0" eaLnBrk="1" fontAlgn="base" hangingPunct="1">
        <a:spcBef>
          <a:spcPct val="0"/>
        </a:spcBef>
        <a:spcAft>
          <a:spcPct val="0"/>
        </a:spcAft>
        <a:defRPr kumimoji="1" sz="3600">
          <a:solidFill>
            <a:schemeClr val="bg1"/>
          </a:solidFill>
          <a:latin typeface="Arial" charset="0"/>
          <a:ea typeface="ＭＳ Ｐゴシック" charset="-128"/>
        </a:defRPr>
      </a:lvl8pPr>
      <a:lvl9pPr marL="1828800" algn="l" rtl="0" eaLnBrk="1" fontAlgn="base" hangingPunct="1">
        <a:spcBef>
          <a:spcPct val="0"/>
        </a:spcBef>
        <a:spcAft>
          <a:spcPct val="0"/>
        </a:spcAft>
        <a:defRPr kumimoji="1" sz="3600">
          <a:solidFill>
            <a:schemeClr val="bg1"/>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5.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285852" y="4005262"/>
            <a:ext cx="6572296" cy="1352563"/>
          </a:xfrm>
        </p:spPr>
        <p:txBody>
          <a:bodyPr/>
          <a:lstStyle/>
          <a:p>
            <a:r>
              <a:rPr lang="en-US" altLang="ja-JP" baseline="30000" dirty="0" smtClean="0"/>
              <a:t>†</a:t>
            </a:r>
            <a:r>
              <a:rPr lang="ja-JP" altLang="en-US" dirty="0" smtClean="0"/>
              <a:t>奈良先端科学技術大学院大学 </a:t>
            </a:r>
            <a:r>
              <a:rPr lang="ja-JP" altLang="en-US" dirty="0"/>
              <a:t>情報科学</a:t>
            </a:r>
            <a:r>
              <a:rPr lang="ja-JP" altLang="en-US" dirty="0" smtClean="0"/>
              <a:t>研究科</a:t>
            </a:r>
            <a:endParaRPr lang="en-US" altLang="ja-JP" dirty="0" smtClean="0"/>
          </a:p>
          <a:p>
            <a:r>
              <a:rPr lang="en-US" altLang="ja-JP" baseline="30000" dirty="0" smtClean="0"/>
              <a:t>‡</a:t>
            </a:r>
            <a:r>
              <a:rPr lang="ja-JP" altLang="en-US" dirty="0" smtClean="0"/>
              <a:t>大阪大学 </a:t>
            </a:r>
            <a:r>
              <a:rPr lang="zh-CN" altLang="en-US" dirty="0" smtClean="0"/>
              <a:t>大学院情報科学研究科</a:t>
            </a:r>
            <a:endParaRPr lang="en-US" altLang="ja-JP" dirty="0" smtClean="0"/>
          </a:p>
          <a:p>
            <a:r>
              <a:rPr lang="ja-JP" altLang="en-US" dirty="0" smtClean="0"/>
              <a:t>○岡原聖</a:t>
            </a:r>
            <a:r>
              <a:rPr lang="en-US" altLang="ja-JP" baseline="30000" dirty="0" smtClean="0"/>
              <a:t>† </a:t>
            </a:r>
            <a:r>
              <a:rPr lang="ja-JP" altLang="en-US" dirty="0" smtClean="0"/>
              <a:t>　真鍋雄貴</a:t>
            </a:r>
            <a:r>
              <a:rPr lang="en-US" altLang="ja-JP" baseline="30000" dirty="0" smtClean="0"/>
              <a:t>‡ </a:t>
            </a:r>
            <a:r>
              <a:rPr lang="ja-JP" altLang="en-US" dirty="0" smtClean="0"/>
              <a:t>　山内</a:t>
            </a:r>
            <a:r>
              <a:rPr lang="ja-JP" altLang="en-US" dirty="0"/>
              <a:t>寛</a:t>
            </a:r>
            <a:r>
              <a:rPr lang="ja-JP" altLang="en-US" dirty="0" smtClean="0"/>
              <a:t>己</a:t>
            </a:r>
            <a:r>
              <a:rPr lang="en-US" altLang="ja-JP" baseline="30000" dirty="0" smtClean="0"/>
              <a:t>†</a:t>
            </a:r>
            <a:endParaRPr lang="en-US" altLang="ja-JP" dirty="0" smtClean="0"/>
          </a:p>
          <a:p>
            <a:r>
              <a:rPr lang="ja-JP" altLang="en-US" dirty="0" smtClean="0"/>
              <a:t>門田暁人</a:t>
            </a:r>
            <a:r>
              <a:rPr lang="en-US" altLang="ja-JP" baseline="30000" dirty="0" smtClean="0"/>
              <a:t>† </a:t>
            </a:r>
            <a:r>
              <a:rPr lang="ja-JP" altLang="en-US" dirty="0" smtClean="0"/>
              <a:t>　松本健一</a:t>
            </a:r>
            <a:r>
              <a:rPr lang="en-US" altLang="ja-JP" baseline="30000" dirty="0" smtClean="0"/>
              <a:t>† </a:t>
            </a:r>
            <a:r>
              <a:rPr lang="ja-JP" altLang="en-US" dirty="0" smtClean="0"/>
              <a:t>　井上克郎</a:t>
            </a:r>
            <a:r>
              <a:rPr lang="en-US" altLang="ja-JP" baseline="30000" dirty="0" smtClean="0"/>
              <a:t>‡</a:t>
            </a:r>
            <a:endParaRPr lang="ja-JP" altLang="ja-JP" dirty="0"/>
          </a:p>
        </p:txBody>
      </p:sp>
      <p:sp>
        <p:nvSpPr>
          <p:cNvPr id="2050" name="Rectangle 2"/>
          <p:cNvSpPr>
            <a:spLocks noGrp="1" noChangeArrowheads="1"/>
          </p:cNvSpPr>
          <p:nvPr>
            <p:ph type="ctrTitle"/>
          </p:nvPr>
        </p:nvSpPr>
        <p:spPr/>
        <p:txBody>
          <a:bodyPr>
            <a:normAutofit/>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ja-JP" altLang="ja-JP" dirty="0"/>
          </a:p>
        </p:txBody>
      </p:sp>
      <p:sp>
        <p:nvSpPr>
          <p:cNvPr id="7" name="日付プレースホルダ 6"/>
          <p:cNvSpPr>
            <a:spLocks noGrp="1"/>
          </p:cNvSpPr>
          <p:nvPr>
            <p:ph type="dt" sz="half" idx="2"/>
          </p:nvPr>
        </p:nvSpPr>
        <p:spPr>
          <a:xfrm>
            <a:off x="3505200" y="6284935"/>
            <a:ext cx="2133600" cy="358775"/>
          </a:xfrm>
        </p:spPr>
        <p:txBody>
          <a:body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8" name="フッター プレースホルダ 7"/>
          <p:cNvSpPr>
            <a:spLocks noGrp="1"/>
          </p:cNvSpPr>
          <p:nvPr>
            <p:ph type="ftr" sz="quarter" idx="3"/>
          </p:nvPr>
        </p:nvSpPr>
        <p:spPr>
          <a:xfrm>
            <a:off x="2928926" y="5835687"/>
            <a:ext cx="3214710" cy="314341"/>
          </a:xfrm>
        </p:spPr>
        <p:txBody>
          <a:bodyPr/>
          <a:lstStyle/>
          <a:p>
            <a:r>
              <a:rPr lang="ja-JP" altLang="en-US" dirty="0" smtClean="0"/>
              <a:t>ソフトウェアサイエンス研究会</a:t>
            </a:r>
            <a:endParaRPr lang="en-US" altLang="ja-JP"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CCFinderX</a:t>
            </a:r>
            <a:r>
              <a:rPr lang="ja-JP" altLang="en-US" dirty="0" smtClean="0"/>
              <a:t>のクローン検出手順</a:t>
            </a:r>
            <a:endParaRPr kumimoji="1" lang="ja-JP" altLang="en-US" dirty="0"/>
          </a:p>
        </p:txBody>
      </p:sp>
      <p:sp>
        <p:nvSpPr>
          <p:cNvPr id="3" name="コンテンツ プレースホルダ 2"/>
          <p:cNvSpPr>
            <a:spLocks noGrp="1"/>
          </p:cNvSpPr>
          <p:nvPr>
            <p:ph idx="1"/>
          </p:nvPr>
        </p:nvSpPr>
        <p:spPr/>
        <p:txBody>
          <a:bodyPr/>
          <a:lstStyle/>
          <a:p>
            <a:r>
              <a:rPr lang="ja-JP" altLang="en-US" sz="2400" dirty="0" smtClean="0">
                <a:solidFill>
                  <a:srgbClr val="FF0000"/>
                </a:solidFill>
              </a:rPr>
              <a:t>トークン解析</a:t>
            </a:r>
            <a:endParaRPr lang="en-US" altLang="ja-JP" sz="2400" dirty="0" smtClean="0">
              <a:solidFill>
                <a:srgbClr val="FF0000"/>
              </a:solidFill>
            </a:endParaRPr>
          </a:p>
          <a:p>
            <a:pPr lvl="1"/>
            <a:r>
              <a:rPr lang="ja-JP" altLang="en-US" sz="2000" dirty="0" smtClean="0">
                <a:solidFill>
                  <a:srgbClr val="FF0000"/>
                </a:solidFill>
              </a:rPr>
              <a:t>プログラミング言語の字句規則に従ってトークンに分割する</a:t>
            </a:r>
            <a:endParaRPr lang="en-US" altLang="ja-JP" sz="2000" dirty="0" smtClean="0">
              <a:solidFill>
                <a:srgbClr val="FF0000"/>
              </a:solidFill>
            </a:endParaRPr>
          </a:p>
          <a:p>
            <a:r>
              <a:rPr lang="ja-JP" altLang="en-US" sz="2400" dirty="0" smtClean="0"/>
              <a:t>トークン変換</a:t>
            </a:r>
            <a:endParaRPr lang="en-US" altLang="ja-JP" sz="2400" dirty="0" smtClean="0"/>
          </a:p>
          <a:p>
            <a:pPr lvl="1"/>
            <a:r>
              <a:rPr lang="ja-JP" altLang="en-US" sz="2000" dirty="0" smtClean="0"/>
              <a:t>変数</a:t>
            </a:r>
            <a:r>
              <a:rPr lang="en-US" altLang="ja-JP" sz="2000" dirty="0" smtClean="0"/>
              <a:t>(p),</a:t>
            </a:r>
            <a:r>
              <a:rPr lang="ja-JP" altLang="en-US" sz="2000" dirty="0" smtClean="0"/>
              <a:t>定数</a:t>
            </a:r>
            <a:r>
              <a:rPr lang="en-US" altLang="ja-JP" sz="2000" dirty="0" smtClean="0"/>
              <a:t>(</a:t>
            </a:r>
            <a:r>
              <a:rPr lang="en-US" altLang="ja-JP" sz="2000" dirty="0" err="1" smtClean="0"/>
              <a:t>i</a:t>
            </a:r>
            <a:r>
              <a:rPr lang="en-US" altLang="ja-JP" sz="2000" dirty="0" smtClean="0"/>
              <a:t>),</a:t>
            </a:r>
            <a:r>
              <a:rPr lang="ja-JP" altLang="en-US" sz="2000" dirty="0" smtClean="0"/>
              <a:t>型</a:t>
            </a:r>
            <a:r>
              <a:rPr lang="en-US" altLang="ja-JP" sz="2000" dirty="0" smtClean="0"/>
              <a:t>(t)</a:t>
            </a:r>
            <a:r>
              <a:rPr lang="ja-JP" altLang="en-US" sz="2000" dirty="0" smtClean="0"/>
              <a:t>といった種類ごとにトークンを置換する</a:t>
            </a:r>
            <a:endParaRPr lang="en-US" altLang="ja-JP" sz="2000" dirty="0" smtClean="0"/>
          </a:p>
          <a:p>
            <a:r>
              <a:rPr lang="ja-JP" altLang="en-US" sz="2400" dirty="0" smtClean="0"/>
              <a:t>マッチング</a:t>
            </a:r>
            <a:endParaRPr lang="en-US" altLang="ja-JP" sz="2400" dirty="0" smtClean="0"/>
          </a:p>
          <a:p>
            <a:pPr lvl="1"/>
            <a:r>
              <a:rPr lang="ja-JP" altLang="en-US" sz="2000" dirty="0" smtClean="0"/>
              <a:t>一致する部分列を探して，クローンとして認識する</a:t>
            </a:r>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AutoShape 3"/>
          <p:cNvSpPr>
            <a:spLocks noChangeArrowheads="1"/>
          </p:cNvSpPr>
          <p:nvPr/>
        </p:nvSpPr>
        <p:spPr bwMode="auto">
          <a:xfrm>
            <a:off x="581052" y="4000504"/>
            <a:ext cx="2662238" cy="2232025"/>
          </a:xfrm>
          <a:prstGeom prst="wedgeRectCallout">
            <a:avLst>
              <a:gd name="adj1" fmla="val 61025"/>
              <a:gd name="adj2" fmla="val -2984"/>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8" name="AutoShape 4"/>
          <p:cNvSpPr>
            <a:spLocks noChangeArrowheads="1"/>
          </p:cNvSpPr>
          <p:nvPr/>
        </p:nvSpPr>
        <p:spPr bwMode="auto">
          <a:xfrm>
            <a:off x="5908702" y="4000504"/>
            <a:ext cx="2592388" cy="2232025"/>
          </a:xfrm>
          <a:prstGeom prst="wedgeRectCallout">
            <a:avLst>
              <a:gd name="adj1" fmla="val -61438"/>
              <a:gd name="adj2" fmla="val 29329"/>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9" name="Rectangle 5"/>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 name="Rectangle 6"/>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 name="Rectangle 7"/>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 name="Rectangle 8"/>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 name="Rectangle 9"/>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 name="Rectangle 10"/>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 name="Rectangle 11"/>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 name="Rectangle 12"/>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7" name="Rectangle 13"/>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 name="Rectangle 14"/>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 name="Rectangle 15"/>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0" name="Rectangle 16"/>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 name="Rectangle 17"/>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22" name="Rectangle 18"/>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23" name="Rectangle 19"/>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 name="Rectangle 20"/>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5" name="Rectangle 21"/>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 name="Rectangle 22"/>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7" name="Rectangle 23"/>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8" name="Rectangle 24"/>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 name="Rectangle 25"/>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30" name="Rectangle 26"/>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1" name="Rectangle 27"/>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32" name="Rectangle 28"/>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33" name="Group 29"/>
          <p:cNvGrpSpPr>
            <a:grpSpLocks/>
          </p:cNvGrpSpPr>
          <p:nvPr/>
        </p:nvGrpSpPr>
        <p:grpSpPr bwMode="auto">
          <a:xfrm>
            <a:off x="6075390" y="4432304"/>
            <a:ext cx="2209800" cy="1346200"/>
            <a:chOff x="3744" y="3264"/>
            <a:chExt cx="1392" cy="720"/>
          </a:xfrm>
        </p:grpSpPr>
        <p:sp>
          <p:nvSpPr>
            <p:cNvPr id="34" name="Rectangle 3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5" name="Rectangle 3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36" name="Rectangle 3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7" name="Rectangle 3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38" name="Rectangle 3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9" name="Rectangle 3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40" name="Rectangle 3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1" name="Rectangle 3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42" name="Rectangle 3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3" name="Rectangle 3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44" name="Rectangle 4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45" name="Rectangle 4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46" name="Rectangle 4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47" name="Rectangle 4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8" name="Rectangle 4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49" name="Rectangle 4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0" name="Rectangle 4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1" name="Rectangle 4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2" name="Rectangle 4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3" name="Rectangle 4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54" name="Rectangle 5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55" name="Rectangle 5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6" name="Rectangle 5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7" name="Rectangle 5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58" name="Group 58"/>
          <p:cNvGrpSpPr>
            <a:grpSpLocks/>
          </p:cNvGrpSpPr>
          <p:nvPr/>
        </p:nvGrpSpPr>
        <p:grpSpPr bwMode="auto">
          <a:xfrm>
            <a:off x="671540" y="4521204"/>
            <a:ext cx="2209800" cy="1346200"/>
            <a:chOff x="397" y="2942"/>
            <a:chExt cx="1392" cy="848"/>
          </a:xfrm>
        </p:grpSpPr>
        <p:sp>
          <p:nvSpPr>
            <p:cNvPr id="59" name="Rectangle 59"/>
            <p:cNvSpPr>
              <a:spLocks noChangeArrowheads="1"/>
            </p:cNvSpPr>
            <p:nvPr/>
          </p:nvSpPr>
          <p:spPr bwMode="auto">
            <a:xfrm>
              <a:off x="397" y="2942"/>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y</a:t>
              </a:r>
            </a:p>
          </p:txBody>
        </p:sp>
        <p:sp>
          <p:nvSpPr>
            <p:cNvPr id="60" name="Rectangle 60"/>
            <p:cNvSpPr>
              <a:spLocks noChangeArrowheads="1"/>
            </p:cNvSpPr>
            <p:nvPr/>
          </p:nvSpPr>
          <p:spPr bwMode="auto">
            <a:xfrm>
              <a:off x="541" y="2942"/>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61" name="Rectangle 61"/>
            <p:cNvSpPr>
              <a:spLocks noChangeArrowheads="1"/>
            </p:cNvSpPr>
            <p:nvPr/>
          </p:nvSpPr>
          <p:spPr bwMode="auto">
            <a:xfrm>
              <a:off x="685" y="2942"/>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0</a:t>
              </a:r>
            </a:p>
          </p:txBody>
        </p:sp>
        <p:sp>
          <p:nvSpPr>
            <p:cNvPr id="62" name="Rectangle 62"/>
            <p:cNvSpPr>
              <a:spLocks noChangeArrowheads="1"/>
            </p:cNvSpPr>
            <p:nvPr/>
          </p:nvSpPr>
          <p:spPr bwMode="auto">
            <a:xfrm>
              <a:off x="397" y="3168"/>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x</a:t>
              </a:r>
            </a:p>
          </p:txBody>
        </p:sp>
        <p:sp>
          <p:nvSpPr>
            <p:cNvPr id="63" name="Rectangle 63"/>
            <p:cNvSpPr>
              <a:spLocks noChangeArrowheads="1"/>
            </p:cNvSpPr>
            <p:nvPr/>
          </p:nvSpPr>
          <p:spPr bwMode="auto">
            <a:xfrm>
              <a:off x="541" y="3168"/>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64" name="Rectangle 64"/>
            <p:cNvSpPr>
              <a:spLocks noChangeArrowheads="1"/>
            </p:cNvSpPr>
            <p:nvPr/>
          </p:nvSpPr>
          <p:spPr bwMode="auto">
            <a:xfrm>
              <a:off x="685" y="3168"/>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y</a:t>
              </a:r>
            </a:p>
          </p:txBody>
        </p:sp>
        <p:sp>
          <p:nvSpPr>
            <p:cNvPr id="65" name="Rectangle 65"/>
            <p:cNvSpPr>
              <a:spLocks noChangeArrowheads="1"/>
            </p:cNvSpPr>
            <p:nvPr/>
          </p:nvSpPr>
          <p:spPr bwMode="auto">
            <a:xfrm>
              <a:off x="829" y="3168"/>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66" name="Rectangle 66"/>
            <p:cNvSpPr>
              <a:spLocks noChangeArrowheads="1"/>
            </p:cNvSpPr>
            <p:nvPr/>
          </p:nvSpPr>
          <p:spPr bwMode="auto">
            <a:xfrm>
              <a:off x="973" y="3168"/>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z</a:t>
              </a:r>
            </a:p>
          </p:txBody>
        </p:sp>
        <p:sp>
          <p:nvSpPr>
            <p:cNvPr id="67" name="Rectangle 67"/>
            <p:cNvSpPr>
              <a:spLocks noChangeArrowheads="1"/>
            </p:cNvSpPr>
            <p:nvPr/>
          </p:nvSpPr>
          <p:spPr bwMode="auto">
            <a:xfrm>
              <a:off x="1117" y="3168"/>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68" name="Rectangle 68"/>
            <p:cNvSpPr>
              <a:spLocks noChangeArrowheads="1"/>
            </p:cNvSpPr>
            <p:nvPr/>
          </p:nvSpPr>
          <p:spPr bwMode="auto">
            <a:xfrm>
              <a:off x="829" y="2942"/>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69" name="Rectangle 69"/>
            <p:cNvSpPr>
              <a:spLocks noChangeArrowheads="1"/>
            </p:cNvSpPr>
            <p:nvPr/>
          </p:nvSpPr>
          <p:spPr bwMode="auto">
            <a:xfrm>
              <a:off x="397"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if</a:t>
              </a:r>
            </a:p>
          </p:txBody>
        </p:sp>
        <p:sp>
          <p:nvSpPr>
            <p:cNvPr id="70" name="Rectangle 70"/>
            <p:cNvSpPr>
              <a:spLocks noChangeArrowheads="1"/>
            </p:cNvSpPr>
            <p:nvPr/>
          </p:nvSpPr>
          <p:spPr bwMode="auto">
            <a:xfrm>
              <a:off x="541"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71" name="Rectangle 71"/>
            <p:cNvSpPr>
              <a:spLocks noChangeArrowheads="1"/>
            </p:cNvSpPr>
            <p:nvPr/>
          </p:nvSpPr>
          <p:spPr bwMode="auto">
            <a:xfrm>
              <a:off x="685"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x</a:t>
              </a:r>
            </a:p>
          </p:txBody>
        </p:sp>
        <p:sp>
          <p:nvSpPr>
            <p:cNvPr id="72" name="Rectangle 72"/>
            <p:cNvSpPr>
              <a:spLocks noChangeArrowheads="1"/>
            </p:cNvSpPr>
            <p:nvPr/>
          </p:nvSpPr>
          <p:spPr bwMode="auto">
            <a:xfrm>
              <a:off x="397" y="3620"/>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z</a:t>
              </a:r>
            </a:p>
          </p:txBody>
        </p:sp>
        <p:sp>
          <p:nvSpPr>
            <p:cNvPr id="73" name="Rectangle 73"/>
            <p:cNvSpPr>
              <a:spLocks noChangeArrowheads="1"/>
            </p:cNvSpPr>
            <p:nvPr/>
          </p:nvSpPr>
          <p:spPr bwMode="auto">
            <a:xfrm>
              <a:off x="541" y="3620"/>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74" name="Rectangle 74"/>
            <p:cNvSpPr>
              <a:spLocks noChangeArrowheads="1"/>
            </p:cNvSpPr>
            <p:nvPr/>
          </p:nvSpPr>
          <p:spPr bwMode="auto">
            <a:xfrm>
              <a:off x="685" y="3620"/>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0</a:t>
              </a:r>
            </a:p>
          </p:txBody>
        </p:sp>
        <p:sp>
          <p:nvSpPr>
            <p:cNvPr id="75" name="Rectangle 75"/>
            <p:cNvSpPr>
              <a:spLocks noChangeArrowheads="1"/>
            </p:cNvSpPr>
            <p:nvPr/>
          </p:nvSpPr>
          <p:spPr bwMode="auto">
            <a:xfrm>
              <a:off x="829" y="3620"/>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76" name="Rectangle 76"/>
            <p:cNvSpPr>
              <a:spLocks noChangeArrowheads="1"/>
            </p:cNvSpPr>
            <p:nvPr/>
          </p:nvSpPr>
          <p:spPr bwMode="auto">
            <a:xfrm>
              <a:off x="829"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77" name="Rectangle 77"/>
            <p:cNvSpPr>
              <a:spLocks noChangeArrowheads="1"/>
            </p:cNvSpPr>
            <p:nvPr/>
          </p:nvSpPr>
          <p:spPr bwMode="auto">
            <a:xfrm>
              <a:off x="973"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0</a:t>
              </a:r>
            </a:p>
          </p:txBody>
        </p:sp>
        <p:sp>
          <p:nvSpPr>
            <p:cNvPr id="78" name="Rectangle 78"/>
            <p:cNvSpPr>
              <a:spLocks noChangeArrowheads="1"/>
            </p:cNvSpPr>
            <p:nvPr/>
          </p:nvSpPr>
          <p:spPr bwMode="auto">
            <a:xfrm>
              <a:off x="1117"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79" name="Rectangle 79"/>
            <p:cNvSpPr>
              <a:spLocks noChangeArrowheads="1"/>
            </p:cNvSpPr>
            <p:nvPr/>
          </p:nvSpPr>
          <p:spPr bwMode="auto">
            <a:xfrm>
              <a:off x="1261"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n</a:t>
              </a:r>
            </a:p>
          </p:txBody>
        </p:sp>
        <p:sp>
          <p:nvSpPr>
            <p:cNvPr id="80" name="Rectangle 80"/>
            <p:cNvSpPr>
              <a:spLocks noChangeArrowheads="1"/>
            </p:cNvSpPr>
            <p:nvPr/>
          </p:nvSpPr>
          <p:spPr bwMode="auto">
            <a:xfrm>
              <a:off x="1405"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81" name="Rectangle 81"/>
            <p:cNvSpPr>
              <a:spLocks noChangeArrowheads="1"/>
            </p:cNvSpPr>
            <p:nvPr/>
          </p:nvSpPr>
          <p:spPr bwMode="auto">
            <a:xfrm>
              <a:off x="1549"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1</a:t>
              </a:r>
            </a:p>
          </p:txBody>
        </p:sp>
        <p:sp>
          <p:nvSpPr>
            <p:cNvPr id="82" name="Rectangle 82"/>
            <p:cNvSpPr>
              <a:spLocks noChangeArrowheads="1"/>
            </p:cNvSpPr>
            <p:nvPr/>
          </p:nvSpPr>
          <p:spPr bwMode="auto">
            <a:xfrm>
              <a:off x="1693" y="3394"/>
              <a:ext cx="96" cy="170"/>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grpSp>
      <p:grpSp>
        <p:nvGrpSpPr>
          <p:cNvPr id="83" name="Group 83"/>
          <p:cNvGrpSpPr>
            <a:grpSpLocks/>
          </p:cNvGrpSpPr>
          <p:nvPr/>
        </p:nvGrpSpPr>
        <p:grpSpPr bwMode="auto">
          <a:xfrm>
            <a:off x="6075390" y="4432304"/>
            <a:ext cx="2209800" cy="1346200"/>
            <a:chOff x="3744" y="3264"/>
            <a:chExt cx="1392" cy="720"/>
          </a:xfrm>
          <a:solidFill>
            <a:srgbClr val="00B050"/>
          </a:solidFill>
        </p:grpSpPr>
        <p:sp>
          <p:nvSpPr>
            <p:cNvPr id="84" name="Rectangle 84"/>
            <p:cNvSpPr>
              <a:spLocks noChangeArrowheads="1"/>
            </p:cNvSpPr>
            <p:nvPr/>
          </p:nvSpPr>
          <p:spPr bwMode="auto">
            <a:xfrm>
              <a:off x="3744" y="3264"/>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85" name="Rectangle 85"/>
            <p:cNvSpPr>
              <a:spLocks noChangeArrowheads="1"/>
            </p:cNvSpPr>
            <p:nvPr/>
          </p:nvSpPr>
          <p:spPr bwMode="auto">
            <a:xfrm>
              <a:off x="3744"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x</a:t>
              </a:r>
            </a:p>
          </p:txBody>
        </p:sp>
        <p:sp>
          <p:nvSpPr>
            <p:cNvPr id="86" name="Rectangle 86"/>
            <p:cNvSpPr>
              <a:spLocks noChangeArrowheads="1"/>
            </p:cNvSpPr>
            <p:nvPr/>
          </p:nvSpPr>
          <p:spPr bwMode="auto">
            <a:xfrm>
              <a:off x="3888"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87" name="Rectangle 87"/>
            <p:cNvSpPr>
              <a:spLocks noChangeArrowheads="1"/>
            </p:cNvSpPr>
            <p:nvPr/>
          </p:nvSpPr>
          <p:spPr bwMode="auto">
            <a:xfrm>
              <a:off x="4032"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b</a:t>
              </a:r>
            </a:p>
          </p:txBody>
        </p:sp>
        <p:sp>
          <p:nvSpPr>
            <p:cNvPr id="88" name="Rectangle 88"/>
            <p:cNvSpPr>
              <a:spLocks noChangeArrowheads="1"/>
            </p:cNvSpPr>
            <p:nvPr/>
          </p:nvSpPr>
          <p:spPr bwMode="auto">
            <a:xfrm>
              <a:off x="4176"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89" name="Rectangle 89"/>
            <p:cNvSpPr>
              <a:spLocks noChangeArrowheads="1"/>
            </p:cNvSpPr>
            <p:nvPr/>
          </p:nvSpPr>
          <p:spPr bwMode="auto">
            <a:xfrm>
              <a:off x="4320"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c</a:t>
              </a:r>
            </a:p>
          </p:txBody>
        </p:sp>
        <p:sp>
          <p:nvSpPr>
            <p:cNvPr id="90" name="Rectangle 90"/>
            <p:cNvSpPr>
              <a:spLocks noChangeArrowheads="1"/>
            </p:cNvSpPr>
            <p:nvPr/>
          </p:nvSpPr>
          <p:spPr bwMode="auto">
            <a:xfrm>
              <a:off x="4464"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91" name="Rectangle 91"/>
            <p:cNvSpPr>
              <a:spLocks noChangeArrowheads="1"/>
            </p:cNvSpPr>
            <p:nvPr/>
          </p:nvSpPr>
          <p:spPr bwMode="auto">
            <a:xfrm>
              <a:off x="3744"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if</a:t>
              </a:r>
            </a:p>
          </p:txBody>
        </p:sp>
        <p:sp>
          <p:nvSpPr>
            <p:cNvPr id="92" name="Rectangle 92"/>
            <p:cNvSpPr>
              <a:spLocks noChangeArrowheads="1"/>
            </p:cNvSpPr>
            <p:nvPr/>
          </p:nvSpPr>
          <p:spPr bwMode="auto">
            <a:xfrm>
              <a:off x="3888"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93" name="Rectangle 93"/>
            <p:cNvSpPr>
              <a:spLocks noChangeArrowheads="1"/>
            </p:cNvSpPr>
            <p:nvPr/>
          </p:nvSpPr>
          <p:spPr bwMode="auto">
            <a:xfrm>
              <a:off x="4032"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x</a:t>
              </a:r>
            </a:p>
          </p:txBody>
        </p:sp>
        <p:sp>
          <p:nvSpPr>
            <p:cNvPr id="94" name="Rectangle 94"/>
            <p:cNvSpPr>
              <a:spLocks noChangeArrowheads="1"/>
            </p:cNvSpPr>
            <p:nvPr/>
          </p:nvSpPr>
          <p:spPr bwMode="auto">
            <a:xfrm>
              <a:off x="3744" y="3840"/>
              <a:ext cx="33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while</a:t>
              </a:r>
            </a:p>
          </p:txBody>
        </p:sp>
        <p:sp>
          <p:nvSpPr>
            <p:cNvPr id="95" name="Rectangle 95"/>
            <p:cNvSpPr>
              <a:spLocks noChangeArrowheads="1"/>
            </p:cNvSpPr>
            <p:nvPr/>
          </p:nvSpPr>
          <p:spPr bwMode="auto">
            <a:xfrm>
              <a:off x="4176"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&gt;</a:t>
              </a:r>
            </a:p>
          </p:txBody>
        </p:sp>
        <p:sp>
          <p:nvSpPr>
            <p:cNvPr id="96" name="Rectangle 96"/>
            <p:cNvSpPr>
              <a:spLocks noChangeArrowheads="1"/>
            </p:cNvSpPr>
            <p:nvPr/>
          </p:nvSpPr>
          <p:spPr bwMode="auto">
            <a:xfrm>
              <a:off x="4320"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97" name="Rectangle 97"/>
            <p:cNvSpPr>
              <a:spLocks noChangeArrowheads="1"/>
            </p:cNvSpPr>
            <p:nvPr/>
          </p:nvSpPr>
          <p:spPr bwMode="auto">
            <a:xfrm>
              <a:off x="4464"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98" name="Rectangle 98"/>
            <p:cNvSpPr>
              <a:spLocks noChangeArrowheads="1"/>
            </p:cNvSpPr>
            <p:nvPr/>
          </p:nvSpPr>
          <p:spPr bwMode="auto">
            <a:xfrm>
              <a:off x="4608"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n</a:t>
              </a:r>
            </a:p>
          </p:txBody>
        </p:sp>
        <p:sp>
          <p:nvSpPr>
            <p:cNvPr id="99" name="Rectangle 99"/>
            <p:cNvSpPr>
              <a:spLocks noChangeArrowheads="1"/>
            </p:cNvSpPr>
            <p:nvPr/>
          </p:nvSpPr>
          <p:spPr bwMode="auto">
            <a:xfrm>
              <a:off x="4752"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0" name="Rectangle 100"/>
            <p:cNvSpPr>
              <a:spLocks noChangeArrowheads="1"/>
            </p:cNvSpPr>
            <p:nvPr/>
          </p:nvSpPr>
          <p:spPr bwMode="auto">
            <a:xfrm>
              <a:off x="4896"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101" name="Rectangle 101"/>
            <p:cNvSpPr>
              <a:spLocks noChangeArrowheads="1"/>
            </p:cNvSpPr>
            <p:nvPr/>
          </p:nvSpPr>
          <p:spPr bwMode="auto">
            <a:xfrm>
              <a:off x="5040"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2" name="Rectangle 102"/>
            <p:cNvSpPr>
              <a:spLocks noChangeArrowheads="1"/>
            </p:cNvSpPr>
            <p:nvPr/>
          </p:nvSpPr>
          <p:spPr bwMode="auto">
            <a:xfrm>
              <a:off x="4128"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3" name="Rectangle 103"/>
            <p:cNvSpPr>
              <a:spLocks noChangeArrowheads="1"/>
            </p:cNvSpPr>
            <p:nvPr/>
          </p:nvSpPr>
          <p:spPr bwMode="auto">
            <a:xfrm>
              <a:off x="4272"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b</a:t>
              </a:r>
            </a:p>
          </p:txBody>
        </p:sp>
        <p:sp>
          <p:nvSpPr>
            <p:cNvPr id="104" name="Rectangle 104"/>
            <p:cNvSpPr>
              <a:spLocks noChangeArrowheads="1"/>
            </p:cNvSpPr>
            <p:nvPr/>
          </p:nvSpPr>
          <p:spPr bwMode="auto">
            <a:xfrm>
              <a:off x="4416"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&gt;</a:t>
              </a:r>
            </a:p>
          </p:txBody>
        </p:sp>
        <p:sp>
          <p:nvSpPr>
            <p:cNvPr id="105" name="Rectangle 105"/>
            <p:cNvSpPr>
              <a:spLocks noChangeArrowheads="1"/>
            </p:cNvSpPr>
            <p:nvPr/>
          </p:nvSpPr>
          <p:spPr bwMode="auto">
            <a:xfrm>
              <a:off x="4560"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106" name="Rectangle 106"/>
            <p:cNvSpPr>
              <a:spLocks noChangeArrowheads="1"/>
            </p:cNvSpPr>
            <p:nvPr/>
          </p:nvSpPr>
          <p:spPr bwMode="auto">
            <a:xfrm>
              <a:off x="4704"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107"/>
            <p:cNvSpPr>
              <a:spLocks noChangeArrowheads="1"/>
            </p:cNvSpPr>
            <p:nvPr/>
          </p:nvSpPr>
          <p:spPr bwMode="auto">
            <a:xfrm>
              <a:off x="4848"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grpSp>
      <p:sp>
        <p:nvSpPr>
          <p:cNvPr id="108"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109"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110"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111"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
        <p:nvSpPr>
          <p:cNvPr id="112" name="スライド番号プレースホルダ 111"/>
          <p:cNvSpPr>
            <a:spLocks noGrp="1"/>
          </p:cNvSpPr>
          <p:nvPr>
            <p:ph type="sldNum" sz="quarter" idx="12"/>
          </p:nvPr>
        </p:nvSpPr>
        <p:spPr/>
        <p:txBody>
          <a:bodyPr/>
          <a:lstStyle/>
          <a:p>
            <a:fld id="{01B41DA1-4BC7-4A93-B2D9-204A740202E2}" type="slidenum">
              <a:rPr lang="en-US" altLang="ja-JP" smtClean="0"/>
              <a:pPr/>
              <a:t>9</a:t>
            </a:fld>
            <a:endParaRPr lang="en-US" altLang="ja-JP"/>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CCFinderX</a:t>
            </a:r>
            <a:r>
              <a:rPr lang="ja-JP" altLang="en-US" dirty="0" smtClean="0"/>
              <a:t>のクローン検出手順</a:t>
            </a:r>
            <a:endParaRPr kumimoji="1" lang="ja-JP" altLang="en-US" dirty="0"/>
          </a:p>
        </p:txBody>
      </p:sp>
      <p:sp>
        <p:nvSpPr>
          <p:cNvPr id="3" name="コンテンツ プレースホルダ 2"/>
          <p:cNvSpPr>
            <a:spLocks noGrp="1"/>
          </p:cNvSpPr>
          <p:nvPr>
            <p:ph idx="1"/>
          </p:nvPr>
        </p:nvSpPr>
        <p:spPr/>
        <p:txBody>
          <a:bodyPr/>
          <a:lstStyle/>
          <a:p>
            <a:r>
              <a:rPr lang="ja-JP" altLang="en-US" sz="2400" dirty="0" smtClean="0"/>
              <a:t>トークン解析</a:t>
            </a:r>
            <a:endParaRPr lang="en-US" altLang="ja-JP" sz="2400" dirty="0" smtClean="0"/>
          </a:p>
          <a:p>
            <a:pPr lvl="1"/>
            <a:r>
              <a:rPr lang="ja-JP" altLang="en-US" sz="2000" dirty="0" smtClean="0"/>
              <a:t>プログラミング言語の字句規則に従ってトークンに分割する</a:t>
            </a:r>
            <a:endParaRPr lang="en-US" altLang="ja-JP" sz="2000" dirty="0" smtClean="0"/>
          </a:p>
          <a:p>
            <a:r>
              <a:rPr lang="ja-JP" altLang="en-US" sz="2400" dirty="0" smtClean="0">
                <a:solidFill>
                  <a:srgbClr val="FF0000"/>
                </a:solidFill>
              </a:rPr>
              <a:t>トークン変換</a:t>
            </a:r>
            <a:endParaRPr lang="en-US" altLang="ja-JP" sz="2400" dirty="0" smtClean="0">
              <a:solidFill>
                <a:srgbClr val="FF0000"/>
              </a:solidFill>
            </a:endParaRPr>
          </a:p>
          <a:p>
            <a:pPr lvl="1"/>
            <a:r>
              <a:rPr lang="ja-JP" altLang="en-US" sz="2000" dirty="0" smtClean="0">
                <a:solidFill>
                  <a:srgbClr val="FF0000"/>
                </a:solidFill>
              </a:rPr>
              <a:t>変数</a:t>
            </a:r>
            <a:r>
              <a:rPr lang="en-US" altLang="ja-JP" sz="2000" dirty="0" smtClean="0">
                <a:solidFill>
                  <a:srgbClr val="FF0000"/>
                </a:solidFill>
              </a:rPr>
              <a:t>(p),</a:t>
            </a:r>
            <a:r>
              <a:rPr lang="ja-JP" altLang="en-US" sz="2000" dirty="0" smtClean="0">
                <a:solidFill>
                  <a:srgbClr val="FF0000"/>
                </a:solidFill>
              </a:rPr>
              <a:t>定数</a:t>
            </a:r>
            <a:r>
              <a:rPr lang="en-US" altLang="ja-JP" sz="2000" dirty="0" smtClean="0">
                <a:solidFill>
                  <a:srgbClr val="FF0000"/>
                </a:solidFill>
              </a:rPr>
              <a:t>(</a:t>
            </a:r>
            <a:r>
              <a:rPr lang="en-US" altLang="ja-JP" sz="2000" dirty="0" err="1" smtClean="0">
                <a:solidFill>
                  <a:srgbClr val="FF0000"/>
                </a:solidFill>
              </a:rPr>
              <a:t>i</a:t>
            </a:r>
            <a:r>
              <a:rPr lang="en-US" altLang="ja-JP" sz="2000" dirty="0" smtClean="0">
                <a:solidFill>
                  <a:srgbClr val="FF0000"/>
                </a:solidFill>
              </a:rPr>
              <a:t>),</a:t>
            </a:r>
            <a:r>
              <a:rPr lang="ja-JP" altLang="en-US" sz="2000" dirty="0" smtClean="0">
                <a:solidFill>
                  <a:srgbClr val="FF0000"/>
                </a:solidFill>
              </a:rPr>
              <a:t>型</a:t>
            </a:r>
            <a:r>
              <a:rPr lang="en-US" altLang="ja-JP" sz="2000" dirty="0" smtClean="0">
                <a:solidFill>
                  <a:srgbClr val="FF0000"/>
                </a:solidFill>
              </a:rPr>
              <a:t>(t)</a:t>
            </a:r>
            <a:r>
              <a:rPr lang="ja-JP" altLang="en-US" sz="2000" dirty="0" smtClean="0">
                <a:solidFill>
                  <a:srgbClr val="FF0000"/>
                </a:solidFill>
              </a:rPr>
              <a:t>といった種類ごとにトークンを置換する</a:t>
            </a:r>
            <a:endParaRPr lang="en-US" altLang="ja-JP" sz="2000" dirty="0" smtClean="0">
              <a:solidFill>
                <a:srgbClr val="FF0000"/>
              </a:solidFill>
            </a:endParaRPr>
          </a:p>
          <a:p>
            <a:r>
              <a:rPr lang="ja-JP" altLang="en-US" sz="2400" dirty="0" smtClean="0"/>
              <a:t>マッチング</a:t>
            </a:r>
            <a:endParaRPr lang="en-US" altLang="ja-JP" sz="2400" dirty="0" smtClean="0"/>
          </a:p>
          <a:p>
            <a:pPr lvl="1"/>
            <a:r>
              <a:rPr lang="ja-JP" altLang="en-US" sz="2000" dirty="0" smtClean="0"/>
              <a:t>一致する部分列を探して，クローンとして認識する</a:t>
            </a:r>
          </a:p>
          <a:p>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AutoShape 3"/>
          <p:cNvSpPr>
            <a:spLocks noChangeArrowheads="1"/>
          </p:cNvSpPr>
          <p:nvPr/>
        </p:nvSpPr>
        <p:spPr bwMode="auto">
          <a:xfrm>
            <a:off x="581052" y="4000504"/>
            <a:ext cx="2662238" cy="2232025"/>
          </a:xfrm>
          <a:prstGeom prst="wedgeRectCallout">
            <a:avLst>
              <a:gd name="adj1" fmla="val 61617"/>
              <a:gd name="adj2" fmla="val -2278"/>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8" name="AutoShape 4"/>
          <p:cNvSpPr>
            <a:spLocks noChangeArrowheads="1"/>
          </p:cNvSpPr>
          <p:nvPr/>
        </p:nvSpPr>
        <p:spPr bwMode="auto">
          <a:xfrm>
            <a:off x="5908702" y="4000504"/>
            <a:ext cx="2592388" cy="2232025"/>
          </a:xfrm>
          <a:prstGeom prst="wedgeRectCallout">
            <a:avLst>
              <a:gd name="adj1" fmla="val -60830"/>
              <a:gd name="adj2" fmla="val 28623"/>
            </a:avLst>
          </a:prstGeom>
          <a:solidFill>
            <a:schemeClr val="bg1"/>
          </a:solidFill>
          <a:ln w="9525">
            <a:solidFill>
              <a:schemeClr val="tx1"/>
            </a:solidFill>
            <a:miter lim="800000"/>
            <a:headEnd/>
            <a:tailEnd/>
          </a:ln>
        </p:spPr>
        <p:txBody>
          <a:bodyPr/>
          <a:lstStyle/>
          <a:p>
            <a:pPr>
              <a:spcBef>
                <a:spcPct val="50000"/>
              </a:spcBef>
            </a:pPr>
            <a:r>
              <a:rPr lang="ja-JP" altLang="en-US" sz="2000" b="1" dirty="0" err="1">
                <a:latin typeface="Times New Roman" pitchFamily="18" charset="0"/>
              </a:rPr>
              <a:t>．．．</a:t>
            </a: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err="1">
                <a:latin typeface="Times New Roman" pitchFamily="18" charset="0"/>
              </a:rPr>
              <a:t>．．．</a:t>
            </a:r>
            <a:endParaRPr lang="ja-JP" altLang="en-US" sz="2000" b="1" dirty="0">
              <a:latin typeface="Times New Roman" pitchFamily="18" charset="0"/>
            </a:endParaRPr>
          </a:p>
        </p:txBody>
      </p:sp>
      <p:sp>
        <p:nvSpPr>
          <p:cNvPr id="9" name="Rectangle 5"/>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 name="Rectangle 6"/>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 name="Rectangle 7"/>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 name="Rectangle 8"/>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 name="Rectangle 9"/>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 name="Rectangle 10"/>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 name="Rectangle 11"/>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 name="Rectangle 12"/>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7" name="Rectangle 13"/>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 name="Rectangle 14"/>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 name="Rectangle 15"/>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0" name="Rectangle 16"/>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 name="Rectangle 17"/>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22" name="Rectangle 18"/>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23" name="Rectangle 19"/>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 name="Rectangle 20"/>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5" name="Rectangle 21"/>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 name="Rectangle 22"/>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7" name="Rectangle 23"/>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8" name="Rectangle 24"/>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 name="Rectangle 25"/>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30" name="Rectangle 26"/>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1" name="Rectangle 27"/>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32" name="Rectangle 28"/>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33" name="Group 29"/>
          <p:cNvGrpSpPr>
            <a:grpSpLocks/>
          </p:cNvGrpSpPr>
          <p:nvPr/>
        </p:nvGrpSpPr>
        <p:grpSpPr bwMode="auto">
          <a:xfrm>
            <a:off x="6075390" y="4432304"/>
            <a:ext cx="2209800" cy="1346200"/>
            <a:chOff x="3744" y="3264"/>
            <a:chExt cx="1392" cy="720"/>
          </a:xfrm>
          <a:solidFill>
            <a:srgbClr val="00B050"/>
          </a:solidFill>
        </p:grpSpPr>
        <p:sp>
          <p:nvSpPr>
            <p:cNvPr id="34" name="Rectangle 30"/>
            <p:cNvSpPr>
              <a:spLocks noChangeArrowheads="1"/>
            </p:cNvSpPr>
            <p:nvPr/>
          </p:nvSpPr>
          <p:spPr bwMode="auto">
            <a:xfrm>
              <a:off x="3744" y="3264"/>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35" name="Rectangle 31"/>
            <p:cNvSpPr>
              <a:spLocks noChangeArrowheads="1"/>
            </p:cNvSpPr>
            <p:nvPr/>
          </p:nvSpPr>
          <p:spPr bwMode="auto">
            <a:xfrm>
              <a:off x="3744"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x</a:t>
              </a:r>
            </a:p>
          </p:txBody>
        </p:sp>
        <p:sp>
          <p:nvSpPr>
            <p:cNvPr id="36" name="Rectangle 32"/>
            <p:cNvSpPr>
              <a:spLocks noChangeArrowheads="1"/>
            </p:cNvSpPr>
            <p:nvPr/>
          </p:nvSpPr>
          <p:spPr bwMode="auto">
            <a:xfrm>
              <a:off x="3888"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37" name="Rectangle 33"/>
            <p:cNvSpPr>
              <a:spLocks noChangeArrowheads="1"/>
            </p:cNvSpPr>
            <p:nvPr/>
          </p:nvSpPr>
          <p:spPr bwMode="auto">
            <a:xfrm>
              <a:off x="4032"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b</a:t>
              </a:r>
            </a:p>
          </p:txBody>
        </p:sp>
        <p:sp>
          <p:nvSpPr>
            <p:cNvPr id="38" name="Rectangle 34"/>
            <p:cNvSpPr>
              <a:spLocks noChangeArrowheads="1"/>
            </p:cNvSpPr>
            <p:nvPr/>
          </p:nvSpPr>
          <p:spPr bwMode="auto">
            <a:xfrm>
              <a:off x="4176"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39" name="Rectangle 35"/>
            <p:cNvSpPr>
              <a:spLocks noChangeArrowheads="1"/>
            </p:cNvSpPr>
            <p:nvPr/>
          </p:nvSpPr>
          <p:spPr bwMode="auto">
            <a:xfrm>
              <a:off x="4320"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c</a:t>
              </a:r>
            </a:p>
          </p:txBody>
        </p:sp>
        <p:sp>
          <p:nvSpPr>
            <p:cNvPr id="40" name="Rectangle 36"/>
            <p:cNvSpPr>
              <a:spLocks noChangeArrowheads="1"/>
            </p:cNvSpPr>
            <p:nvPr/>
          </p:nvSpPr>
          <p:spPr bwMode="auto">
            <a:xfrm>
              <a:off x="4464"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41" name="Rectangle 37"/>
            <p:cNvSpPr>
              <a:spLocks noChangeArrowheads="1"/>
            </p:cNvSpPr>
            <p:nvPr/>
          </p:nvSpPr>
          <p:spPr bwMode="auto">
            <a:xfrm>
              <a:off x="3744"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if</a:t>
              </a:r>
            </a:p>
          </p:txBody>
        </p:sp>
        <p:sp>
          <p:nvSpPr>
            <p:cNvPr id="42" name="Rectangle 38"/>
            <p:cNvSpPr>
              <a:spLocks noChangeArrowheads="1"/>
            </p:cNvSpPr>
            <p:nvPr/>
          </p:nvSpPr>
          <p:spPr bwMode="auto">
            <a:xfrm>
              <a:off x="3888"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43" name="Rectangle 39"/>
            <p:cNvSpPr>
              <a:spLocks noChangeArrowheads="1"/>
            </p:cNvSpPr>
            <p:nvPr/>
          </p:nvSpPr>
          <p:spPr bwMode="auto">
            <a:xfrm>
              <a:off x="4032"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x</a:t>
              </a:r>
            </a:p>
          </p:txBody>
        </p:sp>
        <p:sp>
          <p:nvSpPr>
            <p:cNvPr id="44" name="Rectangle 40"/>
            <p:cNvSpPr>
              <a:spLocks noChangeArrowheads="1"/>
            </p:cNvSpPr>
            <p:nvPr/>
          </p:nvSpPr>
          <p:spPr bwMode="auto">
            <a:xfrm>
              <a:off x="3744" y="3840"/>
              <a:ext cx="33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while</a:t>
              </a:r>
            </a:p>
          </p:txBody>
        </p:sp>
        <p:sp>
          <p:nvSpPr>
            <p:cNvPr id="45" name="Rectangle 41"/>
            <p:cNvSpPr>
              <a:spLocks noChangeArrowheads="1"/>
            </p:cNvSpPr>
            <p:nvPr/>
          </p:nvSpPr>
          <p:spPr bwMode="auto">
            <a:xfrm>
              <a:off x="4176"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&gt;</a:t>
              </a:r>
            </a:p>
          </p:txBody>
        </p:sp>
        <p:sp>
          <p:nvSpPr>
            <p:cNvPr id="46" name="Rectangle 42"/>
            <p:cNvSpPr>
              <a:spLocks noChangeArrowheads="1"/>
            </p:cNvSpPr>
            <p:nvPr/>
          </p:nvSpPr>
          <p:spPr bwMode="auto">
            <a:xfrm>
              <a:off x="4320"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47" name="Rectangle 43"/>
            <p:cNvSpPr>
              <a:spLocks noChangeArrowheads="1"/>
            </p:cNvSpPr>
            <p:nvPr/>
          </p:nvSpPr>
          <p:spPr bwMode="auto">
            <a:xfrm>
              <a:off x="4464"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48" name="Rectangle 44"/>
            <p:cNvSpPr>
              <a:spLocks noChangeArrowheads="1"/>
            </p:cNvSpPr>
            <p:nvPr/>
          </p:nvSpPr>
          <p:spPr bwMode="auto">
            <a:xfrm>
              <a:off x="4608"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n</a:t>
              </a:r>
            </a:p>
          </p:txBody>
        </p:sp>
        <p:sp>
          <p:nvSpPr>
            <p:cNvPr id="49" name="Rectangle 45"/>
            <p:cNvSpPr>
              <a:spLocks noChangeArrowheads="1"/>
            </p:cNvSpPr>
            <p:nvPr/>
          </p:nvSpPr>
          <p:spPr bwMode="auto">
            <a:xfrm>
              <a:off x="4752"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50" name="Rectangle 46"/>
            <p:cNvSpPr>
              <a:spLocks noChangeArrowheads="1"/>
            </p:cNvSpPr>
            <p:nvPr/>
          </p:nvSpPr>
          <p:spPr bwMode="auto">
            <a:xfrm>
              <a:off x="4896"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51" name="Rectangle 47"/>
            <p:cNvSpPr>
              <a:spLocks noChangeArrowheads="1"/>
            </p:cNvSpPr>
            <p:nvPr/>
          </p:nvSpPr>
          <p:spPr bwMode="auto">
            <a:xfrm>
              <a:off x="5040"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52" name="Rectangle 48"/>
            <p:cNvSpPr>
              <a:spLocks noChangeArrowheads="1"/>
            </p:cNvSpPr>
            <p:nvPr/>
          </p:nvSpPr>
          <p:spPr bwMode="auto">
            <a:xfrm>
              <a:off x="4128"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53" name="Rectangle 49"/>
            <p:cNvSpPr>
              <a:spLocks noChangeArrowheads="1"/>
            </p:cNvSpPr>
            <p:nvPr/>
          </p:nvSpPr>
          <p:spPr bwMode="auto">
            <a:xfrm>
              <a:off x="4272"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b</a:t>
              </a:r>
            </a:p>
          </p:txBody>
        </p:sp>
        <p:sp>
          <p:nvSpPr>
            <p:cNvPr id="54" name="Rectangle 50"/>
            <p:cNvSpPr>
              <a:spLocks noChangeArrowheads="1"/>
            </p:cNvSpPr>
            <p:nvPr/>
          </p:nvSpPr>
          <p:spPr bwMode="auto">
            <a:xfrm>
              <a:off x="4416"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&gt;</a:t>
              </a:r>
            </a:p>
          </p:txBody>
        </p:sp>
        <p:sp>
          <p:nvSpPr>
            <p:cNvPr id="55" name="Rectangle 51"/>
            <p:cNvSpPr>
              <a:spLocks noChangeArrowheads="1"/>
            </p:cNvSpPr>
            <p:nvPr/>
          </p:nvSpPr>
          <p:spPr bwMode="auto">
            <a:xfrm>
              <a:off x="4560"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56" name="Rectangle 52"/>
            <p:cNvSpPr>
              <a:spLocks noChangeArrowheads="1"/>
            </p:cNvSpPr>
            <p:nvPr/>
          </p:nvSpPr>
          <p:spPr bwMode="auto">
            <a:xfrm>
              <a:off x="4704"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57" name="Rectangle 53"/>
            <p:cNvSpPr>
              <a:spLocks noChangeArrowheads="1"/>
            </p:cNvSpPr>
            <p:nvPr/>
          </p:nvSpPr>
          <p:spPr bwMode="auto">
            <a:xfrm>
              <a:off x="4848"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58" name="Group 58"/>
          <p:cNvGrpSpPr>
            <a:grpSpLocks/>
          </p:cNvGrpSpPr>
          <p:nvPr/>
        </p:nvGrpSpPr>
        <p:grpSpPr bwMode="auto">
          <a:xfrm>
            <a:off x="671540" y="4521204"/>
            <a:ext cx="2209800" cy="1346200"/>
            <a:chOff x="397" y="2942"/>
            <a:chExt cx="1392" cy="848"/>
          </a:xfrm>
        </p:grpSpPr>
        <p:sp>
          <p:nvSpPr>
            <p:cNvPr id="59" name="Rectangle 59"/>
            <p:cNvSpPr>
              <a:spLocks noChangeArrowheads="1"/>
            </p:cNvSpPr>
            <p:nvPr/>
          </p:nvSpPr>
          <p:spPr bwMode="auto">
            <a:xfrm>
              <a:off x="397"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60" name="Rectangle 60"/>
            <p:cNvSpPr>
              <a:spLocks noChangeArrowheads="1"/>
            </p:cNvSpPr>
            <p:nvPr/>
          </p:nvSpPr>
          <p:spPr bwMode="auto">
            <a:xfrm>
              <a:off x="541"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1" name="Rectangle 61"/>
            <p:cNvSpPr>
              <a:spLocks noChangeArrowheads="1"/>
            </p:cNvSpPr>
            <p:nvPr/>
          </p:nvSpPr>
          <p:spPr bwMode="auto">
            <a:xfrm>
              <a:off x="685"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62" name="Rectangle 62"/>
            <p:cNvSpPr>
              <a:spLocks noChangeArrowheads="1"/>
            </p:cNvSpPr>
            <p:nvPr/>
          </p:nvSpPr>
          <p:spPr bwMode="auto">
            <a:xfrm>
              <a:off x="39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63" name="Rectangle 63"/>
            <p:cNvSpPr>
              <a:spLocks noChangeArrowheads="1"/>
            </p:cNvSpPr>
            <p:nvPr/>
          </p:nvSpPr>
          <p:spPr bwMode="auto">
            <a:xfrm>
              <a:off x="541"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4" name="Rectangle 64"/>
            <p:cNvSpPr>
              <a:spLocks noChangeArrowheads="1"/>
            </p:cNvSpPr>
            <p:nvPr/>
          </p:nvSpPr>
          <p:spPr bwMode="auto">
            <a:xfrm>
              <a:off x="685"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65" name="Rectangle 65"/>
            <p:cNvSpPr>
              <a:spLocks noChangeArrowheads="1"/>
            </p:cNvSpPr>
            <p:nvPr/>
          </p:nvSpPr>
          <p:spPr bwMode="auto">
            <a:xfrm>
              <a:off x="829"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6" name="Rectangle 66"/>
            <p:cNvSpPr>
              <a:spLocks noChangeArrowheads="1"/>
            </p:cNvSpPr>
            <p:nvPr/>
          </p:nvSpPr>
          <p:spPr bwMode="auto">
            <a:xfrm>
              <a:off x="973"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67" name="Rectangle 67"/>
            <p:cNvSpPr>
              <a:spLocks noChangeArrowheads="1"/>
            </p:cNvSpPr>
            <p:nvPr/>
          </p:nvSpPr>
          <p:spPr bwMode="auto">
            <a:xfrm>
              <a:off x="111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8" name="Rectangle 68"/>
            <p:cNvSpPr>
              <a:spLocks noChangeArrowheads="1"/>
            </p:cNvSpPr>
            <p:nvPr/>
          </p:nvSpPr>
          <p:spPr bwMode="auto">
            <a:xfrm>
              <a:off x="829"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9" name="Rectangle 69"/>
            <p:cNvSpPr>
              <a:spLocks noChangeArrowheads="1"/>
            </p:cNvSpPr>
            <p:nvPr/>
          </p:nvSpPr>
          <p:spPr bwMode="auto">
            <a:xfrm>
              <a:off x="39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70" name="Rectangle 70"/>
            <p:cNvSpPr>
              <a:spLocks noChangeArrowheads="1"/>
            </p:cNvSpPr>
            <p:nvPr/>
          </p:nvSpPr>
          <p:spPr bwMode="auto">
            <a:xfrm>
              <a:off x="54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1" name="Rectangle 71"/>
            <p:cNvSpPr>
              <a:spLocks noChangeArrowheads="1"/>
            </p:cNvSpPr>
            <p:nvPr/>
          </p:nvSpPr>
          <p:spPr bwMode="auto">
            <a:xfrm>
              <a:off x="68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72" name="Rectangle 72"/>
            <p:cNvSpPr>
              <a:spLocks noChangeArrowheads="1"/>
            </p:cNvSpPr>
            <p:nvPr/>
          </p:nvSpPr>
          <p:spPr bwMode="auto">
            <a:xfrm>
              <a:off x="397"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73" name="Rectangle 73"/>
            <p:cNvSpPr>
              <a:spLocks noChangeArrowheads="1"/>
            </p:cNvSpPr>
            <p:nvPr/>
          </p:nvSpPr>
          <p:spPr bwMode="auto">
            <a:xfrm>
              <a:off x="541"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4" name="Rectangle 74"/>
            <p:cNvSpPr>
              <a:spLocks noChangeArrowheads="1"/>
            </p:cNvSpPr>
            <p:nvPr/>
          </p:nvSpPr>
          <p:spPr bwMode="auto">
            <a:xfrm>
              <a:off x="685"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5" name="Rectangle 75"/>
            <p:cNvSpPr>
              <a:spLocks noChangeArrowheads="1"/>
            </p:cNvSpPr>
            <p:nvPr/>
          </p:nvSpPr>
          <p:spPr bwMode="auto">
            <a:xfrm>
              <a:off x="829"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6" name="Rectangle 76"/>
            <p:cNvSpPr>
              <a:spLocks noChangeArrowheads="1"/>
            </p:cNvSpPr>
            <p:nvPr/>
          </p:nvSpPr>
          <p:spPr bwMode="auto">
            <a:xfrm>
              <a:off x="82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77" name="Rectangle 77"/>
            <p:cNvSpPr>
              <a:spLocks noChangeArrowheads="1"/>
            </p:cNvSpPr>
            <p:nvPr/>
          </p:nvSpPr>
          <p:spPr bwMode="auto">
            <a:xfrm>
              <a:off x="97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8" name="Rectangle 78"/>
            <p:cNvSpPr>
              <a:spLocks noChangeArrowheads="1"/>
            </p:cNvSpPr>
            <p:nvPr/>
          </p:nvSpPr>
          <p:spPr bwMode="auto">
            <a:xfrm>
              <a:off x="111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9" name="Rectangle 79"/>
            <p:cNvSpPr>
              <a:spLocks noChangeArrowheads="1"/>
            </p:cNvSpPr>
            <p:nvPr/>
          </p:nvSpPr>
          <p:spPr bwMode="auto">
            <a:xfrm>
              <a:off x="126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80" name="Rectangle 80"/>
            <p:cNvSpPr>
              <a:spLocks noChangeArrowheads="1"/>
            </p:cNvSpPr>
            <p:nvPr/>
          </p:nvSpPr>
          <p:spPr bwMode="auto">
            <a:xfrm>
              <a:off x="140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1" name="Rectangle 81"/>
            <p:cNvSpPr>
              <a:spLocks noChangeArrowheads="1"/>
            </p:cNvSpPr>
            <p:nvPr/>
          </p:nvSpPr>
          <p:spPr bwMode="auto">
            <a:xfrm>
              <a:off x="154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82" name="Rectangle 82"/>
            <p:cNvSpPr>
              <a:spLocks noChangeArrowheads="1"/>
            </p:cNvSpPr>
            <p:nvPr/>
          </p:nvSpPr>
          <p:spPr bwMode="auto">
            <a:xfrm>
              <a:off x="169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83" name="Group 83"/>
          <p:cNvGrpSpPr>
            <a:grpSpLocks/>
          </p:cNvGrpSpPr>
          <p:nvPr/>
        </p:nvGrpSpPr>
        <p:grpSpPr bwMode="auto">
          <a:xfrm>
            <a:off x="6075390" y="4432304"/>
            <a:ext cx="2209800" cy="1346200"/>
            <a:chOff x="3744" y="3264"/>
            <a:chExt cx="1392" cy="720"/>
          </a:xfrm>
          <a:solidFill>
            <a:srgbClr val="00B050"/>
          </a:solidFill>
        </p:grpSpPr>
        <p:sp>
          <p:nvSpPr>
            <p:cNvPr id="84" name="Rectangle 84"/>
            <p:cNvSpPr>
              <a:spLocks noChangeArrowheads="1"/>
            </p:cNvSpPr>
            <p:nvPr/>
          </p:nvSpPr>
          <p:spPr bwMode="auto">
            <a:xfrm>
              <a:off x="3744" y="3264"/>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85" name="Rectangle 85"/>
            <p:cNvSpPr>
              <a:spLocks noChangeArrowheads="1"/>
            </p:cNvSpPr>
            <p:nvPr/>
          </p:nvSpPr>
          <p:spPr bwMode="auto">
            <a:xfrm>
              <a:off x="3744"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x</a:t>
              </a:r>
            </a:p>
          </p:txBody>
        </p:sp>
        <p:sp>
          <p:nvSpPr>
            <p:cNvPr id="86" name="Rectangle 86"/>
            <p:cNvSpPr>
              <a:spLocks noChangeArrowheads="1"/>
            </p:cNvSpPr>
            <p:nvPr/>
          </p:nvSpPr>
          <p:spPr bwMode="auto">
            <a:xfrm>
              <a:off x="3888"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87" name="Rectangle 87"/>
            <p:cNvSpPr>
              <a:spLocks noChangeArrowheads="1"/>
            </p:cNvSpPr>
            <p:nvPr/>
          </p:nvSpPr>
          <p:spPr bwMode="auto">
            <a:xfrm>
              <a:off x="4032"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b</a:t>
              </a:r>
            </a:p>
          </p:txBody>
        </p:sp>
        <p:sp>
          <p:nvSpPr>
            <p:cNvPr id="88" name="Rectangle 88"/>
            <p:cNvSpPr>
              <a:spLocks noChangeArrowheads="1"/>
            </p:cNvSpPr>
            <p:nvPr/>
          </p:nvSpPr>
          <p:spPr bwMode="auto">
            <a:xfrm>
              <a:off x="4176"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89" name="Rectangle 89"/>
            <p:cNvSpPr>
              <a:spLocks noChangeArrowheads="1"/>
            </p:cNvSpPr>
            <p:nvPr/>
          </p:nvSpPr>
          <p:spPr bwMode="auto">
            <a:xfrm>
              <a:off x="4320"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c</a:t>
              </a:r>
            </a:p>
          </p:txBody>
        </p:sp>
        <p:sp>
          <p:nvSpPr>
            <p:cNvPr id="90" name="Rectangle 90"/>
            <p:cNvSpPr>
              <a:spLocks noChangeArrowheads="1"/>
            </p:cNvSpPr>
            <p:nvPr/>
          </p:nvSpPr>
          <p:spPr bwMode="auto">
            <a:xfrm>
              <a:off x="4464" y="3456"/>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91" name="Rectangle 91"/>
            <p:cNvSpPr>
              <a:spLocks noChangeArrowheads="1"/>
            </p:cNvSpPr>
            <p:nvPr/>
          </p:nvSpPr>
          <p:spPr bwMode="auto">
            <a:xfrm>
              <a:off x="3744"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if</a:t>
              </a:r>
            </a:p>
          </p:txBody>
        </p:sp>
        <p:sp>
          <p:nvSpPr>
            <p:cNvPr id="92" name="Rectangle 92"/>
            <p:cNvSpPr>
              <a:spLocks noChangeArrowheads="1"/>
            </p:cNvSpPr>
            <p:nvPr/>
          </p:nvSpPr>
          <p:spPr bwMode="auto">
            <a:xfrm>
              <a:off x="3888"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93" name="Rectangle 93"/>
            <p:cNvSpPr>
              <a:spLocks noChangeArrowheads="1"/>
            </p:cNvSpPr>
            <p:nvPr/>
          </p:nvSpPr>
          <p:spPr bwMode="auto">
            <a:xfrm>
              <a:off x="4032"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x</a:t>
              </a:r>
            </a:p>
          </p:txBody>
        </p:sp>
        <p:sp>
          <p:nvSpPr>
            <p:cNvPr id="94" name="Rectangle 94"/>
            <p:cNvSpPr>
              <a:spLocks noChangeArrowheads="1"/>
            </p:cNvSpPr>
            <p:nvPr/>
          </p:nvSpPr>
          <p:spPr bwMode="auto">
            <a:xfrm>
              <a:off x="3744" y="3840"/>
              <a:ext cx="33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while</a:t>
              </a:r>
            </a:p>
          </p:txBody>
        </p:sp>
        <p:sp>
          <p:nvSpPr>
            <p:cNvPr id="95" name="Rectangle 95"/>
            <p:cNvSpPr>
              <a:spLocks noChangeArrowheads="1"/>
            </p:cNvSpPr>
            <p:nvPr/>
          </p:nvSpPr>
          <p:spPr bwMode="auto">
            <a:xfrm>
              <a:off x="4176"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&gt;</a:t>
              </a:r>
            </a:p>
          </p:txBody>
        </p:sp>
        <p:sp>
          <p:nvSpPr>
            <p:cNvPr id="96" name="Rectangle 96"/>
            <p:cNvSpPr>
              <a:spLocks noChangeArrowheads="1"/>
            </p:cNvSpPr>
            <p:nvPr/>
          </p:nvSpPr>
          <p:spPr bwMode="auto">
            <a:xfrm>
              <a:off x="4320"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97" name="Rectangle 97"/>
            <p:cNvSpPr>
              <a:spLocks noChangeArrowheads="1"/>
            </p:cNvSpPr>
            <p:nvPr/>
          </p:nvSpPr>
          <p:spPr bwMode="auto">
            <a:xfrm>
              <a:off x="4464"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98" name="Rectangle 98"/>
            <p:cNvSpPr>
              <a:spLocks noChangeArrowheads="1"/>
            </p:cNvSpPr>
            <p:nvPr/>
          </p:nvSpPr>
          <p:spPr bwMode="auto">
            <a:xfrm>
              <a:off x="4608"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n</a:t>
              </a:r>
            </a:p>
          </p:txBody>
        </p:sp>
        <p:sp>
          <p:nvSpPr>
            <p:cNvPr id="99" name="Rectangle 99"/>
            <p:cNvSpPr>
              <a:spLocks noChangeArrowheads="1"/>
            </p:cNvSpPr>
            <p:nvPr/>
          </p:nvSpPr>
          <p:spPr bwMode="auto">
            <a:xfrm>
              <a:off x="4752"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0" name="Rectangle 100"/>
            <p:cNvSpPr>
              <a:spLocks noChangeArrowheads="1"/>
            </p:cNvSpPr>
            <p:nvPr/>
          </p:nvSpPr>
          <p:spPr bwMode="auto">
            <a:xfrm>
              <a:off x="4896"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101" name="Rectangle 101"/>
            <p:cNvSpPr>
              <a:spLocks noChangeArrowheads="1"/>
            </p:cNvSpPr>
            <p:nvPr/>
          </p:nvSpPr>
          <p:spPr bwMode="auto">
            <a:xfrm>
              <a:off x="5040" y="3648"/>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2" name="Rectangle 102"/>
            <p:cNvSpPr>
              <a:spLocks noChangeArrowheads="1"/>
            </p:cNvSpPr>
            <p:nvPr/>
          </p:nvSpPr>
          <p:spPr bwMode="auto">
            <a:xfrm>
              <a:off x="4128"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3" name="Rectangle 103"/>
            <p:cNvSpPr>
              <a:spLocks noChangeArrowheads="1"/>
            </p:cNvSpPr>
            <p:nvPr/>
          </p:nvSpPr>
          <p:spPr bwMode="auto">
            <a:xfrm>
              <a:off x="4272"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b</a:t>
              </a:r>
            </a:p>
          </p:txBody>
        </p:sp>
        <p:sp>
          <p:nvSpPr>
            <p:cNvPr id="104" name="Rectangle 104"/>
            <p:cNvSpPr>
              <a:spLocks noChangeArrowheads="1"/>
            </p:cNvSpPr>
            <p:nvPr/>
          </p:nvSpPr>
          <p:spPr bwMode="auto">
            <a:xfrm>
              <a:off x="4416"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&gt;</a:t>
              </a:r>
            </a:p>
          </p:txBody>
        </p:sp>
        <p:sp>
          <p:nvSpPr>
            <p:cNvPr id="105" name="Rectangle 105"/>
            <p:cNvSpPr>
              <a:spLocks noChangeArrowheads="1"/>
            </p:cNvSpPr>
            <p:nvPr/>
          </p:nvSpPr>
          <p:spPr bwMode="auto">
            <a:xfrm>
              <a:off x="4560"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0</a:t>
              </a:r>
            </a:p>
          </p:txBody>
        </p:sp>
        <p:sp>
          <p:nvSpPr>
            <p:cNvPr id="106" name="Rectangle 106"/>
            <p:cNvSpPr>
              <a:spLocks noChangeArrowheads="1"/>
            </p:cNvSpPr>
            <p:nvPr/>
          </p:nvSpPr>
          <p:spPr bwMode="auto">
            <a:xfrm>
              <a:off x="4704"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107"/>
            <p:cNvSpPr>
              <a:spLocks noChangeArrowheads="1"/>
            </p:cNvSpPr>
            <p:nvPr/>
          </p:nvSpPr>
          <p:spPr bwMode="auto">
            <a:xfrm>
              <a:off x="4848" y="3840"/>
              <a:ext cx="96" cy="144"/>
            </a:xfrm>
            <a:prstGeom prst="rect">
              <a:avLst/>
            </a:prstGeom>
            <a:grp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08" name="Group 108"/>
          <p:cNvGrpSpPr>
            <a:grpSpLocks/>
          </p:cNvGrpSpPr>
          <p:nvPr/>
        </p:nvGrpSpPr>
        <p:grpSpPr bwMode="auto">
          <a:xfrm>
            <a:off x="593752" y="4432304"/>
            <a:ext cx="2362200" cy="1524000"/>
            <a:chOff x="2352" y="1632"/>
            <a:chExt cx="1488" cy="816"/>
          </a:xfrm>
        </p:grpSpPr>
        <p:sp>
          <p:nvSpPr>
            <p:cNvPr id="109" name="Rectangle 109"/>
            <p:cNvSpPr>
              <a:spLocks noChangeArrowheads="1"/>
            </p:cNvSpPr>
            <p:nvPr/>
          </p:nvSpPr>
          <p:spPr bwMode="auto">
            <a:xfrm>
              <a:off x="2352" y="1632"/>
              <a:ext cx="1488" cy="816"/>
            </a:xfrm>
            <a:prstGeom prst="rect">
              <a:avLst/>
            </a:prstGeom>
            <a:solidFill>
              <a:schemeClr val="bg1"/>
            </a:solidFill>
            <a:ln w="9525">
              <a:noFill/>
              <a:miter lim="800000"/>
              <a:headEnd/>
              <a:tailEnd/>
            </a:ln>
          </p:spPr>
          <p:txBody>
            <a:bodyPr wrap="none" anchor="ctr"/>
            <a:lstStyle/>
            <a:p>
              <a:endParaRPr lang="ja-JP" altLang="en-US"/>
            </a:p>
          </p:txBody>
        </p:sp>
        <p:grpSp>
          <p:nvGrpSpPr>
            <p:cNvPr id="110" name="Group 110"/>
            <p:cNvGrpSpPr>
              <a:grpSpLocks/>
            </p:cNvGrpSpPr>
            <p:nvPr/>
          </p:nvGrpSpPr>
          <p:grpSpPr bwMode="auto">
            <a:xfrm>
              <a:off x="2400" y="1680"/>
              <a:ext cx="1392" cy="720"/>
              <a:chOff x="1296" y="2592"/>
              <a:chExt cx="1392" cy="720"/>
            </a:xfrm>
          </p:grpSpPr>
          <p:sp>
            <p:nvSpPr>
              <p:cNvPr id="111" name="Rectangle 111"/>
              <p:cNvSpPr>
                <a:spLocks noChangeArrowheads="1"/>
              </p:cNvSpPr>
              <p:nvPr/>
            </p:nvSpPr>
            <p:spPr bwMode="auto">
              <a:xfrm>
                <a:off x="1296" y="2592"/>
                <a:ext cx="96" cy="144"/>
              </a:xfrm>
              <a:prstGeom prst="rect">
                <a:avLst/>
              </a:prstGeom>
              <a:solidFill>
                <a:srgbClr val="00B050"/>
              </a:solidFill>
              <a:ln w="9525">
                <a:noFill/>
                <a:miter lim="800000"/>
                <a:headEnd/>
                <a:tailEnd/>
              </a:ln>
            </p:spPr>
            <p:txBody>
              <a:bodyPr wrap="none" anchor="ctr"/>
              <a:lstStyle/>
              <a:p>
                <a:pPr algn="ctr"/>
                <a:r>
                  <a:rPr lang="en-US" altLang="ja-JP" sz="2000" b="1" dirty="0" smtClean="0">
                    <a:solidFill>
                      <a:schemeClr val="bg1"/>
                    </a:solidFill>
                    <a:latin typeface="Times New Roman" pitchFamily="18" charset="0"/>
                  </a:rPr>
                  <a:t>p</a:t>
                </a:r>
                <a:endParaRPr lang="en-US" altLang="ja-JP" sz="2000" b="1" dirty="0">
                  <a:solidFill>
                    <a:schemeClr val="bg1"/>
                  </a:solidFill>
                  <a:latin typeface="Times New Roman" pitchFamily="18" charset="0"/>
                </a:endParaRPr>
              </a:p>
            </p:txBody>
          </p:sp>
          <p:sp>
            <p:nvSpPr>
              <p:cNvPr id="112" name="Rectangle 112"/>
              <p:cNvSpPr>
                <a:spLocks noChangeArrowheads="1"/>
              </p:cNvSpPr>
              <p:nvPr/>
            </p:nvSpPr>
            <p:spPr bwMode="auto">
              <a:xfrm>
                <a:off x="1440" y="259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13" name="Rectangle 113"/>
              <p:cNvSpPr>
                <a:spLocks noChangeArrowheads="1"/>
              </p:cNvSpPr>
              <p:nvPr/>
            </p:nvSpPr>
            <p:spPr bwMode="auto">
              <a:xfrm>
                <a:off x="1584" y="2592"/>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114" name="Rectangle 114"/>
              <p:cNvSpPr>
                <a:spLocks noChangeArrowheads="1"/>
              </p:cNvSpPr>
              <p:nvPr/>
            </p:nvSpPr>
            <p:spPr bwMode="auto">
              <a:xfrm>
                <a:off x="1296" y="2784"/>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15" name="Rectangle 115"/>
              <p:cNvSpPr>
                <a:spLocks noChangeArrowheads="1"/>
              </p:cNvSpPr>
              <p:nvPr/>
            </p:nvSpPr>
            <p:spPr bwMode="auto">
              <a:xfrm>
                <a:off x="1440" y="2784"/>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6" name="Rectangle 116"/>
              <p:cNvSpPr>
                <a:spLocks noChangeArrowheads="1"/>
              </p:cNvSpPr>
              <p:nvPr/>
            </p:nvSpPr>
            <p:spPr bwMode="auto">
              <a:xfrm>
                <a:off x="1584" y="2784"/>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7" name="Rectangle 117"/>
              <p:cNvSpPr>
                <a:spLocks noChangeArrowheads="1"/>
              </p:cNvSpPr>
              <p:nvPr/>
            </p:nvSpPr>
            <p:spPr bwMode="auto">
              <a:xfrm>
                <a:off x="1728" y="2784"/>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8" name="Rectangle 118"/>
              <p:cNvSpPr>
                <a:spLocks noChangeArrowheads="1"/>
              </p:cNvSpPr>
              <p:nvPr/>
            </p:nvSpPr>
            <p:spPr bwMode="auto">
              <a:xfrm>
                <a:off x="1872" y="2784"/>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9" name="Rectangle 119"/>
              <p:cNvSpPr>
                <a:spLocks noChangeArrowheads="1"/>
              </p:cNvSpPr>
              <p:nvPr/>
            </p:nvSpPr>
            <p:spPr bwMode="auto">
              <a:xfrm>
                <a:off x="2016" y="2784"/>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0" name="Rectangle 120"/>
              <p:cNvSpPr>
                <a:spLocks noChangeArrowheads="1"/>
              </p:cNvSpPr>
              <p:nvPr/>
            </p:nvSpPr>
            <p:spPr bwMode="auto">
              <a:xfrm>
                <a:off x="1728" y="259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21" name="Rectangle 121"/>
              <p:cNvSpPr>
                <a:spLocks noChangeArrowheads="1"/>
              </p:cNvSpPr>
              <p:nvPr/>
            </p:nvSpPr>
            <p:spPr bwMode="auto">
              <a:xfrm>
                <a:off x="1296"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22" name="Rectangle 122"/>
              <p:cNvSpPr>
                <a:spLocks noChangeArrowheads="1"/>
              </p:cNvSpPr>
              <p:nvPr/>
            </p:nvSpPr>
            <p:spPr bwMode="auto">
              <a:xfrm>
                <a:off x="1440"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3" name="Rectangle 123"/>
              <p:cNvSpPr>
                <a:spLocks noChangeArrowheads="1"/>
              </p:cNvSpPr>
              <p:nvPr/>
            </p:nvSpPr>
            <p:spPr bwMode="auto">
              <a:xfrm>
                <a:off x="1584" y="2976"/>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24" name="Rectangle 124"/>
              <p:cNvSpPr>
                <a:spLocks noChangeArrowheads="1"/>
              </p:cNvSpPr>
              <p:nvPr/>
            </p:nvSpPr>
            <p:spPr bwMode="auto">
              <a:xfrm>
                <a:off x="1296" y="3168"/>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25" name="Rectangle 125"/>
              <p:cNvSpPr>
                <a:spLocks noChangeArrowheads="1"/>
              </p:cNvSpPr>
              <p:nvPr/>
            </p:nvSpPr>
            <p:spPr bwMode="auto">
              <a:xfrm>
                <a:off x="1440" y="3168"/>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6" name="Rectangle 126"/>
              <p:cNvSpPr>
                <a:spLocks noChangeArrowheads="1"/>
              </p:cNvSpPr>
              <p:nvPr/>
            </p:nvSpPr>
            <p:spPr bwMode="auto">
              <a:xfrm>
                <a:off x="1584" y="3168"/>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127" name="Rectangle 127"/>
              <p:cNvSpPr>
                <a:spLocks noChangeArrowheads="1"/>
              </p:cNvSpPr>
              <p:nvPr/>
            </p:nvSpPr>
            <p:spPr bwMode="auto">
              <a:xfrm>
                <a:off x="1728" y="316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28" name="Rectangle 128"/>
              <p:cNvSpPr>
                <a:spLocks noChangeArrowheads="1"/>
              </p:cNvSpPr>
              <p:nvPr/>
            </p:nvSpPr>
            <p:spPr bwMode="auto">
              <a:xfrm>
                <a:off x="1728"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29" name="Rectangle 129"/>
              <p:cNvSpPr>
                <a:spLocks noChangeArrowheads="1"/>
              </p:cNvSpPr>
              <p:nvPr/>
            </p:nvSpPr>
            <p:spPr bwMode="auto">
              <a:xfrm>
                <a:off x="1872" y="2976"/>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130" name="Rectangle 130"/>
              <p:cNvSpPr>
                <a:spLocks noChangeArrowheads="1"/>
              </p:cNvSpPr>
              <p:nvPr/>
            </p:nvSpPr>
            <p:spPr bwMode="auto">
              <a:xfrm>
                <a:off x="2016"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1" name="Rectangle 131"/>
              <p:cNvSpPr>
                <a:spLocks noChangeArrowheads="1"/>
              </p:cNvSpPr>
              <p:nvPr/>
            </p:nvSpPr>
            <p:spPr bwMode="auto">
              <a:xfrm>
                <a:off x="2160" y="2976"/>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32" name="Rectangle 132"/>
              <p:cNvSpPr>
                <a:spLocks noChangeArrowheads="1"/>
              </p:cNvSpPr>
              <p:nvPr/>
            </p:nvSpPr>
            <p:spPr bwMode="auto">
              <a:xfrm>
                <a:off x="2304"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3" name="Rectangle 133"/>
              <p:cNvSpPr>
                <a:spLocks noChangeArrowheads="1"/>
              </p:cNvSpPr>
              <p:nvPr/>
            </p:nvSpPr>
            <p:spPr bwMode="auto">
              <a:xfrm>
                <a:off x="2448" y="2976"/>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34" name="Rectangle 134"/>
              <p:cNvSpPr>
                <a:spLocks noChangeArrowheads="1"/>
              </p:cNvSpPr>
              <p:nvPr/>
            </p:nvSpPr>
            <p:spPr bwMode="auto">
              <a:xfrm>
                <a:off x="2592"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135" name="Group 160"/>
          <p:cNvGrpSpPr>
            <a:grpSpLocks/>
          </p:cNvGrpSpPr>
          <p:nvPr/>
        </p:nvGrpSpPr>
        <p:grpSpPr bwMode="auto">
          <a:xfrm>
            <a:off x="5919815" y="4340229"/>
            <a:ext cx="2438400" cy="1524000"/>
            <a:chOff x="4128" y="1200"/>
            <a:chExt cx="1536" cy="816"/>
          </a:xfrm>
        </p:grpSpPr>
        <p:sp>
          <p:nvSpPr>
            <p:cNvPr id="136" name="Rectangle 161"/>
            <p:cNvSpPr>
              <a:spLocks noChangeArrowheads="1"/>
            </p:cNvSpPr>
            <p:nvPr/>
          </p:nvSpPr>
          <p:spPr bwMode="auto">
            <a:xfrm>
              <a:off x="4128" y="1200"/>
              <a:ext cx="1536" cy="816"/>
            </a:xfrm>
            <a:prstGeom prst="rect">
              <a:avLst/>
            </a:prstGeom>
            <a:solidFill>
              <a:schemeClr val="bg1"/>
            </a:solidFill>
            <a:ln w="9525">
              <a:noFill/>
              <a:miter lim="800000"/>
              <a:headEnd/>
              <a:tailEnd/>
            </a:ln>
          </p:spPr>
          <p:txBody>
            <a:bodyPr wrap="none" anchor="ctr"/>
            <a:lstStyle/>
            <a:p>
              <a:endParaRPr lang="ja-JP" altLang="en-US"/>
            </a:p>
          </p:txBody>
        </p:sp>
        <p:grpSp>
          <p:nvGrpSpPr>
            <p:cNvPr id="137" name="Group 162"/>
            <p:cNvGrpSpPr>
              <a:grpSpLocks/>
            </p:cNvGrpSpPr>
            <p:nvPr/>
          </p:nvGrpSpPr>
          <p:grpSpPr bwMode="auto">
            <a:xfrm>
              <a:off x="4224" y="1248"/>
              <a:ext cx="1392" cy="720"/>
              <a:chOff x="3744" y="3264"/>
              <a:chExt cx="1392" cy="720"/>
            </a:xfrm>
          </p:grpSpPr>
          <p:sp>
            <p:nvSpPr>
              <p:cNvPr id="138" name="Rectangle 163"/>
              <p:cNvSpPr>
                <a:spLocks noChangeArrowheads="1"/>
              </p:cNvSpPr>
              <p:nvPr/>
            </p:nvSpPr>
            <p:spPr bwMode="auto">
              <a:xfrm>
                <a:off x="3744" y="3264"/>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39" name="Rectangle 164"/>
              <p:cNvSpPr>
                <a:spLocks noChangeArrowheads="1"/>
              </p:cNvSpPr>
              <p:nvPr/>
            </p:nvSpPr>
            <p:spPr bwMode="auto">
              <a:xfrm>
                <a:off x="3744" y="3456"/>
                <a:ext cx="96" cy="144"/>
              </a:xfrm>
              <a:prstGeom prst="rect">
                <a:avLst/>
              </a:prstGeom>
              <a:solidFill>
                <a:srgbClr val="00B050"/>
              </a:solidFill>
              <a:ln w="9525">
                <a:noFill/>
                <a:miter lim="800000"/>
                <a:headEnd/>
                <a:tailEnd/>
              </a:ln>
            </p:spPr>
            <p:txBody>
              <a:bodyPr wrap="none" anchor="ctr"/>
              <a:lstStyle/>
              <a:p>
                <a:pPr algn="ctr"/>
                <a:r>
                  <a:rPr lang="en-US" altLang="ja-JP" sz="2000" b="1" dirty="0" smtClean="0">
                    <a:solidFill>
                      <a:schemeClr val="bg1"/>
                    </a:solidFill>
                    <a:latin typeface="Times New Roman" pitchFamily="18" charset="0"/>
                  </a:rPr>
                  <a:t>p</a:t>
                </a:r>
                <a:endParaRPr lang="en-US" altLang="ja-JP" sz="2000" b="1" dirty="0">
                  <a:solidFill>
                    <a:schemeClr val="bg1"/>
                  </a:solidFill>
                  <a:latin typeface="Times New Roman" pitchFamily="18" charset="0"/>
                </a:endParaRPr>
              </a:p>
            </p:txBody>
          </p:sp>
          <p:sp>
            <p:nvSpPr>
              <p:cNvPr id="140" name="Rectangle 165"/>
              <p:cNvSpPr>
                <a:spLocks noChangeArrowheads="1"/>
              </p:cNvSpPr>
              <p:nvPr/>
            </p:nvSpPr>
            <p:spPr bwMode="auto">
              <a:xfrm>
                <a:off x="3888" y="34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41" name="Rectangle 166"/>
              <p:cNvSpPr>
                <a:spLocks noChangeArrowheads="1"/>
              </p:cNvSpPr>
              <p:nvPr/>
            </p:nvSpPr>
            <p:spPr bwMode="auto">
              <a:xfrm>
                <a:off x="4032" y="345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42" name="Rectangle 167"/>
              <p:cNvSpPr>
                <a:spLocks noChangeArrowheads="1"/>
              </p:cNvSpPr>
              <p:nvPr/>
            </p:nvSpPr>
            <p:spPr bwMode="auto">
              <a:xfrm>
                <a:off x="4176" y="34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43" name="Rectangle 168"/>
              <p:cNvSpPr>
                <a:spLocks noChangeArrowheads="1"/>
              </p:cNvSpPr>
              <p:nvPr/>
            </p:nvSpPr>
            <p:spPr bwMode="auto">
              <a:xfrm>
                <a:off x="4320" y="345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44" name="Rectangle 169"/>
              <p:cNvSpPr>
                <a:spLocks noChangeArrowheads="1"/>
              </p:cNvSpPr>
              <p:nvPr/>
            </p:nvSpPr>
            <p:spPr bwMode="auto">
              <a:xfrm>
                <a:off x="4464" y="34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45" name="Rectangle 170"/>
              <p:cNvSpPr>
                <a:spLocks noChangeArrowheads="1"/>
              </p:cNvSpPr>
              <p:nvPr/>
            </p:nvSpPr>
            <p:spPr bwMode="auto">
              <a:xfrm>
                <a:off x="3744"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if</a:t>
                </a:r>
              </a:p>
            </p:txBody>
          </p:sp>
          <p:sp>
            <p:nvSpPr>
              <p:cNvPr id="146" name="Rectangle 171"/>
              <p:cNvSpPr>
                <a:spLocks noChangeArrowheads="1"/>
              </p:cNvSpPr>
              <p:nvPr/>
            </p:nvSpPr>
            <p:spPr bwMode="auto">
              <a:xfrm>
                <a:off x="3888" y="3648"/>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7" name="Rectangle 172"/>
              <p:cNvSpPr>
                <a:spLocks noChangeArrowheads="1"/>
              </p:cNvSpPr>
              <p:nvPr/>
            </p:nvSpPr>
            <p:spPr bwMode="auto">
              <a:xfrm>
                <a:off x="4032" y="3648"/>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48" name="Rectangle 173"/>
              <p:cNvSpPr>
                <a:spLocks noChangeArrowheads="1"/>
              </p:cNvSpPr>
              <p:nvPr/>
            </p:nvSpPr>
            <p:spPr bwMode="auto">
              <a:xfrm>
                <a:off x="3744" y="3840"/>
                <a:ext cx="33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while</a:t>
                </a:r>
              </a:p>
            </p:txBody>
          </p:sp>
          <p:sp>
            <p:nvSpPr>
              <p:cNvPr id="149" name="Rectangle 174"/>
              <p:cNvSpPr>
                <a:spLocks noChangeArrowheads="1"/>
              </p:cNvSpPr>
              <p:nvPr/>
            </p:nvSpPr>
            <p:spPr bwMode="auto">
              <a:xfrm>
                <a:off x="4176"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150" name="Rectangle 175"/>
              <p:cNvSpPr>
                <a:spLocks noChangeArrowheads="1"/>
              </p:cNvSpPr>
              <p:nvPr/>
            </p:nvSpPr>
            <p:spPr bwMode="auto">
              <a:xfrm>
                <a:off x="4320" y="3648"/>
                <a:ext cx="96" cy="144"/>
              </a:xfrm>
              <a:prstGeom prst="rect">
                <a:avLst/>
              </a:prstGeom>
              <a:solidFill>
                <a:srgbClr val="00B050"/>
              </a:solidFill>
              <a:ln w="9525">
                <a:noFill/>
                <a:miter lim="800000"/>
                <a:headEnd/>
                <a:tailEnd/>
              </a:ln>
            </p:spPr>
            <p:txBody>
              <a:bodyPr wrap="none" anchor="ctr"/>
              <a:lstStyle/>
              <a:p>
                <a:pPr algn="ctr"/>
                <a:r>
                  <a:rPr lang="en-US" altLang="ja-JP" sz="2000" b="1" dirty="0" err="1" smtClean="0">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151" name="Rectangle 176"/>
              <p:cNvSpPr>
                <a:spLocks noChangeArrowheads="1"/>
              </p:cNvSpPr>
              <p:nvPr/>
            </p:nvSpPr>
            <p:spPr bwMode="auto">
              <a:xfrm>
                <a:off x="4464"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52" name="Rectangle 177"/>
              <p:cNvSpPr>
                <a:spLocks noChangeArrowheads="1"/>
              </p:cNvSpPr>
              <p:nvPr/>
            </p:nvSpPr>
            <p:spPr bwMode="auto">
              <a:xfrm>
                <a:off x="4608" y="3648"/>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53" name="Rectangle 178"/>
              <p:cNvSpPr>
                <a:spLocks noChangeArrowheads="1"/>
              </p:cNvSpPr>
              <p:nvPr/>
            </p:nvSpPr>
            <p:spPr bwMode="auto">
              <a:xfrm>
                <a:off x="4752"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54" name="Rectangle 179"/>
              <p:cNvSpPr>
                <a:spLocks noChangeArrowheads="1"/>
              </p:cNvSpPr>
              <p:nvPr/>
            </p:nvSpPr>
            <p:spPr bwMode="auto">
              <a:xfrm>
                <a:off x="4896" y="3648"/>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155" name="Rectangle 180"/>
              <p:cNvSpPr>
                <a:spLocks noChangeArrowheads="1"/>
              </p:cNvSpPr>
              <p:nvPr/>
            </p:nvSpPr>
            <p:spPr bwMode="auto">
              <a:xfrm>
                <a:off x="5040"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56" name="Rectangle 181"/>
              <p:cNvSpPr>
                <a:spLocks noChangeArrowheads="1"/>
              </p:cNvSpPr>
              <p:nvPr/>
            </p:nvSpPr>
            <p:spPr bwMode="auto">
              <a:xfrm>
                <a:off x="4128"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157" name="Rectangle 182"/>
              <p:cNvSpPr>
                <a:spLocks noChangeArrowheads="1"/>
              </p:cNvSpPr>
              <p:nvPr/>
            </p:nvSpPr>
            <p:spPr bwMode="auto">
              <a:xfrm>
                <a:off x="4272" y="3840"/>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58" name="Rectangle 183"/>
              <p:cNvSpPr>
                <a:spLocks noChangeArrowheads="1"/>
              </p:cNvSpPr>
              <p:nvPr/>
            </p:nvSpPr>
            <p:spPr bwMode="auto">
              <a:xfrm>
                <a:off x="4416"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159" name="Rectangle 184"/>
              <p:cNvSpPr>
                <a:spLocks noChangeArrowheads="1"/>
              </p:cNvSpPr>
              <p:nvPr/>
            </p:nvSpPr>
            <p:spPr bwMode="auto">
              <a:xfrm>
                <a:off x="4560" y="3840"/>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160" name="Rectangle 185"/>
              <p:cNvSpPr>
                <a:spLocks noChangeArrowheads="1"/>
              </p:cNvSpPr>
              <p:nvPr/>
            </p:nvSpPr>
            <p:spPr bwMode="auto">
              <a:xfrm>
                <a:off x="4704" y="3840"/>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1" name="Rectangle 186"/>
              <p:cNvSpPr>
                <a:spLocks noChangeArrowheads="1"/>
              </p:cNvSpPr>
              <p:nvPr/>
            </p:nvSpPr>
            <p:spPr bwMode="auto">
              <a:xfrm>
                <a:off x="4848"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grpSp>
      </p:grpSp>
      <p:sp>
        <p:nvSpPr>
          <p:cNvPr id="162"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163"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164"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165"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
        <p:nvSpPr>
          <p:cNvPr id="166" name="スライド番号プレースホルダ 165"/>
          <p:cNvSpPr>
            <a:spLocks noGrp="1"/>
          </p:cNvSpPr>
          <p:nvPr>
            <p:ph type="sldNum" sz="quarter" idx="12"/>
          </p:nvPr>
        </p:nvSpPr>
        <p:spPr/>
        <p:txBody>
          <a:bodyPr/>
          <a:lstStyle/>
          <a:p>
            <a:fld id="{01B41DA1-4BC7-4A93-B2D9-204A740202E2}" type="slidenum">
              <a:rPr lang="en-US" altLang="ja-JP" smtClean="0"/>
              <a:pPr/>
              <a:t>10</a:t>
            </a:fld>
            <a:endParaRPr lang="en-US"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CCFinderX</a:t>
            </a:r>
            <a:r>
              <a:rPr lang="ja-JP" altLang="en-US" dirty="0" smtClean="0"/>
              <a:t>のクローン検出手順</a:t>
            </a:r>
            <a:endParaRPr kumimoji="1" lang="ja-JP" altLang="en-US" dirty="0"/>
          </a:p>
        </p:txBody>
      </p:sp>
      <p:sp>
        <p:nvSpPr>
          <p:cNvPr id="3" name="コンテンツ プレースホルダ 2"/>
          <p:cNvSpPr>
            <a:spLocks noGrp="1"/>
          </p:cNvSpPr>
          <p:nvPr>
            <p:ph idx="1"/>
          </p:nvPr>
        </p:nvSpPr>
        <p:spPr/>
        <p:txBody>
          <a:bodyPr/>
          <a:lstStyle/>
          <a:p>
            <a:r>
              <a:rPr lang="ja-JP" altLang="en-US" sz="2400" dirty="0" smtClean="0"/>
              <a:t>トークン解析</a:t>
            </a:r>
            <a:endParaRPr lang="en-US" altLang="ja-JP" sz="2400" dirty="0" smtClean="0"/>
          </a:p>
          <a:p>
            <a:pPr lvl="1"/>
            <a:r>
              <a:rPr lang="ja-JP" altLang="en-US" sz="2000" dirty="0" smtClean="0"/>
              <a:t>プログラミング言語の字句規則に従ってトークンに分割する</a:t>
            </a:r>
            <a:endParaRPr lang="en-US" altLang="ja-JP" sz="2000" dirty="0" smtClean="0"/>
          </a:p>
          <a:p>
            <a:r>
              <a:rPr lang="ja-JP" altLang="en-US" sz="2400" dirty="0" smtClean="0"/>
              <a:t>トークン変換</a:t>
            </a:r>
            <a:endParaRPr lang="en-US" altLang="ja-JP" sz="2400" dirty="0" smtClean="0"/>
          </a:p>
          <a:p>
            <a:pPr lvl="1"/>
            <a:r>
              <a:rPr lang="ja-JP" altLang="en-US" sz="2000" dirty="0" smtClean="0"/>
              <a:t>変数</a:t>
            </a:r>
            <a:r>
              <a:rPr lang="en-US" altLang="ja-JP" sz="2000" dirty="0" smtClean="0"/>
              <a:t>(p),</a:t>
            </a:r>
            <a:r>
              <a:rPr lang="ja-JP" altLang="en-US" sz="2000" dirty="0" smtClean="0"/>
              <a:t>定数</a:t>
            </a:r>
            <a:r>
              <a:rPr lang="en-US" altLang="ja-JP" sz="2000" dirty="0" smtClean="0"/>
              <a:t>(</a:t>
            </a:r>
            <a:r>
              <a:rPr lang="en-US" altLang="ja-JP" sz="2000" dirty="0" err="1" smtClean="0"/>
              <a:t>i</a:t>
            </a:r>
            <a:r>
              <a:rPr lang="en-US" altLang="ja-JP" sz="2000" dirty="0" smtClean="0"/>
              <a:t>),</a:t>
            </a:r>
            <a:r>
              <a:rPr lang="ja-JP" altLang="en-US" sz="2000" dirty="0" smtClean="0"/>
              <a:t>型</a:t>
            </a:r>
            <a:r>
              <a:rPr lang="en-US" altLang="ja-JP" sz="2000" dirty="0" smtClean="0"/>
              <a:t>(t)</a:t>
            </a:r>
            <a:r>
              <a:rPr lang="ja-JP" altLang="en-US" sz="2000" dirty="0" smtClean="0"/>
              <a:t>といった種類ごとにトークンを置換する</a:t>
            </a:r>
            <a:endParaRPr lang="en-US" altLang="ja-JP" sz="2000" dirty="0" smtClean="0"/>
          </a:p>
          <a:p>
            <a:r>
              <a:rPr lang="ja-JP" altLang="en-US" sz="2400" dirty="0" smtClean="0">
                <a:solidFill>
                  <a:srgbClr val="FF0000"/>
                </a:solidFill>
              </a:rPr>
              <a:t>マッチング</a:t>
            </a:r>
            <a:endParaRPr lang="en-US" altLang="ja-JP" sz="2400" dirty="0" smtClean="0">
              <a:solidFill>
                <a:srgbClr val="FF0000"/>
              </a:solidFill>
            </a:endParaRPr>
          </a:p>
          <a:p>
            <a:pPr lvl="1"/>
            <a:r>
              <a:rPr lang="ja-JP" altLang="en-US" sz="2000" dirty="0" smtClean="0">
                <a:solidFill>
                  <a:srgbClr val="FF0000"/>
                </a:solidFill>
              </a:rPr>
              <a:t>一致する部分列を探して，クローンとして認識する</a:t>
            </a:r>
          </a:p>
          <a:p>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AutoShape 3"/>
          <p:cNvSpPr>
            <a:spLocks noChangeArrowheads="1"/>
          </p:cNvSpPr>
          <p:nvPr/>
        </p:nvSpPr>
        <p:spPr bwMode="auto">
          <a:xfrm>
            <a:off x="581052" y="4000504"/>
            <a:ext cx="2662238" cy="2232025"/>
          </a:xfrm>
          <a:prstGeom prst="wedgeRectCallout">
            <a:avLst>
              <a:gd name="adj1" fmla="val 62209"/>
              <a:gd name="adj2" fmla="val -1571"/>
            </a:avLst>
          </a:prstGeom>
          <a:solidFill>
            <a:schemeClr val="bg1"/>
          </a:solidFill>
          <a:ln w="9525">
            <a:solidFill>
              <a:schemeClr val="tx1"/>
            </a:solidFill>
            <a:miter lim="800000"/>
            <a:headEnd/>
            <a:tailEnd/>
          </a:ln>
        </p:spPr>
        <p:txBody>
          <a:bodyPr/>
          <a:lstStyle/>
          <a:p>
            <a:pPr>
              <a:spcBef>
                <a:spcPct val="50000"/>
              </a:spcBef>
            </a:pPr>
            <a:r>
              <a:rPr lang="ja-JP" altLang="en-US" sz="2000" b="1" dirty="0" err="1">
                <a:latin typeface="Times New Roman" pitchFamily="18" charset="0"/>
              </a:rPr>
              <a:t>．．．</a:t>
            </a: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err="1">
                <a:latin typeface="Times New Roman" pitchFamily="18" charset="0"/>
              </a:rPr>
              <a:t>．．．</a:t>
            </a:r>
            <a:endParaRPr lang="ja-JP" altLang="en-US" sz="2000" b="1" dirty="0">
              <a:latin typeface="Times New Roman" pitchFamily="18" charset="0"/>
            </a:endParaRPr>
          </a:p>
        </p:txBody>
      </p:sp>
      <p:sp>
        <p:nvSpPr>
          <p:cNvPr id="8" name="AutoShape 4"/>
          <p:cNvSpPr>
            <a:spLocks noChangeArrowheads="1"/>
          </p:cNvSpPr>
          <p:nvPr/>
        </p:nvSpPr>
        <p:spPr bwMode="auto">
          <a:xfrm>
            <a:off x="5908702" y="4000504"/>
            <a:ext cx="2592388" cy="2232025"/>
          </a:xfrm>
          <a:prstGeom prst="wedgeRectCallout">
            <a:avLst>
              <a:gd name="adj1" fmla="val -60830"/>
              <a:gd name="adj2" fmla="val 28623"/>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9" name="Rectangle 5"/>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 name="Rectangle 6"/>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 name="Rectangle 7"/>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 name="Rectangle 8"/>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 name="Rectangle 9"/>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 name="Rectangle 10"/>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 name="Rectangle 11"/>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 name="Rectangle 12"/>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7" name="Rectangle 13"/>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 name="Rectangle 14"/>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 name="Rectangle 15"/>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0" name="Rectangle 16"/>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 name="Rectangle 17"/>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22" name="Rectangle 18"/>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23" name="Rectangle 19"/>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 name="Rectangle 20"/>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5" name="Rectangle 21"/>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 name="Rectangle 22"/>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7" name="Rectangle 23"/>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8" name="Rectangle 24"/>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 name="Rectangle 25"/>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30" name="Rectangle 26"/>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1" name="Rectangle 27"/>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32" name="Rectangle 28"/>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33" name="Group 29"/>
          <p:cNvGrpSpPr>
            <a:grpSpLocks/>
          </p:cNvGrpSpPr>
          <p:nvPr/>
        </p:nvGrpSpPr>
        <p:grpSpPr bwMode="auto">
          <a:xfrm>
            <a:off x="6075390" y="4432304"/>
            <a:ext cx="2209800" cy="1346200"/>
            <a:chOff x="3744" y="3264"/>
            <a:chExt cx="1392" cy="720"/>
          </a:xfrm>
        </p:grpSpPr>
        <p:sp>
          <p:nvSpPr>
            <p:cNvPr id="34" name="Rectangle 3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5" name="Rectangle 3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36" name="Rectangle 3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7" name="Rectangle 3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38" name="Rectangle 3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9" name="Rectangle 3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40" name="Rectangle 3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1" name="Rectangle 3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42" name="Rectangle 3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3" name="Rectangle 3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44" name="Rectangle 4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45" name="Rectangle 4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46" name="Rectangle 4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47" name="Rectangle 4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8" name="Rectangle 4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49" name="Rectangle 4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0" name="Rectangle 4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1" name="Rectangle 4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2" name="Rectangle 4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3" name="Rectangle 4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54" name="Rectangle 5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55" name="Rectangle 5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6" name="Rectangle 5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7" name="Rectangle 5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58" name="Group 58"/>
          <p:cNvGrpSpPr>
            <a:grpSpLocks/>
          </p:cNvGrpSpPr>
          <p:nvPr/>
        </p:nvGrpSpPr>
        <p:grpSpPr bwMode="auto">
          <a:xfrm>
            <a:off x="671540" y="4521204"/>
            <a:ext cx="2209800" cy="1346200"/>
            <a:chOff x="397" y="2942"/>
            <a:chExt cx="1392" cy="848"/>
          </a:xfrm>
        </p:grpSpPr>
        <p:sp>
          <p:nvSpPr>
            <p:cNvPr id="59" name="Rectangle 59"/>
            <p:cNvSpPr>
              <a:spLocks noChangeArrowheads="1"/>
            </p:cNvSpPr>
            <p:nvPr/>
          </p:nvSpPr>
          <p:spPr bwMode="auto">
            <a:xfrm>
              <a:off x="397"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60" name="Rectangle 60"/>
            <p:cNvSpPr>
              <a:spLocks noChangeArrowheads="1"/>
            </p:cNvSpPr>
            <p:nvPr/>
          </p:nvSpPr>
          <p:spPr bwMode="auto">
            <a:xfrm>
              <a:off x="541"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1" name="Rectangle 61"/>
            <p:cNvSpPr>
              <a:spLocks noChangeArrowheads="1"/>
            </p:cNvSpPr>
            <p:nvPr/>
          </p:nvSpPr>
          <p:spPr bwMode="auto">
            <a:xfrm>
              <a:off x="685"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62" name="Rectangle 62"/>
            <p:cNvSpPr>
              <a:spLocks noChangeArrowheads="1"/>
            </p:cNvSpPr>
            <p:nvPr/>
          </p:nvSpPr>
          <p:spPr bwMode="auto">
            <a:xfrm>
              <a:off x="39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63" name="Rectangle 63"/>
            <p:cNvSpPr>
              <a:spLocks noChangeArrowheads="1"/>
            </p:cNvSpPr>
            <p:nvPr/>
          </p:nvSpPr>
          <p:spPr bwMode="auto">
            <a:xfrm>
              <a:off x="541"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4" name="Rectangle 64"/>
            <p:cNvSpPr>
              <a:spLocks noChangeArrowheads="1"/>
            </p:cNvSpPr>
            <p:nvPr/>
          </p:nvSpPr>
          <p:spPr bwMode="auto">
            <a:xfrm>
              <a:off x="685"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65" name="Rectangle 65"/>
            <p:cNvSpPr>
              <a:spLocks noChangeArrowheads="1"/>
            </p:cNvSpPr>
            <p:nvPr/>
          </p:nvSpPr>
          <p:spPr bwMode="auto">
            <a:xfrm>
              <a:off x="829"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6" name="Rectangle 66"/>
            <p:cNvSpPr>
              <a:spLocks noChangeArrowheads="1"/>
            </p:cNvSpPr>
            <p:nvPr/>
          </p:nvSpPr>
          <p:spPr bwMode="auto">
            <a:xfrm>
              <a:off x="973"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67" name="Rectangle 67"/>
            <p:cNvSpPr>
              <a:spLocks noChangeArrowheads="1"/>
            </p:cNvSpPr>
            <p:nvPr/>
          </p:nvSpPr>
          <p:spPr bwMode="auto">
            <a:xfrm>
              <a:off x="111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8" name="Rectangle 68"/>
            <p:cNvSpPr>
              <a:spLocks noChangeArrowheads="1"/>
            </p:cNvSpPr>
            <p:nvPr/>
          </p:nvSpPr>
          <p:spPr bwMode="auto">
            <a:xfrm>
              <a:off x="829"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9" name="Rectangle 69"/>
            <p:cNvSpPr>
              <a:spLocks noChangeArrowheads="1"/>
            </p:cNvSpPr>
            <p:nvPr/>
          </p:nvSpPr>
          <p:spPr bwMode="auto">
            <a:xfrm>
              <a:off x="39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70" name="Rectangle 70"/>
            <p:cNvSpPr>
              <a:spLocks noChangeArrowheads="1"/>
            </p:cNvSpPr>
            <p:nvPr/>
          </p:nvSpPr>
          <p:spPr bwMode="auto">
            <a:xfrm>
              <a:off x="54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1" name="Rectangle 71"/>
            <p:cNvSpPr>
              <a:spLocks noChangeArrowheads="1"/>
            </p:cNvSpPr>
            <p:nvPr/>
          </p:nvSpPr>
          <p:spPr bwMode="auto">
            <a:xfrm>
              <a:off x="68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72" name="Rectangle 72"/>
            <p:cNvSpPr>
              <a:spLocks noChangeArrowheads="1"/>
            </p:cNvSpPr>
            <p:nvPr/>
          </p:nvSpPr>
          <p:spPr bwMode="auto">
            <a:xfrm>
              <a:off x="397"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73" name="Rectangle 73"/>
            <p:cNvSpPr>
              <a:spLocks noChangeArrowheads="1"/>
            </p:cNvSpPr>
            <p:nvPr/>
          </p:nvSpPr>
          <p:spPr bwMode="auto">
            <a:xfrm>
              <a:off x="541"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4" name="Rectangle 74"/>
            <p:cNvSpPr>
              <a:spLocks noChangeArrowheads="1"/>
            </p:cNvSpPr>
            <p:nvPr/>
          </p:nvSpPr>
          <p:spPr bwMode="auto">
            <a:xfrm>
              <a:off x="685"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5" name="Rectangle 75"/>
            <p:cNvSpPr>
              <a:spLocks noChangeArrowheads="1"/>
            </p:cNvSpPr>
            <p:nvPr/>
          </p:nvSpPr>
          <p:spPr bwMode="auto">
            <a:xfrm>
              <a:off x="829"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6" name="Rectangle 76"/>
            <p:cNvSpPr>
              <a:spLocks noChangeArrowheads="1"/>
            </p:cNvSpPr>
            <p:nvPr/>
          </p:nvSpPr>
          <p:spPr bwMode="auto">
            <a:xfrm>
              <a:off x="82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77" name="Rectangle 77"/>
            <p:cNvSpPr>
              <a:spLocks noChangeArrowheads="1"/>
            </p:cNvSpPr>
            <p:nvPr/>
          </p:nvSpPr>
          <p:spPr bwMode="auto">
            <a:xfrm>
              <a:off x="97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8" name="Rectangle 78"/>
            <p:cNvSpPr>
              <a:spLocks noChangeArrowheads="1"/>
            </p:cNvSpPr>
            <p:nvPr/>
          </p:nvSpPr>
          <p:spPr bwMode="auto">
            <a:xfrm>
              <a:off x="111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9" name="Rectangle 79"/>
            <p:cNvSpPr>
              <a:spLocks noChangeArrowheads="1"/>
            </p:cNvSpPr>
            <p:nvPr/>
          </p:nvSpPr>
          <p:spPr bwMode="auto">
            <a:xfrm>
              <a:off x="126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80" name="Rectangle 80"/>
            <p:cNvSpPr>
              <a:spLocks noChangeArrowheads="1"/>
            </p:cNvSpPr>
            <p:nvPr/>
          </p:nvSpPr>
          <p:spPr bwMode="auto">
            <a:xfrm>
              <a:off x="140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1" name="Rectangle 81"/>
            <p:cNvSpPr>
              <a:spLocks noChangeArrowheads="1"/>
            </p:cNvSpPr>
            <p:nvPr/>
          </p:nvSpPr>
          <p:spPr bwMode="auto">
            <a:xfrm>
              <a:off x="154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82" name="Rectangle 82"/>
            <p:cNvSpPr>
              <a:spLocks noChangeArrowheads="1"/>
            </p:cNvSpPr>
            <p:nvPr/>
          </p:nvSpPr>
          <p:spPr bwMode="auto">
            <a:xfrm>
              <a:off x="169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83" name="Group 83"/>
          <p:cNvGrpSpPr>
            <a:grpSpLocks/>
          </p:cNvGrpSpPr>
          <p:nvPr/>
        </p:nvGrpSpPr>
        <p:grpSpPr bwMode="auto">
          <a:xfrm>
            <a:off x="6075390" y="4432304"/>
            <a:ext cx="2209800" cy="1346200"/>
            <a:chOff x="3744" y="3264"/>
            <a:chExt cx="1392" cy="720"/>
          </a:xfrm>
        </p:grpSpPr>
        <p:sp>
          <p:nvSpPr>
            <p:cNvPr id="84" name="Rectangle 84"/>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5" name="Rectangle 85"/>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86" name="Rectangle 86"/>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7" name="Rectangle 87"/>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88" name="Rectangle 88"/>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9" name="Rectangle 89"/>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90" name="Rectangle 90"/>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1" name="Rectangle 91"/>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92" name="Rectangle 92"/>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3" name="Rectangle 93"/>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94" name="Rectangle 94"/>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95" name="Rectangle 95"/>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96" name="Rectangle 96"/>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97" name="Rectangle 97"/>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8" name="Rectangle 98"/>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99" name="Rectangle 99"/>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0" name="Rectangle 100"/>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1" name="Rectangle 101"/>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2" name="Rectangle 102"/>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3" name="Rectangle 103"/>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04" name="Rectangle 104"/>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05" name="Rectangle 105"/>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6" name="Rectangle 106"/>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107"/>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08" name="Group 108"/>
          <p:cNvGrpSpPr>
            <a:grpSpLocks/>
          </p:cNvGrpSpPr>
          <p:nvPr/>
        </p:nvGrpSpPr>
        <p:grpSpPr bwMode="auto">
          <a:xfrm>
            <a:off x="593752" y="4432304"/>
            <a:ext cx="2362200" cy="1524000"/>
            <a:chOff x="2352" y="1632"/>
            <a:chExt cx="1488" cy="816"/>
          </a:xfrm>
        </p:grpSpPr>
        <p:sp>
          <p:nvSpPr>
            <p:cNvPr id="109" name="Rectangle 109"/>
            <p:cNvSpPr>
              <a:spLocks noChangeArrowheads="1"/>
            </p:cNvSpPr>
            <p:nvPr/>
          </p:nvSpPr>
          <p:spPr bwMode="auto">
            <a:xfrm>
              <a:off x="2352" y="1632"/>
              <a:ext cx="1488" cy="816"/>
            </a:xfrm>
            <a:prstGeom prst="rect">
              <a:avLst/>
            </a:prstGeom>
            <a:solidFill>
              <a:schemeClr val="bg1"/>
            </a:solidFill>
            <a:ln w="9525">
              <a:noFill/>
              <a:miter lim="800000"/>
              <a:headEnd/>
              <a:tailEnd/>
            </a:ln>
          </p:spPr>
          <p:txBody>
            <a:bodyPr wrap="none" anchor="ctr"/>
            <a:lstStyle/>
            <a:p>
              <a:endParaRPr lang="ja-JP" altLang="en-US"/>
            </a:p>
          </p:txBody>
        </p:sp>
        <p:grpSp>
          <p:nvGrpSpPr>
            <p:cNvPr id="110" name="Group 110"/>
            <p:cNvGrpSpPr>
              <a:grpSpLocks/>
            </p:cNvGrpSpPr>
            <p:nvPr/>
          </p:nvGrpSpPr>
          <p:grpSpPr bwMode="auto">
            <a:xfrm>
              <a:off x="2400" y="1680"/>
              <a:ext cx="1392" cy="720"/>
              <a:chOff x="1296" y="2592"/>
              <a:chExt cx="1392" cy="720"/>
            </a:xfrm>
          </p:grpSpPr>
          <p:sp>
            <p:nvSpPr>
              <p:cNvPr id="111" name="Rectangle 111"/>
              <p:cNvSpPr>
                <a:spLocks noChangeArrowheads="1"/>
              </p:cNvSpPr>
              <p:nvPr/>
            </p:nvSpPr>
            <p:spPr bwMode="auto">
              <a:xfrm>
                <a:off x="1296" y="259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2" name="Rectangle 112"/>
              <p:cNvSpPr>
                <a:spLocks noChangeArrowheads="1"/>
              </p:cNvSpPr>
              <p:nvPr/>
            </p:nvSpPr>
            <p:spPr bwMode="auto">
              <a:xfrm>
                <a:off x="1440" y="259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3" name="Rectangle 113"/>
              <p:cNvSpPr>
                <a:spLocks noChangeArrowheads="1"/>
              </p:cNvSpPr>
              <p:nvPr/>
            </p:nvSpPr>
            <p:spPr bwMode="auto">
              <a:xfrm>
                <a:off x="1584" y="259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14" name="Rectangle 114"/>
              <p:cNvSpPr>
                <a:spLocks noChangeArrowheads="1"/>
              </p:cNvSpPr>
              <p:nvPr/>
            </p:nvSpPr>
            <p:spPr bwMode="auto">
              <a:xfrm>
                <a:off x="1296"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5" name="Rectangle 115"/>
              <p:cNvSpPr>
                <a:spLocks noChangeArrowheads="1"/>
              </p:cNvSpPr>
              <p:nvPr/>
            </p:nvSpPr>
            <p:spPr bwMode="auto">
              <a:xfrm>
                <a:off x="1440"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6" name="Rectangle 116"/>
              <p:cNvSpPr>
                <a:spLocks noChangeArrowheads="1"/>
              </p:cNvSpPr>
              <p:nvPr/>
            </p:nvSpPr>
            <p:spPr bwMode="auto">
              <a:xfrm>
                <a:off x="1584"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7" name="Rectangle 117"/>
              <p:cNvSpPr>
                <a:spLocks noChangeArrowheads="1"/>
              </p:cNvSpPr>
              <p:nvPr/>
            </p:nvSpPr>
            <p:spPr bwMode="auto">
              <a:xfrm>
                <a:off x="1728"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8" name="Rectangle 118"/>
              <p:cNvSpPr>
                <a:spLocks noChangeArrowheads="1"/>
              </p:cNvSpPr>
              <p:nvPr/>
            </p:nvSpPr>
            <p:spPr bwMode="auto">
              <a:xfrm>
                <a:off x="1872"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9" name="Rectangle 119"/>
              <p:cNvSpPr>
                <a:spLocks noChangeArrowheads="1"/>
              </p:cNvSpPr>
              <p:nvPr/>
            </p:nvSpPr>
            <p:spPr bwMode="auto">
              <a:xfrm>
                <a:off x="2016"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0" name="Rectangle 120"/>
              <p:cNvSpPr>
                <a:spLocks noChangeArrowheads="1"/>
              </p:cNvSpPr>
              <p:nvPr/>
            </p:nvSpPr>
            <p:spPr bwMode="auto">
              <a:xfrm>
                <a:off x="1728" y="259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1" name="Rectangle 121"/>
              <p:cNvSpPr>
                <a:spLocks noChangeArrowheads="1"/>
              </p:cNvSpPr>
              <p:nvPr/>
            </p:nvSpPr>
            <p:spPr bwMode="auto">
              <a:xfrm>
                <a:off x="1296"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22" name="Rectangle 122"/>
              <p:cNvSpPr>
                <a:spLocks noChangeArrowheads="1"/>
              </p:cNvSpPr>
              <p:nvPr/>
            </p:nvSpPr>
            <p:spPr bwMode="auto">
              <a:xfrm>
                <a:off x="1440"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3" name="Rectangle 123"/>
              <p:cNvSpPr>
                <a:spLocks noChangeArrowheads="1"/>
              </p:cNvSpPr>
              <p:nvPr/>
            </p:nvSpPr>
            <p:spPr bwMode="auto">
              <a:xfrm>
                <a:off x="1584"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24" name="Rectangle 124"/>
              <p:cNvSpPr>
                <a:spLocks noChangeArrowheads="1"/>
              </p:cNvSpPr>
              <p:nvPr/>
            </p:nvSpPr>
            <p:spPr bwMode="auto">
              <a:xfrm>
                <a:off x="1296" y="316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25" name="Rectangle 125"/>
              <p:cNvSpPr>
                <a:spLocks noChangeArrowheads="1"/>
              </p:cNvSpPr>
              <p:nvPr/>
            </p:nvSpPr>
            <p:spPr bwMode="auto">
              <a:xfrm>
                <a:off x="1440" y="316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6" name="Rectangle 126"/>
              <p:cNvSpPr>
                <a:spLocks noChangeArrowheads="1"/>
              </p:cNvSpPr>
              <p:nvPr/>
            </p:nvSpPr>
            <p:spPr bwMode="auto">
              <a:xfrm>
                <a:off x="1584" y="316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27" name="Rectangle 127"/>
              <p:cNvSpPr>
                <a:spLocks noChangeArrowheads="1"/>
              </p:cNvSpPr>
              <p:nvPr/>
            </p:nvSpPr>
            <p:spPr bwMode="auto">
              <a:xfrm>
                <a:off x="1728" y="316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8" name="Rectangle 128"/>
              <p:cNvSpPr>
                <a:spLocks noChangeArrowheads="1"/>
              </p:cNvSpPr>
              <p:nvPr/>
            </p:nvSpPr>
            <p:spPr bwMode="auto">
              <a:xfrm>
                <a:off x="1728"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29" name="Rectangle 129"/>
              <p:cNvSpPr>
                <a:spLocks noChangeArrowheads="1"/>
              </p:cNvSpPr>
              <p:nvPr/>
            </p:nvSpPr>
            <p:spPr bwMode="auto">
              <a:xfrm>
                <a:off x="1872"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30" name="Rectangle 130"/>
              <p:cNvSpPr>
                <a:spLocks noChangeArrowheads="1"/>
              </p:cNvSpPr>
              <p:nvPr/>
            </p:nvSpPr>
            <p:spPr bwMode="auto">
              <a:xfrm>
                <a:off x="2016"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1" name="Rectangle 131"/>
              <p:cNvSpPr>
                <a:spLocks noChangeArrowheads="1"/>
              </p:cNvSpPr>
              <p:nvPr/>
            </p:nvSpPr>
            <p:spPr bwMode="auto">
              <a:xfrm>
                <a:off x="2160"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32" name="Rectangle 132"/>
              <p:cNvSpPr>
                <a:spLocks noChangeArrowheads="1"/>
              </p:cNvSpPr>
              <p:nvPr/>
            </p:nvSpPr>
            <p:spPr bwMode="auto">
              <a:xfrm>
                <a:off x="2304"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3" name="Rectangle 133"/>
              <p:cNvSpPr>
                <a:spLocks noChangeArrowheads="1"/>
              </p:cNvSpPr>
              <p:nvPr/>
            </p:nvSpPr>
            <p:spPr bwMode="auto">
              <a:xfrm>
                <a:off x="2448"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34" name="Rectangle 134"/>
              <p:cNvSpPr>
                <a:spLocks noChangeArrowheads="1"/>
              </p:cNvSpPr>
              <p:nvPr/>
            </p:nvSpPr>
            <p:spPr bwMode="auto">
              <a:xfrm>
                <a:off x="2592"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135" name="Group 135"/>
          <p:cNvGrpSpPr>
            <a:grpSpLocks/>
          </p:cNvGrpSpPr>
          <p:nvPr/>
        </p:nvGrpSpPr>
        <p:grpSpPr bwMode="auto">
          <a:xfrm>
            <a:off x="5919815" y="4340229"/>
            <a:ext cx="2438400" cy="1524000"/>
            <a:chOff x="4128" y="1200"/>
            <a:chExt cx="1536" cy="816"/>
          </a:xfrm>
        </p:grpSpPr>
        <p:sp>
          <p:nvSpPr>
            <p:cNvPr id="136" name="Rectangle 136"/>
            <p:cNvSpPr>
              <a:spLocks noChangeArrowheads="1"/>
            </p:cNvSpPr>
            <p:nvPr/>
          </p:nvSpPr>
          <p:spPr bwMode="auto">
            <a:xfrm>
              <a:off x="4128" y="1200"/>
              <a:ext cx="1536" cy="816"/>
            </a:xfrm>
            <a:prstGeom prst="rect">
              <a:avLst/>
            </a:prstGeom>
            <a:solidFill>
              <a:schemeClr val="bg1"/>
            </a:solidFill>
            <a:ln w="9525">
              <a:noFill/>
              <a:miter lim="800000"/>
              <a:headEnd/>
              <a:tailEnd/>
            </a:ln>
          </p:spPr>
          <p:txBody>
            <a:bodyPr wrap="none" anchor="ctr"/>
            <a:lstStyle/>
            <a:p>
              <a:endParaRPr lang="ja-JP" altLang="en-US"/>
            </a:p>
          </p:txBody>
        </p:sp>
        <p:grpSp>
          <p:nvGrpSpPr>
            <p:cNvPr id="137" name="Group 137"/>
            <p:cNvGrpSpPr>
              <a:grpSpLocks/>
            </p:cNvGrpSpPr>
            <p:nvPr/>
          </p:nvGrpSpPr>
          <p:grpSpPr bwMode="auto">
            <a:xfrm>
              <a:off x="4224" y="1248"/>
              <a:ext cx="1392" cy="720"/>
              <a:chOff x="3744" y="3264"/>
              <a:chExt cx="1392" cy="720"/>
            </a:xfrm>
          </p:grpSpPr>
          <p:sp>
            <p:nvSpPr>
              <p:cNvPr id="138" name="Rectangle 138"/>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9" name="Rectangle 139"/>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40" name="Rectangle 140"/>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1" name="Rectangle 141"/>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42" name="Rectangle 142"/>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3" name="Rectangle 143"/>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44" name="Rectangle 144"/>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5" name="Rectangle 145"/>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46" name="Rectangle 146"/>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7" name="Rectangle 147"/>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48" name="Rectangle 148"/>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49" name="Rectangle 149"/>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0" name="Rectangle 150"/>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51" name="Rectangle 151"/>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2" name="Rectangle 152"/>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53" name="Rectangle 153"/>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4" name="Rectangle 154"/>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55" name="Rectangle 155"/>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6" name="Rectangle 156"/>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7" name="Rectangle 157"/>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58" name="Rectangle 158"/>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9" name="Rectangle 159"/>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60" name="Rectangle 160"/>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1" name="Rectangle 161"/>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162" name="Group 162"/>
          <p:cNvGrpSpPr>
            <a:grpSpLocks/>
          </p:cNvGrpSpPr>
          <p:nvPr/>
        </p:nvGrpSpPr>
        <p:grpSpPr bwMode="auto">
          <a:xfrm>
            <a:off x="593752" y="4425954"/>
            <a:ext cx="2362200" cy="1524000"/>
            <a:chOff x="3696" y="1008"/>
            <a:chExt cx="1488" cy="816"/>
          </a:xfrm>
        </p:grpSpPr>
        <p:sp>
          <p:nvSpPr>
            <p:cNvPr id="163" name="Rectangle 163"/>
            <p:cNvSpPr>
              <a:spLocks noChangeArrowheads="1"/>
            </p:cNvSpPr>
            <p:nvPr/>
          </p:nvSpPr>
          <p:spPr bwMode="auto">
            <a:xfrm>
              <a:off x="3696" y="1008"/>
              <a:ext cx="1488" cy="816"/>
            </a:xfrm>
            <a:prstGeom prst="rect">
              <a:avLst/>
            </a:prstGeom>
            <a:solidFill>
              <a:schemeClr val="bg1"/>
            </a:solidFill>
            <a:ln w="9525">
              <a:noFill/>
              <a:miter lim="800000"/>
              <a:headEnd/>
              <a:tailEnd/>
            </a:ln>
          </p:spPr>
          <p:txBody>
            <a:bodyPr wrap="none" anchor="ctr"/>
            <a:lstStyle/>
            <a:p>
              <a:endParaRPr lang="ja-JP" altLang="en-US"/>
            </a:p>
          </p:txBody>
        </p:sp>
        <p:sp>
          <p:nvSpPr>
            <p:cNvPr id="164" name="Rectangle 164"/>
            <p:cNvSpPr>
              <a:spLocks noChangeArrowheads="1"/>
            </p:cNvSpPr>
            <p:nvPr/>
          </p:nvSpPr>
          <p:spPr bwMode="auto">
            <a:xfrm>
              <a:off x="3744" y="1056"/>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65" name="Rectangle 165"/>
            <p:cNvSpPr>
              <a:spLocks noChangeArrowheads="1"/>
            </p:cNvSpPr>
            <p:nvPr/>
          </p:nvSpPr>
          <p:spPr bwMode="auto">
            <a:xfrm>
              <a:off x="3888" y="105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6" name="Rectangle 166"/>
            <p:cNvSpPr>
              <a:spLocks noChangeArrowheads="1"/>
            </p:cNvSpPr>
            <p:nvPr/>
          </p:nvSpPr>
          <p:spPr bwMode="auto">
            <a:xfrm>
              <a:off x="4032" y="1056"/>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67" name="Rectangle 167"/>
            <p:cNvSpPr>
              <a:spLocks noChangeArrowheads="1"/>
            </p:cNvSpPr>
            <p:nvPr/>
          </p:nvSpPr>
          <p:spPr bwMode="auto">
            <a:xfrm>
              <a:off x="3744"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68" name="Rectangle 168"/>
            <p:cNvSpPr>
              <a:spLocks noChangeArrowheads="1"/>
            </p:cNvSpPr>
            <p:nvPr/>
          </p:nvSpPr>
          <p:spPr bwMode="auto">
            <a:xfrm>
              <a:off x="3888"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9" name="Rectangle 169"/>
            <p:cNvSpPr>
              <a:spLocks noChangeArrowheads="1"/>
            </p:cNvSpPr>
            <p:nvPr/>
          </p:nvSpPr>
          <p:spPr bwMode="auto">
            <a:xfrm>
              <a:off x="4032"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0" name="Rectangle 170"/>
            <p:cNvSpPr>
              <a:spLocks noChangeArrowheads="1"/>
            </p:cNvSpPr>
            <p:nvPr/>
          </p:nvSpPr>
          <p:spPr bwMode="auto">
            <a:xfrm>
              <a:off x="4176"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1" name="Rectangle 171"/>
            <p:cNvSpPr>
              <a:spLocks noChangeArrowheads="1"/>
            </p:cNvSpPr>
            <p:nvPr/>
          </p:nvSpPr>
          <p:spPr bwMode="auto">
            <a:xfrm>
              <a:off x="4320"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2" name="Rectangle 172"/>
            <p:cNvSpPr>
              <a:spLocks noChangeArrowheads="1"/>
            </p:cNvSpPr>
            <p:nvPr/>
          </p:nvSpPr>
          <p:spPr bwMode="auto">
            <a:xfrm>
              <a:off x="4464"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3" name="Rectangle 173"/>
            <p:cNvSpPr>
              <a:spLocks noChangeArrowheads="1"/>
            </p:cNvSpPr>
            <p:nvPr/>
          </p:nvSpPr>
          <p:spPr bwMode="auto">
            <a:xfrm>
              <a:off x="4176" y="105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4" name="Rectangle 174"/>
            <p:cNvSpPr>
              <a:spLocks noChangeArrowheads="1"/>
            </p:cNvSpPr>
            <p:nvPr/>
          </p:nvSpPr>
          <p:spPr bwMode="auto">
            <a:xfrm>
              <a:off x="3744"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75" name="Rectangle 175"/>
            <p:cNvSpPr>
              <a:spLocks noChangeArrowheads="1"/>
            </p:cNvSpPr>
            <p:nvPr/>
          </p:nvSpPr>
          <p:spPr bwMode="auto">
            <a:xfrm>
              <a:off x="3888"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6" name="Rectangle 176"/>
            <p:cNvSpPr>
              <a:spLocks noChangeArrowheads="1"/>
            </p:cNvSpPr>
            <p:nvPr/>
          </p:nvSpPr>
          <p:spPr bwMode="auto">
            <a:xfrm>
              <a:off x="4032"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7" name="Rectangle 177"/>
            <p:cNvSpPr>
              <a:spLocks noChangeArrowheads="1"/>
            </p:cNvSpPr>
            <p:nvPr/>
          </p:nvSpPr>
          <p:spPr bwMode="auto">
            <a:xfrm>
              <a:off x="3744" y="1632"/>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178" name="Rectangle 178"/>
            <p:cNvSpPr>
              <a:spLocks noChangeArrowheads="1"/>
            </p:cNvSpPr>
            <p:nvPr/>
          </p:nvSpPr>
          <p:spPr bwMode="auto">
            <a:xfrm>
              <a:off x="3888" y="1632"/>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9" name="Rectangle 179"/>
            <p:cNvSpPr>
              <a:spLocks noChangeArrowheads="1"/>
            </p:cNvSpPr>
            <p:nvPr/>
          </p:nvSpPr>
          <p:spPr bwMode="auto">
            <a:xfrm>
              <a:off x="4032" y="1632"/>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80" name="Rectangle 180"/>
            <p:cNvSpPr>
              <a:spLocks noChangeArrowheads="1"/>
            </p:cNvSpPr>
            <p:nvPr/>
          </p:nvSpPr>
          <p:spPr bwMode="auto">
            <a:xfrm>
              <a:off x="4176" y="1632"/>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1" name="Rectangle 181"/>
            <p:cNvSpPr>
              <a:spLocks noChangeArrowheads="1"/>
            </p:cNvSpPr>
            <p:nvPr/>
          </p:nvSpPr>
          <p:spPr bwMode="auto">
            <a:xfrm>
              <a:off x="4176"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82" name="Rectangle 182"/>
            <p:cNvSpPr>
              <a:spLocks noChangeArrowheads="1"/>
            </p:cNvSpPr>
            <p:nvPr/>
          </p:nvSpPr>
          <p:spPr bwMode="auto">
            <a:xfrm>
              <a:off x="4320"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83" name="Rectangle 183"/>
            <p:cNvSpPr>
              <a:spLocks noChangeArrowheads="1"/>
            </p:cNvSpPr>
            <p:nvPr/>
          </p:nvSpPr>
          <p:spPr bwMode="auto">
            <a:xfrm>
              <a:off x="4464"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4" name="Rectangle 184"/>
            <p:cNvSpPr>
              <a:spLocks noChangeArrowheads="1"/>
            </p:cNvSpPr>
            <p:nvPr/>
          </p:nvSpPr>
          <p:spPr bwMode="auto">
            <a:xfrm>
              <a:off x="4608"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85" name="Rectangle 185"/>
            <p:cNvSpPr>
              <a:spLocks noChangeArrowheads="1"/>
            </p:cNvSpPr>
            <p:nvPr/>
          </p:nvSpPr>
          <p:spPr bwMode="auto">
            <a:xfrm>
              <a:off x="4752"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6" name="Rectangle 186"/>
            <p:cNvSpPr>
              <a:spLocks noChangeArrowheads="1"/>
            </p:cNvSpPr>
            <p:nvPr/>
          </p:nvSpPr>
          <p:spPr bwMode="auto">
            <a:xfrm>
              <a:off x="4896"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87" name="Rectangle 187"/>
            <p:cNvSpPr>
              <a:spLocks noChangeArrowheads="1"/>
            </p:cNvSpPr>
            <p:nvPr/>
          </p:nvSpPr>
          <p:spPr bwMode="auto">
            <a:xfrm>
              <a:off x="5040"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88" name="Group 188"/>
          <p:cNvGrpSpPr>
            <a:grpSpLocks/>
          </p:cNvGrpSpPr>
          <p:nvPr/>
        </p:nvGrpSpPr>
        <p:grpSpPr bwMode="auto">
          <a:xfrm>
            <a:off x="5918227" y="4340229"/>
            <a:ext cx="2438400" cy="1524000"/>
            <a:chOff x="3888" y="1248"/>
            <a:chExt cx="1536" cy="816"/>
          </a:xfrm>
        </p:grpSpPr>
        <p:sp>
          <p:nvSpPr>
            <p:cNvPr id="189" name="Rectangle 189"/>
            <p:cNvSpPr>
              <a:spLocks noChangeArrowheads="1"/>
            </p:cNvSpPr>
            <p:nvPr/>
          </p:nvSpPr>
          <p:spPr bwMode="auto">
            <a:xfrm>
              <a:off x="3888" y="1248"/>
              <a:ext cx="1536" cy="816"/>
            </a:xfrm>
            <a:prstGeom prst="rect">
              <a:avLst/>
            </a:prstGeom>
            <a:solidFill>
              <a:schemeClr val="bg1"/>
            </a:solidFill>
            <a:ln w="9525">
              <a:noFill/>
              <a:miter lim="800000"/>
              <a:headEnd/>
              <a:tailEnd/>
            </a:ln>
          </p:spPr>
          <p:txBody>
            <a:bodyPr wrap="none" anchor="ctr"/>
            <a:lstStyle/>
            <a:p>
              <a:endParaRPr lang="ja-JP" altLang="en-US"/>
            </a:p>
          </p:txBody>
        </p:sp>
        <p:sp>
          <p:nvSpPr>
            <p:cNvPr id="190" name="Rectangle 190"/>
            <p:cNvSpPr>
              <a:spLocks noChangeArrowheads="1"/>
            </p:cNvSpPr>
            <p:nvPr/>
          </p:nvSpPr>
          <p:spPr bwMode="auto">
            <a:xfrm>
              <a:off x="3984" y="129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1" name="Rectangle 191"/>
            <p:cNvSpPr>
              <a:spLocks noChangeArrowheads="1"/>
            </p:cNvSpPr>
            <p:nvPr/>
          </p:nvSpPr>
          <p:spPr bwMode="auto">
            <a:xfrm>
              <a:off x="3984"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92" name="Rectangle 192"/>
            <p:cNvSpPr>
              <a:spLocks noChangeArrowheads="1"/>
            </p:cNvSpPr>
            <p:nvPr/>
          </p:nvSpPr>
          <p:spPr bwMode="auto">
            <a:xfrm>
              <a:off x="4128"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3" name="Rectangle 193"/>
            <p:cNvSpPr>
              <a:spLocks noChangeArrowheads="1"/>
            </p:cNvSpPr>
            <p:nvPr/>
          </p:nvSpPr>
          <p:spPr bwMode="auto">
            <a:xfrm>
              <a:off x="4272"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94" name="Rectangle 194"/>
            <p:cNvSpPr>
              <a:spLocks noChangeArrowheads="1"/>
            </p:cNvSpPr>
            <p:nvPr/>
          </p:nvSpPr>
          <p:spPr bwMode="auto">
            <a:xfrm>
              <a:off x="4416"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5" name="Rectangle 195"/>
            <p:cNvSpPr>
              <a:spLocks noChangeArrowheads="1"/>
            </p:cNvSpPr>
            <p:nvPr/>
          </p:nvSpPr>
          <p:spPr bwMode="auto">
            <a:xfrm>
              <a:off x="4560"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96" name="Rectangle 196"/>
            <p:cNvSpPr>
              <a:spLocks noChangeArrowheads="1"/>
            </p:cNvSpPr>
            <p:nvPr/>
          </p:nvSpPr>
          <p:spPr bwMode="auto">
            <a:xfrm>
              <a:off x="4704"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7" name="Rectangle 197"/>
            <p:cNvSpPr>
              <a:spLocks noChangeArrowheads="1"/>
            </p:cNvSpPr>
            <p:nvPr/>
          </p:nvSpPr>
          <p:spPr bwMode="auto">
            <a:xfrm>
              <a:off x="3984"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98" name="Rectangle 198"/>
            <p:cNvSpPr>
              <a:spLocks noChangeArrowheads="1"/>
            </p:cNvSpPr>
            <p:nvPr/>
          </p:nvSpPr>
          <p:spPr bwMode="auto">
            <a:xfrm>
              <a:off x="4128"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9" name="Rectangle 199"/>
            <p:cNvSpPr>
              <a:spLocks noChangeArrowheads="1"/>
            </p:cNvSpPr>
            <p:nvPr/>
          </p:nvSpPr>
          <p:spPr bwMode="auto">
            <a:xfrm>
              <a:off x="4272"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00" name="Rectangle 200"/>
            <p:cNvSpPr>
              <a:spLocks noChangeArrowheads="1"/>
            </p:cNvSpPr>
            <p:nvPr/>
          </p:nvSpPr>
          <p:spPr bwMode="auto">
            <a:xfrm>
              <a:off x="3984" y="1872"/>
              <a:ext cx="33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201" name="Rectangle 201"/>
            <p:cNvSpPr>
              <a:spLocks noChangeArrowheads="1"/>
            </p:cNvSpPr>
            <p:nvPr/>
          </p:nvSpPr>
          <p:spPr bwMode="auto">
            <a:xfrm>
              <a:off x="4416"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02" name="Rectangle 202"/>
            <p:cNvSpPr>
              <a:spLocks noChangeArrowheads="1"/>
            </p:cNvSpPr>
            <p:nvPr/>
          </p:nvSpPr>
          <p:spPr bwMode="auto">
            <a:xfrm>
              <a:off x="4560"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03" name="Rectangle 203"/>
            <p:cNvSpPr>
              <a:spLocks noChangeArrowheads="1"/>
            </p:cNvSpPr>
            <p:nvPr/>
          </p:nvSpPr>
          <p:spPr bwMode="auto">
            <a:xfrm>
              <a:off x="4704"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4" name="Rectangle 204"/>
            <p:cNvSpPr>
              <a:spLocks noChangeArrowheads="1"/>
            </p:cNvSpPr>
            <p:nvPr/>
          </p:nvSpPr>
          <p:spPr bwMode="auto">
            <a:xfrm>
              <a:off x="4848"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05" name="Rectangle 205"/>
            <p:cNvSpPr>
              <a:spLocks noChangeArrowheads="1"/>
            </p:cNvSpPr>
            <p:nvPr/>
          </p:nvSpPr>
          <p:spPr bwMode="auto">
            <a:xfrm>
              <a:off x="4992"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6" name="Rectangle 206"/>
            <p:cNvSpPr>
              <a:spLocks noChangeArrowheads="1"/>
            </p:cNvSpPr>
            <p:nvPr/>
          </p:nvSpPr>
          <p:spPr bwMode="auto">
            <a:xfrm>
              <a:off x="5136"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07" name="Rectangle 207"/>
            <p:cNvSpPr>
              <a:spLocks noChangeArrowheads="1"/>
            </p:cNvSpPr>
            <p:nvPr/>
          </p:nvSpPr>
          <p:spPr bwMode="auto">
            <a:xfrm>
              <a:off x="5280"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8" name="Rectangle 208"/>
            <p:cNvSpPr>
              <a:spLocks noChangeArrowheads="1"/>
            </p:cNvSpPr>
            <p:nvPr/>
          </p:nvSpPr>
          <p:spPr bwMode="auto">
            <a:xfrm>
              <a:off x="4368" y="1872"/>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9" name="Rectangle 209"/>
            <p:cNvSpPr>
              <a:spLocks noChangeArrowheads="1"/>
            </p:cNvSpPr>
            <p:nvPr/>
          </p:nvSpPr>
          <p:spPr bwMode="auto">
            <a:xfrm>
              <a:off x="4512" y="1872"/>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10" name="Rectangle 210"/>
            <p:cNvSpPr>
              <a:spLocks noChangeArrowheads="1"/>
            </p:cNvSpPr>
            <p:nvPr/>
          </p:nvSpPr>
          <p:spPr bwMode="auto">
            <a:xfrm>
              <a:off x="4656" y="1872"/>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11" name="Rectangle 211"/>
            <p:cNvSpPr>
              <a:spLocks noChangeArrowheads="1"/>
            </p:cNvSpPr>
            <p:nvPr/>
          </p:nvSpPr>
          <p:spPr bwMode="auto">
            <a:xfrm>
              <a:off x="4800" y="1872"/>
              <a:ext cx="96" cy="144"/>
            </a:xfrm>
            <a:prstGeom prst="rect">
              <a:avLst/>
            </a:prstGeom>
            <a:solidFill>
              <a:srgbClr val="00B05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12" name="Rectangle 212"/>
            <p:cNvSpPr>
              <a:spLocks noChangeArrowheads="1"/>
            </p:cNvSpPr>
            <p:nvPr/>
          </p:nvSpPr>
          <p:spPr bwMode="auto">
            <a:xfrm>
              <a:off x="4944" y="1872"/>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3" name="Rectangle 213"/>
            <p:cNvSpPr>
              <a:spLocks noChangeArrowheads="1"/>
            </p:cNvSpPr>
            <p:nvPr/>
          </p:nvSpPr>
          <p:spPr bwMode="auto">
            <a:xfrm>
              <a:off x="5088" y="187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grpSp>
      <p:sp>
        <p:nvSpPr>
          <p:cNvPr id="214"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15"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216"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17"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
        <p:nvSpPr>
          <p:cNvPr id="218" name="スライド番号プレースホルダ 217"/>
          <p:cNvSpPr>
            <a:spLocks noGrp="1"/>
          </p:cNvSpPr>
          <p:nvPr>
            <p:ph type="sldNum" sz="quarter" idx="12"/>
          </p:nvPr>
        </p:nvSpPr>
        <p:spPr/>
        <p:txBody>
          <a:bodyPr/>
          <a:lstStyle/>
          <a:p>
            <a:fld id="{01B41DA1-4BC7-4A93-B2D9-204A740202E2}" type="slidenum">
              <a:rPr lang="en-US" altLang="ja-JP" smtClean="0"/>
              <a:pPr/>
              <a:t>11</a:t>
            </a:fld>
            <a:endParaRPr lang="en-US" altLang="ja-JP"/>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CCFinderX</a:t>
            </a:r>
            <a:r>
              <a:rPr lang="ja-JP" altLang="en-US" dirty="0" smtClean="0"/>
              <a:t>のクローン検出手順</a:t>
            </a:r>
            <a:endParaRPr kumimoji="1" lang="ja-JP" altLang="en-US" dirty="0"/>
          </a:p>
        </p:txBody>
      </p:sp>
      <p:sp>
        <p:nvSpPr>
          <p:cNvPr id="3" name="コンテンツ プレースホルダ 2"/>
          <p:cNvSpPr>
            <a:spLocks noGrp="1"/>
          </p:cNvSpPr>
          <p:nvPr>
            <p:ph idx="1"/>
          </p:nvPr>
        </p:nvSpPr>
        <p:spPr/>
        <p:txBody>
          <a:bodyPr/>
          <a:lstStyle/>
          <a:p>
            <a:r>
              <a:rPr lang="ja-JP" altLang="en-US" sz="2400" dirty="0" smtClean="0"/>
              <a:t>トークン解析</a:t>
            </a:r>
            <a:endParaRPr lang="en-US" altLang="ja-JP" sz="2400" dirty="0" smtClean="0"/>
          </a:p>
          <a:p>
            <a:pPr lvl="1"/>
            <a:r>
              <a:rPr lang="ja-JP" altLang="en-US" sz="2000" dirty="0" smtClean="0"/>
              <a:t>プログラミング言語の字句規則に従ってトークンに分割する</a:t>
            </a:r>
            <a:endParaRPr lang="en-US" altLang="ja-JP" sz="2000" dirty="0" smtClean="0"/>
          </a:p>
          <a:p>
            <a:r>
              <a:rPr lang="ja-JP" altLang="en-US" sz="2400" dirty="0" smtClean="0"/>
              <a:t>トークン変換</a:t>
            </a:r>
            <a:endParaRPr lang="en-US" altLang="ja-JP" sz="2400" dirty="0" smtClean="0"/>
          </a:p>
          <a:p>
            <a:pPr lvl="1"/>
            <a:r>
              <a:rPr lang="ja-JP" altLang="en-US" sz="2000" dirty="0" smtClean="0"/>
              <a:t>変数</a:t>
            </a:r>
            <a:r>
              <a:rPr lang="en-US" altLang="ja-JP" sz="2000" dirty="0" smtClean="0"/>
              <a:t>(p),</a:t>
            </a:r>
            <a:r>
              <a:rPr lang="ja-JP" altLang="en-US" sz="2000" dirty="0" smtClean="0"/>
              <a:t>定数</a:t>
            </a:r>
            <a:r>
              <a:rPr lang="en-US" altLang="ja-JP" sz="2000" dirty="0" smtClean="0"/>
              <a:t>(</a:t>
            </a:r>
            <a:r>
              <a:rPr lang="en-US" altLang="ja-JP" sz="2000" dirty="0" err="1" smtClean="0"/>
              <a:t>i</a:t>
            </a:r>
            <a:r>
              <a:rPr lang="en-US" altLang="ja-JP" sz="2000" dirty="0" smtClean="0"/>
              <a:t>),</a:t>
            </a:r>
            <a:r>
              <a:rPr lang="ja-JP" altLang="en-US" sz="2000" dirty="0" smtClean="0"/>
              <a:t>型</a:t>
            </a:r>
            <a:r>
              <a:rPr lang="en-US" altLang="ja-JP" sz="2000" dirty="0" smtClean="0"/>
              <a:t>(t)</a:t>
            </a:r>
            <a:r>
              <a:rPr lang="ja-JP" altLang="en-US" sz="2000" dirty="0" smtClean="0"/>
              <a:t>といった種類ごとにトークンを置換する</a:t>
            </a:r>
            <a:endParaRPr lang="en-US" altLang="ja-JP" sz="2000" dirty="0" smtClean="0"/>
          </a:p>
          <a:p>
            <a:r>
              <a:rPr lang="ja-JP" altLang="en-US" sz="2400" dirty="0" smtClean="0"/>
              <a:t>マッチング</a:t>
            </a:r>
            <a:endParaRPr lang="en-US" altLang="ja-JP" sz="2400" dirty="0" smtClean="0"/>
          </a:p>
          <a:p>
            <a:pPr lvl="1"/>
            <a:r>
              <a:rPr lang="ja-JP" altLang="en-US" sz="2000" dirty="0" smtClean="0"/>
              <a:t>一致する部分列を探して，クローンとして認識する</a:t>
            </a:r>
          </a:p>
          <a:p>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AutoShape 3"/>
          <p:cNvSpPr>
            <a:spLocks noChangeArrowheads="1"/>
          </p:cNvSpPr>
          <p:nvPr/>
        </p:nvSpPr>
        <p:spPr bwMode="auto">
          <a:xfrm>
            <a:off x="581052" y="4000504"/>
            <a:ext cx="2662238" cy="2232025"/>
          </a:xfrm>
          <a:prstGeom prst="wedgeRectCallout">
            <a:avLst>
              <a:gd name="adj1" fmla="val 61025"/>
              <a:gd name="adj2" fmla="val -2984"/>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8" name="AutoShape 4"/>
          <p:cNvSpPr>
            <a:spLocks noChangeArrowheads="1"/>
          </p:cNvSpPr>
          <p:nvPr/>
        </p:nvSpPr>
        <p:spPr bwMode="auto">
          <a:xfrm>
            <a:off x="5908702" y="4000504"/>
            <a:ext cx="2592388" cy="2232025"/>
          </a:xfrm>
          <a:prstGeom prst="wedgeRectCallout">
            <a:avLst>
              <a:gd name="adj1" fmla="val -61438"/>
              <a:gd name="adj2" fmla="val 28622"/>
            </a:avLst>
          </a:prstGeom>
          <a:solidFill>
            <a:schemeClr val="bg1"/>
          </a:solidFill>
          <a:ln w="9525">
            <a:solidFill>
              <a:schemeClr val="tx1"/>
            </a:solidFill>
            <a:miter lim="800000"/>
            <a:headEnd/>
            <a:tailEnd/>
          </a:ln>
        </p:spPr>
        <p:txBody>
          <a:bodyPr/>
          <a:lstStyle/>
          <a:p>
            <a:pPr>
              <a:spcBef>
                <a:spcPct val="50000"/>
              </a:spcBef>
            </a:pPr>
            <a:r>
              <a:rPr lang="ja-JP" altLang="en-US" sz="2000" b="1" dirty="0" err="1">
                <a:latin typeface="Times New Roman" pitchFamily="18" charset="0"/>
              </a:rPr>
              <a:t>．．．</a:t>
            </a: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err="1">
                <a:latin typeface="Times New Roman" pitchFamily="18" charset="0"/>
              </a:rPr>
              <a:t>．．．</a:t>
            </a:r>
            <a:endParaRPr lang="ja-JP" altLang="en-US" sz="2000" b="1" dirty="0">
              <a:latin typeface="Times New Roman" pitchFamily="18" charset="0"/>
            </a:endParaRPr>
          </a:p>
        </p:txBody>
      </p:sp>
      <p:sp>
        <p:nvSpPr>
          <p:cNvPr id="9" name="Rectangle 5"/>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 name="Rectangle 6"/>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 name="Rectangle 7"/>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 name="Rectangle 8"/>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 name="Rectangle 9"/>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 name="Rectangle 10"/>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 name="Rectangle 11"/>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 name="Rectangle 12"/>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7" name="Rectangle 13"/>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 name="Rectangle 14"/>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 name="Rectangle 15"/>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0" name="Rectangle 16"/>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 name="Rectangle 17"/>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22" name="Rectangle 18"/>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23" name="Rectangle 19"/>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 name="Rectangle 20"/>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5" name="Rectangle 21"/>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 name="Rectangle 22"/>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7" name="Rectangle 23"/>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8" name="Rectangle 24"/>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 name="Rectangle 25"/>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30" name="Rectangle 26"/>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1" name="Rectangle 27"/>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32" name="Rectangle 28"/>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33" name="Group 29"/>
          <p:cNvGrpSpPr>
            <a:grpSpLocks/>
          </p:cNvGrpSpPr>
          <p:nvPr/>
        </p:nvGrpSpPr>
        <p:grpSpPr bwMode="auto">
          <a:xfrm>
            <a:off x="6075390" y="4432304"/>
            <a:ext cx="2209800" cy="1346200"/>
            <a:chOff x="3744" y="3264"/>
            <a:chExt cx="1392" cy="720"/>
          </a:xfrm>
        </p:grpSpPr>
        <p:sp>
          <p:nvSpPr>
            <p:cNvPr id="34" name="Rectangle 3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5" name="Rectangle 3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36" name="Rectangle 3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7" name="Rectangle 3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38" name="Rectangle 3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9" name="Rectangle 3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40" name="Rectangle 3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1" name="Rectangle 3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42" name="Rectangle 3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3" name="Rectangle 3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44" name="Rectangle 4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45" name="Rectangle 4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46" name="Rectangle 4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47" name="Rectangle 4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8" name="Rectangle 4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49" name="Rectangle 4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0" name="Rectangle 4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1" name="Rectangle 4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2" name="Rectangle 4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3" name="Rectangle 4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54" name="Rectangle 5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55" name="Rectangle 5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6" name="Rectangle 5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7" name="Rectangle 5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58" name="Group 58"/>
          <p:cNvGrpSpPr>
            <a:grpSpLocks/>
          </p:cNvGrpSpPr>
          <p:nvPr/>
        </p:nvGrpSpPr>
        <p:grpSpPr bwMode="auto">
          <a:xfrm>
            <a:off x="671540" y="4521204"/>
            <a:ext cx="2209800" cy="1346200"/>
            <a:chOff x="397" y="2942"/>
            <a:chExt cx="1392" cy="848"/>
          </a:xfrm>
        </p:grpSpPr>
        <p:sp>
          <p:nvSpPr>
            <p:cNvPr id="59" name="Rectangle 59"/>
            <p:cNvSpPr>
              <a:spLocks noChangeArrowheads="1"/>
            </p:cNvSpPr>
            <p:nvPr/>
          </p:nvSpPr>
          <p:spPr bwMode="auto">
            <a:xfrm>
              <a:off x="397"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60" name="Rectangle 60"/>
            <p:cNvSpPr>
              <a:spLocks noChangeArrowheads="1"/>
            </p:cNvSpPr>
            <p:nvPr/>
          </p:nvSpPr>
          <p:spPr bwMode="auto">
            <a:xfrm>
              <a:off x="541"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1" name="Rectangle 61"/>
            <p:cNvSpPr>
              <a:spLocks noChangeArrowheads="1"/>
            </p:cNvSpPr>
            <p:nvPr/>
          </p:nvSpPr>
          <p:spPr bwMode="auto">
            <a:xfrm>
              <a:off x="685"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62" name="Rectangle 62"/>
            <p:cNvSpPr>
              <a:spLocks noChangeArrowheads="1"/>
            </p:cNvSpPr>
            <p:nvPr/>
          </p:nvSpPr>
          <p:spPr bwMode="auto">
            <a:xfrm>
              <a:off x="39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63" name="Rectangle 63"/>
            <p:cNvSpPr>
              <a:spLocks noChangeArrowheads="1"/>
            </p:cNvSpPr>
            <p:nvPr/>
          </p:nvSpPr>
          <p:spPr bwMode="auto">
            <a:xfrm>
              <a:off x="541"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4" name="Rectangle 64"/>
            <p:cNvSpPr>
              <a:spLocks noChangeArrowheads="1"/>
            </p:cNvSpPr>
            <p:nvPr/>
          </p:nvSpPr>
          <p:spPr bwMode="auto">
            <a:xfrm>
              <a:off x="685"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65" name="Rectangle 65"/>
            <p:cNvSpPr>
              <a:spLocks noChangeArrowheads="1"/>
            </p:cNvSpPr>
            <p:nvPr/>
          </p:nvSpPr>
          <p:spPr bwMode="auto">
            <a:xfrm>
              <a:off x="829"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6" name="Rectangle 66"/>
            <p:cNvSpPr>
              <a:spLocks noChangeArrowheads="1"/>
            </p:cNvSpPr>
            <p:nvPr/>
          </p:nvSpPr>
          <p:spPr bwMode="auto">
            <a:xfrm>
              <a:off x="973"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67" name="Rectangle 67"/>
            <p:cNvSpPr>
              <a:spLocks noChangeArrowheads="1"/>
            </p:cNvSpPr>
            <p:nvPr/>
          </p:nvSpPr>
          <p:spPr bwMode="auto">
            <a:xfrm>
              <a:off x="111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8" name="Rectangle 68"/>
            <p:cNvSpPr>
              <a:spLocks noChangeArrowheads="1"/>
            </p:cNvSpPr>
            <p:nvPr/>
          </p:nvSpPr>
          <p:spPr bwMode="auto">
            <a:xfrm>
              <a:off x="829"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9" name="Rectangle 69"/>
            <p:cNvSpPr>
              <a:spLocks noChangeArrowheads="1"/>
            </p:cNvSpPr>
            <p:nvPr/>
          </p:nvSpPr>
          <p:spPr bwMode="auto">
            <a:xfrm>
              <a:off x="39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70" name="Rectangle 70"/>
            <p:cNvSpPr>
              <a:spLocks noChangeArrowheads="1"/>
            </p:cNvSpPr>
            <p:nvPr/>
          </p:nvSpPr>
          <p:spPr bwMode="auto">
            <a:xfrm>
              <a:off x="54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1" name="Rectangle 71"/>
            <p:cNvSpPr>
              <a:spLocks noChangeArrowheads="1"/>
            </p:cNvSpPr>
            <p:nvPr/>
          </p:nvSpPr>
          <p:spPr bwMode="auto">
            <a:xfrm>
              <a:off x="68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72" name="Rectangle 72"/>
            <p:cNvSpPr>
              <a:spLocks noChangeArrowheads="1"/>
            </p:cNvSpPr>
            <p:nvPr/>
          </p:nvSpPr>
          <p:spPr bwMode="auto">
            <a:xfrm>
              <a:off x="397"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73" name="Rectangle 73"/>
            <p:cNvSpPr>
              <a:spLocks noChangeArrowheads="1"/>
            </p:cNvSpPr>
            <p:nvPr/>
          </p:nvSpPr>
          <p:spPr bwMode="auto">
            <a:xfrm>
              <a:off x="541"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4" name="Rectangle 74"/>
            <p:cNvSpPr>
              <a:spLocks noChangeArrowheads="1"/>
            </p:cNvSpPr>
            <p:nvPr/>
          </p:nvSpPr>
          <p:spPr bwMode="auto">
            <a:xfrm>
              <a:off x="685"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5" name="Rectangle 75"/>
            <p:cNvSpPr>
              <a:spLocks noChangeArrowheads="1"/>
            </p:cNvSpPr>
            <p:nvPr/>
          </p:nvSpPr>
          <p:spPr bwMode="auto">
            <a:xfrm>
              <a:off x="829"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6" name="Rectangle 76"/>
            <p:cNvSpPr>
              <a:spLocks noChangeArrowheads="1"/>
            </p:cNvSpPr>
            <p:nvPr/>
          </p:nvSpPr>
          <p:spPr bwMode="auto">
            <a:xfrm>
              <a:off x="82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77" name="Rectangle 77"/>
            <p:cNvSpPr>
              <a:spLocks noChangeArrowheads="1"/>
            </p:cNvSpPr>
            <p:nvPr/>
          </p:nvSpPr>
          <p:spPr bwMode="auto">
            <a:xfrm>
              <a:off x="97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8" name="Rectangle 78"/>
            <p:cNvSpPr>
              <a:spLocks noChangeArrowheads="1"/>
            </p:cNvSpPr>
            <p:nvPr/>
          </p:nvSpPr>
          <p:spPr bwMode="auto">
            <a:xfrm>
              <a:off x="111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9" name="Rectangle 79"/>
            <p:cNvSpPr>
              <a:spLocks noChangeArrowheads="1"/>
            </p:cNvSpPr>
            <p:nvPr/>
          </p:nvSpPr>
          <p:spPr bwMode="auto">
            <a:xfrm>
              <a:off x="126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80" name="Rectangle 80"/>
            <p:cNvSpPr>
              <a:spLocks noChangeArrowheads="1"/>
            </p:cNvSpPr>
            <p:nvPr/>
          </p:nvSpPr>
          <p:spPr bwMode="auto">
            <a:xfrm>
              <a:off x="140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1" name="Rectangle 81"/>
            <p:cNvSpPr>
              <a:spLocks noChangeArrowheads="1"/>
            </p:cNvSpPr>
            <p:nvPr/>
          </p:nvSpPr>
          <p:spPr bwMode="auto">
            <a:xfrm>
              <a:off x="154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82" name="Rectangle 82"/>
            <p:cNvSpPr>
              <a:spLocks noChangeArrowheads="1"/>
            </p:cNvSpPr>
            <p:nvPr/>
          </p:nvSpPr>
          <p:spPr bwMode="auto">
            <a:xfrm>
              <a:off x="169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83" name="Group 83"/>
          <p:cNvGrpSpPr>
            <a:grpSpLocks/>
          </p:cNvGrpSpPr>
          <p:nvPr/>
        </p:nvGrpSpPr>
        <p:grpSpPr bwMode="auto">
          <a:xfrm>
            <a:off x="6075390" y="4432304"/>
            <a:ext cx="2209800" cy="1346200"/>
            <a:chOff x="3744" y="3264"/>
            <a:chExt cx="1392" cy="720"/>
          </a:xfrm>
        </p:grpSpPr>
        <p:sp>
          <p:nvSpPr>
            <p:cNvPr id="84" name="Rectangle 84"/>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5" name="Rectangle 85"/>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86" name="Rectangle 86"/>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7" name="Rectangle 87"/>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88" name="Rectangle 88"/>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9" name="Rectangle 89"/>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90" name="Rectangle 90"/>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1" name="Rectangle 91"/>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92" name="Rectangle 92"/>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3" name="Rectangle 93"/>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94" name="Rectangle 94"/>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95" name="Rectangle 95"/>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96" name="Rectangle 96"/>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97" name="Rectangle 97"/>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8" name="Rectangle 98"/>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99" name="Rectangle 99"/>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0" name="Rectangle 100"/>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1" name="Rectangle 101"/>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2" name="Rectangle 102"/>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3" name="Rectangle 103"/>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04" name="Rectangle 104"/>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05" name="Rectangle 105"/>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6" name="Rectangle 106"/>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107"/>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08" name="Group 108"/>
          <p:cNvGrpSpPr>
            <a:grpSpLocks/>
          </p:cNvGrpSpPr>
          <p:nvPr/>
        </p:nvGrpSpPr>
        <p:grpSpPr bwMode="auto">
          <a:xfrm>
            <a:off x="593752" y="4432304"/>
            <a:ext cx="2362200" cy="1524000"/>
            <a:chOff x="2352" y="1632"/>
            <a:chExt cx="1488" cy="816"/>
          </a:xfrm>
        </p:grpSpPr>
        <p:sp>
          <p:nvSpPr>
            <p:cNvPr id="109" name="Rectangle 109"/>
            <p:cNvSpPr>
              <a:spLocks noChangeArrowheads="1"/>
            </p:cNvSpPr>
            <p:nvPr/>
          </p:nvSpPr>
          <p:spPr bwMode="auto">
            <a:xfrm>
              <a:off x="2352" y="1632"/>
              <a:ext cx="1488" cy="816"/>
            </a:xfrm>
            <a:prstGeom prst="rect">
              <a:avLst/>
            </a:prstGeom>
            <a:solidFill>
              <a:schemeClr val="bg1"/>
            </a:solidFill>
            <a:ln w="9525">
              <a:noFill/>
              <a:miter lim="800000"/>
              <a:headEnd/>
              <a:tailEnd/>
            </a:ln>
          </p:spPr>
          <p:txBody>
            <a:bodyPr wrap="none" anchor="ctr"/>
            <a:lstStyle/>
            <a:p>
              <a:endParaRPr lang="ja-JP" altLang="en-US"/>
            </a:p>
          </p:txBody>
        </p:sp>
        <p:grpSp>
          <p:nvGrpSpPr>
            <p:cNvPr id="110" name="Group 110"/>
            <p:cNvGrpSpPr>
              <a:grpSpLocks/>
            </p:cNvGrpSpPr>
            <p:nvPr/>
          </p:nvGrpSpPr>
          <p:grpSpPr bwMode="auto">
            <a:xfrm>
              <a:off x="2400" y="1680"/>
              <a:ext cx="1392" cy="720"/>
              <a:chOff x="1296" y="2592"/>
              <a:chExt cx="1392" cy="720"/>
            </a:xfrm>
          </p:grpSpPr>
          <p:sp>
            <p:nvSpPr>
              <p:cNvPr id="111" name="Rectangle 111"/>
              <p:cNvSpPr>
                <a:spLocks noChangeArrowheads="1"/>
              </p:cNvSpPr>
              <p:nvPr/>
            </p:nvSpPr>
            <p:spPr bwMode="auto">
              <a:xfrm>
                <a:off x="1296" y="259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2" name="Rectangle 112"/>
              <p:cNvSpPr>
                <a:spLocks noChangeArrowheads="1"/>
              </p:cNvSpPr>
              <p:nvPr/>
            </p:nvSpPr>
            <p:spPr bwMode="auto">
              <a:xfrm>
                <a:off x="1440" y="259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3" name="Rectangle 113"/>
              <p:cNvSpPr>
                <a:spLocks noChangeArrowheads="1"/>
              </p:cNvSpPr>
              <p:nvPr/>
            </p:nvSpPr>
            <p:spPr bwMode="auto">
              <a:xfrm>
                <a:off x="1584" y="259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14" name="Rectangle 114"/>
              <p:cNvSpPr>
                <a:spLocks noChangeArrowheads="1"/>
              </p:cNvSpPr>
              <p:nvPr/>
            </p:nvSpPr>
            <p:spPr bwMode="auto">
              <a:xfrm>
                <a:off x="1296"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5" name="Rectangle 115"/>
              <p:cNvSpPr>
                <a:spLocks noChangeArrowheads="1"/>
              </p:cNvSpPr>
              <p:nvPr/>
            </p:nvSpPr>
            <p:spPr bwMode="auto">
              <a:xfrm>
                <a:off x="1440"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6" name="Rectangle 116"/>
              <p:cNvSpPr>
                <a:spLocks noChangeArrowheads="1"/>
              </p:cNvSpPr>
              <p:nvPr/>
            </p:nvSpPr>
            <p:spPr bwMode="auto">
              <a:xfrm>
                <a:off x="1584"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7" name="Rectangle 117"/>
              <p:cNvSpPr>
                <a:spLocks noChangeArrowheads="1"/>
              </p:cNvSpPr>
              <p:nvPr/>
            </p:nvSpPr>
            <p:spPr bwMode="auto">
              <a:xfrm>
                <a:off x="1728"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8" name="Rectangle 118"/>
              <p:cNvSpPr>
                <a:spLocks noChangeArrowheads="1"/>
              </p:cNvSpPr>
              <p:nvPr/>
            </p:nvSpPr>
            <p:spPr bwMode="auto">
              <a:xfrm>
                <a:off x="1872"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19" name="Rectangle 119"/>
              <p:cNvSpPr>
                <a:spLocks noChangeArrowheads="1"/>
              </p:cNvSpPr>
              <p:nvPr/>
            </p:nvSpPr>
            <p:spPr bwMode="auto">
              <a:xfrm>
                <a:off x="2016"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0" name="Rectangle 120"/>
              <p:cNvSpPr>
                <a:spLocks noChangeArrowheads="1"/>
              </p:cNvSpPr>
              <p:nvPr/>
            </p:nvSpPr>
            <p:spPr bwMode="auto">
              <a:xfrm>
                <a:off x="1728" y="259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1" name="Rectangle 121"/>
              <p:cNvSpPr>
                <a:spLocks noChangeArrowheads="1"/>
              </p:cNvSpPr>
              <p:nvPr/>
            </p:nvSpPr>
            <p:spPr bwMode="auto">
              <a:xfrm>
                <a:off x="1296"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22" name="Rectangle 122"/>
              <p:cNvSpPr>
                <a:spLocks noChangeArrowheads="1"/>
              </p:cNvSpPr>
              <p:nvPr/>
            </p:nvSpPr>
            <p:spPr bwMode="auto">
              <a:xfrm>
                <a:off x="1440"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3" name="Rectangle 123"/>
              <p:cNvSpPr>
                <a:spLocks noChangeArrowheads="1"/>
              </p:cNvSpPr>
              <p:nvPr/>
            </p:nvSpPr>
            <p:spPr bwMode="auto">
              <a:xfrm>
                <a:off x="1584"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24" name="Rectangle 124"/>
              <p:cNvSpPr>
                <a:spLocks noChangeArrowheads="1"/>
              </p:cNvSpPr>
              <p:nvPr/>
            </p:nvSpPr>
            <p:spPr bwMode="auto">
              <a:xfrm>
                <a:off x="1296" y="316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25" name="Rectangle 125"/>
              <p:cNvSpPr>
                <a:spLocks noChangeArrowheads="1"/>
              </p:cNvSpPr>
              <p:nvPr/>
            </p:nvSpPr>
            <p:spPr bwMode="auto">
              <a:xfrm>
                <a:off x="1440" y="316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6" name="Rectangle 126"/>
              <p:cNvSpPr>
                <a:spLocks noChangeArrowheads="1"/>
              </p:cNvSpPr>
              <p:nvPr/>
            </p:nvSpPr>
            <p:spPr bwMode="auto">
              <a:xfrm>
                <a:off x="1584" y="316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27" name="Rectangle 127"/>
              <p:cNvSpPr>
                <a:spLocks noChangeArrowheads="1"/>
              </p:cNvSpPr>
              <p:nvPr/>
            </p:nvSpPr>
            <p:spPr bwMode="auto">
              <a:xfrm>
                <a:off x="1728" y="316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8" name="Rectangle 128"/>
              <p:cNvSpPr>
                <a:spLocks noChangeArrowheads="1"/>
              </p:cNvSpPr>
              <p:nvPr/>
            </p:nvSpPr>
            <p:spPr bwMode="auto">
              <a:xfrm>
                <a:off x="1728"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29" name="Rectangle 129"/>
              <p:cNvSpPr>
                <a:spLocks noChangeArrowheads="1"/>
              </p:cNvSpPr>
              <p:nvPr/>
            </p:nvSpPr>
            <p:spPr bwMode="auto">
              <a:xfrm>
                <a:off x="1872"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30" name="Rectangle 130"/>
              <p:cNvSpPr>
                <a:spLocks noChangeArrowheads="1"/>
              </p:cNvSpPr>
              <p:nvPr/>
            </p:nvSpPr>
            <p:spPr bwMode="auto">
              <a:xfrm>
                <a:off x="2016"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1" name="Rectangle 131"/>
              <p:cNvSpPr>
                <a:spLocks noChangeArrowheads="1"/>
              </p:cNvSpPr>
              <p:nvPr/>
            </p:nvSpPr>
            <p:spPr bwMode="auto">
              <a:xfrm>
                <a:off x="2160"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32" name="Rectangle 132"/>
              <p:cNvSpPr>
                <a:spLocks noChangeArrowheads="1"/>
              </p:cNvSpPr>
              <p:nvPr/>
            </p:nvSpPr>
            <p:spPr bwMode="auto">
              <a:xfrm>
                <a:off x="2304"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3" name="Rectangle 133"/>
              <p:cNvSpPr>
                <a:spLocks noChangeArrowheads="1"/>
              </p:cNvSpPr>
              <p:nvPr/>
            </p:nvSpPr>
            <p:spPr bwMode="auto">
              <a:xfrm>
                <a:off x="2448"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34" name="Rectangle 134"/>
              <p:cNvSpPr>
                <a:spLocks noChangeArrowheads="1"/>
              </p:cNvSpPr>
              <p:nvPr/>
            </p:nvSpPr>
            <p:spPr bwMode="auto">
              <a:xfrm>
                <a:off x="2592"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135" name="Group 135"/>
          <p:cNvGrpSpPr>
            <a:grpSpLocks/>
          </p:cNvGrpSpPr>
          <p:nvPr/>
        </p:nvGrpSpPr>
        <p:grpSpPr bwMode="auto">
          <a:xfrm>
            <a:off x="5919815" y="4340229"/>
            <a:ext cx="2438400" cy="1524000"/>
            <a:chOff x="4128" y="1200"/>
            <a:chExt cx="1536" cy="816"/>
          </a:xfrm>
        </p:grpSpPr>
        <p:sp>
          <p:nvSpPr>
            <p:cNvPr id="136" name="Rectangle 136"/>
            <p:cNvSpPr>
              <a:spLocks noChangeArrowheads="1"/>
            </p:cNvSpPr>
            <p:nvPr/>
          </p:nvSpPr>
          <p:spPr bwMode="auto">
            <a:xfrm>
              <a:off x="4128" y="1200"/>
              <a:ext cx="1536" cy="816"/>
            </a:xfrm>
            <a:prstGeom prst="rect">
              <a:avLst/>
            </a:prstGeom>
            <a:solidFill>
              <a:schemeClr val="bg1"/>
            </a:solidFill>
            <a:ln w="9525">
              <a:noFill/>
              <a:miter lim="800000"/>
              <a:headEnd/>
              <a:tailEnd/>
            </a:ln>
          </p:spPr>
          <p:txBody>
            <a:bodyPr wrap="none" anchor="ctr"/>
            <a:lstStyle/>
            <a:p>
              <a:endParaRPr lang="ja-JP" altLang="en-US"/>
            </a:p>
          </p:txBody>
        </p:sp>
        <p:grpSp>
          <p:nvGrpSpPr>
            <p:cNvPr id="137" name="Group 137"/>
            <p:cNvGrpSpPr>
              <a:grpSpLocks/>
            </p:cNvGrpSpPr>
            <p:nvPr/>
          </p:nvGrpSpPr>
          <p:grpSpPr bwMode="auto">
            <a:xfrm>
              <a:off x="4224" y="1248"/>
              <a:ext cx="1392" cy="720"/>
              <a:chOff x="3744" y="3264"/>
              <a:chExt cx="1392" cy="720"/>
            </a:xfrm>
          </p:grpSpPr>
          <p:sp>
            <p:nvSpPr>
              <p:cNvPr id="138" name="Rectangle 138"/>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9" name="Rectangle 139"/>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40" name="Rectangle 140"/>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1" name="Rectangle 141"/>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42" name="Rectangle 142"/>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3" name="Rectangle 143"/>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44" name="Rectangle 144"/>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5" name="Rectangle 145"/>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46" name="Rectangle 146"/>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7" name="Rectangle 147"/>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48" name="Rectangle 148"/>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49" name="Rectangle 149"/>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0" name="Rectangle 150"/>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51" name="Rectangle 151"/>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2" name="Rectangle 152"/>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53" name="Rectangle 153"/>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4" name="Rectangle 154"/>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55" name="Rectangle 155"/>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6" name="Rectangle 156"/>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7" name="Rectangle 157"/>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58" name="Rectangle 158"/>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9" name="Rectangle 159"/>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60" name="Rectangle 160"/>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1" name="Rectangle 161"/>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162" name="Group 162"/>
          <p:cNvGrpSpPr>
            <a:grpSpLocks/>
          </p:cNvGrpSpPr>
          <p:nvPr/>
        </p:nvGrpSpPr>
        <p:grpSpPr bwMode="auto">
          <a:xfrm>
            <a:off x="593752" y="4425954"/>
            <a:ext cx="2362200" cy="1524000"/>
            <a:chOff x="3696" y="1008"/>
            <a:chExt cx="1488" cy="816"/>
          </a:xfrm>
        </p:grpSpPr>
        <p:sp>
          <p:nvSpPr>
            <p:cNvPr id="163" name="Rectangle 163"/>
            <p:cNvSpPr>
              <a:spLocks noChangeArrowheads="1"/>
            </p:cNvSpPr>
            <p:nvPr/>
          </p:nvSpPr>
          <p:spPr bwMode="auto">
            <a:xfrm>
              <a:off x="3696" y="1008"/>
              <a:ext cx="1488" cy="816"/>
            </a:xfrm>
            <a:prstGeom prst="rect">
              <a:avLst/>
            </a:prstGeom>
            <a:solidFill>
              <a:schemeClr val="bg1"/>
            </a:solidFill>
            <a:ln w="9525">
              <a:noFill/>
              <a:miter lim="800000"/>
              <a:headEnd/>
              <a:tailEnd/>
            </a:ln>
          </p:spPr>
          <p:txBody>
            <a:bodyPr wrap="none" anchor="ctr"/>
            <a:lstStyle/>
            <a:p>
              <a:endParaRPr lang="ja-JP" altLang="en-US"/>
            </a:p>
          </p:txBody>
        </p:sp>
        <p:sp>
          <p:nvSpPr>
            <p:cNvPr id="164" name="Rectangle 164"/>
            <p:cNvSpPr>
              <a:spLocks noChangeArrowheads="1"/>
            </p:cNvSpPr>
            <p:nvPr/>
          </p:nvSpPr>
          <p:spPr bwMode="auto">
            <a:xfrm>
              <a:off x="3744" y="10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65" name="Rectangle 165"/>
            <p:cNvSpPr>
              <a:spLocks noChangeArrowheads="1"/>
            </p:cNvSpPr>
            <p:nvPr/>
          </p:nvSpPr>
          <p:spPr bwMode="auto">
            <a:xfrm>
              <a:off x="3888" y="10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6" name="Rectangle 166"/>
            <p:cNvSpPr>
              <a:spLocks noChangeArrowheads="1"/>
            </p:cNvSpPr>
            <p:nvPr/>
          </p:nvSpPr>
          <p:spPr bwMode="auto">
            <a:xfrm>
              <a:off x="4032" y="10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67" name="Rectangle 167"/>
            <p:cNvSpPr>
              <a:spLocks noChangeArrowheads="1"/>
            </p:cNvSpPr>
            <p:nvPr/>
          </p:nvSpPr>
          <p:spPr bwMode="auto">
            <a:xfrm>
              <a:off x="3744"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68" name="Rectangle 168"/>
            <p:cNvSpPr>
              <a:spLocks noChangeArrowheads="1"/>
            </p:cNvSpPr>
            <p:nvPr/>
          </p:nvSpPr>
          <p:spPr bwMode="auto">
            <a:xfrm>
              <a:off x="3888"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9" name="Rectangle 169"/>
            <p:cNvSpPr>
              <a:spLocks noChangeArrowheads="1"/>
            </p:cNvSpPr>
            <p:nvPr/>
          </p:nvSpPr>
          <p:spPr bwMode="auto">
            <a:xfrm>
              <a:off x="4032"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0" name="Rectangle 170"/>
            <p:cNvSpPr>
              <a:spLocks noChangeArrowheads="1"/>
            </p:cNvSpPr>
            <p:nvPr/>
          </p:nvSpPr>
          <p:spPr bwMode="auto">
            <a:xfrm>
              <a:off x="4176"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1" name="Rectangle 171"/>
            <p:cNvSpPr>
              <a:spLocks noChangeArrowheads="1"/>
            </p:cNvSpPr>
            <p:nvPr/>
          </p:nvSpPr>
          <p:spPr bwMode="auto">
            <a:xfrm>
              <a:off x="4320"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2" name="Rectangle 172"/>
            <p:cNvSpPr>
              <a:spLocks noChangeArrowheads="1"/>
            </p:cNvSpPr>
            <p:nvPr/>
          </p:nvSpPr>
          <p:spPr bwMode="auto">
            <a:xfrm>
              <a:off x="4464"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3" name="Rectangle 173"/>
            <p:cNvSpPr>
              <a:spLocks noChangeArrowheads="1"/>
            </p:cNvSpPr>
            <p:nvPr/>
          </p:nvSpPr>
          <p:spPr bwMode="auto">
            <a:xfrm>
              <a:off x="4176" y="10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4" name="Rectangle 174"/>
            <p:cNvSpPr>
              <a:spLocks noChangeArrowheads="1"/>
            </p:cNvSpPr>
            <p:nvPr/>
          </p:nvSpPr>
          <p:spPr bwMode="auto">
            <a:xfrm>
              <a:off x="3744"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75" name="Rectangle 175"/>
            <p:cNvSpPr>
              <a:spLocks noChangeArrowheads="1"/>
            </p:cNvSpPr>
            <p:nvPr/>
          </p:nvSpPr>
          <p:spPr bwMode="auto">
            <a:xfrm>
              <a:off x="3888"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6" name="Rectangle 176"/>
            <p:cNvSpPr>
              <a:spLocks noChangeArrowheads="1"/>
            </p:cNvSpPr>
            <p:nvPr/>
          </p:nvSpPr>
          <p:spPr bwMode="auto">
            <a:xfrm>
              <a:off x="4032"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7" name="Rectangle 177"/>
            <p:cNvSpPr>
              <a:spLocks noChangeArrowheads="1"/>
            </p:cNvSpPr>
            <p:nvPr/>
          </p:nvSpPr>
          <p:spPr bwMode="auto">
            <a:xfrm>
              <a:off x="3744" y="163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78" name="Rectangle 178"/>
            <p:cNvSpPr>
              <a:spLocks noChangeArrowheads="1"/>
            </p:cNvSpPr>
            <p:nvPr/>
          </p:nvSpPr>
          <p:spPr bwMode="auto">
            <a:xfrm>
              <a:off x="3888" y="163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9" name="Rectangle 179"/>
            <p:cNvSpPr>
              <a:spLocks noChangeArrowheads="1"/>
            </p:cNvSpPr>
            <p:nvPr/>
          </p:nvSpPr>
          <p:spPr bwMode="auto">
            <a:xfrm>
              <a:off x="4032" y="163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80" name="Rectangle 180"/>
            <p:cNvSpPr>
              <a:spLocks noChangeArrowheads="1"/>
            </p:cNvSpPr>
            <p:nvPr/>
          </p:nvSpPr>
          <p:spPr bwMode="auto">
            <a:xfrm>
              <a:off x="4176" y="163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1" name="Rectangle 181"/>
            <p:cNvSpPr>
              <a:spLocks noChangeArrowheads="1"/>
            </p:cNvSpPr>
            <p:nvPr/>
          </p:nvSpPr>
          <p:spPr bwMode="auto">
            <a:xfrm>
              <a:off x="4176"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82" name="Rectangle 182"/>
            <p:cNvSpPr>
              <a:spLocks noChangeArrowheads="1"/>
            </p:cNvSpPr>
            <p:nvPr/>
          </p:nvSpPr>
          <p:spPr bwMode="auto">
            <a:xfrm>
              <a:off x="4320"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83" name="Rectangle 183"/>
            <p:cNvSpPr>
              <a:spLocks noChangeArrowheads="1"/>
            </p:cNvSpPr>
            <p:nvPr/>
          </p:nvSpPr>
          <p:spPr bwMode="auto">
            <a:xfrm>
              <a:off x="4464"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4" name="Rectangle 184"/>
            <p:cNvSpPr>
              <a:spLocks noChangeArrowheads="1"/>
            </p:cNvSpPr>
            <p:nvPr/>
          </p:nvSpPr>
          <p:spPr bwMode="auto">
            <a:xfrm>
              <a:off x="4608"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85" name="Rectangle 185"/>
            <p:cNvSpPr>
              <a:spLocks noChangeArrowheads="1"/>
            </p:cNvSpPr>
            <p:nvPr/>
          </p:nvSpPr>
          <p:spPr bwMode="auto">
            <a:xfrm>
              <a:off x="4752"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6" name="Rectangle 186"/>
            <p:cNvSpPr>
              <a:spLocks noChangeArrowheads="1"/>
            </p:cNvSpPr>
            <p:nvPr/>
          </p:nvSpPr>
          <p:spPr bwMode="auto">
            <a:xfrm>
              <a:off x="4896"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187" name="Rectangle 187"/>
            <p:cNvSpPr>
              <a:spLocks noChangeArrowheads="1"/>
            </p:cNvSpPr>
            <p:nvPr/>
          </p:nvSpPr>
          <p:spPr bwMode="auto">
            <a:xfrm>
              <a:off x="5040"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88" name="Group 188"/>
          <p:cNvGrpSpPr>
            <a:grpSpLocks/>
          </p:cNvGrpSpPr>
          <p:nvPr/>
        </p:nvGrpSpPr>
        <p:grpSpPr bwMode="auto">
          <a:xfrm>
            <a:off x="5918227" y="4340229"/>
            <a:ext cx="2438400" cy="1524000"/>
            <a:chOff x="3888" y="1248"/>
            <a:chExt cx="1536" cy="816"/>
          </a:xfrm>
        </p:grpSpPr>
        <p:sp>
          <p:nvSpPr>
            <p:cNvPr id="189" name="Rectangle 189"/>
            <p:cNvSpPr>
              <a:spLocks noChangeArrowheads="1"/>
            </p:cNvSpPr>
            <p:nvPr/>
          </p:nvSpPr>
          <p:spPr bwMode="auto">
            <a:xfrm>
              <a:off x="3888" y="1248"/>
              <a:ext cx="1536" cy="816"/>
            </a:xfrm>
            <a:prstGeom prst="rect">
              <a:avLst/>
            </a:prstGeom>
            <a:solidFill>
              <a:schemeClr val="bg1"/>
            </a:solidFill>
            <a:ln w="9525">
              <a:noFill/>
              <a:miter lim="800000"/>
              <a:headEnd/>
              <a:tailEnd/>
            </a:ln>
          </p:spPr>
          <p:txBody>
            <a:bodyPr wrap="none" anchor="ctr"/>
            <a:lstStyle/>
            <a:p>
              <a:endParaRPr lang="ja-JP" altLang="en-US"/>
            </a:p>
          </p:txBody>
        </p:sp>
        <p:sp>
          <p:nvSpPr>
            <p:cNvPr id="190" name="Rectangle 190"/>
            <p:cNvSpPr>
              <a:spLocks noChangeArrowheads="1"/>
            </p:cNvSpPr>
            <p:nvPr/>
          </p:nvSpPr>
          <p:spPr bwMode="auto">
            <a:xfrm>
              <a:off x="3984" y="129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1" name="Rectangle 191"/>
            <p:cNvSpPr>
              <a:spLocks noChangeArrowheads="1"/>
            </p:cNvSpPr>
            <p:nvPr/>
          </p:nvSpPr>
          <p:spPr bwMode="auto">
            <a:xfrm>
              <a:off x="3984"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92" name="Rectangle 192"/>
            <p:cNvSpPr>
              <a:spLocks noChangeArrowheads="1"/>
            </p:cNvSpPr>
            <p:nvPr/>
          </p:nvSpPr>
          <p:spPr bwMode="auto">
            <a:xfrm>
              <a:off x="4128"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3" name="Rectangle 193"/>
            <p:cNvSpPr>
              <a:spLocks noChangeArrowheads="1"/>
            </p:cNvSpPr>
            <p:nvPr/>
          </p:nvSpPr>
          <p:spPr bwMode="auto">
            <a:xfrm>
              <a:off x="4272"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94" name="Rectangle 194"/>
            <p:cNvSpPr>
              <a:spLocks noChangeArrowheads="1"/>
            </p:cNvSpPr>
            <p:nvPr/>
          </p:nvSpPr>
          <p:spPr bwMode="auto">
            <a:xfrm>
              <a:off x="4416"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5" name="Rectangle 195"/>
            <p:cNvSpPr>
              <a:spLocks noChangeArrowheads="1"/>
            </p:cNvSpPr>
            <p:nvPr/>
          </p:nvSpPr>
          <p:spPr bwMode="auto">
            <a:xfrm>
              <a:off x="4560"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196" name="Rectangle 196"/>
            <p:cNvSpPr>
              <a:spLocks noChangeArrowheads="1"/>
            </p:cNvSpPr>
            <p:nvPr/>
          </p:nvSpPr>
          <p:spPr bwMode="auto">
            <a:xfrm>
              <a:off x="4704"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7" name="Rectangle 197"/>
            <p:cNvSpPr>
              <a:spLocks noChangeArrowheads="1"/>
            </p:cNvSpPr>
            <p:nvPr/>
          </p:nvSpPr>
          <p:spPr bwMode="auto">
            <a:xfrm>
              <a:off x="3984"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98" name="Rectangle 198"/>
            <p:cNvSpPr>
              <a:spLocks noChangeArrowheads="1"/>
            </p:cNvSpPr>
            <p:nvPr/>
          </p:nvSpPr>
          <p:spPr bwMode="auto">
            <a:xfrm>
              <a:off x="4128"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9" name="Rectangle 199"/>
            <p:cNvSpPr>
              <a:spLocks noChangeArrowheads="1"/>
            </p:cNvSpPr>
            <p:nvPr/>
          </p:nvSpPr>
          <p:spPr bwMode="auto">
            <a:xfrm>
              <a:off x="4272"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00" name="Rectangle 200"/>
            <p:cNvSpPr>
              <a:spLocks noChangeArrowheads="1"/>
            </p:cNvSpPr>
            <p:nvPr/>
          </p:nvSpPr>
          <p:spPr bwMode="auto">
            <a:xfrm>
              <a:off x="3984" y="1872"/>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201" name="Rectangle 201"/>
            <p:cNvSpPr>
              <a:spLocks noChangeArrowheads="1"/>
            </p:cNvSpPr>
            <p:nvPr/>
          </p:nvSpPr>
          <p:spPr bwMode="auto">
            <a:xfrm>
              <a:off x="4416"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02" name="Rectangle 202"/>
            <p:cNvSpPr>
              <a:spLocks noChangeArrowheads="1"/>
            </p:cNvSpPr>
            <p:nvPr/>
          </p:nvSpPr>
          <p:spPr bwMode="auto">
            <a:xfrm>
              <a:off x="4560"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03" name="Rectangle 203"/>
            <p:cNvSpPr>
              <a:spLocks noChangeArrowheads="1"/>
            </p:cNvSpPr>
            <p:nvPr/>
          </p:nvSpPr>
          <p:spPr bwMode="auto">
            <a:xfrm>
              <a:off x="4704"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4" name="Rectangle 204"/>
            <p:cNvSpPr>
              <a:spLocks noChangeArrowheads="1"/>
            </p:cNvSpPr>
            <p:nvPr/>
          </p:nvSpPr>
          <p:spPr bwMode="auto">
            <a:xfrm>
              <a:off x="4848"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05" name="Rectangle 205"/>
            <p:cNvSpPr>
              <a:spLocks noChangeArrowheads="1"/>
            </p:cNvSpPr>
            <p:nvPr/>
          </p:nvSpPr>
          <p:spPr bwMode="auto">
            <a:xfrm>
              <a:off x="4992"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6" name="Rectangle 206"/>
            <p:cNvSpPr>
              <a:spLocks noChangeArrowheads="1"/>
            </p:cNvSpPr>
            <p:nvPr/>
          </p:nvSpPr>
          <p:spPr bwMode="auto">
            <a:xfrm>
              <a:off x="5136"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07" name="Rectangle 207"/>
            <p:cNvSpPr>
              <a:spLocks noChangeArrowheads="1"/>
            </p:cNvSpPr>
            <p:nvPr/>
          </p:nvSpPr>
          <p:spPr bwMode="auto">
            <a:xfrm>
              <a:off x="5280"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8" name="Rectangle 208"/>
            <p:cNvSpPr>
              <a:spLocks noChangeArrowheads="1"/>
            </p:cNvSpPr>
            <p:nvPr/>
          </p:nvSpPr>
          <p:spPr bwMode="auto">
            <a:xfrm>
              <a:off x="4368" y="187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9" name="Rectangle 209"/>
            <p:cNvSpPr>
              <a:spLocks noChangeArrowheads="1"/>
            </p:cNvSpPr>
            <p:nvPr/>
          </p:nvSpPr>
          <p:spPr bwMode="auto">
            <a:xfrm>
              <a:off x="4512" y="187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10" name="Rectangle 210"/>
            <p:cNvSpPr>
              <a:spLocks noChangeArrowheads="1"/>
            </p:cNvSpPr>
            <p:nvPr/>
          </p:nvSpPr>
          <p:spPr bwMode="auto">
            <a:xfrm>
              <a:off x="4656" y="187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11" name="Rectangle 211"/>
            <p:cNvSpPr>
              <a:spLocks noChangeArrowheads="1"/>
            </p:cNvSpPr>
            <p:nvPr/>
          </p:nvSpPr>
          <p:spPr bwMode="auto">
            <a:xfrm>
              <a:off x="4800" y="187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12" name="Rectangle 212"/>
            <p:cNvSpPr>
              <a:spLocks noChangeArrowheads="1"/>
            </p:cNvSpPr>
            <p:nvPr/>
          </p:nvSpPr>
          <p:spPr bwMode="auto">
            <a:xfrm>
              <a:off x="4944" y="187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3" name="Rectangle 213"/>
            <p:cNvSpPr>
              <a:spLocks noChangeArrowheads="1"/>
            </p:cNvSpPr>
            <p:nvPr/>
          </p:nvSpPr>
          <p:spPr bwMode="auto">
            <a:xfrm>
              <a:off x="5088" y="187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214" name="Group 301"/>
          <p:cNvGrpSpPr>
            <a:grpSpLocks/>
          </p:cNvGrpSpPr>
          <p:nvPr/>
        </p:nvGrpSpPr>
        <p:grpSpPr bwMode="auto">
          <a:xfrm>
            <a:off x="6075390" y="4432304"/>
            <a:ext cx="2209800" cy="1346200"/>
            <a:chOff x="3424" y="4065"/>
            <a:chExt cx="1392" cy="848"/>
          </a:xfrm>
        </p:grpSpPr>
        <p:sp>
          <p:nvSpPr>
            <p:cNvPr id="215" name="Rectangle 263"/>
            <p:cNvSpPr>
              <a:spLocks noChangeArrowheads="1"/>
            </p:cNvSpPr>
            <p:nvPr/>
          </p:nvSpPr>
          <p:spPr bwMode="auto">
            <a:xfrm>
              <a:off x="3424" y="4065"/>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a:t>
              </a:r>
            </a:p>
          </p:txBody>
        </p:sp>
        <p:sp>
          <p:nvSpPr>
            <p:cNvPr id="216" name="Rectangle 264"/>
            <p:cNvSpPr>
              <a:spLocks noChangeArrowheads="1"/>
            </p:cNvSpPr>
            <p:nvPr/>
          </p:nvSpPr>
          <p:spPr bwMode="auto">
            <a:xfrm>
              <a:off x="3424" y="4291"/>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x</a:t>
              </a:r>
            </a:p>
          </p:txBody>
        </p:sp>
        <p:sp>
          <p:nvSpPr>
            <p:cNvPr id="217" name="Rectangle 265"/>
            <p:cNvSpPr>
              <a:spLocks noChangeArrowheads="1"/>
            </p:cNvSpPr>
            <p:nvPr/>
          </p:nvSpPr>
          <p:spPr bwMode="auto">
            <a:xfrm>
              <a:off x="3568" y="4291"/>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18" name="Rectangle 266"/>
            <p:cNvSpPr>
              <a:spLocks noChangeArrowheads="1"/>
            </p:cNvSpPr>
            <p:nvPr/>
          </p:nvSpPr>
          <p:spPr bwMode="auto">
            <a:xfrm>
              <a:off x="3712" y="4291"/>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b</a:t>
              </a:r>
            </a:p>
          </p:txBody>
        </p:sp>
        <p:sp>
          <p:nvSpPr>
            <p:cNvPr id="219" name="Rectangle 267"/>
            <p:cNvSpPr>
              <a:spLocks noChangeArrowheads="1"/>
            </p:cNvSpPr>
            <p:nvPr/>
          </p:nvSpPr>
          <p:spPr bwMode="auto">
            <a:xfrm>
              <a:off x="3856" y="4291"/>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20" name="Rectangle 268"/>
            <p:cNvSpPr>
              <a:spLocks noChangeArrowheads="1"/>
            </p:cNvSpPr>
            <p:nvPr/>
          </p:nvSpPr>
          <p:spPr bwMode="auto">
            <a:xfrm>
              <a:off x="4000" y="4291"/>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c</a:t>
              </a:r>
            </a:p>
          </p:txBody>
        </p:sp>
        <p:sp>
          <p:nvSpPr>
            <p:cNvPr id="221" name="Rectangle 269"/>
            <p:cNvSpPr>
              <a:spLocks noChangeArrowheads="1"/>
            </p:cNvSpPr>
            <p:nvPr/>
          </p:nvSpPr>
          <p:spPr bwMode="auto">
            <a:xfrm>
              <a:off x="4144" y="4291"/>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22" name="Rectangle 270"/>
            <p:cNvSpPr>
              <a:spLocks noChangeArrowheads="1"/>
            </p:cNvSpPr>
            <p:nvPr/>
          </p:nvSpPr>
          <p:spPr bwMode="auto">
            <a:xfrm>
              <a:off x="3424"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if</a:t>
              </a:r>
            </a:p>
          </p:txBody>
        </p:sp>
        <p:sp>
          <p:nvSpPr>
            <p:cNvPr id="223" name="Rectangle 271"/>
            <p:cNvSpPr>
              <a:spLocks noChangeArrowheads="1"/>
            </p:cNvSpPr>
            <p:nvPr/>
          </p:nvSpPr>
          <p:spPr bwMode="auto">
            <a:xfrm>
              <a:off x="3568"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24" name="Rectangle 272"/>
            <p:cNvSpPr>
              <a:spLocks noChangeArrowheads="1"/>
            </p:cNvSpPr>
            <p:nvPr/>
          </p:nvSpPr>
          <p:spPr bwMode="auto">
            <a:xfrm>
              <a:off x="3712"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x</a:t>
              </a:r>
            </a:p>
          </p:txBody>
        </p:sp>
        <p:sp>
          <p:nvSpPr>
            <p:cNvPr id="225" name="Rectangle 273"/>
            <p:cNvSpPr>
              <a:spLocks noChangeArrowheads="1"/>
            </p:cNvSpPr>
            <p:nvPr/>
          </p:nvSpPr>
          <p:spPr bwMode="auto">
            <a:xfrm>
              <a:off x="3424" y="4743"/>
              <a:ext cx="33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while</a:t>
              </a:r>
            </a:p>
          </p:txBody>
        </p:sp>
        <p:sp>
          <p:nvSpPr>
            <p:cNvPr id="226" name="Rectangle 274"/>
            <p:cNvSpPr>
              <a:spLocks noChangeArrowheads="1"/>
            </p:cNvSpPr>
            <p:nvPr/>
          </p:nvSpPr>
          <p:spPr bwMode="auto">
            <a:xfrm>
              <a:off x="3856"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&gt;</a:t>
              </a:r>
            </a:p>
          </p:txBody>
        </p:sp>
        <p:sp>
          <p:nvSpPr>
            <p:cNvPr id="227" name="Rectangle 275"/>
            <p:cNvSpPr>
              <a:spLocks noChangeArrowheads="1"/>
            </p:cNvSpPr>
            <p:nvPr/>
          </p:nvSpPr>
          <p:spPr bwMode="auto">
            <a:xfrm>
              <a:off x="4000"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0</a:t>
              </a:r>
            </a:p>
          </p:txBody>
        </p:sp>
        <p:sp>
          <p:nvSpPr>
            <p:cNvPr id="228" name="Rectangle 276"/>
            <p:cNvSpPr>
              <a:spLocks noChangeArrowheads="1"/>
            </p:cNvSpPr>
            <p:nvPr/>
          </p:nvSpPr>
          <p:spPr bwMode="auto">
            <a:xfrm>
              <a:off x="4144"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29" name="Rectangle 277"/>
            <p:cNvSpPr>
              <a:spLocks noChangeArrowheads="1"/>
            </p:cNvSpPr>
            <p:nvPr/>
          </p:nvSpPr>
          <p:spPr bwMode="auto">
            <a:xfrm>
              <a:off x="4288"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n</a:t>
              </a:r>
            </a:p>
          </p:txBody>
        </p:sp>
        <p:sp>
          <p:nvSpPr>
            <p:cNvPr id="230" name="Rectangle 278"/>
            <p:cNvSpPr>
              <a:spLocks noChangeArrowheads="1"/>
            </p:cNvSpPr>
            <p:nvPr/>
          </p:nvSpPr>
          <p:spPr bwMode="auto">
            <a:xfrm>
              <a:off x="4432"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31" name="Rectangle 279"/>
            <p:cNvSpPr>
              <a:spLocks noChangeArrowheads="1"/>
            </p:cNvSpPr>
            <p:nvPr/>
          </p:nvSpPr>
          <p:spPr bwMode="auto">
            <a:xfrm>
              <a:off x="4576"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0</a:t>
              </a:r>
            </a:p>
          </p:txBody>
        </p:sp>
        <p:sp>
          <p:nvSpPr>
            <p:cNvPr id="232" name="Rectangle 280"/>
            <p:cNvSpPr>
              <a:spLocks noChangeArrowheads="1"/>
            </p:cNvSpPr>
            <p:nvPr/>
          </p:nvSpPr>
          <p:spPr bwMode="auto">
            <a:xfrm>
              <a:off x="4720" y="4517"/>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33" name="Rectangle 281"/>
            <p:cNvSpPr>
              <a:spLocks noChangeArrowheads="1"/>
            </p:cNvSpPr>
            <p:nvPr/>
          </p:nvSpPr>
          <p:spPr bwMode="auto">
            <a:xfrm>
              <a:off x="3808" y="4743"/>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a:t>
              </a:r>
            </a:p>
          </p:txBody>
        </p:sp>
        <p:sp>
          <p:nvSpPr>
            <p:cNvPr id="234" name="Rectangle 282"/>
            <p:cNvSpPr>
              <a:spLocks noChangeArrowheads="1"/>
            </p:cNvSpPr>
            <p:nvPr/>
          </p:nvSpPr>
          <p:spPr bwMode="auto">
            <a:xfrm>
              <a:off x="3952" y="4743"/>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b</a:t>
              </a:r>
            </a:p>
          </p:txBody>
        </p:sp>
        <p:sp>
          <p:nvSpPr>
            <p:cNvPr id="235" name="Rectangle 283"/>
            <p:cNvSpPr>
              <a:spLocks noChangeArrowheads="1"/>
            </p:cNvSpPr>
            <p:nvPr/>
          </p:nvSpPr>
          <p:spPr bwMode="auto">
            <a:xfrm>
              <a:off x="4096" y="4743"/>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&gt;</a:t>
              </a:r>
            </a:p>
          </p:txBody>
        </p:sp>
        <p:sp>
          <p:nvSpPr>
            <p:cNvPr id="236" name="Rectangle 284"/>
            <p:cNvSpPr>
              <a:spLocks noChangeArrowheads="1"/>
            </p:cNvSpPr>
            <p:nvPr/>
          </p:nvSpPr>
          <p:spPr bwMode="auto">
            <a:xfrm>
              <a:off x="4240" y="4743"/>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0</a:t>
              </a:r>
            </a:p>
          </p:txBody>
        </p:sp>
        <p:sp>
          <p:nvSpPr>
            <p:cNvPr id="237" name="Rectangle 285"/>
            <p:cNvSpPr>
              <a:spLocks noChangeArrowheads="1"/>
            </p:cNvSpPr>
            <p:nvPr/>
          </p:nvSpPr>
          <p:spPr bwMode="auto">
            <a:xfrm>
              <a:off x="4384" y="4743"/>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a:t>
              </a:r>
            </a:p>
          </p:txBody>
        </p:sp>
        <p:sp>
          <p:nvSpPr>
            <p:cNvPr id="238" name="Rectangle 286"/>
            <p:cNvSpPr>
              <a:spLocks noChangeArrowheads="1"/>
            </p:cNvSpPr>
            <p:nvPr/>
          </p:nvSpPr>
          <p:spPr bwMode="auto">
            <a:xfrm>
              <a:off x="4528" y="4743"/>
              <a:ext cx="96" cy="170"/>
            </a:xfrm>
            <a:prstGeom prst="rect">
              <a:avLst/>
            </a:prstGeom>
            <a:solidFill>
              <a:schemeClr val="bg1"/>
            </a:solidFill>
            <a:ln w="19050">
              <a:solidFill>
                <a:schemeClr val="bg1"/>
              </a:solidFill>
              <a:miter lim="800000"/>
              <a:headEnd/>
              <a:tailEnd/>
            </a:ln>
          </p:spPr>
          <p:txBody>
            <a:bodyPr wrap="none" anchor="ctr"/>
            <a:lstStyle/>
            <a:p>
              <a:pPr algn="ctr"/>
              <a:r>
                <a:rPr lang="en-US" altLang="ja-JP" sz="2000" b="1">
                  <a:latin typeface="Times New Roman" pitchFamily="18" charset="0"/>
                </a:rPr>
                <a:t>{</a:t>
              </a:r>
            </a:p>
          </p:txBody>
        </p:sp>
      </p:grpSp>
      <p:grpSp>
        <p:nvGrpSpPr>
          <p:cNvPr id="239" name="Group 291"/>
          <p:cNvGrpSpPr>
            <a:grpSpLocks/>
          </p:cNvGrpSpPr>
          <p:nvPr/>
        </p:nvGrpSpPr>
        <p:grpSpPr bwMode="auto">
          <a:xfrm>
            <a:off x="596927" y="4516442"/>
            <a:ext cx="2447925" cy="1368425"/>
            <a:chOff x="249" y="4156"/>
            <a:chExt cx="1542" cy="862"/>
          </a:xfrm>
        </p:grpSpPr>
        <p:grpSp>
          <p:nvGrpSpPr>
            <p:cNvPr id="240" name="Group 288"/>
            <p:cNvGrpSpPr>
              <a:grpSpLocks/>
            </p:cNvGrpSpPr>
            <p:nvPr/>
          </p:nvGrpSpPr>
          <p:grpSpPr bwMode="auto">
            <a:xfrm>
              <a:off x="295" y="4156"/>
              <a:ext cx="1392" cy="848"/>
              <a:chOff x="860" y="4065"/>
              <a:chExt cx="1392" cy="848"/>
            </a:xfrm>
          </p:grpSpPr>
          <p:sp>
            <p:nvSpPr>
              <p:cNvPr id="242" name="Rectangle 238"/>
              <p:cNvSpPr>
                <a:spLocks noChangeArrowheads="1"/>
              </p:cNvSpPr>
              <p:nvPr/>
            </p:nvSpPr>
            <p:spPr bwMode="auto">
              <a:xfrm>
                <a:off x="860" y="4065"/>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243" name="Rectangle 239"/>
              <p:cNvSpPr>
                <a:spLocks noChangeArrowheads="1"/>
              </p:cNvSpPr>
              <p:nvPr/>
            </p:nvSpPr>
            <p:spPr bwMode="auto">
              <a:xfrm>
                <a:off x="1004" y="4065"/>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4" name="Rectangle 240"/>
              <p:cNvSpPr>
                <a:spLocks noChangeArrowheads="1"/>
              </p:cNvSpPr>
              <p:nvPr/>
            </p:nvSpPr>
            <p:spPr bwMode="auto">
              <a:xfrm>
                <a:off x="1148" y="4065"/>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45" name="Rectangle 241"/>
              <p:cNvSpPr>
                <a:spLocks noChangeArrowheads="1"/>
              </p:cNvSpPr>
              <p:nvPr/>
            </p:nvSpPr>
            <p:spPr bwMode="auto">
              <a:xfrm>
                <a:off x="860" y="4291"/>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x</a:t>
                </a:r>
              </a:p>
            </p:txBody>
          </p:sp>
          <p:sp>
            <p:nvSpPr>
              <p:cNvPr id="246" name="Rectangle 242"/>
              <p:cNvSpPr>
                <a:spLocks noChangeArrowheads="1"/>
              </p:cNvSpPr>
              <p:nvPr/>
            </p:nvSpPr>
            <p:spPr bwMode="auto">
              <a:xfrm>
                <a:off x="1004" y="4291"/>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47" name="Rectangle 243"/>
              <p:cNvSpPr>
                <a:spLocks noChangeArrowheads="1"/>
              </p:cNvSpPr>
              <p:nvPr/>
            </p:nvSpPr>
            <p:spPr bwMode="auto">
              <a:xfrm>
                <a:off x="1148" y="4291"/>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y</a:t>
                </a:r>
              </a:p>
            </p:txBody>
          </p:sp>
          <p:sp>
            <p:nvSpPr>
              <p:cNvPr id="248" name="Rectangle 244"/>
              <p:cNvSpPr>
                <a:spLocks noChangeArrowheads="1"/>
              </p:cNvSpPr>
              <p:nvPr/>
            </p:nvSpPr>
            <p:spPr bwMode="auto">
              <a:xfrm>
                <a:off x="1292" y="4291"/>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49" name="Rectangle 245"/>
              <p:cNvSpPr>
                <a:spLocks noChangeArrowheads="1"/>
              </p:cNvSpPr>
              <p:nvPr/>
            </p:nvSpPr>
            <p:spPr bwMode="auto">
              <a:xfrm>
                <a:off x="1436" y="4291"/>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z</a:t>
                </a:r>
              </a:p>
            </p:txBody>
          </p:sp>
          <p:sp>
            <p:nvSpPr>
              <p:cNvPr id="250" name="Rectangle 246"/>
              <p:cNvSpPr>
                <a:spLocks noChangeArrowheads="1"/>
              </p:cNvSpPr>
              <p:nvPr/>
            </p:nvSpPr>
            <p:spPr bwMode="auto">
              <a:xfrm>
                <a:off x="1580" y="4291"/>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51" name="Rectangle 247"/>
              <p:cNvSpPr>
                <a:spLocks noChangeArrowheads="1"/>
              </p:cNvSpPr>
              <p:nvPr/>
            </p:nvSpPr>
            <p:spPr bwMode="auto">
              <a:xfrm>
                <a:off x="1292" y="4065"/>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2" name="Rectangle 248"/>
              <p:cNvSpPr>
                <a:spLocks noChangeArrowheads="1"/>
              </p:cNvSpPr>
              <p:nvPr/>
            </p:nvSpPr>
            <p:spPr bwMode="auto">
              <a:xfrm>
                <a:off x="860"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if</a:t>
                </a:r>
              </a:p>
            </p:txBody>
          </p:sp>
          <p:sp>
            <p:nvSpPr>
              <p:cNvPr id="253" name="Rectangle 249"/>
              <p:cNvSpPr>
                <a:spLocks noChangeArrowheads="1"/>
              </p:cNvSpPr>
              <p:nvPr/>
            </p:nvSpPr>
            <p:spPr bwMode="auto">
              <a:xfrm>
                <a:off x="1004"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54" name="Rectangle 250"/>
              <p:cNvSpPr>
                <a:spLocks noChangeArrowheads="1"/>
              </p:cNvSpPr>
              <p:nvPr/>
            </p:nvSpPr>
            <p:spPr bwMode="auto">
              <a:xfrm>
                <a:off x="1148"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x</a:t>
                </a:r>
              </a:p>
            </p:txBody>
          </p:sp>
          <p:sp>
            <p:nvSpPr>
              <p:cNvPr id="255" name="Rectangle 251"/>
              <p:cNvSpPr>
                <a:spLocks noChangeArrowheads="1"/>
              </p:cNvSpPr>
              <p:nvPr/>
            </p:nvSpPr>
            <p:spPr bwMode="auto">
              <a:xfrm>
                <a:off x="860" y="4743"/>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256" name="Rectangle 252"/>
              <p:cNvSpPr>
                <a:spLocks noChangeArrowheads="1"/>
              </p:cNvSpPr>
              <p:nvPr/>
            </p:nvSpPr>
            <p:spPr bwMode="auto">
              <a:xfrm>
                <a:off x="1004" y="4743"/>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7" name="Rectangle 253"/>
              <p:cNvSpPr>
                <a:spLocks noChangeArrowheads="1"/>
              </p:cNvSpPr>
              <p:nvPr/>
            </p:nvSpPr>
            <p:spPr bwMode="auto">
              <a:xfrm>
                <a:off x="1148" y="4743"/>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58" name="Rectangle 254"/>
              <p:cNvSpPr>
                <a:spLocks noChangeArrowheads="1"/>
              </p:cNvSpPr>
              <p:nvPr/>
            </p:nvSpPr>
            <p:spPr bwMode="auto">
              <a:xfrm>
                <a:off x="1292" y="4743"/>
                <a:ext cx="96" cy="170"/>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9" name="Rectangle 255"/>
              <p:cNvSpPr>
                <a:spLocks noChangeArrowheads="1"/>
              </p:cNvSpPr>
              <p:nvPr/>
            </p:nvSpPr>
            <p:spPr bwMode="auto">
              <a:xfrm>
                <a:off x="1292"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&gt;</a:t>
                </a:r>
              </a:p>
            </p:txBody>
          </p:sp>
          <p:sp>
            <p:nvSpPr>
              <p:cNvPr id="260" name="Rectangle 256"/>
              <p:cNvSpPr>
                <a:spLocks noChangeArrowheads="1"/>
              </p:cNvSpPr>
              <p:nvPr/>
            </p:nvSpPr>
            <p:spPr bwMode="auto">
              <a:xfrm>
                <a:off x="1436"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0</a:t>
                </a:r>
              </a:p>
            </p:txBody>
          </p:sp>
          <p:sp>
            <p:nvSpPr>
              <p:cNvPr id="261" name="Rectangle 257"/>
              <p:cNvSpPr>
                <a:spLocks noChangeArrowheads="1"/>
              </p:cNvSpPr>
              <p:nvPr/>
            </p:nvSpPr>
            <p:spPr bwMode="auto">
              <a:xfrm>
                <a:off x="1580"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62" name="Rectangle 258"/>
              <p:cNvSpPr>
                <a:spLocks noChangeArrowheads="1"/>
              </p:cNvSpPr>
              <p:nvPr/>
            </p:nvSpPr>
            <p:spPr bwMode="auto">
              <a:xfrm>
                <a:off x="1724"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n</a:t>
                </a:r>
              </a:p>
            </p:txBody>
          </p:sp>
          <p:sp>
            <p:nvSpPr>
              <p:cNvPr id="263" name="Rectangle 259"/>
              <p:cNvSpPr>
                <a:spLocks noChangeArrowheads="1"/>
              </p:cNvSpPr>
              <p:nvPr/>
            </p:nvSpPr>
            <p:spPr bwMode="auto">
              <a:xfrm>
                <a:off x="1868"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sp>
            <p:nvSpPr>
              <p:cNvPr id="264" name="Rectangle 260"/>
              <p:cNvSpPr>
                <a:spLocks noChangeArrowheads="1"/>
              </p:cNvSpPr>
              <p:nvPr/>
            </p:nvSpPr>
            <p:spPr bwMode="auto">
              <a:xfrm>
                <a:off x="2012"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1</a:t>
                </a:r>
              </a:p>
            </p:txBody>
          </p:sp>
          <p:sp>
            <p:nvSpPr>
              <p:cNvPr id="265" name="Rectangle 261"/>
              <p:cNvSpPr>
                <a:spLocks noChangeArrowheads="1"/>
              </p:cNvSpPr>
              <p:nvPr/>
            </p:nvSpPr>
            <p:spPr bwMode="auto">
              <a:xfrm>
                <a:off x="2156" y="4517"/>
                <a:ext cx="96" cy="170"/>
              </a:xfrm>
              <a:prstGeom prst="rect">
                <a:avLst/>
              </a:prstGeom>
              <a:solidFill>
                <a:schemeClr val="bg1"/>
              </a:solidFill>
              <a:ln w="9525">
                <a:noFill/>
                <a:miter lim="800000"/>
                <a:headEnd/>
                <a:tailEnd/>
              </a:ln>
            </p:spPr>
            <p:txBody>
              <a:bodyPr wrap="none" anchor="ctr"/>
              <a:lstStyle/>
              <a:p>
                <a:pPr algn="ctr"/>
                <a:r>
                  <a:rPr lang="en-US" altLang="ja-JP" sz="2000" b="1">
                    <a:solidFill>
                      <a:schemeClr val="hlink"/>
                    </a:solidFill>
                    <a:latin typeface="Times New Roman" pitchFamily="18" charset="0"/>
                  </a:rPr>
                  <a:t>;</a:t>
                </a:r>
              </a:p>
            </p:txBody>
          </p:sp>
        </p:grpSp>
        <p:sp>
          <p:nvSpPr>
            <p:cNvPr id="241" name="Rectangle 290"/>
            <p:cNvSpPr>
              <a:spLocks noChangeArrowheads="1"/>
            </p:cNvSpPr>
            <p:nvPr/>
          </p:nvSpPr>
          <p:spPr bwMode="auto">
            <a:xfrm>
              <a:off x="249" y="4156"/>
              <a:ext cx="1542" cy="862"/>
            </a:xfrm>
            <a:prstGeom prst="rect">
              <a:avLst/>
            </a:prstGeom>
            <a:noFill/>
            <a:ln w="9525" algn="ctr">
              <a:noFill/>
              <a:miter lim="800000"/>
              <a:headEnd/>
              <a:tailEnd/>
            </a:ln>
          </p:spPr>
          <p:txBody>
            <a:bodyPr wrap="none" anchor="ctr">
              <a:spAutoFit/>
            </a:bodyPr>
            <a:lstStyle/>
            <a:p>
              <a:endParaRPr lang="ja-JP" altLang="en-US"/>
            </a:p>
          </p:txBody>
        </p:sp>
      </p:grpSp>
      <p:sp>
        <p:nvSpPr>
          <p:cNvPr id="266" name="Rectangle 292"/>
          <p:cNvSpPr>
            <a:spLocks noChangeArrowheads="1"/>
          </p:cNvSpPr>
          <p:nvPr/>
        </p:nvSpPr>
        <p:spPr bwMode="auto">
          <a:xfrm>
            <a:off x="654077" y="5543554"/>
            <a:ext cx="936625" cy="73025"/>
          </a:xfrm>
          <a:prstGeom prst="rect">
            <a:avLst/>
          </a:prstGeom>
          <a:solidFill>
            <a:srgbClr val="FFFFFF"/>
          </a:solidFill>
          <a:ln w="9525" algn="ctr">
            <a:noFill/>
            <a:miter lim="800000"/>
            <a:headEnd/>
            <a:tailEnd/>
          </a:ln>
        </p:spPr>
        <p:txBody>
          <a:bodyPr anchor="ctr">
            <a:spAutoFit/>
          </a:bodyPr>
          <a:lstStyle/>
          <a:p>
            <a:endParaRPr lang="ja-JP" altLang="en-US"/>
          </a:p>
        </p:txBody>
      </p:sp>
      <p:sp>
        <p:nvSpPr>
          <p:cNvPr id="267" name="Rectangle 293"/>
          <p:cNvSpPr>
            <a:spLocks noChangeArrowheads="1"/>
          </p:cNvSpPr>
          <p:nvPr/>
        </p:nvSpPr>
        <p:spPr bwMode="auto">
          <a:xfrm>
            <a:off x="641377" y="4484692"/>
            <a:ext cx="936625" cy="73025"/>
          </a:xfrm>
          <a:prstGeom prst="rect">
            <a:avLst/>
          </a:prstGeom>
          <a:solidFill>
            <a:srgbClr val="FFFFFF"/>
          </a:solidFill>
          <a:ln w="9525" algn="ctr">
            <a:noFill/>
            <a:miter lim="800000"/>
            <a:headEnd/>
            <a:tailEnd/>
          </a:ln>
        </p:spPr>
        <p:txBody>
          <a:bodyPr anchor="ctr">
            <a:spAutoFit/>
          </a:bodyPr>
          <a:lstStyle/>
          <a:p>
            <a:endParaRPr lang="ja-JP" altLang="en-US"/>
          </a:p>
        </p:txBody>
      </p:sp>
      <p:sp>
        <p:nvSpPr>
          <p:cNvPr id="268" name="Rectangle 294"/>
          <p:cNvSpPr>
            <a:spLocks noChangeArrowheads="1"/>
          </p:cNvSpPr>
          <p:nvPr/>
        </p:nvSpPr>
        <p:spPr bwMode="auto">
          <a:xfrm>
            <a:off x="617565" y="5151442"/>
            <a:ext cx="2395537" cy="119062"/>
          </a:xfrm>
          <a:prstGeom prst="rect">
            <a:avLst/>
          </a:prstGeom>
          <a:solidFill>
            <a:srgbClr val="FFFFFF"/>
          </a:solidFill>
          <a:ln w="9525" algn="ctr">
            <a:noFill/>
            <a:miter lim="800000"/>
            <a:headEnd/>
            <a:tailEnd/>
          </a:ln>
        </p:spPr>
        <p:txBody>
          <a:bodyPr anchor="ctr">
            <a:spAutoFit/>
          </a:bodyPr>
          <a:lstStyle/>
          <a:p>
            <a:endParaRPr lang="ja-JP" altLang="en-US"/>
          </a:p>
        </p:txBody>
      </p:sp>
      <p:sp>
        <p:nvSpPr>
          <p:cNvPr id="269" name="Rectangle 300"/>
          <p:cNvSpPr>
            <a:spLocks noChangeArrowheads="1"/>
          </p:cNvSpPr>
          <p:nvPr/>
        </p:nvSpPr>
        <p:spPr bwMode="auto">
          <a:xfrm>
            <a:off x="650902" y="4816479"/>
            <a:ext cx="1368425" cy="109538"/>
          </a:xfrm>
          <a:prstGeom prst="rect">
            <a:avLst/>
          </a:prstGeom>
          <a:solidFill>
            <a:srgbClr val="FFFFFF"/>
          </a:solidFill>
          <a:ln w="9525" algn="ctr">
            <a:noFill/>
            <a:miter lim="800000"/>
            <a:headEnd/>
            <a:tailEnd/>
          </a:ln>
        </p:spPr>
        <p:txBody>
          <a:bodyPr anchor="ctr">
            <a:spAutoFit/>
          </a:bodyPr>
          <a:lstStyle/>
          <a:p>
            <a:endParaRPr lang="ja-JP" altLang="en-US"/>
          </a:p>
        </p:txBody>
      </p:sp>
      <p:sp>
        <p:nvSpPr>
          <p:cNvPr id="270"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71"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272"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73"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
        <p:nvSpPr>
          <p:cNvPr id="274" name="円/楕円 273"/>
          <p:cNvSpPr/>
          <p:nvPr/>
        </p:nvSpPr>
        <p:spPr>
          <a:xfrm>
            <a:off x="357158" y="4786322"/>
            <a:ext cx="2857520" cy="857256"/>
          </a:xfrm>
          <a:prstGeom prst="ellipse">
            <a:avLst/>
          </a:prstGeom>
          <a:solidFill>
            <a:schemeClr val="lt1">
              <a:alpha val="0"/>
            </a:schemeClr>
          </a:solid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75" name="角丸四角形吹き出し 274"/>
          <p:cNvSpPr/>
          <p:nvPr/>
        </p:nvSpPr>
        <p:spPr>
          <a:xfrm>
            <a:off x="857224" y="3857628"/>
            <a:ext cx="3714776" cy="642942"/>
          </a:xfrm>
          <a:prstGeom prst="wedgeRoundRectCallout">
            <a:avLst>
              <a:gd name="adj1" fmla="val -24971"/>
              <a:gd name="adj2" fmla="val 94011"/>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solidFill>
                  <a:srgbClr val="FF0000"/>
                </a:solidFill>
              </a:rPr>
              <a:t>トークン数をクローン長とする</a:t>
            </a:r>
            <a:endParaRPr kumimoji="1" lang="en-US" altLang="ja-JP" b="1" dirty="0" smtClean="0">
              <a:solidFill>
                <a:srgbClr val="FF0000"/>
              </a:solidFill>
            </a:endParaRPr>
          </a:p>
        </p:txBody>
      </p:sp>
      <p:sp>
        <p:nvSpPr>
          <p:cNvPr id="276" name="スライド番号プレースホルダ 275"/>
          <p:cNvSpPr>
            <a:spLocks noGrp="1"/>
          </p:cNvSpPr>
          <p:nvPr>
            <p:ph type="sldNum" sz="quarter" idx="12"/>
          </p:nvPr>
        </p:nvSpPr>
        <p:spPr/>
        <p:txBody>
          <a:bodyPr/>
          <a:lstStyle/>
          <a:p>
            <a:fld id="{01B41DA1-4BC7-4A93-B2D9-204A740202E2}" type="slidenum">
              <a:rPr lang="en-US" altLang="ja-JP" smtClean="0"/>
              <a:pPr/>
              <a:t>12</a:t>
            </a:fld>
            <a:endParaRPr lang="en-US" altLang="ja-JP"/>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実験環境</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クローン検出ツール</a:t>
            </a:r>
            <a:endParaRPr kumimoji="1" lang="en-US" altLang="ja-JP" dirty="0" smtClean="0"/>
          </a:p>
          <a:p>
            <a:pPr lvl="1"/>
            <a:r>
              <a:rPr lang="en-US" altLang="ja-JP" dirty="0" err="1" smtClean="0"/>
              <a:t>CCFinderX</a:t>
            </a:r>
            <a:r>
              <a:rPr lang="en-US" altLang="ja-JP" dirty="0" smtClean="0"/>
              <a:t>[1]</a:t>
            </a:r>
          </a:p>
          <a:p>
            <a:pPr lvl="1"/>
            <a:endParaRPr kumimoji="1" lang="en-US" altLang="ja-JP" dirty="0" smtClean="0"/>
          </a:p>
          <a:p>
            <a:r>
              <a:rPr lang="ja-JP" altLang="en-US" dirty="0" smtClean="0">
                <a:solidFill>
                  <a:srgbClr val="FF0000"/>
                </a:solidFill>
              </a:rPr>
              <a:t>実験対象</a:t>
            </a:r>
            <a:endParaRPr lang="en-US" altLang="ja-JP" dirty="0" smtClean="0">
              <a:solidFill>
                <a:srgbClr val="FF0000"/>
              </a:solidFill>
            </a:endParaRPr>
          </a:p>
          <a:p>
            <a:pPr lvl="1"/>
            <a:r>
              <a:rPr kumimoji="1" lang="en-US" altLang="ja-JP" dirty="0" smtClean="0">
                <a:solidFill>
                  <a:srgbClr val="FF0000"/>
                </a:solidFill>
              </a:rPr>
              <a:t>GPL</a:t>
            </a:r>
            <a:r>
              <a:rPr kumimoji="1" lang="ja-JP" altLang="en-US" dirty="0" smtClean="0">
                <a:solidFill>
                  <a:srgbClr val="FF0000"/>
                </a:solidFill>
              </a:rPr>
              <a:t>のオープンソースソフトウェア</a:t>
            </a:r>
            <a:r>
              <a:rPr kumimoji="1" lang="en-US" altLang="ja-JP" dirty="0" smtClean="0">
                <a:solidFill>
                  <a:srgbClr val="FF0000"/>
                </a:solidFill>
              </a:rPr>
              <a:t>100</a:t>
            </a:r>
            <a:r>
              <a:rPr kumimoji="1" lang="ja-JP" altLang="en-US" dirty="0" smtClean="0">
                <a:solidFill>
                  <a:srgbClr val="FF0000"/>
                </a:solidFill>
              </a:rPr>
              <a:t>件</a:t>
            </a:r>
            <a:endParaRPr kumimoji="1" lang="en-US" altLang="ja-JP" dirty="0" smtClean="0">
              <a:solidFill>
                <a:srgbClr val="FF0000"/>
              </a:solidFill>
            </a:endParaRPr>
          </a:p>
          <a:p>
            <a:pPr lvl="2"/>
            <a:r>
              <a:rPr lang="ja-JP" altLang="en-US" dirty="0" smtClean="0">
                <a:solidFill>
                  <a:srgbClr val="FF0000"/>
                </a:solidFill>
              </a:rPr>
              <a:t>開発言語：</a:t>
            </a:r>
            <a:r>
              <a:rPr lang="en-US" altLang="ja-JP" dirty="0" smtClean="0">
                <a:solidFill>
                  <a:srgbClr val="FF0000"/>
                </a:solidFill>
              </a:rPr>
              <a:t>C</a:t>
            </a:r>
            <a:r>
              <a:rPr lang="ja-JP" altLang="en-US" dirty="0" smtClean="0">
                <a:solidFill>
                  <a:srgbClr val="FF0000"/>
                </a:solidFill>
              </a:rPr>
              <a:t>または</a:t>
            </a:r>
            <a:r>
              <a:rPr lang="en-US" altLang="ja-JP" dirty="0" smtClean="0">
                <a:solidFill>
                  <a:srgbClr val="FF0000"/>
                </a:solidFill>
              </a:rPr>
              <a:t>C++</a:t>
            </a:r>
          </a:p>
          <a:p>
            <a:pPr lvl="2"/>
            <a:r>
              <a:rPr lang="ja-JP" altLang="en-US" dirty="0" smtClean="0">
                <a:solidFill>
                  <a:srgbClr val="FF0000"/>
                </a:solidFill>
              </a:rPr>
              <a:t>ドメイン：</a:t>
            </a:r>
            <a:r>
              <a:rPr lang="en-US" altLang="ja-JP" dirty="0" smtClean="0">
                <a:solidFill>
                  <a:srgbClr val="FF0000"/>
                </a:solidFill>
              </a:rPr>
              <a:t>Audio, Game, Security</a:t>
            </a:r>
            <a:r>
              <a:rPr lang="ja-JP" altLang="en-US" dirty="0" smtClean="0">
                <a:solidFill>
                  <a:srgbClr val="FF0000"/>
                </a:solidFill>
              </a:rPr>
              <a:t>など</a:t>
            </a:r>
            <a:endParaRPr lang="en-US" altLang="ja-JP" dirty="0" smtClean="0">
              <a:solidFill>
                <a:srgbClr val="FF0000"/>
              </a:solidFill>
            </a:endParaRPr>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テキスト ボックス 6"/>
          <p:cNvSpPr txBox="1"/>
          <p:nvPr/>
        </p:nvSpPr>
        <p:spPr>
          <a:xfrm>
            <a:off x="357158" y="5917188"/>
            <a:ext cx="8429684" cy="369332"/>
          </a:xfrm>
          <a:prstGeom prst="rect">
            <a:avLst/>
          </a:prstGeom>
          <a:noFill/>
        </p:spPr>
        <p:txBody>
          <a:bodyPr wrap="square" rtlCol="0">
            <a:spAutoFit/>
          </a:bodyPr>
          <a:lstStyle/>
          <a:p>
            <a:r>
              <a:rPr lang="en-US" altLang="ja-JP" dirty="0" smtClean="0"/>
              <a:t>[1] </a:t>
            </a:r>
            <a:r>
              <a:rPr lang="en-US" altLang="ja-JP" dirty="0" err="1" smtClean="0"/>
              <a:t>CCFinderX</a:t>
            </a:r>
            <a:r>
              <a:rPr lang="ja-JP" altLang="en-US" dirty="0" smtClean="0"/>
              <a:t>：</a:t>
            </a:r>
            <a:r>
              <a:rPr lang="en-US" altLang="ja-JP" dirty="0" smtClean="0"/>
              <a:t>” http://www.ccfinder.net/ccfinderx-j.html” </a:t>
            </a:r>
            <a:endParaRPr lang="ja-JP" altLang="en-US" dirty="0"/>
          </a:p>
        </p:txBody>
      </p:sp>
      <p:sp>
        <p:nvSpPr>
          <p:cNvPr id="9" name="スライド番号プレースホルダ 8"/>
          <p:cNvSpPr>
            <a:spLocks noGrp="1"/>
          </p:cNvSpPr>
          <p:nvPr>
            <p:ph type="sldNum" sz="quarter" idx="12"/>
          </p:nvPr>
        </p:nvSpPr>
        <p:spPr/>
        <p:txBody>
          <a:bodyPr/>
          <a:lstStyle/>
          <a:p>
            <a:fld id="{01B41DA1-4BC7-4A93-B2D9-204A740202E2}" type="slidenum">
              <a:rPr lang="en-US" altLang="ja-JP" smtClean="0"/>
              <a:pPr/>
              <a:t>13</a:t>
            </a:fld>
            <a:endParaRPr lang="en-US" altLang="ja-JP"/>
          </a:p>
        </p:txBody>
      </p:sp>
      <p:sp>
        <p:nvSpPr>
          <p:cNvPr id="10" name="角丸四角形 9"/>
          <p:cNvSpPr/>
          <p:nvPr/>
        </p:nvSpPr>
        <p:spPr>
          <a:xfrm>
            <a:off x="1071538" y="5000636"/>
            <a:ext cx="6072230" cy="71438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800" dirty="0" smtClean="0">
                <a:solidFill>
                  <a:schemeClr val="tx1"/>
                </a:solidFill>
              </a:rPr>
              <a:t>プログラム盗用</a:t>
            </a:r>
            <a:r>
              <a:rPr lang="ja-JP" altLang="en-US" sz="2800" dirty="0" smtClean="0"/>
              <a:t>（流用）</a:t>
            </a:r>
            <a:r>
              <a:rPr kumimoji="1" lang="ja-JP" altLang="en-US" sz="2800" dirty="0" smtClean="0">
                <a:solidFill>
                  <a:schemeClr val="tx1"/>
                </a:solidFill>
              </a:rPr>
              <a:t>の有無の確認</a:t>
            </a:r>
            <a:endParaRPr kumimoji="1" lang="ja-JP" altLang="en-US"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プログラム盗用（流用）の確認手順</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kumimoji="1" lang="en-US" altLang="ja-JP" sz="2800" dirty="0" err="1" smtClean="0"/>
              <a:t>CCFinderX</a:t>
            </a:r>
            <a:r>
              <a:rPr kumimoji="1" lang="ja-JP" altLang="en-US" sz="2800" dirty="0" smtClean="0"/>
              <a:t>を用いてクローン検出</a:t>
            </a:r>
            <a:endParaRPr kumimoji="1" lang="en-US" altLang="ja-JP" sz="2800" dirty="0" smtClean="0"/>
          </a:p>
          <a:p>
            <a:pPr marL="914400" lvl="1" indent="-514350"/>
            <a:r>
              <a:rPr lang="ja-JP" altLang="en-US" sz="2400" dirty="0" smtClean="0"/>
              <a:t>検出される最小のクローン長：</a:t>
            </a:r>
            <a:r>
              <a:rPr lang="en-US" altLang="ja-JP" sz="2400" dirty="0" smtClean="0"/>
              <a:t>30</a:t>
            </a:r>
            <a:endParaRPr kumimoji="1" lang="en-US" altLang="ja-JP" sz="2400" dirty="0" smtClean="0"/>
          </a:p>
          <a:p>
            <a:pPr marL="4057650" lvl="8" indent="-514350"/>
            <a:endParaRPr lang="en-US" altLang="ja-JP" sz="1800" dirty="0" smtClean="0"/>
          </a:p>
          <a:p>
            <a:pPr marL="514350" indent="-514350">
              <a:buFont typeface="+mj-lt"/>
              <a:buAutoNum type="arabicPeriod"/>
            </a:pPr>
            <a:r>
              <a:rPr kumimoji="1" lang="ja-JP" altLang="en-US" sz="2800" dirty="0" smtClean="0"/>
              <a:t>検出されたクローンを目視で確認</a:t>
            </a:r>
            <a:endParaRPr kumimoji="1" lang="en-US" altLang="ja-JP" sz="2800" dirty="0" smtClean="0"/>
          </a:p>
          <a:p>
            <a:pPr marL="914400" lvl="1" indent="-514350"/>
            <a:r>
              <a:rPr kumimoji="1" lang="ja-JP" altLang="en-US" sz="2400" dirty="0" smtClean="0"/>
              <a:t>クローン長の長いクローンから確認</a:t>
            </a:r>
            <a:endParaRPr kumimoji="1" lang="en-US" altLang="ja-JP" sz="2400" dirty="0" smtClean="0"/>
          </a:p>
          <a:p>
            <a:pPr marL="914400" lvl="1" indent="-514350"/>
            <a:r>
              <a:rPr lang="ja-JP" altLang="en-US" sz="2400" dirty="0" smtClean="0"/>
              <a:t>クローン長が</a:t>
            </a:r>
            <a:r>
              <a:rPr lang="en-US" altLang="ja-JP" sz="2400" dirty="0" smtClean="0"/>
              <a:t>80</a:t>
            </a:r>
            <a:r>
              <a:rPr lang="ja-JP" altLang="en-US" sz="2400" dirty="0" smtClean="0"/>
              <a:t>未満のクローンは数が多すぎたため</a:t>
            </a:r>
            <a:r>
              <a:rPr lang="en-US" altLang="ja-JP" sz="2400" dirty="0" smtClean="0"/>
              <a:t/>
            </a:r>
            <a:br>
              <a:rPr lang="en-US" altLang="ja-JP" sz="2400" dirty="0" smtClean="0"/>
            </a:br>
            <a:r>
              <a:rPr lang="ja-JP" altLang="en-US" sz="2400" dirty="0" smtClean="0"/>
              <a:t>未確認</a:t>
            </a:r>
            <a:endParaRPr lang="en-US" altLang="ja-JP" sz="2400" dirty="0" smtClean="0"/>
          </a:p>
          <a:p>
            <a:pPr marL="4057650" lvl="8" indent="-514350"/>
            <a:endParaRPr lang="en-US" altLang="ja-JP" sz="1800" dirty="0" smtClean="0"/>
          </a:p>
          <a:p>
            <a:pPr marL="514350" lvl="0" indent="-514350">
              <a:buFont typeface="+mj-lt"/>
              <a:buAutoNum type="arabicPeriod" startAt="3"/>
              <a:defRPr/>
            </a:pPr>
            <a:r>
              <a:rPr lang="ja-JP" altLang="en-US" sz="2800" dirty="0" smtClean="0"/>
              <a:t>プログラム盗用（流用）のあった</a:t>
            </a:r>
            <a:r>
              <a:rPr lang="en-US" altLang="ja-JP" sz="2800" dirty="0" smtClean="0"/>
              <a:t>54</a:t>
            </a:r>
            <a:r>
              <a:rPr lang="ja-JP" altLang="en-US" sz="2800" dirty="0" smtClean="0"/>
              <a:t>件のソフトウェアを除外</a:t>
            </a:r>
            <a:endParaRPr lang="en-US" altLang="ja-JP" sz="2800" dirty="0" smtClean="0"/>
          </a:p>
          <a:p>
            <a:pPr marL="971550" lvl="1" indent="-514350">
              <a:defRPr/>
            </a:pPr>
            <a:r>
              <a:rPr lang="ja-JP" altLang="en-US" sz="2400" dirty="0" smtClean="0"/>
              <a:t>実験対象となるソフトウェアは</a:t>
            </a:r>
            <a:r>
              <a:rPr lang="en-US" altLang="ja-JP" sz="2400" dirty="0" smtClean="0"/>
              <a:t>46</a:t>
            </a:r>
            <a:r>
              <a:rPr lang="ja-JP" altLang="en-US" sz="2400" dirty="0" smtClean="0"/>
              <a:t>件</a:t>
            </a:r>
            <a:endParaRPr lang="en-US" altLang="ja-JP" sz="2400"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14</a:t>
            </a:fld>
            <a:endParaRPr lang="en-US" altLang="ja-JP"/>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 2"/>
          <p:cNvSpPr txBox="1">
            <a:spLocks/>
          </p:cNvSpPr>
          <p:nvPr/>
        </p:nvSpPr>
        <p:spPr bwMode="auto">
          <a:xfrm>
            <a:off x="457200" y="5016496"/>
            <a:ext cx="8229600" cy="10540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514350" algn="l" defTabSz="914400" rtl="0" eaLnBrk="1" fontAlgn="base" latinLnBrk="0" hangingPunct="1">
              <a:lnSpc>
                <a:spcPct val="100000"/>
              </a:lnSpc>
              <a:spcBef>
                <a:spcPct val="20000"/>
              </a:spcBef>
              <a:spcAft>
                <a:spcPct val="0"/>
              </a:spcAft>
              <a:buClrTx/>
              <a:buSzTx/>
              <a:buFont typeface="+mj-lt"/>
              <a:buAutoNum type="arabicPeriod" startAt="3"/>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endParaRPr>
          </a:p>
        </p:txBody>
      </p:sp>
      <p:sp>
        <p:nvSpPr>
          <p:cNvPr id="2" name="タイトル 1"/>
          <p:cNvSpPr>
            <a:spLocks noGrp="1"/>
          </p:cNvSpPr>
          <p:nvPr>
            <p:ph type="title"/>
          </p:nvPr>
        </p:nvSpPr>
        <p:spPr/>
        <p:txBody>
          <a:bodyPr/>
          <a:lstStyle/>
          <a:p>
            <a:r>
              <a:rPr lang="ja-JP" altLang="en-US" dirty="0" smtClean="0"/>
              <a:t>プログラム盗用（流用）とみなした一例</a:t>
            </a:r>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smtClean="0"/>
              <a:t>コードクローンの長さに基づく</a:t>
            </a:r>
            <a:r>
              <a:rPr lang="en-US" altLang="ja-JP" smtClean="0"/>
              <a:t/>
            </a:r>
            <a:br>
              <a:rPr lang="en-US" altLang="ja-JP" smtClean="0"/>
            </a:br>
            <a:r>
              <a:rPr lang="ja-JP" altLang="en-US"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p>
            <a:fld id="{01B41DA1-4BC7-4A93-B2D9-204A740202E2}" type="slidenum">
              <a:rPr lang="en-US" altLang="ja-JP" smtClean="0"/>
              <a:pPr/>
              <a:t>15</a:t>
            </a:fld>
            <a:endParaRPr lang="en-US" altLang="ja-JP"/>
          </a:p>
        </p:txBody>
      </p:sp>
      <p:sp>
        <p:nvSpPr>
          <p:cNvPr id="7" name="テキスト ボックス 6"/>
          <p:cNvSpPr txBox="1"/>
          <p:nvPr/>
        </p:nvSpPr>
        <p:spPr>
          <a:xfrm>
            <a:off x="1040272" y="2974128"/>
            <a:ext cx="3114261" cy="2031325"/>
          </a:xfrm>
          <a:prstGeom prst="rect">
            <a:avLst/>
          </a:prstGeom>
          <a:noFill/>
          <a:ln cmpd="sng">
            <a:solidFill>
              <a:schemeClr val="tx1"/>
            </a:solidFill>
          </a:ln>
        </p:spPr>
        <p:txBody>
          <a:bodyPr wrap="square" rtlCol="0">
            <a:spAutoFit/>
          </a:bodyPr>
          <a:lstStyle/>
          <a:p>
            <a:r>
              <a:rPr lang="en-US" altLang="ja-JP" dirty="0" smtClean="0"/>
              <a:t>--------------</a:t>
            </a:r>
          </a:p>
          <a:p>
            <a:r>
              <a:rPr lang="en-US" altLang="ja-JP" dirty="0" err="1" smtClean="0"/>
              <a:t>xalloca_free</a:t>
            </a:r>
            <a:r>
              <a:rPr lang="en-US" altLang="ja-JP" dirty="0" smtClean="0"/>
              <a:t> (</a:t>
            </a:r>
            <a:r>
              <a:rPr lang="en-US" altLang="ja-JP" dirty="0" err="1" smtClean="0"/>
              <a:t>ctx.y</a:t>
            </a:r>
            <a:r>
              <a:rPr lang="en-US" altLang="ja-JP" dirty="0" smtClean="0"/>
              <a:t>);</a:t>
            </a:r>
          </a:p>
          <a:p>
            <a:r>
              <a:rPr lang="en-US" altLang="ja-JP" dirty="0" err="1" smtClean="0"/>
              <a:t>xalloca_free</a:t>
            </a:r>
            <a:r>
              <a:rPr lang="en-US" altLang="ja-JP" dirty="0" smtClean="0"/>
              <a:t> (</a:t>
            </a:r>
            <a:r>
              <a:rPr lang="en-US" altLang="ja-JP" dirty="0" err="1" smtClean="0"/>
              <a:t>ctx.next</a:t>
            </a:r>
            <a:r>
              <a:rPr lang="en-US" altLang="ja-JP" dirty="0" smtClean="0"/>
              <a:t>);</a:t>
            </a:r>
          </a:p>
          <a:p>
            <a:r>
              <a:rPr lang="en-US" altLang="ja-JP" dirty="0" err="1" smtClean="0"/>
              <a:t>xalloca_free</a:t>
            </a:r>
            <a:r>
              <a:rPr lang="en-US" altLang="ja-JP" dirty="0" smtClean="0"/>
              <a:t> (</a:t>
            </a:r>
            <a:r>
              <a:rPr lang="en-US" altLang="ja-JP" dirty="0" err="1" smtClean="0"/>
              <a:t>ctx.notfirst</a:t>
            </a:r>
            <a:r>
              <a:rPr lang="en-US" altLang="ja-JP" dirty="0" smtClean="0"/>
              <a:t>);</a:t>
            </a:r>
          </a:p>
          <a:p>
            <a:r>
              <a:rPr lang="en-US" altLang="ja-JP" dirty="0" err="1" smtClean="0"/>
              <a:t>xalloca_free</a:t>
            </a:r>
            <a:r>
              <a:rPr lang="en-US" altLang="ja-JP" dirty="0" smtClean="0"/>
              <a:t> (</a:t>
            </a:r>
            <a:r>
              <a:rPr lang="en-US" altLang="ja-JP" dirty="0" err="1" smtClean="0"/>
              <a:t>ctx.oddflag</a:t>
            </a:r>
            <a:r>
              <a:rPr lang="en-US" altLang="ja-JP" dirty="0" smtClean="0"/>
              <a:t>);</a:t>
            </a:r>
          </a:p>
          <a:p>
            <a:r>
              <a:rPr lang="en-US" altLang="ja-JP" dirty="0" err="1" smtClean="0"/>
              <a:t>xalloca_free</a:t>
            </a:r>
            <a:r>
              <a:rPr lang="en-US" altLang="ja-JP" dirty="0" smtClean="0"/>
              <a:t> (x);</a:t>
            </a:r>
          </a:p>
          <a:p>
            <a:r>
              <a:rPr kumimoji="1" lang="en-US" altLang="ja-JP" dirty="0" smtClean="0"/>
              <a:t>--------------</a:t>
            </a:r>
            <a:endParaRPr kumimoji="1" lang="ja-JP" altLang="en-US" dirty="0"/>
          </a:p>
        </p:txBody>
      </p:sp>
      <p:sp>
        <p:nvSpPr>
          <p:cNvPr id="8" name="テキスト ボックス 7"/>
          <p:cNvSpPr txBox="1"/>
          <p:nvPr/>
        </p:nvSpPr>
        <p:spPr>
          <a:xfrm>
            <a:off x="5112238" y="2974128"/>
            <a:ext cx="3114261" cy="2031325"/>
          </a:xfrm>
          <a:prstGeom prst="rect">
            <a:avLst/>
          </a:prstGeom>
          <a:noFill/>
          <a:ln cmpd="sng">
            <a:solidFill>
              <a:schemeClr val="tx1"/>
            </a:solidFill>
          </a:ln>
        </p:spPr>
        <p:txBody>
          <a:bodyPr wrap="square" rtlCol="0">
            <a:spAutoFit/>
          </a:bodyPr>
          <a:lstStyle/>
          <a:p>
            <a:r>
              <a:rPr lang="en-US" altLang="ja-JP" dirty="0" smtClean="0"/>
              <a:t>--------------</a:t>
            </a:r>
          </a:p>
          <a:p>
            <a:r>
              <a:rPr lang="en-US" altLang="ja-JP" dirty="0" smtClean="0"/>
              <a:t>free(</a:t>
            </a:r>
            <a:r>
              <a:rPr lang="en-US" altLang="ja-JP" dirty="0" err="1" smtClean="0"/>
              <a:t>e_inv.c</a:t>
            </a:r>
            <a:r>
              <a:rPr lang="en-US" altLang="ja-JP" dirty="0" smtClean="0"/>
              <a:t>);</a:t>
            </a:r>
          </a:p>
          <a:p>
            <a:r>
              <a:rPr lang="en-US" altLang="ja-JP" dirty="0" smtClean="0"/>
              <a:t>free(</a:t>
            </a:r>
            <a:r>
              <a:rPr lang="en-US" altLang="ja-JP" dirty="0" err="1" smtClean="0"/>
              <a:t>e_res.c</a:t>
            </a:r>
            <a:r>
              <a:rPr lang="en-US" altLang="ja-JP" dirty="0" smtClean="0"/>
              <a:t>);</a:t>
            </a:r>
          </a:p>
          <a:p>
            <a:r>
              <a:rPr lang="en-US" altLang="ja-JP" dirty="0" smtClean="0"/>
              <a:t>free(</a:t>
            </a:r>
            <a:r>
              <a:rPr lang="en-US" altLang="ja-JP" dirty="0" err="1" smtClean="0"/>
              <a:t>e_con.c</a:t>
            </a:r>
            <a:r>
              <a:rPr lang="en-US" altLang="ja-JP" dirty="0" smtClean="0"/>
              <a:t>);</a:t>
            </a:r>
          </a:p>
          <a:p>
            <a:r>
              <a:rPr lang="en-US" altLang="ja-JP" dirty="0" smtClean="0"/>
              <a:t>free(</a:t>
            </a:r>
            <a:r>
              <a:rPr lang="en-US" altLang="ja-JP" dirty="0" err="1" smtClean="0"/>
              <a:t>e_post.c</a:t>
            </a:r>
            <a:r>
              <a:rPr lang="en-US" altLang="ja-JP" dirty="0" smtClean="0"/>
              <a:t>);</a:t>
            </a:r>
          </a:p>
          <a:p>
            <a:r>
              <a:rPr lang="en-US" altLang="ja-JP" dirty="0" smtClean="0"/>
              <a:t>free(</a:t>
            </a:r>
            <a:r>
              <a:rPr lang="en-US" altLang="ja-JP" dirty="0" err="1" smtClean="0"/>
              <a:t>e_fil.c</a:t>
            </a:r>
            <a:r>
              <a:rPr lang="en-US" altLang="ja-JP" dirty="0" smtClean="0"/>
              <a:t>);</a:t>
            </a:r>
          </a:p>
          <a:p>
            <a:r>
              <a:rPr lang="en-US" altLang="ja-JP" dirty="0" smtClean="0"/>
              <a:t>--------------</a:t>
            </a:r>
          </a:p>
        </p:txBody>
      </p:sp>
      <p:cxnSp>
        <p:nvCxnSpPr>
          <p:cNvPr id="9" name="カギ線コネクタ 8"/>
          <p:cNvCxnSpPr>
            <a:stCxn id="7" idx="2"/>
            <a:endCxn id="8" idx="2"/>
          </p:cNvCxnSpPr>
          <p:nvPr/>
        </p:nvCxnSpPr>
        <p:spPr>
          <a:xfrm rot="16200000" flipH="1">
            <a:off x="4633386" y="2969470"/>
            <a:ext cx="1588" cy="4071966"/>
          </a:xfrm>
          <a:prstGeom prst="bentConnector3">
            <a:avLst>
              <a:gd name="adj1" fmla="val 14395466"/>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10" name="テキスト ボックス 9"/>
          <p:cNvSpPr txBox="1"/>
          <p:nvPr/>
        </p:nvSpPr>
        <p:spPr>
          <a:xfrm>
            <a:off x="2897660" y="5390878"/>
            <a:ext cx="3737113" cy="369332"/>
          </a:xfrm>
          <a:prstGeom prst="rect">
            <a:avLst/>
          </a:prstGeom>
          <a:noFill/>
        </p:spPr>
        <p:txBody>
          <a:bodyPr wrap="square" rtlCol="0">
            <a:spAutoFit/>
          </a:bodyPr>
          <a:lstStyle/>
          <a:p>
            <a:r>
              <a:rPr lang="ja-JP" altLang="en-US" dirty="0" smtClean="0"/>
              <a:t>引数の数が同じため検出されている</a:t>
            </a:r>
            <a:endParaRPr kumimoji="1" lang="ja-JP" altLang="en-US" dirty="0"/>
          </a:p>
        </p:txBody>
      </p:sp>
      <p:sp>
        <p:nvSpPr>
          <p:cNvPr id="16" name="コンテンツ プレースホルダ 2"/>
          <p:cNvSpPr txBox="1">
            <a:spLocks/>
          </p:cNvSpPr>
          <p:nvPr/>
        </p:nvSpPr>
        <p:spPr bwMode="auto">
          <a:xfrm>
            <a:off x="457200" y="1214422"/>
            <a:ext cx="8229600" cy="4784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endParaRPr>
          </a:p>
        </p:txBody>
      </p:sp>
      <p:pic>
        <p:nvPicPr>
          <p:cNvPr id="41986" name="Picture 2"/>
          <p:cNvPicPr>
            <a:picLocks noGrp="1" noChangeAspect="1" noChangeArrowheads="1"/>
          </p:cNvPicPr>
          <p:nvPr>
            <p:ph idx="1"/>
          </p:nvPr>
        </p:nvPicPr>
        <p:blipFill>
          <a:blip r:embed="rId3"/>
          <a:srcRect/>
          <a:stretch>
            <a:fillRect/>
          </a:stretch>
        </p:blipFill>
        <p:spPr bwMode="auto">
          <a:xfrm>
            <a:off x="428596" y="2016100"/>
            <a:ext cx="8331081" cy="4000528"/>
          </a:xfrm>
          <a:prstGeom prst="rect">
            <a:avLst/>
          </a:prstGeom>
          <a:noFill/>
          <a:ln w="9525">
            <a:noFill/>
            <a:miter lim="800000"/>
            <a:headEnd/>
            <a:tailEnd/>
          </a:ln>
          <a:effectLst/>
        </p:spPr>
      </p:pic>
      <p:sp>
        <p:nvSpPr>
          <p:cNvPr id="13" name="正方形/長方形 12"/>
          <p:cNvSpPr/>
          <p:nvPr/>
        </p:nvSpPr>
        <p:spPr>
          <a:xfrm>
            <a:off x="968834" y="2116872"/>
            <a:ext cx="3460290" cy="3832902"/>
          </a:xfrm>
          <a:prstGeom prst="rect">
            <a:avLst/>
          </a:prstGeom>
          <a:solidFill>
            <a:schemeClr val="lt1">
              <a:alpha val="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正方形/長方形 13"/>
          <p:cNvSpPr/>
          <p:nvPr/>
        </p:nvSpPr>
        <p:spPr>
          <a:xfrm>
            <a:off x="4969362" y="2116872"/>
            <a:ext cx="3460290" cy="3832902"/>
          </a:xfrm>
          <a:prstGeom prst="rect">
            <a:avLst/>
          </a:prstGeom>
          <a:solidFill>
            <a:schemeClr val="lt1">
              <a:alpha val="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25" name="グループ化 24"/>
          <p:cNvGrpSpPr/>
          <p:nvPr/>
        </p:nvGrpSpPr>
        <p:grpSpPr>
          <a:xfrm>
            <a:off x="785786" y="1285860"/>
            <a:ext cx="7786742" cy="3373446"/>
            <a:chOff x="785786" y="1412876"/>
            <a:chExt cx="7786742" cy="3373446"/>
          </a:xfrm>
        </p:grpSpPr>
        <p:sp>
          <p:nvSpPr>
            <p:cNvPr id="17" name="角丸四角形 16"/>
            <p:cNvSpPr/>
            <p:nvPr/>
          </p:nvSpPr>
          <p:spPr>
            <a:xfrm>
              <a:off x="785786" y="2786058"/>
              <a:ext cx="7786742" cy="2000264"/>
            </a:xfrm>
            <a:prstGeom prst="roundRect">
              <a:avLst/>
            </a:prstGeom>
            <a:solidFill>
              <a:schemeClr val="lt1">
                <a:alpha val="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角丸四角形吹き出し 23"/>
            <p:cNvSpPr/>
            <p:nvPr/>
          </p:nvSpPr>
          <p:spPr>
            <a:xfrm>
              <a:off x="1928794" y="1412876"/>
              <a:ext cx="4857784" cy="928694"/>
            </a:xfrm>
            <a:prstGeom prst="wedgeRoundRectCallout">
              <a:avLst>
                <a:gd name="adj1" fmla="val -29895"/>
                <a:gd name="adj2" fmla="val 98494"/>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smtClean="0"/>
                <a:t>コメント</a:t>
              </a:r>
              <a:r>
                <a:rPr kumimoji="1" lang="ja-JP" altLang="en-US" sz="2400" dirty="0" smtClean="0"/>
                <a:t>の</a:t>
              </a:r>
              <a:r>
                <a:rPr kumimoji="1" lang="ja-JP" altLang="en-US" sz="2400" dirty="0" smtClean="0"/>
                <a:t>内容を確認することで</a:t>
              </a:r>
              <a:r>
                <a:rPr kumimoji="1" lang="en-US" altLang="ja-JP" sz="2400" dirty="0" smtClean="0"/>
                <a:t/>
              </a:r>
              <a:br>
                <a:rPr kumimoji="1" lang="en-US" altLang="ja-JP" sz="2400" dirty="0" smtClean="0"/>
              </a:br>
              <a:r>
                <a:rPr lang="ja-JP" altLang="en-US" sz="2400" dirty="0" smtClean="0"/>
                <a:t>ライセンス</a:t>
              </a:r>
              <a:r>
                <a:rPr lang="ja-JP" altLang="en-US" sz="2400" dirty="0" smtClean="0"/>
                <a:t>に</a:t>
              </a:r>
              <a:r>
                <a:rPr lang="ja-JP" altLang="en-US" sz="2400" dirty="0" smtClean="0"/>
                <a:t>従って</a:t>
              </a:r>
              <a:r>
                <a:rPr lang="ja-JP" altLang="en-US" sz="2400" dirty="0" smtClean="0"/>
                <a:t>いることを確認</a:t>
              </a:r>
              <a:endParaRPr kumimoji="1" lang="ja-JP" altLang="en-US" sz="2400" dirty="0"/>
            </a:p>
          </p:txBody>
        </p:sp>
      </p:grpSp>
      <p:grpSp>
        <p:nvGrpSpPr>
          <p:cNvPr id="29" name="グループ化 28"/>
          <p:cNvGrpSpPr/>
          <p:nvPr/>
        </p:nvGrpSpPr>
        <p:grpSpPr>
          <a:xfrm>
            <a:off x="785786" y="2500306"/>
            <a:ext cx="7786742" cy="3571900"/>
            <a:chOff x="785786" y="2571744"/>
            <a:chExt cx="7786742" cy="3571900"/>
          </a:xfrm>
        </p:grpSpPr>
        <p:sp>
          <p:nvSpPr>
            <p:cNvPr id="26" name="角丸四角形 25"/>
            <p:cNvSpPr/>
            <p:nvPr/>
          </p:nvSpPr>
          <p:spPr>
            <a:xfrm>
              <a:off x="785786" y="3571876"/>
              <a:ext cx="7786742" cy="571504"/>
            </a:xfrm>
            <a:prstGeom prst="roundRect">
              <a:avLst/>
            </a:prstGeom>
            <a:solidFill>
              <a:schemeClr val="lt1">
                <a:alpha val="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7" name="角丸四角形 26"/>
            <p:cNvSpPr/>
            <p:nvPr/>
          </p:nvSpPr>
          <p:spPr>
            <a:xfrm>
              <a:off x="785786" y="4714884"/>
              <a:ext cx="7786742" cy="1428760"/>
            </a:xfrm>
            <a:prstGeom prst="roundRect">
              <a:avLst/>
            </a:prstGeom>
            <a:solidFill>
              <a:schemeClr val="lt1">
                <a:alpha val="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8" name="角丸四角形吹き出し 27"/>
            <p:cNvSpPr/>
            <p:nvPr/>
          </p:nvSpPr>
          <p:spPr>
            <a:xfrm>
              <a:off x="3571868" y="2571744"/>
              <a:ext cx="4429156" cy="714380"/>
            </a:xfrm>
            <a:prstGeom prst="wedgeRoundRectCallout">
              <a:avLst>
                <a:gd name="adj1" fmla="val -30628"/>
                <a:gd name="adj2" fmla="val 89982"/>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smtClean="0"/>
                <a:t>処理の記述形式を確認</a:t>
              </a:r>
              <a:endParaRPr kumimoji="1" lang="ja-JP" altLang="en-US" sz="24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linds(horizontal)">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25"/>
                                        </p:tgtEl>
                                      </p:cBhvr>
                                    </p:animEffect>
                                    <p:set>
                                      <p:cBhvr>
                                        <p:cTn id="12" dur="1" fill="hold">
                                          <p:stCondLst>
                                            <p:cond delay="499"/>
                                          </p:stCondLst>
                                        </p:cTn>
                                        <p:tgtEl>
                                          <p:spTgt spid="25"/>
                                        </p:tgtEl>
                                        <p:attrNameLst>
                                          <p:attrName>style.visibility</p:attrName>
                                        </p:attrNameLst>
                                      </p:cBhvr>
                                      <p:to>
                                        <p:strVal val="hidden"/>
                                      </p:to>
                                    </p:set>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blinds(horizontal)">
                                      <p:cBhvr>
                                        <p:cTn id="1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1905486" y="5000636"/>
            <a:ext cx="4987263" cy="1200329"/>
          </a:xfrm>
          <a:prstGeom prst="rect">
            <a:avLst/>
          </a:prstGeom>
          <a:noFill/>
        </p:spPr>
        <p:txBody>
          <a:bodyPr wrap="none" rtlCol="0">
            <a:spAutoFit/>
          </a:bodyPr>
          <a:lstStyle/>
          <a:p>
            <a:r>
              <a:rPr lang="ja-JP" altLang="en-US" sz="2400" dirty="0" smtClean="0"/>
              <a:t>ソフトウェア数：</a:t>
            </a:r>
          </a:p>
          <a:p>
            <a:r>
              <a:rPr lang="ja-JP" altLang="en-US" sz="2400" dirty="0" smtClean="0"/>
              <a:t>検出するクローンの最低長さ：</a:t>
            </a:r>
          </a:p>
          <a:p>
            <a:r>
              <a:rPr lang="ja-JP" altLang="en-US" sz="2400" dirty="0" smtClean="0"/>
              <a:t>クローン長    以上のクローン検出数：</a:t>
            </a:r>
          </a:p>
        </p:txBody>
      </p:sp>
      <p:sp>
        <p:nvSpPr>
          <p:cNvPr id="2" name="タイトル 1"/>
          <p:cNvSpPr>
            <a:spLocks noGrp="1"/>
          </p:cNvSpPr>
          <p:nvPr>
            <p:ph type="title"/>
          </p:nvPr>
        </p:nvSpPr>
        <p:spPr/>
        <p:txBody>
          <a:bodyPr/>
          <a:lstStyle/>
          <a:p>
            <a:r>
              <a:rPr kumimoji="1" lang="ja-JP" altLang="en-US" dirty="0" smtClean="0"/>
              <a:t>実験手順</a:t>
            </a:r>
            <a:endParaRPr kumimoji="1" lang="ja-JP" altLang="en-US" dirty="0"/>
          </a:p>
        </p:txBody>
      </p:sp>
      <p:sp>
        <p:nvSpPr>
          <p:cNvPr id="3" name="コンテンツ プレースホルダ 2"/>
          <p:cNvSpPr>
            <a:spLocks noGrp="1"/>
          </p:cNvSpPr>
          <p:nvPr>
            <p:ph idx="1"/>
          </p:nvPr>
        </p:nvSpPr>
        <p:spPr>
          <a:xfrm>
            <a:off x="457200" y="1341439"/>
            <a:ext cx="8401080" cy="2516189"/>
          </a:xfrm>
        </p:spPr>
        <p:txBody>
          <a:bodyPr/>
          <a:lstStyle/>
          <a:p>
            <a:pPr marL="514350" indent="-514350">
              <a:buFont typeface="+mj-lt"/>
              <a:buAutoNum type="arabicPeriod"/>
            </a:pPr>
            <a:r>
              <a:rPr lang="en-US" altLang="ja-JP" sz="2800" dirty="0" smtClean="0"/>
              <a:t>2</a:t>
            </a:r>
            <a:r>
              <a:rPr lang="ja-JP" altLang="en-US" sz="2800" dirty="0" err="1" smtClean="0"/>
              <a:t>つの</a:t>
            </a:r>
            <a:r>
              <a:rPr lang="ja-JP" altLang="en-US" sz="2800" dirty="0" smtClean="0"/>
              <a:t>ソフトウェア</a:t>
            </a:r>
            <a:r>
              <a:rPr lang="en-US" altLang="ja-JP" sz="2800" i="1" dirty="0" smtClean="0">
                <a:latin typeface="Times New Roman" pitchFamily="18" charset="0"/>
                <a:cs typeface="Times New Roman" pitchFamily="18" charset="0"/>
              </a:rPr>
              <a:t>P</a:t>
            </a:r>
            <a:r>
              <a:rPr lang="en-US" altLang="ja-JP" sz="2800" i="1" baseline="-14000" dirty="0" smtClean="0">
                <a:latin typeface="Times New Roman" pitchFamily="18" charset="0"/>
                <a:cs typeface="Times New Roman" pitchFamily="18" charset="0"/>
              </a:rPr>
              <a:t>i</a:t>
            </a:r>
            <a:r>
              <a:rPr lang="en-US" altLang="ja-JP" sz="2800" i="1" dirty="0" smtClean="0">
                <a:latin typeface="Times New Roman" pitchFamily="18" charset="0"/>
                <a:cs typeface="Times New Roman" pitchFamily="18" charset="0"/>
              </a:rPr>
              <a:t>, P</a:t>
            </a:r>
            <a:r>
              <a:rPr lang="en-US" altLang="ja-JP" sz="2800" i="1" baseline="-14000" dirty="0" smtClean="0">
                <a:latin typeface="Times New Roman" pitchFamily="18" charset="0"/>
                <a:cs typeface="Times New Roman" pitchFamily="18" charset="0"/>
              </a:rPr>
              <a:t>j</a:t>
            </a:r>
            <a:r>
              <a:rPr lang="en-US" altLang="ja-JP" sz="2800" i="1" dirty="0" smtClean="0">
                <a:latin typeface="Times New Roman" pitchFamily="18" charset="0"/>
                <a:cs typeface="Times New Roman" pitchFamily="18" charset="0"/>
              </a:rPr>
              <a:t> </a:t>
            </a:r>
            <a:r>
              <a:rPr lang="en-US" altLang="ja-JP" sz="2800" dirty="0" smtClean="0">
                <a:latin typeface="Times New Roman" pitchFamily="18" charset="0"/>
                <a:cs typeface="Times New Roman" pitchFamily="18" charset="0"/>
              </a:rPr>
              <a:t>(</a:t>
            </a:r>
            <a:r>
              <a:rPr lang="en-US" altLang="ja-JP" sz="2800" i="1" dirty="0" err="1" smtClean="0">
                <a:latin typeface="Times New Roman" pitchFamily="18" charset="0"/>
                <a:cs typeface="Times New Roman" pitchFamily="18" charset="0"/>
              </a:rPr>
              <a:t>i</a:t>
            </a:r>
            <a:r>
              <a:rPr lang="ja-JP" altLang="en-US" sz="2800" dirty="0" smtClean="0">
                <a:latin typeface="Times New Roman" pitchFamily="18" charset="0"/>
                <a:cs typeface="Times New Roman" pitchFamily="18" charset="0"/>
              </a:rPr>
              <a:t>≠</a:t>
            </a:r>
            <a:r>
              <a:rPr lang="en-US" altLang="ja-JP" sz="2800" i="1" dirty="0" smtClean="0">
                <a:latin typeface="Times New Roman" pitchFamily="18" charset="0"/>
                <a:cs typeface="Times New Roman" pitchFamily="18" charset="0"/>
              </a:rPr>
              <a:t>j</a:t>
            </a:r>
            <a:r>
              <a:rPr lang="en-US" altLang="ja-JP" sz="2800" dirty="0" smtClean="0">
                <a:latin typeface="Times New Roman" pitchFamily="18" charset="0"/>
                <a:cs typeface="Times New Roman" pitchFamily="18" charset="0"/>
              </a:rPr>
              <a:t>)</a:t>
            </a:r>
            <a:r>
              <a:rPr lang="ja-JP" altLang="en-US" sz="2800" dirty="0" smtClean="0"/>
              <a:t>間のクローンの最大の長さを調べる．</a:t>
            </a:r>
            <a:endParaRPr lang="en-US" altLang="ja-JP" sz="2400" dirty="0" smtClean="0"/>
          </a:p>
          <a:p>
            <a:pPr marL="514350" indent="-514350">
              <a:buFont typeface="+mj-lt"/>
              <a:buAutoNum type="arabicPeriod"/>
            </a:pPr>
            <a:r>
              <a:rPr lang="ja-JP" altLang="en-US" sz="2800" dirty="0" smtClean="0"/>
              <a:t>全てのソフトウェアの組み合わせ</a:t>
            </a:r>
            <a:r>
              <a:rPr lang="en-US" altLang="ja-JP" sz="2800" i="1" dirty="0" smtClean="0">
                <a:latin typeface="Times New Roman" pitchFamily="18" charset="0"/>
                <a:cs typeface="Times New Roman" pitchFamily="18" charset="0"/>
              </a:rPr>
              <a:t>P</a:t>
            </a:r>
            <a:r>
              <a:rPr lang="en-US" altLang="ja-JP" sz="2800" i="1" baseline="-14000" dirty="0" smtClean="0">
                <a:latin typeface="Times New Roman" pitchFamily="18" charset="0"/>
                <a:cs typeface="Times New Roman" pitchFamily="18" charset="0"/>
              </a:rPr>
              <a:t>i</a:t>
            </a:r>
            <a:r>
              <a:rPr lang="en-US" altLang="ja-JP" sz="2800" i="1" dirty="0" smtClean="0">
                <a:latin typeface="Times New Roman" pitchFamily="18" charset="0"/>
                <a:cs typeface="Times New Roman" pitchFamily="18" charset="0"/>
              </a:rPr>
              <a:t>, P</a:t>
            </a:r>
            <a:r>
              <a:rPr lang="en-US" altLang="ja-JP" sz="2800" i="1" baseline="-14000" dirty="0" smtClean="0">
                <a:latin typeface="Times New Roman" pitchFamily="18" charset="0"/>
                <a:cs typeface="Times New Roman" pitchFamily="18" charset="0"/>
              </a:rPr>
              <a:t>j</a:t>
            </a:r>
            <a:r>
              <a:rPr lang="ja-JP" altLang="en-US" sz="2800" dirty="0" smtClean="0"/>
              <a:t>に対して</a:t>
            </a:r>
            <a:r>
              <a:rPr lang="en-US" altLang="ja-JP" sz="2800" dirty="0" smtClean="0"/>
              <a:t>1</a:t>
            </a:r>
            <a:r>
              <a:rPr lang="ja-JP" altLang="en-US" sz="2800" dirty="0" err="1" smtClean="0"/>
              <a:t>．</a:t>
            </a:r>
            <a:r>
              <a:rPr lang="ja-JP" altLang="en-US" sz="2800" dirty="0" smtClean="0"/>
              <a:t>の操作を繰り返す</a:t>
            </a:r>
            <a:endParaRPr lang="en-US" altLang="ja-JP" sz="2400" dirty="0" smtClean="0"/>
          </a:p>
          <a:p>
            <a:pPr marL="514350" indent="-514350">
              <a:buFont typeface="+mj-lt"/>
              <a:buAutoNum type="arabicPeriod"/>
            </a:pPr>
            <a:r>
              <a:rPr lang="ja-JP" altLang="en-US" sz="2800" dirty="0" smtClean="0"/>
              <a:t>定型クローン検出確率を算出し，グラフを作成する．</a:t>
            </a:r>
            <a:endParaRPr lang="en-US" altLang="ja-JP" sz="2800"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16</a:t>
            </a:fld>
            <a:endParaRPr lang="en-US" altLang="ja-JP"/>
          </a:p>
        </p:txBody>
      </p:sp>
      <p:graphicFrame>
        <p:nvGraphicFramePr>
          <p:cNvPr id="9" name="オブジェクト 8"/>
          <p:cNvGraphicFramePr>
            <a:graphicFrameLocks noChangeAspect="1"/>
          </p:cNvGraphicFramePr>
          <p:nvPr/>
        </p:nvGraphicFramePr>
        <p:xfrm>
          <a:off x="6715140" y="5715016"/>
          <a:ext cx="809127" cy="517842"/>
        </p:xfrm>
        <a:graphic>
          <a:graphicData uri="http://schemas.openxmlformats.org/presentationml/2006/ole">
            <p:oleObj spid="_x0000_s41986" name="数式" r:id="rId4" imgW="317160" imgH="203040" progId="Equation.3">
              <p:embed/>
            </p:oleObj>
          </a:graphicData>
        </a:graphic>
      </p:graphicFrame>
      <p:graphicFrame>
        <p:nvGraphicFramePr>
          <p:cNvPr id="10" name="オブジェクト 9"/>
          <p:cNvGraphicFramePr>
            <a:graphicFrameLocks noChangeAspect="1"/>
          </p:cNvGraphicFramePr>
          <p:nvPr/>
        </p:nvGraphicFramePr>
        <p:xfrm>
          <a:off x="3428992" y="5786454"/>
          <a:ext cx="250033" cy="428628"/>
        </p:xfrm>
        <a:graphic>
          <a:graphicData uri="http://schemas.openxmlformats.org/presentationml/2006/ole">
            <p:oleObj spid="_x0000_s41987" name="数式" r:id="rId5" imgW="88560" imgH="177480" progId="Equation.3">
              <p:embed/>
            </p:oleObj>
          </a:graphicData>
        </a:graphic>
      </p:graphicFrame>
      <p:graphicFrame>
        <p:nvGraphicFramePr>
          <p:cNvPr id="11" name="Object 6"/>
          <p:cNvGraphicFramePr>
            <a:graphicFrameLocks noChangeAspect="1"/>
          </p:cNvGraphicFramePr>
          <p:nvPr/>
        </p:nvGraphicFramePr>
        <p:xfrm>
          <a:off x="5906014" y="5357826"/>
          <a:ext cx="250825" cy="428628"/>
        </p:xfrm>
        <a:graphic>
          <a:graphicData uri="http://schemas.openxmlformats.org/presentationml/2006/ole">
            <p:oleObj spid="_x0000_s41988" name="数式" r:id="rId6" imgW="88560" imgH="177480" progId="Equation.3">
              <p:embed/>
            </p:oleObj>
          </a:graphicData>
        </a:graphic>
      </p:graphicFrame>
      <p:graphicFrame>
        <p:nvGraphicFramePr>
          <p:cNvPr id="12" name="Object 7"/>
          <p:cNvGraphicFramePr>
            <a:graphicFrameLocks noChangeAspect="1"/>
          </p:cNvGraphicFramePr>
          <p:nvPr/>
        </p:nvGraphicFramePr>
        <p:xfrm>
          <a:off x="3977188" y="5072074"/>
          <a:ext cx="330729" cy="357190"/>
        </p:xfrm>
        <a:graphic>
          <a:graphicData uri="http://schemas.openxmlformats.org/presentationml/2006/ole">
            <p:oleObj spid="_x0000_s41989" name="数式" r:id="rId7" imgW="126720" imgH="139680" progId="Equation.3">
              <p:embed/>
            </p:oleObj>
          </a:graphicData>
        </a:graphic>
      </p:graphicFrame>
      <p:graphicFrame>
        <p:nvGraphicFramePr>
          <p:cNvPr id="13" name="Object 9"/>
          <p:cNvGraphicFramePr>
            <a:graphicFrameLocks noChangeAspect="1"/>
          </p:cNvGraphicFramePr>
          <p:nvPr/>
        </p:nvGraphicFramePr>
        <p:xfrm>
          <a:off x="5000628" y="4000504"/>
          <a:ext cx="2143140" cy="1091463"/>
        </p:xfrm>
        <a:graphic>
          <a:graphicData uri="http://schemas.openxmlformats.org/presentationml/2006/ole">
            <p:oleObj spid="_x0000_s41990" name="数式" r:id="rId8" imgW="749160" imgH="431640" progId="Equation.3">
              <p:embed/>
            </p:oleObj>
          </a:graphicData>
        </a:graphic>
      </p:graphicFrame>
      <p:sp>
        <p:nvSpPr>
          <p:cNvPr id="14" name="テキスト ボックス 13"/>
          <p:cNvSpPr txBox="1"/>
          <p:nvPr/>
        </p:nvSpPr>
        <p:spPr>
          <a:xfrm>
            <a:off x="1319190" y="4214811"/>
            <a:ext cx="3591048" cy="523220"/>
          </a:xfrm>
          <a:prstGeom prst="rect">
            <a:avLst/>
          </a:prstGeom>
          <a:noFill/>
        </p:spPr>
        <p:txBody>
          <a:bodyPr wrap="none" rtlCol="0">
            <a:spAutoFit/>
          </a:bodyPr>
          <a:lstStyle/>
          <a:p>
            <a:r>
              <a:rPr lang="ja-JP" altLang="en-US" sz="2800" dirty="0" smtClean="0"/>
              <a:t>定型クローン検出確率</a:t>
            </a:r>
            <a:endParaRPr kumimoji="1" lang="ja-JP" alt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ソフトウェア数</a:t>
            </a:r>
            <a:r>
              <a:rPr kumimoji="1" lang="en-US" altLang="ja-JP" dirty="0" smtClean="0"/>
              <a:t>46</a:t>
            </a:r>
            <a:r>
              <a:rPr kumimoji="1" lang="ja-JP" altLang="en-US" dirty="0" smtClean="0"/>
              <a:t>件の実験結果</a:t>
            </a:r>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8" name="スライド番号プレースホルダ 7"/>
          <p:cNvSpPr>
            <a:spLocks noGrp="1"/>
          </p:cNvSpPr>
          <p:nvPr>
            <p:ph type="sldNum" sz="quarter" idx="12"/>
          </p:nvPr>
        </p:nvSpPr>
        <p:spPr/>
        <p:txBody>
          <a:bodyPr/>
          <a:lstStyle/>
          <a:p>
            <a:fld id="{01B41DA1-4BC7-4A93-B2D9-204A740202E2}" type="slidenum">
              <a:rPr lang="en-US" altLang="ja-JP" smtClean="0"/>
              <a:pPr/>
              <a:t>17</a:t>
            </a:fld>
            <a:endParaRPr lang="en-US" altLang="ja-JP"/>
          </a:p>
        </p:txBody>
      </p:sp>
      <p:graphicFrame>
        <p:nvGraphicFramePr>
          <p:cNvPr id="28" name="グラフ 27"/>
          <p:cNvGraphicFramePr/>
          <p:nvPr/>
        </p:nvGraphicFramePr>
        <p:xfrm>
          <a:off x="571472" y="1285860"/>
          <a:ext cx="7978588" cy="5210735"/>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グループ化 17"/>
          <p:cNvGrpSpPr/>
          <p:nvPr/>
        </p:nvGrpSpPr>
        <p:grpSpPr>
          <a:xfrm>
            <a:off x="1785918" y="1785926"/>
            <a:ext cx="4572032" cy="4124588"/>
            <a:chOff x="1880568" y="2000240"/>
            <a:chExt cx="4572032" cy="4124588"/>
          </a:xfrm>
        </p:grpSpPr>
        <p:sp>
          <p:nvSpPr>
            <p:cNvPr id="16" name="円/楕円 15"/>
            <p:cNvSpPr/>
            <p:nvPr/>
          </p:nvSpPr>
          <p:spPr>
            <a:xfrm rot="19455298">
              <a:off x="1880568" y="2695804"/>
              <a:ext cx="1285884" cy="3429024"/>
            </a:xfrm>
            <a:prstGeom prst="ellipse">
              <a:avLst/>
            </a:prstGeom>
            <a:solidFill>
              <a:schemeClr val="lt1">
                <a:alpha val="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角丸四角形吹き出し 16"/>
            <p:cNvSpPr/>
            <p:nvPr/>
          </p:nvSpPr>
          <p:spPr>
            <a:xfrm>
              <a:off x="2523510" y="2000240"/>
              <a:ext cx="3929090" cy="1214446"/>
            </a:xfrm>
            <a:prstGeom prst="wedgeRoundRectCallout">
              <a:avLst>
                <a:gd name="adj1" fmla="val -42463"/>
                <a:gd name="adj2" fmla="val 91328"/>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クローン長</a:t>
              </a:r>
              <a:r>
                <a:rPr lang="en-US" altLang="ja-JP" dirty="0" smtClean="0"/>
                <a:t>80</a:t>
              </a:r>
              <a:r>
                <a:rPr lang="ja-JP" altLang="en-US" dirty="0" smtClean="0"/>
                <a:t>未満で</a:t>
              </a:r>
              <a:r>
                <a:rPr lang="en-US" altLang="ja-JP" dirty="0" smtClean="0"/>
                <a:t/>
              </a:r>
              <a:br>
                <a:rPr lang="en-US" altLang="ja-JP" dirty="0" smtClean="0"/>
              </a:br>
              <a:r>
                <a:rPr lang="ja-JP" altLang="en-US" dirty="0" smtClean="0"/>
                <a:t>プログラム間で発生するクローンの</a:t>
              </a:r>
              <a:endParaRPr lang="en-US" altLang="ja-JP" dirty="0" smtClean="0"/>
            </a:p>
            <a:p>
              <a:pPr algn="ctr"/>
              <a:r>
                <a:rPr kumimoji="1" lang="ja-JP" altLang="en-US" dirty="0" smtClean="0"/>
                <a:t>約</a:t>
              </a:r>
              <a:r>
                <a:rPr lang="en-US" altLang="ja-JP" dirty="0" smtClean="0"/>
                <a:t>95</a:t>
              </a:r>
              <a:r>
                <a:rPr kumimoji="1" lang="en-US" altLang="ja-JP" dirty="0" smtClean="0"/>
                <a:t>%</a:t>
              </a:r>
              <a:r>
                <a:rPr kumimoji="1" lang="ja-JP" altLang="en-US" dirty="0" err="1" smtClean="0"/>
                <a:t>が検</a:t>
              </a:r>
              <a:r>
                <a:rPr kumimoji="1" lang="ja-JP" altLang="en-US" dirty="0" smtClean="0"/>
                <a:t>出されている</a:t>
              </a:r>
              <a:endParaRPr kumimoji="1" lang="en-US" altLang="ja-JP" dirty="0" smtClean="0"/>
            </a:p>
          </p:txBody>
        </p:sp>
      </p:grpSp>
      <p:grpSp>
        <p:nvGrpSpPr>
          <p:cNvPr id="21" name="グループ化 20"/>
          <p:cNvGrpSpPr/>
          <p:nvPr/>
        </p:nvGrpSpPr>
        <p:grpSpPr>
          <a:xfrm>
            <a:off x="3428992" y="3643314"/>
            <a:ext cx="5072098" cy="2214578"/>
            <a:chOff x="3500430" y="3714752"/>
            <a:chExt cx="5072098" cy="2214578"/>
          </a:xfrm>
        </p:grpSpPr>
        <p:sp>
          <p:nvSpPr>
            <p:cNvPr id="19" name="円/楕円 18"/>
            <p:cNvSpPr/>
            <p:nvPr/>
          </p:nvSpPr>
          <p:spPr>
            <a:xfrm>
              <a:off x="3500430" y="5072074"/>
              <a:ext cx="5072098" cy="857256"/>
            </a:xfrm>
            <a:prstGeom prst="ellipse">
              <a:avLst/>
            </a:prstGeom>
            <a:solidFill>
              <a:schemeClr val="lt1">
                <a:alpha val="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0" name="角丸四角形吹き出し 19"/>
            <p:cNvSpPr/>
            <p:nvPr/>
          </p:nvSpPr>
          <p:spPr>
            <a:xfrm>
              <a:off x="5072066" y="3714752"/>
              <a:ext cx="3214710" cy="1000132"/>
            </a:xfrm>
            <a:prstGeom prst="wedgeRoundRectCallout">
              <a:avLst>
                <a:gd name="adj1" fmla="val -27590"/>
                <a:gd name="adj2" fmla="val 85088"/>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クローン長が長くなるほど</a:t>
              </a:r>
              <a:endParaRPr kumimoji="1" lang="en-US" altLang="ja-JP" dirty="0" smtClean="0"/>
            </a:p>
            <a:p>
              <a:pPr algn="ctr"/>
              <a:r>
                <a:rPr kumimoji="1" lang="ja-JP" altLang="en-US" dirty="0" smtClean="0"/>
                <a:t>検出確率が低くなっている</a:t>
              </a:r>
              <a:endParaRPr kumimoji="1" lang="en-US" altLang="ja-JP" dirty="0" smtClean="0"/>
            </a:p>
          </p:txBody>
        </p:sp>
      </p:grpSp>
      <p:grpSp>
        <p:nvGrpSpPr>
          <p:cNvPr id="29" name="グループ化 28"/>
          <p:cNvGrpSpPr/>
          <p:nvPr/>
        </p:nvGrpSpPr>
        <p:grpSpPr>
          <a:xfrm>
            <a:off x="2786050" y="4000504"/>
            <a:ext cx="3357586" cy="1500992"/>
            <a:chOff x="2786050" y="4000504"/>
            <a:chExt cx="3357586" cy="1500992"/>
          </a:xfrm>
        </p:grpSpPr>
        <p:cxnSp>
          <p:nvCxnSpPr>
            <p:cNvPr id="15" name="直線矢印コネクタ 14"/>
            <p:cNvCxnSpPr/>
            <p:nvPr/>
          </p:nvCxnSpPr>
          <p:spPr>
            <a:xfrm rot="5400000">
              <a:off x="2608249" y="5322107"/>
              <a:ext cx="357190" cy="1588"/>
            </a:xfrm>
            <a:prstGeom prst="straightConnector1">
              <a:avLst/>
            </a:prstGeom>
            <a:ln w="317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4" name="角丸四角形吹き出し 23"/>
            <p:cNvSpPr/>
            <p:nvPr/>
          </p:nvSpPr>
          <p:spPr>
            <a:xfrm>
              <a:off x="3000364" y="4000504"/>
              <a:ext cx="3143272" cy="1000132"/>
            </a:xfrm>
            <a:prstGeom prst="wedgeRoundRectCallout">
              <a:avLst>
                <a:gd name="adj1" fmla="val -55147"/>
                <a:gd name="adj2" fmla="val 77174"/>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約</a:t>
              </a:r>
              <a:r>
                <a:rPr lang="en-US" altLang="ja-JP" dirty="0" smtClean="0"/>
                <a:t>5%</a:t>
              </a:r>
              <a:r>
                <a:rPr lang="ja-JP" altLang="en-US" dirty="0" smtClean="0"/>
                <a:t>でクローン長</a:t>
              </a:r>
              <a:r>
                <a:rPr lang="en-US" altLang="ja-JP" dirty="0" smtClean="0"/>
                <a:t>60</a:t>
              </a:r>
              <a:r>
                <a:rPr lang="ja-JP" altLang="en-US" dirty="0" smtClean="0"/>
                <a:t>以上のクローンが検出される</a:t>
              </a:r>
              <a:endParaRPr kumimoji="1" lang="ja-JP" altLang="en-US" dirty="0"/>
            </a:p>
          </p:txBody>
        </p:sp>
      </p:grpSp>
      <p:grpSp>
        <p:nvGrpSpPr>
          <p:cNvPr id="31" name="グループ化 30"/>
          <p:cNvGrpSpPr/>
          <p:nvPr/>
        </p:nvGrpSpPr>
        <p:grpSpPr>
          <a:xfrm>
            <a:off x="2784461" y="1428736"/>
            <a:ext cx="3644927" cy="3714776"/>
            <a:chOff x="2784461" y="1428736"/>
            <a:chExt cx="3644927" cy="3714776"/>
          </a:xfrm>
        </p:grpSpPr>
        <p:cxnSp>
          <p:nvCxnSpPr>
            <p:cNvPr id="26" name="直線矢印コネクタ 25"/>
            <p:cNvCxnSpPr/>
            <p:nvPr/>
          </p:nvCxnSpPr>
          <p:spPr>
            <a:xfrm rot="5400000">
              <a:off x="927867" y="3285330"/>
              <a:ext cx="3714776" cy="1588"/>
            </a:xfrm>
            <a:prstGeom prst="straightConnector1">
              <a:avLst/>
            </a:prstGeom>
            <a:ln w="317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角丸四角形吹き出し 29"/>
            <p:cNvSpPr/>
            <p:nvPr/>
          </p:nvSpPr>
          <p:spPr>
            <a:xfrm>
              <a:off x="3357554" y="2643182"/>
              <a:ext cx="3071834" cy="1000132"/>
            </a:xfrm>
            <a:prstGeom prst="wedgeRoundRectCallout">
              <a:avLst>
                <a:gd name="adj1" fmla="val -68053"/>
                <a:gd name="adj2" fmla="val 51965"/>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約</a:t>
              </a:r>
              <a:r>
                <a:rPr kumimoji="1" lang="en-US" altLang="ja-JP" dirty="0" smtClean="0"/>
                <a:t>95%</a:t>
              </a:r>
              <a:r>
                <a:rPr kumimoji="1" lang="ja-JP" altLang="en-US" dirty="0" smtClean="0"/>
                <a:t>の確率で</a:t>
              </a:r>
              <a:endParaRPr kumimoji="1" lang="en-US" altLang="ja-JP" dirty="0" smtClean="0"/>
            </a:p>
            <a:p>
              <a:pPr algn="ctr"/>
              <a:r>
                <a:rPr kumimoji="1" lang="ja-JP" altLang="en-US" dirty="0" smtClean="0"/>
                <a:t>プログラム盗用と考えられる</a:t>
              </a:r>
              <a:endParaRPr kumimoji="1" lang="ja-JP" alt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18"/>
                                        </p:tgtEl>
                                      </p:cBhvr>
                                    </p:animEffect>
                                    <p:set>
                                      <p:cBhvr>
                                        <p:cTn id="12" dur="1" fill="hold">
                                          <p:stCondLst>
                                            <p:cond delay="499"/>
                                          </p:stCondLst>
                                        </p:cTn>
                                        <p:tgtEl>
                                          <p:spTgt spid="18"/>
                                        </p:tgtEl>
                                        <p:attrNameLst>
                                          <p:attrName>style.visibility</p:attrName>
                                        </p:attrNameLst>
                                      </p:cBhvr>
                                      <p:to>
                                        <p:strVal val="hidden"/>
                                      </p:to>
                                    </p:set>
                                  </p:childTnLst>
                                </p:cTn>
                              </p:par>
                              <p:par>
                                <p:cTn id="13" presetID="3" presetClass="entr" presetSubtype="10"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blinds(horizontal)">
                                      <p:cBhvr>
                                        <p:cTn id="15" dur="5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xit" presetSubtype="10" fill="hold" nodeType="clickEffect">
                                  <p:stCondLst>
                                    <p:cond delay="0"/>
                                  </p:stCondLst>
                                  <p:childTnLst>
                                    <p:animEffect transition="out" filter="blinds(horizontal)">
                                      <p:cBhvr>
                                        <p:cTn id="19" dur="500"/>
                                        <p:tgtEl>
                                          <p:spTgt spid="21"/>
                                        </p:tgtEl>
                                      </p:cBhvr>
                                    </p:animEffect>
                                    <p:set>
                                      <p:cBhvr>
                                        <p:cTn id="20" dur="1" fill="hold">
                                          <p:stCondLst>
                                            <p:cond delay="499"/>
                                          </p:stCondLst>
                                        </p:cTn>
                                        <p:tgtEl>
                                          <p:spTgt spid="21"/>
                                        </p:tgtEl>
                                        <p:attrNameLst>
                                          <p:attrName>style.visibility</p:attrName>
                                        </p:attrNameLst>
                                      </p:cBhvr>
                                      <p:to>
                                        <p:strVal val="hidden"/>
                                      </p:to>
                                    </p:set>
                                  </p:childTnLst>
                                </p:cTn>
                              </p:par>
                              <p:par>
                                <p:cTn id="21" presetID="3" presetClass="entr" presetSubtype="1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blinds(horizontal)">
                                      <p:cBhvr>
                                        <p:cTn id="23" dur="500"/>
                                        <p:tgtEl>
                                          <p:spTgt spid="29"/>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blinds(horizontal)">
                                      <p:cBhvr>
                                        <p:cTn id="2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ソフトウェア数</a:t>
            </a:r>
            <a:r>
              <a:rPr kumimoji="1" lang="en-US" altLang="ja-JP" dirty="0" smtClean="0"/>
              <a:t>25</a:t>
            </a:r>
            <a:r>
              <a:rPr kumimoji="1" lang="ja-JP" altLang="en-US" dirty="0" smtClean="0"/>
              <a:t>件の実験結果</a:t>
            </a:r>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8" name="スライド番号プレースホルダ 7"/>
          <p:cNvSpPr>
            <a:spLocks noGrp="1"/>
          </p:cNvSpPr>
          <p:nvPr>
            <p:ph type="sldNum" sz="quarter" idx="12"/>
          </p:nvPr>
        </p:nvSpPr>
        <p:spPr/>
        <p:txBody>
          <a:bodyPr/>
          <a:lstStyle/>
          <a:p>
            <a:fld id="{01B41DA1-4BC7-4A93-B2D9-204A740202E2}" type="slidenum">
              <a:rPr lang="en-US" altLang="ja-JP" smtClean="0"/>
              <a:pPr/>
              <a:t>18</a:t>
            </a:fld>
            <a:endParaRPr lang="en-US" altLang="ja-JP"/>
          </a:p>
        </p:txBody>
      </p:sp>
      <p:graphicFrame>
        <p:nvGraphicFramePr>
          <p:cNvPr id="12" name="グラフ 11"/>
          <p:cNvGraphicFramePr/>
          <p:nvPr/>
        </p:nvGraphicFramePr>
        <p:xfrm>
          <a:off x="571472" y="1285860"/>
          <a:ext cx="7967383" cy="521073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グラフ 17"/>
          <p:cNvGraphicFramePr/>
          <p:nvPr/>
        </p:nvGraphicFramePr>
        <p:xfrm>
          <a:off x="571472" y="1214422"/>
          <a:ext cx="7967383" cy="5210735"/>
        </p:xfrm>
        <a:graphic>
          <a:graphicData uri="http://schemas.openxmlformats.org/drawingml/2006/chart">
            <c:chart xmlns:c="http://schemas.openxmlformats.org/drawingml/2006/chart" xmlns:r="http://schemas.openxmlformats.org/officeDocument/2006/relationships" r:id="rId4"/>
          </a:graphicData>
        </a:graphic>
      </p:graphicFrame>
      <p:grpSp>
        <p:nvGrpSpPr>
          <p:cNvPr id="9" name="グループ化 8"/>
          <p:cNvGrpSpPr/>
          <p:nvPr/>
        </p:nvGrpSpPr>
        <p:grpSpPr>
          <a:xfrm>
            <a:off x="2285984" y="2214554"/>
            <a:ext cx="5857916" cy="1571636"/>
            <a:chOff x="500034" y="1142984"/>
            <a:chExt cx="8072494" cy="1857388"/>
          </a:xfrm>
        </p:grpSpPr>
        <p:sp>
          <p:nvSpPr>
            <p:cNvPr id="10" name="角丸四角形 9"/>
            <p:cNvSpPr/>
            <p:nvPr/>
          </p:nvSpPr>
          <p:spPr>
            <a:xfrm>
              <a:off x="500034" y="1142984"/>
              <a:ext cx="8072494" cy="1857388"/>
            </a:xfrm>
            <a:prstGeom prst="roundRect">
              <a:avLst/>
            </a:prstGeom>
            <a:solidFill>
              <a:schemeClr val="lt1"/>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smtClean="0"/>
                <a:t>2</a:t>
              </a:r>
              <a:r>
                <a:rPr kumimoji="1" lang="ja-JP" altLang="en-US" sz="2000" dirty="0" err="1" smtClean="0"/>
                <a:t>つの</a:t>
              </a:r>
              <a:r>
                <a:rPr kumimoji="1" lang="ja-JP" altLang="en-US" sz="2000" dirty="0" smtClean="0"/>
                <a:t>実験結果でほぼ同じ値をとることを確認</a:t>
              </a:r>
              <a:endParaRPr kumimoji="1" lang="en-US" altLang="ja-JP" sz="2000" dirty="0" smtClean="0"/>
            </a:p>
            <a:p>
              <a:pPr algn="ctr"/>
              <a:endParaRPr lang="en-US" altLang="ja-JP" sz="2000" dirty="0" smtClean="0"/>
            </a:p>
            <a:p>
              <a:pPr algn="ctr"/>
              <a:r>
                <a:rPr kumimoji="1" lang="ja-JP" altLang="en-US" sz="2000" dirty="0" smtClean="0"/>
                <a:t>クローン長とクローン検出確率</a:t>
              </a:r>
              <a:r>
                <a:rPr lang="ja-JP" altLang="en-US" sz="2000" dirty="0" smtClean="0"/>
                <a:t>の関係</a:t>
              </a:r>
              <a:r>
                <a:rPr kumimoji="1" lang="ja-JP" altLang="en-US" sz="2000" dirty="0" smtClean="0"/>
                <a:t>は</a:t>
              </a:r>
              <a:endParaRPr kumimoji="1" lang="en-US" altLang="ja-JP" sz="2000" dirty="0" smtClean="0"/>
            </a:p>
            <a:p>
              <a:pPr algn="ctr"/>
              <a:r>
                <a:rPr lang="ja-JP" altLang="en-US" sz="2000" dirty="0" smtClean="0"/>
                <a:t>ソフトウェア数に依存しないと考えられる</a:t>
              </a:r>
              <a:endParaRPr kumimoji="1" lang="ja-JP" altLang="en-US" sz="2000" dirty="0"/>
            </a:p>
          </p:txBody>
        </p:sp>
        <p:sp>
          <p:nvSpPr>
            <p:cNvPr id="11" name="下矢印 10"/>
            <p:cNvSpPr/>
            <p:nvPr/>
          </p:nvSpPr>
          <p:spPr>
            <a:xfrm>
              <a:off x="4214810" y="1733971"/>
              <a:ext cx="642942" cy="3377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グループ化 12"/>
          <p:cNvGrpSpPr/>
          <p:nvPr/>
        </p:nvGrpSpPr>
        <p:grpSpPr>
          <a:xfrm>
            <a:off x="5143504" y="4286256"/>
            <a:ext cx="3429024" cy="1571636"/>
            <a:chOff x="5143504" y="4357694"/>
            <a:chExt cx="3429024" cy="1571636"/>
          </a:xfrm>
        </p:grpSpPr>
        <p:sp>
          <p:nvSpPr>
            <p:cNvPr id="14" name="円/楕円 13"/>
            <p:cNvSpPr/>
            <p:nvPr/>
          </p:nvSpPr>
          <p:spPr>
            <a:xfrm>
              <a:off x="7929586" y="5072074"/>
              <a:ext cx="642942" cy="857256"/>
            </a:xfrm>
            <a:prstGeom prst="ellipse">
              <a:avLst/>
            </a:prstGeom>
            <a:solidFill>
              <a:schemeClr val="lt1">
                <a:alpha val="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角丸四角形吹き出し 14"/>
            <p:cNvSpPr/>
            <p:nvPr/>
          </p:nvSpPr>
          <p:spPr>
            <a:xfrm>
              <a:off x="5143504" y="4357694"/>
              <a:ext cx="3071834" cy="714380"/>
            </a:xfrm>
            <a:prstGeom prst="wedgeRoundRectCallout">
              <a:avLst>
                <a:gd name="adj1" fmla="val 42034"/>
                <a:gd name="adj2" fmla="val 80181"/>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本実験で検出された</a:t>
              </a:r>
              <a:r>
                <a:rPr kumimoji="1" lang="en-US" altLang="ja-JP" dirty="0" smtClean="0"/>
                <a:t/>
              </a:r>
              <a:br>
                <a:rPr kumimoji="1" lang="en-US" altLang="ja-JP" dirty="0" smtClean="0"/>
              </a:br>
              <a:r>
                <a:rPr kumimoji="1" lang="ja-JP" altLang="en-US" dirty="0" smtClean="0"/>
                <a:t>最大のクローン長：</a:t>
              </a:r>
              <a:r>
                <a:rPr kumimoji="1" lang="en-US" altLang="ja-JP" dirty="0" smtClean="0"/>
                <a:t>200</a:t>
              </a:r>
              <a:endParaRPr kumimoji="1" lang="ja-JP" alt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par>
                                <p:cTn id="8" presetID="3" presetClass="entr" presetSubtype="1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blinds(horizontal)">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linds(horizontal)">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Graphic spid="18"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ja-JP" altLang="en-US" sz="3200" dirty="0" smtClean="0"/>
              <a:t>背景</a:t>
            </a:r>
            <a:endParaRPr lang="ja-JP" altLang="ja-JP" sz="3200" dirty="0"/>
          </a:p>
        </p:txBody>
      </p:sp>
      <p:sp>
        <p:nvSpPr>
          <p:cNvPr id="4099" name="Rectangle 3"/>
          <p:cNvSpPr>
            <a:spLocks noGrp="1" noChangeArrowheads="1"/>
          </p:cNvSpPr>
          <p:nvPr>
            <p:ph idx="1"/>
          </p:nvPr>
        </p:nvSpPr>
        <p:spPr/>
        <p:txBody>
          <a:bodyPr/>
          <a:lstStyle/>
          <a:p>
            <a:r>
              <a:rPr lang="ja-JP" altLang="en-US" dirty="0" smtClean="0"/>
              <a:t>オープンソースソフトウェアの普及に伴い，</a:t>
            </a:r>
            <a:r>
              <a:rPr lang="en-US" altLang="ja-JP" dirty="0" smtClean="0"/>
              <a:t/>
            </a:r>
            <a:br>
              <a:rPr lang="en-US" altLang="ja-JP" dirty="0" smtClean="0"/>
            </a:br>
            <a:r>
              <a:rPr lang="ja-JP" altLang="en-US" dirty="0" smtClean="0"/>
              <a:t>プログラム盗用が問題となっている</a:t>
            </a:r>
            <a:endParaRPr lang="en-US" altLang="ja-JP" dirty="0" smtClean="0"/>
          </a:p>
          <a:p>
            <a:pPr lvl="1"/>
            <a:r>
              <a:rPr lang="ja-JP" altLang="en-US" sz="2400" dirty="0" smtClean="0"/>
              <a:t>エプソンコーワが提供している</a:t>
            </a:r>
            <a:r>
              <a:rPr lang="en-US" altLang="ja-JP" sz="2400" dirty="0" smtClean="0"/>
              <a:t>Linux</a:t>
            </a:r>
            <a:r>
              <a:rPr lang="ja-JP" altLang="en-US" sz="2400" dirty="0" smtClean="0"/>
              <a:t>向けの</a:t>
            </a:r>
            <a:r>
              <a:rPr lang="ja-JP" altLang="en-US" sz="2400" dirty="0" smtClean="0"/>
              <a:t>プリンタ</a:t>
            </a:r>
            <a:r>
              <a:rPr lang="en-US" altLang="ja-JP" sz="2400" dirty="0" smtClean="0"/>
              <a:t/>
            </a:r>
            <a:br>
              <a:rPr lang="en-US" altLang="ja-JP" sz="2400" dirty="0" smtClean="0"/>
            </a:br>
            <a:r>
              <a:rPr lang="ja-JP" altLang="en-US" sz="2400" dirty="0" smtClean="0"/>
              <a:t>ドライバで</a:t>
            </a:r>
            <a:r>
              <a:rPr lang="en-US" altLang="ja-JP" sz="2400" dirty="0" smtClean="0"/>
              <a:t>GPL</a:t>
            </a:r>
            <a:r>
              <a:rPr lang="ja-JP" altLang="en-US" sz="2400" dirty="0" smtClean="0"/>
              <a:t>違反を起こした事例</a:t>
            </a:r>
            <a:endParaRPr lang="en-US" altLang="ja-JP" sz="2400" dirty="0" smtClean="0"/>
          </a:p>
          <a:p>
            <a:pPr lvl="1"/>
            <a:r>
              <a:rPr lang="en-US" altLang="ja-JP" sz="2400" dirty="0" err="1" smtClean="0"/>
              <a:t>AppStore</a:t>
            </a:r>
            <a:r>
              <a:rPr lang="ja-JP" altLang="en-US" sz="2400" dirty="0" err="1" smtClean="0"/>
              <a:t>で提</a:t>
            </a:r>
            <a:r>
              <a:rPr lang="ja-JP" altLang="en-US" sz="2400" dirty="0" smtClean="0"/>
              <a:t>供されている</a:t>
            </a:r>
            <a:r>
              <a:rPr lang="en-US" altLang="ja-JP" sz="2400" dirty="0" err="1" smtClean="0"/>
              <a:t>iPhone</a:t>
            </a:r>
            <a:r>
              <a:rPr lang="ja-JP" altLang="en-US" sz="2400" dirty="0" smtClean="0"/>
              <a:t>アプリ「</a:t>
            </a:r>
            <a:r>
              <a:rPr lang="en-US" altLang="ja-JP" sz="2400" dirty="0" smtClean="0"/>
              <a:t>Mocha Remote Desktop</a:t>
            </a:r>
            <a:r>
              <a:rPr lang="ja-JP" altLang="en-US" sz="2400" dirty="0" smtClean="0"/>
              <a:t>」が</a:t>
            </a:r>
            <a:r>
              <a:rPr lang="en-US" altLang="ja-JP" sz="2400" dirty="0" smtClean="0"/>
              <a:t>GPL</a:t>
            </a:r>
            <a:r>
              <a:rPr lang="ja-JP" altLang="en-US" sz="2400" dirty="0" smtClean="0"/>
              <a:t>違反していた事例</a:t>
            </a:r>
            <a:endParaRPr lang="en-US" altLang="ja-JP" sz="2400" dirty="0" smtClean="0"/>
          </a:p>
          <a:p>
            <a:pPr lvl="8"/>
            <a:endParaRPr lang="en-US" altLang="ja-JP" dirty="0" smtClean="0"/>
          </a:p>
          <a:p>
            <a:r>
              <a:rPr lang="ja-JP" altLang="en-US" dirty="0" smtClean="0"/>
              <a:t>プログラム盗用を検出する技術が必要とされる．</a:t>
            </a:r>
            <a:endParaRPr lang="en-US" altLang="ja-JP" dirty="0" smtClean="0"/>
          </a:p>
        </p:txBody>
      </p:sp>
      <p:sp>
        <p:nvSpPr>
          <p:cNvPr id="7" name="日付プレースホルダ 6"/>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6" name="フッター プレースホルダ 5"/>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10" name="スライド番号プレースホルダ 9"/>
          <p:cNvSpPr>
            <a:spLocks noGrp="1"/>
          </p:cNvSpPr>
          <p:nvPr>
            <p:ph type="sldNum" sz="quarter" idx="12"/>
          </p:nvPr>
        </p:nvSpPr>
        <p:spPr/>
        <p:txBody>
          <a:bodyPr/>
          <a:lstStyle/>
          <a:p>
            <a:fld id="{01B41DA1-4BC7-4A93-B2D9-204A740202E2}" type="slidenum">
              <a:rPr lang="en-US" altLang="ja-JP" smtClean="0"/>
              <a:pPr/>
              <a:t>1</a:t>
            </a:fld>
            <a:endParaRPr lang="en-US" altLang="ja-JP"/>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長い定型クローン</a:t>
            </a:r>
            <a:endParaRPr kumimoji="1" lang="ja-JP" altLang="en-US" dirty="0"/>
          </a:p>
        </p:txBody>
      </p:sp>
      <p:sp>
        <p:nvSpPr>
          <p:cNvPr id="3" name="コンテンツ プレースホルダ 2"/>
          <p:cNvSpPr>
            <a:spLocks noGrp="1"/>
          </p:cNvSpPr>
          <p:nvPr>
            <p:ph idx="1"/>
          </p:nvPr>
        </p:nvSpPr>
        <p:spPr/>
        <p:txBody>
          <a:bodyPr/>
          <a:lstStyle/>
          <a:p>
            <a:endParaRPr lang="en-US" altLang="ja-JP"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a:xfrm>
            <a:off x="3000364" y="6286520"/>
            <a:ext cx="3286148" cy="220641"/>
          </a:xfrm>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19</a:t>
            </a:fld>
            <a:endParaRPr lang="en-US" altLang="ja-JP"/>
          </a:p>
        </p:txBody>
      </p:sp>
      <p:sp>
        <p:nvSpPr>
          <p:cNvPr id="8" name="コンテンツ プレースホルダ 2"/>
          <p:cNvSpPr txBox="1">
            <a:spLocks/>
          </p:cNvSpPr>
          <p:nvPr/>
        </p:nvSpPr>
        <p:spPr bwMode="auto">
          <a:xfrm>
            <a:off x="500034" y="5875349"/>
            <a:ext cx="8229600" cy="10540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514350" algn="l" defTabSz="914400" rtl="0" eaLnBrk="1" fontAlgn="base" latinLnBrk="0" hangingPunct="1">
              <a:lnSpc>
                <a:spcPct val="100000"/>
              </a:lnSpc>
              <a:spcBef>
                <a:spcPct val="20000"/>
              </a:spcBef>
              <a:spcAft>
                <a:spcPct val="0"/>
              </a:spcAft>
              <a:buClrTx/>
              <a:buSzTx/>
              <a:buFont typeface="+mj-lt"/>
              <a:buAutoNum type="arabicPeriod" startAt="3"/>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endParaRPr>
          </a:p>
        </p:txBody>
      </p:sp>
      <p:sp>
        <p:nvSpPr>
          <p:cNvPr id="13" name="コンテンツ プレースホルダ 2"/>
          <p:cNvSpPr txBox="1">
            <a:spLocks/>
          </p:cNvSpPr>
          <p:nvPr/>
        </p:nvSpPr>
        <p:spPr bwMode="auto">
          <a:xfrm>
            <a:off x="500034" y="2073275"/>
            <a:ext cx="8229600" cy="4784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endParaRPr>
          </a:p>
        </p:txBody>
      </p:sp>
      <p:pic>
        <p:nvPicPr>
          <p:cNvPr id="58369" name="Picture 1" descr="C:\Users\satoshi-o_2\Pictures\codeclone_sample.png"/>
          <p:cNvPicPr>
            <a:picLocks noChangeAspect="1" noChangeArrowheads="1"/>
          </p:cNvPicPr>
          <p:nvPr/>
        </p:nvPicPr>
        <p:blipFill>
          <a:blip r:embed="rId3"/>
          <a:srcRect/>
          <a:stretch>
            <a:fillRect/>
          </a:stretch>
        </p:blipFill>
        <p:spPr bwMode="auto">
          <a:xfrm>
            <a:off x="285720" y="1571625"/>
            <a:ext cx="8681111" cy="4714895"/>
          </a:xfrm>
          <a:prstGeom prst="rect">
            <a:avLst/>
          </a:prstGeom>
          <a:noFill/>
        </p:spPr>
      </p:pic>
      <p:sp>
        <p:nvSpPr>
          <p:cNvPr id="10" name="正方形/長方形 9"/>
          <p:cNvSpPr/>
          <p:nvPr/>
        </p:nvSpPr>
        <p:spPr>
          <a:xfrm>
            <a:off x="714348" y="1714488"/>
            <a:ext cx="3857652" cy="4500594"/>
          </a:xfrm>
          <a:prstGeom prst="rect">
            <a:avLst/>
          </a:prstGeom>
          <a:solidFill>
            <a:schemeClr val="lt1">
              <a:alpha val="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正方形/長方形 10"/>
          <p:cNvSpPr/>
          <p:nvPr/>
        </p:nvSpPr>
        <p:spPr>
          <a:xfrm>
            <a:off x="5286380" y="1714488"/>
            <a:ext cx="2928958" cy="4500594"/>
          </a:xfrm>
          <a:prstGeom prst="rect">
            <a:avLst/>
          </a:prstGeom>
          <a:solidFill>
            <a:schemeClr val="lt1">
              <a:alpha val="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9" name="グループ化 18"/>
          <p:cNvGrpSpPr/>
          <p:nvPr/>
        </p:nvGrpSpPr>
        <p:grpSpPr>
          <a:xfrm>
            <a:off x="285720" y="3357562"/>
            <a:ext cx="8572560" cy="2500330"/>
            <a:chOff x="285720" y="3357562"/>
            <a:chExt cx="8572560" cy="2500330"/>
          </a:xfrm>
        </p:grpSpPr>
        <p:grpSp>
          <p:nvGrpSpPr>
            <p:cNvPr id="17" name="グループ化 16"/>
            <p:cNvGrpSpPr/>
            <p:nvPr/>
          </p:nvGrpSpPr>
          <p:grpSpPr>
            <a:xfrm>
              <a:off x="285720" y="3357562"/>
              <a:ext cx="8572560" cy="928694"/>
              <a:chOff x="285720" y="3357562"/>
              <a:chExt cx="8572560" cy="928694"/>
            </a:xfrm>
          </p:grpSpPr>
          <p:pic>
            <p:nvPicPr>
              <p:cNvPr id="91138" name="Picture 2" descr="C:\Users\satoshi-o\Pictures\c.png"/>
              <p:cNvPicPr>
                <a:picLocks noChangeAspect="1" noChangeArrowheads="1"/>
              </p:cNvPicPr>
              <p:nvPr/>
            </p:nvPicPr>
            <p:blipFill>
              <a:blip r:embed="rId4"/>
              <a:srcRect/>
              <a:stretch>
                <a:fillRect/>
              </a:stretch>
            </p:blipFill>
            <p:spPr bwMode="auto">
              <a:xfrm>
                <a:off x="285720" y="3357562"/>
                <a:ext cx="8529323" cy="928694"/>
              </a:xfrm>
              <a:prstGeom prst="rect">
                <a:avLst/>
              </a:prstGeom>
              <a:noFill/>
            </p:spPr>
          </p:pic>
          <p:sp>
            <p:nvSpPr>
              <p:cNvPr id="14" name="正方形/長方形 13"/>
              <p:cNvSpPr/>
              <p:nvPr/>
            </p:nvSpPr>
            <p:spPr>
              <a:xfrm>
                <a:off x="285720" y="3357562"/>
                <a:ext cx="8572560" cy="928694"/>
              </a:xfrm>
              <a:prstGeom prst="rect">
                <a:avLst/>
              </a:prstGeom>
              <a:solidFill>
                <a:schemeClr val="lt1">
                  <a:alpha val="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15" name="正方形/長方形 14"/>
            <p:cNvSpPr/>
            <p:nvPr/>
          </p:nvSpPr>
          <p:spPr>
            <a:xfrm>
              <a:off x="642910" y="5214950"/>
              <a:ext cx="7643866" cy="642942"/>
            </a:xfrm>
            <a:prstGeom prst="rect">
              <a:avLst/>
            </a:prstGeom>
            <a:solidFill>
              <a:schemeClr val="lt1">
                <a:alpha val="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上矢印 15"/>
            <p:cNvSpPr/>
            <p:nvPr/>
          </p:nvSpPr>
          <p:spPr>
            <a:xfrm>
              <a:off x="4071934" y="4429132"/>
              <a:ext cx="857256" cy="642942"/>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実験結果の近似式</a:t>
            </a:r>
            <a:endParaRPr kumimoji="1" lang="ja-JP" altLang="en-US" dirty="0"/>
          </a:p>
        </p:txBody>
      </p:sp>
      <p:sp>
        <p:nvSpPr>
          <p:cNvPr id="3" name="コンテンツ プレースホルダ 2"/>
          <p:cNvSpPr>
            <a:spLocks noGrp="1"/>
          </p:cNvSpPr>
          <p:nvPr>
            <p:ph idx="1"/>
          </p:nvPr>
        </p:nvSpPr>
        <p:spPr>
          <a:xfrm>
            <a:off x="457200" y="1412876"/>
            <a:ext cx="8229600" cy="4784725"/>
          </a:xfrm>
        </p:spPr>
        <p:txBody>
          <a:bodyPr/>
          <a:lstStyle/>
          <a:p>
            <a:r>
              <a:rPr lang="ja-JP" altLang="en-US" dirty="0" smtClean="0"/>
              <a:t>プログラム盗用と判断する確率を算出する</a:t>
            </a:r>
            <a:r>
              <a:rPr kumimoji="1" lang="ja-JP" altLang="en-US" dirty="0" smtClean="0"/>
              <a:t>ための近似式を算出</a:t>
            </a:r>
            <a:endParaRPr kumimoji="1" lang="en-US" altLang="ja-JP" dirty="0" smtClean="0"/>
          </a:p>
          <a:p>
            <a:pPr lvl="1"/>
            <a:r>
              <a:rPr lang="ja-JP" altLang="en-US" dirty="0" smtClean="0"/>
              <a:t>残差平方平均から近似式の精度を確認</a:t>
            </a:r>
            <a:endParaRPr kumimoji="1" lang="en-US" altLang="ja-JP" dirty="0" smtClean="0"/>
          </a:p>
        </p:txBody>
      </p:sp>
      <p:sp>
        <p:nvSpPr>
          <p:cNvPr id="4" name="日付プレースホルダ 3"/>
          <p:cNvSpPr>
            <a:spLocks noGrp="1"/>
          </p:cNvSpPr>
          <p:nvPr>
            <p:ph type="dt" sz="half" idx="10"/>
          </p:nvPr>
        </p:nvSpPr>
        <p:spPr/>
        <p:txBody>
          <a:body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graphicFrame>
        <p:nvGraphicFramePr>
          <p:cNvPr id="9" name="表 8"/>
          <p:cNvGraphicFramePr>
            <a:graphicFrameLocks noGrp="1"/>
          </p:cNvGraphicFramePr>
          <p:nvPr/>
        </p:nvGraphicFramePr>
        <p:xfrm>
          <a:off x="2071670" y="3214686"/>
          <a:ext cx="5143536" cy="3000396"/>
        </p:xfrm>
        <a:graphic>
          <a:graphicData uri="http://schemas.openxmlformats.org/drawingml/2006/table">
            <a:tbl>
              <a:tblPr firstRow="1" bandRow="1">
                <a:tableStyleId>{073A0DAA-6AF3-43AB-8588-CEC1D06C72B9}</a:tableStyleId>
              </a:tblPr>
              <a:tblGrid>
                <a:gridCol w="1872020"/>
                <a:gridCol w="3271516"/>
              </a:tblGrid>
              <a:tr h="1000132">
                <a:tc>
                  <a:txBody>
                    <a:bodyPr/>
                    <a:lstStyle/>
                    <a:p>
                      <a:endParaRPr kumimoji="1" lang="ja-JP" altLang="en-US" sz="2000" dirty="0"/>
                    </a:p>
                  </a:txBody>
                  <a:tcPr/>
                </a:tc>
                <a:tc>
                  <a:txBody>
                    <a:bodyPr/>
                    <a:lstStyle/>
                    <a:p>
                      <a:r>
                        <a:rPr kumimoji="1" lang="ja-JP" altLang="en-US" sz="2400" dirty="0" smtClean="0"/>
                        <a:t>ソフトウェア数</a:t>
                      </a:r>
                      <a:r>
                        <a:rPr kumimoji="1" lang="en-US" altLang="ja-JP" sz="2400" dirty="0" smtClean="0"/>
                        <a:t>46</a:t>
                      </a:r>
                      <a:r>
                        <a:rPr kumimoji="1" lang="ja-JP" altLang="en-US" sz="2400" dirty="0" smtClean="0"/>
                        <a:t>件</a:t>
                      </a:r>
                      <a:endParaRPr kumimoji="1" lang="ja-JP" altLang="en-US" sz="2400" dirty="0"/>
                    </a:p>
                  </a:txBody>
                  <a:tcPr/>
                </a:tc>
              </a:tr>
              <a:tr h="1000132">
                <a:tc>
                  <a:txBody>
                    <a:bodyPr/>
                    <a:lstStyle/>
                    <a:p>
                      <a:r>
                        <a:rPr kumimoji="1" lang="ja-JP" altLang="en-US" sz="2000" dirty="0" smtClean="0"/>
                        <a:t>近似式</a:t>
                      </a:r>
                      <a:endParaRPr kumimoji="1" lang="ja-JP" altLang="en-US" sz="2000" dirty="0"/>
                    </a:p>
                  </a:txBody>
                  <a:tcPr/>
                </a:tc>
                <a:tc>
                  <a:txBody>
                    <a:bodyPr/>
                    <a:lstStyle/>
                    <a:p>
                      <a:endParaRPr kumimoji="1" lang="ja-JP" altLang="en-US" sz="2000" dirty="0"/>
                    </a:p>
                  </a:txBody>
                  <a:tcPr/>
                </a:tc>
              </a:tr>
              <a:tr h="1000132">
                <a:tc>
                  <a:txBody>
                    <a:bodyPr/>
                    <a:lstStyle/>
                    <a:p>
                      <a:r>
                        <a:rPr kumimoji="1" lang="ja-JP" altLang="en-US" sz="2000" dirty="0" smtClean="0"/>
                        <a:t>残差平方平均</a:t>
                      </a:r>
                      <a:endParaRPr kumimoji="1" lang="ja-JP" altLang="en-US" sz="2000" dirty="0"/>
                    </a:p>
                  </a:txBody>
                  <a:tcPr/>
                </a:tc>
                <a:tc>
                  <a:txBody>
                    <a:bodyPr/>
                    <a:lstStyle/>
                    <a:p>
                      <a:endParaRPr kumimoji="1" lang="ja-JP" altLang="en-US" sz="2000" dirty="0"/>
                    </a:p>
                  </a:txBody>
                  <a:tcPr/>
                </a:tc>
              </a:tr>
            </a:tbl>
          </a:graphicData>
        </a:graphic>
      </p:graphicFrame>
      <p:graphicFrame>
        <p:nvGraphicFramePr>
          <p:cNvPr id="27653" name="Object 5"/>
          <p:cNvGraphicFramePr>
            <a:graphicFrameLocks noChangeAspect="1"/>
          </p:cNvGraphicFramePr>
          <p:nvPr/>
        </p:nvGraphicFramePr>
        <p:xfrm>
          <a:off x="4286248" y="4500570"/>
          <a:ext cx="2646363" cy="571500"/>
        </p:xfrm>
        <a:graphic>
          <a:graphicData uri="http://schemas.openxmlformats.org/presentationml/2006/ole">
            <p:oleObj spid="_x0000_s27653" name="数式" r:id="rId4" imgW="1117440" imgH="241200" progId="Equation.3">
              <p:embed/>
            </p:oleObj>
          </a:graphicData>
        </a:graphic>
      </p:graphicFrame>
      <p:graphicFrame>
        <p:nvGraphicFramePr>
          <p:cNvPr id="27655" name="Object 7"/>
          <p:cNvGraphicFramePr>
            <a:graphicFrameLocks noChangeAspect="1"/>
          </p:cNvGraphicFramePr>
          <p:nvPr/>
        </p:nvGraphicFramePr>
        <p:xfrm>
          <a:off x="4887913" y="5503863"/>
          <a:ext cx="1444625" cy="422275"/>
        </p:xfrm>
        <a:graphic>
          <a:graphicData uri="http://schemas.openxmlformats.org/presentationml/2006/ole">
            <p:oleObj spid="_x0000_s27655" name="数式" r:id="rId5" imgW="609480" imgH="177480" progId="Equation.3">
              <p:embed/>
            </p:oleObj>
          </a:graphicData>
        </a:graphic>
      </p:graphicFrame>
      <p:sp>
        <p:nvSpPr>
          <p:cNvPr id="12" name="スライド番号プレースホルダ 11"/>
          <p:cNvSpPr>
            <a:spLocks noGrp="1"/>
          </p:cNvSpPr>
          <p:nvPr>
            <p:ph type="sldNum" sz="quarter" idx="12"/>
          </p:nvPr>
        </p:nvSpPr>
        <p:spPr/>
        <p:txBody>
          <a:bodyPr/>
          <a:lstStyle/>
          <a:p>
            <a:fld id="{01B41DA1-4BC7-4A93-B2D9-204A740202E2}" type="slidenum">
              <a:rPr lang="en-US" altLang="ja-JP" smtClean="0"/>
              <a:pPr/>
              <a:t>20</a:t>
            </a:fld>
            <a:endParaRPr lang="en-US" altLang="ja-JP"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まとめ</a:t>
            </a:r>
            <a:endParaRPr lang="en-US" altLang="ja-JP" dirty="0" smtClean="0"/>
          </a:p>
          <a:p>
            <a:pPr lvl="1"/>
            <a:r>
              <a:rPr lang="ja-JP" altLang="en-US" sz="2400" dirty="0" smtClean="0"/>
              <a:t>プログラム盗用（流用）の判断基準を明確にすることを</a:t>
            </a:r>
            <a:r>
              <a:rPr lang="en-US" altLang="ja-JP" sz="2400" dirty="0" smtClean="0"/>
              <a:t/>
            </a:r>
            <a:br>
              <a:rPr lang="en-US" altLang="ja-JP" sz="2400" dirty="0" smtClean="0"/>
            </a:br>
            <a:r>
              <a:rPr lang="ja-JP" altLang="en-US" sz="2400" dirty="0" smtClean="0"/>
              <a:t>目的とした</a:t>
            </a:r>
            <a:endParaRPr lang="en-US" altLang="ja-JP" sz="1800" dirty="0" smtClean="0"/>
          </a:p>
          <a:p>
            <a:pPr lvl="2"/>
            <a:r>
              <a:rPr lang="ja-JP" altLang="en-US" sz="2000" dirty="0" smtClean="0">
                <a:solidFill>
                  <a:srgbClr val="FF0000"/>
                </a:solidFill>
              </a:rPr>
              <a:t>プログラム盗用（流用）のないソフトウェア</a:t>
            </a:r>
            <a:r>
              <a:rPr lang="ja-JP" altLang="en-US" sz="2000" dirty="0" smtClean="0"/>
              <a:t>の</a:t>
            </a:r>
            <a:r>
              <a:rPr lang="ja-JP" altLang="en-US" sz="2000" dirty="0" smtClean="0">
                <a:solidFill>
                  <a:srgbClr val="FF0000"/>
                </a:solidFill>
              </a:rPr>
              <a:t>クローン長</a:t>
            </a:r>
            <a:r>
              <a:rPr lang="ja-JP" altLang="en-US" sz="2000" dirty="0" smtClean="0"/>
              <a:t>と</a:t>
            </a:r>
            <a:r>
              <a:rPr lang="ja-JP" altLang="en-US" sz="2000" dirty="0" smtClean="0">
                <a:solidFill>
                  <a:srgbClr val="FF0000"/>
                </a:solidFill>
              </a:rPr>
              <a:t>クローン検出確率</a:t>
            </a:r>
            <a:r>
              <a:rPr lang="ja-JP" altLang="en-US" sz="2000" dirty="0" smtClean="0"/>
              <a:t>の関係を調査した</a:t>
            </a:r>
            <a:endParaRPr lang="en-US" altLang="ja-JP" sz="2000" dirty="0" smtClean="0"/>
          </a:p>
          <a:p>
            <a:r>
              <a:rPr lang="ja-JP" altLang="en-US" dirty="0" smtClean="0"/>
              <a:t>今後</a:t>
            </a:r>
            <a:r>
              <a:rPr lang="ja-JP" altLang="en-US" dirty="0" smtClean="0"/>
              <a:t>の課題</a:t>
            </a:r>
            <a:endParaRPr lang="en-US" altLang="ja-JP" dirty="0" smtClean="0"/>
          </a:p>
          <a:p>
            <a:pPr lvl="1"/>
            <a:r>
              <a:rPr lang="ja-JP" altLang="en-US" sz="2400" dirty="0" smtClean="0"/>
              <a:t>近似式についての検討を行う</a:t>
            </a:r>
            <a:endParaRPr lang="en-US" altLang="ja-JP" sz="2400" dirty="0" smtClean="0"/>
          </a:p>
          <a:p>
            <a:pPr lvl="1"/>
            <a:r>
              <a:rPr lang="ja-JP" altLang="en-US" sz="2400" dirty="0" smtClean="0"/>
              <a:t>ソフトウェア数を増やして，今回の結果を再現できるか</a:t>
            </a:r>
            <a:r>
              <a:rPr lang="en-US" altLang="ja-JP" sz="2400" dirty="0" smtClean="0"/>
              <a:t/>
            </a:r>
            <a:br>
              <a:rPr lang="en-US" altLang="ja-JP" sz="2400" dirty="0" smtClean="0"/>
            </a:br>
            <a:r>
              <a:rPr lang="ja-JP" altLang="en-US" sz="2400" dirty="0" smtClean="0"/>
              <a:t>どうかを確認する</a:t>
            </a:r>
            <a:endParaRPr lang="en-US" altLang="ja-JP" sz="2400" dirty="0" smtClean="0"/>
          </a:p>
          <a:p>
            <a:pPr lvl="1"/>
            <a:r>
              <a:rPr lang="ja-JP" altLang="en-US" sz="2400" dirty="0" smtClean="0"/>
              <a:t>プログラム盗用（流用）が行われたソフトウェアを用いて</a:t>
            </a:r>
            <a:r>
              <a:rPr lang="en-US" altLang="ja-JP" sz="2400" dirty="0" smtClean="0"/>
              <a:t/>
            </a:r>
            <a:br>
              <a:rPr lang="en-US" altLang="ja-JP" sz="2400" dirty="0" smtClean="0"/>
            </a:br>
            <a:r>
              <a:rPr lang="ja-JP" altLang="en-US" sz="2400" dirty="0" smtClean="0"/>
              <a:t>調査を行っていく（派生開発ソフトウェアなど）</a:t>
            </a:r>
            <a:endParaRPr lang="en-US" altLang="ja-JP" dirty="0" smtClean="0"/>
          </a:p>
        </p:txBody>
      </p:sp>
      <p:sp>
        <p:nvSpPr>
          <p:cNvPr id="4" name="日付プレースホルダ 3"/>
          <p:cNvSpPr>
            <a:spLocks noGrp="1"/>
          </p:cNvSpPr>
          <p:nvPr>
            <p:ph type="dt" sz="half" idx="10"/>
          </p:nvPr>
        </p:nvSpPr>
        <p:spPr/>
        <p:txBody>
          <a:body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21</a:t>
            </a:fld>
            <a:endParaRPr lang="en-US" altLang="ja-JP"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日付プレースホルダ 3"/>
          <p:cNvSpPr>
            <a:spLocks noGrp="1"/>
          </p:cNvSpPr>
          <p:nvPr>
            <p:ph type="dt" sz="half" idx="10"/>
          </p:nvPr>
        </p:nvSpPr>
        <p:spPr/>
        <p:txBody>
          <a:body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p>
            <a:fld id="{01B41DA1-4BC7-4A93-B2D9-204A740202E2}" type="slidenum">
              <a:rPr lang="en-US" altLang="ja-JP" smtClean="0"/>
              <a:pPr/>
              <a:t>22</a:t>
            </a:fld>
            <a:endParaRPr lang="en-US" altLang="ja-JP"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実験結果と近似値</a:t>
            </a:r>
            <a:endParaRPr kumimoji="1" lang="ja-JP" altLang="en-US" dirty="0"/>
          </a:p>
        </p:txBody>
      </p:sp>
      <p:sp>
        <p:nvSpPr>
          <p:cNvPr id="4" name="日付プレースホルダ 3"/>
          <p:cNvSpPr>
            <a:spLocks noGrp="1"/>
          </p:cNvSpPr>
          <p:nvPr>
            <p:ph type="dt" sz="half" idx="10"/>
          </p:nvPr>
        </p:nvSpPr>
        <p:spPr/>
        <p:txBody>
          <a:body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p>
            <a:fld id="{01B41DA1-4BC7-4A93-B2D9-204A740202E2}" type="slidenum">
              <a:rPr lang="en-US" altLang="ja-JP" smtClean="0"/>
              <a:pPr/>
              <a:t>23</a:t>
            </a:fld>
            <a:endParaRPr lang="en-US" altLang="ja-JP" dirty="0"/>
          </a:p>
        </p:txBody>
      </p:sp>
      <p:graphicFrame>
        <p:nvGraphicFramePr>
          <p:cNvPr id="9" name="コンテンツ プレースホルダ 8"/>
          <p:cNvGraphicFramePr>
            <a:graphicFrameLocks noGrp="1"/>
          </p:cNvGraphicFramePr>
          <p:nvPr>
            <p:ph idx="1"/>
          </p:nvPr>
        </p:nvGraphicFramePr>
        <p:xfrm>
          <a:off x="457200" y="1176353"/>
          <a:ext cx="8258204" cy="5120640"/>
        </p:xfrm>
        <a:graphic>
          <a:graphicData uri="http://schemas.openxmlformats.org/drawingml/2006/table">
            <a:tbl>
              <a:tblPr firstRow="1" bandRow="1">
                <a:tableStyleId>{073A0DAA-6AF3-43AB-8588-CEC1D06C72B9}</a:tableStyleId>
              </a:tblPr>
              <a:tblGrid>
                <a:gridCol w="2743200"/>
                <a:gridCol w="2743200"/>
                <a:gridCol w="2771804"/>
              </a:tblGrid>
              <a:tr h="711349">
                <a:tc>
                  <a:txBody>
                    <a:bodyPr/>
                    <a:lstStyle/>
                    <a:p>
                      <a:r>
                        <a:rPr lang="ja-JP" altLang="en-US" sz="2400" dirty="0" smtClean="0"/>
                        <a:t>クローン長</a:t>
                      </a:r>
                      <a:endParaRPr lang="ja-JP" altLang="en-US" sz="2400" dirty="0"/>
                    </a:p>
                  </a:txBody>
                  <a:tcPr marL="0" marR="0" marT="0" marB="0" anchor="ctr"/>
                </a:tc>
                <a:tc>
                  <a:txBody>
                    <a:bodyPr/>
                    <a:lstStyle/>
                    <a:p>
                      <a:r>
                        <a:rPr lang="ja-JP" altLang="en-US" sz="2400" dirty="0" smtClean="0"/>
                        <a:t>ソフトウェア数</a:t>
                      </a:r>
                      <a:r>
                        <a:rPr lang="en-US" altLang="ja-JP" sz="2400" dirty="0" smtClean="0"/>
                        <a:t>46</a:t>
                      </a:r>
                      <a:r>
                        <a:rPr lang="ja-JP" altLang="en-US" sz="2400" dirty="0" smtClean="0"/>
                        <a:t>件の実験</a:t>
                      </a:r>
                      <a:r>
                        <a:rPr lang="ja-JP" altLang="en-US" sz="2400" dirty="0" smtClean="0"/>
                        <a:t>結果</a:t>
                      </a:r>
                      <a:endParaRPr lang="ja-JP" altLang="en-US" sz="2400" dirty="0"/>
                    </a:p>
                  </a:txBody>
                  <a:tcPr marL="0" marR="0" marT="0" marB="0" anchor="ctr"/>
                </a:tc>
                <a:tc>
                  <a:txBody>
                    <a:bodyPr/>
                    <a:lstStyle/>
                    <a:p>
                      <a:r>
                        <a:rPr lang="ja-JP" altLang="en-US" sz="2400" dirty="0" smtClean="0"/>
                        <a:t>ソフトウェア数</a:t>
                      </a:r>
                      <a:r>
                        <a:rPr lang="en-US" altLang="ja-JP" sz="2400" dirty="0" smtClean="0"/>
                        <a:t>46</a:t>
                      </a:r>
                      <a:r>
                        <a:rPr lang="ja-JP" altLang="en-US" sz="2400" dirty="0" smtClean="0"/>
                        <a:t>件の</a:t>
                      </a:r>
                      <a:r>
                        <a:rPr lang="en-US" altLang="ja-JP" sz="2400" dirty="0" smtClean="0"/>
                        <a:t/>
                      </a:r>
                      <a:br>
                        <a:rPr lang="en-US" altLang="ja-JP" sz="2400" dirty="0" smtClean="0"/>
                      </a:br>
                      <a:r>
                        <a:rPr lang="ja-JP" altLang="en-US" sz="2400" dirty="0" smtClean="0"/>
                        <a:t>近似値</a:t>
                      </a:r>
                      <a:endParaRPr lang="ja-JP" altLang="en-US" sz="2400" dirty="0"/>
                    </a:p>
                  </a:txBody>
                  <a:tcPr marL="0" marR="0" marT="0" marB="0" anchor="ctr"/>
                </a:tc>
              </a:tr>
              <a:tr h="360615">
                <a:tc>
                  <a:txBody>
                    <a:bodyPr/>
                    <a:lstStyle/>
                    <a:p>
                      <a:pPr algn="r" fontAlgn="ctr"/>
                      <a:r>
                        <a:rPr lang="en-US" altLang="ja-JP" sz="2000" u="none" strike="noStrike" dirty="0"/>
                        <a:t>30</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0.44155</a:t>
                      </a:r>
                    </a:p>
                  </a:txBody>
                  <a:tcPr marL="0" marR="0" marT="0" marB="0" anchor="ctr"/>
                </a:tc>
                <a:tc>
                  <a:txBody>
                    <a:bodyPr/>
                    <a:lstStyle/>
                    <a:p>
                      <a:pPr algn="r" fontAlgn="ctr"/>
                      <a:r>
                        <a:rPr lang="en-US" altLang="ja-JP" sz="2400" b="0" i="0" u="none" strike="noStrike" dirty="0">
                          <a:solidFill>
                            <a:srgbClr val="000000"/>
                          </a:solidFill>
                          <a:latin typeface="ＭＳ Ｐゴシック"/>
                        </a:rPr>
                        <a:t>0.4441</a:t>
                      </a:r>
                    </a:p>
                  </a:txBody>
                  <a:tcPr marL="0" marR="0" marT="0" marB="0" anchor="ctr"/>
                </a:tc>
              </a:tr>
              <a:tr h="360615">
                <a:tc>
                  <a:txBody>
                    <a:bodyPr/>
                    <a:lstStyle/>
                    <a:p>
                      <a:pPr algn="r" fontAlgn="ctr"/>
                      <a:r>
                        <a:rPr lang="en-US" altLang="ja-JP" sz="2000" u="none" strike="noStrike" dirty="0"/>
                        <a:t>40</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0.18937</a:t>
                      </a:r>
                    </a:p>
                  </a:txBody>
                  <a:tcPr marL="0" marR="0" marT="0" marB="0" anchor="ctr"/>
                </a:tc>
                <a:tc>
                  <a:txBody>
                    <a:bodyPr/>
                    <a:lstStyle/>
                    <a:p>
                      <a:pPr algn="r" fontAlgn="ctr"/>
                      <a:r>
                        <a:rPr lang="en-US" altLang="ja-JP" sz="2400" b="0" i="0" u="none" strike="noStrike" dirty="0">
                          <a:solidFill>
                            <a:srgbClr val="000000"/>
                          </a:solidFill>
                          <a:latin typeface="ＭＳ Ｐゴシック"/>
                        </a:rPr>
                        <a:t>0.19183</a:t>
                      </a:r>
                    </a:p>
                  </a:txBody>
                  <a:tcPr marL="0" marR="0" marT="0" marB="0" anchor="ctr"/>
                </a:tc>
              </a:tr>
              <a:tr h="360615">
                <a:tc>
                  <a:txBody>
                    <a:bodyPr/>
                    <a:lstStyle/>
                    <a:p>
                      <a:pPr algn="r" fontAlgn="ctr"/>
                      <a:r>
                        <a:rPr lang="en-US" altLang="ja-JP" sz="2000" u="none" strike="noStrike" dirty="0"/>
                        <a:t>50</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0.09758</a:t>
                      </a:r>
                    </a:p>
                  </a:txBody>
                  <a:tcPr marL="0" marR="0" marT="0" marB="0" anchor="ctr"/>
                </a:tc>
                <a:tc>
                  <a:txBody>
                    <a:bodyPr/>
                    <a:lstStyle/>
                    <a:p>
                      <a:pPr algn="r" fontAlgn="ctr"/>
                      <a:r>
                        <a:rPr lang="en-US" altLang="ja-JP" sz="2400" b="0" i="0" u="none" strike="noStrike" dirty="0">
                          <a:solidFill>
                            <a:srgbClr val="000000"/>
                          </a:solidFill>
                          <a:latin typeface="ＭＳ Ｐゴシック"/>
                        </a:rPr>
                        <a:t>0.10003</a:t>
                      </a:r>
                    </a:p>
                  </a:txBody>
                  <a:tcPr marL="0" marR="0" marT="0" marB="0" anchor="ctr"/>
                </a:tc>
              </a:tr>
              <a:tr h="360615">
                <a:tc>
                  <a:txBody>
                    <a:bodyPr/>
                    <a:lstStyle/>
                    <a:p>
                      <a:pPr algn="r" fontAlgn="ctr"/>
                      <a:r>
                        <a:rPr lang="en-US" altLang="ja-JP" sz="2000" u="none" strike="noStrike" dirty="0"/>
                        <a:t>61</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0.05797</a:t>
                      </a:r>
                    </a:p>
                  </a:txBody>
                  <a:tcPr marL="0" marR="0" marT="0" marB="0" anchor="ctr"/>
                </a:tc>
                <a:tc>
                  <a:txBody>
                    <a:bodyPr/>
                    <a:lstStyle/>
                    <a:p>
                      <a:pPr algn="r" fontAlgn="ctr"/>
                      <a:r>
                        <a:rPr lang="en-US" altLang="ja-JP" sz="2400" b="0" i="0" u="none" strike="noStrike" dirty="0">
                          <a:solidFill>
                            <a:srgbClr val="000000"/>
                          </a:solidFill>
                          <a:latin typeface="ＭＳ Ｐゴシック"/>
                        </a:rPr>
                        <a:t>0.05599</a:t>
                      </a:r>
                    </a:p>
                  </a:txBody>
                  <a:tcPr marL="0" marR="0" marT="0" marB="0" anchor="ctr"/>
                </a:tc>
              </a:tr>
              <a:tr h="360615">
                <a:tc>
                  <a:txBody>
                    <a:bodyPr/>
                    <a:lstStyle/>
                    <a:p>
                      <a:pPr algn="r" fontAlgn="ctr"/>
                      <a:r>
                        <a:rPr lang="en-US" altLang="ja-JP" sz="2000" u="none" strike="noStrike" dirty="0"/>
                        <a:t>69</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0.04155</a:t>
                      </a:r>
                    </a:p>
                  </a:txBody>
                  <a:tcPr marL="0" marR="0" marT="0" marB="0" anchor="ctr"/>
                </a:tc>
                <a:tc>
                  <a:txBody>
                    <a:bodyPr/>
                    <a:lstStyle/>
                    <a:p>
                      <a:pPr algn="r" fontAlgn="ctr"/>
                      <a:r>
                        <a:rPr lang="en-US" altLang="ja-JP" sz="2400" b="0" i="0" u="none" strike="noStrike" dirty="0">
                          <a:solidFill>
                            <a:srgbClr val="000000"/>
                          </a:solidFill>
                          <a:latin typeface="ＭＳ Ｐゴシック"/>
                        </a:rPr>
                        <a:t>0.03908</a:t>
                      </a:r>
                    </a:p>
                  </a:txBody>
                  <a:tcPr marL="0" marR="0" marT="0" marB="0" anchor="ctr"/>
                </a:tc>
              </a:tr>
              <a:tr h="360615">
                <a:tc>
                  <a:txBody>
                    <a:bodyPr/>
                    <a:lstStyle/>
                    <a:p>
                      <a:pPr algn="r" fontAlgn="ctr"/>
                      <a:r>
                        <a:rPr lang="en-US" altLang="ja-JP" sz="2000" u="none" strike="noStrike" dirty="0"/>
                        <a:t>79</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0.02609</a:t>
                      </a:r>
                    </a:p>
                  </a:txBody>
                  <a:tcPr marL="0" marR="0" marT="0" marB="0" anchor="ctr"/>
                </a:tc>
                <a:tc>
                  <a:txBody>
                    <a:bodyPr/>
                    <a:lstStyle/>
                    <a:p>
                      <a:pPr algn="r" fontAlgn="ctr"/>
                      <a:r>
                        <a:rPr lang="en-US" altLang="ja-JP" sz="2400" b="0" i="0" u="none" strike="noStrike" dirty="0">
                          <a:solidFill>
                            <a:srgbClr val="000000"/>
                          </a:solidFill>
                          <a:latin typeface="ＭＳ Ｐゴシック"/>
                        </a:rPr>
                        <a:t>0.02633</a:t>
                      </a:r>
                    </a:p>
                  </a:txBody>
                  <a:tcPr marL="0" marR="0" marT="0" marB="0" anchor="ctr"/>
                </a:tc>
              </a:tr>
              <a:tr h="360615">
                <a:tc>
                  <a:txBody>
                    <a:bodyPr/>
                    <a:lstStyle/>
                    <a:p>
                      <a:pPr algn="r" fontAlgn="ctr"/>
                      <a:r>
                        <a:rPr lang="en-US" altLang="ja-JP" sz="2000" u="none" strike="noStrike" dirty="0"/>
                        <a:t>90</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0.01932</a:t>
                      </a:r>
                    </a:p>
                  </a:txBody>
                  <a:tcPr marL="0" marR="0" marT="0" marB="0" anchor="ctr"/>
                </a:tc>
                <a:tc>
                  <a:txBody>
                    <a:bodyPr/>
                    <a:lstStyle/>
                    <a:p>
                      <a:pPr algn="r" fontAlgn="ctr"/>
                      <a:r>
                        <a:rPr lang="en-US" altLang="ja-JP" sz="2400" b="0" i="0" u="none" strike="noStrike" dirty="0">
                          <a:solidFill>
                            <a:srgbClr val="000000"/>
                          </a:solidFill>
                          <a:latin typeface="ＭＳ Ｐゴシック"/>
                        </a:rPr>
                        <a:t>0.018</a:t>
                      </a:r>
                    </a:p>
                  </a:txBody>
                  <a:tcPr marL="0" marR="0" marT="0" marB="0" anchor="ctr"/>
                </a:tc>
              </a:tr>
              <a:tr h="360615">
                <a:tc>
                  <a:txBody>
                    <a:bodyPr/>
                    <a:lstStyle/>
                    <a:p>
                      <a:pPr algn="r" fontAlgn="ctr"/>
                      <a:r>
                        <a:rPr lang="en-US" altLang="ja-JP" sz="2000" u="none" strike="noStrike" dirty="0"/>
                        <a:t>102</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0.01643</a:t>
                      </a:r>
                    </a:p>
                  </a:txBody>
                  <a:tcPr marL="0" marR="0" marT="0" marB="0" anchor="ctr"/>
                </a:tc>
                <a:tc>
                  <a:txBody>
                    <a:bodyPr/>
                    <a:lstStyle/>
                    <a:p>
                      <a:pPr algn="r" fontAlgn="ctr"/>
                      <a:r>
                        <a:rPr lang="en-US" altLang="ja-JP" sz="2400" b="0" i="0" u="none" strike="noStrike" dirty="0">
                          <a:solidFill>
                            <a:srgbClr val="000000"/>
                          </a:solidFill>
                          <a:latin typeface="ＭＳ Ｐゴシック"/>
                        </a:rPr>
                        <a:t>0.01249</a:t>
                      </a:r>
                    </a:p>
                  </a:txBody>
                  <a:tcPr marL="0" marR="0" marT="0" marB="0" anchor="ctr"/>
                </a:tc>
              </a:tr>
              <a:tr h="360615">
                <a:tc>
                  <a:txBody>
                    <a:bodyPr/>
                    <a:lstStyle/>
                    <a:p>
                      <a:pPr algn="r" fontAlgn="ctr"/>
                      <a:r>
                        <a:rPr lang="en-US" altLang="ja-JP" sz="2000" u="none" strike="noStrike" dirty="0"/>
                        <a:t>114</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0.01159</a:t>
                      </a:r>
                    </a:p>
                  </a:txBody>
                  <a:tcPr marL="0" marR="0" marT="0" marB="0" anchor="ctr"/>
                </a:tc>
                <a:tc>
                  <a:txBody>
                    <a:bodyPr/>
                    <a:lstStyle/>
                    <a:p>
                      <a:pPr algn="r" fontAlgn="ctr"/>
                      <a:r>
                        <a:rPr lang="en-US" altLang="ja-JP" sz="2400" b="0" i="0" u="none" strike="noStrike" dirty="0">
                          <a:solidFill>
                            <a:srgbClr val="000000"/>
                          </a:solidFill>
                          <a:latin typeface="ＭＳ Ｐゴシック"/>
                        </a:rPr>
                        <a:t>0.00903</a:t>
                      </a:r>
                    </a:p>
                  </a:txBody>
                  <a:tcPr marL="0" marR="0" marT="0" marB="0" anchor="ctr"/>
                </a:tc>
              </a:tr>
              <a:tr h="360615">
                <a:tc>
                  <a:txBody>
                    <a:bodyPr/>
                    <a:lstStyle/>
                    <a:p>
                      <a:pPr algn="r" fontAlgn="ctr"/>
                      <a:r>
                        <a:rPr lang="en-US" altLang="ja-JP" sz="2000" u="none" strike="noStrike" dirty="0"/>
                        <a:t>128</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0.01063</a:t>
                      </a:r>
                    </a:p>
                  </a:txBody>
                  <a:tcPr marL="0" marR="0" marT="0" marB="0" anchor="ctr"/>
                </a:tc>
                <a:tc>
                  <a:txBody>
                    <a:bodyPr/>
                    <a:lstStyle/>
                    <a:p>
                      <a:pPr algn="r" fontAlgn="ctr"/>
                      <a:r>
                        <a:rPr lang="en-US" altLang="ja-JP" sz="2400" b="0" i="0" u="none" strike="noStrike" dirty="0">
                          <a:solidFill>
                            <a:srgbClr val="000000"/>
                          </a:solidFill>
                          <a:latin typeface="ＭＳ Ｐゴシック"/>
                        </a:rPr>
                        <a:t>0.00644</a:t>
                      </a:r>
                    </a:p>
                  </a:txBody>
                  <a:tcPr marL="0" marR="0" marT="0" marB="0" anchor="ctr"/>
                </a:tc>
              </a:tr>
              <a:tr h="360615">
                <a:tc>
                  <a:txBody>
                    <a:bodyPr/>
                    <a:lstStyle/>
                    <a:p>
                      <a:pPr algn="r" fontAlgn="ctr"/>
                      <a:r>
                        <a:rPr lang="en-US" altLang="ja-JP" sz="2000" u="none" strike="noStrike" dirty="0"/>
                        <a:t>162</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0.00193</a:t>
                      </a:r>
                    </a:p>
                  </a:txBody>
                  <a:tcPr marL="0" marR="0" marT="0" marB="0" anchor="ctr"/>
                </a:tc>
                <a:tc>
                  <a:txBody>
                    <a:bodyPr/>
                    <a:lstStyle/>
                    <a:p>
                      <a:pPr algn="r" fontAlgn="ctr"/>
                      <a:r>
                        <a:rPr lang="en-US" altLang="ja-JP" sz="2400" b="0" i="0" u="none" strike="noStrike" dirty="0">
                          <a:solidFill>
                            <a:srgbClr val="000000"/>
                          </a:solidFill>
                          <a:latin typeface="ＭＳ Ｐゴシック"/>
                        </a:rPr>
                        <a:t>0.00324</a:t>
                      </a:r>
                    </a:p>
                  </a:txBody>
                  <a:tcPr marL="0" marR="0" marT="0" marB="0" anchor="ctr"/>
                </a:tc>
              </a:tr>
              <a:tr h="360615">
                <a:tc>
                  <a:txBody>
                    <a:bodyPr/>
                    <a:lstStyle/>
                    <a:p>
                      <a:pPr algn="r" fontAlgn="ctr"/>
                      <a:r>
                        <a:rPr lang="en-US" altLang="ja-JP" sz="2000" u="none" strike="noStrike" dirty="0"/>
                        <a:t>200</a:t>
                      </a:r>
                      <a:endParaRPr lang="en-US" altLang="ja-JP" sz="2000" b="0" i="0" u="none" strike="noStrike" dirty="0">
                        <a:solidFill>
                          <a:srgbClr val="000000"/>
                        </a:solidFill>
                        <a:latin typeface="ＭＳ Ｐゴシック"/>
                      </a:endParaRPr>
                    </a:p>
                  </a:txBody>
                  <a:tcPr marL="0" marR="0" marT="0" marB="0" anchor="ctr"/>
                </a:tc>
                <a:tc>
                  <a:txBody>
                    <a:bodyPr/>
                    <a:lstStyle/>
                    <a:p>
                      <a:pPr algn="r" fontAlgn="ctr"/>
                      <a:r>
                        <a:rPr lang="en-US" altLang="ja-JP" sz="2400" b="0" i="0" u="none" strike="noStrike" dirty="0">
                          <a:solidFill>
                            <a:srgbClr val="000000"/>
                          </a:solidFill>
                          <a:latin typeface="ＭＳ Ｐゴシック"/>
                        </a:rPr>
                        <a:t>0.00097</a:t>
                      </a:r>
                    </a:p>
                  </a:txBody>
                  <a:tcPr marL="0" marR="0" marT="0" marB="0" anchor="ctr"/>
                </a:tc>
                <a:tc>
                  <a:txBody>
                    <a:bodyPr/>
                    <a:lstStyle/>
                    <a:p>
                      <a:pPr algn="r" fontAlgn="ctr"/>
                      <a:r>
                        <a:rPr lang="en-US" altLang="ja-JP" sz="2400" b="0" i="0" u="none" strike="noStrike" dirty="0">
                          <a:solidFill>
                            <a:srgbClr val="000000"/>
                          </a:solidFill>
                          <a:latin typeface="ＭＳ Ｐゴシック"/>
                        </a:rPr>
                        <a:t>0.00175</a:t>
                      </a: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CCFinderX</a:t>
            </a:r>
            <a:r>
              <a:rPr kumimoji="1" lang="ja-JP" altLang="en-US" dirty="0" smtClean="0"/>
              <a:t>の設定</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最小クローン長：</a:t>
            </a:r>
            <a:r>
              <a:rPr kumimoji="1" lang="en-US" altLang="ja-JP" dirty="0" smtClean="0"/>
              <a:t>30</a:t>
            </a:r>
          </a:p>
          <a:p>
            <a:r>
              <a:rPr lang="ja-JP" altLang="en-US" dirty="0" smtClean="0"/>
              <a:t>最小</a:t>
            </a:r>
            <a:r>
              <a:rPr lang="en-US" altLang="ja-JP" dirty="0" smtClean="0"/>
              <a:t>TKS</a:t>
            </a:r>
            <a:r>
              <a:rPr lang="ja-JP" altLang="en-US" dirty="0" smtClean="0"/>
              <a:t>（トークンセットサイズ）：</a:t>
            </a:r>
            <a:r>
              <a:rPr lang="en-US" altLang="ja-JP" dirty="0" smtClean="0"/>
              <a:t>1</a:t>
            </a:r>
          </a:p>
          <a:p>
            <a:r>
              <a:rPr lang="ja-JP" altLang="en-US" dirty="0" smtClean="0"/>
              <a:t>シェイパレベル：ソフトシェイパ</a:t>
            </a:r>
            <a:endParaRPr lang="en-US" altLang="ja-JP" dirty="0" smtClean="0"/>
          </a:p>
          <a:p>
            <a:r>
              <a:rPr kumimoji="1" lang="en-US" altLang="ja-JP" dirty="0" smtClean="0"/>
              <a:t>P-match</a:t>
            </a:r>
            <a:r>
              <a:rPr kumimoji="1" lang="ja-JP" altLang="en-US" dirty="0" smtClean="0"/>
              <a:t>利用あり</a:t>
            </a:r>
            <a:endParaRPr kumimoji="1" lang="en-US" altLang="ja-JP" dirty="0" smtClean="0"/>
          </a:p>
          <a:p>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smtClean="0"/>
              <a:t>コードクローンの長さに基づく</a:t>
            </a:r>
            <a:r>
              <a:rPr lang="en-US" altLang="ja-JP" smtClean="0"/>
              <a:t/>
            </a:r>
            <a:br>
              <a:rPr lang="en-US" altLang="ja-JP" smtClean="0"/>
            </a:br>
            <a:r>
              <a:rPr lang="ja-JP" altLang="en-US"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p>
            <a:fld id="{01B41DA1-4BC7-4A93-B2D9-204A740202E2}" type="slidenum">
              <a:rPr lang="en-US" altLang="ja-JP" smtClean="0"/>
              <a:pPr/>
              <a:t>24</a:t>
            </a:fld>
            <a:endParaRPr lang="en-US" altLang="ja-JP"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岡本 圭司</a:t>
            </a:r>
            <a:r>
              <a:rPr lang="en-US" altLang="ja-JP" sz="2800" dirty="0" smtClean="0"/>
              <a:t>, </a:t>
            </a:r>
            <a:r>
              <a:rPr lang="ja-JP" altLang="en-US" sz="2800" dirty="0" smtClean="0"/>
              <a:t>玉田 春昭</a:t>
            </a:r>
            <a:r>
              <a:rPr lang="en-US" altLang="ja-JP" sz="2800" dirty="0" smtClean="0"/>
              <a:t>, </a:t>
            </a:r>
            <a:r>
              <a:rPr lang="ja-JP" altLang="en-US" sz="2800" dirty="0" smtClean="0"/>
              <a:t>中村 匡秀</a:t>
            </a:r>
            <a:r>
              <a:rPr lang="en-US" altLang="ja-JP" sz="2800" dirty="0" smtClean="0"/>
              <a:t>, </a:t>
            </a:r>
            <a:r>
              <a:rPr lang="ja-JP" altLang="en-US" sz="2800" dirty="0" smtClean="0"/>
              <a:t>門田 暁人</a:t>
            </a:r>
            <a:r>
              <a:rPr lang="en-US" altLang="ja-JP" sz="2800" dirty="0" smtClean="0"/>
              <a:t>, </a:t>
            </a:r>
            <a:r>
              <a:rPr lang="ja-JP" altLang="en-US" sz="2800" dirty="0" smtClean="0"/>
              <a:t>松本 健一</a:t>
            </a:r>
            <a:r>
              <a:rPr lang="en-US" altLang="ja-JP" sz="2800" dirty="0" smtClean="0"/>
              <a:t>, ``API</a:t>
            </a:r>
            <a:r>
              <a:rPr lang="ja-JP" altLang="en-US" sz="2800" dirty="0" smtClean="0"/>
              <a:t>呼び出しを用いた動的バースマーク</a:t>
            </a:r>
            <a:r>
              <a:rPr lang="en-US" altLang="ja-JP" sz="2800" dirty="0" smtClean="0"/>
              <a:t>,'' </a:t>
            </a:r>
            <a:r>
              <a:rPr lang="ja-JP" altLang="en-US" sz="2800" dirty="0" smtClean="0"/>
              <a:t>電子情報通信学会論文誌</a:t>
            </a:r>
            <a:r>
              <a:rPr lang="en-US" altLang="ja-JP" sz="2800" dirty="0" smtClean="0"/>
              <a:t>D, Vol.J89-D, No.8, pp.1751--1763, August 2006. </a:t>
            </a:r>
          </a:p>
          <a:p>
            <a:r>
              <a:rPr lang="en-US" altLang="ja-JP" sz="2800" dirty="0" smtClean="0"/>
              <a:t>L. </a:t>
            </a:r>
            <a:r>
              <a:rPr lang="en-US" altLang="ja-JP" sz="2800" dirty="0" err="1" smtClean="0"/>
              <a:t>Prechelt</a:t>
            </a:r>
            <a:r>
              <a:rPr lang="en-US" altLang="ja-JP" sz="2800" dirty="0" smtClean="0"/>
              <a:t>, G. </a:t>
            </a:r>
            <a:r>
              <a:rPr lang="en-US" altLang="ja-JP" sz="2800" dirty="0" err="1" smtClean="0"/>
              <a:t>Malpohl</a:t>
            </a:r>
            <a:r>
              <a:rPr lang="en-US" altLang="ja-JP" sz="2800" dirty="0" smtClean="0"/>
              <a:t>, and M. </a:t>
            </a:r>
            <a:r>
              <a:rPr lang="en-US" altLang="ja-JP" sz="2800" dirty="0" err="1" smtClean="0"/>
              <a:t>Philippsen</a:t>
            </a:r>
            <a:r>
              <a:rPr lang="en-US" altLang="ja-JP" sz="2800" dirty="0" smtClean="0"/>
              <a:t>, “Finding plagiarisms among a set of programs with </a:t>
            </a:r>
            <a:r>
              <a:rPr lang="en-US" altLang="ja-JP" sz="2800" dirty="0" err="1" smtClean="0"/>
              <a:t>JPlag</a:t>
            </a:r>
            <a:r>
              <a:rPr lang="en-US" altLang="ja-JP" sz="2800" dirty="0" smtClean="0"/>
              <a:t>”, resubmitted to Journal of Universal Computer Science, 2001.</a:t>
            </a:r>
          </a:p>
          <a:p>
            <a:endParaRPr lang="en-US" altLang="ja-JP" sz="2800"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smtClean="0"/>
              <a:t>コードクローンの長さに基づく</a:t>
            </a:r>
            <a:r>
              <a:rPr lang="en-US" altLang="ja-JP" smtClean="0"/>
              <a:t/>
            </a:r>
            <a:br>
              <a:rPr lang="en-US" altLang="ja-JP" smtClean="0"/>
            </a:br>
            <a:r>
              <a:rPr lang="ja-JP" altLang="en-US"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p>
            <a:fld id="{01B41DA1-4BC7-4A93-B2D9-204A740202E2}" type="slidenum">
              <a:rPr lang="en-US" altLang="ja-JP" smtClean="0"/>
              <a:pPr/>
              <a:t>25</a:t>
            </a:fld>
            <a:endParaRPr lang="en-US" altLang="ja-JP"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ソフトウェアの規模</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最小</a:t>
            </a:r>
            <a:endParaRPr kumimoji="1" lang="en-US" altLang="ja-JP" dirty="0" smtClean="0"/>
          </a:p>
          <a:p>
            <a:r>
              <a:rPr lang="ja-JP" altLang="en-US" dirty="0" smtClean="0"/>
              <a:t>最大</a:t>
            </a:r>
            <a:endParaRPr lang="en-US" altLang="ja-JP" dirty="0" smtClean="0"/>
          </a:p>
          <a:p>
            <a:r>
              <a:rPr kumimoji="1" lang="ja-JP" altLang="en-US" dirty="0" smtClean="0"/>
              <a:t>平均</a:t>
            </a:r>
            <a:endParaRPr kumimoji="1" lang="en-US" altLang="ja-JP" dirty="0" smtClean="0"/>
          </a:p>
          <a:p>
            <a:endParaRPr kumimoji="1" lang="ja-JP" altLang="en-US"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smtClean="0"/>
              <a:t>コードクローンの長さに基づく</a:t>
            </a:r>
            <a:r>
              <a:rPr lang="en-US" altLang="ja-JP" smtClean="0"/>
              <a:t/>
            </a:r>
            <a:br>
              <a:rPr lang="en-US" altLang="ja-JP" smtClean="0"/>
            </a:br>
            <a:r>
              <a:rPr lang="ja-JP" altLang="en-US" smtClean="0"/>
              <a:t>プログラム盗用確率の実験的算出</a:t>
            </a:r>
            <a:endParaRPr lang="en-US" altLang="ja-JP" dirty="0"/>
          </a:p>
        </p:txBody>
      </p:sp>
      <p:sp>
        <p:nvSpPr>
          <p:cNvPr id="6" name="スライド番号プレースホルダ 5"/>
          <p:cNvSpPr>
            <a:spLocks noGrp="1"/>
          </p:cNvSpPr>
          <p:nvPr>
            <p:ph type="sldNum" sz="quarter" idx="12"/>
          </p:nvPr>
        </p:nvSpPr>
        <p:spPr/>
        <p:txBody>
          <a:bodyPr/>
          <a:lstStyle/>
          <a:p>
            <a:fld id="{01B41DA1-4BC7-4A93-B2D9-204A740202E2}" type="slidenum">
              <a:rPr lang="en-US" altLang="ja-JP" smtClean="0"/>
              <a:pPr/>
              <a:t>26</a:t>
            </a:fld>
            <a:endParaRPr lang="en-US" altLang="ja-JP"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プログラム盗用検出の既存手法</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ソフトウェアバースマーク</a:t>
            </a:r>
            <a:endParaRPr kumimoji="1" lang="en-US" altLang="ja-JP" sz="2800" dirty="0" smtClean="0"/>
          </a:p>
          <a:p>
            <a:pPr lvl="1"/>
            <a:r>
              <a:rPr lang="ja-JP" altLang="en-US" sz="2400" dirty="0" smtClean="0"/>
              <a:t>ソフトウェアが持つプログラムの特徴を抽象化して</a:t>
            </a:r>
            <a:r>
              <a:rPr lang="en-US" altLang="ja-JP" sz="2400" dirty="0" smtClean="0"/>
              <a:t/>
            </a:r>
            <a:br>
              <a:rPr lang="en-US" altLang="ja-JP" sz="2400" dirty="0" smtClean="0"/>
            </a:br>
            <a:r>
              <a:rPr lang="ja-JP" altLang="en-US" sz="2400" dirty="0" smtClean="0"/>
              <a:t>表現したもの</a:t>
            </a:r>
            <a:endParaRPr kumimoji="1" lang="en-US" altLang="ja-JP" sz="2400" dirty="0" smtClean="0"/>
          </a:p>
          <a:p>
            <a:pPr lvl="1"/>
            <a:r>
              <a:rPr kumimoji="1" lang="ja-JP" altLang="en-US" sz="2400" dirty="0" smtClean="0"/>
              <a:t>バースマーク</a:t>
            </a:r>
            <a:r>
              <a:rPr lang="ja-JP" altLang="en-US" sz="2400" dirty="0" smtClean="0"/>
              <a:t>が類似しているプログラムは盗用の疑い</a:t>
            </a:r>
            <a:r>
              <a:rPr lang="en-US" altLang="ja-JP" sz="2400" dirty="0" smtClean="0"/>
              <a:t/>
            </a:r>
            <a:br>
              <a:rPr lang="en-US" altLang="ja-JP" sz="2400" dirty="0" smtClean="0"/>
            </a:br>
            <a:r>
              <a:rPr lang="ja-JP" altLang="en-US" sz="2400" dirty="0" smtClean="0"/>
              <a:t>ありと判断する．</a:t>
            </a:r>
            <a:endParaRPr kumimoji="1" lang="en-US" altLang="ja-JP" sz="2400" dirty="0" smtClean="0"/>
          </a:p>
          <a:p>
            <a:pPr lvl="8"/>
            <a:endParaRPr kumimoji="1" lang="en-US" altLang="ja-JP" sz="1800" dirty="0" smtClean="0"/>
          </a:p>
          <a:p>
            <a:r>
              <a:rPr lang="ja-JP" altLang="en-US" sz="2800" dirty="0" smtClean="0"/>
              <a:t>コードクローン</a:t>
            </a:r>
            <a:endParaRPr lang="en-US" altLang="ja-JP" sz="2800" dirty="0" smtClean="0"/>
          </a:p>
          <a:p>
            <a:pPr lvl="1"/>
            <a:r>
              <a:rPr kumimoji="1" lang="ja-JP" altLang="en-US" sz="2400" dirty="0" smtClean="0"/>
              <a:t>プログラムテキスト中の一致または類似した部分のこと</a:t>
            </a:r>
            <a:endParaRPr kumimoji="1" lang="en-US" altLang="ja-JP" sz="2400" dirty="0" smtClean="0"/>
          </a:p>
          <a:p>
            <a:pPr lvl="1"/>
            <a:r>
              <a:rPr lang="ja-JP" altLang="en-US" sz="2400" dirty="0" smtClean="0"/>
              <a:t>プログラム間にまたがったクローンが多くみられる場合に盗用の疑いありと判断する．</a:t>
            </a:r>
            <a:endParaRPr kumimoji="1" lang="ja-JP" altLang="en-US" sz="2400"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2</a:t>
            </a:fld>
            <a:endParaRPr lang="en-US" altLang="ja-JP"/>
          </a:p>
        </p:txBody>
      </p:sp>
      <p:sp>
        <p:nvSpPr>
          <p:cNvPr id="8" name="角丸四角形 7"/>
          <p:cNvSpPr/>
          <p:nvPr/>
        </p:nvSpPr>
        <p:spPr>
          <a:xfrm>
            <a:off x="714348" y="3000372"/>
            <a:ext cx="7715304" cy="2000264"/>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smtClean="0"/>
              <a:t>既存手法の問題点</a:t>
            </a:r>
            <a:endParaRPr lang="en-US" altLang="ja-JP" sz="3200" dirty="0" smtClean="0"/>
          </a:p>
          <a:p>
            <a:pPr algn="ctr"/>
            <a:r>
              <a:rPr lang="ja-JP" altLang="en-US" sz="3200" dirty="0" smtClean="0"/>
              <a:t>盗用の「疑いあり」というのが曖昧である．</a:t>
            </a:r>
            <a:endParaRPr lang="en-US" altLang="ja-JP" sz="3200" dirty="0" smtClean="0"/>
          </a:p>
          <a:p>
            <a:pPr algn="ctr"/>
            <a:r>
              <a:rPr lang="ja-JP" altLang="en-US" sz="3200" dirty="0" smtClean="0"/>
              <a:t>どの程度の確からしさがあるのか不明．</a:t>
            </a:r>
            <a:endParaRPr lang="en-US" altLang="ja-JP"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目的とアプローチ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目的</a:t>
            </a:r>
            <a:endParaRPr kumimoji="1" lang="en-US" altLang="ja-JP" dirty="0" smtClean="0"/>
          </a:p>
          <a:p>
            <a:pPr lvl="1"/>
            <a:r>
              <a:rPr lang="ja-JP" altLang="en-US" dirty="0" smtClean="0"/>
              <a:t>プログラム盗用の有無を確率的に求める．</a:t>
            </a:r>
            <a:endParaRPr lang="en-US" altLang="ja-JP" dirty="0" smtClean="0"/>
          </a:p>
          <a:p>
            <a:r>
              <a:rPr lang="ja-JP" altLang="en-US" dirty="0" smtClean="0"/>
              <a:t>アプローチ</a:t>
            </a:r>
            <a:endParaRPr lang="en-US" altLang="ja-JP" dirty="0" smtClean="0"/>
          </a:p>
          <a:p>
            <a:pPr lvl="1"/>
            <a:r>
              <a:rPr lang="ja-JP" altLang="en-US" dirty="0" smtClean="0"/>
              <a:t>プログラム間にまたがるクローンの長さを盗用の根拠とする</a:t>
            </a:r>
            <a:endParaRPr lang="en-US" altLang="ja-JP" dirty="0" smtClean="0"/>
          </a:p>
          <a:p>
            <a:pPr lvl="1"/>
            <a:r>
              <a:rPr lang="ja-JP" altLang="en-US" dirty="0" smtClean="0"/>
              <a:t>多数のプログラムを題材として，実験的に「盗用確率」を求める</a:t>
            </a:r>
            <a:endParaRPr lang="en-US" altLang="ja-JP" dirty="0" smtClean="0"/>
          </a:p>
          <a:p>
            <a:pPr lvl="1"/>
            <a:r>
              <a:rPr lang="ja-JP" altLang="en-US" dirty="0" smtClean="0"/>
              <a:t>盗用と流用は区別しない</a:t>
            </a:r>
            <a:endParaRPr lang="en-US" altLang="ja-JP" dirty="0" smtClean="0"/>
          </a:p>
        </p:txBody>
      </p:sp>
      <p:sp>
        <p:nvSpPr>
          <p:cNvPr id="4" name="日付プレースホルダ 3"/>
          <p:cNvSpPr>
            <a:spLocks noGrp="1"/>
          </p:cNvSpPr>
          <p:nvPr>
            <p:ph type="dt" sz="half" idx="10"/>
          </p:nvPr>
        </p:nvSpPr>
        <p:spPr/>
        <p:txBody>
          <a:bodyPr/>
          <a:lstStyle/>
          <a:p>
            <a:r>
              <a:rPr lang="en-US" altLang="ja-JP" dirty="0" smtClean="0"/>
              <a:t>2008</a:t>
            </a:r>
            <a:r>
              <a:rPr lang="ja-JP" altLang="en-US" dirty="0" smtClean="0"/>
              <a:t>年</a:t>
            </a:r>
            <a:r>
              <a:rPr lang="en-US" altLang="ja-JP" dirty="0" smtClean="0"/>
              <a:t>12</a:t>
            </a:r>
            <a:r>
              <a:rPr lang="ja-JP" altLang="en-US" dirty="0" smtClean="0"/>
              <a:t>月</a:t>
            </a:r>
            <a:r>
              <a:rPr lang="en-US" altLang="ja-JP" dirty="0" smtClean="0"/>
              <a:t>18</a:t>
            </a:r>
            <a:r>
              <a:rPr lang="ja-JP" altLang="en-US" dirty="0" smtClean="0"/>
              <a:t>日</a:t>
            </a:r>
            <a:endParaRPr lang="en-US" altLang="ja-JP" dirty="0"/>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3</a:t>
            </a:fld>
            <a:endParaRPr lang="en-US" altLang="ja-JP"/>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仮説</a:t>
            </a:r>
            <a:endParaRPr kumimoji="1" lang="ja-JP" altLang="en-US" dirty="0"/>
          </a:p>
        </p:txBody>
      </p:sp>
      <p:sp>
        <p:nvSpPr>
          <p:cNvPr id="3" name="コンテンツ プレースホルダ 2"/>
          <p:cNvSpPr>
            <a:spLocks noGrp="1"/>
          </p:cNvSpPr>
          <p:nvPr>
            <p:ph idx="1"/>
          </p:nvPr>
        </p:nvSpPr>
        <p:spPr>
          <a:xfrm>
            <a:off x="457200" y="1341439"/>
            <a:ext cx="8229600" cy="3302008"/>
          </a:xfrm>
        </p:spPr>
        <p:txBody>
          <a:bodyPr/>
          <a:lstStyle/>
          <a:p>
            <a:r>
              <a:rPr kumimoji="1" lang="ja-JP" altLang="en-US" dirty="0" smtClean="0"/>
              <a:t>仮説１</a:t>
            </a:r>
            <a:r>
              <a:rPr kumimoji="1" lang="en-US" altLang="ja-JP" dirty="0" smtClean="0"/>
              <a:t/>
            </a:r>
            <a:br>
              <a:rPr kumimoji="1" lang="en-US" altLang="ja-JP" dirty="0" smtClean="0"/>
            </a:br>
            <a:r>
              <a:rPr kumimoji="1" lang="ja-JP" altLang="en-US" dirty="0" smtClean="0"/>
              <a:t>プログラム間で</a:t>
            </a:r>
            <a:r>
              <a:rPr lang="ja-JP" altLang="en-US" dirty="0" smtClean="0"/>
              <a:t>見つかる</a:t>
            </a:r>
            <a:r>
              <a:rPr kumimoji="1" lang="ja-JP" altLang="en-US" dirty="0" smtClean="0"/>
              <a:t>クローンが長いほど盗用（流用）が行われた可能性が高い．</a:t>
            </a:r>
            <a:endParaRPr kumimoji="1" lang="en-US" altLang="ja-JP" dirty="0" smtClean="0"/>
          </a:p>
          <a:p>
            <a:r>
              <a:rPr kumimoji="1" lang="ja-JP" altLang="en-US" dirty="0" smtClean="0"/>
              <a:t>仮説２</a:t>
            </a:r>
            <a:r>
              <a:rPr kumimoji="1" lang="en-US" altLang="ja-JP" dirty="0" smtClean="0"/>
              <a:t/>
            </a:r>
            <a:br>
              <a:rPr kumimoji="1" lang="en-US" altLang="ja-JP" dirty="0" smtClean="0"/>
            </a:br>
            <a:r>
              <a:rPr kumimoji="1" lang="ja-JP" altLang="en-US" dirty="0" smtClean="0"/>
              <a:t>短いクローンは，盗用（流用）の有無にかかわらず生じる．</a:t>
            </a:r>
            <a:endParaRPr kumimoji="1" lang="en-US" altLang="ja-JP" dirty="0" smtClean="0"/>
          </a:p>
          <a:p>
            <a:pPr lvl="1"/>
            <a:r>
              <a:rPr kumimoji="1" lang="ja-JP" altLang="en-US" dirty="0" smtClean="0"/>
              <a:t>定型処理</a:t>
            </a:r>
            <a:endParaRPr kumimoji="1" lang="en-US" altLang="ja-JP" dirty="0" smtClean="0"/>
          </a:p>
          <a:p>
            <a:pPr lvl="1"/>
            <a:r>
              <a:rPr kumimoji="1" lang="ja-JP" altLang="en-US" dirty="0" smtClean="0"/>
              <a:t>偶然の一致など</a:t>
            </a:r>
            <a:endParaRPr lang="en-US" altLang="ja-JP"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4</a:t>
            </a:fld>
            <a:endParaRPr lang="en-US" altLang="ja-JP"/>
          </a:p>
        </p:txBody>
      </p:sp>
      <p:sp>
        <p:nvSpPr>
          <p:cNvPr id="9" name="角丸四角形 8"/>
          <p:cNvSpPr/>
          <p:nvPr/>
        </p:nvSpPr>
        <p:spPr>
          <a:xfrm>
            <a:off x="285720" y="1285860"/>
            <a:ext cx="8572560" cy="500066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600" b="1" dirty="0" smtClean="0">
                <a:solidFill>
                  <a:schemeClr val="tx1"/>
                </a:solidFill>
              </a:rPr>
              <a:t>盗用（流用）でないクローンの実態を</a:t>
            </a:r>
            <a:r>
              <a:rPr lang="en-US" altLang="ja-JP" sz="3600" b="1" dirty="0" smtClean="0">
                <a:solidFill>
                  <a:schemeClr val="tx1"/>
                </a:solidFill>
              </a:rPr>
              <a:t/>
            </a:r>
            <a:br>
              <a:rPr lang="en-US" altLang="ja-JP" sz="3600" b="1" dirty="0" smtClean="0">
                <a:solidFill>
                  <a:schemeClr val="tx1"/>
                </a:solidFill>
              </a:rPr>
            </a:br>
            <a:r>
              <a:rPr lang="ja-JP" altLang="en-US" sz="3600" b="1" dirty="0" smtClean="0">
                <a:solidFill>
                  <a:schemeClr val="tx1"/>
                </a:solidFill>
              </a:rPr>
              <a:t>まず明らかにする必要がある．</a:t>
            </a:r>
            <a:endParaRPr kumimoji="1" lang="en-US" altLang="ja-JP" sz="3600" b="1" dirty="0" smtClean="0">
              <a:solidFill>
                <a:schemeClr val="tx1"/>
              </a:solidFill>
            </a:endParaRPr>
          </a:p>
          <a:p>
            <a:pPr algn="ctr"/>
            <a:r>
              <a:rPr kumimoji="1" lang="ja-JP" altLang="en-US" sz="3200" dirty="0" smtClean="0">
                <a:solidFill>
                  <a:schemeClr val="tx1"/>
                </a:solidFill>
              </a:rPr>
              <a:t>どの程度の長さのクローンであれば，</a:t>
            </a:r>
            <a:r>
              <a:rPr kumimoji="1" lang="en-US" altLang="ja-JP" sz="3200" dirty="0" smtClean="0">
                <a:solidFill>
                  <a:schemeClr val="tx1"/>
                </a:solidFill>
              </a:rPr>
              <a:t/>
            </a:r>
            <a:br>
              <a:rPr kumimoji="1" lang="en-US" altLang="ja-JP" sz="3200" dirty="0" smtClean="0">
                <a:solidFill>
                  <a:schemeClr val="tx1"/>
                </a:solidFill>
              </a:rPr>
            </a:br>
            <a:r>
              <a:rPr kumimoji="1" lang="ja-JP" altLang="en-US" sz="3200" dirty="0" smtClean="0">
                <a:solidFill>
                  <a:schemeClr val="tx1"/>
                </a:solidFill>
              </a:rPr>
              <a:t>定型処理や偶然により発生するか．</a:t>
            </a:r>
            <a:endParaRPr kumimoji="1" lang="en-US" altLang="ja-JP" sz="3200" dirty="0" smtClean="0">
              <a:solidFill>
                <a:schemeClr val="tx1"/>
              </a:solidFill>
            </a:endParaRPr>
          </a:p>
          <a:p>
            <a:pPr algn="ctr"/>
            <a:r>
              <a:rPr lang="ja-JP" altLang="en-US" sz="3200" dirty="0" smtClean="0">
                <a:solidFill>
                  <a:schemeClr val="tx1"/>
                </a:solidFill>
              </a:rPr>
              <a:t>↓</a:t>
            </a:r>
            <a:endParaRPr lang="en-US" altLang="ja-JP" sz="3200" dirty="0" smtClean="0">
              <a:solidFill>
                <a:schemeClr val="tx1"/>
              </a:solidFill>
            </a:endParaRPr>
          </a:p>
          <a:p>
            <a:pPr algn="ctr"/>
            <a:r>
              <a:rPr kumimoji="1" lang="ja-JP" altLang="en-US" sz="3200" dirty="0" smtClean="0"/>
              <a:t>定型処理や偶然では起こりえないような</a:t>
            </a:r>
            <a:r>
              <a:rPr kumimoji="1" lang="en-US" altLang="ja-JP" sz="3200" dirty="0" smtClean="0"/>
              <a:t/>
            </a:r>
            <a:br>
              <a:rPr kumimoji="1" lang="en-US" altLang="ja-JP" sz="3200" dirty="0" smtClean="0"/>
            </a:br>
            <a:r>
              <a:rPr kumimoji="1" lang="ja-JP" altLang="en-US" sz="3200" dirty="0" smtClean="0"/>
              <a:t>長さのクローンが見つかったならば，盗用</a:t>
            </a:r>
            <a:r>
              <a:rPr kumimoji="1" lang="en-US" altLang="ja-JP" sz="3200" dirty="0" smtClean="0"/>
              <a:t/>
            </a:r>
            <a:br>
              <a:rPr kumimoji="1" lang="en-US" altLang="ja-JP" sz="3200" dirty="0" smtClean="0"/>
            </a:br>
            <a:r>
              <a:rPr kumimoji="1" lang="ja-JP" altLang="en-US" sz="3200" dirty="0" smtClean="0"/>
              <a:t>（流用）が行われたと判断できる．</a:t>
            </a:r>
            <a:endParaRPr kumimoji="1" lang="ja-JP"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実験目的</a:t>
            </a:r>
            <a:endParaRPr kumimoji="1" lang="ja-JP" altLang="en-US" dirty="0"/>
          </a:p>
        </p:txBody>
      </p:sp>
      <p:sp>
        <p:nvSpPr>
          <p:cNvPr id="3" name="コンテンツ プレースホルダ 2"/>
          <p:cNvSpPr>
            <a:spLocks noGrp="1"/>
          </p:cNvSpPr>
          <p:nvPr>
            <p:ph idx="1"/>
          </p:nvPr>
        </p:nvSpPr>
        <p:spPr>
          <a:xfrm>
            <a:off x="457200" y="1341439"/>
            <a:ext cx="8229600" cy="1658933"/>
          </a:xfrm>
        </p:spPr>
        <p:txBody>
          <a:bodyPr/>
          <a:lstStyle/>
          <a:p>
            <a:r>
              <a:rPr lang="ja-JP" altLang="en-US" dirty="0" smtClean="0">
                <a:solidFill>
                  <a:srgbClr val="FF0000"/>
                </a:solidFill>
              </a:rPr>
              <a:t>定型処理などの理由</a:t>
            </a:r>
            <a:r>
              <a:rPr lang="ja-JP" altLang="en-US" dirty="0" smtClean="0"/>
              <a:t>で発生する</a:t>
            </a:r>
            <a:r>
              <a:rPr lang="ja-JP" altLang="en-US" dirty="0" smtClean="0">
                <a:solidFill>
                  <a:srgbClr val="FF0000"/>
                </a:solidFill>
              </a:rPr>
              <a:t>クローンの長さ</a:t>
            </a:r>
            <a:r>
              <a:rPr lang="ja-JP" altLang="en-US" dirty="0" smtClean="0"/>
              <a:t>と</a:t>
            </a:r>
            <a:r>
              <a:rPr lang="ja-JP" altLang="en-US" dirty="0" smtClean="0">
                <a:solidFill>
                  <a:srgbClr val="FF0000"/>
                </a:solidFill>
              </a:rPr>
              <a:t>検出確率</a:t>
            </a:r>
            <a:r>
              <a:rPr lang="ja-JP" altLang="en-US" dirty="0" smtClean="0"/>
              <a:t>の関係を明らかにする．</a:t>
            </a:r>
            <a:endParaRPr lang="en-US" altLang="ja-JP" dirty="0" smtClean="0"/>
          </a:p>
          <a:p>
            <a:pPr lvl="1"/>
            <a:r>
              <a:rPr lang="ja-JP" altLang="en-US" dirty="0" smtClean="0"/>
              <a:t>この検出確率を「</a:t>
            </a:r>
            <a:r>
              <a:rPr lang="ja-JP" altLang="en-US" dirty="0" smtClean="0">
                <a:solidFill>
                  <a:srgbClr val="FF0000"/>
                </a:solidFill>
              </a:rPr>
              <a:t>定型クローン検出確率</a:t>
            </a:r>
            <a:r>
              <a:rPr lang="ja-JP" altLang="en-US" dirty="0" smtClean="0"/>
              <a:t>」とする</a:t>
            </a:r>
            <a:endParaRPr lang="en-US" altLang="ja-JP"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スライド番号プレースホルダ 6"/>
          <p:cNvSpPr>
            <a:spLocks noGrp="1"/>
          </p:cNvSpPr>
          <p:nvPr>
            <p:ph type="sldNum" sz="quarter" idx="12"/>
          </p:nvPr>
        </p:nvSpPr>
        <p:spPr/>
        <p:txBody>
          <a:bodyPr/>
          <a:lstStyle/>
          <a:p>
            <a:fld id="{01B41DA1-4BC7-4A93-B2D9-204A740202E2}" type="slidenum">
              <a:rPr lang="en-US" altLang="ja-JP" smtClean="0"/>
              <a:pPr/>
              <a:t>5</a:t>
            </a:fld>
            <a:endParaRPr lang="en-US" altLang="ja-JP"/>
          </a:p>
        </p:txBody>
      </p:sp>
      <p:graphicFrame>
        <p:nvGraphicFramePr>
          <p:cNvPr id="8" name="グラフ 7"/>
          <p:cNvGraphicFramePr/>
          <p:nvPr/>
        </p:nvGraphicFramePr>
        <p:xfrm>
          <a:off x="1285852" y="3071810"/>
          <a:ext cx="6572296" cy="3214710"/>
        </p:xfrm>
        <a:graphic>
          <a:graphicData uri="http://schemas.openxmlformats.org/drawingml/2006/chart">
            <c:chart xmlns:c="http://schemas.openxmlformats.org/drawingml/2006/chart" xmlns:r="http://schemas.openxmlformats.org/officeDocument/2006/relationships" r:id="rId3"/>
          </a:graphicData>
        </a:graphic>
      </p:graphicFrame>
      <p:sp>
        <p:nvSpPr>
          <p:cNvPr id="16" name="角丸四角形 15"/>
          <p:cNvSpPr/>
          <p:nvPr/>
        </p:nvSpPr>
        <p:spPr>
          <a:xfrm>
            <a:off x="285720" y="4429132"/>
            <a:ext cx="8572560" cy="1500198"/>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smtClean="0"/>
              <a:t>盗用（流用）確率 </a:t>
            </a:r>
            <a:r>
              <a:rPr lang="en-US" altLang="ja-JP" sz="3200" dirty="0" smtClean="0"/>
              <a:t>= </a:t>
            </a:r>
            <a:r>
              <a:rPr lang="en-US" altLang="ja-JP" sz="3200" b="1" dirty="0" smtClean="0">
                <a:latin typeface="Courier" pitchFamily="49" charset="0"/>
              </a:rPr>
              <a:t>1-</a:t>
            </a:r>
            <a:r>
              <a:rPr lang="ja-JP" altLang="en-US" sz="3200" b="1" dirty="0" smtClean="0">
                <a:latin typeface="Courier" pitchFamily="49" charset="0"/>
              </a:rPr>
              <a:t>定型</a:t>
            </a:r>
            <a:r>
              <a:rPr lang="ja-JP" altLang="en-US" sz="3200" b="1" dirty="0" smtClean="0"/>
              <a:t>クローン検出確率</a:t>
            </a:r>
            <a:endParaRPr lang="en-US" altLang="ja-JP" sz="3200" b="1" dirty="0" smtClean="0"/>
          </a:p>
          <a:p>
            <a:pPr algn="ctr"/>
            <a:r>
              <a:rPr lang="ja-JP" altLang="en-US" sz="3200" dirty="0" smtClean="0"/>
              <a:t>とみなす．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実験環境</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クローン検出ツール</a:t>
            </a:r>
            <a:endParaRPr kumimoji="1" lang="en-US" altLang="ja-JP" dirty="0" smtClean="0"/>
          </a:p>
          <a:p>
            <a:pPr lvl="1"/>
            <a:r>
              <a:rPr lang="en-US" altLang="ja-JP" dirty="0" err="1" smtClean="0"/>
              <a:t>CCFinderX</a:t>
            </a:r>
            <a:r>
              <a:rPr lang="en-US" altLang="ja-JP" dirty="0" smtClean="0"/>
              <a:t>[1]</a:t>
            </a:r>
          </a:p>
          <a:p>
            <a:pPr lvl="1"/>
            <a:endParaRPr kumimoji="1" lang="en-US" altLang="ja-JP" dirty="0" smtClean="0"/>
          </a:p>
          <a:p>
            <a:r>
              <a:rPr lang="ja-JP" altLang="en-US" dirty="0" smtClean="0"/>
              <a:t>実験対象</a:t>
            </a:r>
            <a:endParaRPr lang="en-US" altLang="ja-JP" dirty="0" smtClean="0"/>
          </a:p>
          <a:p>
            <a:pPr lvl="1"/>
            <a:r>
              <a:rPr lang="en-US" altLang="ja-JP" dirty="0" smtClean="0"/>
              <a:t>GPL</a:t>
            </a:r>
            <a:r>
              <a:rPr lang="ja-JP" altLang="en-US" dirty="0" smtClean="0"/>
              <a:t>の</a:t>
            </a:r>
            <a:r>
              <a:rPr kumimoji="1" lang="ja-JP" altLang="en-US" dirty="0" smtClean="0"/>
              <a:t>オープンソースソフトウェア</a:t>
            </a:r>
            <a:r>
              <a:rPr kumimoji="1" lang="en-US" altLang="ja-JP" dirty="0" smtClean="0"/>
              <a:t>100</a:t>
            </a:r>
            <a:r>
              <a:rPr kumimoji="1" lang="ja-JP" altLang="en-US" dirty="0" smtClean="0"/>
              <a:t>件</a:t>
            </a:r>
            <a:endParaRPr kumimoji="1" lang="en-US" altLang="ja-JP" dirty="0" smtClean="0"/>
          </a:p>
          <a:p>
            <a:pPr lvl="2"/>
            <a:r>
              <a:rPr lang="ja-JP" altLang="en-US" dirty="0" smtClean="0"/>
              <a:t>開発言語：</a:t>
            </a:r>
            <a:r>
              <a:rPr lang="en-US" altLang="ja-JP" dirty="0" smtClean="0"/>
              <a:t>C</a:t>
            </a:r>
            <a:r>
              <a:rPr lang="ja-JP" altLang="en-US" dirty="0" smtClean="0"/>
              <a:t>または</a:t>
            </a:r>
            <a:r>
              <a:rPr lang="en-US" altLang="ja-JP" dirty="0" smtClean="0"/>
              <a:t>C++</a:t>
            </a:r>
          </a:p>
          <a:p>
            <a:pPr lvl="2"/>
            <a:r>
              <a:rPr lang="ja-JP" altLang="en-US" dirty="0" smtClean="0"/>
              <a:t>ドメイン：</a:t>
            </a:r>
            <a:r>
              <a:rPr lang="en-US" altLang="ja-JP" dirty="0" smtClean="0"/>
              <a:t>Audio, Game, Security</a:t>
            </a:r>
            <a:r>
              <a:rPr lang="ja-JP" altLang="en-US" dirty="0" smtClean="0"/>
              <a:t>など</a:t>
            </a:r>
            <a:endParaRPr lang="en-US" altLang="ja-JP"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テキスト ボックス 6"/>
          <p:cNvSpPr txBox="1"/>
          <p:nvPr/>
        </p:nvSpPr>
        <p:spPr>
          <a:xfrm>
            <a:off x="357158" y="5917188"/>
            <a:ext cx="8429684" cy="369332"/>
          </a:xfrm>
          <a:prstGeom prst="rect">
            <a:avLst/>
          </a:prstGeom>
          <a:noFill/>
        </p:spPr>
        <p:txBody>
          <a:bodyPr wrap="square" rtlCol="0">
            <a:spAutoFit/>
          </a:bodyPr>
          <a:lstStyle/>
          <a:p>
            <a:r>
              <a:rPr kumimoji="1" lang="en-US" altLang="ja-JP" dirty="0" smtClean="0"/>
              <a:t>[1] </a:t>
            </a:r>
            <a:r>
              <a:rPr kumimoji="1" lang="en-US" altLang="ja-JP" dirty="0" err="1" smtClean="0"/>
              <a:t>CCFinderX</a:t>
            </a:r>
            <a:r>
              <a:rPr kumimoji="1" lang="ja-JP" altLang="en-US" dirty="0" smtClean="0"/>
              <a:t>：</a:t>
            </a:r>
            <a:r>
              <a:rPr lang="en-US" altLang="ja-JP" dirty="0" smtClean="0"/>
              <a:t>” http://www.ccfinder.net/ccfinderx-j.html” </a:t>
            </a:r>
            <a:endParaRPr kumimoji="1" lang="ja-JP" altLang="en-US" dirty="0"/>
          </a:p>
        </p:txBody>
      </p:sp>
      <p:sp>
        <p:nvSpPr>
          <p:cNvPr id="8" name="スライド番号プレースホルダ 7"/>
          <p:cNvSpPr>
            <a:spLocks noGrp="1"/>
          </p:cNvSpPr>
          <p:nvPr>
            <p:ph type="sldNum" sz="quarter" idx="12"/>
          </p:nvPr>
        </p:nvSpPr>
        <p:spPr/>
        <p:txBody>
          <a:bodyPr/>
          <a:lstStyle/>
          <a:p>
            <a:fld id="{01B41DA1-4BC7-4A93-B2D9-204A740202E2}" type="slidenum">
              <a:rPr lang="en-US" altLang="ja-JP" smtClean="0"/>
              <a:pPr/>
              <a:t>6</a:t>
            </a:fld>
            <a:endParaRPr lang="en-US" altLang="ja-JP"/>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実験環境</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solidFill>
                  <a:srgbClr val="FF0000"/>
                </a:solidFill>
              </a:rPr>
              <a:t>クローン検出ツール</a:t>
            </a:r>
            <a:endParaRPr kumimoji="1" lang="en-US" altLang="ja-JP" dirty="0" smtClean="0">
              <a:solidFill>
                <a:srgbClr val="FF0000"/>
              </a:solidFill>
            </a:endParaRPr>
          </a:p>
          <a:p>
            <a:pPr lvl="1"/>
            <a:r>
              <a:rPr lang="en-US" altLang="ja-JP" dirty="0" err="1" smtClean="0">
                <a:solidFill>
                  <a:srgbClr val="FF0000"/>
                </a:solidFill>
              </a:rPr>
              <a:t>CCFinderX</a:t>
            </a:r>
            <a:r>
              <a:rPr lang="en-US" altLang="ja-JP" dirty="0" smtClean="0">
                <a:solidFill>
                  <a:srgbClr val="FF0000"/>
                </a:solidFill>
              </a:rPr>
              <a:t>[1]</a:t>
            </a:r>
          </a:p>
          <a:p>
            <a:pPr lvl="1"/>
            <a:endParaRPr kumimoji="1" lang="en-US" altLang="ja-JP" dirty="0" smtClean="0"/>
          </a:p>
          <a:p>
            <a:r>
              <a:rPr lang="ja-JP" altLang="en-US" dirty="0" smtClean="0"/>
              <a:t>実験対象</a:t>
            </a:r>
            <a:endParaRPr lang="en-US" altLang="ja-JP" dirty="0" smtClean="0"/>
          </a:p>
          <a:p>
            <a:pPr lvl="1"/>
            <a:r>
              <a:rPr kumimoji="1" lang="en-US" altLang="ja-JP" dirty="0" smtClean="0"/>
              <a:t>GPL</a:t>
            </a:r>
            <a:r>
              <a:rPr kumimoji="1" lang="ja-JP" altLang="en-US" dirty="0" smtClean="0"/>
              <a:t>のオープンソースソフトウェア</a:t>
            </a:r>
            <a:r>
              <a:rPr kumimoji="1" lang="en-US" altLang="ja-JP" dirty="0" smtClean="0"/>
              <a:t>100</a:t>
            </a:r>
            <a:r>
              <a:rPr kumimoji="1" lang="ja-JP" altLang="en-US" dirty="0" smtClean="0"/>
              <a:t>件</a:t>
            </a:r>
            <a:endParaRPr lang="en-US" altLang="ja-JP" dirty="0" smtClean="0"/>
          </a:p>
          <a:p>
            <a:pPr lvl="2"/>
            <a:r>
              <a:rPr lang="ja-JP" altLang="en-US" dirty="0" smtClean="0"/>
              <a:t>開発言語：</a:t>
            </a:r>
            <a:r>
              <a:rPr lang="en-US" altLang="ja-JP" dirty="0" smtClean="0"/>
              <a:t>C</a:t>
            </a:r>
            <a:r>
              <a:rPr lang="ja-JP" altLang="en-US" dirty="0" smtClean="0"/>
              <a:t>または</a:t>
            </a:r>
            <a:r>
              <a:rPr lang="en-US" altLang="ja-JP" dirty="0" smtClean="0"/>
              <a:t>C++</a:t>
            </a:r>
          </a:p>
          <a:p>
            <a:pPr lvl="2"/>
            <a:r>
              <a:rPr lang="ja-JP" altLang="en-US" dirty="0" smtClean="0"/>
              <a:t>ドメイン：</a:t>
            </a:r>
            <a:r>
              <a:rPr lang="en-US" altLang="ja-JP" dirty="0" smtClean="0"/>
              <a:t>Audio, Game, Security</a:t>
            </a:r>
            <a:r>
              <a:rPr lang="ja-JP" altLang="en-US" dirty="0" smtClean="0"/>
              <a:t>など</a:t>
            </a:r>
            <a:endParaRPr lang="en-US" altLang="ja-JP" dirty="0" smtClean="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テキスト ボックス 6"/>
          <p:cNvSpPr txBox="1"/>
          <p:nvPr/>
        </p:nvSpPr>
        <p:spPr>
          <a:xfrm>
            <a:off x="357158" y="5917188"/>
            <a:ext cx="8429684" cy="369332"/>
          </a:xfrm>
          <a:prstGeom prst="rect">
            <a:avLst/>
          </a:prstGeom>
          <a:noFill/>
        </p:spPr>
        <p:txBody>
          <a:bodyPr wrap="square" rtlCol="0">
            <a:spAutoFit/>
          </a:bodyPr>
          <a:lstStyle/>
          <a:p>
            <a:r>
              <a:rPr lang="en-US" altLang="ja-JP" dirty="0" smtClean="0"/>
              <a:t>[1] </a:t>
            </a:r>
            <a:r>
              <a:rPr lang="en-US" altLang="ja-JP" dirty="0" err="1" smtClean="0"/>
              <a:t>CCFinderX</a:t>
            </a:r>
            <a:r>
              <a:rPr lang="ja-JP" altLang="en-US" dirty="0" smtClean="0"/>
              <a:t>：</a:t>
            </a:r>
            <a:r>
              <a:rPr lang="en-US" altLang="ja-JP" dirty="0" smtClean="0"/>
              <a:t>” http://www.ccfinder.net/ccfinderx-j.html” </a:t>
            </a:r>
            <a:endParaRPr lang="ja-JP" altLang="en-US" dirty="0"/>
          </a:p>
        </p:txBody>
      </p:sp>
      <p:sp>
        <p:nvSpPr>
          <p:cNvPr id="8" name="スライド番号プレースホルダ 7"/>
          <p:cNvSpPr>
            <a:spLocks noGrp="1"/>
          </p:cNvSpPr>
          <p:nvPr>
            <p:ph type="sldNum" sz="quarter" idx="12"/>
          </p:nvPr>
        </p:nvSpPr>
        <p:spPr/>
        <p:txBody>
          <a:bodyPr/>
          <a:lstStyle/>
          <a:p>
            <a:fld id="{01B41DA1-4BC7-4A93-B2D9-204A740202E2}" type="slidenum">
              <a:rPr lang="en-US" altLang="ja-JP" smtClean="0"/>
              <a:pPr/>
              <a:t>7</a:t>
            </a:fld>
            <a:endParaRPr lang="en-US" altLang="ja-JP"/>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 name="タイトル 1"/>
          <p:cNvSpPr>
            <a:spLocks noGrp="1"/>
          </p:cNvSpPr>
          <p:nvPr>
            <p:ph type="title"/>
          </p:nvPr>
        </p:nvSpPr>
        <p:spPr/>
        <p:txBody>
          <a:bodyPr/>
          <a:lstStyle/>
          <a:p>
            <a:r>
              <a:rPr kumimoji="1" lang="en-US" altLang="ja-JP" dirty="0" err="1" smtClean="0"/>
              <a:t>CCFinderX</a:t>
            </a:r>
            <a:r>
              <a:rPr kumimoji="1" lang="ja-JP" altLang="en-US" dirty="0" smtClean="0"/>
              <a:t>のクローン検出手順</a:t>
            </a:r>
            <a:endParaRPr kumimoji="1" lang="ja-JP" altLang="en-US" dirty="0"/>
          </a:p>
        </p:txBody>
      </p:sp>
      <p:sp>
        <p:nvSpPr>
          <p:cNvPr id="3" name="コンテンツ プレースホルダ 2"/>
          <p:cNvSpPr>
            <a:spLocks noGrp="1"/>
          </p:cNvSpPr>
          <p:nvPr>
            <p:ph idx="1"/>
          </p:nvPr>
        </p:nvSpPr>
        <p:spPr/>
        <p:txBody>
          <a:bodyPr/>
          <a:lstStyle/>
          <a:p>
            <a:r>
              <a:rPr lang="ja-JP" altLang="en-US" sz="2400" dirty="0" smtClean="0"/>
              <a:t>トークン解析</a:t>
            </a:r>
            <a:endParaRPr lang="en-US" altLang="ja-JP" sz="2400" dirty="0" smtClean="0"/>
          </a:p>
          <a:p>
            <a:pPr lvl="1"/>
            <a:r>
              <a:rPr kumimoji="1" lang="ja-JP" altLang="en-US" sz="2000" dirty="0" smtClean="0"/>
              <a:t>プログラミング言語の字句規則に従ってトークンに分割する</a:t>
            </a:r>
            <a:endParaRPr kumimoji="1" lang="en-US" altLang="ja-JP" sz="2000" dirty="0" smtClean="0"/>
          </a:p>
          <a:p>
            <a:r>
              <a:rPr lang="ja-JP" altLang="en-US" sz="2400" dirty="0" smtClean="0"/>
              <a:t>トークン変換</a:t>
            </a:r>
            <a:endParaRPr lang="en-US" altLang="ja-JP" sz="2400" dirty="0" smtClean="0"/>
          </a:p>
          <a:p>
            <a:pPr lvl="1"/>
            <a:r>
              <a:rPr kumimoji="1" lang="ja-JP" altLang="en-US" sz="2000" dirty="0" smtClean="0"/>
              <a:t>変数</a:t>
            </a:r>
            <a:r>
              <a:rPr kumimoji="1" lang="en-US" altLang="ja-JP" sz="2000" dirty="0" smtClean="0"/>
              <a:t>(p),</a:t>
            </a:r>
            <a:r>
              <a:rPr kumimoji="1" lang="ja-JP" altLang="en-US" sz="2000" dirty="0" smtClean="0"/>
              <a:t>定数</a:t>
            </a:r>
            <a:r>
              <a:rPr kumimoji="1" lang="en-US" altLang="ja-JP" sz="2000" dirty="0" smtClean="0"/>
              <a:t>(</a:t>
            </a:r>
            <a:r>
              <a:rPr kumimoji="1" lang="en-US" altLang="ja-JP" sz="2000" dirty="0" err="1" smtClean="0"/>
              <a:t>i</a:t>
            </a:r>
            <a:r>
              <a:rPr kumimoji="1" lang="en-US" altLang="ja-JP" sz="2000" dirty="0" smtClean="0"/>
              <a:t>),</a:t>
            </a:r>
            <a:r>
              <a:rPr lang="ja-JP" altLang="en-US" sz="2000" dirty="0" smtClean="0"/>
              <a:t>型</a:t>
            </a:r>
            <a:r>
              <a:rPr lang="en-US" altLang="ja-JP" sz="2000" dirty="0" smtClean="0"/>
              <a:t>(t)</a:t>
            </a:r>
            <a:r>
              <a:rPr lang="ja-JP" altLang="en-US" sz="2000" dirty="0" smtClean="0"/>
              <a:t>といった種類ごとにトークンを置換する</a:t>
            </a:r>
            <a:endParaRPr kumimoji="1" lang="en-US" altLang="ja-JP" sz="2000" dirty="0" smtClean="0"/>
          </a:p>
          <a:p>
            <a:r>
              <a:rPr lang="ja-JP" altLang="en-US" sz="2400" dirty="0" smtClean="0"/>
              <a:t>マッチング</a:t>
            </a:r>
            <a:endParaRPr lang="en-US" altLang="ja-JP" sz="2400" dirty="0" smtClean="0"/>
          </a:p>
          <a:p>
            <a:pPr lvl="1"/>
            <a:r>
              <a:rPr kumimoji="1" lang="ja-JP" altLang="en-US" sz="2000" dirty="0" smtClean="0"/>
              <a:t>一致する部分列を探して，クローンとして認識する</a:t>
            </a:r>
            <a:endParaRPr kumimoji="1" lang="ja-JP" altLang="en-US" sz="2000" dirty="0"/>
          </a:p>
        </p:txBody>
      </p:sp>
      <p:sp>
        <p:nvSpPr>
          <p:cNvPr id="4" name="日付プレースホルダ 3"/>
          <p:cNvSpPr>
            <a:spLocks noGrp="1"/>
          </p:cNvSpPr>
          <p:nvPr>
            <p:ph type="dt" sz="half" idx="10"/>
          </p:nvPr>
        </p:nvSpPr>
        <p:spPr/>
        <p:txBody>
          <a:bodyPr/>
          <a:lstStyle/>
          <a:p>
            <a:r>
              <a:rPr lang="en-US" altLang="ja-JP" smtClean="0"/>
              <a:t>2008</a:t>
            </a:r>
            <a:r>
              <a:rPr lang="ja-JP" altLang="en-US" smtClean="0"/>
              <a:t>年</a:t>
            </a:r>
            <a:r>
              <a:rPr lang="en-US" altLang="ja-JP" smtClean="0"/>
              <a:t>12</a:t>
            </a:r>
            <a:r>
              <a:rPr lang="ja-JP" altLang="en-US" smtClean="0"/>
              <a:t>月</a:t>
            </a:r>
            <a:r>
              <a:rPr lang="en-US" altLang="ja-JP" smtClean="0"/>
              <a:t>18</a:t>
            </a:r>
            <a:r>
              <a:rPr lang="ja-JP" altLang="en-US" smtClean="0"/>
              <a:t>日</a:t>
            </a:r>
            <a:endParaRPr lang="en-US" altLang="ja-JP"/>
          </a:p>
        </p:txBody>
      </p:sp>
      <p:sp>
        <p:nvSpPr>
          <p:cNvPr id="5" name="フッター プレースホルダ 4"/>
          <p:cNvSpPr>
            <a:spLocks noGrp="1"/>
          </p:cNvSpPr>
          <p:nvPr>
            <p:ph type="ftr" sz="quarter" idx="11"/>
          </p:nvPr>
        </p:nvSpPr>
        <p:spPr/>
        <p:txBody>
          <a:bodyPr/>
          <a:lstStyle/>
          <a:p>
            <a:r>
              <a:rPr lang="ja-JP" altLang="en-US" dirty="0" smtClean="0"/>
              <a:t>コードクローンの長さに基づく</a:t>
            </a:r>
            <a:r>
              <a:rPr lang="en-US" altLang="ja-JP" dirty="0" smtClean="0"/>
              <a:t/>
            </a:r>
            <a:br>
              <a:rPr lang="en-US" altLang="ja-JP" dirty="0" smtClean="0"/>
            </a:br>
            <a:r>
              <a:rPr lang="ja-JP" altLang="en-US" dirty="0" smtClean="0"/>
              <a:t>プログラム盗用確率の実験的算出</a:t>
            </a:r>
            <a:endParaRPr lang="en-US" altLang="ja-JP" dirty="0"/>
          </a:p>
        </p:txBody>
      </p:sp>
      <p:sp>
        <p:nvSpPr>
          <p:cNvPr id="7" name="AutoShape 7"/>
          <p:cNvSpPr>
            <a:spLocks noChangeArrowheads="1"/>
          </p:cNvSpPr>
          <p:nvPr/>
        </p:nvSpPr>
        <p:spPr bwMode="auto">
          <a:xfrm>
            <a:off x="581052" y="4000504"/>
            <a:ext cx="2662238" cy="2232025"/>
          </a:xfrm>
          <a:prstGeom prst="wedgeRectCallout">
            <a:avLst>
              <a:gd name="adj1" fmla="val 61618"/>
              <a:gd name="adj2" fmla="val -1570"/>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8" name="AutoShape 8"/>
          <p:cNvSpPr>
            <a:spLocks noChangeArrowheads="1"/>
          </p:cNvSpPr>
          <p:nvPr/>
        </p:nvSpPr>
        <p:spPr bwMode="auto">
          <a:xfrm>
            <a:off x="5908702" y="4000504"/>
            <a:ext cx="2592388" cy="2232025"/>
          </a:xfrm>
          <a:prstGeom prst="wedgeRectCallout">
            <a:avLst>
              <a:gd name="adj1" fmla="val -60830"/>
              <a:gd name="adj2" fmla="val 29329"/>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9" name="Rectangle 13"/>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 name="Rectangle 14"/>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 name="Rectangle 15"/>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 name="Rectangle 16"/>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 name="Rectangle 17"/>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 name="Rectangle 18"/>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 name="Rectangle 19"/>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 name="Rectangle 20"/>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7" name="Rectangle 21"/>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 name="Rectangle 22"/>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 name="Rectangle 23"/>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0" name="Rectangle 24"/>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 name="Rectangle 25"/>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22" name="Rectangle 26"/>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23" name="Rectangle 27"/>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 name="Rectangle 28"/>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5" name="Rectangle 29"/>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 name="Rectangle 30"/>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7" name="Rectangle 31"/>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8" name="Rectangle 32"/>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 name="Rectangle 33"/>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30" name="Rectangle 34"/>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1" name="Rectangle 35"/>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32" name="Rectangle 36"/>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33" name="Group 39"/>
          <p:cNvGrpSpPr>
            <a:grpSpLocks/>
          </p:cNvGrpSpPr>
          <p:nvPr/>
        </p:nvGrpSpPr>
        <p:grpSpPr bwMode="auto">
          <a:xfrm>
            <a:off x="6075390" y="4432304"/>
            <a:ext cx="2209800" cy="1346200"/>
            <a:chOff x="3744" y="3264"/>
            <a:chExt cx="1392" cy="720"/>
          </a:xfrm>
        </p:grpSpPr>
        <p:sp>
          <p:nvSpPr>
            <p:cNvPr id="34" name="Rectangle 4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5" name="Rectangle 4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36" name="Rectangle 4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7" name="Rectangle 4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38" name="Rectangle 4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9" name="Rectangle 4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40" name="Rectangle 4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1" name="Rectangle 4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42" name="Rectangle 4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3" name="Rectangle 4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44" name="Rectangle 5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45" name="Rectangle 5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46" name="Rectangle 5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47" name="Rectangle 5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8" name="Rectangle 5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49" name="Rectangle 5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0" name="Rectangle 5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1" name="Rectangle 5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2" name="Rectangle 5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3" name="Rectangle 5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54" name="Rectangle 6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55" name="Rectangle 6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56" name="Rectangle 6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7" name="Rectangle 6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sp>
        <p:nvSpPr>
          <p:cNvPr id="59"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60"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61"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
        <p:nvSpPr>
          <p:cNvPr id="62" name="スライド番号プレースホルダ 61"/>
          <p:cNvSpPr>
            <a:spLocks noGrp="1"/>
          </p:cNvSpPr>
          <p:nvPr>
            <p:ph type="sldNum" sz="quarter" idx="12"/>
          </p:nvPr>
        </p:nvSpPr>
        <p:spPr/>
        <p:txBody>
          <a:bodyPr/>
          <a:lstStyle/>
          <a:p>
            <a:fld id="{01B41DA1-4BC7-4A93-B2D9-204A740202E2}" type="slidenum">
              <a:rPr lang="en-US" altLang="ja-JP" smtClean="0"/>
              <a:pPr/>
              <a:t>8</a:t>
            </a:fld>
            <a:endParaRPr lang="en-US" altLang="ja-JP"/>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olBlack_dot">
  <a:themeElements>
    <a:clrScheme name="s-cool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ool5">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cool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9419</TotalTime>
  <Words>4065</Words>
  <Application>Microsoft PowerPoint</Application>
  <PresentationFormat>画面に合わせる (4:3)</PresentationFormat>
  <Paragraphs>1269</Paragraphs>
  <Slides>27</Slides>
  <Notes>21</Notes>
  <HiddenSlides>5</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27</vt:i4>
      </vt:variant>
    </vt:vector>
  </HeadingPairs>
  <TitlesOfParts>
    <vt:vector size="29" baseType="lpstr">
      <vt:lpstr>CoolBlack_dot</vt:lpstr>
      <vt:lpstr>数式</vt:lpstr>
      <vt:lpstr>コードクローンの長さに基づく プログラム盗用確率の実験的算出</vt:lpstr>
      <vt:lpstr>背景</vt:lpstr>
      <vt:lpstr>プログラム盗用検出の既存手法</vt:lpstr>
      <vt:lpstr>目的とアプローチ</vt:lpstr>
      <vt:lpstr>仮説</vt:lpstr>
      <vt:lpstr>実験目的</vt:lpstr>
      <vt:lpstr>実験環境</vt:lpstr>
      <vt:lpstr>実験環境</vt:lpstr>
      <vt:lpstr>CCFinderXのクローン検出手順</vt:lpstr>
      <vt:lpstr>CCFinderXのクローン検出手順</vt:lpstr>
      <vt:lpstr>CCFinderXのクローン検出手順</vt:lpstr>
      <vt:lpstr>CCFinderXのクローン検出手順</vt:lpstr>
      <vt:lpstr>CCFinderXのクローン検出手順</vt:lpstr>
      <vt:lpstr>実験環境</vt:lpstr>
      <vt:lpstr>プログラム盗用（流用）の確認手順</vt:lpstr>
      <vt:lpstr>プログラム盗用（流用）とみなした一例</vt:lpstr>
      <vt:lpstr>実験手順</vt:lpstr>
      <vt:lpstr>ソフトウェア数46件の実験結果</vt:lpstr>
      <vt:lpstr>ソフトウェア数25件の実験結果</vt:lpstr>
      <vt:lpstr>長い定型クローン</vt:lpstr>
      <vt:lpstr>実験結果の近似式</vt:lpstr>
      <vt:lpstr>まとめと今後の課題</vt:lpstr>
      <vt:lpstr>スライド 22</vt:lpstr>
      <vt:lpstr>実験結果と近似値</vt:lpstr>
      <vt:lpstr>CCFinderXの設定</vt:lpstr>
      <vt:lpstr>関連研究</vt:lpstr>
      <vt:lpstr>ソフトウェアの規模</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satoshi-o</dc:creator>
  <cp:lastModifiedBy>satoshi-o</cp:lastModifiedBy>
  <cp:revision>828</cp:revision>
  <dcterms:created xsi:type="dcterms:W3CDTF">2008-11-28T05:06:47Z</dcterms:created>
  <dcterms:modified xsi:type="dcterms:W3CDTF">2008-12-17T08:00:56Z</dcterms:modified>
</cp:coreProperties>
</file>