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348" r:id="rId3"/>
    <p:sldId id="349" r:id="rId4"/>
    <p:sldId id="351" r:id="rId5"/>
    <p:sldId id="352" r:id="rId6"/>
    <p:sldId id="347" r:id="rId7"/>
    <p:sldId id="353" r:id="rId8"/>
    <p:sldId id="355" r:id="rId9"/>
    <p:sldId id="357" r:id="rId10"/>
    <p:sldId id="354" r:id="rId11"/>
    <p:sldId id="358" r:id="rId12"/>
    <p:sldId id="350" r:id="rId13"/>
    <p:sldId id="356" r:id="rId14"/>
    <p:sldId id="283" r:id="rId15"/>
    <p:sldId id="288" r:id="rId16"/>
    <p:sldId id="289" r:id="rId17"/>
    <p:sldId id="305" r:id="rId18"/>
    <p:sldId id="292" r:id="rId19"/>
    <p:sldId id="306" r:id="rId20"/>
    <p:sldId id="293" r:id="rId21"/>
    <p:sldId id="307" r:id="rId22"/>
    <p:sldId id="338" r:id="rId23"/>
    <p:sldId id="297" r:id="rId24"/>
    <p:sldId id="296" r:id="rId25"/>
    <p:sldId id="341" r:id="rId26"/>
    <p:sldId id="342" r:id="rId27"/>
    <p:sldId id="343" r:id="rId28"/>
    <p:sldId id="344" r:id="rId29"/>
    <p:sldId id="299" r:id="rId30"/>
    <p:sldId id="340" r:id="rId31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B3FDA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87852" autoAdjust="0"/>
  </p:normalViewPr>
  <p:slideViewPr>
    <p:cSldViewPr>
      <p:cViewPr varScale="1">
        <p:scale>
          <a:sx n="65" d="100"/>
          <a:sy n="65" d="100"/>
        </p:scale>
        <p:origin x="-66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519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0785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65E73F7-52B4-4530-AFF2-805CC4348669}" type="datetimeFigureOut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721332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0785" y="9721332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B5A082B9-953C-4F33-8AC9-7952B5F85EC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5" y="2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5E4069C2-35BB-4384-B6FB-0D5810D6A272}" type="datetimeFigureOut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651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650" tIns="47325" rIns="94650" bIns="4732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1731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533F4EF4-FE9D-4D0D-AD46-CA4177FEF8E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Using the tool, </a:t>
            </a:r>
            <a:r>
              <a:rPr kumimoji="1" lang="en-US" altLang="ja-JP" baseline="0" dirty="0" smtClean="0"/>
              <a:t>w</a:t>
            </a:r>
            <a:r>
              <a:rPr kumimoji="1" lang="en-US" altLang="ja-JP" dirty="0" smtClean="0"/>
              <a:t>e have investigated coding patterns in </a:t>
            </a:r>
            <a:r>
              <a:rPr kumimoji="1" lang="en-US" altLang="ja-JP" baseline="0" dirty="0" smtClean="0"/>
              <a:t>6 Java programs as a case study.</a:t>
            </a:r>
          </a:p>
          <a:p>
            <a:r>
              <a:rPr kumimoji="1" lang="en-US" altLang="ja-JP" baseline="0" dirty="0" smtClean="0"/>
              <a:t>We selected applications from different domains; two GUI tools JHotDraw and jEdit, two network systems Azureus and Tomcat, and two parser-generators ANTLR and SableCC.</a:t>
            </a:r>
          </a:p>
          <a:p>
            <a:r>
              <a:rPr kumimoji="1" lang="en-US" altLang="ja-JP" baseline="0" dirty="0" smtClean="0"/>
              <a:t>We have extracted patterns that has at least 10 instances and each of patterns involves at least 4 elements.</a:t>
            </a:r>
          </a:p>
          <a:p>
            <a:r>
              <a:rPr kumimoji="1" lang="en-US" altLang="ja-JP" baseline="0" dirty="0" smtClean="0"/>
              <a:t>The table shows version, size and the number of detected patterns in the programs.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We </a:t>
            </a:r>
            <a:r>
              <a:rPr kumimoji="1" lang="en-US" altLang="ja-JP" dirty="0" smtClean="0"/>
              <a:t>have manually analyzed </a:t>
            </a:r>
            <a:r>
              <a:rPr kumimoji="1" lang="en-US" altLang="ja-JP" baseline="0" dirty="0" smtClean="0"/>
              <a:t>5 frequent pattern groups for each program.</a:t>
            </a:r>
          </a:p>
          <a:p>
            <a:r>
              <a:rPr kumimoji="1" lang="en-US" altLang="ja-JP" baseline="0" dirty="0" smtClean="0"/>
              <a:t>Before we choose 5 frequent patterns</a:t>
            </a:r>
            <a:r>
              <a:rPr kumimoji="1" lang="en-US" altLang="ja-JP" baseline="0" smtClean="0"/>
              <a:t>, we </a:t>
            </a:r>
            <a:r>
              <a:rPr kumimoji="1" lang="en-US" altLang="ja-JP" baseline="0" dirty="0" smtClean="0"/>
              <a:t>excluded patterns that comprises only JDK classes because most of them are well-known patterns for manipulating collections and strings.</a:t>
            </a:r>
          </a:p>
          <a:p>
            <a:r>
              <a:rPr kumimoji="1" lang="en-US" altLang="ja-JP" baseline="0" dirty="0" smtClean="0"/>
              <a:t>We found that 17 pattern groups are related to some functionality in applications.</a:t>
            </a:r>
          </a:p>
          <a:p>
            <a:r>
              <a:rPr kumimoji="1" lang="en-US" altLang="ja-JP" baseline="0" dirty="0" smtClean="0"/>
              <a:t>Others are implementation-level patterns such as null-check pattern that are not related to a particular function.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During the investigation, we recognized five categories</a:t>
            </a:r>
            <a:r>
              <a:rPr kumimoji="1" lang="en-US" altLang="ja-JP" baseline="0" dirty="0" smtClean="0"/>
              <a:t> of patterns.</a:t>
            </a:r>
          </a:p>
          <a:p>
            <a:r>
              <a:rPr kumimoji="1" lang="en-US" altLang="ja-JP" dirty="0" smtClean="0"/>
              <a:t>Two categories</a:t>
            </a:r>
            <a:r>
              <a:rPr kumimoji="1" lang="en-US" altLang="ja-JP" baseline="0" dirty="0" smtClean="0"/>
              <a:t> are patterns related to a method call that returns a Boolean value followed by an IF statement using the value.</a:t>
            </a:r>
          </a:p>
          <a:p>
            <a:r>
              <a:rPr kumimoji="1" lang="en-US" altLang="ja-JP" baseline="0" dirty="0" smtClean="0"/>
              <a:t>The third category is a pair of set-up and clean-up method calls.</a:t>
            </a:r>
          </a:p>
          <a:p>
            <a:r>
              <a:rPr kumimoji="1" lang="en-US" altLang="ja-JP" baseline="0" dirty="0" smtClean="0"/>
              <a:t>The fourth category is exception handling; every instance of patterns is a part of a try-catch statement.</a:t>
            </a:r>
          </a:p>
          <a:p>
            <a:r>
              <a:rPr kumimoji="1" lang="en-US" altLang="ja-JP" baseline="0" dirty="0" smtClean="0"/>
              <a:t>The final category is other patterns that are not covered by this categorization.</a:t>
            </a:r>
          </a:p>
          <a:p>
            <a:r>
              <a:rPr kumimoji="1" lang="en-US" altLang="ja-JP" baseline="0" dirty="0" smtClean="0"/>
              <a:t>I show the example patterns for each category.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first</a:t>
            </a:r>
            <a:r>
              <a:rPr kumimoji="1" lang="en-US" altLang="ja-JP" baseline="0" dirty="0" smtClean="0"/>
              <a:t> category is a Boolean method followed by an IF statement that executes an additional action.</a:t>
            </a:r>
          </a:p>
          <a:p>
            <a:r>
              <a:rPr kumimoji="1" lang="en-US" altLang="ja-JP" dirty="0" smtClean="0"/>
              <a:t>A typical pattern in this category is this logging pattern in</a:t>
            </a:r>
            <a:r>
              <a:rPr kumimoji="1" lang="en-US" altLang="ja-JP" baseline="0" dirty="0" smtClean="0"/>
              <a:t> Tomcat.</a:t>
            </a:r>
          </a:p>
          <a:p>
            <a:r>
              <a:rPr kumimoji="1" lang="en-US" altLang="ja-JP" baseline="0" dirty="0" smtClean="0"/>
              <a:t>The return value of </a:t>
            </a:r>
            <a:r>
              <a:rPr kumimoji="1" lang="en-US" altLang="ja-JP" baseline="0" dirty="0" err="1" smtClean="0"/>
              <a:t>isDebugEnabled</a:t>
            </a:r>
            <a:r>
              <a:rPr kumimoji="1" lang="en-US" altLang="ja-JP" baseline="0" dirty="0" smtClean="0"/>
              <a:t> method controls a debug method call.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Logging is a typical crosscutting concern, we found many instances of this type of patterns in Tomcat and Azureus.</a:t>
            </a:r>
          </a:p>
          <a:p>
            <a:r>
              <a:rPr kumimoji="1" lang="en-US" altLang="ja-JP" baseline="0" dirty="0" smtClean="0"/>
              <a:t>Modularizing them into aspects is difficult because each instance uses a different debug message.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second category is a </a:t>
            </a:r>
            <a:r>
              <a:rPr kumimoji="1" lang="en-US" altLang="ja-JP" baseline="0" dirty="0" err="1" smtClean="0"/>
              <a:t>boolean</a:t>
            </a:r>
            <a:r>
              <a:rPr kumimoji="1" lang="en-US" altLang="ja-JP" baseline="0" dirty="0" smtClean="0"/>
              <a:t> method followed by an IF statement that switch the behavior of methods.</a:t>
            </a:r>
          </a:p>
          <a:p>
            <a:pPr defTabSz="946495">
              <a:defRPr/>
            </a:pPr>
            <a:r>
              <a:rPr kumimoji="1" lang="en-US" altLang="ja-JP" baseline="0" dirty="0" smtClean="0"/>
              <a:t>While the category 1 inserts an additional action such as logging, this category completely replace the original behavior.</a:t>
            </a:r>
          </a:p>
          <a:p>
            <a:r>
              <a:rPr kumimoji="1" lang="en-US" altLang="ja-JP" dirty="0" smtClean="0"/>
              <a:t>This is </a:t>
            </a:r>
            <a:r>
              <a:rPr kumimoji="1" lang="en-US" altLang="ja-JP" baseline="0" dirty="0" smtClean="0"/>
              <a:t>an example in jEdit that p</a:t>
            </a:r>
            <a:r>
              <a:rPr lang="en-US" altLang="ja-JP" dirty="0" smtClean="0"/>
              <a:t>revents a user from editing a read-only buffer.</a:t>
            </a:r>
          </a:p>
          <a:p>
            <a:r>
              <a:rPr lang="en-US" altLang="ja-JP" dirty="0" smtClean="0"/>
              <a:t>This pattern first calls 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 method. </a:t>
            </a:r>
          </a:p>
          <a:p>
            <a:r>
              <a:rPr kumimoji="1" lang="en-US" altLang="ja-JP" baseline="0" dirty="0" smtClean="0"/>
              <a:t>If a buffer is not editable, beep method is called and the action is skipped.</a:t>
            </a:r>
          </a:p>
          <a:p>
            <a:r>
              <a:rPr kumimoji="1" lang="en-US" altLang="ja-JP" baseline="0" dirty="0" smtClean="0"/>
              <a:t>Patterns in this category might be modularized using around advice in AspectJ.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third</a:t>
            </a:r>
            <a:r>
              <a:rPr kumimoji="1" lang="en-US" altLang="ja-JP" baseline="0" dirty="0" smtClean="0"/>
              <a:t> category is a pair of method calls for set-up and clean-up.</a:t>
            </a:r>
          </a:p>
          <a:p>
            <a:r>
              <a:rPr kumimoji="1" lang="en-US" altLang="ja-JP" baseline="0" dirty="0" smtClean="0"/>
              <a:t>An example is synchronization method calls in Azureus.</a:t>
            </a:r>
          </a:p>
          <a:p>
            <a:r>
              <a:rPr kumimoji="1" lang="en-US" altLang="ja-JP" baseline="0" dirty="0" smtClean="0"/>
              <a:t>This pattern comprises a pair of Enter and Exit method calls for a monitor object.</a:t>
            </a:r>
          </a:p>
          <a:p>
            <a:r>
              <a:rPr kumimoji="1" lang="en-US" altLang="ja-JP" baseline="0" dirty="0" smtClean="0"/>
              <a:t>Each instance executes method calls between Enter and Exit. </a:t>
            </a:r>
          </a:p>
          <a:p>
            <a:r>
              <a:rPr kumimoji="1" lang="en-US" altLang="ja-JP" dirty="0" smtClean="0"/>
              <a:t>These patterns</a:t>
            </a:r>
            <a:r>
              <a:rPr kumimoji="1" lang="en-US" altLang="ja-JP" baseline="0" dirty="0" smtClean="0"/>
              <a:t> may be replaced with te</a:t>
            </a:r>
            <a:r>
              <a:rPr kumimoji="1" lang="en-US" altLang="ja-JP" dirty="0" smtClean="0"/>
              <a:t>mplate-method or</a:t>
            </a:r>
            <a:r>
              <a:rPr kumimoji="1" lang="en-US" altLang="ja-JP" baseline="0" dirty="0" smtClean="0"/>
              <a:t> a pair of before and after advices in AspectJ.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fourth</a:t>
            </a:r>
            <a:r>
              <a:rPr kumimoji="1" lang="en-US" altLang="ja-JP" baseline="0" dirty="0" smtClean="0"/>
              <a:t> category is exception handling; every instance of patterns in this category is a part of a try-catch statement.</a:t>
            </a:r>
          </a:p>
          <a:p>
            <a:r>
              <a:rPr kumimoji="1" lang="en-US" altLang="ja-JP" dirty="0" smtClean="0"/>
              <a:t>For example, this</a:t>
            </a:r>
            <a:r>
              <a:rPr kumimoji="1" lang="en-US" altLang="ja-JP" baseline="0" dirty="0" smtClean="0"/>
              <a:t> pattern is found in ANTLR parser classes.</a:t>
            </a:r>
          </a:p>
          <a:p>
            <a:r>
              <a:rPr kumimoji="1" lang="en-US" altLang="ja-JP" baseline="0" dirty="0" smtClean="0"/>
              <a:t>The pattern calls LT and match methods to process tokens according to a grammar. </a:t>
            </a:r>
          </a:p>
          <a:p>
            <a:r>
              <a:rPr kumimoji="1" lang="en-US" altLang="ja-JP" baseline="0" dirty="0" smtClean="0"/>
              <a:t>If a </a:t>
            </a:r>
            <a:r>
              <a:rPr kumimoji="1" lang="en-US" altLang="ja-JP" baseline="0" dirty="0" err="1" smtClean="0"/>
              <a:t>RecognitionException</a:t>
            </a:r>
            <a:r>
              <a:rPr kumimoji="1" lang="en-US" altLang="ja-JP" baseline="0" dirty="0" smtClean="0"/>
              <a:t> is thrown, </a:t>
            </a:r>
            <a:r>
              <a:rPr kumimoji="1" lang="en-US" altLang="ja-JP" baseline="0" dirty="0" err="1" smtClean="0"/>
              <a:t>reportError</a:t>
            </a:r>
            <a:r>
              <a:rPr kumimoji="1" lang="en-US" altLang="ja-JP" baseline="0" dirty="0" smtClean="0"/>
              <a:t> and recover methods are called in catch block.</a:t>
            </a:r>
          </a:p>
          <a:p>
            <a:r>
              <a:rPr kumimoji="1" lang="en-US" altLang="ja-JP" baseline="0" dirty="0" smtClean="0"/>
              <a:t>To extract this kind of patterns automatically, we need to extend our normalization rules for try-catch statements.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Other</a:t>
            </a:r>
            <a:r>
              <a:rPr kumimoji="1" lang="en-US" altLang="ja-JP" baseline="0" dirty="0" smtClean="0"/>
              <a:t> patterns are duplicated code fragments that are not covered by other four categories.</a:t>
            </a:r>
          </a:p>
          <a:p>
            <a:r>
              <a:rPr kumimoji="1" lang="en-US" altLang="ja-JP" baseline="0" dirty="0" smtClean="0"/>
              <a:t>One example is duplicated code in ANTLR’s test cases.</a:t>
            </a:r>
          </a:p>
          <a:p>
            <a:r>
              <a:rPr kumimoji="1" lang="en-US" altLang="ja-JP" baseline="0" dirty="0" smtClean="0"/>
              <a:t>The pattern configures parsers for test cases using different grammar objects.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coding</a:t>
            </a:r>
            <a:r>
              <a:rPr kumimoji="1" lang="en-US" altLang="ja-JP" baseline="0" dirty="0" smtClean="0"/>
              <a:t> patterns we have investigated are to implement “consistent behavior” that is a crosscutting concern sort.</a:t>
            </a:r>
          </a:p>
          <a:p>
            <a:r>
              <a:rPr kumimoji="1" lang="en-US" altLang="ja-JP" baseline="0" dirty="0" smtClean="0"/>
              <a:t>The coding pattern information can be combined with several approaches to support software maintenance.</a:t>
            </a:r>
          </a:p>
          <a:p>
            <a:r>
              <a:rPr kumimoji="1" lang="en-US" altLang="ja-JP" baseline="0" dirty="0" smtClean="0"/>
              <a:t>One approach is refactoring  the patterns using AspectJ or other techniques.</a:t>
            </a:r>
          </a:p>
          <a:p>
            <a:r>
              <a:rPr kumimoji="1" lang="en-US" altLang="ja-JP" baseline="0" dirty="0" smtClean="0"/>
              <a:t>If refactoring is hard to perform, coding pattern information is still effective to consistently maintain the pattern instances and to write documentation for crosscutting concerns.</a:t>
            </a:r>
          </a:p>
          <a:p>
            <a:r>
              <a:rPr kumimoji="1" lang="en-US" altLang="ja-JP" baseline="0" dirty="0" smtClean="0"/>
              <a:t>Our case study has one limitation; we have investigated only frequent patterns. </a:t>
            </a:r>
          </a:p>
          <a:p>
            <a:r>
              <a:rPr kumimoji="1" lang="en-US" altLang="ja-JP" baseline="0" dirty="0" smtClean="0"/>
              <a:t>Less frequent patterns are not investigated yet.  Therefore, we need further investigation on coding patterns.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summary, we proposed</a:t>
            </a:r>
            <a:r>
              <a:rPr kumimoji="1" lang="en-US" altLang="ja-JP" baseline="0" dirty="0" smtClean="0"/>
              <a:t> a sequential pattern mining to detect coding patterns in Java programs.</a:t>
            </a:r>
          </a:p>
          <a:p>
            <a:r>
              <a:rPr kumimoji="1" lang="en-US" altLang="ja-JP" baseline="0" dirty="0" smtClean="0"/>
              <a:t>We have applied PrefixSpan algorithm to normalized Java source code.</a:t>
            </a:r>
          </a:p>
          <a:p>
            <a:r>
              <a:rPr kumimoji="1" lang="en-US" altLang="ja-JP" baseline="0" dirty="0" smtClean="0"/>
              <a:t>The resultant patterns we found in 6 Java programs include consistent behavior crosscutting concern sort.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future work, we would like to support try-catch and synchronized statements in pattern mining process.</a:t>
            </a:r>
          </a:p>
          <a:p>
            <a:r>
              <a:rPr kumimoji="1" lang="en-US" altLang="ja-JP" baseline="0" dirty="0" smtClean="0"/>
              <a:t>We are developing a new version of the tool to investigate more coding patterns with software metrics.  </a:t>
            </a:r>
          </a:p>
          <a:p>
            <a:r>
              <a:rPr kumimoji="1" lang="en-US" altLang="ja-JP" baseline="0" dirty="0" smtClean="0"/>
              <a:t>We are also interested in comparison between coding patterns and code clones because both approaches extract duplicated code fragments.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Thank you for your attention.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安定している（変更されない）のは，変更が難しいから変更されていない可能性もある．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ただし，「変更の差し戻し」（一度コミットした内容をキャンセルするようなコミット）が起きる場合を除き，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バージョン管理ではそもそも「変更を破棄」してしまうので，変更自体が難しいことを判定するのは難しい．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is a pattern</a:t>
            </a:r>
            <a:r>
              <a:rPr kumimoji="1" lang="en-US" altLang="ja-JP" baseline="0" dirty="0" smtClean="0"/>
              <a:t> in Tomcat that switches the behavior if the package-protection is enabled.</a:t>
            </a:r>
          </a:p>
          <a:p>
            <a:r>
              <a:rPr kumimoji="1" lang="en-US" altLang="ja-JP" baseline="0" dirty="0" smtClean="0"/>
              <a:t>If </a:t>
            </a:r>
            <a:r>
              <a:rPr kumimoji="1" lang="en-US" altLang="ja-JP" baseline="0" dirty="0" err="1" smtClean="0"/>
              <a:t>isPackageProtectionEnabled</a:t>
            </a:r>
            <a:r>
              <a:rPr kumimoji="1" lang="en-US" altLang="ja-JP" baseline="0" dirty="0" smtClean="0"/>
              <a:t> method returns true, these methods use </a:t>
            </a:r>
            <a:r>
              <a:rPr kumimoji="1" lang="en-US" altLang="ja-JP" baseline="0" dirty="0" err="1" smtClean="0"/>
              <a:t>doPrivileged</a:t>
            </a:r>
            <a:r>
              <a:rPr kumimoji="1" lang="en-US" altLang="ja-JP" baseline="0" dirty="0" smtClean="0"/>
              <a:t> method instead of regular method calls.</a:t>
            </a:r>
          </a:p>
          <a:p>
            <a:r>
              <a:rPr kumimoji="1" lang="en-US" altLang="ja-JP" baseline="0" dirty="0" smtClean="0"/>
              <a:t>Developers might </a:t>
            </a:r>
            <a:r>
              <a:rPr kumimoji="1" lang="en-US" altLang="ja-JP" baseline="0" dirty="0" err="1" smtClean="0"/>
              <a:t>refactor</a:t>
            </a:r>
            <a:r>
              <a:rPr kumimoji="1" lang="en-US" altLang="ja-JP" baseline="0" dirty="0" smtClean="0"/>
              <a:t> this pattern using an interface and polymorphic method calls;  one class implements the protected mode and the other implements the regular mode.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パターンの出力は，コードの断片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3F55F-EE26-4098-BF8B-F96EBB62F262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In this research, we propose a pattern mining approach </a:t>
            </a:r>
            <a:r>
              <a:rPr lang="en-US" altLang="ja-JP" baseline="0" dirty="0" smtClean="0"/>
              <a:t>to detecting coding patterns in </a:t>
            </a:r>
            <a:r>
              <a:rPr lang="en-US" altLang="ja-JP" dirty="0" smtClean="0"/>
              <a:t>source code</a:t>
            </a:r>
            <a:r>
              <a:rPr lang="en-US" altLang="ja-JP" baseline="0" dirty="0" smtClean="0"/>
              <a:t>.</a:t>
            </a:r>
          </a:p>
          <a:p>
            <a:pPr defTabSz="946495">
              <a:defRPr/>
            </a:pPr>
            <a:r>
              <a:rPr lang="en-US" altLang="ja-JP" baseline="0" dirty="0" smtClean="0"/>
              <a:t>Our pattern mining comprises three steps: Normalization, Mining and Classification.</a:t>
            </a:r>
          </a:p>
          <a:p>
            <a:pPr defTabSz="946495">
              <a:defRPr/>
            </a:pPr>
            <a:r>
              <a:rPr lang="en-US" altLang="ja-JP" baseline="0" dirty="0" smtClean="0"/>
              <a:t>The Normalization step takes as input a Java program and normalizes each method to a sequence of method call and control elements.</a:t>
            </a:r>
          </a:p>
          <a:p>
            <a:r>
              <a:rPr lang="en-US" altLang="ja-JP" baseline="0" dirty="0" smtClean="0"/>
              <a:t>In the mining step, we apply PrefixSpan algorithm to the generated sequence database.</a:t>
            </a:r>
          </a:p>
          <a:p>
            <a:r>
              <a:rPr lang="en-US" altLang="ja-JP" baseline="0" dirty="0" smtClean="0"/>
              <a:t>Finally, the resultant patterns are classified into pattern groups and some meaningless patterns are filtered out.</a:t>
            </a:r>
          </a:p>
          <a:p>
            <a:r>
              <a:rPr lang="en-US" altLang="ja-JP" baseline="0" dirty="0" smtClean="0"/>
              <a:t>Next we talk the detail of these steps.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 first step is normalizing Java source code.</a:t>
            </a:r>
          </a:p>
          <a:p>
            <a:r>
              <a:rPr kumimoji="1" lang="en-US" altLang="ja-JP" dirty="0" smtClean="0"/>
              <a:t>We have defined rules to translate</a:t>
            </a:r>
            <a:r>
              <a:rPr kumimoji="1" lang="en-US" altLang="ja-JP" baseline="0" dirty="0" smtClean="0"/>
              <a:t> each Java method</a:t>
            </a:r>
            <a:r>
              <a:rPr kumimoji="1" lang="en-US" altLang="ja-JP" dirty="0" smtClean="0"/>
              <a:t> into a sequence</a:t>
            </a:r>
            <a:r>
              <a:rPr kumimoji="1" lang="en-US" altLang="ja-JP" baseline="0" dirty="0" smtClean="0"/>
              <a:t> of three kind of elements representing method call, IF and LOOP statements.</a:t>
            </a:r>
          </a:p>
          <a:p>
            <a:r>
              <a:rPr kumimoji="1" lang="en-US" altLang="ja-JP" baseline="0" dirty="0" smtClean="0"/>
              <a:t>Normalized source code simply represents the control-flow of its original source code.</a:t>
            </a:r>
          </a:p>
          <a:p>
            <a:r>
              <a:rPr kumimoji="1" lang="en-US" altLang="ja-JP" baseline="0" dirty="0" smtClean="0"/>
              <a:t>In this example, method </a:t>
            </a:r>
            <a:r>
              <a:rPr kumimoji="1" lang="en-US" altLang="ja-JP" baseline="0" dirty="0" err="1" smtClean="0"/>
              <a:t>hasNext</a:t>
            </a:r>
            <a:r>
              <a:rPr kumimoji="1" lang="en-US" altLang="ja-JP" baseline="0" dirty="0" smtClean="0"/>
              <a:t> is called first, then, LOOP condition is evaluated. </a:t>
            </a:r>
          </a:p>
          <a:p>
            <a:r>
              <a:rPr kumimoji="1" lang="en-US" altLang="ja-JP" baseline="0" dirty="0" smtClean="0"/>
              <a:t>In the loop body, next and </a:t>
            </a:r>
            <a:r>
              <a:rPr kumimoji="1" lang="en-US" altLang="ja-JP" baseline="0" dirty="0" err="1" smtClean="0"/>
              <a:t>isActive</a:t>
            </a:r>
            <a:r>
              <a:rPr kumimoji="1" lang="en-US" altLang="ja-JP" baseline="0" dirty="0" smtClean="0"/>
              <a:t> methods are called, the IF statement is executed, and </a:t>
            </a:r>
            <a:r>
              <a:rPr kumimoji="1" lang="en-US" altLang="ja-JP" baseline="0" dirty="0" err="1" smtClean="0"/>
              <a:t>hasNext</a:t>
            </a:r>
            <a:r>
              <a:rPr kumimoji="1" lang="en-US" altLang="ja-JP" baseline="0" dirty="0" smtClean="0"/>
              <a:t> method is called again.</a:t>
            </a:r>
          </a:p>
          <a:p>
            <a:r>
              <a:rPr kumimoji="1" lang="en-US" altLang="ja-JP" baseline="0" dirty="0" smtClean="0"/>
              <a:t>A pair of LOOP and END-LOOP represents the while statement.</a:t>
            </a:r>
          </a:p>
          <a:p>
            <a:r>
              <a:rPr kumimoji="1" lang="en-US" altLang="ja-JP" baseline="0" dirty="0" smtClean="0"/>
              <a:t>A pair of IF and END-IF represents the IF statement.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304BA-474E-447F-9C63-1BA76ACF43AA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After a sequence database of a Java</a:t>
            </a:r>
            <a:r>
              <a:rPr lang="en-US" altLang="ja-JP" baseline="0" dirty="0" smtClean="0"/>
              <a:t> program is </a:t>
            </a:r>
            <a:r>
              <a:rPr lang="en-US" altLang="ja-JP" dirty="0" smtClean="0"/>
              <a:t>constructed, we use PrefixSpan algorithm</a:t>
            </a:r>
            <a:r>
              <a:rPr lang="en-US" altLang="ja-JP" baseline="0" dirty="0" smtClean="0"/>
              <a:t> </a:t>
            </a:r>
            <a:r>
              <a:rPr lang="en-US" altLang="ja-JP" dirty="0" smtClean="0"/>
              <a:t>to extract </a:t>
            </a:r>
            <a:r>
              <a:rPr lang="en-US" altLang="ja-JP" baseline="0" dirty="0" smtClean="0"/>
              <a:t>sequential patterns.</a:t>
            </a:r>
          </a:p>
          <a:p>
            <a:r>
              <a:rPr lang="en-US" altLang="ja-JP" baseline="0" dirty="0" smtClean="0"/>
              <a:t>This algorithm takes as input a sequence database and the minimum support value that is the number of instances of a pattern to be extracted.</a:t>
            </a:r>
          </a:p>
          <a:p>
            <a:r>
              <a:rPr lang="en-US" altLang="ja-JP" baseline="0" dirty="0" smtClean="0"/>
              <a:t>I show how PrefixSpan work on an example database comprising four sequences, </a:t>
            </a:r>
            <a:r>
              <a:rPr lang="en-US" altLang="ja-JP" dirty="0" smtClean="0"/>
              <a:t>[a,</a:t>
            </a:r>
            <a:r>
              <a:rPr lang="en-US" altLang="ja-JP" baseline="0" dirty="0" smtClean="0"/>
              <a:t> c, d], [a, b, c], [c, b, a] and [a, a, b] and the minimum support value equals two.</a:t>
            </a:r>
          </a:p>
          <a:p>
            <a:r>
              <a:rPr lang="en-US" altLang="ja-JP" baseline="0" dirty="0" smtClean="0"/>
              <a:t>PrefixSpan first extracts frequent elements as the shortest pattern comprising only one element.</a:t>
            </a:r>
          </a:p>
          <a:p>
            <a:r>
              <a:rPr lang="en-US" altLang="ja-JP" baseline="0" dirty="0" smtClean="0"/>
              <a:t>Element “a” is a length-1 pattern involved in all of four sequences.</a:t>
            </a:r>
          </a:p>
          <a:p>
            <a:r>
              <a:rPr lang="en-US" altLang="ja-JP" baseline="0" dirty="0" smtClean="0"/>
              <a:t>Element “d” is not a pattern candidate because the only one sequence contains the element.  </a:t>
            </a:r>
          </a:p>
          <a:p>
            <a:r>
              <a:rPr lang="en-US" altLang="ja-JP" dirty="0" smtClean="0"/>
              <a:t>In</a:t>
            </a:r>
            <a:r>
              <a:rPr lang="en-US" altLang="ja-JP" baseline="0" dirty="0" smtClean="0"/>
              <a:t> the n</a:t>
            </a:r>
            <a:r>
              <a:rPr lang="en-US" altLang="ja-JP" dirty="0" smtClean="0"/>
              <a:t>ext step, PrefixSpan</a:t>
            </a:r>
            <a:r>
              <a:rPr lang="en-US" altLang="ja-JP" baseline="0" dirty="0" smtClean="0"/>
              <a:t> tries to extract length-two patterns based on one-element patterns.</a:t>
            </a:r>
          </a:p>
          <a:p>
            <a:r>
              <a:rPr lang="en-US" altLang="ja-JP" dirty="0" smtClean="0"/>
              <a:t>For each length-1 pattern, a new sequence database is constructed. </a:t>
            </a:r>
          </a:p>
          <a:p>
            <a:r>
              <a:rPr lang="en-US" altLang="ja-JP" dirty="0" smtClean="0"/>
              <a:t>Each sequence in the new database is</a:t>
            </a:r>
            <a:r>
              <a:rPr lang="en-US" altLang="ja-JP" baseline="0" dirty="0" smtClean="0"/>
              <a:t> a substring prefixed with a length-1 pattern.</a:t>
            </a:r>
          </a:p>
          <a:p>
            <a:r>
              <a:rPr lang="en-US" altLang="ja-JP" baseline="0" dirty="0" smtClean="0"/>
              <a:t>For example, the database for pattern “a” includes sequence “c d”, that is a suffix of “a” in the sequence “a c d”.</a:t>
            </a:r>
          </a:p>
          <a:p>
            <a:r>
              <a:rPr lang="en-US" altLang="ja-JP" baseline="0" dirty="0" smtClean="0"/>
              <a:t>“b c” comes from “a b c”, “a b” comes from “a </a:t>
            </a:r>
            <a:r>
              <a:rPr lang="en-US" altLang="ja-JP" baseline="0" dirty="0" err="1" smtClean="0"/>
              <a:t>a</a:t>
            </a:r>
            <a:r>
              <a:rPr lang="en-US" altLang="ja-JP" baseline="0" dirty="0" smtClean="0"/>
              <a:t> b”, respectively.</a:t>
            </a:r>
          </a:p>
          <a:p>
            <a:r>
              <a:rPr lang="en-US" altLang="ja-JP" baseline="0" dirty="0" smtClean="0"/>
              <a:t>Frequent elements in the new database are the second elements of length-2 patterns.</a:t>
            </a:r>
          </a:p>
          <a:p>
            <a:pPr defTabSz="946495">
              <a:defRPr/>
            </a:pPr>
            <a:r>
              <a:rPr lang="en-US" altLang="ja-JP" baseline="0" dirty="0" smtClean="0"/>
              <a:t>PrefixSpan repeatedly tries to extract longer patterns and terminates all pattern candidates are investigated.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After patterns are extracted, we filter</a:t>
            </a:r>
            <a:r>
              <a:rPr kumimoji="1" lang="en-US" altLang="ja-JP" baseline="0" dirty="0" smtClean="0"/>
              <a:t> out meaningless patterns.</a:t>
            </a:r>
          </a:p>
          <a:p>
            <a:r>
              <a:rPr kumimoji="1" lang="en-US" altLang="ja-JP" baseline="0" dirty="0" smtClean="0"/>
              <a:t>As I said in the normalization step, LOOP and IF elements are always generated with their corresponding END-LOOP and END-IF. </a:t>
            </a:r>
          </a:p>
          <a:p>
            <a:pPr defTabSz="946495">
              <a:defRPr/>
            </a:pPr>
            <a:r>
              <a:rPr kumimoji="1" lang="en-US" altLang="ja-JP" dirty="0" smtClean="0"/>
              <a:t>Therefore, i</a:t>
            </a:r>
            <a:r>
              <a:rPr kumimoji="1" lang="en-US" altLang="ja-JP" baseline="0" dirty="0" smtClean="0"/>
              <a:t>f a pattern includes such an element, the pattern must include its corresponding element that is generated from the same control statement. </a:t>
            </a:r>
          </a:p>
          <a:p>
            <a:pPr defTabSz="946495">
              <a:defRPr/>
            </a:pPr>
            <a:r>
              <a:rPr kumimoji="1" lang="en-US" altLang="ja-JP" dirty="0" smtClean="0"/>
              <a:t>We accept left two </a:t>
            </a:r>
            <a:r>
              <a:rPr kumimoji="1" lang="en-US" altLang="ja-JP" baseline="0" dirty="0" smtClean="0"/>
              <a:t>patterns but we filter out the right pattern because it includes LOOP but does not include its corresponding END-LOOP.  </a:t>
            </a:r>
            <a:endParaRPr kumimoji="1"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Finally, we classify the patterns into groups because a pattern implies various sub-patterns.</a:t>
            </a:r>
          </a:p>
          <a:p>
            <a:r>
              <a:rPr kumimoji="1" lang="en-US" altLang="ja-JP" baseline="0" dirty="0" smtClean="0"/>
              <a:t>For example, if PrefixSpan detected a pattern of four elements [A, B, C, D], the algorithm also detected the shorter patterns [A, B, C], [A, C, D] and so on.</a:t>
            </a:r>
          </a:p>
          <a:p>
            <a:r>
              <a:rPr kumimoji="1" lang="en-US" altLang="ja-JP" baseline="0" dirty="0" smtClean="0"/>
              <a:t>We classify such sub-patterns into a single pattern group using one simple rule: if an instance of a pattern overlaps with an instance of another pattern, the patterns are classified into the same group.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automated the</a:t>
            </a:r>
            <a:r>
              <a:rPr kumimoji="1" lang="en-US" altLang="ja-JP" baseline="0" dirty="0" smtClean="0"/>
              <a:t> pattern mining process as a tool.</a:t>
            </a:r>
          </a:p>
          <a:p>
            <a:r>
              <a:rPr kumimoji="1" lang="en-US" altLang="ja-JP" baseline="0" dirty="0" smtClean="0"/>
              <a:t>This tool takes as input a source code directory and several parameters, and outputs a list of detected patterns with summary information, the number of instances and the number of elements in the pattern. </a:t>
            </a:r>
          </a:p>
          <a:p>
            <a:r>
              <a:rPr kumimoji="1" lang="en-US" altLang="ja-JP" baseline="0" dirty="0" smtClean="0"/>
              <a:t>Selecting a pattern in the list highlights code fragments in the source code view and the class hierarchy view.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3F4EF4-FE9D-4D0D-AD46-CA4177FEF8E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7786710" y="908050"/>
            <a:ext cx="110487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fld id="{A0E8F52C-8A47-4A08-A209-E8FDE8C87605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38E0C2A-B09E-4281-863F-64561A740272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4E4C61E-F09A-4EF5-B2F5-9FE6B4C4D5A4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8305047-2E84-46B1-B5A8-07D8E063A2EF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3484348-5851-4941-95DF-EB7256EC4443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7165DCF-68D8-4CFF-824E-B63BC952351B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BD66350-9964-4FAB-B63D-AD244138DD53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10A65CB-B039-4747-923B-B9E0C7DB439B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124FE91-627C-4269-8AF9-75B33D1FD885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A548A70D-DF7B-4CC9-839D-89C983A1A1F3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8721090-BE80-49EB-88C8-3B4F285937BD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C7C410F-D85C-4BC7-8CD3-059495228290}" type="datetime1">
              <a:rPr kumimoji="1" lang="ja-JP" altLang="en-US" smtClean="0"/>
              <a:pPr/>
              <a:t>2009/1/23</a:t>
            </a:fld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43E4115-DA16-4EED-B2D3-D64DD59B34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1125538"/>
            <a:ext cx="8074055" cy="1943100"/>
          </a:xfrm>
        </p:spPr>
        <p:txBody>
          <a:bodyPr/>
          <a:lstStyle/>
          <a:p>
            <a:r>
              <a:rPr lang="ja-JP" altLang="en-US" sz="3200" dirty="0" smtClean="0"/>
              <a:t>大規模パターンマイニングを用いた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高品質ソースコードの検索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85786" y="4286256"/>
            <a:ext cx="7716865" cy="2286016"/>
          </a:xfrm>
        </p:spPr>
        <p:txBody>
          <a:bodyPr/>
          <a:lstStyle/>
          <a:p>
            <a:r>
              <a:rPr lang="ja-JP" altLang="en-US" sz="2800" u="sng" dirty="0" smtClean="0"/>
              <a:t>石尾 隆</a:t>
            </a:r>
            <a:r>
              <a:rPr lang="en-US" altLang="ja-JP" sz="2800" dirty="0" smtClean="0"/>
              <a:t>, </a:t>
            </a:r>
          </a:p>
          <a:p>
            <a:r>
              <a:rPr lang="ja-JP" altLang="en-US" sz="2800" dirty="0" smtClean="0"/>
              <a:t>伊達 浩典，市井 誠，井上 克郎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kumimoji="1" lang="ja-JP" altLang="en-US" smtClean="0"/>
              <a:t>ウィンターワークショップ</a:t>
            </a:r>
            <a:r>
              <a:rPr kumimoji="1" lang="en-US" altLang="ja-JP" smtClean="0"/>
              <a:t>2009</a:t>
            </a:r>
            <a:r>
              <a:rPr kumimoji="1" lang="ja-JP" altLang="en-US" smtClean="0"/>
              <a:t>・イン・宮崎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パターンマイニングを用いた高品質なソースコード片の抽出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再利用の実績 </a:t>
            </a:r>
            <a:r>
              <a:rPr lang="en-US" altLang="ja-JP" sz="2400" dirty="0" smtClean="0"/>
              <a:t>= </a:t>
            </a:r>
            <a:r>
              <a:rPr lang="ja-JP" altLang="en-US" sz="2400" dirty="0" smtClean="0"/>
              <a:t>一般性 </a:t>
            </a:r>
            <a:r>
              <a:rPr lang="en-US" altLang="ja-JP" sz="2400" dirty="0" smtClean="0"/>
              <a:t>(Universality)</a:t>
            </a:r>
          </a:p>
          <a:p>
            <a:pPr lvl="2"/>
            <a:r>
              <a:rPr lang="ja-JP" altLang="en-US" sz="2000" dirty="0" smtClean="0"/>
              <a:t>複数のプロジェクトに登場している</a:t>
            </a:r>
            <a:endParaRPr lang="en-US" altLang="ja-JP" sz="2000" dirty="0" smtClean="0"/>
          </a:p>
          <a:p>
            <a:pPr lvl="1"/>
            <a:r>
              <a:rPr lang="ja-JP" altLang="en-US" sz="2400" dirty="0" smtClean="0"/>
              <a:t>動作実績 </a:t>
            </a:r>
            <a:r>
              <a:rPr lang="en-US" altLang="ja-JP" sz="2400" dirty="0" smtClean="0"/>
              <a:t>= </a:t>
            </a:r>
            <a:r>
              <a:rPr lang="ja-JP" altLang="en-US" sz="2400" dirty="0" smtClean="0"/>
              <a:t>安定性 </a:t>
            </a:r>
            <a:r>
              <a:rPr lang="en-US" altLang="ja-JP" sz="2400" dirty="0" smtClean="0"/>
              <a:t>(Stability)</a:t>
            </a:r>
          </a:p>
          <a:p>
            <a:pPr lvl="2"/>
            <a:r>
              <a:rPr lang="ja-JP" altLang="en-US" sz="2000" dirty="0" smtClean="0"/>
              <a:t>長期間変更されていない</a:t>
            </a:r>
            <a:endParaRPr lang="en-US" altLang="ja-JP" sz="2000" dirty="0" smtClean="0"/>
          </a:p>
          <a:p>
            <a:r>
              <a:rPr lang="ja-JP" altLang="en-US" sz="2800" dirty="0" smtClean="0"/>
              <a:t>再利用の方法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テンプレートとして再利用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パターンを多数含むソフトウェア部品を再利用</a:t>
            </a:r>
            <a:endParaRPr lang="en-US" altLang="ja-JP" sz="2400" dirty="0" smtClean="0"/>
          </a:p>
          <a:p>
            <a:r>
              <a:rPr lang="ja-JP" altLang="en-US" sz="2800" dirty="0" smtClean="0"/>
              <a:t>パターンに対するメトリクスの妥当性の評価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従来の複雑度などとの相関を調査</a:t>
            </a: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補足資料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未使用スライド</a:t>
            </a:r>
            <a:endParaRPr kumimoji="1" lang="en-US" altLang="ja-JP" dirty="0" smtClean="0"/>
          </a:p>
          <a:p>
            <a:r>
              <a:rPr kumimoji="1" lang="en-US" altLang="ja-JP" dirty="0" smtClean="0"/>
              <a:t>WCRE2008, </a:t>
            </a:r>
            <a:r>
              <a:rPr lang="en-US" altLang="ja-JP" dirty="0" smtClean="0"/>
              <a:t>LATE2008 </a:t>
            </a:r>
            <a:r>
              <a:rPr lang="ja-JP" altLang="en-US" dirty="0" smtClean="0"/>
              <a:t>発表資料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パターンマイニングの拡張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複数ソフトウェア，複数バージョンの同時解析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バージョン間はインクリメンタルな解析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バージョン間で変更されてないコードの抽出は簡単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ソフトウェア間で類似したコードは計算が必要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同時刻に存在するソフトウェアのスナップショット比較</a:t>
            </a:r>
            <a:endParaRPr lang="en-US" altLang="ja-JP" dirty="0" smtClean="0"/>
          </a:p>
          <a:p>
            <a:endParaRPr lang="en-US" altLang="ja-JP" sz="1100" dirty="0" smtClean="0"/>
          </a:p>
          <a:p>
            <a:r>
              <a:rPr lang="ja-JP" altLang="en-US" dirty="0" smtClean="0"/>
              <a:t>問題の大規模化への対応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解析手法のスケーラビリティ </a:t>
            </a:r>
            <a:r>
              <a:rPr lang="en-US" altLang="ja-JP" dirty="0" smtClean="0">
                <a:sym typeface="Wingdings" pitchFamily="2" charset="2"/>
              </a:rPr>
              <a:t></a:t>
            </a:r>
            <a:r>
              <a:rPr lang="en-US" altLang="ja-JP" dirty="0" smtClean="0"/>
              <a:t> </a:t>
            </a:r>
            <a:r>
              <a:rPr lang="ja-JP" altLang="en-US" dirty="0" smtClean="0"/>
              <a:t>分散計算導入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得られるパターンの選別 </a:t>
            </a: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ja-JP" altLang="en-US" dirty="0" smtClean="0">
                <a:sym typeface="Wingdings" pitchFamily="2" charset="2"/>
              </a:rPr>
              <a:t>分析用メトリクス定義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Pattern Mining for Source Code</a:t>
            </a:r>
            <a:endParaRPr lang="ja-JP" altLang="en-US" dirty="0"/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-50121" y="2006734"/>
            <a:ext cx="21932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000" u="sng" dirty="0" smtClean="0"/>
              <a:t>Java source code</a:t>
            </a:r>
          </a:p>
          <a:p>
            <a:pPr algn="ctr"/>
            <a:r>
              <a:rPr lang="en-US" altLang="ja-JP" sz="2000" u="sng" dirty="0" smtClean="0"/>
              <a:t>(methods)</a:t>
            </a:r>
            <a:endParaRPr lang="ja-JP" altLang="en-US" sz="2000" u="sng" dirty="0"/>
          </a:p>
        </p:txBody>
      </p:sp>
      <p:sp>
        <p:nvSpPr>
          <p:cNvPr id="32796" name="AutoShape 28"/>
          <p:cNvSpPr>
            <a:spLocks noChangeArrowheads="1"/>
          </p:cNvSpPr>
          <p:nvPr/>
        </p:nvSpPr>
        <p:spPr bwMode="auto">
          <a:xfrm rot="5400000" flipV="1">
            <a:off x="2071670" y="5000636"/>
            <a:ext cx="500067" cy="78581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119669" y="5643578"/>
            <a:ext cx="2023439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</a:t>
            </a:r>
            <a:r>
              <a:rPr lang="ja-JP" altLang="en-US" sz="2000" u="sng" dirty="0" smtClean="0"/>
              <a:t> </a:t>
            </a:r>
            <a:r>
              <a:rPr lang="en-US" altLang="ja-JP" sz="2000" u="sng" dirty="0" smtClean="0"/>
              <a:t>Groups</a:t>
            </a:r>
          </a:p>
          <a:p>
            <a:pPr algn="ctr"/>
            <a:r>
              <a:rPr lang="en-US" altLang="ja-JP" sz="2000" u="sng" dirty="0" smtClean="0"/>
              <a:t>(an XML format)</a:t>
            </a:r>
            <a:endParaRPr lang="ja-JP" altLang="en-US" sz="2000" u="sng" dirty="0"/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642910" y="1285860"/>
            <a:ext cx="862013" cy="720725"/>
            <a:chOff x="1429" y="1752"/>
            <a:chExt cx="543" cy="454"/>
          </a:xfrm>
        </p:grpSpPr>
        <p:sp>
          <p:nvSpPr>
            <p:cNvPr id="32830" name="Rectangle 62"/>
            <p:cNvSpPr>
              <a:spLocks noChangeArrowheads="1"/>
            </p:cNvSpPr>
            <p:nvPr/>
          </p:nvSpPr>
          <p:spPr bwMode="auto">
            <a:xfrm>
              <a:off x="1429" y="175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1" name="Rectangle 63"/>
            <p:cNvSpPr>
              <a:spLocks noChangeArrowheads="1"/>
            </p:cNvSpPr>
            <p:nvPr/>
          </p:nvSpPr>
          <p:spPr bwMode="auto">
            <a:xfrm>
              <a:off x="1474" y="1797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2" name="Rectangle 64"/>
            <p:cNvSpPr>
              <a:spLocks noChangeArrowheads="1"/>
            </p:cNvSpPr>
            <p:nvPr/>
          </p:nvSpPr>
          <p:spPr bwMode="auto">
            <a:xfrm>
              <a:off x="1519" y="1842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3" name="Rectangle 65"/>
            <p:cNvSpPr>
              <a:spLocks noChangeArrowheads="1"/>
            </p:cNvSpPr>
            <p:nvPr/>
          </p:nvSpPr>
          <p:spPr bwMode="auto">
            <a:xfrm>
              <a:off x="1565" y="1888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4" name="Rectangle 66"/>
            <p:cNvSpPr>
              <a:spLocks noChangeArrowheads="1"/>
            </p:cNvSpPr>
            <p:nvPr/>
          </p:nvSpPr>
          <p:spPr bwMode="auto">
            <a:xfrm>
              <a:off x="1610" y="1933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/>
                <a:t>public B m1() {</a:t>
              </a:r>
            </a:p>
            <a:p>
              <a:r>
                <a:rPr lang="en-US" altLang="ja-JP" sz="600"/>
                <a:t>  …</a:t>
              </a:r>
            </a:p>
            <a:p>
              <a:r>
                <a:rPr lang="en-US" altLang="ja-JP" sz="600"/>
                <a:t>}</a:t>
              </a:r>
            </a:p>
          </p:txBody>
        </p:sp>
        <p:sp>
          <p:nvSpPr>
            <p:cNvPr id="32835" name="Rectangle 67"/>
            <p:cNvSpPr>
              <a:spLocks noChangeArrowheads="1"/>
            </p:cNvSpPr>
            <p:nvPr/>
          </p:nvSpPr>
          <p:spPr bwMode="auto">
            <a:xfrm>
              <a:off x="1655" y="1979"/>
              <a:ext cx="317" cy="22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" rIns="18000" bIns="10800" anchor="ctr"/>
            <a:lstStyle/>
            <a:p>
              <a:r>
                <a:rPr lang="en-US" altLang="ja-JP" sz="600" dirty="0"/>
                <a:t>public B m1() {</a:t>
              </a:r>
            </a:p>
            <a:p>
              <a:r>
                <a:rPr lang="en-US" altLang="ja-JP" sz="600" dirty="0"/>
                <a:t>  …</a:t>
              </a:r>
            </a:p>
            <a:p>
              <a:r>
                <a:rPr lang="en-US" altLang="ja-JP" sz="600" dirty="0"/>
                <a:t>}</a:t>
              </a:r>
            </a:p>
          </p:txBody>
        </p:sp>
      </p:grpSp>
      <p:sp>
        <p:nvSpPr>
          <p:cNvPr id="32850" name="AutoShape 82"/>
          <p:cNvSpPr>
            <a:spLocks noChangeArrowheads="1"/>
          </p:cNvSpPr>
          <p:nvPr/>
        </p:nvSpPr>
        <p:spPr bwMode="auto">
          <a:xfrm flipV="1">
            <a:off x="2022458" y="1571612"/>
            <a:ext cx="733425" cy="503237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135176" y="2357430"/>
            <a:ext cx="865188" cy="1152525"/>
            <a:chOff x="4875" y="1479"/>
            <a:chExt cx="545" cy="726"/>
          </a:xfrm>
        </p:grpSpPr>
        <p:sp>
          <p:nvSpPr>
            <p:cNvPr id="32849" name="Rectangle 81"/>
            <p:cNvSpPr>
              <a:spLocks noChangeArrowheads="1"/>
            </p:cNvSpPr>
            <p:nvPr/>
          </p:nvSpPr>
          <p:spPr bwMode="auto">
            <a:xfrm>
              <a:off x="4875" y="1479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3" name="Rectangle 85"/>
            <p:cNvSpPr>
              <a:spLocks noChangeArrowheads="1"/>
            </p:cNvSpPr>
            <p:nvPr/>
          </p:nvSpPr>
          <p:spPr bwMode="auto">
            <a:xfrm>
              <a:off x="4920" y="152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4" name="Rectangle 86"/>
            <p:cNvSpPr>
              <a:spLocks noChangeArrowheads="1"/>
            </p:cNvSpPr>
            <p:nvPr/>
          </p:nvSpPr>
          <p:spPr bwMode="auto">
            <a:xfrm>
              <a:off x="4966" y="1570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5" name="Rectangle 87"/>
            <p:cNvSpPr>
              <a:spLocks noChangeArrowheads="1"/>
            </p:cNvSpPr>
            <p:nvPr/>
          </p:nvSpPr>
          <p:spPr bwMode="auto">
            <a:xfrm>
              <a:off x="5011" y="1615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6" name="Rectangle 88"/>
            <p:cNvSpPr>
              <a:spLocks noChangeArrowheads="1"/>
            </p:cNvSpPr>
            <p:nvPr/>
          </p:nvSpPr>
          <p:spPr bwMode="auto">
            <a:xfrm>
              <a:off x="5057" y="1661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/>
                <a:t>A.m1</a:t>
              </a:r>
            </a:p>
            <a:p>
              <a:r>
                <a:rPr lang="en-US" altLang="ja-JP" sz="600"/>
                <a:t>IF</a:t>
              </a:r>
            </a:p>
            <a:p>
              <a:r>
                <a:rPr lang="en-US" altLang="ja-JP" sz="600"/>
                <a:t>B.m2</a:t>
              </a:r>
            </a:p>
            <a:p>
              <a:r>
                <a:rPr lang="en-US" altLang="ja-JP" sz="600"/>
                <a:t>LOOP</a:t>
              </a:r>
            </a:p>
            <a:p>
              <a:r>
                <a:rPr lang="en-US" altLang="ja-JP" sz="600"/>
                <a:t>A.m2</a:t>
              </a:r>
            </a:p>
            <a:p>
              <a:r>
                <a:rPr lang="en-US" altLang="ja-JP" sz="600"/>
                <a:t>END-LOOP</a:t>
              </a:r>
            </a:p>
            <a:p>
              <a:r>
                <a:rPr lang="en-US" altLang="ja-JP" sz="600"/>
                <a:t>END-IF</a:t>
              </a:r>
            </a:p>
          </p:txBody>
        </p:sp>
        <p:sp>
          <p:nvSpPr>
            <p:cNvPr id="32857" name="Rectangle 89"/>
            <p:cNvSpPr>
              <a:spLocks noChangeArrowheads="1"/>
            </p:cNvSpPr>
            <p:nvPr/>
          </p:nvSpPr>
          <p:spPr bwMode="auto">
            <a:xfrm>
              <a:off x="5102" y="1706"/>
              <a:ext cx="318" cy="4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18000" tIns="108000" rIns="18000" bIns="108000" anchor="ctr"/>
            <a:lstStyle/>
            <a:p>
              <a:r>
                <a:rPr lang="en-US" altLang="ja-JP" sz="600" dirty="0"/>
                <a:t>A.m1</a:t>
              </a:r>
            </a:p>
            <a:p>
              <a:r>
                <a:rPr lang="en-US" altLang="ja-JP" sz="600" dirty="0"/>
                <a:t>IF</a:t>
              </a:r>
            </a:p>
            <a:p>
              <a:r>
                <a:rPr lang="en-US" altLang="ja-JP" sz="600" dirty="0"/>
                <a:t>B.m2</a:t>
              </a:r>
            </a:p>
            <a:p>
              <a:r>
                <a:rPr lang="en-US" altLang="ja-JP" sz="600" dirty="0"/>
                <a:t>LOOP</a:t>
              </a:r>
            </a:p>
            <a:p>
              <a:r>
                <a:rPr lang="en-US" altLang="ja-JP" sz="600" dirty="0"/>
                <a:t>A.m2</a:t>
              </a:r>
            </a:p>
            <a:p>
              <a:r>
                <a:rPr lang="en-US" altLang="ja-JP" sz="600" dirty="0"/>
                <a:t>END-LOOP</a:t>
              </a:r>
            </a:p>
            <a:p>
              <a:r>
                <a:rPr lang="en-US" altLang="ja-JP" sz="600" dirty="0"/>
                <a:t>END-IF</a:t>
              </a:r>
            </a:p>
          </p:txBody>
        </p:sp>
      </p:grpSp>
      <p:sp>
        <p:nvSpPr>
          <p:cNvPr id="32864" name="Text Box 96"/>
          <p:cNvSpPr txBox="1">
            <a:spLocks noChangeArrowheads="1"/>
          </p:cNvSpPr>
          <p:nvPr/>
        </p:nvSpPr>
        <p:spPr bwMode="auto">
          <a:xfrm>
            <a:off x="3071802" y="2690336"/>
            <a:ext cx="25090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Sequence Database</a:t>
            </a:r>
            <a:endParaRPr lang="ja-JP" altLang="en-US" sz="2000" u="sng" dirty="0"/>
          </a:p>
        </p:txBody>
      </p:sp>
      <p:grpSp>
        <p:nvGrpSpPr>
          <p:cNvPr id="9" name="Group 109"/>
          <p:cNvGrpSpPr>
            <a:grpSpLocks/>
          </p:cNvGrpSpPr>
          <p:nvPr/>
        </p:nvGrpSpPr>
        <p:grpSpPr bwMode="auto">
          <a:xfrm>
            <a:off x="714348" y="5000636"/>
            <a:ext cx="627748" cy="571504"/>
            <a:chOff x="431" y="1026"/>
            <a:chExt cx="362" cy="454"/>
          </a:xfrm>
        </p:grpSpPr>
        <p:sp>
          <p:nvSpPr>
            <p:cNvPr id="32878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79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0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1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2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15"/>
          <p:cNvGrpSpPr>
            <a:grpSpLocks/>
          </p:cNvGrpSpPr>
          <p:nvPr/>
        </p:nvGrpSpPr>
        <p:grpSpPr bwMode="auto">
          <a:xfrm>
            <a:off x="799394" y="5072074"/>
            <a:ext cx="627748" cy="571504"/>
            <a:chOff x="431" y="1026"/>
            <a:chExt cx="362" cy="454"/>
          </a:xfrm>
        </p:grpSpPr>
        <p:sp>
          <p:nvSpPr>
            <p:cNvPr id="32884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885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6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7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888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6" name="Text Box 59"/>
          <p:cNvSpPr txBox="1">
            <a:spLocks noChangeArrowheads="1"/>
          </p:cNvSpPr>
          <p:nvPr/>
        </p:nvSpPr>
        <p:spPr bwMode="auto">
          <a:xfrm>
            <a:off x="2835835" y="1587988"/>
            <a:ext cx="22188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Normalization</a:t>
            </a:r>
            <a:endParaRPr lang="ja-JP" altLang="en-US" sz="2400" b="1" dirty="0"/>
          </a:p>
        </p:txBody>
      </p:sp>
      <p:sp>
        <p:nvSpPr>
          <p:cNvPr id="77" name="Text Box 59"/>
          <p:cNvSpPr txBox="1">
            <a:spLocks noChangeArrowheads="1"/>
          </p:cNvSpPr>
          <p:nvPr/>
        </p:nvSpPr>
        <p:spPr bwMode="auto">
          <a:xfrm>
            <a:off x="2922398" y="3571876"/>
            <a:ext cx="11737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Mining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102332" y="1559470"/>
            <a:ext cx="3898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Each method is translated </a:t>
            </a:r>
          </a:p>
          <a:p>
            <a:r>
              <a:rPr lang="en-US" altLang="ja-JP" sz="2400" dirty="0" smtClean="0"/>
              <a:t>in</a:t>
            </a:r>
            <a:r>
              <a:rPr kumimoji="1" lang="en-US" altLang="ja-JP" sz="2400" dirty="0" smtClean="0"/>
              <a:t>to a sequence of method </a:t>
            </a:r>
          </a:p>
          <a:p>
            <a:r>
              <a:rPr kumimoji="1" lang="en-US" altLang="ja-JP" sz="2400" dirty="0" smtClean="0"/>
              <a:t>calls and control elements.</a:t>
            </a:r>
            <a:endParaRPr kumimoji="1" lang="ja-JP" altLang="en-US" sz="2400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429124" y="3571876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use PrefixSpan, </a:t>
            </a:r>
            <a:r>
              <a:rPr lang="en-US" altLang="ja-JP" sz="2400" dirty="0" smtClean="0"/>
              <a:t>an algorithm of </a:t>
            </a:r>
            <a:r>
              <a:rPr kumimoji="1" lang="en-US" altLang="ja-JP" sz="2400" dirty="0" smtClean="0"/>
              <a:t>sequential pattern mining.</a:t>
            </a:r>
          </a:p>
        </p:txBody>
      </p:sp>
      <p:sp>
        <p:nvSpPr>
          <p:cNvPr id="69" name="AutoShape 79"/>
          <p:cNvSpPr>
            <a:spLocks noChangeArrowheads="1"/>
          </p:cNvSpPr>
          <p:nvPr/>
        </p:nvSpPr>
        <p:spPr bwMode="auto">
          <a:xfrm rot="5400000">
            <a:off x="2323290" y="3593867"/>
            <a:ext cx="430214" cy="504825"/>
          </a:xfrm>
          <a:prstGeom prst="rightArrow">
            <a:avLst>
              <a:gd name="adj1" fmla="val 50000"/>
              <a:gd name="adj2" fmla="val 497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2" name="Group 50"/>
          <p:cNvGrpSpPr>
            <a:grpSpLocks/>
          </p:cNvGrpSpPr>
          <p:nvPr/>
        </p:nvGrpSpPr>
        <p:grpSpPr bwMode="auto">
          <a:xfrm>
            <a:off x="2214546" y="4143380"/>
            <a:ext cx="627748" cy="650873"/>
            <a:chOff x="431" y="1026"/>
            <a:chExt cx="362" cy="454"/>
          </a:xfrm>
        </p:grpSpPr>
        <p:sp>
          <p:nvSpPr>
            <p:cNvPr id="73" name="AutoShape 51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1" name="Line 52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2" name="Line 53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3" name="Line 54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4" name="Line 55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5" name="Group 97"/>
          <p:cNvGrpSpPr>
            <a:grpSpLocks/>
          </p:cNvGrpSpPr>
          <p:nvPr/>
        </p:nvGrpSpPr>
        <p:grpSpPr bwMode="auto">
          <a:xfrm>
            <a:off x="2287571" y="4214824"/>
            <a:ext cx="627748" cy="650873"/>
            <a:chOff x="431" y="1026"/>
            <a:chExt cx="362" cy="454"/>
          </a:xfrm>
        </p:grpSpPr>
        <p:sp>
          <p:nvSpPr>
            <p:cNvPr id="86" name="AutoShape 98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87" name="Line 99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8" name="Line 100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9" name="Line 101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0" name="Line 102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1" name="Group 109"/>
          <p:cNvGrpSpPr>
            <a:grpSpLocks/>
          </p:cNvGrpSpPr>
          <p:nvPr/>
        </p:nvGrpSpPr>
        <p:grpSpPr bwMode="auto">
          <a:xfrm>
            <a:off x="2359008" y="4294192"/>
            <a:ext cx="627748" cy="650873"/>
            <a:chOff x="431" y="1026"/>
            <a:chExt cx="362" cy="454"/>
          </a:xfrm>
        </p:grpSpPr>
        <p:sp>
          <p:nvSpPr>
            <p:cNvPr id="92" name="AutoShape 110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3" name="Line 111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4" name="Line 112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5" name="Line 113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6" name="Line 114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97" name="Group 115"/>
          <p:cNvGrpSpPr>
            <a:grpSpLocks/>
          </p:cNvGrpSpPr>
          <p:nvPr/>
        </p:nvGrpSpPr>
        <p:grpSpPr bwMode="auto">
          <a:xfrm>
            <a:off x="2444054" y="4349763"/>
            <a:ext cx="627748" cy="650873"/>
            <a:chOff x="431" y="1026"/>
            <a:chExt cx="362" cy="454"/>
          </a:xfrm>
        </p:grpSpPr>
        <p:sp>
          <p:nvSpPr>
            <p:cNvPr id="98" name="AutoShape 116"/>
            <p:cNvSpPr>
              <a:spLocks noChangeArrowheads="1"/>
            </p:cNvSpPr>
            <p:nvPr/>
          </p:nvSpPr>
          <p:spPr bwMode="auto">
            <a:xfrm>
              <a:off x="431" y="1026"/>
              <a:ext cx="362" cy="454"/>
            </a:xfrm>
            <a:prstGeom prst="foldedCorner">
              <a:avLst>
                <a:gd name="adj" fmla="val 12500"/>
              </a:avLst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99" name="Line 117"/>
            <p:cNvSpPr>
              <a:spLocks noChangeShapeType="1"/>
            </p:cNvSpPr>
            <p:nvPr/>
          </p:nvSpPr>
          <p:spPr bwMode="auto">
            <a:xfrm>
              <a:off x="476" y="111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0" name="Line 118"/>
            <p:cNvSpPr>
              <a:spLocks noChangeShapeType="1"/>
            </p:cNvSpPr>
            <p:nvPr/>
          </p:nvSpPr>
          <p:spPr bwMode="auto">
            <a:xfrm>
              <a:off x="476" y="1207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1" name="Line 119"/>
            <p:cNvSpPr>
              <a:spLocks noChangeShapeType="1"/>
            </p:cNvSpPr>
            <p:nvPr/>
          </p:nvSpPr>
          <p:spPr bwMode="auto">
            <a:xfrm>
              <a:off x="476" y="1298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" name="Line 120"/>
            <p:cNvSpPr>
              <a:spLocks noChangeShapeType="1"/>
            </p:cNvSpPr>
            <p:nvPr/>
          </p:nvSpPr>
          <p:spPr bwMode="auto">
            <a:xfrm>
              <a:off x="476" y="1389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3" name="Text Box 96"/>
          <p:cNvSpPr txBox="1">
            <a:spLocks noChangeArrowheads="1"/>
          </p:cNvSpPr>
          <p:nvPr/>
        </p:nvSpPr>
        <p:spPr bwMode="auto">
          <a:xfrm>
            <a:off x="3214678" y="4476286"/>
            <a:ext cx="11384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ja-JP" sz="2000" u="sng" dirty="0" smtClean="0"/>
              <a:t>Patterns</a:t>
            </a:r>
            <a:endParaRPr lang="ja-JP" altLang="en-US" sz="2000" u="sng" dirty="0"/>
          </a:p>
        </p:txBody>
      </p:sp>
      <p:sp>
        <p:nvSpPr>
          <p:cNvPr id="104" name="Text Box 59"/>
          <p:cNvSpPr txBox="1">
            <a:spLocks noChangeArrowheads="1"/>
          </p:cNvSpPr>
          <p:nvPr/>
        </p:nvSpPr>
        <p:spPr bwMode="auto">
          <a:xfrm>
            <a:off x="2743976" y="5357826"/>
            <a:ext cx="2185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2400" b="1" dirty="0" smtClean="0"/>
              <a:t>Classification</a:t>
            </a: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4857784" y="5371943"/>
            <a:ext cx="4214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</a:t>
            </a:r>
            <a:r>
              <a:rPr lang="en-US" altLang="ja-JP" sz="2400" dirty="0" smtClean="0"/>
              <a:t>classify similar patterns</a:t>
            </a:r>
          </a:p>
          <a:p>
            <a:r>
              <a:rPr lang="en-US" altLang="ja-JP" sz="2400" dirty="0" smtClean="0"/>
              <a:t>into a group.</a:t>
            </a:r>
            <a:endParaRPr kumimoji="1" lang="en-US" altLang="ja-JP" sz="2400" dirty="0" smtClean="0"/>
          </a:p>
        </p:txBody>
      </p:sp>
      <p:sp>
        <p:nvSpPr>
          <p:cNvPr id="66" name="スライド番号プレースホルダ 6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115888"/>
            <a:ext cx="8677306" cy="865187"/>
          </a:xfrm>
        </p:spPr>
        <p:txBody>
          <a:bodyPr/>
          <a:lstStyle/>
          <a:p>
            <a:r>
              <a:rPr lang="en-US" altLang="ja-JP" sz="3600" dirty="0" smtClean="0"/>
              <a:t>Normalization Rules for Java source code</a:t>
            </a:r>
            <a:endParaRPr kumimoji="1" lang="ja-JP" altLang="en-US" sz="3600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71472" y="1787902"/>
            <a:ext cx="4507965" cy="1569660"/>
          </a:xfrm>
          <a:prstGeom prst="rect">
            <a:avLst/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altLang="ja-JP" sz="2400" b="1" i="1" dirty="0">
                <a:solidFill>
                  <a:srgbClr val="FF0000"/>
                </a:solidFill>
              </a:rPr>
              <a:t>while (</a:t>
            </a:r>
            <a:r>
              <a:rPr lang="en-US" altLang="ja-JP" sz="2400" b="1" i="1" dirty="0" err="1">
                <a:solidFill>
                  <a:srgbClr val="FF0000"/>
                </a:solidFill>
              </a:rPr>
              <a:t>iter.hasNext</a:t>
            </a:r>
            <a:r>
              <a:rPr lang="en-US" altLang="ja-JP" sz="2400" b="1" i="1" dirty="0">
                <a:solidFill>
                  <a:srgbClr val="FF0000"/>
                </a:solidFill>
              </a:rPr>
              <a:t>())</a:t>
            </a:r>
            <a:r>
              <a:rPr lang="en-US" altLang="ja-JP" sz="2400" dirty="0"/>
              <a:t> {</a:t>
            </a:r>
          </a:p>
          <a:p>
            <a:pPr algn="l"/>
            <a:r>
              <a:rPr lang="en-US" altLang="ja-JP" sz="2400" dirty="0"/>
              <a:t>  Item </a:t>
            </a:r>
            <a:r>
              <a:rPr lang="en-US" altLang="ja-JP" sz="2400" dirty="0" err="1"/>
              <a:t>item</a:t>
            </a:r>
            <a:r>
              <a:rPr lang="en-US" altLang="ja-JP" sz="2400" dirty="0"/>
              <a:t> = (Item)</a:t>
            </a:r>
            <a:r>
              <a:rPr lang="en-US" altLang="ja-JP" sz="2400" i="1" dirty="0" err="1"/>
              <a:t>iter.next</a:t>
            </a:r>
            <a:r>
              <a:rPr lang="en-US" altLang="ja-JP" sz="2400" i="1" dirty="0" smtClean="0"/>
              <a:t>()</a:t>
            </a:r>
            <a:r>
              <a:rPr lang="en-US" altLang="ja-JP" sz="2400" dirty="0" smtClean="0"/>
              <a:t>;</a:t>
            </a:r>
          </a:p>
          <a:p>
            <a:pPr algn="l"/>
            <a:r>
              <a:rPr lang="en-US" altLang="ja-JP" sz="2400" dirty="0" smtClean="0"/>
              <a:t>  </a:t>
            </a:r>
            <a:r>
              <a:rPr lang="en-US" altLang="ja-JP" sz="2400" b="1" dirty="0" smtClean="0">
                <a:solidFill>
                  <a:srgbClr val="7030A0"/>
                </a:solidFill>
              </a:rPr>
              <a:t>if</a:t>
            </a:r>
            <a:r>
              <a:rPr lang="en-US" altLang="ja-JP" sz="2400" dirty="0" smtClean="0"/>
              <a:t> (</a:t>
            </a:r>
            <a:r>
              <a:rPr lang="en-US" altLang="ja-JP" sz="2400" b="1" dirty="0" err="1" smtClean="0">
                <a:solidFill>
                  <a:srgbClr val="7030A0"/>
                </a:solidFill>
              </a:rPr>
              <a:t>item.isActive</a:t>
            </a:r>
            <a:r>
              <a:rPr lang="en-US" altLang="ja-JP" sz="2400" dirty="0" smtClean="0"/>
              <a:t>()) item.foo();</a:t>
            </a:r>
            <a:endParaRPr lang="en-US" altLang="ja-JP" sz="2400" dirty="0"/>
          </a:p>
          <a:p>
            <a:pPr algn="l"/>
            <a:r>
              <a:rPr lang="en-US" altLang="ja-JP" sz="2400" b="1" i="1" dirty="0" smtClean="0">
                <a:solidFill>
                  <a:srgbClr val="FF0000"/>
                </a:solidFill>
              </a:rPr>
              <a:t>}</a:t>
            </a:r>
            <a:endParaRPr lang="en-US" altLang="ja-JP" sz="2400" b="1" i="1" dirty="0">
              <a:solidFill>
                <a:srgbClr val="FF0000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5429256" y="2428868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286512" y="1785926"/>
            <a:ext cx="2500330" cy="3000396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 err="1" smtClean="0">
                <a:solidFill>
                  <a:srgbClr val="FF0000"/>
                </a:solidFill>
              </a:rPr>
              <a:t>hasNext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(): </a:t>
            </a:r>
            <a:r>
              <a:rPr lang="en-US" altLang="ja-JP" sz="2000" b="1" dirty="0" err="1" smtClean="0">
                <a:solidFill>
                  <a:srgbClr val="FF0000"/>
                </a:solidFill>
              </a:rPr>
              <a:t>boolean</a:t>
            </a:r>
            <a:endParaRPr lang="en-US" altLang="ja-JP" sz="2000" b="1" dirty="0" smtClean="0">
              <a:solidFill>
                <a:srgbClr val="FF0000"/>
              </a:solidFill>
            </a:endParaRPr>
          </a:p>
          <a:p>
            <a:r>
              <a:rPr lang="en-US" altLang="ja-JP" sz="2000" b="1" dirty="0" smtClean="0">
                <a:solidFill>
                  <a:srgbClr val="FF0000"/>
                </a:solidFill>
              </a:rPr>
              <a:t>LOOP</a:t>
            </a:r>
          </a:p>
          <a:p>
            <a:r>
              <a:rPr kumimoji="1" lang="en-US" altLang="ja-JP" sz="2000" dirty="0" smtClean="0">
                <a:solidFill>
                  <a:schemeClr val="tx1"/>
                </a:solidFill>
              </a:rPr>
              <a:t>next(): Object</a:t>
            </a:r>
          </a:p>
          <a:p>
            <a:r>
              <a:rPr lang="en-US" altLang="ja-JP" sz="2000" b="1" dirty="0" err="1" smtClean="0">
                <a:solidFill>
                  <a:srgbClr val="7030A0"/>
                </a:solidFill>
              </a:rPr>
              <a:t>isActive</a:t>
            </a:r>
            <a:r>
              <a:rPr lang="en-US" altLang="ja-JP" sz="2000" b="1" dirty="0" smtClean="0">
                <a:solidFill>
                  <a:srgbClr val="7030A0"/>
                </a:solidFill>
              </a:rPr>
              <a:t>(): </a:t>
            </a:r>
            <a:r>
              <a:rPr lang="en-US" altLang="ja-JP" sz="2000" b="1" dirty="0" err="1" smtClean="0">
                <a:solidFill>
                  <a:srgbClr val="7030A0"/>
                </a:solidFill>
              </a:rPr>
              <a:t>boolean</a:t>
            </a:r>
            <a:endParaRPr kumimoji="1" lang="en-US" altLang="ja-JP" sz="2000" b="1" dirty="0" smtClean="0">
              <a:solidFill>
                <a:srgbClr val="7030A0"/>
              </a:solidFill>
            </a:endParaRPr>
          </a:p>
          <a:p>
            <a:r>
              <a:rPr lang="en-US" altLang="ja-JP" sz="2000" b="1" dirty="0" smtClean="0">
                <a:solidFill>
                  <a:srgbClr val="7030A0"/>
                </a:solidFill>
              </a:rPr>
              <a:t>IF</a:t>
            </a:r>
            <a:endParaRPr kumimoji="1" lang="en-US" altLang="ja-JP" sz="2000" b="1" dirty="0" smtClean="0">
              <a:solidFill>
                <a:srgbClr val="7030A0"/>
              </a:solidFill>
            </a:endParaRPr>
          </a:p>
          <a:p>
            <a:r>
              <a:rPr lang="en-US" altLang="ja-JP" sz="2000" dirty="0" err="1" smtClean="0">
                <a:solidFill>
                  <a:schemeClr val="tx1"/>
                </a:solidFill>
              </a:rPr>
              <a:t>foo</a:t>
            </a:r>
            <a:r>
              <a:rPr lang="en-US" altLang="ja-JP" sz="2000" dirty="0" smtClean="0">
                <a:solidFill>
                  <a:schemeClr val="tx1"/>
                </a:solidFill>
              </a:rPr>
              <a:t>() : void</a:t>
            </a:r>
          </a:p>
          <a:p>
            <a:r>
              <a:rPr lang="en-US" altLang="ja-JP" sz="2000" b="1" dirty="0" smtClean="0">
                <a:solidFill>
                  <a:srgbClr val="7030A0"/>
                </a:solidFill>
              </a:rPr>
              <a:t>END-IF</a:t>
            </a:r>
          </a:p>
          <a:p>
            <a:r>
              <a:rPr kumimoji="1" lang="en-US" altLang="ja-JP" sz="2000" b="1" dirty="0" err="1" smtClean="0">
                <a:solidFill>
                  <a:srgbClr val="FF0000"/>
                </a:solidFill>
              </a:rPr>
              <a:t>hasNext</a:t>
            </a:r>
            <a:r>
              <a:rPr kumimoji="1" lang="en-US" altLang="ja-JP" sz="2000" b="1" dirty="0" smtClean="0">
                <a:solidFill>
                  <a:srgbClr val="FF0000"/>
                </a:solidFill>
              </a:rPr>
              <a:t>(): </a:t>
            </a:r>
            <a:r>
              <a:rPr kumimoji="1" lang="en-US" altLang="ja-JP" sz="2000" b="1" dirty="0" err="1" smtClean="0">
                <a:solidFill>
                  <a:srgbClr val="FF0000"/>
                </a:solidFill>
              </a:rPr>
              <a:t>boolean</a:t>
            </a:r>
            <a:endParaRPr kumimoji="1" lang="en-US" altLang="ja-JP" sz="2000" b="1" dirty="0" smtClean="0">
              <a:solidFill>
                <a:srgbClr val="FF0000"/>
              </a:solidFill>
            </a:endParaRPr>
          </a:p>
          <a:p>
            <a:r>
              <a:rPr kumimoji="1" lang="en-US" altLang="ja-JP" sz="2000" b="1" dirty="0" smtClean="0">
                <a:solidFill>
                  <a:srgbClr val="FF0000"/>
                </a:solidFill>
              </a:rPr>
              <a:t>END-LOOP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850" y="3841767"/>
            <a:ext cx="8569325" cy="2444753"/>
          </a:xfrm>
          <a:prstGeom prst="rect">
            <a:avLst/>
          </a:prstGeom>
        </p:spPr>
        <p:txBody>
          <a:bodyPr/>
          <a:lstStyle/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sym typeface="Wingdings" pitchFamily="2" charset="2"/>
              </a:rPr>
              <a:t>M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ethod call elements,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400" kern="0" dirty="0" smtClean="0"/>
              <a:t>method signature without class name</a:t>
            </a:r>
            <a:endParaRPr lang="en-US" altLang="ja-JP" sz="2800" kern="0" dirty="0" smtClean="0"/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800" kern="0" dirty="0" smtClean="0"/>
              <a:t>LOOP/END-LOOP elements, and </a:t>
            </a:r>
          </a:p>
          <a:p>
            <a:pPr marL="285750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800" kern="0" dirty="0" smtClean="0"/>
              <a:t>IF/ELSE/END-IF </a:t>
            </a:r>
            <a:r>
              <a:rPr kumimoji="1" lang="en-US" altLang="ja-JP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elements.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p"/>
              <a:defRPr/>
            </a:pPr>
            <a:r>
              <a:rPr lang="en-US" altLang="ja-JP" sz="2400" kern="0" dirty="0" smtClean="0"/>
              <a:t>Maintaining statement-to-element mapping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71472" y="1428736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Java Source Code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60886" y="1416594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mtClean="0"/>
              <a:t>Normalized Sequence</a:t>
            </a:r>
            <a:endParaRPr kumimoji="1" lang="ja-JP" altLang="en-US" dirty="0"/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58" y="115888"/>
            <a:ext cx="8501122" cy="865187"/>
          </a:xfrm>
        </p:spPr>
        <p:txBody>
          <a:bodyPr/>
          <a:lstStyle/>
          <a:p>
            <a:r>
              <a:rPr lang="en-US" altLang="ja-JP" sz="3600" dirty="0" smtClean="0"/>
              <a:t>Pattern Mining with </a:t>
            </a:r>
            <a:r>
              <a:rPr lang="en-US" altLang="ja-JP" sz="3600" dirty="0" err="1" smtClean="0"/>
              <a:t>PrefixSpan</a:t>
            </a:r>
            <a:r>
              <a:rPr lang="en-US" altLang="ja-JP" sz="3600" dirty="0" smtClean="0"/>
              <a:t> </a:t>
            </a:r>
            <a:r>
              <a:rPr lang="en-US" altLang="ja-JP" sz="2000" dirty="0" smtClean="0"/>
              <a:t>[Pei, 2004]</a:t>
            </a:r>
            <a:endParaRPr lang="ja-JP" altLang="en-US" sz="3600" baseline="30000" dirty="0"/>
          </a:p>
        </p:txBody>
      </p:sp>
      <p:sp>
        <p:nvSpPr>
          <p:cNvPr id="153742" name="Rectangle 142"/>
          <p:cNvSpPr>
            <a:spLocks noGrp="1" noChangeArrowheads="1"/>
          </p:cNvSpPr>
          <p:nvPr>
            <p:ph type="body" idx="1"/>
          </p:nvPr>
        </p:nvSpPr>
        <p:spPr>
          <a:xfrm>
            <a:off x="142875" y="1557339"/>
            <a:ext cx="2428861" cy="800091"/>
          </a:xfrm>
          <a:solidFill>
            <a:srgbClr val="FFFFFF"/>
          </a:solidFill>
          <a:ln>
            <a:solidFill>
              <a:schemeClr val="tx1"/>
            </a:solidFill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/>
              <a:t>Parameter: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b="1" dirty="0" err="1" smtClean="0"/>
              <a:t>min_support</a:t>
            </a:r>
            <a:r>
              <a:rPr lang="en-US" altLang="ja-JP" sz="2000" b="1" dirty="0" smtClean="0"/>
              <a:t> = 2</a:t>
            </a:r>
            <a:endParaRPr lang="ja-JP" altLang="en-US" sz="2000" b="1" dirty="0"/>
          </a:p>
        </p:txBody>
      </p:sp>
      <p:sp>
        <p:nvSpPr>
          <p:cNvPr id="153656" name="Rectangle 56"/>
          <p:cNvSpPr>
            <a:spLocks noChangeArrowheads="1"/>
          </p:cNvSpPr>
          <p:nvPr/>
        </p:nvSpPr>
        <p:spPr bwMode="auto">
          <a:xfrm>
            <a:off x="1760538" y="2851150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  d</a:t>
            </a:r>
          </a:p>
        </p:txBody>
      </p:sp>
      <p:sp>
        <p:nvSpPr>
          <p:cNvPr id="153657" name="Rectangle 57"/>
          <p:cNvSpPr>
            <a:spLocks noChangeArrowheads="1"/>
          </p:cNvSpPr>
          <p:nvPr/>
        </p:nvSpPr>
        <p:spPr bwMode="auto">
          <a:xfrm>
            <a:off x="1760538" y="32845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  c</a:t>
            </a:r>
          </a:p>
        </p:txBody>
      </p:sp>
      <p:sp>
        <p:nvSpPr>
          <p:cNvPr id="153658" name="Rectangle 58"/>
          <p:cNvSpPr>
            <a:spLocks noChangeArrowheads="1"/>
          </p:cNvSpPr>
          <p:nvPr/>
        </p:nvSpPr>
        <p:spPr bwMode="auto">
          <a:xfrm>
            <a:off x="1760538" y="37163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b  a</a:t>
            </a:r>
          </a:p>
        </p:txBody>
      </p:sp>
      <p:sp>
        <p:nvSpPr>
          <p:cNvPr id="153659" name="Rectangle 59"/>
          <p:cNvSpPr>
            <a:spLocks noChangeArrowheads="1"/>
          </p:cNvSpPr>
          <p:nvPr/>
        </p:nvSpPr>
        <p:spPr bwMode="auto">
          <a:xfrm>
            <a:off x="1760538" y="414813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a  b</a:t>
            </a:r>
          </a:p>
        </p:txBody>
      </p:sp>
      <p:sp>
        <p:nvSpPr>
          <p:cNvPr id="153660" name="Line 60"/>
          <p:cNvSpPr>
            <a:spLocks noChangeShapeType="1"/>
          </p:cNvSpPr>
          <p:nvPr/>
        </p:nvSpPr>
        <p:spPr bwMode="auto">
          <a:xfrm flipV="1">
            <a:off x="3416300" y="2633663"/>
            <a:ext cx="647700" cy="574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1" name="Text Box 61"/>
          <p:cNvSpPr txBox="1">
            <a:spLocks noChangeArrowheads="1"/>
          </p:cNvSpPr>
          <p:nvPr/>
        </p:nvSpPr>
        <p:spPr bwMode="auto">
          <a:xfrm>
            <a:off x="3544888" y="26257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</a:t>
            </a:r>
          </a:p>
        </p:txBody>
      </p:sp>
      <p:sp>
        <p:nvSpPr>
          <p:cNvPr id="153662" name="AutoShape 62"/>
          <p:cNvSpPr>
            <a:spLocks noChangeArrowheads="1"/>
          </p:cNvSpPr>
          <p:nvPr/>
        </p:nvSpPr>
        <p:spPr bwMode="auto">
          <a:xfrm>
            <a:off x="1142977" y="4867276"/>
            <a:ext cx="2286015" cy="704864"/>
          </a:xfrm>
          <a:prstGeom prst="wedgeRoundRectCallout">
            <a:avLst>
              <a:gd name="adj1" fmla="val 30870"/>
              <a:gd name="adj2" fmla="val -10394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#instances</a:t>
            </a:r>
          </a:p>
          <a:p>
            <a:pPr algn="ctr"/>
            <a:r>
              <a:rPr lang="en-US" altLang="ja-JP" sz="1600" dirty="0" smtClean="0"/>
              <a:t>of length-1 patterns</a:t>
            </a:r>
            <a:endParaRPr lang="ja-JP" altLang="en-US" sz="1600" dirty="0"/>
          </a:p>
        </p:txBody>
      </p:sp>
      <p:sp>
        <p:nvSpPr>
          <p:cNvPr id="153663" name="AutoShape 63"/>
          <p:cNvSpPr>
            <a:spLocks noChangeArrowheads="1"/>
          </p:cNvSpPr>
          <p:nvPr/>
        </p:nvSpPr>
        <p:spPr bwMode="auto">
          <a:xfrm>
            <a:off x="2643174" y="1357298"/>
            <a:ext cx="3357586" cy="428628"/>
          </a:xfrm>
          <a:prstGeom prst="wedgeRoundRectCallout">
            <a:avLst>
              <a:gd name="adj1" fmla="val -16497"/>
              <a:gd name="adj2" fmla="val 24432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Extract suffix sequences of  “a”</a:t>
            </a:r>
            <a:endParaRPr lang="ja-JP" altLang="en-US" sz="1600" dirty="0"/>
          </a:p>
        </p:txBody>
      </p:sp>
      <p:sp>
        <p:nvSpPr>
          <p:cNvPr id="153665" name="Line 65"/>
          <p:cNvSpPr>
            <a:spLocks noChangeShapeType="1"/>
          </p:cNvSpPr>
          <p:nvPr/>
        </p:nvSpPr>
        <p:spPr bwMode="auto">
          <a:xfrm flipV="1">
            <a:off x="3416300" y="3794117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6" name="Text Box 66"/>
          <p:cNvSpPr txBox="1">
            <a:spLocks noChangeArrowheads="1"/>
          </p:cNvSpPr>
          <p:nvPr/>
        </p:nvSpPr>
        <p:spPr bwMode="auto">
          <a:xfrm>
            <a:off x="3560763" y="3502017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b</a:t>
            </a:r>
          </a:p>
        </p:txBody>
      </p:sp>
      <p:sp>
        <p:nvSpPr>
          <p:cNvPr id="153667" name="Line 67"/>
          <p:cNvSpPr>
            <a:spLocks noChangeShapeType="1"/>
          </p:cNvSpPr>
          <p:nvPr/>
        </p:nvSpPr>
        <p:spPr bwMode="auto">
          <a:xfrm>
            <a:off x="3416300" y="4156067"/>
            <a:ext cx="720725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68" name="Text Box 68"/>
          <p:cNvSpPr txBox="1">
            <a:spLocks noChangeArrowheads="1"/>
          </p:cNvSpPr>
          <p:nvPr/>
        </p:nvSpPr>
        <p:spPr bwMode="auto">
          <a:xfrm>
            <a:off x="3560763" y="4011605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c</a:t>
            </a:r>
          </a:p>
        </p:txBody>
      </p:sp>
      <p:sp>
        <p:nvSpPr>
          <p:cNvPr id="153673" name="Rectangle 73"/>
          <p:cNvSpPr>
            <a:spLocks noChangeArrowheads="1"/>
          </p:cNvSpPr>
          <p:nvPr/>
        </p:nvSpPr>
        <p:spPr bwMode="auto">
          <a:xfrm>
            <a:off x="4208463" y="19161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 d</a:t>
            </a:r>
          </a:p>
        </p:txBody>
      </p:sp>
      <p:sp>
        <p:nvSpPr>
          <p:cNvPr id="153674" name="Rectangle 74"/>
          <p:cNvSpPr>
            <a:spLocks noChangeArrowheads="1"/>
          </p:cNvSpPr>
          <p:nvPr/>
        </p:nvSpPr>
        <p:spPr bwMode="auto">
          <a:xfrm>
            <a:off x="4208463" y="23479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c</a:t>
            </a:r>
          </a:p>
        </p:txBody>
      </p:sp>
      <p:sp>
        <p:nvSpPr>
          <p:cNvPr id="153675" name="Rectangle 75"/>
          <p:cNvSpPr>
            <a:spLocks noChangeArrowheads="1"/>
          </p:cNvSpPr>
          <p:nvPr/>
        </p:nvSpPr>
        <p:spPr bwMode="auto">
          <a:xfrm>
            <a:off x="4208463" y="2779713"/>
            <a:ext cx="936625" cy="3571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676" name="Rectangle 76"/>
          <p:cNvSpPr>
            <a:spLocks noChangeArrowheads="1"/>
          </p:cNvSpPr>
          <p:nvPr/>
        </p:nvSpPr>
        <p:spPr bwMode="auto">
          <a:xfrm>
            <a:off x="4208463" y="3436930"/>
            <a:ext cx="936625" cy="355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77" name="Rectangle 77"/>
          <p:cNvSpPr>
            <a:spLocks noChangeArrowheads="1"/>
          </p:cNvSpPr>
          <p:nvPr/>
        </p:nvSpPr>
        <p:spPr bwMode="auto">
          <a:xfrm>
            <a:off x="4208463" y="3868730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</a:t>
            </a:r>
          </a:p>
        </p:txBody>
      </p:sp>
      <p:sp>
        <p:nvSpPr>
          <p:cNvPr id="153678" name="Rectangle 78"/>
          <p:cNvSpPr>
            <a:spLocks noChangeArrowheads="1"/>
          </p:cNvSpPr>
          <p:nvPr/>
        </p:nvSpPr>
        <p:spPr bwMode="auto">
          <a:xfrm>
            <a:off x="4208463" y="4662481"/>
            <a:ext cx="936625" cy="3571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679" name="Rectangle 79"/>
          <p:cNvSpPr>
            <a:spLocks noChangeArrowheads="1"/>
          </p:cNvSpPr>
          <p:nvPr/>
        </p:nvSpPr>
        <p:spPr bwMode="auto">
          <a:xfrm>
            <a:off x="4208463" y="5091106"/>
            <a:ext cx="936625" cy="3603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b  a</a:t>
            </a:r>
          </a:p>
        </p:txBody>
      </p:sp>
      <p:sp>
        <p:nvSpPr>
          <p:cNvPr id="153687" name="Line 87"/>
          <p:cNvSpPr>
            <a:spLocks noChangeShapeType="1"/>
          </p:cNvSpPr>
          <p:nvPr/>
        </p:nvSpPr>
        <p:spPr bwMode="auto">
          <a:xfrm flipV="1">
            <a:off x="5792788" y="2276475"/>
            <a:ext cx="792162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88" name="Text Box 88"/>
          <p:cNvSpPr txBox="1">
            <a:spLocks noChangeArrowheads="1"/>
          </p:cNvSpPr>
          <p:nvPr/>
        </p:nvSpPr>
        <p:spPr bwMode="auto">
          <a:xfrm>
            <a:off x="5937250" y="2052638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b </a:t>
            </a:r>
          </a:p>
        </p:txBody>
      </p:sp>
      <p:sp>
        <p:nvSpPr>
          <p:cNvPr id="153689" name="Line 89"/>
          <p:cNvSpPr>
            <a:spLocks noChangeShapeType="1"/>
          </p:cNvSpPr>
          <p:nvPr/>
        </p:nvSpPr>
        <p:spPr bwMode="auto">
          <a:xfrm>
            <a:off x="5792788" y="2779713"/>
            <a:ext cx="792162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692" name="Rectangle 92"/>
          <p:cNvSpPr>
            <a:spLocks noChangeArrowheads="1"/>
          </p:cNvSpPr>
          <p:nvPr/>
        </p:nvSpPr>
        <p:spPr bwMode="auto">
          <a:xfrm>
            <a:off x="6656388" y="2058988"/>
            <a:ext cx="936625" cy="3603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</a:t>
            </a:r>
          </a:p>
        </p:txBody>
      </p:sp>
      <p:sp>
        <p:nvSpPr>
          <p:cNvPr id="153693" name="AutoShape 93"/>
          <p:cNvSpPr>
            <a:spLocks noChangeArrowheads="1"/>
          </p:cNvSpPr>
          <p:nvPr/>
        </p:nvSpPr>
        <p:spPr bwMode="auto">
          <a:xfrm>
            <a:off x="2768600" y="2851150"/>
            <a:ext cx="504825" cy="16573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4</a:t>
            </a:r>
          </a:p>
          <a:p>
            <a:pPr algn="ctr"/>
            <a:r>
              <a:rPr lang="en-US" altLang="ja-JP"/>
              <a:t>b : 3</a:t>
            </a:r>
          </a:p>
          <a:p>
            <a:pPr algn="ctr"/>
            <a:r>
              <a:rPr lang="en-US" altLang="ja-JP"/>
              <a:t>c : 3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2840038" y="4003675"/>
            <a:ext cx="360362" cy="215900"/>
            <a:chOff x="3424" y="2432"/>
            <a:chExt cx="227" cy="227"/>
          </a:xfrm>
        </p:grpSpPr>
        <p:sp>
          <p:nvSpPr>
            <p:cNvPr id="153680" name="Line 8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81" name="Line 8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694" name="AutoShape 94"/>
          <p:cNvSpPr>
            <a:spLocks noChangeArrowheads="1"/>
          </p:cNvSpPr>
          <p:nvPr/>
        </p:nvSpPr>
        <p:spPr bwMode="auto">
          <a:xfrm>
            <a:off x="5216525" y="1916113"/>
            <a:ext cx="504825" cy="12255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2</a:t>
            </a:r>
          </a:p>
          <a:p>
            <a:pPr algn="ctr"/>
            <a:r>
              <a:rPr lang="en-US" altLang="ja-JP"/>
              <a:t>c : 2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5287963" y="2838450"/>
            <a:ext cx="360362" cy="215900"/>
            <a:chOff x="3424" y="2432"/>
            <a:chExt cx="227" cy="227"/>
          </a:xfrm>
        </p:grpSpPr>
        <p:sp>
          <p:nvSpPr>
            <p:cNvPr id="153696" name="Line 9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97" name="Line 9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5286375" y="2032000"/>
            <a:ext cx="360363" cy="215900"/>
            <a:chOff x="3424" y="2432"/>
            <a:chExt cx="227" cy="227"/>
          </a:xfrm>
        </p:grpSpPr>
        <p:sp>
          <p:nvSpPr>
            <p:cNvPr id="153699" name="Line 9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0" name="Line 10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01" name="Text Box 101"/>
          <p:cNvSpPr txBox="1">
            <a:spLocks noChangeArrowheads="1"/>
          </p:cNvSpPr>
          <p:nvPr/>
        </p:nvSpPr>
        <p:spPr bwMode="auto">
          <a:xfrm>
            <a:off x="5959475" y="255746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 c </a:t>
            </a:r>
          </a:p>
        </p:txBody>
      </p:sp>
      <p:sp>
        <p:nvSpPr>
          <p:cNvPr id="153702" name="Rectangle 102"/>
          <p:cNvSpPr>
            <a:spLocks noChangeArrowheads="1"/>
          </p:cNvSpPr>
          <p:nvPr/>
        </p:nvSpPr>
        <p:spPr bwMode="auto">
          <a:xfrm>
            <a:off x="6656388" y="2781300"/>
            <a:ext cx="936625" cy="3587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</a:t>
            </a:r>
          </a:p>
        </p:txBody>
      </p:sp>
      <p:sp>
        <p:nvSpPr>
          <p:cNvPr id="153703" name="AutoShape 103"/>
          <p:cNvSpPr>
            <a:spLocks noChangeArrowheads="1"/>
          </p:cNvSpPr>
          <p:nvPr/>
        </p:nvSpPr>
        <p:spPr bwMode="auto">
          <a:xfrm>
            <a:off x="7664450" y="2779713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 : 1</a:t>
            </a:r>
          </a:p>
        </p:txBody>
      </p:sp>
      <p:sp>
        <p:nvSpPr>
          <p:cNvPr id="153704" name="AutoShape 104"/>
          <p:cNvSpPr>
            <a:spLocks noChangeArrowheads="1"/>
          </p:cNvSpPr>
          <p:nvPr/>
        </p:nvSpPr>
        <p:spPr bwMode="auto">
          <a:xfrm>
            <a:off x="7664450" y="2058988"/>
            <a:ext cx="504825" cy="3603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5" name="Group 105"/>
          <p:cNvGrpSpPr>
            <a:grpSpLocks/>
          </p:cNvGrpSpPr>
          <p:nvPr/>
        </p:nvGrpSpPr>
        <p:grpSpPr bwMode="auto">
          <a:xfrm>
            <a:off x="7737475" y="2132013"/>
            <a:ext cx="360363" cy="215900"/>
            <a:chOff x="3424" y="2432"/>
            <a:chExt cx="227" cy="227"/>
          </a:xfrm>
        </p:grpSpPr>
        <p:sp>
          <p:nvSpPr>
            <p:cNvPr id="153706" name="Line 10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07" name="Line 10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6" name="Group 108"/>
          <p:cNvGrpSpPr>
            <a:grpSpLocks/>
          </p:cNvGrpSpPr>
          <p:nvPr/>
        </p:nvGrpSpPr>
        <p:grpSpPr bwMode="auto">
          <a:xfrm>
            <a:off x="7735888" y="2851150"/>
            <a:ext cx="360362" cy="215900"/>
            <a:chOff x="3424" y="2432"/>
            <a:chExt cx="227" cy="227"/>
          </a:xfrm>
        </p:grpSpPr>
        <p:sp>
          <p:nvSpPr>
            <p:cNvPr id="153709" name="Line 109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0" name="Line 110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1" name="AutoShape 111"/>
          <p:cNvSpPr>
            <a:spLocks noChangeArrowheads="1"/>
          </p:cNvSpPr>
          <p:nvPr/>
        </p:nvSpPr>
        <p:spPr bwMode="auto">
          <a:xfrm>
            <a:off x="5216525" y="3436930"/>
            <a:ext cx="504825" cy="7921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c : 1</a:t>
            </a:r>
          </a:p>
        </p:txBody>
      </p:sp>
      <p:grpSp>
        <p:nvGrpSpPr>
          <p:cNvPr id="7" name="Group 112"/>
          <p:cNvGrpSpPr>
            <a:grpSpLocks/>
          </p:cNvGrpSpPr>
          <p:nvPr/>
        </p:nvGrpSpPr>
        <p:grpSpPr bwMode="auto">
          <a:xfrm>
            <a:off x="5287963" y="3594092"/>
            <a:ext cx="360362" cy="215900"/>
            <a:chOff x="3424" y="2432"/>
            <a:chExt cx="227" cy="227"/>
          </a:xfrm>
        </p:grpSpPr>
        <p:sp>
          <p:nvSpPr>
            <p:cNvPr id="153713" name="Line 11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4" name="Line 11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8" name="Group 115"/>
          <p:cNvGrpSpPr>
            <a:grpSpLocks/>
          </p:cNvGrpSpPr>
          <p:nvPr/>
        </p:nvGrpSpPr>
        <p:grpSpPr bwMode="auto">
          <a:xfrm>
            <a:off x="5287963" y="3883017"/>
            <a:ext cx="360362" cy="215900"/>
            <a:chOff x="3424" y="2432"/>
            <a:chExt cx="227" cy="227"/>
          </a:xfrm>
        </p:grpSpPr>
        <p:sp>
          <p:nvSpPr>
            <p:cNvPr id="153716" name="Line 11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17" name="Line 11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18" name="AutoShape 118"/>
          <p:cNvSpPr>
            <a:spLocks noChangeArrowheads="1"/>
          </p:cNvSpPr>
          <p:nvPr/>
        </p:nvSpPr>
        <p:spPr bwMode="auto">
          <a:xfrm>
            <a:off x="5216525" y="4657719"/>
            <a:ext cx="504825" cy="79375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: 1</a:t>
            </a:r>
          </a:p>
          <a:p>
            <a:pPr algn="ctr"/>
            <a:r>
              <a:rPr lang="en-US" altLang="ja-JP"/>
              <a:t>b : 1</a:t>
            </a:r>
          </a:p>
          <a:p>
            <a:pPr algn="ctr"/>
            <a:r>
              <a:rPr lang="en-US" altLang="ja-JP"/>
              <a:t>d : 1</a:t>
            </a:r>
          </a:p>
        </p:txBody>
      </p:sp>
      <p:grpSp>
        <p:nvGrpSpPr>
          <p:cNvPr id="9" name="Group 119"/>
          <p:cNvGrpSpPr>
            <a:grpSpLocks/>
          </p:cNvGrpSpPr>
          <p:nvPr/>
        </p:nvGrpSpPr>
        <p:grpSpPr bwMode="auto">
          <a:xfrm>
            <a:off x="5287963" y="4702169"/>
            <a:ext cx="360362" cy="215900"/>
            <a:chOff x="3424" y="2432"/>
            <a:chExt cx="227" cy="227"/>
          </a:xfrm>
        </p:grpSpPr>
        <p:sp>
          <p:nvSpPr>
            <p:cNvPr id="153720" name="Line 120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1" name="Line 121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Group 122"/>
          <p:cNvGrpSpPr>
            <a:grpSpLocks/>
          </p:cNvGrpSpPr>
          <p:nvPr/>
        </p:nvGrpSpPr>
        <p:grpSpPr bwMode="auto">
          <a:xfrm>
            <a:off x="5287963" y="4960931"/>
            <a:ext cx="360362" cy="215900"/>
            <a:chOff x="3424" y="2432"/>
            <a:chExt cx="227" cy="227"/>
          </a:xfrm>
        </p:grpSpPr>
        <p:sp>
          <p:nvSpPr>
            <p:cNvPr id="153723" name="Line 123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4" name="Line 124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" name="Group 125"/>
          <p:cNvGrpSpPr>
            <a:grpSpLocks/>
          </p:cNvGrpSpPr>
          <p:nvPr/>
        </p:nvGrpSpPr>
        <p:grpSpPr bwMode="auto">
          <a:xfrm>
            <a:off x="5287963" y="5219694"/>
            <a:ext cx="360362" cy="215900"/>
            <a:chOff x="3424" y="2432"/>
            <a:chExt cx="227" cy="227"/>
          </a:xfrm>
        </p:grpSpPr>
        <p:sp>
          <p:nvSpPr>
            <p:cNvPr id="153726" name="Line 126"/>
            <p:cNvSpPr>
              <a:spLocks noChangeShapeType="1"/>
            </p:cNvSpPr>
            <p:nvPr/>
          </p:nvSpPr>
          <p:spPr bwMode="auto">
            <a:xfrm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727" name="Line 127"/>
            <p:cNvSpPr>
              <a:spLocks noChangeShapeType="1"/>
            </p:cNvSpPr>
            <p:nvPr/>
          </p:nvSpPr>
          <p:spPr bwMode="auto">
            <a:xfrm flipV="1">
              <a:off x="3424" y="2432"/>
              <a:ext cx="227" cy="22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30" name="Oval 130"/>
          <p:cNvSpPr>
            <a:spLocks noChangeArrowheads="1"/>
          </p:cNvSpPr>
          <p:nvPr/>
        </p:nvSpPr>
        <p:spPr bwMode="auto">
          <a:xfrm>
            <a:off x="5937250" y="2058988"/>
            <a:ext cx="503238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1" name="Oval 131"/>
          <p:cNvSpPr>
            <a:spLocks noChangeArrowheads="1"/>
          </p:cNvSpPr>
          <p:nvPr/>
        </p:nvSpPr>
        <p:spPr bwMode="auto">
          <a:xfrm>
            <a:off x="5951538" y="2562225"/>
            <a:ext cx="503237" cy="36195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732" name="Rectangle 132"/>
          <p:cNvSpPr>
            <a:spLocks noChangeArrowheads="1"/>
          </p:cNvSpPr>
          <p:nvPr/>
        </p:nvSpPr>
        <p:spPr bwMode="auto">
          <a:xfrm>
            <a:off x="6804025" y="4364038"/>
            <a:ext cx="938213" cy="36036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b</a:t>
            </a:r>
          </a:p>
        </p:txBody>
      </p:sp>
      <p:sp>
        <p:nvSpPr>
          <p:cNvPr id="153735" name="Text Box 135"/>
          <p:cNvSpPr txBox="1">
            <a:spLocks noChangeArrowheads="1"/>
          </p:cNvSpPr>
          <p:nvPr/>
        </p:nvSpPr>
        <p:spPr bwMode="auto">
          <a:xfrm>
            <a:off x="7165975" y="3636963"/>
            <a:ext cx="13003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dirty="0" smtClean="0"/>
              <a:t>The Result</a:t>
            </a:r>
            <a:endParaRPr lang="ja-JP" altLang="en-US" dirty="0"/>
          </a:p>
        </p:txBody>
      </p:sp>
      <p:sp>
        <p:nvSpPr>
          <p:cNvPr id="153737" name="Rectangle 137"/>
          <p:cNvSpPr>
            <a:spLocks noChangeArrowheads="1"/>
          </p:cNvSpPr>
          <p:nvPr/>
        </p:nvSpPr>
        <p:spPr bwMode="auto">
          <a:xfrm>
            <a:off x="7742238" y="4365625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38" name="Rectangle 138"/>
          <p:cNvSpPr>
            <a:spLocks noChangeArrowheads="1"/>
          </p:cNvSpPr>
          <p:nvPr/>
        </p:nvSpPr>
        <p:spPr bwMode="auto">
          <a:xfrm>
            <a:off x="6804025" y="4724400"/>
            <a:ext cx="938213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a  c</a:t>
            </a:r>
          </a:p>
        </p:txBody>
      </p:sp>
      <p:sp>
        <p:nvSpPr>
          <p:cNvPr id="153739" name="Rectangle 139"/>
          <p:cNvSpPr>
            <a:spLocks noChangeArrowheads="1"/>
          </p:cNvSpPr>
          <p:nvPr/>
        </p:nvSpPr>
        <p:spPr bwMode="auto">
          <a:xfrm>
            <a:off x="7742238" y="4725988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2</a:t>
            </a:r>
          </a:p>
        </p:txBody>
      </p:sp>
      <p:sp>
        <p:nvSpPr>
          <p:cNvPr id="153740" name="Rectangle 140"/>
          <p:cNvSpPr>
            <a:spLocks noChangeArrowheads="1"/>
          </p:cNvSpPr>
          <p:nvPr/>
        </p:nvSpPr>
        <p:spPr bwMode="auto">
          <a:xfrm>
            <a:off x="6805613" y="4003675"/>
            <a:ext cx="938212" cy="360363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Pattern</a:t>
            </a:r>
            <a:endParaRPr lang="ja-JP" altLang="en-US" u="sng" dirty="0"/>
          </a:p>
        </p:txBody>
      </p:sp>
      <p:sp>
        <p:nvSpPr>
          <p:cNvPr id="153741" name="Rectangle 141"/>
          <p:cNvSpPr>
            <a:spLocks noChangeArrowheads="1"/>
          </p:cNvSpPr>
          <p:nvPr/>
        </p:nvSpPr>
        <p:spPr bwMode="auto">
          <a:xfrm>
            <a:off x="7743825" y="4005263"/>
            <a:ext cx="1009650" cy="35877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u="sng" dirty="0" smtClean="0"/>
              <a:t>Support</a:t>
            </a:r>
            <a:endParaRPr lang="ja-JP" altLang="en-US" u="sng" dirty="0"/>
          </a:p>
        </p:txBody>
      </p:sp>
      <p:sp>
        <p:nvSpPr>
          <p:cNvPr id="153733" name="Line 133"/>
          <p:cNvSpPr>
            <a:spLocks noChangeShapeType="1"/>
          </p:cNvSpPr>
          <p:nvPr/>
        </p:nvSpPr>
        <p:spPr bwMode="auto">
          <a:xfrm>
            <a:off x="6440488" y="2492375"/>
            <a:ext cx="647700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53734" name="Line 134"/>
          <p:cNvSpPr>
            <a:spLocks noChangeShapeType="1"/>
          </p:cNvSpPr>
          <p:nvPr/>
        </p:nvSpPr>
        <p:spPr bwMode="auto">
          <a:xfrm>
            <a:off x="6153150" y="2924175"/>
            <a:ext cx="935038" cy="1943100"/>
          </a:xfrm>
          <a:prstGeom prst="line">
            <a:avLst/>
          </a:prstGeom>
          <a:noFill/>
          <a:ln w="38100">
            <a:solidFill>
              <a:srgbClr val="0000FF"/>
            </a:solidFill>
            <a:prstDash val="dash"/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28596" y="3425611"/>
            <a:ext cx="1223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Sequence</a:t>
            </a:r>
          </a:p>
          <a:p>
            <a:r>
              <a:rPr lang="en-US" altLang="ja-JP" dirty="0" smtClean="0"/>
              <a:t>Database</a:t>
            </a:r>
            <a:endParaRPr kumimoji="1" lang="ja-JP" altLang="en-US" dirty="0"/>
          </a:p>
        </p:txBody>
      </p:sp>
      <p:sp>
        <p:nvSpPr>
          <p:cNvPr id="77" name="AutoShape 62"/>
          <p:cNvSpPr>
            <a:spLocks noChangeArrowheads="1"/>
          </p:cNvSpPr>
          <p:nvPr/>
        </p:nvSpPr>
        <p:spPr bwMode="auto">
          <a:xfrm>
            <a:off x="3714744" y="5795970"/>
            <a:ext cx="2206648" cy="704864"/>
          </a:xfrm>
          <a:prstGeom prst="wedgeRoundRectCallout">
            <a:avLst>
              <a:gd name="adj1" fmla="val 30870"/>
              <a:gd name="adj2" fmla="val -103949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1600" dirty="0" smtClean="0"/>
              <a:t>#instances</a:t>
            </a:r>
          </a:p>
          <a:p>
            <a:pPr algn="ctr"/>
            <a:r>
              <a:rPr lang="en-US" altLang="ja-JP" sz="1600" dirty="0" smtClean="0"/>
              <a:t>of length-2 patterns</a:t>
            </a:r>
            <a:endParaRPr lang="ja-JP" altLang="en-US" sz="1600" dirty="0"/>
          </a:p>
        </p:txBody>
      </p:sp>
      <p:sp>
        <p:nvSpPr>
          <p:cNvPr id="78" name="スライド番号プレースホルダ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3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53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3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5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5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0" grpId="0" animBg="1"/>
      <p:bldP spid="153661" grpId="0"/>
      <p:bldP spid="153662" grpId="0" animBg="1"/>
      <p:bldP spid="153663" grpId="0" animBg="1"/>
      <p:bldP spid="153665" grpId="0" animBg="1"/>
      <p:bldP spid="153666" grpId="0"/>
      <p:bldP spid="153667" grpId="0" animBg="1"/>
      <p:bldP spid="153668" grpId="0"/>
      <p:bldP spid="153673" grpId="0" animBg="1"/>
      <p:bldP spid="153674" grpId="0" animBg="1"/>
      <p:bldP spid="153675" grpId="0" animBg="1"/>
      <p:bldP spid="153676" grpId="0" animBg="1"/>
      <p:bldP spid="153677" grpId="0" animBg="1"/>
      <p:bldP spid="153678" grpId="0" animBg="1"/>
      <p:bldP spid="153679" grpId="0" animBg="1"/>
      <p:bldP spid="153687" grpId="0" animBg="1"/>
      <p:bldP spid="153688" grpId="0"/>
      <p:bldP spid="153689" grpId="0" animBg="1"/>
      <p:bldP spid="153692" grpId="0" animBg="1"/>
      <p:bldP spid="153693" grpId="0" animBg="1"/>
      <p:bldP spid="153694" grpId="0" animBg="1"/>
      <p:bldP spid="153701" grpId="0"/>
      <p:bldP spid="153702" grpId="0" animBg="1"/>
      <p:bldP spid="153703" grpId="0" animBg="1"/>
      <p:bldP spid="153704" grpId="0" animBg="1"/>
      <p:bldP spid="153711" grpId="0" animBg="1"/>
      <p:bldP spid="153718" grpId="0" animBg="1"/>
      <p:bldP spid="153730" grpId="0" animBg="1"/>
      <p:bldP spid="153731" grpId="0" animBg="1"/>
      <p:bldP spid="153732" grpId="0" animBg="1"/>
      <p:bldP spid="153735" grpId="0"/>
      <p:bldP spid="153737" grpId="0" animBg="1"/>
      <p:bldP spid="153738" grpId="0" animBg="1"/>
      <p:bldP spid="153739" grpId="0" animBg="1"/>
      <p:bldP spid="153740" grpId="0" animBg="1"/>
      <p:bldP spid="153741" grpId="0" animBg="1"/>
      <p:bldP spid="153733" grpId="0" animBg="1"/>
      <p:bldP spid="153734" grpId="0" animBg="1"/>
      <p:bldP spid="7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Filtering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5016521"/>
          </a:xfrm>
        </p:spPr>
        <p:txBody>
          <a:bodyPr/>
          <a:lstStyle/>
          <a:p>
            <a:r>
              <a:rPr lang="en-US" altLang="ja-JP" dirty="0" smtClean="0"/>
              <a:t>A constraint for control statements:</a:t>
            </a:r>
          </a:p>
          <a:p>
            <a:pPr lvl="1">
              <a:buNone/>
            </a:pPr>
            <a:r>
              <a:rPr lang="en-US" altLang="ja-JP" dirty="0" smtClean="0"/>
              <a:t>If a pattern includes a LOOP/IF element,</a:t>
            </a:r>
          </a:p>
          <a:p>
            <a:pPr lvl="1">
              <a:buNone/>
            </a:pPr>
            <a:r>
              <a:rPr lang="en-US" altLang="ja-JP" dirty="0" smtClean="0"/>
              <a:t>the pattern must include its corresponding element </a:t>
            </a:r>
          </a:p>
          <a:p>
            <a:pPr lvl="1">
              <a:buNone/>
            </a:pPr>
            <a:r>
              <a:rPr lang="en-US" altLang="ja-JP" dirty="0" smtClean="0"/>
              <a:t>generated from the same control statement.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52" y="4071942"/>
            <a:ext cx="18085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/>
              <a:t>END-LOOP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43636" y="4286256"/>
            <a:ext cx="15199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b="1" i="1" dirty="0" smtClean="0">
                <a:solidFill>
                  <a:srgbClr val="FF0000"/>
                </a:solidFill>
              </a:rPr>
              <a:t>LOOP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71868" y="4500570"/>
            <a:ext cx="15199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  <a:p>
            <a:r>
              <a:rPr lang="en-US" altLang="ja-JP" sz="2400" dirty="0" smtClean="0"/>
              <a:t>next()</a:t>
            </a:r>
          </a:p>
          <a:p>
            <a:r>
              <a:rPr lang="en-US" altLang="ja-JP" sz="2400" dirty="0" err="1" smtClean="0"/>
              <a:t>hasNext</a:t>
            </a:r>
            <a:r>
              <a:rPr lang="en-US" altLang="ja-JP" sz="2400" dirty="0" smtClean="0"/>
              <a:t>()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000100" y="4071942"/>
            <a:ext cx="4214842" cy="20002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08660" y="5929330"/>
            <a:ext cx="2663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i="1" dirty="0" smtClean="0">
                <a:solidFill>
                  <a:srgbClr val="FF0000"/>
                </a:solidFill>
              </a:rPr>
              <a:t>END-LOOP is missing!</a:t>
            </a:r>
            <a:endParaRPr kumimoji="1" lang="ja-JP" altLang="en-US" b="1" i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14414" y="3714752"/>
            <a:ext cx="232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Well-formed patterns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93227" y="3714752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Malformed patterns</a:t>
            </a:r>
            <a:endParaRPr kumimoji="1" lang="ja-JP" altLang="en-US" dirty="0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Classifying Patterns into Groups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pattern implies various sub-patterns.</a:t>
            </a:r>
          </a:p>
          <a:p>
            <a:pPr lvl="1"/>
            <a:r>
              <a:rPr lang="en-US" altLang="ja-JP" dirty="0" smtClean="0"/>
              <a:t>[A, B, C, D] implies [A, B, C], [A, C, D], …</a:t>
            </a:r>
          </a:p>
          <a:p>
            <a:pPr lvl="2"/>
            <a:endParaRPr lang="en-US" altLang="ja-JP" dirty="0" smtClean="0"/>
          </a:p>
          <a:p>
            <a:r>
              <a:rPr lang="en-US" altLang="ja-JP" dirty="0" smtClean="0"/>
              <a:t>We classify such sub-</a:t>
            </a:r>
            <a:r>
              <a:rPr kumimoji="1" lang="en-US" altLang="ja-JP" dirty="0" smtClean="0"/>
              <a:t>patterns into a single pattern group.</a:t>
            </a:r>
          </a:p>
          <a:p>
            <a:pPr lvl="1"/>
            <a:r>
              <a:rPr kumimoji="1" lang="en-US" altLang="ja-JP" dirty="0" smtClean="0"/>
              <a:t>If an instance of a pattern overlaps with an instance of another pattern, </a:t>
            </a:r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kumimoji="1" lang="en-US" altLang="ja-JP" dirty="0" smtClean="0"/>
              <a:t>the patterns are classified into the same group.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ishio\Documents\Window Clippings\Fung (3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12850"/>
            <a:ext cx="8242300" cy="5645150"/>
          </a:xfrm>
          <a:prstGeom prst="rect">
            <a:avLst/>
          </a:prstGeom>
          <a:noFill/>
        </p:spPr>
      </p:pic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 screenshot of our tool</a:t>
            </a:r>
            <a:endParaRPr lang="ja-JP" altLang="en-US" dirty="0"/>
          </a:p>
        </p:txBody>
      </p:sp>
      <p:sp>
        <p:nvSpPr>
          <p:cNvPr id="445446" name="AutoShape 6"/>
          <p:cNvSpPr>
            <a:spLocks noChangeArrowheads="1"/>
          </p:cNvSpPr>
          <p:nvPr/>
        </p:nvSpPr>
        <p:spPr bwMode="auto">
          <a:xfrm>
            <a:off x="5715008" y="1857364"/>
            <a:ext cx="3024187" cy="863600"/>
          </a:xfrm>
          <a:prstGeom prst="wedgeRoundRectCallout">
            <a:avLst>
              <a:gd name="adj1" fmla="val -38560"/>
              <a:gd name="adj2" fmla="val 63894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b="1" dirty="0" smtClean="0"/>
              <a:t>Class Hierarchy View</a:t>
            </a:r>
            <a:endParaRPr lang="ja-JP" altLang="en-US" b="1" dirty="0" smtClean="0"/>
          </a:p>
          <a:p>
            <a:r>
              <a:rPr lang="en-US" altLang="ja-JP" b="1" dirty="0" smtClean="0"/>
              <a:t>highlights classes involving a pattern.</a:t>
            </a:r>
          </a:p>
        </p:txBody>
      </p:sp>
      <p:sp>
        <p:nvSpPr>
          <p:cNvPr id="445448" name="AutoShape 8"/>
          <p:cNvSpPr>
            <a:spLocks noChangeArrowheads="1"/>
          </p:cNvSpPr>
          <p:nvPr/>
        </p:nvSpPr>
        <p:spPr bwMode="auto">
          <a:xfrm>
            <a:off x="2857488" y="3143248"/>
            <a:ext cx="2000264" cy="936625"/>
          </a:xfrm>
          <a:prstGeom prst="wedgeRoundRectCallout">
            <a:avLst>
              <a:gd name="adj1" fmla="val -76427"/>
              <a:gd name="adj2" fmla="val -28405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b="1" dirty="0" smtClean="0"/>
              <a:t>Pattern Mining</a:t>
            </a:r>
          </a:p>
          <a:p>
            <a:r>
              <a:rPr lang="en-US" altLang="ja-JP" b="1" dirty="0" smtClean="0"/>
              <a:t>Configuration</a:t>
            </a:r>
            <a:endParaRPr lang="en-US" altLang="ja-JP" sz="1800" b="1" dirty="0" smtClean="0"/>
          </a:p>
        </p:txBody>
      </p:sp>
      <p:sp>
        <p:nvSpPr>
          <p:cNvPr id="445447" name="AutoShape 7"/>
          <p:cNvSpPr>
            <a:spLocks noChangeArrowheads="1"/>
          </p:cNvSpPr>
          <p:nvPr/>
        </p:nvSpPr>
        <p:spPr bwMode="auto">
          <a:xfrm>
            <a:off x="6429388" y="5421335"/>
            <a:ext cx="2500330" cy="1150937"/>
          </a:xfrm>
          <a:prstGeom prst="wedgeRoundRectCallout">
            <a:avLst>
              <a:gd name="adj1" fmla="val -52353"/>
              <a:gd name="adj2" fmla="val -72338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Source Code View</a:t>
            </a:r>
          </a:p>
          <a:p>
            <a:r>
              <a:rPr lang="en-US" altLang="ja-JP" b="1" dirty="0" smtClean="0"/>
              <a:t>indicates e</a:t>
            </a:r>
            <a:r>
              <a:rPr lang="en-US" altLang="ja-JP" sz="1800" b="1" dirty="0" smtClean="0"/>
              <a:t>lements of a pattern.</a:t>
            </a:r>
            <a:endParaRPr lang="ja-JP" altLang="en-US" sz="1800" b="1" dirty="0"/>
          </a:p>
        </p:txBody>
      </p:sp>
      <p:sp>
        <p:nvSpPr>
          <p:cNvPr id="445445" name="AutoShape 5"/>
          <p:cNvSpPr>
            <a:spLocks noChangeArrowheads="1"/>
          </p:cNvSpPr>
          <p:nvPr/>
        </p:nvSpPr>
        <p:spPr bwMode="auto">
          <a:xfrm>
            <a:off x="3143240" y="4357694"/>
            <a:ext cx="1857388" cy="722310"/>
          </a:xfrm>
          <a:prstGeom prst="wedgeRoundRectCallout">
            <a:avLst>
              <a:gd name="adj1" fmla="val -60498"/>
              <a:gd name="adj2" fmla="val 79960"/>
              <a:gd name="adj3" fmla="val 16667"/>
            </a:avLst>
          </a:prstGeom>
          <a:solidFill>
            <a:srgbClr val="FFFF99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altLang="ja-JP" sz="1800" b="1" dirty="0" smtClean="0"/>
              <a:t>The resultant patterns</a:t>
            </a:r>
            <a:endParaRPr lang="ja-JP" altLang="en-US" sz="1800" b="1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5159397"/>
          </a:xfrm>
        </p:spPr>
        <p:txBody>
          <a:bodyPr/>
          <a:lstStyle/>
          <a:p>
            <a:r>
              <a:rPr lang="ja-JP" altLang="en-US" sz="2800" dirty="0" smtClean="0"/>
              <a:t>再利用可能なソースコードの検索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コードを書かずに済むほうが良い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従来は，必要な機能に対応するコードを検索する</a:t>
            </a:r>
            <a:endParaRPr lang="en-US" altLang="ja-JP" sz="2400" dirty="0" smtClean="0"/>
          </a:p>
          <a:p>
            <a:endParaRPr lang="en-US" altLang="ja-JP" sz="1100" dirty="0" smtClean="0"/>
          </a:p>
          <a:p>
            <a:r>
              <a:rPr lang="ja-JP" altLang="en-US" sz="2800" dirty="0" smtClean="0"/>
              <a:t>品質の高いコードを検索可能とする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再利用の実績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複数のプロジェクトに登場している</a:t>
            </a:r>
            <a:endParaRPr lang="en-US" altLang="ja-JP" sz="2000" dirty="0" smtClean="0"/>
          </a:p>
          <a:p>
            <a:pPr lvl="1"/>
            <a:r>
              <a:rPr lang="ja-JP" altLang="en-US" sz="2400" dirty="0" smtClean="0"/>
              <a:t>動作実績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長期間変更されていない</a:t>
            </a:r>
            <a:endParaRPr lang="en-US" altLang="ja-JP" sz="2000" dirty="0" smtClean="0"/>
          </a:p>
          <a:p>
            <a:endParaRPr lang="en-US" altLang="ja-JP" sz="1100" dirty="0" smtClean="0"/>
          </a:p>
          <a:p>
            <a:r>
              <a:rPr lang="ja-JP" altLang="en-US" sz="2800" dirty="0" smtClean="0"/>
              <a:t>パターンマイニングによるコードの抽出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複数のソフトウェア，複数のバージョン</a:t>
            </a:r>
            <a:endParaRPr kumimoji="1"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Study: 6 Java programs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642910" y="1714488"/>
          <a:ext cx="8072495" cy="3516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99"/>
                <a:gridCol w="1457335"/>
                <a:gridCol w="1771663"/>
                <a:gridCol w="1614499"/>
                <a:gridCol w="1614499"/>
              </a:tblGrid>
              <a:tr h="77314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ja-JP" sz="2400" dirty="0" smtClean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400" dirty="0" smtClean="0"/>
                        <a:t>Version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Size(LOC)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#Pattern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#Group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JHotDraw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7.0.9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90,166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747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37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jEdit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4.3pre10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168,335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137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Azureus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3.0.2.2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552,021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4682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128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Tomcat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6.0.14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313,479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1415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85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ANTLR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3.0.1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59,687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352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29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47935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SableCC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3.2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35,388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62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18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642910" y="5500702"/>
            <a:ext cx="8072494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ja-JP" sz="2800" dirty="0" smtClean="0"/>
              <a:t>#instances </a:t>
            </a:r>
            <a:r>
              <a:rPr lang="ja-JP" altLang="en-US" sz="2800" dirty="0" smtClean="0"/>
              <a:t>≧</a:t>
            </a:r>
            <a:r>
              <a:rPr lang="en-US" altLang="ja-JP" sz="2800" dirty="0" smtClean="0"/>
              <a:t> 10,  #elements </a:t>
            </a:r>
            <a:r>
              <a:rPr lang="ja-JP" altLang="en-US" sz="2800" dirty="0" smtClean="0"/>
              <a:t>≧ </a:t>
            </a:r>
            <a:r>
              <a:rPr lang="en-US" altLang="ja-JP" sz="2800" dirty="0" smtClean="0"/>
              <a:t>4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Patterns in the programs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Manually </a:t>
            </a:r>
            <a:r>
              <a:rPr kumimoji="1" lang="en-US" altLang="ja-JP" sz="2800" dirty="0" smtClean="0"/>
              <a:t>analyzed </a:t>
            </a:r>
            <a:r>
              <a:rPr lang="en-US" altLang="ja-JP" sz="2800" dirty="0" smtClean="0"/>
              <a:t>5 frequent </a:t>
            </a:r>
            <a:r>
              <a:rPr kumimoji="1" lang="en-US" altLang="ja-JP" sz="2800" dirty="0" smtClean="0"/>
              <a:t>pattern groups for eac</a:t>
            </a:r>
            <a:r>
              <a:rPr lang="en-US" altLang="ja-JP" sz="2800" dirty="0" smtClean="0"/>
              <a:t>h program</a:t>
            </a:r>
            <a:r>
              <a:rPr kumimoji="1" lang="en-US" altLang="ja-JP" sz="2800" dirty="0" smtClean="0"/>
              <a:t>.</a:t>
            </a:r>
          </a:p>
          <a:p>
            <a:pPr lvl="1"/>
            <a:r>
              <a:rPr lang="en-US" altLang="ja-JP" sz="2400" dirty="0" smtClean="0"/>
              <a:t>Excluded pattern groups comprising only JDK methods</a:t>
            </a:r>
          </a:p>
          <a:p>
            <a:pPr lvl="2"/>
            <a:r>
              <a:rPr lang="en-US" altLang="ja-JP" sz="2000" dirty="0" smtClean="0"/>
              <a:t>because most of them are well-known patterns for manipulating collections and strings.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17 groups (about 55%) are related to some functionality in applications</a:t>
            </a:r>
          </a:p>
          <a:p>
            <a:pPr lvl="1"/>
            <a:r>
              <a:rPr lang="en-US" altLang="ja-JP" sz="2400" dirty="0" smtClean="0"/>
              <a:t>Others are implementation-level patterns</a:t>
            </a:r>
          </a:p>
          <a:p>
            <a:pPr lvl="2"/>
            <a:r>
              <a:rPr lang="en-US" altLang="ja-JP" sz="2000" dirty="0" smtClean="0"/>
              <a:t>E.g. null-check  if (</a:t>
            </a:r>
            <a:r>
              <a:rPr lang="en-US" altLang="ja-JP" sz="2000" dirty="0" err="1" smtClean="0"/>
              <a:t>getView</a:t>
            </a:r>
            <a:r>
              <a:rPr lang="en-US" altLang="ja-JP" sz="2000" dirty="0" smtClean="0"/>
              <a:t>() != null) </a:t>
            </a:r>
            <a:r>
              <a:rPr lang="en-US" altLang="ja-JP" sz="2000" dirty="0" err="1" smtClean="0"/>
              <a:t>getView</a:t>
            </a:r>
            <a:r>
              <a:rPr lang="en-US" altLang="ja-JP" sz="2000" dirty="0" smtClean="0"/>
              <a:t>().get…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Pattern Categorization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17 pattern groups into five Categories</a:t>
            </a:r>
          </a:p>
          <a:p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142844" y="2031674"/>
          <a:ext cx="8858312" cy="4326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7286676"/>
                <a:gridCol w="1143008"/>
              </a:tblGrid>
              <a:tr h="59646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Pattern Description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#pattern groups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91066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A </a:t>
                      </a:r>
                      <a:r>
                        <a:rPr lang="en-US" altLang="ja-JP" sz="2000" dirty="0" err="1" smtClean="0"/>
                        <a:t>boolean</a:t>
                      </a:r>
                      <a:r>
                        <a:rPr lang="en-US" altLang="ja-JP" sz="2000" dirty="0" smtClean="0"/>
                        <a:t> method to insert an additional action:</a:t>
                      </a:r>
                    </a:p>
                    <a:p>
                      <a:r>
                        <a:rPr kumimoji="1" lang="en-US" altLang="ja-JP" dirty="0" smtClean="0"/>
                        <a:t>&lt;Boolean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method&gt;,</a:t>
                      </a:r>
                      <a:r>
                        <a:rPr kumimoji="1" lang="en-US" altLang="ja-JP" baseline="0" dirty="0" smtClean="0"/>
                        <a:t> &lt;IF&gt;, &lt;action-method&gt;, &lt;END-IF&gt;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80670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dirty="0" smtClean="0"/>
                        <a:t>A </a:t>
                      </a:r>
                      <a:r>
                        <a:rPr lang="en-US" altLang="ja-JP" sz="2000" dirty="0" err="1" smtClean="0"/>
                        <a:t>boolean</a:t>
                      </a:r>
                      <a:r>
                        <a:rPr lang="en-US" altLang="ja-JP" sz="2000" dirty="0" smtClean="0"/>
                        <a:t> method to change the behavior of multiple methods:</a:t>
                      </a:r>
                      <a:endParaRPr lang="en-US" altLang="ja-JP" dirty="0" smtClean="0"/>
                    </a:p>
                    <a:p>
                      <a:r>
                        <a:rPr kumimoji="1" lang="en-US" altLang="ja-JP" dirty="0" smtClean="0"/>
                        <a:t>&lt;Boolean method&gt;, &lt;IF&gt;, &lt;action-method&gt;, &lt;END-IF&gt;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44414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b="0" dirty="0" smtClean="0"/>
                        <a:t>A pair of set-up and clean-up</a:t>
                      </a:r>
                      <a:r>
                        <a:rPr lang="en-US" altLang="ja-JP" sz="2000" dirty="0" smtClean="0"/>
                        <a:t>:</a:t>
                      </a:r>
                    </a:p>
                    <a:p>
                      <a:r>
                        <a:rPr lang="en-US" altLang="ja-JP" dirty="0" smtClean="0"/>
                        <a:t>&lt;set-up method&gt;, &lt;misc action&gt;, … , &lt;clean-up method&gt;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84107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2000" b="0" dirty="0" smtClean="0"/>
                        <a:t>Exception Handling</a:t>
                      </a:r>
                      <a:r>
                        <a:rPr lang="en-US" altLang="ja-JP" b="0" dirty="0" smtClean="0"/>
                        <a:t>:</a:t>
                      </a:r>
                    </a:p>
                    <a:p>
                      <a:r>
                        <a:rPr kumimoji="1" lang="en-US" altLang="ja-JP" dirty="0" smtClean="0"/>
                        <a:t>Every </a:t>
                      </a:r>
                      <a:r>
                        <a:rPr kumimoji="1" lang="en-US" altLang="ja-JP" baseline="0" dirty="0" smtClean="0"/>
                        <a:t>instance is included in a try-catch statement.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8576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Other patterns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Category 1: </a:t>
            </a:r>
            <a:br>
              <a:rPr kumimoji="1" lang="en-US" altLang="ja-JP" sz="3200" dirty="0" smtClean="0"/>
            </a:br>
            <a:r>
              <a:rPr kumimoji="1" lang="en-US" altLang="ja-JP" sz="3200" dirty="0" smtClean="0"/>
              <a:t>Boolean method inserting an action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677306" cy="4824413"/>
          </a:xfrm>
        </p:spPr>
        <p:txBody>
          <a:bodyPr/>
          <a:lstStyle/>
          <a:p>
            <a:r>
              <a:rPr lang="en-US" altLang="ja-JP" dirty="0" smtClean="0"/>
              <a:t>Logging patterns in Tomcat and </a:t>
            </a:r>
            <a:r>
              <a:rPr lang="en-US" altLang="ja-JP" dirty="0" err="1" smtClean="0"/>
              <a:t>Azureus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2910" y="2324393"/>
            <a:ext cx="8265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 </a:t>
            </a:r>
            <a:r>
              <a:rPr lang="en-US" altLang="ja-JP" sz="2400" dirty="0" err="1" smtClean="0"/>
              <a:t>isDebugEnabled</a:t>
            </a:r>
            <a:r>
              <a:rPr lang="en-US" altLang="ja-JP" sz="2400" dirty="0" smtClean="0"/>
              <a:t>(), </a:t>
            </a:r>
            <a:r>
              <a:rPr lang="en-US" altLang="ja-JP" sz="2400" i="1" dirty="0" smtClean="0"/>
              <a:t>IF</a:t>
            </a:r>
            <a:r>
              <a:rPr lang="en-US" altLang="ja-JP" sz="2400" dirty="0" smtClean="0"/>
              <a:t>, debug(String), </a:t>
            </a:r>
            <a:r>
              <a:rPr lang="en-US" altLang="ja-JP" sz="2400" i="1" dirty="0" smtClean="0"/>
              <a:t>END-IF </a:t>
            </a:r>
            <a:r>
              <a:rPr lang="en-US" altLang="ja-JP" sz="2400" dirty="0" smtClean="0"/>
              <a:t>] </a:t>
            </a:r>
            <a:r>
              <a:rPr kumimoji="1" lang="en-US" altLang="ja-JP" sz="2400" dirty="0" smtClean="0"/>
              <a:t>(in Tomcat)</a:t>
            </a:r>
            <a:endParaRPr kumimoji="1" lang="ja-JP" altLang="en-US" sz="2400" dirty="0"/>
          </a:p>
        </p:txBody>
      </p:sp>
      <p:sp>
        <p:nvSpPr>
          <p:cNvPr id="7" name="角丸四角形 6"/>
          <p:cNvSpPr/>
          <p:nvPr/>
        </p:nvSpPr>
        <p:spPr>
          <a:xfrm>
            <a:off x="357158" y="3112470"/>
            <a:ext cx="5000660" cy="3459802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1472" y="3112470"/>
            <a:ext cx="4863832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BasicAuthenticator.java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public </a:t>
            </a:r>
            <a:r>
              <a:rPr lang="en-US" altLang="ja-JP" dirty="0" err="1" smtClean="0"/>
              <a:t>boolean</a:t>
            </a:r>
            <a:r>
              <a:rPr lang="en-US" altLang="ja-JP" dirty="0" smtClean="0"/>
              <a:t> authenticate(…)  … {</a:t>
            </a:r>
          </a:p>
          <a:p>
            <a:r>
              <a:rPr lang="en-US" altLang="ja-JP" dirty="0" smtClean="0"/>
              <a:t>  Principal </a:t>
            </a:r>
            <a:r>
              <a:rPr lang="en-US" altLang="ja-JP" dirty="0" err="1" smtClean="0"/>
              <a:t>principal</a:t>
            </a:r>
            <a:r>
              <a:rPr lang="en-US" altLang="ja-JP" dirty="0" smtClean="0"/>
              <a:t> = …</a:t>
            </a:r>
          </a:p>
          <a:p>
            <a:r>
              <a:rPr lang="en-US" altLang="ja-JP" dirty="0" smtClean="0"/>
              <a:t>  if (principal != null) {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log.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isDebugEnabled</a:t>
            </a:r>
            <a:r>
              <a:rPr lang="en-US" altLang="ja-JP" dirty="0" smtClean="0"/>
              <a:t>())</a:t>
            </a:r>
          </a:p>
          <a:p>
            <a:r>
              <a:rPr lang="en-US" altLang="ja-JP" dirty="0" smtClean="0"/>
              <a:t>       </a:t>
            </a:r>
            <a:r>
              <a:rPr lang="en-US" altLang="ja-JP" dirty="0" err="1" smtClean="0"/>
              <a:t>log.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debug</a:t>
            </a:r>
            <a:r>
              <a:rPr lang="en-US" altLang="ja-JP" dirty="0" smtClean="0"/>
              <a:t>("Already authenticated “ + …);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  return (true);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429256" y="3286124"/>
            <a:ext cx="35864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304 instances in Tomcat</a:t>
            </a:r>
          </a:p>
          <a:p>
            <a:r>
              <a:rPr lang="en-US" altLang="ja-JP" sz="2400" dirty="0" smtClean="0"/>
              <a:t>119 instances in </a:t>
            </a:r>
            <a:r>
              <a:rPr lang="en-US" altLang="ja-JP" sz="2400" dirty="0" err="1" smtClean="0"/>
              <a:t>Azureus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00694" y="4357694"/>
            <a:ext cx="358303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 well-known </a:t>
            </a:r>
          </a:p>
          <a:p>
            <a:r>
              <a:rPr kumimoji="1" lang="en-US" altLang="ja-JP" sz="2800" dirty="0" smtClean="0"/>
              <a:t>crosscutting concern,</a:t>
            </a:r>
          </a:p>
          <a:p>
            <a:r>
              <a:rPr lang="en-US" altLang="ja-JP" sz="2800" dirty="0" smtClean="0"/>
              <a:t>but</a:t>
            </a:r>
          </a:p>
          <a:p>
            <a:r>
              <a:rPr lang="en-US" altLang="ja-JP" sz="2800" dirty="0" smtClean="0"/>
              <a:t>hard to modularize</a:t>
            </a:r>
          </a:p>
          <a:p>
            <a:r>
              <a:rPr lang="en-US" altLang="ja-JP" sz="2800" dirty="0" smtClean="0"/>
              <a:t>various messages.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314" y="115888"/>
            <a:ext cx="8786842" cy="865187"/>
          </a:xfrm>
        </p:spPr>
        <p:txBody>
          <a:bodyPr/>
          <a:lstStyle/>
          <a:p>
            <a:r>
              <a:rPr lang="en-US" altLang="ja-JP" sz="3200" dirty="0" smtClean="0"/>
              <a:t>Category 2: Boolean method </a:t>
            </a:r>
            <a:br>
              <a:rPr lang="en-US" altLang="ja-JP" sz="3200" dirty="0" smtClean="0"/>
            </a:br>
            <a:r>
              <a:rPr lang="en-US" altLang="ja-JP" sz="3200" dirty="0" smtClean="0"/>
              <a:t>	to switch the behavior of multiple methods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err="1" smtClean="0"/>
              <a:t>jEdit</a:t>
            </a:r>
            <a:r>
              <a:rPr lang="en-US" altLang="ja-JP" sz="2800" dirty="0" smtClean="0"/>
              <a:t> has 34 instances of the pattern</a:t>
            </a:r>
          </a:p>
          <a:p>
            <a:pPr lvl="1"/>
            <a:r>
              <a:rPr lang="en-US" altLang="ja-JP" sz="2400" dirty="0" smtClean="0"/>
              <a:t>Preventing a user from editing a read-only buffer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0232" y="2500306"/>
            <a:ext cx="5202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</a:t>
            </a:r>
            <a:r>
              <a:rPr lang="en-US" altLang="ja-JP" sz="2800" dirty="0" err="1" smtClean="0"/>
              <a:t>isEditable</a:t>
            </a:r>
            <a:r>
              <a:rPr lang="en-US" altLang="ja-JP" sz="2800" dirty="0" smtClean="0"/>
              <a:t>,  </a:t>
            </a:r>
            <a:r>
              <a:rPr kumimoji="1" lang="en-US" altLang="ja-JP" sz="2800" i="1" dirty="0" smtClean="0"/>
              <a:t>IF,  </a:t>
            </a:r>
            <a:r>
              <a:rPr lang="en-US" altLang="ja-JP" sz="2800" dirty="0" smtClean="0"/>
              <a:t>beep, </a:t>
            </a:r>
            <a:r>
              <a:rPr kumimoji="1" lang="en-US" altLang="ja-JP" sz="2800" i="1" dirty="0" smtClean="0"/>
              <a:t>END-IF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3112470"/>
            <a:ext cx="3809826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JEditBuffer.java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undo(…)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  if (</a:t>
            </a:r>
            <a:r>
              <a:rPr kumimoji="1" lang="en-US" altLang="ja-JP" dirty="0" err="1" smtClean="0"/>
              <a:t>undoMgr</a:t>
            </a:r>
            <a:r>
              <a:rPr kumimoji="1" lang="en-US" altLang="ja-JP" dirty="0" smtClean="0"/>
              <a:t> == null) </a:t>
            </a:r>
          </a:p>
          <a:p>
            <a:r>
              <a:rPr lang="en-US" altLang="ja-JP" dirty="0" smtClean="0"/>
              <a:t>    </a:t>
            </a:r>
            <a:r>
              <a:rPr kumimoji="1" lang="en-US" altLang="ja-JP" dirty="0" smtClean="0"/>
              <a:t>return;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Toolkit.getDefaultToolkit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  // undo an action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57158" y="3112470"/>
            <a:ext cx="4071966" cy="3214710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6314" y="4000504"/>
            <a:ext cx="42220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i="1" dirty="0" smtClean="0"/>
              <a:t>Around</a:t>
            </a:r>
            <a:r>
              <a:rPr lang="en-US" altLang="ja-JP" sz="2800" dirty="0" smtClean="0"/>
              <a:t> advice in AspectJ</a:t>
            </a:r>
          </a:p>
          <a:p>
            <a:r>
              <a:rPr lang="en-US" altLang="ja-JP" sz="2800" dirty="0" smtClean="0"/>
              <a:t>may replace the pattern.</a:t>
            </a:r>
            <a:endParaRPr kumimoji="1" lang="en-US" altLang="ja-JP" sz="2800" dirty="0" smtClean="0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Category 3: set-up and clean-up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1087431"/>
          </a:xfrm>
        </p:spPr>
        <p:txBody>
          <a:bodyPr/>
          <a:lstStyle/>
          <a:p>
            <a:r>
              <a:rPr lang="en-US" altLang="ja-JP" dirty="0" smtClean="0"/>
              <a:t>Synchronization in </a:t>
            </a:r>
            <a:r>
              <a:rPr lang="en-US" altLang="ja-JP" dirty="0" err="1" smtClean="0"/>
              <a:t>Azureus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角丸四角形 3"/>
          <p:cNvSpPr/>
          <p:nvPr/>
        </p:nvSpPr>
        <p:spPr>
          <a:xfrm>
            <a:off x="357158" y="3112470"/>
            <a:ext cx="3929090" cy="3245488"/>
          </a:xfrm>
          <a:prstGeom prst="roundRect">
            <a:avLst>
              <a:gd name="adj" fmla="val 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00034" y="3214686"/>
            <a:ext cx="37147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smtClean="0"/>
              <a:t>DHTControlImpl.java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try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activity_mon.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enter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listeners.addListener</a:t>
            </a:r>
            <a:r>
              <a:rPr lang="en-US" altLang="ja-JP" dirty="0" smtClean="0"/>
              <a:t>( l );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for</a:t>
            </a:r>
            <a:r>
              <a:rPr lang="en-US" altLang="ja-JP" dirty="0" smtClean="0"/>
              <a:t> 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=0;i&lt;</a:t>
            </a:r>
            <a:r>
              <a:rPr lang="en-US" altLang="ja-JP" dirty="0" err="1" smtClean="0"/>
              <a:t>activities.size</a:t>
            </a:r>
            <a:r>
              <a:rPr lang="en-US" altLang="ja-JP" dirty="0" smtClean="0"/>
              <a:t>();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++){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listeners.dispatch</a:t>
            </a:r>
            <a:r>
              <a:rPr lang="en-US" altLang="ja-JP" dirty="0" smtClean="0"/>
              <a:t>(…);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} finally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activity_mon.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exit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43438" y="3071810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151 instances use</a:t>
            </a:r>
          </a:p>
          <a:p>
            <a:r>
              <a:rPr lang="en-US" altLang="ja-JP" sz="3200" dirty="0" err="1" smtClean="0"/>
              <a:t>AEMonitor.enter</a:t>
            </a:r>
            <a:r>
              <a:rPr lang="en-US" altLang="ja-JP" sz="3200" dirty="0" smtClean="0"/>
              <a:t> and</a:t>
            </a:r>
          </a:p>
          <a:p>
            <a:r>
              <a:rPr kumimoji="1" lang="en-US" altLang="ja-JP" sz="3200" dirty="0" err="1" smtClean="0"/>
              <a:t>AEMonitor.exit</a:t>
            </a:r>
            <a:endParaRPr kumimoji="1" lang="en-US" altLang="ja-JP" sz="32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28794" y="2285992"/>
            <a:ext cx="5510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enter,  </a:t>
            </a:r>
            <a:r>
              <a:rPr kumimoji="1" lang="en-US" altLang="ja-JP" sz="2800" i="1" dirty="0" smtClean="0"/>
              <a:t>LOOP</a:t>
            </a:r>
            <a:r>
              <a:rPr kumimoji="1" lang="en-US" altLang="ja-JP" sz="2800" dirty="0" smtClean="0"/>
              <a:t>,</a:t>
            </a:r>
            <a:r>
              <a:rPr kumimoji="1" lang="en-US" altLang="ja-JP" sz="2800" i="1" dirty="0" smtClean="0"/>
              <a:t> END-LOOP</a:t>
            </a:r>
            <a:r>
              <a:rPr kumimoji="1" lang="en-US" altLang="ja-JP" sz="2800" dirty="0" smtClean="0"/>
              <a:t>,</a:t>
            </a:r>
            <a:r>
              <a:rPr kumimoji="1" lang="en-US" altLang="ja-JP" sz="2800" i="1" dirty="0" smtClean="0"/>
              <a:t> </a:t>
            </a:r>
            <a:r>
              <a:rPr kumimoji="1" lang="en-US" altLang="ja-JP" sz="2800" dirty="0" smtClean="0"/>
              <a:t>exit</a:t>
            </a:r>
            <a:r>
              <a:rPr kumimoji="1" lang="en-US" altLang="ja-JP" sz="2800" i="1" dirty="0" smtClean="0"/>
              <a:t>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86314" y="4786322"/>
            <a:ext cx="338612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i="1" dirty="0" smtClean="0"/>
              <a:t>Template-Method</a:t>
            </a:r>
            <a:r>
              <a:rPr kumimoji="1" lang="en-US" altLang="ja-JP" sz="2800" dirty="0" smtClean="0"/>
              <a:t> or</a:t>
            </a:r>
          </a:p>
          <a:p>
            <a:r>
              <a:rPr kumimoji="1" lang="en-US" altLang="ja-JP" sz="2800" i="1" dirty="0" smtClean="0"/>
              <a:t>before/after</a:t>
            </a:r>
            <a:r>
              <a:rPr kumimoji="1" lang="en-US" altLang="ja-JP" sz="2800" dirty="0" smtClean="0"/>
              <a:t> advices</a:t>
            </a:r>
          </a:p>
          <a:p>
            <a:r>
              <a:rPr lang="en-US" altLang="ja-JP" sz="2800" dirty="0" smtClean="0"/>
              <a:t>might be applicable.</a:t>
            </a:r>
            <a:endParaRPr kumimoji="1" lang="en-US" altLang="ja-JP" sz="2800" dirty="0" smtClean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Category 4: Exception Handling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“Report Error” pattern in</a:t>
            </a:r>
            <a:r>
              <a:rPr kumimoji="1" lang="en-US" altLang="ja-JP" dirty="0" smtClean="0"/>
              <a:t> ANTLR parser</a:t>
            </a:r>
          </a:p>
          <a:p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285720" y="2714620"/>
            <a:ext cx="4643470" cy="4000528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642910" y="2714620"/>
            <a:ext cx="40719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smtClean="0"/>
              <a:t>ANTLRParser.java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void </a:t>
            </a:r>
            <a:r>
              <a:rPr lang="en-US" altLang="ja-JP" dirty="0" err="1" smtClean="0"/>
              <a:t>rewrite_block</a:t>
            </a:r>
            <a:r>
              <a:rPr lang="en-US" altLang="ja-JP" dirty="0" smtClean="0"/>
              <a:t>() throws … {</a:t>
            </a:r>
          </a:p>
          <a:p>
            <a:r>
              <a:rPr lang="en-US" altLang="ja-JP" dirty="0" smtClean="0"/>
              <a:t>  try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lp</a:t>
            </a:r>
            <a:r>
              <a:rPr lang="en-US" altLang="ja-JP" dirty="0" smtClean="0"/>
              <a:t> = </a:t>
            </a:r>
            <a:r>
              <a:rPr lang="en-US" altLang="ja-JP" b="1" dirty="0" smtClean="0">
                <a:solidFill>
                  <a:srgbClr val="FF0000"/>
                </a:solidFill>
              </a:rPr>
              <a:t>LT</a:t>
            </a:r>
            <a:r>
              <a:rPr lang="en-US" altLang="ja-JP" dirty="0" smtClean="0"/>
              <a:t>(1);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match</a:t>
            </a:r>
            <a:r>
              <a:rPr lang="en-US" altLang="ja-JP" dirty="0" smtClean="0"/>
              <a:t>(LPAREN);</a:t>
            </a:r>
          </a:p>
          <a:p>
            <a:r>
              <a:rPr lang="en-US" altLang="ja-JP" dirty="0" smtClean="0"/>
              <a:t>    …</a:t>
            </a:r>
          </a:p>
          <a:p>
            <a:r>
              <a:rPr lang="en-US" altLang="ja-JP" dirty="0" smtClean="0"/>
              <a:t>  } catch (</a:t>
            </a:r>
            <a:r>
              <a:rPr lang="en-US" altLang="ja-JP" dirty="0" err="1" smtClean="0"/>
              <a:t>RecognitionException</a:t>
            </a:r>
            <a:r>
              <a:rPr lang="en-US" altLang="ja-JP" dirty="0" smtClean="0"/>
              <a:t> ex) {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err="1" smtClean="0">
                <a:solidFill>
                  <a:srgbClr val="FF0000"/>
                </a:solidFill>
              </a:rPr>
              <a:t>reportError</a:t>
            </a:r>
            <a:r>
              <a:rPr lang="en-US" altLang="ja-JP" dirty="0" smtClean="0"/>
              <a:t>(ex);	</a:t>
            </a:r>
          </a:p>
          <a:p>
            <a:r>
              <a:rPr lang="en-US" altLang="ja-JP" dirty="0" smtClean="0"/>
              <a:t>    </a:t>
            </a:r>
            <a:r>
              <a:rPr lang="en-US" altLang="ja-JP" b="1" dirty="0" smtClean="0">
                <a:solidFill>
                  <a:srgbClr val="FF0000"/>
                </a:solidFill>
              </a:rPr>
              <a:t>recover</a:t>
            </a:r>
            <a:r>
              <a:rPr lang="en-US" altLang="ja-JP" dirty="0" smtClean="0"/>
              <a:t>(ex,_tokenSet_34);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returnAST</a:t>
            </a:r>
            <a:r>
              <a:rPr lang="en-US" altLang="ja-JP" dirty="0" smtClean="0"/>
              <a:t> = </a:t>
            </a:r>
            <a:r>
              <a:rPr lang="en-US" altLang="ja-JP" dirty="0" err="1" smtClean="0"/>
              <a:t>rewrite_block_AST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57356" y="2143116"/>
            <a:ext cx="5631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[ LT, match, </a:t>
            </a:r>
            <a:r>
              <a:rPr lang="en-US" altLang="ja-JP" sz="2800" dirty="0" err="1" smtClean="0"/>
              <a:t>reportError</a:t>
            </a:r>
            <a:r>
              <a:rPr lang="en-US" altLang="ja-JP" sz="2800" dirty="0" smtClean="0"/>
              <a:t>, recover </a:t>
            </a:r>
            <a:r>
              <a:rPr kumimoji="1"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8" name="正方形/長方形 7"/>
          <p:cNvSpPr/>
          <p:nvPr/>
        </p:nvSpPr>
        <p:spPr>
          <a:xfrm>
            <a:off x="5286380" y="3143248"/>
            <a:ext cx="325922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3200" dirty="0" smtClean="0"/>
              <a:t>38 instances</a:t>
            </a:r>
          </a:p>
          <a:p>
            <a:r>
              <a:rPr lang="en-US" altLang="ja-JP" sz="3200" dirty="0" smtClean="0"/>
              <a:t>in parser classes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1" y="1412875"/>
            <a:ext cx="8320116" cy="1373183"/>
          </a:xfrm>
        </p:spPr>
        <p:txBody>
          <a:bodyPr/>
          <a:lstStyle/>
          <a:p>
            <a:r>
              <a:rPr lang="en-US" altLang="ja-JP" dirty="0" smtClean="0"/>
              <a:t>Duplicated code in ANTLR’s test cases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71670" y="1955061"/>
            <a:ext cx="52860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[ </a:t>
            </a:r>
            <a:r>
              <a:rPr lang="en-US" altLang="ja-JP" sz="2400" dirty="0" err="1" smtClean="0"/>
              <a:t>setErrorListener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newTool</a:t>
            </a:r>
            <a:r>
              <a:rPr lang="en-US" altLang="ja-JP" sz="2400" dirty="0" smtClean="0"/>
              <a:t>, </a:t>
            </a:r>
          </a:p>
          <a:p>
            <a:r>
              <a:rPr lang="en-US" altLang="ja-JP" sz="2400" dirty="0" smtClean="0"/>
              <a:t>  </a:t>
            </a:r>
            <a:r>
              <a:rPr lang="en-US" altLang="ja-JP" sz="2400" dirty="0" err="1" smtClean="0"/>
              <a:t>setCodeGenerator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genRecognizer</a:t>
            </a:r>
            <a:r>
              <a:rPr lang="en-US" altLang="ja-JP" sz="2400" dirty="0" smtClean="0"/>
              <a:t> ]</a:t>
            </a:r>
            <a:endParaRPr lang="ja-JP" altLang="en-US" sz="2400" dirty="0" smtClean="0"/>
          </a:p>
        </p:txBody>
      </p:sp>
      <p:sp>
        <p:nvSpPr>
          <p:cNvPr id="7" name="角丸四角形 6"/>
          <p:cNvSpPr/>
          <p:nvPr/>
        </p:nvSpPr>
        <p:spPr>
          <a:xfrm>
            <a:off x="285720" y="2857496"/>
            <a:ext cx="4643470" cy="3857652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00066" y="3000372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b="1" dirty="0" smtClean="0"/>
              <a:t>TestAttributes.java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</a:t>
            </a:r>
            <a:r>
              <a:rPr lang="en-US" altLang="ja-JP" dirty="0" err="1" smtClean="0"/>
              <a:t>testArguments</a:t>
            </a:r>
            <a:r>
              <a:rPr lang="en-US" altLang="ja-JP" dirty="0" smtClean="0"/>
              <a:t>()  … {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ErrorManager.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setErrorListener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equeue</a:t>
            </a:r>
            <a:r>
              <a:rPr lang="en-US" altLang="ja-JP" dirty="0" smtClean="0"/>
              <a:t>);</a:t>
            </a:r>
          </a:p>
          <a:p>
            <a:r>
              <a:rPr lang="en-US" altLang="ja-JP" dirty="0" smtClean="0"/>
              <a:t>  Grammar g = new Grammar(…);</a:t>
            </a:r>
          </a:p>
          <a:p>
            <a:r>
              <a:rPr lang="en-US" altLang="ja-JP" dirty="0" smtClean="0"/>
              <a:t>  Tool </a:t>
            </a:r>
            <a:r>
              <a:rPr lang="en-US" altLang="ja-JP" dirty="0" err="1" smtClean="0"/>
              <a:t>antlr</a:t>
            </a:r>
            <a:r>
              <a:rPr lang="en-US" altLang="ja-JP" dirty="0" smtClean="0"/>
              <a:t> = </a:t>
            </a:r>
            <a:r>
              <a:rPr lang="en-US" altLang="ja-JP" b="1" dirty="0" err="1" smtClean="0">
                <a:solidFill>
                  <a:srgbClr val="FF0000"/>
                </a:solidFill>
              </a:rPr>
              <a:t>newTool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CodeGenerator</a:t>
            </a:r>
            <a:r>
              <a:rPr lang="en-US" altLang="ja-JP" dirty="0" smtClean="0"/>
              <a:t> generator = new … 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g.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setCodeGenerator</a:t>
            </a:r>
            <a:r>
              <a:rPr lang="en-US" altLang="ja-JP" dirty="0" smtClean="0"/>
              <a:t>(generator);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generator.</a:t>
            </a:r>
            <a:r>
              <a:rPr lang="en-US" altLang="ja-JP" b="1" dirty="0" err="1" smtClean="0">
                <a:solidFill>
                  <a:srgbClr val="FF0000"/>
                </a:solidFill>
              </a:rPr>
              <a:t>genRecognizer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…  // extract a string from AST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  </a:t>
            </a:r>
            <a:r>
              <a:rPr lang="en-US" altLang="ja-JP" dirty="0" err="1" smtClean="0"/>
              <a:t>assertEquals</a:t>
            </a:r>
            <a:r>
              <a:rPr lang="en-US" altLang="ja-JP" dirty="0" smtClean="0"/>
              <a:t>(expecting, found);</a:t>
            </a:r>
          </a:p>
          <a:p>
            <a:r>
              <a:rPr lang="en-US" altLang="ja-JP" dirty="0" smtClean="0"/>
              <a:t>}</a:t>
            </a: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14942" y="2928934"/>
            <a:ext cx="36567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107 instances </a:t>
            </a:r>
          </a:p>
          <a:p>
            <a:r>
              <a:rPr lang="en-US" altLang="ja-JP" sz="2400" dirty="0" smtClean="0"/>
              <a:t>in ANTLR test cases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The pattern configures</a:t>
            </a:r>
          </a:p>
          <a:p>
            <a:r>
              <a:rPr lang="en-US" altLang="ja-JP" sz="2400" dirty="0" smtClean="0"/>
              <a:t>parser for each test case.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Coding patterns are “Consistent Behavior” crosscutting concern sort </a:t>
            </a:r>
            <a:r>
              <a:rPr lang="en-US" altLang="ja-JP" sz="2400" dirty="0" smtClean="0"/>
              <a:t>[Marin, 2007]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Maintenance support using coding patterns</a:t>
            </a:r>
          </a:p>
          <a:p>
            <a:pPr lvl="1"/>
            <a:r>
              <a:rPr lang="en-US" altLang="ja-JP" dirty="0" smtClean="0"/>
              <a:t>Refactoring the patterns           (AO-Refactoring)</a:t>
            </a:r>
          </a:p>
          <a:p>
            <a:pPr lvl="1"/>
            <a:r>
              <a:rPr lang="en-US" altLang="ja-JP" dirty="0" smtClean="0"/>
              <a:t>Consistently edit the instances (Fluid AOP)</a:t>
            </a:r>
          </a:p>
          <a:p>
            <a:pPr lvl="1"/>
            <a:r>
              <a:rPr lang="en-US" altLang="ja-JP" dirty="0" smtClean="0"/>
              <a:t>Documenting the patterns        (</a:t>
            </a:r>
            <a:r>
              <a:rPr lang="en-US" altLang="ja-JP" dirty="0" err="1" smtClean="0"/>
              <a:t>SoQueT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Only frequent patterns are investigated.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/>
              <a:t>Sequential pattern mining </a:t>
            </a:r>
          </a:p>
          <a:p>
            <a:pPr>
              <a:buNone/>
            </a:pPr>
            <a:r>
              <a:rPr lang="en-US" altLang="ja-JP" sz="2800" dirty="0" smtClean="0"/>
              <a:t>	</a:t>
            </a:r>
            <a:r>
              <a:rPr kumimoji="1" lang="en-US" altLang="ja-JP" sz="2800" dirty="0" smtClean="0"/>
              <a:t>to detect Coding Patterns in Java programs.</a:t>
            </a:r>
          </a:p>
          <a:p>
            <a:pPr lvl="1"/>
            <a:r>
              <a:rPr lang="en-US" altLang="ja-JP" sz="2400" dirty="0" smtClean="0"/>
              <a:t>Applied PrefixSpan algorithm to normalized source code.</a:t>
            </a:r>
          </a:p>
          <a:p>
            <a:pPr lvl="1"/>
            <a:r>
              <a:rPr lang="en-US" altLang="ja-JP" sz="2400" dirty="0" smtClean="0"/>
              <a:t>Frequent coding patterns implements “Consistent Behavior” in programs.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Future Work</a:t>
            </a:r>
          </a:p>
          <a:p>
            <a:pPr lvl="1"/>
            <a:r>
              <a:rPr lang="en-US" altLang="ja-JP" sz="2400" dirty="0" smtClean="0"/>
              <a:t>Support try-catch and synchronized statements</a:t>
            </a:r>
          </a:p>
          <a:p>
            <a:pPr lvl="1"/>
            <a:r>
              <a:rPr lang="en-US" altLang="ja-JP" sz="2400" dirty="0" smtClean="0"/>
              <a:t>Analyze more patterns with software metrics</a:t>
            </a:r>
          </a:p>
          <a:p>
            <a:pPr lvl="1"/>
            <a:r>
              <a:rPr lang="en-US" altLang="ja-JP" sz="2400" dirty="0" smtClean="0"/>
              <a:t>Compare coding patterns with code clones</a:t>
            </a:r>
          </a:p>
          <a:p>
            <a:pPr lvl="1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再利用可能な</a:t>
            </a:r>
            <a:r>
              <a:rPr kumimoji="1" lang="ja-JP" altLang="en-US" dirty="0" smtClean="0"/>
              <a:t>ソースコードの検索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ソースコードを書かず，再利用する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欠陥の混入を避ける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生産性の向上</a:t>
            </a:r>
            <a:endParaRPr lang="en-US" altLang="ja-JP" dirty="0" smtClean="0"/>
          </a:p>
          <a:p>
            <a:pPr lvl="1"/>
            <a:endParaRPr lang="en-US" altLang="ja-JP" sz="1100" dirty="0" smtClean="0"/>
          </a:p>
          <a:p>
            <a:r>
              <a:rPr lang="ja-JP" altLang="en-US" dirty="0" smtClean="0"/>
              <a:t>検索方法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再利用単位： クラス，メソッド，コード片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検索クエリ： </a:t>
            </a:r>
            <a:r>
              <a:rPr lang="ja-JP" altLang="en-US" dirty="0" smtClean="0"/>
              <a:t>キーワード，形式仕様ほか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利用形態： ブラウザによる検索，統合開発環境でのコード補完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“Execute an action in privileged mode” pattern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smtClean="0"/>
              <a:t>Tomcat has 46 instances of the pattern.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630355"/>
            <a:ext cx="4929222" cy="3799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142844" y="2071678"/>
            <a:ext cx="8893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[ </a:t>
            </a:r>
            <a:r>
              <a:rPr kumimoji="1" lang="en-US" altLang="ja-JP" sz="2400" dirty="0" err="1" smtClean="0"/>
              <a:t>isPackageProtectionEnabled</a:t>
            </a:r>
            <a:r>
              <a:rPr kumimoji="1" lang="en-US" altLang="ja-JP" sz="2400" dirty="0" smtClean="0"/>
              <a:t>, IF, </a:t>
            </a:r>
            <a:r>
              <a:rPr kumimoji="1" lang="en-US" altLang="ja-JP" sz="2400" dirty="0" err="1" smtClean="0"/>
              <a:t>doPrivileged</a:t>
            </a:r>
            <a:r>
              <a:rPr kumimoji="1" lang="en-US" altLang="ja-JP" sz="2400" dirty="0" smtClean="0"/>
              <a:t>, ELSE, END-IF ]</a:t>
            </a:r>
            <a:endParaRPr kumimoji="1" lang="ja-JP" altLang="en-US" sz="2400" dirty="0"/>
          </a:p>
        </p:txBody>
      </p:sp>
      <p:sp>
        <p:nvSpPr>
          <p:cNvPr id="8" name="右中かっこ 7"/>
          <p:cNvSpPr/>
          <p:nvPr/>
        </p:nvSpPr>
        <p:spPr>
          <a:xfrm>
            <a:off x="5786446" y="2928934"/>
            <a:ext cx="142876" cy="428628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5786446" y="3429000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>
            <a:off x="5786446" y="4500570"/>
            <a:ext cx="142876" cy="1071570"/>
          </a:xfrm>
          <a:prstGeom prst="rightBrace">
            <a:avLst/>
          </a:prstGeom>
          <a:ln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中かっこ 10"/>
          <p:cNvSpPr/>
          <p:nvPr/>
        </p:nvSpPr>
        <p:spPr>
          <a:xfrm>
            <a:off x="5786446" y="5643578"/>
            <a:ext cx="142876" cy="4286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643702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4357694"/>
            <a:ext cx="785818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215206" y="3429000"/>
            <a:ext cx="785818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>
            <a:stCxn id="12" idx="0"/>
          </p:cNvCxnSpPr>
          <p:nvPr/>
        </p:nvCxnSpPr>
        <p:spPr>
          <a:xfrm rot="5400000" flipH="1" flipV="1">
            <a:off x="6983032" y="3839769"/>
            <a:ext cx="571504" cy="464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13" idx="0"/>
          </p:cNvCxnSpPr>
          <p:nvPr/>
        </p:nvCxnSpPr>
        <p:spPr>
          <a:xfrm rot="16200000" flipV="1">
            <a:off x="7697413" y="3804049"/>
            <a:ext cx="571504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715140" y="442913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>
            <a:stCxn id="8" idx="1"/>
            <a:endCxn id="22" idx="1"/>
          </p:cNvCxnSpPr>
          <p:nvPr/>
        </p:nvCxnSpPr>
        <p:spPr>
          <a:xfrm rot="10800000" flipH="1" flipV="1">
            <a:off x="5929322" y="3143248"/>
            <a:ext cx="785818" cy="1428760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6715140" y="4786322"/>
            <a:ext cx="642942" cy="285752"/>
          </a:xfrm>
          <a:prstGeom prst="rect">
            <a:avLst/>
          </a:prstGeom>
          <a:solidFill>
            <a:srgbClr val="FF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>
            <a:stCxn id="10" idx="1"/>
            <a:endCxn id="25" idx="1"/>
          </p:cNvCxnSpPr>
          <p:nvPr/>
        </p:nvCxnSpPr>
        <p:spPr>
          <a:xfrm rot="10800000" flipH="1">
            <a:off x="5929322" y="4929199"/>
            <a:ext cx="785818" cy="107157"/>
          </a:xfrm>
          <a:prstGeom prst="straightConnector1">
            <a:avLst/>
          </a:prstGeom>
          <a:ln w="38100">
            <a:solidFill>
              <a:srgbClr val="FF9999"/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9" idx="1"/>
          </p:cNvCxnSpPr>
          <p:nvPr/>
        </p:nvCxnSpPr>
        <p:spPr>
          <a:xfrm rot="10800000" flipH="1" flipV="1">
            <a:off x="5929322" y="3643314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7929586" y="442913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7929586" y="4786322"/>
            <a:ext cx="64294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>
            <a:stCxn id="11" idx="1"/>
            <a:endCxn id="33" idx="1"/>
          </p:cNvCxnSpPr>
          <p:nvPr/>
        </p:nvCxnSpPr>
        <p:spPr>
          <a:xfrm rot="10800000" flipH="1">
            <a:off x="5929322" y="4929198"/>
            <a:ext cx="2000264" cy="928694"/>
          </a:xfrm>
          <a:prstGeom prst="straightConnector1">
            <a:avLst/>
          </a:prstGeom>
          <a:ln w="38100"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142618" y="0"/>
            <a:ext cx="2001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[Ishio, LATE2008]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「高品質なソースコード」の基準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求める機能に合致しているコード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この部分は既存の検索技術でカバーされている</a:t>
            </a:r>
            <a:endParaRPr lang="en-US" altLang="ja-JP" dirty="0" smtClean="0"/>
          </a:p>
          <a:p>
            <a:r>
              <a:rPr lang="ja-JP" altLang="en-US" dirty="0" smtClean="0"/>
              <a:t>簡潔なコード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適切な長さ，サイクロマチック数，変数の使用など</a:t>
            </a:r>
            <a:endParaRPr lang="en-US" altLang="ja-JP" dirty="0" smtClean="0"/>
          </a:p>
          <a:p>
            <a:pPr>
              <a:buFont typeface="Wingdings" pitchFamily="2" charset="2"/>
              <a:buChar char="ü"/>
            </a:pPr>
            <a:r>
              <a:rPr lang="ja-JP" altLang="en-US" u="sng" dirty="0" smtClean="0"/>
              <a:t>再利用しやすいコード</a:t>
            </a:r>
            <a:endParaRPr lang="en-US" altLang="ja-JP" u="sng" dirty="0" smtClean="0"/>
          </a:p>
          <a:p>
            <a:pPr lvl="1"/>
            <a:r>
              <a:rPr lang="ja-JP" altLang="en-US" dirty="0" smtClean="0"/>
              <a:t>再利用の実績があるものは安心</a:t>
            </a:r>
            <a:endParaRPr lang="en-US" altLang="ja-JP" dirty="0" smtClean="0"/>
          </a:p>
          <a:p>
            <a:pPr>
              <a:buFont typeface="Wingdings" pitchFamily="2" charset="2"/>
              <a:buChar char="ü"/>
            </a:pPr>
            <a:r>
              <a:rPr lang="ja-JP" altLang="en-US" u="sng" dirty="0" smtClean="0">
                <a:solidFill>
                  <a:schemeClr val="accent4"/>
                </a:solidFill>
              </a:rPr>
              <a:t>安定したソースコード</a:t>
            </a:r>
            <a:endParaRPr lang="en-US" altLang="ja-JP" u="sng" dirty="0" smtClean="0">
              <a:solidFill>
                <a:schemeClr val="accent4"/>
              </a:solidFill>
            </a:endParaRPr>
          </a:p>
          <a:p>
            <a:pPr lvl="1"/>
            <a:r>
              <a:rPr lang="ja-JP" altLang="en-US" dirty="0" smtClean="0"/>
              <a:t>システムに対する要求の変化に影響されにくい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欠陥が既に取り除かれている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高品質なソースコードを見つける方法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ソースコードに対するパターンマイニング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複数のソフトウェア，複数のバージョンに適用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計算の大規模化：分散計算を導入して対応中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頻出するソースコード片を抽出</a:t>
            </a:r>
            <a:endParaRPr lang="en-US" altLang="ja-JP" dirty="0" smtClean="0"/>
          </a:p>
          <a:p>
            <a:endParaRPr lang="en-US" altLang="ja-JP" sz="1100" dirty="0" smtClean="0"/>
          </a:p>
          <a:p>
            <a:r>
              <a:rPr lang="ja-JP" altLang="en-US" dirty="0" smtClean="0"/>
              <a:t>抽出されるコード片をメトリクスで選別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再利用の実績： 複数のプロジェクトに登場している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動作実績： 長期間変更されていない</a:t>
            </a:r>
            <a:endParaRPr lang="en-US" altLang="ja-JP" dirty="0" smtClean="0"/>
          </a:p>
          <a:p>
            <a:endParaRPr lang="en-US" altLang="ja-JP" sz="1100" dirty="0" smtClean="0"/>
          </a:p>
          <a:p>
            <a:r>
              <a:rPr lang="ja-JP" altLang="en-US" dirty="0" smtClean="0"/>
              <a:t>対象は </a:t>
            </a:r>
            <a:r>
              <a:rPr lang="en-US" altLang="ja-JP" dirty="0" smtClean="0"/>
              <a:t>Java</a:t>
            </a:r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929058" y="6357958"/>
            <a:ext cx="1285884" cy="5000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85720" y="3612536"/>
            <a:ext cx="4071966" cy="3214710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コーディングパターンマイニング</a:t>
            </a:r>
            <a:r>
              <a:rPr lang="en-US" altLang="ja-JP" sz="2400" dirty="0" smtClean="0"/>
              <a:t>[Ishio, 2008]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ja-JP" altLang="en-US" dirty="0" smtClean="0"/>
              <a:t>頻出するメソッド呼び出し列と制御構造を抽出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モジュール化されていないコードの抽出に適用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特定のソフトウェア，特定のバージョンの解析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ja-JP" altLang="en-US" dirty="0" smtClean="0">
                <a:sym typeface="Wingdings" pitchFamily="2" charset="2"/>
              </a:rPr>
              <a:t>複数ソフトウェア，複数バージョンに拡張</a:t>
            </a:r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0034" y="3612536"/>
            <a:ext cx="383547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JEditBuffer.java – jEdit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undo(…)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kumimoji="1" lang="en-US" altLang="ja-JP" dirty="0" smtClean="0"/>
              <a:t>  if (</a:t>
            </a:r>
            <a:r>
              <a:rPr kumimoji="1" lang="en-US" altLang="ja-JP" dirty="0" err="1" smtClean="0"/>
              <a:t>undoMgr</a:t>
            </a:r>
            <a:r>
              <a:rPr kumimoji="1" lang="en-US" altLang="ja-JP" dirty="0" smtClean="0"/>
              <a:t> == null) </a:t>
            </a:r>
          </a:p>
          <a:p>
            <a:r>
              <a:rPr lang="en-US" altLang="ja-JP" dirty="0" smtClean="0"/>
              <a:t>    </a:t>
            </a:r>
            <a:r>
              <a:rPr kumimoji="1" lang="en-US" altLang="ja-JP" dirty="0" smtClean="0"/>
              <a:t>return;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Toolkit.getDefaultToolkit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  <a:endParaRPr kumimoji="1" lang="en-US" altLang="ja-JP" dirty="0" smtClean="0"/>
          </a:p>
          <a:p>
            <a:r>
              <a:rPr kumimoji="1" lang="en-US" altLang="ja-JP" dirty="0" smtClean="0"/>
              <a:t>  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altLang="ja-JP" dirty="0" smtClean="0"/>
              <a:t>  // undo an action</a:t>
            </a:r>
            <a:endParaRPr kumimoji="1" lang="en-US" altLang="ja-JP" dirty="0" smtClean="0"/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4572000" y="3612536"/>
            <a:ext cx="4071966" cy="3214710"/>
          </a:xfrm>
          <a:prstGeom prst="roundRect">
            <a:avLst>
              <a:gd name="adj" fmla="val 90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95797" y="3687925"/>
            <a:ext cx="380104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 smtClean="0"/>
              <a:t>TextArea.java – jEdit</a:t>
            </a:r>
            <a:endParaRPr kumimoji="1" lang="en-US" altLang="ja-JP" sz="2000" b="1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public void </a:t>
            </a:r>
            <a:r>
              <a:rPr kumimoji="1" lang="en-US" altLang="ja-JP" dirty="0" err="1" smtClean="0"/>
              <a:t>insertEnterAndIndent</a:t>
            </a:r>
            <a:r>
              <a:rPr lang="en-US" altLang="ja-JP" dirty="0" smtClean="0"/>
              <a:t>(</a:t>
            </a:r>
            <a:r>
              <a:rPr kumimoji="1" lang="en-US" altLang="ja-JP" dirty="0" smtClean="0"/>
              <a:t>)</a:t>
            </a:r>
            <a:r>
              <a:rPr lang="ja-JP" altLang="en-US" dirty="0" smtClean="0"/>
              <a:t> </a:t>
            </a:r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</a:t>
            </a:r>
            <a:r>
              <a:rPr lang="en-US" altLang="ja-JP" b="1" dirty="0" smtClean="0">
                <a:solidFill>
                  <a:srgbClr val="FF0000"/>
                </a:solidFill>
              </a:rPr>
              <a:t>if</a:t>
            </a:r>
            <a:r>
              <a:rPr lang="en-US" altLang="ja-JP" dirty="0" smtClean="0"/>
              <a:t> (!</a:t>
            </a:r>
            <a:r>
              <a:rPr lang="en-US" altLang="ja-JP" b="1" dirty="0" err="1" smtClean="0">
                <a:solidFill>
                  <a:srgbClr val="FF0000"/>
                </a:solidFill>
              </a:rPr>
              <a:t>isEditable</a:t>
            </a:r>
            <a:r>
              <a:rPr lang="en-US" altLang="ja-JP" dirty="0" smtClean="0"/>
              <a:t>()) {</a:t>
            </a:r>
          </a:p>
          <a:p>
            <a:r>
              <a:rPr kumimoji="1" lang="en-US" altLang="ja-JP" dirty="0" smtClean="0"/>
              <a:t>    </a:t>
            </a:r>
            <a:r>
              <a:rPr kumimoji="1" lang="en-US" altLang="ja-JP" dirty="0" err="1" smtClean="0"/>
              <a:t>getToolkit</a:t>
            </a:r>
            <a:r>
              <a:rPr kumimoji="1" lang="en-US" altLang="ja-JP" dirty="0" smtClean="0"/>
              <a:t>().</a:t>
            </a:r>
            <a:r>
              <a:rPr kumimoji="1" lang="en-US" altLang="ja-JP" b="1" dirty="0" smtClean="0">
                <a:solidFill>
                  <a:srgbClr val="FF0000"/>
                </a:solidFill>
              </a:rPr>
              <a:t>beep</a:t>
            </a:r>
            <a:r>
              <a:rPr kumimoji="1" lang="en-US" altLang="ja-JP" dirty="0" smtClean="0"/>
              <a:t>();</a:t>
            </a:r>
          </a:p>
          <a:p>
            <a:r>
              <a:rPr kumimoji="1" lang="en-US" altLang="ja-JP" dirty="0" smtClean="0"/>
              <a:t>  } else {</a:t>
            </a:r>
          </a:p>
          <a:p>
            <a:r>
              <a:rPr lang="en-US" altLang="ja-JP" dirty="0" smtClean="0"/>
              <a:t>     try { </a:t>
            </a:r>
          </a:p>
          <a:p>
            <a:r>
              <a:rPr lang="en-US" altLang="ja-JP" dirty="0" smtClean="0"/>
              <a:t>       // insert “\n” and indent</a:t>
            </a:r>
          </a:p>
          <a:p>
            <a:r>
              <a:rPr lang="en-US" altLang="ja-JP" dirty="0" smtClean="0"/>
              <a:t>      } …</a:t>
            </a:r>
          </a:p>
          <a:p>
            <a:r>
              <a:rPr lang="en-US" altLang="ja-JP" dirty="0" smtClean="0"/>
              <a:t>   </a:t>
            </a:r>
            <a:r>
              <a:rPr lang="en-US" altLang="ja-JP" b="1" dirty="0" smtClean="0">
                <a:solidFill>
                  <a:srgbClr val="FF0000"/>
                </a:solidFill>
              </a:rPr>
              <a:t>}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良いコーディングパターンの選別基準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「ある程度の数のソフトウェアで，安定したコード」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sz="1100" dirty="0" smtClean="0"/>
          </a:p>
          <a:p>
            <a:r>
              <a:rPr kumimoji="1" lang="ja-JP" altLang="en-US" dirty="0" smtClean="0"/>
              <a:t>パターンの一般性（</a:t>
            </a:r>
            <a:r>
              <a:rPr kumimoji="1" lang="en-US" altLang="ja-JP" dirty="0" smtClean="0"/>
              <a:t>Universality</a:t>
            </a:r>
            <a:r>
              <a:rPr kumimoji="1" lang="ja-JP" altLang="en-US" dirty="0" smtClean="0"/>
              <a:t>） </a:t>
            </a:r>
            <a:r>
              <a:rPr kumimoji="1" lang="en-US" altLang="ja-JP" sz="2800" dirty="0" smtClean="0"/>
              <a:t>[</a:t>
            </a:r>
            <a:r>
              <a:rPr kumimoji="1" lang="en-US" altLang="ja-JP" sz="2800" dirty="0" err="1" smtClean="0"/>
              <a:t>Ichii</a:t>
            </a:r>
            <a:r>
              <a:rPr kumimoji="1" lang="en-US" altLang="ja-JP" sz="2800" dirty="0" smtClean="0"/>
              <a:t>, 2008]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多数のソフトウェアに出現するほど一般性は高い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多数のクラスから使用されるメソッドを使うパターンほど一般性は高い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JDK</a:t>
            </a:r>
            <a:r>
              <a:rPr lang="ja-JP" altLang="en-US" dirty="0" smtClean="0"/>
              <a:t>関連 ＞</a:t>
            </a:r>
            <a:r>
              <a:rPr lang="en-US" altLang="ja-JP" dirty="0" smtClean="0"/>
              <a:t> </a:t>
            </a:r>
            <a:r>
              <a:rPr lang="ja-JP" altLang="en-US" dirty="0" smtClean="0"/>
              <a:t>ドメイン固有 ＞</a:t>
            </a:r>
            <a:r>
              <a:rPr lang="en-US" altLang="ja-JP" dirty="0" smtClean="0"/>
              <a:t> </a:t>
            </a:r>
            <a:r>
              <a:rPr lang="ja-JP" altLang="en-US" dirty="0" smtClean="0"/>
              <a:t>アプリケーション固有</a:t>
            </a:r>
            <a:endParaRPr lang="en-US" altLang="ja-JP" sz="1100" dirty="0" smtClean="0"/>
          </a:p>
          <a:p>
            <a:r>
              <a:rPr lang="ja-JP" altLang="en-US" dirty="0" smtClean="0"/>
              <a:t>パターンの安定性（</a:t>
            </a:r>
            <a:r>
              <a:rPr lang="en-US" altLang="ja-JP" dirty="0" smtClean="0"/>
              <a:t>Stability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パターンに該当するコードに対する修正回数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一定期間変更されない </a:t>
            </a:r>
            <a:r>
              <a:rPr lang="en-US" altLang="ja-JP" dirty="0" smtClean="0"/>
              <a:t>= </a:t>
            </a:r>
            <a:r>
              <a:rPr lang="ja-JP" altLang="en-US" dirty="0" smtClean="0"/>
              <a:t>欠陥による修正もない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コーディングパターンの利用法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ソースコードのテンプレートとして利用する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一般性が高く，かつ安定性も高いパターンを検索</a:t>
            </a:r>
            <a:endParaRPr lang="en-US" altLang="ja-JP" dirty="0" smtClean="0"/>
          </a:p>
          <a:p>
            <a:r>
              <a:rPr lang="ja-JP" altLang="en-US" dirty="0" smtClean="0"/>
              <a:t>クラスあるいはメソッドの利用法として提示する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既存のソースコード検索システム用の付加情報</a:t>
            </a:r>
            <a:endParaRPr lang="en-US" altLang="ja-JP" dirty="0" smtClean="0"/>
          </a:p>
          <a:p>
            <a:r>
              <a:rPr lang="ja-JP" altLang="en-US" dirty="0" smtClean="0"/>
              <a:t>品質指標としてのパターンの利用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パターンに合致するソースコードが多いクラス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= </a:t>
            </a:r>
            <a:r>
              <a:rPr lang="ja-JP" altLang="en-US" dirty="0" smtClean="0"/>
              <a:t>定型的なコードのみからなるクラス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どのソフトウェアにも登場するようなコードである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安定しており，あまり変更されていない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独自のコードに比べると可読性が高い </a:t>
            </a:r>
            <a:r>
              <a:rPr lang="en-US" altLang="ja-JP" dirty="0" smtClean="0"/>
              <a:t>(?)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関連研究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コードクローン検出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抽出するコードの種類と目的の差異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コードクローン検出</a:t>
            </a:r>
            <a:r>
              <a:rPr lang="en-US" altLang="ja-JP" dirty="0" smtClean="0"/>
              <a:t>:  </a:t>
            </a:r>
            <a:endParaRPr lang="en-US" altLang="ja-JP" dirty="0" smtClean="0"/>
          </a:p>
          <a:p>
            <a:pPr lvl="2">
              <a:buNone/>
            </a:pPr>
            <a:r>
              <a:rPr kumimoji="1" lang="ja-JP" altLang="en-US" dirty="0" smtClean="0"/>
              <a:t>１つのソフトウェアに含まれた多数の類似したコード片 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>
                <a:sym typeface="Wingdings" pitchFamily="2" charset="2"/>
              </a:rPr>
              <a:t>	</a:t>
            </a:r>
            <a:r>
              <a:rPr kumimoji="1" lang="en-US" altLang="ja-JP" dirty="0" smtClean="0">
                <a:sym typeface="Wingdings" pitchFamily="2" charset="2"/>
              </a:rPr>
              <a:t></a:t>
            </a:r>
            <a:r>
              <a:rPr kumimoji="1" lang="ja-JP" altLang="en-US" dirty="0" smtClean="0">
                <a:sym typeface="Wingdings" pitchFamily="2" charset="2"/>
              </a:rPr>
              <a:t> </a:t>
            </a:r>
            <a:r>
              <a:rPr kumimoji="1" lang="ja-JP" altLang="en-US" dirty="0" smtClean="0"/>
              <a:t>保守性を悪化させる可能性があるので検出する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本研究</a:t>
            </a:r>
            <a:r>
              <a:rPr kumimoji="1" lang="en-US" altLang="ja-JP" dirty="0" smtClean="0"/>
              <a:t>: </a:t>
            </a:r>
          </a:p>
          <a:p>
            <a:pPr lvl="2">
              <a:buNone/>
            </a:pPr>
            <a:r>
              <a:rPr kumimoji="1" lang="ja-JP" altLang="en-US" dirty="0" smtClean="0"/>
              <a:t>複数のソフトウェア，バージョンに頻出</a:t>
            </a:r>
            <a:r>
              <a:rPr lang="ja-JP" altLang="en-US" dirty="0" smtClean="0"/>
              <a:t>する</a:t>
            </a:r>
            <a:r>
              <a:rPr kumimoji="1" lang="ja-JP" altLang="en-US" dirty="0" smtClean="0"/>
              <a:t>コード片 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>
                <a:sym typeface="Wingdings" pitchFamily="2" charset="2"/>
              </a:rPr>
              <a:t>	</a:t>
            </a:r>
            <a:r>
              <a:rPr kumimoji="1" lang="en-US" altLang="ja-JP" dirty="0" smtClean="0">
                <a:sym typeface="Wingdings" pitchFamily="2" charset="2"/>
              </a:rPr>
              <a:t> </a:t>
            </a:r>
            <a:r>
              <a:rPr kumimoji="1" lang="ja-JP" altLang="en-US" dirty="0" smtClean="0">
                <a:sym typeface="Wingdings" pitchFamily="2" charset="2"/>
              </a:rPr>
              <a:t>実績のある</a:t>
            </a:r>
            <a:r>
              <a:rPr lang="ja-JP" altLang="en-US" dirty="0" smtClean="0">
                <a:sym typeface="Wingdings" pitchFamily="2" charset="2"/>
              </a:rPr>
              <a:t>再利用候補</a:t>
            </a:r>
            <a:endParaRPr kumimoji="1" lang="en-US" altLang="ja-JP" dirty="0" smtClean="0"/>
          </a:p>
          <a:p>
            <a:r>
              <a:rPr lang="ja-JP" altLang="en-US" dirty="0" smtClean="0"/>
              <a:t>検出方法の技術的な違い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他のコードの挿入，削除に強い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E4115-DA16-4EED-B2D3-D64DD59B34AE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</Template>
  <TotalTime>4196</TotalTime>
  <Words>3594</Words>
  <Application>Microsoft Office PowerPoint</Application>
  <PresentationFormat>画面に合わせる (4:3)</PresentationFormat>
  <Paragraphs>653</Paragraphs>
  <Slides>30</Slides>
  <Notes>20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1" baseType="lpstr">
      <vt:lpstr>Sel-BlueMonday</vt:lpstr>
      <vt:lpstr>大規模パターンマイニングを用いた 高品質ソースコードの検索</vt:lpstr>
      <vt:lpstr>概要</vt:lpstr>
      <vt:lpstr>再利用可能なソースコードの検索</vt:lpstr>
      <vt:lpstr>「高品質なソースコード」の基準</vt:lpstr>
      <vt:lpstr>高品質なソースコードを見つける方法</vt:lpstr>
      <vt:lpstr>コーディングパターンマイニング[Ishio, 2008]</vt:lpstr>
      <vt:lpstr>良いコーディングパターンの選別基準</vt:lpstr>
      <vt:lpstr>コーディングパターンの利用法</vt:lpstr>
      <vt:lpstr>関連研究: コードクローン検出</vt:lpstr>
      <vt:lpstr>まとめと今後の課題</vt:lpstr>
      <vt:lpstr>スライド 11</vt:lpstr>
      <vt:lpstr>補足資料</vt:lpstr>
      <vt:lpstr>パターンマイニングの拡張</vt:lpstr>
      <vt:lpstr>Pattern Mining for Source Code</vt:lpstr>
      <vt:lpstr>Normalization Rules for Java source code</vt:lpstr>
      <vt:lpstr>Pattern Mining with PrefixSpan [Pei, 2004]</vt:lpstr>
      <vt:lpstr>Filtering Patterns</vt:lpstr>
      <vt:lpstr>Classifying Patterns into Groups</vt:lpstr>
      <vt:lpstr>A screenshot of our tool</vt:lpstr>
      <vt:lpstr>Case Study: 6 Java programs</vt:lpstr>
      <vt:lpstr>Patterns in the programs</vt:lpstr>
      <vt:lpstr>Pattern Categorization </vt:lpstr>
      <vt:lpstr>Category 1:  Boolean method inserting an action</vt:lpstr>
      <vt:lpstr>Category 2: Boolean method   to switch the behavior of multiple methods</vt:lpstr>
      <vt:lpstr>Category 3: set-up and clean-up</vt:lpstr>
      <vt:lpstr>Category 4: Exception Handling</vt:lpstr>
      <vt:lpstr>Other Patterns</vt:lpstr>
      <vt:lpstr>Discussion</vt:lpstr>
      <vt:lpstr>Conclusion</vt:lpstr>
      <vt:lpstr>“Execute an action in privileged mode” pattern</vt:lpstr>
    </vt:vector>
  </TitlesOfParts>
  <Company>Osaka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Application-Specific Coding Patterns for  Software Maintenance</dc:title>
  <dc:creator>ishio</dc:creator>
  <cp:lastModifiedBy>ishio</cp:lastModifiedBy>
  <cp:revision>914</cp:revision>
  <dcterms:created xsi:type="dcterms:W3CDTF">2008-03-14T05:40:49Z</dcterms:created>
  <dcterms:modified xsi:type="dcterms:W3CDTF">2009-01-23T05:04:50Z</dcterms:modified>
</cp:coreProperties>
</file>