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1"/>
  </p:notesMasterIdLst>
  <p:handoutMasterIdLst>
    <p:handoutMasterId r:id="rId32"/>
  </p:handoutMasterIdLst>
  <p:sldIdLst>
    <p:sldId id="256" r:id="rId2"/>
    <p:sldId id="303" r:id="rId3"/>
    <p:sldId id="300" r:id="rId4"/>
    <p:sldId id="288" r:id="rId5"/>
    <p:sldId id="297" r:id="rId6"/>
    <p:sldId id="296" r:id="rId7"/>
    <p:sldId id="310" r:id="rId8"/>
    <p:sldId id="273" r:id="rId9"/>
    <p:sldId id="260" r:id="rId10"/>
    <p:sldId id="311" r:id="rId11"/>
    <p:sldId id="292" r:id="rId12"/>
    <p:sldId id="301" r:id="rId13"/>
    <p:sldId id="290" r:id="rId14"/>
    <p:sldId id="277" r:id="rId15"/>
    <p:sldId id="284" r:id="rId16"/>
    <p:sldId id="308" r:id="rId17"/>
    <p:sldId id="312" r:id="rId18"/>
    <p:sldId id="279" r:id="rId19"/>
    <p:sldId id="293" r:id="rId20"/>
    <p:sldId id="307" r:id="rId21"/>
    <p:sldId id="280" r:id="rId22"/>
    <p:sldId id="287" r:id="rId23"/>
    <p:sldId id="265" r:id="rId24"/>
    <p:sldId id="286" r:id="rId25"/>
    <p:sldId id="306" r:id="rId26"/>
    <p:sldId id="283" r:id="rId27"/>
    <p:sldId id="298" r:id="rId28"/>
    <p:sldId id="304" r:id="rId29"/>
    <p:sldId id="309" r:id="rId3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827" autoAdjust="0"/>
    <p:restoredTop sz="87124" autoAdjust="0"/>
  </p:normalViewPr>
  <p:slideViewPr>
    <p:cSldViewPr>
      <p:cViewPr varScale="1">
        <p:scale>
          <a:sx n="68" d="100"/>
          <a:sy n="68" d="100"/>
        </p:scale>
        <p:origin x="-8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3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E679AD4B-B406-481F-8DFA-E87AAC2503BD}" type="datetimeFigureOut">
              <a:rPr kumimoji="1" lang="ja-JP" altLang="en-US" smtClean="0"/>
              <a:pPr/>
              <a:t>2009/5/28</a:t>
            </a:fld>
            <a:endParaRPr kumimoji="1" lang="ja-JP" altLang="en-US"/>
          </a:p>
        </p:txBody>
      </p:sp>
      <p:sp>
        <p:nvSpPr>
          <p:cNvPr id="4" name="フッター プレースホル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F3E188D-1AC2-4C90-8817-7F7CAB813C9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385F003-F83B-457D-9130-22DF6BE38EC7}" type="datetimeFigureOut">
              <a:rPr kumimoji="1" lang="ja-JP" altLang="en-US" smtClean="0"/>
              <a:pPr/>
              <a:t>2009/5/28</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FAB3C66-8442-45E1-9732-76A130F89A2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マイニング→データマイニング</a:t>
            </a:r>
            <a:endParaRPr kumimoji="1" lang="en-US" altLang="ja-JP" dirty="0" smtClean="0"/>
          </a:p>
          <a:p>
            <a:r>
              <a:rPr kumimoji="1" lang="ja-JP" altLang="en-US" dirty="0" smtClean="0"/>
              <a:t>要練習</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15</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ソースコード→検出ツール←人間</a:t>
            </a:r>
            <a:endParaRPr kumimoji="1" lang="en-US" altLang="ja-JP" dirty="0" smtClean="0"/>
          </a:p>
          <a:p>
            <a:r>
              <a:rPr kumimoji="1" lang="ja-JP" altLang="en-US" dirty="0" smtClean="0"/>
              <a:t>入力と出力に該当する図</a:t>
            </a:r>
            <a:endParaRPr kumimoji="1" lang="en-US" altLang="ja-JP" dirty="0" smtClean="0"/>
          </a:p>
          <a:p>
            <a:r>
              <a:rPr kumimoji="1" lang="ja-JP" altLang="en-US" dirty="0" smtClean="0"/>
              <a:t>ツールが何をしているのか書く　</a:t>
            </a:r>
            <a:r>
              <a:rPr kumimoji="1" lang="ja-JP" altLang="en-US" dirty="0" err="1" smtClean="0"/>
              <a:t>ふんぐー</a:t>
            </a:r>
            <a:endParaRPr kumimoji="1" lang="en-US" altLang="ja-JP" dirty="0" smtClean="0"/>
          </a:p>
          <a:p>
            <a:r>
              <a:rPr kumimoji="1" lang="ja-JP" altLang="en-US" dirty="0" smtClean="0"/>
              <a:t>矢印はデータフローかプロセスフローか</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16</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スライドの流れをちゃんというところ！！！</a:t>
            </a:r>
            <a:endParaRPr kumimoji="1" lang="en-US" altLang="ja-JP" dirty="0" smtClean="0"/>
          </a:p>
          <a:p>
            <a:r>
              <a:rPr kumimoji="1" lang="ja-JP" altLang="en-US" dirty="0" smtClean="0"/>
              <a:t>！！！！！！！！！！！！！！重要！！！！！！！！！！！！！！！</a:t>
            </a:r>
            <a:endParaRPr kumimoji="1" lang="en-US" altLang="ja-JP" dirty="0" smtClean="0"/>
          </a:p>
          <a:p>
            <a:r>
              <a:rPr kumimoji="1" lang="ja-JP" altLang="en-US" dirty="0" smtClean="0"/>
              <a:t>！！！！！！！！！！！！！！至急！！！！！！！！！！！！！！！</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17</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しきいちかけ</a:t>
            </a:r>
            <a:endParaRPr kumimoji="1" lang="en-US" altLang="ja-JP" smtClean="0"/>
          </a:p>
          <a:p>
            <a:endParaRPr kumimoji="1" lang="en-US" altLang="ja-JP"/>
          </a:p>
          <a:p>
            <a:r>
              <a:rPr kumimoji="1" lang="en-US" altLang="ja-JP" smtClean="0"/>
              <a:t>Itemize</a:t>
            </a:r>
            <a:r>
              <a:rPr kumimoji="1" lang="ja-JP" altLang="en-US" smtClean="0"/>
              <a:t>おかしい</a:t>
            </a:r>
            <a:endParaRPr kumimoji="1" lang="en-US" altLang="ja-JP" smtClean="0"/>
          </a:p>
          <a:p>
            <a:r>
              <a:rPr kumimoji="1" lang="ja-JP" altLang="en-US" smtClean="0"/>
              <a:t>一つ目と二つめが逆になってる</a:t>
            </a:r>
            <a:endParaRPr kumimoji="1" lang="en-US" altLang="ja-JP"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18</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包含関係の説明</a:t>
            </a:r>
            <a:endParaRPr kumimoji="1" lang="en-US" altLang="ja-JP" dirty="0" smtClean="0"/>
          </a:p>
          <a:p>
            <a:r>
              <a:rPr kumimoji="1" lang="ja-JP" altLang="en-US" dirty="0" smtClean="0"/>
              <a:t>流れ</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20</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どういう</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21</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実験結果について、なんでバグっぽいか説明する</a:t>
            </a:r>
            <a:endParaRPr kumimoji="1" lang="en-US" altLang="ja-JP" dirty="0" smtClean="0"/>
          </a:p>
          <a:p>
            <a:r>
              <a:rPr kumimoji="1" lang="ja-JP" altLang="en-US" dirty="0" smtClean="0"/>
              <a:t>赤でかこったところが何をしてるのか説明する</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22</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こんごのかだいかこう</a:t>
            </a:r>
            <a:endParaRPr kumimoji="1" lang="en-US" altLang="ja-JP" smtClean="0"/>
          </a:p>
          <a:p>
            <a:endParaRPr kumimoji="1" lang="ja-JP" altLang="en-US"/>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23</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ソースコード</a:t>
            </a:r>
            <a:r>
              <a:rPr kumimoji="1" lang="en-US" altLang="ja-JP" smtClean="0"/>
              <a:t>X</a:t>
            </a:r>
            <a:r>
              <a:rPr kumimoji="1" lang="ja-JP" altLang="en-US" smtClean="0"/>
              <a:t>中のメソッド呼び出し</a:t>
            </a:r>
            <a:r>
              <a:rPr kumimoji="1" lang="en-US" altLang="ja-JP" smtClean="0"/>
              <a:t>close</a:t>
            </a:r>
            <a:r>
              <a:rPr kumimoji="1" lang="ja-JP" altLang="en-US" smtClean="0"/>
              <a:t>は他とは違うオブジェクトから呼び出されており</a:t>
            </a:r>
            <a:endParaRPr kumimoji="1" lang="en-US" altLang="ja-JP" smtClean="0"/>
          </a:p>
          <a:p>
            <a:r>
              <a:rPr kumimoji="1" lang="ja-JP" altLang="en-US" smtClean="0"/>
              <a:t>誤って異なるオブジェクトからメソッドを呼び出してしまった可能性があり、欠陥かもしれない</a:t>
            </a:r>
            <a:endParaRPr kumimoji="1" lang="en-US" altLang="ja-JP" smtClean="0"/>
          </a:p>
          <a:p>
            <a:endParaRPr kumimoji="1" lang="en-US" altLang="ja-JP" smtClean="0"/>
          </a:p>
          <a:p>
            <a:r>
              <a:rPr kumimoji="1" lang="ja-JP" altLang="en-US" smtClean="0"/>
              <a:t>しかし、メソッド名のみ考慮するばあい</a:t>
            </a:r>
            <a:endParaRPr kumimoji="1" lang="ja-JP" altLang="en-US"/>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26</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大きさ同じにする</a:t>
            </a:r>
            <a:endParaRPr kumimoji="1" lang="en-US" altLang="ja-JP" dirty="0" smtClean="0"/>
          </a:p>
          <a:p>
            <a:r>
              <a:rPr kumimoji="1" lang="ja-JP" altLang="en-US" dirty="0" err="1" smtClean="0"/>
              <a:t>いっ</a:t>
            </a:r>
            <a:r>
              <a:rPr kumimoji="1" lang="ja-JP" altLang="en-US" dirty="0" smtClean="0"/>
              <a:t>こが違うのはおかしい</a:t>
            </a:r>
            <a:endParaRPr kumimoji="1" lang="en-US" altLang="ja-JP" dirty="0" smtClean="0"/>
          </a:p>
          <a:p>
            <a:r>
              <a:rPr kumimoji="1" lang="en-US" altLang="ja-JP" dirty="0" smtClean="0"/>
              <a:t>P1,P2</a:t>
            </a:r>
            <a:r>
              <a:rPr kumimoji="1" lang="ja-JP" altLang="en-US" dirty="0" smtClean="0"/>
              <a:t>の意味の再掲</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27</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スライドの流れをちゃんというところ！！！</a:t>
            </a:r>
            <a:endParaRPr kumimoji="1" lang="en-US" altLang="ja-JP" dirty="0" smtClean="0"/>
          </a:p>
          <a:p>
            <a:r>
              <a:rPr kumimoji="1" lang="ja-JP" altLang="en-US" dirty="0" smtClean="0"/>
              <a:t>！！！！！！！！！！！！！！重要！！！！！！！！！！！！！！！</a:t>
            </a:r>
            <a:endParaRPr kumimoji="1" lang="en-US" altLang="ja-JP" dirty="0" smtClean="0"/>
          </a:p>
          <a:p>
            <a:r>
              <a:rPr kumimoji="1" lang="ja-JP" altLang="en-US" dirty="0" smtClean="0"/>
              <a:t>！！！！！！！！！！！！！！至急！！！！！！！！！！！！！！！</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入力・出力が何がでてくるのか</a:t>
            </a:r>
            <a:endParaRPr kumimoji="1" lang="en-US" altLang="ja-JP" dirty="0" smtClean="0"/>
          </a:p>
          <a:p>
            <a:r>
              <a:rPr kumimoji="1" lang="ja-JP" altLang="en-US" dirty="0" smtClean="0"/>
              <a:t>出現回数はパラメタである。閾値が</a:t>
            </a:r>
            <a:r>
              <a:rPr kumimoji="1" lang="ja-JP" altLang="en-US" dirty="0" err="1" smtClean="0"/>
              <a:t>あるんや</a:t>
            </a:r>
            <a:r>
              <a:rPr kumimoji="1" lang="ja-JP" altLang="en-US" dirty="0" smtClean="0"/>
              <a:t>！</a:t>
            </a:r>
            <a:endParaRPr kumimoji="1" lang="en-US" altLang="ja-JP" dirty="0" smtClean="0"/>
          </a:p>
          <a:p>
            <a:r>
              <a:rPr kumimoji="1" lang="en-US" altLang="ja-JP" dirty="0" err="1" smtClean="0"/>
              <a:t>Prefixspan</a:t>
            </a:r>
            <a:r>
              <a:rPr kumimoji="1" lang="ja-JP" altLang="en-US" dirty="0" smtClean="0"/>
              <a:t>とはこんなんやっておおざっぱな説明でええん</a:t>
            </a:r>
            <a:r>
              <a:rPr kumimoji="1" lang="ja-JP" altLang="en-US" dirty="0" err="1" smtClean="0"/>
              <a:t>ちゃうか</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28</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実験結果につながる</a:t>
            </a:r>
            <a:endParaRPr kumimoji="1" lang="en-US" altLang="ja-JP" dirty="0" smtClean="0"/>
          </a:p>
          <a:p>
            <a:r>
              <a:rPr kumimoji="1" lang="ja-JP" altLang="en-US" dirty="0" smtClean="0"/>
              <a:t>ばいばい</a:t>
            </a:r>
            <a:endParaRPr kumimoji="1" lang="ja-JP" altLang="en-US" dirty="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スライドの下に</a:t>
            </a:r>
            <a:r>
              <a:rPr kumimoji="1" lang="ja-JP" altLang="en-US" baseline="0" smtClean="0"/>
              <a:t>例をあげました。</a:t>
            </a:r>
            <a:endParaRPr kumimoji="1" lang="en-US" altLang="ja-JP" baseline="0" smtClean="0"/>
          </a:p>
          <a:p>
            <a:r>
              <a:rPr kumimoji="1" lang="ja-JP" altLang="en-US" smtClean="0"/>
              <a:t>この例では、メソッド呼び出し系列</a:t>
            </a:r>
            <a:r>
              <a:rPr kumimoji="1" lang="en-US" altLang="ja-JP" smtClean="0"/>
              <a:t>open,</a:t>
            </a:r>
            <a:r>
              <a:rPr kumimoji="1" lang="en-US" altLang="ja-JP" baseline="0" smtClean="0"/>
              <a:t> read, close</a:t>
            </a:r>
            <a:r>
              <a:rPr kumimoji="1" lang="ja-JP" altLang="en-US" baseline="0" smtClean="0"/>
              <a:t>がメソッド定義１～</a:t>
            </a:r>
            <a:r>
              <a:rPr kumimoji="1" lang="en-US" altLang="ja-JP" baseline="0" smtClean="0"/>
              <a:t>n</a:t>
            </a:r>
            <a:r>
              <a:rPr kumimoji="1" lang="ja-JP" altLang="en-US" baseline="0" smtClean="0"/>
              <a:t>で出現しています。</a:t>
            </a:r>
            <a:endParaRPr kumimoji="1" lang="en-US" altLang="ja-JP" baseline="0" smtClean="0"/>
          </a:p>
          <a:p>
            <a:r>
              <a:rPr kumimoji="1" lang="ja-JP" altLang="en-US" baseline="0" smtClean="0"/>
              <a:t>同じメソッド呼び出し系列がたくさんのメソッド呼び出し定義に出現するので、</a:t>
            </a:r>
            <a:r>
              <a:rPr kumimoji="1" lang="en-US" altLang="ja-JP" baseline="0" smtClean="0"/>
              <a:t>open, read, close </a:t>
            </a:r>
            <a:r>
              <a:rPr kumimoji="1" lang="ja-JP" altLang="en-US" baseline="0" smtClean="0"/>
              <a:t>はパターンとして抽出されます</a:t>
            </a:r>
            <a:endParaRPr kumimoji="1" lang="en-US" altLang="ja-JP"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部分系列と系列の関係</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8</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弁ず</a:t>
            </a:r>
            <a:endParaRPr kumimoji="1" lang="en-US" altLang="ja-JP" dirty="0"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9</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むりすぎ</a:t>
            </a:r>
            <a:endParaRPr kumimoji="1" lang="en-US" altLang="ja-JP" smtClean="0"/>
          </a:p>
          <a:p>
            <a:r>
              <a:rPr kumimoji="1" lang="ja-JP" altLang="en-US" smtClean="0"/>
              <a:t>図でごり押し</a:t>
            </a:r>
            <a:endParaRPr kumimoji="1" lang="en-US" altLang="ja-JP" smtClean="0"/>
          </a:p>
          <a:p>
            <a:r>
              <a:rPr kumimoji="1" lang="ja-JP" altLang="en-US" smtClean="0"/>
              <a:t>２ページにわける</a:t>
            </a:r>
            <a:endParaRPr kumimoji="1" lang="en-US" altLang="ja-JP" smtClean="0"/>
          </a:p>
          <a:p>
            <a:r>
              <a:rPr kumimoji="1" lang="ja-JP" altLang="en-US" smtClean="0"/>
              <a:t>式だす</a:t>
            </a:r>
            <a:endParaRPr kumimoji="1" lang="en-US" altLang="ja-JP"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11</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この手法ー＞口頭ではちゃんとしゃべれ</a:t>
            </a:r>
            <a:endParaRPr kumimoji="1" lang="en-US" altLang="ja-JP"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13</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オブジェクト指向言語に従来の手法をそのまま適用するとうまくいかない</a:t>
            </a:r>
            <a:endParaRPr kumimoji="1" lang="en-US" altLang="ja-JP" smtClean="0"/>
          </a:p>
          <a:p>
            <a:r>
              <a:rPr kumimoji="1" lang="ja-JP" altLang="en-US" smtClean="0"/>
              <a:t>なんでか</a:t>
            </a:r>
            <a:endParaRPr kumimoji="1" lang="en-US" altLang="ja-JP" smtClean="0"/>
          </a:p>
          <a:p>
            <a:r>
              <a:rPr kumimoji="1" lang="en-US" altLang="ja-JP" smtClean="0"/>
              <a:t>C</a:t>
            </a:r>
            <a:r>
              <a:rPr kumimoji="1" lang="ja-JP" altLang="en-US" smtClean="0"/>
              <a:t>言語ではどーこー</a:t>
            </a:r>
            <a:endParaRPr kumimoji="1" lang="en-US" altLang="ja-JP" smtClean="0"/>
          </a:p>
          <a:p>
            <a:r>
              <a:rPr kumimoji="1" lang="en-US" altLang="ja-JP" smtClean="0"/>
              <a:t>Java</a:t>
            </a:r>
            <a:r>
              <a:rPr kumimoji="1" lang="ja-JP" altLang="en-US" smtClean="0"/>
              <a:t>ではこーこー</a:t>
            </a:r>
            <a:endParaRPr kumimoji="1" lang="en-US" altLang="ja-JP" smtClean="0"/>
          </a:p>
          <a:p>
            <a:endParaRPr kumimoji="1" lang="en-US" altLang="ja-JP" smtClean="0"/>
          </a:p>
        </p:txBody>
      </p:sp>
      <p:sp>
        <p:nvSpPr>
          <p:cNvPr id="4" name="スライド番号プレースホルダ 3"/>
          <p:cNvSpPr>
            <a:spLocks noGrp="1"/>
          </p:cNvSpPr>
          <p:nvPr>
            <p:ph type="sldNum" sz="quarter" idx="10"/>
          </p:nvPr>
        </p:nvSpPr>
        <p:spPr/>
        <p:txBody>
          <a:bodyPr/>
          <a:lstStyle/>
          <a:p>
            <a:fld id="{AFAB3C66-8442-45E1-9732-76A130F89A23}" type="slidenum">
              <a:rPr kumimoji="1" lang="ja-JP" altLang="en-US" smtClean="0"/>
              <a:pPr/>
              <a:t>14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FB7FC5C-5693-45C8-BF0E-A1F3A973F56D}" type="datetime1">
              <a:rPr kumimoji="1" lang="ja-JP" altLang="en-US" smtClean="0"/>
              <a:pPr/>
              <a:t>2009/5/28</a:t>
            </a:fld>
            <a:endParaRPr kumimoji="1" lang="ja-JP" altLang="en-US"/>
          </a:p>
        </p:txBody>
      </p:sp>
      <p:sp>
        <p:nvSpPr>
          <p:cNvPr id="5" name="フッター プレースホルダ 4"/>
          <p:cNvSpPr>
            <a:spLocks noGrp="1"/>
          </p:cNvSpPr>
          <p:nvPr>
            <p:ph type="ftr" sz="quarter" idx="11"/>
          </p:nvPr>
        </p:nvSpPr>
        <p:spPr/>
        <p:txBody>
          <a:body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17663E0-0734-42B0-AD7F-133B404010F1}" type="datetime1">
              <a:rPr kumimoji="1" lang="ja-JP" altLang="en-US" smtClean="0"/>
              <a:pPr/>
              <a:t>2009/5/28</a:t>
            </a:fld>
            <a:endParaRPr kumimoji="1" lang="ja-JP" altLang="en-US"/>
          </a:p>
        </p:txBody>
      </p:sp>
      <p:sp>
        <p:nvSpPr>
          <p:cNvPr id="5" name="フッター プレースホルダ 4"/>
          <p:cNvSpPr>
            <a:spLocks noGrp="1"/>
          </p:cNvSpPr>
          <p:nvPr>
            <p:ph type="ftr" sz="quarter" idx="11"/>
          </p:nvPr>
        </p:nvSpPr>
        <p:spPr/>
        <p:txBody>
          <a:body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1A27203-01C4-4C2D-AF6B-F3CE76C83A64}" type="datetime1">
              <a:rPr kumimoji="1" lang="ja-JP" altLang="en-US" smtClean="0"/>
              <a:pPr/>
              <a:t>2009/5/28</a:t>
            </a:fld>
            <a:endParaRPr kumimoji="1" lang="ja-JP" altLang="en-US"/>
          </a:p>
        </p:txBody>
      </p:sp>
      <p:sp>
        <p:nvSpPr>
          <p:cNvPr id="5" name="フッター プレースホルダ 4"/>
          <p:cNvSpPr>
            <a:spLocks noGrp="1"/>
          </p:cNvSpPr>
          <p:nvPr>
            <p:ph type="ftr" sz="quarter" idx="11"/>
          </p:nvPr>
        </p:nvSpPr>
        <p:spPr/>
        <p:txBody>
          <a:body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角丸四角形 6"/>
          <p:cNvSpPr/>
          <p:nvPr/>
        </p:nvSpPr>
        <p:spPr>
          <a:xfrm>
            <a:off x="428596" y="285728"/>
            <a:ext cx="8286808" cy="857256"/>
          </a:xfrm>
          <a:prstGeom prst="roundRect">
            <a:avLst/>
          </a:prstGeom>
          <a:gradFill flip="none" rotWithShape="1">
            <a:gsLst>
              <a:gs pos="0">
                <a:schemeClr val="accent3">
                  <a:lumMod val="75000"/>
                </a:schemeClr>
              </a:gs>
              <a:gs pos="50000">
                <a:schemeClr val="accent3">
                  <a:shade val="67500"/>
                  <a:satMod val="115000"/>
                </a:schemeClr>
              </a:gs>
              <a:gs pos="100000">
                <a:schemeClr val="accent3">
                  <a:shade val="100000"/>
                  <a:satMod val="115000"/>
                </a:schemeClr>
              </a:gs>
            </a:gsLst>
            <a:lin ang="16200000" scaled="1"/>
            <a:tileRect/>
          </a:gradFill>
          <a:ln w="41275">
            <a:solidFill>
              <a:schemeClr val="bg1"/>
            </a:solidFill>
          </a:ln>
          <a:effectLst>
            <a:outerShdw blurRad="50800" dist="38100" dir="5400000" algn="t" rotWithShape="0">
              <a:prstClr val="black">
                <a:alpha val="4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lvl1pPr>
              <a:defRPr sz="3200">
                <a:solidFill>
                  <a:schemeClr val="bg1"/>
                </a:solidFill>
              </a:defRPr>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lvl1pPr>
              <a:buFontTx/>
              <a:buBlip>
                <a:blip r:embed="rId2"/>
              </a:buBlip>
              <a:defRPr sz="2800">
                <a:latin typeface="+mn-ea"/>
                <a:ea typeface="+mn-ea"/>
              </a:defRPr>
            </a:lvl1pPr>
            <a:lvl2pPr>
              <a:buFontTx/>
              <a:buBlip>
                <a:blip r:embed="rId3"/>
              </a:buBlip>
              <a:defRPr sz="2400"/>
            </a:lvl2pPr>
            <a:lvl3pPr>
              <a:buFontTx/>
              <a:buBlip>
                <a:blip r:embed="rId4"/>
              </a:buBlip>
              <a:defRPr sz="2000"/>
            </a:lvl3pPr>
            <a:lvl4pPr>
              <a:buFont typeface="MS Mincho" pitchFamily="17" charset="-128"/>
              <a:buChar char="☺"/>
              <a:defRPr sz="1800"/>
            </a:lvl4pPr>
            <a:lvl5pPr>
              <a:buFont typeface="MS Mincho" pitchFamily="17" charset="-128"/>
              <a:buChar char="☺"/>
              <a:defRPr sz="1800"/>
            </a:lvl5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3E9051-E33F-497A-B441-2103F7FEFBCC}" type="datetime1">
              <a:rPr kumimoji="1" lang="ja-JP" altLang="en-US" smtClean="0"/>
              <a:pPr/>
              <a:t>2009/5/28</a:t>
            </a:fld>
            <a:endParaRPr kumimoji="1" lang="ja-JP" altLang="en-US"/>
          </a:p>
        </p:txBody>
      </p:sp>
      <p:sp>
        <p:nvSpPr>
          <p:cNvPr id="5" name="フッター プレースホルダ 4"/>
          <p:cNvSpPr>
            <a:spLocks noGrp="1"/>
          </p:cNvSpPr>
          <p:nvPr>
            <p:ph type="ftr" sz="quarter" idx="11"/>
          </p:nvPr>
        </p:nvSpPr>
        <p:spPr/>
        <p:txBody>
          <a:body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
        <p:nvSpPr>
          <p:cNvPr id="8" name="角丸四角形 7"/>
          <p:cNvSpPr/>
          <p:nvPr userDrawn="1"/>
        </p:nvSpPr>
        <p:spPr>
          <a:xfrm>
            <a:off x="428596" y="285728"/>
            <a:ext cx="8286808" cy="857256"/>
          </a:xfrm>
          <a:prstGeom prst="roundRect">
            <a:avLst/>
          </a:prstGeom>
          <a:gradFill flip="none" rotWithShape="1">
            <a:gsLst>
              <a:gs pos="0">
                <a:schemeClr val="accent3">
                  <a:lumMod val="75000"/>
                </a:schemeClr>
              </a:gs>
              <a:gs pos="50000">
                <a:schemeClr val="accent3">
                  <a:shade val="67500"/>
                  <a:satMod val="115000"/>
                </a:schemeClr>
              </a:gs>
              <a:gs pos="100000">
                <a:schemeClr val="accent3">
                  <a:shade val="100000"/>
                  <a:satMod val="115000"/>
                </a:schemeClr>
              </a:gs>
            </a:gsLst>
            <a:lin ang="16200000" scaled="1"/>
            <a:tileRect/>
          </a:gradFill>
          <a:ln w="41275">
            <a:solidFill>
              <a:schemeClr val="bg1"/>
            </a:solidFill>
          </a:ln>
          <a:effectLst>
            <a:outerShdw blurRad="50800" dist="38100" dir="5400000" algn="t" rotWithShape="0">
              <a:prstClr val="black">
                <a:alpha val="4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角丸四角形 6"/>
          <p:cNvSpPr/>
          <p:nvPr/>
        </p:nvSpPr>
        <p:spPr>
          <a:xfrm>
            <a:off x="714348" y="2571744"/>
            <a:ext cx="7786742" cy="1285884"/>
          </a:xfrm>
          <a:prstGeom prst="roundRect">
            <a:avLst/>
          </a:prstGeom>
          <a:ln w="76200">
            <a:solidFill>
              <a:schemeClr val="bg1"/>
            </a:soli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714348" y="2857496"/>
            <a:ext cx="7772400" cy="857256"/>
          </a:xfrm>
        </p:spPr>
        <p:txBody>
          <a:bodyPr anchor="t"/>
          <a:lstStyle>
            <a:lvl1pPr algn="ctr">
              <a:defRPr sz="4000" b="1" cap="all">
                <a:solidFill>
                  <a:schemeClr val="bg1">
                    <a:lumMod val="95000"/>
                  </a:schemeClr>
                </a:solidFill>
                <a:latin typeface="メイリオ" pitchFamily="50" charset="-128"/>
                <a:ea typeface="メイリオ" pitchFamily="50" charset="-128"/>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71472" y="414338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B5C7F85-5870-43BB-BC2D-E854427FF4BD}" type="datetime1">
              <a:rPr kumimoji="1" lang="ja-JP" altLang="en-US" smtClean="0"/>
              <a:pPr/>
              <a:t>2009/5/28</a:t>
            </a:fld>
            <a:endParaRPr kumimoji="1" lang="ja-JP" altLang="en-US"/>
          </a:p>
        </p:txBody>
      </p:sp>
      <p:sp>
        <p:nvSpPr>
          <p:cNvPr id="5" name="フッター プレースホルダ 4"/>
          <p:cNvSpPr>
            <a:spLocks noGrp="1"/>
          </p:cNvSpPr>
          <p:nvPr>
            <p:ph type="ftr" sz="quarter" idx="11"/>
          </p:nvPr>
        </p:nvSpPr>
        <p:spPr/>
        <p:txBody>
          <a:body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
        <p:nvSpPr>
          <p:cNvPr id="8" name="角丸四角形 7"/>
          <p:cNvSpPr/>
          <p:nvPr userDrawn="1"/>
        </p:nvSpPr>
        <p:spPr>
          <a:xfrm>
            <a:off x="714348" y="2571744"/>
            <a:ext cx="7786742" cy="1285884"/>
          </a:xfrm>
          <a:prstGeom prst="roundRect">
            <a:avLst/>
          </a:prstGeom>
          <a:ln w="76200">
            <a:solidFill>
              <a:schemeClr val="bg1"/>
            </a:soli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F88A359-401C-407E-B5A9-D71A92395CE3}" type="datetime1">
              <a:rPr kumimoji="1" lang="ja-JP" altLang="en-US" smtClean="0"/>
              <a:pPr/>
              <a:t>2009/5/28</a:t>
            </a:fld>
            <a:endParaRPr kumimoji="1" lang="ja-JP" altLang="en-US"/>
          </a:p>
        </p:txBody>
      </p:sp>
      <p:sp>
        <p:nvSpPr>
          <p:cNvPr id="6" name="フッター プレースホルダ 5"/>
          <p:cNvSpPr>
            <a:spLocks noGrp="1"/>
          </p:cNvSpPr>
          <p:nvPr>
            <p:ph type="ftr" sz="quarter" idx="11"/>
          </p:nvPr>
        </p:nvSpPr>
        <p:spPr/>
        <p:txBody>
          <a:bodyPr/>
          <a:lstStyle/>
          <a:p>
            <a:r>
              <a:rPr kumimoji="1" lang="zh-TW" altLang="en-US" smtClean="0"/>
              <a:t>特別研究発表会</a:t>
            </a:r>
            <a:endParaRPr kumimoji="1" lang="ja-JP" altLang="en-US"/>
          </a:p>
        </p:txBody>
      </p:sp>
      <p:sp>
        <p:nvSpPr>
          <p:cNvPr id="7" name="スライド番号プレースホルダ 6"/>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7E0253A5-BCBE-4002-B3A2-A88B2A05AAA5}" type="datetime1">
              <a:rPr kumimoji="1" lang="ja-JP" altLang="en-US" smtClean="0"/>
              <a:pPr/>
              <a:t>2009/5/28</a:t>
            </a:fld>
            <a:endParaRPr kumimoji="1" lang="ja-JP" altLang="en-US"/>
          </a:p>
        </p:txBody>
      </p:sp>
      <p:sp>
        <p:nvSpPr>
          <p:cNvPr id="8" name="フッター プレースホルダ 7"/>
          <p:cNvSpPr>
            <a:spLocks noGrp="1"/>
          </p:cNvSpPr>
          <p:nvPr>
            <p:ph type="ftr" sz="quarter" idx="11"/>
          </p:nvPr>
        </p:nvSpPr>
        <p:spPr/>
        <p:txBody>
          <a:bodyPr/>
          <a:lstStyle/>
          <a:p>
            <a:r>
              <a:rPr kumimoji="1" lang="zh-TW" altLang="en-US" smtClean="0"/>
              <a:t>特別研究発表会</a:t>
            </a:r>
            <a:endParaRPr kumimoji="1" lang="ja-JP" altLang="en-US"/>
          </a:p>
        </p:txBody>
      </p:sp>
      <p:sp>
        <p:nvSpPr>
          <p:cNvPr id="9" name="スライド番号プレースホルダ 8"/>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297E864-A07D-4AA0-86CF-5130C397A9DD}" type="datetime1">
              <a:rPr kumimoji="1" lang="ja-JP" altLang="en-US" smtClean="0"/>
              <a:pPr/>
              <a:t>2009/5/28</a:t>
            </a:fld>
            <a:endParaRPr kumimoji="1" lang="ja-JP" altLang="en-US"/>
          </a:p>
        </p:txBody>
      </p:sp>
      <p:sp>
        <p:nvSpPr>
          <p:cNvPr id="4" name="フッター プレースホルダ 3"/>
          <p:cNvSpPr>
            <a:spLocks noGrp="1"/>
          </p:cNvSpPr>
          <p:nvPr>
            <p:ph type="ftr" sz="quarter" idx="11"/>
          </p:nvPr>
        </p:nvSpPr>
        <p:spPr/>
        <p:txBody>
          <a:bodyPr/>
          <a:lstStyle/>
          <a:p>
            <a:r>
              <a:rPr kumimoji="1" lang="zh-TW" altLang="en-US" smtClean="0"/>
              <a:t>特別研究発表会</a:t>
            </a:r>
            <a:endParaRPr kumimoji="1" lang="ja-JP" altLang="en-US"/>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9CA2B20-E837-4F9F-9EDB-62AAC9A38BB5}" type="datetime1">
              <a:rPr kumimoji="1" lang="ja-JP" altLang="en-US" smtClean="0"/>
              <a:pPr/>
              <a:t>2009/5/28</a:t>
            </a:fld>
            <a:endParaRPr kumimoji="1" lang="ja-JP" altLang="en-US"/>
          </a:p>
        </p:txBody>
      </p:sp>
      <p:sp>
        <p:nvSpPr>
          <p:cNvPr id="3" name="フッター プレースホルダ 2"/>
          <p:cNvSpPr>
            <a:spLocks noGrp="1"/>
          </p:cNvSpPr>
          <p:nvPr>
            <p:ph type="ftr" sz="quarter" idx="11"/>
          </p:nvPr>
        </p:nvSpPr>
        <p:spPr/>
        <p:txBody>
          <a:bodyPr/>
          <a:lstStyle/>
          <a:p>
            <a:r>
              <a:rPr kumimoji="1" lang="zh-TW" altLang="en-US" smtClean="0"/>
              <a:t>特別研究発表会</a:t>
            </a:r>
            <a:endParaRPr kumimoji="1" lang="ja-JP" altLang="en-US"/>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DBC1DF8-ED16-495D-A6EE-B82158A8D3E1}" type="datetime1">
              <a:rPr kumimoji="1" lang="ja-JP" altLang="en-US" smtClean="0"/>
              <a:pPr/>
              <a:t>2009/5/28</a:t>
            </a:fld>
            <a:endParaRPr kumimoji="1" lang="ja-JP" altLang="en-US"/>
          </a:p>
        </p:txBody>
      </p:sp>
      <p:sp>
        <p:nvSpPr>
          <p:cNvPr id="6" name="フッター プレースホルダ 5"/>
          <p:cNvSpPr>
            <a:spLocks noGrp="1"/>
          </p:cNvSpPr>
          <p:nvPr>
            <p:ph type="ftr" sz="quarter" idx="11"/>
          </p:nvPr>
        </p:nvSpPr>
        <p:spPr/>
        <p:txBody>
          <a:bodyPr/>
          <a:lstStyle/>
          <a:p>
            <a:r>
              <a:rPr kumimoji="1" lang="zh-TW" altLang="en-US" smtClean="0"/>
              <a:t>特別研究発表会</a:t>
            </a:r>
            <a:endParaRPr kumimoji="1" lang="ja-JP" altLang="en-US"/>
          </a:p>
        </p:txBody>
      </p:sp>
      <p:sp>
        <p:nvSpPr>
          <p:cNvPr id="7" name="スライド番号プレースホルダ 6"/>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5DC7536-5BBA-4210-856E-34BD2F9AA46C}" type="datetime1">
              <a:rPr kumimoji="1" lang="ja-JP" altLang="en-US" smtClean="0"/>
              <a:pPr/>
              <a:t>2009/5/28</a:t>
            </a:fld>
            <a:endParaRPr kumimoji="1" lang="ja-JP" altLang="en-US"/>
          </a:p>
        </p:txBody>
      </p:sp>
      <p:sp>
        <p:nvSpPr>
          <p:cNvPr id="6" name="フッター プレースホルダ 5"/>
          <p:cNvSpPr>
            <a:spLocks noGrp="1"/>
          </p:cNvSpPr>
          <p:nvPr>
            <p:ph type="ftr" sz="quarter" idx="11"/>
          </p:nvPr>
        </p:nvSpPr>
        <p:spPr/>
        <p:txBody>
          <a:bodyPr/>
          <a:lstStyle/>
          <a:p>
            <a:r>
              <a:rPr kumimoji="1" lang="zh-TW" altLang="en-US" smtClean="0"/>
              <a:t>特別研究発表会</a:t>
            </a:r>
            <a:endParaRPr kumimoji="1" lang="ja-JP" altLang="en-US"/>
          </a:p>
        </p:txBody>
      </p:sp>
      <p:sp>
        <p:nvSpPr>
          <p:cNvPr id="7" name="スライド番号プレースホルダ 6"/>
          <p:cNvSpPr>
            <a:spLocks noGrp="1"/>
          </p:cNvSpPr>
          <p:nvPr>
            <p:ph type="sldNum" sz="quarter" idx="12"/>
          </p:nvPr>
        </p:nvSpPr>
        <p:spPr/>
        <p:txBody>
          <a:bodyPr/>
          <a:lstStyle/>
          <a:p>
            <a:fld id="{1EB8FF0B-AAD0-46C6-861A-7F73174B8C4E}"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5000"/>
            <a:lum/>
          </a:blip>
          <a:srcRect/>
          <a:stretch>
            <a:fillRect l="3000" t="92000" r="82000" b="1000"/>
          </a:stretch>
        </a:blip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868346"/>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357298"/>
            <a:ext cx="8229600" cy="4768865"/>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A8E784-3B4A-477D-BAF5-8E1E698319E4}" type="datetime1">
              <a:rPr kumimoji="1" lang="ja-JP" altLang="en-US" smtClean="0"/>
              <a:pPr/>
              <a:t>2009/5/28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zh-TW" altLang="en-US" smtClean="0"/>
              <a:t>特別研究発表会</a:t>
            </a:r>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8FF0B-AAD0-46C6-861A-7F73174B8C4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defTabSz="9144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ea"/>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ea"/>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ea"/>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85720" y="1643050"/>
            <a:ext cx="8429684" cy="1957400"/>
          </a:xfrm>
        </p:spPr>
        <p:txBody>
          <a:bodyPr>
            <a:normAutofit/>
          </a:bodyPr>
          <a:lstStyle/>
          <a:p>
            <a:r>
              <a:rPr kumimoji="1" lang="ja-JP" altLang="en-US" sz="3200" dirty="0" smtClean="0">
                <a:latin typeface="+mn-ea"/>
                <a:ea typeface="+mn-ea"/>
              </a:rPr>
              <a:t>シーケンシャルパターンマイニングに基づくオブジェクト指向プログラムのための</a:t>
            </a:r>
            <a:r>
              <a:rPr kumimoji="1" lang="en-US" altLang="ja-JP" sz="3200" dirty="0" smtClean="0">
                <a:latin typeface="+mn-ea"/>
                <a:ea typeface="+mn-ea"/>
              </a:rPr>
              <a:t/>
            </a:r>
            <a:br>
              <a:rPr kumimoji="1" lang="en-US" altLang="ja-JP" sz="3200" dirty="0" smtClean="0">
                <a:latin typeface="+mn-ea"/>
                <a:ea typeface="+mn-ea"/>
              </a:rPr>
            </a:br>
            <a:r>
              <a:rPr kumimoji="1" lang="ja-JP" altLang="en-US" sz="3200" dirty="0" smtClean="0">
                <a:latin typeface="+mn-ea"/>
                <a:ea typeface="+mn-ea"/>
              </a:rPr>
              <a:t>欠陥検出手法</a:t>
            </a:r>
            <a:endParaRPr kumimoji="1" lang="ja-JP" altLang="en-US" sz="3200" dirty="0">
              <a:latin typeface="+mn-ea"/>
              <a:ea typeface="+mn-ea"/>
            </a:endParaRPr>
          </a:p>
        </p:txBody>
      </p:sp>
      <p:sp>
        <p:nvSpPr>
          <p:cNvPr id="3" name="サブタイトル 2"/>
          <p:cNvSpPr>
            <a:spLocks noGrp="1"/>
          </p:cNvSpPr>
          <p:nvPr>
            <p:ph type="subTitle" idx="1"/>
          </p:nvPr>
        </p:nvSpPr>
        <p:spPr>
          <a:xfrm>
            <a:off x="1371600" y="4286256"/>
            <a:ext cx="6400800" cy="1352544"/>
          </a:xfrm>
        </p:spPr>
        <p:txBody>
          <a:bodyPr/>
          <a:lstStyle/>
          <a:p>
            <a:r>
              <a:rPr kumimoji="1" lang="ja-JP" altLang="en-US" dirty="0" smtClean="0"/>
              <a:t>○山田 吾郎</a:t>
            </a:r>
            <a:r>
              <a:rPr kumimoji="1" lang="en-US" altLang="ja-JP" dirty="0" smtClean="0"/>
              <a:t>,</a:t>
            </a:r>
            <a:r>
              <a:rPr kumimoji="1" lang="ja-JP" altLang="en-US" dirty="0" smtClean="0"/>
              <a:t> 吉田則裕</a:t>
            </a:r>
            <a:r>
              <a:rPr kumimoji="1" lang="en-US" altLang="ja-JP" dirty="0" smtClean="0"/>
              <a:t>,</a:t>
            </a:r>
            <a:r>
              <a:rPr kumimoji="1" lang="ja-JP" altLang="en-US" dirty="0" smtClean="0"/>
              <a:t> 井上克郎</a:t>
            </a:r>
            <a:endParaRPr kumimoji="1" lang="en-US" altLang="ja-JP" dirty="0" smtClean="0"/>
          </a:p>
          <a:p>
            <a:r>
              <a:rPr lang="ja-JP" altLang="en-US" dirty="0" smtClean="0"/>
              <a:t>大阪大学</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パターン違反の検出手法</a:t>
            </a:r>
            <a:r>
              <a:rPr kumimoji="1"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確信度が</a:t>
            </a:r>
            <a:r>
              <a:rPr lang="en-US" altLang="ja-JP" dirty="0" smtClean="0"/>
              <a:t>1.0</a:t>
            </a:r>
            <a:r>
              <a:rPr lang="ja-JP" altLang="en-US" dirty="0" smtClean="0"/>
              <a:t>でなく，ある閾値以上であればパターン違反として検出</a:t>
            </a:r>
            <a:endParaRPr lang="en-US" altLang="ja-JP" dirty="0" smtClean="0"/>
          </a:p>
          <a:p>
            <a:pPr lvl="1"/>
            <a:r>
              <a:rPr lang="ja-JP" altLang="en-US" dirty="0" smtClean="0"/>
              <a:t>閾値はユーザが任意に指定</a:t>
            </a:r>
            <a:endParaRPr lang="en-US" altLang="ja-JP" dirty="0" smtClean="0"/>
          </a:p>
          <a:p>
            <a:r>
              <a:rPr lang="en-US" altLang="ja-JP" dirty="0" smtClean="0"/>
              <a:t>P1</a:t>
            </a:r>
            <a:r>
              <a:rPr lang="ja-JP" altLang="en-US" dirty="0" smtClean="0"/>
              <a:t>⇒</a:t>
            </a:r>
            <a:r>
              <a:rPr lang="en-US" altLang="ja-JP" dirty="0" smtClean="0"/>
              <a:t>P2</a:t>
            </a:r>
            <a:r>
              <a:rPr lang="ja-JP" altLang="en-US" dirty="0" smtClean="0"/>
              <a:t>で，確信度が高いときの例</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10</a:t>
            </a:fld>
            <a:endParaRPr kumimoji="1" lang="ja-JP" altLang="en-US"/>
          </a:p>
        </p:txBody>
      </p:sp>
      <p:sp>
        <p:nvSpPr>
          <p:cNvPr id="5" name="円/楕円 4"/>
          <p:cNvSpPr/>
          <p:nvPr/>
        </p:nvSpPr>
        <p:spPr>
          <a:xfrm>
            <a:off x="2643174" y="3500438"/>
            <a:ext cx="2857520" cy="1785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P1</a:t>
            </a:r>
            <a:endParaRPr kumimoji="1" lang="ja-JP" altLang="en-US" sz="2800" b="1" dirty="0">
              <a:latin typeface="ＭＳ 明朝" pitchFamily="17" charset="-128"/>
              <a:ea typeface="ＭＳ 明朝" pitchFamily="17" charset="-128"/>
              <a:cs typeface="Arial Unicode MS" pitchFamily="50" charset="-128"/>
            </a:endParaRPr>
          </a:p>
        </p:txBody>
      </p:sp>
      <p:sp>
        <p:nvSpPr>
          <p:cNvPr id="6" name="円/楕円 5"/>
          <p:cNvSpPr/>
          <p:nvPr/>
        </p:nvSpPr>
        <p:spPr>
          <a:xfrm>
            <a:off x="3071802" y="3429000"/>
            <a:ext cx="2857520" cy="1928826"/>
          </a:xfrm>
          <a:prstGeom prst="ellipse">
            <a:avLst/>
          </a:prstGeom>
          <a:solidFill>
            <a:schemeClr val="accent2">
              <a:alpha val="67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r"/>
            <a:r>
              <a:rPr kumimoji="1" lang="en-US" altLang="ja-JP" sz="2800" b="1" dirty="0" smtClean="0">
                <a:latin typeface="ＭＳ 明朝" pitchFamily="17" charset="-128"/>
                <a:ea typeface="ＭＳ 明朝" pitchFamily="17" charset="-128"/>
                <a:cs typeface="Arial Unicode MS" pitchFamily="50" charset="-128"/>
              </a:rPr>
              <a:t>P2</a:t>
            </a:r>
            <a:endParaRPr kumimoji="1" lang="ja-JP" altLang="en-US" sz="2800" b="1" dirty="0">
              <a:latin typeface="ＭＳ 明朝" pitchFamily="17" charset="-128"/>
              <a:ea typeface="ＭＳ 明朝" pitchFamily="17" charset="-128"/>
              <a:cs typeface="Arial Unicode MS" pitchFamily="50" charset="-128"/>
            </a:endParaRPr>
          </a:p>
        </p:txBody>
      </p:sp>
      <p:sp>
        <p:nvSpPr>
          <p:cNvPr id="9" name="月 8"/>
          <p:cNvSpPr/>
          <p:nvPr/>
        </p:nvSpPr>
        <p:spPr>
          <a:xfrm>
            <a:off x="2643174" y="3500438"/>
            <a:ext cx="1357322" cy="1785950"/>
          </a:xfrm>
          <a:prstGeom prst="moon">
            <a:avLst>
              <a:gd name="adj" fmla="val 31474"/>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 name="上矢印吹き出し 6"/>
          <p:cNvSpPr/>
          <p:nvPr/>
        </p:nvSpPr>
        <p:spPr>
          <a:xfrm>
            <a:off x="2428860" y="5072074"/>
            <a:ext cx="1643074" cy="1000132"/>
          </a:xfrm>
          <a:prstGeom prst="upArrowCallout">
            <a:avLst>
              <a:gd name="adj1" fmla="val 50000"/>
              <a:gd name="adj2" fmla="val 25000"/>
              <a:gd name="adj3" fmla="val 25000"/>
              <a:gd name="adj4" fmla="val 51532"/>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パターン違反</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四角形吹き出し 29"/>
          <p:cNvSpPr/>
          <p:nvPr/>
        </p:nvSpPr>
        <p:spPr>
          <a:xfrm>
            <a:off x="3000364" y="2786058"/>
            <a:ext cx="4286280" cy="357190"/>
          </a:xfrm>
          <a:prstGeom prst="wedgeRectCallout">
            <a:avLst>
              <a:gd name="adj1" fmla="val -23734"/>
              <a:gd name="adj2" fmla="val 306309"/>
            </a:avLst>
          </a:prstGeom>
          <a:no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パターン違反の検出例</a:t>
            </a:r>
            <a:endParaRPr kumimoji="1" lang="ja-JP" altLang="en-US" dirty="0"/>
          </a:p>
        </p:txBody>
      </p:sp>
      <p:sp>
        <p:nvSpPr>
          <p:cNvPr id="3" name="コンテンツ プレースホルダ 2"/>
          <p:cNvSpPr>
            <a:spLocks noGrp="1"/>
          </p:cNvSpPr>
          <p:nvPr>
            <p:ph idx="1"/>
          </p:nvPr>
        </p:nvSpPr>
        <p:spPr>
          <a:xfrm>
            <a:off x="457200" y="1357298"/>
            <a:ext cx="8401080" cy="5072098"/>
          </a:xfrm>
        </p:spPr>
        <p:txBody>
          <a:bodyPr>
            <a:normAutofit/>
          </a:bodyPr>
          <a:lstStyle/>
          <a:p>
            <a:r>
              <a:rPr lang="en-US" altLang="ja-JP" dirty="0" smtClean="0"/>
              <a:t>2</a:t>
            </a:r>
            <a:r>
              <a:rPr lang="ja-JP" altLang="en-US" dirty="0" err="1" smtClean="0"/>
              <a:t>つの</a:t>
            </a:r>
            <a:r>
              <a:rPr lang="ja-JP" altLang="en-US" dirty="0" smtClean="0"/>
              <a:t>パターン</a:t>
            </a:r>
            <a:endParaRPr lang="en-US" altLang="ja-JP" dirty="0" smtClean="0"/>
          </a:p>
          <a:p>
            <a:pPr lvl="1">
              <a:buBlip>
                <a:blip r:embed="rId3"/>
              </a:buBlip>
            </a:pPr>
            <a:r>
              <a:rPr lang="en-US" altLang="ja-JP" dirty="0" smtClean="0"/>
              <a:t>P1 = </a:t>
            </a:r>
            <a:r>
              <a:rPr lang="en-US" altLang="ja-JP" dirty="0" smtClean="0">
                <a:latin typeface="Consolas" pitchFamily="49" charset="0"/>
              </a:rPr>
              <a:t>[open, read]</a:t>
            </a:r>
            <a:endParaRPr lang="en-US" altLang="ja-JP" dirty="0" smtClean="0"/>
          </a:p>
          <a:p>
            <a:pPr lvl="1"/>
            <a:r>
              <a:rPr lang="en-US" altLang="ja-JP" dirty="0" smtClean="0"/>
              <a:t>P2 = </a:t>
            </a:r>
            <a:r>
              <a:rPr lang="en-US" altLang="ja-JP" dirty="0" smtClean="0">
                <a:latin typeface="Consolas" pitchFamily="49" charset="0"/>
              </a:rPr>
              <a:t>[open, read, close]</a:t>
            </a:r>
            <a:endParaRPr lang="en-US" altLang="ja-JP" dirty="0" smtClean="0"/>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11</a:t>
            </a:fld>
            <a:endParaRPr kumimoji="1" lang="ja-JP" altLang="en-US"/>
          </a:p>
        </p:txBody>
      </p:sp>
      <p:sp>
        <p:nvSpPr>
          <p:cNvPr id="14" name="メモ 13"/>
          <p:cNvSpPr/>
          <p:nvPr/>
        </p:nvSpPr>
        <p:spPr>
          <a:xfrm>
            <a:off x="571472" y="4357694"/>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17" name="メモ 16"/>
          <p:cNvSpPr/>
          <p:nvPr/>
        </p:nvSpPr>
        <p:spPr>
          <a:xfrm>
            <a:off x="6929454" y="4357694"/>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  :</a:t>
            </a:r>
            <a:endParaRPr kumimoji="1" lang="en-US" altLang="ja-JP" smtClean="0">
              <a:latin typeface="Consolas" pitchFamily="49" charset="0"/>
            </a:endParaRPr>
          </a:p>
        </p:txBody>
      </p:sp>
      <p:sp>
        <p:nvSpPr>
          <p:cNvPr id="18" name="テキスト ボックス 17"/>
          <p:cNvSpPr txBox="1"/>
          <p:nvPr/>
        </p:nvSpPr>
        <p:spPr>
          <a:xfrm>
            <a:off x="357158" y="5929330"/>
            <a:ext cx="1785950" cy="369332"/>
          </a:xfrm>
          <a:prstGeom prst="rect">
            <a:avLst/>
          </a:prstGeom>
          <a:noFill/>
        </p:spPr>
        <p:txBody>
          <a:bodyPr wrap="square" rtlCol="0">
            <a:spAutoFit/>
          </a:bodyPr>
          <a:lstStyle/>
          <a:p>
            <a:r>
              <a:rPr lang="ja-JP" altLang="en-US" smtClean="0"/>
              <a:t>メソッド定義</a:t>
            </a:r>
            <a:r>
              <a:rPr lang="en-US" altLang="ja-JP" smtClean="0"/>
              <a:t>1</a:t>
            </a:r>
            <a:endParaRPr kumimoji="1" lang="ja-JP" altLang="en-US"/>
          </a:p>
        </p:txBody>
      </p:sp>
      <p:sp>
        <p:nvSpPr>
          <p:cNvPr id="19" name="テキスト ボックス 18"/>
          <p:cNvSpPr txBox="1"/>
          <p:nvPr/>
        </p:nvSpPr>
        <p:spPr>
          <a:xfrm>
            <a:off x="2285984" y="5929330"/>
            <a:ext cx="1714512" cy="369332"/>
          </a:xfrm>
          <a:prstGeom prst="rect">
            <a:avLst/>
          </a:prstGeom>
          <a:noFill/>
        </p:spPr>
        <p:txBody>
          <a:bodyPr wrap="square" rtlCol="0">
            <a:spAutoFit/>
          </a:bodyPr>
          <a:lstStyle/>
          <a:p>
            <a:r>
              <a:rPr lang="ja-JP" altLang="en-US" smtClean="0"/>
              <a:t>メソッド定義</a:t>
            </a:r>
            <a:r>
              <a:rPr lang="en-US" altLang="ja-JP" smtClean="0"/>
              <a:t>2</a:t>
            </a:r>
          </a:p>
        </p:txBody>
      </p:sp>
      <p:sp>
        <p:nvSpPr>
          <p:cNvPr id="20" name="テキスト ボックス 19"/>
          <p:cNvSpPr txBox="1"/>
          <p:nvPr/>
        </p:nvSpPr>
        <p:spPr>
          <a:xfrm>
            <a:off x="4643438" y="5929330"/>
            <a:ext cx="2000264" cy="369332"/>
          </a:xfrm>
          <a:prstGeom prst="rect">
            <a:avLst/>
          </a:prstGeom>
          <a:noFill/>
        </p:spPr>
        <p:txBody>
          <a:bodyPr wrap="square" rtlCol="0">
            <a:spAutoFit/>
          </a:bodyPr>
          <a:lstStyle/>
          <a:p>
            <a:r>
              <a:rPr lang="ja-JP" altLang="en-US" smtClean="0"/>
              <a:t>メソッド定義</a:t>
            </a:r>
            <a:r>
              <a:rPr lang="en-US" altLang="ja-JP" smtClean="0"/>
              <a:t>99</a:t>
            </a:r>
            <a:endParaRPr kumimoji="1" lang="ja-JP" altLang="en-US"/>
          </a:p>
        </p:txBody>
      </p:sp>
      <p:sp>
        <p:nvSpPr>
          <p:cNvPr id="21" name="テキスト ボックス 20"/>
          <p:cNvSpPr txBox="1"/>
          <p:nvPr/>
        </p:nvSpPr>
        <p:spPr>
          <a:xfrm>
            <a:off x="6786578" y="5929330"/>
            <a:ext cx="2071702" cy="369332"/>
          </a:xfrm>
          <a:prstGeom prst="rect">
            <a:avLst/>
          </a:prstGeom>
          <a:noFill/>
        </p:spPr>
        <p:txBody>
          <a:bodyPr wrap="square" rtlCol="0">
            <a:spAutoFit/>
          </a:bodyPr>
          <a:lstStyle/>
          <a:p>
            <a:r>
              <a:rPr lang="ja-JP" altLang="en-US" smtClean="0"/>
              <a:t>メソッド定義</a:t>
            </a:r>
            <a:r>
              <a:rPr lang="en-US" altLang="ja-JP" smtClean="0"/>
              <a:t>100</a:t>
            </a:r>
            <a:endParaRPr kumimoji="1" lang="ja-JP" altLang="en-US"/>
          </a:p>
        </p:txBody>
      </p:sp>
      <p:sp>
        <p:nvSpPr>
          <p:cNvPr id="22" name="テキスト ボックス 21"/>
          <p:cNvSpPr txBox="1"/>
          <p:nvPr/>
        </p:nvSpPr>
        <p:spPr>
          <a:xfrm>
            <a:off x="4000496" y="4929198"/>
            <a:ext cx="928694" cy="369332"/>
          </a:xfrm>
          <a:prstGeom prst="rect">
            <a:avLst/>
          </a:prstGeom>
          <a:noFill/>
        </p:spPr>
        <p:txBody>
          <a:bodyPr wrap="square" rtlCol="0">
            <a:spAutoFit/>
          </a:bodyPr>
          <a:lstStyle/>
          <a:p>
            <a:r>
              <a:rPr kumimoji="1" lang="ja-JP" altLang="en-US" smtClean="0"/>
              <a:t>・・・</a:t>
            </a:r>
            <a:endParaRPr kumimoji="1" lang="ja-JP" altLang="en-US"/>
          </a:p>
        </p:txBody>
      </p:sp>
      <p:sp>
        <p:nvSpPr>
          <p:cNvPr id="27" name="メモ 26"/>
          <p:cNvSpPr/>
          <p:nvPr/>
        </p:nvSpPr>
        <p:spPr>
          <a:xfrm>
            <a:off x="2500298" y="4357694"/>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28" name="メモ 27"/>
          <p:cNvSpPr/>
          <p:nvPr/>
        </p:nvSpPr>
        <p:spPr>
          <a:xfrm>
            <a:off x="5000628" y="4357694"/>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24" name="角丸四角形 23"/>
          <p:cNvSpPr/>
          <p:nvPr/>
        </p:nvSpPr>
        <p:spPr>
          <a:xfrm>
            <a:off x="285720" y="4000504"/>
            <a:ext cx="8501122" cy="2286016"/>
          </a:xfrm>
          <a:prstGeom prst="roundRect">
            <a:avLst>
              <a:gd name="adj" fmla="val 9433"/>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下矢印吹き出し 22"/>
          <p:cNvSpPr/>
          <p:nvPr/>
        </p:nvSpPr>
        <p:spPr>
          <a:xfrm>
            <a:off x="6572264" y="3714752"/>
            <a:ext cx="2000264" cy="714380"/>
          </a:xfrm>
          <a:prstGeom prst="downArrowCallout">
            <a:avLst>
              <a:gd name="adj1" fmla="val 50000"/>
              <a:gd name="adj2" fmla="val 25000"/>
              <a:gd name="adj3" fmla="val 25000"/>
              <a:gd name="adj4" fmla="val 6497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000" smtClean="0"/>
              <a:t>パターン違反</a:t>
            </a:r>
            <a:endParaRPr kumimoji="1" lang="ja-JP" altLang="en-US" sz="2000"/>
          </a:p>
        </p:txBody>
      </p:sp>
      <p:sp>
        <p:nvSpPr>
          <p:cNvPr id="26" name="四角形吹き出し 25"/>
          <p:cNvSpPr/>
          <p:nvPr/>
        </p:nvSpPr>
        <p:spPr>
          <a:xfrm>
            <a:off x="3428992" y="3214686"/>
            <a:ext cx="3643338" cy="357190"/>
          </a:xfrm>
          <a:prstGeom prst="wedgeRectCallout">
            <a:avLst>
              <a:gd name="adj1" fmla="val 23335"/>
              <a:gd name="adj2" fmla="val 168150"/>
            </a:avLst>
          </a:prstGeom>
          <a:noFill/>
          <a:ln>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9" name="角丸四角形 28"/>
          <p:cNvSpPr/>
          <p:nvPr/>
        </p:nvSpPr>
        <p:spPr>
          <a:xfrm>
            <a:off x="357158" y="4071942"/>
            <a:ext cx="6357982" cy="2143140"/>
          </a:xfrm>
          <a:prstGeom prst="roundRect">
            <a:avLst>
              <a:gd name="adj" fmla="val 6564"/>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28596" y="2928934"/>
            <a:ext cx="2786082" cy="523220"/>
          </a:xfrm>
          <a:prstGeom prst="rect">
            <a:avLst/>
          </a:prstGeom>
          <a:noFill/>
        </p:spPr>
        <p:txBody>
          <a:bodyPr wrap="square" rtlCol="0">
            <a:spAutoFit/>
          </a:bodyPr>
          <a:lstStyle/>
          <a:p>
            <a:r>
              <a:rPr kumimoji="1" lang="en-US" altLang="ja-JP" sz="2800" b="1" i="1" dirty="0" smtClean="0">
                <a:latin typeface="小塚明朝 Pro-VI R" pitchFamily="18" charset="-128"/>
                <a:ea typeface="小塚明朝 Pro-VI R" pitchFamily="18" charset="-128"/>
              </a:rPr>
              <a:t>C</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a:t>
            </a:r>
            <a:r>
              <a:rPr kumimoji="1" lang="en-US" altLang="ja-JP" sz="2800" b="1" i="1" dirty="0" smtClean="0">
                <a:latin typeface="小塚明朝 Pro-VI R" pitchFamily="18" charset="-128"/>
                <a:ea typeface="小塚明朝 Pro-VI R" pitchFamily="18" charset="-128"/>
              </a:rPr>
              <a:t>P</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1</a:t>
            </a:r>
            <a:r>
              <a:rPr kumimoji="1" lang="ja-JP" altLang="en-US" sz="2800" b="1" i="1" dirty="0" smtClean="0">
                <a:latin typeface="小塚明朝 Pro-VI R" pitchFamily="18" charset="-128"/>
                <a:ea typeface="小塚明朝 Pro-VI R" pitchFamily="18" charset="-128"/>
              </a:rPr>
              <a:t> </a:t>
            </a:r>
            <a:r>
              <a:rPr kumimoji="1" lang="ja-JP" altLang="en-US" sz="2800" b="1" dirty="0" smtClean="0">
                <a:latin typeface="小塚明朝 Pro-VI R" pitchFamily="18" charset="-128"/>
                <a:ea typeface="小塚明朝 Pro-VI R" pitchFamily="18" charset="-128"/>
              </a:rPr>
              <a:t>⇒ </a:t>
            </a:r>
            <a:r>
              <a:rPr kumimoji="1" lang="en-US" altLang="ja-JP" sz="2800" b="1" i="1" dirty="0" smtClean="0">
                <a:latin typeface="小塚明朝 Pro-VI R" pitchFamily="18" charset="-128"/>
                <a:ea typeface="小塚明朝 Pro-VI R" pitchFamily="18" charset="-128"/>
              </a:rPr>
              <a:t>P</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2)</a:t>
            </a:r>
            <a:r>
              <a:rPr kumimoji="1" lang="ja-JP" altLang="en-US" sz="2800" b="1" dirty="0" smtClean="0">
                <a:latin typeface="小塚明朝 Pro-VI R" pitchFamily="18" charset="-128"/>
                <a:ea typeface="小塚明朝 Pro-VI R" pitchFamily="18" charset="-128"/>
              </a:rPr>
              <a:t>＝　　　　　　　　　　　　　　　　　　　</a:t>
            </a:r>
            <a:endParaRPr kumimoji="1" lang="ja-JP" altLang="en-US" sz="2800" b="1" i="1" dirty="0">
              <a:latin typeface="小塚明朝 Pro-VI R" pitchFamily="18" charset="-128"/>
              <a:ea typeface="小塚明朝 Pro-VI R" pitchFamily="18" charset="-128"/>
            </a:endParaRPr>
          </a:p>
        </p:txBody>
      </p:sp>
      <p:sp>
        <p:nvSpPr>
          <p:cNvPr id="31" name="テキスト ボックス 30"/>
          <p:cNvSpPr txBox="1"/>
          <p:nvPr/>
        </p:nvSpPr>
        <p:spPr>
          <a:xfrm>
            <a:off x="3071802" y="3214686"/>
            <a:ext cx="3643338" cy="400110"/>
          </a:xfrm>
          <a:prstGeom prst="rect">
            <a:avLst/>
          </a:prstGeom>
          <a:noFill/>
        </p:spPr>
        <p:txBody>
          <a:bodyPr wrap="square" rtlCol="0">
            <a:spAutoFit/>
          </a:bodyPr>
          <a:lstStyle/>
          <a:p>
            <a:r>
              <a:rPr lang="ja-JP" altLang="en-US" sz="2000" b="1" i="1" dirty="0" smtClean="0">
                <a:latin typeface="小塚明朝 Pro-VI R" pitchFamily="18" charset="-128"/>
                <a:ea typeface="小塚明朝 Pro-VI R" pitchFamily="18" charset="-128"/>
              </a:rPr>
              <a:t>　　</a:t>
            </a:r>
            <a:r>
              <a:rPr lang="en-US" altLang="ja-JP" sz="2000" b="1" i="1" dirty="0" smtClean="0">
                <a:latin typeface="小塚明朝 Pro-VI R" pitchFamily="18" charset="-128"/>
                <a:ea typeface="小塚明朝 Pro-VI R" pitchFamily="18" charset="-128"/>
              </a:rPr>
              <a:t>P</a:t>
            </a:r>
            <a:r>
              <a:rPr lang="en-US" altLang="ja-JP" sz="2000" b="1" dirty="0" smtClean="0">
                <a:latin typeface="小塚明朝 Pro-VI R" pitchFamily="18" charset="-128"/>
                <a:ea typeface="小塚明朝 Pro-VI R" pitchFamily="18" charset="-128"/>
              </a:rPr>
              <a:t>1</a:t>
            </a:r>
            <a:r>
              <a:rPr lang="ja-JP" altLang="en-US" sz="2000" b="1" dirty="0" smtClean="0">
                <a:latin typeface="小塚明朝 Pro-VI R" pitchFamily="18" charset="-128"/>
                <a:ea typeface="小塚明朝 Pro-VI R" pitchFamily="18" charset="-128"/>
              </a:rPr>
              <a:t>の出現するメソッド定義</a:t>
            </a:r>
            <a:endParaRPr kumimoji="1" lang="ja-JP" altLang="en-US" sz="2000" b="1" dirty="0">
              <a:latin typeface="小塚明朝 Pro-VI R" pitchFamily="18" charset="-128"/>
              <a:ea typeface="小塚明朝 Pro-VI R" pitchFamily="18" charset="-128"/>
            </a:endParaRPr>
          </a:p>
        </p:txBody>
      </p:sp>
      <p:sp>
        <p:nvSpPr>
          <p:cNvPr id="32" name="テキスト ボックス 31"/>
          <p:cNvSpPr txBox="1"/>
          <p:nvPr/>
        </p:nvSpPr>
        <p:spPr>
          <a:xfrm>
            <a:off x="3071802" y="2786058"/>
            <a:ext cx="4000528" cy="400110"/>
          </a:xfrm>
          <a:prstGeom prst="rect">
            <a:avLst/>
          </a:prstGeom>
          <a:noFill/>
        </p:spPr>
        <p:txBody>
          <a:bodyPr wrap="square" rtlCol="0">
            <a:spAutoFit/>
          </a:bodyPr>
          <a:lstStyle/>
          <a:p>
            <a:r>
              <a:rPr lang="en-US" altLang="ja-JP" sz="2000" b="1" i="1" dirty="0" smtClean="0">
                <a:latin typeface="小塚明朝 Pro-VI R" pitchFamily="18" charset="-128"/>
                <a:ea typeface="小塚明朝 Pro-VI R" pitchFamily="18" charset="-128"/>
              </a:rPr>
              <a:t>P</a:t>
            </a:r>
            <a:r>
              <a:rPr lang="en-US" altLang="ja-JP" sz="2000" b="1" dirty="0" smtClean="0">
                <a:latin typeface="小塚明朝 Pro-VI R" pitchFamily="18" charset="-128"/>
                <a:ea typeface="小塚明朝 Pro-VI R" pitchFamily="18" charset="-128"/>
              </a:rPr>
              <a:t>1</a:t>
            </a:r>
            <a:r>
              <a:rPr lang="en-US" altLang="ja-JP" sz="2000" b="1" i="1" dirty="0" smtClean="0">
                <a:latin typeface="小塚明朝 Pro-VI R" pitchFamily="18" charset="-128"/>
                <a:ea typeface="小塚明朝 Pro-VI R" pitchFamily="18" charset="-128"/>
              </a:rPr>
              <a:t>,</a:t>
            </a:r>
            <a:r>
              <a:rPr lang="ja-JP" altLang="en-US" sz="2000" b="1" i="1" dirty="0" smtClean="0">
                <a:latin typeface="小塚明朝 Pro-VI R" pitchFamily="18" charset="-128"/>
                <a:ea typeface="小塚明朝 Pro-VI R" pitchFamily="18" charset="-128"/>
              </a:rPr>
              <a:t> </a:t>
            </a:r>
            <a:r>
              <a:rPr lang="en-US" altLang="ja-JP" sz="2000" b="1" i="1" dirty="0" smtClean="0">
                <a:latin typeface="小塚明朝 Pro-VI R" pitchFamily="18" charset="-128"/>
                <a:ea typeface="小塚明朝 Pro-VI R" pitchFamily="18" charset="-128"/>
              </a:rPr>
              <a:t>P</a:t>
            </a:r>
            <a:r>
              <a:rPr lang="en-US" altLang="ja-JP" sz="2000" b="1" dirty="0" smtClean="0">
                <a:latin typeface="小塚明朝 Pro-VI R" pitchFamily="18" charset="-128"/>
                <a:ea typeface="小塚明朝 Pro-VI R" pitchFamily="18" charset="-128"/>
              </a:rPr>
              <a:t>2</a:t>
            </a:r>
            <a:r>
              <a:rPr lang="ja-JP" altLang="en-US" sz="2000" b="1" dirty="0" smtClean="0">
                <a:latin typeface="小塚明朝 Pro-VI R" pitchFamily="18" charset="-128"/>
                <a:ea typeface="小塚明朝 Pro-VI R" pitchFamily="18" charset="-128"/>
              </a:rPr>
              <a:t>ともに出現するメソッド定義</a:t>
            </a:r>
            <a:endParaRPr kumimoji="1" lang="ja-JP" altLang="en-US" sz="2000" b="1" dirty="0">
              <a:latin typeface="小塚明朝 Pro-VI R" pitchFamily="18" charset="-128"/>
              <a:ea typeface="小塚明朝 Pro-VI R" pitchFamily="18" charset="-128"/>
            </a:endParaRPr>
          </a:p>
        </p:txBody>
      </p:sp>
      <p:cxnSp>
        <p:nvCxnSpPr>
          <p:cNvPr id="33" name="直線コネクタ 32"/>
          <p:cNvCxnSpPr/>
          <p:nvPr/>
        </p:nvCxnSpPr>
        <p:spPr>
          <a:xfrm>
            <a:off x="3071802" y="3143248"/>
            <a:ext cx="4286280" cy="1588"/>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p:cNvCxnSpPr/>
          <p:nvPr/>
        </p:nvCxnSpPr>
        <p:spPr>
          <a:xfrm>
            <a:off x="7786710" y="3143248"/>
            <a:ext cx="428628" cy="1588"/>
          </a:xfrm>
          <a:prstGeom prst="line">
            <a:avLst/>
          </a:prstGeom>
        </p:spPr>
        <p:style>
          <a:lnRef idx="1">
            <a:schemeClr val="dk1"/>
          </a:lnRef>
          <a:fillRef idx="0">
            <a:schemeClr val="dk1"/>
          </a:fillRef>
          <a:effectRef idx="0">
            <a:schemeClr val="dk1"/>
          </a:effectRef>
          <a:fontRef idx="minor">
            <a:schemeClr val="tx1"/>
          </a:fontRef>
        </p:style>
      </p:cxnSp>
      <p:sp>
        <p:nvSpPr>
          <p:cNvPr id="34" name="テキスト ボックス 33"/>
          <p:cNvSpPr txBox="1"/>
          <p:nvPr/>
        </p:nvSpPr>
        <p:spPr>
          <a:xfrm>
            <a:off x="7286644" y="2928934"/>
            <a:ext cx="785818" cy="523220"/>
          </a:xfrm>
          <a:prstGeom prst="rect">
            <a:avLst/>
          </a:prstGeom>
          <a:noFill/>
        </p:spPr>
        <p:txBody>
          <a:bodyPr wrap="square" rtlCol="0">
            <a:spAutoFit/>
          </a:bodyPr>
          <a:lstStyle/>
          <a:p>
            <a:r>
              <a:rPr lang="ja-JP" altLang="en-US" sz="2800" b="1" dirty="0" smtClean="0">
                <a:latin typeface="小塚明朝 Pro-VI R" pitchFamily="18" charset="-128"/>
                <a:ea typeface="小塚明朝 Pro-VI R" pitchFamily="18" charset="-128"/>
              </a:rPr>
              <a:t>＝</a:t>
            </a:r>
            <a:endParaRPr kumimoji="1" lang="ja-JP" altLang="en-US" sz="2800" dirty="0"/>
          </a:p>
        </p:txBody>
      </p:sp>
      <p:sp>
        <p:nvSpPr>
          <p:cNvPr id="37" name="テキスト ボックス 36"/>
          <p:cNvSpPr txBox="1"/>
          <p:nvPr/>
        </p:nvSpPr>
        <p:spPr>
          <a:xfrm>
            <a:off x="7643834" y="3143248"/>
            <a:ext cx="714380" cy="400110"/>
          </a:xfrm>
          <a:prstGeom prst="rect">
            <a:avLst/>
          </a:prstGeom>
          <a:noFill/>
        </p:spPr>
        <p:txBody>
          <a:bodyPr wrap="square" rtlCol="0">
            <a:spAutoFit/>
          </a:bodyPr>
          <a:lstStyle/>
          <a:p>
            <a:r>
              <a:rPr kumimoji="1" lang="ja-JP" altLang="en-US" sz="2000" b="1" dirty="0" smtClean="0">
                <a:latin typeface="小塚明朝 Pro-VI R" pitchFamily="18" charset="-128"/>
                <a:ea typeface="小塚明朝 Pro-VI R" pitchFamily="18" charset="-128"/>
              </a:rPr>
              <a:t>１００</a:t>
            </a:r>
            <a:endParaRPr kumimoji="1" lang="ja-JP" altLang="en-US" sz="2000" b="1" dirty="0">
              <a:latin typeface="小塚明朝 Pro-VI R" pitchFamily="18" charset="-128"/>
              <a:ea typeface="小塚明朝 Pro-VI R" pitchFamily="18" charset="-128"/>
            </a:endParaRPr>
          </a:p>
        </p:txBody>
      </p:sp>
      <p:sp>
        <p:nvSpPr>
          <p:cNvPr id="38" name="テキスト ボックス 37"/>
          <p:cNvSpPr txBox="1"/>
          <p:nvPr/>
        </p:nvSpPr>
        <p:spPr>
          <a:xfrm>
            <a:off x="7715272" y="2786058"/>
            <a:ext cx="714380" cy="400110"/>
          </a:xfrm>
          <a:prstGeom prst="rect">
            <a:avLst/>
          </a:prstGeom>
          <a:noFill/>
        </p:spPr>
        <p:txBody>
          <a:bodyPr wrap="square" rtlCol="0">
            <a:spAutoFit/>
          </a:bodyPr>
          <a:lstStyle/>
          <a:p>
            <a:r>
              <a:rPr kumimoji="1" lang="ja-JP" altLang="en-US" sz="2000" b="1" dirty="0" smtClean="0">
                <a:latin typeface="小塚明朝 Pro-VI R" pitchFamily="18" charset="-128"/>
                <a:ea typeface="小塚明朝 Pro-VI R" pitchFamily="18" charset="-128"/>
              </a:rPr>
              <a:t>９９</a:t>
            </a:r>
            <a:endParaRPr kumimoji="1" lang="ja-JP" altLang="en-US" sz="2000" b="1" dirty="0">
              <a:latin typeface="小塚明朝 Pro-VI R" pitchFamily="18" charset="-128"/>
              <a:ea typeface="小塚明朝 Pro-VI R" pitchFamily="18"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500" fill="hold"/>
                                        <p:tgtEl>
                                          <p:spTgt spid="14">
                                            <p:txEl>
                                              <p:pRg st="0" end="0"/>
                                            </p:txEl>
                                          </p:spTgt>
                                        </p:tgtEl>
                                        <p:attrNameLst>
                                          <p:attrName>style.color</p:attrName>
                                        </p:attrNameLst>
                                      </p:cBhvr>
                                      <p:to>
                                        <a:srgbClr val="FF0000"/>
                                      </p:to>
                                    </p:animClr>
                                  </p:childTnLst>
                                </p:cTn>
                              </p:par>
                              <p:par>
                                <p:cTn id="7" presetID="3" presetClass="emph" presetSubtype="2" fill="hold" nodeType="withEffect">
                                  <p:stCondLst>
                                    <p:cond delay="0"/>
                                  </p:stCondLst>
                                  <p:childTnLst>
                                    <p:animClr clrSpc="rgb">
                                      <p:cBhvr override="childStyle">
                                        <p:cTn id="8" dur="500" fill="hold"/>
                                        <p:tgtEl>
                                          <p:spTgt spid="14">
                                            <p:txEl>
                                              <p:pRg st="2" end="2"/>
                                            </p:txEl>
                                          </p:spTgt>
                                        </p:tgtEl>
                                        <p:attrNameLst>
                                          <p:attrName>style.color</p:attrName>
                                        </p:attrNameLst>
                                      </p:cBhvr>
                                      <p:to>
                                        <a:srgbClr val="FF0000"/>
                                      </p:to>
                                    </p:animClr>
                                  </p:childTnLst>
                                </p:cTn>
                              </p:par>
                              <p:par>
                                <p:cTn id="9" presetID="3" presetClass="emph" presetSubtype="2" fill="hold" nodeType="withEffect">
                                  <p:stCondLst>
                                    <p:cond delay="0"/>
                                  </p:stCondLst>
                                  <p:childTnLst>
                                    <p:animClr clrSpc="rgb">
                                      <p:cBhvr override="childStyle">
                                        <p:cTn id="10" dur="500" fill="hold"/>
                                        <p:tgtEl>
                                          <p:spTgt spid="27">
                                            <p:txEl>
                                              <p:pRg st="0" end="0"/>
                                            </p:txEl>
                                          </p:spTgt>
                                        </p:tgtEl>
                                        <p:attrNameLst>
                                          <p:attrName>style.color</p:attrName>
                                        </p:attrNameLst>
                                      </p:cBhvr>
                                      <p:to>
                                        <a:srgbClr val="FF0000"/>
                                      </p:to>
                                    </p:animClr>
                                  </p:childTnLst>
                                </p:cTn>
                              </p:par>
                              <p:par>
                                <p:cTn id="11" presetID="3" presetClass="emph" presetSubtype="2" fill="hold" nodeType="withEffect">
                                  <p:stCondLst>
                                    <p:cond delay="0"/>
                                  </p:stCondLst>
                                  <p:childTnLst>
                                    <p:animClr clrSpc="rgb">
                                      <p:cBhvr override="childStyle">
                                        <p:cTn id="12" dur="500" fill="hold"/>
                                        <p:tgtEl>
                                          <p:spTgt spid="27">
                                            <p:txEl>
                                              <p:pRg st="2" end="2"/>
                                            </p:txEl>
                                          </p:spTgt>
                                        </p:tgtEl>
                                        <p:attrNameLst>
                                          <p:attrName>style.color</p:attrName>
                                        </p:attrNameLst>
                                      </p:cBhvr>
                                      <p:to>
                                        <a:srgbClr val="FF0000"/>
                                      </p:to>
                                    </p:animClr>
                                  </p:childTnLst>
                                </p:cTn>
                              </p:par>
                              <p:par>
                                <p:cTn id="13" presetID="3" presetClass="emph" presetSubtype="2" fill="hold" nodeType="withEffect">
                                  <p:stCondLst>
                                    <p:cond delay="0"/>
                                  </p:stCondLst>
                                  <p:childTnLst>
                                    <p:animClr clrSpc="rgb">
                                      <p:cBhvr override="childStyle">
                                        <p:cTn id="14" dur="500" fill="hold"/>
                                        <p:tgtEl>
                                          <p:spTgt spid="28">
                                            <p:txEl>
                                              <p:pRg st="0" end="0"/>
                                            </p:txEl>
                                          </p:spTgt>
                                        </p:tgtEl>
                                        <p:attrNameLst>
                                          <p:attrName>style.color</p:attrName>
                                        </p:attrNameLst>
                                      </p:cBhvr>
                                      <p:to>
                                        <a:srgbClr val="FF0000"/>
                                      </p:to>
                                    </p:animClr>
                                  </p:childTnLst>
                                </p:cTn>
                              </p:par>
                              <p:par>
                                <p:cTn id="15" presetID="3" presetClass="emph" presetSubtype="2" fill="hold" nodeType="withEffect">
                                  <p:stCondLst>
                                    <p:cond delay="0"/>
                                  </p:stCondLst>
                                  <p:childTnLst>
                                    <p:animClr clrSpc="rgb">
                                      <p:cBhvr override="childStyle">
                                        <p:cTn id="16" dur="500" fill="hold"/>
                                        <p:tgtEl>
                                          <p:spTgt spid="28">
                                            <p:txEl>
                                              <p:pRg st="2" end="2"/>
                                            </p:txEl>
                                          </p:spTgt>
                                        </p:tgtEl>
                                        <p:attrNameLst>
                                          <p:attrName>style.color</p:attrName>
                                        </p:attrNameLst>
                                      </p:cBhvr>
                                      <p:to>
                                        <a:srgbClr val="FF0000"/>
                                      </p:to>
                                    </p:animClr>
                                  </p:childTnLst>
                                </p:cTn>
                              </p:par>
                              <p:par>
                                <p:cTn id="17" presetID="3" presetClass="emph" presetSubtype="2" fill="hold" nodeType="withEffect">
                                  <p:stCondLst>
                                    <p:cond delay="0"/>
                                  </p:stCondLst>
                                  <p:childTnLst>
                                    <p:animClr clrSpc="rgb">
                                      <p:cBhvr override="childStyle">
                                        <p:cTn id="18" dur="500" fill="hold"/>
                                        <p:tgtEl>
                                          <p:spTgt spid="17">
                                            <p:txEl>
                                              <p:pRg st="0" end="0"/>
                                            </p:txEl>
                                          </p:spTgt>
                                        </p:tgtEl>
                                        <p:attrNameLst>
                                          <p:attrName>style.color</p:attrName>
                                        </p:attrNameLst>
                                      </p:cBhvr>
                                      <p:to>
                                        <a:srgbClr val="FF0000"/>
                                      </p:to>
                                    </p:animClr>
                                  </p:childTnLst>
                                </p:cTn>
                              </p:par>
                              <p:par>
                                <p:cTn id="19" presetID="3" presetClass="emph" presetSubtype="2" fill="hold" nodeType="withEffect">
                                  <p:stCondLst>
                                    <p:cond delay="0"/>
                                  </p:stCondLst>
                                  <p:childTnLst>
                                    <p:animClr clrSpc="rgb">
                                      <p:cBhvr override="childStyle">
                                        <p:cTn id="20" dur="500" fill="hold"/>
                                        <p:tgtEl>
                                          <p:spTgt spid="17">
                                            <p:txEl>
                                              <p:pRg st="2" end="2"/>
                                            </p:txEl>
                                          </p:spTgt>
                                        </p:tgtEl>
                                        <p:attrNameLst>
                                          <p:attrName>style.color</p:attrName>
                                        </p:attrNameLst>
                                      </p:cBhvr>
                                      <p:to>
                                        <a:srgbClr val="FF0000"/>
                                      </p:to>
                                    </p:animClr>
                                  </p:childTnLst>
                                </p:cTn>
                              </p:par>
                              <p:par>
                                <p:cTn id="21" presetID="23" presetClass="entr" presetSubtype="16"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p:cTn id="23" dur="500" fill="hold"/>
                                        <p:tgtEl>
                                          <p:spTgt spid="24"/>
                                        </p:tgtEl>
                                        <p:attrNameLst>
                                          <p:attrName>ppt_w</p:attrName>
                                        </p:attrNameLst>
                                      </p:cBhvr>
                                      <p:tavLst>
                                        <p:tav tm="0">
                                          <p:val>
                                            <p:fltVal val="0"/>
                                          </p:val>
                                        </p:tav>
                                        <p:tav tm="100000">
                                          <p:val>
                                            <p:strVal val="#ppt_w"/>
                                          </p:val>
                                        </p:tav>
                                      </p:tavLst>
                                    </p:anim>
                                    <p:anim calcmode="lin" valueType="num">
                                      <p:cBhvr>
                                        <p:cTn id="24" dur="500" fill="hold"/>
                                        <p:tgtEl>
                                          <p:spTgt spid="24"/>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p:cTn id="27" dur="500" fill="hold"/>
                                        <p:tgtEl>
                                          <p:spTgt spid="26"/>
                                        </p:tgtEl>
                                        <p:attrNameLst>
                                          <p:attrName>ppt_w</p:attrName>
                                        </p:attrNameLst>
                                      </p:cBhvr>
                                      <p:tavLst>
                                        <p:tav tm="0">
                                          <p:val>
                                            <p:fltVal val="0"/>
                                          </p:val>
                                        </p:tav>
                                        <p:tav tm="100000">
                                          <p:val>
                                            <p:strVal val="#ppt_w"/>
                                          </p:val>
                                        </p:tav>
                                      </p:tavLst>
                                    </p:anim>
                                    <p:anim calcmode="lin" valueType="num">
                                      <p:cBhvr>
                                        <p:cTn id="28" dur="500" fill="hold"/>
                                        <p:tgtEl>
                                          <p:spTgt spid="26"/>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3" presetClass="emph" presetSubtype="2" fill="hold" nodeType="clickEffect">
                                  <p:stCondLst>
                                    <p:cond delay="0"/>
                                  </p:stCondLst>
                                  <p:childTnLst>
                                    <p:animClr clrSpc="rgb">
                                      <p:cBhvr override="childStyle">
                                        <p:cTn id="32" dur="500" fill="hold"/>
                                        <p:tgtEl>
                                          <p:spTgt spid="14">
                                            <p:txEl>
                                              <p:pRg st="0" end="0"/>
                                            </p:txEl>
                                          </p:spTgt>
                                        </p:tgtEl>
                                        <p:attrNameLst>
                                          <p:attrName>style.color</p:attrName>
                                        </p:attrNameLst>
                                      </p:cBhvr>
                                      <p:to>
                                        <a:srgbClr val="00CC00"/>
                                      </p:to>
                                    </p:animClr>
                                  </p:childTnLst>
                                </p:cTn>
                              </p:par>
                              <p:par>
                                <p:cTn id="33" presetID="3" presetClass="emph" presetSubtype="2" fill="hold" nodeType="withEffect">
                                  <p:stCondLst>
                                    <p:cond delay="0"/>
                                  </p:stCondLst>
                                  <p:childTnLst>
                                    <p:animClr clrSpc="rgb">
                                      <p:cBhvr override="childStyle">
                                        <p:cTn id="34" dur="500" fill="hold"/>
                                        <p:tgtEl>
                                          <p:spTgt spid="14">
                                            <p:txEl>
                                              <p:pRg st="2" end="2"/>
                                            </p:txEl>
                                          </p:spTgt>
                                        </p:tgtEl>
                                        <p:attrNameLst>
                                          <p:attrName>style.color</p:attrName>
                                        </p:attrNameLst>
                                      </p:cBhvr>
                                      <p:to>
                                        <a:srgbClr val="00CC00"/>
                                      </p:to>
                                    </p:animClr>
                                  </p:childTnLst>
                                </p:cTn>
                              </p:par>
                              <p:par>
                                <p:cTn id="35" presetID="3" presetClass="emph" presetSubtype="2" fill="hold" nodeType="withEffect">
                                  <p:stCondLst>
                                    <p:cond delay="0"/>
                                  </p:stCondLst>
                                  <p:childTnLst>
                                    <p:animClr clrSpc="rgb">
                                      <p:cBhvr override="childStyle">
                                        <p:cTn id="36" dur="500" fill="hold"/>
                                        <p:tgtEl>
                                          <p:spTgt spid="14">
                                            <p:txEl>
                                              <p:pRg st="4" end="4"/>
                                            </p:txEl>
                                          </p:spTgt>
                                        </p:tgtEl>
                                        <p:attrNameLst>
                                          <p:attrName>style.color</p:attrName>
                                        </p:attrNameLst>
                                      </p:cBhvr>
                                      <p:to>
                                        <a:srgbClr val="00CC00"/>
                                      </p:to>
                                    </p:animClr>
                                  </p:childTnLst>
                                </p:cTn>
                              </p:par>
                              <p:par>
                                <p:cTn id="37" presetID="3" presetClass="emph" presetSubtype="2" fill="hold" nodeType="withEffect">
                                  <p:stCondLst>
                                    <p:cond delay="0"/>
                                  </p:stCondLst>
                                  <p:childTnLst>
                                    <p:animClr clrSpc="rgb">
                                      <p:cBhvr override="childStyle">
                                        <p:cTn id="38" dur="500" fill="hold"/>
                                        <p:tgtEl>
                                          <p:spTgt spid="27">
                                            <p:txEl>
                                              <p:pRg st="0" end="0"/>
                                            </p:txEl>
                                          </p:spTgt>
                                        </p:tgtEl>
                                        <p:attrNameLst>
                                          <p:attrName>style.color</p:attrName>
                                        </p:attrNameLst>
                                      </p:cBhvr>
                                      <p:to>
                                        <a:srgbClr val="00CC00"/>
                                      </p:to>
                                    </p:animClr>
                                  </p:childTnLst>
                                </p:cTn>
                              </p:par>
                              <p:par>
                                <p:cTn id="39" presetID="3" presetClass="emph" presetSubtype="2" fill="hold" nodeType="withEffect">
                                  <p:stCondLst>
                                    <p:cond delay="0"/>
                                  </p:stCondLst>
                                  <p:childTnLst>
                                    <p:animClr clrSpc="rgb">
                                      <p:cBhvr override="childStyle">
                                        <p:cTn id="40" dur="500" fill="hold"/>
                                        <p:tgtEl>
                                          <p:spTgt spid="27">
                                            <p:txEl>
                                              <p:pRg st="2" end="2"/>
                                            </p:txEl>
                                          </p:spTgt>
                                        </p:tgtEl>
                                        <p:attrNameLst>
                                          <p:attrName>style.color</p:attrName>
                                        </p:attrNameLst>
                                      </p:cBhvr>
                                      <p:to>
                                        <a:srgbClr val="00CC00"/>
                                      </p:to>
                                    </p:animClr>
                                  </p:childTnLst>
                                </p:cTn>
                              </p:par>
                              <p:par>
                                <p:cTn id="41" presetID="3" presetClass="emph" presetSubtype="2" fill="hold" nodeType="withEffect">
                                  <p:stCondLst>
                                    <p:cond delay="0"/>
                                  </p:stCondLst>
                                  <p:childTnLst>
                                    <p:animClr clrSpc="rgb">
                                      <p:cBhvr override="childStyle">
                                        <p:cTn id="42" dur="500" fill="hold"/>
                                        <p:tgtEl>
                                          <p:spTgt spid="27">
                                            <p:txEl>
                                              <p:pRg st="4" end="4"/>
                                            </p:txEl>
                                          </p:spTgt>
                                        </p:tgtEl>
                                        <p:attrNameLst>
                                          <p:attrName>style.color</p:attrName>
                                        </p:attrNameLst>
                                      </p:cBhvr>
                                      <p:to>
                                        <a:srgbClr val="00CC00"/>
                                      </p:to>
                                    </p:animClr>
                                  </p:childTnLst>
                                </p:cTn>
                              </p:par>
                              <p:par>
                                <p:cTn id="43" presetID="3" presetClass="emph" presetSubtype="2" fill="hold" nodeType="withEffect">
                                  <p:stCondLst>
                                    <p:cond delay="0"/>
                                  </p:stCondLst>
                                  <p:childTnLst>
                                    <p:animClr clrSpc="rgb">
                                      <p:cBhvr override="childStyle">
                                        <p:cTn id="44" dur="500" fill="hold"/>
                                        <p:tgtEl>
                                          <p:spTgt spid="28">
                                            <p:txEl>
                                              <p:pRg st="0" end="0"/>
                                            </p:txEl>
                                          </p:spTgt>
                                        </p:tgtEl>
                                        <p:attrNameLst>
                                          <p:attrName>style.color</p:attrName>
                                        </p:attrNameLst>
                                      </p:cBhvr>
                                      <p:to>
                                        <a:srgbClr val="00CC00"/>
                                      </p:to>
                                    </p:animClr>
                                  </p:childTnLst>
                                </p:cTn>
                              </p:par>
                              <p:par>
                                <p:cTn id="45" presetID="3" presetClass="emph" presetSubtype="2" fill="hold" nodeType="withEffect">
                                  <p:stCondLst>
                                    <p:cond delay="0"/>
                                  </p:stCondLst>
                                  <p:childTnLst>
                                    <p:animClr clrSpc="rgb">
                                      <p:cBhvr override="childStyle">
                                        <p:cTn id="46" dur="500" fill="hold"/>
                                        <p:tgtEl>
                                          <p:spTgt spid="28">
                                            <p:txEl>
                                              <p:pRg st="2" end="2"/>
                                            </p:txEl>
                                          </p:spTgt>
                                        </p:tgtEl>
                                        <p:attrNameLst>
                                          <p:attrName>style.color</p:attrName>
                                        </p:attrNameLst>
                                      </p:cBhvr>
                                      <p:to>
                                        <a:srgbClr val="00CC00"/>
                                      </p:to>
                                    </p:animClr>
                                  </p:childTnLst>
                                </p:cTn>
                              </p:par>
                              <p:par>
                                <p:cTn id="47" presetID="3" presetClass="emph" presetSubtype="2" fill="hold" nodeType="withEffect">
                                  <p:stCondLst>
                                    <p:cond delay="0"/>
                                  </p:stCondLst>
                                  <p:childTnLst>
                                    <p:animClr clrSpc="rgb">
                                      <p:cBhvr override="childStyle">
                                        <p:cTn id="48" dur="500" fill="hold"/>
                                        <p:tgtEl>
                                          <p:spTgt spid="28">
                                            <p:txEl>
                                              <p:pRg st="4" end="4"/>
                                            </p:txEl>
                                          </p:spTgt>
                                        </p:tgtEl>
                                        <p:attrNameLst>
                                          <p:attrName>style.color</p:attrName>
                                        </p:attrNameLst>
                                      </p:cBhvr>
                                      <p:to>
                                        <a:srgbClr val="00CC00"/>
                                      </p:to>
                                    </p:animClr>
                                  </p:childTnLst>
                                </p:cTn>
                              </p:par>
                              <p:par>
                                <p:cTn id="49" presetID="23" presetClass="entr" presetSubtype="16"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 calcmode="lin" valueType="num">
                                      <p:cBhvr>
                                        <p:cTn id="51" dur="500" fill="hold"/>
                                        <p:tgtEl>
                                          <p:spTgt spid="29"/>
                                        </p:tgtEl>
                                        <p:attrNameLst>
                                          <p:attrName>ppt_w</p:attrName>
                                        </p:attrNameLst>
                                      </p:cBhvr>
                                      <p:tavLst>
                                        <p:tav tm="0">
                                          <p:val>
                                            <p:fltVal val="0"/>
                                          </p:val>
                                        </p:tav>
                                        <p:tav tm="100000">
                                          <p:val>
                                            <p:strVal val="#ppt_w"/>
                                          </p:val>
                                        </p:tav>
                                      </p:tavLst>
                                    </p:anim>
                                    <p:anim calcmode="lin" valueType="num">
                                      <p:cBhvr>
                                        <p:cTn id="52" dur="500" fill="hold"/>
                                        <p:tgtEl>
                                          <p:spTgt spid="29"/>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30"/>
                                        </p:tgtEl>
                                        <p:attrNameLst>
                                          <p:attrName>style.visibility</p:attrName>
                                        </p:attrNameLst>
                                      </p:cBhvr>
                                      <p:to>
                                        <p:strVal val="visible"/>
                                      </p:to>
                                    </p:set>
                                    <p:anim calcmode="lin" valueType="num">
                                      <p:cBhvr>
                                        <p:cTn id="55" dur="500" fill="hold"/>
                                        <p:tgtEl>
                                          <p:spTgt spid="30"/>
                                        </p:tgtEl>
                                        <p:attrNameLst>
                                          <p:attrName>ppt_w</p:attrName>
                                        </p:attrNameLst>
                                      </p:cBhvr>
                                      <p:tavLst>
                                        <p:tav tm="0">
                                          <p:val>
                                            <p:fltVal val="0"/>
                                          </p:val>
                                        </p:tav>
                                        <p:tav tm="100000">
                                          <p:val>
                                            <p:strVal val="#ppt_w"/>
                                          </p:val>
                                        </p:tav>
                                      </p:tavLst>
                                    </p:anim>
                                    <p:anim calcmode="lin" valueType="num">
                                      <p:cBhvr>
                                        <p:cTn id="56" dur="500" fill="hold"/>
                                        <p:tgtEl>
                                          <p:spTgt spid="30"/>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47" presetClass="entr" presetSubtype="0"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fade">
                                      <p:cBhvr>
                                        <p:cTn id="61" dur="1000"/>
                                        <p:tgtEl>
                                          <p:spTgt spid="23"/>
                                        </p:tgtEl>
                                      </p:cBhvr>
                                    </p:animEffect>
                                    <p:anim calcmode="lin" valueType="num">
                                      <p:cBhvr>
                                        <p:cTn id="62" dur="1000" fill="hold"/>
                                        <p:tgtEl>
                                          <p:spTgt spid="23"/>
                                        </p:tgtEl>
                                        <p:attrNameLst>
                                          <p:attrName>ppt_x</p:attrName>
                                        </p:attrNameLst>
                                      </p:cBhvr>
                                      <p:tavLst>
                                        <p:tav tm="0">
                                          <p:val>
                                            <p:strVal val="#ppt_x"/>
                                          </p:val>
                                        </p:tav>
                                        <p:tav tm="100000">
                                          <p:val>
                                            <p:strVal val="#ppt_x"/>
                                          </p:val>
                                        </p:tav>
                                      </p:tavLst>
                                    </p:anim>
                                    <p:anim calcmode="lin" valueType="num">
                                      <p:cBhvr>
                                        <p:cTn id="6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4" grpId="0" animBg="1"/>
      <p:bldP spid="23" grpId="0" animBg="1"/>
      <p:bldP spid="26" grpId="0" animBg="1"/>
      <p:bldP spid="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目次</a:t>
            </a:r>
            <a:endParaRPr kumimoji="1" lang="ja-JP" altLang="en-US"/>
          </a:p>
        </p:txBody>
      </p:sp>
      <p:sp>
        <p:nvSpPr>
          <p:cNvPr id="3" name="コンテンツ プレースホルダ 2"/>
          <p:cNvSpPr>
            <a:spLocks noGrp="1"/>
          </p:cNvSpPr>
          <p:nvPr>
            <p:ph idx="1"/>
          </p:nvPr>
        </p:nvSpPr>
        <p:spPr/>
        <p:txBody>
          <a:bodyPr>
            <a:normAutofit/>
          </a:bodyPr>
          <a:lstStyle/>
          <a:p>
            <a:r>
              <a:rPr kumimoji="1" lang="ja-JP" altLang="en-US" dirty="0" smtClean="0"/>
              <a:t>背景</a:t>
            </a:r>
            <a:endParaRPr lang="en-US" altLang="ja-JP" dirty="0" smtClean="0"/>
          </a:p>
          <a:p>
            <a:pPr lvl="1"/>
            <a:r>
              <a:rPr kumimoji="1" lang="ja-JP" altLang="en-US" dirty="0" smtClean="0"/>
              <a:t>メソッド呼び出しパターン</a:t>
            </a:r>
            <a:endParaRPr kumimoji="1" lang="en-US" altLang="ja-JP" dirty="0" smtClean="0"/>
          </a:p>
          <a:p>
            <a:pPr lvl="1"/>
            <a:r>
              <a:rPr kumimoji="1" lang="ja-JP" altLang="en-US" dirty="0" smtClean="0"/>
              <a:t>シーケンシャルパターンマイニング</a:t>
            </a:r>
            <a:endParaRPr kumimoji="1" lang="en-US" altLang="ja-JP" dirty="0" smtClean="0"/>
          </a:p>
          <a:p>
            <a:pPr lvl="1"/>
            <a:r>
              <a:rPr lang="ja-JP" altLang="en-US" dirty="0" smtClean="0"/>
              <a:t>パターン違反</a:t>
            </a:r>
            <a:endParaRPr lang="en-US" altLang="ja-JP" dirty="0" smtClean="0"/>
          </a:p>
          <a:p>
            <a:r>
              <a:rPr lang="ja-JP" altLang="en-US" dirty="0" smtClean="0"/>
              <a:t>提案手法</a:t>
            </a:r>
            <a:endParaRPr lang="en-US" altLang="ja-JP" dirty="0" smtClean="0"/>
          </a:p>
          <a:p>
            <a:pPr lvl="1"/>
            <a:r>
              <a:rPr lang="ja-JP" altLang="en-US" dirty="0" smtClean="0"/>
              <a:t>オブジェクト指向言語に適用する際の問題点とその解決方法</a:t>
            </a:r>
            <a:endParaRPr lang="en-US" altLang="ja-JP" dirty="0" smtClean="0"/>
          </a:p>
          <a:p>
            <a:r>
              <a:rPr lang="ja-JP" altLang="en-US" dirty="0" smtClean="0"/>
              <a:t>実験</a:t>
            </a:r>
            <a:endParaRPr lang="en-US" altLang="ja-JP" dirty="0" smtClean="0"/>
          </a:p>
          <a:p>
            <a:pPr lvl="1"/>
            <a:r>
              <a:rPr lang="ja-JP" altLang="en-US" dirty="0" smtClean="0"/>
              <a:t>提案手法と既存手法の比較</a:t>
            </a:r>
            <a:endParaRPr lang="en-US" altLang="ja-JP" dirty="0" smtClean="0"/>
          </a:p>
          <a:p>
            <a:r>
              <a:rPr lang="ja-JP" altLang="en-US" dirty="0" smtClean="0"/>
              <a:t>まとめ</a:t>
            </a:r>
            <a:endParaRPr lang="en-US" altLang="ja-JP" dirty="0" smtClean="0"/>
          </a:p>
          <a:p>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12</a:t>
            </a:fld>
            <a:endParaRPr kumimoji="1" lang="ja-JP" altLang="en-US"/>
          </a:p>
        </p:txBody>
      </p:sp>
      <p:sp>
        <p:nvSpPr>
          <p:cNvPr id="5" name="角丸四角形 4"/>
          <p:cNvSpPr/>
          <p:nvPr/>
        </p:nvSpPr>
        <p:spPr>
          <a:xfrm flipV="1">
            <a:off x="285720" y="3143248"/>
            <a:ext cx="8572560" cy="128588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本研究の動機</a:t>
            </a:r>
            <a:endParaRPr kumimoji="1" lang="ja-JP" altLang="en-US"/>
          </a:p>
        </p:txBody>
      </p:sp>
      <p:sp>
        <p:nvSpPr>
          <p:cNvPr id="3" name="コンテンツ プレースホルダ 2"/>
          <p:cNvSpPr>
            <a:spLocks noGrp="1"/>
          </p:cNvSpPr>
          <p:nvPr>
            <p:ph idx="1"/>
          </p:nvPr>
        </p:nvSpPr>
        <p:spPr/>
        <p:txBody>
          <a:bodyPr/>
          <a:lstStyle/>
          <a:p>
            <a:r>
              <a:rPr lang="ja-JP" altLang="en-US" smtClean="0"/>
              <a:t>オブジェクト指向プログラムに対し，パターン違反を用いた欠陥検出を行った研究は確認できていない</a:t>
            </a:r>
            <a:endParaRPr lang="en-US" altLang="ja-JP" smtClean="0"/>
          </a:p>
          <a:p>
            <a:pPr lvl="1"/>
            <a:r>
              <a:rPr lang="ja-JP" altLang="en-US" smtClean="0"/>
              <a:t>過去の適用例は，</a:t>
            </a:r>
            <a:r>
              <a:rPr lang="en-US" altLang="ja-JP" smtClean="0"/>
              <a:t>C</a:t>
            </a:r>
            <a:r>
              <a:rPr lang="ja-JP" altLang="en-US" smtClean="0"/>
              <a:t>言語で記述されたプログラムのみ</a:t>
            </a:r>
            <a:endParaRPr lang="en-US" altLang="ja-JP" smtClean="0"/>
          </a:p>
          <a:p>
            <a:endParaRPr lang="en-US" altLang="ja-JP" smtClean="0"/>
          </a:p>
          <a:p>
            <a:endParaRPr lang="en-US" altLang="ja-JP" smtClean="0"/>
          </a:p>
          <a:p>
            <a:r>
              <a:rPr lang="ja-JP" altLang="en-US" smtClean="0"/>
              <a:t>オブジェクト指向言語</a:t>
            </a:r>
            <a:r>
              <a:rPr lang="en-US" altLang="ja-JP" smtClean="0"/>
              <a:t>Java</a:t>
            </a:r>
            <a:r>
              <a:rPr lang="ja-JP" altLang="en-US" smtClean="0"/>
              <a:t>で記述されたプログラムに適用し，欠陥検出における有効性を確認する</a:t>
            </a:r>
            <a:endParaRPr lang="en-US" altLang="ja-JP" smtClean="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13</a:t>
            </a:fld>
            <a:endParaRPr kumimoji="1" lang="ja-JP" altLang="en-US"/>
          </a:p>
        </p:txBody>
      </p:sp>
      <p:sp>
        <p:nvSpPr>
          <p:cNvPr id="7" name="下矢印 6"/>
          <p:cNvSpPr/>
          <p:nvPr/>
        </p:nvSpPr>
        <p:spPr>
          <a:xfrm>
            <a:off x="3929058" y="3286124"/>
            <a:ext cx="928694" cy="857256"/>
          </a:xfrm>
          <a:prstGeom prst="downArrow">
            <a:avLst>
              <a:gd name="adj1" fmla="val 50000"/>
              <a:gd name="adj2" fmla="val 574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適用にあたっての問題点と解決方法</a:t>
            </a:r>
            <a:endParaRPr kumimoji="1" lang="ja-JP" altLang="en-US"/>
          </a:p>
        </p:txBody>
      </p:sp>
      <p:sp>
        <p:nvSpPr>
          <p:cNvPr id="3" name="コンテンツ プレースホルダ 2"/>
          <p:cNvSpPr>
            <a:spLocks noGrp="1"/>
          </p:cNvSpPr>
          <p:nvPr>
            <p:ph idx="1"/>
          </p:nvPr>
        </p:nvSpPr>
        <p:spPr>
          <a:xfrm>
            <a:off x="457200" y="1357298"/>
            <a:ext cx="8401080" cy="4768865"/>
          </a:xfrm>
        </p:spPr>
        <p:txBody>
          <a:bodyPr/>
          <a:lstStyle/>
          <a:p>
            <a:r>
              <a:rPr kumimoji="1" lang="ja-JP" altLang="en-US" dirty="0" smtClean="0"/>
              <a:t>オブジェクト指向言語ではメソッド名だけでメソッドを特定できない</a:t>
            </a:r>
            <a:endParaRPr kumimoji="1" lang="en-US" altLang="ja-JP" dirty="0" smtClean="0"/>
          </a:p>
          <a:p>
            <a:pPr lvl="1"/>
            <a:r>
              <a:rPr kumimoji="1" lang="en-US" altLang="ja-JP" dirty="0" smtClean="0"/>
              <a:t>C</a:t>
            </a:r>
            <a:r>
              <a:rPr kumimoji="1" lang="ja-JP" altLang="en-US" dirty="0" smtClean="0"/>
              <a:t>言語では関数名のみで関数を識別できる</a:t>
            </a:r>
            <a:endParaRPr kumimoji="1" lang="en-US" altLang="ja-JP" dirty="0" smtClean="0"/>
          </a:p>
          <a:p>
            <a:pPr lvl="1"/>
            <a:r>
              <a:rPr lang="en-US" altLang="ja-JP" dirty="0" smtClean="0"/>
              <a:t>Java</a:t>
            </a:r>
            <a:r>
              <a:rPr lang="ja-JP" altLang="en-US" dirty="0" smtClean="0"/>
              <a:t>言語では同名のメソッドが複数存在する</a:t>
            </a:r>
            <a:endParaRPr lang="en-US" altLang="ja-JP" dirty="0" smtClean="0"/>
          </a:p>
          <a:p>
            <a:pPr lvl="2"/>
            <a:r>
              <a:rPr lang="ja-JP" altLang="en-US" dirty="0" smtClean="0"/>
              <a:t>オーバーロード，クラス階層</a:t>
            </a:r>
            <a:endParaRPr lang="en-US" altLang="ja-JP" dirty="0" smtClean="0"/>
          </a:p>
          <a:p>
            <a:r>
              <a:rPr lang="ja-JP" altLang="en-US" dirty="0" smtClean="0"/>
              <a:t>欠陥検出において検出漏れが起こる可能性がある</a:t>
            </a:r>
            <a:endParaRPr lang="en-US" altLang="ja-JP" dirty="0" smtClean="0"/>
          </a:p>
          <a:p>
            <a:endParaRPr lang="en-US" altLang="ja-JP" dirty="0" smtClean="0"/>
          </a:p>
          <a:p>
            <a:r>
              <a:rPr lang="ja-JP" altLang="en-US" dirty="0" smtClean="0"/>
              <a:t>メソッド呼び出しに関連する型を考慮</a:t>
            </a:r>
            <a:endParaRPr lang="en-US" altLang="ja-JP" dirty="0" smtClean="0"/>
          </a:p>
          <a:p>
            <a:pPr lvl="1"/>
            <a:endParaRPr lang="en-US" altLang="ja-JP" dirty="0" smtClean="0"/>
          </a:p>
          <a:p>
            <a:pPr lvl="1">
              <a:buNone/>
            </a:pPr>
            <a:r>
              <a:rPr lang="ja-JP" altLang="en-US" dirty="0" smtClean="0"/>
              <a:t>レシーバオブジェクト　　　　引数の順序つき列</a:t>
            </a:r>
            <a:endParaRPr lang="en-US" altLang="ja-JP" dirty="0" smtClean="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14</a:t>
            </a:fld>
            <a:endParaRPr kumimoji="1" lang="ja-JP" altLang="en-US" dirty="0"/>
          </a:p>
        </p:txBody>
      </p:sp>
      <p:sp>
        <p:nvSpPr>
          <p:cNvPr id="6" name="テキスト ボックス 5"/>
          <p:cNvSpPr txBox="1"/>
          <p:nvPr/>
        </p:nvSpPr>
        <p:spPr>
          <a:xfrm>
            <a:off x="1142976" y="5000636"/>
            <a:ext cx="7000924" cy="523220"/>
          </a:xfrm>
          <a:prstGeom prst="rect">
            <a:avLst/>
          </a:prstGeom>
          <a:noFill/>
        </p:spPr>
        <p:txBody>
          <a:bodyPr wrap="square" rtlCol="0">
            <a:spAutoFit/>
          </a:bodyPr>
          <a:lstStyle/>
          <a:p>
            <a:r>
              <a:rPr kumimoji="1" lang="en-US" altLang="ja-JP" sz="2800" smtClean="0">
                <a:latin typeface="Consolas" pitchFamily="49" charset="0"/>
              </a:rPr>
              <a:t>someClass.someMethod(arg1, arg2 );</a:t>
            </a:r>
            <a:endParaRPr kumimoji="1" lang="ja-JP" altLang="en-US" sz="2800">
              <a:latin typeface="Consolas" pitchFamily="49" charset="0"/>
            </a:endParaRPr>
          </a:p>
        </p:txBody>
      </p:sp>
      <p:sp>
        <p:nvSpPr>
          <p:cNvPr id="7" name="下矢印 6"/>
          <p:cNvSpPr/>
          <p:nvPr/>
        </p:nvSpPr>
        <p:spPr>
          <a:xfrm>
            <a:off x="4214810" y="4071942"/>
            <a:ext cx="64294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p:cNvCxnSpPr/>
          <p:nvPr/>
        </p:nvCxnSpPr>
        <p:spPr>
          <a:xfrm>
            <a:off x="1214414" y="5500702"/>
            <a:ext cx="1928826"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5357818" y="5500702"/>
            <a:ext cx="2071702" cy="1588"/>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型を考慮することによる効果</a:t>
            </a:r>
            <a:endParaRPr kumimoji="1" lang="ja-JP" altLang="en-US" dirty="0"/>
          </a:p>
        </p:txBody>
      </p:sp>
      <p:sp>
        <p:nvSpPr>
          <p:cNvPr id="3" name="コンテンツ プレースホルダ 2"/>
          <p:cNvSpPr>
            <a:spLocks noGrp="1"/>
          </p:cNvSpPr>
          <p:nvPr>
            <p:ph idx="1"/>
          </p:nvPr>
        </p:nvSpPr>
        <p:spPr>
          <a:xfrm>
            <a:off x="457200" y="1357298"/>
            <a:ext cx="8229600" cy="5500702"/>
          </a:xfrm>
        </p:spPr>
        <p:txBody>
          <a:bodyPr>
            <a:normAutofit/>
          </a:bodyPr>
          <a:lstStyle/>
          <a:p>
            <a:endParaRPr lang="en-US" altLang="ja-JP" dirty="0" smtClean="0"/>
          </a:p>
          <a:p>
            <a:endParaRPr lang="en-US" altLang="ja-JP" dirty="0" smtClean="0"/>
          </a:p>
          <a:p>
            <a:pPr lvl="1"/>
            <a:endParaRPr lang="en-US" altLang="ja-JP" dirty="0" smtClean="0"/>
          </a:p>
          <a:p>
            <a:pPr lvl="2"/>
            <a:endParaRPr lang="en-US" altLang="ja-JP" dirty="0" smtClean="0"/>
          </a:p>
          <a:p>
            <a:r>
              <a:rPr lang="ja-JP" altLang="en-US" dirty="0" smtClean="0"/>
              <a:t>メソッド名のみ考慮する場合</a:t>
            </a:r>
            <a:endParaRPr lang="en-US" altLang="ja-JP" dirty="0" smtClean="0"/>
          </a:p>
          <a:p>
            <a:pPr lvl="1"/>
            <a:r>
              <a:rPr lang="en-US" altLang="ja-JP" dirty="0" smtClean="0">
                <a:latin typeface="Consolas" pitchFamily="49" charset="0"/>
              </a:rPr>
              <a:t>[</a:t>
            </a:r>
            <a:r>
              <a:rPr lang="en-US" altLang="ja-JP" dirty="0" err="1" smtClean="0">
                <a:latin typeface="Consolas" pitchFamily="49" charset="0"/>
              </a:rPr>
              <a:t>x.open</a:t>
            </a:r>
            <a:r>
              <a:rPr lang="en-US" altLang="ja-JP" dirty="0" smtClean="0">
                <a:latin typeface="Consolas" pitchFamily="49" charset="0"/>
              </a:rPr>
              <a:t>, </a:t>
            </a:r>
            <a:r>
              <a:rPr lang="en-US" altLang="ja-JP" dirty="0" err="1" smtClean="0">
                <a:latin typeface="Consolas" pitchFamily="49" charset="0"/>
              </a:rPr>
              <a:t>x.read</a:t>
            </a:r>
            <a:r>
              <a:rPr lang="en-US" altLang="ja-JP" dirty="0" smtClean="0">
                <a:latin typeface="Consolas" pitchFamily="49" charset="0"/>
              </a:rPr>
              <a:t>]</a:t>
            </a:r>
            <a:r>
              <a:rPr lang="ja-JP" altLang="en-US" dirty="0" smtClean="0">
                <a:latin typeface="Consolas" pitchFamily="49" charset="0"/>
              </a:rPr>
              <a:t>を</a:t>
            </a:r>
            <a:r>
              <a:rPr lang="en-US" altLang="ja-JP" dirty="0" smtClean="0">
                <a:latin typeface="Consolas" pitchFamily="49" charset="0"/>
              </a:rPr>
              <a:t>[</a:t>
            </a:r>
            <a:r>
              <a:rPr lang="en-US" altLang="ja-JP" dirty="0" err="1" smtClean="0">
                <a:latin typeface="Consolas" pitchFamily="49" charset="0"/>
              </a:rPr>
              <a:t>a.open</a:t>
            </a:r>
            <a:r>
              <a:rPr lang="en-US" altLang="ja-JP" dirty="0" smtClean="0">
                <a:latin typeface="Consolas" pitchFamily="49" charset="0"/>
              </a:rPr>
              <a:t>, </a:t>
            </a:r>
            <a:r>
              <a:rPr lang="en-US" altLang="ja-JP" dirty="0" err="1" smtClean="0">
                <a:latin typeface="Consolas" pitchFamily="49" charset="0"/>
              </a:rPr>
              <a:t>a.read</a:t>
            </a:r>
            <a:r>
              <a:rPr lang="en-US" altLang="ja-JP" dirty="0" smtClean="0">
                <a:latin typeface="Consolas" pitchFamily="49" charset="0"/>
              </a:rPr>
              <a:t>]</a:t>
            </a:r>
            <a:r>
              <a:rPr lang="ja-JP" altLang="en-US" dirty="0" smtClean="0">
                <a:latin typeface="Consolas" pitchFamily="49" charset="0"/>
              </a:rPr>
              <a:t>と同一視</a:t>
            </a:r>
            <a:endParaRPr lang="en-US" altLang="ja-JP" dirty="0" smtClean="0">
              <a:latin typeface="Consolas" pitchFamily="49" charset="0"/>
            </a:endParaRPr>
          </a:p>
          <a:p>
            <a:pPr lvl="1"/>
            <a:r>
              <a:rPr lang="ja-JP" altLang="en-US" dirty="0" smtClean="0">
                <a:latin typeface="Consolas" pitchFamily="49" charset="0"/>
              </a:rPr>
              <a:t>パターン</a:t>
            </a:r>
            <a:r>
              <a:rPr lang="en-US" altLang="ja-JP" dirty="0" smtClean="0">
                <a:latin typeface="Consolas" pitchFamily="49" charset="0"/>
              </a:rPr>
              <a:t>[open, read]</a:t>
            </a:r>
            <a:r>
              <a:rPr lang="ja-JP" altLang="en-US" dirty="0" smtClean="0">
                <a:latin typeface="Consolas" pitchFamily="49" charset="0"/>
              </a:rPr>
              <a:t>の出現メソッド定義数が増加</a:t>
            </a:r>
            <a:endParaRPr lang="en-US" altLang="ja-JP" dirty="0" smtClean="0">
              <a:latin typeface="Consolas" pitchFamily="49" charset="0"/>
            </a:endParaRPr>
          </a:p>
          <a:p>
            <a:pPr lvl="1">
              <a:buNone/>
            </a:pPr>
            <a:r>
              <a:rPr lang="en-US" altLang="ja-JP" dirty="0" smtClean="0">
                <a:sym typeface="Wingdings" pitchFamily="2" charset="2"/>
              </a:rPr>
              <a:t></a:t>
            </a:r>
            <a:r>
              <a:rPr lang="ja-JP" altLang="en-US" dirty="0" smtClean="0">
                <a:sym typeface="Wingdings" pitchFamily="2" charset="2"/>
              </a:rPr>
              <a:t>確信度</a:t>
            </a:r>
            <a:r>
              <a:rPr lang="en-US" altLang="ja-JP" dirty="0" smtClean="0">
                <a:sym typeface="Wingdings" pitchFamily="2" charset="2"/>
              </a:rPr>
              <a:t>C </a:t>
            </a:r>
            <a:r>
              <a:rPr lang="ja-JP" altLang="en-US" dirty="0" smtClean="0">
                <a:sym typeface="Wingdings" pitchFamily="2" charset="2"/>
              </a:rPr>
              <a:t>が減少</a:t>
            </a:r>
            <a:endParaRPr lang="en-US" altLang="ja-JP" dirty="0" smtClean="0">
              <a:sym typeface="Wingdings" pitchFamily="2" charset="2"/>
            </a:endParaRPr>
          </a:p>
          <a:p>
            <a:pPr lvl="1">
              <a:buNone/>
            </a:pPr>
            <a:r>
              <a:rPr lang="en-US" altLang="ja-JP" dirty="0" smtClean="0">
                <a:sym typeface="Wingdings" pitchFamily="2" charset="2"/>
              </a:rPr>
              <a:t></a:t>
            </a:r>
            <a:r>
              <a:rPr lang="ja-JP" altLang="en-US" dirty="0" smtClean="0">
                <a:sym typeface="Wingdings" pitchFamily="2" charset="2"/>
              </a:rPr>
              <a:t>閾値を下回ると検出漏れ</a:t>
            </a:r>
            <a:endParaRPr lang="en-US" altLang="ja-JP" dirty="0" smtClean="0"/>
          </a:p>
          <a:p>
            <a:r>
              <a:rPr lang="ja-JP" altLang="en-US" dirty="0" smtClean="0"/>
              <a:t>型も考慮する場合</a:t>
            </a:r>
            <a:endParaRPr lang="en-US" altLang="ja-JP" dirty="0" smtClean="0"/>
          </a:p>
          <a:p>
            <a:pPr lvl="1"/>
            <a:r>
              <a:rPr lang="en-US" altLang="ja-JP" dirty="0" smtClean="0">
                <a:latin typeface="Consolas" pitchFamily="49" charset="0"/>
              </a:rPr>
              <a:t>[</a:t>
            </a:r>
            <a:r>
              <a:rPr lang="en-US" altLang="ja-JP" dirty="0" err="1" smtClean="0">
                <a:latin typeface="Consolas" pitchFamily="49" charset="0"/>
              </a:rPr>
              <a:t>x.open</a:t>
            </a:r>
            <a:r>
              <a:rPr lang="en-US" altLang="ja-JP" dirty="0" smtClean="0">
                <a:latin typeface="Consolas" pitchFamily="49" charset="0"/>
              </a:rPr>
              <a:t>, </a:t>
            </a:r>
            <a:r>
              <a:rPr lang="en-US" altLang="ja-JP" dirty="0" err="1" smtClean="0">
                <a:latin typeface="Consolas" pitchFamily="49" charset="0"/>
              </a:rPr>
              <a:t>x.read</a:t>
            </a:r>
            <a:r>
              <a:rPr lang="en-US" altLang="ja-JP" dirty="0" smtClean="0">
                <a:latin typeface="Consolas" pitchFamily="49" charset="0"/>
              </a:rPr>
              <a:t>]</a:t>
            </a:r>
            <a:r>
              <a:rPr lang="ja-JP" altLang="en-US" dirty="0" smtClean="0">
                <a:latin typeface="Consolas" pitchFamily="49" charset="0"/>
              </a:rPr>
              <a:t>と</a:t>
            </a:r>
            <a:r>
              <a:rPr lang="en-US" altLang="ja-JP" dirty="0" smtClean="0">
                <a:latin typeface="Consolas" pitchFamily="49" charset="0"/>
              </a:rPr>
              <a:t>[</a:t>
            </a:r>
            <a:r>
              <a:rPr lang="en-US" altLang="ja-JP" dirty="0" err="1" smtClean="0">
                <a:latin typeface="Consolas" pitchFamily="49" charset="0"/>
              </a:rPr>
              <a:t>a.open</a:t>
            </a:r>
            <a:r>
              <a:rPr lang="en-US" altLang="ja-JP" dirty="0" smtClean="0">
                <a:latin typeface="Consolas" pitchFamily="49" charset="0"/>
              </a:rPr>
              <a:t>, </a:t>
            </a:r>
            <a:r>
              <a:rPr lang="en-US" altLang="ja-JP" dirty="0" err="1" smtClean="0">
                <a:latin typeface="Consolas" pitchFamily="49" charset="0"/>
              </a:rPr>
              <a:t>a.read</a:t>
            </a:r>
            <a:r>
              <a:rPr lang="en-US" altLang="ja-JP" dirty="0" smtClean="0">
                <a:latin typeface="Consolas" pitchFamily="49" charset="0"/>
              </a:rPr>
              <a:t>]</a:t>
            </a:r>
            <a:r>
              <a:rPr lang="ja-JP" altLang="en-US" dirty="0" smtClean="0">
                <a:latin typeface="Consolas" pitchFamily="49" charset="0"/>
              </a:rPr>
              <a:t>を区別可能</a:t>
            </a:r>
            <a:endParaRPr lang="en-US" altLang="ja-JP" dirty="0" smtClean="0">
              <a:latin typeface="Consolas" pitchFamily="49" charset="0"/>
            </a:endParaRPr>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15</a:t>
            </a:fld>
            <a:endParaRPr kumimoji="1" lang="ja-JP" altLang="en-US"/>
          </a:p>
        </p:txBody>
      </p:sp>
      <p:sp>
        <p:nvSpPr>
          <p:cNvPr id="19" name="メモ 18"/>
          <p:cNvSpPr/>
          <p:nvPr/>
        </p:nvSpPr>
        <p:spPr>
          <a:xfrm>
            <a:off x="1000100" y="1500174"/>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0" name="メモ 19"/>
          <p:cNvSpPr/>
          <p:nvPr/>
        </p:nvSpPr>
        <p:spPr>
          <a:xfrm>
            <a:off x="1071538" y="1571612"/>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1" name="メモ 20"/>
          <p:cNvSpPr/>
          <p:nvPr/>
        </p:nvSpPr>
        <p:spPr>
          <a:xfrm>
            <a:off x="1142976" y="1643050"/>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2" name="メモ 21"/>
          <p:cNvSpPr/>
          <p:nvPr/>
        </p:nvSpPr>
        <p:spPr>
          <a:xfrm>
            <a:off x="1214414" y="1714488"/>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3" name="メモ 22"/>
          <p:cNvSpPr/>
          <p:nvPr/>
        </p:nvSpPr>
        <p:spPr>
          <a:xfrm>
            <a:off x="1285852" y="1785926"/>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4" name="メモ 23"/>
          <p:cNvSpPr/>
          <p:nvPr/>
        </p:nvSpPr>
        <p:spPr>
          <a:xfrm>
            <a:off x="4143372" y="1714488"/>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p>
          <a:p>
            <a:r>
              <a:rPr kumimoji="1" lang="en-US" altLang="ja-JP" smtClean="0">
                <a:solidFill>
                  <a:schemeClr val="tx1"/>
                </a:solidFill>
                <a:latin typeface="Consolas" pitchFamily="49" charset="0"/>
              </a:rPr>
              <a:t>    :</a:t>
            </a:r>
          </a:p>
        </p:txBody>
      </p:sp>
      <p:grpSp>
        <p:nvGrpSpPr>
          <p:cNvPr id="37" name="グループ化 36"/>
          <p:cNvGrpSpPr/>
          <p:nvPr/>
        </p:nvGrpSpPr>
        <p:grpSpPr>
          <a:xfrm>
            <a:off x="6286512" y="1500174"/>
            <a:ext cx="1785950" cy="1285884"/>
            <a:chOff x="6286512" y="1500174"/>
            <a:chExt cx="1785950" cy="1285884"/>
          </a:xfrm>
        </p:grpSpPr>
        <p:sp>
          <p:nvSpPr>
            <p:cNvPr id="26" name="メモ 25"/>
            <p:cNvSpPr/>
            <p:nvPr/>
          </p:nvSpPr>
          <p:spPr>
            <a:xfrm>
              <a:off x="6286512" y="1500174"/>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x.</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8" name="メモ 27"/>
            <p:cNvSpPr/>
            <p:nvPr/>
          </p:nvSpPr>
          <p:spPr>
            <a:xfrm>
              <a:off x="6357950" y="1571612"/>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x.</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29" name="メモ 28"/>
            <p:cNvSpPr/>
            <p:nvPr/>
          </p:nvSpPr>
          <p:spPr>
            <a:xfrm>
              <a:off x="6438912" y="1652574"/>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x.</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30" name="メモ 29"/>
            <p:cNvSpPr/>
            <p:nvPr/>
          </p:nvSpPr>
          <p:spPr>
            <a:xfrm>
              <a:off x="6500826" y="1714488"/>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x.</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36" name="メモ 35"/>
            <p:cNvSpPr/>
            <p:nvPr/>
          </p:nvSpPr>
          <p:spPr>
            <a:xfrm>
              <a:off x="6572264" y="1785926"/>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x.</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read()</a:t>
              </a:r>
              <a:r>
                <a:rPr lang="en-US" altLang="ja-JP" smtClean="0">
                  <a:solidFill>
                    <a:schemeClr val="tx1"/>
                  </a:solidFill>
                  <a:latin typeface="Consolas" pitchFamily="49" charset="0"/>
                </a:rPr>
                <a:t>;</a:t>
              </a:r>
            </a:p>
            <a:p>
              <a:r>
                <a:rPr kumimoji="1" lang="en-US" altLang="ja-JP" smtClean="0">
                  <a:solidFill>
                    <a:schemeClr val="tx1"/>
                  </a:solidFill>
                  <a:latin typeface="Consolas" pitchFamily="49" charset="0"/>
                </a:rPr>
                <a:t>    :</a:t>
              </a:r>
            </a:p>
          </p:txBody>
        </p:sp>
      </p:grpSp>
      <p:sp>
        <p:nvSpPr>
          <p:cNvPr id="40" name="角丸四角形吹き出し 39"/>
          <p:cNvSpPr/>
          <p:nvPr/>
        </p:nvSpPr>
        <p:spPr>
          <a:xfrm>
            <a:off x="642910" y="1500174"/>
            <a:ext cx="642942" cy="285752"/>
          </a:xfrm>
          <a:prstGeom prst="wedgeRoundRectCallout">
            <a:avLst>
              <a:gd name="adj1" fmla="val 57592"/>
              <a:gd name="adj2" fmla="val 28990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45" name="角丸四角形吹き出し 44"/>
          <p:cNvSpPr/>
          <p:nvPr/>
        </p:nvSpPr>
        <p:spPr>
          <a:xfrm>
            <a:off x="3500430" y="1500174"/>
            <a:ext cx="642942" cy="285752"/>
          </a:xfrm>
          <a:prstGeom prst="wedgeRoundRectCallout">
            <a:avLst>
              <a:gd name="adj1" fmla="val 60381"/>
              <a:gd name="adj2" fmla="val 17696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46" name="角丸四角形吹き出し 45"/>
          <p:cNvSpPr/>
          <p:nvPr/>
        </p:nvSpPr>
        <p:spPr>
          <a:xfrm>
            <a:off x="5929322" y="1571612"/>
            <a:ext cx="642942" cy="285752"/>
          </a:xfrm>
          <a:prstGeom prst="wedgeRoundRectCallout">
            <a:avLst>
              <a:gd name="adj1" fmla="val 60381"/>
              <a:gd name="adj2" fmla="val 176964"/>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mtClean="0"/>
              <a:t>型</a:t>
            </a:r>
            <a:r>
              <a:rPr lang="en-US" altLang="ja-JP" smtClean="0"/>
              <a:t>X</a:t>
            </a:r>
            <a:endParaRPr kumimoji="1" lang="ja-JP" altLang="en-US"/>
          </a:p>
        </p:txBody>
      </p:sp>
      <p:sp>
        <p:nvSpPr>
          <p:cNvPr id="47" name="角丸四角形吹き出し 46"/>
          <p:cNvSpPr/>
          <p:nvPr/>
        </p:nvSpPr>
        <p:spPr>
          <a:xfrm>
            <a:off x="5929322" y="1571612"/>
            <a:ext cx="642942" cy="285752"/>
          </a:xfrm>
          <a:prstGeom prst="wedgeRoundRectCallout">
            <a:avLst>
              <a:gd name="adj1" fmla="val 60382"/>
              <a:gd name="adj2" fmla="val 82847"/>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mtClean="0"/>
              <a:t>型</a:t>
            </a:r>
            <a:r>
              <a:rPr lang="en-US" altLang="ja-JP" smtClean="0"/>
              <a:t>X</a:t>
            </a:r>
          </a:p>
        </p:txBody>
      </p:sp>
      <p:sp>
        <p:nvSpPr>
          <p:cNvPr id="43" name="角丸四角形吹き出し 42"/>
          <p:cNvSpPr/>
          <p:nvPr/>
        </p:nvSpPr>
        <p:spPr>
          <a:xfrm>
            <a:off x="3500430" y="1500174"/>
            <a:ext cx="642942" cy="285752"/>
          </a:xfrm>
          <a:prstGeom prst="wedgeRoundRectCallout">
            <a:avLst>
              <a:gd name="adj1" fmla="val 60382"/>
              <a:gd name="adj2" fmla="val 8284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39" name="角丸四角形吹き出し 38"/>
          <p:cNvSpPr/>
          <p:nvPr/>
        </p:nvSpPr>
        <p:spPr>
          <a:xfrm>
            <a:off x="642910" y="1500174"/>
            <a:ext cx="642942" cy="285752"/>
          </a:xfrm>
          <a:prstGeom prst="wedgeRoundRectCallout">
            <a:avLst>
              <a:gd name="adj1" fmla="val 57593"/>
              <a:gd name="adj2" fmla="val 17069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38" name="角丸四角形吹き出し 37"/>
          <p:cNvSpPr/>
          <p:nvPr/>
        </p:nvSpPr>
        <p:spPr>
          <a:xfrm>
            <a:off x="642910" y="1500174"/>
            <a:ext cx="642942" cy="285752"/>
          </a:xfrm>
          <a:prstGeom prst="wedgeRoundRectCallout">
            <a:avLst>
              <a:gd name="adj1" fmla="val 57593"/>
              <a:gd name="adj2" fmla="val 1079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48" name="角丸四角形 47"/>
          <p:cNvSpPr/>
          <p:nvPr/>
        </p:nvSpPr>
        <p:spPr>
          <a:xfrm>
            <a:off x="571472" y="1357298"/>
            <a:ext cx="2286016" cy="1571636"/>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9" name="角丸四角形 48"/>
          <p:cNvSpPr/>
          <p:nvPr/>
        </p:nvSpPr>
        <p:spPr>
          <a:xfrm>
            <a:off x="500034" y="1285860"/>
            <a:ext cx="8072494" cy="1714512"/>
          </a:xfrm>
          <a:prstGeom prst="round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2" name="角丸四角形 51"/>
          <p:cNvSpPr/>
          <p:nvPr/>
        </p:nvSpPr>
        <p:spPr>
          <a:xfrm>
            <a:off x="500034" y="1285860"/>
            <a:ext cx="5286412" cy="1714512"/>
          </a:xfrm>
          <a:prstGeom prst="round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1" name="上矢印吹き出し 50"/>
          <p:cNvSpPr/>
          <p:nvPr/>
        </p:nvSpPr>
        <p:spPr>
          <a:xfrm>
            <a:off x="3929058" y="2500306"/>
            <a:ext cx="1785950" cy="642942"/>
          </a:xfrm>
          <a:prstGeom prst="upArrowCallout">
            <a:avLst>
              <a:gd name="adj1" fmla="val 50000"/>
              <a:gd name="adj2" fmla="val 25000"/>
              <a:gd name="adj3" fmla="val 25000"/>
              <a:gd name="adj4" fmla="val 6497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000" smtClean="0"/>
              <a:t>パターン違反</a:t>
            </a:r>
            <a:endParaRPr kumimoji="1" lang="ja-JP" alt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1000"/>
                                        <p:tgtEl>
                                          <p:spTgt spid="37"/>
                                        </p:tgtEl>
                                      </p:cBhvr>
                                    </p:animEffect>
                                    <p:anim calcmode="lin" valueType="num">
                                      <p:cBhvr>
                                        <p:cTn id="8" dur="1000" fill="hold"/>
                                        <p:tgtEl>
                                          <p:spTgt spid="37"/>
                                        </p:tgtEl>
                                        <p:attrNameLst>
                                          <p:attrName>ppt_x</p:attrName>
                                        </p:attrNameLst>
                                      </p:cBhvr>
                                      <p:tavLst>
                                        <p:tav tm="0">
                                          <p:val>
                                            <p:strVal val="#ppt_x"/>
                                          </p:val>
                                        </p:tav>
                                        <p:tav tm="100000">
                                          <p:val>
                                            <p:strVal val="#ppt_x"/>
                                          </p:val>
                                        </p:tav>
                                      </p:tavLst>
                                    </p:anim>
                                    <p:anim calcmode="lin" valueType="num">
                                      <p:cBhvr>
                                        <p:cTn id="9" dur="1000" fill="hold"/>
                                        <p:tgtEl>
                                          <p:spTgt spid="37"/>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1000"/>
                                        <p:tgtEl>
                                          <p:spTgt spid="46"/>
                                        </p:tgtEl>
                                      </p:cBhvr>
                                    </p:animEffect>
                                    <p:anim calcmode="lin" valueType="num">
                                      <p:cBhvr>
                                        <p:cTn id="13" dur="1000" fill="hold"/>
                                        <p:tgtEl>
                                          <p:spTgt spid="46"/>
                                        </p:tgtEl>
                                        <p:attrNameLst>
                                          <p:attrName>ppt_x</p:attrName>
                                        </p:attrNameLst>
                                      </p:cBhvr>
                                      <p:tavLst>
                                        <p:tav tm="0">
                                          <p:val>
                                            <p:strVal val="#ppt_x"/>
                                          </p:val>
                                        </p:tav>
                                        <p:tav tm="100000">
                                          <p:val>
                                            <p:strVal val="#ppt_x"/>
                                          </p:val>
                                        </p:tav>
                                      </p:tavLst>
                                    </p:anim>
                                    <p:anim calcmode="lin" valueType="num">
                                      <p:cBhvr>
                                        <p:cTn id="14" dur="1000" fill="hold"/>
                                        <p:tgtEl>
                                          <p:spTgt spid="46"/>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fade">
                                      <p:cBhvr>
                                        <p:cTn id="17" dur="1000"/>
                                        <p:tgtEl>
                                          <p:spTgt spid="47"/>
                                        </p:tgtEl>
                                      </p:cBhvr>
                                    </p:animEffect>
                                    <p:anim calcmode="lin" valueType="num">
                                      <p:cBhvr>
                                        <p:cTn id="18" dur="1000" fill="hold"/>
                                        <p:tgtEl>
                                          <p:spTgt spid="47"/>
                                        </p:tgtEl>
                                        <p:attrNameLst>
                                          <p:attrName>ppt_x</p:attrName>
                                        </p:attrNameLst>
                                      </p:cBhvr>
                                      <p:tavLst>
                                        <p:tav tm="0">
                                          <p:val>
                                            <p:strVal val="#ppt_x"/>
                                          </p:val>
                                        </p:tav>
                                        <p:tav tm="100000">
                                          <p:val>
                                            <p:strVal val="#ppt_x"/>
                                          </p:val>
                                        </p:tav>
                                      </p:tavLst>
                                    </p:anim>
                                    <p:anim calcmode="lin" valueType="num">
                                      <p:cBhvr>
                                        <p:cTn id="19"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48"/>
                                        </p:tgtEl>
                                        <p:attrNameLst>
                                          <p:attrName>style.visibility</p:attrName>
                                        </p:attrNameLst>
                                      </p:cBhvr>
                                      <p:to>
                                        <p:strVal val="visible"/>
                                      </p:to>
                                    </p:set>
                                    <p:anim calcmode="lin" valueType="num">
                                      <p:cBhvr>
                                        <p:cTn id="24" dur="500" fill="hold"/>
                                        <p:tgtEl>
                                          <p:spTgt spid="48"/>
                                        </p:tgtEl>
                                        <p:attrNameLst>
                                          <p:attrName>ppt_w</p:attrName>
                                        </p:attrNameLst>
                                      </p:cBhvr>
                                      <p:tavLst>
                                        <p:tav tm="0">
                                          <p:val>
                                            <p:fltVal val="0"/>
                                          </p:val>
                                        </p:tav>
                                        <p:tav tm="100000">
                                          <p:val>
                                            <p:strVal val="#ppt_w"/>
                                          </p:val>
                                        </p:tav>
                                      </p:tavLst>
                                    </p:anim>
                                    <p:anim calcmode="lin" valueType="num">
                                      <p:cBhvr>
                                        <p:cTn id="25" dur="500" fill="hold"/>
                                        <p:tgtEl>
                                          <p:spTgt spid="48"/>
                                        </p:tgtEl>
                                        <p:attrNameLst>
                                          <p:attrName>ppt_h</p:attrName>
                                        </p:attrNameLst>
                                      </p:cBhvr>
                                      <p:tavLst>
                                        <p:tav tm="0">
                                          <p:val>
                                            <p:fltVal val="0"/>
                                          </p:val>
                                        </p:tav>
                                        <p:tav tm="100000">
                                          <p:val>
                                            <p:strVal val="#ppt_h"/>
                                          </p:val>
                                        </p:tav>
                                      </p:tavLst>
                                    </p:anim>
                                  </p:childTnLst>
                                </p:cTn>
                              </p:par>
                              <p:par>
                                <p:cTn id="26" presetID="23" presetClass="entr" presetSubtype="16" fill="hold" grpId="0" nodeType="with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xit" presetSubtype="32" fill="hold" grpId="1" nodeType="clickEffect">
                                  <p:stCondLst>
                                    <p:cond delay="0"/>
                                  </p:stCondLst>
                                  <p:childTnLst>
                                    <p:anim calcmode="lin" valueType="num">
                                      <p:cBhvr>
                                        <p:cTn id="33" dur="500"/>
                                        <p:tgtEl>
                                          <p:spTgt spid="48"/>
                                        </p:tgtEl>
                                        <p:attrNameLst>
                                          <p:attrName>ppt_w</p:attrName>
                                        </p:attrNameLst>
                                      </p:cBhvr>
                                      <p:tavLst>
                                        <p:tav tm="0">
                                          <p:val>
                                            <p:strVal val="ppt_w"/>
                                          </p:val>
                                        </p:tav>
                                        <p:tav tm="100000">
                                          <p:val>
                                            <p:fltVal val="0"/>
                                          </p:val>
                                        </p:tav>
                                      </p:tavLst>
                                    </p:anim>
                                    <p:anim calcmode="lin" valueType="num">
                                      <p:cBhvr>
                                        <p:cTn id="34" dur="500"/>
                                        <p:tgtEl>
                                          <p:spTgt spid="48"/>
                                        </p:tgtEl>
                                        <p:attrNameLst>
                                          <p:attrName>ppt_h</p:attrName>
                                        </p:attrNameLst>
                                      </p:cBhvr>
                                      <p:tavLst>
                                        <p:tav tm="0">
                                          <p:val>
                                            <p:strVal val="ppt_h"/>
                                          </p:val>
                                        </p:tav>
                                        <p:tav tm="100000">
                                          <p:val>
                                            <p:fltVal val="0"/>
                                          </p:val>
                                        </p:tav>
                                      </p:tavLst>
                                    </p:anim>
                                    <p:set>
                                      <p:cBhvr>
                                        <p:cTn id="35" dur="1" fill="hold">
                                          <p:stCondLst>
                                            <p:cond delay="499"/>
                                          </p:stCondLst>
                                        </p:cTn>
                                        <p:tgtEl>
                                          <p:spTgt spid="48"/>
                                        </p:tgtEl>
                                        <p:attrNameLst>
                                          <p:attrName>style.visibility</p:attrName>
                                        </p:attrNameLst>
                                      </p:cBhvr>
                                      <p:to>
                                        <p:strVal val="hidden"/>
                                      </p:to>
                                    </p:set>
                                  </p:childTnLst>
                                </p:cTn>
                              </p:par>
                              <p:par>
                                <p:cTn id="36" presetID="23" presetClass="exit" presetSubtype="32" fill="hold" grpId="1" nodeType="withEffect">
                                  <p:stCondLst>
                                    <p:cond delay="0"/>
                                  </p:stCondLst>
                                  <p:childTnLst>
                                    <p:anim calcmode="lin" valueType="num">
                                      <p:cBhvr>
                                        <p:cTn id="37" dur="500"/>
                                        <p:tgtEl>
                                          <p:spTgt spid="49"/>
                                        </p:tgtEl>
                                        <p:attrNameLst>
                                          <p:attrName>ppt_w</p:attrName>
                                        </p:attrNameLst>
                                      </p:cBhvr>
                                      <p:tavLst>
                                        <p:tav tm="0">
                                          <p:val>
                                            <p:strVal val="ppt_w"/>
                                          </p:val>
                                        </p:tav>
                                        <p:tav tm="100000">
                                          <p:val>
                                            <p:fltVal val="0"/>
                                          </p:val>
                                        </p:tav>
                                      </p:tavLst>
                                    </p:anim>
                                    <p:anim calcmode="lin" valueType="num">
                                      <p:cBhvr>
                                        <p:cTn id="38" dur="500"/>
                                        <p:tgtEl>
                                          <p:spTgt spid="49"/>
                                        </p:tgtEl>
                                        <p:attrNameLst>
                                          <p:attrName>ppt_h</p:attrName>
                                        </p:attrNameLst>
                                      </p:cBhvr>
                                      <p:tavLst>
                                        <p:tav tm="0">
                                          <p:val>
                                            <p:strVal val="ppt_h"/>
                                          </p:val>
                                        </p:tav>
                                        <p:tav tm="100000">
                                          <p:val>
                                            <p:fltVal val="0"/>
                                          </p:val>
                                        </p:tav>
                                      </p:tavLst>
                                    </p:anim>
                                    <p:set>
                                      <p:cBhvr>
                                        <p:cTn id="39" dur="1" fill="hold">
                                          <p:stCondLst>
                                            <p:cond delay="499"/>
                                          </p:stCondLst>
                                        </p:cTn>
                                        <p:tgtEl>
                                          <p:spTgt spid="49"/>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3" presetClass="entr" presetSubtype="16" fill="hold" grpId="2" nodeType="clickEffect">
                                  <p:stCondLst>
                                    <p:cond delay="0"/>
                                  </p:stCondLst>
                                  <p:childTnLst>
                                    <p:set>
                                      <p:cBhvr>
                                        <p:cTn id="43" dur="1" fill="hold">
                                          <p:stCondLst>
                                            <p:cond delay="0"/>
                                          </p:stCondLst>
                                        </p:cTn>
                                        <p:tgtEl>
                                          <p:spTgt spid="48"/>
                                        </p:tgtEl>
                                        <p:attrNameLst>
                                          <p:attrName>style.visibility</p:attrName>
                                        </p:attrNameLst>
                                      </p:cBhvr>
                                      <p:to>
                                        <p:strVal val="visible"/>
                                      </p:to>
                                    </p:set>
                                    <p:anim calcmode="lin" valueType="num">
                                      <p:cBhvr>
                                        <p:cTn id="44" dur="500" fill="hold"/>
                                        <p:tgtEl>
                                          <p:spTgt spid="48"/>
                                        </p:tgtEl>
                                        <p:attrNameLst>
                                          <p:attrName>ppt_w</p:attrName>
                                        </p:attrNameLst>
                                      </p:cBhvr>
                                      <p:tavLst>
                                        <p:tav tm="0">
                                          <p:val>
                                            <p:fltVal val="0"/>
                                          </p:val>
                                        </p:tav>
                                        <p:tav tm="100000">
                                          <p:val>
                                            <p:strVal val="#ppt_w"/>
                                          </p:val>
                                        </p:tav>
                                      </p:tavLst>
                                    </p:anim>
                                    <p:anim calcmode="lin" valueType="num">
                                      <p:cBhvr>
                                        <p:cTn id="45" dur="500" fill="hold"/>
                                        <p:tgtEl>
                                          <p:spTgt spid="48"/>
                                        </p:tgtEl>
                                        <p:attrNameLst>
                                          <p:attrName>ppt_h</p:attrName>
                                        </p:attrNameLst>
                                      </p:cBhvr>
                                      <p:tavLst>
                                        <p:tav tm="0">
                                          <p:val>
                                            <p:fltVal val="0"/>
                                          </p:val>
                                        </p:tav>
                                        <p:tav tm="100000">
                                          <p:val>
                                            <p:strVal val="#ppt_h"/>
                                          </p:val>
                                        </p:tav>
                                      </p:tavLst>
                                    </p:anim>
                                  </p:childTnLst>
                                </p:cTn>
                              </p:par>
                              <p:par>
                                <p:cTn id="46" presetID="23" presetClass="entr" presetSubtype="16" fill="hold" nodeType="withEffect">
                                  <p:stCondLst>
                                    <p:cond delay="0"/>
                                  </p:stCondLst>
                                  <p:childTnLst>
                                    <p:set>
                                      <p:cBhvr>
                                        <p:cTn id="47" dur="1" fill="hold">
                                          <p:stCondLst>
                                            <p:cond delay="0"/>
                                          </p:stCondLst>
                                        </p:cTn>
                                        <p:tgtEl>
                                          <p:spTgt spid="52"/>
                                        </p:tgtEl>
                                        <p:attrNameLst>
                                          <p:attrName>style.visibility</p:attrName>
                                        </p:attrNameLst>
                                      </p:cBhvr>
                                      <p:to>
                                        <p:strVal val="visible"/>
                                      </p:to>
                                    </p:set>
                                    <p:anim calcmode="lin" valueType="num">
                                      <p:cBhvr>
                                        <p:cTn id="48" dur="500" fill="hold"/>
                                        <p:tgtEl>
                                          <p:spTgt spid="52"/>
                                        </p:tgtEl>
                                        <p:attrNameLst>
                                          <p:attrName>ppt_w</p:attrName>
                                        </p:attrNameLst>
                                      </p:cBhvr>
                                      <p:tavLst>
                                        <p:tav tm="0">
                                          <p:val>
                                            <p:fltVal val="0"/>
                                          </p:val>
                                        </p:tav>
                                        <p:tav tm="100000">
                                          <p:val>
                                            <p:strVal val="#ppt_w"/>
                                          </p:val>
                                        </p:tav>
                                      </p:tavLst>
                                    </p:anim>
                                    <p:anim calcmode="lin" valueType="num">
                                      <p:cBhvr>
                                        <p:cTn id="49" dur="500" fill="hold"/>
                                        <p:tgtEl>
                                          <p:spTgt spid="52"/>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fade">
                                      <p:cBhvr>
                                        <p:cTn id="54" dur="1000"/>
                                        <p:tgtEl>
                                          <p:spTgt spid="51"/>
                                        </p:tgtEl>
                                      </p:cBhvr>
                                    </p:animEffect>
                                    <p:anim calcmode="lin" valueType="num">
                                      <p:cBhvr>
                                        <p:cTn id="55" dur="1000" fill="hold"/>
                                        <p:tgtEl>
                                          <p:spTgt spid="51"/>
                                        </p:tgtEl>
                                        <p:attrNameLst>
                                          <p:attrName>ppt_x</p:attrName>
                                        </p:attrNameLst>
                                      </p:cBhvr>
                                      <p:tavLst>
                                        <p:tav tm="0">
                                          <p:val>
                                            <p:strVal val="#ppt_x"/>
                                          </p:val>
                                        </p:tav>
                                        <p:tav tm="100000">
                                          <p:val>
                                            <p:strVal val="#ppt_x"/>
                                          </p:val>
                                        </p:tav>
                                      </p:tavLst>
                                    </p:anim>
                                    <p:anim calcmode="lin" valueType="num">
                                      <p:cBhvr>
                                        <p:cTn id="56"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animBg="1"/>
      <p:bldP spid="48" grpId="0" animBg="1"/>
      <p:bldP spid="48" grpId="1" animBg="1"/>
      <p:bldP spid="48" grpId="2" animBg="1"/>
      <p:bldP spid="49" grpId="0" animBg="1"/>
      <p:bldP spid="49" grpId="1" animBg="1"/>
      <p:bldP spid="5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作成したツールについて</a:t>
            </a:r>
            <a:endParaRPr kumimoji="1" lang="ja-JP" altLang="en-US" dirty="0"/>
          </a:p>
        </p:txBody>
      </p:sp>
      <p:sp>
        <p:nvSpPr>
          <p:cNvPr id="3" name="コンテンツ プレースホルダ 2"/>
          <p:cNvSpPr>
            <a:spLocks noGrp="1"/>
          </p:cNvSpPr>
          <p:nvPr>
            <p:ph idx="1"/>
          </p:nvPr>
        </p:nvSpPr>
        <p:spPr>
          <a:xfrm>
            <a:off x="457200" y="1357298"/>
            <a:ext cx="8229600" cy="5214974"/>
          </a:xfrm>
        </p:spPr>
        <p:txBody>
          <a:bodyPr>
            <a:normAutofit/>
          </a:bodyPr>
          <a:lstStyle/>
          <a:p>
            <a:r>
              <a:rPr kumimoji="1" lang="ja-JP" altLang="en-US" dirty="0" smtClean="0"/>
              <a:t>提案手法を実装したツールを作成</a:t>
            </a:r>
            <a:endParaRPr kumimoji="1" lang="en-US" altLang="ja-JP" dirty="0" smtClean="0"/>
          </a:p>
          <a:p>
            <a:r>
              <a:rPr lang="ja-JP" altLang="en-US" dirty="0" smtClean="0"/>
              <a:t>入力</a:t>
            </a:r>
            <a:r>
              <a:rPr lang="en-US" altLang="ja-JP" dirty="0" smtClean="0"/>
              <a:t>:</a:t>
            </a:r>
            <a:r>
              <a:rPr lang="ja-JP" altLang="en-US" dirty="0" smtClean="0"/>
              <a:t> </a:t>
            </a:r>
            <a:endParaRPr lang="en-US" altLang="ja-JP" dirty="0" smtClean="0"/>
          </a:p>
          <a:p>
            <a:pPr lvl="1"/>
            <a:r>
              <a:rPr lang="ja-JP" altLang="en-US" dirty="0" smtClean="0"/>
              <a:t>ソースコード</a:t>
            </a:r>
            <a:endParaRPr lang="en-US" altLang="ja-JP" dirty="0" smtClean="0"/>
          </a:p>
          <a:p>
            <a:pPr lvl="1"/>
            <a:r>
              <a:rPr lang="ja-JP" altLang="en-US" dirty="0" smtClean="0"/>
              <a:t>ソースコードから抽出したメソッド呼び出しパターン</a:t>
            </a:r>
            <a:r>
              <a:rPr lang="en-US" altLang="ja-JP" dirty="0" smtClean="0"/>
              <a:t>(XML</a:t>
            </a:r>
            <a:r>
              <a:rPr lang="en-US" altLang="ja-JP" dirty="0" smtClean="0"/>
              <a:t>)</a:t>
            </a:r>
          </a:p>
          <a:p>
            <a:pPr lvl="1"/>
            <a:endParaRPr kumimoji="1" lang="en-US" altLang="ja-JP" dirty="0" smtClean="0"/>
          </a:p>
          <a:p>
            <a:pPr lvl="1"/>
            <a:endParaRPr kumimoji="1" lang="en-US" altLang="ja-JP" dirty="0" smtClean="0"/>
          </a:p>
          <a:p>
            <a:r>
              <a:rPr lang="ja-JP" altLang="en-US" dirty="0" smtClean="0"/>
              <a:t>出力</a:t>
            </a:r>
            <a:r>
              <a:rPr lang="en-US" altLang="ja-JP" dirty="0" smtClean="0"/>
              <a:t>:</a:t>
            </a:r>
          </a:p>
          <a:p>
            <a:pPr lvl="1"/>
            <a:r>
              <a:rPr lang="ja-JP" altLang="en-US" dirty="0" smtClean="0"/>
              <a:t>パターン違反の閲覧画面</a:t>
            </a:r>
            <a:endParaRPr lang="en-US" altLang="ja-JP" dirty="0" smtClean="0"/>
          </a:p>
          <a:p>
            <a:pPr lvl="2"/>
            <a:r>
              <a:rPr lang="ja-JP" altLang="en-US" dirty="0" smtClean="0"/>
              <a:t>パターン違反を生じている相関ルール</a:t>
            </a:r>
            <a:endParaRPr lang="en-US" altLang="ja-JP" dirty="0" smtClean="0"/>
          </a:p>
          <a:p>
            <a:pPr lvl="2"/>
            <a:r>
              <a:rPr lang="ja-JP" altLang="en-US" dirty="0" smtClean="0"/>
              <a:t>ソースコード上でのパターン違反の出現場所</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16</a:t>
            </a:fld>
            <a:endParaRPr kumimoji="1" lang="ja-JP" altLang="en-US"/>
          </a:p>
        </p:txBody>
      </p:sp>
      <p:sp>
        <p:nvSpPr>
          <p:cNvPr id="5" name="下矢印 4"/>
          <p:cNvSpPr/>
          <p:nvPr/>
        </p:nvSpPr>
        <p:spPr>
          <a:xfrm>
            <a:off x="3428992" y="3643314"/>
            <a:ext cx="2357454" cy="928694"/>
          </a:xfrm>
          <a:prstGeom prst="downArrow">
            <a:avLst>
              <a:gd name="adj1" fmla="val 88065"/>
              <a:gd name="adj2" fmla="val 348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パターン違反検出</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目次</a:t>
            </a:r>
            <a:endParaRPr kumimoji="1" lang="ja-JP" altLang="en-US"/>
          </a:p>
        </p:txBody>
      </p:sp>
      <p:sp>
        <p:nvSpPr>
          <p:cNvPr id="3" name="コンテンツ プレースホルダ 2"/>
          <p:cNvSpPr>
            <a:spLocks noGrp="1"/>
          </p:cNvSpPr>
          <p:nvPr>
            <p:ph idx="1"/>
          </p:nvPr>
        </p:nvSpPr>
        <p:spPr/>
        <p:txBody>
          <a:bodyPr>
            <a:normAutofit/>
          </a:bodyPr>
          <a:lstStyle/>
          <a:p>
            <a:r>
              <a:rPr kumimoji="1" lang="ja-JP" altLang="en-US" dirty="0" smtClean="0"/>
              <a:t>背景</a:t>
            </a:r>
            <a:endParaRPr lang="en-US" altLang="ja-JP" dirty="0" smtClean="0"/>
          </a:p>
          <a:p>
            <a:pPr lvl="1"/>
            <a:r>
              <a:rPr kumimoji="1" lang="ja-JP" altLang="en-US" dirty="0" smtClean="0"/>
              <a:t>メソッド呼び出しパターン</a:t>
            </a:r>
            <a:endParaRPr kumimoji="1" lang="en-US" altLang="ja-JP" dirty="0" smtClean="0"/>
          </a:p>
          <a:p>
            <a:pPr lvl="1"/>
            <a:r>
              <a:rPr kumimoji="1" lang="ja-JP" altLang="en-US" dirty="0" smtClean="0"/>
              <a:t>シーケンシャルパターンマイニング</a:t>
            </a:r>
            <a:endParaRPr kumimoji="1" lang="en-US" altLang="ja-JP" dirty="0" smtClean="0"/>
          </a:p>
          <a:p>
            <a:pPr lvl="1"/>
            <a:r>
              <a:rPr lang="ja-JP" altLang="en-US" dirty="0" smtClean="0"/>
              <a:t>パターン違反</a:t>
            </a:r>
            <a:endParaRPr lang="en-US" altLang="ja-JP" dirty="0" smtClean="0"/>
          </a:p>
          <a:p>
            <a:r>
              <a:rPr lang="ja-JP" altLang="en-US" dirty="0" smtClean="0"/>
              <a:t>提案手法</a:t>
            </a:r>
            <a:endParaRPr lang="en-US" altLang="ja-JP" dirty="0" smtClean="0"/>
          </a:p>
          <a:p>
            <a:pPr lvl="1"/>
            <a:r>
              <a:rPr lang="ja-JP" altLang="en-US" dirty="0" smtClean="0"/>
              <a:t>オブジェクト指向言語に適用する際の問題点とその解決方法</a:t>
            </a:r>
            <a:endParaRPr lang="en-US" altLang="ja-JP" dirty="0" smtClean="0"/>
          </a:p>
          <a:p>
            <a:r>
              <a:rPr lang="ja-JP" altLang="en-US" dirty="0" smtClean="0"/>
              <a:t>実験</a:t>
            </a:r>
            <a:endParaRPr lang="en-US" altLang="ja-JP" dirty="0" smtClean="0"/>
          </a:p>
          <a:p>
            <a:pPr lvl="1"/>
            <a:r>
              <a:rPr lang="ja-JP" altLang="en-US" dirty="0" smtClean="0"/>
              <a:t>提案手法と既存手法の比較</a:t>
            </a:r>
            <a:endParaRPr lang="en-US" altLang="ja-JP" dirty="0" smtClean="0"/>
          </a:p>
          <a:p>
            <a:r>
              <a:rPr lang="ja-JP" altLang="en-US" dirty="0" smtClean="0"/>
              <a:t>まとめ</a:t>
            </a:r>
            <a:endParaRPr lang="en-US" altLang="ja-JP" dirty="0" smtClean="0"/>
          </a:p>
          <a:p>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17</a:t>
            </a:fld>
            <a:endParaRPr kumimoji="1" lang="ja-JP" altLang="en-US"/>
          </a:p>
        </p:txBody>
      </p:sp>
      <p:sp>
        <p:nvSpPr>
          <p:cNvPr id="6" name="角丸四角形 5"/>
          <p:cNvSpPr/>
          <p:nvPr/>
        </p:nvSpPr>
        <p:spPr>
          <a:xfrm>
            <a:off x="285720" y="4500570"/>
            <a:ext cx="8572560" cy="9286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実験目的</a:t>
            </a:r>
            <a:endParaRPr kumimoji="1" lang="ja-JP" altLang="en-US"/>
          </a:p>
        </p:txBody>
      </p:sp>
      <p:sp>
        <p:nvSpPr>
          <p:cNvPr id="3" name="コンテンツ プレースホルダ 2"/>
          <p:cNvSpPr>
            <a:spLocks noGrp="1"/>
          </p:cNvSpPr>
          <p:nvPr>
            <p:ph idx="1"/>
          </p:nvPr>
        </p:nvSpPr>
        <p:spPr>
          <a:xfrm>
            <a:off x="457200" y="1357298"/>
            <a:ext cx="8229600" cy="5000660"/>
          </a:xfrm>
        </p:spPr>
        <p:txBody>
          <a:bodyPr>
            <a:normAutofit/>
          </a:bodyPr>
          <a:lstStyle/>
          <a:p>
            <a:pPr marL="342900" lvl="1" indent="-342900">
              <a:buBlip>
                <a:blip r:embed="rId3"/>
              </a:buBlip>
            </a:pPr>
            <a:r>
              <a:rPr lang="ja-JP" altLang="en-US" sz="2800" smtClean="0"/>
              <a:t>オブジェクト指向プログラムに対する有効性の評価</a:t>
            </a:r>
            <a:endParaRPr lang="en-US" altLang="ja-JP" sz="2800" smtClean="0"/>
          </a:p>
          <a:p>
            <a:pPr lvl="1"/>
            <a:r>
              <a:rPr lang="ja-JP" altLang="en-US" smtClean="0"/>
              <a:t>欠陥を検出できるか，またその検出数を確認</a:t>
            </a:r>
            <a:endParaRPr lang="en-US" altLang="ja-JP" smtClean="0"/>
          </a:p>
          <a:p>
            <a:endParaRPr lang="en-US" altLang="ja-JP" smtClean="0"/>
          </a:p>
          <a:p>
            <a:r>
              <a:rPr lang="ja-JP" altLang="en-US" smtClean="0"/>
              <a:t>型を考慮することの有効性の評価</a:t>
            </a:r>
            <a:endParaRPr lang="en-US" altLang="ja-JP" smtClean="0"/>
          </a:p>
          <a:p>
            <a:pPr lvl="1"/>
            <a:r>
              <a:rPr lang="ja-JP" altLang="en-US" smtClean="0"/>
              <a:t>型を考慮することで，考慮しない場合に検出できなかった欠陥を検出できるか調査</a:t>
            </a:r>
            <a:endParaRPr lang="en-US" altLang="ja-JP" smtClean="0"/>
          </a:p>
          <a:p>
            <a:pPr lvl="1"/>
            <a:r>
              <a:rPr lang="ja-JP" altLang="en-US" smtClean="0"/>
              <a:t>欠陥を含まないパターン違反を削減できるか確認</a:t>
            </a:r>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18</a:t>
            </a:fld>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実験方法</a:t>
            </a:r>
            <a:r>
              <a:rPr kumimoji="1" lang="en-US" altLang="ja-JP" dirty="0" smtClean="0"/>
              <a:t>(1/2)</a:t>
            </a:r>
            <a:endParaRPr kumimoji="1" lang="ja-JP" altLang="en-US" dirty="0"/>
          </a:p>
        </p:txBody>
      </p:sp>
      <p:sp>
        <p:nvSpPr>
          <p:cNvPr id="3" name="コンテンツ プレースホルダ 2"/>
          <p:cNvSpPr>
            <a:spLocks noGrp="1"/>
          </p:cNvSpPr>
          <p:nvPr>
            <p:ph idx="1"/>
          </p:nvPr>
        </p:nvSpPr>
        <p:spPr>
          <a:xfrm>
            <a:off x="457200" y="1357298"/>
            <a:ext cx="8472518" cy="4768865"/>
          </a:xfrm>
        </p:spPr>
        <p:txBody>
          <a:bodyPr/>
          <a:lstStyle/>
          <a:p>
            <a:r>
              <a:rPr lang="ja-JP" altLang="en-US" dirty="0" smtClean="0"/>
              <a:t>対象</a:t>
            </a:r>
            <a:endParaRPr lang="en-US" altLang="ja-JP" dirty="0" smtClean="0"/>
          </a:p>
          <a:p>
            <a:pPr lvl="1"/>
            <a:r>
              <a:rPr lang="en-US" altLang="ja-JP" dirty="0" smtClean="0"/>
              <a:t>Java</a:t>
            </a:r>
            <a:r>
              <a:rPr lang="ja-JP" altLang="en-US" dirty="0" smtClean="0"/>
              <a:t>で開発されたプログラム</a:t>
            </a:r>
            <a:r>
              <a:rPr lang="en-US" altLang="ja-JP" dirty="0" smtClean="0"/>
              <a:t>Eclipse</a:t>
            </a:r>
            <a:r>
              <a:rPr lang="ja-JP" altLang="en-US" dirty="0" smtClean="0"/>
              <a:t> </a:t>
            </a:r>
            <a:r>
              <a:rPr lang="en-US" altLang="ja-JP" dirty="0" smtClean="0"/>
              <a:t>JDT</a:t>
            </a:r>
          </a:p>
          <a:p>
            <a:pPr lvl="1"/>
            <a:endParaRPr lang="en-US" altLang="ja-JP" dirty="0" smtClean="0"/>
          </a:p>
          <a:p>
            <a:pPr lvl="1"/>
            <a:endParaRPr lang="en-US" altLang="ja-JP" dirty="0" smtClean="0"/>
          </a:p>
          <a:p>
            <a:pPr lvl="1"/>
            <a:endParaRPr lang="en-US" altLang="ja-JP" dirty="0" smtClean="0"/>
          </a:p>
          <a:p>
            <a:r>
              <a:rPr lang="ja-JP" altLang="en-US" dirty="0" smtClean="0"/>
              <a:t>メソッド呼び出しパターンを，最小出現回数</a:t>
            </a:r>
            <a:r>
              <a:rPr lang="en-US" altLang="ja-JP" dirty="0" smtClean="0"/>
              <a:t>30</a:t>
            </a:r>
            <a:r>
              <a:rPr lang="ja-JP" altLang="en-US" dirty="0" err="1" smtClean="0"/>
              <a:t>，</a:t>
            </a:r>
            <a:r>
              <a:rPr lang="ja-JP" altLang="en-US" dirty="0" smtClean="0"/>
              <a:t>パターンの最小の長さを</a:t>
            </a:r>
            <a:r>
              <a:rPr lang="en-US" altLang="ja-JP" dirty="0" smtClean="0"/>
              <a:t>4</a:t>
            </a:r>
            <a:r>
              <a:rPr lang="ja-JP" altLang="en-US" dirty="0" smtClean="0"/>
              <a:t>として抽出</a:t>
            </a:r>
            <a:endParaRPr lang="en-US" altLang="ja-JP" dirty="0" smtClean="0"/>
          </a:p>
          <a:p>
            <a:r>
              <a:rPr lang="ja-JP" altLang="en-US" dirty="0" smtClean="0"/>
              <a:t>パターン違反とみなす確信度の閾値は </a:t>
            </a:r>
            <a:r>
              <a:rPr lang="en-US" altLang="ja-JP" dirty="0" smtClean="0"/>
              <a:t>0.9</a:t>
            </a:r>
          </a:p>
          <a:p>
            <a:r>
              <a:rPr lang="ja-JP" altLang="en-US" dirty="0" smtClean="0"/>
              <a:t>型を考慮する場合としない場合，</a:t>
            </a:r>
            <a:r>
              <a:rPr lang="en-US" altLang="ja-JP" dirty="0" smtClean="0"/>
              <a:t>2</a:t>
            </a:r>
            <a:r>
              <a:rPr lang="ja-JP" altLang="en-US" dirty="0" smtClean="0"/>
              <a:t>通りの実験を行う</a:t>
            </a:r>
            <a:endParaRPr lang="en-US" altLang="ja-JP" dirty="0" smtClean="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19</a:t>
            </a:fld>
            <a:endParaRPr kumimoji="1" lang="ja-JP" altLang="en-US"/>
          </a:p>
        </p:txBody>
      </p:sp>
      <p:graphicFrame>
        <p:nvGraphicFramePr>
          <p:cNvPr id="6" name="コンテンツ プレースホルダ 5"/>
          <p:cNvGraphicFramePr>
            <a:graphicFrameLocks/>
          </p:cNvGraphicFramePr>
          <p:nvPr/>
        </p:nvGraphicFramePr>
        <p:xfrm>
          <a:off x="2143108" y="2428868"/>
          <a:ext cx="4513911" cy="876827"/>
        </p:xfrm>
        <a:graphic>
          <a:graphicData uri="http://schemas.openxmlformats.org/drawingml/2006/table">
            <a:tbl>
              <a:tblPr firstRow="1" bandRow="1">
                <a:tableStyleId>{5C22544A-7EE6-4342-B048-85BDC9FD1C3A}</a:tableStyleId>
              </a:tblPr>
              <a:tblGrid>
                <a:gridCol w="1217930"/>
                <a:gridCol w="1510030"/>
                <a:gridCol w="1785951"/>
              </a:tblGrid>
              <a:tr h="480587">
                <a:tc>
                  <a:txBody>
                    <a:bodyPr/>
                    <a:lstStyle/>
                    <a:p>
                      <a:pPr algn="ctr"/>
                      <a:r>
                        <a:rPr kumimoji="1" lang="ja-JP" altLang="en-US" sz="2000" b="0" dirty="0" smtClean="0"/>
                        <a:t>行数</a:t>
                      </a:r>
                      <a:endParaRPr kumimoji="1" lang="ja-JP" altLang="en-US" sz="2000" b="0" dirty="0"/>
                    </a:p>
                  </a:txBody>
                  <a:tcPr/>
                </a:tc>
                <a:tc>
                  <a:txBody>
                    <a:bodyPr/>
                    <a:lstStyle/>
                    <a:p>
                      <a:pPr algn="ctr"/>
                      <a:r>
                        <a:rPr kumimoji="1" lang="ja-JP" altLang="en-US" sz="2000" b="0" smtClean="0"/>
                        <a:t>ファイル数</a:t>
                      </a:r>
                      <a:endParaRPr kumimoji="1" lang="ja-JP" altLang="en-US" sz="2000" b="0"/>
                    </a:p>
                  </a:txBody>
                  <a:tcPr/>
                </a:tc>
                <a:tc>
                  <a:txBody>
                    <a:bodyPr/>
                    <a:lstStyle/>
                    <a:p>
                      <a:pPr algn="ctr"/>
                      <a:r>
                        <a:rPr kumimoji="1" lang="ja-JP" altLang="en-US" sz="2000" b="0" dirty="0" smtClean="0"/>
                        <a:t>メソッド数</a:t>
                      </a:r>
                      <a:endParaRPr kumimoji="1" lang="ja-JP" altLang="en-US" sz="2000" b="0" dirty="0"/>
                    </a:p>
                  </a:txBody>
                  <a:tcPr/>
                </a:tc>
              </a:tr>
              <a:tr h="311893">
                <a:tc>
                  <a:txBody>
                    <a:bodyPr/>
                    <a:lstStyle/>
                    <a:p>
                      <a:pPr algn="ctr"/>
                      <a:r>
                        <a:rPr kumimoji="1" lang="en-US" altLang="ja-JP" sz="2000" b="0" dirty="0" smtClean="0"/>
                        <a:t>334,595</a:t>
                      </a:r>
                      <a:endParaRPr kumimoji="1" lang="ja-JP" altLang="en-US" sz="2000" b="0" dirty="0"/>
                    </a:p>
                  </a:txBody>
                  <a:tcPr/>
                </a:tc>
                <a:tc>
                  <a:txBody>
                    <a:bodyPr/>
                    <a:lstStyle/>
                    <a:p>
                      <a:pPr algn="ctr"/>
                      <a:r>
                        <a:rPr kumimoji="1" lang="en-US" altLang="ja-JP" sz="2000" b="0" dirty="0" smtClean="0"/>
                        <a:t>1,654</a:t>
                      </a:r>
                      <a:endParaRPr kumimoji="1" lang="ja-JP" altLang="en-US" sz="2000" b="0" dirty="0"/>
                    </a:p>
                  </a:txBody>
                  <a:tcPr/>
                </a:tc>
                <a:tc>
                  <a:txBody>
                    <a:bodyPr/>
                    <a:lstStyle/>
                    <a:p>
                      <a:pPr algn="ctr"/>
                      <a:r>
                        <a:rPr kumimoji="1" lang="en-US" altLang="ja-JP" sz="2000" b="0" smtClean="0"/>
                        <a:t>9,668 </a:t>
                      </a:r>
                      <a:endParaRPr kumimoji="1" lang="ja-JP" altLang="en-US" sz="2000" b="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 2"/>
          <p:cNvSpPr>
            <a:spLocks noGrp="1"/>
          </p:cNvSpPr>
          <p:nvPr>
            <p:ph idx="1"/>
          </p:nvPr>
        </p:nvSpPr>
        <p:spPr>
          <a:xfrm>
            <a:off x="457200" y="1357298"/>
            <a:ext cx="8229600" cy="5072098"/>
          </a:xfrm>
        </p:spPr>
        <p:txBody>
          <a:bodyPr>
            <a:normAutofit/>
          </a:bodyPr>
          <a:lstStyle/>
          <a:p>
            <a:r>
              <a:rPr kumimoji="1" lang="ja-JP" altLang="en-US" dirty="0" smtClean="0"/>
              <a:t>ソースコードを解析し</a:t>
            </a:r>
            <a:r>
              <a:rPr kumimoji="1" lang="en-US" altLang="ja-JP" dirty="0" smtClean="0"/>
              <a:t>,</a:t>
            </a:r>
            <a:r>
              <a:rPr kumimoji="1" lang="ja-JP" altLang="en-US" dirty="0" smtClean="0"/>
              <a:t> 品質の低い部分を自動的に特定する研究がある</a:t>
            </a:r>
            <a:endParaRPr kumimoji="1" lang="en-US" altLang="ja-JP" dirty="0" smtClean="0"/>
          </a:p>
          <a:p>
            <a:r>
              <a:rPr lang="ja-JP" altLang="en-US" dirty="0" smtClean="0"/>
              <a:t>本研究はソースコードの自動解析による欠陥　</a:t>
            </a:r>
            <a:r>
              <a:rPr lang="en-US" altLang="ja-JP" dirty="0" smtClean="0"/>
              <a:t>(</a:t>
            </a:r>
            <a:r>
              <a:rPr lang="ja-JP" altLang="en-US" dirty="0" smtClean="0"/>
              <a:t>バグ</a:t>
            </a:r>
            <a:r>
              <a:rPr lang="en-US" altLang="ja-JP" dirty="0" smtClean="0"/>
              <a:t>)</a:t>
            </a:r>
            <a:r>
              <a:rPr lang="ja-JP" altLang="en-US" dirty="0" smtClean="0"/>
              <a:t>検出を目的としている</a:t>
            </a:r>
            <a:endParaRPr lang="en-US" altLang="ja-JP" dirty="0" smtClean="0"/>
          </a:p>
          <a:p>
            <a:pPr lvl="1"/>
            <a:r>
              <a:rPr lang="ja-JP" altLang="en-US" dirty="0" smtClean="0"/>
              <a:t>メソッド呼び出しパターンの抽出</a:t>
            </a:r>
            <a:endParaRPr lang="en-US" altLang="ja-JP" dirty="0" smtClean="0"/>
          </a:p>
          <a:p>
            <a:pPr lvl="2"/>
            <a:r>
              <a:rPr lang="ja-JP" altLang="en-US" dirty="0" smtClean="0"/>
              <a:t>シーケンシャルパターンマイニングを用いる</a:t>
            </a:r>
            <a:endParaRPr lang="en-US" altLang="ja-JP" dirty="0" smtClean="0"/>
          </a:p>
          <a:p>
            <a:pPr lvl="1"/>
            <a:r>
              <a:rPr lang="ja-JP" altLang="en-US" dirty="0" smtClean="0"/>
              <a:t>メソッド呼び出しパターンのパターン違反検出</a:t>
            </a:r>
            <a:endParaRPr lang="en-US" altLang="ja-JP" dirty="0" smtClean="0"/>
          </a:p>
          <a:p>
            <a:pPr lvl="2"/>
            <a:r>
              <a:rPr lang="ja-JP" altLang="en-US" dirty="0" smtClean="0"/>
              <a:t>パターン違反は欠陥を含む可能性が高い</a:t>
            </a:r>
            <a:endParaRPr lang="en-US" altLang="ja-JP" dirty="0" smtClean="0"/>
          </a:p>
          <a:p>
            <a:r>
              <a:rPr lang="ja-JP" altLang="en-US" dirty="0" smtClean="0"/>
              <a:t>オブジェクト指向プログラムに対するパターン違反検出手法の提案</a:t>
            </a:r>
            <a:endParaRPr lang="en-US" altLang="ja-JP" dirty="0" smtClean="0"/>
          </a:p>
          <a:p>
            <a:pPr lvl="1"/>
            <a:r>
              <a:rPr lang="ja-JP" altLang="en-US" dirty="0" smtClean="0"/>
              <a:t>適用実験として欠陥検出における有効性を評価</a:t>
            </a:r>
            <a:endParaRPr lang="en-US" altLang="ja-JP" dirty="0" smtClean="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実験方法</a:t>
            </a:r>
            <a:r>
              <a:rPr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以下の</a:t>
            </a:r>
            <a:r>
              <a:rPr lang="en-US" altLang="ja-JP" dirty="0" smtClean="0"/>
              <a:t>4</a:t>
            </a:r>
            <a:r>
              <a:rPr lang="ja-JP" altLang="en-US" dirty="0" smtClean="0"/>
              <a:t>項目について比較</a:t>
            </a:r>
            <a:endParaRPr lang="en-US" altLang="ja-JP" dirty="0" smtClean="0"/>
          </a:p>
          <a:p>
            <a:pPr lvl="1"/>
            <a:r>
              <a:rPr lang="ja-JP" altLang="en-US" dirty="0" smtClean="0"/>
              <a:t>パターン</a:t>
            </a:r>
            <a:endParaRPr lang="en-US" altLang="ja-JP" dirty="0" smtClean="0"/>
          </a:p>
          <a:p>
            <a:pPr lvl="2"/>
            <a:r>
              <a:rPr lang="ja-JP" altLang="en-US" dirty="0" smtClean="0"/>
              <a:t>抽出されたメソッド呼び出しパターンの総数</a:t>
            </a:r>
            <a:endParaRPr lang="en-US" altLang="ja-JP" dirty="0" smtClean="0"/>
          </a:p>
          <a:p>
            <a:pPr lvl="1"/>
            <a:r>
              <a:rPr lang="ja-JP" altLang="en-US" dirty="0" smtClean="0"/>
              <a:t>パターン違反</a:t>
            </a:r>
            <a:endParaRPr lang="en-US" altLang="ja-JP" dirty="0" smtClean="0"/>
          </a:p>
          <a:p>
            <a:pPr lvl="2"/>
            <a:r>
              <a:rPr lang="ja-JP" altLang="en-US" dirty="0" smtClean="0"/>
              <a:t>検出されたパターン違反の総数</a:t>
            </a:r>
            <a:endParaRPr lang="en-US" altLang="ja-JP" dirty="0" smtClean="0"/>
          </a:p>
          <a:p>
            <a:pPr lvl="1"/>
            <a:r>
              <a:rPr lang="ja-JP" altLang="en-US" dirty="0" smtClean="0"/>
              <a:t>欠陥を示すパターン違反</a:t>
            </a:r>
            <a:endParaRPr lang="en-US" altLang="ja-JP" dirty="0" smtClean="0"/>
          </a:p>
          <a:p>
            <a:pPr lvl="2"/>
            <a:r>
              <a:rPr lang="ja-JP" altLang="en-US" dirty="0" smtClean="0"/>
              <a:t>パターン違反を起こしているメソッド定義中に欠陥が含まれていたものの数</a:t>
            </a:r>
            <a:endParaRPr lang="en-US" altLang="ja-JP" dirty="0" smtClean="0"/>
          </a:p>
          <a:p>
            <a:pPr lvl="1"/>
            <a:r>
              <a:rPr lang="ja-JP" altLang="en-US" dirty="0" smtClean="0"/>
              <a:t>欠陥</a:t>
            </a:r>
            <a:endParaRPr lang="en-US" altLang="ja-JP" dirty="0" smtClean="0"/>
          </a:p>
          <a:p>
            <a:pPr lvl="2"/>
            <a:r>
              <a:rPr lang="ja-JP" altLang="en-US" dirty="0" smtClean="0"/>
              <a:t>すべてのパターン違反の中から見つかった欠陥の総数</a:t>
            </a:r>
          </a:p>
          <a:p>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20</a:t>
            </a:fld>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実験結果とその評価</a:t>
            </a:r>
            <a:endParaRPr kumimoji="1" lang="ja-JP" altLang="en-US"/>
          </a:p>
        </p:txBody>
      </p:sp>
      <p:sp>
        <p:nvSpPr>
          <p:cNvPr id="3" name="コンテンツ プレースホルダ 2"/>
          <p:cNvSpPr>
            <a:spLocks noGrp="1"/>
          </p:cNvSpPr>
          <p:nvPr>
            <p:ph idx="1"/>
          </p:nvPr>
        </p:nvSpPr>
        <p:spPr>
          <a:xfrm>
            <a:off x="457200" y="1357298"/>
            <a:ext cx="8229600" cy="5072098"/>
          </a:xfrm>
        </p:spPr>
        <p:txBody>
          <a:bodyPr>
            <a:normAutofit lnSpcReduction="10000"/>
          </a:bodyPr>
          <a:lstStyle/>
          <a:p>
            <a:endParaRPr lang="en-US" altLang="ja-JP" dirty="0" smtClean="0"/>
          </a:p>
          <a:p>
            <a:pPr lvl="3"/>
            <a:endParaRPr lang="en-US" altLang="ja-JP" dirty="0" smtClean="0"/>
          </a:p>
          <a:p>
            <a:pPr lvl="3"/>
            <a:endParaRPr lang="en-US" altLang="ja-JP" dirty="0" smtClean="0"/>
          </a:p>
          <a:p>
            <a:endParaRPr lang="en-US" altLang="ja-JP" dirty="0" smtClean="0"/>
          </a:p>
          <a:p>
            <a:pPr>
              <a:buNone/>
            </a:pPr>
            <a:r>
              <a:rPr lang="en-US" altLang="ja-JP" dirty="0" smtClean="0"/>
              <a:t>	</a:t>
            </a:r>
          </a:p>
          <a:p>
            <a:r>
              <a:rPr lang="ja-JP" altLang="en-US" dirty="0" smtClean="0"/>
              <a:t>欠陥の検出数</a:t>
            </a:r>
            <a:endParaRPr lang="en-US" altLang="ja-JP" dirty="0" smtClean="0"/>
          </a:p>
          <a:p>
            <a:pPr lvl="1"/>
            <a:r>
              <a:rPr lang="ja-JP" altLang="en-US" dirty="0" smtClean="0"/>
              <a:t>型を考慮した場合に</a:t>
            </a:r>
            <a:r>
              <a:rPr lang="en-US" altLang="ja-JP" dirty="0" smtClean="0"/>
              <a:t>,</a:t>
            </a:r>
            <a:r>
              <a:rPr lang="ja-JP" altLang="en-US" dirty="0" smtClean="0"/>
              <a:t> </a:t>
            </a:r>
            <a:r>
              <a:rPr lang="en-US" altLang="ja-JP" dirty="0" smtClean="0"/>
              <a:t>192</a:t>
            </a:r>
            <a:r>
              <a:rPr lang="ja-JP" altLang="en-US" dirty="0" smtClean="0"/>
              <a:t>のパターン違反から</a:t>
            </a:r>
            <a:r>
              <a:rPr lang="en-US" altLang="ja-JP" dirty="0" smtClean="0"/>
              <a:t>1</a:t>
            </a:r>
            <a:r>
              <a:rPr lang="ja-JP" altLang="en-US" dirty="0" err="1" smtClean="0"/>
              <a:t>つの</a:t>
            </a:r>
            <a:r>
              <a:rPr lang="ja-JP" altLang="en-US" dirty="0" smtClean="0"/>
              <a:t>欠陥が検出された</a:t>
            </a:r>
            <a:endParaRPr lang="en-US" altLang="ja-JP" dirty="0" smtClean="0"/>
          </a:p>
          <a:p>
            <a:r>
              <a:rPr lang="ja-JP" altLang="en-US" dirty="0" smtClean="0"/>
              <a:t>型を考慮することの有効性</a:t>
            </a:r>
            <a:endParaRPr kumimoji="1" lang="en-US" altLang="ja-JP" dirty="0" smtClean="0"/>
          </a:p>
          <a:p>
            <a:pPr lvl="1"/>
            <a:r>
              <a:rPr lang="ja-JP" altLang="en-US" dirty="0" smtClean="0"/>
              <a:t>検出された欠陥は</a:t>
            </a:r>
            <a:r>
              <a:rPr lang="en-US" altLang="ja-JP" dirty="0" smtClean="0"/>
              <a:t>,</a:t>
            </a:r>
            <a:r>
              <a:rPr lang="ja-JP" altLang="en-US" dirty="0" smtClean="0"/>
              <a:t> 型を考慮した場合のみ発見された</a:t>
            </a:r>
            <a:endParaRPr lang="en-US" altLang="ja-JP" dirty="0" smtClean="0"/>
          </a:p>
          <a:p>
            <a:pPr lvl="1"/>
            <a:r>
              <a:rPr lang="ja-JP" altLang="en-US" dirty="0" smtClean="0"/>
              <a:t>パターン違反が</a:t>
            </a:r>
            <a:r>
              <a:rPr lang="en-US" altLang="ja-JP" dirty="0" smtClean="0"/>
              <a:t>64.7%</a:t>
            </a:r>
            <a:r>
              <a:rPr lang="ja-JP" altLang="en-US" dirty="0" err="1" smtClean="0"/>
              <a:t>に削</a:t>
            </a:r>
            <a:r>
              <a:rPr lang="ja-JP" altLang="en-US" dirty="0" smtClean="0"/>
              <a:t>減された</a:t>
            </a:r>
            <a:endParaRPr lang="en-US" altLang="ja-JP" dirty="0" smtClean="0"/>
          </a:p>
          <a:p>
            <a:pPr lvl="1"/>
            <a:r>
              <a:rPr lang="ja-JP" altLang="en-US" dirty="0" smtClean="0"/>
              <a:t>そのうち</a:t>
            </a:r>
            <a:r>
              <a:rPr lang="en-US" altLang="ja-JP" dirty="0" smtClean="0"/>
              <a:t>65.1%</a:t>
            </a:r>
            <a:r>
              <a:rPr lang="ja-JP" altLang="en-US" dirty="0" smtClean="0"/>
              <a:t>が欠陥を含んでいた</a:t>
            </a:r>
            <a:endParaRPr lang="en-US" altLang="ja-JP" dirty="0" smtClean="0"/>
          </a:p>
          <a:p>
            <a:pPr lvl="1"/>
            <a:endParaRPr lang="en-US" altLang="ja-JP" dirty="0" smtClean="0"/>
          </a:p>
          <a:p>
            <a:pPr lvl="1"/>
            <a:endParaRPr kumimoji="1" lang="ja-JP" altLang="en-US" dirty="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21</a:t>
            </a:fld>
            <a:endParaRPr kumimoji="1" lang="ja-JP" altLang="en-US"/>
          </a:p>
        </p:txBody>
      </p:sp>
      <p:graphicFrame>
        <p:nvGraphicFramePr>
          <p:cNvPr id="6" name="表 5"/>
          <p:cNvGraphicFramePr>
            <a:graphicFrameLocks noGrp="1"/>
          </p:cNvGraphicFramePr>
          <p:nvPr/>
        </p:nvGraphicFramePr>
        <p:xfrm>
          <a:off x="500034" y="1214422"/>
          <a:ext cx="8072493" cy="2071700"/>
        </p:xfrm>
        <a:graphic>
          <a:graphicData uri="http://schemas.openxmlformats.org/drawingml/2006/table">
            <a:tbl>
              <a:tblPr firstRow="1" bandRow="1">
                <a:tableStyleId>{5C22544A-7EE6-4342-B048-85BDC9FD1C3A}</a:tableStyleId>
              </a:tblPr>
              <a:tblGrid>
                <a:gridCol w="3000395"/>
                <a:gridCol w="2500330"/>
                <a:gridCol w="2571768"/>
              </a:tblGrid>
              <a:tr h="414340">
                <a:tc>
                  <a:txBody>
                    <a:bodyPr/>
                    <a:lstStyle/>
                    <a:p>
                      <a:pPr algn="ctr"/>
                      <a:endParaRPr kumimoji="1" lang="ja-JP" altLang="en-US" sz="2000" dirty="0"/>
                    </a:p>
                  </a:txBody>
                  <a:tcPr/>
                </a:tc>
                <a:tc>
                  <a:txBody>
                    <a:bodyPr/>
                    <a:lstStyle/>
                    <a:p>
                      <a:pPr algn="ctr"/>
                      <a:r>
                        <a:rPr kumimoji="1" lang="ja-JP" altLang="en-US" sz="2000" smtClean="0"/>
                        <a:t>型を考慮しない</a:t>
                      </a:r>
                      <a:endParaRPr kumimoji="1" lang="ja-JP" altLang="en-US" sz="2000"/>
                    </a:p>
                  </a:txBody>
                  <a:tcPr/>
                </a:tc>
                <a:tc>
                  <a:txBody>
                    <a:bodyPr/>
                    <a:lstStyle/>
                    <a:p>
                      <a:pPr algn="ctr"/>
                      <a:r>
                        <a:rPr kumimoji="1" lang="ja-JP" altLang="en-US" sz="2000" smtClean="0"/>
                        <a:t>型を考慮</a:t>
                      </a:r>
                      <a:endParaRPr kumimoji="1" lang="ja-JP" altLang="en-US" sz="2000"/>
                    </a:p>
                  </a:txBody>
                  <a:tcPr/>
                </a:tc>
              </a:tr>
              <a:tr h="414340">
                <a:tc>
                  <a:txBody>
                    <a:bodyPr/>
                    <a:lstStyle/>
                    <a:p>
                      <a:pPr algn="ctr"/>
                      <a:r>
                        <a:rPr kumimoji="1" lang="ja-JP" altLang="en-US" sz="2000" dirty="0" smtClean="0"/>
                        <a:t>パターン</a:t>
                      </a:r>
                      <a:endParaRPr kumimoji="1" lang="ja-JP" altLang="en-US" sz="2000" dirty="0"/>
                    </a:p>
                  </a:txBody>
                  <a:tcPr/>
                </a:tc>
                <a:tc>
                  <a:txBody>
                    <a:bodyPr/>
                    <a:lstStyle/>
                    <a:p>
                      <a:pPr algn="r"/>
                      <a:r>
                        <a:rPr kumimoji="1" lang="en-US" altLang="ja-JP" sz="2000" smtClean="0"/>
                        <a:t>260</a:t>
                      </a:r>
                      <a:endParaRPr kumimoji="1" lang="ja-JP" altLang="en-US" sz="2000"/>
                    </a:p>
                  </a:txBody>
                  <a:tcPr/>
                </a:tc>
                <a:tc>
                  <a:txBody>
                    <a:bodyPr/>
                    <a:lstStyle/>
                    <a:p>
                      <a:pPr algn="r"/>
                      <a:r>
                        <a:rPr kumimoji="1" lang="en-US" altLang="ja-JP" sz="2000" smtClean="0"/>
                        <a:t>121</a:t>
                      </a:r>
                      <a:endParaRPr kumimoji="1" lang="ja-JP" altLang="en-US" sz="2000"/>
                    </a:p>
                  </a:txBody>
                  <a:tcPr/>
                </a:tc>
              </a:tr>
              <a:tr h="414340">
                <a:tc>
                  <a:txBody>
                    <a:bodyPr/>
                    <a:lstStyle/>
                    <a:p>
                      <a:pPr algn="ctr"/>
                      <a:r>
                        <a:rPr kumimoji="1" lang="ja-JP" altLang="en-US" sz="2000" dirty="0" smtClean="0"/>
                        <a:t>パターン違反</a:t>
                      </a:r>
                      <a:endParaRPr kumimoji="1" lang="ja-JP" altLang="en-US" sz="2000" dirty="0"/>
                    </a:p>
                  </a:txBody>
                  <a:tcPr/>
                </a:tc>
                <a:tc>
                  <a:txBody>
                    <a:bodyPr/>
                    <a:lstStyle/>
                    <a:p>
                      <a:pPr algn="r"/>
                      <a:r>
                        <a:rPr kumimoji="1" lang="en-US" altLang="ja-JP" sz="2000" smtClean="0"/>
                        <a:t>456</a:t>
                      </a:r>
                      <a:endParaRPr kumimoji="1" lang="ja-JP" altLang="en-US" sz="2000"/>
                    </a:p>
                  </a:txBody>
                  <a:tcPr/>
                </a:tc>
                <a:tc>
                  <a:txBody>
                    <a:bodyPr/>
                    <a:lstStyle/>
                    <a:p>
                      <a:pPr algn="r"/>
                      <a:r>
                        <a:rPr kumimoji="1" lang="en-US" altLang="ja-JP" sz="2000" smtClean="0"/>
                        <a:t>295</a:t>
                      </a:r>
                      <a:endParaRPr kumimoji="1" lang="ja-JP" altLang="en-US" sz="2000"/>
                    </a:p>
                  </a:txBody>
                  <a:tcPr/>
                </a:tc>
              </a:tr>
              <a:tr h="414340">
                <a:tc>
                  <a:txBody>
                    <a:bodyPr/>
                    <a:lstStyle/>
                    <a:p>
                      <a:pPr algn="ctr"/>
                      <a:r>
                        <a:rPr kumimoji="1" lang="ja-JP" altLang="en-US" sz="2000" dirty="0" smtClean="0"/>
                        <a:t>欠陥を示すパターン違反</a:t>
                      </a:r>
                      <a:endParaRPr kumimoji="1" lang="ja-JP" altLang="en-US" sz="2000" dirty="0"/>
                    </a:p>
                  </a:txBody>
                  <a:tcPr/>
                </a:tc>
                <a:tc>
                  <a:txBody>
                    <a:bodyPr/>
                    <a:lstStyle/>
                    <a:p>
                      <a:pPr algn="r"/>
                      <a:r>
                        <a:rPr kumimoji="1" lang="en-US" altLang="ja-JP" sz="2000" smtClean="0"/>
                        <a:t>0</a:t>
                      </a:r>
                      <a:endParaRPr kumimoji="1" lang="ja-JP" altLang="en-US" sz="2000"/>
                    </a:p>
                  </a:txBody>
                  <a:tcPr/>
                </a:tc>
                <a:tc>
                  <a:txBody>
                    <a:bodyPr/>
                    <a:lstStyle/>
                    <a:p>
                      <a:pPr algn="r"/>
                      <a:r>
                        <a:rPr kumimoji="1" lang="en-US" altLang="ja-JP" sz="2000" smtClean="0"/>
                        <a:t>192</a:t>
                      </a:r>
                      <a:endParaRPr kumimoji="1" lang="ja-JP" altLang="en-US" sz="2000"/>
                    </a:p>
                  </a:txBody>
                  <a:tcPr/>
                </a:tc>
              </a:tr>
              <a:tr h="414340">
                <a:tc>
                  <a:txBody>
                    <a:bodyPr/>
                    <a:lstStyle/>
                    <a:p>
                      <a:pPr algn="ctr"/>
                      <a:r>
                        <a:rPr kumimoji="1" lang="ja-JP" altLang="en-US" sz="2000" dirty="0" smtClean="0"/>
                        <a:t>欠陥</a:t>
                      </a:r>
                      <a:endParaRPr kumimoji="1" lang="ja-JP" altLang="en-US" sz="2000" dirty="0"/>
                    </a:p>
                  </a:txBody>
                  <a:tcPr/>
                </a:tc>
                <a:tc>
                  <a:txBody>
                    <a:bodyPr/>
                    <a:lstStyle/>
                    <a:p>
                      <a:pPr algn="r"/>
                      <a:r>
                        <a:rPr kumimoji="1" lang="en-US" altLang="ja-JP" sz="2000" smtClean="0"/>
                        <a:t>0</a:t>
                      </a:r>
                      <a:endParaRPr kumimoji="1" lang="ja-JP" altLang="en-US" sz="2000"/>
                    </a:p>
                  </a:txBody>
                  <a:tcPr/>
                </a:tc>
                <a:tc>
                  <a:txBody>
                    <a:bodyPr/>
                    <a:lstStyle/>
                    <a:p>
                      <a:pPr algn="r"/>
                      <a:r>
                        <a:rPr kumimoji="1" lang="en-US" altLang="ja-JP" sz="2000" smtClean="0"/>
                        <a:t>1</a:t>
                      </a:r>
                      <a:endParaRPr kumimoji="1" lang="ja-JP" altLang="en-US" sz="200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14282" y="1357298"/>
            <a:ext cx="8715436" cy="2714644"/>
          </a:xfrm>
          <a:prstGeom prst="roundRect">
            <a:avLst>
              <a:gd name="adj" fmla="val 5696"/>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mtClean="0"/>
              <a:t>検出された欠陥について</a:t>
            </a:r>
            <a:endParaRPr kumimoji="1" lang="ja-JP" altLang="en-US"/>
          </a:p>
        </p:txBody>
      </p:sp>
      <p:sp>
        <p:nvSpPr>
          <p:cNvPr id="3" name="コンテンツ プレースホルダ 2"/>
          <p:cNvSpPr>
            <a:spLocks noGrp="1"/>
          </p:cNvSpPr>
          <p:nvPr>
            <p:ph idx="1"/>
          </p:nvPr>
        </p:nvSpPr>
        <p:spPr>
          <a:xfrm>
            <a:off x="457200" y="4143380"/>
            <a:ext cx="8229600" cy="1571637"/>
          </a:xfrm>
        </p:spPr>
        <p:txBody>
          <a:bodyPr>
            <a:normAutofit/>
          </a:bodyPr>
          <a:lstStyle/>
          <a:p>
            <a:r>
              <a:rPr lang="en-US" altLang="ja-JP" dirty="0" smtClean="0">
                <a:latin typeface="Consolas" pitchFamily="49" charset="0"/>
              </a:rPr>
              <a:t>P1=[</a:t>
            </a:r>
            <a:r>
              <a:rPr lang="en-US" altLang="ja-JP" dirty="0" smtClean="0">
                <a:solidFill>
                  <a:srgbClr val="00B050"/>
                </a:solidFill>
                <a:latin typeface="Consolas" pitchFamily="49" charset="0"/>
              </a:rPr>
              <a:t>writeU1, writeU2, writeU1, writeU2</a:t>
            </a:r>
            <a:r>
              <a:rPr lang="en-US" altLang="ja-JP" dirty="0" smtClean="0">
                <a:latin typeface="Consolas" pitchFamily="49" charset="0"/>
              </a:rPr>
              <a:t>]</a:t>
            </a:r>
          </a:p>
          <a:p>
            <a:r>
              <a:rPr lang="en-US" altLang="ja-JP" dirty="0" smtClean="0">
                <a:latin typeface="Consolas" pitchFamily="49" charset="0"/>
              </a:rPr>
              <a:t>P2=[</a:t>
            </a:r>
            <a:r>
              <a:rPr lang="en-US" altLang="ja-JP" dirty="0" err="1" smtClean="0">
                <a:solidFill>
                  <a:srgbClr val="FF0000"/>
                </a:solidFill>
                <a:latin typeface="Consolas" pitchFamily="49" charset="0"/>
              </a:rPr>
              <a:t>problemReporter</a:t>
            </a:r>
            <a:r>
              <a:rPr lang="en-US" altLang="ja-JP" dirty="0" smtClean="0">
                <a:solidFill>
                  <a:srgbClr val="FF0000"/>
                </a:solidFill>
                <a:latin typeface="Consolas" pitchFamily="49" charset="0"/>
              </a:rPr>
              <a:t>, ...</a:t>
            </a:r>
            <a:r>
              <a:rPr lang="en-US" altLang="ja-JP" dirty="0" smtClean="0">
                <a:latin typeface="Consolas" pitchFamily="49" charset="0"/>
              </a:rPr>
              <a:t>]</a:t>
            </a:r>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22</a:t>
            </a:fld>
            <a:endParaRPr kumimoji="1" lang="ja-JP" altLang="en-US"/>
          </a:p>
        </p:txBody>
      </p:sp>
      <p:sp>
        <p:nvSpPr>
          <p:cNvPr id="6" name="テキスト ボックス 5"/>
          <p:cNvSpPr txBox="1"/>
          <p:nvPr/>
        </p:nvSpPr>
        <p:spPr>
          <a:xfrm>
            <a:off x="285720" y="1785926"/>
            <a:ext cx="8572560" cy="2246769"/>
          </a:xfrm>
          <a:prstGeom prst="rect">
            <a:avLst/>
          </a:prstGeom>
          <a:noFill/>
        </p:spPr>
        <p:txBody>
          <a:bodyPr wrap="square" rtlCol="0">
            <a:spAutoFit/>
          </a:bodyPr>
          <a:lstStyle/>
          <a:p>
            <a:r>
              <a:rPr lang="en-US" altLang="ja-JP" sz="2000" smtClean="0">
                <a:latin typeface="Consolas" pitchFamily="49" charset="0"/>
              </a:rPr>
              <a:t> </a:t>
            </a:r>
            <a:r>
              <a:rPr lang="ja-JP" altLang="en-US" sz="2000" smtClean="0">
                <a:latin typeface="Consolas" pitchFamily="49" charset="0"/>
              </a:rPr>
              <a:t> </a:t>
            </a:r>
            <a:r>
              <a:rPr lang="en-US" altLang="ja-JP" sz="2000" smtClean="0">
                <a:solidFill>
                  <a:srgbClr val="00B050"/>
                </a:solidFill>
                <a:latin typeface="Consolas" pitchFamily="49" charset="0"/>
              </a:rPr>
              <a:t>writeU1</a:t>
            </a:r>
            <a:r>
              <a:rPr lang="en-US" altLang="ja-JP" sz="2000" smtClean="0">
                <a:latin typeface="Consolas" pitchFamily="49" charset="0"/>
              </a:rPr>
              <a:t>(NameAndTypeTag); </a:t>
            </a:r>
            <a:r>
              <a:rPr lang="en-US" altLang="ja-JP" sz="2000" smtClean="0">
                <a:solidFill>
                  <a:srgbClr val="00B050"/>
                </a:solidFill>
                <a:latin typeface="Consolas" pitchFamily="49" charset="0"/>
              </a:rPr>
              <a:t>writeU2</a:t>
            </a:r>
            <a:r>
              <a:rPr lang="en-US" altLang="ja-JP" sz="2000" smtClean="0">
                <a:latin typeface="Consolas" pitchFamily="49" charset="0"/>
              </a:rPr>
              <a:t>(nameIndex);</a:t>
            </a:r>
          </a:p>
          <a:p>
            <a:r>
              <a:rPr lang="en-US" altLang="ja-JP" sz="2000" smtClean="0">
                <a:latin typeface="Consolas" pitchFamily="49" charset="0"/>
              </a:rPr>
              <a:t>}</a:t>
            </a:r>
          </a:p>
          <a:p>
            <a:r>
              <a:rPr lang="en-US" altLang="ja-JP" sz="2000" smtClean="0">
                <a:latin typeface="Consolas" pitchFamily="49" charset="0"/>
              </a:rPr>
              <a:t>index = … = currentIndex++;</a:t>
            </a:r>
          </a:p>
          <a:p>
            <a:r>
              <a:rPr lang="en-US" altLang="ja-JP" sz="2000" smtClean="0">
                <a:latin typeface="Consolas" pitchFamily="49" charset="0"/>
              </a:rPr>
              <a:t>if (index &gt; 0xFFFF){</a:t>
            </a:r>
          </a:p>
          <a:p>
            <a:r>
              <a:rPr lang="en-US" altLang="ja-JP" sz="2000" smtClean="0">
                <a:latin typeface="Consolas" pitchFamily="49" charset="0"/>
              </a:rPr>
              <a:t>  ….</a:t>
            </a:r>
            <a:r>
              <a:rPr lang="en-US" altLang="ja-JP" sz="2000" smtClean="0">
                <a:solidFill>
                  <a:srgbClr val="FF0000"/>
                </a:solidFill>
                <a:latin typeface="Consolas" pitchFamily="49" charset="0"/>
              </a:rPr>
              <a:t>problemReporter</a:t>
            </a:r>
            <a:r>
              <a:rPr lang="en-US" altLang="ja-JP" sz="2000" smtClean="0">
                <a:latin typeface="Consolas" pitchFamily="49" charset="0"/>
              </a:rPr>
              <a:t>().</a:t>
            </a:r>
            <a:r>
              <a:rPr lang="en-US" altLang="ja-JP" sz="2000" smtClean="0">
                <a:solidFill>
                  <a:srgbClr val="FF0000"/>
                </a:solidFill>
                <a:latin typeface="Consolas" pitchFamily="49" charset="0"/>
              </a:rPr>
              <a:t>noMoreAvailableSpaceInConstantPool</a:t>
            </a:r>
            <a:r>
              <a:rPr lang="en-US" altLang="ja-JP" sz="2000" smtClean="0">
                <a:latin typeface="Consolas" pitchFamily="49" charset="0"/>
              </a:rPr>
              <a:t>(…);</a:t>
            </a:r>
          </a:p>
          <a:p>
            <a:r>
              <a:rPr lang="en-US" altLang="ja-JP" sz="2000" smtClean="0">
                <a:latin typeface="Consolas" pitchFamily="49" charset="0"/>
              </a:rPr>
              <a:t>}</a:t>
            </a:r>
          </a:p>
          <a:p>
            <a:r>
              <a:rPr lang="en-US" altLang="ja-JP" sz="2000" smtClean="0">
                <a:solidFill>
                  <a:srgbClr val="00B050"/>
                </a:solidFill>
                <a:latin typeface="Consolas" pitchFamily="49" charset="0"/>
              </a:rPr>
              <a:t>writeU1</a:t>
            </a:r>
            <a:r>
              <a:rPr lang="en-US" altLang="ja-JP" sz="2000" smtClean="0">
                <a:latin typeface="Consolas" pitchFamily="49" charset="0"/>
              </a:rPr>
              <a:t>(MethodRefTag);</a:t>
            </a:r>
            <a:r>
              <a:rPr lang="ja-JP" altLang="en-US" sz="2000" smtClean="0">
                <a:latin typeface="Consolas" pitchFamily="49" charset="0"/>
              </a:rPr>
              <a:t> </a:t>
            </a:r>
            <a:r>
              <a:rPr lang="en-US" altLang="ja-JP" sz="2000" smtClean="0">
                <a:solidFill>
                  <a:srgbClr val="00B050"/>
                </a:solidFill>
                <a:latin typeface="Consolas" pitchFamily="49" charset="0"/>
              </a:rPr>
              <a:t>writeU2</a:t>
            </a:r>
            <a:r>
              <a:rPr lang="en-US" altLang="ja-JP" sz="2000" smtClean="0">
                <a:latin typeface="Consolas" pitchFamily="49" charset="0"/>
              </a:rPr>
              <a:t>(classIndex);</a:t>
            </a:r>
            <a:endParaRPr kumimoji="1" lang="ja-JP" altLang="en-US" sz="2000">
              <a:latin typeface="Consolas" pitchFamily="49" charset="0"/>
            </a:endParaRPr>
          </a:p>
        </p:txBody>
      </p:sp>
      <p:sp>
        <p:nvSpPr>
          <p:cNvPr id="8" name="角丸四角形 7"/>
          <p:cNvSpPr/>
          <p:nvPr/>
        </p:nvSpPr>
        <p:spPr>
          <a:xfrm>
            <a:off x="214282" y="1285860"/>
            <a:ext cx="871543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mtClean="0"/>
              <a:t>org.eclipse.jdt.internal.compiler.codegen.ConstantPool</a:t>
            </a:r>
            <a:endParaRPr kumimoji="1" lang="ja-JP" altLang="en-US"/>
          </a:p>
        </p:txBody>
      </p:sp>
      <p:sp>
        <p:nvSpPr>
          <p:cNvPr id="9" name="角丸四角形 8"/>
          <p:cNvSpPr/>
          <p:nvPr/>
        </p:nvSpPr>
        <p:spPr>
          <a:xfrm>
            <a:off x="285720" y="2714620"/>
            <a:ext cx="8572560" cy="928694"/>
          </a:xfrm>
          <a:prstGeom prst="roundRect">
            <a:avLst/>
          </a:prstGeom>
          <a:noFill/>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0" name="角丸四角形 9"/>
          <p:cNvSpPr/>
          <p:nvPr/>
        </p:nvSpPr>
        <p:spPr>
          <a:xfrm>
            <a:off x="4643438" y="2428868"/>
            <a:ext cx="4214842" cy="42862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000" smtClean="0"/>
              <a:t>31</a:t>
            </a:r>
            <a:r>
              <a:rPr kumimoji="1" lang="ja-JP" altLang="en-US" sz="2000" smtClean="0"/>
              <a:t>の</a:t>
            </a:r>
            <a:r>
              <a:rPr kumimoji="1" lang="ja-JP" altLang="en-US" smtClean="0"/>
              <a:t>メソッド定義中</a:t>
            </a:r>
            <a:r>
              <a:rPr kumimoji="1" lang="en-US" altLang="ja-JP" sz="2000" smtClean="0"/>
              <a:t>1</a:t>
            </a:r>
            <a:r>
              <a:rPr kumimoji="1" lang="ja-JP" altLang="en-US" sz="2000" smtClean="0"/>
              <a:t>つのみ欠落</a:t>
            </a:r>
            <a:endParaRPr kumimoji="1" lang="ja-JP" altLang="en-US" sz="2000"/>
          </a:p>
        </p:txBody>
      </p:sp>
      <p:sp>
        <p:nvSpPr>
          <p:cNvPr id="12" name="テキスト ボックス 11"/>
          <p:cNvSpPr txBox="1"/>
          <p:nvPr/>
        </p:nvSpPr>
        <p:spPr>
          <a:xfrm>
            <a:off x="642910" y="5429264"/>
            <a:ext cx="2928958" cy="523220"/>
          </a:xfrm>
          <a:prstGeom prst="rect">
            <a:avLst/>
          </a:prstGeom>
          <a:noFill/>
        </p:spPr>
        <p:txBody>
          <a:bodyPr wrap="square" rtlCol="0">
            <a:spAutoFit/>
          </a:bodyPr>
          <a:lstStyle/>
          <a:p>
            <a:r>
              <a:rPr kumimoji="1" lang="en-US" altLang="ja-JP" sz="2800" b="1" i="1" dirty="0" smtClean="0">
                <a:latin typeface="小塚明朝 Pro-VI R" pitchFamily="18" charset="-128"/>
                <a:ea typeface="小塚明朝 Pro-VI R" pitchFamily="18" charset="-128"/>
              </a:rPr>
              <a:t>C</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a:t>
            </a:r>
            <a:r>
              <a:rPr kumimoji="1" lang="ja-JP" altLang="en-US" sz="2800" b="1" dirty="0" smtClean="0">
                <a:latin typeface="小塚明朝 Pro-VI R" pitchFamily="18" charset="-128"/>
                <a:ea typeface="小塚明朝 Pro-VI R" pitchFamily="18" charset="-128"/>
              </a:rPr>
              <a:t> </a:t>
            </a:r>
            <a:r>
              <a:rPr kumimoji="1" lang="en-US" altLang="ja-JP" sz="2800" b="1" i="1" dirty="0" smtClean="0">
                <a:latin typeface="小塚明朝 Pro-VI R" pitchFamily="18" charset="-128"/>
                <a:ea typeface="小塚明朝 Pro-VI R" pitchFamily="18" charset="-128"/>
              </a:rPr>
              <a:t>P</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1</a:t>
            </a:r>
            <a:r>
              <a:rPr kumimoji="1" lang="ja-JP" altLang="en-US" sz="2800" b="1" i="1" dirty="0" smtClean="0">
                <a:latin typeface="小塚明朝 Pro-VI R" pitchFamily="18" charset="-128"/>
                <a:ea typeface="小塚明朝 Pro-VI R" pitchFamily="18" charset="-128"/>
              </a:rPr>
              <a:t> </a:t>
            </a:r>
            <a:r>
              <a:rPr kumimoji="1" lang="ja-JP" altLang="en-US" sz="2800" b="1" dirty="0" smtClean="0">
                <a:latin typeface="小塚明朝 Pro-VI R" pitchFamily="18" charset="-128"/>
                <a:ea typeface="小塚明朝 Pro-VI R" pitchFamily="18" charset="-128"/>
              </a:rPr>
              <a:t>⇒ </a:t>
            </a:r>
            <a:r>
              <a:rPr kumimoji="1" lang="en-US" altLang="ja-JP" sz="2800" b="1" i="1" dirty="0" smtClean="0">
                <a:latin typeface="小塚明朝 Pro-VI R" pitchFamily="18" charset="-128"/>
                <a:ea typeface="小塚明朝 Pro-VI R" pitchFamily="18" charset="-128"/>
              </a:rPr>
              <a:t>P</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2</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a:t>
            </a:r>
            <a:r>
              <a:rPr kumimoji="1" lang="ja-JP" altLang="en-US" sz="2800" b="1" dirty="0" smtClean="0">
                <a:latin typeface="小塚明朝 Pro-VI R" pitchFamily="18" charset="-128"/>
                <a:ea typeface="小塚明朝 Pro-VI R" pitchFamily="18" charset="-128"/>
              </a:rPr>
              <a:t>＝</a:t>
            </a:r>
            <a:endParaRPr kumimoji="1" lang="ja-JP" altLang="en-US" sz="2800" b="1" i="1" dirty="0">
              <a:latin typeface="小塚明朝 Pro-VI R" pitchFamily="18" charset="-128"/>
              <a:ea typeface="小塚明朝 Pro-VI R" pitchFamily="18" charset="-128"/>
            </a:endParaRPr>
          </a:p>
        </p:txBody>
      </p:sp>
      <p:sp>
        <p:nvSpPr>
          <p:cNvPr id="13" name="テキスト ボックス 12"/>
          <p:cNvSpPr txBox="1"/>
          <p:nvPr/>
        </p:nvSpPr>
        <p:spPr>
          <a:xfrm>
            <a:off x="3428992" y="5715016"/>
            <a:ext cx="4286280" cy="400110"/>
          </a:xfrm>
          <a:prstGeom prst="rect">
            <a:avLst/>
          </a:prstGeom>
          <a:noFill/>
        </p:spPr>
        <p:txBody>
          <a:bodyPr wrap="square" rtlCol="0">
            <a:spAutoFit/>
          </a:bodyPr>
          <a:lstStyle/>
          <a:p>
            <a:pPr algn="ctr"/>
            <a:r>
              <a:rPr lang="en-US" altLang="ja-JP" sz="2000" b="1" i="1" smtClean="0">
                <a:latin typeface="小塚明朝 Pro-VI R" pitchFamily="18" charset="-128"/>
                <a:ea typeface="小塚明朝 Pro-VI R" pitchFamily="18" charset="-128"/>
              </a:rPr>
              <a:t>P</a:t>
            </a:r>
            <a:r>
              <a:rPr lang="en-US" altLang="ja-JP" sz="2000" b="1" smtClean="0">
                <a:latin typeface="小塚明朝 Pro-VI R" pitchFamily="18" charset="-128"/>
                <a:ea typeface="小塚明朝 Pro-VI R" pitchFamily="18" charset="-128"/>
              </a:rPr>
              <a:t>1</a:t>
            </a:r>
            <a:r>
              <a:rPr lang="ja-JP" altLang="en-US" sz="2000" b="1" smtClean="0">
                <a:latin typeface="小塚明朝 Pro-VI R" pitchFamily="18" charset="-128"/>
                <a:ea typeface="小塚明朝 Pro-VI R" pitchFamily="18" charset="-128"/>
              </a:rPr>
              <a:t>の出現するメソッド定義</a:t>
            </a:r>
            <a:endParaRPr kumimoji="1" lang="ja-JP" altLang="en-US" sz="2000" b="1">
              <a:latin typeface="小塚明朝 Pro-VI R" pitchFamily="18" charset="-128"/>
              <a:ea typeface="小塚明朝 Pro-VI R" pitchFamily="18" charset="-128"/>
            </a:endParaRPr>
          </a:p>
        </p:txBody>
      </p:sp>
      <p:sp>
        <p:nvSpPr>
          <p:cNvPr id="14" name="テキスト ボックス 13"/>
          <p:cNvSpPr txBox="1"/>
          <p:nvPr/>
        </p:nvSpPr>
        <p:spPr>
          <a:xfrm>
            <a:off x="3428992" y="5357826"/>
            <a:ext cx="4429156" cy="400110"/>
          </a:xfrm>
          <a:prstGeom prst="rect">
            <a:avLst/>
          </a:prstGeom>
          <a:noFill/>
        </p:spPr>
        <p:txBody>
          <a:bodyPr wrap="square" rtlCol="0">
            <a:spAutoFit/>
          </a:bodyPr>
          <a:lstStyle/>
          <a:p>
            <a:r>
              <a:rPr lang="en-US" altLang="ja-JP" sz="2000" b="1" i="1" dirty="0" smtClean="0">
                <a:latin typeface="小塚明朝 Pro-VI R" pitchFamily="18" charset="-128"/>
                <a:ea typeface="小塚明朝 Pro-VI R" pitchFamily="18" charset="-128"/>
              </a:rPr>
              <a:t>P</a:t>
            </a:r>
            <a:r>
              <a:rPr lang="en-US" altLang="ja-JP" sz="2000" b="1" dirty="0" smtClean="0">
                <a:latin typeface="小塚明朝 Pro-VI R" pitchFamily="18" charset="-128"/>
                <a:ea typeface="小塚明朝 Pro-VI R" pitchFamily="18" charset="-128"/>
              </a:rPr>
              <a:t>1</a:t>
            </a:r>
            <a:r>
              <a:rPr lang="en-US" altLang="ja-JP" sz="2000" b="1" i="1" dirty="0" smtClean="0">
                <a:latin typeface="小塚明朝 Pro-VI R" pitchFamily="18" charset="-128"/>
                <a:ea typeface="小塚明朝 Pro-VI R" pitchFamily="18" charset="-128"/>
              </a:rPr>
              <a:t>,</a:t>
            </a:r>
            <a:r>
              <a:rPr lang="ja-JP" altLang="en-US" sz="2000" b="1" i="1" dirty="0" smtClean="0">
                <a:latin typeface="小塚明朝 Pro-VI R" pitchFamily="18" charset="-128"/>
                <a:ea typeface="小塚明朝 Pro-VI R" pitchFamily="18" charset="-128"/>
              </a:rPr>
              <a:t> </a:t>
            </a:r>
            <a:r>
              <a:rPr lang="en-US" altLang="ja-JP" sz="2000" b="1" i="1" dirty="0" smtClean="0">
                <a:latin typeface="小塚明朝 Pro-VI R" pitchFamily="18" charset="-128"/>
                <a:ea typeface="小塚明朝 Pro-VI R" pitchFamily="18" charset="-128"/>
              </a:rPr>
              <a:t>P</a:t>
            </a:r>
            <a:r>
              <a:rPr lang="en-US" altLang="ja-JP" sz="2000" b="1" dirty="0" smtClean="0">
                <a:latin typeface="小塚明朝 Pro-VI R" pitchFamily="18" charset="-128"/>
                <a:ea typeface="小塚明朝 Pro-VI R" pitchFamily="18" charset="-128"/>
              </a:rPr>
              <a:t>2</a:t>
            </a:r>
            <a:r>
              <a:rPr lang="ja-JP" altLang="en-US" sz="2000" b="1" dirty="0" smtClean="0">
                <a:latin typeface="小塚明朝 Pro-VI R" pitchFamily="18" charset="-128"/>
                <a:ea typeface="小塚明朝 Pro-VI R" pitchFamily="18" charset="-128"/>
              </a:rPr>
              <a:t>ともに出現するメソッド定義</a:t>
            </a:r>
            <a:endParaRPr kumimoji="1" lang="ja-JP" altLang="en-US" sz="2000" b="1" dirty="0">
              <a:latin typeface="小塚明朝 Pro-VI R" pitchFamily="18" charset="-128"/>
              <a:ea typeface="小塚明朝 Pro-VI R" pitchFamily="18" charset="-128"/>
            </a:endParaRPr>
          </a:p>
        </p:txBody>
      </p:sp>
      <p:cxnSp>
        <p:nvCxnSpPr>
          <p:cNvPr id="15" name="直線コネクタ 14"/>
          <p:cNvCxnSpPr/>
          <p:nvPr/>
        </p:nvCxnSpPr>
        <p:spPr>
          <a:xfrm>
            <a:off x="3428992" y="5715016"/>
            <a:ext cx="428628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まとめと</a:t>
            </a:r>
            <a:r>
              <a:rPr lang="ja-JP" altLang="en-US" smtClean="0"/>
              <a:t>今後の課題</a:t>
            </a:r>
            <a:endParaRPr kumimoji="1" lang="ja-JP" altLang="en-US"/>
          </a:p>
        </p:txBody>
      </p:sp>
      <p:sp>
        <p:nvSpPr>
          <p:cNvPr id="3" name="コンテンツ プレースホルダ 2"/>
          <p:cNvSpPr>
            <a:spLocks noGrp="1"/>
          </p:cNvSpPr>
          <p:nvPr>
            <p:ph idx="1"/>
          </p:nvPr>
        </p:nvSpPr>
        <p:spPr/>
        <p:txBody>
          <a:bodyPr>
            <a:normAutofit/>
          </a:bodyPr>
          <a:lstStyle/>
          <a:p>
            <a:r>
              <a:rPr lang="ja-JP" altLang="en-US" dirty="0" smtClean="0"/>
              <a:t>まとめ</a:t>
            </a:r>
            <a:endParaRPr lang="en-US" altLang="ja-JP" dirty="0" smtClean="0"/>
          </a:p>
          <a:p>
            <a:pPr lvl="1"/>
            <a:r>
              <a:rPr lang="ja-JP" altLang="en-US" dirty="0" smtClean="0"/>
              <a:t>オブジェクト指向プログラムに対し，パターン違反を用いた欠陥検出を行った</a:t>
            </a:r>
            <a:endParaRPr lang="en-US" altLang="ja-JP" dirty="0" smtClean="0"/>
          </a:p>
          <a:p>
            <a:pPr lvl="2"/>
            <a:r>
              <a:rPr lang="ja-JP" altLang="en-US" dirty="0" smtClean="0"/>
              <a:t>適用に際し</a:t>
            </a:r>
            <a:r>
              <a:rPr lang="en-US" altLang="ja-JP" dirty="0" smtClean="0"/>
              <a:t>,</a:t>
            </a:r>
            <a:r>
              <a:rPr lang="ja-JP" altLang="en-US" dirty="0" smtClean="0"/>
              <a:t> 精度を高めるため型情報を用いた</a:t>
            </a:r>
            <a:endParaRPr lang="en-US" altLang="ja-JP" dirty="0" smtClean="0"/>
          </a:p>
          <a:p>
            <a:pPr lvl="1"/>
            <a:r>
              <a:rPr lang="ja-JP" altLang="en-US" dirty="0" smtClean="0"/>
              <a:t>欠陥の検出に成功し，型情報を用いる有効性も確認した</a:t>
            </a:r>
            <a:endParaRPr lang="en-US" altLang="ja-JP" dirty="0" smtClean="0"/>
          </a:p>
          <a:p>
            <a:r>
              <a:rPr lang="ja-JP" altLang="en-US" dirty="0" smtClean="0"/>
              <a:t>今後の課題</a:t>
            </a:r>
            <a:endParaRPr lang="en-US" altLang="ja-JP" dirty="0" smtClean="0"/>
          </a:p>
          <a:p>
            <a:pPr lvl="1"/>
            <a:r>
              <a:rPr lang="ja-JP" altLang="en-US" dirty="0" smtClean="0"/>
              <a:t>他のプログラムへの適用</a:t>
            </a:r>
            <a:endParaRPr lang="en-US" altLang="ja-JP" dirty="0" smtClean="0"/>
          </a:p>
          <a:p>
            <a:pPr lvl="1"/>
            <a:r>
              <a:rPr lang="ja-JP" altLang="en-US" dirty="0" smtClean="0"/>
              <a:t>他の欠陥検出ツールとの比較</a:t>
            </a:r>
            <a:endParaRPr lang="en-US" altLang="ja-JP" dirty="0" smtClean="0"/>
          </a:p>
          <a:p>
            <a:pPr lvl="1"/>
            <a:r>
              <a:rPr lang="ja-JP" altLang="en-US" dirty="0" smtClean="0"/>
              <a:t>共通の親クラスの探索</a:t>
            </a:r>
            <a:endParaRPr lang="en-US" altLang="ja-JP" dirty="0" smtClean="0"/>
          </a:p>
          <a:p>
            <a:pPr lvl="1"/>
            <a:r>
              <a:rPr lang="ja-JP" altLang="en-US" dirty="0" smtClean="0"/>
              <a:t>脆弱性に関する欠陥の検出</a:t>
            </a:r>
            <a:endParaRPr lang="en-US" altLang="ja-JP" dirty="0" smtClean="0"/>
          </a:p>
          <a:p>
            <a:pPr lvl="1"/>
            <a:endParaRPr lang="en-US" altLang="ja-JP" dirty="0" smtClean="0"/>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23</a:t>
            </a:fld>
            <a:endParaRPr kumimoji="1" lang="ja-JP"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ご清聴ありがとうございました</a:t>
            </a:r>
            <a:endParaRPr kumimoji="1" lang="ja-JP" altLang="en-US"/>
          </a:p>
        </p:txBody>
      </p:sp>
      <p:sp>
        <p:nvSpPr>
          <p:cNvPr id="3" name="テキスト プレースホルダ 2"/>
          <p:cNvSpPr>
            <a:spLocks noGrp="1"/>
          </p:cNvSpPr>
          <p:nvPr>
            <p:ph type="body" idx="1"/>
          </p:nvPr>
        </p:nvSpPr>
        <p:spPr>
          <a:xfrm>
            <a:off x="1000100" y="4714884"/>
            <a:ext cx="7772400" cy="1500187"/>
          </a:xfr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 name="角丸四角形 97"/>
          <p:cNvSpPr/>
          <p:nvPr/>
        </p:nvSpPr>
        <p:spPr>
          <a:xfrm>
            <a:off x="3286116"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cxnSp>
        <p:nvCxnSpPr>
          <p:cNvPr id="93" name="直線コネクタ 92"/>
          <p:cNvCxnSpPr/>
          <p:nvPr/>
        </p:nvCxnSpPr>
        <p:spPr>
          <a:xfrm>
            <a:off x="7215206"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94" name="直線コネクタ 93"/>
          <p:cNvCxnSpPr/>
          <p:nvPr/>
        </p:nvCxnSpPr>
        <p:spPr>
          <a:xfrm rot="10800000" flipV="1">
            <a:off x="7215206"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84" name="角丸四角形 83"/>
          <p:cNvSpPr/>
          <p:nvPr/>
        </p:nvSpPr>
        <p:spPr>
          <a:xfrm>
            <a:off x="1785918"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82" name="角丸四角形 81"/>
          <p:cNvSpPr/>
          <p:nvPr/>
        </p:nvSpPr>
        <p:spPr>
          <a:xfrm>
            <a:off x="285720"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71" name="角丸四角形 70"/>
          <p:cNvSpPr/>
          <p:nvPr/>
        </p:nvSpPr>
        <p:spPr>
          <a:xfrm>
            <a:off x="4214810" y="3000372"/>
            <a:ext cx="928694" cy="357190"/>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smtClean="0">
                <a:latin typeface="Consolas" pitchFamily="49" charset="0"/>
              </a:rPr>
              <a:t>φ</a:t>
            </a:r>
            <a:endParaRPr kumimoji="1" lang="ja-JP" altLang="en-US" dirty="0">
              <a:latin typeface="Consolas" pitchFamily="49" charset="0"/>
            </a:endParaRPr>
          </a:p>
        </p:txBody>
      </p:sp>
      <p:sp>
        <p:nvSpPr>
          <p:cNvPr id="52" name="角丸四角形 51"/>
          <p:cNvSpPr/>
          <p:nvPr/>
        </p:nvSpPr>
        <p:spPr>
          <a:xfrm>
            <a:off x="5572132" y="2143116"/>
            <a:ext cx="1285884"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9" name="角丸四角形 48"/>
          <p:cNvSpPr/>
          <p:nvPr/>
        </p:nvSpPr>
        <p:spPr>
          <a:xfrm>
            <a:off x="4000496" y="2143116"/>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3" name="角丸四角形 42"/>
          <p:cNvSpPr/>
          <p:nvPr/>
        </p:nvSpPr>
        <p:spPr>
          <a:xfrm>
            <a:off x="285720" y="3714752"/>
            <a:ext cx="5072098"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9" name="角丸四角形 8"/>
          <p:cNvSpPr/>
          <p:nvPr/>
        </p:nvSpPr>
        <p:spPr>
          <a:xfrm>
            <a:off x="428596" y="1285860"/>
            <a:ext cx="8286808"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2" name="タイトル 1"/>
          <p:cNvSpPr>
            <a:spLocks noGrp="1"/>
          </p:cNvSpPr>
          <p:nvPr>
            <p:ph type="title"/>
          </p:nvPr>
        </p:nvSpPr>
        <p:spPr/>
        <p:txBody>
          <a:bodyPr/>
          <a:lstStyle/>
          <a:p>
            <a:r>
              <a:rPr kumimoji="1" lang="en-US" altLang="ja-JP" dirty="0" err="1" smtClean="0"/>
              <a:t>PrefixSpan</a:t>
            </a:r>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25</a:t>
            </a:fld>
            <a:endParaRPr kumimoji="1" lang="ja-JP" altLang="en-US"/>
          </a:p>
        </p:txBody>
      </p:sp>
      <p:sp>
        <p:nvSpPr>
          <p:cNvPr id="5" name="角丸四角形 4"/>
          <p:cNvSpPr/>
          <p:nvPr/>
        </p:nvSpPr>
        <p:spPr>
          <a:xfrm>
            <a:off x="1571604"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abcd</a:t>
            </a:r>
            <a:r>
              <a:rPr kumimoji="1" lang="en-US" altLang="ja-JP" dirty="0" smtClean="0">
                <a:latin typeface="Consolas" pitchFamily="49" charset="0"/>
              </a:rPr>
              <a:t>]</a:t>
            </a:r>
            <a:endParaRPr kumimoji="1" lang="ja-JP" altLang="en-US" dirty="0">
              <a:latin typeface="Consolas" pitchFamily="49" charset="0"/>
            </a:endParaRPr>
          </a:p>
        </p:txBody>
      </p:sp>
      <p:sp>
        <p:nvSpPr>
          <p:cNvPr id="6" name="角丸四角形 5"/>
          <p:cNvSpPr/>
          <p:nvPr/>
        </p:nvSpPr>
        <p:spPr>
          <a:xfrm>
            <a:off x="3071802"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aeade</a:t>
            </a:r>
            <a:r>
              <a:rPr kumimoji="1" lang="en-US" altLang="ja-JP" dirty="0" smtClean="0">
                <a:latin typeface="Consolas" pitchFamily="49" charset="0"/>
              </a:rPr>
              <a:t>]</a:t>
            </a:r>
            <a:endParaRPr kumimoji="1" lang="ja-JP" altLang="en-US" dirty="0">
              <a:latin typeface="Consolas" pitchFamily="49" charset="0"/>
            </a:endParaRPr>
          </a:p>
        </p:txBody>
      </p:sp>
      <p:sp>
        <p:nvSpPr>
          <p:cNvPr id="7" name="角丸四角形 6"/>
          <p:cNvSpPr/>
          <p:nvPr/>
        </p:nvSpPr>
        <p:spPr>
          <a:xfrm>
            <a:off x="4714876"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dafb</a:t>
            </a:r>
            <a:r>
              <a:rPr kumimoji="1" lang="en-US" altLang="ja-JP" dirty="0" smtClean="0">
                <a:latin typeface="Consolas" pitchFamily="49" charset="0"/>
              </a:rPr>
              <a:t>]</a:t>
            </a:r>
            <a:endParaRPr kumimoji="1" lang="ja-JP" altLang="en-US" dirty="0">
              <a:latin typeface="Consolas" pitchFamily="49" charset="0"/>
            </a:endParaRPr>
          </a:p>
        </p:txBody>
      </p:sp>
      <p:sp>
        <p:nvSpPr>
          <p:cNvPr id="8" name="角丸四角形 7"/>
          <p:cNvSpPr/>
          <p:nvPr/>
        </p:nvSpPr>
        <p:spPr>
          <a:xfrm>
            <a:off x="6286512"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acd</a:t>
            </a:r>
            <a:r>
              <a:rPr kumimoji="1" lang="en-US" altLang="ja-JP" dirty="0" smtClean="0">
                <a:latin typeface="Consolas" pitchFamily="49" charset="0"/>
              </a:rPr>
              <a:t>]</a:t>
            </a:r>
            <a:endParaRPr kumimoji="1" lang="ja-JP" altLang="en-US" dirty="0">
              <a:latin typeface="Consolas" pitchFamily="49" charset="0"/>
            </a:endParaRPr>
          </a:p>
        </p:txBody>
      </p:sp>
      <p:sp>
        <p:nvSpPr>
          <p:cNvPr id="20" name="下矢印 19"/>
          <p:cNvSpPr/>
          <p:nvPr/>
        </p:nvSpPr>
        <p:spPr>
          <a:xfrm>
            <a:off x="1071538" y="1714488"/>
            <a:ext cx="1071570" cy="2000264"/>
          </a:xfrm>
          <a:prstGeom prst="downArrow">
            <a:avLst>
              <a:gd name="adj1" fmla="val 77467"/>
              <a:gd name="adj2" fmla="val 30334"/>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[a]:4</a:t>
            </a:r>
            <a:endParaRPr kumimoji="1" lang="ja-JP" altLang="en-US" sz="1600" dirty="0">
              <a:latin typeface="Consolas" pitchFamily="49" charset="0"/>
            </a:endParaRPr>
          </a:p>
        </p:txBody>
      </p:sp>
      <p:sp>
        <p:nvSpPr>
          <p:cNvPr id="22" name="下矢印 21"/>
          <p:cNvSpPr/>
          <p:nvPr/>
        </p:nvSpPr>
        <p:spPr>
          <a:xfrm>
            <a:off x="4143372" y="1714488"/>
            <a:ext cx="1071570" cy="428628"/>
          </a:xfrm>
          <a:prstGeom prst="downArrow">
            <a:avLst>
              <a:gd name="adj1" fmla="val 77467"/>
              <a:gd name="adj2" fmla="val 63503"/>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[c]:2</a:t>
            </a:r>
            <a:endParaRPr lang="ja-JP" altLang="en-US" sz="1600" dirty="0" smtClean="0">
              <a:latin typeface="Consolas" pitchFamily="49" charset="0"/>
            </a:endParaRPr>
          </a:p>
        </p:txBody>
      </p:sp>
      <p:sp>
        <p:nvSpPr>
          <p:cNvPr id="23" name="下矢印 22"/>
          <p:cNvSpPr/>
          <p:nvPr/>
        </p:nvSpPr>
        <p:spPr>
          <a:xfrm>
            <a:off x="5643570" y="1714488"/>
            <a:ext cx="1071570" cy="428628"/>
          </a:xfrm>
          <a:prstGeom prst="downArrow">
            <a:avLst>
              <a:gd name="adj1" fmla="val 77467"/>
              <a:gd name="adj2" fmla="val 63503"/>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[d]:3</a:t>
            </a:r>
            <a:endParaRPr lang="ja-JP" altLang="en-US" sz="1600" dirty="0" smtClean="0">
              <a:latin typeface="Consolas" pitchFamily="49" charset="0"/>
            </a:endParaRPr>
          </a:p>
        </p:txBody>
      </p:sp>
      <p:sp>
        <p:nvSpPr>
          <p:cNvPr id="39" name="角丸四角形 38"/>
          <p:cNvSpPr/>
          <p:nvPr/>
        </p:nvSpPr>
        <p:spPr>
          <a:xfrm>
            <a:off x="500034" y="3786190"/>
            <a:ext cx="78581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bcd</a:t>
            </a:r>
            <a:r>
              <a:rPr lang="en-US" altLang="ja-JP" sz="1600" dirty="0" smtClean="0">
                <a:latin typeface="Consolas" pitchFamily="49" charset="0"/>
              </a:rPr>
              <a:t>]</a:t>
            </a:r>
            <a:endParaRPr lang="ja-JP" altLang="en-US" sz="1600" dirty="0" smtClean="0">
              <a:latin typeface="Consolas" pitchFamily="49" charset="0"/>
            </a:endParaRPr>
          </a:p>
        </p:txBody>
      </p:sp>
      <p:sp>
        <p:nvSpPr>
          <p:cNvPr id="40" name="角丸四角形 39"/>
          <p:cNvSpPr/>
          <p:nvPr/>
        </p:nvSpPr>
        <p:spPr>
          <a:xfrm>
            <a:off x="1785918" y="3786190"/>
            <a:ext cx="92869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eade</a:t>
            </a:r>
            <a:r>
              <a:rPr lang="en-US" altLang="ja-JP" sz="1600" dirty="0" smtClean="0">
                <a:latin typeface="Consolas" pitchFamily="49" charset="0"/>
              </a:rPr>
              <a:t>]</a:t>
            </a:r>
            <a:endParaRPr lang="ja-JP" altLang="en-US" sz="1600" dirty="0" smtClean="0">
              <a:latin typeface="Consolas" pitchFamily="49" charset="0"/>
            </a:endParaRPr>
          </a:p>
        </p:txBody>
      </p:sp>
      <p:sp>
        <p:nvSpPr>
          <p:cNvPr id="41" name="角丸四角形 40"/>
          <p:cNvSpPr/>
          <p:nvPr/>
        </p:nvSpPr>
        <p:spPr>
          <a:xfrm>
            <a:off x="3214678" y="3786190"/>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fb</a:t>
            </a:r>
            <a:r>
              <a:rPr lang="en-US" altLang="ja-JP" sz="1600" dirty="0" smtClean="0">
                <a:latin typeface="Consolas" pitchFamily="49" charset="0"/>
              </a:rPr>
              <a:t>]</a:t>
            </a:r>
            <a:endParaRPr lang="ja-JP" altLang="en-US" sz="1600" dirty="0" smtClean="0">
              <a:latin typeface="Consolas" pitchFamily="49" charset="0"/>
            </a:endParaRPr>
          </a:p>
        </p:txBody>
      </p:sp>
      <p:sp>
        <p:nvSpPr>
          <p:cNvPr id="42" name="角丸四角形 41"/>
          <p:cNvSpPr/>
          <p:nvPr/>
        </p:nvSpPr>
        <p:spPr>
          <a:xfrm>
            <a:off x="4357686" y="3786190"/>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46" name="角丸四角形 45"/>
          <p:cNvSpPr/>
          <p:nvPr/>
        </p:nvSpPr>
        <p:spPr>
          <a:xfrm>
            <a:off x="2428860" y="2143116"/>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5" name="角丸四角形 44"/>
          <p:cNvSpPr/>
          <p:nvPr/>
        </p:nvSpPr>
        <p:spPr>
          <a:xfrm>
            <a:off x="2786050" y="2214554"/>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47" name="角丸四角形 46"/>
          <p:cNvSpPr/>
          <p:nvPr/>
        </p:nvSpPr>
        <p:spPr>
          <a:xfrm>
            <a:off x="4071934" y="2214554"/>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48" name="角丸四角形 47"/>
          <p:cNvSpPr/>
          <p:nvPr/>
        </p:nvSpPr>
        <p:spPr>
          <a:xfrm>
            <a:off x="4714876" y="2214554"/>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51" name="角丸四角形 50"/>
          <p:cNvSpPr/>
          <p:nvPr/>
        </p:nvSpPr>
        <p:spPr>
          <a:xfrm>
            <a:off x="5786446" y="2214554"/>
            <a:ext cx="85725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afb</a:t>
            </a:r>
            <a:r>
              <a:rPr kumimoji="1" lang="en-US" altLang="ja-JP" dirty="0" smtClean="0">
                <a:latin typeface="Consolas" pitchFamily="49" charset="0"/>
              </a:rPr>
              <a:t>]</a:t>
            </a:r>
            <a:endParaRPr kumimoji="1" lang="ja-JP" altLang="en-US" dirty="0">
              <a:latin typeface="Consolas" pitchFamily="49" charset="0"/>
            </a:endParaRPr>
          </a:p>
        </p:txBody>
      </p:sp>
      <p:sp>
        <p:nvSpPr>
          <p:cNvPr id="21" name="下矢印 20"/>
          <p:cNvSpPr/>
          <p:nvPr/>
        </p:nvSpPr>
        <p:spPr>
          <a:xfrm>
            <a:off x="2643174" y="1714488"/>
            <a:ext cx="1071570" cy="428628"/>
          </a:xfrm>
          <a:prstGeom prst="downArrow">
            <a:avLst>
              <a:gd name="adj1" fmla="val 77467"/>
              <a:gd name="adj2" fmla="val 63178"/>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[b]:2</a:t>
            </a:r>
            <a:endParaRPr kumimoji="1" lang="ja-JP" altLang="en-US" sz="1600" dirty="0">
              <a:latin typeface="Consolas" pitchFamily="49" charset="0"/>
            </a:endParaRPr>
          </a:p>
        </p:txBody>
      </p:sp>
      <p:sp>
        <p:nvSpPr>
          <p:cNvPr id="53" name="下矢印 52"/>
          <p:cNvSpPr/>
          <p:nvPr/>
        </p:nvSpPr>
        <p:spPr>
          <a:xfrm>
            <a:off x="4143372" y="2571744"/>
            <a:ext cx="1071570" cy="428628"/>
          </a:xfrm>
          <a:prstGeom prst="downArrow">
            <a:avLst>
              <a:gd name="adj1" fmla="val 81099"/>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]:2</a:t>
            </a:r>
            <a:endParaRPr kumimoji="1" lang="ja-JP" altLang="en-US" sz="1600" dirty="0">
              <a:latin typeface="Consolas" pitchFamily="49" charset="0"/>
            </a:endParaRPr>
          </a:p>
        </p:txBody>
      </p:sp>
      <p:sp>
        <p:nvSpPr>
          <p:cNvPr id="72" name="下矢印 71"/>
          <p:cNvSpPr/>
          <p:nvPr/>
        </p:nvSpPr>
        <p:spPr>
          <a:xfrm>
            <a:off x="428596" y="4143380"/>
            <a:ext cx="1071570" cy="428628"/>
          </a:xfrm>
          <a:prstGeom prst="downArrow">
            <a:avLst>
              <a:gd name="adj1" fmla="val 81099"/>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ab</a:t>
            </a:r>
            <a:r>
              <a:rPr lang="en-US" altLang="ja-JP" sz="1600" dirty="0" smtClean="0">
                <a:latin typeface="Consolas" pitchFamily="49" charset="0"/>
              </a:rPr>
              <a:t>]:2</a:t>
            </a:r>
            <a:endParaRPr kumimoji="1" lang="ja-JP" altLang="en-US" sz="1600" dirty="0">
              <a:latin typeface="Consolas" pitchFamily="49" charset="0"/>
            </a:endParaRPr>
          </a:p>
        </p:txBody>
      </p:sp>
      <p:sp>
        <p:nvSpPr>
          <p:cNvPr id="73" name="下矢印 72"/>
          <p:cNvSpPr/>
          <p:nvPr/>
        </p:nvSpPr>
        <p:spPr>
          <a:xfrm>
            <a:off x="1928794" y="4143380"/>
            <a:ext cx="1071570" cy="428628"/>
          </a:xfrm>
          <a:prstGeom prst="downArrow">
            <a:avLst>
              <a:gd name="adj1" fmla="val 81099"/>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[ac]:2</a:t>
            </a:r>
            <a:endParaRPr kumimoji="1" lang="ja-JP" altLang="en-US" sz="1600" dirty="0">
              <a:latin typeface="Consolas" pitchFamily="49" charset="0"/>
            </a:endParaRPr>
          </a:p>
        </p:txBody>
      </p:sp>
      <p:sp>
        <p:nvSpPr>
          <p:cNvPr id="74" name="下矢印 73"/>
          <p:cNvSpPr/>
          <p:nvPr/>
        </p:nvSpPr>
        <p:spPr>
          <a:xfrm>
            <a:off x="3428992" y="4143380"/>
            <a:ext cx="1071570" cy="428628"/>
          </a:xfrm>
          <a:prstGeom prst="downArrow">
            <a:avLst>
              <a:gd name="adj1" fmla="val 81099"/>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[ad]:2</a:t>
            </a:r>
            <a:endParaRPr kumimoji="1" lang="ja-JP" altLang="en-US" sz="1600" dirty="0">
              <a:latin typeface="Consolas" pitchFamily="49" charset="0"/>
            </a:endParaRPr>
          </a:p>
        </p:txBody>
      </p:sp>
      <p:sp>
        <p:nvSpPr>
          <p:cNvPr id="76" name="下矢印 75"/>
          <p:cNvSpPr/>
          <p:nvPr/>
        </p:nvSpPr>
        <p:spPr>
          <a:xfrm>
            <a:off x="4643438" y="4143380"/>
            <a:ext cx="857256" cy="428628"/>
          </a:xfrm>
          <a:prstGeom prst="downArrow">
            <a:avLst>
              <a:gd name="adj1" fmla="val 77467"/>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ae</a:t>
            </a:r>
            <a:r>
              <a:rPr lang="en-US" altLang="ja-JP" sz="1600" dirty="0" smtClean="0">
                <a:latin typeface="Consolas" pitchFamily="49" charset="0"/>
              </a:rPr>
              <a:t>]</a:t>
            </a:r>
            <a:endParaRPr lang="ja-JP" altLang="en-US" sz="1600" dirty="0" smtClean="0">
              <a:latin typeface="Consolas" pitchFamily="49" charset="0"/>
            </a:endParaRPr>
          </a:p>
        </p:txBody>
      </p:sp>
      <p:cxnSp>
        <p:nvCxnSpPr>
          <p:cNvPr id="77" name="直線コネクタ 76"/>
          <p:cNvCxnSpPr/>
          <p:nvPr/>
        </p:nvCxnSpPr>
        <p:spPr>
          <a:xfrm>
            <a:off x="4857752" y="4572008"/>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78" name="直線コネクタ 77"/>
          <p:cNvCxnSpPr/>
          <p:nvPr/>
        </p:nvCxnSpPr>
        <p:spPr>
          <a:xfrm rot="10800000" flipV="1">
            <a:off x="4857752" y="4572008"/>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79" name="下矢印 78"/>
          <p:cNvSpPr/>
          <p:nvPr/>
        </p:nvSpPr>
        <p:spPr>
          <a:xfrm>
            <a:off x="4714876" y="4286256"/>
            <a:ext cx="857256" cy="428628"/>
          </a:xfrm>
          <a:prstGeom prst="downArrow">
            <a:avLst>
              <a:gd name="adj1" fmla="val 77467"/>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af</a:t>
            </a:r>
            <a:r>
              <a:rPr lang="en-US" altLang="ja-JP" sz="1600" dirty="0" smtClean="0">
                <a:latin typeface="Consolas" pitchFamily="49" charset="0"/>
              </a:rPr>
              <a:t>]</a:t>
            </a:r>
            <a:endParaRPr lang="ja-JP" altLang="en-US" sz="1600" dirty="0" smtClean="0">
              <a:latin typeface="Consolas" pitchFamily="49" charset="0"/>
            </a:endParaRPr>
          </a:p>
        </p:txBody>
      </p:sp>
      <p:cxnSp>
        <p:nvCxnSpPr>
          <p:cNvPr id="80" name="直線コネクタ 79"/>
          <p:cNvCxnSpPr/>
          <p:nvPr/>
        </p:nvCxnSpPr>
        <p:spPr>
          <a:xfrm>
            <a:off x="4929190" y="4714884"/>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81" name="直線コネクタ 80"/>
          <p:cNvCxnSpPr/>
          <p:nvPr/>
        </p:nvCxnSpPr>
        <p:spPr>
          <a:xfrm rot="10800000" flipV="1">
            <a:off x="4929190" y="4714884"/>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83" name="角丸四角形 82"/>
          <p:cNvSpPr/>
          <p:nvPr/>
        </p:nvSpPr>
        <p:spPr>
          <a:xfrm>
            <a:off x="571472" y="4643446"/>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85" name="角丸四角形 84"/>
          <p:cNvSpPr/>
          <p:nvPr/>
        </p:nvSpPr>
        <p:spPr>
          <a:xfrm>
            <a:off x="1857356" y="4643446"/>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86" name="角丸四角形 85"/>
          <p:cNvSpPr/>
          <p:nvPr/>
        </p:nvSpPr>
        <p:spPr>
          <a:xfrm>
            <a:off x="2500298" y="4643446"/>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87" name="角丸四角形 86"/>
          <p:cNvSpPr/>
          <p:nvPr/>
        </p:nvSpPr>
        <p:spPr>
          <a:xfrm>
            <a:off x="2000232" y="5429264"/>
            <a:ext cx="928694" cy="357190"/>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smtClean="0">
                <a:latin typeface="Consolas" pitchFamily="49" charset="0"/>
              </a:rPr>
              <a:t>φ</a:t>
            </a:r>
            <a:endParaRPr kumimoji="1" lang="ja-JP" altLang="en-US" dirty="0">
              <a:latin typeface="Consolas" pitchFamily="49" charset="0"/>
            </a:endParaRPr>
          </a:p>
        </p:txBody>
      </p:sp>
      <p:sp>
        <p:nvSpPr>
          <p:cNvPr id="88" name="下矢印 87"/>
          <p:cNvSpPr/>
          <p:nvPr/>
        </p:nvSpPr>
        <p:spPr>
          <a:xfrm>
            <a:off x="1857356" y="5000636"/>
            <a:ext cx="1214446" cy="428628"/>
          </a:xfrm>
          <a:prstGeom prst="downArrow">
            <a:avLst>
              <a:gd name="adj1" fmla="val 81099"/>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acd</a:t>
            </a:r>
            <a:r>
              <a:rPr lang="en-US" altLang="ja-JP" sz="1600" dirty="0" smtClean="0">
                <a:latin typeface="Consolas" pitchFamily="49" charset="0"/>
              </a:rPr>
              <a:t>]:2</a:t>
            </a:r>
            <a:endParaRPr kumimoji="1" lang="ja-JP" altLang="en-US" sz="1600" dirty="0">
              <a:latin typeface="Consolas" pitchFamily="49" charset="0"/>
            </a:endParaRPr>
          </a:p>
        </p:txBody>
      </p:sp>
      <p:sp>
        <p:nvSpPr>
          <p:cNvPr id="89" name="下矢印 88"/>
          <p:cNvSpPr/>
          <p:nvPr/>
        </p:nvSpPr>
        <p:spPr>
          <a:xfrm>
            <a:off x="6929454" y="1714488"/>
            <a:ext cx="1000132" cy="428628"/>
          </a:xfrm>
          <a:prstGeom prst="downArrow">
            <a:avLst>
              <a:gd name="adj1" fmla="val 77467"/>
              <a:gd name="adj2" fmla="val 63503"/>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latin typeface="Consolas" pitchFamily="49" charset="0"/>
              </a:rPr>
              <a:t>[e]:1</a:t>
            </a:r>
            <a:endParaRPr lang="ja-JP" altLang="en-US" sz="1600" dirty="0" smtClean="0">
              <a:latin typeface="Consolas" pitchFamily="49" charset="0"/>
            </a:endParaRPr>
          </a:p>
        </p:txBody>
      </p:sp>
      <p:sp>
        <p:nvSpPr>
          <p:cNvPr id="90" name="下矢印 89"/>
          <p:cNvSpPr/>
          <p:nvPr/>
        </p:nvSpPr>
        <p:spPr>
          <a:xfrm>
            <a:off x="7786710" y="1714488"/>
            <a:ext cx="990608" cy="428628"/>
          </a:xfrm>
          <a:prstGeom prst="downArrow">
            <a:avLst>
              <a:gd name="adj1" fmla="val 77467"/>
              <a:gd name="adj2" fmla="val 63503"/>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latin typeface="Consolas" pitchFamily="49" charset="0"/>
              </a:rPr>
              <a:t>[f]:1</a:t>
            </a:r>
            <a:endParaRPr lang="ja-JP" altLang="en-US" sz="1600" dirty="0" smtClean="0">
              <a:latin typeface="Consolas" pitchFamily="49" charset="0"/>
            </a:endParaRPr>
          </a:p>
        </p:txBody>
      </p:sp>
      <p:cxnSp>
        <p:nvCxnSpPr>
          <p:cNvPr id="91" name="直線コネクタ 90"/>
          <p:cNvCxnSpPr/>
          <p:nvPr/>
        </p:nvCxnSpPr>
        <p:spPr>
          <a:xfrm>
            <a:off x="8072462"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92" name="直線コネクタ 91"/>
          <p:cNvCxnSpPr/>
          <p:nvPr/>
        </p:nvCxnSpPr>
        <p:spPr>
          <a:xfrm rot="10800000" flipV="1">
            <a:off x="8072462"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99" name="角丸四角形 98"/>
          <p:cNvSpPr/>
          <p:nvPr/>
        </p:nvSpPr>
        <p:spPr>
          <a:xfrm>
            <a:off x="3643306" y="4643446"/>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[e]</a:t>
            </a:r>
            <a:endParaRPr lang="ja-JP" altLang="en-US" sz="1600" dirty="0" smtClean="0">
              <a:latin typeface="Consolas" pitchFamily="49" charset="0"/>
            </a:endParaRPr>
          </a:p>
        </p:txBody>
      </p:sp>
      <p:sp>
        <p:nvSpPr>
          <p:cNvPr id="100" name="角丸四角形 99"/>
          <p:cNvSpPr/>
          <p:nvPr/>
        </p:nvSpPr>
        <p:spPr>
          <a:xfrm>
            <a:off x="5643570" y="2786058"/>
            <a:ext cx="3357586" cy="3571900"/>
          </a:xfrm>
          <a:prstGeom prst="roundRect">
            <a:avLst>
              <a:gd name="adj" fmla="val 6306"/>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01" name="角丸四角形 100"/>
          <p:cNvSpPr/>
          <p:nvPr/>
        </p:nvSpPr>
        <p:spPr>
          <a:xfrm>
            <a:off x="5715008" y="3714752"/>
            <a:ext cx="35719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Consolas" pitchFamily="49" charset="0"/>
            </a:endParaRPr>
          </a:p>
        </p:txBody>
      </p:sp>
      <p:sp>
        <p:nvSpPr>
          <p:cNvPr id="102" name="テキスト ボックス 101"/>
          <p:cNvSpPr txBox="1"/>
          <p:nvPr/>
        </p:nvSpPr>
        <p:spPr>
          <a:xfrm>
            <a:off x="5715008" y="2928934"/>
            <a:ext cx="3286116" cy="3416320"/>
          </a:xfrm>
          <a:prstGeom prst="rect">
            <a:avLst/>
          </a:prstGeom>
          <a:noFill/>
        </p:spPr>
        <p:txBody>
          <a:bodyPr wrap="square" rtlCol="0">
            <a:spAutoFit/>
          </a:bodyPr>
          <a:lstStyle/>
          <a:p>
            <a:r>
              <a:rPr lang="ja-JP" altLang="en-US" sz="2400" dirty="0" smtClean="0"/>
              <a:t>　</a:t>
            </a:r>
            <a:r>
              <a:rPr lang="en-US" altLang="ja-JP" sz="2400" dirty="0" smtClean="0"/>
              <a:t>:</a:t>
            </a:r>
            <a:r>
              <a:rPr lang="ja-JP" altLang="en-US" sz="2400" dirty="0" smtClean="0"/>
              <a:t>数え上げ対象の</a:t>
            </a:r>
            <a:endParaRPr lang="en-US" altLang="ja-JP" sz="2400" dirty="0" smtClean="0"/>
          </a:p>
          <a:p>
            <a:r>
              <a:rPr lang="ja-JP" altLang="en-US" sz="2400" dirty="0" smtClean="0"/>
              <a:t>　　系列の集合</a:t>
            </a:r>
            <a:endParaRPr lang="en-US" altLang="ja-JP" sz="2400" dirty="0" smtClean="0"/>
          </a:p>
          <a:p>
            <a:r>
              <a:rPr lang="ja-JP" altLang="en-US" sz="2400" dirty="0" smtClean="0"/>
              <a:t>　</a:t>
            </a:r>
            <a:r>
              <a:rPr lang="en-US" altLang="ja-JP" sz="2400" dirty="0" smtClean="0"/>
              <a:t>:</a:t>
            </a:r>
            <a:r>
              <a:rPr kumimoji="1" lang="ja-JP" altLang="en-US" sz="2400" dirty="0" smtClean="0"/>
              <a:t>系列</a:t>
            </a:r>
            <a:endParaRPr kumimoji="1" lang="en-US" altLang="ja-JP" sz="2400" dirty="0" smtClean="0"/>
          </a:p>
          <a:p>
            <a:endParaRPr lang="en-US" altLang="ja-JP" sz="2400" dirty="0" smtClean="0"/>
          </a:p>
          <a:p>
            <a:r>
              <a:rPr lang="ja-JP" altLang="en-US" sz="2400" dirty="0" smtClean="0"/>
              <a:t>　</a:t>
            </a:r>
            <a:r>
              <a:rPr lang="en-US" altLang="ja-JP" sz="2400" dirty="0" smtClean="0"/>
              <a:t>:</a:t>
            </a:r>
            <a:r>
              <a:rPr lang="ja-JP" altLang="en-US" sz="2400" dirty="0" smtClean="0"/>
              <a:t>抽出された</a:t>
            </a:r>
            <a:endParaRPr lang="en-US" altLang="ja-JP" sz="2400" dirty="0" smtClean="0"/>
          </a:p>
          <a:p>
            <a:r>
              <a:rPr lang="ja-JP" altLang="en-US" sz="2400" dirty="0" smtClean="0"/>
              <a:t>　　パターン</a:t>
            </a:r>
            <a:endParaRPr lang="en-US" altLang="ja-JP" sz="2400" dirty="0" smtClean="0"/>
          </a:p>
          <a:p>
            <a:r>
              <a:rPr lang="ja-JP" altLang="en-US" sz="2400" dirty="0" smtClean="0"/>
              <a:t>　</a:t>
            </a:r>
            <a:r>
              <a:rPr lang="en-US" altLang="ja-JP" sz="2400" dirty="0" smtClean="0"/>
              <a:t>:</a:t>
            </a:r>
            <a:r>
              <a:rPr lang="ja-JP" altLang="en-US" sz="2400" dirty="0" smtClean="0"/>
              <a:t>出現回数が閾値</a:t>
            </a:r>
            <a:r>
              <a:rPr kumimoji="1" lang="ja-JP" altLang="en-US" sz="2400" dirty="0" smtClean="0"/>
              <a:t>を　</a:t>
            </a:r>
            <a:endParaRPr kumimoji="1" lang="en-US" altLang="ja-JP" sz="2400" dirty="0" smtClean="0"/>
          </a:p>
          <a:p>
            <a:r>
              <a:rPr lang="ja-JP" altLang="en-US" sz="2400" dirty="0" smtClean="0"/>
              <a:t>　　</a:t>
            </a:r>
            <a:r>
              <a:rPr kumimoji="1" lang="ja-JP" altLang="en-US" sz="2400" dirty="0" smtClean="0"/>
              <a:t>下回ったパターン</a:t>
            </a:r>
            <a:endParaRPr kumimoji="1" lang="en-US" altLang="ja-JP" sz="2400" dirty="0" smtClean="0"/>
          </a:p>
          <a:p>
            <a:r>
              <a:rPr kumimoji="1" lang="ja-JP" altLang="en-US" sz="2400" dirty="0" smtClean="0"/>
              <a:t>*出現回数の閾値は</a:t>
            </a:r>
            <a:r>
              <a:rPr kumimoji="1" lang="en-US" altLang="ja-JP" sz="2400" dirty="0" smtClean="0"/>
              <a:t>2</a:t>
            </a:r>
            <a:endParaRPr kumimoji="1" lang="ja-JP" altLang="en-US" sz="2400" dirty="0"/>
          </a:p>
        </p:txBody>
      </p:sp>
      <p:sp>
        <p:nvSpPr>
          <p:cNvPr id="103" name="角丸四角形 102"/>
          <p:cNvSpPr/>
          <p:nvPr/>
        </p:nvSpPr>
        <p:spPr>
          <a:xfrm>
            <a:off x="5715008" y="3000372"/>
            <a:ext cx="347666" cy="285752"/>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104" name="下矢印 103"/>
          <p:cNvSpPr/>
          <p:nvPr/>
        </p:nvSpPr>
        <p:spPr>
          <a:xfrm>
            <a:off x="5715008" y="4429132"/>
            <a:ext cx="357190" cy="285752"/>
          </a:xfrm>
          <a:prstGeom prst="downArrow">
            <a:avLst>
              <a:gd name="adj1" fmla="val 53865"/>
              <a:gd name="adj2" fmla="val 54425"/>
            </a:avLst>
          </a:prstGeom>
          <a:effectLst>
            <a:outerShdw blurRad="50800" dist="12700" dir="5400000" algn="t"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600" dirty="0">
              <a:latin typeface="Consolas" pitchFamily="49" charset="0"/>
            </a:endParaRPr>
          </a:p>
        </p:txBody>
      </p:sp>
      <p:sp>
        <p:nvSpPr>
          <p:cNvPr id="106" name="下矢印 105"/>
          <p:cNvSpPr/>
          <p:nvPr/>
        </p:nvSpPr>
        <p:spPr>
          <a:xfrm>
            <a:off x="5715008" y="5143512"/>
            <a:ext cx="357190" cy="285752"/>
          </a:xfrm>
          <a:prstGeom prst="downArrow">
            <a:avLst>
              <a:gd name="adj1" fmla="val 53865"/>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600" dirty="0">
              <a:latin typeface="Consolas" pitchFamily="49" charset="0"/>
            </a:endParaRPr>
          </a:p>
        </p:txBody>
      </p:sp>
      <p:sp>
        <p:nvSpPr>
          <p:cNvPr id="111" name="正方形/長方形 110"/>
          <p:cNvSpPr/>
          <p:nvPr/>
        </p:nvSpPr>
        <p:spPr>
          <a:xfrm>
            <a:off x="714348" y="285728"/>
            <a:ext cx="157163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t>1.</a:t>
            </a:r>
            <a:r>
              <a:rPr lang="ja-JP" altLang="en-US" dirty="0" smtClean="0"/>
              <a:t>各要素を含む系列の数を数え上げる</a:t>
            </a:r>
            <a:endParaRPr kumimoji="1" lang="ja-JP" altLang="en-US" dirty="0"/>
          </a:p>
        </p:txBody>
      </p:sp>
      <p:cxnSp>
        <p:nvCxnSpPr>
          <p:cNvPr id="114" name="曲線コネクタ 113"/>
          <p:cNvCxnSpPr>
            <a:stCxn id="111" idx="2"/>
          </p:cNvCxnSpPr>
          <p:nvPr/>
        </p:nvCxnSpPr>
        <p:spPr>
          <a:xfrm rot="5400000">
            <a:off x="857224" y="1785926"/>
            <a:ext cx="1285884" cy="1588"/>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cxnSp>
        <p:nvCxnSpPr>
          <p:cNvPr id="116" name="曲線コネクタ 115"/>
          <p:cNvCxnSpPr>
            <a:stCxn id="111" idx="3"/>
            <a:endCxn id="21" idx="0"/>
          </p:cNvCxnSpPr>
          <p:nvPr/>
        </p:nvCxnSpPr>
        <p:spPr>
          <a:xfrm>
            <a:off x="2285984" y="714356"/>
            <a:ext cx="892975" cy="1000132"/>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17" name="曲線コネクタ 116"/>
          <p:cNvCxnSpPr>
            <a:stCxn id="111" idx="3"/>
            <a:endCxn id="22" idx="0"/>
          </p:cNvCxnSpPr>
          <p:nvPr/>
        </p:nvCxnSpPr>
        <p:spPr>
          <a:xfrm>
            <a:off x="2285984" y="714356"/>
            <a:ext cx="2393173" cy="1000132"/>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19" name="曲線コネクタ 118"/>
          <p:cNvCxnSpPr>
            <a:stCxn id="111" idx="3"/>
            <a:endCxn id="23" idx="0"/>
          </p:cNvCxnSpPr>
          <p:nvPr/>
        </p:nvCxnSpPr>
        <p:spPr>
          <a:xfrm>
            <a:off x="2285984" y="714356"/>
            <a:ext cx="3893371" cy="1000132"/>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21" name="曲線コネクタ 120"/>
          <p:cNvCxnSpPr>
            <a:stCxn id="111" idx="3"/>
            <a:endCxn id="89" idx="0"/>
          </p:cNvCxnSpPr>
          <p:nvPr/>
        </p:nvCxnSpPr>
        <p:spPr>
          <a:xfrm>
            <a:off x="2285984" y="714356"/>
            <a:ext cx="5143536" cy="1000132"/>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25" name="曲線コネクタ 124"/>
          <p:cNvCxnSpPr>
            <a:stCxn id="111" idx="3"/>
            <a:endCxn id="90" idx="0"/>
          </p:cNvCxnSpPr>
          <p:nvPr/>
        </p:nvCxnSpPr>
        <p:spPr>
          <a:xfrm>
            <a:off x="2285984" y="714356"/>
            <a:ext cx="5996030" cy="1000132"/>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33" name="曲線コネクタ 132"/>
          <p:cNvCxnSpPr>
            <a:stCxn id="5" idx="2"/>
          </p:cNvCxnSpPr>
          <p:nvPr/>
        </p:nvCxnSpPr>
        <p:spPr>
          <a:xfrm rot="5400000">
            <a:off x="1571606" y="1928804"/>
            <a:ext cx="857257" cy="285749"/>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cxnSp>
        <p:nvCxnSpPr>
          <p:cNvPr id="135" name="曲線コネクタ 134"/>
          <p:cNvCxnSpPr>
            <a:stCxn id="6" idx="2"/>
          </p:cNvCxnSpPr>
          <p:nvPr/>
        </p:nvCxnSpPr>
        <p:spPr>
          <a:xfrm rot="5400000">
            <a:off x="2285984" y="1214422"/>
            <a:ext cx="928694" cy="1785950"/>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40" name="曲線コネクタ 139"/>
          <p:cNvCxnSpPr>
            <a:stCxn id="7" idx="2"/>
          </p:cNvCxnSpPr>
          <p:nvPr/>
        </p:nvCxnSpPr>
        <p:spPr>
          <a:xfrm rot="5400000">
            <a:off x="3107521" y="392885"/>
            <a:ext cx="928694" cy="3429024"/>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145" name="曲線コネクタ 144"/>
          <p:cNvCxnSpPr/>
          <p:nvPr/>
        </p:nvCxnSpPr>
        <p:spPr>
          <a:xfrm rot="10800000" flipV="1">
            <a:off x="1857356" y="1714488"/>
            <a:ext cx="4929222" cy="857256"/>
          </a:xfrm>
          <a:prstGeom prst="curvedConnector3">
            <a:avLst>
              <a:gd name="adj1" fmla="val 33768"/>
            </a:avLst>
          </a:prstGeom>
          <a:ln>
            <a:tailEnd type="arrow"/>
          </a:ln>
        </p:spPr>
        <p:style>
          <a:lnRef idx="3">
            <a:schemeClr val="dk1"/>
          </a:lnRef>
          <a:fillRef idx="0">
            <a:schemeClr val="dk1"/>
          </a:fillRef>
          <a:effectRef idx="2">
            <a:schemeClr val="dk1"/>
          </a:effectRef>
          <a:fontRef idx="minor">
            <a:schemeClr val="tx1"/>
          </a:fontRef>
        </p:style>
      </p:cxnSp>
      <p:sp>
        <p:nvSpPr>
          <p:cNvPr id="149" name="正方形/長方形 148"/>
          <p:cNvSpPr/>
          <p:nvPr/>
        </p:nvSpPr>
        <p:spPr>
          <a:xfrm>
            <a:off x="714348" y="285728"/>
            <a:ext cx="157163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t>2. </a:t>
            </a:r>
            <a:r>
              <a:rPr lang="ja-JP" altLang="en-US" dirty="0" smtClean="0"/>
              <a:t>系列から要素に続く部分系列を抽出</a:t>
            </a:r>
            <a:endParaRPr kumimoji="1" lang="ja-JP" altLang="en-US" dirty="0"/>
          </a:p>
        </p:txBody>
      </p:sp>
      <p:sp>
        <p:nvSpPr>
          <p:cNvPr id="150" name="正方形/長方形 149"/>
          <p:cNvSpPr/>
          <p:nvPr/>
        </p:nvSpPr>
        <p:spPr>
          <a:xfrm>
            <a:off x="2000232" y="1285860"/>
            <a:ext cx="428628"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1" name="正方形/長方形 150"/>
          <p:cNvSpPr/>
          <p:nvPr/>
        </p:nvSpPr>
        <p:spPr>
          <a:xfrm>
            <a:off x="3428992" y="1285860"/>
            <a:ext cx="571504"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2" name="正方形/長方形 151"/>
          <p:cNvSpPr/>
          <p:nvPr/>
        </p:nvSpPr>
        <p:spPr>
          <a:xfrm>
            <a:off x="5286380" y="1285860"/>
            <a:ext cx="285752"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3" name="正方形/長方形 152"/>
          <p:cNvSpPr/>
          <p:nvPr/>
        </p:nvSpPr>
        <p:spPr>
          <a:xfrm>
            <a:off x="6786578" y="1285860"/>
            <a:ext cx="285752"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fade">
                                      <p:cBhvr>
                                        <p:cTn id="7" dur="1000"/>
                                        <p:tgtEl>
                                          <p:spTgt spid="111"/>
                                        </p:tgtEl>
                                      </p:cBhvr>
                                    </p:animEffect>
                                    <p:anim calcmode="lin" valueType="num">
                                      <p:cBhvr>
                                        <p:cTn id="8" dur="1000" fill="hold"/>
                                        <p:tgtEl>
                                          <p:spTgt spid="111"/>
                                        </p:tgtEl>
                                        <p:attrNameLst>
                                          <p:attrName>ppt_x</p:attrName>
                                        </p:attrNameLst>
                                      </p:cBhvr>
                                      <p:tavLst>
                                        <p:tav tm="0">
                                          <p:val>
                                            <p:strVal val="#ppt_x"/>
                                          </p:val>
                                        </p:tav>
                                        <p:tav tm="100000">
                                          <p:val>
                                            <p:strVal val="#ppt_x"/>
                                          </p:val>
                                        </p:tav>
                                      </p:tavLst>
                                    </p:anim>
                                    <p:anim calcmode="lin" valueType="num">
                                      <p:cBhvr>
                                        <p:cTn id="9" dur="1000" fill="hold"/>
                                        <p:tgtEl>
                                          <p:spTgt spid="111"/>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114"/>
                                        </p:tgtEl>
                                        <p:attrNameLst>
                                          <p:attrName>style.visibility</p:attrName>
                                        </p:attrNameLst>
                                      </p:cBhvr>
                                      <p:to>
                                        <p:strVal val="visible"/>
                                      </p:to>
                                    </p:set>
                                    <p:animEffect transition="in" filter="fade">
                                      <p:cBhvr>
                                        <p:cTn id="12" dur="1000"/>
                                        <p:tgtEl>
                                          <p:spTgt spid="114"/>
                                        </p:tgtEl>
                                      </p:cBhvr>
                                    </p:animEffect>
                                    <p:anim calcmode="lin" valueType="num">
                                      <p:cBhvr>
                                        <p:cTn id="13" dur="1000" fill="hold"/>
                                        <p:tgtEl>
                                          <p:spTgt spid="114"/>
                                        </p:tgtEl>
                                        <p:attrNameLst>
                                          <p:attrName>ppt_x</p:attrName>
                                        </p:attrNameLst>
                                      </p:cBhvr>
                                      <p:tavLst>
                                        <p:tav tm="0">
                                          <p:val>
                                            <p:strVal val="#ppt_x"/>
                                          </p:val>
                                        </p:tav>
                                        <p:tav tm="100000">
                                          <p:val>
                                            <p:strVal val="#ppt_x"/>
                                          </p:val>
                                        </p:tav>
                                      </p:tavLst>
                                    </p:anim>
                                    <p:anim calcmode="lin" valueType="num">
                                      <p:cBhvr>
                                        <p:cTn id="14" dur="1000" fill="hold"/>
                                        <p:tgtEl>
                                          <p:spTgt spid="114"/>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116"/>
                                        </p:tgtEl>
                                        <p:attrNameLst>
                                          <p:attrName>style.visibility</p:attrName>
                                        </p:attrNameLst>
                                      </p:cBhvr>
                                      <p:to>
                                        <p:strVal val="visible"/>
                                      </p:to>
                                    </p:set>
                                    <p:animEffect transition="in" filter="fade">
                                      <p:cBhvr>
                                        <p:cTn id="17" dur="1000"/>
                                        <p:tgtEl>
                                          <p:spTgt spid="116"/>
                                        </p:tgtEl>
                                      </p:cBhvr>
                                    </p:animEffect>
                                    <p:anim calcmode="lin" valueType="num">
                                      <p:cBhvr>
                                        <p:cTn id="18" dur="1000" fill="hold"/>
                                        <p:tgtEl>
                                          <p:spTgt spid="116"/>
                                        </p:tgtEl>
                                        <p:attrNameLst>
                                          <p:attrName>ppt_x</p:attrName>
                                        </p:attrNameLst>
                                      </p:cBhvr>
                                      <p:tavLst>
                                        <p:tav tm="0">
                                          <p:val>
                                            <p:strVal val="#ppt_x"/>
                                          </p:val>
                                        </p:tav>
                                        <p:tav tm="100000">
                                          <p:val>
                                            <p:strVal val="#ppt_x"/>
                                          </p:val>
                                        </p:tav>
                                      </p:tavLst>
                                    </p:anim>
                                    <p:anim calcmode="lin" valueType="num">
                                      <p:cBhvr>
                                        <p:cTn id="19" dur="1000" fill="hold"/>
                                        <p:tgtEl>
                                          <p:spTgt spid="116"/>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117"/>
                                        </p:tgtEl>
                                        <p:attrNameLst>
                                          <p:attrName>style.visibility</p:attrName>
                                        </p:attrNameLst>
                                      </p:cBhvr>
                                      <p:to>
                                        <p:strVal val="visible"/>
                                      </p:to>
                                    </p:set>
                                    <p:animEffect transition="in" filter="fade">
                                      <p:cBhvr>
                                        <p:cTn id="22" dur="1000"/>
                                        <p:tgtEl>
                                          <p:spTgt spid="117"/>
                                        </p:tgtEl>
                                      </p:cBhvr>
                                    </p:animEffect>
                                    <p:anim calcmode="lin" valueType="num">
                                      <p:cBhvr>
                                        <p:cTn id="23" dur="1000" fill="hold"/>
                                        <p:tgtEl>
                                          <p:spTgt spid="117"/>
                                        </p:tgtEl>
                                        <p:attrNameLst>
                                          <p:attrName>ppt_x</p:attrName>
                                        </p:attrNameLst>
                                      </p:cBhvr>
                                      <p:tavLst>
                                        <p:tav tm="0">
                                          <p:val>
                                            <p:strVal val="#ppt_x"/>
                                          </p:val>
                                        </p:tav>
                                        <p:tav tm="100000">
                                          <p:val>
                                            <p:strVal val="#ppt_x"/>
                                          </p:val>
                                        </p:tav>
                                      </p:tavLst>
                                    </p:anim>
                                    <p:anim calcmode="lin" valueType="num">
                                      <p:cBhvr>
                                        <p:cTn id="24" dur="1000" fill="hold"/>
                                        <p:tgtEl>
                                          <p:spTgt spid="117"/>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119"/>
                                        </p:tgtEl>
                                        <p:attrNameLst>
                                          <p:attrName>style.visibility</p:attrName>
                                        </p:attrNameLst>
                                      </p:cBhvr>
                                      <p:to>
                                        <p:strVal val="visible"/>
                                      </p:to>
                                    </p:set>
                                    <p:animEffect transition="in" filter="fade">
                                      <p:cBhvr>
                                        <p:cTn id="27" dur="1000"/>
                                        <p:tgtEl>
                                          <p:spTgt spid="119"/>
                                        </p:tgtEl>
                                      </p:cBhvr>
                                    </p:animEffect>
                                    <p:anim calcmode="lin" valueType="num">
                                      <p:cBhvr>
                                        <p:cTn id="28" dur="1000" fill="hold"/>
                                        <p:tgtEl>
                                          <p:spTgt spid="119"/>
                                        </p:tgtEl>
                                        <p:attrNameLst>
                                          <p:attrName>ppt_x</p:attrName>
                                        </p:attrNameLst>
                                      </p:cBhvr>
                                      <p:tavLst>
                                        <p:tav tm="0">
                                          <p:val>
                                            <p:strVal val="#ppt_x"/>
                                          </p:val>
                                        </p:tav>
                                        <p:tav tm="100000">
                                          <p:val>
                                            <p:strVal val="#ppt_x"/>
                                          </p:val>
                                        </p:tav>
                                      </p:tavLst>
                                    </p:anim>
                                    <p:anim calcmode="lin" valueType="num">
                                      <p:cBhvr>
                                        <p:cTn id="29" dur="1000" fill="hold"/>
                                        <p:tgtEl>
                                          <p:spTgt spid="119"/>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childTnLst>
                                    <p:set>
                                      <p:cBhvr>
                                        <p:cTn id="31" dur="1" fill="hold">
                                          <p:stCondLst>
                                            <p:cond delay="0"/>
                                          </p:stCondLst>
                                        </p:cTn>
                                        <p:tgtEl>
                                          <p:spTgt spid="121"/>
                                        </p:tgtEl>
                                        <p:attrNameLst>
                                          <p:attrName>style.visibility</p:attrName>
                                        </p:attrNameLst>
                                      </p:cBhvr>
                                      <p:to>
                                        <p:strVal val="visible"/>
                                      </p:to>
                                    </p:set>
                                    <p:animEffect transition="in" filter="fade">
                                      <p:cBhvr>
                                        <p:cTn id="32" dur="1000"/>
                                        <p:tgtEl>
                                          <p:spTgt spid="121"/>
                                        </p:tgtEl>
                                      </p:cBhvr>
                                    </p:animEffect>
                                    <p:anim calcmode="lin" valueType="num">
                                      <p:cBhvr>
                                        <p:cTn id="33" dur="1000" fill="hold"/>
                                        <p:tgtEl>
                                          <p:spTgt spid="121"/>
                                        </p:tgtEl>
                                        <p:attrNameLst>
                                          <p:attrName>ppt_x</p:attrName>
                                        </p:attrNameLst>
                                      </p:cBhvr>
                                      <p:tavLst>
                                        <p:tav tm="0">
                                          <p:val>
                                            <p:strVal val="#ppt_x"/>
                                          </p:val>
                                        </p:tav>
                                        <p:tav tm="100000">
                                          <p:val>
                                            <p:strVal val="#ppt_x"/>
                                          </p:val>
                                        </p:tav>
                                      </p:tavLst>
                                    </p:anim>
                                    <p:anim calcmode="lin" valueType="num">
                                      <p:cBhvr>
                                        <p:cTn id="34" dur="1000" fill="hold"/>
                                        <p:tgtEl>
                                          <p:spTgt spid="121"/>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childTnLst>
                                    <p:set>
                                      <p:cBhvr>
                                        <p:cTn id="36" dur="1" fill="hold">
                                          <p:stCondLst>
                                            <p:cond delay="0"/>
                                          </p:stCondLst>
                                        </p:cTn>
                                        <p:tgtEl>
                                          <p:spTgt spid="125"/>
                                        </p:tgtEl>
                                        <p:attrNameLst>
                                          <p:attrName>style.visibility</p:attrName>
                                        </p:attrNameLst>
                                      </p:cBhvr>
                                      <p:to>
                                        <p:strVal val="visible"/>
                                      </p:to>
                                    </p:set>
                                    <p:animEffect transition="in" filter="fade">
                                      <p:cBhvr>
                                        <p:cTn id="37" dur="1000"/>
                                        <p:tgtEl>
                                          <p:spTgt spid="125"/>
                                        </p:tgtEl>
                                      </p:cBhvr>
                                    </p:animEffect>
                                    <p:anim calcmode="lin" valueType="num">
                                      <p:cBhvr>
                                        <p:cTn id="38" dur="1000" fill="hold"/>
                                        <p:tgtEl>
                                          <p:spTgt spid="125"/>
                                        </p:tgtEl>
                                        <p:attrNameLst>
                                          <p:attrName>ppt_x</p:attrName>
                                        </p:attrNameLst>
                                      </p:cBhvr>
                                      <p:tavLst>
                                        <p:tav tm="0">
                                          <p:val>
                                            <p:strVal val="#ppt_x"/>
                                          </p:val>
                                        </p:tav>
                                        <p:tav tm="100000">
                                          <p:val>
                                            <p:strVal val="#ppt_x"/>
                                          </p:val>
                                        </p:tav>
                                      </p:tavLst>
                                    </p:anim>
                                    <p:anim calcmode="lin" valueType="num">
                                      <p:cBhvr>
                                        <p:cTn id="39" dur="1000" fill="hold"/>
                                        <p:tgtEl>
                                          <p:spTgt spid="125"/>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xit" presetSubtype="0" fill="hold" nodeType="clickEffect">
                                  <p:stCondLst>
                                    <p:cond delay="0"/>
                                  </p:stCondLst>
                                  <p:childTnLst>
                                    <p:animEffect transition="out" filter="fade">
                                      <p:cBhvr>
                                        <p:cTn id="43" dur="1000"/>
                                        <p:tgtEl>
                                          <p:spTgt spid="114"/>
                                        </p:tgtEl>
                                      </p:cBhvr>
                                    </p:animEffect>
                                    <p:anim calcmode="lin" valueType="num">
                                      <p:cBhvr>
                                        <p:cTn id="44" dur="1000"/>
                                        <p:tgtEl>
                                          <p:spTgt spid="114"/>
                                        </p:tgtEl>
                                        <p:attrNameLst>
                                          <p:attrName>ppt_x</p:attrName>
                                        </p:attrNameLst>
                                      </p:cBhvr>
                                      <p:tavLst>
                                        <p:tav tm="0">
                                          <p:val>
                                            <p:strVal val="ppt_x"/>
                                          </p:val>
                                        </p:tav>
                                        <p:tav tm="100000">
                                          <p:val>
                                            <p:strVal val="ppt_x"/>
                                          </p:val>
                                        </p:tav>
                                      </p:tavLst>
                                    </p:anim>
                                    <p:anim calcmode="lin" valueType="num">
                                      <p:cBhvr>
                                        <p:cTn id="45" dur="1000"/>
                                        <p:tgtEl>
                                          <p:spTgt spid="114"/>
                                        </p:tgtEl>
                                        <p:attrNameLst>
                                          <p:attrName>ppt_y</p:attrName>
                                        </p:attrNameLst>
                                      </p:cBhvr>
                                      <p:tavLst>
                                        <p:tav tm="0">
                                          <p:val>
                                            <p:strVal val="ppt_y"/>
                                          </p:val>
                                        </p:tav>
                                        <p:tav tm="100000">
                                          <p:val>
                                            <p:strVal val="ppt_y-.1"/>
                                          </p:val>
                                        </p:tav>
                                      </p:tavLst>
                                    </p:anim>
                                    <p:set>
                                      <p:cBhvr>
                                        <p:cTn id="46" dur="1" fill="hold">
                                          <p:stCondLst>
                                            <p:cond delay="999"/>
                                          </p:stCondLst>
                                        </p:cTn>
                                        <p:tgtEl>
                                          <p:spTgt spid="114"/>
                                        </p:tgtEl>
                                        <p:attrNameLst>
                                          <p:attrName>style.visibility</p:attrName>
                                        </p:attrNameLst>
                                      </p:cBhvr>
                                      <p:to>
                                        <p:strVal val="hidden"/>
                                      </p:to>
                                    </p:set>
                                  </p:childTnLst>
                                </p:cTn>
                              </p:par>
                              <p:par>
                                <p:cTn id="47" presetID="47" presetClass="exit" presetSubtype="0" fill="hold" nodeType="withEffect">
                                  <p:stCondLst>
                                    <p:cond delay="0"/>
                                  </p:stCondLst>
                                  <p:childTnLst>
                                    <p:animEffect transition="out" filter="fade">
                                      <p:cBhvr>
                                        <p:cTn id="48" dur="1000"/>
                                        <p:tgtEl>
                                          <p:spTgt spid="116"/>
                                        </p:tgtEl>
                                      </p:cBhvr>
                                    </p:animEffect>
                                    <p:anim calcmode="lin" valueType="num">
                                      <p:cBhvr>
                                        <p:cTn id="49" dur="1000"/>
                                        <p:tgtEl>
                                          <p:spTgt spid="116"/>
                                        </p:tgtEl>
                                        <p:attrNameLst>
                                          <p:attrName>ppt_x</p:attrName>
                                        </p:attrNameLst>
                                      </p:cBhvr>
                                      <p:tavLst>
                                        <p:tav tm="0">
                                          <p:val>
                                            <p:strVal val="ppt_x"/>
                                          </p:val>
                                        </p:tav>
                                        <p:tav tm="100000">
                                          <p:val>
                                            <p:strVal val="ppt_x"/>
                                          </p:val>
                                        </p:tav>
                                      </p:tavLst>
                                    </p:anim>
                                    <p:anim calcmode="lin" valueType="num">
                                      <p:cBhvr>
                                        <p:cTn id="50" dur="1000"/>
                                        <p:tgtEl>
                                          <p:spTgt spid="116"/>
                                        </p:tgtEl>
                                        <p:attrNameLst>
                                          <p:attrName>ppt_y</p:attrName>
                                        </p:attrNameLst>
                                      </p:cBhvr>
                                      <p:tavLst>
                                        <p:tav tm="0">
                                          <p:val>
                                            <p:strVal val="ppt_y"/>
                                          </p:val>
                                        </p:tav>
                                        <p:tav tm="100000">
                                          <p:val>
                                            <p:strVal val="ppt_y-.1"/>
                                          </p:val>
                                        </p:tav>
                                      </p:tavLst>
                                    </p:anim>
                                    <p:set>
                                      <p:cBhvr>
                                        <p:cTn id="51" dur="1" fill="hold">
                                          <p:stCondLst>
                                            <p:cond delay="999"/>
                                          </p:stCondLst>
                                        </p:cTn>
                                        <p:tgtEl>
                                          <p:spTgt spid="116"/>
                                        </p:tgtEl>
                                        <p:attrNameLst>
                                          <p:attrName>style.visibility</p:attrName>
                                        </p:attrNameLst>
                                      </p:cBhvr>
                                      <p:to>
                                        <p:strVal val="hidden"/>
                                      </p:to>
                                    </p:set>
                                  </p:childTnLst>
                                </p:cTn>
                              </p:par>
                              <p:par>
                                <p:cTn id="52" presetID="47" presetClass="exit" presetSubtype="0" fill="hold" nodeType="withEffect">
                                  <p:stCondLst>
                                    <p:cond delay="0"/>
                                  </p:stCondLst>
                                  <p:childTnLst>
                                    <p:animEffect transition="out" filter="fade">
                                      <p:cBhvr>
                                        <p:cTn id="53" dur="1000"/>
                                        <p:tgtEl>
                                          <p:spTgt spid="117"/>
                                        </p:tgtEl>
                                      </p:cBhvr>
                                    </p:animEffect>
                                    <p:anim calcmode="lin" valueType="num">
                                      <p:cBhvr>
                                        <p:cTn id="54" dur="1000"/>
                                        <p:tgtEl>
                                          <p:spTgt spid="117"/>
                                        </p:tgtEl>
                                        <p:attrNameLst>
                                          <p:attrName>ppt_x</p:attrName>
                                        </p:attrNameLst>
                                      </p:cBhvr>
                                      <p:tavLst>
                                        <p:tav tm="0">
                                          <p:val>
                                            <p:strVal val="ppt_x"/>
                                          </p:val>
                                        </p:tav>
                                        <p:tav tm="100000">
                                          <p:val>
                                            <p:strVal val="ppt_x"/>
                                          </p:val>
                                        </p:tav>
                                      </p:tavLst>
                                    </p:anim>
                                    <p:anim calcmode="lin" valueType="num">
                                      <p:cBhvr>
                                        <p:cTn id="55" dur="1000"/>
                                        <p:tgtEl>
                                          <p:spTgt spid="117"/>
                                        </p:tgtEl>
                                        <p:attrNameLst>
                                          <p:attrName>ppt_y</p:attrName>
                                        </p:attrNameLst>
                                      </p:cBhvr>
                                      <p:tavLst>
                                        <p:tav tm="0">
                                          <p:val>
                                            <p:strVal val="ppt_y"/>
                                          </p:val>
                                        </p:tav>
                                        <p:tav tm="100000">
                                          <p:val>
                                            <p:strVal val="ppt_y-.1"/>
                                          </p:val>
                                        </p:tav>
                                      </p:tavLst>
                                    </p:anim>
                                    <p:set>
                                      <p:cBhvr>
                                        <p:cTn id="56" dur="1" fill="hold">
                                          <p:stCondLst>
                                            <p:cond delay="999"/>
                                          </p:stCondLst>
                                        </p:cTn>
                                        <p:tgtEl>
                                          <p:spTgt spid="117"/>
                                        </p:tgtEl>
                                        <p:attrNameLst>
                                          <p:attrName>style.visibility</p:attrName>
                                        </p:attrNameLst>
                                      </p:cBhvr>
                                      <p:to>
                                        <p:strVal val="hidden"/>
                                      </p:to>
                                    </p:set>
                                  </p:childTnLst>
                                </p:cTn>
                              </p:par>
                              <p:par>
                                <p:cTn id="57" presetID="47" presetClass="exit" presetSubtype="0" fill="hold" nodeType="withEffect">
                                  <p:stCondLst>
                                    <p:cond delay="0"/>
                                  </p:stCondLst>
                                  <p:childTnLst>
                                    <p:animEffect transition="out" filter="fade">
                                      <p:cBhvr>
                                        <p:cTn id="58" dur="1000"/>
                                        <p:tgtEl>
                                          <p:spTgt spid="119"/>
                                        </p:tgtEl>
                                      </p:cBhvr>
                                    </p:animEffect>
                                    <p:anim calcmode="lin" valueType="num">
                                      <p:cBhvr>
                                        <p:cTn id="59" dur="1000"/>
                                        <p:tgtEl>
                                          <p:spTgt spid="119"/>
                                        </p:tgtEl>
                                        <p:attrNameLst>
                                          <p:attrName>ppt_x</p:attrName>
                                        </p:attrNameLst>
                                      </p:cBhvr>
                                      <p:tavLst>
                                        <p:tav tm="0">
                                          <p:val>
                                            <p:strVal val="ppt_x"/>
                                          </p:val>
                                        </p:tav>
                                        <p:tav tm="100000">
                                          <p:val>
                                            <p:strVal val="ppt_x"/>
                                          </p:val>
                                        </p:tav>
                                      </p:tavLst>
                                    </p:anim>
                                    <p:anim calcmode="lin" valueType="num">
                                      <p:cBhvr>
                                        <p:cTn id="60" dur="1000"/>
                                        <p:tgtEl>
                                          <p:spTgt spid="119"/>
                                        </p:tgtEl>
                                        <p:attrNameLst>
                                          <p:attrName>ppt_y</p:attrName>
                                        </p:attrNameLst>
                                      </p:cBhvr>
                                      <p:tavLst>
                                        <p:tav tm="0">
                                          <p:val>
                                            <p:strVal val="ppt_y"/>
                                          </p:val>
                                        </p:tav>
                                        <p:tav tm="100000">
                                          <p:val>
                                            <p:strVal val="ppt_y-.1"/>
                                          </p:val>
                                        </p:tav>
                                      </p:tavLst>
                                    </p:anim>
                                    <p:set>
                                      <p:cBhvr>
                                        <p:cTn id="61" dur="1" fill="hold">
                                          <p:stCondLst>
                                            <p:cond delay="999"/>
                                          </p:stCondLst>
                                        </p:cTn>
                                        <p:tgtEl>
                                          <p:spTgt spid="119"/>
                                        </p:tgtEl>
                                        <p:attrNameLst>
                                          <p:attrName>style.visibility</p:attrName>
                                        </p:attrNameLst>
                                      </p:cBhvr>
                                      <p:to>
                                        <p:strVal val="hidden"/>
                                      </p:to>
                                    </p:set>
                                  </p:childTnLst>
                                </p:cTn>
                              </p:par>
                              <p:par>
                                <p:cTn id="62" presetID="47" presetClass="exit" presetSubtype="0" fill="hold" nodeType="withEffect">
                                  <p:stCondLst>
                                    <p:cond delay="0"/>
                                  </p:stCondLst>
                                  <p:childTnLst>
                                    <p:animEffect transition="out" filter="fade">
                                      <p:cBhvr>
                                        <p:cTn id="63" dur="1000"/>
                                        <p:tgtEl>
                                          <p:spTgt spid="121"/>
                                        </p:tgtEl>
                                      </p:cBhvr>
                                    </p:animEffect>
                                    <p:anim calcmode="lin" valueType="num">
                                      <p:cBhvr>
                                        <p:cTn id="64" dur="1000"/>
                                        <p:tgtEl>
                                          <p:spTgt spid="121"/>
                                        </p:tgtEl>
                                        <p:attrNameLst>
                                          <p:attrName>ppt_x</p:attrName>
                                        </p:attrNameLst>
                                      </p:cBhvr>
                                      <p:tavLst>
                                        <p:tav tm="0">
                                          <p:val>
                                            <p:strVal val="ppt_x"/>
                                          </p:val>
                                        </p:tav>
                                        <p:tav tm="100000">
                                          <p:val>
                                            <p:strVal val="ppt_x"/>
                                          </p:val>
                                        </p:tav>
                                      </p:tavLst>
                                    </p:anim>
                                    <p:anim calcmode="lin" valueType="num">
                                      <p:cBhvr>
                                        <p:cTn id="65" dur="1000"/>
                                        <p:tgtEl>
                                          <p:spTgt spid="121"/>
                                        </p:tgtEl>
                                        <p:attrNameLst>
                                          <p:attrName>ppt_y</p:attrName>
                                        </p:attrNameLst>
                                      </p:cBhvr>
                                      <p:tavLst>
                                        <p:tav tm="0">
                                          <p:val>
                                            <p:strVal val="ppt_y"/>
                                          </p:val>
                                        </p:tav>
                                        <p:tav tm="100000">
                                          <p:val>
                                            <p:strVal val="ppt_y-.1"/>
                                          </p:val>
                                        </p:tav>
                                      </p:tavLst>
                                    </p:anim>
                                    <p:set>
                                      <p:cBhvr>
                                        <p:cTn id="66" dur="1" fill="hold">
                                          <p:stCondLst>
                                            <p:cond delay="999"/>
                                          </p:stCondLst>
                                        </p:cTn>
                                        <p:tgtEl>
                                          <p:spTgt spid="121"/>
                                        </p:tgtEl>
                                        <p:attrNameLst>
                                          <p:attrName>style.visibility</p:attrName>
                                        </p:attrNameLst>
                                      </p:cBhvr>
                                      <p:to>
                                        <p:strVal val="hidden"/>
                                      </p:to>
                                    </p:set>
                                  </p:childTnLst>
                                </p:cTn>
                              </p:par>
                              <p:par>
                                <p:cTn id="67" presetID="47" presetClass="exit" presetSubtype="0" fill="hold" nodeType="withEffect">
                                  <p:stCondLst>
                                    <p:cond delay="0"/>
                                  </p:stCondLst>
                                  <p:childTnLst>
                                    <p:animEffect transition="out" filter="fade">
                                      <p:cBhvr>
                                        <p:cTn id="68" dur="1000"/>
                                        <p:tgtEl>
                                          <p:spTgt spid="125"/>
                                        </p:tgtEl>
                                      </p:cBhvr>
                                    </p:animEffect>
                                    <p:anim calcmode="lin" valueType="num">
                                      <p:cBhvr>
                                        <p:cTn id="69" dur="1000"/>
                                        <p:tgtEl>
                                          <p:spTgt spid="125"/>
                                        </p:tgtEl>
                                        <p:attrNameLst>
                                          <p:attrName>ppt_x</p:attrName>
                                        </p:attrNameLst>
                                      </p:cBhvr>
                                      <p:tavLst>
                                        <p:tav tm="0">
                                          <p:val>
                                            <p:strVal val="ppt_x"/>
                                          </p:val>
                                        </p:tav>
                                        <p:tav tm="100000">
                                          <p:val>
                                            <p:strVal val="ppt_x"/>
                                          </p:val>
                                        </p:tav>
                                      </p:tavLst>
                                    </p:anim>
                                    <p:anim calcmode="lin" valueType="num">
                                      <p:cBhvr>
                                        <p:cTn id="70" dur="1000"/>
                                        <p:tgtEl>
                                          <p:spTgt spid="125"/>
                                        </p:tgtEl>
                                        <p:attrNameLst>
                                          <p:attrName>ppt_y</p:attrName>
                                        </p:attrNameLst>
                                      </p:cBhvr>
                                      <p:tavLst>
                                        <p:tav tm="0">
                                          <p:val>
                                            <p:strVal val="ppt_y"/>
                                          </p:val>
                                        </p:tav>
                                        <p:tav tm="100000">
                                          <p:val>
                                            <p:strVal val="ppt_y-.1"/>
                                          </p:val>
                                        </p:tav>
                                      </p:tavLst>
                                    </p:anim>
                                    <p:set>
                                      <p:cBhvr>
                                        <p:cTn id="71" dur="1" fill="hold">
                                          <p:stCondLst>
                                            <p:cond delay="999"/>
                                          </p:stCondLst>
                                        </p:cTn>
                                        <p:tgtEl>
                                          <p:spTgt spid="125"/>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1" presetClass="emph" presetSubtype="0" fill="hold" grpId="0" nodeType="clickEffect">
                                  <p:stCondLst>
                                    <p:cond delay="0"/>
                                  </p:stCondLst>
                                  <p:childTnLst>
                                    <p:animClr clrSpc="hsl">
                                      <p:cBhvr override="childStyle">
                                        <p:cTn id="75" dur="500" fill="hold"/>
                                        <p:tgtEl>
                                          <p:spTgt spid="5"/>
                                        </p:tgtEl>
                                        <p:attrNameLst>
                                          <p:attrName>style.color</p:attrName>
                                        </p:attrNameLst>
                                      </p:cBhvr>
                                      <p:by>
                                        <p:hsl h="7200000" s="0" l="0"/>
                                      </p:by>
                                    </p:animClr>
                                    <p:animClr clrSpc="hsl">
                                      <p:cBhvr>
                                        <p:cTn id="76" dur="500" fill="hold"/>
                                        <p:tgtEl>
                                          <p:spTgt spid="5"/>
                                        </p:tgtEl>
                                        <p:attrNameLst>
                                          <p:attrName>fillcolor</p:attrName>
                                        </p:attrNameLst>
                                      </p:cBhvr>
                                      <p:by>
                                        <p:hsl h="7200000" s="0" l="0"/>
                                      </p:by>
                                    </p:animClr>
                                    <p:animClr clrSpc="hsl">
                                      <p:cBhvr>
                                        <p:cTn id="77" dur="500" fill="hold"/>
                                        <p:tgtEl>
                                          <p:spTgt spid="5"/>
                                        </p:tgtEl>
                                        <p:attrNameLst>
                                          <p:attrName>stroke.color</p:attrName>
                                        </p:attrNameLst>
                                      </p:cBhvr>
                                      <p:by>
                                        <p:hsl h="7200000" s="0" l="0"/>
                                      </p:by>
                                    </p:animClr>
                                    <p:set>
                                      <p:cBhvr>
                                        <p:cTn id="78" dur="500" fill="hold"/>
                                        <p:tgtEl>
                                          <p:spTgt spid="5"/>
                                        </p:tgtEl>
                                        <p:attrNameLst>
                                          <p:attrName>fill.type</p:attrName>
                                        </p:attrNameLst>
                                      </p:cBhvr>
                                      <p:to>
                                        <p:strVal val="solid"/>
                                      </p:to>
                                    </p:set>
                                  </p:childTnLst>
                                </p:cTn>
                              </p:par>
                            </p:childTnLst>
                          </p:cTn>
                        </p:par>
                      </p:childTnLst>
                    </p:cTn>
                  </p:par>
                  <p:par>
                    <p:cTn id="79" fill="hold">
                      <p:stCondLst>
                        <p:cond delay="indefinite"/>
                      </p:stCondLst>
                      <p:childTnLst>
                        <p:par>
                          <p:cTn id="80" fill="hold">
                            <p:stCondLst>
                              <p:cond delay="0"/>
                            </p:stCondLst>
                            <p:childTnLst>
                              <p:par>
                                <p:cTn id="81" presetID="21" presetClass="emph" presetSubtype="0" fill="hold" grpId="0" nodeType="clickEffect">
                                  <p:stCondLst>
                                    <p:cond delay="0"/>
                                  </p:stCondLst>
                                  <p:childTnLst>
                                    <p:animClr clrSpc="hsl">
                                      <p:cBhvr override="childStyle">
                                        <p:cTn id="82" dur="500" fill="hold"/>
                                        <p:tgtEl>
                                          <p:spTgt spid="6"/>
                                        </p:tgtEl>
                                        <p:attrNameLst>
                                          <p:attrName>style.color</p:attrName>
                                        </p:attrNameLst>
                                      </p:cBhvr>
                                      <p:by>
                                        <p:hsl h="7200000" s="0" l="0"/>
                                      </p:by>
                                    </p:animClr>
                                    <p:animClr clrSpc="hsl">
                                      <p:cBhvr>
                                        <p:cTn id="83" dur="500" fill="hold"/>
                                        <p:tgtEl>
                                          <p:spTgt spid="6"/>
                                        </p:tgtEl>
                                        <p:attrNameLst>
                                          <p:attrName>fillcolor</p:attrName>
                                        </p:attrNameLst>
                                      </p:cBhvr>
                                      <p:by>
                                        <p:hsl h="7200000" s="0" l="0"/>
                                      </p:by>
                                    </p:animClr>
                                    <p:animClr clrSpc="hsl">
                                      <p:cBhvr>
                                        <p:cTn id="84" dur="500" fill="hold"/>
                                        <p:tgtEl>
                                          <p:spTgt spid="6"/>
                                        </p:tgtEl>
                                        <p:attrNameLst>
                                          <p:attrName>stroke.color</p:attrName>
                                        </p:attrNameLst>
                                      </p:cBhvr>
                                      <p:by>
                                        <p:hsl h="7200000" s="0" l="0"/>
                                      </p:by>
                                    </p:animClr>
                                    <p:set>
                                      <p:cBhvr>
                                        <p:cTn id="85" dur="500" fill="hold"/>
                                        <p:tgtEl>
                                          <p:spTgt spid="6"/>
                                        </p:tgtEl>
                                        <p:attrNameLst>
                                          <p:attrName>fill.type</p:attrName>
                                        </p:attrNameLst>
                                      </p:cBhvr>
                                      <p:to>
                                        <p:strVal val="solid"/>
                                      </p:to>
                                    </p:set>
                                  </p:childTnLst>
                                </p:cTn>
                              </p:par>
                            </p:childTnLst>
                          </p:cTn>
                        </p:par>
                      </p:childTnLst>
                    </p:cTn>
                  </p:par>
                  <p:par>
                    <p:cTn id="86" fill="hold">
                      <p:stCondLst>
                        <p:cond delay="indefinite"/>
                      </p:stCondLst>
                      <p:childTnLst>
                        <p:par>
                          <p:cTn id="87" fill="hold">
                            <p:stCondLst>
                              <p:cond delay="0"/>
                            </p:stCondLst>
                            <p:childTnLst>
                              <p:par>
                                <p:cTn id="88" presetID="21" presetClass="emph" presetSubtype="0" fill="hold" grpId="0" nodeType="clickEffect">
                                  <p:stCondLst>
                                    <p:cond delay="0"/>
                                  </p:stCondLst>
                                  <p:childTnLst>
                                    <p:animClr clrSpc="hsl">
                                      <p:cBhvr override="childStyle">
                                        <p:cTn id="89" dur="500" fill="hold"/>
                                        <p:tgtEl>
                                          <p:spTgt spid="7"/>
                                        </p:tgtEl>
                                        <p:attrNameLst>
                                          <p:attrName>style.color</p:attrName>
                                        </p:attrNameLst>
                                      </p:cBhvr>
                                      <p:by>
                                        <p:hsl h="7200000" s="0" l="0"/>
                                      </p:by>
                                    </p:animClr>
                                    <p:animClr clrSpc="hsl">
                                      <p:cBhvr>
                                        <p:cTn id="90" dur="500" fill="hold"/>
                                        <p:tgtEl>
                                          <p:spTgt spid="7"/>
                                        </p:tgtEl>
                                        <p:attrNameLst>
                                          <p:attrName>fillcolor</p:attrName>
                                        </p:attrNameLst>
                                      </p:cBhvr>
                                      <p:by>
                                        <p:hsl h="7200000" s="0" l="0"/>
                                      </p:by>
                                    </p:animClr>
                                    <p:animClr clrSpc="hsl">
                                      <p:cBhvr>
                                        <p:cTn id="91" dur="500" fill="hold"/>
                                        <p:tgtEl>
                                          <p:spTgt spid="7"/>
                                        </p:tgtEl>
                                        <p:attrNameLst>
                                          <p:attrName>stroke.color</p:attrName>
                                        </p:attrNameLst>
                                      </p:cBhvr>
                                      <p:by>
                                        <p:hsl h="7200000" s="0" l="0"/>
                                      </p:by>
                                    </p:animClr>
                                    <p:set>
                                      <p:cBhvr>
                                        <p:cTn id="92" dur="500" fill="hold"/>
                                        <p:tgtEl>
                                          <p:spTgt spid="7"/>
                                        </p:tgtEl>
                                        <p:attrNameLst>
                                          <p:attrName>fill.type</p:attrName>
                                        </p:attrNameLst>
                                      </p:cBhvr>
                                      <p:to>
                                        <p:strVal val="solid"/>
                                      </p:to>
                                    </p:set>
                                  </p:childTnLst>
                                </p:cTn>
                              </p:par>
                            </p:childTnLst>
                          </p:cTn>
                        </p:par>
                      </p:childTnLst>
                    </p:cTn>
                  </p:par>
                  <p:par>
                    <p:cTn id="93" fill="hold">
                      <p:stCondLst>
                        <p:cond delay="indefinite"/>
                      </p:stCondLst>
                      <p:childTnLst>
                        <p:par>
                          <p:cTn id="94" fill="hold">
                            <p:stCondLst>
                              <p:cond delay="0"/>
                            </p:stCondLst>
                            <p:childTnLst>
                              <p:par>
                                <p:cTn id="95" presetID="21" presetClass="emph" presetSubtype="0" fill="hold" grpId="0" nodeType="clickEffect">
                                  <p:stCondLst>
                                    <p:cond delay="0"/>
                                  </p:stCondLst>
                                  <p:childTnLst>
                                    <p:animClr clrSpc="hsl">
                                      <p:cBhvr override="childStyle">
                                        <p:cTn id="96" dur="500" fill="hold"/>
                                        <p:tgtEl>
                                          <p:spTgt spid="8"/>
                                        </p:tgtEl>
                                        <p:attrNameLst>
                                          <p:attrName>style.color</p:attrName>
                                        </p:attrNameLst>
                                      </p:cBhvr>
                                      <p:by>
                                        <p:hsl h="7200000" s="0" l="0"/>
                                      </p:by>
                                    </p:animClr>
                                    <p:animClr clrSpc="hsl">
                                      <p:cBhvr>
                                        <p:cTn id="97" dur="500" fill="hold"/>
                                        <p:tgtEl>
                                          <p:spTgt spid="8"/>
                                        </p:tgtEl>
                                        <p:attrNameLst>
                                          <p:attrName>fillcolor</p:attrName>
                                        </p:attrNameLst>
                                      </p:cBhvr>
                                      <p:by>
                                        <p:hsl h="7200000" s="0" l="0"/>
                                      </p:by>
                                    </p:animClr>
                                    <p:animClr clrSpc="hsl">
                                      <p:cBhvr>
                                        <p:cTn id="98" dur="500" fill="hold"/>
                                        <p:tgtEl>
                                          <p:spTgt spid="8"/>
                                        </p:tgtEl>
                                        <p:attrNameLst>
                                          <p:attrName>stroke.color</p:attrName>
                                        </p:attrNameLst>
                                      </p:cBhvr>
                                      <p:by>
                                        <p:hsl h="7200000" s="0" l="0"/>
                                      </p:by>
                                    </p:animClr>
                                    <p:set>
                                      <p:cBhvr>
                                        <p:cTn id="99" dur="500" fill="hold"/>
                                        <p:tgtEl>
                                          <p:spTgt spid="8"/>
                                        </p:tgtEl>
                                        <p:attrNameLst>
                                          <p:attrName>fill.type</p:attrName>
                                        </p:attrNameLst>
                                      </p:cBhvr>
                                      <p:to>
                                        <p:strVal val="solid"/>
                                      </p:to>
                                    </p:set>
                                  </p:childTnLst>
                                </p:cTn>
                              </p:par>
                            </p:childTnLst>
                          </p:cTn>
                        </p:par>
                      </p:childTnLst>
                    </p:cTn>
                  </p:par>
                  <p:par>
                    <p:cTn id="100" fill="hold">
                      <p:stCondLst>
                        <p:cond delay="indefinite"/>
                      </p:stCondLst>
                      <p:childTnLst>
                        <p:par>
                          <p:cTn id="101" fill="hold">
                            <p:stCondLst>
                              <p:cond delay="0"/>
                            </p:stCondLst>
                            <p:childTnLst>
                              <p:par>
                                <p:cTn id="102" presetID="47" presetClass="entr" presetSubtype="0" fill="hold" nodeType="clickEffect">
                                  <p:stCondLst>
                                    <p:cond delay="0"/>
                                  </p:stCondLst>
                                  <p:childTnLst>
                                    <p:set>
                                      <p:cBhvr>
                                        <p:cTn id="103" dur="1" fill="hold">
                                          <p:stCondLst>
                                            <p:cond delay="0"/>
                                          </p:stCondLst>
                                        </p:cTn>
                                        <p:tgtEl>
                                          <p:spTgt spid="133"/>
                                        </p:tgtEl>
                                        <p:attrNameLst>
                                          <p:attrName>style.visibility</p:attrName>
                                        </p:attrNameLst>
                                      </p:cBhvr>
                                      <p:to>
                                        <p:strVal val="visible"/>
                                      </p:to>
                                    </p:set>
                                    <p:animEffect transition="in" filter="fade">
                                      <p:cBhvr>
                                        <p:cTn id="104" dur="1000"/>
                                        <p:tgtEl>
                                          <p:spTgt spid="133"/>
                                        </p:tgtEl>
                                      </p:cBhvr>
                                    </p:animEffect>
                                    <p:anim calcmode="lin" valueType="num">
                                      <p:cBhvr>
                                        <p:cTn id="105" dur="1000" fill="hold"/>
                                        <p:tgtEl>
                                          <p:spTgt spid="133"/>
                                        </p:tgtEl>
                                        <p:attrNameLst>
                                          <p:attrName>ppt_x</p:attrName>
                                        </p:attrNameLst>
                                      </p:cBhvr>
                                      <p:tavLst>
                                        <p:tav tm="0">
                                          <p:val>
                                            <p:strVal val="#ppt_x"/>
                                          </p:val>
                                        </p:tav>
                                        <p:tav tm="100000">
                                          <p:val>
                                            <p:strVal val="#ppt_x"/>
                                          </p:val>
                                        </p:tav>
                                      </p:tavLst>
                                    </p:anim>
                                    <p:anim calcmode="lin" valueType="num">
                                      <p:cBhvr>
                                        <p:cTn id="106" dur="1000" fill="hold"/>
                                        <p:tgtEl>
                                          <p:spTgt spid="133"/>
                                        </p:tgtEl>
                                        <p:attrNameLst>
                                          <p:attrName>ppt_y</p:attrName>
                                        </p:attrNameLst>
                                      </p:cBhvr>
                                      <p:tavLst>
                                        <p:tav tm="0">
                                          <p:val>
                                            <p:strVal val="#ppt_y-.1"/>
                                          </p:val>
                                        </p:tav>
                                        <p:tav tm="100000">
                                          <p:val>
                                            <p:strVal val="#ppt_y"/>
                                          </p:val>
                                        </p:tav>
                                      </p:tavLst>
                                    </p:anim>
                                  </p:childTnLst>
                                </p:cTn>
                              </p:par>
                              <p:par>
                                <p:cTn id="107" presetID="47" presetClass="entr" presetSubtype="0" fill="hold" nodeType="withEffect">
                                  <p:stCondLst>
                                    <p:cond delay="0"/>
                                  </p:stCondLst>
                                  <p:childTnLst>
                                    <p:set>
                                      <p:cBhvr>
                                        <p:cTn id="108" dur="1" fill="hold">
                                          <p:stCondLst>
                                            <p:cond delay="0"/>
                                          </p:stCondLst>
                                        </p:cTn>
                                        <p:tgtEl>
                                          <p:spTgt spid="135"/>
                                        </p:tgtEl>
                                        <p:attrNameLst>
                                          <p:attrName>style.visibility</p:attrName>
                                        </p:attrNameLst>
                                      </p:cBhvr>
                                      <p:to>
                                        <p:strVal val="visible"/>
                                      </p:to>
                                    </p:set>
                                    <p:animEffect transition="in" filter="fade">
                                      <p:cBhvr>
                                        <p:cTn id="109" dur="1000"/>
                                        <p:tgtEl>
                                          <p:spTgt spid="135"/>
                                        </p:tgtEl>
                                      </p:cBhvr>
                                    </p:animEffect>
                                    <p:anim calcmode="lin" valueType="num">
                                      <p:cBhvr>
                                        <p:cTn id="110" dur="1000" fill="hold"/>
                                        <p:tgtEl>
                                          <p:spTgt spid="135"/>
                                        </p:tgtEl>
                                        <p:attrNameLst>
                                          <p:attrName>ppt_x</p:attrName>
                                        </p:attrNameLst>
                                      </p:cBhvr>
                                      <p:tavLst>
                                        <p:tav tm="0">
                                          <p:val>
                                            <p:strVal val="#ppt_x"/>
                                          </p:val>
                                        </p:tav>
                                        <p:tav tm="100000">
                                          <p:val>
                                            <p:strVal val="#ppt_x"/>
                                          </p:val>
                                        </p:tav>
                                      </p:tavLst>
                                    </p:anim>
                                    <p:anim calcmode="lin" valueType="num">
                                      <p:cBhvr>
                                        <p:cTn id="111" dur="1000" fill="hold"/>
                                        <p:tgtEl>
                                          <p:spTgt spid="135"/>
                                        </p:tgtEl>
                                        <p:attrNameLst>
                                          <p:attrName>ppt_y</p:attrName>
                                        </p:attrNameLst>
                                      </p:cBhvr>
                                      <p:tavLst>
                                        <p:tav tm="0">
                                          <p:val>
                                            <p:strVal val="#ppt_y-.1"/>
                                          </p:val>
                                        </p:tav>
                                        <p:tav tm="100000">
                                          <p:val>
                                            <p:strVal val="#ppt_y"/>
                                          </p:val>
                                        </p:tav>
                                      </p:tavLst>
                                    </p:anim>
                                  </p:childTnLst>
                                </p:cTn>
                              </p:par>
                              <p:par>
                                <p:cTn id="112" presetID="47" presetClass="entr" presetSubtype="0" fill="hold" nodeType="withEffect">
                                  <p:stCondLst>
                                    <p:cond delay="0"/>
                                  </p:stCondLst>
                                  <p:childTnLst>
                                    <p:set>
                                      <p:cBhvr>
                                        <p:cTn id="113" dur="1" fill="hold">
                                          <p:stCondLst>
                                            <p:cond delay="0"/>
                                          </p:stCondLst>
                                        </p:cTn>
                                        <p:tgtEl>
                                          <p:spTgt spid="140"/>
                                        </p:tgtEl>
                                        <p:attrNameLst>
                                          <p:attrName>style.visibility</p:attrName>
                                        </p:attrNameLst>
                                      </p:cBhvr>
                                      <p:to>
                                        <p:strVal val="visible"/>
                                      </p:to>
                                    </p:set>
                                    <p:animEffect transition="in" filter="fade">
                                      <p:cBhvr>
                                        <p:cTn id="114" dur="1000"/>
                                        <p:tgtEl>
                                          <p:spTgt spid="140"/>
                                        </p:tgtEl>
                                      </p:cBhvr>
                                    </p:animEffect>
                                    <p:anim calcmode="lin" valueType="num">
                                      <p:cBhvr>
                                        <p:cTn id="115" dur="1000" fill="hold"/>
                                        <p:tgtEl>
                                          <p:spTgt spid="140"/>
                                        </p:tgtEl>
                                        <p:attrNameLst>
                                          <p:attrName>ppt_x</p:attrName>
                                        </p:attrNameLst>
                                      </p:cBhvr>
                                      <p:tavLst>
                                        <p:tav tm="0">
                                          <p:val>
                                            <p:strVal val="#ppt_x"/>
                                          </p:val>
                                        </p:tav>
                                        <p:tav tm="100000">
                                          <p:val>
                                            <p:strVal val="#ppt_x"/>
                                          </p:val>
                                        </p:tav>
                                      </p:tavLst>
                                    </p:anim>
                                    <p:anim calcmode="lin" valueType="num">
                                      <p:cBhvr>
                                        <p:cTn id="116" dur="1000" fill="hold"/>
                                        <p:tgtEl>
                                          <p:spTgt spid="140"/>
                                        </p:tgtEl>
                                        <p:attrNameLst>
                                          <p:attrName>ppt_y</p:attrName>
                                        </p:attrNameLst>
                                      </p:cBhvr>
                                      <p:tavLst>
                                        <p:tav tm="0">
                                          <p:val>
                                            <p:strVal val="#ppt_y-.1"/>
                                          </p:val>
                                        </p:tav>
                                        <p:tav tm="100000">
                                          <p:val>
                                            <p:strVal val="#ppt_y"/>
                                          </p:val>
                                        </p:tav>
                                      </p:tavLst>
                                    </p:anim>
                                  </p:childTnLst>
                                </p:cTn>
                              </p:par>
                              <p:par>
                                <p:cTn id="117" presetID="47" presetClass="entr" presetSubtype="0" fill="hold" nodeType="withEffect">
                                  <p:stCondLst>
                                    <p:cond delay="0"/>
                                  </p:stCondLst>
                                  <p:childTnLst>
                                    <p:set>
                                      <p:cBhvr>
                                        <p:cTn id="118" dur="1" fill="hold">
                                          <p:stCondLst>
                                            <p:cond delay="0"/>
                                          </p:stCondLst>
                                        </p:cTn>
                                        <p:tgtEl>
                                          <p:spTgt spid="145"/>
                                        </p:tgtEl>
                                        <p:attrNameLst>
                                          <p:attrName>style.visibility</p:attrName>
                                        </p:attrNameLst>
                                      </p:cBhvr>
                                      <p:to>
                                        <p:strVal val="visible"/>
                                      </p:to>
                                    </p:set>
                                    <p:animEffect transition="in" filter="fade">
                                      <p:cBhvr>
                                        <p:cTn id="119" dur="1000"/>
                                        <p:tgtEl>
                                          <p:spTgt spid="145"/>
                                        </p:tgtEl>
                                      </p:cBhvr>
                                    </p:animEffect>
                                    <p:anim calcmode="lin" valueType="num">
                                      <p:cBhvr>
                                        <p:cTn id="120" dur="1000" fill="hold"/>
                                        <p:tgtEl>
                                          <p:spTgt spid="145"/>
                                        </p:tgtEl>
                                        <p:attrNameLst>
                                          <p:attrName>ppt_x</p:attrName>
                                        </p:attrNameLst>
                                      </p:cBhvr>
                                      <p:tavLst>
                                        <p:tav tm="0">
                                          <p:val>
                                            <p:strVal val="#ppt_x"/>
                                          </p:val>
                                        </p:tav>
                                        <p:tav tm="100000">
                                          <p:val>
                                            <p:strVal val="#ppt_x"/>
                                          </p:val>
                                        </p:tav>
                                      </p:tavLst>
                                    </p:anim>
                                    <p:anim calcmode="lin" valueType="num">
                                      <p:cBhvr>
                                        <p:cTn id="121" dur="1000" fill="hold"/>
                                        <p:tgtEl>
                                          <p:spTgt spid="145"/>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7" presetClass="exit" presetSubtype="0" fill="hold" nodeType="clickEffect">
                                  <p:stCondLst>
                                    <p:cond delay="0"/>
                                  </p:stCondLst>
                                  <p:childTnLst>
                                    <p:animEffect transition="out" filter="fade">
                                      <p:cBhvr>
                                        <p:cTn id="125" dur="1000"/>
                                        <p:tgtEl>
                                          <p:spTgt spid="133"/>
                                        </p:tgtEl>
                                      </p:cBhvr>
                                    </p:animEffect>
                                    <p:anim calcmode="lin" valueType="num">
                                      <p:cBhvr>
                                        <p:cTn id="126" dur="1000"/>
                                        <p:tgtEl>
                                          <p:spTgt spid="133"/>
                                        </p:tgtEl>
                                        <p:attrNameLst>
                                          <p:attrName>ppt_x</p:attrName>
                                        </p:attrNameLst>
                                      </p:cBhvr>
                                      <p:tavLst>
                                        <p:tav tm="0">
                                          <p:val>
                                            <p:strVal val="ppt_x"/>
                                          </p:val>
                                        </p:tav>
                                        <p:tav tm="100000">
                                          <p:val>
                                            <p:strVal val="ppt_x"/>
                                          </p:val>
                                        </p:tav>
                                      </p:tavLst>
                                    </p:anim>
                                    <p:anim calcmode="lin" valueType="num">
                                      <p:cBhvr>
                                        <p:cTn id="127" dur="1000"/>
                                        <p:tgtEl>
                                          <p:spTgt spid="133"/>
                                        </p:tgtEl>
                                        <p:attrNameLst>
                                          <p:attrName>ppt_y</p:attrName>
                                        </p:attrNameLst>
                                      </p:cBhvr>
                                      <p:tavLst>
                                        <p:tav tm="0">
                                          <p:val>
                                            <p:strVal val="ppt_y"/>
                                          </p:val>
                                        </p:tav>
                                        <p:tav tm="100000">
                                          <p:val>
                                            <p:strVal val="ppt_y-.1"/>
                                          </p:val>
                                        </p:tav>
                                      </p:tavLst>
                                    </p:anim>
                                    <p:set>
                                      <p:cBhvr>
                                        <p:cTn id="128" dur="1" fill="hold">
                                          <p:stCondLst>
                                            <p:cond delay="999"/>
                                          </p:stCondLst>
                                        </p:cTn>
                                        <p:tgtEl>
                                          <p:spTgt spid="133"/>
                                        </p:tgtEl>
                                        <p:attrNameLst>
                                          <p:attrName>style.visibility</p:attrName>
                                        </p:attrNameLst>
                                      </p:cBhvr>
                                      <p:to>
                                        <p:strVal val="hidden"/>
                                      </p:to>
                                    </p:set>
                                  </p:childTnLst>
                                </p:cTn>
                              </p:par>
                              <p:par>
                                <p:cTn id="129" presetID="47" presetClass="exit" presetSubtype="0" fill="hold" nodeType="withEffect">
                                  <p:stCondLst>
                                    <p:cond delay="0"/>
                                  </p:stCondLst>
                                  <p:childTnLst>
                                    <p:animEffect transition="out" filter="fade">
                                      <p:cBhvr>
                                        <p:cTn id="130" dur="1000"/>
                                        <p:tgtEl>
                                          <p:spTgt spid="135"/>
                                        </p:tgtEl>
                                      </p:cBhvr>
                                    </p:animEffect>
                                    <p:anim calcmode="lin" valueType="num">
                                      <p:cBhvr>
                                        <p:cTn id="131" dur="1000"/>
                                        <p:tgtEl>
                                          <p:spTgt spid="135"/>
                                        </p:tgtEl>
                                        <p:attrNameLst>
                                          <p:attrName>ppt_x</p:attrName>
                                        </p:attrNameLst>
                                      </p:cBhvr>
                                      <p:tavLst>
                                        <p:tav tm="0">
                                          <p:val>
                                            <p:strVal val="ppt_x"/>
                                          </p:val>
                                        </p:tav>
                                        <p:tav tm="100000">
                                          <p:val>
                                            <p:strVal val="ppt_x"/>
                                          </p:val>
                                        </p:tav>
                                      </p:tavLst>
                                    </p:anim>
                                    <p:anim calcmode="lin" valueType="num">
                                      <p:cBhvr>
                                        <p:cTn id="132" dur="1000"/>
                                        <p:tgtEl>
                                          <p:spTgt spid="135"/>
                                        </p:tgtEl>
                                        <p:attrNameLst>
                                          <p:attrName>ppt_y</p:attrName>
                                        </p:attrNameLst>
                                      </p:cBhvr>
                                      <p:tavLst>
                                        <p:tav tm="0">
                                          <p:val>
                                            <p:strVal val="ppt_y"/>
                                          </p:val>
                                        </p:tav>
                                        <p:tav tm="100000">
                                          <p:val>
                                            <p:strVal val="ppt_y-.1"/>
                                          </p:val>
                                        </p:tav>
                                      </p:tavLst>
                                    </p:anim>
                                    <p:set>
                                      <p:cBhvr>
                                        <p:cTn id="133" dur="1" fill="hold">
                                          <p:stCondLst>
                                            <p:cond delay="999"/>
                                          </p:stCondLst>
                                        </p:cTn>
                                        <p:tgtEl>
                                          <p:spTgt spid="135"/>
                                        </p:tgtEl>
                                        <p:attrNameLst>
                                          <p:attrName>style.visibility</p:attrName>
                                        </p:attrNameLst>
                                      </p:cBhvr>
                                      <p:to>
                                        <p:strVal val="hidden"/>
                                      </p:to>
                                    </p:set>
                                  </p:childTnLst>
                                </p:cTn>
                              </p:par>
                              <p:par>
                                <p:cTn id="134" presetID="47" presetClass="exit" presetSubtype="0" fill="hold" nodeType="withEffect">
                                  <p:stCondLst>
                                    <p:cond delay="0"/>
                                  </p:stCondLst>
                                  <p:childTnLst>
                                    <p:animEffect transition="out" filter="fade">
                                      <p:cBhvr>
                                        <p:cTn id="135" dur="1000"/>
                                        <p:tgtEl>
                                          <p:spTgt spid="140"/>
                                        </p:tgtEl>
                                      </p:cBhvr>
                                    </p:animEffect>
                                    <p:anim calcmode="lin" valueType="num">
                                      <p:cBhvr>
                                        <p:cTn id="136" dur="1000"/>
                                        <p:tgtEl>
                                          <p:spTgt spid="140"/>
                                        </p:tgtEl>
                                        <p:attrNameLst>
                                          <p:attrName>ppt_x</p:attrName>
                                        </p:attrNameLst>
                                      </p:cBhvr>
                                      <p:tavLst>
                                        <p:tav tm="0">
                                          <p:val>
                                            <p:strVal val="ppt_x"/>
                                          </p:val>
                                        </p:tav>
                                        <p:tav tm="100000">
                                          <p:val>
                                            <p:strVal val="ppt_x"/>
                                          </p:val>
                                        </p:tav>
                                      </p:tavLst>
                                    </p:anim>
                                    <p:anim calcmode="lin" valueType="num">
                                      <p:cBhvr>
                                        <p:cTn id="137" dur="1000"/>
                                        <p:tgtEl>
                                          <p:spTgt spid="140"/>
                                        </p:tgtEl>
                                        <p:attrNameLst>
                                          <p:attrName>ppt_y</p:attrName>
                                        </p:attrNameLst>
                                      </p:cBhvr>
                                      <p:tavLst>
                                        <p:tav tm="0">
                                          <p:val>
                                            <p:strVal val="ppt_y"/>
                                          </p:val>
                                        </p:tav>
                                        <p:tav tm="100000">
                                          <p:val>
                                            <p:strVal val="ppt_y-.1"/>
                                          </p:val>
                                        </p:tav>
                                      </p:tavLst>
                                    </p:anim>
                                    <p:set>
                                      <p:cBhvr>
                                        <p:cTn id="138" dur="1" fill="hold">
                                          <p:stCondLst>
                                            <p:cond delay="999"/>
                                          </p:stCondLst>
                                        </p:cTn>
                                        <p:tgtEl>
                                          <p:spTgt spid="140"/>
                                        </p:tgtEl>
                                        <p:attrNameLst>
                                          <p:attrName>style.visibility</p:attrName>
                                        </p:attrNameLst>
                                      </p:cBhvr>
                                      <p:to>
                                        <p:strVal val="hidden"/>
                                      </p:to>
                                    </p:set>
                                  </p:childTnLst>
                                </p:cTn>
                              </p:par>
                              <p:par>
                                <p:cTn id="139" presetID="47" presetClass="exit" presetSubtype="0" fill="hold" nodeType="withEffect">
                                  <p:stCondLst>
                                    <p:cond delay="0"/>
                                  </p:stCondLst>
                                  <p:childTnLst>
                                    <p:animEffect transition="out" filter="fade">
                                      <p:cBhvr>
                                        <p:cTn id="140" dur="1000"/>
                                        <p:tgtEl>
                                          <p:spTgt spid="145"/>
                                        </p:tgtEl>
                                      </p:cBhvr>
                                    </p:animEffect>
                                    <p:anim calcmode="lin" valueType="num">
                                      <p:cBhvr>
                                        <p:cTn id="141" dur="1000"/>
                                        <p:tgtEl>
                                          <p:spTgt spid="145"/>
                                        </p:tgtEl>
                                        <p:attrNameLst>
                                          <p:attrName>ppt_x</p:attrName>
                                        </p:attrNameLst>
                                      </p:cBhvr>
                                      <p:tavLst>
                                        <p:tav tm="0">
                                          <p:val>
                                            <p:strVal val="ppt_x"/>
                                          </p:val>
                                        </p:tav>
                                        <p:tav tm="100000">
                                          <p:val>
                                            <p:strVal val="ppt_x"/>
                                          </p:val>
                                        </p:tav>
                                      </p:tavLst>
                                    </p:anim>
                                    <p:anim calcmode="lin" valueType="num">
                                      <p:cBhvr>
                                        <p:cTn id="142" dur="1000"/>
                                        <p:tgtEl>
                                          <p:spTgt spid="145"/>
                                        </p:tgtEl>
                                        <p:attrNameLst>
                                          <p:attrName>ppt_y</p:attrName>
                                        </p:attrNameLst>
                                      </p:cBhvr>
                                      <p:tavLst>
                                        <p:tav tm="0">
                                          <p:val>
                                            <p:strVal val="ppt_y"/>
                                          </p:val>
                                        </p:tav>
                                        <p:tav tm="100000">
                                          <p:val>
                                            <p:strVal val="ppt_y-.1"/>
                                          </p:val>
                                        </p:tav>
                                      </p:tavLst>
                                    </p:anim>
                                    <p:set>
                                      <p:cBhvr>
                                        <p:cTn id="143" dur="1" fill="hold">
                                          <p:stCondLst>
                                            <p:cond delay="999"/>
                                          </p:stCondLst>
                                        </p:cTn>
                                        <p:tgtEl>
                                          <p:spTgt spid="145"/>
                                        </p:tgtEl>
                                        <p:attrNameLst>
                                          <p:attrName>style.visibility</p:attrName>
                                        </p:attrNameLst>
                                      </p:cBhvr>
                                      <p:to>
                                        <p:strVal val="hidden"/>
                                      </p:to>
                                    </p:set>
                                  </p:childTnLst>
                                </p:cTn>
                              </p:par>
                            </p:childTnLst>
                          </p:cTn>
                        </p:par>
                      </p:childTnLst>
                    </p:cTn>
                  </p:par>
                  <p:par>
                    <p:cTn id="144" fill="hold">
                      <p:stCondLst>
                        <p:cond delay="indefinite"/>
                      </p:stCondLst>
                      <p:childTnLst>
                        <p:par>
                          <p:cTn id="145" fill="hold">
                            <p:stCondLst>
                              <p:cond delay="0"/>
                            </p:stCondLst>
                            <p:childTnLst>
                              <p:par>
                                <p:cTn id="146" presetID="47" presetClass="exit" presetSubtype="0" fill="hold" grpId="1" nodeType="clickEffect">
                                  <p:stCondLst>
                                    <p:cond delay="0"/>
                                  </p:stCondLst>
                                  <p:childTnLst>
                                    <p:animEffect transition="out" filter="fade">
                                      <p:cBhvr>
                                        <p:cTn id="147" dur="1000"/>
                                        <p:tgtEl>
                                          <p:spTgt spid="111"/>
                                        </p:tgtEl>
                                      </p:cBhvr>
                                    </p:animEffect>
                                    <p:anim calcmode="lin" valueType="num">
                                      <p:cBhvr>
                                        <p:cTn id="148" dur="1000"/>
                                        <p:tgtEl>
                                          <p:spTgt spid="111"/>
                                        </p:tgtEl>
                                        <p:attrNameLst>
                                          <p:attrName>ppt_x</p:attrName>
                                        </p:attrNameLst>
                                      </p:cBhvr>
                                      <p:tavLst>
                                        <p:tav tm="0">
                                          <p:val>
                                            <p:strVal val="ppt_x"/>
                                          </p:val>
                                        </p:tav>
                                        <p:tav tm="100000">
                                          <p:val>
                                            <p:strVal val="ppt_x"/>
                                          </p:val>
                                        </p:tav>
                                      </p:tavLst>
                                    </p:anim>
                                    <p:anim calcmode="lin" valueType="num">
                                      <p:cBhvr>
                                        <p:cTn id="149" dur="1000"/>
                                        <p:tgtEl>
                                          <p:spTgt spid="111"/>
                                        </p:tgtEl>
                                        <p:attrNameLst>
                                          <p:attrName>ppt_y</p:attrName>
                                        </p:attrNameLst>
                                      </p:cBhvr>
                                      <p:tavLst>
                                        <p:tav tm="0">
                                          <p:val>
                                            <p:strVal val="ppt_y"/>
                                          </p:val>
                                        </p:tav>
                                        <p:tav tm="100000">
                                          <p:val>
                                            <p:strVal val="ppt_y-.1"/>
                                          </p:val>
                                        </p:tav>
                                      </p:tavLst>
                                    </p:anim>
                                    <p:set>
                                      <p:cBhvr>
                                        <p:cTn id="150" dur="1" fill="hold">
                                          <p:stCondLst>
                                            <p:cond delay="999"/>
                                          </p:stCondLst>
                                        </p:cTn>
                                        <p:tgtEl>
                                          <p:spTgt spid="111"/>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47" presetClass="entr" presetSubtype="0" fill="hold" grpId="0" nodeType="clickEffect">
                                  <p:stCondLst>
                                    <p:cond delay="0"/>
                                  </p:stCondLst>
                                  <p:childTnLst>
                                    <p:set>
                                      <p:cBhvr>
                                        <p:cTn id="154" dur="1" fill="hold">
                                          <p:stCondLst>
                                            <p:cond delay="0"/>
                                          </p:stCondLst>
                                        </p:cTn>
                                        <p:tgtEl>
                                          <p:spTgt spid="149"/>
                                        </p:tgtEl>
                                        <p:attrNameLst>
                                          <p:attrName>style.visibility</p:attrName>
                                        </p:attrNameLst>
                                      </p:cBhvr>
                                      <p:to>
                                        <p:strVal val="visible"/>
                                      </p:to>
                                    </p:set>
                                    <p:animEffect transition="in" filter="fade">
                                      <p:cBhvr>
                                        <p:cTn id="155" dur="1000"/>
                                        <p:tgtEl>
                                          <p:spTgt spid="149"/>
                                        </p:tgtEl>
                                      </p:cBhvr>
                                    </p:animEffect>
                                    <p:anim calcmode="lin" valueType="num">
                                      <p:cBhvr>
                                        <p:cTn id="156" dur="1000" fill="hold"/>
                                        <p:tgtEl>
                                          <p:spTgt spid="149"/>
                                        </p:tgtEl>
                                        <p:attrNameLst>
                                          <p:attrName>ppt_x</p:attrName>
                                        </p:attrNameLst>
                                      </p:cBhvr>
                                      <p:tavLst>
                                        <p:tav tm="0">
                                          <p:val>
                                            <p:strVal val="#ppt_x"/>
                                          </p:val>
                                        </p:tav>
                                        <p:tav tm="100000">
                                          <p:val>
                                            <p:strVal val="#ppt_x"/>
                                          </p:val>
                                        </p:tav>
                                      </p:tavLst>
                                    </p:anim>
                                    <p:anim calcmode="lin" valueType="num">
                                      <p:cBhvr>
                                        <p:cTn id="157" dur="1000" fill="hold"/>
                                        <p:tgtEl>
                                          <p:spTgt spid="149"/>
                                        </p:tgtEl>
                                        <p:attrNameLst>
                                          <p:attrName>ppt_y</p:attrName>
                                        </p:attrNameLst>
                                      </p:cBhvr>
                                      <p:tavLst>
                                        <p:tav tm="0">
                                          <p:val>
                                            <p:strVal val="#ppt_y-.1"/>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47" presetClass="entr" presetSubtype="0" fill="hold" grpId="0" nodeType="clickEffect">
                                  <p:stCondLst>
                                    <p:cond delay="0"/>
                                  </p:stCondLst>
                                  <p:childTnLst>
                                    <p:set>
                                      <p:cBhvr>
                                        <p:cTn id="161" dur="1" fill="hold">
                                          <p:stCondLst>
                                            <p:cond delay="0"/>
                                          </p:stCondLst>
                                        </p:cTn>
                                        <p:tgtEl>
                                          <p:spTgt spid="153"/>
                                        </p:tgtEl>
                                        <p:attrNameLst>
                                          <p:attrName>style.visibility</p:attrName>
                                        </p:attrNameLst>
                                      </p:cBhvr>
                                      <p:to>
                                        <p:strVal val="visible"/>
                                      </p:to>
                                    </p:set>
                                    <p:animEffect transition="in" filter="fade">
                                      <p:cBhvr>
                                        <p:cTn id="162" dur="1000"/>
                                        <p:tgtEl>
                                          <p:spTgt spid="153"/>
                                        </p:tgtEl>
                                      </p:cBhvr>
                                    </p:animEffect>
                                    <p:anim calcmode="lin" valueType="num">
                                      <p:cBhvr>
                                        <p:cTn id="163" dur="1000" fill="hold"/>
                                        <p:tgtEl>
                                          <p:spTgt spid="153"/>
                                        </p:tgtEl>
                                        <p:attrNameLst>
                                          <p:attrName>ppt_x</p:attrName>
                                        </p:attrNameLst>
                                      </p:cBhvr>
                                      <p:tavLst>
                                        <p:tav tm="0">
                                          <p:val>
                                            <p:strVal val="#ppt_x"/>
                                          </p:val>
                                        </p:tav>
                                        <p:tav tm="100000">
                                          <p:val>
                                            <p:strVal val="#ppt_x"/>
                                          </p:val>
                                        </p:tav>
                                      </p:tavLst>
                                    </p:anim>
                                    <p:anim calcmode="lin" valueType="num">
                                      <p:cBhvr>
                                        <p:cTn id="164" dur="1000" fill="hold"/>
                                        <p:tgtEl>
                                          <p:spTgt spid="153"/>
                                        </p:tgtEl>
                                        <p:attrNameLst>
                                          <p:attrName>ppt_y</p:attrName>
                                        </p:attrNameLst>
                                      </p:cBhvr>
                                      <p:tavLst>
                                        <p:tav tm="0">
                                          <p:val>
                                            <p:strVal val="#ppt_y-.1"/>
                                          </p:val>
                                        </p:tav>
                                        <p:tav tm="100000">
                                          <p:val>
                                            <p:strVal val="#ppt_y"/>
                                          </p:val>
                                        </p:tav>
                                      </p:tavLst>
                                    </p:anim>
                                  </p:childTnLst>
                                </p:cTn>
                              </p:par>
                              <p:par>
                                <p:cTn id="165" presetID="47" presetClass="entr" presetSubtype="0" fill="hold" grpId="0" nodeType="withEffect">
                                  <p:stCondLst>
                                    <p:cond delay="0"/>
                                  </p:stCondLst>
                                  <p:childTnLst>
                                    <p:set>
                                      <p:cBhvr>
                                        <p:cTn id="166" dur="1" fill="hold">
                                          <p:stCondLst>
                                            <p:cond delay="0"/>
                                          </p:stCondLst>
                                        </p:cTn>
                                        <p:tgtEl>
                                          <p:spTgt spid="152"/>
                                        </p:tgtEl>
                                        <p:attrNameLst>
                                          <p:attrName>style.visibility</p:attrName>
                                        </p:attrNameLst>
                                      </p:cBhvr>
                                      <p:to>
                                        <p:strVal val="visible"/>
                                      </p:to>
                                    </p:set>
                                    <p:animEffect transition="in" filter="fade">
                                      <p:cBhvr>
                                        <p:cTn id="167" dur="1000"/>
                                        <p:tgtEl>
                                          <p:spTgt spid="152"/>
                                        </p:tgtEl>
                                      </p:cBhvr>
                                    </p:animEffect>
                                    <p:anim calcmode="lin" valueType="num">
                                      <p:cBhvr>
                                        <p:cTn id="168" dur="1000" fill="hold"/>
                                        <p:tgtEl>
                                          <p:spTgt spid="152"/>
                                        </p:tgtEl>
                                        <p:attrNameLst>
                                          <p:attrName>ppt_x</p:attrName>
                                        </p:attrNameLst>
                                      </p:cBhvr>
                                      <p:tavLst>
                                        <p:tav tm="0">
                                          <p:val>
                                            <p:strVal val="#ppt_x"/>
                                          </p:val>
                                        </p:tav>
                                        <p:tav tm="100000">
                                          <p:val>
                                            <p:strVal val="#ppt_x"/>
                                          </p:val>
                                        </p:tav>
                                      </p:tavLst>
                                    </p:anim>
                                    <p:anim calcmode="lin" valueType="num">
                                      <p:cBhvr>
                                        <p:cTn id="169" dur="1000" fill="hold"/>
                                        <p:tgtEl>
                                          <p:spTgt spid="152"/>
                                        </p:tgtEl>
                                        <p:attrNameLst>
                                          <p:attrName>ppt_y</p:attrName>
                                        </p:attrNameLst>
                                      </p:cBhvr>
                                      <p:tavLst>
                                        <p:tav tm="0">
                                          <p:val>
                                            <p:strVal val="#ppt_y-.1"/>
                                          </p:val>
                                        </p:tav>
                                        <p:tav tm="100000">
                                          <p:val>
                                            <p:strVal val="#ppt_y"/>
                                          </p:val>
                                        </p:tav>
                                      </p:tavLst>
                                    </p:anim>
                                  </p:childTnLst>
                                </p:cTn>
                              </p:par>
                              <p:par>
                                <p:cTn id="170" presetID="47" presetClass="entr" presetSubtype="0" fill="hold" grpId="0" nodeType="withEffect">
                                  <p:stCondLst>
                                    <p:cond delay="0"/>
                                  </p:stCondLst>
                                  <p:childTnLst>
                                    <p:set>
                                      <p:cBhvr>
                                        <p:cTn id="171" dur="1" fill="hold">
                                          <p:stCondLst>
                                            <p:cond delay="0"/>
                                          </p:stCondLst>
                                        </p:cTn>
                                        <p:tgtEl>
                                          <p:spTgt spid="151"/>
                                        </p:tgtEl>
                                        <p:attrNameLst>
                                          <p:attrName>style.visibility</p:attrName>
                                        </p:attrNameLst>
                                      </p:cBhvr>
                                      <p:to>
                                        <p:strVal val="visible"/>
                                      </p:to>
                                    </p:set>
                                    <p:animEffect transition="in" filter="fade">
                                      <p:cBhvr>
                                        <p:cTn id="172" dur="1000"/>
                                        <p:tgtEl>
                                          <p:spTgt spid="151"/>
                                        </p:tgtEl>
                                      </p:cBhvr>
                                    </p:animEffect>
                                    <p:anim calcmode="lin" valueType="num">
                                      <p:cBhvr>
                                        <p:cTn id="173" dur="1000" fill="hold"/>
                                        <p:tgtEl>
                                          <p:spTgt spid="151"/>
                                        </p:tgtEl>
                                        <p:attrNameLst>
                                          <p:attrName>ppt_x</p:attrName>
                                        </p:attrNameLst>
                                      </p:cBhvr>
                                      <p:tavLst>
                                        <p:tav tm="0">
                                          <p:val>
                                            <p:strVal val="#ppt_x"/>
                                          </p:val>
                                        </p:tav>
                                        <p:tav tm="100000">
                                          <p:val>
                                            <p:strVal val="#ppt_x"/>
                                          </p:val>
                                        </p:tav>
                                      </p:tavLst>
                                    </p:anim>
                                    <p:anim calcmode="lin" valueType="num">
                                      <p:cBhvr>
                                        <p:cTn id="174" dur="1000" fill="hold"/>
                                        <p:tgtEl>
                                          <p:spTgt spid="151"/>
                                        </p:tgtEl>
                                        <p:attrNameLst>
                                          <p:attrName>ppt_y</p:attrName>
                                        </p:attrNameLst>
                                      </p:cBhvr>
                                      <p:tavLst>
                                        <p:tav tm="0">
                                          <p:val>
                                            <p:strVal val="#ppt_y-.1"/>
                                          </p:val>
                                        </p:tav>
                                        <p:tav tm="100000">
                                          <p:val>
                                            <p:strVal val="#ppt_y"/>
                                          </p:val>
                                        </p:tav>
                                      </p:tavLst>
                                    </p:anim>
                                  </p:childTnLst>
                                </p:cTn>
                              </p:par>
                              <p:par>
                                <p:cTn id="175" presetID="47" presetClass="entr" presetSubtype="0" fill="hold" grpId="0" nodeType="withEffect">
                                  <p:stCondLst>
                                    <p:cond delay="0"/>
                                  </p:stCondLst>
                                  <p:childTnLst>
                                    <p:set>
                                      <p:cBhvr>
                                        <p:cTn id="176" dur="1" fill="hold">
                                          <p:stCondLst>
                                            <p:cond delay="0"/>
                                          </p:stCondLst>
                                        </p:cTn>
                                        <p:tgtEl>
                                          <p:spTgt spid="150"/>
                                        </p:tgtEl>
                                        <p:attrNameLst>
                                          <p:attrName>style.visibility</p:attrName>
                                        </p:attrNameLst>
                                      </p:cBhvr>
                                      <p:to>
                                        <p:strVal val="visible"/>
                                      </p:to>
                                    </p:set>
                                    <p:animEffect transition="in" filter="fade">
                                      <p:cBhvr>
                                        <p:cTn id="177" dur="1000"/>
                                        <p:tgtEl>
                                          <p:spTgt spid="150"/>
                                        </p:tgtEl>
                                      </p:cBhvr>
                                    </p:animEffect>
                                    <p:anim calcmode="lin" valueType="num">
                                      <p:cBhvr>
                                        <p:cTn id="178" dur="1000" fill="hold"/>
                                        <p:tgtEl>
                                          <p:spTgt spid="150"/>
                                        </p:tgtEl>
                                        <p:attrNameLst>
                                          <p:attrName>ppt_x</p:attrName>
                                        </p:attrNameLst>
                                      </p:cBhvr>
                                      <p:tavLst>
                                        <p:tav tm="0">
                                          <p:val>
                                            <p:strVal val="#ppt_x"/>
                                          </p:val>
                                        </p:tav>
                                        <p:tav tm="100000">
                                          <p:val>
                                            <p:strVal val="#ppt_x"/>
                                          </p:val>
                                        </p:tav>
                                      </p:tavLst>
                                    </p:anim>
                                    <p:anim calcmode="lin" valueType="num">
                                      <p:cBhvr>
                                        <p:cTn id="179" dur="1000" fill="hold"/>
                                        <p:tgtEl>
                                          <p:spTgt spid="150"/>
                                        </p:tgtEl>
                                        <p:attrNameLst>
                                          <p:attrName>ppt_y</p:attrName>
                                        </p:attrNameLst>
                                      </p:cBhvr>
                                      <p:tavLst>
                                        <p:tav tm="0">
                                          <p:val>
                                            <p:strVal val="#ppt_y-.1"/>
                                          </p:val>
                                        </p:tav>
                                        <p:tav tm="100000">
                                          <p:val>
                                            <p:strVal val="#ppt_y"/>
                                          </p:val>
                                        </p:tav>
                                      </p:tavLst>
                                    </p:anim>
                                  </p:childTnLst>
                                </p:cTn>
                              </p:par>
                            </p:childTnLst>
                          </p:cTn>
                        </p:par>
                      </p:childTnLst>
                    </p:cTn>
                  </p:par>
                  <p:par>
                    <p:cTn id="180" fill="hold">
                      <p:stCondLst>
                        <p:cond delay="indefinite"/>
                      </p:stCondLst>
                      <p:childTnLst>
                        <p:par>
                          <p:cTn id="181" fill="hold">
                            <p:stCondLst>
                              <p:cond delay="0"/>
                            </p:stCondLst>
                            <p:childTnLst>
                              <p:par>
                                <p:cTn id="182" presetID="0" presetClass="path" presetSubtype="0" accel="50000" decel="50000" fill="hold" grpId="1" nodeType="clickEffect">
                                  <p:stCondLst>
                                    <p:cond delay="0"/>
                                  </p:stCondLst>
                                  <p:childTnLst>
                                    <p:animMotion origin="layout" path="M 2.5E-6 2.77556E-17 L -0.14375 0.35486 " pathEditMode="relative" rAng="0" ptsTypes="AA">
                                      <p:cBhvr>
                                        <p:cTn id="183" dur="2000" fill="hold"/>
                                        <p:tgtEl>
                                          <p:spTgt spid="150"/>
                                        </p:tgtEl>
                                        <p:attrNameLst>
                                          <p:attrName>ppt_x</p:attrName>
                                          <p:attrName>ppt_y</p:attrName>
                                        </p:attrNameLst>
                                      </p:cBhvr>
                                      <p:rCtr x="-72" y="177"/>
                                    </p:animMotion>
                                  </p:childTnLst>
                                </p:cTn>
                              </p:par>
                              <p:par>
                                <p:cTn id="184" presetID="56" presetClass="path" presetSubtype="0" accel="50000" decel="50000" fill="hold" grpId="1" nodeType="withEffect">
                                  <p:stCondLst>
                                    <p:cond delay="0"/>
                                  </p:stCondLst>
                                  <p:childTnLst>
                                    <p:animMotion origin="layout" path="M 0 2.77556E-17 L -0.15816 0.35486 " pathEditMode="relative" rAng="0" ptsTypes="AA">
                                      <p:cBhvr>
                                        <p:cTn id="185" dur="2000" fill="hold"/>
                                        <p:tgtEl>
                                          <p:spTgt spid="151"/>
                                        </p:tgtEl>
                                        <p:attrNameLst>
                                          <p:attrName>ppt_x</p:attrName>
                                          <p:attrName>ppt_y</p:attrName>
                                        </p:attrNameLst>
                                      </p:cBhvr>
                                      <p:rCtr x="-79" y="177"/>
                                    </p:animMotion>
                                  </p:childTnLst>
                                </p:cTn>
                              </p:par>
                              <p:par>
                                <p:cTn id="186" presetID="0" presetClass="path" presetSubtype="0" accel="50000" decel="50000" fill="hold" grpId="1" nodeType="withEffect">
                                  <p:stCondLst>
                                    <p:cond delay="0"/>
                                  </p:stCondLst>
                                  <p:childTnLst>
                                    <p:animMotion origin="layout" path="M 1.11022E-16 2.77556E-17 L -0.20399 0.35486 " pathEditMode="relative" rAng="0" ptsTypes="AA">
                                      <p:cBhvr>
                                        <p:cTn id="187" dur="2000" fill="hold"/>
                                        <p:tgtEl>
                                          <p:spTgt spid="152"/>
                                        </p:tgtEl>
                                        <p:attrNameLst>
                                          <p:attrName>ppt_x</p:attrName>
                                          <p:attrName>ppt_y</p:attrName>
                                        </p:attrNameLst>
                                      </p:cBhvr>
                                      <p:rCtr x="-102" y="177"/>
                                    </p:animMotion>
                                  </p:childTnLst>
                                </p:cTn>
                              </p:par>
                              <p:par>
                                <p:cTn id="188" presetID="0" presetClass="path" presetSubtype="0" accel="50000" decel="50000" fill="hold" grpId="1" nodeType="withEffect">
                                  <p:stCondLst>
                                    <p:cond delay="0"/>
                                  </p:stCondLst>
                                  <p:childTnLst>
                                    <p:animMotion origin="layout" path="M 0 0 L -0.23628 0.35717 " pathEditMode="relative" ptsTypes="AA">
                                      <p:cBhvr>
                                        <p:cTn id="189" dur="2000" fill="hold"/>
                                        <p:tgtEl>
                                          <p:spTgt spid="153"/>
                                        </p:tgtEl>
                                        <p:attrNameLst>
                                          <p:attrName>ppt_x</p:attrName>
                                          <p:attrName>ppt_y</p:attrName>
                                        </p:attrNameLst>
                                      </p:cBhvr>
                                    </p:animMotion>
                                  </p:childTnLst>
                                </p:cTn>
                              </p:par>
                              <p:par>
                                <p:cTn id="190" presetID="10" presetClass="exit" presetSubtype="0" fill="hold" grpId="2" nodeType="withEffect">
                                  <p:stCondLst>
                                    <p:cond delay="0"/>
                                  </p:stCondLst>
                                  <p:childTnLst>
                                    <p:animEffect transition="out" filter="fade">
                                      <p:cBhvr>
                                        <p:cTn id="191" dur="5000"/>
                                        <p:tgtEl>
                                          <p:spTgt spid="150"/>
                                        </p:tgtEl>
                                      </p:cBhvr>
                                    </p:animEffect>
                                    <p:set>
                                      <p:cBhvr>
                                        <p:cTn id="192" dur="1" fill="hold">
                                          <p:stCondLst>
                                            <p:cond delay="4999"/>
                                          </p:stCondLst>
                                        </p:cTn>
                                        <p:tgtEl>
                                          <p:spTgt spid="150"/>
                                        </p:tgtEl>
                                        <p:attrNameLst>
                                          <p:attrName>style.visibility</p:attrName>
                                        </p:attrNameLst>
                                      </p:cBhvr>
                                      <p:to>
                                        <p:strVal val="hidden"/>
                                      </p:to>
                                    </p:set>
                                  </p:childTnLst>
                                </p:cTn>
                              </p:par>
                              <p:par>
                                <p:cTn id="193" presetID="10" presetClass="exit" presetSubtype="0" fill="hold" grpId="2" nodeType="withEffect">
                                  <p:stCondLst>
                                    <p:cond delay="0"/>
                                  </p:stCondLst>
                                  <p:childTnLst>
                                    <p:animEffect transition="out" filter="fade">
                                      <p:cBhvr>
                                        <p:cTn id="194" dur="5000"/>
                                        <p:tgtEl>
                                          <p:spTgt spid="151"/>
                                        </p:tgtEl>
                                      </p:cBhvr>
                                    </p:animEffect>
                                    <p:set>
                                      <p:cBhvr>
                                        <p:cTn id="195" dur="1" fill="hold">
                                          <p:stCondLst>
                                            <p:cond delay="4999"/>
                                          </p:stCondLst>
                                        </p:cTn>
                                        <p:tgtEl>
                                          <p:spTgt spid="151"/>
                                        </p:tgtEl>
                                        <p:attrNameLst>
                                          <p:attrName>style.visibility</p:attrName>
                                        </p:attrNameLst>
                                      </p:cBhvr>
                                      <p:to>
                                        <p:strVal val="hidden"/>
                                      </p:to>
                                    </p:set>
                                  </p:childTnLst>
                                </p:cTn>
                              </p:par>
                              <p:par>
                                <p:cTn id="196" presetID="10" presetClass="exit" presetSubtype="0" fill="hold" grpId="2" nodeType="withEffect">
                                  <p:stCondLst>
                                    <p:cond delay="0"/>
                                  </p:stCondLst>
                                  <p:childTnLst>
                                    <p:animEffect transition="out" filter="fade">
                                      <p:cBhvr>
                                        <p:cTn id="197" dur="5000"/>
                                        <p:tgtEl>
                                          <p:spTgt spid="152"/>
                                        </p:tgtEl>
                                      </p:cBhvr>
                                    </p:animEffect>
                                    <p:set>
                                      <p:cBhvr>
                                        <p:cTn id="198" dur="1" fill="hold">
                                          <p:stCondLst>
                                            <p:cond delay="4999"/>
                                          </p:stCondLst>
                                        </p:cTn>
                                        <p:tgtEl>
                                          <p:spTgt spid="152"/>
                                        </p:tgtEl>
                                        <p:attrNameLst>
                                          <p:attrName>style.visibility</p:attrName>
                                        </p:attrNameLst>
                                      </p:cBhvr>
                                      <p:to>
                                        <p:strVal val="hidden"/>
                                      </p:to>
                                    </p:set>
                                  </p:childTnLst>
                                </p:cTn>
                              </p:par>
                              <p:par>
                                <p:cTn id="199" presetID="10" presetClass="exit" presetSubtype="0" fill="hold" grpId="2" nodeType="withEffect">
                                  <p:stCondLst>
                                    <p:cond delay="0"/>
                                  </p:stCondLst>
                                  <p:childTnLst>
                                    <p:animEffect transition="out" filter="fade">
                                      <p:cBhvr>
                                        <p:cTn id="200" dur="5000"/>
                                        <p:tgtEl>
                                          <p:spTgt spid="153"/>
                                        </p:tgtEl>
                                      </p:cBhvr>
                                    </p:animEffect>
                                    <p:set>
                                      <p:cBhvr>
                                        <p:cTn id="201" dur="1" fill="hold">
                                          <p:stCondLst>
                                            <p:cond delay="4999"/>
                                          </p:stCondLst>
                                        </p:cTn>
                                        <p:tgtEl>
                                          <p:spTgt spid="153"/>
                                        </p:tgtEl>
                                        <p:attrNameLst>
                                          <p:attrName>style.visibility</p:attrName>
                                        </p:attrNameLst>
                                      </p:cBhvr>
                                      <p:to>
                                        <p:strVal val="hidden"/>
                                      </p:to>
                                    </p:set>
                                  </p:childTnLst>
                                </p:cTn>
                              </p:par>
                            </p:childTnLst>
                          </p:cTn>
                        </p:par>
                      </p:childTnLst>
                    </p:cTn>
                  </p:par>
                  <p:par>
                    <p:cTn id="202" fill="hold">
                      <p:stCondLst>
                        <p:cond delay="indefinite"/>
                      </p:stCondLst>
                      <p:childTnLst>
                        <p:par>
                          <p:cTn id="203" fill="hold">
                            <p:stCondLst>
                              <p:cond delay="0"/>
                            </p:stCondLst>
                            <p:childTnLst>
                              <p:par>
                                <p:cTn id="204" presetID="47" presetClass="exit" presetSubtype="0" fill="hold" grpId="1" nodeType="clickEffect">
                                  <p:stCondLst>
                                    <p:cond delay="0"/>
                                  </p:stCondLst>
                                  <p:childTnLst>
                                    <p:animEffect transition="out" filter="fade">
                                      <p:cBhvr>
                                        <p:cTn id="205" dur="1000"/>
                                        <p:tgtEl>
                                          <p:spTgt spid="149"/>
                                        </p:tgtEl>
                                      </p:cBhvr>
                                    </p:animEffect>
                                    <p:anim calcmode="lin" valueType="num">
                                      <p:cBhvr>
                                        <p:cTn id="206" dur="1000"/>
                                        <p:tgtEl>
                                          <p:spTgt spid="149"/>
                                        </p:tgtEl>
                                        <p:attrNameLst>
                                          <p:attrName>ppt_x</p:attrName>
                                        </p:attrNameLst>
                                      </p:cBhvr>
                                      <p:tavLst>
                                        <p:tav tm="0">
                                          <p:val>
                                            <p:strVal val="ppt_x"/>
                                          </p:val>
                                        </p:tav>
                                        <p:tav tm="100000">
                                          <p:val>
                                            <p:strVal val="ppt_x"/>
                                          </p:val>
                                        </p:tav>
                                      </p:tavLst>
                                    </p:anim>
                                    <p:anim calcmode="lin" valueType="num">
                                      <p:cBhvr>
                                        <p:cTn id="207" dur="1000"/>
                                        <p:tgtEl>
                                          <p:spTgt spid="149"/>
                                        </p:tgtEl>
                                        <p:attrNameLst>
                                          <p:attrName>ppt_y</p:attrName>
                                        </p:attrNameLst>
                                      </p:cBhvr>
                                      <p:tavLst>
                                        <p:tav tm="0">
                                          <p:val>
                                            <p:strVal val="ppt_y"/>
                                          </p:val>
                                        </p:tav>
                                        <p:tav tm="100000">
                                          <p:val>
                                            <p:strVal val="ppt_y-.1"/>
                                          </p:val>
                                        </p:tav>
                                      </p:tavLst>
                                    </p:anim>
                                    <p:set>
                                      <p:cBhvr>
                                        <p:cTn id="208" dur="1" fill="hold">
                                          <p:stCondLst>
                                            <p:cond delay="999"/>
                                          </p:stCondLst>
                                        </p:cTn>
                                        <p:tgtEl>
                                          <p:spTgt spid="149"/>
                                        </p:tgtEl>
                                        <p:attrNameLst>
                                          <p:attrName>style.visibility</p:attrName>
                                        </p:attrNameLst>
                                      </p:cBhvr>
                                      <p:to>
                                        <p:strVal val="hidden"/>
                                      </p:to>
                                    </p:set>
                                  </p:childTnLst>
                                </p:cTn>
                              </p:par>
                            </p:childTnLst>
                          </p:cTn>
                        </p:par>
                      </p:childTnLst>
                    </p:cTn>
                  </p:par>
                  <p:par>
                    <p:cTn id="209" fill="hold">
                      <p:stCondLst>
                        <p:cond delay="indefinite"/>
                      </p:stCondLst>
                      <p:childTnLst>
                        <p:par>
                          <p:cTn id="210" fill="hold">
                            <p:stCondLst>
                              <p:cond delay="0"/>
                            </p:stCondLst>
                            <p:childTnLst>
                              <p:par>
                                <p:cTn id="211" presetID="6" presetClass="emph" presetSubtype="0" fill="hold" grpId="0" nodeType="clickEffect">
                                  <p:stCondLst>
                                    <p:cond delay="0"/>
                                  </p:stCondLst>
                                  <p:childTnLst>
                                    <p:animScale>
                                      <p:cBhvr>
                                        <p:cTn id="212" dur="2000" fill="hold"/>
                                        <p:tgtEl>
                                          <p:spTgt spid="88"/>
                                        </p:tgtEl>
                                      </p:cBhvr>
                                      <p:by x="150000" y="150000"/>
                                    </p:animScale>
                                  </p:childTnLst>
                                </p:cTn>
                              </p:par>
                              <p:par>
                                <p:cTn id="213" presetID="6" presetClass="emph" presetSubtype="0" fill="hold" grpId="0" nodeType="withEffect">
                                  <p:stCondLst>
                                    <p:cond delay="0"/>
                                  </p:stCondLst>
                                  <p:childTnLst>
                                    <p:animScale>
                                      <p:cBhvr>
                                        <p:cTn id="214" dur="2000" fill="hold"/>
                                        <p:tgtEl>
                                          <p:spTgt spid="72"/>
                                        </p:tgtEl>
                                      </p:cBhvr>
                                      <p:by x="150000" y="150000"/>
                                    </p:animScale>
                                  </p:childTnLst>
                                </p:cTn>
                              </p:par>
                              <p:par>
                                <p:cTn id="215" presetID="6" presetClass="emph" presetSubtype="0" fill="hold" grpId="0" nodeType="withEffect">
                                  <p:stCondLst>
                                    <p:cond delay="0"/>
                                  </p:stCondLst>
                                  <p:childTnLst>
                                    <p:animScale>
                                      <p:cBhvr>
                                        <p:cTn id="216" dur="2000" fill="hold"/>
                                        <p:tgtEl>
                                          <p:spTgt spid="73"/>
                                        </p:tgtEl>
                                      </p:cBhvr>
                                      <p:by x="150000" y="150000"/>
                                    </p:animScale>
                                  </p:childTnLst>
                                </p:cTn>
                              </p:par>
                              <p:par>
                                <p:cTn id="217" presetID="6" presetClass="emph" presetSubtype="0" fill="hold" grpId="0" nodeType="withEffect">
                                  <p:stCondLst>
                                    <p:cond delay="0"/>
                                  </p:stCondLst>
                                  <p:childTnLst>
                                    <p:animScale>
                                      <p:cBhvr>
                                        <p:cTn id="218" dur="2000" fill="hold"/>
                                        <p:tgtEl>
                                          <p:spTgt spid="74"/>
                                        </p:tgtEl>
                                      </p:cBhvr>
                                      <p:by x="150000" y="150000"/>
                                    </p:animScale>
                                  </p:childTnLst>
                                </p:cTn>
                              </p:par>
                              <p:par>
                                <p:cTn id="219" presetID="6" presetClass="emph" presetSubtype="0" fill="hold" grpId="0" nodeType="withEffect">
                                  <p:stCondLst>
                                    <p:cond delay="0"/>
                                  </p:stCondLst>
                                  <p:childTnLst>
                                    <p:animScale>
                                      <p:cBhvr>
                                        <p:cTn id="220" dur="2000" fill="hold"/>
                                        <p:tgtEl>
                                          <p:spTgt spid="20"/>
                                        </p:tgtEl>
                                      </p:cBhvr>
                                      <p:by x="150000" y="150000"/>
                                    </p:animScale>
                                  </p:childTnLst>
                                </p:cTn>
                              </p:par>
                              <p:par>
                                <p:cTn id="221" presetID="6" presetClass="emph" presetSubtype="0" fill="hold" grpId="0" nodeType="withEffect">
                                  <p:stCondLst>
                                    <p:cond delay="0"/>
                                  </p:stCondLst>
                                  <p:childTnLst>
                                    <p:animScale>
                                      <p:cBhvr>
                                        <p:cTn id="222" dur="2000" fill="hold"/>
                                        <p:tgtEl>
                                          <p:spTgt spid="21"/>
                                        </p:tgtEl>
                                      </p:cBhvr>
                                      <p:by x="150000" y="150000"/>
                                    </p:animScale>
                                  </p:childTnLst>
                                </p:cTn>
                              </p:par>
                              <p:par>
                                <p:cTn id="223" presetID="6" presetClass="emph" presetSubtype="0" fill="hold" grpId="0" nodeType="withEffect">
                                  <p:stCondLst>
                                    <p:cond delay="0"/>
                                  </p:stCondLst>
                                  <p:childTnLst>
                                    <p:animScale>
                                      <p:cBhvr>
                                        <p:cTn id="224" dur="2000" fill="hold"/>
                                        <p:tgtEl>
                                          <p:spTgt spid="22"/>
                                        </p:tgtEl>
                                      </p:cBhvr>
                                      <p:by x="150000" y="150000"/>
                                    </p:animScale>
                                  </p:childTnLst>
                                </p:cTn>
                              </p:par>
                              <p:par>
                                <p:cTn id="225" presetID="6" presetClass="emph" presetSubtype="0" fill="hold" grpId="0" nodeType="withEffect">
                                  <p:stCondLst>
                                    <p:cond delay="0"/>
                                  </p:stCondLst>
                                  <p:childTnLst>
                                    <p:animScale>
                                      <p:cBhvr>
                                        <p:cTn id="226" dur="2000" fill="hold"/>
                                        <p:tgtEl>
                                          <p:spTgt spid="23"/>
                                        </p:tgtEl>
                                      </p:cBhvr>
                                      <p:by x="150000" y="150000"/>
                                    </p:animScale>
                                  </p:childTnLst>
                                </p:cTn>
                              </p:par>
                              <p:par>
                                <p:cTn id="227" presetID="6" presetClass="emph" presetSubtype="0" fill="hold" grpId="0" nodeType="withEffect">
                                  <p:stCondLst>
                                    <p:cond delay="0"/>
                                  </p:stCondLst>
                                  <p:childTnLst>
                                    <p:animScale>
                                      <p:cBhvr>
                                        <p:cTn id="228" dur="2000" fill="hold"/>
                                        <p:tgtEl>
                                          <p:spTgt spid="5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0" grpId="0" animBg="1"/>
      <p:bldP spid="22" grpId="0" animBg="1"/>
      <p:bldP spid="23" grpId="0" animBg="1"/>
      <p:bldP spid="21" grpId="0" animBg="1"/>
      <p:bldP spid="53" grpId="0" animBg="1"/>
      <p:bldP spid="72" grpId="0" animBg="1"/>
      <p:bldP spid="73" grpId="0" animBg="1"/>
      <p:bldP spid="74" grpId="0" animBg="1"/>
      <p:bldP spid="88" grpId="0" animBg="1"/>
      <p:bldP spid="111" grpId="0" animBg="1"/>
      <p:bldP spid="111" grpId="1" animBg="1"/>
      <p:bldP spid="149" grpId="0" animBg="1"/>
      <p:bldP spid="149" grpId="1" animBg="1"/>
      <p:bldP spid="150" grpId="0" animBg="1"/>
      <p:bldP spid="150" grpId="1" animBg="1"/>
      <p:bldP spid="150" grpId="2" animBg="1"/>
      <p:bldP spid="151" grpId="0" animBg="1"/>
      <p:bldP spid="151" grpId="1" animBg="1"/>
      <p:bldP spid="151" grpId="2" animBg="1"/>
      <p:bldP spid="152" grpId="0" animBg="1"/>
      <p:bldP spid="152" grpId="1" animBg="1"/>
      <p:bldP spid="152" grpId="2" animBg="1"/>
      <p:bldP spid="153" grpId="0" animBg="1"/>
      <p:bldP spid="153" grpId="1" animBg="1"/>
      <p:bldP spid="153" grpId="2"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mtClean="0"/>
              <a:t>型を考慮することによる効果</a:t>
            </a:r>
            <a:r>
              <a:rPr kumimoji="1" lang="en-US" altLang="ja-JP" smtClean="0"/>
              <a:t>(2/2)</a:t>
            </a:r>
            <a:endParaRPr kumimoji="1" lang="ja-JP" altLang="en-US"/>
          </a:p>
        </p:txBody>
      </p:sp>
      <p:sp>
        <p:nvSpPr>
          <p:cNvPr id="3" name="コンテンツ プレースホルダ 2"/>
          <p:cNvSpPr>
            <a:spLocks noGrp="1"/>
          </p:cNvSpPr>
          <p:nvPr>
            <p:ph idx="1"/>
          </p:nvPr>
        </p:nvSpPr>
        <p:spPr>
          <a:xfrm>
            <a:off x="457200" y="1357298"/>
            <a:ext cx="8229600" cy="5000660"/>
          </a:xfrm>
        </p:spPr>
        <p:txBody>
          <a:bodyPr>
            <a:normAutofit/>
          </a:bodyPr>
          <a:lstStyle/>
          <a:p>
            <a:endParaRPr lang="en-US" altLang="ja-JP" smtClean="0"/>
          </a:p>
          <a:p>
            <a:pPr lvl="1"/>
            <a:endParaRPr lang="en-US" altLang="ja-JP" smtClean="0"/>
          </a:p>
          <a:p>
            <a:pPr lvl="2"/>
            <a:endParaRPr lang="en-US" altLang="ja-JP" smtClean="0"/>
          </a:p>
          <a:p>
            <a:endParaRPr lang="en-US" altLang="ja-JP" smtClean="0"/>
          </a:p>
          <a:p>
            <a:r>
              <a:rPr lang="ja-JP" altLang="en-US" smtClean="0"/>
              <a:t>メソッド名のみ考慮する場合</a:t>
            </a:r>
            <a:endParaRPr lang="en-US" altLang="ja-JP" smtClean="0"/>
          </a:p>
          <a:p>
            <a:pPr lvl="1"/>
            <a:r>
              <a:rPr lang="en-US" altLang="ja-JP" smtClean="0"/>
              <a:t> </a:t>
            </a:r>
            <a:r>
              <a:rPr lang="en-US" altLang="ja-JP" smtClean="0">
                <a:latin typeface="Consolas" pitchFamily="49" charset="0"/>
              </a:rPr>
              <a:t>a.close</a:t>
            </a:r>
            <a:r>
              <a:rPr lang="ja-JP" altLang="en-US" smtClean="0">
                <a:latin typeface="Consolas" pitchFamily="49" charset="0"/>
              </a:rPr>
              <a:t>と </a:t>
            </a:r>
            <a:r>
              <a:rPr lang="en-US" altLang="ja-JP" smtClean="0">
                <a:latin typeface="Consolas" pitchFamily="49" charset="0"/>
              </a:rPr>
              <a:t>x.close</a:t>
            </a:r>
            <a:r>
              <a:rPr lang="ja-JP" altLang="en-US" smtClean="0">
                <a:latin typeface="Consolas" pitchFamily="49" charset="0"/>
              </a:rPr>
              <a:t>を区別できない</a:t>
            </a:r>
            <a:endParaRPr lang="en-US" altLang="ja-JP" smtClean="0">
              <a:latin typeface="Consolas" pitchFamily="49" charset="0"/>
            </a:endParaRPr>
          </a:p>
          <a:p>
            <a:endParaRPr lang="en-US" altLang="ja-JP" smtClean="0"/>
          </a:p>
          <a:p>
            <a:r>
              <a:rPr lang="ja-JP" altLang="en-US" smtClean="0"/>
              <a:t>型も考慮する場合</a:t>
            </a:r>
            <a:endParaRPr lang="en-US" altLang="ja-JP" smtClean="0"/>
          </a:p>
          <a:p>
            <a:pPr lvl="1"/>
            <a:r>
              <a:rPr lang="en-US" altLang="ja-JP" smtClean="0">
                <a:latin typeface="Consolas" pitchFamily="49" charset="0"/>
              </a:rPr>
              <a:t>x.close</a:t>
            </a:r>
            <a:r>
              <a:rPr lang="ja-JP" altLang="en-US" smtClean="0"/>
              <a:t>が異なる型から呼び出されているため，異なるメソッドと認識</a:t>
            </a:r>
          </a:p>
          <a:p>
            <a:endParaRPr kumimoji="1" lang="ja-JP" altLang="en-US"/>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26</a:t>
            </a:fld>
            <a:endParaRPr kumimoji="1" lang="ja-JP" altLang="en-US"/>
          </a:p>
        </p:txBody>
      </p:sp>
      <p:sp>
        <p:nvSpPr>
          <p:cNvPr id="42" name="メモ 41"/>
          <p:cNvSpPr/>
          <p:nvPr/>
        </p:nvSpPr>
        <p:spPr>
          <a:xfrm>
            <a:off x="1643042" y="1500174"/>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1" name="メモ 10"/>
          <p:cNvSpPr/>
          <p:nvPr/>
        </p:nvSpPr>
        <p:spPr>
          <a:xfrm>
            <a:off x="1714480" y="1571612"/>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2" name="メモ 11"/>
          <p:cNvSpPr/>
          <p:nvPr/>
        </p:nvSpPr>
        <p:spPr>
          <a:xfrm>
            <a:off x="1785918" y="1643050"/>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3" name="メモ 12"/>
          <p:cNvSpPr/>
          <p:nvPr/>
        </p:nvSpPr>
        <p:spPr>
          <a:xfrm>
            <a:off x="1857356" y="1714488"/>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4" name="メモ 13"/>
          <p:cNvSpPr/>
          <p:nvPr/>
        </p:nvSpPr>
        <p:spPr>
          <a:xfrm>
            <a:off x="1928794" y="1785926"/>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a.</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6" name="角丸四角形吹き出し 15"/>
          <p:cNvSpPr/>
          <p:nvPr/>
        </p:nvSpPr>
        <p:spPr>
          <a:xfrm>
            <a:off x="1357290" y="1428736"/>
            <a:ext cx="642942" cy="285752"/>
          </a:xfrm>
          <a:prstGeom prst="wedgeRoundRectCallout">
            <a:avLst>
              <a:gd name="adj1" fmla="val 49227"/>
              <a:gd name="adj2" fmla="val 1079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17" name="角丸四角形吹き出し 16"/>
          <p:cNvSpPr/>
          <p:nvPr/>
        </p:nvSpPr>
        <p:spPr>
          <a:xfrm>
            <a:off x="1357290" y="1928802"/>
            <a:ext cx="642942" cy="285752"/>
          </a:xfrm>
          <a:prstGeom prst="wedgeRoundRectCallout">
            <a:avLst>
              <a:gd name="adj1" fmla="val 49227"/>
              <a:gd name="adj2" fmla="val 1079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grpSp>
        <p:nvGrpSpPr>
          <p:cNvPr id="22" name="グループ化 21"/>
          <p:cNvGrpSpPr/>
          <p:nvPr/>
        </p:nvGrpSpPr>
        <p:grpSpPr>
          <a:xfrm>
            <a:off x="3929058" y="1428736"/>
            <a:ext cx="2071702" cy="1357322"/>
            <a:chOff x="3929058" y="1428736"/>
            <a:chExt cx="2071702" cy="1357322"/>
          </a:xfrm>
        </p:grpSpPr>
        <p:sp>
          <p:nvSpPr>
            <p:cNvPr id="18" name="メモ 17"/>
            <p:cNvSpPr/>
            <p:nvPr/>
          </p:nvSpPr>
          <p:spPr>
            <a:xfrm>
              <a:off x="4500562" y="1785926"/>
              <a:ext cx="1500198" cy="100013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mtClean="0">
                  <a:solidFill>
                    <a:schemeClr val="tx1"/>
                  </a:solidFill>
                  <a:latin typeface="Consolas" pitchFamily="49" charset="0"/>
                </a:rPr>
                <a:t>a.</a:t>
              </a:r>
              <a:r>
                <a:rPr lang="en-US" altLang="ja-JP" smtClean="0">
                  <a:solidFill>
                    <a:srgbClr val="FF0000"/>
                  </a:solidFill>
                  <a:latin typeface="Consolas" pitchFamily="49" charset="0"/>
                </a:rPr>
                <a:t>open</a:t>
              </a:r>
              <a:r>
                <a:rPr kumimoji="1" lang="en-US" altLang="ja-JP" smtClean="0">
                  <a:solidFill>
                    <a:srgbClr val="FF0000"/>
                  </a:solidFill>
                  <a:latin typeface="Consolas" pitchFamily="49" charset="0"/>
                </a:rPr>
                <a:t>()</a:t>
              </a:r>
              <a:r>
                <a:rPr kumimoji="1" lang="en-US" altLang="ja-JP" smtClean="0">
                  <a:solidFill>
                    <a:schemeClr val="tx1"/>
                  </a:solidFill>
                  <a:latin typeface="Consolas" pitchFamily="49" charset="0"/>
                </a:rPr>
                <a:t>;</a:t>
              </a:r>
            </a:p>
            <a:p>
              <a:r>
                <a:rPr lang="en-US" altLang="ja-JP" smtClean="0">
                  <a:solidFill>
                    <a:schemeClr val="tx1"/>
                  </a:solidFill>
                  <a:latin typeface="Consolas" pitchFamily="49" charset="0"/>
                </a:rPr>
                <a:t>    :</a:t>
              </a:r>
              <a:endParaRPr kumimoji="1" lang="en-US" altLang="ja-JP" smtClean="0">
                <a:solidFill>
                  <a:schemeClr val="tx1"/>
                </a:solidFill>
                <a:latin typeface="Consolas" pitchFamily="49" charset="0"/>
              </a:endParaRPr>
            </a:p>
            <a:p>
              <a:r>
                <a:rPr lang="en-US" altLang="ja-JP" smtClean="0">
                  <a:solidFill>
                    <a:schemeClr val="tx1"/>
                  </a:solidFill>
                  <a:latin typeface="Consolas" pitchFamily="49" charset="0"/>
                </a:rPr>
                <a:t>x.</a:t>
              </a:r>
              <a:r>
                <a:rPr lang="en-US" altLang="ja-JP" smtClean="0">
                  <a:solidFill>
                    <a:srgbClr val="FF0000"/>
                  </a:solidFill>
                  <a:latin typeface="Consolas" pitchFamily="49" charset="0"/>
                </a:rPr>
                <a:t>close()</a:t>
              </a:r>
              <a:r>
                <a:rPr lang="en-US" altLang="ja-JP" smtClean="0">
                  <a:solidFill>
                    <a:schemeClr val="tx1"/>
                  </a:solidFill>
                  <a:latin typeface="Consolas" pitchFamily="49" charset="0"/>
                </a:rPr>
                <a:t>;</a:t>
              </a:r>
              <a:endParaRPr kumimoji="1" lang="en-US" altLang="ja-JP" smtClean="0">
                <a:solidFill>
                  <a:schemeClr val="tx1"/>
                </a:solidFill>
                <a:latin typeface="Consolas" pitchFamily="49" charset="0"/>
              </a:endParaRPr>
            </a:p>
          </p:txBody>
        </p:sp>
        <p:sp>
          <p:nvSpPr>
            <p:cNvPr id="19" name="角丸四角形吹き出し 18"/>
            <p:cNvSpPr/>
            <p:nvPr/>
          </p:nvSpPr>
          <p:spPr>
            <a:xfrm>
              <a:off x="3929058" y="1428736"/>
              <a:ext cx="642942" cy="285752"/>
            </a:xfrm>
            <a:prstGeom prst="wedgeRoundRectCallout">
              <a:avLst>
                <a:gd name="adj1" fmla="val 49227"/>
                <a:gd name="adj2" fmla="val 1079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型</a:t>
              </a:r>
              <a:r>
                <a:rPr lang="en-US" altLang="ja-JP" smtClean="0"/>
                <a:t>A</a:t>
              </a:r>
              <a:endParaRPr kumimoji="1" lang="ja-JP" altLang="en-US"/>
            </a:p>
          </p:txBody>
        </p:sp>
        <p:sp>
          <p:nvSpPr>
            <p:cNvPr id="20" name="角丸四角形吹き出し 19"/>
            <p:cNvSpPr/>
            <p:nvPr/>
          </p:nvSpPr>
          <p:spPr>
            <a:xfrm>
              <a:off x="3929058" y="1928802"/>
              <a:ext cx="642942" cy="285752"/>
            </a:xfrm>
            <a:prstGeom prst="wedgeRoundRectCallout">
              <a:avLst>
                <a:gd name="adj1" fmla="val 48663"/>
                <a:gd name="adj2" fmla="val 118437"/>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mtClean="0"/>
                <a:t>型</a:t>
              </a:r>
              <a:r>
                <a:rPr lang="en-US" altLang="ja-JP" smtClean="0"/>
                <a:t>X</a:t>
              </a:r>
              <a:endParaRPr kumimoji="1" lang="ja-JP" altLang="en-US"/>
            </a:p>
          </p:txBody>
        </p:sp>
      </p:grpSp>
      <p:sp>
        <p:nvSpPr>
          <p:cNvPr id="24" name="角丸四角形 23"/>
          <p:cNvSpPr/>
          <p:nvPr/>
        </p:nvSpPr>
        <p:spPr>
          <a:xfrm>
            <a:off x="1142976" y="1285860"/>
            <a:ext cx="5072098" cy="17859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1142976" y="1285860"/>
            <a:ext cx="2571768" cy="1785950"/>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7" name="左矢印吹き出し 26"/>
          <p:cNvSpPr/>
          <p:nvPr/>
        </p:nvSpPr>
        <p:spPr>
          <a:xfrm>
            <a:off x="5857884" y="1785926"/>
            <a:ext cx="2357422" cy="571504"/>
          </a:xfrm>
          <a:prstGeom prst="leftArrowCallout">
            <a:avLst>
              <a:gd name="adj1" fmla="val 50000"/>
              <a:gd name="adj2" fmla="val 25000"/>
              <a:gd name="adj3" fmla="val 25000"/>
              <a:gd name="adj4" fmla="val 8659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400" smtClean="0"/>
              <a:t>パターン違反</a:t>
            </a:r>
            <a:endParaRPr kumimoji="1" lang="ja-JP" alt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ppt_w</p:attrName>
                                        </p:attrNameLst>
                                      </p:cBhvr>
                                      <p:tavLst>
                                        <p:tav tm="0">
                                          <p:val>
                                            <p:fltVal val="0"/>
                                          </p:val>
                                        </p:tav>
                                        <p:tav tm="100000">
                                          <p:val>
                                            <p:strVal val="#ppt_w"/>
                                          </p:val>
                                        </p:tav>
                                      </p:tavLst>
                                    </p:anim>
                                    <p:anim calcmode="lin" valueType="num">
                                      <p:cBhvr>
                                        <p:cTn id="8"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xit" presetSubtype="32" fill="hold" grpId="1" nodeType="clickEffect">
                                  <p:stCondLst>
                                    <p:cond delay="0"/>
                                  </p:stCondLst>
                                  <p:childTnLst>
                                    <p:anim calcmode="lin" valueType="num">
                                      <p:cBhvr>
                                        <p:cTn id="12" dur="500"/>
                                        <p:tgtEl>
                                          <p:spTgt spid="24"/>
                                        </p:tgtEl>
                                        <p:attrNameLst>
                                          <p:attrName>ppt_w</p:attrName>
                                        </p:attrNameLst>
                                      </p:cBhvr>
                                      <p:tavLst>
                                        <p:tav tm="0">
                                          <p:val>
                                            <p:strVal val="ppt_w"/>
                                          </p:val>
                                        </p:tav>
                                        <p:tav tm="100000">
                                          <p:val>
                                            <p:fltVal val="0"/>
                                          </p:val>
                                        </p:tav>
                                      </p:tavLst>
                                    </p:anim>
                                    <p:anim calcmode="lin" valueType="num">
                                      <p:cBhvr>
                                        <p:cTn id="13" dur="500"/>
                                        <p:tgtEl>
                                          <p:spTgt spid="24"/>
                                        </p:tgtEl>
                                        <p:attrNameLst>
                                          <p:attrName>ppt_h</p:attrName>
                                        </p:attrNameLst>
                                      </p:cBhvr>
                                      <p:tavLst>
                                        <p:tav tm="0">
                                          <p:val>
                                            <p:strVal val="ppt_h"/>
                                          </p:val>
                                        </p:tav>
                                        <p:tav tm="100000">
                                          <p:val>
                                            <p:fltVal val="0"/>
                                          </p:val>
                                        </p:tav>
                                      </p:tavLst>
                                    </p:anim>
                                    <p:set>
                                      <p:cBhvr>
                                        <p:cTn id="14" dur="1" fill="hold">
                                          <p:stCondLst>
                                            <p:cond delay="499"/>
                                          </p:stCondLst>
                                        </p:cTn>
                                        <p:tgtEl>
                                          <p:spTgt spid="2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p:cTn id="19" dur="500" fill="hold"/>
                                        <p:tgtEl>
                                          <p:spTgt spid="26"/>
                                        </p:tgtEl>
                                        <p:attrNameLst>
                                          <p:attrName>ppt_w</p:attrName>
                                        </p:attrNameLst>
                                      </p:cBhvr>
                                      <p:tavLst>
                                        <p:tav tm="0">
                                          <p:val>
                                            <p:fltVal val="0"/>
                                          </p:val>
                                        </p:tav>
                                        <p:tav tm="100000">
                                          <p:val>
                                            <p:strVal val="#ppt_w"/>
                                          </p:val>
                                        </p:tav>
                                      </p:tavLst>
                                    </p:anim>
                                    <p:anim calcmode="lin" valueType="num">
                                      <p:cBhvr>
                                        <p:cTn id="20" dur="500" fill="hold"/>
                                        <p:tgtEl>
                                          <p:spTgt spid="26"/>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6" grpId="0" animBg="1"/>
      <p:bldP spid="27"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パターン違反の検出手法</a:t>
            </a:r>
            <a:r>
              <a:rPr lang="en-US" altLang="ja-JP" dirty="0" smtClean="0"/>
              <a:t>(2/2)</a:t>
            </a:r>
            <a:endParaRPr kumimoji="1" lang="ja-JP" altLang="en-US" dirty="0"/>
          </a:p>
        </p:txBody>
      </p:sp>
      <p:sp>
        <p:nvSpPr>
          <p:cNvPr id="3" name="コンテンツ プレースホルダ 2"/>
          <p:cNvSpPr>
            <a:spLocks noGrp="1"/>
          </p:cNvSpPr>
          <p:nvPr>
            <p:ph idx="1"/>
          </p:nvPr>
        </p:nvSpPr>
        <p:spPr>
          <a:xfrm>
            <a:off x="457200" y="1357298"/>
            <a:ext cx="4114800" cy="4768865"/>
          </a:xfrm>
        </p:spPr>
        <p:txBody>
          <a:bodyPr>
            <a:normAutofit/>
          </a:bodyPr>
          <a:lstStyle/>
          <a:p>
            <a:pPr lvl="1"/>
            <a:r>
              <a:rPr lang="ja-JP" altLang="en-US" dirty="0" smtClean="0"/>
              <a:t>相関ルールに反しているメソッド定義がパターン違反</a:t>
            </a:r>
            <a:endParaRPr lang="en-US" altLang="ja-JP" dirty="0" smtClean="0"/>
          </a:p>
          <a:p>
            <a:r>
              <a:rPr lang="ja-JP" altLang="en-US" dirty="0" smtClean="0"/>
              <a:t>確信度</a:t>
            </a:r>
            <a:r>
              <a:rPr lang="en-US" altLang="ja-JP" dirty="0" smtClean="0"/>
              <a:t>:0</a:t>
            </a:r>
          </a:p>
          <a:p>
            <a:pPr lvl="1"/>
            <a:endParaRPr lang="en-US" altLang="ja-JP" dirty="0" smtClean="0"/>
          </a:p>
          <a:p>
            <a:pPr lvl="1"/>
            <a:endParaRPr lang="en-US" altLang="ja-JP" dirty="0" smtClean="0"/>
          </a:p>
          <a:p>
            <a:pPr lvl="1"/>
            <a:endParaRPr lang="en-US" altLang="ja-JP" dirty="0" smtClean="0"/>
          </a:p>
          <a:p>
            <a:pPr lvl="1">
              <a:buNone/>
            </a:pPr>
            <a:endParaRPr lang="en-US" altLang="ja-JP" dirty="0" smtClean="0"/>
          </a:p>
          <a:p>
            <a:r>
              <a:rPr lang="ja-JP" altLang="en-US" dirty="0" smtClean="0"/>
              <a:t>確信度</a:t>
            </a:r>
            <a:r>
              <a:rPr lang="en-US" altLang="ja-JP" dirty="0" smtClean="0"/>
              <a:t>:1</a:t>
            </a:r>
          </a:p>
          <a:p>
            <a:pPr lvl="1"/>
            <a:endParaRPr lang="en-US" altLang="ja-JP" dirty="0" smtClean="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27</a:t>
            </a:fld>
            <a:endParaRPr kumimoji="1" lang="ja-JP" altLang="en-US"/>
          </a:p>
        </p:txBody>
      </p:sp>
      <p:sp>
        <p:nvSpPr>
          <p:cNvPr id="5" name="円/楕円 4"/>
          <p:cNvSpPr/>
          <p:nvPr/>
        </p:nvSpPr>
        <p:spPr>
          <a:xfrm>
            <a:off x="571472" y="2000240"/>
            <a:ext cx="1500198" cy="1071570"/>
          </a:xfrm>
          <a:prstGeom prst="ellipse">
            <a:avLst/>
          </a:prstGeom>
          <a:solidFill>
            <a:schemeClr val="accent1">
              <a:alpha val="7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P1</a:t>
            </a:r>
            <a:endParaRPr kumimoji="1" lang="ja-JP" altLang="en-US" sz="2800" b="1" dirty="0">
              <a:latin typeface="ＭＳ 明朝" pitchFamily="17" charset="-128"/>
              <a:ea typeface="ＭＳ 明朝" pitchFamily="17" charset="-128"/>
              <a:cs typeface="Arial Unicode MS" pitchFamily="50" charset="-128"/>
            </a:endParaRPr>
          </a:p>
        </p:txBody>
      </p:sp>
      <p:sp>
        <p:nvSpPr>
          <p:cNvPr id="7" name="円/楕円 6"/>
          <p:cNvSpPr/>
          <p:nvPr/>
        </p:nvSpPr>
        <p:spPr>
          <a:xfrm>
            <a:off x="2214546" y="2000240"/>
            <a:ext cx="1643074" cy="1071570"/>
          </a:xfrm>
          <a:prstGeom prst="ellipse">
            <a:avLst/>
          </a:prstGeom>
          <a:solidFill>
            <a:schemeClr val="accent2">
              <a:alpha val="67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P2</a:t>
            </a:r>
            <a:endParaRPr kumimoji="1" lang="ja-JP" altLang="en-US" sz="2800" b="1" dirty="0">
              <a:latin typeface="ＭＳ 明朝" pitchFamily="17" charset="-128"/>
              <a:ea typeface="ＭＳ 明朝" pitchFamily="17" charset="-128"/>
              <a:cs typeface="Arial Unicode MS" pitchFamily="50" charset="-128"/>
            </a:endParaRPr>
          </a:p>
        </p:txBody>
      </p:sp>
      <p:sp>
        <p:nvSpPr>
          <p:cNvPr id="13" name="コンテンツ プレースホルダ 2"/>
          <p:cNvSpPr txBox="1">
            <a:spLocks/>
          </p:cNvSpPr>
          <p:nvPr/>
        </p:nvSpPr>
        <p:spPr>
          <a:xfrm>
            <a:off x="4572000" y="1357298"/>
            <a:ext cx="4357718"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Tx/>
              <a:buBlip>
                <a:blip r:embed="rId3"/>
              </a:buBlip>
              <a:tabLst/>
              <a:defRPr/>
            </a:pPr>
            <a:r>
              <a:rPr kumimoji="1" lang="ja-JP" altLang="en-US" sz="2800" b="0" i="0" u="none" strike="noStrike" kern="1200" cap="none" spc="0" normalizeH="0" baseline="0" noProof="0" dirty="0" smtClean="0">
                <a:ln>
                  <a:noFill/>
                </a:ln>
                <a:solidFill>
                  <a:schemeClr val="tx1"/>
                </a:solidFill>
                <a:effectLst/>
                <a:uLnTx/>
                <a:uFillTx/>
                <a:latin typeface="+mn-ea"/>
                <a:ea typeface="+mn-ea"/>
                <a:cs typeface="+mn-cs"/>
              </a:rPr>
              <a:t>確信度</a:t>
            </a:r>
            <a:r>
              <a:rPr lang="en-US" altLang="ja-JP" sz="2800" dirty="0" smtClean="0">
                <a:latin typeface="+mn-ea"/>
              </a:rPr>
              <a:t>:</a:t>
            </a:r>
            <a:r>
              <a:rPr lang="ja-JP" altLang="en-US" sz="2800" dirty="0" smtClean="0">
                <a:latin typeface="+mn-ea"/>
              </a:rPr>
              <a:t> 低</a:t>
            </a:r>
            <a:endParaRPr lang="en-US" altLang="ja-JP" sz="2800" dirty="0" smtClean="0">
              <a:latin typeface="+mn-ea"/>
            </a:endParaRPr>
          </a:p>
          <a:p>
            <a:pPr marL="342900" marR="0" lvl="0" indent="-342900" algn="l" defTabSz="914400" rtl="0" eaLnBrk="1" fontAlgn="auto" latinLnBrk="0" hangingPunct="1">
              <a:lnSpc>
                <a:spcPct val="100000"/>
              </a:lnSpc>
              <a:spcBef>
                <a:spcPct val="20000"/>
              </a:spcBef>
              <a:spcAft>
                <a:spcPts val="0"/>
              </a:spcAft>
              <a:buClrTx/>
              <a:buSzTx/>
              <a:buFontTx/>
              <a:buBlip>
                <a:blip r:embed="rId3"/>
              </a:buBlip>
              <a:tabLst/>
              <a:defRPr/>
            </a:pPr>
            <a:endParaRPr kumimoji="1" lang="en-US" altLang="ja-JP" sz="2400" b="0" i="0" u="none" strike="noStrike" kern="1200" cap="none" spc="0" normalizeH="0" baseline="0" noProof="0" dirty="0" smtClean="0">
              <a:ln>
                <a:noFill/>
              </a:ln>
              <a:solidFill>
                <a:schemeClr val="tx1"/>
              </a:solidFill>
              <a:effectLst/>
              <a:uLnTx/>
              <a:uFillTx/>
              <a:latin typeface="+mn-ea"/>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Tx/>
              <a:buBlip>
                <a:blip r:embed="rId4"/>
              </a:buBlip>
              <a:tabLst/>
              <a:defRPr/>
            </a:pPr>
            <a:endParaRPr kumimoji="1" lang="en-US" altLang="ja-JP" sz="2400" b="0" i="0" u="none" strike="noStrike" kern="1200" cap="none" spc="0" normalizeH="0" baseline="0" noProof="0" dirty="0" smtClean="0">
              <a:ln>
                <a:noFill/>
              </a:ln>
              <a:solidFill>
                <a:schemeClr val="tx1"/>
              </a:solidFill>
              <a:effectLst/>
              <a:uLnTx/>
              <a:uFillTx/>
              <a:latin typeface="+mn-ea"/>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Tx/>
              <a:buBlip>
                <a:blip r:embed="rId4"/>
              </a:buBlip>
              <a:tabLst/>
              <a:defRPr/>
            </a:pPr>
            <a:endParaRPr kumimoji="1" lang="en-US" altLang="ja-JP" sz="2400" b="0" i="0" u="none" strike="noStrike" kern="1200" cap="none" spc="0" normalizeH="0" baseline="0" noProof="0" dirty="0" smtClean="0">
              <a:ln>
                <a:noFill/>
              </a:ln>
              <a:solidFill>
                <a:schemeClr val="tx1"/>
              </a:solidFill>
              <a:effectLst/>
              <a:uLnTx/>
              <a:uFillTx/>
              <a:latin typeface="+mn-ea"/>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Tx/>
              <a:buNone/>
              <a:tabLst/>
              <a:defRPr/>
            </a:pPr>
            <a:endParaRPr kumimoji="1" lang="en-US" altLang="ja-JP" sz="2400" b="0" i="0" u="none" strike="noStrike" kern="1200" cap="none" spc="0" normalizeH="0" baseline="0" noProof="0" dirty="0" smtClean="0">
              <a:ln>
                <a:noFill/>
              </a:ln>
              <a:solidFill>
                <a:schemeClr val="tx1"/>
              </a:solidFill>
              <a:effectLst/>
              <a:uLnTx/>
              <a:uFillTx/>
              <a:latin typeface="+mn-ea"/>
              <a:ea typeface="+mn-ea"/>
              <a:cs typeface="+mn-cs"/>
            </a:endParaRPr>
          </a:p>
          <a:p>
            <a:pPr marL="342900" lvl="0" indent="-342900">
              <a:spcBef>
                <a:spcPct val="20000"/>
              </a:spcBef>
              <a:buBlip>
                <a:blip r:embed="rId3"/>
              </a:buBlip>
            </a:pPr>
            <a:r>
              <a:rPr kumimoji="1" lang="ja-JP" altLang="en-US" sz="2800" b="0" i="0" u="none" strike="noStrike" kern="1200" cap="none" spc="0" normalizeH="0" baseline="0" noProof="0" dirty="0" smtClean="0">
                <a:ln>
                  <a:noFill/>
                </a:ln>
                <a:solidFill>
                  <a:schemeClr val="tx1"/>
                </a:solidFill>
                <a:effectLst/>
                <a:uLnTx/>
                <a:uFillTx/>
                <a:latin typeface="+mn-ea"/>
                <a:ea typeface="+mn-ea"/>
                <a:cs typeface="+mn-cs"/>
              </a:rPr>
              <a:t>確信度</a:t>
            </a:r>
            <a:r>
              <a:rPr kumimoji="1" lang="en-US" altLang="ja-JP" sz="2800" b="0" i="0" u="none" strike="noStrike" kern="1200" cap="none" spc="0" normalizeH="0" baseline="0" noProof="0" dirty="0" smtClean="0">
                <a:ln>
                  <a:noFill/>
                </a:ln>
                <a:solidFill>
                  <a:schemeClr val="tx1"/>
                </a:solidFill>
                <a:effectLst/>
                <a:uLnTx/>
                <a:uFillTx/>
                <a:latin typeface="+mn-ea"/>
                <a:ea typeface="+mn-ea"/>
                <a:cs typeface="+mn-cs"/>
              </a:rPr>
              <a:t>:</a:t>
            </a:r>
            <a:r>
              <a:rPr kumimoji="1" lang="ja-JP" altLang="en-US" sz="2800" b="0" i="0" u="none" strike="noStrike" kern="1200" cap="none" spc="0" normalizeH="0" baseline="0" noProof="0" dirty="0" smtClean="0">
                <a:ln>
                  <a:noFill/>
                </a:ln>
                <a:solidFill>
                  <a:schemeClr val="tx1"/>
                </a:solidFill>
                <a:effectLst/>
                <a:uLnTx/>
                <a:uFillTx/>
                <a:latin typeface="+mn-ea"/>
                <a:ea typeface="+mn-ea"/>
                <a:cs typeface="+mn-cs"/>
              </a:rPr>
              <a:t> </a:t>
            </a:r>
            <a:r>
              <a:rPr lang="ja-JP" altLang="en-US" sz="2800" dirty="0" smtClean="0"/>
              <a:t>高</a:t>
            </a:r>
            <a:r>
              <a:rPr lang="en-US" altLang="ja-JP" sz="2800" dirty="0" smtClean="0"/>
              <a:t>(1</a:t>
            </a:r>
            <a:r>
              <a:rPr lang="ja-JP" altLang="en-US" sz="2800" dirty="0" smtClean="0"/>
              <a:t>ではない</a:t>
            </a:r>
            <a:r>
              <a:rPr lang="en-US" altLang="ja-JP" sz="2800" dirty="0" smtClean="0"/>
              <a:t>)</a:t>
            </a:r>
            <a:endParaRPr lang="en-US" altLang="ja-JP" sz="2800" dirty="0" smtClean="0">
              <a:latin typeface="+mn-ea"/>
            </a:endParaRPr>
          </a:p>
          <a:p>
            <a:pPr marL="800100" lvl="1" indent="-342900">
              <a:spcBef>
                <a:spcPct val="20000"/>
              </a:spcBef>
              <a:buFontTx/>
              <a:buBlip>
                <a:blip r:embed="rId3"/>
              </a:buBlip>
            </a:pPr>
            <a:endParaRPr kumimoji="1" lang="en-US" altLang="ja-JP" sz="2800" b="0" i="0" u="none" strike="noStrike" kern="1200" cap="none" spc="0" normalizeH="0" baseline="0" noProof="0" dirty="0" smtClean="0">
              <a:ln>
                <a:noFill/>
              </a:ln>
              <a:solidFill>
                <a:schemeClr val="tx1"/>
              </a:solidFill>
              <a:effectLst/>
              <a:uLnTx/>
              <a:uFillTx/>
              <a:latin typeface="+mn-ea"/>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Tx/>
              <a:buBlip>
                <a:blip r:embed="rId4"/>
              </a:buBlip>
              <a:tabLst/>
              <a:defRPr/>
            </a:pPr>
            <a:endParaRPr kumimoji="1" lang="en-US" altLang="ja-JP" sz="2400" b="0" i="0" u="none" strike="noStrike" kern="1200" cap="none" spc="0" normalizeH="0" baseline="0" noProof="0" dirty="0" smtClean="0">
              <a:ln>
                <a:noFill/>
              </a:ln>
              <a:solidFill>
                <a:schemeClr val="tx1"/>
              </a:solidFill>
              <a:effectLst/>
              <a:uLnTx/>
              <a:uFillTx/>
              <a:latin typeface="+mn-ea"/>
              <a:ea typeface="+mn-ea"/>
              <a:cs typeface="+mn-cs"/>
            </a:endParaRPr>
          </a:p>
        </p:txBody>
      </p:sp>
      <p:sp>
        <p:nvSpPr>
          <p:cNvPr id="15" name="円/楕円 14"/>
          <p:cNvSpPr/>
          <p:nvPr/>
        </p:nvSpPr>
        <p:spPr>
          <a:xfrm>
            <a:off x="4929190" y="1928802"/>
            <a:ext cx="2000264" cy="1071570"/>
          </a:xfrm>
          <a:prstGeom prst="ellipse">
            <a:avLst/>
          </a:prstGeom>
          <a:solidFill>
            <a:schemeClr val="accent1">
              <a:alpha val="7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P1</a:t>
            </a:r>
            <a:endParaRPr kumimoji="1" lang="ja-JP" altLang="en-US" sz="2800" b="1" dirty="0">
              <a:latin typeface="ＭＳ 明朝" pitchFamily="17" charset="-128"/>
              <a:ea typeface="ＭＳ 明朝" pitchFamily="17" charset="-128"/>
              <a:cs typeface="Arial Unicode MS" pitchFamily="50" charset="-128"/>
            </a:endParaRPr>
          </a:p>
        </p:txBody>
      </p:sp>
      <p:sp>
        <p:nvSpPr>
          <p:cNvPr id="16" name="円/楕円 15"/>
          <p:cNvSpPr/>
          <p:nvPr/>
        </p:nvSpPr>
        <p:spPr>
          <a:xfrm>
            <a:off x="6286512" y="1928802"/>
            <a:ext cx="2000264" cy="1071570"/>
          </a:xfrm>
          <a:prstGeom prst="ellipse">
            <a:avLst/>
          </a:prstGeom>
          <a:solidFill>
            <a:schemeClr val="accent2">
              <a:alpha val="67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P2</a:t>
            </a:r>
            <a:endParaRPr kumimoji="1" lang="ja-JP" altLang="en-US" sz="2800" b="1" dirty="0">
              <a:latin typeface="ＭＳ 明朝" pitchFamily="17" charset="-128"/>
              <a:ea typeface="ＭＳ 明朝" pitchFamily="17" charset="-128"/>
              <a:cs typeface="Arial Unicode MS" pitchFamily="50" charset="-128"/>
            </a:endParaRPr>
          </a:p>
        </p:txBody>
      </p:sp>
      <p:sp>
        <p:nvSpPr>
          <p:cNvPr id="18" name="円/楕円 17"/>
          <p:cNvSpPr/>
          <p:nvPr/>
        </p:nvSpPr>
        <p:spPr>
          <a:xfrm>
            <a:off x="857224" y="4286256"/>
            <a:ext cx="2214578" cy="1571636"/>
          </a:xfrm>
          <a:prstGeom prst="ellipse">
            <a:avLst/>
          </a:prstGeom>
          <a:solidFill>
            <a:schemeClr val="accent2">
              <a:alpha val="67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r"/>
            <a:r>
              <a:rPr kumimoji="1" lang="en-US" altLang="ja-JP" sz="2800" b="1" dirty="0" smtClean="0">
                <a:latin typeface="ＭＳ 明朝" pitchFamily="17" charset="-128"/>
                <a:ea typeface="ＭＳ 明朝" pitchFamily="17" charset="-128"/>
                <a:cs typeface="Arial Unicode MS" pitchFamily="50" charset="-128"/>
              </a:rPr>
              <a:t>P2</a:t>
            </a:r>
            <a:endParaRPr kumimoji="1" lang="ja-JP" altLang="en-US" sz="2800" b="1" dirty="0">
              <a:latin typeface="ＭＳ 明朝" pitchFamily="17" charset="-128"/>
              <a:ea typeface="ＭＳ 明朝" pitchFamily="17" charset="-128"/>
              <a:cs typeface="Arial Unicode MS" pitchFamily="50" charset="-128"/>
            </a:endParaRPr>
          </a:p>
        </p:txBody>
      </p:sp>
      <p:sp>
        <p:nvSpPr>
          <p:cNvPr id="17" name="円/楕円 16"/>
          <p:cNvSpPr/>
          <p:nvPr/>
        </p:nvSpPr>
        <p:spPr>
          <a:xfrm>
            <a:off x="928662" y="4500570"/>
            <a:ext cx="1500198" cy="1071570"/>
          </a:xfrm>
          <a:prstGeom prst="ellipse">
            <a:avLst/>
          </a:prstGeom>
          <a:solidFill>
            <a:schemeClr val="accent1">
              <a:alpha val="7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latin typeface="ＭＳ 明朝" pitchFamily="17" charset="-128"/>
                <a:ea typeface="ＭＳ 明朝" pitchFamily="17" charset="-128"/>
                <a:cs typeface="Arial Unicode MS" pitchFamily="50" charset="-128"/>
              </a:rPr>
              <a:t>P1</a:t>
            </a:r>
            <a:endParaRPr kumimoji="1" lang="ja-JP" altLang="en-US" sz="2800" b="1" dirty="0">
              <a:latin typeface="ＭＳ 明朝" pitchFamily="17" charset="-128"/>
              <a:ea typeface="ＭＳ 明朝" pitchFamily="17" charset="-128"/>
              <a:cs typeface="Arial Unicode MS" pitchFamily="50" charset="-128"/>
            </a:endParaRPr>
          </a:p>
        </p:txBody>
      </p:sp>
      <p:sp>
        <p:nvSpPr>
          <p:cNvPr id="19" name="上矢印吹き出し 18"/>
          <p:cNvSpPr/>
          <p:nvPr/>
        </p:nvSpPr>
        <p:spPr>
          <a:xfrm>
            <a:off x="5357818" y="6572248"/>
            <a:ext cx="1571636" cy="571504"/>
          </a:xfrm>
          <a:prstGeom prst="upArrowCallout">
            <a:avLst>
              <a:gd name="adj1" fmla="val 50000"/>
              <a:gd name="adj2" fmla="val 25000"/>
              <a:gd name="adj3" fmla="val 25000"/>
              <a:gd name="adj4" fmla="val 6497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大事</a:t>
            </a:r>
            <a:endParaRPr kumimoji="1" lang="ja-JP" alt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 name="角丸四角形 97"/>
          <p:cNvSpPr/>
          <p:nvPr/>
        </p:nvSpPr>
        <p:spPr>
          <a:xfrm>
            <a:off x="3286116"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cxnSp>
        <p:nvCxnSpPr>
          <p:cNvPr id="93" name="直線コネクタ 92"/>
          <p:cNvCxnSpPr/>
          <p:nvPr/>
        </p:nvCxnSpPr>
        <p:spPr>
          <a:xfrm>
            <a:off x="7215206"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94" name="直線コネクタ 93"/>
          <p:cNvCxnSpPr/>
          <p:nvPr/>
        </p:nvCxnSpPr>
        <p:spPr>
          <a:xfrm rot="10800000" flipV="1">
            <a:off x="7215206"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84" name="角丸四角形 83"/>
          <p:cNvSpPr/>
          <p:nvPr/>
        </p:nvSpPr>
        <p:spPr>
          <a:xfrm>
            <a:off x="1785918"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82" name="角丸四角形 81"/>
          <p:cNvSpPr/>
          <p:nvPr/>
        </p:nvSpPr>
        <p:spPr>
          <a:xfrm>
            <a:off x="285720" y="4572008"/>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71" name="角丸四角形 70"/>
          <p:cNvSpPr/>
          <p:nvPr/>
        </p:nvSpPr>
        <p:spPr>
          <a:xfrm>
            <a:off x="4214810" y="3000372"/>
            <a:ext cx="928694" cy="357190"/>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smtClean="0">
                <a:latin typeface="Consolas" pitchFamily="49" charset="0"/>
              </a:rPr>
              <a:t>φ</a:t>
            </a:r>
            <a:endParaRPr kumimoji="1" lang="ja-JP" altLang="en-US" dirty="0">
              <a:latin typeface="Consolas" pitchFamily="49" charset="0"/>
            </a:endParaRPr>
          </a:p>
        </p:txBody>
      </p:sp>
      <p:sp>
        <p:nvSpPr>
          <p:cNvPr id="52" name="角丸四角形 51"/>
          <p:cNvSpPr/>
          <p:nvPr/>
        </p:nvSpPr>
        <p:spPr>
          <a:xfrm>
            <a:off x="5572132" y="2143116"/>
            <a:ext cx="1285884"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9" name="角丸四角形 48"/>
          <p:cNvSpPr/>
          <p:nvPr/>
        </p:nvSpPr>
        <p:spPr>
          <a:xfrm>
            <a:off x="4000496" y="2143116"/>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3" name="角丸四角形 42"/>
          <p:cNvSpPr/>
          <p:nvPr/>
        </p:nvSpPr>
        <p:spPr>
          <a:xfrm>
            <a:off x="285720" y="3714752"/>
            <a:ext cx="5072098"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9" name="角丸四角形 8"/>
          <p:cNvSpPr/>
          <p:nvPr/>
        </p:nvSpPr>
        <p:spPr>
          <a:xfrm>
            <a:off x="428596" y="1285860"/>
            <a:ext cx="8286808"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アルゴリズム</a:t>
            </a:r>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28</a:t>
            </a:fld>
            <a:endParaRPr kumimoji="1" lang="ja-JP" altLang="en-US"/>
          </a:p>
        </p:txBody>
      </p:sp>
      <p:sp>
        <p:nvSpPr>
          <p:cNvPr id="5" name="角丸四角形 4"/>
          <p:cNvSpPr/>
          <p:nvPr/>
        </p:nvSpPr>
        <p:spPr>
          <a:xfrm>
            <a:off x="1571604"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abcd</a:t>
            </a:r>
            <a:r>
              <a:rPr kumimoji="1" lang="en-US" altLang="ja-JP" dirty="0" smtClean="0">
                <a:latin typeface="Consolas" pitchFamily="49" charset="0"/>
              </a:rPr>
              <a:t>]</a:t>
            </a:r>
            <a:endParaRPr kumimoji="1" lang="ja-JP" altLang="en-US" dirty="0">
              <a:latin typeface="Consolas" pitchFamily="49" charset="0"/>
            </a:endParaRPr>
          </a:p>
        </p:txBody>
      </p:sp>
      <p:sp>
        <p:nvSpPr>
          <p:cNvPr id="6" name="角丸四角形 5"/>
          <p:cNvSpPr/>
          <p:nvPr/>
        </p:nvSpPr>
        <p:spPr>
          <a:xfrm>
            <a:off x="3071802"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aeade</a:t>
            </a:r>
            <a:r>
              <a:rPr kumimoji="1" lang="en-US" altLang="ja-JP" dirty="0" smtClean="0">
                <a:latin typeface="Consolas" pitchFamily="49" charset="0"/>
              </a:rPr>
              <a:t>]</a:t>
            </a:r>
            <a:endParaRPr kumimoji="1" lang="ja-JP" altLang="en-US" dirty="0">
              <a:latin typeface="Consolas" pitchFamily="49" charset="0"/>
            </a:endParaRPr>
          </a:p>
        </p:txBody>
      </p:sp>
      <p:sp>
        <p:nvSpPr>
          <p:cNvPr id="7" name="角丸四角形 6"/>
          <p:cNvSpPr/>
          <p:nvPr/>
        </p:nvSpPr>
        <p:spPr>
          <a:xfrm>
            <a:off x="4714876"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dafb</a:t>
            </a:r>
            <a:r>
              <a:rPr kumimoji="1" lang="en-US" altLang="ja-JP" dirty="0" smtClean="0">
                <a:latin typeface="Consolas" pitchFamily="49" charset="0"/>
              </a:rPr>
              <a:t>]</a:t>
            </a:r>
            <a:endParaRPr kumimoji="1" lang="ja-JP" altLang="en-US" dirty="0">
              <a:latin typeface="Consolas" pitchFamily="49" charset="0"/>
            </a:endParaRPr>
          </a:p>
        </p:txBody>
      </p:sp>
      <p:sp>
        <p:nvSpPr>
          <p:cNvPr id="8" name="角丸四角形 7"/>
          <p:cNvSpPr/>
          <p:nvPr/>
        </p:nvSpPr>
        <p:spPr>
          <a:xfrm>
            <a:off x="6286512" y="1357298"/>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acd</a:t>
            </a:r>
            <a:r>
              <a:rPr kumimoji="1" lang="en-US" altLang="ja-JP" dirty="0" smtClean="0">
                <a:latin typeface="Consolas" pitchFamily="49" charset="0"/>
              </a:rPr>
              <a:t>]</a:t>
            </a:r>
            <a:endParaRPr kumimoji="1" lang="ja-JP" altLang="en-US" dirty="0">
              <a:latin typeface="Consolas" pitchFamily="49" charset="0"/>
            </a:endParaRPr>
          </a:p>
        </p:txBody>
      </p:sp>
      <p:sp>
        <p:nvSpPr>
          <p:cNvPr id="20" name="下矢印 19"/>
          <p:cNvSpPr/>
          <p:nvPr/>
        </p:nvSpPr>
        <p:spPr>
          <a:xfrm>
            <a:off x="1071538" y="1714488"/>
            <a:ext cx="1071570" cy="2000264"/>
          </a:xfrm>
          <a:prstGeom prst="downArrow">
            <a:avLst>
              <a:gd name="adj1" fmla="val 77467"/>
              <a:gd name="adj2" fmla="val 30334"/>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[a]:4</a:t>
            </a:r>
            <a:endParaRPr kumimoji="1" lang="ja-JP" altLang="en-US" sz="1600" dirty="0">
              <a:latin typeface="Consolas" pitchFamily="49" charset="0"/>
            </a:endParaRPr>
          </a:p>
        </p:txBody>
      </p:sp>
      <p:sp>
        <p:nvSpPr>
          <p:cNvPr id="22" name="下矢印 21"/>
          <p:cNvSpPr/>
          <p:nvPr/>
        </p:nvSpPr>
        <p:spPr>
          <a:xfrm>
            <a:off x="4143372" y="1714488"/>
            <a:ext cx="1071570" cy="428628"/>
          </a:xfrm>
          <a:prstGeom prst="downArrow">
            <a:avLst>
              <a:gd name="adj1" fmla="val 77467"/>
              <a:gd name="adj2" fmla="val 6350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[c]:2</a:t>
            </a:r>
            <a:endParaRPr lang="ja-JP" altLang="en-US" sz="1600" dirty="0" smtClean="0">
              <a:latin typeface="Consolas" pitchFamily="49" charset="0"/>
            </a:endParaRPr>
          </a:p>
        </p:txBody>
      </p:sp>
      <p:sp>
        <p:nvSpPr>
          <p:cNvPr id="23" name="下矢印 22"/>
          <p:cNvSpPr/>
          <p:nvPr/>
        </p:nvSpPr>
        <p:spPr>
          <a:xfrm>
            <a:off x="5643570" y="1714488"/>
            <a:ext cx="1071570" cy="428628"/>
          </a:xfrm>
          <a:prstGeom prst="downArrow">
            <a:avLst>
              <a:gd name="adj1" fmla="val 77467"/>
              <a:gd name="adj2" fmla="val 6350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[d]:3</a:t>
            </a:r>
            <a:endParaRPr lang="ja-JP" altLang="en-US" sz="1600" dirty="0" smtClean="0">
              <a:latin typeface="Consolas" pitchFamily="49" charset="0"/>
            </a:endParaRPr>
          </a:p>
        </p:txBody>
      </p:sp>
      <p:sp>
        <p:nvSpPr>
          <p:cNvPr id="39" name="角丸四角形 38"/>
          <p:cNvSpPr/>
          <p:nvPr/>
        </p:nvSpPr>
        <p:spPr>
          <a:xfrm>
            <a:off x="500034" y="3786190"/>
            <a:ext cx="78581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bcd</a:t>
            </a:r>
            <a:r>
              <a:rPr lang="en-US" altLang="ja-JP" sz="1600" dirty="0" smtClean="0">
                <a:latin typeface="Consolas" pitchFamily="49" charset="0"/>
              </a:rPr>
              <a:t>]</a:t>
            </a:r>
            <a:endParaRPr lang="ja-JP" altLang="en-US" sz="1600" dirty="0" smtClean="0">
              <a:latin typeface="Consolas" pitchFamily="49" charset="0"/>
            </a:endParaRPr>
          </a:p>
        </p:txBody>
      </p:sp>
      <p:sp>
        <p:nvSpPr>
          <p:cNvPr id="40" name="角丸四角形 39"/>
          <p:cNvSpPr/>
          <p:nvPr/>
        </p:nvSpPr>
        <p:spPr>
          <a:xfrm>
            <a:off x="1785918" y="3786190"/>
            <a:ext cx="92869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eade</a:t>
            </a:r>
            <a:r>
              <a:rPr lang="en-US" altLang="ja-JP" sz="1600" dirty="0" smtClean="0">
                <a:latin typeface="Consolas" pitchFamily="49" charset="0"/>
              </a:rPr>
              <a:t>]</a:t>
            </a:r>
            <a:endParaRPr lang="ja-JP" altLang="en-US" sz="1600" dirty="0" smtClean="0">
              <a:latin typeface="Consolas" pitchFamily="49" charset="0"/>
            </a:endParaRPr>
          </a:p>
        </p:txBody>
      </p:sp>
      <p:sp>
        <p:nvSpPr>
          <p:cNvPr id="41" name="角丸四角形 40"/>
          <p:cNvSpPr/>
          <p:nvPr/>
        </p:nvSpPr>
        <p:spPr>
          <a:xfrm>
            <a:off x="3214678" y="3786190"/>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fb</a:t>
            </a:r>
            <a:r>
              <a:rPr lang="en-US" altLang="ja-JP" sz="1600" dirty="0" smtClean="0">
                <a:latin typeface="Consolas" pitchFamily="49" charset="0"/>
              </a:rPr>
              <a:t>]</a:t>
            </a:r>
            <a:endParaRPr lang="ja-JP" altLang="en-US" sz="1600" dirty="0" smtClean="0">
              <a:latin typeface="Consolas" pitchFamily="49" charset="0"/>
            </a:endParaRPr>
          </a:p>
        </p:txBody>
      </p:sp>
      <p:sp>
        <p:nvSpPr>
          <p:cNvPr id="42" name="角丸四角形 41"/>
          <p:cNvSpPr/>
          <p:nvPr/>
        </p:nvSpPr>
        <p:spPr>
          <a:xfrm>
            <a:off x="4357686" y="3786190"/>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46" name="角丸四角形 45"/>
          <p:cNvSpPr/>
          <p:nvPr/>
        </p:nvSpPr>
        <p:spPr>
          <a:xfrm>
            <a:off x="2428860" y="2143116"/>
            <a:ext cx="1357322" cy="428628"/>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45" name="角丸四角形 44"/>
          <p:cNvSpPr/>
          <p:nvPr/>
        </p:nvSpPr>
        <p:spPr>
          <a:xfrm>
            <a:off x="2786050" y="2214554"/>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47" name="角丸四角形 46"/>
          <p:cNvSpPr/>
          <p:nvPr/>
        </p:nvSpPr>
        <p:spPr>
          <a:xfrm>
            <a:off x="4071934" y="2214554"/>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48" name="角丸四角形 47"/>
          <p:cNvSpPr/>
          <p:nvPr/>
        </p:nvSpPr>
        <p:spPr>
          <a:xfrm>
            <a:off x="4714876" y="2214554"/>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51" name="角丸四角形 50"/>
          <p:cNvSpPr/>
          <p:nvPr/>
        </p:nvSpPr>
        <p:spPr>
          <a:xfrm>
            <a:off x="5786446" y="2214554"/>
            <a:ext cx="85725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afb</a:t>
            </a:r>
            <a:r>
              <a:rPr kumimoji="1" lang="en-US" altLang="ja-JP" dirty="0" smtClean="0">
                <a:latin typeface="Consolas" pitchFamily="49" charset="0"/>
              </a:rPr>
              <a:t>]</a:t>
            </a:r>
            <a:endParaRPr kumimoji="1" lang="ja-JP" altLang="en-US" dirty="0">
              <a:latin typeface="Consolas" pitchFamily="49" charset="0"/>
            </a:endParaRPr>
          </a:p>
        </p:txBody>
      </p:sp>
      <p:sp>
        <p:nvSpPr>
          <p:cNvPr id="21" name="下矢印 20"/>
          <p:cNvSpPr/>
          <p:nvPr/>
        </p:nvSpPr>
        <p:spPr>
          <a:xfrm>
            <a:off x="2643174" y="1714488"/>
            <a:ext cx="1071570" cy="428628"/>
          </a:xfrm>
          <a:prstGeom prst="downArrow">
            <a:avLst>
              <a:gd name="adj1" fmla="val 77467"/>
              <a:gd name="adj2" fmla="val 63178"/>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[b]:2</a:t>
            </a:r>
            <a:endParaRPr kumimoji="1" lang="ja-JP" altLang="en-US" sz="1600" dirty="0">
              <a:latin typeface="Consolas" pitchFamily="49" charset="0"/>
            </a:endParaRPr>
          </a:p>
        </p:txBody>
      </p:sp>
      <p:sp>
        <p:nvSpPr>
          <p:cNvPr id="53" name="下矢印 52"/>
          <p:cNvSpPr/>
          <p:nvPr/>
        </p:nvSpPr>
        <p:spPr>
          <a:xfrm>
            <a:off x="4143372" y="2571744"/>
            <a:ext cx="1071570" cy="428628"/>
          </a:xfrm>
          <a:prstGeom prst="downArrow">
            <a:avLst>
              <a:gd name="adj1" fmla="val 81099"/>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]:2</a:t>
            </a:r>
            <a:endParaRPr kumimoji="1" lang="ja-JP" altLang="en-US" sz="1600" dirty="0">
              <a:latin typeface="Consolas" pitchFamily="49" charset="0"/>
            </a:endParaRPr>
          </a:p>
        </p:txBody>
      </p:sp>
      <p:sp>
        <p:nvSpPr>
          <p:cNvPr id="72" name="下矢印 71"/>
          <p:cNvSpPr/>
          <p:nvPr/>
        </p:nvSpPr>
        <p:spPr>
          <a:xfrm>
            <a:off x="428596" y="4143380"/>
            <a:ext cx="1071570" cy="428628"/>
          </a:xfrm>
          <a:prstGeom prst="downArrow">
            <a:avLst>
              <a:gd name="adj1" fmla="val 81099"/>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ab</a:t>
            </a:r>
            <a:r>
              <a:rPr lang="en-US" altLang="ja-JP" sz="1600" dirty="0" smtClean="0">
                <a:latin typeface="Consolas" pitchFamily="49" charset="0"/>
              </a:rPr>
              <a:t>]:2</a:t>
            </a:r>
            <a:endParaRPr kumimoji="1" lang="ja-JP" altLang="en-US" sz="1600" dirty="0">
              <a:latin typeface="Consolas" pitchFamily="49" charset="0"/>
            </a:endParaRPr>
          </a:p>
        </p:txBody>
      </p:sp>
      <p:sp>
        <p:nvSpPr>
          <p:cNvPr id="73" name="下矢印 72"/>
          <p:cNvSpPr/>
          <p:nvPr/>
        </p:nvSpPr>
        <p:spPr>
          <a:xfrm>
            <a:off x="1928794" y="4143380"/>
            <a:ext cx="1071570" cy="428628"/>
          </a:xfrm>
          <a:prstGeom prst="downArrow">
            <a:avLst>
              <a:gd name="adj1" fmla="val 81099"/>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[ac]:2</a:t>
            </a:r>
            <a:endParaRPr kumimoji="1" lang="ja-JP" altLang="en-US" sz="1600" dirty="0">
              <a:latin typeface="Consolas" pitchFamily="49" charset="0"/>
            </a:endParaRPr>
          </a:p>
        </p:txBody>
      </p:sp>
      <p:sp>
        <p:nvSpPr>
          <p:cNvPr id="74" name="下矢印 73"/>
          <p:cNvSpPr/>
          <p:nvPr/>
        </p:nvSpPr>
        <p:spPr>
          <a:xfrm>
            <a:off x="3428992" y="4143380"/>
            <a:ext cx="1071570" cy="428628"/>
          </a:xfrm>
          <a:prstGeom prst="downArrow">
            <a:avLst>
              <a:gd name="adj1" fmla="val 81099"/>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[ad]:2</a:t>
            </a:r>
            <a:endParaRPr kumimoji="1" lang="ja-JP" altLang="en-US" sz="1600" dirty="0">
              <a:latin typeface="Consolas" pitchFamily="49" charset="0"/>
            </a:endParaRPr>
          </a:p>
        </p:txBody>
      </p:sp>
      <p:sp>
        <p:nvSpPr>
          <p:cNvPr id="76" name="下矢印 75"/>
          <p:cNvSpPr/>
          <p:nvPr/>
        </p:nvSpPr>
        <p:spPr>
          <a:xfrm>
            <a:off x="4643438" y="4143380"/>
            <a:ext cx="857256" cy="428628"/>
          </a:xfrm>
          <a:prstGeom prst="downArrow">
            <a:avLst>
              <a:gd name="adj1" fmla="val 77467"/>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solidFill>
                  <a:schemeClr val="tx1"/>
                </a:solidFill>
                <a:latin typeface="Consolas" pitchFamily="49" charset="0"/>
              </a:rPr>
              <a:t>[</a:t>
            </a:r>
            <a:r>
              <a:rPr lang="en-US" altLang="ja-JP" sz="1600" dirty="0" err="1" smtClean="0">
                <a:solidFill>
                  <a:schemeClr val="tx1"/>
                </a:solidFill>
                <a:latin typeface="Consolas" pitchFamily="49" charset="0"/>
              </a:rPr>
              <a:t>ae</a:t>
            </a:r>
            <a:r>
              <a:rPr lang="en-US" altLang="ja-JP" sz="1600" dirty="0" smtClean="0">
                <a:solidFill>
                  <a:schemeClr val="tx1"/>
                </a:solidFill>
                <a:latin typeface="Consolas" pitchFamily="49" charset="0"/>
              </a:rPr>
              <a:t>]</a:t>
            </a:r>
            <a:endParaRPr lang="ja-JP" altLang="en-US" sz="1600" dirty="0" smtClean="0">
              <a:solidFill>
                <a:schemeClr val="tx1"/>
              </a:solidFill>
              <a:latin typeface="Consolas" pitchFamily="49" charset="0"/>
            </a:endParaRPr>
          </a:p>
        </p:txBody>
      </p:sp>
      <p:cxnSp>
        <p:nvCxnSpPr>
          <p:cNvPr id="77" name="直線コネクタ 76"/>
          <p:cNvCxnSpPr/>
          <p:nvPr/>
        </p:nvCxnSpPr>
        <p:spPr>
          <a:xfrm>
            <a:off x="4857752" y="4572008"/>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78" name="直線コネクタ 77"/>
          <p:cNvCxnSpPr/>
          <p:nvPr/>
        </p:nvCxnSpPr>
        <p:spPr>
          <a:xfrm rot="10800000" flipV="1">
            <a:off x="4857752" y="4572008"/>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79" name="下矢印 78"/>
          <p:cNvSpPr/>
          <p:nvPr/>
        </p:nvSpPr>
        <p:spPr>
          <a:xfrm>
            <a:off x="4714876" y="4286256"/>
            <a:ext cx="857256" cy="428628"/>
          </a:xfrm>
          <a:prstGeom prst="downArrow">
            <a:avLst>
              <a:gd name="adj1" fmla="val 77467"/>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600" dirty="0" smtClean="0">
                <a:solidFill>
                  <a:schemeClr val="tx1"/>
                </a:solidFill>
                <a:latin typeface="Consolas" pitchFamily="49" charset="0"/>
              </a:rPr>
              <a:t>[</a:t>
            </a:r>
            <a:r>
              <a:rPr lang="en-US" altLang="ja-JP" sz="1600" dirty="0" err="1" smtClean="0">
                <a:solidFill>
                  <a:schemeClr val="tx1"/>
                </a:solidFill>
                <a:latin typeface="Consolas" pitchFamily="49" charset="0"/>
              </a:rPr>
              <a:t>af</a:t>
            </a:r>
            <a:r>
              <a:rPr lang="en-US" altLang="ja-JP" sz="1600" dirty="0" smtClean="0">
                <a:solidFill>
                  <a:schemeClr val="tx1"/>
                </a:solidFill>
                <a:latin typeface="Consolas" pitchFamily="49" charset="0"/>
              </a:rPr>
              <a:t>]</a:t>
            </a:r>
            <a:endParaRPr lang="ja-JP" altLang="en-US" sz="1600" dirty="0" smtClean="0">
              <a:solidFill>
                <a:schemeClr val="tx1"/>
              </a:solidFill>
              <a:latin typeface="Consolas" pitchFamily="49" charset="0"/>
            </a:endParaRPr>
          </a:p>
        </p:txBody>
      </p:sp>
      <p:cxnSp>
        <p:nvCxnSpPr>
          <p:cNvPr id="80" name="直線コネクタ 79"/>
          <p:cNvCxnSpPr/>
          <p:nvPr/>
        </p:nvCxnSpPr>
        <p:spPr>
          <a:xfrm>
            <a:off x="4929190" y="4714884"/>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81" name="直線コネクタ 80"/>
          <p:cNvCxnSpPr/>
          <p:nvPr/>
        </p:nvCxnSpPr>
        <p:spPr>
          <a:xfrm rot="10800000" flipV="1">
            <a:off x="4929190" y="4714884"/>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83" name="角丸四角形 82"/>
          <p:cNvSpPr/>
          <p:nvPr/>
        </p:nvSpPr>
        <p:spPr>
          <a:xfrm>
            <a:off x="571472" y="4643446"/>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cd</a:t>
            </a:r>
            <a:r>
              <a:rPr lang="en-US" altLang="ja-JP" sz="1600" dirty="0" smtClean="0">
                <a:latin typeface="Consolas" pitchFamily="49" charset="0"/>
              </a:rPr>
              <a:t>]</a:t>
            </a:r>
            <a:endParaRPr lang="ja-JP" altLang="en-US" sz="1600" dirty="0" smtClean="0">
              <a:latin typeface="Consolas" pitchFamily="49" charset="0"/>
            </a:endParaRPr>
          </a:p>
        </p:txBody>
      </p:sp>
      <p:sp>
        <p:nvSpPr>
          <p:cNvPr id="85" name="角丸四角形 84"/>
          <p:cNvSpPr/>
          <p:nvPr/>
        </p:nvSpPr>
        <p:spPr>
          <a:xfrm>
            <a:off x="1857356" y="4643446"/>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86" name="角丸四角形 85"/>
          <p:cNvSpPr/>
          <p:nvPr/>
        </p:nvSpPr>
        <p:spPr>
          <a:xfrm>
            <a:off x="2500298" y="4643446"/>
            <a:ext cx="57150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[d]</a:t>
            </a:r>
            <a:endParaRPr lang="ja-JP" altLang="en-US" sz="1600" dirty="0" smtClean="0">
              <a:latin typeface="Consolas" pitchFamily="49" charset="0"/>
            </a:endParaRPr>
          </a:p>
        </p:txBody>
      </p:sp>
      <p:sp>
        <p:nvSpPr>
          <p:cNvPr id="87" name="角丸四角形 86"/>
          <p:cNvSpPr/>
          <p:nvPr/>
        </p:nvSpPr>
        <p:spPr>
          <a:xfrm>
            <a:off x="2000232" y="5429264"/>
            <a:ext cx="928694" cy="357190"/>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smtClean="0">
                <a:latin typeface="Consolas" pitchFamily="49" charset="0"/>
              </a:rPr>
              <a:t>φ</a:t>
            </a:r>
            <a:endParaRPr kumimoji="1" lang="ja-JP" altLang="en-US" dirty="0">
              <a:latin typeface="Consolas" pitchFamily="49" charset="0"/>
            </a:endParaRPr>
          </a:p>
        </p:txBody>
      </p:sp>
      <p:sp>
        <p:nvSpPr>
          <p:cNvPr id="88" name="下矢印 87"/>
          <p:cNvSpPr/>
          <p:nvPr/>
        </p:nvSpPr>
        <p:spPr>
          <a:xfrm>
            <a:off x="1857356" y="5000636"/>
            <a:ext cx="1214446" cy="428628"/>
          </a:xfrm>
          <a:prstGeom prst="downArrow">
            <a:avLst>
              <a:gd name="adj1" fmla="val 81099"/>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a:t>
            </a:r>
            <a:r>
              <a:rPr lang="en-US" altLang="ja-JP" sz="1600" dirty="0" err="1" smtClean="0">
                <a:latin typeface="Consolas" pitchFamily="49" charset="0"/>
              </a:rPr>
              <a:t>acd</a:t>
            </a:r>
            <a:r>
              <a:rPr lang="en-US" altLang="ja-JP" sz="1600" dirty="0" smtClean="0">
                <a:latin typeface="Consolas" pitchFamily="49" charset="0"/>
              </a:rPr>
              <a:t>]:2</a:t>
            </a:r>
            <a:endParaRPr kumimoji="1" lang="ja-JP" altLang="en-US" sz="1600" dirty="0">
              <a:latin typeface="Consolas" pitchFamily="49" charset="0"/>
            </a:endParaRPr>
          </a:p>
        </p:txBody>
      </p:sp>
      <p:sp>
        <p:nvSpPr>
          <p:cNvPr id="89" name="下矢印 88"/>
          <p:cNvSpPr/>
          <p:nvPr/>
        </p:nvSpPr>
        <p:spPr>
          <a:xfrm>
            <a:off x="6929454" y="1714488"/>
            <a:ext cx="1000132" cy="428628"/>
          </a:xfrm>
          <a:prstGeom prst="downArrow">
            <a:avLst>
              <a:gd name="adj1" fmla="val 77467"/>
              <a:gd name="adj2" fmla="val 6350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[e]:1</a:t>
            </a:r>
            <a:endParaRPr lang="ja-JP" altLang="en-US" sz="1600" dirty="0" smtClean="0">
              <a:latin typeface="Consolas" pitchFamily="49" charset="0"/>
            </a:endParaRPr>
          </a:p>
        </p:txBody>
      </p:sp>
      <p:sp>
        <p:nvSpPr>
          <p:cNvPr id="90" name="下矢印 89"/>
          <p:cNvSpPr/>
          <p:nvPr/>
        </p:nvSpPr>
        <p:spPr>
          <a:xfrm>
            <a:off x="7786710" y="1714488"/>
            <a:ext cx="990608" cy="428628"/>
          </a:xfrm>
          <a:prstGeom prst="downArrow">
            <a:avLst>
              <a:gd name="adj1" fmla="val 77467"/>
              <a:gd name="adj2" fmla="val 6350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600" dirty="0" smtClean="0">
                <a:latin typeface="Consolas" pitchFamily="49" charset="0"/>
              </a:rPr>
              <a:t>[f]:1</a:t>
            </a:r>
            <a:endParaRPr lang="ja-JP" altLang="en-US" sz="1600" dirty="0" smtClean="0">
              <a:latin typeface="Consolas" pitchFamily="49" charset="0"/>
            </a:endParaRPr>
          </a:p>
        </p:txBody>
      </p:sp>
      <p:cxnSp>
        <p:nvCxnSpPr>
          <p:cNvPr id="91" name="直線コネクタ 90"/>
          <p:cNvCxnSpPr/>
          <p:nvPr/>
        </p:nvCxnSpPr>
        <p:spPr>
          <a:xfrm>
            <a:off x="8072462" y="2143116"/>
            <a:ext cx="428628" cy="142876"/>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92" name="直線コネクタ 91"/>
          <p:cNvCxnSpPr/>
          <p:nvPr/>
        </p:nvCxnSpPr>
        <p:spPr>
          <a:xfrm rot="10800000" flipV="1">
            <a:off x="8072462" y="2143116"/>
            <a:ext cx="428628" cy="142876"/>
          </a:xfrm>
          <a:prstGeom prst="line">
            <a:avLst/>
          </a:prstGeom>
          <a:effectLst/>
        </p:spPr>
        <p:style>
          <a:lnRef idx="3">
            <a:schemeClr val="accent2"/>
          </a:lnRef>
          <a:fillRef idx="0">
            <a:schemeClr val="accent2"/>
          </a:fillRef>
          <a:effectRef idx="2">
            <a:schemeClr val="accent2"/>
          </a:effectRef>
          <a:fontRef idx="minor">
            <a:schemeClr val="tx1"/>
          </a:fontRef>
        </p:style>
      </p:cxnSp>
      <p:sp>
        <p:nvSpPr>
          <p:cNvPr id="99" name="角丸四角形 98"/>
          <p:cNvSpPr/>
          <p:nvPr/>
        </p:nvSpPr>
        <p:spPr>
          <a:xfrm>
            <a:off x="3643306" y="4643446"/>
            <a:ext cx="71438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latin typeface="Consolas" pitchFamily="49" charset="0"/>
              </a:rPr>
              <a:t>[e]</a:t>
            </a:r>
            <a:endParaRPr lang="ja-JP" altLang="en-US" sz="1600" dirty="0" smtClean="0">
              <a:latin typeface="Consolas" pitchFamily="49" charset="0"/>
            </a:endParaRPr>
          </a:p>
        </p:txBody>
      </p:sp>
      <p:sp>
        <p:nvSpPr>
          <p:cNvPr id="100" name="角丸四角形 99"/>
          <p:cNvSpPr/>
          <p:nvPr/>
        </p:nvSpPr>
        <p:spPr>
          <a:xfrm>
            <a:off x="5643570" y="2786058"/>
            <a:ext cx="3357586" cy="3571900"/>
          </a:xfrm>
          <a:prstGeom prst="roundRect">
            <a:avLst>
              <a:gd name="adj" fmla="val 6306"/>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01" name="角丸四角形 100"/>
          <p:cNvSpPr/>
          <p:nvPr/>
        </p:nvSpPr>
        <p:spPr>
          <a:xfrm>
            <a:off x="5715008" y="3714752"/>
            <a:ext cx="35719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Consolas" pitchFamily="49" charset="0"/>
            </a:endParaRPr>
          </a:p>
        </p:txBody>
      </p:sp>
      <p:sp>
        <p:nvSpPr>
          <p:cNvPr id="102" name="テキスト ボックス 101"/>
          <p:cNvSpPr txBox="1"/>
          <p:nvPr/>
        </p:nvSpPr>
        <p:spPr>
          <a:xfrm>
            <a:off x="5715008" y="2928934"/>
            <a:ext cx="3286116" cy="3416320"/>
          </a:xfrm>
          <a:prstGeom prst="rect">
            <a:avLst/>
          </a:prstGeom>
          <a:noFill/>
        </p:spPr>
        <p:txBody>
          <a:bodyPr wrap="square" rtlCol="0">
            <a:spAutoFit/>
          </a:bodyPr>
          <a:lstStyle/>
          <a:p>
            <a:r>
              <a:rPr lang="ja-JP" altLang="en-US" sz="2400" dirty="0" smtClean="0"/>
              <a:t>　</a:t>
            </a:r>
            <a:r>
              <a:rPr lang="en-US" altLang="ja-JP" sz="2400" dirty="0" smtClean="0"/>
              <a:t>:</a:t>
            </a:r>
            <a:r>
              <a:rPr lang="ja-JP" altLang="en-US" sz="2400" dirty="0" smtClean="0"/>
              <a:t>数え上げ対象の</a:t>
            </a:r>
            <a:endParaRPr lang="en-US" altLang="ja-JP" sz="2400" dirty="0" smtClean="0"/>
          </a:p>
          <a:p>
            <a:r>
              <a:rPr lang="ja-JP" altLang="en-US" sz="2400" dirty="0" smtClean="0"/>
              <a:t>　　系列の集合</a:t>
            </a:r>
            <a:endParaRPr lang="en-US" altLang="ja-JP" sz="2400" dirty="0" smtClean="0"/>
          </a:p>
          <a:p>
            <a:r>
              <a:rPr lang="ja-JP" altLang="en-US" sz="2400" dirty="0" smtClean="0"/>
              <a:t>　</a:t>
            </a:r>
            <a:r>
              <a:rPr lang="en-US" altLang="ja-JP" sz="2400" dirty="0" smtClean="0"/>
              <a:t>:</a:t>
            </a:r>
            <a:r>
              <a:rPr kumimoji="1" lang="ja-JP" altLang="en-US" sz="2400" dirty="0" smtClean="0"/>
              <a:t>系列</a:t>
            </a:r>
            <a:endParaRPr kumimoji="1" lang="en-US" altLang="ja-JP" sz="2400" dirty="0" smtClean="0"/>
          </a:p>
          <a:p>
            <a:endParaRPr lang="en-US" altLang="ja-JP" sz="2400" dirty="0" smtClean="0"/>
          </a:p>
          <a:p>
            <a:r>
              <a:rPr lang="ja-JP" altLang="en-US" sz="2400" dirty="0" smtClean="0"/>
              <a:t>　</a:t>
            </a:r>
            <a:r>
              <a:rPr lang="en-US" altLang="ja-JP" sz="2400" dirty="0" smtClean="0"/>
              <a:t>:</a:t>
            </a:r>
            <a:r>
              <a:rPr lang="ja-JP" altLang="en-US" sz="2400" dirty="0" smtClean="0"/>
              <a:t>抽出された</a:t>
            </a:r>
            <a:endParaRPr lang="en-US" altLang="ja-JP" sz="2400" dirty="0" smtClean="0"/>
          </a:p>
          <a:p>
            <a:r>
              <a:rPr lang="ja-JP" altLang="en-US" sz="2400" dirty="0" smtClean="0"/>
              <a:t>　　パターン</a:t>
            </a:r>
            <a:endParaRPr lang="en-US" altLang="ja-JP" sz="2400" dirty="0" smtClean="0"/>
          </a:p>
          <a:p>
            <a:r>
              <a:rPr lang="ja-JP" altLang="en-US" sz="2400" dirty="0" smtClean="0"/>
              <a:t>　</a:t>
            </a:r>
            <a:r>
              <a:rPr lang="en-US" altLang="ja-JP" sz="2400" dirty="0" smtClean="0"/>
              <a:t>:</a:t>
            </a:r>
            <a:r>
              <a:rPr lang="ja-JP" altLang="en-US" sz="2400" dirty="0" smtClean="0"/>
              <a:t>出現回数が閾値</a:t>
            </a:r>
            <a:r>
              <a:rPr kumimoji="1" lang="ja-JP" altLang="en-US" sz="2400" dirty="0" smtClean="0"/>
              <a:t>を　</a:t>
            </a:r>
            <a:endParaRPr kumimoji="1" lang="en-US" altLang="ja-JP" sz="2400" dirty="0" smtClean="0"/>
          </a:p>
          <a:p>
            <a:r>
              <a:rPr lang="ja-JP" altLang="en-US" sz="2400" dirty="0" smtClean="0"/>
              <a:t>　　</a:t>
            </a:r>
            <a:r>
              <a:rPr kumimoji="1" lang="ja-JP" altLang="en-US" sz="2400" dirty="0" smtClean="0"/>
              <a:t>下回ったパターン</a:t>
            </a:r>
            <a:endParaRPr kumimoji="1" lang="en-US" altLang="ja-JP" sz="2400" dirty="0" smtClean="0"/>
          </a:p>
          <a:p>
            <a:r>
              <a:rPr kumimoji="1" lang="ja-JP" altLang="en-US" sz="2400" dirty="0" smtClean="0"/>
              <a:t>*出現回数の閾値は</a:t>
            </a:r>
            <a:r>
              <a:rPr kumimoji="1" lang="en-US" altLang="ja-JP" sz="2400" dirty="0" smtClean="0"/>
              <a:t>2</a:t>
            </a:r>
            <a:endParaRPr kumimoji="1" lang="ja-JP" altLang="en-US" sz="2400" dirty="0"/>
          </a:p>
        </p:txBody>
      </p:sp>
      <p:sp>
        <p:nvSpPr>
          <p:cNvPr id="103" name="角丸四角形 102"/>
          <p:cNvSpPr/>
          <p:nvPr/>
        </p:nvSpPr>
        <p:spPr>
          <a:xfrm>
            <a:off x="5715008" y="3000372"/>
            <a:ext cx="347666" cy="285752"/>
          </a:xfrm>
          <a:prstGeom prst="roundRect">
            <a:avLst/>
          </a:prstGeom>
          <a:solidFill>
            <a:schemeClr val="bg1"/>
          </a:solidFill>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Consolas" pitchFamily="49" charset="0"/>
            </a:endParaRPr>
          </a:p>
        </p:txBody>
      </p:sp>
      <p:sp>
        <p:nvSpPr>
          <p:cNvPr id="104" name="下矢印 103"/>
          <p:cNvSpPr/>
          <p:nvPr/>
        </p:nvSpPr>
        <p:spPr>
          <a:xfrm>
            <a:off x="5715008" y="4429132"/>
            <a:ext cx="357190" cy="285752"/>
          </a:xfrm>
          <a:prstGeom prst="downArrow">
            <a:avLst>
              <a:gd name="adj1" fmla="val 53865"/>
              <a:gd name="adj2" fmla="val 5442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600" dirty="0">
              <a:latin typeface="Consolas" pitchFamily="49" charset="0"/>
            </a:endParaRPr>
          </a:p>
        </p:txBody>
      </p:sp>
      <p:sp>
        <p:nvSpPr>
          <p:cNvPr id="106" name="下矢印 105"/>
          <p:cNvSpPr/>
          <p:nvPr/>
        </p:nvSpPr>
        <p:spPr>
          <a:xfrm>
            <a:off x="5715008" y="5143512"/>
            <a:ext cx="357190" cy="285752"/>
          </a:xfrm>
          <a:prstGeom prst="downArrow">
            <a:avLst>
              <a:gd name="adj1" fmla="val 53865"/>
              <a:gd name="adj2" fmla="val 544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600" dirty="0">
              <a:latin typeface="Consolas" pitchFamily="49" charset="0"/>
            </a:endParaRPr>
          </a:p>
        </p:txBody>
      </p:sp>
      <p:sp>
        <p:nvSpPr>
          <p:cNvPr id="150" name="正方形/長方形 149"/>
          <p:cNvSpPr/>
          <p:nvPr/>
        </p:nvSpPr>
        <p:spPr>
          <a:xfrm>
            <a:off x="2000232" y="1285860"/>
            <a:ext cx="428628"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1" name="正方形/長方形 150"/>
          <p:cNvSpPr/>
          <p:nvPr/>
        </p:nvSpPr>
        <p:spPr>
          <a:xfrm>
            <a:off x="3428992" y="1285860"/>
            <a:ext cx="571504"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2" name="正方形/長方形 151"/>
          <p:cNvSpPr/>
          <p:nvPr/>
        </p:nvSpPr>
        <p:spPr>
          <a:xfrm>
            <a:off x="5286380" y="1285860"/>
            <a:ext cx="285752"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3" name="正方形/長方形 152"/>
          <p:cNvSpPr/>
          <p:nvPr/>
        </p:nvSpPr>
        <p:spPr>
          <a:xfrm>
            <a:off x="6786578" y="1285860"/>
            <a:ext cx="285752" cy="4286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1000"/>
                                        <p:tgtEl>
                                          <p:spTgt spid="21"/>
                                        </p:tgtEl>
                                      </p:cBhvr>
                                    </p:animEffect>
                                    <p:anim calcmode="lin" valueType="num">
                                      <p:cBhvr>
                                        <p:cTn id="13" dur="1000" fill="hold"/>
                                        <p:tgtEl>
                                          <p:spTgt spid="21"/>
                                        </p:tgtEl>
                                        <p:attrNameLst>
                                          <p:attrName>ppt_x</p:attrName>
                                        </p:attrNameLst>
                                      </p:cBhvr>
                                      <p:tavLst>
                                        <p:tav tm="0">
                                          <p:val>
                                            <p:strVal val="#ppt_x"/>
                                          </p:val>
                                        </p:tav>
                                        <p:tav tm="100000">
                                          <p:val>
                                            <p:strVal val="#ppt_x"/>
                                          </p:val>
                                        </p:tav>
                                      </p:tavLst>
                                    </p:anim>
                                    <p:anim calcmode="lin" valueType="num">
                                      <p:cBhvr>
                                        <p:cTn id="14" dur="1000" fill="hold"/>
                                        <p:tgtEl>
                                          <p:spTgt spid="21"/>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1000"/>
                                        <p:tgtEl>
                                          <p:spTgt spid="22"/>
                                        </p:tgtEl>
                                      </p:cBhvr>
                                    </p:animEffect>
                                    <p:anim calcmode="lin" valueType="num">
                                      <p:cBhvr>
                                        <p:cTn id="18" dur="1000" fill="hold"/>
                                        <p:tgtEl>
                                          <p:spTgt spid="22"/>
                                        </p:tgtEl>
                                        <p:attrNameLst>
                                          <p:attrName>ppt_x</p:attrName>
                                        </p:attrNameLst>
                                      </p:cBhvr>
                                      <p:tavLst>
                                        <p:tav tm="0">
                                          <p:val>
                                            <p:strVal val="#ppt_x"/>
                                          </p:val>
                                        </p:tav>
                                        <p:tav tm="100000">
                                          <p:val>
                                            <p:strVal val="#ppt_x"/>
                                          </p:val>
                                        </p:tav>
                                      </p:tavLst>
                                    </p:anim>
                                    <p:anim calcmode="lin" valueType="num">
                                      <p:cBhvr>
                                        <p:cTn id="19" dur="1000" fill="hold"/>
                                        <p:tgtEl>
                                          <p:spTgt spid="22"/>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1000"/>
                                        <p:tgtEl>
                                          <p:spTgt spid="23"/>
                                        </p:tgtEl>
                                      </p:cBhvr>
                                    </p:animEffect>
                                    <p:anim calcmode="lin" valueType="num">
                                      <p:cBhvr>
                                        <p:cTn id="23" dur="1000" fill="hold"/>
                                        <p:tgtEl>
                                          <p:spTgt spid="23"/>
                                        </p:tgtEl>
                                        <p:attrNameLst>
                                          <p:attrName>ppt_x</p:attrName>
                                        </p:attrNameLst>
                                      </p:cBhvr>
                                      <p:tavLst>
                                        <p:tav tm="0">
                                          <p:val>
                                            <p:strVal val="#ppt_x"/>
                                          </p:val>
                                        </p:tav>
                                        <p:tav tm="100000">
                                          <p:val>
                                            <p:strVal val="#ppt_x"/>
                                          </p:val>
                                        </p:tav>
                                      </p:tavLst>
                                    </p:anim>
                                    <p:anim calcmode="lin" valueType="num">
                                      <p:cBhvr>
                                        <p:cTn id="24" dur="1000" fill="hold"/>
                                        <p:tgtEl>
                                          <p:spTgt spid="23"/>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89"/>
                                        </p:tgtEl>
                                        <p:attrNameLst>
                                          <p:attrName>style.visibility</p:attrName>
                                        </p:attrNameLst>
                                      </p:cBhvr>
                                      <p:to>
                                        <p:strVal val="visible"/>
                                      </p:to>
                                    </p:set>
                                    <p:animEffect transition="in" filter="fade">
                                      <p:cBhvr>
                                        <p:cTn id="27" dur="1000"/>
                                        <p:tgtEl>
                                          <p:spTgt spid="89"/>
                                        </p:tgtEl>
                                      </p:cBhvr>
                                    </p:animEffect>
                                    <p:anim calcmode="lin" valueType="num">
                                      <p:cBhvr>
                                        <p:cTn id="28" dur="1000" fill="hold"/>
                                        <p:tgtEl>
                                          <p:spTgt spid="89"/>
                                        </p:tgtEl>
                                        <p:attrNameLst>
                                          <p:attrName>ppt_x</p:attrName>
                                        </p:attrNameLst>
                                      </p:cBhvr>
                                      <p:tavLst>
                                        <p:tav tm="0">
                                          <p:val>
                                            <p:strVal val="#ppt_x"/>
                                          </p:val>
                                        </p:tav>
                                        <p:tav tm="100000">
                                          <p:val>
                                            <p:strVal val="#ppt_x"/>
                                          </p:val>
                                        </p:tav>
                                      </p:tavLst>
                                    </p:anim>
                                    <p:anim calcmode="lin" valueType="num">
                                      <p:cBhvr>
                                        <p:cTn id="29" dur="1000" fill="hold"/>
                                        <p:tgtEl>
                                          <p:spTgt spid="89"/>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90"/>
                                        </p:tgtEl>
                                        <p:attrNameLst>
                                          <p:attrName>style.visibility</p:attrName>
                                        </p:attrNameLst>
                                      </p:cBhvr>
                                      <p:to>
                                        <p:strVal val="visible"/>
                                      </p:to>
                                    </p:set>
                                    <p:animEffect transition="in" filter="fade">
                                      <p:cBhvr>
                                        <p:cTn id="32" dur="1000"/>
                                        <p:tgtEl>
                                          <p:spTgt spid="90"/>
                                        </p:tgtEl>
                                      </p:cBhvr>
                                    </p:animEffect>
                                    <p:anim calcmode="lin" valueType="num">
                                      <p:cBhvr>
                                        <p:cTn id="33" dur="1000" fill="hold"/>
                                        <p:tgtEl>
                                          <p:spTgt spid="90"/>
                                        </p:tgtEl>
                                        <p:attrNameLst>
                                          <p:attrName>ppt_x</p:attrName>
                                        </p:attrNameLst>
                                      </p:cBhvr>
                                      <p:tavLst>
                                        <p:tav tm="0">
                                          <p:val>
                                            <p:strVal val="#ppt_x"/>
                                          </p:val>
                                        </p:tav>
                                        <p:tav tm="100000">
                                          <p:val>
                                            <p:strVal val="#ppt_x"/>
                                          </p:val>
                                        </p:tav>
                                      </p:tavLst>
                                    </p:anim>
                                    <p:anim calcmode="lin" valueType="num">
                                      <p:cBhvr>
                                        <p:cTn id="34" dur="1000" fill="hold"/>
                                        <p:tgtEl>
                                          <p:spTgt spid="9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mph" presetSubtype="2" fill="hold" grpId="1" nodeType="clickEffect">
                                  <p:stCondLst>
                                    <p:cond delay="0"/>
                                  </p:stCondLst>
                                  <p:childTnLst>
                                    <p:animClr clrSpc="rgb">
                                      <p:cBhvr>
                                        <p:cTn id="38" dur="2000" fill="hold"/>
                                        <p:tgtEl>
                                          <p:spTgt spid="89"/>
                                        </p:tgtEl>
                                        <p:attrNameLst>
                                          <p:attrName>fillcolor</p:attrName>
                                        </p:attrNameLst>
                                      </p:cBhvr>
                                      <p:to>
                                        <a:schemeClr val="accent2"/>
                                      </p:to>
                                    </p:animClr>
                                    <p:set>
                                      <p:cBhvr>
                                        <p:cTn id="39" dur="2000" fill="hold"/>
                                        <p:tgtEl>
                                          <p:spTgt spid="89"/>
                                        </p:tgtEl>
                                        <p:attrNameLst>
                                          <p:attrName>fill.type</p:attrName>
                                        </p:attrNameLst>
                                      </p:cBhvr>
                                      <p:to>
                                        <p:strVal val="solid"/>
                                      </p:to>
                                    </p:set>
                                    <p:set>
                                      <p:cBhvr>
                                        <p:cTn id="40" dur="2000" fill="hold"/>
                                        <p:tgtEl>
                                          <p:spTgt spid="89"/>
                                        </p:tgtEl>
                                        <p:attrNameLst>
                                          <p:attrName>fill.on</p:attrName>
                                        </p:attrNameLst>
                                      </p:cBhvr>
                                      <p:to>
                                        <p:strVal val="true"/>
                                      </p:to>
                                    </p:set>
                                  </p:childTnLst>
                                </p:cTn>
                              </p:par>
                              <p:par>
                                <p:cTn id="41" presetID="1" presetClass="emph" presetSubtype="2" fill="hold" grpId="1" nodeType="withEffect">
                                  <p:stCondLst>
                                    <p:cond delay="0"/>
                                  </p:stCondLst>
                                  <p:childTnLst>
                                    <p:animClr clrSpc="rgb">
                                      <p:cBhvr>
                                        <p:cTn id="42" dur="2000" fill="hold"/>
                                        <p:tgtEl>
                                          <p:spTgt spid="90"/>
                                        </p:tgtEl>
                                        <p:attrNameLst>
                                          <p:attrName>fillcolor</p:attrName>
                                        </p:attrNameLst>
                                      </p:cBhvr>
                                      <p:to>
                                        <a:schemeClr val="accent2"/>
                                      </p:to>
                                    </p:animClr>
                                    <p:set>
                                      <p:cBhvr>
                                        <p:cTn id="43" dur="2000" fill="hold"/>
                                        <p:tgtEl>
                                          <p:spTgt spid="90"/>
                                        </p:tgtEl>
                                        <p:attrNameLst>
                                          <p:attrName>fill.type</p:attrName>
                                        </p:attrNameLst>
                                      </p:cBhvr>
                                      <p:to>
                                        <p:strVal val="solid"/>
                                      </p:to>
                                    </p:set>
                                    <p:set>
                                      <p:cBhvr>
                                        <p:cTn id="44" dur="2000" fill="hold"/>
                                        <p:tgtEl>
                                          <p:spTgt spid="90"/>
                                        </p:tgtEl>
                                        <p:attrNameLst>
                                          <p:attrName>fill.on</p:attrName>
                                        </p:attrNameLst>
                                      </p:cBhvr>
                                      <p:to>
                                        <p:strVal val="true"/>
                                      </p:to>
                                    </p:set>
                                  </p:childTnLst>
                                </p:cTn>
                              </p:par>
                              <p:par>
                                <p:cTn id="45" presetID="7" presetClass="emph" presetSubtype="2" fill="hold" nodeType="withEffect">
                                  <p:stCondLst>
                                    <p:cond delay="0"/>
                                  </p:stCondLst>
                                  <p:childTnLst>
                                    <p:animClr clrSpc="rgb">
                                      <p:cBhvr>
                                        <p:cTn id="46" dur="2000" fill="hold"/>
                                        <p:tgtEl>
                                          <p:spTgt spid="89"/>
                                        </p:tgtEl>
                                        <p:attrNameLst>
                                          <p:attrName>stroke.color</p:attrName>
                                        </p:attrNameLst>
                                      </p:cBhvr>
                                      <p:to>
                                        <a:srgbClr val="883230"/>
                                      </p:to>
                                    </p:animClr>
                                    <p:set>
                                      <p:cBhvr>
                                        <p:cTn id="47" dur="2000" fill="hold"/>
                                        <p:tgtEl>
                                          <p:spTgt spid="89"/>
                                        </p:tgtEl>
                                        <p:attrNameLst>
                                          <p:attrName>stroke.on</p:attrName>
                                        </p:attrNameLst>
                                      </p:cBhvr>
                                      <p:to>
                                        <p:strVal val="true"/>
                                      </p:to>
                                    </p:set>
                                  </p:childTnLst>
                                </p:cTn>
                              </p:par>
                              <p:par>
                                <p:cTn id="48" presetID="7" presetClass="emph" presetSubtype="2" fill="hold" nodeType="withEffect">
                                  <p:stCondLst>
                                    <p:cond delay="0"/>
                                  </p:stCondLst>
                                  <p:childTnLst>
                                    <p:animClr clrSpc="rgb">
                                      <p:cBhvr>
                                        <p:cTn id="49" dur="2000" fill="hold"/>
                                        <p:tgtEl>
                                          <p:spTgt spid="90"/>
                                        </p:tgtEl>
                                        <p:attrNameLst>
                                          <p:attrName>stroke.color</p:attrName>
                                        </p:attrNameLst>
                                      </p:cBhvr>
                                      <p:to>
                                        <a:srgbClr val="883230"/>
                                      </p:to>
                                    </p:animClr>
                                    <p:set>
                                      <p:cBhvr>
                                        <p:cTn id="50" dur="2000" fill="hold"/>
                                        <p:tgtEl>
                                          <p:spTgt spid="90"/>
                                        </p:tgtEl>
                                        <p:attrNameLst>
                                          <p:attrName>stroke.on</p:attrName>
                                        </p:attrNameLst>
                                      </p:cBhvr>
                                      <p:to>
                                        <p:strVal val="true"/>
                                      </p:to>
                                    </p:set>
                                  </p:childTnLst>
                                </p:cTn>
                              </p:par>
                              <p:par>
                                <p:cTn id="51" presetID="9" presetClass="entr" presetSubtype="0" fill="hold" nodeType="withEffect">
                                  <p:stCondLst>
                                    <p:cond delay="0"/>
                                  </p:stCondLst>
                                  <p:childTnLst>
                                    <p:set>
                                      <p:cBhvr>
                                        <p:cTn id="52" dur="1" fill="hold">
                                          <p:stCondLst>
                                            <p:cond delay="0"/>
                                          </p:stCondLst>
                                        </p:cTn>
                                        <p:tgtEl>
                                          <p:spTgt spid="93"/>
                                        </p:tgtEl>
                                        <p:attrNameLst>
                                          <p:attrName>style.visibility</p:attrName>
                                        </p:attrNameLst>
                                      </p:cBhvr>
                                      <p:to>
                                        <p:strVal val="visible"/>
                                      </p:to>
                                    </p:set>
                                    <p:animEffect transition="in" filter="dissolve">
                                      <p:cBhvr>
                                        <p:cTn id="53" dur="500"/>
                                        <p:tgtEl>
                                          <p:spTgt spid="93"/>
                                        </p:tgtEl>
                                      </p:cBhvr>
                                    </p:animEffect>
                                  </p:childTnLst>
                                </p:cTn>
                              </p:par>
                              <p:par>
                                <p:cTn id="54" presetID="9" presetClass="entr" presetSubtype="0" fill="hold" nodeType="withEffect">
                                  <p:stCondLst>
                                    <p:cond delay="0"/>
                                  </p:stCondLst>
                                  <p:childTnLst>
                                    <p:set>
                                      <p:cBhvr>
                                        <p:cTn id="55" dur="1" fill="hold">
                                          <p:stCondLst>
                                            <p:cond delay="0"/>
                                          </p:stCondLst>
                                        </p:cTn>
                                        <p:tgtEl>
                                          <p:spTgt spid="94"/>
                                        </p:tgtEl>
                                        <p:attrNameLst>
                                          <p:attrName>style.visibility</p:attrName>
                                        </p:attrNameLst>
                                      </p:cBhvr>
                                      <p:to>
                                        <p:strVal val="visible"/>
                                      </p:to>
                                    </p:set>
                                    <p:animEffect transition="in" filter="dissolve">
                                      <p:cBhvr>
                                        <p:cTn id="56" dur="500"/>
                                        <p:tgtEl>
                                          <p:spTgt spid="94"/>
                                        </p:tgtEl>
                                      </p:cBhvr>
                                    </p:animEffect>
                                  </p:childTnLst>
                                </p:cTn>
                              </p:par>
                              <p:par>
                                <p:cTn id="57" presetID="9" presetClass="entr" presetSubtype="0" fill="hold" nodeType="withEffect">
                                  <p:stCondLst>
                                    <p:cond delay="0"/>
                                  </p:stCondLst>
                                  <p:childTnLst>
                                    <p:set>
                                      <p:cBhvr>
                                        <p:cTn id="58" dur="1" fill="hold">
                                          <p:stCondLst>
                                            <p:cond delay="0"/>
                                          </p:stCondLst>
                                        </p:cTn>
                                        <p:tgtEl>
                                          <p:spTgt spid="91"/>
                                        </p:tgtEl>
                                        <p:attrNameLst>
                                          <p:attrName>style.visibility</p:attrName>
                                        </p:attrNameLst>
                                      </p:cBhvr>
                                      <p:to>
                                        <p:strVal val="visible"/>
                                      </p:to>
                                    </p:set>
                                    <p:animEffect transition="in" filter="dissolve">
                                      <p:cBhvr>
                                        <p:cTn id="59" dur="500"/>
                                        <p:tgtEl>
                                          <p:spTgt spid="91"/>
                                        </p:tgtEl>
                                      </p:cBhvr>
                                    </p:animEffect>
                                  </p:childTnLst>
                                </p:cTn>
                              </p:par>
                              <p:par>
                                <p:cTn id="60" presetID="9" presetClass="entr" presetSubtype="0" fill="hold" nodeType="withEffect">
                                  <p:stCondLst>
                                    <p:cond delay="0"/>
                                  </p:stCondLst>
                                  <p:childTnLst>
                                    <p:set>
                                      <p:cBhvr>
                                        <p:cTn id="61" dur="1" fill="hold">
                                          <p:stCondLst>
                                            <p:cond delay="0"/>
                                          </p:stCondLst>
                                        </p:cTn>
                                        <p:tgtEl>
                                          <p:spTgt spid="92"/>
                                        </p:tgtEl>
                                        <p:attrNameLst>
                                          <p:attrName>style.visibility</p:attrName>
                                        </p:attrNameLst>
                                      </p:cBhvr>
                                      <p:to>
                                        <p:strVal val="visible"/>
                                      </p:to>
                                    </p:set>
                                    <p:animEffect transition="in" filter="dissolve">
                                      <p:cBhvr>
                                        <p:cTn id="62" dur="500"/>
                                        <p:tgtEl>
                                          <p:spTgt spid="92"/>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3" nodeType="clickEffect">
                                  <p:stCondLst>
                                    <p:cond delay="0"/>
                                  </p:stCondLst>
                                  <p:childTnLst>
                                    <p:set>
                                      <p:cBhvr>
                                        <p:cTn id="66" dur="1" fill="hold">
                                          <p:stCondLst>
                                            <p:cond delay="0"/>
                                          </p:stCondLst>
                                        </p:cTn>
                                        <p:tgtEl>
                                          <p:spTgt spid="150"/>
                                        </p:tgtEl>
                                        <p:attrNameLst>
                                          <p:attrName>style.visibility</p:attrName>
                                        </p:attrNameLst>
                                      </p:cBhvr>
                                      <p:to>
                                        <p:strVal val="visible"/>
                                      </p:to>
                                    </p:set>
                                    <p:animEffect transition="in" filter="dissolve">
                                      <p:cBhvr>
                                        <p:cTn id="67" dur="500"/>
                                        <p:tgtEl>
                                          <p:spTgt spid="150"/>
                                        </p:tgtEl>
                                      </p:cBhvr>
                                    </p:animEffect>
                                  </p:childTnLst>
                                </p:cTn>
                              </p:par>
                              <p:par>
                                <p:cTn id="68" presetID="9" presetClass="entr" presetSubtype="0" fill="hold" grpId="3" nodeType="withEffect">
                                  <p:stCondLst>
                                    <p:cond delay="0"/>
                                  </p:stCondLst>
                                  <p:childTnLst>
                                    <p:set>
                                      <p:cBhvr>
                                        <p:cTn id="69" dur="1" fill="hold">
                                          <p:stCondLst>
                                            <p:cond delay="0"/>
                                          </p:stCondLst>
                                        </p:cTn>
                                        <p:tgtEl>
                                          <p:spTgt spid="151"/>
                                        </p:tgtEl>
                                        <p:attrNameLst>
                                          <p:attrName>style.visibility</p:attrName>
                                        </p:attrNameLst>
                                      </p:cBhvr>
                                      <p:to>
                                        <p:strVal val="visible"/>
                                      </p:to>
                                    </p:set>
                                    <p:animEffect transition="in" filter="dissolve">
                                      <p:cBhvr>
                                        <p:cTn id="70" dur="500"/>
                                        <p:tgtEl>
                                          <p:spTgt spid="151"/>
                                        </p:tgtEl>
                                      </p:cBhvr>
                                    </p:animEffect>
                                  </p:childTnLst>
                                </p:cTn>
                              </p:par>
                              <p:par>
                                <p:cTn id="71" presetID="9" presetClass="entr" presetSubtype="0" fill="hold" grpId="3" nodeType="withEffect">
                                  <p:stCondLst>
                                    <p:cond delay="0"/>
                                  </p:stCondLst>
                                  <p:childTnLst>
                                    <p:set>
                                      <p:cBhvr>
                                        <p:cTn id="72" dur="1" fill="hold">
                                          <p:stCondLst>
                                            <p:cond delay="0"/>
                                          </p:stCondLst>
                                        </p:cTn>
                                        <p:tgtEl>
                                          <p:spTgt spid="152"/>
                                        </p:tgtEl>
                                        <p:attrNameLst>
                                          <p:attrName>style.visibility</p:attrName>
                                        </p:attrNameLst>
                                      </p:cBhvr>
                                      <p:to>
                                        <p:strVal val="visible"/>
                                      </p:to>
                                    </p:set>
                                    <p:animEffect transition="in" filter="dissolve">
                                      <p:cBhvr>
                                        <p:cTn id="73" dur="500"/>
                                        <p:tgtEl>
                                          <p:spTgt spid="152"/>
                                        </p:tgtEl>
                                      </p:cBhvr>
                                    </p:animEffect>
                                  </p:childTnLst>
                                </p:cTn>
                              </p:par>
                              <p:par>
                                <p:cTn id="74" presetID="9" presetClass="entr" presetSubtype="0" fill="hold" grpId="3" nodeType="withEffect">
                                  <p:stCondLst>
                                    <p:cond delay="0"/>
                                  </p:stCondLst>
                                  <p:childTnLst>
                                    <p:set>
                                      <p:cBhvr>
                                        <p:cTn id="75" dur="1" fill="hold">
                                          <p:stCondLst>
                                            <p:cond delay="0"/>
                                          </p:stCondLst>
                                        </p:cTn>
                                        <p:tgtEl>
                                          <p:spTgt spid="153"/>
                                        </p:tgtEl>
                                        <p:attrNameLst>
                                          <p:attrName>style.visibility</p:attrName>
                                        </p:attrNameLst>
                                      </p:cBhvr>
                                      <p:to>
                                        <p:strVal val="visible"/>
                                      </p:to>
                                    </p:set>
                                    <p:animEffect transition="in" filter="dissolve">
                                      <p:cBhvr>
                                        <p:cTn id="76" dur="500"/>
                                        <p:tgtEl>
                                          <p:spTgt spid="153"/>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fade">
                                      <p:cBhvr>
                                        <p:cTn id="81" dur="2000"/>
                                        <p:tgtEl>
                                          <p:spTgt spid="43"/>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fade">
                                      <p:cBhvr>
                                        <p:cTn id="84" dur="2000"/>
                                        <p:tgtEl>
                                          <p:spTgt spid="39"/>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fade">
                                      <p:cBhvr>
                                        <p:cTn id="87" dur="2000"/>
                                        <p:tgtEl>
                                          <p:spTgt spid="40"/>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41"/>
                                        </p:tgtEl>
                                        <p:attrNameLst>
                                          <p:attrName>style.visibility</p:attrName>
                                        </p:attrNameLst>
                                      </p:cBhvr>
                                      <p:to>
                                        <p:strVal val="visible"/>
                                      </p:to>
                                    </p:set>
                                    <p:animEffect transition="in" filter="fade">
                                      <p:cBhvr>
                                        <p:cTn id="90" dur="2000"/>
                                        <p:tgtEl>
                                          <p:spTgt spid="41"/>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42"/>
                                        </p:tgtEl>
                                        <p:attrNameLst>
                                          <p:attrName>style.visibility</p:attrName>
                                        </p:attrNameLst>
                                      </p:cBhvr>
                                      <p:to>
                                        <p:strVal val="visible"/>
                                      </p:to>
                                    </p:set>
                                    <p:animEffect transition="in" filter="fade">
                                      <p:cBhvr>
                                        <p:cTn id="93" dur="2000"/>
                                        <p:tgtEl>
                                          <p:spTgt spid="42"/>
                                        </p:tgtEl>
                                      </p:cBhvr>
                                    </p:animEffect>
                                  </p:childTnLst>
                                </p:cTn>
                              </p:par>
                              <p:par>
                                <p:cTn id="94" presetID="0" presetClass="path" presetSubtype="0" accel="50000" decel="50000" fill="hold" grpId="1" nodeType="withEffect">
                                  <p:stCondLst>
                                    <p:cond delay="0"/>
                                  </p:stCondLst>
                                  <p:childTnLst>
                                    <p:animMotion origin="layout" path="M 2.5E-6 2.77556E-17 L -0.14375 0.35486 " pathEditMode="relative" rAng="0" ptsTypes="AA">
                                      <p:cBhvr>
                                        <p:cTn id="95" dur="2000" fill="hold"/>
                                        <p:tgtEl>
                                          <p:spTgt spid="150"/>
                                        </p:tgtEl>
                                        <p:attrNameLst>
                                          <p:attrName>ppt_x</p:attrName>
                                          <p:attrName>ppt_y</p:attrName>
                                        </p:attrNameLst>
                                      </p:cBhvr>
                                      <p:rCtr x="-72" y="177"/>
                                    </p:animMotion>
                                  </p:childTnLst>
                                </p:cTn>
                              </p:par>
                              <p:par>
                                <p:cTn id="96" presetID="56" presetClass="path" presetSubtype="0" accel="50000" decel="50000" fill="hold" grpId="1" nodeType="withEffect">
                                  <p:stCondLst>
                                    <p:cond delay="0"/>
                                  </p:stCondLst>
                                  <p:childTnLst>
                                    <p:animMotion origin="layout" path="M 0 2.77556E-17 L -0.15816 0.35486 " pathEditMode="relative" rAng="0" ptsTypes="AA">
                                      <p:cBhvr>
                                        <p:cTn id="97" dur="2000" fill="hold"/>
                                        <p:tgtEl>
                                          <p:spTgt spid="151"/>
                                        </p:tgtEl>
                                        <p:attrNameLst>
                                          <p:attrName>ppt_x</p:attrName>
                                          <p:attrName>ppt_y</p:attrName>
                                        </p:attrNameLst>
                                      </p:cBhvr>
                                      <p:rCtr x="-79" y="177"/>
                                    </p:animMotion>
                                  </p:childTnLst>
                                </p:cTn>
                              </p:par>
                              <p:par>
                                <p:cTn id="98" presetID="0" presetClass="path" presetSubtype="0" accel="50000" decel="50000" fill="hold" grpId="1" nodeType="withEffect">
                                  <p:stCondLst>
                                    <p:cond delay="0"/>
                                  </p:stCondLst>
                                  <p:childTnLst>
                                    <p:animMotion origin="layout" path="M 1.11022E-16 2.77556E-17 L -0.20399 0.35486 " pathEditMode="relative" rAng="0" ptsTypes="AA">
                                      <p:cBhvr>
                                        <p:cTn id="99" dur="2000" fill="hold"/>
                                        <p:tgtEl>
                                          <p:spTgt spid="152"/>
                                        </p:tgtEl>
                                        <p:attrNameLst>
                                          <p:attrName>ppt_x</p:attrName>
                                          <p:attrName>ppt_y</p:attrName>
                                        </p:attrNameLst>
                                      </p:cBhvr>
                                      <p:rCtr x="-102" y="177"/>
                                    </p:animMotion>
                                  </p:childTnLst>
                                </p:cTn>
                              </p:par>
                              <p:par>
                                <p:cTn id="100" presetID="0" presetClass="path" presetSubtype="0" accel="50000" decel="50000" fill="hold" grpId="1" nodeType="withEffect">
                                  <p:stCondLst>
                                    <p:cond delay="0"/>
                                  </p:stCondLst>
                                  <p:childTnLst>
                                    <p:animMotion origin="layout" path="M 0 0 L -0.23628 0.35717 " pathEditMode="relative" ptsTypes="AA">
                                      <p:cBhvr>
                                        <p:cTn id="101" dur="2000" fill="hold"/>
                                        <p:tgtEl>
                                          <p:spTgt spid="153"/>
                                        </p:tgtEl>
                                        <p:attrNameLst>
                                          <p:attrName>ppt_x</p:attrName>
                                          <p:attrName>ppt_y</p:attrName>
                                        </p:attrNameLst>
                                      </p:cBhvr>
                                    </p:animMotion>
                                  </p:childTnLst>
                                </p:cTn>
                              </p:par>
                              <p:par>
                                <p:cTn id="102" presetID="10" presetClass="exit" presetSubtype="0" fill="hold" grpId="2" nodeType="withEffect">
                                  <p:stCondLst>
                                    <p:cond delay="0"/>
                                  </p:stCondLst>
                                  <p:childTnLst>
                                    <p:animEffect transition="out" filter="fade">
                                      <p:cBhvr>
                                        <p:cTn id="103" dur="5000"/>
                                        <p:tgtEl>
                                          <p:spTgt spid="150"/>
                                        </p:tgtEl>
                                      </p:cBhvr>
                                    </p:animEffect>
                                    <p:set>
                                      <p:cBhvr>
                                        <p:cTn id="104" dur="1" fill="hold">
                                          <p:stCondLst>
                                            <p:cond delay="4999"/>
                                          </p:stCondLst>
                                        </p:cTn>
                                        <p:tgtEl>
                                          <p:spTgt spid="150"/>
                                        </p:tgtEl>
                                        <p:attrNameLst>
                                          <p:attrName>style.visibility</p:attrName>
                                        </p:attrNameLst>
                                      </p:cBhvr>
                                      <p:to>
                                        <p:strVal val="hidden"/>
                                      </p:to>
                                    </p:set>
                                  </p:childTnLst>
                                </p:cTn>
                              </p:par>
                              <p:par>
                                <p:cTn id="105" presetID="10" presetClass="exit" presetSubtype="0" fill="hold" grpId="2" nodeType="withEffect">
                                  <p:stCondLst>
                                    <p:cond delay="0"/>
                                  </p:stCondLst>
                                  <p:childTnLst>
                                    <p:animEffect transition="out" filter="fade">
                                      <p:cBhvr>
                                        <p:cTn id="106" dur="5000"/>
                                        <p:tgtEl>
                                          <p:spTgt spid="151"/>
                                        </p:tgtEl>
                                      </p:cBhvr>
                                    </p:animEffect>
                                    <p:set>
                                      <p:cBhvr>
                                        <p:cTn id="107" dur="1" fill="hold">
                                          <p:stCondLst>
                                            <p:cond delay="4999"/>
                                          </p:stCondLst>
                                        </p:cTn>
                                        <p:tgtEl>
                                          <p:spTgt spid="151"/>
                                        </p:tgtEl>
                                        <p:attrNameLst>
                                          <p:attrName>style.visibility</p:attrName>
                                        </p:attrNameLst>
                                      </p:cBhvr>
                                      <p:to>
                                        <p:strVal val="hidden"/>
                                      </p:to>
                                    </p:set>
                                  </p:childTnLst>
                                </p:cTn>
                              </p:par>
                              <p:par>
                                <p:cTn id="108" presetID="10" presetClass="exit" presetSubtype="0" fill="hold" grpId="2" nodeType="withEffect">
                                  <p:stCondLst>
                                    <p:cond delay="0"/>
                                  </p:stCondLst>
                                  <p:childTnLst>
                                    <p:animEffect transition="out" filter="fade">
                                      <p:cBhvr>
                                        <p:cTn id="109" dur="5000"/>
                                        <p:tgtEl>
                                          <p:spTgt spid="152"/>
                                        </p:tgtEl>
                                      </p:cBhvr>
                                    </p:animEffect>
                                    <p:set>
                                      <p:cBhvr>
                                        <p:cTn id="110" dur="1" fill="hold">
                                          <p:stCondLst>
                                            <p:cond delay="4999"/>
                                          </p:stCondLst>
                                        </p:cTn>
                                        <p:tgtEl>
                                          <p:spTgt spid="152"/>
                                        </p:tgtEl>
                                        <p:attrNameLst>
                                          <p:attrName>style.visibility</p:attrName>
                                        </p:attrNameLst>
                                      </p:cBhvr>
                                      <p:to>
                                        <p:strVal val="hidden"/>
                                      </p:to>
                                    </p:set>
                                  </p:childTnLst>
                                </p:cTn>
                              </p:par>
                              <p:par>
                                <p:cTn id="111" presetID="10" presetClass="exit" presetSubtype="0" fill="hold" grpId="2" nodeType="withEffect">
                                  <p:stCondLst>
                                    <p:cond delay="0"/>
                                  </p:stCondLst>
                                  <p:childTnLst>
                                    <p:animEffect transition="out" filter="fade">
                                      <p:cBhvr>
                                        <p:cTn id="112" dur="5000"/>
                                        <p:tgtEl>
                                          <p:spTgt spid="153"/>
                                        </p:tgtEl>
                                      </p:cBhvr>
                                    </p:animEffect>
                                    <p:set>
                                      <p:cBhvr>
                                        <p:cTn id="113" dur="1" fill="hold">
                                          <p:stCondLst>
                                            <p:cond delay="4999"/>
                                          </p:stCondLst>
                                        </p:cTn>
                                        <p:tgtEl>
                                          <p:spTgt spid="153"/>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72"/>
                                        </p:tgtEl>
                                        <p:attrNameLst>
                                          <p:attrName>style.visibility</p:attrName>
                                        </p:attrNameLst>
                                      </p:cBhvr>
                                      <p:to>
                                        <p:strVal val="visible"/>
                                      </p:to>
                                    </p:set>
                                    <p:animEffect transition="in" filter="fade">
                                      <p:cBhvr>
                                        <p:cTn id="118" dur="1000"/>
                                        <p:tgtEl>
                                          <p:spTgt spid="72"/>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73"/>
                                        </p:tgtEl>
                                        <p:attrNameLst>
                                          <p:attrName>style.visibility</p:attrName>
                                        </p:attrNameLst>
                                      </p:cBhvr>
                                      <p:to>
                                        <p:strVal val="visible"/>
                                      </p:to>
                                    </p:set>
                                    <p:animEffect transition="in" filter="fade">
                                      <p:cBhvr>
                                        <p:cTn id="121" dur="1000"/>
                                        <p:tgtEl>
                                          <p:spTgt spid="73"/>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74"/>
                                        </p:tgtEl>
                                        <p:attrNameLst>
                                          <p:attrName>style.visibility</p:attrName>
                                        </p:attrNameLst>
                                      </p:cBhvr>
                                      <p:to>
                                        <p:strVal val="visible"/>
                                      </p:to>
                                    </p:set>
                                    <p:animEffect transition="in" filter="fade">
                                      <p:cBhvr>
                                        <p:cTn id="124" dur="1000"/>
                                        <p:tgtEl>
                                          <p:spTgt spid="74"/>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76"/>
                                        </p:tgtEl>
                                        <p:attrNameLst>
                                          <p:attrName>style.visibility</p:attrName>
                                        </p:attrNameLst>
                                      </p:cBhvr>
                                      <p:to>
                                        <p:strVal val="visible"/>
                                      </p:to>
                                    </p:set>
                                    <p:animEffect transition="in" filter="fade">
                                      <p:cBhvr>
                                        <p:cTn id="127" dur="1000"/>
                                        <p:tgtEl>
                                          <p:spTgt spid="76"/>
                                        </p:tgtEl>
                                      </p:cBhvr>
                                    </p:animEffect>
                                  </p:childTnLst>
                                </p:cTn>
                              </p:par>
                              <p:par>
                                <p:cTn id="128" presetID="10" presetClass="entr" presetSubtype="0" fill="hold" nodeType="withEffect">
                                  <p:stCondLst>
                                    <p:cond delay="0"/>
                                  </p:stCondLst>
                                  <p:childTnLst>
                                    <p:set>
                                      <p:cBhvr>
                                        <p:cTn id="129" dur="1" fill="hold">
                                          <p:stCondLst>
                                            <p:cond delay="0"/>
                                          </p:stCondLst>
                                        </p:cTn>
                                        <p:tgtEl>
                                          <p:spTgt spid="77"/>
                                        </p:tgtEl>
                                        <p:attrNameLst>
                                          <p:attrName>style.visibility</p:attrName>
                                        </p:attrNameLst>
                                      </p:cBhvr>
                                      <p:to>
                                        <p:strVal val="visible"/>
                                      </p:to>
                                    </p:set>
                                    <p:animEffect transition="in" filter="fade">
                                      <p:cBhvr>
                                        <p:cTn id="130" dur="1000"/>
                                        <p:tgtEl>
                                          <p:spTgt spid="77"/>
                                        </p:tgtEl>
                                      </p:cBhvr>
                                    </p:animEffect>
                                  </p:childTnLst>
                                </p:cTn>
                              </p:par>
                              <p:par>
                                <p:cTn id="131" presetID="10" presetClass="entr" presetSubtype="0" fill="hold" nodeType="withEffect">
                                  <p:stCondLst>
                                    <p:cond delay="0"/>
                                  </p:stCondLst>
                                  <p:childTnLst>
                                    <p:set>
                                      <p:cBhvr>
                                        <p:cTn id="132" dur="1" fill="hold">
                                          <p:stCondLst>
                                            <p:cond delay="0"/>
                                          </p:stCondLst>
                                        </p:cTn>
                                        <p:tgtEl>
                                          <p:spTgt spid="78"/>
                                        </p:tgtEl>
                                        <p:attrNameLst>
                                          <p:attrName>style.visibility</p:attrName>
                                        </p:attrNameLst>
                                      </p:cBhvr>
                                      <p:to>
                                        <p:strVal val="visible"/>
                                      </p:to>
                                    </p:set>
                                    <p:animEffect transition="in" filter="fade">
                                      <p:cBhvr>
                                        <p:cTn id="133" dur="1000"/>
                                        <p:tgtEl>
                                          <p:spTgt spid="78"/>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79"/>
                                        </p:tgtEl>
                                        <p:attrNameLst>
                                          <p:attrName>style.visibility</p:attrName>
                                        </p:attrNameLst>
                                      </p:cBhvr>
                                      <p:to>
                                        <p:strVal val="visible"/>
                                      </p:to>
                                    </p:set>
                                    <p:animEffect transition="in" filter="fade">
                                      <p:cBhvr>
                                        <p:cTn id="136" dur="1000"/>
                                        <p:tgtEl>
                                          <p:spTgt spid="79"/>
                                        </p:tgtEl>
                                      </p:cBhvr>
                                    </p:animEffect>
                                  </p:childTnLst>
                                </p:cTn>
                              </p:par>
                              <p:par>
                                <p:cTn id="137" presetID="10" presetClass="entr" presetSubtype="0" fill="hold" nodeType="withEffect">
                                  <p:stCondLst>
                                    <p:cond delay="0"/>
                                  </p:stCondLst>
                                  <p:childTnLst>
                                    <p:set>
                                      <p:cBhvr>
                                        <p:cTn id="138" dur="1" fill="hold">
                                          <p:stCondLst>
                                            <p:cond delay="0"/>
                                          </p:stCondLst>
                                        </p:cTn>
                                        <p:tgtEl>
                                          <p:spTgt spid="80"/>
                                        </p:tgtEl>
                                        <p:attrNameLst>
                                          <p:attrName>style.visibility</p:attrName>
                                        </p:attrNameLst>
                                      </p:cBhvr>
                                      <p:to>
                                        <p:strVal val="visible"/>
                                      </p:to>
                                    </p:set>
                                    <p:animEffect transition="in" filter="fade">
                                      <p:cBhvr>
                                        <p:cTn id="139" dur="1000"/>
                                        <p:tgtEl>
                                          <p:spTgt spid="80"/>
                                        </p:tgtEl>
                                      </p:cBhvr>
                                    </p:animEffect>
                                  </p:childTnLst>
                                </p:cTn>
                              </p:par>
                              <p:par>
                                <p:cTn id="140" presetID="10" presetClass="entr" presetSubtype="0" fill="hold" nodeType="withEffect">
                                  <p:stCondLst>
                                    <p:cond delay="0"/>
                                  </p:stCondLst>
                                  <p:childTnLst>
                                    <p:set>
                                      <p:cBhvr>
                                        <p:cTn id="141" dur="1" fill="hold">
                                          <p:stCondLst>
                                            <p:cond delay="0"/>
                                          </p:stCondLst>
                                        </p:cTn>
                                        <p:tgtEl>
                                          <p:spTgt spid="81"/>
                                        </p:tgtEl>
                                        <p:attrNameLst>
                                          <p:attrName>style.visibility</p:attrName>
                                        </p:attrNameLst>
                                      </p:cBhvr>
                                      <p:to>
                                        <p:strVal val="visible"/>
                                      </p:to>
                                    </p:set>
                                    <p:animEffect transition="in" filter="fade">
                                      <p:cBhvr>
                                        <p:cTn id="142" dur="1000"/>
                                        <p:tgtEl>
                                          <p:spTgt spid="81"/>
                                        </p:tgtEl>
                                      </p:cBhvr>
                                    </p:animEffect>
                                  </p:childTnLst>
                                </p:cTn>
                              </p:par>
                            </p:childTnLst>
                          </p:cTn>
                        </p:par>
                        <p:par>
                          <p:cTn id="143" fill="hold">
                            <p:stCondLst>
                              <p:cond delay="1000"/>
                            </p:stCondLst>
                            <p:childTnLst>
                              <p:par>
                                <p:cTn id="144" presetID="10" presetClass="entr" presetSubtype="0" fill="hold" grpId="0" nodeType="afterEffect">
                                  <p:stCondLst>
                                    <p:cond delay="0"/>
                                  </p:stCondLst>
                                  <p:childTnLst>
                                    <p:set>
                                      <p:cBhvr>
                                        <p:cTn id="145" dur="1" fill="hold">
                                          <p:stCondLst>
                                            <p:cond delay="0"/>
                                          </p:stCondLst>
                                        </p:cTn>
                                        <p:tgtEl>
                                          <p:spTgt spid="98"/>
                                        </p:tgtEl>
                                        <p:attrNameLst>
                                          <p:attrName>style.visibility</p:attrName>
                                        </p:attrNameLst>
                                      </p:cBhvr>
                                      <p:to>
                                        <p:strVal val="visible"/>
                                      </p:to>
                                    </p:set>
                                    <p:animEffect transition="in" filter="fade">
                                      <p:cBhvr>
                                        <p:cTn id="146" dur="1000"/>
                                        <p:tgtEl>
                                          <p:spTgt spid="98"/>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84"/>
                                        </p:tgtEl>
                                        <p:attrNameLst>
                                          <p:attrName>style.visibility</p:attrName>
                                        </p:attrNameLst>
                                      </p:cBhvr>
                                      <p:to>
                                        <p:strVal val="visible"/>
                                      </p:to>
                                    </p:set>
                                    <p:animEffect transition="in" filter="fade">
                                      <p:cBhvr>
                                        <p:cTn id="149" dur="1000"/>
                                        <p:tgtEl>
                                          <p:spTgt spid="84"/>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82"/>
                                        </p:tgtEl>
                                        <p:attrNameLst>
                                          <p:attrName>style.visibility</p:attrName>
                                        </p:attrNameLst>
                                      </p:cBhvr>
                                      <p:to>
                                        <p:strVal val="visible"/>
                                      </p:to>
                                    </p:set>
                                    <p:animEffect transition="in" filter="fade">
                                      <p:cBhvr>
                                        <p:cTn id="152" dur="1000"/>
                                        <p:tgtEl>
                                          <p:spTgt spid="82"/>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83"/>
                                        </p:tgtEl>
                                        <p:attrNameLst>
                                          <p:attrName>style.visibility</p:attrName>
                                        </p:attrNameLst>
                                      </p:cBhvr>
                                      <p:to>
                                        <p:strVal val="visible"/>
                                      </p:to>
                                    </p:set>
                                    <p:animEffect transition="in" filter="fade">
                                      <p:cBhvr>
                                        <p:cTn id="155" dur="1000"/>
                                        <p:tgtEl>
                                          <p:spTgt spid="83"/>
                                        </p:tgtEl>
                                      </p:cBhvr>
                                    </p:animEffect>
                                  </p:childTnLst>
                                </p:cTn>
                              </p:par>
                              <p:par>
                                <p:cTn id="156" presetID="10" presetClass="entr" presetSubtype="0" fill="hold" grpId="0" nodeType="withEffect">
                                  <p:stCondLst>
                                    <p:cond delay="0"/>
                                  </p:stCondLst>
                                  <p:childTnLst>
                                    <p:set>
                                      <p:cBhvr>
                                        <p:cTn id="157" dur="1" fill="hold">
                                          <p:stCondLst>
                                            <p:cond delay="0"/>
                                          </p:stCondLst>
                                        </p:cTn>
                                        <p:tgtEl>
                                          <p:spTgt spid="85"/>
                                        </p:tgtEl>
                                        <p:attrNameLst>
                                          <p:attrName>style.visibility</p:attrName>
                                        </p:attrNameLst>
                                      </p:cBhvr>
                                      <p:to>
                                        <p:strVal val="visible"/>
                                      </p:to>
                                    </p:set>
                                    <p:animEffect transition="in" filter="fade">
                                      <p:cBhvr>
                                        <p:cTn id="158" dur="1000"/>
                                        <p:tgtEl>
                                          <p:spTgt spid="85"/>
                                        </p:tgtEl>
                                      </p:cBhvr>
                                    </p:animEffect>
                                  </p:childTnLst>
                                </p:cTn>
                              </p:par>
                              <p:par>
                                <p:cTn id="159" presetID="10" presetClass="entr" presetSubtype="0" fill="hold" grpId="0" nodeType="withEffect">
                                  <p:stCondLst>
                                    <p:cond delay="0"/>
                                  </p:stCondLst>
                                  <p:childTnLst>
                                    <p:set>
                                      <p:cBhvr>
                                        <p:cTn id="160" dur="1" fill="hold">
                                          <p:stCondLst>
                                            <p:cond delay="0"/>
                                          </p:stCondLst>
                                        </p:cTn>
                                        <p:tgtEl>
                                          <p:spTgt spid="86"/>
                                        </p:tgtEl>
                                        <p:attrNameLst>
                                          <p:attrName>style.visibility</p:attrName>
                                        </p:attrNameLst>
                                      </p:cBhvr>
                                      <p:to>
                                        <p:strVal val="visible"/>
                                      </p:to>
                                    </p:set>
                                    <p:animEffect transition="in" filter="fade">
                                      <p:cBhvr>
                                        <p:cTn id="161" dur="1000"/>
                                        <p:tgtEl>
                                          <p:spTgt spid="86"/>
                                        </p:tgtEl>
                                      </p:cBhvr>
                                    </p:animEffect>
                                  </p:childTnLst>
                                </p:cTn>
                              </p:par>
                              <p:par>
                                <p:cTn id="162" presetID="10" presetClass="entr" presetSubtype="0" fill="hold" grpId="0" nodeType="withEffect">
                                  <p:stCondLst>
                                    <p:cond delay="0"/>
                                  </p:stCondLst>
                                  <p:childTnLst>
                                    <p:set>
                                      <p:cBhvr>
                                        <p:cTn id="163" dur="1" fill="hold">
                                          <p:stCondLst>
                                            <p:cond delay="0"/>
                                          </p:stCondLst>
                                        </p:cTn>
                                        <p:tgtEl>
                                          <p:spTgt spid="99"/>
                                        </p:tgtEl>
                                        <p:attrNameLst>
                                          <p:attrName>style.visibility</p:attrName>
                                        </p:attrNameLst>
                                      </p:cBhvr>
                                      <p:to>
                                        <p:strVal val="visible"/>
                                      </p:to>
                                    </p:set>
                                    <p:animEffect transition="in" filter="fade">
                                      <p:cBhvr>
                                        <p:cTn id="164" dur="1000"/>
                                        <p:tgtEl>
                                          <p:spTgt spid="99"/>
                                        </p:tgtEl>
                                      </p:cBhvr>
                                    </p:animEffect>
                                  </p:childTnLst>
                                </p:cTn>
                              </p:par>
                            </p:childTnLst>
                          </p:cTn>
                        </p:par>
                      </p:childTnLst>
                    </p:cTn>
                  </p:par>
                  <p:par>
                    <p:cTn id="165" fill="hold">
                      <p:stCondLst>
                        <p:cond delay="indefinite"/>
                      </p:stCondLst>
                      <p:childTnLst>
                        <p:par>
                          <p:cTn id="166" fill="hold">
                            <p:stCondLst>
                              <p:cond delay="0"/>
                            </p:stCondLst>
                            <p:childTnLst>
                              <p:par>
                                <p:cTn id="167" presetID="10" presetClass="entr" presetSubtype="0" fill="hold" grpId="0" nodeType="clickEffect">
                                  <p:stCondLst>
                                    <p:cond delay="0"/>
                                  </p:stCondLst>
                                  <p:childTnLst>
                                    <p:set>
                                      <p:cBhvr>
                                        <p:cTn id="168" dur="1" fill="hold">
                                          <p:stCondLst>
                                            <p:cond delay="0"/>
                                          </p:stCondLst>
                                        </p:cTn>
                                        <p:tgtEl>
                                          <p:spTgt spid="87"/>
                                        </p:tgtEl>
                                        <p:attrNameLst>
                                          <p:attrName>style.visibility</p:attrName>
                                        </p:attrNameLst>
                                      </p:cBhvr>
                                      <p:to>
                                        <p:strVal val="visible"/>
                                      </p:to>
                                    </p:set>
                                    <p:animEffect transition="in" filter="fade">
                                      <p:cBhvr>
                                        <p:cTn id="169" dur="1000"/>
                                        <p:tgtEl>
                                          <p:spTgt spid="87"/>
                                        </p:tgtEl>
                                      </p:cBhvr>
                                    </p:animEffect>
                                  </p:childTnLst>
                                </p:cTn>
                              </p:par>
                              <p:par>
                                <p:cTn id="170" presetID="10" presetClass="entr" presetSubtype="0" fill="hold" grpId="0" nodeType="withEffect">
                                  <p:stCondLst>
                                    <p:cond delay="0"/>
                                  </p:stCondLst>
                                  <p:childTnLst>
                                    <p:set>
                                      <p:cBhvr>
                                        <p:cTn id="171" dur="1" fill="hold">
                                          <p:stCondLst>
                                            <p:cond delay="0"/>
                                          </p:stCondLst>
                                        </p:cTn>
                                        <p:tgtEl>
                                          <p:spTgt spid="88"/>
                                        </p:tgtEl>
                                        <p:attrNameLst>
                                          <p:attrName>style.visibility</p:attrName>
                                        </p:attrNameLst>
                                      </p:cBhvr>
                                      <p:to>
                                        <p:strVal val="visible"/>
                                      </p:to>
                                    </p:set>
                                    <p:animEffect transition="in" filter="fade">
                                      <p:cBhvr>
                                        <p:cTn id="172" dur="1000"/>
                                        <p:tgtEl>
                                          <p:spTgt spid="88"/>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71"/>
                                        </p:tgtEl>
                                        <p:attrNameLst>
                                          <p:attrName>style.visibility</p:attrName>
                                        </p:attrNameLst>
                                      </p:cBhvr>
                                      <p:to>
                                        <p:strVal val="visible"/>
                                      </p:to>
                                    </p:set>
                                    <p:animEffect transition="in" filter="fade">
                                      <p:cBhvr>
                                        <p:cTn id="177" dur="500"/>
                                        <p:tgtEl>
                                          <p:spTgt spid="71"/>
                                        </p:tgtEl>
                                      </p:cBhvr>
                                    </p:animEffect>
                                  </p:childTnLst>
                                </p:cTn>
                              </p:par>
                              <p:par>
                                <p:cTn id="178" presetID="10" presetClass="entr" presetSubtype="0" fill="hold" grpId="0" nodeType="withEffect">
                                  <p:stCondLst>
                                    <p:cond delay="0"/>
                                  </p:stCondLst>
                                  <p:childTnLst>
                                    <p:set>
                                      <p:cBhvr>
                                        <p:cTn id="179" dur="1" fill="hold">
                                          <p:stCondLst>
                                            <p:cond delay="0"/>
                                          </p:stCondLst>
                                        </p:cTn>
                                        <p:tgtEl>
                                          <p:spTgt spid="53"/>
                                        </p:tgtEl>
                                        <p:attrNameLst>
                                          <p:attrName>style.visibility</p:attrName>
                                        </p:attrNameLst>
                                      </p:cBhvr>
                                      <p:to>
                                        <p:strVal val="visible"/>
                                      </p:to>
                                    </p:set>
                                    <p:animEffect transition="in" filter="fade">
                                      <p:cBhvr>
                                        <p:cTn id="180" dur="500"/>
                                        <p:tgtEl>
                                          <p:spTgt spid="53"/>
                                        </p:tgtEl>
                                      </p:cBhvr>
                                    </p:animEffect>
                                  </p:childTnLst>
                                </p:cTn>
                              </p:par>
                              <p:par>
                                <p:cTn id="181" presetID="10" presetClass="entr" presetSubtype="0" fill="hold" grpId="0" nodeType="withEffect">
                                  <p:stCondLst>
                                    <p:cond delay="0"/>
                                  </p:stCondLst>
                                  <p:childTnLst>
                                    <p:set>
                                      <p:cBhvr>
                                        <p:cTn id="182" dur="1" fill="hold">
                                          <p:stCondLst>
                                            <p:cond delay="0"/>
                                          </p:stCondLst>
                                        </p:cTn>
                                        <p:tgtEl>
                                          <p:spTgt spid="46"/>
                                        </p:tgtEl>
                                        <p:attrNameLst>
                                          <p:attrName>style.visibility</p:attrName>
                                        </p:attrNameLst>
                                      </p:cBhvr>
                                      <p:to>
                                        <p:strVal val="visible"/>
                                      </p:to>
                                    </p:set>
                                    <p:animEffect transition="in" filter="fade">
                                      <p:cBhvr>
                                        <p:cTn id="183" dur="500"/>
                                        <p:tgtEl>
                                          <p:spTgt spid="46"/>
                                        </p:tgtEl>
                                      </p:cBhvr>
                                    </p:animEffect>
                                  </p:childTnLst>
                                </p:cTn>
                              </p:par>
                              <p:par>
                                <p:cTn id="184" presetID="10" presetClass="entr" presetSubtype="0" fill="hold" grpId="0" nodeType="withEffect">
                                  <p:stCondLst>
                                    <p:cond delay="0"/>
                                  </p:stCondLst>
                                  <p:childTnLst>
                                    <p:set>
                                      <p:cBhvr>
                                        <p:cTn id="185" dur="1" fill="hold">
                                          <p:stCondLst>
                                            <p:cond delay="0"/>
                                          </p:stCondLst>
                                        </p:cTn>
                                        <p:tgtEl>
                                          <p:spTgt spid="45"/>
                                        </p:tgtEl>
                                        <p:attrNameLst>
                                          <p:attrName>style.visibility</p:attrName>
                                        </p:attrNameLst>
                                      </p:cBhvr>
                                      <p:to>
                                        <p:strVal val="visible"/>
                                      </p:to>
                                    </p:set>
                                    <p:animEffect transition="in" filter="fade">
                                      <p:cBhvr>
                                        <p:cTn id="186" dur="500"/>
                                        <p:tgtEl>
                                          <p:spTgt spid="45"/>
                                        </p:tgtEl>
                                      </p:cBhvr>
                                    </p:animEffect>
                                  </p:childTnLst>
                                </p:cTn>
                              </p:par>
                              <p:par>
                                <p:cTn id="187" presetID="10" presetClass="entr" presetSubtype="0" fill="hold" grpId="0" nodeType="withEffect">
                                  <p:stCondLst>
                                    <p:cond delay="0"/>
                                  </p:stCondLst>
                                  <p:childTnLst>
                                    <p:set>
                                      <p:cBhvr>
                                        <p:cTn id="188" dur="1" fill="hold">
                                          <p:stCondLst>
                                            <p:cond delay="0"/>
                                          </p:stCondLst>
                                        </p:cTn>
                                        <p:tgtEl>
                                          <p:spTgt spid="47"/>
                                        </p:tgtEl>
                                        <p:attrNameLst>
                                          <p:attrName>style.visibility</p:attrName>
                                        </p:attrNameLst>
                                      </p:cBhvr>
                                      <p:to>
                                        <p:strVal val="visible"/>
                                      </p:to>
                                    </p:set>
                                    <p:animEffect transition="in" filter="fade">
                                      <p:cBhvr>
                                        <p:cTn id="189" dur="500"/>
                                        <p:tgtEl>
                                          <p:spTgt spid="47"/>
                                        </p:tgtEl>
                                      </p:cBhvr>
                                    </p:animEffect>
                                  </p:childTnLst>
                                </p:cTn>
                              </p:par>
                              <p:par>
                                <p:cTn id="190" presetID="10" presetClass="entr" presetSubtype="0" fill="hold" grpId="0" nodeType="withEffect">
                                  <p:stCondLst>
                                    <p:cond delay="0"/>
                                  </p:stCondLst>
                                  <p:childTnLst>
                                    <p:set>
                                      <p:cBhvr>
                                        <p:cTn id="191" dur="1" fill="hold">
                                          <p:stCondLst>
                                            <p:cond delay="0"/>
                                          </p:stCondLst>
                                        </p:cTn>
                                        <p:tgtEl>
                                          <p:spTgt spid="49"/>
                                        </p:tgtEl>
                                        <p:attrNameLst>
                                          <p:attrName>style.visibility</p:attrName>
                                        </p:attrNameLst>
                                      </p:cBhvr>
                                      <p:to>
                                        <p:strVal val="visible"/>
                                      </p:to>
                                    </p:set>
                                    <p:animEffect transition="in" filter="fade">
                                      <p:cBhvr>
                                        <p:cTn id="192" dur="500"/>
                                        <p:tgtEl>
                                          <p:spTgt spid="49"/>
                                        </p:tgtEl>
                                      </p:cBhvr>
                                    </p:animEffect>
                                  </p:childTnLst>
                                </p:cTn>
                              </p:par>
                              <p:par>
                                <p:cTn id="193" presetID="10" presetClass="entr" presetSubtype="0" fill="hold" grpId="0" nodeType="withEffect">
                                  <p:stCondLst>
                                    <p:cond delay="0"/>
                                  </p:stCondLst>
                                  <p:childTnLst>
                                    <p:set>
                                      <p:cBhvr>
                                        <p:cTn id="194" dur="1" fill="hold">
                                          <p:stCondLst>
                                            <p:cond delay="0"/>
                                          </p:stCondLst>
                                        </p:cTn>
                                        <p:tgtEl>
                                          <p:spTgt spid="48"/>
                                        </p:tgtEl>
                                        <p:attrNameLst>
                                          <p:attrName>style.visibility</p:attrName>
                                        </p:attrNameLst>
                                      </p:cBhvr>
                                      <p:to>
                                        <p:strVal val="visible"/>
                                      </p:to>
                                    </p:set>
                                    <p:animEffect transition="in" filter="fade">
                                      <p:cBhvr>
                                        <p:cTn id="195" dur="500"/>
                                        <p:tgtEl>
                                          <p:spTgt spid="48"/>
                                        </p:tgtEl>
                                      </p:cBhvr>
                                    </p:animEffect>
                                  </p:childTnLst>
                                </p:cTn>
                              </p:par>
                              <p:par>
                                <p:cTn id="196" presetID="10" presetClass="entr" presetSubtype="0" fill="hold" grpId="0" nodeType="withEffect">
                                  <p:stCondLst>
                                    <p:cond delay="0"/>
                                  </p:stCondLst>
                                  <p:childTnLst>
                                    <p:set>
                                      <p:cBhvr>
                                        <p:cTn id="197" dur="1" fill="hold">
                                          <p:stCondLst>
                                            <p:cond delay="0"/>
                                          </p:stCondLst>
                                        </p:cTn>
                                        <p:tgtEl>
                                          <p:spTgt spid="52"/>
                                        </p:tgtEl>
                                        <p:attrNameLst>
                                          <p:attrName>style.visibility</p:attrName>
                                        </p:attrNameLst>
                                      </p:cBhvr>
                                      <p:to>
                                        <p:strVal val="visible"/>
                                      </p:to>
                                    </p:set>
                                    <p:animEffect transition="in" filter="fade">
                                      <p:cBhvr>
                                        <p:cTn id="198" dur="500"/>
                                        <p:tgtEl>
                                          <p:spTgt spid="52"/>
                                        </p:tgtEl>
                                      </p:cBhvr>
                                    </p:animEffect>
                                  </p:childTnLst>
                                </p:cTn>
                              </p:par>
                              <p:par>
                                <p:cTn id="199" presetID="10" presetClass="entr" presetSubtype="0" fill="hold" grpId="0" nodeType="withEffect">
                                  <p:stCondLst>
                                    <p:cond delay="0"/>
                                  </p:stCondLst>
                                  <p:childTnLst>
                                    <p:set>
                                      <p:cBhvr>
                                        <p:cTn id="200" dur="1" fill="hold">
                                          <p:stCondLst>
                                            <p:cond delay="0"/>
                                          </p:stCondLst>
                                        </p:cTn>
                                        <p:tgtEl>
                                          <p:spTgt spid="51"/>
                                        </p:tgtEl>
                                        <p:attrNameLst>
                                          <p:attrName>style.visibility</p:attrName>
                                        </p:attrNameLst>
                                      </p:cBhvr>
                                      <p:to>
                                        <p:strVal val="visible"/>
                                      </p:to>
                                    </p:set>
                                    <p:animEffect transition="in" filter="fade">
                                      <p:cBhvr>
                                        <p:cTn id="201"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animBg="1"/>
      <p:bldP spid="84" grpId="0" animBg="1"/>
      <p:bldP spid="82" grpId="0" animBg="1"/>
      <p:bldP spid="71" grpId="0" animBg="1"/>
      <p:bldP spid="52" grpId="0" animBg="1"/>
      <p:bldP spid="49" grpId="0" animBg="1"/>
      <p:bldP spid="43" grpId="0" animBg="1"/>
      <p:bldP spid="20" grpId="0" animBg="1"/>
      <p:bldP spid="22" grpId="0" animBg="1"/>
      <p:bldP spid="23" grpId="0" animBg="1"/>
      <p:bldP spid="39" grpId="0" animBg="1"/>
      <p:bldP spid="40" grpId="0" animBg="1"/>
      <p:bldP spid="41" grpId="0" animBg="1"/>
      <p:bldP spid="42" grpId="0" animBg="1"/>
      <p:bldP spid="46" grpId="0" animBg="1"/>
      <p:bldP spid="45" grpId="0" animBg="1"/>
      <p:bldP spid="47" grpId="0" animBg="1"/>
      <p:bldP spid="48" grpId="0" animBg="1"/>
      <p:bldP spid="51" grpId="0" animBg="1"/>
      <p:bldP spid="21" grpId="0" animBg="1"/>
      <p:bldP spid="53" grpId="0" animBg="1"/>
      <p:bldP spid="72" grpId="0" animBg="1"/>
      <p:bldP spid="73" grpId="0" animBg="1"/>
      <p:bldP spid="74" grpId="0" animBg="1"/>
      <p:bldP spid="76" grpId="0" animBg="1"/>
      <p:bldP spid="79" grpId="0" animBg="1"/>
      <p:bldP spid="83" grpId="0" animBg="1"/>
      <p:bldP spid="85" grpId="0" animBg="1"/>
      <p:bldP spid="86" grpId="0" animBg="1"/>
      <p:bldP spid="87" grpId="0" animBg="1"/>
      <p:bldP spid="88" grpId="0" animBg="1"/>
      <p:bldP spid="89" grpId="0" animBg="1"/>
      <p:bldP spid="89" grpId="1" animBg="1"/>
      <p:bldP spid="90" grpId="0" animBg="1"/>
      <p:bldP spid="90" grpId="1" animBg="1"/>
      <p:bldP spid="99" grpId="0" animBg="1"/>
      <p:bldP spid="150" grpId="1" animBg="1"/>
      <p:bldP spid="150" grpId="2" animBg="1"/>
      <p:bldP spid="150" grpId="3" animBg="1"/>
      <p:bldP spid="151" grpId="1" animBg="1"/>
      <p:bldP spid="151" grpId="2" animBg="1"/>
      <p:bldP spid="151" grpId="3" animBg="1"/>
      <p:bldP spid="152" grpId="1" animBg="1"/>
      <p:bldP spid="152" grpId="2" animBg="1"/>
      <p:bldP spid="152" grpId="3" animBg="1"/>
      <p:bldP spid="153" grpId="1" animBg="1"/>
      <p:bldP spid="153" grpId="2" animBg="1"/>
      <p:bldP spid="153" grpId="3" animBg="1"/>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作成したツール</a:t>
            </a:r>
            <a:r>
              <a:rPr lang="en-US" altLang="ja-JP" dirty="0" smtClean="0"/>
              <a:t>(2/2)</a:t>
            </a:r>
            <a:endParaRPr kumimoji="1" lang="ja-JP" altLang="en-US" dirty="0"/>
          </a:p>
        </p:txBody>
      </p:sp>
      <p:pic>
        <p:nvPicPr>
          <p:cNvPr id="5" name="コンテンツ プレースホルダ 4" descr="ss.png"/>
          <p:cNvPicPr>
            <a:picLocks noGrp="1" noChangeAspect="1"/>
          </p:cNvPicPr>
          <p:nvPr>
            <p:ph idx="1"/>
          </p:nvPr>
        </p:nvPicPr>
        <p:blipFill>
          <a:blip r:embed="rId3"/>
          <a:stretch>
            <a:fillRect/>
          </a:stretch>
        </p:blipFill>
        <p:spPr>
          <a:xfrm>
            <a:off x="785786" y="1178316"/>
            <a:ext cx="7572913" cy="5679684"/>
          </a:xfrm>
        </p:spPr>
      </p:pic>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29</a:t>
            </a:fld>
            <a:endParaRPr kumimoji="1" lang="ja-JP" altLang="en-US"/>
          </a:p>
        </p:txBody>
      </p:sp>
      <p:pic>
        <p:nvPicPr>
          <p:cNvPr id="10" name="コンテンツ プレースホルダ 4" descr="ss.png"/>
          <p:cNvPicPr>
            <a:picLocks noChangeAspect="1"/>
          </p:cNvPicPr>
          <p:nvPr/>
        </p:nvPicPr>
        <p:blipFill>
          <a:blip r:embed="rId3"/>
          <a:stretch>
            <a:fillRect/>
          </a:stretch>
        </p:blipFill>
        <p:spPr>
          <a:xfrm>
            <a:off x="938186" y="1330716"/>
            <a:ext cx="7572913" cy="5679684"/>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目次</a:t>
            </a:r>
            <a:endParaRPr kumimoji="1" lang="ja-JP" altLang="en-US"/>
          </a:p>
        </p:txBody>
      </p:sp>
      <p:sp>
        <p:nvSpPr>
          <p:cNvPr id="3" name="コンテンツ プレースホルダ 2"/>
          <p:cNvSpPr>
            <a:spLocks noGrp="1"/>
          </p:cNvSpPr>
          <p:nvPr>
            <p:ph idx="1"/>
          </p:nvPr>
        </p:nvSpPr>
        <p:spPr/>
        <p:txBody>
          <a:bodyPr/>
          <a:lstStyle/>
          <a:p>
            <a:r>
              <a:rPr kumimoji="1" lang="ja-JP" altLang="en-US" dirty="0" smtClean="0"/>
              <a:t>背景</a:t>
            </a:r>
            <a:endParaRPr lang="en-US" altLang="ja-JP" dirty="0" smtClean="0"/>
          </a:p>
          <a:p>
            <a:pPr lvl="1"/>
            <a:r>
              <a:rPr kumimoji="1" lang="ja-JP" altLang="en-US" dirty="0" smtClean="0"/>
              <a:t>メソッド呼び出しパターン</a:t>
            </a:r>
            <a:endParaRPr kumimoji="1" lang="en-US" altLang="ja-JP" dirty="0" smtClean="0"/>
          </a:p>
          <a:p>
            <a:pPr lvl="1"/>
            <a:r>
              <a:rPr kumimoji="1" lang="ja-JP" altLang="en-US" dirty="0" smtClean="0"/>
              <a:t>シーケンシャルパターンマイニング</a:t>
            </a:r>
            <a:endParaRPr kumimoji="1" lang="en-US" altLang="ja-JP" dirty="0" smtClean="0"/>
          </a:p>
          <a:p>
            <a:pPr lvl="1"/>
            <a:r>
              <a:rPr lang="ja-JP" altLang="en-US" dirty="0" smtClean="0"/>
              <a:t>パターン違反</a:t>
            </a:r>
            <a:endParaRPr lang="en-US" altLang="ja-JP" dirty="0" smtClean="0"/>
          </a:p>
          <a:p>
            <a:r>
              <a:rPr lang="ja-JP" altLang="en-US" dirty="0" smtClean="0"/>
              <a:t>提案手法</a:t>
            </a:r>
            <a:endParaRPr lang="en-US" altLang="ja-JP" dirty="0" smtClean="0"/>
          </a:p>
          <a:p>
            <a:pPr lvl="1"/>
            <a:r>
              <a:rPr lang="ja-JP" altLang="en-US" dirty="0" smtClean="0"/>
              <a:t>オブジェクト指向言語に適用する際の問題点とその解決方法</a:t>
            </a:r>
            <a:endParaRPr lang="en-US" altLang="ja-JP" dirty="0" smtClean="0"/>
          </a:p>
          <a:p>
            <a:r>
              <a:rPr lang="ja-JP" altLang="en-US" dirty="0" smtClean="0"/>
              <a:t>実験</a:t>
            </a:r>
            <a:endParaRPr lang="en-US" altLang="ja-JP" dirty="0" smtClean="0"/>
          </a:p>
          <a:p>
            <a:pPr lvl="1"/>
            <a:r>
              <a:rPr lang="ja-JP" altLang="en-US" dirty="0" smtClean="0"/>
              <a:t>提案手法と既存手法の比較</a:t>
            </a:r>
            <a:endParaRPr lang="en-US" altLang="ja-JP" dirty="0" smtClean="0"/>
          </a:p>
          <a:p>
            <a:r>
              <a:rPr lang="ja-JP" altLang="en-US" dirty="0" smtClean="0"/>
              <a:t>まとめ</a:t>
            </a:r>
            <a:endParaRPr lang="en-US" altLang="ja-JP" dirty="0" smtClean="0"/>
          </a:p>
          <a:p>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3</a:t>
            </a:fld>
            <a:endParaRPr kumimoji="1" lang="ja-JP" altLang="en-US"/>
          </a:p>
        </p:txBody>
      </p:sp>
      <p:sp>
        <p:nvSpPr>
          <p:cNvPr id="5" name="角丸四角形 4"/>
          <p:cNvSpPr/>
          <p:nvPr/>
        </p:nvSpPr>
        <p:spPr>
          <a:xfrm>
            <a:off x="285720" y="1357298"/>
            <a:ext cx="8572560" cy="17859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メソッド呼び出しパターンと</a:t>
            </a:r>
            <a:r>
              <a:rPr lang="ja-JP" altLang="en-US" smtClean="0"/>
              <a:t>は</a:t>
            </a:r>
            <a:endParaRPr kumimoji="1" lang="ja-JP" altLang="en-US"/>
          </a:p>
        </p:txBody>
      </p:sp>
      <p:sp>
        <p:nvSpPr>
          <p:cNvPr id="3" name="コンテンツ プレースホルダ 2"/>
          <p:cNvSpPr>
            <a:spLocks noGrp="1"/>
          </p:cNvSpPr>
          <p:nvPr>
            <p:ph idx="1"/>
          </p:nvPr>
        </p:nvSpPr>
        <p:spPr>
          <a:xfrm>
            <a:off x="457200" y="1357298"/>
            <a:ext cx="8401080" cy="4768865"/>
          </a:xfrm>
        </p:spPr>
        <p:txBody>
          <a:bodyPr>
            <a:normAutofit/>
          </a:bodyPr>
          <a:lstStyle/>
          <a:p>
            <a:r>
              <a:rPr lang="ja-JP" altLang="en-US" dirty="0" smtClean="0"/>
              <a:t>メソッド定義で頻出するメソッド呼び出し系列</a:t>
            </a:r>
            <a:endParaRPr lang="en-US" altLang="ja-JP" dirty="0" smtClean="0"/>
          </a:p>
          <a:p>
            <a:pPr lvl="1"/>
            <a:r>
              <a:rPr lang="ja-JP" altLang="en-US" dirty="0" smtClean="0"/>
              <a:t>メソッド呼び出し系列は</a:t>
            </a:r>
            <a:r>
              <a:rPr lang="en-US" altLang="ja-JP" dirty="0" smtClean="0"/>
              <a:t>,</a:t>
            </a:r>
            <a:r>
              <a:rPr lang="ja-JP" altLang="en-US" dirty="0" smtClean="0"/>
              <a:t> 以下の要素からなる</a:t>
            </a:r>
            <a:endParaRPr lang="en-US" altLang="ja-JP" dirty="0" smtClean="0"/>
          </a:p>
          <a:p>
            <a:pPr lvl="2"/>
            <a:r>
              <a:rPr lang="ja-JP" altLang="en-US" dirty="0" smtClean="0"/>
              <a:t>メソッド名</a:t>
            </a:r>
            <a:r>
              <a:rPr lang="en-US" altLang="ja-JP" dirty="0" smtClean="0"/>
              <a:t>,</a:t>
            </a:r>
            <a:r>
              <a:rPr lang="ja-JP" altLang="en-US" dirty="0" smtClean="0"/>
              <a:t> 制御構造 </a:t>
            </a:r>
            <a:r>
              <a:rPr lang="en-US" altLang="ja-JP" dirty="0" smtClean="0"/>
              <a:t>(if, while,</a:t>
            </a:r>
            <a:r>
              <a:rPr lang="ja-JP" altLang="en-US" dirty="0" smtClean="0"/>
              <a:t> </a:t>
            </a:r>
            <a:r>
              <a:rPr lang="en-US" altLang="ja-JP" dirty="0" smtClean="0"/>
              <a:t>...)</a:t>
            </a:r>
          </a:p>
          <a:p>
            <a:pPr lvl="1"/>
            <a:r>
              <a:rPr lang="ja-JP" altLang="en-US" dirty="0" smtClean="0"/>
              <a:t>シーケンシャルパターンマイニングにより抽出</a:t>
            </a:r>
            <a:endParaRPr lang="en-US" altLang="ja-JP" dirty="0" smtClean="0"/>
          </a:p>
          <a:p>
            <a:pPr lvl="1"/>
            <a:r>
              <a:rPr lang="ja-JP" altLang="en-US" dirty="0" smtClean="0"/>
              <a:t>パターンの中には，実装を行う上で守るべきルールを表しているものがある</a:t>
            </a:r>
            <a:endParaRPr lang="en-US" altLang="ja-JP" dirty="0" smtClean="0"/>
          </a:p>
          <a:p>
            <a:pPr lvl="1"/>
            <a:endParaRPr kumimoji="1" lang="en-US" altLang="ja-JP" dirty="0" smtClean="0"/>
          </a:p>
          <a:p>
            <a:endParaRPr lang="en-US" altLang="ja-JP" dirty="0" smtClean="0"/>
          </a:p>
          <a:p>
            <a:pPr>
              <a:buNone/>
            </a:pPr>
            <a:endParaRPr kumimoji="1" lang="en-US" altLang="ja-JP" dirty="0" smtClean="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4</a:t>
            </a:fld>
            <a:endParaRPr kumimoji="1" lang="ja-JP" altLang="en-US"/>
          </a:p>
        </p:txBody>
      </p:sp>
      <p:sp>
        <p:nvSpPr>
          <p:cNvPr id="9" name="メモ 8"/>
          <p:cNvSpPr/>
          <p:nvPr/>
        </p:nvSpPr>
        <p:spPr>
          <a:xfrm>
            <a:off x="571472" y="4214818"/>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10" name="メモ 9"/>
          <p:cNvSpPr/>
          <p:nvPr/>
        </p:nvSpPr>
        <p:spPr>
          <a:xfrm>
            <a:off x="2500298" y="4214818"/>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  :</a:t>
            </a:r>
          </a:p>
          <a:p>
            <a:r>
              <a:rPr lang="en-US" altLang="ja-JP" dirty="0" smtClean="0">
                <a:latin typeface="Consolas" pitchFamily="49" charset="0"/>
              </a:rPr>
              <a:t>read();</a:t>
            </a:r>
          </a:p>
          <a:p>
            <a:r>
              <a:rPr kumimoji="1" lang="en-US" altLang="ja-JP" dirty="0" smtClean="0">
                <a:latin typeface="Consolas" pitchFamily="49" charset="0"/>
              </a:rPr>
              <a:t>  :</a:t>
            </a:r>
          </a:p>
          <a:p>
            <a:r>
              <a:rPr lang="en-US" altLang="ja-JP" dirty="0" smtClean="0">
                <a:latin typeface="Consolas" pitchFamily="49" charset="0"/>
              </a:rPr>
              <a:t>close();</a:t>
            </a:r>
            <a:endParaRPr kumimoji="1" lang="en-US" altLang="ja-JP" dirty="0" smtClean="0">
              <a:latin typeface="Consolas" pitchFamily="49" charset="0"/>
            </a:endParaRPr>
          </a:p>
        </p:txBody>
      </p:sp>
      <p:sp>
        <p:nvSpPr>
          <p:cNvPr id="11" name="メモ 10"/>
          <p:cNvSpPr/>
          <p:nvPr/>
        </p:nvSpPr>
        <p:spPr>
          <a:xfrm>
            <a:off x="5000628" y="4214818"/>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12" name="メモ 11"/>
          <p:cNvSpPr/>
          <p:nvPr/>
        </p:nvSpPr>
        <p:spPr>
          <a:xfrm>
            <a:off x="6929454" y="4214818"/>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  :</a:t>
            </a:r>
          </a:p>
          <a:p>
            <a:r>
              <a:rPr lang="en-US" altLang="ja-JP" dirty="0" smtClean="0">
                <a:latin typeface="Consolas" pitchFamily="49" charset="0"/>
              </a:rPr>
              <a:t>read();</a:t>
            </a:r>
          </a:p>
          <a:p>
            <a:r>
              <a:rPr kumimoji="1" lang="en-US" altLang="ja-JP" dirty="0" smtClean="0">
                <a:latin typeface="Consolas" pitchFamily="49" charset="0"/>
              </a:rPr>
              <a:t>  :</a:t>
            </a:r>
          </a:p>
          <a:p>
            <a:r>
              <a:rPr lang="en-US" altLang="ja-JP" dirty="0" smtClean="0">
                <a:latin typeface="Consolas" pitchFamily="49" charset="0"/>
              </a:rPr>
              <a:t>close();</a:t>
            </a:r>
            <a:endParaRPr kumimoji="1" lang="en-US" altLang="ja-JP" dirty="0" smtClean="0">
              <a:latin typeface="Consolas" pitchFamily="49" charset="0"/>
            </a:endParaRPr>
          </a:p>
        </p:txBody>
      </p:sp>
      <p:sp>
        <p:nvSpPr>
          <p:cNvPr id="13" name="テキスト ボックス 12"/>
          <p:cNvSpPr txBox="1"/>
          <p:nvPr/>
        </p:nvSpPr>
        <p:spPr>
          <a:xfrm>
            <a:off x="357158" y="5786454"/>
            <a:ext cx="1785950" cy="369332"/>
          </a:xfrm>
          <a:prstGeom prst="rect">
            <a:avLst/>
          </a:prstGeom>
          <a:noFill/>
        </p:spPr>
        <p:txBody>
          <a:bodyPr wrap="square" rtlCol="0">
            <a:spAutoFit/>
          </a:bodyPr>
          <a:lstStyle/>
          <a:p>
            <a:r>
              <a:rPr lang="ja-JP" altLang="en-US" smtClean="0"/>
              <a:t>メソッド定義</a:t>
            </a:r>
            <a:r>
              <a:rPr lang="en-US" altLang="ja-JP" smtClean="0"/>
              <a:t>1</a:t>
            </a:r>
            <a:endParaRPr kumimoji="1" lang="ja-JP" altLang="en-US"/>
          </a:p>
        </p:txBody>
      </p:sp>
      <p:sp>
        <p:nvSpPr>
          <p:cNvPr id="14" name="テキスト ボックス 13"/>
          <p:cNvSpPr txBox="1"/>
          <p:nvPr/>
        </p:nvSpPr>
        <p:spPr>
          <a:xfrm>
            <a:off x="2285984" y="5786454"/>
            <a:ext cx="1714512" cy="369332"/>
          </a:xfrm>
          <a:prstGeom prst="rect">
            <a:avLst/>
          </a:prstGeom>
          <a:noFill/>
        </p:spPr>
        <p:txBody>
          <a:bodyPr wrap="square" rtlCol="0">
            <a:spAutoFit/>
          </a:bodyPr>
          <a:lstStyle/>
          <a:p>
            <a:r>
              <a:rPr lang="ja-JP" altLang="en-US" smtClean="0"/>
              <a:t>メソッド定義</a:t>
            </a:r>
            <a:r>
              <a:rPr lang="en-US" altLang="ja-JP" smtClean="0"/>
              <a:t>2</a:t>
            </a:r>
          </a:p>
        </p:txBody>
      </p:sp>
      <p:sp>
        <p:nvSpPr>
          <p:cNvPr id="15" name="テキスト ボックス 14"/>
          <p:cNvSpPr txBox="1"/>
          <p:nvPr/>
        </p:nvSpPr>
        <p:spPr>
          <a:xfrm>
            <a:off x="4643438" y="5786454"/>
            <a:ext cx="2000264" cy="369332"/>
          </a:xfrm>
          <a:prstGeom prst="rect">
            <a:avLst/>
          </a:prstGeom>
          <a:noFill/>
        </p:spPr>
        <p:txBody>
          <a:bodyPr wrap="square" rtlCol="0">
            <a:spAutoFit/>
          </a:bodyPr>
          <a:lstStyle/>
          <a:p>
            <a:r>
              <a:rPr lang="ja-JP" altLang="en-US" smtClean="0"/>
              <a:t>メソッド定義</a:t>
            </a:r>
            <a:r>
              <a:rPr lang="en-US" altLang="ja-JP" smtClean="0"/>
              <a:t>n-1</a:t>
            </a:r>
            <a:endParaRPr kumimoji="1" lang="ja-JP" altLang="en-US"/>
          </a:p>
        </p:txBody>
      </p:sp>
      <p:sp>
        <p:nvSpPr>
          <p:cNvPr id="16" name="テキスト ボックス 15"/>
          <p:cNvSpPr txBox="1"/>
          <p:nvPr/>
        </p:nvSpPr>
        <p:spPr>
          <a:xfrm>
            <a:off x="6786578" y="5786454"/>
            <a:ext cx="2071702" cy="369332"/>
          </a:xfrm>
          <a:prstGeom prst="rect">
            <a:avLst/>
          </a:prstGeom>
          <a:noFill/>
        </p:spPr>
        <p:txBody>
          <a:bodyPr wrap="square" rtlCol="0">
            <a:spAutoFit/>
          </a:bodyPr>
          <a:lstStyle/>
          <a:p>
            <a:r>
              <a:rPr lang="ja-JP" altLang="en-US" smtClean="0"/>
              <a:t>メソッド定義</a:t>
            </a:r>
            <a:r>
              <a:rPr lang="en-US" altLang="ja-JP" smtClean="0"/>
              <a:t>n</a:t>
            </a:r>
            <a:endParaRPr kumimoji="1" lang="ja-JP" altLang="en-US"/>
          </a:p>
        </p:txBody>
      </p:sp>
      <p:sp>
        <p:nvSpPr>
          <p:cNvPr id="17" name="テキスト ボックス 16"/>
          <p:cNvSpPr txBox="1"/>
          <p:nvPr/>
        </p:nvSpPr>
        <p:spPr>
          <a:xfrm>
            <a:off x="4000496" y="4786322"/>
            <a:ext cx="928694" cy="369332"/>
          </a:xfrm>
          <a:prstGeom prst="rect">
            <a:avLst/>
          </a:prstGeom>
          <a:noFill/>
        </p:spPr>
        <p:txBody>
          <a:bodyPr wrap="square" rtlCol="0">
            <a:spAutoFit/>
          </a:bodyPr>
          <a:lstStyle/>
          <a:p>
            <a:r>
              <a:rPr kumimoji="1" lang="ja-JP" altLang="en-US" smtClean="0"/>
              <a:t>・・・</a:t>
            </a:r>
            <a:endParaRPr kumimoji="1" lang="ja-JP" alt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メソッド呼び出しパターン抽出までの流れ</a:t>
            </a:r>
            <a:endParaRPr kumimoji="1" lang="ja-JP" altLang="en-US"/>
          </a:p>
        </p:txBody>
      </p:sp>
      <p:sp>
        <p:nvSpPr>
          <p:cNvPr id="3" name="コンテンツ プレースホルダ 2"/>
          <p:cNvSpPr>
            <a:spLocks noGrp="1"/>
          </p:cNvSpPr>
          <p:nvPr>
            <p:ph idx="1"/>
          </p:nvPr>
        </p:nvSpPr>
        <p:spPr>
          <a:xfrm>
            <a:off x="457200" y="1357298"/>
            <a:ext cx="8229600" cy="5000660"/>
          </a:xfrm>
        </p:spPr>
        <p:txBody>
          <a:bodyPr>
            <a:normAutofit/>
          </a:bodyPr>
          <a:lstStyle/>
          <a:p>
            <a:pPr marL="514350" indent="-514350">
              <a:buFont typeface="+mj-lt"/>
              <a:buAutoNum type="arabicPeriod"/>
            </a:pPr>
            <a:r>
              <a:rPr lang="ja-JP" altLang="en-US" dirty="0" smtClean="0"/>
              <a:t>ソースコードを入力</a:t>
            </a:r>
            <a:endParaRPr lang="en-US" altLang="ja-JP" dirty="0" smtClean="0"/>
          </a:p>
          <a:p>
            <a:pPr marL="514350" indent="-514350">
              <a:buFont typeface="+mj-lt"/>
              <a:buAutoNum type="arabicPeriod"/>
            </a:pPr>
            <a:r>
              <a:rPr kumimoji="1" lang="ja-JP" altLang="en-US" dirty="0" smtClean="0"/>
              <a:t>ソースコードからメソッド呼び出し系列を抽出</a:t>
            </a:r>
            <a:endParaRPr lang="en-US" altLang="ja-JP" dirty="0" smtClean="0"/>
          </a:p>
          <a:p>
            <a:pPr marL="514350" indent="-514350">
              <a:buFont typeface="+mj-lt"/>
              <a:buAutoNum type="arabicPeriod"/>
            </a:pPr>
            <a:endParaRPr kumimoji="1" lang="en-US" altLang="ja-JP" dirty="0" smtClean="0"/>
          </a:p>
          <a:p>
            <a:pPr marL="514350" indent="-514350">
              <a:buFont typeface="+mj-lt"/>
              <a:buAutoNum type="arabicPeriod"/>
            </a:pPr>
            <a:endParaRPr lang="en-US" altLang="ja-JP" dirty="0" smtClean="0"/>
          </a:p>
          <a:p>
            <a:pPr marL="514350" indent="-514350">
              <a:buFont typeface="+mj-lt"/>
              <a:buAutoNum type="arabicPeriod"/>
            </a:pPr>
            <a:endParaRPr kumimoji="1" lang="en-US" altLang="ja-JP" dirty="0" smtClean="0"/>
          </a:p>
          <a:p>
            <a:pPr marL="914400" lvl="1" indent="-514350">
              <a:buFont typeface="+mj-lt"/>
              <a:buAutoNum type="arabicPeriod"/>
            </a:pPr>
            <a:endParaRPr kumimoji="1" lang="en-US" altLang="ja-JP" dirty="0" smtClean="0"/>
          </a:p>
          <a:p>
            <a:pPr marL="914400" lvl="1" indent="-514350">
              <a:buFont typeface="+mj-lt"/>
              <a:buAutoNum type="arabicPeriod"/>
            </a:pPr>
            <a:endParaRPr kumimoji="1" lang="en-US" altLang="ja-JP" dirty="0" smtClean="0"/>
          </a:p>
          <a:p>
            <a:pPr marL="514350" indent="-514350">
              <a:buFont typeface="+mj-lt"/>
              <a:buAutoNum type="arabicPeriod"/>
            </a:pPr>
            <a:r>
              <a:rPr kumimoji="1" lang="ja-JP" altLang="en-US" dirty="0" smtClean="0"/>
              <a:t>メソッド呼び出し系列に対しシーケンシャルパターンマイニングを適用</a:t>
            </a:r>
            <a:endParaRPr kumimoji="1" lang="en-US" altLang="ja-JP" dirty="0" smtClean="0"/>
          </a:p>
          <a:p>
            <a:pPr marL="514350" indent="-514350">
              <a:buFont typeface="+mj-lt"/>
              <a:buAutoNum type="arabicPeriod"/>
            </a:pPr>
            <a:r>
              <a:rPr lang="ja-JP" altLang="en-US" dirty="0" smtClean="0"/>
              <a:t>メソッド呼び出しパターンを出力</a:t>
            </a:r>
            <a:endParaRPr kumimoji="1" lang="ja-JP" altLang="en-US" dirty="0"/>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5</a:t>
            </a:fld>
            <a:endParaRPr kumimoji="1" lang="ja-JP" altLang="en-US"/>
          </a:p>
        </p:txBody>
      </p:sp>
      <p:sp>
        <p:nvSpPr>
          <p:cNvPr id="6" name="メモ 5"/>
          <p:cNvSpPr/>
          <p:nvPr/>
        </p:nvSpPr>
        <p:spPr>
          <a:xfrm>
            <a:off x="1357290" y="2357430"/>
            <a:ext cx="1785950" cy="2214578"/>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endParaRPr kumimoji="1" lang="en-US" altLang="ja-JP" dirty="0" smtClean="0">
              <a:latin typeface="Consolas" pitchFamily="49" charset="0"/>
            </a:endParaRPr>
          </a:p>
          <a:p>
            <a:r>
              <a:rPr kumimoji="1" lang="en-US" altLang="ja-JP" dirty="0" smtClean="0">
                <a:latin typeface="Consolas" pitchFamily="49" charset="0"/>
              </a:rPr>
              <a:t>method1(){</a:t>
            </a:r>
          </a:p>
          <a:p>
            <a:r>
              <a:rPr kumimoji="1" lang="en-US" altLang="ja-JP" dirty="0" smtClean="0">
                <a:latin typeface="Consolas" pitchFamily="49" charset="0"/>
              </a:rPr>
              <a:t>  </a:t>
            </a:r>
            <a:r>
              <a:rPr kumimoji="1" lang="en-US" altLang="ja-JP" dirty="0" err="1" smtClean="0">
                <a:latin typeface="Consolas" pitchFamily="49" charset="0"/>
              </a:rPr>
              <a:t>int</a:t>
            </a:r>
            <a:r>
              <a:rPr kumimoji="1" lang="en-US" altLang="ja-JP" dirty="0" smtClean="0">
                <a:latin typeface="Consolas" pitchFamily="49" charset="0"/>
              </a:rPr>
              <a:t> </a:t>
            </a:r>
            <a:r>
              <a:rPr kumimoji="1" lang="en-US" altLang="ja-JP" dirty="0" err="1" smtClean="0">
                <a:latin typeface="Consolas" pitchFamily="49" charset="0"/>
              </a:rPr>
              <a:t>i</a:t>
            </a:r>
            <a:r>
              <a:rPr kumimoji="1" lang="en-US" altLang="ja-JP" dirty="0" smtClean="0">
                <a:latin typeface="Consolas" pitchFamily="49" charset="0"/>
              </a:rPr>
              <a:t>;</a:t>
            </a:r>
          </a:p>
          <a:p>
            <a:r>
              <a:rPr kumimoji="1" lang="en-US" altLang="ja-JP" dirty="0" smtClean="0">
                <a:latin typeface="Consolas" pitchFamily="49" charset="0"/>
              </a:rPr>
              <a:t>  open();</a:t>
            </a:r>
          </a:p>
          <a:p>
            <a:r>
              <a:rPr lang="en-US" altLang="ja-JP" dirty="0" smtClean="0">
                <a:latin typeface="Consolas" pitchFamily="49" charset="0"/>
              </a:rPr>
              <a:t>  if (…){</a:t>
            </a:r>
          </a:p>
          <a:p>
            <a:r>
              <a:rPr lang="en-US" altLang="ja-JP" dirty="0" smtClean="0">
                <a:latin typeface="Consolas" pitchFamily="49" charset="0"/>
              </a:rPr>
              <a:t>    read();</a:t>
            </a:r>
            <a:endParaRPr kumimoji="1" lang="en-US" altLang="ja-JP" dirty="0" smtClean="0">
              <a:latin typeface="Consolas" pitchFamily="49" charset="0"/>
            </a:endParaRPr>
          </a:p>
          <a:p>
            <a:r>
              <a:rPr lang="en-US" altLang="ja-JP" dirty="0" smtClean="0">
                <a:latin typeface="Consolas" pitchFamily="49" charset="0"/>
              </a:rPr>
              <a:t>  }</a:t>
            </a:r>
            <a:endParaRPr kumimoji="1" lang="en-US" altLang="ja-JP" dirty="0" smtClean="0">
              <a:latin typeface="Consolas" pitchFamily="49" charset="0"/>
            </a:endParaRPr>
          </a:p>
          <a:p>
            <a:r>
              <a:rPr lang="en-US" altLang="ja-JP" dirty="0" smtClean="0">
                <a:latin typeface="Consolas" pitchFamily="49" charset="0"/>
              </a:rPr>
              <a:t>  close();</a:t>
            </a:r>
          </a:p>
          <a:p>
            <a:r>
              <a:rPr kumimoji="1" lang="en-US" altLang="ja-JP" dirty="0" smtClean="0">
                <a:latin typeface="Consolas" pitchFamily="49" charset="0"/>
              </a:rPr>
              <a:t>}</a:t>
            </a:r>
          </a:p>
        </p:txBody>
      </p:sp>
      <p:sp>
        <p:nvSpPr>
          <p:cNvPr id="7" name="右矢印 6"/>
          <p:cNvSpPr/>
          <p:nvPr/>
        </p:nvSpPr>
        <p:spPr>
          <a:xfrm>
            <a:off x="3571868" y="2928934"/>
            <a:ext cx="714380" cy="71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4572000" y="2571744"/>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#IF</a:t>
            </a:r>
          </a:p>
          <a:p>
            <a:r>
              <a:rPr lang="en-US" altLang="ja-JP" dirty="0" smtClean="0">
                <a:latin typeface="Consolas" pitchFamily="49" charset="0"/>
              </a:rPr>
              <a:t>read</a:t>
            </a:r>
          </a:p>
          <a:p>
            <a:r>
              <a:rPr lang="en-US" altLang="ja-JP" dirty="0" smtClean="0">
                <a:latin typeface="Consolas" pitchFamily="49" charset="0"/>
              </a:rPr>
              <a:t>#END-IF</a:t>
            </a:r>
            <a:endParaRPr kumimoji="1" lang="en-US" altLang="ja-JP" dirty="0" smtClean="0">
              <a:latin typeface="Consolas" pitchFamily="49" charset="0"/>
            </a:endParaRPr>
          </a:p>
          <a:p>
            <a:r>
              <a:rPr lang="en-US" altLang="ja-JP" dirty="0" smtClean="0">
                <a:latin typeface="Consolas" pitchFamily="49" charset="0"/>
              </a:rPr>
              <a:t>close</a:t>
            </a:r>
            <a:endParaRPr kumimoji="1" lang="en-US" altLang="ja-JP" dirty="0" smtClean="0">
              <a:latin typeface="Consolas" pitchFamily="49"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57200" y="1357298"/>
            <a:ext cx="8401080" cy="4768865"/>
          </a:xfrm>
        </p:spPr>
        <p:txBody>
          <a:bodyPr>
            <a:normAutofit/>
          </a:bodyPr>
          <a:lstStyle/>
          <a:p>
            <a:r>
              <a:rPr kumimoji="1" lang="ja-JP" altLang="en-US" dirty="0" smtClean="0"/>
              <a:t>多数の系列から頻出する部分系列を抽出する手法</a:t>
            </a:r>
            <a:endParaRPr kumimoji="1" lang="en-US" altLang="ja-JP" dirty="0" smtClean="0"/>
          </a:p>
          <a:p>
            <a:pPr lvl="1"/>
            <a:r>
              <a:rPr lang="ja-JP" altLang="en-US" dirty="0" smtClean="0"/>
              <a:t>系列</a:t>
            </a:r>
            <a:r>
              <a:rPr lang="en-US" altLang="ja-JP" dirty="0" smtClean="0"/>
              <a:t>:</a:t>
            </a:r>
            <a:r>
              <a:rPr lang="ja-JP" altLang="en-US" dirty="0" smtClean="0"/>
              <a:t> 順序を考慮するデータの集合</a:t>
            </a:r>
            <a:endParaRPr lang="en-US" altLang="ja-JP" dirty="0" smtClean="0"/>
          </a:p>
          <a:p>
            <a:pPr lvl="2"/>
            <a:r>
              <a:rPr lang="ja-JP" altLang="en-US" dirty="0" smtClean="0"/>
              <a:t>メソッド呼び出しパターンではメソッド呼び出しと制御構造</a:t>
            </a:r>
            <a:endParaRPr lang="en-US" altLang="ja-JP" dirty="0" smtClean="0"/>
          </a:p>
          <a:p>
            <a:pPr lvl="1"/>
            <a:r>
              <a:rPr kumimoji="1" lang="ja-JP" altLang="en-US" dirty="0" smtClean="0"/>
              <a:t>部分系列</a:t>
            </a:r>
            <a:r>
              <a:rPr kumimoji="1" lang="en-US" altLang="ja-JP" dirty="0" smtClean="0"/>
              <a:t>:</a:t>
            </a:r>
            <a:r>
              <a:rPr kumimoji="1" lang="ja-JP" altLang="en-US" dirty="0" smtClean="0"/>
              <a:t> 系列の任意の要素を</a:t>
            </a:r>
            <a:r>
              <a:rPr kumimoji="1" lang="en-US" altLang="ja-JP" dirty="0" smtClean="0"/>
              <a:t>,</a:t>
            </a:r>
            <a:r>
              <a:rPr kumimoji="1" lang="ja-JP" altLang="en-US" dirty="0" smtClean="0"/>
              <a:t> 順序を保存したまま取り出すことでできる系列</a:t>
            </a:r>
            <a:endParaRPr kumimoji="1" lang="en-US" altLang="ja-JP" dirty="0" smtClean="0"/>
          </a:p>
          <a:p>
            <a:pPr lvl="1"/>
            <a:endParaRPr lang="en-US" altLang="ja-JP" dirty="0" smtClean="0"/>
          </a:p>
          <a:p>
            <a:pPr lvl="1"/>
            <a:endParaRPr kumimoji="1" lang="en-US" altLang="ja-JP" dirty="0" smtClean="0"/>
          </a:p>
          <a:p>
            <a:pPr lvl="1"/>
            <a:endParaRPr kumimoji="1" lang="en-US" altLang="ja-JP" dirty="0" smtClean="0"/>
          </a:p>
          <a:p>
            <a:r>
              <a:rPr lang="en-US" altLang="ja-JP" dirty="0" err="1" smtClean="0"/>
              <a:t>PrefixSpan</a:t>
            </a:r>
            <a:r>
              <a:rPr lang="ja-JP" altLang="en-US" dirty="0" smtClean="0"/>
              <a:t>アルゴリズム</a:t>
            </a:r>
            <a:r>
              <a:rPr lang="en-US" altLang="ja-JP" dirty="0" smtClean="0"/>
              <a:t>[1]</a:t>
            </a:r>
            <a:r>
              <a:rPr lang="ja-JP" altLang="en-US" dirty="0" smtClean="0"/>
              <a:t>を使用</a:t>
            </a:r>
            <a:endParaRPr kumimoji="1" lang="en-US" altLang="ja-JP" dirty="0" smtClean="0"/>
          </a:p>
        </p:txBody>
      </p:sp>
      <p:sp>
        <p:nvSpPr>
          <p:cNvPr id="11" name="角丸四角形 10"/>
          <p:cNvSpPr/>
          <p:nvPr/>
        </p:nvSpPr>
        <p:spPr>
          <a:xfrm>
            <a:off x="785786" y="3571876"/>
            <a:ext cx="2143140" cy="114300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en-US" altLang="ja-JP" dirty="0" smtClean="0"/>
          </a:p>
          <a:p>
            <a:pPr algn="ctr"/>
            <a:endParaRPr lang="en-US" altLang="ja-JP" dirty="0" smtClean="0"/>
          </a:p>
          <a:p>
            <a:pPr algn="ctr"/>
            <a:r>
              <a:rPr lang="ja-JP" altLang="en-US" dirty="0" smtClean="0"/>
              <a:t>系列</a:t>
            </a:r>
            <a:endParaRPr kumimoji="1" lang="ja-JP" altLang="en-US" dirty="0"/>
          </a:p>
        </p:txBody>
      </p:sp>
      <p:sp>
        <p:nvSpPr>
          <p:cNvPr id="2" name="タイトル 1"/>
          <p:cNvSpPr>
            <a:spLocks noGrp="1"/>
          </p:cNvSpPr>
          <p:nvPr>
            <p:ph type="title"/>
          </p:nvPr>
        </p:nvSpPr>
        <p:spPr/>
        <p:txBody>
          <a:bodyPr/>
          <a:lstStyle/>
          <a:p>
            <a:r>
              <a:rPr kumimoji="1" lang="ja-JP" altLang="en-US" dirty="0" smtClean="0"/>
              <a:t>シーケンシャルパターンマイニングとは</a:t>
            </a:r>
            <a:endParaRPr kumimoji="1" lang="ja-JP" altLang="en-US" dirty="0"/>
          </a:p>
        </p:txBody>
      </p:sp>
      <p:sp>
        <p:nvSpPr>
          <p:cNvPr id="18" name="スライド番号プレースホルダ 17"/>
          <p:cNvSpPr>
            <a:spLocks noGrp="1"/>
          </p:cNvSpPr>
          <p:nvPr>
            <p:ph type="sldNum" sz="quarter" idx="12"/>
          </p:nvPr>
        </p:nvSpPr>
        <p:spPr/>
        <p:txBody>
          <a:bodyPr/>
          <a:lstStyle/>
          <a:p>
            <a:fld id="{1EB8FF0B-AAD0-46C6-861A-7F73174B8C4E}" type="slidenum">
              <a:rPr kumimoji="1" lang="ja-JP" altLang="en-US" smtClean="0"/>
              <a:pPr/>
              <a:t>6</a:t>
            </a:fld>
            <a:endParaRPr kumimoji="1" lang="ja-JP" altLang="en-US"/>
          </a:p>
        </p:txBody>
      </p:sp>
      <p:sp>
        <p:nvSpPr>
          <p:cNvPr id="19" name="角丸四角形 18"/>
          <p:cNvSpPr/>
          <p:nvPr/>
        </p:nvSpPr>
        <p:spPr>
          <a:xfrm>
            <a:off x="285720" y="5429264"/>
            <a:ext cx="857256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t>[1]Pei, J., Han, J., </a:t>
            </a:r>
            <a:r>
              <a:rPr lang="en-US" altLang="ja-JP" sz="1600" dirty="0" err="1" smtClean="0"/>
              <a:t>Mortazavi-Asl</a:t>
            </a:r>
            <a:r>
              <a:rPr lang="en-US" altLang="ja-JP" sz="1600" dirty="0" smtClean="0"/>
              <a:t>, B., Pinto., H., Chen, Q., </a:t>
            </a:r>
            <a:r>
              <a:rPr lang="en-US" altLang="ja-JP" sz="1600" dirty="0" err="1" smtClean="0"/>
              <a:t>Dayal</a:t>
            </a:r>
            <a:r>
              <a:rPr lang="en-US" altLang="ja-JP" sz="1600" dirty="0" smtClean="0"/>
              <a:t>, U. and Hsu, M.-</a:t>
            </a:r>
          </a:p>
          <a:p>
            <a:r>
              <a:rPr lang="en-US" altLang="ja-JP" sz="1600" dirty="0" smtClean="0"/>
              <a:t>C.: </a:t>
            </a:r>
            <a:r>
              <a:rPr lang="en-US" altLang="ja-JP" sz="1600" dirty="0" err="1" smtClean="0"/>
              <a:t>PrefixSpan</a:t>
            </a:r>
            <a:r>
              <a:rPr lang="en-US" altLang="ja-JP" sz="1600" dirty="0" smtClean="0"/>
              <a:t>: Mining Sequential Patterns Efficiently by Prefix-Projected Pattern</a:t>
            </a:r>
          </a:p>
          <a:p>
            <a:r>
              <a:rPr lang="en-US" altLang="ja-JP" sz="1600" dirty="0" smtClean="0"/>
              <a:t>Growth, </a:t>
            </a:r>
            <a:r>
              <a:rPr lang="en-US" altLang="ja-JP" sz="1600" i="1" dirty="0" smtClean="0"/>
              <a:t>Proc. of ICDE 2001, Heidelberg, Germany, pp.215–224 (2001).</a:t>
            </a:r>
            <a:endParaRPr kumimoji="1" lang="ja-JP" altLang="en-US" sz="1600" dirty="0"/>
          </a:p>
        </p:txBody>
      </p:sp>
      <p:sp>
        <p:nvSpPr>
          <p:cNvPr id="6" name="正方形/長方形 5"/>
          <p:cNvSpPr/>
          <p:nvPr/>
        </p:nvSpPr>
        <p:spPr>
          <a:xfrm>
            <a:off x="1000100"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a:t>
            </a:r>
            <a:endParaRPr kumimoji="1" lang="ja-JP" altLang="en-US" dirty="0"/>
          </a:p>
        </p:txBody>
      </p:sp>
      <p:sp>
        <p:nvSpPr>
          <p:cNvPr id="7" name="正方形/長方形 6"/>
          <p:cNvSpPr/>
          <p:nvPr/>
        </p:nvSpPr>
        <p:spPr>
          <a:xfrm>
            <a:off x="1357290"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endParaRPr kumimoji="1" lang="ja-JP" altLang="en-US" dirty="0"/>
          </a:p>
        </p:txBody>
      </p:sp>
      <p:sp>
        <p:nvSpPr>
          <p:cNvPr id="8" name="正方形/長方形 7"/>
          <p:cNvSpPr/>
          <p:nvPr/>
        </p:nvSpPr>
        <p:spPr>
          <a:xfrm>
            <a:off x="1714480"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c</a:t>
            </a:r>
            <a:endParaRPr kumimoji="1" lang="ja-JP" altLang="en-US" dirty="0"/>
          </a:p>
        </p:txBody>
      </p:sp>
      <p:sp>
        <p:nvSpPr>
          <p:cNvPr id="9" name="正方形/長方形 8"/>
          <p:cNvSpPr/>
          <p:nvPr/>
        </p:nvSpPr>
        <p:spPr>
          <a:xfrm>
            <a:off x="2071670"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d</a:t>
            </a:r>
            <a:endParaRPr kumimoji="1" lang="ja-JP" altLang="en-US" dirty="0"/>
          </a:p>
        </p:txBody>
      </p:sp>
      <p:sp>
        <p:nvSpPr>
          <p:cNvPr id="10" name="正方形/長方形 9"/>
          <p:cNvSpPr/>
          <p:nvPr/>
        </p:nvSpPr>
        <p:spPr>
          <a:xfrm>
            <a:off x="2428860"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e</a:t>
            </a:r>
            <a:endParaRPr kumimoji="1" lang="ja-JP" altLang="en-US" dirty="0"/>
          </a:p>
        </p:txBody>
      </p:sp>
      <p:sp>
        <p:nvSpPr>
          <p:cNvPr id="12" name="角丸四角形 11"/>
          <p:cNvSpPr/>
          <p:nvPr/>
        </p:nvSpPr>
        <p:spPr>
          <a:xfrm>
            <a:off x="3500430" y="3571876"/>
            <a:ext cx="2143140"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a:p>
            <a:pPr algn="ctr"/>
            <a:endParaRPr lang="en-US" altLang="ja-JP" dirty="0" smtClean="0"/>
          </a:p>
          <a:p>
            <a:pPr algn="ctr"/>
            <a:r>
              <a:rPr lang="ja-JP" altLang="en-US" dirty="0" smtClean="0"/>
              <a:t>部分系列</a:t>
            </a:r>
            <a:endParaRPr kumimoji="1" lang="ja-JP" altLang="en-US" dirty="0"/>
          </a:p>
        </p:txBody>
      </p:sp>
      <p:sp>
        <p:nvSpPr>
          <p:cNvPr id="13" name="正方形/長方形 12"/>
          <p:cNvSpPr/>
          <p:nvPr/>
        </p:nvSpPr>
        <p:spPr>
          <a:xfrm>
            <a:off x="3714744"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a:t>
            </a:r>
            <a:endParaRPr kumimoji="1" lang="ja-JP" altLang="en-US" dirty="0"/>
          </a:p>
        </p:txBody>
      </p:sp>
      <p:sp>
        <p:nvSpPr>
          <p:cNvPr id="15" name="正方形/長方形 14"/>
          <p:cNvSpPr/>
          <p:nvPr/>
        </p:nvSpPr>
        <p:spPr>
          <a:xfrm>
            <a:off x="4429124"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c</a:t>
            </a:r>
            <a:endParaRPr kumimoji="1" lang="ja-JP" altLang="en-US" dirty="0"/>
          </a:p>
        </p:txBody>
      </p:sp>
      <p:sp>
        <p:nvSpPr>
          <p:cNvPr id="17" name="正方形/長方形 16"/>
          <p:cNvSpPr/>
          <p:nvPr/>
        </p:nvSpPr>
        <p:spPr>
          <a:xfrm>
            <a:off x="5143504"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e</a:t>
            </a:r>
            <a:endParaRPr kumimoji="1" lang="ja-JP" altLang="en-US" dirty="0"/>
          </a:p>
        </p:txBody>
      </p:sp>
      <p:sp>
        <p:nvSpPr>
          <p:cNvPr id="20" name="角丸四角形 19"/>
          <p:cNvSpPr/>
          <p:nvPr/>
        </p:nvSpPr>
        <p:spPr>
          <a:xfrm>
            <a:off x="5857884" y="3571876"/>
            <a:ext cx="2143140" cy="114300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en-US" altLang="ja-JP" dirty="0" smtClean="0"/>
          </a:p>
          <a:p>
            <a:pPr algn="ctr"/>
            <a:endParaRPr lang="en-US" altLang="ja-JP" dirty="0" smtClean="0"/>
          </a:p>
          <a:p>
            <a:pPr algn="ctr"/>
            <a:r>
              <a:rPr lang="ja-JP" altLang="en-US" dirty="0" smtClean="0"/>
              <a:t>部分系列ではない</a:t>
            </a:r>
            <a:endParaRPr kumimoji="1" lang="ja-JP" altLang="en-US" dirty="0"/>
          </a:p>
        </p:txBody>
      </p:sp>
      <p:sp>
        <p:nvSpPr>
          <p:cNvPr id="21" name="正方形/長方形 20"/>
          <p:cNvSpPr/>
          <p:nvPr/>
        </p:nvSpPr>
        <p:spPr>
          <a:xfrm>
            <a:off x="6072198" y="3714752"/>
            <a:ext cx="285752"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a:t>
            </a:r>
            <a:endParaRPr kumimoji="1" lang="ja-JP" altLang="en-US" dirty="0"/>
          </a:p>
        </p:txBody>
      </p:sp>
      <p:sp>
        <p:nvSpPr>
          <p:cNvPr id="22" name="正方形/長方形 21"/>
          <p:cNvSpPr/>
          <p:nvPr/>
        </p:nvSpPr>
        <p:spPr>
          <a:xfrm>
            <a:off x="7500958" y="3714752"/>
            <a:ext cx="285752"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c</a:t>
            </a:r>
            <a:endParaRPr kumimoji="1" lang="ja-JP" altLang="en-US" dirty="0"/>
          </a:p>
        </p:txBody>
      </p:sp>
      <p:sp>
        <p:nvSpPr>
          <p:cNvPr id="23" name="正方形/長方形 22"/>
          <p:cNvSpPr/>
          <p:nvPr/>
        </p:nvSpPr>
        <p:spPr>
          <a:xfrm>
            <a:off x="6786578" y="3714752"/>
            <a:ext cx="285752"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e</a:t>
            </a:r>
            <a:endParaRPr kumimoji="1" lang="ja-JP" alt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714348" y="4643446"/>
            <a:ext cx="2643206" cy="1214446"/>
          </a:xfrm>
          <a:prstGeom prst="roundRect">
            <a:avLst>
              <a:gd name="adj" fmla="val 10893"/>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en-US" altLang="ja-JP" dirty="0" smtClean="0"/>
          </a:p>
          <a:p>
            <a:pPr algn="ctr"/>
            <a:endParaRPr lang="en-US" altLang="ja-JP" dirty="0" smtClean="0"/>
          </a:p>
          <a:p>
            <a:pPr algn="ctr"/>
            <a:endParaRPr kumimoji="1" lang="en-US" altLang="ja-JP" dirty="0" smtClean="0"/>
          </a:p>
          <a:p>
            <a:pPr algn="ctr"/>
            <a:r>
              <a:rPr kumimoji="1" lang="ja-JP" altLang="en-US" dirty="0" smtClean="0"/>
              <a:t>系列の集合</a:t>
            </a:r>
            <a:endParaRPr kumimoji="1" lang="ja-JP" altLang="en-US" dirty="0"/>
          </a:p>
        </p:txBody>
      </p:sp>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アルゴリズム概要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入力</a:t>
            </a:r>
            <a:endParaRPr lang="en-US" altLang="ja-JP" dirty="0" smtClean="0"/>
          </a:p>
          <a:p>
            <a:pPr lvl="1"/>
            <a:r>
              <a:rPr lang="ja-JP" altLang="en-US" dirty="0" smtClean="0"/>
              <a:t>系列の集合</a:t>
            </a:r>
            <a:endParaRPr lang="en-US" altLang="ja-JP" dirty="0" smtClean="0"/>
          </a:p>
          <a:p>
            <a:pPr lvl="1"/>
            <a:r>
              <a:rPr kumimoji="1" lang="ja-JP" altLang="en-US" dirty="0" smtClean="0"/>
              <a:t>シーケンシャルパターンの出現数の最小</a:t>
            </a:r>
            <a:r>
              <a:rPr lang="ja-JP" altLang="en-US" dirty="0" smtClean="0"/>
              <a:t>値</a:t>
            </a:r>
            <a:endParaRPr kumimoji="1" lang="en-US" altLang="ja-JP" dirty="0" smtClean="0"/>
          </a:p>
          <a:p>
            <a:pPr lvl="1"/>
            <a:r>
              <a:rPr lang="ja-JP" altLang="en-US" dirty="0" smtClean="0"/>
              <a:t>シーケンシャルパターンの長さの最小値</a:t>
            </a:r>
            <a:endParaRPr kumimoji="1" lang="en-US" altLang="ja-JP" dirty="0" smtClean="0"/>
          </a:p>
          <a:p>
            <a:r>
              <a:rPr lang="ja-JP" altLang="en-US" dirty="0" smtClean="0"/>
              <a:t>出力</a:t>
            </a:r>
            <a:endParaRPr lang="en-US" altLang="ja-JP" dirty="0" smtClean="0"/>
          </a:p>
          <a:p>
            <a:pPr lvl="1"/>
            <a:r>
              <a:rPr lang="ja-JP" altLang="en-US" dirty="0" smtClean="0"/>
              <a:t>シーケンシャルパターン</a:t>
            </a:r>
            <a:endParaRPr lang="en-US" altLang="ja-JP" dirty="0" smtClean="0"/>
          </a:p>
          <a:p>
            <a:pPr lvl="2"/>
            <a:r>
              <a:rPr lang="ja-JP" altLang="en-US" dirty="0" smtClean="0"/>
              <a:t>系列中での出現位置</a:t>
            </a:r>
            <a:endParaRPr lang="en-US" altLang="ja-JP" dirty="0" smtClean="0"/>
          </a:p>
          <a:p>
            <a:pPr lvl="2"/>
            <a:endParaRPr lang="en-US" altLang="ja-JP" dirty="0" smtClean="0"/>
          </a:p>
        </p:txBody>
      </p:sp>
      <p:sp>
        <p:nvSpPr>
          <p:cNvPr id="4" name="スライド番号プレースホルダ 3"/>
          <p:cNvSpPr>
            <a:spLocks noGrp="1"/>
          </p:cNvSpPr>
          <p:nvPr>
            <p:ph type="sldNum" sz="quarter" idx="12"/>
          </p:nvPr>
        </p:nvSpPr>
        <p:spPr/>
        <p:txBody>
          <a:bodyPr/>
          <a:lstStyle/>
          <a:p>
            <a:fld id="{1EB8FF0B-AAD0-46C6-861A-7F73174B8C4E}" type="slidenum">
              <a:rPr kumimoji="1" lang="ja-JP" altLang="en-US" smtClean="0"/>
              <a:pPr/>
              <a:t>7</a:t>
            </a:fld>
            <a:endParaRPr kumimoji="1" lang="ja-JP" altLang="en-US"/>
          </a:p>
        </p:txBody>
      </p:sp>
      <p:sp>
        <p:nvSpPr>
          <p:cNvPr id="77" name="角丸四角形 76"/>
          <p:cNvSpPr/>
          <p:nvPr/>
        </p:nvSpPr>
        <p:spPr>
          <a:xfrm>
            <a:off x="857224" y="4786322"/>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abcd</a:t>
            </a:r>
            <a:r>
              <a:rPr kumimoji="1" lang="en-US" altLang="ja-JP" dirty="0" smtClean="0">
                <a:latin typeface="Consolas" pitchFamily="49" charset="0"/>
              </a:rPr>
              <a:t>]</a:t>
            </a:r>
            <a:endParaRPr kumimoji="1" lang="ja-JP" altLang="en-US" dirty="0">
              <a:latin typeface="Consolas" pitchFamily="49" charset="0"/>
            </a:endParaRPr>
          </a:p>
        </p:txBody>
      </p:sp>
      <p:sp>
        <p:nvSpPr>
          <p:cNvPr id="78" name="角丸四角形 77"/>
          <p:cNvSpPr/>
          <p:nvPr/>
        </p:nvSpPr>
        <p:spPr>
          <a:xfrm>
            <a:off x="857224" y="5143512"/>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aeade</a:t>
            </a:r>
            <a:r>
              <a:rPr kumimoji="1" lang="en-US" altLang="ja-JP" dirty="0" smtClean="0">
                <a:latin typeface="Consolas" pitchFamily="49" charset="0"/>
              </a:rPr>
              <a:t>]</a:t>
            </a:r>
            <a:endParaRPr kumimoji="1" lang="ja-JP" altLang="en-US" dirty="0">
              <a:latin typeface="Consolas" pitchFamily="49" charset="0"/>
            </a:endParaRPr>
          </a:p>
        </p:txBody>
      </p:sp>
      <p:sp>
        <p:nvSpPr>
          <p:cNvPr id="79" name="角丸四角形 78"/>
          <p:cNvSpPr/>
          <p:nvPr/>
        </p:nvSpPr>
        <p:spPr>
          <a:xfrm>
            <a:off x="2071670" y="4786322"/>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dafb</a:t>
            </a:r>
            <a:r>
              <a:rPr kumimoji="1" lang="en-US" altLang="ja-JP" dirty="0" smtClean="0">
                <a:latin typeface="Consolas" pitchFamily="49" charset="0"/>
              </a:rPr>
              <a:t>]</a:t>
            </a:r>
            <a:endParaRPr kumimoji="1" lang="ja-JP" altLang="en-US" dirty="0">
              <a:latin typeface="Consolas" pitchFamily="49" charset="0"/>
            </a:endParaRPr>
          </a:p>
        </p:txBody>
      </p:sp>
      <p:sp>
        <p:nvSpPr>
          <p:cNvPr id="80" name="角丸四角形 79"/>
          <p:cNvSpPr/>
          <p:nvPr/>
        </p:nvSpPr>
        <p:spPr>
          <a:xfrm>
            <a:off x="2071670" y="5143512"/>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latin typeface="Consolas" pitchFamily="49" charset="0"/>
              </a:rPr>
              <a:t>[</a:t>
            </a:r>
            <a:r>
              <a:rPr kumimoji="1" lang="en-US" altLang="ja-JP" dirty="0" err="1" smtClean="0">
                <a:latin typeface="Consolas" pitchFamily="49" charset="0"/>
              </a:rPr>
              <a:t>acd</a:t>
            </a:r>
            <a:r>
              <a:rPr kumimoji="1" lang="en-US" altLang="ja-JP" dirty="0" smtClean="0">
                <a:latin typeface="Consolas" pitchFamily="49" charset="0"/>
              </a:rPr>
              <a:t>]</a:t>
            </a:r>
            <a:endParaRPr kumimoji="1" lang="ja-JP" altLang="en-US" dirty="0">
              <a:latin typeface="Consolas" pitchFamily="49" charset="0"/>
            </a:endParaRPr>
          </a:p>
        </p:txBody>
      </p:sp>
      <p:sp>
        <p:nvSpPr>
          <p:cNvPr id="82" name="右矢印 81"/>
          <p:cNvSpPr/>
          <p:nvPr/>
        </p:nvSpPr>
        <p:spPr>
          <a:xfrm>
            <a:off x="3500430" y="4643446"/>
            <a:ext cx="1928826" cy="1285884"/>
          </a:xfrm>
          <a:prstGeom prst="rightArrow">
            <a:avLst>
              <a:gd name="adj1" fmla="val 77246"/>
              <a:gd name="adj2" fmla="val 404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出現数</a:t>
            </a:r>
            <a:r>
              <a:rPr lang="en-US" altLang="ja-JP" dirty="0" smtClean="0"/>
              <a:t>2</a:t>
            </a:r>
            <a:r>
              <a:rPr lang="ja-JP" altLang="en-US" dirty="0" smtClean="0"/>
              <a:t>以上</a:t>
            </a:r>
            <a:endParaRPr lang="en-US" altLang="ja-JP" dirty="0" smtClean="0"/>
          </a:p>
          <a:p>
            <a:pPr algn="ctr"/>
            <a:r>
              <a:rPr kumimoji="1" lang="ja-JP" altLang="en-US" dirty="0" smtClean="0"/>
              <a:t>長さ</a:t>
            </a:r>
            <a:r>
              <a:rPr kumimoji="1" lang="en-US" altLang="ja-JP" dirty="0" smtClean="0"/>
              <a:t>2</a:t>
            </a:r>
            <a:r>
              <a:rPr kumimoji="1" lang="ja-JP" altLang="en-US" dirty="0" smtClean="0"/>
              <a:t>以上</a:t>
            </a:r>
            <a:endParaRPr kumimoji="1" lang="ja-JP" altLang="en-US" dirty="0"/>
          </a:p>
        </p:txBody>
      </p:sp>
      <p:sp>
        <p:nvSpPr>
          <p:cNvPr id="92" name="角丸四角形 91"/>
          <p:cNvSpPr/>
          <p:nvPr/>
        </p:nvSpPr>
        <p:spPr>
          <a:xfrm>
            <a:off x="5572132" y="4643446"/>
            <a:ext cx="1214446"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t>
            </a:r>
            <a:r>
              <a:rPr kumimoji="1" lang="en-US" altLang="ja-JP" dirty="0" err="1" smtClean="0"/>
              <a:t>ab</a:t>
            </a:r>
            <a:r>
              <a:rPr kumimoji="1" lang="en-US" altLang="ja-JP" dirty="0" smtClean="0"/>
              <a:t>]:</a:t>
            </a:r>
            <a:r>
              <a:rPr lang="en-US" altLang="ja-JP" dirty="0" smtClean="0"/>
              <a:t>2</a:t>
            </a:r>
            <a:endParaRPr kumimoji="1" lang="ja-JP" altLang="en-US" dirty="0"/>
          </a:p>
        </p:txBody>
      </p:sp>
      <p:sp>
        <p:nvSpPr>
          <p:cNvPr id="93" name="角丸四角形 92"/>
          <p:cNvSpPr/>
          <p:nvPr/>
        </p:nvSpPr>
        <p:spPr>
          <a:xfrm>
            <a:off x="5572132" y="5072074"/>
            <a:ext cx="1214446"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[ac]:</a:t>
            </a:r>
            <a:r>
              <a:rPr lang="en-US" altLang="ja-JP" dirty="0" smtClean="0"/>
              <a:t>2</a:t>
            </a:r>
            <a:endParaRPr kumimoji="1" lang="ja-JP" altLang="en-US" dirty="0"/>
          </a:p>
        </p:txBody>
      </p:sp>
      <p:sp>
        <p:nvSpPr>
          <p:cNvPr id="94" name="角丸四角形 93"/>
          <p:cNvSpPr/>
          <p:nvPr/>
        </p:nvSpPr>
        <p:spPr>
          <a:xfrm>
            <a:off x="5572132" y="5500702"/>
            <a:ext cx="1214446"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[ad]:</a:t>
            </a:r>
            <a:r>
              <a:rPr lang="en-US" altLang="ja-JP" dirty="0" smtClean="0"/>
              <a:t>2</a:t>
            </a:r>
            <a:endParaRPr kumimoji="1" lang="ja-JP" altLang="en-US" dirty="0"/>
          </a:p>
        </p:txBody>
      </p:sp>
      <p:sp>
        <p:nvSpPr>
          <p:cNvPr id="95" name="角丸四角形 94"/>
          <p:cNvSpPr/>
          <p:nvPr/>
        </p:nvSpPr>
        <p:spPr>
          <a:xfrm>
            <a:off x="6858016" y="4643446"/>
            <a:ext cx="1214446"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t>
            </a:r>
            <a:r>
              <a:rPr kumimoji="1" lang="en-US" altLang="ja-JP" dirty="0" err="1" smtClean="0"/>
              <a:t>cd</a:t>
            </a:r>
            <a:r>
              <a:rPr kumimoji="1" lang="en-US" altLang="ja-JP" dirty="0" smtClean="0"/>
              <a:t>]:</a:t>
            </a:r>
            <a:r>
              <a:rPr lang="en-US" altLang="ja-JP" dirty="0" smtClean="0"/>
              <a:t>2</a:t>
            </a:r>
            <a:endParaRPr kumimoji="1" lang="ja-JP" altLang="en-US" dirty="0"/>
          </a:p>
        </p:txBody>
      </p:sp>
      <p:sp>
        <p:nvSpPr>
          <p:cNvPr id="96" name="角丸四角形 95"/>
          <p:cNvSpPr/>
          <p:nvPr/>
        </p:nvSpPr>
        <p:spPr>
          <a:xfrm>
            <a:off x="6858016" y="5072074"/>
            <a:ext cx="1214446"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t>
            </a:r>
            <a:r>
              <a:rPr kumimoji="1" lang="en-US" altLang="ja-JP" dirty="0" err="1" smtClean="0"/>
              <a:t>acd</a:t>
            </a:r>
            <a:r>
              <a:rPr kumimoji="1" lang="en-US" altLang="ja-JP" dirty="0" smtClean="0"/>
              <a:t>]:</a:t>
            </a:r>
            <a:r>
              <a:rPr lang="en-US" altLang="ja-JP" dirty="0" smtClean="0"/>
              <a:t>2</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パターン違反とは </a:t>
            </a:r>
            <a:endParaRPr kumimoji="1" lang="ja-JP" altLang="en-US"/>
          </a:p>
        </p:txBody>
      </p:sp>
      <p:sp>
        <p:nvSpPr>
          <p:cNvPr id="3" name="コンテンツ プレースホルダ 2"/>
          <p:cNvSpPr>
            <a:spLocks noGrp="1"/>
          </p:cNvSpPr>
          <p:nvPr>
            <p:ph idx="1"/>
          </p:nvPr>
        </p:nvSpPr>
        <p:spPr>
          <a:xfrm>
            <a:off x="457200" y="1357298"/>
            <a:ext cx="8229600" cy="5143536"/>
          </a:xfrm>
        </p:spPr>
        <p:txBody>
          <a:bodyPr>
            <a:normAutofit/>
          </a:bodyPr>
          <a:lstStyle/>
          <a:p>
            <a:r>
              <a:rPr lang="ja-JP" altLang="en-US" smtClean="0"/>
              <a:t>パターンに違反したメソッド呼び出し系列</a:t>
            </a:r>
            <a:endParaRPr lang="en-US" altLang="ja-JP" smtClean="0"/>
          </a:p>
          <a:p>
            <a:pPr>
              <a:buNone/>
            </a:pPr>
            <a:endParaRPr lang="en-US" altLang="ja-JP" smtClean="0">
              <a:sym typeface="Wingdings" pitchFamily="2" charset="2"/>
            </a:endParaRPr>
          </a:p>
          <a:p>
            <a:pPr>
              <a:buNone/>
            </a:pPr>
            <a:endParaRPr lang="en-US" altLang="ja-JP" smtClean="0">
              <a:sym typeface="Wingdings" pitchFamily="2" charset="2"/>
            </a:endParaRPr>
          </a:p>
          <a:p>
            <a:pPr>
              <a:buNone/>
            </a:pPr>
            <a:endParaRPr lang="en-US" altLang="ja-JP" smtClean="0">
              <a:sym typeface="Wingdings" pitchFamily="2" charset="2"/>
            </a:endParaRPr>
          </a:p>
          <a:p>
            <a:pPr>
              <a:buNone/>
            </a:pPr>
            <a:endParaRPr lang="en-US" altLang="ja-JP" smtClean="0">
              <a:sym typeface="Wingdings" pitchFamily="2" charset="2"/>
            </a:endParaRPr>
          </a:p>
          <a:p>
            <a:pPr>
              <a:buNone/>
            </a:pPr>
            <a:endParaRPr lang="en-US" altLang="ja-JP" smtClean="0">
              <a:sym typeface="Wingdings" pitchFamily="2" charset="2"/>
            </a:endParaRPr>
          </a:p>
          <a:p>
            <a:pPr>
              <a:buNone/>
            </a:pPr>
            <a:endParaRPr lang="en-US" altLang="ja-JP" smtClean="0">
              <a:sym typeface="Wingdings" pitchFamily="2" charset="2"/>
            </a:endParaRPr>
          </a:p>
          <a:p>
            <a:pPr>
              <a:buNone/>
            </a:pPr>
            <a:r>
              <a:rPr lang="en-US" altLang="ja-JP" smtClean="0">
                <a:sym typeface="Wingdings" pitchFamily="2" charset="2"/>
              </a:rPr>
              <a:t></a:t>
            </a:r>
            <a:r>
              <a:rPr lang="ja-JP" altLang="en-US" smtClean="0">
                <a:sym typeface="Wingdings" pitchFamily="2" charset="2"/>
              </a:rPr>
              <a:t>パターンに違反しているメソッド呼び出し系列は欠陥を含んでいる可能性がある</a:t>
            </a:r>
            <a:endParaRPr lang="en-US" altLang="ja-JP" smtClean="0">
              <a:sym typeface="Wingdings" pitchFamily="2" charset="2"/>
            </a:endParaRPr>
          </a:p>
        </p:txBody>
      </p:sp>
      <p:sp>
        <p:nvSpPr>
          <p:cNvPr id="5" name="スライド番号プレースホルダ 4"/>
          <p:cNvSpPr>
            <a:spLocks noGrp="1"/>
          </p:cNvSpPr>
          <p:nvPr>
            <p:ph type="sldNum" sz="quarter" idx="12"/>
          </p:nvPr>
        </p:nvSpPr>
        <p:spPr/>
        <p:txBody>
          <a:bodyPr/>
          <a:lstStyle/>
          <a:p>
            <a:fld id="{1EB8FF0B-AAD0-46C6-861A-7F73174B8C4E}" type="slidenum">
              <a:rPr kumimoji="1" lang="ja-JP" altLang="en-US" smtClean="0"/>
              <a:pPr/>
              <a:t>8</a:t>
            </a:fld>
            <a:endParaRPr kumimoji="1" lang="ja-JP" altLang="en-US"/>
          </a:p>
        </p:txBody>
      </p:sp>
      <p:sp>
        <p:nvSpPr>
          <p:cNvPr id="23" name="メモ 22"/>
          <p:cNvSpPr/>
          <p:nvPr/>
        </p:nvSpPr>
        <p:spPr>
          <a:xfrm>
            <a:off x="500034" y="2000240"/>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29" name="メモ 28"/>
          <p:cNvSpPr/>
          <p:nvPr/>
        </p:nvSpPr>
        <p:spPr>
          <a:xfrm>
            <a:off x="6858016" y="2000240"/>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  :</a:t>
            </a:r>
            <a:endParaRPr kumimoji="1" lang="en-US" altLang="ja-JP" smtClean="0">
              <a:latin typeface="Consolas" pitchFamily="49" charset="0"/>
            </a:endParaRPr>
          </a:p>
        </p:txBody>
      </p:sp>
      <p:sp>
        <p:nvSpPr>
          <p:cNvPr id="30" name="テキスト ボックス 29"/>
          <p:cNvSpPr txBox="1"/>
          <p:nvPr/>
        </p:nvSpPr>
        <p:spPr>
          <a:xfrm>
            <a:off x="285720" y="3571876"/>
            <a:ext cx="1785950" cy="369332"/>
          </a:xfrm>
          <a:prstGeom prst="rect">
            <a:avLst/>
          </a:prstGeom>
          <a:noFill/>
        </p:spPr>
        <p:txBody>
          <a:bodyPr wrap="square" rtlCol="0">
            <a:spAutoFit/>
          </a:bodyPr>
          <a:lstStyle/>
          <a:p>
            <a:r>
              <a:rPr lang="ja-JP" altLang="en-US" smtClean="0"/>
              <a:t>メソッド定義</a:t>
            </a:r>
            <a:r>
              <a:rPr lang="en-US" altLang="ja-JP" smtClean="0"/>
              <a:t>1</a:t>
            </a:r>
            <a:endParaRPr kumimoji="1" lang="ja-JP" altLang="en-US"/>
          </a:p>
        </p:txBody>
      </p:sp>
      <p:sp>
        <p:nvSpPr>
          <p:cNvPr id="31" name="テキスト ボックス 30"/>
          <p:cNvSpPr txBox="1"/>
          <p:nvPr/>
        </p:nvSpPr>
        <p:spPr>
          <a:xfrm>
            <a:off x="2214546" y="3571876"/>
            <a:ext cx="1714512" cy="369332"/>
          </a:xfrm>
          <a:prstGeom prst="rect">
            <a:avLst/>
          </a:prstGeom>
          <a:noFill/>
        </p:spPr>
        <p:txBody>
          <a:bodyPr wrap="square" rtlCol="0">
            <a:spAutoFit/>
          </a:bodyPr>
          <a:lstStyle/>
          <a:p>
            <a:r>
              <a:rPr lang="ja-JP" altLang="en-US" smtClean="0"/>
              <a:t>メソッド定義</a:t>
            </a:r>
            <a:r>
              <a:rPr lang="en-US" altLang="ja-JP" smtClean="0"/>
              <a:t>2</a:t>
            </a:r>
          </a:p>
        </p:txBody>
      </p:sp>
      <p:sp>
        <p:nvSpPr>
          <p:cNvPr id="36" name="テキスト ボックス 35"/>
          <p:cNvSpPr txBox="1"/>
          <p:nvPr/>
        </p:nvSpPr>
        <p:spPr>
          <a:xfrm>
            <a:off x="4572000" y="3571876"/>
            <a:ext cx="2000264" cy="369332"/>
          </a:xfrm>
          <a:prstGeom prst="rect">
            <a:avLst/>
          </a:prstGeom>
          <a:noFill/>
        </p:spPr>
        <p:txBody>
          <a:bodyPr wrap="square" rtlCol="0">
            <a:spAutoFit/>
          </a:bodyPr>
          <a:lstStyle/>
          <a:p>
            <a:r>
              <a:rPr lang="ja-JP" altLang="en-US" smtClean="0"/>
              <a:t>メソッド定義</a:t>
            </a:r>
            <a:r>
              <a:rPr lang="en-US" altLang="ja-JP" smtClean="0"/>
              <a:t>n-1</a:t>
            </a:r>
            <a:endParaRPr kumimoji="1" lang="ja-JP" altLang="en-US"/>
          </a:p>
        </p:txBody>
      </p:sp>
      <p:sp>
        <p:nvSpPr>
          <p:cNvPr id="38" name="テキスト ボックス 37"/>
          <p:cNvSpPr txBox="1"/>
          <p:nvPr/>
        </p:nvSpPr>
        <p:spPr>
          <a:xfrm>
            <a:off x="6715140" y="3571876"/>
            <a:ext cx="2071702" cy="369332"/>
          </a:xfrm>
          <a:prstGeom prst="rect">
            <a:avLst/>
          </a:prstGeom>
          <a:noFill/>
        </p:spPr>
        <p:txBody>
          <a:bodyPr wrap="square" rtlCol="0">
            <a:spAutoFit/>
          </a:bodyPr>
          <a:lstStyle/>
          <a:p>
            <a:r>
              <a:rPr lang="ja-JP" altLang="en-US" smtClean="0"/>
              <a:t>メソッド定義</a:t>
            </a:r>
            <a:r>
              <a:rPr lang="en-US" altLang="ja-JP" smtClean="0"/>
              <a:t>n</a:t>
            </a:r>
            <a:endParaRPr kumimoji="1" lang="ja-JP" altLang="en-US"/>
          </a:p>
        </p:txBody>
      </p:sp>
      <p:sp>
        <p:nvSpPr>
          <p:cNvPr id="42" name="テキスト ボックス 41"/>
          <p:cNvSpPr txBox="1"/>
          <p:nvPr/>
        </p:nvSpPr>
        <p:spPr>
          <a:xfrm>
            <a:off x="3929058" y="2571744"/>
            <a:ext cx="928694" cy="369332"/>
          </a:xfrm>
          <a:prstGeom prst="rect">
            <a:avLst/>
          </a:prstGeom>
          <a:noFill/>
        </p:spPr>
        <p:txBody>
          <a:bodyPr wrap="square" rtlCol="0">
            <a:spAutoFit/>
          </a:bodyPr>
          <a:lstStyle/>
          <a:p>
            <a:r>
              <a:rPr kumimoji="1" lang="ja-JP" altLang="en-US" smtClean="0"/>
              <a:t>・・・</a:t>
            </a:r>
            <a:endParaRPr kumimoji="1" lang="ja-JP" altLang="en-US"/>
          </a:p>
        </p:txBody>
      </p:sp>
      <p:sp>
        <p:nvSpPr>
          <p:cNvPr id="44" name="メモ 43"/>
          <p:cNvSpPr/>
          <p:nvPr/>
        </p:nvSpPr>
        <p:spPr>
          <a:xfrm>
            <a:off x="2428860" y="2000240"/>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45" name="メモ 44"/>
          <p:cNvSpPr/>
          <p:nvPr/>
        </p:nvSpPr>
        <p:spPr>
          <a:xfrm>
            <a:off x="4929190" y="2000240"/>
            <a:ext cx="1428760" cy="1571636"/>
          </a:xfrm>
          <a:prstGeom prst="foldedCorner">
            <a:avLst>
              <a:gd name="adj" fmla="val 11926"/>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43" name="円形吹き出し 42"/>
          <p:cNvSpPr/>
          <p:nvPr/>
        </p:nvSpPr>
        <p:spPr>
          <a:xfrm>
            <a:off x="5143504" y="3929066"/>
            <a:ext cx="2214578" cy="785818"/>
          </a:xfrm>
          <a:prstGeom prst="wedgeEllipseCallout">
            <a:avLst>
              <a:gd name="adj1" fmla="val 27804"/>
              <a:gd name="adj2" fmla="val -125353"/>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mtClean="0">
                <a:latin typeface="Consolas" pitchFamily="49" charset="0"/>
              </a:rPr>
              <a:t>close</a:t>
            </a:r>
            <a:r>
              <a:rPr lang="ja-JP" altLang="en-US" smtClean="0"/>
              <a:t>が</a:t>
            </a:r>
            <a:endParaRPr lang="en-US" altLang="ja-JP" smtClean="0"/>
          </a:p>
          <a:p>
            <a:pPr algn="ctr"/>
            <a:r>
              <a:rPr lang="ja-JP" altLang="en-US" smtClean="0"/>
              <a:t>欠落している</a:t>
            </a: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1000"/>
                                        <p:tgtEl>
                                          <p:spTgt spid="43"/>
                                        </p:tgtEl>
                                      </p:cBhvr>
                                    </p:animEffect>
                                    <p:anim calcmode="lin" valueType="num">
                                      <p:cBhvr>
                                        <p:cTn id="8" dur="1000" fill="hold"/>
                                        <p:tgtEl>
                                          <p:spTgt spid="43"/>
                                        </p:tgtEl>
                                        <p:attrNameLst>
                                          <p:attrName>ppt_x</p:attrName>
                                        </p:attrNameLst>
                                      </p:cBhvr>
                                      <p:tavLst>
                                        <p:tav tm="0">
                                          <p:val>
                                            <p:strVal val="#ppt_x"/>
                                          </p:val>
                                        </p:tav>
                                        <p:tav tm="100000">
                                          <p:val>
                                            <p:strVal val="#ppt_x"/>
                                          </p:val>
                                        </p:tav>
                                      </p:tavLst>
                                    </p:anim>
                                    <p:anim calcmode="lin" valueType="num">
                                      <p:cBhvr>
                                        <p:cTn id="9"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パターン違反の検出手法</a:t>
            </a:r>
            <a:r>
              <a:rPr kumimoji="1" lang="en-US" altLang="ja-JP" dirty="0" smtClean="0"/>
              <a:t>(1/2)</a:t>
            </a:r>
            <a:endParaRPr kumimoji="1" lang="ja-JP" altLang="en-US" dirty="0"/>
          </a:p>
        </p:txBody>
      </p:sp>
      <p:sp>
        <p:nvSpPr>
          <p:cNvPr id="3" name="コンテンツ プレースホルダ 2"/>
          <p:cNvSpPr>
            <a:spLocks noGrp="1"/>
          </p:cNvSpPr>
          <p:nvPr>
            <p:ph idx="1"/>
          </p:nvPr>
        </p:nvSpPr>
        <p:spPr>
          <a:xfrm>
            <a:off x="457200" y="1357298"/>
            <a:ext cx="8401080" cy="5072098"/>
          </a:xfrm>
        </p:spPr>
        <p:txBody>
          <a:bodyPr>
            <a:normAutofit/>
          </a:bodyPr>
          <a:lstStyle/>
          <a:p>
            <a:r>
              <a:rPr kumimoji="1" lang="ja-JP" altLang="en-US" dirty="0" smtClean="0"/>
              <a:t>相関ルール</a:t>
            </a:r>
            <a:r>
              <a:rPr kumimoji="1" lang="en-US" altLang="ja-JP" dirty="0" smtClean="0"/>
              <a:t>(association rule)</a:t>
            </a:r>
            <a:r>
              <a:rPr lang="ja-JP" altLang="en-US" dirty="0" smtClean="0"/>
              <a:t>の確信度</a:t>
            </a:r>
            <a:r>
              <a:rPr lang="en-US" altLang="ja-JP" dirty="0" smtClean="0"/>
              <a:t>C</a:t>
            </a:r>
            <a:r>
              <a:rPr lang="ja-JP" altLang="en-US" dirty="0" smtClean="0"/>
              <a:t>を用いる</a:t>
            </a:r>
            <a:endParaRPr lang="en-US" altLang="ja-JP" dirty="0" smtClean="0"/>
          </a:p>
          <a:p>
            <a:pPr lvl="1"/>
            <a:r>
              <a:rPr kumimoji="1" lang="ja-JP" altLang="en-US" dirty="0" smtClean="0"/>
              <a:t>相関ルール</a:t>
            </a:r>
            <a:r>
              <a:rPr lang="ja-JP" altLang="en-US" dirty="0" smtClean="0"/>
              <a:t>　</a:t>
            </a:r>
            <a:r>
              <a:rPr lang="en-US" altLang="ja-JP" dirty="0" smtClean="0"/>
              <a:t>P1</a:t>
            </a:r>
            <a:r>
              <a:rPr kumimoji="1" lang="ja-JP" altLang="en-US" dirty="0" smtClean="0"/>
              <a:t>⇒</a:t>
            </a:r>
            <a:r>
              <a:rPr lang="en-US" altLang="ja-JP" dirty="0" smtClean="0"/>
              <a:t>P2</a:t>
            </a:r>
            <a:endParaRPr kumimoji="1" lang="en-US" altLang="ja-JP" dirty="0" smtClean="0"/>
          </a:p>
          <a:p>
            <a:pPr lvl="2"/>
            <a:r>
              <a:rPr kumimoji="1" lang="ja-JP" altLang="en-US" dirty="0" smtClean="0"/>
              <a:t>パターン</a:t>
            </a:r>
            <a:r>
              <a:rPr lang="en-US" altLang="ja-JP" dirty="0" smtClean="0"/>
              <a:t>P1</a:t>
            </a:r>
            <a:r>
              <a:rPr kumimoji="1" lang="en-US" altLang="ja-JP" dirty="0" smtClean="0"/>
              <a:t>,</a:t>
            </a:r>
            <a:r>
              <a:rPr kumimoji="1" lang="ja-JP" altLang="en-US" dirty="0" smtClean="0"/>
              <a:t> </a:t>
            </a:r>
            <a:r>
              <a:rPr lang="en-US" altLang="ja-JP" dirty="0" smtClean="0"/>
              <a:t>P2</a:t>
            </a:r>
            <a:r>
              <a:rPr lang="ja-JP" altLang="en-US" dirty="0" smtClean="0"/>
              <a:t>について</a:t>
            </a:r>
            <a:r>
              <a:rPr kumimoji="1" lang="en-US" altLang="ja-JP" dirty="0" smtClean="0"/>
              <a:t>,</a:t>
            </a:r>
            <a:r>
              <a:rPr kumimoji="1" lang="ja-JP" altLang="en-US" dirty="0" smtClean="0"/>
              <a:t> あるメソッド定義中で</a:t>
            </a:r>
            <a:r>
              <a:rPr lang="en-US" altLang="ja-JP" dirty="0" smtClean="0"/>
              <a:t>P1</a:t>
            </a:r>
            <a:r>
              <a:rPr lang="ja-JP" altLang="en-US" dirty="0" smtClean="0"/>
              <a:t>が出現するとき，</a:t>
            </a:r>
            <a:r>
              <a:rPr lang="en-US" altLang="ja-JP" dirty="0" smtClean="0"/>
              <a:t>P2</a:t>
            </a:r>
            <a:r>
              <a:rPr lang="ja-JP" altLang="en-US" dirty="0" smtClean="0"/>
              <a:t>も出現</a:t>
            </a:r>
            <a:r>
              <a:rPr kumimoji="1" lang="ja-JP" altLang="en-US" dirty="0" smtClean="0"/>
              <a:t>するというルール</a:t>
            </a:r>
            <a:endParaRPr kumimoji="1" lang="en-US" altLang="ja-JP" dirty="0" smtClean="0"/>
          </a:p>
          <a:p>
            <a:pPr lvl="1"/>
            <a:r>
              <a:rPr lang="ja-JP" altLang="en-US" dirty="0" smtClean="0"/>
              <a:t>確信度</a:t>
            </a:r>
            <a:r>
              <a:rPr lang="en-US" altLang="ja-JP" dirty="0" smtClean="0"/>
              <a:t>C: P1</a:t>
            </a:r>
            <a:r>
              <a:rPr lang="ja-JP" altLang="en-US" dirty="0" smtClean="0"/>
              <a:t>が出現するとき，</a:t>
            </a:r>
            <a:r>
              <a:rPr lang="en-US" altLang="ja-JP" dirty="0" smtClean="0"/>
              <a:t>P2</a:t>
            </a:r>
            <a:r>
              <a:rPr lang="ja-JP" altLang="en-US" dirty="0" smtClean="0"/>
              <a:t>も出現する条件付確率</a:t>
            </a:r>
            <a:endParaRPr lang="en-US" altLang="ja-JP" dirty="0" smtClean="0"/>
          </a:p>
          <a:p>
            <a:pPr lvl="2"/>
            <a:endParaRPr lang="en-US" altLang="ja-JP" dirty="0" smtClean="0"/>
          </a:p>
          <a:p>
            <a:pPr lvl="2"/>
            <a:endParaRPr lang="en-US" altLang="ja-JP" dirty="0" smtClean="0"/>
          </a:p>
          <a:p>
            <a:endParaRPr lang="en-US" altLang="ja-JP" dirty="0" smtClean="0"/>
          </a:p>
        </p:txBody>
      </p:sp>
      <p:sp>
        <p:nvSpPr>
          <p:cNvPr id="6" name="スライド番号プレースホルダ 5"/>
          <p:cNvSpPr>
            <a:spLocks noGrp="1"/>
          </p:cNvSpPr>
          <p:nvPr>
            <p:ph type="sldNum" sz="quarter" idx="12"/>
          </p:nvPr>
        </p:nvSpPr>
        <p:spPr/>
        <p:txBody>
          <a:bodyPr/>
          <a:lstStyle/>
          <a:p>
            <a:fld id="{1EB8FF0B-AAD0-46C6-861A-7F73174B8C4E}" type="slidenum">
              <a:rPr kumimoji="1" lang="ja-JP" altLang="en-US" smtClean="0"/>
              <a:pPr/>
              <a:t>9</a:t>
            </a:fld>
            <a:endParaRPr kumimoji="1" lang="ja-JP" altLang="en-US"/>
          </a:p>
        </p:txBody>
      </p:sp>
      <p:sp>
        <p:nvSpPr>
          <p:cNvPr id="7" name="テキスト ボックス 6"/>
          <p:cNvSpPr txBox="1"/>
          <p:nvPr/>
        </p:nvSpPr>
        <p:spPr>
          <a:xfrm>
            <a:off x="571472" y="3643314"/>
            <a:ext cx="2786082" cy="523220"/>
          </a:xfrm>
          <a:prstGeom prst="rect">
            <a:avLst/>
          </a:prstGeom>
          <a:noFill/>
        </p:spPr>
        <p:txBody>
          <a:bodyPr wrap="square" rtlCol="0">
            <a:spAutoFit/>
          </a:bodyPr>
          <a:lstStyle/>
          <a:p>
            <a:r>
              <a:rPr kumimoji="1" lang="en-US" altLang="ja-JP" sz="2800" b="1" i="1" smtClean="0">
                <a:latin typeface="小塚明朝 Pro-VI R" pitchFamily="18" charset="-128"/>
                <a:ea typeface="小塚明朝 Pro-VI R" pitchFamily="18" charset="-128"/>
              </a:rPr>
              <a:t>C</a:t>
            </a:r>
            <a:r>
              <a:rPr kumimoji="1" lang="en-US" altLang="ja-JP" sz="2800" b="1" smtClean="0">
                <a:latin typeface="小塚明朝 Pro-VI R" pitchFamily="18" charset="-128"/>
                <a:ea typeface="小塚明朝 Pro-VI R" pitchFamily="18" charset="-128"/>
              </a:rPr>
              <a:t>(</a:t>
            </a:r>
            <a:r>
              <a:rPr kumimoji="1" lang="ja-JP" altLang="en-US" sz="2800" b="1" smtClean="0">
                <a:latin typeface="小塚明朝 Pro-VI R" pitchFamily="18" charset="-128"/>
                <a:ea typeface="小塚明朝 Pro-VI R" pitchFamily="18" charset="-128"/>
              </a:rPr>
              <a:t> </a:t>
            </a:r>
            <a:r>
              <a:rPr kumimoji="1" lang="en-US" altLang="ja-JP" sz="2800" b="1" i="1" smtClean="0">
                <a:latin typeface="小塚明朝 Pro-VI R" pitchFamily="18" charset="-128"/>
                <a:ea typeface="小塚明朝 Pro-VI R" pitchFamily="18" charset="-128"/>
              </a:rPr>
              <a:t>P</a:t>
            </a:r>
            <a:r>
              <a:rPr kumimoji="1" lang="en-US" altLang="ja-JP" sz="2800" b="1" smtClean="0">
                <a:latin typeface="小塚明朝 Pro-VI R" pitchFamily="18" charset="-128"/>
                <a:ea typeface="小塚明朝 Pro-VI R" pitchFamily="18" charset="-128"/>
              </a:rPr>
              <a:t>1</a:t>
            </a:r>
            <a:r>
              <a:rPr kumimoji="1" lang="ja-JP" altLang="en-US" sz="2800" b="1" i="1" smtClean="0">
                <a:latin typeface="小塚明朝 Pro-VI R" pitchFamily="18" charset="-128"/>
                <a:ea typeface="小塚明朝 Pro-VI R" pitchFamily="18" charset="-128"/>
              </a:rPr>
              <a:t> </a:t>
            </a:r>
            <a:r>
              <a:rPr kumimoji="1" lang="ja-JP" altLang="en-US" sz="2800" b="1" smtClean="0">
                <a:latin typeface="小塚明朝 Pro-VI R" pitchFamily="18" charset="-128"/>
                <a:ea typeface="小塚明朝 Pro-VI R" pitchFamily="18" charset="-128"/>
              </a:rPr>
              <a:t>⇒ </a:t>
            </a:r>
            <a:r>
              <a:rPr kumimoji="1" lang="en-US" altLang="ja-JP" sz="2800" b="1" i="1" smtClean="0">
                <a:latin typeface="小塚明朝 Pro-VI R" pitchFamily="18" charset="-128"/>
                <a:ea typeface="小塚明朝 Pro-VI R" pitchFamily="18" charset="-128"/>
              </a:rPr>
              <a:t>P</a:t>
            </a:r>
            <a:r>
              <a:rPr kumimoji="1" lang="en-US" altLang="ja-JP" sz="2800" b="1" smtClean="0">
                <a:latin typeface="小塚明朝 Pro-VI R" pitchFamily="18" charset="-128"/>
                <a:ea typeface="小塚明朝 Pro-VI R" pitchFamily="18" charset="-128"/>
              </a:rPr>
              <a:t>2</a:t>
            </a:r>
            <a:r>
              <a:rPr kumimoji="1" lang="ja-JP" altLang="en-US" sz="2800" b="1" i="1" smtClean="0">
                <a:latin typeface="小塚明朝 Pro-VI R" pitchFamily="18" charset="-128"/>
                <a:ea typeface="小塚明朝 Pro-VI R" pitchFamily="18" charset="-128"/>
              </a:rPr>
              <a:t> </a:t>
            </a:r>
            <a:r>
              <a:rPr kumimoji="1" lang="en-US" altLang="ja-JP" sz="2800" b="1" smtClean="0">
                <a:latin typeface="小塚明朝 Pro-VI R" pitchFamily="18" charset="-128"/>
                <a:ea typeface="小塚明朝 Pro-VI R" pitchFamily="18" charset="-128"/>
              </a:rPr>
              <a:t>)</a:t>
            </a:r>
            <a:r>
              <a:rPr kumimoji="1" lang="ja-JP" altLang="en-US" sz="2800" b="1" smtClean="0">
                <a:latin typeface="小塚明朝 Pro-VI R" pitchFamily="18" charset="-128"/>
                <a:ea typeface="小塚明朝 Pro-VI R" pitchFamily="18" charset="-128"/>
              </a:rPr>
              <a:t>＝</a:t>
            </a:r>
            <a:endParaRPr kumimoji="1" lang="ja-JP" altLang="en-US" sz="2800" b="1" i="1">
              <a:latin typeface="小塚明朝 Pro-VI R" pitchFamily="18" charset="-128"/>
              <a:ea typeface="小塚明朝 Pro-VI R" pitchFamily="18" charset="-128"/>
            </a:endParaRPr>
          </a:p>
        </p:txBody>
      </p:sp>
      <p:sp>
        <p:nvSpPr>
          <p:cNvPr id="8" name="テキスト ボックス 7"/>
          <p:cNvSpPr txBox="1"/>
          <p:nvPr/>
        </p:nvSpPr>
        <p:spPr>
          <a:xfrm>
            <a:off x="3214678" y="3929066"/>
            <a:ext cx="4286280" cy="400110"/>
          </a:xfrm>
          <a:prstGeom prst="rect">
            <a:avLst/>
          </a:prstGeom>
          <a:noFill/>
        </p:spPr>
        <p:txBody>
          <a:bodyPr wrap="square" rtlCol="0">
            <a:spAutoFit/>
          </a:bodyPr>
          <a:lstStyle/>
          <a:p>
            <a:pPr algn="ctr"/>
            <a:r>
              <a:rPr lang="en-US" altLang="ja-JP" sz="2000" b="1" i="1" smtClean="0">
                <a:latin typeface="小塚明朝 Pro-VI R" pitchFamily="18" charset="-128"/>
                <a:ea typeface="小塚明朝 Pro-VI R" pitchFamily="18" charset="-128"/>
              </a:rPr>
              <a:t>P</a:t>
            </a:r>
            <a:r>
              <a:rPr lang="en-US" altLang="ja-JP" sz="2000" b="1" smtClean="0">
                <a:latin typeface="小塚明朝 Pro-VI R" pitchFamily="18" charset="-128"/>
                <a:ea typeface="小塚明朝 Pro-VI R" pitchFamily="18" charset="-128"/>
              </a:rPr>
              <a:t>1</a:t>
            </a:r>
            <a:r>
              <a:rPr lang="ja-JP" altLang="en-US" sz="2000" b="1" smtClean="0">
                <a:latin typeface="小塚明朝 Pro-VI R" pitchFamily="18" charset="-128"/>
                <a:ea typeface="小塚明朝 Pro-VI R" pitchFamily="18" charset="-128"/>
              </a:rPr>
              <a:t>の出現するメソッド定義数</a:t>
            </a:r>
            <a:endParaRPr kumimoji="1" lang="ja-JP" altLang="en-US" sz="2000" b="1">
              <a:latin typeface="小塚明朝 Pro-VI R" pitchFamily="18" charset="-128"/>
              <a:ea typeface="小塚明朝 Pro-VI R" pitchFamily="18" charset="-128"/>
            </a:endParaRPr>
          </a:p>
        </p:txBody>
      </p:sp>
      <p:sp>
        <p:nvSpPr>
          <p:cNvPr id="9" name="テキスト ボックス 8"/>
          <p:cNvSpPr txBox="1"/>
          <p:nvPr/>
        </p:nvSpPr>
        <p:spPr>
          <a:xfrm>
            <a:off x="3214678" y="3571876"/>
            <a:ext cx="4714908" cy="400110"/>
          </a:xfrm>
          <a:prstGeom prst="rect">
            <a:avLst/>
          </a:prstGeom>
          <a:noFill/>
        </p:spPr>
        <p:txBody>
          <a:bodyPr wrap="square" rtlCol="0">
            <a:spAutoFit/>
          </a:bodyPr>
          <a:lstStyle/>
          <a:p>
            <a:r>
              <a:rPr lang="en-US" altLang="ja-JP" sz="2000" b="1" i="1" smtClean="0">
                <a:latin typeface="小塚明朝 Pro-VI R" pitchFamily="18" charset="-128"/>
                <a:ea typeface="小塚明朝 Pro-VI R" pitchFamily="18" charset="-128"/>
              </a:rPr>
              <a:t>P</a:t>
            </a:r>
            <a:r>
              <a:rPr lang="en-US" altLang="ja-JP" sz="2000" b="1" smtClean="0">
                <a:latin typeface="小塚明朝 Pro-VI R" pitchFamily="18" charset="-128"/>
                <a:ea typeface="小塚明朝 Pro-VI R" pitchFamily="18" charset="-128"/>
              </a:rPr>
              <a:t>1</a:t>
            </a:r>
            <a:r>
              <a:rPr lang="en-US" altLang="ja-JP" sz="2000" b="1" i="1" smtClean="0">
                <a:latin typeface="小塚明朝 Pro-VI R" pitchFamily="18" charset="-128"/>
                <a:ea typeface="小塚明朝 Pro-VI R" pitchFamily="18" charset="-128"/>
              </a:rPr>
              <a:t>,</a:t>
            </a:r>
            <a:r>
              <a:rPr lang="ja-JP" altLang="en-US" sz="2000" b="1" i="1" smtClean="0">
                <a:latin typeface="小塚明朝 Pro-VI R" pitchFamily="18" charset="-128"/>
                <a:ea typeface="小塚明朝 Pro-VI R" pitchFamily="18" charset="-128"/>
              </a:rPr>
              <a:t> </a:t>
            </a:r>
            <a:r>
              <a:rPr lang="en-US" altLang="ja-JP" sz="2000" b="1" i="1" smtClean="0">
                <a:latin typeface="小塚明朝 Pro-VI R" pitchFamily="18" charset="-128"/>
                <a:ea typeface="小塚明朝 Pro-VI R" pitchFamily="18" charset="-128"/>
              </a:rPr>
              <a:t>P</a:t>
            </a:r>
            <a:r>
              <a:rPr lang="en-US" altLang="ja-JP" sz="2000" b="1" smtClean="0">
                <a:latin typeface="小塚明朝 Pro-VI R" pitchFamily="18" charset="-128"/>
                <a:ea typeface="小塚明朝 Pro-VI R" pitchFamily="18" charset="-128"/>
              </a:rPr>
              <a:t>2</a:t>
            </a:r>
            <a:r>
              <a:rPr lang="ja-JP" altLang="en-US" sz="2000" b="1" smtClean="0">
                <a:latin typeface="小塚明朝 Pro-VI R" pitchFamily="18" charset="-128"/>
                <a:ea typeface="小塚明朝 Pro-VI R" pitchFamily="18" charset="-128"/>
              </a:rPr>
              <a:t>ともに出現するメソッド定義数</a:t>
            </a:r>
            <a:endParaRPr kumimoji="1" lang="ja-JP" altLang="en-US" sz="2000" b="1">
              <a:latin typeface="小塚明朝 Pro-VI R" pitchFamily="18" charset="-128"/>
              <a:ea typeface="小塚明朝 Pro-VI R" pitchFamily="18" charset="-128"/>
            </a:endParaRPr>
          </a:p>
        </p:txBody>
      </p:sp>
      <p:cxnSp>
        <p:nvCxnSpPr>
          <p:cNvPr id="11" name="直線コネクタ 10"/>
          <p:cNvCxnSpPr/>
          <p:nvPr/>
        </p:nvCxnSpPr>
        <p:spPr>
          <a:xfrm>
            <a:off x="3214678" y="3929066"/>
            <a:ext cx="4500594"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ricolo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小塚ゴシック Pro-VI M"/>
        <a:ea typeface="小塚ゴシック Pro-VI M"/>
        <a:cs typeface=""/>
      </a:majorFont>
      <a:minorFont>
        <a:latin typeface="小塚ゴシック Pro-VI M"/>
        <a:ea typeface="小塚ゴシック Pro-VI 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tricolore</Template>
  <TotalTime>18889</TotalTime>
  <Words>2318</Words>
  <Application>Microsoft Office PowerPoint</Application>
  <PresentationFormat>画面に合わせる (4:3)</PresentationFormat>
  <Paragraphs>643</Paragraphs>
  <Slides>29</Slides>
  <Notes>21</Notes>
  <HiddenSlides>5</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tricolore</vt:lpstr>
      <vt:lpstr>シーケンシャルパターンマイニングに基づくオブジェクト指向プログラムのための 欠陥検出手法</vt:lpstr>
      <vt:lpstr>概要</vt:lpstr>
      <vt:lpstr>目次</vt:lpstr>
      <vt:lpstr>メソッド呼び出しパターンとは</vt:lpstr>
      <vt:lpstr>メソッド呼び出しパターン抽出までの流れ</vt:lpstr>
      <vt:lpstr>シーケンシャルパターンマイニングとは</vt:lpstr>
      <vt:lpstr>PrefixSpanアルゴリズム概要</vt:lpstr>
      <vt:lpstr>パターン違反とは </vt:lpstr>
      <vt:lpstr>パターン違反の検出手法(1/2)</vt:lpstr>
      <vt:lpstr>パターン違反の検出手法(2/2)</vt:lpstr>
      <vt:lpstr>パターン違反の検出例</vt:lpstr>
      <vt:lpstr>目次</vt:lpstr>
      <vt:lpstr>本研究の動機</vt:lpstr>
      <vt:lpstr>適用にあたっての問題点と解決方法</vt:lpstr>
      <vt:lpstr>型を考慮することによる効果</vt:lpstr>
      <vt:lpstr>作成したツールについて</vt:lpstr>
      <vt:lpstr>目次</vt:lpstr>
      <vt:lpstr>実験目的</vt:lpstr>
      <vt:lpstr>実験方法(1/2)</vt:lpstr>
      <vt:lpstr>実験方法(2/2)</vt:lpstr>
      <vt:lpstr>実験結果とその評価</vt:lpstr>
      <vt:lpstr>検出された欠陥について</vt:lpstr>
      <vt:lpstr>まとめと今後の課題</vt:lpstr>
      <vt:lpstr>ご清聴ありがとうございました</vt:lpstr>
      <vt:lpstr>PrefixSpan</vt:lpstr>
      <vt:lpstr>型を考慮することによる効果(2/2)</vt:lpstr>
      <vt:lpstr>パターン違反の検出手法(2/2)</vt:lpstr>
      <vt:lpstr>PrefixSpanアルゴリズム</vt:lpstr>
      <vt:lpstr>作成したツール(2/2)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シーケンシャルパターンマイニングを用いた欠陥検出手法の改良</dc:title>
  <dc:creator>g-yamada</dc:creator>
  <cp:lastModifiedBy>g-yamada</cp:lastModifiedBy>
  <cp:revision>201</cp:revision>
  <dcterms:created xsi:type="dcterms:W3CDTF">2008-12-13T08:15:46Z</dcterms:created>
  <dcterms:modified xsi:type="dcterms:W3CDTF">2009-05-28T16:57:31Z</dcterms:modified>
</cp:coreProperties>
</file>