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337" r:id="rId3"/>
    <p:sldId id="326" r:id="rId4"/>
    <p:sldId id="312" r:id="rId5"/>
    <p:sldId id="339" r:id="rId6"/>
    <p:sldId id="345" r:id="rId7"/>
    <p:sldId id="351" r:id="rId8"/>
    <p:sldId id="361" r:id="rId9"/>
    <p:sldId id="352" r:id="rId10"/>
    <p:sldId id="341" r:id="rId11"/>
    <p:sldId id="342" r:id="rId12"/>
    <p:sldId id="343" r:id="rId13"/>
    <p:sldId id="357" r:id="rId14"/>
    <p:sldId id="322" r:id="rId15"/>
    <p:sldId id="318" r:id="rId16"/>
    <p:sldId id="301" r:id="rId17"/>
    <p:sldId id="302" r:id="rId18"/>
    <p:sldId id="303" r:id="rId19"/>
    <p:sldId id="336" r:id="rId20"/>
    <p:sldId id="317" r:id="rId21"/>
    <p:sldId id="353" r:id="rId22"/>
    <p:sldId id="321" r:id="rId23"/>
    <p:sldId id="306" r:id="rId24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ECFF"/>
    <a:srgbClr val="E5E5F7"/>
    <a:srgbClr val="FFFFFF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27" autoAdjust="0"/>
    <p:restoredTop sz="78210" autoAdjust="0"/>
  </p:normalViewPr>
  <p:slideViewPr>
    <p:cSldViewPr>
      <p:cViewPr varScale="1">
        <p:scale>
          <a:sx n="88" d="100"/>
          <a:sy n="88" d="100"/>
        </p:scale>
        <p:origin x="-7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-2382" y="-108"/>
      </p:cViewPr>
      <p:guideLst>
        <p:guide orient="horz" pos="3130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0475D75-7102-4467-8EEA-A129225FCF00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7F6FAB1-CBE2-4D38-82AF-DE0EE2C4C26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C31EB8B-D537-4D9B-A171-BF3DF93E6E98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96ED015-547F-4690-846C-5ADF5143C83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1965BF-A049-4088-A80B-CB40C046CCE6}" type="slidenum">
              <a:rPr lang="ja-JP" altLang="en-US" smtClean="0"/>
              <a:pPr>
                <a:defRPr/>
              </a:pPr>
              <a:t>1</a:t>
            </a:fld>
            <a:endParaRPr lang="ja-JP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 smtClean="0"/>
          </a:p>
        </p:txBody>
      </p:sp>
      <p:sp>
        <p:nvSpPr>
          <p:cNvPr id="28675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2846CA4-54BD-4C1F-A5E9-94647E3FE036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12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 smtClean="0"/>
          </a:p>
        </p:txBody>
      </p:sp>
      <p:sp>
        <p:nvSpPr>
          <p:cNvPr id="4" name="スライド番号プレースホルダ 3"/>
          <p:cNvSpPr txBox="1">
            <a:spLocks noGrp="1"/>
          </p:cNvSpPr>
          <p:nvPr/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51EA024-8115-4332-9B0F-27CE7D88571E}" type="slidenum">
              <a:rPr lang="ja-JP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ja-JP" altLang="en-US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 smtClean="0"/>
          </a:p>
        </p:txBody>
      </p:sp>
      <p:sp>
        <p:nvSpPr>
          <p:cNvPr id="4" name="スライド番号プレースホルダ 3"/>
          <p:cNvSpPr txBox="1">
            <a:spLocks noGrp="1"/>
          </p:cNvSpPr>
          <p:nvPr/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B936BEC-5F1C-4010-AF9D-FD774E390CB7}" type="slidenum">
              <a:rPr lang="ja-JP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ja-JP" altLang="en-US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20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21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22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20483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27B202FA-DAD6-4CC0-BB5C-F8130A8CFD6C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4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ED015-547F-4690-846C-5ADF5143C83B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24579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46989A1-B1AB-4582-BCA7-027BBFDE60EC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10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 smtClean="0"/>
          </a:p>
        </p:txBody>
      </p:sp>
      <p:sp>
        <p:nvSpPr>
          <p:cNvPr id="26627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B3E8AA0-57CB-455C-BC7C-39ABB3FBFCA8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11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pic>
        <p:nvPicPr>
          <p:cNvPr id="9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i="1" dirty="0">
                <a:solidFill>
                  <a:srgbClr val="3366CC"/>
                </a:solidFill>
                <a:latin typeface="+mn-lt"/>
                <a:ea typeface="+mn-ea"/>
              </a:rPr>
              <a:t>Department of Computer Science,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i="1" dirty="0">
                <a:solidFill>
                  <a:srgbClr val="3366CC"/>
                </a:solidFill>
                <a:latin typeface="+mn-lt"/>
                <a:ea typeface="+mn-ea"/>
              </a:rPr>
              <a:t>Graduate School of Information Science &amp; Technology,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i="1" dirty="0">
                <a:solidFill>
                  <a:srgbClr val="3366CC"/>
                </a:solidFill>
                <a:latin typeface="+mn-lt"/>
                <a:ea typeface="+mn-ea"/>
              </a:rPr>
              <a:t>Osaka University</a:t>
            </a: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2133600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13" name="Rectangle 35"/>
          <p:cNvSpPr>
            <a:spLocks noGrp="1" noChangeArrowheads="1"/>
          </p:cNvSpPr>
          <p:nvPr>
            <p:ph type="dt" sz="half" idx="10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14" name="Rectangle 36"/>
          <p:cNvSpPr>
            <a:spLocks noGrp="1" noChangeArrowheads="1"/>
          </p:cNvSpPr>
          <p:nvPr>
            <p:ph type="ftr" sz="quarter" idx="11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15" name="Rectangle 3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883525" y="6524625"/>
            <a:ext cx="122555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A9F3C-7EAC-413E-9929-1916B1BA60E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7104F-158F-4456-A491-AC25CE7ACE4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4D36C-6A93-43A0-A8E7-BC3B8373A78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CF85B-AEE1-4EAA-A40D-E0671D4083A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8B517-0172-41B5-994C-03D17A3328B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05C2-1873-4987-835F-D869480211A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9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B53D7-CEDC-4DB2-8764-E365FD9DFEE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6B93D-DFD4-4ADE-80B0-E6A1453B8CA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1BAC5-E216-40C8-A778-072786205B6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5B8EC-7C29-45DE-9233-1355119FE95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18233-5B39-42E6-8DE5-7BC76FB653E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pic>
        <p:nvPicPr>
          <p:cNvPr id="103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1" i="1" dirty="0">
                <a:solidFill>
                  <a:srgbClr val="3366CC"/>
                </a:solidFill>
                <a:latin typeface="+mn-lt"/>
                <a:ea typeface="+mn-ea"/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zh-CN" smtClean="0"/>
              <a:t>SES2009</a:t>
            </a:r>
            <a:endParaRPr lang="ja-JP" altLang="en-US" dirty="0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r>
              <a:rPr lang="en-US" altLang="ja-JP" smtClean="0"/>
              <a:t>2009/09/09</a:t>
            </a:r>
            <a:endParaRPr lang="ja-JP" altLang="en-US" dirty="0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ea typeface="+mn-ea"/>
              </a:defRPr>
            </a:lvl1pPr>
          </a:lstStyle>
          <a:p>
            <a:pPr>
              <a:defRPr/>
            </a:pPr>
            <a:fld id="{0F386C8E-4A51-4A03-832A-25E579EA2E8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タイトル 1"/>
          <p:cNvSpPr>
            <a:spLocks noGrp="1"/>
          </p:cNvSpPr>
          <p:nvPr>
            <p:ph type="ctrTitle"/>
          </p:nvPr>
        </p:nvSpPr>
        <p:spPr>
          <a:xfrm>
            <a:off x="466725" y="2133600"/>
            <a:ext cx="6192838" cy="1008063"/>
          </a:xfrm>
        </p:spPr>
        <p:txBody>
          <a:bodyPr/>
          <a:lstStyle/>
          <a:p>
            <a:pPr algn="ctr" eaLnBrk="1" hangingPunct="1"/>
            <a:r>
              <a:rPr lang="ja-JP" altLang="en-US" sz="2800" b="0" dirty="0" smtClean="0"/>
              <a:t>オープンソースソフトウェアに対する</a:t>
            </a:r>
            <a:r>
              <a:rPr lang="en-US" altLang="ja-JP" sz="2800" b="0" dirty="0" smtClean="0"/>
              <a:t/>
            </a:r>
            <a:br>
              <a:rPr lang="en-US" altLang="ja-JP" sz="2800" b="0" dirty="0" smtClean="0"/>
            </a:br>
            <a:r>
              <a:rPr lang="ja-JP" altLang="en-US" sz="2800" b="0" dirty="0" smtClean="0"/>
              <a:t>コーディングパターン分析の適用</a:t>
            </a:r>
          </a:p>
        </p:txBody>
      </p:sp>
      <p:sp>
        <p:nvSpPr>
          <p:cNvPr id="15362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/>
            <a:r>
              <a:rPr lang="ja-JP" altLang="en-US" sz="2400" dirty="0" smtClean="0"/>
              <a:t>大阪大学 大学院情報科学研究科</a:t>
            </a:r>
            <a:endParaRPr lang="en-US" altLang="ja-JP" sz="2400" dirty="0" smtClean="0"/>
          </a:p>
          <a:p>
            <a:pPr algn="r" eaLnBrk="1" hangingPunct="1"/>
            <a:r>
              <a:rPr lang="ja-JP" altLang="en-US" sz="2400" dirty="0" smtClean="0"/>
              <a:t>○ 伊達 浩典</a:t>
            </a:r>
            <a:endParaRPr lang="en-US" altLang="ja-JP" sz="2400" dirty="0" smtClean="0"/>
          </a:p>
          <a:p>
            <a:pPr algn="r" eaLnBrk="1" hangingPunct="1"/>
            <a:r>
              <a:rPr lang="ja-JP" altLang="en-US" sz="2400" dirty="0" smtClean="0"/>
              <a:t>石尾 隆</a:t>
            </a:r>
            <a:endParaRPr lang="en-US" altLang="ja-JP" sz="2400" dirty="0" smtClean="0"/>
          </a:p>
          <a:p>
            <a:pPr algn="r" eaLnBrk="1" hangingPunct="1"/>
            <a:r>
              <a:rPr lang="ja-JP" altLang="en-US" sz="2400" dirty="0" smtClean="0"/>
              <a:t>井上 克郎</a:t>
            </a:r>
            <a:endParaRPr lang="en-US" altLang="ja-JP" sz="2400" dirty="0" smtClean="0"/>
          </a:p>
          <a:p>
            <a:pPr algn="r" eaLnBrk="1" hangingPunct="1"/>
            <a:endParaRPr lang="ja-JP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SES2009</a:t>
            </a:r>
            <a:endParaRPr lang="ja-JP" altLang="en-US" smtClean="0"/>
          </a:p>
        </p:txBody>
      </p:sp>
      <p:sp>
        <p:nvSpPr>
          <p:cNvPr id="21506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2009/09/09</a:t>
            </a:r>
            <a:endParaRPr lang="ja-JP" altLang="en-US" smtClean="0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A04958-F422-4B28-8878-2045F917DE10}" type="slidenum">
              <a:rPr lang="ja-JP" altLang="en-US"/>
              <a:pPr>
                <a:defRPr/>
              </a:pPr>
              <a:t>10</a:t>
            </a:fld>
            <a:endParaRPr lang="ja-JP" altLang="en-US"/>
          </a:p>
        </p:txBody>
      </p:sp>
      <p:sp>
        <p:nvSpPr>
          <p:cNvPr id="2150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コーディングパターンの種類</a:t>
            </a:r>
          </a:p>
        </p:txBody>
      </p:sp>
      <p:sp>
        <p:nvSpPr>
          <p:cNvPr id="21509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457200" y="2857496"/>
            <a:ext cx="8229600" cy="3379792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ja-JP" altLang="en-US" dirty="0" smtClean="0"/>
              <a:t>イディオム</a:t>
            </a:r>
            <a:endParaRPr lang="en-US" altLang="ja-JP" dirty="0" smtClean="0"/>
          </a:p>
          <a:p>
            <a:pPr lvl="1" eaLnBrk="1" hangingPunct="1"/>
            <a:r>
              <a:rPr lang="ja-JP" altLang="en-US" dirty="0" smtClean="0"/>
              <a:t>プログラム実装上の定形処理</a:t>
            </a:r>
            <a:endParaRPr lang="en-US" altLang="ja-JP" dirty="0" smtClean="0"/>
          </a:p>
          <a:p>
            <a:pPr lvl="1" eaLnBrk="1" hangingPunct="1"/>
            <a:r>
              <a:rPr lang="ja-JP" altLang="en-US" dirty="0" smtClean="0"/>
              <a:t>実装に利用する言語やライブラリに依存</a:t>
            </a:r>
            <a:endParaRPr lang="en-US" altLang="ja-JP" dirty="0" smtClean="0"/>
          </a:p>
          <a:p>
            <a:pPr lvl="2" eaLnBrk="1" hangingPunct="1"/>
            <a:r>
              <a:rPr lang="ja-JP" altLang="en-US" dirty="0" smtClean="0"/>
              <a:t>例：イテレータによるループ処理</a:t>
            </a:r>
            <a:endParaRPr lang="en-US" altLang="ja-JP" dirty="0" smtClean="0"/>
          </a:p>
          <a:p>
            <a:pPr lvl="2" eaLnBrk="1" hangingPunct="1"/>
            <a:endParaRPr lang="en-US" altLang="ja-JP" dirty="0" smtClean="0"/>
          </a:p>
          <a:p>
            <a:pPr eaLnBrk="1" hangingPunct="1"/>
            <a:r>
              <a:rPr lang="ja-JP" altLang="en-US" dirty="0" smtClean="0"/>
              <a:t>アプリケーション固有の機能実装</a:t>
            </a:r>
            <a:endParaRPr lang="en-US" altLang="ja-JP" dirty="0" smtClean="0"/>
          </a:p>
          <a:p>
            <a:pPr lvl="1" eaLnBrk="1" hangingPunct="1"/>
            <a:r>
              <a:rPr lang="ja-JP" altLang="en-US" dirty="0" smtClean="0"/>
              <a:t>アプリケーション中で特定の機能を実装する為に用意した枠組み</a:t>
            </a:r>
            <a:endParaRPr lang="en-US" altLang="ja-JP" dirty="0" smtClean="0"/>
          </a:p>
          <a:p>
            <a:pPr lvl="2" algn="just" eaLnBrk="1" hangingPunct="1"/>
            <a:r>
              <a:rPr lang="ja-JP" altLang="en-US" dirty="0" smtClean="0"/>
              <a:t>例：</a:t>
            </a:r>
            <a:r>
              <a:rPr lang="en-US" altLang="ja-JP" dirty="0" err="1" smtClean="0"/>
              <a:t>JHotDraw</a:t>
            </a:r>
            <a:r>
              <a:rPr lang="ja-JP" altLang="en-US" dirty="0" smtClean="0"/>
              <a:t>の</a:t>
            </a:r>
            <a:r>
              <a:rPr lang="en-US" altLang="ja-JP" dirty="0" smtClean="0"/>
              <a:t>Undo</a:t>
            </a:r>
            <a:r>
              <a:rPr lang="ja-JP" altLang="en-US" dirty="0" smtClean="0"/>
              <a:t>機能の実現</a:t>
            </a:r>
            <a:endParaRPr lang="en-US" altLang="ja-JP" dirty="0" smtClean="0"/>
          </a:p>
        </p:txBody>
      </p:sp>
      <p:sp>
        <p:nvSpPr>
          <p:cNvPr id="2" name="スライド番号プレースホルダ 5"/>
          <p:cNvSpPr txBox="1">
            <a:spLocks noGrp="1"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70437A57-600D-4810-8964-062419B5ACF5}" type="slidenum">
              <a:rPr lang="ja-JP" altLang="en-US" sz="1000">
                <a:latin typeface="+mn-lt"/>
                <a:ea typeface="+mn-ea"/>
              </a:rPr>
              <a:pPr algn="r">
                <a:defRPr/>
              </a:pPr>
              <a:t>10</a:t>
            </a:fld>
            <a:endParaRPr lang="en-US" altLang="ja-JP" sz="1000">
              <a:latin typeface="+mn-lt"/>
              <a:ea typeface="+mn-ea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042988" y="1422400"/>
            <a:ext cx="7072312" cy="1285875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コーディングパターンとは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2800" dirty="0">
                <a:solidFill>
                  <a:schemeClr val="tx1"/>
                </a:solidFill>
              </a:rPr>
              <a:t>	</a:t>
            </a:r>
            <a:r>
              <a:rPr lang="ja-JP" altLang="en-US" sz="2800" dirty="0">
                <a:solidFill>
                  <a:schemeClr val="tx1"/>
                </a:solidFill>
              </a:rPr>
              <a:t>・ 頻出する定型的なコード片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2800" dirty="0">
                <a:solidFill>
                  <a:schemeClr val="tx1"/>
                </a:solidFill>
              </a:rPr>
              <a:t>	</a:t>
            </a:r>
            <a:r>
              <a:rPr lang="ja-JP" altLang="en-US" sz="2800" dirty="0">
                <a:solidFill>
                  <a:schemeClr val="tx1"/>
                </a:solidFill>
              </a:rPr>
              <a:t>・ メソッド呼び出し，制御構造要素の列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SES2009</a:t>
            </a:r>
            <a:endParaRPr lang="ja-JP" altLang="en-US" dirty="0" smtClean="0"/>
          </a:p>
        </p:txBody>
      </p:sp>
      <p:sp>
        <p:nvSpPr>
          <p:cNvPr id="23554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2009/09/09</a:t>
            </a:r>
            <a:endParaRPr lang="ja-JP" altLang="en-US" smtClean="0"/>
          </a:p>
        </p:txBody>
      </p:sp>
      <p:sp>
        <p:nvSpPr>
          <p:cNvPr id="14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0979A-E908-4855-A76A-F149E1A7795A}" type="slidenum">
              <a:rPr lang="ja-JP" altLang="en-US"/>
              <a:pPr>
                <a:defRPr/>
              </a:pPr>
              <a:t>11</a:t>
            </a:fld>
            <a:endParaRPr lang="ja-JP" altLang="en-US"/>
          </a:p>
        </p:txBody>
      </p:sp>
      <p:sp>
        <p:nvSpPr>
          <p:cNvPr id="25603" name="タイトル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ja-JP" altLang="en-US" dirty="0" smtClean="0"/>
              <a:t>コーディングパターン例      ～ イディオム ～</a:t>
            </a:r>
          </a:p>
        </p:txBody>
      </p:sp>
      <p:sp>
        <p:nvSpPr>
          <p:cNvPr id="23557" name="テキスト ボックス 13"/>
          <p:cNvSpPr txBox="1">
            <a:spLocks noChangeArrowheads="1"/>
          </p:cNvSpPr>
          <p:nvPr/>
        </p:nvSpPr>
        <p:spPr bwMode="auto">
          <a:xfrm>
            <a:off x="785786" y="5929330"/>
            <a:ext cx="30123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 dirty="0" smtClean="0"/>
              <a:t>ソースコード上のインスタンス</a:t>
            </a:r>
            <a:endParaRPr lang="ja-JP" altLang="en-US" u="sng" dirty="0"/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6715140" y="2357430"/>
            <a:ext cx="2031984" cy="2214563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288000" bIns="216000" anchor="ctr"/>
          <a:lstStyle/>
          <a:p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b="1" i="1" u="sng" dirty="0" err="1" smtClean="0"/>
              <a:t>iterator</a:t>
            </a:r>
            <a:r>
              <a:rPr lang="en-US" altLang="ja-JP" sz="2000" b="1" i="1" u="sng" dirty="0"/>
              <a:t>()</a:t>
            </a:r>
          </a:p>
          <a:p>
            <a:r>
              <a:rPr lang="en-US" altLang="ja-JP" sz="2000" b="1" i="1" u="sng" dirty="0" err="1" smtClean="0"/>
              <a:t>hasNext</a:t>
            </a:r>
            <a:r>
              <a:rPr lang="en-US" altLang="ja-JP" sz="2000" b="1" i="1" u="sng" dirty="0"/>
              <a:t>()</a:t>
            </a:r>
          </a:p>
          <a:p>
            <a:r>
              <a:rPr lang="en-US" altLang="ja-JP" sz="2000" b="1" i="1" u="sng" dirty="0"/>
              <a:t>LOOP</a:t>
            </a:r>
          </a:p>
          <a:p>
            <a:r>
              <a:rPr lang="ja-JP" altLang="en-US" sz="2000" dirty="0" smtClean="0"/>
              <a:t>  </a:t>
            </a:r>
            <a:r>
              <a:rPr lang="en-US" altLang="ja-JP" sz="2000" b="1" i="1" u="sng" dirty="0" smtClean="0"/>
              <a:t>next</a:t>
            </a:r>
            <a:r>
              <a:rPr lang="en-US" altLang="ja-JP" sz="2000" b="1" i="1" u="sng" dirty="0"/>
              <a:t>()</a:t>
            </a:r>
          </a:p>
          <a:p>
            <a:r>
              <a:rPr lang="ja-JP" altLang="en-US" sz="2000" dirty="0" smtClean="0"/>
              <a:t>  </a:t>
            </a:r>
            <a:r>
              <a:rPr lang="en-US" altLang="ja-JP" sz="2000" b="1" i="1" u="sng" dirty="0" err="1" smtClean="0"/>
              <a:t>hasNext</a:t>
            </a:r>
            <a:r>
              <a:rPr lang="en-US" altLang="ja-JP" sz="2000" b="1" i="1" u="sng" dirty="0"/>
              <a:t>()</a:t>
            </a:r>
          </a:p>
          <a:p>
            <a:r>
              <a:rPr lang="en-US" altLang="ja-JP" sz="2000" b="1" i="1" u="sng" dirty="0"/>
              <a:t>END-LOOP</a:t>
            </a:r>
          </a:p>
          <a:p>
            <a:endParaRPr lang="en-US" altLang="ja-JP" sz="2000" b="1" i="1" u="sng" dirty="0">
              <a:solidFill>
                <a:srgbClr val="FF0000"/>
              </a:solidFill>
            </a:endParaRPr>
          </a:p>
        </p:txBody>
      </p:sp>
      <p:sp>
        <p:nvSpPr>
          <p:cNvPr id="23560" name="AutoShape 9"/>
          <p:cNvSpPr>
            <a:spLocks noChangeArrowheads="1"/>
          </p:cNvSpPr>
          <p:nvPr/>
        </p:nvSpPr>
        <p:spPr bwMode="auto">
          <a:xfrm>
            <a:off x="142844" y="3786190"/>
            <a:ext cx="4857750" cy="2233613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ja-JP" dirty="0"/>
          </a:p>
          <a:p>
            <a:r>
              <a:rPr lang="en-US" altLang="ja-JP" dirty="0"/>
              <a:t>…</a:t>
            </a:r>
          </a:p>
          <a:p>
            <a:r>
              <a:rPr lang="en-US" altLang="ja-JP" b="1" i="1" u="sng" dirty="0">
                <a:solidFill>
                  <a:srgbClr val="FF0000"/>
                </a:solidFill>
              </a:rPr>
              <a:t>for</a:t>
            </a:r>
            <a:r>
              <a:rPr lang="en-US" altLang="ja-JP" dirty="0"/>
              <a:t>(</a:t>
            </a:r>
            <a:r>
              <a:rPr lang="ja-JP" altLang="en-US" dirty="0"/>
              <a:t> </a:t>
            </a:r>
            <a:r>
              <a:rPr lang="en-US" altLang="ja-JP" dirty="0" err="1"/>
              <a:t>Iterator</a:t>
            </a:r>
            <a:r>
              <a:rPr lang="en-US" altLang="ja-JP" dirty="0"/>
              <a:t> it = </a:t>
            </a:r>
            <a:r>
              <a:rPr lang="en-US" altLang="ja-JP" dirty="0" err="1"/>
              <a:t>list.</a:t>
            </a:r>
            <a:r>
              <a:rPr lang="en-US" altLang="ja-JP" b="1" i="1" u="sng" dirty="0" err="1">
                <a:solidFill>
                  <a:srgbClr val="FF0000"/>
                </a:solidFill>
              </a:rPr>
              <a:t>iterator</a:t>
            </a:r>
            <a:r>
              <a:rPr lang="en-US" altLang="ja-JP" b="1" i="1" u="sng" dirty="0">
                <a:solidFill>
                  <a:srgbClr val="FF0000"/>
                </a:solidFill>
              </a:rPr>
              <a:t>()</a:t>
            </a:r>
            <a:r>
              <a:rPr lang="en-US" altLang="ja-JP" dirty="0"/>
              <a:t>; </a:t>
            </a:r>
            <a:r>
              <a:rPr lang="en-US" altLang="ja-JP" dirty="0" err="1"/>
              <a:t>it.</a:t>
            </a:r>
            <a:r>
              <a:rPr lang="en-US" altLang="ja-JP" b="1" i="1" u="sng" dirty="0" err="1">
                <a:solidFill>
                  <a:srgbClr val="FF0000"/>
                </a:solidFill>
              </a:rPr>
              <a:t>hasNext</a:t>
            </a:r>
            <a:r>
              <a:rPr lang="en-US" altLang="ja-JP" b="1" i="1" u="sng" dirty="0">
                <a:solidFill>
                  <a:srgbClr val="FF0000"/>
                </a:solidFill>
              </a:rPr>
              <a:t>()</a:t>
            </a:r>
            <a:r>
              <a:rPr lang="en-US" altLang="ja-JP" dirty="0"/>
              <a:t>;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/>
              <a:t>) {</a:t>
            </a:r>
          </a:p>
          <a:p>
            <a:r>
              <a:rPr lang="en-US" altLang="ja-JP" dirty="0"/>
              <a:t>  Item </a:t>
            </a:r>
            <a:r>
              <a:rPr lang="en-US" altLang="ja-JP" dirty="0" err="1"/>
              <a:t>item</a:t>
            </a:r>
            <a:r>
              <a:rPr lang="en-US" altLang="ja-JP" dirty="0"/>
              <a:t> = (Item)</a:t>
            </a:r>
            <a:r>
              <a:rPr lang="en-US" altLang="ja-JP" dirty="0" err="1"/>
              <a:t>it.</a:t>
            </a:r>
            <a:r>
              <a:rPr lang="en-US" altLang="ja-JP" b="1" i="1" u="sng" dirty="0" err="1">
                <a:solidFill>
                  <a:srgbClr val="FF0000"/>
                </a:solidFill>
              </a:rPr>
              <a:t>next</a:t>
            </a:r>
            <a:r>
              <a:rPr lang="en-US" altLang="ja-JP" b="1" i="1" u="sng" dirty="0">
                <a:solidFill>
                  <a:srgbClr val="FF0000"/>
                </a:solidFill>
              </a:rPr>
              <a:t>()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if (</a:t>
            </a:r>
            <a:r>
              <a:rPr lang="en-US" altLang="ja-JP" dirty="0" err="1" smtClean="0"/>
              <a:t>item.isEnabled</a:t>
            </a:r>
            <a:r>
              <a:rPr lang="en-US" altLang="ja-JP" dirty="0" smtClean="0"/>
              <a:t>()) </a:t>
            </a:r>
            <a:r>
              <a:rPr lang="en-US" altLang="ja-JP" dirty="0"/>
              <a:t>{</a:t>
            </a:r>
          </a:p>
          <a:p>
            <a:r>
              <a:rPr lang="en-US" altLang="ja-JP" dirty="0"/>
              <a:t>    </a:t>
            </a:r>
            <a:r>
              <a:rPr lang="en-US" altLang="ja-JP" dirty="0" err="1" smtClean="0"/>
              <a:t>item.setInabled</a:t>
            </a:r>
            <a:r>
              <a:rPr lang="en-US" altLang="ja-JP" dirty="0" smtClean="0"/>
              <a:t>(false);</a:t>
            </a:r>
            <a:endParaRPr lang="en-US" altLang="ja-JP" dirty="0"/>
          </a:p>
          <a:p>
            <a:r>
              <a:rPr lang="en-US" altLang="ja-JP" dirty="0"/>
              <a:t>  }</a:t>
            </a:r>
          </a:p>
          <a:p>
            <a:r>
              <a:rPr lang="en-US" altLang="ja-JP" b="1" i="1" u="sng" dirty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/>
              <a:t>…</a:t>
            </a:r>
          </a:p>
        </p:txBody>
      </p:sp>
      <p:sp>
        <p:nvSpPr>
          <p:cNvPr id="23561" name="AutoShape 10"/>
          <p:cNvSpPr>
            <a:spLocks noChangeArrowheads="1"/>
          </p:cNvSpPr>
          <p:nvPr/>
        </p:nvSpPr>
        <p:spPr bwMode="auto">
          <a:xfrm>
            <a:off x="1214414" y="1214439"/>
            <a:ext cx="2928937" cy="2500313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ja-JP" dirty="0"/>
          </a:p>
          <a:p>
            <a:r>
              <a:rPr lang="en-US" altLang="ja-JP" dirty="0"/>
              <a:t>…</a:t>
            </a:r>
          </a:p>
          <a:p>
            <a:r>
              <a:rPr lang="en-US" altLang="ja-JP" dirty="0" err="1"/>
              <a:t>Iterator</a:t>
            </a:r>
            <a:r>
              <a:rPr lang="en-US" altLang="ja-JP" dirty="0"/>
              <a:t> it = </a:t>
            </a:r>
            <a:r>
              <a:rPr lang="en-US" altLang="ja-JP" dirty="0" err="1"/>
              <a:t>list.</a:t>
            </a:r>
            <a:r>
              <a:rPr lang="en-US" altLang="ja-JP" b="1" i="1" u="sng" dirty="0" err="1">
                <a:solidFill>
                  <a:srgbClr val="FF0000"/>
                </a:solidFill>
              </a:rPr>
              <a:t>iterator</a:t>
            </a:r>
            <a:r>
              <a:rPr lang="en-US" altLang="ja-JP" b="1" i="1" u="sng" dirty="0">
                <a:solidFill>
                  <a:srgbClr val="FF0000"/>
                </a:solidFill>
              </a:rPr>
              <a:t>()</a:t>
            </a:r>
            <a:r>
              <a:rPr lang="en-US" altLang="ja-JP" dirty="0"/>
              <a:t>;</a:t>
            </a:r>
          </a:p>
          <a:p>
            <a:r>
              <a:rPr lang="en-US" altLang="ja-JP" b="1" i="1" u="sng" dirty="0">
                <a:solidFill>
                  <a:srgbClr val="FF0000"/>
                </a:solidFill>
              </a:rPr>
              <a:t>while</a:t>
            </a:r>
            <a:r>
              <a:rPr lang="en-US" altLang="ja-JP" dirty="0"/>
              <a:t>( </a:t>
            </a:r>
            <a:r>
              <a:rPr lang="en-US" altLang="ja-JP" dirty="0" err="1"/>
              <a:t>it.</a:t>
            </a:r>
            <a:r>
              <a:rPr lang="en-US" altLang="ja-JP" b="1" i="1" u="sng" dirty="0" err="1">
                <a:solidFill>
                  <a:srgbClr val="FF0000"/>
                </a:solidFill>
              </a:rPr>
              <a:t>hasNext</a:t>
            </a:r>
            <a:r>
              <a:rPr lang="en-US" altLang="ja-JP" b="1" i="1" u="sng" dirty="0">
                <a:solidFill>
                  <a:srgbClr val="FF0000"/>
                </a:solidFill>
              </a:rPr>
              <a:t>()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/>
              <a:t>) {</a:t>
            </a:r>
          </a:p>
          <a:p>
            <a:r>
              <a:rPr lang="en-US" altLang="ja-JP" dirty="0"/>
              <a:t>  Item </a:t>
            </a:r>
            <a:r>
              <a:rPr lang="en-US" altLang="ja-JP" dirty="0" err="1"/>
              <a:t>item</a:t>
            </a:r>
            <a:r>
              <a:rPr lang="en-US" altLang="ja-JP" dirty="0"/>
              <a:t> = (Item)</a:t>
            </a:r>
            <a:r>
              <a:rPr lang="en-US" altLang="ja-JP" dirty="0" err="1"/>
              <a:t>it.</a:t>
            </a:r>
            <a:r>
              <a:rPr lang="en-US" altLang="ja-JP" b="1" i="1" u="sng" dirty="0" err="1">
                <a:solidFill>
                  <a:srgbClr val="FF0000"/>
                </a:solidFill>
              </a:rPr>
              <a:t>next</a:t>
            </a:r>
            <a:r>
              <a:rPr lang="en-US" altLang="ja-JP" b="1" i="1" u="sng" dirty="0">
                <a:solidFill>
                  <a:srgbClr val="FF0000"/>
                </a:solidFill>
              </a:rPr>
              <a:t>()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if (</a:t>
            </a:r>
            <a:r>
              <a:rPr lang="en-US" altLang="ja-JP" dirty="0" err="1"/>
              <a:t>item.isActive</a:t>
            </a:r>
            <a:r>
              <a:rPr lang="en-US" altLang="ja-JP" dirty="0"/>
              <a:t>()) {</a:t>
            </a:r>
          </a:p>
          <a:p>
            <a:r>
              <a:rPr lang="en-US" altLang="ja-JP" dirty="0"/>
              <a:t>    </a:t>
            </a:r>
            <a:r>
              <a:rPr lang="en-US" altLang="ja-JP" dirty="0" err="1"/>
              <a:t>item.deactivate</a:t>
            </a:r>
            <a:r>
              <a:rPr lang="en-US" altLang="ja-JP" dirty="0"/>
              <a:t>();</a:t>
            </a:r>
          </a:p>
          <a:p>
            <a:r>
              <a:rPr lang="en-US" altLang="ja-JP" dirty="0"/>
              <a:t>  }</a:t>
            </a:r>
          </a:p>
          <a:p>
            <a:r>
              <a:rPr lang="en-US" altLang="ja-JP" b="1" i="1" u="sng" dirty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/>
              <a:t>…</a:t>
            </a:r>
          </a:p>
        </p:txBody>
      </p:sp>
      <p:sp>
        <p:nvSpPr>
          <p:cNvPr id="23562" name="テキスト ボックス 14"/>
          <p:cNvSpPr txBox="1">
            <a:spLocks noChangeArrowheads="1"/>
          </p:cNvSpPr>
          <p:nvPr/>
        </p:nvSpPr>
        <p:spPr bwMode="auto">
          <a:xfrm>
            <a:off x="6572292" y="4559299"/>
            <a:ext cx="2206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コーディングパターン</a:t>
            </a:r>
          </a:p>
        </p:txBody>
      </p:sp>
      <p:cxnSp>
        <p:nvCxnSpPr>
          <p:cNvPr id="18" name="直線矢印コネクタ 17"/>
          <p:cNvCxnSpPr/>
          <p:nvPr/>
        </p:nvCxnSpPr>
        <p:spPr>
          <a:xfrm>
            <a:off x="4500562" y="2357430"/>
            <a:ext cx="1857388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5400000" flipH="1" flipV="1">
            <a:off x="5286380" y="3929066"/>
            <a:ext cx="1071570" cy="10715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角丸四角形 18"/>
          <p:cNvSpPr/>
          <p:nvPr/>
        </p:nvSpPr>
        <p:spPr>
          <a:xfrm>
            <a:off x="7072354" y="2143124"/>
            <a:ext cx="1285875" cy="3571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イテレータ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solidFill>
                  <a:schemeClr val="bg1"/>
                </a:solidFill>
              </a:rPr>
              <a:t>SES2009</a:t>
            </a:r>
            <a:endParaRPr lang="ja-JP" altLang="en-US" dirty="0" smtClean="0">
              <a:solidFill>
                <a:schemeClr val="bg1"/>
              </a:solidFill>
            </a:endParaRPr>
          </a:p>
        </p:txBody>
      </p:sp>
      <p:sp>
        <p:nvSpPr>
          <p:cNvPr id="25602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2009/09/09</a:t>
            </a:r>
            <a:endParaRPr lang="ja-JP" altLang="en-US" smtClean="0"/>
          </a:p>
        </p:txBody>
      </p:sp>
      <p:sp>
        <p:nvSpPr>
          <p:cNvPr id="1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51327F-C85F-4F15-80F9-BC1410B1BF04}" type="slidenum">
              <a:rPr lang="ja-JP" altLang="en-US"/>
              <a:pPr>
                <a:defRPr/>
              </a:pPr>
              <a:t>12</a:t>
            </a:fld>
            <a:endParaRPr lang="ja-JP" altLang="en-US"/>
          </a:p>
        </p:txBody>
      </p:sp>
      <p:sp>
        <p:nvSpPr>
          <p:cNvPr id="25604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z="2800" smtClean="0"/>
              <a:t>コーディングパターン例</a:t>
            </a:r>
            <a:r>
              <a:rPr lang="en-US" altLang="ja-JP" sz="2800" smtClean="0"/>
              <a:t/>
            </a:r>
            <a:br>
              <a:rPr lang="en-US" altLang="ja-JP" sz="2800" smtClean="0"/>
            </a:br>
            <a:r>
              <a:rPr lang="ja-JP" altLang="en-US" sz="2800" smtClean="0"/>
              <a:t>　　　　　　　　　　～ アプリケーション固有の機能実装 ～</a:t>
            </a:r>
          </a:p>
        </p:txBody>
      </p:sp>
      <p:sp>
        <p:nvSpPr>
          <p:cNvPr id="25605" name="Rectangle 13"/>
          <p:cNvSpPr>
            <a:spLocks noChangeArrowheads="1"/>
          </p:cNvSpPr>
          <p:nvPr/>
        </p:nvSpPr>
        <p:spPr bwMode="auto">
          <a:xfrm>
            <a:off x="6215074" y="2773373"/>
            <a:ext cx="2857500" cy="178593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ja-JP" sz="2000" b="1" i="1" u="sng" dirty="0">
              <a:solidFill>
                <a:srgbClr val="FF0000"/>
              </a:solidFill>
            </a:endParaRPr>
          </a:p>
          <a:p>
            <a:r>
              <a:rPr lang="en-US" altLang="ja-JP" sz="2000" b="1" i="1" u="sng" dirty="0" err="1"/>
              <a:t>createUndoActivity</a:t>
            </a:r>
            <a:r>
              <a:rPr lang="en-US" altLang="ja-JP" sz="2000" b="1" i="1" u="sng" dirty="0"/>
              <a:t>()</a:t>
            </a:r>
          </a:p>
          <a:p>
            <a:r>
              <a:rPr lang="en-US" altLang="ja-JP" sz="2000" b="1" i="1" u="sng" dirty="0" err="1"/>
              <a:t>setUndoActivity</a:t>
            </a:r>
            <a:r>
              <a:rPr lang="en-US" altLang="ja-JP" sz="2000" b="1" i="1" u="sng" dirty="0"/>
              <a:t>()</a:t>
            </a:r>
          </a:p>
          <a:p>
            <a:r>
              <a:rPr lang="en-US" altLang="ja-JP" sz="2000" b="1" i="1" u="sng" dirty="0" err="1"/>
              <a:t>getUndoActivity</a:t>
            </a:r>
            <a:r>
              <a:rPr lang="en-US" altLang="ja-JP" sz="2000" b="1" i="1" u="sng" dirty="0"/>
              <a:t>()</a:t>
            </a:r>
          </a:p>
          <a:p>
            <a:r>
              <a:rPr lang="en-US" altLang="ja-JP" sz="2000" b="1" i="1" u="sng" dirty="0" err="1"/>
              <a:t>setAffectedFigures</a:t>
            </a:r>
            <a:r>
              <a:rPr lang="en-US" altLang="ja-JP" sz="2000" b="1" i="1" u="sng" dirty="0"/>
              <a:t>()</a:t>
            </a:r>
          </a:p>
        </p:txBody>
      </p:sp>
      <p:sp>
        <p:nvSpPr>
          <p:cNvPr id="25606" name="テキスト ボックス 14"/>
          <p:cNvSpPr txBox="1">
            <a:spLocks noChangeArrowheads="1"/>
          </p:cNvSpPr>
          <p:nvPr/>
        </p:nvSpPr>
        <p:spPr bwMode="auto">
          <a:xfrm>
            <a:off x="6508762" y="4559311"/>
            <a:ext cx="2206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コーディングパターン</a:t>
            </a:r>
          </a:p>
        </p:txBody>
      </p:sp>
      <p:grpSp>
        <p:nvGrpSpPr>
          <p:cNvPr id="2" name="グループ化 30"/>
          <p:cNvGrpSpPr>
            <a:grpSpLocks/>
          </p:cNvGrpSpPr>
          <p:nvPr/>
        </p:nvGrpSpPr>
        <p:grpSpPr bwMode="auto">
          <a:xfrm>
            <a:off x="357158" y="1214422"/>
            <a:ext cx="4857750" cy="2572238"/>
            <a:chOff x="3786182" y="1142984"/>
            <a:chExt cx="4857776" cy="2571768"/>
          </a:xfrm>
        </p:grpSpPr>
        <p:sp>
          <p:nvSpPr>
            <p:cNvPr id="25615" name="AutoShape 17"/>
            <p:cNvSpPr>
              <a:spLocks noChangeArrowheads="1"/>
            </p:cNvSpPr>
            <p:nvPr/>
          </p:nvSpPr>
          <p:spPr bwMode="auto">
            <a:xfrm>
              <a:off x="3786182" y="1142984"/>
              <a:ext cx="4793858" cy="2571768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ja-JP"/>
            </a:p>
          </p:txBody>
        </p:sp>
        <p:sp>
          <p:nvSpPr>
            <p:cNvPr id="25616" name="テキスト ボックス 24"/>
            <p:cNvSpPr txBox="1">
              <a:spLocks noChangeArrowheads="1"/>
            </p:cNvSpPr>
            <p:nvPr/>
          </p:nvSpPr>
          <p:spPr bwMode="auto">
            <a:xfrm>
              <a:off x="3786182" y="1142984"/>
              <a:ext cx="4857776" cy="23079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1600" dirty="0"/>
                <a:t>public void </a:t>
              </a:r>
              <a:r>
                <a:rPr lang="en-US" altLang="ja-JP" sz="1600" dirty="0" err="1"/>
                <a:t>reverseAction</a:t>
              </a:r>
              <a:r>
                <a:rPr lang="en-US" altLang="ja-JP" sz="1600" dirty="0"/>
                <a:t>(Figure </a:t>
              </a:r>
              <a:r>
                <a:rPr lang="en-US" altLang="ja-JP" sz="1600" dirty="0" err="1"/>
                <a:t>figure</a:t>
              </a:r>
              <a:r>
                <a:rPr lang="en-US" altLang="ja-JP" sz="1600" dirty="0"/>
                <a:t>) {</a:t>
              </a:r>
            </a:p>
            <a:p>
              <a:r>
                <a:rPr lang="en-US" altLang="ja-JP" sz="1600" dirty="0"/>
                <a:t>  </a:t>
              </a:r>
              <a:r>
                <a:rPr lang="en-US" altLang="ja-JP" sz="1600" b="1" i="1" dirty="0" err="1">
                  <a:solidFill>
                    <a:srgbClr val="FF0000"/>
                  </a:solidFill>
                </a:rPr>
                <a:t>setUndoActivity</a:t>
              </a:r>
              <a:r>
                <a:rPr lang="en-US" altLang="ja-JP" sz="1600" b="1" i="1" dirty="0">
                  <a:solidFill>
                    <a:srgbClr val="FF0000"/>
                  </a:solidFill>
                </a:rPr>
                <a:t>(</a:t>
              </a:r>
              <a:r>
                <a:rPr lang="en-US" altLang="ja-JP" sz="1600" b="1" i="1" dirty="0" err="1">
                  <a:solidFill>
                    <a:srgbClr val="FF0000"/>
                  </a:solidFill>
                </a:rPr>
                <a:t>createUndoActivity</a:t>
              </a:r>
              <a:r>
                <a:rPr lang="en-US" altLang="ja-JP" sz="1600" b="1" i="1" dirty="0">
                  <a:solidFill>
                    <a:srgbClr val="FF0000"/>
                  </a:solidFill>
                </a:rPr>
                <a:t>())</a:t>
              </a:r>
              <a:r>
                <a:rPr lang="en-US" altLang="ja-JP" sz="1600" dirty="0"/>
                <a:t>;</a:t>
              </a:r>
            </a:p>
            <a:p>
              <a:r>
                <a:rPr lang="en-US" altLang="ja-JP" sz="1600" dirty="0"/>
                <a:t>  List l = </a:t>
              </a:r>
              <a:r>
                <a:rPr lang="en-US" altLang="ja-JP" sz="1600" dirty="0" err="1"/>
                <a:t>CollectionsFactory.current</a:t>
              </a:r>
              <a:r>
                <a:rPr lang="en-US" altLang="ja-JP" sz="1600" dirty="0"/>
                <a:t>().</a:t>
              </a:r>
              <a:r>
                <a:rPr lang="en-US" altLang="ja-JP" sz="1600" dirty="0" err="1"/>
                <a:t>createList</a:t>
              </a:r>
              <a:r>
                <a:rPr lang="en-US" altLang="ja-JP" sz="1600" dirty="0"/>
                <a:t>();</a:t>
              </a:r>
            </a:p>
            <a:p>
              <a:r>
                <a:rPr lang="en-US" altLang="ja-JP" sz="1600" dirty="0"/>
                <a:t>  </a:t>
              </a:r>
              <a:r>
                <a:rPr lang="en-US" altLang="ja-JP" sz="1600" dirty="0" err="1"/>
                <a:t>l.add</a:t>
              </a:r>
              <a:r>
                <a:rPr lang="en-US" altLang="ja-JP" sz="1600" dirty="0"/>
                <a:t>(figure);</a:t>
              </a:r>
            </a:p>
            <a:p>
              <a:r>
                <a:rPr lang="en-US" altLang="ja-JP" sz="1600" dirty="0"/>
                <a:t>  </a:t>
              </a:r>
              <a:r>
                <a:rPr lang="en-US" altLang="ja-JP" sz="1600" dirty="0" err="1"/>
                <a:t>l.add</a:t>
              </a:r>
              <a:r>
                <a:rPr lang="en-US" altLang="ja-JP" sz="1600" dirty="0"/>
                <a:t>(((</a:t>
              </a:r>
              <a:r>
                <a:rPr lang="en-US" altLang="ja-JP" sz="1600" dirty="0" err="1"/>
                <a:t>DecoratorFigure</a:t>
              </a:r>
              <a:r>
                <a:rPr lang="en-US" altLang="ja-JP" sz="1600" dirty="0"/>
                <a:t>)figure).</a:t>
              </a:r>
              <a:r>
                <a:rPr lang="en-US" altLang="ja-JP" sz="1600" dirty="0" err="1"/>
                <a:t>peelDecoration</a:t>
              </a:r>
              <a:r>
                <a:rPr lang="en-US" altLang="ja-JP" sz="1600" dirty="0"/>
                <a:t>());</a:t>
              </a:r>
            </a:p>
            <a:p>
              <a:r>
                <a:rPr lang="en-US" altLang="ja-JP" sz="1600" dirty="0"/>
                <a:t>  </a:t>
              </a:r>
              <a:r>
                <a:rPr lang="en-US" altLang="ja-JP" sz="1600" b="1" i="1" dirty="0" err="1">
                  <a:solidFill>
                    <a:srgbClr val="FF0000"/>
                  </a:solidFill>
                </a:rPr>
                <a:t>getUndoActivity</a:t>
              </a:r>
              <a:r>
                <a:rPr lang="en-US" altLang="ja-JP" sz="1600" b="1" i="1" dirty="0">
                  <a:solidFill>
                    <a:srgbClr val="FF0000"/>
                  </a:solidFill>
                </a:rPr>
                <a:t>().</a:t>
              </a:r>
              <a:r>
                <a:rPr lang="en-US" altLang="ja-JP" sz="1600" b="1" i="1" dirty="0" err="1">
                  <a:solidFill>
                    <a:srgbClr val="FF0000"/>
                  </a:solidFill>
                </a:rPr>
                <a:t>setAffectedFigures</a:t>
              </a:r>
              <a:r>
                <a:rPr lang="en-US" altLang="ja-JP" sz="1600" b="1" i="1" dirty="0">
                  <a:solidFill>
                    <a:srgbClr val="FF0000"/>
                  </a:solidFill>
                </a:rPr>
                <a:t>(</a:t>
              </a:r>
            </a:p>
            <a:p>
              <a:r>
                <a:rPr lang="ja-JP" altLang="en-US" sz="1600" dirty="0"/>
                <a:t>    </a:t>
              </a:r>
              <a:r>
                <a:rPr lang="en-US" altLang="ja-JP" sz="1600" dirty="0"/>
                <a:t>new </a:t>
              </a:r>
              <a:r>
                <a:rPr lang="en-US" altLang="ja-JP" sz="1600" dirty="0" err="1"/>
                <a:t>FigureEnumerator</a:t>
              </a:r>
              <a:r>
                <a:rPr lang="en-US" altLang="ja-JP" sz="1600" dirty="0"/>
                <a:t>(l</a:t>
              </a:r>
              <a:r>
                <a:rPr lang="en-US" altLang="ja-JP" sz="1600" dirty="0" smtClean="0"/>
                <a:t>)</a:t>
              </a:r>
              <a:r>
                <a:rPr lang="en-US" altLang="ja-JP" sz="1600" b="1" i="1" dirty="0" smtClean="0">
                  <a:solidFill>
                    <a:srgbClr val="FF0000"/>
                  </a:solidFill>
                </a:rPr>
                <a:t>)</a:t>
              </a:r>
              <a:r>
                <a:rPr lang="en-US" altLang="ja-JP" sz="1600" dirty="0" smtClean="0"/>
                <a:t>;</a:t>
              </a:r>
            </a:p>
            <a:p>
              <a:r>
                <a:rPr lang="en-US" altLang="ja-JP" sz="1600" dirty="0" smtClean="0"/>
                <a:t>  …</a:t>
              </a:r>
              <a:endParaRPr lang="en-US" altLang="ja-JP" sz="1600" dirty="0"/>
            </a:p>
            <a:p>
              <a:r>
                <a:rPr lang="en-US" altLang="ja-JP" sz="1600" dirty="0" smtClean="0"/>
                <a:t>}</a:t>
              </a:r>
              <a:endParaRPr lang="ja-JP" altLang="en-US" sz="1600" dirty="0"/>
            </a:p>
          </p:txBody>
        </p:sp>
      </p:grpSp>
      <p:sp>
        <p:nvSpPr>
          <p:cNvPr id="25608" name="テキスト ボックス 30"/>
          <p:cNvSpPr txBox="1">
            <a:spLocks noChangeArrowheads="1"/>
          </p:cNvSpPr>
          <p:nvPr/>
        </p:nvSpPr>
        <p:spPr bwMode="auto">
          <a:xfrm>
            <a:off x="1071534" y="6097646"/>
            <a:ext cx="30123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 dirty="0" smtClean="0"/>
              <a:t>ソースコード上のインスタンス</a:t>
            </a:r>
            <a:endParaRPr lang="ja-JP" altLang="en-US" u="sng" dirty="0"/>
          </a:p>
        </p:txBody>
      </p:sp>
      <p:grpSp>
        <p:nvGrpSpPr>
          <p:cNvPr id="3" name="グループ化 23"/>
          <p:cNvGrpSpPr>
            <a:grpSpLocks/>
          </p:cNvGrpSpPr>
          <p:nvPr/>
        </p:nvGrpSpPr>
        <p:grpSpPr bwMode="auto">
          <a:xfrm>
            <a:off x="500034" y="3823768"/>
            <a:ext cx="4214812" cy="2357438"/>
            <a:chOff x="142844" y="3995678"/>
            <a:chExt cx="4572032" cy="2576594"/>
          </a:xfrm>
        </p:grpSpPr>
        <p:sp>
          <p:nvSpPr>
            <p:cNvPr id="25613" name="AutoShape 18"/>
            <p:cNvSpPr>
              <a:spLocks noChangeArrowheads="1"/>
            </p:cNvSpPr>
            <p:nvPr/>
          </p:nvSpPr>
          <p:spPr bwMode="auto">
            <a:xfrm>
              <a:off x="142844" y="3995678"/>
              <a:ext cx="4535488" cy="257659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ja-JP" sz="1600"/>
            </a:p>
          </p:txBody>
        </p:sp>
        <p:sp>
          <p:nvSpPr>
            <p:cNvPr id="25614" name="テキスト ボックス 21"/>
            <p:cNvSpPr txBox="1">
              <a:spLocks noChangeArrowheads="1"/>
            </p:cNvSpPr>
            <p:nvPr/>
          </p:nvSpPr>
          <p:spPr bwMode="auto">
            <a:xfrm>
              <a:off x="142844" y="3995678"/>
              <a:ext cx="4572032" cy="2307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1600" dirty="0"/>
                <a:t>public void execute() {</a:t>
              </a:r>
            </a:p>
            <a:p>
              <a:r>
                <a:rPr lang="en-US" altLang="ja-JP" sz="1600" dirty="0"/>
                <a:t>  </a:t>
              </a:r>
              <a:r>
                <a:rPr lang="en-US" altLang="ja-JP" sz="1600" dirty="0" err="1"/>
                <a:t>super.execute</a:t>
              </a:r>
              <a:r>
                <a:rPr lang="en-US" altLang="ja-JP" sz="1600" dirty="0"/>
                <a:t>();</a:t>
              </a:r>
            </a:p>
            <a:p>
              <a:r>
                <a:rPr lang="en-US" altLang="ja-JP" sz="1600" dirty="0"/>
                <a:t>  </a:t>
              </a:r>
              <a:r>
                <a:rPr lang="en-US" altLang="ja-JP" sz="1600" b="1" i="1" dirty="0" err="1">
                  <a:solidFill>
                    <a:srgbClr val="FF0000"/>
                  </a:solidFill>
                </a:rPr>
                <a:t>setUndoActivity</a:t>
              </a:r>
              <a:r>
                <a:rPr lang="en-US" altLang="ja-JP" sz="1600" b="1" i="1" dirty="0">
                  <a:solidFill>
                    <a:srgbClr val="FF0000"/>
                  </a:solidFill>
                </a:rPr>
                <a:t>(</a:t>
              </a:r>
              <a:r>
                <a:rPr lang="en-US" altLang="ja-JP" sz="1600" b="1" i="1" dirty="0" err="1">
                  <a:solidFill>
                    <a:srgbClr val="FF0000"/>
                  </a:solidFill>
                </a:rPr>
                <a:t>createUndoActivity</a:t>
              </a:r>
              <a:r>
                <a:rPr lang="en-US" altLang="ja-JP" sz="1600" b="1" i="1" dirty="0">
                  <a:solidFill>
                    <a:srgbClr val="FF0000"/>
                  </a:solidFill>
                </a:rPr>
                <a:t>())</a:t>
              </a:r>
              <a:r>
                <a:rPr lang="en-US" altLang="ja-JP" sz="1600" dirty="0"/>
                <a:t>;</a:t>
              </a:r>
            </a:p>
            <a:p>
              <a:r>
                <a:rPr lang="en-US" altLang="ja-JP" sz="1600" dirty="0"/>
                <a:t>  </a:t>
              </a:r>
              <a:r>
                <a:rPr lang="en-US" altLang="ja-JP" sz="1600" b="1" i="1" dirty="0" err="1">
                  <a:solidFill>
                    <a:srgbClr val="FF0000"/>
                  </a:solidFill>
                </a:rPr>
                <a:t>getUndoActivity</a:t>
              </a:r>
              <a:r>
                <a:rPr lang="en-US" altLang="ja-JP" sz="1600" b="1" i="1" dirty="0">
                  <a:solidFill>
                    <a:srgbClr val="FF0000"/>
                  </a:solidFill>
                </a:rPr>
                <a:t>()</a:t>
              </a:r>
            </a:p>
            <a:p>
              <a:r>
                <a:rPr lang="ja-JP" altLang="en-US" sz="1600" dirty="0"/>
                <a:t>    </a:t>
              </a:r>
              <a:r>
                <a:rPr lang="en-US" altLang="ja-JP" sz="1600" dirty="0"/>
                <a:t>.</a:t>
              </a:r>
              <a:r>
                <a:rPr lang="en-US" altLang="ja-JP" sz="1600" b="1" i="1" dirty="0" err="1">
                  <a:solidFill>
                    <a:srgbClr val="FF0000"/>
                  </a:solidFill>
                </a:rPr>
                <a:t>setAffectedFigures</a:t>
              </a:r>
              <a:r>
                <a:rPr lang="en-US" altLang="ja-JP" sz="1600" b="1" i="1" dirty="0">
                  <a:solidFill>
                    <a:srgbClr val="FF0000"/>
                  </a:solidFill>
                </a:rPr>
                <a:t>(</a:t>
              </a:r>
              <a:r>
                <a:rPr lang="en-US" altLang="ja-JP" sz="1600" dirty="0"/>
                <a:t>view().selection()</a:t>
              </a:r>
              <a:r>
                <a:rPr lang="en-US" altLang="ja-JP" sz="1600" b="1" i="1" dirty="0">
                  <a:solidFill>
                    <a:srgbClr val="FF0000"/>
                  </a:solidFill>
                </a:rPr>
                <a:t>)</a:t>
              </a:r>
              <a:r>
                <a:rPr lang="en-US" altLang="ja-JP" sz="1600" dirty="0"/>
                <a:t>;</a:t>
              </a:r>
            </a:p>
            <a:p>
              <a:r>
                <a:rPr lang="en-US" altLang="ja-JP" sz="1600" dirty="0"/>
                <a:t>  </a:t>
              </a:r>
              <a:r>
                <a:rPr lang="en-US" altLang="ja-JP" sz="1600" dirty="0" err="1"/>
                <a:t>FigureEnumeration</a:t>
              </a:r>
              <a:r>
                <a:rPr lang="en-US" altLang="ja-JP" sz="1600" dirty="0"/>
                <a:t> </a:t>
              </a:r>
              <a:r>
                <a:rPr lang="en-US" altLang="ja-JP" sz="1600" dirty="0" err="1"/>
                <a:t>fe</a:t>
              </a:r>
              <a:r>
                <a:rPr lang="en-US" altLang="ja-JP" sz="1600" dirty="0"/>
                <a:t> </a:t>
              </a:r>
            </a:p>
            <a:p>
              <a:r>
                <a:rPr lang="ja-JP" altLang="en-US" sz="1600" dirty="0"/>
                <a:t>    </a:t>
              </a:r>
              <a:r>
                <a:rPr lang="en-US" altLang="ja-JP" sz="1600" dirty="0"/>
                <a:t>= </a:t>
              </a:r>
              <a:r>
                <a:rPr lang="en-US" altLang="ja-JP" sz="1600" dirty="0" err="1"/>
                <a:t>getUndoActivity</a:t>
              </a:r>
              <a:r>
                <a:rPr lang="en-US" altLang="ja-JP" sz="1600" dirty="0"/>
                <a:t>().</a:t>
              </a:r>
              <a:r>
                <a:rPr lang="en-US" altLang="ja-JP" sz="1600" dirty="0" err="1"/>
                <a:t>getAffectedFigures</a:t>
              </a:r>
              <a:r>
                <a:rPr lang="en-US" altLang="ja-JP" sz="1600" dirty="0"/>
                <a:t>();</a:t>
              </a:r>
            </a:p>
            <a:p>
              <a:r>
                <a:rPr lang="ja-JP" altLang="en-US" sz="1600" dirty="0"/>
                <a:t>  </a:t>
              </a:r>
              <a:r>
                <a:rPr lang="en-US" altLang="ja-JP" sz="1600" dirty="0"/>
                <a:t>…</a:t>
              </a:r>
            </a:p>
            <a:p>
              <a:r>
                <a:rPr lang="en-US" altLang="ja-JP" sz="1600" dirty="0"/>
                <a:t>}</a:t>
              </a:r>
              <a:endParaRPr lang="ja-JP" altLang="en-US" sz="1600" dirty="0"/>
            </a:p>
          </p:txBody>
        </p:sp>
      </p:grpSp>
      <p:cxnSp>
        <p:nvCxnSpPr>
          <p:cNvPr id="23" name="直線矢印コネクタ 22"/>
          <p:cNvCxnSpPr/>
          <p:nvPr/>
        </p:nvCxnSpPr>
        <p:spPr>
          <a:xfrm rot="16200000" flipH="1">
            <a:off x="5214940" y="2500304"/>
            <a:ext cx="857260" cy="857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V="1">
            <a:off x="4714876" y="4286256"/>
            <a:ext cx="1357322" cy="525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角丸四角形 33"/>
          <p:cNvSpPr/>
          <p:nvPr/>
        </p:nvSpPr>
        <p:spPr>
          <a:xfrm>
            <a:off x="6357949" y="2416186"/>
            <a:ext cx="2562225" cy="7143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altLang="ja-JP" dirty="0">
                <a:solidFill>
                  <a:srgbClr val="000000"/>
                </a:solidFill>
              </a:rPr>
              <a:t>Undo</a:t>
            </a:r>
            <a:r>
              <a:rPr lang="ja-JP" altLang="en-US" dirty="0">
                <a:solidFill>
                  <a:srgbClr val="000000"/>
                </a:solidFill>
              </a:rPr>
              <a:t>機能の実装</a:t>
            </a:r>
            <a:endParaRPr lang="en-US" altLang="ja-JP" dirty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en-US" altLang="ja-JP" dirty="0" err="1"/>
              <a:t>JHotDraw</a:t>
            </a:r>
            <a:r>
              <a:rPr lang="ja-JP" altLang="en-US" dirty="0"/>
              <a:t>（</a:t>
            </a:r>
            <a:r>
              <a:rPr lang="en-US" altLang="ja-JP" dirty="0"/>
              <a:t>Ver.</a:t>
            </a:r>
            <a:r>
              <a:rPr lang="ja-JP" altLang="en-US" dirty="0"/>
              <a:t> </a:t>
            </a:r>
            <a:r>
              <a:rPr lang="en-US" altLang="ja-JP" dirty="0"/>
              <a:t>5.4b1</a:t>
            </a:r>
            <a:r>
              <a:rPr lang="ja-JP" altLang="en-US" dirty="0"/>
              <a:t>）</a:t>
            </a:r>
            <a:endParaRPr lang="en-US" altLang="ja-JP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コーディングパターンの分析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膨大なパターン数</a:t>
            </a:r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kumimoji="1" lang="ja-JP" altLang="en-US" dirty="0" smtClean="0"/>
              <a:t>従来の絞り込みの指標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パターン長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パターンを構成する特徴要素数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サポート値（インスタンス数）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ソースコード上で実際に登場する回数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キーワード検索</a:t>
            </a: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1BAC5-E216-40C8-A778-072786205B68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  <p:grpSp>
        <p:nvGrpSpPr>
          <p:cNvPr id="9" name="グループ化 8"/>
          <p:cNvGrpSpPr/>
          <p:nvPr/>
        </p:nvGrpSpPr>
        <p:grpSpPr>
          <a:xfrm>
            <a:off x="2143108" y="1857364"/>
            <a:ext cx="4786346" cy="1528773"/>
            <a:chOff x="4000496" y="1571612"/>
            <a:chExt cx="4786346" cy="152877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00496" y="1571612"/>
              <a:ext cx="4786345" cy="15240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正方形/長方形 7"/>
            <p:cNvSpPr/>
            <p:nvPr/>
          </p:nvSpPr>
          <p:spPr>
            <a:xfrm>
              <a:off x="7643834" y="1743063"/>
              <a:ext cx="1143008" cy="135732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重要なパターンとは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開発者がプログラム理解のためにパターンを利用することを想定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重要なパターン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プログラムの機能に関連したもの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保守の際に考慮しなければいけないルール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不要なパターン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言語依存のイディオム</a:t>
            </a: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SES2009</a:t>
            </a: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1BAC5-E216-40C8-A778-072786205B68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コーディングパターンのメトリクス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パターン長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パターンを構成する要素の数</a:t>
            </a:r>
            <a:endParaRPr lang="en-US" altLang="ja-JP" dirty="0" smtClean="0"/>
          </a:p>
          <a:p>
            <a:r>
              <a:rPr lang="ja-JP" altLang="en-US" dirty="0" smtClean="0"/>
              <a:t>インスタンス数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パターンが検出されたメソッド数</a:t>
            </a:r>
            <a:endParaRPr lang="en-US" altLang="ja-JP" dirty="0" smtClean="0"/>
          </a:p>
          <a:p>
            <a:r>
              <a:rPr lang="ja-JP" altLang="en-US" dirty="0" smtClean="0"/>
              <a:t>制御構造要素の割合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制御構造要素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IF, ELSE, END-IF, LOOP, END-LOOP</a:t>
            </a:r>
          </a:p>
          <a:p>
            <a:pPr lvl="1"/>
            <a:r>
              <a:rPr lang="ja-JP" altLang="en-US" dirty="0" smtClean="0"/>
              <a:t>制御構造要素数  </a:t>
            </a:r>
            <a:r>
              <a:rPr lang="en-US" altLang="ja-JP" dirty="0" smtClean="0"/>
              <a:t>/</a:t>
            </a:r>
            <a:r>
              <a:rPr lang="ja-JP" altLang="en-US" dirty="0" smtClean="0"/>
              <a:t>  パターン長（パターン全体の要素数）</a:t>
            </a:r>
            <a:endParaRPr lang="en-US" altLang="ja-JP" dirty="0" smtClean="0"/>
          </a:p>
        </p:txBody>
      </p:sp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1BAC5-E216-40C8-A778-072786205B68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  <p:sp>
        <p:nvSpPr>
          <p:cNvPr id="8" name="右中かっこ 7"/>
          <p:cNvSpPr/>
          <p:nvPr/>
        </p:nvSpPr>
        <p:spPr>
          <a:xfrm>
            <a:off x="6215074" y="1571612"/>
            <a:ext cx="214314" cy="200026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572264" y="2357430"/>
            <a:ext cx="1858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従来はこの</a:t>
            </a:r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つに</a:t>
            </a:r>
            <a:endParaRPr kumimoji="1" lang="en-US" altLang="ja-JP" dirty="0" smtClean="0"/>
          </a:p>
          <a:p>
            <a:r>
              <a:rPr kumimoji="1" lang="ja-JP" altLang="en-US" dirty="0" smtClean="0"/>
              <a:t>頼っていた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テキスト ボックス 28"/>
          <p:cNvSpPr txBox="1">
            <a:spLocks noChangeArrowheads="1"/>
          </p:cNvSpPr>
          <p:nvPr/>
        </p:nvSpPr>
        <p:spPr bwMode="auto">
          <a:xfrm>
            <a:off x="900113" y="6021408"/>
            <a:ext cx="1228725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600" u="sng" dirty="0"/>
              <a:t>インスタンス</a:t>
            </a:r>
          </a:p>
        </p:txBody>
      </p:sp>
      <p:sp>
        <p:nvSpPr>
          <p:cNvPr id="22" name="メモ 21"/>
          <p:cNvSpPr/>
          <p:nvPr/>
        </p:nvSpPr>
        <p:spPr>
          <a:xfrm>
            <a:off x="357158" y="2978168"/>
            <a:ext cx="2212975" cy="3022600"/>
          </a:xfrm>
          <a:prstGeom prst="foldedCorner">
            <a:avLst>
              <a:gd name="adj" fmla="val 1449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20" name="メモ 19"/>
          <p:cNvSpPr/>
          <p:nvPr/>
        </p:nvSpPr>
        <p:spPr>
          <a:xfrm>
            <a:off x="451172" y="3022948"/>
            <a:ext cx="2212975" cy="3022600"/>
          </a:xfrm>
          <a:prstGeom prst="foldedCorner">
            <a:avLst>
              <a:gd name="adj" fmla="val 1449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33794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SES2009</a:t>
            </a:r>
            <a:endParaRPr lang="ja-JP" altLang="en-US" smtClean="0"/>
          </a:p>
        </p:txBody>
      </p:sp>
      <p:sp>
        <p:nvSpPr>
          <p:cNvPr id="33795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2009/09/09</a:t>
            </a:r>
            <a:endParaRPr lang="ja-JP" altLang="en-US" smtClean="0"/>
          </a:p>
        </p:txBody>
      </p:sp>
      <p:sp>
        <p:nvSpPr>
          <p:cNvPr id="21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5A33F5-18A3-405E-A9FC-BFC893771CE5}" type="slidenum">
              <a:rPr lang="ja-JP" altLang="en-US"/>
              <a:pPr>
                <a:defRPr/>
              </a:pPr>
              <a:t>16</a:t>
            </a:fld>
            <a:endParaRPr lang="ja-JP" altLang="en-US"/>
          </a:p>
        </p:txBody>
      </p:sp>
      <p:sp>
        <p:nvSpPr>
          <p:cNvPr id="33797" name="タイトル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 smtClean="0"/>
              <a:t>コーディングパターンのメトリクス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～パターンの密度～</a:t>
            </a:r>
          </a:p>
        </p:txBody>
      </p:sp>
      <p:sp>
        <p:nvSpPr>
          <p:cNvPr id="33798" name="コンテンツ プレースホルダ 39"/>
          <p:cNvSpPr>
            <a:spLocks noGrp="1"/>
          </p:cNvSpPr>
          <p:nvPr>
            <p:ph sz="half" idx="4294967295"/>
          </p:nvPr>
        </p:nvSpPr>
        <p:spPr>
          <a:xfrm>
            <a:off x="3635375" y="1577975"/>
            <a:ext cx="5508625" cy="4587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dirty="0" smtClean="0"/>
              <a:t>パターンインスタンスの密度（</a:t>
            </a:r>
            <a:r>
              <a:rPr lang="en-US" altLang="ja-JP" dirty="0" err="1" smtClean="0"/>
              <a:t>DEN</a:t>
            </a:r>
            <a:r>
              <a:rPr lang="en-US" altLang="ja-JP" sz="2100" dirty="0" err="1" smtClean="0"/>
              <a:t>inst</a:t>
            </a:r>
            <a:r>
              <a:rPr lang="ja-JP" altLang="en-US" dirty="0" smtClean="0"/>
              <a:t>）の平均</a:t>
            </a:r>
          </a:p>
          <a:p>
            <a:pPr eaLnBrk="1" hangingPunct="1">
              <a:lnSpc>
                <a:spcPct val="90000"/>
              </a:lnSpc>
            </a:pPr>
            <a:endParaRPr lang="en-US" altLang="ja-JP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 dirty="0" err="1" smtClean="0"/>
              <a:t>DEN</a:t>
            </a:r>
            <a:r>
              <a:rPr lang="en-US" altLang="ja-JP" sz="2100" dirty="0" err="1" smtClean="0"/>
              <a:t>inst</a:t>
            </a:r>
            <a:r>
              <a:rPr lang="en-US" altLang="ja-JP" sz="2100" dirty="0" smtClean="0"/>
              <a:t> </a:t>
            </a:r>
            <a:r>
              <a:rPr lang="en-US" altLang="ja-JP" sz="2800" dirty="0" smtClean="0"/>
              <a:t>= </a:t>
            </a:r>
            <a:r>
              <a:rPr lang="en-US" altLang="ja-JP" sz="2800" dirty="0" err="1" smtClean="0"/>
              <a:t>LEN</a:t>
            </a:r>
            <a:r>
              <a:rPr lang="en-US" altLang="ja-JP" sz="2000" dirty="0" err="1" smtClean="0"/>
              <a:t>pat</a:t>
            </a:r>
            <a:r>
              <a:rPr lang="en-US" altLang="ja-JP" sz="2800" dirty="0" smtClean="0"/>
              <a:t> / </a:t>
            </a:r>
            <a:r>
              <a:rPr lang="en-US" altLang="ja-JP" sz="2800" dirty="0" err="1" smtClean="0"/>
              <a:t>LEN</a:t>
            </a:r>
            <a:r>
              <a:rPr lang="en-US" altLang="ja-JP" sz="2000" dirty="0" err="1" smtClean="0"/>
              <a:t>inst</a:t>
            </a:r>
            <a:endParaRPr lang="en-US" altLang="ja-JP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 dirty="0" err="1" smtClean="0">
                <a:solidFill>
                  <a:schemeClr val="bg1"/>
                </a:solidFill>
              </a:rPr>
              <a:t>DENi</a:t>
            </a:r>
            <a:r>
              <a:rPr lang="en-US" altLang="ja-JP" sz="2100" dirty="0" err="1" smtClean="0">
                <a:solidFill>
                  <a:schemeClr val="bg1"/>
                </a:solidFill>
              </a:rPr>
              <a:t>nst</a:t>
            </a:r>
            <a:r>
              <a:rPr lang="en-US" altLang="ja-JP" sz="2100" dirty="0" smtClean="0"/>
              <a:t> </a:t>
            </a:r>
            <a:r>
              <a:rPr lang="en-US" altLang="ja-JP" sz="2800" dirty="0" smtClean="0"/>
              <a:t>= 4 /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 err="1" smtClean="0"/>
              <a:t>LEN</a:t>
            </a:r>
            <a:r>
              <a:rPr lang="en-US" altLang="ja-JP" sz="1600" dirty="0" err="1" smtClean="0"/>
              <a:t>pat</a:t>
            </a:r>
            <a:endParaRPr lang="en-US" altLang="ja-JP" sz="2400" dirty="0" smtClean="0"/>
          </a:p>
          <a:p>
            <a:pPr lvl="2" eaLnBrk="1" hangingPunct="1">
              <a:lnSpc>
                <a:spcPct val="90000"/>
              </a:lnSpc>
            </a:pPr>
            <a:r>
              <a:rPr lang="ja-JP" altLang="en-US" sz="2000" dirty="0" smtClean="0"/>
              <a:t>コーディングパターンの要素数</a:t>
            </a:r>
            <a:endParaRPr lang="en-US" altLang="ja-JP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 err="1" smtClean="0"/>
              <a:t>LEN</a:t>
            </a:r>
            <a:r>
              <a:rPr lang="en-US" altLang="ja-JP" sz="1600" dirty="0" err="1" smtClean="0"/>
              <a:t>inst</a:t>
            </a:r>
            <a:endParaRPr lang="en-US" altLang="ja-JP" sz="2400" dirty="0" smtClean="0"/>
          </a:p>
          <a:p>
            <a:pPr lvl="2" eaLnBrk="1" hangingPunct="1">
              <a:lnSpc>
                <a:spcPct val="90000"/>
              </a:lnSpc>
            </a:pPr>
            <a:r>
              <a:rPr lang="ja-JP" altLang="en-US" sz="2000" dirty="0" smtClean="0"/>
              <a:t>インスタンス開始要素から，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インスタンス終了要素までの要素数</a:t>
            </a:r>
            <a:endParaRPr lang="en-US" altLang="ja-JP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ja-JP" sz="2800" dirty="0" smtClean="0"/>
          </a:p>
        </p:txBody>
      </p:sp>
      <p:sp>
        <p:nvSpPr>
          <p:cNvPr id="33799" name="テキスト ボックス 7"/>
          <p:cNvSpPr txBox="1">
            <a:spLocks noChangeArrowheads="1"/>
          </p:cNvSpPr>
          <p:nvPr/>
        </p:nvSpPr>
        <p:spPr bwMode="auto">
          <a:xfrm>
            <a:off x="687388" y="1387475"/>
            <a:ext cx="1908175" cy="13208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/>
              <a:t>LOOP</a:t>
            </a:r>
          </a:p>
          <a:p>
            <a:r>
              <a:rPr lang="en-US" altLang="ja-JP" sz="2000"/>
              <a:t>a()</a:t>
            </a:r>
          </a:p>
          <a:p>
            <a:r>
              <a:rPr lang="en-US" altLang="ja-JP" sz="2000"/>
              <a:t>b()</a:t>
            </a:r>
          </a:p>
          <a:p>
            <a:r>
              <a:rPr lang="en-US" altLang="ja-JP" sz="2000"/>
              <a:t>END-LOOP</a:t>
            </a:r>
          </a:p>
        </p:txBody>
      </p:sp>
      <p:sp>
        <p:nvSpPr>
          <p:cNvPr id="27" name="メモ 26"/>
          <p:cNvSpPr/>
          <p:nvPr/>
        </p:nvSpPr>
        <p:spPr>
          <a:xfrm>
            <a:off x="539750" y="3070225"/>
            <a:ext cx="2212975" cy="3022600"/>
          </a:xfrm>
          <a:prstGeom prst="foldedCorner">
            <a:avLst>
              <a:gd name="adj" fmla="val 1449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33801" name="テキスト ボックス 9"/>
          <p:cNvSpPr txBox="1">
            <a:spLocks noChangeArrowheads="1"/>
          </p:cNvSpPr>
          <p:nvPr/>
        </p:nvSpPr>
        <p:spPr bwMode="auto">
          <a:xfrm>
            <a:off x="682625" y="3141663"/>
            <a:ext cx="18542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/>
              <a:t>v()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LOOP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a()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b()</a:t>
            </a:r>
          </a:p>
          <a:p>
            <a:r>
              <a:rPr lang="en-US" altLang="ja-JP" sz="2000"/>
              <a:t>w()</a:t>
            </a:r>
          </a:p>
          <a:p>
            <a:r>
              <a:rPr lang="en-US" altLang="ja-JP" sz="2000"/>
              <a:t>x()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END-LOOP</a:t>
            </a:r>
          </a:p>
          <a:p>
            <a:r>
              <a:rPr lang="en-US" altLang="ja-JP" sz="2000"/>
              <a:t>y()</a:t>
            </a:r>
          </a:p>
          <a:p>
            <a:r>
              <a:rPr lang="en-US" altLang="ja-JP" sz="2000"/>
              <a:t>z()</a:t>
            </a:r>
          </a:p>
        </p:txBody>
      </p:sp>
      <p:sp>
        <p:nvSpPr>
          <p:cNvPr id="33802" name="テキスト ボックス 21"/>
          <p:cNvSpPr txBox="1">
            <a:spLocks noChangeArrowheads="1"/>
          </p:cNvSpPr>
          <p:nvPr/>
        </p:nvSpPr>
        <p:spPr bwMode="auto">
          <a:xfrm>
            <a:off x="684213" y="2660650"/>
            <a:ext cx="1968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1600" u="sng"/>
              <a:t>コーディングパターン</a:t>
            </a:r>
          </a:p>
        </p:txBody>
      </p:sp>
      <p:grpSp>
        <p:nvGrpSpPr>
          <p:cNvPr id="2" name="グループ化 38"/>
          <p:cNvGrpSpPr>
            <a:grpSpLocks/>
          </p:cNvGrpSpPr>
          <p:nvPr/>
        </p:nvGrpSpPr>
        <p:grpSpPr bwMode="auto">
          <a:xfrm>
            <a:off x="611188" y="3141663"/>
            <a:ext cx="1854200" cy="2879725"/>
            <a:chOff x="7143768" y="2500306"/>
            <a:chExt cx="1428760" cy="3357586"/>
          </a:xfrm>
        </p:grpSpPr>
        <p:sp>
          <p:nvSpPr>
            <p:cNvPr id="23" name="正方形/長方形 22"/>
            <p:cNvSpPr/>
            <p:nvPr/>
          </p:nvSpPr>
          <p:spPr>
            <a:xfrm>
              <a:off x="7143768" y="2927870"/>
              <a:ext cx="1428760" cy="2145228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7143768" y="2500306"/>
              <a:ext cx="1428760" cy="427564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600">
                <a:solidFill>
                  <a:srgbClr val="FFFFFF"/>
                </a:solidFill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7143768" y="5073098"/>
              <a:ext cx="1428760" cy="784794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600">
                <a:solidFill>
                  <a:srgbClr val="FFFFFF"/>
                </a:solidFill>
              </a:endParaRPr>
            </a:p>
          </p:txBody>
        </p:sp>
      </p:grpSp>
      <p:sp>
        <p:nvSpPr>
          <p:cNvPr id="41" name="右中かっこ 40"/>
          <p:cNvSpPr/>
          <p:nvPr/>
        </p:nvSpPr>
        <p:spPr>
          <a:xfrm>
            <a:off x="2484438" y="3500438"/>
            <a:ext cx="268287" cy="1800225"/>
          </a:xfrm>
          <a:prstGeom prst="rightBrace">
            <a:avLst>
              <a:gd name="adj1" fmla="val 8333"/>
              <a:gd name="adj2" fmla="val 49812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/>
          </a:p>
        </p:txBody>
      </p:sp>
      <p:sp>
        <p:nvSpPr>
          <p:cNvPr id="44" name="右中かっこ 43"/>
          <p:cNvSpPr/>
          <p:nvPr/>
        </p:nvSpPr>
        <p:spPr>
          <a:xfrm>
            <a:off x="2411413" y="1458913"/>
            <a:ext cx="182562" cy="1058862"/>
          </a:xfrm>
          <a:prstGeom prst="rightBrace">
            <a:avLst>
              <a:gd name="adj1" fmla="val 8333"/>
              <a:gd name="adj2" fmla="val 49498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/>
          </a:p>
        </p:txBody>
      </p:sp>
      <p:sp>
        <p:nvSpPr>
          <p:cNvPr id="51" name="テキスト ボックス 50"/>
          <p:cNvSpPr txBox="1">
            <a:spLocks noChangeArrowheads="1"/>
          </p:cNvSpPr>
          <p:nvPr/>
        </p:nvSpPr>
        <p:spPr bwMode="auto">
          <a:xfrm>
            <a:off x="2689225" y="1797050"/>
            <a:ext cx="874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u="sng"/>
              <a:t>LEN</a:t>
            </a:r>
            <a:r>
              <a:rPr lang="en-US" altLang="ja-JP" sz="1400" u="sng"/>
              <a:t>pat</a:t>
            </a:r>
          </a:p>
        </p:txBody>
      </p:sp>
      <p:sp>
        <p:nvSpPr>
          <p:cNvPr id="52" name="テキスト ボックス 51"/>
          <p:cNvSpPr txBox="1">
            <a:spLocks noChangeArrowheads="1"/>
          </p:cNvSpPr>
          <p:nvPr/>
        </p:nvSpPr>
        <p:spPr bwMode="auto">
          <a:xfrm>
            <a:off x="2714612" y="4214818"/>
            <a:ext cx="904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u="sng" dirty="0" err="1"/>
              <a:t>LEN</a:t>
            </a:r>
            <a:r>
              <a:rPr lang="en-US" altLang="ja-JP" sz="1400" u="sng" dirty="0" err="1"/>
              <a:t>inst</a:t>
            </a:r>
            <a:endParaRPr lang="en-US" altLang="ja-JP" sz="1400" u="sng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4" grpId="0" animBg="1"/>
      <p:bldP spid="51" grpId="0"/>
      <p:bldP spid="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solidFill>
                  <a:schemeClr val="bg1"/>
                </a:solidFill>
              </a:rPr>
              <a:t>SES2009</a:t>
            </a:r>
            <a:endParaRPr lang="ja-JP" altLang="en-US" smtClean="0">
              <a:solidFill>
                <a:schemeClr val="bg1"/>
              </a:solidFill>
            </a:endParaRPr>
          </a:p>
        </p:txBody>
      </p:sp>
      <p:sp>
        <p:nvSpPr>
          <p:cNvPr id="35842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2009/09/09</a:t>
            </a:r>
            <a:endParaRPr lang="ja-JP" altLang="en-US" smtClean="0"/>
          </a:p>
        </p:txBody>
      </p:sp>
      <p:sp>
        <p:nvSpPr>
          <p:cNvPr id="71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6C173F-ED0A-4FAF-8EA2-73B643452993}" type="slidenum">
              <a:rPr lang="ja-JP" altLang="en-US"/>
              <a:pPr>
                <a:defRPr/>
              </a:pPr>
              <a:t>17</a:t>
            </a:fld>
            <a:endParaRPr lang="ja-JP" altLang="en-US"/>
          </a:p>
        </p:txBody>
      </p:sp>
      <p:sp>
        <p:nvSpPr>
          <p:cNvPr id="35844" name="タイトル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 smtClean="0"/>
              <a:t>コーディングパターンのメトリクス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～パターンの分散～</a:t>
            </a:r>
          </a:p>
        </p:txBody>
      </p:sp>
      <p:sp>
        <p:nvSpPr>
          <p:cNvPr id="35845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457200" y="1412875"/>
            <a:ext cx="8229600" cy="1016000"/>
          </a:xfrm>
        </p:spPr>
        <p:txBody>
          <a:bodyPr/>
          <a:lstStyle/>
          <a:p>
            <a:pPr eaLnBrk="1" hangingPunct="1"/>
            <a:r>
              <a:rPr lang="ja-JP" altLang="en-US" dirty="0" smtClean="0"/>
              <a:t>パターンインスタンスのパッケージ間の分散度合</a:t>
            </a:r>
          </a:p>
        </p:txBody>
      </p:sp>
      <p:sp>
        <p:nvSpPr>
          <p:cNvPr id="35846" name="Line 59"/>
          <p:cNvSpPr>
            <a:spLocks noChangeShapeType="1"/>
          </p:cNvSpPr>
          <p:nvPr/>
        </p:nvSpPr>
        <p:spPr bwMode="auto">
          <a:xfrm>
            <a:off x="4713288" y="33194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47" name="Line 60"/>
          <p:cNvSpPr>
            <a:spLocks noChangeShapeType="1"/>
          </p:cNvSpPr>
          <p:nvPr/>
        </p:nvSpPr>
        <p:spPr bwMode="auto">
          <a:xfrm>
            <a:off x="4857750" y="3319463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48" name="Line 61"/>
          <p:cNvSpPr>
            <a:spLocks noChangeShapeType="1"/>
          </p:cNvSpPr>
          <p:nvPr/>
        </p:nvSpPr>
        <p:spPr bwMode="auto">
          <a:xfrm>
            <a:off x="4713288" y="5335588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49" name="Text Box 62"/>
          <p:cNvSpPr txBox="1">
            <a:spLocks noChangeArrowheads="1"/>
          </p:cNvSpPr>
          <p:nvPr/>
        </p:nvSpPr>
        <p:spPr bwMode="auto">
          <a:xfrm>
            <a:off x="4787900" y="3895725"/>
            <a:ext cx="3603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/>
              <a:t>1</a:t>
            </a:r>
          </a:p>
        </p:txBody>
      </p:sp>
      <p:sp>
        <p:nvSpPr>
          <p:cNvPr id="35850" name="Line 84"/>
          <p:cNvSpPr>
            <a:spLocks noChangeShapeType="1"/>
          </p:cNvSpPr>
          <p:nvPr/>
        </p:nvSpPr>
        <p:spPr bwMode="auto">
          <a:xfrm>
            <a:off x="8531225" y="27051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51" name="Freeform 85"/>
          <p:cNvSpPr>
            <a:spLocks/>
          </p:cNvSpPr>
          <p:nvPr/>
        </p:nvSpPr>
        <p:spPr bwMode="auto">
          <a:xfrm>
            <a:off x="8659813" y="2700338"/>
            <a:ext cx="15875" cy="3027362"/>
          </a:xfrm>
          <a:custGeom>
            <a:avLst/>
            <a:gdLst>
              <a:gd name="T0" fmla="*/ 0 w 10"/>
              <a:gd name="T1" fmla="*/ 0 h 1907"/>
              <a:gd name="T2" fmla="*/ 2147483647 w 10"/>
              <a:gd name="T3" fmla="*/ 2147483647 h 1907"/>
              <a:gd name="T4" fmla="*/ 0 60000 65536"/>
              <a:gd name="T5" fmla="*/ 0 60000 65536"/>
              <a:gd name="T6" fmla="*/ 0 w 10"/>
              <a:gd name="T7" fmla="*/ 0 h 1907"/>
              <a:gd name="T8" fmla="*/ 10 w 10"/>
              <a:gd name="T9" fmla="*/ 1907 h 190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907">
                <a:moveTo>
                  <a:pt x="0" y="0"/>
                </a:moveTo>
                <a:lnTo>
                  <a:pt x="10" y="190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52" name="Line 86"/>
          <p:cNvSpPr>
            <a:spLocks noChangeShapeType="1"/>
          </p:cNvSpPr>
          <p:nvPr/>
        </p:nvSpPr>
        <p:spPr bwMode="auto">
          <a:xfrm>
            <a:off x="8531225" y="57292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53" name="Text Box 87"/>
          <p:cNvSpPr txBox="1">
            <a:spLocks noChangeArrowheads="1"/>
          </p:cNvSpPr>
          <p:nvPr/>
        </p:nvSpPr>
        <p:spPr bwMode="auto">
          <a:xfrm>
            <a:off x="8675688" y="3784600"/>
            <a:ext cx="360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/>
              <a:t>2</a:t>
            </a:r>
          </a:p>
        </p:txBody>
      </p:sp>
      <p:sp>
        <p:nvSpPr>
          <p:cNvPr id="35854" name="Freeform 102"/>
          <p:cNvSpPr>
            <a:spLocks/>
          </p:cNvSpPr>
          <p:nvPr/>
        </p:nvSpPr>
        <p:spPr bwMode="auto">
          <a:xfrm>
            <a:off x="3241675" y="3354388"/>
            <a:ext cx="792163" cy="701675"/>
          </a:xfrm>
          <a:custGeom>
            <a:avLst/>
            <a:gdLst>
              <a:gd name="T0" fmla="*/ 0 w 499"/>
              <a:gd name="T1" fmla="*/ 2147483647 h 442"/>
              <a:gd name="T2" fmla="*/ 2147483647 w 499"/>
              <a:gd name="T3" fmla="*/ 2147483647 h 442"/>
              <a:gd name="T4" fmla="*/ 2147483647 w 499"/>
              <a:gd name="T5" fmla="*/ 2147483647 h 442"/>
              <a:gd name="T6" fmla="*/ 2147483647 w 499"/>
              <a:gd name="T7" fmla="*/ 2147483647 h 442"/>
              <a:gd name="T8" fmla="*/ 2147483647 w 499"/>
              <a:gd name="T9" fmla="*/ 2147483647 h 442"/>
              <a:gd name="T10" fmla="*/ 2147483647 w 499"/>
              <a:gd name="T11" fmla="*/ 0 h 442"/>
              <a:gd name="T12" fmla="*/ 2147483647 w 499"/>
              <a:gd name="T13" fmla="*/ 2147483647 h 442"/>
              <a:gd name="T14" fmla="*/ 0 w 499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9"/>
              <a:gd name="T25" fmla="*/ 0 h 442"/>
              <a:gd name="T26" fmla="*/ 499 w 499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9" h="442">
                <a:moveTo>
                  <a:pt x="0" y="94"/>
                </a:moveTo>
                <a:lnTo>
                  <a:pt x="2" y="442"/>
                </a:lnTo>
                <a:lnTo>
                  <a:pt x="496" y="442"/>
                </a:lnTo>
                <a:lnTo>
                  <a:pt x="499" y="94"/>
                </a:lnTo>
                <a:lnTo>
                  <a:pt x="311" y="93"/>
                </a:lnTo>
                <a:lnTo>
                  <a:pt x="228" y="0"/>
                </a:lnTo>
                <a:lnTo>
                  <a:pt x="91" y="3"/>
                </a:lnTo>
                <a:lnTo>
                  <a:pt x="0" y="94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 anchorCtr="1"/>
          <a:lstStyle/>
          <a:p>
            <a:r>
              <a:rPr lang="en-US" altLang="ja-JP"/>
              <a:t>pkg</a:t>
            </a:r>
            <a:endParaRPr lang="ja-JP" altLang="en-US"/>
          </a:p>
        </p:txBody>
      </p:sp>
      <p:sp>
        <p:nvSpPr>
          <p:cNvPr id="35855" name="Freeform 103"/>
          <p:cNvSpPr>
            <a:spLocks/>
          </p:cNvSpPr>
          <p:nvPr/>
        </p:nvSpPr>
        <p:spPr bwMode="auto">
          <a:xfrm>
            <a:off x="2738438" y="472281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56" name="AutoShape 106"/>
          <p:cNvSpPr>
            <a:spLocks noChangeArrowheads="1"/>
          </p:cNvSpPr>
          <p:nvPr/>
        </p:nvSpPr>
        <p:spPr bwMode="auto">
          <a:xfrm flipV="1">
            <a:off x="2667000" y="4578350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57" name="AutoShape 107"/>
          <p:cNvSpPr>
            <a:spLocks noChangeArrowheads="1"/>
          </p:cNvSpPr>
          <p:nvPr/>
        </p:nvSpPr>
        <p:spPr bwMode="auto">
          <a:xfrm flipV="1">
            <a:off x="3890963" y="4578350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58" name="Text Box 108"/>
          <p:cNvSpPr txBox="1">
            <a:spLocks noChangeArrowheads="1"/>
          </p:cNvSpPr>
          <p:nvPr/>
        </p:nvSpPr>
        <p:spPr bwMode="auto">
          <a:xfrm>
            <a:off x="2451100" y="529907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A</a:t>
            </a:r>
          </a:p>
        </p:txBody>
      </p:sp>
      <p:sp>
        <p:nvSpPr>
          <p:cNvPr id="35859" name="Text Box 109"/>
          <p:cNvSpPr txBox="1">
            <a:spLocks noChangeArrowheads="1"/>
          </p:cNvSpPr>
          <p:nvPr/>
        </p:nvSpPr>
        <p:spPr bwMode="auto">
          <a:xfrm>
            <a:off x="3675063" y="529907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B</a:t>
            </a:r>
          </a:p>
        </p:txBody>
      </p:sp>
      <p:sp>
        <p:nvSpPr>
          <p:cNvPr id="35860" name="Freeform 110"/>
          <p:cNvSpPr>
            <a:spLocks/>
          </p:cNvSpPr>
          <p:nvPr/>
        </p:nvSpPr>
        <p:spPr bwMode="auto">
          <a:xfrm>
            <a:off x="3962400" y="5010150"/>
            <a:ext cx="503238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1" name="Freeform 111"/>
          <p:cNvSpPr>
            <a:spLocks/>
          </p:cNvSpPr>
          <p:nvPr/>
        </p:nvSpPr>
        <p:spPr bwMode="auto">
          <a:xfrm>
            <a:off x="2954338" y="4291013"/>
            <a:ext cx="1223962" cy="287337"/>
          </a:xfrm>
          <a:custGeom>
            <a:avLst/>
            <a:gdLst>
              <a:gd name="T0" fmla="*/ 0 w 771"/>
              <a:gd name="T1" fmla="*/ 2147483647 h 181"/>
              <a:gd name="T2" fmla="*/ 0 w 771"/>
              <a:gd name="T3" fmla="*/ 0 h 181"/>
              <a:gd name="T4" fmla="*/ 2147483647 w 771"/>
              <a:gd name="T5" fmla="*/ 0 h 181"/>
              <a:gd name="T6" fmla="*/ 2147483647 w 771"/>
              <a:gd name="T7" fmla="*/ 2147483647 h 181"/>
              <a:gd name="T8" fmla="*/ 0 60000 65536"/>
              <a:gd name="T9" fmla="*/ 0 60000 65536"/>
              <a:gd name="T10" fmla="*/ 0 60000 65536"/>
              <a:gd name="T11" fmla="*/ 0 60000 65536"/>
              <a:gd name="T12" fmla="*/ 0 w 771"/>
              <a:gd name="T13" fmla="*/ 0 h 181"/>
              <a:gd name="T14" fmla="*/ 771 w 771"/>
              <a:gd name="T15" fmla="*/ 181 h 1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1" h="181">
                <a:moveTo>
                  <a:pt x="0" y="181"/>
                </a:moveTo>
                <a:lnTo>
                  <a:pt x="0" y="0"/>
                </a:lnTo>
                <a:lnTo>
                  <a:pt x="771" y="0"/>
                </a:lnTo>
                <a:lnTo>
                  <a:pt x="771" y="181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2" name="Line 113"/>
          <p:cNvSpPr>
            <a:spLocks noChangeShapeType="1"/>
          </p:cNvSpPr>
          <p:nvPr/>
        </p:nvSpPr>
        <p:spPr bwMode="auto">
          <a:xfrm>
            <a:off x="2738438" y="50101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3" name="Line 114"/>
          <p:cNvSpPr>
            <a:spLocks noChangeShapeType="1"/>
          </p:cNvSpPr>
          <p:nvPr/>
        </p:nvSpPr>
        <p:spPr bwMode="auto">
          <a:xfrm>
            <a:off x="2738438" y="515461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4" name="Line 115"/>
          <p:cNvSpPr>
            <a:spLocks noChangeShapeType="1"/>
          </p:cNvSpPr>
          <p:nvPr/>
        </p:nvSpPr>
        <p:spPr bwMode="auto">
          <a:xfrm>
            <a:off x="3962400" y="4651375"/>
            <a:ext cx="217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5" name="Line 116"/>
          <p:cNvSpPr>
            <a:spLocks noChangeShapeType="1"/>
          </p:cNvSpPr>
          <p:nvPr/>
        </p:nvSpPr>
        <p:spPr bwMode="auto">
          <a:xfrm>
            <a:off x="3962400" y="47942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66" name="Freeform 118"/>
          <p:cNvSpPr>
            <a:spLocks/>
          </p:cNvSpPr>
          <p:nvPr/>
        </p:nvSpPr>
        <p:spPr bwMode="auto">
          <a:xfrm>
            <a:off x="6802438" y="2797175"/>
            <a:ext cx="792162" cy="701675"/>
          </a:xfrm>
          <a:custGeom>
            <a:avLst/>
            <a:gdLst>
              <a:gd name="T0" fmla="*/ 0 w 499"/>
              <a:gd name="T1" fmla="*/ 2147483647 h 442"/>
              <a:gd name="T2" fmla="*/ 2147483647 w 499"/>
              <a:gd name="T3" fmla="*/ 2147483647 h 442"/>
              <a:gd name="T4" fmla="*/ 2147483647 w 499"/>
              <a:gd name="T5" fmla="*/ 2147483647 h 442"/>
              <a:gd name="T6" fmla="*/ 2147483647 w 499"/>
              <a:gd name="T7" fmla="*/ 2147483647 h 442"/>
              <a:gd name="T8" fmla="*/ 2147483647 w 499"/>
              <a:gd name="T9" fmla="*/ 2147483647 h 442"/>
              <a:gd name="T10" fmla="*/ 2147483647 w 499"/>
              <a:gd name="T11" fmla="*/ 0 h 442"/>
              <a:gd name="T12" fmla="*/ 2147483647 w 499"/>
              <a:gd name="T13" fmla="*/ 2147483647 h 442"/>
              <a:gd name="T14" fmla="*/ 0 w 499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9"/>
              <a:gd name="T25" fmla="*/ 0 h 442"/>
              <a:gd name="T26" fmla="*/ 499 w 499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9" h="442">
                <a:moveTo>
                  <a:pt x="0" y="94"/>
                </a:moveTo>
                <a:lnTo>
                  <a:pt x="2" y="442"/>
                </a:lnTo>
                <a:lnTo>
                  <a:pt x="496" y="442"/>
                </a:lnTo>
                <a:lnTo>
                  <a:pt x="499" y="94"/>
                </a:lnTo>
                <a:lnTo>
                  <a:pt x="311" y="93"/>
                </a:lnTo>
                <a:lnTo>
                  <a:pt x="228" y="0"/>
                </a:lnTo>
                <a:lnTo>
                  <a:pt x="91" y="3"/>
                </a:lnTo>
                <a:lnTo>
                  <a:pt x="0" y="94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 anchorCtr="1"/>
          <a:lstStyle/>
          <a:p>
            <a:r>
              <a:rPr lang="en-US" altLang="ja-JP"/>
              <a:t>pkg</a:t>
            </a:r>
            <a:endParaRPr lang="ja-JP" altLang="en-US"/>
          </a:p>
        </p:txBody>
      </p:sp>
      <p:sp>
        <p:nvSpPr>
          <p:cNvPr id="35867" name="Freeform 119"/>
          <p:cNvSpPr>
            <a:spLocks/>
          </p:cNvSpPr>
          <p:nvPr/>
        </p:nvSpPr>
        <p:spPr bwMode="auto">
          <a:xfrm>
            <a:off x="5938838" y="3856038"/>
            <a:ext cx="792162" cy="701675"/>
          </a:xfrm>
          <a:custGeom>
            <a:avLst/>
            <a:gdLst>
              <a:gd name="T0" fmla="*/ 0 w 499"/>
              <a:gd name="T1" fmla="*/ 2147483647 h 442"/>
              <a:gd name="T2" fmla="*/ 2147483647 w 499"/>
              <a:gd name="T3" fmla="*/ 2147483647 h 442"/>
              <a:gd name="T4" fmla="*/ 2147483647 w 499"/>
              <a:gd name="T5" fmla="*/ 2147483647 h 442"/>
              <a:gd name="T6" fmla="*/ 2147483647 w 499"/>
              <a:gd name="T7" fmla="*/ 2147483647 h 442"/>
              <a:gd name="T8" fmla="*/ 2147483647 w 499"/>
              <a:gd name="T9" fmla="*/ 2147483647 h 442"/>
              <a:gd name="T10" fmla="*/ 2147483647 w 499"/>
              <a:gd name="T11" fmla="*/ 0 h 442"/>
              <a:gd name="T12" fmla="*/ 2147483647 w 499"/>
              <a:gd name="T13" fmla="*/ 2147483647 h 442"/>
              <a:gd name="T14" fmla="*/ 0 w 499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9"/>
              <a:gd name="T25" fmla="*/ 0 h 442"/>
              <a:gd name="T26" fmla="*/ 499 w 499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9" h="442">
                <a:moveTo>
                  <a:pt x="0" y="94"/>
                </a:moveTo>
                <a:lnTo>
                  <a:pt x="2" y="442"/>
                </a:lnTo>
                <a:lnTo>
                  <a:pt x="496" y="442"/>
                </a:lnTo>
                <a:lnTo>
                  <a:pt x="499" y="94"/>
                </a:lnTo>
                <a:lnTo>
                  <a:pt x="311" y="93"/>
                </a:lnTo>
                <a:lnTo>
                  <a:pt x="228" y="0"/>
                </a:lnTo>
                <a:lnTo>
                  <a:pt x="91" y="3"/>
                </a:lnTo>
                <a:lnTo>
                  <a:pt x="0" y="94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 anchorCtr="1"/>
          <a:lstStyle/>
          <a:p>
            <a:r>
              <a:rPr lang="en-US" altLang="ja-JP"/>
              <a:t>pkg</a:t>
            </a:r>
            <a:endParaRPr lang="ja-JP" altLang="en-US"/>
          </a:p>
        </p:txBody>
      </p:sp>
      <p:sp>
        <p:nvSpPr>
          <p:cNvPr id="35868" name="AutoShape 120"/>
          <p:cNvSpPr>
            <a:spLocks noChangeArrowheads="1"/>
          </p:cNvSpPr>
          <p:nvPr/>
        </p:nvSpPr>
        <p:spPr bwMode="auto">
          <a:xfrm flipV="1">
            <a:off x="5507038" y="5008563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69" name="AutoShape 121"/>
          <p:cNvSpPr>
            <a:spLocks noChangeArrowheads="1"/>
          </p:cNvSpPr>
          <p:nvPr/>
        </p:nvSpPr>
        <p:spPr bwMode="auto">
          <a:xfrm flipV="1">
            <a:off x="6586538" y="5008563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70" name="AutoShape 122"/>
          <p:cNvSpPr>
            <a:spLocks noChangeArrowheads="1"/>
          </p:cNvSpPr>
          <p:nvPr/>
        </p:nvSpPr>
        <p:spPr bwMode="auto">
          <a:xfrm flipV="1">
            <a:off x="7667625" y="3856038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71" name="Freeform 123"/>
          <p:cNvSpPr>
            <a:spLocks/>
          </p:cNvSpPr>
          <p:nvPr/>
        </p:nvSpPr>
        <p:spPr bwMode="auto">
          <a:xfrm>
            <a:off x="5794375" y="4792663"/>
            <a:ext cx="1081088" cy="215900"/>
          </a:xfrm>
          <a:custGeom>
            <a:avLst/>
            <a:gdLst>
              <a:gd name="T0" fmla="*/ 0 w 681"/>
              <a:gd name="T1" fmla="*/ 2147483647 h 136"/>
              <a:gd name="T2" fmla="*/ 0 w 681"/>
              <a:gd name="T3" fmla="*/ 0 h 136"/>
              <a:gd name="T4" fmla="*/ 2147483647 w 681"/>
              <a:gd name="T5" fmla="*/ 0 h 136"/>
              <a:gd name="T6" fmla="*/ 2147483647 w 681"/>
              <a:gd name="T7" fmla="*/ 2147483647 h 136"/>
              <a:gd name="T8" fmla="*/ 0 60000 65536"/>
              <a:gd name="T9" fmla="*/ 0 60000 65536"/>
              <a:gd name="T10" fmla="*/ 0 60000 65536"/>
              <a:gd name="T11" fmla="*/ 0 60000 65536"/>
              <a:gd name="T12" fmla="*/ 0 w 681"/>
              <a:gd name="T13" fmla="*/ 0 h 136"/>
              <a:gd name="T14" fmla="*/ 681 w 681"/>
              <a:gd name="T15" fmla="*/ 136 h 1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1" h="136">
                <a:moveTo>
                  <a:pt x="0" y="136"/>
                </a:moveTo>
                <a:lnTo>
                  <a:pt x="0" y="0"/>
                </a:lnTo>
                <a:lnTo>
                  <a:pt x="681" y="0"/>
                </a:lnTo>
                <a:lnTo>
                  <a:pt x="681" y="13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2" name="Freeform 125"/>
          <p:cNvSpPr>
            <a:spLocks/>
          </p:cNvSpPr>
          <p:nvPr/>
        </p:nvSpPr>
        <p:spPr bwMode="auto">
          <a:xfrm>
            <a:off x="6515100" y="3713163"/>
            <a:ext cx="1439863" cy="287337"/>
          </a:xfrm>
          <a:custGeom>
            <a:avLst/>
            <a:gdLst>
              <a:gd name="T0" fmla="*/ 0 w 907"/>
              <a:gd name="T1" fmla="*/ 2147483647 h 181"/>
              <a:gd name="T2" fmla="*/ 0 w 907"/>
              <a:gd name="T3" fmla="*/ 0 h 181"/>
              <a:gd name="T4" fmla="*/ 2147483647 w 907"/>
              <a:gd name="T5" fmla="*/ 0 h 181"/>
              <a:gd name="T6" fmla="*/ 2147483647 w 907"/>
              <a:gd name="T7" fmla="*/ 2147483647 h 181"/>
              <a:gd name="T8" fmla="*/ 0 60000 65536"/>
              <a:gd name="T9" fmla="*/ 0 60000 65536"/>
              <a:gd name="T10" fmla="*/ 0 60000 65536"/>
              <a:gd name="T11" fmla="*/ 0 60000 65536"/>
              <a:gd name="T12" fmla="*/ 0 w 907"/>
              <a:gd name="T13" fmla="*/ 0 h 181"/>
              <a:gd name="T14" fmla="*/ 907 w 907"/>
              <a:gd name="T15" fmla="*/ 181 h 1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7" h="181">
                <a:moveTo>
                  <a:pt x="0" y="181"/>
                </a:moveTo>
                <a:lnTo>
                  <a:pt x="0" y="0"/>
                </a:lnTo>
                <a:lnTo>
                  <a:pt x="907" y="0"/>
                </a:lnTo>
                <a:lnTo>
                  <a:pt x="907" y="9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3" name="Line 126"/>
          <p:cNvSpPr>
            <a:spLocks noChangeShapeType="1"/>
          </p:cNvSpPr>
          <p:nvPr/>
        </p:nvSpPr>
        <p:spPr bwMode="auto">
          <a:xfrm flipV="1">
            <a:off x="6299200" y="4576763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4" name="Line 127"/>
          <p:cNvSpPr>
            <a:spLocks noChangeShapeType="1"/>
          </p:cNvSpPr>
          <p:nvPr/>
        </p:nvSpPr>
        <p:spPr bwMode="auto">
          <a:xfrm flipV="1">
            <a:off x="7215188" y="349885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5" name="Freeform 129"/>
          <p:cNvSpPr>
            <a:spLocks/>
          </p:cNvSpPr>
          <p:nvPr/>
        </p:nvSpPr>
        <p:spPr bwMode="auto">
          <a:xfrm>
            <a:off x="5578475" y="5153025"/>
            <a:ext cx="503238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6" name="Freeform 130"/>
          <p:cNvSpPr>
            <a:spLocks/>
          </p:cNvSpPr>
          <p:nvPr/>
        </p:nvSpPr>
        <p:spPr bwMode="auto">
          <a:xfrm>
            <a:off x="6659563" y="544036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7" name="Freeform 131"/>
          <p:cNvSpPr>
            <a:spLocks/>
          </p:cNvSpPr>
          <p:nvPr/>
        </p:nvSpPr>
        <p:spPr bwMode="auto">
          <a:xfrm>
            <a:off x="7739063" y="414496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8" name="Line 132"/>
          <p:cNvSpPr>
            <a:spLocks noChangeShapeType="1"/>
          </p:cNvSpPr>
          <p:nvPr/>
        </p:nvSpPr>
        <p:spPr bwMode="auto">
          <a:xfrm>
            <a:off x="5578475" y="5440363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79" name="Line 134"/>
          <p:cNvSpPr>
            <a:spLocks noChangeShapeType="1"/>
          </p:cNvSpPr>
          <p:nvPr/>
        </p:nvSpPr>
        <p:spPr bwMode="auto">
          <a:xfrm>
            <a:off x="5578475" y="55721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0" name="Line 135"/>
          <p:cNvSpPr>
            <a:spLocks noChangeShapeType="1"/>
          </p:cNvSpPr>
          <p:nvPr/>
        </p:nvSpPr>
        <p:spPr bwMode="auto">
          <a:xfrm>
            <a:off x="6659563" y="51530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1" name="Line 136"/>
          <p:cNvSpPr>
            <a:spLocks noChangeShapeType="1"/>
          </p:cNvSpPr>
          <p:nvPr/>
        </p:nvSpPr>
        <p:spPr bwMode="auto">
          <a:xfrm>
            <a:off x="6659563" y="52974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2" name="Line 137"/>
          <p:cNvSpPr>
            <a:spLocks noChangeShapeType="1"/>
          </p:cNvSpPr>
          <p:nvPr/>
        </p:nvSpPr>
        <p:spPr bwMode="auto">
          <a:xfrm>
            <a:off x="7739063" y="3929063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3" name="Line 138"/>
          <p:cNvSpPr>
            <a:spLocks noChangeShapeType="1"/>
          </p:cNvSpPr>
          <p:nvPr/>
        </p:nvSpPr>
        <p:spPr bwMode="auto">
          <a:xfrm>
            <a:off x="7739063" y="40719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4" name="Text Box 139"/>
          <p:cNvSpPr txBox="1">
            <a:spLocks noChangeArrowheads="1"/>
          </p:cNvSpPr>
          <p:nvPr/>
        </p:nvSpPr>
        <p:spPr bwMode="auto">
          <a:xfrm>
            <a:off x="5219700" y="5800725"/>
            <a:ext cx="11112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A</a:t>
            </a:r>
          </a:p>
        </p:txBody>
      </p:sp>
      <p:sp>
        <p:nvSpPr>
          <p:cNvPr id="35885" name="Text Box 140"/>
          <p:cNvSpPr txBox="1">
            <a:spLocks noChangeArrowheads="1"/>
          </p:cNvSpPr>
          <p:nvPr/>
        </p:nvSpPr>
        <p:spPr bwMode="auto">
          <a:xfrm>
            <a:off x="6370638" y="580072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B</a:t>
            </a:r>
          </a:p>
        </p:txBody>
      </p:sp>
      <p:sp>
        <p:nvSpPr>
          <p:cNvPr id="35886" name="Text Box 141"/>
          <p:cNvSpPr txBox="1">
            <a:spLocks noChangeArrowheads="1"/>
          </p:cNvSpPr>
          <p:nvPr/>
        </p:nvSpPr>
        <p:spPr bwMode="auto">
          <a:xfrm>
            <a:off x="7451725" y="4721225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C</a:t>
            </a:r>
          </a:p>
        </p:txBody>
      </p:sp>
      <p:sp>
        <p:nvSpPr>
          <p:cNvPr id="35887" name="Freeform 103"/>
          <p:cNvSpPr>
            <a:spLocks/>
          </p:cNvSpPr>
          <p:nvPr/>
        </p:nvSpPr>
        <p:spPr bwMode="auto">
          <a:xfrm>
            <a:off x="773113" y="4044950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88" name="AutoShape 106"/>
          <p:cNvSpPr>
            <a:spLocks noChangeArrowheads="1"/>
          </p:cNvSpPr>
          <p:nvPr/>
        </p:nvSpPr>
        <p:spPr bwMode="auto">
          <a:xfrm flipV="1">
            <a:off x="701675" y="3900488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5889" name="Text Box 108"/>
          <p:cNvSpPr txBox="1">
            <a:spLocks noChangeArrowheads="1"/>
          </p:cNvSpPr>
          <p:nvPr/>
        </p:nvSpPr>
        <p:spPr bwMode="auto">
          <a:xfrm>
            <a:off x="485775" y="4633913"/>
            <a:ext cx="111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A</a:t>
            </a:r>
          </a:p>
        </p:txBody>
      </p:sp>
      <p:sp>
        <p:nvSpPr>
          <p:cNvPr id="35890" name="Line 113"/>
          <p:cNvSpPr>
            <a:spLocks noChangeShapeType="1"/>
          </p:cNvSpPr>
          <p:nvPr/>
        </p:nvSpPr>
        <p:spPr bwMode="auto">
          <a:xfrm>
            <a:off x="773113" y="43322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1" name="Line 114"/>
          <p:cNvSpPr>
            <a:spLocks noChangeShapeType="1"/>
          </p:cNvSpPr>
          <p:nvPr/>
        </p:nvSpPr>
        <p:spPr bwMode="auto">
          <a:xfrm>
            <a:off x="773113" y="44767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2" name="Line 59"/>
          <p:cNvSpPr>
            <a:spLocks noChangeShapeType="1"/>
          </p:cNvSpPr>
          <p:nvPr/>
        </p:nvSpPr>
        <p:spPr bwMode="auto">
          <a:xfrm>
            <a:off x="1566863" y="390842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3" name="Line 60"/>
          <p:cNvSpPr>
            <a:spLocks noChangeShapeType="1"/>
          </p:cNvSpPr>
          <p:nvPr/>
        </p:nvSpPr>
        <p:spPr bwMode="auto">
          <a:xfrm>
            <a:off x="1711325" y="3908425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4" name="Line 61"/>
          <p:cNvSpPr>
            <a:spLocks noChangeShapeType="1"/>
          </p:cNvSpPr>
          <p:nvPr/>
        </p:nvSpPr>
        <p:spPr bwMode="auto">
          <a:xfrm>
            <a:off x="1577975" y="46275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895" name="Text Box 62"/>
          <p:cNvSpPr txBox="1">
            <a:spLocks noChangeArrowheads="1"/>
          </p:cNvSpPr>
          <p:nvPr/>
        </p:nvSpPr>
        <p:spPr bwMode="auto">
          <a:xfrm>
            <a:off x="1782763" y="4052888"/>
            <a:ext cx="360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/>
              <a:t>0</a:t>
            </a:r>
          </a:p>
        </p:txBody>
      </p:sp>
      <p:sp>
        <p:nvSpPr>
          <p:cNvPr id="35896" name="Line 127"/>
          <p:cNvSpPr>
            <a:spLocks noChangeShapeType="1"/>
          </p:cNvSpPr>
          <p:nvPr/>
        </p:nvSpPr>
        <p:spPr bwMode="auto">
          <a:xfrm flipV="1">
            <a:off x="3614738" y="407035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285750" y="2643188"/>
            <a:ext cx="2000250" cy="350043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428875" y="2643188"/>
            <a:ext cx="2714625" cy="350043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5286375" y="2643188"/>
            <a:ext cx="3786188" cy="350043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角丸四角形 65"/>
          <p:cNvSpPr/>
          <p:nvPr/>
        </p:nvSpPr>
        <p:spPr>
          <a:xfrm>
            <a:off x="642938" y="2428875"/>
            <a:ext cx="1143000" cy="3571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RAD = 0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3214688" y="2428875"/>
            <a:ext cx="1143000" cy="3571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RAD = 1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6643688" y="2428875"/>
            <a:ext cx="1143000" cy="3571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RAD = 2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5903" name="Freeform 103"/>
          <p:cNvSpPr>
            <a:spLocks/>
          </p:cNvSpPr>
          <p:nvPr/>
        </p:nvSpPr>
        <p:spPr bwMode="auto">
          <a:xfrm>
            <a:off x="3106738" y="621506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904" name="テキスト ボックス 70"/>
          <p:cNvSpPr txBox="1">
            <a:spLocks noChangeArrowheads="1"/>
          </p:cNvSpPr>
          <p:nvPr/>
        </p:nvSpPr>
        <p:spPr bwMode="auto">
          <a:xfrm>
            <a:off x="2938463" y="6170613"/>
            <a:ext cx="2786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u="sng"/>
              <a:t>　　　　パターンインスタンス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SES2009</a:t>
            </a:r>
            <a:endParaRPr lang="ja-JP" altLang="en-US" smtClean="0"/>
          </a:p>
        </p:txBody>
      </p:sp>
      <p:sp>
        <p:nvSpPr>
          <p:cNvPr id="37890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2009/09/09</a:t>
            </a:r>
            <a:endParaRPr lang="ja-JP" altLang="en-US" smtClean="0"/>
          </a:p>
        </p:txBody>
      </p:sp>
      <p:sp>
        <p:nvSpPr>
          <p:cNvPr id="16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A0CA8-2A10-4D54-AC45-5A5AE1510D0B}" type="slidenum">
              <a:rPr lang="ja-JP" altLang="en-US"/>
              <a:pPr>
                <a:defRPr/>
              </a:pPr>
              <a:t>18</a:t>
            </a:fld>
            <a:endParaRPr lang="ja-JP" alt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ja-JP" altLang="en-US" dirty="0" smtClean="0"/>
              <a:t>コーディングパターンのメトリクス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～非繰り返し要素の割合～</a:t>
            </a:r>
            <a:endParaRPr lang="en-US" altLang="ja-JP" dirty="0" smtClean="0"/>
          </a:p>
        </p:txBody>
      </p:sp>
      <p:sp>
        <p:nvSpPr>
          <p:cNvPr id="3789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457200" y="1412875"/>
            <a:ext cx="8258175" cy="5159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ja-JP" altLang="en-US" sz="2800" dirty="0" smtClean="0"/>
              <a:t>コーディングパターン中の非繰り返し要素の割合</a:t>
            </a:r>
          </a:p>
        </p:txBody>
      </p:sp>
      <p:sp>
        <p:nvSpPr>
          <p:cNvPr id="37894" name="コンテンツ プレースホルダ 8"/>
          <p:cNvSpPr>
            <a:spLocks noGrp="1"/>
          </p:cNvSpPr>
          <p:nvPr>
            <p:ph sz="half" idx="4294967295"/>
          </p:nvPr>
        </p:nvSpPr>
        <p:spPr>
          <a:xfrm>
            <a:off x="2500313" y="2571750"/>
            <a:ext cx="6186487" cy="3429000"/>
          </a:xfrm>
        </p:spPr>
        <p:txBody>
          <a:bodyPr/>
          <a:lstStyle/>
          <a:p>
            <a:pPr eaLnBrk="1" hangingPunct="1"/>
            <a:r>
              <a:rPr lang="ja-JP" altLang="en-US" sz="2800" dirty="0" smtClean="0"/>
              <a:t>非繰り返し要素の割合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  = 1 – </a:t>
            </a:r>
            <a:r>
              <a:rPr lang="ja-JP" altLang="en-US" sz="2800" dirty="0" smtClean="0"/>
              <a:t>（繰り返し要素数 </a:t>
            </a:r>
            <a:r>
              <a:rPr lang="en-US" altLang="ja-JP" sz="2800" dirty="0" smtClean="0"/>
              <a:t>/ </a:t>
            </a:r>
            <a:r>
              <a:rPr lang="ja-JP" altLang="en-US" sz="2800" dirty="0" smtClean="0"/>
              <a:t>全要素数）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  = 1 – </a:t>
            </a:r>
            <a:r>
              <a:rPr lang="ja-JP" altLang="en-US" sz="2800" dirty="0" smtClean="0"/>
              <a:t>（</a:t>
            </a:r>
            <a:r>
              <a:rPr lang="en-US" altLang="ja-JP" sz="2800" dirty="0" smtClean="0"/>
              <a:t>4 / 9</a:t>
            </a:r>
            <a:r>
              <a:rPr lang="ja-JP" altLang="en-US" sz="2800" dirty="0" smtClean="0"/>
              <a:t>）</a:t>
            </a:r>
            <a:r>
              <a:rPr lang="en-US" altLang="ja-JP" sz="2800" dirty="0" smtClean="0"/>
              <a:t> </a:t>
            </a:r>
            <a:br>
              <a:rPr lang="en-US" altLang="ja-JP" sz="2800" dirty="0" smtClean="0"/>
            </a:br>
            <a:r>
              <a:rPr lang="ja-JP" altLang="en-US" sz="2800" dirty="0" smtClean="0"/>
              <a:t>  </a:t>
            </a:r>
            <a:r>
              <a:rPr lang="en-US" altLang="ja-JP" sz="2800" dirty="0" smtClean="0"/>
              <a:t>= 5 / 9</a:t>
            </a:r>
          </a:p>
          <a:p>
            <a:pPr eaLnBrk="1" hangingPunct="1"/>
            <a:endParaRPr lang="en-US" altLang="ja-JP" sz="2800" dirty="0" smtClean="0"/>
          </a:p>
        </p:txBody>
      </p:sp>
      <p:sp>
        <p:nvSpPr>
          <p:cNvPr id="37895" name="Rectangle 5"/>
          <p:cNvSpPr>
            <a:spLocks noChangeArrowheads="1"/>
          </p:cNvSpPr>
          <p:nvPr/>
        </p:nvSpPr>
        <p:spPr bwMode="auto">
          <a:xfrm>
            <a:off x="357188" y="2071688"/>
            <a:ext cx="1643062" cy="371475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ja-JP" altLang="en-US" sz="2800"/>
          </a:p>
        </p:txBody>
      </p:sp>
      <p:sp>
        <p:nvSpPr>
          <p:cNvPr id="37896" name="テキスト ボックス 9"/>
          <p:cNvSpPr txBox="1">
            <a:spLocks noChangeArrowheads="1"/>
          </p:cNvSpPr>
          <p:nvPr/>
        </p:nvSpPr>
        <p:spPr bwMode="auto">
          <a:xfrm>
            <a:off x="150813" y="5786438"/>
            <a:ext cx="2206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コーディングパターン</a:t>
            </a:r>
          </a:p>
        </p:txBody>
      </p:sp>
      <p:sp>
        <p:nvSpPr>
          <p:cNvPr id="37897" name="テキスト ボックス 11"/>
          <p:cNvSpPr txBox="1">
            <a:spLocks noChangeArrowheads="1"/>
          </p:cNvSpPr>
          <p:nvPr/>
        </p:nvSpPr>
        <p:spPr bwMode="auto">
          <a:xfrm>
            <a:off x="857250" y="2143125"/>
            <a:ext cx="625475" cy="35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x()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a()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b()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a()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b()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a()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b()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y()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z()</a:t>
            </a:r>
            <a:endParaRPr lang="ja-JP" altLang="en-US" sz="2800">
              <a:solidFill>
                <a:srgbClr val="000000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42938" y="3379788"/>
            <a:ext cx="1000125" cy="714375"/>
          </a:xfrm>
          <a:prstGeom prst="roundRect">
            <a:avLst/>
          </a:prstGeom>
          <a:noFill/>
          <a:ln w="127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642938" y="2609850"/>
            <a:ext cx="1000125" cy="714375"/>
          </a:xfrm>
          <a:prstGeom prst="roundRect">
            <a:avLst/>
          </a:prstGeom>
          <a:noFill/>
          <a:ln w="127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642938" y="4143375"/>
            <a:ext cx="1000125" cy="714375"/>
          </a:xfrm>
          <a:prstGeom prst="roundRect">
            <a:avLst/>
          </a:prstGeom>
          <a:noFill/>
          <a:ln w="127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SES2009</a:t>
            </a:r>
            <a:endParaRPr lang="ja-JP" altLang="en-US" smtClean="0"/>
          </a:p>
        </p:txBody>
      </p:sp>
      <p:sp>
        <p:nvSpPr>
          <p:cNvPr id="27650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2009/09/09</a:t>
            </a:r>
            <a:endParaRPr lang="ja-JP" altLang="en-US" smtClean="0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3ADA3-ECC1-41D6-BA4A-62423FCEE6C8}" type="slidenum">
              <a:rPr lang="ja-JP" altLang="en-US"/>
              <a:pPr>
                <a:defRPr/>
              </a:pPr>
              <a:t>19</a:t>
            </a:fld>
            <a:endParaRPr lang="ja-JP" alt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メトリクスの関連性分析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280828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オープンソースソフトウェアからコーディングパターンを抽出</a:t>
            </a:r>
            <a:endParaRPr lang="en-US" altLang="ja-JP" sz="2800" dirty="0" smtClean="0"/>
          </a:p>
          <a:p>
            <a:pPr lvl="1"/>
            <a:r>
              <a:rPr lang="ja-JP" altLang="en-US" dirty="0" smtClean="0"/>
              <a:t>パターンマイニングの設定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10 </a:t>
            </a:r>
            <a:r>
              <a:rPr lang="ja-JP" altLang="en-US" dirty="0" smtClean="0"/>
              <a:t>≦ インスタンス数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4 </a:t>
            </a:r>
            <a:r>
              <a:rPr lang="ja-JP" altLang="en-US" dirty="0" smtClean="0"/>
              <a:t>≦ パターン長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コーディングパターンのメトリクスを計測</a:t>
            </a:r>
            <a:endParaRPr lang="en-US" altLang="ja-JP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メトリクスの関連性の分析</a:t>
            </a:r>
            <a:endParaRPr lang="en-US" altLang="ja-JP" sz="2800" dirty="0" smtClean="0"/>
          </a:p>
          <a:p>
            <a:endParaRPr lang="ja-JP" altLang="en-US" sz="2800" dirty="0" smtClean="0"/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2071670" y="4508838"/>
          <a:ext cx="5167306" cy="184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5446"/>
                <a:gridCol w="1150806"/>
                <a:gridCol w="1015417"/>
                <a:gridCol w="1105637"/>
              </a:tblGrid>
              <a:tr h="29940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Name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Version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LOC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#Pattern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JHotDraw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7.0.9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90166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375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endParaRPr kumimoji="1" lang="en-US" altLang="ja-JP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4.3pre10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168335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2902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Tomcat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6.0.14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313479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8782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SableCC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3.2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35388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450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3571868" y="4171955"/>
            <a:ext cx="2456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調査対象の</a:t>
            </a:r>
            <a:r>
              <a:rPr lang="ja-JP" altLang="en-US" dirty="0" smtClean="0"/>
              <a:t>ソフトウェア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コーディングパターン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抽出手法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種類（例）</a:t>
            </a:r>
            <a:endParaRPr lang="en-US" altLang="ja-JP" dirty="0" smtClean="0"/>
          </a:p>
          <a:p>
            <a:r>
              <a:rPr kumimoji="1" lang="ja-JP" altLang="en-US" dirty="0" smtClean="0"/>
              <a:t>コーディングパターン分析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6</a:t>
            </a:r>
            <a:r>
              <a:rPr lang="ja-JP" altLang="en-US" dirty="0" smtClean="0"/>
              <a:t>種類のメトリクス</a:t>
            </a:r>
            <a:endParaRPr lang="en-US" altLang="ja-JP" dirty="0" smtClean="0"/>
          </a:p>
          <a:p>
            <a:r>
              <a:rPr lang="ja-JP" altLang="en-US" dirty="0" smtClean="0"/>
              <a:t>メトリクスの測定結果の考察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4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オープンソースソフトウェア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SES2009</a:t>
            </a:r>
            <a:endParaRPr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/>
              <a:t>2009/09/09</a:t>
            </a: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3200" dirty="0" smtClean="0"/>
              <a:t>非繰り返し要素の割合</a:t>
            </a:r>
            <a:r>
              <a:rPr kumimoji="1" lang="ja-JP" altLang="en-US" sz="3200" dirty="0" smtClean="0"/>
              <a:t>と</a:t>
            </a:r>
            <a:r>
              <a:rPr lang="ja-JP" altLang="en-US" sz="3200" dirty="0" smtClean="0"/>
              <a:t>制御構造要素の割合</a:t>
            </a:r>
            <a:endParaRPr kumimoji="1" lang="ja-JP" altLang="en-US" sz="3200" dirty="0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制御構造要素を含むパターン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非繰り返し要素の割合が</a:t>
            </a:r>
            <a:r>
              <a:rPr kumimoji="1" lang="ja-JP" altLang="en-US" sz="2400" dirty="0" smtClean="0"/>
              <a:t>高い</a:t>
            </a:r>
            <a:endParaRPr kumimoji="1" lang="en-US" altLang="ja-JP" sz="2400" dirty="0" smtClean="0"/>
          </a:p>
          <a:p>
            <a:pPr lvl="1"/>
            <a:r>
              <a:rPr lang="en-US" altLang="ja-JP" sz="2400" dirty="0" smtClean="0"/>
              <a:t>LOOP</a:t>
            </a:r>
            <a:r>
              <a:rPr lang="ja-JP" altLang="en-US" sz="2400" dirty="0" smtClean="0"/>
              <a:t>構造により，繰り返し処理が集約</a:t>
            </a:r>
            <a:endParaRPr lang="en-US" altLang="ja-JP" sz="2400" dirty="0" smtClean="0"/>
          </a:p>
          <a:p>
            <a:r>
              <a:rPr lang="ja-JP" altLang="en-US" sz="2800" dirty="0" smtClean="0"/>
              <a:t>制御構造要素を含まないパターン</a:t>
            </a:r>
            <a:endParaRPr lang="en-US" altLang="ja-JP" sz="2800" dirty="0" smtClean="0"/>
          </a:p>
          <a:p>
            <a:pPr lvl="1"/>
            <a:r>
              <a:rPr lang="ja-JP" altLang="en-US" sz="2000" dirty="0" smtClean="0"/>
              <a:t>同じメソッド呼び出しを，繰り返し処理として実現できないものが含まれる</a:t>
            </a:r>
            <a:endParaRPr lang="en-US" altLang="ja-JP" sz="2000" dirty="0" smtClean="0"/>
          </a:p>
        </p:txBody>
      </p:sp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1BAC5-E216-40C8-A778-072786205B68}" type="slidenum">
              <a:rPr lang="ja-JP" altLang="en-US" smtClean="0"/>
              <a:pPr>
                <a:defRPr/>
              </a:pPr>
              <a:t>20</a:t>
            </a:fld>
            <a:endParaRPr lang="ja-JP" altLang="en-US"/>
          </a:p>
        </p:txBody>
      </p:sp>
      <p:grpSp>
        <p:nvGrpSpPr>
          <p:cNvPr id="23" name="グループ化 22"/>
          <p:cNvGrpSpPr/>
          <p:nvPr/>
        </p:nvGrpSpPr>
        <p:grpSpPr>
          <a:xfrm>
            <a:off x="2071670" y="4071942"/>
            <a:ext cx="4714908" cy="2762335"/>
            <a:chOff x="2071670" y="4071942"/>
            <a:chExt cx="4714908" cy="276233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071670" y="4214818"/>
              <a:ext cx="4357718" cy="2619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" name="円/楕円 9"/>
            <p:cNvSpPr/>
            <p:nvPr/>
          </p:nvSpPr>
          <p:spPr>
            <a:xfrm>
              <a:off x="2601880" y="4296304"/>
              <a:ext cx="285752" cy="164307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214678" y="4071942"/>
              <a:ext cx="3214710" cy="121444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5" name="直線矢印コネクタ 14"/>
            <p:cNvCxnSpPr/>
            <p:nvPr/>
          </p:nvCxnSpPr>
          <p:spPr>
            <a:xfrm rot="10800000">
              <a:off x="2928926" y="5786454"/>
              <a:ext cx="142876" cy="7143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矢印コネクタ 17"/>
            <p:cNvCxnSpPr/>
            <p:nvPr/>
          </p:nvCxnSpPr>
          <p:spPr>
            <a:xfrm rot="5400000" flipH="1" flipV="1">
              <a:off x="3955253" y="5260193"/>
              <a:ext cx="152400" cy="61914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9"/>
            <p:cNvSpPr txBox="1"/>
            <p:nvPr/>
          </p:nvSpPr>
          <p:spPr>
            <a:xfrm>
              <a:off x="3000364" y="5733652"/>
              <a:ext cx="30718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>
                  <a:solidFill>
                    <a:srgbClr val="FF0000"/>
                  </a:solidFill>
                </a:rPr>
                <a:t>制御構造を含まないパターン</a:t>
              </a:r>
              <a:endParaRPr kumimoji="1" lang="ja-JP" alt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3714745" y="5335846"/>
              <a:ext cx="30718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>
                  <a:solidFill>
                    <a:srgbClr val="FF0000"/>
                  </a:solidFill>
                </a:rPr>
                <a:t>制御構造を含むパターン</a:t>
              </a:r>
              <a:endParaRPr kumimoji="1" lang="ja-JP" alt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5857884" y="6429396"/>
              <a:ext cx="60465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 smtClean="0"/>
                <a:t>（</a:t>
              </a:r>
              <a:r>
                <a:rPr lang="ja-JP" altLang="en-US" sz="1100" dirty="0" err="1" smtClean="0"/>
                <a:t>ｊ</a:t>
              </a:r>
              <a:r>
                <a:rPr lang="en-US" altLang="ja-JP" sz="1100" dirty="0" smtClean="0"/>
                <a:t>Edit</a:t>
              </a:r>
              <a:r>
                <a:rPr lang="ja-JP" altLang="en-US" sz="1100" dirty="0" smtClean="0"/>
                <a:t>）</a:t>
              </a:r>
              <a:endParaRPr kumimoji="1" lang="ja-JP" altLang="en-US" sz="11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sz="3200" dirty="0" smtClean="0"/>
              <a:t>非繰り返し要素の割合と制御構造要素の割合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～</a:t>
            </a:r>
            <a:r>
              <a:rPr lang="en-US" altLang="ja-JP" sz="3200" dirty="0" smtClean="0"/>
              <a:t>Apache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Tomcat</a:t>
            </a:r>
            <a:r>
              <a:rPr lang="ja-JP" altLang="en-US" sz="3200" dirty="0" smtClean="0"/>
              <a:t>の場合～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パターン長</a:t>
            </a:r>
            <a:r>
              <a:rPr kumimoji="1" lang="ja-JP" altLang="en-US" dirty="0" smtClean="0"/>
              <a:t>：</a:t>
            </a:r>
            <a:r>
              <a:rPr kumimoji="1" lang="en-US" altLang="ja-JP" dirty="0" smtClean="0"/>
              <a:t>24</a:t>
            </a:r>
            <a:r>
              <a:rPr kumimoji="1" lang="ja-JP" altLang="en-US" dirty="0" smtClean="0"/>
              <a:t>（最長）</a:t>
            </a:r>
            <a:endParaRPr kumimoji="1" lang="en-US" altLang="ja-JP" dirty="0" smtClean="0"/>
          </a:p>
          <a:p>
            <a:r>
              <a:rPr lang="ja-JP" altLang="en-US" dirty="0" smtClean="0"/>
              <a:t>サポート値（インスタンス数）：</a:t>
            </a:r>
            <a:r>
              <a:rPr lang="en-US" altLang="ja-JP" dirty="0" smtClean="0"/>
              <a:t>12</a:t>
            </a:r>
          </a:p>
          <a:p>
            <a:r>
              <a:rPr lang="ja-JP" altLang="en-US" dirty="0" smtClean="0"/>
              <a:t>「</a:t>
            </a:r>
            <a:r>
              <a:rPr lang="en-US" altLang="ja-JP" dirty="0" err="1" smtClean="0"/>
              <a:t>isDebugEnabled</a:t>
            </a:r>
            <a:r>
              <a:rPr lang="en-US" altLang="ja-JP" dirty="0" smtClean="0"/>
              <a:t>(), IF, debug(), END-IF</a:t>
            </a:r>
            <a:r>
              <a:rPr lang="ja-JP" altLang="en-US" dirty="0" smtClean="0"/>
              <a:t>」の繰り返し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21</a:t>
            </a:fld>
            <a:endParaRPr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0" y="3643314"/>
            <a:ext cx="600075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円/楕円 7"/>
          <p:cNvSpPr/>
          <p:nvPr/>
        </p:nvSpPr>
        <p:spPr>
          <a:xfrm>
            <a:off x="6715140" y="5429264"/>
            <a:ext cx="357190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パターンの分類とメトリクスの関係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ライブラリの利用法に関連するパターン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ソフトウェア全体に登場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SableCC</a:t>
            </a:r>
            <a:r>
              <a:rPr lang="ja-JP" altLang="en-US" sz="2400" dirty="0" smtClean="0"/>
              <a:t>では</a:t>
            </a:r>
            <a:r>
              <a:rPr lang="en-US" altLang="ja-JP" sz="2400" dirty="0" smtClean="0"/>
              <a:t>29.3%</a:t>
            </a:r>
            <a:r>
              <a:rPr lang="ja-JP" altLang="en-US" sz="2400" dirty="0" smtClean="0"/>
              <a:t>がイテレータに関連</a:t>
            </a:r>
            <a:endParaRPr lang="en-US" altLang="ja-JP" sz="2400" dirty="0" smtClean="0"/>
          </a:p>
          <a:p>
            <a:pPr lvl="1">
              <a:buNone/>
            </a:pPr>
            <a:r>
              <a:rPr lang="ja-JP" altLang="en-US" sz="2400" dirty="0" smtClean="0"/>
              <a:t>（例）</a:t>
            </a:r>
            <a:r>
              <a:rPr lang="ja-JP" altLang="en-US" sz="2000" dirty="0" smtClean="0"/>
              <a:t>イテレータの利用</a:t>
            </a:r>
            <a:endParaRPr lang="en-US" altLang="ja-JP" sz="2000" dirty="0" smtClean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22</a:t>
            </a:fld>
            <a:endParaRPr lang="ja-JP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3214685"/>
            <a:ext cx="5786478" cy="350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テキスト ボックス 11"/>
          <p:cNvSpPr txBox="1"/>
          <p:nvPr/>
        </p:nvSpPr>
        <p:spPr>
          <a:xfrm>
            <a:off x="6643702" y="6429396"/>
            <a:ext cx="1143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（</a:t>
            </a:r>
            <a:r>
              <a:rPr kumimoji="1" lang="en-US" altLang="ja-JP" sz="1400" dirty="0" err="1" smtClean="0"/>
              <a:t>JHotDraw</a:t>
            </a:r>
            <a:r>
              <a:rPr kumimoji="1" lang="ja-JP" altLang="en-US" sz="1400" dirty="0" smtClean="0"/>
              <a:t>）</a:t>
            </a:r>
            <a:endParaRPr kumimoji="1" lang="ja-JP" alt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SES2009</a:t>
            </a:r>
            <a:endParaRPr lang="ja-JP" altLang="en-US" smtClean="0"/>
          </a:p>
        </p:txBody>
      </p:sp>
      <p:sp>
        <p:nvSpPr>
          <p:cNvPr id="39938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2009/09/09</a:t>
            </a:r>
            <a:endParaRPr lang="ja-JP" altLang="en-US" smtClean="0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4A4733-926D-4C59-A01C-8F8E031CA9C7}" type="slidenum">
              <a:rPr lang="ja-JP" altLang="en-US"/>
              <a:pPr>
                <a:defRPr/>
              </a:pPr>
              <a:t>23</a:t>
            </a:fld>
            <a:endParaRPr lang="ja-JP" altLang="en-US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まとめと今後の課題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8244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dirty="0" smtClean="0"/>
              <a:t>まとめ</a:t>
            </a:r>
            <a:endParaRPr lang="en-US" altLang="ja-JP" dirty="0" smtClean="0"/>
          </a:p>
          <a:p>
            <a:pPr lvl="1">
              <a:lnSpc>
                <a:spcPct val="80000"/>
              </a:lnSpc>
            </a:pPr>
            <a:r>
              <a:rPr lang="ja-JP" altLang="en-US" dirty="0" smtClean="0"/>
              <a:t>コーディングパターン</a:t>
            </a:r>
            <a:endParaRPr lang="en-US" altLang="ja-JP" dirty="0" smtClean="0"/>
          </a:p>
          <a:p>
            <a:pPr lvl="2">
              <a:lnSpc>
                <a:spcPct val="80000"/>
              </a:lnSpc>
            </a:pPr>
            <a:r>
              <a:rPr lang="ja-JP" altLang="en-US" dirty="0" smtClean="0"/>
              <a:t>抽出方法</a:t>
            </a:r>
            <a:endParaRPr lang="en-US" altLang="ja-JP" dirty="0" smtClean="0"/>
          </a:p>
          <a:p>
            <a:pPr lvl="2">
              <a:lnSpc>
                <a:spcPct val="80000"/>
              </a:lnSpc>
            </a:pPr>
            <a:r>
              <a:rPr lang="ja-JP" altLang="en-US" dirty="0" smtClean="0"/>
              <a:t>種類</a:t>
            </a:r>
            <a:endParaRPr lang="en-US" altLang="ja-JP" dirty="0" smtClean="0"/>
          </a:p>
          <a:p>
            <a:pPr lvl="1">
              <a:lnSpc>
                <a:spcPct val="80000"/>
              </a:lnSpc>
            </a:pPr>
            <a:r>
              <a:rPr lang="ja-JP" altLang="en-US" dirty="0" smtClean="0"/>
              <a:t>コーディングパターンのメトリクス</a:t>
            </a:r>
            <a:endParaRPr lang="en-US" altLang="ja-JP" dirty="0" smtClean="0"/>
          </a:p>
          <a:p>
            <a:pPr lvl="2">
              <a:lnSpc>
                <a:spcPct val="80000"/>
              </a:lnSpc>
            </a:pPr>
            <a:r>
              <a:rPr lang="en-US" altLang="ja-JP" dirty="0" smtClean="0"/>
              <a:t>6</a:t>
            </a:r>
            <a:r>
              <a:rPr lang="ja-JP" altLang="en-US" dirty="0" smtClean="0"/>
              <a:t>種類</a:t>
            </a:r>
            <a:endParaRPr lang="en-US" altLang="ja-JP" dirty="0" smtClean="0"/>
          </a:p>
          <a:p>
            <a:pPr lvl="1">
              <a:lnSpc>
                <a:spcPct val="80000"/>
              </a:lnSpc>
            </a:pPr>
            <a:r>
              <a:rPr lang="ja-JP" altLang="en-US" dirty="0" smtClean="0"/>
              <a:t>分析結果</a:t>
            </a:r>
            <a:endParaRPr lang="en-US" altLang="ja-JP" dirty="0" smtClean="0"/>
          </a:p>
          <a:p>
            <a:pPr lvl="2">
              <a:lnSpc>
                <a:spcPct val="80000"/>
              </a:lnSpc>
            </a:pPr>
            <a:r>
              <a:rPr lang="ja-JP" altLang="en-US" dirty="0" smtClean="0"/>
              <a:t>パターン分類とメトリクス</a:t>
            </a:r>
            <a:endParaRPr lang="en-US" altLang="ja-JP" dirty="0" smtClean="0"/>
          </a:p>
          <a:p>
            <a:pPr lvl="2">
              <a:lnSpc>
                <a:spcPct val="80000"/>
              </a:lnSpc>
            </a:pPr>
            <a:r>
              <a:rPr lang="ja-JP" altLang="en-US" dirty="0" smtClean="0"/>
              <a:t>非繰り返し要素の割合と制御構造要素の割合</a:t>
            </a:r>
            <a:endParaRPr lang="en-US" altLang="ja-JP" dirty="0" smtClean="0"/>
          </a:p>
          <a:p>
            <a:pPr>
              <a:lnSpc>
                <a:spcPct val="80000"/>
              </a:lnSpc>
            </a:pPr>
            <a:r>
              <a:rPr lang="ja-JP" altLang="en-US" dirty="0" smtClean="0"/>
              <a:t>今後の課題</a:t>
            </a:r>
            <a:endParaRPr lang="en-US" altLang="ja-JP" dirty="0" smtClean="0"/>
          </a:p>
          <a:p>
            <a:pPr lvl="1">
              <a:lnSpc>
                <a:spcPct val="80000"/>
              </a:lnSpc>
            </a:pPr>
            <a:r>
              <a:rPr lang="ja-JP" altLang="en-US" dirty="0" smtClean="0"/>
              <a:t>コーディングパターンの分析環境の整備</a:t>
            </a:r>
            <a:endParaRPr lang="en-US" altLang="ja-JP" dirty="0" smtClean="0"/>
          </a:p>
          <a:p>
            <a:pPr lvl="1">
              <a:lnSpc>
                <a:spcPct val="80000"/>
              </a:lnSpc>
            </a:pPr>
            <a:r>
              <a:rPr lang="ja-JP" altLang="en-US" dirty="0" smtClean="0"/>
              <a:t>メトリクスの改善</a:t>
            </a:r>
            <a:endParaRPr lang="en-US" altLang="ja-JP" dirty="0" smtClean="0"/>
          </a:p>
          <a:p>
            <a:pPr lvl="2">
              <a:lnSpc>
                <a:spcPct val="80000"/>
              </a:lnSpc>
            </a:pPr>
            <a:r>
              <a:rPr lang="ja-JP" altLang="en-US" dirty="0" smtClean="0"/>
              <a:t>パターンインスタンスの分散</a:t>
            </a:r>
            <a:endParaRPr lang="en-US" altLang="ja-JP" dirty="0" smtClean="0"/>
          </a:p>
          <a:p>
            <a:pPr lvl="1">
              <a:lnSpc>
                <a:spcPct val="80000"/>
              </a:lnSpc>
            </a:pPr>
            <a:endParaRPr lang="en-US" altLang="ja-JP" dirty="0" smtClean="0"/>
          </a:p>
          <a:p>
            <a:pPr>
              <a:lnSpc>
                <a:spcPct val="80000"/>
              </a:lnSpc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同時に利用されるメソッド群</a:t>
            </a:r>
            <a:endParaRPr kumimoji="1" lang="en-US" altLang="ja-JP" dirty="0" smtClean="0"/>
          </a:p>
          <a:p>
            <a:r>
              <a:rPr kumimoji="1" lang="ja-JP" altLang="en-US" dirty="0" smtClean="0"/>
              <a:t>メソッドの呼び出し順序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o</a:t>
            </a:r>
            <a:r>
              <a:rPr kumimoji="1" lang="en-US" altLang="ja-JP" dirty="0" smtClean="0"/>
              <a:t>pen() </a:t>
            </a:r>
            <a:r>
              <a:rPr lang="ja-JP" altLang="en-US" dirty="0" smtClean="0"/>
              <a:t>→</a:t>
            </a:r>
            <a:r>
              <a:rPr kumimoji="1" lang="en-US" altLang="ja-JP" dirty="0" smtClean="0"/>
              <a:t> close() </a:t>
            </a:r>
          </a:p>
          <a:p>
            <a:r>
              <a:rPr lang="ja-JP" altLang="en-US" dirty="0" smtClean="0"/>
              <a:t>メソッド呼び出しと制御構造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if</a:t>
            </a:r>
            <a:r>
              <a:rPr lang="ja-JP" altLang="en-US" dirty="0" smtClean="0"/>
              <a:t>文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debug</a:t>
            </a:r>
            <a:r>
              <a:rPr lang="ja-JP" altLang="en-US" dirty="0" smtClean="0"/>
              <a:t>モードのときだけ処理を実行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for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while</a:t>
            </a:r>
            <a:r>
              <a:rPr lang="ja-JP" altLang="en-US" dirty="0" smtClean="0"/>
              <a:t>文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iterator</a:t>
            </a:r>
            <a:r>
              <a:rPr lang="ja-JP" altLang="en-US" dirty="0" smtClean="0"/>
              <a:t>を利用して同じ処理を繰り返す</a:t>
            </a:r>
            <a:endParaRPr lang="en-US" altLang="ja-JP" dirty="0" smtClean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ja-JP" altLang="en-US" dirty="0" smtClean="0"/>
              <a:t>パターンの活用法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パターンの違反検出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ライブラリの使い方の提示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プログラムの理解の手掛かり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パターン部分を明示的に管理</a:t>
            </a: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テキスト ボックス 76"/>
          <p:cNvSpPr txBox="1"/>
          <p:nvPr/>
        </p:nvSpPr>
        <p:spPr>
          <a:xfrm>
            <a:off x="2786050" y="6488692"/>
            <a:ext cx="331853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コーディングパターン検出ツール</a:t>
            </a:r>
            <a:endParaRPr kumimoji="1" lang="ja-JP" altLang="en-US" dirty="0"/>
          </a:p>
        </p:txBody>
      </p:sp>
      <p:sp>
        <p:nvSpPr>
          <p:cNvPr id="46081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solidFill>
                  <a:schemeClr val="bg1"/>
                </a:solidFill>
              </a:rPr>
              <a:t>SES2009</a:t>
            </a:r>
            <a:endParaRPr lang="ja-JP" altLang="en-US" smtClean="0">
              <a:solidFill>
                <a:schemeClr val="bg1"/>
              </a:solidFill>
            </a:endParaRPr>
          </a:p>
        </p:txBody>
      </p:sp>
      <p:sp>
        <p:nvSpPr>
          <p:cNvPr id="46082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 smtClean="0"/>
              <a:t>2009/09/09</a:t>
            </a:r>
            <a:endParaRPr lang="ja-JP" altLang="en-US" smtClean="0"/>
          </a:p>
        </p:txBody>
      </p:sp>
      <p:sp>
        <p:nvSpPr>
          <p:cNvPr id="94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CAB472-2F79-41F4-BA19-1546FB7F4B7A}" type="slidenum">
              <a:rPr lang="ja-JP" altLang="en-US"/>
              <a:pPr>
                <a:defRPr/>
              </a:pPr>
              <a:t>4</a:t>
            </a:fld>
            <a:endParaRPr lang="ja-JP" altLang="en-US"/>
          </a:p>
        </p:txBody>
      </p:sp>
      <p:sp>
        <p:nvSpPr>
          <p:cNvPr id="46084" name="Rectangle 33"/>
          <p:cNvSpPr>
            <a:spLocks noChangeArrowheads="1"/>
          </p:cNvSpPr>
          <p:nvPr/>
        </p:nvSpPr>
        <p:spPr bwMode="auto">
          <a:xfrm>
            <a:off x="3071813" y="1285875"/>
            <a:ext cx="2714633" cy="52149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46085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コーディングパターン抽出処理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001713" y="1357313"/>
            <a:ext cx="574675" cy="720725"/>
            <a:chOff x="431" y="1026"/>
            <a:chExt cx="362" cy="454"/>
          </a:xfrm>
        </p:grpSpPr>
        <p:sp>
          <p:nvSpPr>
            <p:cNvPr id="46169" name="AutoShape 5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6170" name="Line 6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71" name="Line 7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72" name="Line 10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73" name="Line 11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146175" y="1428750"/>
            <a:ext cx="574675" cy="720725"/>
            <a:chOff x="431" y="1026"/>
            <a:chExt cx="362" cy="454"/>
          </a:xfrm>
        </p:grpSpPr>
        <p:sp>
          <p:nvSpPr>
            <p:cNvPr id="46164" name="AutoShape 14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6165" name="Line 15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66" name="Line 16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67" name="Line 17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68" name="Line 18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6088" name="AutoShape 20"/>
          <p:cNvSpPr>
            <a:spLocks noChangeArrowheads="1"/>
          </p:cNvSpPr>
          <p:nvPr/>
        </p:nvSpPr>
        <p:spPr bwMode="auto">
          <a:xfrm>
            <a:off x="1289050" y="1501775"/>
            <a:ext cx="574675" cy="72072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8000" tIns="108000" rIns="18000" bIns="108000" anchor="ctr"/>
          <a:lstStyle/>
          <a:p>
            <a:r>
              <a:rPr lang="en-US" altLang="ja-JP" sz="600"/>
              <a:t>public class A {</a:t>
            </a:r>
          </a:p>
          <a:p>
            <a:r>
              <a:rPr lang="en-US" altLang="ja-JP" sz="600"/>
              <a:t>  public B m1() {</a:t>
            </a:r>
          </a:p>
          <a:p>
            <a:r>
              <a:rPr lang="en-US" altLang="ja-JP" sz="600"/>
              <a:t>  }</a:t>
            </a:r>
          </a:p>
          <a:p>
            <a:r>
              <a:rPr lang="en-US" altLang="ja-JP" sz="600"/>
              <a:t>  public B m2() {</a:t>
            </a:r>
          </a:p>
          <a:p>
            <a:r>
              <a:rPr lang="en-US" altLang="ja-JP" sz="600"/>
              <a:t>  }</a:t>
            </a:r>
          </a:p>
          <a:p>
            <a:r>
              <a:rPr lang="en-US" altLang="ja-JP" sz="600"/>
              <a:t>}</a:t>
            </a:r>
          </a:p>
        </p:txBody>
      </p:sp>
      <p:sp>
        <p:nvSpPr>
          <p:cNvPr id="46089" name="Rectangle 76"/>
          <p:cNvSpPr>
            <a:spLocks noChangeArrowheads="1"/>
          </p:cNvSpPr>
          <p:nvPr/>
        </p:nvSpPr>
        <p:spPr bwMode="auto">
          <a:xfrm>
            <a:off x="3357569" y="3571876"/>
            <a:ext cx="2214563" cy="2857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dirty="0" smtClean="0"/>
              <a:t>メソッド内の正規化</a:t>
            </a:r>
            <a:endParaRPr lang="ja-JP" altLang="en-US" dirty="0"/>
          </a:p>
        </p:txBody>
      </p:sp>
      <p:sp>
        <p:nvSpPr>
          <p:cNvPr id="46090" name="Text Box 26"/>
          <p:cNvSpPr txBox="1">
            <a:spLocks noChangeArrowheads="1"/>
          </p:cNvSpPr>
          <p:nvPr/>
        </p:nvSpPr>
        <p:spPr bwMode="auto">
          <a:xfrm>
            <a:off x="785813" y="2220913"/>
            <a:ext cx="136928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 dirty="0" smtClean="0"/>
              <a:t>ソースコード</a:t>
            </a:r>
            <a:endParaRPr lang="en-US" altLang="ja-JP" u="sng" dirty="0" smtClean="0"/>
          </a:p>
          <a:p>
            <a:pPr algn="ctr"/>
            <a:r>
              <a:rPr lang="en-US" altLang="ja-JP" u="sng" dirty="0" smtClean="0"/>
              <a:t>(*.java)</a:t>
            </a:r>
          </a:p>
          <a:p>
            <a:endParaRPr lang="ja-JP" altLang="en-US" u="sng" dirty="0"/>
          </a:p>
        </p:txBody>
      </p: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6794526" y="5451475"/>
            <a:ext cx="568325" cy="669925"/>
            <a:chOff x="431" y="1026"/>
            <a:chExt cx="362" cy="454"/>
          </a:xfrm>
        </p:grpSpPr>
        <p:sp>
          <p:nvSpPr>
            <p:cNvPr id="46159" name="AutoShape 51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6160" name="Line 52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61" name="Line 53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62" name="Line 54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63" name="Line 55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6092" name="Text Box 56"/>
          <p:cNvSpPr txBox="1">
            <a:spLocks noChangeArrowheads="1"/>
          </p:cNvSpPr>
          <p:nvPr/>
        </p:nvSpPr>
        <p:spPr bwMode="auto">
          <a:xfrm>
            <a:off x="6080151" y="6273800"/>
            <a:ext cx="22066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u="sng"/>
              <a:t>コーディングパターン</a:t>
            </a:r>
            <a:endParaRPr lang="en-US" altLang="ja-JP" u="sng"/>
          </a:p>
        </p:txBody>
      </p:sp>
      <p:sp>
        <p:nvSpPr>
          <p:cNvPr id="46093" name="Text Box 59"/>
          <p:cNvSpPr txBox="1">
            <a:spLocks noChangeArrowheads="1"/>
          </p:cNvSpPr>
          <p:nvPr/>
        </p:nvSpPr>
        <p:spPr bwMode="auto">
          <a:xfrm>
            <a:off x="2247900" y="1552575"/>
            <a:ext cx="539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/>
              <a:t>入力</a:t>
            </a:r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3786194" y="2271711"/>
            <a:ext cx="1320800" cy="1014413"/>
            <a:chOff x="1247" y="1797"/>
            <a:chExt cx="832" cy="639"/>
          </a:xfrm>
        </p:grpSpPr>
        <p:grpSp>
          <p:nvGrpSpPr>
            <p:cNvPr id="6" name="Group 68"/>
            <p:cNvGrpSpPr>
              <a:grpSpLocks/>
            </p:cNvGrpSpPr>
            <p:nvPr/>
          </p:nvGrpSpPr>
          <p:grpSpPr bwMode="auto">
            <a:xfrm>
              <a:off x="1338" y="1797"/>
              <a:ext cx="543" cy="454"/>
              <a:chOff x="1429" y="1752"/>
              <a:chExt cx="543" cy="454"/>
            </a:xfrm>
          </p:grpSpPr>
          <p:sp>
            <p:nvSpPr>
              <p:cNvPr id="46153" name="Rectangle 62"/>
              <p:cNvSpPr>
                <a:spLocks noChangeArrowheads="1"/>
              </p:cNvSpPr>
              <p:nvPr/>
            </p:nvSpPr>
            <p:spPr bwMode="auto">
              <a:xfrm>
                <a:off x="1429" y="1752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46154" name="Rectangle 63"/>
              <p:cNvSpPr>
                <a:spLocks noChangeArrowheads="1"/>
              </p:cNvSpPr>
              <p:nvPr/>
            </p:nvSpPr>
            <p:spPr bwMode="auto">
              <a:xfrm>
                <a:off x="1474" y="1797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46155" name="Rectangle 64"/>
              <p:cNvSpPr>
                <a:spLocks noChangeArrowheads="1"/>
              </p:cNvSpPr>
              <p:nvPr/>
            </p:nvSpPr>
            <p:spPr bwMode="auto">
              <a:xfrm>
                <a:off x="1519" y="1842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46156" name="Rectangle 65"/>
              <p:cNvSpPr>
                <a:spLocks noChangeArrowheads="1"/>
              </p:cNvSpPr>
              <p:nvPr/>
            </p:nvSpPr>
            <p:spPr bwMode="auto">
              <a:xfrm>
                <a:off x="1565" y="1888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46157" name="Rectangle 66"/>
              <p:cNvSpPr>
                <a:spLocks noChangeArrowheads="1"/>
              </p:cNvSpPr>
              <p:nvPr/>
            </p:nvSpPr>
            <p:spPr bwMode="auto">
              <a:xfrm>
                <a:off x="1610" y="1933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46158" name="Rectangle 67"/>
              <p:cNvSpPr>
                <a:spLocks noChangeArrowheads="1"/>
              </p:cNvSpPr>
              <p:nvPr/>
            </p:nvSpPr>
            <p:spPr bwMode="auto">
              <a:xfrm>
                <a:off x="1655" y="1979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</p:grpSp>
        <p:sp>
          <p:nvSpPr>
            <p:cNvPr id="46152" name="Text Box 69"/>
            <p:cNvSpPr txBox="1">
              <a:spLocks noChangeArrowheads="1"/>
            </p:cNvSpPr>
            <p:nvPr/>
          </p:nvSpPr>
          <p:spPr bwMode="auto">
            <a:xfrm>
              <a:off x="1247" y="2205"/>
              <a:ext cx="8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u="sng" dirty="0"/>
                <a:t>メソッド集合</a:t>
              </a:r>
            </a:p>
          </p:txBody>
        </p:sp>
      </p:grpSp>
      <p:sp>
        <p:nvSpPr>
          <p:cNvPr id="46095" name="Rectangle 74"/>
          <p:cNvSpPr>
            <a:spLocks noChangeArrowheads="1"/>
          </p:cNvSpPr>
          <p:nvPr/>
        </p:nvSpPr>
        <p:spPr bwMode="auto">
          <a:xfrm>
            <a:off x="3336303" y="1714488"/>
            <a:ext cx="2214563" cy="2857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/>
              <a:t>メソッドに分割</a:t>
            </a:r>
          </a:p>
        </p:txBody>
      </p:sp>
      <p:sp>
        <p:nvSpPr>
          <p:cNvPr id="46096" name="AutoShape 75"/>
          <p:cNvSpPr>
            <a:spLocks noChangeArrowheads="1"/>
          </p:cNvSpPr>
          <p:nvPr/>
        </p:nvSpPr>
        <p:spPr bwMode="auto">
          <a:xfrm>
            <a:off x="2216150" y="1785938"/>
            <a:ext cx="642938" cy="428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97" name="Rectangle 77"/>
          <p:cNvSpPr>
            <a:spLocks noChangeArrowheads="1"/>
          </p:cNvSpPr>
          <p:nvPr/>
        </p:nvSpPr>
        <p:spPr bwMode="auto">
          <a:xfrm>
            <a:off x="3357569" y="5929313"/>
            <a:ext cx="2214563" cy="5048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/>
              <a:t>シーケンシャル</a:t>
            </a:r>
          </a:p>
          <a:p>
            <a:pPr algn="ctr"/>
            <a:r>
              <a:rPr lang="ja-JP" altLang="en-US"/>
              <a:t>パターンマイニング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4000507" y="4205301"/>
            <a:ext cx="865187" cy="1152525"/>
            <a:chOff x="4875" y="1479"/>
            <a:chExt cx="545" cy="726"/>
          </a:xfrm>
        </p:grpSpPr>
        <p:sp>
          <p:nvSpPr>
            <p:cNvPr id="46145" name="Rectangle 81"/>
            <p:cNvSpPr>
              <a:spLocks noChangeArrowheads="1"/>
            </p:cNvSpPr>
            <p:nvPr/>
          </p:nvSpPr>
          <p:spPr bwMode="auto">
            <a:xfrm>
              <a:off x="4875" y="1479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46146" name="Rectangle 85"/>
            <p:cNvSpPr>
              <a:spLocks noChangeArrowheads="1"/>
            </p:cNvSpPr>
            <p:nvPr/>
          </p:nvSpPr>
          <p:spPr bwMode="auto">
            <a:xfrm>
              <a:off x="4920" y="152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46147" name="Rectangle 86"/>
            <p:cNvSpPr>
              <a:spLocks noChangeArrowheads="1"/>
            </p:cNvSpPr>
            <p:nvPr/>
          </p:nvSpPr>
          <p:spPr bwMode="auto">
            <a:xfrm>
              <a:off x="4966" y="1570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46148" name="Rectangle 87"/>
            <p:cNvSpPr>
              <a:spLocks noChangeArrowheads="1"/>
            </p:cNvSpPr>
            <p:nvPr/>
          </p:nvSpPr>
          <p:spPr bwMode="auto">
            <a:xfrm>
              <a:off x="5011" y="161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46149" name="Rectangle 88"/>
            <p:cNvSpPr>
              <a:spLocks noChangeArrowheads="1"/>
            </p:cNvSpPr>
            <p:nvPr/>
          </p:nvSpPr>
          <p:spPr bwMode="auto">
            <a:xfrm>
              <a:off x="5057" y="1661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46150" name="Rectangle 89"/>
            <p:cNvSpPr>
              <a:spLocks noChangeArrowheads="1"/>
            </p:cNvSpPr>
            <p:nvPr/>
          </p:nvSpPr>
          <p:spPr bwMode="auto">
            <a:xfrm>
              <a:off x="5102" y="1706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 dirty="0"/>
                <a:t>A.m1</a:t>
              </a:r>
            </a:p>
            <a:p>
              <a:r>
                <a:rPr lang="en-US" altLang="ja-JP" sz="600" dirty="0"/>
                <a:t>IF</a:t>
              </a:r>
            </a:p>
            <a:p>
              <a:r>
                <a:rPr lang="en-US" altLang="ja-JP" sz="600" dirty="0"/>
                <a:t>B.m2</a:t>
              </a:r>
            </a:p>
            <a:p>
              <a:r>
                <a:rPr lang="en-US" altLang="ja-JP" sz="600" dirty="0"/>
                <a:t>LOOP</a:t>
              </a:r>
            </a:p>
            <a:p>
              <a:r>
                <a:rPr lang="en-US" altLang="ja-JP" sz="600" dirty="0"/>
                <a:t>A.m2</a:t>
              </a:r>
            </a:p>
            <a:p>
              <a:r>
                <a:rPr lang="en-US" altLang="ja-JP" sz="600" dirty="0"/>
                <a:t>END-LOOP</a:t>
              </a:r>
            </a:p>
            <a:p>
              <a:r>
                <a:rPr lang="en-US" altLang="ja-JP" sz="600" dirty="0"/>
                <a:t>END-IF</a:t>
              </a:r>
            </a:p>
          </p:txBody>
        </p:sp>
      </p:grpSp>
      <p:sp>
        <p:nvSpPr>
          <p:cNvPr id="46099" name="Text Box 90"/>
          <p:cNvSpPr txBox="1">
            <a:spLocks noChangeArrowheads="1"/>
          </p:cNvSpPr>
          <p:nvPr/>
        </p:nvSpPr>
        <p:spPr bwMode="auto">
          <a:xfrm>
            <a:off x="5865839" y="5468938"/>
            <a:ext cx="539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/>
              <a:t>出力</a:t>
            </a:r>
          </a:p>
        </p:txBody>
      </p:sp>
      <p:sp>
        <p:nvSpPr>
          <p:cNvPr id="46100" name="Text Box 96"/>
          <p:cNvSpPr txBox="1">
            <a:spLocks noChangeArrowheads="1"/>
          </p:cNvSpPr>
          <p:nvPr/>
        </p:nvSpPr>
        <p:spPr bwMode="auto">
          <a:xfrm>
            <a:off x="3500444" y="5286375"/>
            <a:ext cx="1912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u="sng" dirty="0"/>
              <a:t>要素データベース</a:t>
            </a:r>
          </a:p>
        </p:txBody>
      </p:sp>
      <p:grpSp>
        <p:nvGrpSpPr>
          <p:cNvPr id="8" name="Group 97"/>
          <p:cNvGrpSpPr>
            <a:grpSpLocks/>
          </p:cNvGrpSpPr>
          <p:nvPr/>
        </p:nvGrpSpPr>
        <p:grpSpPr bwMode="auto">
          <a:xfrm>
            <a:off x="6867551" y="5530850"/>
            <a:ext cx="568325" cy="669925"/>
            <a:chOff x="431" y="1026"/>
            <a:chExt cx="362" cy="454"/>
          </a:xfrm>
        </p:grpSpPr>
        <p:sp>
          <p:nvSpPr>
            <p:cNvPr id="46140" name="AutoShape 98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6141" name="Line 99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42" name="Line 100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43" name="Line 101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44" name="Line 102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" name="Group 109"/>
          <p:cNvGrpSpPr>
            <a:grpSpLocks/>
          </p:cNvGrpSpPr>
          <p:nvPr/>
        </p:nvGrpSpPr>
        <p:grpSpPr bwMode="auto">
          <a:xfrm>
            <a:off x="6938989" y="5602288"/>
            <a:ext cx="568325" cy="669925"/>
            <a:chOff x="431" y="1026"/>
            <a:chExt cx="362" cy="454"/>
          </a:xfrm>
        </p:grpSpPr>
        <p:sp>
          <p:nvSpPr>
            <p:cNvPr id="46135" name="AutoShape 110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6136" name="Line 111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37" name="Line 112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38" name="Line 113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39" name="Line 114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" name="Group 115"/>
          <p:cNvGrpSpPr>
            <a:grpSpLocks/>
          </p:cNvGrpSpPr>
          <p:nvPr/>
        </p:nvGrpSpPr>
        <p:grpSpPr bwMode="auto">
          <a:xfrm>
            <a:off x="7012014" y="5675313"/>
            <a:ext cx="568325" cy="669925"/>
            <a:chOff x="431" y="1026"/>
            <a:chExt cx="362" cy="454"/>
          </a:xfrm>
        </p:grpSpPr>
        <p:sp>
          <p:nvSpPr>
            <p:cNvPr id="46130" name="AutoShape 116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6131" name="Line 117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32" name="Line 118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33" name="Line 119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134" name="Line 120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6" name="下矢印 75"/>
          <p:cNvSpPr/>
          <p:nvPr/>
        </p:nvSpPr>
        <p:spPr>
          <a:xfrm>
            <a:off x="3979237" y="2050413"/>
            <a:ext cx="928687" cy="214313"/>
          </a:xfrm>
          <a:prstGeom prst="down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下矢印 77"/>
          <p:cNvSpPr/>
          <p:nvPr/>
        </p:nvSpPr>
        <p:spPr>
          <a:xfrm>
            <a:off x="4000507" y="3286125"/>
            <a:ext cx="928687" cy="214313"/>
          </a:xfrm>
          <a:prstGeom prst="down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下矢印 78"/>
          <p:cNvSpPr/>
          <p:nvPr/>
        </p:nvSpPr>
        <p:spPr>
          <a:xfrm>
            <a:off x="4000507" y="5675477"/>
            <a:ext cx="928687" cy="214312"/>
          </a:xfrm>
          <a:prstGeom prst="down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107" name="AutoShape 75"/>
          <p:cNvSpPr>
            <a:spLocks noChangeArrowheads="1"/>
          </p:cNvSpPr>
          <p:nvPr/>
        </p:nvSpPr>
        <p:spPr bwMode="auto">
          <a:xfrm>
            <a:off x="5865839" y="5702300"/>
            <a:ext cx="642937" cy="428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1" name="下矢印 80"/>
          <p:cNvSpPr/>
          <p:nvPr/>
        </p:nvSpPr>
        <p:spPr>
          <a:xfrm>
            <a:off x="4000507" y="3929066"/>
            <a:ext cx="928687" cy="214312"/>
          </a:xfrm>
          <a:prstGeom prst="down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角丸四角形 74"/>
          <p:cNvSpPr/>
          <p:nvPr/>
        </p:nvSpPr>
        <p:spPr>
          <a:xfrm>
            <a:off x="3185772" y="1428736"/>
            <a:ext cx="2500330" cy="42148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Rectangle 76"/>
          <p:cNvSpPr>
            <a:spLocks noChangeArrowheads="1"/>
          </p:cNvSpPr>
          <p:nvPr/>
        </p:nvSpPr>
        <p:spPr bwMode="auto">
          <a:xfrm>
            <a:off x="3328648" y="1364940"/>
            <a:ext cx="2214563" cy="2857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dirty="0" smtClean="0"/>
              <a:t>ソースコードの正規化</a:t>
            </a:r>
            <a:endParaRPr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メソッド内の正規化（</a:t>
            </a:r>
            <a:r>
              <a:rPr lang="en-US" altLang="ja-JP" dirty="0" smtClean="0"/>
              <a:t>1/2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メソッド中から特徴列を抽出する処理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メソッドから</a:t>
            </a:r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特徴列を抽出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dirty="0" smtClean="0"/>
              <a:t>特徴とは？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メソッド呼び出し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制御構造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条件分岐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繰り返し処理</a:t>
            </a:r>
          </a:p>
          <a:p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SES2009</a:t>
            </a:r>
            <a:endParaRPr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  <p:sp>
        <p:nvSpPr>
          <p:cNvPr id="9" name="メモ 8"/>
          <p:cNvSpPr/>
          <p:nvPr/>
        </p:nvSpPr>
        <p:spPr>
          <a:xfrm>
            <a:off x="5000628" y="2500306"/>
            <a:ext cx="3714776" cy="4357694"/>
          </a:xfrm>
          <a:prstGeom prst="foldedCorner">
            <a:avLst>
              <a:gd name="adj" fmla="val 10761"/>
            </a:avLst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</a:t>
            </a:r>
            <a:r>
              <a:rPr kumimoji="1" lang="en-US" altLang="ja-JP" sz="2000" dirty="0" smtClean="0"/>
              <a:t> </a:t>
            </a:r>
            <a:r>
              <a:rPr kumimoji="1" lang="en-US" altLang="ja-JP" sz="2000" dirty="0" err="1" smtClean="0"/>
              <a:t>sampleMethod</a:t>
            </a:r>
            <a:r>
              <a:rPr kumimoji="1" lang="en-US" altLang="ja-JP" sz="2000" dirty="0" smtClean="0"/>
              <a:t>(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x, 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y) {</a:t>
            </a:r>
          </a:p>
          <a:p>
            <a:r>
              <a:rPr lang="en-US" altLang="ja-JP" sz="2000" dirty="0" smtClean="0"/>
              <a:t>   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 result = x * y;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    while (  result &lt; 100  )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methodCall</a:t>
            </a:r>
            <a:r>
              <a:rPr lang="en-US" altLang="ja-JP" sz="2000" dirty="0" smtClean="0"/>
              <a:t>();</a:t>
            </a:r>
          </a:p>
          <a:p>
            <a:r>
              <a:rPr lang="en-US" altLang="ja-JP" sz="2000" dirty="0" smtClean="0"/>
              <a:t>        result = result * 2;</a:t>
            </a:r>
          </a:p>
          <a:p>
            <a:r>
              <a:rPr lang="en-US" altLang="ja-JP" sz="2000" dirty="0" smtClean="0"/>
              <a:t>    }</a:t>
            </a:r>
          </a:p>
          <a:p>
            <a:r>
              <a:rPr lang="en-US" altLang="ja-JP" sz="2000" dirty="0" smtClean="0"/>
              <a:t>    if (  </a:t>
            </a:r>
            <a:r>
              <a:rPr lang="en-US" altLang="ja-JP" sz="2000" dirty="0" err="1" smtClean="0"/>
              <a:t>isDebugMode</a:t>
            </a:r>
            <a:r>
              <a:rPr lang="en-US" altLang="ja-JP" sz="2000" dirty="0" smtClean="0"/>
              <a:t>() )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printVerbose</a:t>
            </a:r>
            <a:r>
              <a:rPr lang="en-US" altLang="ja-JP" sz="2000" dirty="0" smtClean="0"/>
              <a:t>(result);</a:t>
            </a:r>
          </a:p>
          <a:p>
            <a:r>
              <a:rPr kumimoji="1" lang="en-US" altLang="ja-JP" sz="2000" dirty="0" smtClean="0"/>
              <a:t>    } else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printSimple</a:t>
            </a:r>
            <a:r>
              <a:rPr lang="en-US" altLang="ja-JP" sz="2000" dirty="0" smtClean="0"/>
              <a:t>(result);</a:t>
            </a:r>
          </a:p>
          <a:p>
            <a:r>
              <a:rPr kumimoji="1" lang="en-US" altLang="ja-JP" sz="2000" dirty="0" smtClean="0"/>
              <a:t>    }</a:t>
            </a:r>
          </a:p>
          <a:p>
            <a:r>
              <a:rPr lang="en-US" altLang="ja-JP" sz="2000" dirty="0" smtClean="0"/>
              <a:t>    return  result;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}</a:t>
            </a:r>
            <a:endParaRPr kumimoji="1" lang="ja-JP" altLang="en-US" sz="2000" dirty="0"/>
          </a:p>
        </p:txBody>
      </p:sp>
      <p:sp>
        <p:nvSpPr>
          <p:cNvPr id="10" name="正方形/長方形 9"/>
          <p:cNvSpPr/>
          <p:nvPr/>
        </p:nvSpPr>
        <p:spPr>
          <a:xfrm>
            <a:off x="5286380" y="3143248"/>
            <a:ext cx="714380" cy="23079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1634804" y="5096788"/>
            <a:ext cx="1785950" cy="35719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5302856" y="4063704"/>
            <a:ext cx="214314" cy="26103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634804" y="4643446"/>
            <a:ext cx="1285884" cy="357190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5311094" y="4360398"/>
            <a:ext cx="214314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492456" y="4970388"/>
            <a:ext cx="500066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5311094" y="5596854"/>
            <a:ext cx="214314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285852" y="3673562"/>
            <a:ext cx="2428892" cy="357190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5610618" y="3429000"/>
            <a:ext cx="1461712" cy="285752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763018" y="4365932"/>
            <a:ext cx="1737940" cy="247266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5627094" y="4668160"/>
            <a:ext cx="2198852" cy="252793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5621560" y="5280861"/>
            <a:ext cx="2072581" cy="252793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メソッド内の正規化（</a:t>
            </a:r>
            <a:r>
              <a:rPr kumimoji="1" lang="en-US" altLang="ja-JP" dirty="0" smtClean="0"/>
              <a:t>2/2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1490" y="1676421"/>
            <a:ext cx="8229600" cy="4824413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メソッド呼び出し</a:t>
            </a:r>
            <a:endParaRPr kumimoji="1" lang="en-US" altLang="ja-JP" dirty="0" smtClean="0"/>
          </a:p>
          <a:p>
            <a:pPr lvl="1">
              <a:buNone/>
            </a:pPr>
            <a:r>
              <a:rPr lang="ja-JP" altLang="en-US" dirty="0" smtClean="0"/>
              <a:t>→  戻り値型，メソッド名，引数の型のリスト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メソッド名に関しては，パッケージ名，クラス名を無視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  <a:p>
            <a:r>
              <a:rPr lang="ja-JP" altLang="en-US" dirty="0" smtClean="0"/>
              <a:t>制御構造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条件分岐</a:t>
            </a: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/>
              <a:t>→  </a:t>
            </a:r>
            <a:r>
              <a:rPr lang="en-US" altLang="ja-JP" dirty="0" smtClean="0"/>
              <a:t>IF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ELSE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END-IF</a:t>
            </a:r>
          </a:p>
          <a:p>
            <a:pPr lvl="1"/>
            <a:r>
              <a:rPr lang="ja-JP" altLang="en-US" dirty="0" smtClean="0"/>
              <a:t>繰り返し</a:t>
            </a:r>
            <a:endParaRPr lang="en-US" altLang="ja-JP" dirty="0" smtClean="0"/>
          </a:p>
          <a:p>
            <a:pPr lvl="2">
              <a:buNone/>
            </a:pPr>
            <a:r>
              <a:rPr kumimoji="1" lang="ja-JP" altLang="en-US" dirty="0" smtClean="0"/>
              <a:t>→  </a:t>
            </a:r>
            <a:r>
              <a:rPr kumimoji="1" lang="en-US" altLang="ja-JP" dirty="0" smtClean="0"/>
              <a:t>LOOP</a:t>
            </a:r>
            <a:r>
              <a:rPr kumimoji="1" lang="ja-JP" altLang="en-US" dirty="0" err="1" smtClean="0"/>
              <a:t>，</a:t>
            </a:r>
            <a:r>
              <a:rPr kumimoji="1" lang="en-US" altLang="ja-JP" dirty="0" smtClean="0"/>
              <a:t>END-LOOP</a:t>
            </a:r>
          </a:p>
          <a:p>
            <a:pPr lvl="2">
              <a:buNone/>
            </a:pP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/>
              <a:t> </a:t>
            </a:r>
            <a:endParaRPr lang="en-US" altLang="ja-JP" dirty="0" smtClean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SES2009</a:t>
            </a:r>
            <a:endParaRPr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6917" y="3429000"/>
            <a:ext cx="4837115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メソッド内の正規化の例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643570" y="2285992"/>
            <a:ext cx="2714644" cy="32147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dirty="0" smtClean="0"/>
              <a:t>LOOP</a:t>
            </a:r>
            <a:endParaRPr lang="en-US" altLang="ja-JP" dirty="0" smtClean="0"/>
          </a:p>
          <a:p>
            <a:r>
              <a:rPr lang="en-US" altLang="ja-JP" dirty="0" smtClean="0"/>
              <a:t>void </a:t>
            </a:r>
            <a:r>
              <a:rPr lang="en-US" altLang="ja-JP" dirty="0" err="1" smtClean="0"/>
              <a:t>methodCall</a:t>
            </a:r>
            <a:r>
              <a:rPr lang="en-US" altLang="ja-JP" dirty="0" smtClean="0"/>
              <a:t>()</a:t>
            </a:r>
          </a:p>
          <a:p>
            <a:r>
              <a:rPr kumimoji="1" lang="en-US" altLang="ja-JP" dirty="0" smtClean="0"/>
              <a:t>END-LOOP</a:t>
            </a:r>
          </a:p>
          <a:p>
            <a:r>
              <a:rPr lang="en-US" altLang="ja-JP" dirty="0" err="1" smtClean="0"/>
              <a:t>boolean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isDebugMode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IF</a:t>
            </a:r>
          </a:p>
          <a:p>
            <a:r>
              <a:rPr kumimoji="1" lang="en-US" altLang="ja-JP" dirty="0" smtClean="0"/>
              <a:t>void </a:t>
            </a:r>
            <a:r>
              <a:rPr kumimoji="1" lang="en-US" altLang="ja-JP" dirty="0" err="1" smtClean="0"/>
              <a:t>printVerbose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ELSE</a:t>
            </a:r>
          </a:p>
          <a:p>
            <a:r>
              <a:rPr lang="en-US" altLang="ja-JP" dirty="0" smtClean="0"/>
              <a:t>void </a:t>
            </a:r>
            <a:r>
              <a:rPr lang="en-US" altLang="ja-JP" dirty="0" err="1" smtClean="0"/>
              <a:t>printSimple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)</a:t>
            </a:r>
          </a:p>
          <a:p>
            <a:r>
              <a:rPr kumimoji="1" lang="en-US" altLang="ja-JP" dirty="0" smtClean="0"/>
              <a:t>END-IF</a:t>
            </a:r>
          </a:p>
        </p:txBody>
      </p:sp>
      <p:sp>
        <p:nvSpPr>
          <p:cNvPr id="10" name="メモ 9"/>
          <p:cNvSpPr/>
          <p:nvPr/>
        </p:nvSpPr>
        <p:spPr>
          <a:xfrm>
            <a:off x="500034" y="1428736"/>
            <a:ext cx="3714776" cy="4572032"/>
          </a:xfrm>
          <a:prstGeom prst="foldedCorner">
            <a:avLst>
              <a:gd name="adj" fmla="val 10761"/>
            </a:avLst>
          </a:prstGeom>
          <a:ln w="12700" cmpd="sng">
            <a:solidFill>
              <a:schemeClr val="tx1"/>
            </a:solidFill>
            <a:prstDash val="soli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</a:t>
            </a:r>
            <a:r>
              <a:rPr kumimoji="1" lang="en-US" altLang="ja-JP" sz="2000" dirty="0" smtClean="0"/>
              <a:t> </a:t>
            </a:r>
            <a:r>
              <a:rPr kumimoji="1" lang="en-US" altLang="ja-JP" sz="2000" dirty="0" err="1" smtClean="0"/>
              <a:t>sampleMethod</a:t>
            </a:r>
            <a:r>
              <a:rPr kumimoji="1" lang="en-US" altLang="ja-JP" sz="2000" dirty="0" smtClean="0"/>
              <a:t>(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x, 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y) {</a:t>
            </a:r>
          </a:p>
          <a:p>
            <a:r>
              <a:rPr lang="en-US" altLang="ja-JP" sz="2000" dirty="0" smtClean="0"/>
              <a:t>   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 result = x * y;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    while (  result &lt; 100  )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methodCall</a:t>
            </a:r>
            <a:r>
              <a:rPr lang="en-US" altLang="ja-JP" sz="2000" dirty="0" smtClean="0"/>
              <a:t>();</a:t>
            </a:r>
          </a:p>
          <a:p>
            <a:r>
              <a:rPr lang="en-US" altLang="ja-JP" sz="2000" dirty="0" smtClean="0"/>
              <a:t>        result = result * 2;</a:t>
            </a:r>
          </a:p>
          <a:p>
            <a:r>
              <a:rPr lang="en-US" altLang="ja-JP" sz="2000" dirty="0" smtClean="0"/>
              <a:t>    }</a:t>
            </a:r>
          </a:p>
          <a:p>
            <a:r>
              <a:rPr lang="en-US" altLang="ja-JP" sz="2000" dirty="0" smtClean="0"/>
              <a:t>    if (  </a:t>
            </a:r>
            <a:r>
              <a:rPr lang="en-US" altLang="ja-JP" sz="2000" dirty="0" err="1" smtClean="0"/>
              <a:t>isDebugMode</a:t>
            </a:r>
            <a:r>
              <a:rPr lang="en-US" altLang="ja-JP" sz="2000" dirty="0" smtClean="0"/>
              <a:t>() )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printVerbose</a:t>
            </a:r>
            <a:r>
              <a:rPr lang="en-US" altLang="ja-JP" sz="2000" dirty="0" smtClean="0"/>
              <a:t>(result);</a:t>
            </a:r>
          </a:p>
          <a:p>
            <a:r>
              <a:rPr kumimoji="1" lang="en-US" altLang="ja-JP" sz="2000" dirty="0" smtClean="0"/>
              <a:t>    } else {</a:t>
            </a:r>
          </a:p>
          <a:p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printSimple</a:t>
            </a:r>
            <a:r>
              <a:rPr lang="en-US" altLang="ja-JP" sz="2000" dirty="0" smtClean="0"/>
              <a:t>(result);</a:t>
            </a:r>
          </a:p>
          <a:p>
            <a:r>
              <a:rPr kumimoji="1" lang="en-US" altLang="ja-JP" sz="2000" dirty="0" smtClean="0"/>
              <a:t>    }</a:t>
            </a:r>
          </a:p>
          <a:p>
            <a:r>
              <a:rPr lang="en-US" altLang="ja-JP" sz="2000" dirty="0" smtClean="0"/>
              <a:t>    return  result;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}</a:t>
            </a:r>
            <a:endParaRPr kumimoji="1" lang="ja-JP" altLang="en-US" sz="2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785786" y="2189840"/>
            <a:ext cx="714380" cy="23079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802262" y="3110296"/>
            <a:ext cx="214314" cy="26103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810500" y="3406990"/>
            <a:ext cx="214314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991862" y="4016980"/>
            <a:ext cx="500066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10500" y="4643446"/>
            <a:ext cx="214314" cy="236324"/>
          </a:xfrm>
          <a:prstGeom prst="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110024" y="2475592"/>
            <a:ext cx="1461712" cy="285752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262424" y="3412524"/>
            <a:ext cx="1737940" cy="247266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126500" y="3714752"/>
            <a:ext cx="2198852" cy="252793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1120966" y="4327453"/>
            <a:ext cx="2072581" cy="252793"/>
          </a:xfrm>
          <a:prstGeom prst="rect">
            <a:avLst/>
          </a:prstGeom>
          <a:noFill/>
          <a:ln w="38100" cmpd="dbl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AutoShape 6"/>
          <p:cNvSpPr>
            <a:spLocks noChangeArrowheads="1"/>
          </p:cNvSpPr>
          <p:nvPr/>
        </p:nvSpPr>
        <p:spPr bwMode="auto">
          <a:xfrm>
            <a:off x="4286257" y="3513137"/>
            <a:ext cx="1285875" cy="7143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21" name="正方形/長方形 11"/>
          <p:cNvSpPr>
            <a:spLocks noChangeArrowheads="1"/>
          </p:cNvSpPr>
          <p:nvPr/>
        </p:nvSpPr>
        <p:spPr bwMode="auto">
          <a:xfrm>
            <a:off x="4429132" y="3286124"/>
            <a:ext cx="8778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>
                <a:solidFill>
                  <a:srgbClr val="000000"/>
                </a:solidFill>
              </a:rPr>
              <a:t>正規化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500826" y="557214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特徴列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571604" y="6000768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メソッド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パターンマイニング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シーケンシャルパターンマイニング</a:t>
            </a:r>
            <a:endParaRPr lang="en-US" altLang="ja-JP" dirty="0" smtClean="0"/>
          </a:p>
          <a:p>
            <a:r>
              <a:rPr lang="ja-JP" altLang="en-US" dirty="0" smtClean="0"/>
              <a:t>マイニング例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条件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パターン長： 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以上</a:t>
            </a:r>
            <a:r>
              <a:rPr lang="ja-JP" altLang="en-US" dirty="0" smtClean="0"/>
              <a:t>，</a:t>
            </a:r>
            <a:r>
              <a:rPr kumimoji="1" lang="ja-JP" altLang="en-US" dirty="0" smtClean="0"/>
              <a:t>サポート値： 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以上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SES2009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71472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chemeClr val="tx1"/>
                </a:solidFill>
              </a:rPr>
              <a:t>isDebugMode</a:t>
            </a:r>
            <a:r>
              <a:rPr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IF</a:t>
            </a:r>
          </a:p>
          <a:p>
            <a:r>
              <a:rPr kumimoji="1" lang="en-US" altLang="ja-JP" dirty="0" err="1" smtClean="0">
                <a:solidFill>
                  <a:schemeClr val="tx1"/>
                </a:solidFill>
              </a:rPr>
              <a:t>printVerbose</a:t>
            </a:r>
            <a:r>
              <a:rPr kumimoji="1"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dirty="0" err="1" smtClean="0">
                <a:solidFill>
                  <a:schemeClr val="tx1"/>
                </a:solidFill>
              </a:rPr>
              <a:t>printSimple</a:t>
            </a:r>
            <a:r>
              <a:rPr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END-IF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4714876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chemeClr val="tx1"/>
                </a:solidFill>
              </a:rPr>
              <a:t>isDebugMode</a:t>
            </a:r>
            <a:r>
              <a:rPr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IF</a:t>
            </a:r>
          </a:p>
          <a:p>
            <a:r>
              <a:rPr kumimoji="1" lang="en-US" altLang="ja-JP" dirty="0" err="1" smtClean="0">
                <a:solidFill>
                  <a:schemeClr val="tx1"/>
                </a:solidFill>
              </a:rPr>
              <a:t>printVerbose</a:t>
            </a:r>
            <a:r>
              <a:rPr kumimoji="1" lang="en-US" altLang="ja-JP" dirty="0" smtClean="0">
                <a:solidFill>
                  <a:schemeClr val="tx1"/>
                </a:solidFill>
              </a:rPr>
              <a:t>()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END-IF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methodCall1()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643174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methodCall1()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IF</a:t>
            </a:r>
          </a:p>
          <a:p>
            <a:r>
              <a:rPr kumimoji="1" lang="en-US" altLang="ja-JP" dirty="0" err="1" smtClean="0">
                <a:solidFill>
                  <a:schemeClr val="tx1"/>
                </a:solidFill>
              </a:rPr>
              <a:t>printVerbose</a:t>
            </a:r>
            <a:r>
              <a:rPr kumimoji="1" lang="en-US" altLang="ja-JP" dirty="0" smtClean="0">
                <a:solidFill>
                  <a:schemeClr val="tx1"/>
                </a:solidFill>
              </a:rPr>
              <a:t>()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END-IF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methodCall2()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6715140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chemeClr val="tx1"/>
                </a:solidFill>
              </a:rPr>
              <a:t>isDebugMode</a:t>
            </a:r>
            <a:r>
              <a:rPr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methodCall3()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en-US" altLang="ja-JP" dirty="0" err="1" smtClean="0">
                <a:solidFill>
                  <a:schemeClr val="tx1"/>
                </a:solidFill>
              </a:rPr>
              <a:t>printVerbose</a:t>
            </a:r>
            <a:r>
              <a:rPr kumimoji="1" lang="en-US" altLang="ja-JP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LOOP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print()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END-LOOP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28662" y="5786454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143504" y="578645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040883" y="5786454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143768" y="578645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D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パターンマイニング（結果）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SES2009</a:t>
            </a:r>
            <a:endParaRPr lang="ja-JP" alt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2009/09/09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CF85B-AEE1-4EAA-A40D-E0671D4083A9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428596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b="1" u="sng" dirty="0" err="1" smtClean="0">
                <a:solidFill>
                  <a:srgbClr val="FF0000"/>
                </a:solidFill>
              </a:rPr>
              <a:t>isDebugMode</a:t>
            </a:r>
            <a:r>
              <a:rPr lang="en-US" altLang="ja-JP" b="1" u="sng" dirty="0" smtClean="0">
                <a:solidFill>
                  <a:srgbClr val="FF0000"/>
                </a:solidFill>
              </a:rPr>
              <a:t>()</a:t>
            </a:r>
          </a:p>
          <a:p>
            <a:r>
              <a:rPr lang="en-US" altLang="ja-JP" b="1" u="sng" dirty="0" smtClean="0">
                <a:solidFill>
                  <a:srgbClr val="FF0000"/>
                </a:solidFill>
              </a:rPr>
              <a:t>IF</a:t>
            </a:r>
          </a:p>
          <a:p>
            <a:r>
              <a:rPr kumimoji="1" lang="en-US" altLang="ja-JP" b="1" u="sng" dirty="0" err="1" smtClean="0">
                <a:solidFill>
                  <a:srgbClr val="FF0000"/>
                </a:solidFill>
              </a:rPr>
              <a:t>printVerbose</a:t>
            </a:r>
            <a:r>
              <a:rPr kumimoji="1" lang="en-US" altLang="ja-JP" b="1" u="sng" dirty="0" smtClean="0">
                <a:solidFill>
                  <a:srgbClr val="FF0000"/>
                </a:solidFill>
              </a:rPr>
              <a:t>()</a:t>
            </a:r>
          </a:p>
          <a:p>
            <a:r>
              <a:rPr lang="en-US" altLang="ja-JP" dirty="0" smtClean="0"/>
              <a:t>ELSE</a:t>
            </a:r>
          </a:p>
          <a:p>
            <a:r>
              <a:rPr lang="en-US" altLang="ja-JP" dirty="0" err="1" smtClean="0"/>
              <a:t>printSimple</a:t>
            </a:r>
            <a:r>
              <a:rPr lang="en-US" altLang="ja-JP" dirty="0" smtClean="0"/>
              <a:t>()</a:t>
            </a:r>
          </a:p>
          <a:p>
            <a:r>
              <a:rPr kumimoji="1" lang="en-US" altLang="ja-JP" b="1" u="sng" dirty="0" smtClean="0">
                <a:solidFill>
                  <a:srgbClr val="FF0000"/>
                </a:solidFill>
              </a:rPr>
              <a:t>END-IF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572000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b="1" u="sng" dirty="0" err="1" smtClean="0">
                <a:solidFill>
                  <a:srgbClr val="FF0000"/>
                </a:solidFill>
              </a:rPr>
              <a:t>isDebugMode</a:t>
            </a:r>
            <a:r>
              <a:rPr lang="en-US" altLang="ja-JP" b="1" u="sng" dirty="0" smtClean="0">
                <a:solidFill>
                  <a:srgbClr val="FF0000"/>
                </a:solidFill>
              </a:rPr>
              <a:t>()</a:t>
            </a:r>
          </a:p>
          <a:p>
            <a:r>
              <a:rPr lang="en-US" altLang="ja-JP" b="1" u="sng" dirty="0" smtClean="0">
                <a:solidFill>
                  <a:srgbClr val="FF0000"/>
                </a:solidFill>
              </a:rPr>
              <a:t>IF</a:t>
            </a:r>
          </a:p>
          <a:p>
            <a:r>
              <a:rPr kumimoji="1" lang="en-US" altLang="ja-JP" b="1" u="sng" dirty="0" err="1" smtClean="0">
                <a:solidFill>
                  <a:srgbClr val="FF0000"/>
                </a:solidFill>
              </a:rPr>
              <a:t>printVerbose</a:t>
            </a:r>
            <a:r>
              <a:rPr kumimoji="1" lang="en-US" altLang="ja-JP" b="1" u="sng" dirty="0" smtClean="0">
                <a:solidFill>
                  <a:srgbClr val="FF0000"/>
                </a:solidFill>
              </a:rPr>
              <a:t>()</a:t>
            </a:r>
            <a:endParaRPr lang="en-US" altLang="ja-JP" b="1" u="sng" dirty="0" smtClean="0">
              <a:solidFill>
                <a:srgbClr val="FF0000"/>
              </a:solidFill>
            </a:endParaRPr>
          </a:p>
          <a:p>
            <a:r>
              <a:rPr kumimoji="1" lang="en-US" altLang="ja-JP" b="1" u="sng" dirty="0" smtClean="0">
                <a:solidFill>
                  <a:srgbClr val="FF0000"/>
                </a:solidFill>
              </a:rPr>
              <a:t>END-IF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methodCall1()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500298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methodCall1()</a:t>
            </a:r>
            <a:endParaRPr lang="en-US" altLang="ja-JP" b="1" dirty="0" smtClean="0"/>
          </a:p>
          <a:p>
            <a:r>
              <a:rPr lang="en-US" altLang="ja-JP" dirty="0" smtClean="0"/>
              <a:t>IF</a:t>
            </a:r>
          </a:p>
          <a:p>
            <a:r>
              <a:rPr kumimoji="1" lang="en-US" altLang="ja-JP" dirty="0" err="1" smtClean="0"/>
              <a:t>printVerbose</a:t>
            </a:r>
            <a:r>
              <a:rPr kumimoji="1" lang="en-US" altLang="ja-JP" dirty="0" smtClean="0"/>
              <a:t>()</a:t>
            </a:r>
            <a:endParaRPr lang="en-US" altLang="ja-JP" dirty="0" smtClean="0"/>
          </a:p>
          <a:p>
            <a:r>
              <a:rPr kumimoji="1" lang="en-US" altLang="ja-JP" dirty="0" smtClean="0"/>
              <a:t>END-IF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methodCall2()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357554" y="1785926"/>
            <a:ext cx="1857388" cy="135732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/>
              <a:t>isDebugMode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IF</a:t>
            </a:r>
          </a:p>
          <a:p>
            <a:r>
              <a:rPr kumimoji="1" lang="en-US" altLang="ja-JP" dirty="0" err="1" smtClean="0"/>
              <a:t>printVerbose</a:t>
            </a:r>
            <a:r>
              <a:rPr kumimoji="1" lang="en-US" altLang="ja-JP" dirty="0" smtClean="0"/>
              <a:t>()</a:t>
            </a:r>
            <a:endParaRPr lang="en-US" altLang="ja-JP" dirty="0" smtClean="0"/>
          </a:p>
          <a:p>
            <a:r>
              <a:rPr kumimoji="1" lang="en-US" altLang="ja-JP" dirty="0" smtClean="0"/>
              <a:t>END-IF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6572264" y="3643314"/>
            <a:ext cx="1857388" cy="21431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err="1" smtClean="0"/>
              <a:t>isDebugMode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>
                <a:solidFill>
                  <a:schemeClr val="tx1"/>
                </a:solidFill>
              </a:rPr>
              <a:t>methodCall3()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printVerbose</a:t>
            </a:r>
            <a:r>
              <a:rPr kumimoji="1" lang="en-US" altLang="ja-JP" dirty="0" smtClean="0"/>
              <a:t>()</a:t>
            </a:r>
          </a:p>
          <a:p>
            <a:r>
              <a:rPr lang="en-US" altLang="ja-JP" dirty="0" smtClean="0"/>
              <a:t>LOOP</a:t>
            </a:r>
          </a:p>
          <a:p>
            <a:r>
              <a:rPr kumimoji="1" lang="en-US" altLang="ja-JP" dirty="0" smtClean="0"/>
              <a:t>print()</a:t>
            </a:r>
          </a:p>
          <a:p>
            <a:r>
              <a:rPr lang="en-US" altLang="ja-JP" dirty="0" smtClean="0"/>
              <a:t>END-LOOP</a:t>
            </a:r>
            <a:endParaRPr kumimoji="1" lang="en-US" altLang="ja-JP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57818" y="2143116"/>
            <a:ext cx="15087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パターン長：</a:t>
            </a:r>
            <a:r>
              <a:rPr lang="en-US" altLang="ja-JP" dirty="0" smtClean="0"/>
              <a:t>4</a:t>
            </a:r>
          </a:p>
          <a:p>
            <a:r>
              <a:rPr kumimoji="1" lang="ja-JP" altLang="en-US" dirty="0" smtClean="0"/>
              <a:t>サポート値：</a:t>
            </a:r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1714480" y="3143248"/>
            <a:ext cx="1928826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16200000" flipV="1">
            <a:off x="4822033" y="3321843"/>
            <a:ext cx="500066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3571868" y="321468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instanceof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813480" y="5786454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028322" y="578645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925701" y="5786454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028586" y="578645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特徴列</a:t>
            </a:r>
            <a:r>
              <a:rPr lang="en-US" altLang="ja-JP" dirty="0" smtClean="0"/>
              <a:t>D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-white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Sel-BlueMonday-white</Template>
  <TotalTime>15209</TotalTime>
  <Words>1393</Words>
  <Application>Microsoft Office PowerPoint</Application>
  <PresentationFormat>画面に合わせる (4:3)</PresentationFormat>
  <Paragraphs>538</Paragraphs>
  <Slides>23</Slides>
  <Notes>21</Notes>
  <HiddenSlides>1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4" baseType="lpstr">
      <vt:lpstr>Sel-BlueMonday-white</vt:lpstr>
      <vt:lpstr>オープンソースソフトウェアに対する コーディングパターン分析の適用</vt:lpstr>
      <vt:lpstr>目次</vt:lpstr>
      <vt:lpstr>背景</vt:lpstr>
      <vt:lpstr>コーディングパターン抽出処理</vt:lpstr>
      <vt:lpstr>メソッド内の正規化（1/2）</vt:lpstr>
      <vt:lpstr>メソッド内の正規化（2/2）</vt:lpstr>
      <vt:lpstr>メソッド内の正規化の例</vt:lpstr>
      <vt:lpstr>パターンマイニング</vt:lpstr>
      <vt:lpstr>パターンマイニング（結果）</vt:lpstr>
      <vt:lpstr>コーディングパターンの種類</vt:lpstr>
      <vt:lpstr>コーディングパターン例      ～ イディオム ～</vt:lpstr>
      <vt:lpstr>コーディングパターン例 　　　　　　　　　　～ アプリケーション固有の機能実装 ～</vt:lpstr>
      <vt:lpstr>コーディングパターンの分析</vt:lpstr>
      <vt:lpstr>重要なパターンとは</vt:lpstr>
      <vt:lpstr>コーディングパターンのメトリクス</vt:lpstr>
      <vt:lpstr>コーディングパターンのメトリクス ～パターンの密度～</vt:lpstr>
      <vt:lpstr>コーディングパターンのメトリクス ～パターンの分散～</vt:lpstr>
      <vt:lpstr>コーディングパターンのメトリクス ～非繰り返し要素の割合～</vt:lpstr>
      <vt:lpstr>メトリクスの関連性分析</vt:lpstr>
      <vt:lpstr>非繰り返し要素の割合と制御構造要素の割合</vt:lpstr>
      <vt:lpstr>非繰り返し要素の割合と制御構造要素の割合 ～Apache Tomcatの場合～</vt:lpstr>
      <vt:lpstr>パターンの分類とメトリクスの関係</vt:lpstr>
      <vt:lpstr>まとめと今後の課題</vt:lpstr>
    </vt:vector>
  </TitlesOfParts>
  <Company>井上研究室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オープンソースソフトウェアに対するコーディングパターン分析の適用</dc:title>
  <dc:creator>Hironori Date</dc:creator>
  <cp:lastModifiedBy>h-date</cp:lastModifiedBy>
  <cp:revision>912</cp:revision>
  <dcterms:created xsi:type="dcterms:W3CDTF">2008-07-07T05:45:26Z</dcterms:created>
  <dcterms:modified xsi:type="dcterms:W3CDTF">2009-09-10T07:16:06Z</dcterms:modified>
</cp:coreProperties>
</file>