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8803600" cy="39604950"/>
  <p:notesSz cx="6742113" cy="9872663"/>
  <p:defaultTextStyle>
    <a:defPPr>
      <a:defRPr lang="ja-JP"/>
    </a:defPPr>
    <a:lvl1pPr marL="0" algn="l" defTabSz="3731111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1pPr>
    <a:lvl2pPr marL="1865554" algn="l" defTabSz="3731111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2pPr>
    <a:lvl3pPr marL="3731111" algn="l" defTabSz="3731111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3pPr>
    <a:lvl4pPr marL="5596665" algn="l" defTabSz="3731111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4pPr>
    <a:lvl5pPr marL="7462220" algn="l" defTabSz="3731111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5pPr>
    <a:lvl6pPr marL="9327777" algn="l" defTabSz="3731111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6pPr>
    <a:lvl7pPr marL="11193331" algn="l" defTabSz="3731111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7pPr>
    <a:lvl8pPr marL="13058888" algn="l" defTabSz="3731111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8pPr>
    <a:lvl9pPr marL="14924442" algn="l" defTabSz="3731111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2D05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" d="100"/>
          <a:sy n="12" d="100"/>
        </p:scale>
        <p:origin x="-1392" y="-30"/>
      </p:cViewPr>
      <p:guideLst>
        <p:guide orient="horz" pos="12477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3" cy="493633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8971" y="1"/>
            <a:ext cx="2921583" cy="493633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4DCDE1A0-A30E-4D0F-9309-3002EB7EA77B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21583" cy="493633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8971" y="9377317"/>
            <a:ext cx="2921583" cy="493633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B7F8C68D-C7CD-4823-A6FD-8641B7F171B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3" cy="493633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8971" y="1"/>
            <a:ext cx="2921583" cy="493633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CB1FE1A4-47EA-4EED-B249-144A897B11C3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25650" y="741363"/>
            <a:ext cx="2690813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18" tIns="45359" rIns="90718" bIns="4535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0718" tIns="45359" rIns="90718" bIns="45359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3" cy="493633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3" cy="493633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D603A729-E80F-4350-B901-1EE2CDB272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3731111" rtl="0" eaLnBrk="1" latinLnBrk="0" hangingPunct="1">
      <a:defRPr kumimoji="1" sz="4900" kern="1200">
        <a:solidFill>
          <a:schemeClr val="tx1"/>
        </a:solidFill>
        <a:latin typeface="+mn-lt"/>
        <a:ea typeface="+mn-ea"/>
        <a:cs typeface="+mn-cs"/>
      </a:defRPr>
    </a:lvl1pPr>
    <a:lvl2pPr marL="1865554" algn="l" defTabSz="3731111" rtl="0" eaLnBrk="1" latinLnBrk="0" hangingPunct="1">
      <a:defRPr kumimoji="1" sz="4900" kern="1200">
        <a:solidFill>
          <a:schemeClr val="tx1"/>
        </a:solidFill>
        <a:latin typeface="+mn-lt"/>
        <a:ea typeface="+mn-ea"/>
        <a:cs typeface="+mn-cs"/>
      </a:defRPr>
    </a:lvl2pPr>
    <a:lvl3pPr marL="3731111" algn="l" defTabSz="3731111" rtl="0" eaLnBrk="1" latinLnBrk="0" hangingPunct="1">
      <a:defRPr kumimoji="1" sz="4900" kern="1200">
        <a:solidFill>
          <a:schemeClr val="tx1"/>
        </a:solidFill>
        <a:latin typeface="+mn-lt"/>
        <a:ea typeface="+mn-ea"/>
        <a:cs typeface="+mn-cs"/>
      </a:defRPr>
    </a:lvl3pPr>
    <a:lvl4pPr marL="5596665" algn="l" defTabSz="3731111" rtl="0" eaLnBrk="1" latinLnBrk="0" hangingPunct="1">
      <a:defRPr kumimoji="1" sz="4900" kern="1200">
        <a:solidFill>
          <a:schemeClr val="tx1"/>
        </a:solidFill>
        <a:latin typeface="+mn-lt"/>
        <a:ea typeface="+mn-ea"/>
        <a:cs typeface="+mn-cs"/>
      </a:defRPr>
    </a:lvl4pPr>
    <a:lvl5pPr marL="7462220" algn="l" defTabSz="3731111" rtl="0" eaLnBrk="1" latinLnBrk="0" hangingPunct="1">
      <a:defRPr kumimoji="1" sz="4900" kern="1200">
        <a:solidFill>
          <a:schemeClr val="tx1"/>
        </a:solidFill>
        <a:latin typeface="+mn-lt"/>
        <a:ea typeface="+mn-ea"/>
        <a:cs typeface="+mn-cs"/>
      </a:defRPr>
    </a:lvl5pPr>
    <a:lvl6pPr marL="9327777" algn="l" defTabSz="3731111" rtl="0" eaLnBrk="1" latinLnBrk="0" hangingPunct="1">
      <a:defRPr kumimoji="1" sz="4900" kern="1200">
        <a:solidFill>
          <a:schemeClr val="tx1"/>
        </a:solidFill>
        <a:latin typeface="+mn-lt"/>
        <a:ea typeface="+mn-ea"/>
        <a:cs typeface="+mn-cs"/>
      </a:defRPr>
    </a:lvl6pPr>
    <a:lvl7pPr marL="11193331" algn="l" defTabSz="3731111" rtl="0" eaLnBrk="1" latinLnBrk="0" hangingPunct="1">
      <a:defRPr kumimoji="1" sz="4900" kern="1200">
        <a:solidFill>
          <a:schemeClr val="tx1"/>
        </a:solidFill>
        <a:latin typeface="+mn-lt"/>
        <a:ea typeface="+mn-ea"/>
        <a:cs typeface="+mn-cs"/>
      </a:defRPr>
    </a:lvl7pPr>
    <a:lvl8pPr marL="13058888" algn="l" defTabSz="3731111" rtl="0" eaLnBrk="1" latinLnBrk="0" hangingPunct="1">
      <a:defRPr kumimoji="1" sz="4900" kern="1200">
        <a:solidFill>
          <a:schemeClr val="tx1"/>
        </a:solidFill>
        <a:latin typeface="+mn-lt"/>
        <a:ea typeface="+mn-ea"/>
        <a:cs typeface="+mn-cs"/>
      </a:defRPr>
    </a:lvl8pPr>
    <a:lvl9pPr marL="14924442" algn="l" defTabSz="3731111" rtl="0" eaLnBrk="1" latinLnBrk="0" hangingPunct="1">
      <a:defRPr kumimoji="1" sz="4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025650" y="741363"/>
            <a:ext cx="2690813" cy="3700462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3A729-E80F-4350-B901-1EE2CDB272E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60270" y="12303213"/>
            <a:ext cx="24483060" cy="8489392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320540" y="22442808"/>
            <a:ext cx="20162520" cy="10121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65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31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9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62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327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93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058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924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5661961" y="2291957"/>
            <a:ext cx="4860609" cy="4880943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080138" y="2291957"/>
            <a:ext cx="14101764" cy="488094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75287" y="25449853"/>
            <a:ext cx="24483060" cy="7865983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75287" y="16786274"/>
            <a:ext cx="24483060" cy="8663580"/>
          </a:xfrm>
        </p:spPr>
        <p:txBody>
          <a:bodyPr anchor="b"/>
          <a:lstStyle>
            <a:lvl1pPr marL="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1pPr>
            <a:lvl2pPr marL="186555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73111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596665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4pPr>
            <a:lvl5pPr marL="746222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5pPr>
            <a:lvl6pPr marL="9327777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6pPr>
            <a:lvl7pPr marL="11193331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7pPr>
            <a:lvl8pPr marL="13058888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8pPr>
            <a:lvl9pPr marL="1492444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080143" y="13348342"/>
            <a:ext cx="9481185" cy="37753053"/>
          </a:xfrm>
        </p:spPr>
        <p:txBody>
          <a:bodyPr/>
          <a:lstStyle>
            <a:lvl1pPr>
              <a:defRPr sz="11300"/>
            </a:lvl1pPr>
            <a:lvl2pPr>
              <a:defRPr sz="98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1041388" y="13348342"/>
            <a:ext cx="9481185" cy="37753053"/>
          </a:xfrm>
        </p:spPr>
        <p:txBody>
          <a:bodyPr/>
          <a:lstStyle>
            <a:lvl1pPr>
              <a:defRPr sz="11300"/>
            </a:lvl1pPr>
            <a:lvl2pPr>
              <a:defRPr sz="98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0180" y="1586033"/>
            <a:ext cx="25923240" cy="660082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440188" y="8865282"/>
            <a:ext cx="12726591" cy="3694627"/>
          </a:xfrm>
        </p:spPr>
        <p:txBody>
          <a:bodyPr anchor="b"/>
          <a:lstStyle>
            <a:lvl1pPr marL="0" indent="0">
              <a:buNone/>
              <a:defRPr sz="9800" b="1"/>
            </a:lvl1pPr>
            <a:lvl2pPr marL="1865554" indent="0">
              <a:buNone/>
              <a:defRPr sz="8200" b="1"/>
            </a:lvl2pPr>
            <a:lvl3pPr marL="3731111" indent="0">
              <a:buNone/>
              <a:defRPr sz="7300" b="1"/>
            </a:lvl3pPr>
            <a:lvl4pPr marL="5596665" indent="0">
              <a:buNone/>
              <a:defRPr sz="6400" b="1"/>
            </a:lvl4pPr>
            <a:lvl5pPr marL="7462220" indent="0">
              <a:buNone/>
              <a:defRPr sz="6400" b="1"/>
            </a:lvl5pPr>
            <a:lvl6pPr marL="9327777" indent="0">
              <a:buNone/>
              <a:defRPr sz="6400" b="1"/>
            </a:lvl6pPr>
            <a:lvl7pPr marL="11193331" indent="0">
              <a:buNone/>
              <a:defRPr sz="6400" b="1"/>
            </a:lvl7pPr>
            <a:lvl8pPr marL="13058888" indent="0">
              <a:buNone/>
              <a:defRPr sz="6400" b="1"/>
            </a:lvl8pPr>
            <a:lvl9pPr marL="14924442" indent="0">
              <a:buNone/>
              <a:defRPr sz="64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440188" y="12559906"/>
            <a:ext cx="12726591" cy="22818686"/>
          </a:xfrm>
        </p:spPr>
        <p:txBody>
          <a:bodyPr/>
          <a:lstStyle>
            <a:lvl1pPr>
              <a:defRPr sz="9800"/>
            </a:lvl1pPr>
            <a:lvl2pPr>
              <a:defRPr sz="8200"/>
            </a:lvl2pPr>
            <a:lvl3pPr>
              <a:defRPr sz="73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4631839" y="8865282"/>
            <a:ext cx="12731589" cy="3694627"/>
          </a:xfrm>
        </p:spPr>
        <p:txBody>
          <a:bodyPr anchor="b"/>
          <a:lstStyle>
            <a:lvl1pPr marL="0" indent="0">
              <a:buNone/>
              <a:defRPr sz="9800" b="1"/>
            </a:lvl1pPr>
            <a:lvl2pPr marL="1865554" indent="0">
              <a:buNone/>
              <a:defRPr sz="8200" b="1"/>
            </a:lvl2pPr>
            <a:lvl3pPr marL="3731111" indent="0">
              <a:buNone/>
              <a:defRPr sz="7300" b="1"/>
            </a:lvl3pPr>
            <a:lvl4pPr marL="5596665" indent="0">
              <a:buNone/>
              <a:defRPr sz="6400" b="1"/>
            </a:lvl4pPr>
            <a:lvl5pPr marL="7462220" indent="0">
              <a:buNone/>
              <a:defRPr sz="6400" b="1"/>
            </a:lvl5pPr>
            <a:lvl6pPr marL="9327777" indent="0">
              <a:buNone/>
              <a:defRPr sz="6400" b="1"/>
            </a:lvl6pPr>
            <a:lvl7pPr marL="11193331" indent="0">
              <a:buNone/>
              <a:defRPr sz="6400" b="1"/>
            </a:lvl7pPr>
            <a:lvl8pPr marL="13058888" indent="0">
              <a:buNone/>
              <a:defRPr sz="6400" b="1"/>
            </a:lvl8pPr>
            <a:lvl9pPr marL="14924442" indent="0">
              <a:buNone/>
              <a:defRPr sz="64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4631839" y="12559906"/>
            <a:ext cx="12731589" cy="22818686"/>
          </a:xfrm>
        </p:spPr>
        <p:txBody>
          <a:bodyPr/>
          <a:lstStyle>
            <a:lvl1pPr>
              <a:defRPr sz="9800"/>
            </a:lvl1pPr>
            <a:lvl2pPr>
              <a:defRPr sz="8200"/>
            </a:lvl2pPr>
            <a:lvl3pPr>
              <a:defRPr sz="73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0188" y="1576863"/>
            <a:ext cx="9476187" cy="6710839"/>
          </a:xfrm>
        </p:spPr>
        <p:txBody>
          <a:bodyPr anchor="b"/>
          <a:lstStyle>
            <a:lvl1pPr algn="l">
              <a:defRPr sz="8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261409" y="1576866"/>
            <a:ext cx="16102014" cy="33801731"/>
          </a:xfrm>
        </p:spPr>
        <p:txBody>
          <a:bodyPr/>
          <a:lstStyle>
            <a:lvl1pPr>
              <a:defRPr sz="13100"/>
            </a:lvl1pPr>
            <a:lvl2pPr>
              <a:defRPr sz="11300"/>
            </a:lvl2pPr>
            <a:lvl3pPr>
              <a:defRPr sz="98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40188" y="8287709"/>
            <a:ext cx="9476187" cy="27090889"/>
          </a:xfrm>
        </p:spPr>
        <p:txBody>
          <a:bodyPr/>
          <a:lstStyle>
            <a:lvl1pPr marL="0" indent="0">
              <a:buNone/>
              <a:defRPr sz="5800"/>
            </a:lvl1pPr>
            <a:lvl2pPr marL="1865554" indent="0">
              <a:buNone/>
              <a:defRPr sz="4900"/>
            </a:lvl2pPr>
            <a:lvl3pPr marL="3731111" indent="0">
              <a:buNone/>
              <a:defRPr sz="4000"/>
            </a:lvl3pPr>
            <a:lvl4pPr marL="5596665" indent="0">
              <a:buNone/>
              <a:defRPr sz="3700"/>
            </a:lvl4pPr>
            <a:lvl5pPr marL="7462220" indent="0">
              <a:buNone/>
              <a:defRPr sz="3700"/>
            </a:lvl5pPr>
            <a:lvl6pPr marL="9327777" indent="0">
              <a:buNone/>
              <a:defRPr sz="3700"/>
            </a:lvl6pPr>
            <a:lvl7pPr marL="11193331" indent="0">
              <a:buNone/>
              <a:defRPr sz="3700"/>
            </a:lvl7pPr>
            <a:lvl8pPr marL="13058888" indent="0">
              <a:buNone/>
              <a:defRPr sz="3700"/>
            </a:lvl8pPr>
            <a:lvl9pPr marL="14924442" indent="0">
              <a:buNone/>
              <a:defRPr sz="3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45706" y="27723468"/>
            <a:ext cx="17282160" cy="3272915"/>
          </a:xfrm>
        </p:spPr>
        <p:txBody>
          <a:bodyPr anchor="b"/>
          <a:lstStyle>
            <a:lvl1pPr algn="l">
              <a:defRPr sz="8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645706" y="3538774"/>
            <a:ext cx="17282160" cy="23762970"/>
          </a:xfrm>
        </p:spPr>
        <p:txBody>
          <a:bodyPr/>
          <a:lstStyle>
            <a:lvl1pPr marL="0" indent="0">
              <a:buNone/>
              <a:defRPr sz="13100"/>
            </a:lvl1pPr>
            <a:lvl2pPr marL="1865554" indent="0">
              <a:buNone/>
              <a:defRPr sz="11300"/>
            </a:lvl2pPr>
            <a:lvl3pPr marL="3731111" indent="0">
              <a:buNone/>
              <a:defRPr sz="9800"/>
            </a:lvl3pPr>
            <a:lvl4pPr marL="5596665" indent="0">
              <a:buNone/>
              <a:defRPr sz="8200"/>
            </a:lvl4pPr>
            <a:lvl5pPr marL="7462220" indent="0">
              <a:buNone/>
              <a:defRPr sz="8200"/>
            </a:lvl5pPr>
            <a:lvl6pPr marL="9327777" indent="0">
              <a:buNone/>
              <a:defRPr sz="8200"/>
            </a:lvl6pPr>
            <a:lvl7pPr marL="11193331" indent="0">
              <a:buNone/>
              <a:defRPr sz="8200"/>
            </a:lvl7pPr>
            <a:lvl8pPr marL="13058888" indent="0">
              <a:buNone/>
              <a:defRPr sz="8200"/>
            </a:lvl8pPr>
            <a:lvl9pPr marL="14924442" indent="0">
              <a:buNone/>
              <a:defRPr sz="8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645706" y="30996380"/>
            <a:ext cx="17282160" cy="4648075"/>
          </a:xfrm>
        </p:spPr>
        <p:txBody>
          <a:bodyPr/>
          <a:lstStyle>
            <a:lvl1pPr marL="0" indent="0">
              <a:buNone/>
              <a:defRPr sz="5800"/>
            </a:lvl1pPr>
            <a:lvl2pPr marL="1865554" indent="0">
              <a:buNone/>
              <a:defRPr sz="4900"/>
            </a:lvl2pPr>
            <a:lvl3pPr marL="3731111" indent="0">
              <a:buNone/>
              <a:defRPr sz="4000"/>
            </a:lvl3pPr>
            <a:lvl4pPr marL="5596665" indent="0">
              <a:buNone/>
              <a:defRPr sz="3700"/>
            </a:lvl4pPr>
            <a:lvl5pPr marL="7462220" indent="0">
              <a:buNone/>
              <a:defRPr sz="3700"/>
            </a:lvl5pPr>
            <a:lvl6pPr marL="9327777" indent="0">
              <a:buNone/>
              <a:defRPr sz="3700"/>
            </a:lvl6pPr>
            <a:lvl7pPr marL="11193331" indent="0">
              <a:buNone/>
              <a:defRPr sz="3700"/>
            </a:lvl7pPr>
            <a:lvl8pPr marL="13058888" indent="0">
              <a:buNone/>
              <a:defRPr sz="3700"/>
            </a:lvl8pPr>
            <a:lvl9pPr marL="14924442" indent="0">
              <a:buNone/>
              <a:defRPr sz="3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440180" y="1586033"/>
            <a:ext cx="25923240" cy="6600825"/>
          </a:xfrm>
          <a:prstGeom prst="rect">
            <a:avLst/>
          </a:prstGeom>
        </p:spPr>
        <p:txBody>
          <a:bodyPr vert="horz" lIns="373110" tIns="186557" rIns="373110" bIns="186557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440180" y="9241158"/>
            <a:ext cx="25923240" cy="26137436"/>
          </a:xfrm>
          <a:prstGeom prst="rect">
            <a:avLst/>
          </a:prstGeom>
        </p:spPr>
        <p:txBody>
          <a:bodyPr vert="horz" lIns="373110" tIns="186557" rIns="373110" bIns="18655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440180" y="36707930"/>
            <a:ext cx="6720840" cy="2108598"/>
          </a:xfrm>
          <a:prstGeom prst="rect">
            <a:avLst/>
          </a:prstGeom>
        </p:spPr>
        <p:txBody>
          <a:bodyPr vert="horz" lIns="373110" tIns="186557" rIns="373110" bIns="186557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6E5A2-BCC5-43C4-B269-130D4F0EC649}" type="datetimeFigureOut">
              <a:rPr kumimoji="1" lang="ja-JP" altLang="en-US" smtClean="0"/>
              <a:pPr/>
              <a:t>2009/9/4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9841230" y="36707930"/>
            <a:ext cx="9121140" cy="2108598"/>
          </a:xfrm>
          <a:prstGeom prst="rect">
            <a:avLst/>
          </a:prstGeom>
        </p:spPr>
        <p:txBody>
          <a:bodyPr vert="horz" lIns="373110" tIns="186557" rIns="373110" bIns="186557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0642580" y="36707930"/>
            <a:ext cx="6720840" cy="2108598"/>
          </a:xfrm>
          <a:prstGeom prst="rect">
            <a:avLst/>
          </a:prstGeom>
        </p:spPr>
        <p:txBody>
          <a:bodyPr vert="horz" lIns="373110" tIns="186557" rIns="373110" bIns="186557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C18C0-F213-4C96-87CF-A3E89BF291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31111" rtl="0" eaLnBrk="1" latinLnBrk="0" hangingPunct="1">
        <a:spcBef>
          <a:spcPct val="0"/>
        </a:spcBef>
        <a:buNone/>
        <a:defRPr kumimoji="1" sz="1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99166" indent="-1399166" algn="l" defTabSz="3731111" rtl="0" eaLnBrk="1" latinLnBrk="0" hangingPunct="1">
        <a:spcBef>
          <a:spcPct val="20000"/>
        </a:spcBef>
        <a:buFont typeface="Arial" pitchFamily="34" charset="0"/>
        <a:buChar char="•"/>
        <a:defRPr kumimoji="1" sz="13100" kern="1200">
          <a:solidFill>
            <a:schemeClr val="tx1"/>
          </a:solidFill>
          <a:latin typeface="+mn-lt"/>
          <a:ea typeface="+mn-ea"/>
          <a:cs typeface="+mn-cs"/>
        </a:defRPr>
      </a:lvl1pPr>
      <a:lvl2pPr marL="3031527" indent="-1165973" algn="l" defTabSz="3731111" rtl="0" eaLnBrk="1" latinLnBrk="0" hangingPunct="1">
        <a:spcBef>
          <a:spcPct val="20000"/>
        </a:spcBef>
        <a:buFont typeface="Arial" pitchFamily="34" charset="0"/>
        <a:buChar char="–"/>
        <a:defRPr kumimoji="1"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63888" indent="-932777" algn="l" defTabSz="3731111" rtl="0" eaLnBrk="1" latinLnBrk="0" hangingPunct="1">
        <a:spcBef>
          <a:spcPct val="20000"/>
        </a:spcBef>
        <a:buFont typeface="Arial" pitchFamily="34" charset="0"/>
        <a:buChar char="•"/>
        <a:defRPr kumimoji="1"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6529443" indent="-932777" algn="l" defTabSz="3731111" rtl="0" eaLnBrk="1" latinLnBrk="0" hangingPunct="1">
        <a:spcBef>
          <a:spcPct val="20000"/>
        </a:spcBef>
        <a:buFont typeface="Arial" pitchFamily="34" charset="0"/>
        <a:buChar char="–"/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95000" indent="-932777" algn="l" defTabSz="3731111" rtl="0" eaLnBrk="1" latinLnBrk="0" hangingPunct="1">
        <a:spcBef>
          <a:spcPct val="20000"/>
        </a:spcBef>
        <a:buFont typeface="Arial" pitchFamily="34" charset="0"/>
        <a:buChar char="»"/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260554" indent="-932777" algn="l" defTabSz="3731111" rtl="0" eaLnBrk="1" latinLnBrk="0" hangingPunct="1">
        <a:spcBef>
          <a:spcPct val="20000"/>
        </a:spcBef>
        <a:buFont typeface="Arial" pitchFamily="34" charset="0"/>
        <a:buChar char="•"/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126108" indent="-932777" algn="l" defTabSz="3731111" rtl="0" eaLnBrk="1" latinLnBrk="0" hangingPunct="1">
        <a:spcBef>
          <a:spcPct val="20000"/>
        </a:spcBef>
        <a:buFont typeface="Arial" pitchFamily="34" charset="0"/>
        <a:buChar char="•"/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3991665" indent="-932777" algn="l" defTabSz="3731111" rtl="0" eaLnBrk="1" latinLnBrk="0" hangingPunct="1">
        <a:spcBef>
          <a:spcPct val="20000"/>
        </a:spcBef>
        <a:buFont typeface="Arial" pitchFamily="34" charset="0"/>
        <a:buChar char="•"/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5857219" indent="-932777" algn="l" defTabSz="3731111" rtl="0" eaLnBrk="1" latinLnBrk="0" hangingPunct="1">
        <a:spcBef>
          <a:spcPct val="20000"/>
        </a:spcBef>
        <a:buFont typeface="Arial" pitchFamily="34" charset="0"/>
        <a:buChar char="•"/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731111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65554" algn="l" defTabSz="3731111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31111" algn="l" defTabSz="3731111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96665" algn="l" defTabSz="3731111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62220" algn="l" defTabSz="3731111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327777" algn="l" defTabSz="3731111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93331" algn="l" defTabSz="3731111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3058888" algn="l" defTabSz="3731111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924442" algn="l" defTabSz="3731111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114728" y="1679555"/>
            <a:ext cx="20971708" cy="1405323"/>
          </a:xfrm>
          <a:prstGeom prst="rect">
            <a:avLst/>
          </a:prstGeom>
          <a:noFill/>
        </p:spPr>
        <p:txBody>
          <a:bodyPr wrap="none" lIns="279212" tIns="139606" rIns="279212" bIns="139606" rtlCol="0">
            <a:spAutoFit/>
          </a:bodyPr>
          <a:lstStyle/>
          <a:p>
            <a:r>
              <a:rPr lang="ja-JP" altLang="en-US" dirty="0" smtClean="0"/>
              <a:t>ソースコードに対する適用可能な修正手順の可視化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1979746" y="20036917"/>
            <a:ext cx="3214710" cy="6630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9212" tIns="139606" rIns="279212" bIns="139606"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/>
          <p:cNvGrpSpPr/>
          <p:nvPr/>
        </p:nvGrpSpPr>
        <p:grpSpPr>
          <a:xfrm>
            <a:off x="1685836" y="16424419"/>
            <a:ext cx="7572428" cy="9140965"/>
            <a:chOff x="442882" y="1828768"/>
            <a:chExt cx="2928958" cy="293601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442882" y="1828768"/>
              <a:ext cx="2928958" cy="2936010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4900" dirty="0"/>
                <a:t>class  A {</a:t>
              </a:r>
            </a:p>
            <a:p>
              <a:r>
                <a:rPr lang="en-US" altLang="ja-JP" sz="4900" dirty="0"/>
                <a:t>    </a:t>
              </a:r>
              <a:r>
                <a:rPr lang="en-US" altLang="ja-JP" sz="4900" u="wavyHeavy" dirty="0"/>
                <a:t>private  </a:t>
              </a:r>
              <a:r>
                <a:rPr lang="en-US" altLang="ja-JP" sz="4900" u="wavyHeavy" dirty="0" err="1"/>
                <a:t>int</a:t>
              </a:r>
              <a:r>
                <a:rPr lang="en-US" altLang="ja-JP" sz="4900" u="wavyHeavy" dirty="0"/>
                <a:t>  x;</a:t>
              </a:r>
            </a:p>
            <a:p>
              <a:endParaRPr lang="en-US" altLang="ja-JP" sz="4900" dirty="0"/>
            </a:p>
            <a:p>
              <a:r>
                <a:rPr lang="en-US" altLang="ja-JP" sz="4900" dirty="0"/>
                <a:t>    void print( ) {</a:t>
              </a:r>
            </a:p>
            <a:p>
              <a:r>
                <a:rPr lang="en-US" altLang="ja-JP" sz="4900" dirty="0"/>
                <a:t>        </a:t>
              </a:r>
              <a:r>
                <a:rPr lang="en-US" altLang="ja-JP" sz="4900" dirty="0" err="1" smtClean="0"/>
                <a:t>System.out.print</a:t>
              </a:r>
              <a:r>
                <a:rPr lang="en-US" altLang="ja-JP" sz="4900" smtClean="0"/>
                <a:t>(x)    </a:t>
              </a:r>
              <a:endParaRPr lang="en-US" altLang="ja-JP" sz="4900" dirty="0"/>
            </a:p>
            <a:p>
              <a:r>
                <a:rPr lang="en-US" altLang="ja-JP" sz="4900" dirty="0"/>
                <a:t>    }</a:t>
              </a:r>
            </a:p>
            <a:p>
              <a:r>
                <a:rPr lang="en-US" altLang="ja-JP" sz="4900" dirty="0" smtClean="0">
                  <a:solidFill>
                    <a:srgbClr val="969696"/>
                  </a:solidFill>
                </a:rPr>
                <a:t>    </a:t>
              </a:r>
              <a:r>
                <a:rPr lang="en-US" altLang="ja-JP" sz="4900" dirty="0"/>
                <a:t>void  add( ) {</a:t>
              </a:r>
            </a:p>
            <a:p>
              <a:r>
                <a:rPr lang="en-US" altLang="ja-JP" sz="4900" dirty="0"/>
                <a:t>           x=x</a:t>
              </a:r>
              <a:r>
                <a:rPr lang="en-US" altLang="ja-JP" sz="4900" dirty="0" smtClean="0"/>
                <a:t>++;</a:t>
              </a:r>
              <a:endParaRPr lang="en-US" altLang="ja-JP" sz="4900" dirty="0"/>
            </a:p>
            <a:p>
              <a:r>
                <a:rPr lang="en-US" altLang="ja-JP" sz="4900" dirty="0"/>
                <a:t>    }</a:t>
              </a:r>
            </a:p>
            <a:p>
              <a:r>
                <a:rPr lang="en-US" altLang="ja-JP" sz="4900" dirty="0"/>
                <a:t>} </a:t>
              </a:r>
            </a:p>
            <a:p>
              <a:r>
                <a:rPr lang="en-US" altLang="ja-JP" sz="4900" dirty="0"/>
                <a:t>class  B {</a:t>
              </a:r>
            </a:p>
            <a:p>
              <a:r>
                <a:rPr lang="en-US" altLang="ja-JP" sz="4900" dirty="0"/>
                <a:t>}  </a:t>
              </a:r>
              <a:endParaRPr lang="ja-JP" altLang="en-US" sz="4900" dirty="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593085" y="2585965"/>
              <a:ext cx="2253045" cy="70987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843423" y="4398648"/>
              <a:ext cx="785818" cy="2143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2085956" y="3411132"/>
              <a:ext cx="785818" cy="2143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4" name="カギ線コネクタ 13"/>
            <p:cNvCxnSpPr>
              <a:stCxn id="7" idx="3"/>
              <a:endCxn id="8" idx="3"/>
            </p:cNvCxnSpPr>
            <p:nvPr/>
          </p:nvCxnSpPr>
          <p:spPr>
            <a:xfrm flipH="1">
              <a:off x="1629241" y="2940901"/>
              <a:ext cx="1216889" cy="1564904"/>
            </a:xfrm>
            <a:prstGeom prst="bentConnector3">
              <a:avLst>
                <a:gd name="adj1" fmla="val -14186"/>
              </a:avLst>
            </a:prstGeom>
            <a:ln w="7620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テキスト ボックス 5"/>
          <p:cNvSpPr txBox="1"/>
          <p:nvPr/>
        </p:nvSpPr>
        <p:spPr>
          <a:xfrm>
            <a:off x="15473370" y="17723732"/>
            <a:ext cx="4929222" cy="5560307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 wrap="square" lIns="279212" tIns="139606" rIns="279212" bIns="139606" rtlCol="0">
            <a:spAutoFit/>
          </a:bodyPr>
          <a:lstStyle/>
          <a:p>
            <a:r>
              <a:rPr lang="en-US" altLang="ja-JP" sz="4900" dirty="0"/>
              <a:t>class  A {</a:t>
            </a:r>
            <a:endParaRPr lang="en-US" altLang="ja-JP" sz="4900" u="wavyHeavy" dirty="0"/>
          </a:p>
          <a:p>
            <a:r>
              <a:rPr lang="en-US" altLang="ja-JP" sz="4900" dirty="0"/>
              <a:t>}</a:t>
            </a:r>
          </a:p>
          <a:p>
            <a:r>
              <a:rPr lang="en-US" altLang="ja-JP" sz="4900" dirty="0"/>
              <a:t>class  B {  </a:t>
            </a:r>
            <a:r>
              <a:rPr lang="en-US" altLang="ja-JP" sz="4900" dirty="0">
                <a:solidFill>
                  <a:srgbClr val="969696"/>
                </a:solidFill>
              </a:rPr>
              <a:t> </a:t>
            </a:r>
          </a:p>
          <a:p>
            <a:r>
              <a:rPr lang="ja-JP" altLang="en-US" sz="4900" dirty="0"/>
              <a:t>    </a:t>
            </a:r>
            <a:r>
              <a:rPr lang="en-US" altLang="ja-JP" sz="4900" dirty="0"/>
              <a:t>private </a:t>
            </a:r>
            <a:r>
              <a:rPr lang="en-US" altLang="ja-JP" sz="4900" dirty="0" err="1"/>
              <a:t>int</a:t>
            </a:r>
            <a:r>
              <a:rPr lang="en-US" altLang="ja-JP" sz="4900" dirty="0"/>
              <a:t>  x;</a:t>
            </a:r>
          </a:p>
          <a:p>
            <a:r>
              <a:rPr lang="en-US" altLang="ja-JP" sz="4900" dirty="0"/>
              <a:t>    void  add( );</a:t>
            </a:r>
          </a:p>
          <a:p>
            <a:r>
              <a:rPr lang="ja-JP" altLang="en-US" sz="4900" dirty="0">
                <a:solidFill>
                  <a:srgbClr val="FF0000"/>
                </a:solidFill>
              </a:rPr>
              <a:t>　 </a:t>
            </a:r>
            <a:r>
              <a:rPr lang="en-US" altLang="ja-JP" sz="4900" dirty="0">
                <a:solidFill>
                  <a:srgbClr val="FF0000"/>
                </a:solidFill>
              </a:rPr>
              <a:t>void  print( );</a:t>
            </a:r>
            <a:r>
              <a:rPr lang="ja-JP" altLang="en-US" sz="4900" dirty="0">
                <a:solidFill>
                  <a:srgbClr val="969696"/>
                </a:solidFill>
              </a:rPr>
              <a:t>　</a:t>
            </a:r>
            <a:endParaRPr lang="en-US" altLang="ja-JP" sz="4900" dirty="0">
              <a:solidFill>
                <a:srgbClr val="969696"/>
              </a:solidFill>
            </a:endParaRPr>
          </a:p>
          <a:p>
            <a:r>
              <a:rPr lang="en-US" altLang="ja-JP" sz="4900" dirty="0"/>
              <a:t>}  </a:t>
            </a:r>
            <a:endParaRPr lang="ja-JP" altLang="en-US" sz="4900" dirty="0"/>
          </a:p>
        </p:txBody>
      </p:sp>
      <p:sp>
        <p:nvSpPr>
          <p:cNvPr id="21" name="右矢印 20"/>
          <p:cNvSpPr/>
          <p:nvPr/>
        </p:nvSpPr>
        <p:spPr>
          <a:xfrm>
            <a:off x="10401272" y="20157058"/>
            <a:ext cx="3571900" cy="1768087"/>
          </a:xfrm>
          <a:prstGeom prst="rightArrow">
            <a:avLst>
              <a:gd name="adj1" fmla="val 50000"/>
              <a:gd name="adj2" fmla="val 48397"/>
            </a:avLst>
          </a:prstGeom>
          <a:solidFill>
            <a:srgbClr val="00B050"/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9212" tIns="139606" rIns="279212" bIns="139606" rtlCol="0" anchor="ctr"/>
          <a:lstStyle/>
          <a:p>
            <a:endParaRPr lang="ja-JP" altLang="en-US" sz="55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0" y="0"/>
            <a:ext cx="28803600" cy="572918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9212" tIns="139606" rIns="279212" bIns="139606" rtlCol="0" anchor="ctr"/>
          <a:lstStyle/>
          <a:p>
            <a:pPr algn="ctr"/>
            <a:r>
              <a:rPr lang="ja-JP" altLang="en-US" sz="11000" dirty="0"/>
              <a:t>ソースコード</a:t>
            </a:r>
            <a:r>
              <a:rPr lang="ja-JP" altLang="en-US" sz="11000" dirty="0" smtClean="0"/>
              <a:t>に対する適用</a:t>
            </a:r>
            <a:r>
              <a:rPr lang="ja-JP" altLang="en-US" sz="11000" dirty="0"/>
              <a:t>可能な修正</a:t>
            </a:r>
            <a:r>
              <a:rPr lang="ja-JP" altLang="en-US" sz="11000" dirty="0" smtClean="0"/>
              <a:t>手順を</a:t>
            </a:r>
            <a:endParaRPr lang="en-US" altLang="ja-JP" sz="11000" dirty="0" smtClean="0"/>
          </a:p>
          <a:p>
            <a:pPr algn="ctr"/>
            <a:r>
              <a:rPr lang="ja-JP" altLang="en-US" sz="11000" dirty="0" smtClean="0"/>
              <a:t>可視化するリファクタリング支援手法の提案</a:t>
            </a:r>
            <a:endParaRPr lang="en-US" altLang="ja-JP" sz="11000" dirty="0"/>
          </a:p>
          <a:p>
            <a:pPr algn="ctr"/>
            <a:r>
              <a:rPr lang="ja-JP" altLang="en-US" dirty="0" smtClean="0"/>
              <a:t>譜久島　亮✝ 　 吉田　則裕✝ 　 松下　誠✝ 　 井上　克郎✝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　　　　　　　　　　　　　　　　　　　　　　　　　　　</a:t>
            </a:r>
            <a:r>
              <a:rPr lang="ja-JP" altLang="en-US" sz="5500" dirty="0"/>
              <a:t>✝大阪</a:t>
            </a:r>
            <a:r>
              <a:rPr lang="ja-JP" altLang="en-US" sz="5500" dirty="0" smtClean="0"/>
              <a:t>大学　大学院情報</a:t>
            </a:r>
            <a:r>
              <a:rPr lang="ja-JP" altLang="en-US" sz="5500" dirty="0"/>
              <a:t>科学研究科</a:t>
            </a: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551" y="14539500"/>
            <a:ext cx="20902779" cy="1405323"/>
          </a:xfrm>
          <a:prstGeom prst="rect">
            <a:avLst/>
          </a:prstGeom>
          <a:solidFill>
            <a:srgbClr val="00B050"/>
          </a:solidFill>
        </p:spPr>
        <p:txBody>
          <a:bodyPr wrap="none" lIns="279212" tIns="139606" rIns="279212" bIns="139606" rtlCol="0">
            <a:spAutoFit/>
          </a:bodyPr>
          <a:lstStyle/>
          <a:p>
            <a:r>
              <a:rPr kumimoji="1" lang="ja-JP" altLang="en-US" dirty="0" smtClean="0">
                <a:solidFill>
                  <a:schemeClr val="bg1"/>
                </a:solidFill>
              </a:rPr>
              <a:t>適用可能な修正手順が複数存在する</a:t>
            </a:r>
            <a:r>
              <a:rPr lang="ja-JP" altLang="en-US" dirty="0" smtClean="0">
                <a:solidFill>
                  <a:schemeClr val="bg1"/>
                </a:solidFill>
              </a:rPr>
              <a:t>場合の問題点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-28676" y="28232159"/>
            <a:ext cx="12477395" cy="1389934"/>
          </a:xfrm>
          <a:prstGeom prst="rect">
            <a:avLst/>
          </a:prstGeom>
          <a:solidFill>
            <a:srgbClr val="00B050"/>
          </a:solidFill>
        </p:spPr>
        <p:txBody>
          <a:bodyPr wrap="none" lIns="279212" tIns="139606" rIns="279212" bIns="139606" rtlCol="0">
            <a:spAutoFit/>
          </a:bodyPr>
          <a:lstStyle/>
          <a:p>
            <a:r>
              <a:rPr kumimoji="1" lang="ja-JP" altLang="en-US" sz="7200" dirty="0" smtClean="0">
                <a:solidFill>
                  <a:schemeClr val="bg1"/>
                </a:solidFill>
              </a:rPr>
              <a:t>適用可能な修正手順の可視化</a:t>
            </a:r>
            <a:endParaRPr kumimoji="1" lang="ja-JP" altLang="en-US" sz="72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00084" y="26782929"/>
            <a:ext cx="9501254" cy="1020602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</p:spPr>
        <p:txBody>
          <a:bodyPr wrap="square" lIns="279212" tIns="139606" rIns="279212" bIns="139606" rtlCol="0">
            <a:spAutoFit/>
          </a:bodyPr>
          <a:lstStyle/>
          <a:p>
            <a:r>
              <a:rPr lang="ja-JP" altLang="en-US" sz="4800" dirty="0" smtClean="0"/>
              <a:t>リファクタリング前のソースコード例</a:t>
            </a:r>
            <a:endParaRPr lang="en-US" altLang="ja-JP" sz="4800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15830560" y="24282599"/>
            <a:ext cx="10787138" cy="1020602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</p:spPr>
        <p:txBody>
          <a:bodyPr wrap="square" lIns="279212" tIns="139606" rIns="279212" bIns="139606" rtlCol="0">
            <a:spAutoFit/>
          </a:bodyPr>
          <a:lstStyle/>
          <a:p>
            <a:r>
              <a:rPr lang="ja-JP" altLang="en-US" sz="4800" dirty="0"/>
              <a:t>リファクタリング</a:t>
            </a:r>
            <a:r>
              <a:rPr lang="ja-JP" altLang="en-US" sz="4800" dirty="0" smtClean="0"/>
              <a:t>完了後のソースコード例</a:t>
            </a:r>
            <a:endParaRPr lang="en-US" altLang="ja-JP" sz="4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759782" y="16210105"/>
            <a:ext cx="6000792" cy="70684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 wrap="square" lIns="279212" tIns="139606" rIns="279212" bIns="139606" rtlCol="0">
            <a:spAutoFit/>
          </a:bodyPr>
          <a:lstStyle/>
          <a:p>
            <a:r>
              <a:rPr lang="en-US" altLang="ja-JP" sz="4900" dirty="0"/>
              <a:t>class  A {</a:t>
            </a:r>
          </a:p>
          <a:p>
            <a:r>
              <a:rPr lang="ja-JP" altLang="en-US" sz="4900" dirty="0"/>
              <a:t>    </a:t>
            </a:r>
            <a:r>
              <a:rPr lang="en-US" altLang="ja-JP" sz="4900" dirty="0"/>
              <a:t>private </a:t>
            </a:r>
            <a:r>
              <a:rPr lang="en-US" altLang="ja-JP" sz="4900" dirty="0" err="1"/>
              <a:t>int</a:t>
            </a:r>
            <a:r>
              <a:rPr lang="en-US" altLang="ja-JP" sz="4900" dirty="0"/>
              <a:t>  x;</a:t>
            </a:r>
          </a:p>
          <a:p>
            <a:r>
              <a:rPr lang="en-US" altLang="ja-JP" sz="4900" dirty="0"/>
              <a:t>    void  add( ); </a:t>
            </a:r>
          </a:p>
          <a:p>
            <a:r>
              <a:rPr lang="en-US" altLang="ja-JP" sz="4900" dirty="0"/>
              <a:t>    void  </a:t>
            </a:r>
            <a:r>
              <a:rPr lang="en-US" altLang="ja-JP" sz="4900" dirty="0" err="1"/>
              <a:t>getX</a:t>
            </a:r>
            <a:r>
              <a:rPr lang="en-US" altLang="ja-JP" sz="4900" dirty="0"/>
              <a:t>( );</a:t>
            </a:r>
          </a:p>
          <a:p>
            <a:r>
              <a:rPr lang="en-US" altLang="ja-JP" sz="4900" dirty="0"/>
              <a:t>    </a:t>
            </a:r>
            <a:r>
              <a:rPr lang="en-US" altLang="ja-JP" sz="4900" dirty="0" err="1"/>
              <a:t>int</a:t>
            </a:r>
            <a:r>
              <a:rPr lang="en-US" altLang="ja-JP" sz="4900" dirty="0"/>
              <a:t>    </a:t>
            </a:r>
            <a:r>
              <a:rPr lang="en-US" altLang="ja-JP" sz="4900" dirty="0" err="1"/>
              <a:t>setX</a:t>
            </a:r>
            <a:r>
              <a:rPr lang="en-US" altLang="ja-JP" sz="4900" dirty="0"/>
              <a:t>( </a:t>
            </a:r>
            <a:r>
              <a:rPr lang="en-US" altLang="ja-JP" sz="4900" dirty="0" err="1"/>
              <a:t>int</a:t>
            </a:r>
            <a:r>
              <a:rPr lang="en-US" altLang="ja-JP" sz="4900" dirty="0"/>
              <a:t> x);</a:t>
            </a:r>
            <a:endParaRPr lang="en-US" altLang="ja-JP" sz="4900" u="wavyHeavy" dirty="0"/>
          </a:p>
          <a:p>
            <a:r>
              <a:rPr lang="en-US" altLang="ja-JP" sz="4900" dirty="0"/>
              <a:t>}</a:t>
            </a:r>
          </a:p>
          <a:p>
            <a:r>
              <a:rPr lang="en-US" altLang="ja-JP" sz="4900" dirty="0"/>
              <a:t>class  B { </a:t>
            </a:r>
          </a:p>
          <a:p>
            <a:r>
              <a:rPr lang="en-US" altLang="ja-JP" sz="4900" dirty="0">
                <a:solidFill>
                  <a:srgbClr val="FF0000"/>
                </a:solidFill>
              </a:rPr>
              <a:t>    void  print( );</a:t>
            </a:r>
          </a:p>
          <a:p>
            <a:r>
              <a:rPr lang="en-US" altLang="ja-JP" sz="4900" dirty="0"/>
              <a:t>}  </a:t>
            </a:r>
            <a:endParaRPr lang="ja-JP" altLang="en-US" sz="4900" dirty="0"/>
          </a:p>
        </p:txBody>
      </p:sp>
      <p:grpSp>
        <p:nvGrpSpPr>
          <p:cNvPr id="83" name="グループ化 82"/>
          <p:cNvGrpSpPr/>
          <p:nvPr/>
        </p:nvGrpSpPr>
        <p:grpSpPr>
          <a:xfrm>
            <a:off x="12544412" y="25517515"/>
            <a:ext cx="15901998" cy="2573632"/>
            <a:chOff x="4329609" y="2356254"/>
            <a:chExt cx="4714908" cy="831880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4329609" y="2621080"/>
              <a:ext cx="4714908" cy="567054"/>
            </a:xfrm>
            <a:prstGeom prst="rect">
              <a:avLst/>
            </a:prstGeom>
            <a:solidFill>
              <a:schemeClr val="bg2"/>
            </a:solidFill>
            <a:ln w="76200"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ja-JP" altLang="en-US" sz="5400" dirty="0" smtClean="0"/>
                <a:t> コンパイル</a:t>
              </a:r>
              <a:r>
                <a:rPr lang="ja-JP" altLang="en-US" sz="5400" dirty="0"/>
                <a:t>可能</a:t>
              </a:r>
              <a:r>
                <a:rPr lang="ja-JP" altLang="en-US" sz="5400" dirty="0" smtClean="0"/>
                <a:t>なソースコードが</a:t>
              </a:r>
              <a:r>
                <a:rPr lang="ja-JP" altLang="en-US" sz="5400" dirty="0"/>
                <a:t>得られない</a:t>
              </a:r>
              <a:endParaRPr lang="en-US" altLang="ja-JP" sz="5400" dirty="0"/>
            </a:p>
            <a:p>
              <a:pPr>
                <a:buFont typeface="Arial" pitchFamily="34" charset="0"/>
                <a:buChar char="•"/>
              </a:pPr>
              <a:r>
                <a:rPr lang="ja-JP" altLang="en-US" sz="5400" dirty="0" smtClean="0"/>
                <a:t> 修正</a:t>
              </a:r>
              <a:r>
                <a:rPr lang="ja-JP" altLang="en-US" sz="5400" dirty="0"/>
                <a:t>の</a:t>
              </a:r>
              <a:r>
                <a:rPr lang="ja-JP" altLang="en-US" sz="5400" dirty="0" smtClean="0"/>
                <a:t>手戻りが発生し、作業</a:t>
              </a:r>
              <a:r>
                <a:rPr lang="ja-JP" altLang="en-US" sz="5400" dirty="0"/>
                <a:t>時間が</a:t>
              </a:r>
              <a:r>
                <a:rPr lang="ja-JP" altLang="en-US" sz="5400" dirty="0" smtClean="0"/>
                <a:t>大きくなりやすい</a:t>
              </a:r>
              <a:endParaRPr lang="en-US" altLang="ja-JP" sz="5400" dirty="0"/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4329610" y="2356254"/>
              <a:ext cx="1428760" cy="264826"/>
            </a:xfrm>
            <a:prstGeom prst="rect">
              <a:avLst/>
            </a:prstGeom>
            <a:solidFill>
              <a:srgbClr val="00B050"/>
            </a:solidFill>
            <a:ln w="762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4800" dirty="0"/>
                <a:t>問題点</a:t>
              </a:r>
            </a:p>
          </p:txBody>
        </p:sp>
      </p:grpSp>
      <p:sp>
        <p:nvSpPr>
          <p:cNvPr id="84" name="角丸四角形 83"/>
          <p:cNvSpPr/>
          <p:nvPr/>
        </p:nvSpPr>
        <p:spPr bwMode="auto">
          <a:xfrm>
            <a:off x="15901998" y="19944332"/>
            <a:ext cx="4286280" cy="1768087"/>
          </a:xfrm>
          <a:prstGeom prst="roundRect">
            <a:avLst/>
          </a:prstGeom>
          <a:solidFill>
            <a:srgbClr val="FFFF99">
              <a:alpha val="34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79212" tIns="139606" rIns="279212" bIns="139606" numCol="1" rtlCol="0" anchor="t" anchorCtr="0" compatLnSpc="1">
            <a:prstTxWarp prst="textNoShape">
              <a:avLst/>
            </a:prstTxWarp>
          </a:bodyPr>
          <a:lstStyle/>
          <a:p>
            <a:pPr defTabSz="2792120" fontAlgn="base">
              <a:spcBef>
                <a:spcPct val="0"/>
              </a:spcBef>
              <a:spcAft>
                <a:spcPct val="0"/>
              </a:spcAft>
            </a:pPr>
            <a:endParaRPr lang="ja-JP" altLang="en-US" sz="5500" b="1" dirty="0">
              <a:latin typeface="Arial" charset="0"/>
              <a:ea typeface="ＭＳ Ｐゴシック" pitchFamily="50" charset="-128"/>
            </a:endParaRPr>
          </a:p>
        </p:txBody>
      </p:sp>
      <p:sp>
        <p:nvSpPr>
          <p:cNvPr id="85" name="角丸四角形 84"/>
          <p:cNvSpPr/>
          <p:nvPr/>
        </p:nvSpPr>
        <p:spPr bwMode="auto">
          <a:xfrm>
            <a:off x="21259848" y="18607782"/>
            <a:ext cx="4929222" cy="1768087"/>
          </a:xfrm>
          <a:prstGeom prst="roundRect">
            <a:avLst/>
          </a:prstGeom>
          <a:solidFill>
            <a:srgbClr val="FFFF99">
              <a:alpha val="34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79212" tIns="139606" rIns="279212" bIns="139606" numCol="1" rtlCol="0" anchor="t" anchorCtr="0" compatLnSpc="1">
            <a:prstTxWarp prst="textNoShape">
              <a:avLst/>
            </a:prstTxWarp>
          </a:bodyPr>
          <a:lstStyle/>
          <a:p>
            <a:pPr defTabSz="2792120" fontAlgn="base">
              <a:spcBef>
                <a:spcPct val="0"/>
              </a:spcBef>
              <a:spcAft>
                <a:spcPct val="0"/>
              </a:spcAft>
            </a:pPr>
            <a:endParaRPr lang="ja-JP" altLang="en-US" sz="5500" b="1" dirty="0">
              <a:latin typeface="Arial" charset="0"/>
              <a:ea typeface="ＭＳ Ｐゴシック" pitchFamily="50" charset="-128"/>
            </a:endParaRPr>
          </a:p>
        </p:txBody>
      </p:sp>
      <p:sp>
        <p:nvSpPr>
          <p:cNvPr id="87" name="四角形吹き出し 86"/>
          <p:cNvSpPr/>
          <p:nvPr/>
        </p:nvSpPr>
        <p:spPr>
          <a:xfrm>
            <a:off x="11401404" y="17251466"/>
            <a:ext cx="3929090" cy="1643074"/>
          </a:xfrm>
          <a:prstGeom prst="wedgeRectCallout">
            <a:avLst>
              <a:gd name="adj1" fmla="val 63391"/>
              <a:gd name="adj2" fmla="val 136703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Ａのメンバを</a:t>
            </a:r>
            <a:endParaRPr kumimoji="1" lang="en-US" altLang="ja-JP" sz="4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移動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88" name="四角形吹き出し 87"/>
          <p:cNvSpPr/>
          <p:nvPr/>
        </p:nvSpPr>
        <p:spPr>
          <a:xfrm>
            <a:off x="16402064" y="16277593"/>
            <a:ext cx="3929090" cy="1643074"/>
          </a:xfrm>
          <a:prstGeom prst="wedgeRectCallout">
            <a:avLst>
              <a:gd name="adj1" fmla="val 81123"/>
              <a:gd name="adj2" fmla="val 81051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フィールドの</a:t>
            </a:r>
            <a:endParaRPr kumimoji="1" lang="en-US" altLang="ja-JP" sz="4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4400" dirty="0">
                <a:solidFill>
                  <a:schemeClr val="tx1"/>
                </a:solidFill>
              </a:rPr>
              <a:t>自己</a:t>
            </a:r>
            <a:r>
              <a:rPr lang="ja-JP" altLang="en-US" sz="4400" dirty="0" smtClean="0">
                <a:solidFill>
                  <a:schemeClr val="tx1"/>
                </a:solidFill>
              </a:rPr>
              <a:t>カプセル化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89" name="四角形吹き出し 88"/>
          <p:cNvSpPr/>
          <p:nvPr/>
        </p:nvSpPr>
        <p:spPr>
          <a:xfrm>
            <a:off x="10329834" y="22068021"/>
            <a:ext cx="3929090" cy="1643074"/>
          </a:xfrm>
          <a:prstGeom prst="wedgeRectCallout">
            <a:avLst>
              <a:gd name="adj1" fmla="val -20833"/>
              <a:gd name="adj2" fmla="val -107105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複数の</a:t>
            </a:r>
            <a:endParaRPr kumimoji="1" lang="en-US" altLang="ja-JP" sz="4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修正手順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90" name="Oval 5"/>
          <p:cNvSpPr>
            <a:spLocks noChangeArrowheads="1"/>
          </p:cNvSpPr>
          <p:nvPr/>
        </p:nvSpPr>
        <p:spPr bwMode="auto">
          <a:xfrm>
            <a:off x="4614794" y="32661315"/>
            <a:ext cx="1714512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4000" dirty="0"/>
              <a:t>S</a:t>
            </a:r>
            <a:r>
              <a:rPr lang="en-US" altLang="ja-JP" sz="4000" dirty="0" smtClean="0"/>
              <a:t>1</a:t>
            </a:r>
            <a:endParaRPr lang="ja-JP" altLang="en-US" sz="4000" dirty="0"/>
          </a:p>
        </p:txBody>
      </p:sp>
      <p:cxnSp>
        <p:nvCxnSpPr>
          <p:cNvPr id="91" name="AutoShape 12"/>
          <p:cNvCxnSpPr>
            <a:cxnSpLocks noChangeShapeType="1"/>
            <a:stCxn id="90" idx="6"/>
            <a:endCxn id="113" idx="2"/>
          </p:cNvCxnSpPr>
          <p:nvPr/>
        </p:nvCxnSpPr>
        <p:spPr bwMode="auto">
          <a:xfrm>
            <a:off x="6329306" y="33518571"/>
            <a:ext cx="4071966" cy="158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2" name="AutoShape 13"/>
          <p:cNvCxnSpPr>
            <a:cxnSpLocks noChangeShapeType="1"/>
            <a:stCxn id="113" idx="7"/>
            <a:endCxn id="114" idx="2"/>
          </p:cNvCxnSpPr>
          <p:nvPr/>
        </p:nvCxnSpPr>
        <p:spPr bwMode="auto">
          <a:xfrm rot="5400000" flipH="1" flipV="1">
            <a:off x="12793393" y="30375299"/>
            <a:ext cx="1608406" cy="3465795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3" name="AutoShape 15"/>
          <p:cNvCxnSpPr>
            <a:cxnSpLocks noChangeShapeType="1"/>
            <a:stCxn id="113" idx="6"/>
            <a:endCxn id="115" idx="2"/>
          </p:cNvCxnSpPr>
          <p:nvPr/>
        </p:nvCxnSpPr>
        <p:spPr bwMode="auto">
          <a:xfrm>
            <a:off x="12115784" y="33518571"/>
            <a:ext cx="5786478" cy="7143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94" name="Text Box 18"/>
          <p:cNvSpPr txBox="1">
            <a:spLocks noChangeArrowheads="1"/>
          </p:cNvSpPr>
          <p:nvPr/>
        </p:nvSpPr>
        <p:spPr bwMode="auto">
          <a:xfrm>
            <a:off x="6400744" y="32447001"/>
            <a:ext cx="480263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4400" dirty="0" err="1" smtClean="0"/>
              <a:t>A.print</a:t>
            </a:r>
            <a:r>
              <a:rPr lang="ja-JP" altLang="en-US" sz="4400" dirty="0" smtClean="0"/>
              <a:t>を</a:t>
            </a:r>
            <a:r>
              <a:rPr lang="en-US" altLang="ja-JP" sz="4400" dirty="0" smtClean="0"/>
              <a:t>B</a:t>
            </a:r>
            <a:r>
              <a:rPr lang="ja-JP" altLang="en-US" sz="4400" dirty="0" smtClean="0"/>
              <a:t>へ移動</a:t>
            </a:r>
            <a:endParaRPr lang="ja-JP" altLang="en-US" sz="4400" dirty="0"/>
          </a:p>
        </p:txBody>
      </p:sp>
      <p:sp>
        <p:nvSpPr>
          <p:cNvPr id="99" name="Text Box 33"/>
          <p:cNvSpPr txBox="1">
            <a:spLocks noChangeArrowheads="1"/>
          </p:cNvSpPr>
          <p:nvPr/>
        </p:nvSpPr>
        <p:spPr bwMode="auto">
          <a:xfrm>
            <a:off x="10553367" y="34518703"/>
            <a:ext cx="470568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4400" dirty="0" err="1" smtClean="0"/>
              <a:t>A.x</a:t>
            </a:r>
            <a:r>
              <a:rPr lang="ja-JP" altLang="en-US" sz="4400" dirty="0" smtClean="0"/>
              <a:t>を</a:t>
            </a:r>
          </a:p>
          <a:p>
            <a:r>
              <a:rPr lang="ja-JP" altLang="en-US" sz="4400" dirty="0" smtClean="0"/>
              <a:t>自己カプセル化</a:t>
            </a:r>
            <a:endParaRPr lang="en-US" altLang="ja-JP" sz="4400" dirty="0" smtClean="0"/>
          </a:p>
        </p:txBody>
      </p:sp>
      <p:sp>
        <p:nvSpPr>
          <p:cNvPr id="100" name="Text Box 35"/>
          <p:cNvSpPr txBox="1">
            <a:spLocks noChangeArrowheads="1"/>
          </p:cNvSpPr>
          <p:nvPr/>
        </p:nvSpPr>
        <p:spPr bwMode="auto">
          <a:xfrm>
            <a:off x="13615982" y="32447001"/>
            <a:ext cx="392909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4400" dirty="0" err="1" smtClean="0"/>
              <a:t>A.x</a:t>
            </a:r>
            <a:r>
              <a:rPr lang="en-US" altLang="ja-JP" sz="4400" dirty="0" smtClean="0"/>
              <a:t> </a:t>
            </a:r>
            <a:r>
              <a:rPr lang="ja-JP" altLang="en-US" sz="4400" dirty="0" smtClean="0"/>
              <a:t>を</a:t>
            </a:r>
            <a:r>
              <a:rPr lang="en-US" altLang="ja-JP" sz="4400" dirty="0" smtClean="0"/>
              <a:t>B</a:t>
            </a:r>
            <a:r>
              <a:rPr lang="ja-JP" altLang="en-US" sz="4400" dirty="0" smtClean="0"/>
              <a:t>へ移動</a:t>
            </a:r>
            <a:endParaRPr lang="ja-JP" altLang="en-US" sz="4400" dirty="0"/>
          </a:p>
        </p:txBody>
      </p:sp>
      <p:cxnSp>
        <p:nvCxnSpPr>
          <p:cNvPr id="101" name="AutoShape 38"/>
          <p:cNvCxnSpPr>
            <a:cxnSpLocks noChangeShapeType="1"/>
            <a:stCxn id="115" idx="5"/>
            <a:endCxn id="112" idx="2"/>
          </p:cNvCxnSpPr>
          <p:nvPr/>
        </p:nvCxnSpPr>
        <p:spPr bwMode="auto">
          <a:xfrm rot="16200000" flipH="1">
            <a:off x="20044350" y="33517519"/>
            <a:ext cx="1608406" cy="2965729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02" name="AutoShape 41"/>
          <p:cNvCxnSpPr>
            <a:cxnSpLocks noChangeShapeType="1"/>
            <a:stCxn id="115" idx="7"/>
            <a:endCxn id="116" idx="2"/>
          </p:cNvCxnSpPr>
          <p:nvPr/>
        </p:nvCxnSpPr>
        <p:spPr bwMode="auto">
          <a:xfrm rot="5400000" flipH="1" flipV="1">
            <a:off x="19972912" y="30768208"/>
            <a:ext cx="1608406" cy="2822853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103" name="Text Box 44"/>
          <p:cNvSpPr txBox="1">
            <a:spLocks noChangeArrowheads="1"/>
          </p:cNvSpPr>
          <p:nvPr/>
        </p:nvSpPr>
        <p:spPr bwMode="auto">
          <a:xfrm>
            <a:off x="20331154" y="32661315"/>
            <a:ext cx="451082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4400" dirty="0" err="1" smtClean="0"/>
              <a:t>A.add</a:t>
            </a:r>
            <a:r>
              <a:rPr lang="ja-JP" altLang="en-US" sz="4400" dirty="0" smtClean="0"/>
              <a:t>を</a:t>
            </a:r>
            <a:r>
              <a:rPr lang="en-US" altLang="ja-JP" sz="4400" dirty="0" smtClean="0"/>
              <a:t>B</a:t>
            </a:r>
            <a:r>
              <a:rPr lang="ja-JP" altLang="en-US" sz="4400" dirty="0" smtClean="0"/>
              <a:t>へ移動</a:t>
            </a:r>
            <a:endParaRPr lang="ja-JP" altLang="en-US" sz="4400" dirty="0"/>
          </a:p>
        </p:txBody>
      </p:sp>
      <p:sp>
        <p:nvSpPr>
          <p:cNvPr id="104" name="Text Box 46"/>
          <p:cNvSpPr txBox="1">
            <a:spLocks noChangeArrowheads="1"/>
          </p:cNvSpPr>
          <p:nvPr/>
        </p:nvSpPr>
        <p:spPr bwMode="auto">
          <a:xfrm>
            <a:off x="17830824" y="34590141"/>
            <a:ext cx="421484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4400" dirty="0" err="1" smtClean="0"/>
              <a:t>B.x</a:t>
            </a:r>
            <a:r>
              <a:rPr lang="en-US" altLang="ja-JP" sz="4400" dirty="0" smtClean="0"/>
              <a:t> </a:t>
            </a:r>
            <a:r>
              <a:rPr lang="ja-JP" altLang="en-US" sz="4400" dirty="0" smtClean="0"/>
              <a:t>を</a:t>
            </a:r>
            <a:endParaRPr lang="en-US" altLang="ja-JP" sz="4400" dirty="0" smtClean="0"/>
          </a:p>
          <a:p>
            <a:r>
              <a:rPr lang="ja-JP" altLang="en-US" sz="4400" dirty="0" smtClean="0"/>
              <a:t>自己カプセル化</a:t>
            </a:r>
            <a:endParaRPr lang="ja-JP" altLang="en-US" sz="4400" dirty="0"/>
          </a:p>
        </p:txBody>
      </p:sp>
      <p:cxnSp>
        <p:nvCxnSpPr>
          <p:cNvPr id="107" name="直線矢印コネクタ 106"/>
          <p:cNvCxnSpPr>
            <a:stCxn id="113" idx="5"/>
            <a:endCxn id="111" idx="2"/>
          </p:cNvCxnSpPr>
          <p:nvPr/>
        </p:nvCxnSpPr>
        <p:spPr>
          <a:xfrm rot="16200000" flipH="1">
            <a:off x="12757674" y="33231767"/>
            <a:ext cx="1608406" cy="3394357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 Box 46"/>
          <p:cNvSpPr txBox="1">
            <a:spLocks noChangeArrowheads="1"/>
          </p:cNvSpPr>
          <p:nvPr/>
        </p:nvSpPr>
        <p:spPr bwMode="auto">
          <a:xfrm>
            <a:off x="10874088" y="30446737"/>
            <a:ext cx="459928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4400" dirty="0" err="1" smtClean="0"/>
              <a:t>A.x</a:t>
            </a:r>
            <a:r>
              <a:rPr lang="en-US" altLang="ja-JP" sz="4400" dirty="0" smtClean="0"/>
              <a:t> </a:t>
            </a:r>
            <a:r>
              <a:rPr lang="ja-JP" altLang="en-US" sz="4400" dirty="0" smtClean="0"/>
              <a:t>の可視性を</a:t>
            </a:r>
            <a:endParaRPr lang="en-US" altLang="ja-JP" sz="4400" dirty="0" smtClean="0"/>
          </a:p>
          <a:p>
            <a:r>
              <a:rPr lang="en-US" altLang="ja-JP" sz="4400" dirty="0" smtClean="0"/>
              <a:t>public</a:t>
            </a:r>
            <a:r>
              <a:rPr lang="ja-JP" altLang="en-US" sz="4400" dirty="0" smtClean="0"/>
              <a:t>に変更</a:t>
            </a:r>
            <a:endParaRPr lang="ja-JP" altLang="en-US" sz="4400" dirty="0"/>
          </a:p>
        </p:txBody>
      </p:sp>
      <p:cxnSp>
        <p:nvCxnSpPr>
          <p:cNvPr id="109" name="AutoShape 15"/>
          <p:cNvCxnSpPr>
            <a:cxnSpLocks noChangeShapeType="1"/>
            <a:stCxn id="115" idx="6"/>
            <a:endCxn id="117" idx="2"/>
          </p:cNvCxnSpPr>
          <p:nvPr/>
        </p:nvCxnSpPr>
        <p:spPr bwMode="auto">
          <a:xfrm>
            <a:off x="19616774" y="33590009"/>
            <a:ext cx="4643470" cy="158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110" name="Text Box 46"/>
          <p:cNvSpPr txBox="1">
            <a:spLocks noChangeArrowheads="1"/>
          </p:cNvSpPr>
          <p:nvPr/>
        </p:nvSpPr>
        <p:spPr bwMode="auto">
          <a:xfrm>
            <a:off x="17830824" y="30661051"/>
            <a:ext cx="435771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4400" dirty="0" err="1" smtClean="0"/>
              <a:t>B.x</a:t>
            </a:r>
            <a:r>
              <a:rPr lang="en-US" altLang="ja-JP" sz="4400" dirty="0" smtClean="0"/>
              <a:t> </a:t>
            </a:r>
            <a:r>
              <a:rPr lang="ja-JP" altLang="en-US" sz="4400" dirty="0" smtClean="0"/>
              <a:t>の可視性を</a:t>
            </a:r>
            <a:endParaRPr lang="en-US" altLang="ja-JP" sz="4400" dirty="0" smtClean="0"/>
          </a:p>
          <a:p>
            <a:r>
              <a:rPr lang="en-US" altLang="ja-JP" sz="4400" dirty="0" smtClean="0"/>
              <a:t>public</a:t>
            </a:r>
            <a:r>
              <a:rPr lang="ja-JP" altLang="en-US" sz="4400" dirty="0" smtClean="0"/>
              <a:t>に変更</a:t>
            </a:r>
            <a:endParaRPr lang="ja-JP" altLang="en-US" sz="4400" dirty="0"/>
          </a:p>
        </p:txBody>
      </p:sp>
      <p:sp>
        <p:nvSpPr>
          <p:cNvPr id="111" name="Oval 5"/>
          <p:cNvSpPr>
            <a:spLocks noChangeArrowheads="1"/>
          </p:cNvSpPr>
          <p:nvPr/>
        </p:nvSpPr>
        <p:spPr bwMode="auto">
          <a:xfrm>
            <a:off x="15259056" y="34875893"/>
            <a:ext cx="1714512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4400" dirty="0"/>
              <a:t>S</a:t>
            </a:r>
            <a:r>
              <a:rPr lang="en-US" altLang="ja-JP" sz="4400" dirty="0" smtClean="0"/>
              <a:t>3</a:t>
            </a:r>
            <a:endParaRPr lang="ja-JP" altLang="en-US" sz="1300" dirty="0"/>
          </a:p>
        </p:txBody>
      </p:sp>
      <p:sp>
        <p:nvSpPr>
          <p:cNvPr id="112" name="Oval 5"/>
          <p:cNvSpPr>
            <a:spLocks noChangeArrowheads="1"/>
          </p:cNvSpPr>
          <p:nvPr/>
        </p:nvSpPr>
        <p:spPr bwMode="auto">
          <a:xfrm>
            <a:off x="22331418" y="34947331"/>
            <a:ext cx="1714512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1300" dirty="0"/>
          </a:p>
        </p:txBody>
      </p:sp>
      <p:sp>
        <p:nvSpPr>
          <p:cNvPr id="113" name="Oval 5"/>
          <p:cNvSpPr>
            <a:spLocks noChangeArrowheads="1"/>
          </p:cNvSpPr>
          <p:nvPr/>
        </p:nvSpPr>
        <p:spPr bwMode="auto">
          <a:xfrm>
            <a:off x="10401272" y="32661315"/>
            <a:ext cx="1714512" cy="171451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1300" dirty="0"/>
          </a:p>
        </p:txBody>
      </p:sp>
      <p:sp>
        <p:nvSpPr>
          <p:cNvPr id="114" name="Oval 5"/>
          <p:cNvSpPr>
            <a:spLocks noChangeArrowheads="1"/>
          </p:cNvSpPr>
          <p:nvPr/>
        </p:nvSpPr>
        <p:spPr bwMode="auto">
          <a:xfrm>
            <a:off x="15330494" y="30446737"/>
            <a:ext cx="1714512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1300" dirty="0"/>
          </a:p>
        </p:txBody>
      </p:sp>
      <p:sp>
        <p:nvSpPr>
          <p:cNvPr id="115" name="Oval 5"/>
          <p:cNvSpPr>
            <a:spLocks noChangeArrowheads="1"/>
          </p:cNvSpPr>
          <p:nvPr/>
        </p:nvSpPr>
        <p:spPr bwMode="auto">
          <a:xfrm>
            <a:off x="17902262" y="32732753"/>
            <a:ext cx="1714512" cy="171451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1300" dirty="0"/>
          </a:p>
        </p:txBody>
      </p:sp>
      <p:sp>
        <p:nvSpPr>
          <p:cNvPr id="116" name="Oval 5"/>
          <p:cNvSpPr>
            <a:spLocks noChangeArrowheads="1"/>
          </p:cNvSpPr>
          <p:nvPr/>
        </p:nvSpPr>
        <p:spPr bwMode="auto">
          <a:xfrm>
            <a:off x="22188542" y="30518175"/>
            <a:ext cx="1714512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1300" dirty="0"/>
          </a:p>
        </p:txBody>
      </p:sp>
      <p:sp>
        <p:nvSpPr>
          <p:cNvPr id="117" name="Oval 5"/>
          <p:cNvSpPr>
            <a:spLocks noChangeArrowheads="1"/>
          </p:cNvSpPr>
          <p:nvPr/>
        </p:nvSpPr>
        <p:spPr bwMode="auto">
          <a:xfrm>
            <a:off x="24260244" y="32732753"/>
            <a:ext cx="1714512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4400" dirty="0"/>
              <a:t>S</a:t>
            </a:r>
            <a:r>
              <a:rPr lang="en-US" altLang="ja-JP" sz="4400" dirty="0" smtClean="0"/>
              <a:t>2</a:t>
            </a:r>
          </a:p>
        </p:txBody>
      </p:sp>
      <p:sp>
        <p:nvSpPr>
          <p:cNvPr id="175" name="四角形吹き出し 174"/>
          <p:cNvSpPr/>
          <p:nvPr/>
        </p:nvSpPr>
        <p:spPr>
          <a:xfrm>
            <a:off x="900018" y="34733017"/>
            <a:ext cx="8072494" cy="1643074"/>
          </a:xfrm>
          <a:prstGeom prst="wedgeRectCallout">
            <a:avLst>
              <a:gd name="adj1" fmla="val 67097"/>
              <a:gd name="adj2" fmla="val -17002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 dirty="0" smtClean="0">
                <a:solidFill>
                  <a:schemeClr val="tx1"/>
                </a:solidFill>
              </a:rPr>
              <a:t>各辺に付属するラベルは</a:t>
            </a:r>
            <a:endParaRPr lang="en-US" altLang="ja-JP" sz="4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4400" dirty="0" smtClean="0">
                <a:solidFill>
                  <a:schemeClr val="tx1"/>
                </a:solidFill>
              </a:rPr>
              <a:t>ステップの内容を表している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15973436" y="23278517"/>
            <a:ext cx="39405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/>
              <a:t>ソースコード</a:t>
            </a:r>
            <a:r>
              <a:rPr lang="en-US" altLang="ja-JP" sz="4800" dirty="0" smtClean="0"/>
              <a:t>S2</a:t>
            </a:r>
            <a:endParaRPr kumimoji="1" lang="en-US" altLang="ja-JP" sz="4800" dirty="0" smtClean="0"/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21831352" y="23278517"/>
            <a:ext cx="39405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/>
              <a:t>ソースコード</a:t>
            </a:r>
            <a:r>
              <a:rPr lang="en-US" altLang="ja-JP" sz="4800" dirty="0" smtClean="0"/>
              <a:t>S3</a:t>
            </a:r>
            <a:endParaRPr kumimoji="1" lang="en-US" altLang="ja-JP" sz="4800" dirty="0" smtClean="0"/>
          </a:p>
        </p:txBody>
      </p:sp>
      <p:sp>
        <p:nvSpPr>
          <p:cNvPr id="180" name="テキスト ボックス 179"/>
          <p:cNvSpPr txBox="1"/>
          <p:nvPr/>
        </p:nvSpPr>
        <p:spPr>
          <a:xfrm>
            <a:off x="3186034" y="25711359"/>
            <a:ext cx="39405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/>
              <a:t>ソースコード</a:t>
            </a:r>
            <a:r>
              <a:rPr lang="en-US" altLang="ja-JP" sz="4800" dirty="0" smtClean="0"/>
              <a:t>S1</a:t>
            </a:r>
            <a:endParaRPr kumimoji="1" lang="en-US" altLang="ja-JP" sz="4800" dirty="0" smtClean="0"/>
          </a:p>
        </p:txBody>
      </p:sp>
      <p:sp>
        <p:nvSpPr>
          <p:cNvPr id="181" name="テキスト ボックス 180"/>
          <p:cNvSpPr txBox="1"/>
          <p:nvPr/>
        </p:nvSpPr>
        <p:spPr>
          <a:xfrm>
            <a:off x="42762" y="6014941"/>
            <a:ext cx="6503004" cy="1389934"/>
          </a:xfrm>
          <a:prstGeom prst="rect">
            <a:avLst/>
          </a:prstGeom>
          <a:solidFill>
            <a:srgbClr val="00B050"/>
          </a:solidFill>
        </p:spPr>
        <p:txBody>
          <a:bodyPr wrap="none" lIns="279212" tIns="139606" rIns="279212" bIns="139606" rtlCol="0">
            <a:spAutoFit/>
          </a:bodyPr>
          <a:lstStyle/>
          <a:p>
            <a:r>
              <a:rPr lang="ja-JP" altLang="en-US" sz="7200" dirty="0" smtClean="0">
                <a:solidFill>
                  <a:schemeClr val="bg1"/>
                </a:solidFill>
              </a:rPr>
              <a:t>リファクタリング</a:t>
            </a:r>
            <a:endParaRPr kumimoji="1" lang="ja-JP" altLang="en-US" sz="7200" dirty="0">
              <a:solidFill>
                <a:schemeClr val="bg1"/>
              </a:solidFill>
            </a:endParaRPr>
          </a:p>
        </p:txBody>
      </p:sp>
      <p:sp>
        <p:nvSpPr>
          <p:cNvPr id="55" name="Text Box 5"/>
          <p:cNvSpPr txBox="1">
            <a:spLocks noChangeArrowheads="1"/>
          </p:cNvSpPr>
          <p:nvPr/>
        </p:nvSpPr>
        <p:spPr bwMode="auto">
          <a:xfrm>
            <a:off x="1542960" y="7586577"/>
            <a:ext cx="1328746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ja-JP" altLang="en-US" sz="6000" b="0" dirty="0" smtClean="0">
                <a:latin typeface="+mn-ea"/>
              </a:rPr>
              <a:t>プログラムの外部的振る舞い</a:t>
            </a:r>
            <a:r>
              <a:rPr lang="ja-JP" altLang="en-US" sz="6000" b="0" dirty="0">
                <a:latin typeface="+mn-ea"/>
              </a:rPr>
              <a:t>を</a:t>
            </a:r>
            <a:r>
              <a:rPr lang="ja-JP" altLang="en-US" sz="6000" b="0" dirty="0" smtClean="0">
                <a:latin typeface="+mn-ea"/>
              </a:rPr>
              <a:t>変えずに</a:t>
            </a:r>
            <a:endParaRPr lang="en-US" altLang="ja-JP" sz="6000" b="0" dirty="0" smtClean="0">
              <a:latin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ja-JP" altLang="en-US" sz="6000" b="0" dirty="0" smtClean="0">
                <a:latin typeface="+mn-ea"/>
              </a:rPr>
              <a:t>プログラム</a:t>
            </a:r>
            <a:r>
              <a:rPr lang="ja-JP" altLang="en-US" sz="6000" b="0" dirty="0">
                <a:latin typeface="+mn-ea"/>
              </a:rPr>
              <a:t>内部の構造を改善する作業</a:t>
            </a:r>
            <a:endParaRPr lang="ja-JP" altLang="en-US" sz="6000" dirty="0">
              <a:latin typeface="+mn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73292" y="6086379"/>
            <a:ext cx="9415844" cy="6051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2" name="テキスト ボックス 61"/>
          <p:cNvSpPr txBox="1"/>
          <p:nvPr/>
        </p:nvSpPr>
        <p:spPr>
          <a:xfrm>
            <a:off x="17402196" y="12658675"/>
            <a:ext cx="9215502" cy="1020602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</p:spPr>
        <p:txBody>
          <a:bodyPr wrap="square" lIns="279212" tIns="139606" rIns="279212" bIns="139606" rtlCol="0">
            <a:spAutoFit/>
          </a:bodyPr>
          <a:lstStyle/>
          <a:p>
            <a:r>
              <a:rPr lang="en-US" altLang="ja-JP" sz="4800" dirty="0" smtClean="0"/>
              <a:t>Eclipse</a:t>
            </a:r>
            <a:r>
              <a:rPr lang="ja-JP" altLang="en-US" sz="4800" dirty="0" smtClean="0"/>
              <a:t>のリファクタリング支援機能</a:t>
            </a:r>
            <a:endParaRPr lang="en-US" altLang="ja-JP" sz="4800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543092" y="9658279"/>
            <a:ext cx="9929882" cy="1020602"/>
          </a:xfrm>
          <a:prstGeom prst="rect">
            <a:avLst/>
          </a:prstGeom>
          <a:solidFill>
            <a:schemeClr val="bg1">
              <a:alpha val="48000"/>
            </a:schemeClr>
          </a:solidFill>
          <a:ln w="76200">
            <a:solidFill>
              <a:srgbClr val="92D050"/>
            </a:solidFill>
          </a:ln>
        </p:spPr>
        <p:txBody>
          <a:bodyPr wrap="square" lIns="279212" tIns="139606" rIns="279212" bIns="139606" rtlCol="0">
            <a:spAutoFit/>
          </a:bodyPr>
          <a:lstStyle/>
          <a:p>
            <a:r>
              <a:rPr lang="ja-JP" altLang="en-US" sz="4800" dirty="0" smtClean="0"/>
              <a:t>保守コストを低下させることができる</a:t>
            </a:r>
            <a:endParaRPr lang="en-US" altLang="ja-JP" sz="4800" dirty="0"/>
          </a:p>
        </p:txBody>
      </p:sp>
      <p:grpSp>
        <p:nvGrpSpPr>
          <p:cNvPr id="72" name="グループ化 71"/>
          <p:cNvGrpSpPr/>
          <p:nvPr/>
        </p:nvGrpSpPr>
        <p:grpSpPr>
          <a:xfrm>
            <a:off x="1614398" y="11370927"/>
            <a:ext cx="11787271" cy="2787946"/>
            <a:chOff x="4371972" y="2286981"/>
            <a:chExt cx="4116190" cy="901153"/>
          </a:xfrm>
        </p:grpSpPr>
        <p:sp>
          <p:nvSpPr>
            <p:cNvPr id="74" name="テキスト ボックス 73"/>
            <p:cNvSpPr txBox="1"/>
            <p:nvPr/>
          </p:nvSpPr>
          <p:spPr>
            <a:xfrm>
              <a:off x="4371972" y="2621080"/>
              <a:ext cx="4116190" cy="567054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ja-JP" altLang="en-US" sz="5400" dirty="0" smtClean="0"/>
                <a:t> 手動で行うには困難な修正を支援</a:t>
              </a:r>
              <a:endParaRPr lang="en-US" altLang="ja-JP" sz="5400" dirty="0" smtClean="0"/>
            </a:p>
            <a:p>
              <a:pPr>
                <a:buFont typeface="Arial" pitchFamily="34" charset="0"/>
                <a:buChar char="•"/>
              </a:pPr>
              <a:r>
                <a:rPr lang="ja-JP" altLang="en-US" sz="5400" dirty="0" smtClean="0"/>
                <a:t> 典型的なリファクタリングの実行が可能</a:t>
              </a:r>
              <a:endParaRPr lang="en-US" altLang="ja-JP" sz="5400" dirty="0"/>
            </a:p>
          </p:txBody>
        </p:sp>
        <p:sp>
          <p:nvSpPr>
            <p:cNvPr id="75" name="正方形/長方形 74"/>
            <p:cNvSpPr/>
            <p:nvPr/>
          </p:nvSpPr>
          <p:spPr>
            <a:xfrm>
              <a:off x="4371972" y="2286981"/>
              <a:ext cx="2494660" cy="334099"/>
            </a:xfrm>
            <a:prstGeom prst="rect">
              <a:avLst/>
            </a:prstGeom>
            <a:solidFill>
              <a:srgbClr val="00B050"/>
            </a:solidFill>
            <a:ln w="762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4800" dirty="0" smtClean="0"/>
                <a:t>リファクタリング支援ツール</a:t>
              </a:r>
              <a:endParaRPr lang="ja-JP" altLang="en-US" sz="4800" dirty="0"/>
            </a:p>
          </p:txBody>
        </p:sp>
      </p:grpSp>
      <p:sp>
        <p:nvSpPr>
          <p:cNvPr id="98" name="正方形/長方形 97"/>
          <p:cNvSpPr/>
          <p:nvPr/>
        </p:nvSpPr>
        <p:spPr>
          <a:xfrm>
            <a:off x="6329306" y="36876157"/>
            <a:ext cx="16430740" cy="1500198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9" name="グループ化 78"/>
          <p:cNvGrpSpPr/>
          <p:nvPr/>
        </p:nvGrpSpPr>
        <p:grpSpPr>
          <a:xfrm>
            <a:off x="6729258" y="37229957"/>
            <a:ext cx="4243518" cy="646331"/>
            <a:chOff x="357190" y="34385863"/>
            <a:chExt cx="4243518" cy="646331"/>
          </a:xfrm>
        </p:grpSpPr>
        <p:cxnSp>
          <p:nvCxnSpPr>
            <p:cNvPr id="76" name="AutoShape 12"/>
            <p:cNvCxnSpPr>
              <a:cxnSpLocks noChangeShapeType="1"/>
            </p:cNvCxnSpPr>
            <p:nvPr/>
          </p:nvCxnSpPr>
          <p:spPr bwMode="auto">
            <a:xfrm>
              <a:off x="357190" y="34675004"/>
              <a:ext cx="1000132" cy="1660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sp>
          <p:nvSpPr>
            <p:cNvPr id="80" name="Text Box 46"/>
            <p:cNvSpPr txBox="1">
              <a:spLocks noChangeArrowheads="1"/>
            </p:cNvSpPr>
            <p:nvPr/>
          </p:nvSpPr>
          <p:spPr bwMode="auto">
            <a:xfrm>
              <a:off x="1500198" y="34385863"/>
              <a:ext cx="310051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ja-JP" altLang="en-US" sz="3600" dirty="0" smtClean="0"/>
                <a:t>修正の流れ</a:t>
              </a:r>
              <a:endParaRPr lang="ja-JP" altLang="en-US" sz="3600" dirty="0"/>
            </a:p>
          </p:txBody>
        </p:sp>
      </p:grpSp>
      <p:grpSp>
        <p:nvGrpSpPr>
          <p:cNvPr id="97" name="グループ化 96"/>
          <p:cNvGrpSpPr/>
          <p:nvPr/>
        </p:nvGrpSpPr>
        <p:grpSpPr>
          <a:xfrm>
            <a:off x="11329966" y="36992759"/>
            <a:ext cx="5572164" cy="1200329"/>
            <a:chOff x="357190" y="35385405"/>
            <a:chExt cx="5572164" cy="1200329"/>
          </a:xfrm>
        </p:grpSpPr>
        <p:sp>
          <p:nvSpPr>
            <p:cNvPr id="81" name="Oval 5"/>
            <p:cNvSpPr>
              <a:spLocks noChangeArrowheads="1"/>
            </p:cNvSpPr>
            <p:nvPr/>
          </p:nvSpPr>
          <p:spPr bwMode="auto">
            <a:xfrm>
              <a:off x="357190" y="35483116"/>
              <a:ext cx="857256" cy="89622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ja-JP" altLang="en-US" sz="1300" dirty="0"/>
            </a:p>
          </p:txBody>
        </p:sp>
        <p:sp>
          <p:nvSpPr>
            <p:cNvPr id="86" name="Text Box 46"/>
            <p:cNvSpPr txBox="1">
              <a:spLocks noChangeArrowheads="1"/>
            </p:cNvSpPr>
            <p:nvPr/>
          </p:nvSpPr>
          <p:spPr bwMode="auto">
            <a:xfrm>
              <a:off x="1500198" y="35385405"/>
              <a:ext cx="4429156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ja-JP" altLang="en-US" sz="3600" dirty="0" smtClean="0"/>
                <a:t>コンパイル可能な</a:t>
              </a:r>
              <a:endParaRPr lang="en-US" altLang="ja-JP" sz="3600" dirty="0" smtClean="0"/>
            </a:p>
            <a:p>
              <a:r>
                <a:rPr lang="ja-JP" altLang="en-US" sz="3600" dirty="0" smtClean="0"/>
                <a:t>ソースコード</a:t>
              </a:r>
              <a:endParaRPr lang="ja-JP" altLang="en-US" sz="3600" dirty="0"/>
            </a:p>
          </p:txBody>
        </p:sp>
      </p:grpSp>
      <p:sp>
        <p:nvSpPr>
          <p:cNvPr id="95" name="Oval 5"/>
          <p:cNvSpPr>
            <a:spLocks noChangeArrowheads="1"/>
          </p:cNvSpPr>
          <p:nvPr/>
        </p:nvSpPr>
        <p:spPr bwMode="auto">
          <a:xfrm>
            <a:off x="17116444" y="37090470"/>
            <a:ext cx="857256" cy="89622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1300" dirty="0"/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18259452" y="36947594"/>
            <a:ext cx="47149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ja-JP" altLang="en-US" sz="3600" dirty="0" smtClean="0"/>
              <a:t>コンパイルエラーを</a:t>
            </a:r>
            <a:endParaRPr lang="en-US" altLang="ja-JP" sz="3600" dirty="0" smtClean="0"/>
          </a:p>
          <a:p>
            <a:r>
              <a:rPr lang="ja-JP" altLang="en-US" sz="3600" dirty="0" smtClean="0"/>
              <a:t>含むソースコード</a:t>
            </a:r>
            <a:endParaRPr lang="ja-JP" altLang="en-US" sz="3600" dirty="0"/>
          </a:p>
        </p:txBody>
      </p:sp>
      <p:sp>
        <p:nvSpPr>
          <p:cNvPr id="106" name="正方形/長方形 105"/>
          <p:cNvSpPr/>
          <p:nvPr/>
        </p:nvSpPr>
        <p:spPr>
          <a:xfrm>
            <a:off x="328514" y="30018109"/>
            <a:ext cx="10215634" cy="2000264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 dirty="0" smtClean="0">
                <a:solidFill>
                  <a:sysClr val="windowText" lastClr="000000"/>
                </a:solidFill>
              </a:rPr>
              <a:t>ソースコードを頂点、修正手順を構成する</a:t>
            </a:r>
            <a:endParaRPr lang="en-US" altLang="ja-JP" sz="44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4400" dirty="0" smtClean="0">
                <a:solidFill>
                  <a:sysClr val="windowText" lastClr="000000"/>
                </a:solidFill>
              </a:rPr>
              <a:t>各ステップを有効辺とする木構造で表す　</a:t>
            </a:r>
            <a:endParaRPr lang="ja-JP" altLang="en-US" sz="4400" dirty="0">
              <a:solidFill>
                <a:sysClr val="windowText" lastClr="000000"/>
              </a:solidFill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614530" y="38442145"/>
            <a:ext cx="240405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謝辞　本研究は一部，日本学術振興会科学研究費補助金基盤研究（</a:t>
            </a:r>
            <a:r>
              <a:rPr lang="en-US" altLang="ja-JP" sz="3200" dirty="0" smtClean="0"/>
              <a:t>A</a:t>
            </a:r>
            <a:r>
              <a:rPr lang="ja-JP" altLang="en-US" sz="3200" dirty="0" smtClean="0"/>
              <a:t>）（課題番号</a:t>
            </a:r>
            <a:r>
              <a:rPr lang="en-US" altLang="ja-JP" sz="3200" dirty="0" smtClean="0"/>
              <a:t>:21240002</a:t>
            </a:r>
            <a:r>
              <a:rPr lang="ja-JP" altLang="en-US" sz="3200" dirty="0" smtClean="0"/>
              <a:t>），</a:t>
            </a:r>
            <a:endParaRPr lang="en-US" altLang="ja-JP" sz="3200" dirty="0" smtClean="0"/>
          </a:p>
          <a:p>
            <a:r>
              <a:rPr lang="ja-JP" altLang="en-US" sz="3200" dirty="0" smtClean="0"/>
              <a:t>文部科学省科学研究費補助金若手研究（</a:t>
            </a:r>
            <a:r>
              <a:rPr lang="en-US" altLang="ja-JP" sz="3200" dirty="0" smtClean="0"/>
              <a:t>B</a:t>
            </a:r>
            <a:r>
              <a:rPr lang="ja-JP" altLang="en-US" sz="3200" dirty="0" smtClean="0"/>
              <a:t>）（課題番号</a:t>
            </a:r>
            <a:r>
              <a:rPr lang="en-US" altLang="ja-JP" sz="3200" dirty="0" smtClean="0"/>
              <a:t>:20700024</a:t>
            </a:r>
            <a:r>
              <a:rPr lang="ja-JP" altLang="en-US" sz="3200" dirty="0" smtClean="0"/>
              <a:t>），日本学術振興会特別研究員奨励費（課題番号</a:t>
            </a:r>
            <a:r>
              <a:rPr lang="en-US" altLang="ja-JP" sz="3200" dirty="0" smtClean="0"/>
              <a:t>:20</a:t>
            </a:r>
            <a:r>
              <a:rPr lang="ja-JP" altLang="en-US" sz="3200" dirty="0" smtClean="0"/>
              <a:t>・</a:t>
            </a:r>
            <a:r>
              <a:rPr lang="en-US" altLang="ja-JP" sz="3200" dirty="0" smtClean="0"/>
              <a:t>1964</a:t>
            </a:r>
            <a:r>
              <a:rPr lang="ja-JP" altLang="en-US" sz="3200" dirty="0" smtClean="0"/>
              <a:t>）の助成を得た</a:t>
            </a:r>
            <a:endParaRPr kumimoji="1" lang="ja-JP" altLang="en-US" sz="3200" dirty="0"/>
          </a:p>
        </p:txBody>
      </p:sp>
      <p:sp>
        <p:nvSpPr>
          <p:cNvPr id="121" name="四角形吹き出し 120"/>
          <p:cNvSpPr/>
          <p:nvPr/>
        </p:nvSpPr>
        <p:spPr>
          <a:xfrm>
            <a:off x="14401800" y="10464567"/>
            <a:ext cx="3929090" cy="1643074"/>
          </a:xfrm>
          <a:prstGeom prst="wedgeRectCallout">
            <a:avLst>
              <a:gd name="adj1" fmla="val 53418"/>
              <a:gd name="adj2" fmla="val -112405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 dirty="0" smtClean="0">
                <a:solidFill>
                  <a:schemeClr val="tx1"/>
                </a:solidFill>
              </a:rPr>
              <a:t>典型的な</a:t>
            </a:r>
            <a:endParaRPr lang="en-US" altLang="ja-JP" sz="4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リファクタリング</a:t>
            </a:r>
            <a:endParaRPr kumimoji="1" lang="en-US" altLang="ja-JP" sz="4400" dirty="0" smtClean="0">
              <a:solidFill>
                <a:schemeClr val="tx1"/>
              </a:solidFill>
            </a:endParaRP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5543488" y="22568087"/>
            <a:ext cx="4315605" cy="92333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5400" dirty="0" smtClean="0"/>
              <a:t>メソッドの移動</a:t>
            </a:r>
            <a:endParaRPr kumimoji="1" lang="ja-JP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323</Words>
  <Application>Microsoft Office PowerPoint</Application>
  <PresentationFormat>ユーザー設定</PresentationFormat>
  <Paragraphs>86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</dc:title>
  <dc:creator>r-fukusm</dc:creator>
  <cp:lastModifiedBy>r-fukusm</cp:lastModifiedBy>
  <cp:revision>143</cp:revision>
  <dcterms:created xsi:type="dcterms:W3CDTF">2009-08-29T01:39:46Z</dcterms:created>
  <dcterms:modified xsi:type="dcterms:W3CDTF">2009-09-04T07:00:11Z</dcterms:modified>
</cp:coreProperties>
</file>