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1" r:id="rId3"/>
    <p:sldId id="281" r:id="rId4"/>
    <p:sldId id="312" r:id="rId5"/>
    <p:sldId id="279" r:id="rId6"/>
    <p:sldId id="325" r:id="rId7"/>
    <p:sldId id="327" r:id="rId8"/>
    <p:sldId id="313" r:id="rId9"/>
    <p:sldId id="314" r:id="rId10"/>
    <p:sldId id="309" r:id="rId11"/>
    <p:sldId id="315" r:id="rId12"/>
    <p:sldId id="310" r:id="rId13"/>
    <p:sldId id="328" r:id="rId14"/>
    <p:sldId id="317" r:id="rId15"/>
    <p:sldId id="320" r:id="rId16"/>
    <p:sldId id="324" r:id="rId17"/>
    <p:sldId id="319" r:id="rId18"/>
    <p:sldId id="316" r:id="rId19"/>
    <p:sldId id="322" r:id="rId20"/>
    <p:sldId id="323" r:id="rId21"/>
    <p:sldId id="321" r:id="rId2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0C0C0"/>
    <a:srgbClr val="000099"/>
    <a:srgbClr val="DDDDDD"/>
    <a:srgbClr val="003399"/>
    <a:srgbClr val="000066"/>
    <a:srgbClr val="3366CC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34" autoAdjust="0"/>
    <p:restoredTop sz="94660" autoAdjust="0"/>
  </p:normalViewPr>
  <p:slideViewPr>
    <p:cSldViewPr>
      <p:cViewPr varScale="1">
        <p:scale>
          <a:sx n="52" d="100"/>
          <a:sy n="52" d="100"/>
        </p:scale>
        <p:origin x="-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E94FB-DB08-43AC-B975-43DADB102D67}" type="datetimeFigureOut">
              <a:rPr kumimoji="1" lang="ja-JP" altLang="en-US" smtClean="0"/>
              <a:pPr/>
              <a:t>2009/11/6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D45BB-4F53-4E25-914E-20926D8BE53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4C70D9-94BA-4D65-ADB9-908CEF715F4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07522-9A06-466B-AB23-764678503D0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endParaRPr lang="en-US" altLang="ja-JP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FBDFD3C2-C36F-4F03-823C-C6B8817BDC15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F4B643-1326-4E8B-BCE4-7D92C109955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CF37C-77ED-41EF-9AE2-7FB6DF875DC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9AECC-CF0C-4EE6-900C-39C67F6C432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A6CC36-048A-4648-A620-3E218E14D84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2B925-4ABE-462F-AEC7-31B44CE1E25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F0DB2-A415-4123-B229-199BA3F3E68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004DB-CA11-4DEE-8494-F93C976C5BCA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46FC7-42B5-48C4-893F-1B7FF61B57E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5042C-A7A8-4903-B485-DD711A80186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73697-50C4-444B-85CC-2D81F0CCDFB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ja-JP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en-US" altLang="ja-JP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E833EA1-B9D6-4D14-B233-877D92F0195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300663" cy="1943100"/>
          </a:xfrm>
        </p:spPr>
        <p:txBody>
          <a:bodyPr/>
          <a:lstStyle/>
          <a:p>
            <a:r>
              <a:rPr lang="ja-JP" altLang="en-US" sz="3200" dirty="0" smtClean="0"/>
              <a:t>ソースコードの類似性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ワークショップ開催報告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en-US" altLang="ja-JP" sz="1600" dirty="0" smtClean="0"/>
              <a:t>Japanese Workshop on Source Code Similarity 2009</a:t>
            </a:r>
            <a:endParaRPr lang="en-US" altLang="ja-JP" sz="32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06821"/>
            <a:ext cx="5588000" cy="1008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 sz="2400" dirty="0" smtClean="0"/>
              <a:t>石尾 隆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（大阪大学）</a:t>
            </a:r>
            <a:endParaRPr lang="en-US" altLang="ja-JP" sz="2400" dirty="0" smtClean="0"/>
          </a:p>
          <a:p>
            <a:pPr>
              <a:lnSpc>
                <a:spcPct val="90000"/>
              </a:lnSpc>
            </a:pPr>
            <a:r>
              <a:rPr lang="ja-JP" altLang="en-US" sz="2400" dirty="0" smtClean="0"/>
              <a:t>山本 哲男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（立命館大学）</a:t>
            </a:r>
            <a:endParaRPr lang="en-US" altLang="ja-JP" sz="2400" dirty="0" smtClean="0"/>
          </a:p>
          <a:p>
            <a:pPr>
              <a:lnSpc>
                <a:spcPct val="90000"/>
              </a:lnSpc>
            </a:pPr>
            <a:r>
              <a:rPr lang="ja-JP" altLang="en-US" sz="2400" dirty="0" smtClean="0"/>
              <a:t>佐々木 裕介</a:t>
            </a:r>
            <a:r>
              <a:rPr lang="en-US" altLang="ja-JP" sz="2400" dirty="0" smtClean="0"/>
              <a:t>	</a:t>
            </a:r>
            <a:r>
              <a:rPr lang="ja-JP" altLang="en-US" sz="2400" dirty="0" smtClean="0"/>
              <a:t>（大阪大学）</a:t>
            </a:r>
            <a:endParaRPr lang="en-US" altLang="ja-JP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47929" y="6429396"/>
            <a:ext cx="3424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第</a:t>
            </a:r>
            <a:r>
              <a:rPr lang="en-US" altLang="ja-JP" sz="1600" dirty="0" smtClean="0"/>
              <a:t>166</a:t>
            </a:r>
            <a:r>
              <a:rPr lang="ja-JP" altLang="en-US" sz="1600" dirty="0" smtClean="0"/>
              <a:t>回 ソフトウェア工学研究報告会</a:t>
            </a:r>
            <a:endParaRPr kumimoji="1" lang="ja-JP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類似したコードへの「対策」を</a:t>
            </a:r>
            <a:r>
              <a:rPr lang="ja-JP" altLang="en-US" dirty="0" smtClean="0"/>
              <a:t>回答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/>
              <a:t>例：パッケージが違うだけの</a:t>
            </a:r>
            <a:r>
              <a:rPr lang="en-US" altLang="ja-JP" dirty="0" smtClean="0"/>
              <a:t>100</a:t>
            </a:r>
            <a:r>
              <a:rPr lang="ja-JP" altLang="en-US" dirty="0" smtClean="0"/>
              <a:t>行のクラスの組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a) </a:t>
            </a:r>
            <a:r>
              <a:rPr lang="ja-JP" altLang="en-US" dirty="0" smtClean="0"/>
              <a:t>一方だけ登録．他方は捨てる．</a:t>
            </a:r>
          </a:p>
          <a:p>
            <a:pPr lvl="1">
              <a:buNone/>
            </a:pPr>
            <a:r>
              <a:rPr lang="en-US" altLang="ja-JP" dirty="0" smtClean="0"/>
              <a:t>b) </a:t>
            </a:r>
            <a:r>
              <a:rPr lang="ja-JP" altLang="en-US" dirty="0" smtClean="0"/>
              <a:t>共通部品</a:t>
            </a:r>
            <a:r>
              <a:rPr lang="en-US" altLang="ja-JP" dirty="0" smtClean="0"/>
              <a:t>1</a:t>
            </a:r>
            <a:r>
              <a:rPr lang="ja-JP" altLang="en-US" dirty="0" err="1" smtClean="0"/>
              <a:t>つを</a:t>
            </a:r>
            <a:r>
              <a:rPr lang="ja-JP" altLang="en-US" dirty="0" smtClean="0"/>
              <a:t>作成して差分情報と合わせて登録．</a:t>
            </a:r>
          </a:p>
          <a:p>
            <a:pPr lvl="1">
              <a:buNone/>
            </a:pPr>
            <a:r>
              <a:rPr lang="en-US" altLang="ja-JP" dirty="0" smtClean="0"/>
              <a:t>c) </a:t>
            </a:r>
            <a:r>
              <a:rPr lang="ja-JP" altLang="en-US" dirty="0" smtClean="0"/>
              <a:t>関連した部品という記録を付けて２部品を登録．</a:t>
            </a:r>
          </a:p>
          <a:p>
            <a:pPr lvl="1">
              <a:buNone/>
            </a:pPr>
            <a:r>
              <a:rPr lang="en-US" altLang="ja-JP" dirty="0" smtClean="0"/>
              <a:t>d) </a:t>
            </a:r>
            <a:r>
              <a:rPr lang="ja-JP" altLang="en-US" dirty="0" smtClean="0"/>
              <a:t>特に関連性は付与せず，個別の部品として登録．</a:t>
            </a:r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様々なコードの組に対して，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kumimoji="1" lang="ja-JP" altLang="en-US" dirty="0" smtClean="0"/>
              <a:t>同様に選択肢</a:t>
            </a:r>
            <a:r>
              <a:rPr lang="en-US" altLang="ja-JP" dirty="0" smtClean="0"/>
              <a:t> a)</a:t>
            </a:r>
            <a:r>
              <a:rPr lang="ja-JP" altLang="en-US" dirty="0" smtClean="0"/>
              <a:t>～</a:t>
            </a:r>
            <a:r>
              <a:rPr lang="en-US" altLang="ja-JP" dirty="0" smtClean="0"/>
              <a:t>d)</a:t>
            </a:r>
            <a:r>
              <a:rPr lang="ja-JP" altLang="en-US" dirty="0" smtClean="0"/>
              <a:t> からの選択方式で回答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似ているソースコードの抽出方法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5000"/>
              </a:lnSpc>
            </a:pPr>
            <a:r>
              <a:rPr lang="en-US" altLang="ja-JP" sz="2800" dirty="0" smtClean="0"/>
              <a:t>2</a:t>
            </a:r>
            <a:r>
              <a:rPr lang="ja-JP" altLang="en-US" sz="2800" dirty="0" err="1" smtClean="0"/>
              <a:t>つ</a:t>
            </a:r>
            <a:r>
              <a:rPr kumimoji="1" lang="ja-JP" altLang="en-US" sz="2800" dirty="0" err="1" smtClean="0"/>
              <a:t>の</a:t>
            </a:r>
            <a:r>
              <a:rPr kumimoji="1" lang="ja-JP" altLang="en-US" sz="2800" dirty="0" smtClean="0"/>
              <a:t>ソースファイルの類似度 </a:t>
            </a:r>
            <a:r>
              <a:rPr kumimoji="1" lang="en-US" altLang="ja-JP" sz="2800" dirty="0" smtClean="0"/>
              <a:t>x%</a:t>
            </a:r>
            <a:r>
              <a:rPr kumimoji="1" lang="ja-JP" altLang="en-US" sz="2800" dirty="0" smtClean="0"/>
              <a:t> 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閾値</a:t>
            </a:r>
            <a:r>
              <a:rPr lang="en-US" altLang="ja-JP" sz="2800" dirty="0" smtClean="0"/>
              <a:t>: 80</a:t>
            </a:r>
            <a:r>
              <a:rPr lang="ja-JP" altLang="en-US" sz="2800" dirty="0" smtClean="0"/>
              <a:t>～</a:t>
            </a:r>
            <a:r>
              <a:rPr lang="en-US" altLang="ja-JP" sz="2800" dirty="0" smtClean="0"/>
              <a:t>90%)</a:t>
            </a:r>
            <a:endParaRPr kumimoji="1" lang="en-US" altLang="ja-JP" sz="2800" dirty="0" smtClean="0"/>
          </a:p>
          <a:p>
            <a:pPr lvl="1">
              <a:lnSpc>
                <a:spcPct val="105000"/>
              </a:lnSpc>
            </a:pPr>
            <a:r>
              <a:rPr kumimoji="1" lang="ja-JP" altLang="en-US" sz="2400" dirty="0" smtClean="0"/>
              <a:t>クラス名に共通の単語</a:t>
            </a:r>
            <a:r>
              <a:rPr lang="ja-JP" altLang="en-US" sz="2400" dirty="0" smtClean="0"/>
              <a:t>が含まれている．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</a:pPr>
            <a:r>
              <a:rPr kumimoji="1" lang="ja-JP" altLang="en-US" sz="2400" dirty="0" smtClean="0"/>
              <a:t>同じ名前</a:t>
            </a:r>
            <a:r>
              <a:rPr lang="ja-JP" altLang="en-US" sz="2400" dirty="0" smtClean="0"/>
              <a:t>の</a:t>
            </a:r>
            <a:r>
              <a:rPr kumimoji="1" lang="ja-JP" altLang="en-US" sz="2400" dirty="0" smtClean="0"/>
              <a:t>クラスを継承している</a:t>
            </a:r>
            <a:r>
              <a:rPr lang="ja-JP" altLang="en-US" sz="2400" dirty="0" smtClean="0"/>
              <a:t>（パッケージ名は無視） </a:t>
            </a:r>
            <a:r>
              <a:rPr kumimoji="1" lang="ja-JP" altLang="en-US" sz="2400" dirty="0" smtClean="0"/>
              <a:t>．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</a:pPr>
            <a:r>
              <a:rPr kumimoji="1" lang="ja-JP" altLang="en-US" sz="2400" dirty="0" smtClean="0"/>
              <a:t>一方の</a:t>
            </a:r>
            <a:r>
              <a:rPr kumimoji="1" lang="en-US" altLang="ja-JP" sz="2400" dirty="0" smtClean="0"/>
              <a:t>non-private</a:t>
            </a:r>
            <a:r>
              <a:rPr kumimoji="1" lang="ja-JP" altLang="en-US" sz="2400" dirty="0" smtClean="0"/>
              <a:t>メソッドの </a:t>
            </a:r>
            <a:r>
              <a:rPr kumimoji="1" lang="en-US" altLang="ja-JP" sz="2400" dirty="0" smtClean="0"/>
              <a:t>x%</a:t>
            </a:r>
            <a:r>
              <a:rPr lang="ja-JP" altLang="en-US" sz="2400" dirty="0" smtClean="0"/>
              <a:t>以上</a:t>
            </a:r>
            <a:r>
              <a:rPr kumimoji="1" lang="ja-JP" altLang="en-US" sz="2400" dirty="0" smtClean="0"/>
              <a:t>が，他方にも</a:t>
            </a:r>
            <a:r>
              <a:rPr kumimoji="1" lang="en-US" altLang="ja-JP" sz="2400" dirty="0" smtClean="0"/>
              <a:t>non-private </a:t>
            </a:r>
            <a:r>
              <a:rPr kumimoji="1" lang="ja-JP" altLang="en-US" sz="2400" dirty="0" smtClean="0"/>
              <a:t>メソッドとして含まれている．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</a:pPr>
            <a:r>
              <a:rPr kumimoji="1" lang="ja-JP" altLang="en-US" sz="2400" dirty="0" smtClean="0"/>
              <a:t>一方の</a:t>
            </a:r>
            <a:r>
              <a:rPr kumimoji="1" lang="en-US" altLang="ja-JP" sz="2400" dirty="0" smtClean="0"/>
              <a:t>non-private</a:t>
            </a:r>
            <a:r>
              <a:rPr kumimoji="1" lang="ja-JP" altLang="en-US" sz="2400" dirty="0" smtClean="0"/>
              <a:t>フィールドの</a:t>
            </a:r>
            <a:r>
              <a:rPr kumimoji="1" lang="en-US" altLang="ja-JP" sz="2400" dirty="0" smtClean="0"/>
              <a:t>x%</a:t>
            </a:r>
            <a:r>
              <a:rPr kumimoji="1" lang="ja-JP" altLang="en-US" sz="2400" dirty="0" smtClean="0"/>
              <a:t>以上が，他方の</a:t>
            </a:r>
            <a:r>
              <a:rPr kumimoji="1" lang="en-US" altLang="ja-JP" sz="2400" dirty="0" smtClean="0"/>
              <a:t>non-private </a:t>
            </a:r>
            <a:r>
              <a:rPr kumimoji="1" lang="ja-JP" altLang="en-US" sz="2400" dirty="0" smtClean="0"/>
              <a:t>フィールドとして含まれている．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</a:pPr>
            <a:r>
              <a:rPr lang="ja-JP" altLang="en-US" sz="2400" dirty="0" smtClean="0"/>
              <a:t>ソースコードの</a:t>
            </a:r>
            <a:r>
              <a:rPr kumimoji="1" lang="ja-JP" altLang="en-US" sz="2400" dirty="0" smtClean="0"/>
              <a:t>トークン数の比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  <a:buNone/>
            </a:pPr>
            <a:r>
              <a:rPr lang="en-US" altLang="ja-JP" sz="2400" dirty="0" smtClean="0"/>
              <a:t>	</a:t>
            </a:r>
            <a:r>
              <a:rPr lang="ja-JP" altLang="en-US" sz="2400" dirty="0" smtClean="0"/>
              <a:t>（</a:t>
            </a:r>
            <a:r>
              <a:rPr kumimoji="1" lang="ja-JP" altLang="en-US" sz="2400" dirty="0" smtClean="0"/>
              <a:t>短いほうの長さ </a:t>
            </a:r>
            <a:r>
              <a:rPr kumimoji="1" lang="en-US" altLang="ja-JP" sz="2400" dirty="0" smtClean="0"/>
              <a:t>÷</a:t>
            </a:r>
            <a:r>
              <a:rPr kumimoji="1" lang="ja-JP" altLang="en-US" sz="2400" dirty="0" smtClean="0"/>
              <a:t> 長いほうの長さ）</a:t>
            </a:r>
            <a:r>
              <a:rPr lang="ja-JP" altLang="en-US" sz="2400" dirty="0" smtClean="0"/>
              <a:t>が</a:t>
            </a:r>
            <a:r>
              <a:rPr kumimoji="1" lang="ja-JP" altLang="en-US" sz="2400" dirty="0" smtClean="0"/>
              <a:t> </a:t>
            </a:r>
            <a:r>
              <a:rPr kumimoji="1" lang="en-US" altLang="ja-JP" sz="2400" dirty="0" smtClean="0"/>
              <a:t>x%</a:t>
            </a:r>
            <a:r>
              <a:rPr kumimoji="1" lang="ja-JP" altLang="en-US" sz="2400" dirty="0" smtClean="0"/>
              <a:t>以上．</a:t>
            </a:r>
            <a:endParaRPr kumimoji="1" lang="en-US" altLang="ja-JP" sz="2400" dirty="0" smtClean="0"/>
          </a:p>
          <a:p>
            <a:pPr lvl="1">
              <a:lnSpc>
                <a:spcPct val="105000"/>
              </a:lnSpc>
            </a:pPr>
            <a:r>
              <a:rPr lang="ja-JP" altLang="en-US" sz="2400" dirty="0" smtClean="0"/>
              <a:t>ソースコードのトークンの種類数の比が </a:t>
            </a:r>
            <a:r>
              <a:rPr lang="en-US" altLang="ja-JP" sz="2400" dirty="0" smtClean="0"/>
              <a:t>x%</a:t>
            </a:r>
            <a:r>
              <a:rPr lang="ja-JP" altLang="en-US" sz="2400" dirty="0" smtClean="0"/>
              <a:t>以上．</a:t>
            </a:r>
            <a:endParaRPr lang="en-US" altLang="ja-JP" sz="2400" dirty="0" smtClean="0"/>
          </a:p>
          <a:p>
            <a:pPr lvl="1">
              <a:lnSpc>
                <a:spcPct val="105000"/>
              </a:lnSpc>
              <a:buNone/>
            </a:pPr>
            <a:r>
              <a:rPr lang="en-US" altLang="ja-JP" sz="2400" dirty="0" smtClean="0"/>
              <a:t>	…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グループ単位での活動による進行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18</a:t>
            </a:r>
            <a:r>
              <a:rPr lang="ja-JP" altLang="en-US" sz="2800" dirty="0" smtClean="0"/>
              <a:t>人の参加者を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グループに分配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教員</a:t>
            </a:r>
            <a:r>
              <a:rPr lang="en-US" altLang="ja-JP" sz="2400" dirty="0" smtClean="0"/>
              <a:t>10</a:t>
            </a:r>
            <a:r>
              <a:rPr lang="ja-JP" altLang="en-US" sz="2400" dirty="0" err="1" smtClean="0"/>
              <a:t>，</a:t>
            </a:r>
            <a:r>
              <a:rPr lang="ja-JP" altLang="en-US" sz="2400" dirty="0" smtClean="0"/>
              <a:t>学生</a:t>
            </a:r>
            <a:r>
              <a:rPr lang="en-US" altLang="ja-JP" sz="2400" dirty="0" smtClean="0"/>
              <a:t>7</a:t>
            </a:r>
            <a:r>
              <a:rPr lang="ja-JP" altLang="en-US" sz="2400" dirty="0" err="1" smtClean="0"/>
              <a:t>，</a:t>
            </a:r>
            <a:r>
              <a:rPr lang="ja-JP" altLang="en-US" sz="2400" dirty="0" smtClean="0"/>
              <a:t>企業</a:t>
            </a:r>
            <a:r>
              <a:rPr lang="en-US" altLang="ja-JP" sz="2400" dirty="0" smtClean="0"/>
              <a:t>1</a:t>
            </a:r>
          </a:p>
          <a:p>
            <a:pPr lvl="1"/>
            <a:r>
              <a:rPr lang="ja-JP" altLang="en-US" sz="2400" dirty="0" smtClean="0"/>
              <a:t>各学生に対し，事前アンケートの回答が近い別組織の学生および教員が同一グループになるように配置．</a:t>
            </a:r>
            <a:endParaRPr lang="en-US" altLang="ja-JP" sz="2400" dirty="0" smtClean="0"/>
          </a:p>
          <a:p>
            <a:pPr lvl="1"/>
            <a:endParaRPr kumimoji="1" lang="en-US" altLang="ja-JP" sz="1050" dirty="0" smtClean="0"/>
          </a:p>
          <a:p>
            <a:r>
              <a:rPr lang="en-US" altLang="ja-JP" sz="2800" dirty="0" smtClean="0"/>
              <a:t>24</a:t>
            </a:r>
            <a:r>
              <a:rPr lang="ja-JP" altLang="en-US" sz="2800" dirty="0" smtClean="0"/>
              <a:t>組のソースコードを</a:t>
            </a:r>
            <a:endParaRPr lang="en-US" altLang="ja-JP" sz="2800" dirty="0" smtClean="0"/>
          </a:p>
          <a:p>
            <a:pPr>
              <a:buNone/>
            </a:pPr>
            <a:r>
              <a:rPr lang="en-US" altLang="ja-JP" sz="2800" dirty="0" smtClean="0"/>
              <a:t>	6</a:t>
            </a:r>
            <a:r>
              <a:rPr lang="ja-JP" altLang="en-US" sz="2800" dirty="0" smtClean="0"/>
              <a:t>組ずつ読んでいく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グループ単位で読む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個人単位で回答を記録．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グループ内で意見交換．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個人単位で再回答．</a:t>
            </a:r>
            <a:endParaRPr lang="en-US" altLang="ja-JP" sz="2400" dirty="0" smtClean="0"/>
          </a:p>
          <a:p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12</a:t>
            </a:fld>
            <a:endParaRPr lang="en-US" altLang="ja-JP"/>
          </a:p>
        </p:txBody>
      </p:sp>
      <p:graphicFrame>
        <p:nvGraphicFramePr>
          <p:cNvPr id="7" name="コンテンツ プレースホルダ 4"/>
          <p:cNvGraphicFramePr>
            <a:graphicFrameLocks/>
          </p:cNvGraphicFramePr>
          <p:nvPr/>
        </p:nvGraphicFramePr>
        <p:xfrm>
          <a:off x="4929189" y="3255507"/>
          <a:ext cx="4071967" cy="3316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500"/>
                <a:gridCol w="1036501"/>
                <a:gridCol w="998833"/>
                <a:gridCol w="1000133"/>
              </a:tblGrid>
              <a:tr h="6633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Group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Group 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Group </a:t>
                      </a:r>
                    </a:p>
                    <a:p>
                      <a:pPr algn="ctr"/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Group D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6335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ソース</a:t>
                      </a:r>
                      <a:r>
                        <a:rPr kumimoji="1" lang="en-US" altLang="ja-JP" dirty="0" smtClean="0"/>
                        <a:t>Q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参加者への配布物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ソースコードの差分情報を印刷した紙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X-</a:t>
            </a:r>
            <a:r>
              <a:rPr lang="en-US" altLang="ja-JP" dirty="0" err="1" smtClean="0"/>
              <a:t>WinMerge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というツールを使用して作成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A4</a:t>
            </a:r>
            <a:r>
              <a:rPr lang="ja-JP" altLang="en-US" dirty="0" smtClean="0"/>
              <a:t>横で</a:t>
            </a:r>
            <a:r>
              <a:rPr lang="en-US" altLang="ja-JP" dirty="0" smtClean="0"/>
              <a:t>1</a:t>
            </a:r>
            <a:r>
              <a:rPr lang="ja-JP" altLang="en-US" dirty="0" smtClean="0"/>
              <a:t>組あたり</a:t>
            </a:r>
            <a:r>
              <a:rPr lang="en-US" altLang="ja-JP" dirty="0" smtClean="0"/>
              <a:t>1</a:t>
            </a:r>
            <a:r>
              <a:rPr lang="ja-JP" altLang="en-US" dirty="0" smtClean="0"/>
              <a:t>～</a:t>
            </a:r>
            <a:r>
              <a:rPr lang="en-US" altLang="ja-JP" dirty="0" smtClean="0"/>
              <a:t>11</a:t>
            </a:r>
            <a:r>
              <a:rPr lang="ja-JP" altLang="en-US" dirty="0" smtClean="0"/>
              <a:t>ページ，合計</a:t>
            </a:r>
            <a:r>
              <a:rPr lang="en-US" altLang="ja-JP" dirty="0" smtClean="0"/>
              <a:t>82</a:t>
            </a:r>
            <a:r>
              <a:rPr lang="ja-JP" altLang="en-US" dirty="0" smtClean="0"/>
              <a:t>ページ</a:t>
            </a:r>
            <a:endParaRPr lang="en-US" altLang="ja-JP" dirty="0" smtClean="0"/>
          </a:p>
          <a:p>
            <a:r>
              <a:rPr lang="ja-JP" altLang="en-US" dirty="0" smtClean="0"/>
              <a:t>その </a:t>
            </a:r>
            <a:r>
              <a:rPr lang="en-US" altLang="ja-JP" dirty="0" smtClean="0"/>
              <a:t>PDF </a:t>
            </a:r>
            <a:r>
              <a:rPr lang="ja-JP" altLang="en-US" dirty="0" smtClean="0"/>
              <a:t>データ</a:t>
            </a:r>
            <a:endParaRPr lang="en-US" altLang="ja-JP" dirty="0" smtClean="0"/>
          </a:p>
          <a:p>
            <a:r>
              <a:rPr lang="ja-JP" altLang="en-US" dirty="0" smtClean="0"/>
              <a:t>ソースコードの組 </a:t>
            </a:r>
            <a:r>
              <a:rPr lang="en-US" altLang="ja-JP" dirty="0" smtClean="0"/>
              <a:t>(.java</a:t>
            </a:r>
            <a:r>
              <a:rPr lang="ja-JP" altLang="en-US" dirty="0" smtClean="0"/>
              <a:t>ファイル</a:t>
            </a:r>
            <a:r>
              <a:rPr lang="en-US" altLang="ja-JP" dirty="0" smtClean="0"/>
              <a:t>)</a:t>
            </a:r>
          </a:p>
          <a:p>
            <a:r>
              <a:rPr lang="en-US" altLang="ja-JP" dirty="0" smtClean="0"/>
              <a:t>diff </a:t>
            </a:r>
            <a:r>
              <a:rPr lang="ja-JP" altLang="en-US" dirty="0" smtClean="0"/>
              <a:t>コマンドの出力</a:t>
            </a:r>
            <a:endParaRPr lang="en-US" altLang="ja-JP" dirty="0" smtClean="0"/>
          </a:p>
          <a:p>
            <a:r>
              <a:rPr lang="en-US" altLang="ja-JP" dirty="0" smtClean="0"/>
              <a:t>X-</a:t>
            </a:r>
            <a:r>
              <a:rPr lang="en-US" altLang="ja-JP" dirty="0" err="1" smtClean="0"/>
              <a:t>WinMerge</a:t>
            </a:r>
            <a:r>
              <a:rPr lang="en-US" altLang="ja-JP" dirty="0" smtClean="0"/>
              <a:t> </a:t>
            </a:r>
            <a:r>
              <a:rPr lang="ja-JP" altLang="en-US" dirty="0" smtClean="0"/>
              <a:t>バイナリ</a:t>
            </a:r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ソースコードの</a:t>
            </a:r>
            <a:r>
              <a:rPr lang="ja-JP" altLang="en-US" dirty="0" smtClean="0"/>
              <a:t>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ソースコードを横に並べて </a:t>
            </a:r>
            <a:r>
              <a:rPr lang="en-US" altLang="ja-JP" dirty="0" smtClean="0"/>
              <a:t>diff </a:t>
            </a:r>
            <a:r>
              <a:rPr lang="ja-JP" altLang="en-US" dirty="0" smtClean="0"/>
              <a:t>表示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行単位，文字単位差分がハイライトされる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14</a:t>
            </a:fld>
            <a:endParaRPr lang="en-US" altLang="ja-JP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2752113"/>
            <a:ext cx="9144032" cy="4105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結果の分析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ワークショップ開催</a:t>
            </a:r>
            <a:r>
              <a:rPr kumimoji="1" lang="ja-JP" altLang="en-US" dirty="0" smtClean="0"/>
              <a:t>時は時間</a:t>
            </a:r>
            <a:r>
              <a:rPr lang="ja-JP" altLang="en-US" dirty="0" smtClean="0"/>
              <a:t>不足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ja-JP" altLang="en-US" dirty="0" smtClean="0"/>
              <a:t>持ち帰って</a:t>
            </a:r>
            <a:r>
              <a:rPr lang="ja-JP" altLang="en-US" dirty="0" smtClean="0"/>
              <a:t>の分析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予定では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組</a:t>
            </a:r>
            <a:r>
              <a:rPr lang="en-US" altLang="ja-JP" dirty="0" smtClean="0"/>
              <a:t>5</a:t>
            </a:r>
            <a:r>
              <a:rPr lang="ja-JP" altLang="en-US" dirty="0" smtClean="0"/>
              <a:t>分で</a:t>
            </a:r>
            <a:r>
              <a:rPr lang="en-US" altLang="ja-JP" dirty="0" smtClean="0"/>
              <a:t>120</a:t>
            </a:r>
            <a:r>
              <a:rPr lang="ja-JP" altLang="en-US" dirty="0" smtClean="0"/>
              <a:t>分の作業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実際は</a:t>
            </a:r>
            <a:r>
              <a:rPr lang="en-US" altLang="ja-JP" dirty="0" smtClean="0"/>
              <a:t>180</a:t>
            </a:r>
            <a:r>
              <a:rPr lang="ja-JP" altLang="en-US" dirty="0" smtClean="0"/>
              <a:t>分程度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lang="ja-JP" altLang="en-US" dirty="0" smtClean="0"/>
              <a:t>分析方法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ソースコードの差分情報と，回答を比較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回答理由に書かれていた項目を集計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回答の傾向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グループ内部ではそれなりに意見がまとまる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1</a:t>
            </a:r>
            <a:r>
              <a:rPr lang="ja-JP" altLang="en-US" dirty="0" smtClean="0"/>
              <a:t>グループ，ソース</a:t>
            </a:r>
            <a:r>
              <a:rPr lang="en-US" altLang="ja-JP" dirty="0" smtClean="0"/>
              <a:t>1</a:t>
            </a:r>
            <a:r>
              <a:rPr lang="ja-JP" altLang="en-US" dirty="0" smtClean="0"/>
              <a:t>組あたりの回答は平均</a:t>
            </a:r>
            <a:r>
              <a:rPr lang="en-US" altLang="ja-JP" dirty="0" smtClean="0"/>
              <a:t>1.5</a:t>
            </a:r>
            <a:r>
              <a:rPr lang="ja-JP" altLang="en-US" dirty="0" smtClean="0"/>
              <a:t>個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kumimoji="1" lang="ja-JP" altLang="en-US" dirty="0" smtClean="0"/>
              <a:t>グループ間では</a:t>
            </a:r>
            <a:r>
              <a:rPr lang="ja-JP" altLang="en-US" dirty="0" smtClean="0"/>
              <a:t>ばらつきが大きい</a:t>
            </a:r>
            <a:endParaRPr kumimoji="1" lang="en-US" altLang="ja-JP" dirty="0" smtClean="0"/>
          </a:p>
          <a:p>
            <a:pPr lvl="1">
              <a:lnSpc>
                <a:spcPct val="120000"/>
              </a:lnSpc>
            </a:pPr>
            <a:r>
              <a:rPr lang="en-US" altLang="ja-JP" dirty="0" smtClean="0"/>
              <a:t>3/4 (14</a:t>
            </a:r>
            <a:r>
              <a:rPr lang="ja-JP" altLang="en-US" dirty="0" smtClean="0"/>
              <a:t>人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の判断が一致するコード</a:t>
            </a:r>
            <a:r>
              <a:rPr lang="en-US" altLang="ja-JP" dirty="0" smtClean="0"/>
              <a:t>: 24</a:t>
            </a:r>
            <a:r>
              <a:rPr lang="ja-JP" altLang="en-US" dirty="0" smtClean="0"/>
              <a:t>組中</a:t>
            </a:r>
            <a:r>
              <a:rPr lang="en-US" altLang="ja-JP" dirty="0" smtClean="0"/>
              <a:t>5</a:t>
            </a:r>
            <a:r>
              <a:rPr lang="ja-JP" altLang="en-US" dirty="0" smtClean="0"/>
              <a:t>組</a:t>
            </a:r>
            <a:endParaRPr lang="en-US" altLang="ja-JP" dirty="0" smtClean="0"/>
          </a:p>
          <a:p>
            <a:pPr lvl="1">
              <a:lnSpc>
                <a:spcPct val="120000"/>
              </a:lnSpc>
            </a:pPr>
            <a:r>
              <a:rPr lang="en-US" altLang="ja-JP" dirty="0" smtClean="0"/>
              <a:t>2/3 (12</a:t>
            </a:r>
            <a:r>
              <a:rPr lang="ja-JP" altLang="en-US" dirty="0" smtClean="0"/>
              <a:t>人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の判断が一致するコード</a:t>
            </a:r>
            <a:r>
              <a:rPr lang="en-US" altLang="ja-JP" dirty="0" smtClean="0"/>
              <a:t>: +3</a:t>
            </a:r>
            <a:r>
              <a:rPr lang="ja-JP" altLang="en-US" dirty="0" smtClean="0"/>
              <a:t>組</a:t>
            </a:r>
            <a:endParaRPr lang="en-US" altLang="ja-JP" dirty="0" smtClean="0"/>
          </a:p>
          <a:p>
            <a:pPr lvl="1">
              <a:lnSpc>
                <a:spcPct val="120000"/>
              </a:lnSpc>
            </a:pPr>
            <a:r>
              <a:rPr lang="en-US" altLang="ja-JP" dirty="0" smtClean="0"/>
              <a:t>1/2 (9</a:t>
            </a:r>
            <a:r>
              <a:rPr lang="ja-JP" altLang="en-US" dirty="0" smtClean="0"/>
              <a:t>人</a:t>
            </a:r>
            <a:r>
              <a:rPr lang="en-US" altLang="ja-JP" dirty="0" smtClean="0"/>
              <a:t>)</a:t>
            </a:r>
            <a:r>
              <a:rPr lang="ja-JP" altLang="en-US" dirty="0" smtClean="0"/>
              <a:t>の判断が一致するコード</a:t>
            </a:r>
            <a:r>
              <a:rPr lang="en-US" altLang="ja-JP" dirty="0" smtClean="0"/>
              <a:t>:   +10</a:t>
            </a:r>
            <a:r>
              <a:rPr lang="ja-JP" altLang="en-US" dirty="0" smtClean="0"/>
              <a:t>組</a:t>
            </a: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判断の基準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識別子が似ていると，互いに関連していそう．</a:t>
            </a:r>
          </a:p>
          <a:p>
            <a:pPr lvl="1"/>
            <a:r>
              <a:rPr lang="ja-JP" altLang="en-US" sz="2400" dirty="0" smtClean="0"/>
              <a:t>例</a:t>
            </a:r>
            <a:r>
              <a:rPr lang="en-US" altLang="ja-JP" sz="2400" dirty="0" smtClean="0"/>
              <a:t>: Prefix</a:t>
            </a:r>
            <a:r>
              <a:rPr lang="ja-JP" altLang="en-US" sz="2400" dirty="0" smtClean="0"/>
              <a:t>○○と</a:t>
            </a:r>
            <a:r>
              <a:rPr lang="en-US" altLang="ja-JP" sz="2400" dirty="0" smtClean="0"/>
              <a:t>Suffix</a:t>
            </a:r>
            <a:r>
              <a:rPr lang="ja-JP" altLang="en-US" sz="2400" dirty="0" smtClean="0"/>
              <a:t>○○，</a:t>
            </a:r>
            <a:r>
              <a:rPr lang="en-US" altLang="ja-JP" sz="2400" dirty="0" smtClean="0"/>
              <a:t>And</a:t>
            </a:r>
            <a:r>
              <a:rPr lang="ja-JP" altLang="en-US" sz="2400" dirty="0" smtClean="0"/>
              <a:t>△△ と </a:t>
            </a:r>
            <a:r>
              <a:rPr lang="en-US" altLang="ja-JP" sz="2400" dirty="0" smtClean="0"/>
              <a:t>Or</a:t>
            </a:r>
            <a:r>
              <a:rPr lang="ja-JP" altLang="en-US" sz="2400" dirty="0" smtClean="0"/>
              <a:t>△△</a:t>
            </a:r>
            <a:r>
              <a:rPr lang="en-US" altLang="ja-JP" sz="2400" dirty="0" smtClean="0"/>
              <a:t> </a:t>
            </a:r>
          </a:p>
          <a:p>
            <a:endParaRPr lang="en-US" altLang="ja-JP" sz="1100" dirty="0" smtClean="0"/>
          </a:p>
          <a:p>
            <a:r>
              <a:rPr lang="ja-JP" altLang="en-US" sz="2800" dirty="0" smtClean="0"/>
              <a:t>クラス</a:t>
            </a:r>
            <a:r>
              <a:rPr lang="ja-JP" altLang="en-US" sz="2800" dirty="0" smtClean="0"/>
              <a:t>の振舞いが同じなら，一方を捨てられる</a:t>
            </a:r>
            <a:r>
              <a:rPr lang="ja-JP" altLang="en-US" sz="2800" dirty="0" smtClean="0"/>
              <a:t>．</a:t>
            </a:r>
            <a:endParaRPr lang="en-US" altLang="ja-JP" sz="1600" dirty="0" smtClean="0"/>
          </a:p>
          <a:p>
            <a:endParaRPr lang="en-US" altLang="ja-JP" sz="1100" dirty="0" smtClean="0"/>
          </a:p>
          <a:p>
            <a:r>
              <a:rPr lang="ja-JP" altLang="en-US" sz="2800" dirty="0" smtClean="0"/>
              <a:t>集約</a:t>
            </a:r>
            <a:r>
              <a:rPr lang="ja-JP" altLang="en-US" sz="2800" dirty="0" smtClean="0"/>
              <a:t>して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部品にするかどうか ≒ しやすいかどうか</a:t>
            </a:r>
          </a:p>
          <a:p>
            <a:endParaRPr lang="en-US" altLang="ja-JP" sz="1100" dirty="0" smtClean="0"/>
          </a:p>
          <a:p>
            <a:r>
              <a:rPr lang="ja-JP" altLang="en-US" sz="2800" dirty="0" smtClean="0"/>
              <a:t>似て</a:t>
            </a:r>
            <a:r>
              <a:rPr lang="ja-JP" altLang="en-US" sz="2800" dirty="0" smtClean="0"/>
              <a:t>いても，興味のないコード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例外やテストケースなど．登場するクラス名以外は同一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一方が他方の更新版の場合．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古いほうを捨てるだけ</a:t>
            </a:r>
            <a:endParaRPr lang="en-US" altLang="ja-JP" sz="2000" dirty="0" smtClean="0"/>
          </a:p>
          <a:p>
            <a:pPr lvl="1"/>
            <a:r>
              <a:rPr lang="en-US" altLang="ja-JP" sz="2400" dirty="0" smtClean="0"/>
              <a:t>API </a:t>
            </a:r>
            <a:r>
              <a:rPr lang="ja-JP" altLang="en-US" sz="2400" dirty="0" smtClean="0"/>
              <a:t>の使用例．使うメソッドの差異は少ない</a:t>
            </a: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115888"/>
            <a:ext cx="8574088" cy="865187"/>
          </a:xfrm>
        </p:spPr>
        <p:txBody>
          <a:bodyPr/>
          <a:lstStyle/>
          <a:p>
            <a:r>
              <a:rPr kumimoji="1" lang="ja-JP" altLang="en-US" dirty="0" smtClean="0"/>
              <a:t>回答用紙の</a:t>
            </a:r>
            <a:r>
              <a:rPr lang="ja-JP" altLang="en-US" dirty="0" smtClean="0"/>
              <a:t>判断理由キーワード</a:t>
            </a:r>
            <a:endParaRPr kumimoji="1" lang="ja-JP" altLang="en-US" dirty="0"/>
          </a:p>
        </p:txBody>
      </p:sp>
      <p:graphicFrame>
        <p:nvGraphicFramePr>
          <p:cNvPr id="5" name="コンテンツ プレースホルダ 4"/>
          <p:cNvGraphicFramePr>
            <a:graphicFrameLocks noGrp="1"/>
          </p:cNvGraphicFramePr>
          <p:nvPr>
            <p:ph idx="1"/>
          </p:nvPr>
        </p:nvGraphicFramePr>
        <p:xfrm>
          <a:off x="323850" y="1412877"/>
          <a:ext cx="8569326" cy="494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7754"/>
                <a:gridCol w="1214446"/>
                <a:gridCol w="6107126"/>
              </a:tblGrid>
              <a:tr h="618135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出現回数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使用人数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キーワード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バージョン，版，派生，新，オリジナル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31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継承，</a:t>
                      </a:r>
                      <a:r>
                        <a:rPr kumimoji="1" lang="en-US" altLang="ja-JP" sz="2400" dirty="0" smtClean="0"/>
                        <a:t>extends,</a:t>
                      </a:r>
                      <a:r>
                        <a:rPr kumimoji="1" lang="en-US" altLang="ja-JP" sz="2400" baseline="0" dirty="0" smtClean="0"/>
                        <a:t> </a:t>
                      </a:r>
                      <a:r>
                        <a:rPr kumimoji="1" lang="ja-JP" altLang="en-US" sz="2400" dirty="0" smtClean="0"/>
                        <a:t>親，子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28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9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双対，一対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テスト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22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7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ロジック，アルゴリズム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16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例，サンプル，</a:t>
                      </a:r>
                      <a:r>
                        <a:rPr kumimoji="1" lang="en-US" altLang="ja-JP" sz="2400" dirty="0" smtClean="0"/>
                        <a:t>example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618135">
                <a:tc gridSpan="3"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        </a:t>
                      </a:r>
                      <a:r>
                        <a:rPr kumimoji="1" lang="ja-JP" altLang="en-US" sz="2400" dirty="0" smtClean="0"/>
                        <a:t>その他　　　　</a:t>
                      </a:r>
                      <a:r>
                        <a:rPr kumimoji="1" lang="ja-JP" altLang="en-US" sz="2400" baseline="0" dirty="0" smtClean="0"/>
                        <a:t> </a:t>
                      </a:r>
                      <a:r>
                        <a:rPr kumimoji="1" lang="ja-JP" altLang="en-US" sz="2400" dirty="0" smtClean="0"/>
                        <a:t>コメント，識別子，役割，振る舞い</a:t>
                      </a:r>
                      <a:endParaRPr kumimoji="1" lang="ja-JP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ソースコード情報だけでは対処は決定できない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他に似ているコードはどれだけあるか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同時期，同じ役割で作られているかどうか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一方が他方の派生物であるかどうか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まとめて</a:t>
            </a:r>
            <a:r>
              <a:rPr lang="en-US" altLang="ja-JP" dirty="0" smtClean="0"/>
              <a:t>1</a:t>
            </a:r>
            <a:r>
              <a:rPr lang="ja-JP" altLang="en-US" dirty="0" smtClean="0"/>
              <a:t>部品にしやすいかどうか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☆ 本当は開発者の意図が知りたい</a:t>
            </a:r>
            <a:endParaRPr lang="en-US" altLang="ja-JP" dirty="0" smtClean="0"/>
          </a:p>
          <a:p>
            <a:endParaRPr lang="en-US" altLang="ja-JP" sz="1100" dirty="0" smtClean="0"/>
          </a:p>
          <a:p>
            <a:r>
              <a:rPr lang="ja-JP" altLang="en-US" dirty="0" smtClean="0"/>
              <a:t>ソースコードの関係をいかに抽出するか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人により注目する要素が異なる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目的別に抽出する情報を選択可能なツールが必要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発表の概要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SES2009 </a:t>
            </a:r>
            <a:r>
              <a:rPr lang="ja-JP" altLang="en-US" dirty="0" smtClean="0"/>
              <a:t>併設ワークショップ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WS-3</a:t>
            </a:r>
            <a:r>
              <a:rPr lang="ja-JP" altLang="en-US" dirty="0" smtClean="0"/>
              <a:t>「ソースコードの類似性」 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 lvl="1"/>
            <a:r>
              <a:rPr lang="ja-JP" altLang="en-US" sz="3200" dirty="0" smtClean="0"/>
              <a:t>開催の背景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実施方法</a:t>
            </a:r>
            <a:endParaRPr lang="en-US" altLang="ja-JP" sz="3200" dirty="0" smtClean="0"/>
          </a:p>
          <a:p>
            <a:pPr lvl="1"/>
            <a:r>
              <a:rPr lang="ja-JP" altLang="en-US" sz="3200" dirty="0" smtClean="0"/>
              <a:t>得られた知見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ワークショップでの反省点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作業時間の超過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積極的にコントロールが必要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議論時間が取れず，事後分析のみとなった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kumimoji="1" lang="ja-JP" altLang="en-US" dirty="0" smtClean="0"/>
              <a:t>作業途中での議論の記録が取れなかった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回答用紙にはほとんど理由が記載されず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議論での同意，不同意等の情報は得られなかった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ソースコードの類似性ワークショップを開催</a:t>
            </a:r>
            <a:endParaRPr lang="en-US" altLang="ja-JP" sz="1400" dirty="0" smtClean="0"/>
          </a:p>
          <a:p>
            <a:pPr lvl="1"/>
            <a:r>
              <a:rPr kumimoji="1" lang="ja-JP" altLang="en-US" dirty="0" smtClean="0"/>
              <a:t>識別子などの字面が似ていると，ソースコードに関係がある</a:t>
            </a:r>
            <a:r>
              <a:rPr lang="ja-JP" altLang="en-US" dirty="0" smtClean="0"/>
              <a:t>と</a:t>
            </a:r>
            <a:r>
              <a:rPr kumimoji="1" lang="ja-JP" altLang="en-US" dirty="0" smtClean="0"/>
              <a:t>認識される</a:t>
            </a:r>
            <a:endParaRPr kumimoji="1" lang="en-US" altLang="ja-JP" sz="1200" dirty="0" smtClean="0"/>
          </a:p>
          <a:p>
            <a:pPr lvl="1"/>
            <a:r>
              <a:rPr lang="ja-JP" altLang="en-US" dirty="0" smtClean="0">
                <a:sym typeface="Wingdings" pitchFamily="2" charset="2"/>
              </a:rPr>
              <a:t>対処法を決めるには，</a:t>
            </a:r>
            <a:r>
              <a:rPr lang="ja-JP" altLang="en-US" dirty="0" smtClean="0"/>
              <a:t>ソースコードが置かれた</a:t>
            </a:r>
            <a:r>
              <a:rPr lang="ja-JP" altLang="en-US" dirty="0" smtClean="0">
                <a:sym typeface="Wingdings" pitchFamily="2" charset="2"/>
              </a:rPr>
              <a:t>周辺の状況情報が必要</a:t>
            </a:r>
            <a:endParaRPr lang="en-US" altLang="ja-JP" dirty="0" smtClean="0">
              <a:sym typeface="Wingdings" pitchFamily="2" charset="2"/>
            </a:endParaRPr>
          </a:p>
          <a:p>
            <a:r>
              <a:rPr lang="ja-JP" altLang="en-US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ソースコード，分析結果などのデータ公開中</a:t>
            </a:r>
            <a:endParaRPr lang="en-US" altLang="ja-JP" dirty="0" smtClean="0">
              <a:latin typeface="Segoe UI" pitchFamily="34" charset="0"/>
              <a:cs typeface="Segoe UI" pitchFamily="34" charset="0"/>
              <a:sym typeface="Wingdings" pitchFamily="2" charset="2"/>
            </a:endParaRPr>
          </a:p>
          <a:p>
            <a:pPr>
              <a:buNone/>
            </a:pPr>
            <a:r>
              <a:rPr lang="en-US" altLang="ja-JP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	http://sel.ist.osaka-u.ac.jp/JWSCS2009/</a:t>
            </a:r>
            <a:endParaRPr lang="en-US" altLang="ja-JP" sz="3600" dirty="0" smtClean="0">
              <a:latin typeface="Segoe UI" pitchFamily="34" charset="0"/>
              <a:cs typeface="Segoe UI" pitchFamily="34" charset="0"/>
              <a:sym typeface="Wingdings" pitchFamily="2" charset="2"/>
            </a:endParaRPr>
          </a:p>
          <a:p>
            <a:endParaRPr lang="en-US" altLang="ja-JP" sz="1100" dirty="0" smtClean="0">
              <a:latin typeface="Segoe UI" pitchFamily="34" charset="0"/>
              <a:cs typeface="Segoe UI" pitchFamily="34" charset="0"/>
              <a:sym typeface="Wingdings" pitchFamily="2" charset="2"/>
            </a:endParaRPr>
          </a:p>
          <a:p>
            <a:r>
              <a:rPr lang="ja-JP" altLang="en-US" dirty="0" smtClean="0">
                <a:latin typeface="Segoe UI" pitchFamily="34" charset="0"/>
                <a:cs typeface="Segoe UI" pitchFamily="34" charset="0"/>
                <a:sym typeface="Wingdings" pitchFamily="2" charset="2"/>
              </a:rPr>
              <a:t>ワークショップ参加者の皆様に　　　　　　　　　　深く感謝いたします．</a:t>
            </a:r>
            <a:endParaRPr lang="en-US" altLang="ja-JP" dirty="0" smtClean="0">
              <a:latin typeface="Segoe UI" pitchFamily="34" charset="0"/>
              <a:cs typeface="Segoe UI" pitchFamily="34" charset="0"/>
              <a:sym typeface="Wingdings" pitchFamily="2" charset="2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21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ワークショップ開催の背景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Q. </a:t>
            </a:r>
            <a:r>
              <a:rPr kumimoji="1" lang="ja-JP" altLang="en-US" dirty="0" smtClean="0"/>
              <a:t>「類似したソースコード」</a:t>
            </a:r>
            <a:r>
              <a:rPr lang="ja-JP" altLang="en-US" dirty="0" smtClean="0"/>
              <a:t>とは？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A. </a:t>
            </a:r>
            <a:r>
              <a:rPr lang="ja-JP" altLang="en-US" dirty="0" smtClean="0"/>
              <a:t>研究者ごとに定義が異なる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 lvl="1"/>
            <a:r>
              <a:rPr lang="ja-JP" altLang="en-US" dirty="0" smtClean="0"/>
              <a:t>提案手法で検出するコード ＝ 似ているコード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ja-JP" altLang="en-US" dirty="0" smtClean="0"/>
              <a:t>検索手法の評価で用いられる </a:t>
            </a:r>
            <a:r>
              <a:rPr kumimoji="1" lang="en-US" altLang="ja-JP" dirty="0" smtClean="0"/>
              <a:t>Recall, Precision</a:t>
            </a:r>
            <a:r>
              <a:rPr lang="ja-JP" altLang="en-US" dirty="0" smtClean="0"/>
              <a:t> のうち，</a:t>
            </a:r>
            <a:r>
              <a:rPr lang="en-US" altLang="ja-JP" dirty="0" smtClean="0"/>
              <a:t>Precision</a:t>
            </a:r>
            <a:r>
              <a:rPr lang="ja-JP" altLang="en-US" dirty="0" smtClean="0"/>
              <a:t> </a:t>
            </a:r>
            <a:r>
              <a:rPr lang="ja-JP" altLang="en-US" dirty="0" err="1" smtClean="0"/>
              <a:t>のほうは</a:t>
            </a:r>
            <a:r>
              <a:rPr lang="ja-JP" altLang="en-US" dirty="0" smtClean="0"/>
              <a:t>常に</a:t>
            </a:r>
            <a:r>
              <a:rPr lang="en-US" altLang="ja-JP" dirty="0" smtClean="0"/>
              <a:t>100</a:t>
            </a:r>
            <a:r>
              <a:rPr lang="ja-JP" altLang="en-US" dirty="0" smtClean="0"/>
              <a:t>％となる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選んだ「似ている」基準自体の妥当性は判断しにくい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性能のトレードオフなどの議論が難しい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類似ソースコード検索技術の例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コードクローン検索 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Kamiya</a:t>
            </a:r>
            <a:r>
              <a:rPr lang="en-US" altLang="ja-JP" dirty="0" smtClean="0"/>
              <a:t>, 2002]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ソースコードの字面の比較</a:t>
            </a:r>
            <a:endParaRPr lang="en-US" altLang="ja-JP" dirty="0" smtClean="0"/>
          </a:p>
          <a:p>
            <a:endParaRPr lang="en-US" altLang="ja-JP" sz="1800" dirty="0" smtClean="0"/>
          </a:p>
          <a:p>
            <a:r>
              <a:rPr lang="ja-JP" altLang="en-US" dirty="0" smtClean="0"/>
              <a:t>ソースコードの「見本」提示 </a:t>
            </a:r>
            <a:r>
              <a:rPr lang="en-US" altLang="ja-JP" dirty="0" smtClean="0"/>
              <a:t>[</a:t>
            </a:r>
            <a:r>
              <a:rPr lang="ja-JP" altLang="en-US" dirty="0" smtClean="0"/>
              <a:t>渡邉</a:t>
            </a:r>
            <a:r>
              <a:rPr lang="en-US" altLang="ja-JP" dirty="0" smtClean="0"/>
              <a:t>, 2007]</a:t>
            </a:r>
          </a:p>
          <a:p>
            <a:pPr lvl="1"/>
            <a:r>
              <a:rPr lang="ja-JP" altLang="en-US" dirty="0" smtClean="0"/>
              <a:t>自然言語の検索技術で類似ソースコードを検索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編集中のコードに似たものを</a:t>
            </a:r>
            <a:r>
              <a:rPr lang="en-US" altLang="ja-JP" dirty="0" smtClean="0"/>
              <a:t>3</a:t>
            </a:r>
            <a:r>
              <a:rPr lang="ja-JP" altLang="en-US" dirty="0" smtClean="0"/>
              <a:t>つ自動で提示</a:t>
            </a:r>
            <a:endParaRPr lang="en-US" altLang="ja-JP" dirty="0" smtClean="0"/>
          </a:p>
          <a:p>
            <a:endParaRPr lang="en-US" altLang="ja-JP" sz="1800" dirty="0" smtClean="0"/>
          </a:p>
          <a:p>
            <a:r>
              <a:rPr lang="ja-JP" altLang="en-US" dirty="0" smtClean="0"/>
              <a:t>類似部品のグループ化 </a:t>
            </a:r>
            <a:r>
              <a:rPr lang="en-US" altLang="ja-JP" dirty="0" smtClean="0"/>
              <a:t>[</a:t>
            </a:r>
            <a:r>
              <a:rPr lang="ja-JP" altLang="en-US" dirty="0" smtClean="0"/>
              <a:t>佐々木</a:t>
            </a:r>
            <a:r>
              <a:rPr lang="en-US" altLang="ja-JP" dirty="0" smtClean="0"/>
              <a:t>, 2009]</a:t>
            </a:r>
          </a:p>
          <a:p>
            <a:pPr lvl="1"/>
            <a:r>
              <a:rPr lang="ja-JP" altLang="en-US" dirty="0" smtClean="0"/>
              <a:t>メソッドシグネチャ等の類似性を判定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ワークショップの目的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「類似したソースコード」とはどのようなものか？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目的ごとに違う，状況ごとに違うとしても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多くの人が共通して納得するような性質はあるか？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SIGSE-WW</a:t>
            </a:r>
            <a:r>
              <a:rPr lang="ja-JP" altLang="en-US" dirty="0" smtClean="0"/>
              <a:t> 「プログラム解析」 </a:t>
            </a:r>
            <a:r>
              <a:rPr lang="en-US" altLang="ja-JP" dirty="0" smtClean="0"/>
              <a:t>	2008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2009 </a:t>
            </a:r>
            <a:r>
              <a:rPr lang="ja-JP" altLang="en-US" dirty="0" smtClean="0"/>
              <a:t>の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参加者に呼び掛けて開催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参加者</a:t>
            </a:r>
            <a:r>
              <a:rPr lang="ja-JP" altLang="en-US" dirty="0" smtClean="0"/>
              <a:t>の興味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類似したソースコードを検出する研究多数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重複したコードをまとめて保守性向上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重複したコードを発見してソースコードの来歴分析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ソースコード検索用</a:t>
            </a:r>
            <a:r>
              <a:rPr lang="en-US" altLang="ja-JP" dirty="0" smtClean="0"/>
              <a:t>DB</a:t>
            </a:r>
            <a:r>
              <a:rPr lang="ja-JP" altLang="en-US" dirty="0" smtClean="0"/>
              <a:t>からの重複データ排除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ライブラリの使用方法の「見本」表示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再利用可能なソースコードの検索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「機能が似ている」プログラムを見つけたい</a:t>
            </a:r>
            <a:endParaRPr lang="en-US" altLang="ja-JP" dirty="0" smtClean="0"/>
          </a:p>
          <a:p>
            <a:pPr lvl="1">
              <a:lnSpc>
                <a:spcPct val="110000"/>
              </a:lnSpc>
            </a:pPr>
            <a:r>
              <a:rPr lang="ja-JP" altLang="en-US" dirty="0" smtClean="0"/>
              <a:t>異なるシステムで「役割が同じ」クラスを見つけたい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参加者の興味 </a:t>
            </a:r>
            <a:r>
              <a:rPr lang="en-US" altLang="ja-JP" dirty="0" smtClean="0"/>
              <a:t>(2/2)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類似コードはどんな問題があるのか</a:t>
            </a:r>
            <a:r>
              <a:rPr lang="ja-JP" altLang="en-US" dirty="0" smtClean="0"/>
              <a:t>？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保守性</a:t>
            </a:r>
            <a:r>
              <a:rPr lang="ja-JP" altLang="en-US" dirty="0" smtClean="0"/>
              <a:t>に悪影響があると言われているが</a:t>
            </a:r>
            <a:r>
              <a:rPr lang="en-US" altLang="ja-JP" dirty="0" smtClean="0"/>
              <a:t>…</a:t>
            </a:r>
          </a:p>
          <a:p>
            <a:pPr lvl="1"/>
            <a:endParaRPr lang="en-US" altLang="ja-JP" sz="1200" dirty="0" smtClean="0"/>
          </a:p>
          <a:p>
            <a:pPr lvl="1"/>
            <a:endParaRPr lang="en-US" altLang="ja-JP" sz="1200" dirty="0" smtClean="0"/>
          </a:p>
          <a:p>
            <a:pPr lvl="1"/>
            <a:r>
              <a:rPr lang="ja-JP" altLang="en-US" dirty="0" smtClean="0"/>
              <a:t>まったく別の機能のファイルに，同じようなコードがあるのは問題なのでは？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バグの原因となる「悪い」複製を見つけたい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同じようなコードは連動して変更されるのか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似たコードというのは変更が多いか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コードをまとめるコスト対効果</a:t>
            </a:r>
            <a:endParaRPr lang="en-US" altLang="ja-JP" dirty="0" smtClean="0"/>
          </a:p>
          <a:p>
            <a:pPr lvl="1"/>
            <a:endParaRPr lang="en-US" altLang="ja-JP" sz="16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ワークショップの実施方式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共同作業型ワークショップ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SIGSE-WW</a:t>
            </a:r>
            <a:r>
              <a:rPr lang="ja-JP" altLang="en-US" dirty="0" smtClean="0"/>
              <a:t>「プログラム解析」グループでは初めて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開催側で似ていそうなソースコードを準備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CCFinder </a:t>
            </a:r>
            <a:r>
              <a:rPr lang="en-US" altLang="ja-JP" sz="2000" dirty="0" smtClean="0"/>
              <a:t>[</a:t>
            </a:r>
            <a:r>
              <a:rPr lang="en-US" altLang="ja-JP" sz="2000" dirty="0" err="1" smtClean="0"/>
              <a:t>Kamiya</a:t>
            </a:r>
            <a:r>
              <a:rPr lang="en-US" altLang="ja-JP" sz="2000" dirty="0" smtClean="0"/>
              <a:t>, 2002]</a:t>
            </a:r>
            <a:r>
              <a:rPr lang="ja-JP" altLang="en-US" dirty="0" err="1" smtClean="0"/>
              <a:t>，</a:t>
            </a:r>
            <a:r>
              <a:rPr lang="en-US" altLang="ja-JP" dirty="0" err="1" smtClean="0"/>
              <a:t>Twigi</a:t>
            </a:r>
            <a:r>
              <a:rPr lang="en-US" altLang="ja-JP" dirty="0" smtClean="0"/>
              <a:t> </a:t>
            </a:r>
            <a:r>
              <a:rPr lang="en-US" altLang="ja-JP" sz="2000" dirty="0" smtClean="0"/>
              <a:t>[</a:t>
            </a:r>
            <a:r>
              <a:rPr lang="ja-JP" altLang="en-US" sz="2000" dirty="0" smtClean="0"/>
              <a:t>佐々木，</a:t>
            </a:r>
            <a:r>
              <a:rPr lang="en-US" altLang="ja-JP" sz="2000" dirty="0" smtClean="0"/>
              <a:t>2009]</a:t>
            </a:r>
            <a:r>
              <a:rPr lang="ja-JP" altLang="en-US" dirty="0" smtClean="0"/>
              <a:t> を使用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参加者は，どう対処するかを判定して回答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状況は１つに設定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ja-JP" altLang="en-US" dirty="0" smtClean="0">
                <a:sym typeface="Wingdings" pitchFamily="2" charset="2"/>
              </a:rPr>
              <a:t>共通した基準があるのかを見てみる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設定した状況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ソースコードを蓄積・再利用するための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データベースを構築しようとしている．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言語は </a:t>
            </a:r>
            <a:r>
              <a:rPr lang="en-US" altLang="ja-JP" dirty="0" smtClean="0"/>
              <a:t>Java</a:t>
            </a:r>
            <a:r>
              <a:rPr lang="ja-JP" altLang="en-US" dirty="0" smtClean="0"/>
              <a:t> に限定</a:t>
            </a:r>
            <a:endParaRPr lang="en-US" altLang="ja-JP" dirty="0" smtClean="0"/>
          </a:p>
          <a:p>
            <a:pPr lvl="1"/>
            <a:endParaRPr lang="en-US" altLang="ja-JP" sz="1600" dirty="0" smtClean="0"/>
          </a:p>
          <a:p>
            <a:pPr lvl="1"/>
            <a:r>
              <a:rPr lang="ja-JP" altLang="en-US" dirty="0" smtClean="0"/>
              <a:t>ソースコードはインターネット上から集めてくる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互いに類似したコード片が見つかることがある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ソフトウェア間での複製に関する履歴は残っていない</a:t>
            </a:r>
            <a:endParaRPr lang="en-US" altLang="ja-JP" dirty="0" smtClean="0"/>
          </a:p>
          <a:p>
            <a:pPr lvl="2"/>
            <a:endParaRPr lang="en-US" altLang="ja-JP" sz="1400" dirty="0" smtClean="0"/>
          </a:p>
          <a:p>
            <a:pPr lvl="1"/>
            <a:r>
              <a:rPr lang="ja-JP" altLang="en-US" dirty="0" smtClean="0"/>
              <a:t>キーワード検索したコード片をランキング表示する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同じようなソースコードが上位</a:t>
            </a:r>
            <a:r>
              <a:rPr lang="en-US" altLang="ja-JP" dirty="0" smtClean="0"/>
              <a:t>10</a:t>
            </a:r>
            <a:r>
              <a:rPr lang="ja-JP" altLang="en-US" dirty="0" smtClean="0"/>
              <a:t>件を占めてしまうと，検索効率が非常に悪い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9AECC-CF0C-4EE6-900C-39C67F6C4328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40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340</Template>
  <TotalTime>2097</TotalTime>
  <Words>1254</Words>
  <Application>Microsoft Office PowerPoint</Application>
  <PresentationFormat>画面に合わせる (4:3)</PresentationFormat>
  <Paragraphs>244</Paragraphs>
  <Slides>21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340</vt:lpstr>
      <vt:lpstr>ソースコードの類似性 ワークショップ開催報告 Japanese Workshop on Source Code Similarity 2009</vt:lpstr>
      <vt:lpstr>発表の概要</vt:lpstr>
      <vt:lpstr>ワークショップ開催の背景</vt:lpstr>
      <vt:lpstr>類似ソースコード検索技術の例</vt:lpstr>
      <vt:lpstr>ワークショップの目的</vt:lpstr>
      <vt:lpstr>参加者の興味 (1/2)</vt:lpstr>
      <vt:lpstr>参加者の興味 (2/2)</vt:lpstr>
      <vt:lpstr>ワークショップの実施方式</vt:lpstr>
      <vt:lpstr>設定した状況</vt:lpstr>
      <vt:lpstr>類似したコードへの「対策」を回答</vt:lpstr>
      <vt:lpstr>似ているソースコードの抽出方法</vt:lpstr>
      <vt:lpstr>グループ単位での活動による進行</vt:lpstr>
      <vt:lpstr>参加者への配布物</vt:lpstr>
      <vt:lpstr>ソースコードの例</vt:lpstr>
      <vt:lpstr>結果の分析</vt:lpstr>
      <vt:lpstr>回答の傾向</vt:lpstr>
      <vt:lpstr>判断の基準</vt:lpstr>
      <vt:lpstr>回答用紙の判断理由キーワード</vt:lpstr>
      <vt:lpstr>考察</vt:lpstr>
      <vt:lpstr>ワークショップでの反省点</vt:lpstr>
      <vt:lpstr>まとめ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SES2009  WS-3 ソースコードの類似性 Japanese Workshop on Source Code Similarity</dc:title>
  <dc:creator>ishio</dc:creator>
  <cp:lastModifiedBy>ishio</cp:lastModifiedBy>
  <cp:revision>287</cp:revision>
  <dcterms:created xsi:type="dcterms:W3CDTF">2009-09-01T06:57:29Z</dcterms:created>
  <dcterms:modified xsi:type="dcterms:W3CDTF">2009-11-06T06:49:35Z</dcterms:modified>
</cp:coreProperties>
</file>