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38"/>
  </p:notesMasterIdLst>
  <p:handoutMasterIdLst>
    <p:handoutMasterId r:id="rId39"/>
  </p:handoutMasterIdLst>
  <p:sldIdLst>
    <p:sldId id="256" r:id="rId2"/>
    <p:sldId id="257" r:id="rId3"/>
    <p:sldId id="308" r:id="rId4"/>
    <p:sldId id="260" r:id="rId5"/>
    <p:sldId id="258" r:id="rId6"/>
    <p:sldId id="295" r:id="rId7"/>
    <p:sldId id="293" r:id="rId8"/>
    <p:sldId id="262" r:id="rId9"/>
    <p:sldId id="279" r:id="rId10"/>
    <p:sldId id="303" r:id="rId11"/>
    <p:sldId id="302" r:id="rId12"/>
    <p:sldId id="280" r:id="rId13"/>
    <p:sldId id="305" r:id="rId14"/>
    <p:sldId id="275" r:id="rId15"/>
    <p:sldId id="304" r:id="rId16"/>
    <p:sldId id="264" r:id="rId17"/>
    <p:sldId id="282" r:id="rId18"/>
    <p:sldId id="289" r:id="rId19"/>
    <p:sldId id="306" r:id="rId20"/>
    <p:sldId id="271" r:id="rId21"/>
    <p:sldId id="272" r:id="rId22"/>
    <p:sldId id="290" r:id="rId23"/>
    <p:sldId id="307" r:id="rId24"/>
    <p:sldId id="291" r:id="rId25"/>
    <p:sldId id="296" r:id="rId26"/>
    <p:sldId id="297" r:id="rId27"/>
    <p:sldId id="284" r:id="rId28"/>
    <p:sldId id="278" r:id="rId29"/>
    <p:sldId id="269" r:id="rId30"/>
    <p:sldId id="299" r:id="rId31"/>
    <p:sldId id="285" r:id="rId32"/>
    <p:sldId id="286" r:id="rId33"/>
    <p:sldId id="300" r:id="rId34"/>
    <p:sldId id="301" r:id="rId35"/>
    <p:sldId id="274" r:id="rId36"/>
    <p:sldId id="309" r:id="rId37"/>
  </p:sldIdLst>
  <p:sldSz cx="9144000" cy="6858000" type="screen4x3"/>
  <p:notesSz cx="6807200" cy="9939338"/>
  <p:defaultTextStyle>
    <a:defPPr>
      <a:defRPr lang="ja-JP"/>
    </a:defPPr>
    <a:lvl1pPr algn="ctr" rtl="0" fontAlgn="base">
      <a:spcBef>
        <a:spcPct val="0"/>
      </a:spcBef>
      <a:spcAft>
        <a:spcPct val="0"/>
      </a:spcAft>
      <a:defRPr kumimoji="1" sz="1000" kern="1200">
        <a:solidFill>
          <a:schemeClr val="tx1"/>
        </a:solidFill>
        <a:latin typeface="Times New Roman" pitchFamily="18" charset="0"/>
        <a:ea typeface="ＭＳ ゴシック" pitchFamily="49" charset="-128"/>
        <a:cs typeface="+mn-cs"/>
      </a:defRPr>
    </a:lvl1pPr>
    <a:lvl2pPr marL="457200" algn="ctr" rtl="0" fontAlgn="base">
      <a:spcBef>
        <a:spcPct val="0"/>
      </a:spcBef>
      <a:spcAft>
        <a:spcPct val="0"/>
      </a:spcAft>
      <a:defRPr kumimoji="1" sz="1000" kern="1200">
        <a:solidFill>
          <a:schemeClr val="tx1"/>
        </a:solidFill>
        <a:latin typeface="Times New Roman" pitchFamily="18" charset="0"/>
        <a:ea typeface="ＭＳ ゴシック" pitchFamily="49" charset="-128"/>
        <a:cs typeface="+mn-cs"/>
      </a:defRPr>
    </a:lvl2pPr>
    <a:lvl3pPr marL="914400" algn="ctr" rtl="0" fontAlgn="base">
      <a:spcBef>
        <a:spcPct val="0"/>
      </a:spcBef>
      <a:spcAft>
        <a:spcPct val="0"/>
      </a:spcAft>
      <a:defRPr kumimoji="1" sz="1000" kern="1200">
        <a:solidFill>
          <a:schemeClr val="tx1"/>
        </a:solidFill>
        <a:latin typeface="Times New Roman" pitchFamily="18" charset="0"/>
        <a:ea typeface="ＭＳ ゴシック" pitchFamily="49" charset="-128"/>
        <a:cs typeface="+mn-cs"/>
      </a:defRPr>
    </a:lvl3pPr>
    <a:lvl4pPr marL="1371600" algn="ctr" rtl="0" fontAlgn="base">
      <a:spcBef>
        <a:spcPct val="0"/>
      </a:spcBef>
      <a:spcAft>
        <a:spcPct val="0"/>
      </a:spcAft>
      <a:defRPr kumimoji="1" sz="1000" kern="1200">
        <a:solidFill>
          <a:schemeClr val="tx1"/>
        </a:solidFill>
        <a:latin typeface="Times New Roman" pitchFamily="18" charset="0"/>
        <a:ea typeface="ＭＳ ゴシック" pitchFamily="49" charset="-128"/>
        <a:cs typeface="+mn-cs"/>
      </a:defRPr>
    </a:lvl4pPr>
    <a:lvl5pPr marL="1828800" algn="ctr" rtl="0" fontAlgn="base">
      <a:spcBef>
        <a:spcPct val="0"/>
      </a:spcBef>
      <a:spcAft>
        <a:spcPct val="0"/>
      </a:spcAft>
      <a:defRPr kumimoji="1" sz="1000" kern="1200">
        <a:solidFill>
          <a:schemeClr val="tx1"/>
        </a:solidFill>
        <a:latin typeface="Times New Roman" pitchFamily="18" charset="0"/>
        <a:ea typeface="ＭＳ ゴシック" pitchFamily="49" charset="-128"/>
        <a:cs typeface="+mn-cs"/>
      </a:defRPr>
    </a:lvl5pPr>
    <a:lvl6pPr marL="2286000" algn="l" defTabSz="914400" rtl="0" eaLnBrk="1" latinLnBrk="0" hangingPunct="1">
      <a:defRPr kumimoji="1" sz="1000" kern="1200">
        <a:solidFill>
          <a:schemeClr val="tx1"/>
        </a:solidFill>
        <a:latin typeface="Times New Roman" pitchFamily="18" charset="0"/>
        <a:ea typeface="ＭＳ ゴシック" pitchFamily="49" charset="-128"/>
        <a:cs typeface="+mn-cs"/>
      </a:defRPr>
    </a:lvl6pPr>
    <a:lvl7pPr marL="2743200" algn="l" defTabSz="914400" rtl="0" eaLnBrk="1" latinLnBrk="0" hangingPunct="1">
      <a:defRPr kumimoji="1" sz="1000" kern="1200">
        <a:solidFill>
          <a:schemeClr val="tx1"/>
        </a:solidFill>
        <a:latin typeface="Times New Roman" pitchFamily="18" charset="0"/>
        <a:ea typeface="ＭＳ ゴシック" pitchFamily="49" charset="-128"/>
        <a:cs typeface="+mn-cs"/>
      </a:defRPr>
    </a:lvl7pPr>
    <a:lvl8pPr marL="3200400" algn="l" defTabSz="914400" rtl="0" eaLnBrk="1" latinLnBrk="0" hangingPunct="1">
      <a:defRPr kumimoji="1" sz="1000" kern="1200">
        <a:solidFill>
          <a:schemeClr val="tx1"/>
        </a:solidFill>
        <a:latin typeface="Times New Roman" pitchFamily="18" charset="0"/>
        <a:ea typeface="ＭＳ ゴシック" pitchFamily="49" charset="-128"/>
        <a:cs typeface="+mn-cs"/>
      </a:defRPr>
    </a:lvl8pPr>
    <a:lvl9pPr marL="3657600" algn="l" defTabSz="914400" rtl="0" eaLnBrk="1" latinLnBrk="0" hangingPunct="1">
      <a:defRPr kumimoji="1" sz="1000" kern="1200">
        <a:solidFill>
          <a:schemeClr val="tx1"/>
        </a:solidFill>
        <a:latin typeface="Times New Roman" pitchFamily="18" charset="0"/>
        <a:ea typeface="ＭＳ ゴシック" pitchFamily="49"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a:srgbClr val="0000FF"/>
    <a:srgbClr val="C5E2FF"/>
    <a:srgbClr val="FF00FF"/>
    <a:srgbClr val="FFFF00"/>
    <a:srgbClr val="0066FF"/>
    <a:srgbClr val="FFE6CD"/>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5" autoAdjust="0"/>
    <p:restoredTop sz="91615" autoAdjust="0"/>
  </p:normalViewPr>
  <p:slideViewPr>
    <p:cSldViewPr>
      <p:cViewPr varScale="1">
        <p:scale>
          <a:sx n="102" d="100"/>
          <a:sy n="102" d="100"/>
        </p:scale>
        <p:origin x="-96" y="-63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4" d="100"/>
          <a:sy n="94" d="100"/>
        </p:scale>
        <p:origin x="-2124" y="-108"/>
      </p:cViewPr>
      <p:guideLst>
        <p:guide orient="horz" pos="3130"/>
        <p:guide pos="2145"/>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image" Target="../media/image12.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image" Target="../media/image14.e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image" Target="../media/image1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8898"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ea typeface="ＭＳ Ｐゴシック" pitchFamily="50" charset="-128"/>
              </a:defRPr>
            </a:lvl1pPr>
          </a:lstStyle>
          <a:p>
            <a:pPr>
              <a:defRPr/>
            </a:pPr>
            <a:endParaRPr lang="en-US" altLang="ja-JP"/>
          </a:p>
        </p:txBody>
      </p:sp>
      <p:sp>
        <p:nvSpPr>
          <p:cNvPr id="208899" name="Rectangle 3"/>
          <p:cNvSpPr>
            <a:spLocks noGrp="1" noChangeArrowheads="1"/>
          </p:cNvSpPr>
          <p:nvPr>
            <p:ph type="dt" sz="quarter"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208900" name="Rectangle 4"/>
          <p:cNvSpPr>
            <a:spLocks noGrp="1" noChangeArrowheads="1"/>
          </p:cNvSpPr>
          <p:nvPr>
            <p:ph type="ftr" sz="quarter" idx="2"/>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ea typeface="ＭＳ Ｐゴシック" pitchFamily="50" charset="-128"/>
              </a:defRPr>
            </a:lvl1pPr>
          </a:lstStyle>
          <a:p>
            <a:pPr>
              <a:defRPr/>
            </a:pPr>
            <a:endParaRPr lang="en-US" altLang="ja-JP"/>
          </a:p>
        </p:txBody>
      </p:sp>
      <p:sp>
        <p:nvSpPr>
          <p:cNvPr id="208901" name="Rectangle 5"/>
          <p:cNvSpPr>
            <a:spLocks noGrp="1" noChangeArrowheads="1"/>
          </p:cNvSpPr>
          <p:nvPr>
            <p:ph type="sldNum" sz="quarter" idx="3"/>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D26032C1-5F8A-4CE4-9235-211A55E8617C}"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Arial" charset="0"/>
                <a:ea typeface="ＭＳ Ｐゴシック" pitchFamily="50" charset="-128"/>
              </a:defRPr>
            </a:lvl1pPr>
          </a:lstStyle>
          <a:p>
            <a:pPr>
              <a:defRPr/>
            </a:pPr>
            <a:endParaRPr lang="en-US" altLang="ja-JP"/>
          </a:p>
        </p:txBody>
      </p:sp>
      <p:sp>
        <p:nvSpPr>
          <p:cNvPr id="16387" name="Rectangle 3"/>
          <p:cNvSpPr>
            <a:spLocks noGrp="1" noChangeArrowheads="1"/>
          </p:cNvSpPr>
          <p:nvPr>
            <p:ph type="dt" idx="1"/>
          </p:nvPr>
        </p:nvSpPr>
        <p:spPr bwMode="auto">
          <a:xfrm>
            <a:off x="3856038" y="0"/>
            <a:ext cx="2949575"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50" charset="-128"/>
              </a:defRPr>
            </a:lvl1pPr>
          </a:lstStyle>
          <a:p>
            <a:pPr>
              <a:defRPr/>
            </a:pPr>
            <a:endParaRPr lang="en-US" altLang="ja-JP"/>
          </a:p>
        </p:txBody>
      </p:sp>
      <p:sp>
        <p:nvSpPr>
          <p:cNvPr id="39940" name="Rectangle 4"/>
          <p:cNvSpPr>
            <a:spLocks noGrp="1" noRot="1" noChangeAspect="1" noChangeArrowheads="1" noTextEdit="1"/>
          </p:cNvSpPr>
          <p:nvPr>
            <p:ph type="sldImg" idx="2"/>
          </p:nvPr>
        </p:nvSpPr>
        <p:spPr bwMode="auto">
          <a:xfrm>
            <a:off x="922338" y="746125"/>
            <a:ext cx="4967287" cy="3725863"/>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1038" y="4721225"/>
            <a:ext cx="5445125" cy="4471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6390" name="Rectangle 6"/>
          <p:cNvSpPr>
            <a:spLocks noGrp="1" noChangeArrowheads="1"/>
          </p:cNvSpPr>
          <p:nvPr>
            <p:ph type="ftr" sz="quarter" idx="4"/>
          </p:nvPr>
        </p:nvSpPr>
        <p:spPr bwMode="auto">
          <a:xfrm>
            <a:off x="0"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Arial" charset="0"/>
                <a:ea typeface="ＭＳ Ｐゴシック" pitchFamily="50" charset="-128"/>
              </a:defRPr>
            </a:lvl1pPr>
          </a:lstStyle>
          <a:p>
            <a:pPr>
              <a:defRPr/>
            </a:pPr>
            <a:endParaRPr lang="en-US" altLang="ja-JP"/>
          </a:p>
        </p:txBody>
      </p:sp>
      <p:sp>
        <p:nvSpPr>
          <p:cNvPr id="16391" name="Rectangle 7"/>
          <p:cNvSpPr>
            <a:spLocks noGrp="1" noChangeArrowheads="1"/>
          </p:cNvSpPr>
          <p:nvPr>
            <p:ph type="sldNum" sz="quarter" idx="5"/>
          </p:nvPr>
        </p:nvSpPr>
        <p:spPr bwMode="auto">
          <a:xfrm>
            <a:off x="3856038" y="9440863"/>
            <a:ext cx="2949575"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ea typeface="ＭＳ Ｐゴシック" pitchFamily="50" charset="-128"/>
              </a:defRPr>
            </a:lvl1pPr>
          </a:lstStyle>
          <a:p>
            <a:pPr>
              <a:defRPr/>
            </a:pPr>
            <a:fld id="{76B0AFE4-4DA0-408E-9455-C5F013D09567}"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F94BF45E-8AD5-4368-9BCF-684F38609C26}" type="slidenum">
              <a:rPr lang="en-US" altLang="ja-JP" smtClean="0">
                <a:ea typeface="ＭＳ Ｐゴシック" charset="-128"/>
              </a:rPr>
              <a:pPr/>
              <a:t>1</a:t>
            </a:fld>
            <a:endParaRPr lang="en-US" altLang="ja-JP" smtClean="0">
              <a:ea typeface="ＭＳ Ｐゴシック" charset="-128"/>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r>
              <a:rPr lang="ja-JP" altLang="en-US" smtClean="0">
                <a:ea typeface="ＭＳ Ｐ明朝" charset="-128"/>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856038" y="9440863"/>
            <a:ext cx="2949575" cy="496887"/>
          </a:xfrm>
          <a:prstGeom prst="rect">
            <a:avLst/>
          </a:prstGeom>
          <a:noFill/>
          <a:ln w="9525">
            <a:noFill/>
            <a:miter lim="800000"/>
            <a:headEnd/>
            <a:tailEnd/>
          </a:ln>
        </p:spPr>
        <p:txBody>
          <a:bodyPr anchor="b"/>
          <a:lstStyle/>
          <a:p>
            <a:pPr algn="r"/>
            <a:fld id="{22E2430F-3E82-4C0D-9323-BA979EB9E233}" type="slidenum">
              <a:rPr lang="en-US" altLang="ja-JP" sz="1200">
                <a:latin typeface="Arial" charset="0"/>
                <a:ea typeface="ＭＳ Ｐゴシック" charset="-128"/>
              </a:rPr>
              <a:pPr algn="r"/>
              <a:t>10</a:t>
            </a:fld>
            <a:endParaRPr lang="en-US" altLang="ja-JP" sz="1200">
              <a:latin typeface="Arial" charset="0"/>
              <a:ea typeface="ＭＳ Ｐゴシック" charset="-128"/>
            </a:endParaRPr>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本研究では３つのメトリクスを計測しました．</a:t>
            </a:r>
          </a:p>
          <a:p>
            <a:pPr eaLnBrk="1" hangingPunct="1"/>
            <a:r>
              <a:rPr lang="ja-JP" altLang="en-US" smtClean="0">
                <a:ea typeface="ＭＳ Ｐ明朝" charset="-128"/>
              </a:rPr>
              <a:t>本発表では型名類似度のみの説明を行いますが，</a:t>
            </a:r>
          </a:p>
          <a:p>
            <a:pPr eaLnBrk="1" hangingPunct="1"/>
            <a:r>
              <a:rPr lang="ja-JP" altLang="en-US" smtClean="0">
                <a:ea typeface="ＭＳ Ｐ明朝" charset="-128"/>
              </a:rPr>
              <a:t>識別子名類似度も計測方法は同様で，型名以外の識別を</a:t>
            </a:r>
          </a:p>
          <a:p>
            <a:pPr eaLnBrk="1" hangingPunct="1"/>
            <a:r>
              <a:rPr lang="ja-JP" altLang="en-US" smtClean="0">
                <a:ea typeface="ＭＳ Ｐ明朝" charset="-128"/>
              </a:rPr>
              <a:t>識別子類似度とは，メソッド内に定義されるメソッドの，，</a:t>
            </a:r>
          </a:p>
          <a:p>
            <a:pPr eaLnBrk="1" hangingPunct="1"/>
            <a:endParaRPr lang="ja-JP" altLang="en-US" smtClean="0">
              <a:ea typeface="ＭＳ Ｐ明朝" charset="-128"/>
            </a:endParaRPr>
          </a:p>
          <a:p>
            <a:pPr eaLnBrk="1" hangingPunct="1"/>
            <a:endParaRPr lang="ja-JP" altLang="en-US" smtClean="0">
              <a:ea typeface="ＭＳ Ｐ明朝"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txBox="1">
            <a:spLocks noGrp="1" noChangeArrowheads="1"/>
          </p:cNvSpPr>
          <p:nvPr/>
        </p:nvSpPr>
        <p:spPr bwMode="auto">
          <a:xfrm>
            <a:off x="3856038" y="9440863"/>
            <a:ext cx="2949575" cy="496887"/>
          </a:xfrm>
          <a:prstGeom prst="rect">
            <a:avLst/>
          </a:prstGeom>
          <a:noFill/>
          <a:ln w="9525">
            <a:noFill/>
            <a:miter lim="800000"/>
            <a:headEnd/>
            <a:tailEnd/>
          </a:ln>
        </p:spPr>
        <p:txBody>
          <a:bodyPr anchor="b"/>
          <a:lstStyle/>
          <a:p>
            <a:pPr algn="r"/>
            <a:fld id="{CE7D350A-7D54-4883-8154-56F726B46160}" type="slidenum">
              <a:rPr lang="en-US" altLang="ja-JP" sz="1200">
                <a:latin typeface="Arial" charset="0"/>
                <a:ea typeface="ＭＳ Ｐゴシック" charset="-128"/>
              </a:rPr>
              <a:pPr algn="r"/>
              <a:t>11</a:t>
            </a:fld>
            <a:endParaRPr lang="en-US" altLang="ja-JP" sz="1200">
              <a:latin typeface="Arial" charset="0"/>
              <a:ea typeface="ＭＳ Ｐゴシック" charset="-128"/>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本研究では３つのメトリクスを計測しました．</a:t>
            </a:r>
          </a:p>
          <a:p>
            <a:pPr eaLnBrk="1" hangingPunct="1"/>
            <a:r>
              <a:rPr lang="ja-JP" altLang="en-US" smtClean="0">
                <a:ea typeface="ＭＳ Ｐ明朝" charset="-128"/>
              </a:rPr>
              <a:t>本発表では型名類似度のみの説明を行いますが，</a:t>
            </a:r>
          </a:p>
          <a:p>
            <a:pPr eaLnBrk="1" hangingPunct="1"/>
            <a:r>
              <a:rPr lang="ja-JP" altLang="en-US" smtClean="0">
                <a:ea typeface="ＭＳ Ｐ明朝" charset="-128"/>
              </a:rPr>
              <a:t>識別子名類似度も計測方法は同様で，型名以外の識別を</a:t>
            </a:r>
          </a:p>
          <a:p>
            <a:pPr eaLnBrk="1" hangingPunct="1"/>
            <a:r>
              <a:rPr lang="ja-JP" altLang="en-US" smtClean="0">
                <a:ea typeface="ＭＳ Ｐ明朝" charset="-128"/>
              </a:rPr>
              <a:t>識別子類似度とは，メソッド内に定義されるメソッドの，，</a:t>
            </a:r>
          </a:p>
          <a:p>
            <a:pPr eaLnBrk="1" hangingPunct="1"/>
            <a:endParaRPr lang="ja-JP" altLang="en-US" smtClean="0">
              <a:ea typeface="ＭＳ Ｐ明朝" charset="-128"/>
            </a:endParaRPr>
          </a:p>
          <a:p>
            <a:pPr eaLnBrk="1" hangingPunct="1"/>
            <a:endParaRPr lang="ja-JP" altLang="en-US" smtClean="0">
              <a:ea typeface="ＭＳ Ｐ明朝"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B649BEFD-3FD4-40CE-8691-5A56D204B6E2}" type="slidenum">
              <a:rPr lang="en-US" altLang="ja-JP" smtClean="0">
                <a:ea typeface="ＭＳ Ｐゴシック" charset="-128"/>
              </a:rPr>
              <a:pPr/>
              <a:t>12</a:t>
            </a:fld>
            <a:endParaRPr lang="en-US" altLang="ja-JP" smtClean="0">
              <a:ea typeface="ＭＳ Ｐゴシック" charset="-128"/>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トリクス計測対象となるのは，この子クラスに定義されるメソッドで，</a:t>
            </a:r>
          </a:p>
          <a:p>
            <a:pPr eaLnBrk="1" hangingPunct="1"/>
            <a:r>
              <a:rPr lang="ja-JP" altLang="en-US" smtClean="0">
                <a:ea typeface="ＭＳ Ｐ明朝" charset="-128"/>
              </a:rPr>
              <a:t>このメソッド内の一時変数・参照変数の型名と関数の引数・戻り値の一致割合を型名類似度と定義します．</a:t>
            </a:r>
          </a:p>
          <a:p>
            <a:pPr eaLnBrk="1" hangingPunct="1"/>
            <a:r>
              <a:rPr lang="ja-JP" altLang="en-US" smtClean="0">
                <a:ea typeface="ＭＳ Ｐ明朝" charset="-128"/>
              </a:rPr>
              <a:t>こちらのクラスで現れる型名はこの３つとなり，</a:t>
            </a:r>
          </a:p>
          <a:p>
            <a:pPr eaLnBrk="1" hangingPunct="1"/>
            <a:r>
              <a:rPr lang="en-US" altLang="ja-JP" smtClean="0">
                <a:ea typeface="ＭＳ Ｐ明朝" charset="-128"/>
              </a:rPr>
              <a:t>…</a:t>
            </a:r>
            <a:r>
              <a:rPr lang="ja-JP" altLang="en-US" smtClean="0">
                <a:ea typeface="ＭＳ Ｐ明朝" charset="-128"/>
              </a:rPr>
              <a:t>のクラスで現れる型名はこの２つとなり，</a:t>
            </a:r>
          </a:p>
          <a:p>
            <a:pPr eaLnBrk="1" hangingPunct="1"/>
            <a:r>
              <a:rPr lang="ja-JP" altLang="en-US" smtClean="0">
                <a:ea typeface="ＭＳ Ｐ明朝" charset="-128"/>
              </a:rPr>
              <a:t>これらの類似度を次の式のように算出します．</a:t>
            </a: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型名類似度とは，メソッド内の一時変数・参照変数の型名と，呼び出される関数の引数・戻り値の型名の一致割合と</a:t>
            </a:r>
          </a:p>
          <a:p>
            <a:pPr eaLnBrk="1" hangingPunct="1"/>
            <a:r>
              <a:rPr lang="ja-JP" altLang="en-US" smtClean="0">
                <a:ea typeface="ＭＳ Ｐ明朝" charset="-128"/>
              </a:rPr>
              <a:t>定義します．</a:t>
            </a:r>
          </a:p>
          <a:p>
            <a:pPr eaLnBrk="1" hangingPunct="1"/>
            <a:r>
              <a:rPr lang="ja-JP" altLang="en-US" smtClean="0">
                <a:ea typeface="ＭＳ Ｐ明朝" charset="-128"/>
              </a:rPr>
              <a:t>対象となるメソッドはこのような子クラスのメソッドで，この場合，抽出される型名はこのようになり，</a:t>
            </a:r>
          </a:p>
          <a:p>
            <a:pPr eaLnBrk="1" hangingPunct="1"/>
            <a:r>
              <a:rPr lang="ja-JP" altLang="en-US" smtClean="0">
                <a:ea typeface="ＭＳ Ｐ明朝" charset="-128"/>
              </a:rPr>
              <a:t>類似度はこのように計算されます．</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txBox="1">
            <a:spLocks noGrp="1" noChangeArrowheads="1"/>
          </p:cNvSpPr>
          <p:nvPr/>
        </p:nvSpPr>
        <p:spPr bwMode="auto">
          <a:xfrm>
            <a:off x="3856038" y="9440863"/>
            <a:ext cx="2949575" cy="496887"/>
          </a:xfrm>
          <a:prstGeom prst="rect">
            <a:avLst/>
          </a:prstGeom>
          <a:noFill/>
          <a:ln w="9525">
            <a:noFill/>
            <a:miter lim="800000"/>
            <a:headEnd/>
            <a:tailEnd/>
          </a:ln>
        </p:spPr>
        <p:txBody>
          <a:bodyPr anchor="b"/>
          <a:lstStyle/>
          <a:p>
            <a:pPr algn="r"/>
            <a:fld id="{197E3A51-910A-41E6-A263-C6433826DF36}" type="slidenum">
              <a:rPr lang="en-US" altLang="ja-JP" sz="1200">
                <a:latin typeface="Arial" charset="0"/>
                <a:ea typeface="ＭＳ Ｐゴシック" charset="-128"/>
              </a:rPr>
              <a:pPr algn="r"/>
              <a:t>13</a:t>
            </a:fld>
            <a:endParaRPr lang="en-US" altLang="ja-JP" sz="1200">
              <a:latin typeface="Arial" charset="0"/>
              <a:ea typeface="ＭＳ Ｐゴシック" charset="-128"/>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トリクス計測対象となるのは，この子クラスに定義されるメソッドで，</a:t>
            </a:r>
          </a:p>
          <a:p>
            <a:pPr eaLnBrk="1" hangingPunct="1"/>
            <a:r>
              <a:rPr lang="ja-JP" altLang="en-US" smtClean="0">
                <a:ea typeface="ＭＳ Ｐ明朝" charset="-128"/>
              </a:rPr>
              <a:t>このメソッド内の一時変数・参照変数の型名と関数の引数・戻り値の一致割合を型名類似度と定義します．</a:t>
            </a:r>
          </a:p>
          <a:p>
            <a:pPr eaLnBrk="1" hangingPunct="1"/>
            <a:r>
              <a:rPr lang="ja-JP" altLang="en-US" smtClean="0">
                <a:ea typeface="ＭＳ Ｐ明朝" charset="-128"/>
              </a:rPr>
              <a:t>こちらのクラスで現れる型名はこの３つとなり，</a:t>
            </a:r>
          </a:p>
          <a:p>
            <a:pPr eaLnBrk="1" hangingPunct="1"/>
            <a:r>
              <a:rPr lang="en-US" altLang="ja-JP" smtClean="0">
                <a:ea typeface="ＭＳ Ｐ明朝" charset="-128"/>
              </a:rPr>
              <a:t>…</a:t>
            </a:r>
            <a:r>
              <a:rPr lang="ja-JP" altLang="en-US" smtClean="0">
                <a:ea typeface="ＭＳ Ｐ明朝" charset="-128"/>
              </a:rPr>
              <a:t>のクラスで現れる型名はこの２つとなり，</a:t>
            </a:r>
          </a:p>
          <a:p>
            <a:pPr eaLnBrk="1" hangingPunct="1"/>
            <a:r>
              <a:rPr lang="ja-JP" altLang="en-US" smtClean="0">
                <a:ea typeface="ＭＳ Ｐ明朝" charset="-128"/>
              </a:rPr>
              <a:t>これらの類似度を次の式のように算出します．</a:t>
            </a: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型名類似度とは，メソッド内の一時変数・参照変数の型名と，呼び出される関数の引数・戻り値の型名の一致割合と</a:t>
            </a:r>
          </a:p>
          <a:p>
            <a:pPr eaLnBrk="1" hangingPunct="1"/>
            <a:r>
              <a:rPr lang="ja-JP" altLang="en-US" smtClean="0">
                <a:ea typeface="ＭＳ Ｐ明朝" charset="-128"/>
              </a:rPr>
              <a:t>定義します．</a:t>
            </a:r>
          </a:p>
          <a:p>
            <a:pPr eaLnBrk="1" hangingPunct="1"/>
            <a:r>
              <a:rPr lang="ja-JP" altLang="en-US" smtClean="0">
                <a:ea typeface="ＭＳ Ｐ明朝" charset="-128"/>
              </a:rPr>
              <a:t>対象となるメソッドはこのような子クラスのメソッドで，この場合，抽出される型名はこのようになり，</a:t>
            </a:r>
          </a:p>
          <a:p>
            <a:pPr eaLnBrk="1" hangingPunct="1"/>
            <a:r>
              <a:rPr lang="ja-JP" altLang="en-US" smtClean="0">
                <a:ea typeface="ＭＳ Ｐ明朝" charset="-128"/>
              </a:rPr>
              <a:t>類似度はこのように計算されます．</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4AFDF0AA-C68B-470D-B49D-90B76226748A}" type="slidenum">
              <a:rPr lang="en-US" altLang="ja-JP" smtClean="0">
                <a:ea typeface="ＭＳ Ｐゴシック" charset="-128"/>
              </a:rPr>
              <a:pPr/>
              <a:t>14</a:t>
            </a:fld>
            <a:endParaRPr lang="en-US" altLang="ja-JP" smtClean="0">
              <a:ea typeface="ＭＳ Ｐゴシック" charset="-128"/>
            </a:endParaRPr>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識別子名類似度も同様に，メトリクス計測対象となるメソッドは同じですが，</a:t>
            </a:r>
          </a:p>
          <a:p>
            <a:pPr eaLnBrk="1" hangingPunct="1"/>
            <a:r>
              <a:rPr lang="ja-JP" altLang="en-US" smtClean="0">
                <a:ea typeface="ＭＳ Ｐ明朝" charset="-128"/>
              </a:rPr>
              <a:t>メソッド内に定義される一時変数・参照変数の識別子名と呼び出されている関数名の一致割合と定義します．</a:t>
            </a:r>
          </a:p>
          <a:p>
            <a:pPr eaLnBrk="1" hangingPunct="1"/>
            <a:r>
              <a:rPr lang="ja-JP" altLang="en-US" smtClean="0">
                <a:ea typeface="ＭＳ Ｐ明朝" charset="-128"/>
              </a:rPr>
              <a:t>ただし方名は除く</a:t>
            </a:r>
          </a:p>
          <a:p>
            <a:pPr eaLnBrk="1" hangingPunct="1"/>
            <a:endParaRPr lang="ja-JP" altLang="en-US" smtClean="0">
              <a:ea typeface="ＭＳ Ｐ明朝" charset="-128"/>
            </a:endParaRPr>
          </a:p>
          <a:p>
            <a:pPr eaLnBrk="1" hangingPunct="1"/>
            <a:r>
              <a:rPr lang="ja-JP" altLang="en-US" smtClean="0">
                <a:ea typeface="ＭＳ Ｐ明朝" charset="-128"/>
              </a:rPr>
              <a:t>ただし型名はのぞく</a:t>
            </a:r>
          </a:p>
          <a:p>
            <a:pPr eaLnBrk="1" hangingPunct="1"/>
            <a:endParaRPr lang="ja-JP" altLang="en-US" smtClean="0">
              <a:ea typeface="ＭＳ Ｐ明朝" charset="-128"/>
            </a:endParaRPr>
          </a:p>
          <a:p>
            <a:pPr eaLnBrk="1" hangingPunct="1"/>
            <a:r>
              <a:rPr lang="ja-JP" altLang="en-US" smtClean="0">
                <a:ea typeface="ＭＳ Ｐ明朝" charset="-128"/>
              </a:rPr>
              <a:t>識別子類似度も同様に子クラスのメソッドを対象とし，メソッド内の一時変数・参照変数の識別子および</a:t>
            </a:r>
          </a:p>
          <a:p>
            <a:pPr eaLnBrk="1" hangingPunct="1"/>
            <a:r>
              <a:rPr lang="ja-JP" altLang="en-US" smtClean="0">
                <a:ea typeface="ＭＳ Ｐ明朝" charset="-128"/>
              </a:rPr>
              <a:t>定義されている関数名の一致割合と定義します．</a:t>
            </a:r>
          </a:p>
          <a:p>
            <a:pPr eaLnBrk="1" hangingPunct="1"/>
            <a:r>
              <a:rPr lang="ja-JP" altLang="en-US" smtClean="0">
                <a:ea typeface="ＭＳ Ｐ明朝" charset="-128"/>
              </a:rPr>
              <a:t>このばあいこのように計算されます</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txBox="1">
            <a:spLocks noGrp="1" noChangeArrowheads="1"/>
          </p:cNvSpPr>
          <p:nvPr/>
        </p:nvSpPr>
        <p:spPr bwMode="auto">
          <a:xfrm>
            <a:off x="3856038" y="9440863"/>
            <a:ext cx="2949575" cy="496887"/>
          </a:xfrm>
          <a:prstGeom prst="rect">
            <a:avLst/>
          </a:prstGeom>
          <a:noFill/>
          <a:ln w="9525">
            <a:noFill/>
            <a:miter lim="800000"/>
            <a:headEnd/>
            <a:tailEnd/>
          </a:ln>
        </p:spPr>
        <p:txBody>
          <a:bodyPr anchor="b"/>
          <a:lstStyle/>
          <a:p>
            <a:pPr algn="r"/>
            <a:fld id="{9C1CC0C3-1894-4BD3-BD02-FB4727A8AAF4}" type="slidenum">
              <a:rPr lang="en-US" altLang="ja-JP" sz="1200">
                <a:latin typeface="Arial" charset="0"/>
                <a:ea typeface="ＭＳ Ｐゴシック" charset="-128"/>
              </a:rPr>
              <a:pPr algn="r"/>
              <a:t>15</a:t>
            </a:fld>
            <a:endParaRPr lang="en-US" altLang="ja-JP" sz="1200">
              <a:latin typeface="Arial" charset="0"/>
              <a:ea typeface="ＭＳ Ｐゴシック" charset="-128"/>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識別子名類似度も同様に，メトリクス計測対象となるメソッドは同じですが，</a:t>
            </a:r>
          </a:p>
          <a:p>
            <a:pPr eaLnBrk="1" hangingPunct="1"/>
            <a:r>
              <a:rPr lang="ja-JP" altLang="en-US" smtClean="0">
                <a:ea typeface="ＭＳ Ｐ明朝" charset="-128"/>
              </a:rPr>
              <a:t>メソッド内に定義される一時変数・参照変数の識別子名と呼び出されている関数名の一致割合と定義します．</a:t>
            </a:r>
          </a:p>
          <a:p>
            <a:pPr eaLnBrk="1" hangingPunct="1"/>
            <a:r>
              <a:rPr lang="ja-JP" altLang="en-US" smtClean="0">
                <a:ea typeface="ＭＳ Ｐ明朝" charset="-128"/>
              </a:rPr>
              <a:t>ただし方名は除く</a:t>
            </a:r>
          </a:p>
          <a:p>
            <a:pPr eaLnBrk="1" hangingPunct="1"/>
            <a:endParaRPr lang="ja-JP" altLang="en-US" smtClean="0">
              <a:ea typeface="ＭＳ Ｐ明朝" charset="-128"/>
            </a:endParaRPr>
          </a:p>
          <a:p>
            <a:pPr eaLnBrk="1" hangingPunct="1"/>
            <a:r>
              <a:rPr lang="ja-JP" altLang="en-US" smtClean="0">
                <a:ea typeface="ＭＳ Ｐ明朝" charset="-128"/>
              </a:rPr>
              <a:t>ただし型名はのぞく</a:t>
            </a:r>
          </a:p>
          <a:p>
            <a:pPr eaLnBrk="1" hangingPunct="1"/>
            <a:endParaRPr lang="ja-JP" altLang="en-US" smtClean="0">
              <a:ea typeface="ＭＳ Ｐ明朝" charset="-128"/>
            </a:endParaRPr>
          </a:p>
          <a:p>
            <a:pPr eaLnBrk="1" hangingPunct="1"/>
            <a:r>
              <a:rPr lang="ja-JP" altLang="en-US" smtClean="0">
                <a:ea typeface="ＭＳ Ｐ明朝" charset="-128"/>
              </a:rPr>
              <a:t>識別子類似度も同様に子クラスのメソッドを対象とし，メソッド内の一時変数・参照変数の識別子および</a:t>
            </a:r>
          </a:p>
          <a:p>
            <a:pPr eaLnBrk="1" hangingPunct="1"/>
            <a:r>
              <a:rPr lang="ja-JP" altLang="en-US" smtClean="0">
                <a:ea typeface="ＭＳ Ｐ明朝" charset="-128"/>
              </a:rPr>
              <a:t>定義されている関数名の一致割合と定義します．</a:t>
            </a:r>
          </a:p>
          <a:p>
            <a:pPr eaLnBrk="1" hangingPunct="1"/>
            <a:r>
              <a:rPr lang="ja-JP" altLang="en-US" smtClean="0">
                <a:ea typeface="ＭＳ Ｐ明朝" charset="-128"/>
              </a:rPr>
              <a:t>このばあいこのように計算されます</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EC7622AF-F908-48D1-94FC-DC5427747BCC}" type="slidenum">
              <a:rPr lang="en-US" altLang="ja-JP" smtClean="0">
                <a:ea typeface="ＭＳ Ｐゴシック" charset="-128"/>
              </a:rPr>
              <a:pPr/>
              <a:t>16</a:t>
            </a:fld>
            <a:endParaRPr lang="en-US" altLang="ja-JP" smtClean="0">
              <a:ea typeface="ＭＳ Ｐゴシック" charset="-128"/>
            </a:endParaRPr>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変更の検出方法について説明します．</a:t>
            </a:r>
          </a:p>
          <a:p>
            <a:pPr eaLnBrk="1" hangingPunct="1"/>
            <a:endParaRPr lang="ja-JP" altLang="en-US" smtClean="0">
              <a:ea typeface="ＭＳ Ｐ明朝" charset="-128"/>
            </a:endParaRPr>
          </a:p>
          <a:p>
            <a:pPr eaLnBrk="1" hangingPunct="1"/>
            <a:r>
              <a:rPr lang="ja-JP" altLang="en-US" smtClean="0">
                <a:ea typeface="ＭＳ Ｐ明朝" charset="-128"/>
              </a:rPr>
              <a:t>まず，各バージョンの</a:t>
            </a:r>
            <a:r>
              <a:rPr lang="en-US" altLang="ja-JP" smtClean="0">
                <a:ea typeface="ＭＳ Ｐ明朝" charset="-128"/>
              </a:rPr>
              <a:t>Java</a:t>
            </a:r>
            <a:r>
              <a:rPr lang="ja-JP" altLang="en-US" smtClean="0">
                <a:ea typeface="ＭＳ Ｐ明朝" charset="-128"/>
              </a:rPr>
              <a:t>ソースコードと</a:t>
            </a:r>
            <a:r>
              <a:rPr lang="en-US" altLang="ja-JP" smtClean="0">
                <a:ea typeface="ＭＳ Ｐ明朝" charset="-128"/>
              </a:rPr>
              <a:t>Java</a:t>
            </a:r>
            <a:r>
              <a:rPr lang="ja-JP" altLang="en-US" smtClean="0">
                <a:ea typeface="ＭＳ Ｐ明朝" charset="-128"/>
              </a:rPr>
              <a:t>バイトコードを入力とします．</a:t>
            </a:r>
          </a:p>
          <a:p>
            <a:pPr eaLnBrk="1" hangingPunct="1"/>
            <a:r>
              <a:rPr lang="en-US" altLang="ja-JP" smtClean="0">
                <a:ea typeface="ＭＳ Ｐ明朝" charset="-128"/>
              </a:rPr>
              <a:t>Java</a:t>
            </a:r>
            <a:r>
              <a:rPr lang="ja-JP" altLang="en-US" smtClean="0">
                <a:ea typeface="ＭＳ Ｐ明朝" charset="-128"/>
              </a:rPr>
              <a:t>バイトコードを用いて，デザインパターン検出ツールによって</a:t>
            </a:r>
            <a:r>
              <a:rPr lang="en-US" altLang="ja-JP" smtClean="0">
                <a:ea typeface="ＭＳ Ｐ明朝" charset="-128"/>
              </a:rPr>
              <a:t>Template Method</a:t>
            </a:r>
            <a:r>
              <a:rPr lang="ja-JP" altLang="en-US" smtClean="0">
                <a:ea typeface="ＭＳ Ｐ明朝" charset="-128"/>
              </a:rPr>
              <a:t>パターンの適用事例を検出します．</a:t>
            </a:r>
          </a:p>
          <a:p>
            <a:pPr eaLnBrk="1" hangingPunct="1"/>
            <a:r>
              <a:rPr lang="ja-JP" altLang="en-US" smtClean="0">
                <a:ea typeface="ＭＳ Ｐ明朝" charset="-128"/>
              </a:rPr>
              <a:t>その情報をもとに，デザインパターンの適用事例を，変更の生じたパターンの適用事例と，変更の生じなかった適用事例に分類します．</a:t>
            </a:r>
          </a:p>
          <a:p>
            <a:pPr eaLnBrk="1" hangingPunct="1"/>
            <a:r>
              <a:rPr lang="ja-JP" altLang="en-US" smtClean="0">
                <a:ea typeface="ＭＳ Ｐ明朝" charset="-128"/>
              </a:rPr>
              <a:t>それらに対して，メトリクス計測を行い，変更の生じたパターンの適用事例と変更の生じなかった適用事例で差があったかどうかを調査します．</a:t>
            </a:r>
          </a:p>
          <a:p>
            <a:pPr eaLnBrk="1" hangingPunct="1"/>
            <a:r>
              <a:rPr lang="ja-JP" altLang="en-US" smtClean="0">
                <a:ea typeface="ＭＳ Ｐ明朝" charset="-128"/>
              </a:rPr>
              <a:t>　　　　　　　　　　　　　　　　　　　　　　　　　　　　　　　　　　　　　　　　　　　　　　　　　　　　　　　　　　　　　　　　　　　　　　　　　　　　　　　　　　　　　　　　　　　　　　　　　　　　　　　　　　　　　　　　　　　　　　　　　　　　　　　　　　　　　　　　　　　　　　　　　　　　　　　　　　　　　　　　　　　　　　　　　　　　　　　　　　　　　　　　　　　　　　　　　　　　　　　　　　　　　　　　　　　　　　　　　　　　　　　　　　　　　　　　　　　　　　　　　　　　　　　　　　　　　　　　　　　　　　　　　　　　　　　　　　　　　　　　　　　　　　　　　　　　　　　　　　　　　　　　　　　　　　　　　　　　　　　　　　　　　　　　　　　　　　　　　　　　　　　　　　　　　　　　　　　　　　　　　　　　　　　　　　　　　　　　　　　　　　　　　　　　　　　　　　　　　　　　　　　　　　　　　　　　　　　　　　　　　　　　　　　　　　　　　　　　　　　　　　　　　　　　　　　　　　　　　　　　　　　　　　　　　　　　　　　　　　　　　　　　　　　　　　　　　　　　　　　　　　　　　　　　　　　　　　　　　　　　　　　　　</a:t>
            </a:r>
          </a:p>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変更の検出およびメトリクス計測の流れを説明します</a:t>
            </a:r>
          </a:p>
          <a:p>
            <a:pPr eaLnBrk="1" hangingPunct="1"/>
            <a:r>
              <a:rPr lang="ja-JP" altLang="en-US" smtClean="0">
                <a:ea typeface="ＭＳ Ｐ明朝" charset="-128"/>
              </a:rPr>
              <a:t>．</a:t>
            </a:r>
          </a:p>
          <a:p>
            <a:pPr eaLnBrk="1" hangingPunct="1"/>
            <a:r>
              <a:rPr lang="ja-JP" altLang="en-US" smtClean="0">
                <a:ea typeface="ＭＳ Ｐ明朝" charset="-128"/>
              </a:rPr>
              <a:t>まず，各バージョンのソースコードと</a:t>
            </a:r>
            <a:r>
              <a:rPr lang="en-US" altLang="ja-JP" smtClean="0">
                <a:ea typeface="ＭＳ Ｐ明朝" charset="-128"/>
              </a:rPr>
              <a:t>Java</a:t>
            </a:r>
            <a:r>
              <a:rPr lang="ja-JP" altLang="en-US" smtClean="0">
                <a:ea typeface="ＭＳ Ｐ明朝" charset="-128"/>
              </a:rPr>
              <a:t>バイトコードを入力とします．</a:t>
            </a:r>
          </a:p>
          <a:p>
            <a:pPr eaLnBrk="1" hangingPunct="1"/>
            <a:r>
              <a:rPr lang="en-US" altLang="ja-JP" smtClean="0">
                <a:ea typeface="ＭＳ Ｐ明朝" charset="-128"/>
              </a:rPr>
              <a:t>Java</a:t>
            </a:r>
            <a:r>
              <a:rPr lang="ja-JP" altLang="en-US" smtClean="0">
                <a:ea typeface="ＭＳ Ｐ明朝" charset="-128"/>
              </a:rPr>
              <a:t>バイトコードから，デザパタ検出ツールを用いて，デザインパターンの適用事例を検出します．</a:t>
            </a:r>
          </a:p>
          <a:p>
            <a:pPr eaLnBrk="1" hangingPunct="1"/>
            <a:r>
              <a:rPr lang="ja-JP" altLang="en-US" smtClean="0">
                <a:ea typeface="ＭＳ Ｐ明朝" charset="-128"/>
              </a:rPr>
              <a:t>それらの情報とソースコードをもとに，デザインパターンの適用事例に変化が生じたパターンと，変化が生じなかったパターンに分類します．</a:t>
            </a: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調査方法を説明します．</a:t>
            </a:r>
          </a:p>
          <a:p>
            <a:pPr eaLnBrk="1" hangingPunct="1"/>
            <a:r>
              <a:rPr lang="ja-JP" altLang="en-US" smtClean="0">
                <a:ea typeface="ＭＳ Ｐ明朝" charset="-128"/>
              </a:rPr>
              <a:t>まずリポジトリから各バージョンごとのソースコードと</a:t>
            </a:r>
            <a:r>
              <a:rPr lang="en-US" altLang="ja-JP" smtClean="0">
                <a:ea typeface="ＭＳ Ｐ明朝" charset="-128"/>
              </a:rPr>
              <a:t>Java</a:t>
            </a:r>
            <a:r>
              <a:rPr lang="ja-JP" altLang="en-US" smtClean="0">
                <a:ea typeface="ＭＳ Ｐ明朝" charset="-128"/>
              </a:rPr>
              <a:t>バイトコードを入手します．</a:t>
            </a:r>
          </a:p>
          <a:p>
            <a:pPr eaLnBrk="1" hangingPunct="1"/>
            <a:r>
              <a:rPr lang="en-US" altLang="ja-JP" smtClean="0">
                <a:ea typeface="ＭＳ Ｐ明朝" charset="-128"/>
              </a:rPr>
              <a:t>java</a:t>
            </a:r>
            <a:r>
              <a:rPr lang="ja-JP" altLang="en-US" smtClean="0">
                <a:ea typeface="ＭＳ Ｐ明朝" charset="-128"/>
              </a:rPr>
              <a:t>バイトコードに対して，</a:t>
            </a:r>
            <a:r>
              <a:rPr lang="en-US" altLang="ja-JP" smtClean="0">
                <a:ea typeface="ＭＳ Ｐ明朝" charset="-128"/>
              </a:rPr>
              <a:t>DP</a:t>
            </a:r>
            <a:r>
              <a:rPr lang="ja-JP" altLang="en-US" smtClean="0">
                <a:ea typeface="ＭＳ Ｐ明朝" charset="-128"/>
              </a:rPr>
              <a:t>検出ツールを用いて，</a:t>
            </a:r>
            <a:r>
              <a:rPr lang="en-US" altLang="ja-JP" smtClean="0">
                <a:ea typeface="ＭＳ Ｐ明朝" charset="-128"/>
              </a:rPr>
              <a:t>TMP</a:t>
            </a:r>
            <a:r>
              <a:rPr lang="ja-JP" altLang="en-US" smtClean="0">
                <a:ea typeface="ＭＳ Ｐ明朝" charset="-128"/>
              </a:rPr>
              <a:t>を検出します．</a:t>
            </a:r>
          </a:p>
          <a:p>
            <a:pPr eaLnBrk="1" hangingPunct="1"/>
            <a:r>
              <a:rPr lang="ja-JP" altLang="en-US" smtClean="0">
                <a:ea typeface="ＭＳ Ｐ明朝" charset="-128"/>
              </a:rPr>
              <a:t>また，メトリクス計測ツールを用いて，メソッド名やクラスパスなど，</a:t>
            </a:r>
            <a:r>
              <a:rPr lang="en-US" altLang="ja-JP" smtClean="0">
                <a:ea typeface="ＭＳ Ｐ明朝" charset="-128"/>
              </a:rPr>
              <a:t>TMP</a:t>
            </a:r>
            <a:r>
              <a:rPr lang="ja-JP" altLang="en-US" smtClean="0">
                <a:ea typeface="ＭＳ Ｐ明朝" charset="-128"/>
              </a:rPr>
              <a:t>の詳細なクラス情報を取得します．</a:t>
            </a:r>
          </a:p>
          <a:p>
            <a:pPr eaLnBrk="1" hangingPunct="1"/>
            <a:r>
              <a:rPr lang="ja-JP" altLang="en-US" smtClean="0">
                <a:ea typeface="ＭＳ Ｐ明朝" charset="-128"/>
              </a:rPr>
              <a:t>これらの情報をもとに，ソースコードから</a:t>
            </a:r>
            <a:r>
              <a:rPr lang="en-US" altLang="ja-JP" smtClean="0">
                <a:ea typeface="ＭＳ Ｐ明朝" charset="-128"/>
              </a:rPr>
              <a:t>TMP</a:t>
            </a:r>
            <a:r>
              <a:rPr lang="ja-JP" altLang="en-US" smtClean="0">
                <a:ea typeface="ＭＳ Ｐ明朝" charset="-128"/>
              </a:rPr>
              <a:t>に変更が生じたかどうか判断し，変更された</a:t>
            </a:r>
            <a:r>
              <a:rPr lang="en-US" altLang="ja-JP" smtClean="0">
                <a:ea typeface="ＭＳ Ｐ明朝" charset="-128"/>
              </a:rPr>
              <a:t>P</a:t>
            </a:r>
            <a:r>
              <a:rPr lang="ja-JP" altLang="en-US" smtClean="0">
                <a:ea typeface="ＭＳ Ｐ明朝" charset="-128"/>
              </a:rPr>
              <a:t>と変更されなかった</a:t>
            </a:r>
            <a:r>
              <a:rPr lang="en-US" altLang="ja-JP" smtClean="0">
                <a:ea typeface="ＭＳ Ｐ明朝" charset="-128"/>
              </a:rPr>
              <a:t>P</a:t>
            </a:r>
            <a:r>
              <a:rPr lang="ja-JP" altLang="en-US" smtClean="0">
                <a:ea typeface="ＭＳ Ｐ明朝" charset="-128"/>
              </a:rPr>
              <a:t>に分類します．</a:t>
            </a:r>
          </a:p>
          <a:p>
            <a:pPr eaLnBrk="1" hangingPunct="1"/>
            <a:r>
              <a:rPr lang="ja-JP" altLang="en-US" smtClean="0">
                <a:ea typeface="ＭＳ Ｐ明朝" charset="-128"/>
              </a:rPr>
              <a:t>それぞれ分類されたパターンから，メトリクス計測します．</a:t>
            </a:r>
          </a:p>
          <a:p>
            <a:pPr eaLnBrk="1" hangingPunct="1"/>
            <a:r>
              <a:rPr lang="ja-JP" altLang="en-US" smtClean="0">
                <a:ea typeface="ＭＳ Ｐ明朝" charset="-128"/>
              </a:rPr>
              <a:t>計測されたメトリクスか変更の生じた</a:t>
            </a:r>
            <a:r>
              <a:rPr lang="en-US" altLang="ja-JP" smtClean="0">
                <a:ea typeface="ＭＳ Ｐ明朝" charset="-128"/>
              </a:rPr>
              <a:t>P</a:t>
            </a:r>
            <a:r>
              <a:rPr lang="ja-JP" altLang="en-US" smtClean="0">
                <a:ea typeface="ＭＳ Ｐ明朝" charset="-128"/>
              </a:rPr>
              <a:t>とそうでない</a:t>
            </a:r>
            <a:r>
              <a:rPr lang="en-US" altLang="ja-JP" smtClean="0">
                <a:ea typeface="ＭＳ Ｐ明朝" charset="-128"/>
              </a:rPr>
              <a:t>P</a:t>
            </a:r>
            <a:r>
              <a:rPr lang="ja-JP" altLang="en-US" smtClean="0">
                <a:ea typeface="ＭＳ Ｐ明朝" charset="-128"/>
              </a:rPr>
              <a:t>の間で差異があるかどうかを評価します．</a:t>
            </a:r>
          </a:p>
          <a:p>
            <a:pPr eaLnBrk="1" hangingPunct="1"/>
            <a:r>
              <a:rPr lang="ja-JP" altLang="en-US" smtClean="0">
                <a:ea typeface="ＭＳ Ｐ明朝" charset="-128"/>
              </a:rPr>
              <a:t>つぎに，計測するメトリクスの内容について説明します．</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401E1262-B8A8-4FDD-AC26-BECCC4B64B94}" type="slidenum">
              <a:rPr lang="en-US" altLang="ja-JP" smtClean="0">
                <a:ea typeface="ＭＳ Ｐゴシック" charset="-128"/>
              </a:rPr>
              <a:pPr/>
              <a:t>17</a:t>
            </a:fld>
            <a:endParaRPr lang="en-US" altLang="ja-JP" smtClean="0">
              <a:ea typeface="ＭＳ Ｐゴシック" charset="-128"/>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計測結果を説明します．</a:t>
            </a:r>
          </a:p>
          <a:p>
            <a:pPr eaLnBrk="1" hangingPunct="1"/>
            <a:r>
              <a:rPr lang="ja-JP" altLang="en-US" smtClean="0">
                <a:ea typeface="ＭＳ Ｐ明朝" charset="-128"/>
              </a:rPr>
              <a:t>対象となるソフトウェアはオープンソースソフトウェア８種です，</a:t>
            </a:r>
          </a:p>
          <a:p>
            <a:pPr eaLnBrk="1" hangingPunct="1"/>
            <a:endParaRPr lang="ja-JP" altLang="en-US" smtClean="0">
              <a:ea typeface="ＭＳ Ｐ明朝" charset="-128"/>
            </a:endParaRPr>
          </a:p>
          <a:p>
            <a:pPr eaLnBrk="1" hangingPunct="1"/>
            <a:r>
              <a:rPr lang="ja-JP" altLang="en-US" smtClean="0">
                <a:ea typeface="ＭＳ Ｐ明朝" charset="-128"/>
              </a:rPr>
              <a:t>左側が型名類似度で，右側が識別子類似度の計測結果で，</a:t>
            </a:r>
          </a:p>
          <a:p>
            <a:pPr eaLnBrk="1" hangingPunct="1"/>
            <a:r>
              <a:rPr lang="ja-JP" altLang="en-US" smtClean="0">
                <a:ea typeface="ＭＳ Ｐ明朝" charset="-128"/>
              </a:rPr>
              <a:t>グラフ中の左側が，変更の生じなかったパターンの適用事例のメトリクスの分布で，右側が変更の生じたパターンの適用事例のメトリクスの分布</a:t>
            </a:r>
          </a:p>
          <a:p>
            <a:pPr eaLnBrk="1" hangingPunct="1"/>
            <a:r>
              <a:rPr lang="ja-JP" altLang="en-US" smtClean="0">
                <a:ea typeface="ＭＳ Ｐ明朝" charset="-128"/>
              </a:rPr>
              <a:t>を示します．</a:t>
            </a:r>
          </a:p>
          <a:p>
            <a:pPr eaLnBrk="1" hangingPunct="1"/>
            <a:r>
              <a:rPr lang="ja-JP" altLang="en-US" smtClean="0">
                <a:ea typeface="ＭＳ Ｐ明朝" charset="-128"/>
              </a:rPr>
              <a:t>図中の長方形の下側の線が第１四分位，上側が第３四分位，真ん中が中央値を表しています．</a:t>
            </a:r>
          </a:p>
          <a:p>
            <a:pPr eaLnBrk="1" hangingPunct="1"/>
            <a:r>
              <a:rPr lang="ja-JP" altLang="en-US" smtClean="0">
                <a:ea typeface="ＭＳ Ｐ明朝" charset="-128"/>
              </a:rPr>
              <a:t>この結果から，変更の生じたパターンの適用事例のほうが，変更の</a:t>
            </a: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第１四分位とメジアンに差があった</a:t>
            </a:r>
          </a:p>
          <a:p>
            <a:pPr eaLnBrk="1" hangingPunct="1"/>
            <a:r>
              <a:rPr lang="ja-JP" altLang="en-US" smtClean="0">
                <a:ea typeface="ＭＳ Ｐ明朝" charset="-128"/>
              </a:rPr>
              <a:t>差があったからなんなの？</a:t>
            </a:r>
          </a:p>
          <a:p>
            <a:pPr eaLnBrk="1" hangingPunct="1"/>
            <a:r>
              <a:rPr lang="ja-JP" altLang="en-US" smtClean="0">
                <a:ea typeface="ＭＳ Ｐ明朝" charset="-128"/>
              </a:rPr>
              <a:t>⇒メトリクス値を用いた安定性の推定ができるかも</a:t>
            </a:r>
          </a:p>
          <a:p>
            <a:pPr eaLnBrk="1" hangingPunct="1"/>
            <a:endParaRPr lang="ja-JP" altLang="en-US" smtClean="0">
              <a:ea typeface="ＭＳ Ｐ明朝" charset="-128"/>
            </a:endParaRPr>
          </a:p>
          <a:p>
            <a:pPr eaLnBrk="1" hangingPunct="1"/>
            <a:r>
              <a:rPr lang="ja-JP" altLang="en-US" smtClean="0">
                <a:ea typeface="ＭＳ Ｐ明朝" charset="-128"/>
              </a:rPr>
              <a:t>このように定義したメトリクスを計測した結果を説明します．</a:t>
            </a:r>
          </a:p>
          <a:p>
            <a:pPr eaLnBrk="1" hangingPunct="1"/>
            <a:r>
              <a:rPr lang="ja-JP" altLang="en-US" smtClean="0">
                <a:ea typeface="ＭＳ Ｐ明朝" charset="-128"/>
              </a:rPr>
              <a:t>対象となるソフトウェアは，ソフトウェアリポジトリから入手できるオープンソースソフトウェア</a:t>
            </a:r>
            <a:r>
              <a:rPr lang="en-US" altLang="ja-JP" smtClean="0">
                <a:ea typeface="ＭＳ Ｐ明朝" charset="-128"/>
              </a:rPr>
              <a:t>8</a:t>
            </a:r>
            <a:r>
              <a:rPr lang="ja-JP" altLang="en-US" smtClean="0">
                <a:ea typeface="ＭＳ Ｐ明朝" charset="-128"/>
              </a:rPr>
              <a:t>種です．</a:t>
            </a:r>
          </a:p>
          <a:p>
            <a:pPr eaLnBrk="1" hangingPunct="1"/>
            <a:endParaRPr lang="ja-JP" altLang="en-US" smtClean="0">
              <a:ea typeface="ＭＳ Ｐ明朝" charset="-128"/>
            </a:endParaRPr>
          </a:p>
          <a:p>
            <a:pPr eaLnBrk="1" hangingPunct="1"/>
            <a:r>
              <a:rPr lang="ja-JP" altLang="en-US" smtClean="0">
                <a:ea typeface="ＭＳ Ｐ明朝" charset="-128"/>
              </a:rPr>
              <a:t>左のグラフが，変更が生じなかったパターンの類似殿分布を示しており，右側が変更の生じたパターンの</a:t>
            </a:r>
          </a:p>
          <a:p>
            <a:pPr eaLnBrk="1" hangingPunct="1"/>
            <a:r>
              <a:rPr lang="ja-JP" altLang="en-US" smtClean="0">
                <a:ea typeface="ＭＳ Ｐ明朝" charset="-128"/>
              </a:rPr>
              <a:t>類似度分布を示しています．</a:t>
            </a:r>
          </a:p>
          <a:p>
            <a:pPr eaLnBrk="1" hangingPunct="1"/>
            <a:r>
              <a:rPr lang="ja-JP" altLang="en-US" smtClean="0">
                <a:ea typeface="ＭＳ Ｐ明朝" charset="-128"/>
              </a:rPr>
              <a:t>このグラフから，変更の生じたパターンのほうが，類似度が低い傾向にあるということが分かります．</a:t>
            </a:r>
          </a:p>
          <a:p>
            <a:pPr eaLnBrk="1" hangingPunct="1"/>
            <a:r>
              <a:rPr lang="ja-JP" altLang="en-US" smtClean="0">
                <a:ea typeface="ＭＳ Ｐ明朝" charset="-128"/>
              </a:rPr>
              <a:t>また，両者で</a:t>
            </a:r>
            <a:r>
              <a:rPr lang="en-US" altLang="ja-JP" smtClean="0">
                <a:ea typeface="ＭＳ Ｐ明朝" charset="-128"/>
              </a:rPr>
              <a:t>U</a:t>
            </a:r>
            <a:r>
              <a:rPr lang="ja-JP" altLang="en-US" smtClean="0">
                <a:ea typeface="ＭＳ Ｐ明朝" charset="-128"/>
              </a:rPr>
              <a:t>検定を行ったところ，危険率１％でも有意差があることが分かりました．</a:t>
            </a:r>
          </a:p>
          <a:p>
            <a:pPr eaLnBrk="1" hangingPunct="1"/>
            <a:endParaRPr lang="ja-JP" altLang="en-US" smtClean="0">
              <a:ea typeface="ＭＳ Ｐ明朝" charset="-128"/>
            </a:endParaRPr>
          </a:p>
          <a:p>
            <a:pPr eaLnBrk="1" hangingPunct="1"/>
            <a:endParaRPr lang="en-US" altLang="ja-JP" smtClean="0">
              <a:ea typeface="ＭＳ Ｐ明朝"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C8A6D971-8184-4467-8BE0-994EF4349463}" type="slidenum">
              <a:rPr lang="en-US" altLang="ja-JP" smtClean="0">
                <a:ea typeface="ＭＳ Ｐゴシック" charset="-128"/>
              </a:rPr>
              <a:pPr/>
              <a:t>18</a:t>
            </a:fld>
            <a:endParaRPr lang="en-US" altLang="ja-JP" smtClean="0">
              <a:ea typeface="ＭＳ Ｐゴシック" charset="-128"/>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子クラスの処理差異が変更の要因となっているか？</a:t>
            </a:r>
          </a:p>
          <a:p>
            <a:pPr eaLnBrk="1" hangingPunct="1"/>
            <a:r>
              <a:rPr lang="ja-JP" altLang="en-US" smtClean="0">
                <a:ea typeface="ＭＳ Ｐ明朝" charset="-128"/>
              </a:rPr>
              <a:t>最後に実際に行われた変更の例として，</a:t>
            </a:r>
          </a:p>
          <a:p>
            <a:pPr eaLnBrk="1" hangingPunct="1"/>
            <a:r>
              <a:rPr lang="ja-JP" altLang="en-US" smtClean="0">
                <a:ea typeface="ＭＳ Ｐ明朝" charset="-128"/>
              </a:rPr>
              <a:t>類似度が小さく，変更された例を示します．</a:t>
            </a:r>
          </a:p>
          <a:p>
            <a:pPr eaLnBrk="1" hangingPunct="1"/>
            <a:endParaRPr lang="ja-JP" altLang="en-US" smtClean="0">
              <a:ea typeface="ＭＳ Ｐ明朝" charset="-128"/>
            </a:endParaRPr>
          </a:p>
          <a:p>
            <a:pPr eaLnBrk="1" hangingPunct="1"/>
            <a:r>
              <a:rPr lang="ja-JP" altLang="en-US" smtClean="0">
                <a:ea typeface="ＭＳ Ｐ明朝" charset="-128"/>
              </a:rPr>
              <a:t>この場合，</a:t>
            </a:r>
            <a:r>
              <a:rPr lang="en-US" altLang="ja-JP" smtClean="0">
                <a:ea typeface="ＭＳ Ｐ明朝" charset="-128"/>
              </a:rPr>
              <a:t>2</a:t>
            </a:r>
            <a:r>
              <a:rPr lang="ja-JP" altLang="en-US" smtClean="0">
                <a:ea typeface="ＭＳ Ｐ明朝" charset="-128"/>
              </a:rPr>
              <a:t>つの子クラスが継承しているのですが，片方は処理のみ実装され，</a:t>
            </a:r>
          </a:p>
          <a:p>
            <a:pPr eaLnBrk="1" hangingPunct="1"/>
            <a:r>
              <a:rPr lang="ja-JP" altLang="en-US" smtClean="0">
                <a:ea typeface="ＭＳ Ｐ明朝" charset="-128"/>
              </a:rPr>
              <a:t>もう片方には処理が記述されていないクラスが存在しました．</a:t>
            </a:r>
          </a:p>
          <a:p>
            <a:pPr eaLnBrk="1" hangingPunct="1"/>
            <a:r>
              <a:rPr lang="ja-JP" altLang="en-US" smtClean="0">
                <a:ea typeface="ＭＳ Ｐ明朝" charset="-128"/>
              </a:rPr>
              <a:t>このクラスは，次のバージョンで</a:t>
            </a:r>
            <a:r>
              <a:rPr lang="en-US" altLang="ja-JP" smtClean="0">
                <a:ea typeface="ＭＳ Ｐ明朝" charset="-128"/>
              </a:rPr>
              <a:t>Template Method</a:t>
            </a:r>
            <a:r>
              <a:rPr lang="ja-JP" altLang="en-US" smtClean="0">
                <a:ea typeface="ＭＳ Ｐ明朝" charset="-128"/>
              </a:rPr>
              <a:t>パターンの消滅するという変更が生じました．</a:t>
            </a:r>
          </a:p>
          <a:p>
            <a:pPr eaLnBrk="1" hangingPunct="1"/>
            <a:r>
              <a:rPr lang="ja-JP" altLang="en-US" smtClean="0">
                <a:ea typeface="ＭＳ Ｐ明朝" charset="-128"/>
              </a:rPr>
              <a:t>１つのクラスだけ処理内容が大きいので，処理の切り替えが難しくなり，変更が生じたと考えられます．</a:t>
            </a:r>
          </a:p>
          <a:p>
            <a:pPr eaLnBrk="1" hangingPunct="1"/>
            <a:r>
              <a:rPr lang="ja-JP" altLang="en-US" smtClean="0">
                <a:ea typeface="ＭＳ Ｐ明朝" charset="-128"/>
              </a:rPr>
              <a:t>このような例は，子クラスのメソッドの処理差異が原因で変更されたと考えられますｙ</a:t>
            </a:r>
          </a:p>
          <a:p>
            <a:pPr eaLnBrk="1" hangingPunct="1"/>
            <a:endParaRPr lang="ja-JP" altLang="en-US" smtClean="0">
              <a:ea typeface="ＭＳ Ｐ明朝" charset="-128"/>
            </a:endParaRPr>
          </a:p>
          <a:p>
            <a:pPr eaLnBrk="1" hangingPunct="1"/>
            <a:r>
              <a:rPr lang="ja-JP" altLang="en-US" smtClean="0">
                <a:ea typeface="ＭＳ Ｐ明朝" charset="-128"/>
              </a:rPr>
              <a:t>またそれが提案したメトリクスで計測可能であったことがいえます．</a:t>
            </a:r>
          </a:p>
          <a:p>
            <a:pPr eaLnBrk="1" hangingPunct="1"/>
            <a:r>
              <a:rPr lang="ja-JP" altLang="en-US" smtClean="0">
                <a:ea typeface="ＭＳ Ｐ明朝" charset="-128"/>
              </a:rPr>
              <a:t>計測したメトリクスは有効！！！</a:t>
            </a:r>
          </a:p>
          <a:p>
            <a:pPr eaLnBrk="1" hangingPunct="1"/>
            <a:endParaRPr lang="ja-JP" altLang="en-US" smtClean="0">
              <a:ea typeface="ＭＳ Ｐ明朝" charset="-128"/>
            </a:endParaRPr>
          </a:p>
          <a:p>
            <a:pPr eaLnBrk="1" hangingPunct="1"/>
            <a:r>
              <a:rPr lang="ja-JP" altLang="en-US" smtClean="0">
                <a:ea typeface="ＭＳ Ｐ明朝" charset="-128"/>
              </a:rPr>
              <a:t>処理の差異というより，単純に記述してない子クラスがふようなだけなんじゃないの？</a:t>
            </a:r>
          </a:p>
          <a:p>
            <a:pPr eaLnBrk="1" hangingPunct="1"/>
            <a:r>
              <a:rPr lang="ja-JP" altLang="en-US" smtClean="0">
                <a:ea typeface="ＭＳ Ｐ明朝" charset="-128"/>
              </a:rPr>
              <a:t>⇒処理内容がある程度でかくなると，切り替え自体がむずかしくなり，</a:t>
            </a:r>
            <a:r>
              <a:rPr lang="en-US" altLang="ja-JP" smtClean="0">
                <a:ea typeface="ＭＳ Ｐ明朝" charset="-128"/>
              </a:rPr>
              <a:t>TemplateMethod</a:t>
            </a:r>
            <a:r>
              <a:rPr lang="ja-JP" altLang="en-US" smtClean="0">
                <a:ea typeface="ＭＳ Ｐ明朝" charset="-128"/>
              </a:rPr>
              <a:t>パターン存続が難しくなったんじゃないのかなぁ</a:t>
            </a:r>
          </a:p>
          <a:p>
            <a:pPr eaLnBrk="1" hangingPunct="1"/>
            <a:endParaRPr lang="en-US" altLang="ja-JP" smtClean="0">
              <a:ea typeface="ＭＳ Ｐ明朝"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32393034-F7AB-4199-B607-6E83B3040943}" type="slidenum">
              <a:rPr lang="en-US" altLang="ja-JP" smtClean="0">
                <a:ea typeface="ＭＳ Ｐゴシック" charset="-128"/>
              </a:rPr>
              <a:pPr/>
              <a:t>22</a:t>
            </a:fld>
            <a:endParaRPr lang="en-US" altLang="ja-JP" smtClean="0">
              <a:ea typeface="ＭＳ Ｐゴシック" charset="-128"/>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r>
              <a:rPr lang="ja-JP" altLang="en-US" smtClean="0">
                <a:ea typeface="ＭＳ Ｐ明朝" charset="-128"/>
              </a:rPr>
              <a:t>相関係数</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CAD4F832-2E72-44FD-9C4F-3FA421C94A2C}" type="slidenum">
              <a:rPr lang="en-US" altLang="ja-JP" smtClean="0">
                <a:ea typeface="ＭＳ Ｐゴシック" charset="-128"/>
              </a:rPr>
              <a:pPr/>
              <a:t>2</a:t>
            </a:fld>
            <a:endParaRPr lang="en-US" altLang="ja-JP" smtClean="0">
              <a:ea typeface="ＭＳ Ｐゴシック" charset="-128"/>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デザパタ</a:t>
            </a:r>
            <a:r>
              <a:rPr lang="en-US" altLang="ja-JP" smtClean="0">
                <a:ea typeface="ＭＳ Ｐ明朝" charset="-128"/>
              </a:rPr>
              <a:t>=</a:t>
            </a:r>
            <a:r>
              <a:rPr lang="ja-JP" altLang="en-US" smtClean="0">
                <a:ea typeface="ＭＳ Ｐ明朝" charset="-128"/>
              </a:rPr>
              <a:t>テンプレートメソッドパターンをもちいるよ</a:t>
            </a:r>
          </a:p>
          <a:p>
            <a:pPr eaLnBrk="1" hangingPunct="1"/>
            <a:endParaRPr lang="ja-JP" altLang="en-US" smtClean="0">
              <a:ea typeface="ＭＳ Ｐ明朝" charset="-128"/>
            </a:endParaRPr>
          </a:p>
          <a:p>
            <a:pPr eaLnBrk="1" hangingPunct="1"/>
            <a:r>
              <a:rPr lang="ja-JP" altLang="en-US" smtClean="0">
                <a:ea typeface="ＭＳ Ｐ明朝" charset="-128"/>
              </a:rPr>
              <a:t>そもそもデザインパターンとは，</a:t>
            </a:r>
          </a:p>
          <a:p>
            <a:pPr eaLnBrk="1" hangingPunct="1"/>
            <a:r>
              <a:rPr lang="ja-JP" altLang="en-US" smtClean="0">
                <a:ea typeface="ＭＳ Ｐ明朝" charset="-128"/>
              </a:rPr>
              <a:t>プログラム設計における，典型的な問題の解決策をあつめたもの，と定義されており，</a:t>
            </a:r>
          </a:p>
          <a:p>
            <a:pPr eaLnBrk="1" hangingPunct="1"/>
            <a:r>
              <a:rPr lang="ja-JP" altLang="en-US" smtClean="0">
                <a:ea typeface="ＭＳ Ｐ明朝" charset="-128"/>
              </a:rPr>
              <a:t>これは，過去の熟練者が，いままでに経験したノウハウを蓄積したものを解決策としてまとめたものです．</a:t>
            </a:r>
          </a:p>
          <a:p>
            <a:pPr eaLnBrk="1" hangingPunct="1"/>
            <a:r>
              <a:rPr lang="ja-JP" altLang="en-US" smtClean="0">
                <a:ea typeface="ＭＳ Ｐ明朝" charset="-128"/>
              </a:rPr>
              <a:t>デザインパターンはいろいろな種類がありますが，一般には</a:t>
            </a:r>
            <a:r>
              <a:rPr lang="en-US" altLang="ja-JP" smtClean="0">
                <a:ea typeface="ＭＳ Ｐ明朝" charset="-128"/>
              </a:rPr>
              <a:t>Gamma</a:t>
            </a:r>
            <a:r>
              <a:rPr lang="ja-JP" altLang="en-US" smtClean="0">
                <a:ea typeface="ＭＳ Ｐ明朝" charset="-128"/>
              </a:rPr>
              <a:t>らの提案した</a:t>
            </a:r>
            <a:r>
              <a:rPr lang="en-US" altLang="ja-JP" smtClean="0">
                <a:ea typeface="ＭＳ Ｐ明朝" charset="-128"/>
              </a:rPr>
              <a:t>23</a:t>
            </a:r>
            <a:r>
              <a:rPr lang="ja-JP" altLang="en-US" smtClean="0">
                <a:ea typeface="ＭＳ Ｐ明朝" charset="-128"/>
              </a:rPr>
              <a:t>のパターンがよく知られています．</a:t>
            </a:r>
          </a:p>
          <a:p>
            <a:pPr eaLnBrk="1" hangingPunct="1"/>
            <a:endParaRPr lang="ja-JP" altLang="en-US" smtClean="0">
              <a:ea typeface="ＭＳ Ｐ明朝" charset="-128"/>
            </a:endParaRPr>
          </a:p>
          <a:p>
            <a:pPr eaLnBrk="1" hangingPunct="1"/>
            <a:r>
              <a:rPr lang="ja-JP" altLang="en-US" smtClean="0">
                <a:ea typeface="ＭＳ Ｐ明朝" charset="-128"/>
              </a:rPr>
              <a:t>デザインパターンを利用することで得られる利点としては，クラスの保守性・拡張性が向上すること，</a:t>
            </a:r>
          </a:p>
          <a:p>
            <a:pPr eaLnBrk="1" hangingPunct="1"/>
            <a:r>
              <a:rPr lang="ja-JP" altLang="en-US" smtClean="0">
                <a:ea typeface="ＭＳ Ｐ明朝" charset="-128"/>
              </a:rPr>
              <a:t>およびデザインパターンにはそれぞれ名前がついていることから，クラス設計の際に，共通の語彙としてコミュニケーションが取れるなどが</a:t>
            </a:r>
          </a:p>
          <a:p>
            <a:pPr eaLnBrk="1" hangingPunct="1"/>
            <a:r>
              <a:rPr lang="ja-JP" altLang="en-US" smtClean="0">
                <a:ea typeface="ＭＳ Ｐ明朝" charset="-128"/>
              </a:rPr>
              <a:t>挙げられます</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D683BA4D-283A-4A4C-80F2-80E406CF4896}" type="slidenum">
              <a:rPr lang="en-US" altLang="ja-JP" smtClean="0">
                <a:ea typeface="ＭＳ Ｐゴシック" charset="-128"/>
              </a:rPr>
              <a:pPr/>
              <a:t>36</a:t>
            </a:fld>
            <a:endParaRPr lang="en-US" altLang="ja-JP" smtClean="0">
              <a:ea typeface="ＭＳ Ｐゴシック" charset="-128"/>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本研究では３つのメトリクスを計測しました．</a:t>
            </a:r>
          </a:p>
          <a:p>
            <a:pPr eaLnBrk="1" hangingPunct="1"/>
            <a:r>
              <a:rPr lang="ja-JP" altLang="en-US" smtClean="0">
                <a:ea typeface="ＭＳ Ｐ明朝" charset="-128"/>
              </a:rPr>
              <a:t>本発表では型名類似度のみの説明を行いますが，</a:t>
            </a:r>
          </a:p>
          <a:p>
            <a:pPr eaLnBrk="1" hangingPunct="1"/>
            <a:r>
              <a:rPr lang="ja-JP" altLang="en-US" smtClean="0">
                <a:ea typeface="ＭＳ Ｐ明朝" charset="-128"/>
              </a:rPr>
              <a:t>識別子名類似度も計測方法は同様で，型名以外の識別を</a:t>
            </a:r>
          </a:p>
          <a:p>
            <a:pPr eaLnBrk="1" hangingPunct="1"/>
            <a:r>
              <a:rPr lang="ja-JP" altLang="en-US" smtClean="0">
                <a:ea typeface="ＭＳ Ｐ明朝" charset="-128"/>
              </a:rPr>
              <a:t>識別子類似度とは，メソッド内に定義されるメソッドの，，</a:t>
            </a:r>
          </a:p>
          <a:p>
            <a:pPr eaLnBrk="1" hangingPunct="1"/>
            <a:endParaRPr lang="ja-JP" altLang="en-US" smtClean="0">
              <a:ea typeface="ＭＳ Ｐ明朝" charset="-128"/>
            </a:endParaRPr>
          </a:p>
          <a:p>
            <a:pPr eaLnBrk="1" hangingPunct="1"/>
            <a:endParaRPr lang="ja-JP" altLang="en-US" smtClean="0">
              <a:ea typeface="ＭＳ Ｐ明朝"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33CD724C-C911-4D59-93C5-E3AE7992EBA7}" type="slidenum">
              <a:rPr lang="en-US" altLang="ja-JP" smtClean="0">
                <a:ea typeface="ＭＳ Ｐゴシック" charset="-128"/>
              </a:rPr>
              <a:pPr/>
              <a:t>3</a:t>
            </a:fld>
            <a:endParaRPr lang="en-US" altLang="ja-JP" smtClean="0">
              <a:ea typeface="ＭＳ Ｐゴシック" charset="-128"/>
            </a:endParaRPr>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endParaRPr lang="en-US" altLang="ja-JP" smtClean="0">
              <a:ea typeface="ＭＳ Ｐ明朝" charset="-128"/>
            </a:endParaRPr>
          </a:p>
          <a:p>
            <a:pPr eaLnBrk="1" hangingPunct="1"/>
            <a:r>
              <a:rPr lang="ja-JP" altLang="en-US" smtClean="0">
                <a:ea typeface="ＭＳ Ｐ明朝" charset="-128"/>
              </a:rPr>
              <a:t>デザパタ</a:t>
            </a:r>
            <a:r>
              <a:rPr lang="en-US" altLang="ja-JP" smtClean="0">
                <a:ea typeface="ＭＳ Ｐ明朝" charset="-128"/>
              </a:rPr>
              <a:t>=</a:t>
            </a:r>
            <a:r>
              <a:rPr lang="ja-JP" altLang="en-US" smtClean="0">
                <a:ea typeface="ＭＳ Ｐ明朝" charset="-128"/>
              </a:rPr>
              <a:t>テンプレートメソッドパターンをもちいるよ</a:t>
            </a:r>
          </a:p>
          <a:p>
            <a:pPr eaLnBrk="1" hangingPunct="1"/>
            <a:endParaRPr lang="ja-JP" altLang="en-US" smtClean="0">
              <a:ea typeface="ＭＳ Ｐ明朝" charset="-128"/>
            </a:endParaRPr>
          </a:p>
          <a:p>
            <a:pPr eaLnBrk="1" hangingPunct="1"/>
            <a:r>
              <a:rPr lang="ja-JP" altLang="en-US" smtClean="0">
                <a:ea typeface="ＭＳ Ｐ明朝" charset="-128"/>
              </a:rPr>
              <a:t>そもそもデザインパターンとは，</a:t>
            </a:r>
          </a:p>
          <a:p>
            <a:pPr eaLnBrk="1" hangingPunct="1"/>
            <a:r>
              <a:rPr lang="ja-JP" altLang="en-US" smtClean="0">
                <a:ea typeface="ＭＳ Ｐ明朝" charset="-128"/>
              </a:rPr>
              <a:t>プログラム設計における，典型的な問題の解決策をあつめたもの，と定義されており，</a:t>
            </a:r>
          </a:p>
          <a:p>
            <a:pPr eaLnBrk="1" hangingPunct="1"/>
            <a:r>
              <a:rPr lang="ja-JP" altLang="en-US" smtClean="0">
                <a:ea typeface="ＭＳ Ｐ明朝" charset="-128"/>
              </a:rPr>
              <a:t>これは，過去の熟練者が，いままでに経験したノウハウを蓄積したものを解決策としてまとめたものです．</a:t>
            </a:r>
          </a:p>
          <a:p>
            <a:pPr eaLnBrk="1" hangingPunct="1"/>
            <a:r>
              <a:rPr lang="ja-JP" altLang="en-US" smtClean="0">
                <a:ea typeface="ＭＳ Ｐ明朝" charset="-128"/>
              </a:rPr>
              <a:t>デザインパターンはいろいろな種類がありますが，一般には</a:t>
            </a:r>
            <a:r>
              <a:rPr lang="en-US" altLang="ja-JP" smtClean="0">
                <a:ea typeface="ＭＳ Ｐ明朝" charset="-128"/>
              </a:rPr>
              <a:t>Gamma</a:t>
            </a:r>
            <a:r>
              <a:rPr lang="ja-JP" altLang="en-US" smtClean="0">
                <a:ea typeface="ＭＳ Ｐ明朝" charset="-128"/>
              </a:rPr>
              <a:t>らの提案した</a:t>
            </a:r>
            <a:r>
              <a:rPr lang="en-US" altLang="ja-JP" smtClean="0">
                <a:ea typeface="ＭＳ Ｐ明朝" charset="-128"/>
              </a:rPr>
              <a:t>23</a:t>
            </a:r>
            <a:r>
              <a:rPr lang="ja-JP" altLang="en-US" smtClean="0">
                <a:ea typeface="ＭＳ Ｐ明朝" charset="-128"/>
              </a:rPr>
              <a:t>のパターンがよく知られています．</a:t>
            </a:r>
          </a:p>
          <a:p>
            <a:pPr eaLnBrk="1" hangingPunct="1"/>
            <a:endParaRPr lang="ja-JP" altLang="en-US" smtClean="0">
              <a:ea typeface="ＭＳ Ｐ明朝" charset="-128"/>
            </a:endParaRPr>
          </a:p>
          <a:p>
            <a:pPr eaLnBrk="1" hangingPunct="1"/>
            <a:r>
              <a:rPr lang="ja-JP" altLang="en-US" smtClean="0">
                <a:ea typeface="ＭＳ Ｐ明朝" charset="-128"/>
              </a:rPr>
              <a:t>デザインパターンを利用することで得られる利点としては，クラスの保守性・拡張性が向上すること，</a:t>
            </a:r>
          </a:p>
          <a:p>
            <a:pPr eaLnBrk="1" hangingPunct="1"/>
            <a:r>
              <a:rPr lang="ja-JP" altLang="en-US" smtClean="0">
                <a:ea typeface="ＭＳ Ｐ明朝" charset="-128"/>
              </a:rPr>
              <a:t>およびデザインパターンにはそれぞれ名前がついていることから，クラス設計の際に，共通の語彙としてコミュニケーションが取れるなどが</a:t>
            </a:r>
          </a:p>
          <a:p>
            <a:pPr eaLnBrk="1" hangingPunct="1"/>
            <a:r>
              <a:rPr lang="ja-JP" altLang="en-US" smtClean="0">
                <a:ea typeface="ＭＳ Ｐ明朝" charset="-128"/>
              </a:rPr>
              <a:t>挙げられます</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DDB1B6C4-3870-4161-907C-04F508EDC47C}" type="slidenum">
              <a:rPr lang="en-US" altLang="ja-JP" smtClean="0">
                <a:ea typeface="ＭＳ Ｐゴシック" charset="-128"/>
              </a:rPr>
              <a:pPr/>
              <a:t>4</a:t>
            </a:fld>
            <a:endParaRPr lang="en-US" altLang="ja-JP" smtClean="0">
              <a:ea typeface="ＭＳ Ｐゴシック" charset="-128"/>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デザインパターンをしようすることで安定性が向上する？</a:t>
            </a: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がんばる</a:t>
            </a:r>
            <a:r>
              <a:rPr lang="en-US" altLang="ja-JP" smtClean="0">
                <a:ea typeface="ＭＳ Ｐ明朝" charset="-128"/>
              </a:rPr>
              <a:t>(</a:t>
            </a:r>
            <a:r>
              <a:rPr lang="ja-JP" altLang="en-US" smtClean="0">
                <a:ea typeface="ＭＳ Ｐ明朝" charset="-128"/>
              </a:rPr>
              <a:t>あにめーしょんつかって</a:t>
            </a:r>
            <a:r>
              <a:rPr lang="en-US" altLang="ja-JP" smtClean="0">
                <a:ea typeface="ＭＳ Ｐ明朝" charset="-128"/>
              </a:rPr>
              <a:t>)</a:t>
            </a:r>
          </a:p>
          <a:p>
            <a:pPr eaLnBrk="1" hangingPunct="1"/>
            <a:endParaRPr lang="en-US" altLang="ja-JP" smtClean="0">
              <a:ea typeface="ＭＳ Ｐ明朝" charset="-128"/>
            </a:endParaRPr>
          </a:p>
          <a:p>
            <a:pPr eaLnBrk="1" hangingPunct="1"/>
            <a:r>
              <a:rPr lang="ja-JP" altLang="en-US" smtClean="0">
                <a:ea typeface="ＭＳ Ｐ明朝" charset="-128"/>
              </a:rPr>
              <a:t>デザインパターンの一例として</a:t>
            </a:r>
            <a:r>
              <a:rPr lang="en-US" altLang="ja-JP" smtClean="0">
                <a:ea typeface="ＭＳ Ｐ明朝" charset="-128"/>
              </a:rPr>
              <a:t>TMP</a:t>
            </a:r>
            <a:r>
              <a:rPr lang="ja-JP" altLang="en-US" smtClean="0">
                <a:ea typeface="ＭＳ Ｐ明朝" charset="-128"/>
              </a:rPr>
              <a:t>が挙げられます</a:t>
            </a:r>
          </a:p>
          <a:p>
            <a:pPr eaLnBrk="1" hangingPunct="1"/>
            <a:r>
              <a:rPr lang="en-US" altLang="ja-JP" smtClean="0">
                <a:ea typeface="ＭＳ Ｐ明朝" charset="-128"/>
              </a:rPr>
              <a:t>TMP</a:t>
            </a:r>
            <a:r>
              <a:rPr lang="ja-JP" altLang="en-US" smtClean="0">
                <a:ea typeface="ＭＳ Ｐ明朝" charset="-128"/>
              </a:rPr>
              <a:t>はひとつの親クラスとそれを継承する複数の子クラスから構成されます．</a:t>
            </a:r>
          </a:p>
          <a:p>
            <a:pPr eaLnBrk="1" hangingPunct="1"/>
            <a:r>
              <a:rPr lang="ja-JP" altLang="en-US" smtClean="0">
                <a:ea typeface="ＭＳ Ｐ明朝" charset="-128"/>
              </a:rPr>
              <a:t>親クラスは抽象メソッドを定義し，子クラスがオーバーライドします．</a:t>
            </a:r>
          </a:p>
          <a:p>
            <a:pPr eaLnBrk="1" hangingPunct="1"/>
            <a:r>
              <a:rPr lang="ja-JP" altLang="en-US" smtClean="0">
                <a:ea typeface="ＭＳ Ｐ明朝" charset="-128"/>
              </a:rPr>
              <a:t>また親クラスは抽象メソッドを内部で呼び出す具象メソッドを持ちます．</a:t>
            </a:r>
          </a:p>
          <a:p>
            <a:pPr eaLnBrk="1" hangingPunct="1"/>
            <a:r>
              <a:rPr lang="ja-JP" altLang="en-US" smtClean="0">
                <a:ea typeface="ＭＳ Ｐ明朝" charset="-128"/>
              </a:rPr>
              <a:t>このような構造を持つクラス群を</a:t>
            </a:r>
            <a:r>
              <a:rPr lang="en-US" altLang="ja-JP" smtClean="0">
                <a:ea typeface="ＭＳ Ｐ明朝" charset="-128"/>
              </a:rPr>
              <a:t>TMP</a:t>
            </a:r>
            <a:r>
              <a:rPr lang="ja-JP" altLang="en-US" smtClean="0">
                <a:ea typeface="ＭＳ Ｐ明朝" charset="-128"/>
              </a:rPr>
              <a:t>と呼びます．</a:t>
            </a:r>
          </a:p>
          <a:p>
            <a:pPr eaLnBrk="1" hangingPunct="1"/>
            <a:r>
              <a:rPr lang="en-US" altLang="ja-JP" smtClean="0">
                <a:ea typeface="ＭＳ Ｐ明朝" charset="-128"/>
              </a:rPr>
              <a:t>TMP</a:t>
            </a:r>
            <a:r>
              <a:rPr lang="ja-JP" altLang="en-US" smtClean="0">
                <a:ea typeface="ＭＳ Ｐ明朝" charset="-128"/>
              </a:rPr>
              <a:t>は異なる処理内容を共通のインターフェースで動作させられる特徴を持ちます．</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8BB5D043-EE33-48D7-A7D8-B67B4A0E1530}" type="slidenum">
              <a:rPr lang="en-US" altLang="ja-JP" smtClean="0">
                <a:ea typeface="ＭＳ Ｐゴシック" charset="-128"/>
              </a:rPr>
              <a:pPr/>
              <a:t>5</a:t>
            </a:fld>
            <a:endParaRPr lang="en-US" altLang="ja-JP" smtClean="0">
              <a:ea typeface="ＭＳ Ｐゴシック" charset="-128"/>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しかし，</a:t>
            </a:r>
            <a:r>
              <a:rPr lang="en-US" altLang="ja-JP" smtClean="0">
                <a:ea typeface="ＭＳ Ｐ明朝" charset="-128"/>
              </a:rPr>
              <a:t>DP</a:t>
            </a:r>
            <a:r>
              <a:rPr lang="ja-JP" altLang="en-US" smtClean="0">
                <a:ea typeface="ＭＳ Ｐ明朝" charset="-128"/>
              </a:rPr>
              <a:t>のなかには，安定性が低いものがあるということが問題点としてあげられます</a:t>
            </a:r>
          </a:p>
          <a:p>
            <a:pPr eaLnBrk="1" hangingPunct="1"/>
            <a:r>
              <a:rPr lang="ja-JP" altLang="en-US" smtClean="0">
                <a:ea typeface="ＭＳ Ｐ明朝" charset="-128"/>
              </a:rPr>
              <a:t>安定性が低いということは，ソフトウェア進化において，多くのクラスに変更が生じるということです．</a:t>
            </a:r>
          </a:p>
          <a:p>
            <a:pPr eaLnBrk="1" hangingPunct="1"/>
            <a:r>
              <a:rPr lang="ja-JP" altLang="en-US" smtClean="0">
                <a:ea typeface="ＭＳ Ｐ明朝" charset="-128"/>
              </a:rPr>
              <a:t>例えば上の例は，バージョン間の変化で</a:t>
            </a:r>
            <a:r>
              <a:rPr lang="en-US" altLang="ja-JP" smtClean="0">
                <a:ea typeface="ＭＳ Ｐ明朝" charset="-128"/>
              </a:rPr>
              <a:t>1</a:t>
            </a:r>
            <a:r>
              <a:rPr lang="ja-JP" altLang="en-US" smtClean="0">
                <a:ea typeface="ＭＳ Ｐ明朝" charset="-128"/>
              </a:rPr>
              <a:t>つしか変更が起こりませんが，</a:t>
            </a:r>
          </a:p>
          <a:p>
            <a:pPr eaLnBrk="1" hangingPunct="1"/>
            <a:r>
              <a:rPr lang="ja-JP" altLang="en-US" smtClean="0">
                <a:ea typeface="ＭＳ Ｐ明朝" charset="-128"/>
              </a:rPr>
              <a:t>下の例は，バージョン間の変化によってすべてのクラスが変更されています，</a:t>
            </a:r>
          </a:p>
          <a:p>
            <a:pPr eaLnBrk="1" hangingPunct="1"/>
            <a:r>
              <a:rPr lang="ja-JP" altLang="en-US" smtClean="0">
                <a:ea typeface="ＭＳ Ｐ明朝" charset="-128"/>
              </a:rPr>
              <a:t>このようなクラスは，安定性が低いといえ，多くのクラスに同時に変更が生じるのは望ましくないといえます．</a:t>
            </a:r>
          </a:p>
          <a:p>
            <a:pPr eaLnBrk="1" hangingPunct="1"/>
            <a:endParaRPr lang="ja-JP" altLang="en-US" smtClean="0">
              <a:ea typeface="ＭＳ Ｐ明朝" charset="-128"/>
            </a:endParaRPr>
          </a:p>
          <a:p>
            <a:pPr eaLnBrk="1" hangingPunct="1"/>
            <a:r>
              <a:rPr lang="ja-JP" altLang="en-US" smtClean="0">
                <a:ea typeface="ＭＳ Ｐ明朝" charset="-128"/>
              </a:rPr>
              <a:t>ソフトウェアのバージョン進化によって，頻繁に変更されるソフトウェアは</a:t>
            </a:r>
          </a:p>
          <a:p>
            <a:pPr eaLnBrk="1" hangingPunct="1"/>
            <a:r>
              <a:rPr lang="ja-JP" altLang="en-US" smtClean="0">
                <a:ea typeface="ＭＳ Ｐ明朝" charset="-128"/>
              </a:rPr>
              <a:t>安定性が低いといえます</a:t>
            </a: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安定性が低い⇒頻繁に変更されるという論理？</a:t>
            </a:r>
          </a:p>
          <a:p>
            <a:pPr eaLnBrk="1" hangingPunct="1"/>
            <a:r>
              <a:rPr lang="ja-JP" altLang="en-US" smtClean="0">
                <a:ea typeface="ＭＳ Ｐ明朝" charset="-128"/>
              </a:rPr>
              <a:t>頻繁に変更される⇒同時に変更される，に置き換わってる？</a:t>
            </a:r>
          </a:p>
          <a:p>
            <a:pPr eaLnBrk="1" hangingPunct="1"/>
            <a:endParaRPr lang="ja-JP" altLang="en-US" smtClean="0">
              <a:ea typeface="ＭＳ Ｐ明朝" charset="-128"/>
            </a:endParaRPr>
          </a:p>
          <a:p>
            <a:pPr eaLnBrk="1" hangingPunct="1"/>
            <a:r>
              <a:rPr lang="ja-JP" altLang="en-US" smtClean="0">
                <a:ea typeface="ＭＳ Ｐ明朝" charset="-128"/>
              </a:rPr>
              <a:t>次のページにわける</a:t>
            </a:r>
          </a:p>
          <a:p>
            <a:pPr eaLnBrk="1" hangingPunct="1"/>
            <a:r>
              <a:rPr lang="ja-JP" altLang="en-US" smtClean="0">
                <a:ea typeface="ＭＳ Ｐ明朝" charset="-128"/>
              </a:rPr>
              <a:t>バージョン変化をふやす</a:t>
            </a:r>
          </a:p>
          <a:p>
            <a:pPr eaLnBrk="1" hangingPunct="1"/>
            <a:endParaRPr lang="ja-JP" altLang="en-US" smtClean="0">
              <a:ea typeface="ＭＳ Ｐ明朝" charset="-128"/>
            </a:endParaRPr>
          </a:p>
          <a:p>
            <a:pPr eaLnBrk="1" hangingPunct="1"/>
            <a:r>
              <a:rPr lang="ja-JP" altLang="en-US" smtClean="0">
                <a:ea typeface="ＭＳ Ｐ明朝" charset="-128"/>
              </a:rPr>
              <a:t>時系列のイメージ　変更されてるパターンとされてないパターンのずをかく</a:t>
            </a:r>
          </a:p>
          <a:p>
            <a:pPr eaLnBrk="1" hangingPunct="1"/>
            <a:r>
              <a:rPr lang="ja-JP" altLang="en-US" smtClean="0">
                <a:ea typeface="ＭＳ Ｐ明朝" charset="-128"/>
              </a:rPr>
              <a:t>変更の波及</a:t>
            </a:r>
          </a:p>
          <a:p>
            <a:pPr eaLnBrk="1" hangingPunct="1"/>
            <a:r>
              <a:rPr lang="ja-JP" altLang="en-US" smtClean="0">
                <a:ea typeface="ＭＳ Ｐ明朝" charset="-128"/>
              </a:rPr>
              <a:t>安定性が低い要因が分かってない</a:t>
            </a:r>
          </a:p>
          <a:p>
            <a:pPr eaLnBrk="1" hangingPunct="1"/>
            <a:endParaRPr lang="ja-JP" altLang="en-US" smtClean="0">
              <a:ea typeface="ＭＳ Ｐ明朝" charset="-128"/>
            </a:endParaRPr>
          </a:p>
          <a:p>
            <a:pPr eaLnBrk="1" hangingPunct="1"/>
            <a:r>
              <a:rPr lang="ja-JP" altLang="en-US" smtClean="0">
                <a:ea typeface="ＭＳ Ｐ明朝" charset="-128"/>
              </a:rPr>
              <a:t>しかし，問題点として，変更の種類によっては，かえって変更範囲が増大することがあります．</a:t>
            </a:r>
          </a:p>
          <a:p>
            <a:pPr eaLnBrk="1" hangingPunct="1"/>
            <a:r>
              <a:rPr lang="en-US" altLang="ja-JP" smtClean="0">
                <a:ea typeface="ＭＳ Ｐ明朝" charset="-128"/>
              </a:rPr>
              <a:t>DP</a:t>
            </a:r>
            <a:r>
              <a:rPr lang="ja-JP" altLang="en-US" smtClean="0">
                <a:ea typeface="ＭＳ Ｐ明朝" charset="-128"/>
              </a:rPr>
              <a:t>を適用することによって，基本的にクラス数は増大しますが，</a:t>
            </a:r>
            <a:r>
              <a:rPr lang="en-US" altLang="ja-JP" smtClean="0">
                <a:ea typeface="ＭＳ Ｐ明朝" charset="-128"/>
              </a:rPr>
              <a:t>DP</a:t>
            </a:r>
            <a:r>
              <a:rPr lang="ja-JP" altLang="en-US" smtClean="0">
                <a:ea typeface="ＭＳ Ｐ明朝" charset="-128"/>
              </a:rPr>
              <a:t>に関連するクラスすべてに変更が及ぶことがあります．</a:t>
            </a:r>
          </a:p>
          <a:p>
            <a:pPr eaLnBrk="1" hangingPunct="1"/>
            <a:r>
              <a:rPr lang="ja-JP" altLang="en-US" smtClean="0">
                <a:ea typeface="ＭＳ Ｐ明朝" charset="-128"/>
              </a:rPr>
              <a:t>たとえば，このように，抽象メソッドの引数が変更された場合など，このように，継承するすべての子クラスも修正する必要があります．複数のクラスに同時に変更が生じるのは保守性の観点から見てのぞましくないので，このような変更はよくないといえます．</a:t>
            </a:r>
          </a:p>
          <a:p>
            <a:pPr eaLnBrk="1" hangingPunct="1"/>
            <a:endParaRPr lang="en-US" altLang="ja-JP" smtClean="0">
              <a:ea typeface="ＭＳ Ｐ明朝"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endParaRPr lang="en-US" altLang="ja-JP" smtClean="0">
              <a:ea typeface="ＭＳ Ｐ明朝" charset="-128"/>
            </a:endParaRPr>
          </a:p>
          <a:p>
            <a:endParaRPr lang="en-US" altLang="ja-JP" smtClean="0">
              <a:ea typeface="ＭＳ Ｐ明朝" charset="-128"/>
            </a:endParaRPr>
          </a:p>
          <a:p>
            <a:endParaRPr lang="en-US" altLang="ja-JP" smtClean="0">
              <a:ea typeface="ＭＳ Ｐ明朝" charset="-128"/>
            </a:endParaRPr>
          </a:p>
          <a:p>
            <a:r>
              <a:rPr lang="en-US" altLang="ja-JP" smtClean="0">
                <a:ea typeface="ＭＳ Ｐ明朝" charset="-128"/>
              </a:rPr>
              <a:t>Template Method</a:t>
            </a:r>
            <a:r>
              <a:rPr lang="ja-JP" altLang="en-US" smtClean="0">
                <a:ea typeface="ＭＳ Ｐ明朝" charset="-128"/>
              </a:rPr>
              <a:t>パターンの適用による同時変更の例を示します，</a:t>
            </a:r>
          </a:p>
          <a:p>
            <a:r>
              <a:rPr lang="ja-JP" altLang="en-US" smtClean="0">
                <a:ea typeface="ＭＳ Ｐ明朝" charset="-128"/>
              </a:rPr>
              <a:t>このように抽象メソッドの定義が変化した場合，</a:t>
            </a:r>
          </a:p>
          <a:p>
            <a:r>
              <a:rPr lang="ja-JP" altLang="en-US" smtClean="0">
                <a:ea typeface="ＭＳ Ｐ明朝" charset="-128"/>
              </a:rPr>
              <a:t>関連するクラスすべても変更する必要があるため，関連するクラスすべて変更する必要があります</a:t>
            </a:r>
          </a:p>
          <a:p>
            <a:r>
              <a:rPr lang="ja-JP" altLang="en-US" smtClean="0">
                <a:ea typeface="ＭＳ Ｐ明朝" charset="-128"/>
              </a:rPr>
              <a:t>このように，パターンの適用により同時変更が生じる例は望ましくないといえます</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6375DAB1-7BDE-46EE-9748-3B1D360E49D0}" type="slidenum">
              <a:rPr lang="en-US" altLang="ja-JP" smtClean="0">
                <a:ea typeface="ＭＳ Ｐゴシック" charset="-128"/>
              </a:rPr>
              <a:pPr/>
              <a:t>7</a:t>
            </a:fld>
            <a:endParaRPr lang="en-US" altLang="ja-JP" smtClean="0">
              <a:ea typeface="ＭＳ Ｐゴシック" charset="-128"/>
            </a:endParaRPr>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そこで，デザパタの安定性を低下させる要因を調査します．</a:t>
            </a:r>
          </a:p>
          <a:p>
            <a:pPr eaLnBrk="1" hangingPunct="1"/>
            <a:r>
              <a:rPr lang="ja-JP" altLang="en-US" smtClean="0">
                <a:ea typeface="ＭＳ Ｐ明朝" charset="-128"/>
              </a:rPr>
              <a:t>ここで，安定性が低下するとは，同時変更が生じやすい，と定義しました．</a:t>
            </a:r>
          </a:p>
          <a:p>
            <a:pPr eaLnBrk="1" hangingPunct="1"/>
            <a:endParaRPr lang="ja-JP" altLang="en-US" smtClean="0">
              <a:ea typeface="ＭＳ Ｐ明朝" charset="-128"/>
            </a:endParaRPr>
          </a:p>
          <a:p>
            <a:pPr eaLnBrk="1" hangingPunct="1"/>
            <a:r>
              <a:rPr lang="ja-JP" altLang="en-US" smtClean="0">
                <a:ea typeface="ＭＳ Ｐ明朝" charset="-128"/>
              </a:rPr>
              <a:t>本研究では，安定性が低下する要因を以下のように定義しました．</a:t>
            </a:r>
          </a:p>
          <a:p>
            <a:pPr eaLnBrk="1" hangingPunct="1"/>
            <a:r>
              <a:rPr lang="ja-JP" altLang="en-US" smtClean="0">
                <a:ea typeface="ＭＳ Ｐ明朝" charset="-128"/>
              </a:rPr>
              <a:t>ここでは，</a:t>
            </a:r>
            <a:r>
              <a:rPr lang="en-US" altLang="ja-JP" smtClean="0">
                <a:ea typeface="ＭＳ Ｐ明朝" charset="-128"/>
              </a:rPr>
              <a:t>1</a:t>
            </a:r>
            <a:r>
              <a:rPr lang="ja-JP" altLang="en-US" smtClean="0">
                <a:ea typeface="ＭＳ Ｐ明朝" charset="-128"/>
              </a:rPr>
              <a:t>つ目の「子クラスの処理内容の差異が大きいほど同時変更が生じやすい」</a:t>
            </a:r>
          </a:p>
          <a:p>
            <a:pPr eaLnBrk="1" hangingPunct="1"/>
            <a:r>
              <a:rPr lang="ja-JP" altLang="en-US" smtClean="0">
                <a:ea typeface="ＭＳ Ｐ明朝" charset="-128"/>
              </a:rPr>
              <a:t>という内容について説明します</a:t>
            </a:r>
          </a:p>
          <a:p>
            <a:pPr eaLnBrk="1" hangingPunct="1"/>
            <a:r>
              <a:rPr lang="ja-JP" altLang="en-US" smtClean="0">
                <a:ea typeface="ＭＳ Ｐ明朝" charset="-128"/>
              </a:rPr>
              <a:t>仮説１の理由としては，</a:t>
            </a: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安定性が低下する要因を２つ提起しました．</a:t>
            </a:r>
          </a:p>
          <a:p>
            <a:pPr eaLnBrk="1" hangingPunct="1"/>
            <a:r>
              <a:rPr lang="ja-JP" altLang="en-US" smtClean="0">
                <a:ea typeface="ＭＳ Ｐ明朝" charset="-128"/>
              </a:rPr>
              <a:t>本発表で１つは，</a:t>
            </a:r>
            <a:r>
              <a:rPr lang="en-US" altLang="ja-JP" smtClean="0">
                <a:ea typeface="ＭＳ Ｐ明朝" charset="-128"/>
              </a:rPr>
              <a:t>…</a:t>
            </a:r>
          </a:p>
          <a:p>
            <a:pPr eaLnBrk="1" hangingPunct="1"/>
            <a:endParaRPr lang="en-US" altLang="ja-JP" smtClean="0">
              <a:ea typeface="ＭＳ Ｐ明朝" charset="-128"/>
            </a:endParaRPr>
          </a:p>
          <a:p>
            <a:pPr eaLnBrk="1" hangingPunct="1"/>
            <a:r>
              <a:rPr lang="ja-JP" altLang="en-US" smtClean="0">
                <a:ea typeface="ＭＳ Ｐ明朝" charset="-128"/>
              </a:rPr>
              <a:t>仮説１を設定した理由としては，クラスの処理差異によってことなる変更が個別のクラスに加えられやすくなり，</a:t>
            </a:r>
          </a:p>
          <a:p>
            <a:pPr eaLnBrk="1" hangingPunct="1"/>
            <a:r>
              <a:rPr lang="ja-JP" altLang="en-US" smtClean="0">
                <a:ea typeface="ＭＳ Ｐ明朝" charset="-128"/>
              </a:rPr>
              <a:t>親クラスのメソッドが変更されやすくなるからです</a:t>
            </a: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変更に弱いことをせつめいする</a:t>
            </a: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そこで，本研究では，</a:t>
            </a:r>
            <a:r>
              <a:rPr lang="en-US" altLang="ja-JP" smtClean="0">
                <a:ea typeface="ＭＳ Ｐ明朝" charset="-128"/>
              </a:rPr>
              <a:t>TMP</a:t>
            </a:r>
            <a:r>
              <a:rPr lang="ja-JP" altLang="en-US" smtClean="0">
                <a:ea typeface="ＭＳ Ｐ明朝" charset="-128"/>
              </a:rPr>
              <a:t>に着目して，同時変更されやすいパターンとそうでないパターンに分類することを試みます．</a:t>
            </a:r>
          </a:p>
          <a:p>
            <a:pPr eaLnBrk="1" hangingPunct="1"/>
            <a:r>
              <a:rPr lang="ja-JP" altLang="en-US" smtClean="0">
                <a:ea typeface="ＭＳ Ｐ明朝" charset="-128"/>
              </a:rPr>
              <a:t>つまり</a:t>
            </a:r>
            <a:r>
              <a:rPr lang="en-US" altLang="ja-JP" smtClean="0">
                <a:ea typeface="ＭＳ Ｐ明朝" charset="-128"/>
              </a:rPr>
              <a:t>DP</a:t>
            </a:r>
            <a:r>
              <a:rPr lang="ja-JP" altLang="en-US" smtClean="0">
                <a:ea typeface="ＭＳ Ｐ明朝" charset="-128"/>
              </a:rPr>
              <a:t>の変更要因の調査をおこないます</a:t>
            </a:r>
          </a:p>
          <a:p>
            <a:pPr eaLnBrk="1" hangingPunct="1"/>
            <a:r>
              <a:rPr lang="en-US" altLang="ja-JP" smtClean="0">
                <a:ea typeface="ＭＳ Ｐ明朝" charset="-128"/>
              </a:rPr>
              <a:t>TMP</a:t>
            </a:r>
            <a:r>
              <a:rPr lang="ja-JP" altLang="en-US" smtClean="0">
                <a:ea typeface="ＭＳ Ｐ明朝" charset="-128"/>
              </a:rPr>
              <a:t>の構成要素として，抽象メソッドとして定義され子クラスでオーバーライドされるメソッド</a:t>
            </a:r>
            <a:r>
              <a:rPr lang="en-US" altLang="ja-JP" smtClean="0">
                <a:ea typeface="ＭＳ Ｐ明朝" charset="-128"/>
              </a:rPr>
              <a:t>PO</a:t>
            </a:r>
          </a:p>
          <a:p>
            <a:pPr eaLnBrk="1" hangingPunct="1"/>
            <a:r>
              <a:rPr lang="ja-JP" altLang="en-US" smtClean="0">
                <a:ea typeface="ＭＳ Ｐ明朝" charset="-128"/>
              </a:rPr>
              <a:t>と，それを内部で呼び出すメソッド</a:t>
            </a:r>
            <a:r>
              <a:rPr lang="en-US" altLang="ja-JP" smtClean="0">
                <a:ea typeface="ＭＳ Ｐ明朝" charset="-128"/>
              </a:rPr>
              <a:t>tm</a:t>
            </a:r>
            <a:r>
              <a:rPr lang="ja-JP" altLang="en-US" smtClean="0">
                <a:ea typeface="ＭＳ Ｐ明朝" charset="-128"/>
              </a:rPr>
              <a:t>で構成されます．</a:t>
            </a:r>
          </a:p>
          <a:p>
            <a:pPr eaLnBrk="1" hangingPunct="1"/>
            <a:r>
              <a:rPr lang="en-US" altLang="ja-JP" smtClean="0">
                <a:ea typeface="ＭＳ Ｐ明朝" charset="-128"/>
              </a:rPr>
              <a:t>TMP</a:t>
            </a:r>
            <a:r>
              <a:rPr lang="ja-JP" altLang="en-US" smtClean="0">
                <a:ea typeface="ＭＳ Ｐ明朝" charset="-128"/>
              </a:rPr>
              <a:t>に着目する理由としては</a:t>
            </a:r>
            <a:r>
              <a:rPr lang="en-US" altLang="ja-JP" smtClean="0">
                <a:ea typeface="ＭＳ Ｐ明朝" charset="-128"/>
              </a:rPr>
              <a: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DF7549A9-A91D-4767-BA8E-7347F7B12AB9}" type="slidenum">
              <a:rPr lang="en-US" altLang="ja-JP" smtClean="0">
                <a:ea typeface="ＭＳ Ｐゴシック" charset="-128"/>
              </a:rPr>
              <a:pPr/>
              <a:t>8</a:t>
            </a:fld>
            <a:endParaRPr lang="en-US" altLang="ja-JP" smtClean="0">
              <a:ea typeface="ＭＳ Ｐゴシック" charset="-128"/>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次に，仮説の検証方法について説明します．</a:t>
            </a:r>
          </a:p>
          <a:p>
            <a:pPr eaLnBrk="1" hangingPunct="1"/>
            <a:endParaRPr lang="ja-JP" altLang="en-US" smtClean="0">
              <a:ea typeface="ＭＳ Ｐ明朝" charset="-128"/>
            </a:endParaRPr>
          </a:p>
          <a:p>
            <a:pPr eaLnBrk="1" hangingPunct="1"/>
            <a:r>
              <a:rPr lang="ja-JP" altLang="en-US" smtClean="0">
                <a:ea typeface="ＭＳ Ｐ明朝" charset="-128"/>
              </a:rPr>
              <a:t>まず，子クラスの処理差異を表すメトリクスを定義します．</a:t>
            </a:r>
          </a:p>
          <a:p>
            <a:pPr eaLnBrk="1" hangingPunct="1"/>
            <a:r>
              <a:rPr lang="ja-JP" altLang="en-US" smtClean="0">
                <a:ea typeface="ＭＳ Ｐ明朝" charset="-128"/>
              </a:rPr>
              <a:t>次に，これらのメトリクス値が低いデザインパターンの適用事例において，同時変更が起こるかどうかを調査します．</a:t>
            </a: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仮説内容をみぎはしにかいとく</a:t>
            </a:r>
          </a:p>
          <a:p>
            <a:pPr eaLnBrk="1" hangingPunct="1"/>
            <a:endParaRPr lang="ja-JP" altLang="en-US" smtClean="0">
              <a:ea typeface="ＭＳ Ｐ明朝" charset="-128"/>
            </a:endParaRPr>
          </a:p>
          <a:p>
            <a:pPr eaLnBrk="1" hangingPunct="1"/>
            <a:r>
              <a:rPr lang="ja-JP" altLang="en-US" smtClean="0">
                <a:ea typeface="ＭＳ Ｐ明朝" charset="-128"/>
              </a:rPr>
              <a:t>どうやって仮説を検証するか</a:t>
            </a:r>
          </a:p>
          <a:p>
            <a:pPr eaLnBrk="1" hangingPunct="1"/>
            <a:r>
              <a:rPr lang="ja-JP" altLang="en-US" smtClean="0">
                <a:ea typeface="ＭＳ Ｐ明朝" charset="-128"/>
              </a:rPr>
              <a:t>クラスの処理差異をあらわすメトリクス４つ定義</a:t>
            </a:r>
          </a:p>
          <a:p>
            <a:pPr eaLnBrk="1" hangingPunct="1"/>
            <a:r>
              <a:rPr lang="ja-JP" altLang="en-US" smtClean="0">
                <a:ea typeface="ＭＳ Ｐ明朝" charset="-128"/>
              </a:rPr>
              <a:t>これらメトリクス値の低い適用事例のテンプレートメソッドをさがす</a:t>
            </a: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本研究では，変更の起こる要因が以下の２つであると考えました．</a:t>
            </a:r>
          </a:p>
          <a:p>
            <a:pPr eaLnBrk="1" hangingPunct="1"/>
            <a:r>
              <a:rPr lang="ja-JP" altLang="en-US" smtClean="0">
                <a:ea typeface="ＭＳ Ｐ明朝" charset="-128"/>
              </a:rPr>
              <a:t>仮説説明</a:t>
            </a:r>
          </a:p>
          <a:p>
            <a:pPr eaLnBrk="1" hangingPunct="1"/>
            <a:r>
              <a:rPr lang="ja-JP" altLang="en-US" smtClean="0">
                <a:ea typeface="ＭＳ Ｐ明朝" charset="-128"/>
              </a:rPr>
              <a:t>同時に変更が生じる以下の３つに着目する</a:t>
            </a:r>
          </a:p>
          <a:p>
            <a:pPr eaLnBrk="1" hangingPunct="1"/>
            <a:r>
              <a:rPr lang="ja-JP" altLang="en-US" smtClean="0">
                <a:ea typeface="ＭＳ Ｐ明朝" charset="-128"/>
              </a:rPr>
              <a:t>これらの例についてせつめいします</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C93CD5E2-49CC-446D-9877-34FFC38D01E3}" type="slidenum">
              <a:rPr lang="en-US" altLang="ja-JP" smtClean="0">
                <a:ea typeface="ＭＳ Ｐゴシック" charset="-128"/>
              </a:rPr>
              <a:pPr/>
              <a:t>9</a:t>
            </a:fld>
            <a:endParaRPr lang="en-US" altLang="ja-JP" smtClean="0">
              <a:ea typeface="ＭＳ Ｐゴシック" charset="-128"/>
            </a:endParaRPr>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endParaRPr lang="ja-JP" altLang="en-US" smtClean="0">
              <a:ea typeface="ＭＳ Ｐ明朝" charset="-128"/>
            </a:endParaRPr>
          </a:p>
          <a:p>
            <a:pPr eaLnBrk="1" hangingPunct="1"/>
            <a:r>
              <a:rPr lang="ja-JP" altLang="en-US" smtClean="0">
                <a:ea typeface="ＭＳ Ｐ明朝" charset="-128"/>
              </a:rPr>
              <a:t>クラス名をもっと分かりやすく</a:t>
            </a:r>
          </a:p>
          <a:p>
            <a:pPr eaLnBrk="1" hangingPunct="1"/>
            <a:r>
              <a:rPr lang="ja-JP" altLang="en-US" smtClean="0">
                <a:ea typeface="ＭＳ Ｐ明朝" charset="-128"/>
              </a:rPr>
              <a:t>意味がよくわからｎ</a:t>
            </a:r>
          </a:p>
          <a:p>
            <a:pPr eaLnBrk="1" hangingPunct="1"/>
            <a:r>
              <a:rPr lang="ja-JP" altLang="en-US" smtClean="0">
                <a:ea typeface="ＭＳ Ｐ明朝" charset="-128"/>
              </a:rPr>
              <a:t>もじでかくする</a:t>
            </a:r>
          </a:p>
          <a:p>
            <a:pPr eaLnBrk="1" hangingPunct="1"/>
            <a:endParaRPr lang="ja-JP" altLang="en-US" smtClean="0">
              <a:ea typeface="ＭＳ Ｐ明朝" charset="-128"/>
            </a:endParaRPr>
          </a:p>
          <a:p>
            <a:pPr eaLnBrk="1" hangingPunct="1"/>
            <a:r>
              <a:rPr lang="ja-JP" altLang="en-US" smtClean="0">
                <a:ea typeface="ＭＳ Ｐ明朝" charset="-128"/>
              </a:rPr>
              <a:t>それぞれについてせつめい</a:t>
            </a:r>
          </a:p>
          <a:p>
            <a:pPr eaLnBrk="1" hangingPunct="1"/>
            <a:endParaRPr lang="ja-JP" altLang="en-US" smtClean="0">
              <a:ea typeface="ＭＳ Ｐ明朝" charset="-128"/>
            </a:endParaRPr>
          </a:p>
          <a:p>
            <a:pPr eaLnBrk="1" hangingPunct="1"/>
            <a:r>
              <a:rPr lang="ja-JP" altLang="en-US" smtClean="0">
                <a:ea typeface="ＭＳ Ｐ明朝" charset="-128"/>
              </a:rPr>
              <a:t>これらの変更は，いずれも複数のクラスに変更が及ぶので望ましくない変更といえます．</a:t>
            </a:r>
          </a:p>
          <a:p>
            <a:pPr eaLnBrk="1" hangingPunct="1"/>
            <a:r>
              <a:rPr lang="ja-JP" altLang="en-US" smtClean="0">
                <a:ea typeface="ＭＳ Ｐ明朝" charset="-128"/>
              </a:rPr>
              <a:t>これらの変更が生じたかどうかを調査します．</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2" descr="横線"/>
          <p:cNvSpPr>
            <a:spLocks noChangeArrowheads="1"/>
          </p:cNvSpPr>
          <p:nvPr/>
        </p:nvSpPr>
        <p:spPr bwMode="auto">
          <a:xfrm>
            <a:off x="7740650" y="908050"/>
            <a:ext cx="1150938" cy="5473700"/>
          </a:xfrm>
          <a:prstGeom prst="rect">
            <a:avLst/>
          </a:prstGeom>
          <a:pattFill prst="ltHorz">
            <a:fgClr>
              <a:schemeClr val="bg2">
                <a:alpha val="50000"/>
              </a:schemeClr>
            </a:fgClr>
            <a:bgClr>
              <a:schemeClr val="bg1">
                <a:alpha val="50000"/>
              </a:schemeClr>
            </a:bgClr>
          </a:pattFill>
          <a:ln w="9525">
            <a:noFill/>
            <a:miter lim="800000"/>
            <a:headEnd/>
            <a:tailEnd/>
          </a:ln>
          <a:effectLst/>
        </p:spPr>
        <p:txBody>
          <a:bodyPr wrap="none" anchor="ctr"/>
          <a:lstStyle/>
          <a:p>
            <a:pPr>
              <a:defRPr/>
            </a:pPr>
            <a:endParaRPr lang="ja-JP" altLang="en-US"/>
          </a:p>
        </p:txBody>
      </p:sp>
      <p:sp>
        <p:nvSpPr>
          <p:cNvPr id="5" name="Rectangle 6"/>
          <p:cNvSpPr>
            <a:spLocks noChangeArrowheads="1"/>
          </p:cNvSpPr>
          <p:nvPr/>
        </p:nvSpPr>
        <p:spPr bwMode="auto">
          <a:xfrm>
            <a:off x="6699250" y="404813"/>
            <a:ext cx="2193925" cy="503237"/>
          </a:xfrm>
          <a:prstGeom prst="rect">
            <a:avLst/>
          </a:prstGeom>
          <a:gradFill rotWithShape="1">
            <a:gsLst>
              <a:gs pos="0">
                <a:schemeClr val="folHlink"/>
              </a:gs>
              <a:gs pos="100000">
                <a:schemeClr val="folHlink">
                  <a:gamma/>
                  <a:shade val="46275"/>
                  <a:invGamma/>
                </a:schemeClr>
              </a:gs>
            </a:gsLst>
            <a:lin ang="0" scaled="1"/>
          </a:gradFill>
          <a:ln w="9525">
            <a:noFill/>
            <a:miter lim="800000"/>
            <a:headEnd/>
            <a:tailEnd/>
          </a:ln>
          <a:effectLst/>
        </p:spPr>
        <p:txBody>
          <a:bodyPr wrap="none" anchor="ctr"/>
          <a:lstStyle/>
          <a:p>
            <a:pPr>
              <a:defRPr/>
            </a:pPr>
            <a:endParaRPr lang="ja-JP" altLang="en-US"/>
          </a:p>
        </p:txBody>
      </p:sp>
      <p:sp>
        <p:nvSpPr>
          <p:cNvPr id="6" name="Rectangle 7"/>
          <p:cNvSpPr>
            <a:spLocks noChangeArrowheads="1"/>
          </p:cNvSpPr>
          <p:nvPr/>
        </p:nvSpPr>
        <p:spPr bwMode="auto">
          <a:xfrm>
            <a:off x="317500" y="901700"/>
            <a:ext cx="8574088" cy="144463"/>
          </a:xfrm>
          <a:prstGeom prst="rect">
            <a:avLst/>
          </a:prstGeom>
          <a:gradFill rotWithShape="1">
            <a:gsLst>
              <a:gs pos="0">
                <a:schemeClr val="bg2">
                  <a:alpha val="39999"/>
                </a:schemeClr>
              </a:gs>
              <a:gs pos="100000">
                <a:schemeClr val="bg1">
                  <a:alpha val="39999"/>
                </a:schemeClr>
              </a:gs>
            </a:gsLst>
            <a:lin ang="5400000" scaled="1"/>
          </a:gradFill>
          <a:ln w="9525">
            <a:noFill/>
            <a:miter lim="800000"/>
            <a:headEnd/>
            <a:tailEnd/>
          </a:ln>
          <a:effectLst/>
        </p:spPr>
        <p:txBody>
          <a:bodyPr wrap="none" anchor="ctr"/>
          <a:lstStyle/>
          <a:p>
            <a:pPr>
              <a:defRPr/>
            </a:pPr>
            <a:endParaRPr lang="ja-JP" altLang="en-US"/>
          </a:p>
        </p:txBody>
      </p:sp>
      <p:sp>
        <p:nvSpPr>
          <p:cNvPr id="7" name="Line 8"/>
          <p:cNvSpPr>
            <a:spLocks noChangeShapeType="1"/>
          </p:cNvSpPr>
          <p:nvPr/>
        </p:nvSpPr>
        <p:spPr bwMode="auto">
          <a:xfrm>
            <a:off x="450850" y="3213100"/>
            <a:ext cx="6116638" cy="0"/>
          </a:xfrm>
          <a:prstGeom prst="line">
            <a:avLst/>
          </a:prstGeom>
          <a:noFill/>
          <a:ln w="9525">
            <a:solidFill>
              <a:srgbClr val="C0C0C0"/>
            </a:solidFill>
            <a:round/>
            <a:headEnd/>
            <a:tailEnd/>
          </a:ln>
          <a:effectLst/>
        </p:spPr>
        <p:txBody>
          <a:bodyPr/>
          <a:lstStyle/>
          <a:p>
            <a:pPr>
              <a:defRPr/>
            </a:pPr>
            <a:endParaRPr lang="ja-JP" altLang="en-US"/>
          </a:p>
        </p:txBody>
      </p:sp>
      <p:pic>
        <p:nvPicPr>
          <p:cNvPr id="8" name="Picture 9" descr="sel-logo"/>
          <p:cNvPicPr>
            <a:picLocks noChangeAspect="1" noChangeArrowheads="1"/>
          </p:cNvPicPr>
          <p:nvPr/>
        </p:nvPicPr>
        <p:blipFill>
          <a:blip r:embed="rId2" cstate="print"/>
          <a:srcRect/>
          <a:stretch>
            <a:fillRect/>
          </a:stretch>
        </p:blipFill>
        <p:spPr bwMode="auto">
          <a:xfrm>
            <a:off x="827088" y="5824538"/>
            <a:ext cx="1624012" cy="557212"/>
          </a:xfrm>
          <a:prstGeom prst="rect">
            <a:avLst/>
          </a:prstGeom>
          <a:noFill/>
          <a:ln w="9525">
            <a:noFill/>
            <a:miter lim="800000"/>
            <a:headEnd/>
            <a:tailEnd/>
          </a:ln>
        </p:spPr>
      </p:pic>
      <p:sp>
        <p:nvSpPr>
          <p:cNvPr id="9" name="Rectangle 5"/>
          <p:cNvSpPr>
            <a:spLocks noChangeArrowheads="1"/>
          </p:cNvSpPr>
          <p:nvPr/>
        </p:nvSpPr>
        <p:spPr bwMode="auto">
          <a:xfrm>
            <a:off x="317500" y="404813"/>
            <a:ext cx="7207250" cy="503237"/>
          </a:xfrm>
          <a:prstGeom prst="rect">
            <a:avLst/>
          </a:prstGeom>
          <a:gradFill rotWithShape="1">
            <a:gsLst>
              <a:gs pos="0">
                <a:schemeClr val="accent1"/>
              </a:gs>
              <a:gs pos="100000">
                <a:schemeClr val="accent1">
                  <a:gamma/>
                  <a:tint val="73725"/>
                  <a:invGamma/>
                </a:schemeClr>
              </a:gs>
            </a:gsLst>
            <a:lin ang="0" scaled="1"/>
          </a:gradFill>
          <a:ln w="9525">
            <a:noFill/>
            <a:miter lim="800000"/>
            <a:headEnd/>
            <a:tailEnd/>
          </a:ln>
          <a:effectLst/>
        </p:spPr>
        <p:txBody>
          <a:bodyPr wrap="none" anchor="ctr"/>
          <a:lstStyle/>
          <a:p>
            <a:pPr>
              <a:defRPr/>
            </a:pPr>
            <a:endParaRPr lang="ja-JP" altLang="en-US"/>
          </a:p>
        </p:txBody>
      </p:sp>
      <p:sp>
        <p:nvSpPr>
          <p:cNvPr id="10" name="Rectangle 12"/>
          <p:cNvSpPr>
            <a:spLocks noChangeArrowheads="1"/>
          </p:cNvSpPr>
          <p:nvPr/>
        </p:nvSpPr>
        <p:spPr bwMode="auto">
          <a:xfrm>
            <a:off x="5270500" y="3213100"/>
            <a:ext cx="2325688" cy="144463"/>
          </a:xfrm>
          <a:prstGeom prst="rect">
            <a:avLst/>
          </a:prstGeom>
          <a:gradFill rotWithShape="1">
            <a:gsLst>
              <a:gs pos="0">
                <a:schemeClr val="folHlink"/>
              </a:gs>
              <a:gs pos="100000">
                <a:schemeClr val="folHlink">
                  <a:gamma/>
                  <a:shade val="46275"/>
                  <a:invGamma/>
                </a:schemeClr>
              </a:gs>
            </a:gsLst>
            <a:lin ang="0" scaled="1"/>
          </a:gradFill>
          <a:ln w="9525">
            <a:noFill/>
            <a:miter lim="800000"/>
            <a:headEnd/>
            <a:tailEnd/>
          </a:ln>
          <a:effectLst/>
        </p:spPr>
        <p:txBody>
          <a:bodyPr wrap="none" anchor="ctr"/>
          <a:lstStyle/>
          <a:p>
            <a:pPr>
              <a:defRPr/>
            </a:pPr>
            <a:endParaRPr lang="ja-JP" altLang="en-US"/>
          </a:p>
        </p:txBody>
      </p:sp>
      <p:sp>
        <p:nvSpPr>
          <p:cNvPr id="11" name="Rectangle 11"/>
          <p:cNvSpPr>
            <a:spLocks noChangeArrowheads="1"/>
          </p:cNvSpPr>
          <p:nvPr/>
        </p:nvSpPr>
        <p:spPr bwMode="auto">
          <a:xfrm>
            <a:off x="439738" y="3211513"/>
            <a:ext cx="6219825" cy="146050"/>
          </a:xfrm>
          <a:prstGeom prst="rect">
            <a:avLst/>
          </a:prstGeom>
          <a:gradFill rotWithShape="1">
            <a:gsLst>
              <a:gs pos="0">
                <a:schemeClr val="accent1"/>
              </a:gs>
              <a:gs pos="100000">
                <a:schemeClr val="accent1">
                  <a:gamma/>
                  <a:tint val="73725"/>
                  <a:invGamma/>
                </a:schemeClr>
              </a:gs>
            </a:gsLst>
            <a:lin ang="0" scaled="1"/>
          </a:gradFill>
          <a:ln w="9525">
            <a:noFill/>
            <a:miter lim="800000"/>
            <a:headEnd/>
            <a:tailEnd/>
          </a:ln>
          <a:effectLst/>
        </p:spPr>
        <p:txBody>
          <a:bodyPr wrap="none" anchor="ctr"/>
          <a:lstStyle/>
          <a:p>
            <a:pPr>
              <a:defRPr/>
            </a:pPr>
            <a:endParaRPr lang="ja-JP" altLang="en-US"/>
          </a:p>
        </p:txBody>
      </p:sp>
      <p:sp>
        <p:nvSpPr>
          <p:cNvPr id="326659" name="Rectangle 3"/>
          <p:cNvSpPr>
            <a:spLocks noGrp="1" noChangeArrowheads="1"/>
          </p:cNvSpPr>
          <p:nvPr>
            <p:ph type="ctrTitle"/>
          </p:nvPr>
        </p:nvSpPr>
        <p:spPr>
          <a:xfrm>
            <a:off x="784225" y="1125538"/>
            <a:ext cx="6811963" cy="1943100"/>
          </a:xfrm>
        </p:spPr>
        <p:txBody>
          <a:bodyPr anchor="b"/>
          <a:lstStyle>
            <a:lvl1pPr>
              <a:defRPr sz="4400" b="1"/>
            </a:lvl1pPr>
          </a:lstStyle>
          <a:p>
            <a:r>
              <a:rPr lang="ja-JP" altLang="en-US"/>
              <a:t>マスタ タイトルの書式設定</a:t>
            </a:r>
          </a:p>
        </p:txBody>
      </p:sp>
      <p:sp>
        <p:nvSpPr>
          <p:cNvPr id="326660" name="Rectangle 4"/>
          <p:cNvSpPr>
            <a:spLocks noGrp="1" noChangeArrowheads="1"/>
          </p:cNvSpPr>
          <p:nvPr>
            <p:ph type="subTitle" idx="1"/>
          </p:nvPr>
        </p:nvSpPr>
        <p:spPr>
          <a:xfrm>
            <a:off x="784225" y="3357563"/>
            <a:ext cx="6740525" cy="2376487"/>
          </a:xfrm>
        </p:spPr>
        <p:txBody>
          <a:bodyPr/>
          <a:lstStyle>
            <a:lvl1pPr marL="0" indent="0">
              <a:buFont typeface="Wingdings" pitchFamily="2" charset="2"/>
              <a:buNone/>
              <a:defRPr/>
            </a:lvl1pPr>
          </a:lstStyle>
          <a:p>
            <a:r>
              <a:rPr lang="ja-JP" altLang="en-US"/>
              <a:t>マスタ サブタイトルの書式設定</a:t>
            </a:r>
          </a:p>
        </p:txBody>
      </p:sp>
      <p:sp>
        <p:nvSpPr>
          <p:cNvPr id="12" name="Rectangle 13"/>
          <p:cNvSpPr>
            <a:spLocks noGrp="1" noChangeArrowheads="1"/>
          </p:cNvSpPr>
          <p:nvPr>
            <p:ph type="dt" sz="half" idx="10"/>
          </p:nvPr>
        </p:nvSpPr>
        <p:spPr>
          <a:xfrm>
            <a:off x="539750" y="6526213"/>
            <a:ext cx="1511300" cy="287337"/>
          </a:xfrm>
        </p:spPr>
        <p:txBody>
          <a:bodyPr/>
          <a:lstStyle>
            <a:lvl1pPr algn="l">
              <a:defRPr/>
            </a:lvl1pPr>
          </a:lstStyle>
          <a:p>
            <a:pPr>
              <a:defRPr/>
            </a:pPr>
            <a:r>
              <a:rPr lang="ja-JP" altLang="en-US"/>
              <a:t>2009/</a:t>
            </a:r>
            <a:r>
              <a:rPr lang="en-US" altLang="ja-JP"/>
              <a:t>10/6</a:t>
            </a:r>
          </a:p>
        </p:txBody>
      </p:sp>
      <p:sp>
        <p:nvSpPr>
          <p:cNvPr id="13" name="Rectangle 14"/>
          <p:cNvSpPr>
            <a:spLocks noGrp="1" noChangeArrowheads="1"/>
          </p:cNvSpPr>
          <p:nvPr>
            <p:ph type="ftr" sz="quarter" idx="11"/>
          </p:nvPr>
        </p:nvSpPr>
        <p:spPr>
          <a:xfrm>
            <a:off x="2087563" y="6526213"/>
            <a:ext cx="4968875" cy="287337"/>
          </a:xfrm>
        </p:spPr>
        <p:txBody>
          <a:bodyPr/>
          <a:lstStyle>
            <a:lvl1pPr>
              <a:defRPr/>
            </a:lvl1pPr>
          </a:lstStyle>
          <a:p>
            <a:pPr>
              <a:defRPr/>
            </a:pPr>
            <a:endParaRPr lang="en-US" altLang="ja-JP"/>
          </a:p>
        </p:txBody>
      </p:sp>
      <p:sp>
        <p:nvSpPr>
          <p:cNvPr id="14" name="Rectangle 15"/>
          <p:cNvSpPr>
            <a:spLocks noGrp="1" noChangeArrowheads="1"/>
          </p:cNvSpPr>
          <p:nvPr>
            <p:ph type="sldNum" sz="quarter" idx="12"/>
          </p:nvPr>
        </p:nvSpPr>
        <p:spPr>
          <a:xfrm>
            <a:off x="7667625" y="6526213"/>
            <a:ext cx="1225550" cy="287337"/>
          </a:xfrm>
        </p:spPr>
        <p:txBody>
          <a:bodyPr/>
          <a:lstStyle>
            <a:lvl1pPr>
              <a:defRPr/>
            </a:lvl1pPr>
          </a:lstStyle>
          <a:p>
            <a:pPr>
              <a:defRPr/>
            </a:pPr>
            <a:fld id="{E3337452-B847-484C-A07D-975DCFC17F2B}" type="slidenum">
              <a:rPr lang="en-US" altLang="ja-JP"/>
              <a:pPr>
                <a:defRPr/>
              </a:pPr>
              <a:t>&lt;#&gt;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6" name="Rectangle 12"/>
          <p:cNvSpPr>
            <a:spLocks noGrp="1" noChangeArrowheads="1"/>
          </p:cNvSpPr>
          <p:nvPr>
            <p:ph type="sldNum" sz="quarter" idx="12"/>
          </p:nvPr>
        </p:nvSpPr>
        <p:spPr>
          <a:ln/>
        </p:spPr>
        <p:txBody>
          <a:bodyPr/>
          <a:lstStyle>
            <a:lvl1pPr>
              <a:defRPr/>
            </a:lvl1pPr>
          </a:lstStyle>
          <a:p>
            <a:pPr>
              <a:defRPr/>
            </a:pPr>
            <a:fld id="{5B26BA91-3788-43C7-9DB8-F1B1C09CAC1D}" type="slidenum">
              <a:rPr lang="en-US" altLang="ja-JP"/>
              <a:pPr>
                <a:defRPr/>
              </a:pPr>
              <a:t>&lt;#&gt;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50050" y="115888"/>
            <a:ext cx="2143125" cy="61214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17500" y="115888"/>
            <a:ext cx="6280150" cy="61214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6" name="Rectangle 12"/>
          <p:cNvSpPr>
            <a:spLocks noGrp="1" noChangeArrowheads="1"/>
          </p:cNvSpPr>
          <p:nvPr>
            <p:ph type="sldNum" sz="quarter" idx="12"/>
          </p:nvPr>
        </p:nvSpPr>
        <p:spPr>
          <a:ln/>
        </p:spPr>
        <p:txBody>
          <a:bodyPr/>
          <a:lstStyle>
            <a:lvl1pPr>
              <a:defRPr/>
            </a:lvl1pPr>
          </a:lstStyle>
          <a:p>
            <a:pPr>
              <a:defRPr/>
            </a:pPr>
            <a:fld id="{E1B149C5-227F-4D5D-AA2D-BA3727A2E38F}" type="slidenum">
              <a:rPr lang="en-US" altLang="ja-JP"/>
              <a:pPr>
                <a:defRPr/>
              </a:pPr>
              <a:t>&lt;#&gt;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17500" y="115888"/>
            <a:ext cx="8574088" cy="865187"/>
          </a:xfrm>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23850" y="1412875"/>
            <a:ext cx="4208463" cy="48244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84713" y="1412875"/>
            <a:ext cx="4208462" cy="23352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84713" y="3900488"/>
            <a:ext cx="4208462" cy="233680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7"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8" name="Rectangle 12"/>
          <p:cNvSpPr>
            <a:spLocks noGrp="1" noChangeArrowheads="1"/>
          </p:cNvSpPr>
          <p:nvPr>
            <p:ph type="sldNum" sz="quarter" idx="12"/>
          </p:nvPr>
        </p:nvSpPr>
        <p:spPr>
          <a:ln/>
        </p:spPr>
        <p:txBody>
          <a:bodyPr/>
          <a:lstStyle>
            <a:lvl1pPr>
              <a:defRPr/>
            </a:lvl1pPr>
          </a:lstStyle>
          <a:p>
            <a:pPr>
              <a:defRPr/>
            </a:pPr>
            <a:fld id="{C7343241-5084-4235-89DA-7554DACBA991}" type="slidenum">
              <a:rPr lang="en-US" altLang="ja-JP"/>
              <a:pPr>
                <a:defRPr/>
              </a:pPr>
              <a:t>&lt;#&gt;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17500" y="115888"/>
            <a:ext cx="8574088" cy="86518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323850" y="1412875"/>
            <a:ext cx="4208463" cy="48244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84713" y="1412875"/>
            <a:ext cx="4208462" cy="4824413"/>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7" name="Rectangle 12"/>
          <p:cNvSpPr>
            <a:spLocks noGrp="1" noChangeArrowheads="1"/>
          </p:cNvSpPr>
          <p:nvPr>
            <p:ph type="sldNum" sz="quarter" idx="12"/>
          </p:nvPr>
        </p:nvSpPr>
        <p:spPr>
          <a:ln/>
        </p:spPr>
        <p:txBody>
          <a:bodyPr/>
          <a:lstStyle>
            <a:lvl1pPr>
              <a:defRPr/>
            </a:lvl1pPr>
          </a:lstStyle>
          <a:p>
            <a:pPr>
              <a:defRPr/>
            </a:pPr>
            <a:fld id="{95E71D46-2016-4D39-B6BF-F1305D694519}" type="slidenum">
              <a:rPr lang="en-US" altLang="ja-JP"/>
              <a:pPr>
                <a:defRPr/>
              </a:pPr>
              <a:t>&lt;#&gt;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6" name="Rectangle 12"/>
          <p:cNvSpPr>
            <a:spLocks noGrp="1" noChangeArrowheads="1"/>
          </p:cNvSpPr>
          <p:nvPr>
            <p:ph type="sldNum" sz="quarter" idx="12"/>
          </p:nvPr>
        </p:nvSpPr>
        <p:spPr>
          <a:ln/>
        </p:spPr>
        <p:txBody>
          <a:bodyPr/>
          <a:lstStyle>
            <a:lvl1pPr>
              <a:defRPr/>
            </a:lvl1pPr>
          </a:lstStyle>
          <a:p>
            <a:pPr>
              <a:defRPr/>
            </a:pPr>
            <a:fld id="{575514AA-9F06-4BC3-85B3-C96E68C9884F}" type="slidenum">
              <a:rPr lang="en-US" altLang="ja-JP"/>
              <a:pPr>
                <a:defRPr/>
              </a:pPr>
              <a:t>&lt;#&gt;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5"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6" name="Rectangle 12"/>
          <p:cNvSpPr>
            <a:spLocks noGrp="1" noChangeArrowheads="1"/>
          </p:cNvSpPr>
          <p:nvPr>
            <p:ph type="sldNum" sz="quarter" idx="12"/>
          </p:nvPr>
        </p:nvSpPr>
        <p:spPr>
          <a:ln/>
        </p:spPr>
        <p:txBody>
          <a:bodyPr/>
          <a:lstStyle>
            <a:lvl1pPr>
              <a:defRPr/>
            </a:lvl1pPr>
          </a:lstStyle>
          <a:p>
            <a:pPr>
              <a:defRPr/>
            </a:pPr>
            <a:fld id="{67A42F78-ACD2-4DE3-A4DB-65FE56E8BD5B}" type="slidenum">
              <a:rPr lang="en-US" altLang="ja-JP"/>
              <a:pPr>
                <a:defRPr/>
              </a:pPr>
              <a:t>&lt;#&gt;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23850" y="1412875"/>
            <a:ext cx="4208463"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84713" y="1412875"/>
            <a:ext cx="4208462" cy="48244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7" name="Rectangle 12"/>
          <p:cNvSpPr>
            <a:spLocks noGrp="1" noChangeArrowheads="1"/>
          </p:cNvSpPr>
          <p:nvPr>
            <p:ph type="sldNum" sz="quarter" idx="12"/>
          </p:nvPr>
        </p:nvSpPr>
        <p:spPr>
          <a:ln/>
        </p:spPr>
        <p:txBody>
          <a:bodyPr/>
          <a:lstStyle>
            <a:lvl1pPr>
              <a:defRPr/>
            </a:lvl1pPr>
          </a:lstStyle>
          <a:p>
            <a:pPr>
              <a:defRPr/>
            </a:pPr>
            <a:fld id="{788F74F4-D86F-4222-9E27-F47B5E600AAC}" type="slidenum">
              <a:rPr lang="en-US" altLang="ja-JP"/>
              <a:pPr>
                <a:defRPr/>
              </a:pPr>
              <a:t>&lt;#&gt;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8"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9" name="Rectangle 12"/>
          <p:cNvSpPr>
            <a:spLocks noGrp="1" noChangeArrowheads="1"/>
          </p:cNvSpPr>
          <p:nvPr>
            <p:ph type="sldNum" sz="quarter" idx="12"/>
          </p:nvPr>
        </p:nvSpPr>
        <p:spPr>
          <a:ln/>
        </p:spPr>
        <p:txBody>
          <a:bodyPr/>
          <a:lstStyle>
            <a:lvl1pPr>
              <a:defRPr/>
            </a:lvl1pPr>
          </a:lstStyle>
          <a:p>
            <a:pPr>
              <a:defRPr/>
            </a:pPr>
            <a:fld id="{5896239C-683F-427E-8C90-B762365112BB}" type="slidenum">
              <a:rPr lang="en-US" altLang="ja-JP"/>
              <a:pPr>
                <a:defRPr/>
              </a:pPr>
              <a:t>&lt;#&gt;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4"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5" name="Rectangle 12"/>
          <p:cNvSpPr>
            <a:spLocks noGrp="1" noChangeArrowheads="1"/>
          </p:cNvSpPr>
          <p:nvPr>
            <p:ph type="sldNum" sz="quarter" idx="12"/>
          </p:nvPr>
        </p:nvSpPr>
        <p:spPr>
          <a:ln/>
        </p:spPr>
        <p:txBody>
          <a:bodyPr/>
          <a:lstStyle>
            <a:lvl1pPr>
              <a:defRPr/>
            </a:lvl1pPr>
          </a:lstStyle>
          <a:p>
            <a:pPr>
              <a:defRPr/>
            </a:pPr>
            <a:fld id="{FDEA5510-9AB1-4927-A222-3A49B123C05B}" type="slidenum">
              <a:rPr lang="en-US" altLang="ja-JP"/>
              <a:pPr>
                <a:defRPr/>
              </a:pPr>
              <a:t>&lt;#&gt;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3"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4" name="Rectangle 12"/>
          <p:cNvSpPr>
            <a:spLocks noGrp="1" noChangeArrowheads="1"/>
          </p:cNvSpPr>
          <p:nvPr>
            <p:ph type="sldNum" sz="quarter" idx="12"/>
          </p:nvPr>
        </p:nvSpPr>
        <p:spPr>
          <a:ln/>
        </p:spPr>
        <p:txBody>
          <a:bodyPr/>
          <a:lstStyle>
            <a:lvl1pPr>
              <a:defRPr/>
            </a:lvl1pPr>
          </a:lstStyle>
          <a:p>
            <a:pPr>
              <a:defRPr/>
            </a:pPr>
            <a:fld id="{ACB78F64-8E1E-4AF4-B56B-0A02C28D9FD3}" type="slidenum">
              <a:rPr lang="en-US" altLang="ja-JP"/>
              <a:pPr>
                <a:defRPr/>
              </a:pPr>
              <a:t>&lt;#&gt;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7" name="Rectangle 12"/>
          <p:cNvSpPr>
            <a:spLocks noGrp="1" noChangeArrowheads="1"/>
          </p:cNvSpPr>
          <p:nvPr>
            <p:ph type="sldNum" sz="quarter" idx="12"/>
          </p:nvPr>
        </p:nvSpPr>
        <p:spPr>
          <a:ln/>
        </p:spPr>
        <p:txBody>
          <a:bodyPr/>
          <a:lstStyle>
            <a:lvl1pPr>
              <a:defRPr/>
            </a:lvl1pPr>
          </a:lstStyle>
          <a:p>
            <a:pPr>
              <a:defRPr/>
            </a:pPr>
            <a:fld id="{2F8D9635-60A3-41BB-A264-37D4E148A230}" type="slidenum">
              <a:rPr lang="en-US" altLang="ja-JP"/>
              <a:pPr>
                <a:defRPr/>
              </a:pPr>
              <a:t>&lt;#&gt;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10"/>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11"/>
          <p:cNvSpPr>
            <a:spLocks noGrp="1" noChangeArrowheads="1"/>
          </p:cNvSpPr>
          <p:nvPr>
            <p:ph type="dt" sz="half" idx="11"/>
          </p:nvPr>
        </p:nvSpPr>
        <p:spPr>
          <a:ln/>
        </p:spPr>
        <p:txBody>
          <a:bodyPr/>
          <a:lstStyle>
            <a:lvl1pPr>
              <a:defRPr/>
            </a:lvl1pPr>
          </a:lstStyle>
          <a:p>
            <a:pPr>
              <a:defRPr/>
            </a:pPr>
            <a:r>
              <a:rPr lang="ja-JP" altLang="en-US"/>
              <a:t>2009/</a:t>
            </a:r>
            <a:r>
              <a:rPr lang="en-US" altLang="ja-JP"/>
              <a:t>10/26</a:t>
            </a:r>
          </a:p>
        </p:txBody>
      </p:sp>
      <p:sp>
        <p:nvSpPr>
          <p:cNvPr id="7" name="Rectangle 12"/>
          <p:cNvSpPr>
            <a:spLocks noGrp="1" noChangeArrowheads="1"/>
          </p:cNvSpPr>
          <p:nvPr>
            <p:ph type="sldNum" sz="quarter" idx="12"/>
          </p:nvPr>
        </p:nvSpPr>
        <p:spPr>
          <a:ln/>
        </p:spPr>
        <p:txBody>
          <a:bodyPr/>
          <a:lstStyle>
            <a:lvl1pPr>
              <a:defRPr/>
            </a:lvl1pPr>
          </a:lstStyle>
          <a:p>
            <a:pPr>
              <a:defRPr/>
            </a:pPr>
            <a:fld id="{88C7094D-F746-4DA8-BBFD-3578A6161DD4}" type="slidenum">
              <a:rPr lang="en-US" altLang="ja-JP"/>
              <a:pPr>
                <a:defRPr/>
              </a:pPr>
              <a:t>&lt;#&gt;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25634" name="Rectangle 2" descr="横線"/>
          <p:cNvSpPr>
            <a:spLocks noChangeArrowheads="1"/>
          </p:cNvSpPr>
          <p:nvPr/>
        </p:nvSpPr>
        <p:spPr bwMode="auto">
          <a:xfrm>
            <a:off x="1908175" y="6588125"/>
            <a:ext cx="6551613" cy="274638"/>
          </a:xfrm>
          <a:prstGeom prst="rect">
            <a:avLst/>
          </a:prstGeom>
          <a:pattFill prst="ltHorz">
            <a:fgClr>
              <a:schemeClr val="bg2">
                <a:alpha val="50000"/>
              </a:schemeClr>
            </a:fgClr>
            <a:bgClr>
              <a:schemeClr val="bg1">
                <a:alpha val="50000"/>
              </a:schemeClr>
            </a:bgClr>
          </a:pattFill>
          <a:ln w="9525">
            <a:noFill/>
            <a:miter lim="800000"/>
            <a:headEnd/>
            <a:tailEnd/>
          </a:ln>
          <a:effectLst/>
        </p:spPr>
        <p:txBody>
          <a:bodyPr wrap="none" anchor="ctr"/>
          <a:lstStyle/>
          <a:p>
            <a:pPr>
              <a:defRPr/>
            </a:pPr>
            <a:endParaRPr lang="ja-JP" altLang="en-US"/>
          </a:p>
        </p:txBody>
      </p:sp>
      <p:sp>
        <p:nvSpPr>
          <p:cNvPr id="325635" name="Rectangle 3"/>
          <p:cNvSpPr>
            <a:spLocks noChangeArrowheads="1"/>
          </p:cNvSpPr>
          <p:nvPr/>
        </p:nvSpPr>
        <p:spPr bwMode="auto">
          <a:xfrm>
            <a:off x="317500" y="1052513"/>
            <a:ext cx="6381750" cy="144462"/>
          </a:xfrm>
          <a:prstGeom prst="rect">
            <a:avLst/>
          </a:prstGeom>
          <a:gradFill rotWithShape="1">
            <a:gsLst>
              <a:gs pos="0">
                <a:schemeClr val="accent1"/>
              </a:gs>
              <a:gs pos="100000">
                <a:schemeClr val="accent1">
                  <a:gamma/>
                  <a:tint val="69804"/>
                  <a:invGamma/>
                </a:schemeClr>
              </a:gs>
            </a:gsLst>
            <a:lin ang="0" scaled="1"/>
          </a:gradFill>
          <a:ln w="9525">
            <a:noFill/>
            <a:miter lim="800000"/>
            <a:headEnd/>
            <a:tailEnd/>
          </a:ln>
          <a:effectLst/>
        </p:spPr>
        <p:txBody>
          <a:bodyPr wrap="none" anchor="ctr"/>
          <a:lstStyle/>
          <a:p>
            <a:pPr>
              <a:defRPr/>
            </a:pPr>
            <a:endParaRPr lang="ja-JP" altLang="en-US"/>
          </a:p>
        </p:txBody>
      </p:sp>
      <p:sp>
        <p:nvSpPr>
          <p:cNvPr id="325636" name="Rectangle 4" descr="横線"/>
          <p:cNvSpPr>
            <a:spLocks noChangeArrowheads="1"/>
          </p:cNvSpPr>
          <p:nvPr/>
        </p:nvSpPr>
        <p:spPr bwMode="auto">
          <a:xfrm>
            <a:off x="6699250" y="1138238"/>
            <a:ext cx="2192338" cy="274637"/>
          </a:xfrm>
          <a:prstGeom prst="rect">
            <a:avLst/>
          </a:prstGeom>
          <a:pattFill prst="ltHorz">
            <a:fgClr>
              <a:schemeClr val="bg2">
                <a:alpha val="50000"/>
              </a:schemeClr>
            </a:fgClr>
            <a:bgClr>
              <a:schemeClr val="bg1">
                <a:alpha val="50000"/>
              </a:schemeClr>
            </a:bgClr>
          </a:pattFill>
          <a:ln w="9525">
            <a:noFill/>
            <a:miter lim="800000"/>
            <a:headEnd/>
            <a:tailEnd/>
          </a:ln>
          <a:effectLst/>
        </p:spPr>
        <p:txBody>
          <a:bodyPr wrap="none" anchor="ctr"/>
          <a:lstStyle/>
          <a:p>
            <a:pPr>
              <a:defRPr/>
            </a:pPr>
            <a:endParaRPr lang="ja-JP" altLang="en-US"/>
          </a:p>
        </p:txBody>
      </p:sp>
      <p:sp>
        <p:nvSpPr>
          <p:cNvPr id="325637" name="Rectangle 5"/>
          <p:cNvSpPr>
            <a:spLocks noChangeArrowheads="1"/>
          </p:cNvSpPr>
          <p:nvPr/>
        </p:nvSpPr>
        <p:spPr bwMode="auto">
          <a:xfrm>
            <a:off x="6699250" y="1052513"/>
            <a:ext cx="2193925" cy="144462"/>
          </a:xfrm>
          <a:prstGeom prst="rect">
            <a:avLst/>
          </a:prstGeom>
          <a:gradFill rotWithShape="1">
            <a:gsLst>
              <a:gs pos="0">
                <a:schemeClr val="folHlink"/>
              </a:gs>
              <a:gs pos="100000">
                <a:schemeClr val="folHlink">
                  <a:gamma/>
                  <a:shade val="46275"/>
                  <a:invGamma/>
                </a:schemeClr>
              </a:gs>
            </a:gsLst>
            <a:lin ang="0" scaled="1"/>
          </a:gradFill>
          <a:ln w="9525">
            <a:noFill/>
            <a:miter lim="800000"/>
            <a:headEnd/>
            <a:tailEnd/>
          </a:ln>
          <a:effectLst/>
        </p:spPr>
        <p:txBody>
          <a:bodyPr wrap="none" anchor="ctr"/>
          <a:lstStyle/>
          <a:p>
            <a:pPr>
              <a:defRPr/>
            </a:pPr>
            <a:endParaRPr lang="ja-JP" altLang="en-US"/>
          </a:p>
        </p:txBody>
      </p:sp>
      <p:sp>
        <p:nvSpPr>
          <p:cNvPr id="7174" name="Rectangle 6"/>
          <p:cNvSpPr>
            <a:spLocks noGrp="1" noChangeArrowheads="1"/>
          </p:cNvSpPr>
          <p:nvPr>
            <p:ph type="title"/>
          </p:nvPr>
        </p:nvSpPr>
        <p:spPr bwMode="auto">
          <a:xfrm>
            <a:off x="317500" y="115888"/>
            <a:ext cx="8574088" cy="8651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7175" name="Rectangle 7"/>
          <p:cNvSpPr>
            <a:spLocks noGrp="1" noChangeArrowheads="1"/>
          </p:cNvSpPr>
          <p:nvPr>
            <p:ph type="body" idx="1"/>
          </p:nvPr>
        </p:nvSpPr>
        <p:spPr bwMode="auto">
          <a:xfrm>
            <a:off x="323850" y="1412875"/>
            <a:ext cx="8569325" cy="48244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7176" name="Picture 8" descr="sel-logo"/>
          <p:cNvPicPr>
            <a:picLocks noChangeAspect="1" noChangeArrowheads="1"/>
          </p:cNvPicPr>
          <p:nvPr/>
        </p:nvPicPr>
        <p:blipFill>
          <a:blip r:embed="rId15" cstate="print"/>
          <a:srcRect/>
          <a:stretch>
            <a:fillRect/>
          </a:stretch>
        </p:blipFill>
        <p:spPr bwMode="auto">
          <a:xfrm>
            <a:off x="355600" y="6381750"/>
            <a:ext cx="1408113" cy="484188"/>
          </a:xfrm>
          <a:prstGeom prst="rect">
            <a:avLst/>
          </a:prstGeom>
          <a:noFill/>
          <a:ln w="9525">
            <a:noFill/>
            <a:miter lim="800000"/>
            <a:headEnd/>
            <a:tailEnd/>
          </a:ln>
        </p:spPr>
      </p:pic>
      <p:sp>
        <p:nvSpPr>
          <p:cNvPr id="325642" name="Rectangle 10"/>
          <p:cNvSpPr>
            <a:spLocks noGrp="1" noChangeArrowheads="1"/>
          </p:cNvSpPr>
          <p:nvPr>
            <p:ph type="ftr" sz="quarter" idx="3"/>
          </p:nvPr>
        </p:nvSpPr>
        <p:spPr bwMode="auto">
          <a:xfrm>
            <a:off x="1908175" y="6308725"/>
            <a:ext cx="5616575"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latin typeface="Arial" charset="0"/>
                <a:ea typeface="ＭＳ Ｐゴシック" pitchFamily="50" charset="-128"/>
              </a:defRPr>
            </a:lvl1pPr>
          </a:lstStyle>
          <a:p>
            <a:pPr>
              <a:defRPr/>
            </a:pPr>
            <a:endParaRPr lang="en-US" altLang="ja-JP"/>
          </a:p>
        </p:txBody>
      </p:sp>
      <p:sp>
        <p:nvSpPr>
          <p:cNvPr id="325643" name="Rectangle 11"/>
          <p:cNvSpPr>
            <a:spLocks noGrp="1" noChangeArrowheads="1"/>
          </p:cNvSpPr>
          <p:nvPr>
            <p:ph type="dt" sz="half" idx="2"/>
          </p:nvPr>
        </p:nvSpPr>
        <p:spPr bwMode="auto">
          <a:xfrm>
            <a:off x="7596188" y="6308725"/>
            <a:ext cx="1414462" cy="2873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Arial" charset="0"/>
                <a:ea typeface="ＭＳ Ｐゴシック" pitchFamily="50" charset="-128"/>
              </a:defRPr>
            </a:lvl1pPr>
          </a:lstStyle>
          <a:p>
            <a:pPr>
              <a:defRPr/>
            </a:pPr>
            <a:r>
              <a:rPr lang="ja-JP" altLang="en-US"/>
              <a:t>2009/</a:t>
            </a:r>
            <a:r>
              <a:rPr lang="en-US" altLang="ja-JP"/>
              <a:t>10/26</a:t>
            </a:r>
          </a:p>
        </p:txBody>
      </p:sp>
      <p:sp>
        <p:nvSpPr>
          <p:cNvPr id="325644" name="Rectangle 12"/>
          <p:cNvSpPr>
            <a:spLocks noGrp="1" noChangeArrowheads="1"/>
          </p:cNvSpPr>
          <p:nvPr>
            <p:ph type="sldNum" sz="quarter" idx="4"/>
          </p:nvPr>
        </p:nvSpPr>
        <p:spPr bwMode="auto">
          <a:xfrm>
            <a:off x="8459788" y="6584950"/>
            <a:ext cx="550862" cy="2730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latin typeface="+mn-lt"/>
                <a:ea typeface="+mn-ea"/>
              </a:defRPr>
            </a:lvl1pPr>
          </a:lstStyle>
          <a:p>
            <a:pPr>
              <a:defRPr/>
            </a:pPr>
            <a:fld id="{657A4837-14A0-4591-9FC4-F09069870F29}" type="slidenum">
              <a:rPr lang="en-US" altLang="ja-JP"/>
              <a:pPr>
                <a:defRPr/>
              </a:pPr>
              <a:t>&lt;#&gt;</a:t>
            </a:fld>
            <a:endParaRPr lang="en-US" altLang="ja-JP"/>
          </a:p>
        </p:txBody>
      </p:sp>
    </p:spTree>
  </p:cSld>
  <p:clrMap bg1="lt1" tx1="dk1" bg2="lt2" tx2="dk2" accent1="accent1" accent2="accent2" accent3="accent3" accent4="accent4" accent5="accent5" accent6="accent6" hlink="hlink" folHlink="folHlink"/>
  <p:sldLayoutIdLst>
    <p:sldLayoutId id="2147483708"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Lst>
  <p:hf hdr="0"/>
  <p:txStyles>
    <p:titleStyle>
      <a:lvl1pPr algn="l" rtl="0" eaLnBrk="0" fontAlgn="base" hangingPunct="0">
        <a:spcBef>
          <a:spcPct val="0"/>
        </a:spcBef>
        <a:spcAft>
          <a:spcPct val="0"/>
        </a:spcAft>
        <a:defRPr kumimoji="1" sz="4000">
          <a:solidFill>
            <a:schemeClr val="tx2"/>
          </a:solidFill>
          <a:latin typeface="+mj-lt"/>
          <a:ea typeface="+mj-ea"/>
          <a:cs typeface="+mj-cs"/>
        </a:defRPr>
      </a:lvl1pPr>
      <a:lvl2pPr algn="l" rtl="0" eaLnBrk="0" fontAlgn="base" hangingPunct="0">
        <a:spcBef>
          <a:spcPct val="0"/>
        </a:spcBef>
        <a:spcAft>
          <a:spcPct val="0"/>
        </a:spcAft>
        <a:defRPr kumimoji="1" sz="4000">
          <a:solidFill>
            <a:schemeClr val="tx2"/>
          </a:solidFill>
          <a:latin typeface="Arial" charset="0"/>
          <a:ea typeface="ＭＳ Ｐゴシック" pitchFamily="50" charset="-128"/>
        </a:defRPr>
      </a:lvl2pPr>
      <a:lvl3pPr algn="l" rtl="0" eaLnBrk="0" fontAlgn="base" hangingPunct="0">
        <a:spcBef>
          <a:spcPct val="0"/>
        </a:spcBef>
        <a:spcAft>
          <a:spcPct val="0"/>
        </a:spcAft>
        <a:defRPr kumimoji="1" sz="4000">
          <a:solidFill>
            <a:schemeClr val="tx2"/>
          </a:solidFill>
          <a:latin typeface="Arial" charset="0"/>
          <a:ea typeface="ＭＳ Ｐゴシック" pitchFamily="50" charset="-128"/>
        </a:defRPr>
      </a:lvl3pPr>
      <a:lvl4pPr algn="l" rtl="0" eaLnBrk="0" fontAlgn="base" hangingPunct="0">
        <a:spcBef>
          <a:spcPct val="0"/>
        </a:spcBef>
        <a:spcAft>
          <a:spcPct val="0"/>
        </a:spcAft>
        <a:defRPr kumimoji="1" sz="4000">
          <a:solidFill>
            <a:schemeClr val="tx2"/>
          </a:solidFill>
          <a:latin typeface="Arial" charset="0"/>
          <a:ea typeface="ＭＳ Ｐゴシック" pitchFamily="50" charset="-128"/>
        </a:defRPr>
      </a:lvl4pPr>
      <a:lvl5pPr algn="l" rtl="0" eaLnBrk="0" fontAlgn="base" hangingPunct="0">
        <a:spcBef>
          <a:spcPct val="0"/>
        </a:spcBef>
        <a:spcAft>
          <a:spcPct val="0"/>
        </a:spcAft>
        <a:defRPr kumimoji="1" sz="4000">
          <a:solidFill>
            <a:schemeClr val="tx2"/>
          </a:solidFill>
          <a:latin typeface="Arial" charset="0"/>
          <a:ea typeface="ＭＳ Ｐゴシック" pitchFamily="50" charset="-128"/>
        </a:defRPr>
      </a:lvl5pPr>
      <a:lvl6pPr marL="457200" algn="l" rtl="0" fontAlgn="base">
        <a:spcBef>
          <a:spcPct val="0"/>
        </a:spcBef>
        <a:spcAft>
          <a:spcPct val="0"/>
        </a:spcAft>
        <a:defRPr kumimoji="1" sz="4000">
          <a:solidFill>
            <a:schemeClr val="tx2"/>
          </a:solidFill>
          <a:latin typeface="Arial" charset="0"/>
          <a:ea typeface="ＭＳ Ｐゴシック" pitchFamily="50" charset="-128"/>
        </a:defRPr>
      </a:lvl6pPr>
      <a:lvl7pPr marL="914400" algn="l" rtl="0" fontAlgn="base">
        <a:spcBef>
          <a:spcPct val="0"/>
        </a:spcBef>
        <a:spcAft>
          <a:spcPct val="0"/>
        </a:spcAft>
        <a:defRPr kumimoji="1" sz="4000">
          <a:solidFill>
            <a:schemeClr val="tx2"/>
          </a:solidFill>
          <a:latin typeface="Arial" charset="0"/>
          <a:ea typeface="ＭＳ Ｐゴシック" pitchFamily="50" charset="-128"/>
        </a:defRPr>
      </a:lvl7pPr>
      <a:lvl8pPr marL="1371600" algn="l" rtl="0" fontAlgn="base">
        <a:spcBef>
          <a:spcPct val="0"/>
        </a:spcBef>
        <a:spcAft>
          <a:spcPct val="0"/>
        </a:spcAft>
        <a:defRPr kumimoji="1" sz="4000">
          <a:solidFill>
            <a:schemeClr val="tx2"/>
          </a:solidFill>
          <a:latin typeface="Arial" charset="0"/>
          <a:ea typeface="ＭＳ Ｐゴシック" pitchFamily="50" charset="-128"/>
        </a:defRPr>
      </a:lvl8pPr>
      <a:lvl9pPr marL="1828800" algn="l" rtl="0" fontAlgn="base">
        <a:spcBef>
          <a:spcPct val="0"/>
        </a:spcBef>
        <a:spcAft>
          <a:spcPct val="0"/>
        </a:spcAft>
        <a:defRPr kumimoji="1" sz="40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lr>
          <a:schemeClr val="accent1"/>
        </a:buClr>
        <a:buSzPct val="80000"/>
        <a:buFont typeface="Wingdings" pitchFamily="2" charset="2"/>
        <a:buChar char="n"/>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p"/>
        <a:defRPr kumimoji="1" sz="2800">
          <a:solidFill>
            <a:schemeClr val="tx1"/>
          </a:solidFill>
          <a:latin typeface="+mn-lt"/>
          <a:ea typeface="+mn-ea"/>
        </a:defRPr>
      </a:lvl2pPr>
      <a:lvl3pPr marL="1143000" indent="-228600" algn="l" rtl="0" eaLnBrk="0" fontAlgn="base" hangingPunct="0">
        <a:spcBef>
          <a:spcPct val="20000"/>
        </a:spcBef>
        <a:spcAft>
          <a:spcPct val="0"/>
        </a:spcAft>
        <a:buSzPct val="80000"/>
        <a:buFont typeface="Wingdings" pitchFamily="2" charset="2"/>
        <a:buChar char="n"/>
        <a:defRPr kumimoji="1" sz="2400">
          <a:solidFill>
            <a:schemeClr val="tx1"/>
          </a:solidFill>
          <a:latin typeface="+mn-lt"/>
          <a:ea typeface="+mn-ea"/>
        </a:defRPr>
      </a:lvl3pPr>
      <a:lvl4pPr marL="1600200" indent="-228600" algn="l" rtl="0" eaLnBrk="0" fontAlgn="base" hangingPunct="0">
        <a:spcBef>
          <a:spcPct val="20000"/>
        </a:spcBef>
        <a:spcAft>
          <a:spcPct val="0"/>
        </a:spcAft>
        <a:buClr>
          <a:schemeClr val="accent1"/>
        </a:buClr>
        <a:buSzPct val="80000"/>
        <a:buFont typeface="Wingdings" pitchFamily="2" charset="2"/>
        <a:buChar char="p"/>
        <a:defRPr kumimoji="1" sz="2000">
          <a:solidFill>
            <a:schemeClr val="tx1"/>
          </a:solidFill>
          <a:latin typeface="+mn-lt"/>
          <a:ea typeface="+mn-ea"/>
        </a:defRPr>
      </a:lvl4pPr>
      <a:lvl5pPr marL="2057400" indent="-228600" algn="l" rtl="0" eaLnBrk="0" fontAlgn="base" hangingPunct="0">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5pPr>
      <a:lvl6pPr marL="25146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6pPr>
      <a:lvl7pPr marL="29718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7pPr>
      <a:lvl8pPr marL="34290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8pPr>
      <a:lvl9pPr marL="3886200" indent="-228600" algn="l" rtl="0" fontAlgn="base">
        <a:spcBef>
          <a:spcPct val="20000"/>
        </a:spcBef>
        <a:spcAft>
          <a:spcPct val="0"/>
        </a:spcAft>
        <a:buClr>
          <a:schemeClr val="accent2"/>
        </a:buClr>
        <a:buSzPct val="80000"/>
        <a:buFont typeface="Wingdings" pitchFamily="2" charset="2"/>
        <a:buChar char="n"/>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image" Target="../media/image6.wmf"/></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7.wmf"/><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oleObject" Target="../embeddings/Microsoft_Office_Excel_97-2003_______1.xls"/><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oleObject" Target="../embeddings/Microsoft_Office_Excel_97-2003_______2.xls"/></Relationships>
</file>

<file path=ppt/slides/_rels/slide32.xml.rels><?xml version="1.0" encoding="UTF-8" standalone="yes"?>
<Relationships xmlns="http://schemas.openxmlformats.org/package/2006/relationships"><Relationship Id="rId3" Type="http://schemas.openxmlformats.org/officeDocument/2006/relationships/oleObject" Target="../embeddings/Microsoft_Office_Excel_97-2003_______3.xls"/><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Microsoft_Office_Excel_97-2003_______4.xls"/></Relationships>
</file>

<file path=ppt/slides/_rels/slide33.xml.rels><?xml version="1.0" encoding="UTF-8" standalone="yes"?>
<Relationships xmlns="http://schemas.openxmlformats.org/package/2006/relationships"><Relationship Id="rId3" Type="http://schemas.openxmlformats.org/officeDocument/2006/relationships/oleObject" Target="../embeddings/Microsoft_Office_Excel_97-2003_______5.xls"/><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oleObject" Target="../embeddings/Microsoft_Office_Excel_97-2003_______6.xls"/></Relationships>
</file>

<file path=ppt/slides/_rels/slide34.xml.rels><?xml version="1.0" encoding="UTF-8" standalone="yes"?>
<Relationships xmlns="http://schemas.openxmlformats.org/package/2006/relationships"><Relationship Id="rId3" Type="http://schemas.openxmlformats.org/officeDocument/2006/relationships/oleObject" Target="../embeddings/Microsoft_Office_Excel_97-2003_______7.xls"/><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Microsoft_Office_Excel_97-2003_______8.xls"/></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p:cNvSpPr>
            <a:spLocks noGrp="1" noChangeArrowheads="1"/>
          </p:cNvSpPr>
          <p:nvPr>
            <p:ph type="dt" sz="quarter" idx="10"/>
          </p:nvPr>
        </p:nvSpPr>
        <p:spPr/>
        <p:txBody>
          <a:bodyPr/>
          <a:lstStyle/>
          <a:p>
            <a:pPr>
              <a:defRPr/>
            </a:pPr>
            <a:r>
              <a:rPr lang="ja-JP" altLang="en-US">
                <a:latin typeface="+mn-lt"/>
                <a:ea typeface="+mn-ea"/>
              </a:rPr>
              <a:t>2009/2/23</a:t>
            </a:r>
            <a:endParaRPr lang="en-US" altLang="ja-JP">
              <a:latin typeface="+mn-lt"/>
              <a:ea typeface="+mn-ea"/>
            </a:endParaRPr>
          </a:p>
        </p:txBody>
      </p:sp>
      <p:sp>
        <p:nvSpPr>
          <p:cNvPr id="6" name="Rectangle 15"/>
          <p:cNvSpPr>
            <a:spLocks noGrp="1" noChangeArrowheads="1"/>
          </p:cNvSpPr>
          <p:nvPr>
            <p:ph type="sldNum" sz="quarter" idx="12"/>
          </p:nvPr>
        </p:nvSpPr>
        <p:spPr/>
        <p:txBody>
          <a:bodyPr/>
          <a:lstStyle/>
          <a:p>
            <a:pPr>
              <a:defRPr/>
            </a:pPr>
            <a:fld id="{84839D95-1B1B-40FC-B778-079EA0B8927B}" type="slidenum">
              <a:rPr lang="en-US" altLang="ja-JP"/>
              <a:pPr>
                <a:defRPr/>
              </a:pPr>
              <a:t>1</a:t>
            </a:fld>
            <a:endParaRPr lang="en-US" altLang="ja-JP"/>
          </a:p>
        </p:txBody>
      </p:sp>
      <p:sp>
        <p:nvSpPr>
          <p:cNvPr id="9220" name="Rectangle 2"/>
          <p:cNvSpPr>
            <a:spLocks noGrp="1" noChangeArrowheads="1"/>
          </p:cNvSpPr>
          <p:nvPr>
            <p:ph type="ctrTitle"/>
          </p:nvPr>
        </p:nvSpPr>
        <p:spPr>
          <a:xfrm>
            <a:off x="428625" y="1125538"/>
            <a:ext cx="7431088" cy="1943100"/>
          </a:xfrm>
        </p:spPr>
        <p:txBody>
          <a:bodyPr/>
          <a:lstStyle/>
          <a:p>
            <a:pPr eaLnBrk="1" hangingPunct="1"/>
            <a:r>
              <a:rPr lang="ja-JP" altLang="en-US" sz="3600" smtClean="0"/>
              <a:t>同時変更が生じた</a:t>
            </a:r>
            <a:r>
              <a:rPr lang="en-US" altLang="ja-JP" sz="3600" smtClean="0"/>
              <a:t>Template Method </a:t>
            </a:r>
            <a:r>
              <a:rPr lang="ja-JP" altLang="en-US" sz="3600" smtClean="0"/>
              <a:t>パターンの適用事例の調査</a:t>
            </a:r>
          </a:p>
        </p:txBody>
      </p:sp>
      <p:sp>
        <p:nvSpPr>
          <p:cNvPr id="9221" name="Rectangle 3"/>
          <p:cNvSpPr>
            <a:spLocks noGrp="1" noChangeArrowheads="1"/>
          </p:cNvSpPr>
          <p:nvPr>
            <p:ph type="subTitle" idx="1"/>
          </p:nvPr>
        </p:nvSpPr>
        <p:spPr>
          <a:xfrm>
            <a:off x="784225" y="3357563"/>
            <a:ext cx="7002463" cy="2376487"/>
          </a:xfrm>
        </p:spPr>
        <p:txBody>
          <a:bodyPr/>
          <a:lstStyle/>
          <a:p>
            <a:pPr eaLnBrk="1" hangingPunct="1"/>
            <a:r>
              <a:rPr lang="ja-JP" altLang="en-US" smtClean="0"/>
              <a:t>○齋藤 晃，吉田 則裕，</a:t>
            </a:r>
            <a:endParaRPr lang="en-US" altLang="ja-JP" smtClean="0"/>
          </a:p>
          <a:p>
            <a:pPr eaLnBrk="1" hangingPunct="1"/>
            <a:r>
              <a:rPr lang="ja-JP" altLang="en-US" smtClean="0"/>
              <a:t>松下 誠</a:t>
            </a:r>
            <a:r>
              <a:rPr lang="en-US" altLang="ja-JP" smtClean="0"/>
              <a:t>, </a:t>
            </a:r>
            <a:r>
              <a:rPr lang="ja-JP" altLang="en-US" smtClean="0"/>
              <a:t>井上 克郎</a:t>
            </a:r>
            <a:endParaRPr lang="en-US" altLang="ja-JP" smtClean="0"/>
          </a:p>
          <a:p>
            <a:pPr eaLnBrk="1" hangingPunct="1"/>
            <a:endParaRPr lang="en-US" altLang="ja-JP" smtClean="0"/>
          </a:p>
          <a:p>
            <a:pPr eaLnBrk="1" hangingPunct="1"/>
            <a:r>
              <a:rPr lang="ja-JP" altLang="en-US" smtClean="0"/>
              <a:t>大阪大学 情報科学研究科 井上研究室　</a:t>
            </a:r>
          </a:p>
          <a:p>
            <a:pPr eaLnBrk="1" hangingPunct="1"/>
            <a:endParaRPr lang="ja-JP" alt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 5"/>
          <p:cNvSpPr txBox="1">
            <a:spLocks noGrp="1"/>
          </p:cNvSpPr>
          <p:nvPr/>
        </p:nvSpPr>
        <p:spPr bwMode="auto">
          <a:xfrm>
            <a:off x="8459788" y="6513536"/>
            <a:ext cx="550862" cy="273050"/>
          </a:xfrm>
          <a:prstGeom prst="rect">
            <a:avLst/>
          </a:prstGeom>
          <a:noFill/>
          <a:ln>
            <a:miter lim="800000"/>
            <a:headEnd/>
            <a:tailEnd/>
          </a:ln>
        </p:spPr>
        <p:txBody>
          <a:bodyPr/>
          <a:lstStyle/>
          <a:p>
            <a:pPr algn="r">
              <a:defRPr/>
            </a:pPr>
            <a:fld id="{BD2D0C48-4AE1-4401-AEAC-DD6429E681D2}" type="slidenum">
              <a:rPr lang="en-US" altLang="ja-JP">
                <a:latin typeface="+mn-lt"/>
                <a:ea typeface="+mn-ea"/>
              </a:rPr>
              <a:pPr algn="r">
                <a:defRPr/>
              </a:pPr>
              <a:t>10</a:t>
            </a:fld>
            <a:endParaRPr lang="en-US" altLang="ja-JP" dirty="0">
              <a:latin typeface="+mn-lt"/>
              <a:ea typeface="+mn-ea"/>
            </a:endParaRPr>
          </a:p>
        </p:txBody>
      </p:sp>
      <p:sp>
        <p:nvSpPr>
          <p:cNvPr id="19459" name="Rectangle 2"/>
          <p:cNvSpPr>
            <a:spLocks noGrp="1" noChangeArrowheads="1"/>
          </p:cNvSpPr>
          <p:nvPr>
            <p:ph type="title" idx="4294967295"/>
          </p:nvPr>
        </p:nvSpPr>
        <p:spPr/>
        <p:txBody>
          <a:bodyPr/>
          <a:lstStyle/>
          <a:p>
            <a:pPr eaLnBrk="1" hangingPunct="1"/>
            <a:r>
              <a:rPr lang="ja-JP" altLang="en-US" dirty="0" smtClean="0"/>
              <a:t>手順</a:t>
            </a:r>
            <a:r>
              <a:rPr lang="ja-JP" altLang="en-US" dirty="0" smtClean="0"/>
              <a:t>１</a:t>
            </a:r>
            <a:r>
              <a:rPr lang="ja-JP" altLang="en-US" dirty="0" smtClean="0"/>
              <a:t>．同時変更の検出</a:t>
            </a:r>
            <a:endParaRPr lang="en-US" altLang="ja-JP" dirty="0" smtClean="0"/>
          </a:p>
        </p:txBody>
      </p:sp>
      <p:sp>
        <p:nvSpPr>
          <p:cNvPr id="19460" name="Rectangle 3"/>
          <p:cNvSpPr>
            <a:spLocks noGrp="1" noChangeArrowheads="1"/>
          </p:cNvSpPr>
          <p:nvPr>
            <p:ph type="body" idx="4294967295"/>
          </p:nvPr>
        </p:nvSpPr>
        <p:spPr>
          <a:xfrm>
            <a:off x="250825" y="6919946"/>
            <a:ext cx="8507413" cy="1295400"/>
          </a:xfrm>
        </p:spPr>
        <p:txBody>
          <a:bodyPr/>
          <a:lstStyle/>
          <a:p>
            <a:pPr eaLnBrk="1" hangingPunct="1">
              <a:buFont typeface="Wingdings" pitchFamily="2" charset="2"/>
              <a:buNone/>
            </a:pPr>
            <a:endParaRPr lang="ja-JP" altLang="en-US" dirty="0" smtClean="0"/>
          </a:p>
        </p:txBody>
      </p:sp>
      <p:sp>
        <p:nvSpPr>
          <p:cNvPr id="19461" name="AutoShape 6"/>
          <p:cNvSpPr>
            <a:spLocks noChangeArrowheads="1"/>
          </p:cNvSpPr>
          <p:nvPr/>
        </p:nvSpPr>
        <p:spPr bwMode="auto">
          <a:xfrm>
            <a:off x="273050" y="2376625"/>
            <a:ext cx="6370652" cy="442674"/>
          </a:xfrm>
          <a:prstGeom prst="roundRect">
            <a:avLst>
              <a:gd name="adj" fmla="val 16667"/>
            </a:avLst>
          </a:prstGeom>
          <a:solidFill>
            <a:srgbClr val="C5E2FF"/>
          </a:solidFill>
          <a:ln w="9525" algn="ctr">
            <a:solidFill>
              <a:schemeClr val="tx1"/>
            </a:solidFill>
            <a:round/>
            <a:headEnd/>
            <a:tailEnd/>
          </a:ln>
        </p:spPr>
        <p:txBody>
          <a:bodyPr wrap="square" anchor="ctr">
            <a:spAutoFit/>
          </a:bodyPr>
          <a:lstStyle/>
          <a:p>
            <a:pPr algn="l"/>
            <a:r>
              <a:rPr lang="ja-JP" altLang="en-US" sz="2000" dirty="0" smtClean="0"/>
              <a:t>条件</a:t>
            </a:r>
            <a:r>
              <a:rPr lang="en-US" altLang="ja-JP" sz="2000" dirty="0" smtClean="0"/>
              <a:t>a: </a:t>
            </a:r>
            <a:r>
              <a:rPr lang="ja-JP" altLang="en-US" sz="2000" dirty="0" smtClean="0"/>
              <a:t>同一</a:t>
            </a:r>
            <a:r>
              <a:rPr lang="ja-JP" altLang="en-US" sz="2000" dirty="0"/>
              <a:t>のクラス名を持つクラスで定義されている</a:t>
            </a:r>
          </a:p>
        </p:txBody>
      </p:sp>
      <p:sp>
        <p:nvSpPr>
          <p:cNvPr id="19462" name="AutoShape 6"/>
          <p:cNvSpPr>
            <a:spLocks noChangeArrowheads="1"/>
          </p:cNvSpPr>
          <p:nvPr/>
        </p:nvSpPr>
        <p:spPr bwMode="auto">
          <a:xfrm>
            <a:off x="244475" y="5367157"/>
            <a:ext cx="7496175" cy="439738"/>
          </a:xfrm>
          <a:prstGeom prst="roundRect">
            <a:avLst>
              <a:gd name="adj" fmla="val 16667"/>
            </a:avLst>
          </a:prstGeom>
          <a:solidFill>
            <a:srgbClr val="C5E2FF"/>
          </a:solidFill>
          <a:ln w="9525" algn="ctr">
            <a:solidFill>
              <a:schemeClr val="tx1"/>
            </a:solidFill>
            <a:round/>
            <a:headEnd/>
            <a:tailEnd/>
          </a:ln>
        </p:spPr>
        <p:txBody>
          <a:bodyPr anchor="ctr">
            <a:spAutoFit/>
          </a:bodyPr>
          <a:lstStyle/>
          <a:p>
            <a:pPr algn="l"/>
            <a:r>
              <a:rPr lang="ja-JP" altLang="en-US" sz="2000" dirty="0" smtClean="0"/>
              <a:t>条件</a:t>
            </a:r>
            <a:r>
              <a:rPr lang="en-US" altLang="ja-JP" sz="2000" dirty="0" smtClean="0"/>
              <a:t>c: </a:t>
            </a:r>
            <a:r>
              <a:rPr lang="ja-JP" altLang="en-US" sz="2000" dirty="0" smtClean="0"/>
              <a:t>同一</a:t>
            </a:r>
            <a:r>
              <a:rPr lang="ja-JP" altLang="en-US" sz="2000" dirty="0"/>
              <a:t>のメソッド定義を持つ</a:t>
            </a:r>
          </a:p>
        </p:txBody>
      </p:sp>
      <p:sp>
        <p:nvSpPr>
          <p:cNvPr id="19463" name="Line 9"/>
          <p:cNvSpPr>
            <a:spLocks noChangeShapeType="1"/>
          </p:cNvSpPr>
          <p:nvPr/>
        </p:nvSpPr>
        <p:spPr bwMode="auto">
          <a:xfrm>
            <a:off x="755650" y="2809894"/>
            <a:ext cx="0" cy="647700"/>
          </a:xfrm>
          <a:prstGeom prst="line">
            <a:avLst/>
          </a:prstGeom>
          <a:noFill/>
          <a:ln w="19050">
            <a:solidFill>
              <a:schemeClr val="tx1"/>
            </a:solidFill>
            <a:round/>
            <a:headEnd/>
            <a:tailEnd type="triangle" w="med" len="med"/>
          </a:ln>
        </p:spPr>
        <p:txBody>
          <a:bodyPr wrap="none" anchor="ctr">
            <a:spAutoFit/>
          </a:bodyPr>
          <a:lstStyle/>
          <a:p>
            <a:endParaRPr lang="ja-JP" altLang="en-US"/>
          </a:p>
        </p:txBody>
      </p:sp>
      <p:sp>
        <p:nvSpPr>
          <p:cNvPr id="19464" name="Text Box 10"/>
          <p:cNvSpPr txBox="1">
            <a:spLocks noChangeArrowheads="1"/>
          </p:cNvSpPr>
          <p:nvPr/>
        </p:nvSpPr>
        <p:spPr bwMode="auto">
          <a:xfrm>
            <a:off x="684213" y="2952769"/>
            <a:ext cx="647700" cy="304800"/>
          </a:xfrm>
          <a:prstGeom prst="rect">
            <a:avLst/>
          </a:prstGeom>
          <a:noFill/>
          <a:ln w="19050" algn="ctr">
            <a:noFill/>
            <a:miter lim="800000"/>
            <a:headEnd/>
            <a:tailEnd/>
          </a:ln>
        </p:spPr>
        <p:txBody>
          <a:bodyPr>
            <a:spAutoFit/>
          </a:bodyPr>
          <a:lstStyle/>
          <a:p>
            <a:pPr>
              <a:spcBef>
                <a:spcPct val="50000"/>
              </a:spcBef>
            </a:pPr>
            <a:r>
              <a:rPr lang="en-US" altLang="ja-JP" sz="1400"/>
              <a:t>YES</a:t>
            </a:r>
          </a:p>
        </p:txBody>
      </p:sp>
      <p:sp>
        <p:nvSpPr>
          <p:cNvPr id="19465" name="AutoShape 11"/>
          <p:cNvSpPr>
            <a:spLocks noChangeArrowheads="1"/>
          </p:cNvSpPr>
          <p:nvPr/>
        </p:nvSpPr>
        <p:spPr bwMode="auto">
          <a:xfrm>
            <a:off x="6281738" y="3041669"/>
            <a:ext cx="1246187" cy="382587"/>
          </a:xfrm>
          <a:prstGeom prst="roundRect">
            <a:avLst>
              <a:gd name="adj" fmla="val 16667"/>
            </a:avLst>
          </a:prstGeom>
          <a:solidFill>
            <a:srgbClr val="FFCC99"/>
          </a:solidFill>
          <a:ln w="19050" algn="ctr">
            <a:solidFill>
              <a:schemeClr val="tx1"/>
            </a:solidFill>
            <a:round/>
            <a:headEnd/>
            <a:tailEnd/>
          </a:ln>
        </p:spPr>
        <p:txBody>
          <a:bodyPr wrap="none" anchor="ctr">
            <a:spAutoFit/>
          </a:bodyPr>
          <a:lstStyle/>
          <a:p>
            <a:r>
              <a:rPr lang="ja-JP" altLang="en-US" sz="1600"/>
              <a:t>クラス消滅</a:t>
            </a:r>
          </a:p>
        </p:txBody>
      </p:sp>
      <p:sp>
        <p:nvSpPr>
          <p:cNvPr id="19466" name="Line 12"/>
          <p:cNvSpPr>
            <a:spLocks noChangeShapeType="1"/>
          </p:cNvSpPr>
          <p:nvPr/>
        </p:nvSpPr>
        <p:spPr bwMode="auto">
          <a:xfrm>
            <a:off x="5292725" y="2817831"/>
            <a:ext cx="0" cy="431800"/>
          </a:xfrm>
          <a:prstGeom prst="line">
            <a:avLst/>
          </a:prstGeom>
          <a:noFill/>
          <a:ln w="19050">
            <a:solidFill>
              <a:schemeClr val="tx1"/>
            </a:solidFill>
            <a:round/>
            <a:headEnd/>
            <a:tailEnd/>
          </a:ln>
        </p:spPr>
        <p:txBody>
          <a:bodyPr wrap="none" anchor="ctr">
            <a:spAutoFit/>
          </a:bodyPr>
          <a:lstStyle/>
          <a:p>
            <a:endParaRPr lang="ja-JP" altLang="en-US"/>
          </a:p>
        </p:txBody>
      </p:sp>
      <p:sp>
        <p:nvSpPr>
          <p:cNvPr id="19467" name="Line 13"/>
          <p:cNvSpPr>
            <a:spLocks noChangeShapeType="1"/>
          </p:cNvSpPr>
          <p:nvPr/>
        </p:nvSpPr>
        <p:spPr bwMode="auto">
          <a:xfrm>
            <a:off x="5292725" y="3241694"/>
            <a:ext cx="935038" cy="0"/>
          </a:xfrm>
          <a:prstGeom prst="line">
            <a:avLst/>
          </a:prstGeom>
          <a:noFill/>
          <a:ln w="19050">
            <a:solidFill>
              <a:schemeClr val="tx1"/>
            </a:solidFill>
            <a:round/>
            <a:headEnd/>
            <a:tailEnd type="triangle" w="med" len="med"/>
          </a:ln>
        </p:spPr>
        <p:txBody>
          <a:bodyPr wrap="none" anchor="ctr">
            <a:spAutoFit/>
          </a:bodyPr>
          <a:lstStyle/>
          <a:p>
            <a:endParaRPr lang="ja-JP" altLang="en-US"/>
          </a:p>
        </p:txBody>
      </p:sp>
      <p:sp>
        <p:nvSpPr>
          <p:cNvPr id="19468" name="AutoShape 6"/>
          <p:cNvSpPr>
            <a:spLocks noChangeArrowheads="1"/>
          </p:cNvSpPr>
          <p:nvPr/>
        </p:nvSpPr>
        <p:spPr bwMode="auto">
          <a:xfrm>
            <a:off x="250825" y="3521213"/>
            <a:ext cx="8178827" cy="442674"/>
          </a:xfrm>
          <a:prstGeom prst="roundRect">
            <a:avLst>
              <a:gd name="adj" fmla="val 16667"/>
            </a:avLst>
          </a:prstGeom>
          <a:solidFill>
            <a:srgbClr val="C5E2FF"/>
          </a:solidFill>
          <a:ln w="9525" algn="ctr">
            <a:solidFill>
              <a:schemeClr val="tx1"/>
            </a:solidFill>
            <a:round/>
            <a:headEnd/>
            <a:tailEnd/>
          </a:ln>
        </p:spPr>
        <p:txBody>
          <a:bodyPr wrap="square" anchor="ctr">
            <a:spAutoFit/>
          </a:bodyPr>
          <a:lstStyle/>
          <a:p>
            <a:pPr algn="l"/>
            <a:r>
              <a:rPr lang="ja-JP" altLang="en-US" sz="2000" dirty="0" smtClean="0"/>
              <a:t>条件</a:t>
            </a:r>
            <a:r>
              <a:rPr lang="en-US" altLang="ja-JP" sz="2000" dirty="0" smtClean="0"/>
              <a:t>b: </a:t>
            </a:r>
            <a:r>
              <a:rPr lang="ja-JP" altLang="en-US" sz="2000" dirty="0" smtClean="0"/>
              <a:t>同一</a:t>
            </a:r>
            <a:r>
              <a:rPr lang="ja-JP" altLang="en-US" sz="2000" dirty="0"/>
              <a:t>のメソッド名を持つ</a:t>
            </a:r>
            <a:r>
              <a:rPr lang="en-US" altLang="ja-JP" sz="2000" dirty="0"/>
              <a:t>Template Method</a:t>
            </a:r>
            <a:r>
              <a:rPr lang="ja-JP" altLang="en-US" sz="2000" dirty="0"/>
              <a:t>から呼び出されている</a:t>
            </a:r>
          </a:p>
        </p:txBody>
      </p:sp>
      <p:sp>
        <p:nvSpPr>
          <p:cNvPr id="19469" name="Text Box 15"/>
          <p:cNvSpPr txBox="1">
            <a:spLocks noChangeArrowheads="1"/>
          </p:cNvSpPr>
          <p:nvPr/>
        </p:nvSpPr>
        <p:spPr bwMode="auto">
          <a:xfrm>
            <a:off x="5219700" y="2952769"/>
            <a:ext cx="647700" cy="304800"/>
          </a:xfrm>
          <a:prstGeom prst="rect">
            <a:avLst/>
          </a:prstGeom>
          <a:noFill/>
          <a:ln w="19050" algn="ctr">
            <a:noFill/>
            <a:miter lim="800000"/>
            <a:headEnd/>
            <a:tailEnd/>
          </a:ln>
        </p:spPr>
        <p:txBody>
          <a:bodyPr>
            <a:spAutoFit/>
          </a:bodyPr>
          <a:lstStyle/>
          <a:p>
            <a:pPr>
              <a:spcBef>
                <a:spcPct val="50000"/>
              </a:spcBef>
            </a:pPr>
            <a:r>
              <a:rPr lang="en-US" altLang="ja-JP" sz="1400"/>
              <a:t>NO</a:t>
            </a:r>
          </a:p>
        </p:txBody>
      </p:sp>
      <p:sp>
        <p:nvSpPr>
          <p:cNvPr id="19470" name="Line 16"/>
          <p:cNvSpPr>
            <a:spLocks noChangeShapeType="1"/>
          </p:cNvSpPr>
          <p:nvPr/>
        </p:nvSpPr>
        <p:spPr bwMode="auto">
          <a:xfrm>
            <a:off x="755650" y="3962418"/>
            <a:ext cx="0" cy="1395407"/>
          </a:xfrm>
          <a:prstGeom prst="line">
            <a:avLst/>
          </a:prstGeom>
          <a:noFill/>
          <a:ln w="19050">
            <a:solidFill>
              <a:schemeClr val="tx1"/>
            </a:solidFill>
            <a:round/>
            <a:headEnd/>
            <a:tailEnd type="triangle" w="med" len="med"/>
          </a:ln>
        </p:spPr>
        <p:txBody>
          <a:bodyPr wrap="square" anchor="ctr">
            <a:spAutoFit/>
          </a:bodyPr>
          <a:lstStyle/>
          <a:p>
            <a:endParaRPr lang="ja-JP" altLang="en-US"/>
          </a:p>
        </p:txBody>
      </p:sp>
      <p:sp>
        <p:nvSpPr>
          <p:cNvPr id="19471" name="Text Box 17"/>
          <p:cNvSpPr txBox="1">
            <a:spLocks noChangeArrowheads="1"/>
          </p:cNvSpPr>
          <p:nvPr/>
        </p:nvSpPr>
        <p:spPr bwMode="auto">
          <a:xfrm>
            <a:off x="684213" y="4105294"/>
            <a:ext cx="647700" cy="304800"/>
          </a:xfrm>
          <a:prstGeom prst="rect">
            <a:avLst/>
          </a:prstGeom>
          <a:noFill/>
          <a:ln w="19050" algn="ctr">
            <a:noFill/>
            <a:miter lim="800000"/>
            <a:headEnd/>
            <a:tailEnd/>
          </a:ln>
        </p:spPr>
        <p:txBody>
          <a:bodyPr>
            <a:spAutoFit/>
          </a:bodyPr>
          <a:lstStyle/>
          <a:p>
            <a:pPr>
              <a:spcBef>
                <a:spcPct val="50000"/>
              </a:spcBef>
            </a:pPr>
            <a:r>
              <a:rPr lang="en-US" altLang="ja-JP" sz="1400"/>
              <a:t>YES</a:t>
            </a:r>
          </a:p>
        </p:txBody>
      </p:sp>
      <p:sp>
        <p:nvSpPr>
          <p:cNvPr id="19472" name="AutoShape 18"/>
          <p:cNvSpPr>
            <a:spLocks noChangeArrowheads="1"/>
          </p:cNvSpPr>
          <p:nvPr/>
        </p:nvSpPr>
        <p:spPr bwMode="auto">
          <a:xfrm>
            <a:off x="5195906" y="4795038"/>
            <a:ext cx="2090738" cy="382588"/>
          </a:xfrm>
          <a:prstGeom prst="roundRect">
            <a:avLst>
              <a:gd name="adj" fmla="val 16667"/>
            </a:avLst>
          </a:prstGeom>
          <a:solidFill>
            <a:srgbClr val="FFCC99"/>
          </a:solidFill>
          <a:ln w="19050" algn="ctr">
            <a:solidFill>
              <a:schemeClr val="tx1"/>
            </a:solidFill>
            <a:round/>
            <a:headEnd/>
            <a:tailEnd/>
          </a:ln>
        </p:spPr>
        <p:txBody>
          <a:bodyPr wrap="none" anchor="ctr">
            <a:spAutoFit/>
          </a:bodyPr>
          <a:lstStyle/>
          <a:p>
            <a:r>
              <a:rPr lang="en-US" altLang="ja-JP" sz="1600" dirty="0"/>
              <a:t>Template Method</a:t>
            </a:r>
            <a:r>
              <a:rPr lang="ja-JP" altLang="en-US" sz="1600" dirty="0"/>
              <a:t>消滅</a:t>
            </a:r>
          </a:p>
        </p:txBody>
      </p:sp>
      <p:sp>
        <p:nvSpPr>
          <p:cNvPr id="19473" name="Line 19"/>
          <p:cNvSpPr>
            <a:spLocks noChangeShapeType="1"/>
          </p:cNvSpPr>
          <p:nvPr/>
        </p:nvSpPr>
        <p:spPr bwMode="auto">
          <a:xfrm>
            <a:off x="1500166" y="3981842"/>
            <a:ext cx="0" cy="322277"/>
          </a:xfrm>
          <a:prstGeom prst="line">
            <a:avLst/>
          </a:prstGeom>
          <a:noFill/>
          <a:ln w="19050">
            <a:solidFill>
              <a:schemeClr val="tx1"/>
            </a:solidFill>
            <a:round/>
            <a:headEnd/>
            <a:tailEnd/>
          </a:ln>
        </p:spPr>
        <p:txBody>
          <a:bodyPr wrap="square" anchor="ctr">
            <a:spAutoFit/>
          </a:bodyPr>
          <a:lstStyle/>
          <a:p>
            <a:endParaRPr lang="ja-JP" altLang="en-US"/>
          </a:p>
        </p:txBody>
      </p:sp>
      <p:sp>
        <p:nvSpPr>
          <p:cNvPr id="19474" name="Line 20"/>
          <p:cNvSpPr>
            <a:spLocks noChangeShapeType="1"/>
          </p:cNvSpPr>
          <p:nvPr/>
        </p:nvSpPr>
        <p:spPr bwMode="auto">
          <a:xfrm>
            <a:off x="1500166" y="4296182"/>
            <a:ext cx="571504" cy="0"/>
          </a:xfrm>
          <a:prstGeom prst="line">
            <a:avLst/>
          </a:prstGeom>
          <a:noFill/>
          <a:ln w="19050">
            <a:solidFill>
              <a:schemeClr val="tx1"/>
            </a:solidFill>
            <a:round/>
            <a:headEnd/>
            <a:tailEnd type="triangle" w="med" len="med"/>
          </a:ln>
        </p:spPr>
        <p:txBody>
          <a:bodyPr wrap="square" anchor="ctr">
            <a:spAutoFit/>
          </a:bodyPr>
          <a:lstStyle/>
          <a:p>
            <a:endParaRPr lang="ja-JP" altLang="en-US"/>
          </a:p>
        </p:txBody>
      </p:sp>
      <p:sp>
        <p:nvSpPr>
          <p:cNvPr id="19475" name="Text Box 21"/>
          <p:cNvSpPr txBox="1">
            <a:spLocks noChangeArrowheads="1"/>
          </p:cNvSpPr>
          <p:nvPr/>
        </p:nvSpPr>
        <p:spPr bwMode="auto">
          <a:xfrm>
            <a:off x="1428728" y="4007257"/>
            <a:ext cx="647700" cy="304800"/>
          </a:xfrm>
          <a:prstGeom prst="rect">
            <a:avLst/>
          </a:prstGeom>
          <a:noFill/>
          <a:ln w="19050" algn="ctr">
            <a:noFill/>
            <a:miter lim="800000"/>
            <a:headEnd/>
            <a:tailEnd/>
          </a:ln>
        </p:spPr>
        <p:txBody>
          <a:bodyPr>
            <a:spAutoFit/>
          </a:bodyPr>
          <a:lstStyle/>
          <a:p>
            <a:pPr>
              <a:spcBef>
                <a:spcPct val="50000"/>
              </a:spcBef>
            </a:pPr>
            <a:r>
              <a:rPr lang="en-US" altLang="ja-JP" sz="1400" dirty="0"/>
              <a:t>NO</a:t>
            </a:r>
          </a:p>
        </p:txBody>
      </p:sp>
      <p:sp>
        <p:nvSpPr>
          <p:cNvPr id="19476" name="AutoShape 22"/>
          <p:cNvSpPr>
            <a:spLocks noChangeArrowheads="1"/>
          </p:cNvSpPr>
          <p:nvPr/>
        </p:nvSpPr>
        <p:spPr bwMode="auto">
          <a:xfrm>
            <a:off x="6303963" y="5914845"/>
            <a:ext cx="2084387" cy="652462"/>
          </a:xfrm>
          <a:prstGeom prst="roundRect">
            <a:avLst>
              <a:gd name="adj" fmla="val 16667"/>
            </a:avLst>
          </a:prstGeom>
          <a:solidFill>
            <a:srgbClr val="FFCC99"/>
          </a:solidFill>
          <a:ln w="19050" algn="ctr">
            <a:solidFill>
              <a:schemeClr val="tx1"/>
            </a:solidFill>
            <a:round/>
            <a:headEnd/>
            <a:tailEnd/>
          </a:ln>
        </p:spPr>
        <p:txBody>
          <a:bodyPr wrap="none" anchor="ctr">
            <a:spAutoFit/>
          </a:bodyPr>
          <a:lstStyle/>
          <a:p>
            <a:r>
              <a:rPr lang="en-US" altLang="ja-JP" sz="1600"/>
              <a:t>Primitive Operation</a:t>
            </a:r>
            <a:r>
              <a:rPr lang="ja-JP" altLang="en-US" sz="1600"/>
              <a:t>の</a:t>
            </a:r>
          </a:p>
          <a:p>
            <a:r>
              <a:rPr lang="ja-JP" altLang="en-US" sz="1600"/>
              <a:t>定義が変更</a:t>
            </a:r>
          </a:p>
        </p:txBody>
      </p:sp>
      <p:sp>
        <p:nvSpPr>
          <p:cNvPr id="19477" name="Line 23"/>
          <p:cNvSpPr>
            <a:spLocks noChangeShapeType="1"/>
          </p:cNvSpPr>
          <p:nvPr/>
        </p:nvSpPr>
        <p:spPr bwMode="auto">
          <a:xfrm>
            <a:off x="5337175" y="5816420"/>
            <a:ext cx="0" cy="431800"/>
          </a:xfrm>
          <a:prstGeom prst="line">
            <a:avLst/>
          </a:prstGeom>
          <a:noFill/>
          <a:ln w="19050">
            <a:solidFill>
              <a:schemeClr val="tx1"/>
            </a:solidFill>
            <a:round/>
            <a:headEnd/>
            <a:tailEnd/>
          </a:ln>
        </p:spPr>
        <p:txBody>
          <a:bodyPr wrap="none" anchor="ctr">
            <a:spAutoFit/>
          </a:bodyPr>
          <a:lstStyle/>
          <a:p>
            <a:endParaRPr lang="ja-JP" altLang="en-US"/>
          </a:p>
        </p:txBody>
      </p:sp>
      <p:sp>
        <p:nvSpPr>
          <p:cNvPr id="19478" name="Line 24"/>
          <p:cNvSpPr>
            <a:spLocks noChangeShapeType="1"/>
          </p:cNvSpPr>
          <p:nvPr/>
        </p:nvSpPr>
        <p:spPr bwMode="auto">
          <a:xfrm>
            <a:off x="5337175" y="6240282"/>
            <a:ext cx="935038" cy="0"/>
          </a:xfrm>
          <a:prstGeom prst="line">
            <a:avLst/>
          </a:prstGeom>
          <a:noFill/>
          <a:ln w="19050">
            <a:solidFill>
              <a:schemeClr val="tx1"/>
            </a:solidFill>
            <a:round/>
            <a:headEnd/>
            <a:tailEnd type="triangle" w="med" len="med"/>
          </a:ln>
        </p:spPr>
        <p:txBody>
          <a:bodyPr wrap="none" anchor="ctr">
            <a:spAutoFit/>
          </a:bodyPr>
          <a:lstStyle/>
          <a:p>
            <a:endParaRPr lang="ja-JP" altLang="en-US"/>
          </a:p>
        </p:txBody>
      </p:sp>
      <p:sp>
        <p:nvSpPr>
          <p:cNvPr id="19479" name="Text Box 25"/>
          <p:cNvSpPr txBox="1">
            <a:spLocks noChangeArrowheads="1"/>
          </p:cNvSpPr>
          <p:nvPr/>
        </p:nvSpPr>
        <p:spPr bwMode="auto">
          <a:xfrm>
            <a:off x="5264150" y="5951357"/>
            <a:ext cx="647700" cy="304800"/>
          </a:xfrm>
          <a:prstGeom prst="rect">
            <a:avLst/>
          </a:prstGeom>
          <a:noFill/>
          <a:ln w="19050" algn="ctr">
            <a:noFill/>
            <a:miter lim="800000"/>
            <a:headEnd/>
            <a:tailEnd/>
          </a:ln>
        </p:spPr>
        <p:txBody>
          <a:bodyPr>
            <a:spAutoFit/>
          </a:bodyPr>
          <a:lstStyle/>
          <a:p>
            <a:pPr>
              <a:spcBef>
                <a:spcPct val="50000"/>
              </a:spcBef>
            </a:pPr>
            <a:r>
              <a:rPr lang="en-US" altLang="ja-JP" sz="1400"/>
              <a:t>NO</a:t>
            </a:r>
          </a:p>
        </p:txBody>
      </p:sp>
      <p:sp>
        <p:nvSpPr>
          <p:cNvPr id="19480" name="Line 26"/>
          <p:cNvSpPr>
            <a:spLocks noChangeShapeType="1"/>
          </p:cNvSpPr>
          <p:nvPr/>
        </p:nvSpPr>
        <p:spPr bwMode="auto">
          <a:xfrm>
            <a:off x="747713" y="5806895"/>
            <a:ext cx="0" cy="346080"/>
          </a:xfrm>
          <a:prstGeom prst="line">
            <a:avLst/>
          </a:prstGeom>
          <a:noFill/>
          <a:ln w="19050">
            <a:solidFill>
              <a:schemeClr val="tx1"/>
            </a:solidFill>
            <a:round/>
            <a:headEnd/>
            <a:tailEnd type="triangle" w="med" len="med"/>
          </a:ln>
        </p:spPr>
        <p:txBody>
          <a:bodyPr wrap="square" anchor="ctr">
            <a:spAutoFit/>
          </a:bodyPr>
          <a:lstStyle/>
          <a:p>
            <a:endParaRPr lang="ja-JP" altLang="en-US"/>
          </a:p>
        </p:txBody>
      </p:sp>
      <p:sp>
        <p:nvSpPr>
          <p:cNvPr id="19481" name="Text Box 27"/>
          <p:cNvSpPr txBox="1">
            <a:spLocks noChangeArrowheads="1"/>
          </p:cNvSpPr>
          <p:nvPr/>
        </p:nvSpPr>
        <p:spPr bwMode="auto">
          <a:xfrm>
            <a:off x="629620" y="5795785"/>
            <a:ext cx="647700" cy="304800"/>
          </a:xfrm>
          <a:prstGeom prst="rect">
            <a:avLst/>
          </a:prstGeom>
          <a:noFill/>
          <a:ln w="19050" algn="ctr">
            <a:noFill/>
            <a:miter lim="800000"/>
            <a:headEnd/>
            <a:tailEnd/>
          </a:ln>
        </p:spPr>
        <p:txBody>
          <a:bodyPr>
            <a:spAutoFit/>
          </a:bodyPr>
          <a:lstStyle/>
          <a:p>
            <a:pPr>
              <a:spcBef>
                <a:spcPct val="50000"/>
              </a:spcBef>
            </a:pPr>
            <a:r>
              <a:rPr lang="en-US" altLang="ja-JP" sz="1400" dirty="0"/>
              <a:t>YES</a:t>
            </a:r>
          </a:p>
        </p:txBody>
      </p:sp>
      <p:sp>
        <p:nvSpPr>
          <p:cNvPr id="19482" name="AutoShape 28"/>
          <p:cNvSpPr>
            <a:spLocks noChangeArrowheads="1"/>
          </p:cNvSpPr>
          <p:nvPr/>
        </p:nvSpPr>
        <p:spPr bwMode="auto">
          <a:xfrm>
            <a:off x="142844" y="6182311"/>
            <a:ext cx="1714512" cy="408623"/>
          </a:xfrm>
          <a:prstGeom prst="roundRect">
            <a:avLst>
              <a:gd name="adj" fmla="val 16667"/>
            </a:avLst>
          </a:prstGeom>
          <a:solidFill>
            <a:srgbClr val="FFCC99"/>
          </a:solidFill>
          <a:ln w="19050" algn="ctr">
            <a:solidFill>
              <a:schemeClr val="tx1"/>
            </a:solidFill>
            <a:round/>
            <a:headEnd/>
            <a:tailEnd/>
          </a:ln>
        </p:spPr>
        <p:txBody>
          <a:bodyPr wrap="square" anchor="ctr">
            <a:spAutoFit/>
          </a:bodyPr>
          <a:lstStyle/>
          <a:p>
            <a:r>
              <a:rPr lang="ja-JP" altLang="en-US" sz="1800" dirty="0"/>
              <a:t>同時変更</a:t>
            </a:r>
            <a:r>
              <a:rPr lang="ja-JP" altLang="en-US" sz="1800" dirty="0" smtClean="0"/>
              <a:t>なし</a:t>
            </a:r>
            <a:endParaRPr lang="en-US" altLang="ja-JP" sz="1800" dirty="0" smtClean="0"/>
          </a:p>
        </p:txBody>
      </p:sp>
      <p:sp>
        <p:nvSpPr>
          <p:cNvPr id="27" name="Text Box 16"/>
          <p:cNvSpPr txBox="1">
            <a:spLocks noChangeArrowheads="1"/>
          </p:cNvSpPr>
          <p:nvPr/>
        </p:nvSpPr>
        <p:spPr bwMode="auto">
          <a:xfrm>
            <a:off x="214282" y="1320791"/>
            <a:ext cx="8424863" cy="830997"/>
          </a:xfrm>
          <a:prstGeom prst="rect">
            <a:avLst/>
          </a:prstGeom>
          <a:noFill/>
          <a:ln w="19050" algn="ctr">
            <a:noFill/>
            <a:miter lim="800000"/>
            <a:headEnd/>
            <a:tailEnd/>
          </a:ln>
        </p:spPr>
        <p:txBody>
          <a:bodyPr>
            <a:spAutoFit/>
          </a:bodyPr>
          <a:lstStyle/>
          <a:p>
            <a:pPr algn="l">
              <a:spcBef>
                <a:spcPct val="50000"/>
              </a:spcBef>
            </a:pPr>
            <a:r>
              <a:rPr lang="ja-JP" altLang="en-US" sz="2400" dirty="0" smtClean="0"/>
              <a:t>抽象メソッドが変更</a:t>
            </a:r>
            <a:r>
              <a:rPr lang="ja-JP" altLang="en-US" sz="2400" dirty="0"/>
              <a:t>の前後で以下の条件を満たせば，同時変更は生じていないと判定</a:t>
            </a:r>
          </a:p>
        </p:txBody>
      </p:sp>
      <p:sp>
        <p:nvSpPr>
          <p:cNvPr id="28" name="AutoShape 18"/>
          <p:cNvSpPr>
            <a:spLocks noChangeArrowheads="1"/>
          </p:cNvSpPr>
          <p:nvPr/>
        </p:nvSpPr>
        <p:spPr bwMode="auto">
          <a:xfrm>
            <a:off x="2428860" y="4806265"/>
            <a:ext cx="2465309" cy="374571"/>
          </a:xfrm>
          <a:prstGeom prst="roundRect">
            <a:avLst>
              <a:gd name="adj" fmla="val 16667"/>
            </a:avLst>
          </a:prstGeom>
          <a:solidFill>
            <a:srgbClr val="FFCC99"/>
          </a:solidFill>
          <a:ln w="19050" algn="ctr">
            <a:solidFill>
              <a:schemeClr val="tx1"/>
            </a:solidFill>
            <a:round/>
            <a:headEnd/>
            <a:tailEnd/>
          </a:ln>
        </p:spPr>
        <p:txBody>
          <a:bodyPr wrap="none" anchor="ctr">
            <a:spAutoFit/>
          </a:bodyPr>
          <a:lstStyle/>
          <a:p>
            <a:r>
              <a:rPr lang="ja-JP" altLang="en-US" sz="1600" dirty="0" smtClean="0"/>
              <a:t>抽象メソッドの数の変更</a:t>
            </a:r>
            <a:endParaRPr lang="ja-JP" altLang="en-US" sz="1600" dirty="0"/>
          </a:p>
        </p:txBody>
      </p:sp>
      <p:sp>
        <p:nvSpPr>
          <p:cNvPr id="29" name="AutoShape 6"/>
          <p:cNvSpPr>
            <a:spLocks noChangeArrowheads="1"/>
          </p:cNvSpPr>
          <p:nvPr/>
        </p:nvSpPr>
        <p:spPr bwMode="auto">
          <a:xfrm>
            <a:off x="2096453" y="4032982"/>
            <a:ext cx="6966778" cy="408623"/>
          </a:xfrm>
          <a:prstGeom prst="roundRect">
            <a:avLst>
              <a:gd name="adj" fmla="val 16667"/>
            </a:avLst>
          </a:prstGeom>
          <a:solidFill>
            <a:srgbClr val="C5E2FF"/>
          </a:solidFill>
          <a:ln w="9525" algn="ctr">
            <a:solidFill>
              <a:schemeClr val="tx1"/>
            </a:solidFill>
            <a:round/>
            <a:headEnd/>
            <a:tailEnd/>
          </a:ln>
        </p:spPr>
        <p:txBody>
          <a:bodyPr wrap="square" anchor="ctr">
            <a:spAutoFit/>
          </a:bodyPr>
          <a:lstStyle/>
          <a:p>
            <a:pPr algn="l"/>
            <a:r>
              <a:rPr lang="en-US" altLang="ja-JP" sz="1800" dirty="0" smtClean="0"/>
              <a:t>Template Method</a:t>
            </a:r>
            <a:r>
              <a:rPr lang="ja-JP" altLang="en-US" sz="1800" dirty="0" smtClean="0"/>
              <a:t>が同一のクラス名を持つクラスで定義されている</a:t>
            </a:r>
            <a:endParaRPr lang="ja-JP" altLang="en-US" sz="1800" dirty="0"/>
          </a:p>
        </p:txBody>
      </p:sp>
      <p:sp>
        <p:nvSpPr>
          <p:cNvPr id="32" name="Line 26"/>
          <p:cNvSpPr>
            <a:spLocks noChangeShapeType="1"/>
          </p:cNvSpPr>
          <p:nvPr/>
        </p:nvSpPr>
        <p:spPr bwMode="auto">
          <a:xfrm>
            <a:off x="2976944" y="4440242"/>
            <a:ext cx="0" cy="346080"/>
          </a:xfrm>
          <a:prstGeom prst="line">
            <a:avLst/>
          </a:prstGeom>
          <a:noFill/>
          <a:ln w="19050">
            <a:solidFill>
              <a:schemeClr val="tx1"/>
            </a:solidFill>
            <a:round/>
            <a:headEnd/>
            <a:tailEnd type="triangle" w="med" len="med"/>
          </a:ln>
        </p:spPr>
        <p:txBody>
          <a:bodyPr wrap="square" anchor="ctr">
            <a:spAutoFit/>
          </a:bodyPr>
          <a:lstStyle/>
          <a:p>
            <a:endParaRPr lang="ja-JP" altLang="en-US"/>
          </a:p>
        </p:txBody>
      </p:sp>
      <p:sp>
        <p:nvSpPr>
          <p:cNvPr id="33" name="Text Box 27"/>
          <p:cNvSpPr txBox="1">
            <a:spLocks noChangeArrowheads="1"/>
          </p:cNvSpPr>
          <p:nvPr/>
        </p:nvSpPr>
        <p:spPr bwMode="auto">
          <a:xfrm>
            <a:off x="2858851" y="4429132"/>
            <a:ext cx="647700" cy="304800"/>
          </a:xfrm>
          <a:prstGeom prst="rect">
            <a:avLst/>
          </a:prstGeom>
          <a:noFill/>
          <a:ln w="19050" algn="ctr">
            <a:noFill/>
            <a:miter lim="800000"/>
            <a:headEnd/>
            <a:tailEnd/>
          </a:ln>
        </p:spPr>
        <p:txBody>
          <a:bodyPr>
            <a:spAutoFit/>
          </a:bodyPr>
          <a:lstStyle/>
          <a:p>
            <a:pPr>
              <a:spcBef>
                <a:spcPct val="50000"/>
              </a:spcBef>
            </a:pPr>
            <a:r>
              <a:rPr lang="en-US" altLang="ja-JP" sz="1400" dirty="0"/>
              <a:t>YES</a:t>
            </a:r>
          </a:p>
        </p:txBody>
      </p:sp>
      <p:sp>
        <p:nvSpPr>
          <p:cNvPr id="34" name="Line 26"/>
          <p:cNvSpPr>
            <a:spLocks noChangeShapeType="1"/>
          </p:cNvSpPr>
          <p:nvPr/>
        </p:nvSpPr>
        <p:spPr bwMode="auto">
          <a:xfrm>
            <a:off x="5643570" y="4429132"/>
            <a:ext cx="0" cy="346080"/>
          </a:xfrm>
          <a:prstGeom prst="line">
            <a:avLst/>
          </a:prstGeom>
          <a:noFill/>
          <a:ln w="19050">
            <a:solidFill>
              <a:schemeClr val="tx1"/>
            </a:solidFill>
            <a:round/>
            <a:headEnd/>
            <a:tailEnd type="triangle" w="med" len="med"/>
          </a:ln>
        </p:spPr>
        <p:txBody>
          <a:bodyPr wrap="square" anchor="ctr">
            <a:spAutoFit/>
          </a:bodyPr>
          <a:lstStyle/>
          <a:p>
            <a:endParaRPr lang="ja-JP" altLang="en-US"/>
          </a:p>
        </p:txBody>
      </p:sp>
      <p:sp>
        <p:nvSpPr>
          <p:cNvPr id="35" name="Text Box 21"/>
          <p:cNvSpPr txBox="1">
            <a:spLocks noChangeArrowheads="1"/>
          </p:cNvSpPr>
          <p:nvPr/>
        </p:nvSpPr>
        <p:spPr bwMode="auto">
          <a:xfrm>
            <a:off x="5525477" y="4428746"/>
            <a:ext cx="647700" cy="304800"/>
          </a:xfrm>
          <a:prstGeom prst="rect">
            <a:avLst/>
          </a:prstGeom>
          <a:noFill/>
          <a:ln w="19050" algn="ctr">
            <a:noFill/>
            <a:miter lim="800000"/>
            <a:headEnd/>
            <a:tailEnd/>
          </a:ln>
        </p:spPr>
        <p:txBody>
          <a:bodyPr>
            <a:spAutoFit/>
          </a:bodyPr>
          <a:lstStyle/>
          <a:p>
            <a:pPr>
              <a:spcBef>
                <a:spcPct val="50000"/>
              </a:spcBef>
            </a:pPr>
            <a:r>
              <a:rPr lang="en-US" altLang="ja-JP" sz="1400" dirty="0"/>
              <a:t>NO</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 5"/>
          <p:cNvSpPr txBox="1">
            <a:spLocks noGrp="1"/>
          </p:cNvSpPr>
          <p:nvPr/>
        </p:nvSpPr>
        <p:spPr bwMode="auto">
          <a:xfrm>
            <a:off x="8459788" y="6584950"/>
            <a:ext cx="550862" cy="273050"/>
          </a:xfrm>
          <a:prstGeom prst="rect">
            <a:avLst/>
          </a:prstGeom>
          <a:noFill/>
          <a:ln>
            <a:miter lim="800000"/>
            <a:headEnd/>
            <a:tailEnd/>
          </a:ln>
        </p:spPr>
        <p:txBody>
          <a:bodyPr/>
          <a:lstStyle/>
          <a:p>
            <a:pPr algn="r">
              <a:defRPr/>
            </a:pPr>
            <a:fld id="{5669BED7-28D2-450E-A995-AA4F6D5880B8}" type="slidenum">
              <a:rPr lang="en-US" altLang="ja-JP">
                <a:latin typeface="+mn-lt"/>
                <a:ea typeface="+mn-ea"/>
              </a:rPr>
              <a:pPr algn="r">
                <a:defRPr/>
              </a:pPr>
              <a:t>11</a:t>
            </a:fld>
            <a:endParaRPr lang="en-US" altLang="ja-JP">
              <a:latin typeface="+mn-lt"/>
              <a:ea typeface="+mn-ea"/>
            </a:endParaRPr>
          </a:p>
        </p:txBody>
      </p:sp>
      <p:sp>
        <p:nvSpPr>
          <p:cNvPr id="20483" name="Rectangle 2"/>
          <p:cNvSpPr>
            <a:spLocks noGrp="1" noChangeArrowheads="1"/>
          </p:cNvSpPr>
          <p:nvPr>
            <p:ph type="title" idx="4294967295"/>
          </p:nvPr>
        </p:nvSpPr>
        <p:spPr/>
        <p:txBody>
          <a:bodyPr/>
          <a:lstStyle/>
          <a:p>
            <a:pPr eaLnBrk="1" hangingPunct="1"/>
            <a:r>
              <a:rPr lang="ja-JP" altLang="en-US" sz="3200" dirty="0" smtClean="0"/>
              <a:t>手順</a:t>
            </a:r>
            <a:r>
              <a:rPr lang="ja-JP" altLang="en-US" sz="3200" dirty="0" smtClean="0"/>
              <a:t>２</a:t>
            </a:r>
            <a:r>
              <a:rPr lang="ja-JP" altLang="en-US" sz="3200" dirty="0" smtClean="0"/>
              <a:t>．</a:t>
            </a:r>
            <a:r>
              <a:rPr lang="ja-JP" altLang="en-US" sz="3200" dirty="0" smtClean="0">
                <a:latin typeface="Arial" charset="0"/>
                <a:ea typeface="ＭＳ Ｐゴシック" charset="-128"/>
              </a:rPr>
              <a:t>処理内容の差異を表すメトリクスを計測</a:t>
            </a:r>
            <a:endParaRPr lang="ja-JP" altLang="en-US" sz="3200" dirty="0" smtClean="0"/>
          </a:p>
        </p:txBody>
      </p:sp>
      <p:sp>
        <p:nvSpPr>
          <p:cNvPr id="20484" name="Rectangle 3"/>
          <p:cNvSpPr>
            <a:spLocks noGrp="1" noChangeArrowheads="1"/>
          </p:cNvSpPr>
          <p:nvPr>
            <p:ph type="body" idx="4294967295"/>
          </p:nvPr>
        </p:nvSpPr>
        <p:spPr>
          <a:xfrm>
            <a:off x="457200" y="2420938"/>
            <a:ext cx="8507413" cy="3887787"/>
          </a:xfrm>
        </p:spPr>
        <p:txBody>
          <a:bodyPr/>
          <a:lstStyle/>
          <a:p>
            <a:pPr eaLnBrk="1" hangingPunct="1"/>
            <a:r>
              <a:rPr lang="ja-JP" altLang="en-US" smtClean="0"/>
              <a:t>型名類似度</a:t>
            </a:r>
            <a:r>
              <a:rPr lang="en-US" altLang="ja-JP" i="1" smtClean="0"/>
              <a:t>Sim</a:t>
            </a:r>
            <a:r>
              <a:rPr lang="en-US" altLang="ja-JP" baseline="-25000" smtClean="0"/>
              <a:t>T</a:t>
            </a:r>
            <a:endParaRPr lang="ja-JP" altLang="en-US" smtClean="0"/>
          </a:p>
          <a:p>
            <a:pPr lvl="1" eaLnBrk="1" hangingPunct="1"/>
            <a:r>
              <a:rPr lang="ja-JP" altLang="en-US" smtClean="0"/>
              <a:t>メソッド内で利用された型名に着目</a:t>
            </a:r>
            <a:endParaRPr lang="ja-JP" altLang="en-US" baseline="-25000" smtClean="0"/>
          </a:p>
          <a:p>
            <a:pPr eaLnBrk="1" hangingPunct="1"/>
            <a:r>
              <a:rPr lang="ja-JP" altLang="en-US" smtClean="0"/>
              <a:t>識別子名類似度</a:t>
            </a:r>
            <a:r>
              <a:rPr lang="en-US" altLang="ja-JP" i="1" smtClean="0"/>
              <a:t>Sim</a:t>
            </a:r>
            <a:r>
              <a:rPr lang="en-US" altLang="ja-JP" baseline="-25000" smtClean="0"/>
              <a:t>Ⅰ</a:t>
            </a:r>
          </a:p>
          <a:p>
            <a:pPr lvl="1" eaLnBrk="1" hangingPunct="1"/>
            <a:r>
              <a:rPr lang="ja-JP" altLang="en-US" smtClean="0"/>
              <a:t>メソッド内で利用された型名を除く識別子名に着目</a:t>
            </a:r>
            <a:endParaRPr lang="ja-JP" altLang="en-US" baseline="-25000" smtClean="0"/>
          </a:p>
          <a:p>
            <a:pPr lvl="1" eaLnBrk="1" hangingPunct="1">
              <a:buFont typeface="Wingdings" pitchFamily="2" charset="2"/>
              <a:buNone/>
            </a:pPr>
            <a:endParaRPr lang="en-US" altLang="ja-JP" smtClean="0"/>
          </a:p>
        </p:txBody>
      </p:sp>
      <p:sp>
        <p:nvSpPr>
          <p:cNvPr id="20485" name="Text Box 9"/>
          <p:cNvSpPr txBox="1">
            <a:spLocks noChangeArrowheads="1"/>
          </p:cNvSpPr>
          <p:nvPr/>
        </p:nvSpPr>
        <p:spPr bwMode="auto">
          <a:xfrm>
            <a:off x="539750" y="1484313"/>
            <a:ext cx="7272338" cy="954107"/>
          </a:xfrm>
          <a:prstGeom prst="rect">
            <a:avLst/>
          </a:prstGeom>
          <a:noFill/>
          <a:ln w="19050" algn="ctr">
            <a:noFill/>
            <a:miter lim="800000"/>
            <a:headEnd/>
            <a:tailEnd/>
          </a:ln>
        </p:spPr>
        <p:txBody>
          <a:bodyPr>
            <a:spAutoFit/>
          </a:bodyPr>
          <a:lstStyle/>
          <a:p>
            <a:pPr algn="l">
              <a:spcBef>
                <a:spcPct val="50000"/>
              </a:spcBef>
            </a:pPr>
            <a:r>
              <a:rPr lang="ja-JP" altLang="en-US" sz="2800" dirty="0"/>
              <a:t>クラスの</a:t>
            </a:r>
            <a:r>
              <a:rPr lang="ja-JP" altLang="en-US" sz="2800" dirty="0" smtClean="0"/>
              <a:t>処理内容の差異</a:t>
            </a:r>
            <a:r>
              <a:rPr lang="ja-JP" altLang="en-US" sz="2800" dirty="0"/>
              <a:t>を表すメトリクスを定義</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スライド番号プレースホルダ 5"/>
          <p:cNvSpPr>
            <a:spLocks noGrp="1"/>
          </p:cNvSpPr>
          <p:nvPr>
            <p:ph type="sldNum" sz="quarter" idx="12"/>
          </p:nvPr>
        </p:nvSpPr>
        <p:spPr/>
        <p:txBody>
          <a:bodyPr/>
          <a:lstStyle/>
          <a:p>
            <a:pPr>
              <a:defRPr/>
            </a:pPr>
            <a:fld id="{C0636484-F4D2-4345-8716-A4D992EA89E1}" type="slidenum">
              <a:rPr lang="en-US" altLang="ja-JP"/>
              <a:pPr>
                <a:defRPr/>
              </a:pPr>
              <a:t>12</a:t>
            </a:fld>
            <a:endParaRPr lang="en-US" altLang="ja-JP"/>
          </a:p>
        </p:txBody>
      </p:sp>
      <p:sp>
        <p:nvSpPr>
          <p:cNvPr id="21507" name="Rectangle 8"/>
          <p:cNvSpPr>
            <a:spLocks noGrp="1" noChangeArrowheads="1"/>
          </p:cNvSpPr>
          <p:nvPr>
            <p:ph type="title"/>
          </p:nvPr>
        </p:nvSpPr>
        <p:spPr/>
        <p:txBody>
          <a:bodyPr/>
          <a:lstStyle/>
          <a:p>
            <a:pPr eaLnBrk="1" hangingPunct="1"/>
            <a:r>
              <a:rPr lang="ja-JP" altLang="en-US" smtClean="0"/>
              <a:t>型名類似度</a:t>
            </a:r>
            <a:r>
              <a:rPr lang="en-US" altLang="ja-JP" i="1" smtClean="0"/>
              <a:t>Sim</a:t>
            </a:r>
            <a:r>
              <a:rPr lang="en-US" altLang="ja-JP" baseline="-25000" smtClean="0"/>
              <a:t>T					1/2</a:t>
            </a:r>
          </a:p>
        </p:txBody>
      </p:sp>
      <p:sp>
        <p:nvSpPr>
          <p:cNvPr id="21508" name="AutoShape 11"/>
          <p:cNvSpPr>
            <a:spLocks noChangeArrowheads="1"/>
          </p:cNvSpPr>
          <p:nvPr/>
        </p:nvSpPr>
        <p:spPr bwMode="auto">
          <a:xfrm>
            <a:off x="107950" y="2755900"/>
            <a:ext cx="4679950" cy="1681163"/>
          </a:xfrm>
          <a:prstGeom prst="foldedCorner">
            <a:avLst>
              <a:gd name="adj" fmla="val 12500"/>
            </a:avLst>
          </a:prstGeom>
          <a:noFill/>
          <a:ln w="19050">
            <a:solidFill>
              <a:schemeClr val="tx1"/>
            </a:solidFill>
            <a:round/>
            <a:headEnd/>
            <a:tailEnd/>
          </a:ln>
        </p:spPr>
        <p:txBody>
          <a:bodyPr wrap="none" anchor="ctr"/>
          <a:lstStyle/>
          <a:p>
            <a:pPr algn="l"/>
            <a:endParaRPr lang="en-US" altLang="ja-JP" sz="1600" dirty="0">
              <a:latin typeface="Consolas" pitchFamily="49" charset="0"/>
              <a:ea typeface="メイリオ" pitchFamily="50" charset="-128"/>
            </a:endParaRPr>
          </a:p>
          <a:p>
            <a:pPr algn="l"/>
            <a:r>
              <a:rPr lang="en-US" altLang="ja-JP" sz="1800" dirty="0">
                <a:latin typeface="Consolas" pitchFamily="49" charset="0"/>
                <a:ea typeface="メイリオ" pitchFamily="50" charset="-128"/>
              </a:rPr>
              <a:t>protected Scanner </a:t>
            </a:r>
            <a:r>
              <a:rPr lang="en-US" altLang="ja-JP" sz="1800" dirty="0" err="1">
                <a:latin typeface="Consolas" pitchFamily="49" charset="0"/>
                <a:ea typeface="メイリオ" pitchFamily="50" charset="-128"/>
              </a:rPr>
              <a:t>newScanner</a:t>
            </a:r>
            <a:r>
              <a:rPr lang="en-US" altLang="ja-JP" sz="1800" dirty="0">
                <a:latin typeface="Consolas" pitchFamily="49" charset="0"/>
                <a:ea typeface="メイリオ" pitchFamily="50" charset="-128"/>
              </a:rPr>
              <a:t>() {</a:t>
            </a:r>
          </a:p>
          <a:p>
            <a:pPr algn="l"/>
            <a:r>
              <a:rPr lang="en-US" altLang="ja-JP" sz="1800" dirty="0">
                <a:latin typeface="Consolas" pitchFamily="49" charset="0"/>
                <a:ea typeface="メイリオ" pitchFamily="50" charset="-128"/>
              </a:rPr>
              <a:t>  </a:t>
            </a:r>
            <a:r>
              <a:rPr lang="en-US" altLang="ja-JP" sz="1800" b="1" dirty="0" err="1">
                <a:solidFill>
                  <a:srgbClr val="FF3300"/>
                </a:solidFill>
                <a:latin typeface="Consolas" pitchFamily="49" charset="0"/>
                <a:ea typeface="メイリオ" pitchFamily="50" charset="-128"/>
              </a:rPr>
              <a:t>ZipScanner</a:t>
            </a:r>
            <a:r>
              <a:rPr lang="en-US" altLang="ja-JP" sz="1800" dirty="0">
                <a:latin typeface="Consolas" pitchFamily="49" charset="0"/>
                <a:ea typeface="メイリオ" pitchFamily="50" charset="-128"/>
              </a:rPr>
              <a:t> </a:t>
            </a:r>
            <a:r>
              <a:rPr lang="en-US" altLang="ja-JP" sz="1800" dirty="0" err="1">
                <a:latin typeface="Consolas" pitchFamily="49" charset="0"/>
                <a:ea typeface="メイリオ" pitchFamily="50" charset="-128"/>
              </a:rPr>
              <a:t>zs</a:t>
            </a:r>
            <a:r>
              <a:rPr lang="en-US" altLang="ja-JP" sz="1800" dirty="0">
                <a:latin typeface="Consolas" pitchFamily="49" charset="0"/>
                <a:ea typeface="メイリオ" pitchFamily="50" charset="-128"/>
              </a:rPr>
              <a:t> = new </a:t>
            </a:r>
            <a:r>
              <a:rPr lang="en-US" altLang="ja-JP" sz="1800" dirty="0" err="1">
                <a:latin typeface="Consolas" pitchFamily="49" charset="0"/>
                <a:ea typeface="メイリオ" pitchFamily="50" charset="-128"/>
              </a:rPr>
              <a:t>ZipScanner</a:t>
            </a:r>
            <a:r>
              <a:rPr lang="en-US" altLang="ja-JP" sz="1800" dirty="0">
                <a:latin typeface="Consolas" pitchFamily="49" charset="0"/>
                <a:ea typeface="メイリオ" pitchFamily="50" charset="-128"/>
              </a:rPr>
              <a:t>();</a:t>
            </a:r>
          </a:p>
          <a:p>
            <a:pPr algn="l"/>
            <a:r>
              <a:rPr lang="en-US" altLang="ja-JP" sz="1600" dirty="0">
                <a:latin typeface="Consolas" pitchFamily="49" charset="0"/>
              </a:rPr>
              <a:t>  </a:t>
            </a:r>
            <a:r>
              <a:rPr lang="en-US" altLang="ja-JP" sz="1800" dirty="0" err="1" smtClean="0">
                <a:latin typeface="Consolas" pitchFamily="49" charset="0"/>
              </a:rPr>
              <a:t>zs.setEncoding</a:t>
            </a:r>
            <a:r>
              <a:rPr lang="en-US" altLang="ja-JP" sz="1800" dirty="0" smtClean="0">
                <a:latin typeface="Consolas" pitchFamily="49" charset="0"/>
              </a:rPr>
              <a:t>(encoding);</a:t>
            </a:r>
            <a:endParaRPr lang="en-US" altLang="ja-JP" sz="3200" dirty="0">
              <a:latin typeface="Consolas" pitchFamily="49" charset="0"/>
              <a:ea typeface="メイリオ" pitchFamily="50" charset="-128"/>
            </a:endParaRPr>
          </a:p>
          <a:p>
            <a:pPr algn="l"/>
            <a:r>
              <a:rPr lang="en-US" altLang="ja-JP" sz="1800" dirty="0">
                <a:latin typeface="Consolas" pitchFamily="49" charset="0"/>
                <a:ea typeface="メイリオ" pitchFamily="50" charset="-128"/>
              </a:rPr>
              <a:t>  </a:t>
            </a:r>
            <a:r>
              <a:rPr lang="en-US" altLang="ja-JP" sz="1800" dirty="0" err="1">
                <a:latin typeface="Consolas" pitchFamily="49" charset="0"/>
                <a:ea typeface="メイリオ" pitchFamily="50" charset="-128"/>
              </a:rPr>
              <a:t>defaultEncoding</a:t>
            </a:r>
            <a:r>
              <a:rPr lang="en-US" altLang="ja-JP" sz="1800" dirty="0">
                <a:latin typeface="Consolas" pitchFamily="49" charset="0"/>
                <a:ea typeface="メイリオ" pitchFamily="50" charset="-128"/>
              </a:rPr>
              <a:t> = false;</a:t>
            </a:r>
          </a:p>
          <a:p>
            <a:pPr algn="l"/>
            <a:r>
              <a:rPr lang="en-US" altLang="ja-JP" sz="1800" dirty="0">
                <a:latin typeface="Consolas" pitchFamily="49" charset="0"/>
                <a:ea typeface="メイリオ" pitchFamily="50" charset="-128"/>
              </a:rPr>
              <a:t>  return </a:t>
            </a:r>
            <a:r>
              <a:rPr lang="en-US" altLang="ja-JP" sz="1800" dirty="0" err="1">
                <a:latin typeface="Consolas" pitchFamily="49" charset="0"/>
                <a:ea typeface="メイリオ" pitchFamily="50" charset="-128"/>
              </a:rPr>
              <a:t>zs</a:t>
            </a:r>
            <a:r>
              <a:rPr lang="en-US" altLang="ja-JP" sz="1800" dirty="0">
                <a:latin typeface="Consolas" pitchFamily="49" charset="0"/>
                <a:ea typeface="メイリオ" pitchFamily="50" charset="-128"/>
              </a:rPr>
              <a:t>;</a:t>
            </a:r>
          </a:p>
          <a:p>
            <a:pPr algn="l"/>
            <a:r>
              <a:rPr lang="en-US" altLang="ja-JP" sz="1800" dirty="0">
                <a:latin typeface="Consolas" pitchFamily="49" charset="0"/>
                <a:ea typeface="メイリオ" pitchFamily="50" charset="-128"/>
              </a:rPr>
              <a:t> }</a:t>
            </a:r>
          </a:p>
        </p:txBody>
      </p:sp>
      <p:sp>
        <p:nvSpPr>
          <p:cNvPr id="21509" name="AutoShape 12"/>
          <p:cNvSpPr>
            <a:spLocks noChangeArrowheads="1"/>
          </p:cNvSpPr>
          <p:nvPr/>
        </p:nvSpPr>
        <p:spPr bwMode="auto">
          <a:xfrm>
            <a:off x="34925" y="2454275"/>
            <a:ext cx="4311650" cy="398463"/>
          </a:xfrm>
          <a:prstGeom prst="flowChartAlternateProcess">
            <a:avLst/>
          </a:prstGeom>
          <a:solidFill>
            <a:srgbClr val="C5E2FF"/>
          </a:solidFill>
          <a:ln w="9525" algn="ctr">
            <a:solidFill>
              <a:schemeClr val="tx1"/>
            </a:solidFill>
            <a:miter lim="800000"/>
            <a:headEnd/>
            <a:tailEnd/>
          </a:ln>
        </p:spPr>
        <p:txBody>
          <a:bodyPr anchor="ctr">
            <a:spAutoFit/>
          </a:bodyPr>
          <a:lstStyle/>
          <a:p>
            <a:r>
              <a:rPr lang="en-US" altLang="ja-JP" sz="1800">
                <a:latin typeface="Arial" charset="0"/>
              </a:rPr>
              <a:t>Scanner1</a:t>
            </a:r>
            <a:r>
              <a:rPr lang="ja-JP" altLang="en-US" sz="1800">
                <a:latin typeface="Arial" charset="0"/>
              </a:rPr>
              <a:t>クラスの</a:t>
            </a:r>
            <a:r>
              <a:rPr lang="en-US" altLang="ja-JP" sz="1800">
                <a:latin typeface="Arial" charset="0"/>
              </a:rPr>
              <a:t>newScanner</a:t>
            </a:r>
            <a:r>
              <a:rPr lang="ja-JP" altLang="en-US" sz="1800">
                <a:latin typeface="Arial" charset="0"/>
              </a:rPr>
              <a:t>メソッド</a:t>
            </a:r>
          </a:p>
        </p:txBody>
      </p:sp>
      <p:sp>
        <p:nvSpPr>
          <p:cNvPr id="21510" name="AutoShape 13"/>
          <p:cNvSpPr>
            <a:spLocks noChangeArrowheads="1"/>
          </p:cNvSpPr>
          <p:nvPr/>
        </p:nvSpPr>
        <p:spPr bwMode="auto">
          <a:xfrm>
            <a:off x="98425" y="4960938"/>
            <a:ext cx="4760913" cy="1357312"/>
          </a:xfrm>
          <a:prstGeom prst="foldedCorner">
            <a:avLst>
              <a:gd name="adj" fmla="val 12500"/>
            </a:avLst>
          </a:prstGeom>
          <a:noFill/>
          <a:ln w="19050">
            <a:solidFill>
              <a:schemeClr val="tx1"/>
            </a:solidFill>
            <a:round/>
            <a:headEnd/>
            <a:tailEnd/>
          </a:ln>
        </p:spPr>
        <p:txBody>
          <a:bodyPr wrap="none" anchor="ctr"/>
          <a:lstStyle/>
          <a:p>
            <a:pPr algn="l"/>
            <a:r>
              <a:rPr lang="en-US" altLang="ja-JP" sz="1600">
                <a:latin typeface="Consolas" pitchFamily="49" charset="0"/>
                <a:ea typeface="ＭＳ Ｐゴシック" charset="-128"/>
              </a:rPr>
              <a:t>protected Scanner newScanner() {</a:t>
            </a:r>
          </a:p>
          <a:p>
            <a:pPr algn="l"/>
            <a:r>
              <a:rPr lang="en-US" altLang="ja-JP" sz="1600">
                <a:latin typeface="Consolas" pitchFamily="49" charset="0"/>
                <a:ea typeface="ＭＳ Ｐゴシック" charset="-128"/>
              </a:rPr>
              <a:t>  </a:t>
            </a:r>
            <a:r>
              <a:rPr lang="en-US" altLang="ja-JP" sz="1600" b="1">
                <a:solidFill>
                  <a:srgbClr val="FF3300"/>
                </a:solidFill>
                <a:latin typeface="Consolas" pitchFamily="49" charset="0"/>
                <a:ea typeface="ＭＳ Ｐゴシック" charset="-128"/>
              </a:rPr>
              <a:t>TarScanner</a:t>
            </a:r>
            <a:r>
              <a:rPr lang="en-US" altLang="ja-JP" sz="1600">
                <a:latin typeface="Consolas" pitchFamily="49" charset="0"/>
                <a:ea typeface="ＭＳ Ｐゴシック" charset="-128"/>
              </a:rPr>
              <a:t> zs = new TarScanner();</a:t>
            </a:r>
          </a:p>
          <a:p>
            <a:pPr algn="l"/>
            <a:r>
              <a:rPr lang="en-US" altLang="ja-JP" sz="1600">
                <a:latin typeface="Consolas" pitchFamily="49" charset="0"/>
                <a:ea typeface="ＭＳ Ｐゴシック" charset="-128"/>
              </a:rPr>
              <a:t>  defaultEncoding = false;</a:t>
            </a:r>
          </a:p>
          <a:p>
            <a:pPr algn="l"/>
            <a:r>
              <a:rPr lang="en-US" altLang="ja-JP" sz="1600">
                <a:latin typeface="Consolas" pitchFamily="49" charset="0"/>
                <a:ea typeface="ＭＳ Ｐゴシック" charset="-128"/>
              </a:rPr>
              <a:t>  return zs;</a:t>
            </a:r>
          </a:p>
          <a:p>
            <a:pPr algn="l"/>
            <a:r>
              <a:rPr lang="en-US" altLang="ja-JP" sz="1600">
                <a:latin typeface="Consolas" pitchFamily="49" charset="0"/>
                <a:ea typeface="ＭＳ Ｐゴシック" charset="-128"/>
              </a:rPr>
              <a:t>}</a:t>
            </a:r>
          </a:p>
        </p:txBody>
      </p:sp>
      <p:sp>
        <p:nvSpPr>
          <p:cNvPr id="21511" name="AutoShape 14"/>
          <p:cNvSpPr>
            <a:spLocks noChangeArrowheads="1"/>
          </p:cNvSpPr>
          <p:nvPr/>
        </p:nvSpPr>
        <p:spPr bwMode="auto">
          <a:xfrm>
            <a:off x="26988" y="4573588"/>
            <a:ext cx="4602162" cy="406400"/>
          </a:xfrm>
          <a:prstGeom prst="roundRect">
            <a:avLst>
              <a:gd name="adj" fmla="val 16667"/>
            </a:avLst>
          </a:prstGeom>
          <a:solidFill>
            <a:srgbClr val="C5E2FF"/>
          </a:solidFill>
          <a:ln w="9525" algn="ctr">
            <a:solidFill>
              <a:schemeClr val="tx1"/>
            </a:solidFill>
            <a:round/>
            <a:headEnd/>
            <a:tailEnd/>
          </a:ln>
        </p:spPr>
        <p:txBody>
          <a:bodyPr anchor="ctr">
            <a:spAutoFit/>
          </a:bodyPr>
          <a:lstStyle/>
          <a:p>
            <a:r>
              <a:rPr lang="en-US" altLang="ja-JP" sz="1800">
                <a:latin typeface="Arial" charset="0"/>
              </a:rPr>
              <a:t>Scanner2</a:t>
            </a:r>
            <a:r>
              <a:rPr lang="ja-JP" altLang="en-US" sz="1800">
                <a:latin typeface="Arial" charset="0"/>
              </a:rPr>
              <a:t>クラスの</a:t>
            </a:r>
            <a:r>
              <a:rPr lang="en-US" altLang="ja-JP" sz="1800">
                <a:latin typeface="Arial" charset="0"/>
              </a:rPr>
              <a:t>newScanner</a:t>
            </a:r>
            <a:r>
              <a:rPr lang="ja-JP" altLang="en-US" sz="1800">
                <a:latin typeface="Arial" charset="0"/>
              </a:rPr>
              <a:t>メソッド</a:t>
            </a:r>
          </a:p>
        </p:txBody>
      </p:sp>
      <p:sp>
        <p:nvSpPr>
          <p:cNvPr id="21512" name="Rectangle 35"/>
          <p:cNvSpPr>
            <a:spLocks noChangeArrowheads="1"/>
          </p:cNvSpPr>
          <p:nvPr/>
        </p:nvSpPr>
        <p:spPr bwMode="auto">
          <a:xfrm>
            <a:off x="-17463" y="1382713"/>
            <a:ext cx="8261351" cy="822325"/>
          </a:xfrm>
          <a:prstGeom prst="rect">
            <a:avLst/>
          </a:prstGeom>
          <a:noFill/>
          <a:ln w="19050" algn="ctr">
            <a:noFill/>
            <a:miter lim="800000"/>
            <a:headEnd/>
            <a:tailEnd/>
          </a:ln>
        </p:spPr>
        <p:txBody>
          <a:bodyPr>
            <a:spAutoFit/>
          </a:bodyPr>
          <a:lstStyle/>
          <a:p>
            <a:pPr lvl="1" algn="l">
              <a:spcBef>
                <a:spcPct val="20000"/>
              </a:spcBef>
            </a:pPr>
            <a:r>
              <a:rPr lang="ja-JP" altLang="en-US" sz="2400"/>
              <a:t>メソッド内の一時変数・参照変数の型名と呼び出されるメソッドの引数・戻り値の型名の一致割合</a:t>
            </a:r>
          </a:p>
        </p:txBody>
      </p:sp>
      <p:sp>
        <p:nvSpPr>
          <p:cNvPr id="21513" name="AutoShape 41"/>
          <p:cNvSpPr>
            <a:spLocks noChangeArrowheads="1"/>
          </p:cNvSpPr>
          <p:nvPr/>
        </p:nvSpPr>
        <p:spPr bwMode="auto">
          <a:xfrm>
            <a:off x="2195513" y="4076700"/>
            <a:ext cx="1008062" cy="288925"/>
          </a:xfrm>
          <a:prstGeom prst="wedgeRectCallout">
            <a:avLst>
              <a:gd name="adj1" fmla="val -39921"/>
              <a:gd name="adj2" fmla="val -103296"/>
            </a:avLst>
          </a:prstGeom>
          <a:solidFill>
            <a:srgbClr val="FFE8D1"/>
          </a:solidFill>
          <a:ln w="9525" algn="ctr">
            <a:solidFill>
              <a:schemeClr val="tx1"/>
            </a:solidFill>
            <a:miter lim="800000"/>
            <a:headEnd/>
            <a:tailEnd/>
          </a:ln>
        </p:spPr>
        <p:txBody>
          <a:bodyPr anchor="ctr"/>
          <a:lstStyle/>
          <a:p>
            <a:r>
              <a:rPr lang="en-US" altLang="ja-JP" sz="1600" b="1">
                <a:solidFill>
                  <a:srgbClr val="FF3300"/>
                </a:solidFill>
                <a:latin typeface="Arial" charset="0"/>
              </a:rPr>
              <a:t>boolean</a:t>
            </a:r>
          </a:p>
        </p:txBody>
      </p:sp>
      <p:sp>
        <p:nvSpPr>
          <p:cNvPr id="21514" name="AutoShape 43"/>
          <p:cNvSpPr>
            <a:spLocks noChangeArrowheads="1"/>
          </p:cNvSpPr>
          <p:nvPr/>
        </p:nvSpPr>
        <p:spPr bwMode="auto">
          <a:xfrm>
            <a:off x="1692275" y="5734050"/>
            <a:ext cx="1079500" cy="215900"/>
          </a:xfrm>
          <a:prstGeom prst="wedgeRectCallout">
            <a:avLst>
              <a:gd name="adj1" fmla="val -36616"/>
              <a:gd name="adj2" fmla="val -79412"/>
            </a:avLst>
          </a:prstGeom>
          <a:solidFill>
            <a:srgbClr val="FFE8D1"/>
          </a:solidFill>
          <a:ln w="9525" algn="ctr">
            <a:solidFill>
              <a:schemeClr val="tx1"/>
            </a:solidFill>
            <a:miter lim="800000"/>
            <a:headEnd/>
            <a:tailEnd/>
          </a:ln>
        </p:spPr>
        <p:txBody>
          <a:bodyPr anchor="ctr"/>
          <a:lstStyle/>
          <a:p>
            <a:r>
              <a:rPr lang="en-US" altLang="ja-JP" sz="1600" b="1">
                <a:solidFill>
                  <a:srgbClr val="FF3300"/>
                </a:solidFill>
                <a:latin typeface="Arial" charset="0"/>
              </a:rPr>
              <a:t>boolean</a:t>
            </a:r>
          </a:p>
        </p:txBody>
      </p:sp>
      <p:grpSp>
        <p:nvGrpSpPr>
          <p:cNvPr id="21515" name="Group 52"/>
          <p:cNvGrpSpPr>
            <a:grpSpLocks/>
          </p:cNvGrpSpPr>
          <p:nvPr/>
        </p:nvGrpSpPr>
        <p:grpSpPr bwMode="auto">
          <a:xfrm>
            <a:off x="4806950" y="2276475"/>
            <a:ext cx="4157663" cy="3665538"/>
            <a:chOff x="5568" y="1298"/>
            <a:chExt cx="2619" cy="2309"/>
          </a:xfrm>
        </p:grpSpPr>
        <p:sp>
          <p:nvSpPr>
            <p:cNvPr id="21517" name="AutoShape 50"/>
            <p:cNvSpPr>
              <a:spLocks noChangeArrowheads="1"/>
            </p:cNvSpPr>
            <p:nvPr/>
          </p:nvSpPr>
          <p:spPr bwMode="auto">
            <a:xfrm>
              <a:off x="5919" y="1298"/>
              <a:ext cx="2268" cy="1996"/>
            </a:xfrm>
            <a:prstGeom prst="roundRect">
              <a:avLst>
                <a:gd name="adj" fmla="val 16667"/>
              </a:avLst>
            </a:prstGeom>
            <a:solidFill>
              <a:srgbClr val="C5E2FF"/>
            </a:solidFill>
            <a:ln w="9525" algn="ctr">
              <a:solidFill>
                <a:schemeClr val="tx1"/>
              </a:solidFill>
              <a:round/>
              <a:headEnd/>
              <a:tailEnd/>
            </a:ln>
          </p:spPr>
          <p:txBody>
            <a:bodyPr wrap="none" anchor="ctr">
              <a:spAutoFit/>
            </a:bodyPr>
            <a:lstStyle/>
            <a:p>
              <a:endParaRPr lang="ja-JP" altLang="en-US"/>
            </a:p>
          </p:txBody>
        </p:sp>
        <p:sp>
          <p:nvSpPr>
            <p:cNvPr id="21518" name="AutoShape 67"/>
            <p:cNvSpPr>
              <a:spLocks noChangeArrowheads="1"/>
            </p:cNvSpPr>
            <p:nvPr/>
          </p:nvSpPr>
          <p:spPr bwMode="auto">
            <a:xfrm>
              <a:off x="5659" y="3424"/>
              <a:ext cx="2450" cy="182"/>
            </a:xfrm>
            <a:prstGeom prst="wedgeRoundRectCallout">
              <a:avLst>
                <a:gd name="adj1" fmla="val -18083"/>
                <a:gd name="adj2" fmla="val -48352"/>
                <a:gd name="adj3" fmla="val 16667"/>
              </a:avLst>
            </a:prstGeom>
            <a:solidFill>
              <a:srgbClr val="FFCC99"/>
            </a:solidFill>
            <a:ln w="28575" algn="ctr">
              <a:solidFill>
                <a:schemeClr val="tx1"/>
              </a:solidFill>
              <a:miter lim="800000"/>
              <a:headEnd/>
              <a:tailEnd/>
            </a:ln>
          </p:spPr>
          <p:txBody>
            <a:bodyPr anchor="ctr"/>
            <a:lstStyle/>
            <a:p>
              <a:r>
                <a:rPr lang="ja-JP" altLang="en-US" sz="1800">
                  <a:latin typeface="Arial" charset="0"/>
                  <a:ea typeface="ＭＳ Ｐゴシック" charset="-128"/>
                </a:rPr>
                <a:t>抽象メソッドをオーバーライド</a:t>
              </a:r>
            </a:p>
          </p:txBody>
        </p:sp>
        <p:sp>
          <p:nvSpPr>
            <p:cNvPr id="21519" name="Rectangle 46"/>
            <p:cNvSpPr>
              <a:spLocks noChangeArrowheads="1"/>
            </p:cNvSpPr>
            <p:nvPr/>
          </p:nvSpPr>
          <p:spPr bwMode="auto">
            <a:xfrm>
              <a:off x="6358" y="1434"/>
              <a:ext cx="1368" cy="227"/>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AbstractScanner</a:t>
              </a:r>
            </a:p>
          </p:txBody>
        </p:sp>
        <p:sp>
          <p:nvSpPr>
            <p:cNvPr id="21520" name="Rectangle 47"/>
            <p:cNvSpPr>
              <a:spLocks noChangeArrowheads="1"/>
            </p:cNvSpPr>
            <p:nvPr/>
          </p:nvSpPr>
          <p:spPr bwMode="auto">
            <a:xfrm>
              <a:off x="6358" y="1661"/>
              <a:ext cx="1368" cy="97"/>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21521" name="Rectangle 48"/>
            <p:cNvSpPr>
              <a:spLocks noChangeArrowheads="1"/>
            </p:cNvSpPr>
            <p:nvPr/>
          </p:nvSpPr>
          <p:spPr bwMode="auto">
            <a:xfrm>
              <a:off x="6358" y="1758"/>
              <a:ext cx="1368" cy="339"/>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templateMethod</a:t>
              </a:r>
            </a:p>
            <a:p>
              <a:r>
                <a:rPr lang="en-US" altLang="ja-JP" sz="1600">
                  <a:latin typeface="Arial" charset="0"/>
                  <a:ea typeface="ＭＳ Ｐゴシック" charset="-128"/>
                </a:rPr>
                <a:t>abstract newScanner() </a:t>
              </a:r>
            </a:p>
          </p:txBody>
        </p:sp>
        <p:sp>
          <p:nvSpPr>
            <p:cNvPr id="21522" name="Rectangle 49"/>
            <p:cNvSpPr>
              <a:spLocks noChangeArrowheads="1"/>
            </p:cNvSpPr>
            <p:nvPr/>
          </p:nvSpPr>
          <p:spPr bwMode="auto">
            <a:xfrm>
              <a:off x="6022" y="2631"/>
              <a:ext cx="997" cy="227"/>
            </a:xfrm>
            <a:prstGeom prst="rect">
              <a:avLst/>
            </a:prstGeom>
            <a:solidFill>
              <a:schemeClr val="bg1"/>
            </a:solidFill>
            <a:ln w="19050">
              <a:solidFill>
                <a:schemeClr val="tx1"/>
              </a:solidFill>
              <a:miter lim="800000"/>
              <a:headEnd/>
              <a:tailEnd/>
            </a:ln>
          </p:spPr>
          <p:txBody>
            <a:bodyPr wrap="none" anchor="ctr"/>
            <a:lstStyle/>
            <a:p>
              <a:r>
                <a:rPr lang="en-US" altLang="ja-JP" sz="1400" dirty="0">
                  <a:latin typeface="Arial" charset="0"/>
                  <a:ea typeface="ＭＳ Ｐゴシック" charset="-128"/>
                </a:rPr>
                <a:t>Scanner1</a:t>
              </a:r>
            </a:p>
          </p:txBody>
        </p:sp>
        <p:sp>
          <p:nvSpPr>
            <p:cNvPr id="21523" name="Line 50"/>
            <p:cNvSpPr>
              <a:spLocks noChangeShapeType="1"/>
            </p:cNvSpPr>
            <p:nvPr/>
          </p:nvSpPr>
          <p:spPr bwMode="auto">
            <a:xfrm>
              <a:off x="7051" y="2212"/>
              <a:ext cx="7" cy="193"/>
            </a:xfrm>
            <a:prstGeom prst="line">
              <a:avLst/>
            </a:prstGeom>
            <a:noFill/>
            <a:ln w="19050">
              <a:solidFill>
                <a:schemeClr val="tx1"/>
              </a:solidFill>
              <a:round/>
              <a:headEnd/>
              <a:tailEnd/>
            </a:ln>
          </p:spPr>
          <p:txBody>
            <a:bodyPr/>
            <a:lstStyle/>
            <a:p>
              <a:endParaRPr lang="ja-JP" altLang="en-US"/>
            </a:p>
          </p:txBody>
        </p:sp>
        <p:sp>
          <p:nvSpPr>
            <p:cNvPr id="21524" name="Line 51"/>
            <p:cNvSpPr>
              <a:spLocks noChangeShapeType="1"/>
            </p:cNvSpPr>
            <p:nvPr/>
          </p:nvSpPr>
          <p:spPr bwMode="auto">
            <a:xfrm>
              <a:off x="6527" y="2405"/>
              <a:ext cx="0" cy="227"/>
            </a:xfrm>
            <a:prstGeom prst="line">
              <a:avLst/>
            </a:prstGeom>
            <a:noFill/>
            <a:ln w="19050">
              <a:solidFill>
                <a:schemeClr val="tx1"/>
              </a:solidFill>
              <a:round/>
              <a:headEnd/>
              <a:tailEnd/>
            </a:ln>
          </p:spPr>
          <p:txBody>
            <a:bodyPr/>
            <a:lstStyle/>
            <a:p>
              <a:endParaRPr lang="ja-JP" altLang="en-US"/>
            </a:p>
          </p:txBody>
        </p:sp>
        <p:sp>
          <p:nvSpPr>
            <p:cNvPr id="21525" name="Line 52"/>
            <p:cNvSpPr>
              <a:spLocks noChangeShapeType="1"/>
            </p:cNvSpPr>
            <p:nvPr/>
          </p:nvSpPr>
          <p:spPr bwMode="auto">
            <a:xfrm>
              <a:off x="7602" y="2398"/>
              <a:ext cx="4" cy="233"/>
            </a:xfrm>
            <a:prstGeom prst="line">
              <a:avLst/>
            </a:prstGeom>
            <a:noFill/>
            <a:ln w="19050">
              <a:solidFill>
                <a:schemeClr val="tx1"/>
              </a:solidFill>
              <a:round/>
              <a:headEnd/>
              <a:tailEnd/>
            </a:ln>
          </p:spPr>
          <p:txBody>
            <a:bodyPr/>
            <a:lstStyle/>
            <a:p>
              <a:endParaRPr lang="ja-JP" altLang="en-US"/>
            </a:p>
          </p:txBody>
        </p:sp>
        <p:sp>
          <p:nvSpPr>
            <p:cNvPr id="21526" name="Rectangle 53"/>
            <p:cNvSpPr>
              <a:spLocks noChangeArrowheads="1"/>
            </p:cNvSpPr>
            <p:nvPr/>
          </p:nvSpPr>
          <p:spPr bwMode="auto">
            <a:xfrm>
              <a:off x="6022" y="2970"/>
              <a:ext cx="997" cy="182"/>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newScanner()</a:t>
              </a:r>
            </a:p>
          </p:txBody>
        </p:sp>
        <p:sp>
          <p:nvSpPr>
            <p:cNvPr id="21527" name="Rectangle 54"/>
            <p:cNvSpPr>
              <a:spLocks noChangeArrowheads="1"/>
            </p:cNvSpPr>
            <p:nvPr/>
          </p:nvSpPr>
          <p:spPr bwMode="auto">
            <a:xfrm>
              <a:off x="6022" y="2857"/>
              <a:ext cx="997" cy="112"/>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21528" name="AutoShape 55"/>
            <p:cNvSpPr>
              <a:spLocks noChangeArrowheads="1"/>
            </p:cNvSpPr>
            <p:nvPr/>
          </p:nvSpPr>
          <p:spPr bwMode="auto">
            <a:xfrm>
              <a:off x="6981" y="2132"/>
              <a:ext cx="136" cy="136"/>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21529" name="Rectangle 56"/>
            <p:cNvSpPr>
              <a:spLocks noChangeArrowheads="1"/>
            </p:cNvSpPr>
            <p:nvPr/>
          </p:nvSpPr>
          <p:spPr bwMode="auto">
            <a:xfrm>
              <a:off x="7110" y="2630"/>
              <a:ext cx="953" cy="227"/>
            </a:xfrm>
            <a:prstGeom prst="rect">
              <a:avLst/>
            </a:prstGeom>
            <a:solidFill>
              <a:schemeClr val="bg1"/>
            </a:solidFill>
            <a:ln w="19050">
              <a:solidFill>
                <a:schemeClr val="tx1"/>
              </a:solidFill>
              <a:miter lim="800000"/>
              <a:headEnd/>
              <a:tailEnd/>
            </a:ln>
          </p:spPr>
          <p:txBody>
            <a:bodyPr wrap="none" anchor="ctr"/>
            <a:lstStyle/>
            <a:p>
              <a:r>
                <a:rPr lang="en-US" altLang="ja-JP" sz="1400">
                  <a:latin typeface="Arial" charset="0"/>
                  <a:ea typeface="ＭＳ Ｐゴシック" charset="-128"/>
                </a:rPr>
                <a:t>Scanner2</a:t>
              </a:r>
            </a:p>
          </p:txBody>
        </p:sp>
        <p:sp>
          <p:nvSpPr>
            <p:cNvPr id="21530" name="Rectangle 57"/>
            <p:cNvSpPr>
              <a:spLocks noChangeArrowheads="1"/>
            </p:cNvSpPr>
            <p:nvPr/>
          </p:nvSpPr>
          <p:spPr bwMode="auto">
            <a:xfrm>
              <a:off x="7110" y="2969"/>
              <a:ext cx="953" cy="183"/>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newScanner()</a:t>
              </a:r>
            </a:p>
          </p:txBody>
        </p:sp>
        <p:sp>
          <p:nvSpPr>
            <p:cNvPr id="21531" name="Rectangle 58"/>
            <p:cNvSpPr>
              <a:spLocks noChangeArrowheads="1"/>
            </p:cNvSpPr>
            <p:nvPr/>
          </p:nvSpPr>
          <p:spPr bwMode="auto">
            <a:xfrm>
              <a:off x="7110" y="2856"/>
              <a:ext cx="953" cy="113"/>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21532" name="Line 59"/>
            <p:cNvSpPr>
              <a:spLocks noChangeShapeType="1"/>
            </p:cNvSpPr>
            <p:nvPr/>
          </p:nvSpPr>
          <p:spPr bwMode="auto">
            <a:xfrm flipV="1">
              <a:off x="6527" y="2404"/>
              <a:ext cx="1083" cy="9"/>
            </a:xfrm>
            <a:prstGeom prst="line">
              <a:avLst/>
            </a:prstGeom>
            <a:noFill/>
            <a:ln w="19050">
              <a:solidFill>
                <a:schemeClr val="tx1"/>
              </a:solidFill>
              <a:round/>
              <a:headEnd/>
              <a:tailEnd/>
            </a:ln>
          </p:spPr>
          <p:txBody>
            <a:bodyPr wrap="none" anchor="ctr"/>
            <a:lstStyle/>
            <a:p>
              <a:endParaRPr lang="ja-JP" altLang="en-US"/>
            </a:p>
          </p:txBody>
        </p:sp>
        <p:sp>
          <p:nvSpPr>
            <p:cNvPr id="21533" name="Oval 60"/>
            <p:cNvSpPr>
              <a:spLocks noChangeArrowheads="1"/>
            </p:cNvSpPr>
            <p:nvPr/>
          </p:nvSpPr>
          <p:spPr bwMode="auto">
            <a:xfrm>
              <a:off x="5977" y="2958"/>
              <a:ext cx="1043" cy="206"/>
            </a:xfrm>
            <a:prstGeom prst="ellipse">
              <a:avLst/>
            </a:prstGeom>
            <a:noFill/>
            <a:ln w="19050" algn="ctr">
              <a:solidFill>
                <a:srgbClr val="FF3300"/>
              </a:solidFill>
              <a:round/>
              <a:headEnd/>
              <a:tailEnd/>
            </a:ln>
          </p:spPr>
          <p:txBody>
            <a:bodyPr anchor="ctr">
              <a:spAutoFit/>
            </a:bodyPr>
            <a:lstStyle/>
            <a:p>
              <a:endParaRPr lang="ja-JP" altLang="en-US"/>
            </a:p>
          </p:txBody>
        </p:sp>
        <p:sp>
          <p:nvSpPr>
            <p:cNvPr id="21534" name="Oval 61"/>
            <p:cNvSpPr>
              <a:spLocks noChangeArrowheads="1"/>
            </p:cNvSpPr>
            <p:nvPr/>
          </p:nvSpPr>
          <p:spPr bwMode="auto">
            <a:xfrm>
              <a:off x="7054" y="2958"/>
              <a:ext cx="1088" cy="206"/>
            </a:xfrm>
            <a:prstGeom prst="ellipse">
              <a:avLst/>
            </a:prstGeom>
            <a:noFill/>
            <a:ln w="19050" algn="ctr">
              <a:solidFill>
                <a:srgbClr val="FF3300"/>
              </a:solidFill>
              <a:round/>
              <a:headEnd/>
              <a:tailEnd/>
            </a:ln>
          </p:spPr>
          <p:txBody>
            <a:bodyPr anchor="ctr">
              <a:spAutoFit/>
            </a:bodyPr>
            <a:lstStyle/>
            <a:p>
              <a:endParaRPr lang="ja-JP" altLang="en-US"/>
            </a:p>
          </p:txBody>
        </p:sp>
        <p:sp>
          <p:nvSpPr>
            <p:cNvPr id="21535" name="Line 62"/>
            <p:cNvSpPr>
              <a:spLocks noChangeShapeType="1"/>
            </p:cNvSpPr>
            <p:nvPr/>
          </p:nvSpPr>
          <p:spPr bwMode="auto">
            <a:xfrm flipV="1">
              <a:off x="6122" y="1820"/>
              <a:ext cx="0" cy="816"/>
            </a:xfrm>
            <a:prstGeom prst="line">
              <a:avLst/>
            </a:prstGeom>
            <a:noFill/>
            <a:ln w="38100">
              <a:solidFill>
                <a:srgbClr val="FF3300"/>
              </a:solidFill>
              <a:round/>
              <a:headEnd/>
              <a:tailEnd/>
            </a:ln>
          </p:spPr>
          <p:txBody>
            <a:bodyPr wrap="none" anchor="ctr">
              <a:spAutoFit/>
            </a:bodyPr>
            <a:lstStyle/>
            <a:p>
              <a:endParaRPr lang="ja-JP" altLang="en-US"/>
            </a:p>
          </p:txBody>
        </p:sp>
        <p:sp>
          <p:nvSpPr>
            <p:cNvPr id="21536" name="Line 63"/>
            <p:cNvSpPr>
              <a:spLocks noChangeShapeType="1"/>
            </p:cNvSpPr>
            <p:nvPr/>
          </p:nvSpPr>
          <p:spPr bwMode="auto">
            <a:xfrm flipH="1">
              <a:off x="5568" y="1825"/>
              <a:ext cx="550" cy="0"/>
            </a:xfrm>
            <a:prstGeom prst="line">
              <a:avLst/>
            </a:prstGeom>
            <a:noFill/>
            <a:ln w="38100">
              <a:solidFill>
                <a:srgbClr val="FF3300"/>
              </a:solidFill>
              <a:round/>
              <a:headEnd/>
              <a:tailEnd type="triangle" w="med" len="med"/>
            </a:ln>
          </p:spPr>
          <p:txBody>
            <a:bodyPr anchor="ctr">
              <a:spAutoFit/>
            </a:bodyPr>
            <a:lstStyle/>
            <a:p>
              <a:endParaRPr lang="ja-JP" altLang="en-US"/>
            </a:p>
          </p:txBody>
        </p:sp>
        <p:sp>
          <p:nvSpPr>
            <p:cNvPr id="21537" name="Line 64"/>
            <p:cNvSpPr>
              <a:spLocks noChangeShapeType="1"/>
            </p:cNvSpPr>
            <p:nvPr/>
          </p:nvSpPr>
          <p:spPr bwMode="auto">
            <a:xfrm flipH="1">
              <a:off x="5606" y="3333"/>
              <a:ext cx="1950" cy="0"/>
            </a:xfrm>
            <a:prstGeom prst="line">
              <a:avLst/>
            </a:prstGeom>
            <a:noFill/>
            <a:ln w="38100">
              <a:solidFill>
                <a:srgbClr val="FF3300"/>
              </a:solidFill>
              <a:round/>
              <a:headEnd/>
              <a:tailEnd type="triangle" w="med" len="med"/>
            </a:ln>
          </p:spPr>
          <p:txBody>
            <a:bodyPr anchor="ctr">
              <a:spAutoFit/>
            </a:bodyPr>
            <a:lstStyle/>
            <a:p>
              <a:endParaRPr lang="ja-JP" altLang="en-US"/>
            </a:p>
          </p:txBody>
        </p:sp>
        <p:sp>
          <p:nvSpPr>
            <p:cNvPr id="21538" name="Line 65"/>
            <p:cNvSpPr>
              <a:spLocks noChangeShapeType="1"/>
            </p:cNvSpPr>
            <p:nvPr/>
          </p:nvSpPr>
          <p:spPr bwMode="auto">
            <a:xfrm flipV="1">
              <a:off x="7546" y="3152"/>
              <a:ext cx="0" cy="181"/>
            </a:xfrm>
            <a:prstGeom prst="line">
              <a:avLst/>
            </a:prstGeom>
            <a:noFill/>
            <a:ln w="38100">
              <a:solidFill>
                <a:srgbClr val="FF3300"/>
              </a:solidFill>
              <a:round/>
              <a:headEnd/>
              <a:tailEnd/>
            </a:ln>
          </p:spPr>
          <p:txBody>
            <a:bodyPr wrap="none" anchor="ctr">
              <a:spAutoFit/>
            </a:bodyPr>
            <a:lstStyle/>
            <a:p>
              <a:endParaRPr lang="ja-JP" altLang="en-US"/>
            </a:p>
          </p:txBody>
        </p:sp>
        <p:sp>
          <p:nvSpPr>
            <p:cNvPr id="21539" name="AutoShape 68"/>
            <p:cNvSpPr>
              <a:spLocks noChangeArrowheads="1"/>
            </p:cNvSpPr>
            <p:nvPr/>
          </p:nvSpPr>
          <p:spPr bwMode="auto">
            <a:xfrm>
              <a:off x="6362" y="3265"/>
              <a:ext cx="182" cy="256"/>
            </a:xfrm>
            <a:prstGeom prst="flowChartExtract">
              <a:avLst/>
            </a:prstGeom>
            <a:solidFill>
              <a:srgbClr val="FFCC99"/>
            </a:solidFill>
            <a:ln w="9525" algn="ctr">
              <a:solidFill>
                <a:schemeClr val="tx1"/>
              </a:solidFill>
              <a:miter lim="800000"/>
              <a:headEnd/>
              <a:tailEnd/>
            </a:ln>
          </p:spPr>
          <p:txBody>
            <a:bodyPr anchor="ctr">
              <a:spAutoFit/>
            </a:bodyPr>
            <a:lstStyle/>
            <a:p>
              <a:endParaRPr lang="ja-JP" altLang="en-US"/>
            </a:p>
          </p:txBody>
        </p:sp>
        <p:sp>
          <p:nvSpPr>
            <p:cNvPr id="21540" name="AutoShape 69"/>
            <p:cNvSpPr>
              <a:spLocks noChangeArrowheads="1"/>
            </p:cNvSpPr>
            <p:nvPr/>
          </p:nvSpPr>
          <p:spPr bwMode="auto">
            <a:xfrm>
              <a:off x="7609" y="3265"/>
              <a:ext cx="182" cy="256"/>
            </a:xfrm>
            <a:prstGeom prst="flowChartExtract">
              <a:avLst/>
            </a:prstGeom>
            <a:solidFill>
              <a:srgbClr val="FFCC99"/>
            </a:solidFill>
            <a:ln w="9525" algn="ctr">
              <a:solidFill>
                <a:schemeClr val="tx1"/>
              </a:solidFill>
              <a:miter lim="800000"/>
              <a:headEnd/>
              <a:tailEnd/>
            </a:ln>
          </p:spPr>
          <p:txBody>
            <a:bodyPr anchor="ctr">
              <a:spAutoFit/>
            </a:bodyPr>
            <a:lstStyle/>
            <a:p>
              <a:endParaRPr lang="ja-JP" altLang="en-US"/>
            </a:p>
          </p:txBody>
        </p:sp>
        <p:sp>
          <p:nvSpPr>
            <p:cNvPr id="21541" name="AutoShape 70"/>
            <p:cNvSpPr>
              <a:spLocks noChangeArrowheads="1"/>
            </p:cNvSpPr>
            <p:nvPr/>
          </p:nvSpPr>
          <p:spPr bwMode="auto">
            <a:xfrm>
              <a:off x="5659" y="3425"/>
              <a:ext cx="2450" cy="182"/>
            </a:xfrm>
            <a:prstGeom prst="wedgeRoundRectCallout">
              <a:avLst>
                <a:gd name="adj1" fmla="val -17593"/>
                <a:gd name="adj2" fmla="val -47255"/>
                <a:gd name="adj3" fmla="val 16667"/>
              </a:avLst>
            </a:prstGeom>
            <a:solidFill>
              <a:srgbClr val="FFCC99"/>
            </a:solidFill>
            <a:ln w="9525" algn="ctr">
              <a:noFill/>
              <a:miter lim="800000"/>
              <a:headEnd/>
              <a:tailEnd/>
            </a:ln>
          </p:spPr>
          <p:txBody>
            <a:bodyPr anchor="ctr"/>
            <a:lstStyle/>
            <a:p>
              <a:r>
                <a:rPr lang="ja-JP" altLang="en-US" sz="2000">
                  <a:latin typeface="Arial" charset="0"/>
                  <a:ea typeface="ＭＳ Ｐゴシック" charset="-128"/>
                </a:rPr>
                <a:t>メトリクス計測対象となるメソッド</a:t>
              </a:r>
            </a:p>
          </p:txBody>
        </p:sp>
      </p:grpSp>
      <p:sp>
        <p:nvSpPr>
          <p:cNvPr id="21516" name="AutoShape 41"/>
          <p:cNvSpPr>
            <a:spLocks noChangeArrowheads="1"/>
          </p:cNvSpPr>
          <p:nvPr/>
        </p:nvSpPr>
        <p:spPr bwMode="auto">
          <a:xfrm>
            <a:off x="3492500" y="3717925"/>
            <a:ext cx="792163" cy="287338"/>
          </a:xfrm>
          <a:prstGeom prst="wedgeRectCallout">
            <a:avLst>
              <a:gd name="adj1" fmla="val -56815"/>
              <a:gd name="adj2" fmla="val -103593"/>
            </a:avLst>
          </a:prstGeom>
          <a:solidFill>
            <a:srgbClr val="FFE8D1"/>
          </a:solidFill>
          <a:ln w="9525" algn="ctr">
            <a:solidFill>
              <a:schemeClr val="tx1"/>
            </a:solidFill>
            <a:miter lim="800000"/>
            <a:headEnd/>
            <a:tailEnd/>
          </a:ln>
        </p:spPr>
        <p:txBody>
          <a:bodyPr anchor="ctr"/>
          <a:lstStyle/>
          <a:p>
            <a:r>
              <a:rPr lang="en-US" altLang="ja-JP" sz="1600" b="1">
                <a:solidFill>
                  <a:srgbClr val="FF3300"/>
                </a:solidFill>
                <a:latin typeface="Arial" charset="0"/>
              </a:rPr>
              <a:t>String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スライド番号プレースホルダ 5"/>
          <p:cNvSpPr txBox="1">
            <a:spLocks noGrp="1"/>
          </p:cNvSpPr>
          <p:nvPr/>
        </p:nvSpPr>
        <p:spPr bwMode="auto">
          <a:xfrm>
            <a:off x="8459788" y="6584950"/>
            <a:ext cx="550862" cy="273050"/>
          </a:xfrm>
          <a:prstGeom prst="rect">
            <a:avLst/>
          </a:prstGeom>
          <a:noFill/>
          <a:ln>
            <a:miter lim="800000"/>
            <a:headEnd/>
            <a:tailEnd/>
          </a:ln>
        </p:spPr>
        <p:txBody>
          <a:bodyPr/>
          <a:lstStyle/>
          <a:p>
            <a:pPr algn="r">
              <a:defRPr/>
            </a:pPr>
            <a:fld id="{F05C7ACC-3919-42B6-8985-1C44C08ED56E}" type="slidenum">
              <a:rPr lang="en-US" altLang="ja-JP">
                <a:latin typeface="+mn-lt"/>
                <a:ea typeface="+mn-ea"/>
              </a:rPr>
              <a:pPr algn="r">
                <a:defRPr/>
              </a:pPr>
              <a:t>13</a:t>
            </a:fld>
            <a:endParaRPr lang="en-US" altLang="ja-JP">
              <a:latin typeface="+mn-lt"/>
              <a:ea typeface="+mn-ea"/>
            </a:endParaRPr>
          </a:p>
        </p:txBody>
      </p:sp>
      <p:sp>
        <p:nvSpPr>
          <p:cNvPr id="1028" name="Text Box 5"/>
          <p:cNvSpPr txBox="1">
            <a:spLocks noChangeArrowheads="1"/>
          </p:cNvSpPr>
          <p:nvPr/>
        </p:nvSpPr>
        <p:spPr bwMode="auto">
          <a:xfrm>
            <a:off x="5435600" y="5373688"/>
            <a:ext cx="936625" cy="457200"/>
          </a:xfrm>
          <a:prstGeom prst="rect">
            <a:avLst/>
          </a:prstGeom>
          <a:noFill/>
          <a:ln w="9525">
            <a:noFill/>
            <a:miter lim="800000"/>
            <a:headEnd/>
            <a:tailEnd/>
          </a:ln>
        </p:spPr>
        <p:txBody>
          <a:bodyPr>
            <a:spAutoFit/>
          </a:bodyPr>
          <a:lstStyle/>
          <a:p>
            <a:pPr algn="l">
              <a:spcBef>
                <a:spcPct val="50000"/>
              </a:spcBef>
            </a:pPr>
            <a:r>
              <a:rPr lang="en-US" altLang="ja-JP" sz="2400" i="1">
                <a:latin typeface="Arial" charset="0"/>
                <a:ea typeface="ＭＳ Ｐゴシック" charset="-128"/>
              </a:rPr>
              <a:t>Sim</a:t>
            </a:r>
            <a:r>
              <a:rPr lang="en-US" altLang="ja-JP" sz="1800" baseline="-25000">
                <a:latin typeface="Arial" charset="0"/>
                <a:ea typeface="ＭＳ Ｐゴシック" charset="-128"/>
              </a:rPr>
              <a:t>T</a:t>
            </a:r>
            <a:r>
              <a:rPr lang="en-US" altLang="ja-JP" sz="1800">
                <a:latin typeface="Arial" charset="0"/>
                <a:ea typeface="ＭＳ Ｐゴシック" charset="-128"/>
              </a:rPr>
              <a:t> </a:t>
            </a:r>
          </a:p>
        </p:txBody>
      </p:sp>
      <p:sp>
        <p:nvSpPr>
          <p:cNvPr id="1029" name="Text Box 6"/>
          <p:cNvSpPr txBox="1">
            <a:spLocks noChangeArrowheads="1"/>
          </p:cNvSpPr>
          <p:nvPr/>
        </p:nvSpPr>
        <p:spPr bwMode="auto">
          <a:xfrm>
            <a:off x="7250113" y="5416550"/>
            <a:ext cx="490537" cy="457200"/>
          </a:xfrm>
          <a:prstGeom prst="rect">
            <a:avLst/>
          </a:prstGeom>
          <a:noFill/>
          <a:ln w="9525">
            <a:noFill/>
            <a:miter lim="800000"/>
            <a:headEnd/>
            <a:tailEnd/>
          </a:ln>
        </p:spPr>
        <p:txBody>
          <a:bodyPr>
            <a:spAutoFit/>
          </a:bodyPr>
          <a:lstStyle/>
          <a:p>
            <a:pPr algn="l">
              <a:spcBef>
                <a:spcPct val="50000"/>
              </a:spcBef>
            </a:pPr>
            <a:r>
              <a:rPr lang="en-US" altLang="ja-JP" sz="2400">
                <a:latin typeface="Arial" charset="0"/>
                <a:ea typeface="ＭＳ Ｐゴシック" charset="-128"/>
              </a:rPr>
              <a:t>=</a:t>
            </a:r>
          </a:p>
        </p:txBody>
      </p:sp>
      <p:sp>
        <p:nvSpPr>
          <p:cNvPr id="1030" name="Rectangle 8"/>
          <p:cNvSpPr>
            <a:spLocks noGrp="1" noChangeArrowheads="1"/>
          </p:cNvSpPr>
          <p:nvPr>
            <p:ph type="title" idx="4294967295"/>
          </p:nvPr>
        </p:nvSpPr>
        <p:spPr/>
        <p:txBody>
          <a:bodyPr/>
          <a:lstStyle/>
          <a:p>
            <a:pPr eaLnBrk="1" hangingPunct="1"/>
            <a:r>
              <a:rPr lang="ja-JP" altLang="en-US" smtClean="0"/>
              <a:t>型名類似度</a:t>
            </a:r>
            <a:r>
              <a:rPr lang="en-US" altLang="ja-JP" i="1" smtClean="0"/>
              <a:t>Sim</a:t>
            </a:r>
            <a:r>
              <a:rPr lang="en-US" altLang="ja-JP" baseline="-25000" smtClean="0"/>
              <a:t>T					2/2</a:t>
            </a:r>
          </a:p>
        </p:txBody>
      </p:sp>
      <p:sp>
        <p:nvSpPr>
          <p:cNvPr id="1031" name="AutoShape 9"/>
          <p:cNvSpPr>
            <a:spLocks noChangeArrowheads="1"/>
          </p:cNvSpPr>
          <p:nvPr/>
        </p:nvSpPr>
        <p:spPr bwMode="auto">
          <a:xfrm>
            <a:off x="5364163" y="4581525"/>
            <a:ext cx="2879725" cy="1943100"/>
          </a:xfrm>
          <a:prstGeom prst="flowChartAlternateProcess">
            <a:avLst/>
          </a:prstGeom>
          <a:noFill/>
          <a:ln w="9525" algn="ctr">
            <a:solidFill>
              <a:schemeClr val="tx1"/>
            </a:solidFill>
            <a:miter lim="800000"/>
            <a:headEnd/>
            <a:tailEnd/>
          </a:ln>
        </p:spPr>
        <p:txBody>
          <a:bodyPr anchor="ctr">
            <a:spAutoFit/>
          </a:bodyPr>
          <a:lstStyle/>
          <a:p>
            <a:endParaRPr lang="ja-JP" altLang="en-US"/>
          </a:p>
        </p:txBody>
      </p:sp>
      <p:sp>
        <p:nvSpPr>
          <p:cNvPr id="1032" name="AutoShape 11"/>
          <p:cNvSpPr>
            <a:spLocks noChangeArrowheads="1"/>
          </p:cNvSpPr>
          <p:nvPr/>
        </p:nvSpPr>
        <p:spPr bwMode="auto">
          <a:xfrm>
            <a:off x="107950" y="2755900"/>
            <a:ext cx="4679950" cy="1681163"/>
          </a:xfrm>
          <a:prstGeom prst="foldedCorner">
            <a:avLst>
              <a:gd name="adj" fmla="val 12500"/>
            </a:avLst>
          </a:prstGeom>
          <a:noFill/>
          <a:ln w="19050">
            <a:solidFill>
              <a:schemeClr val="tx1"/>
            </a:solidFill>
            <a:round/>
            <a:headEnd/>
            <a:tailEnd/>
          </a:ln>
        </p:spPr>
        <p:txBody>
          <a:bodyPr wrap="none" anchor="ctr"/>
          <a:lstStyle/>
          <a:p>
            <a:pPr algn="l"/>
            <a:endParaRPr lang="en-US" altLang="ja-JP" sz="1600">
              <a:latin typeface="Consolas" pitchFamily="49" charset="0"/>
              <a:ea typeface="メイリオ" pitchFamily="50" charset="-128"/>
            </a:endParaRPr>
          </a:p>
          <a:p>
            <a:pPr algn="l"/>
            <a:r>
              <a:rPr lang="en-US" altLang="ja-JP" sz="1800">
                <a:latin typeface="Consolas" pitchFamily="49" charset="0"/>
                <a:ea typeface="メイリオ" pitchFamily="50" charset="-128"/>
              </a:rPr>
              <a:t>protected Scanner newScanner() {</a:t>
            </a:r>
          </a:p>
          <a:p>
            <a:pPr algn="l"/>
            <a:r>
              <a:rPr lang="en-US" altLang="ja-JP" sz="1800">
                <a:latin typeface="Consolas" pitchFamily="49" charset="0"/>
                <a:ea typeface="メイリオ" pitchFamily="50" charset="-128"/>
              </a:rPr>
              <a:t>  </a:t>
            </a:r>
            <a:r>
              <a:rPr lang="en-US" altLang="ja-JP" sz="1800" b="1">
                <a:solidFill>
                  <a:srgbClr val="FF3300"/>
                </a:solidFill>
                <a:latin typeface="Consolas" pitchFamily="49" charset="0"/>
                <a:ea typeface="メイリオ" pitchFamily="50" charset="-128"/>
              </a:rPr>
              <a:t>ZipScanner</a:t>
            </a:r>
            <a:r>
              <a:rPr lang="en-US" altLang="ja-JP" sz="1800">
                <a:latin typeface="Consolas" pitchFamily="49" charset="0"/>
                <a:ea typeface="メイリオ" pitchFamily="50" charset="-128"/>
              </a:rPr>
              <a:t> zs = new ZipScanner();</a:t>
            </a:r>
          </a:p>
          <a:p>
            <a:pPr algn="l"/>
            <a:r>
              <a:rPr lang="en-US" altLang="ja-JP" sz="1600">
                <a:latin typeface="Consolas" pitchFamily="49" charset="0"/>
              </a:rPr>
              <a:t>  </a:t>
            </a:r>
            <a:r>
              <a:rPr lang="en-US" altLang="ja-JP" sz="1800">
                <a:latin typeface="Consolas" pitchFamily="49" charset="0"/>
              </a:rPr>
              <a:t>zs.setEncoding(encoding);</a:t>
            </a:r>
            <a:endParaRPr lang="en-US" altLang="ja-JP" sz="3200">
              <a:latin typeface="Consolas" pitchFamily="49" charset="0"/>
              <a:ea typeface="メイリオ" pitchFamily="50" charset="-128"/>
            </a:endParaRPr>
          </a:p>
          <a:p>
            <a:pPr algn="l"/>
            <a:r>
              <a:rPr lang="en-US" altLang="ja-JP" sz="1800">
                <a:latin typeface="Consolas" pitchFamily="49" charset="0"/>
                <a:ea typeface="メイリオ" pitchFamily="50" charset="-128"/>
              </a:rPr>
              <a:t>  defaultEncoding = false;</a:t>
            </a:r>
          </a:p>
          <a:p>
            <a:pPr algn="l"/>
            <a:r>
              <a:rPr lang="en-US" altLang="ja-JP" sz="1800">
                <a:latin typeface="Consolas" pitchFamily="49" charset="0"/>
                <a:ea typeface="メイリオ" pitchFamily="50" charset="-128"/>
              </a:rPr>
              <a:t>  return zs;</a:t>
            </a:r>
          </a:p>
          <a:p>
            <a:pPr algn="l"/>
            <a:r>
              <a:rPr lang="en-US" altLang="ja-JP" sz="1800">
                <a:latin typeface="Consolas" pitchFamily="49" charset="0"/>
                <a:ea typeface="メイリオ" pitchFamily="50" charset="-128"/>
              </a:rPr>
              <a:t> }</a:t>
            </a:r>
          </a:p>
        </p:txBody>
      </p:sp>
      <p:sp>
        <p:nvSpPr>
          <p:cNvPr id="1033" name="AutoShape 12"/>
          <p:cNvSpPr>
            <a:spLocks noChangeArrowheads="1"/>
          </p:cNvSpPr>
          <p:nvPr/>
        </p:nvSpPr>
        <p:spPr bwMode="auto">
          <a:xfrm>
            <a:off x="34925" y="2454275"/>
            <a:ext cx="4311650" cy="398463"/>
          </a:xfrm>
          <a:prstGeom prst="flowChartAlternateProcess">
            <a:avLst/>
          </a:prstGeom>
          <a:solidFill>
            <a:srgbClr val="C5E2FF"/>
          </a:solidFill>
          <a:ln w="9525" algn="ctr">
            <a:solidFill>
              <a:schemeClr val="tx1"/>
            </a:solidFill>
            <a:miter lim="800000"/>
            <a:headEnd/>
            <a:tailEnd/>
          </a:ln>
        </p:spPr>
        <p:txBody>
          <a:bodyPr anchor="ctr">
            <a:spAutoFit/>
          </a:bodyPr>
          <a:lstStyle/>
          <a:p>
            <a:r>
              <a:rPr lang="en-US" altLang="ja-JP" sz="1800">
                <a:latin typeface="Arial" charset="0"/>
              </a:rPr>
              <a:t>Scanner1</a:t>
            </a:r>
            <a:r>
              <a:rPr lang="ja-JP" altLang="en-US" sz="1800">
                <a:latin typeface="Arial" charset="0"/>
              </a:rPr>
              <a:t>クラスの</a:t>
            </a:r>
            <a:r>
              <a:rPr lang="en-US" altLang="ja-JP" sz="1800">
                <a:latin typeface="Arial" charset="0"/>
              </a:rPr>
              <a:t>newScanner</a:t>
            </a:r>
            <a:r>
              <a:rPr lang="ja-JP" altLang="en-US" sz="1800">
                <a:latin typeface="Arial" charset="0"/>
              </a:rPr>
              <a:t>メソッド</a:t>
            </a:r>
          </a:p>
        </p:txBody>
      </p:sp>
      <p:sp>
        <p:nvSpPr>
          <p:cNvPr id="1034" name="AutoShape 13"/>
          <p:cNvSpPr>
            <a:spLocks noChangeArrowheads="1"/>
          </p:cNvSpPr>
          <p:nvPr/>
        </p:nvSpPr>
        <p:spPr bwMode="auto">
          <a:xfrm>
            <a:off x="98425" y="4960938"/>
            <a:ext cx="4760913" cy="1357312"/>
          </a:xfrm>
          <a:prstGeom prst="foldedCorner">
            <a:avLst>
              <a:gd name="adj" fmla="val 12500"/>
            </a:avLst>
          </a:prstGeom>
          <a:noFill/>
          <a:ln w="19050">
            <a:solidFill>
              <a:schemeClr val="tx1"/>
            </a:solidFill>
            <a:round/>
            <a:headEnd/>
            <a:tailEnd/>
          </a:ln>
        </p:spPr>
        <p:txBody>
          <a:bodyPr wrap="none" anchor="ctr"/>
          <a:lstStyle/>
          <a:p>
            <a:pPr algn="l"/>
            <a:r>
              <a:rPr lang="en-US" altLang="ja-JP" sz="1600">
                <a:latin typeface="Consolas" pitchFamily="49" charset="0"/>
                <a:ea typeface="ＭＳ Ｐゴシック" charset="-128"/>
              </a:rPr>
              <a:t>protected Scanner newScanner() {</a:t>
            </a:r>
          </a:p>
          <a:p>
            <a:pPr algn="l"/>
            <a:r>
              <a:rPr lang="en-US" altLang="ja-JP" sz="1600">
                <a:latin typeface="Consolas" pitchFamily="49" charset="0"/>
                <a:ea typeface="ＭＳ Ｐゴシック" charset="-128"/>
              </a:rPr>
              <a:t>  </a:t>
            </a:r>
            <a:r>
              <a:rPr lang="en-US" altLang="ja-JP" sz="1600" b="1">
                <a:solidFill>
                  <a:srgbClr val="FF3300"/>
                </a:solidFill>
                <a:latin typeface="Consolas" pitchFamily="49" charset="0"/>
                <a:ea typeface="ＭＳ Ｐゴシック" charset="-128"/>
              </a:rPr>
              <a:t>TarScanner</a:t>
            </a:r>
            <a:r>
              <a:rPr lang="en-US" altLang="ja-JP" sz="1600">
                <a:latin typeface="Consolas" pitchFamily="49" charset="0"/>
                <a:ea typeface="ＭＳ Ｐゴシック" charset="-128"/>
              </a:rPr>
              <a:t> zs = new TarScanner();</a:t>
            </a:r>
          </a:p>
          <a:p>
            <a:pPr algn="l"/>
            <a:r>
              <a:rPr lang="en-US" altLang="ja-JP" sz="1600">
                <a:latin typeface="Consolas" pitchFamily="49" charset="0"/>
                <a:ea typeface="ＭＳ Ｐゴシック" charset="-128"/>
              </a:rPr>
              <a:t>  defaultEncoding = false;</a:t>
            </a:r>
          </a:p>
          <a:p>
            <a:pPr algn="l"/>
            <a:r>
              <a:rPr lang="en-US" altLang="ja-JP" sz="1600">
                <a:latin typeface="Consolas" pitchFamily="49" charset="0"/>
                <a:ea typeface="ＭＳ Ｐゴシック" charset="-128"/>
              </a:rPr>
              <a:t>  return zs;</a:t>
            </a:r>
          </a:p>
          <a:p>
            <a:pPr algn="l"/>
            <a:r>
              <a:rPr lang="en-US" altLang="ja-JP" sz="1600">
                <a:latin typeface="Consolas" pitchFamily="49" charset="0"/>
                <a:ea typeface="ＭＳ Ｐゴシック" charset="-128"/>
              </a:rPr>
              <a:t>}</a:t>
            </a:r>
          </a:p>
        </p:txBody>
      </p:sp>
      <p:sp>
        <p:nvSpPr>
          <p:cNvPr id="1035" name="AutoShape 14"/>
          <p:cNvSpPr>
            <a:spLocks noChangeArrowheads="1"/>
          </p:cNvSpPr>
          <p:nvPr/>
        </p:nvSpPr>
        <p:spPr bwMode="auto">
          <a:xfrm>
            <a:off x="26988" y="4573588"/>
            <a:ext cx="4602162" cy="406400"/>
          </a:xfrm>
          <a:prstGeom prst="roundRect">
            <a:avLst>
              <a:gd name="adj" fmla="val 16667"/>
            </a:avLst>
          </a:prstGeom>
          <a:solidFill>
            <a:srgbClr val="C5E2FF"/>
          </a:solidFill>
          <a:ln w="9525" algn="ctr">
            <a:solidFill>
              <a:schemeClr val="tx1"/>
            </a:solidFill>
            <a:round/>
            <a:headEnd/>
            <a:tailEnd/>
          </a:ln>
        </p:spPr>
        <p:txBody>
          <a:bodyPr anchor="ctr">
            <a:spAutoFit/>
          </a:bodyPr>
          <a:lstStyle/>
          <a:p>
            <a:r>
              <a:rPr lang="en-US" altLang="ja-JP" sz="1800">
                <a:latin typeface="Arial" charset="0"/>
              </a:rPr>
              <a:t>Scanner2</a:t>
            </a:r>
            <a:r>
              <a:rPr lang="ja-JP" altLang="en-US" sz="1800">
                <a:latin typeface="Arial" charset="0"/>
              </a:rPr>
              <a:t>クラスの</a:t>
            </a:r>
            <a:r>
              <a:rPr lang="en-US" altLang="ja-JP" sz="1800">
                <a:latin typeface="Arial" charset="0"/>
              </a:rPr>
              <a:t>newScanner</a:t>
            </a:r>
            <a:r>
              <a:rPr lang="ja-JP" altLang="en-US" sz="1800">
                <a:latin typeface="Arial" charset="0"/>
              </a:rPr>
              <a:t>メソッド</a:t>
            </a:r>
          </a:p>
        </p:txBody>
      </p:sp>
      <p:sp>
        <p:nvSpPr>
          <p:cNvPr id="1036" name="Text Box 15"/>
          <p:cNvSpPr txBox="1">
            <a:spLocks noChangeArrowheads="1"/>
          </p:cNvSpPr>
          <p:nvPr/>
        </p:nvSpPr>
        <p:spPr bwMode="auto">
          <a:xfrm>
            <a:off x="6180138" y="5421313"/>
            <a:ext cx="490537" cy="457200"/>
          </a:xfrm>
          <a:prstGeom prst="rect">
            <a:avLst/>
          </a:prstGeom>
          <a:noFill/>
          <a:ln w="9525">
            <a:noFill/>
            <a:miter lim="800000"/>
            <a:headEnd/>
            <a:tailEnd/>
          </a:ln>
        </p:spPr>
        <p:txBody>
          <a:bodyPr>
            <a:spAutoFit/>
          </a:bodyPr>
          <a:lstStyle/>
          <a:p>
            <a:pPr algn="l">
              <a:spcBef>
                <a:spcPct val="50000"/>
              </a:spcBef>
            </a:pPr>
            <a:r>
              <a:rPr lang="en-US" altLang="ja-JP" sz="2400">
                <a:latin typeface="Arial" charset="0"/>
                <a:ea typeface="ＭＳ Ｐゴシック" charset="-128"/>
              </a:rPr>
              <a:t>=</a:t>
            </a:r>
          </a:p>
        </p:txBody>
      </p:sp>
      <p:sp>
        <p:nvSpPr>
          <p:cNvPr id="1037" name="Text Box 16"/>
          <p:cNvSpPr txBox="1">
            <a:spLocks noChangeArrowheads="1"/>
          </p:cNvSpPr>
          <p:nvPr/>
        </p:nvSpPr>
        <p:spPr bwMode="auto">
          <a:xfrm>
            <a:off x="7508875" y="5402263"/>
            <a:ext cx="879475" cy="457200"/>
          </a:xfrm>
          <a:prstGeom prst="rect">
            <a:avLst/>
          </a:prstGeom>
          <a:noFill/>
          <a:ln w="9525">
            <a:noFill/>
            <a:miter lim="800000"/>
            <a:headEnd/>
            <a:tailEnd/>
          </a:ln>
        </p:spPr>
        <p:txBody>
          <a:bodyPr>
            <a:spAutoFit/>
          </a:bodyPr>
          <a:lstStyle/>
          <a:p>
            <a:pPr algn="l">
              <a:spcBef>
                <a:spcPct val="50000"/>
              </a:spcBef>
            </a:pPr>
            <a:r>
              <a:rPr lang="en-US" altLang="ja-JP" sz="2400">
                <a:latin typeface="Arial" charset="0"/>
                <a:ea typeface="ＭＳ Ｐゴシック" charset="-128"/>
              </a:rPr>
              <a:t>0.25</a:t>
            </a:r>
          </a:p>
        </p:txBody>
      </p:sp>
      <p:sp>
        <p:nvSpPr>
          <p:cNvPr id="1038" name="Rectangle 35"/>
          <p:cNvSpPr>
            <a:spLocks noChangeArrowheads="1"/>
          </p:cNvSpPr>
          <p:nvPr/>
        </p:nvSpPr>
        <p:spPr bwMode="auto">
          <a:xfrm>
            <a:off x="-17463" y="1382713"/>
            <a:ext cx="8261351" cy="822325"/>
          </a:xfrm>
          <a:prstGeom prst="rect">
            <a:avLst/>
          </a:prstGeom>
          <a:noFill/>
          <a:ln w="19050" algn="ctr">
            <a:noFill/>
            <a:miter lim="800000"/>
            <a:headEnd/>
            <a:tailEnd/>
          </a:ln>
        </p:spPr>
        <p:txBody>
          <a:bodyPr>
            <a:spAutoFit/>
          </a:bodyPr>
          <a:lstStyle/>
          <a:p>
            <a:pPr lvl="1" algn="l">
              <a:spcBef>
                <a:spcPct val="20000"/>
              </a:spcBef>
            </a:pPr>
            <a:r>
              <a:rPr lang="ja-JP" altLang="en-US" sz="2400"/>
              <a:t>メソッド内の一時変数・参照変数の型名と呼び出されるメソッドの引数・戻り値の型名の一致割合</a:t>
            </a:r>
          </a:p>
        </p:txBody>
      </p:sp>
      <p:sp>
        <p:nvSpPr>
          <p:cNvPr id="1039" name="Text Box 37"/>
          <p:cNvSpPr txBox="1">
            <a:spLocks noChangeArrowheads="1"/>
          </p:cNvSpPr>
          <p:nvPr/>
        </p:nvSpPr>
        <p:spPr bwMode="auto">
          <a:xfrm>
            <a:off x="4967288" y="3405188"/>
            <a:ext cx="4284662" cy="457200"/>
          </a:xfrm>
          <a:prstGeom prst="rect">
            <a:avLst/>
          </a:prstGeom>
          <a:noFill/>
          <a:ln w="9525">
            <a:noFill/>
            <a:miter lim="800000"/>
            <a:headEnd/>
            <a:tailEnd/>
          </a:ln>
        </p:spPr>
        <p:txBody>
          <a:bodyPr>
            <a:spAutoFit/>
          </a:bodyPr>
          <a:lstStyle/>
          <a:p>
            <a:pPr algn="l">
              <a:spcBef>
                <a:spcPct val="50000"/>
              </a:spcBef>
            </a:pPr>
            <a:r>
              <a:rPr lang="en-US" altLang="ja-JP" sz="2400">
                <a:latin typeface="Arial" charset="0"/>
                <a:ea typeface="ＭＳ Ｐゴシック" charset="-128"/>
              </a:rPr>
              <a:t>T</a:t>
            </a:r>
            <a:r>
              <a:rPr lang="en-US" altLang="ja-JP" sz="2400" baseline="-25000">
                <a:latin typeface="Arial" charset="0"/>
                <a:ea typeface="ＭＳ Ｐゴシック" charset="-128"/>
              </a:rPr>
              <a:t>1 </a:t>
            </a:r>
            <a:r>
              <a:rPr lang="en-US" altLang="ja-JP" sz="2400">
                <a:latin typeface="Arial" charset="0"/>
                <a:ea typeface="ＭＳ Ｐゴシック" charset="-128"/>
              </a:rPr>
              <a:t>= </a:t>
            </a:r>
            <a:r>
              <a:rPr lang="en-US" altLang="ja-JP" sz="2000">
                <a:latin typeface="Arial" charset="0"/>
                <a:ea typeface="ＭＳ Ｐゴシック" charset="-128"/>
              </a:rPr>
              <a:t>{</a:t>
            </a:r>
            <a:r>
              <a:rPr lang="en-US" altLang="ja-JP" sz="2000" b="1">
                <a:solidFill>
                  <a:srgbClr val="0000FF"/>
                </a:solidFill>
                <a:latin typeface="Arial" charset="0"/>
                <a:ea typeface="ＭＳ Ｐゴシック" charset="-128"/>
              </a:rPr>
              <a:t>boolean</a:t>
            </a:r>
            <a:r>
              <a:rPr lang="en-US" altLang="ja-JP" sz="2000">
                <a:latin typeface="Arial" charset="0"/>
                <a:ea typeface="ＭＳ Ｐゴシック" charset="-128"/>
              </a:rPr>
              <a:t>, String, ZipScanner}</a:t>
            </a:r>
          </a:p>
        </p:txBody>
      </p:sp>
      <p:sp>
        <p:nvSpPr>
          <p:cNvPr id="1040" name="Text Box 38"/>
          <p:cNvSpPr txBox="1">
            <a:spLocks noChangeArrowheads="1"/>
          </p:cNvSpPr>
          <p:nvPr/>
        </p:nvSpPr>
        <p:spPr bwMode="auto">
          <a:xfrm>
            <a:off x="4967288" y="3908425"/>
            <a:ext cx="4032250" cy="457200"/>
          </a:xfrm>
          <a:prstGeom prst="rect">
            <a:avLst/>
          </a:prstGeom>
          <a:noFill/>
          <a:ln w="9525">
            <a:noFill/>
            <a:miter lim="800000"/>
            <a:headEnd/>
            <a:tailEnd/>
          </a:ln>
        </p:spPr>
        <p:txBody>
          <a:bodyPr>
            <a:spAutoFit/>
          </a:bodyPr>
          <a:lstStyle/>
          <a:p>
            <a:pPr algn="l">
              <a:spcBef>
                <a:spcPct val="50000"/>
              </a:spcBef>
            </a:pPr>
            <a:r>
              <a:rPr lang="en-US" altLang="ja-JP" sz="2400">
                <a:latin typeface="Arial" charset="0"/>
                <a:ea typeface="ＭＳ Ｐゴシック" charset="-128"/>
              </a:rPr>
              <a:t>T</a:t>
            </a:r>
            <a:r>
              <a:rPr lang="en-US" altLang="ja-JP" sz="2400" baseline="-25000">
                <a:latin typeface="Arial" charset="0"/>
                <a:ea typeface="ＭＳ Ｐゴシック" charset="-128"/>
              </a:rPr>
              <a:t>2 </a:t>
            </a:r>
            <a:r>
              <a:rPr lang="en-US" altLang="ja-JP" sz="2400">
                <a:latin typeface="Arial" charset="0"/>
                <a:ea typeface="ＭＳ Ｐゴシック" charset="-128"/>
              </a:rPr>
              <a:t>= </a:t>
            </a:r>
            <a:r>
              <a:rPr lang="en-US" altLang="ja-JP" sz="2000">
                <a:latin typeface="Arial" charset="0"/>
                <a:ea typeface="ＭＳ Ｐゴシック" charset="-128"/>
              </a:rPr>
              <a:t>{</a:t>
            </a:r>
            <a:r>
              <a:rPr lang="en-US" altLang="ja-JP" sz="2000" b="1">
                <a:solidFill>
                  <a:srgbClr val="0000FF"/>
                </a:solidFill>
                <a:latin typeface="Arial" charset="0"/>
                <a:ea typeface="ＭＳ Ｐゴシック" charset="-128"/>
              </a:rPr>
              <a:t>boolean</a:t>
            </a:r>
            <a:r>
              <a:rPr lang="en-US" altLang="ja-JP" sz="2000">
                <a:latin typeface="Arial" charset="0"/>
                <a:ea typeface="ＭＳ Ｐゴシック" charset="-128"/>
              </a:rPr>
              <a:t>, TarScanner}</a:t>
            </a:r>
          </a:p>
        </p:txBody>
      </p:sp>
      <p:graphicFrame>
        <p:nvGraphicFramePr>
          <p:cNvPr id="262183" name="Object 39"/>
          <p:cNvGraphicFramePr>
            <a:graphicFrameLocks noChangeAspect="1"/>
          </p:cNvGraphicFramePr>
          <p:nvPr>
            <p:ph idx="4294967295"/>
          </p:nvPr>
        </p:nvGraphicFramePr>
        <p:xfrm>
          <a:off x="6516688" y="4724400"/>
          <a:ext cx="784225" cy="1819275"/>
        </p:xfrm>
        <a:graphic>
          <a:graphicData uri="http://schemas.openxmlformats.org/presentationml/2006/ole">
            <p:oleObj spid="_x0000_s1026" name="数式" r:id="rId4" imgW="393480" imgH="914400" progId="Equation.3">
              <p:embed/>
            </p:oleObj>
          </a:graphicData>
        </a:graphic>
      </p:graphicFrame>
      <p:sp>
        <p:nvSpPr>
          <p:cNvPr id="1041" name="AutoShape 41"/>
          <p:cNvSpPr>
            <a:spLocks noChangeArrowheads="1"/>
          </p:cNvSpPr>
          <p:nvPr/>
        </p:nvSpPr>
        <p:spPr bwMode="auto">
          <a:xfrm>
            <a:off x="2195513" y="4076700"/>
            <a:ext cx="1008062" cy="288925"/>
          </a:xfrm>
          <a:prstGeom prst="wedgeRectCallout">
            <a:avLst>
              <a:gd name="adj1" fmla="val -39921"/>
              <a:gd name="adj2" fmla="val -103296"/>
            </a:avLst>
          </a:prstGeom>
          <a:solidFill>
            <a:srgbClr val="FFE8D1"/>
          </a:solidFill>
          <a:ln w="9525" algn="ctr">
            <a:solidFill>
              <a:schemeClr val="tx1"/>
            </a:solidFill>
            <a:miter lim="800000"/>
            <a:headEnd/>
            <a:tailEnd/>
          </a:ln>
        </p:spPr>
        <p:txBody>
          <a:bodyPr anchor="ctr"/>
          <a:lstStyle/>
          <a:p>
            <a:r>
              <a:rPr lang="en-US" altLang="ja-JP" sz="1600" b="1">
                <a:solidFill>
                  <a:srgbClr val="FF3300"/>
                </a:solidFill>
                <a:latin typeface="Arial" charset="0"/>
              </a:rPr>
              <a:t>boolean</a:t>
            </a:r>
          </a:p>
        </p:txBody>
      </p:sp>
      <p:sp>
        <p:nvSpPr>
          <p:cNvPr id="1042" name="AutoShape 43"/>
          <p:cNvSpPr>
            <a:spLocks noChangeArrowheads="1"/>
          </p:cNvSpPr>
          <p:nvPr/>
        </p:nvSpPr>
        <p:spPr bwMode="auto">
          <a:xfrm>
            <a:off x="1692275" y="5734050"/>
            <a:ext cx="1079500" cy="215900"/>
          </a:xfrm>
          <a:prstGeom prst="wedgeRectCallout">
            <a:avLst>
              <a:gd name="adj1" fmla="val -36616"/>
              <a:gd name="adj2" fmla="val -79412"/>
            </a:avLst>
          </a:prstGeom>
          <a:solidFill>
            <a:srgbClr val="FFE8D1"/>
          </a:solidFill>
          <a:ln w="9525" algn="ctr">
            <a:solidFill>
              <a:schemeClr val="tx1"/>
            </a:solidFill>
            <a:miter lim="800000"/>
            <a:headEnd/>
            <a:tailEnd/>
          </a:ln>
        </p:spPr>
        <p:txBody>
          <a:bodyPr anchor="ctr"/>
          <a:lstStyle/>
          <a:p>
            <a:r>
              <a:rPr lang="en-US" altLang="ja-JP" sz="1600" b="1">
                <a:solidFill>
                  <a:srgbClr val="FF3300"/>
                </a:solidFill>
                <a:latin typeface="Arial" charset="0"/>
              </a:rPr>
              <a:t>boolean</a:t>
            </a:r>
          </a:p>
        </p:txBody>
      </p:sp>
      <p:sp>
        <p:nvSpPr>
          <p:cNvPr id="1043" name="AutoShape 72"/>
          <p:cNvSpPr>
            <a:spLocks noChangeArrowheads="1"/>
          </p:cNvSpPr>
          <p:nvPr/>
        </p:nvSpPr>
        <p:spPr bwMode="auto">
          <a:xfrm>
            <a:off x="4992688" y="4391025"/>
            <a:ext cx="1595437" cy="406400"/>
          </a:xfrm>
          <a:prstGeom prst="roundRect">
            <a:avLst>
              <a:gd name="adj" fmla="val 16667"/>
            </a:avLst>
          </a:prstGeom>
          <a:solidFill>
            <a:srgbClr val="C5E2FF"/>
          </a:solidFill>
          <a:ln w="9525" algn="ctr">
            <a:solidFill>
              <a:schemeClr val="tx1"/>
            </a:solidFill>
            <a:round/>
            <a:headEnd/>
            <a:tailEnd/>
          </a:ln>
        </p:spPr>
        <p:txBody>
          <a:bodyPr wrap="none" anchor="ctr">
            <a:spAutoFit/>
          </a:bodyPr>
          <a:lstStyle/>
          <a:p>
            <a:r>
              <a:rPr lang="ja-JP" altLang="en-US" sz="1800"/>
              <a:t>メトリクス値</a:t>
            </a:r>
          </a:p>
        </p:txBody>
      </p:sp>
      <p:sp>
        <p:nvSpPr>
          <p:cNvPr id="1044" name="AutoShape 41"/>
          <p:cNvSpPr>
            <a:spLocks noChangeArrowheads="1"/>
          </p:cNvSpPr>
          <p:nvPr/>
        </p:nvSpPr>
        <p:spPr bwMode="auto">
          <a:xfrm>
            <a:off x="3492500" y="3717925"/>
            <a:ext cx="792163" cy="287338"/>
          </a:xfrm>
          <a:prstGeom prst="wedgeRectCallout">
            <a:avLst>
              <a:gd name="adj1" fmla="val -56815"/>
              <a:gd name="adj2" fmla="val -103593"/>
            </a:avLst>
          </a:prstGeom>
          <a:solidFill>
            <a:srgbClr val="FFE8D1"/>
          </a:solidFill>
          <a:ln w="9525" algn="ctr">
            <a:solidFill>
              <a:schemeClr val="tx1"/>
            </a:solidFill>
            <a:miter lim="800000"/>
            <a:headEnd/>
            <a:tailEnd/>
          </a:ln>
        </p:spPr>
        <p:txBody>
          <a:bodyPr anchor="ctr"/>
          <a:lstStyle/>
          <a:p>
            <a:r>
              <a:rPr lang="en-US" altLang="ja-JP" sz="1600" b="1">
                <a:solidFill>
                  <a:srgbClr val="FF3300"/>
                </a:solidFill>
                <a:latin typeface="Arial" charset="0"/>
              </a:rPr>
              <a:t>String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スライド番号プレースホルダ 5"/>
          <p:cNvSpPr>
            <a:spLocks noGrp="1"/>
          </p:cNvSpPr>
          <p:nvPr>
            <p:ph type="sldNum" sz="quarter" idx="12"/>
          </p:nvPr>
        </p:nvSpPr>
        <p:spPr/>
        <p:txBody>
          <a:bodyPr/>
          <a:lstStyle/>
          <a:p>
            <a:pPr>
              <a:defRPr/>
            </a:pPr>
            <a:fld id="{101CACB8-7A65-4E4C-8A05-B0AE2D20047B}" type="slidenum">
              <a:rPr lang="en-US" altLang="ja-JP"/>
              <a:pPr>
                <a:defRPr/>
              </a:pPr>
              <a:t>14</a:t>
            </a:fld>
            <a:endParaRPr lang="en-US" altLang="ja-JP"/>
          </a:p>
        </p:txBody>
      </p:sp>
      <p:sp>
        <p:nvSpPr>
          <p:cNvPr id="22531" name="Rectangle 11"/>
          <p:cNvSpPr>
            <a:spLocks noGrp="1" noChangeArrowheads="1"/>
          </p:cNvSpPr>
          <p:nvPr>
            <p:ph type="title"/>
          </p:nvPr>
        </p:nvSpPr>
        <p:spPr/>
        <p:txBody>
          <a:bodyPr/>
          <a:lstStyle/>
          <a:p>
            <a:pPr eaLnBrk="1" hangingPunct="1"/>
            <a:r>
              <a:rPr lang="ja-JP" altLang="en-US" smtClean="0"/>
              <a:t>識別子名類似度</a:t>
            </a:r>
            <a:r>
              <a:rPr lang="en-US" altLang="ja-JP" smtClean="0"/>
              <a:t>Sim</a:t>
            </a:r>
            <a:r>
              <a:rPr lang="en-US" altLang="ja-JP" baseline="-25000" smtClean="0"/>
              <a:t>Ⅰ			1/2</a:t>
            </a:r>
          </a:p>
        </p:txBody>
      </p:sp>
      <p:sp>
        <p:nvSpPr>
          <p:cNvPr id="22532" name="Rectangle 15"/>
          <p:cNvSpPr>
            <a:spLocks noChangeArrowheads="1"/>
          </p:cNvSpPr>
          <p:nvPr/>
        </p:nvSpPr>
        <p:spPr bwMode="auto">
          <a:xfrm>
            <a:off x="34925" y="1382713"/>
            <a:ext cx="9290050" cy="822325"/>
          </a:xfrm>
          <a:prstGeom prst="rect">
            <a:avLst/>
          </a:prstGeom>
          <a:noFill/>
          <a:ln w="19050" algn="ctr">
            <a:noFill/>
            <a:miter lim="800000"/>
            <a:headEnd/>
            <a:tailEnd/>
          </a:ln>
        </p:spPr>
        <p:txBody>
          <a:bodyPr>
            <a:spAutoFit/>
          </a:bodyPr>
          <a:lstStyle/>
          <a:p>
            <a:pPr algn="l"/>
            <a:r>
              <a:rPr lang="ja-JP" altLang="en-US" sz="2400"/>
              <a:t>メソッド内の一時変数・参照変数の識別子名と呼び出されているメソッド名の一致割合</a:t>
            </a:r>
            <a:r>
              <a:rPr lang="en-US" altLang="ja-JP" sz="2400"/>
              <a:t>(</a:t>
            </a:r>
            <a:r>
              <a:rPr lang="ja-JP" altLang="en-US" sz="2400"/>
              <a:t>ただし型名は除く</a:t>
            </a:r>
            <a:r>
              <a:rPr lang="en-US" altLang="ja-JP" sz="2400"/>
              <a:t>)</a:t>
            </a:r>
          </a:p>
        </p:txBody>
      </p:sp>
      <p:sp>
        <p:nvSpPr>
          <p:cNvPr id="22533" name="AutoShape 11"/>
          <p:cNvSpPr>
            <a:spLocks noChangeArrowheads="1"/>
          </p:cNvSpPr>
          <p:nvPr/>
        </p:nvSpPr>
        <p:spPr bwMode="auto">
          <a:xfrm>
            <a:off x="107950" y="2755900"/>
            <a:ext cx="4679950" cy="1681163"/>
          </a:xfrm>
          <a:prstGeom prst="foldedCorner">
            <a:avLst>
              <a:gd name="adj" fmla="val 12500"/>
            </a:avLst>
          </a:prstGeom>
          <a:noFill/>
          <a:ln w="19050">
            <a:solidFill>
              <a:schemeClr val="tx1"/>
            </a:solidFill>
            <a:round/>
            <a:headEnd/>
            <a:tailEnd/>
          </a:ln>
        </p:spPr>
        <p:txBody>
          <a:bodyPr wrap="none" anchor="ctr"/>
          <a:lstStyle/>
          <a:p>
            <a:pPr algn="l"/>
            <a:endParaRPr lang="en-US" altLang="ja-JP" sz="1600">
              <a:latin typeface="Consolas" pitchFamily="49" charset="0"/>
              <a:ea typeface="メイリオ" pitchFamily="50" charset="-128"/>
            </a:endParaRPr>
          </a:p>
          <a:p>
            <a:pPr algn="l"/>
            <a:r>
              <a:rPr lang="en-US" altLang="ja-JP" sz="1800">
                <a:latin typeface="Consolas" pitchFamily="49" charset="0"/>
                <a:ea typeface="メイリオ" pitchFamily="50" charset="-128"/>
              </a:rPr>
              <a:t>protected Scanner newScanner() {</a:t>
            </a:r>
          </a:p>
          <a:p>
            <a:pPr algn="l"/>
            <a:r>
              <a:rPr lang="en-US" altLang="ja-JP" sz="1800">
                <a:latin typeface="Consolas" pitchFamily="49" charset="0"/>
                <a:ea typeface="メイリオ" pitchFamily="50" charset="-128"/>
              </a:rPr>
              <a:t>  ZipScanner </a:t>
            </a:r>
            <a:r>
              <a:rPr lang="en-US" altLang="ja-JP" sz="1800" b="1">
                <a:solidFill>
                  <a:srgbClr val="FF3300"/>
                </a:solidFill>
                <a:latin typeface="Consolas" pitchFamily="49" charset="0"/>
                <a:ea typeface="メイリオ" pitchFamily="50" charset="-128"/>
              </a:rPr>
              <a:t>zs</a:t>
            </a:r>
            <a:r>
              <a:rPr lang="en-US" altLang="ja-JP" sz="1800">
                <a:latin typeface="Consolas" pitchFamily="49" charset="0"/>
                <a:ea typeface="メイリオ" pitchFamily="50" charset="-128"/>
              </a:rPr>
              <a:t> = new ZipScanner();</a:t>
            </a:r>
          </a:p>
          <a:p>
            <a:pPr algn="l"/>
            <a:r>
              <a:rPr lang="en-US" altLang="ja-JP" sz="1600">
                <a:latin typeface="Consolas" pitchFamily="49" charset="0"/>
              </a:rPr>
              <a:t>  </a:t>
            </a:r>
            <a:r>
              <a:rPr lang="en-US" altLang="ja-JP" sz="1800">
                <a:latin typeface="Consolas" pitchFamily="49" charset="0"/>
              </a:rPr>
              <a:t>zs.</a:t>
            </a:r>
            <a:r>
              <a:rPr lang="en-US" altLang="ja-JP" sz="1800" b="1">
                <a:solidFill>
                  <a:srgbClr val="FF3300"/>
                </a:solidFill>
                <a:latin typeface="Consolas" pitchFamily="49" charset="0"/>
              </a:rPr>
              <a:t>setEncoding</a:t>
            </a:r>
            <a:r>
              <a:rPr lang="en-US" altLang="ja-JP" sz="1800">
                <a:latin typeface="Consolas" pitchFamily="49" charset="0"/>
              </a:rPr>
              <a:t>(</a:t>
            </a:r>
            <a:r>
              <a:rPr lang="en-US" altLang="ja-JP" sz="1800" b="1">
                <a:solidFill>
                  <a:srgbClr val="FF3300"/>
                </a:solidFill>
                <a:latin typeface="Consolas" pitchFamily="49" charset="0"/>
              </a:rPr>
              <a:t>encoding</a:t>
            </a:r>
            <a:r>
              <a:rPr lang="en-US" altLang="ja-JP" sz="1800">
                <a:latin typeface="Consolas" pitchFamily="49" charset="0"/>
              </a:rPr>
              <a:t>);</a:t>
            </a:r>
            <a:endParaRPr lang="en-US" altLang="ja-JP" sz="3200">
              <a:latin typeface="Consolas" pitchFamily="49" charset="0"/>
              <a:ea typeface="メイリオ" pitchFamily="50" charset="-128"/>
            </a:endParaRPr>
          </a:p>
          <a:p>
            <a:pPr algn="l"/>
            <a:r>
              <a:rPr lang="en-US" altLang="ja-JP" sz="1800">
                <a:latin typeface="Consolas" pitchFamily="49" charset="0"/>
                <a:ea typeface="メイリオ" pitchFamily="50" charset="-128"/>
              </a:rPr>
              <a:t>  </a:t>
            </a:r>
            <a:r>
              <a:rPr lang="en-US" altLang="ja-JP" sz="1800" b="1">
                <a:solidFill>
                  <a:srgbClr val="FF3300"/>
                </a:solidFill>
                <a:latin typeface="Consolas" pitchFamily="49" charset="0"/>
                <a:ea typeface="メイリオ" pitchFamily="50" charset="-128"/>
              </a:rPr>
              <a:t>defaultEncoding</a:t>
            </a:r>
            <a:r>
              <a:rPr lang="en-US" altLang="ja-JP" sz="1800">
                <a:latin typeface="Consolas" pitchFamily="49" charset="0"/>
                <a:ea typeface="メイリオ" pitchFamily="50" charset="-128"/>
              </a:rPr>
              <a:t> = false;</a:t>
            </a:r>
          </a:p>
          <a:p>
            <a:pPr algn="l"/>
            <a:r>
              <a:rPr lang="en-US" altLang="ja-JP" sz="1800">
                <a:latin typeface="Consolas" pitchFamily="49" charset="0"/>
                <a:ea typeface="メイリオ" pitchFamily="50" charset="-128"/>
              </a:rPr>
              <a:t>  return zs;</a:t>
            </a:r>
          </a:p>
          <a:p>
            <a:pPr algn="l"/>
            <a:r>
              <a:rPr lang="en-US" altLang="ja-JP" sz="1800">
                <a:latin typeface="Consolas" pitchFamily="49" charset="0"/>
                <a:ea typeface="メイリオ" pitchFamily="50" charset="-128"/>
              </a:rPr>
              <a:t> }</a:t>
            </a:r>
          </a:p>
        </p:txBody>
      </p:sp>
      <p:sp>
        <p:nvSpPr>
          <p:cNvPr id="22534" name="AutoShape 12"/>
          <p:cNvSpPr>
            <a:spLocks noChangeArrowheads="1"/>
          </p:cNvSpPr>
          <p:nvPr/>
        </p:nvSpPr>
        <p:spPr bwMode="auto">
          <a:xfrm>
            <a:off x="34925" y="2454275"/>
            <a:ext cx="4311650" cy="398463"/>
          </a:xfrm>
          <a:prstGeom prst="flowChartAlternateProcess">
            <a:avLst/>
          </a:prstGeom>
          <a:solidFill>
            <a:srgbClr val="C5E2FF"/>
          </a:solidFill>
          <a:ln w="9525" algn="ctr">
            <a:solidFill>
              <a:schemeClr val="tx1"/>
            </a:solidFill>
            <a:miter lim="800000"/>
            <a:headEnd/>
            <a:tailEnd/>
          </a:ln>
        </p:spPr>
        <p:txBody>
          <a:bodyPr anchor="ctr">
            <a:spAutoFit/>
          </a:bodyPr>
          <a:lstStyle/>
          <a:p>
            <a:r>
              <a:rPr lang="en-US" altLang="ja-JP" sz="1800">
                <a:latin typeface="Arial" charset="0"/>
              </a:rPr>
              <a:t>Scanner1</a:t>
            </a:r>
            <a:r>
              <a:rPr lang="ja-JP" altLang="en-US" sz="1800">
                <a:latin typeface="Arial" charset="0"/>
              </a:rPr>
              <a:t>クラスの</a:t>
            </a:r>
            <a:r>
              <a:rPr lang="en-US" altLang="ja-JP" sz="1800">
                <a:latin typeface="Arial" charset="0"/>
              </a:rPr>
              <a:t>newScanner</a:t>
            </a:r>
            <a:r>
              <a:rPr lang="ja-JP" altLang="en-US" sz="1800">
                <a:latin typeface="Arial" charset="0"/>
              </a:rPr>
              <a:t>メソッド</a:t>
            </a:r>
          </a:p>
        </p:txBody>
      </p:sp>
      <p:sp>
        <p:nvSpPr>
          <p:cNvPr id="22535" name="AutoShape 13"/>
          <p:cNvSpPr>
            <a:spLocks noChangeArrowheads="1"/>
          </p:cNvSpPr>
          <p:nvPr/>
        </p:nvSpPr>
        <p:spPr bwMode="auto">
          <a:xfrm>
            <a:off x="98425" y="4960938"/>
            <a:ext cx="4760913" cy="1357312"/>
          </a:xfrm>
          <a:prstGeom prst="foldedCorner">
            <a:avLst>
              <a:gd name="adj" fmla="val 12500"/>
            </a:avLst>
          </a:prstGeom>
          <a:noFill/>
          <a:ln w="19050">
            <a:solidFill>
              <a:schemeClr val="tx1"/>
            </a:solidFill>
            <a:round/>
            <a:headEnd/>
            <a:tailEnd/>
          </a:ln>
        </p:spPr>
        <p:txBody>
          <a:bodyPr wrap="none" anchor="ctr"/>
          <a:lstStyle/>
          <a:p>
            <a:pPr algn="l"/>
            <a:r>
              <a:rPr lang="en-US" altLang="ja-JP" sz="1600">
                <a:latin typeface="Consolas" pitchFamily="49" charset="0"/>
                <a:ea typeface="ＭＳ Ｐゴシック" charset="-128"/>
              </a:rPr>
              <a:t>protected Scanner newScanner() {</a:t>
            </a:r>
          </a:p>
          <a:p>
            <a:pPr algn="l"/>
            <a:r>
              <a:rPr lang="en-US" altLang="ja-JP" sz="1600">
                <a:latin typeface="Consolas" pitchFamily="49" charset="0"/>
                <a:ea typeface="ＭＳ Ｐゴシック" charset="-128"/>
              </a:rPr>
              <a:t>  TarScanner </a:t>
            </a:r>
            <a:r>
              <a:rPr lang="en-US" altLang="ja-JP" sz="1600" b="1">
                <a:solidFill>
                  <a:srgbClr val="FF3300"/>
                </a:solidFill>
                <a:latin typeface="Consolas" pitchFamily="49" charset="0"/>
                <a:ea typeface="ＭＳ Ｐゴシック" charset="-128"/>
              </a:rPr>
              <a:t>zs</a:t>
            </a:r>
            <a:r>
              <a:rPr lang="en-US" altLang="ja-JP" sz="1600">
                <a:latin typeface="Consolas" pitchFamily="49" charset="0"/>
                <a:ea typeface="ＭＳ Ｐゴシック" charset="-128"/>
              </a:rPr>
              <a:t> = new TarScanner();</a:t>
            </a:r>
          </a:p>
          <a:p>
            <a:pPr algn="l"/>
            <a:r>
              <a:rPr lang="en-US" altLang="ja-JP" sz="1600">
                <a:latin typeface="Consolas" pitchFamily="49" charset="0"/>
                <a:ea typeface="ＭＳ Ｐゴシック" charset="-128"/>
              </a:rPr>
              <a:t>  </a:t>
            </a:r>
            <a:r>
              <a:rPr lang="en-US" altLang="ja-JP" sz="1600" b="1">
                <a:solidFill>
                  <a:srgbClr val="FF3300"/>
                </a:solidFill>
                <a:latin typeface="Consolas" pitchFamily="49" charset="0"/>
                <a:ea typeface="ＭＳ Ｐゴシック" charset="-128"/>
              </a:rPr>
              <a:t>defaultEncoding</a:t>
            </a:r>
            <a:r>
              <a:rPr lang="en-US" altLang="ja-JP" sz="1600">
                <a:latin typeface="Consolas" pitchFamily="49" charset="0"/>
                <a:ea typeface="ＭＳ Ｐゴシック" charset="-128"/>
              </a:rPr>
              <a:t> = false;</a:t>
            </a:r>
          </a:p>
          <a:p>
            <a:pPr algn="l"/>
            <a:r>
              <a:rPr lang="en-US" altLang="ja-JP" sz="1600">
                <a:latin typeface="Consolas" pitchFamily="49" charset="0"/>
                <a:ea typeface="ＭＳ Ｐゴシック" charset="-128"/>
              </a:rPr>
              <a:t>  return zs;</a:t>
            </a:r>
          </a:p>
          <a:p>
            <a:pPr algn="l"/>
            <a:r>
              <a:rPr lang="en-US" altLang="ja-JP" sz="1600">
                <a:latin typeface="Consolas" pitchFamily="49" charset="0"/>
                <a:ea typeface="ＭＳ Ｐゴシック" charset="-128"/>
              </a:rPr>
              <a:t>}</a:t>
            </a:r>
          </a:p>
        </p:txBody>
      </p:sp>
      <p:sp>
        <p:nvSpPr>
          <p:cNvPr id="22536" name="AutoShape 14"/>
          <p:cNvSpPr>
            <a:spLocks noChangeArrowheads="1"/>
          </p:cNvSpPr>
          <p:nvPr/>
        </p:nvSpPr>
        <p:spPr bwMode="auto">
          <a:xfrm>
            <a:off x="26988" y="4573588"/>
            <a:ext cx="4602162" cy="406400"/>
          </a:xfrm>
          <a:prstGeom prst="roundRect">
            <a:avLst>
              <a:gd name="adj" fmla="val 16667"/>
            </a:avLst>
          </a:prstGeom>
          <a:solidFill>
            <a:srgbClr val="C5E2FF"/>
          </a:solidFill>
          <a:ln w="9525" algn="ctr">
            <a:solidFill>
              <a:schemeClr val="tx1"/>
            </a:solidFill>
            <a:round/>
            <a:headEnd/>
            <a:tailEnd/>
          </a:ln>
        </p:spPr>
        <p:txBody>
          <a:bodyPr anchor="ctr">
            <a:spAutoFit/>
          </a:bodyPr>
          <a:lstStyle/>
          <a:p>
            <a:r>
              <a:rPr lang="en-US" altLang="ja-JP" sz="1800">
                <a:latin typeface="Arial" charset="0"/>
              </a:rPr>
              <a:t>Scanner2</a:t>
            </a:r>
            <a:r>
              <a:rPr lang="ja-JP" altLang="en-US" sz="1800">
                <a:latin typeface="Arial" charset="0"/>
              </a:rPr>
              <a:t>クラスの</a:t>
            </a:r>
            <a:r>
              <a:rPr lang="en-US" altLang="ja-JP" sz="1800">
                <a:latin typeface="Arial" charset="0"/>
              </a:rPr>
              <a:t>newScanner</a:t>
            </a:r>
            <a:r>
              <a:rPr lang="ja-JP" altLang="en-US" sz="1800">
                <a:latin typeface="Arial" charset="0"/>
              </a:rPr>
              <a:t>メソッド</a:t>
            </a:r>
          </a:p>
        </p:txBody>
      </p:sp>
      <p:grpSp>
        <p:nvGrpSpPr>
          <p:cNvPr id="22537" name="Group 53"/>
          <p:cNvGrpSpPr>
            <a:grpSpLocks/>
          </p:cNvGrpSpPr>
          <p:nvPr/>
        </p:nvGrpSpPr>
        <p:grpSpPr bwMode="auto">
          <a:xfrm>
            <a:off x="4806950" y="2276475"/>
            <a:ext cx="4157663" cy="3665538"/>
            <a:chOff x="5568" y="1298"/>
            <a:chExt cx="2619" cy="2309"/>
          </a:xfrm>
        </p:grpSpPr>
        <p:sp>
          <p:nvSpPr>
            <p:cNvPr id="22538" name="AutoShape 54"/>
            <p:cNvSpPr>
              <a:spLocks noChangeArrowheads="1"/>
            </p:cNvSpPr>
            <p:nvPr/>
          </p:nvSpPr>
          <p:spPr bwMode="auto">
            <a:xfrm>
              <a:off x="5919" y="1298"/>
              <a:ext cx="2268" cy="1996"/>
            </a:xfrm>
            <a:prstGeom prst="roundRect">
              <a:avLst>
                <a:gd name="adj" fmla="val 16667"/>
              </a:avLst>
            </a:prstGeom>
            <a:solidFill>
              <a:srgbClr val="C5E2FF"/>
            </a:solidFill>
            <a:ln w="9525" algn="ctr">
              <a:solidFill>
                <a:schemeClr val="tx1"/>
              </a:solidFill>
              <a:round/>
              <a:headEnd/>
              <a:tailEnd/>
            </a:ln>
          </p:spPr>
          <p:txBody>
            <a:bodyPr wrap="none" anchor="ctr">
              <a:spAutoFit/>
            </a:bodyPr>
            <a:lstStyle/>
            <a:p>
              <a:endParaRPr lang="ja-JP" altLang="en-US"/>
            </a:p>
          </p:txBody>
        </p:sp>
        <p:sp>
          <p:nvSpPr>
            <p:cNvPr id="22539" name="AutoShape 67"/>
            <p:cNvSpPr>
              <a:spLocks noChangeArrowheads="1"/>
            </p:cNvSpPr>
            <p:nvPr/>
          </p:nvSpPr>
          <p:spPr bwMode="auto">
            <a:xfrm>
              <a:off x="5659" y="3424"/>
              <a:ext cx="2450" cy="182"/>
            </a:xfrm>
            <a:prstGeom prst="wedgeRoundRectCallout">
              <a:avLst>
                <a:gd name="adj1" fmla="val -18083"/>
                <a:gd name="adj2" fmla="val -48352"/>
                <a:gd name="adj3" fmla="val 16667"/>
              </a:avLst>
            </a:prstGeom>
            <a:solidFill>
              <a:srgbClr val="FFCC99"/>
            </a:solidFill>
            <a:ln w="28575" algn="ctr">
              <a:solidFill>
                <a:schemeClr val="tx1"/>
              </a:solidFill>
              <a:miter lim="800000"/>
              <a:headEnd/>
              <a:tailEnd/>
            </a:ln>
          </p:spPr>
          <p:txBody>
            <a:bodyPr anchor="ctr"/>
            <a:lstStyle/>
            <a:p>
              <a:r>
                <a:rPr lang="ja-JP" altLang="en-US" sz="1800">
                  <a:latin typeface="Arial" charset="0"/>
                  <a:ea typeface="ＭＳ Ｐゴシック" charset="-128"/>
                </a:rPr>
                <a:t>抽象メソッドをオーバーライド</a:t>
              </a:r>
            </a:p>
          </p:txBody>
        </p:sp>
        <p:sp>
          <p:nvSpPr>
            <p:cNvPr id="22540" name="Rectangle 46"/>
            <p:cNvSpPr>
              <a:spLocks noChangeArrowheads="1"/>
            </p:cNvSpPr>
            <p:nvPr/>
          </p:nvSpPr>
          <p:spPr bwMode="auto">
            <a:xfrm>
              <a:off x="6358" y="1434"/>
              <a:ext cx="1368" cy="227"/>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AbstractScanner</a:t>
              </a:r>
            </a:p>
          </p:txBody>
        </p:sp>
        <p:sp>
          <p:nvSpPr>
            <p:cNvPr id="22541" name="Rectangle 47"/>
            <p:cNvSpPr>
              <a:spLocks noChangeArrowheads="1"/>
            </p:cNvSpPr>
            <p:nvPr/>
          </p:nvSpPr>
          <p:spPr bwMode="auto">
            <a:xfrm>
              <a:off x="6358" y="1661"/>
              <a:ext cx="1368" cy="97"/>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22542" name="Rectangle 48"/>
            <p:cNvSpPr>
              <a:spLocks noChangeArrowheads="1"/>
            </p:cNvSpPr>
            <p:nvPr/>
          </p:nvSpPr>
          <p:spPr bwMode="auto">
            <a:xfrm>
              <a:off x="6358" y="1758"/>
              <a:ext cx="1368" cy="339"/>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templateMethod</a:t>
              </a:r>
            </a:p>
            <a:p>
              <a:r>
                <a:rPr lang="en-US" altLang="ja-JP" sz="1600">
                  <a:latin typeface="Arial" charset="0"/>
                  <a:ea typeface="ＭＳ Ｐゴシック" charset="-128"/>
                </a:rPr>
                <a:t>abstract newScanner() </a:t>
              </a:r>
            </a:p>
          </p:txBody>
        </p:sp>
        <p:sp>
          <p:nvSpPr>
            <p:cNvPr id="22543" name="Rectangle 49"/>
            <p:cNvSpPr>
              <a:spLocks noChangeArrowheads="1"/>
            </p:cNvSpPr>
            <p:nvPr/>
          </p:nvSpPr>
          <p:spPr bwMode="auto">
            <a:xfrm>
              <a:off x="6022" y="2631"/>
              <a:ext cx="997" cy="227"/>
            </a:xfrm>
            <a:prstGeom prst="rect">
              <a:avLst/>
            </a:prstGeom>
            <a:solidFill>
              <a:schemeClr val="bg1"/>
            </a:solidFill>
            <a:ln w="19050">
              <a:solidFill>
                <a:schemeClr val="tx1"/>
              </a:solidFill>
              <a:miter lim="800000"/>
              <a:headEnd/>
              <a:tailEnd/>
            </a:ln>
          </p:spPr>
          <p:txBody>
            <a:bodyPr wrap="none" anchor="ctr"/>
            <a:lstStyle/>
            <a:p>
              <a:r>
                <a:rPr lang="en-US" altLang="ja-JP" sz="1400">
                  <a:latin typeface="Arial" charset="0"/>
                  <a:ea typeface="ＭＳ Ｐゴシック" charset="-128"/>
                </a:rPr>
                <a:t>Scanner1</a:t>
              </a:r>
            </a:p>
          </p:txBody>
        </p:sp>
        <p:sp>
          <p:nvSpPr>
            <p:cNvPr id="22544" name="Line 50"/>
            <p:cNvSpPr>
              <a:spLocks noChangeShapeType="1"/>
            </p:cNvSpPr>
            <p:nvPr/>
          </p:nvSpPr>
          <p:spPr bwMode="auto">
            <a:xfrm>
              <a:off x="7051" y="2212"/>
              <a:ext cx="7" cy="193"/>
            </a:xfrm>
            <a:prstGeom prst="line">
              <a:avLst/>
            </a:prstGeom>
            <a:noFill/>
            <a:ln w="19050">
              <a:solidFill>
                <a:schemeClr val="tx1"/>
              </a:solidFill>
              <a:round/>
              <a:headEnd/>
              <a:tailEnd/>
            </a:ln>
          </p:spPr>
          <p:txBody>
            <a:bodyPr/>
            <a:lstStyle/>
            <a:p>
              <a:endParaRPr lang="ja-JP" altLang="en-US"/>
            </a:p>
          </p:txBody>
        </p:sp>
        <p:sp>
          <p:nvSpPr>
            <p:cNvPr id="22545" name="Line 51"/>
            <p:cNvSpPr>
              <a:spLocks noChangeShapeType="1"/>
            </p:cNvSpPr>
            <p:nvPr/>
          </p:nvSpPr>
          <p:spPr bwMode="auto">
            <a:xfrm>
              <a:off x="6527" y="2405"/>
              <a:ext cx="0" cy="227"/>
            </a:xfrm>
            <a:prstGeom prst="line">
              <a:avLst/>
            </a:prstGeom>
            <a:noFill/>
            <a:ln w="19050">
              <a:solidFill>
                <a:schemeClr val="tx1"/>
              </a:solidFill>
              <a:round/>
              <a:headEnd/>
              <a:tailEnd/>
            </a:ln>
          </p:spPr>
          <p:txBody>
            <a:bodyPr/>
            <a:lstStyle/>
            <a:p>
              <a:endParaRPr lang="ja-JP" altLang="en-US"/>
            </a:p>
          </p:txBody>
        </p:sp>
        <p:sp>
          <p:nvSpPr>
            <p:cNvPr id="22546" name="Line 52"/>
            <p:cNvSpPr>
              <a:spLocks noChangeShapeType="1"/>
            </p:cNvSpPr>
            <p:nvPr/>
          </p:nvSpPr>
          <p:spPr bwMode="auto">
            <a:xfrm>
              <a:off x="7602" y="2398"/>
              <a:ext cx="4" cy="233"/>
            </a:xfrm>
            <a:prstGeom prst="line">
              <a:avLst/>
            </a:prstGeom>
            <a:noFill/>
            <a:ln w="19050">
              <a:solidFill>
                <a:schemeClr val="tx1"/>
              </a:solidFill>
              <a:round/>
              <a:headEnd/>
              <a:tailEnd/>
            </a:ln>
          </p:spPr>
          <p:txBody>
            <a:bodyPr/>
            <a:lstStyle/>
            <a:p>
              <a:endParaRPr lang="ja-JP" altLang="en-US"/>
            </a:p>
          </p:txBody>
        </p:sp>
        <p:sp>
          <p:nvSpPr>
            <p:cNvPr id="22547" name="Rectangle 53"/>
            <p:cNvSpPr>
              <a:spLocks noChangeArrowheads="1"/>
            </p:cNvSpPr>
            <p:nvPr/>
          </p:nvSpPr>
          <p:spPr bwMode="auto">
            <a:xfrm>
              <a:off x="6022" y="2970"/>
              <a:ext cx="997" cy="182"/>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newScanner()</a:t>
              </a:r>
            </a:p>
          </p:txBody>
        </p:sp>
        <p:sp>
          <p:nvSpPr>
            <p:cNvPr id="22548" name="Rectangle 54"/>
            <p:cNvSpPr>
              <a:spLocks noChangeArrowheads="1"/>
            </p:cNvSpPr>
            <p:nvPr/>
          </p:nvSpPr>
          <p:spPr bwMode="auto">
            <a:xfrm>
              <a:off x="6022" y="2857"/>
              <a:ext cx="997" cy="112"/>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22549" name="AutoShape 55"/>
            <p:cNvSpPr>
              <a:spLocks noChangeArrowheads="1"/>
            </p:cNvSpPr>
            <p:nvPr/>
          </p:nvSpPr>
          <p:spPr bwMode="auto">
            <a:xfrm>
              <a:off x="6981" y="2132"/>
              <a:ext cx="136" cy="136"/>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22550" name="Rectangle 56"/>
            <p:cNvSpPr>
              <a:spLocks noChangeArrowheads="1"/>
            </p:cNvSpPr>
            <p:nvPr/>
          </p:nvSpPr>
          <p:spPr bwMode="auto">
            <a:xfrm>
              <a:off x="7110" y="2630"/>
              <a:ext cx="953" cy="227"/>
            </a:xfrm>
            <a:prstGeom prst="rect">
              <a:avLst/>
            </a:prstGeom>
            <a:solidFill>
              <a:schemeClr val="bg1"/>
            </a:solidFill>
            <a:ln w="19050">
              <a:solidFill>
                <a:schemeClr val="tx1"/>
              </a:solidFill>
              <a:miter lim="800000"/>
              <a:headEnd/>
              <a:tailEnd/>
            </a:ln>
          </p:spPr>
          <p:txBody>
            <a:bodyPr wrap="none" anchor="ctr"/>
            <a:lstStyle/>
            <a:p>
              <a:r>
                <a:rPr lang="en-US" altLang="ja-JP" sz="1400">
                  <a:latin typeface="Arial" charset="0"/>
                  <a:ea typeface="ＭＳ Ｐゴシック" charset="-128"/>
                </a:rPr>
                <a:t>Scanner2</a:t>
              </a:r>
            </a:p>
          </p:txBody>
        </p:sp>
        <p:sp>
          <p:nvSpPr>
            <p:cNvPr id="22551" name="Rectangle 57"/>
            <p:cNvSpPr>
              <a:spLocks noChangeArrowheads="1"/>
            </p:cNvSpPr>
            <p:nvPr/>
          </p:nvSpPr>
          <p:spPr bwMode="auto">
            <a:xfrm>
              <a:off x="7110" y="2969"/>
              <a:ext cx="953" cy="183"/>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newScanner()</a:t>
              </a:r>
            </a:p>
          </p:txBody>
        </p:sp>
        <p:sp>
          <p:nvSpPr>
            <p:cNvPr id="22552" name="Rectangle 58"/>
            <p:cNvSpPr>
              <a:spLocks noChangeArrowheads="1"/>
            </p:cNvSpPr>
            <p:nvPr/>
          </p:nvSpPr>
          <p:spPr bwMode="auto">
            <a:xfrm>
              <a:off x="7110" y="2856"/>
              <a:ext cx="953" cy="113"/>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22553" name="Line 59"/>
            <p:cNvSpPr>
              <a:spLocks noChangeShapeType="1"/>
            </p:cNvSpPr>
            <p:nvPr/>
          </p:nvSpPr>
          <p:spPr bwMode="auto">
            <a:xfrm flipV="1">
              <a:off x="6527" y="2404"/>
              <a:ext cx="1083" cy="9"/>
            </a:xfrm>
            <a:prstGeom prst="line">
              <a:avLst/>
            </a:prstGeom>
            <a:noFill/>
            <a:ln w="19050">
              <a:solidFill>
                <a:schemeClr val="tx1"/>
              </a:solidFill>
              <a:round/>
              <a:headEnd/>
              <a:tailEnd/>
            </a:ln>
          </p:spPr>
          <p:txBody>
            <a:bodyPr wrap="none" anchor="ctr"/>
            <a:lstStyle/>
            <a:p>
              <a:endParaRPr lang="ja-JP" altLang="en-US"/>
            </a:p>
          </p:txBody>
        </p:sp>
        <p:sp>
          <p:nvSpPr>
            <p:cNvPr id="22554" name="Oval 60"/>
            <p:cNvSpPr>
              <a:spLocks noChangeArrowheads="1"/>
            </p:cNvSpPr>
            <p:nvPr/>
          </p:nvSpPr>
          <p:spPr bwMode="auto">
            <a:xfrm>
              <a:off x="5977" y="2958"/>
              <a:ext cx="1043" cy="206"/>
            </a:xfrm>
            <a:prstGeom prst="ellipse">
              <a:avLst/>
            </a:prstGeom>
            <a:noFill/>
            <a:ln w="19050" algn="ctr">
              <a:solidFill>
                <a:srgbClr val="FF3300"/>
              </a:solidFill>
              <a:round/>
              <a:headEnd/>
              <a:tailEnd/>
            </a:ln>
          </p:spPr>
          <p:txBody>
            <a:bodyPr anchor="ctr">
              <a:spAutoFit/>
            </a:bodyPr>
            <a:lstStyle/>
            <a:p>
              <a:endParaRPr lang="ja-JP" altLang="en-US"/>
            </a:p>
          </p:txBody>
        </p:sp>
        <p:sp>
          <p:nvSpPr>
            <p:cNvPr id="22555" name="Oval 61"/>
            <p:cNvSpPr>
              <a:spLocks noChangeArrowheads="1"/>
            </p:cNvSpPr>
            <p:nvPr/>
          </p:nvSpPr>
          <p:spPr bwMode="auto">
            <a:xfrm>
              <a:off x="7054" y="2958"/>
              <a:ext cx="1088" cy="206"/>
            </a:xfrm>
            <a:prstGeom prst="ellipse">
              <a:avLst/>
            </a:prstGeom>
            <a:noFill/>
            <a:ln w="19050" algn="ctr">
              <a:solidFill>
                <a:srgbClr val="FF3300"/>
              </a:solidFill>
              <a:round/>
              <a:headEnd/>
              <a:tailEnd/>
            </a:ln>
          </p:spPr>
          <p:txBody>
            <a:bodyPr anchor="ctr">
              <a:spAutoFit/>
            </a:bodyPr>
            <a:lstStyle/>
            <a:p>
              <a:endParaRPr lang="ja-JP" altLang="en-US"/>
            </a:p>
          </p:txBody>
        </p:sp>
        <p:sp>
          <p:nvSpPr>
            <p:cNvPr id="22556" name="Line 62"/>
            <p:cNvSpPr>
              <a:spLocks noChangeShapeType="1"/>
            </p:cNvSpPr>
            <p:nvPr/>
          </p:nvSpPr>
          <p:spPr bwMode="auto">
            <a:xfrm flipV="1">
              <a:off x="6122" y="1820"/>
              <a:ext cx="0" cy="816"/>
            </a:xfrm>
            <a:prstGeom prst="line">
              <a:avLst/>
            </a:prstGeom>
            <a:noFill/>
            <a:ln w="38100">
              <a:solidFill>
                <a:srgbClr val="FF3300"/>
              </a:solidFill>
              <a:round/>
              <a:headEnd/>
              <a:tailEnd/>
            </a:ln>
          </p:spPr>
          <p:txBody>
            <a:bodyPr wrap="none" anchor="ctr">
              <a:spAutoFit/>
            </a:bodyPr>
            <a:lstStyle/>
            <a:p>
              <a:endParaRPr lang="ja-JP" altLang="en-US"/>
            </a:p>
          </p:txBody>
        </p:sp>
        <p:sp>
          <p:nvSpPr>
            <p:cNvPr id="22557" name="Line 63"/>
            <p:cNvSpPr>
              <a:spLocks noChangeShapeType="1"/>
            </p:cNvSpPr>
            <p:nvPr/>
          </p:nvSpPr>
          <p:spPr bwMode="auto">
            <a:xfrm flipH="1">
              <a:off x="5568" y="1825"/>
              <a:ext cx="550" cy="0"/>
            </a:xfrm>
            <a:prstGeom prst="line">
              <a:avLst/>
            </a:prstGeom>
            <a:noFill/>
            <a:ln w="38100">
              <a:solidFill>
                <a:srgbClr val="FF3300"/>
              </a:solidFill>
              <a:round/>
              <a:headEnd/>
              <a:tailEnd type="triangle" w="med" len="med"/>
            </a:ln>
          </p:spPr>
          <p:txBody>
            <a:bodyPr anchor="ctr">
              <a:spAutoFit/>
            </a:bodyPr>
            <a:lstStyle/>
            <a:p>
              <a:endParaRPr lang="ja-JP" altLang="en-US"/>
            </a:p>
          </p:txBody>
        </p:sp>
        <p:sp>
          <p:nvSpPr>
            <p:cNvPr id="22558" name="Line 64"/>
            <p:cNvSpPr>
              <a:spLocks noChangeShapeType="1"/>
            </p:cNvSpPr>
            <p:nvPr/>
          </p:nvSpPr>
          <p:spPr bwMode="auto">
            <a:xfrm flipH="1">
              <a:off x="5606" y="3333"/>
              <a:ext cx="1950" cy="0"/>
            </a:xfrm>
            <a:prstGeom prst="line">
              <a:avLst/>
            </a:prstGeom>
            <a:noFill/>
            <a:ln w="38100">
              <a:solidFill>
                <a:srgbClr val="FF3300"/>
              </a:solidFill>
              <a:round/>
              <a:headEnd/>
              <a:tailEnd type="triangle" w="med" len="med"/>
            </a:ln>
          </p:spPr>
          <p:txBody>
            <a:bodyPr anchor="ctr">
              <a:spAutoFit/>
            </a:bodyPr>
            <a:lstStyle/>
            <a:p>
              <a:endParaRPr lang="ja-JP" altLang="en-US"/>
            </a:p>
          </p:txBody>
        </p:sp>
        <p:sp>
          <p:nvSpPr>
            <p:cNvPr id="22559" name="Line 65"/>
            <p:cNvSpPr>
              <a:spLocks noChangeShapeType="1"/>
            </p:cNvSpPr>
            <p:nvPr/>
          </p:nvSpPr>
          <p:spPr bwMode="auto">
            <a:xfrm flipV="1">
              <a:off x="7546" y="3152"/>
              <a:ext cx="0" cy="181"/>
            </a:xfrm>
            <a:prstGeom prst="line">
              <a:avLst/>
            </a:prstGeom>
            <a:noFill/>
            <a:ln w="38100">
              <a:solidFill>
                <a:srgbClr val="FF3300"/>
              </a:solidFill>
              <a:round/>
              <a:headEnd/>
              <a:tailEnd/>
            </a:ln>
          </p:spPr>
          <p:txBody>
            <a:bodyPr wrap="none" anchor="ctr">
              <a:spAutoFit/>
            </a:bodyPr>
            <a:lstStyle/>
            <a:p>
              <a:endParaRPr lang="ja-JP" altLang="en-US"/>
            </a:p>
          </p:txBody>
        </p:sp>
        <p:sp>
          <p:nvSpPr>
            <p:cNvPr id="22560" name="AutoShape 68"/>
            <p:cNvSpPr>
              <a:spLocks noChangeArrowheads="1"/>
            </p:cNvSpPr>
            <p:nvPr/>
          </p:nvSpPr>
          <p:spPr bwMode="auto">
            <a:xfrm>
              <a:off x="6362" y="3265"/>
              <a:ext cx="182" cy="256"/>
            </a:xfrm>
            <a:prstGeom prst="flowChartExtract">
              <a:avLst/>
            </a:prstGeom>
            <a:solidFill>
              <a:srgbClr val="FFCC99"/>
            </a:solidFill>
            <a:ln w="9525" algn="ctr">
              <a:solidFill>
                <a:schemeClr val="tx1"/>
              </a:solidFill>
              <a:miter lim="800000"/>
              <a:headEnd/>
              <a:tailEnd/>
            </a:ln>
          </p:spPr>
          <p:txBody>
            <a:bodyPr anchor="ctr">
              <a:spAutoFit/>
            </a:bodyPr>
            <a:lstStyle/>
            <a:p>
              <a:endParaRPr lang="ja-JP" altLang="en-US"/>
            </a:p>
          </p:txBody>
        </p:sp>
        <p:sp>
          <p:nvSpPr>
            <p:cNvPr id="22561" name="AutoShape 69"/>
            <p:cNvSpPr>
              <a:spLocks noChangeArrowheads="1"/>
            </p:cNvSpPr>
            <p:nvPr/>
          </p:nvSpPr>
          <p:spPr bwMode="auto">
            <a:xfrm>
              <a:off x="7609" y="3265"/>
              <a:ext cx="182" cy="256"/>
            </a:xfrm>
            <a:prstGeom prst="flowChartExtract">
              <a:avLst/>
            </a:prstGeom>
            <a:solidFill>
              <a:srgbClr val="FFCC99"/>
            </a:solidFill>
            <a:ln w="9525" algn="ctr">
              <a:solidFill>
                <a:schemeClr val="tx1"/>
              </a:solidFill>
              <a:miter lim="800000"/>
              <a:headEnd/>
              <a:tailEnd/>
            </a:ln>
          </p:spPr>
          <p:txBody>
            <a:bodyPr anchor="ctr">
              <a:spAutoFit/>
            </a:bodyPr>
            <a:lstStyle/>
            <a:p>
              <a:endParaRPr lang="ja-JP" altLang="en-US"/>
            </a:p>
          </p:txBody>
        </p:sp>
        <p:sp>
          <p:nvSpPr>
            <p:cNvPr id="22562" name="AutoShape 70"/>
            <p:cNvSpPr>
              <a:spLocks noChangeArrowheads="1"/>
            </p:cNvSpPr>
            <p:nvPr/>
          </p:nvSpPr>
          <p:spPr bwMode="auto">
            <a:xfrm>
              <a:off x="5659" y="3425"/>
              <a:ext cx="2450" cy="182"/>
            </a:xfrm>
            <a:prstGeom prst="wedgeRoundRectCallout">
              <a:avLst>
                <a:gd name="adj1" fmla="val -17593"/>
                <a:gd name="adj2" fmla="val -47255"/>
                <a:gd name="adj3" fmla="val 16667"/>
              </a:avLst>
            </a:prstGeom>
            <a:solidFill>
              <a:srgbClr val="FFCC99"/>
            </a:solidFill>
            <a:ln w="9525" algn="ctr">
              <a:noFill/>
              <a:miter lim="800000"/>
              <a:headEnd/>
              <a:tailEnd/>
            </a:ln>
          </p:spPr>
          <p:txBody>
            <a:bodyPr anchor="ctr"/>
            <a:lstStyle/>
            <a:p>
              <a:r>
                <a:rPr lang="ja-JP" altLang="en-US" sz="2000">
                  <a:latin typeface="Arial" charset="0"/>
                  <a:ea typeface="ＭＳ Ｐゴシック" charset="-128"/>
                </a:rPr>
                <a:t>メトリクス計測対象となるメソッド</a:t>
              </a:r>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スライド番号プレースホルダ 5"/>
          <p:cNvSpPr txBox="1">
            <a:spLocks noGrp="1"/>
          </p:cNvSpPr>
          <p:nvPr/>
        </p:nvSpPr>
        <p:spPr bwMode="auto">
          <a:xfrm>
            <a:off x="8459788" y="6584950"/>
            <a:ext cx="550862" cy="273050"/>
          </a:xfrm>
          <a:prstGeom prst="rect">
            <a:avLst/>
          </a:prstGeom>
          <a:noFill/>
          <a:ln>
            <a:miter lim="800000"/>
            <a:headEnd/>
            <a:tailEnd/>
          </a:ln>
        </p:spPr>
        <p:txBody>
          <a:bodyPr/>
          <a:lstStyle/>
          <a:p>
            <a:pPr algn="r">
              <a:defRPr/>
            </a:pPr>
            <a:fld id="{4FD87B1F-8CEF-4406-894C-744D19193997}" type="slidenum">
              <a:rPr lang="en-US" altLang="ja-JP">
                <a:latin typeface="+mn-lt"/>
                <a:ea typeface="+mn-ea"/>
              </a:rPr>
              <a:pPr algn="r">
                <a:defRPr/>
              </a:pPr>
              <a:t>15</a:t>
            </a:fld>
            <a:endParaRPr lang="en-US" altLang="ja-JP">
              <a:latin typeface="+mn-lt"/>
              <a:ea typeface="+mn-ea"/>
            </a:endParaRPr>
          </a:p>
        </p:txBody>
      </p:sp>
      <p:sp>
        <p:nvSpPr>
          <p:cNvPr id="2052" name="Text Box 6"/>
          <p:cNvSpPr txBox="1">
            <a:spLocks noChangeArrowheads="1"/>
          </p:cNvSpPr>
          <p:nvPr/>
        </p:nvSpPr>
        <p:spPr bwMode="auto">
          <a:xfrm>
            <a:off x="4932363" y="2708275"/>
            <a:ext cx="5400675" cy="1004888"/>
          </a:xfrm>
          <a:prstGeom prst="rect">
            <a:avLst/>
          </a:prstGeom>
          <a:noFill/>
          <a:ln w="9525">
            <a:noFill/>
            <a:miter lim="800000"/>
            <a:headEnd/>
            <a:tailEnd/>
          </a:ln>
        </p:spPr>
        <p:txBody>
          <a:bodyPr>
            <a:spAutoFit/>
          </a:bodyPr>
          <a:lstStyle/>
          <a:p>
            <a:pPr algn="l">
              <a:spcBef>
                <a:spcPct val="50000"/>
              </a:spcBef>
            </a:pPr>
            <a:r>
              <a:rPr lang="en-US" altLang="ja-JP" sz="2400">
                <a:latin typeface="Arial" charset="0"/>
                <a:ea typeface="ＭＳ Ｐゴシック" charset="-128"/>
              </a:rPr>
              <a:t>Ⅰ</a:t>
            </a:r>
            <a:r>
              <a:rPr lang="en-US" altLang="ja-JP" sz="2400" baseline="-25000">
                <a:latin typeface="Arial" charset="0"/>
                <a:ea typeface="ＭＳ Ｐゴシック" charset="-128"/>
              </a:rPr>
              <a:t>1 </a:t>
            </a:r>
            <a:r>
              <a:rPr lang="en-US" altLang="ja-JP" sz="2400">
                <a:latin typeface="Arial" charset="0"/>
                <a:ea typeface="ＭＳ Ｐゴシック" charset="-128"/>
              </a:rPr>
              <a:t>= {</a:t>
            </a:r>
            <a:r>
              <a:rPr lang="en-US" altLang="ja-JP" sz="2000" b="1">
                <a:solidFill>
                  <a:srgbClr val="0000FF"/>
                </a:solidFill>
                <a:latin typeface="Arial" charset="0"/>
              </a:rPr>
              <a:t>defaultEncoding</a:t>
            </a:r>
            <a:r>
              <a:rPr lang="en-US" altLang="ja-JP" sz="2000">
                <a:latin typeface="Arial" charset="0"/>
                <a:ea typeface="ＭＳ Ｐゴシック" charset="-128"/>
              </a:rPr>
              <a:t>, </a:t>
            </a:r>
            <a:r>
              <a:rPr lang="en-US" altLang="ja-JP" sz="2000" b="1">
                <a:solidFill>
                  <a:srgbClr val="0000FF"/>
                </a:solidFill>
                <a:latin typeface="Arial" charset="0"/>
                <a:ea typeface="ＭＳ Ｐゴシック" charset="-128"/>
              </a:rPr>
              <a:t>zs</a:t>
            </a:r>
            <a:r>
              <a:rPr lang="ja-JP" altLang="en-US" sz="2000">
                <a:latin typeface="Arial" charset="0"/>
                <a:ea typeface="ＭＳ Ｐゴシック" charset="-128"/>
              </a:rPr>
              <a:t>，</a:t>
            </a:r>
          </a:p>
          <a:p>
            <a:pPr algn="l">
              <a:spcBef>
                <a:spcPct val="50000"/>
              </a:spcBef>
            </a:pPr>
            <a:r>
              <a:rPr lang="ja-JP" altLang="en-US" sz="2000">
                <a:latin typeface="Arial" charset="0"/>
                <a:ea typeface="ＭＳ Ｐゴシック" charset="-128"/>
              </a:rPr>
              <a:t>　　　　</a:t>
            </a:r>
            <a:r>
              <a:rPr lang="en-US" altLang="ja-JP" sz="2000">
                <a:latin typeface="Arial" charset="0"/>
                <a:ea typeface="ＭＳ Ｐゴシック" charset="-128"/>
              </a:rPr>
              <a:t>encoding, setEncoding</a:t>
            </a:r>
            <a:r>
              <a:rPr lang="en-US" altLang="ja-JP" sz="2400">
                <a:latin typeface="Arial" charset="0"/>
                <a:ea typeface="ＭＳ Ｐゴシック" charset="-128"/>
              </a:rPr>
              <a:t>}</a:t>
            </a:r>
          </a:p>
        </p:txBody>
      </p:sp>
      <p:sp>
        <p:nvSpPr>
          <p:cNvPr id="2053" name="Text Box 7"/>
          <p:cNvSpPr txBox="1">
            <a:spLocks noChangeArrowheads="1"/>
          </p:cNvSpPr>
          <p:nvPr/>
        </p:nvSpPr>
        <p:spPr bwMode="auto">
          <a:xfrm>
            <a:off x="4932363" y="3789363"/>
            <a:ext cx="3924300" cy="457200"/>
          </a:xfrm>
          <a:prstGeom prst="rect">
            <a:avLst/>
          </a:prstGeom>
          <a:noFill/>
          <a:ln w="9525">
            <a:noFill/>
            <a:miter lim="800000"/>
            <a:headEnd/>
            <a:tailEnd/>
          </a:ln>
        </p:spPr>
        <p:txBody>
          <a:bodyPr>
            <a:spAutoFit/>
          </a:bodyPr>
          <a:lstStyle/>
          <a:p>
            <a:pPr algn="l">
              <a:spcBef>
                <a:spcPct val="50000"/>
              </a:spcBef>
            </a:pPr>
            <a:r>
              <a:rPr lang="en-US" altLang="ja-JP" sz="2400">
                <a:latin typeface="Arial" charset="0"/>
                <a:ea typeface="ＭＳ Ｐゴシック" charset="-128"/>
              </a:rPr>
              <a:t>Ⅰ</a:t>
            </a:r>
            <a:r>
              <a:rPr lang="en-US" altLang="ja-JP" sz="2400" baseline="-25000">
                <a:latin typeface="Arial" charset="0"/>
                <a:ea typeface="ＭＳ Ｐゴシック" charset="-128"/>
              </a:rPr>
              <a:t>2 </a:t>
            </a:r>
            <a:r>
              <a:rPr lang="en-US" altLang="ja-JP" sz="2400">
                <a:latin typeface="Arial" charset="0"/>
                <a:ea typeface="ＭＳ Ｐゴシック" charset="-128"/>
              </a:rPr>
              <a:t>= {</a:t>
            </a:r>
            <a:r>
              <a:rPr lang="en-US" altLang="ja-JP" sz="2000" b="1">
                <a:solidFill>
                  <a:srgbClr val="0000FF"/>
                </a:solidFill>
                <a:latin typeface="Arial" charset="0"/>
                <a:ea typeface="ＭＳ Ｐゴシック" charset="-128"/>
              </a:rPr>
              <a:t>defaultEncoding</a:t>
            </a:r>
            <a:r>
              <a:rPr lang="en-US" altLang="ja-JP" sz="2400">
                <a:latin typeface="Arial" charset="0"/>
                <a:ea typeface="ＭＳ Ｐゴシック" charset="-128"/>
              </a:rPr>
              <a:t>, </a:t>
            </a:r>
            <a:r>
              <a:rPr lang="en-US" altLang="ja-JP" sz="2000" b="1">
                <a:solidFill>
                  <a:srgbClr val="0000FF"/>
                </a:solidFill>
                <a:latin typeface="Arial" charset="0"/>
                <a:ea typeface="ＭＳ Ｐゴシック" charset="-128"/>
              </a:rPr>
              <a:t>zs</a:t>
            </a:r>
            <a:r>
              <a:rPr lang="en-US" altLang="ja-JP" sz="2400">
                <a:latin typeface="Arial" charset="0"/>
                <a:ea typeface="ＭＳ Ｐゴシック" charset="-128"/>
              </a:rPr>
              <a:t>}</a:t>
            </a:r>
          </a:p>
        </p:txBody>
      </p:sp>
      <p:sp>
        <p:nvSpPr>
          <p:cNvPr id="2054" name="Text Box 8"/>
          <p:cNvSpPr txBox="1">
            <a:spLocks noChangeArrowheads="1"/>
          </p:cNvSpPr>
          <p:nvPr/>
        </p:nvSpPr>
        <p:spPr bwMode="auto">
          <a:xfrm>
            <a:off x="5435600" y="5373688"/>
            <a:ext cx="936625" cy="457200"/>
          </a:xfrm>
          <a:prstGeom prst="rect">
            <a:avLst/>
          </a:prstGeom>
          <a:noFill/>
          <a:ln w="9525">
            <a:noFill/>
            <a:miter lim="800000"/>
            <a:headEnd/>
            <a:tailEnd/>
          </a:ln>
        </p:spPr>
        <p:txBody>
          <a:bodyPr>
            <a:spAutoFit/>
          </a:bodyPr>
          <a:lstStyle/>
          <a:p>
            <a:pPr algn="l">
              <a:spcBef>
                <a:spcPct val="50000"/>
              </a:spcBef>
            </a:pPr>
            <a:r>
              <a:rPr lang="en-US" altLang="ja-JP" sz="2400" i="1">
                <a:latin typeface="Arial" charset="0"/>
                <a:ea typeface="ＭＳ Ｐゴシック" charset="-128"/>
              </a:rPr>
              <a:t>Sim</a:t>
            </a:r>
            <a:r>
              <a:rPr lang="en-US" altLang="ja-JP" sz="1800" baseline="-25000">
                <a:latin typeface="Arial" charset="0"/>
                <a:ea typeface="ＭＳ Ｐゴシック" charset="-128"/>
              </a:rPr>
              <a:t>Ⅰ</a:t>
            </a:r>
            <a:r>
              <a:rPr lang="en-US" altLang="ja-JP" sz="1800">
                <a:latin typeface="Arial" charset="0"/>
                <a:ea typeface="ＭＳ Ｐゴシック" charset="-128"/>
              </a:rPr>
              <a:t> </a:t>
            </a:r>
          </a:p>
        </p:txBody>
      </p:sp>
      <p:sp>
        <p:nvSpPr>
          <p:cNvPr id="2055" name="Text Box 9"/>
          <p:cNvSpPr txBox="1">
            <a:spLocks noChangeArrowheads="1"/>
          </p:cNvSpPr>
          <p:nvPr/>
        </p:nvSpPr>
        <p:spPr bwMode="auto">
          <a:xfrm>
            <a:off x="7380288" y="5445125"/>
            <a:ext cx="490537" cy="457200"/>
          </a:xfrm>
          <a:prstGeom prst="rect">
            <a:avLst/>
          </a:prstGeom>
          <a:noFill/>
          <a:ln w="9525">
            <a:noFill/>
            <a:miter lim="800000"/>
            <a:headEnd/>
            <a:tailEnd/>
          </a:ln>
        </p:spPr>
        <p:txBody>
          <a:bodyPr>
            <a:spAutoFit/>
          </a:bodyPr>
          <a:lstStyle/>
          <a:p>
            <a:pPr algn="l">
              <a:spcBef>
                <a:spcPct val="50000"/>
              </a:spcBef>
            </a:pPr>
            <a:r>
              <a:rPr lang="en-US" altLang="ja-JP" sz="2400">
                <a:latin typeface="Arial" charset="0"/>
                <a:ea typeface="ＭＳ Ｐゴシック" charset="-128"/>
              </a:rPr>
              <a:t>=</a:t>
            </a:r>
          </a:p>
        </p:txBody>
      </p:sp>
      <p:sp>
        <p:nvSpPr>
          <p:cNvPr id="2056" name="Rectangle 11"/>
          <p:cNvSpPr>
            <a:spLocks noGrp="1" noChangeArrowheads="1"/>
          </p:cNvSpPr>
          <p:nvPr>
            <p:ph type="title" idx="4294967295"/>
          </p:nvPr>
        </p:nvSpPr>
        <p:spPr/>
        <p:txBody>
          <a:bodyPr/>
          <a:lstStyle/>
          <a:p>
            <a:pPr eaLnBrk="1" hangingPunct="1"/>
            <a:r>
              <a:rPr lang="ja-JP" altLang="en-US" smtClean="0"/>
              <a:t>識別子名類似度</a:t>
            </a:r>
            <a:r>
              <a:rPr lang="en-US" altLang="ja-JP" smtClean="0"/>
              <a:t>Sim</a:t>
            </a:r>
            <a:r>
              <a:rPr lang="en-US" altLang="ja-JP" baseline="-25000" smtClean="0"/>
              <a:t>Ⅰ			2/2</a:t>
            </a:r>
          </a:p>
        </p:txBody>
      </p:sp>
      <p:sp>
        <p:nvSpPr>
          <p:cNvPr id="2057" name="Rectangle 15"/>
          <p:cNvSpPr>
            <a:spLocks noChangeArrowheads="1"/>
          </p:cNvSpPr>
          <p:nvPr/>
        </p:nvSpPr>
        <p:spPr bwMode="auto">
          <a:xfrm>
            <a:off x="34925" y="1382713"/>
            <a:ext cx="9290050" cy="822325"/>
          </a:xfrm>
          <a:prstGeom prst="rect">
            <a:avLst/>
          </a:prstGeom>
          <a:noFill/>
          <a:ln w="19050" algn="ctr">
            <a:noFill/>
            <a:miter lim="800000"/>
            <a:headEnd/>
            <a:tailEnd/>
          </a:ln>
        </p:spPr>
        <p:txBody>
          <a:bodyPr>
            <a:spAutoFit/>
          </a:bodyPr>
          <a:lstStyle/>
          <a:p>
            <a:pPr algn="l"/>
            <a:r>
              <a:rPr lang="ja-JP" altLang="en-US" sz="2400"/>
              <a:t>メソッド内の一時変数・参照変数の識別子名と呼び出されているメソッド名の一致割合</a:t>
            </a:r>
            <a:r>
              <a:rPr lang="en-US" altLang="ja-JP" sz="2400"/>
              <a:t>(</a:t>
            </a:r>
            <a:r>
              <a:rPr lang="ja-JP" altLang="en-US" sz="2400"/>
              <a:t>ただし型名は除く</a:t>
            </a:r>
            <a:r>
              <a:rPr lang="en-US" altLang="ja-JP" sz="2400"/>
              <a:t>)</a:t>
            </a:r>
          </a:p>
        </p:txBody>
      </p:sp>
      <p:sp>
        <p:nvSpPr>
          <p:cNvPr id="2058" name="Text Box 19"/>
          <p:cNvSpPr txBox="1">
            <a:spLocks noChangeArrowheads="1"/>
          </p:cNvSpPr>
          <p:nvPr/>
        </p:nvSpPr>
        <p:spPr bwMode="auto">
          <a:xfrm>
            <a:off x="6227763" y="5419725"/>
            <a:ext cx="490537" cy="457200"/>
          </a:xfrm>
          <a:prstGeom prst="rect">
            <a:avLst/>
          </a:prstGeom>
          <a:noFill/>
          <a:ln w="9525">
            <a:noFill/>
            <a:miter lim="800000"/>
            <a:headEnd/>
            <a:tailEnd/>
          </a:ln>
        </p:spPr>
        <p:txBody>
          <a:bodyPr>
            <a:spAutoFit/>
          </a:bodyPr>
          <a:lstStyle/>
          <a:p>
            <a:pPr algn="l">
              <a:spcBef>
                <a:spcPct val="50000"/>
              </a:spcBef>
            </a:pPr>
            <a:r>
              <a:rPr lang="en-US" altLang="ja-JP" sz="2400">
                <a:latin typeface="Arial" charset="0"/>
                <a:ea typeface="ＭＳ Ｐゴシック" charset="-128"/>
              </a:rPr>
              <a:t>=</a:t>
            </a:r>
          </a:p>
        </p:txBody>
      </p:sp>
      <p:sp>
        <p:nvSpPr>
          <p:cNvPr id="2059" name="Text Box 20"/>
          <p:cNvSpPr txBox="1">
            <a:spLocks noChangeArrowheads="1"/>
          </p:cNvSpPr>
          <p:nvPr/>
        </p:nvSpPr>
        <p:spPr bwMode="auto">
          <a:xfrm>
            <a:off x="7667625" y="5445125"/>
            <a:ext cx="706438" cy="457200"/>
          </a:xfrm>
          <a:prstGeom prst="rect">
            <a:avLst/>
          </a:prstGeom>
          <a:noFill/>
          <a:ln w="9525">
            <a:noFill/>
            <a:miter lim="800000"/>
            <a:headEnd/>
            <a:tailEnd/>
          </a:ln>
        </p:spPr>
        <p:txBody>
          <a:bodyPr>
            <a:spAutoFit/>
          </a:bodyPr>
          <a:lstStyle/>
          <a:p>
            <a:pPr algn="l">
              <a:spcBef>
                <a:spcPct val="50000"/>
              </a:spcBef>
            </a:pPr>
            <a:r>
              <a:rPr lang="en-US" altLang="ja-JP" sz="2400">
                <a:latin typeface="Arial" charset="0"/>
                <a:ea typeface="ＭＳ Ｐゴシック" charset="-128"/>
              </a:rPr>
              <a:t>0.5</a:t>
            </a:r>
          </a:p>
        </p:txBody>
      </p:sp>
      <p:graphicFrame>
        <p:nvGraphicFramePr>
          <p:cNvPr id="252972" name="Object 44"/>
          <p:cNvGraphicFramePr>
            <a:graphicFrameLocks noChangeAspect="1"/>
          </p:cNvGraphicFramePr>
          <p:nvPr>
            <p:ph idx="4294967295"/>
          </p:nvPr>
        </p:nvGraphicFramePr>
        <p:xfrm>
          <a:off x="6588125" y="4652963"/>
          <a:ext cx="785813" cy="1827212"/>
        </p:xfrm>
        <a:graphic>
          <a:graphicData uri="http://schemas.openxmlformats.org/presentationml/2006/ole">
            <p:oleObj spid="_x0000_s2050" name="数式" r:id="rId4" imgW="393480" imgH="914400" progId="Equation.3">
              <p:embed/>
            </p:oleObj>
          </a:graphicData>
        </a:graphic>
      </p:graphicFrame>
      <p:sp>
        <p:nvSpPr>
          <p:cNvPr id="2060" name="AutoShape 11"/>
          <p:cNvSpPr>
            <a:spLocks noChangeArrowheads="1"/>
          </p:cNvSpPr>
          <p:nvPr/>
        </p:nvSpPr>
        <p:spPr bwMode="auto">
          <a:xfrm>
            <a:off x="107950" y="2755900"/>
            <a:ext cx="4679950" cy="1681163"/>
          </a:xfrm>
          <a:prstGeom prst="foldedCorner">
            <a:avLst>
              <a:gd name="adj" fmla="val 12500"/>
            </a:avLst>
          </a:prstGeom>
          <a:noFill/>
          <a:ln w="19050">
            <a:solidFill>
              <a:schemeClr val="tx1"/>
            </a:solidFill>
            <a:round/>
            <a:headEnd/>
            <a:tailEnd/>
          </a:ln>
        </p:spPr>
        <p:txBody>
          <a:bodyPr wrap="none" anchor="ctr"/>
          <a:lstStyle/>
          <a:p>
            <a:pPr algn="l"/>
            <a:endParaRPr lang="en-US" altLang="ja-JP" sz="1600">
              <a:latin typeface="Consolas" pitchFamily="49" charset="0"/>
              <a:ea typeface="メイリオ" pitchFamily="50" charset="-128"/>
            </a:endParaRPr>
          </a:p>
          <a:p>
            <a:pPr algn="l"/>
            <a:r>
              <a:rPr lang="en-US" altLang="ja-JP" sz="1800">
                <a:latin typeface="Consolas" pitchFamily="49" charset="0"/>
                <a:ea typeface="メイリオ" pitchFamily="50" charset="-128"/>
              </a:rPr>
              <a:t>protected Scanner newScanner() {</a:t>
            </a:r>
          </a:p>
          <a:p>
            <a:pPr algn="l"/>
            <a:r>
              <a:rPr lang="en-US" altLang="ja-JP" sz="1800">
                <a:latin typeface="Consolas" pitchFamily="49" charset="0"/>
                <a:ea typeface="メイリオ" pitchFamily="50" charset="-128"/>
              </a:rPr>
              <a:t>  ZipScanner </a:t>
            </a:r>
            <a:r>
              <a:rPr lang="en-US" altLang="ja-JP" sz="1800" b="1">
                <a:solidFill>
                  <a:srgbClr val="FF3300"/>
                </a:solidFill>
                <a:latin typeface="Consolas" pitchFamily="49" charset="0"/>
                <a:ea typeface="メイリオ" pitchFamily="50" charset="-128"/>
              </a:rPr>
              <a:t>zs</a:t>
            </a:r>
            <a:r>
              <a:rPr lang="en-US" altLang="ja-JP" sz="1800">
                <a:latin typeface="Consolas" pitchFamily="49" charset="0"/>
                <a:ea typeface="メイリオ" pitchFamily="50" charset="-128"/>
              </a:rPr>
              <a:t> = new ZipScanner();</a:t>
            </a:r>
          </a:p>
          <a:p>
            <a:pPr algn="l"/>
            <a:r>
              <a:rPr lang="en-US" altLang="ja-JP" sz="1600">
                <a:latin typeface="Consolas" pitchFamily="49" charset="0"/>
              </a:rPr>
              <a:t>  </a:t>
            </a:r>
            <a:r>
              <a:rPr lang="en-US" altLang="ja-JP" sz="1800">
                <a:latin typeface="Consolas" pitchFamily="49" charset="0"/>
              </a:rPr>
              <a:t>zs.</a:t>
            </a:r>
            <a:r>
              <a:rPr lang="en-US" altLang="ja-JP" sz="1800" b="1">
                <a:solidFill>
                  <a:srgbClr val="FF3300"/>
                </a:solidFill>
                <a:latin typeface="Consolas" pitchFamily="49" charset="0"/>
              </a:rPr>
              <a:t>setEncoding</a:t>
            </a:r>
            <a:r>
              <a:rPr lang="en-US" altLang="ja-JP" sz="1800">
                <a:latin typeface="Consolas" pitchFamily="49" charset="0"/>
              </a:rPr>
              <a:t>(</a:t>
            </a:r>
            <a:r>
              <a:rPr lang="en-US" altLang="ja-JP" sz="1800" b="1">
                <a:solidFill>
                  <a:srgbClr val="FF3300"/>
                </a:solidFill>
                <a:latin typeface="Consolas" pitchFamily="49" charset="0"/>
              </a:rPr>
              <a:t>encoding</a:t>
            </a:r>
            <a:r>
              <a:rPr lang="en-US" altLang="ja-JP" sz="1800">
                <a:latin typeface="Consolas" pitchFamily="49" charset="0"/>
              </a:rPr>
              <a:t>);</a:t>
            </a:r>
            <a:endParaRPr lang="en-US" altLang="ja-JP" sz="3200">
              <a:latin typeface="Consolas" pitchFamily="49" charset="0"/>
              <a:ea typeface="メイリオ" pitchFamily="50" charset="-128"/>
            </a:endParaRPr>
          </a:p>
          <a:p>
            <a:pPr algn="l"/>
            <a:r>
              <a:rPr lang="en-US" altLang="ja-JP" sz="1800">
                <a:latin typeface="Consolas" pitchFamily="49" charset="0"/>
                <a:ea typeface="メイリオ" pitchFamily="50" charset="-128"/>
              </a:rPr>
              <a:t>  </a:t>
            </a:r>
            <a:r>
              <a:rPr lang="en-US" altLang="ja-JP" sz="1800" b="1">
                <a:solidFill>
                  <a:srgbClr val="FF3300"/>
                </a:solidFill>
                <a:latin typeface="Consolas" pitchFamily="49" charset="0"/>
                <a:ea typeface="メイリオ" pitchFamily="50" charset="-128"/>
              </a:rPr>
              <a:t>defaultEncoding</a:t>
            </a:r>
            <a:r>
              <a:rPr lang="en-US" altLang="ja-JP" sz="1800">
                <a:latin typeface="Consolas" pitchFamily="49" charset="0"/>
                <a:ea typeface="メイリオ" pitchFamily="50" charset="-128"/>
              </a:rPr>
              <a:t> = false;</a:t>
            </a:r>
          </a:p>
          <a:p>
            <a:pPr algn="l"/>
            <a:r>
              <a:rPr lang="en-US" altLang="ja-JP" sz="1800">
                <a:latin typeface="Consolas" pitchFamily="49" charset="0"/>
                <a:ea typeface="メイリオ" pitchFamily="50" charset="-128"/>
              </a:rPr>
              <a:t>  return zs;</a:t>
            </a:r>
          </a:p>
          <a:p>
            <a:pPr algn="l"/>
            <a:r>
              <a:rPr lang="en-US" altLang="ja-JP" sz="1800">
                <a:latin typeface="Consolas" pitchFamily="49" charset="0"/>
                <a:ea typeface="メイリオ" pitchFamily="50" charset="-128"/>
              </a:rPr>
              <a:t> }</a:t>
            </a:r>
          </a:p>
        </p:txBody>
      </p:sp>
      <p:sp>
        <p:nvSpPr>
          <p:cNvPr id="2061" name="AutoShape 12"/>
          <p:cNvSpPr>
            <a:spLocks noChangeArrowheads="1"/>
          </p:cNvSpPr>
          <p:nvPr/>
        </p:nvSpPr>
        <p:spPr bwMode="auto">
          <a:xfrm>
            <a:off x="34925" y="2454275"/>
            <a:ext cx="4311650" cy="398463"/>
          </a:xfrm>
          <a:prstGeom prst="flowChartAlternateProcess">
            <a:avLst/>
          </a:prstGeom>
          <a:solidFill>
            <a:srgbClr val="C5E2FF"/>
          </a:solidFill>
          <a:ln w="9525" algn="ctr">
            <a:solidFill>
              <a:schemeClr val="tx1"/>
            </a:solidFill>
            <a:miter lim="800000"/>
            <a:headEnd/>
            <a:tailEnd/>
          </a:ln>
        </p:spPr>
        <p:txBody>
          <a:bodyPr anchor="ctr">
            <a:spAutoFit/>
          </a:bodyPr>
          <a:lstStyle/>
          <a:p>
            <a:r>
              <a:rPr lang="en-US" altLang="ja-JP" sz="1800">
                <a:latin typeface="Arial" charset="0"/>
              </a:rPr>
              <a:t>Scanner1</a:t>
            </a:r>
            <a:r>
              <a:rPr lang="ja-JP" altLang="en-US" sz="1800">
                <a:latin typeface="Arial" charset="0"/>
              </a:rPr>
              <a:t>クラスの</a:t>
            </a:r>
            <a:r>
              <a:rPr lang="en-US" altLang="ja-JP" sz="1800">
                <a:latin typeface="Arial" charset="0"/>
              </a:rPr>
              <a:t>newScanner</a:t>
            </a:r>
            <a:r>
              <a:rPr lang="ja-JP" altLang="en-US" sz="1800">
                <a:latin typeface="Arial" charset="0"/>
              </a:rPr>
              <a:t>メソッド</a:t>
            </a:r>
          </a:p>
        </p:txBody>
      </p:sp>
      <p:sp>
        <p:nvSpPr>
          <p:cNvPr id="2062" name="AutoShape 13"/>
          <p:cNvSpPr>
            <a:spLocks noChangeArrowheads="1"/>
          </p:cNvSpPr>
          <p:nvPr/>
        </p:nvSpPr>
        <p:spPr bwMode="auto">
          <a:xfrm>
            <a:off x="98425" y="4960938"/>
            <a:ext cx="4760913" cy="1357312"/>
          </a:xfrm>
          <a:prstGeom prst="foldedCorner">
            <a:avLst>
              <a:gd name="adj" fmla="val 12500"/>
            </a:avLst>
          </a:prstGeom>
          <a:noFill/>
          <a:ln w="19050">
            <a:solidFill>
              <a:schemeClr val="tx1"/>
            </a:solidFill>
            <a:round/>
            <a:headEnd/>
            <a:tailEnd/>
          </a:ln>
        </p:spPr>
        <p:txBody>
          <a:bodyPr wrap="none" anchor="ctr"/>
          <a:lstStyle/>
          <a:p>
            <a:pPr algn="l"/>
            <a:r>
              <a:rPr lang="en-US" altLang="ja-JP" sz="1600">
                <a:latin typeface="Consolas" pitchFamily="49" charset="0"/>
                <a:ea typeface="ＭＳ Ｐゴシック" charset="-128"/>
              </a:rPr>
              <a:t>protected Scanner newScanner() {</a:t>
            </a:r>
          </a:p>
          <a:p>
            <a:pPr algn="l"/>
            <a:r>
              <a:rPr lang="en-US" altLang="ja-JP" sz="1600">
                <a:latin typeface="Consolas" pitchFamily="49" charset="0"/>
                <a:ea typeface="ＭＳ Ｐゴシック" charset="-128"/>
              </a:rPr>
              <a:t>  TarScanner </a:t>
            </a:r>
            <a:r>
              <a:rPr lang="en-US" altLang="ja-JP" sz="1600" b="1">
                <a:solidFill>
                  <a:srgbClr val="FF3300"/>
                </a:solidFill>
                <a:latin typeface="Consolas" pitchFamily="49" charset="0"/>
                <a:ea typeface="ＭＳ Ｐゴシック" charset="-128"/>
              </a:rPr>
              <a:t>zs</a:t>
            </a:r>
            <a:r>
              <a:rPr lang="en-US" altLang="ja-JP" sz="1600">
                <a:latin typeface="Consolas" pitchFamily="49" charset="0"/>
                <a:ea typeface="ＭＳ Ｐゴシック" charset="-128"/>
              </a:rPr>
              <a:t> = new TarScanner();</a:t>
            </a:r>
          </a:p>
          <a:p>
            <a:pPr algn="l"/>
            <a:r>
              <a:rPr lang="en-US" altLang="ja-JP" sz="1600">
                <a:latin typeface="Consolas" pitchFamily="49" charset="0"/>
                <a:ea typeface="ＭＳ Ｐゴシック" charset="-128"/>
              </a:rPr>
              <a:t>  </a:t>
            </a:r>
            <a:r>
              <a:rPr lang="en-US" altLang="ja-JP" sz="1600" b="1">
                <a:solidFill>
                  <a:srgbClr val="FF3300"/>
                </a:solidFill>
                <a:latin typeface="Consolas" pitchFamily="49" charset="0"/>
                <a:ea typeface="ＭＳ Ｐゴシック" charset="-128"/>
              </a:rPr>
              <a:t>defaultEncoding</a:t>
            </a:r>
            <a:r>
              <a:rPr lang="en-US" altLang="ja-JP" sz="1600">
                <a:latin typeface="Consolas" pitchFamily="49" charset="0"/>
                <a:ea typeface="ＭＳ Ｐゴシック" charset="-128"/>
              </a:rPr>
              <a:t> = false;</a:t>
            </a:r>
          </a:p>
          <a:p>
            <a:pPr algn="l"/>
            <a:r>
              <a:rPr lang="en-US" altLang="ja-JP" sz="1600">
                <a:latin typeface="Consolas" pitchFamily="49" charset="0"/>
                <a:ea typeface="ＭＳ Ｐゴシック" charset="-128"/>
              </a:rPr>
              <a:t>  return zs;</a:t>
            </a:r>
          </a:p>
          <a:p>
            <a:pPr algn="l"/>
            <a:r>
              <a:rPr lang="en-US" altLang="ja-JP" sz="1600">
                <a:latin typeface="Consolas" pitchFamily="49" charset="0"/>
                <a:ea typeface="ＭＳ Ｐゴシック" charset="-128"/>
              </a:rPr>
              <a:t>}</a:t>
            </a:r>
          </a:p>
        </p:txBody>
      </p:sp>
      <p:sp>
        <p:nvSpPr>
          <p:cNvPr id="2063" name="AutoShape 14"/>
          <p:cNvSpPr>
            <a:spLocks noChangeArrowheads="1"/>
          </p:cNvSpPr>
          <p:nvPr/>
        </p:nvSpPr>
        <p:spPr bwMode="auto">
          <a:xfrm>
            <a:off x="26988" y="4573588"/>
            <a:ext cx="4602162" cy="406400"/>
          </a:xfrm>
          <a:prstGeom prst="roundRect">
            <a:avLst>
              <a:gd name="adj" fmla="val 16667"/>
            </a:avLst>
          </a:prstGeom>
          <a:solidFill>
            <a:srgbClr val="C5E2FF"/>
          </a:solidFill>
          <a:ln w="9525" algn="ctr">
            <a:solidFill>
              <a:schemeClr val="tx1"/>
            </a:solidFill>
            <a:round/>
            <a:headEnd/>
            <a:tailEnd/>
          </a:ln>
        </p:spPr>
        <p:txBody>
          <a:bodyPr anchor="ctr">
            <a:spAutoFit/>
          </a:bodyPr>
          <a:lstStyle/>
          <a:p>
            <a:r>
              <a:rPr lang="en-US" altLang="ja-JP" sz="1800">
                <a:latin typeface="Arial" charset="0"/>
              </a:rPr>
              <a:t>Scanner2</a:t>
            </a:r>
            <a:r>
              <a:rPr lang="ja-JP" altLang="en-US" sz="1800">
                <a:latin typeface="Arial" charset="0"/>
              </a:rPr>
              <a:t>クラスの</a:t>
            </a:r>
            <a:r>
              <a:rPr lang="en-US" altLang="ja-JP" sz="1800">
                <a:latin typeface="Arial" charset="0"/>
              </a:rPr>
              <a:t>newScanner</a:t>
            </a:r>
            <a:r>
              <a:rPr lang="ja-JP" altLang="en-US" sz="1800">
                <a:latin typeface="Arial" charset="0"/>
              </a:rPr>
              <a:t>メソッド</a:t>
            </a:r>
          </a:p>
        </p:txBody>
      </p:sp>
      <p:sp>
        <p:nvSpPr>
          <p:cNvPr id="2064" name="AutoShape 9"/>
          <p:cNvSpPr>
            <a:spLocks noChangeArrowheads="1"/>
          </p:cNvSpPr>
          <p:nvPr/>
        </p:nvSpPr>
        <p:spPr bwMode="auto">
          <a:xfrm>
            <a:off x="5364163" y="4581525"/>
            <a:ext cx="2879725" cy="1943100"/>
          </a:xfrm>
          <a:prstGeom prst="flowChartAlternateProcess">
            <a:avLst/>
          </a:prstGeom>
          <a:noFill/>
          <a:ln w="9525" algn="ctr">
            <a:solidFill>
              <a:schemeClr val="tx1"/>
            </a:solidFill>
            <a:miter lim="800000"/>
            <a:headEnd/>
            <a:tailEnd/>
          </a:ln>
        </p:spPr>
        <p:txBody>
          <a:bodyPr anchor="ctr">
            <a:spAutoFit/>
          </a:bodyPr>
          <a:lstStyle/>
          <a:p>
            <a:endParaRPr lang="ja-JP" altLang="en-US"/>
          </a:p>
        </p:txBody>
      </p:sp>
      <p:sp>
        <p:nvSpPr>
          <p:cNvPr id="2065" name="AutoShape 72"/>
          <p:cNvSpPr>
            <a:spLocks noChangeArrowheads="1"/>
          </p:cNvSpPr>
          <p:nvPr/>
        </p:nvSpPr>
        <p:spPr bwMode="auto">
          <a:xfrm>
            <a:off x="4992688" y="4391025"/>
            <a:ext cx="1595437" cy="406400"/>
          </a:xfrm>
          <a:prstGeom prst="roundRect">
            <a:avLst>
              <a:gd name="adj" fmla="val 16667"/>
            </a:avLst>
          </a:prstGeom>
          <a:solidFill>
            <a:srgbClr val="C5E2FF"/>
          </a:solidFill>
          <a:ln w="9525" algn="ctr">
            <a:solidFill>
              <a:schemeClr val="tx1"/>
            </a:solidFill>
            <a:round/>
            <a:headEnd/>
            <a:tailEnd/>
          </a:ln>
        </p:spPr>
        <p:txBody>
          <a:bodyPr wrap="none" anchor="ctr">
            <a:spAutoFit/>
          </a:bodyPr>
          <a:lstStyle/>
          <a:p>
            <a:r>
              <a:rPr lang="ja-JP" altLang="en-US" sz="1800"/>
              <a:t>メトリクス値</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スライド番号プレースホルダ 3"/>
          <p:cNvSpPr>
            <a:spLocks noGrp="1"/>
          </p:cNvSpPr>
          <p:nvPr>
            <p:ph type="sldNum" sz="quarter" idx="12"/>
          </p:nvPr>
        </p:nvSpPr>
        <p:spPr/>
        <p:txBody>
          <a:bodyPr/>
          <a:lstStyle/>
          <a:p>
            <a:pPr>
              <a:defRPr/>
            </a:pPr>
            <a:fld id="{3B1BEE3F-1580-498E-A37B-7E1523848EE5}" type="slidenum">
              <a:rPr lang="en-US" altLang="ja-JP"/>
              <a:pPr>
                <a:defRPr/>
              </a:pPr>
              <a:t>16</a:t>
            </a:fld>
            <a:endParaRPr lang="en-US" altLang="ja-JP"/>
          </a:p>
        </p:txBody>
      </p:sp>
      <p:sp>
        <p:nvSpPr>
          <p:cNvPr id="23555" name="Rectangle 152"/>
          <p:cNvSpPr>
            <a:spLocks noChangeArrowheads="1"/>
          </p:cNvSpPr>
          <p:nvPr/>
        </p:nvSpPr>
        <p:spPr bwMode="auto">
          <a:xfrm>
            <a:off x="5002213" y="3716338"/>
            <a:ext cx="1441450" cy="814387"/>
          </a:xfrm>
          <a:prstGeom prst="rect">
            <a:avLst/>
          </a:prstGeom>
          <a:noFill/>
          <a:ln w="19050" algn="ctr">
            <a:solidFill>
              <a:schemeClr val="tx1"/>
            </a:solidFill>
            <a:miter lim="800000"/>
            <a:headEnd/>
            <a:tailEnd/>
          </a:ln>
        </p:spPr>
        <p:txBody>
          <a:bodyPr wrap="none" anchor="ctr"/>
          <a:lstStyle/>
          <a:p>
            <a:r>
              <a:rPr lang="ja-JP" altLang="en-US" sz="2000">
                <a:latin typeface="Arial" charset="0"/>
                <a:ea typeface="ＭＳ Ｐゴシック" charset="-128"/>
              </a:rPr>
              <a:t>メトリクス</a:t>
            </a:r>
          </a:p>
          <a:p>
            <a:r>
              <a:rPr lang="ja-JP" altLang="en-US" sz="2000">
                <a:latin typeface="Arial" charset="0"/>
                <a:ea typeface="ＭＳ Ｐゴシック" charset="-128"/>
              </a:rPr>
              <a:t>計測ツール</a:t>
            </a:r>
          </a:p>
        </p:txBody>
      </p:sp>
      <p:sp>
        <p:nvSpPr>
          <p:cNvPr id="23556" name="AutoShape 158"/>
          <p:cNvSpPr>
            <a:spLocks noChangeArrowheads="1"/>
          </p:cNvSpPr>
          <p:nvPr/>
        </p:nvSpPr>
        <p:spPr bwMode="auto">
          <a:xfrm>
            <a:off x="2627313" y="4437063"/>
            <a:ext cx="2736850" cy="431800"/>
          </a:xfrm>
          <a:prstGeom prst="curvedUpArrow">
            <a:avLst>
              <a:gd name="adj1" fmla="val 118020"/>
              <a:gd name="adj2" fmla="val 231991"/>
              <a:gd name="adj3" fmla="val 24634"/>
            </a:avLst>
          </a:prstGeom>
          <a:solidFill>
            <a:schemeClr val="bg1"/>
          </a:solidFill>
          <a:ln w="19050">
            <a:solidFill>
              <a:schemeClr val="tx1"/>
            </a:solidFill>
            <a:miter lim="800000"/>
            <a:headEnd/>
            <a:tailEnd/>
          </a:ln>
        </p:spPr>
        <p:txBody>
          <a:bodyPr anchor="ctr">
            <a:spAutoFit/>
          </a:bodyPr>
          <a:lstStyle/>
          <a:p>
            <a:endParaRPr lang="ja-JP" altLang="en-US"/>
          </a:p>
        </p:txBody>
      </p:sp>
      <p:sp>
        <p:nvSpPr>
          <p:cNvPr id="23557" name="AutoShape 143"/>
          <p:cNvSpPr>
            <a:spLocks noChangeArrowheads="1"/>
          </p:cNvSpPr>
          <p:nvPr/>
        </p:nvSpPr>
        <p:spPr bwMode="auto">
          <a:xfrm>
            <a:off x="3313113" y="1541463"/>
            <a:ext cx="3024187" cy="935037"/>
          </a:xfrm>
          <a:prstGeom prst="roundRect">
            <a:avLst>
              <a:gd name="adj" fmla="val 16667"/>
            </a:avLst>
          </a:prstGeom>
          <a:solidFill>
            <a:srgbClr val="C5E2FF"/>
          </a:solidFill>
          <a:ln w="9525" algn="ctr">
            <a:solidFill>
              <a:schemeClr val="tx1"/>
            </a:solidFill>
            <a:round/>
            <a:headEnd/>
            <a:tailEnd/>
          </a:ln>
        </p:spPr>
        <p:txBody>
          <a:bodyPr anchor="ctr">
            <a:spAutoFit/>
          </a:bodyPr>
          <a:lstStyle/>
          <a:p>
            <a:endParaRPr lang="ja-JP" altLang="en-US"/>
          </a:p>
        </p:txBody>
      </p:sp>
      <p:sp>
        <p:nvSpPr>
          <p:cNvPr id="23558" name="AutoShape 117"/>
          <p:cNvSpPr>
            <a:spLocks noChangeArrowheads="1"/>
          </p:cNvSpPr>
          <p:nvPr/>
        </p:nvSpPr>
        <p:spPr bwMode="auto">
          <a:xfrm>
            <a:off x="215900" y="1541463"/>
            <a:ext cx="3024188" cy="935037"/>
          </a:xfrm>
          <a:prstGeom prst="roundRect">
            <a:avLst>
              <a:gd name="adj" fmla="val 16667"/>
            </a:avLst>
          </a:prstGeom>
          <a:solidFill>
            <a:srgbClr val="C5E2FF"/>
          </a:solidFill>
          <a:ln w="9525" algn="ctr">
            <a:solidFill>
              <a:schemeClr val="tx1"/>
            </a:solidFill>
            <a:round/>
            <a:headEnd/>
            <a:tailEnd/>
          </a:ln>
        </p:spPr>
        <p:txBody>
          <a:bodyPr anchor="ctr">
            <a:spAutoFit/>
          </a:bodyPr>
          <a:lstStyle/>
          <a:p>
            <a:endParaRPr lang="ja-JP" altLang="en-US"/>
          </a:p>
        </p:txBody>
      </p:sp>
      <p:sp>
        <p:nvSpPr>
          <p:cNvPr id="23559" name="Rectangle 2"/>
          <p:cNvSpPr>
            <a:spLocks noGrp="1" noChangeArrowheads="1"/>
          </p:cNvSpPr>
          <p:nvPr>
            <p:ph type="title" idx="4294967295"/>
          </p:nvPr>
        </p:nvSpPr>
        <p:spPr>
          <a:xfrm>
            <a:off x="252413" y="44450"/>
            <a:ext cx="9144000" cy="1143000"/>
          </a:xfrm>
        </p:spPr>
        <p:txBody>
          <a:bodyPr/>
          <a:lstStyle/>
          <a:p>
            <a:pPr eaLnBrk="1" hangingPunct="1"/>
            <a:r>
              <a:rPr lang="ja-JP" altLang="en-US" sz="3600" smtClean="0"/>
              <a:t>変更の検出およびメトリクス計測の流れ</a:t>
            </a:r>
          </a:p>
        </p:txBody>
      </p:sp>
      <p:sp>
        <p:nvSpPr>
          <p:cNvPr id="23560" name="AutoShape 47"/>
          <p:cNvSpPr>
            <a:spLocks noChangeArrowheads="1"/>
          </p:cNvSpPr>
          <p:nvPr/>
        </p:nvSpPr>
        <p:spPr bwMode="auto">
          <a:xfrm>
            <a:off x="1849438" y="3621088"/>
            <a:ext cx="5170487" cy="1536700"/>
          </a:xfrm>
          <a:prstGeom prst="roundRect">
            <a:avLst>
              <a:gd name="adj" fmla="val 16667"/>
            </a:avLst>
          </a:prstGeom>
          <a:noFill/>
          <a:ln w="28575">
            <a:solidFill>
              <a:schemeClr val="tx1"/>
            </a:solidFill>
            <a:round/>
            <a:headEnd/>
            <a:tailEnd/>
          </a:ln>
        </p:spPr>
        <p:txBody>
          <a:bodyPr wrap="none" anchor="ctr"/>
          <a:lstStyle/>
          <a:p>
            <a:endParaRPr lang="ja-JP" altLang="en-US"/>
          </a:p>
        </p:txBody>
      </p:sp>
      <p:sp>
        <p:nvSpPr>
          <p:cNvPr id="23561" name="AutoShape 48"/>
          <p:cNvSpPr>
            <a:spLocks noChangeArrowheads="1"/>
          </p:cNvSpPr>
          <p:nvPr/>
        </p:nvSpPr>
        <p:spPr bwMode="auto">
          <a:xfrm>
            <a:off x="3103563" y="2852738"/>
            <a:ext cx="1998662" cy="566737"/>
          </a:xfrm>
          <a:prstGeom prst="roundRect">
            <a:avLst>
              <a:gd name="adj" fmla="val 0"/>
            </a:avLst>
          </a:prstGeom>
          <a:noFill/>
          <a:ln w="19050">
            <a:solidFill>
              <a:schemeClr val="tx1"/>
            </a:solidFill>
            <a:round/>
            <a:headEnd/>
            <a:tailEnd/>
          </a:ln>
        </p:spPr>
        <p:txBody>
          <a:bodyPr wrap="none" anchor="ctr"/>
          <a:lstStyle/>
          <a:p>
            <a:r>
              <a:rPr lang="ja-JP" altLang="en-US" sz="1800">
                <a:latin typeface="Arial" charset="0"/>
                <a:ea typeface="ＭＳ Ｐゴシック" charset="-128"/>
              </a:rPr>
              <a:t>デザインパターン</a:t>
            </a:r>
          </a:p>
          <a:p>
            <a:r>
              <a:rPr lang="ja-JP" altLang="en-US" sz="1800">
                <a:latin typeface="Arial" charset="0"/>
                <a:ea typeface="ＭＳ Ｐゴシック" charset="-128"/>
              </a:rPr>
              <a:t>検出ツール</a:t>
            </a:r>
            <a:r>
              <a:rPr lang="en-US" altLang="ja-JP" sz="1800">
                <a:latin typeface="Arial" charset="0"/>
                <a:ea typeface="ＭＳ Ｐゴシック" charset="-128"/>
              </a:rPr>
              <a:t>[2]</a:t>
            </a:r>
          </a:p>
        </p:txBody>
      </p:sp>
      <p:sp>
        <p:nvSpPr>
          <p:cNvPr id="23562" name="AutoShape 50"/>
          <p:cNvSpPr>
            <a:spLocks noChangeArrowheads="1"/>
          </p:cNvSpPr>
          <p:nvPr/>
        </p:nvSpPr>
        <p:spPr bwMode="auto">
          <a:xfrm>
            <a:off x="4006850" y="2420938"/>
            <a:ext cx="204788" cy="431800"/>
          </a:xfrm>
          <a:prstGeom prst="downArrow">
            <a:avLst>
              <a:gd name="adj1" fmla="val 50000"/>
              <a:gd name="adj2" fmla="val 52713"/>
            </a:avLst>
          </a:prstGeom>
          <a:solidFill>
            <a:schemeClr val="bg1"/>
          </a:solidFill>
          <a:ln w="19050">
            <a:solidFill>
              <a:schemeClr val="tx1"/>
            </a:solidFill>
            <a:miter lim="800000"/>
            <a:headEnd/>
            <a:tailEnd/>
          </a:ln>
        </p:spPr>
        <p:txBody>
          <a:bodyPr vert="eaVert" wrap="none" anchor="ctr"/>
          <a:lstStyle/>
          <a:p>
            <a:endParaRPr lang="ja-JP" altLang="en-US"/>
          </a:p>
        </p:txBody>
      </p:sp>
      <p:sp>
        <p:nvSpPr>
          <p:cNvPr id="23563" name="AutoShape 54"/>
          <p:cNvSpPr>
            <a:spLocks noChangeArrowheads="1"/>
          </p:cNvSpPr>
          <p:nvPr/>
        </p:nvSpPr>
        <p:spPr bwMode="auto">
          <a:xfrm>
            <a:off x="3240088" y="2014538"/>
            <a:ext cx="1081087" cy="414337"/>
          </a:xfrm>
          <a:prstGeom prst="roundRect">
            <a:avLst>
              <a:gd name="adj" fmla="val 16667"/>
            </a:avLst>
          </a:prstGeom>
          <a:noFill/>
          <a:ln w="19050">
            <a:noFill/>
            <a:round/>
            <a:headEnd/>
            <a:tailEnd/>
          </a:ln>
        </p:spPr>
        <p:txBody>
          <a:bodyPr wrap="none" anchor="ctr"/>
          <a:lstStyle/>
          <a:p>
            <a:r>
              <a:rPr lang="ja-JP" altLang="en-US" sz="1200">
                <a:latin typeface="Arial" charset="0"/>
                <a:ea typeface="ＭＳ Ｐゴシック" charset="-128"/>
              </a:rPr>
              <a:t>バイトコード</a:t>
            </a:r>
          </a:p>
          <a:p>
            <a:r>
              <a:rPr lang="ja-JP" altLang="en-US" sz="1200">
                <a:latin typeface="Arial" charset="0"/>
                <a:ea typeface="ＭＳ Ｐゴシック" charset="-128"/>
              </a:rPr>
              <a:t>バージョン</a:t>
            </a:r>
            <a:r>
              <a:rPr lang="en-US" altLang="ja-JP" sz="1200">
                <a:latin typeface="Arial" charset="0"/>
                <a:ea typeface="ＭＳ Ｐゴシック" charset="-128"/>
              </a:rPr>
              <a:t>1.0</a:t>
            </a:r>
          </a:p>
        </p:txBody>
      </p:sp>
      <p:grpSp>
        <p:nvGrpSpPr>
          <p:cNvPr id="23564" name="Group 55"/>
          <p:cNvGrpSpPr>
            <a:grpSpLocks/>
          </p:cNvGrpSpPr>
          <p:nvPr/>
        </p:nvGrpSpPr>
        <p:grpSpPr bwMode="auto">
          <a:xfrm>
            <a:off x="3559175" y="1581150"/>
            <a:ext cx="442913" cy="433388"/>
            <a:chOff x="3164" y="987"/>
            <a:chExt cx="351" cy="357"/>
          </a:xfrm>
        </p:grpSpPr>
        <p:sp>
          <p:nvSpPr>
            <p:cNvPr id="23630" name="AutoShape 56"/>
            <p:cNvSpPr>
              <a:spLocks noChangeArrowheads="1"/>
            </p:cNvSpPr>
            <p:nvPr/>
          </p:nvSpPr>
          <p:spPr bwMode="auto">
            <a:xfrm>
              <a:off x="3198" y="1027"/>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sp>
          <p:nvSpPr>
            <p:cNvPr id="23631" name="AutoShape 57"/>
            <p:cNvSpPr>
              <a:spLocks noChangeArrowheads="1"/>
            </p:cNvSpPr>
            <p:nvPr/>
          </p:nvSpPr>
          <p:spPr bwMode="auto">
            <a:xfrm>
              <a:off x="3164" y="987"/>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grpSp>
      <p:sp>
        <p:nvSpPr>
          <p:cNvPr id="23565" name="AutoShape 58"/>
          <p:cNvSpPr>
            <a:spLocks noChangeArrowheads="1"/>
          </p:cNvSpPr>
          <p:nvPr/>
        </p:nvSpPr>
        <p:spPr bwMode="auto">
          <a:xfrm>
            <a:off x="968375" y="1987550"/>
            <a:ext cx="1439863" cy="504825"/>
          </a:xfrm>
          <a:prstGeom prst="roundRect">
            <a:avLst>
              <a:gd name="adj" fmla="val 16667"/>
            </a:avLst>
          </a:prstGeom>
          <a:noFill/>
          <a:ln w="19050">
            <a:noFill/>
            <a:round/>
            <a:headEnd/>
            <a:tailEnd/>
          </a:ln>
        </p:spPr>
        <p:txBody>
          <a:bodyPr wrap="none" anchor="ctr"/>
          <a:lstStyle/>
          <a:p>
            <a:r>
              <a:rPr lang="ja-JP" altLang="en-US" sz="1200">
                <a:latin typeface="Arial" charset="0"/>
                <a:ea typeface="ＭＳ Ｐゴシック" charset="-128"/>
              </a:rPr>
              <a:t>ソースコード</a:t>
            </a:r>
          </a:p>
          <a:p>
            <a:r>
              <a:rPr lang="ja-JP" altLang="en-US" sz="1200">
                <a:latin typeface="Arial" charset="0"/>
                <a:ea typeface="ＭＳ Ｐゴシック" charset="-128"/>
              </a:rPr>
              <a:t>バージョン</a:t>
            </a:r>
            <a:r>
              <a:rPr lang="en-US" altLang="ja-JP" sz="1200">
                <a:latin typeface="Arial" charset="0"/>
                <a:ea typeface="ＭＳ Ｐゴシック" charset="-128"/>
              </a:rPr>
              <a:t>1.1</a:t>
            </a:r>
          </a:p>
        </p:txBody>
      </p:sp>
      <p:sp>
        <p:nvSpPr>
          <p:cNvPr id="23566" name="AutoShape 59"/>
          <p:cNvSpPr>
            <a:spLocks noChangeArrowheads="1"/>
          </p:cNvSpPr>
          <p:nvPr/>
        </p:nvSpPr>
        <p:spPr bwMode="auto">
          <a:xfrm>
            <a:off x="6408738" y="1628775"/>
            <a:ext cx="2339975" cy="647700"/>
          </a:xfrm>
          <a:prstGeom prst="roundRect">
            <a:avLst>
              <a:gd name="adj" fmla="val 16667"/>
            </a:avLst>
          </a:prstGeom>
          <a:solidFill>
            <a:srgbClr val="FFE6CD"/>
          </a:solidFill>
          <a:ln w="9525" algn="ctr">
            <a:solidFill>
              <a:schemeClr val="tx1"/>
            </a:solidFill>
            <a:round/>
            <a:headEnd/>
            <a:tailEnd/>
          </a:ln>
        </p:spPr>
        <p:txBody>
          <a:bodyPr wrap="none" anchor="ctr"/>
          <a:lstStyle/>
          <a:p>
            <a:pPr algn="l"/>
            <a:r>
              <a:rPr lang="ja-JP" altLang="en-US" sz="1800">
                <a:latin typeface="Arial" charset="0"/>
                <a:ea typeface="ＭＳ Ｐゴシック" charset="-128"/>
              </a:rPr>
              <a:t>入力：</a:t>
            </a:r>
            <a:r>
              <a:rPr lang="en-US" altLang="ja-JP" sz="1800">
                <a:latin typeface="Arial" charset="0"/>
                <a:ea typeface="ＭＳ Ｐゴシック" charset="-128"/>
              </a:rPr>
              <a:t>Java</a:t>
            </a:r>
            <a:r>
              <a:rPr lang="ja-JP" altLang="en-US" sz="1800">
                <a:latin typeface="Arial" charset="0"/>
                <a:ea typeface="ＭＳ Ｐゴシック" charset="-128"/>
              </a:rPr>
              <a:t>ソースコード</a:t>
            </a:r>
          </a:p>
          <a:p>
            <a:pPr algn="l"/>
            <a:r>
              <a:rPr lang="ja-JP" altLang="en-US" sz="1800">
                <a:latin typeface="Arial" charset="0"/>
                <a:ea typeface="ＭＳ Ｐゴシック" charset="-128"/>
              </a:rPr>
              <a:t>       ：</a:t>
            </a:r>
            <a:r>
              <a:rPr lang="en-US" altLang="ja-JP" sz="1800">
                <a:latin typeface="Arial" charset="0"/>
                <a:ea typeface="ＭＳ Ｐゴシック" charset="-128"/>
              </a:rPr>
              <a:t>Java</a:t>
            </a:r>
            <a:r>
              <a:rPr lang="ja-JP" altLang="en-US" sz="1800">
                <a:latin typeface="Arial" charset="0"/>
                <a:ea typeface="ＭＳ Ｐゴシック" charset="-128"/>
              </a:rPr>
              <a:t>バイトコード</a:t>
            </a:r>
          </a:p>
        </p:txBody>
      </p:sp>
      <p:sp>
        <p:nvSpPr>
          <p:cNvPr id="23567" name="AutoShape 60"/>
          <p:cNvSpPr>
            <a:spLocks noChangeArrowheads="1"/>
          </p:cNvSpPr>
          <p:nvPr/>
        </p:nvSpPr>
        <p:spPr bwMode="auto">
          <a:xfrm>
            <a:off x="4787900" y="2565400"/>
            <a:ext cx="3384550" cy="322263"/>
          </a:xfrm>
          <a:prstGeom prst="roundRect">
            <a:avLst>
              <a:gd name="adj" fmla="val 16667"/>
            </a:avLst>
          </a:prstGeom>
          <a:solidFill>
            <a:srgbClr val="FFCC99"/>
          </a:solidFill>
          <a:ln w="9525" algn="ctr">
            <a:solidFill>
              <a:schemeClr val="tx1"/>
            </a:solidFill>
            <a:round/>
            <a:headEnd/>
            <a:tailEnd/>
          </a:ln>
        </p:spPr>
        <p:txBody>
          <a:bodyPr wrap="none" anchor="ctr"/>
          <a:lstStyle/>
          <a:p>
            <a:r>
              <a:rPr lang="en-US" altLang="ja-JP" sz="1800">
                <a:latin typeface="Arial" charset="0"/>
                <a:ea typeface="ＭＳ Ｐゴシック" charset="-128"/>
              </a:rPr>
              <a:t>1.Template Method</a:t>
            </a:r>
            <a:r>
              <a:rPr lang="ja-JP" altLang="en-US" sz="1800">
                <a:latin typeface="Arial" charset="0"/>
                <a:ea typeface="ＭＳ Ｐゴシック" charset="-128"/>
              </a:rPr>
              <a:t>パターン検出</a:t>
            </a:r>
          </a:p>
        </p:txBody>
      </p:sp>
      <p:grpSp>
        <p:nvGrpSpPr>
          <p:cNvPr id="23568" name="Group 62"/>
          <p:cNvGrpSpPr>
            <a:grpSpLocks/>
          </p:cNvGrpSpPr>
          <p:nvPr/>
        </p:nvGrpSpPr>
        <p:grpSpPr bwMode="auto">
          <a:xfrm>
            <a:off x="1512888" y="1576388"/>
            <a:ext cx="403225" cy="412750"/>
            <a:chOff x="346" y="397"/>
            <a:chExt cx="356" cy="356"/>
          </a:xfrm>
        </p:grpSpPr>
        <p:sp>
          <p:nvSpPr>
            <p:cNvPr id="23624" name="AutoShape 63"/>
            <p:cNvSpPr>
              <a:spLocks noChangeArrowheads="1"/>
            </p:cNvSpPr>
            <p:nvPr/>
          </p:nvSpPr>
          <p:spPr bwMode="auto">
            <a:xfrm>
              <a:off x="385" y="436"/>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grpSp>
          <p:nvGrpSpPr>
            <p:cNvPr id="23625" name="Group 64"/>
            <p:cNvGrpSpPr>
              <a:grpSpLocks/>
            </p:cNvGrpSpPr>
            <p:nvPr/>
          </p:nvGrpSpPr>
          <p:grpSpPr bwMode="auto">
            <a:xfrm>
              <a:off x="346" y="397"/>
              <a:ext cx="317" cy="317"/>
              <a:chOff x="385" y="3158"/>
              <a:chExt cx="317" cy="317"/>
            </a:xfrm>
          </p:grpSpPr>
          <p:sp>
            <p:nvSpPr>
              <p:cNvPr id="23626" name="AutoShape 65"/>
              <p:cNvSpPr>
                <a:spLocks noChangeArrowheads="1"/>
              </p:cNvSpPr>
              <p:nvPr/>
            </p:nvSpPr>
            <p:spPr bwMode="auto">
              <a:xfrm>
                <a:off x="385" y="3158"/>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sp>
            <p:nvSpPr>
              <p:cNvPr id="23627" name="Line 66"/>
              <p:cNvSpPr>
                <a:spLocks noChangeShapeType="1"/>
              </p:cNvSpPr>
              <p:nvPr/>
            </p:nvSpPr>
            <p:spPr bwMode="auto">
              <a:xfrm>
                <a:off x="431" y="3231"/>
                <a:ext cx="226" cy="0"/>
              </a:xfrm>
              <a:prstGeom prst="line">
                <a:avLst/>
              </a:prstGeom>
              <a:noFill/>
              <a:ln w="9525">
                <a:solidFill>
                  <a:schemeClr val="tx1"/>
                </a:solidFill>
                <a:round/>
                <a:headEnd/>
                <a:tailEnd/>
              </a:ln>
            </p:spPr>
            <p:txBody>
              <a:bodyPr/>
              <a:lstStyle/>
              <a:p>
                <a:endParaRPr lang="ja-JP" altLang="en-US"/>
              </a:p>
            </p:txBody>
          </p:sp>
          <p:sp>
            <p:nvSpPr>
              <p:cNvPr id="23628" name="Line 67"/>
              <p:cNvSpPr>
                <a:spLocks noChangeShapeType="1"/>
              </p:cNvSpPr>
              <p:nvPr/>
            </p:nvSpPr>
            <p:spPr bwMode="auto">
              <a:xfrm>
                <a:off x="431" y="3298"/>
                <a:ext cx="226" cy="0"/>
              </a:xfrm>
              <a:prstGeom prst="line">
                <a:avLst/>
              </a:prstGeom>
              <a:noFill/>
              <a:ln w="9525">
                <a:solidFill>
                  <a:schemeClr val="tx1"/>
                </a:solidFill>
                <a:round/>
                <a:headEnd/>
                <a:tailEnd/>
              </a:ln>
            </p:spPr>
            <p:txBody>
              <a:bodyPr/>
              <a:lstStyle/>
              <a:p>
                <a:endParaRPr lang="ja-JP" altLang="en-US"/>
              </a:p>
            </p:txBody>
          </p:sp>
          <p:sp>
            <p:nvSpPr>
              <p:cNvPr id="23629" name="Line 68"/>
              <p:cNvSpPr>
                <a:spLocks noChangeShapeType="1"/>
              </p:cNvSpPr>
              <p:nvPr/>
            </p:nvSpPr>
            <p:spPr bwMode="auto">
              <a:xfrm>
                <a:off x="431" y="3368"/>
                <a:ext cx="136" cy="0"/>
              </a:xfrm>
              <a:prstGeom prst="line">
                <a:avLst/>
              </a:prstGeom>
              <a:noFill/>
              <a:ln w="9525">
                <a:solidFill>
                  <a:schemeClr val="tx1"/>
                </a:solidFill>
                <a:round/>
                <a:headEnd/>
                <a:tailEnd/>
              </a:ln>
            </p:spPr>
            <p:txBody>
              <a:bodyPr/>
              <a:lstStyle/>
              <a:p>
                <a:endParaRPr lang="ja-JP" altLang="en-US"/>
              </a:p>
            </p:txBody>
          </p:sp>
        </p:grpSp>
      </p:grpSp>
      <p:sp>
        <p:nvSpPr>
          <p:cNvPr id="23569" name="AutoShape 69"/>
          <p:cNvSpPr>
            <a:spLocks noChangeArrowheads="1"/>
          </p:cNvSpPr>
          <p:nvPr/>
        </p:nvSpPr>
        <p:spPr bwMode="auto">
          <a:xfrm>
            <a:off x="5364163" y="4868863"/>
            <a:ext cx="1944687" cy="341312"/>
          </a:xfrm>
          <a:prstGeom prst="roundRect">
            <a:avLst>
              <a:gd name="adj" fmla="val 16667"/>
            </a:avLst>
          </a:prstGeom>
          <a:solidFill>
            <a:srgbClr val="FFCC99"/>
          </a:solidFill>
          <a:ln w="9525" algn="ctr">
            <a:solidFill>
              <a:schemeClr val="tx1"/>
            </a:solidFill>
            <a:round/>
            <a:headEnd/>
            <a:tailEnd/>
          </a:ln>
        </p:spPr>
        <p:txBody>
          <a:bodyPr wrap="none" anchor="ctr"/>
          <a:lstStyle/>
          <a:p>
            <a:r>
              <a:rPr lang="en-US" altLang="ja-JP" sz="1800">
                <a:latin typeface="Arial" charset="0"/>
                <a:ea typeface="ＭＳ Ｐゴシック" charset="-128"/>
              </a:rPr>
              <a:t>3.</a:t>
            </a:r>
            <a:r>
              <a:rPr lang="ja-JP" altLang="en-US" sz="1800">
                <a:latin typeface="Arial" charset="0"/>
                <a:ea typeface="ＭＳ Ｐゴシック" charset="-128"/>
              </a:rPr>
              <a:t>メトリクス計測</a:t>
            </a:r>
          </a:p>
        </p:txBody>
      </p:sp>
      <p:sp>
        <p:nvSpPr>
          <p:cNvPr id="23570" name="Rectangle 70"/>
          <p:cNvSpPr>
            <a:spLocks noChangeArrowheads="1"/>
          </p:cNvSpPr>
          <p:nvPr/>
        </p:nvSpPr>
        <p:spPr bwMode="auto">
          <a:xfrm>
            <a:off x="1993900" y="3724275"/>
            <a:ext cx="1441450" cy="814388"/>
          </a:xfrm>
          <a:prstGeom prst="rect">
            <a:avLst/>
          </a:prstGeom>
          <a:noFill/>
          <a:ln w="19050" algn="ctr">
            <a:solidFill>
              <a:schemeClr val="tx1"/>
            </a:solidFill>
            <a:miter lim="800000"/>
            <a:headEnd/>
            <a:tailEnd/>
          </a:ln>
        </p:spPr>
        <p:txBody>
          <a:bodyPr wrap="none" anchor="ctr"/>
          <a:lstStyle/>
          <a:p>
            <a:r>
              <a:rPr lang="ja-JP" altLang="en-US" sz="2000">
                <a:latin typeface="Arial" charset="0"/>
                <a:ea typeface="ＭＳ Ｐゴシック" charset="-128"/>
              </a:rPr>
              <a:t>分類処理部</a:t>
            </a:r>
          </a:p>
        </p:txBody>
      </p:sp>
      <p:sp>
        <p:nvSpPr>
          <p:cNvPr id="23571" name="AutoShape 71"/>
          <p:cNvSpPr>
            <a:spLocks noChangeArrowheads="1"/>
          </p:cNvSpPr>
          <p:nvPr/>
        </p:nvSpPr>
        <p:spPr bwMode="auto">
          <a:xfrm>
            <a:off x="4916488" y="4652963"/>
            <a:ext cx="215900" cy="1081087"/>
          </a:xfrm>
          <a:prstGeom prst="downArrow">
            <a:avLst>
              <a:gd name="adj1" fmla="val 41176"/>
              <a:gd name="adj2" fmla="val 157662"/>
            </a:avLst>
          </a:prstGeom>
          <a:solidFill>
            <a:schemeClr val="bg1"/>
          </a:solidFill>
          <a:ln w="19050">
            <a:solidFill>
              <a:schemeClr val="tx1"/>
            </a:solidFill>
            <a:miter lim="800000"/>
            <a:headEnd/>
            <a:tailEnd/>
          </a:ln>
        </p:spPr>
        <p:txBody>
          <a:bodyPr vert="eaVert" wrap="none" anchor="ctr"/>
          <a:lstStyle/>
          <a:p>
            <a:endParaRPr lang="ja-JP" altLang="en-US"/>
          </a:p>
        </p:txBody>
      </p:sp>
      <p:sp>
        <p:nvSpPr>
          <p:cNvPr id="23572" name="AutoShape 73"/>
          <p:cNvSpPr>
            <a:spLocks noChangeArrowheads="1"/>
          </p:cNvSpPr>
          <p:nvPr/>
        </p:nvSpPr>
        <p:spPr bwMode="auto">
          <a:xfrm rot="2468962">
            <a:off x="3708400" y="3429000"/>
            <a:ext cx="215900" cy="936625"/>
          </a:xfrm>
          <a:prstGeom prst="downArrow">
            <a:avLst>
              <a:gd name="adj1" fmla="val 41176"/>
              <a:gd name="adj2" fmla="val 168508"/>
            </a:avLst>
          </a:prstGeom>
          <a:solidFill>
            <a:schemeClr val="bg1"/>
          </a:solidFill>
          <a:ln w="19050">
            <a:solidFill>
              <a:schemeClr val="tx1"/>
            </a:solidFill>
            <a:miter lim="800000"/>
            <a:headEnd/>
            <a:tailEnd/>
          </a:ln>
        </p:spPr>
        <p:txBody>
          <a:bodyPr vert="eaVert" wrap="none" anchor="ctr"/>
          <a:lstStyle/>
          <a:p>
            <a:endParaRPr lang="ja-JP" altLang="en-US"/>
          </a:p>
        </p:txBody>
      </p:sp>
      <p:sp>
        <p:nvSpPr>
          <p:cNvPr id="23573" name="AutoShape 76"/>
          <p:cNvSpPr>
            <a:spLocks noChangeArrowheads="1"/>
          </p:cNvSpPr>
          <p:nvPr/>
        </p:nvSpPr>
        <p:spPr bwMode="auto">
          <a:xfrm>
            <a:off x="5076825" y="5516563"/>
            <a:ext cx="4032250" cy="369887"/>
          </a:xfrm>
          <a:prstGeom prst="roundRect">
            <a:avLst>
              <a:gd name="adj" fmla="val 16667"/>
            </a:avLst>
          </a:prstGeom>
          <a:solidFill>
            <a:srgbClr val="FFCC99"/>
          </a:solidFill>
          <a:ln w="9525" algn="ctr">
            <a:solidFill>
              <a:schemeClr val="tx1"/>
            </a:solidFill>
            <a:round/>
            <a:headEnd/>
            <a:tailEnd/>
          </a:ln>
        </p:spPr>
        <p:txBody>
          <a:bodyPr wrap="none" anchor="ctr"/>
          <a:lstStyle/>
          <a:p>
            <a:r>
              <a:rPr lang="en-US" altLang="ja-JP" sz="1800">
                <a:latin typeface="Arial" charset="0"/>
                <a:ea typeface="ＭＳ Ｐゴシック" charset="-128"/>
              </a:rPr>
              <a:t>4.</a:t>
            </a:r>
            <a:r>
              <a:rPr lang="ja-JP" altLang="en-US" sz="1800">
                <a:latin typeface="Arial" charset="0"/>
                <a:ea typeface="ＭＳ Ｐゴシック" charset="-128"/>
              </a:rPr>
              <a:t>変更の有無とメトリクス値の関係を評価</a:t>
            </a:r>
          </a:p>
        </p:txBody>
      </p:sp>
      <p:sp>
        <p:nvSpPr>
          <p:cNvPr id="23574" name="AutoShape 87"/>
          <p:cNvSpPr>
            <a:spLocks noChangeArrowheads="1"/>
          </p:cNvSpPr>
          <p:nvPr/>
        </p:nvSpPr>
        <p:spPr bwMode="auto">
          <a:xfrm>
            <a:off x="1055688" y="3378200"/>
            <a:ext cx="1331912" cy="431800"/>
          </a:xfrm>
          <a:prstGeom prst="roundRect">
            <a:avLst>
              <a:gd name="adj" fmla="val 16667"/>
            </a:avLst>
          </a:prstGeom>
          <a:solidFill>
            <a:srgbClr val="C5E2FF"/>
          </a:solidFill>
          <a:ln w="19050" algn="ctr">
            <a:solidFill>
              <a:schemeClr val="tx1"/>
            </a:solidFill>
            <a:round/>
            <a:headEnd/>
            <a:tailEnd/>
          </a:ln>
        </p:spPr>
        <p:txBody>
          <a:bodyPr wrap="none" anchor="ctr"/>
          <a:lstStyle/>
          <a:p>
            <a:r>
              <a:rPr lang="ja-JP" altLang="en-US" sz="2000">
                <a:latin typeface="Arial" charset="0"/>
                <a:ea typeface="ＭＳ Ｐゴシック" charset="-128"/>
              </a:rPr>
              <a:t>調査ツール</a:t>
            </a:r>
          </a:p>
        </p:txBody>
      </p:sp>
      <p:sp>
        <p:nvSpPr>
          <p:cNvPr id="23575" name="AutoShape 53"/>
          <p:cNvSpPr>
            <a:spLocks noChangeArrowheads="1"/>
          </p:cNvSpPr>
          <p:nvPr/>
        </p:nvSpPr>
        <p:spPr bwMode="auto">
          <a:xfrm>
            <a:off x="2506663" y="2384425"/>
            <a:ext cx="215900" cy="1620838"/>
          </a:xfrm>
          <a:prstGeom prst="downArrow">
            <a:avLst>
              <a:gd name="adj1" fmla="val 50000"/>
              <a:gd name="adj2" fmla="val 86786"/>
            </a:avLst>
          </a:prstGeom>
          <a:solidFill>
            <a:schemeClr val="bg1"/>
          </a:solidFill>
          <a:ln w="19050">
            <a:solidFill>
              <a:schemeClr val="tx1"/>
            </a:solidFill>
            <a:miter lim="800000"/>
            <a:headEnd/>
            <a:tailEnd/>
          </a:ln>
        </p:spPr>
        <p:txBody>
          <a:bodyPr vert="eaVert" wrap="none" anchor="ctr"/>
          <a:lstStyle/>
          <a:p>
            <a:endParaRPr lang="ja-JP" altLang="en-US"/>
          </a:p>
        </p:txBody>
      </p:sp>
      <p:sp>
        <p:nvSpPr>
          <p:cNvPr id="23576" name="AutoShape 90"/>
          <p:cNvSpPr>
            <a:spLocks noChangeArrowheads="1"/>
          </p:cNvSpPr>
          <p:nvPr/>
        </p:nvSpPr>
        <p:spPr bwMode="auto">
          <a:xfrm>
            <a:off x="5580063" y="3068638"/>
            <a:ext cx="2663825" cy="719137"/>
          </a:xfrm>
          <a:prstGeom prst="cloudCallout">
            <a:avLst>
              <a:gd name="adj1" fmla="val -70796"/>
              <a:gd name="adj2" fmla="val -26602"/>
            </a:avLst>
          </a:prstGeom>
          <a:solidFill>
            <a:srgbClr val="CCFFCC"/>
          </a:solidFill>
          <a:ln w="9525">
            <a:solidFill>
              <a:schemeClr val="tx1"/>
            </a:solidFill>
            <a:round/>
            <a:headEnd/>
            <a:tailEnd/>
          </a:ln>
        </p:spPr>
        <p:txBody>
          <a:bodyPr anchor="ctr"/>
          <a:lstStyle/>
          <a:p>
            <a:r>
              <a:rPr lang="ja-JP" altLang="en-US" sz="1200" b="1"/>
              <a:t>メソッド名，クラス位置などの情報を取得</a:t>
            </a:r>
          </a:p>
        </p:txBody>
      </p:sp>
      <p:sp>
        <p:nvSpPr>
          <p:cNvPr id="23577" name="Rectangle 91"/>
          <p:cNvSpPr>
            <a:spLocks noChangeArrowheads="1"/>
          </p:cNvSpPr>
          <p:nvPr/>
        </p:nvSpPr>
        <p:spPr bwMode="auto">
          <a:xfrm>
            <a:off x="103188" y="6597650"/>
            <a:ext cx="7132637" cy="254000"/>
          </a:xfrm>
          <a:prstGeom prst="rect">
            <a:avLst/>
          </a:prstGeom>
          <a:solidFill>
            <a:srgbClr val="FFE8D1"/>
          </a:solidFill>
          <a:ln w="9525" algn="ctr">
            <a:solidFill>
              <a:schemeClr val="tx1"/>
            </a:solidFill>
            <a:miter lim="800000"/>
            <a:headEnd/>
            <a:tailEnd/>
          </a:ln>
        </p:spPr>
        <p:txBody>
          <a:bodyPr anchor="ctr">
            <a:spAutoFit/>
          </a:bodyPr>
          <a:lstStyle/>
          <a:p>
            <a:pPr algn="l"/>
            <a:r>
              <a:rPr lang="en-US" altLang="ja-JP">
                <a:latin typeface="Arial" charset="0"/>
              </a:rPr>
              <a:t>[2]</a:t>
            </a:r>
            <a:r>
              <a:rPr lang="en-US" altLang="en-US">
                <a:latin typeface="Arial" charset="0"/>
              </a:rPr>
              <a:t>Nikolaos Tsantalis,Design pattern detection using similarity </a:t>
            </a:r>
            <a:r>
              <a:rPr lang="en-US" altLang="ja-JP">
                <a:latin typeface="Arial" charset="0"/>
              </a:rPr>
              <a:t>scoring. </a:t>
            </a:r>
            <a:r>
              <a:rPr lang="en-US" altLang="ja-JP" i="1">
                <a:latin typeface="Arial" charset="0"/>
              </a:rPr>
              <a:t>IEEE Transactions on Software Engineering, 2006</a:t>
            </a:r>
            <a:endParaRPr lang="en-US" altLang="ja-JP">
              <a:latin typeface="Arial" charset="0"/>
            </a:endParaRPr>
          </a:p>
        </p:txBody>
      </p:sp>
      <p:sp>
        <p:nvSpPr>
          <p:cNvPr id="23578" name="AutoShape 115"/>
          <p:cNvSpPr>
            <a:spLocks noChangeArrowheads="1"/>
          </p:cNvSpPr>
          <p:nvPr/>
        </p:nvSpPr>
        <p:spPr bwMode="auto">
          <a:xfrm>
            <a:off x="2925763" y="5013325"/>
            <a:ext cx="1835150" cy="1223963"/>
          </a:xfrm>
          <a:prstGeom prst="roundRect">
            <a:avLst>
              <a:gd name="adj" fmla="val 16667"/>
            </a:avLst>
          </a:prstGeom>
          <a:solidFill>
            <a:srgbClr val="C5E2FF"/>
          </a:solidFill>
          <a:ln w="19050" algn="ctr">
            <a:solidFill>
              <a:schemeClr val="tx1"/>
            </a:solidFill>
            <a:round/>
            <a:headEnd/>
            <a:tailEnd/>
          </a:ln>
        </p:spPr>
        <p:txBody>
          <a:bodyPr wrap="none" anchor="ctr">
            <a:spAutoFit/>
          </a:bodyPr>
          <a:lstStyle/>
          <a:p>
            <a:endParaRPr lang="ja-JP" altLang="en-US"/>
          </a:p>
        </p:txBody>
      </p:sp>
      <p:sp>
        <p:nvSpPr>
          <p:cNvPr id="23579" name="AutoShape 114"/>
          <p:cNvSpPr>
            <a:spLocks noChangeArrowheads="1"/>
          </p:cNvSpPr>
          <p:nvPr/>
        </p:nvSpPr>
        <p:spPr bwMode="auto">
          <a:xfrm>
            <a:off x="3932238" y="5084763"/>
            <a:ext cx="684212" cy="1081087"/>
          </a:xfrm>
          <a:prstGeom prst="roundRect">
            <a:avLst>
              <a:gd name="adj" fmla="val 16667"/>
            </a:avLst>
          </a:prstGeom>
          <a:solidFill>
            <a:srgbClr val="FFE8D1"/>
          </a:solidFill>
          <a:ln w="9525" algn="ctr">
            <a:solidFill>
              <a:schemeClr val="tx1"/>
            </a:solidFill>
            <a:round/>
            <a:headEnd/>
            <a:tailEnd/>
          </a:ln>
        </p:spPr>
        <p:txBody>
          <a:bodyPr wrap="none" anchor="ctr">
            <a:spAutoFit/>
          </a:bodyPr>
          <a:lstStyle/>
          <a:p>
            <a:endParaRPr lang="ja-JP" altLang="en-US"/>
          </a:p>
        </p:txBody>
      </p:sp>
      <p:sp>
        <p:nvSpPr>
          <p:cNvPr id="23580" name="AutoShape 112"/>
          <p:cNvSpPr>
            <a:spLocks noChangeArrowheads="1"/>
          </p:cNvSpPr>
          <p:nvPr/>
        </p:nvSpPr>
        <p:spPr bwMode="auto">
          <a:xfrm>
            <a:off x="3082925" y="5084763"/>
            <a:ext cx="684213" cy="1081087"/>
          </a:xfrm>
          <a:prstGeom prst="roundRect">
            <a:avLst>
              <a:gd name="adj" fmla="val 16667"/>
            </a:avLst>
          </a:prstGeom>
          <a:solidFill>
            <a:srgbClr val="FFE8D1"/>
          </a:solidFill>
          <a:ln w="9525" algn="ctr">
            <a:solidFill>
              <a:schemeClr val="tx1"/>
            </a:solidFill>
            <a:round/>
            <a:headEnd/>
            <a:tailEnd/>
          </a:ln>
        </p:spPr>
        <p:txBody>
          <a:bodyPr wrap="none" anchor="ctr">
            <a:spAutoFit/>
          </a:bodyPr>
          <a:lstStyle/>
          <a:p>
            <a:endParaRPr lang="ja-JP" altLang="en-US"/>
          </a:p>
        </p:txBody>
      </p:sp>
      <p:grpSp>
        <p:nvGrpSpPr>
          <p:cNvPr id="23581" name="Group 96"/>
          <p:cNvGrpSpPr>
            <a:grpSpLocks/>
          </p:cNvGrpSpPr>
          <p:nvPr/>
        </p:nvGrpSpPr>
        <p:grpSpPr bwMode="auto">
          <a:xfrm>
            <a:off x="3248025" y="5248275"/>
            <a:ext cx="403225" cy="412750"/>
            <a:chOff x="346" y="397"/>
            <a:chExt cx="356" cy="356"/>
          </a:xfrm>
        </p:grpSpPr>
        <p:sp>
          <p:nvSpPr>
            <p:cNvPr id="23618" name="AutoShape 97"/>
            <p:cNvSpPr>
              <a:spLocks noChangeArrowheads="1"/>
            </p:cNvSpPr>
            <p:nvPr/>
          </p:nvSpPr>
          <p:spPr bwMode="auto">
            <a:xfrm>
              <a:off x="385" y="436"/>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grpSp>
          <p:nvGrpSpPr>
            <p:cNvPr id="23619" name="Group 98"/>
            <p:cNvGrpSpPr>
              <a:grpSpLocks/>
            </p:cNvGrpSpPr>
            <p:nvPr/>
          </p:nvGrpSpPr>
          <p:grpSpPr bwMode="auto">
            <a:xfrm>
              <a:off x="346" y="397"/>
              <a:ext cx="317" cy="317"/>
              <a:chOff x="385" y="3158"/>
              <a:chExt cx="317" cy="317"/>
            </a:xfrm>
          </p:grpSpPr>
          <p:sp>
            <p:nvSpPr>
              <p:cNvPr id="23620" name="AutoShape 99"/>
              <p:cNvSpPr>
                <a:spLocks noChangeArrowheads="1"/>
              </p:cNvSpPr>
              <p:nvPr/>
            </p:nvSpPr>
            <p:spPr bwMode="auto">
              <a:xfrm>
                <a:off x="385" y="3158"/>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sp>
            <p:nvSpPr>
              <p:cNvPr id="23621" name="Line 100"/>
              <p:cNvSpPr>
                <a:spLocks noChangeShapeType="1"/>
              </p:cNvSpPr>
              <p:nvPr/>
            </p:nvSpPr>
            <p:spPr bwMode="auto">
              <a:xfrm>
                <a:off x="431" y="3231"/>
                <a:ext cx="226" cy="0"/>
              </a:xfrm>
              <a:prstGeom prst="line">
                <a:avLst/>
              </a:prstGeom>
              <a:noFill/>
              <a:ln w="9525">
                <a:solidFill>
                  <a:schemeClr val="tx1"/>
                </a:solidFill>
                <a:round/>
                <a:headEnd/>
                <a:tailEnd/>
              </a:ln>
            </p:spPr>
            <p:txBody>
              <a:bodyPr/>
              <a:lstStyle/>
              <a:p>
                <a:endParaRPr lang="ja-JP" altLang="en-US"/>
              </a:p>
            </p:txBody>
          </p:sp>
          <p:sp>
            <p:nvSpPr>
              <p:cNvPr id="23622" name="Line 101"/>
              <p:cNvSpPr>
                <a:spLocks noChangeShapeType="1"/>
              </p:cNvSpPr>
              <p:nvPr/>
            </p:nvSpPr>
            <p:spPr bwMode="auto">
              <a:xfrm>
                <a:off x="431" y="3298"/>
                <a:ext cx="226" cy="0"/>
              </a:xfrm>
              <a:prstGeom prst="line">
                <a:avLst/>
              </a:prstGeom>
              <a:noFill/>
              <a:ln w="9525">
                <a:solidFill>
                  <a:schemeClr val="tx1"/>
                </a:solidFill>
                <a:round/>
                <a:headEnd/>
                <a:tailEnd/>
              </a:ln>
            </p:spPr>
            <p:txBody>
              <a:bodyPr/>
              <a:lstStyle/>
              <a:p>
                <a:endParaRPr lang="ja-JP" altLang="en-US"/>
              </a:p>
            </p:txBody>
          </p:sp>
          <p:sp>
            <p:nvSpPr>
              <p:cNvPr id="23623" name="Line 102"/>
              <p:cNvSpPr>
                <a:spLocks noChangeShapeType="1"/>
              </p:cNvSpPr>
              <p:nvPr/>
            </p:nvSpPr>
            <p:spPr bwMode="auto">
              <a:xfrm>
                <a:off x="431" y="3368"/>
                <a:ext cx="136" cy="0"/>
              </a:xfrm>
              <a:prstGeom prst="line">
                <a:avLst/>
              </a:prstGeom>
              <a:noFill/>
              <a:ln w="9525">
                <a:solidFill>
                  <a:schemeClr val="tx1"/>
                </a:solidFill>
                <a:round/>
                <a:headEnd/>
                <a:tailEnd/>
              </a:ln>
            </p:spPr>
            <p:txBody>
              <a:bodyPr/>
              <a:lstStyle/>
              <a:p>
                <a:endParaRPr lang="ja-JP" altLang="en-US"/>
              </a:p>
            </p:txBody>
          </p:sp>
        </p:grpSp>
      </p:grpSp>
      <p:grpSp>
        <p:nvGrpSpPr>
          <p:cNvPr id="23582" name="Group 103"/>
          <p:cNvGrpSpPr>
            <a:grpSpLocks/>
          </p:cNvGrpSpPr>
          <p:nvPr/>
        </p:nvGrpSpPr>
        <p:grpSpPr bwMode="auto">
          <a:xfrm>
            <a:off x="4068763" y="5248275"/>
            <a:ext cx="403225" cy="412750"/>
            <a:chOff x="346" y="397"/>
            <a:chExt cx="356" cy="356"/>
          </a:xfrm>
        </p:grpSpPr>
        <p:sp>
          <p:nvSpPr>
            <p:cNvPr id="23612" name="AutoShape 104"/>
            <p:cNvSpPr>
              <a:spLocks noChangeArrowheads="1"/>
            </p:cNvSpPr>
            <p:nvPr/>
          </p:nvSpPr>
          <p:spPr bwMode="auto">
            <a:xfrm>
              <a:off x="385" y="436"/>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grpSp>
          <p:nvGrpSpPr>
            <p:cNvPr id="23613" name="Group 105"/>
            <p:cNvGrpSpPr>
              <a:grpSpLocks/>
            </p:cNvGrpSpPr>
            <p:nvPr/>
          </p:nvGrpSpPr>
          <p:grpSpPr bwMode="auto">
            <a:xfrm>
              <a:off x="346" y="397"/>
              <a:ext cx="317" cy="317"/>
              <a:chOff x="385" y="3158"/>
              <a:chExt cx="317" cy="317"/>
            </a:xfrm>
          </p:grpSpPr>
          <p:sp>
            <p:nvSpPr>
              <p:cNvPr id="23614" name="AutoShape 106"/>
              <p:cNvSpPr>
                <a:spLocks noChangeArrowheads="1"/>
              </p:cNvSpPr>
              <p:nvPr/>
            </p:nvSpPr>
            <p:spPr bwMode="auto">
              <a:xfrm>
                <a:off x="385" y="3158"/>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sp>
            <p:nvSpPr>
              <p:cNvPr id="23615" name="Line 107"/>
              <p:cNvSpPr>
                <a:spLocks noChangeShapeType="1"/>
              </p:cNvSpPr>
              <p:nvPr/>
            </p:nvSpPr>
            <p:spPr bwMode="auto">
              <a:xfrm>
                <a:off x="431" y="3231"/>
                <a:ext cx="226" cy="0"/>
              </a:xfrm>
              <a:prstGeom prst="line">
                <a:avLst/>
              </a:prstGeom>
              <a:noFill/>
              <a:ln w="9525">
                <a:solidFill>
                  <a:schemeClr val="tx1"/>
                </a:solidFill>
                <a:round/>
                <a:headEnd/>
                <a:tailEnd/>
              </a:ln>
            </p:spPr>
            <p:txBody>
              <a:bodyPr/>
              <a:lstStyle/>
              <a:p>
                <a:endParaRPr lang="ja-JP" altLang="en-US"/>
              </a:p>
            </p:txBody>
          </p:sp>
          <p:sp>
            <p:nvSpPr>
              <p:cNvPr id="23616" name="Line 108"/>
              <p:cNvSpPr>
                <a:spLocks noChangeShapeType="1"/>
              </p:cNvSpPr>
              <p:nvPr/>
            </p:nvSpPr>
            <p:spPr bwMode="auto">
              <a:xfrm>
                <a:off x="431" y="3298"/>
                <a:ext cx="226" cy="0"/>
              </a:xfrm>
              <a:prstGeom prst="line">
                <a:avLst/>
              </a:prstGeom>
              <a:noFill/>
              <a:ln w="9525">
                <a:solidFill>
                  <a:schemeClr val="tx1"/>
                </a:solidFill>
                <a:round/>
                <a:headEnd/>
                <a:tailEnd/>
              </a:ln>
            </p:spPr>
            <p:txBody>
              <a:bodyPr/>
              <a:lstStyle/>
              <a:p>
                <a:endParaRPr lang="ja-JP" altLang="en-US"/>
              </a:p>
            </p:txBody>
          </p:sp>
          <p:sp>
            <p:nvSpPr>
              <p:cNvPr id="23617" name="Line 109"/>
              <p:cNvSpPr>
                <a:spLocks noChangeShapeType="1"/>
              </p:cNvSpPr>
              <p:nvPr/>
            </p:nvSpPr>
            <p:spPr bwMode="auto">
              <a:xfrm>
                <a:off x="431" y="3368"/>
                <a:ext cx="136" cy="0"/>
              </a:xfrm>
              <a:prstGeom prst="line">
                <a:avLst/>
              </a:prstGeom>
              <a:noFill/>
              <a:ln w="9525">
                <a:solidFill>
                  <a:schemeClr val="tx1"/>
                </a:solidFill>
                <a:round/>
                <a:headEnd/>
                <a:tailEnd/>
              </a:ln>
            </p:spPr>
            <p:txBody>
              <a:bodyPr/>
              <a:lstStyle/>
              <a:p>
                <a:endParaRPr lang="ja-JP" altLang="en-US"/>
              </a:p>
            </p:txBody>
          </p:sp>
        </p:grpSp>
      </p:grpSp>
      <p:sp>
        <p:nvSpPr>
          <p:cNvPr id="23583" name="AutoShape 110"/>
          <p:cNvSpPr>
            <a:spLocks noChangeArrowheads="1"/>
          </p:cNvSpPr>
          <p:nvPr/>
        </p:nvSpPr>
        <p:spPr bwMode="auto">
          <a:xfrm>
            <a:off x="2916238" y="5661025"/>
            <a:ext cx="1009650" cy="504825"/>
          </a:xfrm>
          <a:prstGeom prst="roundRect">
            <a:avLst>
              <a:gd name="adj" fmla="val 16667"/>
            </a:avLst>
          </a:prstGeom>
          <a:noFill/>
          <a:ln w="19050">
            <a:noFill/>
            <a:round/>
            <a:headEnd/>
            <a:tailEnd/>
          </a:ln>
        </p:spPr>
        <p:txBody>
          <a:bodyPr wrap="none" anchor="ctr"/>
          <a:lstStyle/>
          <a:p>
            <a:r>
              <a:rPr lang="ja-JP" altLang="en-US" sz="1200">
                <a:latin typeface="Arial" charset="0"/>
                <a:ea typeface="ＭＳ Ｐゴシック" charset="-128"/>
              </a:rPr>
              <a:t>変更有</a:t>
            </a:r>
          </a:p>
          <a:p>
            <a:r>
              <a:rPr lang="ja-JP" altLang="en-US" sz="1200">
                <a:latin typeface="Arial" charset="0"/>
                <a:ea typeface="ＭＳ Ｐゴシック" charset="-128"/>
              </a:rPr>
              <a:t>パターン</a:t>
            </a:r>
          </a:p>
        </p:txBody>
      </p:sp>
      <p:sp>
        <p:nvSpPr>
          <p:cNvPr id="23584" name="AutoShape 111"/>
          <p:cNvSpPr>
            <a:spLocks noChangeArrowheads="1"/>
          </p:cNvSpPr>
          <p:nvPr/>
        </p:nvSpPr>
        <p:spPr bwMode="auto">
          <a:xfrm>
            <a:off x="3751263" y="5661025"/>
            <a:ext cx="1009650" cy="504825"/>
          </a:xfrm>
          <a:prstGeom prst="roundRect">
            <a:avLst>
              <a:gd name="adj" fmla="val 16667"/>
            </a:avLst>
          </a:prstGeom>
          <a:noFill/>
          <a:ln w="19050">
            <a:noFill/>
            <a:round/>
            <a:headEnd/>
            <a:tailEnd/>
          </a:ln>
        </p:spPr>
        <p:txBody>
          <a:bodyPr wrap="none" anchor="ctr"/>
          <a:lstStyle/>
          <a:p>
            <a:r>
              <a:rPr lang="ja-JP" altLang="en-US" sz="1200">
                <a:latin typeface="Arial" charset="0"/>
                <a:ea typeface="ＭＳ Ｐゴシック" charset="-128"/>
              </a:rPr>
              <a:t>変更無</a:t>
            </a:r>
          </a:p>
          <a:p>
            <a:r>
              <a:rPr lang="ja-JP" altLang="en-US" sz="1200">
                <a:latin typeface="Arial" charset="0"/>
                <a:ea typeface="ＭＳ Ｐゴシック" charset="-128"/>
              </a:rPr>
              <a:t>パターン</a:t>
            </a:r>
          </a:p>
        </p:txBody>
      </p:sp>
      <p:sp>
        <p:nvSpPr>
          <p:cNvPr id="23585" name="AutoShape 61"/>
          <p:cNvSpPr>
            <a:spLocks noChangeArrowheads="1"/>
          </p:cNvSpPr>
          <p:nvPr/>
        </p:nvSpPr>
        <p:spPr bwMode="auto">
          <a:xfrm>
            <a:off x="34925" y="4292600"/>
            <a:ext cx="2089150" cy="720725"/>
          </a:xfrm>
          <a:prstGeom prst="roundRect">
            <a:avLst>
              <a:gd name="adj" fmla="val 16667"/>
            </a:avLst>
          </a:prstGeom>
          <a:solidFill>
            <a:srgbClr val="FFCC99"/>
          </a:solidFill>
          <a:ln w="9525" algn="ctr">
            <a:solidFill>
              <a:schemeClr val="tx1"/>
            </a:solidFill>
            <a:round/>
            <a:headEnd/>
            <a:tailEnd/>
          </a:ln>
        </p:spPr>
        <p:txBody>
          <a:bodyPr wrap="none" anchor="ctr"/>
          <a:lstStyle/>
          <a:p>
            <a:r>
              <a:rPr lang="en-US" altLang="ja-JP" sz="1800">
                <a:latin typeface="Arial" charset="0"/>
                <a:ea typeface="ＭＳ Ｐゴシック" charset="-128"/>
              </a:rPr>
              <a:t>2.</a:t>
            </a:r>
            <a:r>
              <a:rPr lang="ja-JP" altLang="en-US" sz="1800">
                <a:latin typeface="Arial" charset="0"/>
                <a:ea typeface="ＭＳ Ｐゴシック" charset="-128"/>
              </a:rPr>
              <a:t>変更の有無による</a:t>
            </a:r>
          </a:p>
          <a:p>
            <a:r>
              <a:rPr lang="ja-JP" altLang="en-US" sz="1800">
                <a:latin typeface="Arial" charset="0"/>
                <a:ea typeface="ＭＳ Ｐゴシック" charset="-128"/>
              </a:rPr>
              <a:t>分類</a:t>
            </a:r>
          </a:p>
        </p:txBody>
      </p:sp>
      <p:grpSp>
        <p:nvGrpSpPr>
          <p:cNvPr id="23586" name="Group 118"/>
          <p:cNvGrpSpPr>
            <a:grpSpLocks/>
          </p:cNvGrpSpPr>
          <p:nvPr/>
        </p:nvGrpSpPr>
        <p:grpSpPr bwMode="auto">
          <a:xfrm>
            <a:off x="484188" y="1576388"/>
            <a:ext cx="403225" cy="412750"/>
            <a:chOff x="346" y="397"/>
            <a:chExt cx="356" cy="356"/>
          </a:xfrm>
        </p:grpSpPr>
        <p:sp>
          <p:nvSpPr>
            <p:cNvPr id="23606" name="AutoShape 119"/>
            <p:cNvSpPr>
              <a:spLocks noChangeArrowheads="1"/>
            </p:cNvSpPr>
            <p:nvPr/>
          </p:nvSpPr>
          <p:spPr bwMode="auto">
            <a:xfrm>
              <a:off x="385" y="436"/>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grpSp>
          <p:nvGrpSpPr>
            <p:cNvPr id="23607" name="Group 120"/>
            <p:cNvGrpSpPr>
              <a:grpSpLocks/>
            </p:cNvGrpSpPr>
            <p:nvPr/>
          </p:nvGrpSpPr>
          <p:grpSpPr bwMode="auto">
            <a:xfrm>
              <a:off x="346" y="397"/>
              <a:ext cx="317" cy="317"/>
              <a:chOff x="385" y="3158"/>
              <a:chExt cx="317" cy="317"/>
            </a:xfrm>
          </p:grpSpPr>
          <p:sp>
            <p:nvSpPr>
              <p:cNvPr id="23608" name="AutoShape 121"/>
              <p:cNvSpPr>
                <a:spLocks noChangeArrowheads="1"/>
              </p:cNvSpPr>
              <p:nvPr/>
            </p:nvSpPr>
            <p:spPr bwMode="auto">
              <a:xfrm>
                <a:off x="385" y="3158"/>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sp>
            <p:nvSpPr>
              <p:cNvPr id="23609" name="Line 122"/>
              <p:cNvSpPr>
                <a:spLocks noChangeShapeType="1"/>
              </p:cNvSpPr>
              <p:nvPr/>
            </p:nvSpPr>
            <p:spPr bwMode="auto">
              <a:xfrm>
                <a:off x="431" y="3231"/>
                <a:ext cx="226" cy="0"/>
              </a:xfrm>
              <a:prstGeom prst="line">
                <a:avLst/>
              </a:prstGeom>
              <a:noFill/>
              <a:ln w="9525">
                <a:solidFill>
                  <a:schemeClr val="tx1"/>
                </a:solidFill>
                <a:round/>
                <a:headEnd/>
                <a:tailEnd/>
              </a:ln>
            </p:spPr>
            <p:txBody>
              <a:bodyPr/>
              <a:lstStyle/>
              <a:p>
                <a:endParaRPr lang="ja-JP" altLang="en-US"/>
              </a:p>
            </p:txBody>
          </p:sp>
          <p:sp>
            <p:nvSpPr>
              <p:cNvPr id="23610" name="Line 123"/>
              <p:cNvSpPr>
                <a:spLocks noChangeShapeType="1"/>
              </p:cNvSpPr>
              <p:nvPr/>
            </p:nvSpPr>
            <p:spPr bwMode="auto">
              <a:xfrm>
                <a:off x="431" y="3298"/>
                <a:ext cx="226" cy="0"/>
              </a:xfrm>
              <a:prstGeom prst="line">
                <a:avLst/>
              </a:prstGeom>
              <a:noFill/>
              <a:ln w="9525">
                <a:solidFill>
                  <a:schemeClr val="tx1"/>
                </a:solidFill>
                <a:round/>
                <a:headEnd/>
                <a:tailEnd/>
              </a:ln>
            </p:spPr>
            <p:txBody>
              <a:bodyPr/>
              <a:lstStyle/>
              <a:p>
                <a:endParaRPr lang="ja-JP" altLang="en-US"/>
              </a:p>
            </p:txBody>
          </p:sp>
          <p:sp>
            <p:nvSpPr>
              <p:cNvPr id="23611" name="Line 124"/>
              <p:cNvSpPr>
                <a:spLocks noChangeShapeType="1"/>
              </p:cNvSpPr>
              <p:nvPr/>
            </p:nvSpPr>
            <p:spPr bwMode="auto">
              <a:xfrm>
                <a:off x="431" y="3368"/>
                <a:ext cx="136" cy="0"/>
              </a:xfrm>
              <a:prstGeom prst="line">
                <a:avLst/>
              </a:prstGeom>
              <a:noFill/>
              <a:ln w="9525">
                <a:solidFill>
                  <a:schemeClr val="tx1"/>
                </a:solidFill>
                <a:round/>
                <a:headEnd/>
                <a:tailEnd/>
              </a:ln>
            </p:spPr>
            <p:txBody>
              <a:bodyPr/>
              <a:lstStyle/>
              <a:p>
                <a:endParaRPr lang="ja-JP" altLang="en-US"/>
              </a:p>
            </p:txBody>
          </p:sp>
        </p:grpSp>
      </p:grpSp>
      <p:sp>
        <p:nvSpPr>
          <p:cNvPr id="23587" name="AutoShape 125"/>
          <p:cNvSpPr>
            <a:spLocks noChangeArrowheads="1"/>
          </p:cNvSpPr>
          <p:nvPr/>
        </p:nvSpPr>
        <p:spPr bwMode="auto">
          <a:xfrm>
            <a:off x="0" y="1987550"/>
            <a:ext cx="1368425" cy="504825"/>
          </a:xfrm>
          <a:prstGeom prst="roundRect">
            <a:avLst>
              <a:gd name="adj" fmla="val 16667"/>
            </a:avLst>
          </a:prstGeom>
          <a:noFill/>
          <a:ln w="19050">
            <a:noFill/>
            <a:round/>
            <a:headEnd/>
            <a:tailEnd/>
          </a:ln>
        </p:spPr>
        <p:txBody>
          <a:bodyPr wrap="none" anchor="ctr"/>
          <a:lstStyle/>
          <a:p>
            <a:r>
              <a:rPr lang="ja-JP" altLang="en-US" sz="1200">
                <a:latin typeface="Arial" charset="0"/>
                <a:ea typeface="ＭＳ Ｐゴシック" charset="-128"/>
              </a:rPr>
              <a:t>ソースコード</a:t>
            </a:r>
          </a:p>
          <a:p>
            <a:r>
              <a:rPr lang="ja-JP" altLang="en-US" sz="1200">
                <a:latin typeface="Arial" charset="0"/>
                <a:ea typeface="ＭＳ Ｐゴシック" charset="-128"/>
              </a:rPr>
              <a:t>バージョン</a:t>
            </a:r>
            <a:r>
              <a:rPr lang="en-US" altLang="ja-JP" sz="1200">
                <a:latin typeface="Arial" charset="0"/>
                <a:ea typeface="ＭＳ Ｐゴシック" charset="-128"/>
              </a:rPr>
              <a:t>1.0</a:t>
            </a:r>
          </a:p>
        </p:txBody>
      </p:sp>
      <p:sp>
        <p:nvSpPr>
          <p:cNvPr id="23588" name="AutoShape 135"/>
          <p:cNvSpPr>
            <a:spLocks noChangeArrowheads="1"/>
          </p:cNvSpPr>
          <p:nvPr/>
        </p:nvSpPr>
        <p:spPr bwMode="auto">
          <a:xfrm>
            <a:off x="1944688" y="1976438"/>
            <a:ext cx="1439862" cy="504825"/>
          </a:xfrm>
          <a:prstGeom prst="roundRect">
            <a:avLst>
              <a:gd name="adj" fmla="val 16667"/>
            </a:avLst>
          </a:prstGeom>
          <a:noFill/>
          <a:ln w="19050">
            <a:noFill/>
            <a:round/>
            <a:headEnd/>
            <a:tailEnd/>
          </a:ln>
        </p:spPr>
        <p:txBody>
          <a:bodyPr wrap="none" anchor="ctr"/>
          <a:lstStyle/>
          <a:p>
            <a:r>
              <a:rPr lang="ja-JP" altLang="en-US" sz="1200">
                <a:latin typeface="Arial" charset="0"/>
                <a:ea typeface="ＭＳ Ｐゴシック" charset="-128"/>
              </a:rPr>
              <a:t>ソースコード</a:t>
            </a:r>
          </a:p>
          <a:p>
            <a:r>
              <a:rPr lang="ja-JP" altLang="en-US" sz="1200">
                <a:latin typeface="Arial" charset="0"/>
                <a:ea typeface="ＭＳ Ｐゴシック" charset="-128"/>
              </a:rPr>
              <a:t>バージョン</a:t>
            </a:r>
            <a:r>
              <a:rPr lang="en-US" altLang="ja-JP" sz="1200">
                <a:latin typeface="Arial" charset="0"/>
                <a:ea typeface="ＭＳ Ｐゴシック" charset="-128"/>
              </a:rPr>
              <a:t>1.2</a:t>
            </a:r>
          </a:p>
        </p:txBody>
      </p:sp>
      <p:grpSp>
        <p:nvGrpSpPr>
          <p:cNvPr id="23589" name="Group 136"/>
          <p:cNvGrpSpPr>
            <a:grpSpLocks/>
          </p:cNvGrpSpPr>
          <p:nvPr/>
        </p:nvGrpSpPr>
        <p:grpSpPr bwMode="auto">
          <a:xfrm>
            <a:off x="2489200" y="1565275"/>
            <a:ext cx="403225" cy="412750"/>
            <a:chOff x="346" y="397"/>
            <a:chExt cx="356" cy="356"/>
          </a:xfrm>
        </p:grpSpPr>
        <p:sp>
          <p:nvSpPr>
            <p:cNvPr id="23600" name="AutoShape 137"/>
            <p:cNvSpPr>
              <a:spLocks noChangeArrowheads="1"/>
            </p:cNvSpPr>
            <p:nvPr/>
          </p:nvSpPr>
          <p:spPr bwMode="auto">
            <a:xfrm>
              <a:off x="385" y="436"/>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grpSp>
          <p:nvGrpSpPr>
            <p:cNvPr id="23601" name="Group 138"/>
            <p:cNvGrpSpPr>
              <a:grpSpLocks/>
            </p:cNvGrpSpPr>
            <p:nvPr/>
          </p:nvGrpSpPr>
          <p:grpSpPr bwMode="auto">
            <a:xfrm>
              <a:off x="346" y="397"/>
              <a:ext cx="317" cy="317"/>
              <a:chOff x="385" y="3158"/>
              <a:chExt cx="317" cy="317"/>
            </a:xfrm>
          </p:grpSpPr>
          <p:sp>
            <p:nvSpPr>
              <p:cNvPr id="23602" name="AutoShape 139"/>
              <p:cNvSpPr>
                <a:spLocks noChangeArrowheads="1"/>
              </p:cNvSpPr>
              <p:nvPr/>
            </p:nvSpPr>
            <p:spPr bwMode="auto">
              <a:xfrm>
                <a:off x="385" y="3158"/>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sp>
            <p:nvSpPr>
              <p:cNvPr id="23603" name="Line 140"/>
              <p:cNvSpPr>
                <a:spLocks noChangeShapeType="1"/>
              </p:cNvSpPr>
              <p:nvPr/>
            </p:nvSpPr>
            <p:spPr bwMode="auto">
              <a:xfrm>
                <a:off x="431" y="3231"/>
                <a:ext cx="226" cy="0"/>
              </a:xfrm>
              <a:prstGeom prst="line">
                <a:avLst/>
              </a:prstGeom>
              <a:noFill/>
              <a:ln w="9525">
                <a:solidFill>
                  <a:schemeClr val="tx1"/>
                </a:solidFill>
                <a:round/>
                <a:headEnd/>
                <a:tailEnd/>
              </a:ln>
            </p:spPr>
            <p:txBody>
              <a:bodyPr/>
              <a:lstStyle/>
              <a:p>
                <a:endParaRPr lang="ja-JP" altLang="en-US"/>
              </a:p>
            </p:txBody>
          </p:sp>
          <p:sp>
            <p:nvSpPr>
              <p:cNvPr id="23604" name="Line 141"/>
              <p:cNvSpPr>
                <a:spLocks noChangeShapeType="1"/>
              </p:cNvSpPr>
              <p:nvPr/>
            </p:nvSpPr>
            <p:spPr bwMode="auto">
              <a:xfrm>
                <a:off x="431" y="3298"/>
                <a:ext cx="226" cy="0"/>
              </a:xfrm>
              <a:prstGeom prst="line">
                <a:avLst/>
              </a:prstGeom>
              <a:noFill/>
              <a:ln w="9525">
                <a:solidFill>
                  <a:schemeClr val="tx1"/>
                </a:solidFill>
                <a:round/>
                <a:headEnd/>
                <a:tailEnd/>
              </a:ln>
            </p:spPr>
            <p:txBody>
              <a:bodyPr/>
              <a:lstStyle/>
              <a:p>
                <a:endParaRPr lang="ja-JP" altLang="en-US"/>
              </a:p>
            </p:txBody>
          </p:sp>
          <p:sp>
            <p:nvSpPr>
              <p:cNvPr id="23605" name="Line 142"/>
              <p:cNvSpPr>
                <a:spLocks noChangeShapeType="1"/>
              </p:cNvSpPr>
              <p:nvPr/>
            </p:nvSpPr>
            <p:spPr bwMode="auto">
              <a:xfrm>
                <a:off x="431" y="3368"/>
                <a:ext cx="136" cy="0"/>
              </a:xfrm>
              <a:prstGeom prst="line">
                <a:avLst/>
              </a:prstGeom>
              <a:noFill/>
              <a:ln w="9525">
                <a:solidFill>
                  <a:schemeClr val="tx1"/>
                </a:solidFill>
                <a:round/>
                <a:headEnd/>
                <a:tailEnd/>
              </a:ln>
            </p:spPr>
            <p:txBody>
              <a:bodyPr/>
              <a:lstStyle/>
              <a:p>
                <a:endParaRPr lang="ja-JP" altLang="en-US"/>
              </a:p>
            </p:txBody>
          </p:sp>
        </p:grpSp>
      </p:grpSp>
      <p:grpSp>
        <p:nvGrpSpPr>
          <p:cNvPr id="23590" name="Group 144"/>
          <p:cNvGrpSpPr>
            <a:grpSpLocks/>
          </p:cNvGrpSpPr>
          <p:nvPr/>
        </p:nvGrpSpPr>
        <p:grpSpPr bwMode="auto">
          <a:xfrm>
            <a:off x="4670425" y="1581150"/>
            <a:ext cx="442913" cy="433388"/>
            <a:chOff x="3164" y="987"/>
            <a:chExt cx="351" cy="357"/>
          </a:xfrm>
        </p:grpSpPr>
        <p:sp>
          <p:nvSpPr>
            <p:cNvPr id="23598" name="AutoShape 145"/>
            <p:cNvSpPr>
              <a:spLocks noChangeArrowheads="1"/>
            </p:cNvSpPr>
            <p:nvPr/>
          </p:nvSpPr>
          <p:spPr bwMode="auto">
            <a:xfrm>
              <a:off x="3198" y="1027"/>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sp>
          <p:nvSpPr>
            <p:cNvPr id="23599" name="AutoShape 146"/>
            <p:cNvSpPr>
              <a:spLocks noChangeArrowheads="1"/>
            </p:cNvSpPr>
            <p:nvPr/>
          </p:nvSpPr>
          <p:spPr bwMode="auto">
            <a:xfrm>
              <a:off x="3164" y="987"/>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grpSp>
      <p:sp>
        <p:nvSpPr>
          <p:cNvPr id="23591" name="AutoShape 147"/>
          <p:cNvSpPr>
            <a:spLocks noChangeArrowheads="1"/>
          </p:cNvSpPr>
          <p:nvPr/>
        </p:nvSpPr>
        <p:spPr bwMode="auto">
          <a:xfrm>
            <a:off x="4321175" y="2020888"/>
            <a:ext cx="1081088" cy="414337"/>
          </a:xfrm>
          <a:prstGeom prst="roundRect">
            <a:avLst>
              <a:gd name="adj" fmla="val 16667"/>
            </a:avLst>
          </a:prstGeom>
          <a:noFill/>
          <a:ln w="19050">
            <a:noFill/>
            <a:round/>
            <a:headEnd/>
            <a:tailEnd/>
          </a:ln>
        </p:spPr>
        <p:txBody>
          <a:bodyPr wrap="none" anchor="ctr"/>
          <a:lstStyle/>
          <a:p>
            <a:r>
              <a:rPr lang="ja-JP" altLang="en-US" sz="1200">
                <a:latin typeface="Arial" charset="0"/>
                <a:ea typeface="ＭＳ Ｐゴシック" charset="-128"/>
              </a:rPr>
              <a:t>バイトコード</a:t>
            </a:r>
          </a:p>
          <a:p>
            <a:r>
              <a:rPr lang="ja-JP" altLang="en-US" sz="1200">
                <a:latin typeface="Arial" charset="0"/>
                <a:ea typeface="ＭＳ Ｐゴシック" charset="-128"/>
              </a:rPr>
              <a:t>バージョン</a:t>
            </a:r>
            <a:r>
              <a:rPr lang="en-US" altLang="ja-JP" sz="1200">
                <a:latin typeface="Arial" charset="0"/>
                <a:ea typeface="ＭＳ Ｐゴシック" charset="-128"/>
              </a:rPr>
              <a:t>1.1</a:t>
            </a:r>
          </a:p>
        </p:txBody>
      </p:sp>
      <p:grpSp>
        <p:nvGrpSpPr>
          <p:cNvPr id="23592" name="Group 148"/>
          <p:cNvGrpSpPr>
            <a:grpSpLocks/>
          </p:cNvGrpSpPr>
          <p:nvPr/>
        </p:nvGrpSpPr>
        <p:grpSpPr bwMode="auto">
          <a:xfrm>
            <a:off x="5670550" y="1582738"/>
            <a:ext cx="442913" cy="433387"/>
            <a:chOff x="3164" y="987"/>
            <a:chExt cx="351" cy="357"/>
          </a:xfrm>
        </p:grpSpPr>
        <p:sp>
          <p:nvSpPr>
            <p:cNvPr id="23596" name="AutoShape 149"/>
            <p:cNvSpPr>
              <a:spLocks noChangeArrowheads="1"/>
            </p:cNvSpPr>
            <p:nvPr/>
          </p:nvSpPr>
          <p:spPr bwMode="auto">
            <a:xfrm>
              <a:off x="3198" y="1027"/>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sp>
          <p:nvSpPr>
            <p:cNvPr id="23597" name="AutoShape 150"/>
            <p:cNvSpPr>
              <a:spLocks noChangeArrowheads="1"/>
            </p:cNvSpPr>
            <p:nvPr/>
          </p:nvSpPr>
          <p:spPr bwMode="auto">
            <a:xfrm>
              <a:off x="3164" y="987"/>
              <a:ext cx="317" cy="317"/>
            </a:xfrm>
            <a:prstGeom prst="foldedCorner">
              <a:avLst>
                <a:gd name="adj" fmla="val 33755"/>
              </a:avLst>
            </a:prstGeom>
            <a:solidFill>
              <a:schemeClr val="bg1"/>
            </a:solidFill>
            <a:ln w="15875">
              <a:solidFill>
                <a:schemeClr val="tx1"/>
              </a:solidFill>
              <a:round/>
              <a:headEnd/>
              <a:tailEnd/>
            </a:ln>
          </p:spPr>
          <p:txBody>
            <a:bodyPr wrap="none" anchor="ctr"/>
            <a:lstStyle/>
            <a:p>
              <a:endParaRPr lang="ja-JP" altLang="en-US"/>
            </a:p>
          </p:txBody>
        </p:sp>
      </p:grpSp>
      <p:sp>
        <p:nvSpPr>
          <p:cNvPr id="23593" name="AutoShape 151"/>
          <p:cNvSpPr>
            <a:spLocks noChangeArrowheads="1"/>
          </p:cNvSpPr>
          <p:nvPr/>
        </p:nvSpPr>
        <p:spPr bwMode="auto">
          <a:xfrm>
            <a:off x="5321300" y="2022475"/>
            <a:ext cx="1081088" cy="414338"/>
          </a:xfrm>
          <a:prstGeom prst="roundRect">
            <a:avLst>
              <a:gd name="adj" fmla="val 16667"/>
            </a:avLst>
          </a:prstGeom>
          <a:noFill/>
          <a:ln w="19050">
            <a:noFill/>
            <a:round/>
            <a:headEnd/>
            <a:tailEnd/>
          </a:ln>
        </p:spPr>
        <p:txBody>
          <a:bodyPr wrap="none" anchor="ctr"/>
          <a:lstStyle/>
          <a:p>
            <a:r>
              <a:rPr lang="ja-JP" altLang="en-US" sz="1200">
                <a:latin typeface="Arial" charset="0"/>
                <a:ea typeface="ＭＳ Ｐゴシック" charset="-128"/>
              </a:rPr>
              <a:t>バイトコード</a:t>
            </a:r>
          </a:p>
          <a:p>
            <a:r>
              <a:rPr lang="ja-JP" altLang="en-US" sz="1200">
                <a:latin typeface="Arial" charset="0"/>
                <a:ea typeface="ＭＳ Ｐゴシック" charset="-128"/>
              </a:rPr>
              <a:t>バージョン</a:t>
            </a:r>
            <a:r>
              <a:rPr lang="en-US" altLang="ja-JP" sz="1200">
                <a:latin typeface="Arial" charset="0"/>
                <a:ea typeface="ＭＳ Ｐゴシック" charset="-128"/>
              </a:rPr>
              <a:t>1.2</a:t>
            </a:r>
          </a:p>
        </p:txBody>
      </p:sp>
      <p:sp>
        <p:nvSpPr>
          <p:cNvPr id="23594" name="AutoShape 155"/>
          <p:cNvSpPr>
            <a:spLocks noChangeArrowheads="1"/>
          </p:cNvSpPr>
          <p:nvPr/>
        </p:nvSpPr>
        <p:spPr bwMode="auto">
          <a:xfrm>
            <a:off x="3273425" y="4843463"/>
            <a:ext cx="1114425" cy="346075"/>
          </a:xfrm>
          <a:prstGeom prst="roundRect">
            <a:avLst>
              <a:gd name="adj" fmla="val 16667"/>
            </a:avLst>
          </a:prstGeom>
          <a:solidFill>
            <a:srgbClr val="FFE8D1"/>
          </a:solidFill>
          <a:ln w="19050" algn="ctr">
            <a:solidFill>
              <a:schemeClr val="tx1"/>
            </a:solidFill>
            <a:round/>
            <a:headEnd/>
            <a:tailEnd/>
          </a:ln>
        </p:spPr>
        <p:txBody>
          <a:bodyPr wrap="none" anchor="ctr">
            <a:spAutoFit/>
          </a:bodyPr>
          <a:lstStyle/>
          <a:p>
            <a:r>
              <a:rPr lang="ja-JP" altLang="en-US" sz="1400"/>
              <a:t>分類データ</a:t>
            </a:r>
          </a:p>
        </p:txBody>
      </p:sp>
      <p:sp>
        <p:nvSpPr>
          <p:cNvPr id="23595" name="AutoShape 159"/>
          <p:cNvSpPr>
            <a:spLocks noChangeArrowheads="1"/>
          </p:cNvSpPr>
          <p:nvPr/>
        </p:nvSpPr>
        <p:spPr bwMode="auto">
          <a:xfrm>
            <a:off x="5219700" y="5949950"/>
            <a:ext cx="2089150" cy="431800"/>
          </a:xfrm>
          <a:prstGeom prst="roundRect">
            <a:avLst>
              <a:gd name="adj" fmla="val 16667"/>
            </a:avLst>
          </a:prstGeom>
          <a:solidFill>
            <a:srgbClr val="FFE6CD"/>
          </a:solidFill>
          <a:ln w="9525" algn="ctr">
            <a:solidFill>
              <a:schemeClr val="tx1"/>
            </a:solidFill>
            <a:round/>
            <a:headEnd/>
            <a:tailEnd/>
          </a:ln>
        </p:spPr>
        <p:txBody>
          <a:bodyPr wrap="none" anchor="ctr"/>
          <a:lstStyle/>
          <a:p>
            <a:pPr algn="l"/>
            <a:r>
              <a:rPr lang="ja-JP" altLang="en-US" sz="1800">
                <a:latin typeface="Arial" charset="0"/>
                <a:ea typeface="ＭＳ Ｐゴシック" charset="-128"/>
              </a:rPr>
              <a:t>出力：メトリクス値</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スライド番号プレースホルダ 7"/>
          <p:cNvSpPr>
            <a:spLocks noGrp="1"/>
          </p:cNvSpPr>
          <p:nvPr>
            <p:ph type="sldNum" sz="quarter" idx="12"/>
          </p:nvPr>
        </p:nvSpPr>
        <p:spPr/>
        <p:txBody>
          <a:bodyPr/>
          <a:lstStyle/>
          <a:p>
            <a:pPr>
              <a:defRPr/>
            </a:pPr>
            <a:fld id="{F353FB41-38C0-449E-8B3E-2B81965B98A6}" type="slidenum">
              <a:rPr lang="en-US" altLang="ja-JP"/>
              <a:pPr>
                <a:defRPr/>
              </a:pPr>
              <a:t>17</a:t>
            </a:fld>
            <a:endParaRPr lang="en-US" altLang="ja-JP"/>
          </a:p>
        </p:txBody>
      </p:sp>
      <p:sp>
        <p:nvSpPr>
          <p:cNvPr id="24579" name="Rectangle 2"/>
          <p:cNvSpPr>
            <a:spLocks noGrp="1" noChangeArrowheads="1"/>
          </p:cNvSpPr>
          <p:nvPr>
            <p:ph type="title"/>
          </p:nvPr>
        </p:nvSpPr>
        <p:spPr/>
        <p:txBody>
          <a:bodyPr/>
          <a:lstStyle/>
          <a:p>
            <a:pPr eaLnBrk="1" hangingPunct="1"/>
            <a:r>
              <a:rPr lang="ja-JP" altLang="en-US" smtClean="0"/>
              <a:t>メトリクス計測結果</a:t>
            </a:r>
            <a:endParaRPr lang="ja-JP" altLang="en-US" sz="3200" smtClean="0"/>
          </a:p>
        </p:txBody>
      </p:sp>
      <p:sp>
        <p:nvSpPr>
          <p:cNvPr id="24580" name="Rectangle 7"/>
          <p:cNvSpPr>
            <a:spLocks noChangeArrowheads="1"/>
          </p:cNvSpPr>
          <p:nvPr/>
        </p:nvSpPr>
        <p:spPr bwMode="auto">
          <a:xfrm>
            <a:off x="395288" y="1341438"/>
            <a:ext cx="8229600" cy="709612"/>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Char char="n"/>
            </a:pPr>
            <a:r>
              <a:rPr lang="ja-JP" altLang="en-US" sz="1800">
                <a:latin typeface="Arial" charset="0"/>
                <a:ea typeface="ＭＳ Ｐゴシック" charset="-128"/>
              </a:rPr>
              <a:t>調査対象：オープンソースソフトウェア</a:t>
            </a:r>
            <a:r>
              <a:rPr lang="en-US" altLang="ja-JP" sz="1800">
                <a:latin typeface="Arial" charset="0"/>
                <a:ea typeface="ＭＳ Ｐゴシック" charset="-128"/>
              </a:rPr>
              <a:t>3</a:t>
            </a:r>
            <a:r>
              <a:rPr lang="ja-JP" altLang="en-US" sz="1800">
                <a:latin typeface="Arial" charset="0"/>
                <a:ea typeface="ＭＳ Ｐゴシック" charset="-128"/>
              </a:rPr>
              <a:t>種</a:t>
            </a:r>
          </a:p>
          <a:p>
            <a:pPr marL="742950" lvl="1" indent="-285750" algn="l">
              <a:spcBef>
                <a:spcPct val="20000"/>
              </a:spcBef>
              <a:buClr>
                <a:schemeClr val="accent2"/>
              </a:buClr>
              <a:buSzPct val="80000"/>
              <a:buFont typeface="Wingdings" pitchFamily="2" charset="2"/>
              <a:buChar char="p"/>
            </a:pPr>
            <a:r>
              <a:rPr lang="en-US" altLang="ja-JP" sz="1600">
                <a:latin typeface="Arial" charset="0"/>
                <a:ea typeface="ＭＳ Ｐゴシック" charset="-128"/>
              </a:rPr>
              <a:t>ArgoUML, JFreeChart, JHotDraw</a:t>
            </a:r>
          </a:p>
          <a:p>
            <a:pPr marL="742950" lvl="1" indent="-285750" algn="l">
              <a:spcBef>
                <a:spcPct val="20000"/>
              </a:spcBef>
              <a:buClr>
                <a:schemeClr val="accent2"/>
              </a:buClr>
              <a:buSzPct val="80000"/>
              <a:buFont typeface="Wingdings" pitchFamily="2" charset="2"/>
              <a:buChar char="p"/>
            </a:pPr>
            <a:r>
              <a:rPr lang="ja-JP" altLang="en-US" sz="1600">
                <a:latin typeface="Arial" charset="0"/>
                <a:ea typeface="ＭＳ Ｐゴシック" charset="-128"/>
              </a:rPr>
              <a:t>変更なし：</a:t>
            </a:r>
            <a:r>
              <a:rPr lang="en-US" altLang="ja-JP" sz="1600">
                <a:latin typeface="Arial" charset="0"/>
                <a:ea typeface="ＭＳ Ｐゴシック" charset="-128"/>
              </a:rPr>
              <a:t>120</a:t>
            </a:r>
            <a:r>
              <a:rPr lang="ja-JP" altLang="en-US" sz="1600">
                <a:latin typeface="Arial" charset="0"/>
                <a:ea typeface="ＭＳ Ｐゴシック" charset="-128"/>
              </a:rPr>
              <a:t>個，変更あり：</a:t>
            </a:r>
            <a:r>
              <a:rPr lang="en-US" altLang="ja-JP" sz="1600">
                <a:latin typeface="Arial" charset="0"/>
                <a:ea typeface="ＭＳ Ｐゴシック" charset="-128"/>
              </a:rPr>
              <a:t>44</a:t>
            </a:r>
            <a:r>
              <a:rPr lang="ja-JP" altLang="en-US" sz="1600">
                <a:latin typeface="Arial" charset="0"/>
                <a:ea typeface="ＭＳ Ｐゴシック" charset="-128"/>
              </a:rPr>
              <a:t>個</a:t>
            </a:r>
          </a:p>
          <a:p>
            <a:pPr marL="742950" lvl="1" indent="-285750" algn="l">
              <a:spcBef>
                <a:spcPct val="20000"/>
              </a:spcBef>
              <a:buClr>
                <a:schemeClr val="accent2"/>
              </a:buClr>
              <a:buSzPct val="80000"/>
              <a:buFont typeface="Wingdings" pitchFamily="2" charset="2"/>
              <a:buChar char="p"/>
            </a:pPr>
            <a:endParaRPr lang="en-US" altLang="ja-JP" sz="1600">
              <a:latin typeface="Arial" charset="0"/>
              <a:ea typeface="ＭＳ Ｐゴシック" charset="-128"/>
            </a:endParaRPr>
          </a:p>
        </p:txBody>
      </p:sp>
      <p:sp>
        <p:nvSpPr>
          <p:cNvPr id="24581" name="Rectangle 8"/>
          <p:cNvSpPr>
            <a:spLocks noChangeArrowheads="1"/>
          </p:cNvSpPr>
          <p:nvPr/>
        </p:nvSpPr>
        <p:spPr bwMode="auto">
          <a:xfrm>
            <a:off x="468313" y="5373688"/>
            <a:ext cx="6767512" cy="1008062"/>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Char char="n"/>
            </a:pPr>
            <a:r>
              <a:rPr lang="ja-JP" altLang="en-US" sz="1800">
                <a:latin typeface="Arial" charset="0"/>
                <a:ea typeface="ＭＳ Ｐゴシック" charset="-128"/>
              </a:rPr>
              <a:t>同時変更が生じたパターンの適用事例ほうが類似度が低い傾向</a:t>
            </a:r>
          </a:p>
          <a:p>
            <a:pPr marL="342900" indent="-342900" algn="l">
              <a:spcBef>
                <a:spcPct val="20000"/>
              </a:spcBef>
              <a:buClr>
                <a:schemeClr val="accent1"/>
              </a:buClr>
              <a:buSzPct val="80000"/>
              <a:buFont typeface="Wingdings" pitchFamily="2" charset="2"/>
              <a:buChar char="n"/>
            </a:pPr>
            <a:r>
              <a:rPr lang="ja-JP" altLang="en-US" sz="1800">
                <a:latin typeface="Arial" charset="0"/>
                <a:ea typeface="ＭＳ Ｐゴシック" charset="-128"/>
              </a:rPr>
              <a:t>マン・ホイットニーの</a:t>
            </a:r>
            <a:r>
              <a:rPr lang="en-US" altLang="ja-JP" sz="1800">
                <a:latin typeface="Arial" charset="0"/>
                <a:ea typeface="ＭＳ Ｐゴシック" charset="-128"/>
              </a:rPr>
              <a:t>U</a:t>
            </a:r>
            <a:r>
              <a:rPr lang="ja-JP" altLang="en-US" sz="1800">
                <a:latin typeface="Arial" charset="0"/>
                <a:ea typeface="ＭＳ Ｐゴシック" charset="-128"/>
              </a:rPr>
              <a:t>検定で有意差</a:t>
            </a:r>
          </a:p>
          <a:p>
            <a:pPr marL="742950" lvl="1" indent="-285750" algn="l">
              <a:spcBef>
                <a:spcPct val="20000"/>
              </a:spcBef>
              <a:buClr>
                <a:schemeClr val="hlink"/>
              </a:buClr>
              <a:buSzPct val="80000"/>
              <a:buFont typeface="Wingdings" pitchFamily="2" charset="2"/>
              <a:buChar char="p"/>
            </a:pPr>
            <a:r>
              <a:rPr lang="ja-JP" altLang="en-US" sz="1800">
                <a:latin typeface="Arial" charset="0"/>
                <a:ea typeface="ＭＳ Ｐゴシック" charset="-128"/>
              </a:rPr>
              <a:t>型名類似度：</a:t>
            </a:r>
            <a:r>
              <a:rPr lang="en-US" altLang="ja-JP" sz="1800">
                <a:latin typeface="Arial" charset="0"/>
                <a:ea typeface="ＭＳ Ｐゴシック" charset="-128"/>
              </a:rPr>
              <a:t>P=0.0014,  </a:t>
            </a:r>
            <a:r>
              <a:rPr lang="ja-JP" altLang="en-US" sz="1800">
                <a:latin typeface="Arial" charset="0"/>
                <a:ea typeface="ＭＳ Ｐゴシック" charset="-128"/>
              </a:rPr>
              <a:t>識別子名類似度：</a:t>
            </a:r>
            <a:r>
              <a:rPr lang="en-US" altLang="ja-JP" sz="1800">
                <a:latin typeface="Arial" charset="0"/>
                <a:ea typeface="ＭＳ Ｐゴシック" charset="-128"/>
              </a:rPr>
              <a:t>P=0.0053</a:t>
            </a:r>
          </a:p>
        </p:txBody>
      </p:sp>
      <p:grpSp>
        <p:nvGrpSpPr>
          <p:cNvPr id="24582" name="Group 42"/>
          <p:cNvGrpSpPr>
            <a:grpSpLocks/>
          </p:cNvGrpSpPr>
          <p:nvPr/>
        </p:nvGrpSpPr>
        <p:grpSpPr bwMode="auto">
          <a:xfrm>
            <a:off x="3427413" y="2205038"/>
            <a:ext cx="4313237" cy="3527425"/>
            <a:chOff x="2113" y="1389"/>
            <a:chExt cx="2717" cy="2222"/>
          </a:xfrm>
        </p:grpSpPr>
        <p:pic>
          <p:nvPicPr>
            <p:cNvPr id="24597" name="Picture 17" descr="ret_idensim"/>
            <p:cNvPicPr>
              <a:picLocks noChangeAspect="1" noChangeArrowheads="1"/>
            </p:cNvPicPr>
            <p:nvPr/>
          </p:nvPicPr>
          <p:blipFill>
            <a:blip r:embed="rId3" cstate="print"/>
            <a:srcRect/>
            <a:stretch>
              <a:fillRect/>
            </a:stretch>
          </p:blipFill>
          <p:spPr bwMode="auto">
            <a:xfrm>
              <a:off x="2608" y="1389"/>
              <a:ext cx="2222" cy="2222"/>
            </a:xfrm>
            <a:prstGeom prst="rect">
              <a:avLst/>
            </a:prstGeom>
            <a:noFill/>
            <a:ln w="9525">
              <a:noFill/>
              <a:miter lim="800000"/>
              <a:headEnd/>
              <a:tailEnd/>
            </a:ln>
          </p:spPr>
        </p:pic>
        <p:sp>
          <p:nvSpPr>
            <p:cNvPr id="24598" name="Rectangle 23"/>
            <p:cNvSpPr>
              <a:spLocks noChangeArrowheads="1"/>
            </p:cNvSpPr>
            <p:nvPr/>
          </p:nvSpPr>
          <p:spPr bwMode="auto">
            <a:xfrm>
              <a:off x="2667" y="1802"/>
              <a:ext cx="273" cy="1361"/>
            </a:xfrm>
            <a:prstGeom prst="rect">
              <a:avLst/>
            </a:prstGeom>
            <a:solidFill>
              <a:schemeClr val="bg1"/>
            </a:solidFill>
            <a:ln w="19050" algn="ctr">
              <a:noFill/>
              <a:miter lim="800000"/>
              <a:headEnd/>
              <a:tailEnd/>
            </a:ln>
          </p:spPr>
          <p:txBody>
            <a:bodyPr anchor="ctr">
              <a:spAutoFit/>
            </a:bodyPr>
            <a:lstStyle/>
            <a:p>
              <a:endParaRPr lang="ja-JP" altLang="en-US"/>
            </a:p>
          </p:txBody>
        </p:sp>
        <p:sp>
          <p:nvSpPr>
            <p:cNvPr id="24599" name="Rectangle 6"/>
            <p:cNvSpPr>
              <a:spLocks noChangeArrowheads="1"/>
            </p:cNvSpPr>
            <p:nvPr/>
          </p:nvSpPr>
          <p:spPr bwMode="auto">
            <a:xfrm>
              <a:off x="2113" y="2307"/>
              <a:ext cx="908" cy="231"/>
            </a:xfrm>
            <a:prstGeom prst="rect">
              <a:avLst/>
            </a:prstGeom>
            <a:noFill/>
            <a:ln w="19050" algn="ctr">
              <a:noFill/>
              <a:miter lim="800000"/>
              <a:headEnd/>
              <a:tailEnd/>
            </a:ln>
          </p:spPr>
          <p:txBody>
            <a:bodyPr>
              <a:spAutoFit/>
            </a:bodyPr>
            <a:lstStyle/>
            <a:p>
              <a:pPr lvl="1" algn="l">
                <a:spcBef>
                  <a:spcPct val="20000"/>
                </a:spcBef>
              </a:pPr>
              <a:r>
                <a:rPr lang="ja-JP" altLang="en-US" sz="1800"/>
                <a:t>類似度</a:t>
              </a:r>
            </a:p>
          </p:txBody>
        </p:sp>
        <p:sp>
          <p:nvSpPr>
            <p:cNvPr id="24600" name="AutoShape 33"/>
            <p:cNvSpPr>
              <a:spLocks noChangeArrowheads="1"/>
            </p:cNvSpPr>
            <p:nvPr/>
          </p:nvSpPr>
          <p:spPr bwMode="auto">
            <a:xfrm>
              <a:off x="3107" y="1496"/>
              <a:ext cx="1177" cy="256"/>
            </a:xfrm>
            <a:prstGeom prst="roundRect">
              <a:avLst>
                <a:gd name="adj" fmla="val 16667"/>
              </a:avLst>
            </a:prstGeom>
            <a:solidFill>
              <a:srgbClr val="C5E2FF"/>
            </a:solidFill>
            <a:ln w="9525" algn="ctr">
              <a:solidFill>
                <a:schemeClr val="tx1"/>
              </a:solidFill>
              <a:round/>
              <a:headEnd/>
              <a:tailEnd/>
            </a:ln>
          </p:spPr>
          <p:txBody>
            <a:bodyPr anchor="ctr">
              <a:spAutoFit/>
            </a:bodyPr>
            <a:lstStyle/>
            <a:p>
              <a:r>
                <a:rPr lang="ja-JP" altLang="en-US" sz="1800">
                  <a:latin typeface="Arial" charset="0"/>
                </a:rPr>
                <a:t>識別子名類似度</a:t>
              </a:r>
            </a:p>
          </p:txBody>
        </p:sp>
        <p:sp>
          <p:nvSpPr>
            <p:cNvPr id="24601" name="Rectangle 35"/>
            <p:cNvSpPr>
              <a:spLocks noChangeArrowheads="1"/>
            </p:cNvSpPr>
            <p:nvPr/>
          </p:nvSpPr>
          <p:spPr bwMode="auto">
            <a:xfrm>
              <a:off x="3037" y="3193"/>
              <a:ext cx="750" cy="192"/>
            </a:xfrm>
            <a:prstGeom prst="rect">
              <a:avLst/>
            </a:prstGeom>
            <a:solidFill>
              <a:schemeClr val="bg1"/>
            </a:solidFill>
            <a:ln w="19050" algn="ctr">
              <a:noFill/>
              <a:miter lim="800000"/>
              <a:headEnd/>
              <a:tailEnd/>
            </a:ln>
          </p:spPr>
          <p:txBody>
            <a:bodyPr anchor="ctr">
              <a:spAutoFit/>
            </a:bodyPr>
            <a:lstStyle/>
            <a:p>
              <a:r>
                <a:rPr lang="ja-JP" altLang="en-US" sz="1400"/>
                <a:t>変更なし</a:t>
              </a:r>
            </a:p>
          </p:txBody>
        </p:sp>
        <p:sp>
          <p:nvSpPr>
            <p:cNvPr id="24602" name="Rectangle 36"/>
            <p:cNvSpPr>
              <a:spLocks noChangeArrowheads="1"/>
            </p:cNvSpPr>
            <p:nvPr/>
          </p:nvSpPr>
          <p:spPr bwMode="auto">
            <a:xfrm>
              <a:off x="3702" y="3193"/>
              <a:ext cx="700" cy="192"/>
            </a:xfrm>
            <a:prstGeom prst="rect">
              <a:avLst/>
            </a:prstGeom>
            <a:solidFill>
              <a:schemeClr val="bg1"/>
            </a:solidFill>
            <a:ln w="19050" algn="ctr">
              <a:noFill/>
              <a:miter lim="800000"/>
              <a:headEnd/>
              <a:tailEnd/>
            </a:ln>
          </p:spPr>
          <p:txBody>
            <a:bodyPr anchor="ctr">
              <a:spAutoFit/>
            </a:bodyPr>
            <a:lstStyle/>
            <a:p>
              <a:r>
                <a:rPr lang="ja-JP" altLang="en-US" sz="1400"/>
                <a:t>変更あり</a:t>
              </a:r>
            </a:p>
          </p:txBody>
        </p:sp>
      </p:grpSp>
      <p:grpSp>
        <p:nvGrpSpPr>
          <p:cNvPr id="24583" name="Group 39"/>
          <p:cNvGrpSpPr>
            <a:grpSpLocks/>
          </p:cNvGrpSpPr>
          <p:nvPr/>
        </p:nvGrpSpPr>
        <p:grpSpPr bwMode="auto">
          <a:xfrm>
            <a:off x="-252413" y="2106613"/>
            <a:ext cx="4465638" cy="3690937"/>
            <a:chOff x="148" y="1332"/>
            <a:chExt cx="2813" cy="2325"/>
          </a:xfrm>
        </p:grpSpPr>
        <p:pic>
          <p:nvPicPr>
            <p:cNvPr id="24591" name="Picture 18" descr="ret_typesim"/>
            <p:cNvPicPr>
              <a:picLocks noChangeAspect="1" noChangeArrowheads="1"/>
            </p:cNvPicPr>
            <p:nvPr/>
          </p:nvPicPr>
          <p:blipFill>
            <a:blip r:embed="rId4" cstate="print"/>
            <a:srcRect/>
            <a:stretch>
              <a:fillRect/>
            </a:stretch>
          </p:blipFill>
          <p:spPr bwMode="auto">
            <a:xfrm>
              <a:off x="636" y="1332"/>
              <a:ext cx="2325" cy="2325"/>
            </a:xfrm>
            <a:prstGeom prst="rect">
              <a:avLst/>
            </a:prstGeom>
            <a:noFill/>
            <a:ln w="9525">
              <a:noFill/>
              <a:miter lim="800000"/>
              <a:headEnd/>
              <a:tailEnd/>
            </a:ln>
          </p:spPr>
        </p:pic>
        <p:sp>
          <p:nvSpPr>
            <p:cNvPr id="24592" name="Rectangle 22"/>
            <p:cNvSpPr>
              <a:spLocks noChangeArrowheads="1"/>
            </p:cNvSpPr>
            <p:nvPr/>
          </p:nvSpPr>
          <p:spPr bwMode="auto">
            <a:xfrm>
              <a:off x="1087" y="3203"/>
              <a:ext cx="750" cy="192"/>
            </a:xfrm>
            <a:prstGeom prst="rect">
              <a:avLst/>
            </a:prstGeom>
            <a:solidFill>
              <a:schemeClr val="bg1"/>
            </a:solidFill>
            <a:ln w="19050" algn="ctr">
              <a:noFill/>
              <a:miter lim="800000"/>
              <a:headEnd/>
              <a:tailEnd/>
            </a:ln>
          </p:spPr>
          <p:txBody>
            <a:bodyPr anchor="ctr">
              <a:spAutoFit/>
            </a:bodyPr>
            <a:lstStyle/>
            <a:p>
              <a:r>
                <a:rPr lang="ja-JP" altLang="en-US" sz="1400"/>
                <a:t>変更なし</a:t>
              </a:r>
            </a:p>
          </p:txBody>
        </p:sp>
        <p:sp>
          <p:nvSpPr>
            <p:cNvPr id="24593" name="AutoShape 32"/>
            <p:cNvSpPr>
              <a:spLocks noChangeArrowheads="1"/>
            </p:cNvSpPr>
            <p:nvPr/>
          </p:nvSpPr>
          <p:spPr bwMode="auto">
            <a:xfrm>
              <a:off x="1204" y="1495"/>
              <a:ext cx="1177" cy="256"/>
            </a:xfrm>
            <a:prstGeom prst="roundRect">
              <a:avLst>
                <a:gd name="adj" fmla="val 16667"/>
              </a:avLst>
            </a:prstGeom>
            <a:solidFill>
              <a:srgbClr val="C5E2FF"/>
            </a:solidFill>
            <a:ln w="9525" algn="ctr">
              <a:solidFill>
                <a:schemeClr val="tx1"/>
              </a:solidFill>
              <a:round/>
              <a:headEnd/>
              <a:tailEnd/>
            </a:ln>
          </p:spPr>
          <p:txBody>
            <a:bodyPr anchor="ctr">
              <a:spAutoFit/>
            </a:bodyPr>
            <a:lstStyle/>
            <a:p>
              <a:r>
                <a:rPr lang="ja-JP" altLang="en-US" sz="1800">
                  <a:latin typeface="Arial" charset="0"/>
                </a:rPr>
                <a:t>型名類似度</a:t>
              </a:r>
            </a:p>
          </p:txBody>
        </p:sp>
        <p:sp>
          <p:nvSpPr>
            <p:cNvPr id="24594" name="Rectangle 34"/>
            <p:cNvSpPr>
              <a:spLocks noChangeArrowheads="1"/>
            </p:cNvSpPr>
            <p:nvPr/>
          </p:nvSpPr>
          <p:spPr bwMode="auto">
            <a:xfrm>
              <a:off x="1767" y="3203"/>
              <a:ext cx="750" cy="192"/>
            </a:xfrm>
            <a:prstGeom prst="rect">
              <a:avLst/>
            </a:prstGeom>
            <a:solidFill>
              <a:schemeClr val="bg1"/>
            </a:solidFill>
            <a:ln w="19050" algn="ctr">
              <a:noFill/>
              <a:miter lim="800000"/>
              <a:headEnd/>
              <a:tailEnd/>
            </a:ln>
          </p:spPr>
          <p:txBody>
            <a:bodyPr anchor="ctr">
              <a:spAutoFit/>
            </a:bodyPr>
            <a:lstStyle/>
            <a:p>
              <a:r>
                <a:rPr lang="ja-JP" altLang="en-US" sz="1400"/>
                <a:t>変更あり</a:t>
              </a:r>
            </a:p>
          </p:txBody>
        </p:sp>
        <p:sp>
          <p:nvSpPr>
            <p:cNvPr id="24595" name="Rectangle 26"/>
            <p:cNvSpPr>
              <a:spLocks noChangeArrowheads="1"/>
            </p:cNvSpPr>
            <p:nvPr/>
          </p:nvSpPr>
          <p:spPr bwMode="auto">
            <a:xfrm>
              <a:off x="713" y="1871"/>
              <a:ext cx="273" cy="1361"/>
            </a:xfrm>
            <a:prstGeom prst="rect">
              <a:avLst/>
            </a:prstGeom>
            <a:solidFill>
              <a:schemeClr val="bg1"/>
            </a:solidFill>
            <a:ln w="19050" algn="ctr">
              <a:noFill/>
              <a:miter lim="800000"/>
              <a:headEnd/>
              <a:tailEnd/>
            </a:ln>
          </p:spPr>
          <p:txBody>
            <a:bodyPr anchor="ctr">
              <a:spAutoFit/>
            </a:bodyPr>
            <a:lstStyle/>
            <a:p>
              <a:endParaRPr lang="ja-JP" altLang="en-US"/>
            </a:p>
          </p:txBody>
        </p:sp>
        <p:sp>
          <p:nvSpPr>
            <p:cNvPr id="24596" name="Rectangle 27"/>
            <p:cNvSpPr>
              <a:spLocks noChangeArrowheads="1"/>
            </p:cNvSpPr>
            <p:nvPr/>
          </p:nvSpPr>
          <p:spPr bwMode="auto">
            <a:xfrm>
              <a:off x="148" y="2296"/>
              <a:ext cx="908" cy="231"/>
            </a:xfrm>
            <a:prstGeom prst="rect">
              <a:avLst/>
            </a:prstGeom>
            <a:noFill/>
            <a:ln w="19050" algn="ctr">
              <a:noFill/>
              <a:miter lim="800000"/>
              <a:headEnd/>
              <a:tailEnd/>
            </a:ln>
          </p:spPr>
          <p:txBody>
            <a:bodyPr>
              <a:spAutoFit/>
            </a:bodyPr>
            <a:lstStyle/>
            <a:p>
              <a:pPr lvl="1" algn="l">
                <a:spcBef>
                  <a:spcPct val="20000"/>
                </a:spcBef>
              </a:pPr>
              <a:r>
                <a:rPr lang="ja-JP" altLang="en-US" sz="1800"/>
                <a:t>類似度</a:t>
              </a:r>
            </a:p>
          </p:txBody>
        </p:sp>
      </p:grpSp>
      <p:sp>
        <p:nvSpPr>
          <p:cNvPr id="24584" name="Line 43"/>
          <p:cNvSpPr>
            <a:spLocks noChangeShapeType="1"/>
          </p:cNvSpPr>
          <p:nvPr/>
        </p:nvSpPr>
        <p:spPr bwMode="auto">
          <a:xfrm>
            <a:off x="2268538" y="4221163"/>
            <a:ext cx="254000" cy="352425"/>
          </a:xfrm>
          <a:prstGeom prst="line">
            <a:avLst/>
          </a:prstGeom>
          <a:noFill/>
          <a:ln w="19050">
            <a:solidFill>
              <a:srgbClr val="FF3300"/>
            </a:solidFill>
            <a:round/>
            <a:headEnd/>
            <a:tailEnd type="triangle" w="med" len="med"/>
          </a:ln>
        </p:spPr>
        <p:txBody>
          <a:bodyPr anchor="ctr">
            <a:spAutoFit/>
          </a:bodyPr>
          <a:lstStyle/>
          <a:p>
            <a:endParaRPr lang="ja-JP" altLang="en-US"/>
          </a:p>
        </p:txBody>
      </p:sp>
      <p:sp>
        <p:nvSpPr>
          <p:cNvPr id="24585" name="Line 44"/>
          <p:cNvSpPr>
            <a:spLocks noChangeShapeType="1"/>
          </p:cNvSpPr>
          <p:nvPr/>
        </p:nvSpPr>
        <p:spPr bwMode="auto">
          <a:xfrm>
            <a:off x="2276475" y="2957513"/>
            <a:ext cx="207963" cy="1335087"/>
          </a:xfrm>
          <a:prstGeom prst="line">
            <a:avLst/>
          </a:prstGeom>
          <a:noFill/>
          <a:ln w="19050">
            <a:solidFill>
              <a:srgbClr val="FF3300"/>
            </a:solidFill>
            <a:round/>
            <a:headEnd/>
            <a:tailEnd type="triangle" w="med" len="med"/>
          </a:ln>
        </p:spPr>
        <p:txBody>
          <a:bodyPr anchor="ctr">
            <a:spAutoFit/>
          </a:bodyPr>
          <a:lstStyle/>
          <a:p>
            <a:endParaRPr lang="ja-JP" altLang="en-US"/>
          </a:p>
        </p:txBody>
      </p:sp>
      <p:sp>
        <p:nvSpPr>
          <p:cNvPr id="24586" name="Line 45"/>
          <p:cNvSpPr>
            <a:spLocks noChangeShapeType="1"/>
          </p:cNvSpPr>
          <p:nvPr/>
        </p:nvSpPr>
        <p:spPr bwMode="auto">
          <a:xfrm>
            <a:off x="5868988" y="4437063"/>
            <a:ext cx="215900" cy="360362"/>
          </a:xfrm>
          <a:prstGeom prst="line">
            <a:avLst/>
          </a:prstGeom>
          <a:noFill/>
          <a:ln w="19050">
            <a:solidFill>
              <a:srgbClr val="FF3300"/>
            </a:solidFill>
            <a:round/>
            <a:headEnd/>
            <a:tailEnd type="triangle" w="med" len="med"/>
          </a:ln>
        </p:spPr>
        <p:txBody>
          <a:bodyPr anchor="ctr">
            <a:spAutoFit/>
          </a:bodyPr>
          <a:lstStyle/>
          <a:p>
            <a:endParaRPr lang="ja-JP" altLang="en-US"/>
          </a:p>
        </p:txBody>
      </p:sp>
      <p:sp>
        <p:nvSpPr>
          <p:cNvPr id="24587" name="Line 46"/>
          <p:cNvSpPr>
            <a:spLocks noChangeShapeType="1"/>
          </p:cNvSpPr>
          <p:nvPr/>
        </p:nvSpPr>
        <p:spPr bwMode="auto">
          <a:xfrm>
            <a:off x="5892800" y="3781425"/>
            <a:ext cx="192088" cy="511175"/>
          </a:xfrm>
          <a:prstGeom prst="line">
            <a:avLst/>
          </a:prstGeom>
          <a:noFill/>
          <a:ln w="19050">
            <a:solidFill>
              <a:srgbClr val="FF3300"/>
            </a:solidFill>
            <a:round/>
            <a:headEnd/>
            <a:tailEnd type="triangle" w="med" len="med"/>
          </a:ln>
        </p:spPr>
        <p:txBody>
          <a:bodyPr anchor="ctr">
            <a:spAutoFit/>
          </a:bodyPr>
          <a:lstStyle/>
          <a:p>
            <a:endParaRPr lang="ja-JP" altLang="en-US"/>
          </a:p>
        </p:txBody>
      </p:sp>
      <p:sp>
        <p:nvSpPr>
          <p:cNvPr id="24588" name="AutoShape 28"/>
          <p:cNvSpPr>
            <a:spLocks noChangeArrowheads="1"/>
          </p:cNvSpPr>
          <p:nvPr/>
        </p:nvSpPr>
        <p:spPr bwMode="auto">
          <a:xfrm>
            <a:off x="63500" y="5157788"/>
            <a:ext cx="1331913" cy="287337"/>
          </a:xfrm>
          <a:prstGeom prst="wedgeRoundRectCallout">
            <a:avLst>
              <a:gd name="adj1" fmla="val 56556"/>
              <a:gd name="adj2" fmla="val -122926"/>
              <a:gd name="adj3" fmla="val 16667"/>
            </a:avLst>
          </a:prstGeom>
          <a:solidFill>
            <a:srgbClr val="FFE6CD"/>
          </a:solidFill>
          <a:ln w="9525" algn="ctr">
            <a:solidFill>
              <a:schemeClr val="tx1"/>
            </a:solidFill>
            <a:miter lim="800000"/>
            <a:headEnd/>
            <a:tailEnd/>
          </a:ln>
        </p:spPr>
        <p:txBody>
          <a:bodyPr anchor="ctr"/>
          <a:lstStyle/>
          <a:p>
            <a:r>
              <a:rPr lang="ja-JP" altLang="en-US" sz="1600"/>
              <a:t>第１四分位</a:t>
            </a:r>
          </a:p>
        </p:txBody>
      </p:sp>
      <p:sp>
        <p:nvSpPr>
          <p:cNvPr id="24589" name="AutoShape 29"/>
          <p:cNvSpPr>
            <a:spLocks noChangeArrowheads="1"/>
          </p:cNvSpPr>
          <p:nvPr/>
        </p:nvSpPr>
        <p:spPr bwMode="auto">
          <a:xfrm>
            <a:off x="123825" y="4292600"/>
            <a:ext cx="863600" cy="287338"/>
          </a:xfrm>
          <a:prstGeom prst="wedgeRoundRectCallout">
            <a:avLst>
              <a:gd name="adj1" fmla="val 93199"/>
              <a:gd name="adj2" fmla="val -70995"/>
              <a:gd name="adj3" fmla="val 16667"/>
            </a:avLst>
          </a:prstGeom>
          <a:solidFill>
            <a:srgbClr val="FFE6CD"/>
          </a:solidFill>
          <a:ln w="9525" algn="ctr">
            <a:solidFill>
              <a:schemeClr val="tx1"/>
            </a:solidFill>
            <a:miter lim="800000"/>
            <a:headEnd/>
            <a:tailEnd/>
          </a:ln>
        </p:spPr>
        <p:txBody>
          <a:bodyPr anchor="ctr"/>
          <a:lstStyle/>
          <a:p>
            <a:r>
              <a:rPr lang="ja-JP" altLang="en-US" sz="1600"/>
              <a:t>中央値</a:t>
            </a:r>
          </a:p>
        </p:txBody>
      </p:sp>
      <p:sp>
        <p:nvSpPr>
          <p:cNvPr id="24590" name="AutoShape 30"/>
          <p:cNvSpPr>
            <a:spLocks noChangeArrowheads="1"/>
          </p:cNvSpPr>
          <p:nvPr/>
        </p:nvSpPr>
        <p:spPr bwMode="auto">
          <a:xfrm>
            <a:off x="34925" y="2460625"/>
            <a:ext cx="1331913" cy="287338"/>
          </a:xfrm>
          <a:prstGeom prst="wedgeRoundRectCallout">
            <a:avLst>
              <a:gd name="adj1" fmla="val 53338"/>
              <a:gd name="adj2" fmla="val 91435"/>
              <a:gd name="adj3" fmla="val 16667"/>
            </a:avLst>
          </a:prstGeom>
          <a:solidFill>
            <a:srgbClr val="FFE6CD"/>
          </a:solidFill>
          <a:ln w="9525" algn="ctr">
            <a:solidFill>
              <a:schemeClr val="tx1"/>
            </a:solidFill>
            <a:miter lim="800000"/>
            <a:headEnd/>
            <a:tailEnd/>
          </a:ln>
        </p:spPr>
        <p:txBody>
          <a:bodyPr anchor="ctr"/>
          <a:lstStyle/>
          <a:p>
            <a:r>
              <a:rPr lang="ja-JP" altLang="en-US" sz="1600"/>
              <a:t>第３四分位</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フッター プレースホルダ 3"/>
          <p:cNvSpPr>
            <a:spLocks noGrp="1"/>
          </p:cNvSpPr>
          <p:nvPr>
            <p:ph type="ftr" sz="quarter" idx="10"/>
          </p:nvPr>
        </p:nvSpPr>
        <p:spPr/>
        <p:txBody>
          <a:bodyPr/>
          <a:lstStyle/>
          <a:p>
            <a:pPr>
              <a:defRPr/>
            </a:pPr>
            <a:r>
              <a:rPr lang="en-US" altLang="ja-JP">
                <a:latin typeface="+mn-lt"/>
                <a:ea typeface="+mn-ea"/>
              </a:rPr>
              <a:t>特別研究発表会</a:t>
            </a:r>
          </a:p>
        </p:txBody>
      </p:sp>
      <p:sp>
        <p:nvSpPr>
          <p:cNvPr id="37" name="日付プレースホルダ 4"/>
          <p:cNvSpPr>
            <a:spLocks noGrp="1"/>
          </p:cNvSpPr>
          <p:nvPr>
            <p:ph type="dt" sz="quarter" idx="11"/>
          </p:nvPr>
        </p:nvSpPr>
        <p:spPr/>
        <p:txBody>
          <a:bodyPr/>
          <a:lstStyle/>
          <a:p>
            <a:pPr>
              <a:defRPr/>
            </a:pPr>
            <a:r>
              <a:rPr lang="ja-JP" altLang="en-US">
                <a:latin typeface="+mn-lt"/>
                <a:ea typeface="+mn-ea"/>
              </a:rPr>
              <a:t>2009/2/23</a:t>
            </a:r>
            <a:endParaRPr lang="en-US" altLang="ja-JP">
              <a:latin typeface="+mn-lt"/>
              <a:ea typeface="+mn-ea"/>
            </a:endParaRPr>
          </a:p>
        </p:txBody>
      </p:sp>
      <p:sp>
        <p:nvSpPr>
          <p:cNvPr id="38" name="スライド番号プレースホルダ 5"/>
          <p:cNvSpPr>
            <a:spLocks noGrp="1"/>
          </p:cNvSpPr>
          <p:nvPr>
            <p:ph type="sldNum" sz="quarter" idx="12"/>
          </p:nvPr>
        </p:nvSpPr>
        <p:spPr/>
        <p:txBody>
          <a:bodyPr/>
          <a:lstStyle/>
          <a:p>
            <a:pPr>
              <a:defRPr/>
            </a:pPr>
            <a:fld id="{BE51567A-9CB1-43A8-8B86-D5F7645AE501}" type="slidenum">
              <a:rPr lang="en-US" altLang="ja-JP"/>
              <a:pPr>
                <a:defRPr/>
              </a:pPr>
              <a:t>18</a:t>
            </a:fld>
            <a:endParaRPr lang="en-US" altLang="ja-JP"/>
          </a:p>
        </p:txBody>
      </p:sp>
      <p:sp>
        <p:nvSpPr>
          <p:cNvPr id="25605" name="AutoShape 2"/>
          <p:cNvSpPr>
            <a:spLocks noChangeArrowheads="1"/>
          </p:cNvSpPr>
          <p:nvPr/>
        </p:nvSpPr>
        <p:spPr bwMode="auto">
          <a:xfrm>
            <a:off x="38100" y="6165850"/>
            <a:ext cx="8855075" cy="503238"/>
          </a:xfrm>
          <a:prstGeom prst="roundRect">
            <a:avLst>
              <a:gd name="adj" fmla="val 16667"/>
            </a:avLst>
          </a:prstGeom>
          <a:solidFill>
            <a:srgbClr val="FFE8D1"/>
          </a:solidFill>
          <a:ln w="9525" algn="ctr">
            <a:solidFill>
              <a:schemeClr val="tx1"/>
            </a:solidFill>
            <a:round/>
            <a:headEnd/>
            <a:tailEnd/>
          </a:ln>
        </p:spPr>
        <p:txBody>
          <a:bodyPr anchor="ctr">
            <a:spAutoFit/>
          </a:bodyPr>
          <a:lstStyle/>
          <a:p>
            <a:endParaRPr lang="ja-JP" altLang="en-US"/>
          </a:p>
        </p:txBody>
      </p:sp>
      <p:sp>
        <p:nvSpPr>
          <p:cNvPr id="25606" name="Rectangle 3"/>
          <p:cNvSpPr>
            <a:spLocks noGrp="1" noChangeArrowheads="1"/>
          </p:cNvSpPr>
          <p:nvPr>
            <p:ph type="title"/>
          </p:nvPr>
        </p:nvSpPr>
        <p:spPr>
          <a:xfrm>
            <a:off x="457200" y="187325"/>
            <a:ext cx="8218488" cy="865188"/>
          </a:xfrm>
        </p:spPr>
        <p:txBody>
          <a:bodyPr/>
          <a:lstStyle/>
          <a:p>
            <a:pPr eaLnBrk="1" hangingPunct="1"/>
            <a:r>
              <a:rPr lang="ja-JP" altLang="en-US" smtClean="0"/>
              <a:t>結果の分析</a:t>
            </a:r>
          </a:p>
        </p:txBody>
      </p:sp>
      <p:sp>
        <p:nvSpPr>
          <p:cNvPr id="25607" name="Rectangle 4"/>
          <p:cNvSpPr>
            <a:spLocks noGrp="1" noChangeArrowheads="1"/>
          </p:cNvSpPr>
          <p:nvPr>
            <p:ph type="body" idx="1"/>
          </p:nvPr>
        </p:nvSpPr>
        <p:spPr>
          <a:xfrm>
            <a:off x="457200" y="1455738"/>
            <a:ext cx="8229600" cy="460375"/>
          </a:xfrm>
        </p:spPr>
        <p:txBody>
          <a:bodyPr/>
          <a:lstStyle/>
          <a:p>
            <a:pPr eaLnBrk="1" hangingPunct="1"/>
            <a:r>
              <a:rPr lang="ja-JP" altLang="en-US" sz="2000" smtClean="0"/>
              <a:t>提案した類似度が低く，変更が生じた例</a:t>
            </a:r>
            <a:endParaRPr lang="ja-JP" altLang="en-US" sz="2800" smtClean="0"/>
          </a:p>
        </p:txBody>
      </p:sp>
      <p:sp>
        <p:nvSpPr>
          <p:cNvPr id="25608" name="AutoShape 6"/>
          <p:cNvSpPr>
            <a:spLocks noChangeArrowheads="1"/>
          </p:cNvSpPr>
          <p:nvPr/>
        </p:nvSpPr>
        <p:spPr bwMode="auto">
          <a:xfrm>
            <a:off x="5605463" y="2122488"/>
            <a:ext cx="3492500" cy="3019425"/>
          </a:xfrm>
          <a:prstGeom prst="roundRect">
            <a:avLst>
              <a:gd name="adj" fmla="val 16667"/>
            </a:avLst>
          </a:prstGeom>
          <a:solidFill>
            <a:srgbClr val="C5E2FF"/>
          </a:solidFill>
          <a:ln w="9525" algn="ctr">
            <a:solidFill>
              <a:schemeClr val="tx1"/>
            </a:solidFill>
            <a:round/>
            <a:headEnd/>
            <a:tailEnd/>
          </a:ln>
        </p:spPr>
        <p:txBody>
          <a:bodyPr anchor="ctr">
            <a:spAutoFit/>
          </a:bodyPr>
          <a:lstStyle/>
          <a:p>
            <a:endParaRPr lang="ja-JP" altLang="en-US"/>
          </a:p>
        </p:txBody>
      </p:sp>
      <p:sp>
        <p:nvSpPr>
          <p:cNvPr id="25609" name="AutoShape 7"/>
          <p:cNvSpPr>
            <a:spLocks noChangeArrowheads="1"/>
          </p:cNvSpPr>
          <p:nvPr/>
        </p:nvSpPr>
        <p:spPr bwMode="auto">
          <a:xfrm>
            <a:off x="107950" y="2212975"/>
            <a:ext cx="5327650" cy="2185988"/>
          </a:xfrm>
          <a:prstGeom prst="foldedCorner">
            <a:avLst>
              <a:gd name="adj" fmla="val 12500"/>
            </a:avLst>
          </a:prstGeom>
          <a:noFill/>
          <a:ln w="19050">
            <a:solidFill>
              <a:schemeClr val="tx1"/>
            </a:solidFill>
            <a:round/>
            <a:headEnd/>
            <a:tailEnd/>
          </a:ln>
        </p:spPr>
        <p:txBody>
          <a:bodyPr wrap="none" anchor="ctr"/>
          <a:lstStyle/>
          <a:p>
            <a:pPr algn="l"/>
            <a:endParaRPr lang="en-US" altLang="ja-JP" sz="1600">
              <a:latin typeface="Consolas" pitchFamily="49" charset="0"/>
              <a:ea typeface="メイリオ" pitchFamily="50" charset="-128"/>
            </a:endParaRPr>
          </a:p>
          <a:p>
            <a:pPr algn="l"/>
            <a:r>
              <a:rPr lang="en-US" altLang="ja-JP" sz="1600">
                <a:latin typeface="Consolas" pitchFamily="49" charset="0"/>
                <a:ea typeface="メイリオ" pitchFamily="50" charset="-128"/>
              </a:rPr>
              <a:t>protected void layoutActivations() {</a:t>
            </a:r>
          </a:p>
          <a:p>
            <a:pPr algn="l"/>
            <a:r>
              <a:rPr lang="en-US" altLang="ja-JP" sz="1600">
                <a:latin typeface="Consolas" pitchFamily="49" charset="0"/>
                <a:ea typeface="メイリオ" pitchFamily="50" charset="-128"/>
              </a:rPr>
              <a:t>  if (!getSrcFigObject().hasActivations()) {</a:t>
            </a:r>
          </a:p>
          <a:p>
            <a:pPr algn="l"/>
            <a:r>
              <a:rPr lang="en-US" altLang="ja-JP" sz="1600">
                <a:latin typeface="Consolas" pitchFamily="49" charset="0"/>
                <a:ea typeface="メイリオ" pitchFamily="50" charset="-128"/>
              </a:rPr>
              <a:t>    getSrcFigObject().makeActivation(</a:t>
            </a:r>
          </a:p>
          <a:p>
            <a:pPr algn="l"/>
            <a:r>
              <a:rPr lang="en-US" altLang="ja-JP" sz="1600">
                <a:latin typeface="Consolas" pitchFamily="49" charset="0"/>
                <a:ea typeface="メイリオ" pitchFamily="50" charset="-128"/>
              </a:rPr>
              <a:t>    getSrcFigObject().getObjectNode(),</a:t>
            </a:r>
          </a:p>
          <a:p>
            <a:pPr algn="l"/>
            <a:r>
              <a:rPr lang="en-US" altLang="ja-JP" sz="1600">
                <a:latin typeface="Consolas" pitchFamily="49" charset="0"/>
                <a:ea typeface="メイリオ" pitchFamily="50" charset="-128"/>
              </a:rPr>
              <a:t>   (Node) getSrcLinkPort());</a:t>
            </a:r>
          </a:p>
          <a:p>
            <a:pPr algn="l"/>
            <a:r>
              <a:rPr lang="en-US" altLang="ja-JP" sz="1600">
                <a:latin typeface="Consolas" pitchFamily="49" charset="0"/>
                <a:ea typeface="メイリオ" pitchFamily="50" charset="-128"/>
              </a:rPr>
              <a:t>   </a:t>
            </a:r>
            <a:r>
              <a:rPr lang="ja-JP" altLang="en-US" sz="1600">
                <a:latin typeface="Consolas" pitchFamily="49" charset="0"/>
                <a:ea typeface="メイリオ" pitchFamily="50" charset="-128"/>
              </a:rPr>
              <a:t>・・・          </a:t>
            </a:r>
          </a:p>
          <a:p>
            <a:pPr algn="l"/>
            <a:r>
              <a:rPr lang="ja-JP" altLang="en-US" sz="1600">
                <a:latin typeface="Consolas" pitchFamily="49" charset="0"/>
                <a:ea typeface="メイリオ" pitchFamily="50" charset="-128"/>
              </a:rPr>
              <a:t>        </a:t>
            </a:r>
            <a:r>
              <a:rPr lang="en-US" altLang="ja-JP" sz="1600">
                <a:latin typeface="Consolas" pitchFamily="49" charset="0"/>
                <a:ea typeface="メイリオ" pitchFamily="50" charset="-128"/>
              </a:rPr>
              <a:t>} else { </a:t>
            </a:r>
            <a:r>
              <a:rPr lang="ja-JP" altLang="en-US" sz="1600">
                <a:latin typeface="Consolas" pitchFamily="49" charset="0"/>
                <a:ea typeface="メイリオ" pitchFamily="50" charset="-128"/>
              </a:rPr>
              <a:t>・・・</a:t>
            </a:r>
          </a:p>
          <a:p>
            <a:pPr algn="l"/>
            <a:r>
              <a:rPr lang="ja-JP" altLang="en-US" sz="1600">
                <a:latin typeface="Consolas" pitchFamily="49" charset="0"/>
                <a:ea typeface="メイリオ" pitchFamily="50" charset="-128"/>
              </a:rPr>
              <a:t>   </a:t>
            </a:r>
            <a:r>
              <a:rPr lang="en-US" altLang="ja-JP" sz="1600">
                <a:latin typeface="Consolas" pitchFamily="49" charset="0"/>
                <a:ea typeface="メイリオ" pitchFamily="50" charset="-128"/>
              </a:rPr>
              <a:t>}</a:t>
            </a:r>
          </a:p>
          <a:p>
            <a:pPr algn="l"/>
            <a:r>
              <a:rPr lang="en-US" altLang="ja-JP" sz="1600">
                <a:latin typeface="Consolas" pitchFamily="49" charset="0"/>
                <a:ea typeface="メイリオ" pitchFamily="50" charset="-128"/>
              </a:rPr>
              <a:t>}</a:t>
            </a:r>
          </a:p>
        </p:txBody>
      </p:sp>
      <p:sp>
        <p:nvSpPr>
          <p:cNvPr id="25610" name="AutoShape 8"/>
          <p:cNvSpPr>
            <a:spLocks noChangeArrowheads="1"/>
          </p:cNvSpPr>
          <p:nvPr/>
        </p:nvSpPr>
        <p:spPr bwMode="auto">
          <a:xfrm>
            <a:off x="34925" y="1844675"/>
            <a:ext cx="3529013" cy="398463"/>
          </a:xfrm>
          <a:prstGeom prst="flowChartAlternateProcess">
            <a:avLst/>
          </a:prstGeom>
          <a:solidFill>
            <a:srgbClr val="C5E2FF"/>
          </a:solidFill>
          <a:ln w="9525" algn="ctr">
            <a:solidFill>
              <a:schemeClr val="tx1"/>
            </a:solidFill>
            <a:miter lim="800000"/>
            <a:headEnd/>
            <a:tailEnd/>
          </a:ln>
        </p:spPr>
        <p:txBody>
          <a:bodyPr anchor="ctr">
            <a:spAutoFit/>
          </a:bodyPr>
          <a:lstStyle/>
          <a:p>
            <a:r>
              <a:rPr lang="en-US" altLang="ja-JP" sz="1800">
                <a:latin typeface="Arial" charset="0"/>
              </a:rPr>
              <a:t>FigCallAction::layoutActivations</a:t>
            </a:r>
          </a:p>
        </p:txBody>
      </p:sp>
      <p:sp>
        <p:nvSpPr>
          <p:cNvPr id="25611" name="AutoShape 9"/>
          <p:cNvSpPr>
            <a:spLocks noChangeArrowheads="1"/>
          </p:cNvSpPr>
          <p:nvPr/>
        </p:nvSpPr>
        <p:spPr bwMode="auto">
          <a:xfrm>
            <a:off x="98425" y="4837113"/>
            <a:ext cx="5337175" cy="782637"/>
          </a:xfrm>
          <a:prstGeom prst="foldedCorner">
            <a:avLst>
              <a:gd name="adj" fmla="val 12500"/>
            </a:avLst>
          </a:prstGeom>
          <a:noFill/>
          <a:ln w="19050">
            <a:solidFill>
              <a:schemeClr val="tx1"/>
            </a:solidFill>
            <a:round/>
            <a:headEnd/>
            <a:tailEnd/>
          </a:ln>
        </p:spPr>
        <p:txBody>
          <a:bodyPr wrap="none" anchor="ctr"/>
          <a:lstStyle/>
          <a:p>
            <a:pPr algn="l"/>
            <a:r>
              <a:rPr lang="en-US" altLang="ja-JP" sz="1600">
                <a:latin typeface="Consolas" pitchFamily="49" charset="0"/>
                <a:ea typeface="ＭＳ Ｐゴシック" charset="-128"/>
              </a:rPr>
              <a:t>protected void layoutActivations(){</a:t>
            </a:r>
          </a:p>
          <a:p>
            <a:pPr algn="l"/>
            <a:r>
              <a:rPr lang="en-US" altLang="ja-JP" sz="1600">
                <a:latin typeface="Consolas" pitchFamily="49" charset="0"/>
                <a:ea typeface="ＭＳ Ｐゴシック" charset="-128"/>
              </a:rPr>
              <a:t>  //TODO: Auto-generated method stub</a:t>
            </a:r>
          </a:p>
          <a:p>
            <a:pPr algn="l"/>
            <a:r>
              <a:rPr lang="en-US" altLang="ja-JP" sz="1600">
                <a:latin typeface="Consolas" pitchFamily="49" charset="0"/>
                <a:ea typeface="ＭＳ Ｐゴシック" charset="-128"/>
              </a:rPr>
              <a:t>}</a:t>
            </a:r>
          </a:p>
        </p:txBody>
      </p:sp>
      <p:sp>
        <p:nvSpPr>
          <p:cNvPr id="25612" name="AutoShape 10"/>
          <p:cNvSpPr>
            <a:spLocks noChangeArrowheads="1"/>
          </p:cNvSpPr>
          <p:nvPr/>
        </p:nvSpPr>
        <p:spPr bwMode="auto">
          <a:xfrm>
            <a:off x="39688" y="4465638"/>
            <a:ext cx="3454400" cy="406400"/>
          </a:xfrm>
          <a:prstGeom prst="roundRect">
            <a:avLst>
              <a:gd name="adj" fmla="val 16667"/>
            </a:avLst>
          </a:prstGeom>
          <a:solidFill>
            <a:srgbClr val="C5E2FF"/>
          </a:solidFill>
          <a:ln w="9525" algn="ctr">
            <a:solidFill>
              <a:schemeClr val="tx1"/>
            </a:solidFill>
            <a:round/>
            <a:headEnd/>
            <a:tailEnd/>
          </a:ln>
        </p:spPr>
        <p:txBody>
          <a:bodyPr anchor="ctr">
            <a:spAutoFit/>
          </a:bodyPr>
          <a:lstStyle/>
          <a:p>
            <a:r>
              <a:rPr lang="en-US" altLang="ja-JP" sz="1800">
                <a:latin typeface="Arial" charset="0"/>
              </a:rPr>
              <a:t>FigCallAction::layoutActions</a:t>
            </a:r>
          </a:p>
        </p:txBody>
      </p:sp>
      <p:sp>
        <p:nvSpPr>
          <p:cNvPr id="25613" name="Rectangle 11"/>
          <p:cNvSpPr>
            <a:spLocks noChangeArrowheads="1"/>
          </p:cNvSpPr>
          <p:nvPr/>
        </p:nvSpPr>
        <p:spPr bwMode="auto">
          <a:xfrm>
            <a:off x="6283325" y="2197100"/>
            <a:ext cx="2171700" cy="360363"/>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FigLink</a:t>
            </a:r>
          </a:p>
        </p:txBody>
      </p:sp>
      <p:sp>
        <p:nvSpPr>
          <p:cNvPr id="25614" name="Rectangle 12"/>
          <p:cNvSpPr>
            <a:spLocks noChangeArrowheads="1"/>
          </p:cNvSpPr>
          <p:nvPr/>
        </p:nvSpPr>
        <p:spPr bwMode="auto">
          <a:xfrm>
            <a:off x="6283325" y="2557463"/>
            <a:ext cx="2171700" cy="153987"/>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25615" name="Rectangle 13"/>
          <p:cNvSpPr>
            <a:spLocks noChangeArrowheads="1"/>
          </p:cNvSpPr>
          <p:nvPr/>
        </p:nvSpPr>
        <p:spPr bwMode="auto">
          <a:xfrm>
            <a:off x="6283325" y="2711450"/>
            <a:ext cx="2171700" cy="538163"/>
          </a:xfrm>
          <a:prstGeom prst="rect">
            <a:avLst/>
          </a:prstGeom>
          <a:solidFill>
            <a:schemeClr val="bg1"/>
          </a:solidFill>
          <a:ln w="19050">
            <a:solidFill>
              <a:schemeClr val="tx1"/>
            </a:solidFill>
            <a:miter lim="800000"/>
            <a:headEnd/>
            <a:tailEnd/>
          </a:ln>
        </p:spPr>
        <p:txBody>
          <a:bodyPr wrap="none" anchor="ctr"/>
          <a:lstStyle/>
          <a:p>
            <a:r>
              <a:rPr lang="en-US" altLang="ja-JP" sz="1200">
                <a:latin typeface="Arial" charset="0"/>
                <a:ea typeface="ＭＳ Ｐゴシック" charset="-128"/>
              </a:rPr>
              <a:t>layoutEdge</a:t>
            </a:r>
          </a:p>
          <a:p>
            <a:r>
              <a:rPr lang="en-US" altLang="ja-JP" sz="1200">
                <a:latin typeface="Arial" charset="0"/>
                <a:ea typeface="ＭＳ Ｐゴシック" charset="-128"/>
              </a:rPr>
              <a:t>abstract layoutActivations </a:t>
            </a:r>
          </a:p>
        </p:txBody>
      </p:sp>
      <p:sp>
        <p:nvSpPr>
          <p:cNvPr id="25616" name="Rectangle 14"/>
          <p:cNvSpPr>
            <a:spLocks noChangeArrowheads="1"/>
          </p:cNvSpPr>
          <p:nvPr/>
        </p:nvSpPr>
        <p:spPr bwMode="auto">
          <a:xfrm>
            <a:off x="5749925" y="4097338"/>
            <a:ext cx="1582738" cy="360362"/>
          </a:xfrm>
          <a:prstGeom prst="rect">
            <a:avLst/>
          </a:prstGeom>
          <a:solidFill>
            <a:schemeClr val="bg1"/>
          </a:solidFill>
          <a:ln w="19050">
            <a:solidFill>
              <a:schemeClr val="tx1"/>
            </a:solidFill>
            <a:miter lim="800000"/>
            <a:headEnd/>
            <a:tailEnd/>
          </a:ln>
        </p:spPr>
        <p:txBody>
          <a:bodyPr wrap="none" anchor="ctr"/>
          <a:lstStyle/>
          <a:p>
            <a:r>
              <a:rPr lang="en-US" altLang="ja-JP" sz="1400">
                <a:latin typeface="Arial" charset="0"/>
                <a:ea typeface="ＭＳ Ｐゴシック" charset="-128"/>
              </a:rPr>
              <a:t>FigCallAction</a:t>
            </a:r>
          </a:p>
        </p:txBody>
      </p:sp>
      <p:sp>
        <p:nvSpPr>
          <p:cNvPr id="25617" name="Line 15"/>
          <p:cNvSpPr>
            <a:spLocks noChangeShapeType="1"/>
          </p:cNvSpPr>
          <p:nvPr/>
        </p:nvSpPr>
        <p:spPr bwMode="auto">
          <a:xfrm>
            <a:off x="7383463" y="3432175"/>
            <a:ext cx="11112" cy="306388"/>
          </a:xfrm>
          <a:prstGeom prst="line">
            <a:avLst/>
          </a:prstGeom>
          <a:noFill/>
          <a:ln w="19050">
            <a:solidFill>
              <a:schemeClr val="tx1"/>
            </a:solidFill>
            <a:round/>
            <a:headEnd/>
            <a:tailEnd/>
          </a:ln>
        </p:spPr>
        <p:txBody>
          <a:bodyPr/>
          <a:lstStyle/>
          <a:p>
            <a:endParaRPr lang="ja-JP" altLang="en-US"/>
          </a:p>
        </p:txBody>
      </p:sp>
      <p:sp>
        <p:nvSpPr>
          <p:cNvPr id="25618" name="Line 16"/>
          <p:cNvSpPr>
            <a:spLocks noChangeShapeType="1"/>
          </p:cNvSpPr>
          <p:nvPr/>
        </p:nvSpPr>
        <p:spPr bwMode="auto">
          <a:xfrm>
            <a:off x="6551613" y="3738563"/>
            <a:ext cx="0" cy="360362"/>
          </a:xfrm>
          <a:prstGeom prst="line">
            <a:avLst/>
          </a:prstGeom>
          <a:noFill/>
          <a:ln w="19050">
            <a:solidFill>
              <a:schemeClr val="tx1"/>
            </a:solidFill>
            <a:round/>
            <a:headEnd/>
            <a:tailEnd/>
          </a:ln>
        </p:spPr>
        <p:txBody>
          <a:bodyPr/>
          <a:lstStyle/>
          <a:p>
            <a:endParaRPr lang="ja-JP" altLang="en-US"/>
          </a:p>
        </p:txBody>
      </p:sp>
      <p:sp>
        <p:nvSpPr>
          <p:cNvPr id="25619" name="Line 17"/>
          <p:cNvSpPr>
            <a:spLocks noChangeShapeType="1"/>
          </p:cNvSpPr>
          <p:nvPr/>
        </p:nvSpPr>
        <p:spPr bwMode="auto">
          <a:xfrm>
            <a:off x="8258175" y="3727450"/>
            <a:ext cx="6350" cy="369888"/>
          </a:xfrm>
          <a:prstGeom prst="line">
            <a:avLst/>
          </a:prstGeom>
          <a:noFill/>
          <a:ln w="19050">
            <a:solidFill>
              <a:schemeClr val="tx1"/>
            </a:solidFill>
            <a:round/>
            <a:headEnd/>
            <a:tailEnd/>
          </a:ln>
        </p:spPr>
        <p:txBody>
          <a:bodyPr/>
          <a:lstStyle/>
          <a:p>
            <a:endParaRPr lang="ja-JP" altLang="en-US"/>
          </a:p>
        </p:txBody>
      </p:sp>
      <p:sp>
        <p:nvSpPr>
          <p:cNvPr id="25620" name="Rectangle 18"/>
          <p:cNvSpPr>
            <a:spLocks noChangeArrowheads="1"/>
          </p:cNvSpPr>
          <p:nvPr/>
        </p:nvSpPr>
        <p:spPr bwMode="auto">
          <a:xfrm>
            <a:off x="5749925" y="4635500"/>
            <a:ext cx="1582738" cy="288925"/>
          </a:xfrm>
          <a:prstGeom prst="rect">
            <a:avLst/>
          </a:prstGeom>
          <a:solidFill>
            <a:schemeClr val="bg1"/>
          </a:solidFill>
          <a:ln w="19050">
            <a:solidFill>
              <a:schemeClr val="tx1"/>
            </a:solidFill>
            <a:miter lim="800000"/>
            <a:headEnd/>
            <a:tailEnd/>
          </a:ln>
        </p:spPr>
        <p:txBody>
          <a:bodyPr wrap="none" anchor="ctr"/>
          <a:lstStyle/>
          <a:p>
            <a:r>
              <a:rPr lang="en-US" altLang="ja-JP" sz="1200">
                <a:latin typeface="Arial" charset="0"/>
                <a:ea typeface="ＭＳ Ｐゴシック" charset="-128"/>
              </a:rPr>
              <a:t>layoutActivations</a:t>
            </a:r>
          </a:p>
        </p:txBody>
      </p:sp>
      <p:sp>
        <p:nvSpPr>
          <p:cNvPr id="25621" name="Rectangle 19"/>
          <p:cNvSpPr>
            <a:spLocks noChangeArrowheads="1"/>
          </p:cNvSpPr>
          <p:nvPr/>
        </p:nvSpPr>
        <p:spPr bwMode="auto">
          <a:xfrm>
            <a:off x="5749925" y="4456113"/>
            <a:ext cx="1582738" cy="177800"/>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25622" name="AutoShape 20"/>
          <p:cNvSpPr>
            <a:spLocks noChangeArrowheads="1"/>
          </p:cNvSpPr>
          <p:nvPr/>
        </p:nvSpPr>
        <p:spPr bwMode="auto">
          <a:xfrm>
            <a:off x="7272338" y="3305175"/>
            <a:ext cx="215900" cy="215900"/>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25623" name="Rectangle 21"/>
          <p:cNvSpPr>
            <a:spLocks noChangeArrowheads="1"/>
          </p:cNvSpPr>
          <p:nvPr/>
        </p:nvSpPr>
        <p:spPr bwMode="auto">
          <a:xfrm>
            <a:off x="7477125" y="4095750"/>
            <a:ext cx="1512888" cy="360363"/>
          </a:xfrm>
          <a:prstGeom prst="rect">
            <a:avLst/>
          </a:prstGeom>
          <a:solidFill>
            <a:schemeClr val="bg1"/>
          </a:solidFill>
          <a:ln w="19050">
            <a:solidFill>
              <a:schemeClr val="tx1"/>
            </a:solidFill>
            <a:miter lim="800000"/>
            <a:headEnd/>
            <a:tailEnd/>
          </a:ln>
        </p:spPr>
        <p:txBody>
          <a:bodyPr wrap="none" anchor="ctr"/>
          <a:lstStyle/>
          <a:p>
            <a:r>
              <a:rPr lang="en-US" altLang="ja-JP" sz="1400">
                <a:latin typeface="Arial" charset="0"/>
                <a:ea typeface="ＭＳ Ｐゴシック" charset="-128"/>
              </a:rPr>
              <a:t>FigReturnAction</a:t>
            </a:r>
          </a:p>
        </p:txBody>
      </p:sp>
      <p:sp>
        <p:nvSpPr>
          <p:cNvPr id="25624" name="Rectangle 22"/>
          <p:cNvSpPr>
            <a:spLocks noChangeArrowheads="1"/>
          </p:cNvSpPr>
          <p:nvPr/>
        </p:nvSpPr>
        <p:spPr bwMode="auto">
          <a:xfrm>
            <a:off x="7477125" y="4633913"/>
            <a:ext cx="1512888" cy="290512"/>
          </a:xfrm>
          <a:prstGeom prst="rect">
            <a:avLst/>
          </a:prstGeom>
          <a:solidFill>
            <a:schemeClr val="bg1"/>
          </a:solidFill>
          <a:ln w="19050">
            <a:solidFill>
              <a:schemeClr val="tx1"/>
            </a:solidFill>
            <a:miter lim="800000"/>
            <a:headEnd/>
            <a:tailEnd/>
          </a:ln>
        </p:spPr>
        <p:txBody>
          <a:bodyPr wrap="none" anchor="ctr"/>
          <a:lstStyle/>
          <a:p>
            <a:r>
              <a:rPr lang="en-US" altLang="ja-JP" sz="1200">
                <a:latin typeface="Arial" charset="0"/>
                <a:ea typeface="ＭＳ Ｐゴシック" charset="-128"/>
              </a:rPr>
              <a:t>layoutActivations</a:t>
            </a:r>
          </a:p>
        </p:txBody>
      </p:sp>
      <p:sp>
        <p:nvSpPr>
          <p:cNvPr id="25625" name="Rectangle 23"/>
          <p:cNvSpPr>
            <a:spLocks noChangeArrowheads="1"/>
          </p:cNvSpPr>
          <p:nvPr/>
        </p:nvSpPr>
        <p:spPr bwMode="auto">
          <a:xfrm>
            <a:off x="7477125" y="4454525"/>
            <a:ext cx="1512888" cy="179388"/>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25626" name="Line 24"/>
          <p:cNvSpPr>
            <a:spLocks noChangeShapeType="1"/>
          </p:cNvSpPr>
          <p:nvPr/>
        </p:nvSpPr>
        <p:spPr bwMode="auto">
          <a:xfrm flipV="1">
            <a:off x="6551613" y="3736975"/>
            <a:ext cx="1719262" cy="14288"/>
          </a:xfrm>
          <a:prstGeom prst="line">
            <a:avLst/>
          </a:prstGeom>
          <a:noFill/>
          <a:ln w="19050">
            <a:solidFill>
              <a:schemeClr val="tx1"/>
            </a:solidFill>
            <a:round/>
            <a:headEnd/>
            <a:tailEnd/>
          </a:ln>
        </p:spPr>
        <p:txBody>
          <a:bodyPr wrap="none" anchor="ctr"/>
          <a:lstStyle/>
          <a:p>
            <a:endParaRPr lang="ja-JP" altLang="en-US"/>
          </a:p>
        </p:txBody>
      </p:sp>
      <p:sp>
        <p:nvSpPr>
          <p:cNvPr id="25627" name="Line 25"/>
          <p:cNvSpPr>
            <a:spLocks noChangeShapeType="1"/>
          </p:cNvSpPr>
          <p:nvPr/>
        </p:nvSpPr>
        <p:spPr bwMode="auto">
          <a:xfrm flipV="1">
            <a:off x="5973763" y="3340100"/>
            <a:ext cx="0" cy="1295400"/>
          </a:xfrm>
          <a:prstGeom prst="line">
            <a:avLst/>
          </a:prstGeom>
          <a:noFill/>
          <a:ln w="38100">
            <a:solidFill>
              <a:srgbClr val="FF3300"/>
            </a:solidFill>
            <a:round/>
            <a:headEnd/>
            <a:tailEnd/>
          </a:ln>
        </p:spPr>
        <p:txBody>
          <a:bodyPr wrap="none" anchor="ctr">
            <a:spAutoFit/>
          </a:bodyPr>
          <a:lstStyle/>
          <a:p>
            <a:endParaRPr lang="ja-JP" altLang="en-US"/>
          </a:p>
        </p:txBody>
      </p:sp>
      <p:sp>
        <p:nvSpPr>
          <p:cNvPr id="25628" name="Line 26"/>
          <p:cNvSpPr>
            <a:spLocks noChangeShapeType="1"/>
          </p:cNvSpPr>
          <p:nvPr/>
        </p:nvSpPr>
        <p:spPr bwMode="auto">
          <a:xfrm flipH="1">
            <a:off x="5094288" y="3338513"/>
            <a:ext cx="873125" cy="0"/>
          </a:xfrm>
          <a:prstGeom prst="line">
            <a:avLst/>
          </a:prstGeom>
          <a:noFill/>
          <a:ln w="38100">
            <a:solidFill>
              <a:srgbClr val="FF3300"/>
            </a:solidFill>
            <a:round/>
            <a:headEnd/>
            <a:tailEnd type="triangle" w="med" len="med"/>
          </a:ln>
        </p:spPr>
        <p:txBody>
          <a:bodyPr anchor="ctr">
            <a:spAutoFit/>
          </a:bodyPr>
          <a:lstStyle/>
          <a:p>
            <a:endParaRPr lang="ja-JP" altLang="en-US"/>
          </a:p>
        </p:txBody>
      </p:sp>
      <p:sp>
        <p:nvSpPr>
          <p:cNvPr id="25629" name="Line 27"/>
          <p:cNvSpPr>
            <a:spLocks noChangeShapeType="1"/>
          </p:cNvSpPr>
          <p:nvPr/>
        </p:nvSpPr>
        <p:spPr bwMode="auto">
          <a:xfrm flipH="1">
            <a:off x="5173663" y="5229225"/>
            <a:ext cx="3095625" cy="0"/>
          </a:xfrm>
          <a:prstGeom prst="line">
            <a:avLst/>
          </a:prstGeom>
          <a:noFill/>
          <a:ln w="38100">
            <a:solidFill>
              <a:srgbClr val="FF3300"/>
            </a:solidFill>
            <a:round/>
            <a:headEnd/>
            <a:tailEnd type="triangle" w="med" len="med"/>
          </a:ln>
        </p:spPr>
        <p:txBody>
          <a:bodyPr anchor="ctr">
            <a:spAutoFit/>
          </a:bodyPr>
          <a:lstStyle/>
          <a:p>
            <a:endParaRPr lang="ja-JP" altLang="en-US"/>
          </a:p>
        </p:txBody>
      </p:sp>
      <p:sp>
        <p:nvSpPr>
          <p:cNvPr id="25630" name="Text Box 28"/>
          <p:cNvSpPr txBox="1">
            <a:spLocks noChangeArrowheads="1"/>
          </p:cNvSpPr>
          <p:nvPr/>
        </p:nvSpPr>
        <p:spPr bwMode="auto">
          <a:xfrm>
            <a:off x="3525838" y="1852613"/>
            <a:ext cx="3600450" cy="366712"/>
          </a:xfrm>
          <a:prstGeom prst="rect">
            <a:avLst/>
          </a:prstGeom>
          <a:noFill/>
          <a:ln w="9525">
            <a:noFill/>
            <a:miter lim="800000"/>
            <a:headEnd/>
            <a:tailEnd/>
          </a:ln>
        </p:spPr>
        <p:txBody>
          <a:bodyPr>
            <a:spAutoFit/>
          </a:bodyPr>
          <a:lstStyle/>
          <a:p>
            <a:pPr algn="l">
              <a:spcBef>
                <a:spcPct val="50000"/>
              </a:spcBef>
            </a:pPr>
            <a:r>
              <a:rPr lang="en-US" altLang="ja-JP" sz="1800" i="1">
                <a:latin typeface="Arial" charset="0"/>
                <a:ea typeface="ＭＳ Ｐゴシック" charset="-128"/>
              </a:rPr>
              <a:t>Sim</a:t>
            </a:r>
            <a:r>
              <a:rPr lang="en-US" altLang="ja-JP" sz="1800" baseline="-25000">
                <a:latin typeface="Arial" charset="0"/>
                <a:ea typeface="ＭＳ Ｐゴシック" charset="-128"/>
              </a:rPr>
              <a:t>Ⅰ</a:t>
            </a:r>
            <a:r>
              <a:rPr lang="en-US" altLang="ja-JP" sz="1800">
                <a:latin typeface="Arial" charset="0"/>
                <a:ea typeface="ＭＳ Ｐゴシック" charset="-128"/>
              </a:rPr>
              <a:t> = 0.0, Sim</a:t>
            </a:r>
            <a:r>
              <a:rPr lang="en-US" altLang="ja-JP"/>
              <a:t>T</a:t>
            </a:r>
            <a:r>
              <a:rPr lang="en-US" altLang="ja-JP" sz="1800">
                <a:latin typeface="Arial" charset="0"/>
                <a:ea typeface="ＭＳ Ｐゴシック" charset="-128"/>
              </a:rPr>
              <a:t> = 0.0</a:t>
            </a:r>
          </a:p>
        </p:txBody>
      </p:sp>
      <p:sp>
        <p:nvSpPr>
          <p:cNvPr id="25631" name="AutoShape 29"/>
          <p:cNvSpPr>
            <a:spLocks noChangeArrowheads="1"/>
          </p:cNvSpPr>
          <p:nvPr/>
        </p:nvSpPr>
        <p:spPr bwMode="auto">
          <a:xfrm>
            <a:off x="3419475" y="3700463"/>
            <a:ext cx="1727200" cy="360362"/>
          </a:xfrm>
          <a:prstGeom prst="wedgeRectCallout">
            <a:avLst>
              <a:gd name="adj1" fmla="val -43935"/>
              <a:gd name="adj2" fmla="val -94495"/>
            </a:avLst>
          </a:prstGeom>
          <a:solidFill>
            <a:srgbClr val="C5E2FF"/>
          </a:solidFill>
          <a:ln w="19050" algn="ctr">
            <a:solidFill>
              <a:schemeClr val="tx1"/>
            </a:solidFill>
            <a:miter lim="800000"/>
            <a:headEnd/>
            <a:tailEnd/>
          </a:ln>
        </p:spPr>
        <p:txBody>
          <a:bodyPr anchor="ctr"/>
          <a:lstStyle/>
          <a:p>
            <a:r>
              <a:rPr lang="ja-JP" altLang="en-US" sz="1800" b="1"/>
              <a:t>処理を記述</a:t>
            </a:r>
          </a:p>
        </p:txBody>
      </p:sp>
      <p:sp>
        <p:nvSpPr>
          <p:cNvPr id="25632" name="Rectangle 30"/>
          <p:cNvSpPr>
            <a:spLocks noChangeArrowheads="1"/>
          </p:cNvSpPr>
          <p:nvPr/>
        </p:nvSpPr>
        <p:spPr bwMode="auto">
          <a:xfrm>
            <a:off x="0" y="5632450"/>
            <a:ext cx="8229600" cy="965200"/>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None/>
            </a:pPr>
            <a:endParaRPr lang="ja-JP" altLang="ja-JP" sz="2000">
              <a:latin typeface="Arial" charset="0"/>
              <a:ea typeface="ＭＳ Ｐゴシック" charset="-128"/>
            </a:endParaRPr>
          </a:p>
        </p:txBody>
      </p:sp>
      <p:sp>
        <p:nvSpPr>
          <p:cNvPr id="25633" name="AutoShape 31"/>
          <p:cNvSpPr>
            <a:spLocks noChangeArrowheads="1"/>
          </p:cNvSpPr>
          <p:nvPr/>
        </p:nvSpPr>
        <p:spPr bwMode="auto">
          <a:xfrm>
            <a:off x="4140200" y="5300663"/>
            <a:ext cx="2449513" cy="360362"/>
          </a:xfrm>
          <a:prstGeom prst="wedgeRectCallout">
            <a:avLst>
              <a:gd name="adj1" fmla="val -64000"/>
              <a:gd name="adj2" fmla="val -42069"/>
            </a:avLst>
          </a:prstGeom>
          <a:solidFill>
            <a:srgbClr val="C5E2FF"/>
          </a:solidFill>
          <a:ln w="19050" algn="ctr">
            <a:solidFill>
              <a:schemeClr val="tx1"/>
            </a:solidFill>
            <a:miter lim="800000"/>
            <a:headEnd/>
            <a:tailEnd/>
          </a:ln>
        </p:spPr>
        <p:txBody>
          <a:bodyPr anchor="ctr"/>
          <a:lstStyle/>
          <a:p>
            <a:r>
              <a:rPr lang="ja-JP" altLang="en-US" sz="1600" b="1"/>
              <a:t>処理を記述していない</a:t>
            </a:r>
          </a:p>
        </p:txBody>
      </p:sp>
      <p:sp>
        <p:nvSpPr>
          <p:cNvPr id="25634" name="Line 32"/>
          <p:cNvSpPr>
            <a:spLocks noChangeShapeType="1"/>
          </p:cNvSpPr>
          <p:nvPr/>
        </p:nvSpPr>
        <p:spPr bwMode="auto">
          <a:xfrm flipV="1">
            <a:off x="8243888" y="4941888"/>
            <a:ext cx="0" cy="287337"/>
          </a:xfrm>
          <a:prstGeom prst="line">
            <a:avLst/>
          </a:prstGeom>
          <a:noFill/>
          <a:ln w="38100">
            <a:solidFill>
              <a:srgbClr val="FF3300"/>
            </a:solidFill>
            <a:round/>
            <a:headEnd/>
            <a:tailEnd/>
          </a:ln>
        </p:spPr>
        <p:txBody>
          <a:bodyPr wrap="none" anchor="ctr">
            <a:spAutoFit/>
          </a:bodyPr>
          <a:lstStyle/>
          <a:p>
            <a:endParaRPr lang="ja-JP" altLang="en-US"/>
          </a:p>
        </p:txBody>
      </p:sp>
      <p:sp>
        <p:nvSpPr>
          <p:cNvPr id="25635" name="Rectangle 33"/>
          <p:cNvSpPr>
            <a:spLocks noChangeArrowheads="1"/>
          </p:cNvSpPr>
          <p:nvPr/>
        </p:nvSpPr>
        <p:spPr bwMode="auto">
          <a:xfrm>
            <a:off x="684213" y="6237288"/>
            <a:ext cx="8229600" cy="460375"/>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None/>
            </a:pPr>
            <a:r>
              <a:rPr lang="ja-JP" altLang="en-US" sz="2400">
                <a:latin typeface="Arial" charset="0"/>
                <a:ea typeface="ＭＳ Ｐゴシック" charset="-128"/>
              </a:rPr>
              <a:t>処理内容の差異が原因で，</a:t>
            </a:r>
            <a:r>
              <a:rPr lang="en-US" altLang="ja-JP" sz="2400">
                <a:latin typeface="Arial" charset="0"/>
                <a:ea typeface="ＭＳ Ｐゴシック" charset="-128"/>
              </a:rPr>
              <a:t>Template Method</a:t>
            </a:r>
            <a:r>
              <a:rPr lang="ja-JP" altLang="en-US" sz="2400">
                <a:latin typeface="Arial" charset="0"/>
                <a:ea typeface="ＭＳ Ｐゴシック" charset="-128"/>
              </a:rPr>
              <a:t>が消滅</a:t>
            </a:r>
            <a:endParaRPr lang="ja-JP" altLang="en-US" sz="2000">
              <a:latin typeface="Arial" charset="0"/>
              <a:ea typeface="ＭＳ Ｐゴシック" charset="-128"/>
            </a:endParaRPr>
          </a:p>
        </p:txBody>
      </p:sp>
      <p:sp>
        <p:nvSpPr>
          <p:cNvPr id="25636" name="Rectangle 36"/>
          <p:cNvSpPr>
            <a:spLocks noChangeArrowheads="1"/>
          </p:cNvSpPr>
          <p:nvPr/>
        </p:nvSpPr>
        <p:spPr bwMode="auto">
          <a:xfrm>
            <a:off x="206375" y="5661025"/>
            <a:ext cx="8229600" cy="460375"/>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Char char="n"/>
            </a:pPr>
            <a:r>
              <a:rPr lang="ja-JP" altLang="en-US" sz="2400">
                <a:latin typeface="Arial" charset="0"/>
                <a:ea typeface="ＭＳ Ｐゴシック" charset="-128"/>
              </a:rPr>
              <a:t>次のバージョンで</a:t>
            </a:r>
            <a:r>
              <a:rPr lang="en-US" altLang="ja-JP" sz="2400">
                <a:latin typeface="Arial" charset="0"/>
                <a:ea typeface="ＭＳ Ｐゴシック" charset="-128"/>
              </a:rPr>
              <a:t>Template Method</a:t>
            </a:r>
            <a:r>
              <a:rPr lang="ja-JP" altLang="en-US" sz="2400">
                <a:latin typeface="Arial" charset="0"/>
                <a:ea typeface="ＭＳ Ｐゴシック" charset="-128"/>
              </a:rPr>
              <a:t>が消滅</a:t>
            </a:r>
          </a:p>
        </p:txBody>
      </p:sp>
      <p:sp>
        <p:nvSpPr>
          <p:cNvPr id="25637" name="AutoShape 37"/>
          <p:cNvSpPr>
            <a:spLocks noChangeArrowheads="1"/>
          </p:cNvSpPr>
          <p:nvPr/>
        </p:nvSpPr>
        <p:spPr bwMode="auto">
          <a:xfrm>
            <a:off x="250825" y="6308725"/>
            <a:ext cx="433388" cy="360363"/>
          </a:xfrm>
          <a:prstGeom prst="rightArrow">
            <a:avLst>
              <a:gd name="adj1" fmla="val 50000"/>
              <a:gd name="adj2" fmla="val 30066"/>
            </a:avLst>
          </a:prstGeom>
          <a:solidFill>
            <a:srgbClr val="C5E2FF"/>
          </a:solidFill>
          <a:ln w="19050" algn="ctr">
            <a:solidFill>
              <a:schemeClr val="tx1"/>
            </a:solidFill>
            <a:miter lim="800000"/>
            <a:headEnd/>
            <a:tailEnd/>
          </a:ln>
        </p:spPr>
        <p:txBody>
          <a:bodyPr anchor="ctr">
            <a:spAutoFit/>
          </a:bodyPr>
          <a:lstStyle/>
          <a:p>
            <a:endParaRPr lang="ja-JP"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smtClean="0"/>
              <a:t>本調査の妥当性</a:t>
            </a:r>
          </a:p>
        </p:txBody>
      </p:sp>
      <p:sp>
        <p:nvSpPr>
          <p:cNvPr id="26627" name="Rectangle 3"/>
          <p:cNvSpPr>
            <a:spLocks noGrp="1" noChangeArrowheads="1"/>
          </p:cNvSpPr>
          <p:nvPr>
            <p:ph type="body" idx="1"/>
          </p:nvPr>
        </p:nvSpPr>
        <p:spPr>
          <a:xfrm>
            <a:off x="323850" y="2357438"/>
            <a:ext cx="8569325" cy="3671887"/>
          </a:xfrm>
        </p:spPr>
        <p:txBody>
          <a:bodyPr/>
          <a:lstStyle/>
          <a:p>
            <a:r>
              <a:rPr lang="ja-JP" altLang="en-US" smtClean="0"/>
              <a:t>適用事例検出ツールの誤検出</a:t>
            </a:r>
          </a:p>
          <a:p>
            <a:pPr lvl="1"/>
            <a:r>
              <a:rPr lang="ja-JP" altLang="en-US" smtClean="0"/>
              <a:t>しかし，使用したツールは適合率が高く，対象とした</a:t>
            </a:r>
            <a:r>
              <a:rPr lang="en-US" altLang="ja-JP" smtClean="0"/>
              <a:t>Template Method</a:t>
            </a:r>
            <a:r>
              <a:rPr lang="ja-JP" altLang="en-US" smtClean="0"/>
              <a:t>パターンは検出が比較的容易であるため，影響は小さいと考えられる</a:t>
            </a:r>
          </a:p>
          <a:p>
            <a:r>
              <a:rPr lang="ja-JP" altLang="en-US" smtClean="0"/>
              <a:t>クラス名のみが変更されたときの誤検出</a:t>
            </a:r>
          </a:p>
          <a:p>
            <a:pPr lvl="1"/>
            <a:r>
              <a:rPr lang="ja-JP" altLang="en-US" smtClean="0"/>
              <a:t>クラス内部が変更されずに，クラス名のみが変更された場合，クラスが消滅したと扱われる</a:t>
            </a:r>
          </a:p>
        </p:txBody>
      </p:sp>
      <p:sp>
        <p:nvSpPr>
          <p:cNvPr id="26628" name="Text Box 4"/>
          <p:cNvSpPr txBox="1">
            <a:spLocks noChangeArrowheads="1"/>
          </p:cNvSpPr>
          <p:nvPr/>
        </p:nvSpPr>
        <p:spPr bwMode="auto">
          <a:xfrm>
            <a:off x="285750" y="1571625"/>
            <a:ext cx="8424863" cy="646113"/>
          </a:xfrm>
          <a:prstGeom prst="rect">
            <a:avLst/>
          </a:prstGeom>
          <a:noFill/>
          <a:ln w="19050" algn="ctr">
            <a:noFill/>
            <a:miter lim="800000"/>
            <a:headEnd/>
            <a:tailEnd/>
          </a:ln>
        </p:spPr>
        <p:txBody>
          <a:bodyPr>
            <a:spAutoFit/>
          </a:bodyPr>
          <a:lstStyle/>
          <a:p>
            <a:pPr algn="l">
              <a:spcBef>
                <a:spcPct val="50000"/>
              </a:spcBef>
            </a:pPr>
            <a:r>
              <a:rPr lang="ja-JP" altLang="en-US" sz="3600"/>
              <a:t>本調査の妥当性に影響を及ぼす要因</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 5"/>
          <p:cNvSpPr>
            <a:spLocks noGrp="1"/>
          </p:cNvSpPr>
          <p:nvPr>
            <p:ph type="sldNum" sz="quarter" idx="12"/>
          </p:nvPr>
        </p:nvSpPr>
        <p:spPr/>
        <p:txBody>
          <a:bodyPr/>
          <a:lstStyle/>
          <a:p>
            <a:pPr>
              <a:defRPr/>
            </a:pPr>
            <a:fld id="{9B97C48A-32FF-44E8-A73D-88B56FCE05FB}" type="slidenum">
              <a:rPr lang="en-US" altLang="ja-JP"/>
              <a:pPr>
                <a:defRPr/>
              </a:pPr>
              <a:t>2</a:t>
            </a:fld>
            <a:endParaRPr lang="en-US" altLang="ja-JP"/>
          </a:p>
        </p:txBody>
      </p:sp>
      <p:sp>
        <p:nvSpPr>
          <p:cNvPr id="10243" name="Rectangle 2"/>
          <p:cNvSpPr>
            <a:spLocks noGrp="1" noChangeArrowheads="1"/>
          </p:cNvSpPr>
          <p:nvPr>
            <p:ph type="title"/>
          </p:nvPr>
        </p:nvSpPr>
        <p:spPr/>
        <p:txBody>
          <a:bodyPr/>
          <a:lstStyle/>
          <a:p>
            <a:pPr eaLnBrk="1" hangingPunct="1"/>
            <a:r>
              <a:rPr lang="ja-JP" altLang="en-US" smtClean="0"/>
              <a:t>目次</a:t>
            </a:r>
          </a:p>
        </p:txBody>
      </p:sp>
      <p:sp>
        <p:nvSpPr>
          <p:cNvPr id="10244" name="Rectangle 3"/>
          <p:cNvSpPr>
            <a:spLocks noGrp="1" noChangeArrowheads="1"/>
          </p:cNvSpPr>
          <p:nvPr>
            <p:ph type="body" idx="1"/>
          </p:nvPr>
        </p:nvSpPr>
        <p:spPr>
          <a:xfrm>
            <a:off x="323850" y="1428750"/>
            <a:ext cx="8569325" cy="4929188"/>
          </a:xfrm>
        </p:spPr>
        <p:txBody>
          <a:bodyPr/>
          <a:lstStyle/>
          <a:p>
            <a:pPr eaLnBrk="1" hangingPunct="1">
              <a:lnSpc>
                <a:spcPct val="80000"/>
              </a:lnSpc>
            </a:pPr>
            <a:r>
              <a:rPr lang="ja-JP" altLang="en-US" sz="4000" smtClean="0"/>
              <a:t>背景</a:t>
            </a:r>
            <a:endParaRPr lang="en-US" altLang="ja-JP" sz="4000" smtClean="0"/>
          </a:p>
          <a:p>
            <a:pPr eaLnBrk="1" hangingPunct="1">
              <a:lnSpc>
                <a:spcPct val="80000"/>
              </a:lnSpc>
            </a:pPr>
            <a:r>
              <a:rPr lang="ja-JP" altLang="en-US" sz="4000" smtClean="0"/>
              <a:t>問題点</a:t>
            </a:r>
            <a:endParaRPr lang="en-US" altLang="ja-JP" sz="4000" smtClean="0"/>
          </a:p>
          <a:p>
            <a:pPr eaLnBrk="1" hangingPunct="1">
              <a:lnSpc>
                <a:spcPct val="80000"/>
              </a:lnSpc>
            </a:pPr>
            <a:r>
              <a:rPr lang="ja-JP" altLang="en-US" sz="4000" smtClean="0"/>
              <a:t>調査内容</a:t>
            </a:r>
            <a:endParaRPr lang="en-US" altLang="ja-JP" sz="4000" smtClean="0"/>
          </a:p>
          <a:p>
            <a:pPr eaLnBrk="1" hangingPunct="1">
              <a:lnSpc>
                <a:spcPct val="80000"/>
              </a:lnSpc>
            </a:pPr>
            <a:r>
              <a:rPr lang="ja-JP" altLang="en-US" sz="4000" smtClean="0"/>
              <a:t>調査方法</a:t>
            </a:r>
            <a:endParaRPr lang="en-US" altLang="ja-JP" sz="4000" smtClean="0"/>
          </a:p>
          <a:p>
            <a:pPr lvl="1" eaLnBrk="1" hangingPunct="1">
              <a:lnSpc>
                <a:spcPct val="80000"/>
              </a:lnSpc>
            </a:pPr>
            <a:r>
              <a:rPr lang="ja-JP" altLang="en-US" sz="3600" smtClean="0"/>
              <a:t>提案メトリクスの説明</a:t>
            </a:r>
            <a:endParaRPr lang="en-US" altLang="ja-JP" sz="3600" smtClean="0"/>
          </a:p>
          <a:p>
            <a:pPr eaLnBrk="1" hangingPunct="1">
              <a:lnSpc>
                <a:spcPct val="80000"/>
              </a:lnSpc>
            </a:pPr>
            <a:r>
              <a:rPr lang="ja-JP" altLang="en-US" sz="4000" smtClean="0"/>
              <a:t>調査結果</a:t>
            </a:r>
            <a:endParaRPr lang="en-US" altLang="ja-JP" sz="4000" smtClean="0"/>
          </a:p>
          <a:p>
            <a:pPr eaLnBrk="1" hangingPunct="1">
              <a:lnSpc>
                <a:spcPct val="80000"/>
              </a:lnSpc>
            </a:pPr>
            <a:r>
              <a:rPr lang="ja-JP" altLang="en-US" sz="4000" smtClean="0"/>
              <a:t>評価とまとめ</a:t>
            </a:r>
            <a:endParaRPr lang="en-US" altLang="ja-JP" sz="4000" smtClean="0"/>
          </a:p>
          <a:p>
            <a:pPr eaLnBrk="1" hangingPunct="1">
              <a:lnSpc>
                <a:spcPct val="80000"/>
              </a:lnSpc>
            </a:pPr>
            <a:endParaRPr lang="en-US" altLang="ja-JP" sz="2800" smtClean="0"/>
          </a:p>
        </p:txBody>
      </p:sp>
      <p:sp>
        <p:nvSpPr>
          <p:cNvPr id="10246" name="Rectangle 10"/>
          <p:cNvSpPr>
            <a:spLocks noChangeArrowheads="1"/>
          </p:cNvSpPr>
          <p:nvPr/>
        </p:nvSpPr>
        <p:spPr bwMode="auto">
          <a:xfrm>
            <a:off x="468313" y="4438650"/>
            <a:ext cx="8496300" cy="1295400"/>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Char char="n"/>
            </a:pPr>
            <a:endParaRPr lang="ja-JP" altLang="en-US" sz="2400">
              <a:latin typeface="Arial" charset="0"/>
              <a:ea typeface="ＭＳ Ｐゴシック" charset="-128"/>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スライド番号プレースホルダ 5"/>
          <p:cNvSpPr>
            <a:spLocks noGrp="1"/>
          </p:cNvSpPr>
          <p:nvPr>
            <p:ph type="sldNum" sz="quarter" idx="12"/>
          </p:nvPr>
        </p:nvSpPr>
        <p:spPr/>
        <p:txBody>
          <a:bodyPr/>
          <a:lstStyle/>
          <a:p>
            <a:pPr>
              <a:defRPr/>
            </a:pPr>
            <a:fld id="{E2BD9BE6-2E3E-4F94-B0E7-011E2F97DA7D}" type="slidenum">
              <a:rPr lang="en-US" altLang="ja-JP"/>
              <a:pPr>
                <a:defRPr/>
              </a:pPr>
              <a:t>20</a:t>
            </a:fld>
            <a:endParaRPr lang="en-US" altLang="ja-JP"/>
          </a:p>
        </p:txBody>
      </p:sp>
      <p:sp>
        <p:nvSpPr>
          <p:cNvPr id="28675" name="Rectangle 2"/>
          <p:cNvSpPr>
            <a:spLocks noGrp="1" noChangeArrowheads="1"/>
          </p:cNvSpPr>
          <p:nvPr>
            <p:ph type="title"/>
          </p:nvPr>
        </p:nvSpPr>
        <p:spPr/>
        <p:txBody>
          <a:bodyPr/>
          <a:lstStyle/>
          <a:p>
            <a:pPr eaLnBrk="1" hangingPunct="1"/>
            <a:r>
              <a:rPr lang="ja-JP" altLang="en-US" smtClean="0"/>
              <a:t>まとめと今後の課題</a:t>
            </a:r>
          </a:p>
        </p:txBody>
      </p:sp>
      <p:sp>
        <p:nvSpPr>
          <p:cNvPr id="28676" name="Rectangle 3"/>
          <p:cNvSpPr>
            <a:spLocks noGrp="1" noChangeArrowheads="1"/>
          </p:cNvSpPr>
          <p:nvPr>
            <p:ph type="body" idx="1"/>
          </p:nvPr>
        </p:nvSpPr>
        <p:spPr>
          <a:xfrm>
            <a:off x="323850" y="2027238"/>
            <a:ext cx="8569325" cy="2409825"/>
          </a:xfrm>
        </p:spPr>
        <p:txBody>
          <a:bodyPr/>
          <a:lstStyle/>
          <a:p>
            <a:pPr eaLnBrk="1" hangingPunct="1">
              <a:lnSpc>
                <a:spcPct val="90000"/>
              </a:lnSpc>
            </a:pPr>
            <a:r>
              <a:rPr lang="en-US" altLang="ja-JP" sz="2400" smtClean="0"/>
              <a:t>Template Method</a:t>
            </a:r>
            <a:r>
              <a:rPr lang="ja-JP" altLang="en-US" sz="2400" smtClean="0"/>
              <a:t>パターンの適用事例の安定性を低下させる要因を調査</a:t>
            </a:r>
          </a:p>
          <a:p>
            <a:pPr eaLnBrk="1" hangingPunct="1">
              <a:lnSpc>
                <a:spcPct val="90000"/>
              </a:lnSpc>
            </a:pPr>
            <a:r>
              <a:rPr lang="ja-JP" altLang="en-US" sz="2400" smtClean="0"/>
              <a:t>識別子名類似度・型名類似度の安定性との関係</a:t>
            </a:r>
          </a:p>
          <a:p>
            <a:pPr eaLnBrk="1" hangingPunct="1">
              <a:lnSpc>
                <a:spcPct val="90000"/>
              </a:lnSpc>
            </a:pPr>
            <a:r>
              <a:rPr lang="ja-JP" altLang="en-US" sz="2400" smtClean="0"/>
              <a:t>マン・ホイットニーの</a:t>
            </a:r>
            <a:r>
              <a:rPr lang="en-US" altLang="ja-JP" sz="2400" smtClean="0"/>
              <a:t>U</a:t>
            </a:r>
            <a:r>
              <a:rPr lang="ja-JP" altLang="en-US" sz="2400" smtClean="0"/>
              <a:t>検定で有意差</a:t>
            </a:r>
          </a:p>
        </p:txBody>
      </p:sp>
      <p:sp>
        <p:nvSpPr>
          <p:cNvPr id="28677" name="Rectangle 6"/>
          <p:cNvSpPr>
            <a:spLocks noChangeArrowheads="1"/>
          </p:cNvSpPr>
          <p:nvPr/>
        </p:nvSpPr>
        <p:spPr bwMode="auto">
          <a:xfrm>
            <a:off x="395288" y="4408488"/>
            <a:ext cx="8229600" cy="2260600"/>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Char char="n"/>
            </a:pPr>
            <a:r>
              <a:rPr lang="ja-JP" altLang="en-US" sz="2400">
                <a:latin typeface="Arial" charset="0"/>
                <a:ea typeface="ＭＳ Ｐゴシック" charset="-128"/>
              </a:rPr>
              <a:t>他のパターンへの適用</a:t>
            </a:r>
            <a:endParaRPr lang="en-US" altLang="ja-JP" sz="2400">
              <a:latin typeface="Arial" charset="0"/>
              <a:ea typeface="ＭＳ Ｐゴシック" charset="-128"/>
            </a:endParaRPr>
          </a:p>
          <a:p>
            <a:pPr marL="342900" indent="-342900" algn="l">
              <a:spcBef>
                <a:spcPct val="20000"/>
              </a:spcBef>
              <a:buClr>
                <a:schemeClr val="accent1"/>
              </a:buClr>
              <a:buSzPct val="80000"/>
              <a:buFont typeface="Wingdings" pitchFamily="2" charset="2"/>
              <a:buChar char="n"/>
            </a:pPr>
            <a:r>
              <a:rPr lang="ja-JP" altLang="en-US" sz="2400">
                <a:latin typeface="Arial" charset="0"/>
                <a:ea typeface="ＭＳ Ｐゴシック" charset="-128"/>
              </a:rPr>
              <a:t>同時変更が生じやすい適用事例を自動的に特定</a:t>
            </a:r>
          </a:p>
          <a:p>
            <a:pPr marL="342900" indent="-342900" algn="l">
              <a:spcBef>
                <a:spcPct val="20000"/>
              </a:spcBef>
              <a:buClr>
                <a:schemeClr val="accent1"/>
              </a:buClr>
              <a:buSzPct val="80000"/>
              <a:buFont typeface="Wingdings" pitchFamily="2" charset="2"/>
              <a:buChar char="n"/>
            </a:pPr>
            <a:r>
              <a:rPr lang="ja-JP" altLang="en-US" sz="2400">
                <a:latin typeface="Arial" charset="0"/>
                <a:ea typeface="ＭＳ Ｐゴシック" charset="-128"/>
              </a:rPr>
              <a:t>安定性の低い適用事例が実装されたら警告する機能を統合開発環境に実現</a:t>
            </a:r>
            <a:endParaRPr lang="en-US" altLang="ja-JP" sz="2400">
              <a:latin typeface="Arial" charset="0"/>
              <a:ea typeface="ＭＳ Ｐゴシック" charset="-128"/>
            </a:endParaRPr>
          </a:p>
        </p:txBody>
      </p:sp>
      <p:sp>
        <p:nvSpPr>
          <p:cNvPr id="28678" name="AutoShape 8"/>
          <p:cNvSpPr>
            <a:spLocks noChangeArrowheads="1"/>
          </p:cNvSpPr>
          <p:nvPr/>
        </p:nvSpPr>
        <p:spPr bwMode="auto">
          <a:xfrm>
            <a:off x="196850" y="1428750"/>
            <a:ext cx="1735138" cy="561975"/>
          </a:xfrm>
          <a:prstGeom prst="flowChartAlternateProcess">
            <a:avLst/>
          </a:prstGeom>
          <a:solidFill>
            <a:srgbClr val="C5E2FF"/>
          </a:solidFill>
          <a:ln w="9525" algn="ctr">
            <a:solidFill>
              <a:schemeClr val="tx1"/>
            </a:solidFill>
            <a:miter lim="800000"/>
            <a:headEnd/>
            <a:tailEnd/>
          </a:ln>
        </p:spPr>
        <p:txBody>
          <a:bodyPr anchor="ctr">
            <a:spAutoFit/>
          </a:bodyPr>
          <a:lstStyle/>
          <a:p>
            <a:r>
              <a:rPr lang="ja-JP" altLang="en-US" sz="2800">
                <a:latin typeface="Arial" charset="0"/>
              </a:rPr>
              <a:t>まとめ</a:t>
            </a:r>
          </a:p>
        </p:txBody>
      </p:sp>
      <p:sp>
        <p:nvSpPr>
          <p:cNvPr id="28679" name="AutoShape 8"/>
          <p:cNvSpPr>
            <a:spLocks noChangeArrowheads="1"/>
          </p:cNvSpPr>
          <p:nvPr/>
        </p:nvSpPr>
        <p:spPr bwMode="auto">
          <a:xfrm>
            <a:off x="196850" y="3862388"/>
            <a:ext cx="2359025" cy="561975"/>
          </a:xfrm>
          <a:prstGeom prst="flowChartAlternateProcess">
            <a:avLst/>
          </a:prstGeom>
          <a:solidFill>
            <a:srgbClr val="C5E2FF"/>
          </a:solidFill>
          <a:ln w="9525" algn="ctr">
            <a:solidFill>
              <a:schemeClr val="tx1"/>
            </a:solidFill>
            <a:miter lim="800000"/>
            <a:headEnd/>
            <a:tailEnd/>
          </a:ln>
        </p:spPr>
        <p:txBody>
          <a:bodyPr anchor="ctr">
            <a:spAutoFit/>
          </a:bodyPr>
          <a:lstStyle/>
          <a:p>
            <a:r>
              <a:rPr lang="ja-JP" altLang="en-US" sz="2800">
                <a:latin typeface="Arial" charset="0"/>
              </a:rPr>
              <a:t>今後の課題</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p:cNvSpPr>
            <a:spLocks noGrp="1" noChangeArrowheads="1"/>
          </p:cNvSpPr>
          <p:nvPr>
            <p:ph type="dt" sz="quarter" idx="10"/>
          </p:nvPr>
        </p:nvSpPr>
        <p:spPr/>
        <p:txBody>
          <a:bodyPr/>
          <a:lstStyle/>
          <a:p>
            <a:pPr>
              <a:defRPr/>
            </a:pPr>
            <a:r>
              <a:rPr lang="ja-JP" altLang="en-US">
                <a:latin typeface="+mn-lt"/>
                <a:ea typeface="+mn-ea"/>
              </a:rPr>
              <a:t>2009/2/23</a:t>
            </a:r>
            <a:endParaRPr lang="en-US" altLang="ja-JP">
              <a:latin typeface="+mn-lt"/>
              <a:ea typeface="+mn-ea"/>
            </a:endParaRPr>
          </a:p>
        </p:txBody>
      </p:sp>
      <p:sp>
        <p:nvSpPr>
          <p:cNvPr id="6" name="Rectangle 15"/>
          <p:cNvSpPr>
            <a:spLocks noGrp="1" noChangeArrowheads="1"/>
          </p:cNvSpPr>
          <p:nvPr>
            <p:ph type="sldNum" sz="quarter" idx="12"/>
          </p:nvPr>
        </p:nvSpPr>
        <p:spPr/>
        <p:txBody>
          <a:bodyPr/>
          <a:lstStyle/>
          <a:p>
            <a:pPr>
              <a:defRPr/>
            </a:pPr>
            <a:fld id="{A5993E37-B88E-45EA-B829-EE2FDDBBFC0F}" type="slidenum">
              <a:rPr lang="en-US" altLang="ja-JP"/>
              <a:pPr>
                <a:defRPr/>
              </a:pPr>
              <a:t>21</a:t>
            </a:fld>
            <a:endParaRPr lang="en-US" altLang="ja-JP"/>
          </a:p>
        </p:txBody>
      </p:sp>
      <p:sp>
        <p:nvSpPr>
          <p:cNvPr id="29700" name="Rectangle 4"/>
          <p:cNvSpPr>
            <a:spLocks noGrp="1" noChangeArrowheads="1"/>
          </p:cNvSpPr>
          <p:nvPr>
            <p:ph type="ctrTitle"/>
          </p:nvPr>
        </p:nvSpPr>
        <p:spPr/>
        <p:txBody>
          <a:bodyPr/>
          <a:lstStyle/>
          <a:p>
            <a:pPr eaLnBrk="1" hangingPunct="1"/>
            <a:r>
              <a:rPr lang="ja-JP" altLang="en-US" sz="4000" b="0" smtClean="0"/>
              <a:t>ご静聴ありがとうございました</a:t>
            </a:r>
          </a:p>
        </p:txBody>
      </p:sp>
      <p:sp>
        <p:nvSpPr>
          <p:cNvPr id="29701" name="Rectangle 5"/>
          <p:cNvSpPr>
            <a:spLocks noGrp="1" noChangeArrowheads="1"/>
          </p:cNvSpPr>
          <p:nvPr>
            <p:ph type="subTitle" idx="1"/>
          </p:nvPr>
        </p:nvSpPr>
        <p:spPr/>
        <p:txBody>
          <a:bodyPr/>
          <a:lstStyle/>
          <a:p>
            <a:pPr eaLnBrk="1" hangingPunct="1"/>
            <a:endParaRPr lang="ja-JP" altLang="ja-JP"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 4"/>
          <p:cNvSpPr>
            <a:spLocks noGrp="1"/>
          </p:cNvSpPr>
          <p:nvPr>
            <p:ph type="sldNum" sz="quarter" idx="12"/>
          </p:nvPr>
        </p:nvSpPr>
        <p:spPr/>
        <p:txBody>
          <a:bodyPr/>
          <a:lstStyle/>
          <a:p>
            <a:pPr>
              <a:defRPr/>
            </a:pPr>
            <a:fld id="{ED351B95-C681-4292-8E3F-47F0F565FBDE}" type="slidenum">
              <a:rPr lang="en-US" altLang="ja-JP"/>
              <a:pPr>
                <a:defRPr/>
              </a:pPr>
              <a:t>22</a:t>
            </a:fld>
            <a:endParaRPr lang="en-US" altLang="ja-JP"/>
          </a:p>
        </p:txBody>
      </p:sp>
      <p:sp>
        <p:nvSpPr>
          <p:cNvPr id="30723" name="Rectangle 4"/>
          <p:cNvSpPr>
            <a:spLocks noGrp="1" noChangeArrowheads="1"/>
          </p:cNvSpPr>
          <p:nvPr>
            <p:ph type="title"/>
          </p:nvPr>
        </p:nvSpPr>
        <p:spPr/>
        <p:txBody>
          <a:bodyPr/>
          <a:lstStyle/>
          <a:p>
            <a:pPr eaLnBrk="1" hangingPunct="1"/>
            <a:r>
              <a:rPr lang="ja-JP" altLang="en-US" smtClean="0"/>
              <a:t>質疑応答</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ja-JP" altLang="en-US" smtClean="0"/>
              <a:t>関連研究</a:t>
            </a:r>
          </a:p>
        </p:txBody>
      </p:sp>
      <p:sp>
        <p:nvSpPr>
          <p:cNvPr id="27651" name="Rectangle 3"/>
          <p:cNvSpPr>
            <a:spLocks noGrp="1" noChangeArrowheads="1"/>
          </p:cNvSpPr>
          <p:nvPr>
            <p:ph type="body" idx="1"/>
          </p:nvPr>
        </p:nvSpPr>
        <p:spPr>
          <a:xfrm>
            <a:off x="250825" y="3860800"/>
            <a:ext cx="8569325" cy="2160588"/>
          </a:xfrm>
        </p:spPr>
        <p:txBody>
          <a:bodyPr/>
          <a:lstStyle/>
          <a:p>
            <a:r>
              <a:rPr lang="ja-JP" altLang="en-US" smtClean="0"/>
              <a:t>仮説</a:t>
            </a:r>
            <a:r>
              <a:rPr lang="en-US" altLang="ja-JP" smtClean="0"/>
              <a:t>1</a:t>
            </a:r>
            <a:r>
              <a:rPr lang="ja-JP" altLang="en-US" smtClean="0"/>
              <a:t>に従う傾向が得られたが，仮説</a:t>
            </a:r>
            <a:r>
              <a:rPr lang="en-US" altLang="ja-JP" smtClean="0"/>
              <a:t>2,3</a:t>
            </a:r>
            <a:r>
              <a:rPr lang="ja-JP" altLang="en-US" smtClean="0"/>
              <a:t>に反する結果となった</a:t>
            </a:r>
          </a:p>
          <a:p>
            <a:endParaRPr lang="ja-JP" altLang="en-US" smtClean="0"/>
          </a:p>
        </p:txBody>
      </p:sp>
      <p:sp>
        <p:nvSpPr>
          <p:cNvPr id="27652" name="Rectangle 9"/>
          <p:cNvSpPr>
            <a:spLocks noChangeArrowheads="1"/>
          </p:cNvSpPr>
          <p:nvPr/>
        </p:nvSpPr>
        <p:spPr bwMode="auto">
          <a:xfrm>
            <a:off x="36513" y="6308725"/>
            <a:ext cx="8064500" cy="558800"/>
          </a:xfrm>
          <a:prstGeom prst="rect">
            <a:avLst/>
          </a:prstGeom>
          <a:solidFill>
            <a:srgbClr val="FFE8D1"/>
          </a:solidFill>
          <a:ln w="9525" algn="ctr">
            <a:solidFill>
              <a:schemeClr val="tx1"/>
            </a:solidFill>
            <a:miter lim="800000"/>
            <a:headEnd/>
            <a:tailEnd/>
          </a:ln>
        </p:spPr>
        <p:txBody>
          <a:bodyPr anchor="ctr">
            <a:spAutoFit/>
          </a:bodyPr>
          <a:lstStyle/>
          <a:p>
            <a:pPr algn="l"/>
            <a:r>
              <a:rPr lang="en-US" altLang="ja-JP"/>
              <a:t>[2] J.Bieman, D.Jain, and H.Yang. OO design patterns, design structure, and program changes: an industrial case study.  </a:t>
            </a:r>
            <a:r>
              <a:rPr lang="en-US" altLang="ja-JP" i="1"/>
              <a:t>ICMS ’01 </a:t>
            </a:r>
            <a:r>
              <a:rPr lang="en-US" altLang="ja-JP"/>
              <a:t>, pp. 580–589, 2001.</a:t>
            </a:r>
          </a:p>
          <a:p>
            <a:pPr algn="l"/>
            <a:r>
              <a:rPr lang="en-US" altLang="ja-JP"/>
              <a:t>[3</a:t>
            </a:r>
            <a:r>
              <a:rPr lang="en-US" altLang="ja-JP">
                <a:latin typeface="Arial" charset="0"/>
              </a:rPr>
              <a:t>] </a:t>
            </a:r>
            <a:r>
              <a:rPr lang="en-US" altLang="ja-JP"/>
              <a:t>J.Bieman, G.Straw, H.Wang, P.Munger, and R.Alexander. Design patterns and change proneness: An examination of five evolving systems. </a:t>
            </a:r>
            <a:r>
              <a:rPr lang="en-US" altLang="ja-JP" i="1"/>
              <a:t>METRICS ’03 </a:t>
            </a:r>
            <a:r>
              <a:rPr lang="en-US" altLang="ja-JP"/>
              <a:t>, pp. 40–49, 2003.</a:t>
            </a:r>
          </a:p>
        </p:txBody>
      </p:sp>
      <p:sp>
        <p:nvSpPr>
          <p:cNvPr id="27653" name="Text Box 8"/>
          <p:cNvSpPr txBox="1">
            <a:spLocks noChangeArrowheads="1"/>
          </p:cNvSpPr>
          <p:nvPr/>
        </p:nvSpPr>
        <p:spPr bwMode="auto">
          <a:xfrm>
            <a:off x="323850" y="1268413"/>
            <a:ext cx="8424863" cy="822325"/>
          </a:xfrm>
          <a:prstGeom prst="rect">
            <a:avLst/>
          </a:prstGeom>
          <a:noFill/>
          <a:ln w="19050" algn="ctr">
            <a:noFill/>
            <a:miter lim="800000"/>
            <a:headEnd/>
            <a:tailEnd/>
          </a:ln>
        </p:spPr>
        <p:txBody>
          <a:bodyPr>
            <a:spAutoFit/>
          </a:bodyPr>
          <a:lstStyle/>
          <a:p>
            <a:pPr algn="l">
              <a:spcBef>
                <a:spcPct val="50000"/>
              </a:spcBef>
            </a:pPr>
            <a:r>
              <a:rPr lang="en-US" altLang="ja-JP" sz="2400"/>
              <a:t>Bieman</a:t>
            </a:r>
            <a:r>
              <a:rPr lang="ja-JP" altLang="en-US" sz="2400"/>
              <a:t>らは，デザインパターンの適用事例を用いたプログラムの評価を行うために，以下の仮説を調査</a:t>
            </a:r>
          </a:p>
        </p:txBody>
      </p:sp>
      <p:sp>
        <p:nvSpPr>
          <p:cNvPr id="27654" name="AutoShape 6"/>
          <p:cNvSpPr>
            <a:spLocks noChangeArrowheads="1"/>
          </p:cNvSpPr>
          <p:nvPr/>
        </p:nvSpPr>
        <p:spPr bwMode="auto">
          <a:xfrm>
            <a:off x="215900" y="2133600"/>
            <a:ext cx="8756650" cy="1624013"/>
          </a:xfrm>
          <a:prstGeom prst="roundRect">
            <a:avLst>
              <a:gd name="adj" fmla="val 16667"/>
            </a:avLst>
          </a:prstGeom>
          <a:solidFill>
            <a:srgbClr val="C5E2FF"/>
          </a:solidFill>
          <a:ln w="9525" algn="ctr">
            <a:solidFill>
              <a:schemeClr val="tx1"/>
            </a:solidFill>
            <a:round/>
            <a:headEnd/>
            <a:tailEnd/>
          </a:ln>
        </p:spPr>
        <p:txBody>
          <a:bodyPr anchor="ctr">
            <a:spAutoFit/>
          </a:bodyPr>
          <a:lstStyle/>
          <a:p>
            <a:pPr algn="l"/>
            <a:r>
              <a:rPr lang="ja-JP" altLang="en-US" sz="1800"/>
              <a:t>仮説</a:t>
            </a:r>
            <a:r>
              <a:rPr lang="en-US" altLang="ja-JP" sz="1800"/>
              <a:t>1. </a:t>
            </a:r>
            <a:r>
              <a:rPr lang="ja-JP" altLang="en-US" sz="1800"/>
              <a:t>規模の大きなクラスは変更されやすい．</a:t>
            </a:r>
          </a:p>
          <a:p>
            <a:pPr algn="l"/>
            <a:r>
              <a:rPr lang="ja-JP" altLang="en-US" sz="1800"/>
              <a:t>仮説</a:t>
            </a:r>
            <a:r>
              <a:rPr lang="en-US" altLang="ja-JP" sz="1800"/>
              <a:t>2. </a:t>
            </a:r>
            <a:r>
              <a:rPr lang="ja-JP" altLang="en-US" sz="1800"/>
              <a:t>デザインパターンが適用されているクラスはそうでないクラスより変更されにくい．</a:t>
            </a:r>
          </a:p>
          <a:p>
            <a:pPr algn="l"/>
            <a:r>
              <a:rPr lang="ja-JP" altLang="en-US" sz="1800"/>
              <a:t>仮説</a:t>
            </a:r>
            <a:r>
              <a:rPr lang="en-US" altLang="ja-JP" sz="1800"/>
              <a:t>3. </a:t>
            </a:r>
            <a:r>
              <a:rPr lang="ja-JP" altLang="en-US" sz="1800"/>
              <a:t>継承によって再利用されているクラスはそうでないクラスより変更されにくい．</a:t>
            </a:r>
          </a:p>
        </p:txBody>
      </p:sp>
      <p:sp>
        <p:nvSpPr>
          <p:cNvPr id="27655" name="Text Box 11"/>
          <p:cNvSpPr txBox="1">
            <a:spLocks noChangeArrowheads="1"/>
          </p:cNvSpPr>
          <p:nvPr/>
        </p:nvSpPr>
        <p:spPr bwMode="auto">
          <a:xfrm>
            <a:off x="250825" y="5343525"/>
            <a:ext cx="8424863" cy="822325"/>
          </a:xfrm>
          <a:prstGeom prst="rect">
            <a:avLst/>
          </a:prstGeom>
          <a:noFill/>
          <a:ln w="19050" algn="ctr">
            <a:noFill/>
            <a:miter lim="800000"/>
            <a:headEnd/>
            <a:tailEnd/>
          </a:ln>
        </p:spPr>
        <p:txBody>
          <a:bodyPr>
            <a:spAutoFit/>
          </a:bodyPr>
          <a:lstStyle/>
          <a:p>
            <a:pPr algn="l">
              <a:spcBef>
                <a:spcPct val="50000"/>
              </a:spcBef>
            </a:pPr>
            <a:r>
              <a:rPr lang="ja-JP" altLang="en-US" sz="2400"/>
              <a:t>本調査ではデザインパターンの適用事例の評価基準として変更頻度が高くなる要因に着目した</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 4"/>
          <p:cNvSpPr>
            <a:spLocks noGrp="1"/>
          </p:cNvSpPr>
          <p:nvPr>
            <p:ph type="ftr" sz="quarter" idx="10"/>
          </p:nvPr>
        </p:nvSpPr>
        <p:spPr/>
        <p:txBody>
          <a:bodyPr/>
          <a:lstStyle/>
          <a:p>
            <a:pPr>
              <a:defRPr/>
            </a:pPr>
            <a:r>
              <a:rPr lang="en-US" altLang="ja-JP">
                <a:latin typeface="+mn-lt"/>
                <a:ea typeface="+mn-ea"/>
              </a:rPr>
              <a:t>特別研究発表会</a:t>
            </a:r>
          </a:p>
        </p:txBody>
      </p:sp>
      <p:sp>
        <p:nvSpPr>
          <p:cNvPr id="7" name="日付プレースホルダ 5"/>
          <p:cNvSpPr>
            <a:spLocks noGrp="1"/>
          </p:cNvSpPr>
          <p:nvPr>
            <p:ph type="dt" sz="quarter" idx="11"/>
          </p:nvPr>
        </p:nvSpPr>
        <p:spPr/>
        <p:txBody>
          <a:bodyPr/>
          <a:lstStyle/>
          <a:p>
            <a:pPr>
              <a:defRPr/>
            </a:pPr>
            <a:r>
              <a:rPr lang="ja-JP" altLang="en-US">
                <a:latin typeface="+mn-lt"/>
                <a:ea typeface="+mn-ea"/>
              </a:rPr>
              <a:t>2009/2/23</a:t>
            </a:r>
            <a:endParaRPr lang="en-US" altLang="ja-JP">
              <a:latin typeface="+mn-lt"/>
              <a:ea typeface="+mn-ea"/>
            </a:endParaRPr>
          </a:p>
        </p:txBody>
      </p:sp>
      <p:sp>
        <p:nvSpPr>
          <p:cNvPr id="8" name="スライド番号プレースホルダ 6"/>
          <p:cNvSpPr>
            <a:spLocks noGrp="1"/>
          </p:cNvSpPr>
          <p:nvPr>
            <p:ph type="sldNum" sz="quarter" idx="12"/>
          </p:nvPr>
        </p:nvSpPr>
        <p:spPr/>
        <p:txBody>
          <a:bodyPr/>
          <a:lstStyle/>
          <a:p>
            <a:pPr>
              <a:defRPr/>
            </a:pPr>
            <a:fld id="{0AB93841-3CF5-4E29-8DA1-9C2C15C84D6A}" type="slidenum">
              <a:rPr lang="en-US" altLang="ja-JP"/>
              <a:pPr>
                <a:defRPr/>
              </a:pPr>
              <a:t>24</a:t>
            </a:fld>
            <a:endParaRPr lang="en-US" altLang="ja-JP"/>
          </a:p>
        </p:txBody>
      </p:sp>
      <p:sp>
        <p:nvSpPr>
          <p:cNvPr id="31749" name="Rectangle 2"/>
          <p:cNvSpPr>
            <a:spLocks noGrp="1" noChangeArrowheads="1"/>
          </p:cNvSpPr>
          <p:nvPr>
            <p:ph type="title"/>
          </p:nvPr>
        </p:nvSpPr>
        <p:spPr/>
        <p:txBody>
          <a:bodyPr/>
          <a:lstStyle/>
          <a:p>
            <a:pPr eaLnBrk="1" hangingPunct="1"/>
            <a:r>
              <a:rPr lang="ja-JP" altLang="en-US" smtClean="0"/>
              <a:t>検定について</a:t>
            </a:r>
          </a:p>
        </p:txBody>
      </p:sp>
      <p:sp>
        <p:nvSpPr>
          <p:cNvPr id="31750" name="Rectangle 3"/>
          <p:cNvSpPr>
            <a:spLocks noGrp="1" noChangeArrowheads="1"/>
          </p:cNvSpPr>
          <p:nvPr>
            <p:ph type="body" sz="half" idx="1"/>
          </p:nvPr>
        </p:nvSpPr>
        <p:spPr>
          <a:xfrm>
            <a:off x="323850" y="1412875"/>
            <a:ext cx="8408988" cy="1411288"/>
          </a:xfrm>
        </p:spPr>
        <p:txBody>
          <a:bodyPr/>
          <a:lstStyle/>
          <a:p>
            <a:pPr eaLnBrk="1" hangingPunct="1"/>
            <a:r>
              <a:rPr lang="ja-JP" altLang="en-US" sz="2800" smtClean="0"/>
              <a:t>得られたデータは正規分布とは言えなかった</a:t>
            </a:r>
          </a:p>
          <a:p>
            <a:pPr lvl="1" eaLnBrk="1" hangingPunct="1"/>
            <a:r>
              <a:rPr lang="ja-JP" altLang="en-US" sz="2400" smtClean="0"/>
              <a:t>両側に値が寄っているため</a:t>
            </a:r>
          </a:p>
          <a:p>
            <a:pPr lvl="1" eaLnBrk="1" hangingPunct="1"/>
            <a:r>
              <a:rPr lang="ja-JP" altLang="en-US" sz="2400" smtClean="0"/>
              <a:t>コルモゴロフ</a:t>
            </a:r>
            <a:r>
              <a:rPr lang="en-US" altLang="ja-JP" sz="2400" smtClean="0"/>
              <a:t>-</a:t>
            </a:r>
            <a:r>
              <a:rPr lang="ja-JP" altLang="en-US" sz="2400" smtClean="0"/>
              <a:t>スミルノフ検定</a:t>
            </a:r>
            <a:r>
              <a:rPr lang="en-US" altLang="ja-JP" sz="2400" smtClean="0"/>
              <a:t>(KS</a:t>
            </a:r>
            <a:r>
              <a:rPr lang="ja-JP" altLang="en-US" sz="2400" smtClean="0"/>
              <a:t>検定</a:t>
            </a:r>
            <a:r>
              <a:rPr lang="en-US" altLang="ja-JP" sz="2400" smtClean="0"/>
              <a:t>)</a:t>
            </a:r>
            <a:r>
              <a:rPr lang="ja-JP" altLang="en-US" sz="2400" smtClean="0"/>
              <a:t>で確認</a:t>
            </a:r>
          </a:p>
        </p:txBody>
      </p:sp>
      <p:sp>
        <p:nvSpPr>
          <p:cNvPr id="31751" name="Text Box 39"/>
          <p:cNvSpPr txBox="1">
            <a:spLocks noChangeArrowheads="1"/>
          </p:cNvSpPr>
          <p:nvPr/>
        </p:nvSpPr>
        <p:spPr bwMode="auto">
          <a:xfrm>
            <a:off x="395288" y="5445125"/>
            <a:ext cx="7416800" cy="854075"/>
          </a:xfrm>
          <a:prstGeom prst="rect">
            <a:avLst/>
          </a:prstGeom>
          <a:noFill/>
          <a:ln w="19050" algn="ctr">
            <a:noFill/>
            <a:miter lim="800000"/>
            <a:headEnd/>
            <a:tailEnd/>
          </a:ln>
        </p:spPr>
        <p:txBody>
          <a:bodyPr>
            <a:spAutoFit/>
          </a:bodyPr>
          <a:lstStyle/>
          <a:p>
            <a:pPr algn="l">
              <a:spcBef>
                <a:spcPct val="50000"/>
              </a:spcBef>
            </a:pPr>
            <a:r>
              <a:rPr lang="ja-JP" altLang="en-US" sz="2000"/>
              <a:t>帰無仮説：</a:t>
            </a:r>
            <a:r>
              <a:rPr lang="en-US" altLang="ja-JP" sz="2000"/>
              <a:t>2</a:t>
            </a:r>
            <a:r>
              <a:rPr lang="ja-JP" altLang="en-US" sz="2000"/>
              <a:t>群の代表値に差がない</a:t>
            </a:r>
            <a:r>
              <a:rPr lang="en-US" altLang="ja-JP" sz="2000"/>
              <a:t>(</a:t>
            </a:r>
            <a:r>
              <a:rPr lang="ja-JP" altLang="en-US" sz="2000"/>
              <a:t>代表値</a:t>
            </a:r>
            <a:r>
              <a:rPr lang="en-US" altLang="ja-JP" sz="2000"/>
              <a:t>R</a:t>
            </a:r>
            <a:r>
              <a:rPr lang="en-US" altLang="ja-JP" sz="2000" baseline="-25000"/>
              <a:t>1</a:t>
            </a:r>
            <a:r>
              <a:rPr lang="en-US" altLang="ja-JP" sz="2000"/>
              <a:t>= R</a:t>
            </a:r>
            <a:r>
              <a:rPr lang="en-US" altLang="ja-JP" sz="2000" baseline="-25000"/>
              <a:t>2</a:t>
            </a:r>
            <a:r>
              <a:rPr lang="en-US" altLang="ja-JP"/>
              <a:t>:</a:t>
            </a:r>
            <a:r>
              <a:rPr lang="en-US" altLang="ja-JP" sz="2000"/>
              <a:t>)</a:t>
            </a:r>
          </a:p>
          <a:p>
            <a:pPr algn="l">
              <a:spcBef>
                <a:spcPct val="50000"/>
              </a:spcBef>
            </a:pPr>
            <a:r>
              <a:rPr lang="ja-JP" altLang="en-US" sz="2000"/>
              <a:t>対立仮説：</a:t>
            </a:r>
            <a:r>
              <a:rPr lang="en-US" altLang="ja-JP" sz="2000"/>
              <a:t>2</a:t>
            </a:r>
            <a:r>
              <a:rPr lang="ja-JP" altLang="en-US" sz="2000"/>
              <a:t>群の代表値に差がある</a:t>
            </a:r>
            <a:r>
              <a:rPr lang="en-US" altLang="ja-JP" sz="2000"/>
              <a:t>(</a:t>
            </a:r>
            <a:r>
              <a:rPr lang="ja-JP" altLang="en-US" sz="2000"/>
              <a:t>代表値</a:t>
            </a:r>
            <a:r>
              <a:rPr lang="en-US" altLang="ja-JP" sz="2000"/>
              <a:t>R</a:t>
            </a:r>
            <a:r>
              <a:rPr lang="en-US" altLang="ja-JP" sz="2000" baseline="-25000"/>
              <a:t>1</a:t>
            </a:r>
            <a:r>
              <a:rPr lang="en-US" altLang="ja-JP" sz="2000"/>
              <a:t>&lt; R</a:t>
            </a:r>
            <a:r>
              <a:rPr lang="en-US" altLang="ja-JP" sz="2000" baseline="-25000"/>
              <a:t>2</a:t>
            </a:r>
            <a:r>
              <a:rPr lang="en-US" altLang="ja-JP" sz="2000"/>
              <a:t>:</a:t>
            </a:r>
            <a:r>
              <a:rPr lang="ja-JP" altLang="en-US" sz="2000"/>
              <a:t>片側検定</a:t>
            </a:r>
            <a:r>
              <a:rPr lang="en-US" altLang="ja-JP" sz="2000"/>
              <a:t>)</a:t>
            </a:r>
          </a:p>
        </p:txBody>
      </p:sp>
      <p:sp>
        <p:nvSpPr>
          <p:cNvPr id="31752" name="Rectangle 40"/>
          <p:cNvSpPr>
            <a:spLocks noChangeArrowheads="1"/>
          </p:cNvSpPr>
          <p:nvPr/>
        </p:nvSpPr>
        <p:spPr bwMode="auto">
          <a:xfrm>
            <a:off x="250825" y="2852738"/>
            <a:ext cx="8408988" cy="2016125"/>
          </a:xfrm>
          <a:prstGeom prst="rect">
            <a:avLst/>
          </a:prstGeom>
          <a:noFill/>
          <a:ln w="9525">
            <a:noFill/>
            <a:miter lim="800000"/>
            <a:headEnd/>
            <a:tailEnd/>
          </a:ln>
        </p:spPr>
        <p:txBody>
          <a:bodyPr/>
          <a:lstStyle/>
          <a:p>
            <a:pPr marL="342900" indent="-342900" algn="l">
              <a:spcBef>
                <a:spcPct val="50000"/>
              </a:spcBef>
            </a:pPr>
            <a:endParaRPr lang="en-US" altLang="ja-JP" sz="2800">
              <a:latin typeface="Arial" charset="0"/>
              <a:ea typeface="ＭＳ Ｐゴシック" charset="-128"/>
            </a:endParaRPr>
          </a:p>
          <a:p>
            <a:pPr marL="342900" indent="-342900" algn="l">
              <a:spcBef>
                <a:spcPct val="20000"/>
              </a:spcBef>
              <a:buClr>
                <a:schemeClr val="accent1"/>
              </a:buClr>
              <a:buSzPct val="80000"/>
              <a:buFont typeface="Wingdings" pitchFamily="2" charset="2"/>
              <a:buChar char="n"/>
            </a:pPr>
            <a:r>
              <a:rPr lang="ja-JP" altLang="en-US" sz="2800">
                <a:latin typeface="Arial" charset="0"/>
                <a:ea typeface="ＭＳ Ｐゴシック" charset="-128"/>
              </a:rPr>
              <a:t>マン・ホイットニーの</a:t>
            </a:r>
            <a:r>
              <a:rPr lang="en-US" altLang="ja-JP" sz="2800">
                <a:latin typeface="Arial" charset="0"/>
                <a:ea typeface="ＭＳ Ｐゴシック" charset="-128"/>
              </a:rPr>
              <a:t>U</a:t>
            </a:r>
            <a:r>
              <a:rPr lang="ja-JP" altLang="en-US" sz="2800">
                <a:latin typeface="Arial" charset="0"/>
                <a:ea typeface="ＭＳ Ｐゴシック" charset="-128"/>
              </a:rPr>
              <a:t>検定</a:t>
            </a:r>
          </a:p>
          <a:p>
            <a:pPr marL="742950" lvl="1" indent="-285750" algn="l">
              <a:spcBef>
                <a:spcPct val="20000"/>
              </a:spcBef>
              <a:buClr>
                <a:schemeClr val="accent2"/>
              </a:buClr>
              <a:buSzPct val="80000"/>
              <a:buFont typeface="Wingdings" pitchFamily="2" charset="2"/>
              <a:buChar char="p"/>
            </a:pPr>
            <a:r>
              <a:rPr lang="ja-JP" altLang="en-US" sz="2400">
                <a:latin typeface="Arial" charset="0"/>
                <a:ea typeface="ＭＳ Ｐゴシック" charset="-128"/>
              </a:rPr>
              <a:t>ノンパラメトリック検定の１つ</a:t>
            </a:r>
          </a:p>
          <a:p>
            <a:pPr marL="742950" lvl="1" indent="-285750" algn="l">
              <a:spcBef>
                <a:spcPct val="20000"/>
              </a:spcBef>
              <a:buClr>
                <a:schemeClr val="accent2"/>
              </a:buClr>
              <a:buSzPct val="80000"/>
              <a:buFont typeface="Wingdings" pitchFamily="2" charset="2"/>
              <a:buChar char="p"/>
            </a:pPr>
            <a:r>
              <a:rPr lang="ja-JP" altLang="en-US" sz="2400">
                <a:latin typeface="Arial" charset="0"/>
                <a:ea typeface="ＭＳ Ｐゴシック" charset="-128"/>
              </a:rPr>
              <a:t>順位和による差異を検定</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フッター プレースホルダ 3"/>
          <p:cNvSpPr>
            <a:spLocks noGrp="1"/>
          </p:cNvSpPr>
          <p:nvPr>
            <p:ph type="ftr" sz="quarter" idx="10"/>
          </p:nvPr>
        </p:nvSpPr>
        <p:spPr/>
        <p:txBody>
          <a:bodyPr/>
          <a:lstStyle/>
          <a:p>
            <a:pPr>
              <a:defRPr/>
            </a:pPr>
            <a:r>
              <a:rPr lang="en-US" altLang="ja-JP">
                <a:latin typeface="+mn-lt"/>
                <a:ea typeface="+mn-ea"/>
              </a:rPr>
              <a:t>特別研究発表会</a:t>
            </a:r>
          </a:p>
        </p:txBody>
      </p:sp>
      <p:sp>
        <p:nvSpPr>
          <p:cNvPr id="14" name="日付プレースホルダ 4"/>
          <p:cNvSpPr>
            <a:spLocks noGrp="1"/>
          </p:cNvSpPr>
          <p:nvPr>
            <p:ph type="dt" sz="quarter" idx="11"/>
          </p:nvPr>
        </p:nvSpPr>
        <p:spPr/>
        <p:txBody>
          <a:bodyPr/>
          <a:lstStyle/>
          <a:p>
            <a:pPr>
              <a:defRPr/>
            </a:pPr>
            <a:r>
              <a:rPr lang="ja-JP" altLang="en-US">
                <a:latin typeface="+mn-lt"/>
                <a:ea typeface="+mn-ea"/>
              </a:rPr>
              <a:t>2009/2/23</a:t>
            </a:r>
            <a:endParaRPr lang="en-US" altLang="ja-JP">
              <a:latin typeface="+mn-lt"/>
              <a:ea typeface="+mn-ea"/>
            </a:endParaRPr>
          </a:p>
        </p:txBody>
      </p:sp>
      <p:sp>
        <p:nvSpPr>
          <p:cNvPr id="15" name="スライド番号プレースホルダ 5"/>
          <p:cNvSpPr>
            <a:spLocks noGrp="1"/>
          </p:cNvSpPr>
          <p:nvPr>
            <p:ph type="sldNum" sz="quarter" idx="12"/>
          </p:nvPr>
        </p:nvSpPr>
        <p:spPr/>
        <p:txBody>
          <a:bodyPr/>
          <a:lstStyle/>
          <a:p>
            <a:pPr>
              <a:defRPr/>
            </a:pPr>
            <a:fld id="{A7C9AE0D-0CEF-4494-B963-CE7AD095C517}" type="slidenum">
              <a:rPr lang="en-US" altLang="ja-JP"/>
              <a:pPr>
                <a:defRPr/>
              </a:pPr>
              <a:t>25</a:t>
            </a:fld>
            <a:endParaRPr lang="en-US" altLang="ja-JP"/>
          </a:p>
        </p:txBody>
      </p:sp>
      <p:sp>
        <p:nvSpPr>
          <p:cNvPr id="32773" name="Rectangle 2"/>
          <p:cNvSpPr>
            <a:spLocks noGrp="1" noChangeArrowheads="1"/>
          </p:cNvSpPr>
          <p:nvPr>
            <p:ph type="title"/>
          </p:nvPr>
        </p:nvSpPr>
        <p:spPr/>
        <p:txBody>
          <a:bodyPr/>
          <a:lstStyle/>
          <a:p>
            <a:pPr eaLnBrk="1" hangingPunct="1"/>
            <a:r>
              <a:rPr lang="ja-JP" altLang="en-US" smtClean="0"/>
              <a:t>仮説２について</a:t>
            </a:r>
          </a:p>
        </p:txBody>
      </p:sp>
      <p:sp>
        <p:nvSpPr>
          <p:cNvPr id="32774" name="Rectangle 3"/>
          <p:cNvSpPr>
            <a:spLocks noGrp="1" noChangeArrowheads="1"/>
          </p:cNvSpPr>
          <p:nvPr>
            <p:ph type="body" idx="1"/>
          </p:nvPr>
        </p:nvSpPr>
        <p:spPr>
          <a:xfrm>
            <a:off x="323850" y="1412875"/>
            <a:ext cx="8569325" cy="1439863"/>
          </a:xfrm>
        </p:spPr>
        <p:txBody>
          <a:bodyPr/>
          <a:lstStyle/>
          <a:p>
            <a:pPr eaLnBrk="1" hangingPunct="1">
              <a:lnSpc>
                <a:spcPct val="90000"/>
              </a:lnSpc>
            </a:pPr>
            <a:r>
              <a:rPr lang="ja-JP" altLang="en-US" sz="2800" smtClean="0"/>
              <a:t>仮説２：子クラスの処理内容の規模が大きいほど変更されやすい</a:t>
            </a:r>
          </a:p>
          <a:p>
            <a:pPr eaLnBrk="1" hangingPunct="1">
              <a:lnSpc>
                <a:spcPct val="90000"/>
              </a:lnSpc>
            </a:pPr>
            <a:r>
              <a:rPr lang="en-US" altLang="ja-JP" sz="2800" smtClean="0"/>
              <a:t>LOC</a:t>
            </a:r>
            <a:r>
              <a:rPr lang="ja-JP" altLang="en-US" sz="2800" smtClean="0"/>
              <a:t>平均を計測</a:t>
            </a:r>
          </a:p>
        </p:txBody>
      </p:sp>
      <p:pic>
        <p:nvPicPr>
          <p:cNvPr id="32775" name="Picture 4" descr="ret_average"/>
          <p:cNvPicPr>
            <a:picLocks noChangeAspect="1" noChangeArrowheads="1"/>
          </p:cNvPicPr>
          <p:nvPr/>
        </p:nvPicPr>
        <p:blipFill>
          <a:blip r:embed="rId2" cstate="print"/>
          <a:srcRect/>
          <a:stretch>
            <a:fillRect/>
          </a:stretch>
        </p:blipFill>
        <p:spPr bwMode="auto">
          <a:xfrm>
            <a:off x="5075238" y="1628775"/>
            <a:ext cx="4752975" cy="4752975"/>
          </a:xfrm>
          <a:prstGeom prst="rect">
            <a:avLst/>
          </a:prstGeom>
          <a:noFill/>
          <a:ln w="9525">
            <a:noFill/>
            <a:miter lim="800000"/>
            <a:headEnd/>
            <a:tailEnd/>
          </a:ln>
        </p:spPr>
      </p:pic>
      <p:sp>
        <p:nvSpPr>
          <p:cNvPr id="32776" name="Rectangle 7"/>
          <p:cNvSpPr>
            <a:spLocks noChangeArrowheads="1"/>
          </p:cNvSpPr>
          <p:nvPr/>
        </p:nvSpPr>
        <p:spPr bwMode="auto">
          <a:xfrm>
            <a:off x="6156325" y="5445125"/>
            <a:ext cx="1295400" cy="304800"/>
          </a:xfrm>
          <a:prstGeom prst="rect">
            <a:avLst/>
          </a:prstGeom>
          <a:solidFill>
            <a:schemeClr val="bg1"/>
          </a:solidFill>
          <a:ln w="19050" algn="ctr">
            <a:noFill/>
            <a:miter lim="800000"/>
            <a:headEnd/>
            <a:tailEnd/>
          </a:ln>
        </p:spPr>
        <p:txBody>
          <a:bodyPr anchor="ctr">
            <a:spAutoFit/>
          </a:bodyPr>
          <a:lstStyle/>
          <a:p>
            <a:r>
              <a:rPr lang="ja-JP" altLang="en-US" sz="1400"/>
              <a:t>変更なし</a:t>
            </a:r>
          </a:p>
        </p:txBody>
      </p:sp>
      <p:sp>
        <p:nvSpPr>
          <p:cNvPr id="32777" name="AutoShape 8"/>
          <p:cNvSpPr>
            <a:spLocks noChangeArrowheads="1"/>
          </p:cNvSpPr>
          <p:nvPr/>
        </p:nvSpPr>
        <p:spPr bwMode="auto">
          <a:xfrm>
            <a:off x="6515100" y="2205038"/>
            <a:ext cx="1868488" cy="406400"/>
          </a:xfrm>
          <a:prstGeom prst="roundRect">
            <a:avLst>
              <a:gd name="adj" fmla="val 16667"/>
            </a:avLst>
          </a:prstGeom>
          <a:solidFill>
            <a:srgbClr val="C5E2FF"/>
          </a:solidFill>
          <a:ln w="9525" algn="ctr">
            <a:solidFill>
              <a:schemeClr val="tx1"/>
            </a:solidFill>
            <a:round/>
            <a:headEnd/>
            <a:tailEnd/>
          </a:ln>
        </p:spPr>
        <p:txBody>
          <a:bodyPr anchor="ctr">
            <a:spAutoFit/>
          </a:bodyPr>
          <a:lstStyle/>
          <a:p>
            <a:r>
              <a:rPr lang="en-US" altLang="ja-JP" sz="1800">
                <a:latin typeface="Arial" charset="0"/>
              </a:rPr>
              <a:t>LOC</a:t>
            </a:r>
            <a:r>
              <a:rPr lang="ja-JP" altLang="en-US" sz="1800">
                <a:latin typeface="Arial" charset="0"/>
              </a:rPr>
              <a:t>平均</a:t>
            </a:r>
          </a:p>
        </p:txBody>
      </p:sp>
      <p:sp>
        <p:nvSpPr>
          <p:cNvPr id="32778" name="Rectangle 9"/>
          <p:cNvSpPr>
            <a:spLocks noChangeArrowheads="1"/>
          </p:cNvSpPr>
          <p:nvPr/>
        </p:nvSpPr>
        <p:spPr bwMode="auto">
          <a:xfrm>
            <a:off x="7596188" y="5445125"/>
            <a:ext cx="1190625" cy="304800"/>
          </a:xfrm>
          <a:prstGeom prst="rect">
            <a:avLst/>
          </a:prstGeom>
          <a:solidFill>
            <a:schemeClr val="bg1"/>
          </a:solidFill>
          <a:ln w="19050" algn="ctr">
            <a:noFill/>
            <a:miter lim="800000"/>
            <a:headEnd/>
            <a:tailEnd/>
          </a:ln>
        </p:spPr>
        <p:txBody>
          <a:bodyPr anchor="ctr">
            <a:spAutoFit/>
          </a:bodyPr>
          <a:lstStyle/>
          <a:p>
            <a:r>
              <a:rPr lang="ja-JP" altLang="en-US" sz="1400"/>
              <a:t>変更あり</a:t>
            </a:r>
          </a:p>
        </p:txBody>
      </p:sp>
      <p:sp>
        <p:nvSpPr>
          <p:cNvPr id="32779" name="Rectangle 10"/>
          <p:cNvSpPr>
            <a:spLocks noChangeArrowheads="1"/>
          </p:cNvSpPr>
          <p:nvPr/>
        </p:nvSpPr>
        <p:spPr bwMode="auto">
          <a:xfrm>
            <a:off x="5364163" y="2997200"/>
            <a:ext cx="433387" cy="2160588"/>
          </a:xfrm>
          <a:prstGeom prst="rect">
            <a:avLst/>
          </a:prstGeom>
          <a:solidFill>
            <a:schemeClr val="bg1"/>
          </a:solidFill>
          <a:ln w="19050" algn="ctr">
            <a:noFill/>
            <a:miter lim="800000"/>
            <a:headEnd/>
            <a:tailEnd/>
          </a:ln>
        </p:spPr>
        <p:txBody>
          <a:bodyPr anchor="ctr">
            <a:spAutoFit/>
          </a:bodyPr>
          <a:lstStyle/>
          <a:p>
            <a:endParaRPr lang="ja-JP" altLang="en-US"/>
          </a:p>
        </p:txBody>
      </p:sp>
      <p:sp>
        <p:nvSpPr>
          <p:cNvPr id="32780" name="Rectangle 11"/>
          <p:cNvSpPr>
            <a:spLocks noChangeArrowheads="1"/>
          </p:cNvSpPr>
          <p:nvPr/>
        </p:nvSpPr>
        <p:spPr bwMode="auto">
          <a:xfrm>
            <a:off x="4498975" y="3573463"/>
            <a:ext cx="1441450" cy="696912"/>
          </a:xfrm>
          <a:prstGeom prst="rect">
            <a:avLst/>
          </a:prstGeom>
          <a:noFill/>
          <a:ln w="19050" algn="ctr">
            <a:noFill/>
            <a:miter lim="800000"/>
            <a:headEnd/>
            <a:tailEnd/>
          </a:ln>
        </p:spPr>
        <p:txBody>
          <a:bodyPr>
            <a:spAutoFit/>
          </a:bodyPr>
          <a:lstStyle/>
          <a:p>
            <a:pPr lvl="1" algn="l">
              <a:spcBef>
                <a:spcPct val="20000"/>
              </a:spcBef>
            </a:pPr>
            <a:r>
              <a:rPr lang="ja-JP" altLang="en-US" sz="1800"/>
              <a:t>平均</a:t>
            </a:r>
          </a:p>
          <a:p>
            <a:pPr lvl="1" algn="l">
              <a:spcBef>
                <a:spcPct val="20000"/>
              </a:spcBef>
            </a:pPr>
            <a:r>
              <a:rPr lang="en-US" altLang="ja-JP" sz="1800"/>
              <a:t>LOC</a:t>
            </a:r>
          </a:p>
        </p:txBody>
      </p:sp>
      <p:sp>
        <p:nvSpPr>
          <p:cNvPr id="32781" name="AutoShape 12"/>
          <p:cNvSpPr>
            <a:spLocks noChangeArrowheads="1"/>
          </p:cNvSpPr>
          <p:nvPr/>
        </p:nvSpPr>
        <p:spPr bwMode="auto">
          <a:xfrm>
            <a:off x="2555875" y="4292600"/>
            <a:ext cx="431800" cy="360363"/>
          </a:xfrm>
          <a:prstGeom prst="downArrow">
            <a:avLst>
              <a:gd name="adj1" fmla="val 50000"/>
              <a:gd name="adj2" fmla="val 25000"/>
            </a:avLst>
          </a:prstGeom>
          <a:solidFill>
            <a:srgbClr val="C5E2FF"/>
          </a:solidFill>
          <a:ln w="19050" algn="ctr">
            <a:solidFill>
              <a:schemeClr val="tx1"/>
            </a:solidFill>
            <a:miter lim="800000"/>
            <a:headEnd/>
            <a:tailEnd/>
          </a:ln>
        </p:spPr>
        <p:txBody>
          <a:bodyPr wrap="none" anchor="ctr">
            <a:spAutoFit/>
          </a:bodyPr>
          <a:lstStyle/>
          <a:p>
            <a:endParaRPr lang="ja-JP" altLang="en-US"/>
          </a:p>
        </p:txBody>
      </p:sp>
      <p:sp>
        <p:nvSpPr>
          <p:cNvPr id="32782" name="Rectangle 13"/>
          <p:cNvSpPr>
            <a:spLocks noChangeArrowheads="1"/>
          </p:cNvSpPr>
          <p:nvPr/>
        </p:nvSpPr>
        <p:spPr bwMode="auto">
          <a:xfrm>
            <a:off x="315913" y="3389313"/>
            <a:ext cx="5192712" cy="903287"/>
          </a:xfrm>
          <a:prstGeom prst="rect">
            <a:avLst/>
          </a:prstGeom>
          <a:noFill/>
          <a:ln w="9525">
            <a:noFill/>
            <a:miter lim="800000"/>
            <a:headEnd/>
            <a:tailEnd/>
          </a:ln>
        </p:spPr>
        <p:txBody>
          <a:bodyPr/>
          <a:lstStyle/>
          <a:p>
            <a:pPr marL="342900" indent="-342900" algn="l">
              <a:lnSpc>
                <a:spcPct val="80000"/>
              </a:lnSpc>
              <a:spcBef>
                <a:spcPct val="20000"/>
              </a:spcBef>
              <a:buClr>
                <a:schemeClr val="accent1"/>
              </a:buClr>
              <a:buSzPct val="80000"/>
              <a:buFont typeface="Wingdings" pitchFamily="2" charset="2"/>
              <a:buChar char="n"/>
            </a:pPr>
            <a:r>
              <a:rPr lang="en-US" altLang="ja-JP" sz="2800">
                <a:latin typeface="Arial" charset="0"/>
                <a:ea typeface="ＭＳ Ｐゴシック" charset="-128"/>
              </a:rPr>
              <a:t>U</a:t>
            </a:r>
            <a:r>
              <a:rPr lang="ja-JP" altLang="en-US" sz="2800">
                <a:latin typeface="Arial" charset="0"/>
                <a:ea typeface="ＭＳ Ｐゴシック" charset="-128"/>
              </a:rPr>
              <a:t>検定で有意差なし</a:t>
            </a:r>
          </a:p>
          <a:p>
            <a:pPr marL="342900" indent="-342900" algn="l">
              <a:lnSpc>
                <a:spcPct val="80000"/>
              </a:lnSpc>
              <a:spcBef>
                <a:spcPct val="20000"/>
              </a:spcBef>
              <a:buClr>
                <a:schemeClr val="accent1"/>
              </a:buClr>
              <a:buSzPct val="80000"/>
              <a:buFont typeface="Wingdings" pitchFamily="2" charset="2"/>
              <a:buNone/>
            </a:pPr>
            <a:r>
              <a:rPr lang="ja-JP" altLang="en-US" sz="2800">
                <a:latin typeface="Arial" charset="0"/>
                <a:ea typeface="ＭＳ Ｐゴシック" charset="-128"/>
              </a:rPr>
              <a:t>   </a:t>
            </a:r>
            <a:r>
              <a:rPr lang="en-US" altLang="ja-JP" sz="2800">
                <a:latin typeface="Arial" charset="0"/>
                <a:ea typeface="ＭＳ Ｐゴシック" charset="-128"/>
              </a:rPr>
              <a:t>(P= 0.139)</a:t>
            </a:r>
          </a:p>
        </p:txBody>
      </p:sp>
      <p:sp>
        <p:nvSpPr>
          <p:cNvPr id="32783" name="Rectangle 14"/>
          <p:cNvSpPr>
            <a:spLocks noChangeArrowheads="1"/>
          </p:cNvSpPr>
          <p:nvPr/>
        </p:nvSpPr>
        <p:spPr bwMode="auto">
          <a:xfrm>
            <a:off x="250825" y="4724400"/>
            <a:ext cx="5192713" cy="903288"/>
          </a:xfrm>
          <a:prstGeom prst="rect">
            <a:avLst/>
          </a:prstGeom>
          <a:noFill/>
          <a:ln w="9525">
            <a:noFill/>
            <a:miter lim="800000"/>
            <a:headEnd/>
            <a:tailEnd/>
          </a:ln>
        </p:spPr>
        <p:txBody>
          <a:bodyPr/>
          <a:lstStyle/>
          <a:p>
            <a:pPr marL="342900" indent="-342900" algn="l">
              <a:lnSpc>
                <a:spcPct val="80000"/>
              </a:lnSpc>
              <a:spcBef>
                <a:spcPct val="20000"/>
              </a:spcBef>
              <a:buClr>
                <a:schemeClr val="accent1"/>
              </a:buClr>
              <a:buSzPct val="80000"/>
              <a:buFont typeface="Wingdings" pitchFamily="2" charset="2"/>
              <a:buChar char="n"/>
            </a:pPr>
            <a:r>
              <a:rPr lang="ja-JP" altLang="en-US" sz="2800">
                <a:latin typeface="Arial" charset="0"/>
                <a:ea typeface="ＭＳ Ｐゴシック" charset="-128"/>
              </a:rPr>
              <a:t>処理内容の規模と同時変更の差異に相関は見られなかった</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フッター プレースホルダ 3"/>
          <p:cNvSpPr>
            <a:spLocks noGrp="1"/>
          </p:cNvSpPr>
          <p:nvPr>
            <p:ph type="ftr" sz="quarter" idx="10"/>
          </p:nvPr>
        </p:nvSpPr>
        <p:spPr/>
        <p:txBody>
          <a:bodyPr/>
          <a:lstStyle/>
          <a:p>
            <a:pPr>
              <a:defRPr/>
            </a:pPr>
            <a:r>
              <a:rPr lang="en-US" altLang="ja-JP">
                <a:latin typeface="+mn-lt"/>
                <a:ea typeface="+mn-ea"/>
              </a:rPr>
              <a:t>特別研究発表会</a:t>
            </a:r>
          </a:p>
        </p:txBody>
      </p:sp>
      <p:sp>
        <p:nvSpPr>
          <p:cNvPr id="12" name="日付プレースホルダ 4"/>
          <p:cNvSpPr>
            <a:spLocks noGrp="1"/>
          </p:cNvSpPr>
          <p:nvPr>
            <p:ph type="dt" sz="quarter" idx="11"/>
          </p:nvPr>
        </p:nvSpPr>
        <p:spPr/>
        <p:txBody>
          <a:bodyPr/>
          <a:lstStyle/>
          <a:p>
            <a:pPr>
              <a:defRPr/>
            </a:pPr>
            <a:r>
              <a:rPr lang="ja-JP" altLang="en-US">
                <a:latin typeface="+mn-lt"/>
                <a:ea typeface="+mn-ea"/>
              </a:rPr>
              <a:t>2009/2/23</a:t>
            </a:r>
            <a:endParaRPr lang="en-US" altLang="ja-JP">
              <a:latin typeface="+mn-lt"/>
              <a:ea typeface="+mn-ea"/>
            </a:endParaRPr>
          </a:p>
        </p:txBody>
      </p:sp>
      <p:sp>
        <p:nvSpPr>
          <p:cNvPr id="13" name="スライド番号プレースホルダ 5"/>
          <p:cNvSpPr>
            <a:spLocks noGrp="1"/>
          </p:cNvSpPr>
          <p:nvPr>
            <p:ph type="sldNum" sz="quarter" idx="12"/>
          </p:nvPr>
        </p:nvSpPr>
        <p:spPr/>
        <p:txBody>
          <a:bodyPr/>
          <a:lstStyle/>
          <a:p>
            <a:pPr>
              <a:defRPr/>
            </a:pPr>
            <a:fld id="{B3EE2D74-3044-4179-B6BA-D34F1E96C63B}" type="slidenum">
              <a:rPr lang="en-US" altLang="ja-JP"/>
              <a:pPr>
                <a:defRPr/>
              </a:pPr>
              <a:t>26</a:t>
            </a:fld>
            <a:endParaRPr lang="en-US" altLang="ja-JP"/>
          </a:p>
        </p:txBody>
      </p:sp>
      <p:pic>
        <p:nvPicPr>
          <p:cNvPr id="33797" name="Picture 14" descr="ret_standard_deviation"/>
          <p:cNvPicPr>
            <a:picLocks noChangeAspect="1" noChangeArrowheads="1"/>
          </p:cNvPicPr>
          <p:nvPr/>
        </p:nvPicPr>
        <p:blipFill>
          <a:blip r:embed="rId2" cstate="print"/>
          <a:srcRect/>
          <a:stretch>
            <a:fillRect/>
          </a:stretch>
        </p:blipFill>
        <p:spPr bwMode="auto">
          <a:xfrm>
            <a:off x="4211638" y="1341438"/>
            <a:ext cx="4752975" cy="4752975"/>
          </a:xfrm>
          <a:prstGeom prst="rect">
            <a:avLst/>
          </a:prstGeom>
          <a:noFill/>
          <a:ln w="9525">
            <a:noFill/>
            <a:miter lim="800000"/>
            <a:headEnd/>
            <a:tailEnd/>
          </a:ln>
        </p:spPr>
      </p:pic>
      <p:sp>
        <p:nvSpPr>
          <p:cNvPr id="33798" name="Rectangle 2"/>
          <p:cNvSpPr>
            <a:spLocks noGrp="1" noChangeArrowheads="1"/>
          </p:cNvSpPr>
          <p:nvPr>
            <p:ph type="title"/>
          </p:nvPr>
        </p:nvSpPr>
        <p:spPr/>
        <p:txBody>
          <a:bodyPr/>
          <a:lstStyle/>
          <a:p>
            <a:pPr eaLnBrk="1" hangingPunct="1"/>
            <a:r>
              <a:rPr lang="en-US" altLang="ja-JP" smtClean="0"/>
              <a:t>LOC</a:t>
            </a:r>
            <a:r>
              <a:rPr lang="ja-JP" altLang="en-US" smtClean="0"/>
              <a:t>分散について</a:t>
            </a:r>
          </a:p>
        </p:txBody>
      </p:sp>
      <p:sp>
        <p:nvSpPr>
          <p:cNvPr id="33799" name="Rectangle 3"/>
          <p:cNvSpPr>
            <a:spLocks noGrp="1" noChangeArrowheads="1"/>
          </p:cNvSpPr>
          <p:nvPr>
            <p:ph type="body" idx="1"/>
          </p:nvPr>
        </p:nvSpPr>
        <p:spPr>
          <a:xfrm>
            <a:off x="323850" y="1412875"/>
            <a:ext cx="8569325" cy="576263"/>
          </a:xfrm>
        </p:spPr>
        <p:txBody>
          <a:bodyPr/>
          <a:lstStyle/>
          <a:p>
            <a:pPr eaLnBrk="1" hangingPunct="1">
              <a:lnSpc>
                <a:spcPct val="90000"/>
              </a:lnSpc>
            </a:pPr>
            <a:r>
              <a:rPr lang="ja-JP" altLang="en-US" smtClean="0"/>
              <a:t>子クラスの抽象メソッドの差異を計測</a:t>
            </a:r>
          </a:p>
        </p:txBody>
      </p:sp>
      <p:sp>
        <p:nvSpPr>
          <p:cNvPr id="33800" name="Rectangle 6"/>
          <p:cNvSpPr>
            <a:spLocks noChangeArrowheads="1"/>
          </p:cNvSpPr>
          <p:nvPr/>
        </p:nvSpPr>
        <p:spPr bwMode="auto">
          <a:xfrm>
            <a:off x="5259388" y="5187950"/>
            <a:ext cx="1312862" cy="304800"/>
          </a:xfrm>
          <a:prstGeom prst="rect">
            <a:avLst/>
          </a:prstGeom>
          <a:solidFill>
            <a:schemeClr val="bg1"/>
          </a:solidFill>
          <a:ln w="19050" algn="ctr">
            <a:noFill/>
            <a:miter lim="800000"/>
            <a:headEnd/>
            <a:tailEnd/>
          </a:ln>
        </p:spPr>
        <p:txBody>
          <a:bodyPr anchor="ctr">
            <a:spAutoFit/>
          </a:bodyPr>
          <a:lstStyle/>
          <a:p>
            <a:r>
              <a:rPr lang="ja-JP" altLang="en-US" sz="1400"/>
              <a:t>変更なし</a:t>
            </a:r>
          </a:p>
        </p:txBody>
      </p:sp>
      <p:sp>
        <p:nvSpPr>
          <p:cNvPr id="33801" name="Rectangle 8"/>
          <p:cNvSpPr>
            <a:spLocks noChangeArrowheads="1"/>
          </p:cNvSpPr>
          <p:nvPr/>
        </p:nvSpPr>
        <p:spPr bwMode="auto">
          <a:xfrm>
            <a:off x="6534150" y="5180013"/>
            <a:ext cx="1390650" cy="304800"/>
          </a:xfrm>
          <a:prstGeom prst="rect">
            <a:avLst/>
          </a:prstGeom>
          <a:solidFill>
            <a:schemeClr val="bg1"/>
          </a:solidFill>
          <a:ln w="19050" algn="ctr">
            <a:noFill/>
            <a:miter lim="800000"/>
            <a:headEnd/>
            <a:tailEnd/>
          </a:ln>
        </p:spPr>
        <p:txBody>
          <a:bodyPr anchor="ctr">
            <a:spAutoFit/>
          </a:bodyPr>
          <a:lstStyle/>
          <a:p>
            <a:r>
              <a:rPr lang="ja-JP" altLang="en-US" sz="1400"/>
              <a:t>変更あり</a:t>
            </a:r>
          </a:p>
        </p:txBody>
      </p:sp>
      <p:sp>
        <p:nvSpPr>
          <p:cNvPr id="33802" name="Rectangle 9"/>
          <p:cNvSpPr>
            <a:spLocks noChangeArrowheads="1"/>
          </p:cNvSpPr>
          <p:nvPr/>
        </p:nvSpPr>
        <p:spPr bwMode="auto">
          <a:xfrm>
            <a:off x="4500563" y="2898775"/>
            <a:ext cx="433387" cy="2160588"/>
          </a:xfrm>
          <a:prstGeom prst="rect">
            <a:avLst/>
          </a:prstGeom>
          <a:solidFill>
            <a:schemeClr val="bg1"/>
          </a:solidFill>
          <a:ln w="19050" algn="ctr">
            <a:noFill/>
            <a:miter lim="800000"/>
            <a:headEnd/>
            <a:tailEnd/>
          </a:ln>
        </p:spPr>
        <p:txBody>
          <a:bodyPr anchor="ctr">
            <a:spAutoFit/>
          </a:bodyPr>
          <a:lstStyle/>
          <a:p>
            <a:endParaRPr lang="ja-JP" altLang="en-US"/>
          </a:p>
        </p:txBody>
      </p:sp>
      <p:sp>
        <p:nvSpPr>
          <p:cNvPr id="33803" name="Rectangle 10"/>
          <p:cNvSpPr>
            <a:spLocks noChangeArrowheads="1"/>
          </p:cNvSpPr>
          <p:nvPr/>
        </p:nvSpPr>
        <p:spPr bwMode="auto">
          <a:xfrm>
            <a:off x="3635375" y="3500438"/>
            <a:ext cx="1441450" cy="366712"/>
          </a:xfrm>
          <a:prstGeom prst="rect">
            <a:avLst/>
          </a:prstGeom>
          <a:noFill/>
          <a:ln w="19050" algn="ctr">
            <a:noFill/>
            <a:miter lim="800000"/>
            <a:headEnd/>
            <a:tailEnd/>
          </a:ln>
        </p:spPr>
        <p:txBody>
          <a:bodyPr>
            <a:spAutoFit/>
          </a:bodyPr>
          <a:lstStyle/>
          <a:p>
            <a:pPr lvl="1" algn="l">
              <a:spcBef>
                <a:spcPct val="20000"/>
              </a:spcBef>
            </a:pPr>
            <a:r>
              <a:rPr lang="ja-JP" altLang="en-US" sz="1800"/>
              <a:t>類似度</a:t>
            </a:r>
          </a:p>
        </p:txBody>
      </p:sp>
      <p:sp>
        <p:nvSpPr>
          <p:cNvPr id="33804" name="Rectangle 13"/>
          <p:cNvSpPr>
            <a:spLocks noChangeArrowheads="1"/>
          </p:cNvSpPr>
          <p:nvPr/>
        </p:nvSpPr>
        <p:spPr bwMode="auto">
          <a:xfrm>
            <a:off x="323850" y="5876925"/>
            <a:ext cx="8569325" cy="576263"/>
          </a:xfrm>
          <a:prstGeom prst="rect">
            <a:avLst/>
          </a:prstGeom>
          <a:noFill/>
          <a:ln w="9525">
            <a:noFill/>
            <a:miter lim="800000"/>
            <a:headEnd/>
            <a:tailEnd/>
          </a:ln>
        </p:spPr>
        <p:txBody>
          <a:bodyPr/>
          <a:lstStyle/>
          <a:p>
            <a:pPr marL="342900" indent="-342900" algn="l">
              <a:lnSpc>
                <a:spcPct val="90000"/>
              </a:lnSpc>
              <a:spcBef>
                <a:spcPct val="20000"/>
              </a:spcBef>
              <a:buClr>
                <a:schemeClr val="accent1"/>
              </a:buClr>
              <a:buSzPct val="80000"/>
              <a:buFont typeface="Wingdings" pitchFamily="2" charset="2"/>
              <a:buChar char="n"/>
            </a:pPr>
            <a:r>
              <a:rPr lang="en-US" altLang="ja-JP" sz="3200">
                <a:latin typeface="Arial" charset="0"/>
                <a:ea typeface="ＭＳ Ｐゴシック" charset="-128"/>
              </a:rPr>
              <a:t>U</a:t>
            </a:r>
            <a:r>
              <a:rPr lang="ja-JP" altLang="en-US" sz="3200">
                <a:latin typeface="Arial" charset="0"/>
                <a:ea typeface="ＭＳ Ｐゴシック" charset="-128"/>
              </a:rPr>
              <a:t>検定で</a:t>
            </a:r>
            <a:r>
              <a:rPr lang="en-US" altLang="ja-JP" sz="3200">
                <a:latin typeface="Arial" charset="0"/>
                <a:ea typeface="ＭＳ Ｐゴシック" charset="-128"/>
              </a:rPr>
              <a:t>P</a:t>
            </a:r>
            <a:r>
              <a:rPr lang="ja-JP" altLang="en-US" sz="3200">
                <a:latin typeface="Arial" charset="0"/>
                <a:ea typeface="ＭＳ Ｐゴシック" charset="-128"/>
              </a:rPr>
              <a:t>値</a:t>
            </a:r>
            <a:r>
              <a:rPr lang="en-US" altLang="ja-JP" sz="3200">
                <a:latin typeface="Arial" charset="0"/>
                <a:ea typeface="ＭＳ Ｐゴシック" charset="-128"/>
              </a:rPr>
              <a:t>0.0467</a:t>
            </a:r>
          </a:p>
        </p:txBody>
      </p:sp>
      <p:sp>
        <p:nvSpPr>
          <p:cNvPr id="33805" name="AutoShape 15"/>
          <p:cNvSpPr>
            <a:spLocks noChangeArrowheads="1"/>
          </p:cNvSpPr>
          <p:nvPr/>
        </p:nvSpPr>
        <p:spPr bwMode="auto">
          <a:xfrm>
            <a:off x="2268538" y="3068638"/>
            <a:ext cx="2376487" cy="431800"/>
          </a:xfrm>
          <a:prstGeom prst="wedgeRoundRectCallout">
            <a:avLst>
              <a:gd name="adj1" fmla="val 61958"/>
              <a:gd name="adj2" fmla="val 38602"/>
              <a:gd name="adj3" fmla="val 16667"/>
            </a:avLst>
          </a:prstGeom>
          <a:solidFill>
            <a:srgbClr val="C5E2FF"/>
          </a:solidFill>
          <a:ln w="19050" algn="ctr">
            <a:solidFill>
              <a:schemeClr val="tx1"/>
            </a:solidFill>
            <a:miter lim="800000"/>
            <a:headEnd/>
            <a:tailEnd/>
          </a:ln>
        </p:spPr>
        <p:txBody>
          <a:bodyPr anchor="ctr"/>
          <a:lstStyle/>
          <a:p>
            <a:r>
              <a:rPr lang="ja-JP" altLang="en-US" sz="1600"/>
              <a:t>対数</a:t>
            </a:r>
            <a:r>
              <a:rPr lang="en-US" altLang="ja-JP" sz="1600"/>
              <a:t>(</a:t>
            </a:r>
            <a:r>
              <a:rPr lang="ja-JP" altLang="en-US" sz="1600"/>
              <a:t>標準偏差</a:t>
            </a:r>
            <a:r>
              <a:rPr lang="en-US" altLang="ja-JP" sz="1600"/>
              <a:t>)</a:t>
            </a:r>
            <a:r>
              <a:rPr lang="ja-JP" altLang="en-US" sz="1600"/>
              <a:t>で表示</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ッター プレースホルダ 2"/>
          <p:cNvSpPr>
            <a:spLocks noGrp="1"/>
          </p:cNvSpPr>
          <p:nvPr>
            <p:ph type="ftr" sz="quarter" idx="10"/>
          </p:nvPr>
        </p:nvSpPr>
        <p:spPr/>
        <p:txBody>
          <a:bodyPr/>
          <a:lstStyle/>
          <a:p>
            <a:pPr>
              <a:defRPr/>
            </a:pPr>
            <a:r>
              <a:rPr lang="en-US" altLang="ja-JP">
                <a:latin typeface="+mn-lt"/>
                <a:ea typeface="+mn-ea"/>
              </a:rPr>
              <a:t>特別研究発表会</a:t>
            </a:r>
          </a:p>
        </p:txBody>
      </p:sp>
      <p:sp>
        <p:nvSpPr>
          <p:cNvPr id="8" name="日付プレースホルダ 3"/>
          <p:cNvSpPr>
            <a:spLocks noGrp="1"/>
          </p:cNvSpPr>
          <p:nvPr>
            <p:ph type="dt" sz="quarter" idx="11"/>
          </p:nvPr>
        </p:nvSpPr>
        <p:spPr/>
        <p:txBody>
          <a:bodyPr/>
          <a:lstStyle/>
          <a:p>
            <a:pPr>
              <a:defRPr/>
            </a:pPr>
            <a:r>
              <a:rPr lang="ja-JP" altLang="en-US">
                <a:latin typeface="+mn-lt"/>
                <a:ea typeface="+mn-ea"/>
              </a:rPr>
              <a:t>2009/2/23</a:t>
            </a:r>
            <a:endParaRPr lang="en-US" altLang="ja-JP">
              <a:latin typeface="+mn-lt"/>
              <a:ea typeface="+mn-ea"/>
            </a:endParaRPr>
          </a:p>
        </p:txBody>
      </p:sp>
      <p:sp>
        <p:nvSpPr>
          <p:cNvPr id="9" name="スライド番号プレースホルダ 4"/>
          <p:cNvSpPr>
            <a:spLocks noGrp="1"/>
          </p:cNvSpPr>
          <p:nvPr>
            <p:ph type="sldNum" sz="quarter" idx="12"/>
          </p:nvPr>
        </p:nvSpPr>
        <p:spPr/>
        <p:txBody>
          <a:bodyPr/>
          <a:lstStyle/>
          <a:p>
            <a:pPr>
              <a:defRPr/>
            </a:pPr>
            <a:fld id="{56C3DE70-F939-4D2B-BA53-42667CDB804E}" type="slidenum">
              <a:rPr lang="en-US" altLang="ja-JP"/>
              <a:pPr>
                <a:defRPr/>
              </a:pPr>
              <a:t>27</a:t>
            </a:fld>
            <a:endParaRPr lang="en-US" altLang="ja-JP"/>
          </a:p>
        </p:txBody>
      </p:sp>
      <p:sp>
        <p:nvSpPr>
          <p:cNvPr id="34821" name="Rectangle 2"/>
          <p:cNvSpPr>
            <a:spLocks noGrp="1" noChangeArrowheads="1"/>
          </p:cNvSpPr>
          <p:nvPr>
            <p:ph type="title"/>
          </p:nvPr>
        </p:nvSpPr>
        <p:spPr/>
        <p:txBody>
          <a:bodyPr/>
          <a:lstStyle/>
          <a:p>
            <a:pPr eaLnBrk="1" hangingPunct="1"/>
            <a:r>
              <a:rPr lang="ja-JP" altLang="en-US" smtClean="0"/>
              <a:t>計測したメトリクス値</a:t>
            </a:r>
            <a:r>
              <a:rPr lang="en-US" altLang="ja-JP" smtClean="0"/>
              <a:t>(1/2)</a:t>
            </a:r>
          </a:p>
        </p:txBody>
      </p:sp>
      <p:pic>
        <p:nvPicPr>
          <p:cNvPr id="34822" name="Picture 3" descr="ret_average"/>
          <p:cNvPicPr>
            <a:picLocks noChangeAspect="1" noChangeArrowheads="1"/>
          </p:cNvPicPr>
          <p:nvPr/>
        </p:nvPicPr>
        <p:blipFill>
          <a:blip r:embed="rId2" cstate="print"/>
          <a:srcRect/>
          <a:stretch>
            <a:fillRect/>
          </a:stretch>
        </p:blipFill>
        <p:spPr bwMode="auto">
          <a:xfrm>
            <a:off x="250825" y="908050"/>
            <a:ext cx="4752975" cy="4752975"/>
          </a:xfrm>
          <a:prstGeom prst="rect">
            <a:avLst/>
          </a:prstGeom>
          <a:noFill/>
          <a:ln w="9525">
            <a:noFill/>
            <a:miter lim="800000"/>
            <a:headEnd/>
            <a:tailEnd/>
          </a:ln>
        </p:spPr>
      </p:pic>
      <p:pic>
        <p:nvPicPr>
          <p:cNvPr id="34823" name="Picture 4" descr="ret_variance"/>
          <p:cNvPicPr>
            <a:picLocks noChangeAspect="1" noChangeArrowheads="1"/>
          </p:cNvPicPr>
          <p:nvPr/>
        </p:nvPicPr>
        <p:blipFill>
          <a:blip r:embed="rId3" cstate="print"/>
          <a:srcRect/>
          <a:stretch>
            <a:fillRect/>
          </a:stretch>
        </p:blipFill>
        <p:spPr bwMode="auto">
          <a:xfrm>
            <a:off x="4067175" y="908050"/>
            <a:ext cx="4752975" cy="4752975"/>
          </a:xfrm>
          <a:prstGeom prst="rect">
            <a:avLst/>
          </a:prstGeom>
          <a:noFill/>
          <a:ln w="9525">
            <a:noFill/>
            <a:miter lim="800000"/>
            <a:headEnd/>
            <a:tailEnd/>
          </a:ln>
        </p:spPr>
      </p:pic>
      <p:sp>
        <p:nvSpPr>
          <p:cNvPr id="34824" name="Rectangle 5"/>
          <p:cNvSpPr>
            <a:spLocks noChangeArrowheads="1"/>
          </p:cNvSpPr>
          <p:nvPr/>
        </p:nvSpPr>
        <p:spPr bwMode="auto">
          <a:xfrm>
            <a:off x="1331913" y="5013325"/>
            <a:ext cx="2717800" cy="366713"/>
          </a:xfrm>
          <a:prstGeom prst="rect">
            <a:avLst/>
          </a:prstGeom>
          <a:noFill/>
          <a:ln w="19050" algn="ctr">
            <a:noFill/>
            <a:miter lim="800000"/>
            <a:headEnd/>
            <a:tailEnd/>
          </a:ln>
        </p:spPr>
        <p:txBody>
          <a:bodyPr>
            <a:spAutoFit/>
          </a:bodyPr>
          <a:lstStyle/>
          <a:p>
            <a:pPr lvl="1" algn="l">
              <a:spcBef>
                <a:spcPct val="20000"/>
              </a:spcBef>
            </a:pPr>
            <a:r>
              <a:rPr lang="en-US" altLang="ja-JP" sz="1800"/>
              <a:t>LOC</a:t>
            </a:r>
            <a:r>
              <a:rPr lang="ja-JP" altLang="en-US" sz="1800"/>
              <a:t>平均</a:t>
            </a:r>
          </a:p>
        </p:txBody>
      </p:sp>
      <p:sp>
        <p:nvSpPr>
          <p:cNvPr id="34825" name="Rectangle 6"/>
          <p:cNvSpPr>
            <a:spLocks noChangeArrowheads="1"/>
          </p:cNvSpPr>
          <p:nvPr/>
        </p:nvSpPr>
        <p:spPr bwMode="auto">
          <a:xfrm>
            <a:off x="5329238" y="5013325"/>
            <a:ext cx="2160587" cy="366713"/>
          </a:xfrm>
          <a:prstGeom prst="rect">
            <a:avLst/>
          </a:prstGeom>
          <a:noFill/>
          <a:ln w="19050" algn="ctr">
            <a:noFill/>
            <a:miter lim="800000"/>
            <a:headEnd/>
            <a:tailEnd/>
          </a:ln>
        </p:spPr>
        <p:txBody>
          <a:bodyPr>
            <a:spAutoFit/>
          </a:bodyPr>
          <a:lstStyle/>
          <a:p>
            <a:pPr lvl="1" algn="l">
              <a:spcBef>
                <a:spcPct val="20000"/>
              </a:spcBef>
            </a:pPr>
            <a:r>
              <a:rPr lang="en-US" altLang="ja-JP" sz="1800"/>
              <a:t>LOC</a:t>
            </a:r>
            <a:r>
              <a:rPr lang="ja-JP" altLang="en-US" sz="1800"/>
              <a:t>分散</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フッター プレースホルダ 2"/>
          <p:cNvSpPr>
            <a:spLocks noGrp="1"/>
          </p:cNvSpPr>
          <p:nvPr>
            <p:ph type="ftr" sz="quarter" idx="10"/>
          </p:nvPr>
        </p:nvSpPr>
        <p:spPr/>
        <p:txBody>
          <a:bodyPr/>
          <a:lstStyle/>
          <a:p>
            <a:pPr>
              <a:defRPr/>
            </a:pPr>
            <a:r>
              <a:rPr lang="en-US" altLang="ja-JP">
                <a:latin typeface="+mn-lt"/>
                <a:ea typeface="+mn-ea"/>
              </a:rPr>
              <a:t>特別研究発表会</a:t>
            </a:r>
          </a:p>
        </p:txBody>
      </p:sp>
      <p:sp>
        <p:nvSpPr>
          <p:cNvPr id="8" name="日付プレースホルダ 3"/>
          <p:cNvSpPr>
            <a:spLocks noGrp="1"/>
          </p:cNvSpPr>
          <p:nvPr>
            <p:ph type="dt" sz="quarter" idx="11"/>
          </p:nvPr>
        </p:nvSpPr>
        <p:spPr/>
        <p:txBody>
          <a:bodyPr/>
          <a:lstStyle/>
          <a:p>
            <a:pPr>
              <a:defRPr/>
            </a:pPr>
            <a:r>
              <a:rPr lang="ja-JP" altLang="en-US">
                <a:latin typeface="+mn-lt"/>
                <a:ea typeface="+mn-ea"/>
              </a:rPr>
              <a:t>2009/2/23</a:t>
            </a:r>
            <a:endParaRPr lang="en-US" altLang="ja-JP">
              <a:latin typeface="+mn-lt"/>
              <a:ea typeface="+mn-ea"/>
            </a:endParaRPr>
          </a:p>
        </p:txBody>
      </p:sp>
      <p:sp>
        <p:nvSpPr>
          <p:cNvPr id="9" name="スライド番号プレースホルダ 4"/>
          <p:cNvSpPr>
            <a:spLocks noGrp="1"/>
          </p:cNvSpPr>
          <p:nvPr>
            <p:ph type="sldNum" sz="quarter" idx="12"/>
          </p:nvPr>
        </p:nvSpPr>
        <p:spPr/>
        <p:txBody>
          <a:bodyPr/>
          <a:lstStyle/>
          <a:p>
            <a:pPr>
              <a:defRPr/>
            </a:pPr>
            <a:fld id="{8B26DC0D-5F4A-48A9-A74D-7D78B6130DBE}" type="slidenum">
              <a:rPr lang="en-US" altLang="ja-JP"/>
              <a:pPr>
                <a:defRPr/>
              </a:pPr>
              <a:t>28</a:t>
            </a:fld>
            <a:endParaRPr lang="en-US" altLang="ja-JP"/>
          </a:p>
        </p:txBody>
      </p:sp>
      <p:sp>
        <p:nvSpPr>
          <p:cNvPr id="35845" name="Rectangle 4"/>
          <p:cNvSpPr>
            <a:spLocks noGrp="1" noChangeArrowheads="1"/>
          </p:cNvSpPr>
          <p:nvPr>
            <p:ph type="title"/>
          </p:nvPr>
        </p:nvSpPr>
        <p:spPr/>
        <p:txBody>
          <a:bodyPr/>
          <a:lstStyle/>
          <a:p>
            <a:pPr eaLnBrk="1" hangingPunct="1"/>
            <a:r>
              <a:rPr lang="ja-JP" altLang="en-US" smtClean="0"/>
              <a:t>計測したメトリクス値</a:t>
            </a:r>
            <a:r>
              <a:rPr lang="en-US" altLang="ja-JP" smtClean="0"/>
              <a:t>(2/2)</a:t>
            </a:r>
          </a:p>
        </p:txBody>
      </p:sp>
      <p:pic>
        <p:nvPicPr>
          <p:cNvPr id="35846" name="Picture 9" descr="ret_idensim"/>
          <p:cNvPicPr>
            <a:picLocks noChangeAspect="1" noChangeArrowheads="1"/>
          </p:cNvPicPr>
          <p:nvPr/>
        </p:nvPicPr>
        <p:blipFill>
          <a:blip r:embed="rId2" cstate="print"/>
          <a:srcRect/>
          <a:stretch>
            <a:fillRect/>
          </a:stretch>
        </p:blipFill>
        <p:spPr bwMode="auto">
          <a:xfrm>
            <a:off x="1116013" y="1844675"/>
            <a:ext cx="3527425" cy="3527425"/>
          </a:xfrm>
          <a:prstGeom prst="rect">
            <a:avLst/>
          </a:prstGeom>
          <a:noFill/>
          <a:ln w="9525">
            <a:noFill/>
            <a:miter lim="800000"/>
            <a:headEnd/>
            <a:tailEnd/>
          </a:ln>
        </p:spPr>
      </p:pic>
      <p:pic>
        <p:nvPicPr>
          <p:cNvPr id="35847" name="Picture 10" descr="ret_typesim"/>
          <p:cNvPicPr>
            <a:picLocks noChangeAspect="1" noChangeArrowheads="1"/>
          </p:cNvPicPr>
          <p:nvPr/>
        </p:nvPicPr>
        <p:blipFill>
          <a:blip r:embed="rId3" cstate="print"/>
          <a:srcRect/>
          <a:stretch>
            <a:fillRect/>
          </a:stretch>
        </p:blipFill>
        <p:spPr bwMode="auto">
          <a:xfrm>
            <a:off x="4859338" y="1773238"/>
            <a:ext cx="3690937" cy="3690937"/>
          </a:xfrm>
          <a:prstGeom prst="rect">
            <a:avLst/>
          </a:prstGeom>
          <a:noFill/>
          <a:ln w="9525">
            <a:noFill/>
            <a:miter lim="800000"/>
            <a:headEnd/>
            <a:tailEnd/>
          </a:ln>
        </p:spPr>
      </p:pic>
      <p:sp>
        <p:nvSpPr>
          <p:cNvPr id="35848" name="Rectangle 11"/>
          <p:cNvSpPr>
            <a:spLocks noChangeArrowheads="1"/>
          </p:cNvSpPr>
          <p:nvPr/>
        </p:nvSpPr>
        <p:spPr bwMode="auto">
          <a:xfrm>
            <a:off x="1619250" y="4941888"/>
            <a:ext cx="2717800" cy="366712"/>
          </a:xfrm>
          <a:prstGeom prst="rect">
            <a:avLst/>
          </a:prstGeom>
          <a:noFill/>
          <a:ln w="19050" algn="ctr">
            <a:noFill/>
            <a:miter lim="800000"/>
            <a:headEnd/>
            <a:tailEnd/>
          </a:ln>
        </p:spPr>
        <p:txBody>
          <a:bodyPr>
            <a:spAutoFit/>
          </a:bodyPr>
          <a:lstStyle/>
          <a:p>
            <a:pPr lvl="1" algn="l">
              <a:spcBef>
                <a:spcPct val="20000"/>
              </a:spcBef>
            </a:pPr>
            <a:r>
              <a:rPr lang="ja-JP" altLang="en-US" sz="1800"/>
              <a:t>識別子類似度</a:t>
            </a:r>
          </a:p>
        </p:txBody>
      </p:sp>
      <p:sp>
        <p:nvSpPr>
          <p:cNvPr id="35849" name="Rectangle 12"/>
          <p:cNvSpPr>
            <a:spLocks noChangeArrowheads="1"/>
          </p:cNvSpPr>
          <p:nvPr/>
        </p:nvSpPr>
        <p:spPr bwMode="auto">
          <a:xfrm>
            <a:off x="5508625" y="4941888"/>
            <a:ext cx="2717800" cy="366712"/>
          </a:xfrm>
          <a:prstGeom prst="rect">
            <a:avLst/>
          </a:prstGeom>
          <a:noFill/>
          <a:ln w="19050" algn="ctr">
            <a:noFill/>
            <a:miter lim="800000"/>
            <a:headEnd/>
            <a:tailEnd/>
          </a:ln>
        </p:spPr>
        <p:txBody>
          <a:bodyPr>
            <a:spAutoFit/>
          </a:bodyPr>
          <a:lstStyle/>
          <a:p>
            <a:pPr lvl="1" algn="l">
              <a:spcBef>
                <a:spcPct val="20000"/>
              </a:spcBef>
            </a:pPr>
            <a:r>
              <a:rPr lang="ja-JP" altLang="en-US" sz="1800"/>
              <a:t>型名類似度</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フッター プレースホルダ 3"/>
          <p:cNvSpPr>
            <a:spLocks noGrp="1"/>
          </p:cNvSpPr>
          <p:nvPr>
            <p:ph type="ftr" sz="quarter" idx="10"/>
          </p:nvPr>
        </p:nvSpPr>
        <p:spPr/>
        <p:txBody>
          <a:bodyPr/>
          <a:lstStyle/>
          <a:p>
            <a:pPr>
              <a:defRPr/>
            </a:pPr>
            <a:r>
              <a:rPr lang="en-US" altLang="ja-JP">
                <a:latin typeface="+mn-lt"/>
                <a:ea typeface="+mn-ea"/>
              </a:rPr>
              <a:t>特別研究発表会</a:t>
            </a:r>
          </a:p>
        </p:txBody>
      </p:sp>
      <p:sp>
        <p:nvSpPr>
          <p:cNvPr id="14" name="日付プレースホルダ 4"/>
          <p:cNvSpPr>
            <a:spLocks noGrp="1"/>
          </p:cNvSpPr>
          <p:nvPr>
            <p:ph type="dt" sz="quarter" idx="11"/>
          </p:nvPr>
        </p:nvSpPr>
        <p:spPr/>
        <p:txBody>
          <a:bodyPr/>
          <a:lstStyle/>
          <a:p>
            <a:pPr>
              <a:defRPr/>
            </a:pPr>
            <a:r>
              <a:rPr lang="ja-JP" altLang="en-US">
                <a:latin typeface="+mn-lt"/>
                <a:ea typeface="+mn-ea"/>
              </a:rPr>
              <a:t>2009/2/23</a:t>
            </a:r>
            <a:endParaRPr lang="en-US" altLang="ja-JP">
              <a:latin typeface="+mn-lt"/>
              <a:ea typeface="+mn-ea"/>
            </a:endParaRPr>
          </a:p>
        </p:txBody>
      </p:sp>
      <p:sp>
        <p:nvSpPr>
          <p:cNvPr id="15" name="スライド番号プレースホルダ 5"/>
          <p:cNvSpPr>
            <a:spLocks noGrp="1"/>
          </p:cNvSpPr>
          <p:nvPr>
            <p:ph type="sldNum" sz="quarter" idx="12"/>
          </p:nvPr>
        </p:nvSpPr>
        <p:spPr/>
        <p:txBody>
          <a:bodyPr/>
          <a:lstStyle/>
          <a:p>
            <a:pPr>
              <a:defRPr/>
            </a:pPr>
            <a:fld id="{AD5B9A70-9CF9-4832-9C78-48DE4C185421}" type="slidenum">
              <a:rPr lang="en-US" altLang="ja-JP"/>
              <a:pPr>
                <a:defRPr/>
              </a:pPr>
              <a:t>29</a:t>
            </a:fld>
            <a:endParaRPr lang="en-US" altLang="ja-JP"/>
          </a:p>
        </p:txBody>
      </p:sp>
      <p:sp>
        <p:nvSpPr>
          <p:cNvPr id="36869" name="Rectangle 2"/>
          <p:cNvSpPr>
            <a:spLocks noGrp="1" noChangeArrowheads="1"/>
          </p:cNvSpPr>
          <p:nvPr>
            <p:ph type="title"/>
          </p:nvPr>
        </p:nvSpPr>
        <p:spPr/>
        <p:txBody>
          <a:bodyPr/>
          <a:lstStyle/>
          <a:p>
            <a:pPr eaLnBrk="1" hangingPunct="1"/>
            <a:r>
              <a:rPr lang="ja-JP" altLang="en-US" smtClean="0"/>
              <a:t>変更結果の例</a:t>
            </a:r>
          </a:p>
        </p:txBody>
      </p:sp>
      <p:sp>
        <p:nvSpPr>
          <p:cNvPr id="36870" name="Rectangle 3"/>
          <p:cNvSpPr>
            <a:spLocks noGrp="1" noChangeArrowheads="1"/>
          </p:cNvSpPr>
          <p:nvPr>
            <p:ph type="body" idx="1"/>
          </p:nvPr>
        </p:nvSpPr>
        <p:spPr>
          <a:xfrm>
            <a:off x="457200" y="1455738"/>
            <a:ext cx="8229600" cy="460375"/>
          </a:xfrm>
        </p:spPr>
        <p:txBody>
          <a:bodyPr/>
          <a:lstStyle/>
          <a:p>
            <a:pPr eaLnBrk="1" hangingPunct="1"/>
            <a:r>
              <a:rPr lang="ja-JP" altLang="en-US" sz="2400" smtClean="0"/>
              <a:t>子クラスの処理差異が変更の要因となっているか？</a:t>
            </a:r>
            <a:endParaRPr lang="ja-JP" altLang="en-US" smtClean="0"/>
          </a:p>
        </p:txBody>
      </p:sp>
      <p:sp>
        <p:nvSpPr>
          <p:cNvPr id="36871" name="AutoShape 5"/>
          <p:cNvSpPr>
            <a:spLocks noChangeArrowheads="1"/>
          </p:cNvSpPr>
          <p:nvPr/>
        </p:nvSpPr>
        <p:spPr bwMode="auto">
          <a:xfrm>
            <a:off x="539750" y="2316163"/>
            <a:ext cx="6623050" cy="993775"/>
          </a:xfrm>
          <a:prstGeom prst="foldedCorner">
            <a:avLst>
              <a:gd name="adj" fmla="val 12500"/>
            </a:avLst>
          </a:prstGeom>
          <a:noFill/>
          <a:ln w="19050">
            <a:solidFill>
              <a:schemeClr val="tx1"/>
            </a:solidFill>
            <a:round/>
            <a:headEnd/>
            <a:tailEnd/>
          </a:ln>
        </p:spPr>
        <p:txBody>
          <a:bodyPr wrap="none" anchor="ctr"/>
          <a:lstStyle/>
          <a:p>
            <a:pPr algn="l"/>
            <a:r>
              <a:rPr lang="en-US" altLang="ja-JP" sz="1800">
                <a:latin typeface="Consolas" pitchFamily="49" charset="0"/>
                <a:ea typeface="ＭＳ Ｐゴシック" charset="-128"/>
              </a:rPr>
              <a:t>protected boolean isValidElement(MBase o){</a:t>
            </a:r>
          </a:p>
          <a:p>
            <a:pPr algn="l"/>
            <a:r>
              <a:rPr lang="en-US" altLang="ja-JP" sz="1800">
                <a:latin typeface="Consolas" pitchFamily="49" charset="0"/>
                <a:ea typeface="ＭＳ Ｐゴシック" charset="-128"/>
              </a:rPr>
              <a:t>	return o instanceof MAssociationRole …</a:t>
            </a:r>
          </a:p>
          <a:p>
            <a:pPr algn="l"/>
            <a:r>
              <a:rPr lang="en-US" altLang="ja-JP" sz="1800">
                <a:latin typeface="Consolas" pitchFamily="49" charset="0"/>
                <a:ea typeface="ＭＳ Ｐゴシック" charset="-128"/>
              </a:rPr>
              <a:t> }</a:t>
            </a:r>
          </a:p>
        </p:txBody>
      </p:sp>
      <p:sp>
        <p:nvSpPr>
          <p:cNvPr id="36872" name="AutoShape 6"/>
          <p:cNvSpPr>
            <a:spLocks noChangeArrowheads="1"/>
          </p:cNvSpPr>
          <p:nvPr/>
        </p:nvSpPr>
        <p:spPr bwMode="auto">
          <a:xfrm>
            <a:off x="179388" y="1989138"/>
            <a:ext cx="1385887" cy="398462"/>
          </a:xfrm>
          <a:prstGeom prst="flowChartAlternateProcess">
            <a:avLst/>
          </a:prstGeom>
          <a:solidFill>
            <a:srgbClr val="C5E2FF"/>
          </a:solidFill>
          <a:ln w="9525" algn="ctr">
            <a:solidFill>
              <a:schemeClr val="tx1"/>
            </a:solidFill>
            <a:miter lim="800000"/>
            <a:headEnd/>
            <a:tailEnd/>
          </a:ln>
        </p:spPr>
        <p:txBody>
          <a:bodyPr anchor="ctr">
            <a:spAutoFit/>
          </a:bodyPr>
          <a:lstStyle/>
          <a:p>
            <a:r>
              <a:rPr lang="en-US" altLang="ja-JP" sz="1800">
                <a:latin typeface="Arial" charset="0"/>
              </a:rPr>
              <a:t>SubClass1</a:t>
            </a:r>
          </a:p>
        </p:txBody>
      </p:sp>
      <p:sp>
        <p:nvSpPr>
          <p:cNvPr id="36873" name="AutoShape 7"/>
          <p:cNvSpPr>
            <a:spLocks noChangeArrowheads="1"/>
          </p:cNvSpPr>
          <p:nvPr/>
        </p:nvSpPr>
        <p:spPr bwMode="auto">
          <a:xfrm>
            <a:off x="539750" y="3781425"/>
            <a:ext cx="6623050" cy="1041400"/>
          </a:xfrm>
          <a:prstGeom prst="foldedCorner">
            <a:avLst>
              <a:gd name="adj" fmla="val 12500"/>
            </a:avLst>
          </a:prstGeom>
          <a:noFill/>
          <a:ln w="19050">
            <a:solidFill>
              <a:schemeClr val="tx1"/>
            </a:solidFill>
            <a:round/>
            <a:headEnd/>
            <a:tailEnd/>
          </a:ln>
        </p:spPr>
        <p:txBody>
          <a:bodyPr wrap="none" anchor="ctr"/>
          <a:lstStyle/>
          <a:p>
            <a:pPr algn="l"/>
            <a:r>
              <a:rPr lang="en-US" altLang="ja-JP" sz="1800">
                <a:latin typeface="Consolas" pitchFamily="49" charset="0"/>
                <a:ea typeface="ＭＳ Ｐゴシック" charset="-128"/>
              </a:rPr>
              <a:t>protected boolean isValidElement(MBase elem){</a:t>
            </a:r>
          </a:p>
          <a:p>
            <a:pPr algn="l"/>
            <a:r>
              <a:rPr lang="en-US" altLang="ja-JP" sz="1800">
                <a:latin typeface="Consolas" pitchFamily="49" charset="0"/>
                <a:ea typeface="ＭＳ Ｐゴシック" charset="-128"/>
              </a:rPr>
              <a:t>	return elem instanceof MAssociation …</a:t>
            </a:r>
          </a:p>
          <a:p>
            <a:pPr algn="l"/>
            <a:r>
              <a:rPr lang="en-US" altLang="ja-JP" sz="1800">
                <a:latin typeface="Consolas" pitchFamily="49" charset="0"/>
                <a:ea typeface="ＭＳ Ｐゴシック" charset="-128"/>
              </a:rPr>
              <a:t> }</a:t>
            </a:r>
          </a:p>
        </p:txBody>
      </p:sp>
      <p:sp>
        <p:nvSpPr>
          <p:cNvPr id="36874" name="AutoShape 8"/>
          <p:cNvSpPr>
            <a:spLocks noChangeArrowheads="1"/>
          </p:cNvSpPr>
          <p:nvPr/>
        </p:nvSpPr>
        <p:spPr bwMode="auto">
          <a:xfrm>
            <a:off x="179388" y="3454400"/>
            <a:ext cx="1385887" cy="398463"/>
          </a:xfrm>
          <a:prstGeom prst="flowChartAlternateProcess">
            <a:avLst/>
          </a:prstGeom>
          <a:solidFill>
            <a:srgbClr val="C5E2FF"/>
          </a:solidFill>
          <a:ln w="9525" algn="ctr">
            <a:solidFill>
              <a:schemeClr val="tx1"/>
            </a:solidFill>
            <a:miter lim="800000"/>
            <a:headEnd/>
            <a:tailEnd/>
          </a:ln>
        </p:spPr>
        <p:txBody>
          <a:bodyPr anchor="ctr">
            <a:spAutoFit/>
          </a:bodyPr>
          <a:lstStyle/>
          <a:p>
            <a:r>
              <a:rPr lang="en-US" altLang="ja-JP" sz="1800">
                <a:latin typeface="Arial" charset="0"/>
              </a:rPr>
              <a:t>SubClass2</a:t>
            </a:r>
          </a:p>
        </p:txBody>
      </p:sp>
      <p:sp>
        <p:nvSpPr>
          <p:cNvPr id="36875" name="Text Box 9"/>
          <p:cNvSpPr txBox="1">
            <a:spLocks noChangeArrowheads="1"/>
          </p:cNvSpPr>
          <p:nvPr/>
        </p:nvSpPr>
        <p:spPr bwMode="auto">
          <a:xfrm>
            <a:off x="1619250" y="1982788"/>
            <a:ext cx="3600450" cy="366712"/>
          </a:xfrm>
          <a:prstGeom prst="rect">
            <a:avLst/>
          </a:prstGeom>
          <a:noFill/>
          <a:ln w="9525">
            <a:noFill/>
            <a:miter lim="800000"/>
            <a:headEnd/>
            <a:tailEnd/>
          </a:ln>
        </p:spPr>
        <p:txBody>
          <a:bodyPr>
            <a:spAutoFit/>
          </a:bodyPr>
          <a:lstStyle/>
          <a:p>
            <a:pPr algn="l">
              <a:spcBef>
                <a:spcPct val="50000"/>
              </a:spcBef>
            </a:pPr>
            <a:r>
              <a:rPr lang="en-US" altLang="ja-JP" sz="1800" i="1">
                <a:latin typeface="Arial" charset="0"/>
                <a:ea typeface="ＭＳ Ｐゴシック" charset="-128"/>
              </a:rPr>
              <a:t>Sim</a:t>
            </a:r>
            <a:r>
              <a:rPr lang="en-US" altLang="ja-JP" sz="1800" baseline="-25000">
                <a:latin typeface="Arial" charset="0"/>
                <a:ea typeface="ＭＳ Ｐゴシック" charset="-128"/>
              </a:rPr>
              <a:t>Ⅰ</a:t>
            </a:r>
            <a:r>
              <a:rPr lang="en-US" altLang="ja-JP" sz="1800">
                <a:latin typeface="Arial" charset="0"/>
                <a:ea typeface="ＭＳ Ｐゴシック" charset="-128"/>
              </a:rPr>
              <a:t> = 0.0, Sim</a:t>
            </a:r>
            <a:r>
              <a:rPr lang="en-US" altLang="ja-JP"/>
              <a:t>T</a:t>
            </a:r>
            <a:r>
              <a:rPr lang="en-US" altLang="ja-JP" sz="1800">
                <a:latin typeface="Arial" charset="0"/>
                <a:ea typeface="ＭＳ Ｐゴシック" charset="-128"/>
              </a:rPr>
              <a:t> = 0.0</a:t>
            </a:r>
          </a:p>
        </p:txBody>
      </p:sp>
      <p:sp>
        <p:nvSpPr>
          <p:cNvPr id="244746" name="AutoShape 10"/>
          <p:cNvSpPr>
            <a:spLocks noChangeArrowheads="1"/>
          </p:cNvSpPr>
          <p:nvPr/>
        </p:nvSpPr>
        <p:spPr bwMode="auto">
          <a:xfrm>
            <a:off x="4316413" y="5157788"/>
            <a:ext cx="2316162" cy="406400"/>
          </a:xfrm>
          <a:prstGeom prst="roundRect">
            <a:avLst>
              <a:gd name="adj" fmla="val 16667"/>
            </a:avLst>
          </a:prstGeom>
          <a:solidFill>
            <a:srgbClr val="FFCC99"/>
          </a:solidFill>
          <a:ln w="9525" algn="ctr">
            <a:solidFill>
              <a:schemeClr val="tx1"/>
            </a:solidFill>
            <a:round/>
            <a:headEnd/>
            <a:tailEnd/>
          </a:ln>
        </p:spPr>
        <p:txBody>
          <a:bodyPr wrap="none" anchor="ctr">
            <a:spAutoFit/>
          </a:bodyPr>
          <a:lstStyle/>
          <a:p>
            <a:r>
              <a:rPr lang="ja-JP" altLang="en-US" sz="1800" b="1">
                <a:latin typeface="Arial" charset="0"/>
              </a:rPr>
              <a:t>引数が</a:t>
            </a:r>
            <a:r>
              <a:rPr lang="en-US" altLang="ja-JP" sz="1800" b="1">
                <a:latin typeface="Arial" charset="0"/>
              </a:rPr>
              <a:t>Object</a:t>
            </a:r>
            <a:r>
              <a:rPr lang="ja-JP" altLang="en-US" sz="1800" b="1">
                <a:latin typeface="Arial" charset="0"/>
              </a:rPr>
              <a:t>に変化</a:t>
            </a:r>
          </a:p>
        </p:txBody>
      </p:sp>
      <p:sp>
        <p:nvSpPr>
          <p:cNvPr id="244747" name="Line 11"/>
          <p:cNvSpPr>
            <a:spLocks noChangeShapeType="1"/>
          </p:cNvSpPr>
          <p:nvPr/>
        </p:nvSpPr>
        <p:spPr bwMode="auto">
          <a:xfrm>
            <a:off x="5148263" y="4149725"/>
            <a:ext cx="0" cy="935038"/>
          </a:xfrm>
          <a:prstGeom prst="line">
            <a:avLst/>
          </a:prstGeom>
          <a:noFill/>
          <a:ln w="50800">
            <a:solidFill>
              <a:srgbClr val="FF3300"/>
            </a:solidFill>
            <a:round/>
            <a:headEnd/>
            <a:tailEnd type="triangle" w="med" len="med"/>
          </a:ln>
        </p:spPr>
        <p:txBody>
          <a:bodyPr anchor="ctr">
            <a:spAutoFit/>
          </a:bodyPr>
          <a:lstStyle/>
          <a:p>
            <a:endParaRPr lang="ja-JP" altLang="en-US"/>
          </a:p>
        </p:txBody>
      </p:sp>
      <p:sp>
        <p:nvSpPr>
          <p:cNvPr id="244748" name="Line 12"/>
          <p:cNvSpPr>
            <a:spLocks noChangeShapeType="1"/>
          </p:cNvSpPr>
          <p:nvPr/>
        </p:nvSpPr>
        <p:spPr bwMode="auto">
          <a:xfrm>
            <a:off x="5561013" y="2565400"/>
            <a:ext cx="19050" cy="2519363"/>
          </a:xfrm>
          <a:prstGeom prst="line">
            <a:avLst/>
          </a:prstGeom>
          <a:noFill/>
          <a:ln w="50800">
            <a:solidFill>
              <a:srgbClr val="FF3300"/>
            </a:solidFill>
            <a:round/>
            <a:headEnd/>
            <a:tailEnd type="triangle" w="med" len="med"/>
          </a:ln>
        </p:spPr>
        <p:txBody>
          <a:bodyPr anchor="ctr">
            <a:spAutoFit/>
          </a:bodyPr>
          <a:lstStyle/>
          <a:p>
            <a:endParaRPr lang="ja-JP" altLang="en-US"/>
          </a:p>
        </p:txBody>
      </p:sp>
      <p:sp>
        <p:nvSpPr>
          <p:cNvPr id="244749" name="Rectangle 13"/>
          <p:cNvSpPr>
            <a:spLocks noChangeArrowheads="1"/>
          </p:cNvSpPr>
          <p:nvPr/>
        </p:nvSpPr>
        <p:spPr bwMode="auto">
          <a:xfrm>
            <a:off x="250825" y="5776913"/>
            <a:ext cx="8229600" cy="460375"/>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None/>
            </a:pPr>
            <a:r>
              <a:rPr lang="ja-JP" altLang="en-US" sz="2400">
                <a:solidFill>
                  <a:srgbClr val="FF3300"/>
                </a:solidFill>
                <a:latin typeface="Arial" charset="0"/>
                <a:ea typeface="ＭＳ Ｐゴシック" charset="-128"/>
              </a:rPr>
              <a:t>処理差異が変更の要因になっている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44747"/>
                                        </p:tgtEl>
                                        <p:attrNameLst>
                                          <p:attrName>style.visibility</p:attrName>
                                        </p:attrNameLst>
                                      </p:cBhvr>
                                      <p:to>
                                        <p:strVal val="visible"/>
                                      </p:to>
                                    </p:set>
                                    <p:animEffect transition="in" filter="strips(downLeft)">
                                      <p:cBhvr>
                                        <p:cTn id="7" dur="500"/>
                                        <p:tgtEl>
                                          <p:spTgt spid="244747"/>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244748"/>
                                        </p:tgtEl>
                                        <p:attrNameLst>
                                          <p:attrName>style.visibility</p:attrName>
                                        </p:attrNameLst>
                                      </p:cBhvr>
                                      <p:to>
                                        <p:strVal val="visible"/>
                                      </p:to>
                                    </p:set>
                                    <p:animEffect transition="in" filter="strips(downLeft)">
                                      <p:cBhvr>
                                        <p:cTn id="10" dur="500"/>
                                        <p:tgtEl>
                                          <p:spTgt spid="244748"/>
                                        </p:tgtEl>
                                      </p:cBhvr>
                                    </p:animEffect>
                                  </p:childTnLst>
                                </p:cTn>
                              </p:par>
                            </p:childTnLst>
                          </p:cTn>
                        </p:par>
                        <p:par>
                          <p:cTn id="11" fill="hold">
                            <p:stCondLst>
                              <p:cond delay="500"/>
                            </p:stCondLst>
                            <p:childTnLst>
                              <p:par>
                                <p:cTn id="12" presetID="18" presetClass="entr" presetSubtype="6" fill="hold" grpId="0" nodeType="afterEffect">
                                  <p:stCondLst>
                                    <p:cond delay="0"/>
                                  </p:stCondLst>
                                  <p:childTnLst>
                                    <p:set>
                                      <p:cBhvr>
                                        <p:cTn id="13" dur="1" fill="hold">
                                          <p:stCondLst>
                                            <p:cond delay="0"/>
                                          </p:stCondLst>
                                        </p:cTn>
                                        <p:tgtEl>
                                          <p:spTgt spid="244746"/>
                                        </p:tgtEl>
                                        <p:attrNameLst>
                                          <p:attrName>style.visibility</p:attrName>
                                        </p:attrNameLst>
                                      </p:cBhvr>
                                      <p:to>
                                        <p:strVal val="visible"/>
                                      </p:to>
                                    </p:set>
                                    <p:animEffect transition="in" filter="strips(downRight)">
                                      <p:cBhvr>
                                        <p:cTn id="14" dur="500"/>
                                        <p:tgtEl>
                                          <p:spTgt spid="244746"/>
                                        </p:tgtEl>
                                      </p:cBhvr>
                                    </p:animEffect>
                                  </p:childTnLst>
                                </p:cTn>
                              </p:par>
                            </p:childTnLst>
                          </p:cTn>
                        </p:par>
                        <p:par>
                          <p:cTn id="15" fill="hold">
                            <p:stCondLst>
                              <p:cond delay="1000"/>
                            </p:stCondLst>
                            <p:childTnLst>
                              <p:par>
                                <p:cTn id="16" presetID="1" presetClass="entr" presetSubtype="0" fill="hold" grpId="0" nodeType="afterEffect">
                                  <p:stCondLst>
                                    <p:cond delay="0"/>
                                  </p:stCondLst>
                                  <p:childTnLst>
                                    <p:set>
                                      <p:cBhvr>
                                        <p:cTn id="17" dur="1" fill="hold">
                                          <p:stCondLst>
                                            <p:cond delay="0"/>
                                          </p:stCondLst>
                                        </p:cTn>
                                        <p:tgtEl>
                                          <p:spTgt spid="2447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46" grpId="0" animBg="1"/>
      <p:bldP spid="244747" grpId="0" animBg="1"/>
      <p:bldP spid="244748" grpId="0" animBg="1"/>
      <p:bldP spid="24474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スライド番号プレースホルダ 5"/>
          <p:cNvSpPr>
            <a:spLocks noGrp="1"/>
          </p:cNvSpPr>
          <p:nvPr>
            <p:ph type="sldNum" sz="quarter" idx="12"/>
          </p:nvPr>
        </p:nvSpPr>
        <p:spPr/>
        <p:txBody>
          <a:bodyPr/>
          <a:lstStyle/>
          <a:p>
            <a:pPr>
              <a:defRPr/>
            </a:pPr>
            <a:fld id="{931C780F-52B3-4633-827E-0B56FAC4F221}" type="slidenum">
              <a:rPr lang="en-US" altLang="ja-JP"/>
              <a:pPr>
                <a:defRPr/>
              </a:pPr>
              <a:t>3</a:t>
            </a:fld>
            <a:endParaRPr lang="en-US" altLang="ja-JP"/>
          </a:p>
        </p:txBody>
      </p:sp>
      <p:sp>
        <p:nvSpPr>
          <p:cNvPr id="11267" name="Rectangle 2"/>
          <p:cNvSpPr>
            <a:spLocks noGrp="1" noChangeArrowheads="1"/>
          </p:cNvSpPr>
          <p:nvPr>
            <p:ph type="title"/>
          </p:nvPr>
        </p:nvSpPr>
        <p:spPr/>
        <p:txBody>
          <a:bodyPr/>
          <a:lstStyle/>
          <a:p>
            <a:pPr eaLnBrk="1" hangingPunct="1"/>
            <a:r>
              <a:rPr lang="ja-JP" altLang="en-US" smtClean="0"/>
              <a:t>背景</a:t>
            </a:r>
            <a:r>
              <a:rPr lang="en-US" altLang="ja-JP" smtClean="0"/>
              <a:t>:</a:t>
            </a:r>
            <a:r>
              <a:rPr lang="ja-JP" altLang="en-US" smtClean="0"/>
              <a:t>デザインパターンの重要性</a:t>
            </a:r>
          </a:p>
        </p:txBody>
      </p:sp>
      <p:sp>
        <p:nvSpPr>
          <p:cNvPr id="11268" name="Rectangle 3"/>
          <p:cNvSpPr>
            <a:spLocks noGrp="1" noChangeArrowheads="1"/>
          </p:cNvSpPr>
          <p:nvPr>
            <p:ph type="body" idx="1"/>
          </p:nvPr>
        </p:nvSpPr>
        <p:spPr>
          <a:xfrm>
            <a:off x="323850" y="2103438"/>
            <a:ext cx="8569325" cy="1797050"/>
          </a:xfrm>
        </p:spPr>
        <p:txBody>
          <a:bodyPr/>
          <a:lstStyle/>
          <a:p>
            <a:pPr eaLnBrk="1" hangingPunct="1">
              <a:lnSpc>
                <a:spcPct val="80000"/>
              </a:lnSpc>
            </a:pPr>
            <a:r>
              <a:rPr lang="ja-JP" altLang="en-US" sz="2800" dirty="0" smtClean="0"/>
              <a:t>オブジェクト指向設計に関する典型的な問題の解決策</a:t>
            </a:r>
          </a:p>
          <a:p>
            <a:pPr lvl="1" eaLnBrk="1" hangingPunct="1">
              <a:lnSpc>
                <a:spcPct val="80000"/>
              </a:lnSpc>
            </a:pPr>
            <a:r>
              <a:rPr lang="ja-JP" altLang="en-US" sz="2400" dirty="0" smtClean="0"/>
              <a:t>クラスの保守性・再利用性が向上</a:t>
            </a:r>
            <a:endParaRPr lang="ja-JP" altLang="en-US" dirty="0" smtClean="0"/>
          </a:p>
          <a:p>
            <a:pPr eaLnBrk="1" hangingPunct="1">
              <a:lnSpc>
                <a:spcPct val="80000"/>
              </a:lnSpc>
            </a:pPr>
            <a:r>
              <a:rPr lang="ja-JP" altLang="en-US" sz="2800" dirty="0" smtClean="0"/>
              <a:t>熟練者が過去に蓄積したノウハウ</a:t>
            </a:r>
          </a:p>
          <a:p>
            <a:pPr eaLnBrk="1" hangingPunct="1">
              <a:lnSpc>
                <a:spcPct val="80000"/>
              </a:lnSpc>
            </a:pPr>
            <a:r>
              <a:rPr lang="en-US" altLang="ja-JP" sz="2800" dirty="0" smtClean="0"/>
              <a:t>Gamma</a:t>
            </a:r>
            <a:r>
              <a:rPr lang="ja-JP" altLang="en-US" sz="2800" dirty="0" err="1" smtClean="0"/>
              <a:t>らの</a:t>
            </a:r>
            <a:r>
              <a:rPr lang="ja-JP" altLang="en-US" sz="2800" dirty="0" smtClean="0"/>
              <a:t>提案した</a:t>
            </a:r>
            <a:r>
              <a:rPr lang="en-US" altLang="ja-JP" sz="2800" dirty="0" smtClean="0"/>
              <a:t>23</a:t>
            </a:r>
            <a:r>
              <a:rPr lang="ja-JP" altLang="en-US" sz="2800" dirty="0" smtClean="0"/>
              <a:t>個のパターンが有名</a:t>
            </a:r>
            <a:r>
              <a:rPr lang="en-US" altLang="ja-JP" sz="2800" dirty="0" smtClean="0"/>
              <a:t>[1]</a:t>
            </a:r>
          </a:p>
        </p:txBody>
      </p:sp>
      <p:sp>
        <p:nvSpPr>
          <p:cNvPr id="11269" name="AutoShape 7"/>
          <p:cNvSpPr>
            <a:spLocks noChangeArrowheads="1"/>
          </p:cNvSpPr>
          <p:nvPr/>
        </p:nvSpPr>
        <p:spPr bwMode="auto">
          <a:xfrm>
            <a:off x="250825" y="1570038"/>
            <a:ext cx="3095625" cy="503237"/>
          </a:xfrm>
          <a:prstGeom prst="flowChartAlternateProcess">
            <a:avLst/>
          </a:prstGeom>
          <a:solidFill>
            <a:srgbClr val="C5E2FF"/>
          </a:solidFill>
          <a:ln w="9525">
            <a:solidFill>
              <a:schemeClr val="tx1"/>
            </a:solidFill>
            <a:miter lim="800000"/>
            <a:headEnd/>
            <a:tailEnd/>
          </a:ln>
        </p:spPr>
        <p:txBody>
          <a:bodyPr wrap="none" anchor="ctr"/>
          <a:lstStyle/>
          <a:p>
            <a:r>
              <a:rPr lang="ja-JP" altLang="en-US" sz="2400">
                <a:latin typeface="Tahoma" pitchFamily="34" charset="0"/>
                <a:ea typeface="ＭＳ Ｐゴシック" charset="-128"/>
              </a:rPr>
              <a:t>デザインパターンとは</a:t>
            </a:r>
          </a:p>
        </p:txBody>
      </p:sp>
      <p:sp>
        <p:nvSpPr>
          <p:cNvPr id="11270" name="Rectangle 9"/>
          <p:cNvSpPr>
            <a:spLocks noChangeArrowheads="1"/>
          </p:cNvSpPr>
          <p:nvPr/>
        </p:nvSpPr>
        <p:spPr bwMode="auto">
          <a:xfrm>
            <a:off x="26988" y="6584077"/>
            <a:ext cx="8474102" cy="246221"/>
          </a:xfrm>
          <a:prstGeom prst="rect">
            <a:avLst/>
          </a:prstGeom>
          <a:solidFill>
            <a:srgbClr val="FFE8D1"/>
          </a:solidFill>
          <a:ln w="9525" algn="ctr">
            <a:solidFill>
              <a:schemeClr val="tx1"/>
            </a:solidFill>
            <a:miter lim="800000"/>
            <a:headEnd/>
            <a:tailEnd/>
          </a:ln>
        </p:spPr>
        <p:txBody>
          <a:bodyPr wrap="square" anchor="ctr">
            <a:spAutoFit/>
          </a:bodyPr>
          <a:lstStyle/>
          <a:p>
            <a:r>
              <a:rPr lang="en-US" altLang="ja-JP" dirty="0"/>
              <a:t>[</a:t>
            </a:r>
            <a:r>
              <a:rPr lang="en-US" altLang="ja-JP" dirty="0">
                <a:latin typeface="Arial" charset="0"/>
              </a:rPr>
              <a:t>1] E .Gamma, R. Helm, R. Johnson, and J. M. </a:t>
            </a:r>
            <a:r>
              <a:rPr lang="en-US" altLang="ja-JP" dirty="0" err="1">
                <a:latin typeface="Arial" charset="0"/>
              </a:rPr>
              <a:t>Vlissides</a:t>
            </a:r>
            <a:r>
              <a:rPr lang="en-US" altLang="ja-JP" dirty="0">
                <a:latin typeface="Arial" charset="0"/>
              </a:rPr>
              <a:t>. </a:t>
            </a:r>
            <a:r>
              <a:rPr lang="en-US" altLang="ja-JP" i="1" dirty="0" smtClean="0">
                <a:latin typeface="Arial" charset="0"/>
              </a:rPr>
              <a:t>Design Patterns: Elements </a:t>
            </a:r>
            <a:r>
              <a:rPr lang="en-US" altLang="ja-JP" i="1" dirty="0">
                <a:latin typeface="Arial" charset="0"/>
              </a:rPr>
              <a:t>of Reusable Object-Oriented Software</a:t>
            </a:r>
            <a:r>
              <a:rPr lang="en-US" altLang="ja-JP" dirty="0">
                <a:latin typeface="Arial" charset="0"/>
              </a:rPr>
              <a:t>. Addison Wesley, 1995.</a:t>
            </a:r>
            <a:endParaRPr lang="en-US" altLang="ja-JP" b="1" dirty="0">
              <a:latin typeface="Arial" charset="0"/>
            </a:endParaRPr>
          </a:p>
        </p:txBody>
      </p:sp>
      <p:sp>
        <p:nvSpPr>
          <p:cNvPr id="11271" name="Rectangle 10"/>
          <p:cNvSpPr>
            <a:spLocks noChangeArrowheads="1"/>
          </p:cNvSpPr>
          <p:nvPr/>
        </p:nvSpPr>
        <p:spPr bwMode="auto">
          <a:xfrm>
            <a:off x="468313" y="4438650"/>
            <a:ext cx="8496300" cy="1295400"/>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Char char="n"/>
            </a:pPr>
            <a:r>
              <a:rPr lang="ja-JP" altLang="en-US" sz="2400" dirty="0">
                <a:latin typeface="Arial" charset="0"/>
                <a:ea typeface="ＭＳ Ｐゴシック" charset="-128"/>
              </a:rPr>
              <a:t>デザインパターンの１例</a:t>
            </a:r>
          </a:p>
          <a:p>
            <a:pPr marL="742950" lvl="1" indent="-285750" algn="l">
              <a:spcBef>
                <a:spcPct val="20000"/>
              </a:spcBef>
              <a:buClr>
                <a:schemeClr val="accent2"/>
              </a:buClr>
              <a:buSzPct val="80000"/>
              <a:buFont typeface="Wingdings" pitchFamily="2" charset="2"/>
              <a:buChar char="p"/>
            </a:pPr>
            <a:r>
              <a:rPr lang="ja-JP" altLang="en-US" sz="2400" dirty="0">
                <a:latin typeface="Arial" charset="0"/>
                <a:ea typeface="ＭＳ Ｐゴシック" charset="-128"/>
              </a:rPr>
              <a:t>多くの既存コードで使用されており，ソースコードから検出も比較的容易</a:t>
            </a:r>
          </a:p>
          <a:p>
            <a:pPr marL="742950" lvl="1" indent="-285750" algn="l">
              <a:spcBef>
                <a:spcPct val="20000"/>
              </a:spcBef>
              <a:buClr>
                <a:schemeClr val="accent2"/>
              </a:buClr>
              <a:buSzPct val="80000"/>
              <a:buFont typeface="Wingdings" pitchFamily="2" charset="2"/>
              <a:buChar char="p"/>
            </a:pPr>
            <a:r>
              <a:rPr lang="ja-JP" altLang="en-US" sz="2400">
                <a:latin typeface="Arial" charset="0"/>
                <a:ea typeface="ＭＳ Ｐゴシック" charset="-128"/>
              </a:rPr>
              <a:t>他のパターンの一部としてよく使われている</a:t>
            </a:r>
          </a:p>
        </p:txBody>
      </p:sp>
      <p:sp>
        <p:nvSpPr>
          <p:cNvPr id="11272" name="AutoShape 11"/>
          <p:cNvSpPr>
            <a:spLocks noChangeArrowheads="1"/>
          </p:cNvSpPr>
          <p:nvPr/>
        </p:nvSpPr>
        <p:spPr bwMode="auto">
          <a:xfrm>
            <a:off x="323850" y="3933825"/>
            <a:ext cx="3671888" cy="503238"/>
          </a:xfrm>
          <a:prstGeom prst="flowChartAlternateProcess">
            <a:avLst/>
          </a:prstGeom>
          <a:solidFill>
            <a:srgbClr val="C5E2FF"/>
          </a:solidFill>
          <a:ln w="9525">
            <a:solidFill>
              <a:schemeClr val="tx1"/>
            </a:solidFill>
            <a:miter lim="800000"/>
            <a:headEnd/>
            <a:tailEnd/>
          </a:ln>
        </p:spPr>
        <p:txBody>
          <a:bodyPr wrap="none" anchor="ctr"/>
          <a:lstStyle/>
          <a:p>
            <a:r>
              <a:rPr lang="en-US" altLang="ja-JP" sz="2400">
                <a:latin typeface="Tahoma" pitchFamily="34" charset="0"/>
                <a:ea typeface="ＭＳ Ｐゴシック" charset="-128"/>
              </a:rPr>
              <a:t>Template Method</a:t>
            </a:r>
            <a:r>
              <a:rPr lang="ja-JP" altLang="en-US" sz="2400">
                <a:latin typeface="Tahoma" pitchFamily="34" charset="0"/>
                <a:ea typeface="ＭＳ Ｐゴシック" charset="-128"/>
              </a:rPr>
              <a:t>パターン</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ja-JP" altLang="en-US" smtClean="0"/>
              <a:t>計測したメトリクスについて</a:t>
            </a:r>
          </a:p>
        </p:txBody>
      </p:sp>
      <p:sp>
        <p:nvSpPr>
          <p:cNvPr id="37891" name="Rectangle 3"/>
          <p:cNvSpPr>
            <a:spLocks noGrp="1" noChangeArrowheads="1"/>
          </p:cNvSpPr>
          <p:nvPr>
            <p:ph type="body" idx="1"/>
          </p:nvPr>
        </p:nvSpPr>
        <p:spPr/>
        <p:txBody>
          <a:bodyPr/>
          <a:lstStyle/>
          <a:p>
            <a:r>
              <a:rPr lang="ja-JP" altLang="en-US" smtClean="0"/>
              <a:t>型名類似度と識別子名類似度の相関</a:t>
            </a:r>
          </a:p>
          <a:p>
            <a:pPr lvl="1"/>
            <a:r>
              <a:rPr lang="ja-JP" altLang="en-US" smtClean="0"/>
              <a:t>相関係数</a:t>
            </a:r>
            <a:r>
              <a:rPr lang="en-US" altLang="ja-JP" smtClean="0"/>
              <a:t>0.567</a:t>
            </a:r>
          </a:p>
          <a:p>
            <a:pPr lvl="1"/>
            <a:r>
              <a:rPr lang="ja-JP" altLang="en-US" smtClean="0"/>
              <a:t>変更なし：</a:t>
            </a:r>
            <a:r>
              <a:rPr lang="en-US" altLang="ja-JP" smtClean="0"/>
              <a:t>0.511</a:t>
            </a:r>
          </a:p>
          <a:p>
            <a:pPr lvl="1"/>
            <a:r>
              <a:rPr lang="ja-JP" altLang="en-US" smtClean="0"/>
              <a:t>変更あり：</a:t>
            </a:r>
            <a:r>
              <a:rPr lang="en-US" altLang="ja-JP" smtClean="0"/>
              <a:t>0.803</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 3"/>
          <p:cNvSpPr>
            <a:spLocks noGrp="1"/>
          </p:cNvSpPr>
          <p:nvPr>
            <p:ph type="ftr" sz="quarter" idx="10"/>
          </p:nvPr>
        </p:nvSpPr>
        <p:spPr/>
        <p:txBody>
          <a:bodyPr/>
          <a:lstStyle/>
          <a:p>
            <a:pPr>
              <a:defRPr/>
            </a:pPr>
            <a:r>
              <a:rPr lang="en-US" altLang="ja-JP">
                <a:latin typeface="+mn-lt"/>
                <a:ea typeface="+mn-ea"/>
              </a:rPr>
              <a:t>特別研究発表会</a:t>
            </a:r>
          </a:p>
        </p:txBody>
      </p:sp>
      <p:sp>
        <p:nvSpPr>
          <p:cNvPr id="7" name="日付プレースホルダ 4"/>
          <p:cNvSpPr>
            <a:spLocks noGrp="1"/>
          </p:cNvSpPr>
          <p:nvPr>
            <p:ph type="dt" sz="quarter" idx="11"/>
          </p:nvPr>
        </p:nvSpPr>
        <p:spPr/>
        <p:txBody>
          <a:bodyPr/>
          <a:lstStyle/>
          <a:p>
            <a:pPr>
              <a:defRPr/>
            </a:pPr>
            <a:r>
              <a:rPr lang="ja-JP" altLang="en-US">
                <a:latin typeface="+mn-lt"/>
                <a:ea typeface="+mn-ea"/>
              </a:rPr>
              <a:t>2009/2/23</a:t>
            </a:r>
            <a:endParaRPr lang="en-US" altLang="ja-JP">
              <a:latin typeface="+mn-lt"/>
              <a:ea typeface="+mn-ea"/>
            </a:endParaRPr>
          </a:p>
        </p:txBody>
      </p:sp>
      <p:sp>
        <p:nvSpPr>
          <p:cNvPr id="8" name="スライド番号プレースホルダ 5"/>
          <p:cNvSpPr>
            <a:spLocks noGrp="1"/>
          </p:cNvSpPr>
          <p:nvPr>
            <p:ph type="sldNum" sz="quarter" idx="12"/>
          </p:nvPr>
        </p:nvSpPr>
        <p:spPr/>
        <p:txBody>
          <a:bodyPr/>
          <a:lstStyle/>
          <a:p>
            <a:pPr>
              <a:defRPr/>
            </a:pPr>
            <a:fld id="{43B27B6A-925A-4434-A940-B88766862156}" type="slidenum">
              <a:rPr lang="en-US" altLang="ja-JP"/>
              <a:pPr>
                <a:defRPr/>
              </a:pPr>
              <a:t>31</a:t>
            </a:fld>
            <a:endParaRPr lang="en-US" altLang="ja-JP"/>
          </a:p>
        </p:txBody>
      </p:sp>
      <p:sp>
        <p:nvSpPr>
          <p:cNvPr id="3079" name="Rectangle 2"/>
          <p:cNvSpPr>
            <a:spLocks noGrp="1" noChangeArrowheads="1"/>
          </p:cNvSpPr>
          <p:nvPr>
            <p:ph type="title"/>
          </p:nvPr>
        </p:nvSpPr>
        <p:spPr/>
        <p:txBody>
          <a:bodyPr/>
          <a:lstStyle/>
          <a:p>
            <a:pPr eaLnBrk="1" hangingPunct="1"/>
            <a:r>
              <a:rPr lang="en-US" altLang="ja-JP" smtClean="0"/>
              <a:t>LOC</a:t>
            </a:r>
            <a:r>
              <a:rPr lang="ja-JP" altLang="en-US" smtClean="0"/>
              <a:t>分散</a:t>
            </a:r>
          </a:p>
        </p:txBody>
      </p:sp>
      <p:sp>
        <p:nvSpPr>
          <p:cNvPr id="3080" name="Rectangle 3"/>
          <p:cNvSpPr>
            <a:spLocks noGrp="1" noChangeArrowheads="1"/>
          </p:cNvSpPr>
          <p:nvPr>
            <p:ph type="body" idx="1"/>
          </p:nvPr>
        </p:nvSpPr>
        <p:spPr/>
        <p:txBody>
          <a:bodyPr/>
          <a:lstStyle/>
          <a:p>
            <a:pPr eaLnBrk="1" hangingPunct="1"/>
            <a:r>
              <a:rPr lang="en-US" altLang="ja-JP" sz="2800" smtClean="0"/>
              <a:t>U</a:t>
            </a:r>
            <a:r>
              <a:rPr lang="ja-JP" altLang="en-US" sz="2800" smtClean="0"/>
              <a:t>検定で</a:t>
            </a:r>
            <a:r>
              <a:rPr lang="en-US" altLang="ja-JP" sz="2800" smtClean="0"/>
              <a:t>P</a:t>
            </a:r>
            <a:r>
              <a:rPr lang="ja-JP" altLang="en-US" sz="2800" smtClean="0"/>
              <a:t>値</a:t>
            </a:r>
            <a:r>
              <a:rPr lang="en-US" altLang="ja-JP" sz="2800" smtClean="0"/>
              <a:t>0.0467</a:t>
            </a:r>
          </a:p>
          <a:p>
            <a:pPr eaLnBrk="1" hangingPunct="1"/>
            <a:r>
              <a:rPr lang="ja-JP" altLang="en-US" sz="2800" smtClean="0"/>
              <a:t>危険率５％で有意差</a:t>
            </a:r>
          </a:p>
        </p:txBody>
      </p:sp>
      <p:graphicFrame>
        <p:nvGraphicFramePr>
          <p:cNvPr id="3074" name="Object 4"/>
          <p:cNvGraphicFramePr>
            <a:graphicFrameLocks noChangeAspect="1"/>
          </p:cNvGraphicFramePr>
          <p:nvPr/>
        </p:nvGraphicFramePr>
        <p:xfrm>
          <a:off x="1331913" y="2565400"/>
          <a:ext cx="3362325" cy="2800350"/>
        </p:xfrm>
        <a:graphic>
          <a:graphicData uri="http://schemas.openxmlformats.org/presentationml/2006/ole">
            <p:oleObj spid="_x0000_s3074" name="グラフ" r:id="rId3" imgW="3362325" imgH="2657475" progId="Excel.Sheet.8">
              <p:embed/>
            </p:oleObj>
          </a:graphicData>
        </a:graphic>
      </p:graphicFrame>
      <p:graphicFrame>
        <p:nvGraphicFramePr>
          <p:cNvPr id="3075" name="Object 5"/>
          <p:cNvGraphicFramePr>
            <a:graphicFrameLocks noChangeAspect="1"/>
          </p:cNvGraphicFramePr>
          <p:nvPr/>
        </p:nvGraphicFramePr>
        <p:xfrm>
          <a:off x="5003800" y="2565400"/>
          <a:ext cx="3505200" cy="2790825"/>
        </p:xfrm>
        <a:graphic>
          <a:graphicData uri="http://schemas.openxmlformats.org/presentationml/2006/ole">
            <p:oleObj spid="_x0000_s3075" name="グラフ" r:id="rId4" imgW="3505200" imgH="2647950" progId="Excel.Sheet.8">
              <p:embed/>
            </p:oleObj>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 3"/>
          <p:cNvSpPr>
            <a:spLocks noGrp="1"/>
          </p:cNvSpPr>
          <p:nvPr>
            <p:ph type="ftr" sz="quarter" idx="10"/>
          </p:nvPr>
        </p:nvSpPr>
        <p:spPr/>
        <p:txBody>
          <a:bodyPr/>
          <a:lstStyle/>
          <a:p>
            <a:pPr>
              <a:defRPr/>
            </a:pPr>
            <a:r>
              <a:rPr lang="en-US" altLang="ja-JP">
                <a:latin typeface="+mn-lt"/>
                <a:ea typeface="+mn-ea"/>
              </a:rPr>
              <a:t>特別研究発表会</a:t>
            </a:r>
          </a:p>
        </p:txBody>
      </p:sp>
      <p:sp>
        <p:nvSpPr>
          <p:cNvPr id="7" name="日付プレースホルダ 4"/>
          <p:cNvSpPr>
            <a:spLocks noGrp="1"/>
          </p:cNvSpPr>
          <p:nvPr>
            <p:ph type="dt" sz="quarter" idx="11"/>
          </p:nvPr>
        </p:nvSpPr>
        <p:spPr/>
        <p:txBody>
          <a:bodyPr/>
          <a:lstStyle/>
          <a:p>
            <a:pPr>
              <a:defRPr/>
            </a:pPr>
            <a:r>
              <a:rPr lang="ja-JP" altLang="en-US">
                <a:latin typeface="+mn-lt"/>
                <a:ea typeface="+mn-ea"/>
              </a:rPr>
              <a:t>2009/2/23</a:t>
            </a:r>
            <a:endParaRPr lang="en-US" altLang="ja-JP">
              <a:latin typeface="+mn-lt"/>
              <a:ea typeface="+mn-ea"/>
            </a:endParaRPr>
          </a:p>
        </p:txBody>
      </p:sp>
      <p:sp>
        <p:nvSpPr>
          <p:cNvPr id="8" name="スライド番号プレースホルダ 5"/>
          <p:cNvSpPr>
            <a:spLocks noGrp="1"/>
          </p:cNvSpPr>
          <p:nvPr>
            <p:ph type="sldNum" sz="quarter" idx="12"/>
          </p:nvPr>
        </p:nvSpPr>
        <p:spPr/>
        <p:txBody>
          <a:bodyPr/>
          <a:lstStyle/>
          <a:p>
            <a:pPr>
              <a:defRPr/>
            </a:pPr>
            <a:fld id="{0164E75B-7774-4CAF-9FD6-99A17D542428}" type="slidenum">
              <a:rPr lang="en-US" altLang="ja-JP"/>
              <a:pPr>
                <a:defRPr/>
              </a:pPr>
              <a:t>32</a:t>
            </a:fld>
            <a:endParaRPr lang="en-US" altLang="ja-JP"/>
          </a:p>
        </p:txBody>
      </p:sp>
      <p:sp>
        <p:nvSpPr>
          <p:cNvPr id="4103" name="Rectangle 2"/>
          <p:cNvSpPr>
            <a:spLocks noGrp="1" noChangeArrowheads="1"/>
          </p:cNvSpPr>
          <p:nvPr>
            <p:ph type="title"/>
          </p:nvPr>
        </p:nvSpPr>
        <p:spPr/>
        <p:txBody>
          <a:bodyPr/>
          <a:lstStyle/>
          <a:p>
            <a:pPr eaLnBrk="1" hangingPunct="1"/>
            <a:r>
              <a:rPr lang="en-US" altLang="ja-JP" smtClean="0"/>
              <a:t>LOC</a:t>
            </a:r>
            <a:r>
              <a:rPr lang="ja-JP" altLang="en-US" smtClean="0"/>
              <a:t>平均</a:t>
            </a:r>
          </a:p>
        </p:txBody>
      </p:sp>
      <p:sp>
        <p:nvSpPr>
          <p:cNvPr id="4104" name="Rectangle 3"/>
          <p:cNvSpPr>
            <a:spLocks noGrp="1" noChangeArrowheads="1"/>
          </p:cNvSpPr>
          <p:nvPr>
            <p:ph type="body" idx="1"/>
          </p:nvPr>
        </p:nvSpPr>
        <p:spPr>
          <a:xfrm>
            <a:off x="481013" y="1600200"/>
            <a:ext cx="8229600" cy="4525963"/>
          </a:xfrm>
        </p:spPr>
        <p:txBody>
          <a:bodyPr/>
          <a:lstStyle/>
          <a:p>
            <a:pPr eaLnBrk="1" hangingPunct="1"/>
            <a:r>
              <a:rPr lang="en-US" altLang="ja-JP" smtClean="0"/>
              <a:t>U</a:t>
            </a:r>
            <a:r>
              <a:rPr lang="ja-JP" altLang="en-US" smtClean="0"/>
              <a:t>検定で</a:t>
            </a:r>
            <a:r>
              <a:rPr lang="en-US" altLang="ja-JP" smtClean="0"/>
              <a:t>P</a:t>
            </a:r>
            <a:r>
              <a:rPr lang="ja-JP" altLang="en-US" smtClean="0"/>
              <a:t>値</a:t>
            </a:r>
            <a:r>
              <a:rPr lang="en-US" altLang="ja-JP" smtClean="0"/>
              <a:t>0.1392</a:t>
            </a:r>
          </a:p>
        </p:txBody>
      </p:sp>
      <p:graphicFrame>
        <p:nvGraphicFramePr>
          <p:cNvPr id="4098" name="Object 4"/>
          <p:cNvGraphicFramePr>
            <a:graphicFrameLocks noChangeAspect="1"/>
          </p:cNvGraphicFramePr>
          <p:nvPr/>
        </p:nvGraphicFramePr>
        <p:xfrm>
          <a:off x="434975" y="2781300"/>
          <a:ext cx="4124325" cy="2914650"/>
        </p:xfrm>
        <a:graphic>
          <a:graphicData uri="http://schemas.openxmlformats.org/presentationml/2006/ole">
            <p:oleObj spid="_x0000_s4098" name="グラフ" r:id="rId3" imgW="4124325" imgH="2771775" progId="Excel.Sheet.8">
              <p:embed/>
            </p:oleObj>
          </a:graphicData>
        </a:graphic>
      </p:graphicFrame>
      <p:graphicFrame>
        <p:nvGraphicFramePr>
          <p:cNvPr id="4099" name="Object 5"/>
          <p:cNvGraphicFramePr>
            <a:graphicFrameLocks noChangeAspect="1"/>
          </p:cNvGraphicFramePr>
          <p:nvPr/>
        </p:nvGraphicFramePr>
        <p:xfrm>
          <a:off x="4610100" y="2781300"/>
          <a:ext cx="4152900" cy="2924175"/>
        </p:xfrm>
        <a:graphic>
          <a:graphicData uri="http://schemas.openxmlformats.org/presentationml/2006/ole">
            <p:oleObj spid="_x0000_s4099" name="グラフ" r:id="rId4" imgW="4152900" imgH="2781300" progId="Excel.Sheet.8">
              <p:embed/>
            </p:oleObj>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2"/>
          <p:cNvSpPr>
            <a:spLocks noGrp="1" noChangeArrowheads="1"/>
          </p:cNvSpPr>
          <p:nvPr>
            <p:ph type="title"/>
          </p:nvPr>
        </p:nvSpPr>
        <p:spPr/>
        <p:txBody>
          <a:bodyPr/>
          <a:lstStyle/>
          <a:p>
            <a:r>
              <a:rPr lang="ja-JP" altLang="en-US" smtClean="0"/>
              <a:t>識別子名類似度</a:t>
            </a:r>
          </a:p>
        </p:txBody>
      </p:sp>
      <p:sp>
        <p:nvSpPr>
          <p:cNvPr id="5125" name="Rectangle 3"/>
          <p:cNvSpPr>
            <a:spLocks noGrp="1" noChangeArrowheads="1"/>
          </p:cNvSpPr>
          <p:nvPr>
            <p:ph type="body" idx="1"/>
          </p:nvPr>
        </p:nvSpPr>
        <p:spPr/>
        <p:txBody>
          <a:bodyPr/>
          <a:lstStyle/>
          <a:p>
            <a:r>
              <a:rPr lang="en-US" altLang="ja-JP" smtClean="0"/>
              <a:t>U</a:t>
            </a:r>
            <a:r>
              <a:rPr lang="ja-JP" altLang="en-US" smtClean="0"/>
              <a:t>検定で有意差</a:t>
            </a:r>
            <a:r>
              <a:rPr lang="en-US" altLang="ja-JP" smtClean="0"/>
              <a:t>(P=0.0053)</a:t>
            </a:r>
          </a:p>
        </p:txBody>
      </p:sp>
      <p:graphicFrame>
        <p:nvGraphicFramePr>
          <p:cNvPr id="5122" name="Object 6"/>
          <p:cNvGraphicFramePr>
            <a:graphicFrameLocks noChangeAspect="1"/>
          </p:cNvGraphicFramePr>
          <p:nvPr/>
        </p:nvGraphicFramePr>
        <p:xfrm>
          <a:off x="107950" y="2420938"/>
          <a:ext cx="4105275" cy="2752725"/>
        </p:xfrm>
        <a:graphic>
          <a:graphicData uri="http://schemas.openxmlformats.org/presentationml/2006/ole">
            <p:oleObj spid="_x0000_s5122" name="グラフ" r:id="rId3" imgW="4105275" imgH="2609850" progId="Excel.Sheet.8">
              <p:embed/>
            </p:oleObj>
          </a:graphicData>
        </a:graphic>
      </p:graphicFrame>
      <p:graphicFrame>
        <p:nvGraphicFramePr>
          <p:cNvPr id="5123" name="Object 7"/>
          <p:cNvGraphicFramePr>
            <a:graphicFrameLocks noChangeAspect="1"/>
          </p:cNvGraphicFramePr>
          <p:nvPr/>
        </p:nvGraphicFramePr>
        <p:xfrm>
          <a:off x="4927600" y="2420938"/>
          <a:ext cx="4105275" cy="2733675"/>
        </p:xfrm>
        <a:graphic>
          <a:graphicData uri="http://schemas.openxmlformats.org/presentationml/2006/ole">
            <p:oleObj spid="_x0000_s5123" name="グラフ" r:id="rId4" imgW="4105275" imgH="2590800" progId="Excel.Sheet.8">
              <p:embed/>
            </p:oleObj>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p:txBody>
          <a:bodyPr/>
          <a:lstStyle/>
          <a:p>
            <a:r>
              <a:rPr lang="ja-JP" altLang="en-US" smtClean="0"/>
              <a:t>型名類似度</a:t>
            </a:r>
          </a:p>
        </p:txBody>
      </p:sp>
      <p:sp>
        <p:nvSpPr>
          <p:cNvPr id="6149" name="Rectangle 3"/>
          <p:cNvSpPr>
            <a:spLocks noGrp="1" noChangeArrowheads="1"/>
          </p:cNvSpPr>
          <p:nvPr>
            <p:ph type="body" idx="1"/>
          </p:nvPr>
        </p:nvSpPr>
        <p:spPr/>
        <p:txBody>
          <a:bodyPr/>
          <a:lstStyle/>
          <a:p>
            <a:r>
              <a:rPr lang="en-US" altLang="ja-JP" smtClean="0"/>
              <a:t>U</a:t>
            </a:r>
            <a:r>
              <a:rPr lang="ja-JP" altLang="en-US" smtClean="0"/>
              <a:t>検定で有意差</a:t>
            </a:r>
            <a:r>
              <a:rPr lang="en-US" altLang="ja-JP" smtClean="0"/>
              <a:t>(P=0.0014)</a:t>
            </a:r>
          </a:p>
        </p:txBody>
      </p:sp>
      <p:graphicFrame>
        <p:nvGraphicFramePr>
          <p:cNvPr id="6146" name="Object 4"/>
          <p:cNvGraphicFramePr>
            <a:graphicFrameLocks noChangeAspect="1"/>
          </p:cNvGraphicFramePr>
          <p:nvPr/>
        </p:nvGraphicFramePr>
        <p:xfrm>
          <a:off x="260350" y="2276475"/>
          <a:ext cx="4095750" cy="2743200"/>
        </p:xfrm>
        <a:graphic>
          <a:graphicData uri="http://schemas.openxmlformats.org/presentationml/2006/ole">
            <p:oleObj spid="_x0000_s6146" name="グラフ" r:id="rId3" imgW="4095750" imgH="2600325" progId="Excel.Sheet.8">
              <p:embed/>
            </p:oleObj>
          </a:graphicData>
        </a:graphic>
      </p:graphicFrame>
      <p:graphicFrame>
        <p:nvGraphicFramePr>
          <p:cNvPr id="6147" name="Object 5"/>
          <p:cNvGraphicFramePr>
            <a:graphicFrameLocks noChangeAspect="1"/>
          </p:cNvGraphicFramePr>
          <p:nvPr/>
        </p:nvGraphicFramePr>
        <p:xfrm>
          <a:off x="4878388" y="2286000"/>
          <a:ext cx="4086225" cy="2743200"/>
        </p:xfrm>
        <a:graphic>
          <a:graphicData uri="http://schemas.openxmlformats.org/presentationml/2006/ole">
            <p:oleObj spid="_x0000_s6147" name="グラフ" r:id="rId4" imgW="4086225" imgH="2600325" progId="Excel.Sheet.8">
              <p:embed/>
            </p:oleObj>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フッター プレースホルダ 3"/>
          <p:cNvSpPr>
            <a:spLocks noGrp="1"/>
          </p:cNvSpPr>
          <p:nvPr>
            <p:ph type="ftr" sz="quarter" idx="10"/>
          </p:nvPr>
        </p:nvSpPr>
        <p:spPr/>
        <p:txBody>
          <a:bodyPr/>
          <a:lstStyle/>
          <a:p>
            <a:pPr>
              <a:defRPr/>
            </a:pPr>
            <a:r>
              <a:rPr lang="en-US" altLang="ja-JP">
                <a:latin typeface="+mn-lt"/>
                <a:ea typeface="+mn-ea"/>
              </a:rPr>
              <a:t>特別研究発表会</a:t>
            </a:r>
          </a:p>
        </p:txBody>
      </p:sp>
      <p:sp>
        <p:nvSpPr>
          <p:cNvPr id="5" name="日付プレースホルダ 4"/>
          <p:cNvSpPr>
            <a:spLocks noGrp="1"/>
          </p:cNvSpPr>
          <p:nvPr>
            <p:ph type="dt" sz="quarter" idx="11"/>
          </p:nvPr>
        </p:nvSpPr>
        <p:spPr/>
        <p:txBody>
          <a:bodyPr/>
          <a:lstStyle/>
          <a:p>
            <a:pPr>
              <a:defRPr/>
            </a:pPr>
            <a:r>
              <a:rPr lang="ja-JP" altLang="en-US">
                <a:latin typeface="+mn-lt"/>
                <a:ea typeface="+mn-ea"/>
              </a:rPr>
              <a:t>2009/2/23</a:t>
            </a:r>
            <a:endParaRPr lang="en-US" altLang="ja-JP">
              <a:latin typeface="+mn-lt"/>
              <a:ea typeface="+mn-ea"/>
            </a:endParaRPr>
          </a:p>
        </p:txBody>
      </p:sp>
      <p:sp>
        <p:nvSpPr>
          <p:cNvPr id="6" name="スライド番号プレースホルダ 5"/>
          <p:cNvSpPr>
            <a:spLocks noGrp="1"/>
          </p:cNvSpPr>
          <p:nvPr>
            <p:ph type="sldNum" sz="quarter" idx="12"/>
          </p:nvPr>
        </p:nvSpPr>
        <p:spPr/>
        <p:txBody>
          <a:bodyPr/>
          <a:lstStyle/>
          <a:p>
            <a:pPr>
              <a:defRPr/>
            </a:pPr>
            <a:fld id="{9FA6B285-8DC7-4A18-9908-297FC9093EA9}" type="slidenum">
              <a:rPr lang="en-US" altLang="ja-JP"/>
              <a:pPr>
                <a:defRPr/>
              </a:pPr>
              <a:t>35</a:t>
            </a:fld>
            <a:endParaRPr lang="en-US" altLang="ja-JP"/>
          </a:p>
        </p:txBody>
      </p:sp>
      <p:sp>
        <p:nvSpPr>
          <p:cNvPr id="38917" name="Rectangle 2"/>
          <p:cNvSpPr>
            <a:spLocks noGrp="1" noChangeArrowheads="1"/>
          </p:cNvSpPr>
          <p:nvPr>
            <p:ph type="title"/>
          </p:nvPr>
        </p:nvSpPr>
        <p:spPr/>
        <p:txBody>
          <a:bodyPr/>
          <a:lstStyle/>
          <a:p>
            <a:pPr eaLnBrk="1" hangingPunct="1"/>
            <a:r>
              <a:rPr lang="ja-JP" altLang="en-US" smtClean="0"/>
              <a:t>計測するメトリクス</a:t>
            </a:r>
            <a:r>
              <a:rPr lang="en-US" altLang="ja-JP" smtClean="0"/>
              <a:t>(1/2)</a:t>
            </a:r>
          </a:p>
        </p:txBody>
      </p:sp>
      <p:sp>
        <p:nvSpPr>
          <p:cNvPr id="38918" name="Rectangle 3"/>
          <p:cNvSpPr>
            <a:spLocks noGrp="1" noChangeArrowheads="1"/>
          </p:cNvSpPr>
          <p:nvPr>
            <p:ph type="body" idx="1"/>
          </p:nvPr>
        </p:nvSpPr>
        <p:spPr>
          <a:xfrm>
            <a:off x="457200" y="1600200"/>
            <a:ext cx="8229600" cy="4708525"/>
          </a:xfrm>
        </p:spPr>
        <p:txBody>
          <a:bodyPr/>
          <a:lstStyle/>
          <a:p>
            <a:pPr eaLnBrk="1" hangingPunct="1"/>
            <a:r>
              <a:rPr lang="ja-JP" altLang="en-US" smtClean="0"/>
              <a:t>子クラスの</a:t>
            </a:r>
            <a:r>
              <a:rPr lang="en-US" altLang="ja-JP" smtClean="0"/>
              <a:t>LOC</a:t>
            </a:r>
            <a:r>
              <a:rPr lang="ja-JP" altLang="en-US" smtClean="0"/>
              <a:t>平均</a:t>
            </a:r>
            <a:r>
              <a:rPr lang="en-US" altLang="ja-JP" smtClean="0"/>
              <a:t>LOC</a:t>
            </a:r>
            <a:r>
              <a:rPr lang="en-US" altLang="ja-JP" baseline="-25000" smtClean="0"/>
              <a:t>a</a:t>
            </a:r>
          </a:p>
          <a:p>
            <a:pPr eaLnBrk="1" hangingPunct="1"/>
            <a:r>
              <a:rPr lang="ja-JP" altLang="en-US" smtClean="0"/>
              <a:t>子クラスの</a:t>
            </a:r>
            <a:r>
              <a:rPr lang="en-US" altLang="ja-JP" smtClean="0"/>
              <a:t>LOC</a:t>
            </a:r>
            <a:r>
              <a:rPr lang="ja-JP" altLang="en-US" smtClean="0"/>
              <a:t>分散</a:t>
            </a:r>
            <a:r>
              <a:rPr lang="en-US" altLang="ja-JP" smtClean="0"/>
              <a:t>LOC</a:t>
            </a:r>
            <a:r>
              <a:rPr lang="en-US" altLang="ja-JP" baseline="-25000" smtClean="0"/>
              <a:t>v</a:t>
            </a:r>
          </a:p>
          <a:p>
            <a:pPr eaLnBrk="1" hangingPunct="1"/>
            <a:r>
              <a:rPr lang="ja-JP" altLang="en-US" smtClean="0"/>
              <a:t>識別子類似度</a:t>
            </a:r>
            <a:r>
              <a:rPr lang="en-US" altLang="ja-JP" i="1" smtClean="0"/>
              <a:t>Sim</a:t>
            </a:r>
            <a:r>
              <a:rPr lang="en-US" altLang="ja-JP" baseline="-25000" smtClean="0"/>
              <a:t>Ⅰ</a:t>
            </a:r>
          </a:p>
          <a:p>
            <a:pPr lvl="1" eaLnBrk="1" hangingPunct="1"/>
            <a:r>
              <a:rPr lang="ja-JP" altLang="en-US" smtClean="0"/>
              <a:t>メソッド内で定義される一時変数・参照変数の識別子名と呼び出されている関数名の一致割合</a:t>
            </a:r>
          </a:p>
          <a:p>
            <a:pPr eaLnBrk="1" hangingPunct="1"/>
            <a:r>
              <a:rPr lang="ja-JP" altLang="en-US" smtClean="0"/>
              <a:t>型名類似度</a:t>
            </a:r>
            <a:r>
              <a:rPr lang="en-US" altLang="ja-JP" smtClean="0"/>
              <a:t>Sim</a:t>
            </a:r>
            <a:r>
              <a:rPr lang="en-US" altLang="ja-JP" baseline="-25000" smtClean="0"/>
              <a:t>T</a:t>
            </a:r>
          </a:p>
          <a:p>
            <a:pPr lvl="1" eaLnBrk="1" hangingPunct="1"/>
            <a:r>
              <a:rPr lang="ja-JP" altLang="en-US" smtClean="0"/>
              <a:t>メソッド内で定義される一時変数・参照変数の型名と呼び出される関数の引数・戻り値の型の一致割合</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スライド番号プレースホルダ 5"/>
          <p:cNvSpPr>
            <a:spLocks noGrp="1"/>
          </p:cNvSpPr>
          <p:nvPr>
            <p:ph type="sldNum" sz="quarter" idx="12"/>
          </p:nvPr>
        </p:nvSpPr>
        <p:spPr/>
        <p:txBody>
          <a:bodyPr/>
          <a:lstStyle/>
          <a:p>
            <a:pPr>
              <a:defRPr/>
            </a:pPr>
            <a:fld id="{CFD33558-BC66-4958-8E23-542E3382FC4B}" type="slidenum">
              <a:rPr lang="en-US" altLang="ja-JP"/>
              <a:pPr>
                <a:defRPr/>
              </a:pPr>
              <a:t>36</a:t>
            </a:fld>
            <a:endParaRPr lang="en-US" altLang="ja-JP"/>
          </a:p>
        </p:txBody>
      </p:sp>
      <p:sp>
        <p:nvSpPr>
          <p:cNvPr id="18435" name="Rectangle 2"/>
          <p:cNvSpPr>
            <a:spLocks noGrp="1" noChangeArrowheads="1"/>
          </p:cNvSpPr>
          <p:nvPr>
            <p:ph type="title"/>
          </p:nvPr>
        </p:nvSpPr>
        <p:spPr/>
        <p:txBody>
          <a:bodyPr/>
          <a:lstStyle/>
          <a:p>
            <a:pPr eaLnBrk="1" hangingPunct="1"/>
            <a:r>
              <a:rPr lang="ja-JP" altLang="en-US" smtClean="0"/>
              <a:t>同時変更の判定アルゴリズム		</a:t>
            </a:r>
            <a:r>
              <a:rPr lang="en-US" altLang="ja-JP" smtClean="0"/>
              <a:t>1/2</a:t>
            </a:r>
          </a:p>
        </p:txBody>
      </p:sp>
      <p:sp>
        <p:nvSpPr>
          <p:cNvPr id="18436" name="Rectangle 3"/>
          <p:cNvSpPr>
            <a:spLocks noGrp="1" noChangeArrowheads="1"/>
          </p:cNvSpPr>
          <p:nvPr>
            <p:ph type="body" idx="1"/>
          </p:nvPr>
        </p:nvSpPr>
        <p:spPr>
          <a:xfrm>
            <a:off x="250825" y="5734050"/>
            <a:ext cx="8507413" cy="1295400"/>
          </a:xfrm>
        </p:spPr>
        <p:txBody>
          <a:bodyPr/>
          <a:lstStyle/>
          <a:p>
            <a:pPr eaLnBrk="1" hangingPunct="1">
              <a:buFont typeface="Wingdings" pitchFamily="2" charset="2"/>
              <a:buNone/>
            </a:pPr>
            <a:endParaRPr lang="ja-JP" altLang="en-US" smtClean="0"/>
          </a:p>
        </p:txBody>
      </p:sp>
      <p:sp>
        <p:nvSpPr>
          <p:cNvPr id="18437" name="Text Box 16"/>
          <p:cNvSpPr txBox="1">
            <a:spLocks noChangeArrowheads="1"/>
          </p:cNvSpPr>
          <p:nvPr/>
        </p:nvSpPr>
        <p:spPr bwMode="auto">
          <a:xfrm>
            <a:off x="323850" y="1527175"/>
            <a:ext cx="8424863" cy="822325"/>
          </a:xfrm>
          <a:prstGeom prst="rect">
            <a:avLst/>
          </a:prstGeom>
          <a:noFill/>
          <a:ln w="19050" algn="ctr">
            <a:noFill/>
            <a:miter lim="800000"/>
            <a:headEnd/>
            <a:tailEnd/>
          </a:ln>
        </p:spPr>
        <p:txBody>
          <a:bodyPr>
            <a:spAutoFit/>
          </a:bodyPr>
          <a:lstStyle/>
          <a:p>
            <a:pPr algn="l">
              <a:spcBef>
                <a:spcPct val="50000"/>
              </a:spcBef>
            </a:pPr>
            <a:r>
              <a:rPr lang="ja-JP" altLang="en-US" sz="2400" dirty="0"/>
              <a:t>変更の前後で以下の条件を満たせば，同時変更は生じていないと判定</a:t>
            </a:r>
          </a:p>
        </p:txBody>
      </p:sp>
      <p:sp>
        <p:nvSpPr>
          <p:cNvPr id="18438" name="AutoShape 6"/>
          <p:cNvSpPr>
            <a:spLocks noChangeArrowheads="1"/>
          </p:cNvSpPr>
          <p:nvPr/>
        </p:nvSpPr>
        <p:spPr bwMode="auto">
          <a:xfrm>
            <a:off x="207963" y="2946400"/>
            <a:ext cx="8772525" cy="1790700"/>
          </a:xfrm>
          <a:prstGeom prst="roundRect">
            <a:avLst>
              <a:gd name="adj" fmla="val 16667"/>
            </a:avLst>
          </a:prstGeom>
          <a:solidFill>
            <a:srgbClr val="C5E2FF"/>
          </a:solidFill>
          <a:ln w="9525" algn="ctr">
            <a:solidFill>
              <a:schemeClr val="tx1"/>
            </a:solidFill>
            <a:round/>
            <a:headEnd/>
            <a:tailEnd/>
          </a:ln>
        </p:spPr>
        <p:txBody>
          <a:bodyPr anchor="ctr">
            <a:spAutoFit/>
          </a:bodyPr>
          <a:lstStyle/>
          <a:p>
            <a:pPr algn="l"/>
            <a:r>
              <a:rPr lang="ja-JP" altLang="en-US" sz="2000"/>
              <a:t>条件１．同一のクラス名を持つクラスで定義されている</a:t>
            </a:r>
          </a:p>
          <a:p>
            <a:pPr algn="l"/>
            <a:endParaRPr lang="ja-JP" altLang="en-US" sz="2000"/>
          </a:p>
          <a:p>
            <a:pPr algn="l"/>
            <a:r>
              <a:rPr lang="ja-JP" altLang="en-US" sz="2000"/>
              <a:t>条件２．同一のメソッド名を持つ</a:t>
            </a:r>
            <a:r>
              <a:rPr lang="en-US" altLang="ja-JP" sz="2000"/>
              <a:t>Template Method</a:t>
            </a:r>
            <a:r>
              <a:rPr lang="ja-JP" altLang="en-US" sz="2000"/>
              <a:t>から呼び出されている</a:t>
            </a:r>
          </a:p>
          <a:p>
            <a:pPr algn="l"/>
            <a:endParaRPr lang="ja-JP" altLang="en-US" sz="2000"/>
          </a:p>
          <a:p>
            <a:pPr algn="l"/>
            <a:r>
              <a:rPr lang="ja-JP" altLang="en-US" sz="2000"/>
              <a:t>条件３．同一のメソッド定義を持つ</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スライド番号プレースホルダ 4"/>
          <p:cNvSpPr>
            <a:spLocks noGrp="1"/>
          </p:cNvSpPr>
          <p:nvPr>
            <p:ph type="sldNum" sz="quarter" idx="12"/>
          </p:nvPr>
        </p:nvSpPr>
        <p:spPr/>
        <p:txBody>
          <a:bodyPr/>
          <a:lstStyle/>
          <a:p>
            <a:pPr>
              <a:defRPr/>
            </a:pPr>
            <a:fld id="{61A3AD3D-AF95-46DD-9F45-621E8941DD2A}" type="slidenum">
              <a:rPr lang="en-US" altLang="ja-JP"/>
              <a:pPr>
                <a:defRPr/>
              </a:pPr>
              <a:t>4</a:t>
            </a:fld>
            <a:endParaRPr lang="en-US" altLang="ja-JP"/>
          </a:p>
        </p:txBody>
      </p:sp>
      <p:sp>
        <p:nvSpPr>
          <p:cNvPr id="232499" name="AutoShape 51"/>
          <p:cNvSpPr>
            <a:spLocks noChangeArrowheads="1"/>
          </p:cNvSpPr>
          <p:nvPr/>
        </p:nvSpPr>
        <p:spPr bwMode="auto">
          <a:xfrm>
            <a:off x="107950" y="5229225"/>
            <a:ext cx="3276600" cy="288925"/>
          </a:xfrm>
          <a:prstGeom prst="wedgeRoundRectCallout">
            <a:avLst>
              <a:gd name="adj1" fmla="val -49856"/>
              <a:gd name="adj2" fmla="val -30218"/>
              <a:gd name="adj3" fmla="val 16667"/>
            </a:avLst>
          </a:prstGeom>
          <a:solidFill>
            <a:srgbClr val="FFCC99"/>
          </a:solidFill>
          <a:ln w="28575" algn="ctr">
            <a:solidFill>
              <a:schemeClr val="tx1"/>
            </a:solidFill>
            <a:miter lim="800000"/>
            <a:headEnd/>
            <a:tailEnd/>
          </a:ln>
        </p:spPr>
        <p:txBody>
          <a:bodyPr anchor="ctr"/>
          <a:lstStyle/>
          <a:p>
            <a:r>
              <a:rPr lang="ja-JP" altLang="en-US" sz="1800">
                <a:latin typeface="Arial" charset="0"/>
                <a:ea typeface="ＭＳ Ｐゴシック" charset="-128"/>
              </a:rPr>
              <a:t>抽象メソッドをオーバーライド</a:t>
            </a:r>
          </a:p>
        </p:txBody>
      </p:sp>
      <p:sp>
        <p:nvSpPr>
          <p:cNvPr id="232494" name="AutoShape 46"/>
          <p:cNvSpPr>
            <a:spLocks noChangeArrowheads="1"/>
          </p:cNvSpPr>
          <p:nvPr/>
        </p:nvSpPr>
        <p:spPr bwMode="auto">
          <a:xfrm>
            <a:off x="2627313" y="3355975"/>
            <a:ext cx="2736850" cy="288925"/>
          </a:xfrm>
          <a:prstGeom prst="wedgeRoundRectCallout">
            <a:avLst>
              <a:gd name="adj1" fmla="val -48204"/>
              <a:gd name="adj2" fmla="val -78023"/>
              <a:gd name="adj3" fmla="val 16667"/>
            </a:avLst>
          </a:prstGeom>
          <a:solidFill>
            <a:srgbClr val="FFCC99"/>
          </a:solidFill>
          <a:ln w="9525" algn="ctr">
            <a:solidFill>
              <a:schemeClr val="tx1"/>
            </a:solidFill>
            <a:miter lim="800000"/>
            <a:headEnd/>
            <a:tailEnd/>
          </a:ln>
        </p:spPr>
        <p:txBody>
          <a:bodyPr anchor="ctr"/>
          <a:lstStyle/>
          <a:p>
            <a:r>
              <a:rPr lang="ja-JP" altLang="en-US" sz="1800">
                <a:latin typeface="Arial" charset="0"/>
                <a:ea typeface="ＭＳ Ｐゴシック" charset="-128"/>
              </a:rPr>
              <a:t>１つ以上のクラスが継承</a:t>
            </a:r>
          </a:p>
        </p:txBody>
      </p:sp>
      <p:sp>
        <p:nvSpPr>
          <p:cNvPr id="12293" name="Rectangle 2"/>
          <p:cNvSpPr>
            <a:spLocks noGrp="1" noChangeArrowheads="1"/>
          </p:cNvSpPr>
          <p:nvPr>
            <p:ph type="title"/>
          </p:nvPr>
        </p:nvSpPr>
        <p:spPr>
          <a:xfrm>
            <a:off x="468313" y="260350"/>
            <a:ext cx="8218487" cy="792163"/>
          </a:xfrm>
        </p:spPr>
        <p:txBody>
          <a:bodyPr/>
          <a:lstStyle/>
          <a:p>
            <a:pPr eaLnBrk="1" hangingPunct="1"/>
            <a:r>
              <a:rPr lang="en-US" altLang="ja-JP" sz="3600" smtClean="0"/>
              <a:t>Template Method</a:t>
            </a:r>
            <a:r>
              <a:rPr lang="ja-JP" altLang="en-US" sz="3600" smtClean="0"/>
              <a:t>パターン</a:t>
            </a:r>
          </a:p>
        </p:txBody>
      </p:sp>
      <p:sp>
        <p:nvSpPr>
          <p:cNvPr id="12294" name="Rectangle 4"/>
          <p:cNvSpPr>
            <a:spLocks noChangeArrowheads="1"/>
          </p:cNvSpPr>
          <p:nvPr/>
        </p:nvSpPr>
        <p:spPr bwMode="auto">
          <a:xfrm>
            <a:off x="1385709" y="1785926"/>
            <a:ext cx="2225698" cy="366401"/>
          </a:xfrm>
          <a:prstGeom prst="rect">
            <a:avLst/>
          </a:prstGeom>
          <a:solidFill>
            <a:schemeClr val="bg1"/>
          </a:solidFill>
          <a:ln w="19050">
            <a:solidFill>
              <a:schemeClr val="tx1"/>
            </a:solidFill>
            <a:miter lim="800000"/>
            <a:headEnd/>
            <a:tailEnd/>
          </a:ln>
        </p:spPr>
        <p:txBody>
          <a:bodyPr wrap="none" anchor="ctr"/>
          <a:lstStyle/>
          <a:p>
            <a:r>
              <a:rPr lang="en-US" altLang="ja-JP" sz="1800" dirty="0">
                <a:latin typeface="Arial" charset="0"/>
                <a:ea typeface="ＭＳ Ｐゴシック" charset="-128"/>
              </a:rPr>
              <a:t>Figure</a:t>
            </a:r>
            <a:endParaRPr lang="en-US" altLang="ja-JP" sz="1600" dirty="0">
              <a:latin typeface="Arial" charset="0"/>
              <a:ea typeface="ＭＳ Ｐゴシック" charset="-128"/>
            </a:endParaRPr>
          </a:p>
        </p:txBody>
      </p:sp>
      <p:sp>
        <p:nvSpPr>
          <p:cNvPr id="12295" name="Rectangle 5"/>
          <p:cNvSpPr>
            <a:spLocks noChangeArrowheads="1"/>
          </p:cNvSpPr>
          <p:nvPr/>
        </p:nvSpPr>
        <p:spPr bwMode="auto">
          <a:xfrm>
            <a:off x="1385709" y="2074851"/>
            <a:ext cx="2225698" cy="273794"/>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2296" name="Rectangle 6"/>
          <p:cNvSpPr>
            <a:spLocks noChangeArrowheads="1"/>
          </p:cNvSpPr>
          <p:nvPr/>
        </p:nvSpPr>
        <p:spPr bwMode="auto">
          <a:xfrm>
            <a:off x="1385709" y="2290750"/>
            <a:ext cx="2225698" cy="638183"/>
          </a:xfrm>
          <a:prstGeom prst="rect">
            <a:avLst/>
          </a:prstGeom>
          <a:solidFill>
            <a:schemeClr val="bg1"/>
          </a:solidFill>
          <a:ln w="19050">
            <a:solidFill>
              <a:schemeClr val="tx1"/>
            </a:solidFill>
            <a:miter lim="800000"/>
            <a:headEnd/>
            <a:tailEnd/>
          </a:ln>
        </p:spPr>
        <p:txBody>
          <a:bodyPr wrap="none" anchor="ctr"/>
          <a:lstStyle/>
          <a:p>
            <a:r>
              <a:rPr lang="en-US" altLang="ja-JP" sz="1400" b="1" dirty="0">
                <a:latin typeface="Arial" charset="0"/>
                <a:ea typeface="ＭＳ Ｐゴシック" charset="-128"/>
              </a:rPr>
              <a:t>abstract draw(Graphics g)</a:t>
            </a:r>
          </a:p>
          <a:p>
            <a:r>
              <a:rPr lang="en-US" altLang="ja-JP" sz="1400" b="1" dirty="0" err="1">
                <a:latin typeface="Arial" charset="0"/>
                <a:ea typeface="ＭＳ Ｐゴシック" charset="-128"/>
              </a:rPr>
              <a:t>drawFigure</a:t>
            </a:r>
            <a:r>
              <a:rPr lang="en-US" altLang="ja-JP" sz="1400" b="1" dirty="0">
                <a:latin typeface="Arial" charset="0"/>
                <a:ea typeface="ＭＳ Ｐゴシック" charset="-128"/>
              </a:rPr>
              <a:t>()</a:t>
            </a:r>
          </a:p>
        </p:txBody>
      </p:sp>
      <p:sp>
        <p:nvSpPr>
          <p:cNvPr id="12297" name="Rectangle 7"/>
          <p:cNvSpPr>
            <a:spLocks noChangeArrowheads="1"/>
          </p:cNvSpPr>
          <p:nvPr/>
        </p:nvSpPr>
        <p:spPr bwMode="auto">
          <a:xfrm>
            <a:off x="31750" y="4116388"/>
            <a:ext cx="1573213" cy="236537"/>
          </a:xfrm>
          <a:prstGeom prst="rect">
            <a:avLst/>
          </a:prstGeom>
          <a:solidFill>
            <a:schemeClr val="bg1"/>
          </a:solidFill>
          <a:ln w="19050">
            <a:solidFill>
              <a:schemeClr val="tx1"/>
            </a:solidFill>
            <a:miter lim="800000"/>
            <a:headEnd/>
            <a:tailEnd/>
          </a:ln>
        </p:spPr>
        <p:txBody>
          <a:bodyPr wrap="none" anchor="ctr"/>
          <a:lstStyle/>
          <a:p>
            <a:r>
              <a:rPr lang="en-US" altLang="ja-JP" sz="1800" dirty="0">
                <a:latin typeface="Arial" charset="0"/>
                <a:ea typeface="ＭＳ Ｐゴシック" charset="-128"/>
              </a:rPr>
              <a:t>Circle</a:t>
            </a:r>
            <a:endParaRPr lang="en-US" altLang="ja-JP" sz="1600" dirty="0">
              <a:latin typeface="Arial" charset="0"/>
              <a:ea typeface="ＭＳ Ｐゴシック" charset="-128"/>
            </a:endParaRPr>
          </a:p>
        </p:txBody>
      </p:sp>
      <p:sp>
        <p:nvSpPr>
          <p:cNvPr id="12298" name="Line 8"/>
          <p:cNvSpPr>
            <a:spLocks noChangeShapeType="1"/>
          </p:cNvSpPr>
          <p:nvPr/>
        </p:nvSpPr>
        <p:spPr bwMode="auto">
          <a:xfrm>
            <a:off x="2509838" y="3195638"/>
            <a:ext cx="0" cy="576262"/>
          </a:xfrm>
          <a:prstGeom prst="line">
            <a:avLst/>
          </a:prstGeom>
          <a:noFill/>
          <a:ln w="19050">
            <a:solidFill>
              <a:schemeClr val="tx1"/>
            </a:solidFill>
            <a:round/>
            <a:headEnd/>
            <a:tailEnd/>
          </a:ln>
        </p:spPr>
        <p:txBody>
          <a:bodyPr/>
          <a:lstStyle/>
          <a:p>
            <a:endParaRPr lang="ja-JP" altLang="en-US"/>
          </a:p>
        </p:txBody>
      </p:sp>
      <p:sp>
        <p:nvSpPr>
          <p:cNvPr id="12299" name="Line 9"/>
          <p:cNvSpPr>
            <a:spLocks noChangeShapeType="1"/>
          </p:cNvSpPr>
          <p:nvPr/>
        </p:nvSpPr>
        <p:spPr bwMode="auto">
          <a:xfrm>
            <a:off x="823913" y="3756025"/>
            <a:ext cx="0" cy="360363"/>
          </a:xfrm>
          <a:prstGeom prst="line">
            <a:avLst/>
          </a:prstGeom>
          <a:noFill/>
          <a:ln w="19050">
            <a:solidFill>
              <a:schemeClr val="tx1"/>
            </a:solidFill>
            <a:round/>
            <a:headEnd/>
            <a:tailEnd/>
          </a:ln>
        </p:spPr>
        <p:txBody>
          <a:bodyPr/>
          <a:lstStyle/>
          <a:p>
            <a:endParaRPr lang="ja-JP" altLang="en-US"/>
          </a:p>
        </p:txBody>
      </p:sp>
      <p:sp>
        <p:nvSpPr>
          <p:cNvPr id="12300" name="Line 10"/>
          <p:cNvSpPr>
            <a:spLocks noChangeShapeType="1"/>
          </p:cNvSpPr>
          <p:nvPr/>
        </p:nvSpPr>
        <p:spPr bwMode="auto">
          <a:xfrm>
            <a:off x="2508250" y="3756025"/>
            <a:ext cx="0" cy="360363"/>
          </a:xfrm>
          <a:prstGeom prst="line">
            <a:avLst/>
          </a:prstGeom>
          <a:noFill/>
          <a:ln w="19050">
            <a:solidFill>
              <a:schemeClr val="tx1"/>
            </a:solidFill>
            <a:round/>
            <a:headEnd/>
            <a:tailEnd/>
          </a:ln>
        </p:spPr>
        <p:txBody>
          <a:bodyPr/>
          <a:lstStyle/>
          <a:p>
            <a:endParaRPr lang="ja-JP" altLang="en-US"/>
          </a:p>
        </p:txBody>
      </p:sp>
      <p:sp>
        <p:nvSpPr>
          <p:cNvPr id="12301" name="Rectangle 11"/>
          <p:cNvSpPr>
            <a:spLocks noChangeArrowheads="1"/>
          </p:cNvSpPr>
          <p:nvPr/>
        </p:nvSpPr>
        <p:spPr bwMode="auto">
          <a:xfrm>
            <a:off x="31750" y="4489450"/>
            <a:ext cx="1573213" cy="296872"/>
          </a:xfrm>
          <a:prstGeom prst="rect">
            <a:avLst/>
          </a:prstGeom>
          <a:solidFill>
            <a:schemeClr val="bg1"/>
          </a:solidFill>
          <a:ln w="19050">
            <a:solidFill>
              <a:schemeClr val="tx1"/>
            </a:solidFill>
            <a:miter lim="800000"/>
            <a:headEnd/>
            <a:tailEnd/>
          </a:ln>
        </p:spPr>
        <p:txBody>
          <a:bodyPr wrap="none" anchor="ctr"/>
          <a:lstStyle/>
          <a:p>
            <a:r>
              <a:rPr lang="en-US" altLang="ja-JP" sz="1400" b="1" dirty="0" smtClean="0">
                <a:latin typeface="Arial" charset="0"/>
                <a:ea typeface="ＭＳ Ｐゴシック" charset="-128"/>
              </a:rPr>
              <a:t>draw(Graphics g</a:t>
            </a:r>
            <a:r>
              <a:rPr lang="en-US" altLang="ja-JP" sz="1400" b="1" dirty="0">
                <a:latin typeface="Arial" charset="0"/>
                <a:ea typeface="ＭＳ Ｐゴシック" charset="-128"/>
              </a:rPr>
              <a:t>)</a:t>
            </a:r>
          </a:p>
        </p:txBody>
      </p:sp>
      <p:sp>
        <p:nvSpPr>
          <p:cNvPr id="12302" name="Rectangle 12"/>
          <p:cNvSpPr>
            <a:spLocks noChangeArrowheads="1"/>
          </p:cNvSpPr>
          <p:nvPr/>
        </p:nvSpPr>
        <p:spPr bwMode="auto">
          <a:xfrm>
            <a:off x="31750" y="4354513"/>
            <a:ext cx="1573213" cy="134937"/>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12303" name="AutoShape 13"/>
          <p:cNvSpPr>
            <a:spLocks noChangeArrowheads="1"/>
          </p:cNvSpPr>
          <p:nvPr/>
        </p:nvSpPr>
        <p:spPr bwMode="auto">
          <a:xfrm>
            <a:off x="2398713" y="3068638"/>
            <a:ext cx="215900" cy="215900"/>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232462" name="Line 14"/>
          <p:cNvSpPr>
            <a:spLocks noChangeShapeType="1"/>
          </p:cNvSpPr>
          <p:nvPr/>
        </p:nvSpPr>
        <p:spPr bwMode="auto">
          <a:xfrm>
            <a:off x="4208463" y="3771900"/>
            <a:ext cx="0" cy="360363"/>
          </a:xfrm>
          <a:prstGeom prst="line">
            <a:avLst/>
          </a:prstGeom>
          <a:noFill/>
          <a:ln w="19050">
            <a:solidFill>
              <a:schemeClr val="tx1"/>
            </a:solidFill>
            <a:round/>
            <a:headEnd/>
            <a:tailEnd/>
          </a:ln>
        </p:spPr>
        <p:txBody>
          <a:bodyPr/>
          <a:lstStyle/>
          <a:p>
            <a:endParaRPr lang="ja-JP" altLang="en-US"/>
          </a:p>
        </p:txBody>
      </p:sp>
      <p:sp>
        <p:nvSpPr>
          <p:cNvPr id="12305" name="AutoShape 16"/>
          <p:cNvSpPr>
            <a:spLocks noChangeArrowheads="1"/>
          </p:cNvSpPr>
          <p:nvPr/>
        </p:nvSpPr>
        <p:spPr bwMode="auto">
          <a:xfrm flipV="1">
            <a:off x="5435600" y="1747838"/>
            <a:ext cx="3600450" cy="1657350"/>
          </a:xfrm>
          <a:prstGeom prst="foldedCorner">
            <a:avLst>
              <a:gd name="adj" fmla="val 11644"/>
            </a:avLst>
          </a:prstGeom>
          <a:solidFill>
            <a:schemeClr val="bg1"/>
          </a:solidFill>
          <a:ln w="19050">
            <a:solidFill>
              <a:schemeClr val="tx1"/>
            </a:solidFill>
            <a:round/>
            <a:headEnd/>
            <a:tailEnd/>
          </a:ln>
        </p:spPr>
        <p:txBody>
          <a:bodyPr rot="10800000" wrap="none" anchor="ctr"/>
          <a:lstStyle/>
          <a:p>
            <a:pPr algn="l"/>
            <a:r>
              <a:rPr lang="en-US" altLang="ja-JP" sz="1800">
                <a:latin typeface="Consolas" pitchFamily="49" charset="0"/>
                <a:ea typeface="ＭＳ Ｐゴシック" charset="-128"/>
              </a:rPr>
              <a:t>void drawFigure(){</a:t>
            </a:r>
          </a:p>
          <a:p>
            <a:pPr algn="l"/>
            <a:r>
              <a:rPr lang="ja-JP" altLang="en-US" sz="1800">
                <a:latin typeface="Consolas" pitchFamily="49" charset="0"/>
                <a:ea typeface="ＭＳ Ｐゴシック" charset="-128"/>
              </a:rPr>
              <a:t>　</a:t>
            </a:r>
            <a:r>
              <a:rPr lang="en-US" altLang="ja-JP" sz="1800">
                <a:latin typeface="Consolas" pitchFamily="49" charset="0"/>
                <a:ea typeface="ＭＳ Ｐゴシック" charset="-128"/>
              </a:rPr>
              <a:t>g.cleargraphics();</a:t>
            </a:r>
          </a:p>
          <a:p>
            <a:pPr algn="l"/>
            <a:r>
              <a:rPr lang="en-US" altLang="ja-JP" sz="1800">
                <a:latin typeface="Consolas" pitchFamily="49" charset="0"/>
                <a:ea typeface="ＭＳ Ｐゴシック" charset="-128"/>
              </a:rPr>
              <a:t> draw(g);</a:t>
            </a:r>
          </a:p>
          <a:p>
            <a:pPr algn="l"/>
            <a:r>
              <a:rPr lang="en-US" altLang="ja-JP" sz="1800">
                <a:latin typeface="Consolas" pitchFamily="49" charset="0"/>
                <a:ea typeface="ＭＳ Ｐゴシック" charset="-128"/>
              </a:rPr>
              <a:t> </a:t>
            </a:r>
            <a:r>
              <a:rPr lang="ja-JP" altLang="en-US" sz="1800">
                <a:latin typeface="Consolas" pitchFamily="49" charset="0"/>
                <a:ea typeface="ＭＳ Ｐゴシック" charset="-128"/>
              </a:rPr>
              <a:t>・・・</a:t>
            </a:r>
          </a:p>
          <a:p>
            <a:pPr algn="l"/>
            <a:r>
              <a:rPr lang="en-US" altLang="ja-JP" sz="1800">
                <a:latin typeface="Consolas" pitchFamily="49" charset="0"/>
                <a:ea typeface="ＭＳ Ｐゴシック" charset="-128"/>
              </a:rPr>
              <a:t>}</a:t>
            </a:r>
          </a:p>
        </p:txBody>
      </p:sp>
      <p:sp>
        <p:nvSpPr>
          <p:cNvPr id="12306" name="Rectangle 17"/>
          <p:cNvSpPr>
            <a:spLocks noChangeArrowheads="1"/>
          </p:cNvSpPr>
          <p:nvPr/>
        </p:nvSpPr>
        <p:spPr bwMode="auto">
          <a:xfrm>
            <a:off x="1720850" y="4114800"/>
            <a:ext cx="1573213" cy="236538"/>
          </a:xfrm>
          <a:prstGeom prst="rect">
            <a:avLst/>
          </a:prstGeom>
          <a:solidFill>
            <a:schemeClr val="bg1"/>
          </a:solidFill>
          <a:ln w="19050">
            <a:solidFill>
              <a:schemeClr val="tx1"/>
            </a:solidFill>
            <a:miter lim="800000"/>
            <a:headEnd/>
            <a:tailEnd/>
          </a:ln>
        </p:spPr>
        <p:txBody>
          <a:bodyPr wrap="none" anchor="ctr"/>
          <a:lstStyle/>
          <a:p>
            <a:r>
              <a:rPr lang="en-US" altLang="ja-JP" sz="1800" dirty="0">
                <a:latin typeface="Arial" charset="0"/>
                <a:ea typeface="ＭＳ Ｐゴシック" charset="-128"/>
              </a:rPr>
              <a:t>Rectangle</a:t>
            </a:r>
            <a:endParaRPr lang="en-US" altLang="ja-JP" sz="1600" dirty="0">
              <a:latin typeface="Arial" charset="0"/>
              <a:ea typeface="ＭＳ Ｐゴシック" charset="-128"/>
            </a:endParaRPr>
          </a:p>
        </p:txBody>
      </p:sp>
      <p:sp>
        <p:nvSpPr>
          <p:cNvPr id="12307" name="Rectangle 18"/>
          <p:cNvSpPr>
            <a:spLocks noChangeArrowheads="1"/>
          </p:cNvSpPr>
          <p:nvPr/>
        </p:nvSpPr>
        <p:spPr bwMode="auto">
          <a:xfrm>
            <a:off x="1720850" y="4489450"/>
            <a:ext cx="1573213" cy="296872"/>
          </a:xfrm>
          <a:prstGeom prst="rect">
            <a:avLst/>
          </a:prstGeom>
          <a:solidFill>
            <a:schemeClr val="bg1"/>
          </a:solidFill>
          <a:ln w="19050">
            <a:solidFill>
              <a:schemeClr val="tx1"/>
            </a:solidFill>
            <a:miter lim="800000"/>
            <a:headEnd/>
            <a:tailEnd/>
          </a:ln>
        </p:spPr>
        <p:txBody>
          <a:bodyPr wrap="none" anchor="ctr"/>
          <a:lstStyle/>
          <a:p>
            <a:r>
              <a:rPr lang="en-US" altLang="ja-JP" sz="1400" b="1" dirty="0">
                <a:latin typeface="Arial" charset="0"/>
                <a:ea typeface="ＭＳ Ｐゴシック" charset="-128"/>
              </a:rPr>
              <a:t>draw(Graphics g)</a:t>
            </a:r>
          </a:p>
        </p:txBody>
      </p:sp>
      <p:sp>
        <p:nvSpPr>
          <p:cNvPr id="12308" name="Rectangle 19"/>
          <p:cNvSpPr>
            <a:spLocks noChangeArrowheads="1"/>
          </p:cNvSpPr>
          <p:nvPr/>
        </p:nvSpPr>
        <p:spPr bwMode="auto">
          <a:xfrm>
            <a:off x="1720850" y="4352925"/>
            <a:ext cx="1573213" cy="136525"/>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12309" name="Text Box 22"/>
          <p:cNvSpPr txBox="1">
            <a:spLocks noChangeArrowheads="1"/>
          </p:cNvSpPr>
          <p:nvPr/>
        </p:nvSpPr>
        <p:spPr bwMode="auto">
          <a:xfrm>
            <a:off x="3698875" y="2708275"/>
            <a:ext cx="1665288" cy="396875"/>
          </a:xfrm>
          <a:prstGeom prst="rect">
            <a:avLst/>
          </a:prstGeom>
          <a:noFill/>
          <a:ln w="9525">
            <a:noFill/>
            <a:miter lim="800000"/>
            <a:headEnd/>
            <a:tailEnd/>
          </a:ln>
        </p:spPr>
        <p:txBody>
          <a:bodyPr>
            <a:spAutoFit/>
          </a:bodyPr>
          <a:lstStyle/>
          <a:p>
            <a:pPr algn="l">
              <a:spcBef>
                <a:spcPct val="50000"/>
              </a:spcBef>
            </a:pPr>
            <a:r>
              <a:rPr lang="ja-JP" altLang="en-US" sz="2000">
                <a:latin typeface="Tahoma" pitchFamily="34" charset="0"/>
                <a:ea typeface="ＭＳ Ｐゴシック" charset="-128"/>
              </a:rPr>
              <a:t>・・・・・・・・・・・</a:t>
            </a:r>
          </a:p>
        </p:txBody>
      </p:sp>
      <p:sp>
        <p:nvSpPr>
          <p:cNvPr id="232472" name="AutoShape 24"/>
          <p:cNvSpPr>
            <a:spLocks noChangeArrowheads="1"/>
          </p:cNvSpPr>
          <p:nvPr/>
        </p:nvSpPr>
        <p:spPr bwMode="auto">
          <a:xfrm>
            <a:off x="3635375" y="1557338"/>
            <a:ext cx="5364163" cy="360362"/>
          </a:xfrm>
          <a:prstGeom prst="wedgeRoundRectCallout">
            <a:avLst>
              <a:gd name="adj1" fmla="val -8657"/>
              <a:gd name="adj2" fmla="val 75111"/>
              <a:gd name="adj3" fmla="val 16667"/>
            </a:avLst>
          </a:prstGeom>
          <a:solidFill>
            <a:srgbClr val="FFCC99"/>
          </a:solidFill>
          <a:ln w="9525" algn="ctr">
            <a:solidFill>
              <a:schemeClr val="tx1"/>
            </a:solidFill>
            <a:miter lim="800000"/>
            <a:headEnd/>
            <a:tailEnd/>
          </a:ln>
        </p:spPr>
        <p:txBody>
          <a:bodyPr anchor="ctr"/>
          <a:lstStyle/>
          <a:p>
            <a:r>
              <a:rPr lang="ja-JP" altLang="en-US" sz="1800">
                <a:latin typeface="Arial" charset="0"/>
                <a:ea typeface="ＭＳ Ｐゴシック" charset="-128"/>
              </a:rPr>
              <a:t>親クラスのあるメソッド内で抽象メソッドを呼ぶ</a:t>
            </a:r>
          </a:p>
        </p:txBody>
      </p:sp>
      <p:sp>
        <p:nvSpPr>
          <p:cNvPr id="232477" name="AutoShape 29"/>
          <p:cNvSpPr>
            <a:spLocks noChangeArrowheads="1"/>
          </p:cNvSpPr>
          <p:nvPr/>
        </p:nvSpPr>
        <p:spPr bwMode="auto">
          <a:xfrm flipV="1">
            <a:off x="5427663" y="3452813"/>
            <a:ext cx="3671887" cy="1584325"/>
          </a:xfrm>
          <a:prstGeom prst="foldedCorner">
            <a:avLst>
              <a:gd name="adj" fmla="val 11644"/>
            </a:avLst>
          </a:prstGeom>
          <a:solidFill>
            <a:schemeClr val="bg1"/>
          </a:solidFill>
          <a:ln w="19050">
            <a:solidFill>
              <a:schemeClr val="tx1"/>
            </a:solidFill>
            <a:round/>
            <a:headEnd/>
            <a:tailEnd/>
          </a:ln>
        </p:spPr>
        <p:txBody>
          <a:bodyPr rot="10800000" wrap="none" anchor="ctr"/>
          <a:lstStyle/>
          <a:p>
            <a:pPr algn="l"/>
            <a:r>
              <a:rPr lang="en-US" altLang="ja-JP" sz="1800">
                <a:latin typeface="Consolas" pitchFamily="49" charset="0"/>
                <a:ea typeface="ＭＳ Ｐゴシック" charset="-128"/>
              </a:rPr>
              <a:t>Figure f1 = new Circle();</a:t>
            </a:r>
          </a:p>
          <a:p>
            <a:pPr algn="l"/>
            <a:r>
              <a:rPr lang="en-US" altLang="ja-JP" sz="1800">
                <a:latin typeface="Consolas" pitchFamily="49" charset="0"/>
                <a:ea typeface="ＭＳ Ｐゴシック" charset="-128"/>
              </a:rPr>
              <a:t>Figure f2 = new Rectangle();</a:t>
            </a:r>
          </a:p>
          <a:p>
            <a:pPr algn="l"/>
            <a:endParaRPr lang="en-US" altLang="ja-JP" sz="1800">
              <a:latin typeface="Consolas" pitchFamily="49" charset="0"/>
              <a:ea typeface="ＭＳ Ｐゴシック" charset="-128"/>
            </a:endParaRPr>
          </a:p>
          <a:p>
            <a:pPr algn="l"/>
            <a:r>
              <a:rPr lang="en-US" altLang="ja-JP" sz="1800">
                <a:latin typeface="Consolas" pitchFamily="49" charset="0"/>
                <a:ea typeface="ＭＳ Ｐゴシック" charset="-128"/>
              </a:rPr>
              <a:t>f1.</a:t>
            </a:r>
            <a:r>
              <a:rPr lang="en-US" altLang="ja-JP" sz="1800">
                <a:solidFill>
                  <a:srgbClr val="FF3300"/>
                </a:solidFill>
                <a:latin typeface="Consolas" pitchFamily="49" charset="0"/>
                <a:ea typeface="ＭＳ Ｐゴシック" charset="-128"/>
              </a:rPr>
              <a:t>drawFigure</a:t>
            </a:r>
            <a:r>
              <a:rPr lang="en-US" altLang="ja-JP" sz="1800">
                <a:latin typeface="Consolas" pitchFamily="49" charset="0"/>
                <a:ea typeface="ＭＳ Ｐゴシック" charset="-128"/>
              </a:rPr>
              <a:t>();</a:t>
            </a:r>
          </a:p>
          <a:p>
            <a:pPr algn="l"/>
            <a:r>
              <a:rPr lang="en-US" altLang="ja-JP" sz="1800">
                <a:latin typeface="Consolas" pitchFamily="49" charset="0"/>
                <a:ea typeface="ＭＳ Ｐゴシック" charset="-128"/>
              </a:rPr>
              <a:t>f2.</a:t>
            </a:r>
            <a:r>
              <a:rPr lang="en-US" altLang="ja-JP" sz="1800">
                <a:solidFill>
                  <a:srgbClr val="FF3300"/>
                </a:solidFill>
                <a:latin typeface="Consolas" pitchFamily="49" charset="0"/>
                <a:ea typeface="ＭＳ Ｐゴシック" charset="-128"/>
              </a:rPr>
              <a:t>drawFigure</a:t>
            </a:r>
            <a:r>
              <a:rPr lang="en-US" altLang="ja-JP" sz="1800">
                <a:latin typeface="Consolas" pitchFamily="49" charset="0"/>
                <a:ea typeface="ＭＳ Ｐゴシック" charset="-128"/>
              </a:rPr>
              <a:t>();</a:t>
            </a:r>
          </a:p>
        </p:txBody>
      </p:sp>
      <p:sp>
        <p:nvSpPr>
          <p:cNvPr id="232478" name="AutoShape 30"/>
          <p:cNvSpPr>
            <a:spLocks noChangeArrowheads="1"/>
          </p:cNvSpPr>
          <p:nvPr/>
        </p:nvSpPr>
        <p:spPr bwMode="auto">
          <a:xfrm>
            <a:off x="5651500" y="5157788"/>
            <a:ext cx="3349625" cy="576262"/>
          </a:xfrm>
          <a:prstGeom prst="wedgeRoundRectCallout">
            <a:avLst>
              <a:gd name="adj1" fmla="val 4977"/>
              <a:gd name="adj2" fmla="val -73139"/>
              <a:gd name="adj3" fmla="val 16667"/>
            </a:avLst>
          </a:prstGeom>
          <a:solidFill>
            <a:srgbClr val="FFCC99"/>
          </a:solidFill>
          <a:ln w="9525" algn="ctr">
            <a:solidFill>
              <a:schemeClr val="tx1"/>
            </a:solidFill>
            <a:miter lim="800000"/>
            <a:headEnd/>
            <a:tailEnd/>
          </a:ln>
        </p:spPr>
        <p:txBody>
          <a:bodyPr anchor="ctr"/>
          <a:lstStyle/>
          <a:p>
            <a:r>
              <a:rPr lang="ja-JP" altLang="en-US" sz="1800">
                <a:latin typeface="Arial" charset="0"/>
                <a:ea typeface="ＭＳ Ｐゴシック" charset="-128"/>
              </a:rPr>
              <a:t>異なる処理を</a:t>
            </a:r>
          </a:p>
          <a:p>
            <a:r>
              <a:rPr lang="ja-JP" altLang="en-US" sz="1800">
                <a:latin typeface="Arial" charset="0"/>
                <a:ea typeface="ＭＳ Ｐゴシック" charset="-128"/>
              </a:rPr>
              <a:t>共通のインターフェースで動作</a:t>
            </a:r>
          </a:p>
        </p:txBody>
      </p:sp>
      <p:sp>
        <p:nvSpPr>
          <p:cNvPr id="12313" name="AutoShape 31"/>
          <p:cNvSpPr>
            <a:spLocks noChangeArrowheads="1"/>
          </p:cNvSpPr>
          <p:nvPr/>
        </p:nvSpPr>
        <p:spPr bwMode="auto">
          <a:xfrm>
            <a:off x="611188" y="2997200"/>
            <a:ext cx="1439862" cy="288925"/>
          </a:xfrm>
          <a:prstGeom prst="wedgeRoundRectCallout">
            <a:avLst>
              <a:gd name="adj1" fmla="val 44046"/>
              <a:gd name="adj2" fmla="val -87912"/>
              <a:gd name="adj3" fmla="val 16667"/>
            </a:avLst>
          </a:prstGeom>
          <a:solidFill>
            <a:srgbClr val="FFCC99"/>
          </a:solidFill>
          <a:ln w="9525" algn="ctr">
            <a:solidFill>
              <a:schemeClr val="tx1"/>
            </a:solidFill>
            <a:miter lim="800000"/>
            <a:headEnd/>
            <a:tailEnd/>
          </a:ln>
        </p:spPr>
        <p:txBody>
          <a:bodyPr anchor="ctr"/>
          <a:lstStyle/>
          <a:p>
            <a:r>
              <a:rPr lang="ja-JP" altLang="en-US" sz="1800">
                <a:latin typeface="Arial" charset="0"/>
                <a:ea typeface="ＭＳ Ｐゴシック" charset="-128"/>
              </a:rPr>
              <a:t>抽象メソッド</a:t>
            </a:r>
          </a:p>
        </p:txBody>
      </p:sp>
      <p:sp>
        <p:nvSpPr>
          <p:cNvPr id="232481" name="Rectangle 33"/>
          <p:cNvSpPr>
            <a:spLocks noChangeArrowheads="1"/>
          </p:cNvSpPr>
          <p:nvPr/>
        </p:nvSpPr>
        <p:spPr bwMode="auto">
          <a:xfrm>
            <a:off x="3414713" y="4146550"/>
            <a:ext cx="1573212" cy="236538"/>
          </a:xfrm>
          <a:prstGeom prst="rect">
            <a:avLst/>
          </a:prstGeom>
          <a:solidFill>
            <a:schemeClr val="bg1"/>
          </a:solidFill>
          <a:ln w="19050">
            <a:solidFill>
              <a:schemeClr val="tx1"/>
            </a:solidFill>
            <a:miter lim="800000"/>
            <a:headEnd/>
            <a:tailEnd/>
          </a:ln>
        </p:spPr>
        <p:txBody>
          <a:bodyPr wrap="none" anchor="ctr"/>
          <a:lstStyle/>
          <a:p>
            <a:r>
              <a:rPr lang="en-US" altLang="ja-JP" sz="1800" dirty="0">
                <a:latin typeface="Arial" charset="0"/>
                <a:ea typeface="ＭＳ Ｐゴシック" charset="-128"/>
              </a:rPr>
              <a:t>Triangle</a:t>
            </a:r>
            <a:endParaRPr lang="en-US" altLang="ja-JP" sz="1600" dirty="0">
              <a:latin typeface="Arial" charset="0"/>
              <a:ea typeface="ＭＳ Ｐゴシック" charset="-128"/>
            </a:endParaRPr>
          </a:p>
        </p:txBody>
      </p:sp>
      <p:sp>
        <p:nvSpPr>
          <p:cNvPr id="232482" name="Rectangle 34"/>
          <p:cNvSpPr>
            <a:spLocks noChangeArrowheads="1"/>
          </p:cNvSpPr>
          <p:nvPr/>
        </p:nvSpPr>
        <p:spPr bwMode="auto">
          <a:xfrm>
            <a:off x="3414713" y="4513262"/>
            <a:ext cx="1573212" cy="273059"/>
          </a:xfrm>
          <a:prstGeom prst="rect">
            <a:avLst/>
          </a:prstGeom>
          <a:solidFill>
            <a:schemeClr val="bg1"/>
          </a:solidFill>
          <a:ln w="19050">
            <a:solidFill>
              <a:schemeClr val="tx1"/>
            </a:solidFill>
            <a:miter lim="800000"/>
            <a:headEnd/>
            <a:tailEnd/>
          </a:ln>
        </p:spPr>
        <p:txBody>
          <a:bodyPr wrap="none" anchor="ctr"/>
          <a:lstStyle/>
          <a:p>
            <a:r>
              <a:rPr lang="en-US" altLang="ja-JP" sz="1400" b="1" dirty="0">
                <a:latin typeface="Arial" charset="0"/>
                <a:ea typeface="ＭＳ Ｐゴシック" charset="-128"/>
              </a:rPr>
              <a:t>draw(Graphics g)</a:t>
            </a:r>
          </a:p>
        </p:txBody>
      </p:sp>
      <p:sp>
        <p:nvSpPr>
          <p:cNvPr id="232483" name="Rectangle 35"/>
          <p:cNvSpPr>
            <a:spLocks noChangeArrowheads="1"/>
          </p:cNvSpPr>
          <p:nvPr/>
        </p:nvSpPr>
        <p:spPr bwMode="auto">
          <a:xfrm>
            <a:off x="3414713" y="4381500"/>
            <a:ext cx="1573212" cy="136525"/>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232484" name="AutoShape 36"/>
          <p:cNvSpPr>
            <a:spLocks noChangeArrowheads="1"/>
          </p:cNvSpPr>
          <p:nvPr/>
        </p:nvSpPr>
        <p:spPr bwMode="auto">
          <a:xfrm>
            <a:off x="3348038" y="3902075"/>
            <a:ext cx="1728787" cy="1079500"/>
          </a:xfrm>
          <a:prstGeom prst="roundRect">
            <a:avLst>
              <a:gd name="adj" fmla="val 16667"/>
            </a:avLst>
          </a:prstGeom>
          <a:noFill/>
          <a:ln w="19050" algn="ctr">
            <a:solidFill>
              <a:srgbClr val="FF3300"/>
            </a:solidFill>
            <a:prstDash val="lgDash"/>
            <a:round/>
            <a:headEnd/>
            <a:tailEnd/>
          </a:ln>
        </p:spPr>
        <p:txBody>
          <a:bodyPr anchor="ctr">
            <a:spAutoFit/>
          </a:bodyPr>
          <a:lstStyle/>
          <a:p>
            <a:endParaRPr lang="ja-JP" altLang="en-US"/>
          </a:p>
        </p:txBody>
      </p:sp>
      <p:sp>
        <p:nvSpPr>
          <p:cNvPr id="232485" name="AutoShape 37"/>
          <p:cNvSpPr>
            <a:spLocks noChangeArrowheads="1"/>
          </p:cNvSpPr>
          <p:nvPr/>
        </p:nvSpPr>
        <p:spPr bwMode="auto">
          <a:xfrm>
            <a:off x="3571875" y="5038725"/>
            <a:ext cx="1387475" cy="406400"/>
          </a:xfrm>
          <a:prstGeom prst="roundRect">
            <a:avLst>
              <a:gd name="adj" fmla="val 16667"/>
            </a:avLst>
          </a:prstGeom>
          <a:solidFill>
            <a:srgbClr val="FFCC99"/>
          </a:solidFill>
          <a:ln w="9525" algn="ctr">
            <a:solidFill>
              <a:schemeClr val="tx1"/>
            </a:solidFill>
            <a:round/>
            <a:headEnd/>
            <a:tailEnd/>
          </a:ln>
        </p:spPr>
        <p:txBody>
          <a:bodyPr anchor="ctr">
            <a:spAutoFit/>
          </a:bodyPr>
          <a:lstStyle/>
          <a:p>
            <a:r>
              <a:rPr lang="ja-JP" altLang="en-US" sz="1800"/>
              <a:t>クラス追加</a:t>
            </a:r>
          </a:p>
        </p:txBody>
      </p:sp>
      <p:sp>
        <p:nvSpPr>
          <p:cNvPr id="232486" name="AutoShape 38"/>
          <p:cNvSpPr>
            <a:spLocks noChangeArrowheads="1"/>
          </p:cNvSpPr>
          <p:nvPr/>
        </p:nvSpPr>
        <p:spPr bwMode="auto">
          <a:xfrm flipV="1">
            <a:off x="5478463" y="3454400"/>
            <a:ext cx="3557587" cy="2232025"/>
          </a:xfrm>
          <a:prstGeom prst="foldedCorner">
            <a:avLst>
              <a:gd name="adj" fmla="val 11644"/>
            </a:avLst>
          </a:prstGeom>
          <a:solidFill>
            <a:schemeClr val="bg1"/>
          </a:solidFill>
          <a:ln w="19050">
            <a:solidFill>
              <a:schemeClr val="tx1"/>
            </a:solidFill>
            <a:round/>
            <a:headEnd/>
            <a:tailEnd/>
          </a:ln>
        </p:spPr>
        <p:txBody>
          <a:bodyPr rot="10800000" wrap="none" anchor="ctr"/>
          <a:lstStyle/>
          <a:p>
            <a:pPr algn="l"/>
            <a:r>
              <a:rPr lang="en-US" altLang="ja-JP" sz="1800">
                <a:latin typeface="Consolas" pitchFamily="49" charset="0"/>
                <a:ea typeface="ＭＳ Ｐゴシック" charset="-128"/>
              </a:rPr>
              <a:t>Figure f1 = new Circle();</a:t>
            </a:r>
          </a:p>
          <a:p>
            <a:pPr algn="l"/>
            <a:r>
              <a:rPr lang="en-US" altLang="ja-JP" sz="1800">
                <a:latin typeface="Consolas" pitchFamily="49" charset="0"/>
                <a:ea typeface="ＭＳ Ｐゴシック" charset="-128"/>
              </a:rPr>
              <a:t>Figure f2 = new Rectangle();</a:t>
            </a:r>
          </a:p>
          <a:p>
            <a:pPr algn="l"/>
            <a:r>
              <a:rPr lang="en-US" altLang="ja-JP" sz="1800">
                <a:latin typeface="Consolas" pitchFamily="49" charset="0"/>
                <a:ea typeface="ＭＳ Ｐゴシック" charset="-128"/>
              </a:rPr>
              <a:t>Figure f3 = </a:t>
            </a:r>
            <a:r>
              <a:rPr lang="en-US" altLang="ja-JP" sz="1800">
                <a:solidFill>
                  <a:srgbClr val="FF0000"/>
                </a:solidFill>
                <a:latin typeface="Consolas" pitchFamily="49" charset="0"/>
                <a:ea typeface="ＭＳ Ｐゴシック" charset="-128"/>
              </a:rPr>
              <a:t>new Triangle();</a:t>
            </a:r>
          </a:p>
          <a:p>
            <a:pPr algn="l"/>
            <a:endParaRPr lang="en-US" altLang="ja-JP" sz="1800">
              <a:latin typeface="Consolas" pitchFamily="49" charset="0"/>
              <a:ea typeface="ＭＳ Ｐゴシック" charset="-128"/>
            </a:endParaRPr>
          </a:p>
          <a:p>
            <a:pPr algn="l"/>
            <a:r>
              <a:rPr lang="en-US" altLang="ja-JP" sz="1800">
                <a:latin typeface="Consolas" pitchFamily="49" charset="0"/>
                <a:ea typeface="ＭＳ Ｐゴシック" charset="-128"/>
              </a:rPr>
              <a:t>f1.drawFigure();</a:t>
            </a:r>
          </a:p>
          <a:p>
            <a:pPr algn="l"/>
            <a:r>
              <a:rPr lang="en-US" altLang="ja-JP" sz="1800">
                <a:latin typeface="Consolas" pitchFamily="49" charset="0"/>
                <a:ea typeface="ＭＳ Ｐゴシック" charset="-128"/>
              </a:rPr>
              <a:t>f2.drawFigure();</a:t>
            </a:r>
          </a:p>
          <a:p>
            <a:pPr algn="l"/>
            <a:r>
              <a:rPr lang="en-US" altLang="ja-JP" sz="1800">
                <a:solidFill>
                  <a:srgbClr val="FF0000"/>
                </a:solidFill>
                <a:latin typeface="Consolas" pitchFamily="49" charset="0"/>
                <a:ea typeface="ＭＳ Ｐゴシック" charset="-128"/>
              </a:rPr>
              <a:t>f3.drawFigure();</a:t>
            </a:r>
          </a:p>
        </p:txBody>
      </p:sp>
      <p:sp>
        <p:nvSpPr>
          <p:cNvPr id="12320" name="Line 41"/>
          <p:cNvSpPr>
            <a:spLocks noChangeShapeType="1"/>
          </p:cNvSpPr>
          <p:nvPr/>
        </p:nvSpPr>
        <p:spPr bwMode="auto">
          <a:xfrm>
            <a:off x="827088" y="3763963"/>
            <a:ext cx="1657350" cy="0"/>
          </a:xfrm>
          <a:prstGeom prst="line">
            <a:avLst/>
          </a:prstGeom>
          <a:noFill/>
          <a:ln w="19050">
            <a:solidFill>
              <a:schemeClr val="tx1"/>
            </a:solidFill>
            <a:round/>
            <a:headEnd/>
            <a:tailEnd/>
          </a:ln>
        </p:spPr>
        <p:txBody>
          <a:bodyPr wrap="none" anchor="ctr">
            <a:spAutoFit/>
          </a:bodyPr>
          <a:lstStyle/>
          <a:p>
            <a:endParaRPr lang="ja-JP" altLang="en-US"/>
          </a:p>
        </p:txBody>
      </p:sp>
      <p:sp>
        <p:nvSpPr>
          <p:cNvPr id="12321" name="Line 42"/>
          <p:cNvSpPr>
            <a:spLocks noChangeShapeType="1"/>
          </p:cNvSpPr>
          <p:nvPr/>
        </p:nvSpPr>
        <p:spPr bwMode="auto">
          <a:xfrm flipH="1">
            <a:off x="2433638" y="3763963"/>
            <a:ext cx="73025" cy="0"/>
          </a:xfrm>
          <a:prstGeom prst="line">
            <a:avLst/>
          </a:prstGeom>
          <a:noFill/>
          <a:ln w="19050">
            <a:solidFill>
              <a:schemeClr val="tx1"/>
            </a:solidFill>
            <a:round/>
            <a:headEnd/>
            <a:tailEnd/>
          </a:ln>
        </p:spPr>
        <p:txBody>
          <a:bodyPr wrap="none" anchor="ctr">
            <a:spAutoFit/>
          </a:bodyPr>
          <a:lstStyle/>
          <a:p>
            <a:endParaRPr lang="ja-JP" altLang="en-US"/>
          </a:p>
        </p:txBody>
      </p:sp>
      <p:sp>
        <p:nvSpPr>
          <p:cNvPr id="232491" name="Line 43"/>
          <p:cNvSpPr>
            <a:spLocks noChangeShapeType="1"/>
          </p:cNvSpPr>
          <p:nvPr/>
        </p:nvSpPr>
        <p:spPr bwMode="auto">
          <a:xfrm>
            <a:off x="2484438" y="3767138"/>
            <a:ext cx="1727200" cy="0"/>
          </a:xfrm>
          <a:prstGeom prst="line">
            <a:avLst/>
          </a:prstGeom>
          <a:noFill/>
          <a:ln w="19050">
            <a:solidFill>
              <a:schemeClr val="tx1"/>
            </a:solidFill>
            <a:round/>
            <a:headEnd/>
            <a:tailEnd/>
          </a:ln>
        </p:spPr>
        <p:txBody>
          <a:bodyPr wrap="none" anchor="ctr">
            <a:spAutoFit/>
          </a:bodyPr>
          <a:lstStyle/>
          <a:p>
            <a:endParaRPr lang="ja-JP" altLang="en-US"/>
          </a:p>
        </p:txBody>
      </p:sp>
      <p:sp>
        <p:nvSpPr>
          <p:cNvPr id="232496" name="Text Box 48"/>
          <p:cNvSpPr txBox="1">
            <a:spLocks noChangeArrowheads="1"/>
          </p:cNvSpPr>
          <p:nvPr/>
        </p:nvSpPr>
        <p:spPr bwMode="auto">
          <a:xfrm>
            <a:off x="34925" y="5876925"/>
            <a:ext cx="6985000" cy="519113"/>
          </a:xfrm>
          <a:prstGeom prst="rect">
            <a:avLst/>
          </a:prstGeom>
          <a:noFill/>
          <a:ln w="19050" algn="ctr">
            <a:noFill/>
            <a:miter lim="800000"/>
            <a:headEnd/>
            <a:tailEnd/>
          </a:ln>
        </p:spPr>
        <p:txBody>
          <a:bodyPr>
            <a:spAutoFit/>
          </a:bodyPr>
          <a:lstStyle/>
          <a:p>
            <a:pPr>
              <a:spcBef>
                <a:spcPct val="50000"/>
              </a:spcBef>
            </a:pPr>
            <a:r>
              <a:rPr lang="ja-JP" altLang="en-US" sz="2800"/>
              <a:t>変更範囲を限定することで保守性が向上</a:t>
            </a:r>
          </a:p>
        </p:txBody>
      </p:sp>
      <p:sp>
        <p:nvSpPr>
          <p:cNvPr id="232497" name="AutoShape 49"/>
          <p:cNvSpPr>
            <a:spLocks noChangeArrowheads="1"/>
          </p:cNvSpPr>
          <p:nvPr/>
        </p:nvSpPr>
        <p:spPr bwMode="auto">
          <a:xfrm>
            <a:off x="611188" y="4718050"/>
            <a:ext cx="288925" cy="649288"/>
          </a:xfrm>
          <a:prstGeom prst="flowChartExtract">
            <a:avLst/>
          </a:prstGeom>
          <a:solidFill>
            <a:srgbClr val="FFCC99"/>
          </a:solidFill>
          <a:ln w="9525" algn="ctr">
            <a:solidFill>
              <a:schemeClr val="tx1"/>
            </a:solidFill>
            <a:miter lim="800000"/>
            <a:headEnd/>
            <a:tailEnd/>
          </a:ln>
        </p:spPr>
        <p:txBody>
          <a:bodyPr anchor="ctr">
            <a:spAutoFit/>
          </a:bodyPr>
          <a:lstStyle/>
          <a:p>
            <a:endParaRPr lang="ja-JP" altLang="en-US"/>
          </a:p>
        </p:txBody>
      </p:sp>
      <p:sp>
        <p:nvSpPr>
          <p:cNvPr id="232498" name="AutoShape 50"/>
          <p:cNvSpPr>
            <a:spLocks noChangeArrowheads="1"/>
          </p:cNvSpPr>
          <p:nvPr/>
        </p:nvSpPr>
        <p:spPr bwMode="auto">
          <a:xfrm>
            <a:off x="2411413" y="4702175"/>
            <a:ext cx="288925" cy="649288"/>
          </a:xfrm>
          <a:prstGeom prst="flowChartExtract">
            <a:avLst/>
          </a:prstGeom>
          <a:solidFill>
            <a:srgbClr val="FFCC99"/>
          </a:solidFill>
          <a:ln w="9525" algn="ctr">
            <a:solidFill>
              <a:schemeClr val="tx1"/>
            </a:solidFill>
            <a:miter lim="800000"/>
            <a:headEnd/>
            <a:tailEnd/>
          </a:ln>
        </p:spPr>
        <p:txBody>
          <a:bodyPr anchor="ctr">
            <a:spAutoFit/>
          </a:bodyPr>
          <a:lstStyle/>
          <a:p>
            <a:endParaRPr lang="ja-JP" altLang="en-US"/>
          </a:p>
        </p:txBody>
      </p:sp>
      <p:sp>
        <p:nvSpPr>
          <p:cNvPr id="232495" name="AutoShape 47"/>
          <p:cNvSpPr>
            <a:spLocks noChangeArrowheads="1"/>
          </p:cNvSpPr>
          <p:nvPr/>
        </p:nvSpPr>
        <p:spPr bwMode="auto">
          <a:xfrm>
            <a:off x="107950" y="5229225"/>
            <a:ext cx="3276600" cy="288925"/>
          </a:xfrm>
          <a:prstGeom prst="wedgeRoundRectCallout">
            <a:avLst>
              <a:gd name="adj1" fmla="val -50097"/>
              <a:gd name="adj2" fmla="val -11537"/>
              <a:gd name="adj3" fmla="val 16667"/>
            </a:avLst>
          </a:prstGeom>
          <a:solidFill>
            <a:srgbClr val="FFCC99"/>
          </a:solidFill>
          <a:ln w="9525" algn="ctr">
            <a:noFill/>
            <a:miter lim="800000"/>
            <a:headEnd/>
            <a:tailEnd/>
          </a:ln>
        </p:spPr>
        <p:txBody>
          <a:bodyPr anchor="ctr"/>
          <a:lstStyle/>
          <a:p>
            <a:r>
              <a:rPr lang="ja-JP" altLang="en-US" sz="1800">
                <a:latin typeface="Arial" charset="0"/>
                <a:ea typeface="ＭＳ Ｐゴシック" charset="-128"/>
              </a:rPr>
              <a:t>抽象メソッドをオーバーライド</a:t>
            </a:r>
          </a:p>
        </p:txBody>
      </p:sp>
      <p:sp>
        <p:nvSpPr>
          <p:cNvPr id="39" name="AutoShape 31"/>
          <p:cNvSpPr>
            <a:spLocks noChangeArrowheads="1"/>
          </p:cNvSpPr>
          <p:nvPr/>
        </p:nvSpPr>
        <p:spPr bwMode="auto">
          <a:xfrm>
            <a:off x="3143250" y="2889572"/>
            <a:ext cx="2143125" cy="288925"/>
          </a:xfrm>
          <a:prstGeom prst="wedgeRoundRectCallout">
            <a:avLst>
              <a:gd name="adj1" fmla="val -52120"/>
              <a:gd name="adj2" fmla="val -101477"/>
              <a:gd name="adj3" fmla="val 16667"/>
            </a:avLst>
          </a:prstGeom>
          <a:solidFill>
            <a:srgbClr val="FFCC99"/>
          </a:solidFill>
          <a:ln w="9525" algn="ctr">
            <a:solidFill>
              <a:schemeClr val="tx1"/>
            </a:solidFill>
            <a:miter lim="800000"/>
            <a:headEnd/>
            <a:tailEnd/>
          </a:ln>
        </p:spPr>
        <p:txBody>
          <a:bodyPr anchor="ctr"/>
          <a:lstStyle/>
          <a:p>
            <a:r>
              <a:rPr lang="en-US" altLang="ja-JP" sz="1800">
                <a:latin typeface="Arial" charset="0"/>
                <a:ea typeface="ＭＳ Ｐゴシック" charset="-128"/>
              </a:rPr>
              <a:t>TemplateMethod</a:t>
            </a:r>
            <a:endParaRPr lang="ja-JP" altLang="en-US" sz="1800">
              <a:latin typeface="Arial" charset="0"/>
              <a:ea typeface="ＭＳ Ｐゴシック" charset="-128"/>
            </a:endParaRPr>
          </a:p>
        </p:txBody>
      </p:sp>
      <p:sp>
        <p:nvSpPr>
          <p:cNvPr id="41" name="AutoShape 31"/>
          <p:cNvSpPr>
            <a:spLocks noChangeArrowheads="1"/>
          </p:cNvSpPr>
          <p:nvPr/>
        </p:nvSpPr>
        <p:spPr bwMode="auto">
          <a:xfrm>
            <a:off x="3143250" y="2100584"/>
            <a:ext cx="2143125" cy="288925"/>
          </a:xfrm>
          <a:prstGeom prst="wedgeRoundRectCallout">
            <a:avLst>
              <a:gd name="adj1" fmla="val -52620"/>
              <a:gd name="adj2" fmla="val 66944"/>
              <a:gd name="adj3" fmla="val 16667"/>
            </a:avLst>
          </a:prstGeom>
          <a:solidFill>
            <a:srgbClr val="FFCC99"/>
          </a:solidFill>
          <a:ln w="9525" algn="ctr">
            <a:solidFill>
              <a:schemeClr val="tx1"/>
            </a:solidFill>
            <a:miter lim="800000"/>
            <a:headEnd/>
            <a:tailEnd/>
          </a:ln>
        </p:spPr>
        <p:txBody>
          <a:bodyPr anchor="ctr"/>
          <a:lstStyle/>
          <a:p>
            <a:r>
              <a:rPr lang="en-US" altLang="ja-JP" sz="1800" dirty="0" err="1">
                <a:latin typeface="Arial" charset="0"/>
                <a:ea typeface="ＭＳ Ｐゴシック" charset="-128"/>
              </a:rPr>
              <a:t>PrimitiveOperation</a:t>
            </a:r>
            <a:endParaRPr lang="ja-JP" altLang="en-US" sz="1800" dirty="0">
              <a:latin typeface="Arial" charset="0"/>
              <a:ea typeface="ＭＳ Ｐゴシック"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249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249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249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3249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249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247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3248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248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3248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3248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3248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2486"/>
                                        </p:tgtEl>
                                        <p:attrNameLst>
                                          <p:attrName>style.visibility</p:attrName>
                                        </p:attrNameLst>
                                      </p:cBhvr>
                                      <p:to>
                                        <p:strVal val="visible"/>
                                      </p:to>
                                    </p:set>
                                  </p:childTnLst>
                                </p:cTn>
                              </p:par>
                              <p:par>
                                <p:cTn id="35" presetID="1" presetClass="exit" presetSubtype="0" fill="hold" grpId="0" nodeType="withEffect">
                                  <p:stCondLst>
                                    <p:cond delay="0"/>
                                  </p:stCondLst>
                                  <p:childTnLst>
                                    <p:set>
                                      <p:cBhvr>
                                        <p:cTn id="36" dur="1" fill="hold">
                                          <p:stCondLst>
                                            <p:cond delay="0"/>
                                          </p:stCondLst>
                                        </p:cTn>
                                        <p:tgtEl>
                                          <p:spTgt spid="232477"/>
                                        </p:tgtEl>
                                        <p:attrNameLst>
                                          <p:attrName>style.visibility</p:attrName>
                                        </p:attrNameLst>
                                      </p:cBhvr>
                                      <p:to>
                                        <p:strVal val="hidden"/>
                                      </p:to>
                                    </p:set>
                                  </p:childTnLst>
                                </p:cTn>
                              </p:par>
                              <p:par>
                                <p:cTn id="37" presetID="1" presetClass="exit" presetSubtype="0" fill="hold" grpId="0" nodeType="withEffect">
                                  <p:stCondLst>
                                    <p:cond delay="0"/>
                                  </p:stCondLst>
                                  <p:childTnLst>
                                    <p:set>
                                      <p:cBhvr>
                                        <p:cTn id="38" dur="1" fill="hold">
                                          <p:stCondLst>
                                            <p:cond delay="0"/>
                                          </p:stCondLst>
                                        </p:cTn>
                                        <p:tgtEl>
                                          <p:spTgt spid="232478"/>
                                        </p:tgtEl>
                                        <p:attrNameLst>
                                          <p:attrName>style.visibility</p:attrName>
                                        </p:attrNameLst>
                                      </p:cBhvr>
                                      <p:to>
                                        <p:strVal val="hidden"/>
                                      </p:to>
                                    </p:set>
                                  </p:childTnLst>
                                </p:cTn>
                              </p:par>
                              <p:par>
                                <p:cTn id="39" presetID="1" presetClass="entr" presetSubtype="0" fill="hold" grpId="0" nodeType="withEffect">
                                  <p:stCondLst>
                                    <p:cond delay="0"/>
                                  </p:stCondLst>
                                  <p:childTnLst>
                                    <p:set>
                                      <p:cBhvr>
                                        <p:cTn id="40" dur="1" fill="hold">
                                          <p:stCondLst>
                                            <p:cond delay="0"/>
                                          </p:stCondLst>
                                        </p:cTn>
                                        <p:tgtEl>
                                          <p:spTgt spid="232491"/>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3246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3249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1"/>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9"/>
                                        </p:tgtEl>
                                        <p:attrNameLst>
                                          <p:attrName>style.visibility</p:attrName>
                                        </p:attrNameLst>
                                      </p:cBhvr>
                                      <p:to>
                                        <p:strVal val="visible"/>
                                      </p:to>
                                    </p:set>
                                  </p:childTnLst>
                                </p:cTn>
                              </p:par>
                              <p:par>
                                <p:cTn id="51" presetID="1" presetClass="exit" presetSubtype="0" fill="hold" grpId="1" nodeType="withEffect">
                                  <p:stCondLst>
                                    <p:cond delay="0"/>
                                  </p:stCondLst>
                                  <p:childTnLst>
                                    <p:set>
                                      <p:cBhvr>
                                        <p:cTn id="52" dur="1" fill="hold">
                                          <p:stCondLst>
                                            <p:cond delay="0"/>
                                          </p:stCondLst>
                                        </p:cTn>
                                        <p:tgtEl>
                                          <p:spTgt spid="232494"/>
                                        </p:tgtEl>
                                        <p:attrNameLst>
                                          <p:attrName>style.visibility</p:attrName>
                                        </p:attrNameLst>
                                      </p:cBhvr>
                                      <p:to>
                                        <p:strVal val="hidden"/>
                                      </p:to>
                                    </p:set>
                                  </p:childTnLst>
                                </p:cTn>
                              </p:par>
                              <p:par>
                                <p:cTn id="53" presetID="1" presetClass="exit" presetSubtype="0" fill="hold" grpId="0" nodeType="withEffect">
                                  <p:stCondLst>
                                    <p:cond delay="0"/>
                                  </p:stCondLst>
                                  <p:childTnLst>
                                    <p:set>
                                      <p:cBhvr>
                                        <p:cTn id="54" dur="1" fill="hold">
                                          <p:stCondLst>
                                            <p:cond delay="0"/>
                                          </p:stCondLst>
                                        </p:cTn>
                                        <p:tgtEl>
                                          <p:spTgt spid="123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2499" grpId="0" animBg="1"/>
      <p:bldP spid="232494" grpId="0" animBg="1"/>
      <p:bldP spid="232494" grpId="1" animBg="1"/>
      <p:bldP spid="232462" grpId="0" animBg="1"/>
      <p:bldP spid="232472" grpId="0" animBg="1"/>
      <p:bldP spid="232477" grpId="0" animBg="1"/>
      <p:bldP spid="232478" grpId="0" animBg="1"/>
      <p:bldP spid="12313" grpId="0" animBg="1"/>
      <p:bldP spid="232481" grpId="0" animBg="1"/>
      <p:bldP spid="232482" grpId="0" animBg="1"/>
      <p:bldP spid="232483" grpId="0" animBg="1"/>
      <p:bldP spid="232484" grpId="0" animBg="1"/>
      <p:bldP spid="232485" grpId="0" animBg="1"/>
      <p:bldP spid="232486" grpId="0" animBg="1"/>
      <p:bldP spid="232491" grpId="0" animBg="1"/>
      <p:bldP spid="232496" grpId="0"/>
      <p:bldP spid="232497" grpId="0" animBg="1"/>
      <p:bldP spid="232498" grpId="0" animBg="1"/>
      <p:bldP spid="232495" grpId="0" animBg="1"/>
      <p:bldP spid="39" grpId="0" animBg="1"/>
      <p:bldP spid="4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スライド番号プレースホルダ 5"/>
          <p:cNvSpPr>
            <a:spLocks noGrp="1"/>
          </p:cNvSpPr>
          <p:nvPr>
            <p:ph type="sldNum" sz="quarter" idx="12"/>
          </p:nvPr>
        </p:nvSpPr>
        <p:spPr/>
        <p:txBody>
          <a:bodyPr/>
          <a:lstStyle/>
          <a:p>
            <a:pPr>
              <a:defRPr/>
            </a:pPr>
            <a:fld id="{8FF6D872-0E5F-4EB8-9433-4114356CCEAA}" type="slidenum">
              <a:rPr lang="en-US" altLang="ja-JP"/>
              <a:pPr>
                <a:defRPr/>
              </a:pPr>
              <a:t>5</a:t>
            </a:fld>
            <a:endParaRPr lang="en-US" altLang="ja-JP"/>
          </a:p>
        </p:txBody>
      </p:sp>
      <p:sp>
        <p:nvSpPr>
          <p:cNvPr id="13315" name="Rectangle 117"/>
          <p:cNvSpPr>
            <a:spLocks noChangeArrowheads="1"/>
          </p:cNvSpPr>
          <p:nvPr/>
        </p:nvSpPr>
        <p:spPr bwMode="auto">
          <a:xfrm>
            <a:off x="6010275" y="3389313"/>
            <a:ext cx="649288" cy="217487"/>
          </a:xfrm>
          <a:prstGeom prst="rect">
            <a:avLst/>
          </a:prstGeom>
          <a:solidFill>
            <a:schemeClr val="bg1"/>
          </a:solidFill>
          <a:ln w="19050">
            <a:solidFill>
              <a:srgbClr val="FF3300"/>
            </a:solidFill>
            <a:miter lim="800000"/>
            <a:headEnd/>
            <a:tailEnd/>
          </a:ln>
        </p:spPr>
        <p:txBody>
          <a:bodyPr wrap="none" anchor="ctr"/>
          <a:lstStyle/>
          <a:p>
            <a:endParaRPr lang="ja-JP" altLang="ja-JP" sz="1600">
              <a:latin typeface="Arial" charset="0"/>
              <a:ea typeface="ＭＳ Ｐゴシック" charset="-128"/>
            </a:endParaRPr>
          </a:p>
        </p:txBody>
      </p:sp>
      <p:sp>
        <p:nvSpPr>
          <p:cNvPr id="13316" name="Rectangle 118"/>
          <p:cNvSpPr>
            <a:spLocks noChangeArrowheads="1"/>
          </p:cNvSpPr>
          <p:nvPr/>
        </p:nvSpPr>
        <p:spPr bwMode="auto">
          <a:xfrm>
            <a:off x="6010275" y="3606800"/>
            <a:ext cx="649288" cy="71438"/>
          </a:xfrm>
          <a:prstGeom prst="rect">
            <a:avLst/>
          </a:prstGeom>
          <a:solidFill>
            <a:schemeClr val="bg1"/>
          </a:solidFill>
          <a:ln w="19050">
            <a:solidFill>
              <a:srgbClr val="FF3300"/>
            </a:solidFill>
            <a:miter lim="800000"/>
            <a:headEnd/>
            <a:tailEnd/>
          </a:ln>
        </p:spPr>
        <p:txBody>
          <a:bodyPr wrap="none" anchor="ctr"/>
          <a:lstStyle/>
          <a:p>
            <a:endParaRPr lang="ja-JP" altLang="ja-JP" sz="1200">
              <a:latin typeface="Arial" charset="0"/>
              <a:ea typeface="ＭＳ Ｐゴシック" charset="-128"/>
            </a:endParaRPr>
          </a:p>
        </p:txBody>
      </p:sp>
      <p:sp>
        <p:nvSpPr>
          <p:cNvPr id="13317" name="Rectangle 119"/>
          <p:cNvSpPr>
            <a:spLocks noChangeArrowheads="1"/>
          </p:cNvSpPr>
          <p:nvPr/>
        </p:nvSpPr>
        <p:spPr bwMode="auto">
          <a:xfrm>
            <a:off x="6010275" y="3678238"/>
            <a:ext cx="649288" cy="142875"/>
          </a:xfrm>
          <a:prstGeom prst="rect">
            <a:avLst/>
          </a:prstGeom>
          <a:solidFill>
            <a:schemeClr val="bg1"/>
          </a:solidFill>
          <a:ln w="19050">
            <a:solidFill>
              <a:srgbClr val="FF3300"/>
            </a:solidFill>
            <a:miter lim="800000"/>
            <a:headEnd/>
            <a:tailEnd/>
          </a:ln>
        </p:spPr>
        <p:txBody>
          <a:bodyPr wrap="none" anchor="ctr"/>
          <a:lstStyle/>
          <a:p>
            <a:endParaRPr lang="ja-JP" altLang="ja-JP" sz="1200">
              <a:latin typeface="Arial" charset="0"/>
              <a:ea typeface="ＭＳ Ｐゴシック" charset="-128"/>
            </a:endParaRPr>
          </a:p>
        </p:txBody>
      </p:sp>
      <p:sp>
        <p:nvSpPr>
          <p:cNvPr id="13318" name="Rectangle 2"/>
          <p:cNvSpPr>
            <a:spLocks noGrp="1" noChangeArrowheads="1"/>
          </p:cNvSpPr>
          <p:nvPr>
            <p:ph type="title"/>
          </p:nvPr>
        </p:nvSpPr>
        <p:spPr/>
        <p:txBody>
          <a:bodyPr/>
          <a:lstStyle/>
          <a:p>
            <a:pPr eaLnBrk="1" hangingPunct="1"/>
            <a:r>
              <a:rPr lang="ja-JP" altLang="en-US" smtClean="0"/>
              <a:t>問題点</a:t>
            </a:r>
            <a:r>
              <a:rPr lang="en-US" altLang="ja-JP" smtClean="0"/>
              <a:t>(1/2)</a:t>
            </a:r>
          </a:p>
        </p:txBody>
      </p:sp>
      <p:sp>
        <p:nvSpPr>
          <p:cNvPr id="13319" name="Rectangle 3"/>
          <p:cNvSpPr>
            <a:spLocks noGrp="1" noChangeArrowheads="1"/>
          </p:cNvSpPr>
          <p:nvPr>
            <p:ph type="body" idx="1"/>
          </p:nvPr>
        </p:nvSpPr>
        <p:spPr>
          <a:xfrm>
            <a:off x="395288" y="1412875"/>
            <a:ext cx="8353425" cy="1079500"/>
          </a:xfrm>
        </p:spPr>
        <p:txBody>
          <a:bodyPr/>
          <a:lstStyle/>
          <a:p>
            <a:pPr eaLnBrk="1" hangingPunct="1">
              <a:lnSpc>
                <a:spcPct val="80000"/>
              </a:lnSpc>
            </a:pPr>
            <a:r>
              <a:rPr lang="en-US" altLang="ja-JP" sz="2400" smtClean="0"/>
              <a:t>Template Method</a:t>
            </a:r>
            <a:r>
              <a:rPr lang="ja-JP" altLang="en-US" sz="2400" smtClean="0"/>
              <a:t>パターンの適用事例の中には，安定性が低いものが存在</a:t>
            </a:r>
          </a:p>
          <a:p>
            <a:pPr lvl="1" eaLnBrk="1" hangingPunct="1">
              <a:lnSpc>
                <a:spcPct val="80000"/>
              </a:lnSpc>
            </a:pPr>
            <a:r>
              <a:rPr lang="ja-JP" altLang="en-US" sz="2000" smtClean="0"/>
              <a:t>安定性が低い</a:t>
            </a:r>
            <a:r>
              <a:rPr lang="en-US" altLang="ja-JP" sz="2000" smtClean="0"/>
              <a:t>…</a:t>
            </a:r>
            <a:r>
              <a:rPr lang="ja-JP" altLang="en-US" sz="2000" smtClean="0"/>
              <a:t>ソフトウェア保守において多くのクラスに変更が生じる</a:t>
            </a:r>
          </a:p>
        </p:txBody>
      </p:sp>
      <p:sp>
        <p:nvSpPr>
          <p:cNvPr id="13320" name="Rectangle 30"/>
          <p:cNvSpPr>
            <a:spLocks noChangeArrowheads="1"/>
          </p:cNvSpPr>
          <p:nvPr/>
        </p:nvSpPr>
        <p:spPr bwMode="auto">
          <a:xfrm>
            <a:off x="539750" y="5930900"/>
            <a:ext cx="8229600" cy="431800"/>
          </a:xfrm>
          <a:prstGeom prst="rect">
            <a:avLst/>
          </a:prstGeom>
          <a:noFill/>
          <a:ln w="9525">
            <a:noFill/>
            <a:miter lim="800000"/>
            <a:headEnd/>
            <a:tailEnd/>
          </a:ln>
        </p:spPr>
        <p:txBody>
          <a:bodyPr/>
          <a:lstStyle/>
          <a:p>
            <a:pPr marL="342900" indent="-342900" algn="l">
              <a:lnSpc>
                <a:spcPct val="90000"/>
              </a:lnSpc>
              <a:spcBef>
                <a:spcPct val="20000"/>
              </a:spcBef>
              <a:buClr>
                <a:schemeClr val="accent1"/>
              </a:buClr>
              <a:buSzPct val="80000"/>
              <a:buFont typeface="Wingdings" pitchFamily="2" charset="2"/>
              <a:buChar char="n"/>
            </a:pPr>
            <a:r>
              <a:rPr lang="ja-JP" altLang="en-US" sz="2400">
                <a:latin typeface="Arial" charset="0"/>
                <a:ea typeface="ＭＳ Ｐゴシック" charset="-128"/>
              </a:rPr>
              <a:t>多くのクラスに同時に変更が生じるのは望ましくない</a:t>
            </a:r>
            <a:endParaRPr lang="ja-JP" altLang="en-US" sz="2800">
              <a:latin typeface="Arial" charset="0"/>
              <a:ea typeface="ＭＳ Ｐゴシック" charset="-128"/>
            </a:endParaRPr>
          </a:p>
        </p:txBody>
      </p:sp>
      <p:sp>
        <p:nvSpPr>
          <p:cNvPr id="13321" name="Rectangle 92"/>
          <p:cNvSpPr>
            <a:spLocks noChangeArrowheads="1"/>
          </p:cNvSpPr>
          <p:nvPr/>
        </p:nvSpPr>
        <p:spPr bwMode="auto">
          <a:xfrm>
            <a:off x="1220788" y="2565400"/>
            <a:ext cx="863600" cy="217488"/>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22" name="Rectangle 93"/>
          <p:cNvSpPr>
            <a:spLocks noChangeArrowheads="1"/>
          </p:cNvSpPr>
          <p:nvPr/>
        </p:nvSpPr>
        <p:spPr bwMode="auto">
          <a:xfrm>
            <a:off x="1220788" y="2782888"/>
            <a:ext cx="863600" cy="71437"/>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23" name="Rectangle 94"/>
          <p:cNvSpPr>
            <a:spLocks noChangeArrowheads="1"/>
          </p:cNvSpPr>
          <p:nvPr/>
        </p:nvSpPr>
        <p:spPr bwMode="auto">
          <a:xfrm>
            <a:off x="1220788" y="2854325"/>
            <a:ext cx="863600"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24" name="AutoShape 96"/>
          <p:cNvSpPr>
            <a:spLocks noChangeArrowheads="1"/>
          </p:cNvSpPr>
          <p:nvPr/>
        </p:nvSpPr>
        <p:spPr bwMode="auto">
          <a:xfrm>
            <a:off x="1595438" y="3025775"/>
            <a:ext cx="120650" cy="149225"/>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13325" name="Line 97"/>
          <p:cNvSpPr>
            <a:spLocks noChangeShapeType="1"/>
          </p:cNvSpPr>
          <p:nvPr/>
        </p:nvSpPr>
        <p:spPr bwMode="auto">
          <a:xfrm>
            <a:off x="1652588" y="3173413"/>
            <a:ext cx="0" cy="73025"/>
          </a:xfrm>
          <a:prstGeom prst="line">
            <a:avLst/>
          </a:prstGeom>
          <a:noFill/>
          <a:ln w="19050">
            <a:solidFill>
              <a:schemeClr val="tx1"/>
            </a:solidFill>
            <a:round/>
            <a:headEnd/>
            <a:tailEnd/>
          </a:ln>
        </p:spPr>
        <p:txBody>
          <a:bodyPr wrap="none" anchor="ctr">
            <a:spAutoFit/>
          </a:bodyPr>
          <a:lstStyle/>
          <a:p>
            <a:endParaRPr lang="ja-JP" altLang="en-US"/>
          </a:p>
        </p:txBody>
      </p:sp>
      <p:sp>
        <p:nvSpPr>
          <p:cNvPr id="13326" name="Rectangle 98"/>
          <p:cNvSpPr>
            <a:spLocks noChangeArrowheads="1"/>
          </p:cNvSpPr>
          <p:nvPr/>
        </p:nvSpPr>
        <p:spPr bwMode="auto">
          <a:xfrm>
            <a:off x="827088" y="3389313"/>
            <a:ext cx="649287" cy="217487"/>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27" name="Rectangle 99"/>
          <p:cNvSpPr>
            <a:spLocks noChangeArrowheads="1"/>
          </p:cNvSpPr>
          <p:nvPr/>
        </p:nvSpPr>
        <p:spPr bwMode="auto">
          <a:xfrm>
            <a:off x="827088" y="3606800"/>
            <a:ext cx="649287" cy="71438"/>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28" name="Rectangle 100"/>
          <p:cNvSpPr>
            <a:spLocks noChangeArrowheads="1"/>
          </p:cNvSpPr>
          <p:nvPr/>
        </p:nvSpPr>
        <p:spPr bwMode="auto">
          <a:xfrm>
            <a:off x="827088" y="3678238"/>
            <a:ext cx="649287"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29" name="Rectangle 101"/>
          <p:cNvSpPr>
            <a:spLocks noChangeArrowheads="1"/>
          </p:cNvSpPr>
          <p:nvPr/>
        </p:nvSpPr>
        <p:spPr bwMode="auto">
          <a:xfrm>
            <a:off x="1835150" y="3389313"/>
            <a:ext cx="649288" cy="217487"/>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30" name="Rectangle 102"/>
          <p:cNvSpPr>
            <a:spLocks noChangeArrowheads="1"/>
          </p:cNvSpPr>
          <p:nvPr/>
        </p:nvSpPr>
        <p:spPr bwMode="auto">
          <a:xfrm>
            <a:off x="1835150" y="3606800"/>
            <a:ext cx="649288" cy="71438"/>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31" name="Rectangle 103"/>
          <p:cNvSpPr>
            <a:spLocks noChangeArrowheads="1"/>
          </p:cNvSpPr>
          <p:nvPr/>
        </p:nvSpPr>
        <p:spPr bwMode="auto">
          <a:xfrm>
            <a:off x="1835150" y="3678238"/>
            <a:ext cx="649288"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32" name="Line 104"/>
          <p:cNvSpPr>
            <a:spLocks noChangeShapeType="1"/>
          </p:cNvSpPr>
          <p:nvPr/>
        </p:nvSpPr>
        <p:spPr bwMode="auto">
          <a:xfrm>
            <a:off x="1147763" y="3244850"/>
            <a:ext cx="1008062" cy="0"/>
          </a:xfrm>
          <a:prstGeom prst="line">
            <a:avLst/>
          </a:prstGeom>
          <a:noFill/>
          <a:ln w="19050">
            <a:solidFill>
              <a:schemeClr val="tx1"/>
            </a:solidFill>
            <a:round/>
            <a:headEnd/>
            <a:tailEnd/>
          </a:ln>
        </p:spPr>
        <p:txBody>
          <a:bodyPr wrap="none" anchor="ctr">
            <a:spAutoFit/>
          </a:bodyPr>
          <a:lstStyle/>
          <a:p>
            <a:endParaRPr lang="ja-JP" altLang="en-US"/>
          </a:p>
        </p:txBody>
      </p:sp>
      <p:sp>
        <p:nvSpPr>
          <p:cNvPr id="13333" name="Line 106"/>
          <p:cNvSpPr>
            <a:spLocks noChangeShapeType="1"/>
          </p:cNvSpPr>
          <p:nvPr/>
        </p:nvSpPr>
        <p:spPr bwMode="auto">
          <a:xfrm>
            <a:off x="1147763" y="3244850"/>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334" name="Line 107"/>
          <p:cNvSpPr>
            <a:spLocks noChangeShapeType="1"/>
          </p:cNvSpPr>
          <p:nvPr/>
        </p:nvSpPr>
        <p:spPr bwMode="auto">
          <a:xfrm>
            <a:off x="2155825" y="3244850"/>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335" name="Text Box 108"/>
          <p:cNvSpPr txBox="1">
            <a:spLocks noChangeArrowheads="1"/>
          </p:cNvSpPr>
          <p:nvPr/>
        </p:nvSpPr>
        <p:spPr bwMode="auto">
          <a:xfrm>
            <a:off x="817563" y="3835400"/>
            <a:ext cx="1738312" cy="366713"/>
          </a:xfrm>
          <a:prstGeom prst="rect">
            <a:avLst/>
          </a:prstGeom>
          <a:noFill/>
          <a:ln w="19050" algn="ctr">
            <a:noFill/>
            <a:miter lim="800000"/>
            <a:headEnd/>
            <a:tailEnd/>
          </a:ln>
        </p:spPr>
        <p:txBody>
          <a:bodyPr>
            <a:spAutoFit/>
          </a:bodyPr>
          <a:lstStyle/>
          <a:p>
            <a:pPr>
              <a:spcBef>
                <a:spcPct val="50000"/>
              </a:spcBef>
            </a:pPr>
            <a:r>
              <a:rPr lang="en-US" altLang="ja-JP" sz="1800">
                <a:latin typeface="Arial" charset="0"/>
              </a:rPr>
              <a:t>Version1.0</a:t>
            </a:r>
          </a:p>
        </p:txBody>
      </p:sp>
      <p:sp>
        <p:nvSpPr>
          <p:cNvPr id="13336" name="Rectangle 109"/>
          <p:cNvSpPr>
            <a:spLocks noChangeArrowheads="1"/>
          </p:cNvSpPr>
          <p:nvPr/>
        </p:nvSpPr>
        <p:spPr bwMode="auto">
          <a:xfrm>
            <a:off x="5395913" y="2565400"/>
            <a:ext cx="863600" cy="217488"/>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37" name="Rectangle 110"/>
          <p:cNvSpPr>
            <a:spLocks noChangeArrowheads="1"/>
          </p:cNvSpPr>
          <p:nvPr/>
        </p:nvSpPr>
        <p:spPr bwMode="auto">
          <a:xfrm>
            <a:off x="5395913" y="2782888"/>
            <a:ext cx="863600" cy="71437"/>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38" name="Rectangle 111"/>
          <p:cNvSpPr>
            <a:spLocks noChangeArrowheads="1"/>
          </p:cNvSpPr>
          <p:nvPr/>
        </p:nvSpPr>
        <p:spPr bwMode="auto">
          <a:xfrm>
            <a:off x="5395913" y="2854325"/>
            <a:ext cx="863600"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39" name="AutoShape 112"/>
          <p:cNvSpPr>
            <a:spLocks noChangeArrowheads="1"/>
          </p:cNvSpPr>
          <p:nvPr/>
        </p:nvSpPr>
        <p:spPr bwMode="auto">
          <a:xfrm>
            <a:off x="5770563" y="3025775"/>
            <a:ext cx="120650" cy="149225"/>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13340" name="Line 113"/>
          <p:cNvSpPr>
            <a:spLocks noChangeShapeType="1"/>
          </p:cNvSpPr>
          <p:nvPr/>
        </p:nvSpPr>
        <p:spPr bwMode="auto">
          <a:xfrm>
            <a:off x="5827713" y="3173413"/>
            <a:ext cx="0" cy="73025"/>
          </a:xfrm>
          <a:prstGeom prst="line">
            <a:avLst/>
          </a:prstGeom>
          <a:noFill/>
          <a:ln w="19050">
            <a:solidFill>
              <a:schemeClr val="tx1"/>
            </a:solidFill>
            <a:round/>
            <a:headEnd/>
            <a:tailEnd/>
          </a:ln>
        </p:spPr>
        <p:txBody>
          <a:bodyPr wrap="none" anchor="ctr">
            <a:spAutoFit/>
          </a:bodyPr>
          <a:lstStyle/>
          <a:p>
            <a:endParaRPr lang="ja-JP" altLang="en-US"/>
          </a:p>
        </p:txBody>
      </p:sp>
      <p:sp>
        <p:nvSpPr>
          <p:cNvPr id="13341" name="Rectangle 114"/>
          <p:cNvSpPr>
            <a:spLocks noChangeArrowheads="1"/>
          </p:cNvSpPr>
          <p:nvPr/>
        </p:nvSpPr>
        <p:spPr bwMode="auto">
          <a:xfrm>
            <a:off x="5002213" y="3389313"/>
            <a:ext cx="649287" cy="217487"/>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42" name="Rectangle 115"/>
          <p:cNvSpPr>
            <a:spLocks noChangeArrowheads="1"/>
          </p:cNvSpPr>
          <p:nvPr/>
        </p:nvSpPr>
        <p:spPr bwMode="auto">
          <a:xfrm>
            <a:off x="5002213" y="3606800"/>
            <a:ext cx="649287" cy="71438"/>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43" name="Rectangle 116"/>
          <p:cNvSpPr>
            <a:spLocks noChangeArrowheads="1"/>
          </p:cNvSpPr>
          <p:nvPr/>
        </p:nvSpPr>
        <p:spPr bwMode="auto">
          <a:xfrm>
            <a:off x="5002213" y="3678238"/>
            <a:ext cx="649287"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44" name="Line 120"/>
          <p:cNvSpPr>
            <a:spLocks noChangeShapeType="1"/>
          </p:cNvSpPr>
          <p:nvPr/>
        </p:nvSpPr>
        <p:spPr bwMode="auto">
          <a:xfrm>
            <a:off x="5322888" y="3244850"/>
            <a:ext cx="1008062" cy="0"/>
          </a:xfrm>
          <a:prstGeom prst="line">
            <a:avLst/>
          </a:prstGeom>
          <a:noFill/>
          <a:ln w="19050">
            <a:solidFill>
              <a:schemeClr val="tx1"/>
            </a:solidFill>
            <a:round/>
            <a:headEnd/>
            <a:tailEnd/>
          </a:ln>
        </p:spPr>
        <p:txBody>
          <a:bodyPr wrap="none" anchor="ctr">
            <a:spAutoFit/>
          </a:bodyPr>
          <a:lstStyle/>
          <a:p>
            <a:endParaRPr lang="ja-JP" altLang="en-US"/>
          </a:p>
        </p:txBody>
      </p:sp>
      <p:sp>
        <p:nvSpPr>
          <p:cNvPr id="13345" name="Line 121"/>
          <p:cNvSpPr>
            <a:spLocks noChangeShapeType="1"/>
          </p:cNvSpPr>
          <p:nvPr/>
        </p:nvSpPr>
        <p:spPr bwMode="auto">
          <a:xfrm>
            <a:off x="5322888" y="3244850"/>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346" name="Line 122"/>
          <p:cNvSpPr>
            <a:spLocks noChangeShapeType="1"/>
          </p:cNvSpPr>
          <p:nvPr/>
        </p:nvSpPr>
        <p:spPr bwMode="auto">
          <a:xfrm>
            <a:off x="6330950" y="3244850"/>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347" name="Text Box 123"/>
          <p:cNvSpPr txBox="1">
            <a:spLocks noChangeArrowheads="1"/>
          </p:cNvSpPr>
          <p:nvPr/>
        </p:nvSpPr>
        <p:spPr bwMode="auto">
          <a:xfrm>
            <a:off x="3068638" y="3852863"/>
            <a:ext cx="1439862" cy="366712"/>
          </a:xfrm>
          <a:prstGeom prst="rect">
            <a:avLst/>
          </a:prstGeom>
          <a:noFill/>
          <a:ln w="19050" algn="ctr">
            <a:noFill/>
            <a:miter lim="800000"/>
            <a:headEnd/>
            <a:tailEnd/>
          </a:ln>
        </p:spPr>
        <p:txBody>
          <a:bodyPr>
            <a:spAutoFit/>
          </a:bodyPr>
          <a:lstStyle/>
          <a:p>
            <a:pPr>
              <a:spcBef>
                <a:spcPct val="50000"/>
              </a:spcBef>
            </a:pPr>
            <a:r>
              <a:rPr lang="en-US" altLang="ja-JP" sz="1800">
                <a:latin typeface="Arial" charset="0"/>
              </a:rPr>
              <a:t>Version1.1</a:t>
            </a:r>
          </a:p>
        </p:txBody>
      </p:sp>
      <p:sp>
        <p:nvSpPr>
          <p:cNvPr id="13348" name="Rectangle 139"/>
          <p:cNvSpPr>
            <a:spLocks noChangeArrowheads="1"/>
          </p:cNvSpPr>
          <p:nvPr/>
        </p:nvSpPr>
        <p:spPr bwMode="auto">
          <a:xfrm>
            <a:off x="1149350" y="4308475"/>
            <a:ext cx="863600" cy="217488"/>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49" name="Rectangle 140"/>
          <p:cNvSpPr>
            <a:spLocks noChangeArrowheads="1"/>
          </p:cNvSpPr>
          <p:nvPr/>
        </p:nvSpPr>
        <p:spPr bwMode="auto">
          <a:xfrm>
            <a:off x="1149350" y="4525963"/>
            <a:ext cx="863600" cy="71437"/>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50" name="Rectangle 141"/>
          <p:cNvSpPr>
            <a:spLocks noChangeArrowheads="1"/>
          </p:cNvSpPr>
          <p:nvPr/>
        </p:nvSpPr>
        <p:spPr bwMode="auto">
          <a:xfrm>
            <a:off x="1149350" y="4597400"/>
            <a:ext cx="863600"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51" name="AutoShape 142"/>
          <p:cNvSpPr>
            <a:spLocks noChangeArrowheads="1"/>
          </p:cNvSpPr>
          <p:nvPr/>
        </p:nvSpPr>
        <p:spPr bwMode="auto">
          <a:xfrm>
            <a:off x="1524000" y="4768850"/>
            <a:ext cx="120650" cy="149225"/>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13352" name="Line 143"/>
          <p:cNvSpPr>
            <a:spLocks noChangeShapeType="1"/>
          </p:cNvSpPr>
          <p:nvPr/>
        </p:nvSpPr>
        <p:spPr bwMode="auto">
          <a:xfrm>
            <a:off x="1581150" y="4916488"/>
            <a:ext cx="0" cy="73025"/>
          </a:xfrm>
          <a:prstGeom prst="line">
            <a:avLst/>
          </a:prstGeom>
          <a:noFill/>
          <a:ln w="19050">
            <a:solidFill>
              <a:schemeClr val="tx1"/>
            </a:solidFill>
            <a:round/>
            <a:headEnd/>
            <a:tailEnd/>
          </a:ln>
        </p:spPr>
        <p:txBody>
          <a:bodyPr wrap="none" anchor="ctr">
            <a:spAutoFit/>
          </a:bodyPr>
          <a:lstStyle/>
          <a:p>
            <a:endParaRPr lang="ja-JP" altLang="en-US"/>
          </a:p>
        </p:txBody>
      </p:sp>
      <p:sp>
        <p:nvSpPr>
          <p:cNvPr id="13353" name="Rectangle 144"/>
          <p:cNvSpPr>
            <a:spLocks noChangeArrowheads="1"/>
          </p:cNvSpPr>
          <p:nvPr/>
        </p:nvSpPr>
        <p:spPr bwMode="auto">
          <a:xfrm>
            <a:off x="755650" y="5132388"/>
            <a:ext cx="649288" cy="217487"/>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54" name="Rectangle 145"/>
          <p:cNvSpPr>
            <a:spLocks noChangeArrowheads="1"/>
          </p:cNvSpPr>
          <p:nvPr/>
        </p:nvSpPr>
        <p:spPr bwMode="auto">
          <a:xfrm>
            <a:off x="755650" y="5349875"/>
            <a:ext cx="649288" cy="71438"/>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55" name="Rectangle 146"/>
          <p:cNvSpPr>
            <a:spLocks noChangeArrowheads="1"/>
          </p:cNvSpPr>
          <p:nvPr/>
        </p:nvSpPr>
        <p:spPr bwMode="auto">
          <a:xfrm>
            <a:off x="755650" y="5421313"/>
            <a:ext cx="649288"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56" name="Rectangle 147"/>
          <p:cNvSpPr>
            <a:spLocks noChangeArrowheads="1"/>
          </p:cNvSpPr>
          <p:nvPr/>
        </p:nvSpPr>
        <p:spPr bwMode="auto">
          <a:xfrm>
            <a:off x="1763713" y="5132388"/>
            <a:ext cx="649287" cy="217487"/>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57" name="Rectangle 148"/>
          <p:cNvSpPr>
            <a:spLocks noChangeArrowheads="1"/>
          </p:cNvSpPr>
          <p:nvPr/>
        </p:nvSpPr>
        <p:spPr bwMode="auto">
          <a:xfrm>
            <a:off x="1763713" y="5349875"/>
            <a:ext cx="649287" cy="71438"/>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58" name="Rectangle 149"/>
          <p:cNvSpPr>
            <a:spLocks noChangeArrowheads="1"/>
          </p:cNvSpPr>
          <p:nvPr/>
        </p:nvSpPr>
        <p:spPr bwMode="auto">
          <a:xfrm>
            <a:off x="1763713" y="5421313"/>
            <a:ext cx="649287"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59" name="Line 150"/>
          <p:cNvSpPr>
            <a:spLocks noChangeShapeType="1"/>
          </p:cNvSpPr>
          <p:nvPr/>
        </p:nvSpPr>
        <p:spPr bwMode="auto">
          <a:xfrm>
            <a:off x="1076325" y="4987925"/>
            <a:ext cx="1008063" cy="0"/>
          </a:xfrm>
          <a:prstGeom prst="line">
            <a:avLst/>
          </a:prstGeom>
          <a:noFill/>
          <a:ln w="19050">
            <a:solidFill>
              <a:schemeClr val="tx1"/>
            </a:solidFill>
            <a:round/>
            <a:headEnd/>
            <a:tailEnd/>
          </a:ln>
        </p:spPr>
        <p:txBody>
          <a:bodyPr wrap="none" anchor="ctr">
            <a:spAutoFit/>
          </a:bodyPr>
          <a:lstStyle/>
          <a:p>
            <a:endParaRPr lang="ja-JP" altLang="en-US"/>
          </a:p>
        </p:txBody>
      </p:sp>
      <p:sp>
        <p:nvSpPr>
          <p:cNvPr id="13360" name="Line 151"/>
          <p:cNvSpPr>
            <a:spLocks noChangeShapeType="1"/>
          </p:cNvSpPr>
          <p:nvPr/>
        </p:nvSpPr>
        <p:spPr bwMode="auto">
          <a:xfrm>
            <a:off x="1076325" y="4987925"/>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361" name="Line 152"/>
          <p:cNvSpPr>
            <a:spLocks noChangeShapeType="1"/>
          </p:cNvSpPr>
          <p:nvPr/>
        </p:nvSpPr>
        <p:spPr bwMode="auto">
          <a:xfrm>
            <a:off x="2084388" y="4987925"/>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362" name="Text Box 153"/>
          <p:cNvSpPr txBox="1">
            <a:spLocks noChangeArrowheads="1"/>
          </p:cNvSpPr>
          <p:nvPr/>
        </p:nvSpPr>
        <p:spPr bwMode="auto">
          <a:xfrm>
            <a:off x="890588" y="5605463"/>
            <a:ext cx="1439862" cy="366712"/>
          </a:xfrm>
          <a:prstGeom prst="rect">
            <a:avLst/>
          </a:prstGeom>
          <a:noFill/>
          <a:ln w="19050" algn="ctr">
            <a:noFill/>
            <a:miter lim="800000"/>
            <a:headEnd/>
            <a:tailEnd/>
          </a:ln>
        </p:spPr>
        <p:txBody>
          <a:bodyPr>
            <a:spAutoFit/>
          </a:bodyPr>
          <a:lstStyle/>
          <a:p>
            <a:pPr>
              <a:spcBef>
                <a:spcPct val="50000"/>
              </a:spcBef>
            </a:pPr>
            <a:r>
              <a:rPr lang="en-US" altLang="ja-JP" sz="1800">
                <a:latin typeface="Arial" charset="0"/>
              </a:rPr>
              <a:t>Version1.0</a:t>
            </a:r>
          </a:p>
        </p:txBody>
      </p:sp>
      <p:sp>
        <p:nvSpPr>
          <p:cNvPr id="13363" name="Rectangle 154"/>
          <p:cNvSpPr>
            <a:spLocks noChangeArrowheads="1"/>
          </p:cNvSpPr>
          <p:nvPr/>
        </p:nvSpPr>
        <p:spPr bwMode="auto">
          <a:xfrm>
            <a:off x="5395913" y="4308475"/>
            <a:ext cx="863600" cy="217488"/>
          </a:xfrm>
          <a:prstGeom prst="rect">
            <a:avLst/>
          </a:prstGeom>
          <a:solidFill>
            <a:schemeClr val="bg1"/>
          </a:solidFill>
          <a:ln w="19050">
            <a:solidFill>
              <a:srgbClr val="FF3300"/>
            </a:solidFill>
            <a:miter lim="800000"/>
            <a:headEnd/>
            <a:tailEnd/>
          </a:ln>
        </p:spPr>
        <p:txBody>
          <a:bodyPr wrap="none" anchor="ctr"/>
          <a:lstStyle/>
          <a:p>
            <a:endParaRPr lang="ja-JP" altLang="ja-JP" sz="1600">
              <a:latin typeface="Arial" charset="0"/>
              <a:ea typeface="ＭＳ Ｐゴシック" charset="-128"/>
            </a:endParaRPr>
          </a:p>
        </p:txBody>
      </p:sp>
      <p:sp>
        <p:nvSpPr>
          <p:cNvPr id="13364" name="Rectangle 155"/>
          <p:cNvSpPr>
            <a:spLocks noChangeArrowheads="1"/>
          </p:cNvSpPr>
          <p:nvPr/>
        </p:nvSpPr>
        <p:spPr bwMode="auto">
          <a:xfrm>
            <a:off x="5395913" y="4525963"/>
            <a:ext cx="863600" cy="71437"/>
          </a:xfrm>
          <a:prstGeom prst="rect">
            <a:avLst/>
          </a:prstGeom>
          <a:solidFill>
            <a:schemeClr val="bg1"/>
          </a:solidFill>
          <a:ln w="19050">
            <a:solidFill>
              <a:srgbClr val="FF3300"/>
            </a:solidFill>
            <a:miter lim="800000"/>
            <a:headEnd/>
            <a:tailEnd/>
          </a:ln>
        </p:spPr>
        <p:txBody>
          <a:bodyPr wrap="none" anchor="ctr"/>
          <a:lstStyle/>
          <a:p>
            <a:endParaRPr lang="ja-JP" altLang="ja-JP" sz="1200">
              <a:latin typeface="Arial" charset="0"/>
              <a:ea typeface="ＭＳ Ｐゴシック" charset="-128"/>
            </a:endParaRPr>
          </a:p>
        </p:txBody>
      </p:sp>
      <p:sp>
        <p:nvSpPr>
          <p:cNvPr id="13365" name="Rectangle 156"/>
          <p:cNvSpPr>
            <a:spLocks noChangeArrowheads="1"/>
          </p:cNvSpPr>
          <p:nvPr/>
        </p:nvSpPr>
        <p:spPr bwMode="auto">
          <a:xfrm>
            <a:off x="5395913" y="4597400"/>
            <a:ext cx="863600" cy="142875"/>
          </a:xfrm>
          <a:prstGeom prst="rect">
            <a:avLst/>
          </a:prstGeom>
          <a:solidFill>
            <a:schemeClr val="bg1"/>
          </a:solidFill>
          <a:ln w="19050">
            <a:solidFill>
              <a:srgbClr val="FF3300"/>
            </a:solidFill>
            <a:miter lim="800000"/>
            <a:headEnd/>
            <a:tailEnd/>
          </a:ln>
        </p:spPr>
        <p:txBody>
          <a:bodyPr wrap="none" anchor="ctr"/>
          <a:lstStyle/>
          <a:p>
            <a:endParaRPr lang="ja-JP" altLang="ja-JP" sz="1200">
              <a:latin typeface="Arial" charset="0"/>
              <a:ea typeface="ＭＳ Ｐゴシック" charset="-128"/>
            </a:endParaRPr>
          </a:p>
        </p:txBody>
      </p:sp>
      <p:sp>
        <p:nvSpPr>
          <p:cNvPr id="13366" name="AutoShape 157"/>
          <p:cNvSpPr>
            <a:spLocks noChangeArrowheads="1"/>
          </p:cNvSpPr>
          <p:nvPr/>
        </p:nvSpPr>
        <p:spPr bwMode="auto">
          <a:xfrm>
            <a:off x="5770563" y="4768850"/>
            <a:ext cx="120650" cy="149225"/>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13367" name="Line 158"/>
          <p:cNvSpPr>
            <a:spLocks noChangeShapeType="1"/>
          </p:cNvSpPr>
          <p:nvPr/>
        </p:nvSpPr>
        <p:spPr bwMode="auto">
          <a:xfrm>
            <a:off x="5827713" y="4916488"/>
            <a:ext cx="0" cy="73025"/>
          </a:xfrm>
          <a:prstGeom prst="line">
            <a:avLst/>
          </a:prstGeom>
          <a:noFill/>
          <a:ln w="19050">
            <a:solidFill>
              <a:schemeClr val="tx1"/>
            </a:solidFill>
            <a:round/>
            <a:headEnd/>
            <a:tailEnd/>
          </a:ln>
        </p:spPr>
        <p:txBody>
          <a:bodyPr wrap="none" anchor="ctr">
            <a:spAutoFit/>
          </a:bodyPr>
          <a:lstStyle/>
          <a:p>
            <a:endParaRPr lang="ja-JP" altLang="en-US"/>
          </a:p>
        </p:txBody>
      </p:sp>
      <p:sp>
        <p:nvSpPr>
          <p:cNvPr id="13368" name="Rectangle 159"/>
          <p:cNvSpPr>
            <a:spLocks noChangeArrowheads="1"/>
          </p:cNvSpPr>
          <p:nvPr/>
        </p:nvSpPr>
        <p:spPr bwMode="auto">
          <a:xfrm>
            <a:off x="5002213" y="5132388"/>
            <a:ext cx="649287" cy="217487"/>
          </a:xfrm>
          <a:prstGeom prst="rect">
            <a:avLst/>
          </a:prstGeom>
          <a:solidFill>
            <a:schemeClr val="bg1"/>
          </a:solidFill>
          <a:ln w="19050">
            <a:solidFill>
              <a:srgbClr val="FF3300"/>
            </a:solidFill>
            <a:miter lim="800000"/>
            <a:headEnd/>
            <a:tailEnd/>
          </a:ln>
        </p:spPr>
        <p:txBody>
          <a:bodyPr wrap="none" anchor="ctr"/>
          <a:lstStyle/>
          <a:p>
            <a:endParaRPr lang="ja-JP" altLang="ja-JP" sz="1600">
              <a:latin typeface="Arial" charset="0"/>
              <a:ea typeface="ＭＳ Ｐゴシック" charset="-128"/>
            </a:endParaRPr>
          </a:p>
        </p:txBody>
      </p:sp>
      <p:sp>
        <p:nvSpPr>
          <p:cNvPr id="13369" name="Rectangle 160"/>
          <p:cNvSpPr>
            <a:spLocks noChangeArrowheads="1"/>
          </p:cNvSpPr>
          <p:nvPr/>
        </p:nvSpPr>
        <p:spPr bwMode="auto">
          <a:xfrm>
            <a:off x="5002213" y="5349875"/>
            <a:ext cx="649287" cy="71438"/>
          </a:xfrm>
          <a:prstGeom prst="rect">
            <a:avLst/>
          </a:prstGeom>
          <a:solidFill>
            <a:schemeClr val="bg1"/>
          </a:solidFill>
          <a:ln w="19050">
            <a:solidFill>
              <a:srgbClr val="FF3300"/>
            </a:solidFill>
            <a:miter lim="800000"/>
            <a:headEnd/>
            <a:tailEnd/>
          </a:ln>
        </p:spPr>
        <p:txBody>
          <a:bodyPr wrap="none" anchor="ctr"/>
          <a:lstStyle/>
          <a:p>
            <a:endParaRPr lang="ja-JP" altLang="ja-JP" sz="1200">
              <a:latin typeface="Arial" charset="0"/>
              <a:ea typeface="ＭＳ Ｐゴシック" charset="-128"/>
            </a:endParaRPr>
          </a:p>
        </p:txBody>
      </p:sp>
      <p:sp>
        <p:nvSpPr>
          <p:cNvPr id="13370" name="Rectangle 161"/>
          <p:cNvSpPr>
            <a:spLocks noChangeArrowheads="1"/>
          </p:cNvSpPr>
          <p:nvPr/>
        </p:nvSpPr>
        <p:spPr bwMode="auto">
          <a:xfrm>
            <a:off x="5002213" y="5421313"/>
            <a:ext cx="649287" cy="142875"/>
          </a:xfrm>
          <a:prstGeom prst="rect">
            <a:avLst/>
          </a:prstGeom>
          <a:solidFill>
            <a:schemeClr val="bg1"/>
          </a:solidFill>
          <a:ln w="19050">
            <a:solidFill>
              <a:srgbClr val="FF3300"/>
            </a:solidFill>
            <a:miter lim="800000"/>
            <a:headEnd/>
            <a:tailEnd/>
          </a:ln>
        </p:spPr>
        <p:txBody>
          <a:bodyPr wrap="none" anchor="ctr"/>
          <a:lstStyle/>
          <a:p>
            <a:endParaRPr lang="ja-JP" altLang="ja-JP" sz="1200">
              <a:latin typeface="Arial" charset="0"/>
              <a:ea typeface="ＭＳ Ｐゴシック" charset="-128"/>
            </a:endParaRPr>
          </a:p>
        </p:txBody>
      </p:sp>
      <p:sp>
        <p:nvSpPr>
          <p:cNvPr id="13371" name="Rectangle 162"/>
          <p:cNvSpPr>
            <a:spLocks noChangeArrowheads="1"/>
          </p:cNvSpPr>
          <p:nvPr/>
        </p:nvSpPr>
        <p:spPr bwMode="auto">
          <a:xfrm>
            <a:off x="6010275" y="5132388"/>
            <a:ext cx="649288" cy="217487"/>
          </a:xfrm>
          <a:prstGeom prst="rect">
            <a:avLst/>
          </a:prstGeom>
          <a:solidFill>
            <a:schemeClr val="bg1"/>
          </a:solidFill>
          <a:ln w="19050">
            <a:solidFill>
              <a:srgbClr val="FF3300"/>
            </a:solidFill>
            <a:miter lim="800000"/>
            <a:headEnd/>
            <a:tailEnd/>
          </a:ln>
        </p:spPr>
        <p:txBody>
          <a:bodyPr wrap="none" anchor="ctr"/>
          <a:lstStyle/>
          <a:p>
            <a:endParaRPr lang="ja-JP" altLang="ja-JP" sz="1600">
              <a:latin typeface="Arial" charset="0"/>
              <a:ea typeface="ＭＳ Ｐゴシック" charset="-128"/>
            </a:endParaRPr>
          </a:p>
        </p:txBody>
      </p:sp>
      <p:sp>
        <p:nvSpPr>
          <p:cNvPr id="13372" name="Rectangle 163"/>
          <p:cNvSpPr>
            <a:spLocks noChangeArrowheads="1"/>
          </p:cNvSpPr>
          <p:nvPr/>
        </p:nvSpPr>
        <p:spPr bwMode="auto">
          <a:xfrm>
            <a:off x="6010275" y="5349875"/>
            <a:ext cx="649288" cy="71438"/>
          </a:xfrm>
          <a:prstGeom prst="rect">
            <a:avLst/>
          </a:prstGeom>
          <a:solidFill>
            <a:schemeClr val="bg1"/>
          </a:solidFill>
          <a:ln w="19050">
            <a:solidFill>
              <a:srgbClr val="FF3300"/>
            </a:solidFill>
            <a:miter lim="800000"/>
            <a:headEnd/>
            <a:tailEnd/>
          </a:ln>
        </p:spPr>
        <p:txBody>
          <a:bodyPr wrap="none" anchor="ctr"/>
          <a:lstStyle/>
          <a:p>
            <a:endParaRPr lang="ja-JP" altLang="ja-JP" sz="1200">
              <a:latin typeface="Arial" charset="0"/>
              <a:ea typeface="ＭＳ Ｐゴシック" charset="-128"/>
            </a:endParaRPr>
          </a:p>
        </p:txBody>
      </p:sp>
      <p:sp>
        <p:nvSpPr>
          <p:cNvPr id="13373" name="Rectangle 164"/>
          <p:cNvSpPr>
            <a:spLocks noChangeArrowheads="1"/>
          </p:cNvSpPr>
          <p:nvPr/>
        </p:nvSpPr>
        <p:spPr bwMode="auto">
          <a:xfrm>
            <a:off x="6010275" y="5421313"/>
            <a:ext cx="649288" cy="142875"/>
          </a:xfrm>
          <a:prstGeom prst="rect">
            <a:avLst/>
          </a:prstGeom>
          <a:solidFill>
            <a:schemeClr val="bg1"/>
          </a:solidFill>
          <a:ln w="19050">
            <a:solidFill>
              <a:srgbClr val="FF3300"/>
            </a:solidFill>
            <a:miter lim="800000"/>
            <a:headEnd/>
            <a:tailEnd/>
          </a:ln>
        </p:spPr>
        <p:txBody>
          <a:bodyPr wrap="none" anchor="ctr"/>
          <a:lstStyle/>
          <a:p>
            <a:endParaRPr lang="ja-JP" altLang="ja-JP" sz="1200">
              <a:latin typeface="Arial" charset="0"/>
              <a:ea typeface="ＭＳ Ｐゴシック" charset="-128"/>
            </a:endParaRPr>
          </a:p>
        </p:txBody>
      </p:sp>
      <p:sp>
        <p:nvSpPr>
          <p:cNvPr id="13374" name="Line 165"/>
          <p:cNvSpPr>
            <a:spLocks noChangeShapeType="1"/>
          </p:cNvSpPr>
          <p:nvPr/>
        </p:nvSpPr>
        <p:spPr bwMode="auto">
          <a:xfrm>
            <a:off x="5322888" y="4987925"/>
            <a:ext cx="1008062" cy="0"/>
          </a:xfrm>
          <a:prstGeom prst="line">
            <a:avLst/>
          </a:prstGeom>
          <a:noFill/>
          <a:ln w="19050">
            <a:solidFill>
              <a:schemeClr val="tx1"/>
            </a:solidFill>
            <a:round/>
            <a:headEnd/>
            <a:tailEnd/>
          </a:ln>
        </p:spPr>
        <p:txBody>
          <a:bodyPr wrap="none" anchor="ctr">
            <a:spAutoFit/>
          </a:bodyPr>
          <a:lstStyle/>
          <a:p>
            <a:endParaRPr lang="ja-JP" altLang="en-US"/>
          </a:p>
        </p:txBody>
      </p:sp>
      <p:sp>
        <p:nvSpPr>
          <p:cNvPr id="13375" name="Line 166"/>
          <p:cNvSpPr>
            <a:spLocks noChangeShapeType="1"/>
          </p:cNvSpPr>
          <p:nvPr/>
        </p:nvSpPr>
        <p:spPr bwMode="auto">
          <a:xfrm>
            <a:off x="5322888" y="4987925"/>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376" name="Line 167"/>
          <p:cNvSpPr>
            <a:spLocks noChangeShapeType="1"/>
          </p:cNvSpPr>
          <p:nvPr/>
        </p:nvSpPr>
        <p:spPr bwMode="auto">
          <a:xfrm>
            <a:off x="6327775" y="4994275"/>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377" name="Text Box 168"/>
          <p:cNvSpPr txBox="1">
            <a:spLocks noChangeArrowheads="1"/>
          </p:cNvSpPr>
          <p:nvPr/>
        </p:nvSpPr>
        <p:spPr bwMode="auto">
          <a:xfrm>
            <a:off x="2963863" y="5605463"/>
            <a:ext cx="1439862" cy="366712"/>
          </a:xfrm>
          <a:prstGeom prst="rect">
            <a:avLst/>
          </a:prstGeom>
          <a:noFill/>
          <a:ln w="19050" algn="ctr">
            <a:noFill/>
            <a:miter lim="800000"/>
            <a:headEnd/>
            <a:tailEnd/>
          </a:ln>
        </p:spPr>
        <p:txBody>
          <a:bodyPr>
            <a:spAutoFit/>
          </a:bodyPr>
          <a:lstStyle/>
          <a:p>
            <a:pPr>
              <a:spcBef>
                <a:spcPct val="50000"/>
              </a:spcBef>
            </a:pPr>
            <a:r>
              <a:rPr lang="en-US" altLang="ja-JP" sz="1800">
                <a:latin typeface="Arial" charset="0"/>
              </a:rPr>
              <a:t>Version1.1</a:t>
            </a:r>
          </a:p>
        </p:txBody>
      </p:sp>
      <p:sp>
        <p:nvSpPr>
          <p:cNvPr id="13378" name="AutoShape 184"/>
          <p:cNvSpPr>
            <a:spLocks noChangeArrowheads="1"/>
          </p:cNvSpPr>
          <p:nvPr/>
        </p:nvSpPr>
        <p:spPr bwMode="auto">
          <a:xfrm>
            <a:off x="611188" y="2420938"/>
            <a:ext cx="8137525" cy="1728787"/>
          </a:xfrm>
          <a:prstGeom prst="roundRect">
            <a:avLst>
              <a:gd name="adj" fmla="val 16667"/>
            </a:avLst>
          </a:prstGeom>
          <a:noFill/>
          <a:ln w="9525" algn="ctr">
            <a:solidFill>
              <a:schemeClr val="tx1"/>
            </a:solidFill>
            <a:round/>
            <a:headEnd/>
            <a:tailEnd/>
          </a:ln>
        </p:spPr>
        <p:txBody>
          <a:bodyPr anchor="ctr">
            <a:spAutoFit/>
          </a:bodyPr>
          <a:lstStyle/>
          <a:p>
            <a:endParaRPr lang="ja-JP" altLang="en-US"/>
          </a:p>
        </p:txBody>
      </p:sp>
      <p:sp>
        <p:nvSpPr>
          <p:cNvPr id="13379" name="AutoShape 185"/>
          <p:cNvSpPr>
            <a:spLocks noChangeArrowheads="1"/>
          </p:cNvSpPr>
          <p:nvPr/>
        </p:nvSpPr>
        <p:spPr bwMode="auto">
          <a:xfrm>
            <a:off x="611188" y="4221163"/>
            <a:ext cx="8064500" cy="1728787"/>
          </a:xfrm>
          <a:prstGeom prst="roundRect">
            <a:avLst>
              <a:gd name="adj" fmla="val 16667"/>
            </a:avLst>
          </a:prstGeom>
          <a:noFill/>
          <a:ln w="9525" algn="ctr">
            <a:solidFill>
              <a:schemeClr val="tx1"/>
            </a:solidFill>
            <a:round/>
            <a:headEnd/>
            <a:tailEnd/>
          </a:ln>
        </p:spPr>
        <p:txBody>
          <a:bodyPr anchor="ctr">
            <a:spAutoFit/>
          </a:bodyPr>
          <a:lstStyle/>
          <a:p>
            <a:endParaRPr lang="ja-JP" altLang="en-US"/>
          </a:p>
        </p:txBody>
      </p:sp>
      <p:sp>
        <p:nvSpPr>
          <p:cNvPr id="13380" name="AutoShape 186"/>
          <p:cNvSpPr>
            <a:spLocks noChangeArrowheads="1"/>
          </p:cNvSpPr>
          <p:nvPr/>
        </p:nvSpPr>
        <p:spPr bwMode="auto">
          <a:xfrm>
            <a:off x="2484438" y="2981325"/>
            <a:ext cx="358775" cy="360363"/>
          </a:xfrm>
          <a:prstGeom prst="rightArrow">
            <a:avLst>
              <a:gd name="adj1" fmla="val 50000"/>
              <a:gd name="adj2" fmla="val 25000"/>
            </a:avLst>
          </a:prstGeom>
          <a:solidFill>
            <a:srgbClr val="FFCC99"/>
          </a:solidFill>
          <a:ln w="9525" algn="ctr">
            <a:solidFill>
              <a:schemeClr val="tx1"/>
            </a:solidFill>
            <a:miter lim="800000"/>
            <a:headEnd/>
            <a:tailEnd/>
          </a:ln>
        </p:spPr>
        <p:txBody>
          <a:bodyPr wrap="none" anchor="ctr">
            <a:spAutoFit/>
          </a:bodyPr>
          <a:lstStyle/>
          <a:p>
            <a:endParaRPr lang="ja-JP" altLang="en-US"/>
          </a:p>
        </p:txBody>
      </p:sp>
      <p:sp>
        <p:nvSpPr>
          <p:cNvPr id="13381" name="AutoShape 187"/>
          <p:cNvSpPr>
            <a:spLocks noChangeArrowheads="1"/>
          </p:cNvSpPr>
          <p:nvPr/>
        </p:nvSpPr>
        <p:spPr bwMode="auto">
          <a:xfrm>
            <a:off x="2474913" y="4681538"/>
            <a:ext cx="358775" cy="360362"/>
          </a:xfrm>
          <a:prstGeom prst="rightArrow">
            <a:avLst>
              <a:gd name="adj1" fmla="val 50000"/>
              <a:gd name="adj2" fmla="val 25000"/>
            </a:avLst>
          </a:prstGeom>
          <a:solidFill>
            <a:srgbClr val="FFCC99"/>
          </a:solidFill>
          <a:ln w="9525" algn="ctr">
            <a:solidFill>
              <a:schemeClr val="tx1"/>
            </a:solidFill>
            <a:miter lim="800000"/>
            <a:headEnd/>
            <a:tailEnd/>
          </a:ln>
        </p:spPr>
        <p:txBody>
          <a:bodyPr wrap="none" anchor="ctr">
            <a:spAutoFit/>
          </a:bodyPr>
          <a:lstStyle/>
          <a:p>
            <a:endParaRPr lang="ja-JP" altLang="en-US"/>
          </a:p>
        </p:txBody>
      </p:sp>
      <p:sp>
        <p:nvSpPr>
          <p:cNvPr id="13382" name="AutoShape 225"/>
          <p:cNvSpPr>
            <a:spLocks noChangeArrowheads="1"/>
          </p:cNvSpPr>
          <p:nvPr/>
        </p:nvSpPr>
        <p:spPr bwMode="auto">
          <a:xfrm>
            <a:off x="4645025" y="2997200"/>
            <a:ext cx="358775" cy="360363"/>
          </a:xfrm>
          <a:prstGeom prst="rightArrow">
            <a:avLst>
              <a:gd name="adj1" fmla="val 50000"/>
              <a:gd name="adj2" fmla="val 25000"/>
            </a:avLst>
          </a:prstGeom>
          <a:solidFill>
            <a:srgbClr val="FFCC99"/>
          </a:solidFill>
          <a:ln w="9525" algn="ctr">
            <a:solidFill>
              <a:schemeClr val="tx1"/>
            </a:solidFill>
            <a:miter lim="800000"/>
            <a:headEnd/>
            <a:tailEnd/>
          </a:ln>
        </p:spPr>
        <p:txBody>
          <a:bodyPr wrap="none" anchor="ctr">
            <a:spAutoFit/>
          </a:bodyPr>
          <a:lstStyle/>
          <a:p>
            <a:endParaRPr lang="ja-JP" altLang="en-US"/>
          </a:p>
        </p:txBody>
      </p:sp>
      <p:sp>
        <p:nvSpPr>
          <p:cNvPr id="13383" name="AutoShape 226"/>
          <p:cNvSpPr>
            <a:spLocks noChangeArrowheads="1"/>
          </p:cNvSpPr>
          <p:nvPr/>
        </p:nvSpPr>
        <p:spPr bwMode="auto">
          <a:xfrm>
            <a:off x="4643438" y="4652963"/>
            <a:ext cx="358775" cy="360362"/>
          </a:xfrm>
          <a:prstGeom prst="rightArrow">
            <a:avLst>
              <a:gd name="adj1" fmla="val 50000"/>
              <a:gd name="adj2" fmla="val 25000"/>
            </a:avLst>
          </a:prstGeom>
          <a:solidFill>
            <a:srgbClr val="FFCC99"/>
          </a:solidFill>
          <a:ln w="9525" algn="ctr">
            <a:solidFill>
              <a:schemeClr val="tx1"/>
            </a:solidFill>
            <a:miter lim="800000"/>
            <a:headEnd/>
            <a:tailEnd/>
          </a:ln>
        </p:spPr>
        <p:txBody>
          <a:bodyPr wrap="none" anchor="ctr">
            <a:spAutoFit/>
          </a:bodyPr>
          <a:lstStyle/>
          <a:p>
            <a:endParaRPr lang="ja-JP" altLang="en-US"/>
          </a:p>
        </p:txBody>
      </p:sp>
      <p:sp>
        <p:nvSpPr>
          <p:cNvPr id="13384" name="Rectangle 227"/>
          <p:cNvSpPr>
            <a:spLocks noChangeArrowheads="1"/>
          </p:cNvSpPr>
          <p:nvPr/>
        </p:nvSpPr>
        <p:spPr bwMode="auto">
          <a:xfrm>
            <a:off x="3308350" y="4314825"/>
            <a:ext cx="863600" cy="217488"/>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85" name="Rectangle 228"/>
          <p:cNvSpPr>
            <a:spLocks noChangeArrowheads="1"/>
          </p:cNvSpPr>
          <p:nvPr/>
        </p:nvSpPr>
        <p:spPr bwMode="auto">
          <a:xfrm>
            <a:off x="3308350" y="4532313"/>
            <a:ext cx="863600" cy="71437"/>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86" name="Rectangle 229"/>
          <p:cNvSpPr>
            <a:spLocks noChangeArrowheads="1"/>
          </p:cNvSpPr>
          <p:nvPr/>
        </p:nvSpPr>
        <p:spPr bwMode="auto">
          <a:xfrm>
            <a:off x="3308350" y="4603750"/>
            <a:ext cx="863600"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87" name="AutoShape 230"/>
          <p:cNvSpPr>
            <a:spLocks noChangeArrowheads="1"/>
          </p:cNvSpPr>
          <p:nvPr/>
        </p:nvSpPr>
        <p:spPr bwMode="auto">
          <a:xfrm>
            <a:off x="3683000" y="4775200"/>
            <a:ext cx="120650" cy="149225"/>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13388" name="Line 231"/>
          <p:cNvSpPr>
            <a:spLocks noChangeShapeType="1"/>
          </p:cNvSpPr>
          <p:nvPr/>
        </p:nvSpPr>
        <p:spPr bwMode="auto">
          <a:xfrm>
            <a:off x="3740150" y="4922838"/>
            <a:ext cx="0" cy="73025"/>
          </a:xfrm>
          <a:prstGeom prst="line">
            <a:avLst/>
          </a:prstGeom>
          <a:noFill/>
          <a:ln w="19050">
            <a:solidFill>
              <a:schemeClr val="tx1"/>
            </a:solidFill>
            <a:round/>
            <a:headEnd/>
            <a:tailEnd/>
          </a:ln>
        </p:spPr>
        <p:txBody>
          <a:bodyPr wrap="none" anchor="ctr">
            <a:spAutoFit/>
          </a:bodyPr>
          <a:lstStyle/>
          <a:p>
            <a:endParaRPr lang="ja-JP" altLang="en-US"/>
          </a:p>
        </p:txBody>
      </p:sp>
      <p:sp>
        <p:nvSpPr>
          <p:cNvPr id="13389" name="Rectangle 232"/>
          <p:cNvSpPr>
            <a:spLocks noChangeArrowheads="1"/>
          </p:cNvSpPr>
          <p:nvPr/>
        </p:nvSpPr>
        <p:spPr bwMode="auto">
          <a:xfrm>
            <a:off x="2914650" y="5138738"/>
            <a:ext cx="649288" cy="217487"/>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90" name="Rectangle 233"/>
          <p:cNvSpPr>
            <a:spLocks noChangeArrowheads="1"/>
          </p:cNvSpPr>
          <p:nvPr/>
        </p:nvSpPr>
        <p:spPr bwMode="auto">
          <a:xfrm>
            <a:off x="2914650" y="5356225"/>
            <a:ext cx="649288" cy="71438"/>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91" name="Rectangle 234"/>
          <p:cNvSpPr>
            <a:spLocks noChangeArrowheads="1"/>
          </p:cNvSpPr>
          <p:nvPr/>
        </p:nvSpPr>
        <p:spPr bwMode="auto">
          <a:xfrm>
            <a:off x="2914650" y="5427663"/>
            <a:ext cx="649288"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92" name="Rectangle 235"/>
          <p:cNvSpPr>
            <a:spLocks noChangeArrowheads="1"/>
          </p:cNvSpPr>
          <p:nvPr/>
        </p:nvSpPr>
        <p:spPr bwMode="auto">
          <a:xfrm>
            <a:off x="3922713" y="5138738"/>
            <a:ext cx="649287" cy="217487"/>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93" name="Rectangle 236"/>
          <p:cNvSpPr>
            <a:spLocks noChangeArrowheads="1"/>
          </p:cNvSpPr>
          <p:nvPr/>
        </p:nvSpPr>
        <p:spPr bwMode="auto">
          <a:xfrm>
            <a:off x="3922713" y="5356225"/>
            <a:ext cx="649287" cy="71438"/>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94" name="Rectangle 237"/>
          <p:cNvSpPr>
            <a:spLocks noChangeArrowheads="1"/>
          </p:cNvSpPr>
          <p:nvPr/>
        </p:nvSpPr>
        <p:spPr bwMode="auto">
          <a:xfrm>
            <a:off x="3922713" y="5427663"/>
            <a:ext cx="649287"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395" name="Line 238"/>
          <p:cNvSpPr>
            <a:spLocks noChangeShapeType="1"/>
          </p:cNvSpPr>
          <p:nvPr/>
        </p:nvSpPr>
        <p:spPr bwMode="auto">
          <a:xfrm>
            <a:off x="3235325" y="4994275"/>
            <a:ext cx="1008063" cy="0"/>
          </a:xfrm>
          <a:prstGeom prst="line">
            <a:avLst/>
          </a:prstGeom>
          <a:noFill/>
          <a:ln w="19050">
            <a:solidFill>
              <a:schemeClr val="tx1"/>
            </a:solidFill>
            <a:round/>
            <a:headEnd/>
            <a:tailEnd/>
          </a:ln>
        </p:spPr>
        <p:txBody>
          <a:bodyPr wrap="none" anchor="ctr">
            <a:spAutoFit/>
          </a:bodyPr>
          <a:lstStyle/>
          <a:p>
            <a:endParaRPr lang="ja-JP" altLang="en-US"/>
          </a:p>
        </p:txBody>
      </p:sp>
      <p:sp>
        <p:nvSpPr>
          <p:cNvPr id="13396" name="Line 239"/>
          <p:cNvSpPr>
            <a:spLocks noChangeShapeType="1"/>
          </p:cNvSpPr>
          <p:nvPr/>
        </p:nvSpPr>
        <p:spPr bwMode="auto">
          <a:xfrm>
            <a:off x="3235325" y="4994275"/>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397" name="Line 240"/>
          <p:cNvSpPr>
            <a:spLocks noChangeShapeType="1"/>
          </p:cNvSpPr>
          <p:nvPr/>
        </p:nvSpPr>
        <p:spPr bwMode="auto">
          <a:xfrm>
            <a:off x="4243388" y="4994275"/>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398" name="Rectangle 241"/>
          <p:cNvSpPr>
            <a:spLocks noChangeArrowheads="1"/>
          </p:cNvSpPr>
          <p:nvPr/>
        </p:nvSpPr>
        <p:spPr bwMode="auto">
          <a:xfrm>
            <a:off x="3381375" y="2584450"/>
            <a:ext cx="863600" cy="217488"/>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399" name="Rectangle 242"/>
          <p:cNvSpPr>
            <a:spLocks noChangeArrowheads="1"/>
          </p:cNvSpPr>
          <p:nvPr/>
        </p:nvSpPr>
        <p:spPr bwMode="auto">
          <a:xfrm>
            <a:off x="3381375" y="2801938"/>
            <a:ext cx="863600" cy="71437"/>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400" name="Rectangle 243"/>
          <p:cNvSpPr>
            <a:spLocks noChangeArrowheads="1"/>
          </p:cNvSpPr>
          <p:nvPr/>
        </p:nvSpPr>
        <p:spPr bwMode="auto">
          <a:xfrm>
            <a:off x="3381375" y="2873375"/>
            <a:ext cx="863600"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401" name="AutoShape 244"/>
          <p:cNvSpPr>
            <a:spLocks noChangeArrowheads="1"/>
          </p:cNvSpPr>
          <p:nvPr/>
        </p:nvSpPr>
        <p:spPr bwMode="auto">
          <a:xfrm>
            <a:off x="3756025" y="3044825"/>
            <a:ext cx="120650" cy="149225"/>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13402" name="Line 245"/>
          <p:cNvSpPr>
            <a:spLocks noChangeShapeType="1"/>
          </p:cNvSpPr>
          <p:nvPr/>
        </p:nvSpPr>
        <p:spPr bwMode="auto">
          <a:xfrm>
            <a:off x="3813175" y="3192463"/>
            <a:ext cx="0" cy="73025"/>
          </a:xfrm>
          <a:prstGeom prst="line">
            <a:avLst/>
          </a:prstGeom>
          <a:noFill/>
          <a:ln w="19050">
            <a:solidFill>
              <a:schemeClr val="tx1"/>
            </a:solidFill>
            <a:round/>
            <a:headEnd/>
            <a:tailEnd/>
          </a:ln>
        </p:spPr>
        <p:txBody>
          <a:bodyPr wrap="none" anchor="ctr">
            <a:spAutoFit/>
          </a:bodyPr>
          <a:lstStyle/>
          <a:p>
            <a:endParaRPr lang="ja-JP" altLang="en-US"/>
          </a:p>
        </p:txBody>
      </p:sp>
      <p:sp>
        <p:nvSpPr>
          <p:cNvPr id="13403" name="Rectangle 246"/>
          <p:cNvSpPr>
            <a:spLocks noChangeArrowheads="1"/>
          </p:cNvSpPr>
          <p:nvPr/>
        </p:nvSpPr>
        <p:spPr bwMode="auto">
          <a:xfrm>
            <a:off x="2987675" y="3408363"/>
            <a:ext cx="649288" cy="217487"/>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404" name="Rectangle 247"/>
          <p:cNvSpPr>
            <a:spLocks noChangeArrowheads="1"/>
          </p:cNvSpPr>
          <p:nvPr/>
        </p:nvSpPr>
        <p:spPr bwMode="auto">
          <a:xfrm>
            <a:off x="2987675" y="3625850"/>
            <a:ext cx="649288" cy="71438"/>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405" name="Rectangle 248"/>
          <p:cNvSpPr>
            <a:spLocks noChangeArrowheads="1"/>
          </p:cNvSpPr>
          <p:nvPr/>
        </p:nvSpPr>
        <p:spPr bwMode="auto">
          <a:xfrm>
            <a:off x="2987675" y="3697288"/>
            <a:ext cx="649288"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406" name="Rectangle 249"/>
          <p:cNvSpPr>
            <a:spLocks noChangeArrowheads="1"/>
          </p:cNvSpPr>
          <p:nvPr/>
        </p:nvSpPr>
        <p:spPr bwMode="auto">
          <a:xfrm>
            <a:off x="3995738" y="3408363"/>
            <a:ext cx="649287" cy="217487"/>
          </a:xfrm>
          <a:prstGeom prst="rect">
            <a:avLst/>
          </a:prstGeom>
          <a:solidFill>
            <a:schemeClr val="bg1"/>
          </a:solidFill>
          <a:ln w="19050">
            <a:solidFill>
              <a:schemeClr val="tx1"/>
            </a:solidFill>
            <a:miter lim="800000"/>
            <a:headEnd/>
            <a:tailEnd/>
          </a:ln>
        </p:spPr>
        <p:txBody>
          <a:bodyPr wrap="none" anchor="ctr"/>
          <a:lstStyle/>
          <a:p>
            <a:endParaRPr lang="ja-JP" altLang="ja-JP" sz="1600">
              <a:latin typeface="Arial" charset="0"/>
              <a:ea typeface="ＭＳ Ｐゴシック" charset="-128"/>
            </a:endParaRPr>
          </a:p>
        </p:txBody>
      </p:sp>
      <p:sp>
        <p:nvSpPr>
          <p:cNvPr id="13407" name="Rectangle 250"/>
          <p:cNvSpPr>
            <a:spLocks noChangeArrowheads="1"/>
          </p:cNvSpPr>
          <p:nvPr/>
        </p:nvSpPr>
        <p:spPr bwMode="auto">
          <a:xfrm>
            <a:off x="3995738" y="3625850"/>
            <a:ext cx="649287" cy="71438"/>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408" name="Rectangle 251"/>
          <p:cNvSpPr>
            <a:spLocks noChangeArrowheads="1"/>
          </p:cNvSpPr>
          <p:nvPr/>
        </p:nvSpPr>
        <p:spPr bwMode="auto">
          <a:xfrm>
            <a:off x="3995738" y="3697288"/>
            <a:ext cx="649287" cy="142875"/>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3409" name="Line 252"/>
          <p:cNvSpPr>
            <a:spLocks noChangeShapeType="1"/>
          </p:cNvSpPr>
          <p:nvPr/>
        </p:nvSpPr>
        <p:spPr bwMode="auto">
          <a:xfrm>
            <a:off x="3308350" y="3263900"/>
            <a:ext cx="1008063" cy="0"/>
          </a:xfrm>
          <a:prstGeom prst="line">
            <a:avLst/>
          </a:prstGeom>
          <a:noFill/>
          <a:ln w="19050">
            <a:solidFill>
              <a:schemeClr val="tx1"/>
            </a:solidFill>
            <a:round/>
            <a:headEnd/>
            <a:tailEnd/>
          </a:ln>
        </p:spPr>
        <p:txBody>
          <a:bodyPr wrap="none" anchor="ctr">
            <a:spAutoFit/>
          </a:bodyPr>
          <a:lstStyle/>
          <a:p>
            <a:endParaRPr lang="ja-JP" altLang="en-US"/>
          </a:p>
        </p:txBody>
      </p:sp>
      <p:sp>
        <p:nvSpPr>
          <p:cNvPr id="13410" name="Line 253"/>
          <p:cNvSpPr>
            <a:spLocks noChangeShapeType="1"/>
          </p:cNvSpPr>
          <p:nvPr/>
        </p:nvSpPr>
        <p:spPr bwMode="auto">
          <a:xfrm>
            <a:off x="3308350" y="3263900"/>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411" name="Line 254"/>
          <p:cNvSpPr>
            <a:spLocks noChangeShapeType="1"/>
          </p:cNvSpPr>
          <p:nvPr/>
        </p:nvSpPr>
        <p:spPr bwMode="auto">
          <a:xfrm>
            <a:off x="4316413" y="3263900"/>
            <a:ext cx="0" cy="144463"/>
          </a:xfrm>
          <a:prstGeom prst="line">
            <a:avLst/>
          </a:prstGeom>
          <a:noFill/>
          <a:ln w="19050">
            <a:solidFill>
              <a:schemeClr val="tx1"/>
            </a:solidFill>
            <a:round/>
            <a:headEnd/>
            <a:tailEnd/>
          </a:ln>
        </p:spPr>
        <p:txBody>
          <a:bodyPr wrap="none" anchor="ctr">
            <a:spAutoFit/>
          </a:bodyPr>
          <a:lstStyle/>
          <a:p>
            <a:endParaRPr lang="ja-JP" altLang="en-US"/>
          </a:p>
        </p:txBody>
      </p:sp>
      <p:sp>
        <p:nvSpPr>
          <p:cNvPr id="13412" name="Text Box 255"/>
          <p:cNvSpPr txBox="1">
            <a:spLocks noChangeArrowheads="1"/>
          </p:cNvSpPr>
          <p:nvPr/>
        </p:nvSpPr>
        <p:spPr bwMode="auto">
          <a:xfrm>
            <a:off x="5138738" y="3841750"/>
            <a:ext cx="1439862" cy="366713"/>
          </a:xfrm>
          <a:prstGeom prst="rect">
            <a:avLst/>
          </a:prstGeom>
          <a:noFill/>
          <a:ln w="19050" algn="ctr">
            <a:noFill/>
            <a:miter lim="800000"/>
            <a:headEnd/>
            <a:tailEnd/>
          </a:ln>
        </p:spPr>
        <p:txBody>
          <a:bodyPr>
            <a:spAutoFit/>
          </a:bodyPr>
          <a:lstStyle/>
          <a:p>
            <a:pPr>
              <a:spcBef>
                <a:spcPct val="50000"/>
              </a:spcBef>
            </a:pPr>
            <a:r>
              <a:rPr lang="en-US" altLang="ja-JP" sz="1800">
                <a:latin typeface="Arial" charset="0"/>
              </a:rPr>
              <a:t>Version1.2</a:t>
            </a:r>
          </a:p>
        </p:txBody>
      </p:sp>
      <p:sp>
        <p:nvSpPr>
          <p:cNvPr id="13413" name="Text Box 256"/>
          <p:cNvSpPr txBox="1">
            <a:spLocks noChangeArrowheads="1"/>
          </p:cNvSpPr>
          <p:nvPr/>
        </p:nvSpPr>
        <p:spPr bwMode="auto">
          <a:xfrm>
            <a:off x="5148263" y="5589588"/>
            <a:ext cx="1439862" cy="366712"/>
          </a:xfrm>
          <a:prstGeom prst="rect">
            <a:avLst/>
          </a:prstGeom>
          <a:noFill/>
          <a:ln w="19050" algn="ctr">
            <a:noFill/>
            <a:miter lim="800000"/>
            <a:headEnd/>
            <a:tailEnd/>
          </a:ln>
        </p:spPr>
        <p:txBody>
          <a:bodyPr>
            <a:spAutoFit/>
          </a:bodyPr>
          <a:lstStyle/>
          <a:p>
            <a:pPr>
              <a:spcBef>
                <a:spcPct val="50000"/>
              </a:spcBef>
            </a:pPr>
            <a:r>
              <a:rPr lang="en-US" altLang="ja-JP" sz="1800">
                <a:latin typeface="Arial" charset="0"/>
              </a:rPr>
              <a:t>Version1.2</a:t>
            </a:r>
          </a:p>
        </p:txBody>
      </p:sp>
      <p:sp>
        <p:nvSpPr>
          <p:cNvPr id="13414" name="AutoShape 257"/>
          <p:cNvSpPr>
            <a:spLocks noChangeArrowheads="1"/>
          </p:cNvSpPr>
          <p:nvPr/>
        </p:nvSpPr>
        <p:spPr bwMode="auto">
          <a:xfrm>
            <a:off x="6804025" y="2997200"/>
            <a:ext cx="358775" cy="360363"/>
          </a:xfrm>
          <a:prstGeom prst="rightArrow">
            <a:avLst>
              <a:gd name="adj1" fmla="val 50000"/>
              <a:gd name="adj2" fmla="val 25000"/>
            </a:avLst>
          </a:prstGeom>
          <a:solidFill>
            <a:srgbClr val="FFCC99"/>
          </a:solidFill>
          <a:ln w="9525" algn="ctr">
            <a:solidFill>
              <a:schemeClr val="tx1"/>
            </a:solidFill>
            <a:miter lim="800000"/>
            <a:headEnd/>
            <a:tailEnd/>
          </a:ln>
        </p:spPr>
        <p:txBody>
          <a:bodyPr wrap="none" anchor="ctr">
            <a:spAutoFit/>
          </a:bodyPr>
          <a:lstStyle/>
          <a:p>
            <a:endParaRPr lang="ja-JP" altLang="en-US"/>
          </a:p>
        </p:txBody>
      </p:sp>
      <p:sp>
        <p:nvSpPr>
          <p:cNvPr id="13415" name="AutoShape 258"/>
          <p:cNvSpPr>
            <a:spLocks noChangeArrowheads="1"/>
          </p:cNvSpPr>
          <p:nvPr/>
        </p:nvSpPr>
        <p:spPr bwMode="auto">
          <a:xfrm>
            <a:off x="6732588" y="4652963"/>
            <a:ext cx="358775" cy="360362"/>
          </a:xfrm>
          <a:prstGeom prst="rightArrow">
            <a:avLst>
              <a:gd name="adj1" fmla="val 50000"/>
              <a:gd name="adj2" fmla="val 25000"/>
            </a:avLst>
          </a:prstGeom>
          <a:solidFill>
            <a:srgbClr val="FFCC99"/>
          </a:solidFill>
          <a:ln w="9525" algn="ctr">
            <a:solidFill>
              <a:schemeClr val="tx1"/>
            </a:solidFill>
            <a:miter lim="800000"/>
            <a:headEnd/>
            <a:tailEnd/>
          </a:ln>
        </p:spPr>
        <p:txBody>
          <a:bodyPr wrap="none" anchor="ctr">
            <a:spAutoFit/>
          </a:bodyPr>
          <a:lstStyle/>
          <a:p>
            <a:endParaRPr lang="ja-JP" altLang="en-US"/>
          </a:p>
        </p:txBody>
      </p:sp>
      <p:sp>
        <p:nvSpPr>
          <p:cNvPr id="13416" name="Text Box 259"/>
          <p:cNvSpPr txBox="1">
            <a:spLocks noChangeArrowheads="1"/>
          </p:cNvSpPr>
          <p:nvPr/>
        </p:nvSpPr>
        <p:spPr bwMode="auto">
          <a:xfrm>
            <a:off x="7092950" y="5589588"/>
            <a:ext cx="1439863" cy="366712"/>
          </a:xfrm>
          <a:prstGeom prst="rect">
            <a:avLst/>
          </a:prstGeom>
          <a:noFill/>
          <a:ln w="19050" algn="ctr">
            <a:noFill/>
            <a:miter lim="800000"/>
            <a:headEnd/>
            <a:tailEnd/>
          </a:ln>
        </p:spPr>
        <p:txBody>
          <a:bodyPr>
            <a:spAutoFit/>
          </a:bodyPr>
          <a:lstStyle/>
          <a:p>
            <a:pPr>
              <a:spcBef>
                <a:spcPct val="50000"/>
              </a:spcBef>
            </a:pPr>
            <a:r>
              <a:rPr lang="en-US" altLang="ja-JP" sz="1800">
                <a:latin typeface="Arial" charset="0"/>
              </a:rPr>
              <a:t>Version1.3</a:t>
            </a:r>
          </a:p>
        </p:txBody>
      </p:sp>
      <p:sp>
        <p:nvSpPr>
          <p:cNvPr id="13417" name="Text Box 260"/>
          <p:cNvSpPr txBox="1">
            <a:spLocks noChangeArrowheads="1"/>
          </p:cNvSpPr>
          <p:nvPr/>
        </p:nvSpPr>
        <p:spPr bwMode="auto">
          <a:xfrm>
            <a:off x="7308850" y="3854450"/>
            <a:ext cx="1439863" cy="366713"/>
          </a:xfrm>
          <a:prstGeom prst="rect">
            <a:avLst/>
          </a:prstGeom>
          <a:noFill/>
          <a:ln w="19050" algn="ctr">
            <a:noFill/>
            <a:miter lim="800000"/>
            <a:headEnd/>
            <a:tailEnd/>
          </a:ln>
        </p:spPr>
        <p:txBody>
          <a:bodyPr>
            <a:spAutoFit/>
          </a:bodyPr>
          <a:lstStyle/>
          <a:p>
            <a:pPr>
              <a:spcBef>
                <a:spcPct val="50000"/>
              </a:spcBef>
            </a:pPr>
            <a:r>
              <a:rPr lang="en-US" altLang="ja-JP" sz="1800">
                <a:latin typeface="Arial" charset="0"/>
              </a:rPr>
              <a:t>Version1.3</a:t>
            </a:r>
          </a:p>
        </p:txBody>
      </p:sp>
      <p:sp>
        <p:nvSpPr>
          <p:cNvPr id="13418" name="Text Box 261"/>
          <p:cNvSpPr txBox="1">
            <a:spLocks noChangeArrowheads="1"/>
          </p:cNvSpPr>
          <p:nvPr/>
        </p:nvSpPr>
        <p:spPr bwMode="auto">
          <a:xfrm>
            <a:off x="7308850" y="3068638"/>
            <a:ext cx="1295400" cy="336550"/>
          </a:xfrm>
          <a:prstGeom prst="rect">
            <a:avLst/>
          </a:prstGeom>
          <a:noFill/>
          <a:ln w="19050" algn="ctr">
            <a:noFill/>
            <a:miter lim="800000"/>
            <a:headEnd/>
            <a:tailEnd/>
          </a:ln>
        </p:spPr>
        <p:txBody>
          <a:bodyPr>
            <a:spAutoFit/>
          </a:bodyPr>
          <a:lstStyle/>
          <a:p>
            <a:pPr>
              <a:spcBef>
                <a:spcPct val="50000"/>
              </a:spcBef>
            </a:pPr>
            <a:r>
              <a:rPr lang="ja-JP" altLang="en-US" sz="1600"/>
              <a:t>・・・・・</a:t>
            </a:r>
          </a:p>
        </p:txBody>
      </p:sp>
      <p:sp>
        <p:nvSpPr>
          <p:cNvPr id="13419" name="Text Box 262"/>
          <p:cNvSpPr txBox="1">
            <a:spLocks noChangeArrowheads="1"/>
          </p:cNvSpPr>
          <p:nvPr/>
        </p:nvSpPr>
        <p:spPr bwMode="auto">
          <a:xfrm>
            <a:off x="7308850" y="4652963"/>
            <a:ext cx="1295400" cy="336550"/>
          </a:xfrm>
          <a:prstGeom prst="rect">
            <a:avLst/>
          </a:prstGeom>
          <a:noFill/>
          <a:ln w="19050" algn="ctr">
            <a:noFill/>
            <a:miter lim="800000"/>
            <a:headEnd/>
            <a:tailEnd/>
          </a:ln>
        </p:spPr>
        <p:txBody>
          <a:bodyPr>
            <a:spAutoFit/>
          </a:bodyPr>
          <a:lstStyle/>
          <a:p>
            <a:pPr>
              <a:spcBef>
                <a:spcPct val="50000"/>
              </a:spcBef>
            </a:pPr>
            <a:r>
              <a:rPr lang="ja-JP" altLang="en-US" sz="1600"/>
              <a:t>・・・・・</a:t>
            </a:r>
          </a:p>
        </p:txBody>
      </p:sp>
      <p:sp>
        <p:nvSpPr>
          <p:cNvPr id="13420" name="AutoShape 274"/>
          <p:cNvSpPr>
            <a:spLocks noChangeArrowheads="1"/>
          </p:cNvSpPr>
          <p:nvPr/>
        </p:nvSpPr>
        <p:spPr bwMode="auto">
          <a:xfrm>
            <a:off x="6964363" y="3613150"/>
            <a:ext cx="1728787" cy="287338"/>
          </a:xfrm>
          <a:prstGeom prst="wedgeRoundRectCallout">
            <a:avLst>
              <a:gd name="adj1" fmla="val -67449"/>
              <a:gd name="adj2" fmla="val -26796"/>
              <a:gd name="adj3" fmla="val 16667"/>
            </a:avLst>
          </a:prstGeom>
          <a:solidFill>
            <a:srgbClr val="C5E2FF"/>
          </a:solidFill>
          <a:ln w="9525" algn="ctr">
            <a:solidFill>
              <a:schemeClr val="tx1"/>
            </a:solidFill>
            <a:miter lim="800000"/>
            <a:headEnd/>
            <a:tailEnd/>
          </a:ln>
        </p:spPr>
        <p:txBody>
          <a:bodyPr anchor="ctr"/>
          <a:lstStyle/>
          <a:p>
            <a:r>
              <a:rPr lang="en-US" altLang="ja-JP" sz="1800"/>
              <a:t>1</a:t>
            </a:r>
            <a:r>
              <a:rPr lang="ja-JP" altLang="en-US" sz="1800"/>
              <a:t>つだけ変更</a:t>
            </a:r>
          </a:p>
        </p:txBody>
      </p:sp>
      <p:sp>
        <p:nvSpPr>
          <p:cNvPr id="13421" name="AutoShape 274"/>
          <p:cNvSpPr>
            <a:spLocks noChangeArrowheads="1"/>
          </p:cNvSpPr>
          <p:nvPr/>
        </p:nvSpPr>
        <p:spPr bwMode="auto">
          <a:xfrm>
            <a:off x="6877050" y="5013325"/>
            <a:ext cx="1728788" cy="576263"/>
          </a:xfrm>
          <a:prstGeom prst="wedgeRoundRectCallout">
            <a:avLst>
              <a:gd name="adj1" fmla="val -67449"/>
              <a:gd name="adj2" fmla="val -5097"/>
              <a:gd name="adj3" fmla="val 16667"/>
            </a:avLst>
          </a:prstGeom>
          <a:solidFill>
            <a:srgbClr val="C5E2FF"/>
          </a:solidFill>
          <a:ln w="9525" algn="ctr">
            <a:solidFill>
              <a:schemeClr val="tx1"/>
            </a:solidFill>
            <a:miter lim="800000"/>
            <a:headEnd/>
            <a:tailEnd/>
          </a:ln>
        </p:spPr>
        <p:txBody>
          <a:bodyPr anchor="ctr"/>
          <a:lstStyle/>
          <a:p>
            <a:r>
              <a:rPr lang="ja-JP" altLang="en-US" sz="1800"/>
              <a:t>複数のクラスが変更</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スライド番号プレースホルダ 5"/>
          <p:cNvSpPr>
            <a:spLocks noGrp="1"/>
          </p:cNvSpPr>
          <p:nvPr>
            <p:ph type="sldNum" sz="quarter" idx="12"/>
          </p:nvPr>
        </p:nvSpPr>
        <p:spPr/>
        <p:txBody>
          <a:bodyPr/>
          <a:lstStyle/>
          <a:p>
            <a:pPr>
              <a:defRPr/>
            </a:pPr>
            <a:fld id="{4919A2A5-E0E6-4EC3-A4F6-850D5D6826C4}" type="slidenum">
              <a:rPr lang="en-US" altLang="ja-JP"/>
              <a:pPr>
                <a:defRPr/>
              </a:pPr>
              <a:t>6</a:t>
            </a:fld>
            <a:endParaRPr lang="en-US" altLang="ja-JP"/>
          </a:p>
        </p:txBody>
      </p:sp>
      <p:sp>
        <p:nvSpPr>
          <p:cNvPr id="14339" name="Rectangle 2"/>
          <p:cNvSpPr>
            <a:spLocks noGrp="1" noChangeArrowheads="1"/>
          </p:cNvSpPr>
          <p:nvPr>
            <p:ph type="title"/>
          </p:nvPr>
        </p:nvSpPr>
        <p:spPr/>
        <p:txBody>
          <a:bodyPr/>
          <a:lstStyle/>
          <a:p>
            <a:pPr eaLnBrk="1" hangingPunct="1"/>
            <a:r>
              <a:rPr lang="ja-JP" altLang="en-US" smtClean="0"/>
              <a:t>問題点</a:t>
            </a:r>
            <a:r>
              <a:rPr lang="en-US" altLang="ja-JP" smtClean="0"/>
              <a:t>(2/2)</a:t>
            </a:r>
            <a:r>
              <a:rPr lang="ja-JP" altLang="en-US" smtClean="0"/>
              <a:t>　</a:t>
            </a:r>
            <a:r>
              <a:rPr lang="en-US" altLang="ja-JP" smtClean="0"/>
              <a:t>–</a:t>
            </a:r>
            <a:r>
              <a:rPr lang="ja-JP" altLang="en-US" smtClean="0"/>
              <a:t>同時変更の例</a:t>
            </a:r>
            <a:r>
              <a:rPr lang="en-US" altLang="ja-JP" smtClean="0"/>
              <a:t>- </a:t>
            </a:r>
          </a:p>
        </p:txBody>
      </p:sp>
      <p:sp>
        <p:nvSpPr>
          <p:cNvPr id="14340" name="Rectangle 3"/>
          <p:cNvSpPr>
            <a:spLocks noGrp="1" noChangeArrowheads="1"/>
          </p:cNvSpPr>
          <p:nvPr>
            <p:ph type="body" idx="1"/>
          </p:nvPr>
        </p:nvSpPr>
        <p:spPr>
          <a:xfrm>
            <a:off x="323850" y="1412875"/>
            <a:ext cx="8569325" cy="720725"/>
          </a:xfrm>
        </p:spPr>
        <p:txBody>
          <a:bodyPr/>
          <a:lstStyle/>
          <a:p>
            <a:pPr eaLnBrk="1" hangingPunct="1"/>
            <a:r>
              <a:rPr lang="ja-JP" altLang="en-US" sz="2800" smtClean="0"/>
              <a:t>関連するクラス全てを同時に変更する必要がある</a:t>
            </a:r>
          </a:p>
        </p:txBody>
      </p:sp>
      <p:sp>
        <p:nvSpPr>
          <p:cNvPr id="14341" name="Rectangle 4"/>
          <p:cNvSpPr>
            <a:spLocks noChangeArrowheads="1"/>
          </p:cNvSpPr>
          <p:nvPr/>
        </p:nvSpPr>
        <p:spPr bwMode="auto">
          <a:xfrm>
            <a:off x="3593134" y="2314575"/>
            <a:ext cx="1900245" cy="288925"/>
          </a:xfrm>
          <a:prstGeom prst="rect">
            <a:avLst/>
          </a:prstGeom>
          <a:solidFill>
            <a:schemeClr val="bg1"/>
          </a:solidFill>
          <a:ln w="19050">
            <a:solidFill>
              <a:schemeClr val="tx1"/>
            </a:solidFill>
            <a:miter lim="800000"/>
            <a:headEnd/>
            <a:tailEnd/>
          </a:ln>
        </p:spPr>
        <p:txBody>
          <a:bodyPr wrap="none" anchor="ctr"/>
          <a:lstStyle/>
          <a:p>
            <a:r>
              <a:rPr lang="en-US" altLang="ja-JP" sz="1600" b="1" dirty="0" smtClean="0">
                <a:latin typeface="Arial" charset="0"/>
                <a:ea typeface="ＭＳ Ｐゴシック" charset="-128"/>
              </a:rPr>
              <a:t>Figure</a:t>
            </a:r>
            <a:endParaRPr lang="en-US" altLang="ja-JP" sz="1600" b="1" dirty="0">
              <a:latin typeface="Arial" charset="0"/>
              <a:ea typeface="ＭＳ Ｐゴシック" charset="-128"/>
            </a:endParaRPr>
          </a:p>
        </p:txBody>
      </p:sp>
      <p:sp>
        <p:nvSpPr>
          <p:cNvPr id="14342" name="Rectangle 5"/>
          <p:cNvSpPr>
            <a:spLocks noChangeArrowheads="1"/>
          </p:cNvSpPr>
          <p:nvPr/>
        </p:nvSpPr>
        <p:spPr bwMode="auto">
          <a:xfrm>
            <a:off x="3593134" y="2603500"/>
            <a:ext cx="1900245" cy="215900"/>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4343" name="Rectangle 6"/>
          <p:cNvSpPr>
            <a:spLocks noChangeArrowheads="1"/>
          </p:cNvSpPr>
          <p:nvPr/>
        </p:nvSpPr>
        <p:spPr bwMode="auto">
          <a:xfrm>
            <a:off x="3593134" y="2819400"/>
            <a:ext cx="1900245" cy="503238"/>
          </a:xfrm>
          <a:prstGeom prst="rect">
            <a:avLst/>
          </a:prstGeom>
          <a:solidFill>
            <a:schemeClr val="bg1"/>
          </a:solidFill>
          <a:ln w="19050">
            <a:solidFill>
              <a:schemeClr val="tx1"/>
            </a:solidFill>
            <a:miter lim="800000"/>
            <a:headEnd/>
            <a:tailEnd/>
          </a:ln>
        </p:spPr>
        <p:txBody>
          <a:bodyPr wrap="none" anchor="ctr"/>
          <a:lstStyle/>
          <a:p>
            <a:r>
              <a:rPr lang="en-US" altLang="ja-JP" sz="1200" b="1" dirty="0" smtClean="0">
                <a:latin typeface="Arial" charset="0"/>
                <a:ea typeface="ＭＳ Ｐゴシック" charset="-128"/>
              </a:rPr>
              <a:t>abstract </a:t>
            </a:r>
            <a:r>
              <a:rPr lang="en-US" altLang="ja-JP" sz="1200" b="1" dirty="0">
                <a:latin typeface="Arial" charset="0"/>
                <a:ea typeface="ＭＳ Ｐゴシック" charset="-128"/>
              </a:rPr>
              <a:t>draw(Graphics g)</a:t>
            </a:r>
          </a:p>
          <a:p>
            <a:r>
              <a:rPr lang="en-US" altLang="ja-JP" sz="1200" b="1" dirty="0" err="1">
                <a:latin typeface="Arial" charset="0"/>
                <a:ea typeface="ＭＳ Ｐゴシック" charset="-128"/>
              </a:rPr>
              <a:t>drawFigure</a:t>
            </a:r>
            <a:r>
              <a:rPr lang="en-US" altLang="ja-JP" sz="1200" b="1" dirty="0">
                <a:latin typeface="Arial" charset="0"/>
                <a:ea typeface="ＭＳ Ｐゴシック" charset="-128"/>
              </a:rPr>
              <a:t>()</a:t>
            </a:r>
          </a:p>
        </p:txBody>
      </p:sp>
      <p:sp>
        <p:nvSpPr>
          <p:cNvPr id="14344" name="Rectangle 7"/>
          <p:cNvSpPr>
            <a:spLocks noChangeArrowheads="1"/>
          </p:cNvSpPr>
          <p:nvPr/>
        </p:nvSpPr>
        <p:spPr bwMode="auto">
          <a:xfrm>
            <a:off x="2079625" y="3951288"/>
            <a:ext cx="1573213" cy="236537"/>
          </a:xfrm>
          <a:prstGeom prst="rect">
            <a:avLst/>
          </a:prstGeom>
          <a:solidFill>
            <a:schemeClr val="bg1"/>
          </a:solidFill>
          <a:ln w="19050">
            <a:solidFill>
              <a:schemeClr val="tx1"/>
            </a:solidFill>
            <a:miter lim="800000"/>
            <a:headEnd/>
            <a:tailEnd/>
          </a:ln>
        </p:spPr>
        <p:txBody>
          <a:bodyPr wrap="none" anchor="ctr"/>
          <a:lstStyle/>
          <a:p>
            <a:r>
              <a:rPr lang="en-US" altLang="ja-JP" sz="1600" b="1" dirty="0">
                <a:latin typeface="Arial" charset="0"/>
                <a:ea typeface="ＭＳ Ｐゴシック" charset="-128"/>
              </a:rPr>
              <a:t>Circle</a:t>
            </a:r>
          </a:p>
        </p:txBody>
      </p:sp>
      <p:sp>
        <p:nvSpPr>
          <p:cNvPr id="14345" name="Line 8"/>
          <p:cNvSpPr>
            <a:spLocks noChangeShapeType="1"/>
          </p:cNvSpPr>
          <p:nvPr/>
        </p:nvSpPr>
        <p:spPr bwMode="auto">
          <a:xfrm>
            <a:off x="4557713" y="3478213"/>
            <a:ext cx="4762" cy="311150"/>
          </a:xfrm>
          <a:prstGeom prst="line">
            <a:avLst/>
          </a:prstGeom>
          <a:noFill/>
          <a:ln w="19050">
            <a:solidFill>
              <a:schemeClr val="tx1"/>
            </a:solidFill>
            <a:round/>
            <a:headEnd/>
            <a:tailEnd/>
          </a:ln>
        </p:spPr>
        <p:txBody>
          <a:bodyPr/>
          <a:lstStyle/>
          <a:p>
            <a:endParaRPr lang="ja-JP" altLang="en-US"/>
          </a:p>
        </p:txBody>
      </p:sp>
      <p:sp>
        <p:nvSpPr>
          <p:cNvPr id="14346" name="Rectangle 9"/>
          <p:cNvSpPr>
            <a:spLocks noChangeArrowheads="1"/>
          </p:cNvSpPr>
          <p:nvPr/>
        </p:nvSpPr>
        <p:spPr bwMode="auto">
          <a:xfrm>
            <a:off x="2079625" y="4324350"/>
            <a:ext cx="1573213" cy="246063"/>
          </a:xfrm>
          <a:prstGeom prst="rect">
            <a:avLst/>
          </a:prstGeom>
          <a:solidFill>
            <a:schemeClr val="bg1"/>
          </a:solidFill>
          <a:ln w="19050">
            <a:solidFill>
              <a:schemeClr val="tx1"/>
            </a:solidFill>
            <a:miter lim="800000"/>
            <a:headEnd/>
            <a:tailEnd/>
          </a:ln>
        </p:spPr>
        <p:txBody>
          <a:bodyPr wrap="none" anchor="ctr"/>
          <a:lstStyle/>
          <a:p>
            <a:r>
              <a:rPr lang="en-US" altLang="ja-JP" sz="1200" b="1" dirty="0">
                <a:latin typeface="Arial" charset="0"/>
                <a:ea typeface="ＭＳ Ｐゴシック" charset="-128"/>
              </a:rPr>
              <a:t>draw(Graphics g)</a:t>
            </a:r>
          </a:p>
        </p:txBody>
      </p:sp>
      <p:sp>
        <p:nvSpPr>
          <p:cNvPr id="14347" name="Rectangle 10"/>
          <p:cNvSpPr>
            <a:spLocks noChangeArrowheads="1"/>
          </p:cNvSpPr>
          <p:nvPr/>
        </p:nvSpPr>
        <p:spPr bwMode="auto">
          <a:xfrm>
            <a:off x="2079625" y="4189413"/>
            <a:ext cx="1573213" cy="134937"/>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14348" name="AutoShape 11"/>
          <p:cNvSpPr>
            <a:spLocks noChangeArrowheads="1"/>
          </p:cNvSpPr>
          <p:nvPr/>
        </p:nvSpPr>
        <p:spPr bwMode="auto">
          <a:xfrm>
            <a:off x="4456113" y="3351213"/>
            <a:ext cx="192087" cy="215900"/>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14349" name="Rectangle 12"/>
          <p:cNvSpPr>
            <a:spLocks noChangeArrowheads="1"/>
          </p:cNvSpPr>
          <p:nvPr/>
        </p:nvSpPr>
        <p:spPr bwMode="auto">
          <a:xfrm>
            <a:off x="3768725" y="3949700"/>
            <a:ext cx="1573213" cy="236538"/>
          </a:xfrm>
          <a:prstGeom prst="rect">
            <a:avLst/>
          </a:prstGeom>
          <a:solidFill>
            <a:schemeClr val="bg1"/>
          </a:solidFill>
          <a:ln w="19050">
            <a:solidFill>
              <a:schemeClr val="tx1"/>
            </a:solidFill>
            <a:miter lim="800000"/>
            <a:headEnd/>
            <a:tailEnd/>
          </a:ln>
        </p:spPr>
        <p:txBody>
          <a:bodyPr wrap="none" anchor="ctr"/>
          <a:lstStyle/>
          <a:p>
            <a:r>
              <a:rPr lang="en-US" altLang="ja-JP" sz="1600" b="1" dirty="0">
                <a:latin typeface="Arial" charset="0"/>
                <a:ea typeface="ＭＳ Ｐゴシック" charset="-128"/>
              </a:rPr>
              <a:t>Rectangle</a:t>
            </a:r>
          </a:p>
        </p:txBody>
      </p:sp>
      <p:sp>
        <p:nvSpPr>
          <p:cNvPr id="14350" name="Rectangle 13"/>
          <p:cNvSpPr>
            <a:spLocks noChangeArrowheads="1"/>
          </p:cNvSpPr>
          <p:nvPr/>
        </p:nvSpPr>
        <p:spPr bwMode="auto">
          <a:xfrm>
            <a:off x="3768725" y="4187825"/>
            <a:ext cx="1573213" cy="136525"/>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14351" name="Rectangle 14"/>
          <p:cNvSpPr>
            <a:spLocks noChangeArrowheads="1"/>
          </p:cNvSpPr>
          <p:nvPr/>
        </p:nvSpPr>
        <p:spPr bwMode="auto">
          <a:xfrm>
            <a:off x="5464175" y="3948113"/>
            <a:ext cx="1573213" cy="236537"/>
          </a:xfrm>
          <a:prstGeom prst="rect">
            <a:avLst/>
          </a:prstGeom>
          <a:solidFill>
            <a:schemeClr val="bg1"/>
          </a:solidFill>
          <a:ln w="19050">
            <a:solidFill>
              <a:schemeClr val="tx1"/>
            </a:solidFill>
            <a:miter lim="800000"/>
            <a:headEnd/>
            <a:tailEnd/>
          </a:ln>
        </p:spPr>
        <p:txBody>
          <a:bodyPr wrap="none" anchor="ctr"/>
          <a:lstStyle/>
          <a:p>
            <a:r>
              <a:rPr lang="en-US" altLang="ja-JP" sz="1600" b="1" dirty="0">
                <a:latin typeface="Arial" charset="0"/>
                <a:ea typeface="ＭＳ Ｐゴシック" charset="-128"/>
              </a:rPr>
              <a:t>Triangle</a:t>
            </a:r>
          </a:p>
        </p:txBody>
      </p:sp>
      <p:sp>
        <p:nvSpPr>
          <p:cNvPr id="14352" name="Rectangle 15"/>
          <p:cNvSpPr>
            <a:spLocks noChangeArrowheads="1"/>
          </p:cNvSpPr>
          <p:nvPr/>
        </p:nvSpPr>
        <p:spPr bwMode="auto">
          <a:xfrm>
            <a:off x="5464175" y="4186238"/>
            <a:ext cx="1573213" cy="136525"/>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14353" name="Line 17"/>
          <p:cNvSpPr>
            <a:spLocks noChangeShapeType="1"/>
          </p:cNvSpPr>
          <p:nvPr/>
        </p:nvSpPr>
        <p:spPr bwMode="auto">
          <a:xfrm>
            <a:off x="2881313" y="3727450"/>
            <a:ext cx="3384550" cy="0"/>
          </a:xfrm>
          <a:prstGeom prst="line">
            <a:avLst/>
          </a:prstGeom>
          <a:noFill/>
          <a:ln w="19050">
            <a:solidFill>
              <a:schemeClr val="tx1"/>
            </a:solidFill>
            <a:round/>
            <a:headEnd/>
            <a:tailEnd/>
          </a:ln>
        </p:spPr>
        <p:txBody>
          <a:bodyPr wrap="none" anchor="ctr">
            <a:spAutoFit/>
          </a:bodyPr>
          <a:lstStyle/>
          <a:p>
            <a:endParaRPr lang="ja-JP" altLang="en-US"/>
          </a:p>
        </p:txBody>
      </p:sp>
      <p:sp>
        <p:nvSpPr>
          <p:cNvPr id="14354" name="Rectangle 18"/>
          <p:cNvSpPr>
            <a:spLocks noChangeArrowheads="1"/>
          </p:cNvSpPr>
          <p:nvPr/>
        </p:nvSpPr>
        <p:spPr bwMode="auto">
          <a:xfrm>
            <a:off x="3767138" y="4321175"/>
            <a:ext cx="1573212" cy="246063"/>
          </a:xfrm>
          <a:prstGeom prst="rect">
            <a:avLst/>
          </a:prstGeom>
          <a:solidFill>
            <a:schemeClr val="bg1"/>
          </a:solidFill>
          <a:ln w="19050">
            <a:solidFill>
              <a:schemeClr val="tx1"/>
            </a:solidFill>
            <a:miter lim="800000"/>
            <a:headEnd/>
            <a:tailEnd/>
          </a:ln>
        </p:spPr>
        <p:txBody>
          <a:bodyPr wrap="none" anchor="ctr"/>
          <a:lstStyle/>
          <a:p>
            <a:r>
              <a:rPr lang="en-US" altLang="ja-JP" sz="1200" b="1" dirty="0">
                <a:latin typeface="Arial" charset="0"/>
                <a:ea typeface="ＭＳ Ｐゴシック" charset="-128"/>
              </a:rPr>
              <a:t>draw(Graphics g)</a:t>
            </a:r>
          </a:p>
        </p:txBody>
      </p:sp>
      <p:sp>
        <p:nvSpPr>
          <p:cNvPr id="14355" name="Rectangle 19"/>
          <p:cNvSpPr>
            <a:spLocks noChangeArrowheads="1"/>
          </p:cNvSpPr>
          <p:nvPr/>
        </p:nvSpPr>
        <p:spPr bwMode="auto">
          <a:xfrm>
            <a:off x="5464175" y="4321175"/>
            <a:ext cx="1573213" cy="246063"/>
          </a:xfrm>
          <a:prstGeom prst="rect">
            <a:avLst/>
          </a:prstGeom>
          <a:solidFill>
            <a:schemeClr val="bg1"/>
          </a:solidFill>
          <a:ln w="19050">
            <a:solidFill>
              <a:schemeClr val="tx1"/>
            </a:solidFill>
            <a:miter lim="800000"/>
            <a:headEnd/>
            <a:tailEnd/>
          </a:ln>
        </p:spPr>
        <p:txBody>
          <a:bodyPr wrap="none" anchor="ctr"/>
          <a:lstStyle/>
          <a:p>
            <a:r>
              <a:rPr lang="en-US" altLang="ja-JP" sz="1200" b="1" dirty="0">
                <a:latin typeface="Arial" charset="0"/>
                <a:ea typeface="ＭＳ Ｐゴシック" charset="-128"/>
              </a:rPr>
              <a:t>draw(Graphics g)</a:t>
            </a:r>
          </a:p>
        </p:txBody>
      </p:sp>
      <p:sp>
        <p:nvSpPr>
          <p:cNvPr id="327700" name="AutoShape 20"/>
          <p:cNvSpPr>
            <a:spLocks noChangeArrowheads="1"/>
          </p:cNvSpPr>
          <p:nvPr/>
        </p:nvSpPr>
        <p:spPr bwMode="auto">
          <a:xfrm>
            <a:off x="2698750" y="4608513"/>
            <a:ext cx="288925" cy="215900"/>
          </a:xfrm>
          <a:prstGeom prst="downArrow">
            <a:avLst>
              <a:gd name="adj1" fmla="val 50000"/>
              <a:gd name="adj2" fmla="val 25000"/>
            </a:avLst>
          </a:prstGeom>
          <a:solidFill>
            <a:srgbClr val="C5E2FF"/>
          </a:solidFill>
          <a:ln w="9525" algn="ctr">
            <a:solidFill>
              <a:schemeClr val="tx1"/>
            </a:solidFill>
            <a:miter lim="800000"/>
            <a:headEnd/>
            <a:tailEnd/>
          </a:ln>
        </p:spPr>
        <p:txBody>
          <a:bodyPr wrap="none" anchor="ctr">
            <a:spAutoFit/>
          </a:bodyPr>
          <a:lstStyle/>
          <a:p>
            <a:endParaRPr lang="ja-JP" altLang="en-US"/>
          </a:p>
        </p:txBody>
      </p:sp>
      <p:sp>
        <p:nvSpPr>
          <p:cNvPr id="327701" name="AutoShape 21"/>
          <p:cNvSpPr>
            <a:spLocks noChangeArrowheads="1"/>
          </p:cNvSpPr>
          <p:nvPr/>
        </p:nvSpPr>
        <p:spPr bwMode="auto">
          <a:xfrm>
            <a:off x="4383088" y="4614863"/>
            <a:ext cx="288925" cy="215900"/>
          </a:xfrm>
          <a:prstGeom prst="downArrow">
            <a:avLst>
              <a:gd name="adj1" fmla="val 50000"/>
              <a:gd name="adj2" fmla="val 25000"/>
            </a:avLst>
          </a:prstGeom>
          <a:solidFill>
            <a:srgbClr val="C5E2FF"/>
          </a:solidFill>
          <a:ln w="9525" algn="ctr">
            <a:solidFill>
              <a:schemeClr val="tx1"/>
            </a:solidFill>
            <a:miter lim="800000"/>
            <a:headEnd/>
            <a:tailEnd/>
          </a:ln>
        </p:spPr>
        <p:txBody>
          <a:bodyPr wrap="none" anchor="ctr">
            <a:spAutoFit/>
          </a:bodyPr>
          <a:lstStyle/>
          <a:p>
            <a:endParaRPr lang="ja-JP" altLang="en-US"/>
          </a:p>
        </p:txBody>
      </p:sp>
      <p:sp>
        <p:nvSpPr>
          <p:cNvPr id="327702" name="AutoShape 22"/>
          <p:cNvSpPr>
            <a:spLocks noChangeArrowheads="1"/>
          </p:cNvSpPr>
          <p:nvPr/>
        </p:nvSpPr>
        <p:spPr bwMode="auto">
          <a:xfrm>
            <a:off x="6097588" y="4627563"/>
            <a:ext cx="288925" cy="215900"/>
          </a:xfrm>
          <a:prstGeom prst="downArrow">
            <a:avLst>
              <a:gd name="adj1" fmla="val 50000"/>
              <a:gd name="adj2" fmla="val 25000"/>
            </a:avLst>
          </a:prstGeom>
          <a:solidFill>
            <a:srgbClr val="C5E2FF"/>
          </a:solidFill>
          <a:ln w="9525" algn="ctr">
            <a:solidFill>
              <a:schemeClr val="tx1"/>
            </a:solidFill>
            <a:miter lim="800000"/>
            <a:headEnd/>
            <a:tailEnd/>
          </a:ln>
        </p:spPr>
        <p:txBody>
          <a:bodyPr wrap="none" anchor="ctr">
            <a:spAutoFit/>
          </a:bodyPr>
          <a:lstStyle/>
          <a:p>
            <a:endParaRPr lang="ja-JP" altLang="en-US"/>
          </a:p>
        </p:txBody>
      </p:sp>
      <p:sp>
        <p:nvSpPr>
          <p:cNvPr id="327703" name="AutoShape 23"/>
          <p:cNvSpPr>
            <a:spLocks noChangeArrowheads="1"/>
          </p:cNvSpPr>
          <p:nvPr/>
        </p:nvSpPr>
        <p:spPr bwMode="auto">
          <a:xfrm>
            <a:off x="5537498" y="2867025"/>
            <a:ext cx="720725" cy="215900"/>
          </a:xfrm>
          <a:prstGeom prst="rightArrow">
            <a:avLst>
              <a:gd name="adj1" fmla="val 50000"/>
              <a:gd name="adj2" fmla="val 83456"/>
            </a:avLst>
          </a:prstGeom>
          <a:solidFill>
            <a:srgbClr val="C5E2FF"/>
          </a:solidFill>
          <a:ln w="9525" algn="ctr">
            <a:solidFill>
              <a:schemeClr val="tx1"/>
            </a:solidFill>
            <a:miter lim="800000"/>
            <a:headEnd/>
            <a:tailEnd/>
          </a:ln>
        </p:spPr>
        <p:txBody>
          <a:bodyPr wrap="none" anchor="ctr">
            <a:spAutoFit/>
          </a:bodyPr>
          <a:lstStyle/>
          <a:p>
            <a:endParaRPr lang="ja-JP" altLang="en-US"/>
          </a:p>
        </p:txBody>
      </p:sp>
      <p:sp>
        <p:nvSpPr>
          <p:cNvPr id="14360" name="AutoShape 24"/>
          <p:cNvSpPr>
            <a:spLocks noChangeArrowheads="1"/>
          </p:cNvSpPr>
          <p:nvPr/>
        </p:nvSpPr>
        <p:spPr bwMode="auto">
          <a:xfrm>
            <a:off x="454025" y="2257425"/>
            <a:ext cx="8208963" cy="3332163"/>
          </a:xfrm>
          <a:prstGeom prst="roundRect">
            <a:avLst>
              <a:gd name="adj" fmla="val 16667"/>
            </a:avLst>
          </a:prstGeom>
          <a:noFill/>
          <a:ln w="9525" algn="ctr">
            <a:solidFill>
              <a:schemeClr val="tx1"/>
            </a:solidFill>
            <a:round/>
            <a:headEnd/>
            <a:tailEnd/>
          </a:ln>
        </p:spPr>
        <p:txBody>
          <a:bodyPr anchor="ctr">
            <a:spAutoFit/>
          </a:bodyPr>
          <a:lstStyle/>
          <a:p>
            <a:endParaRPr lang="ja-JP" altLang="en-US"/>
          </a:p>
        </p:txBody>
      </p:sp>
      <p:sp>
        <p:nvSpPr>
          <p:cNvPr id="327705" name="Rectangle 25"/>
          <p:cNvSpPr>
            <a:spLocks noChangeArrowheads="1"/>
          </p:cNvSpPr>
          <p:nvPr/>
        </p:nvSpPr>
        <p:spPr bwMode="auto">
          <a:xfrm>
            <a:off x="6372225" y="2349500"/>
            <a:ext cx="1784350" cy="288925"/>
          </a:xfrm>
          <a:prstGeom prst="rect">
            <a:avLst/>
          </a:prstGeom>
          <a:solidFill>
            <a:schemeClr val="bg1"/>
          </a:solidFill>
          <a:ln w="19050">
            <a:solidFill>
              <a:schemeClr val="tx1"/>
            </a:solidFill>
            <a:miter lim="800000"/>
            <a:headEnd/>
            <a:tailEnd/>
          </a:ln>
        </p:spPr>
        <p:txBody>
          <a:bodyPr wrap="none" anchor="ctr"/>
          <a:lstStyle/>
          <a:p>
            <a:r>
              <a:rPr lang="en-US" altLang="ja-JP" sz="1600" b="1" dirty="0">
                <a:latin typeface="Arial" charset="0"/>
                <a:ea typeface="ＭＳ Ｐゴシック" charset="-128"/>
              </a:rPr>
              <a:t>Figure</a:t>
            </a:r>
          </a:p>
        </p:txBody>
      </p:sp>
      <p:sp>
        <p:nvSpPr>
          <p:cNvPr id="327706" name="Rectangle 26"/>
          <p:cNvSpPr>
            <a:spLocks noChangeArrowheads="1"/>
          </p:cNvSpPr>
          <p:nvPr/>
        </p:nvSpPr>
        <p:spPr bwMode="auto">
          <a:xfrm>
            <a:off x="6372225" y="2638425"/>
            <a:ext cx="1784350" cy="215900"/>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327707" name="Rectangle 27"/>
          <p:cNvSpPr>
            <a:spLocks noChangeArrowheads="1"/>
          </p:cNvSpPr>
          <p:nvPr/>
        </p:nvSpPr>
        <p:spPr bwMode="auto">
          <a:xfrm>
            <a:off x="6372225" y="2854325"/>
            <a:ext cx="1784350" cy="503238"/>
          </a:xfrm>
          <a:prstGeom prst="rect">
            <a:avLst/>
          </a:prstGeom>
          <a:solidFill>
            <a:schemeClr val="bg1"/>
          </a:solidFill>
          <a:ln w="19050">
            <a:solidFill>
              <a:schemeClr val="tx1"/>
            </a:solidFill>
            <a:miter lim="800000"/>
            <a:headEnd/>
            <a:tailEnd/>
          </a:ln>
        </p:spPr>
        <p:txBody>
          <a:bodyPr wrap="none" anchor="ctr"/>
          <a:lstStyle/>
          <a:p>
            <a:r>
              <a:rPr lang="en-US" altLang="ja-JP" sz="1200" b="1" dirty="0">
                <a:solidFill>
                  <a:srgbClr val="FF3300"/>
                </a:solidFill>
                <a:latin typeface="Arial" charset="0"/>
                <a:ea typeface="ＭＳ Ｐゴシック" charset="-128"/>
              </a:rPr>
              <a:t>abstract draw()</a:t>
            </a:r>
          </a:p>
          <a:p>
            <a:r>
              <a:rPr lang="en-US" altLang="ja-JP" sz="1200" b="1" dirty="0" err="1">
                <a:latin typeface="Arial" charset="0"/>
                <a:ea typeface="ＭＳ Ｐゴシック" charset="-128"/>
              </a:rPr>
              <a:t>drawFigure</a:t>
            </a:r>
            <a:r>
              <a:rPr lang="en-US" altLang="ja-JP" sz="1200" b="1" dirty="0">
                <a:latin typeface="Arial" charset="0"/>
                <a:ea typeface="ＭＳ Ｐゴシック" charset="-128"/>
              </a:rPr>
              <a:t>()</a:t>
            </a:r>
          </a:p>
        </p:txBody>
      </p:sp>
      <p:sp>
        <p:nvSpPr>
          <p:cNvPr id="14364" name="Line 28"/>
          <p:cNvSpPr>
            <a:spLocks noChangeShapeType="1"/>
          </p:cNvSpPr>
          <p:nvPr/>
        </p:nvSpPr>
        <p:spPr bwMode="auto">
          <a:xfrm>
            <a:off x="2871788" y="3717925"/>
            <a:ext cx="0" cy="215900"/>
          </a:xfrm>
          <a:prstGeom prst="line">
            <a:avLst/>
          </a:prstGeom>
          <a:noFill/>
          <a:ln w="19050">
            <a:solidFill>
              <a:schemeClr val="tx1"/>
            </a:solidFill>
            <a:round/>
            <a:headEnd/>
            <a:tailEnd/>
          </a:ln>
        </p:spPr>
        <p:txBody>
          <a:bodyPr wrap="none" anchor="ctr">
            <a:spAutoFit/>
          </a:bodyPr>
          <a:lstStyle/>
          <a:p>
            <a:endParaRPr lang="ja-JP" altLang="en-US"/>
          </a:p>
        </p:txBody>
      </p:sp>
      <p:sp>
        <p:nvSpPr>
          <p:cNvPr id="14365" name="Line 29"/>
          <p:cNvSpPr>
            <a:spLocks noChangeShapeType="1"/>
          </p:cNvSpPr>
          <p:nvPr/>
        </p:nvSpPr>
        <p:spPr bwMode="auto">
          <a:xfrm>
            <a:off x="4562475" y="3717925"/>
            <a:ext cx="0" cy="215900"/>
          </a:xfrm>
          <a:prstGeom prst="line">
            <a:avLst/>
          </a:prstGeom>
          <a:noFill/>
          <a:ln w="19050">
            <a:solidFill>
              <a:schemeClr val="tx1"/>
            </a:solidFill>
            <a:round/>
            <a:headEnd/>
            <a:tailEnd/>
          </a:ln>
        </p:spPr>
        <p:txBody>
          <a:bodyPr wrap="none" anchor="ctr">
            <a:spAutoFit/>
          </a:bodyPr>
          <a:lstStyle/>
          <a:p>
            <a:endParaRPr lang="ja-JP" altLang="en-US"/>
          </a:p>
        </p:txBody>
      </p:sp>
      <p:sp>
        <p:nvSpPr>
          <p:cNvPr id="14366" name="Line 30"/>
          <p:cNvSpPr>
            <a:spLocks noChangeShapeType="1"/>
          </p:cNvSpPr>
          <p:nvPr/>
        </p:nvSpPr>
        <p:spPr bwMode="auto">
          <a:xfrm>
            <a:off x="6256338" y="3717925"/>
            <a:ext cx="0" cy="215900"/>
          </a:xfrm>
          <a:prstGeom prst="line">
            <a:avLst/>
          </a:prstGeom>
          <a:noFill/>
          <a:ln w="19050">
            <a:solidFill>
              <a:schemeClr val="tx1"/>
            </a:solidFill>
            <a:round/>
            <a:headEnd/>
            <a:tailEnd/>
          </a:ln>
        </p:spPr>
        <p:txBody>
          <a:bodyPr wrap="none" anchor="ctr">
            <a:spAutoFit/>
          </a:bodyPr>
          <a:lstStyle/>
          <a:p>
            <a:endParaRPr lang="ja-JP" altLang="en-US"/>
          </a:p>
        </p:txBody>
      </p:sp>
      <p:sp>
        <p:nvSpPr>
          <p:cNvPr id="327711" name="Rectangle 31"/>
          <p:cNvSpPr>
            <a:spLocks noChangeArrowheads="1"/>
          </p:cNvSpPr>
          <p:nvPr/>
        </p:nvSpPr>
        <p:spPr bwMode="auto">
          <a:xfrm>
            <a:off x="2051050" y="4859338"/>
            <a:ext cx="1573213" cy="236537"/>
          </a:xfrm>
          <a:prstGeom prst="rect">
            <a:avLst/>
          </a:prstGeom>
          <a:solidFill>
            <a:schemeClr val="bg1"/>
          </a:solidFill>
          <a:ln w="19050">
            <a:solidFill>
              <a:schemeClr val="tx1"/>
            </a:solidFill>
            <a:miter lim="800000"/>
            <a:headEnd/>
            <a:tailEnd/>
          </a:ln>
        </p:spPr>
        <p:txBody>
          <a:bodyPr wrap="none" anchor="ctr"/>
          <a:lstStyle/>
          <a:p>
            <a:r>
              <a:rPr lang="en-US" altLang="ja-JP" sz="1600" b="1" dirty="0">
                <a:latin typeface="Arial" charset="0"/>
                <a:ea typeface="ＭＳ Ｐゴシック" charset="-128"/>
              </a:rPr>
              <a:t>Circle</a:t>
            </a:r>
          </a:p>
        </p:txBody>
      </p:sp>
      <p:sp>
        <p:nvSpPr>
          <p:cNvPr id="327712" name="Rectangle 32"/>
          <p:cNvSpPr>
            <a:spLocks noChangeArrowheads="1"/>
          </p:cNvSpPr>
          <p:nvPr/>
        </p:nvSpPr>
        <p:spPr bwMode="auto">
          <a:xfrm>
            <a:off x="2051050" y="5232400"/>
            <a:ext cx="1573213" cy="246063"/>
          </a:xfrm>
          <a:prstGeom prst="rect">
            <a:avLst/>
          </a:prstGeom>
          <a:solidFill>
            <a:schemeClr val="bg1"/>
          </a:solidFill>
          <a:ln w="19050">
            <a:solidFill>
              <a:schemeClr val="tx1"/>
            </a:solidFill>
            <a:miter lim="800000"/>
            <a:headEnd/>
            <a:tailEnd/>
          </a:ln>
        </p:spPr>
        <p:txBody>
          <a:bodyPr wrap="none" anchor="ctr"/>
          <a:lstStyle/>
          <a:p>
            <a:r>
              <a:rPr lang="en-US" altLang="ja-JP" sz="1200" b="1">
                <a:solidFill>
                  <a:srgbClr val="FF3300"/>
                </a:solidFill>
                <a:latin typeface="Arial" charset="0"/>
              </a:rPr>
              <a:t>draw()</a:t>
            </a:r>
          </a:p>
        </p:txBody>
      </p:sp>
      <p:sp>
        <p:nvSpPr>
          <p:cNvPr id="327713" name="Rectangle 33"/>
          <p:cNvSpPr>
            <a:spLocks noChangeArrowheads="1"/>
          </p:cNvSpPr>
          <p:nvPr/>
        </p:nvSpPr>
        <p:spPr bwMode="auto">
          <a:xfrm>
            <a:off x="2051050" y="5097463"/>
            <a:ext cx="1573213" cy="134937"/>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327714" name="Rectangle 34"/>
          <p:cNvSpPr>
            <a:spLocks noChangeArrowheads="1"/>
          </p:cNvSpPr>
          <p:nvPr/>
        </p:nvSpPr>
        <p:spPr bwMode="auto">
          <a:xfrm>
            <a:off x="3729038" y="4879975"/>
            <a:ext cx="1573212" cy="236538"/>
          </a:xfrm>
          <a:prstGeom prst="rect">
            <a:avLst/>
          </a:prstGeom>
          <a:solidFill>
            <a:schemeClr val="bg1"/>
          </a:solidFill>
          <a:ln w="19050">
            <a:solidFill>
              <a:schemeClr val="tx1"/>
            </a:solidFill>
            <a:miter lim="800000"/>
            <a:headEnd/>
            <a:tailEnd/>
          </a:ln>
        </p:spPr>
        <p:txBody>
          <a:bodyPr wrap="none" anchor="ctr"/>
          <a:lstStyle/>
          <a:p>
            <a:r>
              <a:rPr lang="en-US" altLang="ja-JP" sz="1600" b="1" dirty="0">
                <a:latin typeface="Arial" charset="0"/>
                <a:ea typeface="ＭＳ Ｐゴシック" charset="-128"/>
              </a:rPr>
              <a:t>Rectangle</a:t>
            </a:r>
          </a:p>
        </p:txBody>
      </p:sp>
      <p:sp>
        <p:nvSpPr>
          <p:cNvPr id="327715" name="Rectangle 35"/>
          <p:cNvSpPr>
            <a:spLocks noChangeArrowheads="1"/>
          </p:cNvSpPr>
          <p:nvPr/>
        </p:nvSpPr>
        <p:spPr bwMode="auto">
          <a:xfrm>
            <a:off x="3729038" y="5118100"/>
            <a:ext cx="1573212" cy="136525"/>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327716" name="Rectangle 36"/>
          <p:cNvSpPr>
            <a:spLocks noChangeArrowheads="1"/>
          </p:cNvSpPr>
          <p:nvPr/>
        </p:nvSpPr>
        <p:spPr bwMode="auto">
          <a:xfrm>
            <a:off x="3727450" y="5257800"/>
            <a:ext cx="1573213" cy="246063"/>
          </a:xfrm>
          <a:prstGeom prst="rect">
            <a:avLst/>
          </a:prstGeom>
          <a:solidFill>
            <a:schemeClr val="bg1"/>
          </a:solidFill>
          <a:ln w="19050">
            <a:solidFill>
              <a:schemeClr val="tx1"/>
            </a:solidFill>
            <a:miter lim="800000"/>
            <a:headEnd/>
            <a:tailEnd/>
          </a:ln>
        </p:spPr>
        <p:txBody>
          <a:bodyPr wrap="none" anchor="ctr"/>
          <a:lstStyle/>
          <a:p>
            <a:r>
              <a:rPr lang="en-US" altLang="ja-JP" sz="1200" b="1">
                <a:solidFill>
                  <a:srgbClr val="FF3300"/>
                </a:solidFill>
                <a:latin typeface="Arial" charset="0"/>
              </a:rPr>
              <a:t>draw()</a:t>
            </a:r>
          </a:p>
        </p:txBody>
      </p:sp>
      <p:sp>
        <p:nvSpPr>
          <p:cNvPr id="327717" name="Rectangle 37"/>
          <p:cNvSpPr>
            <a:spLocks noChangeArrowheads="1"/>
          </p:cNvSpPr>
          <p:nvPr/>
        </p:nvSpPr>
        <p:spPr bwMode="auto">
          <a:xfrm>
            <a:off x="5446713" y="4899025"/>
            <a:ext cx="1573212" cy="236538"/>
          </a:xfrm>
          <a:prstGeom prst="rect">
            <a:avLst/>
          </a:prstGeom>
          <a:solidFill>
            <a:schemeClr val="bg1"/>
          </a:solidFill>
          <a:ln w="19050">
            <a:solidFill>
              <a:schemeClr val="tx1"/>
            </a:solidFill>
            <a:miter lim="800000"/>
            <a:headEnd/>
            <a:tailEnd/>
          </a:ln>
        </p:spPr>
        <p:txBody>
          <a:bodyPr wrap="none" anchor="ctr"/>
          <a:lstStyle/>
          <a:p>
            <a:r>
              <a:rPr lang="en-US" altLang="ja-JP" sz="1600" b="1" dirty="0">
                <a:latin typeface="Arial" charset="0"/>
                <a:ea typeface="ＭＳ Ｐゴシック" charset="-128"/>
              </a:rPr>
              <a:t>Triangle</a:t>
            </a:r>
          </a:p>
        </p:txBody>
      </p:sp>
      <p:sp>
        <p:nvSpPr>
          <p:cNvPr id="327718" name="Rectangle 38"/>
          <p:cNvSpPr>
            <a:spLocks noChangeArrowheads="1"/>
          </p:cNvSpPr>
          <p:nvPr/>
        </p:nvSpPr>
        <p:spPr bwMode="auto">
          <a:xfrm>
            <a:off x="5446713" y="5137150"/>
            <a:ext cx="1573212" cy="136525"/>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327719" name="Rectangle 39"/>
          <p:cNvSpPr>
            <a:spLocks noChangeArrowheads="1"/>
          </p:cNvSpPr>
          <p:nvPr/>
        </p:nvSpPr>
        <p:spPr bwMode="auto">
          <a:xfrm>
            <a:off x="5446713" y="5272088"/>
            <a:ext cx="1573212" cy="246062"/>
          </a:xfrm>
          <a:prstGeom prst="rect">
            <a:avLst/>
          </a:prstGeom>
          <a:solidFill>
            <a:schemeClr val="bg1"/>
          </a:solidFill>
          <a:ln w="19050">
            <a:solidFill>
              <a:schemeClr val="tx1"/>
            </a:solidFill>
            <a:miter lim="800000"/>
            <a:headEnd/>
            <a:tailEnd/>
          </a:ln>
        </p:spPr>
        <p:txBody>
          <a:bodyPr wrap="none" anchor="ctr"/>
          <a:lstStyle/>
          <a:p>
            <a:r>
              <a:rPr lang="en-US" altLang="ja-JP" sz="1200" b="1">
                <a:solidFill>
                  <a:srgbClr val="FF3300"/>
                </a:solidFill>
                <a:latin typeface="Arial" charset="0"/>
              </a:rPr>
              <a:t>draw()</a:t>
            </a:r>
          </a:p>
        </p:txBody>
      </p:sp>
      <p:sp>
        <p:nvSpPr>
          <p:cNvPr id="14376" name="Rectangle 43"/>
          <p:cNvSpPr>
            <a:spLocks noChangeArrowheads="1"/>
          </p:cNvSpPr>
          <p:nvPr/>
        </p:nvSpPr>
        <p:spPr bwMode="auto">
          <a:xfrm>
            <a:off x="323850" y="5803900"/>
            <a:ext cx="8569325" cy="720725"/>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Char char="n"/>
            </a:pPr>
            <a:r>
              <a:rPr lang="ja-JP" altLang="en-US" sz="2800">
                <a:latin typeface="Arial" charset="0"/>
                <a:ea typeface="ＭＳ Ｐゴシック" charset="-128"/>
              </a:rPr>
              <a:t>パターンの適用により同時変更が生じる</a:t>
            </a:r>
          </a:p>
        </p:txBody>
      </p:sp>
      <p:sp>
        <p:nvSpPr>
          <p:cNvPr id="16436" name="Oval 52"/>
          <p:cNvSpPr>
            <a:spLocks noChangeArrowheads="1"/>
          </p:cNvSpPr>
          <p:nvPr/>
        </p:nvSpPr>
        <p:spPr bwMode="auto">
          <a:xfrm>
            <a:off x="5340350" y="4524375"/>
            <a:ext cx="815975" cy="401638"/>
          </a:xfrm>
          <a:prstGeom prst="ellipse">
            <a:avLst/>
          </a:prstGeom>
          <a:solidFill>
            <a:srgbClr val="FFE6CD"/>
          </a:solidFill>
          <a:ln w="9525" algn="ctr">
            <a:solidFill>
              <a:schemeClr val="tx1"/>
            </a:solidFill>
            <a:round/>
            <a:headEnd/>
            <a:tailEnd/>
          </a:ln>
        </p:spPr>
        <p:txBody>
          <a:bodyPr anchor="ctr">
            <a:spAutoFit/>
          </a:bodyPr>
          <a:lstStyle/>
          <a:p>
            <a:r>
              <a:rPr lang="ja-JP" altLang="en-US" sz="1400"/>
              <a:t>変更</a:t>
            </a:r>
          </a:p>
        </p:txBody>
      </p:sp>
      <p:sp>
        <p:nvSpPr>
          <p:cNvPr id="16437" name="Oval 53"/>
          <p:cNvSpPr>
            <a:spLocks noChangeArrowheads="1"/>
          </p:cNvSpPr>
          <p:nvPr/>
        </p:nvSpPr>
        <p:spPr bwMode="auto">
          <a:xfrm>
            <a:off x="1908175" y="4540250"/>
            <a:ext cx="792163" cy="401638"/>
          </a:xfrm>
          <a:prstGeom prst="ellipse">
            <a:avLst/>
          </a:prstGeom>
          <a:solidFill>
            <a:srgbClr val="FFE6CD"/>
          </a:solidFill>
          <a:ln w="9525" algn="ctr">
            <a:solidFill>
              <a:schemeClr val="tx1"/>
            </a:solidFill>
            <a:round/>
            <a:headEnd/>
            <a:tailEnd/>
          </a:ln>
        </p:spPr>
        <p:txBody>
          <a:bodyPr anchor="ctr">
            <a:spAutoFit/>
          </a:bodyPr>
          <a:lstStyle/>
          <a:p>
            <a:r>
              <a:rPr lang="ja-JP" altLang="en-US" sz="1400"/>
              <a:t>変更</a:t>
            </a:r>
          </a:p>
        </p:txBody>
      </p:sp>
      <p:sp>
        <p:nvSpPr>
          <p:cNvPr id="16438" name="Oval 54"/>
          <p:cNvSpPr>
            <a:spLocks noChangeArrowheads="1"/>
          </p:cNvSpPr>
          <p:nvPr/>
        </p:nvSpPr>
        <p:spPr bwMode="auto">
          <a:xfrm>
            <a:off x="3581400" y="4532313"/>
            <a:ext cx="774700" cy="401637"/>
          </a:xfrm>
          <a:prstGeom prst="ellipse">
            <a:avLst/>
          </a:prstGeom>
          <a:solidFill>
            <a:srgbClr val="FFE6CD"/>
          </a:solidFill>
          <a:ln w="9525" algn="ctr">
            <a:solidFill>
              <a:schemeClr val="tx1"/>
            </a:solidFill>
            <a:round/>
            <a:headEnd/>
            <a:tailEnd/>
          </a:ln>
        </p:spPr>
        <p:txBody>
          <a:bodyPr anchor="ctr">
            <a:spAutoFit/>
          </a:bodyPr>
          <a:lstStyle/>
          <a:p>
            <a:r>
              <a:rPr lang="ja-JP" altLang="en-US" sz="1400"/>
              <a:t>変更</a:t>
            </a:r>
          </a:p>
        </p:txBody>
      </p:sp>
      <p:sp>
        <p:nvSpPr>
          <p:cNvPr id="16439" name="Oval 55"/>
          <p:cNvSpPr>
            <a:spLocks noChangeArrowheads="1"/>
          </p:cNvSpPr>
          <p:nvPr/>
        </p:nvSpPr>
        <p:spPr bwMode="auto">
          <a:xfrm>
            <a:off x="5499398" y="2327275"/>
            <a:ext cx="865188" cy="447675"/>
          </a:xfrm>
          <a:prstGeom prst="ellipse">
            <a:avLst/>
          </a:prstGeom>
          <a:solidFill>
            <a:srgbClr val="FFE6CD"/>
          </a:solidFill>
          <a:ln w="9525" algn="ctr">
            <a:solidFill>
              <a:schemeClr val="tx1"/>
            </a:solidFill>
            <a:round/>
            <a:headEnd/>
            <a:tailEnd/>
          </a:ln>
        </p:spPr>
        <p:txBody>
          <a:bodyPr anchor="ctr">
            <a:spAutoFit/>
          </a:bodyPr>
          <a:lstStyle/>
          <a:p>
            <a:r>
              <a:rPr lang="ja-JP" altLang="en-US" sz="1600" dirty="0"/>
              <a:t>変更</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0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43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2770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770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2770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277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277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277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277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277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2771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2771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2771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2770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2770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2770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43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6438"/>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6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0" grpId="0" animBg="1"/>
      <p:bldP spid="327701" grpId="0" animBg="1"/>
      <p:bldP spid="327702" grpId="0" animBg="1"/>
      <p:bldP spid="327703" grpId="0" animBg="1"/>
      <p:bldP spid="327705" grpId="0" animBg="1"/>
      <p:bldP spid="327706" grpId="0" animBg="1"/>
      <p:bldP spid="327707" grpId="0" animBg="1"/>
      <p:bldP spid="327711" grpId="0" animBg="1"/>
      <p:bldP spid="327712" grpId="0" animBg="1"/>
      <p:bldP spid="327713" grpId="0" animBg="1"/>
      <p:bldP spid="327714" grpId="0" animBg="1"/>
      <p:bldP spid="327715" grpId="0" animBg="1"/>
      <p:bldP spid="327716" grpId="0" animBg="1"/>
      <p:bldP spid="327717" grpId="0" animBg="1"/>
      <p:bldP spid="327718" grpId="0" animBg="1"/>
      <p:bldP spid="327719" grpId="0" animBg="1"/>
      <p:bldP spid="16436" grpId="0" animBg="1"/>
      <p:bldP spid="16437" grpId="0" animBg="1"/>
      <p:bldP spid="16438" grpId="0" animBg="1"/>
      <p:bldP spid="1643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スライド番号プレースホルダ 5"/>
          <p:cNvSpPr>
            <a:spLocks noGrp="1"/>
          </p:cNvSpPr>
          <p:nvPr>
            <p:ph type="sldNum" sz="quarter" idx="12"/>
          </p:nvPr>
        </p:nvSpPr>
        <p:spPr/>
        <p:txBody>
          <a:bodyPr/>
          <a:lstStyle/>
          <a:p>
            <a:pPr>
              <a:defRPr/>
            </a:pPr>
            <a:fld id="{F1137761-C757-4538-A95D-5091EE4DF436}" type="slidenum">
              <a:rPr lang="en-US" altLang="ja-JP"/>
              <a:pPr>
                <a:defRPr/>
              </a:pPr>
              <a:t>7</a:t>
            </a:fld>
            <a:endParaRPr lang="en-US" altLang="ja-JP"/>
          </a:p>
        </p:txBody>
      </p:sp>
      <p:sp>
        <p:nvSpPr>
          <p:cNvPr id="15363" name="Rectangle 3"/>
          <p:cNvSpPr>
            <a:spLocks noGrp="1" noChangeArrowheads="1"/>
          </p:cNvSpPr>
          <p:nvPr>
            <p:ph type="title"/>
          </p:nvPr>
        </p:nvSpPr>
        <p:spPr/>
        <p:txBody>
          <a:bodyPr/>
          <a:lstStyle/>
          <a:p>
            <a:pPr eaLnBrk="1" hangingPunct="1"/>
            <a:r>
              <a:rPr lang="ja-JP" altLang="en-US" smtClean="0"/>
              <a:t>研究内容</a:t>
            </a:r>
          </a:p>
        </p:txBody>
      </p:sp>
      <p:sp>
        <p:nvSpPr>
          <p:cNvPr id="15364" name="Rectangle 16"/>
          <p:cNvSpPr>
            <a:spLocks noChangeArrowheads="1"/>
          </p:cNvSpPr>
          <p:nvPr/>
        </p:nvSpPr>
        <p:spPr bwMode="auto">
          <a:xfrm>
            <a:off x="468313" y="1341438"/>
            <a:ext cx="8424862" cy="946150"/>
          </a:xfrm>
          <a:prstGeom prst="rect">
            <a:avLst/>
          </a:prstGeom>
          <a:noFill/>
          <a:ln w="19050" algn="ctr">
            <a:noFill/>
            <a:miter lim="800000"/>
            <a:headEnd/>
            <a:tailEnd/>
          </a:ln>
        </p:spPr>
        <p:txBody>
          <a:bodyPr>
            <a:spAutoFit/>
          </a:bodyPr>
          <a:lstStyle/>
          <a:p>
            <a:pPr algn="l"/>
            <a:r>
              <a:rPr lang="ja-JP" altLang="en-US" sz="2800"/>
              <a:t>デザインパターンの安定性を低下させる要因を調査</a:t>
            </a:r>
          </a:p>
          <a:p>
            <a:pPr algn="l"/>
            <a:r>
              <a:rPr lang="ja-JP" altLang="en-US" sz="2800"/>
              <a:t>安定性が低い</a:t>
            </a:r>
            <a:r>
              <a:rPr lang="en-US" altLang="ja-JP" sz="2800"/>
              <a:t>‥</a:t>
            </a:r>
            <a:r>
              <a:rPr lang="ja-JP" altLang="en-US" sz="2800"/>
              <a:t>同時変更が生じやすい</a:t>
            </a:r>
            <a:endParaRPr lang="en-US" altLang="ja-JP" sz="2800"/>
          </a:p>
        </p:txBody>
      </p:sp>
      <p:sp>
        <p:nvSpPr>
          <p:cNvPr id="15365" name="Rectangle 18"/>
          <p:cNvSpPr>
            <a:spLocks noChangeArrowheads="1"/>
          </p:cNvSpPr>
          <p:nvPr/>
        </p:nvSpPr>
        <p:spPr bwMode="auto">
          <a:xfrm>
            <a:off x="250825" y="4868863"/>
            <a:ext cx="8820150" cy="1081087"/>
          </a:xfrm>
          <a:prstGeom prst="rect">
            <a:avLst/>
          </a:prstGeom>
          <a:noFill/>
          <a:ln w="9525">
            <a:noFill/>
            <a:miter lim="800000"/>
            <a:headEnd/>
            <a:tailEnd/>
          </a:ln>
        </p:spPr>
        <p:txBody>
          <a:bodyPr/>
          <a:lstStyle/>
          <a:p>
            <a:pPr marL="342900" indent="-342900" algn="l">
              <a:lnSpc>
                <a:spcPct val="80000"/>
              </a:lnSpc>
              <a:spcBef>
                <a:spcPct val="20000"/>
              </a:spcBef>
              <a:buClr>
                <a:schemeClr val="accent1"/>
              </a:buClr>
              <a:buSzPct val="80000"/>
              <a:buFont typeface="Wingdings" pitchFamily="2" charset="2"/>
              <a:buNone/>
            </a:pPr>
            <a:endParaRPr lang="ja-JP" altLang="ja-JP" sz="2800">
              <a:latin typeface="Arial" charset="0"/>
              <a:ea typeface="ＭＳ Ｐゴシック" charset="-128"/>
            </a:endParaRPr>
          </a:p>
        </p:txBody>
      </p:sp>
      <p:sp>
        <p:nvSpPr>
          <p:cNvPr id="15366" name="Rectangle 19"/>
          <p:cNvSpPr>
            <a:spLocks noChangeArrowheads="1"/>
          </p:cNvSpPr>
          <p:nvPr/>
        </p:nvSpPr>
        <p:spPr bwMode="auto">
          <a:xfrm>
            <a:off x="312768" y="4403725"/>
            <a:ext cx="7416800" cy="820738"/>
          </a:xfrm>
          <a:prstGeom prst="rect">
            <a:avLst/>
          </a:prstGeom>
          <a:noFill/>
          <a:ln w="9525">
            <a:noFill/>
            <a:miter lim="800000"/>
            <a:headEnd/>
            <a:tailEnd/>
          </a:ln>
        </p:spPr>
        <p:txBody>
          <a:bodyPr/>
          <a:lstStyle/>
          <a:p>
            <a:pPr marL="342900" indent="-342900" algn="l">
              <a:lnSpc>
                <a:spcPct val="80000"/>
              </a:lnSpc>
              <a:spcBef>
                <a:spcPct val="20000"/>
              </a:spcBef>
              <a:buClr>
                <a:schemeClr val="accent1"/>
              </a:buClr>
              <a:buSzPct val="80000"/>
              <a:buFont typeface="Wingdings" pitchFamily="2" charset="2"/>
              <a:buChar char="n"/>
            </a:pPr>
            <a:r>
              <a:rPr lang="ja-JP" altLang="en-US" sz="2400">
                <a:latin typeface="Arial" charset="0"/>
                <a:ea typeface="ＭＳ Ｐゴシック" charset="-128"/>
              </a:rPr>
              <a:t>差異が大きいと子クラスごとに処理を切り替えることが難しくなり，親クラスに変更が波及する</a:t>
            </a:r>
            <a:endParaRPr lang="ja-JP" altLang="en-US" sz="2000">
              <a:latin typeface="Arial" charset="0"/>
              <a:ea typeface="ＭＳ Ｐゴシック" charset="-128"/>
            </a:endParaRPr>
          </a:p>
        </p:txBody>
      </p:sp>
      <p:sp>
        <p:nvSpPr>
          <p:cNvPr id="15367" name="AutoShape 20"/>
          <p:cNvSpPr>
            <a:spLocks noChangeArrowheads="1"/>
          </p:cNvSpPr>
          <p:nvPr/>
        </p:nvSpPr>
        <p:spPr bwMode="auto">
          <a:xfrm>
            <a:off x="296893" y="2378075"/>
            <a:ext cx="4156075" cy="430213"/>
          </a:xfrm>
          <a:prstGeom prst="flowChartAlternateProcess">
            <a:avLst/>
          </a:prstGeom>
          <a:solidFill>
            <a:srgbClr val="C5E2FF"/>
          </a:solidFill>
          <a:ln w="9525" algn="ctr">
            <a:solidFill>
              <a:schemeClr val="tx1"/>
            </a:solidFill>
            <a:miter lim="800000"/>
            <a:headEnd/>
            <a:tailEnd/>
          </a:ln>
        </p:spPr>
        <p:txBody>
          <a:bodyPr anchor="ctr">
            <a:spAutoFit/>
          </a:bodyPr>
          <a:lstStyle/>
          <a:p>
            <a:r>
              <a:rPr lang="ja-JP" altLang="en-US" sz="2000"/>
              <a:t>安定性を低下させる要因は何か？</a:t>
            </a:r>
          </a:p>
        </p:txBody>
      </p:sp>
      <p:sp>
        <p:nvSpPr>
          <p:cNvPr id="15368" name="Rectangle 22"/>
          <p:cNvSpPr>
            <a:spLocks noChangeArrowheads="1"/>
          </p:cNvSpPr>
          <p:nvPr/>
        </p:nvSpPr>
        <p:spPr bwMode="auto">
          <a:xfrm>
            <a:off x="431830" y="2760663"/>
            <a:ext cx="8497888" cy="822325"/>
          </a:xfrm>
          <a:prstGeom prst="rect">
            <a:avLst/>
          </a:prstGeom>
          <a:noFill/>
          <a:ln w="19050" algn="ctr">
            <a:noFill/>
            <a:miter lim="800000"/>
            <a:headEnd/>
            <a:tailEnd/>
          </a:ln>
        </p:spPr>
        <p:txBody>
          <a:bodyPr>
            <a:spAutoFit/>
          </a:bodyPr>
          <a:lstStyle/>
          <a:p>
            <a:pPr algn="l"/>
            <a:r>
              <a:rPr lang="ja-JP" altLang="en-US" sz="2400"/>
              <a:t>仮説：子クラスの処理内容の差異が大きいほど</a:t>
            </a:r>
          </a:p>
          <a:p>
            <a:pPr algn="l"/>
            <a:r>
              <a:rPr lang="ja-JP" altLang="en-US" sz="2400"/>
              <a:t>	同時変更が生じやすい</a:t>
            </a:r>
          </a:p>
        </p:txBody>
      </p:sp>
      <p:sp>
        <p:nvSpPr>
          <p:cNvPr id="15369" name="AutoShape 25"/>
          <p:cNvSpPr>
            <a:spLocks noChangeArrowheads="1"/>
          </p:cNvSpPr>
          <p:nvPr/>
        </p:nvSpPr>
        <p:spPr bwMode="auto">
          <a:xfrm>
            <a:off x="287368" y="3963988"/>
            <a:ext cx="3532187" cy="430212"/>
          </a:xfrm>
          <a:prstGeom prst="flowChartAlternateProcess">
            <a:avLst/>
          </a:prstGeom>
          <a:solidFill>
            <a:srgbClr val="C5E2FF"/>
          </a:solidFill>
          <a:ln w="9525" algn="ctr">
            <a:solidFill>
              <a:schemeClr val="tx1"/>
            </a:solidFill>
            <a:miter lim="800000"/>
            <a:headEnd/>
            <a:tailEnd/>
          </a:ln>
        </p:spPr>
        <p:txBody>
          <a:bodyPr anchor="ctr">
            <a:spAutoFit/>
          </a:bodyPr>
          <a:lstStyle/>
          <a:p>
            <a:r>
              <a:rPr lang="ja-JP" altLang="en-US" sz="2000"/>
              <a:t>仮説を設定した理由</a:t>
            </a:r>
          </a:p>
        </p:txBody>
      </p:sp>
      <p:sp>
        <p:nvSpPr>
          <p:cNvPr id="15370" name="AutoShape 27"/>
          <p:cNvSpPr>
            <a:spLocks noChangeArrowheads="1"/>
          </p:cNvSpPr>
          <p:nvPr/>
        </p:nvSpPr>
        <p:spPr bwMode="auto">
          <a:xfrm>
            <a:off x="2971800" y="5072063"/>
            <a:ext cx="431800" cy="276225"/>
          </a:xfrm>
          <a:prstGeom prst="downArrow">
            <a:avLst>
              <a:gd name="adj1" fmla="val 50000"/>
              <a:gd name="adj2" fmla="val 25000"/>
            </a:avLst>
          </a:prstGeom>
          <a:solidFill>
            <a:srgbClr val="C5E2FF"/>
          </a:solidFill>
          <a:ln w="9525" algn="ctr">
            <a:solidFill>
              <a:schemeClr val="tx1"/>
            </a:solidFill>
            <a:miter lim="800000"/>
            <a:headEnd/>
            <a:tailEnd/>
          </a:ln>
        </p:spPr>
        <p:txBody>
          <a:bodyPr anchor="ctr">
            <a:spAutoFit/>
          </a:bodyPr>
          <a:lstStyle/>
          <a:p>
            <a:endParaRPr lang="ja-JP" altLang="en-US"/>
          </a:p>
        </p:txBody>
      </p:sp>
      <p:sp>
        <p:nvSpPr>
          <p:cNvPr id="15371" name="Rectangle 19"/>
          <p:cNvSpPr>
            <a:spLocks noChangeArrowheads="1"/>
          </p:cNvSpPr>
          <p:nvPr/>
        </p:nvSpPr>
        <p:spPr bwMode="auto">
          <a:xfrm>
            <a:off x="312768" y="5392738"/>
            <a:ext cx="7416800" cy="820737"/>
          </a:xfrm>
          <a:prstGeom prst="rect">
            <a:avLst/>
          </a:prstGeom>
          <a:noFill/>
          <a:ln w="9525">
            <a:noFill/>
            <a:miter lim="800000"/>
            <a:headEnd/>
            <a:tailEnd/>
          </a:ln>
        </p:spPr>
        <p:txBody>
          <a:bodyPr/>
          <a:lstStyle/>
          <a:p>
            <a:pPr marL="342900" indent="-342900" algn="l">
              <a:lnSpc>
                <a:spcPct val="80000"/>
              </a:lnSpc>
              <a:spcBef>
                <a:spcPct val="20000"/>
              </a:spcBef>
              <a:buClr>
                <a:schemeClr val="accent1"/>
              </a:buClr>
              <a:buSzPct val="80000"/>
              <a:buFont typeface="Wingdings" pitchFamily="2" charset="2"/>
              <a:buChar char="n"/>
            </a:pPr>
            <a:r>
              <a:rPr lang="ja-JP" altLang="en-US" sz="2400" dirty="0">
                <a:latin typeface="Arial" charset="0"/>
                <a:ea typeface="ＭＳ Ｐゴシック" charset="-128"/>
              </a:rPr>
              <a:t>同時</a:t>
            </a:r>
            <a:r>
              <a:rPr lang="ja-JP" altLang="en-US" sz="2400" dirty="0" smtClean="0">
                <a:latin typeface="Arial" charset="0"/>
                <a:ea typeface="ＭＳ Ｐゴシック" charset="-128"/>
              </a:rPr>
              <a:t>変更が生じやすく</a:t>
            </a:r>
            <a:r>
              <a:rPr lang="ja-JP" altLang="en-US" sz="2400" dirty="0">
                <a:latin typeface="Arial" charset="0"/>
                <a:ea typeface="ＭＳ Ｐゴシック" charset="-128"/>
              </a:rPr>
              <a:t>なる</a:t>
            </a:r>
            <a:endParaRPr lang="ja-JP" altLang="en-US" sz="2000" dirty="0">
              <a:latin typeface="Arial" charset="0"/>
              <a:ea typeface="ＭＳ Ｐゴシック"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スライド番号プレースホルダ 5"/>
          <p:cNvSpPr>
            <a:spLocks noGrp="1"/>
          </p:cNvSpPr>
          <p:nvPr>
            <p:ph type="sldNum" sz="quarter" idx="12"/>
          </p:nvPr>
        </p:nvSpPr>
        <p:spPr/>
        <p:txBody>
          <a:bodyPr/>
          <a:lstStyle/>
          <a:p>
            <a:pPr>
              <a:defRPr/>
            </a:pPr>
            <a:fld id="{FC98C342-02C4-443C-9213-54A0B12ECF19}" type="slidenum">
              <a:rPr lang="en-US" altLang="ja-JP"/>
              <a:pPr>
                <a:defRPr/>
              </a:pPr>
              <a:t>8</a:t>
            </a:fld>
            <a:endParaRPr lang="en-US" altLang="ja-JP"/>
          </a:p>
        </p:txBody>
      </p:sp>
      <p:sp>
        <p:nvSpPr>
          <p:cNvPr id="16387" name="Rectangle 2"/>
          <p:cNvSpPr>
            <a:spLocks noGrp="1" noChangeArrowheads="1"/>
          </p:cNvSpPr>
          <p:nvPr>
            <p:ph type="title"/>
          </p:nvPr>
        </p:nvSpPr>
        <p:spPr/>
        <p:txBody>
          <a:bodyPr/>
          <a:lstStyle/>
          <a:p>
            <a:pPr eaLnBrk="1" hangingPunct="1"/>
            <a:r>
              <a:rPr lang="ja-JP" altLang="en-US" dirty="0" smtClean="0"/>
              <a:t>仮説の検証方法</a:t>
            </a:r>
          </a:p>
        </p:txBody>
      </p:sp>
      <p:sp>
        <p:nvSpPr>
          <p:cNvPr id="16388" name="Rectangle 7"/>
          <p:cNvSpPr>
            <a:spLocks noChangeArrowheads="1"/>
          </p:cNvSpPr>
          <p:nvPr/>
        </p:nvSpPr>
        <p:spPr bwMode="auto">
          <a:xfrm>
            <a:off x="538163" y="4654550"/>
            <a:ext cx="7989887" cy="1439863"/>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Char char="n"/>
            </a:pPr>
            <a:endParaRPr lang="ja-JP" altLang="ja-JP" sz="2400">
              <a:latin typeface="Arial" charset="0"/>
              <a:ea typeface="ＭＳ Ｐゴシック" charset="-128"/>
            </a:endParaRPr>
          </a:p>
        </p:txBody>
      </p:sp>
      <p:sp>
        <p:nvSpPr>
          <p:cNvPr id="16390" name="AutoShape 15"/>
          <p:cNvSpPr>
            <a:spLocks noChangeArrowheads="1"/>
          </p:cNvSpPr>
          <p:nvPr/>
        </p:nvSpPr>
        <p:spPr bwMode="auto">
          <a:xfrm>
            <a:off x="296898" y="1714488"/>
            <a:ext cx="9490076" cy="510778"/>
          </a:xfrm>
          <a:prstGeom prst="roundRect">
            <a:avLst>
              <a:gd name="adj" fmla="val 16667"/>
            </a:avLst>
          </a:prstGeom>
          <a:noFill/>
          <a:ln w="9525" algn="ctr">
            <a:noFill/>
            <a:round/>
            <a:headEnd/>
            <a:tailEnd/>
          </a:ln>
        </p:spPr>
        <p:txBody>
          <a:bodyPr anchor="ctr">
            <a:spAutoFit/>
          </a:bodyPr>
          <a:lstStyle/>
          <a:p>
            <a:pPr algn="l"/>
            <a:r>
              <a:rPr lang="ja-JP" altLang="en-US" sz="2400" dirty="0"/>
              <a:t>子クラスの処理</a:t>
            </a:r>
            <a:r>
              <a:rPr lang="ja-JP" altLang="en-US" sz="2400" dirty="0" smtClean="0"/>
              <a:t>内容の差異</a:t>
            </a:r>
            <a:r>
              <a:rPr lang="ja-JP" altLang="en-US" sz="2400" dirty="0"/>
              <a:t>が大きい</a:t>
            </a:r>
            <a:r>
              <a:rPr lang="ja-JP" altLang="en-US" sz="2400" dirty="0" smtClean="0"/>
              <a:t>ほど同時変更が生じやすい</a:t>
            </a:r>
            <a:endParaRPr lang="ja-JP" altLang="en-US" sz="2400" dirty="0"/>
          </a:p>
        </p:txBody>
      </p:sp>
      <p:sp>
        <p:nvSpPr>
          <p:cNvPr id="16391" name="AutoShape 19"/>
          <p:cNvSpPr>
            <a:spLocks noChangeArrowheads="1"/>
          </p:cNvSpPr>
          <p:nvPr/>
        </p:nvSpPr>
        <p:spPr bwMode="auto">
          <a:xfrm>
            <a:off x="184150" y="1268413"/>
            <a:ext cx="841375" cy="504825"/>
          </a:xfrm>
          <a:prstGeom prst="flowChartAlternateProcess">
            <a:avLst/>
          </a:prstGeom>
          <a:solidFill>
            <a:srgbClr val="C5E2FF"/>
          </a:solidFill>
          <a:ln w="19050" algn="ctr">
            <a:solidFill>
              <a:schemeClr val="tx1"/>
            </a:solidFill>
            <a:miter lim="800000"/>
            <a:headEnd/>
            <a:tailEnd/>
          </a:ln>
        </p:spPr>
        <p:txBody>
          <a:bodyPr wrap="none" anchor="ctr">
            <a:spAutoFit/>
          </a:bodyPr>
          <a:lstStyle/>
          <a:p>
            <a:r>
              <a:rPr lang="ja-JP" altLang="en-US" sz="2400"/>
              <a:t>仮説</a:t>
            </a:r>
            <a:endParaRPr lang="en-US" altLang="ja-JP" sz="2400"/>
          </a:p>
        </p:txBody>
      </p:sp>
      <p:sp>
        <p:nvSpPr>
          <p:cNvPr id="16392" name="AutoShape 20"/>
          <p:cNvSpPr>
            <a:spLocks noChangeArrowheads="1"/>
          </p:cNvSpPr>
          <p:nvPr/>
        </p:nvSpPr>
        <p:spPr bwMode="auto">
          <a:xfrm>
            <a:off x="107950" y="2324100"/>
            <a:ext cx="1450975" cy="504825"/>
          </a:xfrm>
          <a:prstGeom prst="flowChartAlternateProcess">
            <a:avLst/>
          </a:prstGeom>
          <a:solidFill>
            <a:srgbClr val="C5E2FF"/>
          </a:solidFill>
          <a:ln w="19050" algn="ctr">
            <a:solidFill>
              <a:schemeClr val="tx1"/>
            </a:solidFill>
            <a:miter lim="800000"/>
            <a:headEnd/>
            <a:tailEnd/>
          </a:ln>
        </p:spPr>
        <p:txBody>
          <a:bodyPr wrap="none" anchor="ctr">
            <a:spAutoFit/>
          </a:bodyPr>
          <a:lstStyle/>
          <a:p>
            <a:r>
              <a:rPr lang="ja-JP" altLang="en-US" sz="2400"/>
              <a:t>検証方法</a:t>
            </a:r>
          </a:p>
        </p:txBody>
      </p:sp>
      <p:sp>
        <p:nvSpPr>
          <p:cNvPr id="11" name="Rectangle 13"/>
          <p:cNvSpPr>
            <a:spLocks noChangeArrowheads="1"/>
          </p:cNvSpPr>
          <p:nvPr/>
        </p:nvSpPr>
        <p:spPr bwMode="auto">
          <a:xfrm>
            <a:off x="285720" y="3143248"/>
            <a:ext cx="8715436" cy="2714644"/>
          </a:xfrm>
          <a:prstGeom prst="rect">
            <a:avLst/>
          </a:prstGeom>
          <a:noFill/>
          <a:ln w="9525">
            <a:noFill/>
            <a:miter lim="800000"/>
            <a:headEnd/>
            <a:tailEnd/>
          </a:ln>
        </p:spPr>
        <p:txBody>
          <a:bodyPr/>
          <a:lstStyle/>
          <a:p>
            <a:pPr marL="342900" indent="-342900" algn="l">
              <a:spcBef>
                <a:spcPct val="20000"/>
              </a:spcBef>
              <a:buClr>
                <a:schemeClr val="accent1"/>
              </a:buClr>
              <a:buSzPct val="80000"/>
            </a:pPr>
            <a:r>
              <a:rPr lang="ja-JP" altLang="en-US" sz="2800" dirty="0" smtClean="0">
                <a:latin typeface="Arial" charset="0"/>
                <a:ea typeface="ＭＳ Ｐゴシック" charset="-128"/>
              </a:rPr>
              <a:t>手順１：同時変更の検出</a:t>
            </a:r>
            <a:endParaRPr lang="en-US" altLang="ja-JP" sz="2800" dirty="0" smtClean="0">
              <a:latin typeface="Arial" charset="0"/>
              <a:ea typeface="ＭＳ Ｐゴシック" charset="-128"/>
            </a:endParaRPr>
          </a:p>
          <a:p>
            <a:pPr marL="800100" lvl="1" indent="-342900" algn="l">
              <a:spcBef>
                <a:spcPct val="20000"/>
              </a:spcBef>
              <a:buClr>
                <a:schemeClr val="accent1"/>
              </a:buClr>
              <a:buSzPct val="80000"/>
              <a:buFont typeface="Wingdings" pitchFamily="2" charset="2"/>
              <a:buChar char="n"/>
            </a:pPr>
            <a:r>
              <a:rPr lang="ja-JP" altLang="en-US" sz="2800" dirty="0" smtClean="0">
                <a:latin typeface="Arial" charset="0"/>
                <a:ea typeface="ＭＳ Ｐゴシック" charset="-128"/>
              </a:rPr>
              <a:t>同時変更が生じたクラスとそうでないクラスに分類</a:t>
            </a:r>
            <a:endParaRPr lang="en-US" altLang="ja-JP" sz="2800" dirty="0" smtClean="0">
              <a:latin typeface="Arial" charset="0"/>
              <a:ea typeface="ＭＳ Ｐゴシック" charset="-128"/>
            </a:endParaRPr>
          </a:p>
          <a:p>
            <a:pPr marL="342900" indent="-342900" algn="l">
              <a:spcBef>
                <a:spcPct val="20000"/>
              </a:spcBef>
              <a:buClr>
                <a:schemeClr val="accent1"/>
              </a:buClr>
              <a:buSzPct val="80000"/>
            </a:pPr>
            <a:r>
              <a:rPr lang="ja-JP" altLang="en-US" sz="2800" dirty="0" smtClean="0">
                <a:latin typeface="Arial" charset="0"/>
                <a:ea typeface="ＭＳ Ｐゴシック" charset="-128"/>
              </a:rPr>
              <a:t>手順２：クラスの処理内容の差異を表すメトリクスを定義</a:t>
            </a:r>
            <a:endParaRPr lang="en-US" altLang="ja-JP" sz="2800" dirty="0" smtClean="0">
              <a:latin typeface="Arial" charset="0"/>
              <a:ea typeface="ＭＳ Ｐゴシック" charset="-128"/>
            </a:endParaRPr>
          </a:p>
          <a:p>
            <a:pPr marL="342900" indent="-342900" algn="l">
              <a:spcBef>
                <a:spcPct val="20000"/>
              </a:spcBef>
              <a:buClr>
                <a:schemeClr val="accent1"/>
              </a:buClr>
              <a:buSzPct val="80000"/>
            </a:pPr>
            <a:r>
              <a:rPr lang="ja-JP" altLang="en-US" sz="2800" dirty="0" smtClean="0">
                <a:latin typeface="Arial" charset="0"/>
                <a:ea typeface="ＭＳ Ｐゴシック" charset="-128"/>
              </a:rPr>
              <a:t>手順３：それぞれのメトリクス値を比較・評価</a:t>
            </a:r>
            <a:endParaRPr lang="en-US" altLang="ja-JP" sz="2800" dirty="0" smtClean="0">
              <a:latin typeface="Arial" charset="0"/>
              <a:ea typeface="ＭＳ Ｐゴシック" charset="-128"/>
            </a:endParaRPr>
          </a:p>
          <a:p>
            <a:pPr marL="800100" lvl="1" indent="-342900" algn="l">
              <a:spcBef>
                <a:spcPct val="20000"/>
              </a:spcBef>
              <a:buClr>
                <a:schemeClr val="accent1"/>
              </a:buClr>
              <a:buSzPct val="80000"/>
              <a:buFont typeface="Wingdings" pitchFamily="2" charset="2"/>
              <a:buChar char="n"/>
            </a:pPr>
            <a:r>
              <a:rPr lang="ja-JP" altLang="en-US" sz="2800" dirty="0" smtClean="0">
                <a:latin typeface="Arial" charset="0"/>
                <a:ea typeface="ＭＳ Ｐゴシック" charset="-128"/>
              </a:rPr>
              <a:t>マン・ホイットニーの</a:t>
            </a:r>
            <a:r>
              <a:rPr lang="en-US" altLang="ja-JP" sz="2800" dirty="0" smtClean="0">
                <a:latin typeface="Arial" charset="0"/>
                <a:ea typeface="ＭＳ Ｐゴシック" charset="-128"/>
              </a:rPr>
              <a:t>U</a:t>
            </a:r>
            <a:r>
              <a:rPr lang="ja-JP" altLang="en-US" sz="2800" dirty="0" smtClean="0">
                <a:latin typeface="Arial" charset="0"/>
                <a:ea typeface="ＭＳ Ｐゴシック" charset="-128"/>
              </a:rPr>
              <a:t>検定を使用</a:t>
            </a:r>
            <a:endParaRPr lang="ja-JP" altLang="en-US" sz="2800" dirty="0">
              <a:latin typeface="Arial" charset="0"/>
              <a:ea typeface="ＭＳ Ｐゴシック" charset="-128"/>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スライド番号プレースホルダ 5"/>
          <p:cNvSpPr>
            <a:spLocks noGrp="1"/>
          </p:cNvSpPr>
          <p:nvPr>
            <p:ph type="sldNum" sz="quarter" idx="12"/>
          </p:nvPr>
        </p:nvSpPr>
        <p:spPr/>
        <p:txBody>
          <a:bodyPr/>
          <a:lstStyle/>
          <a:p>
            <a:pPr>
              <a:defRPr/>
            </a:pPr>
            <a:fld id="{92FAB335-1349-41FD-A08F-9A2B871D922B}" type="slidenum">
              <a:rPr lang="en-US" altLang="ja-JP"/>
              <a:pPr>
                <a:defRPr/>
              </a:pPr>
              <a:t>9</a:t>
            </a:fld>
            <a:endParaRPr lang="en-US" altLang="ja-JP"/>
          </a:p>
        </p:txBody>
      </p:sp>
      <p:sp>
        <p:nvSpPr>
          <p:cNvPr id="261122" name="AutoShape 2"/>
          <p:cNvSpPr>
            <a:spLocks noChangeArrowheads="1"/>
          </p:cNvSpPr>
          <p:nvPr/>
        </p:nvSpPr>
        <p:spPr bwMode="auto">
          <a:xfrm>
            <a:off x="4627563" y="2708275"/>
            <a:ext cx="4408487" cy="3673475"/>
          </a:xfrm>
          <a:prstGeom prst="roundRect">
            <a:avLst>
              <a:gd name="adj" fmla="val 16667"/>
            </a:avLst>
          </a:prstGeom>
          <a:solidFill>
            <a:srgbClr val="C5E2FF"/>
          </a:solidFill>
          <a:ln w="9525" algn="ctr">
            <a:solidFill>
              <a:schemeClr val="tx1"/>
            </a:solidFill>
            <a:round/>
            <a:headEnd/>
            <a:tailEnd/>
          </a:ln>
        </p:spPr>
        <p:txBody>
          <a:bodyPr anchor="ctr">
            <a:spAutoFit/>
          </a:bodyPr>
          <a:lstStyle/>
          <a:p>
            <a:endParaRPr lang="ja-JP" altLang="en-US"/>
          </a:p>
        </p:txBody>
      </p:sp>
      <p:sp>
        <p:nvSpPr>
          <p:cNvPr id="261123" name="Rectangle 3"/>
          <p:cNvSpPr>
            <a:spLocks noChangeArrowheads="1"/>
          </p:cNvSpPr>
          <p:nvPr/>
        </p:nvSpPr>
        <p:spPr bwMode="auto">
          <a:xfrm>
            <a:off x="5603875" y="3284538"/>
            <a:ext cx="2208213" cy="776287"/>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anotherMethod()</a:t>
            </a:r>
          </a:p>
        </p:txBody>
      </p:sp>
      <p:sp>
        <p:nvSpPr>
          <p:cNvPr id="261124" name="Rectangle 4"/>
          <p:cNvSpPr>
            <a:spLocks noChangeArrowheads="1"/>
          </p:cNvSpPr>
          <p:nvPr/>
        </p:nvSpPr>
        <p:spPr bwMode="auto">
          <a:xfrm>
            <a:off x="4724400" y="5373688"/>
            <a:ext cx="2025650" cy="504825"/>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Operation1()</a:t>
            </a:r>
          </a:p>
        </p:txBody>
      </p:sp>
      <p:sp>
        <p:nvSpPr>
          <p:cNvPr id="261125" name="Rectangle 5"/>
          <p:cNvSpPr>
            <a:spLocks noChangeArrowheads="1"/>
          </p:cNvSpPr>
          <p:nvPr/>
        </p:nvSpPr>
        <p:spPr bwMode="auto">
          <a:xfrm>
            <a:off x="6929438" y="5373688"/>
            <a:ext cx="2006600" cy="504825"/>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Operation()</a:t>
            </a:r>
          </a:p>
        </p:txBody>
      </p:sp>
      <p:sp>
        <p:nvSpPr>
          <p:cNvPr id="17415" name="AutoShape 6"/>
          <p:cNvSpPr>
            <a:spLocks noChangeArrowheads="1"/>
          </p:cNvSpPr>
          <p:nvPr/>
        </p:nvSpPr>
        <p:spPr bwMode="auto">
          <a:xfrm>
            <a:off x="92075" y="2708275"/>
            <a:ext cx="4408488" cy="3600450"/>
          </a:xfrm>
          <a:prstGeom prst="roundRect">
            <a:avLst>
              <a:gd name="adj" fmla="val 16667"/>
            </a:avLst>
          </a:prstGeom>
          <a:solidFill>
            <a:srgbClr val="C5E2FF"/>
          </a:solidFill>
          <a:ln w="9525" algn="ctr">
            <a:solidFill>
              <a:schemeClr val="tx1"/>
            </a:solidFill>
            <a:round/>
            <a:headEnd/>
            <a:tailEnd/>
          </a:ln>
        </p:spPr>
        <p:txBody>
          <a:bodyPr anchor="ctr">
            <a:spAutoFit/>
          </a:bodyPr>
          <a:lstStyle/>
          <a:p>
            <a:endParaRPr lang="ja-JP" altLang="en-US"/>
          </a:p>
        </p:txBody>
      </p:sp>
      <p:sp>
        <p:nvSpPr>
          <p:cNvPr id="17416" name="Rectangle 7"/>
          <p:cNvSpPr>
            <a:spLocks noGrp="1" noChangeArrowheads="1"/>
          </p:cNvSpPr>
          <p:nvPr>
            <p:ph type="title"/>
          </p:nvPr>
        </p:nvSpPr>
        <p:spPr/>
        <p:txBody>
          <a:bodyPr/>
          <a:lstStyle/>
          <a:p>
            <a:pPr eaLnBrk="1" hangingPunct="1"/>
            <a:r>
              <a:rPr lang="ja-JP" altLang="en-US" dirty="0" smtClean="0"/>
              <a:t>調査する同時変更</a:t>
            </a:r>
          </a:p>
        </p:txBody>
      </p:sp>
      <p:sp>
        <p:nvSpPr>
          <p:cNvPr id="261128" name="Rectangle 8"/>
          <p:cNvSpPr>
            <a:spLocks noChangeArrowheads="1"/>
          </p:cNvSpPr>
          <p:nvPr/>
        </p:nvSpPr>
        <p:spPr bwMode="auto">
          <a:xfrm>
            <a:off x="395288" y="1341438"/>
            <a:ext cx="5184775" cy="1296987"/>
          </a:xfrm>
          <a:prstGeom prst="rect">
            <a:avLst/>
          </a:prstGeom>
          <a:noFill/>
          <a:ln w="9525">
            <a:noFill/>
            <a:miter lim="800000"/>
            <a:headEnd/>
            <a:tailEnd/>
          </a:ln>
        </p:spPr>
        <p:txBody>
          <a:bodyPr/>
          <a:lstStyle/>
          <a:p>
            <a:pPr marL="342900" indent="-342900" algn="l">
              <a:spcBef>
                <a:spcPct val="20000"/>
              </a:spcBef>
              <a:buClr>
                <a:schemeClr val="accent1"/>
              </a:buClr>
              <a:buSzPct val="80000"/>
              <a:buFont typeface="Wingdings" pitchFamily="2" charset="2"/>
              <a:buChar char="n"/>
            </a:pPr>
            <a:r>
              <a:rPr lang="ja-JP" altLang="en-US" sz="2000">
                <a:latin typeface="Arial" charset="0"/>
                <a:ea typeface="ＭＳ Ｐゴシック" charset="-128"/>
              </a:rPr>
              <a:t>抽象メソッドのメソッド定義の変更</a:t>
            </a:r>
          </a:p>
          <a:p>
            <a:pPr marL="342900" indent="-342900" algn="l">
              <a:spcBef>
                <a:spcPct val="20000"/>
              </a:spcBef>
              <a:buClr>
                <a:schemeClr val="accent1"/>
              </a:buClr>
              <a:buSzPct val="80000"/>
              <a:buFont typeface="Wingdings" pitchFamily="2" charset="2"/>
              <a:buChar char="n"/>
            </a:pPr>
            <a:r>
              <a:rPr lang="ja-JP" altLang="en-US" sz="2000">
                <a:latin typeface="Arial" charset="0"/>
                <a:ea typeface="ＭＳ Ｐゴシック" charset="-128"/>
              </a:rPr>
              <a:t>抽象メソッドの数の変更</a:t>
            </a:r>
          </a:p>
          <a:p>
            <a:pPr marL="342900" indent="-342900" algn="l">
              <a:spcBef>
                <a:spcPct val="20000"/>
              </a:spcBef>
              <a:buClr>
                <a:schemeClr val="accent1"/>
              </a:buClr>
              <a:buSzPct val="80000"/>
              <a:buFont typeface="Wingdings" pitchFamily="2" charset="2"/>
              <a:buChar char="n"/>
            </a:pPr>
            <a:r>
              <a:rPr lang="en-US" altLang="ja-JP" sz="2000">
                <a:latin typeface="Arial" charset="0"/>
                <a:ea typeface="ＭＳ Ｐゴシック" charset="-128"/>
              </a:rPr>
              <a:t>Template Method</a:t>
            </a:r>
            <a:r>
              <a:rPr lang="ja-JP" altLang="en-US" sz="2000">
                <a:latin typeface="Arial" charset="0"/>
                <a:ea typeface="ＭＳ Ｐゴシック" charset="-128"/>
              </a:rPr>
              <a:t>の消滅</a:t>
            </a:r>
          </a:p>
        </p:txBody>
      </p:sp>
      <p:sp>
        <p:nvSpPr>
          <p:cNvPr id="17418" name="Rectangle 9"/>
          <p:cNvSpPr>
            <a:spLocks noChangeArrowheads="1"/>
          </p:cNvSpPr>
          <p:nvPr/>
        </p:nvSpPr>
        <p:spPr bwMode="auto">
          <a:xfrm>
            <a:off x="1087438" y="2768600"/>
            <a:ext cx="2160587" cy="360363"/>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SuperClass</a:t>
            </a:r>
          </a:p>
        </p:txBody>
      </p:sp>
      <p:sp>
        <p:nvSpPr>
          <p:cNvPr id="17419" name="Rectangle 10"/>
          <p:cNvSpPr>
            <a:spLocks noChangeArrowheads="1"/>
          </p:cNvSpPr>
          <p:nvPr/>
        </p:nvSpPr>
        <p:spPr bwMode="auto">
          <a:xfrm>
            <a:off x="1087438" y="3128963"/>
            <a:ext cx="2160587" cy="153987"/>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17420" name="Rectangle 11"/>
          <p:cNvSpPr>
            <a:spLocks noChangeArrowheads="1"/>
          </p:cNvSpPr>
          <p:nvPr/>
        </p:nvSpPr>
        <p:spPr bwMode="auto">
          <a:xfrm>
            <a:off x="1087438" y="3282950"/>
            <a:ext cx="2160587" cy="776288"/>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templateMethod()</a:t>
            </a:r>
          </a:p>
          <a:p>
            <a:r>
              <a:rPr lang="en-US" altLang="ja-JP" sz="1600">
                <a:latin typeface="Arial" charset="0"/>
                <a:ea typeface="ＭＳ Ｐゴシック" charset="-128"/>
              </a:rPr>
              <a:t>primitiveOperation()</a:t>
            </a:r>
            <a:endParaRPr lang="en-US" altLang="ja-JP" sz="1200">
              <a:latin typeface="Arial" charset="0"/>
              <a:ea typeface="ＭＳ Ｐゴシック" charset="-128"/>
            </a:endParaRPr>
          </a:p>
        </p:txBody>
      </p:sp>
      <p:sp>
        <p:nvSpPr>
          <p:cNvPr id="17421" name="Rectangle 12"/>
          <p:cNvSpPr>
            <a:spLocks noChangeArrowheads="1"/>
          </p:cNvSpPr>
          <p:nvPr/>
        </p:nvSpPr>
        <p:spPr bwMode="auto">
          <a:xfrm>
            <a:off x="171450" y="4876800"/>
            <a:ext cx="1979613" cy="360363"/>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SubClass1</a:t>
            </a:r>
          </a:p>
        </p:txBody>
      </p:sp>
      <p:sp>
        <p:nvSpPr>
          <p:cNvPr id="17422" name="Line 13"/>
          <p:cNvSpPr>
            <a:spLocks noChangeShapeType="1"/>
          </p:cNvSpPr>
          <p:nvPr/>
        </p:nvSpPr>
        <p:spPr bwMode="auto">
          <a:xfrm>
            <a:off x="2184400" y="4202113"/>
            <a:ext cx="11113" cy="306387"/>
          </a:xfrm>
          <a:prstGeom prst="line">
            <a:avLst/>
          </a:prstGeom>
          <a:noFill/>
          <a:ln w="19050">
            <a:solidFill>
              <a:schemeClr val="tx1"/>
            </a:solidFill>
            <a:round/>
            <a:headEnd/>
            <a:tailEnd/>
          </a:ln>
        </p:spPr>
        <p:txBody>
          <a:bodyPr/>
          <a:lstStyle/>
          <a:p>
            <a:endParaRPr lang="ja-JP" altLang="en-US"/>
          </a:p>
        </p:txBody>
      </p:sp>
      <p:sp>
        <p:nvSpPr>
          <p:cNvPr id="17423" name="Line 14"/>
          <p:cNvSpPr>
            <a:spLocks noChangeShapeType="1"/>
          </p:cNvSpPr>
          <p:nvPr/>
        </p:nvSpPr>
        <p:spPr bwMode="auto">
          <a:xfrm>
            <a:off x="1116013" y="4506913"/>
            <a:ext cx="0" cy="360362"/>
          </a:xfrm>
          <a:prstGeom prst="line">
            <a:avLst/>
          </a:prstGeom>
          <a:noFill/>
          <a:ln w="19050">
            <a:solidFill>
              <a:schemeClr val="tx1"/>
            </a:solidFill>
            <a:round/>
            <a:headEnd/>
            <a:tailEnd/>
          </a:ln>
        </p:spPr>
        <p:txBody>
          <a:bodyPr/>
          <a:lstStyle/>
          <a:p>
            <a:endParaRPr lang="ja-JP" altLang="en-US"/>
          </a:p>
        </p:txBody>
      </p:sp>
      <p:sp>
        <p:nvSpPr>
          <p:cNvPr id="17424" name="Line 15"/>
          <p:cNvSpPr>
            <a:spLocks noChangeShapeType="1"/>
          </p:cNvSpPr>
          <p:nvPr/>
        </p:nvSpPr>
        <p:spPr bwMode="auto">
          <a:xfrm>
            <a:off x="3276600" y="4498975"/>
            <a:ext cx="6350" cy="369888"/>
          </a:xfrm>
          <a:prstGeom prst="line">
            <a:avLst/>
          </a:prstGeom>
          <a:noFill/>
          <a:ln w="19050">
            <a:solidFill>
              <a:schemeClr val="tx1"/>
            </a:solidFill>
            <a:round/>
            <a:headEnd/>
            <a:tailEnd/>
          </a:ln>
        </p:spPr>
        <p:txBody>
          <a:bodyPr/>
          <a:lstStyle/>
          <a:p>
            <a:endParaRPr lang="ja-JP" altLang="en-US"/>
          </a:p>
        </p:txBody>
      </p:sp>
      <p:sp>
        <p:nvSpPr>
          <p:cNvPr id="17425" name="Rectangle 16"/>
          <p:cNvSpPr>
            <a:spLocks noChangeArrowheads="1"/>
          </p:cNvSpPr>
          <p:nvPr/>
        </p:nvSpPr>
        <p:spPr bwMode="auto">
          <a:xfrm>
            <a:off x="171450" y="5414963"/>
            <a:ext cx="1979613" cy="504825"/>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primitiveOperation()</a:t>
            </a:r>
          </a:p>
        </p:txBody>
      </p:sp>
      <p:sp>
        <p:nvSpPr>
          <p:cNvPr id="17426" name="Rectangle 17"/>
          <p:cNvSpPr>
            <a:spLocks noChangeArrowheads="1"/>
          </p:cNvSpPr>
          <p:nvPr/>
        </p:nvSpPr>
        <p:spPr bwMode="auto">
          <a:xfrm>
            <a:off x="171450" y="5235575"/>
            <a:ext cx="1979613" cy="177800"/>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17427" name="AutoShape 18"/>
          <p:cNvSpPr>
            <a:spLocks noChangeArrowheads="1"/>
          </p:cNvSpPr>
          <p:nvPr/>
        </p:nvSpPr>
        <p:spPr bwMode="auto">
          <a:xfrm>
            <a:off x="2073275" y="4075113"/>
            <a:ext cx="215900" cy="215900"/>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17428" name="Rectangle 19"/>
          <p:cNvSpPr>
            <a:spLocks noChangeArrowheads="1"/>
          </p:cNvSpPr>
          <p:nvPr/>
        </p:nvSpPr>
        <p:spPr bwMode="auto">
          <a:xfrm>
            <a:off x="2268538" y="4865688"/>
            <a:ext cx="1943100" cy="360362"/>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SubClass2</a:t>
            </a:r>
          </a:p>
        </p:txBody>
      </p:sp>
      <p:sp>
        <p:nvSpPr>
          <p:cNvPr id="17429" name="Rectangle 20"/>
          <p:cNvSpPr>
            <a:spLocks noChangeArrowheads="1"/>
          </p:cNvSpPr>
          <p:nvPr/>
        </p:nvSpPr>
        <p:spPr bwMode="auto">
          <a:xfrm>
            <a:off x="2268538" y="5403850"/>
            <a:ext cx="1943100" cy="504825"/>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primitiveOperation()</a:t>
            </a:r>
          </a:p>
        </p:txBody>
      </p:sp>
      <p:sp>
        <p:nvSpPr>
          <p:cNvPr id="17430" name="Rectangle 21"/>
          <p:cNvSpPr>
            <a:spLocks noChangeArrowheads="1"/>
          </p:cNvSpPr>
          <p:nvPr/>
        </p:nvSpPr>
        <p:spPr bwMode="auto">
          <a:xfrm>
            <a:off x="2268538" y="5224463"/>
            <a:ext cx="1943100" cy="179387"/>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261143" name="Rectangle 23"/>
          <p:cNvSpPr>
            <a:spLocks noChangeArrowheads="1"/>
          </p:cNvSpPr>
          <p:nvPr/>
        </p:nvSpPr>
        <p:spPr bwMode="auto">
          <a:xfrm>
            <a:off x="5608638" y="2768600"/>
            <a:ext cx="2208212" cy="360363"/>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SuperClass</a:t>
            </a:r>
          </a:p>
        </p:txBody>
      </p:sp>
      <p:sp>
        <p:nvSpPr>
          <p:cNvPr id="261144" name="Rectangle 24"/>
          <p:cNvSpPr>
            <a:spLocks noChangeArrowheads="1"/>
          </p:cNvSpPr>
          <p:nvPr/>
        </p:nvSpPr>
        <p:spPr bwMode="auto">
          <a:xfrm>
            <a:off x="5608638" y="3128963"/>
            <a:ext cx="2208212" cy="153987"/>
          </a:xfrm>
          <a:prstGeom prst="rect">
            <a:avLst/>
          </a:prstGeom>
          <a:solidFill>
            <a:schemeClr val="bg1"/>
          </a:solidFill>
          <a:ln w="19050">
            <a:solidFill>
              <a:schemeClr val="tx1"/>
            </a:solidFill>
            <a:miter lim="800000"/>
            <a:headEnd/>
            <a:tailEnd/>
          </a:ln>
        </p:spPr>
        <p:txBody>
          <a:bodyPr wrap="none" anchor="ctr"/>
          <a:lstStyle/>
          <a:p>
            <a:endParaRPr lang="ja-JP" altLang="ja-JP" sz="1200">
              <a:latin typeface="Arial" charset="0"/>
              <a:ea typeface="ＭＳ Ｐゴシック" charset="-128"/>
            </a:endParaRPr>
          </a:p>
        </p:txBody>
      </p:sp>
      <p:sp>
        <p:nvSpPr>
          <p:cNvPr id="261145" name="Rectangle 25"/>
          <p:cNvSpPr>
            <a:spLocks noChangeArrowheads="1"/>
          </p:cNvSpPr>
          <p:nvPr/>
        </p:nvSpPr>
        <p:spPr bwMode="auto">
          <a:xfrm>
            <a:off x="5603875" y="3284538"/>
            <a:ext cx="2208213" cy="776287"/>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templateMethod()</a:t>
            </a:r>
          </a:p>
          <a:p>
            <a:r>
              <a:rPr lang="en-US" altLang="ja-JP" sz="1600">
                <a:latin typeface="Arial" charset="0"/>
                <a:ea typeface="ＭＳ Ｐゴシック" charset="-128"/>
              </a:rPr>
              <a:t>primitiveOperation(</a:t>
            </a:r>
            <a:r>
              <a:rPr lang="en-US" altLang="ja-JP" sz="1600">
                <a:solidFill>
                  <a:srgbClr val="FF3300"/>
                </a:solidFill>
                <a:latin typeface="Arial" charset="0"/>
                <a:ea typeface="ＭＳ Ｐゴシック" charset="-128"/>
              </a:rPr>
              <a:t>int</a:t>
            </a:r>
            <a:r>
              <a:rPr lang="en-US" altLang="ja-JP" sz="1600">
                <a:latin typeface="Arial" charset="0"/>
                <a:ea typeface="ＭＳ Ｐゴシック" charset="-128"/>
              </a:rPr>
              <a:t>)</a:t>
            </a:r>
          </a:p>
          <a:p>
            <a:r>
              <a:rPr lang="en-US" altLang="ja-JP" sz="1200">
                <a:latin typeface="Arial" charset="0"/>
                <a:ea typeface="ＭＳ Ｐゴシック" charset="-128"/>
              </a:rPr>
              <a:t> </a:t>
            </a:r>
          </a:p>
        </p:txBody>
      </p:sp>
      <p:sp>
        <p:nvSpPr>
          <p:cNvPr id="261146" name="Rectangle 26"/>
          <p:cNvSpPr>
            <a:spLocks noChangeArrowheads="1"/>
          </p:cNvSpPr>
          <p:nvPr/>
        </p:nvSpPr>
        <p:spPr bwMode="auto">
          <a:xfrm>
            <a:off x="4724400" y="4867275"/>
            <a:ext cx="2025650" cy="360363"/>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SubClass1</a:t>
            </a:r>
          </a:p>
        </p:txBody>
      </p:sp>
      <p:sp>
        <p:nvSpPr>
          <p:cNvPr id="261147" name="Line 27"/>
          <p:cNvSpPr>
            <a:spLocks noChangeShapeType="1"/>
          </p:cNvSpPr>
          <p:nvPr/>
        </p:nvSpPr>
        <p:spPr bwMode="auto">
          <a:xfrm>
            <a:off x="6719888" y="4202113"/>
            <a:ext cx="11112" cy="306387"/>
          </a:xfrm>
          <a:prstGeom prst="line">
            <a:avLst/>
          </a:prstGeom>
          <a:noFill/>
          <a:ln w="19050">
            <a:solidFill>
              <a:schemeClr val="tx1"/>
            </a:solidFill>
            <a:round/>
            <a:headEnd/>
            <a:tailEnd/>
          </a:ln>
        </p:spPr>
        <p:txBody>
          <a:bodyPr/>
          <a:lstStyle/>
          <a:p>
            <a:endParaRPr lang="ja-JP" altLang="en-US"/>
          </a:p>
        </p:txBody>
      </p:sp>
      <p:sp>
        <p:nvSpPr>
          <p:cNvPr id="261148" name="Line 28"/>
          <p:cNvSpPr>
            <a:spLocks noChangeShapeType="1"/>
          </p:cNvSpPr>
          <p:nvPr/>
        </p:nvSpPr>
        <p:spPr bwMode="auto">
          <a:xfrm>
            <a:off x="5724525" y="4506913"/>
            <a:ext cx="0" cy="360362"/>
          </a:xfrm>
          <a:prstGeom prst="line">
            <a:avLst/>
          </a:prstGeom>
          <a:noFill/>
          <a:ln w="19050">
            <a:solidFill>
              <a:schemeClr val="tx1"/>
            </a:solidFill>
            <a:round/>
            <a:headEnd/>
            <a:tailEnd/>
          </a:ln>
        </p:spPr>
        <p:txBody>
          <a:bodyPr/>
          <a:lstStyle/>
          <a:p>
            <a:endParaRPr lang="ja-JP" altLang="en-US"/>
          </a:p>
        </p:txBody>
      </p:sp>
      <p:sp>
        <p:nvSpPr>
          <p:cNvPr id="261149" name="Line 29"/>
          <p:cNvSpPr>
            <a:spLocks noChangeShapeType="1"/>
          </p:cNvSpPr>
          <p:nvPr/>
        </p:nvSpPr>
        <p:spPr bwMode="auto">
          <a:xfrm>
            <a:off x="7878763" y="4497388"/>
            <a:ext cx="6350" cy="369887"/>
          </a:xfrm>
          <a:prstGeom prst="line">
            <a:avLst/>
          </a:prstGeom>
          <a:noFill/>
          <a:ln w="19050">
            <a:solidFill>
              <a:schemeClr val="tx1"/>
            </a:solidFill>
            <a:round/>
            <a:headEnd/>
            <a:tailEnd/>
          </a:ln>
        </p:spPr>
        <p:txBody>
          <a:bodyPr/>
          <a:lstStyle/>
          <a:p>
            <a:endParaRPr lang="ja-JP" altLang="en-US"/>
          </a:p>
        </p:txBody>
      </p:sp>
      <p:sp>
        <p:nvSpPr>
          <p:cNvPr id="261150" name="Rectangle 30"/>
          <p:cNvSpPr>
            <a:spLocks noChangeArrowheads="1"/>
          </p:cNvSpPr>
          <p:nvPr/>
        </p:nvSpPr>
        <p:spPr bwMode="auto">
          <a:xfrm>
            <a:off x="4725988" y="5373688"/>
            <a:ext cx="2025650" cy="504825"/>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primitiveOperation(</a:t>
            </a:r>
            <a:r>
              <a:rPr lang="en-US" altLang="ja-JP" sz="1600">
                <a:solidFill>
                  <a:srgbClr val="FF3300"/>
                </a:solidFill>
                <a:latin typeface="Arial" charset="0"/>
                <a:ea typeface="ＭＳ Ｐゴシック" charset="-128"/>
              </a:rPr>
              <a:t>int</a:t>
            </a:r>
            <a:r>
              <a:rPr lang="en-US" altLang="ja-JP" sz="1600">
                <a:latin typeface="Arial" charset="0"/>
                <a:ea typeface="ＭＳ Ｐゴシック" charset="-128"/>
              </a:rPr>
              <a:t>)</a:t>
            </a:r>
          </a:p>
        </p:txBody>
      </p:sp>
      <p:sp>
        <p:nvSpPr>
          <p:cNvPr id="261151" name="Rectangle 31"/>
          <p:cNvSpPr>
            <a:spLocks noChangeArrowheads="1"/>
          </p:cNvSpPr>
          <p:nvPr/>
        </p:nvSpPr>
        <p:spPr bwMode="auto">
          <a:xfrm>
            <a:off x="4724400" y="5226050"/>
            <a:ext cx="2025650" cy="177800"/>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261152" name="AutoShape 32"/>
          <p:cNvSpPr>
            <a:spLocks noChangeArrowheads="1"/>
          </p:cNvSpPr>
          <p:nvPr/>
        </p:nvSpPr>
        <p:spPr bwMode="auto">
          <a:xfrm>
            <a:off x="6611938" y="4075113"/>
            <a:ext cx="215900" cy="215900"/>
          </a:xfrm>
          <a:prstGeom prst="triangle">
            <a:avLst>
              <a:gd name="adj" fmla="val 50000"/>
            </a:avLst>
          </a:prstGeom>
          <a:solidFill>
            <a:schemeClr val="bg1"/>
          </a:solidFill>
          <a:ln w="19050">
            <a:solidFill>
              <a:schemeClr val="tx1"/>
            </a:solidFill>
            <a:miter lim="800000"/>
            <a:headEnd/>
            <a:tailEnd/>
          </a:ln>
        </p:spPr>
        <p:txBody>
          <a:bodyPr wrap="none" anchor="ctr"/>
          <a:lstStyle/>
          <a:p>
            <a:endParaRPr lang="ja-JP" altLang="en-US"/>
          </a:p>
        </p:txBody>
      </p:sp>
      <p:sp>
        <p:nvSpPr>
          <p:cNvPr id="261153" name="Rectangle 33"/>
          <p:cNvSpPr>
            <a:spLocks noChangeArrowheads="1"/>
          </p:cNvSpPr>
          <p:nvPr/>
        </p:nvSpPr>
        <p:spPr bwMode="auto">
          <a:xfrm>
            <a:off x="6927850" y="4865688"/>
            <a:ext cx="2006600" cy="360362"/>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SubClass2</a:t>
            </a:r>
          </a:p>
        </p:txBody>
      </p:sp>
      <p:sp>
        <p:nvSpPr>
          <p:cNvPr id="261154" name="Rectangle 34"/>
          <p:cNvSpPr>
            <a:spLocks noChangeArrowheads="1"/>
          </p:cNvSpPr>
          <p:nvPr/>
        </p:nvSpPr>
        <p:spPr bwMode="auto">
          <a:xfrm>
            <a:off x="6927850" y="5373688"/>
            <a:ext cx="2006600" cy="504825"/>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primitiveOperation(</a:t>
            </a:r>
            <a:r>
              <a:rPr lang="en-US" altLang="ja-JP" sz="1600">
                <a:solidFill>
                  <a:srgbClr val="FF3300"/>
                </a:solidFill>
                <a:latin typeface="Arial" charset="0"/>
                <a:ea typeface="ＭＳ Ｐゴシック" charset="-128"/>
              </a:rPr>
              <a:t>int</a:t>
            </a:r>
            <a:r>
              <a:rPr lang="en-US" altLang="ja-JP" sz="1600">
                <a:latin typeface="Arial" charset="0"/>
                <a:ea typeface="ＭＳ Ｐゴシック" charset="-128"/>
              </a:rPr>
              <a:t>)</a:t>
            </a:r>
          </a:p>
        </p:txBody>
      </p:sp>
      <p:sp>
        <p:nvSpPr>
          <p:cNvPr id="261155" name="Rectangle 35"/>
          <p:cNvSpPr>
            <a:spLocks noChangeArrowheads="1"/>
          </p:cNvSpPr>
          <p:nvPr/>
        </p:nvSpPr>
        <p:spPr bwMode="auto">
          <a:xfrm>
            <a:off x="6927850" y="5229225"/>
            <a:ext cx="2006600" cy="179388"/>
          </a:xfrm>
          <a:prstGeom prst="rect">
            <a:avLst/>
          </a:prstGeom>
          <a:solidFill>
            <a:schemeClr val="bg1"/>
          </a:solidFill>
          <a:ln w="19050">
            <a:solidFill>
              <a:schemeClr val="tx1"/>
            </a:solidFill>
            <a:miter lim="800000"/>
            <a:headEnd/>
            <a:tailEnd/>
          </a:ln>
        </p:spPr>
        <p:txBody>
          <a:bodyPr wrap="none" anchor="ctr"/>
          <a:lstStyle/>
          <a:p>
            <a:endParaRPr lang="ja-JP" altLang="en-US"/>
          </a:p>
        </p:txBody>
      </p:sp>
      <p:sp>
        <p:nvSpPr>
          <p:cNvPr id="261157" name="Rectangle 37"/>
          <p:cNvSpPr>
            <a:spLocks noChangeArrowheads="1"/>
          </p:cNvSpPr>
          <p:nvPr/>
        </p:nvSpPr>
        <p:spPr bwMode="auto">
          <a:xfrm>
            <a:off x="4725988" y="5405438"/>
            <a:ext cx="2025650" cy="615950"/>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primitiveOperation()</a:t>
            </a:r>
          </a:p>
          <a:p>
            <a:r>
              <a:rPr lang="en-US" altLang="ja-JP" sz="1600">
                <a:solidFill>
                  <a:srgbClr val="FF3300"/>
                </a:solidFill>
                <a:latin typeface="Arial" charset="0"/>
                <a:ea typeface="ＭＳ Ｐゴシック" charset="-128"/>
              </a:rPr>
              <a:t>primitiveOperation2()</a:t>
            </a:r>
          </a:p>
        </p:txBody>
      </p:sp>
      <p:sp>
        <p:nvSpPr>
          <p:cNvPr id="261158" name="Rectangle 38"/>
          <p:cNvSpPr>
            <a:spLocks noChangeArrowheads="1"/>
          </p:cNvSpPr>
          <p:nvPr/>
        </p:nvSpPr>
        <p:spPr bwMode="auto">
          <a:xfrm>
            <a:off x="6926263" y="5405438"/>
            <a:ext cx="2006600" cy="615950"/>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primitiveOperation()</a:t>
            </a:r>
          </a:p>
          <a:p>
            <a:r>
              <a:rPr lang="en-US" altLang="ja-JP" sz="1600">
                <a:solidFill>
                  <a:srgbClr val="FF3300"/>
                </a:solidFill>
                <a:latin typeface="Arial" charset="0"/>
                <a:ea typeface="ＭＳ Ｐゴシック" charset="-128"/>
              </a:rPr>
              <a:t>primitiveOperation2()</a:t>
            </a:r>
          </a:p>
        </p:txBody>
      </p:sp>
      <p:sp>
        <p:nvSpPr>
          <p:cNvPr id="261159" name="Rectangle 39"/>
          <p:cNvSpPr>
            <a:spLocks noChangeArrowheads="1"/>
          </p:cNvSpPr>
          <p:nvPr/>
        </p:nvSpPr>
        <p:spPr bwMode="auto">
          <a:xfrm>
            <a:off x="5603875" y="3286125"/>
            <a:ext cx="2208213" cy="776288"/>
          </a:xfrm>
          <a:prstGeom prst="rect">
            <a:avLst/>
          </a:prstGeom>
          <a:solidFill>
            <a:schemeClr val="bg1"/>
          </a:solidFill>
          <a:ln w="19050">
            <a:solidFill>
              <a:schemeClr val="tx1"/>
            </a:solidFill>
            <a:miter lim="800000"/>
            <a:headEnd/>
            <a:tailEnd/>
          </a:ln>
        </p:spPr>
        <p:txBody>
          <a:bodyPr wrap="none" anchor="ctr"/>
          <a:lstStyle/>
          <a:p>
            <a:r>
              <a:rPr lang="en-US" altLang="ja-JP" sz="1600">
                <a:latin typeface="Arial" charset="0"/>
                <a:ea typeface="ＭＳ Ｐゴシック" charset="-128"/>
              </a:rPr>
              <a:t>templateMethod()</a:t>
            </a:r>
          </a:p>
          <a:p>
            <a:r>
              <a:rPr lang="en-US" altLang="ja-JP" sz="1600">
                <a:latin typeface="Arial" charset="0"/>
                <a:ea typeface="ＭＳ Ｐゴシック" charset="-128"/>
              </a:rPr>
              <a:t>primitiveOperation()</a:t>
            </a:r>
          </a:p>
          <a:p>
            <a:r>
              <a:rPr lang="en-US" altLang="ja-JP" sz="1600">
                <a:solidFill>
                  <a:srgbClr val="FF3300"/>
                </a:solidFill>
                <a:latin typeface="Arial" charset="0"/>
                <a:ea typeface="ＭＳ Ｐゴシック" charset="-128"/>
              </a:rPr>
              <a:t>primitiveOperation2()</a:t>
            </a:r>
            <a:r>
              <a:rPr lang="en-US" altLang="ja-JP" sz="1200">
                <a:latin typeface="Arial" charset="0"/>
                <a:ea typeface="ＭＳ Ｐゴシック" charset="-128"/>
              </a:rPr>
              <a:t> </a:t>
            </a:r>
          </a:p>
        </p:txBody>
      </p:sp>
      <p:sp>
        <p:nvSpPr>
          <p:cNvPr id="261170" name="AutoShape 50"/>
          <p:cNvSpPr>
            <a:spLocks noChangeArrowheads="1"/>
          </p:cNvSpPr>
          <p:nvPr/>
        </p:nvSpPr>
        <p:spPr bwMode="auto">
          <a:xfrm>
            <a:off x="3906838" y="4076700"/>
            <a:ext cx="1296987" cy="576263"/>
          </a:xfrm>
          <a:custGeom>
            <a:avLst/>
            <a:gdLst>
              <a:gd name="T0" fmla="*/ 2147483647 w 21600"/>
              <a:gd name="T1" fmla="*/ 0 h 21600"/>
              <a:gd name="T2" fmla="*/ 0 w 21600"/>
              <a:gd name="T3" fmla="*/ 205080989 h 21600"/>
              <a:gd name="T4" fmla="*/ 2147483647 w 21600"/>
              <a:gd name="T5" fmla="*/ 410161125 h 21600"/>
              <a:gd name="T6" fmla="*/ 2147483647 w 21600"/>
              <a:gd name="T7" fmla="*/ 205080989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rgbClr val="FFCC99"/>
          </a:solidFill>
          <a:ln w="9525" algn="ctr">
            <a:solidFill>
              <a:schemeClr val="tx1"/>
            </a:solidFill>
            <a:miter lim="800000"/>
            <a:headEnd/>
            <a:tailEnd/>
          </a:ln>
        </p:spPr>
        <p:txBody>
          <a:bodyPr wrap="none" anchor="ctr">
            <a:spAutoFit/>
          </a:bodyPr>
          <a:lstStyle/>
          <a:p>
            <a:endParaRPr lang="ja-JP" altLang="en-US"/>
          </a:p>
        </p:txBody>
      </p:sp>
      <p:sp>
        <p:nvSpPr>
          <p:cNvPr id="17448" name="AutoShape 51"/>
          <p:cNvSpPr>
            <a:spLocks/>
          </p:cNvSpPr>
          <p:nvPr/>
        </p:nvSpPr>
        <p:spPr bwMode="auto">
          <a:xfrm>
            <a:off x="5508625" y="1414463"/>
            <a:ext cx="431800" cy="1150937"/>
          </a:xfrm>
          <a:prstGeom prst="rightBrace">
            <a:avLst>
              <a:gd name="adj1" fmla="val 22212"/>
              <a:gd name="adj2" fmla="val 47722"/>
            </a:avLst>
          </a:prstGeom>
          <a:noFill/>
          <a:ln w="28575">
            <a:solidFill>
              <a:schemeClr val="tx1"/>
            </a:solidFill>
            <a:round/>
            <a:headEnd/>
            <a:tailEnd/>
          </a:ln>
        </p:spPr>
        <p:txBody>
          <a:bodyPr anchor="ctr">
            <a:spAutoFit/>
          </a:bodyPr>
          <a:lstStyle/>
          <a:p>
            <a:endParaRPr lang="ja-JP" altLang="en-US"/>
          </a:p>
        </p:txBody>
      </p:sp>
      <p:sp>
        <p:nvSpPr>
          <p:cNvPr id="17449" name="Text Box 52"/>
          <p:cNvSpPr txBox="1">
            <a:spLocks noChangeArrowheads="1"/>
          </p:cNvSpPr>
          <p:nvPr/>
        </p:nvSpPr>
        <p:spPr bwMode="auto">
          <a:xfrm>
            <a:off x="5724525" y="1557338"/>
            <a:ext cx="3455988" cy="822325"/>
          </a:xfrm>
          <a:prstGeom prst="rect">
            <a:avLst/>
          </a:prstGeom>
          <a:noFill/>
          <a:ln w="19050" algn="ctr">
            <a:noFill/>
            <a:miter lim="800000"/>
            <a:headEnd/>
            <a:tailEnd/>
          </a:ln>
        </p:spPr>
        <p:txBody>
          <a:bodyPr>
            <a:spAutoFit/>
          </a:bodyPr>
          <a:lstStyle/>
          <a:p>
            <a:pPr>
              <a:spcBef>
                <a:spcPct val="50000"/>
              </a:spcBef>
            </a:pPr>
            <a:r>
              <a:rPr lang="ja-JP" altLang="en-US" sz="2400"/>
              <a:t>これらの変更の有無を調査</a:t>
            </a:r>
          </a:p>
        </p:txBody>
      </p:sp>
      <p:sp>
        <p:nvSpPr>
          <p:cNvPr id="17450" name="Text Box 53"/>
          <p:cNvSpPr txBox="1">
            <a:spLocks noChangeArrowheads="1"/>
          </p:cNvSpPr>
          <p:nvPr/>
        </p:nvSpPr>
        <p:spPr bwMode="auto">
          <a:xfrm>
            <a:off x="477838" y="5884863"/>
            <a:ext cx="3455987" cy="457200"/>
          </a:xfrm>
          <a:prstGeom prst="rect">
            <a:avLst/>
          </a:prstGeom>
          <a:noFill/>
          <a:ln w="19050" algn="ctr">
            <a:noFill/>
            <a:miter lim="800000"/>
            <a:headEnd/>
            <a:tailEnd/>
          </a:ln>
        </p:spPr>
        <p:txBody>
          <a:bodyPr>
            <a:spAutoFit/>
          </a:bodyPr>
          <a:lstStyle/>
          <a:p>
            <a:pPr>
              <a:spcBef>
                <a:spcPct val="50000"/>
              </a:spcBef>
            </a:pPr>
            <a:r>
              <a:rPr lang="ja-JP" altLang="en-US" sz="2400"/>
              <a:t>変更前</a:t>
            </a:r>
          </a:p>
        </p:txBody>
      </p:sp>
      <p:sp>
        <p:nvSpPr>
          <p:cNvPr id="17451" name="Text Box 54"/>
          <p:cNvSpPr txBox="1">
            <a:spLocks noChangeArrowheads="1"/>
          </p:cNvSpPr>
          <p:nvPr/>
        </p:nvSpPr>
        <p:spPr bwMode="auto">
          <a:xfrm>
            <a:off x="5119688" y="5949950"/>
            <a:ext cx="3455987" cy="457200"/>
          </a:xfrm>
          <a:prstGeom prst="rect">
            <a:avLst/>
          </a:prstGeom>
          <a:noFill/>
          <a:ln w="19050" algn="ctr">
            <a:noFill/>
            <a:miter lim="800000"/>
            <a:headEnd/>
            <a:tailEnd/>
          </a:ln>
        </p:spPr>
        <p:txBody>
          <a:bodyPr>
            <a:spAutoFit/>
          </a:bodyPr>
          <a:lstStyle/>
          <a:p>
            <a:pPr>
              <a:spcBef>
                <a:spcPct val="50000"/>
              </a:spcBef>
            </a:pPr>
            <a:r>
              <a:rPr lang="ja-JP" altLang="en-US" sz="2400"/>
              <a:t>変更後</a:t>
            </a:r>
          </a:p>
        </p:txBody>
      </p:sp>
      <p:sp>
        <p:nvSpPr>
          <p:cNvPr id="17452" name="Line 55"/>
          <p:cNvSpPr>
            <a:spLocks noChangeShapeType="1"/>
          </p:cNvSpPr>
          <p:nvPr/>
        </p:nvSpPr>
        <p:spPr bwMode="auto">
          <a:xfrm>
            <a:off x="1116013" y="4508500"/>
            <a:ext cx="2160587" cy="0"/>
          </a:xfrm>
          <a:prstGeom prst="line">
            <a:avLst/>
          </a:prstGeom>
          <a:noFill/>
          <a:ln w="19050">
            <a:solidFill>
              <a:schemeClr val="tx1"/>
            </a:solidFill>
            <a:round/>
            <a:headEnd/>
            <a:tailEnd/>
          </a:ln>
        </p:spPr>
        <p:txBody>
          <a:bodyPr wrap="none" anchor="ctr">
            <a:spAutoFit/>
          </a:bodyPr>
          <a:lstStyle/>
          <a:p>
            <a:endParaRPr lang="ja-JP" altLang="en-US"/>
          </a:p>
        </p:txBody>
      </p:sp>
      <p:sp>
        <p:nvSpPr>
          <p:cNvPr id="261176" name="Line 56"/>
          <p:cNvSpPr>
            <a:spLocks noChangeShapeType="1"/>
          </p:cNvSpPr>
          <p:nvPr/>
        </p:nvSpPr>
        <p:spPr bwMode="auto">
          <a:xfrm>
            <a:off x="5724525" y="4508500"/>
            <a:ext cx="2160588" cy="0"/>
          </a:xfrm>
          <a:prstGeom prst="line">
            <a:avLst/>
          </a:prstGeom>
          <a:noFill/>
          <a:ln w="19050">
            <a:solidFill>
              <a:schemeClr val="tx1"/>
            </a:solidFill>
            <a:round/>
            <a:headEnd/>
            <a:tailEnd/>
          </a:ln>
        </p:spPr>
        <p:txBody>
          <a:bodyPr wrap="none" anchor="ctr">
            <a:spAutoFit/>
          </a:bodyPr>
          <a:lstStyle/>
          <a:p>
            <a:endParaRPr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61170"/>
                                        </p:tgtEl>
                                        <p:attrNameLst>
                                          <p:attrName>style.visibility</p:attrName>
                                        </p:attrNameLst>
                                      </p:cBhvr>
                                      <p:to>
                                        <p:strVal val="visible"/>
                                      </p:to>
                                    </p:set>
                                    <p:animEffect transition="in" filter="strips(downRight)">
                                      <p:cBhvr>
                                        <p:cTn id="7" dur="500"/>
                                        <p:tgtEl>
                                          <p:spTgt spid="261170"/>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2611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114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114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114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114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6114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6114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6114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6117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115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6115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6115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6115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6115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61155"/>
                                        </p:tgtEl>
                                        <p:attrNameLst>
                                          <p:attrName>style.visibility</p:attrName>
                                        </p:attrNameLst>
                                      </p:cBhvr>
                                      <p:to>
                                        <p:strVal val="visible"/>
                                      </p:to>
                                    </p:set>
                                  </p:childTnLst>
                                </p:cTn>
                              </p:par>
                              <p:par>
                                <p:cTn id="39" presetID="3" presetClass="emph" presetSubtype="1" nodeType="withEffect">
                                  <p:stCondLst>
                                    <p:cond delay="0"/>
                                  </p:stCondLst>
                                  <p:childTnLst>
                                    <p:set>
                                      <p:cBhvr override="childStyle">
                                        <p:cTn id="40" dur="indefinite"/>
                                        <p:tgtEl>
                                          <p:spTgt spid="261128">
                                            <p:txEl>
                                              <p:pRg st="0" end="0"/>
                                            </p:txEl>
                                          </p:spTgt>
                                        </p:tgtEl>
                                        <p:attrNameLst>
                                          <p:attrName>style.color</p:attrName>
                                        </p:attrNameLst>
                                      </p:cBhvr>
                                      <p:to>
                                        <p:clrVal>
                                          <a:srgbClr val="FF3300"/>
                                        </p:clrVal>
                                      </p:to>
                                    </p:set>
                                  </p:childTnLst>
                                </p:cTn>
                              </p:par>
                            </p:childTnLst>
                          </p:cTn>
                        </p:par>
                      </p:childTnLst>
                    </p:cTn>
                  </p:par>
                  <p:par>
                    <p:cTn id="41" fill="hold">
                      <p:stCondLst>
                        <p:cond delay="indefinite"/>
                      </p:stCondLst>
                      <p:childTnLst>
                        <p:par>
                          <p:cTn id="42" fill="hold">
                            <p:stCondLst>
                              <p:cond delay="0"/>
                            </p:stCondLst>
                            <p:childTnLst>
                              <p:par>
                                <p:cTn id="43" presetID="3" presetClass="emph" presetSubtype="1" nodeType="clickEffect">
                                  <p:stCondLst>
                                    <p:cond delay="0"/>
                                  </p:stCondLst>
                                  <p:childTnLst>
                                    <p:set>
                                      <p:cBhvr override="childStyle">
                                        <p:cTn id="44" dur="indefinite"/>
                                        <p:tgtEl>
                                          <p:spTgt spid="261128">
                                            <p:txEl>
                                              <p:pRg st="1" end="1"/>
                                            </p:txEl>
                                          </p:spTgt>
                                        </p:tgtEl>
                                        <p:attrNameLst>
                                          <p:attrName>style.color</p:attrName>
                                        </p:attrNameLst>
                                      </p:cBhvr>
                                      <p:to>
                                        <p:clrVal>
                                          <a:srgbClr val="FF0000"/>
                                        </p:clrVal>
                                      </p:to>
                                    </p:set>
                                  </p:childTnLst>
                                </p:cTn>
                              </p:par>
                              <p:par>
                                <p:cTn id="45" presetID="3" presetClass="emph" presetSubtype="1" nodeType="withEffect">
                                  <p:stCondLst>
                                    <p:cond delay="0"/>
                                  </p:stCondLst>
                                  <p:childTnLst>
                                    <p:set>
                                      <p:cBhvr override="childStyle">
                                        <p:cTn id="46" dur="indefinite"/>
                                        <p:tgtEl>
                                          <p:spTgt spid="261128">
                                            <p:txEl>
                                              <p:pRg st="0" end="0"/>
                                            </p:txEl>
                                          </p:spTgt>
                                        </p:tgtEl>
                                        <p:attrNameLst>
                                          <p:attrName>style.color</p:attrName>
                                        </p:attrNameLst>
                                      </p:cBhvr>
                                      <p:to>
                                        <p:clrVal>
                                          <a:schemeClr val="tx1"/>
                                        </p:clrVal>
                                      </p:to>
                                    </p:set>
                                  </p:childTnLst>
                                </p:cTn>
                              </p:par>
                              <p:par>
                                <p:cTn id="47" presetID="1" presetClass="exit" presetSubtype="0" fill="hold" grpId="1" nodeType="withEffect">
                                  <p:stCondLst>
                                    <p:cond delay="0"/>
                                  </p:stCondLst>
                                  <p:childTnLst>
                                    <p:set>
                                      <p:cBhvr>
                                        <p:cTn id="48" dur="1" fill="hold">
                                          <p:stCondLst>
                                            <p:cond delay="0"/>
                                          </p:stCondLst>
                                        </p:cTn>
                                        <p:tgtEl>
                                          <p:spTgt spid="261150"/>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261154"/>
                                        </p:tgtEl>
                                        <p:attrNameLst>
                                          <p:attrName>style.visibility</p:attrName>
                                        </p:attrNameLst>
                                      </p:cBhvr>
                                      <p:to>
                                        <p:strVal val="hidden"/>
                                      </p:to>
                                    </p:set>
                                  </p:childTnLst>
                                </p:cTn>
                              </p:par>
                              <p:par>
                                <p:cTn id="51" presetID="1" presetClass="entr" presetSubtype="0" fill="hold" grpId="0" nodeType="withEffect">
                                  <p:stCondLst>
                                    <p:cond delay="0"/>
                                  </p:stCondLst>
                                  <p:childTnLst>
                                    <p:set>
                                      <p:cBhvr>
                                        <p:cTn id="52" dur="1" fill="hold">
                                          <p:stCondLst>
                                            <p:cond delay="0"/>
                                          </p:stCondLst>
                                        </p:cTn>
                                        <p:tgtEl>
                                          <p:spTgt spid="26115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61158"/>
                                        </p:tgtEl>
                                        <p:attrNameLst>
                                          <p:attrName>style.visibility</p:attrName>
                                        </p:attrNameLst>
                                      </p:cBhvr>
                                      <p:to>
                                        <p:strVal val="visible"/>
                                      </p:to>
                                    </p:set>
                                  </p:childTnLst>
                                </p:cTn>
                              </p:par>
                              <p:par>
                                <p:cTn id="55" presetID="1" presetClass="exit" presetSubtype="0" fill="hold" grpId="1" nodeType="withEffect">
                                  <p:stCondLst>
                                    <p:cond delay="0"/>
                                  </p:stCondLst>
                                  <p:childTnLst>
                                    <p:set>
                                      <p:cBhvr>
                                        <p:cTn id="56" dur="1" fill="hold">
                                          <p:stCondLst>
                                            <p:cond delay="0"/>
                                          </p:stCondLst>
                                        </p:cTn>
                                        <p:tgtEl>
                                          <p:spTgt spid="261145"/>
                                        </p:tgtEl>
                                        <p:attrNameLst>
                                          <p:attrName>style.visibility</p:attrName>
                                        </p:attrNameLst>
                                      </p:cBhvr>
                                      <p:to>
                                        <p:strVal val="hidden"/>
                                      </p:to>
                                    </p:set>
                                  </p:childTnLst>
                                </p:cTn>
                              </p:par>
                              <p:par>
                                <p:cTn id="57" presetID="1" presetClass="entr" presetSubtype="0" fill="hold" grpId="0" nodeType="withEffect">
                                  <p:stCondLst>
                                    <p:cond delay="0"/>
                                  </p:stCondLst>
                                  <p:childTnLst>
                                    <p:set>
                                      <p:cBhvr>
                                        <p:cTn id="58" dur="1" fill="hold">
                                          <p:stCondLst>
                                            <p:cond delay="0"/>
                                          </p:stCondLst>
                                        </p:cTn>
                                        <p:tgtEl>
                                          <p:spTgt spid="26115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3" presetClass="emph" presetSubtype="1" nodeType="clickEffect">
                                  <p:stCondLst>
                                    <p:cond delay="0"/>
                                  </p:stCondLst>
                                  <p:childTnLst>
                                    <p:set>
                                      <p:cBhvr override="childStyle">
                                        <p:cTn id="62" dur="indefinite"/>
                                        <p:tgtEl>
                                          <p:spTgt spid="261128">
                                            <p:txEl>
                                              <p:pRg st="2" end="2"/>
                                            </p:txEl>
                                          </p:spTgt>
                                        </p:tgtEl>
                                        <p:attrNameLst>
                                          <p:attrName>style.color</p:attrName>
                                        </p:attrNameLst>
                                      </p:cBhvr>
                                      <p:to>
                                        <p:clrVal>
                                          <a:srgbClr val="FF0000"/>
                                        </p:clrVal>
                                      </p:to>
                                    </p:set>
                                  </p:childTnLst>
                                </p:cTn>
                              </p:par>
                              <p:par>
                                <p:cTn id="63" presetID="3" presetClass="emph" presetSubtype="1" nodeType="withEffect">
                                  <p:stCondLst>
                                    <p:cond delay="0"/>
                                  </p:stCondLst>
                                  <p:childTnLst>
                                    <p:set>
                                      <p:cBhvr override="childStyle">
                                        <p:cTn id="64" dur="indefinite"/>
                                        <p:tgtEl>
                                          <p:spTgt spid="261128">
                                            <p:txEl>
                                              <p:pRg st="1" end="1"/>
                                            </p:txEl>
                                          </p:spTgt>
                                        </p:tgtEl>
                                        <p:attrNameLst>
                                          <p:attrName>style.color</p:attrName>
                                        </p:attrNameLst>
                                      </p:cBhvr>
                                      <p:to>
                                        <p:clrVal>
                                          <a:schemeClr val="tx1"/>
                                        </p:clrVal>
                                      </p:to>
                                    </p:set>
                                  </p:childTnLst>
                                </p:cTn>
                              </p:par>
                              <p:par>
                                <p:cTn id="65" presetID="1" presetClass="exit" presetSubtype="0" fill="hold" grpId="1" nodeType="withEffect">
                                  <p:stCondLst>
                                    <p:cond delay="0"/>
                                  </p:stCondLst>
                                  <p:childTnLst>
                                    <p:set>
                                      <p:cBhvr>
                                        <p:cTn id="66" dur="1" fill="hold">
                                          <p:stCondLst>
                                            <p:cond delay="0"/>
                                          </p:stCondLst>
                                        </p:cTn>
                                        <p:tgtEl>
                                          <p:spTgt spid="261157"/>
                                        </p:tgtEl>
                                        <p:attrNameLst>
                                          <p:attrName>style.visibility</p:attrName>
                                        </p:attrNameLst>
                                      </p:cBhvr>
                                      <p:to>
                                        <p:strVal val="hidden"/>
                                      </p:to>
                                    </p:set>
                                  </p:childTnLst>
                                </p:cTn>
                              </p:par>
                              <p:par>
                                <p:cTn id="67" presetID="1" presetClass="exit" presetSubtype="0" fill="hold" grpId="1" nodeType="withEffect">
                                  <p:stCondLst>
                                    <p:cond delay="0"/>
                                  </p:stCondLst>
                                  <p:childTnLst>
                                    <p:set>
                                      <p:cBhvr>
                                        <p:cTn id="68" dur="1" fill="hold">
                                          <p:stCondLst>
                                            <p:cond delay="0"/>
                                          </p:stCondLst>
                                        </p:cTn>
                                        <p:tgtEl>
                                          <p:spTgt spid="261158"/>
                                        </p:tgtEl>
                                        <p:attrNameLst>
                                          <p:attrName>style.visibility</p:attrName>
                                        </p:attrNameLst>
                                      </p:cBhvr>
                                      <p:to>
                                        <p:strVal val="hidden"/>
                                      </p:to>
                                    </p:set>
                                  </p:childTnLst>
                                </p:cTn>
                              </p:par>
                              <p:par>
                                <p:cTn id="69" presetID="1" presetClass="exit" presetSubtype="0" fill="hold" grpId="1" nodeType="withEffect">
                                  <p:stCondLst>
                                    <p:cond delay="0"/>
                                  </p:stCondLst>
                                  <p:childTnLst>
                                    <p:set>
                                      <p:cBhvr>
                                        <p:cTn id="70" dur="1" fill="hold">
                                          <p:stCondLst>
                                            <p:cond delay="0"/>
                                          </p:stCondLst>
                                        </p:cTn>
                                        <p:tgtEl>
                                          <p:spTgt spid="261159"/>
                                        </p:tgtEl>
                                        <p:attrNameLst>
                                          <p:attrName>style.visibility</p:attrName>
                                        </p:attrNameLst>
                                      </p:cBhvr>
                                      <p:to>
                                        <p:strVal val="hidden"/>
                                      </p:to>
                                    </p:set>
                                  </p:childTnLst>
                                </p:cTn>
                              </p:par>
                              <p:par>
                                <p:cTn id="71" presetID="1" presetClass="entr" presetSubtype="0" fill="hold" grpId="0" nodeType="withEffect">
                                  <p:stCondLst>
                                    <p:cond delay="0"/>
                                  </p:stCondLst>
                                  <p:childTnLst>
                                    <p:set>
                                      <p:cBhvr>
                                        <p:cTn id="72" dur="1" fill="hold">
                                          <p:stCondLst>
                                            <p:cond delay="0"/>
                                          </p:stCondLst>
                                        </p:cTn>
                                        <p:tgtEl>
                                          <p:spTgt spid="261123"/>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261124"/>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2611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1122" grpId="0" animBg="1"/>
      <p:bldP spid="261123" grpId="0" animBg="1"/>
      <p:bldP spid="261124" grpId="0" animBg="1"/>
      <p:bldP spid="261125" grpId="0" animBg="1"/>
      <p:bldP spid="261143" grpId="0" animBg="1"/>
      <p:bldP spid="261144" grpId="0" animBg="1"/>
      <p:bldP spid="261145" grpId="0" animBg="1"/>
      <p:bldP spid="261145" grpId="1" animBg="1"/>
      <p:bldP spid="261146" grpId="0" animBg="1"/>
      <p:bldP spid="261147" grpId="0" animBg="1"/>
      <p:bldP spid="261148" grpId="0" animBg="1"/>
      <p:bldP spid="261149" grpId="0" animBg="1"/>
      <p:bldP spid="261150" grpId="0" animBg="1"/>
      <p:bldP spid="261150" grpId="1" animBg="1"/>
      <p:bldP spid="261151" grpId="0" animBg="1"/>
      <p:bldP spid="261152" grpId="0" animBg="1"/>
      <p:bldP spid="261153" grpId="0" animBg="1"/>
      <p:bldP spid="261154" grpId="0" animBg="1"/>
      <p:bldP spid="261154" grpId="1" animBg="1"/>
      <p:bldP spid="261155" grpId="0" animBg="1"/>
      <p:bldP spid="261157" grpId="0" animBg="1"/>
      <p:bldP spid="261157" grpId="1" animBg="1"/>
      <p:bldP spid="261158" grpId="0" animBg="1"/>
      <p:bldP spid="261158" grpId="1" animBg="1"/>
      <p:bldP spid="261159" grpId="0" animBg="1"/>
      <p:bldP spid="261159" grpId="1" animBg="1"/>
      <p:bldP spid="261170" grpId="0" animBg="1"/>
      <p:bldP spid="261176" grpId="0" animBg="1"/>
    </p:bldLst>
  </p:timing>
</p:sld>
</file>

<file path=ppt/theme/theme1.xml><?xml version="1.0" encoding="utf-8"?>
<a:theme xmlns:a="http://schemas.openxmlformats.org/drawingml/2006/main" name="Sel-BlueMonday">
  <a:themeElements>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fontScheme name="Sel-BlueMonday">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000" b="0" i="0" u="none" strike="noStrike" cap="none" normalizeH="0" baseline="0" smtClean="0">
            <a:ln>
              <a:noFill/>
            </a:ln>
            <a:solidFill>
              <a:schemeClr val="tx1"/>
            </a:solidFill>
            <a:effectLst/>
            <a:latin typeface="Times New Roman" pitchFamily="18" charset="0"/>
            <a:ea typeface="ＭＳ ゴシック" pitchFamily="49" charset="-128"/>
          </a:defRPr>
        </a:defPPr>
      </a:lstStyle>
    </a:spDef>
    <a:lnDef>
      <a:spPr bwMode="auto">
        <a:xfrm>
          <a:off x="0" y="0"/>
          <a:ext cx="1" cy="1"/>
        </a:xfrm>
        <a:custGeom>
          <a:avLst/>
          <a:gdLst/>
          <a:ahLst/>
          <a:cxnLst/>
          <a:rect l="0" t="0" r="0" b="0"/>
          <a:pathLst/>
        </a:custGeom>
        <a:solidFill>
          <a:schemeClr val="accent1"/>
        </a:solidFill>
        <a:ln w="19050"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000" b="0" i="0" u="none" strike="noStrike" cap="none" normalizeH="0" baseline="0" smtClean="0">
            <a:ln>
              <a:noFill/>
            </a:ln>
            <a:solidFill>
              <a:schemeClr val="tx1"/>
            </a:solidFill>
            <a:effectLst/>
            <a:latin typeface="Times New Roman" pitchFamily="18" charset="0"/>
            <a:ea typeface="ＭＳ ゴシック" pitchFamily="49" charset="-128"/>
          </a:defRPr>
        </a:defPPr>
      </a:lstStyle>
    </a:lnDef>
  </a:objectDefaults>
  <a:extraClrSchemeLst>
    <a:extraClrScheme>
      <a:clrScheme name="Sel-BlueMonday 1">
        <a:dk1>
          <a:srgbClr val="000000"/>
        </a:dk1>
        <a:lt1>
          <a:srgbClr val="FFFFFF"/>
        </a:lt1>
        <a:dk2>
          <a:srgbClr val="000000"/>
        </a:dk2>
        <a:lt2>
          <a:srgbClr val="808080"/>
        </a:lt2>
        <a:accent1>
          <a:srgbClr val="333399"/>
        </a:accent1>
        <a:accent2>
          <a:srgbClr val="3366CC"/>
        </a:accent2>
        <a:accent3>
          <a:srgbClr val="FFFFFF"/>
        </a:accent3>
        <a:accent4>
          <a:srgbClr val="000000"/>
        </a:accent4>
        <a:accent5>
          <a:srgbClr val="ADADCA"/>
        </a:accent5>
        <a:accent6>
          <a:srgbClr val="2D5CB9"/>
        </a:accent6>
        <a:hlink>
          <a:srgbClr val="6699FF"/>
        </a:hlink>
        <a:folHlink>
          <a:srgbClr val="000066"/>
        </a:folHlink>
      </a:clrScheme>
      <a:clrMap bg1="lt1" tx1="dk1" bg2="lt2" tx2="dk2" accent1="accent1" accent2="accent2" accent3="accent3" accent4="accent4" accent5="accent5" accent6="accent6" hlink="hlink" folHlink="folHlink"/>
    </a:extraClrScheme>
    <a:extraClrScheme>
      <a:clrScheme name="Sel-BlueMonday 2">
        <a:dk1>
          <a:srgbClr val="808080"/>
        </a:dk1>
        <a:lt1>
          <a:srgbClr val="DDDDDD"/>
        </a:lt1>
        <a:dk2>
          <a:srgbClr val="080808"/>
        </a:dk2>
        <a:lt2>
          <a:srgbClr val="DDDDDD"/>
        </a:lt2>
        <a:accent1>
          <a:srgbClr val="333399"/>
        </a:accent1>
        <a:accent2>
          <a:srgbClr val="3366CC"/>
        </a:accent2>
        <a:accent3>
          <a:srgbClr val="AAAAAA"/>
        </a:accent3>
        <a:accent4>
          <a:srgbClr val="BDBDBD"/>
        </a:accent4>
        <a:accent5>
          <a:srgbClr val="ADADCA"/>
        </a:accent5>
        <a:accent6>
          <a:srgbClr val="2D5CB9"/>
        </a:accent6>
        <a:hlink>
          <a:srgbClr val="6699FF"/>
        </a:hlink>
        <a:folHlink>
          <a:srgbClr val="000066"/>
        </a:folHlink>
      </a:clrScheme>
      <a:clrMap bg1="dk2" tx1="lt1" bg2="dk1" tx2="lt2" accent1="accent1" accent2="accent2" accent3="accent3" accent4="accent4" accent5="accent5" accent6="accent6" hlink="hlink" folHlink="folHlink"/>
    </a:extraClrScheme>
    <a:extraClrScheme>
      <a:clrScheme name="Sel-BlueMonday 3">
        <a:dk1>
          <a:srgbClr val="000000"/>
        </a:dk1>
        <a:lt1>
          <a:srgbClr val="F6F1E6"/>
        </a:lt1>
        <a:dk2>
          <a:srgbClr val="800000"/>
        </a:dk2>
        <a:lt2>
          <a:srgbClr val="825018"/>
        </a:lt2>
        <a:accent1>
          <a:srgbClr val="AD1F1F"/>
        </a:accent1>
        <a:accent2>
          <a:srgbClr val="CC0000"/>
        </a:accent2>
        <a:accent3>
          <a:srgbClr val="FAF7F0"/>
        </a:accent3>
        <a:accent4>
          <a:srgbClr val="000000"/>
        </a:accent4>
        <a:accent5>
          <a:srgbClr val="D3ABAB"/>
        </a:accent5>
        <a:accent6>
          <a:srgbClr val="B90000"/>
        </a:accent6>
        <a:hlink>
          <a:srgbClr val="ED7A33"/>
        </a:hlink>
        <a:folHlink>
          <a:srgbClr val="8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24346</TotalTime>
  <Words>4552</Words>
  <Application>Microsoft Office PowerPoint</Application>
  <PresentationFormat>画面に合わせる (4:3)</PresentationFormat>
  <Paragraphs>823</Paragraphs>
  <Slides>36</Slides>
  <Notes>20</Notes>
  <HiddenSlides>0</HiddenSlides>
  <MMClips>0</MMClips>
  <ScaleCrop>false</ScaleCrop>
  <HeadingPairs>
    <vt:vector size="6" baseType="variant">
      <vt:variant>
        <vt:lpstr>テーマ</vt:lpstr>
      </vt:variant>
      <vt:variant>
        <vt:i4>1</vt:i4>
      </vt:variant>
      <vt:variant>
        <vt:lpstr>埋め込まれた OLE サーバー</vt:lpstr>
      </vt:variant>
      <vt:variant>
        <vt:i4>2</vt:i4>
      </vt:variant>
      <vt:variant>
        <vt:lpstr>スライド タイトル</vt:lpstr>
      </vt:variant>
      <vt:variant>
        <vt:i4>36</vt:i4>
      </vt:variant>
    </vt:vector>
  </HeadingPairs>
  <TitlesOfParts>
    <vt:vector size="39" baseType="lpstr">
      <vt:lpstr>Sel-BlueMonday</vt:lpstr>
      <vt:lpstr>数式</vt:lpstr>
      <vt:lpstr>グラフ</vt:lpstr>
      <vt:lpstr>同時変更が生じたTemplate Method パターンの適用事例の調査</vt:lpstr>
      <vt:lpstr>目次</vt:lpstr>
      <vt:lpstr>背景:デザインパターンの重要性</vt:lpstr>
      <vt:lpstr>Template Methodパターン</vt:lpstr>
      <vt:lpstr>問題点(1/2)</vt:lpstr>
      <vt:lpstr>問題点(2/2)　–同時変更の例- </vt:lpstr>
      <vt:lpstr>研究内容</vt:lpstr>
      <vt:lpstr>仮説の検証方法</vt:lpstr>
      <vt:lpstr>調査する同時変更</vt:lpstr>
      <vt:lpstr>手順１．同時変更の検出</vt:lpstr>
      <vt:lpstr>手順２．処理内容の差異を表すメトリクスを計測</vt:lpstr>
      <vt:lpstr>型名類似度SimT     1/2</vt:lpstr>
      <vt:lpstr>型名類似度SimT     2/2</vt:lpstr>
      <vt:lpstr>識別子名類似度SimⅠ   1/2</vt:lpstr>
      <vt:lpstr>識別子名類似度SimⅠ   2/2</vt:lpstr>
      <vt:lpstr>変更の検出およびメトリクス計測の流れ</vt:lpstr>
      <vt:lpstr>メトリクス計測結果</vt:lpstr>
      <vt:lpstr>結果の分析</vt:lpstr>
      <vt:lpstr>本調査の妥当性</vt:lpstr>
      <vt:lpstr>まとめと今後の課題</vt:lpstr>
      <vt:lpstr>ご静聴ありがとうございました</vt:lpstr>
      <vt:lpstr>質疑応答</vt:lpstr>
      <vt:lpstr>関連研究</vt:lpstr>
      <vt:lpstr>検定について</vt:lpstr>
      <vt:lpstr>仮説２について</vt:lpstr>
      <vt:lpstr>LOC分散について</vt:lpstr>
      <vt:lpstr>計測したメトリクス値(1/2)</vt:lpstr>
      <vt:lpstr>計測したメトリクス値(2/2)</vt:lpstr>
      <vt:lpstr>変更結果の例</vt:lpstr>
      <vt:lpstr>計測したメトリクスについて</vt:lpstr>
      <vt:lpstr>LOC分散</vt:lpstr>
      <vt:lpstr>LOC平均</vt:lpstr>
      <vt:lpstr>識別子名類似度</vt:lpstr>
      <vt:lpstr>型名類似度</vt:lpstr>
      <vt:lpstr>計測するメトリクス(1/2)</vt:lpstr>
      <vt:lpstr>同時変更の判定アルゴリズム  1/2</vt:lpstr>
    </vt:vector>
  </TitlesOfParts>
  <Company>osaka-u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higasi makoto</dc:creator>
  <cp:lastModifiedBy>a-saitoh</cp:lastModifiedBy>
  <cp:revision>5675</cp:revision>
  <dcterms:created xsi:type="dcterms:W3CDTF">2007-10-26T04:36:23Z</dcterms:created>
  <dcterms:modified xsi:type="dcterms:W3CDTF">2009-11-04T06:44:29Z</dcterms:modified>
</cp:coreProperties>
</file>