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32"/>
  </p:notesMasterIdLst>
  <p:handoutMasterIdLst>
    <p:handoutMasterId r:id="rId33"/>
  </p:handoutMasterIdLst>
  <p:sldIdLst>
    <p:sldId id="256" r:id="rId2"/>
    <p:sldId id="321" r:id="rId3"/>
    <p:sldId id="280" r:id="rId4"/>
    <p:sldId id="281" r:id="rId5"/>
    <p:sldId id="282" r:id="rId6"/>
    <p:sldId id="289" r:id="rId7"/>
    <p:sldId id="286" r:id="rId8"/>
    <p:sldId id="279" r:id="rId9"/>
    <p:sldId id="284" r:id="rId10"/>
    <p:sldId id="317" r:id="rId11"/>
    <p:sldId id="287" r:id="rId12"/>
    <p:sldId id="261" r:id="rId13"/>
    <p:sldId id="290" r:id="rId14"/>
    <p:sldId id="262" r:id="rId15"/>
    <p:sldId id="296" r:id="rId16"/>
    <p:sldId id="305" r:id="rId17"/>
    <p:sldId id="263" r:id="rId18"/>
    <p:sldId id="303" r:id="rId19"/>
    <p:sldId id="302" r:id="rId20"/>
    <p:sldId id="293" r:id="rId21"/>
    <p:sldId id="294" r:id="rId22"/>
    <p:sldId id="312" r:id="rId23"/>
    <p:sldId id="297" r:id="rId24"/>
    <p:sldId id="298" r:id="rId25"/>
    <p:sldId id="307" r:id="rId26"/>
    <p:sldId id="309" r:id="rId27"/>
    <p:sldId id="310" r:id="rId28"/>
    <p:sldId id="311" r:id="rId29"/>
    <p:sldId id="300" r:id="rId30"/>
    <p:sldId id="301" r:id="rId31"/>
  </p:sldIdLst>
  <p:sldSz cx="9144000" cy="6858000" type="screen4x3"/>
  <p:notesSz cx="6858000" cy="9144000"/>
  <p:embeddedFontLst>
    <p:embeddedFont>
      <p:font typeface="Consolas" pitchFamily="49" charset="0"/>
      <p:regular r:id="rId34"/>
      <p:bold r:id="rId35"/>
      <p:italic r:id="rId36"/>
      <p:boldItalic r:id="rId37"/>
    </p:embeddedFont>
    <p:embeddedFont>
      <p:font typeface="Calibri" pitchFamily="34" charset="0"/>
      <p:regular r:id="rId38"/>
      <p:bold r:id="rId39"/>
      <p:italic r:id="rId40"/>
      <p:boldItalic r:id="rId41"/>
    </p:embeddedFont>
  </p:embeddedFont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732"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font" Target="fonts/font7.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90E6A5-7A96-441C-BB94-58397A65F8A2}" type="datetimeFigureOut">
              <a:rPr kumimoji="1" lang="ja-JP" altLang="en-US" smtClean="0"/>
              <a:pPr/>
              <a:t>2009/11/26</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C77719-DB04-4561-B0A6-4B261DBA33B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5FC184-D5D6-44CF-97D7-E29EC7BE41DC}" type="datetimeFigureOut">
              <a:rPr kumimoji="1" lang="ja-JP" altLang="en-US" smtClean="0"/>
              <a:pPr/>
              <a:t>2009/11/26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4DAB9-EEFC-447A-8525-B3B50557ACB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ここから研究の詳細</a:t>
            </a:r>
            <a:r>
              <a:rPr kumimoji="1" lang="ja-JP" altLang="en-US" dirty="0" smtClean="0"/>
              <a:t>．</a:t>
            </a:r>
            <a:r>
              <a:rPr kumimoji="1" lang="en-US" altLang="ja-JP" dirty="0" err="1" smtClean="0"/>
              <a:t>jEdit</a:t>
            </a:r>
            <a:r>
              <a:rPr kumimoji="1" lang="en-US" altLang="ja-JP" dirty="0" smtClean="0"/>
              <a:t> </a:t>
            </a:r>
            <a:r>
              <a:rPr kumimoji="1" lang="ja-JP" altLang="en-US" dirty="0" smtClean="0"/>
              <a:t>では複数</a:t>
            </a:r>
            <a:r>
              <a:rPr kumimoji="1" lang="ja-JP" altLang="en-US" dirty="0" smtClean="0"/>
              <a:t>のメソッドに同じコード＆制御構造が</a:t>
            </a:r>
            <a:r>
              <a:rPr kumimoji="1" lang="ja-JP" altLang="en-US" dirty="0" smtClean="0"/>
              <a:t>登場．</a:t>
            </a:r>
            <a:endParaRPr kumimoji="1" lang="en-US" altLang="ja-JP" dirty="0" smtClean="0"/>
          </a:p>
          <a:p>
            <a:r>
              <a:rPr kumimoji="1" lang="ja-JP" altLang="en-US" dirty="0" smtClean="0"/>
              <a:t>「読み取り専用」ファイルへの編集系メソッドの呼び出しは，全部 </a:t>
            </a:r>
            <a:r>
              <a:rPr kumimoji="1" lang="en-US" altLang="ja-JP" dirty="0" smtClean="0"/>
              <a:t>beep() </a:t>
            </a:r>
            <a:r>
              <a:rPr kumimoji="1" lang="ja-JP" altLang="en-US" dirty="0" err="1" smtClean="0"/>
              <a:t>だけ</a:t>
            </a:r>
            <a:r>
              <a:rPr kumimoji="1" lang="ja-JP" altLang="en-US" dirty="0" smtClean="0"/>
              <a:t>実行して終了するようになってます．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パターンマイニングは</a:t>
            </a:r>
            <a:r>
              <a:rPr kumimoji="1" lang="en-US" altLang="ja-JP" dirty="0" smtClean="0"/>
              <a:t>3</a:t>
            </a:r>
            <a:r>
              <a:rPr kumimoji="1" lang="ja-JP" altLang="en-US" dirty="0" smtClean="0"/>
              <a:t>ステップで行ってます．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正規化方法の詳細．メソッド呼び出しがどういう順序で起こりうるかを，メソッド名を一列に並べたもので表現します．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13</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各メソッドから得た要素列に対してマイニング．</a:t>
            </a:r>
            <a:r>
              <a:rPr kumimoji="1" lang="en-US" altLang="ja-JP" dirty="0" smtClean="0"/>
              <a:t>PrefixSpan</a:t>
            </a:r>
            <a:r>
              <a:rPr kumimoji="1" lang="ja-JP" altLang="en-US" dirty="0" smtClean="0"/>
              <a:t>は，データマイニングの世界から借りてきました．</a:t>
            </a:r>
            <a:endParaRPr kumimoji="1" lang="ja-JP" altLang="en-US" dirty="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14</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パターンをソースコード上でチェックできるようなツールを作って，実験を行いました．</a:t>
            </a:r>
            <a:endParaRPr kumimoji="1" lang="ja-JP" altLang="en-US" dirty="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baseline="0" dirty="0" smtClean="0"/>
              <a:t>オープンソースソフトウェア相手にマイニング実行．</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baseline="0" dirty="0" smtClean="0"/>
              <a:t>ANTLR</a:t>
            </a:r>
            <a:r>
              <a:rPr kumimoji="1" lang="ja-JP" altLang="en-US" baseline="0" dirty="0" smtClean="0"/>
              <a:t>と</a:t>
            </a:r>
            <a:r>
              <a:rPr kumimoji="1" lang="en-US" altLang="ja-JP" baseline="0" dirty="0" err="1" smtClean="0"/>
              <a:t>SableCC</a:t>
            </a:r>
            <a:r>
              <a:rPr kumimoji="1" lang="ja-JP" altLang="en-US" baseline="0" dirty="0" smtClean="0"/>
              <a:t>はちょっと割愛して，パターンの例を紹介．</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17</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baseline="0" dirty="0" err="1" smtClean="0"/>
              <a:t>jEdit</a:t>
            </a:r>
            <a:r>
              <a:rPr kumimoji="1" lang="en-US" altLang="ja-JP" baseline="0" dirty="0" smtClean="0"/>
              <a:t> </a:t>
            </a:r>
            <a:r>
              <a:rPr kumimoji="1" lang="ja-JP" altLang="en-US" baseline="0" dirty="0" smtClean="0"/>
              <a:t>の例です．もし修正するなら </a:t>
            </a:r>
            <a:r>
              <a:rPr kumimoji="1" lang="en-US" altLang="ja-JP" baseline="0" dirty="0" smtClean="0"/>
              <a:t>Around </a:t>
            </a:r>
            <a:r>
              <a:rPr kumimoji="1" lang="ja-JP" altLang="en-US" baseline="0" dirty="0" smtClean="0"/>
              <a:t>アドバイスの出番？</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baseline="0" dirty="0" smtClean="0"/>
              <a:t>こちらは</a:t>
            </a:r>
            <a:r>
              <a:rPr kumimoji="1" lang="en-US" altLang="ja-JP" baseline="0" dirty="0" smtClean="0"/>
              <a:t>Tomcat</a:t>
            </a:r>
            <a:r>
              <a:rPr kumimoji="1" lang="ja-JP" altLang="en-US" baseline="0" dirty="0" smtClean="0"/>
              <a:t>におけるロギングの例．</a:t>
            </a:r>
            <a:endParaRPr kumimoji="1" lang="en-US" altLang="ja-JP" baseline="0" dirty="0" smtClean="0"/>
          </a:p>
          <a:p>
            <a:r>
              <a:rPr kumimoji="1" lang="ja-JP" altLang="en-US" baseline="0" dirty="0" smtClean="0"/>
              <a:t>いつメッセージを出力するかは</a:t>
            </a:r>
            <a:r>
              <a:rPr kumimoji="1" lang="en-US" altLang="ja-JP" baseline="0" dirty="0" err="1" smtClean="0"/>
              <a:t>AspectJ</a:t>
            </a:r>
            <a:r>
              <a:rPr kumimoji="1" lang="ja-JP" altLang="en-US" baseline="0" dirty="0" smtClean="0"/>
              <a:t>でも対応できますが，</a:t>
            </a:r>
            <a:endParaRPr kumimoji="1" lang="en-US" altLang="ja-JP" baseline="0" dirty="0" smtClean="0"/>
          </a:p>
          <a:p>
            <a:r>
              <a:rPr kumimoji="1" lang="ja-JP" altLang="en-US" baseline="0" dirty="0" smtClean="0"/>
              <a:t>メッセージの内容はがんばって列挙するしかないので，現状の </a:t>
            </a:r>
            <a:r>
              <a:rPr kumimoji="1" lang="en-US" altLang="ja-JP" baseline="0" dirty="0" err="1" smtClean="0"/>
              <a:t>AspectJ</a:t>
            </a:r>
            <a:r>
              <a:rPr kumimoji="1" lang="ja-JP" altLang="en-US" baseline="0" dirty="0" smtClean="0"/>
              <a:t> ではうまく分離できないかもしれません．</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19</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baseline="0" dirty="0" smtClean="0"/>
              <a:t>結局どんなコードがパターンとして見つかったかというと</a:t>
            </a:r>
            <a:r>
              <a:rPr kumimoji="1" lang="en-US" altLang="ja-JP" baseline="0" dirty="0" smtClean="0"/>
              <a:t>…</a:t>
            </a:r>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20</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井上研究室では，ソースコードその他いろいろプロダクトを解析してソフトウェア開発支援しようとしてます．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見つかったコードに「対策」するなら色々方法はあります．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21</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でも，実際やる（できる）人は少ないかもしれません</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22</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で，最近はちょっと方向性を変えて，似たコードがある前提で，</a:t>
            </a:r>
            <a:endParaRPr kumimoji="1" lang="en-US" altLang="ja-JP" dirty="0" smtClean="0"/>
          </a:p>
          <a:p>
            <a:r>
              <a:rPr kumimoji="1" lang="ja-JP" altLang="en-US" dirty="0" smtClean="0"/>
              <a:t>「似てるのにちょっと違うのはおかしい」みたいなコード検出とか試してます．世界的にも，ここ数年，活発に行われてる研究です．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23</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99</a:t>
            </a:r>
            <a:r>
              <a:rPr kumimoji="1" lang="ja-JP" altLang="en-US" dirty="0" smtClean="0"/>
              <a:t>個のメソッドには </a:t>
            </a:r>
            <a:r>
              <a:rPr kumimoji="1" lang="en-US" altLang="ja-JP" dirty="0" smtClean="0"/>
              <a:t>open-read-close</a:t>
            </a:r>
            <a:r>
              <a:rPr kumimoji="1" lang="en-US" altLang="ja-JP" baseline="0" dirty="0" smtClean="0"/>
              <a:t> </a:t>
            </a:r>
            <a:r>
              <a:rPr kumimoji="1" lang="ja-JP" altLang="en-US" baseline="0" dirty="0" smtClean="0"/>
              <a:t>と書いてあるのに，</a:t>
            </a:r>
            <a:r>
              <a:rPr kumimoji="1" lang="en-US" altLang="ja-JP" baseline="0" dirty="0" smtClean="0"/>
              <a:t>1</a:t>
            </a:r>
            <a:r>
              <a:rPr kumimoji="1" lang="ja-JP" altLang="en-US" baseline="0" dirty="0" smtClean="0"/>
              <a:t>つだ</a:t>
            </a:r>
            <a:r>
              <a:rPr kumimoji="1" lang="ja-JP" altLang="en-US" baseline="0" dirty="0" err="1" smtClean="0"/>
              <a:t>け</a:t>
            </a:r>
            <a:r>
              <a:rPr kumimoji="1" lang="ja-JP" altLang="en-US" baseline="0" dirty="0" smtClean="0"/>
              <a:t> </a:t>
            </a:r>
            <a:r>
              <a:rPr kumimoji="1" lang="en-US" altLang="ja-JP" baseline="0" dirty="0" smtClean="0"/>
              <a:t>open-read </a:t>
            </a:r>
            <a:r>
              <a:rPr kumimoji="1" lang="ja-JP" altLang="en-US" baseline="0" dirty="0" smtClean="0"/>
              <a:t>しかなかったら，これはおかしい！というのが基本形です．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24</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実際には「確信度」という値で表現します．</a:t>
            </a:r>
            <a:r>
              <a:rPr kumimoji="1" lang="en-US" altLang="ja-JP" dirty="0" smtClean="0"/>
              <a:t>1</a:t>
            </a:r>
            <a:r>
              <a:rPr kumimoji="1" lang="ja-JP" altLang="en-US" dirty="0" smtClean="0"/>
              <a:t>に近いほど，「</a:t>
            </a:r>
            <a:r>
              <a:rPr kumimoji="1" lang="en-US" altLang="ja-JP" dirty="0" smtClean="0"/>
              <a:t>open-read</a:t>
            </a:r>
            <a:r>
              <a:rPr kumimoji="1" lang="ja-JP" altLang="en-US" dirty="0" smtClean="0"/>
              <a:t>とつながったら，高い確率で </a:t>
            </a:r>
            <a:r>
              <a:rPr kumimoji="1" lang="en-US" altLang="ja-JP" dirty="0" smtClean="0"/>
              <a:t>close </a:t>
            </a:r>
            <a:r>
              <a:rPr kumimoji="1" lang="ja-JP" altLang="en-US" dirty="0" smtClean="0"/>
              <a:t>が来る」→「来ないのはおかしい」．</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25</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ためしてみたら，</a:t>
            </a:r>
            <a:r>
              <a:rPr kumimoji="1" lang="en-US" altLang="ja-JP" dirty="0" smtClean="0"/>
              <a:t>Eclipse</a:t>
            </a:r>
            <a:r>
              <a:rPr kumimoji="1" lang="en-US" altLang="ja-JP" baseline="0" dirty="0" smtClean="0"/>
              <a:t> JDT </a:t>
            </a:r>
            <a:r>
              <a:rPr kumimoji="1" lang="ja-JP" altLang="en-US" baseline="0" dirty="0" smtClean="0"/>
              <a:t>から</a:t>
            </a:r>
            <a:r>
              <a:rPr kumimoji="1" lang="en-US" altLang="ja-JP" baseline="0" dirty="0" smtClean="0"/>
              <a:t>1</a:t>
            </a:r>
            <a:r>
              <a:rPr kumimoji="1" lang="ja-JP" altLang="en-US" baseline="0" dirty="0" smtClean="0"/>
              <a:t>つ欠陥を発見．</a:t>
            </a:r>
            <a:endParaRPr kumimoji="1" lang="en-US" altLang="ja-JP" baseline="0" dirty="0" smtClean="0"/>
          </a:p>
          <a:p>
            <a:r>
              <a:rPr kumimoji="1" lang="ja-JP" altLang="en-US" baseline="0" dirty="0" smtClean="0"/>
              <a:t>１つ</a:t>
            </a:r>
            <a:r>
              <a:rPr kumimoji="1" lang="en-US" altLang="ja-JP" baseline="0" dirty="0" smtClean="0"/>
              <a:t>if</a:t>
            </a:r>
            <a:r>
              <a:rPr kumimoji="1" lang="ja-JP" altLang="en-US" baseline="0" dirty="0" smtClean="0"/>
              <a:t>文が抜けてたので，たくさんのパターンの組が影響を受けてます．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26</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31</a:t>
            </a:r>
            <a:r>
              <a:rPr kumimoji="1" lang="ja-JP" altLang="en-US" dirty="0" smtClean="0"/>
              <a:t>箇所中</a:t>
            </a:r>
            <a:r>
              <a:rPr kumimoji="1" lang="en-US" altLang="ja-JP" dirty="0" smtClean="0"/>
              <a:t>1</a:t>
            </a:r>
            <a:r>
              <a:rPr kumimoji="1" lang="ja-JP" altLang="en-US" dirty="0" smtClean="0"/>
              <a:t>箇所だけ</a:t>
            </a:r>
            <a:r>
              <a:rPr kumimoji="1" lang="en-US" altLang="ja-JP" dirty="0" smtClean="0"/>
              <a:t>if</a:t>
            </a:r>
            <a:r>
              <a:rPr kumimoji="1" lang="ja-JP" altLang="en-US" dirty="0" smtClean="0"/>
              <a:t>文が欠落していたという欠陥．</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27</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この方式の弱点は，「多数派が正義」ということ．</a:t>
            </a:r>
            <a:endParaRPr kumimoji="1" lang="en-US" altLang="ja-JP" dirty="0" smtClean="0"/>
          </a:p>
          <a:p>
            <a:r>
              <a:rPr kumimoji="1" lang="ja-JP" altLang="en-US" dirty="0" smtClean="0"/>
              <a:t>多数派が形成できないと，何も出ませんし，問題のあるコードのほうが多数派を占めると，逆に正しいコードが問題として検出されます．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28</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結局，パターンマイニングで，どんなコードがあるかは手に入りますが，「なぜ」そこにあるかは説明できません．</a:t>
            </a:r>
            <a:endParaRPr kumimoji="1" lang="en-US" altLang="ja-JP" dirty="0" smtClean="0"/>
          </a:p>
          <a:p>
            <a:r>
              <a:rPr kumimoji="1" lang="ja-JP" altLang="en-US" dirty="0" smtClean="0"/>
              <a:t>アドバイスを実行するタイミングの </a:t>
            </a:r>
            <a:r>
              <a:rPr kumimoji="1" lang="en-US" altLang="ja-JP" dirty="0" err="1" smtClean="0"/>
              <a:t>Pointcut</a:t>
            </a:r>
            <a:r>
              <a:rPr kumimoji="1" lang="en-US" altLang="ja-JP" dirty="0" smtClean="0"/>
              <a:t> </a:t>
            </a:r>
            <a:r>
              <a:rPr kumimoji="1" lang="ja-JP" altLang="en-US" dirty="0" smtClean="0"/>
              <a:t> を記述するように，パターンのコードがどこにあるかを短い述語とか表現で開発者に提示できれば，もうちょっと「どこに」あるかを素早く理解できて，「なぜ」あるのかに近づけるんじゃなかろうかと研究してま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AOP</a:t>
            </a:r>
            <a:r>
              <a:rPr kumimoji="1" lang="ja-JP" altLang="en-US" dirty="0" smtClean="0"/>
              <a:t>とも関係があるのが「同じようなソースコードをどこに書いてたか探せませんか？」という話です．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同じようなソースコードはあちこちでてきます．ソフトウェア間でも流用するし，中でもコピーします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883402">
              <a:defRPr/>
            </a:pPr>
            <a:r>
              <a:rPr kumimoji="1" lang="ja-JP" altLang="en-US" dirty="0" smtClean="0"/>
              <a:t>そんなコピーされたソースコードの例．</a:t>
            </a:r>
            <a:endParaRPr kumimoji="1" lang="ja-JP" altLang="en-US" dirty="0"/>
          </a:p>
        </p:txBody>
      </p:sp>
      <p:sp>
        <p:nvSpPr>
          <p:cNvPr id="4" name="スライド番号プレースホルダ 3"/>
          <p:cNvSpPr>
            <a:spLocks noGrp="1"/>
          </p:cNvSpPr>
          <p:nvPr>
            <p:ph type="sldNum" sz="quarter" idx="10"/>
          </p:nvPr>
        </p:nvSpPr>
        <p:spPr/>
        <p:txBody>
          <a:bodyPr/>
          <a:lstStyle/>
          <a:p>
            <a:fld id="{533F4EF4-FE9D-4D0D-AD46-CA4177FEF8E4}" type="slidenum">
              <a:rPr kumimoji="1" lang="ja-JP" altLang="en-US" smtClean="0"/>
              <a:pPr/>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同じようなコードだらけになってくると，あとで困ったことが起きる</a:t>
            </a:r>
            <a:r>
              <a:rPr kumimoji="1" lang="en-US" altLang="ja-JP" dirty="0" smtClean="0"/>
              <a:t>……</a:t>
            </a:r>
            <a:r>
              <a:rPr kumimoji="1" lang="ja-JP" altLang="en-US" dirty="0" smtClean="0"/>
              <a:t>ことがあります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7</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そんなコードを検出したい，と言われて，色々試してます．</a:t>
            </a:r>
            <a:endParaRPr kumimoji="1" lang="en-US" altLang="ja-JP" dirty="0" smtClean="0"/>
          </a:p>
          <a:p>
            <a:r>
              <a:rPr kumimoji="1" lang="ja-JP" altLang="en-US" dirty="0" smtClean="0"/>
              <a:t>従来のコードクローン検出は，ある程度長いコードが２箇所以上にあるのを見つける手法．</a:t>
            </a:r>
            <a:endParaRPr kumimoji="1" lang="en-US" altLang="ja-JP" dirty="0" smtClean="0"/>
          </a:p>
          <a:p>
            <a:r>
              <a:rPr kumimoji="1" lang="ja-JP" altLang="en-US" dirty="0" smtClean="0"/>
              <a:t>今回紹介するパターンマイニングは，多数のファイルに小さいコードを配置したものを見つけます．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8</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検出してどうするかというと</a:t>
            </a:r>
            <a:r>
              <a:rPr kumimoji="1" lang="en-US" altLang="ja-JP" dirty="0" smtClean="0"/>
              <a:t>……</a:t>
            </a:r>
            <a:r>
              <a:rPr kumimoji="1" lang="ja-JP" altLang="en-US" dirty="0" err="1" smtClean="0"/>
              <a:t>．</a:t>
            </a:r>
            <a:endParaRPr kumimoji="1" lang="en-US" altLang="ja-JP" dirty="0" smtClean="0"/>
          </a:p>
          <a:p>
            <a:r>
              <a:rPr kumimoji="1" lang="ja-JP" altLang="en-US" dirty="0" smtClean="0"/>
              <a:t>がんばって整理できるならする，できなくても，再利用とか学習とか欠陥検出とか色々使えます</a:t>
            </a:r>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E34DAB9-EEFC-447A-8525-B3B50557ACB8}"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pPr>
              <a:defRPr/>
            </a:pPr>
            <a:endParaRPr lang="ja-JP" altLang="en-US"/>
          </a:p>
        </p:txBody>
      </p:sp>
      <p:sp>
        <p:nvSpPr>
          <p:cNvPr id="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pPr>
              <a:defRPr/>
            </a:pPr>
            <a:endParaRPr lang="ja-JP" altLang="en-US"/>
          </a:p>
        </p:txBody>
      </p:sp>
      <p:sp>
        <p:nvSpPr>
          <p:cNvPr id="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pPr>
              <a:defRPr/>
            </a:pPr>
            <a:endParaRPr lang="ja-JP" altLang="en-US"/>
          </a:p>
        </p:txBody>
      </p:sp>
      <p:sp>
        <p:nvSpPr>
          <p:cNvPr id="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pPr>
              <a:defRPr/>
            </a:pPr>
            <a:endParaRPr lang="ja-JP" altLang="en-US"/>
          </a:p>
        </p:txBody>
      </p:sp>
      <p:sp>
        <p:nvSpPr>
          <p:cNvPr id="8"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pPr>
              <a:defRPr/>
            </a:pPr>
            <a:endParaRPr lang="ja-JP" altLang="en-US"/>
          </a:p>
        </p:txBody>
      </p:sp>
      <p:pic>
        <p:nvPicPr>
          <p:cNvPr id="9"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a:ln w="9525">
            <a:noFill/>
            <a:miter lim="800000"/>
            <a:headEnd/>
            <a:tailEnd/>
          </a:ln>
        </p:spPr>
      </p:pic>
      <p:sp>
        <p:nvSpPr>
          <p:cNvPr id="10"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pPr>
              <a:defRPr/>
            </a:pPr>
            <a:r>
              <a:rPr lang="en-US" altLang="ja-JP" sz="1200" b="1" i="1">
                <a:solidFill>
                  <a:srgbClr val="3366CC"/>
                </a:solidFill>
              </a:rPr>
              <a:t>Department of Computer Science, </a:t>
            </a:r>
          </a:p>
          <a:p>
            <a:pPr>
              <a:defRPr/>
            </a:pPr>
            <a:r>
              <a:rPr lang="en-US" altLang="ja-JP" sz="1200" b="1" i="1">
                <a:solidFill>
                  <a:srgbClr val="3366CC"/>
                </a:solidFill>
              </a:rPr>
              <a:t>Graduate School of Information Science &amp; Technology,</a:t>
            </a:r>
          </a:p>
          <a:p>
            <a:pPr>
              <a:defRPr/>
            </a:pPr>
            <a:r>
              <a:rPr lang="en-US" altLang="ja-JP" sz="1200" b="1" i="1">
                <a:solidFill>
                  <a:srgbClr val="3366CC"/>
                </a:solidFill>
              </a:rPr>
              <a:t>Osaka University</a:t>
            </a:r>
          </a:p>
        </p:txBody>
      </p:sp>
      <p:sp>
        <p:nvSpPr>
          <p:cNvPr id="11"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pPr>
              <a:defRPr/>
            </a:pPr>
            <a:endParaRPr lang="ja-JP" altLang="en-US"/>
          </a:p>
        </p:txBody>
      </p:sp>
      <p:sp>
        <p:nvSpPr>
          <p:cNvPr id="12"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pPr>
              <a:defRPr/>
            </a:pPr>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13" name="Rectangle 35"/>
          <p:cNvSpPr>
            <a:spLocks noGrp="1" noChangeArrowheads="1"/>
          </p:cNvSpPr>
          <p:nvPr>
            <p:ph type="dt" sz="half" idx="10"/>
          </p:nvPr>
        </p:nvSpPr>
        <p:spPr>
          <a:xfrm>
            <a:off x="539750" y="6526213"/>
            <a:ext cx="1511300" cy="287337"/>
          </a:xfrm>
        </p:spPr>
        <p:txBody>
          <a:bodyPr/>
          <a:lstStyle>
            <a:lvl1pPr algn="l">
              <a:defRPr smtClean="0"/>
            </a:lvl1pPr>
          </a:lstStyle>
          <a:p>
            <a:fld id="{0C3A2422-AEC2-4A6C-9596-DA040218FE5B}" type="datetimeFigureOut">
              <a:rPr kumimoji="1" lang="ja-JP" altLang="en-US" smtClean="0"/>
              <a:pPr/>
              <a:t>2009/11/26</a:t>
            </a:fld>
            <a:endParaRPr kumimoji="1" lang="ja-JP" altLang="en-US"/>
          </a:p>
        </p:txBody>
      </p:sp>
      <p:sp>
        <p:nvSpPr>
          <p:cNvPr id="14" name="Rectangle 36"/>
          <p:cNvSpPr>
            <a:spLocks noGrp="1" noChangeArrowheads="1"/>
          </p:cNvSpPr>
          <p:nvPr>
            <p:ph type="ftr" sz="quarter" idx="11"/>
          </p:nvPr>
        </p:nvSpPr>
        <p:spPr>
          <a:xfrm>
            <a:off x="2087563" y="6526213"/>
            <a:ext cx="4968875" cy="287337"/>
          </a:xfrm>
        </p:spPr>
        <p:txBody>
          <a:bodyPr/>
          <a:lstStyle>
            <a:lvl1pPr>
              <a:defRPr smtClean="0"/>
            </a:lvl1pPr>
          </a:lstStyle>
          <a:p>
            <a:endParaRPr kumimoji="1" lang="ja-JP" altLang="en-US"/>
          </a:p>
        </p:txBody>
      </p:sp>
      <p:sp>
        <p:nvSpPr>
          <p:cNvPr id="15" name="Rectangle 38"/>
          <p:cNvSpPr>
            <a:spLocks noGrp="1" noChangeArrowheads="1"/>
          </p:cNvSpPr>
          <p:nvPr>
            <p:ph type="sldNum" sz="quarter" idx="12"/>
          </p:nvPr>
        </p:nvSpPr>
        <p:spPr>
          <a:xfrm>
            <a:off x="7667625" y="6526213"/>
            <a:ext cx="1225550" cy="287337"/>
          </a:xfrm>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5"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6"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5"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6"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5"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6"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5"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6"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6"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7"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8"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9"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4"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5"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3"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4"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6"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7"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1"/>
          <p:cNvSpPr>
            <a:spLocks noGrp="1" noChangeArrowheads="1"/>
          </p:cNvSpPr>
          <p:nvPr>
            <p:ph type="ftr" sz="quarter" idx="10"/>
          </p:nvPr>
        </p:nvSpPr>
        <p:spPr>
          <a:ln/>
        </p:spPr>
        <p:txBody>
          <a:bodyPr/>
          <a:lstStyle>
            <a:lvl1pPr>
              <a:defRPr/>
            </a:lvl1pPr>
          </a:lstStyle>
          <a:p>
            <a:endParaRPr kumimoji="1" lang="ja-JP" altLang="en-US"/>
          </a:p>
        </p:txBody>
      </p:sp>
      <p:sp>
        <p:nvSpPr>
          <p:cNvPr id="6" name="Rectangle 42"/>
          <p:cNvSpPr>
            <a:spLocks noGrp="1" noChangeArrowheads="1"/>
          </p:cNvSpPr>
          <p:nvPr>
            <p:ph type="dt" sz="half" idx="11"/>
          </p:nvPr>
        </p:nvSpPr>
        <p:spPr>
          <a:ln/>
        </p:spPr>
        <p:txBody>
          <a:bodyPr/>
          <a:lstStyle>
            <a:lvl1pPr>
              <a:defRPr/>
            </a:lvl1pPr>
          </a:lstStyle>
          <a:p>
            <a:fld id="{0C3A2422-AEC2-4A6C-9596-DA040218FE5B}" type="datetimeFigureOut">
              <a:rPr kumimoji="1" lang="ja-JP" altLang="en-US" smtClean="0"/>
              <a:pPr/>
              <a:t>2009/11/26</a:t>
            </a:fld>
            <a:endParaRPr kumimoji="1" lang="ja-JP" altLang="en-US"/>
          </a:p>
        </p:txBody>
      </p:sp>
      <p:sp>
        <p:nvSpPr>
          <p:cNvPr id="7" name="Rectangle 43"/>
          <p:cNvSpPr>
            <a:spLocks noGrp="1" noChangeArrowheads="1"/>
          </p:cNvSpPr>
          <p:nvPr>
            <p:ph type="sldNum" sz="quarter" idx="12"/>
          </p:nvPr>
        </p:nvSpPr>
        <p:spPr>
          <a:ln/>
        </p:spPr>
        <p:txBody>
          <a:bodyPr/>
          <a:lstStyle>
            <a:lvl1pPr>
              <a:defRPr/>
            </a:lvl1pPr>
          </a:lstStyle>
          <a:p>
            <a:fld id="{6EA47574-488E-4668-9ACE-69FD1CE894A4}"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pPr>
              <a:defRPr/>
            </a:pPr>
            <a:endParaRPr lang="ja-JP" altLang="en-US"/>
          </a:p>
        </p:txBody>
      </p:sp>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pPr>
              <a:defRPr/>
            </a:pPr>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pPr>
              <a:defRPr/>
            </a:pPr>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pPr>
              <a:defRPr/>
            </a:pPr>
            <a:endParaRPr lang="ja-JP" altLang="en-US"/>
          </a:p>
        </p:txBody>
      </p:sp>
      <p:sp>
        <p:nvSpPr>
          <p:cNvPr id="1030"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31"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3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a:ln w="9525">
            <a:noFill/>
            <a:miter lim="800000"/>
            <a:headEnd/>
            <a:tailEnd/>
          </a:ln>
        </p:spPr>
      </p:pic>
      <p:sp>
        <p:nvSpPr>
          <p:cNvPr id="1063" name="Rectangle 39"/>
          <p:cNvSpPr>
            <a:spLocks noChangeArrowheads="1"/>
          </p:cNvSpPr>
          <p:nvPr/>
        </p:nvSpPr>
        <p:spPr bwMode="auto">
          <a:xfrm>
            <a:off x="1835150" y="6608763"/>
            <a:ext cx="6689725" cy="244475"/>
          </a:xfrm>
          <a:prstGeom prst="rect">
            <a:avLst/>
          </a:prstGeom>
          <a:noFill/>
          <a:ln w="9525">
            <a:noFill/>
            <a:miter lim="800000"/>
            <a:headEnd/>
            <a:tailEnd/>
          </a:ln>
          <a:effectLst/>
        </p:spPr>
        <p:txBody>
          <a:bodyPr anchor="ctr">
            <a:spAutoFit/>
          </a:bodyPr>
          <a:lstStyle/>
          <a:p>
            <a:pPr>
              <a:defRPr/>
            </a:pPr>
            <a:r>
              <a:rPr lang="en-US" altLang="ja-JP" sz="1000" b="1" i="1">
                <a:solidFill>
                  <a:srgbClr val="3366CC"/>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fld id="{0C3A2422-AEC2-4A6C-9596-DA040218FE5B}" type="datetimeFigureOut">
              <a:rPr kumimoji="1" lang="ja-JP" altLang="en-US" smtClean="0"/>
              <a:pPr/>
              <a:t>2009/11/26</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a typeface="ＭＳ Ｐゴシック" pitchFamily="50" charset="-128"/>
              </a:defRPr>
            </a:lvl1pPr>
          </a:lstStyle>
          <a:p>
            <a:fld id="{6EA47574-488E-4668-9ACE-69FD1CE894A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8596" y="1706557"/>
            <a:ext cx="6143668" cy="1008063"/>
          </a:xfrm>
        </p:spPr>
        <p:txBody>
          <a:bodyPr/>
          <a:lstStyle/>
          <a:p>
            <a:r>
              <a:rPr lang="ja-JP" altLang="en-US" sz="3600" dirty="0" smtClean="0"/>
              <a:t>複数のモジュールに共通する</a:t>
            </a:r>
            <a:r>
              <a:rPr lang="en-US" altLang="ja-JP" sz="3600" dirty="0" smtClean="0"/>
              <a:t/>
            </a:r>
            <a:br>
              <a:rPr lang="en-US" altLang="ja-JP" sz="3600" dirty="0" smtClean="0"/>
            </a:br>
            <a:r>
              <a:rPr lang="ja-JP" altLang="en-US" sz="3600" dirty="0" smtClean="0"/>
              <a:t>ソースコード片の検出と活用</a:t>
            </a:r>
            <a:endParaRPr kumimoji="1" lang="ja-JP" altLang="en-US" sz="3600" dirty="0"/>
          </a:p>
        </p:txBody>
      </p:sp>
      <p:sp>
        <p:nvSpPr>
          <p:cNvPr id="3" name="サブタイトル 2"/>
          <p:cNvSpPr>
            <a:spLocks noGrp="1"/>
          </p:cNvSpPr>
          <p:nvPr>
            <p:ph type="subTitle" idx="1"/>
          </p:nvPr>
        </p:nvSpPr>
        <p:spPr>
          <a:xfrm>
            <a:off x="1427167" y="3500439"/>
            <a:ext cx="5073659" cy="2214577"/>
          </a:xfrm>
        </p:spPr>
        <p:txBody>
          <a:bodyPr/>
          <a:lstStyle/>
          <a:p>
            <a:r>
              <a:rPr kumimoji="1" lang="ja-JP" altLang="en-US" dirty="0" smtClean="0"/>
              <a:t>石尾 隆</a:t>
            </a:r>
            <a:endParaRPr kumimoji="1" lang="en-US" altLang="ja-JP" dirty="0" smtClean="0"/>
          </a:p>
          <a:p>
            <a:endParaRPr lang="en-US" altLang="ja-JP" sz="1600" dirty="0" smtClean="0"/>
          </a:p>
          <a:p>
            <a:r>
              <a:rPr kumimoji="1" lang="ja-JP" altLang="en-US" sz="2400" dirty="0" smtClean="0"/>
              <a:t>大阪大学 大学院情報科学研究科</a:t>
            </a:r>
            <a:endParaRPr kumimoji="1" lang="en-US" altLang="ja-JP" sz="2400" dirty="0" smtClean="0"/>
          </a:p>
          <a:p>
            <a:r>
              <a:rPr lang="ja-JP" altLang="en-US" sz="2400" dirty="0" smtClean="0"/>
              <a:t>コンピュータサイエンス専攻</a:t>
            </a:r>
            <a:endParaRPr lang="en-US" altLang="ja-JP" sz="2400" dirty="0" smtClean="0"/>
          </a:p>
          <a:p>
            <a:r>
              <a:rPr lang="ja-JP" altLang="en-US" sz="2400" dirty="0" smtClean="0"/>
              <a:t>井上研究室　助教</a:t>
            </a:r>
            <a:endParaRPr kumimoji="1" lang="en-US" altLang="ja-JP"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ここから研究内容の詳細</a:t>
            </a:r>
            <a:endParaRPr kumimoji="1" lang="ja-JP" altLang="en-US" sz="3600" dirty="0"/>
          </a:p>
        </p:txBody>
      </p:sp>
      <p:sp>
        <p:nvSpPr>
          <p:cNvPr id="3" name="コンテンツ プレースホルダ 2"/>
          <p:cNvSpPr>
            <a:spLocks noGrp="1"/>
          </p:cNvSpPr>
          <p:nvPr>
            <p:ph idx="1"/>
          </p:nvPr>
        </p:nvSpPr>
        <p:spPr/>
        <p:txBody>
          <a:bodyPr/>
          <a:lstStyle/>
          <a:p>
            <a:r>
              <a:rPr lang="ja-JP" altLang="en-US" dirty="0" smtClean="0"/>
              <a:t>類似ソースコード検出方法</a:t>
            </a:r>
            <a:r>
              <a:rPr lang="en-US" altLang="ja-JP" dirty="0" smtClean="0"/>
              <a:t>: </a:t>
            </a:r>
          </a:p>
          <a:p>
            <a:pPr>
              <a:buNone/>
            </a:pPr>
            <a:r>
              <a:rPr lang="en-US" altLang="ja-JP" dirty="0" smtClean="0"/>
              <a:t>	</a:t>
            </a:r>
            <a:r>
              <a:rPr lang="ja-JP" altLang="en-US" dirty="0" smtClean="0"/>
              <a:t>ソースコードに対するパターンマイニング</a:t>
            </a:r>
            <a:endParaRPr lang="en-US" altLang="ja-JP" dirty="0" smtClean="0"/>
          </a:p>
          <a:p>
            <a:pPr lvl="1"/>
            <a:endParaRPr kumimoji="1" lang="en-US" altLang="ja-JP" dirty="0" smtClean="0"/>
          </a:p>
          <a:p>
            <a:r>
              <a:rPr lang="ja-JP" altLang="en-US" dirty="0" smtClean="0"/>
              <a:t>発見したソースコードの利用方法</a:t>
            </a:r>
            <a:r>
              <a:rPr lang="en-US" altLang="ja-JP" dirty="0" smtClean="0"/>
              <a:t>:</a:t>
            </a:r>
          </a:p>
          <a:p>
            <a:pPr>
              <a:buNone/>
            </a:pPr>
            <a:r>
              <a:rPr lang="en-US" altLang="ja-JP" dirty="0" smtClean="0"/>
              <a:t>	</a:t>
            </a:r>
            <a:r>
              <a:rPr lang="ja-JP" altLang="en-US" dirty="0" smtClean="0"/>
              <a:t>類似</a:t>
            </a:r>
            <a:r>
              <a:rPr kumimoji="1" lang="ja-JP" altLang="en-US" dirty="0" smtClean="0"/>
              <a:t>した多数のコードを使用した欠陥検出</a:t>
            </a:r>
            <a:endParaRPr kumimoji="1" lang="en-US" altLang="ja-JP" dirty="0" smtClean="0"/>
          </a:p>
          <a:p>
            <a:pPr lvl="1"/>
            <a:endParaRPr lang="en-US" altLang="ja-JP" dirty="0" smtClean="0"/>
          </a:p>
          <a:p>
            <a:r>
              <a:rPr lang="ja-JP" altLang="en-US" dirty="0" smtClean="0"/>
              <a:t>今後の課題と展望</a:t>
            </a:r>
            <a:endParaRPr lang="en-US" altLang="ja-JP" dirty="0" smtClean="0"/>
          </a:p>
          <a:p>
            <a:pPr lvl="1"/>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ソースコードに対するパターンマイニング</a:t>
            </a:r>
            <a:endParaRPr kumimoji="1" lang="ja-JP" altLang="en-US" sz="3600" dirty="0"/>
          </a:p>
        </p:txBody>
      </p:sp>
      <p:sp>
        <p:nvSpPr>
          <p:cNvPr id="3" name="コンテンツ プレースホルダ 2"/>
          <p:cNvSpPr>
            <a:spLocks noGrp="1"/>
          </p:cNvSpPr>
          <p:nvPr>
            <p:ph idx="1"/>
          </p:nvPr>
        </p:nvSpPr>
        <p:spPr/>
        <p:txBody>
          <a:bodyPr/>
          <a:lstStyle/>
          <a:p>
            <a:r>
              <a:rPr kumimoji="1" lang="ja-JP" altLang="en-US" dirty="0" smtClean="0"/>
              <a:t>前提： モジュール化されていない処理は，類似したコード断片として複数のモジュールに登場する</a:t>
            </a:r>
            <a:endParaRPr kumimoji="1" lang="en-US" altLang="ja-JP" dirty="0" smtClean="0"/>
          </a:p>
          <a:p>
            <a:pPr lvl="1"/>
            <a:endParaRPr kumimoji="1" lang="ja-JP" altLang="en-US" dirty="0"/>
          </a:p>
        </p:txBody>
      </p:sp>
      <p:sp>
        <p:nvSpPr>
          <p:cNvPr id="4" name="角丸四角形 3"/>
          <p:cNvSpPr/>
          <p:nvPr/>
        </p:nvSpPr>
        <p:spPr>
          <a:xfrm>
            <a:off x="500034" y="3000372"/>
            <a:ext cx="4071966" cy="3357586"/>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714348" y="3000372"/>
            <a:ext cx="3835474" cy="3336298"/>
          </a:xfrm>
          <a:prstGeom prst="rect">
            <a:avLst/>
          </a:prstGeom>
          <a:noFill/>
        </p:spPr>
        <p:txBody>
          <a:bodyPr wrap="none" rtlCol="0">
            <a:spAutoFit/>
          </a:bodyPr>
          <a:lstStyle/>
          <a:p>
            <a:r>
              <a:rPr lang="en-US" altLang="ja-JP" sz="2000" b="1" dirty="0" smtClean="0"/>
              <a:t>JEditBuffer.java</a:t>
            </a:r>
            <a:endParaRPr kumimoji="1" lang="en-US" altLang="ja-JP" sz="2000" b="1" dirty="0" smtClean="0"/>
          </a:p>
          <a:p>
            <a:endParaRPr lang="en-US" altLang="ja-JP" dirty="0" smtClean="0"/>
          </a:p>
          <a:p>
            <a:pPr>
              <a:lnSpc>
                <a:spcPct val="120000"/>
              </a:lnSpc>
            </a:pPr>
            <a:r>
              <a:rPr kumimoji="1" lang="en-US" altLang="ja-JP" dirty="0" smtClean="0"/>
              <a:t>public void undo(…)</a:t>
            </a:r>
            <a:r>
              <a:rPr lang="ja-JP" altLang="en-US" dirty="0" smtClean="0"/>
              <a:t> </a:t>
            </a:r>
            <a:r>
              <a:rPr lang="en-US" altLang="ja-JP" dirty="0" smtClean="0"/>
              <a:t>{</a:t>
            </a:r>
          </a:p>
          <a:p>
            <a:pPr>
              <a:lnSpc>
                <a:spcPct val="120000"/>
              </a:lnSpc>
            </a:pPr>
            <a:r>
              <a:rPr lang="en-US" altLang="ja-JP" dirty="0" smtClean="0"/>
              <a:t>  …</a:t>
            </a:r>
          </a:p>
          <a:p>
            <a:pPr>
              <a:lnSpc>
                <a:spcPct val="120000"/>
              </a:lnSpc>
            </a:pPr>
            <a:r>
              <a:rPr lang="en-US" altLang="ja-JP" b="1" dirty="0" smtClean="0">
                <a:solidFill>
                  <a:srgbClr val="FF0000"/>
                </a:solidFill>
              </a:rPr>
              <a:t>  if</a:t>
            </a:r>
            <a:r>
              <a:rPr lang="en-US" altLang="ja-JP" dirty="0" smtClean="0"/>
              <a:t> (!</a:t>
            </a:r>
            <a:r>
              <a:rPr lang="en-US" altLang="ja-JP" b="1" dirty="0" err="1" smtClean="0">
                <a:solidFill>
                  <a:srgbClr val="FF0000"/>
                </a:solidFill>
              </a:rPr>
              <a:t>isEditable</a:t>
            </a:r>
            <a:r>
              <a:rPr lang="en-US" altLang="ja-JP" dirty="0" smtClean="0"/>
              <a:t>()) {</a:t>
            </a:r>
          </a:p>
          <a:p>
            <a:pPr>
              <a:lnSpc>
                <a:spcPct val="120000"/>
              </a:lnSpc>
            </a:pPr>
            <a:r>
              <a:rPr kumimoji="1" lang="en-US" altLang="ja-JP" dirty="0" smtClean="0"/>
              <a:t>    </a:t>
            </a:r>
            <a:r>
              <a:rPr kumimoji="1" lang="en-US" altLang="ja-JP" dirty="0" err="1" smtClean="0"/>
              <a:t>Toolkit.getDefaultToolkit</a:t>
            </a:r>
            <a:r>
              <a:rPr kumimoji="1" lang="en-US" altLang="ja-JP" dirty="0" smtClean="0"/>
              <a:t>().</a:t>
            </a:r>
            <a:r>
              <a:rPr kumimoji="1" lang="en-US" altLang="ja-JP" b="1" dirty="0" smtClean="0">
                <a:solidFill>
                  <a:srgbClr val="FF0000"/>
                </a:solidFill>
              </a:rPr>
              <a:t>beep</a:t>
            </a:r>
            <a:r>
              <a:rPr kumimoji="1" lang="en-US" altLang="ja-JP" dirty="0" smtClean="0"/>
              <a:t>();</a:t>
            </a:r>
          </a:p>
          <a:p>
            <a:pPr>
              <a:lnSpc>
                <a:spcPct val="120000"/>
              </a:lnSpc>
            </a:pPr>
            <a:r>
              <a:rPr lang="en-US" altLang="ja-JP" dirty="0" smtClean="0"/>
              <a:t>    return;</a:t>
            </a:r>
            <a:endParaRPr kumimoji="1" lang="en-US" altLang="ja-JP" dirty="0" smtClean="0"/>
          </a:p>
          <a:p>
            <a:pPr>
              <a:lnSpc>
                <a:spcPct val="120000"/>
              </a:lnSpc>
            </a:pPr>
            <a:r>
              <a:rPr kumimoji="1" lang="en-US" altLang="ja-JP" dirty="0" smtClean="0"/>
              <a:t>  </a:t>
            </a:r>
            <a:r>
              <a:rPr kumimoji="1" lang="en-US" altLang="ja-JP" b="1" dirty="0" smtClean="0">
                <a:solidFill>
                  <a:srgbClr val="FF0000"/>
                </a:solidFill>
              </a:rPr>
              <a:t>}</a:t>
            </a:r>
          </a:p>
          <a:p>
            <a:pPr>
              <a:lnSpc>
                <a:spcPct val="120000"/>
              </a:lnSpc>
            </a:pPr>
            <a:r>
              <a:rPr lang="en-US" altLang="ja-JP" dirty="0" smtClean="0"/>
              <a:t>  … // undo an action</a:t>
            </a:r>
            <a:endParaRPr kumimoji="1" lang="en-US" altLang="ja-JP" dirty="0" smtClean="0"/>
          </a:p>
          <a:p>
            <a:pPr>
              <a:lnSpc>
                <a:spcPct val="120000"/>
              </a:lnSpc>
            </a:pPr>
            <a:r>
              <a:rPr kumimoji="1" lang="en-US" altLang="ja-JP" dirty="0" smtClean="0"/>
              <a:t>}</a:t>
            </a:r>
          </a:p>
        </p:txBody>
      </p:sp>
      <p:sp>
        <p:nvSpPr>
          <p:cNvPr id="6" name="角丸四角形 5"/>
          <p:cNvSpPr/>
          <p:nvPr/>
        </p:nvSpPr>
        <p:spPr>
          <a:xfrm>
            <a:off x="4786314" y="3000372"/>
            <a:ext cx="4071966" cy="3357586"/>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010111" y="3075761"/>
            <a:ext cx="3801041" cy="3003899"/>
          </a:xfrm>
          <a:prstGeom prst="rect">
            <a:avLst/>
          </a:prstGeom>
          <a:noFill/>
        </p:spPr>
        <p:txBody>
          <a:bodyPr wrap="none" rtlCol="0">
            <a:spAutoFit/>
          </a:bodyPr>
          <a:lstStyle/>
          <a:p>
            <a:r>
              <a:rPr lang="en-US" altLang="ja-JP" sz="2000" b="1" dirty="0" smtClean="0"/>
              <a:t>TextArea.java</a:t>
            </a:r>
            <a:endParaRPr kumimoji="1" lang="en-US" altLang="ja-JP" sz="2000" b="1" dirty="0" smtClean="0"/>
          </a:p>
          <a:p>
            <a:endParaRPr lang="en-US" altLang="ja-JP" dirty="0" smtClean="0"/>
          </a:p>
          <a:p>
            <a:pPr>
              <a:lnSpc>
                <a:spcPct val="120000"/>
              </a:lnSpc>
            </a:pPr>
            <a:r>
              <a:rPr kumimoji="1" lang="en-US" altLang="ja-JP" dirty="0" smtClean="0"/>
              <a:t>public void </a:t>
            </a:r>
            <a:r>
              <a:rPr kumimoji="1" lang="en-US" altLang="ja-JP" dirty="0" err="1" smtClean="0"/>
              <a:t>insertEnterAndIndent</a:t>
            </a:r>
            <a:r>
              <a:rPr lang="en-US" altLang="ja-JP" dirty="0" smtClean="0"/>
              <a:t>(</a:t>
            </a:r>
            <a:r>
              <a:rPr kumimoji="1" lang="en-US" altLang="ja-JP" dirty="0" smtClean="0"/>
              <a:t>)</a:t>
            </a:r>
            <a:r>
              <a:rPr lang="ja-JP" altLang="en-US" dirty="0" smtClean="0"/>
              <a:t> </a:t>
            </a:r>
            <a:r>
              <a:rPr lang="en-US" altLang="ja-JP" dirty="0" smtClean="0"/>
              <a:t>{</a:t>
            </a:r>
          </a:p>
          <a:p>
            <a:pPr>
              <a:lnSpc>
                <a:spcPct val="120000"/>
              </a:lnSpc>
            </a:pPr>
            <a:r>
              <a:rPr lang="en-US" altLang="ja-JP" dirty="0" smtClean="0"/>
              <a:t>  </a:t>
            </a:r>
            <a:r>
              <a:rPr lang="en-US" altLang="ja-JP" b="1" dirty="0" smtClean="0">
                <a:solidFill>
                  <a:srgbClr val="FF0000"/>
                </a:solidFill>
              </a:rPr>
              <a:t>if</a:t>
            </a:r>
            <a:r>
              <a:rPr lang="en-US" altLang="ja-JP" dirty="0" smtClean="0"/>
              <a:t> (!</a:t>
            </a:r>
            <a:r>
              <a:rPr lang="en-US" altLang="ja-JP" b="1" dirty="0" err="1" smtClean="0">
                <a:solidFill>
                  <a:srgbClr val="FF0000"/>
                </a:solidFill>
              </a:rPr>
              <a:t>isEditable</a:t>
            </a:r>
            <a:r>
              <a:rPr lang="en-US" altLang="ja-JP" dirty="0" smtClean="0"/>
              <a:t>()) {</a:t>
            </a:r>
          </a:p>
          <a:p>
            <a:pPr>
              <a:lnSpc>
                <a:spcPct val="120000"/>
              </a:lnSpc>
            </a:pPr>
            <a:r>
              <a:rPr kumimoji="1" lang="en-US" altLang="ja-JP" dirty="0" smtClean="0"/>
              <a:t>    </a:t>
            </a:r>
            <a:r>
              <a:rPr kumimoji="1" lang="en-US" altLang="ja-JP" dirty="0" err="1" smtClean="0"/>
              <a:t>getToolkit</a:t>
            </a:r>
            <a:r>
              <a:rPr kumimoji="1" lang="en-US" altLang="ja-JP" dirty="0" smtClean="0"/>
              <a:t>().</a:t>
            </a:r>
            <a:r>
              <a:rPr kumimoji="1" lang="en-US" altLang="ja-JP" b="1" dirty="0" smtClean="0">
                <a:solidFill>
                  <a:srgbClr val="FF0000"/>
                </a:solidFill>
              </a:rPr>
              <a:t>beep</a:t>
            </a:r>
            <a:r>
              <a:rPr kumimoji="1" lang="en-US" altLang="ja-JP" dirty="0" smtClean="0"/>
              <a:t>();</a:t>
            </a:r>
          </a:p>
          <a:p>
            <a:pPr>
              <a:lnSpc>
                <a:spcPct val="120000"/>
              </a:lnSpc>
            </a:pPr>
            <a:r>
              <a:rPr kumimoji="1" lang="en-US" altLang="ja-JP" dirty="0" smtClean="0"/>
              <a:t>  } else {</a:t>
            </a:r>
          </a:p>
          <a:p>
            <a:pPr>
              <a:lnSpc>
                <a:spcPct val="120000"/>
              </a:lnSpc>
            </a:pPr>
            <a:r>
              <a:rPr lang="en-US" altLang="ja-JP" dirty="0" smtClean="0"/>
              <a:t>     … // insert “\n” and indent</a:t>
            </a:r>
          </a:p>
          <a:p>
            <a:pPr>
              <a:lnSpc>
                <a:spcPct val="120000"/>
              </a:lnSpc>
            </a:pPr>
            <a:r>
              <a:rPr lang="en-US" altLang="ja-JP" b="1" dirty="0" smtClean="0">
                <a:solidFill>
                  <a:srgbClr val="FF0000"/>
                </a:solidFill>
              </a:rPr>
              <a:t>  }</a:t>
            </a:r>
            <a:endParaRPr kumimoji="1" lang="en-US" altLang="ja-JP" b="1" dirty="0" smtClean="0">
              <a:solidFill>
                <a:srgbClr val="FF0000"/>
              </a:solidFill>
            </a:endParaRPr>
          </a:p>
          <a:p>
            <a:pPr>
              <a:lnSpc>
                <a:spcPct val="120000"/>
              </a:lnSpc>
            </a:pPr>
            <a:r>
              <a:rPr kumimoji="1" lang="en-US" altLang="ja-JP" dirty="0"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パターンマイニングの方法</a:t>
            </a:r>
            <a:endParaRPr kumimoji="1" lang="ja-JP" altLang="en-US" dirty="0"/>
          </a:p>
        </p:txBody>
      </p:sp>
      <p:sp>
        <p:nvSpPr>
          <p:cNvPr id="4" name="スライド番号プレースホルダ 3"/>
          <p:cNvSpPr>
            <a:spLocks noGrp="1"/>
          </p:cNvSpPr>
          <p:nvPr>
            <p:ph type="sldNum" sz="quarter" idx="12"/>
          </p:nvPr>
        </p:nvSpPr>
        <p:spPr>
          <a:xfrm>
            <a:off x="8429652" y="6584974"/>
            <a:ext cx="550862" cy="273050"/>
          </a:xfrm>
        </p:spPr>
        <p:txBody>
          <a:bodyPr/>
          <a:lstStyle/>
          <a:p>
            <a:fld id="{443E4115-DA16-4EED-B2D3-D64DD59B34AE}" type="slidenum">
              <a:rPr kumimoji="1" lang="ja-JP" altLang="en-US" smtClean="0"/>
              <a:pPr/>
              <a:t>12</a:t>
            </a:fld>
            <a:endParaRPr kumimoji="1" lang="ja-JP" altLang="en-US" dirty="0"/>
          </a:p>
        </p:txBody>
      </p:sp>
      <p:sp>
        <p:nvSpPr>
          <p:cNvPr id="19" name="Text Box 26"/>
          <p:cNvSpPr txBox="1">
            <a:spLocks noChangeArrowheads="1"/>
          </p:cNvSpPr>
          <p:nvPr/>
        </p:nvSpPr>
        <p:spPr bwMode="auto">
          <a:xfrm>
            <a:off x="12627" y="2149610"/>
            <a:ext cx="2114681" cy="707886"/>
          </a:xfrm>
          <a:prstGeom prst="rect">
            <a:avLst/>
          </a:prstGeom>
          <a:noFill/>
          <a:ln w="9525">
            <a:noFill/>
            <a:miter lim="800000"/>
            <a:headEnd/>
            <a:tailEnd/>
          </a:ln>
          <a:effectLst/>
        </p:spPr>
        <p:txBody>
          <a:bodyPr wrap="none">
            <a:spAutoFit/>
          </a:bodyPr>
          <a:lstStyle/>
          <a:p>
            <a:r>
              <a:rPr lang="en-US" altLang="ja-JP" sz="2000" u="sng" dirty="0" smtClean="0"/>
              <a:t>Java </a:t>
            </a:r>
            <a:r>
              <a:rPr lang="ja-JP" altLang="en-US" sz="2000" u="sng" dirty="0" smtClean="0"/>
              <a:t>ソースコード</a:t>
            </a:r>
            <a:endParaRPr lang="en-US" altLang="ja-JP" sz="2000" u="sng" dirty="0" smtClean="0"/>
          </a:p>
          <a:p>
            <a:pPr algn="ctr"/>
            <a:r>
              <a:rPr lang="en-US" altLang="ja-JP" sz="2000" dirty="0" smtClean="0"/>
              <a:t>(</a:t>
            </a:r>
            <a:r>
              <a:rPr lang="ja-JP" altLang="en-US" sz="2000" dirty="0" smtClean="0"/>
              <a:t>メソッド単位</a:t>
            </a:r>
            <a:r>
              <a:rPr lang="en-US" altLang="ja-JP" sz="2000" dirty="0" smtClean="0"/>
              <a:t>)</a:t>
            </a:r>
            <a:endParaRPr lang="ja-JP" altLang="en-US" sz="2000" dirty="0"/>
          </a:p>
        </p:txBody>
      </p:sp>
      <p:sp>
        <p:nvSpPr>
          <p:cNvPr id="20" name="AutoShape 28"/>
          <p:cNvSpPr>
            <a:spLocks noChangeArrowheads="1"/>
          </p:cNvSpPr>
          <p:nvPr/>
        </p:nvSpPr>
        <p:spPr bwMode="auto">
          <a:xfrm rot="5400000" flipV="1">
            <a:off x="2134418" y="5000636"/>
            <a:ext cx="500067" cy="785817"/>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ja-JP" altLang="en-US"/>
          </a:p>
        </p:txBody>
      </p:sp>
      <p:sp>
        <p:nvSpPr>
          <p:cNvPr id="21" name="Text Box 56"/>
          <p:cNvSpPr txBox="1">
            <a:spLocks noChangeArrowheads="1"/>
          </p:cNvSpPr>
          <p:nvPr/>
        </p:nvSpPr>
        <p:spPr bwMode="auto">
          <a:xfrm>
            <a:off x="384460" y="5650072"/>
            <a:ext cx="1619354" cy="707886"/>
          </a:xfrm>
          <a:prstGeom prst="rect">
            <a:avLst/>
          </a:prstGeom>
          <a:solidFill>
            <a:schemeClr val="bg1"/>
          </a:solidFill>
          <a:ln w="9525">
            <a:noFill/>
            <a:miter lim="800000"/>
            <a:headEnd/>
            <a:tailEnd/>
          </a:ln>
          <a:effectLst/>
        </p:spPr>
        <p:txBody>
          <a:bodyPr wrap="none">
            <a:spAutoFit/>
          </a:bodyPr>
          <a:lstStyle/>
          <a:p>
            <a:pPr algn="ctr"/>
            <a:r>
              <a:rPr lang="ja-JP" altLang="en-US" sz="2000" u="sng" dirty="0" smtClean="0"/>
              <a:t>パターン一覧</a:t>
            </a:r>
            <a:endParaRPr lang="en-US" altLang="ja-JP" sz="2000" u="sng" dirty="0" smtClean="0"/>
          </a:p>
          <a:p>
            <a:pPr algn="ctr"/>
            <a:r>
              <a:rPr lang="en-US" altLang="ja-JP" sz="2000" dirty="0" smtClean="0"/>
              <a:t>(XML </a:t>
            </a:r>
            <a:r>
              <a:rPr lang="ja-JP" altLang="en-US" sz="2000" dirty="0" smtClean="0"/>
              <a:t>形式</a:t>
            </a:r>
            <a:r>
              <a:rPr lang="en-US" altLang="ja-JP" sz="2000" dirty="0" smtClean="0"/>
              <a:t>)</a:t>
            </a:r>
            <a:endParaRPr lang="ja-JP" altLang="en-US" sz="2000" dirty="0"/>
          </a:p>
        </p:txBody>
      </p:sp>
      <p:grpSp>
        <p:nvGrpSpPr>
          <p:cNvPr id="22" name="Group 68"/>
          <p:cNvGrpSpPr>
            <a:grpSpLocks/>
          </p:cNvGrpSpPr>
          <p:nvPr/>
        </p:nvGrpSpPr>
        <p:grpSpPr bwMode="auto">
          <a:xfrm>
            <a:off x="705658" y="1428736"/>
            <a:ext cx="862013" cy="720725"/>
            <a:chOff x="1429" y="1752"/>
            <a:chExt cx="543" cy="454"/>
          </a:xfrm>
        </p:grpSpPr>
        <p:sp>
          <p:nvSpPr>
            <p:cNvPr id="23" name="Rectangle 62"/>
            <p:cNvSpPr>
              <a:spLocks noChangeArrowheads="1"/>
            </p:cNvSpPr>
            <p:nvPr/>
          </p:nvSpPr>
          <p:spPr bwMode="auto">
            <a:xfrm>
              <a:off x="1429" y="1752"/>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a:t>public B m1() {</a:t>
              </a:r>
            </a:p>
            <a:p>
              <a:r>
                <a:rPr lang="en-US" altLang="ja-JP" sz="600"/>
                <a:t>  …</a:t>
              </a:r>
            </a:p>
            <a:p>
              <a:r>
                <a:rPr lang="en-US" altLang="ja-JP" sz="600"/>
                <a:t>}</a:t>
              </a:r>
            </a:p>
          </p:txBody>
        </p:sp>
        <p:sp>
          <p:nvSpPr>
            <p:cNvPr id="24" name="Rectangle 63"/>
            <p:cNvSpPr>
              <a:spLocks noChangeArrowheads="1"/>
            </p:cNvSpPr>
            <p:nvPr/>
          </p:nvSpPr>
          <p:spPr bwMode="auto">
            <a:xfrm>
              <a:off x="1474" y="1797"/>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a:t>public B m1() {</a:t>
              </a:r>
            </a:p>
            <a:p>
              <a:r>
                <a:rPr lang="en-US" altLang="ja-JP" sz="600"/>
                <a:t>  …</a:t>
              </a:r>
            </a:p>
            <a:p>
              <a:r>
                <a:rPr lang="en-US" altLang="ja-JP" sz="600"/>
                <a:t>}</a:t>
              </a:r>
            </a:p>
          </p:txBody>
        </p:sp>
        <p:sp>
          <p:nvSpPr>
            <p:cNvPr id="25" name="Rectangle 64"/>
            <p:cNvSpPr>
              <a:spLocks noChangeArrowheads="1"/>
            </p:cNvSpPr>
            <p:nvPr/>
          </p:nvSpPr>
          <p:spPr bwMode="auto">
            <a:xfrm>
              <a:off x="1519" y="1842"/>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a:t>public B m1() {</a:t>
              </a:r>
            </a:p>
            <a:p>
              <a:r>
                <a:rPr lang="en-US" altLang="ja-JP" sz="600"/>
                <a:t>  …</a:t>
              </a:r>
            </a:p>
            <a:p>
              <a:r>
                <a:rPr lang="en-US" altLang="ja-JP" sz="600"/>
                <a:t>}</a:t>
              </a:r>
            </a:p>
          </p:txBody>
        </p:sp>
        <p:sp>
          <p:nvSpPr>
            <p:cNvPr id="26" name="Rectangle 65"/>
            <p:cNvSpPr>
              <a:spLocks noChangeArrowheads="1"/>
            </p:cNvSpPr>
            <p:nvPr/>
          </p:nvSpPr>
          <p:spPr bwMode="auto">
            <a:xfrm>
              <a:off x="1565" y="1888"/>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a:t>public B m1() {</a:t>
              </a:r>
            </a:p>
            <a:p>
              <a:r>
                <a:rPr lang="en-US" altLang="ja-JP" sz="600"/>
                <a:t>  …</a:t>
              </a:r>
            </a:p>
            <a:p>
              <a:r>
                <a:rPr lang="en-US" altLang="ja-JP" sz="600"/>
                <a:t>}</a:t>
              </a:r>
            </a:p>
          </p:txBody>
        </p:sp>
        <p:sp>
          <p:nvSpPr>
            <p:cNvPr id="27" name="Rectangle 66"/>
            <p:cNvSpPr>
              <a:spLocks noChangeArrowheads="1"/>
            </p:cNvSpPr>
            <p:nvPr/>
          </p:nvSpPr>
          <p:spPr bwMode="auto">
            <a:xfrm>
              <a:off x="1610" y="1933"/>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a:t>public B m1() {</a:t>
              </a:r>
            </a:p>
            <a:p>
              <a:r>
                <a:rPr lang="en-US" altLang="ja-JP" sz="600"/>
                <a:t>  …</a:t>
              </a:r>
            </a:p>
            <a:p>
              <a:r>
                <a:rPr lang="en-US" altLang="ja-JP" sz="600"/>
                <a:t>}</a:t>
              </a:r>
            </a:p>
          </p:txBody>
        </p:sp>
        <p:sp>
          <p:nvSpPr>
            <p:cNvPr id="28" name="Rectangle 67"/>
            <p:cNvSpPr>
              <a:spLocks noChangeArrowheads="1"/>
            </p:cNvSpPr>
            <p:nvPr/>
          </p:nvSpPr>
          <p:spPr bwMode="auto">
            <a:xfrm>
              <a:off x="1655" y="1979"/>
              <a:ext cx="317" cy="227"/>
            </a:xfrm>
            <a:prstGeom prst="rect">
              <a:avLst/>
            </a:prstGeom>
            <a:solidFill>
              <a:srgbClr val="FFFFFF"/>
            </a:solidFill>
            <a:ln w="9525">
              <a:solidFill>
                <a:schemeClr val="tx1"/>
              </a:solidFill>
              <a:miter lim="800000"/>
              <a:headEnd/>
              <a:tailEnd/>
            </a:ln>
            <a:effectLst/>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grpSp>
      <p:sp>
        <p:nvSpPr>
          <p:cNvPr id="29" name="AutoShape 82"/>
          <p:cNvSpPr>
            <a:spLocks noChangeArrowheads="1"/>
          </p:cNvSpPr>
          <p:nvPr/>
        </p:nvSpPr>
        <p:spPr bwMode="auto">
          <a:xfrm flipV="1">
            <a:off x="2085206" y="1571612"/>
            <a:ext cx="733425" cy="503237"/>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accent1"/>
          </a:solidFill>
          <a:ln w="9525">
            <a:solidFill>
              <a:schemeClr val="tx1"/>
            </a:solidFill>
            <a:miter lim="800000"/>
            <a:headEnd/>
            <a:tailEnd/>
          </a:ln>
          <a:effectLst/>
        </p:spPr>
        <p:txBody>
          <a:bodyPr wrap="none" anchor="ctr"/>
          <a:lstStyle/>
          <a:p>
            <a:endParaRPr lang="ja-JP" altLang="en-US"/>
          </a:p>
        </p:txBody>
      </p:sp>
      <p:grpSp>
        <p:nvGrpSpPr>
          <p:cNvPr id="30" name="Group 95"/>
          <p:cNvGrpSpPr>
            <a:grpSpLocks/>
          </p:cNvGrpSpPr>
          <p:nvPr/>
        </p:nvGrpSpPr>
        <p:grpSpPr bwMode="auto">
          <a:xfrm>
            <a:off x="2197924" y="2357430"/>
            <a:ext cx="865188" cy="1152525"/>
            <a:chOff x="4875" y="1479"/>
            <a:chExt cx="545" cy="726"/>
          </a:xfrm>
        </p:grpSpPr>
        <p:sp>
          <p:nvSpPr>
            <p:cNvPr id="31" name="Rectangle 81"/>
            <p:cNvSpPr>
              <a:spLocks noChangeArrowheads="1"/>
            </p:cNvSpPr>
            <p:nvPr/>
          </p:nvSpPr>
          <p:spPr bwMode="auto">
            <a:xfrm>
              <a:off x="4875" y="1479"/>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a:t>A.m1</a:t>
              </a:r>
            </a:p>
            <a:p>
              <a:r>
                <a:rPr lang="en-US" altLang="ja-JP" sz="600"/>
                <a:t>IF</a:t>
              </a:r>
            </a:p>
            <a:p>
              <a:r>
                <a:rPr lang="en-US" altLang="ja-JP" sz="600"/>
                <a:t>B.m2</a:t>
              </a:r>
            </a:p>
            <a:p>
              <a:r>
                <a:rPr lang="en-US" altLang="ja-JP" sz="600"/>
                <a:t>LOOP</a:t>
              </a:r>
            </a:p>
            <a:p>
              <a:r>
                <a:rPr lang="en-US" altLang="ja-JP" sz="600"/>
                <a:t>A.m2</a:t>
              </a:r>
            </a:p>
            <a:p>
              <a:r>
                <a:rPr lang="en-US" altLang="ja-JP" sz="600"/>
                <a:t>END-LOOP</a:t>
              </a:r>
            </a:p>
            <a:p>
              <a:r>
                <a:rPr lang="en-US" altLang="ja-JP" sz="600"/>
                <a:t>END-IF</a:t>
              </a:r>
            </a:p>
          </p:txBody>
        </p:sp>
        <p:sp>
          <p:nvSpPr>
            <p:cNvPr id="32" name="Rectangle 85"/>
            <p:cNvSpPr>
              <a:spLocks noChangeArrowheads="1"/>
            </p:cNvSpPr>
            <p:nvPr/>
          </p:nvSpPr>
          <p:spPr bwMode="auto">
            <a:xfrm>
              <a:off x="4920" y="1525"/>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a:t>A.m1</a:t>
              </a:r>
            </a:p>
            <a:p>
              <a:r>
                <a:rPr lang="en-US" altLang="ja-JP" sz="600"/>
                <a:t>IF</a:t>
              </a:r>
            </a:p>
            <a:p>
              <a:r>
                <a:rPr lang="en-US" altLang="ja-JP" sz="600"/>
                <a:t>B.m2</a:t>
              </a:r>
            </a:p>
            <a:p>
              <a:r>
                <a:rPr lang="en-US" altLang="ja-JP" sz="600"/>
                <a:t>LOOP</a:t>
              </a:r>
            </a:p>
            <a:p>
              <a:r>
                <a:rPr lang="en-US" altLang="ja-JP" sz="600"/>
                <a:t>A.m2</a:t>
              </a:r>
            </a:p>
            <a:p>
              <a:r>
                <a:rPr lang="en-US" altLang="ja-JP" sz="600"/>
                <a:t>END-LOOP</a:t>
              </a:r>
            </a:p>
            <a:p>
              <a:r>
                <a:rPr lang="en-US" altLang="ja-JP" sz="600"/>
                <a:t>END-IF</a:t>
              </a:r>
            </a:p>
          </p:txBody>
        </p:sp>
        <p:sp>
          <p:nvSpPr>
            <p:cNvPr id="33" name="Rectangle 86"/>
            <p:cNvSpPr>
              <a:spLocks noChangeArrowheads="1"/>
            </p:cNvSpPr>
            <p:nvPr/>
          </p:nvSpPr>
          <p:spPr bwMode="auto">
            <a:xfrm>
              <a:off x="4966" y="1570"/>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a:t>A.m1</a:t>
              </a:r>
            </a:p>
            <a:p>
              <a:r>
                <a:rPr lang="en-US" altLang="ja-JP" sz="600"/>
                <a:t>IF</a:t>
              </a:r>
            </a:p>
            <a:p>
              <a:r>
                <a:rPr lang="en-US" altLang="ja-JP" sz="600"/>
                <a:t>B.m2</a:t>
              </a:r>
            </a:p>
            <a:p>
              <a:r>
                <a:rPr lang="en-US" altLang="ja-JP" sz="600"/>
                <a:t>LOOP</a:t>
              </a:r>
            </a:p>
            <a:p>
              <a:r>
                <a:rPr lang="en-US" altLang="ja-JP" sz="600"/>
                <a:t>A.m2</a:t>
              </a:r>
            </a:p>
            <a:p>
              <a:r>
                <a:rPr lang="en-US" altLang="ja-JP" sz="600"/>
                <a:t>END-LOOP</a:t>
              </a:r>
            </a:p>
            <a:p>
              <a:r>
                <a:rPr lang="en-US" altLang="ja-JP" sz="600"/>
                <a:t>END-IF</a:t>
              </a:r>
            </a:p>
          </p:txBody>
        </p:sp>
        <p:sp>
          <p:nvSpPr>
            <p:cNvPr id="34" name="Rectangle 87"/>
            <p:cNvSpPr>
              <a:spLocks noChangeArrowheads="1"/>
            </p:cNvSpPr>
            <p:nvPr/>
          </p:nvSpPr>
          <p:spPr bwMode="auto">
            <a:xfrm>
              <a:off x="5011" y="1615"/>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a:t>A.m1</a:t>
              </a:r>
            </a:p>
            <a:p>
              <a:r>
                <a:rPr lang="en-US" altLang="ja-JP" sz="600"/>
                <a:t>IF</a:t>
              </a:r>
            </a:p>
            <a:p>
              <a:r>
                <a:rPr lang="en-US" altLang="ja-JP" sz="600"/>
                <a:t>B.m2</a:t>
              </a:r>
            </a:p>
            <a:p>
              <a:r>
                <a:rPr lang="en-US" altLang="ja-JP" sz="600"/>
                <a:t>LOOP</a:t>
              </a:r>
            </a:p>
            <a:p>
              <a:r>
                <a:rPr lang="en-US" altLang="ja-JP" sz="600"/>
                <a:t>A.m2</a:t>
              </a:r>
            </a:p>
            <a:p>
              <a:r>
                <a:rPr lang="en-US" altLang="ja-JP" sz="600"/>
                <a:t>END-LOOP</a:t>
              </a:r>
            </a:p>
            <a:p>
              <a:r>
                <a:rPr lang="en-US" altLang="ja-JP" sz="600"/>
                <a:t>END-IF</a:t>
              </a:r>
            </a:p>
          </p:txBody>
        </p:sp>
        <p:sp>
          <p:nvSpPr>
            <p:cNvPr id="35" name="Rectangle 88"/>
            <p:cNvSpPr>
              <a:spLocks noChangeArrowheads="1"/>
            </p:cNvSpPr>
            <p:nvPr/>
          </p:nvSpPr>
          <p:spPr bwMode="auto">
            <a:xfrm>
              <a:off x="5057" y="1661"/>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a:t>A.m1</a:t>
              </a:r>
            </a:p>
            <a:p>
              <a:r>
                <a:rPr lang="en-US" altLang="ja-JP" sz="600"/>
                <a:t>IF</a:t>
              </a:r>
            </a:p>
            <a:p>
              <a:r>
                <a:rPr lang="en-US" altLang="ja-JP" sz="600"/>
                <a:t>B.m2</a:t>
              </a:r>
            </a:p>
            <a:p>
              <a:r>
                <a:rPr lang="en-US" altLang="ja-JP" sz="600"/>
                <a:t>LOOP</a:t>
              </a:r>
            </a:p>
            <a:p>
              <a:r>
                <a:rPr lang="en-US" altLang="ja-JP" sz="600"/>
                <a:t>A.m2</a:t>
              </a:r>
            </a:p>
            <a:p>
              <a:r>
                <a:rPr lang="en-US" altLang="ja-JP" sz="600"/>
                <a:t>END-LOOP</a:t>
              </a:r>
            </a:p>
            <a:p>
              <a:r>
                <a:rPr lang="en-US" altLang="ja-JP" sz="600"/>
                <a:t>END-IF</a:t>
              </a:r>
            </a:p>
          </p:txBody>
        </p:sp>
        <p:sp>
          <p:nvSpPr>
            <p:cNvPr id="36" name="Rectangle 89"/>
            <p:cNvSpPr>
              <a:spLocks noChangeArrowheads="1"/>
            </p:cNvSpPr>
            <p:nvPr/>
          </p:nvSpPr>
          <p:spPr bwMode="auto">
            <a:xfrm>
              <a:off x="5102" y="1706"/>
              <a:ext cx="318" cy="499"/>
            </a:xfrm>
            <a:prstGeom prst="rect">
              <a:avLst/>
            </a:prstGeom>
            <a:solidFill>
              <a:srgbClr val="FFFFFF"/>
            </a:solidFill>
            <a:ln w="9525">
              <a:solidFill>
                <a:schemeClr val="tx1"/>
              </a:solidFill>
              <a:miter lim="800000"/>
              <a:headEnd/>
              <a:tailEnd/>
            </a:ln>
            <a:effectLst/>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grpSp>
      <p:sp>
        <p:nvSpPr>
          <p:cNvPr id="37" name="Text Box 96"/>
          <p:cNvSpPr txBox="1">
            <a:spLocks noChangeArrowheads="1"/>
          </p:cNvSpPr>
          <p:nvPr/>
        </p:nvSpPr>
        <p:spPr bwMode="auto">
          <a:xfrm>
            <a:off x="3277426" y="2571744"/>
            <a:ext cx="2509020" cy="707886"/>
          </a:xfrm>
          <a:prstGeom prst="rect">
            <a:avLst/>
          </a:prstGeom>
          <a:noFill/>
          <a:ln w="9525">
            <a:noFill/>
            <a:miter lim="800000"/>
            <a:headEnd/>
            <a:tailEnd/>
          </a:ln>
          <a:effectLst/>
        </p:spPr>
        <p:txBody>
          <a:bodyPr wrap="none">
            <a:spAutoFit/>
          </a:bodyPr>
          <a:lstStyle/>
          <a:p>
            <a:r>
              <a:rPr lang="en-US" altLang="ja-JP" sz="2000" u="sng" dirty="0" smtClean="0"/>
              <a:t>Sequence Database</a:t>
            </a:r>
          </a:p>
          <a:p>
            <a:r>
              <a:rPr lang="en-US" altLang="ja-JP" sz="2000" dirty="0" smtClean="0"/>
              <a:t>(1</a:t>
            </a:r>
            <a:r>
              <a:rPr lang="ja-JP" altLang="en-US" sz="2000" dirty="0" smtClean="0"/>
              <a:t>メソッド</a:t>
            </a:r>
            <a:r>
              <a:rPr lang="en-US" altLang="ja-JP" sz="2000" dirty="0" smtClean="0"/>
              <a:t>=1</a:t>
            </a:r>
            <a:r>
              <a:rPr lang="ja-JP" altLang="en-US" sz="2000" dirty="0" smtClean="0"/>
              <a:t>要素列</a:t>
            </a:r>
            <a:r>
              <a:rPr lang="en-US" altLang="ja-JP" sz="2000" dirty="0" smtClean="0"/>
              <a:t>)</a:t>
            </a:r>
          </a:p>
        </p:txBody>
      </p:sp>
      <p:grpSp>
        <p:nvGrpSpPr>
          <p:cNvPr id="38" name="Group 109"/>
          <p:cNvGrpSpPr>
            <a:grpSpLocks/>
          </p:cNvGrpSpPr>
          <p:nvPr/>
        </p:nvGrpSpPr>
        <p:grpSpPr bwMode="auto">
          <a:xfrm>
            <a:off x="777096" y="5007130"/>
            <a:ext cx="627748" cy="571504"/>
            <a:chOff x="431" y="1026"/>
            <a:chExt cx="362" cy="454"/>
          </a:xfrm>
        </p:grpSpPr>
        <p:sp>
          <p:nvSpPr>
            <p:cNvPr id="39" name="AutoShape 110"/>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40" name="Line 111"/>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41" name="Line 112"/>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42" name="Line 113"/>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44" name="Line 114"/>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grpSp>
        <p:nvGrpSpPr>
          <p:cNvPr id="45" name="Group 115"/>
          <p:cNvGrpSpPr>
            <a:grpSpLocks/>
          </p:cNvGrpSpPr>
          <p:nvPr/>
        </p:nvGrpSpPr>
        <p:grpSpPr bwMode="auto">
          <a:xfrm>
            <a:off x="862142" y="5078568"/>
            <a:ext cx="627748" cy="571504"/>
            <a:chOff x="431" y="1026"/>
            <a:chExt cx="362" cy="454"/>
          </a:xfrm>
        </p:grpSpPr>
        <p:sp>
          <p:nvSpPr>
            <p:cNvPr id="46" name="AutoShape 116"/>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48" name="Line 117"/>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51" name="Line 118"/>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52" name="Line 119"/>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62" name="Line 120"/>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sp>
        <p:nvSpPr>
          <p:cNvPr id="63" name="Text Box 59"/>
          <p:cNvSpPr txBox="1">
            <a:spLocks noChangeArrowheads="1"/>
          </p:cNvSpPr>
          <p:nvPr/>
        </p:nvSpPr>
        <p:spPr bwMode="auto">
          <a:xfrm>
            <a:off x="2898583" y="1587988"/>
            <a:ext cx="2646878" cy="461665"/>
          </a:xfrm>
          <a:prstGeom prst="rect">
            <a:avLst/>
          </a:prstGeom>
          <a:noFill/>
          <a:ln w="9525">
            <a:noFill/>
            <a:miter lim="800000"/>
            <a:headEnd/>
            <a:tailEnd/>
          </a:ln>
          <a:effectLst/>
        </p:spPr>
        <p:txBody>
          <a:bodyPr wrap="none">
            <a:spAutoFit/>
          </a:bodyPr>
          <a:lstStyle/>
          <a:p>
            <a:r>
              <a:rPr lang="ja-JP" altLang="en-US" sz="2400" b="1" dirty="0" smtClean="0"/>
              <a:t>正規化ルール適用</a:t>
            </a:r>
            <a:endParaRPr lang="ja-JP" altLang="en-US" sz="2400" b="1" dirty="0"/>
          </a:p>
        </p:txBody>
      </p:sp>
      <p:sp>
        <p:nvSpPr>
          <p:cNvPr id="64" name="Text Box 59"/>
          <p:cNvSpPr txBox="1">
            <a:spLocks noChangeArrowheads="1"/>
          </p:cNvSpPr>
          <p:nvPr/>
        </p:nvSpPr>
        <p:spPr bwMode="auto">
          <a:xfrm>
            <a:off x="2985146" y="3571876"/>
            <a:ext cx="4523995" cy="461665"/>
          </a:xfrm>
          <a:prstGeom prst="rect">
            <a:avLst/>
          </a:prstGeom>
          <a:noFill/>
          <a:ln w="9525">
            <a:noFill/>
            <a:miter lim="800000"/>
            <a:headEnd/>
            <a:tailEnd/>
          </a:ln>
          <a:effectLst/>
        </p:spPr>
        <p:txBody>
          <a:bodyPr wrap="none">
            <a:spAutoFit/>
          </a:bodyPr>
          <a:lstStyle/>
          <a:p>
            <a:r>
              <a:rPr lang="en-US" altLang="ja-JP" sz="2400" b="1" dirty="0" smtClean="0"/>
              <a:t>PrefixSpan </a:t>
            </a:r>
            <a:r>
              <a:rPr lang="en-US" altLang="ja-JP" dirty="0" smtClean="0"/>
              <a:t>[Pei, ICDE2001] </a:t>
            </a:r>
            <a:r>
              <a:rPr lang="ja-JP" altLang="en-US" sz="2400" b="1" dirty="0" smtClean="0"/>
              <a:t>の適用</a:t>
            </a:r>
            <a:endParaRPr lang="en-US" altLang="ja-JP" sz="2400" dirty="0" smtClean="0"/>
          </a:p>
        </p:txBody>
      </p:sp>
      <p:sp>
        <p:nvSpPr>
          <p:cNvPr id="65" name="AutoShape 79"/>
          <p:cNvSpPr>
            <a:spLocks noChangeArrowheads="1"/>
          </p:cNvSpPr>
          <p:nvPr/>
        </p:nvSpPr>
        <p:spPr bwMode="auto">
          <a:xfrm rot="5400000">
            <a:off x="2386038" y="3593867"/>
            <a:ext cx="430214" cy="504825"/>
          </a:xfrm>
          <a:prstGeom prst="rightArrow">
            <a:avLst>
              <a:gd name="adj1" fmla="val 50000"/>
              <a:gd name="adj2" fmla="val 49796"/>
            </a:avLst>
          </a:prstGeom>
          <a:solidFill>
            <a:schemeClr val="accent1"/>
          </a:solidFill>
          <a:ln w="9525">
            <a:solidFill>
              <a:schemeClr val="tx1"/>
            </a:solidFill>
            <a:miter lim="800000"/>
            <a:headEnd/>
            <a:tailEnd/>
          </a:ln>
          <a:effectLst/>
        </p:spPr>
        <p:txBody>
          <a:bodyPr wrap="none" anchor="ctr"/>
          <a:lstStyle/>
          <a:p>
            <a:endParaRPr lang="ja-JP" altLang="en-US"/>
          </a:p>
        </p:txBody>
      </p:sp>
      <p:grpSp>
        <p:nvGrpSpPr>
          <p:cNvPr id="66" name="Group 50"/>
          <p:cNvGrpSpPr>
            <a:grpSpLocks/>
          </p:cNvGrpSpPr>
          <p:nvPr/>
        </p:nvGrpSpPr>
        <p:grpSpPr bwMode="auto">
          <a:xfrm>
            <a:off x="2277294" y="4143380"/>
            <a:ext cx="627748" cy="650873"/>
            <a:chOff x="431" y="1026"/>
            <a:chExt cx="362" cy="454"/>
          </a:xfrm>
        </p:grpSpPr>
        <p:sp>
          <p:nvSpPr>
            <p:cNvPr id="67" name="AutoShape 51"/>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68" name="Line 52"/>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69" name="Line 53"/>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70" name="Line 54"/>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71" name="Line 55"/>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grpSp>
        <p:nvGrpSpPr>
          <p:cNvPr id="72" name="Group 97"/>
          <p:cNvGrpSpPr>
            <a:grpSpLocks/>
          </p:cNvGrpSpPr>
          <p:nvPr/>
        </p:nvGrpSpPr>
        <p:grpSpPr bwMode="auto">
          <a:xfrm>
            <a:off x="2350319" y="4214824"/>
            <a:ext cx="627748" cy="650873"/>
            <a:chOff x="431" y="1026"/>
            <a:chExt cx="362" cy="454"/>
          </a:xfrm>
        </p:grpSpPr>
        <p:sp>
          <p:nvSpPr>
            <p:cNvPr id="73" name="AutoShape 98"/>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74" name="Line 99"/>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75" name="Line 100"/>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76" name="Line 101"/>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77" name="Line 102"/>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grpSp>
        <p:nvGrpSpPr>
          <p:cNvPr id="78" name="Group 109"/>
          <p:cNvGrpSpPr>
            <a:grpSpLocks/>
          </p:cNvGrpSpPr>
          <p:nvPr/>
        </p:nvGrpSpPr>
        <p:grpSpPr bwMode="auto">
          <a:xfrm>
            <a:off x="2421756" y="4294192"/>
            <a:ext cx="627748" cy="650873"/>
            <a:chOff x="431" y="1026"/>
            <a:chExt cx="362" cy="454"/>
          </a:xfrm>
        </p:grpSpPr>
        <p:sp>
          <p:nvSpPr>
            <p:cNvPr id="79" name="AutoShape 110"/>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80" name="Line 111"/>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81" name="Line 112"/>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82" name="Line 113"/>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83" name="Line 114"/>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grpSp>
        <p:nvGrpSpPr>
          <p:cNvPr id="84" name="Group 115"/>
          <p:cNvGrpSpPr>
            <a:grpSpLocks/>
          </p:cNvGrpSpPr>
          <p:nvPr/>
        </p:nvGrpSpPr>
        <p:grpSpPr bwMode="auto">
          <a:xfrm>
            <a:off x="2506802" y="4349763"/>
            <a:ext cx="627748" cy="650873"/>
            <a:chOff x="431" y="1026"/>
            <a:chExt cx="362" cy="454"/>
          </a:xfrm>
        </p:grpSpPr>
        <p:sp>
          <p:nvSpPr>
            <p:cNvPr id="85" name="AutoShape 116"/>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a:effectLst/>
          </p:spPr>
          <p:txBody>
            <a:bodyPr wrap="none" anchor="ctr"/>
            <a:lstStyle/>
            <a:p>
              <a:endParaRPr lang="ja-JP" altLang="en-US"/>
            </a:p>
          </p:txBody>
        </p:sp>
        <p:sp>
          <p:nvSpPr>
            <p:cNvPr id="86" name="Line 117"/>
            <p:cNvSpPr>
              <a:spLocks noChangeShapeType="1"/>
            </p:cNvSpPr>
            <p:nvPr/>
          </p:nvSpPr>
          <p:spPr bwMode="auto">
            <a:xfrm>
              <a:off x="476" y="1117"/>
              <a:ext cx="272" cy="0"/>
            </a:xfrm>
            <a:prstGeom prst="line">
              <a:avLst/>
            </a:prstGeom>
            <a:noFill/>
            <a:ln w="9525">
              <a:solidFill>
                <a:schemeClr val="tx1"/>
              </a:solidFill>
              <a:round/>
              <a:headEnd/>
              <a:tailEnd/>
            </a:ln>
            <a:effectLst/>
          </p:spPr>
          <p:txBody>
            <a:bodyPr/>
            <a:lstStyle/>
            <a:p>
              <a:endParaRPr lang="ja-JP" altLang="en-US"/>
            </a:p>
          </p:txBody>
        </p:sp>
        <p:sp>
          <p:nvSpPr>
            <p:cNvPr id="87" name="Line 118"/>
            <p:cNvSpPr>
              <a:spLocks noChangeShapeType="1"/>
            </p:cNvSpPr>
            <p:nvPr/>
          </p:nvSpPr>
          <p:spPr bwMode="auto">
            <a:xfrm>
              <a:off x="476" y="1207"/>
              <a:ext cx="272" cy="0"/>
            </a:xfrm>
            <a:prstGeom prst="line">
              <a:avLst/>
            </a:prstGeom>
            <a:noFill/>
            <a:ln w="9525">
              <a:solidFill>
                <a:schemeClr val="tx1"/>
              </a:solidFill>
              <a:round/>
              <a:headEnd/>
              <a:tailEnd/>
            </a:ln>
            <a:effectLst/>
          </p:spPr>
          <p:txBody>
            <a:bodyPr/>
            <a:lstStyle/>
            <a:p>
              <a:endParaRPr lang="ja-JP" altLang="en-US"/>
            </a:p>
          </p:txBody>
        </p:sp>
        <p:sp>
          <p:nvSpPr>
            <p:cNvPr id="88" name="Line 119"/>
            <p:cNvSpPr>
              <a:spLocks noChangeShapeType="1"/>
            </p:cNvSpPr>
            <p:nvPr/>
          </p:nvSpPr>
          <p:spPr bwMode="auto">
            <a:xfrm>
              <a:off x="476" y="1298"/>
              <a:ext cx="272" cy="0"/>
            </a:xfrm>
            <a:prstGeom prst="line">
              <a:avLst/>
            </a:prstGeom>
            <a:noFill/>
            <a:ln w="9525">
              <a:solidFill>
                <a:schemeClr val="tx1"/>
              </a:solidFill>
              <a:round/>
              <a:headEnd/>
              <a:tailEnd/>
            </a:ln>
            <a:effectLst/>
          </p:spPr>
          <p:txBody>
            <a:bodyPr/>
            <a:lstStyle/>
            <a:p>
              <a:endParaRPr lang="ja-JP" altLang="en-US"/>
            </a:p>
          </p:txBody>
        </p:sp>
        <p:sp>
          <p:nvSpPr>
            <p:cNvPr id="89" name="Line 120"/>
            <p:cNvSpPr>
              <a:spLocks noChangeShapeType="1"/>
            </p:cNvSpPr>
            <p:nvPr/>
          </p:nvSpPr>
          <p:spPr bwMode="auto">
            <a:xfrm>
              <a:off x="476" y="1389"/>
              <a:ext cx="272" cy="0"/>
            </a:xfrm>
            <a:prstGeom prst="line">
              <a:avLst/>
            </a:prstGeom>
            <a:noFill/>
            <a:ln w="9525">
              <a:solidFill>
                <a:schemeClr val="tx1"/>
              </a:solidFill>
              <a:round/>
              <a:headEnd/>
              <a:tailEnd/>
            </a:ln>
            <a:effectLst/>
          </p:spPr>
          <p:txBody>
            <a:bodyPr/>
            <a:lstStyle/>
            <a:p>
              <a:endParaRPr lang="ja-JP" altLang="en-US"/>
            </a:p>
          </p:txBody>
        </p:sp>
      </p:grpSp>
      <p:sp>
        <p:nvSpPr>
          <p:cNvPr id="90" name="Text Box 96"/>
          <p:cNvSpPr txBox="1">
            <a:spLocks noChangeArrowheads="1"/>
          </p:cNvSpPr>
          <p:nvPr/>
        </p:nvSpPr>
        <p:spPr bwMode="auto">
          <a:xfrm>
            <a:off x="3286116" y="4214818"/>
            <a:ext cx="4533613" cy="707886"/>
          </a:xfrm>
          <a:prstGeom prst="rect">
            <a:avLst/>
          </a:prstGeom>
          <a:noFill/>
          <a:ln w="9525">
            <a:noFill/>
            <a:miter lim="800000"/>
            <a:headEnd/>
            <a:tailEnd/>
          </a:ln>
          <a:effectLst/>
        </p:spPr>
        <p:txBody>
          <a:bodyPr wrap="none">
            <a:spAutoFit/>
          </a:bodyPr>
          <a:lstStyle/>
          <a:p>
            <a:r>
              <a:rPr lang="ja-JP" altLang="en-US" sz="2000" u="sng" dirty="0" smtClean="0"/>
              <a:t>生のパターン情報一覧</a:t>
            </a:r>
            <a:endParaRPr lang="en-US" altLang="ja-JP" sz="2000" u="sng" dirty="0" smtClean="0"/>
          </a:p>
          <a:p>
            <a:r>
              <a:rPr lang="en-US" altLang="ja-JP" sz="2000" dirty="0" smtClean="0"/>
              <a:t>(</a:t>
            </a:r>
            <a:r>
              <a:rPr lang="ja-JP" altLang="en-US" sz="2000" dirty="0" smtClean="0"/>
              <a:t>パターン情報 </a:t>
            </a:r>
            <a:r>
              <a:rPr lang="en-US" altLang="ja-JP" sz="2000" dirty="0" smtClean="0"/>
              <a:t>+ </a:t>
            </a:r>
            <a:r>
              <a:rPr lang="ja-JP" altLang="en-US" sz="2000" dirty="0" smtClean="0"/>
              <a:t>ソース上での対応位置</a:t>
            </a:r>
            <a:r>
              <a:rPr lang="en-US" altLang="ja-JP" sz="2000" dirty="0" smtClean="0"/>
              <a:t>)</a:t>
            </a:r>
            <a:endParaRPr lang="ja-JP" altLang="en-US" sz="2000" dirty="0"/>
          </a:p>
        </p:txBody>
      </p:sp>
      <p:sp>
        <p:nvSpPr>
          <p:cNvPr id="91" name="Text Box 59"/>
          <p:cNvSpPr txBox="1">
            <a:spLocks noChangeArrowheads="1"/>
          </p:cNvSpPr>
          <p:nvPr/>
        </p:nvSpPr>
        <p:spPr bwMode="auto">
          <a:xfrm>
            <a:off x="2806724" y="5357826"/>
            <a:ext cx="3392275" cy="461665"/>
          </a:xfrm>
          <a:prstGeom prst="rect">
            <a:avLst/>
          </a:prstGeom>
          <a:noFill/>
          <a:ln w="9525">
            <a:noFill/>
            <a:miter lim="800000"/>
            <a:headEnd/>
            <a:tailEnd/>
          </a:ln>
          <a:effectLst/>
        </p:spPr>
        <p:txBody>
          <a:bodyPr wrap="none">
            <a:spAutoFit/>
          </a:bodyPr>
          <a:lstStyle/>
          <a:p>
            <a:r>
              <a:rPr lang="ja-JP" altLang="en-US" sz="2400" b="1" dirty="0" smtClean="0"/>
              <a:t>パターンのフィルタリング</a:t>
            </a:r>
            <a:endParaRPr lang="en-US" altLang="ja-JP" sz="24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Java </a:t>
            </a:r>
            <a:r>
              <a:rPr kumimoji="1" lang="ja-JP" altLang="en-US" dirty="0" smtClean="0"/>
              <a:t>ソースコードの正規化</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1</a:t>
            </a:r>
            <a:r>
              <a:rPr lang="ja-JP" altLang="en-US" dirty="0" smtClean="0"/>
              <a:t>メソッド </a:t>
            </a:r>
            <a:r>
              <a:rPr lang="en-US" altLang="ja-JP" dirty="0" smtClean="0"/>
              <a:t>= 1</a:t>
            </a:r>
            <a:r>
              <a:rPr lang="ja-JP" altLang="en-US" dirty="0" smtClean="0"/>
              <a:t>データ配列として正規化</a:t>
            </a:r>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lang="en-US" altLang="ja-JP" sz="2400" dirty="0" smtClean="0"/>
          </a:p>
          <a:p>
            <a:pPr lvl="1"/>
            <a:endParaRPr kumimoji="1" lang="en-US" altLang="ja-JP" sz="900" dirty="0" smtClean="0"/>
          </a:p>
          <a:p>
            <a:pPr lvl="1"/>
            <a:r>
              <a:rPr kumimoji="1" lang="ja-JP" altLang="en-US" dirty="0" smtClean="0"/>
              <a:t>メソッド呼び出し</a:t>
            </a:r>
            <a:endParaRPr lang="en-US" altLang="ja-JP" dirty="0" smtClean="0"/>
          </a:p>
          <a:p>
            <a:pPr lvl="2"/>
            <a:r>
              <a:rPr lang="ja-JP" altLang="en-US" dirty="0" smtClean="0"/>
              <a:t>メソッド名，引数と戻り値の型のみ</a:t>
            </a:r>
            <a:endParaRPr lang="en-US" altLang="ja-JP" dirty="0" smtClean="0"/>
          </a:p>
          <a:p>
            <a:pPr lvl="3"/>
            <a:r>
              <a:rPr kumimoji="1" lang="ja-JP" altLang="en-US" dirty="0" smtClean="0"/>
              <a:t>どこに宣言されているかは無視</a:t>
            </a:r>
            <a:endParaRPr kumimoji="1" lang="en-US" altLang="ja-JP" dirty="0" smtClean="0"/>
          </a:p>
          <a:p>
            <a:pPr lvl="1"/>
            <a:r>
              <a:rPr kumimoji="1" lang="ja-JP" altLang="en-US" dirty="0" smtClean="0"/>
              <a:t>制御構造</a:t>
            </a:r>
            <a:endParaRPr kumimoji="1" lang="en-US" altLang="ja-JP" dirty="0" smtClean="0"/>
          </a:p>
          <a:p>
            <a:pPr lvl="2"/>
            <a:r>
              <a:rPr kumimoji="1" lang="ja-JP" altLang="en-US" dirty="0" smtClean="0"/>
              <a:t>メソッド呼び出しの順序を保存</a:t>
            </a:r>
            <a:endParaRPr kumimoji="1" lang="en-US" altLang="ja-JP" dirty="0" smtClean="0"/>
          </a:p>
        </p:txBody>
      </p:sp>
      <p:sp>
        <p:nvSpPr>
          <p:cNvPr id="4" name="右矢印 3"/>
          <p:cNvSpPr/>
          <p:nvPr/>
        </p:nvSpPr>
        <p:spPr>
          <a:xfrm>
            <a:off x="5715008" y="2786058"/>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6429388" y="2143116"/>
            <a:ext cx="1728358" cy="369332"/>
          </a:xfrm>
          <a:prstGeom prst="rect">
            <a:avLst/>
          </a:prstGeom>
          <a:noFill/>
        </p:spPr>
        <p:txBody>
          <a:bodyPr wrap="none" rtlCol="0">
            <a:spAutoFit/>
          </a:bodyPr>
          <a:lstStyle/>
          <a:p>
            <a:r>
              <a:rPr kumimoji="1" lang="ja-JP" altLang="en-US" dirty="0" smtClean="0"/>
              <a:t>正規化された列</a:t>
            </a:r>
            <a:endParaRPr kumimoji="1" lang="ja-JP" altLang="en-US" dirty="0"/>
          </a:p>
        </p:txBody>
      </p:sp>
      <p:sp>
        <p:nvSpPr>
          <p:cNvPr id="7" name="正方形/長方形 6"/>
          <p:cNvSpPr/>
          <p:nvPr/>
        </p:nvSpPr>
        <p:spPr>
          <a:xfrm>
            <a:off x="6429388" y="2500306"/>
            <a:ext cx="2490806"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err="1" smtClean="0">
                <a:solidFill>
                  <a:srgbClr val="FF0000"/>
                </a:solidFill>
              </a:rPr>
              <a:t>hasNext</a:t>
            </a:r>
            <a:r>
              <a:rPr lang="en-US" altLang="ja-JP" sz="2000" b="1" dirty="0" smtClean="0">
                <a:solidFill>
                  <a:srgbClr val="FF0000"/>
                </a:solidFill>
              </a:rPr>
              <a:t>(): </a:t>
            </a:r>
            <a:r>
              <a:rPr lang="en-US" altLang="ja-JP" sz="2000" b="1" dirty="0" err="1" smtClean="0">
                <a:solidFill>
                  <a:srgbClr val="FF0000"/>
                </a:solidFill>
              </a:rPr>
              <a:t>boolean</a:t>
            </a:r>
            <a:endParaRPr lang="en-US" altLang="ja-JP" sz="2000" b="1" dirty="0" smtClean="0">
              <a:solidFill>
                <a:srgbClr val="FF0000"/>
              </a:solidFill>
            </a:endParaRPr>
          </a:p>
        </p:txBody>
      </p:sp>
      <p:sp>
        <p:nvSpPr>
          <p:cNvPr id="8" name="正方形/長方形 7"/>
          <p:cNvSpPr/>
          <p:nvPr/>
        </p:nvSpPr>
        <p:spPr>
          <a:xfrm>
            <a:off x="6429388" y="2928934"/>
            <a:ext cx="2490806"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smtClean="0">
                <a:solidFill>
                  <a:srgbClr val="FF0000"/>
                </a:solidFill>
              </a:rPr>
              <a:t>LOOP</a:t>
            </a:r>
          </a:p>
        </p:txBody>
      </p:sp>
      <p:sp>
        <p:nvSpPr>
          <p:cNvPr id="9" name="正方形/長方形 8"/>
          <p:cNvSpPr/>
          <p:nvPr/>
        </p:nvSpPr>
        <p:spPr>
          <a:xfrm>
            <a:off x="6429388" y="3357562"/>
            <a:ext cx="2490806"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next(): Object</a:t>
            </a:r>
            <a:endParaRPr kumimoji="1" lang="ja-JP" altLang="en-US" sz="2000" b="1" dirty="0">
              <a:solidFill>
                <a:srgbClr val="FF0000"/>
              </a:solidFill>
            </a:endParaRPr>
          </a:p>
        </p:txBody>
      </p:sp>
      <p:sp>
        <p:nvSpPr>
          <p:cNvPr id="10" name="正方形/長方形 9"/>
          <p:cNvSpPr/>
          <p:nvPr/>
        </p:nvSpPr>
        <p:spPr>
          <a:xfrm>
            <a:off x="6429388" y="3786190"/>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err="1" smtClean="0">
                <a:solidFill>
                  <a:srgbClr val="7030A0"/>
                </a:solidFill>
              </a:rPr>
              <a:t>isActive</a:t>
            </a:r>
            <a:r>
              <a:rPr lang="en-US" altLang="ja-JP" sz="2000" b="1" dirty="0" smtClean="0">
                <a:solidFill>
                  <a:srgbClr val="7030A0"/>
                </a:solidFill>
              </a:rPr>
              <a:t>(): </a:t>
            </a:r>
            <a:r>
              <a:rPr lang="en-US" altLang="ja-JP" sz="2000" b="1" dirty="0" err="1" smtClean="0">
                <a:solidFill>
                  <a:srgbClr val="7030A0"/>
                </a:solidFill>
              </a:rPr>
              <a:t>boolean</a:t>
            </a:r>
            <a:endParaRPr kumimoji="1" lang="ja-JP" altLang="en-US" sz="2000" b="1" dirty="0">
              <a:solidFill>
                <a:srgbClr val="FF0000"/>
              </a:solidFill>
            </a:endParaRPr>
          </a:p>
        </p:txBody>
      </p:sp>
      <p:sp>
        <p:nvSpPr>
          <p:cNvPr id="11" name="正方形/長方形 10"/>
          <p:cNvSpPr/>
          <p:nvPr/>
        </p:nvSpPr>
        <p:spPr>
          <a:xfrm>
            <a:off x="6429388" y="4214818"/>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smtClean="0">
                <a:solidFill>
                  <a:srgbClr val="7030A0"/>
                </a:solidFill>
              </a:rPr>
              <a:t>IF</a:t>
            </a:r>
            <a:endParaRPr kumimoji="1" lang="ja-JP" altLang="en-US" sz="2000" b="1" dirty="0">
              <a:solidFill>
                <a:srgbClr val="FF0000"/>
              </a:solidFill>
            </a:endParaRPr>
          </a:p>
        </p:txBody>
      </p:sp>
      <p:sp>
        <p:nvSpPr>
          <p:cNvPr id="12" name="正方形/長方形 11"/>
          <p:cNvSpPr/>
          <p:nvPr/>
        </p:nvSpPr>
        <p:spPr>
          <a:xfrm>
            <a:off x="6429388" y="4643446"/>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foo</a:t>
            </a:r>
            <a:r>
              <a:rPr lang="en-US" altLang="ja-JP" sz="2000" dirty="0" smtClean="0">
                <a:solidFill>
                  <a:schemeClr val="tx1"/>
                </a:solidFill>
              </a:rPr>
              <a:t>() : void</a:t>
            </a:r>
            <a:endParaRPr kumimoji="1" lang="ja-JP" altLang="en-US" sz="2000" b="1" dirty="0">
              <a:solidFill>
                <a:srgbClr val="FF0000"/>
              </a:solidFill>
            </a:endParaRPr>
          </a:p>
        </p:txBody>
      </p:sp>
      <p:sp>
        <p:nvSpPr>
          <p:cNvPr id="13" name="正方形/長方形 12"/>
          <p:cNvSpPr/>
          <p:nvPr/>
        </p:nvSpPr>
        <p:spPr>
          <a:xfrm>
            <a:off x="6429388" y="5072074"/>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smtClean="0">
                <a:solidFill>
                  <a:srgbClr val="7030A0"/>
                </a:solidFill>
              </a:rPr>
              <a:t>END-IF</a:t>
            </a:r>
          </a:p>
        </p:txBody>
      </p:sp>
      <p:sp>
        <p:nvSpPr>
          <p:cNvPr id="14" name="正方形/長方形 13"/>
          <p:cNvSpPr/>
          <p:nvPr/>
        </p:nvSpPr>
        <p:spPr>
          <a:xfrm>
            <a:off x="6429388" y="5500702"/>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err="1" smtClean="0">
                <a:solidFill>
                  <a:srgbClr val="FF0000"/>
                </a:solidFill>
              </a:rPr>
              <a:t>hasNext</a:t>
            </a:r>
            <a:r>
              <a:rPr lang="en-US" altLang="ja-JP" sz="2000" b="1" dirty="0" smtClean="0">
                <a:solidFill>
                  <a:srgbClr val="FF0000"/>
                </a:solidFill>
              </a:rPr>
              <a:t>(): </a:t>
            </a:r>
            <a:r>
              <a:rPr lang="en-US" altLang="ja-JP" sz="2000" b="1" dirty="0" err="1" smtClean="0">
                <a:solidFill>
                  <a:srgbClr val="FF0000"/>
                </a:solidFill>
              </a:rPr>
              <a:t>boolean</a:t>
            </a:r>
            <a:endParaRPr kumimoji="1" lang="ja-JP" altLang="en-US" sz="2000" b="1" dirty="0">
              <a:solidFill>
                <a:srgbClr val="FF0000"/>
              </a:solidFill>
            </a:endParaRPr>
          </a:p>
        </p:txBody>
      </p:sp>
      <p:sp>
        <p:nvSpPr>
          <p:cNvPr id="15" name="正方形/長方形 14"/>
          <p:cNvSpPr/>
          <p:nvPr/>
        </p:nvSpPr>
        <p:spPr>
          <a:xfrm>
            <a:off x="6429388" y="5929330"/>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b="1" dirty="0" smtClean="0">
                <a:solidFill>
                  <a:srgbClr val="FF0000"/>
                </a:solidFill>
              </a:rPr>
              <a:t>END-LOOP</a:t>
            </a:r>
            <a:endParaRPr kumimoji="1" lang="ja-JP" altLang="en-US" sz="2000" b="1" dirty="0">
              <a:solidFill>
                <a:srgbClr val="FF0000"/>
              </a:solidFill>
            </a:endParaRPr>
          </a:p>
        </p:txBody>
      </p:sp>
      <p:sp>
        <p:nvSpPr>
          <p:cNvPr id="16" name="角丸四角形 15"/>
          <p:cNvSpPr/>
          <p:nvPr/>
        </p:nvSpPr>
        <p:spPr>
          <a:xfrm>
            <a:off x="928662" y="2500306"/>
            <a:ext cx="4500594" cy="1571636"/>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Rectangle 5"/>
          <p:cNvSpPr>
            <a:spLocks noChangeArrowheads="1"/>
          </p:cNvSpPr>
          <p:nvPr/>
        </p:nvSpPr>
        <p:spPr bwMode="auto">
          <a:xfrm>
            <a:off x="1064167" y="2502282"/>
            <a:ext cx="4507965" cy="1569660"/>
          </a:xfrm>
          <a:prstGeom prst="rect">
            <a:avLst/>
          </a:prstGeom>
          <a:noFill/>
          <a:ln w="25400" algn="ctr">
            <a:noFill/>
            <a:miter lim="800000"/>
            <a:headEnd/>
            <a:tailEnd/>
          </a:ln>
          <a:effectLst/>
        </p:spPr>
        <p:txBody>
          <a:bodyPr wrap="none" anchor="ctr">
            <a:spAutoFit/>
          </a:bodyPr>
          <a:lstStyle/>
          <a:p>
            <a:pPr algn="l"/>
            <a:r>
              <a:rPr lang="en-US" altLang="ja-JP" sz="2400" b="1" i="1" dirty="0" smtClean="0">
                <a:solidFill>
                  <a:srgbClr val="FF0000"/>
                </a:solidFill>
              </a:rPr>
              <a:t>while (</a:t>
            </a:r>
            <a:r>
              <a:rPr lang="en-US" altLang="ja-JP" sz="2400" b="1" i="1" dirty="0" err="1" smtClean="0">
                <a:solidFill>
                  <a:srgbClr val="FF0000"/>
                </a:solidFill>
              </a:rPr>
              <a:t>iter.hasNext</a:t>
            </a:r>
            <a:r>
              <a:rPr lang="en-US" altLang="ja-JP" sz="2400" b="1" i="1" dirty="0" smtClean="0">
                <a:solidFill>
                  <a:srgbClr val="FF0000"/>
                </a:solidFill>
              </a:rPr>
              <a:t>())</a:t>
            </a:r>
            <a:r>
              <a:rPr lang="en-US" altLang="ja-JP" sz="2400" dirty="0" smtClean="0"/>
              <a:t> {</a:t>
            </a:r>
          </a:p>
          <a:p>
            <a:pPr algn="l"/>
            <a:r>
              <a:rPr lang="en-US" altLang="ja-JP" sz="2400" dirty="0" smtClean="0"/>
              <a:t>  Item </a:t>
            </a:r>
            <a:r>
              <a:rPr lang="en-US" altLang="ja-JP" sz="2400" dirty="0" err="1" smtClean="0"/>
              <a:t>item</a:t>
            </a:r>
            <a:r>
              <a:rPr lang="en-US" altLang="ja-JP" sz="2400" dirty="0" smtClean="0"/>
              <a:t> = (Item)</a:t>
            </a:r>
            <a:r>
              <a:rPr lang="en-US" altLang="ja-JP" sz="2400" i="1" dirty="0" err="1" smtClean="0"/>
              <a:t>iter.next</a:t>
            </a:r>
            <a:r>
              <a:rPr lang="en-US" altLang="ja-JP" sz="2400" i="1" dirty="0" smtClean="0"/>
              <a:t>()</a:t>
            </a:r>
            <a:r>
              <a:rPr lang="en-US" altLang="ja-JP" sz="2400" dirty="0" smtClean="0"/>
              <a:t>;</a:t>
            </a:r>
          </a:p>
          <a:p>
            <a:pPr algn="l"/>
            <a:r>
              <a:rPr lang="en-US" altLang="ja-JP" sz="2400" dirty="0" smtClean="0"/>
              <a:t>  </a:t>
            </a:r>
            <a:r>
              <a:rPr lang="en-US" altLang="ja-JP" sz="2400" b="1" dirty="0" smtClean="0">
                <a:solidFill>
                  <a:srgbClr val="7030A0"/>
                </a:solidFill>
              </a:rPr>
              <a:t>if</a:t>
            </a:r>
            <a:r>
              <a:rPr lang="en-US" altLang="ja-JP" sz="2400" dirty="0" smtClean="0"/>
              <a:t> (</a:t>
            </a:r>
            <a:r>
              <a:rPr lang="en-US" altLang="ja-JP" sz="2400" b="1" dirty="0" err="1" smtClean="0">
                <a:solidFill>
                  <a:srgbClr val="7030A0"/>
                </a:solidFill>
              </a:rPr>
              <a:t>item.isActive</a:t>
            </a:r>
            <a:r>
              <a:rPr lang="en-US" altLang="ja-JP" sz="2400" dirty="0" smtClean="0"/>
              <a:t>()) item.foo();</a:t>
            </a:r>
          </a:p>
          <a:p>
            <a:pPr algn="l"/>
            <a:r>
              <a:rPr lang="en-US" altLang="ja-JP" sz="2400" b="1" i="1" dirty="0" smtClean="0">
                <a:solidFill>
                  <a:srgbClr val="FF0000"/>
                </a:solidFill>
              </a:rPr>
              <a:t>}</a:t>
            </a:r>
            <a:endParaRPr lang="en-US" altLang="ja-JP" sz="2400" b="1" i="1" dirty="0">
              <a:solidFill>
                <a:srgbClr val="FF0000"/>
              </a:solidFill>
            </a:endParaRPr>
          </a:p>
        </p:txBody>
      </p:sp>
      <p:sp>
        <p:nvSpPr>
          <p:cNvPr id="18" name="テキスト ボックス 17"/>
          <p:cNvSpPr txBox="1"/>
          <p:nvPr/>
        </p:nvSpPr>
        <p:spPr>
          <a:xfrm>
            <a:off x="1063407" y="2143116"/>
            <a:ext cx="1794081" cy="369332"/>
          </a:xfrm>
          <a:prstGeom prst="rect">
            <a:avLst/>
          </a:prstGeom>
          <a:noFill/>
        </p:spPr>
        <p:txBody>
          <a:bodyPr wrap="none" rtlCol="0">
            <a:spAutoFit/>
          </a:bodyPr>
          <a:lstStyle/>
          <a:p>
            <a:r>
              <a:rPr kumimoji="1" lang="ja-JP" altLang="en-US" dirty="0" smtClean="0"/>
              <a:t>メソッド本体の例</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頻出要素</a:t>
            </a:r>
            <a:r>
              <a:rPr kumimoji="1" lang="ja-JP" altLang="en-US" dirty="0" smtClean="0"/>
              <a:t>列のマイニング</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PrefixSpan </a:t>
            </a:r>
            <a:r>
              <a:rPr kumimoji="1" lang="ja-JP" altLang="en-US" dirty="0" smtClean="0"/>
              <a:t>は順序付きの要素列を認識する</a:t>
            </a:r>
            <a:endParaRPr kumimoji="1" lang="en-US" altLang="ja-JP" dirty="0" smtClean="0"/>
          </a:p>
          <a:p>
            <a:pPr lvl="1"/>
            <a:r>
              <a:rPr lang="ja-JP" altLang="en-US" dirty="0" smtClean="0"/>
              <a:t>間に他の要素が入ってもよい</a:t>
            </a:r>
            <a:endParaRPr kumimoji="1" lang="en-US" altLang="ja-JP" dirty="0" smtClean="0"/>
          </a:p>
        </p:txBody>
      </p:sp>
      <p:sp>
        <p:nvSpPr>
          <p:cNvPr id="4" name="スライド番号プレースホルダ 3"/>
          <p:cNvSpPr>
            <a:spLocks noGrp="1"/>
          </p:cNvSpPr>
          <p:nvPr>
            <p:ph type="sldNum" sz="quarter" idx="12"/>
          </p:nvPr>
        </p:nvSpPr>
        <p:spPr/>
        <p:txBody>
          <a:bodyPr/>
          <a:lstStyle/>
          <a:p>
            <a:fld id="{443E4115-DA16-4EED-B2D3-D64DD59B34AE}" type="slidenum">
              <a:rPr kumimoji="1" lang="ja-JP" altLang="en-US" smtClean="0"/>
              <a:pPr/>
              <a:t>14</a:t>
            </a:fld>
            <a:endParaRPr kumimoji="1" lang="ja-JP" altLang="en-US"/>
          </a:p>
        </p:txBody>
      </p:sp>
      <p:sp>
        <p:nvSpPr>
          <p:cNvPr id="6" name="正方形/長方形 5"/>
          <p:cNvSpPr/>
          <p:nvPr/>
        </p:nvSpPr>
        <p:spPr>
          <a:xfrm>
            <a:off x="6286512" y="2571744"/>
            <a:ext cx="2490806"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lang="en-US" altLang="ja-JP" sz="2000" dirty="0" smtClean="0">
              <a:solidFill>
                <a:schemeClr val="tx1"/>
              </a:solidFill>
            </a:endParaRPr>
          </a:p>
        </p:txBody>
      </p:sp>
      <p:sp>
        <p:nvSpPr>
          <p:cNvPr id="7" name="正方形/長方形 6"/>
          <p:cNvSpPr/>
          <p:nvPr/>
        </p:nvSpPr>
        <p:spPr>
          <a:xfrm>
            <a:off x="6286512" y="3000372"/>
            <a:ext cx="2490806"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LOOP</a:t>
            </a:r>
          </a:p>
        </p:txBody>
      </p:sp>
      <p:sp>
        <p:nvSpPr>
          <p:cNvPr id="8" name="正方形/長方形 7"/>
          <p:cNvSpPr/>
          <p:nvPr/>
        </p:nvSpPr>
        <p:spPr>
          <a:xfrm>
            <a:off x="6286512" y="3429000"/>
            <a:ext cx="2490806"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next(): Object</a:t>
            </a:r>
            <a:endParaRPr kumimoji="1" lang="ja-JP" altLang="en-US" sz="2000" dirty="0">
              <a:solidFill>
                <a:schemeClr val="tx1"/>
              </a:solidFill>
            </a:endParaRPr>
          </a:p>
        </p:txBody>
      </p:sp>
      <p:sp>
        <p:nvSpPr>
          <p:cNvPr id="9" name="正方形/長方形 8"/>
          <p:cNvSpPr/>
          <p:nvPr/>
        </p:nvSpPr>
        <p:spPr>
          <a:xfrm>
            <a:off x="6286512" y="3857628"/>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isActive</a:t>
            </a:r>
            <a:r>
              <a:rPr lang="en-US" altLang="ja-JP" sz="2000" dirty="0" smtClean="0">
                <a:solidFill>
                  <a:schemeClr val="tx1"/>
                </a:solidFill>
              </a:rPr>
              <a:t>(): </a:t>
            </a:r>
            <a:r>
              <a:rPr lang="en-US" altLang="ja-JP" sz="2000" dirty="0" err="1" smtClean="0">
                <a:solidFill>
                  <a:schemeClr val="tx1"/>
                </a:solidFill>
              </a:rPr>
              <a:t>boolean</a:t>
            </a:r>
            <a:endParaRPr kumimoji="1" lang="ja-JP" altLang="en-US" sz="2000" dirty="0">
              <a:solidFill>
                <a:schemeClr val="tx1"/>
              </a:solidFill>
            </a:endParaRPr>
          </a:p>
        </p:txBody>
      </p:sp>
      <p:sp>
        <p:nvSpPr>
          <p:cNvPr id="10" name="正方形/長方形 9"/>
          <p:cNvSpPr/>
          <p:nvPr/>
        </p:nvSpPr>
        <p:spPr>
          <a:xfrm>
            <a:off x="6286512" y="4286256"/>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IF</a:t>
            </a:r>
            <a:endParaRPr kumimoji="1" lang="ja-JP" altLang="en-US" sz="2000" dirty="0">
              <a:solidFill>
                <a:schemeClr val="tx1"/>
              </a:solidFill>
            </a:endParaRPr>
          </a:p>
        </p:txBody>
      </p:sp>
      <p:sp>
        <p:nvSpPr>
          <p:cNvPr id="11" name="正方形/長方形 10"/>
          <p:cNvSpPr/>
          <p:nvPr/>
        </p:nvSpPr>
        <p:spPr>
          <a:xfrm>
            <a:off x="6286512" y="4714884"/>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foo</a:t>
            </a:r>
            <a:r>
              <a:rPr lang="en-US" altLang="ja-JP" sz="2000" dirty="0" smtClean="0">
                <a:solidFill>
                  <a:schemeClr val="tx1"/>
                </a:solidFill>
              </a:rPr>
              <a:t>() : void</a:t>
            </a:r>
            <a:endParaRPr kumimoji="1" lang="ja-JP" altLang="en-US" sz="2000" dirty="0">
              <a:solidFill>
                <a:schemeClr val="tx1"/>
              </a:solidFill>
            </a:endParaRPr>
          </a:p>
        </p:txBody>
      </p:sp>
      <p:sp>
        <p:nvSpPr>
          <p:cNvPr id="12" name="正方形/長方形 11"/>
          <p:cNvSpPr/>
          <p:nvPr/>
        </p:nvSpPr>
        <p:spPr>
          <a:xfrm>
            <a:off x="6286512" y="5143512"/>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END-IF</a:t>
            </a:r>
          </a:p>
        </p:txBody>
      </p:sp>
      <p:sp>
        <p:nvSpPr>
          <p:cNvPr id="13" name="正方形/長方形 12"/>
          <p:cNvSpPr/>
          <p:nvPr/>
        </p:nvSpPr>
        <p:spPr>
          <a:xfrm>
            <a:off x="6286512" y="5572140"/>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kumimoji="1" lang="ja-JP" altLang="en-US" sz="2000" dirty="0">
              <a:solidFill>
                <a:schemeClr val="tx1"/>
              </a:solidFill>
            </a:endParaRPr>
          </a:p>
        </p:txBody>
      </p:sp>
      <p:sp>
        <p:nvSpPr>
          <p:cNvPr id="14" name="正方形/長方形 13"/>
          <p:cNvSpPr/>
          <p:nvPr/>
        </p:nvSpPr>
        <p:spPr>
          <a:xfrm>
            <a:off x="6286512" y="6000768"/>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END-LOOP</a:t>
            </a:r>
            <a:endParaRPr kumimoji="1" lang="ja-JP" altLang="en-US" sz="2000" dirty="0">
              <a:solidFill>
                <a:schemeClr val="tx1"/>
              </a:solidFill>
            </a:endParaRPr>
          </a:p>
        </p:txBody>
      </p:sp>
      <p:sp>
        <p:nvSpPr>
          <p:cNvPr id="16" name="正方形/長方形 15"/>
          <p:cNvSpPr/>
          <p:nvPr/>
        </p:nvSpPr>
        <p:spPr>
          <a:xfrm>
            <a:off x="428596" y="3214686"/>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lang="en-US" altLang="ja-JP" sz="2000" dirty="0" smtClean="0">
              <a:solidFill>
                <a:schemeClr val="tx1"/>
              </a:solidFill>
            </a:endParaRPr>
          </a:p>
        </p:txBody>
      </p:sp>
      <p:sp>
        <p:nvSpPr>
          <p:cNvPr id="17" name="正方形/長方形 16"/>
          <p:cNvSpPr/>
          <p:nvPr/>
        </p:nvSpPr>
        <p:spPr>
          <a:xfrm>
            <a:off x="428596" y="3643314"/>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LOOP</a:t>
            </a:r>
          </a:p>
        </p:txBody>
      </p:sp>
      <p:sp>
        <p:nvSpPr>
          <p:cNvPr id="18" name="正方形/長方形 17"/>
          <p:cNvSpPr/>
          <p:nvPr/>
        </p:nvSpPr>
        <p:spPr>
          <a:xfrm>
            <a:off x="428596" y="4071942"/>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next(): Object</a:t>
            </a:r>
            <a:endParaRPr kumimoji="1" lang="ja-JP" altLang="en-US" sz="2000" dirty="0">
              <a:solidFill>
                <a:schemeClr val="tx1"/>
              </a:solidFill>
            </a:endParaRPr>
          </a:p>
        </p:txBody>
      </p:sp>
      <p:sp>
        <p:nvSpPr>
          <p:cNvPr id="21" name="正方形/長方形 20"/>
          <p:cNvSpPr/>
          <p:nvPr/>
        </p:nvSpPr>
        <p:spPr>
          <a:xfrm>
            <a:off x="428596" y="4500570"/>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foo</a:t>
            </a:r>
            <a:r>
              <a:rPr lang="en-US" altLang="ja-JP" sz="2000" dirty="0" smtClean="0">
                <a:solidFill>
                  <a:schemeClr val="tx1"/>
                </a:solidFill>
              </a:rPr>
              <a:t>() : void</a:t>
            </a:r>
            <a:endParaRPr kumimoji="1" lang="ja-JP" altLang="en-US" sz="2000" dirty="0">
              <a:solidFill>
                <a:schemeClr val="tx1"/>
              </a:solidFill>
            </a:endParaRPr>
          </a:p>
        </p:txBody>
      </p:sp>
      <p:sp>
        <p:nvSpPr>
          <p:cNvPr id="23" name="正方形/長方形 22"/>
          <p:cNvSpPr/>
          <p:nvPr/>
        </p:nvSpPr>
        <p:spPr>
          <a:xfrm>
            <a:off x="428596" y="4929198"/>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kumimoji="1" lang="ja-JP" altLang="en-US" sz="2000" dirty="0">
              <a:solidFill>
                <a:schemeClr val="tx1"/>
              </a:solidFill>
            </a:endParaRPr>
          </a:p>
        </p:txBody>
      </p:sp>
      <p:sp>
        <p:nvSpPr>
          <p:cNvPr id="24" name="正方形/長方形 23"/>
          <p:cNvSpPr/>
          <p:nvPr/>
        </p:nvSpPr>
        <p:spPr>
          <a:xfrm>
            <a:off x="428596" y="5357826"/>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END-LOOP</a:t>
            </a:r>
            <a:endParaRPr kumimoji="1" lang="ja-JP" altLang="en-US" sz="2000" dirty="0">
              <a:solidFill>
                <a:schemeClr val="tx1"/>
              </a:solidFill>
            </a:endParaRPr>
          </a:p>
        </p:txBody>
      </p:sp>
      <p:sp>
        <p:nvSpPr>
          <p:cNvPr id="26" name="正方形/長方形 25"/>
          <p:cNvSpPr/>
          <p:nvPr/>
        </p:nvSpPr>
        <p:spPr>
          <a:xfrm>
            <a:off x="3357554" y="3214686"/>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lang="en-US" altLang="ja-JP" sz="2000" dirty="0" smtClean="0">
              <a:solidFill>
                <a:schemeClr val="tx1"/>
              </a:solidFill>
            </a:endParaRPr>
          </a:p>
        </p:txBody>
      </p:sp>
      <p:sp>
        <p:nvSpPr>
          <p:cNvPr id="27" name="正方形/長方形 26"/>
          <p:cNvSpPr/>
          <p:nvPr/>
        </p:nvSpPr>
        <p:spPr>
          <a:xfrm>
            <a:off x="3357554" y="3643314"/>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LOOP</a:t>
            </a:r>
          </a:p>
        </p:txBody>
      </p:sp>
      <p:sp>
        <p:nvSpPr>
          <p:cNvPr id="28" name="正方形/長方形 27"/>
          <p:cNvSpPr/>
          <p:nvPr/>
        </p:nvSpPr>
        <p:spPr>
          <a:xfrm>
            <a:off x="3357554" y="4500570"/>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next(): Object</a:t>
            </a:r>
            <a:endParaRPr kumimoji="1" lang="ja-JP" altLang="en-US" sz="2000" dirty="0">
              <a:solidFill>
                <a:schemeClr val="tx1"/>
              </a:solidFill>
            </a:endParaRPr>
          </a:p>
        </p:txBody>
      </p:sp>
      <p:sp>
        <p:nvSpPr>
          <p:cNvPr id="31" name="正方形/長方形 30"/>
          <p:cNvSpPr/>
          <p:nvPr/>
        </p:nvSpPr>
        <p:spPr>
          <a:xfrm>
            <a:off x="3357554" y="4929198"/>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baz</a:t>
            </a:r>
            <a:r>
              <a:rPr lang="en-US" altLang="ja-JP" sz="2000" dirty="0" smtClean="0">
                <a:solidFill>
                  <a:schemeClr val="tx1"/>
                </a:solidFill>
              </a:rPr>
              <a:t>() : void</a:t>
            </a:r>
            <a:endParaRPr kumimoji="1" lang="ja-JP" altLang="en-US" sz="2000" dirty="0">
              <a:solidFill>
                <a:schemeClr val="tx1"/>
              </a:solidFill>
            </a:endParaRPr>
          </a:p>
        </p:txBody>
      </p:sp>
      <p:sp>
        <p:nvSpPr>
          <p:cNvPr id="33" name="正方形/長方形 32"/>
          <p:cNvSpPr/>
          <p:nvPr/>
        </p:nvSpPr>
        <p:spPr>
          <a:xfrm>
            <a:off x="3357554" y="5357826"/>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err="1" smtClean="0">
                <a:solidFill>
                  <a:schemeClr val="tx1"/>
                </a:solidFill>
              </a:rPr>
              <a:t>hasNext</a:t>
            </a:r>
            <a:r>
              <a:rPr lang="en-US" altLang="ja-JP" sz="2000" dirty="0" smtClean="0">
                <a:solidFill>
                  <a:schemeClr val="tx1"/>
                </a:solidFill>
              </a:rPr>
              <a:t>(): </a:t>
            </a:r>
            <a:r>
              <a:rPr lang="en-US" altLang="ja-JP" sz="2000" dirty="0" err="1" smtClean="0">
                <a:solidFill>
                  <a:schemeClr val="tx1"/>
                </a:solidFill>
              </a:rPr>
              <a:t>boolean</a:t>
            </a:r>
            <a:endParaRPr kumimoji="1" lang="ja-JP" altLang="en-US" sz="2000" dirty="0">
              <a:solidFill>
                <a:schemeClr val="tx1"/>
              </a:solidFill>
            </a:endParaRPr>
          </a:p>
        </p:txBody>
      </p:sp>
      <p:sp>
        <p:nvSpPr>
          <p:cNvPr id="34" name="正方形/長方形 33"/>
          <p:cNvSpPr/>
          <p:nvPr/>
        </p:nvSpPr>
        <p:spPr>
          <a:xfrm>
            <a:off x="3357554" y="5786454"/>
            <a:ext cx="2500330" cy="428628"/>
          </a:xfrm>
          <a:prstGeom prst="rect">
            <a:avLst/>
          </a:prstGeom>
          <a:solidFill>
            <a:srgbClr val="BEF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END-LOOP</a:t>
            </a:r>
            <a:endParaRPr kumimoji="1" lang="ja-JP" altLang="en-US" sz="2000" dirty="0">
              <a:solidFill>
                <a:schemeClr val="tx1"/>
              </a:solidFill>
            </a:endParaRPr>
          </a:p>
        </p:txBody>
      </p:sp>
      <p:sp>
        <p:nvSpPr>
          <p:cNvPr id="35" name="正方形/長方形 34"/>
          <p:cNvSpPr/>
          <p:nvPr/>
        </p:nvSpPr>
        <p:spPr>
          <a:xfrm>
            <a:off x="3357554" y="4071942"/>
            <a:ext cx="2500330"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smtClean="0">
                <a:solidFill>
                  <a:schemeClr val="tx1"/>
                </a:solidFill>
              </a:rPr>
              <a:t>bar() : void</a:t>
            </a:r>
            <a:endParaRPr kumimoji="1" lang="ja-JP" altLang="en-US" sz="2000" dirty="0">
              <a:solidFill>
                <a:schemeClr val="tx1"/>
              </a:solidFill>
            </a:endParaRPr>
          </a:p>
        </p:txBody>
      </p:sp>
      <p:sp>
        <p:nvSpPr>
          <p:cNvPr id="29" name="テキスト ボックス 28"/>
          <p:cNvSpPr txBox="1"/>
          <p:nvPr/>
        </p:nvSpPr>
        <p:spPr>
          <a:xfrm>
            <a:off x="424166" y="2845354"/>
            <a:ext cx="2467470" cy="369332"/>
          </a:xfrm>
          <a:prstGeom prst="rect">
            <a:avLst/>
          </a:prstGeom>
          <a:noFill/>
        </p:spPr>
        <p:txBody>
          <a:bodyPr wrap="none" rtlCol="0">
            <a:spAutoFit/>
          </a:bodyPr>
          <a:lstStyle/>
          <a:p>
            <a:r>
              <a:rPr lang="ja-JP" altLang="en-US" dirty="0" smtClean="0"/>
              <a:t>メソッド </a:t>
            </a:r>
            <a:r>
              <a:rPr lang="en-US" altLang="ja-JP" dirty="0" smtClean="0"/>
              <a:t>A</a:t>
            </a:r>
            <a:r>
              <a:rPr lang="ja-JP" altLang="en-US" dirty="0" smtClean="0"/>
              <a:t> からの抽出列</a:t>
            </a:r>
            <a:endParaRPr kumimoji="1" lang="ja-JP" altLang="en-US" dirty="0"/>
          </a:p>
        </p:txBody>
      </p:sp>
      <p:sp>
        <p:nvSpPr>
          <p:cNvPr id="30" name="テキスト ボックス 29"/>
          <p:cNvSpPr txBox="1"/>
          <p:nvPr/>
        </p:nvSpPr>
        <p:spPr>
          <a:xfrm>
            <a:off x="3318976" y="2845354"/>
            <a:ext cx="2492990" cy="369332"/>
          </a:xfrm>
          <a:prstGeom prst="rect">
            <a:avLst/>
          </a:prstGeom>
          <a:noFill/>
        </p:spPr>
        <p:txBody>
          <a:bodyPr wrap="none" rtlCol="0">
            <a:spAutoFit/>
          </a:bodyPr>
          <a:lstStyle/>
          <a:p>
            <a:r>
              <a:rPr lang="ja-JP" altLang="en-US" dirty="0" smtClean="0"/>
              <a:t>メソッド </a:t>
            </a:r>
            <a:r>
              <a:rPr lang="en-US" altLang="ja-JP" dirty="0" smtClean="0"/>
              <a:t>B</a:t>
            </a:r>
            <a:r>
              <a:rPr lang="ja-JP" altLang="en-US" dirty="0" smtClean="0"/>
              <a:t> からの抽出列</a:t>
            </a:r>
            <a:endParaRPr kumimoji="1" lang="ja-JP" altLang="en-US" dirty="0"/>
          </a:p>
        </p:txBody>
      </p:sp>
      <p:sp>
        <p:nvSpPr>
          <p:cNvPr id="32" name="テキスト ボックス 31"/>
          <p:cNvSpPr txBox="1"/>
          <p:nvPr/>
        </p:nvSpPr>
        <p:spPr>
          <a:xfrm>
            <a:off x="6215074" y="2214554"/>
            <a:ext cx="2492990" cy="369332"/>
          </a:xfrm>
          <a:prstGeom prst="rect">
            <a:avLst/>
          </a:prstGeom>
          <a:noFill/>
        </p:spPr>
        <p:txBody>
          <a:bodyPr wrap="none" rtlCol="0">
            <a:spAutoFit/>
          </a:bodyPr>
          <a:lstStyle/>
          <a:p>
            <a:r>
              <a:rPr lang="ja-JP" altLang="en-US" dirty="0" smtClean="0"/>
              <a:t>メソッド </a:t>
            </a:r>
            <a:r>
              <a:rPr lang="en-US" altLang="ja-JP" dirty="0" smtClean="0"/>
              <a:t>C</a:t>
            </a:r>
            <a:r>
              <a:rPr lang="ja-JP" altLang="en-US" dirty="0" smtClean="0"/>
              <a:t> からの抽出列</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ishio\Documents\Window Clippings\Fung (3).png"/>
          <p:cNvPicPr>
            <a:picLocks noChangeAspect="1" noChangeArrowheads="1"/>
          </p:cNvPicPr>
          <p:nvPr/>
        </p:nvPicPr>
        <p:blipFill>
          <a:blip r:embed="rId3" cstate="print"/>
          <a:srcRect/>
          <a:stretch>
            <a:fillRect/>
          </a:stretch>
        </p:blipFill>
        <p:spPr bwMode="auto">
          <a:xfrm>
            <a:off x="500034" y="1212850"/>
            <a:ext cx="8242300" cy="5645150"/>
          </a:xfrm>
          <a:prstGeom prst="rect">
            <a:avLst/>
          </a:prstGeom>
          <a:noFill/>
        </p:spPr>
      </p:pic>
      <p:sp>
        <p:nvSpPr>
          <p:cNvPr id="445442" name="Rectangle 2"/>
          <p:cNvSpPr>
            <a:spLocks noGrp="1" noChangeArrowheads="1"/>
          </p:cNvSpPr>
          <p:nvPr>
            <p:ph type="title"/>
          </p:nvPr>
        </p:nvSpPr>
        <p:spPr/>
        <p:txBody>
          <a:bodyPr/>
          <a:lstStyle/>
          <a:p>
            <a:r>
              <a:rPr lang="ja-JP" altLang="en-US" dirty="0" smtClean="0"/>
              <a:t>実装</a:t>
            </a:r>
            <a:r>
              <a:rPr lang="en-US" altLang="ja-JP" dirty="0" smtClean="0"/>
              <a:t>: </a:t>
            </a:r>
            <a:r>
              <a:rPr lang="ja-JP" altLang="en-US" dirty="0" smtClean="0"/>
              <a:t>マイニングツール </a:t>
            </a:r>
            <a:r>
              <a:rPr lang="en-US" altLang="ja-JP" dirty="0" smtClean="0"/>
              <a:t>“Fung”</a:t>
            </a:r>
            <a:endParaRPr lang="ja-JP" altLang="en-US" dirty="0"/>
          </a:p>
        </p:txBody>
      </p:sp>
      <p:sp>
        <p:nvSpPr>
          <p:cNvPr id="445446" name="AutoShape 6"/>
          <p:cNvSpPr>
            <a:spLocks noChangeArrowheads="1"/>
          </p:cNvSpPr>
          <p:nvPr/>
        </p:nvSpPr>
        <p:spPr bwMode="auto">
          <a:xfrm>
            <a:off x="5715008" y="1857364"/>
            <a:ext cx="3024187" cy="863600"/>
          </a:xfrm>
          <a:prstGeom prst="wedgeRoundRectCallout">
            <a:avLst>
              <a:gd name="adj1" fmla="val -38560"/>
              <a:gd name="adj2" fmla="val 63894"/>
              <a:gd name="adj3" fmla="val 16667"/>
            </a:avLst>
          </a:prstGeom>
          <a:solidFill>
            <a:srgbClr val="FFFF99"/>
          </a:solidFill>
          <a:ln w="25400" algn="ctr">
            <a:solidFill>
              <a:schemeClr val="tx1"/>
            </a:solidFill>
            <a:miter lim="800000"/>
            <a:headEnd/>
            <a:tailEnd/>
          </a:ln>
          <a:effectLst/>
        </p:spPr>
        <p:txBody>
          <a:bodyPr anchor="ctr"/>
          <a:lstStyle/>
          <a:p>
            <a:r>
              <a:rPr lang="ja-JP" altLang="en-US" b="1" dirty="0" smtClean="0"/>
              <a:t>クラス階層ビュー．</a:t>
            </a:r>
            <a:endParaRPr lang="en-US" altLang="ja-JP" b="1" dirty="0" smtClean="0"/>
          </a:p>
          <a:p>
            <a:r>
              <a:rPr lang="ja-JP" altLang="en-US" b="1" dirty="0" smtClean="0"/>
              <a:t>パターンに該当するクラスを</a:t>
            </a:r>
            <a:endParaRPr lang="en-US" altLang="ja-JP" b="1" dirty="0" smtClean="0"/>
          </a:p>
          <a:p>
            <a:r>
              <a:rPr lang="ja-JP" altLang="en-US" b="1" dirty="0" smtClean="0"/>
              <a:t>強調表示する．</a:t>
            </a:r>
            <a:endParaRPr lang="en-US" altLang="ja-JP" b="1" dirty="0" smtClean="0"/>
          </a:p>
        </p:txBody>
      </p:sp>
      <p:sp>
        <p:nvSpPr>
          <p:cNvPr id="445448" name="AutoShape 8"/>
          <p:cNvSpPr>
            <a:spLocks noChangeArrowheads="1"/>
          </p:cNvSpPr>
          <p:nvPr/>
        </p:nvSpPr>
        <p:spPr bwMode="auto">
          <a:xfrm>
            <a:off x="2857488" y="3143248"/>
            <a:ext cx="2000264" cy="936625"/>
          </a:xfrm>
          <a:prstGeom prst="wedgeRoundRectCallout">
            <a:avLst>
              <a:gd name="adj1" fmla="val -76427"/>
              <a:gd name="adj2" fmla="val -28405"/>
              <a:gd name="adj3" fmla="val 16667"/>
            </a:avLst>
          </a:prstGeom>
          <a:solidFill>
            <a:srgbClr val="FFFF99"/>
          </a:solidFill>
          <a:ln w="25400" algn="ctr">
            <a:solidFill>
              <a:schemeClr val="tx1"/>
            </a:solidFill>
            <a:miter lim="800000"/>
            <a:headEnd/>
            <a:tailEnd/>
          </a:ln>
          <a:effectLst/>
        </p:spPr>
        <p:txBody>
          <a:bodyPr anchor="ctr"/>
          <a:lstStyle/>
          <a:p>
            <a:r>
              <a:rPr lang="ja-JP" altLang="en-US" sz="1800" b="1" dirty="0" smtClean="0"/>
              <a:t>検出パターンの設定項目</a:t>
            </a:r>
            <a:endParaRPr lang="en-US" altLang="ja-JP" sz="1800" b="1" dirty="0" smtClean="0"/>
          </a:p>
        </p:txBody>
      </p:sp>
      <p:sp>
        <p:nvSpPr>
          <p:cNvPr id="445447" name="AutoShape 7"/>
          <p:cNvSpPr>
            <a:spLocks noChangeArrowheads="1"/>
          </p:cNvSpPr>
          <p:nvPr/>
        </p:nvSpPr>
        <p:spPr bwMode="auto">
          <a:xfrm>
            <a:off x="6429388" y="5421335"/>
            <a:ext cx="2500330" cy="1150937"/>
          </a:xfrm>
          <a:prstGeom prst="wedgeRoundRectCallout">
            <a:avLst>
              <a:gd name="adj1" fmla="val -52353"/>
              <a:gd name="adj2" fmla="val -72338"/>
              <a:gd name="adj3" fmla="val 16667"/>
            </a:avLst>
          </a:prstGeom>
          <a:solidFill>
            <a:srgbClr val="FFFF99"/>
          </a:solidFill>
          <a:ln w="25400" algn="ctr">
            <a:solidFill>
              <a:schemeClr val="tx1"/>
            </a:solidFill>
            <a:miter lim="800000"/>
            <a:headEnd/>
            <a:tailEnd/>
          </a:ln>
          <a:effectLst/>
        </p:spPr>
        <p:txBody>
          <a:bodyPr anchor="ctr"/>
          <a:lstStyle/>
          <a:p>
            <a:r>
              <a:rPr lang="ja-JP" altLang="en-US" sz="1800" b="1" dirty="0" smtClean="0"/>
              <a:t>ソースコードビュー．</a:t>
            </a:r>
            <a:endParaRPr lang="en-US" altLang="ja-JP" sz="1800" b="1" dirty="0" smtClean="0"/>
          </a:p>
          <a:p>
            <a:r>
              <a:rPr lang="ja-JP" altLang="en-US" b="1" dirty="0" smtClean="0"/>
              <a:t>パターンに該当する</a:t>
            </a:r>
            <a:endParaRPr lang="en-US" altLang="ja-JP" b="1" dirty="0" smtClean="0"/>
          </a:p>
          <a:p>
            <a:r>
              <a:rPr lang="ja-JP" altLang="en-US" b="1" dirty="0" smtClean="0"/>
              <a:t>部分を着色表示する．</a:t>
            </a:r>
            <a:endParaRPr lang="ja-JP" altLang="en-US" sz="1800" b="1" dirty="0"/>
          </a:p>
        </p:txBody>
      </p:sp>
      <p:sp>
        <p:nvSpPr>
          <p:cNvPr id="445445" name="AutoShape 5"/>
          <p:cNvSpPr>
            <a:spLocks noChangeArrowheads="1"/>
          </p:cNvSpPr>
          <p:nvPr/>
        </p:nvSpPr>
        <p:spPr bwMode="auto">
          <a:xfrm>
            <a:off x="3143240" y="4357694"/>
            <a:ext cx="1857388" cy="722310"/>
          </a:xfrm>
          <a:prstGeom prst="wedgeRoundRectCallout">
            <a:avLst>
              <a:gd name="adj1" fmla="val -60498"/>
              <a:gd name="adj2" fmla="val 79960"/>
              <a:gd name="adj3" fmla="val 16667"/>
            </a:avLst>
          </a:prstGeom>
          <a:solidFill>
            <a:srgbClr val="FFFF99"/>
          </a:solidFill>
          <a:ln w="25400" algn="ctr">
            <a:solidFill>
              <a:schemeClr val="tx1"/>
            </a:solidFill>
            <a:miter lim="800000"/>
            <a:headEnd/>
            <a:tailEnd/>
          </a:ln>
          <a:effectLst/>
        </p:spPr>
        <p:txBody>
          <a:bodyPr anchor="ctr"/>
          <a:lstStyle/>
          <a:p>
            <a:r>
              <a:rPr lang="ja-JP" altLang="en-US" sz="1800" b="1" dirty="0" smtClean="0"/>
              <a:t>検出された</a:t>
            </a:r>
            <a:endParaRPr lang="en-US" altLang="ja-JP" sz="1800" b="1" dirty="0" smtClean="0"/>
          </a:p>
          <a:p>
            <a:r>
              <a:rPr lang="ja-JP" altLang="en-US" b="1" dirty="0" smtClean="0"/>
              <a:t>パターンの一覧</a:t>
            </a:r>
            <a:endParaRPr lang="ja-JP" altLang="en-US" sz="1800" b="1" dirty="0"/>
          </a:p>
        </p:txBody>
      </p:sp>
      <p:sp>
        <p:nvSpPr>
          <p:cNvPr id="10" name="スライド番号プレースホルダ 9"/>
          <p:cNvSpPr>
            <a:spLocks noGrp="1"/>
          </p:cNvSpPr>
          <p:nvPr>
            <p:ph type="sldNum" sz="quarter" idx="12"/>
          </p:nvPr>
        </p:nvSpPr>
        <p:spPr/>
        <p:txBody>
          <a:bodyPr/>
          <a:lstStyle/>
          <a:p>
            <a:fld id="{443E4115-DA16-4EED-B2D3-D64DD59B34AE}" type="slidenum">
              <a:rPr kumimoji="1" lang="ja-JP" altLang="en-US" smtClean="0"/>
              <a:pPr/>
              <a:t>15</a:t>
            </a:fld>
            <a:endParaRPr kumimoji="1"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パターンの調査</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対象</a:t>
            </a:r>
            <a:endParaRPr lang="en-US" altLang="ja-JP" sz="2800" dirty="0" smtClean="0"/>
          </a:p>
          <a:p>
            <a:pPr lvl="1"/>
            <a:r>
              <a:rPr lang="en-US" altLang="ja-JP" sz="2400" dirty="0" err="1" smtClean="0"/>
              <a:t>JHotDraw</a:t>
            </a:r>
            <a:r>
              <a:rPr lang="en-US" altLang="ja-JP" sz="2400" dirty="0" smtClean="0"/>
              <a:t>, </a:t>
            </a:r>
            <a:r>
              <a:rPr lang="en-US" altLang="ja-JP" sz="2400" dirty="0" err="1" smtClean="0"/>
              <a:t>jEdit</a:t>
            </a:r>
            <a:r>
              <a:rPr lang="en-US" altLang="ja-JP" sz="2400" dirty="0" smtClean="0"/>
              <a:t>, Tomcat, </a:t>
            </a:r>
            <a:r>
              <a:rPr lang="en-US" altLang="ja-JP" sz="2400" dirty="0" err="1" smtClean="0"/>
              <a:t>Azureus</a:t>
            </a:r>
            <a:r>
              <a:rPr lang="en-US" altLang="ja-JP" sz="2400" dirty="0" smtClean="0"/>
              <a:t>, ANTLR, </a:t>
            </a:r>
            <a:r>
              <a:rPr lang="en-US" altLang="ja-JP" sz="2400" dirty="0" err="1" smtClean="0"/>
              <a:t>SableCC</a:t>
            </a:r>
            <a:r>
              <a:rPr lang="en-US" altLang="ja-JP" sz="2400" dirty="0" smtClean="0"/>
              <a:t> </a:t>
            </a:r>
          </a:p>
          <a:p>
            <a:endParaRPr lang="en-US" altLang="ja-JP" sz="1600" dirty="0" smtClean="0"/>
          </a:p>
          <a:p>
            <a:r>
              <a:rPr lang="ja-JP" altLang="en-US" sz="2800" dirty="0" smtClean="0"/>
              <a:t>出現順位で上位</a:t>
            </a:r>
            <a:r>
              <a:rPr lang="en-US" altLang="ja-JP" sz="2800" dirty="0" smtClean="0"/>
              <a:t>5</a:t>
            </a:r>
            <a:r>
              <a:rPr lang="ja-JP" altLang="en-US" sz="2800" dirty="0" smtClean="0"/>
              <a:t>件のパターンを調査</a:t>
            </a:r>
            <a:endParaRPr lang="en-US" altLang="ja-JP" sz="2800" dirty="0" smtClean="0"/>
          </a:p>
          <a:p>
            <a:pPr lvl="1"/>
            <a:r>
              <a:rPr lang="ja-JP" altLang="en-US" sz="2400" dirty="0" smtClean="0"/>
              <a:t>ただし，</a:t>
            </a:r>
            <a:r>
              <a:rPr lang="en-US" altLang="ja-JP" sz="2400" dirty="0" smtClean="0"/>
              <a:t>JDK </a:t>
            </a:r>
            <a:r>
              <a:rPr lang="ja-JP" altLang="en-US" sz="2400" dirty="0" smtClean="0"/>
              <a:t>のクラスのみからなるパターンは除外</a:t>
            </a:r>
            <a:endParaRPr lang="en-US" altLang="ja-JP" sz="2400" dirty="0" smtClean="0"/>
          </a:p>
          <a:p>
            <a:pPr lvl="2"/>
            <a:r>
              <a:rPr lang="ja-JP" altLang="en-US" sz="2000" dirty="0" smtClean="0"/>
              <a:t>除外されたのはコレクション操作＆文字列操作系</a:t>
            </a:r>
            <a:endParaRPr lang="en-US" altLang="ja-JP" sz="2800" dirty="0" smtClean="0"/>
          </a:p>
          <a:p>
            <a:endParaRPr lang="en-US" altLang="ja-JP" sz="1600" dirty="0" smtClean="0"/>
          </a:p>
          <a:p>
            <a:r>
              <a:rPr lang="ja-JP" altLang="en-US" sz="2800" dirty="0" smtClean="0"/>
              <a:t>調査したうちの </a:t>
            </a:r>
            <a:r>
              <a:rPr lang="en-US" altLang="ja-JP" sz="2800" dirty="0" smtClean="0"/>
              <a:t>17 </a:t>
            </a:r>
            <a:r>
              <a:rPr lang="ja-JP" altLang="en-US" sz="2800" dirty="0" smtClean="0"/>
              <a:t>パターン </a:t>
            </a:r>
            <a:r>
              <a:rPr lang="en-US" altLang="ja-JP" sz="2800" dirty="0" smtClean="0"/>
              <a:t>(</a:t>
            </a:r>
            <a:r>
              <a:rPr lang="ja-JP" altLang="en-US" sz="2800" dirty="0" smtClean="0"/>
              <a:t>約</a:t>
            </a:r>
            <a:r>
              <a:rPr lang="en-US" altLang="ja-JP" sz="2800" dirty="0" smtClean="0"/>
              <a:t>55%) </a:t>
            </a:r>
            <a:r>
              <a:rPr lang="ja-JP" altLang="en-US" sz="2800" dirty="0" smtClean="0"/>
              <a:t>は，ソフトウェアの機能の実装に関係</a:t>
            </a:r>
            <a:endParaRPr lang="en-US" altLang="ja-JP" sz="2800" dirty="0" smtClean="0"/>
          </a:p>
          <a:p>
            <a:pPr lvl="1"/>
            <a:r>
              <a:rPr lang="ja-JP" altLang="en-US" sz="2400" dirty="0" smtClean="0"/>
              <a:t>他は実装イディオムと言ったほうがよさそうなコード</a:t>
            </a:r>
            <a:endParaRPr lang="en-US" altLang="ja-JP" sz="2400" dirty="0" smtClean="0"/>
          </a:p>
          <a:p>
            <a:pPr lvl="2"/>
            <a:r>
              <a:rPr lang="ja-JP" altLang="en-US" sz="2000" dirty="0" smtClean="0"/>
              <a:t>例</a:t>
            </a:r>
            <a:r>
              <a:rPr lang="en-US" altLang="ja-JP" sz="2000" dirty="0" smtClean="0"/>
              <a:t>:    if (</a:t>
            </a:r>
            <a:r>
              <a:rPr lang="en-US" altLang="ja-JP" sz="2000" dirty="0" err="1" smtClean="0"/>
              <a:t>getView</a:t>
            </a:r>
            <a:r>
              <a:rPr lang="en-US" altLang="ja-JP" sz="2000" dirty="0" smtClean="0"/>
              <a:t>() != null) </a:t>
            </a:r>
            <a:r>
              <a:rPr lang="en-US" altLang="ja-JP" sz="2000" dirty="0" err="1" smtClean="0"/>
              <a:t>getView</a:t>
            </a:r>
            <a:r>
              <a:rPr lang="en-US" altLang="ja-JP" sz="2000" dirty="0" smtClean="0"/>
              <a:t>().get…</a:t>
            </a:r>
          </a:p>
          <a:p>
            <a:pPr lvl="2">
              <a:buNone/>
            </a:pPr>
            <a:r>
              <a:rPr lang="en-US" altLang="ja-JP" sz="2000" dirty="0" smtClean="0"/>
              <a:t> 	 	</a:t>
            </a:r>
            <a:r>
              <a:rPr lang="en-US" altLang="ja-JP" sz="2000" dirty="0" err="1" smtClean="0"/>
              <a:t>getView</a:t>
            </a:r>
            <a:r>
              <a:rPr lang="en-US" altLang="ja-JP" sz="2000" dirty="0" smtClean="0"/>
              <a:t>() </a:t>
            </a:r>
            <a:r>
              <a:rPr lang="ja-JP" altLang="en-US" sz="2000" dirty="0" smtClean="0"/>
              <a:t>の結果に対する </a:t>
            </a:r>
            <a:r>
              <a:rPr lang="en-US" altLang="ja-JP" sz="2000" dirty="0" smtClean="0"/>
              <a:t>null-check </a:t>
            </a:r>
          </a:p>
        </p:txBody>
      </p:sp>
      <p:sp>
        <p:nvSpPr>
          <p:cNvPr id="4" name="スライド番号プレースホルダ 3"/>
          <p:cNvSpPr>
            <a:spLocks noGrp="1"/>
          </p:cNvSpPr>
          <p:nvPr>
            <p:ph type="sldNum" sz="quarter" idx="12"/>
          </p:nvPr>
        </p:nvSpPr>
        <p:spPr/>
        <p:txBody>
          <a:bodyPr/>
          <a:lstStyle/>
          <a:p>
            <a:fld id="{443E4115-DA16-4EED-B2D3-D64DD59B34AE}" type="slidenum">
              <a:rPr kumimoji="1" lang="ja-JP" altLang="en-US" smtClean="0"/>
              <a:pPr/>
              <a:t>16</a:t>
            </a:fld>
            <a:endParaRPr kumimoji="1" lang="ja-JP"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対象から発見されたパターンの例</a:t>
            </a:r>
            <a:endParaRPr kumimoji="1" lang="ja-JP" altLang="en-US" dirty="0"/>
          </a:p>
        </p:txBody>
      </p:sp>
      <p:graphicFrame>
        <p:nvGraphicFramePr>
          <p:cNvPr id="5" name="表 4"/>
          <p:cNvGraphicFramePr>
            <a:graphicFrameLocks noGrp="1"/>
          </p:cNvGraphicFramePr>
          <p:nvPr/>
        </p:nvGraphicFramePr>
        <p:xfrm>
          <a:off x="285720" y="1357298"/>
          <a:ext cx="8572559" cy="4853014"/>
        </p:xfrm>
        <a:graphic>
          <a:graphicData uri="http://schemas.openxmlformats.org/drawingml/2006/table">
            <a:tbl>
              <a:tblPr firstRow="1" bandRow="1">
                <a:tableStyleId>{21E4AEA4-8DFA-4A89-87EB-49C32662AFE0}</a:tableStyleId>
              </a:tblPr>
              <a:tblGrid>
                <a:gridCol w="1571636"/>
                <a:gridCol w="1357322"/>
                <a:gridCol w="1071570"/>
                <a:gridCol w="4572031"/>
              </a:tblGrid>
              <a:tr h="857256">
                <a:tc>
                  <a:txBody>
                    <a:bodyPr/>
                    <a:lstStyle/>
                    <a:p>
                      <a:pPr algn="l">
                        <a:buNone/>
                      </a:pPr>
                      <a:r>
                        <a:rPr lang="en-US" altLang="ja-JP" sz="2400" dirty="0" smtClean="0"/>
                        <a:t>Software</a:t>
                      </a:r>
                    </a:p>
                  </a:txBody>
                  <a:tcPr anchor="ctr"/>
                </a:tc>
                <a:tc>
                  <a:txBody>
                    <a:bodyPr/>
                    <a:lstStyle/>
                    <a:p>
                      <a:pPr algn="ctr"/>
                      <a:r>
                        <a:rPr kumimoji="1" lang="en-US" altLang="ja-JP" sz="2400" dirty="0" smtClean="0"/>
                        <a:t>Size</a:t>
                      </a:r>
                    </a:p>
                    <a:p>
                      <a:pPr algn="ctr"/>
                      <a:r>
                        <a:rPr kumimoji="1" lang="en-US" altLang="ja-JP" sz="2400" dirty="0" smtClean="0"/>
                        <a:t>(LOC)</a:t>
                      </a:r>
                      <a:endParaRPr kumimoji="1" lang="ja-JP" altLang="en-US" sz="2400" dirty="0"/>
                    </a:p>
                  </a:txBody>
                  <a:tcPr/>
                </a:tc>
                <a:tc>
                  <a:txBody>
                    <a:bodyPr/>
                    <a:lstStyle/>
                    <a:p>
                      <a:pPr algn="ctr"/>
                      <a:r>
                        <a:rPr kumimoji="1" lang="en-US" altLang="ja-JP" sz="2400" dirty="0" smtClean="0"/>
                        <a:t>#</a:t>
                      </a:r>
                      <a:r>
                        <a:rPr kumimoji="1" lang="en-US" altLang="ja-JP" sz="2400" dirty="0" err="1" smtClean="0"/>
                        <a:t>Patt-erns</a:t>
                      </a:r>
                      <a:endParaRPr kumimoji="1" lang="en-US" altLang="ja-JP" sz="2400" dirty="0" smtClean="0"/>
                    </a:p>
                  </a:txBody>
                  <a:tcPr/>
                </a:tc>
                <a:tc>
                  <a:txBody>
                    <a:bodyPr/>
                    <a:lstStyle/>
                    <a:p>
                      <a:pPr algn="ctr"/>
                      <a:r>
                        <a:rPr kumimoji="1" lang="en-US" altLang="ja-JP" sz="2400" dirty="0" smtClean="0"/>
                        <a:t>Example</a:t>
                      </a:r>
                      <a:endParaRPr kumimoji="1" lang="ja-JP" altLang="en-US" sz="2400" dirty="0"/>
                    </a:p>
                  </a:txBody>
                  <a:tcPr anchor="ctr"/>
                </a:tc>
              </a:tr>
              <a:tr h="1005824">
                <a:tc>
                  <a:txBody>
                    <a:bodyPr/>
                    <a:lstStyle/>
                    <a:p>
                      <a:r>
                        <a:rPr kumimoji="1" lang="en-US" altLang="ja-JP" sz="2400" dirty="0" err="1" smtClean="0"/>
                        <a:t>jEdit</a:t>
                      </a:r>
                      <a:endParaRPr kumimoji="1"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4.3pre10</a:t>
                      </a:r>
                      <a:endParaRPr kumimoji="1" lang="ja-JP" altLang="en-US" sz="2400" dirty="0" smtClean="0"/>
                    </a:p>
                  </a:txBody>
                  <a:tcPr/>
                </a:tc>
                <a:tc>
                  <a:txBody>
                    <a:bodyPr/>
                    <a:lstStyle/>
                    <a:p>
                      <a:pPr algn="r"/>
                      <a:r>
                        <a:rPr kumimoji="1" lang="en-US" altLang="ja-JP" sz="2400" dirty="0" smtClean="0"/>
                        <a:t>168,335</a:t>
                      </a:r>
                      <a:endParaRPr kumimoji="1" lang="ja-JP" altLang="en-US" sz="2400" dirty="0"/>
                    </a:p>
                  </a:txBody>
                  <a:tcPr/>
                </a:tc>
                <a:tc>
                  <a:txBody>
                    <a:bodyPr/>
                    <a:lstStyle/>
                    <a:p>
                      <a:pPr algn="r"/>
                      <a:r>
                        <a:rPr kumimoji="1" lang="en-US" altLang="ja-JP" sz="2400" dirty="0" smtClean="0"/>
                        <a:t>137</a:t>
                      </a:r>
                      <a:endParaRPr kumimoji="1" lang="ja-JP" altLang="en-US" sz="2400" dirty="0"/>
                    </a:p>
                  </a:txBody>
                  <a:tcPr/>
                </a:tc>
                <a:tc>
                  <a:txBody>
                    <a:bodyPr/>
                    <a:lstStyle/>
                    <a:p>
                      <a:pPr algn="l"/>
                      <a:r>
                        <a:rPr lang="ja-JP" altLang="en-US" sz="2400" dirty="0" smtClean="0"/>
                        <a:t>読み取り専用ファイルの編集禁止</a:t>
                      </a:r>
                      <a:endParaRPr lang="en-US" altLang="ja-JP" sz="2400" dirty="0" smtClean="0"/>
                    </a:p>
                    <a:p>
                      <a:pPr algn="l"/>
                      <a:r>
                        <a:rPr lang="en-US" altLang="ja-JP" sz="2400" dirty="0" smtClean="0"/>
                        <a:t> </a:t>
                      </a:r>
                      <a:r>
                        <a:rPr lang="en-US" altLang="ja-JP" sz="2000" dirty="0" err="1" smtClean="0"/>
                        <a:t>isEditable</a:t>
                      </a:r>
                      <a:r>
                        <a:rPr lang="en-US" altLang="ja-JP" sz="2000" baseline="0" dirty="0" smtClean="0"/>
                        <a:t> / IF / beep / END-IF</a:t>
                      </a:r>
                      <a:endParaRPr lang="en-US" altLang="ja-JP" sz="2000" dirty="0" smtClean="0">
                        <a:latin typeface="Times New Roman" pitchFamily="18" charset="0"/>
                        <a:cs typeface="Times New Roman" pitchFamily="18" charset="0"/>
                      </a:endParaRPr>
                    </a:p>
                  </a:txBody>
                  <a:tcPr/>
                </a:tc>
              </a:tr>
              <a:tr h="1000132">
                <a:tc>
                  <a:txBody>
                    <a:bodyPr/>
                    <a:lstStyle/>
                    <a:p>
                      <a:r>
                        <a:rPr kumimoji="1" lang="en-US" altLang="ja-JP" sz="2400" dirty="0" err="1" smtClean="0"/>
                        <a:t>JHotDraw</a:t>
                      </a:r>
                      <a:endParaRPr kumimoji="1"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7.0.9</a:t>
                      </a:r>
                      <a:endParaRPr kumimoji="1" lang="ja-JP" altLang="en-US" sz="2400" dirty="0" smtClean="0"/>
                    </a:p>
                  </a:txBody>
                  <a:tcPr/>
                </a:tc>
                <a:tc>
                  <a:txBody>
                    <a:bodyPr/>
                    <a:lstStyle/>
                    <a:p>
                      <a:pPr algn="r"/>
                      <a:r>
                        <a:rPr kumimoji="1" lang="en-US" altLang="ja-JP" sz="2400" dirty="0" smtClean="0"/>
                        <a:t>90,166</a:t>
                      </a:r>
                      <a:endParaRPr kumimoji="1" lang="ja-JP" altLang="en-US" sz="2400" dirty="0"/>
                    </a:p>
                  </a:txBody>
                  <a:tcPr/>
                </a:tc>
                <a:tc>
                  <a:txBody>
                    <a:bodyPr/>
                    <a:lstStyle/>
                    <a:p>
                      <a:pPr algn="r"/>
                      <a:r>
                        <a:rPr kumimoji="1" lang="en-US" altLang="ja-JP" sz="2400" dirty="0" smtClean="0"/>
                        <a:t>747</a:t>
                      </a:r>
                      <a:endParaRPr kumimoji="1" lang="ja-JP" altLang="en-US" sz="24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Undo </a:t>
                      </a:r>
                      <a:r>
                        <a:rPr lang="ja-JP" altLang="en-US" sz="2400" dirty="0" smtClean="0"/>
                        <a:t>処理用のオブジェクト生成</a:t>
                      </a:r>
                      <a:endParaRPr lang="en-US" altLang="ja-JP" sz="24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createUndoActivity</a:t>
                      </a:r>
                      <a:r>
                        <a:rPr lang="en-US" altLang="ja-JP" sz="2000" baseline="0" dirty="0" smtClean="0"/>
                        <a:t> / </a:t>
                      </a:r>
                      <a:r>
                        <a:rPr lang="en-US" altLang="ja-JP" sz="2000" baseline="0" dirty="0" err="1" smtClean="0"/>
                        <a:t>getUndoActivity</a:t>
                      </a:r>
                      <a:r>
                        <a:rPr lang="en-US" altLang="ja-JP" sz="2000" baseline="0" dirty="0" smtClean="0"/>
                        <a:t> / …</a:t>
                      </a:r>
                      <a:endParaRPr lang="en-US" altLang="ja-JP" sz="2000" dirty="0" smtClean="0">
                        <a:latin typeface="Times New Roman" pitchFamily="18" charset="0"/>
                        <a:cs typeface="Times New Roman" pitchFamily="18" charset="0"/>
                      </a:endParaRPr>
                    </a:p>
                  </a:txBody>
                  <a:tcPr/>
                </a:tc>
              </a:tr>
              <a:tr h="1000132">
                <a:tc>
                  <a:txBody>
                    <a:bodyPr/>
                    <a:lstStyle/>
                    <a:p>
                      <a:r>
                        <a:rPr kumimoji="1" lang="en-US" altLang="ja-JP" sz="2400" dirty="0" smtClean="0"/>
                        <a:t>Tomcat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6.0.14</a:t>
                      </a:r>
                      <a:endParaRPr kumimoji="1" lang="ja-JP" altLang="en-US" sz="2400" dirty="0" smtClean="0"/>
                    </a:p>
                  </a:txBody>
                  <a:tcPr/>
                </a:tc>
                <a:tc>
                  <a:txBody>
                    <a:bodyPr/>
                    <a:lstStyle/>
                    <a:p>
                      <a:pPr algn="r"/>
                      <a:r>
                        <a:rPr kumimoji="1" lang="en-US" altLang="ja-JP" sz="2400" dirty="0" smtClean="0"/>
                        <a:t>313,479</a:t>
                      </a:r>
                      <a:endParaRPr kumimoji="1" lang="ja-JP" altLang="en-US" sz="2400" dirty="0"/>
                    </a:p>
                  </a:txBody>
                  <a:tcPr/>
                </a:tc>
                <a:tc>
                  <a:txBody>
                    <a:bodyPr/>
                    <a:lstStyle/>
                    <a:p>
                      <a:pPr algn="r"/>
                      <a:r>
                        <a:rPr kumimoji="1" lang="en-US" altLang="ja-JP" sz="2400" dirty="0" smtClean="0"/>
                        <a:t>1415</a:t>
                      </a:r>
                      <a:endParaRPr kumimoji="1" lang="ja-JP" altLang="en-US" sz="2400" dirty="0"/>
                    </a:p>
                  </a:txBody>
                  <a:tcPr/>
                </a:tc>
                <a:tc>
                  <a:txBody>
                    <a:bodyPr/>
                    <a:lstStyle/>
                    <a:p>
                      <a:pPr algn="l"/>
                      <a:r>
                        <a:rPr lang="ja-JP" altLang="en-US" sz="2400" dirty="0" smtClean="0"/>
                        <a:t>デバッグ用メッセージの出力</a:t>
                      </a:r>
                      <a:endParaRPr kumimoji="1" lang="en-US" altLang="ja-JP" sz="2400" dirty="0" smtClean="0"/>
                    </a:p>
                    <a:p>
                      <a:pPr algn="l"/>
                      <a:r>
                        <a:rPr kumimoji="1" lang="en-US" altLang="ja-JP" sz="2000" dirty="0" smtClean="0"/>
                        <a:t> </a:t>
                      </a:r>
                      <a:r>
                        <a:rPr kumimoji="1" lang="en-US" altLang="ja-JP" sz="2000" dirty="0" err="1" smtClean="0"/>
                        <a:t>isDebugEnabled</a:t>
                      </a:r>
                      <a:r>
                        <a:rPr kumimoji="1" lang="en-US" altLang="ja-JP" sz="2000" baseline="0" dirty="0" smtClean="0"/>
                        <a:t> / IF / debug / END-IF</a:t>
                      </a:r>
                      <a:endParaRPr lang="en-US" altLang="ja-JP" sz="1800" dirty="0" smtClean="0">
                        <a:latin typeface="Times New Roman" pitchFamily="18" charset="0"/>
                        <a:cs typeface="Times New Roman" pitchFamily="18" charset="0"/>
                      </a:endParaRPr>
                    </a:p>
                  </a:txBody>
                  <a:tcPr/>
                </a:tc>
              </a:tr>
              <a:tr h="923002">
                <a:tc>
                  <a:txBody>
                    <a:bodyPr/>
                    <a:lstStyle/>
                    <a:p>
                      <a:r>
                        <a:rPr kumimoji="1" lang="en-US" altLang="ja-JP" sz="2400" dirty="0" err="1" smtClean="0"/>
                        <a:t>Azureus</a:t>
                      </a:r>
                      <a:endParaRPr kumimoji="1"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3.0.2.2</a:t>
                      </a:r>
                      <a:endParaRPr kumimoji="1" lang="ja-JP" altLang="en-US" sz="2400" dirty="0" smtClean="0"/>
                    </a:p>
                  </a:txBody>
                  <a:tcPr/>
                </a:tc>
                <a:tc>
                  <a:txBody>
                    <a:bodyPr/>
                    <a:lstStyle/>
                    <a:p>
                      <a:pPr algn="r"/>
                      <a:r>
                        <a:rPr kumimoji="1" lang="en-US" altLang="ja-JP" sz="2400" dirty="0" smtClean="0"/>
                        <a:t>552,021</a:t>
                      </a:r>
                      <a:endParaRPr kumimoji="1" lang="ja-JP" altLang="en-US" sz="2400" dirty="0"/>
                    </a:p>
                  </a:txBody>
                  <a:tcPr/>
                </a:tc>
                <a:tc>
                  <a:txBody>
                    <a:bodyPr/>
                    <a:lstStyle/>
                    <a:p>
                      <a:pPr algn="r"/>
                      <a:r>
                        <a:rPr kumimoji="1" lang="en-US" altLang="ja-JP" sz="2400" dirty="0" smtClean="0"/>
                        <a:t>4682</a:t>
                      </a:r>
                      <a:endParaRPr kumimoji="1" lang="ja-JP" altLang="en-US" sz="2400" dirty="0"/>
                    </a:p>
                  </a:txBody>
                  <a:tcPr/>
                </a:tc>
                <a:tc>
                  <a:txBody>
                    <a:bodyPr/>
                    <a:lstStyle/>
                    <a:p>
                      <a:pPr lvl="0" algn="l"/>
                      <a:r>
                        <a:rPr lang="ja-JP" altLang="en-US" sz="2400" dirty="0" smtClean="0"/>
                        <a:t>ループ前後でのスレッド同期処理</a:t>
                      </a:r>
                      <a:endParaRPr lang="en-US" altLang="ja-JP" sz="2400" dirty="0" smtClean="0"/>
                    </a:p>
                    <a:p>
                      <a:pPr lvl="0" algn="l"/>
                      <a:r>
                        <a:rPr lang="en-US" altLang="ja-JP" sz="2000" dirty="0" smtClean="0"/>
                        <a:t>  enter</a:t>
                      </a:r>
                      <a:r>
                        <a:rPr lang="en-US" altLang="ja-JP" sz="2000" baseline="0" dirty="0" smtClean="0"/>
                        <a:t> / LOOP / END-LOOP / exit</a:t>
                      </a:r>
                      <a:endParaRPr lang="en-US" altLang="ja-JP" sz="2000" dirty="0" smtClean="0">
                        <a:latin typeface="Times New Roman" pitchFamily="18" charset="0"/>
                        <a:cs typeface="Times New Roman" pitchFamily="18" charset="0"/>
                      </a:endParaRPr>
                    </a:p>
                  </a:txBody>
                  <a:tcPr/>
                </a:tc>
              </a:tr>
            </a:tbl>
          </a:graphicData>
        </a:graphic>
      </p:graphicFrame>
      <p:sp>
        <p:nvSpPr>
          <p:cNvPr id="7" name="テキスト ボックス 6"/>
          <p:cNvSpPr txBox="1"/>
          <p:nvPr/>
        </p:nvSpPr>
        <p:spPr>
          <a:xfrm>
            <a:off x="4643438" y="6305156"/>
            <a:ext cx="4214842" cy="338554"/>
          </a:xfrm>
          <a:prstGeom prst="rect">
            <a:avLst/>
          </a:prstGeom>
          <a:noFill/>
        </p:spPr>
        <p:txBody>
          <a:bodyPr wrap="square" rtlCol="0">
            <a:spAutoFit/>
          </a:bodyPr>
          <a:lstStyle/>
          <a:p>
            <a:pPr>
              <a:lnSpc>
                <a:spcPct val="80000"/>
              </a:lnSpc>
            </a:pPr>
            <a:r>
              <a:rPr lang="en-US" altLang="ja-JP" sz="2000" dirty="0" smtClean="0"/>
              <a:t>#instances </a:t>
            </a:r>
            <a:r>
              <a:rPr lang="ja-JP" altLang="en-US" sz="2000" dirty="0" smtClean="0"/>
              <a:t>≧</a:t>
            </a:r>
            <a:r>
              <a:rPr lang="en-US" altLang="ja-JP" sz="2000" dirty="0" smtClean="0"/>
              <a:t> 10,  #elements </a:t>
            </a:r>
            <a:r>
              <a:rPr lang="ja-JP" altLang="en-US" sz="2000" dirty="0" smtClean="0"/>
              <a:t>≧ </a:t>
            </a:r>
            <a:r>
              <a:rPr lang="en-US" altLang="ja-JP" sz="2000" dirty="0" smtClean="0"/>
              <a:t>4</a:t>
            </a:r>
          </a:p>
        </p:txBody>
      </p:sp>
      <p:sp>
        <p:nvSpPr>
          <p:cNvPr id="6" name="スライド番号プレースホルダ 5"/>
          <p:cNvSpPr>
            <a:spLocks noGrp="1"/>
          </p:cNvSpPr>
          <p:nvPr>
            <p:ph type="sldNum" sz="quarter" idx="12"/>
          </p:nvPr>
        </p:nvSpPr>
        <p:spPr/>
        <p:txBody>
          <a:bodyPr/>
          <a:lstStyle/>
          <a:p>
            <a:fld id="{443E4115-DA16-4EED-B2D3-D64DD59B34AE}" type="slidenum">
              <a:rPr kumimoji="1" lang="ja-JP" altLang="en-US" smtClean="0"/>
              <a:pPr/>
              <a:t>17</a:t>
            </a:fld>
            <a:endParaRPr kumimoji="1" lang="ja-JP"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314" y="115888"/>
            <a:ext cx="8786842" cy="865187"/>
          </a:xfrm>
        </p:spPr>
        <p:txBody>
          <a:bodyPr/>
          <a:lstStyle/>
          <a:p>
            <a:r>
              <a:rPr lang="en-US" altLang="ja-JP" dirty="0" err="1" smtClean="0"/>
              <a:t>jEdit</a:t>
            </a:r>
            <a:r>
              <a:rPr lang="en-US" altLang="ja-JP" dirty="0" smtClean="0"/>
              <a:t>: </a:t>
            </a:r>
            <a:r>
              <a:rPr lang="ja-JP" altLang="en-US" dirty="0" smtClean="0"/>
              <a:t>読み取り専用ファイルの編集防止</a:t>
            </a:r>
            <a:endParaRPr kumimoji="1" lang="ja-JP" altLang="en-US" dirty="0"/>
          </a:p>
        </p:txBody>
      </p:sp>
      <p:sp>
        <p:nvSpPr>
          <p:cNvPr id="3" name="コンテンツ プレースホルダ 2"/>
          <p:cNvSpPr>
            <a:spLocks noGrp="1"/>
          </p:cNvSpPr>
          <p:nvPr>
            <p:ph idx="1"/>
          </p:nvPr>
        </p:nvSpPr>
        <p:spPr/>
        <p:txBody>
          <a:bodyPr/>
          <a:lstStyle/>
          <a:p>
            <a:r>
              <a:rPr lang="en-US" altLang="ja-JP" sz="2800" dirty="0" err="1" smtClean="0"/>
              <a:t>jEdit</a:t>
            </a:r>
            <a:r>
              <a:rPr lang="en-US" altLang="ja-JP" sz="2800" dirty="0" smtClean="0"/>
              <a:t> </a:t>
            </a:r>
            <a:r>
              <a:rPr lang="ja-JP" altLang="en-US" sz="2800" dirty="0" smtClean="0"/>
              <a:t>の </a:t>
            </a:r>
            <a:r>
              <a:rPr lang="en-US" altLang="ja-JP" sz="2800" dirty="0" smtClean="0"/>
              <a:t>34</a:t>
            </a:r>
            <a:r>
              <a:rPr lang="ja-JP" altLang="en-US" sz="2800" dirty="0" smtClean="0"/>
              <a:t>箇所に，以下のパターンが出現</a:t>
            </a:r>
            <a:endParaRPr lang="en-US" altLang="ja-JP" sz="2800" dirty="0" smtClean="0"/>
          </a:p>
        </p:txBody>
      </p:sp>
      <p:sp>
        <p:nvSpPr>
          <p:cNvPr id="6" name="テキスト ボックス 5"/>
          <p:cNvSpPr txBox="1"/>
          <p:nvPr/>
        </p:nvSpPr>
        <p:spPr>
          <a:xfrm>
            <a:off x="1941575" y="2071678"/>
            <a:ext cx="5202193" cy="523220"/>
          </a:xfrm>
          <a:prstGeom prst="rect">
            <a:avLst/>
          </a:prstGeom>
          <a:noFill/>
        </p:spPr>
        <p:txBody>
          <a:bodyPr wrap="none" rtlCol="0">
            <a:spAutoFit/>
          </a:bodyPr>
          <a:lstStyle/>
          <a:p>
            <a:r>
              <a:rPr lang="en-US" altLang="ja-JP" sz="2800" dirty="0" smtClean="0"/>
              <a:t>[ </a:t>
            </a:r>
            <a:r>
              <a:rPr lang="en-US" altLang="ja-JP" sz="2800" dirty="0" err="1" smtClean="0"/>
              <a:t>isEditable</a:t>
            </a:r>
            <a:r>
              <a:rPr lang="en-US" altLang="ja-JP" sz="2800" dirty="0" smtClean="0"/>
              <a:t>,  </a:t>
            </a:r>
            <a:r>
              <a:rPr kumimoji="1" lang="en-US" altLang="ja-JP" sz="2800" i="1" dirty="0" smtClean="0"/>
              <a:t>IF,  </a:t>
            </a:r>
            <a:r>
              <a:rPr lang="en-US" altLang="ja-JP" sz="2800" dirty="0" smtClean="0"/>
              <a:t>beep, </a:t>
            </a:r>
            <a:r>
              <a:rPr kumimoji="1" lang="en-US" altLang="ja-JP" sz="2800" i="1" dirty="0" smtClean="0"/>
              <a:t>END-IF </a:t>
            </a:r>
            <a:r>
              <a:rPr kumimoji="1" lang="en-US" altLang="ja-JP" sz="2800" dirty="0" smtClean="0"/>
              <a:t>]</a:t>
            </a:r>
            <a:endParaRPr kumimoji="1" lang="ja-JP" altLang="en-US" sz="2800" dirty="0"/>
          </a:p>
        </p:txBody>
      </p:sp>
      <p:sp>
        <p:nvSpPr>
          <p:cNvPr id="7" name="テキスト ボックス 6"/>
          <p:cNvSpPr txBox="1"/>
          <p:nvPr/>
        </p:nvSpPr>
        <p:spPr>
          <a:xfrm>
            <a:off x="571472" y="2928934"/>
            <a:ext cx="3809826" cy="3170099"/>
          </a:xfrm>
          <a:prstGeom prst="rect">
            <a:avLst/>
          </a:prstGeom>
          <a:noFill/>
        </p:spPr>
        <p:txBody>
          <a:bodyPr wrap="none" rtlCol="0">
            <a:spAutoFit/>
          </a:bodyPr>
          <a:lstStyle/>
          <a:p>
            <a:r>
              <a:rPr lang="en-US" altLang="ja-JP" sz="2000" b="1" dirty="0" smtClean="0"/>
              <a:t>JEditBuffer.java</a:t>
            </a:r>
            <a:endParaRPr kumimoji="1" lang="en-US" altLang="ja-JP" sz="2000" b="1" dirty="0" smtClean="0"/>
          </a:p>
          <a:p>
            <a:endParaRPr lang="en-US" altLang="ja-JP" dirty="0" smtClean="0"/>
          </a:p>
          <a:p>
            <a:r>
              <a:rPr kumimoji="1" lang="en-US" altLang="ja-JP" dirty="0" smtClean="0"/>
              <a:t>public void undo(…)</a:t>
            </a:r>
            <a:r>
              <a:rPr lang="ja-JP" altLang="en-US" dirty="0" smtClean="0"/>
              <a:t> </a:t>
            </a:r>
            <a:r>
              <a:rPr lang="en-US" altLang="ja-JP" dirty="0" smtClean="0"/>
              <a:t>{</a:t>
            </a:r>
          </a:p>
          <a:p>
            <a:r>
              <a:rPr kumimoji="1" lang="en-US" altLang="ja-JP" dirty="0" smtClean="0"/>
              <a:t>  if (</a:t>
            </a:r>
            <a:r>
              <a:rPr kumimoji="1" lang="en-US" altLang="ja-JP" dirty="0" err="1" smtClean="0"/>
              <a:t>undoMgr</a:t>
            </a:r>
            <a:r>
              <a:rPr kumimoji="1" lang="en-US" altLang="ja-JP" dirty="0" smtClean="0"/>
              <a:t> == null) </a:t>
            </a:r>
          </a:p>
          <a:p>
            <a:r>
              <a:rPr lang="en-US" altLang="ja-JP" dirty="0" smtClean="0"/>
              <a:t>    </a:t>
            </a:r>
            <a:r>
              <a:rPr kumimoji="1" lang="en-US" altLang="ja-JP" dirty="0" smtClean="0"/>
              <a:t>return;</a:t>
            </a:r>
          </a:p>
          <a:p>
            <a:r>
              <a:rPr lang="en-US" altLang="ja-JP" dirty="0" smtClean="0"/>
              <a:t>  </a:t>
            </a:r>
            <a:r>
              <a:rPr lang="en-US" altLang="ja-JP" b="1" dirty="0" smtClean="0">
                <a:solidFill>
                  <a:srgbClr val="FF0000"/>
                </a:solidFill>
              </a:rPr>
              <a:t>if</a:t>
            </a:r>
            <a:r>
              <a:rPr lang="en-US" altLang="ja-JP" dirty="0" smtClean="0"/>
              <a:t> (!</a:t>
            </a:r>
            <a:r>
              <a:rPr lang="en-US" altLang="ja-JP" b="1" dirty="0" err="1" smtClean="0">
                <a:solidFill>
                  <a:srgbClr val="FF0000"/>
                </a:solidFill>
              </a:rPr>
              <a:t>isEditable</a:t>
            </a:r>
            <a:r>
              <a:rPr lang="en-US" altLang="ja-JP" dirty="0" smtClean="0"/>
              <a:t>()) {</a:t>
            </a:r>
          </a:p>
          <a:p>
            <a:r>
              <a:rPr kumimoji="1" lang="en-US" altLang="ja-JP" dirty="0" smtClean="0"/>
              <a:t>    </a:t>
            </a:r>
            <a:r>
              <a:rPr kumimoji="1" lang="en-US" altLang="ja-JP" dirty="0" err="1" smtClean="0"/>
              <a:t>Toolkit.getDefaultToolkit</a:t>
            </a:r>
            <a:r>
              <a:rPr kumimoji="1" lang="en-US" altLang="ja-JP" dirty="0" smtClean="0"/>
              <a:t>().</a:t>
            </a:r>
            <a:r>
              <a:rPr kumimoji="1" lang="en-US" altLang="ja-JP" b="1" dirty="0" smtClean="0">
                <a:solidFill>
                  <a:srgbClr val="FF0000"/>
                </a:solidFill>
              </a:rPr>
              <a:t>beep</a:t>
            </a:r>
            <a:r>
              <a:rPr kumimoji="1" lang="en-US" altLang="ja-JP" dirty="0" smtClean="0"/>
              <a:t>();</a:t>
            </a:r>
          </a:p>
          <a:p>
            <a:r>
              <a:rPr lang="en-US" altLang="ja-JP" dirty="0" smtClean="0"/>
              <a:t>    return;</a:t>
            </a:r>
            <a:endParaRPr kumimoji="1" lang="en-US" altLang="ja-JP" dirty="0" smtClean="0"/>
          </a:p>
          <a:p>
            <a:r>
              <a:rPr kumimoji="1" lang="en-US" altLang="ja-JP" dirty="0" smtClean="0"/>
              <a:t>  </a:t>
            </a:r>
            <a:r>
              <a:rPr kumimoji="1" lang="en-US" altLang="ja-JP" b="1" dirty="0" smtClean="0">
                <a:solidFill>
                  <a:srgbClr val="FF0000"/>
                </a:solidFill>
              </a:rPr>
              <a:t>}</a:t>
            </a:r>
          </a:p>
          <a:p>
            <a:r>
              <a:rPr lang="en-US" altLang="ja-JP" dirty="0" smtClean="0"/>
              <a:t>  // undo an action</a:t>
            </a:r>
            <a:endParaRPr kumimoji="1" lang="en-US" altLang="ja-JP" dirty="0" smtClean="0"/>
          </a:p>
          <a:p>
            <a:r>
              <a:rPr kumimoji="1" lang="en-US" altLang="ja-JP" dirty="0" smtClean="0"/>
              <a:t>}</a:t>
            </a:r>
          </a:p>
        </p:txBody>
      </p:sp>
      <p:sp>
        <p:nvSpPr>
          <p:cNvPr id="9" name="角丸四角形 8"/>
          <p:cNvSpPr/>
          <p:nvPr/>
        </p:nvSpPr>
        <p:spPr>
          <a:xfrm>
            <a:off x="357158" y="2928934"/>
            <a:ext cx="4071966" cy="3214710"/>
          </a:xfrm>
          <a:prstGeom prst="roundRect">
            <a:avLst>
              <a:gd name="adj" fmla="val 902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4643438" y="3189273"/>
            <a:ext cx="4286280" cy="2677656"/>
          </a:xfrm>
          <a:prstGeom prst="rect">
            <a:avLst/>
          </a:prstGeom>
          <a:noFill/>
        </p:spPr>
        <p:txBody>
          <a:bodyPr wrap="square" rtlCol="0">
            <a:spAutoFit/>
          </a:bodyPr>
          <a:lstStyle/>
          <a:p>
            <a:r>
              <a:rPr lang="en-US" altLang="ja-JP" sz="2800" dirty="0" err="1" smtClean="0"/>
              <a:t>isEditable</a:t>
            </a:r>
            <a:r>
              <a:rPr lang="en-US" altLang="ja-JP" sz="2800" dirty="0" smtClean="0"/>
              <a:t> </a:t>
            </a:r>
            <a:r>
              <a:rPr lang="ja-JP" altLang="en-US" sz="2800" dirty="0" smtClean="0"/>
              <a:t>が </a:t>
            </a:r>
            <a:r>
              <a:rPr lang="en-US" altLang="ja-JP" sz="2800" dirty="0" smtClean="0"/>
              <a:t>false</a:t>
            </a:r>
            <a:r>
              <a:rPr lang="ja-JP" altLang="en-US" sz="2800" dirty="0" smtClean="0"/>
              <a:t> のとき，本体の処理をスキップする</a:t>
            </a:r>
            <a:endParaRPr lang="en-US" altLang="ja-JP" sz="2800" dirty="0" smtClean="0"/>
          </a:p>
          <a:p>
            <a:endParaRPr lang="en-US" altLang="ja-JP" sz="2800" dirty="0" smtClean="0"/>
          </a:p>
          <a:p>
            <a:r>
              <a:rPr lang="en-US" altLang="ja-JP" sz="2800" dirty="0" err="1" smtClean="0"/>
              <a:t>AspectJ</a:t>
            </a:r>
            <a:r>
              <a:rPr lang="en-US" altLang="ja-JP" sz="2800" dirty="0" smtClean="0"/>
              <a:t> </a:t>
            </a:r>
            <a:r>
              <a:rPr lang="ja-JP" altLang="en-US" sz="2800" dirty="0" smtClean="0"/>
              <a:t>の</a:t>
            </a:r>
            <a:r>
              <a:rPr lang="en-US" altLang="ja-JP" sz="2800" dirty="0" smtClean="0"/>
              <a:t> </a:t>
            </a:r>
            <a:r>
              <a:rPr lang="en-US" altLang="ja-JP" sz="2800" i="1" dirty="0" smtClean="0"/>
              <a:t>around</a:t>
            </a:r>
            <a:r>
              <a:rPr lang="en-US" altLang="ja-JP" sz="2800" dirty="0" smtClean="0"/>
              <a:t> </a:t>
            </a:r>
          </a:p>
          <a:p>
            <a:r>
              <a:rPr lang="ja-JP" altLang="en-US" sz="2800" dirty="0" smtClean="0"/>
              <a:t>アドバイスが適用可能</a:t>
            </a:r>
            <a:endParaRPr lang="en-US" altLang="ja-JP" sz="2800" dirty="0" smtClean="0"/>
          </a:p>
          <a:p>
            <a:endParaRPr kumimoji="1" lang="en-US" altLang="ja-JP" sz="2800" dirty="0" smtClean="0"/>
          </a:p>
        </p:txBody>
      </p:sp>
      <p:sp>
        <p:nvSpPr>
          <p:cNvPr id="8" name="スライド番号プレースホルダ 7"/>
          <p:cNvSpPr>
            <a:spLocks noGrp="1"/>
          </p:cNvSpPr>
          <p:nvPr>
            <p:ph type="sldNum" sz="quarter" idx="12"/>
          </p:nvPr>
        </p:nvSpPr>
        <p:spPr/>
        <p:txBody>
          <a:bodyPr/>
          <a:lstStyle/>
          <a:p>
            <a:fld id="{443E4115-DA16-4EED-B2D3-D64DD59B34AE}" type="slidenum">
              <a:rPr kumimoji="1" lang="ja-JP" altLang="en-US" smtClean="0"/>
              <a:pPr/>
              <a:t>18</a:t>
            </a:fld>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Tomcat: </a:t>
            </a:r>
            <a:r>
              <a:rPr lang="ja-JP" altLang="en-US" dirty="0" smtClean="0"/>
              <a:t>ロギングメッセージの出力</a:t>
            </a:r>
            <a:endParaRPr kumimoji="1" lang="ja-JP" altLang="en-US" dirty="0"/>
          </a:p>
        </p:txBody>
      </p:sp>
      <p:sp>
        <p:nvSpPr>
          <p:cNvPr id="3" name="コンテンツ プレースホルダ 2"/>
          <p:cNvSpPr>
            <a:spLocks noGrp="1"/>
          </p:cNvSpPr>
          <p:nvPr>
            <p:ph idx="1"/>
          </p:nvPr>
        </p:nvSpPr>
        <p:spPr>
          <a:xfrm>
            <a:off x="323850" y="1412875"/>
            <a:ext cx="8677306" cy="4824413"/>
          </a:xfrm>
        </p:spPr>
        <p:txBody>
          <a:bodyPr/>
          <a:lstStyle/>
          <a:p>
            <a:r>
              <a:rPr lang="en-US" altLang="ja-JP" dirty="0" smtClean="0"/>
              <a:t>Tomcat </a:t>
            </a:r>
            <a:r>
              <a:rPr lang="ja-JP" altLang="en-US" dirty="0" smtClean="0"/>
              <a:t>の</a:t>
            </a:r>
            <a:r>
              <a:rPr lang="en-US" altLang="ja-JP" dirty="0" smtClean="0"/>
              <a:t>304</a:t>
            </a:r>
            <a:r>
              <a:rPr lang="ja-JP" altLang="en-US" dirty="0" smtClean="0"/>
              <a:t>箇所に，以下のパターンが存在</a:t>
            </a:r>
            <a:endParaRPr lang="en-US" altLang="ja-JP" dirty="0" smtClean="0"/>
          </a:p>
        </p:txBody>
      </p:sp>
      <p:sp>
        <p:nvSpPr>
          <p:cNvPr id="4" name="テキスト ボックス 3"/>
          <p:cNvSpPr txBox="1"/>
          <p:nvPr/>
        </p:nvSpPr>
        <p:spPr>
          <a:xfrm>
            <a:off x="642910" y="2324393"/>
            <a:ext cx="6663234" cy="461665"/>
          </a:xfrm>
          <a:prstGeom prst="rect">
            <a:avLst/>
          </a:prstGeom>
          <a:noFill/>
        </p:spPr>
        <p:txBody>
          <a:bodyPr wrap="none" rtlCol="0">
            <a:spAutoFit/>
          </a:bodyPr>
          <a:lstStyle/>
          <a:p>
            <a:r>
              <a:rPr lang="en-US" altLang="ja-JP" sz="2400" dirty="0" smtClean="0"/>
              <a:t>[ </a:t>
            </a:r>
            <a:r>
              <a:rPr lang="en-US" altLang="ja-JP" sz="2400" dirty="0" err="1" smtClean="0"/>
              <a:t>isDebugEnabled</a:t>
            </a:r>
            <a:r>
              <a:rPr lang="en-US" altLang="ja-JP" sz="2400" dirty="0" smtClean="0"/>
              <a:t>(), </a:t>
            </a:r>
            <a:r>
              <a:rPr lang="en-US" altLang="ja-JP" sz="2400" i="1" dirty="0" smtClean="0"/>
              <a:t>IF</a:t>
            </a:r>
            <a:r>
              <a:rPr lang="en-US" altLang="ja-JP" sz="2400" dirty="0" smtClean="0"/>
              <a:t>, debug(String), </a:t>
            </a:r>
            <a:r>
              <a:rPr lang="en-US" altLang="ja-JP" sz="2400" i="1" dirty="0" smtClean="0"/>
              <a:t>END-IF </a:t>
            </a:r>
            <a:r>
              <a:rPr lang="en-US" altLang="ja-JP" sz="2400" dirty="0" smtClean="0"/>
              <a:t>]</a:t>
            </a:r>
            <a:endParaRPr kumimoji="1" lang="ja-JP" altLang="en-US" sz="2400" dirty="0"/>
          </a:p>
        </p:txBody>
      </p:sp>
      <p:sp>
        <p:nvSpPr>
          <p:cNvPr id="7" name="角丸四角形 6"/>
          <p:cNvSpPr/>
          <p:nvPr/>
        </p:nvSpPr>
        <p:spPr>
          <a:xfrm>
            <a:off x="357158" y="3112470"/>
            <a:ext cx="5000660" cy="3459802"/>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571472" y="3112470"/>
            <a:ext cx="4863832" cy="3447098"/>
          </a:xfrm>
          <a:prstGeom prst="rect">
            <a:avLst/>
          </a:prstGeom>
          <a:noFill/>
        </p:spPr>
        <p:txBody>
          <a:bodyPr wrap="none" rtlCol="0">
            <a:spAutoFit/>
          </a:bodyPr>
          <a:lstStyle/>
          <a:p>
            <a:r>
              <a:rPr lang="en-US" altLang="ja-JP" sz="2000" b="1" dirty="0" smtClean="0"/>
              <a:t>BasicAuthenticator.java</a:t>
            </a:r>
            <a:endParaRPr kumimoji="1" lang="en-US" altLang="ja-JP" sz="2000" b="1" dirty="0" smtClean="0"/>
          </a:p>
          <a:p>
            <a:endParaRPr lang="en-US" altLang="ja-JP" dirty="0" smtClean="0"/>
          </a:p>
          <a:p>
            <a:r>
              <a:rPr lang="en-US" altLang="ja-JP" dirty="0" smtClean="0"/>
              <a:t>public </a:t>
            </a:r>
            <a:r>
              <a:rPr lang="en-US" altLang="ja-JP" dirty="0" err="1" smtClean="0"/>
              <a:t>boolean</a:t>
            </a:r>
            <a:r>
              <a:rPr lang="en-US" altLang="ja-JP" dirty="0" smtClean="0"/>
              <a:t> authenticate(…)  … {</a:t>
            </a:r>
          </a:p>
          <a:p>
            <a:r>
              <a:rPr lang="en-US" altLang="ja-JP" dirty="0" smtClean="0"/>
              <a:t>  Principal </a:t>
            </a:r>
            <a:r>
              <a:rPr lang="en-US" altLang="ja-JP" dirty="0" err="1" smtClean="0"/>
              <a:t>principal</a:t>
            </a:r>
            <a:r>
              <a:rPr lang="en-US" altLang="ja-JP" dirty="0" smtClean="0"/>
              <a:t> = …</a:t>
            </a:r>
          </a:p>
          <a:p>
            <a:r>
              <a:rPr lang="en-US" altLang="ja-JP" dirty="0" smtClean="0"/>
              <a:t>  if (principal != null) {</a:t>
            </a:r>
          </a:p>
          <a:p>
            <a:r>
              <a:rPr lang="en-US" altLang="ja-JP" dirty="0" smtClean="0"/>
              <a:t>    </a:t>
            </a:r>
            <a:r>
              <a:rPr lang="en-US" altLang="ja-JP" b="1" dirty="0" smtClean="0">
                <a:solidFill>
                  <a:srgbClr val="FF0000"/>
                </a:solidFill>
              </a:rPr>
              <a:t>if</a:t>
            </a:r>
            <a:r>
              <a:rPr lang="en-US" altLang="ja-JP" dirty="0" smtClean="0"/>
              <a:t> (</a:t>
            </a:r>
            <a:r>
              <a:rPr lang="en-US" altLang="ja-JP" dirty="0" err="1" smtClean="0"/>
              <a:t>log.</a:t>
            </a:r>
            <a:r>
              <a:rPr lang="en-US" altLang="ja-JP" b="1" dirty="0" err="1" smtClean="0">
                <a:solidFill>
                  <a:srgbClr val="FF0000"/>
                </a:solidFill>
              </a:rPr>
              <a:t>isDebugEnabled</a:t>
            </a:r>
            <a:r>
              <a:rPr lang="en-US" altLang="ja-JP" dirty="0" smtClean="0"/>
              <a:t>())</a:t>
            </a:r>
          </a:p>
          <a:p>
            <a:r>
              <a:rPr lang="en-US" altLang="ja-JP" dirty="0" smtClean="0"/>
              <a:t>       </a:t>
            </a:r>
            <a:r>
              <a:rPr lang="en-US" altLang="ja-JP" dirty="0" err="1" smtClean="0"/>
              <a:t>log.</a:t>
            </a:r>
            <a:r>
              <a:rPr lang="en-US" altLang="ja-JP" b="1" dirty="0" err="1" smtClean="0">
                <a:solidFill>
                  <a:srgbClr val="FF0000"/>
                </a:solidFill>
              </a:rPr>
              <a:t>debug</a:t>
            </a:r>
            <a:r>
              <a:rPr lang="en-US" altLang="ja-JP" dirty="0" smtClean="0"/>
              <a:t>("Already authenticated “ + …);</a:t>
            </a:r>
          </a:p>
          <a:p>
            <a:r>
              <a:rPr lang="en-US" altLang="ja-JP" dirty="0" smtClean="0"/>
              <a:t>    …</a:t>
            </a:r>
          </a:p>
          <a:p>
            <a:r>
              <a:rPr lang="en-US" altLang="ja-JP" dirty="0" smtClean="0"/>
              <a:t>    return (true);</a:t>
            </a:r>
          </a:p>
          <a:p>
            <a:r>
              <a:rPr lang="en-US" altLang="ja-JP" dirty="0" smtClean="0"/>
              <a:t>  }</a:t>
            </a:r>
          </a:p>
          <a:p>
            <a:r>
              <a:rPr lang="en-US" altLang="ja-JP" dirty="0" smtClean="0"/>
              <a:t>  …</a:t>
            </a:r>
          </a:p>
          <a:p>
            <a:r>
              <a:rPr lang="en-US" altLang="ja-JP" dirty="0" smtClean="0"/>
              <a:t>}</a:t>
            </a:r>
            <a:endParaRPr lang="ja-JP" altLang="en-US" dirty="0"/>
          </a:p>
        </p:txBody>
      </p:sp>
      <p:sp>
        <p:nvSpPr>
          <p:cNvPr id="8" name="テキスト ボックス 7"/>
          <p:cNvSpPr txBox="1"/>
          <p:nvPr/>
        </p:nvSpPr>
        <p:spPr>
          <a:xfrm>
            <a:off x="5429256" y="3286124"/>
            <a:ext cx="3611501" cy="830997"/>
          </a:xfrm>
          <a:prstGeom prst="rect">
            <a:avLst/>
          </a:prstGeom>
          <a:noFill/>
        </p:spPr>
        <p:txBody>
          <a:bodyPr wrap="none" rtlCol="0">
            <a:spAutoFit/>
          </a:bodyPr>
          <a:lstStyle/>
          <a:p>
            <a:r>
              <a:rPr lang="en-US" altLang="ja-JP" sz="2400" dirty="0" err="1" smtClean="0"/>
              <a:t>Azureus</a:t>
            </a:r>
            <a:r>
              <a:rPr lang="ja-JP" altLang="en-US" sz="2400" dirty="0" smtClean="0"/>
              <a:t> では同様の</a:t>
            </a:r>
            <a:endParaRPr lang="en-US" altLang="ja-JP" sz="2400" dirty="0" smtClean="0"/>
          </a:p>
          <a:p>
            <a:r>
              <a:rPr lang="ja-JP" altLang="en-US" sz="2400" dirty="0" smtClean="0"/>
              <a:t>パターンが</a:t>
            </a:r>
            <a:r>
              <a:rPr lang="en-US" altLang="ja-JP" sz="2400" dirty="0" smtClean="0"/>
              <a:t>119</a:t>
            </a:r>
            <a:r>
              <a:rPr lang="ja-JP" altLang="en-US" sz="2400" dirty="0" smtClean="0"/>
              <a:t>箇所に出現</a:t>
            </a:r>
            <a:endParaRPr lang="en-US" altLang="ja-JP" sz="2400" dirty="0" smtClean="0"/>
          </a:p>
        </p:txBody>
      </p:sp>
      <p:sp>
        <p:nvSpPr>
          <p:cNvPr id="9" name="テキスト ボックス 8"/>
          <p:cNvSpPr txBox="1"/>
          <p:nvPr/>
        </p:nvSpPr>
        <p:spPr>
          <a:xfrm>
            <a:off x="5500694" y="4357694"/>
            <a:ext cx="3618298" cy="1815882"/>
          </a:xfrm>
          <a:prstGeom prst="rect">
            <a:avLst/>
          </a:prstGeom>
          <a:noFill/>
        </p:spPr>
        <p:txBody>
          <a:bodyPr wrap="none" rtlCol="0">
            <a:spAutoFit/>
          </a:bodyPr>
          <a:lstStyle/>
          <a:p>
            <a:r>
              <a:rPr lang="ja-JP" altLang="en-US" sz="2800" dirty="0" smtClean="0"/>
              <a:t>場所ごとに</a:t>
            </a:r>
            <a:endParaRPr lang="en-US" altLang="ja-JP" sz="2800" dirty="0" smtClean="0"/>
          </a:p>
          <a:p>
            <a:r>
              <a:rPr lang="ja-JP" altLang="en-US" sz="2800" dirty="0" smtClean="0"/>
              <a:t>機能名や引数を使って</a:t>
            </a:r>
            <a:endParaRPr lang="en-US" altLang="ja-JP" sz="2800" dirty="0" smtClean="0"/>
          </a:p>
          <a:p>
            <a:r>
              <a:rPr lang="ja-JP" altLang="en-US" sz="2800" dirty="0" smtClean="0"/>
              <a:t>メッセージを生成</a:t>
            </a:r>
            <a:endParaRPr lang="en-US" altLang="ja-JP" sz="2800" dirty="0" smtClean="0"/>
          </a:p>
          <a:p>
            <a:r>
              <a:rPr lang="ja-JP" altLang="en-US" sz="2800" dirty="0" smtClean="0"/>
              <a:t>→ 分離しにくい</a:t>
            </a:r>
            <a:endParaRPr lang="en-US" altLang="ja-JP" sz="2800" dirty="0" smtClean="0"/>
          </a:p>
        </p:txBody>
      </p:sp>
      <p:sp>
        <p:nvSpPr>
          <p:cNvPr id="10" name="スライド番号プレースホルダ 9"/>
          <p:cNvSpPr>
            <a:spLocks noGrp="1"/>
          </p:cNvSpPr>
          <p:nvPr>
            <p:ph type="sldNum" sz="quarter" idx="12"/>
          </p:nvPr>
        </p:nvSpPr>
        <p:spPr/>
        <p:txBody>
          <a:bodyPr/>
          <a:lstStyle/>
          <a:p>
            <a:fld id="{443E4115-DA16-4EED-B2D3-D64DD59B34AE}" type="slidenum">
              <a:rPr kumimoji="1" lang="ja-JP" altLang="en-US" smtClean="0"/>
              <a:pPr/>
              <a:t>19</a:t>
            </a:fld>
            <a:endParaRPr kumimoji="1" lang="ja-JP"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発表の概要</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研究グループとしての興味</a:t>
            </a:r>
            <a:endParaRPr lang="en-US" altLang="ja-JP" sz="2800" dirty="0" smtClean="0"/>
          </a:p>
          <a:p>
            <a:pPr marL="342900" lvl="1" indent="-342900">
              <a:buNone/>
            </a:pPr>
            <a:endParaRPr lang="en-US" altLang="ja-JP" sz="2400" dirty="0" smtClean="0"/>
          </a:p>
          <a:p>
            <a:r>
              <a:rPr lang="ja-JP" altLang="en-US" sz="2800" dirty="0" smtClean="0"/>
              <a:t>「同じようなソースコード」を検出する技術</a:t>
            </a:r>
            <a:endParaRPr lang="en-US" altLang="ja-JP" sz="2800" dirty="0" smtClean="0"/>
          </a:p>
          <a:p>
            <a:endParaRPr lang="en-US" altLang="ja-JP" sz="2800" dirty="0" smtClean="0"/>
          </a:p>
          <a:p>
            <a:r>
              <a:rPr lang="ja-JP" altLang="en-US" sz="2800" dirty="0" smtClean="0"/>
              <a:t>検出結果の利用方法</a:t>
            </a:r>
            <a:endParaRPr lang="en-US" altLang="ja-JP" sz="2800" dirty="0" smtClean="0"/>
          </a:p>
          <a:p>
            <a:pPr lvl="1"/>
            <a:endParaRPr lang="en-US" altLang="ja-JP"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モジュール化されていないコードの特徴</a:t>
            </a:r>
            <a:endParaRPr kumimoji="1" lang="ja-JP" altLang="en-US" dirty="0"/>
          </a:p>
        </p:txBody>
      </p:sp>
      <p:sp>
        <p:nvSpPr>
          <p:cNvPr id="3" name="コンテンツ プレースホルダ 2"/>
          <p:cNvSpPr>
            <a:spLocks noGrp="1"/>
          </p:cNvSpPr>
          <p:nvPr>
            <p:ph idx="1"/>
          </p:nvPr>
        </p:nvSpPr>
        <p:spPr>
          <a:xfrm>
            <a:off x="457200" y="1412875"/>
            <a:ext cx="8686800" cy="4824413"/>
          </a:xfrm>
        </p:spPr>
        <p:txBody>
          <a:bodyPr/>
          <a:lstStyle/>
          <a:p>
            <a:r>
              <a:rPr lang="ja-JP" altLang="en-US" dirty="0" smtClean="0"/>
              <a:t>広範囲でのフラグ参照</a:t>
            </a:r>
            <a:endParaRPr lang="en-US" altLang="ja-JP" dirty="0" smtClean="0"/>
          </a:p>
          <a:p>
            <a:pPr lvl="1"/>
            <a:r>
              <a:rPr lang="en-US" altLang="ja-JP" dirty="0" err="1" smtClean="0"/>
              <a:t>isDebugEnabled</a:t>
            </a:r>
            <a:r>
              <a:rPr lang="en-US" altLang="ja-JP" dirty="0" smtClean="0"/>
              <a:t>, </a:t>
            </a:r>
            <a:r>
              <a:rPr lang="en-US" altLang="ja-JP" dirty="0" err="1" smtClean="0"/>
              <a:t>isEditable</a:t>
            </a:r>
            <a:endParaRPr lang="en-US" altLang="ja-JP" dirty="0" smtClean="0"/>
          </a:p>
          <a:p>
            <a:r>
              <a:rPr lang="ja-JP" altLang="en-US" dirty="0" smtClean="0"/>
              <a:t>複数の機能に要求されている機能</a:t>
            </a:r>
            <a:endParaRPr lang="en-US" altLang="ja-JP" dirty="0" smtClean="0"/>
          </a:p>
          <a:p>
            <a:pPr lvl="1"/>
            <a:r>
              <a:rPr lang="ja-JP" altLang="en-US" dirty="0" smtClean="0"/>
              <a:t>例外処理，スレッド同期，</a:t>
            </a:r>
            <a:r>
              <a:rPr lang="en-US" altLang="ja-JP" dirty="0" smtClean="0"/>
              <a:t>	</a:t>
            </a:r>
            <a:r>
              <a:rPr lang="ja-JP" altLang="en-US" dirty="0" smtClean="0"/>
              <a:t>「元に戻す」ための準備</a:t>
            </a:r>
            <a:r>
              <a:rPr lang="en-US" altLang="ja-JP" dirty="0" smtClean="0"/>
              <a:t>…</a:t>
            </a:r>
            <a:endParaRPr lang="en-US" altLang="ja-JP" sz="1800" dirty="0" smtClean="0"/>
          </a:p>
          <a:p>
            <a:r>
              <a:rPr lang="ja-JP" altLang="en-US" dirty="0" smtClean="0"/>
              <a:t>標準ライブラリの「典型的な」使い方</a:t>
            </a:r>
            <a:endParaRPr lang="en-US" altLang="ja-JP" dirty="0" smtClean="0"/>
          </a:p>
          <a:p>
            <a:pPr lvl="1"/>
            <a:r>
              <a:rPr lang="ja-JP" altLang="en-US" dirty="0" smtClean="0"/>
              <a:t>各機能の中で使われる </a:t>
            </a:r>
            <a:r>
              <a:rPr lang="en-US" altLang="ja-JP" dirty="0" err="1" smtClean="0"/>
              <a:t>Iterator</a:t>
            </a:r>
            <a:r>
              <a:rPr lang="ja-JP" altLang="en-US" dirty="0" smtClean="0"/>
              <a:t> などの汎用処理</a:t>
            </a:r>
            <a:endParaRPr lang="en-US" altLang="ja-JP" dirty="0" smtClean="0"/>
          </a:p>
          <a:p>
            <a:pPr lvl="1"/>
            <a:endParaRPr lang="en-US" altLang="ja-JP" sz="1800" dirty="0" smtClean="0"/>
          </a:p>
          <a:p>
            <a:pPr>
              <a:buFont typeface="Wingdings" pitchFamily="2" charset="2"/>
              <a:buChar char="ü"/>
            </a:pPr>
            <a:r>
              <a:rPr lang="ja-JP" altLang="en-US" u="sng" dirty="0" smtClean="0">
                <a:solidFill>
                  <a:srgbClr val="002060"/>
                </a:solidFill>
              </a:rPr>
              <a:t>妥当性への脅威</a:t>
            </a:r>
            <a:endParaRPr lang="en-US" altLang="ja-JP" u="sng" dirty="0" smtClean="0">
              <a:solidFill>
                <a:srgbClr val="002060"/>
              </a:solidFill>
            </a:endParaRPr>
          </a:p>
          <a:p>
            <a:pPr lvl="1"/>
            <a:r>
              <a:rPr lang="ja-JP" altLang="en-US" dirty="0" smtClean="0"/>
              <a:t>各ソフトウェアの出現回数上位</a:t>
            </a:r>
            <a:r>
              <a:rPr lang="en-US" altLang="ja-JP" dirty="0" smtClean="0"/>
              <a:t>5</a:t>
            </a:r>
            <a:r>
              <a:rPr lang="ja-JP" altLang="en-US" dirty="0" smtClean="0"/>
              <a:t>件の結果</a:t>
            </a:r>
            <a:endParaRPr lang="en-US" altLang="ja-JP" dirty="0" smtClean="0"/>
          </a:p>
        </p:txBody>
      </p:sp>
      <p:sp>
        <p:nvSpPr>
          <p:cNvPr id="4" name="スライド番号プレースホルダ 3"/>
          <p:cNvSpPr>
            <a:spLocks noGrp="1"/>
          </p:cNvSpPr>
          <p:nvPr>
            <p:ph type="sldNum" sz="quarter" idx="12"/>
          </p:nvPr>
        </p:nvSpPr>
        <p:spPr/>
        <p:txBody>
          <a:bodyPr/>
          <a:lstStyle/>
          <a:p>
            <a:fld id="{443E4115-DA16-4EED-B2D3-D64DD59B34AE}" type="slidenum">
              <a:rPr kumimoji="1" lang="ja-JP" altLang="en-US" smtClean="0"/>
              <a:pPr/>
              <a:t>20</a:t>
            </a:fld>
            <a:endParaRPr kumimoji="1"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該当コードへの対策</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編集・保守のための支援ツールの研究との組み合わせ</a:t>
            </a:r>
            <a:endParaRPr lang="en-US" altLang="ja-JP" dirty="0" smtClean="0"/>
          </a:p>
          <a:p>
            <a:pPr lvl="1"/>
            <a:r>
              <a:rPr lang="ja-JP" altLang="en-US" dirty="0" smtClean="0"/>
              <a:t>ソフトウェアの再設計</a:t>
            </a:r>
            <a:endParaRPr lang="en-US" altLang="ja-JP" dirty="0" smtClean="0"/>
          </a:p>
          <a:p>
            <a:pPr lvl="1"/>
            <a:r>
              <a:rPr lang="ja-JP" altLang="en-US" dirty="0" smtClean="0"/>
              <a:t>アスペクトの導入</a:t>
            </a:r>
            <a:endParaRPr lang="en-US" altLang="ja-JP" dirty="0" smtClean="0"/>
          </a:p>
          <a:p>
            <a:pPr lvl="1"/>
            <a:r>
              <a:rPr lang="ja-JP" altLang="en-US" dirty="0" smtClean="0"/>
              <a:t>ソースコードの一括編集</a:t>
            </a:r>
            <a:endParaRPr lang="en-US" altLang="ja-JP" dirty="0" smtClean="0"/>
          </a:p>
          <a:p>
            <a:pPr lvl="2"/>
            <a:r>
              <a:rPr lang="en-US" altLang="ja-JP" dirty="0" smtClean="0"/>
              <a:t>Fluid AOP</a:t>
            </a:r>
            <a:r>
              <a:rPr lang="ja-JP" altLang="en-US" dirty="0" smtClean="0"/>
              <a:t> </a:t>
            </a:r>
            <a:r>
              <a:rPr lang="en-US" altLang="ja-JP" sz="2000" dirty="0" smtClean="0"/>
              <a:t>[Hon, AOAsia2006]</a:t>
            </a:r>
            <a:endParaRPr kumimoji="1" lang="en-US" altLang="ja-JP" dirty="0" smtClean="0"/>
          </a:p>
          <a:p>
            <a:pPr lvl="1"/>
            <a:r>
              <a:rPr lang="ja-JP" altLang="en-US" dirty="0" smtClean="0"/>
              <a:t>ドキュメント化</a:t>
            </a:r>
            <a:endParaRPr lang="en-US" altLang="ja-JP" dirty="0" smtClean="0"/>
          </a:p>
          <a:p>
            <a:pPr lvl="2"/>
            <a:r>
              <a:rPr lang="en-US" altLang="ja-JP" dirty="0" err="1" smtClean="0"/>
              <a:t>SoQueT</a:t>
            </a:r>
            <a:r>
              <a:rPr lang="en-US" altLang="ja-JP" dirty="0" smtClean="0"/>
              <a:t> </a:t>
            </a:r>
            <a:r>
              <a:rPr lang="en-US" altLang="ja-JP" sz="2000" dirty="0" smtClean="0"/>
              <a:t>[Marin, ICSE2007]</a:t>
            </a:r>
            <a:endParaRPr lang="en-US" altLang="ja-JP" dirty="0" smtClean="0"/>
          </a:p>
          <a:p>
            <a:endParaRPr lang="en-US" altLang="ja-JP"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対策の難しさ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ソフトウェアへの大規模な編集は，高コスト</a:t>
            </a:r>
            <a:endParaRPr lang="en-US" altLang="ja-JP" dirty="0" smtClean="0"/>
          </a:p>
          <a:p>
            <a:pPr lvl="1"/>
            <a:r>
              <a:rPr lang="ja-JP" altLang="en-US" dirty="0" smtClean="0"/>
              <a:t>多数の開発者が影響を受けることになる</a:t>
            </a:r>
            <a:endParaRPr lang="en-US" altLang="ja-JP" dirty="0" smtClean="0"/>
          </a:p>
          <a:p>
            <a:pPr lvl="2"/>
            <a:r>
              <a:rPr lang="ja-JP" altLang="en-US" dirty="0" smtClean="0"/>
              <a:t>企業によっては管理者の承認が必要な場合もある</a:t>
            </a:r>
            <a:endParaRPr kumimoji="1" lang="en-US" altLang="ja-JP" sz="1400" dirty="0" smtClean="0"/>
          </a:p>
          <a:p>
            <a:endParaRPr lang="en-US" altLang="ja-JP" sz="2000" dirty="0" smtClean="0"/>
          </a:p>
          <a:p>
            <a:r>
              <a:rPr lang="ja-JP" altLang="en-US" dirty="0" smtClean="0"/>
              <a:t>自分が書いたコード以外への判断は難しい</a:t>
            </a:r>
            <a:endParaRPr lang="en-US" altLang="ja-JP" dirty="0" smtClean="0"/>
          </a:p>
          <a:p>
            <a:pPr lvl="1"/>
            <a:r>
              <a:rPr lang="ja-JP" altLang="en-US" dirty="0" smtClean="0"/>
              <a:t>「ソースコードの類似性」ワークショップにて確認 </a:t>
            </a:r>
            <a:r>
              <a:rPr lang="en-US" altLang="ja-JP" sz="2000" dirty="0" smtClean="0"/>
              <a:t>[</a:t>
            </a:r>
            <a:r>
              <a:rPr lang="ja-JP" altLang="en-US" sz="2000" dirty="0" smtClean="0"/>
              <a:t>石尾，</a:t>
            </a:r>
            <a:r>
              <a:rPr lang="en-US" altLang="ja-JP" sz="2000" dirty="0" smtClean="0"/>
              <a:t>2009-SE-166]</a:t>
            </a:r>
            <a:endParaRPr lang="en-US" altLang="ja-JP" dirty="0" smtClean="0"/>
          </a:p>
          <a:p>
            <a:pPr lvl="1"/>
            <a:r>
              <a:rPr lang="ja-JP" altLang="en-US" dirty="0" smtClean="0"/>
              <a:t>与えられた</a:t>
            </a:r>
            <a:r>
              <a:rPr kumimoji="1" lang="en-US" altLang="ja-JP" dirty="0" smtClean="0"/>
              <a:t>2</a:t>
            </a:r>
            <a:r>
              <a:rPr kumimoji="1" lang="ja-JP" altLang="en-US" dirty="0" err="1" smtClean="0"/>
              <a:t>つの</a:t>
            </a:r>
            <a:r>
              <a:rPr kumimoji="1" lang="ja-JP" altLang="en-US" dirty="0" smtClean="0"/>
              <a:t>ソースコードを</a:t>
            </a:r>
            <a:r>
              <a:rPr kumimoji="1" lang="en-US" altLang="ja-JP" dirty="0" smtClean="0"/>
              <a:t>1</a:t>
            </a:r>
            <a:r>
              <a:rPr kumimoji="1" lang="ja-JP" altLang="en-US" dirty="0" err="1" smtClean="0"/>
              <a:t>つの</a:t>
            </a:r>
            <a:r>
              <a:rPr kumimoji="1" lang="ja-JP" altLang="en-US" dirty="0" smtClean="0"/>
              <a:t>部品にするべきかどうか，という</a:t>
            </a:r>
            <a:r>
              <a:rPr lang="ja-JP" altLang="en-US" dirty="0" smtClean="0"/>
              <a:t>判断は，あまり一致しない</a:t>
            </a:r>
            <a:endParaRPr lang="en-US" altLang="ja-JP" dirty="0" smtClean="0"/>
          </a:p>
          <a:p>
            <a:pPr lvl="2"/>
            <a:r>
              <a:rPr kumimoji="1" lang="ja-JP" altLang="en-US" dirty="0" smtClean="0"/>
              <a:t>同時変更回数や，他のソースコードの状況など，参加者は様々な情報を要求した</a:t>
            </a:r>
            <a:endParaRPr kumimoji="1" lang="en-US" altLang="ja-JP"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類似コード片の活用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同じようなコードはある一定の割合で存在</a:t>
            </a:r>
            <a:endParaRPr lang="en-US" altLang="ja-JP" dirty="0" smtClean="0"/>
          </a:p>
          <a:p>
            <a:pPr lvl="1"/>
            <a:r>
              <a:rPr lang="ja-JP" altLang="en-US" dirty="0" smtClean="0"/>
              <a:t>ソースコードの</a:t>
            </a:r>
            <a:r>
              <a:rPr lang="en-US" altLang="ja-JP" dirty="0" smtClean="0"/>
              <a:t>10</a:t>
            </a:r>
            <a:r>
              <a:rPr lang="ja-JP" altLang="en-US" dirty="0" smtClean="0"/>
              <a:t>～</a:t>
            </a:r>
            <a:r>
              <a:rPr lang="en-US" altLang="ja-JP" dirty="0" smtClean="0"/>
              <a:t>20</a:t>
            </a:r>
            <a:r>
              <a:rPr lang="ja-JP" altLang="en-US" dirty="0" smtClean="0"/>
              <a:t>％は，たいてい他のどこかのプログラムと似ている</a:t>
            </a:r>
            <a:endParaRPr lang="en-US" altLang="ja-JP" dirty="0" smtClean="0"/>
          </a:p>
          <a:p>
            <a:pPr lvl="1"/>
            <a:endParaRPr lang="en-US" altLang="ja-JP" sz="1100" dirty="0" smtClean="0"/>
          </a:p>
          <a:p>
            <a:r>
              <a:rPr lang="ja-JP" altLang="en-US" dirty="0" smtClean="0"/>
              <a:t>パターンに基づく欠陥検出</a:t>
            </a:r>
            <a:endParaRPr lang="en-US" altLang="ja-JP" dirty="0" smtClean="0"/>
          </a:p>
          <a:p>
            <a:pPr lvl="1"/>
            <a:r>
              <a:rPr lang="ja-JP" altLang="en-US" dirty="0" smtClean="0"/>
              <a:t>アイディア</a:t>
            </a:r>
            <a:r>
              <a:rPr lang="en-US" altLang="ja-JP" dirty="0" smtClean="0"/>
              <a:t>: </a:t>
            </a:r>
          </a:p>
          <a:p>
            <a:pPr lvl="1">
              <a:buNone/>
            </a:pPr>
            <a:r>
              <a:rPr lang="en-US" altLang="ja-JP" dirty="0" smtClean="0"/>
              <a:t>	</a:t>
            </a:r>
            <a:r>
              <a:rPr lang="ja-JP" altLang="en-US" dirty="0" smtClean="0"/>
              <a:t>同じコードがたくさんある中で，</a:t>
            </a:r>
            <a:r>
              <a:rPr lang="ja-JP" altLang="en-US" dirty="0" smtClean="0">
                <a:sym typeface="Wingdings" pitchFamily="2" charset="2"/>
              </a:rPr>
              <a:t>わずかに違うコードが１つだけ混じっていたら，それは誤りでは？</a:t>
            </a:r>
            <a:endParaRPr lang="en-US" altLang="ja-JP" dirty="0" smtClean="0"/>
          </a:p>
          <a:p>
            <a:endParaRPr lang="en-US" altLang="ja-JP" sz="1100" dirty="0" smtClean="0"/>
          </a:p>
          <a:p>
            <a:r>
              <a:rPr lang="ja-JP" altLang="en-US" dirty="0" smtClean="0"/>
              <a:t>ライブラリなどの使用方法抽出</a:t>
            </a:r>
            <a:endParaRPr lang="en-US" altLang="ja-JP" dirty="0" smtClean="0"/>
          </a:p>
          <a:p>
            <a:pPr lvl="1"/>
            <a:r>
              <a:rPr lang="ja-JP" altLang="en-US" dirty="0" smtClean="0"/>
              <a:t>欠陥検出としてやっている研究もある</a:t>
            </a:r>
            <a:endParaRPr lang="en-US" altLang="ja-JP" dirty="0" smtClean="0"/>
          </a:p>
        </p:txBody>
      </p:sp>
      <p:sp>
        <p:nvSpPr>
          <p:cNvPr id="4" name="正方形/長方形 3"/>
          <p:cNvSpPr/>
          <p:nvPr/>
        </p:nvSpPr>
        <p:spPr>
          <a:xfrm>
            <a:off x="5572132" y="3243204"/>
            <a:ext cx="3143240" cy="400110"/>
          </a:xfrm>
          <a:prstGeom prst="rect">
            <a:avLst/>
          </a:prstGeom>
        </p:spPr>
        <p:txBody>
          <a:bodyPr wrap="square">
            <a:spAutoFit/>
          </a:bodyPr>
          <a:lstStyle/>
          <a:p>
            <a:r>
              <a:rPr lang="en-US" altLang="ja-JP" sz="2000" dirty="0" smtClean="0"/>
              <a:t>[</a:t>
            </a:r>
            <a:r>
              <a:rPr lang="en-US" altLang="ja-JP" sz="2000" dirty="0" err="1" smtClean="0"/>
              <a:t>Kagdi</a:t>
            </a:r>
            <a:r>
              <a:rPr lang="en-US" altLang="ja-JP" sz="2000" dirty="0" smtClean="0"/>
              <a:t>, MSR2007]</a:t>
            </a:r>
            <a:r>
              <a:rPr lang="ja-JP" altLang="en-US" sz="2000" dirty="0" smtClean="0"/>
              <a:t> 他</a:t>
            </a:r>
            <a:endParaRPr lang="en-US" altLang="ja-JP"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パターンに基づく欠陥検出</a:t>
            </a:r>
            <a:r>
              <a:rPr lang="ja-JP" altLang="en-US" dirty="0" smtClean="0"/>
              <a:t>の背景</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メソッドの中には，ある一定の順序で呼び出す必要があるものもある</a:t>
            </a:r>
            <a:endParaRPr lang="en-US" altLang="ja-JP" dirty="0" smtClean="0"/>
          </a:p>
          <a:p>
            <a:pPr lvl="1">
              <a:buNone/>
            </a:pPr>
            <a:r>
              <a:rPr kumimoji="1" lang="en-US" altLang="ja-JP" dirty="0" smtClean="0">
                <a:sym typeface="Wingdings" pitchFamily="2" charset="2"/>
              </a:rPr>
              <a:t> </a:t>
            </a:r>
            <a:r>
              <a:rPr lang="ja-JP" altLang="en-US" dirty="0" smtClean="0">
                <a:sym typeface="Wingdings" pitchFamily="2" charset="2"/>
              </a:rPr>
              <a:t>よく似たコードが多数発生する</a:t>
            </a:r>
            <a:endParaRPr kumimoji="1" lang="ja-JP" altLang="en-US" dirty="0"/>
          </a:p>
        </p:txBody>
      </p:sp>
      <p:sp>
        <p:nvSpPr>
          <p:cNvPr id="4" name="テキスト ボックス 3"/>
          <p:cNvSpPr txBox="1"/>
          <p:nvPr/>
        </p:nvSpPr>
        <p:spPr>
          <a:xfrm>
            <a:off x="285720" y="5506066"/>
            <a:ext cx="8847294" cy="923330"/>
          </a:xfrm>
          <a:prstGeom prst="rect">
            <a:avLst/>
          </a:prstGeom>
          <a:noFill/>
        </p:spPr>
        <p:txBody>
          <a:bodyPr wrap="none" rtlCol="0">
            <a:spAutoFit/>
          </a:bodyPr>
          <a:lstStyle/>
          <a:p>
            <a:r>
              <a:rPr lang="ja-JP" altLang="en-US" dirty="0" smtClean="0"/>
              <a:t>山田吾郎</a:t>
            </a:r>
            <a:r>
              <a:rPr lang="en-US" altLang="ja-JP" dirty="0" smtClean="0"/>
              <a:t>: </a:t>
            </a:r>
            <a:r>
              <a:rPr lang="ja-JP" altLang="en-US" dirty="0" smtClean="0"/>
              <a:t>オブジェクト指向プログラムに対するメソッド呼び出しパターン違反の検出手法</a:t>
            </a:r>
            <a:r>
              <a:rPr lang="en-US" altLang="ja-JP" dirty="0" smtClean="0"/>
              <a:t>. </a:t>
            </a:r>
          </a:p>
          <a:p>
            <a:r>
              <a:rPr lang="ja-JP" altLang="en-US" dirty="0" smtClean="0"/>
              <a:t>特別研究報告</a:t>
            </a:r>
            <a:r>
              <a:rPr lang="en-US" altLang="ja-JP" dirty="0" smtClean="0"/>
              <a:t>, </a:t>
            </a:r>
            <a:r>
              <a:rPr lang="ja-JP" altLang="en-US" dirty="0" smtClean="0"/>
              <a:t>大阪大学 基礎工学部 情報科学科</a:t>
            </a:r>
            <a:r>
              <a:rPr lang="en-US" altLang="ja-JP" dirty="0" smtClean="0"/>
              <a:t>, </a:t>
            </a:r>
          </a:p>
          <a:p>
            <a:r>
              <a:rPr lang="en-US" altLang="ja-JP" dirty="0" smtClean="0"/>
              <a:t>http://sel.ics.es.osaka-u.ac.jp/~lab-db/Bthesis/archive/120/120.pdf 2009.</a:t>
            </a:r>
            <a:endParaRPr kumimoji="1" lang="ja-JP" altLang="en-US" dirty="0"/>
          </a:p>
        </p:txBody>
      </p:sp>
      <p:sp>
        <p:nvSpPr>
          <p:cNvPr id="6" name="メモ 5"/>
          <p:cNvSpPr/>
          <p:nvPr/>
        </p:nvSpPr>
        <p:spPr>
          <a:xfrm>
            <a:off x="571472" y="3071810"/>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7" name="メモ 6"/>
          <p:cNvSpPr/>
          <p:nvPr/>
        </p:nvSpPr>
        <p:spPr>
          <a:xfrm>
            <a:off x="2357422" y="3071810"/>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8" name="メモ 7"/>
          <p:cNvSpPr/>
          <p:nvPr/>
        </p:nvSpPr>
        <p:spPr>
          <a:xfrm>
            <a:off x="4572000" y="3071810"/>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smtClean="0">
                <a:latin typeface="Consolas" pitchFamily="49" charset="0"/>
              </a:rPr>
              <a:t>open();</a:t>
            </a:r>
          </a:p>
          <a:p>
            <a:r>
              <a:rPr lang="en-US" altLang="ja-JP" smtClean="0">
                <a:latin typeface="Consolas" pitchFamily="49" charset="0"/>
              </a:rPr>
              <a:t>  :</a:t>
            </a:r>
          </a:p>
          <a:p>
            <a:r>
              <a:rPr lang="en-US" altLang="ja-JP" smtClean="0">
                <a:latin typeface="Consolas" pitchFamily="49" charset="0"/>
              </a:rPr>
              <a:t>read();</a:t>
            </a:r>
          </a:p>
          <a:p>
            <a:r>
              <a:rPr kumimoji="1" lang="en-US" altLang="ja-JP" smtClean="0">
                <a:latin typeface="Consolas" pitchFamily="49" charset="0"/>
              </a:rPr>
              <a:t>  :</a:t>
            </a:r>
          </a:p>
          <a:p>
            <a:r>
              <a:rPr lang="en-US" altLang="ja-JP" smtClean="0">
                <a:latin typeface="Consolas" pitchFamily="49" charset="0"/>
              </a:rPr>
              <a:t>close();</a:t>
            </a:r>
            <a:endParaRPr kumimoji="1" lang="en-US" altLang="ja-JP" smtClean="0">
              <a:latin typeface="Consolas" pitchFamily="49" charset="0"/>
            </a:endParaRPr>
          </a:p>
        </p:txBody>
      </p:sp>
      <p:sp>
        <p:nvSpPr>
          <p:cNvPr id="9" name="メモ 8"/>
          <p:cNvSpPr/>
          <p:nvPr/>
        </p:nvSpPr>
        <p:spPr>
          <a:xfrm>
            <a:off x="6429388" y="3071810"/>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  :</a:t>
            </a:r>
          </a:p>
          <a:p>
            <a:r>
              <a:rPr lang="en-US" altLang="ja-JP" dirty="0" smtClean="0">
                <a:latin typeface="Consolas" pitchFamily="49" charset="0"/>
              </a:rPr>
              <a:t>read();</a:t>
            </a:r>
          </a:p>
          <a:p>
            <a:r>
              <a:rPr kumimoji="1" lang="en-US" altLang="ja-JP" dirty="0" smtClean="0">
                <a:latin typeface="Consolas" pitchFamily="49" charset="0"/>
              </a:rPr>
              <a:t>  :</a:t>
            </a:r>
          </a:p>
          <a:p>
            <a:endParaRPr kumimoji="1" lang="en-US" altLang="ja-JP" dirty="0" smtClean="0">
              <a:latin typeface="Consolas" pitchFamily="49" charset="0"/>
            </a:endParaRPr>
          </a:p>
        </p:txBody>
      </p:sp>
      <p:sp>
        <p:nvSpPr>
          <p:cNvPr id="10" name="テキスト ボックス 9"/>
          <p:cNvSpPr txBox="1"/>
          <p:nvPr/>
        </p:nvSpPr>
        <p:spPr>
          <a:xfrm>
            <a:off x="642910" y="4643446"/>
            <a:ext cx="1785950" cy="369332"/>
          </a:xfrm>
          <a:prstGeom prst="rect">
            <a:avLst/>
          </a:prstGeom>
          <a:noFill/>
        </p:spPr>
        <p:txBody>
          <a:bodyPr wrap="square" rtlCol="0">
            <a:spAutoFit/>
          </a:bodyPr>
          <a:lstStyle/>
          <a:p>
            <a:r>
              <a:rPr lang="ja-JP" altLang="en-US" dirty="0" smtClean="0"/>
              <a:t>メソッド</a:t>
            </a:r>
            <a:r>
              <a:rPr lang="en-US" altLang="ja-JP" dirty="0" smtClean="0"/>
              <a:t> M1</a:t>
            </a:r>
            <a:endParaRPr kumimoji="1" lang="ja-JP" altLang="en-US" dirty="0"/>
          </a:p>
        </p:txBody>
      </p:sp>
      <p:sp>
        <p:nvSpPr>
          <p:cNvPr id="11" name="テキスト ボックス 10"/>
          <p:cNvSpPr txBox="1"/>
          <p:nvPr/>
        </p:nvSpPr>
        <p:spPr>
          <a:xfrm>
            <a:off x="2428860" y="4643446"/>
            <a:ext cx="1714512" cy="369332"/>
          </a:xfrm>
          <a:prstGeom prst="rect">
            <a:avLst/>
          </a:prstGeom>
          <a:noFill/>
        </p:spPr>
        <p:txBody>
          <a:bodyPr wrap="square" rtlCol="0">
            <a:spAutoFit/>
          </a:bodyPr>
          <a:lstStyle/>
          <a:p>
            <a:r>
              <a:rPr lang="ja-JP" altLang="en-US" dirty="0" smtClean="0"/>
              <a:t>メソッド </a:t>
            </a:r>
            <a:r>
              <a:rPr lang="en-US" altLang="ja-JP" dirty="0" smtClean="0"/>
              <a:t>M2</a:t>
            </a:r>
          </a:p>
        </p:txBody>
      </p:sp>
      <p:sp>
        <p:nvSpPr>
          <p:cNvPr id="12" name="テキスト ボックス 11"/>
          <p:cNvSpPr txBox="1"/>
          <p:nvPr/>
        </p:nvSpPr>
        <p:spPr>
          <a:xfrm>
            <a:off x="4572000" y="4643446"/>
            <a:ext cx="2000264" cy="369332"/>
          </a:xfrm>
          <a:prstGeom prst="rect">
            <a:avLst/>
          </a:prstGeom>
          <a:noFill/>
        </p:spPr>
        <p:txBody>
          <a:bodyPr wrap="square" rtlCol="0">
            <a:spAutoFit/>
          </a:bodyPr>
          <a:lstStyle/>
          <a:p>
            <a:r>
              <a:rPr lang="ja-JP" altLang="en-US" dirty="0" smtClean="0"/>
              <a:t>メソッド </a:t>
            </a:r>
            <a:r>
              <a:rPr lang="en-US" altLang="ja-JP" dirty="0" smtClean="0"/>
              <a:t>Mn-1</a:t>
            </a:r>
            <a:endParaRPr kumimoji="1" lang="ja-JP" altLang="en-US" dirty="0"/>
          </a:p>
        </p:txBody>
      </p:sp>
      <p:sp>
        <p:nvSpPr>
          <p:cNvPr id="13" name="テキスト ボックス 12"/>
          <p:cNvSpPr txBox="1"/>
          <p:nvPr/>
        </p:nvSpPr>
        <p:spPr>
          <a:xfrm>
            <a:off x="6500826" y="4643446"/>
            <a:ext cx="2071702" cy="369332"/>
          </a:xfrm>
          <a:prstGeom prst="rect">
            <a:avLst/>
          </a:prstGeom>
          <a:noFill/>
        </p:spPr>
        <p:txBody>
          <a:bodyPr wrap="square" rtlCol="0">
            <a:spAutoFit/>
          </a:bodyPr>
          <a:lstStyle/>
          <a:p>
            <a:r>
              <a:rPr lang="ja-JP" altLang="en-US" dirty="0" smtClean="0"/>
              <a:t>メソッド </a:t>
            </a:r>
            <a:r>
              <a:rPr lang="en-US" altLang="ja-JP" dirty="0" err="1" smtClean="0"/>
              <a:t>Mn</a:t>
            </a:r>
            <a:endParaRPr kumimoji="1" lang="ja-JP" altLang="en-US" dirty="0"/>
          </a:p>
        </p:txBody>
      </p:sp>
      <p:sp>
        <p:nvSpPr>
          <p:cNvPr id="14" name="テキスト ボックス 13"/>
          <p:cNvSpPr txBox="1"/>
          <p:nvPr/>
        </p:nvSpPr>
        <p:spPr>
          <a:xfrm>
            <a:off x="3857620" y="3643314"/>
            <a:ext cx="928694" cy="369332"/>
          </a:xfrm>
          <a:prstGeom prst="rect">
            <a:avLst/>
          </a:prstGeom>
          <a:noFill/>
        </p:spPr>
        <p:txBody>
          <a:bodyPr wrap="square" rtlCol="0">
            <a:spAutoFit/>
          </a:bodyPr>
          <a:lstStyle/>
          <a:p>
            <a:r>
              <a:rPr kumimoji="1" lang="ja-JP" altLang="en-US" smtClean="0"/>
              <a:t>・・・</a:t>
            </a:r>
            <a:endParaRPr kumimoji="1" lang="ja-JP" altLang="en-US"/>
          </a:p>
        </p:txBody>
      </p:sp>
      <p:sp>
        <p:nvSpPr>
          <p:cNvPr id="15" name="円形吹き出し 14"/>
          <p:cNvSpPr/>
          <p:nvPr/>
        </p:nvSpPr>
        <p:spPr>
          <a:xfrm>
            <a:off x="6786578" y="2285992"/>
            <a:ext cx="2214578" cy="785818"/>
          </a:xfrm>
          <a:prstGeom prst="wedgeEllipseCallout">
            <a:avLst>
              <a:gd name="adj1" fmla="val -18567"/>
              <a:gd name="adj2" fmla="val 195092"/>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dirty="0" smtClean="0">
                <a:latin typeface="Consolas" pitchFamily="49" charset="0"/>
              </a:rPr>
              <a:t>close</a:t>
            </a:r>
            <a:r>
              <a:rPr lang="ja-JP" altLang="en-US" dirty="0" smtClean="0"/>
              <a:t>が</a:t>
            </a:r>
            <a:endParaRPr lang="en-US" altLang="ja-JP" dirty="0" smtClean="0"/>
          </a:p>
          <a:p>
            <a:pPr algn="ctr"/>
            <a:r>
              <a:rPr lang="ja-JP" altLang="en-US" dirty="0" smtClean="0"/>
              <a:t>欠落している</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ルールの確信度</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長さ </a:t>
            </a:r>
            <a:r>
              <a:rPr lang="en-US" altLang="ja-JP" dirty="0" smtClean="0"/>
              <a:t>N </a:t>
            </a:r>
            <a:r>
              <a:rPr lang="ja-JP" altLang="en-US" dirty="0" smtClean="0"/>
              <a:t>のパターン </a:t>
            </a:r>
            <a:r>
              <a:rPr lang="en-US" altLang="ja-JP" dirty="0" smtClean="0"/>
              <a:t>P1 </a:t>
            </a:r>
            <a:r>
              <a:rPr lang="ja-JP" altLang="en-US" dirty="0" smtClean="0"/>
              <a:t>と，長さ </a:t>
            </a:r>
            <a:r>
              <a:rPr lang="en-US" altLang="ja-JP" dirty="0" err="1" smtClean="0"/>
              <a:t>N+k</a:t>
            </a:r>
            <a:r>
              <a:rPr lang="ja-JP" altLang="en-US" dirty="0" smtClean="0"/>
              <a:t> のパターン </a:t>
            </a:r>
            <a:r>
              <a:rPr lang="en-US" altLang="ja-JP" dirty="0" smtClean="0"/>
              <a:t>P2 </a:t>
            </a:r>
            <a:r>
              <a:rPr lang="ja-JP" altLang="en-US" dirty="0" smtClean="0"/>
              <a:t>の出現回数から，確信度 </a:t>
            </a:r>
            <a:r>
              <a:rPr lang="en-US" altLang="ja-JP" dirty="0" smtClean="0"/>
              <a:t>C </a:t>
            </a:r>
            <a:r>
              <a:rPr lang="ja-JP" altLang="en-US" dirty="0" smtClean="0"/>
              <a:t>を計算</a:t>
            </a:r>
            <a:endParaRPr lang="en-US" altLang="ja-JP" dirty="0" smtClean="0"/>
          </a:p>
          <a:p>
            <a:pPr lvl="1"/>
            <a:r>
              <a:rPr lang="ja-JP" altLang="en-US" dirty="0" smtClean="0"/>
              <a:t>確信度が</a:t>
            </a:r>
            <a:r>
              <a:rPr lang="en-US" altLang="ja-JP" dirty="0" smtClean="0"/>
              <a:t>1</a:t>
            </a:r>
            <a:r>
              <a:rPr lang="ja-JP" altLang="en-US" dirty="0" smtClean="0"/>
              <a:t>に近く，</a:t>
            </a:r>
            <a:r>
              <a:rPr lang="en-US" altLang="ja-JP" dirty="0" smtClean="0"/>
              <a:t>1</a:t>
            </a:r>
            <a:r>
              <a:rPr lang="ja-JP" altLang="en-US" dirty="0" smtClean="0"/>
              <a:t>でないとき欠陥とみなす</a:t>
            </a:r>
            <a:endParaRPr lang="en-US" altLang="ja-JP" dirty="0" smtClean="0"/>
          </a:p>
          <a:p>
            <a:pPr lvl="1"/>
            <a:endParaRPr kumimoji="1" lang="en-US" altLang="ja-JP" dirty="0" smtClean="0"/>
          </a:p>
          <a:p>
            <a:pPr lvl="1">
              <a:buNone/>
            </a:pPr>
            <a:endParaRPr kumimoji="1" lang="en-US" altLang="ja-JP" dirty="0" smtClean="0"/>
          </a:p>
          <a:p>
            <a:pPr lvl="1"/>
            <a:r>
              <a:rPr kumimoji="1" lang="en-US" altLang="ja-JP" dirty="0" smtClean="0"/>
              <a:t>P1 = {open, read}</a:t>
            </a:r>
          </a:p>
          <a:p>
            <a:pPr lvl="1"/>
            <a:r>
              <a:rPr lang="en-US" altLang="ja-JP" dirty="0" smtClean="0"/>
              <a:t>P2 = {open, read, close}</a:t>
            </a:r>
          </a:p>
          <a:p>
            <a:pPr lvl="1"/>
            <a:r>
              <a:rPr lang="en-US" altLang="ja-JP" dirty="0" smtClean="0"/>
              <a:t>C = 0.99 </a:t>
            </a:r>
          </a:p>
          <a:p>
            <a:pPr lvl="1">
              <a:buNone/>
            </a:pPr>
            <a:r>
              <a:rPr lang="en-US" altLang="ja-JP" dirty="0" smtClean="0"/>
              <a:t>	</a:t>
            </a:r>
            <a:r>
              <a:rPr lang="en-US" altLang="ja-JP" sz="2400" dirty="0" smtClean="0"/>
              <a:t>※P1 </a:t>
            </a:r>
            <a:r>
              <a:rPr lang="ja-JP" altLang="en-US" sz="2400" dirty="0" smtClean="0"/>
              <a:t>が </a:t>
            </a:r>
            <a:r>
              <a:rPr lang="en-US" altLang="ja-JP" sz="2400" dirty="0" smtClean="0"/>
              <a:t>P2 </a:t>
            </a:r>
            <a:r>
              <a:rPr lang="ja-JP" altLang="en-US" sz="2400" dirty="0" smtClean="0"/>
              <a:t>の部分列であれば</a:t>
            </a:r>
            <a:endParaRPr lang="en-US" altLang="ja-JP" sz="2400" dirty="0" smtClean="0"/>
          </a:p>
          <a:p>
            <a:pPr lvl="2">
              <a:buNone/>
            </a:pPr>
            <a:r>
              <a:rPr lang="ja-JP" altLang="en-US" dirty="0" smtClean="0"/>
              <a:t> </a:t>
            </a:r>
            <a:r>
              <a:rPr lang="en-US" altLang="ja-JP" dirty="0" smtClean="0"/>
              <a:t> P2 </a:t>
            </a:r>
            <a:r>
              <a:rPr lang="ja-JP" altLang="en-US" dirty="0" smtClean="0"/>
              <a:t>の出現位置 ⊆ </a:t>
            </a:r>
            <a:r>
              <a:rPr lang="en-US" altLang="ja-JP" dirty="0" smtClean="0"/>
              <a:t>P1</a:t>
            </a:r>
            <a:r>
              <a:rPr lang="ja-JP" altLang="en-US" dirty="0" smtClean="0"/>
              <a:t> の出現位置</a:t>
            </a:r>
            <a:endParaRPr lang="en-US" altLang="ja-JP" dirty="0" smtClean="0"/>
          </a:p>
        </p:txBody>
      </p:sp>
      <p:sp>
        <p:nvSpPr>
          <p:cNvPr id="4" name="テキスト ボックス 3"/>
          <p:cNvSpPr txBox="1"/>
          <p:nvPr/>
        </p:nvSpPr>
        <p:spPr>
          <a:xfrm>
            <a:off x="1000100" y="3243204"/>
            <a:ext cx="2786082" cy="523220"/>
          </a:xfrm>
          <a:prstGeom prst="rect">
            <a:avLst/>
          </a:prstGeom>
          <a:noFill/>
        </p:spPr>
        <p:txBody>
          <a:bodyPr wrap="square" rtlCol="0">
            <a:spAutoFit/>
          </a:bodyPr>
          <a:lstStyle/>
          <a:p>
            <a:r>
              <a:rPr kumimoji="1" lang="en-US" altLang="ja-JP" sz="2800" b="1" dirty="0" smtClean="0">
                <a:latin typeface="小塚明朝 Pro-VI R" pitchFamily="18" charset="-128"/>
                <a:ea typeface="小塚明朝 Pro-VI R" pitchFamily="18" charset="-128"/>
              </a:rPr>
              <a:t>C(</a:t>
            </a:r>
            <a:r>
              <a:rPr kumimoji="1" lang="ja-JP" altLang="en-US" sz="2800" b="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P1</a:t>
            </a:r>
            <a:r>
              <a:rPr kumimoji="1" lang="ja-JP" altLang="en-US" sz="2800" b="1" i="1" dirty="0" smtClean="0">
                <a:latin typeface="小塚明朝 Pro-VI R" pitchFamily="18" charset="-128"/>
                <a:ea typeface="小塚明朝 Pro-VI R" pitchFamily="18" charset="-128"/>
              </a:rPr>
              <a:t> </a:t>
            </a:r>
            <a:r>
              <a:rPr kumimoji="1" lang="ja-JP" altLang="en-US" sz="2800" b="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P2</a:t>
            </a:r>
            <a:r>
              <a:rPr kumimoji="1" lang="ja-JP" altLang="en-US" sz="2800" b="1" i="1" dirty="0" smtClean="0">
                <a:latin typeface="小塚明朝 Pro-VI R" pitchFamily="18" charset="-128"/>
                <a:ea typeface="小塚明朝 Pro-VI R" pitchFamily="18" charset="-128"/>
              </a:rPr>
              <a:t> </a:t>
            </a:r>
            <a:r>
              <a:rPr kumimoji="1" lang="en-US" altLang="ja-JP" sz="2800" b="1" dirty="0" smtClean="0">
                <a:latin typeface="小塚明朝 Pro-VI R" pitchFamily="18" charset="-128"/>
                <a:ea typeface="小塚明朝 Pro-VI R" pitchFamily="18" charset="-128"/>
              </a:rPr>
              <a:t>) </a:t>
            </a:r>
            <a:r>
              <a:rPr kumimoji="1" lang="ja-JP" altLang="en-US" sz="2800" b="1" dirty="0" smtClean="0">
                <a:latin typeface="小塚明朝 Pro-VI R" pitchFamily="18" charset="-128"/>
                <a:ea typeface="小塚明朝 Pro-VI R" pitchFamily="18" charset="-128"/>
              </a:rPr>
              <a:t>＝</a:t>
            </a:r>
            <a:endParaRPr kumimoji="1" lang="ja-JP" altLang="en-US" sz="2800" b="1" i="1" dirty="0">
              <a:latin typeface="小塚明朝 Pro-VI R" pitchFamily="18" charset="-128"/>
              <a:ea typeface="小塚明朝 Pro-VI R" pitchFamily="18" charset="-128"/>
            </a:endParaRPr>
          </a:p>
        </p:txBody>
      </p:sp>
      <p:sp>
        <p:nvSpPr>
          <p:cNvPr id="5" name="テキスト ボックス 4"/>
          <p:cNvSpPr txBox="1"/>
          <p:nvPr/>
        </p:nvSpPr>
        <p:spPr>
          <a:xfrm>
            <a:off x="3643306" y="3528956"/>
            <a:ext cx="4286280" cy="400110"/>
          </a:xfrm>
          <a:prstGeom prst="rect">
            <a:avLst/>
          </a:prstGeom>
          <a:noFill/>
        </p:spPr>
        <p:txBody>
          <a:bodyPr wrap="square" rtlCol="0">
            <a:spAutoFit/>
          </a:bodyPr>
          <a:lstStyle/>
          <a:p>
            <a:pPr algn="ctr"/>
            <a:r>
              <a:rPr lang="en-US" altLang="ja-JP" sz="2000" b="1" dirty="0" smtClean="0">
                <a:latin typeface="小塚明朝 Pro-VI R" pitchFamily="18" charset="-128"/>
                <a:ea typeface="小塚明朝 Pro-VI R" pitchFamily="18" charset="-128"/>
              </a:rPr>
              <a:t>P1</a:t>
            </a:r>
            <a:r>
              <a:rPr lang="ja-JP" altLang="en-US" sz="2000" b="1" dirty="0" smtClean="0">
                <a:latin typeface="小塚明朝 Pro-VI R" pitchFamily="18" charset="-128"/>
                <a:ea typeface="小塚明朝 Pro-VI R" pitchFamily="18" charset="-128"/>
              </a:rPr>
              <a:t>が出現するメソッド数</a:t>
            </a:r>
            <a:endParaRPr kumimoji="1" lang="ja-JP" altLang="en-US" sz="2000" b="1" dirty="0">
              <a:latin typeface="小塚明朝 Pro-VI R" pitchFamily="18" charset="-128"/>
              <a:ea typeface="小塚明朝 Pro-VI R" pitchFamily="18" charset="-128"/>
            </a:endParaRPr>
          </a:p>
        </p:txBody>
      </p:sp>
      <p:sp>
        <p:nvSpPr>
          <p:cNvPr id="6" name="テキスト ボックス 5"/>
          <p:cNvSpPr txBox="1"/>
          <p:nvPr/>
        </p:nvSpPr>
        <p:spPr>
          <a:xfrm>
            <a:off x="3929058" y="3171766"/>
            <a:ext cx="4429156" cy="400110"/>
          </a:xfrm>
          <a:prstGeom prst="rect">
            <a:avLst/>
          </a:prstGeom>
          <a:noFill/>
        </p:spPr>
        <p:txBody>
          <a:bodyPr wrap="square" rtlCol="0">
            <a:spAutoFit/>
          </a:bodyPr>
          <a:lstStyle/>
          <a:p>
            <a:r>
              <a:rPr lang="en-US" altLang="ja-JP" sz="2000" b="1" dirty="0" smtClean="0">
                <a:latin typeface="小塚明朝 Pro-VI R" pitchFamily="18" charset="-128"/>
                <a:ea typeface="小塚明朝 Pro-VI R" pitchFamily="18" charset="-128"/>
              </a:rPr>
              <a:t>P1</a:t>
            </a:r>
            <a:r>
              <a:rPr lang="en-US" altLang="ja-JP" sz="2000" b="1" i="1" dirty="0" smtClean="0">
                <a:latin typeface="小塚明朝 Pro-VI R" pitchFamily="18" charset="-128"/>
                <a:ea typeface="小塚明朝 Pro-VI R" pitchFamily="18" charset="-128"/>
              </a:rPr>
              <a:t>,</a:t>
            </a:r>
            <a:r>
              <a:rPr lang="ja-JP" altLang="en-US" sz="2000" b="1" i="1" dirty="0" smtClean="0">
                <a:latin typeface="小塚明朝 Pro-VI R" pitchFamily="18" charset="-128"/>
                <a:ea typeface="小塚明朝 Pro-VI R" pitchFamily="18" charset="-128"/>
              </a:rPr>
              <a:t> </a:t>
            </a:r>
            <a:r>
              <a:rPr lang="en-US" altLang="ja-JP" sz="2000" b="1" dirty="0" smtClean="0">
                <a:latin typeface="小塚明朝 Pro-VI R" pitchFamily="18" charset="-128"/>
                <a:ea typeface="小塚明朝 Pro-VI R" pitchFamily="18" charset="-128"/>
              </a:rPr>
              <a:t>P2</a:t>
            </a:r>
            <a:r>
              <a:rPr lang="ja-JP" altLang="en-US" sz="2000" b="1" dirty="0" smtClean="0">
                <a:latin typeface="小塚明朝 Pro-VI R" pitchFamily="18" charset="-128"/>
                <a:ea typeface="小塚明朝 Pro-VI R" pitchFamily="18" charset="-128"/>
              </a:rPr>
              <a:t> がともに出現するメソッド数</a:t>
            </a:r>
            <a:endParaRPr kumimoji="1" lang="ja-JP" altLang="en-US" sz="2000" b="1" dirty="0">
              <a:latin typeface="小塚明朝 Pro-VI R" pitchFamily="18" charset="-128"/>
              <a:ea typeface="小塚明朝 Pro-VI R" pitchFamily="18" charset="-128"/>
            </a:endParaRPr>
          </a:p>
        </p:txBody>
      </p:sp>
      <p:cxnSp>
        <p:nvCxnSpPr>
          <p:cNvPr id="7" name="直線コネクタ 6"/>
          <p:cNvCxnSpPr/>
          <p:nvPr/>
        </p:nvCxnSpPr>
        <p:spPr>
          <a:xfrm>
            <a:off x="3643306" y="3528956"/>
            <a:ext cx="4286280" cy="1588"/>
          </a:xfrm>
          <a:prstGeom prst="line">
            <a:avLst/>
          </a:prstGeom>
        </p:spPr>
        <p:style>
          <a:lnRef idx="1">
            <a:schemeClr val="dk1"/>
          </a:lnRef>
          <a:fillRef idx="0">
            <a:schemeClr val="dk1"/>
          </a:fillRef>
          <a:effectRef idx="0">
            <a:schemeClr val="dk1"/>
          </a:effectRef>
          <a:fontRef idx="minor">
            <a:schemeClr val="tx1"/>
          </a:fontRef>
        </p:style>
      </p:cxnSp>
      <p:sp>
        <p:nvSpPr>
          <p:cNvPr id="9" name="メモ 8"/>
          <p:cNvSpPr/>
          <p:nvPr/>
        </p:nvSpPr>
        <p:spPr>
          <a:xfrm>
            <a:off x="5572132" y="4441274"/>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  :</a:t>
            </a:r>
          </a:p>
          <a:p>
            <a:r>
              <a:rPr lang="en-US" altLang="ja-JP" dirty="0" smtClean="0">
                <a:latin typeface="Consolas" pitchFamily="49" charset="0"/>
              </a:rPr>
              <a:t>read();</a:t>
            </a:r>
          </a:p>
          <a:p>
            <a:r>
              <a:rPr kumimoji="1" lang="en-US" altLang="ja-JP" dirty="0" smtClean="0">
                <a:latin typeface="Consolas" pitchFamily="49" charset="0"/>
              </a:rPr>
              <a:t>  :</a:t>
            </a:r>
          </a:p>
          <a:p>
            <a:r>
              <a:rPr lang="en-US" altLang="ja-JP" dirty="0" smtClean="0">
                <a:latin typeface="Consolas" pitchFamily="49" charset="0"/>
              </a:rPr>
              <a:t>  :</a:t>
            </a:r>
            <a:endParaRPr kumimoji="1" lang="en-US" altLang="ja-JP" dirty="0" smtClean="0">
              <a:latin typeface="Consolas" pitchFamily="49" charset="0"/>
            </a:endParaRPr>
          </a:p>
        </p:txBody>
      </p:sp>
      <p:sp>
        <p:nvSpPr>
          <p:cNvPr id="12" name="メモ 11"/>
          <p:cNvSpPr/>
          <p:nvPr/>
        </p:nvSpPr>
        <p:spPr>
          <a:xfrm>
            <a:off x="7429520" y="4441274"/>
            <a:ext cx="1428760" cy="1571636"/>
          </a:xfrm>
          <a:prstGeom prst="foldedCorner">
            <a:avLst>
              <a:gd name="adj" fmla="val 11926"/>
            </a:avLst>
          </a:prstGeom>
          <a:ln>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kumimoji="1" lang="en-US" altLang="ja-JP" dirty="0" smtClean="0">
                <a:latin typeface="Consolas" pitchFamily="49" charset="0"/>
              </a:rPr>
              <a:t>open();</a:t>
            </a:r>
          </a:p>
          <a:p>
            <a:r>
              <a:rPr lang="en-US" altLang="ja-JP" dirty="0" smtClean="0">
                <a:latin typeface="Consolas" pitchFamily="49" charset="0"/>
              </a:rPr>
              <a:t>  :</a:t>
            </a:r>
          </a:p>
          <a:p>
            <a:r>
              <a:rPr lang="en-US" altLang="ja-JP" dirty="0" smtClean="0">
                <a:latin typeface="Consolas" pitchFamily="49" charset="0"/>
              </a:rPr>
              <a:t>read();</a:t>
            </a:r>
          </a:p>
          <a:p>
            <a:r>
              <a:rPr kumimoji="1" lang="en-US" altLang="ja-JP" dirty="0" smtClean="0">
                <a:latin typeface="Consolas" pitchFamily="49" charset="0"/>
              </a:rPr>
              <a:t>  :</a:t>
            </a:r>
          </a:p>
          <a:p>
            <a:r>
              <a:rPr lang="en-US" altLang="ja-JP" dirty="0" smtClean="0">
                <a:latin typeface="Consolas" pitchFamily="49" charset="0"/>
              </a:rPr>
              <a:t>close();</a:t>
            </a:r>
            <a:endParaRPr kumimoji="1" lang="en-US" altLang="ja-JP" dirty="0" smtClean="0">
              <a:latin typeface="Consolas" pitchFamily="49" charset="0"/>
            </a:endParaRPr>
          </a:p>
        </p:txBody>
      </p:sp>
      <p:sp>
        <p:nvSpPr>
          <p:cNvPr id="14" name="テキスト ボックス 13"/>
          <p:cNvSpPr txBox="1"/>
          <p:nvPr/>
        </p:nvSpPr>
        <p:spPr>
          <a:xfrm>
            <a:off x="5500694" y="4071942"/>
            <a:ext cx="1646605" cy="369332"/>
          </a:xfrm>
          <a:prstGeom prst="rect">
            <a:avLst/>
          </a:prstGeom>
          <a:noFill/>
        </p:spPr>
        <p:txBody>
          <a:bodyPr wrap="none" rtlCol="0">
            <a:spAutoFit/>
          </a:bodyPr>
          <a:lstStyle/>
          <a:p>
            <a:r>
              <a:rPr lang="en-US" altLang="ja-JP" dirty="0" smtClean="0"/>
              <a:t>P1</a:t>
            </a:r>
            <a:r>
              <a:rPr lang="ja-JP" altLang="en-US" dirty="0" smtClean="0"/>
              <a:t>のみ</a:t>
            </a:r>
            <a:r>
              <a:rPr lang="en-US" altLang="ja-JP" dirty="0" smtClean="0"/>
              <a:t>: 1</a:t>
            </a:r>
            <a:r>
              <a:rPr lang="ja-JP" altLang="en-US" dirty="0" smtClean="0"/>
              <a:t>箇所</a:t>
            </a:r>
            <a:endParaRPr kumimoji="1" lang="ja-JP" altLang="en-US" dirty="0"/>
          </a:p>
        </p:txBody>
      </p:sp>
      <p:sp>
        <p:nvSpPr>
          <p:cNvPr id="15" name="テキスト ボックス 14"/>
          <p:cNvSpPr txBox="1"/>
          <p:nvPr/>
        </p:nvSpPr>
        <p:spPr>
          <a:xfrm>
            <a:off x="7143768" y="4071942"/>
            <a:ext cx="2045753" cy="369332"/>
          </a:xfrm>
          <a:prstGeom prst="rect">
            <a:avLst/>
          </a:prstGeom>
          <a:noFill/>
        </p:spPr>
        <p:txBody>
          <a:bodyPr wrap="none" rtlCol="0">
            <a:spAutoFit/>
          </a:bodyPr>
          <a:lstStyle/>
          <a:p>
            <a:r>
              <a:rPr lang="en-US" altLang="ja-JP" dirty="0" smtClean="0"/>
              <a:t>P1</a:t>
            </a:r>
            <a:r>
              <a:rPr lang="ja-JP" altLang="en-US" dirty="0" smtClean="0"/>
              <a:t>かつ</a:t>
            </a:r>
            <a:r>
              <a:rPr lang="en-US" altLang="ja-JP" dirty="0" smtClean="0"/>
              <a:t>P2: 99</a:t>
            </a:r>
            <a:r>
              <a:rPr lang="ja-JP" altLang="en-US" dirty="0" smtClean="0"/>
              <a:t>箇所</a:t>
            </a:r>
            <a:endParaRPr kumimoji="1" lang="ja-JP"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ケーススタディ</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対象</a:t>
            </a:r>
            <a:r>
              <a:rPr kumimoji="1" lang="en-US" altLang="ja-JP" dirty="0" smtClean="0"/>
              <a:t>: Eclipse JDT</a:t>
            </a:r>
          </a:p>
          <a:p>
            <a:pPr lvl="1"/>
            <a:r>
              <a:rPr lang="en-US" altLang="ja-JP" dirty="0" smtClean="0"/>
              <a:t>334,595 LOC</a:t>
            </a:r>
          </a:p>
          <a:p>
            <a:pPr lvl="1"/>
            <a:r>
              <a:rPr kumimoji="1" lang="en-US" altLang="ja-JP" dirty="0" smtClean="0"/>
              <a:t>1,654 </a:t>
            </a:r>
            <a:r>
              <a:rPr kumimoji="1" lang="ja-JP" altLang="en-US" dirty="0" smtClean="0"/>
              <a:t>ファイル，</a:t>
            </a:r>
            <a:r>
              <a:rPr kumimoji="1" lang="en-US" altLang="ja-JP" dirty="0" smtClean="0"/>
              <a:t>9,668 </a:t>
            </a:r>
            <a:r>
              <a:rPr kumimoji="1" lang="ja-JP" altLang="en-US" dirty="0" smtClean="0"/>
              <a:t>メソッド</a:t>
            </a:r>
            <a:endParaRPr kumimoji="1" lang="en-US" altLang="ja-JP" dirty="0" smtClean="0"/>
          </a:p>
          <a:p>
            <a:r>
              <a:rPr lang="ja-JP" altLang="en-US" dirty="0" smtClean="0"/>
              <a:t>結果</a:t>
            </a:r>
            <a:endParaRPr lang="en-US" altLang="ja-JP" dirty="0" smtClean="0"/>
          </a:p>
          <a:p>
            <a:pPr lvl="1"/>
            <a:r>
              <a:rPr lang="ja-JP" altLang="en-US" dirty="0" smtClean="0"/>
              <a:t>検出パターン数</a:t>
            </a:r>
            <a:r>
              <a:rPr lang="en-US" altLang="ja-JP" dirty="0" smtClean="0"/>
              <a:t>: 121</a:t>
            </a:r>
          </a:p>
          <a:p>
            <a:pPr lvl="1"/>
            <a:r>
              <a:rPr kumimoji="1" lang="ja-JP" altLang="en-US" dirty="0" smtClean="0"/>
              <a:t>確信度 </a:t>
            </a:r>
            <a:r>
              <a:rPr kumimoji="1" lang="en-US" altLang="ja-JP" dirty="0" smtClean="0"/>
              <a:t>0.9 </a:t>
            </a:r>
            <a:r>
              <a:rPr kumimoji="1" lang="ja-JP" altLang="en-US" dirty="0" smtClean="0"/>
              <a:t>以上のパターンの組み合わせ</a:t>
            </a:r>
            <a:r>
              <a:rPr kumimoji="1" lang="en-US" altLang="ja-JP" dirty="0" smtClean="0"/>
              <a:t>: 295</a:t>
            </a:r>
          </a:p>
          <a:p>
            <a:pPr lvl="1"/>
            <a:r>
              <a:rPr lang="ja-JP" altLang="en-US" dirty="0" smtClean="0"/>
              <a:t>実際の欠陥</a:t>
            </a:r>
            <a:r>
              <a:rPr lang="en-US" altLang="ja-JP" dirty="0" smtClean="0"/>
              <a:t>: 1</a:t>
            </a:r>
            <a:r>
              <a:rPr lang="ja-JP" altLang="en-US" dirty="0" smtClean="0"/>
              <a:t>件</a:t>
            </a:r>
            <a:endParaRPr lang="en-US" altLang="ja-JP" dirty="0" smtClean="0"/>
          </a:p>
          <a:p>
            <a:pPr lvl="2"/>
            <a:r>
              <a:rPr lang="ja-JP" altLang="en-US" dirty="0" smtClean="0"/>
              <a:t>欠陥であったパターンの組み合わせ</a:t>
            </a:r>
            <a:r>
              <a:rPr lang="en-US" altLang="ja-JP" dirty="0" smtClean="0"/>
              <a:t>: 192</a:t>
            </a:r>
          </a:p>
          <a:p>
            <a:pPr lvl="2"/>
            <a:r>
              <a:rPr lang="en-US" altLang="ja-JP" dirty="0" smtClean="0"/>
              <a:t>1</a:t>
            </a:r>
            <a:r>
              <a:rPr lang="ja-JP" altLang="en-US" dirty="0" err="1" smtClean="0"/>
              <a:t>つの</a:t>
            </a:r>
            <a:r>
              <a:rPr lang="ja-JP" altLang="en-US" dirty="0" smtClean="0"/>
              <a:t>文の欠落が</a:t>
            </a:r>
            <a:r>
              <a:rPr lang="en-US" altLang="ja-JP" dirty="0" smtClean="0"/>
              <a:t>192</a:t>
            </a:r>
            <a:r>
              <a:rPr lang="ja-JP" altLang="en-US" dirty="0" smtClean="0"/>
              <a:t>組のパターン組（</a:t>
            </a:r>
            <a:r>
              <a:rPr lang="en-US" altLang="ja-JP" dirty="0" smtClean="0"/>
              <a:t>P1 </a:t>
            </a:r>
            <a:r>
              <a:rPr lang="ja-JP" altLang="en-US" dirty="0" smtClean="0"/>
              <a:t>⇒</a:t>
            </a:r>
            <a:r>
              <a:rPr lang="en-US" altLang="ja-JP" dirty="0" smtClean="0"/>
              <a:t> P2</a:t>
            </a:r>
            <a:r>
              <a:rPr lang="ja-JP" altLang="en-US" dirty="0" smtClean="0"/>
              <a:t>）として報告されていた</a:t>
            </a:r>
            <a:endParaRPr kumimoji="1" lang="ja-JP"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発見された欠陥</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31</a:t>
            </a:r>
            <a:r>
              <a:rPr kumimoji="1" lang="ja-JP" altLang="en-US" dirty="0" smtClean="0"/>
              <a:t>か所のうち，</a:t>
            </a:r>
            <a:r>
              <a:rPr kumimoji="1" lang="en-US" altLang="ja-JP" dirty="0" smtClean="0"/>
              <a:t>1</a:t>
            </a:r>
            <a:r>
              <a:rPr kumimoji="1" lang="ja-JP" altLang="en-US" dirty="0" smtClean="0"/>
              <a:t>か所だけで </a:t>
            </a:r>
            <a:r>
              <a:rPr kumimoji="1" lang="en-US" altLang="ja-JP" dirty="0" smtClean="0"/>
              <a:t>if</a:t>
            </a:r>
            <a:r>
              <a:rPr kumimoji="1" lang="ja-JP" altLang="en-US" dirty="0" smtClean="0"/>
              <a:t> 文が欠落</a:t>
            </a:r>
            <a:endParaRPr kumimoji="1" lang="en-US" altLang="ja-JP" dirty="0" smtClean="0"/>
          </a:p>
          <a:p>
            <a:pPr lvl="1"/>
            <a:r>
              <a:rPr lang="ja-JP" altLang="en-US" dirty="0" smtClean="0"/>
              <a:t>いくつかのメソッド呼び出しが欠落</a:t>
            </a:r>
            <a:endParaRPr lang="en-US" altLang="ja-JP" dirty="0" smtClean="0"/>
          </a:p>
          <a:p>
            <a:pPr lvl="1">
              <a:buNone/>
            </a:pPr>
            <a:r>
              <a:rPr kumimoji="1" lang="en-US" altLang="ja-JP" dirty="0" smtClean="0">
                <a:sym typeface="Wingdings" pitchFamily="2" charset="2"/>
              </a:rPr>
              <a:t> </a:t>
            </a:r>
            <a:r>
              <a:rPr kumimoji="1" lang="ja-JP" altLang="en-US" dirty="0" smtClean="0">
                <a:sym typeface="Wingdings" pitchFamily="2" charset="2"/>
              </a:rPr>
              <a:t>複数のパターン組</a:t>
            </a:r>
            <a:r>
              <a:rPr lang="ja-JP" altLang="en-US" dirty="0" smtClean="0">
                <a:sym typeface="Wingdings" pitchFamily="2" charset="2"/>
              </a:rPr>
              <a:t>で，問題が検出された</a:t>
            </a:r>
            <a:endParaRPr kumimoji="1" lang="ja-JP" altLang="en-US" dirty="0"/>
          </a:p>
        </p:txBody>
      </p:sp>
      <p:sp>
        <p:nvSpPr>
          <p:cNvPr id="4" name="角丸四角形 3"/>
          <p:cNvSpPr/>
          <p:nvPr/>
        </p:nvSpPr>
        <p:spPr>
          <a:xfrm>
            <a:off x="214282" y="3500438"/>
            <a:ext cx="8715436" cy="2714644"/>
          </a:xfrm>
          <a:prstGeom prst="roundRect">
            <a:avLst>
              <a:gd name="adj" fmla="val 5696"/>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 name="テキスト ボックス 4"/>
          <p:cNvSpPr txBox="1"/>
          <p:nvPr/>
        </p:nvSpPr>
        <p:spPr>
          <a:xfrm>
            <a:off x="285720" y="3929066"/>
            <a:ext cx="8572560" cy="2246769"/>
          </a:xfrm>
          <a:prstGeom prst="rect">
            <a:avLst/>
          </a:prstGeom>
          <a:noFill/>
        </p:spPr>
        <p:txBody>
          <a:bodyPr wrap="square" rtlCol="0">
            <a:spAutoFit/>
          </a:bodyPr>
          <a:lstStyle/>
          <a:p>
            <a:r>
              <a:rPr lang="en-US" altLang="ja-JP" sz="2000" dirty="0" smtClean="0">
                <a:latin typeface="Consolas" pitchFamily="49" charset="0"/>
              </a:rPr>
              <a:t> </a:t>
            </a:r>
            <a:r>
              <a:rPr lang="ja-JP" altLang="en-US" sz="2000" dirty="0" smtClean="0">
                <a:latin typeface="Consolas" pitchFamily="49" charset="0"/>
              </a:rPr>
              <a:t> </a:t>
            </a:r>
            <a:r>
              <a:rPr lang="en-US" altLang="ja-JP" sz="2000" dirty="0" smtClean="0">
                <a:solidFill>
                  <a:srgbClr val="00B050"/>
                </a:solidFill>
                <a:latin typeface="Consolas" pitchFamily="49" charset="0"/>
              </a:rPr>
              <a:t>writeU1</a:t>
            </a:r>
            <a:r>
              <a:rPr lang="en-US" altLang="ja-JP" sz="2000" dirty="0" smtClean="0">
                <a:latin typeface="Consolas" pitchFamily="49" charset="0"/>
              </a:rPr>
              <a:t>(</a:t>
            </a:r>
            <a:r>
              <a:rPr lang="en-US" altLang="ja-JP" sz="2000" dirty="0" err="1" smtClean="0">
                <a:latin typeface="Consolas" pitchFamily="49" charset="0"/>
              </a:rPr>
              <a:t>NameAndTypeTag</a:t>
            </a:r>
            <a:r>
              <a:rPr lang="en-US" altLang="ja-JP" sz="2000" dirty="0" smtClean="0">
                <a:latin typeface="Consolas" pitchFamily="49" charset="0"/>
              </a:rPr>
              <a:t>); </a:t>
            </a:r>
            <a:r>
              <a:rPr lang="en-US" altLang="ja-JP" sz="2000" dirty="0" smtClean="0">
                <a:solidFill>
                  <a:srgbClr val="00B050"/>
                </a:solidFill>
                <a:latin typeface="Consolas" pitchFamily="49" charset="0"/>
              </a:rPr>
              <a:t>writeU2</a:t>
            </a:r>
            <a:r>
              <a:rPr lang="en-US" altLang="ja-JP" sz="2000" dirty="0" smtClean="0">
                <a:latin typeface="Consolas" pitchFamily="49" charset="0"/>
              </a:rPr>
              <a:t>(</a:t>
            </a:r>
            <a:r>
              <a:rPr lang="en-US" altLang="ja-JP" sz="2000" dirty="0" err="1" smtClean="0">
                <a:latin typeface="Consolas" pitchFamily="49" charset="0"/>
              </a:rPr>
              <a:t>nameIndex</a:t>
            </a:r>
            <a:r>
              <a:rPr lang="en-US" altLang="ja-JP" sz="2000" dirty="0" smtClean="0">
                <a:latin typeface="Consolas" pitchFamily="49" charset="0"/>
              </a:rPr>
              <a:t>);</a:t>
            </a:r>
          </a:p>
          <a:p>
            <a:r>
              <a:rPr lang="en-US" altLang="ja-JP" sz="2000" dirty="0" smtClean="0">
                <a:latin typeface="Consolas" pitchFamily="49" charset="0"/>
              </a:rPr>
              <a:t>}</a:t>
            </a:r>
          </a:p>
          <a:p>
            <a:r>
              <a:rPr lang="en-US" altLang="ja-JP" sz="2000" dirty="0" smtClean="0">
                <a:latin typeface="Consolas" pitchFamily="49" charset="0"/>
              </a:rPr>
              <a:t>index = … = </a:t>
            </a:r>
            <a:r>
              <a:rPr lang="en-US" altLang="ja-JP" sz="2000" dirty="0" err="1" smtClean="0">
                <a:latin typeface="Consolas" pitchFamily="49" charset="0"/>
              </a:rPr>
              <a:t>currentIndex</a:t>
            </a:r>
            <a:r>
              <a:rPr lang="en-US" altLang="ja-JP" sz="2000" dirty="0" smtClean="0">
                <a:latin typeface="Consolas" pitchFamily="49" charset="0"/>
              </a:rPr>
              <a:t>++;</a:t>
            </a:r>
          </a:p>
          <a:p>
            <a:r>
              <a:rPr lang="en-US" altLang="ja-JP" sz="2000" dirty="0" smtClean="0">
                <a:latin typeface="Consolas" pitchFamily="49" charset="0"/>
              </a:rPr>
              <a:t>if (index &gt; 0xFFFF){</a:t>
            </a:r>
          </a:p>
          <a:p>
            <a:r>
              <a:rPr lang="en-US" altLang="ja-JP" sz="2000" dirty="0" smtClean="0">
                <a:latin typeface="Consolas" pitchFamily="49" charset="0"/>
              </a:rPr>
              <a:t>  ….</a:t>
            </a:r>
            <a:r>
              <a:rPr lang="en-US" altLang="ja-JP" sz="2000" dirty="0" err="1" smtClean="0">
                <a:solidFill>
                  <a:srgbClr val="FF0000"/>
                </a:solidFill>
                <a:latin typeface="Consolas" pitchFamily="49" charset="0"/>
              </a:rPr>
              <a:t>problemReporter</a:t>
            </a:r>
            <a:r>
              <a:rPr lang="en-US" altLang="ja-JP" sz="2000" dirty="0" smtClean="0">
                <a:latin typeface="Consolas" pitchFamily="49" charset="0"/>
              </a:rPr>
              <a:t>().</a:t>
            </a:r>
            <a:r>
              <a:rPr lang="en-US" altLang="ja-JP" sz="2000" dirty="0" err="1" smtClean="0">
                <a:solidFill>
                  <a:srgbClr val="FF0000"/>
                </a:solidFill>
                <a:latin typeface="Consolas" pitchFamily="49" charset="0"/>
              </a:rPr>
              <a:t>noMoreAvailableSpaceInConstantPool</a:t>
            </a:r>
            <a:r>
              <a:rPr lang="en-US" altLang="ja-JP" sz="2000" dirty="0" smtClean="0">
                <a:latin typeface="Consolas" pitchFamily="49" charset="0"/>
              </a:rPr>
              <a:t>(…);</a:t>
            </a:r>
          </a:p>
          <a:p>
            <a:r>
              <a:rPr lang="en-US" altLang="ja-JP" sz="2000" dirty="0" smtClean="0">
                <a:latin typeface="Consolas" pitchFamily="49" charset="0"/>
              </a:rPr>
              <a:t>}</a:t>
            </a:r>
          </a:p>
          <a:p>
            <a:r>
              <a:rPr lang="en-US" altLang="ja-JP" sz="2000" dirty="0" smtClean="0">
                <a:solidFill>
                  <a:srgbClr val="00B050"/>
                </a:solidFill>
                <a:latin typeface="Consolas" pitchFamily="49" charset="0"/>
              </a:rPr>
              <a:t>writeU1</a:t>
            </a:r>
            <a:r>
              <a:rPr lang="en-US" altLang="ja-JP" sz="2000" dirty="0" smtClean="0">
                <a:latin typeface="Consolas" pitchFamily="49" charset="0"/>
              </a:rPr>
              <a:t>(</a:t>
            </a:r>
            <a:r>
              <a:rPr lang="en-US" altLang="ja-JP" sz="2000" dirty="0" err="1" smtClean="0">
                <a:latin typeface="Consolas" pitchFamily="49" charset="0"/>
              </a:rPr>
              <a:t>MethodRefTag</a:t>
            </a:r>
            <a:r>
              <a:rPr lang="en-US" altLang="ja-JP" sz="2000" dirty="0" smtClean="0">
                <a:latin typeface="Consolas" pitchFamily="49" charset="0"/>
              </a:rPr>
              <a:t>);</a:t>
            </a:r>
            <a:r>
              <a:rPr lang="ja-JP" altLang="en-US" sz="2000" dirty="0" smtClean="0">
                <a:latin typeface="Consolas" pitchFamily="49" charset="0"/>
              </a:rPr>
              <a:t> </a:t>
            </a:r>
            <a:r>
              <a:rPr lang="en-US" altLang="ja-JP" sz="2000" dirty="0" smtClean="0">
                <a:solidFill>
                  <a:srgbClr val="00B050"/>
                </a:solidFill>
                <a:latin typeface="Consolas" pitchFamily="49" charset="0"/>
              </a:rPr>
              <a:t>writeU2</a:t>
            </a:r>
            <a:r>
              <a:rPr lang="en-US" altLang="ja-JP" sz="2000" dirty="0" smtClean="0">
                <a:latin typeface="Consolas" pitchFamily="49" charset="0"/>
              </a:rPr>
              <a:t>(</a:t>
            </a:r>
            <a:r>
              <a:rPr lang="en-US" altLang="ja-JP" sz="2000" dirty="0" err="1" smtClean="0">
                <a:latin typeface="Consolas" pitchFamily="49" charset="0"/>
              </a:rPr>
              <a:t>classIndex</a:t>
            </a:r>
            <a:r>
              <a:rPr lang="en-US" altLang="ja-JP" sz="2000" dirty="0" smtClean="0">
                <a:latin typeface="Consolas" pitchFamily="49" charset="0"/>
              </a:rPr>
              <a:t>);</a:t>
            </a:r>
            <a:endParaRPr kumimoji="1" lang="ja-JP" altLang="en-US" sz="2000" dirty="0">
              <a:latin typeface="Consolas" pitchFamily="49" charset="0"/>
            </a:endParaRPr>
          </a:p>
        </p:txBody>
      </p:sp>
      <p:sp>
        <p:nvSpPr>
          <p:cNvPr id="6" name="角丸四角形 5"/>
          <p:cNvSpPr/>
          <p:nvPr/>
        </p:nvSpPr>
        <p:spPr>
          <a:xfrm>
            <a:off x="214282" y="3429000"/>
            <a:ext cx="8715436" cy="428628"/>
          </a:xfrm>
          <a:prstGeom prst="round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err="1" smtClean="0">
                <a:solidFill>
                  <a:srgbClr val="002060"/>
                </a:solidFill>
              </a:rPr>
              <a:t>org.eclipse.jdt.internal.compiler.codegen.ConstantPool</a:t>
            </a:r>
            <a:endParaRPr kumimoji="1" lang="ja-JP" altLang="en-US" b="1" dirty="0">
              <a:solidFill>
                <a:srgbClr val="002060"/>
              </a:solidFill>
            </a:endParaRPr>
          </a:p>
        </p:txBody>
      </p:sp>
      <p:sp>
        <p:nvSpPr>
          <p:cNvPr id="7" name="角丸四角形 6"/>
          <p:cNvSpPr/>
          <p:nvPr/>
        </p:nvSpPr>
        <p:spPr>
          <a:xfrm>
            <a:off x="285720" y="4857760"/>
            <a:ext cx="8572560" cy="928694"/>
          </a:xfrm>
          <a:prstGeom prst="roundRect">
            <a:avLst/>
          </a:prstGeom>
          <a:noFill/>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8" name="角丸四角形 7"/>
          <p:cNvSpPr/>
          <p:nvPr/>
        </p:nvSpPr>
        <p:spPr>
          <a:xfrm>
            <a:off x="4643438" y="4572008"/>
            <a:ext cx="4214842" cy="42862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sz="2000" dirty="0" smtClean="0"/>
              <a:t>31</a:t>
            </a:r>
            <a:r>
              <a:rPr kumimoji="1" lang="ja-JP" altLang="en-US" sz="2000" dirty="0" smtClean="0"/>
              <a:t>の</a:t>
            </a:r>
            <a:r>
              <a:rPr kumimoji="1" lang="ja-JP" altLang="en-US" dirty="0" smtClean="0"/>
              <a:t>メソッド定義中</a:t>
            </a:r>
            <a:r>
              <a:rPr kumimoji="1" lang="en-US" altLang="ja-JP" sz="2000" dirty="0" smtClean="0"/>
              <a:t>1</a:t>
            </a:r>
            <a:r>
              <a:rPr kumimoji="1" lang="ja-JP" altLang="en-US" sz="2000" dirty="0" smtClean="0"/>
              <a:t>つのみ欠落</a:t>
            </a:r>
            <a:endParaRPr kumimoji="1" lang="ja-JP" altLang="en-US"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欠陥検出に関する考察</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欠陥が</a:t>
            </a:r>
            <a:r>
              <a:rPr lang="ja-JP" altLang="en-US" dirty="0" smtClean="0"/>
              <a:t>１</a:t>
            </a:r>
            <a:r>
              <a:rPr kumimoji="1" lang="ja-JP" altLang="en-US" dirty="0" smtClean="0"/>
              <a:t>つ検出された</a:t>
            </a:r>
            <a:endParaRPr lang="en-US" altLang="ja-JP" dirty="0" smtClean="0"/>
          </a:p>
          <a:p>
            <a:pPr lvl="1"/>
            <a:r>
              <a:rPr lang="ja-JP" altLang="en-US" dirty="0" smtClean="0"/>
              <a:t>他のシステムに対して追試していないので，欠陥の検出能力については，一般化できない</a:t>
            </a:r>
            <a:endParaRPr lang="en-US" altLang="ja-JP" dirty="0" smtClean="0"/>
          </a:p>
          <a:p>
            <a:endParaRPr kumimoji="1" lang="en-US" altLang="ja-JP" dirty="0" smtClean="0"/>
          </a:p>
          <a:p>
            <a:r>
              <a:rPr lang="ja-JP" altLang="en-US" dirty="0" smtClean="0"/>
              <a:t>偶然似ているコードなどに対する誤検出あり</a:t>
            </a:r>
            <a:endParaRPr lang="en-US" altLang="ja-JP" dirty="0" smtClean="0"/>
          </a:p>
          <a:p>
            <a:pPr lvl="1"/>
            <a:r>
              <a:rPr lang="ja-JP" altLang="en-US" dirty="0" smtClean="0"/>
              <a:t>各コードが書かれた意図は保存されていない</a:t>
            </a:r>
            <a:endParaRPr lang="en-US" altLang="ja-JP" dirty="0" smtClean="0"/>
          </a:p>
          <a:p>
            <a:pPr lvl="1"/>
            <a:r>
              <a:rPr lang="ja-JP" altLang="en-US" dirty="0" smtClean="0"/>
              <a:t>「理由があって似ている」ものと区別できるか？</a:t>
            </a:r>
            <a:endParaRPr lang="en-US" altLang="ja-JP" dirty="0" smtClean="0"/>
          </a:p>
          <a:p>
            <a:pPr lvl="2"/>
            <a:r>
              <a:rPr lang="ja-JP" altLang="en-US" dirty="0" smtClean="0"/>
              <a:t>ソースコード編集プロセスの監視</a:t>
            </a:r>
            <a:endParaRPr lang="en-US" altLang="ja-JP" dirty="0" smtClean="0"/>
          </a:p>
          <a:p>
            <a:pPr lvl="2"/>
            <a:r>
              <a:rPr kumimoji="1" lang="ja-JP" altLang="en-US" dirty="0" smtClean="0"/>
              <a:t>「理由」らしきものをマイニングする</a:t>
            </a:r>
            <a:endParaRPr kumimoji="1" lang="en-US" altLang="ja-JP" dirty="0" smtClean="0"/>
          </a:p>
          <a:p>
            <a:pPr>
              <a:buNone/>
            </a:pPr>
            <a:r>
              <a:rPr kumimoji="1" lang="en-US" altLang="ja-JP" dirty="0" smtClean="0"/>
              <a:t>	</a:t>
            </a:r>
          </a:p>
          <a:p>
            <a:endParaRPr kumimoji="1" lang="ja-JP"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今後の展開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類似したコードの出現位置の特徴を調査</a:t>
            </a:r>
            <a:endParaRPr kumimoji="1" lang="en-US" altLang="ja-JP" dirty="0" smtClean="0"/>
          </a:p>
          <a:p>
            <a:pPr lvl="1"/>
            <a:r>
              <a:rPr kumimoji="1" lang="ja-JP" altLang="en-US" dirty="0" smtClean="0"/>
              <a:t>ポイントカット推論技術 </a:t>
            </a:r>
            <a:r>
              <a:rPr lang="en-US" altLang="ja-JP" sz="2000" dirty="0" smtClean="0"/>
              <a:t>[</a:t>
            </a:r>
            <a:r>
              <a:rPr lang="en-US" altLang="ja-JP" sz="2000" dirty="0" err="1" smtClean="0"/>
              <a:t>Anbalagan</a:t>
            </a:r>
            <a:r>
              <a:rPr lang="en-US" altLang="ja-JP" sz="2000" dirty="0" smtClean="0"/>
              <a:t>,</a:t>
            </a:r>
            <a:r>
              <a:rPr lang="ja-JP" altLang="en-US" sz="2000" dirty="0" smtClean="0"/>
              <a:t> </a:t>
            </a:r>
            <a:r>
              <a:rPr lang="en-US" altLang="ja-JP" sz="2000" dirty="0" smtClean="0"/>
              <a:t>ICSE2007]</a:t>
            </a:r>
            <a:r>
              <a:rPr kumimoji="1" lang="ja-JP" altLang="en-US" baseline="30000" dirty="0" smtClean="0"/>
              <a:t> </a:t>
            </a:r>
            <a:r>
              <a:rPr kumimoji="1" lang="ja-JP" altLang="en-US" dirty="0" smtClean="0"/>
              <a:t>などを適用し，</a:t>
            </a:r>
            <a:r>
              <a:rPr lang="ja-JP" altLang="en-US" dirty="0" smtClean="0"/>
              <a:t>同じようなソースコードが</a:t>
            </a:r>
            <a:r>
              <a:rPr kumimoji="1" lang="ja-JP" altLang="en-US" dirty="0" smtClean="0"/>
              <a:t>出現している場所</a:t>
            </a:r>
            <a:r>
              <a:rPr lang="ja-JP" altLang="en-US" dirty="0" smtClean="0"/>
              <a:t>の</a:t>
            </a:r>
            <a:r>
              <a:rPr kumimoji="1" lang="ja-JP" altLang="en-US" dirty="0" smtClean="0"/>
              <a:t>特徴をつかむ</a:t>
            </a:r>
            <a:endParaRPr kumimoji="1" lang="en-US" altLang="ja-JP" dirty="0" smtClean="0"/>
          </a:p>
          <a:p>
            <a:pPr lvl="1"/>
            <a:r>
              <a:rPr lang="ja-JP" altLang="en-US" dirty="0" smtClean="0"/>
              <a:t>パターンが「どこに」あるのかという情報から，　「なぜ」あるのかに近づく</a:t>
            </a:r>
            <a:endParaRPr lang="en-US" altLang="ja-JP" sz="2000" dirty="0" smtClean="0"/>
          </a:p>
          <a:p>
            <a:endParaRPr lang="en-US" altLang="ja-JP" sz="1800" dirty="0" smtClean="0"/>
          </a:p>
          <a:p>
            <a:r>
              <a:rPr lang="ja-JP" altLang="en-US" dirty="0" smtClean="0"/>
              <a:t>パターンの性質の調査</a:t>
            </a:r>
            <a:endParaRPr lang="en-US" altLang="ja-JP" dirty="0" smtClean="0"/>
          </a:p>
          <a:p>
            <a:pPr lvl="1"/>
            <a:r>
              <a:rPr lang="ja-JP" altLang="en-US" dirty="0" smtClean="0"/>
              <a:t>複数のソフトウェアに共通するパターン</a:t>
            </a:r>
            <a:endParaRPr lang="en-US" altLang="ja-JP" dirty="0" smtClean="0"/>
          </a:p>
          <a:p>
            <a:pPr lvl="1"/>
            <a:r>
              <a:rPr lang="ja-JP" altLang="en-US" dirty="0" smtClean="0"/>
              <a:t>長期間修正されずに存在するパターン</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研究グループとしての興味</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dirty="0" smtClean="0"/>
              <a:t>目的： ソフトウェア開発の支援</a:t>
            </a:r>
            <a:endParaRPr kumimoji="1" lang="en-US" altLang="ja-JP" dirty="0" smtClean="0"/>
          </a:p>
          <a:p>
            <a:endParaRPr kumimoji="1" lang="en-US" altLang="ja-JP" sz="1800" dirty="0" smtClean="0"/>
          </a:p>
          <a:p>
            <a:pPr>
              <a:buNone/>
            </a:pPr>
            <a:r>
              <a:rPr kumimoji="1" lang="ja-JP" altLang="en-US" dirty="0" smtClean="0"/>
              <a:t>手段： プログラム解析技術</a:t>
            </a:r>
            <a:endParaRPr kumimoji="1" lang="en-US" altLang="ja-JP" dirty="0" smtClean="0"/>
          </a:p>
          <a:p>
            <a:pPr marL="742950" lvl="2" indent="-342900">
              <a:buNone/>
            </a:pPr>
            <a:r>
              <a:rPr lang="ja-JP" altLang="en-US" sz="2800" dirty="0" smtClean="0"/>
              <a:t>ソフトウェアプロダクトに関する情報を抽出する</a:t>
            </a:r>
            <a:endParaRPr kumimoji="1" lang="en-US" altLang="ja-JP" dirty="0" smtClean="0"/>
          </a:p>
          <a:p>
            <a:pPr lvl="1">
              <a:buNone/>
            </a:pPr>
            <a:endParaRPr lang="en-US" altLang="ja-JP" sz="1100" dirty="0" smtClean="0"/>
          </a:p>
          <a:p>
            <a:pPr lvl="1">
              <a:buNone/>
            </a:pPr>
            <a:r>
              <a:rPr lang="ja-JP" altLang="en-US" dirty="0" smtClean="0"/>
              <a:t>解析対象：</a:t>
            </a:r>
            <a:endParaRPr lang="en-US" altLang="ja-JP" dirty="0" smtClean="0"/>
          </a:p>
          <a:p>
            <a:pPr lvl="1"/>
            <a:r>
              <a:rPr lang="ja-JP" altLang="en-US" dirty="0" smtClean="0"/>
              <a:t>ソースコード，その編集履歴</a:t>
            </a:r>
            <a:endParaRPr lang="en-US" altLang="ja-JP" dirty="0" smtClean="0"/>
          </a:p>
          <a:p>
            <a:pPr lvl="1"/>
            <a:r>
              <a:rPr lang="ja-JP" altLang="en-US" dirty="0" smtClean="0"/>
              <a:t>プログラムを実行したときの動作履歴</a:t>
            </a:r>
            <a:endParaRPr lang="en-US" altLang="ja-JP" dirty="0" smtClean="0"/>
          </a:p>
          <a:p>
            <a:pPr lvl="1"/>
            <a:r>
              <a:rPr lang="ja-JP" altLang="en-US" dirty="0" smtClean="0"/>
              <a:t>開発者が書いたメールやドキュメント</a:t>
            </a:r>
            <a:endParaRPr lang="en-US" altLang="ja-JP" dirty="0" smtClean="0"/>
          </a:p>
          <a:p>
            <a:pPr lvl="1">
              <a:buNone/>
            </a:pPr>
            <a:endParaRPr lang="en-US" altLang="ja-JP"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プログラムには「同じようなソースコード」が含まれる</a:t>
            </a:r>
            <a:endParaRPr lang="en-US" altLang="ja-JP" sz="2800" dirty="0" smtClean="0"/>
          </a:p>
          <a:p>
            <a:r>
              <a:rPr lang="ja-JP" altLang="en-US" sz="2800" dirty="0" smtClean="0"/>
              <a:t>「同じようなソースコード」を検出する技術</a:t>
            </a:r>
            <a:endParaRPr lang="en-US" altLang="ja-JP" sz="2800" dirty="0" smtClean="0"/>
          </a:p>
          <a:p>
            <a:pPr lvl="1"/>
            <a:r>
              <a:rPr lang="ja-JP" altLang="en-US" sz="2400" dirty="0" smtClean="0"/>
              <a:t>「コードクローン検出」技術群</a:t>
            </a:r>
            <a:endParaRPr lang="en-US" altLang="ja-JP" sz="2400" dirty="0" smtClean="0"/>
          </a:p>
          <a:p>
            <a:pPr lvl="1"/>
            <a:r>
              <a:rPr lang="ja-JP" altLang="en-US" sz="2400" dirty="0" smtClean="0"/>
              <a:t>パターンマイニング</a:t>
            </a:r>
            <a:endParaRPr lang="en-US" altLang="ja-JP" sz="2400" dirty="0" smtClean="0"/>
          </a:p>
          <a:p>
            <a:r>
              <a:rPr lang="ja-JP" altLang="en-US" sz="2800" dirty="0" smtClean="0"/>
              <a:t>検出結果の利用</a:t>
            </a:r>
            <a:endParaRPr lang="en-US" altLang="ja-JP" sz="2800" dirty="0" smtClean="0"/>
          </a:p>
          <a:p>
            <a:pPr lvl="1"/>
            <a:r>
              <a:rPr lang="en-US" altLang="ja-JP" sz="2400" dirty="0" smtClean="0"/>
              <a:t>AOP </a:t>
            </a:r>
            <a:r>
              <a:rPr lang="ja-JP" altLang="en-US" sz="2400" dirty="0" smtClean="0"/>
              <a:t>やその他の技術でカプセル化する </a:t>
            </a:r>
            <a:r>
              <a:rPr lang="en-US" altLang="ja-JP" sz="2400" dirty="0" smtClean="0"/>
              <a:t>or</a:t>
            </a:r>
          </a:p>
          <a:p>
            <a:pPr lvl="1"/>
            <a:r>
              <a:rPr lang="ja-JP" altLang="en-US" sz="2400" dirty="0" smtClean="0"/>
              <a:t>「似ていること」自体を利用した欠陥検出</a:t>
            </a:r>
            <a:endParaRPr lang="en-US" altLang="ja-JP" sz="2400" dirty="0" smtClean="0"/>
          </a:p>
          <a:p>
            <a:r>
              <a:rPr kumimoji="1" lang="ja-JP" altLang="en-US" sz="2800" dirty="0" smtClean="0"/>
              <a:t>今後の展開</a:t>
            </a:r>
            <a:endParaRPr kumimoji="1" lang="en-US" altLang="ja-JP" sz="2800" dirty="0" smtClean="0"/>
          </a:p>
          <a:p>
            <a:pPr lvl="1"/>
            <a:r>
              <a:rPr lang="ja-JP" altLang="en-US" sz="2400" dirty="0" smtClean="0"/>
              <a:t>「どこに」あるのか，「なぜ」あるのかを調べる</a:t>
            </a:r>
            <a:endParaRPr lang="en-US" altLang="ja-JP"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57158" y="1714488"/>
            <a:ext cx="8358246" cy="1643074"/>
          </a:xfrm>
          <a:prstGeom prst="rect">
            <a:avLst/>
          </a:prstGeom>
          <a:solidFill>
            <a:srgbClr val="FFFF99"/>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sz="3200" dirty="0" smtClean="0"/>
              <a:t>ソフトウェアプロダクトに対する疑問に答える</a:t>
            </a:r>
            <a:endParaRPr kumimoji="1" lang="ja-JP" altLang="en-US" sz="3200" dirty="0"/>
          </a:p>
        </p:txBody>
      </p:sp>
      <p:sp>
        <p:nvSpPr>
          <p:cNvPr id="3" name="コンテンツ プレースホルダ 2"/>
          <p:cNvSpPr>
            <a:spLocks noGrp="1"/>
          </p:cNvSpPr>
          <p:nvPr>
            <p:ph idx="1"/>
          </p:nvPr>
        </p:nvSpPr>
        <p:spPr/>
        <p:txBody>
          <a:bodyPr/>
          <a:lstStyle/>
          <a:p>
            <a:pPr lvl="1"/>
            <a:endParaRPr lang="en-US" altLang="ja-JP" sz="1600" dirty="0" smtClean="0"/>
          </a:p>
          <a:p>
            <a:r>
              <a:rPr lang="ja-JP" altLang="en-US" dirty="0" smtClean="0"/>
              <a:t>このソースコードと同じようなコードを，以前もどこかで書いたことがあるか？</a:t>
            </a:r>
            <a:endParaRPr lang="en-US" altLang="ja-JP" dirty="0" smtClean="0"/>
          </a:p>
          <a:p>
            <a:pPr lvl="1">
              <a:buNone/>
            </a:pPr>
            <a:r>
              <a:rPr lang="en-US" altLang="ja-JP" sz="2000" dirty="0" smtClean="0">
                <a:sym typeface="Wingdings" pitchFamily="2" charset="2"/>
              </a:rPr>
              <a:t> </a:t>
            </a:r>
            <a:r>
              <a:rPr lang="ja-JP" altLang="en-US" sz="2000" dirty="0" smtClean="0">
                <a:sym typeface="Wingdings" pitchFamily="2" charset="2"/>
              </a:rPr>
              <a:t>ソースコードの複製（コードクローン）検出技術</a:t>
            </a:r>
            <a:endParaRPr lang="en-US" altLang="ja-JP" dirty="0" smtClean="0"/>
          </a:p>
          <a:p>
            <a:endParaRPr lang="en-US" altLang="ja-JP" sz="1800" dirty="0" smtClean="0"/>
          </a:p>
          <a:p>
            <a:r>
              <a:rPr lang="ja-JP" altLang="en-US" dirty="0" smtClean="0"/>
              <a:t>このプログラムはどうやって動いているの？</a:t>
            </a:r>
            <a:endParaRPr lang="en-US" altLang="ja-JP" dirty="0" smtClean="0"/>
          </a:p>
          <a:p>
            <a:pPr lvl="1">
              <a:buNone/>
            </a:pPr>
            <a:r>
              <a:rPr lang="en-US" altLang="ja-JP" sz="2000" dirty="0" smtClean="0">
                <a:sym typeface="Wingdings" pitchFamily="2" charset="2"/>
              </a:rPr>
              <a:t> </a:t>
            </a:r>
            <a:r>
              <a:rPr lang="ja-JP" altLang="en-US" sz="2000" dirty="0" smtClean="0">
                <a:sym typeface="Wingdings" pitchFamily="2" charset="2"/>
              </a:rPr>
              <a:t>実行履歴からのプログラムの動作の可視化</a:t>
            </a:r>
            <a:endParaRPr lang="en-US" altLang="ja-JP" sz="2000" dirty="0" smtClean="0"/>
          </a:p>
          <a:p>
            <a:endParaRPr lang="en-US" altLang="ja-JP" sz="1800" dirty="0" smtClean="0"/>
          </a:p>
          <a:p>
            <a:r>
              <a:rPr lang="ja-JP" altLang="en-US" dirty="0" smtClean="0"/>
              <a:t>このソースコードを流用してもいいだろうか？</a:t>
            </a:r>
            <a:endParaRPr lang="en-US" altLang="ja-JP" dirty="0" smtClean="0"/>
          </a:p>
          <a:p>
            <a:pPr lvl="1">
              <a:buNone/>
            </a:pPr>
            <a:r>
              <a:rPr lang="en-US" altLang="ja-JP" sz="2000" dirty="0" smtClean="0">
                <a:sym typeface="Wingdings" pitchFamily="2" charset="2"/>
              </a:rPr>
              <a:t> </a:t>
            </a:r>
            <a:r>
              <a:rPr lang="ja-JP" altLang="en-US" sz="2000" dirty="0" smtClean="0">
                <a:sym typeface="Wingdings" pitchFamily="2" charset="2"/>
              </a:rPr>
              <a:t>ソースコードのライセンス検出，ソースコードの品質メトリクスの計測</a:t>
            </a:r>
            <a:endParaRPr lang="en-US" altLang="ja-JP"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a:t>
            </a:r>
            <a:r>
              <a:rPr kumimoji="1" lang="ja-JP" altLang="en-US" dirty="0" smtClean="0"/>
              <a:t>同じようなソース</a:t>
            </a:r>
            <a:r>
              <a:rPr lang="ja-JP" altLang="en-US" dirty="0" smtClean="0"/>
              <a:t>コード」の出現</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開発者は，同じようなコードを記述する</a:t>
            </a:r>
            <a:endParaRPr kumimoji="1" lang="en-US" altLang="ja-JP" sz="1400" dirty="0" smtClean="0"/>
          </a:p>
          <a:p>
            <a:pPr lvl="1"/>
            <a:r>
              <a:rPr kumimoji="1" lang="ja-JP" altLang="en-US" dirty="0" smtClean="0"/>
              <a:t>ソフトウェア間での</a:t>
            </a:r>
            <a:r>
              <a:rPr lang="ja-JP" altLang="en-US" dirty="0" smtClean="0"/>
              <a:t>流用</a:t>
            </a:r>
            <a:endParaRPr kumimoji="1" lang="en-US" altLang="ja-JP" dirty="0" smtClean="0"/>
          </a:p>
          <a:p>
            <a:pPr lvl="2"/>
            <a:r>
              <a:rPr lang="ja-JP" altLang="en-US" dirty="0" smtClean="0"/>
              <a:t>あるシステムのソースコードを丸ごとコピーして，</a:t>
            </a:r>
            <a:endParaRPr lang="en-US" altLang="ja-JP" dirty="0" smtClean="0"/>
          </a:p>
          <a:p>
            <a:pPr lvl="2">
              <a:buNone/>
            </a:pPr>
            <a:r>
              <a:rPr lang="en-US" altLang="ja-JP" dirty="0" smtClean="0"/>
              <a:t>	</a:t>
            </a:r>
            <a:r>
              <a:rPr lang="ja-JP" altLang="en-US" dirty="0" smtClean="0"/>
              <a:t>少し改変し，よく似たシステムを作り上げる</a:t>
            </a:r>
            <a:endParaRPr lang="en-US" altLang="ja-JP" dirty="0" smtClean="0"/>
          </a:p>
          <a:p>
            <a:pPr lvl="2">
              <a:buNone/>
            </a:pPr>
            <a:r>
              <a:rPr lang="en-US" altLang="ja-JP" sz="1200" dirty="0" smtClean="0">
                <a:sym typeface="Wingdings" pitchFamily="2" charset="2"/>
              </a:rPr>
              <a:t>	</a:t>
            </a:r>
            <a:endParaRPr kumimoji="1" lang="en-US" altLang="ja-JP" sz="900" dirty="0" smtClean="0"/>
          </a:p>
          <a:p>
            <a:pPr lvl="1"/>
            <a:r>
              <a:rPr kumimoji="1" lang="ja-JP" altLang="en-US" dirty="0" smtClean="0"/>
              <a:t>１つのソフトウェア内部での複製</a:t>
            </a:r>
            <a:endParaRPr kumimoji="1" lang="en-US" altLang="ja-JP" dirty="0" smtClean="0"/>
          </a:p>
          <a:p>
            <a:pPr lvl="2"/>
            <a:r>
              <a:rPr lang="ja-JP" altLang="en-US" dirty="0" smtClean="0"/>
              <a:t>ロギングやスレッド同期処理があちこちに登場</a:t>
            </a:r>
            <a:endParaRPr lang="en-US" altLang="ja-JP" dirty="0" smtClean="0"/>
          </a:p>
          <a:p>
            <a:pPr lvl="2"/>
            <a:r>
              <a:rPr lang="ja-JP" altLang="en-US" dirty="0" smtClean="0"/>
              <a:t>設計時に，複数のサブシステムの共通機能を見落とし，同じコードが複数の場所に書かれることがある</a:t>
            </a:r>
            <a:endParaRPr lang="en-US" altLang="ja-JP"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500034" y="3000372"/>
            <a:ext cx="4071966" cy="3357586"/>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ja-JP" altLang="en-US" dirty="0" smtClean="0"/>
              <a:t>「同じようなソースコード」の例</a:t>
            </a:r>
            <a:endParaRPr kumimoji="1" lang="ja-JP" altLang="en-US" dirty="0"/>
          </a:p>
        </p:txBody>
      </p:sp>
      <p:sp>
        <p:nvSpPr>
          <p:cNvPr id="3" name="コンテンツ プレースホルダ 2"/>
          <p:cNvSpPr>
            <a:spLocks noGrp="1"/>
          </p:cNvSpPr>
          <p:nvPr>
            <p:ph idx="1"/>
          </p:nvPr>
        </p:nvSpPr>
        <p:spPr>
          <a:xfrm>
            <a:off x="285720" y="1357298"/>
            <a:ext cx="8820150" cy="4929222"/>
          </a:xfrm>
        </p:spPr>
        <p:txBody>
          <a:bodyPr/>
          <a:lstStyle/>
          <a:p>
            <a:pPr>
              <a:buNone/>
            </a:pPr>
            <a:r>
              <a:rPr lang="en-US" altLang="ja-JP" sz="2800" dirty="0" err="1" smtClean="0"/>
              <a:t>jEdit</a:t>
            </a:r>
            <a:r>
              <a:rPr lang="en-US" altLang="ja-JP" sz="2800" dirty="0" smtClean="0"/>
              <a:t> </a:t>
            </a:r>
            <a:r>
              <a:rPr lang="ja-JP" altLang="en-US" sz="2800" dirty="0" smtClean="0"/>
              <a:t>では，読み取り専用ファイルへの編集操作は，</a:t>
            </a:r>
            <a:endParaRPr lang="en-US" altLang="ja-JP" sz="2800" dirty="0" smtClean="0"/>
          </a:p>
          <a:p>
            <a:pPr>
              <a:buNone/>
            </a:pPr>
            <a:r>
              <a:rPr lang="ja-JP" altLang="en-US" sz="2800" dirty="0" smtClean="0"/>
              <a:t>警告音を鳴らすだけで，編集自体は行わない</a:t>
            </a:r>
            <a:endParaRPr lang="en-US" altLang="ja-JP" sz="2800" dirty="0" smtClean="0"/>
          </a:p>
          <a:p>
            <a:pPr>
              <a:buNone/>
            </a:pPr>
            <a:r>
              <a:rPr lang="en-US" altLang="ja-JP" sz="2800" dirty="0" smtClean="0">
                <a:sym typeface="Wingdings" pitchFamily="2" charset="2"/>
              </a:rPr>
              <a:t> </a:t>
            </a:r>
            <a:r>
              <a:rPr lang="en-US" altLang="ja-JP" sz="2800" dirty="0" smtClean="0"/>
              <a:t>34 </a:t>
            </a:r>
            <a:r>
              <a:rPr lang="ja-JP" altLang="en-US" sz="2800" dirty="0" smtClean="0"/>
              <a:t>のメソッドが，編集可能かどうか確認を行っている</a:t>
            </a:r>
            <a:endParaRPr lang="en-US" altLang="ja-JP" sz="2800" dirty="0" smtClean="0"/>
          </a:p>
        </p:txBody>
      </p:sp>
      <p:sp>
        <p:nvSpPr>
          <p:cNvPr id="7" name="テキスト ボックス 6"/>
          <p:cNvSpPr txBox="1"/>
          <p:nvPr/>
        </p:nvSpPr>
        <p:spPr>
          <a:xfrm>
            <a:off x="714348" y="3000372"/>
            <a:ext cx="3835474" cy="3336298"/>
          </a:xfrm>
          <a:prstGeom prst="rect">
            <a:avLst/>
          </a:prstGeom>
          <a:noFill/>
        </p:spPr>
        <p:txBody>
          <a:bodyPr wrap="none" rtlCol="0">
            <a:spAutoFit/>
          </a:bodyPr>
          <a:lstStyle/>
          <a:p>
            <a:r>
              <a:rPr lang="en-US" altLang="ja-JP" sz="2000" b="1" dirty="0" smtClean="0"/>
              <a:t>JEditBuffer.java</a:t>
            </a:r>
            <a:endParaRPr kumimoji="1" lang="en-US" altLang="ja-JP" sz="2000" b="1" dirty="0" smtClean="0"/>
          </a:p>
          <a:p>
            <a:endParaRPr lang="en-US" altLang="ja-JP" dirty="0" smtClean="0"/>
          </a:p>
          <a:p>
            <a:pPr>
              <a:lnSpc>
                <a:spcPct val="120000"/>
              </a:lnSpc>
            </a:pPr>
            <a:r>
              <a:rPr kumimoji="1" lang="en-US" altLang="ja-JP" dirty="0" smtClean="0"/>
              <a:t>public void undo(…)</a:t>
            </a:r>
            <a:r>
              <a:rPr lang="ja-JP" altLang="en-US" dirty="0" smtClean="0"/>
              <a:t> </a:t>
            </a:r>
            <a:r>
              <a:rPr lang="en-US" altLang="ja-JP" dirty="0" smtClean="0"/>
              <a:t>{</a:t>
            </a:r>
          </a:p>
          <a:p>
            <a:pPr>
              <a:lnSpc>
                <a:spcPct val="120000"/>
              </a:lnSpc>
            </a:pPr>
            <a:r>
              <a:rPr lang="en-US" altLang="ja-JP" dirty="0" smtClean="0"/>
              <a:t>  …</a:t>
            </a:r>
          </a:p>
          <a:p>
            <a:pPr>
              <a:lnSpc>
                <a:spcPct val="120000"/>
              </a:lnSpc>
            </a:pPr>
            <a:r>
              <a:rPr lang="en-US" altLang="ja-JP" b="1" dirty="0" smtClean="0">
                <a:solidFill>
                  <a:srgbClr val="FF0000"/>
                </a:solidFill>
              </a:rPr>
              <a:t>  if</a:t>
            </a:r>
            <a:r>
              <a:rPr lang="en-US" altLang="ja-JP" dirty="0" smtClean="0"/>
              <a:t> (!</a:t>
            </a:r>
            <a:r>
              <a:rPr lang="en-US" altLang="ja-JP" b="1" dirty="0" err="1" smtClean="0">
                <a:solidFill>
                  <a:srgbClr val="FF0000"/>
                </a:solidFill>
              </a:rPr>
              <a:t>isEditable</a:t>
            </a:r>
            <a:r>
              <a:rPr lang="en-US" altLang="ja-JP" dirty="0" smtClean="0"/>
              <a:t>()) {</a:t>
            </a:r>
          </a:p>
          <a:p>
            <a:pPr>
              <a:lnSpc>
                <a:spcPct val="120000"/>
              </a:lnSpc>
            </a:pPr>
            <a:r>
              <a:rPr kumimoji="1" lang="en-US" altLang="ja-JP" dirty="0" smtClean="0"/>
              <a:t>    </a:t>
            </a:r>
            <a:r>
              <a:rPr kumimoji="1" lang="en-US" altLang="ja-JP" dirty="0" err="1" smtClean="0"/>
              <a:t>Toolkit.getDefaultToolkit</a:t>
            </a:r>
            <a:r>
              <a:rPr kumimoji="1" lang="en-US" altLang="ja-JP" dirty="0" smtClean="0"/>
              <a:t>().</a:t>
            </a:r>
            <a:r>
              <a:rPr kumimoji="1" lang="en-US" altLang="ja-JP" b="1" dirty="0" smtClean="0">
                <a:solidFill>
                  <a:srgbClr val="FF0000"/>
                </a:solidFill>
              </a:rPr>
              <a:t>beep</a:t>
            </a:r>
            <a:r>
              <a:rPr kumimoji="1" lang="en-US" altLang="ja-JP" dirty="0" smtClean="0"/>
              <a:t>();</a:t>
            </a:r>
          </a:p>
          <a:p>
            <a:pPr>
              <a:lnSpc>
                <a:spcPct val="120000"/>
              </a:lnSpc>
            </a:pPr>
            <a:r>
              <a:rPr lang="en-US" altLang="ja-JP" dirty="0" smtClean="0"/>
              <a:t>    return;</a:t>
            </a:r>
            <a:endParaRPr kumimoji="1" lang="en-US" altLang="ja-JP" dirty="0" smtClean="0"/>
          </a:p>
          <a:p>
            <a:pPr>
              <a:lnSpc>
                <a:spcPct val="120000"/>
              </a:lnSpc>
            </a:pPr>
            <a:r>
              <a:rPr kumimoji="1" lang="en-US" altLang="ja-JP" dirty="0" smtClean="0"/>
              <a:t>  </a:t>
            </a:r>
            <a:r>
              <a:rPr kumimoji="1" lang="en-US" altLang="ja-JP" b="1" dirty="0" smtClean="0">
                <a:solidFill>
                  <a:srgbClr val="FF0000"/>
                </a:solidFill>
              </a:rPr>
              <a:t>}</a:t>
            </a:r>
          </a:p>
          <a:p>
            <a:pPr>
              <a:lnSpc>
                <a:spcPct val="120000"/>
              </a:lnSpc>
            </a:pPr>
            <a:r>
              <a:rPr lang="en-US" altLang="ja-JP" dirty="0" smtClean="0"/>
              <a:t>  … // undo an action</a:t>
            </a:r>
            <a:endParaRPr kumimoji="1" lang="en-US" altLang="ja-JP" dirty="0" smtClean="0"/>
          </a:p>
          <a:p>
            <a:pPr>
              <a:lnSpc>
                <a:spcPct val="120000"/>
              </a:lnSpc>
            </a:pPr>
            <a:r>
              <a:rPr kumimoji="1" lang="en-US" altLang="ja-JP" dirty="0" smtClean="0"/>
              <a:t>}</a:t>
            </a:r>
          </a:p>
        </p:txBody>
      </p:sp>
      <p:sp>
        <p:nvSpPr>
          <p:cNvPr id="10" name="角丸四角形 9"/>
          <p:cNvSpPr/>
          <p:nvPr/>
        </p:nvSpPr>
        <p:spPr>
          <a:xfrm>
            <a:off x="4786314" y="3000372"/>
            <a:ext cx="4071966" cy="3357586"/>
          </a:xfrm>
          <a:prstGeom prst="roundRect">
            <a:avLst>
              <a:gd name="adj" fmla="val 902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5010111" y="3075761"/>
            <a:ext cx="3801041" cy="3003899"/>
          </a:xfrm>
          <a:prstGeom prst="rect">
            <a:avLst/>
          </a:prstGeom>
          <a:noFill/>
        </p:spPr>
        <p:txBody>
          <a:bodyPr wrap="none" rtlCol="0">
            <a:spAutoFit/>
          </a:bodyPr>
          <a:lstStyle/>
          <a:p>
            <a:r>
              <a:rPr lang="en-US" altLang="ja-JP" sz="2000" b="1" dirty="0" smtClean="0"/>
              <a:t>TextArea.java</a:t>
            </a:r>
            <a:endParaRPr kumimoji="1" lang="en-US" altLang="ja-JP" sz="2000" b="1" dirty="0" smtClean="0"/>
          </a:p>
          <a:p>
            <a:endParaRPr lang="en-US" altLang="ja-JP" dirty="0" smtClean="0"/>
          </a:p>
          <a:p>
            <a:pPr>
              <a:lnSpc>
                <a:spcPct val="120000"/>
              </a:lnSpc>
            </a:pPr>
            <a:r>
              <a:rPr kumimoji="1" lang="en-US" altLang="ja-JP" dirty="0" smtClean="0"/>
              <a:t>public void </a:t>
            </a:r>
            <a:r>
              <a:rPr kumimoji="1" lang="en-US" altLang="ja-JP" dirty="0" err="1" smtClean="0"/>
              <a:t>insertEnterAndIndent</a:t>
            </a:r>
            <a:r>
              <a:rPr lang="en-US" altLang="ja-JP" dirty="0" smtClean="0"/>
              <a:t>(</a:t>
            </a:r>
            <a:r>
              <a:rPr kumimoji="1" lang="en-US" altLang="ja-JP" dirty="0" smtClean="0"/>
              <a:t>)</a:t>
            </a:r>
            <a:r>
              <a:rPr lang="ja-JP" altLang="en-US" dirty="0" smtClean="0"/>
              <a:t> </a:t>
            </a:r>
            <a:r>
              <a:rPr lang="en-US" altLang="ja-JP" dirty="0" smtClean="0"/>
              <a:t>{</a:t>
            </a:r>
          </a:p>
          <a:p>
            <a:pPr>
              <a:lnSpc>
                <a:spcPct val="120000"/>
              </a:lnSpc>
            </a:pPr>
            <a:r>
              <a:rPr lang="en-US" altLang="ja-JP" dirty="0" smtClean="0"/>
              <a:t>  </a:t>
            </a:r>
            <a:r>
              <a:rPr lang="en-US" altLang="ja-JP" b="1" dirty="0" smtClean="0">
                <a:solidFill>
                  <a:srgbClr val="FF0000"/>
                </a:solidFill>
              </a:rPr>
              <a:t>if</a:t>
            </a:r>
            <a:r>
              <a:rPr lang="en-US" altLang="ja-JP" dirty="0" smtClean="0"/>
              <a:t> (!</a:t>
            </a:r>
            <a:r>
              <a:rPr lang="en-US" altLang="ja-JP" b="1" dirty="0" err="1" smtClean="0">
                <a:solidFill>
                  <a:srgbClr val="FF0000"/>
                </a:solidFill>
              </a:rPr>
              <a:t>isEditable</a:t>
            </a:r>
            <a:r>
              <a:rPr lang="en-US" altLang="ja-JP" dirty="0" smtClean="0"/>
              <a:t>()) {</a:t>
            </a:r>
          </a:p>
          <a:p>
            <a:pPr>
              <a:lnSpc>
                <a:spcPct val="120000"/>
              </a:lnSpc>
            </a:pPr>
            <a:r>
              <a:rPr kumimoji="1" lang="en-US" altLang="ja-JP" dirty="0" smtClean="0"/>
              <a:t>    </a:t>
            </a:r>
            <a:r>
              <a:rPr kumimoji="1" lang="en-US" altLang="ja-JP" dirty="0" err="1" smtClean="0"/>
              <a:t>getToolkit</a:t>
            </a:r>
            <a:r>
              <a:rPr kumimoji="1" lang="en-US" altLang="ja-JP" dirty="0" smtClean="0"/>
              <a:t>().</a:t>
            </a:r>
            <a:r>
              <a:rPr kumimoji="1" lang="en-US" altLang="ja-JP" b="1" dirty="0" smtClean="0">
                <a:solidFill>
                  <a:srgbClr val="FF0000"/>
                </a:solidFill>
              </a:rPr>
              <a:t>beep</a:t>
            </a:r>
            <a:r>
              <a:rPr kumimoji="1" lang="en-US" altLang="ja-JP" dirty="0" smtClean="0"/>
              <a:t>();</a:t>
            </a:r>
          </a:p>
          <a:p>
            <a:pPr>
              <a:lnSpc>
                <a:spcPct val="120000"/>
              </a:lnSpc>
            </a:pPr>
            <a:r>
              <a:rPr kumimoji="1" lang="en-US" altLang="ja-JP" dirty="0" smtClean="0"/>
              <a:t>  } else {</a:t>
            </a:r>
          </a:p>
          <a:p>
            <a:pPr>
              <a:lnSpc>
                <a:spcPct val="120000"/>
              </a:lnSpc>
            </a:pPr>
            <a:r>
              <a:rPr lang="en-US" altLang="ja-JP" dirty="0" smtClean="0"/>
              <a:t>     … // insert “\n” and indent</a:t>
            </a:r>
          </a:p>
          <a:p>
            <a:pPr>
              <a:lnSpc>
                <a:spcPct val="120000"/>
              </a:lnSpc>
            </a:pPr>
            <a:r>
              <a:rPr lang="en-US" altLang="ja-JP" b="1" dirty="0" smtClean="0">
                <a:solidFill>
                  <a:srgbClr val="FF0000"/>
                </a:solidFill>
              </a:rPr>
              <a:t>  }</a:t>
            </a:r>
            <a:endParaRPr kumimoji="1" lang="en-US" altLang="ja-JP" b="1" dirty="0" smtClean="0">
              <a:solidFill>
                <a:srgbClr val="FF0000"/>
              </a:solidFill>
            </a:endParaRPr>
          </a:p>
          <a:p>
            <a:pPr>
              <a:lnSpc>
                <a:spcPct val="120000"/>
              </a:lnSpc>
            </a:pPr>
            <a:r>
              <a:rPr kumimoji="1" lang="en-US" altLang="ja-JP" dirty="0" smtClean="0"/>
              <a:t>}</a:t>
            </a:r>
          </a:p>
        </p:txBody>
      </p:sp>
      <p:sp>
        <p:nvSpPr>
          <p:cNvPr id="11" name="スライド番号プレースホルダ 10"/>
          <p:cNvSpPr>
            <a:spLocks noGrp="1"/>
          </p:cNvSpPr>
          <p:nvPr>
            <p:ph type="sldNum" sz="quarter" idx="12"/>
          </p:nvPr>
        </p:nvSpPr>
        <p:spPr>
          <a:xfrm>
            <a:off x="8501090" y="6513536"/>
            <a:ext cx="550862" cy="273050"/>
          </a:xfrm>
        </p:spPr>
        <p:txBody>
          <a:bodyPr/>
          <a:lstStyle/>
          <a:p>
            <a:fld id="{443E4115-DA16-4EED-B2D3-D64DD59B34AE}" type="slidenum">
              <a:rPr kumimoji="1" lang="ja-JP" altLang="en-US" smtClean="0"/>
              <a:pPr/>
              <a:t>6</a:t>
            </a:fld>
            <a:endParaRPr kumimoji="1"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「同じようなソースコード」の問題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複数のソフトウェアで同一の欠陥が見つかる</a:t>
            </a:r>
            <a:endParaRPr lang="en-US" altLang="ja-JP" dirty="0" smtClean="0"/>
          </a:p>
          <a:p>
            <a:pPr lvl="1"/>
            <a:r>
              <a:rPr lang="ja-JP" altLang="en-US" dirty="0" smtClean="0"/>
              <a:t>同一の欠陥が他のソフトウェアにあるか，修正するべきか，調査が必要となる</a:t>
            </a:r>
            <a:endParaRPr lang="en-US" altLang="ja-JP" dirty="0" smtClean="0"/>
          </a:p>
          <a:p>
            <a:pPr lvl="1"/>
            <a:endParaRPr lang="en-US" altLang="ja-JP" sz="1100" dirty="0" smtClean="0"/>
          </a:p>
          <a:p>
            <a:r>
              <a:rPr lang="ja-JP" altLang="en-US" dirty="0" smtClean="0"/>
              <a:t>共通機能部分の修正の影響範囲が広くなる</a:t>
            </a:r>
            <a:endParaRPr lang="en-US" altLang="ja-JP" dirty="0" smtClean="0"/>
          </a:p>
          <a:p>
            <a:pPr lvl="1"/>
            <a:r>
              <a:rPr lang="ja-JP" altLang="en-US" dirty="0" smtClean="0"/>
              <a:t>修正の適用漏れが生じる可能性あり</a:t>
            </a:r>
            <a:endParaRPr lang="en-US" altLang="ja-JP" dirty="0" smtClean="0"/>
          </a:p>
          <a:p>
            <a:pPr lvl="2"/>
            <a:r>
              <a:rPr lang="ja-JP" altLang="en-US" dirty="0" smtClean="0"/>
              <a:t>先ほどの </a:t>
            </a:r>
            <a:r>
              <a:rPr lang="en-US" altLang="ja-JP" dirty="0" err="1" smtClean="0"/>
              <a:t>jEdit</a:t>
            </a:r>
            <a:r>
              <a:rPr lang="en-US" altLang="ja-JP" dirty="0" smtClean="0"/>
              <a:t> </a:t>
            </a:r>
            <a:r>
              <a:rPr lang="ja-JP" altLang="en-US" dirty="0" smtClean="0"/>
              <a:t>のコード例では</a:t>
            </a:r>
            <a:r>
              <a:rPr lang="en-US" altLang="ja-JP" dirty="0" smtClean="0"/>
              <a:t>34</a:t>
            </a:r>
            <a:r>
              <a:rPr lang="ja-JP" altLang="en-US" dirty="0" smtClean="0"/>
              <a:t>個のメソッドが対象</a:t>
            </a:r>
            <a:endParaRPr lang="en-US" altLang="ja-JP" dirty="0" smtClean="0"/>
          </a:p>
          <a:p>
            <a:pPr lvl="1"/>
            <a:r>
              <a:rPr lang="ja-JP" altLang="en-US" dirty="0" smtClean="0"/>
              <a:t>意図せず一貫性を失ったコードは欠陥のもと</a:t>
            </a:r>
            <a:r>
              <a:rPr lang="en-US" altLang="ja-JP" dirty="0" smtClean="0"/>
              <a:t> </a:t>
            </a:r>
            <a:r>
              <a:rPr lang="en-US" altLang="ja-JP" sz="2000" dirty="0" smtClean="0"/>
              <a:t>[</a:t>
            </a:r>
            <a:r>
              <a:rPr lang="en-US" altLang="ja-JP" sz="2000" dirty="0" err="1" smtClean="0"/>
              <a:t>Juergens</a:t>
            </a:r>
            <a:r>
              <a:rPr lang="en-US" altLang="ja-JP" sz="2000" dirty="0" smtClean="0"/>
              <a:t>, ICSE2009]</a:t>
            </a:r>
            <a:endParaRPr lang="en-US" altLang="ja-JP" sz="1200" dirty="0" smtClean="0"/>
          </a:p>
          <a:p>
            <a:pPr lvl="2"/>
            <a:r>
              <a:rPr lang="ja-JP" altLang="en-US" dirty="0" smtClean="0"/>
              <a:t>同じだったコードを意図的に変更したのか，修正し忘れたのか区別できない</a:t>
            </a:r>
            <a:endParaRPr lang="en-US" altLang="ja-JP" dirty="0" smtClean="0"/>
          </a:p>
          <a:p>
            <a:endParaRPr lang="ja-JP" altLang="en-US" dirty="0" smtClean="0"/>
          </a:p>
          <a:p>
            <a:pPr lvl="1"/>
            <a:endParaRPr lang="en-US" altLang="ja-JP" sz="1600" dirty="0" smtClean="0"/>
          </a:p>
          <a:p>
            <a:pPr lvl="1"/>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「同じようなソースコード」の検出技術</a:t>
            </a:r>
            <a:endParaRPr kumimoji="1" lang="ja-JP" altLang="en-US" dirty="0"/>
          </a:p>
        </p:txBody>
      </p:sp>
      <p:sp>
        <p:nvSpPr>
          <p:cNvPr id="3" name="コンテンツ プレースホルダ 2"/>
          <p:cNvSpPr>
            <a:spLocks noGrp="1"/>
          </p:cNvSpPr>
          <p:nvPr>
            <p:ph idx="1"/>
          </p:nvPr>
        </p:nvSpPr>
        <p:spPr/>
        <p:txBody>
          <a:bodyPr/>
          <a:lstStyle/>
          <a:p>
            <a:r>
              <a:rPr lang="ja-JP" altLang="en-US" sz="3600" dirty="0" smtClean="0"/>
              <a:t>コードクローン検出 </a:t>
            </a:r>
            <a:r>
              <a:rPr lang="en-US" altLang="ja-JP" sz="2000" dirty="0" smtClean="0"/>
              <a:t>[</a:t>
            </a:r>
            <a:r>
              <a:rPr lang="en-US" altLang="ja-JP" sz="2000" dirty="0" err="1" smtClean="0"/>
              <a:t>Kamiya</a:t>
            </a:r>
            <a:r>
              <a:rPr lang="en-US" altLang="ja-JP" sz="2000" dirty="0" smtClean="0"/>
              <a:t>, TSE 2002]</a:t>
            </a:r>
            <a:r>
              <a:rPr lang="ja-JP" altLang="en-US" sz="2000" dirty="0" smtClean="0"/>
              <a:t>他</a:t>
            </a:r>
            <a:endParaRPr kumimoji="1" lang="en-US" altLang="ja-JP" dirty="0" smtClean="0"/>
          </a:p>
          <a:p>
            <a:pPr lvl="1"/>
            <a:r>
              <a:rPr kumimoji="1" lang="ja-JP" altLang="en-US" dirty="0" smtClean="0"/>
              <a:t>ソースファイルの組を比較して，一致部分を検出</a:t>
            </a:r>
            <a:endParaRPr kumimoji="1" lang="en-US" altLang="ja-JP" dirty="0" smtClean="0"/>
          </a:p>
          <a:p>
            <a:pPr lvl="1"/>
            <a:r>
              <a:rPr kumimoji="1" lang="ja-JP" altLang="en-US" dirty="0" smtClean="0"/>
              <a:t>井上研究室ではトークンの並びに関する一致</a:t>
            </a:r>
            <a:endParaRPr kumimoji="1" lang="en-US" altLang="ja-JP" dirty="0" smtClean="0"/>
          </a:p>
          <a:p>
            <a:pPr lvl="2"/>
            <a:r>
              <a:rPr lang="ja-JP" altLang="en-US" dirty="0" smtClean="0"/>
              <a:t>各研究グループごとに，行単位でのハッシュ値，構文木，プログラム依存グラフなど様々な方法を採用</a:t>
            </a:r>
            <a:endParaRPr kumimoji="1" lang="en-US" altLang="ja-JP" dirty="0" smtClean="0"/>
          </a:p>
          <a:p>
            <a:pPr lvl="1"/>
            <a:endParaRPr kumimoji="1" lang="en-US" altLang="ja-JP" dirty="0" smtClean="0"/>
          </a:p>
          <a:p>
            <a:r>
              <a:rPr kumimoji="1" lang="ja-JP" altLang="en-US" sz="3600" dirty="0" smtClean="0"/>
              <a:t>パターンマイニング </a:t>
            </a:r>
            <a:r>
              <a:rPr kumimoji="1" lang="en-US" altLang="ja-JP" sz="2000" dirty="0" smtClean="0"/>
              <a:t>[</a:t>
            </a:r>
            <a:r>
              <a:rPr kumimoji="1" lang="en-US" altLang="ja-JP" sz="2000" dirty="0" err="1" smtClean="0"/>
              <a:t>Ishio</a:t>
            </a:r>
            <a:r>
              <a:rPr kumimoji="1" lang="en-US" altLang="ja-JP" sz="2000" dirty="0" smtClean="0"/>
              <a:t>, </a:t>
            </a:r>
            <a:r>
              <a:rPr lang="en-US" altLang="ja-JP" sz="2000" dirty="0" smtClean="0"/>
              <a:t>WCRE </a:t>
            </a:r>
            <a:r>
              <a:rPr kumimoji="1" lang="en-US" altLang="ja-JP" sz="2000" dirty="0" smtClean="0"/>
              <a:t>2008]</a:t>
            </a:r>
            <a:endParaRPr kumimoji="1" lang="en-US" altLang="ja-JP" sz="3600" dirty="0" smtClean="0"/>
          </a:p>
          <a:p>
            <a:pPr lvl="1"/>
            <a:r>
              <a:rPr lang="ja-JP" altLang="en-US" dirty="0" smtClean="0"/>
              <a:t>多数のファイルに共通のソースコード片を抽出</a:t>
            </a:r>
            <a:endParaRPr lang="en-US" altLang="ja-JP" dirty="0" smtClean="0"/>
          </a:p>
          <a:p>
            <a:pPr lvl="1"/>
            <a:endParaRPr lang="en-US" altLang="ja-JP"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検出してどうするのか？</a:t>
            </a:r>
            <a:endParaRPr kumimoji="1" lang="ja-JP" altLang="en-US" dirty="0"/>
          </a:p>
        </p:txBody>
      </p:sp>
      <p:sp>
        <p:nvSpPr>
          <p:cNvPr id="3" name="コンテンツ プレースホルダ 2"/>
          <p:cNvSpPr>
            <a:spLocks noGrp="1"/>
          </p:cNvSpPr>
          <p:nvPr>
            <p:ph idx="1"/>
          </p:nvPr>
        </p:nvSpPr>
        <p:spPr/>
        <p:txBody>
          <a:bodyPr/>
          <a:lstStyle/>
          <a:p>
            <a:r>
              <a:rPr lang="ja-JP" altLang="en-US" sz="3600" dirty="0" smtClean="0"/>
              <a:t>問題が起きていないなら，対処不要</a:t>
            </a:r>
            <a:endParaRPr lang="en-US" altLang="ja-JP" dirty="0" smtClean="0"/>
          </a:p>
          <a:p>
            <a:pPr lvl="1"/>
            <a:r>
              <a:rPr lang="ja-JP" altLang="en-US" dirty="0" smtClean="0"/>
              <a:t>たとえば自動生成コードは，修正しないので，　複製がどれだけあっても問題ない</a:t>
            </a:r>
            <a:endParaRPr lang="en-US" altLang="ja-JP" dirty="0" smtClean="0"/>
          </a:p>
          <a:p>
            <a:endParaRPr lang="en-US" altLang="ja-JP" sz="1200" dirty="0" smtClean="0"/>
          </a:p>
          <a:p>
            <a:r>
              <a:rPr lang="ja-JP" altLang="en-US" sz="3600" dirty="0" smtClean="0"/>
              <a:t>ソースコードを整理する</a:t>
            </a:r>
            <a:endParaRPr lang="en-US" altLang="ja-JP" sz="3600" dirty="0" smtClean="0"/>
          </a:p>
          <a:p>
            <a:pPr lvl="1"/>
            <a:r>
              <a:rPr lang="ja-JP" altLang="en-US" dirty="0" smtClean="0"/>
              <a:t>重複部分をクラス／アスペクトにまとめる</a:t>
            </a:r>
            <a:endParaRPr lang="en-US" altLang="ja-JP" dirty="0" smtClean="0"/>
          </a:p>
          <a:p>
            <a:pPr lvl="1"/>
            <a:r>
              <a:rPr lang="ja-JP" altLang="en-US" dirty="0" smtClean="0"/>
              <a:t>複数ファイルを一括編集するツールを使う</a:t>
            </a:r>
            <a:endParaRPr lang="en-US" altLang="ja-JP" sz="1600" dirty="0" smtClean="0"/>
          </a:p>
          <a:p>
            <a:endParaRPr lang="en-US" altLang="ja-JP" sz="1200" dirty="0" smtClean="0"/>
          </a:p>
          <a:p>
            <a:r>
              <a:rPr lang="ja-JP" altLang="en-US" sz="3600" dirty="0" smtClean="0"/>
              <a:t>コード例として利用する</a:t>
            </a:r>
            <a:endParaRPr lang="en-US" altLang="ja-JP" sz="3200" dirty="0" smtClean="0"/>
          </a:p>
          <a:p>
            <a:pPr lvl="1"/>
            <a:r>
              <a:rPr lang="ja-JP" altLang="en-US" dirty="0" smtClean="0"/>
              <a:t>再利用部品，あるいは学習用</a:t>
            </a:r>
            <a:endParaRPr lang="en-US" altLang="ja-JP"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CS20090722</Template>
  <TotalTime>4641</TotalTime>
  <Words>2829</Words>
  <Application>Microsoft Office PowerPoint</Application>
  <PresentationFormat>画面に合わせる (4:3)</PresentationFormat>
  <Paragraphs>559</Paragraphs>
  <Slides>30</Slides>
  <Notes>28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30</vt:i4>
      </vt:variant>
    </vt:vector>
  </HeadingPairs>
  <TitlesOfParts>
    <vt:vector size="38" baseType="lpstr">
      <vt:lpstr>Arial</vt:lpstr>
      <vt:lpstr>ＭＳ Ｐゴシック</vt:lpstr>
      <vt:lpstr>Wingdings</vt:lpstr>
      <vt:lpstr>Times New Roman</vt:lpstr>
      <vt:lpstr>Consolas</vt:lpstr>
      <vt:lpstr>小塚明朝 Pro-VI R</vt:lpstr>
      <vt:lpstr>Calibri</vt:lpstr>
      <vt:lpstr>Sel-BlueMonday-white</vt:lpstr>
      <vt:lpstr>複数のモジュールに共通する ソースコード片の検出と活用</vt:lpstr>
      <vt:lpstr>発表の概要</vt:lpstr>
      <vt:lpstr>研究グループとしての興味</vt:lpstr>
      <vt:lpstr>ソフトウェアプロダクトに対する疑問に答える</vt:lpstr>
      <vt:lpstr>「同じようなソースコード」の出現</vt:lpstr>
      <vt:lpstr>「同じようなソースコード」の例</vt:lpstr>
      <vt:lpstr>「同じようなソースコード」の問題</vt:lpstr>
      <vt:lpstr>「同じようなソースコード」の検出技術</vt:lpstr>
      <vt:lpstr>検出してどうするのか？</vt:lpstr>
      <vt:lpstr>ここから研究内容の詳細</vt:lpstr>
      <vt:lpstr>ソースコードに対するパターンマイニング</vt:lpstr>
      <vt:lpstr>パターンマイニングの方法</vt:lpstr>
      <vt:lpstr>Java ソースコードの正規化</vt:lpstr>
      <vt:lpstr>頻出要素列のマイニング</vt:lpstr>
      <vt:lpstr>実装: マイニングツール “Fung”</vt:lpstr>
      <vt:lpstr>パターンの調査</vt:lpstr>
      <vt:lpstr>対象から発見されたパターンの例</vt:lpstr>
      <vt:lpstr>jEdit: 読み取り専用ファイルの編集防止</vt:lpstr>
      <vt:lpstr>Tomcat: ロギングメッセージの出力</vt:lpstr>
      <vt:lpstr>モジュール化されていないコードの特徴</vt:lpstr>
      <vt:lpstr>該当コードへの対策</vt:lpstr>
      <vt:lpstr>対策の難しさ</vt:lpstr>
      <vt:lpstr>類似コード片の活用</vt:lpstr>
      <vt:lpstr>パターンに基づく欠陥検出の背景</vt:lpstr>
      <vt:lpstr>ルールの確信度</vt:lpstr>
      <vt:lpstr>ケーススタディ</vt:lpstr>
      <vt:lpstr>発見された欠陥</vt:lpstr>
      <vt:lpstr>欠陥検出に関する考察</vt:lpstr>
      <vt:lpstr>今後の展開</vt:lpstr>
      <vt:lpstr>まとめ</vt:lpstr>
    </vt:vector>
  </TitlesOfParts>
  <Company>Osaka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複数のモジュールに共通する ソースコード片の検出と活用</dc:title>
  <dc:creator>ishio</dc:creator>
  <cp:lastModifiedBy>ishio</cp:lastModifiedBy>
  <cp:revision>304</cp:revision>
  <dcterms:created xsi:type="dcterms:W3CDTF">2009-11-07T12:09:13Z</dcterms:created>
  <dcterms:modified xsi:type="dcterms:W3CDTF">2009-11-26T06:09:57Z</dcterms:modified>
</cp:coreProperties>
</file>