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Tahoma"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Tahoma"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Tahoma"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Tahom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CCFFFF"/>
    <a:srgbClr val="808080"/>
    <a:srgbClr val="5F5F5F"/>
    <a:srgbClr val="0080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4" autoAdjust="0"/>
  </p:normalViewPr>
  <p:slideViewPr>
    <p:cSldViewPr>
      <p:cViewPr varScale="1">
        <p:scale>
          <a:sx n="70" d="100"/>
          <a:sy n="70" d="100"/>
        </p:scale>
        <p:origin x="-5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ltLang="ja-JP"/>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ltLang="ja-JP"/>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ltLang="ja-JP"/>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A43B7876-BE72-4813-B4B2-D8AED99BAA44}"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2438400"/>
            <a:ext cx="9009063" cy="1052513"/>
            <a:chOff x="0" y="1536"/>
            <a:chExt cx="5675" cy="663"/>
          </a:xfrm>
        </p:grpSpPr>
        <p:grpSp>
          <p:nvGrpSpPr>
            <p:cNvPr id="13315" name="Group 3"/>
            <p:cNvGrpSpPr>
              <a:grpSpLocks/>
            </p:cNvGrpSpPr>
            <p:nvPr/>
          </p:nvGrpSpPr>
          <p:grpSpPr bwMode="auto">
            <a:xfrm>
              <a:off x="183" y="1604"/>
              <a:ext cx="448" cy="299"/>
              <a:chOff x="720" y="336"/>
              <a:chExt cx="624" cy="432"/>
            </a:xfrm>
          </p:grpSpPr>
          <p:sp>
            <p:nvSpPr>
              <p:cNvPr id="13316"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ja-JP" altLang="en-US"/>
              </a:p>
            </p:txBody>
          </p:sp>
          <p:sp>
            <p:nvSpPr>
              <p:cNvPr id="13317"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ja-JP" altLang="en-US"/>
              </a:p>
            </p:txBody>
          </p:sp>
        </p:grpSp>
        <p:grpSp>
          <p:nvGrpSpPr>
            <p:cNvPr id="13318" name="Group 6"/>
            <p:cNvGrpSpPr>
              <a:grpSpLocks/>
            </p:cNvGrpSpPr>
            <p:nvPr/>
          </p:nvGrpSpPr>
          <p:grpSpPr bwMode="auto">
            <a:xfrm>
              <a:off x="261" y="1870"/>
              <a:ext cx="465" cy="299"/>
              <a:chOff x="912" y="2640"/>
              <a:chExt cx="672" cy="432"/>
            </a:xfrm>
          </p:grpSpPr>
          <p:sp>
            <p:nvSpPr>
              <p:cNvPr id="13319"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ja-JP" altLang="en-US"/>
              </a:p>
            </p:txBody>
          </p:sp>
          <p:sp>
            <p:nvSpPr>
              <p:cNvPr id="13320"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ja-JP" altLang="en-US"/>
              </a:p>
            </p:txBody>
          </p:sp>
        </p:grpSp>
        <p:sp>
          <p:nvSpPr>
            <p:cNvPr id="13321"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ja-JP" altLang="en-US"/>
            </a:p>
          </p:txBody>
        </p:sp>
        <p:sp>
          <p:nvSpPr>
            <p:cNvPr id="13322"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ja-JP" altLang="en-US"/>
            </a:p>
          </p:txBody>
        </p:sp>
        <p:sp>
          <p:nvSpPr>
            <p:cNvPr id="13323"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ja-JP" altLang="en-US"/>
            </a:p>
          </p:txBody>
        </p:sp>
      </p:grpSp>
      <p:sp>
        <p:nvSpPr>
          <p:cNvPr id="13324" name="Rectangle 12"/>
          <p:cNvSpPr>
            <a:spLocks noGrp="1" noChangeArrowheads="1"/>
          </p:cNvSpPr>
          <p:nvPr>
            <p:ph type="ctrTitle"/>
          </p:nvPr>
        </p:nvSpPr>
        <p:spPr>
          <a:xfrm>
            <a:off x="990600" y="1676400"/>
            <a:ext cx="7772400" cy="1462088"/>
          </a:xfrm>
        </p:spPr>
        <p:txBody>
          <a:bodyPr/>
          <a:lstStyle>
            <a:lvl1pPr>
              <a:defRPr/>
            </a:lvl1pPr>
          </a:lstStyle>
          <a:p>
            <a:r>
              <a:rPr lang="ja-JP" altLang="en-US"/>
              <a:t>マスタ タイトルの書式設定</a:t>
            </a:r>
          </a:p>
        </p:txBody>
      </p:sp>
      <p:sp>
        <p:nvSpPr>
          <p:cNvPr id="1332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ja-JP" altLang="en-US"/>
              <a:t>マスタ サブタイトルの書式設定</a:t>
            </a:r>
          </a:p>
        </p:txBody>
      </p:sp>
      <p:sp>
        <p:nvSpPr>
          <p:cNvPr id="13326"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ltLang="ja-JP"/>
          </a:p>
        </p:txBody>
      </p:sp>
      <p:sp>
        <p:nvSpPr>
          <p:cNvPr id="13327"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ltLang="ja-JP"/>
          </a:p>
        </p:txBody>
      </p:sp>
      <p:sp>
        <p:nvSpPr>
          <p:cNvPr id="13328"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C220268C-8F90-4E90-94E1-DCE133C8D53E}" type="slidenum">
              <a:rPr lang="en-US" altLang="ja-JP"/>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4F7409C7-3328-45CA-BDE2-7A05EFB4D7DA}" type="slidenum">
              <a:rPr lang="en-US" altLang="ja-JP"/>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04050" y="214313"/>
            <a:ext cx="1951038" cy="59182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150938" y="214313"/>
            <a:ext cx="5700712" cy="59182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021E1AD4-9C4F-45C3-9388-86A62F10ED7A}" type="slidenum">
              <a:rPr lang="en-US" altLang="ja-JP"/>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ABE76DD8-293A-4EB5-9568-0083CCDDDD65}" type="slidenum">
              <a:rPr lang="en-US" altLang="ja-JP"/>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C41801B3-1633-4473-AA6D-7CCCCCB70E5D}" type="slidenum">
              <a:rPr lang="en-US" altLang="ja-JP"/>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30148613-E971-44BF-B18B-CC0B32A44510}" type="slidenum">
              <a:rPr lang="en-US" altLang="ja-JP"/>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35E514E5-F090-474C-8C89-148CB401FA58}" type="slidenum">
              <a:rPr lang="en-US" altLang="ja-JP"/>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66608898-C210-421D-83A4-D9D133784607}" type="slidenum">
              <a:rPr lang="en-US" altLang="ja-JP"/>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681D8849-BCB0-49CE-A9AE-A5C9C60E6B6F}" type="slidenum">
              <a:rPr lang="en-US" altLang="ja-JP"/>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F3211B62-C452-4F3F-8A18-D0774F7A6042}" type="slidenum">
              <a:rPr lang="en-US" altLang="ja-JP"/>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A645A6DC-5189-4F79-88DC-E779830F60DE}" type="slidenum">
              <a:rPr lang="en-US" altLang="ja-JP"/>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ChangeArrowheads="1"/>
          </p:cNvSpPr>
          <p:nvPr/>
        </p:nvSpPr>
        <p:spPr bwMode="ltGray">
          <a:xfrm>
            <a:off x="431800" y="536575"/>
            <a:ext cx="438150" cy="474663"/>
          </a:xfrm>
          <a:prstGeom prst="rect">
            <a:avLst/>
          </a:prstGeom>
          <a:solidFill>
            <a:schemeClr val="accent2"/>
          </a:solidFill>
          <a:ln w="9525">
            <a:noFill/>
            <a:miter lim="800000"/>
            <a:headEnd/>
            <a:tailEnd/>
          </a:ln>
          <a:effectLst/>
        </p:spPr>
        <p:txBody>
          <a:bodyPr wrap="none" anchor="ctr"/>
          <a:lstStyle/>
          <a:p>
            <a:pPr algn="ctr"/>
            <a:endParaRPr lang="ja-JP" altLang="ja-JP" sz="2400"/>
          </a:p>
        </p:txBody>
      </p:sp>
      <p:sp>
        <p:nvSpPr>
          <p:cNvPr id="12291" name="Rectangle 3"/>
          <p:cNvSpPr>
            <a:spLocks noChangeArrowheads="1"/>
          </p:cNvSpPr>
          <p:nvPr/>
        </p:nvSpPr>
        <p:spPr bwMode="ltGray">
          <a:xfrm>
            <a:off x="814387" y="536575"/>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lang="ja-JP" altLang="ja-JP" sz="2400"/>
          </a:p>
        </p:txBody>
      </p:sp>
      <p:sp>
        <p:nvSpPr>
          <p:cNvPr id="12292" name="Rectangle 4"/>
          <p:cNvSpPr>
            <a:spLocks noChangeArrowheads="1"/>
          </p:cNvSpPr>
          <p:nvPr/>
        </p:nvSpPr>
        <p:spPr bwMode="ltGray">
          <a:xfrm>
            <a:off x="555625" y="958850"/>
            <a:ext cx="422275" cy="474663"/>
          </a:xfrm>
          <a:prstGeom prst="rect">
            <a:avLst/>
          </a:prstGeom>
          <a:solidFill>
            <a:schemeClr val="folHlink"/>
          </a:solidFill>
          <a:ln w="9525">
            <a:noFill/>
            <a:miter lim="800000"/>
            <a:headEnd/>
            <a:tailEnd/>
          </a:ln>
          <a:effectLst/>
        </p:spPr>
        <p:txBody>
          <a:bodyPr wrap="none" anchor="ctr"/>
          <a:lstStyle/>
          <a:p>
            <a:pPr algn="ctr"/>
            <a:endParaRPr lang="ja-JP" altLang="ja-JP" sz="2400"/>
          </a:p>
        </p:txBody>
      </p:sp>
      <p:sp>
        <p:nvSpPr>
          <p:cNvPr id="12293" name="Rectangle 5"/>
          <p:cNvSpPr>
            <a:spLocks noChangeArrowheads="1"/>
          </p:cNvSpPr>
          <p:nvPr/>
        </p:nvSpPr>
        <p:spPr bwMode="ltGray">
          <a:xfrm>
            <a:off x="925512" y="958850"/>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ja-JP" altLang="ja-JP" sz="2400"/>
          </a:p>
        </p:txBody>
      </p:sp>
      <p:sp>
        <p:nvSpPr>
          <p:cNvPr id="12294" name="Rectangle 6"/>
          <p:cNvSpPr>
            <a:spLocks noChangeArrowheads="1"/>
          </p:cNvSpPr>
          <p:nvPr/>
        </p:nvSpPr>
        <p:spPr bwMode="ltGray">
          <a:xfrm>
            <a:off x="141287" y="885825"/>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lang="ja-JP" altLang="ja-JP" sz="2400"/>
          </a:p>
        </p:txBody>
      </p:sp>
      <p:sp>
        <p:nvSpPr>
          <p:cNvPr id="12295" name="Rectangle 7"/>
          <p:cNvSpPr>
            <a:spLocks noChangeArrowheads="1"/>
          </p:cNvSpPr>
          <p:nvPr/>
        </p:nvSpPr>
        <p:spPr bwMode="gray">
          <a:xfrm>
            <a:off x="776287" y="428625"/>
            <a:ext cx="31750" cy="1052513"/>
          </a:xfrm>
          <a:prstGeom prst="rect">
            <a:avLst/>
          </a:prstGeom>
          <a:solidFill>
            <a:schemeClr val="bg2"/>
          </a:solidFill>
          <a:ln w="9525">
            <a:noFill/>
            <a:miter lim="800000"/>
            <a:headEnd/>
            <a:tailEnd/>
          </a:ln>
          <a:effectLst/>
        </p:spPr>
        <p:txBody>
          <a:bodyPr wrap="none" anchor="ctr"/>
          <a:lstStyle/>
          <a:p>
            <a:pPr algn="ctr"/>
            <a:endParaRPr lang="ja-JP" altLang="ja-JP" sz="2400"/>
          </a:p>
        </p:txBody>
      </p:sp>
      <p:sp>
        <p:nvSpPr>
          <p:cNvPr id="12296" name="Rectangle 8"/>
          <p:cNvSpPr>
            <a:spLocks noChangeArrowheads="1"/>
          </p:cNvSpPr>
          <p:nvPr/>
        </p:nvSpPr>
        <p:spPr bwMode="gray">
          <a:xfrm>
            <a:off x="4572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lang="ja-JP" altLang="ja-JP" sz="2400"/>
          </a:p>
        </p:txBody>
      </p:sp>
      <p:sp>
        <p:nvSpPr>
          <p:cNvPr id="12297" name="Rectangle 9"/>
          <p:cNvSpPr>
            <a:spLocks noGrp="1" noChangeArrowheads="1"/>
          </p:cNvSpPr>
          <p:nvPr>
            <p:ph type="title"/>
          </p:nvPr>
        </p:nvSpPr>
        <p:spPr bwMode="auto">
          <a:xfrm>
            <a:off x="1165225" y="123825"/>
            <a:ext cx="7793037" cy="990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2298" name="Rectangle 10"/>
          <p:cNvSpPr>
            <a:spLocks noGrp="1" noChangeArrowheads="1"/>
          </p:cNvSpPr>
          <p:nvPr>
            <p:ph type="body" idx="1"/>
          </p:nvPr>
        </p:nvSpPr>
        <p:spPr bwMode="auto">
          <a:xfrm>
            <a:off x="1182688" y="1447800"/>
            <a:ext cx="7772400" cy="4684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229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400"/>
            </a:lvl1pPr>
          </a:lstStyle>
          <a:p>
            <a:endParaRPr lang="en-US" altLang="ja-JP"/>
          </a:p>
        </p:txBody>
      </p:sp>
      <p:sp>
        <p:nvSpPr>
          <p:cNvPr id="1230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400"/>
            </a:lvl1pPr>
          </a:lstStyle>
          <a:p>
            <a:endParaRPr lang="en-US" altLang="ja-JP"/>
          </a:p>
        </p:txBody>
      </p:sp>
      <p:sp>
        <p:nvSpPr>
          <p:cNvPr id="1230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a:lvl1pPr>
          </a:lstStyle>
          <a:p>
            <a:fld id="{C52BA57A-9C16-4C67-8C57-6789C0991A57}" type="slidenum">
              <a:rPr lang="en-US" altLang="ja-JP"/>
              <a:pPr/>
              <a:t>&lt;#&gt;</a:t>
            </a:fld>
            <a:endParaRPr lang="en-US" altLang="ja-JP"/>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kumimoji="1" sz="4400">
          <a:solidFill>
            <a:schemeClr val="tx2"/>
          </a:solidFill>
          <a:latin typeface="+mj-lt"/>
          <a:ea typeface="+mj-ea"/>
          <a:cs typeface="+mj-cs"/>
        </a:defRPr>
      </a:lvl1pPr>
      <a:lvl2pPr algn="l" rtl="0" fontAlgn="base">
        <a:spcBef>
          <a:spcPct val="0"/>
        </a:spcBef>
        <a:spcAft>
          <a:spcPct val="0"/>
        </a:spcAft>
        <a:defRPr kumimoji="1" sz="4400">
          <a:solidFill>
            <a:schemeClr val="tx2"/>
          </a:solidFill>
          <a:latin typeface="Tahoma" pitchFamily="34" charset="0"/>
          <a:ea typeface="ＭＳ Ｐゴシック" pitchFamily="50" charset="-128"/>
        </a:defRPr>
      </a:lvl2pPr>
      <a:lvl3pPr algn="l" rtl="0" fontAlgn="base">
        <a:spcBef>
          <a:spcPct val="0"/>
        </a:spcBef>
        <a:spcAft>
          <a:spcPct val="0"/>
        </a:spcAft>
        <a:defRPr kumimoji="1" sz="4400">
          <a:solidFill>
            <a:schemeClr val="tx2"/>
          </a:solidFill>
          <a:latin typeface="Tahoma" pitchFamily="34" charset="0"/>
          <a:ea typeface="ＭＳ Ｐゴシック" pitchFamily="50" charset="-128"/>
        </a:defRPr>
      </a:lvl3pPr>
      <a:lvl4pPr algn="l" rtl="0" fontAlgn="base">
        <a:spcBef>
          <a:spcPct val="0"/>
        </a:spcBef>
        <a:spcAft>
          <a:spcPct val="0"/>
        </a:spcAft>
        <a:defRPr kumimoji="1" sz="4400">
          <a:solidFill>
            <a:schemeClr val="tx2"/>
          </a:solidFill>
          <a:latin typeface="Tahoma" pitchFamily="34" charset="0"/>
          <a:ea typeface="ＭＳ Ｐゴシック" pitchFamily="50" charset="-128"/>
        </a:defRPr>
      </a:lvl4pPr>
      <a:lvl5pPr algn="l" rtl="0" fontAlgn="base">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fontAlgn="base">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fontAlgn="base">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6"/>
          <p:cNvSpPr>
            <a:spLocks noGrp="1" noChangeArrowheads="1"/>
          </p:cNvSpPr>
          <p:nvPr>
            <p:ph type="sldNum" sz="quarter" idx="4"/>
          </p:nvPr>
        </p:nvSpPr>
        <p:spPr/>
        <p:txBody>
          <a:bodyPr/>
          <a:lstStyle/>
          <a:p>
            <a:fld id="{B67F4A39-76E1-40A6-BCBE-DEC8CA8CB749}" type="slidenum">
              <a:rPr lang="en-US" altLang="ja-JP"/>
              <a:pPr/>
              <a:t>1</a:t>
            </a:fld>
            <a:endParaRPr lang="en-US" altLang="ja-JP"/>
          </a:p>
        </p:txBody>
      </p:sp>
      <p:sp>
        <p:nvSpPr>
          <p:cNvPr id="5122" name="Rectangle 2"/>
          <p:cNvSpPr>
            <a:spLocks noGrp="1" noChangeArrowheads="1"/>
          </p:cNvSpPr>
          <p:nvPr>
            <p:ph type="ctrTitle"/>
          </p:nvPr>
        </p:nvSpPr>
        <p:spPr/>
        <p:txBody>
          <a:bodyPr/>
          <a:lstStyle/>
          <a:p>
            <a:r>
              <a:rPr lang="ja-JP" altLang="en-US" sz="4000" dirty="0"/>
              <a:t>メソッド名に用いられる</a:t>
            </a:r>
            <a:br>
              <a:rPr lang="ja-JP" altLang="en-US" sz="4000" dirty="0"/>
            </a:br>
            <a:r>
              <a:rPr lang="ja-JP" altLang="en-US" sz="4000" dirty="0"/>
              <a:t>動詞</a:t>
            </a:r>
            <a:r>
              <a:rPr lang="en-US" altLang="ja-JP" sz="4000" b="1" dirty="0"/>
              <a:t>-</a:t>
            </a:r>
            <a:r>
              <a:rPr lang="ja-JP" altLang="en-US" sz="4000" dirty="0"/>
              <a:t>目的語関係の辞書作成</a:t>
            </a:r>
            <a:r>
              <a:rPr lang="ja-JP" altLang="en-US" sz="4000" dirty="0" smtClean="0"/>
              <a:t>に</a:t>
            </a:r>
            <a:br>
              <a:rPr lang="ja-JP" altLang="en-US" sz="4000" dirty="0" smtClean="0"/>
            </a:br>
            <a:r>
              <a:rPr lang="ja-JP" altLang="en-US" sz="4000" dirty="0" smtClean="0"/>
              <a:t>むけて</a:t>
            </a:r>
            <a:endParaRPr lang="ja-JP" altLang="en-US" sz="4000" dirty="0"/>
          </a:p>
        </p:txBody>
      </p:sp>
      <p:sp>
        <p:nvSpPr>
          <p:cNvPr id="5123" name="Rectangle 3"/>
          <p:cNvSpPr>
            <a:spLocks noGrp="1" noChangeArrowheads="1"/>
          </p:cNvSpPr>
          <p:nvPr>
            <p:ph type="subTitle" idx="1"/>
          </p:nvPr>
        </p:nvSpPr>
        <p:spPr/>
        <p:txBody>
          <a:bodyPr/>
          <a:lstStyle/>
          <a:p>
            <a:pPr>
              <a:lnSpc>
                <a:spcPct val="80000"/>
              </a:lnSpc>
            </a:pPr>
            <a:r>
              <a:rPr lang="ja-JP" altLang="en-US" sz="2800" dirty="0"/>
              <a:t>大阪大学基礎工学部情報科学科</a:t>
            </a:r>
          </a:p>
          <a:p>
            <a:pPr>
              <a:lnSpc>
                <a:spcPct val="80000"/>
              </a:lnSpc>
            </a:pPr>
            <a:r>
              <a:rPr lang="ja-JP" altLang="en-US" sz="2800" dirty="0"/>
              <a:t>鹿島 悠</a:t>
            </a:r>
          </a:p>
          <a:p>
            <a:pPr>
              <a:lnSpc>
                <a:spcPct val="80000"/>
              </a:lnSpc>
            </a:pPr>
            <a:r>
              <a:rPr lang="ja-JP" altLang="en-US" sz="2800" dirty="0"/>
              <a:t>大阪大学情報科学研究科</a:t>
            </a:r>
          </a:p>
          <a:p>
            <a:pPr>
              <a:lnSpc>
                <a:spcPct val="80000"/>
              </a:lnSpc>
            </a:pPr>
            <a:r>
              <a:rPr lang="ja-JP" altLang="en-US" sz="2800" dirty="0"/>
              <a:t>早瀬 康裕， </a:t>
            </a:r>
            <a:r>
              <a:rPr lang="ja-JP" altLang="en-US" sz="2800" dirty="0" smtClean="0"/>
              <a:t>井上 克郎</a:t>
            </a:r>
            <a:endParaRPr lang="ja-JP" alt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 5"/>
          <p:cNvSpPr>
            <a:spLocks noGrp="1"/>
          </p:cNvSpPr>
          <p:nvPr>
            <p:ph type="sldNum" sz="quarter" idx="12"/>
          </p:nvPr>
        </p:nvSpPr>
        <p:spPr/>
        <p:txBody>
          <a:bodyPr/>
          <a:lstStyle/>
          <a:p>
            <a:fld id="{89CBE119-E909-4BAE-B613-439F5305AC4E}" type="slidenum">
              <a:rPr lang="en-US" altLang="ja-JP"/>
              <a:pPr/>
              <a:t>2</a:t>
            </a:fld>
            <a:endParaRPr lang="en-US" altLang="ja-JP"/>
          </a:p>
        </p:txBody>
      </p:sp>
      <p:sp>
        <p:nvSpPr>
          <p:cNvPr id="31746" name="Rectangle 2"/>
          <p:cNvSpPr>
            <a:spLocks noGrp="1" noChangeArrowheads="1"/>
          </p:cNvSpPr>
          <p:nvPr>
            <p:ph type="title"/>
          </p:nvPr>
        </p:nvSpPr>
        <p:spPr>
          <a:xfrm>
            <a:off x="1150938" y="214313"/>
            <a:ext cx="7793037" cy="928687"/>
          </a:xfrm>
        </p:spPr>
        <p:txBody>
          <a:bodyPr/>
          <a:lstStyle/>
          <a:p>
            <a:r>
              <a:rPr lang="ja-JP" altLang="en-US" dirty="0"/>
              <a:t>研究背景</a:t>
            </a:r>
          </a:p>
        </p:txBody>
      </p:sp>
      <p:sp>
        <p:nvSpPr>
          <p:cNvPr id="31747" name="Rectangle 3"/>
          <p:cNvSpPr>
            <a:spLocks noGrp="1" noChangeArrowheads="1"/>
          </p:cNvSpPr>
          <p:nvPr>
            <p:ph type="body" idx="1"/>
          </p:nvPr>
        </p:nvSpPr>
        <p:spPr>
          <a:xfrm>
            <a:off x="1182688" y="1524000"/>
            <a:ext cx="7772400" cy="4724400"/>
          </a:xfrm>
        </p:spPr>
        <p:txBody>
          <a:bodyPr>
            <a:normAutofit fontScale="85000" lnSpcReduction="20000"/>
          </a:bodyPr>
          <a:lstStyle/>
          <a:p>
            <a:pPr>
              <a:lnSpc>
                <a:spcPct val="90000"/>
              </a:lnSpc>
              <a:spcAft>
                <a:spcPts val="400"/>
              </a:spcAft>
            </a:pPr>
            <a:r>
              <a:rPr lang="ja-JP" altLang="en-US" dirty="0"/>
              <a:t>オブジェクト指向プログラム</a:t>
            </a:r>
          </a:p>
          <a:p>
            <a:pPr lvl="1">
              <a:lnSpc>
                <a:spcPct val="90000"/>
              </a:lnSpc>
              <a:spcAft>
                <a:spcPts val="400"/>
              </a:spcAft>
            </a:pPr>
            <a:r>
              <a:rPr lang="ja-JP" altLang="en-US" dirty="0"/>
              <a:t>メソッドへの不適切な</a:t>
            </a:r>
            <a:r>
              <a:rPr lang="ja-JP" altLang="en-US" dirty="0" smtClean="0"/>
              <a:t>命名</a:t>
            </a:r>
          </a:p>
          <a:p>
            <a:pPr lvl="1">
              <a:lnSpc>
                <a:spcPct val="90000"/>
              </a:lnSpc>
              <a:spcAft>
                <a:spcPts val="400"/>
              </a:spcAft>
              <a:buFont typeface="Wingdings" pitchFamily="2" charset="2"/>
              <a:buNone/>
            </a:pPr>
            <a:r>
              <a:rPr lang="ja-JP" altLang="en-US" sz="2400" dirty="0" smtClean="0"/>
              <a:t>  </a:t>
            </a:r>
            <a:r>
              <a:rPr lang="en-US" altLang="ja-JP" sz="2400" dirty="0" smtClean="0"/>
              <a:t>	</a:t>
            </a:r>
            <a:r>
              <a:rPr lang="ja-JP" altLang="en-US" sz="2400" dirty="0" smtClean="0"/>
              <a:t>→ </a:t>
            </a:r>
            <a:r>
              <a:rPr lang="ja-JP" altLang="en-US" sz="2600" dirty="0" smtClean="0">
                <a:solidFill>
                  <a:schemeClr val="folHlink"/>
                </a:solidFill>
              </a:rPr>
              <a:t>誤解・混乱の原因</a:t>
            </a:r>
          </a:p>
          <a:p>
            <a:pPr lvl="1">
              <a:lnSpc>
                <a:spcPct val="90000"/>
              </a:lnSpc>
              <a:spcAft>
                <a:spcPts val="400"/>
              </a:spcAft>
            </a:pPr>
            <a:r>
              <a:rPr lang="ja-JP" altLang="en-US" dirty="0" smtClean="0"/>
              <a:t>メソッド名</a:t>
            </a:r>
            <a:r>
              <a:rPr lang="ja-JP" altLang="en-US" dirty="0"/>
              <a:t>の特徴</a:t>
            </a:r>
          </a:p>
          <a:p>
            <a:pPr lvl="2">
              <a:lnSpc>
                <a:spcPct val="90000"/>
              </a:lnSpc>
              <a:spcAft>
                <a:spcPts val="400"/>
              </a:spcAft>
            </a:pPr>
            <a:r>
              <a:rPr lang="ja-JP" altLang="en-US" dirty="0"/>
              <a:t>動詞が先頭</a:t>
            </a:r>
          </a:p>
          <a:p>
            <a:pPr lvl="2">
              <a:lnSpc>
                <a:spcPct val="90000"/>
              </a:lnSpc>
              <a:spcAft>
                <a:spcPts val="400"/>
              </a:spcAft>
            </a:pPr>
            <a:r>
              <a:rPr lang="ja-JP" altLang="en-US" dirty="0"/>
              <a:t>目的語が動詞の後に続く</a:t>
            </a:r>
          </a:p>
          <a:p>
            <a:pPr lvl="1">
              <a:lnSpc>
                <a:spcPct val="90000"/>
              </a:lnSpc>
              <a:spcAft>
                <a:spcPts val="400"/>
              </a:spcAft>
            </a:pPr>
            <a:r>
              <a:rPr lang="ja-JP" altLang="en-US" dirty="0" smtClean="0"/>
              <a:t>引数・クラス名・戻り値の型名</a:t>
            </a:r>
            <a:endParaRPr lang="ja-JP" altLang="en-US" dirty="0"/>
          </a:p>
          <a:p>
            <a:pPr lvl="2">
              <a:lnSpc>
                <a:spcPct val="90000"/>
              </a:lnSpc>
              <a:spcAft>
                <a:spcPts val="400"/>
              </a:spcAft>
            </a:pPr>
            <a:r>
              <a:rPr lang="ja-JP" altLang="en-US" dirty="0" smtClean="0"/>
              <a:t>しばしば目的語が出現</a:t>
            </a:r>
            <a:endParaRPr lang="en-US" altLang="ja-JP" dirty="0" smtClean="0"/>
          </a:p>
          <a:p>
            <a:pPr>
              <a:lnSpc>
                <a:spcPct val="90000"/>
              </a:lnSpc>
              <a:spcAft>
                <a:spcPts val="400"/>
              </a:spcAft>
            </a:pPr>
            <a:r>
              <a:rPr lang="ja-JP" altLang="en-US" dirty="0" smtClean="0"/>
              <a:t>動詞</a:t>
            </a:r>
            <a:r>
              <a:rPr lang="en-US" altLang="ja-JP" dirty="0" smtClean="0"/>
              <a:t>-</a:t>
            </a:r>
            <a:r>
              <a:rPr lang="ja-JP" altLang="en-US" dirty="0" smtClean="0"/>
              <a:t>目的語の関係</a:t>
            </a:r>
            <a:endParaRPr lang="en-US" altLang="ja-JP" dirty="0" smtClean="0"/>
          </a:p>
          <a:p>
            <a:pPr lvl="1">
              <a:lnSpc>
                <a:spcPct val="90000"/>
              </a:lnSpc>
              <a:spcAft>
                <a:spcPts val="400"/>
              </a:spcAft>
            </a:pPr>
            <a:r>
              <a:rPr lang="ja-JP" altLang="en-US" dirty="0" smtClean="0"/>
              <a:t>オブジェクト指向プログラムでは多々出現</a:t>
            </a:r>
            <a:endParaRPr lang="en-US" altLang="ja-JP" dirty="0" smtClean="0"/>
          </a:p>
          <a:p>
            <a:pPr lvl="1">
              <a:lnSpc>
                <a:spcPct val="90000"/>
              </a:lnSpc>
              <a:spcAft>
                <a:spcPts val="400"/>
              </a:spcAft>
            </a:pPr>
            <a:r>
              <a:rPr lang="ja-JP" altLang="en-US" dirty="0" smtClean="0"/>
              <a:t>自然言語では現われないソフトウェア特有の関係</a:t>
            </a:r>
            <a:endParaRPr lang="en-US" altLang="ja-JP" dirty="0" smtClean="0"/>
          </a:p>
          <a:p>
            <a:pPr lvl="1">
              <a:lnSpc>
                <a:spcPct val="90000"/>
              </a:lnSpc>
              <a:spcAft>
                <a:spcPts val="400"/>
              </a:spcAft>
              <a:buNone/>
            </a:pPr>
            <a:r>
              <a:rPr lang="ja-JP" altLang="en-US" dirty="0" smtClean="0"/>
              <a:t>   → </a:t>
            </a:r>
            <a:r>
              <a:rPr lang="ja-JP" altLang="en-US" dirty="0" smtClean="0">
                <a:solidFill>
                  <a:srgbClr val="0000FF"/>
                </a:solidFill>
              </a:rPr>
              <a:t>普通の辞書だけでは対応が困難</a:t>
            </a:r>
            <a:endParaRPr lang="ja-JP" altLang="en-US" dirty="0">
              <a:solidFill>
                <a:srgbClr val="0000FF"/>
              </a:solidFill>
            </a:endParaRPr>
          </a:p>
        </p:txBody>
      </p:sp>
      <p:sp>
        <p:nvSpPr>
          <p:cNvPr id="31748" name="Rectangle 4"/>
          <p:cNvSpPr>
            <a:spLocks noChangeArrowheads="1"/>
          </p:cNvSpPr>
          <p:nvPr/>
        </p:nvSpPr>
        <p:spPr bwMode="auto">
          <a:xfrm>
            <a:off x="5791200" y="2514600"/>
            <a:ext cx="2895600" cy="1066800"/>
          </a:xfrm>
          <a:prstGeom prst="rect">
            <a:avLst/>
          </a:prstGeom>
          <a:noFill/>
          <a:ln w="9525">
            <a:solidFill>
              <a:schemeClr val="tx1"/>
            </a:solidFill>
            <a:miter lim="800000"/>
            <a:headEnd/>
            <a:tailEnd/>
          </a:ln>
          <a:effectLst/>
        </p:spPr>
        <p:txBody>
          <a:bodyPr wrap="none" anchor="ctr"/>
          <a:lstStyle/>
          <a:p>
            <a:pPr algn="ctr"/>
            <a:r>
              <a:rPr lang="en-US" altLang="ja-JP" sz="2800" dirty="0" err="1">
                <a:solidFill>
                  <a:schemeClr val="hlink"/>
                </a:solidFill>
              </a:rPr>
              <a:t>find</a:t>
            </a:r>
            <a:r>
              <a:rPr lang="en-US" altLang="ja-JP" sz="2800" dirty="0" err="1">
                <a:solidFill>
                  <a:srgbClr val="777777"/>
                </a:solidFill>
              </a:rPr>
              <a:t>Deadlocks</a:t>
            </a:r>
            <a:endParaRPr lang="en-US" altLang="ja-JP" sz="2800" dirty="0">
              <a:solidFill>
                <a:srgbClr val="777777"/>
              </a:solidFill>
            </a:endParaRPr>
          </a:p>
          <a:p>
            <a:pPr algn="ctr"/>
            <a:r>
              <a:rPr lang="en-US" altLang="ja-JP" sz="2800" dirty="0" err="1">
                <a:solidFill>
                  <a:srgbClr val="777777"/>
                </a:solidFill>
              </a:rPr>
              <a:t>List</a:t>
            </a:r>
            <a:r>
              <a:rPr lang="en-US" altLang="ja-JP" sz="2800" dirty="0" err="1"/>
              <a:t>.</a:t>
            </a:r>
            <a:r>
              <a:rPr lang="en-US" altLang="ja-JP" sz="2800" dirty="0" err="1">
                <a:solidFill>
                  <a:schemeClr val="hlink"/>
                </a:solidFill>
              </a:rPr>
              <a:t>add</a:t>
            </a:r>
            <a:r>
              <a:rPr lang="en-US" altLang="ja-JP" sz="2800" dirty="0"/>
              <a:t>(</a:t>
            </a:r>
            <a:r>
              <a:rPr lang="en-US" altLang="ja-JP" sz="2800" dirty="0" err="1">
                <a:solidFill>
                  <a:srgbClr val="777777"/>
                </a:solidFill>
              </a:rPr>
              <a:t>elem</a:t>
            </a:r>
            <a:r>
              <a:rPr lang="en-US" altLang="ja-JP" sz="2800" dirty="0"/>
              <a:t>)</a:t>
            </a:r>
          </a:p>
        </p:txBody>
      </p:sp>
      <p:sp>
        <p:nvSpPr>
          <p:cNvPr id="31749" name="Rectangle 5"/>
          <p:cNvSpPr>
            <a:spLocks noChangeArrowheads="1"/>
          </p:cNvSpPr>
          <p:nvPr/>
        </p:nvSpPr>
        <p:spPr bwMode="auto">
          <a:xfrm>
            <a:off x="5791200" y="2133600"/>
            <a:ext cx="914400" cy="381000"/>
          </a:xfrm>
          <a:prstGeom prst="rect">
            <a:avLst/>
          </a:prstGeom>
          <a:solidFill>
            <a:schemeClr val="accent1"/>
          </a:solidFill>
          <a:ln w="9525">
            <a:solidFill>
              <a:schemeClr val="tx1"/>
            </a:solidFill>
            <a:miter lim="800000"/>
            <a:headEnd/>
            <a:tailEnd/>
          </a:ln>
          <a:effectLst/>
        </p:spPr>
        <p:txBody>
          <a:bodyPr wrap="none" anchor="ctr"/>
          <a:lstStyle/>
          <a:p>
            <a:pPr algn="ctr"/>
            <a:r>
              <a:rPr lang="en-US" altLang="ja-JP">
                <a:latin typeface="HGS創英角ｺﾞｼｯｸUB" pitchFamily="50" charset="-128"/>
                <a:ea typeface="HGS創英角ｺﾞｼｯｸUB" pitchFamily="50" charset="-128"/>
              </a:rPr>
              <a:t>Ex.</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9" name="Rectangle 31"/>
          <p:cNvSpPr>
            <a:spLocks noGrp="1" noChangeArrowheads="1"/>
          </p:cNvSpPr>
          <p:nvPr>
            <p:ph type="title"/>
          </p:nvPr>
        </p:nvSpPr>
        <p:spPr/>
        <p:txBody>
          <a:bodyPr/>
          <a:lstStyle/>
          <a:p>
            <a:r>
              <a:rPr lang="ja-JP" altLang="en-US" dirty="0" smtClean="0"/>
              <a:t>方針</a:t>
            </a:r>
            <a:endParaRPr lang="ja-JP" altLang="en-US" dirty="0"/>
          </a:p>
        </p:txBody>
      </p:sp>
      <p:sp>
        <p:nvSpPr>
          <p:cNvPr id="7171" name="Rectangle 3"/>
          <p:cNvSpPr>
            <a:spLocks noGrp="1" noChangeArrowheads="1"/>
          </p:cNvSpPr>
          <p:nvPr>
            <p:ph idx="1"/>
          </p:nvPr>
        </p:nvSpPr>
        <p:spPr>
          <a:xfrm>
            <a:off x="1182688" y="1447801"/>
            <a:ext cx="7772400" cy="3276600"/>
          </a:xfrm>
        </p:spPr>
        <p:txBody>
          <a:bodyPr>
            <a:normAutofit fontScale="85000" lnSpcReduction="10000"/>
          </a:bodyPr>
          <a:lstStyle/>
          <a:p>
            <a:pPr>
              <a:lnSpc>
                <a:spcPct val="120000"/>
              </a:lnSpc>
            </a:pPr>
            <a:r>
              <a:rPr lang="ja-JP" altLang="en-US" sz="2800" dirty="0" smtClean="0"/>
              <a:t>プログラムで使われる動詞</a:t>
            </a:r>
            <a:r>
              <a:rPr lang="en-US" altLang="ja-JP" sz="2800" dirty="0"/>
              <a:t>-</a:t>
            </a:r>
            <a:r>
              <a:rPr lang="ja-JP" altLang="en-US" sz="2800" dirty="0"/>
              <a:t>目的語関係の辞書</a:t>
            </a:r>
            <a:r>
              <a:rPr lang="ja-JP" altLang="en-US" sz="2800" dirty="0" smtClean="0"/>
              <a:t>作成</a:t>
            </a:r>
            <a:endParaRPr lang="en-US" altLang="ja-JP" sz="2800" dirty="0" smtClean="0"/>
          </a:p>
          <a:p>
            <a:pPr lvl="1">
              <a:lnSpc>
                <a:spcPct val="120000"/>
              </a:lnSpc>
            </a:pPr>
            <a:r>
              <a:rPr lang="ja-JP" altLang="en-US" sz="2400" dirty="0" smtClean="0"/>
              <a:t>メソッドの命名支援</a:t>
            </a:r>
            <a:endParaRPr lang="en-US" altLang="ja-JP" sz="2400" dirty="0" smtClean="0"/>
          </a:p>
          <a:p>
            <a:pPr lvl="1">
              <a:lnSpc>
                <a:spcPct val="120000"/>
              </a:lnSpc>
            </a:pPr>
            <a:r>
              <a:rPr lang="ja-JP" altLang="en-US" sz="2400" dirty="0" smtClean="0"/>
              <a:t>プログラムの読解支援</a:t>
            </a:r>
          </a:p>
          <a:p>
            <a:pPr>
              <a:lnSpc>
                <a:spcPct val="120000"/>
              </a:lnSpc>
            </a:pPr>
            <a:r>
              <a:rPr lang="ja-JP" altLang="en-US" sz="2800" dirty="0" smtClean="0"/>
              <a:t>動詞と目的語の抽出場所</a:t>
            </a:r>
            <a:endParaRPr lang="ja-JP" altLang="en-US" sz="2800" dirty="0"/>
          </a:p>
          <a:p>
            <a:pPr lvl="1">
              <a:lnSpc>
                <a:spcPct val="120000"/>
              </a:lnSpc>
            </a:pPr>
            <a:r>
              <a:rPr lang="ja-JP" altLang="en-US" sz="2400" dirty="0"/>
              <a:t>動詞 </a:t>
            </a:r>
            <a:r>
              <a:rPr lang="ja-JP" altLang="en-US" sz="2400" dirty="0" smtClean="0"/>
              <a:t>   ← </a:t>
            </a:r>
            <a:r>
              <a:rPr lang="ja-JP" altLang="en-US" sz="2400" dirty="0"/>
              <a:t>メソッド名中の動詞</a:t>
            </a:r>
          </a:p>
          <a:p>
            <a:pPr lvl="1">
              <a:lnSpc>
                <a:spcPct val="120000"/>
              </a:lnSpc>
            </a:pPr>
            <a:r>
              <a:rPr lang="ja-JP" altLang="en-US" sz="2400" dirty="0"/>
              <a:t>目的語 ← メソッド名中の</a:t>
            </a:r>
            <a:r>
              <a:rPr lang="ja-JP" altLang="en-US" sz="2400" dirty="0" smtClean="0"/>
              <a:t>名詞・引数</a:t>
            </a:r>
            <a:r>
              <a:rPr lang="ja-JP" altLang="en-US" sz="2400" dirty="0"/>
              <a:t>・</a:t>
            </a:r>
            <a:r>
              <a:rPr lang="ja-JP" altLang="en-US" sz="2400" dirty="0" smtClean="0"/>
              <a:t>クラス名・戻り値の型名</a:t>
            </a:r>
            <a:endParaRPr lang="en-US" altLang="ja-JP" sz="2400" dirty="0" smtClean="0"/>
          </a:p>
          <a:p>
            <a:pPr marL="342900" lvl="1" indent="-342900">
              <a:lnSpc>
                <a:spcPct val="120000"/>
              </a:lnSpc>
              <a:buClr>
                <a:schemeClr val="folHlink"/>
              </a:buClr>
              <a:buSzPct val="60000"/>
            </a:pPr>
            <a:r>
              <a:rPr lang="ja-JP" altLang="en-US" dirty="0" smtClean="0"/>
              <a:t>解析対象： </a:t>
            </a:r>
            <a:r>
              <a:rPr lang="en-US" altLang="ja-JP" dirty="0" smtClean="0"/>
              <a:t>Java</a:t>
            </a:r>
            <a:r>
              <a:rPr lang="ja-JP" altLang="en-US" dirty="0" smtClean="0"/>
              <a:t>で記述されたソースコード</a:t>
            </a:r>
            <a:endParaRPr lang="en-US" altLang="ja-JP" dirty="0" smtClean="0"/>
          </a:p>
        </p:txBody>
      </p:sp>
      <p:sp>
        <p:nvSpPr>
          <p:cNvPr id="31" name="スライド番号プレースホルダ 4"/>
          <p:cNvSpPr>
            <a:spLocks noGrp="1"/>
          </p:cNvSpPr>
          <p:nvPr>
            <p:ph type="sldNum" sz="quarter" idx="12"/>
          </p:nvPr>
        </p:nvSpPr>
        <p:spPr/>
        <p:txBody>
          <a:bodyPr/>
          <a:lstStyle/>
          <a:p>
            <a:fld id="{06FE5635-EF4D-4C98-8C7B-FFBACAA7F6FD}" type="slidenum">
              <a:rPr lang="en-US" altLang="ja-JP" smtClean="0"/>
              <a:pPr/>
              <a:t>3</a:t>
            </a:fld>
            <a:endParaRPr lang="en-US" altLang="ja-JP"/>
          </a:p>
        </p:txBody>
      </p:sp>
      <p:graphicFrame>
        <p:nvGraphicFramePr>
          <p:cNvPr id="7200" name="Group 32"/>
          <p:cNvGraphicFramePr>
            <a:graphicFrameLocks noGrp="1"/>
          </p:cNvGraphicFramePr>
          <p:nvPr/>
        </p:nvGraphicFramePr>
        <p:xfrm>
          <a:off x="762000" y="4953000"/>
          <a:ext cx="7354888" cy="1692593"/>
        </p:xfrm>
        <a:graphic>
          <a:graphicData uri="http://schemas.openxmlformats.org/drawingml/2006/table">
            <a:tbl>
              <a:tblPr/>
              <a:tblGrid>
                <a:gridCol w="2451100"/>
                <a:gridCol w="2452688"/>
                <a:gridCol w="2451100"/>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smtClean="0">
                          <a:ln>
                            <a:noFill/>
                          </a:ln>
                          <a:solidFill>
                            <a:schemeClr val="tx1"/>
                          </a:solidFill>
                          <a:effectLst/>
                          <a:latin typeface="Arial"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chemeClr val="tx1"/>
                          </a:solidFill>
                          <a:effectLst/>
                          <a:latin typeface="Arial"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smtClean="0">
                          <a:ln>
                            <a:noFill/>
                          </a:ln>
                          <a:solidFill>
                            <a:schemeClr val="tx1"/>
                          </a:solidFill>
                          <a:effectLst/>
                          <a:latin typeface="Arial"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450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Get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Element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smtClean="0">
                          <a:ln>
                            <a:noFill/>
                          </a:ln>
                          <a:solidFill>
                            <a:schemeClr val="tx1"/>
                          </a:solidFill>
                          <a:effectLst/>
                          <a:latin typeface="Arial" charset="0"/>
                          <a:ea typeface="ＭＳ Ｐゴシック" pitchFamily="50" charset="-128"/>
                        </a:rPr>
                        <a:t>Index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2000" b="0"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194" name="Text Box 26"/>
          <p:cNvSpPr txBox="1">
            <a:spLocks noChangeArrowheads="1"/>
          </p:cNvSpPr>
          <p:nvPr/>
        </p:nvSpPr>
        <p:spPr bwMode="auto">
          <a:xfrm>
            <a:off x="1524000" y="6248400"/>
            <a:ext cx="488950" cy="346075"/>
          </a:xfrm>
          <a:prstGeom prst="rect">
            <a:avLst/>
          </a:prstGeom>
          <a:noFill/>
          <a:ln w="9525">
            <a:noFill/>
            <a:miter lim="800000"/>
            <a:headEnd/>
            <a:tailEnd/>
          </a:ln>
          <a:effectLst/>
        </p:spPr>
        <p:txBody>
          <a:bodyPr vert="eaVert" wrap="none">
            <a:spAutoFit/>
          </a:bodyPr>
          <a:lstStyle/>
          <a:p>
            <a:r>
              <a:rPr lang="en-US" altLang="ja-JP" sz="2000"/>
              <a:t>‥</a:t>
            </a:r>
          </a:p>
        </p:txBody>
      </p:sp>
      <p:sp>
        <p:nvSpPr>
          <p:cNvPr id="7195" name="Text Box 27"/>
          <p:cNvSpPr txBox="1">
            <a:spLocks noChangeArrowheads="1"/>
          </p:cNvSpPr>
          <p:nvPr/>
        </p:nvSpPr>
        <p:spPr bwMode="auto">
          <a:xfrm>
            <a:off x="3886200" y="6248400"/>
            <a:ext cx="488950" cy="346075"/>
          </a:xfrm>
          <a:prstGeom prst="rect">
            <a:avLst/>
          </a:prstGeom>
          <a:noFill/>
          <a:ln w="9525">
            <a:noFill/>
            <a:miter lim="800000"/>
            <a:headEnd/>
            <a:tailEnd/>
          </a:ln>
          <a:effectLst/>
        </p:spPr>
        <p:txBody>
          <a:bodyPr vert="eaVert" wrap="none">
            <a:spAutoFit/>
          </a:bodyPr>
          <a:lstStyle/>
          <a:p>
            <a:r>
              <a:rPr lang="en-US" altLang="ja-JP" sz="2000"/>
              <a:t>‥</a:t>
            </a:r>
          </a:p>
        </p:txBody>
      </p:sp>
      <p:sp>
        <p:nvSpPr>
          <p:cNvPr id="7196" name="Text Box 28"/>
          <p:cNvSpPr txBox="1">
            <a:spLocks noChangeArrowheads="1"/>
          </p:cNvSpPr>
          <p:nvPr/>
        </p:nvSpPr>
        <p:spPr bwMode="auto">
          <a:xfrm>
            <a:off x="6400800" y="6248400"/>
            <a:ext cx="488950" cy="346075"/>
          </a:xfrm>
          <a:prstGeom prst="rect">
            <a:avLst/>
          </a:prstGeom>
          <a:noFill/>
          <a:ln w="9525">
            <a:noFill/>
            <a:miter lim="800000"/>
            <a:headEnd/>
            <a:tailEnd/>
          </a:ln>
          <a:effectLst/>
        </p:spPr>
        <p:txBody>
          <a:bodyPr vert="eaVert" wrap="none">
            <a:spAutoFit/>
          </a:bodyPr>
          <a:lstStyle/>
          <a:p>
            <a:r>
              <a:rPr lang="en-US" altLang="ja-JP" sz="200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ja-JP" altLang="en-US" dirty="0"/>
              <a:t>提案手法</a:t>
            </a:r>
          </a:p>
        </p:txBody>
      </p:sp>
      <p:sp>
        <p:nvSpPr>
          <p:cNvPr id="86" name="スライド番号プレースホルダ 3"/>
          <p:cNvSpPr>
            <a:spLocks noGrp="1"/>
          </p:cNvSpPr>
          <p:nvPr>
            <p:ph type="sldNum" sz="quarter" idx="12"/>
          </p:nvPr>
        </p:nvSpPr>
        <p:spPr>
          <a:xfrm>
            <a:off x="7042150" y="5938838"/>
            <a:ext cx="1905000" cy="457200"/>
          </a:xfrm>
        </p:spPr>
        <p:txBody>
          <a:bodyPr/>
          <a:lstStyle/>
          <a:p>
            <a:fld id="{5345D66B-3CB7-446E-9308-80CBA0A58CFD}" type="slidenum">
              <a:rPr lang="en-US" altLang="ja-JP"/>
              <a:pPr/>
              <a:t>4</a:t>
            </a:fld>
            <a:endParaRPr lang="en-US" altLang="ja-JP"/>
          </a:p>
        </p:txBody>
      </p:sp>
      <p:sp>
        <p:nvSpPr>
          <p:cNvPr id="29716" name="AutoShape 20"/>
          <p:cNvSpPr>
            <a:spLocks noChangeArrowheads="1"/>
          </p:cNvSpPr>
          <p:nvPr/>
        </p:nvSpPr>
        <p:spPr bwMode="auto">
          <a:xfrm>
            <a:off x="152400" y="3124200"/>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29717" name="AutoShape 21"/>
          <p:cNvSpPr>
            <a:spLocks noChangeArrowheads="1"/>
          </p:cNvSpPr>
          <p:nvPr/>
        </p:nvSpPr>
        <p:spPr bwMode="auto">
          <a:xfrm>
            <a:off x="76200" y="3048000"/>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endParaRPr lang="ja-JP" altLang="ja-JP" sz="1600">
              <a:latin typeface="Arial" charset="0"/>
            </a:endParaRPr>
          </a:p>
        </p:txBody>
      </p:sp>
      <p:sp>
        <p:nvSpPr>
          <p:cNvPr id="29718" name="AutoShape 22"/>
          <p:cNvSpPr>
            <a:spLocks noChangeArrowheads="1"/>
          </p:cNvSpPr>
          <p:nvPr/>
        </p:nvSpPr>
        <p:spPr bwMode="auto">
          <a:xfrm>
            <a:off x="0" y="2971800"/>
            <a:ext cx="4114800" cy="533400"/>
          </a:xfrm>
          <a:prstGeom prst="roundRect">
            <a:avLst>
              <a:gd name="adj" fmla="val 16667"/>
            </a:avLst>
          </a:prstGeom>
          <a:solidFill>
            <a:schemeClr val="bg1"/>
          </a:solidFill>
          <a:ln w="9525">
            <a:solidFill>
              <a:schemeClr val="tx1"/>
            </a:solidFill>
            <a:round/>
            <a:headEnd/>
            <a:tailEnd/>
          </a:ln>
          <a:effectLst/>
        </p:spPr>
        <p:txBody>
          <a:bodyPr wrap="none" anchor="ctr"/>
          <a:lstStyle/>
          <a:p>
            <a:r>
              <a:rPr lang="en-US" altLang="ja-JP" sz="1600" dirty="0">
                <a:latin typeface="Arial" charset="0"/>
              </a:rPr>
              <a:t>(void) </a:t>
            </a:r>
            <a:r>
              <a:rPr lang="en-US" altLang="ja-JP" sz="1600" u="sng" dirty="0">
                <a:latin typeface="Arial" charset="0"/>
              </a:rPr>
              <a:t>add</a:t>
            </a:r>
            <a:r>
              <a:rPr lang="en-US" altLang="ja-JP" sz="1600" dirty="0">
                <a:latin typeface="Arial" charset="0"/>
              </a:rPr>
              <a:t> </a:t>
            </a:r>
            <a:r>
              <a:rPr lang="en-US" altLang="ja-JP" sz="1600" u="sng" dirty="0">
                <a:latin typeface="Arial" charset="0"/>
              </a:rPr>
              <a:t>Product</a:t>
            </a:r>
            <a:r>
              <a:rPr lang="en-US" altLang="ja-JP" sz="1600" dirty="0">
                <a:latin typeface="Arial" charset="0"/>
              </a:rPr>
              <a:t>(</a:t>
            </a:r>
            <a:r>
              <a:rPr lang="en-US" altLang="ja-JP" sz="1600" u="sng" dirty="0">
                <a:latin typeface="Arial" charset="0"/>
              </a:rPr>
              <a:t>Product</a:t>
            </a:r>
            <a:r>
              <a:rPr lang="en-US" altLang="ja-JP" sz="1600" dirty="0">
                <a:latin typeface="Arial" charset="0"/>
              </a:rPr>
              <a:t>) in class </a:t>
            </a:r>
            <a:r>
              <a:rPr lang="en-US" altLang="ja-JP" sz="1600" u="sng" dirty="0">
                <a:latin typeface="Arial" charset="0"/>
              </a:rPr>
              <a:t>Stock</a:t>
            </a:r>
          </a:p>
          <a:p>
            <a:r>
              <a:rPr lang="en-US" altLang="ja-JP" sz="1600" dirty="0">
                <a:latin typeface="Arial" charset="0"/>
              </a:rPr>
              <a:t>         </a:t>
            </a:r>
            <a:r>
              <a:rPr lang="ja-JP" altLang="en-US" sz="1600" dirty="0">
                <a:latin typeface="Arial" charset="0"/>
              </a:rPr>
              <a:t>動詞  名詞</a:t>
            </a:r>
            <a:r>
              <a:rPr lang="en-US" altLang="ja-JP" sz="1600" dirty="0">
                <a:latin typeface="Arial" charset="0"/>
              </a:rPr>
              <a:t>1    </a:t>
            </a:r>
            <a:r>
              <a:rPr lang="ja-JP" altLang="en-US" sz="1600" dirty="0">
                <a:latin typeface="Arial" charset="0"/>
              </a:rPr>
              <a:t>名詞</a:t>
            </a:r>
            <a:r>
              <a:rPr lang="en-US" altLang="ja-JP" sz="1600" dirty="0">
                <a:latin typeface="Arial" charset="0"/>
              </a:rPr>
              <a:t>1                 </a:t>
            </a:r>
            <a:r>
              <a:rPr lang="ja-JP" altLang="en-US" sz="1600" dirty="0">
                <a:latin typeface="Arial" charset="0"/>
              </a:rPr>
              <a:t>名詞</a:t>
            </a:r>
            <a:r>
              <a:rPr lang="en-US" altLang="ja-JP" sz="1600" dirty="0">
                <a:latin typeface="Arial" charset="0"/>
              </a:rPr>
              <a:t>2</a:t>
            </a:r>
          </a:p>
        </p:txBody>
      </p:sp>
      <p:sp>
        <p:nvSpPr>
          <p:cNvPr id="29719" name="Text Box 23"/>
          <p:cNvSpPr txBox="1">
            <a:spLocks noChangeArrowheads="1"/>
          </p:cNvSpPr>
          <p:nvPr/>
        </p:nvSpPr>
        <p:spPr bwMode="auto">
          <a:xfrm>
            <a:off x="5257800" y="2209800"/>
            <a:ext cx="1219200" cy="336550"/>
          </a:xfrm>
          <a:prstGeom prst="rect">
            <a:avLst/>
          </a:prstGeom>
          <a:noFill/>
          <a:ln w="9525">
            <a:noFill/>
            <a:miter lim="800000"/>
            <a:headEnd/>
            <a:tailEnd/>
          </a:ln>
          <a:effectLst/>
        </p:spPr>
        <p:txBody>
          <a:bodyPr>
            <a:spAutoFit/>
          </a:bodyPr>
          <a:lstStyle/>
          <a:p>
            <a:r>
              <a:rPr lang="ja-JP" altLang="en-US" sz="1600">
                <a:solidFill>
                  <a:srgbClr val="008000"/>
                </a:solidFill>
                <a:latin typeface="Arial" charset="0"/>
                <a:ea typeface="HGS創英角ｺﾞｼｯｸUB" pitchFamily="50" charset="-128"/>
              </a:rPr>
              <a:t>抽出ルール</a:t>
            </a:r>
          </a:p>
        </p:txBody>
      </p:sp>
      <p:sp>
        <p:nvSpPr>
          <p:cNvPr id="29720" name="Text Box 24"/>
          <p:cNvSpPr txBox="1">
            <a:spLocks noChangeArrowheads="1"/>
          </p:cNvSpPr>
          <p:nvPr/>
        </p:nvSpPr>
        <p:spPr bwMode="auto">
          <a:xfrm>
            <a:off x="228600" y="2590800"/>
            <a:ext cx="1403350" cy="336550"/>
          </a:xfrm>
          <a:prstGeom prst="rect">
            <a:avLst/>
          </a:prstGeom>
          <a:noFill/>
          <a:ln w="9525">
            <a:noFill/>
            <a:miter lim="800000"/>
            <a:headEnd/>
            <a:tailEnd/>
          </a:ln>
          <a:effectLst/>
        </p:spPr>
        <p:txBody>
          <a:bodyPr wrap="none">
            <a:spAutoFit/>
          </a:bodyPr>
          <a:lstStyle/>
          <a:p>
            <a:r>
              <a:rPr lang="ja-JP" altLang="en-US" sz="1600">
                <a:solidFill>
                  <a:srgbClr val="008000"/>
                </a:solidFill>
                <a:ea typeface="HGS創英角ｺﾞｼｯｸUB" pitchFamily="50" charset="-128"/>
              </a:rPr>
              <a:t>メソッド情報</a:t>
            </a:r>
          </a:p>
        </p:txBody>
      </p:sp>
      <p:sp>
        <p:nvSpPr>
          <p:cNvPr id="29721" name="Text Box 25"/>
          <p:cNvSpPr txBox="1">
            <a:spLocks noChangeArrowheads="1"/>
          </p:cNvSpPr>
          <p:nvPr/>
        </p:nvSpPr>
        <p:spPr bwMode="auto">
          <a:xfrm>
            <a:off x="1066800" y="4038600"/>
            <a:ext cx="2879725" cy="336550"/>
          </a:xfrm>
          <a:prstGeom prst="rect">
            <a:avLst/>
          </a:prstGeom>
          <a:noFill/>
          <a:ln w="9525">
            <a:noFill/>
            <a:miter lim="800000"/>
            <a:headEnd/>
            <a:tailEnd/>
          </a:ln>
          <a:effectLst/>
        </p:spPr>
        <p:txBody>
          <a:bodyPr wrap="none">
            <a:spAutoFit/>
          </a:bodyPr>
          <a:lstStyle/>
          <a:p>
            <a:r>
              <a:rPr lang="ja-JP" altLang="en-US" sz="1600">
                <a:solidFill>
                  <a:srgbClr val="008000"/>
                </a:solidFill>
                <a:latin typeface="HGS創英角ｺﾞｼｯｸUB" pitchFamily="50" charset="-128"/>
                <a:ea typeface="HGS創英角ｺﾞｼｯｸUB" pitchFamily="50" charset="-128"/>
              </a:rPr>
              <a:t>動詞</a:t>
            </a:r>
            <a:r>
              <a:rPr lang="en-US" altLang="ja-JP" sz="1600">
                <a:solidFill>
                  <a:srgbClr val="008000"/>
                </a:solidFill>
                <a:latin typeface="HGS創英角ｺﾞｼｯｸUB" pitchFamily="50" charset="-128"/>
                <a:ea typeface="HGS創英角ｺﾞｼｯｸUB" pitchFamily="50" charset="-128"/>
              </a:rPr>
              <a:t>-</a:t>
            </a:r>
            <a:r>
              <a:rPr lang="ja-JP" altLang="en-US" sz="1600">
                <a:solidFill>
                  <a:srgbClr val="008000"/>
                </a:solidFill>
                <a:latin typeface="HGS創英角ｺﾞｼｯｸUB" pitchFamily="50" charset="-128"/>
                <a:ea typeface="HGS創英角ｺﾞｼｯｸUB" pitchFamily="50" charset="-128"/>
              </a:rPr>
              <a:t>直接目的語</a:t>
            </a:r>
            <a:r>
              <a:rPr lang="en-US" altLang="ja-JP" sz="1600">
                <a:solidFill>
                  <a:srgbClr val="008000"/>
                </a:solidFill>
                <a:latin typeface="HGS創英角ｺﾞｼｯｸUB" pitchFamily="50" charset="-128"/>
                <a:ea typeface="HGS創英角ｺﾞｼｯｸUB" pitchFamily="50" charset="-128"/>
              </a:rPr>
              <a:t>-</a:t>
            </a:r>
            <a:r>
              <a:rPr lang="ja-JP" altLang="en-US" sz="1600">
                <a:solidFill>
                  <a:srgbClr val="008000"/>
                </a:solidFill>
                <a:latin typeface="HGS創英角ｺﾞｼｯｸUB" pitchFamily="50" charset="-128"/>
                <a:ea typeface="HGS創英角ｺﾞｼｯｸUB" pitchFamily="50" charset="-128"/>
              </a:rPr>
              <a:t>間接目的語</a:t>
            </a:r>
          </a:p>
        </p:txBody>
      </p:sp>
      <p:sp>
        <p:nvSpPr>
          <p:cNvPr id="29722" name="Documents"/>
          <p:cNvSpPr>
            <a:spLocks noEditPoints="1" noChangeArrowheads="1"/>
          </p:cNvSpPr>
          <p:nvPr/>
        </p:nvSpPr>
        <p:spPr bwMode="auto">
          <a:xfrm>
            <a:off x="1600200" y="1828800"/>
            <a:ext cx="762000" cy="533400"/>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ja-JP" altLang="en-US"/>
          </a:p>
        </p:txBody>
      </p:sp>
      <p:sp>
        <p:nvSpPr>
          <p:cNvPr id="29723" name="Text Box 27"/>
          <p:cNvSpPr txBox="1">
            <a:spLocks noChangeArrowheads="1"/>
          </p:cNvSpPr>
          <p:nvPr/>
        </p:nvSpPr>
        <p:spPr bwMode="auto">
          <a:xfrm>
            <a:off x="1295400" y="1524000"/>
            <a:ext cx="1403350" cy="336550"/>
          </a:xfrm>
          <a:prstGeom prst="rect">
            <a:avLst/>
          </a:prstGeom>
          <a:noFill/>
          <a:ln w="9525">
            <a:noFill/>
            <a:miter lim="800000"/>
            <a:headEnd/>
            <a:tailEnd/>
          </a:ln>
          <a:effectLst/>
        </p:spPr>
        <p:txBody>
          <a:bodyPr wrap="none">
            <a:spAutoFit/>
          </a:bodyPr>
          <a:lstStyle/>
          <a:p>
            <a:pPr algn="ctr"/>
            <a:r>
              <a:rPr lang="ja-JP" altLang="en-US" sz="1600">
                <a:solidFill>
                  <a:srgbClr val="008000"/>
                </a:solidFill>
                <a:latin typeface="Arial" charset="0"/>
                <a:ea typeface="HGS創英角ｺﾞｼｯｸUB" pitchFamily="50" charset="-128"/>
              </a:rPr>
              <a:t>ソースコード</a:t>
            </a:r>
          </a:p>
        </p:txBody>
      </p:sp>
      <p:sp>
        <p:nvSpPr>
          <p:cNvPr id="29724" name="Text Box 28"/>
          <p:cNvSpPr txBox="1">
            <a:spLocks noChangeArrowheads="1"/>
          </p:cNvSpPr>
          <p:nvPr/>
        </p:nvSpPr>
        <p:spPr bwMode="auto">
          <a:xfrm>
            <a:off x="5257800" y="3810000"/>
            <a:ext cx="2012950" cy="366713"/>
          </a:xfrm>
          <a:prstGeom prst="rect">
            <a:avLst/>
          </a:prstGeom>
          <a:noFill/>
          <a:ln w="9525">
            <a:noFill/>
            <a:miter lim="800000"/>
            <a:headEnd/>
            <a:tailEnd/>
          </a:ln>
          <a:effectLst/>
        </p:spPr>
        <p:txBody>
          <a:bodyPr wrap="none">
            <a:spAutoFit/>
          </a:bodyPr>
          <a:lstStyle/>
          <a:p>
            <a:r>
              <a:rPr lang="ja-JP" altLang="en-US">
                <a:ea typeface="メイリオ" pitchFamily="50" charset="-128"/>
              </a:rPr>
              <a:t>事前に人手で定義</a:t>
            </a:r>
          </a:p>
        </p:txBody>
      </p:sp>
      <p:sp>
        <p:nvSpPr>
          <p:cNvPr id="29725" name="Text Box 29"/>
          <p:cNvSpPr txBox="1">
            <a:spLocks noChangeArrowheads="1"/>
          </p:cNvSpPr>
          <p:nvPr/>
        </p:nvSpPr>
        <p:spPr bwMode="auto">
          <a:xfrm>
            <a:off x="5257800" y="266700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29726" name="Text Box 30"/>
          <p:cNvSpPr txBox="1">
            <a:spLocks noChangeArrowheads="1"/>
          </p:cNvSpPr>
          <p:nvPr/>
        </p:nvSpPr>
        <p:spPr bwMode="auto">
          <a:xfrm>
            <a:off x="5181600" y="2590800"/>
            <a:ext cx="3886200" cy="1079500"/>
          </a:xfrm>
          <a:prstGeom prst="rect">
            <a:avLst/>
          </a:prstGeom>
          <a:solidFill>
            <a:schemeClr val="bg1"/>
          </a:solidFill>
          <a:ln w="9525">
            <a:solidFill>
              <a:schemeClr val="tx1"/>
            </a:solidFill>
            <a:miter lim="800000"/>
            <a:headEnd/>
            <a:tailEnd/>
          </a:ln>
          <a:effectLst/>
        </p:spPr>
        <p:txBody>
          <a:bodyPr/>
          <a:lstStyle/>
          <a:p>
            <a:endParaRPr lang="ja-JP" altLang="ja-JP" sz="1600">
              <a:latin typeface="Arial" charset="0"/>
            </a:endParaRPr>
          </a:p>
        </p:txBody>
      </p:sp>
      <p:sp>
        <p:nvSpPr>
          <p:cNvPr id="29727" name="Text Box 31"/>
          <p:cNvSpPr txBox="1">
            <a:spLocks noChangeArrowheads="1"/>
          </p:cNvSpPr>
          <p:nvPr/>
        </p:nvSpPr>
        <p:spPr bwMode="auto">
          <a:xfrm>
            <a:off x="5105400" y="2514600"/>
            <a:ext cx="3886200" cy="1079500"/>
          </a:xfrm>
          <a:prstGeom prst="rect">
            <a:avLst/>
          </a:prstGeom>
          <a:solidFill>
            <a:schemeClr val="bg1"/>
          </a:solidFill>
          <a:ln w="9525">
            <a:solidFill>
              <a:schemeClr val="tx1"/>
            </a:solidFill>
            <a:miter lim="800000"/>
            <a:headEnd/>
            <a:tailEnd/>
          </a:ln>
          <a:effectLst/>
        </p:spPr>
        <p:txBody>
          <a:bodyPr>
            <a:spAutoFit/>
          </a:bodyPr>
          <a:lstStyle/>
          <a:p>
            <a:r>
              <a:rPr lang="en-US" altLang="ja-JP" sz="1600" u="sng">
                <a:latin typeface="Arial" charset="0"/>
              </a:rPr>
              <a:t>(void)  </a:t>
            </a:r>
            <a:r>
              <a:rPr lang="ja-JP" altLang="en-US" sz="1600" u="sng">
                <a:latin typeface="Arial" charset="0"/>
              </a:rPr>
              <a:t>動詞 名詞</a:t>
            </a:r>
            <a:r>
              <a:rPr lang="en-US" altLang="ja-JP" sz="1600" u="sng">
                <a:latin typeface="Arial" charset="0"/>
              </a:rPr>
              <a:t>1 (</a:t>
            </a:r>
            <a:r>
              <a:rPr lang="ja-JP" altLang="en-US" sz="1600" u="sng">
                <a:latin typeface="Arial" charset="0"/>
              </a:rPr>
              <a:t>名詞</a:t>
            </a:r>
            <a:r>
              <a:rPr lang="en-US" altLang="ja-JP" sz="1600" u="sng">
                <a:latin typeface="Arial" charset="0"/>
              </a:rPr>
              <a:t>1) in class </a:t>
            </a:r>
            <a:r>
              <a:rPr lang="ja-JP" altLang="en-US" sz="1600" u="sng">
                <a:latin typeface="Arial" charset="0"/>
              </a:rPr>
              <a:t>名詞</a:t>
            </a:r>
            <a:r>
              <a:rPr lang="en-US" altLang="ja-JP" sz="1600" u="sng">
                <a:latin typeface="Arial" charset="0"/>
              </a:rPr>
              <a:t>2</a:t>
            </a:r>
          </a:p>
          <a:p>
            <a:r>
              <a:rPr lang="en-US" altLang="ja-JP" sz="1600">
                <a:latin typeface="Arial" charset="0"/>
              </a:rPr>
              <a:t>                  </a:t>
            </a:r>
            <a:r>
              <a:rPr lang="ja-JP" altLang="en-US" sz="1600">
                <a:latin typeface="Arial" charset="0"/>
              </a:rPr>
              <a:t>動詞 ： 動詞</a:t>
            </a:r>
          </a:p>
          <a:p>
            <a:r>
              <a:rPr lang="ja-JP" altLang="en-US" sz="1600">
                <a:latin typeface="Arial" charset="0"/>
              </a:rPr>
              <a:t>        直接目的語 ： 名詞</a:t>
            </a:r>
            <a:r>
              <a:rPr lang="en-US" altLang="ja-JP" sz="1600">
                <a:latin typeface="Arial" charset="0"/>
              </a:rPr>
              <a:t>1</a:t>
            </a:r>
          </a:p>
          <a:p>
            <a:r>
              <a:rPr lang="en-US" altLang="ja-JP" sz="1600">
                <a:latin typeface="Arial" charset="0"/>
              </a:rPr>
              <a:t>        </a:t>
            </a:r>
            <a:r>
              <a:rPr lang="ja-JP" altLang="en-US" sz="1600">
                <a:latin typeface="Arial" charset="0"/>
              </a:rPr>
              <a:t>間接目的語 ： 名詞</a:t>
            </a:r>
            <a:r>
              <a:rPr lang="en-US" altLang="ja-JP" sz="1600">
                <a:latin typeface="Arial" charset="0"/>
              </a:rPr>
              <a:t>2</a:t>
            </a:r>
          </a:p>
        </p:txBody>
      </p:sp>
      <p:sp>
        <p:nvSpPr>
          <p:cNvPr id="29728" name="AutoShape 32"/>
          <p:cNvSpPr>
            <a:spLocks noChangeArrowheads="1"/>
          </p:cNvSpPr>
          <p:nvPr/>
        </p:nvSpPr>
        <p:spPr bwMode="auto">
          <a:xfrm>
            <a:off x="5181600" y="3124200"/>
            <a:ext cx="304800" cy="180975"/>
          </a:xfrm>
          <a:prstGeom prst="rightArrow">
            <a:avLst>
              <a:gd name="adj1" fmla="val 50000"/>
              <a:gd name="adj2" fmla="val 42105"/>
            </a:avLst>
          </a:prstGeom>
          <a:solidFill>
            <a:schemeClr val="tx1"/>
          </a:solidFill>
          <a:ln w="9525">
            <a:solidFill>
              <a:schemeClr val="tx1"/>
            </a:solidFill>
            <a:miter lim="800000"/>
            <a:headEnd/>
            <a:tailEnd/>
          </a:ln>
          <a:effectLst/>
        </p:spPr>
        <p:txBody>
          <a:bodyPr wrap="none" anchor="ctr"/>
          <a:lstStyle/>
          <a:p>
            <a:endParaRPr lang="ja-JP" altLang="en-US"/>
          </a:p>
        </p:txBody>
      </p:sp>
      <p:sp>
        <p:nvSpPr>
          <p:cNvPr id="29729" name="AutoShape 33"/>
          <p:cNvSpPr>
            <a:spLocks noChangeArrowheads="1"/>
          </p:cNvSpPr>
          <p:nvPr/>
        </p:nvSpPr>
        <p:spPr bwMode="auto">
          <a:xfrm>
            <a:off x="1828800" y="2514600"/>
            <a:ext cx="485775" cy="304800"/>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a:p>
        </p:txBody>
      </p:sp>
      <p:sp>
        <p:nvSpPr>
          <p:cNvPr id="29730" name="AutoShape 34"/>
          <p:cNvSpPr>
            <a:spLocks noChangeArrowheads="1"/>
          </p:cNvSpPr>
          <p:nvPr/>
        </p:nvSpPr>
        <p:spPr bwMode="auto">
          <a:xfrm>
            <a:off x="4343400" y="3124200"/>
            <a:ext cx="609600" cy="485775"/>
          </a:xfrm>
          <a:prstGeom prst="leftArrow">
            <a:avLst>
              <a:gd name="adj1" fmla="val 50000"/>
              <a:gd name="adj2" fmla="val 31373"/>
            </a:avLst>
          </a:prstGeom>
          <a:solidFill>
            <a:schemeClr val="accent1"/>
          </a:solidFill>
          <a:ln w="9525">
            <a:solidFill>
              <a:schemeClr val="tx1"/>
            </a:solidFill>
            <a:miter lim="800000"/>
            <a:headEnd/>
            <a:tailEnd/>
          </a:ln>
          <a:effectLst/>
        </p:spPr>
        <p:txBody>
          <a:bodyPr wrap="none" anchor="ctr"/>
          <a:lstStyle/>
          <a:p>
            <a:pPr algn="ctr"/>
            <a:r>
              <a:rPr lang="ja-JP" altLang="en-US" sz="1400" b="1">
                <a:ea typeface="メイリオ" pitchFamily="50" charset="-128"/>
              </a:rPr>
              <a:t>適用</a:t>
            </a:r>
          </a:p>
        </p:txBody>
      </p:sp>
      <p:sp>
        <p:nvSpPr>
          <p:cNvPr id="29731" name="AutoShape 35"/>
          <p:cNvSpPr>
            <a:spLocks noChangeArrowheads="1"/>
          </p:cNvSpPr>
          <p:nvPr/>
        </p:nvSpPr>
        <p:spPr bwMode="auto">
          <a:xfrm>
            <a:off x="1828800" y="3733800"/>
            <a:ext cx="485775" cy="304800"/>
          </a:xfrm>
          <a:prstGeom prst="downArrow">
            <a:avLst>
              <a:gd name="adj1" fmla="val 50000"/>
              <a:gd name="adj2" fmla="val 25000"/>
            </a:avLst>
          </a:prstGeom>
          <a:solidFill>
            <a:srgbClr val="C0C0C0"/>
          </a:solidFill>
          <a:ln w="9525">
            <a:solidFill>
              <a:schemeClr val="tx1"/>
            </a:solidFill>
            <a:miter lim="800000"/>
            <a:headEnd/>
            <a:tailEnd/>
          </a:ln>
          <a:effectLst/>
        </p:spPr>
        <p:txBody>
          <a:bodyPr vert="eaVert" wrap="none" anchor="ctr"/>
          <a:lstStyle/>
          <a:p>
            <a:endParaRPr lang="ja-JP" altLang="en-US"/>
          </a:p>
        </p:txBody>
      </p:sp>
      <p:sp>
        <p:nvSpPr>
          <p:cNvPr id="29783" name="Text Box 87"/>
          <p:cNvSpPr txBox="1">
            <a:spLocks noChangeArrowheads="1"/>
          </p:cNvSpPr>
          <p:nvPr/>
        </p:nvSpPr>
        <p:spPr bwMode="auto">
          <a:xfrm>
            <a:off x="1676400" y="4038600"/>
            <a:ext cx="641350" cy="366713"/>
          </a:xfrm>
          <a:prstGeom prst="rect">
            <a:avLst/>
          </a:prstGeom>
          <a:noFill/>
          <a:ln w="9525">
            <a:noFill/>
            <a:miter lim="800000"/>
            <a:headEnd/>
            <a:tailEnd/>
          </a:ln>
          <a:effectLst/>
        </p:spPr>
        <p:txBody>
          <a:bodyPr wrap="none">
            <a:spAutoFit/>
          </a:bodyPr>
          <a:lstStyle/>
          <a:p>
            <a:r>
              <a:rPr lang="ja-JP" altLang="en-US">
                <a:solidFill>
                  <a:srgbClr val="008000"/>
                </a:solidFill>
                <a:ea typeface="HGS創英角ｺﾞｼｯｸUB" pitchFamily="50" charset="-128"/>
              </a:rPr>
              <a:t>辞書</a:t>
            </a:r>
          </a:p>
        </p:txBody>
      </p:sp>
      <p:graphicFrame>
        <p:nvGraphicFramePr>
          <p:cNvPr id="29892" name="Group 196"/>
          <p:cNvGraphicFramePr>
            <a:graphicFrameLocks noGrp="1"/>
          </p:cNvGraphicFramePr>
          <p:nvPr/>
        </p:nvGraphicFramePr>
        <p:xfrm>
          <a:off x="193343" y="4419600"/>
          <a:ext cx="8305798" cy="1920240"/>
        </p:xfrm>
        <a:graphic>
          <a:graphicData uri="http://schemas.openxmlformats.org/drawingml/2006/table">
            <a:tbl>
              <a:tblPr/>
              <a:tblGrid>
                <a:gridCol w="2019819"/>
                <a:gridCol w="2019819"/>
                <a:gridCol w="2019819"/>
                <a:gridCol w="2246341"/>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75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BooleanMatrex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9891" name="Group 195"/>
          <p:cNvGraphicFramePr>
            <a:graphicFrameLocks noGrp="1"/>
          </p:cNvGraphicFramePr>
          <p:nvPr/>
        </p:nvGraphicFramePr>
        <p:xfrm>
          <a:off x="228600" y="4419600"/>
          <a:ext cx="8305799" cy="1920240"/>
        </p:xfrm>
        <a:graphic>
          <a:graphicData uri="http://schemas.openxmlformats.org/drawingml/2006/table">
            <a:tbl>
              <a:tblPr/>
              <a:tblGrid>
                <a:gridCol w="2012885"/>
                <a:gridCol w="2012885"/>
                <a:gridCol w="2012885"/>
                <a:gridCol w="2267144"/>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dirty="0" smtClean="0">
                          <a:ln>
                            <a:noFill/>
                          </a:ln>
                          <a:solidFill>
                            <a:schemeClr val="tx1"/>
                          </a:solidFill>
                          <a:effectLst/>
                          <a:latin typeface="Tahoma" pitchFamily="34" charset="0"/>
                          <a:ea typeface="ＭＳ Ｐゴシック" pitchFamily="50" charset="-128"/>
                        </a:rPr>
                        <a:t>動詞</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直接目的語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600" b="1" i="0" u="none" strike="noStrike" cap="none" normalizeH="0" baseline="0" smtClean="0">
                          <a:ln>
                            <a:noFill/>
                          </a:ln>
                          <a:solidFill>
                            <a:schemeClr val="tx1"/>
                          </a:solidFill>
                          <a:effectLst/>
                          <a:latin typeface="Tahoma" pitchFamily="34" charset="0"/>
                          <a:ea typeface="ＭＳ Ｐゴシック" pitchFamily="50" charset="-128"/>
                        </a:rPr>
                        <a:t>間接目的語</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ja-JP" altLang="en-US" sz="1400" b="1" i="0" u="none" strike="noStrike" cap="none" normalizeH="0" baseline="0" dirty="0" smtClean="0">
                          <a:ln>
                            <a:noFill/>
                          </a:ln>
                          <a:solidFill>
                            <a:schemeClr val="tx1"/>
                          </a:solidFill>
                          <a:effectLst/>
                          <a:latin typeface="Tahoma" pitchFamily="34" charset="0"/>
                          <a:ea typeface="ＭＳ Ｐゴシック" pitchFamily="50" charset="-128"/>
                        </a:rPr>
                        <a:t>出現したソフトウェアの数</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Add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Product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Stock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Build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1600" b="0" i="0" u="none" strike="noStrike" cap="none" normalizeH="0" baseline="0" smtClean="0">
                          <a:ln>
                            <a:noFill/>
                          </a:ln>
                          <a:solidFill>
                            <a:schemeClr val="tx1"/>
                          </a:solidFill>
                          <a:effectLst/>
                          <a:latin typeface="Tahoma" pitchFamily="34" charset="0"/>
                          <a:ea typeface="ＭＳ Ｐゴシック" pitchFamily="50" charset="-128"/>
                        </a:rPr>
                        <a:t>BooleanMatrex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r h="2524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Set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Password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User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2508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Describe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Alias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smtClean="0">
                          <a:ln>
                            <a:noFill/>
                          </a:ln>
                          <a:solidFill>
                            <a:schemeClr val="tx1"/>
                          </a:solidFill>
                          <a:effectLst/>
                          <a:latin typeface="Tahoma" pitchFamily="34" charset="0"/>
                          <a:ea typeface="ＭＳ Ｐゴシック" pitchFamily="50" charset="-128"/>
                        </a:rPr>
                        <a:t>Xml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1" lang="en-US" altLang="ja-JP" sz="2000" b="0" i="0" u="none" strike="noStrike" cap="none" normalizeH="0" baseline="0" dirty="0" smtClean="0">
                          <a:ln>
                            <a:noFill/>
                          </a:ln>
                          <a:solidFill>
                            <a:schemeClr val="tx1"/>
                          </a:solidFill>
                          <a:effectLst/>
                          <a:latin typeface="Tahoma" pitchFamily="34" charset="0"/>
                          <a:ea typeface="ＭＳ Ｐゴシック"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pattFill prst="openDmnd">
                      <a:fgClr>
                        <a:schemeClr val="tx1"/>
                      </a:fgClr>
                      <a:bgClr>
                        <a:schemeClr val="bg1"/>
                      </a:bgClr>
                    </a:patt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29721"/>
                                        </p:tgtEl>
                                      </p:cBhvr>
                                    </p:animEffect>
                                    <p:set>
                                      <p:cBhvr>
                                        <p:cTn id="7" dur="1" fill="hold">
                                          <p:stCondLst>
                                            <p:cond delay="499"/>
                                          </p:stCondLst>
                                        </p:cTn>
                                        <p:tgtEl>
                                          <p:spTgt spid="29721"/>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29892"/>
                                        </p:tgtEl>
                                      </p:cBhvr>
                                    </p:animEffect>
                                    <p:set>
                                      <p:cBhvr>
                                        <p:cTn id="10" dur="1" fill="hold">
                                          <p:stCondLst>
                                            <p:cond delay="499"/>
                                          </p:stCondLst>
                                        </p:cTn>
                                        <p:tgtEl>
                                          <p:spTgt spid="29892"/>
                                        </p:tgtEl>
                                        <p:attrNameLst>
                                          <p:attrName>style.visibility</p:attrName>
                                        </p:attrNameLst>
                                      </p:cBhvr>
                                      <p:to>
                                        <p:strVal val="hidden"/>
                                      </p:to>
                                    </p:set>
                                  </p:childTnLst>
                                </p:cTn>
                              </p:par>
                              <p:par>
                                <p:cTn id="11" presetID="3" presetClass="entr" presetSubtype="10" fill="hold" grpId="0" nodeType="withEffect">
                                  <p:stCondLst>
                                    <p:cond delay="0"/>
                                  </p:stCondLst>
                                  <p:childTnLst>
                                    <p:set>
                                      <p:cBhvr>
                                        <p:cTn id="12" dur="1" fill="hold">
                                          <p:stCondLst>
                                            <p:cond delay="0"/>
                                          </p:stCondLst>
                                        </p:cTn>
                                        <p:tgtEl>
                                          <p:spTgt spid="29783"/>
                                        </p:tgtEl>
                                        <p:attrNameLst>
                                          <p:attrName>style.visibility</p:attrName>
                                        </p:attrNameLst>
                                      </p:cBhvr>
                                      <p:to>
                                        <p:strVal val="visible"/>
                                      </p:to>
                                    </p:set>
                                    <p:animEffect transition="in" filter="blinds(horizontal)">
                                      <p:cBhvr>
                                        <p:cTn id="13" dur="500"/>
                                        <p:tgtEl>
                                          <p:spTgt spid="29783"/>
                                        </p:tgtEl>
                                      </p:cBhvr>
                                    </p:animEffect>
                                  </p:childTnLst>
                                </p:cTn>
                              </p:par>
                              <p:par>
                                <p:cTn id="14" presetID="3" presetClass="entr" presetSubtype="10" fill="hold" nodeType="withEffect">
                                  <p:stCondLst>
                                    <p:cond delay="0"/>
                                  </p:stCondLst>
                                  <p:childTnLst>
                                    <p:set>
                                      <p:cBhvr>
                                        <p:cTn id="15" dur="1" fill="hold">
                                          <p:stCondLst>
                                            <p:cond delay="0"/>
                                          </p:stCondLst>
                                        </p:cTn>
                                        <p:tgtEl>
                                          <p:spTgt spid="29891"/>
                                        </p:tgtEl>
                                        <p:attrNameLst>
                                          <p:attrName>style.visibility</p:attrName>
                                        </p:attrNameLst>
                                      </p:cBhvr>
                                      <p:to>
                                        <p:strVal val="visible"/>
                                      </p:to>
                                    </p:set>
                                    <p:animEffect transition="in" filter="blinds(horizontal)">
                                      <p:cBhvr>
                                        <p:cTn id="16" dur="500"/>
                                        <p:tgtEl>
                                          <p:spTgt spid="298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21" grpId="0"/>
      <p:bldP spid="2978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kumimoji="1" lang="ja-JP" altLang="en-US" dirty="0" smtClean="0"/>
              <a:t>予備実験</a:t>
            </a:r>
            <a:r>
              <a:rPr kumimoji="1" lang="en-US" altLang="ja-JP" dirty="0" smtClean="0"/>
              <a:t>	</a:t>
            </a:r>
            <a:endParaRPr kumimoji="1" lang="ja-JP" altLang="en-US" dirty="0"/>
          </a:p>
        </p:txBody>
      </p:sp>
      <p:sp>
        <p:nvSpPr>
          <p:cNvPr id="4" name="コンテンツ プレースホルダ 3"/>
          <p:cNvSpPr>
            <a:spLocks noGrp="1"/>
          </p:cNvSpPr>
          <p:nvPr>
            <p:ph idx="1"/>
          </p:nvPr>
        </p:nvSpPr>
        <p:spPr/>
        <p:txBody>
          <a:bodyPr>
            <a:normAutofit fontScale="92500"/>
          </a:bodyPr>
          <a:lstStyle/>
          <a:p>
            <a:r>
              <a:rPr kumimoji="1" lang="ja-JP" altLang="en-US" dirty="0" smtClean="0"/>
              <a:t>目的</a:t>
            </a:r>
            <a:endParaRPr kumimoji="1" lang="en-US" altLang="ja-JP" dirty="0" smtClean="0"/>
          </a:p>
          <a:p>
            <a:pPr lvl="1"/>
            <a:r>
              <a:rPr kumimoji="1" lang="ja-JP" altLang="en-US" dirty="0" smtClean="0"/>
              <a:t>動詞</a:t>
            </a:r>
            <a:r>
              <a:rPr lang="en-US" altLang="ja-JP" dirty="0" smtClean="0"/>
              <a:t>-</a:t>
            </a:r>
            <a:r>
              <a:rPr lang="ja-JP" altLang="en-US" dirty="0" smtClean="0"/>
              <a:t>目的語の取得</a:t>
            </a:r>
            <a:r>
              <a:rPr lang="ja-JP" altLang="en-US" smtClean="0"/>
              <a:t>が上手く</a:t>
            </a:r>
            <a:r>
              <a:rPr lang="ja-JP" altLang="en-US" smtClean="0"/>
              <a:t>働</a:t>
            </a:r>
            <a:r>
              <a:rPr lang="ja-JP" altLang="en-US" smtClean="0"/>
              <a:t>くか</a:t>
            </a:r>
            <a:r>
              <a:rPr lang="ja-JP" altLang="en-US" dirty="0" smtClean="0"/>
              <a:t>どうかの確認</a:t>
            </a:r>
            <a:endParaRPr lang="en-US" altLang="ja-JP" dirty="0" smtClean="0"/>
          </a:p>
          <a:p>
            <a:pPr lvl="1"/>
            <a:r>
              <a:rPr lang="ja-JP" altLang="en-US" dirty="0" smtClean="0"/>
              <a:t>手法の調整</a:t>
            </a:r>
            <a:endParaRPr lang="en-US" altLang="ja-JP" dirty="0" smtClean="0"/>
          </a:p>
          <a:p>
            <a:pPr algn="just"/>
            <a:r>
              <a:rPr lang="ja-JP" altLang="en-US" dirty="0" smtClean="0"/>
              <a:t>内容</a:t>
            </a:r>
            <a:endParaRPr lang="en-US" altLang="ja-JP" dirty="0" smtClean="0"/>
          </a:p>
          <a:p>
            <a:pPr lvl="1"/>
            <a:r>
              <a:rPr lang="ja-JP" altLang="en-US" dirty="0" smtClean="0"/>
              <a:t>提案手法による動詞</a:t>
            </a:r>
            <a:r>
              <a:rPr lang="en-US" altLang="ja-JP" dirty="0" smtClean="0"/>
              <a:t>-</a:t>
            </a:r>
            <a:r>
              <a:rPr lang="ja-JP" altLang="en-US" dirty="0" smtClean="0"/>
              <a:t>目的語の取得</a:t>
            </a:r>
            <a:endParaRPr lang="en-US" altLang="ja-JP" dirty="0" smtClean="0"/>
          </a:p>
          <a:p>
            <a:r>
              <a:rPr lang="ja-JP" altLang="en-US" dirty="0" smtClean="0"/>
              <a:t>対象</a:t>
            </a:r>
            <a:endParaRPr lang="en-US" altLang="ja-JP" dirty="0" smtClean="0"/>
          </a:p>
          <a:p>
            <a:pPr lvl="1"/>
            <a:r>
              <a:rPr lang="ja-JP" altLang="en-US" dirty="0" smtClean="0"/>
              <a:t>様々なドメインの</a:t>
            </a:r>
            <a:r>
              <a:rPr lang="en-US" altLang="ja-JP" dirty="0" smtClean="0"/>
              <a:t>11</a:t>
            </a:r>
            <a:r>
              <a:rPr lang="ja-JP" altLang="en-US" dirty="0" smtClean="0"/>
              <a:t>個のソフトウェア</a:t>
            </a:r>
            <a:endParaRPr lang="en-US" altLang="ja-JP" dirty="0" smtClean="0"/>
          </a:p>
          <a:p>
            <a:pPr lvl="2">
              <a:buNone/>
            </a:pPr>
            <a:r>
              <a:rPr lang="en-US" altLang="ja-JP" dirty="0" err="1" smtClean="0"/>
              <a:t>agilewiki</a:t>
            </a:r>
            <a:r>
              <a:rPr lang="en-US" altLang="ja-JP" dirty="0" smtClean="0"/>
              <a:t>,</a:t>
            </a:r>
            <a:r>
              <a:rPr lang="ja-JP" altLang="en-US" dirty="0" smtClean="0"/>
              <a:t> </a:t>
            </a:r>
            <a:r>
              <a:rPr lang="en-US" altLang="ja-JP" dirty="0" err="1" smtClean="0"/>
              <a:t>atunes</a:t>
            </a:r>
            <a:r>
              <a:rPr lang="en-US" altLang="ja-JP" dirty="0" smtClean="0"/>
              <a:t>, client-java, </a:t>
            </a:r>
            <a:r>
              <a:rPr lang="en-US" altLang="ja-JP" dirty="0" err="1" smtClean="0"/>
              <a:t>erlide</a:t>
            </a:r>
            <a:r>
              <a:rPr lang="en-US" altLang="ja-JP" dirty="0" smtClean="0"/>
              <a:t>, </a:t>
            </a:r>
            <a:r>
              <a:rPr lang="en-US" altLang="ja-JP" dirty="0" err="1" smtClean="0"/>
              <a:t>jabref</a:t>
            </a:r>
            <a:r>
              <a:rPr lang="en-US" altLang="ja-JP" dirty="0" smtClean="0"/>
              <a:t>, </a:t>
            </a:r>
            <a:r>
              <a:rPr lang="en-US" altLang="ja-JP" dirty="0" err="1" smtClean="0"/>
              <a:t>jmri</a:t>
            </a:r>
            <a:r>
              <a:rPr lang="en-US" altLang="ja-JP" dirty="0" smtClean="0"/>
              <a:t>, </a:t>
            </a:r>
            <a:r>
              <a:rPr lang="en-US" altLang="ja-JP" dirty="0" err="1" smtClean="0"/>
              <a:t>iquibase</a:t>
            </a:r>
            <a:r>
              <a:rPr lang="en-US" altLang="ja-JP" dirty="0" smtClean="0"/>
              <a:t>, </a:t>
            </a:r>
            <a:r>
              <a:rPr lang="en-US" altLang="ja-JP" dirty="0" err="1" smtClean="0"/>
              <a:t>matrex</a:t>
            </a:r>
            <a:r>
              <a:rPr lang="en-US" altLang="ja-JP" dirty="0" smtClean="0"/>
              <a:t>, </a:t>
            </a:r>
            <a:r>
              <a:rPr lang="en-US" altLang="ja-JP" dirty="0" err="1" smtClean="0"/>
              <a:t>nekohtml</a:t>
            </a:r>
            <a:r>
              <a:rPr lang="en-US" altLang="ja-JP" dirty="0" smtClean="0"/>
              <a:t>,</a:t>
            </a:r>
            <a:r>
              <a:rPr lang="ja-JP" altLang="en-US" dirty="0" smtClean="0"/>
              <a:t> </a:t>
            </a:r>
            <a:r>
              <a:rPr lang="en-US" altLang="ja-JP" dirty="0" err="1" smtClean="0"/>
              <a:t>Sqlexplorer</a:t>
            </a:r>
            <a:r>
              <a:rPr lang="en-US" altLang="ja-JP" dirty="0" smtClean="0"/>
              <a:t>, </a:t>
            </a:r>
            <a:r>
              <a:rPr lang="en-US" altLang="ja-JP" dirty="0" err="1" smtClean="0"/>
              <a:t>zkforge</a:t>
            </a:r>
            <a:endParaRPr lang="en-US" altLang="ja-JP" dirty="0" smtClean="0"/>
          </a:p>
          <a:p>
            <a:pPr lvl="2"/>
            <a:endParaRPr lang="en-US" altLang="ja-JP" dirty="0" smtClean="0"/>
          </a:p>
          <a:p>
            <a:pPr lvl="1"/>
            <a:endParaRPr lang="en-US" altLang="ja-JP" dirty="0" smtClean="0"/>
          </a:p>
        </p:txBody>
      </p:sp>
      <p:sp>
        <p:nvSpPr>
          <p:cNvPr id="2" name="スライド番号プレースホルダ 1"/>
          <p:cNvSpPr>
            <a:spLocks noGrp="1"/>
          </p:cNvSpPr>
          <p:nvPr>
            <p:ph type="sldNum" sz="quarter" idx="12"/>
          </p:nvPr>
        </p:nvSpPr>
        <p:spPr/>
        <p:txBody>
          <a:bodyPr/>
          <a:lstStyle/>
          <a:p>
            <a:fld id="{681D8849-BCB0-49CE-A9AE-A5C9C60E6B6F}" type="slidenum">
              <a:rPr lang="en-US" altLang="ja-JP" smtClean="0"/>
              <a:pPr/>
              <a:t>5</a:t>
            </a:fld>
            <a:endParaRPr lang="en-US" altLang="ja-JP"/>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実験結果と考察</a:t>
            </a:r>
            <a:endParaRPr kumimoji="1" lang="ja-JP" altLang="en-US" dirty="0"/>
          </a:p>
        </p:txBody>
      </p:sp>
      <p:sp>
        <p:nvSpPr>
          <p:cNvPr id="3" name="コンテンツ プレースホルダ 2"/>
          <p:cNvSpPr>
            <a:spLocks noGrp="1"/>
          </p:cNvSpPr>
          <p:nvPr>
            <p:ph idx="1"/>
          </p:nvPr>
        </p:nvSpPr>
        <p:spPr>
          <a:xfrm>
            <a:off x="1182688" y="1447800"/>
            <a:ext cx="7772400" cy="4876800"/>
          </a:xfrm>
        </p:spPr>
        <p:txBody>
          <a:bodyPr>
            <a:normAutofit fontScale="70000" lnSpcReduction="20000"/>
          </a:bodyPr>
          <a:lstStyle/>
          <a:p>
            <a:r>
              <a:rPr kumimoji="1" lang="ja-JP" altLang="en-US" dirty="0" smtClean="0"/>
              <a:t>得られた動詞</a:t>
            </a:r>
            <a:r>
              <a:rPr kumimoji="1" lang="en-US" altLang="ja-JP" dirty="0" smtClean="0"/>
              <a:t>-</a:t>
            </a:r>
            <a:r>
              <a:rPr kumimoji="1" lang="ja-JP" altLang="en-US" dirty="0" smtClean="0"/>
              <a:t>目的語の例</a:t>
            </a:r>
            <a:endParaRPr kumimoji="1" lang="en-US" altLang="ja-JP" dirty="0" smtClean="0"/>
          </a:p>
          <a:p>
            <a:pPr lvl="1"/>
            <a:r>
              <a:rPr kumimoji="1" lang="en-US" altLang="ja-JP" dirty="0" smtClean="0"/>
              <a:t>Set – Password – User</a:t>
            </a:r>
          </a:p>
          <a:p>
            <a:pPr lvl="1"/>
            <a:r>
              <a:rPr kumimoji="1" lang="en-US" altLang="ja-JP" dirty="0" smtClean="0"/>
              <a:t>Get – Stream – Resource</a:t>
            </a:r>
          </a:p>
          <a:p>
            <a:r>
              <a:rPr lang="ja-JP" altLang="en-US" dirty="0" smtClean="0"/>
              <a:t>知見</a:t>
            </a:r>
            <a:endParaRPr lang="en-US" altLang="ja-JP" dirty="0" smtClean="0"/>
          </a:p>
          <a:p>
            <a:pPr lvl="1"/>
            <a:r>
              <a:rPr lang="ja-JP" altLang="en-US" dirty="0" smtClean="0"/>
              <a:t>同一の動詞</a:t>
            </a:r>
            <a:r>
              <a:rPr lang="en-US" altLang="ja-JP" dirty="0" smtClean="0"/>
              <a:t>-</a:t>
            </a:r>
            <a:r>
              <a:rPr lang="ja-JP" altLang="en-US" dirty="0" smtClean="0"/>
              <a:t>直接目的語</a:t>
            </a:r>
            <a:r>
              <a:rPr lang="en-US" altLang="ja-JP" dirty="0" smtClean="0"/>
              <a:t>-</a:t>
            </a:r>
            <a:r>
              <a:rPr lang="ja-JP" altLang="en-US" dirty="0" smtClean="0"/>
              <a:t>間接目的語が異なるソフトウェアに出現することは稀</a:t>
            </a:r>
            <a:endParaRPr lang="en-US" altLang="ja-JP" dirty="0" smtClean="0"/>
          </a:p>
          <a:p>
            <a:pPr lvl="2"/>
            <a:r>
              <a:rPr kumimoji="1" lang="ja-JP" altLang="en-US" dirty="0" smtClean="0"/>
              <a:t>総数          ： </a:t>
            </a:r>
            <a:r>
              <a:rPr kumimoji="1" lang="en-US" altLang="ja-JP" dirty="0" smtClean="0"/>
              <a:t>14501</a:t>
            </a:r>
            <a:endParaRPr lang="en-US" altLang="ja-JP" dirty="0" smtClean="0"/>
          </a:p>
          <a:p>
            <a:pPr lvl="2"/>
            <a:r>
              <a:rPr kumimoji="1" lang="ja-JP" altLang="en-US" dirty="0" smtClean="0"/>
              <a:t>複数で出現 ： </a:t>
            </a:r>
            <a:r>
              <a:rPr kumimoji="1" lang="en-US" altLang="ja-JP" dirty="0" smtClean="0"/>
              <a:t>68</a:t>
            </a:r>
          </a:p>
          <a:p>
            <a:pPr lvl="1"/>
            <a:r>
              <a:rPr lang="ja-JP" altLang="en-US" dirty="0" smtClean="0"/>
              <a:t>単一のソフトウェア内で似通った命名が出現</a:t>
            </a:r>
            <a:endParaRPr lang="en-US" altLang="ja-JP" dirty="0" smtClean="0"/>
          </a:p>
          <a:p>
            <a:pPr lvl="2"/>
            <a:r>
              <a:rPr kumimoji="1" lang="en-US" altLang="ja-JP" dirty="0" smtClean="0"/>
              <a:t>Ex</a:t>
            </a:r>
            <a:r>
              <a:rPr lang="en-US" altLang="ja-JP" dirty="0" smtClean="0"/>
              <a:t>.            </a:t>
            </a:r>
            <a:r>
              <a:rPr lang="ja-JP" altLang="en-US" dirty="0" smtClean="0"/>
              <a:t>動詞 ：  </a:t>
            </a:r>
            <a:r>
              <a:rPr lang="en-US" altLang="ja-JP" dirty="0" smtClean="0"/>
              <a:t>Add</a:t>
            </a:r>
          </a:p>
          <a:p>
            <a:pPr lvl="2">
              <a:buNone/>
            </a:pPr>
            <a:r>
              <a:rPr lang="en-US" altLang="ja-JP" dirty="0" smtClean="0"/>
              <a:t>          </a:t>
            </a:r>
            <a:r>
              <a:rPr lang="ja-JP" altLang="en-US" dirty="0" smtClean="0"/>
              <a:t>直接目的語 ： 形容詞</a:t>
            </a:r>
            <a:r>
              <a:rPr lang="en-US" altLang="ja-JP" dirty="0" smtClean="0"/>
              <a:t>+Consist</a:t>
            </a:r>
          </a:p>
          <a:p>
            <a:r>
              <a:rPr lang="ja-JP" altLang="en-US" dirty="0" smtClean="0"/>
              <a:t>考察</a:t>
            </a:r>
            <a:endParaRPr lang="en-US" altLang="ja-JP" dirty="0" smtClean="0"/>
          </a:p>
          <a:p>
            <a:pPr lvl="1"/>
            <a:r>
              <a:rPr lang="ja-JP" altLang="en-US" dirty="0" smtClean="0"/>
              <a:t>解析対象のソフトウェアのドメインを絞れば，ドメイン特有の命名が得られるのではない</a:t>
            </a:r>
            <a:r>
              <a:rPr lang="ja-JP" altLang="en-US" dirty="0" smtClean="0"/>
              <a:t>か</a:t>
            </a:r>
            <a:endParaRPr lang="en-US" altLang="ja-JP" dirty="0" smtClean="0"/>
          </a:p>
          <a:p>
            <a:pPr lvl="1"/>
            <a:r>
              <a:rPr lang="ja-JP" altLang="en-US" dirty="0" smtClean="0"/>
              <a:t>解析するアプリケーションを増やすことで，</a:t>
            </a:r>
            <a:r>
              <a:rPr lang="en-US" altLang="ja-JP" dirty="0" smtClean="0"/>
              <a:t>Java</a:t>
            </a:r>
            <a:r>
              <a:rPr lang="ja-JP" altLang="en-US" dirty="0" smtClean="0"/>
              <a:t>プログラムにおける一般的な命名を得ることができるのではないか</a:t>
            </a:r>
            <a:endParaRPr lang="en-US" altLang="ja-JP" dirty="0" smtClean="0"/>
          </a:p>
        </p:txBody>
      </p:sp>
      <p:sp>
        <p:nvSpPr>
          <p:cNvPr id="4" name="スライド番号プレースホルダ 3"/>
          <p:cNvSpPr>
            <a:spLocks noGrp="1"/>
          </p:cNvSpPr>
          <p:nvPr>
            <p:ph type="sldNum" sz="quarter" idx="12"/>
          </p:nvPr>
        </p:nvSpPr>
        <p:spPr/>
        <p:txBody>
          <a:bodyPr/>
          <a:lstStyle/>
          <a:p>
            <a:fld id="{ABE76DD8-293A-4EB5-9568-0083CCDDDD65}" type="slidenum">
              <a:rPr lang="en-US" altLang="ja-JP" smtClean="0"/>
              <a:pPr/>
              <a:t>6</a:t>
            </a:fld>
            <a:endParaRPr lang="en-US" altLang="ja-JP"/>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使用した</a:t>
            </a:r>
            <a:r>
              <a:rPr lang="ja-JP" altLang="en-US" dirty="0" smtClean="0"/>
              <a:t>パターン</a:t>
            </a:r>
            <a:endParaRPr kumimoji="1" lang="ja-JP" altLang="en-US" dirty="0"/>
          </a:p>
        </p:txBody>
      </p:sp>
      <p:sp>
        <p:nvSpPr>
          <p:cNvPr id="3" name="コンテンツ プレースホルダ 2"/>
          <p:cNvSpPr>
            <a:spLocks noGrp="1"/>
          </p:cNvSpPr>
          <p:nvPr>
            <p:ph idx="1"/>
          </p:nvPr>
        </p:nvSpPr>
        <p:spPr/>
        <p:txBody>
          <a:bodyPr>
            <a:normAutofit/>
          </a:bodyPr>
          <a:lstStyle/>
          <a:p>
            <a:pPr>
              <a:buNone/>
            </a:pPr>
            <a:endParaRPr lang="en-US" altLang="ja-JP" sz="2400" dirty="0" smtClean="0"/>
          </a:p>
        </p:txBody>
      </p:sp>
      <p:sp>
        <p:nvSpPr>
          <p:cNvPr id="4" name="スライド番号プレースホルダ 3"/>
          <p:cNvSpPr>
            <a:spLocks noGrp="1"/>
          </p:cNvSpPr>
          <p:nvPr>
            <p:ph type="sldNum" sz="quarter" idx="12"/>
          </p:nvPr>
        </p:nvSpPr>
        <p:spPr/>
        <p:txBody>
          <a:bodyPr/>
          <a:lstStyle/>
          <a:p>
            <a:fld id="{ABE76DD8-293A-4EB5-9568-0083CCDDDD65}" type="slidenum">
              <a:rPr lang="en-US" altLang="ja-JP" smtClean="0"/>
              <a:pPr/>
              <a:t>7</a:t>
            </a:fld>
            <a:endParaRPr lang="en-US" altLang="ja-JP"/>
          </a:p>
        </p:txBody>
      </p:sp>
      <p:sp>
        <p:nvSpPr>
          <p:cNvPr id="5" name="正方形/長方形 4"/>
          <p:cNvSpPr/>
          <p:nvPr/>
        </p:nvSpPr>
        <p:spPr>
          <a:xfrm>
            <a:off x="1219200" y="1447800"/>
            <a:ext cx="3429000" cy="646331"/>
          </a:xfrm>
          <a:prstGeom prst="rect">
            <a:avLst/>
          </a:prstGeom>
        </p:spPr>
        <p:style>
          <a:lnRef idx="2">
            <a:schemeClr val="accent6"/>
          </a:lnRef>
          <a:fillRef idx="1">
            <a:schemeClr val="lt1"/>
          </a:fillRef>
          <a:effectRef idx="0">
            <a:schemeClr val="accent6"/>
          </a:effectRef>
          <a:fontRef idx="minor">
            <a:schemeClr val="dk1"/>
          </a:fontRef>
        </p:style>
        <p:txBody>
          <a:bodyPr rtlCol="0" anchor="ctr">
            <a:spAutoFit/>
          </a:bodyPr>
          <a:lstStyle/>
          <a:p>
            <a:pPr>
              <a:buNone/>
            </a:pPr>
            <a:r>
              <a:rPr lang="en-US" altLang="ja-JP" dirty="0" smtClean="0"/>
              <a:t>(void) </a:t>
            </a:r>
            <a:r>
              <a:rPr lang="ja-JP" altLang="en-US" dirty="0" smtClean="0"/>
              <a:t>動詞 </a:t>
            </a:r>
            <a:r>
              <a:rPr lang="en-US" altLang="ja-JP" dirty="0" smtClean="0"/>
              <a:t>() in </a:t>
            </a:r>
            <a:r>
              <a:rPr lang="ja-JP" altLang="en-US" dirty="0" smtClean="0"/>
              <a:t>名詞</a:t>
            </a:r>
            <a:r>
              <a:rPr lang="en-US" altLang="ja-JP" dirty="0" smtClean="0"/>
              <a:t>1</a:t>
            </a:r>
          </a:p>
          <a:p>
            <a:pPr>
              <a:buNone/>
            </a:pPr>
            <a:r>
              <a:rPr lang="en-US" altLang="ja-JP" dirty="0" smtClean="0"/>
              <a:t> </a:t>
            </a:r>
            <a:r>
              <a:rPr lang="ja-JP" altLang="en-US" dirty="0" smtClean="0"/>
              <a:t>→ </a:t>
            </a:r>
            <a:r>
              <a:rPr lang="en-US" altLang="ja-JP" dirty="0" smtClean="0"/>
              <a:t>&lt;</a:t>
            </a:r>
            <a:r>
              <a:rPr lang="ja-JP" altLang="en-US" dirty="0" smtClean="0"/>
              <a:t>動詞，名詞</a:t>
            </a:r>
            <a:r>
              <a:rPr lang="en-US" altLang="ja-JP" dirty="0" smtClean="0"/>
              <a:t>1</a:t>
            </a:r>
            <a:r>
              <a:rPr lang="ja-JP" altLang="en-US" dirty="0" err="1" smtClean="0"/>
              <a:t>，</a:t>
            </a:r>
            <a:r>
              <a:rPr lang="ja-JP" altLang="en-US" dirty="0" smtClean="0"/>
              <a:t>なし</a:t>
            </a:r>
            <a:r>
              <a:rPr lang="en-US" altLang="ja-JP" dirty="0" smtClean="0"/>
              <a:t>&gt;</a:t>
            </a:r>
          </a:p>
        </p:txBody>
      </p:sp>
      <p:sp>
        <p:nvSpPr>
          <p:cNvPr id="6" name="正方形/長方形 5"/>
          <p:cNvSpPr/>
          <p:nvPr/>
        </p:nvSpPr>
        <p:spPr>
          <a:xfrm>
            <a:off x="1219200" y="2209800"/>
            <a:ext cx="3581400" cy="646331"/>
          </a:xfrm>
          <a:prstGeom prst="rect">
            <a:avLst/>
          </a:prstGeom>
        </p:spPr>
        <p:style>
          <a:lnRef idx="2">
            <a:schemeClr val="accent6"/>
          </a:lnRef>
          <a:fillRef idx="1">
            <a:schemeClr val="lt1"/>
          </a:fillRef>
          <a:effectRef idx="0">
            <a:schemeClr val="accent6"/>
          </a:effectRef>
          <a:fontRef idx="minor">
            <a:schemeClr val="dk1"/>
          </a:fontRef>
        </p:style>
        <p:txBody>
          <a:bodyPr rtlCol="0" anchor="ctr">
            <a:spAutoFit/>
          </a:bodyPr>
          <a:lstStyle/>
          <a:p>
            <a:pPr>
              <a:buNone/>
            </a:pPr>
            <a:r>
              <a:rPr lang="en-US" altLang="ja-JP" dirty="0" smtClean="0"/>
              <a:t>(</a:t>
            </a:r>
            <a:r>
              <a:rPr lang="ja-JP" altLang="en-US" dirty="0" smtClean="0"/>
              <a:t>名詞</a:t>
            </a:r>
            <a:r>
              <a:rPr lang="en-US" altLang="ja-JP" dirty="0" smtClean="0"/>
              <a:t>1) </a:t>
            </a:r>
            <a:r>
              <a:rPr lang="ja-JP" altLang="en-US" dirty="0" smtClean="0"/>
              <a:t>動詞 名詞</a:t>
            </a:r>
            <a:r>
              <a:rPr lang="en-US" altLang="ja-JP" dirty="0" smtClean="0"/>
              <a:t>1()</a:t>
            </a:r>
            <a:r>
              <a:rPr lang="ja-JP" altLang="en-US" dirty="0" smtClean="0"/>
              <a:t> </a:t>
            </a:r>
            <a:r>
              <a:rPr lang="en-US" altLang="ja-JP" dirty="0" smtClean="0"/>
              <a:t>in </a:t>
            </a:r>
            <a:r>
              <a:rPr lang="ja-JP" altLang="en-US" dirty="0" smtClean="0"/>
              <a:t>名詞</a:t>
            </a:r>
            <a:r>
              <a:rPr lang="en-US" altLang="ja-JP" dirty="0" smtClean="0"/>
              <a:t>2</a:t>
            </a:r>
          </a:p>
          <a:p>
            <a:pPr>
              <a:buNone/>
            </a:pPr>
            <a:r>
              <a:rPr lang="ja-JP" altLang="en-US" dirty="0" smtClean="0"/>
              <a:t> → </a:t>
            </a:r>
            <a:r>
              <a:rPr lang="en-US" altLang="ja-JP" dirty="0" smtClean="0"/>
              <a:t>&lt;</a:t>
            </a:r>
            <a:r>
              <a:rPr lang="ja-JP" altLang="en-US" dirty="0" smtClean="0"/>
              <a:t>動詞，名詞</a:t>
            </a:r>
            <a:r>
              <a:rPr lang="en-US" altLang="ja-JP" dirty="0" smtClean="0"/>
              <a:t>1</a:t>
            </a:r>
            <a:r>
              <a:rPr lang="ja-JP" altLang="en-US" dirty="0" err="1" smtClean="0"/>
              <a:t>，</a:t>
            </a:r>
            <a:r>
              <a:rPr lang="ja-JP" altLang="en-US" dirty="0" smtClean="0"/>
              <a:t>名詞</a:t>
            </a:r>
            <a:r>
              <a:rPr lang="en-US" altLang="ja-JP" dirty="0" smtClean="0"/>
              <a:t>2&gt;</a:t>
            </a:r>
            <a:endParaRPr lang="en-US" altLang="ja-JP" dirty="0"/>
          </a:p>
        </p:txBody>
      </p:sp>
      <p:sp>
        <p:nvSpPr>
          <p:cNvPr id="7" name="正方形/長方形 6"/>
          <p:cNvSpPr/>
          <p:nvPr/>
        </p:nvSpPr>
        <p:spPr>
          <a:xfrm>
            <a:off x="1219200" y="2971800"/>
            <a:ext cx="3886200" cy="646331"/>
          </a:xfrm>
          <a:prstGeom prst="rect">
            <a:avLst/>
          </a:prstGeom>
        </p:spPr>
        <p:style>
          <a:lnRef idx="2">
            <a:schemeClr val="accent6"/>
          </a:lnRef>
          <a:fillRef idx="1">
            <a:schemeClr val="lt1"/>
          </a:fillRef>
          <a:effectRef idx="0">
            <a:schemeClr val="accent6"/>
          </a:effectRef>
          <a:fontRef idx="minor">
            <a:schemeClr val="dk1"/>
          </a:fontRef>
        </p:style>
        <p:txBody>
          <a:bodyPr rtlCol="0" anchor="ctr">
            <a:spAutoFit/>
          </a:bodyPr>
          <a:lstStyle/>
          <a:p>
            <a:pPr>
              <a:buNone/>
            </a:pPr>
            <a:r>
              <a:rPr lang="en-US" altLang="ja-JP" dirty="0" smtClean="0"/>
              <a:t>(void) </a:t>
            </a:r>
            <a:r>
              <a:rPr lang="ja-JP" altLang="en-US" dirty="0" smtClean="0"/>
              <a:t>動詞 名詞</a:t>
            </a:r>
            <a:r>
              <a:rPr lang="en-US" altLang="ja-JP" dirty="0" smtClean="0"/>
              <a:t>1</a:t>
            </a:r>
            <a:r>
              <a:rPr lang="ja-JP" altLang="en-US" dirty="0" smtClean="0"/>
              <a:t> </a:t>
            </a:r>
            <a:r>
              <a:rPr lang="en-US" altLang="ja-JP" dirty="0" smtClean="0"/>
              <a:t>(</a:t>
            </a:r>
            <a:r>
              <a:rPr lang="ja-JP" altLang="en-US" dirty="0" smtClean="0"/>
              <a:t>名詞</a:t>
            </a:r>
            <a:r>
              <a:rPr lang="en-US" altLang="ja-JP" dirty="0" smtClean="0"/>
              <a:t>1)</a:t>
            </a:r>
            <a:r>
              <a:rPr lang="ja-JP" altLang="en-US" dirty="0" smtClean="0"/>
              <a:t> </a:t>
            </a:r>
            <a:r>
              <a:rPr lang="en-US" altLang="ja-JP" dirty="0" smtClean="0"/>
              <a:t>in </a:t>
            </a:r>
            <a:r>
              <a:rPr lang="ja-JP" altLang="en-US" dirty="0" smtClean="0"/>
              <a:t>名詞</a:t>
            </a:r>
            <a:r>
              <a:rPr lang="en-US" altLang="ja-JP" dirty="0" smtClean="0"/>
              <a:t>2</a:t>
            </a:r>
          </a:p>
          <a:p>
            <a:pPr>
              <a:buNone/>
            </a:pPr>
            <a:r>
              <a:rPr lang="ja-JP" altLang="en-US" dirty="0" smtClean="0"/>
              <a:t> → </a:t>
            </a:r>
            <a:r>
              <a:rPr lang="en-US" altLang="ja-JP" dirty="0" smtClean="0"/>
              <a:t>&lt;</a:t>
            </a:r>
            <a:r>
              <a:rPr lang="ja-JP" altLang="en-US" dirty="0" smtClean="0"/>
              <a:t>動詞，名詞</a:t>
            </a:r>
            <a:r>
              <a:rPr lang="en-US" altLang="ja-JP" dirty="0" smtClean="0"/>
              <a:t>1</a:t>
            </a:r>
            <a:r>
              <a:rPr lang="ja-JP" altLang="en-US" dirty="0" err="1" smtClean="0"/>
              <a:t>，</a:t>
            </a:r>
            <a:r>
              <a:rPr lang="ja-JP" altLang="en-US" dirty="0" smtClean="0"/>
              <a:t>名詞</a:t>
            </a:r>
            <a:r>
              <a:rPr lang="en-US" altLang="ja-JP" dirty="0" smtClean="0"/>
              <a:t>2&gt;</a:t>
            </a:r>
          </a:p>
        </p:txBody>
      </p:sp>
      <p:sp>
        <p:nvSpPr>
          <p:cNvPr id="8" name="正方形/長方形 7"/>
          <p:cNvSpPr/>
          <p:nvPr/>
        </p:nvSpPr>
        <p:spPr>
          <a:xfrm>
            <a:off x="1219200" y="3733800"/>
            <a:ext cx="4648200" cy="646331"/>
          </a:xfrm>
          <a:prstGeom prst="rect">
            <a:avLst/>
          </a:prstGeom>
        </p:spPr>
        <p:style>
          <a:lnRef idx="2">
            <a:schemeClr val="accent6"/>
          </a:lnRef>
          <a:fillRef idx="1">
            <a:schemeClr val="lt1"/>
          </a:fillRef>
          <a:effectRef idx="0">
            <a:schemeClr val="accent6"/>
          </a:effectRef>
          <a:fontRef idx="minor">
            <a:schemeClr val="dk1"/>
          </a:fontRef>
        </p:style>
        <p:txBody>
          <a:bodyPr rtlCol="0" anchor="ctr">
            <a:spAutoFit/>
          </a:bodyPr>
          <a:lstStyle/>
          <a:p>
            <a:pPr>
              <a:buNone/>
            </a:pPr>
            <a:r>
              <a:rPr lang="en-US" altLang="ja-JP" dirty="0" smtClean="0"/>
              <a:t>(*) </a:t>
            </a:r>
            <a:r>
              <a:rPr lang="ja-JP" altLang="en-US" dirty="0" smtClean="0"/>
              <a:t>動詞 名詞</a:t>
            </a:r>
            <a:r>
              <a:rPr lang="en-US" altLang="ja-JP" dirty="0" smtClean="0"/>
              <a:t>1</a:t>
            </a:r>
            <a:r>
              <a:rPr lang="ja-JP" altLang="en-US" dirty="0" smtClean="0"/>
              <a:t> 前置詞 名詞</a:t>
            </a:r>
            <a:r>
              <a:rPr lang="en-US" altLang="ja-JP" dirty="0" smtClean="0"/>
              <a:t>2</a:t>
            </a:r>
            <a:r>
              <a:rPr lang="ja-JP" altLang="en-US" dirty="0" smtClean="0"/>
              <a:t> </a:t>
            </a:r>
            <a:r>
              <a:rPr lang="en-US" altLang="ja-JP" dirty="0" smtClean="0"/>
              <a:t>(</a:t>
            </a:r>
            <a:r>
              <a:rPr lang="ja-JP" altLang="en-US" dirty="0" smtClean="0"/>
              <a:t>*</a:t>
            </a:r>
            <a:r>
              <a:rPr lang="en-US" altLang="ja-JP" dirty="0" smtClean="0"/>
              <a:t>)</a:t>
            </a:r>
            <a:r>
              <a:rPr lang="ja-JP" altLang="en-US" dirty="0" smtClean="0"/>
              <a:t> </a:t>
            </a:r>
            <a:r>
              <a:rPr lang="en-US" altLang="ja-JP" dirty="0" smtClean="0"/>
              <a:t>in </a:t>
            </a:r>
            <a:r>
              <a:rPr lang="ja-JP" altLang="en-US" dirty="0" smtClean="0"/>
              <a:t>*</a:t>
            </a:r>
            <a:endParaRPr lang="en-US" altLang="ja-JP" dirty="0" smtClean="0"/>
          </a:p>
          <a:p>
            <a:pPr>
              <a:buNone/>
            </a:pPr>
            <a:r>
              <a:rPr lang="ja-JP" altLang="en-US" dirty="0" smtClean="0"/>
              <a:t>  →</a:t>
            </a:r>
            <a:r>
              <a:rPr lang="en-US" altLang="ja-JP" dirty="0" smtClean="0"/>
              <a:t>&lt;</a:t>
            </a:r>
            <a:r>
              <a:rPr lang="ja-JP" altLang="en-US" dirty="0" smtClean="0"/>
              <a:t>動詞，名詞</a:t>
            </a:r>
            <a:r>
              <a:rPr lang="en-US" altLang="ja-JP" dirty="0" smtClean="0"/>
              <a:t>1</a:t>
            </a:r>
            <a:r>
              <a:rPr lang="ja-JP" altLang="en-US" dirty="0" err="1" smtClean="0"/>
              <a:t>，</a:t>
            </a:r>
            <a:r>
              <a:rPr lang="ja-JP" altLang="en-US" dirty="0" smtClean="0"/>
              <a:t>名詞</a:t>
            </a:r>
            <a:r>
              <a:rPr lang="en-US" altLang="ja-JP" dirty="0" smtClean="0"/>
              <a:t>2&gt;</a:t>
            </a:r>
          </a:p>
        </p:txBody>
      </p:sp>
      <p:sp>
        <p:nvSpPr>
          <p:cNvPr id="9" name="正方形/長方形 8"/>
          <p:cNvSpPr/>
          <p:nvPr/>
        </p:nvSpPr>
        <p:spPr>
          <a:xfrm>
            <a:off x="1219200" y="4495800"/>
            <a:ext cx="4191000"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nchor="ctr">
            <a:spAutoFit/>
          </a:bodyPr>
          <a:lstStyle/>
          <a:p>
            <a:r>
              <a:rPr kumimoji="1" lang="en-US" altLang="ja-JP" dirty="0" smtClean="0"/>
              <a:t>(</a:t>
            </a:r>
            <a:r>
              <a:rPr kumimoji="1" lang="ja-JP" altLang="en-US" dirty="0" smtClean="0"/>
              <a:t>*</a:t>
            </a:r>
            <a:r>
              <a:rPr kumimoji="1" lang="en-US" altLang="ja-JP" dirty="0" smtClean="0"/>
              <a:t>)</a:t>
            </a:r>
            <a:r>
              <a:rPr kumimoji="1" lang="ja-JP" altLang="en-US" dirty="0" smtClean="0"/>
              <a:t>  動詞 前置詞 名詞</a:t>
            </a:r>
            <a:r>
              <a:rPr kumimoji="1" lang="en-US" altLang="ja-JP" dirty="0" smtClean="0"/>
              <a:t>1</a:t>
            </a:r>
            <a:r>
              <a:rPr kumimoji="1" lang="ja-JP" altLang="en-US" dirty="0" smtClean="0"/>
              <a:t> </a:t>
            </a:r>
            <a:r>
              <a:rPr kumimoji="1" lang="en-US" altLang="ja-JP" dirty="0" smtClean="0"/>
              <a:t>(</a:t>
            </a:r>
            <a:r>
              <a:rPr kumimoji="1" lang="ja-JP" altLang="en-US" dirty="0" smtClean="0"/>
              <a:t>*</a:t>
            </a:r>
            <a:r>
              <a:rPr kumimoji="1" lang="en-US" altLang="ja-JP" dirty="0" smtClean="0"/>
              <a:t>)</a:t>
            </a:r>
            <a:r>
              <a:rPr kumimoji="1" lang="ja-JP" altLang="en-US" dirty="0" smtClean="0"/>
              <a:t> </a:t>
            </a:r>
            <a:r>
              <a:rPr kumimoji="1" lang="en-US" altLang="ja-JP" dirty="0" smtClean="0"/>
              <a:t>in </a:t>
            </a:r>
            <a:r>
              <a:rPr kumimoji="1" lang="ja-JP" altLang="en-US" dirty="0" smtClean="0"/>
              <a:t>名詞</a:t>
            </a:r>
            <a:r>
              <a:rPr kumimoji="1" lang="en-US" altLang="ja-JP" dirty="0" smtClean="0"/>
              <a:t>2</a:t>
            </a:r>
          </a:p>
          <a:p>
            <a:r>
              <a:rPr lang="ja-JP" altLang="en-US" dirty="0" smtClean="0"/>
              <a:t> → </a:t>
            </a:r>
            <a:r>
              <a:rPr lang="en-US" altLang="ja-JP" dirty="0" smtClean="0"/>
              <a:t>&lt;</a:t>
            </a:r>
            <a:r>
              <a:rPr lang="ja-JP" altLang="en-US" dirty="0" smtClean="0"/>
              <a:t>動詞，名詞</a:t>
            </a:r>
            <a:r>
              <a:rPr lang="en-US" altLang="ja-JP" dirty="0" smtClean="0"/>
              <a:t>2</a:t>
            </a:r>
            <a:r>
              <a:rPr lang="ja-JP" altLang="en-US" dirty="0" err="1" smtClean="0"/>
              <a:t>，</a:t>
            </a:r>
            <a:r>
              <a:rPr lang="ja-JP" altLang="en-US" dirty="0" smtClean="0"/>
              <a:t>名詞</a:t>
            </a:r>
            <a:r>
              <a:rPr lang="en-US" altLang="ja-JP" dirty="0" smtClean="0"/>
              <a:t>1&gt;</a:t>
            </a:r>
            <a:endParaRPr kumimoji="1" lang="ja-JP" altLang="en-US" dirty="0"/>
          </a:p>
        </p:txBody>
      </p:sp>
      <p:sp>
        <p:nvSpPr>
          <p:cNvPr id="10" name="正方形/長方形 9"/>
          <p:cNvSpPr/>
          <p:nvPr/>
        </p:nvSpPr>
        <p:spPr>
          <a:xfrm>
            <a:off x="1219200" y="5257800"/>
            <a:ext cx="4114800"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nchor="ctr">
            <a:spAutoFit/>
          </a:bodyPr>
          <a:lstStyle/>
          <a:p>
            <a:r>
              <a:rPr kumimoji="1" lang="en-US" altLang="ja-JP" dirty="0" smtClean="0"/>
              <a:t>(</a:t>
            </a:r>
            <a:r>
              <a:rPr kumimoji="1" lang="ja-JP" altLang="en-US" dirty="0" smtClean="0"/>
              <a:t>*</a:t>
            </a:r>
            <a:r>
              <a:rPr kumimoji="1" lang="en-US" altLang="ja-JP" dirty="0" smtClean="0"/>
              <a:t>)</a:t>
            </a:r>
            <a:r>
              <a:rPr kumimoji="1" lang="ja-JP" altLang="en-US" dirty="0" smtClean="0"/>
              <a:t> 動詞 名詞</a:t>
            </a:r>
            <a:r>
              <a:rPr kumimoji="1" lang="en-US" altLang="ja-JP" dirty="0" smtClean="0"/>
              <a:t>1</a:t>
            </a:r>
            <a:r>
              <a:rPr kumimoji="1" lang="ja-JP" altLang="en-US" dirty="0" smtClean="0"/>
              <a:t> 前置詞 </a:t>
            </a:r>
            <a:r>
              <a:rPr kumimoji="1" lang="en-US" altLang="ja-JP" dirty="0" smtClean="0"/>
              <a:t>(</a:t>
            </a:r>
            <a:r>
              <a:rPr kumimoji="1" lang="ja-JP" altLang="en-US" dirty="0" smtClean="0"/>
              <a:t>名詞</a:t>
            </a:r>
            <a:r>
              <a:rPr kumimoji="1" lang="en-US" altLang="ja-JP" dirty="0" smtClean="0"/>
              <a:t>2)</a:t>
            </a:r>
            <a:r>
              <a:rPr kumimoji="1" lang="ja-JP" altLang="en-US" dirty="0" smtClean="0"/>
              <a:t> </a:t>
            </a:r>
            <a:r>
              <a:rPr kumimoji="1" lang="en-US" altLang="ja-JP" dirty="0" smtClean="0"/>
              <a:t>in *</a:t>
            </a:r>
          </a:p>
          <a:p>
            <a:r>
              <a:rPr lang="ja-JP" altLang="en-US" dirty="0" smtClean="0"/>
              <a:t> → </a:t>
            </a:r>
            <a:r>
              <a:rPr lang="en-US" altLang="ja-JP" dirty="0" smtClean="0"/>
              <a:t>&lt;</a:t>
            </a:r>
            <a:r>
              <a:rPr lang="ja-JP" altLang="en-US" dirty="0" smtClean="0"/>
              <a:t>動詞，名詞</a:t>
            </a:r>
            <a:r>
              <a:rPr lang="en-US" altLang="ja-JP" dirty="0" smtClean="0"/>
              <a:t>1</a:t>
            </a:r>
            <a:r>
              <a:rPr lang="ja-JP" altLang="en-US" dirty="0" err="1" smtClean="0"/>
              <a:t>，</a:t>
            </a:r>
            <a:r>
              <a:rPr lang="ja-JP" altLang="en-US" dirty="0" smtClean="0"/>
              <a:t>名詞</a:t>
            </a:r>
            <a:r>
              <a:rPr lang="en-US" altLang="ja-JP" dirty="0" smtClean="0"/>
              <a:t>2&gt;</a:t>
            </a:r>
            <a:endParaRPr kumimoji="1" lang="ja-JP" alt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データ</a:t>
            </a:r>
            <a:endParaRPr kumimoji="1" lang="ja-JP" altLang="en-US" dirty="0"/>
          </a:p>
        </p:txBody>
      </p:sp>
      <p:graphicFrame>
        <p:nvGraphicFramePr>
          <p:cNvPr id="5" name="コンテンツ プレースホルダ 4"/>
          <p:cNvGraphicFramePr>
            <a:graphicFrameLocks noGrp="1"/>
          </p:cNvGraphicFramePr>
          <p:nvPr>
            <p:ph idx="1"/>
          </p:nvPr>
        </p:nvGraphicFramePr>
        <p:xfrm>
          <a:off x="1182688" y="1447800"/>
          <a:ext cx="7772400" cy="4744720"/>
        </p:xfrm>
        <a:graphic>
          <a:graphicData uri="http://schemas.openxmlformats.org/drawingml/2006/table">
            <a:tbl>
              <a:tblPr firstRow="1" bandRow="1">
                <a:tableStyleId>{073A0DAA-6AF3-43AB-8588-CEC1D06C72B9}</a:tableStyleId>
              </a:tblPr>
              <a:tblGrid>
                <a:gridCol w="2590800"/>
                <a:gridCol w="2590800"/>
                <a:gridCol w="2590800"/>
              </a:tblGrid>
              <a:tr h="370840">
                <a:tc>
                  <a:txBody>
                    <a:bodyPr/>
                    <a:lstStyle/>
                    <a:p>
                      <a:pPr algn="ctr"/>
                      <a:r>
                        <a:rPr kumimoji="1" lang="ja-JP" altLang="en-US" sz="2000" dirty="0" smtClean="0"/>
                        <a:t>動詞</a:t>
                      </a:r>
                      <a:endParaRPr kumimoji="1" lang="ja-JP" altLang="en-US" sz="2000" dirty="0"/>
                    </a:p>
                  </a:txBody>
                  <a:tcPr/>
                </a:tc>
                <a:tc>
                  <a:txBody>
                    <a:bodyPr/>
                    <a:lstStyle/>
                    <a:p>
                      <a:pPr algn="ctr"/>
                      <a:r>
                        <a:rPr kumimoji="1" lang="ja-JP" altLang="en-US" sz="2000" dirty="0" smtClean="0"/>
                        <a:t>直接目的語</a:t>
                      </a:r>
                      <a:endParaRPr kumimoji="1" lang="ja-JP" altLang="en-US" sz="2000" dirty="0"/>
                    </a:p>
                  </a:txBody>
                  <a:tcPr/>
                </a:tc>
                <a:tc>
                  <a:txBody>
                    <a:bodyPr/>
                    <a:lstStyle/>
                    <a:p>
                      <a:pPr algn="ctr"/>
                      <a:r>
                        <a:rPr kumimoji="1" lang="ja-JP" altLang="en-US" sz="2000" dirty="0" smtClean="0"/>
                        <a:t>間接目的語</a:t>
                      </a:r>
                      <a:endParaRPr kumimoji="1" lang="ja-JP" altLang="en-US" sz="2000" dirty="0"/>
                    </a:p>
                  </a:txBody>
                  <a:tcPr/>
                </a:tc>
              </a:tr>
              <a:tr h="370840">
                <a:tc>
                  <a:txBody>
                    <a:bodyPr/>
                    <a:lstStyle/>
                    <a:p>
                      <a:r>
                        <a:rPr kumimoji="1" lang="en-US" altLang="ja-JP" dirty="0" smtClean="0"/>
                        <a:t>Get</a:t>
                      </a:r>
                      <a:endParaRPr kumimoji="1" lang="ja-JP" altLang="en-US" dirty="0"/>
                    </a:p>
                  </a:txBody>
                  <a:tcPr/>
                </a:tc>
                <a:tc>
                  <a:txBody>
                    <a:bodyPr/>
                    <a:lstStyle/>
                    <a:p>
                      <a:r>
                        <a:rPr kumimoji="1" lang="en-US" altLang="ja-JP" dirty="0" smtClean="0"/>
                        <a:t>Element</a:t>
                      </a:r>
                      <a:endParaRPr kumimoji="1" lang="ja-JP" altLang="en-US" dirty="0"/>
                    </a:p>
                  </a:txBody>
                  <a:tcPr/>
                </a:tc>
                <a:tc>
                  <a:txBody>
                    <a:bodyPr/>
                    <a:lstStyle/>
                    <a:p>
                      <a:r>
                        <a:rPr kumimoji="1" lang="en-US" altLang="ja-JP" dirty="0" smtClean="0"/>
                        <a:t>Index</a:t>
                      </a:r>
                      <a:endParaRPr kumimoji="1" lang="ja-JP" altLang="en-US" dirty="0"/>
                    </a:p>
                  </a:txBody>
                  <a:tcPr/>
                </a:tc>
              </a:tr>
              <a:tr h="370840">
                <a:tc>
                  <a:txBody>
                    <a:bodyPr/>
                    <a:lstStyle/>
                    <a:p>
                      <a:r>
                        <a:rPr kumimoji="1" lang="en-US" altLang="ja-JP" dirty="0" smtClean="0"/>
                        <a:t>Set</a:t>
                      </a:r>
                      <a:endParaRPr kumimoji="1" lang="ja-JP" altLang="en-US" dirty="0"/>
                    </a:p>
                  </a:txBody>
                  <a:tcPr/>
                </a:tc>
                <a:tc>
                  <a:txBody>
                    <a:bodyPr/>
                    <a:lstStyle/>
                    <a:p>
                      <a:r>
                        <a:rPr kumimoji="1" lang="en-US" altLang="ja-JP" dirty="0" err="1" smtClean="0"/>
                        <a:t>UserName</a:t>
                      </a:r>
                      <a:endParaRPr kumimoji="1" lang="ja-JP" altLang="en-US" dirty="0"/>
                    </a:p>
                  </a:txBody>
                  <a:tcPr/>
                </a:tc>
                <a:tc>
                  <a:txBody>
                    <a:bodyPr/>
                    <a:lstStyle/>
                    <a:p>
                      <a:r>
                        <a:rPr kumimoji="1" lang="en-US" altLang="ja-JP" dirty="0" smtClean="0"/>
                        <a:t>User</a:t>
                      </a:r>
                      <a:endParaRPr kumimoji="1" lang="ja-JP" altLang="en-US" dirty="0"/>
                    </a:p>
                  </a:txBody>
                  <a:tcPr/>
                </a:tc>
              </a:tr>
              <a:tr h="370840">
                <a:tc>
                  <a:txBody>
                    <a:bodyPr/>
                    <a:lstStyle/>
                    <a:p>
                      <a:r>
                        <a:rPr kumimoji="1" lang="en-US" altLang="ja-JP" dirty="0" smtClean="0"/>
                        <a:t>Set</a:t>
                      </a:r>
                      <a:endParaRPr kumimoji="1" lang="ja-JP" altLang="en-US" dirty="0"/>
                    </a:p>
                  </a:txBody>
                  <a:tcPr/>
                </a:tc>
                <a:tc>
                  <a:txBody>
                    <a:bodyPr/>
                    <a:lstStyle/>
                    <a:p>
                      <a:r>
                        <a:rPr kumimoji="1" lang="en-US" altLang="ja-JP" dirty="0" smtClean="0"/>
                        <a:t>Name</a:t>
                      </a:r>
                      <a:endParaRPr kumimoji="1" lang="ja-JP" altLang="en-US" dirty="0"/>
                    </a:p>
                  </a:txBody>
                  <a:tcPr/>
                </a:tc>
                <a:tc>
                  <a:txBody>
                    <a:bodyPr/>
                    <a:lstStyle/>
                    <a:p>
                      <a:r>
                        <a:rPr kumimoji="1" lang="en-US" altLang="ja-JP" dirty="0" smtClean="0"/>
                        <a:t>Default</a:t>
                      </a:r>
                      <a:endParaRPr kumimoji="1" lang="ja-JP" altLang="en-US" dirty="0"/>
                    </a:p>
                  </a:txBody>
                  <a:tcPr/>
                </a:tc>
              </a:tr>
              <a:tr h="370840">
                <a:tc>
                  <a:txBody>
                    <a:bodyPr/>
                    <a:lstStyle/>
                    <a:p>
                      <a:r>
                        <a:rPr kumimoji="1" lang="en-US" altLang="ja-JP" dirty="0" smtClean="0"/>
                        <a:t>Get</a:t>
                      </a:r>
                      <a:endParaRPr kumimoji="1" lang="ja-JP" altLang="en-US" dirty="0"/>
                    </a:p>
                  </a:txBody>
                  <a:tcPr/>
                </a:tc>
                <a:tc>
                  <a:txBody>
                    <a:bodyPr/>
                    <a:lstStyle/>
                    <a:p>
                      <a:r>
                        <a:rPr kumimoji="1" lang="en-US" altLang="ja-JP" dirty="0" smtClean="0"/>
                        <a:t>Name</a:t>
                      </a:r>
                      <a:endParaRPr kumimoji="1" lang="ja-JP" altLang="en-US" dirty="0"/>
                    </a:p>
                  </a:txBody>
                  <a:tcPr/>
                </a:tc>
                <a:tc>
                  <a:txBody>
                    <a:bodyPr/>
                    <a:lstStyle/>
                    <a:p>
                      <a:r>
                        <a:rPr kumimoji="1" lang="en-US" altLang="ja-JP" dirty="0" smtClean="0"/>
                        <a:t>Extension</a:t>
                      </a:r>
                      <a:endParaRPr kumimoji="1" lang="ja-JP" altLang="en-US" dirty="0"/>
                    </a:p>
                  </a:txBody>
                  <a:tcPr/>
                </a:tc>
              </a:tr>
              <a:tr h="370840">
                <a:tc>
                  <a:txBody>
                    <a:bodyPr/>
                    <a:lstStyle/>
                    <a:p>
                      <a:r>
                        <a:rPr kumimoji="1" lang="en-US" altLang="ja-JP" dirty="0" smtClean="0"/>
                        <a:t>Get</a:t>
                      </a:r>
                      <a:endParaRPr kumimoji="1" lang="ja-JP" altLang="en-US" dirty="0"/>
                    </a:p>
                  </a:txBody>
                  <a:tcPr/>
                </a:tc>
                <a:tc>
                  <a:txBody>
                    <a:bodyPr/>
                    <a:lstStyle/>
                    <a:p>
                      <a:r>
                        <a:rPr kumimoji="1" lang="en-US" altLang="ja-JP" dirty="0" smtClean="0"/>
                        <a:t>Number</a:t>
                      </a:r>
                      <a:endParaRPr kumimoji="1" lang="ja-JP" altLang="en-US" dirty="0"/>
                    </a:p>
                  </a:txBody>
                  <a:tcPr/>
                </a:tc>
                <a:tc>
                  <a:txBody>
                    <a:bodyPr/>
                    <a:lstStyle/>
                    <a:p>
                      <a:r>
                        <a:rPr kumimoji="1" lang="en-US" altLang="ja-JP" dirty="0" smtClean="0"/>
                        <a:t>Column</a:t>
                      </a:r>
                      <a:endParaRPr kumimoji="1" lang="ja-JP" altLang="en-US" dirty="0"/>
                    </a:p>
                  </a:txBody>
                  <a:tcPr/>
                </a:tc>
              </a:tr>
              <a:tr h="370840">
                <a:tc>
                  <a:txBody>
                    <a:bodyPr/>
                    <a:lstStyle/>
                    <a:p>
                      <a:r>
                        <a:rPr kumimoji="1" lang="en-US" altLang="ja-JP" dirty="0" smtClean="0"/>
                        <a:t>Set</a:t>
                      </a:r>
                      <a:endParaRPr kumimoji="1" lang="ja-JP" altLang="en-US" dirty="0"/>
                    </a:p>
                  </a:txBody>
                  <a:tcPr/>
                </a:tc>
                <a:tc>
                  <a:txBody>
                    <a:bodyPr/>
                    <a:lstStyle/>
                    <a:p>
                      <a:r>
                        <a:rPr kumimoji="1" lang="en-US" altLang="ja-JP" dirty="0" smtClean="0"/>
                        <a:t>ID</a:t>
                      </a:r>
                      <a:endParaRPr kumimoji="1" lang="ja-JP" altLang="en-US" dirty="0"/>
                    </a:p>
                  </a:txBody>
                  <a:tcPr/>
                </a:tc>
                <a:tc>
                  <a:txBody>
                    <a:bodyPr/>
                    <a:lstStyle/>
                    <a:p>
                      <a:r>
                        <a:rPr kumimoji="1" lang="en-US" altLang="ja-JP" dirty="0" smtClean="0"/>
                        <a:t>Person</a:t>
                      </a:r>
                      <a:endParaRPr kumimoji="1" lang="ja-JP" altLang="en-US" dirty="0"/>
                    </a:p>
                  </a:txBody>
                  <a:tcPr/>
                </a:tc>
              </a:tr>
              <a:tr h="370840">
                <a:tc>
                  <a:txBody>
                    <a:bodyPr/>
                    <a:lstStyle/>
                    <a:p>
                      <a:r>
                        <a:rPr kumimoji="1" lang="en-US" altLang="ja-JP" dirty="0" smtClean="0"/>
                        <a:t>Get</a:t>
                      </a:r>
                      <a:endParaRPr kumimoji="1" lang="ja-JP" altLang="en-US" dirty="0"/>
                    </a:p>
                  </a:txBody>
                  <a:tcPr/>
                </a:tc>
                <a:tc>
                  <a:txBody>
                    <a:bodyPr/>
                    <a:lstStyle/>
                    <a:p>
                      <a:r>
                        <a:rPr kumimoji="1" lang="en-US" altLang="ja-JP" dirty="0" smtClean="0"/>
                        <a:t>Number</a:t>
                      </a:r>
                      <a:endParaRPr kumimoji="1" lang="ja-JP" altLang="en-US" dirty="0"/>
                    </a:p>
                  </a:txBody>
                  <a:tcPr/>
                </a:tc>
                <a:tc>
                  <a:txBody>
                    <a:bodyPr/>
                    <a:lstStyle/>
                    <a:p>
                      <a:r>
                        <a:rPr kumimoji="1" lang="en-US" altLang="ja-JP" dirty="0" smtClean="0"/>
                        <a:t>Lines</a:t>
                      </a:r>
                    </a:p>
                  </a:txBody>
                  <a:tcPr/>
                </a:tc>
              </a:tr>
              <a:tr h="370840">
                <a:tc>
                  <a:txBody>
                    <a:bodyPr/>
                    <a:lstStyle/>
                    <a:p>
                      <a:r>
                        <a:rPr kumimoji="1" lang="en-US" altLang="ja-JP" dirty="0" smtClean="0"/>
                        <a:t>Is</a:t>
                      </a:r>
                      <a:endParaRPr kumimoji="1" lang="ja-JP" altLang="en-US" dirty="0"/>
                    </a:p>
                  </a:txBody>
                  <a:tcPr>
                    <a:solidFill>
                      <a:schemeClr val="accent2"/>
                    </a:solidFill>
                  </a:tcPr>
                </a:tc>
                <a:tc>
                  <a:txBody>
                    <a:bodyPr/>
                    <a:lstStyle/>
                    <a:p>
                      <a:r>
                        <a:rPr kumimoji="1" lang="en-US" altLang="ja-JP" dirty="0" smtClean="0"/>
                        <a:t>Up</a:t>
                      </a:r>
                      <a:endParaRPr kumimoji="1" lang="ja-JP" altLang="en-US" dirty="0"/>
                    </a:p>
                  </a:txBody>
                  <a:tcPr>
                    <a:solidFill>
                      <a:schemeClr val="accent2"/>
                    </a:solidFill>
                  </a:tcPr>
                </a:tc>
                <a:tc>
                  <a:txBody>
                    <a:bodyPr/>
                    <a:lstStyle/>
                    <a:p>
                      <a:r>
                        <a:rPr kumimoji="1" lang="en-US" altLang="ja-JP" dirty="0" smtClean="0"/>
                        <a:t>Date</a:t>
                      </a:r>
                    </a:p>
                  </a:txBody>
                  <a:tcPr>
                    <a:solidFill>
                      <a:schemeClr val="accent2"/>
                    </a:solidFill>
                  </a:tcPr>
                </a:tc>
              </a:tr>
              <a:tr h="370840">
                <a:tc>
                  <a:txBody>
                    <a:bodyPr/>
                    <a:lstStyle/>
                    <a:p>
                      <a:r>
                        <a:rPr kumimoji="1" lang="en-US" altLang="ja-JP" dirty="0" smtClean="0"/>
                        <a:t>Get</a:t>
                      </a:r>
                      <a:endParaRPr kumimoji="1" lang="ja-JP" altLang="en-US" dirty="0"/>
                    </a:p>
                  </a:txBody>
                  <a:tcPr>
                    <a:solidFill>
                      <a:schemeClr val="accent2"/>
                    </a:solidFill>
                  </a:tcPr>
                </a:tc>
                <a:tc>
                  <a:txBody>
                    <a:bodyPr/>
                    <a:lstStyle/>
                    <a:p>
                      <a:r>
                        <a:rPr kumimoji="1" lang="en-US" altLang="ja-JP" dirty="0" smtClean="0"/>
                        <a:t>(Missing)</a:t>
                      </a:r>
                      <a:r>
                        <a:rPr kumimoji="1" lang="en-US" altLang="ja-JP" baseline="0" dirty="0" smtClean="0"/>
                        <a:t>Image</a:t>
                      </a:r>
                      <a:endParaRPr kumimoji="1" lang="ja-JP" altLang="en-US" dirty="0"/>
                    </a:p>
                  </a:txBody>
                  <a:tcPr>
                    <a:solidFill>
                      <a:schemeClr val="accent2"/>
                    </a:solidFill>
                  </a:tcPr>
                </a:tc>
                <a:tc>
                  <a:txBody>
                    <a:bodyPr/>
                    <a:lstStyle/>
                    <a:p>
                      <a:r>
                        <a:rPr kumimoji="1" lang="en-US" altLang="ja-JP" dirty="0" err="1" smtClean="0"/>
                        <a:t>SWTResourceManager</a:t>
                      </a:r>
                      <a:endParaRPr kumimoji="1" lang="en-US" altLang="ja-JP" dirty="0" smtClean="0"/>
                    </a:p>
                  </a:txBody>
                  <a:tcPr>
                    <a:solidFill>
                      <a:schemeClr val="accent2"/>
                    </a:solidFill>
                  </a:tcPr>
                </a:tc>
              </a:tr>
              <a:tr h="370840">
                <a:tc>
                  <a:txBody>
                    <a:bodyPr/>
                    <a:lstStyle/>
                    <a:p>
                      <a:r>
                        <a:rPr kumimoji="1" lang="en-US" altLang="ja-JP" dirty="0" smtClean="0"/>
                        <a:t>Remove</a:t>
                      </a:r>
                      <a:endParaRPr kumimoji="1" lang="ja-JP" altLang="en-US" dirty="0"/>
                    </a:p>
                  </a:txBody>
                  <a:tcPr>
                    <a:solidFill>
                      <a:schemeClr val="accent2"/>
                    </a:solidFill>
                  </a:tcPr>
                </a:tc>
                <a:tc>
                  <a:txBody>
                    <a:bodyPr/>
                    <a:lstStyle/>
                    <a:p>
                      <a:r>
                        <a:rPr kumimoji="1" lang="en-US" altLang="ja-JP" dirty="0" smtClean="0"/>
                        <a:t>(I)</a:t>
                      </a:r>
                      <a:r>
                        <a:rPr kumimoji="1" lang="en-US" altLang="ja-JP" dirty="0" err="1" smtClean="0"/>
                        <a:t>PropertyChangeListener</a:t>
                      </a:r>
                      <a:endParaRPr kumimoji="1" lang="ja-JP" altLang="en-US" dirty="0"/>
                    </a:p>
                  </a:txBody>
                  <a:tcPr>
                    <a:solidFill>
                      <a:schemeClr val="accent2"/>
                    </a:solidFill>
                  </a:tcPr>
                </a:tc>
                <a:tc>
                  <a:txBody>
                    <a:bodyPr/>
                    <a:lstStyle/>
                    <a:p>
                      <a:r>
                        <a:rPr kumimoji="1" lang="en-US" altLang="ja-JP" dirty="0" err="1" smtClean="0"/>
                        <a:t>OverlayPreferenceStore</a:t>
                      </a:r>
                      <a:endParaRPr kumimoji="1" lang="en-US" altLang="ja-JP" dirty="0" smtClean="0"/>
                    </a:p>
                  </a:txBody>
                  <a:tcPr>
                    <a:solidFill>
                      <a:schemeClr val="accent2"/>
                    </a:solidFill>
                  </a:tcPr>
                </a:tc>
              </a:tr>
              <a:tr h="370840">
                <a:tc>
                  <a:txBody>
                    <a:bodyPr/>
                    <a:lstStyle/>
                    <a:p>
                      <a:r>
                        <a:rPr kumimoji="1" lang="en-US" altLang="ja-JP" dirty="0" smtClean="0"/>
                        <a:t>Start</a:t>
                      </a:r>
                      <a:endParaRPr kumimoji="1" lang="ja-JP" altLang="en-US" dirty="0"/>
                    </a:p>
                  </a:txBody>
                  <a:tcPr>
                    <a:solidFill>
                      <a:schemeClr val="accent2"/>
                    </a:solidFill>
                  </a:tcPr>
                </a:tc>
                <a:tc>
                  <a:txBody>
                    <a:bodyPr/>
                    <a:lstStyle/>
                    <a:p>
                      <a:r>
                        <a:rPr kumimoji="1" lang="en-US" altLang="ja-JP" dirty="0" err="1" smtClean="0"/>
                        <a:t>OverlayPreferenceStore</a:t>
                      </a:r>
                      <a:endParaRPr kumimoji="1" lang="ja-JP" altLang="en-US" dirty="0"/>
                    </a:p>
                  </a:txBody>
                  <a:tcPr>
                    <a:solidFill>
                      <a:schemeClr val="accent2"/>
                    </a:solidFill>
                  </a:tcPr>
                </a:tc>
                <a:tc>
                  <a:txBody>
                    <a:bodyPr/>
                    <a:lstStyle/>
                    <a:p>
                      <a:endParaRPr kumimoji="1" lang="en-US" altLang="ja-JP" dirty="0" smtClean="0"/>
                    </a:p>
                  </a:txBody>
                  <a:tcPr>
                    <a:solidFill>
                      <a:schemeClr val="accent2"/>
                    </a:solidFill>
                  </a:tcPr>
                </a:tc>
              </a:tr>
            </a:tbl>
          </a:graphicData>
        </a:graphic>
      </p:graphicFrame>
      <p:sp>
        <p:nvSpPr>
          <p:cNvPr id="4" name="スライド番号プレースホルダ 3"/>
          <p:cNvSpPr>
            <a:spLocks noGrp="1"/>
          </p:cNvSpPr>
          <p:nvPr>
            <p:ph type="sldNum" sz="quarter" idx="12"/>
          </p:nvPr>
        </p:nvSpPr>
        <p:spPr/>
        <p:txBody>
          <a:bodyPr/>
          <a:lstStyle/>
          <a:p>
            <a:fld id="{ABE76DD8-293A-4EB5-9568-0083CCDDDD65}" type="slidenum">
              <a:rPr lang="en-US" altLang="ja-JP" smtClean="0"/>
              <a:pPr/>
              <a:t>8</a:t>
            </a:fld>
            <a:endParaRPr lang="en-US" altLang="ja-JP"/>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形容詞</a:t>
            </a:r>
            <a:r>
              <a:rPr lang="en-US" altLang="ja-JP" dirty="0" smtClean="0"/>
              <a:t>+Consist</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Jmri</a:t>
            </a:r>
            <a:r>
              <a:rPr lang="ja-JP" altLang="en-US" dirty="0" err="1" smtClean="0"/>
              <a:t>にて</a:t>
            </a:r>
            <a:endParaRPr lang="en-US" altLang="ja-JP" dirty="0" smtClean="0"/>
          </a:p>
          <a:p>
            <a:pPr lvl="1"/>
            <a:r>
              <a:rPr lang="en-US" altLang="ja-JP" dirty="0" err="1" smtClean="0"/>
              <a:t>DccConsist</a:t>
            </a:r>
            <a:endParaRPr lang="en-US" altLang="ja-JP" dirty="0" smtClean="0"/>
          </a:p>
          <a:p>
            <a:pPr lvl="1"/>
            <a:r>
              <a:rPr kumimoji="1" lang="en-US" altLang="ja-JP" dirty="0" err="1" smtClean="0"/>
              <a:t>EasyDccConsist</a:t>
            </a:r>
            <a:endParaRPr kumimoji="1" lang="en-US" altLang="ja-JP" dirty="0" smtClean="0"/>
          </a:p>
          <a:p>
            <a:pPr lvl="1"/>
            <a:r>
              <a:rPr lang="en-US" altLang="ja-JP" dirty="0" err="1" smtClean="0"/>
              <a:t>NceConsist</a:t>
            </a:r>
            <a:endParaRPr lang="en-US" altLang="ja-JP" dirty="0" smtClean="0"/>
          </a:p>
          <a:p>
            <a:pPr lvl="1"/>
            <a:r>
              <a:rPr lang="en-US" altLang="ja-JP" dirty="0" err="1" smtClean="0"/>
              <a:t>XnetConsist</a:t>
            </a:r>
            <a:endParaRPr kumimoji="1" lang="ja-JP" altLang="en-US" dirty="0"/>
          </a:p>
        </p:txBody>
      </p:sp>
      <p:sp>
        <p:nvSpPr>
          <p:cNvPr id="4" name="スライド番号プレースホルダ 3"/>
          <p:cNvSpPr>
            <a:spLocks noGrp="1"/>
          </p:cNvSpPr>
          <p:nvPr>
            <p:ph type="sldNum" sz="quarter" idx="12"/>
          </p:nvPr>
        </p:nvSpPr>
        <p:spPr/>
        <p:txBody>
          <a:bodyPr/>
          <a:lstStyle/>
          <a:p>
            <a:fld id="{ABE76DD8-293A-4EB5-9568-0083CCDDDD65}" type="slidenum">
              <a:rPr lang="en-US" altLang="ja-JP" smtClean="0"/>
              <a:pPr/>
              <a:t>9</a:t>
            </a:fld>
            <a:endParaRPr lang="en-US" altLang="ja-JP"/>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2033</TotalTime>
  <Words>593</Words>
  <Application>Microsoft Office PowerPoint</Application>
  <PresentationFormat>画面に合わせる (4:3)</PresentationFormat>
  <Paragraphs>182</Paragraphs>
  <Slides>9</Slides>
  <Notes>0</Notes>
  <HiddenSlides>3</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Blends</vt:lpstr>
      <vt:lpstr>メソッド名に用いられる 動詞-目的語関係の辞書作成に むけて</vt:lpstr>
      <vt:lpstr>研究背景</vt:lpstr>
      <vt:lpstr>方針</vt:lpstr>
      <vt:lpstr>提案手法</vt:lpstr>
      <vt:lpstr>予備実験 </vt:lpstr>
      <vt:lpstr>実験結果と考察</vt:lpstr>
      <vt:lpstr>使用したパターン</vt:lpstr>
      <vt:lpstr>データ</vt:lpstr>
      <vt:lpstr>形容詞+Consist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Kashima</cp:lastModifiedBy>
  <cp:revision>267</cp:revision>
  <cp:lastPrinted>1601-01-01T00:00:00Z</cp:lastPrinted>
  <dcterms:created xsi:type="dcterms:W3CDTF">1601-01-01T00:00:00Z</dcterms:created>
  <dcterms:modified xsi:type="dcterms:W3CDTF">2010-01-20T07:31:04Z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