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257" r:id="rId3"/>
    <p:sldId id="324" r:id="rId4"/>
    <p:sldId id="325" r:id="rId5"/>
    <p:sldId id="258" r:id="rId6"/>
    <p:sldId id="319" r:id="rId7"/>
    <p:sldId id="328" r:id="rId8"/>
    <p:sldId id="329" r:id="rId9"/>
    <p:sldId id="330" r:id="rId10"/>
    <p:sldId id="331" r:id="rId11"/>
    <p:sldId id="273" r:id="rId12"/>
    <p:sldId id="340" r:id="rId13"/>
    <p:sldId id="327" r:id="rId14"/>
    <p:sldId id="315" r:id="rId15"/>
    <p:sldId id="266" r:id="rId16"/>
    <p:sldId id="277" r:id="rId17"/>
    <p:sldId id="303" r:id="rId18"/>
    <p:sldId id="304" r:id="rId19"/>
    <p:sldId id="305" r:id="rId20"/>
    <p:sldId id="306" r:id="rId21"/>
    <p:sldId id="292" r:id="rId22"/>
    <p:sldId id="278" r:id="rId23"/>
    <p:sldId id="299" r:id="rId24"/>
    <p:sldId id="275" r:id="rId25"/>
    <p:sldId id="280" r:id="rId26"/>
    <p:sldId id="336" r:id="rId27"/>
    <p:sldId id="296" r:id="rId28"/>
    <p:sldId id="335" r:id="rId29"/>
    <p:sldId id="337" r:id="rId30"/>
    <p:sldId id="338" r:id="rId31"/>
    <p:sldId id="339" r:id="rId32"/>
    <p:sldId id="342" r:id="rId33"/>
    <p:sldId id="332" r:id="rId34"/>
    <p:sldId id="310" r:id="rId35"/>
    <p:sldId id="313" r:id="rId36"/>
    <p:sldId id="314" r:id="rId37"/>
    <p:sldId id="318" r:id="rId38"/>
    <p:sldId id="322" r:id="rId39"/>
    <p:sldId id="323" r:id="rId40"/>
    <p:sldId id="316" r:id="rId41"/>
    <p:sldId id="334" r:id="rId42"/>
    <p:sldId id="326" r:id="rId43"/>
    <p:sldId id="309" r:id="rId44"/>
    <p:sldId id="274" r:id="rId45"/>
    <p:sldId id="341" r:id="rId46"/>
    <p:sldId id="333" r:id="rId4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E8ED"/>
  </p:clrMru>
</p:presentationPr>
</file>

<file path=ppt/tableStyles.xml><?xml version="1.0" encoding="utf-8"?>
<a:tblStyleLst xmlns:a="http://schemas.openxmlformats.org/drawingml/2006/main" def="{5C22544A-7EE6-4342-B048-85BDC9FD1C3A}">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67" autoAdjust="0"/>
    <p:restoredTop sz="57705" autoAdjust="0"/>
  </p:normalViewPr>
  <p:slideViewPr>
    <p:cSldViewPr>
      <p:cViewPr varScale="1">
        <p:scale>
          <a:sx n="45" d="100"/>
          <a:sy n="45" d="100"/>
        </p:scale>
        <p:origin x="-182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G:\KBSE\data_length_arrangement_09100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atoshi-o\Desktop\KBSE\data_length_arrangement_09100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satoshi-o\Documents\NAIST\Security\&#30740;&#31350;&#38306;&#36899;\data_length_arrangement_090820.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KBSE\data_length_arrangement_09100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satoshi-o\Desktop\KBSE\data_length_arrangement_09100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style val="8"/>
  <c:chart>
    <c:autoTitleDeleted val="1"/>
    <c:plotArea>
      <c:layout>
        <c:manualLayout>
          <c:layoutTarget val="inner"/>
          <c:xMode val="edge"/>
          <c:yMode val="edge"/>
          <c:x val="0.12162113664363458"/>
          <c:y val="2.9206144788887882E-2"/>
          <c:w val="0.84569259199742886"/>
          <c:h val="0.7336661560673996"/>
        </c:manualLayout>
      </c:layout>
      <c:scatterChart>
        <c:scatterStyle val="lineMarker"/>
        <c:ser>
          <c:idx val="0"/>
          <c:order val="0"/>
          <c:tx>
            <c:v>適合率</c:v>
          </c:tx>
          <c:spPr>
            <a:ln w="28575">
              <a:noFill/>
            </a:ln>
          </c:spPr>
          <c:marker>
            <c:symbol val="none"/>
          </c:marker>
          <c:xVal>
            <c:numRef>
              <c:f>Sheet2!$A$3:$A$29</c:f>
              <c:numCache>
                <c:formatCode>General</c:formatCode>
                <c:ptCount val="27"/>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numCache>
            </c:numRef>
          </c:xVal>
          <c:yVal>
            <c:numRef>
              <c:f>Sheet2!$F$3:$F$29</c:f>
              <c:numCache>
                <c:formatCode>General</c:formatCode>
                <c:ptCount val="27"/>
                <c:pt idx="0">
                  <c:v>0</c:v>
                </c:pt>
                <c:pt idx="1">
                  <c:v>0.21004460016968041</c:v>
                </c:pt>
                <c:pt idx="2">
                  <c:v>0.33291281474791456</c:v>
                </c:pt>
                <c:pt idx="3">
                  <c:v>0.42008920033936242</c:v>
                </c:pt>
                <c:pt idx="4">
                  <c:v>0.48770845831336385</c:v>
                </c:pt>
                <c:pt idx="5">
                  <c:v>0.54295741491759264</c:v>
                </c:pt>
                <c:pt idx="6">
                  <c:v>0.58966974213797363</c:v>
                </c:pt>
                <c:pt idx="7">
                  <c:v>0.63013380050904344</c:v>
                </c:pt>
                <c:pt idx="8">
                  <c:v>0.66582562949582913</c:v>
                </c:pt>
                <c:pt idx="9">
                  <c:v>0.69775305848304803</c:v>
                </c:pt>
                <c:pt idx="10">
                  <c:v>0.72663493115102162</c:v>
                </c:pt>
                <c:pt idx="11">
                  <c:v>0.75300201508727282</c:v>
                </c:pt>
                <c:pt idx="12">
                  <c:v>0.77725738104894926</c:v>
                </c:pt>
                <c:pt idx="13">
                  <c:v>0.79971434230765359</c:v>
                </c:pt>
                <c:pt idx="14">
                  <c:v>0.82062127306127985</c:v>
                </c:pt>
                <c:pt idx="15">
                  <c:v>0.84017840067872485</c:v>
                </c:pt>
                <c:pt idx="16">
                  <c:v>0.85854949819885673</c:v>
                </c:pt>
                <c:pt idx="17">
                  <c:v>0.87587022966550843</c:v>
                </c:pt>
                <c:pt idx="18">
                  <c:v>0.89225423611104382</c:v>
                </c:pt>
                <c:pt idx="19">
                  <c:v>0.90779765865272677</c:v>
                </c:pt>
                <c:pt idx="20">
                  <c:v>0.92258255688588586</c:v>
                </c:pt>
                <c:pt idx="21">
                  <c:v>0.93667953132070481</c:v>
                </c:pt>
                <c:pt idx="22">
                  <c:v>0.9501497624027756</c:v>
                </c:pt>
                <c:pt idx="23">
                  <c:v>0.96304661525695334</c:v>
                </c:pt>
                <c:pt idx="24">
                  <c:v>0.97541691662672758</c:v>
                </c:pt>
                <c:pt idx="25">
                  <c:v>0.98730198121862878</c:v>
                </c:pt>
                <c:pt idx="26">
                  <c:v>0.99873844424373615</c:v>
                </c:pt>
              </c:numCache>
            </c:numRef>
          </c:yVal>
        </c:ser>
        <c:axId val="75601024"/>
        <c:axId val="75602944"/>
      </c:scatterChart>
      <c:valAx>
        <c:axId val="75601024"/>
        <c:scaling>
          <c:orientation val="minMax"/>
          <c:max val="290"/>
          <c:min val="30"/>
        </c:scaling>
        <c:axPos val="b"/>
        <c:title>
          <c:tx>
            <c:rich>
              <a:bodyPr/>
              <a:lstStyle/>
              <a:p>
                <a:pPr>
                  <a:defRPr/>
                </a:pPr>
                <a:r>
                  <a:rPr lang="ja-JP"/>
                  <a:t>クローンメトリクスの大きさ</a:t>
                </a:r>
              </a:p>
            </c:rich>
          </c:tx>
          <c:layout>
            <c:manualLayout>
              <c:xMode val="edge"/>
              <c:yMode val="edge"/>
              <c:x val="0.34553290076277204"/>
              <c:y val="0.91627028565562652"/>
            </c:manualLayout>
          </c:layout>
        </c:title>
        <c:numFmt formatCode="General" sourceLinked="1"/>
        <c:tickLblPos val="nextTo"/>
        <c:txPr>
          <a:bodyPr rot="-5400000" vert="horz"/>
          <a:lstStyle/>
          <a:p>
            <a:pPr>
              <a:defRPr/>
            </a:pPr>
            <a:endParaRPr lang="ja-JP"/>
          </a:p>
        </c:txPr>
        <c:crossAx val="75602944"/>
        <c:crosses val="autoZero"/>
        <c:crossBetween val="midCat"/>
        <c:majorUnit val="20"/>
      </c:valAx>
      <c:valAx>
        <c:axId val="75602944"/>
        <c:scaling>
          <c:orientation val="minMax"/>
          <c:max val="1"/>
        </c:scaling>
        <c:axPos val="l"/>
        <c:majorGridlines/>
        <c:title>
          <c:tx>
            <c:rich>
              <a:bodyPr/>
              <a:lstStyle/>
              <a:p>
                <a:pPr>
                  <a:defRPr/>
                </a:pPr>
                <a:r>
                  <a:rPr lang="ja-JP" altLang="en-US" dirty="0" smtClean="0"/>
                  <a:t>流用の</a:t>
                </a:r>
                <a:r>
                  <a:rPr lang="ja-JP" dirty="0" smtClean="0"/>
                  <a:t>割合</a:t>
                </a:r>
                <a:endParaRPr lang="ja-JP" dirty="0"/>
              </a:p>
            </c:rich>
          </c:tx>
          <c:layout/>
        </c:title>
        <c:numFmt formatCode="#,##0.0_);[Red]\(#,##0.0\)" sourceLinked="0"/>
        <c:tickLblPos val="nextTo"/>
        <c:crossAx val="75601024"/>
        <c:crosses val="autoZero"/>
        <c:crossBetween val="midCat"/>
      </c:valAx>
    </c:plotArea>
    <c:plotVisOnly val="1"/>
  </c:chart>
  <c:txPr>
    <a:bodyPr/>
    <a:lstStyle/>
    <a:p>
      <a:pPr>
        <a:defRPr sz="1800"/>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style val="11"/>
  <c:chart>
    <c:autoTitleDeleted val="1"/>
    <c:plotArea>
      <c:layout>
        <c:manualLayout>
          <c:layoutTarget val="inner"/>
          <c:xMode val="edge"/>
          <c:yMode val="edge"/>
          <c:x val="0.12115228761872393"/>
          <c:y val="2.7312471549912381E-2"/>
          <c:w val="0.84853339375743231"/>
          <c:h val="0.78330288713910767"/>
        </c:manualLayout>
      </c:layout>
      <c:scatterChart>
        <c:scatterStyle val="lineMarker"/>
        <c:ser>
          <c:idx val="0"/>
          <c:order val="0"/>
          <c:tx>
            <c:v>適合率</c:v>
          </c:tx>
          <c:spPr>
            <a:ln w="47625">
              <a:noFill/>
            </a:ln>
          </c:spPr>
          <c:marker>
            <c:symbol val="diamond"/>
            <c:size val="10"/>
            <c:spPr>
              <a:solidFill>
                <a:srgbClr val="C00000"/>
              </a:solidFill>
              <a:ln>
                <a:solidFill>
                  <a:srgbClr val="C00000"/>
                </a:solidFill>
              </a:ln>
            </c:spPr>
          </c:marker>
          <c:xVal>
            <c:numRef>
              <c:f>Sheet2!$J$3:$J$30</c:f>
              <c:numCache>
                <c:formatCode>General</c:formatCode>
                <c:ptCount val="28"/>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pt idx="27">
                  <c:v>300</c:v>
                </c:pt>
              </c:numCache>
            </c:numRef>
          </c:xVal>
          <c:yVal>
            <c:numRef>
              <c:f>Sheet2!$N$3:$N$30</c:f>
              <c:numCache>
                <c:formatCode>General</c:formatCode>
                <c:ptCount val="28"/>
                <c:pt idx="0">
                  <c:v>1</c:v>
                </c:pt>
                <c:pt idx="1">
                  <c:v>1</c:v>
                </c:pt>
                <c:pt idx="2">
                  <c:v>1</c:v>
                </c:pt>
                <c:pt idx="3">
                  <c:v>0.99792531120331962</c:v>
                </c:pt>
                <c:pt idx="4">
                  <c:v>0.99808795411089868</c:v>
                </c:pt>
                <c:pt idx="5">
                  <c:v>0.99640287769784153</c:v>
                </c:pt>
                <c:pt idx="6">
                  <c:v>0.98981324278438032</c:v>
                </c:pt>
                <c:pt idx="7">
                  <c:v>0.9898989898989895</c:v>
                </c:pt>
                <c:pt idx="8">
                  <c:v>0.98994974874371855</c:v>
                </c:pt>
                <c:pt idx="9">
                  <c:v>0.98032786885245693</c:v>
                </c:pt>
                <c:pt idx="10">
                  <c:v>0.98086124401913877</c:v>
                </c:pt>
                <c:pt idx="11">
                  <c:v>0.97781299524564136</c:v>
                </c:pt>
                <c:pt idx="12">
                  <c:v>0.97802197802197921</c:v>
                </c:pt>
                <c:pt idx="13">
                  <c:v>0.97826086956521718</c:v>
                </c:pt>
                <c:pt idx="14">
                  <c:v>0.97852760736196298</c:v>
                </c:pt>
                <c:pt idx="15">
                  <c:v>0.97560975609756284</c:v>
                </c:pt>
                <c:pt idx="16">
                  <c:v>0.97560975609756284</c:v>
                </c:pt>
                <c:pt idx="17">
                  <c:v>0.97568389057750904</c:v>
                </c:pt>
                <c:pt idx="18">
                  <c:v>0.97272727272727399</c:v>
                </c:pt>
                <c:pt idx="19">
                  <c:v>0.97272727272727399</c:v>
                </c:pt>
                <c:pt idx="20">
                  <c:v>0.96107784431137866</c:v>
                </c:pt>
                <c:pt idx="21">
                  <c:v>0.96119402985074631</c:v>
                </c:pt>
                <c:pt idx="22">
                  <c:v>0.95548961424332512</c:v>
                </c:pt>
                <c:pt idx="23">
                  <c:v>0.95568685376661744</c:v>
                </c:pt>
                <c:pt idx="24">
                  <c:v>0.9557522123893839</c:v>
                </c:pt>
                <c:pt idx="25">
                  <c:v>0.9557522123893839</c:v>
                </c:pt>
                <c:pt idx="26">
                  <c:v>0.9557522123893839</c:v>
                </c:pt>
                <c:pt idx="27">
                  <c:v>0.9557522123893839</c:v>
                </c:pt>
              </c:numCache>
            </c:numRef>
          </c:yVal>
        </c:ser>
        <c:ser>
          <c:idx val="1"/>
          <c:order val="1"/>
          <c:tx>
            <c:v>再現率</c:v>
          </c:tx>
          <c:spPr>
            <a:ln w="47625">
              <a:noFill/>
            </a:ln>
          </c:spPr>
          <c:marker>
            <c:symbol val="square"/>
            <c:size val="10"/>
            <c:spPr>
              <a:solidFill>
                <a:schemeClr val="accent2"/>
              </a:solidFill>
              <a:ln>
                <a:solidFill>
                  <a:schemeClr val="accent2"/>
                </a:solidFill>
              </a:ln>
            </c:spPr>
          </c:marker>
          <c:xVal>
            <c:numRef>
              <c:f>Sheet2!$J$3:$J$30</c:f>
              <c:numCache>
                <c:formatCode>General</c:formatCode>
                <c:ptCount val="28"/>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pt idx="27">
                  <c:v>300</c:v>
                </c:pt>
              </c:numCache>
            </c:numRef>
          </c:xVal>
          <c:yVal>
            <c:numRef>
              <c:f>Sheet2!$O$3:$O$30</c:f>
              <c:numCache>
                <c:formatCode>General</c:formatCode>
                <c:ptCount val="28"/>
                <c:pt idx="0">
                  <c:v>0</c:v>
                </c:pt>
                <c:pt idx="1">
                  <c:v>0.4660493827160494</c:v>
                </c:pt>
                <c:pt idx="2">
                  <c:v>0.64969135802469458</c:v>
                </c:pt>
                <c:pt idx="3">
                  <c:v>0.74228395061728392</c:v>
                </c:pt>
                <c:pt idx="4">
                  <c:v>0.80555555555555569</c:v>
                </c:pt>
                <c:pt idx="5">
                  <c:v>0.85493827160493863</c:v>
                </c:pt>
                <c:pt idx="6">
                  <c:v>0.89969135802469358</c:v>
                </c:pt>
                <c:pt idx="7">
                  <c:v>0.90740740740740744</c:v>
                </c:pt>
                <c:pt idx="8">
                  <c:v>0.91203703703703709</c:v>
                </c:pt>
                <c:pt idx="9">
                  <c:v>0.92283950617283961</c:v>
                </c:pt>
                <c:pt idx="10">
                  <c:v>0.9490740740740764</c:v>
                </c:pt>
                <c:pt idx="11">
                  <c:v>0.9521604938271605</c:v>
                </c:pt>
                <c:pt idx="12">
                  <c:v>0.9614197530864198</c:v>
                </c:pt>
                <c:pt idx="13">
                  <c:v>0.97222222222222199</c:v>
                </c:pt>
                <c:pt idx="14">
                  <c:v>0.98456790123456606</c:v>
                </c:pt>
                <c:pt idx="15">
                  <c:v>0.98765432098765216</c:v>
                </c:pt>
                <c:pt idx="16">
                  <c:v>0.98765432098765216</c:v>
                </c:pt>
                <c:pt idx="17">
                  <c:v>0.99074074074074059</c:v>
                </c:pt>
                <c:pt idx="18">
                  <c:v>0.99074074074074059</c:v>
                </c:pt>
                <c:pt idx="19">
                  <c:v>0.99074074074074059</c:v>
                </c:pt>
                <c:pt idx="20">
                  <c:v>0.99074074074074059</c:v>
                </c:pt>
                <c:pt idx="21">
                  <c:v>0.99382716049382713</c:v>
                </c:pt>
                <c:pt idx="22">
                  <c:v>0.99382716049382713</c:v>
                </c:pt>
                <c:pt idx="23">
                  <c:v>0.99845679012345656</c:v>
                </c:pt>
                <c:pt idx="24">
                  <c:v>1</c:v>
                </c:pt>
                <c:pt idx="25">
                  <c:v>1</c:v>
                </c:pt>
                <c:pt idx="26">
                  <c:v>1</c:v>
                </c:pt>
                <c:pt idx="27">
                  <c:v>1</c:v>
                </c:pt>
              </c:numCache>
            </c:numRef>
          </c:yVal>
        </c:ser>
        <c:axId val="75739136"/>
        <c:axId val="75741440"/>
      </c:scatterChart>
      <c:valAx>
        <c:axId val="75739136"/>
        <c:scaling>
          <c:orientation val="minMax"/>
          <c:max val="300"/>
          <c:min val="30"/>
        </c:scaling>
        <c:axPos val="b"/>
        <c:title>
          <c:tx>
            <c:rich>
              <a:bodyPr/>
              <a:lstStyle/>
              <a:p>
                <a:pPr>
                  <a:defRPr/>
                </a:pPr>
                <a:r>
                  <a:rPr lang="ja-JP" altLang="ja-JP" sz="1800" b="1" i="0" baseline="0" dirty="0" smtClean="0"/>
                  <a:t>流用</a:t>
                </a:r>
                <a:r>
                  <a:rPr lang="ja-JP" altLang="en-US" sz="1800" b="1" i="0" baseline="0" dirty="0" smtClean="0"/>
                  <a:t>なし</a:t>
                </a:r>
                <a:r>
                  <a:rPr lang="ja-JP" altLang="ja-JP" sz="1800" b="1" i="0" baseline="0" dirty="0" smtClean="0"/>
                  <a:t>の閾値（最大クローン長）</a:t>
                </a:r>
                <a:endParaRPr lang="ja-JP" altLang="ja-JP" dirty="0"/>
              </a:p>
            </c:rich>
          </c:tx>
          <c:layout>
            <c:manualLayout>
              <c:xMode val="edge"/>
              <c:yMode val="edge"/>
              <c:x val="0.30139468256856788"/>
              <c:y val="0.92833532808398955"/>
            </c:manualLayout>
          </c:layout>
        </c:title>
        <c:numFmt formatCode="General" sourceLinked="1"/>
        <c:tickLblPos val="nextTo"/>
        <c:txPr>
          <a:bodyPr rot="-5400000" vert="horz"/>
          <a:lstStyle/>
          <a:p>
            <a:pPr>
              <a:defRPr sz="1800"/>
            </a:pPr>
            <a:endParaRPr lang="ja-JP"/>
          </a:p>
        </c:txPr>
        <c:crossAx val="75741440"/>
        <c:crosses val="autoZero"/>
        <c:crossBetween val="midCat"/>
        <c:majorUnit val="20"/>
      </c:valAx>
      <c:valAx>
        <c:axId val="75741440"/>
        <c:scaling>
          <c:orientation val="minMax"/>
          <c:max val="1"/>
        </c:scaling>
        <c:axPos val="l"/>
        <c:majorGridlines/>
        <c:title>
          <c:tx>
            <c:rich>
              <a:bodyPr/>
              <a:lstStyle/>
              <a:p>
                <a:pPr>
                  <a:defRPr sz="1800"/>
                </a:pPr>
                <a:r>
                  <a:rPr lang="ja-JP" sz="1800" dirty="0"/>
                  <a:t>割合</a:t>
                </a:r>
              </a:p>
            </c:rich>
          </c:tx>
          <c:layout/>
        </c:title>
        <c:numFmt formatCode="#,##0.0_);[Red]\(#,##0.0\)" sourceLinked="0"/>
        <c:tickLblPos val="nextTo"/>
        <c:txPr>
          <a:bodyPr/>
          <a:lstStyle/>
          <a:p>
            <a:pPr>
              <a:defRPr sz="1800"/>
            </a:pPr>
            <a:endParaRPr lang="ja-JP"/>
          </a:p>
        </c:txPr>
        <c:crossAx val="75739136"/>
        <c:crosses val="autoZero"/>
        <c:crossBetween val="midCat"/>
        <c:majorUnit val="0.1"/>
      </c:valAx>
    </c:plotArea>
    <c:legend>
      <c:legendPos val="r"/>
      <c:layout>
        <c:manualLayout>
          <c:xMode val="edge"/>
          <c:yMode val="edge"/>
          <c:x val="0.69818677267933993"/>
          <c:y val="0.36428052493438423"/>
          <c:w val="0.26181397388878114"/>
          <c:h val="0.23869501312335958"/>
        </c:manualLayout>
      </c:layout>
      <c:txPr>
        <a:bodyPr/>
        <a:lstStyle/>
        <a:p>
          <a:pPr>
            <a:defRPr sz="2000"/>
          </a:pPr>
          <a:endParaRPr lang="ja-JP"/>
        </a:p>
      </c:txPr>
    </c:legend>
    <c:plotVisOnly val="1"/>
  </c:chart>
  <c:txPr>
    <a:bodyPr/>
    <a:lstStyle/>
    <a:p>
      <a:pPr>
        <a:defRPr sz="1400"/>
      </a:pPr>
      <a:endParaRPr lang="ja-JP"/>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ja-JP"/>
  <c:chart>
    <c:autoTitleDeleted val="1"/>
    <c:plotArea>
      <c:layout>
        <c:manualLayout>
          <c:layoutTarget val="inner"/>
          <c:xMode val="edge"/>
          <c:yMode val="edge"/>
          <c:x val="0.12540368200809271"/>
          <c:y val="3.6461476798158851E-2"/>
          <c:w val="0.85339205813067964"/>
          <c:h val="0.72416590520649382"/>
        </c:manualLayout>
      </c:layout>
      <c:lineChart>
        <c:grouping val="standard"/>
        <c:ser>
          <c:idx val="0"/>
          <c:order val="0"/>
          <c:tx>
            <c:v>「流用有り」の適合率</c:v>
          </c:tx>
          <c:spPr>
            <a:ln>
              <a:noFill/>
            </a:ln>
          </c:spPr>
          <c:marker>
            <c:symbol val="triangle"/>
            <c:size val="10"/>
            <c:spPr>
              <a:noFill/>
              <a:ln>
                <a:solidFill>
                  <a:schemeClr val="tx1"/>
                </a:solidFill>
              </a:ln>
            </c:spPr>
          </c:marker>
          <c:cat>
            <c:numRef>
              <c:f>Sheet1!$AB$2:$AB$29</c:f>
              <c:numCache>
                <c:formatCode>General</c:formatCode>
                <c:ptCount val="28"/>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pt idx="27">
                  <c:v>300</c:v>
                </c:pt>
              </c:numCache>
            </c:numRef>
          </c:cat>
          <c:val>
            <c:numRef>
              <c:f>Sheet1!$AC$2:$AC$29</c:f>
              <c:numCache>
                <c:formatCode>General</c:formatCode>
                <c:ptCount val="28"/>
                <c:pt idx="0">
                  <c:v>0.25734720416124834</c:v>
                </c:pt>
                <c:pt idx="1">
                  <c:v>0.35910064239828698</c:v>
                </c:pt>
                <c:pt idx="2">
                  <c:v>0.44770114942528566</c:v>
                </c:pt>
                <c:pt idx="3">
                  <c:v>0.51811846689895458</c:v>
                </c:pt>
                <c:pt idx="4">
                  <c:v>0.58780487804878789</c:v>
                </c:pt>
                <c:pt idx="5">
                  <c:v>0.6586854460094006</c:v>
                </c:pt>
                <c:pt idx="6">
                  <c:v>0.73888888888889503</c:v>
                </c:pt>
                <c:pt idx="7">
                  <c:v>0.75714285714286256</c:v>
                </c:pt>
                <c:pt idx="8">
                  <c:v>0.8</c:v>
                </c:pt>
                <c:pt idx="9">
                  <c:v>0.8</c:v>
                </c:pt>
                <c:pt idx="10">
                  <c:v>0.8</c:v>
                </c:pt>
                <c:pt idx="11">
                  <c:v>0.8</c:v>
                </c:pt>
                <c:pt idx="12">
                  <c:v>0.81060606060606055</c:v>
                </c:pt>
                <c:pt idx="13">
                  <c:v>0.85600000000000065</c:v>
                </c:pt>
                <c:pt idx="14">
                  <c:v>0.91452991452991461</c:v>
                </c:pt>
                <c:pt idx="15">
                  <c:v>0.92920353982300852</c:v>
                </c:pt>
                <c:pt idx="16">
                  <c:v>0.92920353982300852</c:v>
                </c:pt>
                <c:pt idx="17">
                  <c:v>0.9459459459459455</c:v>
                </c:pt>
                <c:pt idx="18">
                  <c:v>0.94495412844036697</c:v>
                </c:pt>
                <c:pt idx="19">
                  <c:v>0.94495412844036697</c:v>
                </c:pt>
                <c:pt idx="20">
                  <c:v>0.94059405940594054</c:v>
                </c:pt>
                <c:pt idx="21">
                  <c:v>1</c:v>
                </c:pt>
                <c:pt idx="22">
                  <c:v>1</c:v>
                </c:pt>
                <c:pt idx="23">
                  <c:v>1</c:v>
                </c:pt>
                <c:pt idx="24">
                  <c:v>1</c:v>
                </c:pt>
                <c:pt idx="25">
                  <c:v>1</c:v>
                </c:pt>
                <c:pt idx="26">
                  <c:v>1</c:v>
                </c:pt>
                <c:pt idx="27">
                  <c:v>1</c:v>
                </c:pt>
              </c:numCache>
            </c:numRef>
          </c:val>
        </c:ser>
        <c:ser>
          <c:idx val="1"/>
          <c:order val="1"/>
          <c:tx>
            <c:v>「流用無し」の適合率</c:v>
          </c:tx>
          <c:spPr>
            <a:ln>
              <a:noFill/>
            </a:ln>
            <a:effectLst/>
          </c:spPr>
          <c:marker>
            <c:symbol val="square"/>
            <c:size val="10"/>
            <c:spPr>
              <a:noFill/>
              <a:ln>
                <a:solidFill>
                  <a:srgbClr val="000000"/>
                </a:solidFill>
              </a:ln>
              <a:effectLst/>
            </c:spPr>
          </c:marker>
          <c:cat>
            <c:numRef>
              <c:f>Sheet1!$AB$2:$AB$29</c:f>
              <c:numCache>
                <c:formatCode>General</c:formatCode>
                <c:ptCount val="28"/>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pt idx="27">
                  <c:v>300</c:v>
                </c:pt>
              </c:numCache>
            </c:numRef>
          </c:cat>
          <c:val>
            <c:numRef>
              <c:f>Sheet1!$AD$2:$AD$29</c:f>
              <c:numCache>
                <c:formatCode>General</c:formatCode>
                <c:ptCount val="28"/>
                <c:pt idx="0">
                  <c:v>1</c:v>
                </c:pt>
                <c:pt idx="1">
                  <c:v>1</c:v>
                </c:pt>
                <c:pt idx="2">
                  <c:v>1</c:v>
                </c:pt>
                <c:pt idx="3">
                  <c:v>1</c:v>
                </c:pt>
                <c:pt idx="4">
                  <c:v>1</c:v>
                </c:pt>
                <c:pt idx="5">
                  <c:v>1</c:v>
                </c:pt>
                <c:pt idx="6">
                  <c:v>0.8</c:v>
                </c:pt>
                <c:pt idx="7">
                  <c:v>0.77000000000000335</c:v>
                </c:pt>
                <c:pt idx="8">
                  <c:v>0.74000000000000365</c:v>
                </c:pt>
                <c:pt idx="9">
                  <c:v>0.74000000000000365</c:v>
                </c:pt>
                <c:pt idx="10">
                  <c:v>0.73000000000000065</c:v>
                </c:pt>
                <c:pt idx="11">
                  <c:v>0.70000000000000062</c:v>
                </c:pt>
                <c:pt idx="12">
                  <c:v>0.67000000000000615</c:v>
                </c:pt>
                <c:pt idx="13">
                  <c:v>0.64000000000000534</c:v>
                </c:pt>
                <c:pt idx="14">
                  <c:v>0.61000000000000065</c:v>
                </c:pt>
                <c:pt idx="15">
                  <c:v>0.55000000000000004</c:v>
                </c:pt>
                <c:pt idx="16">
                  <c:v>0.53</c:v>
                </c:pt>
                <c:pt idx="17">
                  <c:v>0.53</c:v>
                </c:pt>
                <c:pt idx="18">
                  <c:v>0.53</c:v>
                </c:pt>
                <c:pt idx="19">
                  <c:v>0.51</c:v>
                </c:pt>
                <c:pt idx="20">
                  <c:v>0.51</c:v>
                </c:pt>
                <c:pt idx="21">
                  <c:v>0.51</c:v>
                </c:pt>
                <c:pt idx="22">
                  <c:v>0.45</c:v>
                </c:pt>
                <c:pt idx="23">
                  <c:v>0.4</c:v>
                </c:pt>
                <c:pt idx="24">
                  <c:v>0.4</c:v>
                </c:pt>
                <c:pt idx="25">
                  <c:v>0.4</c:v>
                </c:pt>
                <c:pt idx="26">
                  <c:v>0.4</c:v>
                </c:pt>
                <c:pt idx="27">
                  <c:v>0.4</c:v>
                </c:pt>
              </c:numCache>
            </c:numRef>
          </c:val>
        </c:ser>
        <c:marker val="1"/>
        <c:axId val="76331648"/>
        <c:axId val="76342400"/>
      </c:lineChart>
      <c:catAx>
        <c:axId val="76331648"/>
        <c:scaling>
          <c:orientation val="minMax"/>
        </c:scaling>
        <c:axPos val="b"/>
        <c:title>
          <c:tx>
            <c:rich>
              <a:bodyPr/>
              <a:lstStyle/>
              <a:p>
                <a:pPr>
                  <a:defRPr sz="2000"/>
                </a:pPr>
                <a:r>
                  <a:rPr lang="ja-JP" altLang="en-US" sz="2000" dirty="0" smtClean="0"/>
                  <a:t>クローンメトリクスを用いた閾値</a:t>
                </a:r>
                <a:endParaRPr lang="ja-JP" sz="2000" dirty="0"/>
              </a:p>
            </c:rich>
          </c:tx>
          <c:layout/>
        </c:title>
        <c:numFmt formatCode="General" sourceLinked="1"/>
        <c:majorTickMark val="none"/>
        <c:tickLblPos val="nextTo"/>
        <c:txPr>
          <a:bodyPr rot="-5400000" vert="horz"/>
          <a:lstStyle/>
          <a:p>
            <a:pPr>
              <a:defRPr/>
            </a:pPr>
            <a:endParaRPr lang="ja-JP"/>
          </a:p>
        </c:txPr>
        <c:crossAx val="76342400"/>
        <c:crosses val="autoZero"/>
        <c:auto val="1"/>
        <c:lblAlgn val="ctr"/>
        <c:lblOffset val="100"/>
      </c:catAx>
      <c:valAx>
        <c:axId val="76342400"/>
        <c:scaling>
          <c:orientation val="minMax"/>
          <c:max val="1"/>
        </c:scaling>
        <c:axPos val="l"/>
        <c:majorGridlines/>
        <c:title>
          <c:tx>
            <c:rich>
              <a:bodyPr/>
              <a:lstStyle/>
              <a:p>
                <a:pPr>
                  <a:defRPr sz="2000"/>
                </a:pPr>
                <a:r>
                  <a:rPr lang="ja-JP" altLang="en-US" sz="2000"/>
                  <a:t>割合</a:t>
                </a:r>
                <a:endParaRPr lang="ja-JP" sz="2000"/>
              </a:p>
            </c:rich>
          </c:tx>
          <c:layout>
            <c:manualLayout>
              <c:xMode val="edge"/>
              <c:yMode val="edge"/>
              <c:x val="1.1483542995853961E-2"/>
              <c:y val="0.35726509094122055"/>
            </c:manualLayout>
          </c:layout>
        </c:title>
        <c:numFmt formatCode="#,##0.0_);[Red]\(#,##0.0\)" sourceLinked="0"/>
        <c:tickLblPos val="nextTo"/>
        <c:crossAx val="76331648"/>
        <c:crosses val="autoZero"/>
        <c:crossBetween val="between"/>
      </c:valAx>
    </c:plotArea>
    <c:legend>
      <c:legendPos val="r"/>
      <c:layout>
        <c:manualLayout>
          <c:xMode val="edge"/>
          <c:yMode val="edge"/>
          <c:x val="0.6426558812880836"/>
          <c:y val="0.16880199037009391"/>
          <c:w val="0.28290574118792688"/>
          <c:h val="0.15578433554117585"/>
        </c:manualLayout>
      </c:layout>
      <c:txPr>
        <a:bodyPr/>
        <a:lstStyle/>
        <a:p>
          <a:pPr>
            <a:defRPr sz="1800"/>
          </a:pPr>
          <a:endParaRPr lang="ja-JP"/>
        </a:p>
      </c:txPr>
    </c:legend>
    <c:plotVisOnly val="1"/>
  </c:chart>
  <c:txPr>
    <a:bodyPr/>
    <a:lstStyle/>
    <a:p>
      <a:pPr>
        <a:defRPr sz="1600"/>
      </a:pPr>
      <a:endParaRPr lang="ja-JP"/>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ja-JP"/>
  <c:style val="8"/>
  <c:chart>
    <c:autoTitleDeleted val="1"/>
    <c:plotArea>
      <c:layout>
        <c:manualLayout>
          <c:layoutTarget val="inner"/>
          <c:xMode val="edge"/>
          <c:yMode val="edge"/>
          <c:x val="0.12162113664363453"/>
          <c:y val="2.9206144788887872E-2"/>
          <c:w val="0.84569259199742886"/>
          <c:h val="0.76541185452409355"/>
        </c:manualLayout>
      </c:layout>
      <c:scatterChart>
        <c:scatterStyle val="lineMarker"/>
        <c:ser>
          <c:idx val="0"/>
          <c:order val="0"/>
          <c:tx>
            <c:v>適合率</c:v>
          </c:tx>
          <c:spPr>
            <a:ln w="28575">
              <a:noFill/>
            </a:ln>
          </c:spPr>
          <c:marker>
            <c:symbol val="diamond"/>
            <c:size val="9"/>
            <c:spPr>
              <a:solidFill>
                <a:srgbClr val="C00000"/>
              </a:solidFill>
              <a:ln>
                <a:solidFill>
                  <a:srgbClr val="C00000"/>
                </a:solidFill>
              </a:ln>
            </c:spPr>
          </c:marker>
          <c:xVal>
            <c:numRef>
              <c:f>Sheet2!$A$3:$A$29</c:f>
              <c:numCache>
                <c:formatCode>General</c:formatCode>
                <c:ptCount val="27"/>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numCache>
            </c:numRef>
          </c:xVal>
          <c:yVal>
            <c:numRef>
              <c:f>Sheet2!$F$3:$F$29</c:f>
              <c:numCache>
                <c:formatCode>General</c:formatCode>
                <c:ptCount val="27"/>
                <c:pt idx="0">
                  <c:v>0</c:v>
                </c:pt>
                <c:pt idx="1">
                  <c:v>0.21004460016968041</c:v>
                </c:pt>
                <c:pt idx="2">
                  <c:v>0.33291281474791429</c:v>
                </c:pt>
                <c:pt idx="3">
                  <c:v>0.42008920033936226</c:v>
                </c:pt>
                <c:pt idx="4">
                  <c:v>0.48770845831336385</c:v>
                </c:pt>
                <c:pt idx="5">
                  <c:v>0.54295741491759264</c:v>
                </c:pt>
                <c:pt idx="6">
                  <c:v>0.58966974213797352</c:v>
                </c:pt>
                <c:pt idx="7">
                  <c:v>0.63013380050904322</c:v>
                </c:pt>
                <c:pt idx="8">
                  <c:v>0.66582562949582857</c:v>
                </c:pt>
                <c:pt idx="9">
                  <c:v>0.69775305848304692</c:v>
                </c:pt>
                <c:pt idx="10">
                  <c:v>0.72663493115102162</c:v>
                </c:pt>
                <c:pt idx="11">
                  <c:v>0.75300201508727282</c:v>
                </c:pt>
                <c:pt idx="12">
                  <c:v>0.77725738104895048</c:v>
                </c:pt>
                <c:pt idx="13">
                  <c:v>0.79971434230765359</c:v>
                </c:pt>
                <c:pt idx="14">
                  <c:v>0.82062127306127952</c:v>
                </c:pt>
                <c:pt idx="15">
                  <c:v>0.84017840067872462</c:v>
                </c:pt>
                <c:pt idx="16">
                  <c:v>0.85854949819885629</c:v>
                </c:pt>
                <c:pt idx="17">
                  <c:v>0.87587022966550798</c:v>
                </c:pt>
                <c:pt idx="18">
                  <c:v>0.89225423611104271</c:v>
                </c:pt>
                <c:pt idx="19">
                  <c:v>0.90779765865272655</c:v>
                </c:pt>
                <c:pt idx="20">
                  <c:v>0.92258255688588586</c:v>
                </c:pt>
                <c:pt idx="21">
                  <c:v>0.93667953132070436</c:v>
                </c:pt>
                <c:pt idx="22">
                  <c:v>0.95014976240277516</c:v>
                </c:pt>
                <c:pt idx="23">
                  <c:v>0.96304661525695334</c:v>
                </c:pt>
                <c:pt idx="24">
                  <c:v>0.97541691662672769</c:v>
                </c:pt>
                <c:pt idx="25">
                  <c:v>0.987301981218629</c:v>
                </c:pt>
                <c:pt idx="26">
                  <c:v>0.99873844424373615</c:v>
                </c:pt>
              </c:numCache>
            </c:numRef>
          </c:yVal>
        </c:ser>
        <c:axId val="76244480"/>
        <c:axId val="76251136"/>
      </c:scatterChart>
      <c:valAx>
        <c:axId val="76244480"/>
        <c:scaling>
          <c:orientation val="minMax"/>
          <c:max val="290"/>
          <c:min val="30"/>
        </c:scaling>
        <c:axPos val="b"/>
        <c:title>
          <c:tx>
            <c:rich>
              <a:bodyPr/>
              <a:lstStyle/>
              <a:p>
                <a:pPr>
                  <a:defRPr/>
                </a:pPr>
                <a:r>
                  <a:rPr lang="ja-JP"/>
                  <a:t>クローンメトリクスの大きさ</a:t>
                </a:r>
              </a:p>
            </c:rich>
          </c:tx>
          <c:layout>
            <c:manualLayout>
              <c:xMode val="edge"/>
              <c:yMode val="edge"/>
              <c:x val="0.34553290076277132"/>
              <c:y val="0.91627028565562652"/>
            </c:manualLayout>
          </c:layout>
        </c:title>
        <c:numFmt formatCode="General" sourceLinked="1"/>
        <c:tickLblPos val="nextTo"/>
        <c:txPr>
          <a:bodyPr rot="-5400000" vert="horz"/>
          <a:lstStyle/>
          <a:p>
            <a:pPr>
              <a:defRPr/>
            </a:pPr>
            <a:endParaRPr lang="ja-JP"/>
          </a:p>
        </c:txPr>
        <c:crossAx val="76251136"/>
        <c:crosses val="autoZero"/>
        <c:crossBetween val="midCat"/>
        <c:majorUnit val="20"/>
      </c:valAx>
      <c:valAx>
        <c:axId val="76251136"/>
        <c:scaling>
          <c:orientation val="minMax"/>
          <c:max val="1"/>
        </c:scaling>
        <c:axPos val="l"/>
        <c:majorGridlines/>
        <c:title>
          <c:tx>
            <c:rich>
              <a:bodyPr/>
              <a:lstStyle/>
              <a:p>
                <a:pPr>
                  <a:defRPr/>
                </a:pPr>
                <a:r>
                  <a:rPr lang="ja-JP" altLang="en-US" dirty="0" smtClean="0"/>
                  <a:t>流用の</a:t>
                </a:r>
                <a:r>
                  <a:rPr lang="ja-JP" dirty="0" smtClean="0"/>
                  <a:t>割合</a:t>
                </a:r>
                <a:endParaRPr lang="ja-JP" dirty="0"/>
              </a:p>
            </c:rich>
          </c:tx>
          <c:layout/>
        </c:title>
        <c:numFmt formatCode="#,##0.0_);[Red]\(#,##0.0\)" sourceLinked="0"/>
        <c:tickLblPos val="nextTo"/>
        <c:crossAx val="76244480"/>
        <c:crosses val="autoZero"/>
        <c:crossBetween val="midCat"/>
      </c:valAx>
    </c:plotArea>
    <c:plotVisOnly val="1"/>
  </c:chart>
  <c:txPr>
    <a:bodyPr/>
    <a:lstStyle/>
    <a:p>
      <a:pPr>
        <a:defRPr sz="1800"/>
      </a:pPr>
      <a:endParaRPr lang="ja-JP"/>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ja-JP"/>
  <c:style val="11"/>
  <c:chart>
    <c:plotArea>
      <c:layout>
        <c:manualLayout>
          <c:layoutTarget val="inner"/>
          <c:xMode val="edge"/>
          <c:yMode val="edge"/>
          <c:x val="0.12162113664363468"/>
          <c:y val="3.3198432916473682E-2"/>
          <c:w val="0.84569259199742886"/>
          <c:h val="0.79253878838870451"/>
        </c:manualLayout>
      </c:layout>
      <c:scatterChart>
        <c:scatterStyle val="lineMarker"/>
        <c:ser>
          <c:idx val="0"/>
          <c:order val="0"/>
          <c:tx>
            <c:v>適合率</c:v>
          </c:tx>
          <c:spPr>
            <a:ln w="47625">
              <a:noFill/>
            </a:ln>
            <a:effectLst/>
          </c:spPr>
          <c:marker>
            <c:symbol val="diamond"/>
            <c:size val="9"/>
            <c:spPr>
              <a:solidFill>
                <a:srgbClr val="C00000"/>
              </a:solidFill>
              <a:ln>
                <a:solidFill>
                  <a:srgbClr val="C00000"/>
                </a:solidFill>
              </a:ln>
              <a:effectLst/>
            </c:spPr>
          </c:marker>
          <c:xVal>
            <c:numRef>
              <c:f>Sheet2!$A$3:$A$29</c:f>
              <c:numCache>
                <c:formatCode>General</c:formatCode>
                <c:ptCount val="27"/>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numCache>
            </c:numRef>
          </c:xVal>
          <c:yVal>
            <c:numRef>
              <c:f>Sheet2!$F$3:$F$29</c:f>
              <c:numCache>
                <c:formatCode>General</c:formatCode>
                <c:ptCount val="27"/>
                <c:pt idx="0">
                  <c:v>0.2</c:v>
                </c:pt>
                <c:pt idx="1">
                  <c:v>0.25910064239828695</c:v>
                </c:pt>
                <c:pt idx="2">
                  <c:v>0.34770114942528729</c:v>
                </c:pt>
                <c:pt idx="3">
                  <c:v>0.41811846689895704</c:v>
                </c:pt>
                <c:pt idx="4">
                  <c:v>0.48780487804878248</c:v>
                </c:pt>
                <c:pt idx="5">
                  <c:v>0.55868544600939363</c:v>
                </c:pt>
                <c:pt idx="6">
                  <c:v>0.60000000000000064</c:v>
                </c:pt>
                <c:pt idx="7">
                  <c:v>0.60000000000000064</c:v>
                </c:pt>
                <c:pt idx="8">
                  <c:v>0.66860465116279599</c:v>
                </c:pt>
                <c:pt idx="9">
                  <c:v>0.68553459119496563</c:v>
                </c:pt>
                <c:pt idx="10">
                  <c:v>0.70000000000000062</c:v>
                </c:pt>
                <c:pt idx="11">
                  <c:v>0.70000000000000062</c:v>
                </c:pt>
                <c:pt idx="12">
                  <c:v>0.72000000000000064</c:v>
                </c:pt>
                <c:pt idx="13">
                  <c:v>0.77000000000000268</c:v>
                </c:pt>
                <c:pt idx="14">
                  <c:v>0.79</c:v>
                </c:pt>
                <c:pt idx="15">
                  <c:v>0.84000000000000064</c:v>
                </c:pt>
                <c:pt idx="16">
                  <c:v>0.92920353982300852</c:v>
                </c:pt>
                <c:pt idx="17">
                  <c:v>0.9459459459459455</c:v>
                </c:pt>
                <c:pt idx="18">
                  <c:v>0.94495412844036697</c:v>
                </c:pt>
                <c:pt idx="19">
                  <c:v>0.94495412844036697</c:v>
                </c:pt>
                <c:pt idx="20">
                  <c:v>1</c:v>
                </c:pt>
                <c:pt idx="21">
                  <c:v>1</c:v>
                </c:pt>
                <c:pt idx="22">
                  <c:v>1</c:v>
                </c:pt>
                <c:pt idx="23">
                  <c:v>1</c:v>
                </c:pt>
                <c:pt idx="24">
                  <c:v>1</c:v>
                </c:pt>
                <c:pt idx="25">
                  <c:v>1</c:v>
                </c:pt>
                <c:pt idx="26">
                  <c:v>1</c:v>
                </c:pt>
              </c:numCache>
            </c:numRef>
          </c:yVal>
        </c:ser>
        <c:ser>
          <c:idx val="1"/>
          <c:order val="1"/>
          <c:tx>
            <c:v>再現率</c:v>
          </c:tx>
          <c:spPr>
            <a:ln w="47625">
              <a:noFill/>
            </a:ln>
            <a:effectLst/>
          </c:spPr>
          <c:marker>
            <c:symbol val="square"/>
            <c:size val="9"/>
            <c:spPr>
              <a:solidFill>
                <a:schemeClr val="accent2"/>
              </a:solidFill>
              <a:ln>
                <a:solidFill>
                  <a:schemeClr val="accent2"/>
                </a:solidFill>
              </a:ln>
              <a:effectLst/>
            </c:spPr>
          </c:marker>
          <c:xVal>
            <c:numRef>
              <c:f>Sheet2!$A$3:$A$29</c:f>
              <c:numCache>
                <c:formatCode>General</c:formatCode>
                <c:ptCount val="27"/>
                <c:pt idx="0">
                  <c:v>30</c:v>
                </c:pt>
                <c:pt idx="1">
                  <c:v>40</c:v>
                </c:pt>
                <c:pt idx="2">
                  <c:v>50</c:v>
                </c:pt>
                <c:pt idx="3">
                  <c:v>60</c:v>
                </c:pt>
                <c:pt idx="4">
                  <c:v>70</c:v>
                </c:pt>
                <c:pt idx="5">
                  <c:v>80</c:v>
                </c:pt>
                <c:pt idx="6">
                  <c:v>90</c:v>
                </c:pt>
                <c:pt idx="7">
                  <c:v>100</c:v>
                </c:pt>
                <c:pt idx="8">
                  <c:v>110</c:v>
                </c:pt>
                <c:pt idx="9">
                  <c:v>120</c:v>
                </c:pt>
                <c:pt idx="10">
                  <c:v>130</c:v>
                </c:pt>
                <c:pt idx="11">
                  <c:v>140</c:v>
                </c:pt>
                <c:pt idx="12">
                  <c:v>150</c:v>
                </c:pt>
                <c:pt idx="13">
                  <c:v>160</c:v>
                </c:pt>
                <c:pt idx="14">
                  <c:v>170</c:v>
                </c:pt>
                <c:pt idx="15">
                  <c:v>180</c:v>
                </c:pt>
                <c:pt idx="16">
                  <c:v>190</c:v>
                </c:pt>
                <c:pt idx="17">
                  <c:v>200</c:v>
                </c:pt>
                <c:pt idx="18">
                  <c:v>210</c:v>
                </c:pt>
                <c:pt idx="19">
                  <c:v>220</c:v>
                </c:pt>
                <c:pt idx="20">
                  <c:v>230</c:v>
                </c:pt>
                <c:pt idx="21">
                  <c:v>240</c:v>
                </c:pt>
                <c:pt idx="22">
                  <c:v>250</c:v>
                </c:pt>
                <c:pt idx="23">
                  <c:v>260</c:v>
                </c:pt>
                <c:pt idx="24">
                  <c:v>270</c:v>
                </c:pt>
                <c:pt idx="25">
                  <c:v>280</c:v>
                </c:pt>
                <c:pt idx="26">
                  <c:v>290</c:v>
                </c:pt>
              </c:numCache>
            </c:numRef>
          </c:xVal>
          <c:yVal>
            <c:numRef>
              <c:f>Sheet2!$G$3:$G$29</c:f>
              <c:numCache>
                <c:formatCode>General</c:formatCode>
                <c:ptCount val="27"/>
                <c:pt idx="0">
                  <c:v>1</c:v>
                </c:pt>
                <c:pt idx="1">
                  <c:v>1</c:v>
                </c:pt>
                <c:pt idx="2">
                  <c:v>1</c:v>
                </c:pt>
                <c:pt idx="3">
                  <c:v>1</c:v>
                </c:pt>
                <c:pt idx="4">
                  <c:v>1</c:v>
                </c:pt>
                <c:pt idx="5">
                  <c:v>1</c:v>
                </c:pt>
                <c:pt idx="6">
                  <c:v>1</c:v>
                </c:pt>
                <c:pt idx="7">
                  <c:v>0.95041322314049592</c:v>
                </c:pt>
                <c:pt idx="8">
                  <c:v>0.95041322314049592</c:v>
                </c:pt>
                <c:pt idx="9">
                  <c:v>0.90082644628099173</c:v>
                </c:pt>
                <c:pt idx="10">
                  <c:v>0.90082644628099173</c:v>
                </c:pt>
                <c:pt idx="11">
                  <c:v>0.88429752066115741</c:v>
                </c:pt>
                <c:pt idx="12">
                  <c:v>0.88429752066115741</c:v>
                </c:pt>
                <c:pt idx="13">
                  <c:v>0.88429752066115741</c:v>
                </c:pt>
                <c:pt idx="14">
                  <c:v>0.88429752066115741</c:v>
                </c:pt>
                <c:pt idx="15">
                  <c:v>0.86776859504132231</c:v>
                </c:pt>
                <c:pt idx="16">
                  <c:v>0.86776859504132231</c:v>
                </c:pt>
                <c:pt idx="17">
                  <c:v>0.86776859504132231</c:v>
                </c:pt>
                <c:pt idx="18">
                  <c:v>0.85123966942148765</c:v>
                </c:pt>
                <c:pt idx="19">
                  <c:v>0.85123966942148765</c:v>
                </c:pt>
                <c:pt idx="20">
                  <c:v>0.73000000000000065</c:v>
                </c:pt>
                <c:pt idx="21">
                  <c:v>0.73000000000000065</c:v>
                </c:pt>
                <c:pt idx="22">
                  <c:v>0.73000000000000065</c:v>
                </c:pt>
                <c:pt idx="23">
                  <c:v>0.73000000000000065</c:v>
                </c:pt>
                <c:pt idx="24">
                  <c:v>0.73000000000000065</c:v>
                </c:pt>
                <c:pt idx="25">
                  <c:v>0.73000000000000065</c:v>
                </c:pt>
                <c:pt idx="26">
                  <c:v>0.73000000000000065</c:v>
                </c:pt>
              </c:numCache>
            </c:numRef>
          </c:yVal>
        </c:ser>
        <c:axId val="76566528"/>
        <c:axId val="76568832"/>
      </c:scatterChart>
      <c:valAx>
        <c:axId val="76566528"/>
        <c:scaling>
          <c:orientation val="minMax"/>
          <c:max val="290"/>
          <c:min val="30"/>
        </c:scaling>
        <c:axPos val="b"/>
        <c:title>
          <c:tx>
            <c:rich>
              <a:bodyPr/>
              <a:lstStyle/>
              <a:p>
                <a:pPr>
                  <a:defRPr/>
                </a:pPr>
                <a:r>
                  <a:rPr lang="ja-JP" altLang="en-US"/>
                  <a:t>メトリクスの値</a:t>
                </a:r>
                <a:endParaRPr lang="ja-JP"/>
              </a:p>
            </c:rich>
          </c:tx>
          <c:layout/>
        </c:title>
        <c:numFmt formatCode="General" sourceLinked="1"/>
        <c:tickLblPos val="nextTo"/>
        <c:txPr>
          <a:bodyPr rot="-5400000" vert="horz"/>
          <a:lstStyle/>
          <a:p>
            <a:pPr>
              <a:defRPr/>
            </a:pPr>
            <a:endParaRPr lang="ja-JP"/>
          </a:p>
        </c:txPr>
        <c:crossAx val="76568832"/>
        <c:crosses val="autoZero"/>
        <c:crossBetween val="midCat"/>
        <c:majorUnit val="10"/>
      </c:valAx>
      <c:valAx>
        <c:axId val="76568832"/>
        <c:scaling>
          <c:orientation val="minMax"/>
          <c:max val="1"/>
        </c:scaling>
        <c:axPos val="l"/>
        <c:majorGridlines/>
        <c:title>
          <c:tx>
            <c:rich>
              <a:bodyPr/>
              <a:lstStyle/>
              <a:p>
                <a:pPr>
                  <a:defRPr/>
                </a:pPr>
                <a:r>
                  <a:rPr lang="ja-JP"/>
                  <a:t>割合</a:t>
                </a:r>
              </a:p>
            </c:rich>
          </c:tx>
          <c:layout/>
        </c:title>
        <c:numFmt formatCode="#,##0.0_);[Red]\(#,##0.0\)" sourceLinked="0"/>
        <c:tickLblPos val="nextTo"/>
        <c:crossAx val="76566528"/>
        <c:crosses val="autoZero"/>
        <c:crossBetween val="midCat"/>
      </c:valAx>
    </c:plotArea>
    <c:legend>
      <c:legendPos val="r"/>
      <c:layout>
        <c:manualLayout>
          <c:xMode val="edge"/>
          <c:yMode val="edge"/>
          <c:x val="0.76027016417669202"/>
          <c:y val="0.36413933288279077"/>
          <c:w val="0.17826987169125871"/>
          <c:h val="0.2462026079075445"/>
        </c:manualLayout>
      </c:layout>
      <c:txPr>
        <a:bodyPr/>
        <a:lstStyle/>
        <a:p>
          <a:pPr>
            <a:defRPr sz="1600"/>
          </a:pPr>
          <a:endParaRPr lang="ja-JP"/>
        </a:p>
      </c:txPr>
    </c:legend>
    <c:plotVisOnly val="1"/>
  </c:chart>
  <c:txPr>
    <a:bodyPr/>
    <a:lstStyle/>
    <a:p>
      <a:pPr>
        <a:defRPr sz="1400"/>
      </a:pPr>
      <a:endParaRPr lang="ja-JP"/>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FDBF76-05B4-476A-8DE4-D0520E488BA8}" type="datetimeFigureOut">
              <a:rPr kumimoji="1" lang="ja-JP" altLang="en-US" smtClean="0"/>
              <a:pPr/>
              <a:t>2009/11/27</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793C8-4D33-4EA2-BAC8-C35EF1BA4B6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itpro.nikkeibp.co.jp/article/NEWS/20070803/278991/"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a:t>
            </a:fld>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そして，一致する文字列を検出し，クローンとして扱います．</a:t>
            </a:r>
            <a:endParaRPr kumimoji="1" lang="en-US" altLang="ja-JP" dirty="0" smtClean="0"/>
          </a:p>
          <a:p>
            <a:r>
              <a:rPr kumimoji="1" lang="ja-JP" altLang="en-US" dirty="0" smtClean="0"/>
              <a:t>以上が，トークン単位での</a:t>
            </a:r>
            <a:r>
              <a:rPr kumimoji="1" lang="en-US" altLang="ja-JP" dirty="0" smtClean="0"/>
              <a:t>Renamed Clone </a:t>
            </a:r>
            <a:r>
              <a:rPr kumimoji="1" lang="ja-JP" altLang="en-US" dirty="0" err="1" smtClean="0"/>
              <a:t>の検</a:t>
            </a:r>
            <a:r>
              <a:rPr kumimoji="1" lang="ja-JP" altLang="en-US" dirty="0" smtClean="0"/>
              <a:t>出方法です．</a:t>
            </a:r>
            <a:endParaRPr kumimoji="1" lang="en-US" altLang="ja-JP" dirty="0" smtClean="0"/>
          </a:p>
          <a:p>
            <a:endParaRPr kumimoji="1" lang="en-US" altLang="ja-JP" dirty="0" smtClean="0"/>
          </a:p>
          <a:p>
            <a:r>
              <a:rPr kumimoji="1" lang="ja-JP" altLang="en-US" dirty="0" smtClean="0"/>
              <a:t>次のスライドから，</a:t>
            </a:r>
            <a:endParaRPr kumimoji="1" lang="en-US" altLang="ja-JP" dirty="0" smtClean="0"/>
          </a:p>
          <a:p>
            <a:r>
              <a:rPr kumimoji="1" lang="ja-JP" altLang="en-US" dirty="0" smtClean="0"/>
              <a:t>本発表で提案するクローンメトリクスについて説明していきます．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10</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ea typeface="ＭＳ Ｐ明朝" pitchFamily="18" charset="-128"/>
              </a:rPr>
              <a:t>まず，一つ目のメトリクスである最大クローン長はソフトウェア間で</a:t>
            </a:r>
            <a:endParaRPr lang="en-US" altLang="ja-JP" dirty="0" smtClean="0">
              <a:ea typeface="ＭＳ Ｐ明朝" pitchFamily="18" charset="-128"/>
            </a:endParaRPr>
          </a:p>
          <a:p>
            <a:r>
              <a:rPr lang="ja-JP" altLang="en-US" dirty="0" smtClean="0">
                <a:ea typeface="ＭＳ Ｐ明朝" pitchFamily="18" charset="-128"/>
              </a:rPr>
              <a:t>検出されるクローンのうちで，最もトークン数の多いクローン（最大クローン）の</a:t>
            </a:r>
            <a:endParaRPr lang="en-US" altLang="ja-JP" dirty="0" smtClean="0">
              <a:ea typeface="ＭＳ Ｐ明朝" pitchFamily="18" charset="-128"/>
            </a:endParaRPr>
          </a:p>
          <a:p>
            <a:r>
              <a:rPr lang="ja-JP" altLang="en-US" dirty="0" smtClean="0">
                <a:ea typeface="ＭＳ Ｐ明朝" pitchFamily="18" charset="-128"/>
              </a:rPr>
              <a:t>トークン数のことをいいます．</a:t>
            </a:r>
            <a:endParaRPr lang="en-US" altLang="ja-JP" dirty="0" smtClean="0">
              <a:ea typeface="ＭＳ Ｐ明朝" pitchFamily="18" charset="-128"/>
            </a:endParaRPr>
          </a:p>
          <a:p>
            <a:r>
              <a:rPr lang="ja-JP" altLang="en-US" dirty="0" smtClean="0">
                <a:ea typeface="ＭＳ Ｐ明朝" pitchFamily="18" charset="-128"/>
              </a:rPr>
              <a:t>この最大クローンの長さを，最大クローン長とよぶことにします．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最大クローン長と，流用の関係は</a:t>
            </a:r>
            <a:endParaRPr lang="en-US" altLang="ja-JP" dirty="0" smtClean="0">
              <a:ea typeface="ＭＳ Ｐ明朝" pitchFamily="18" charset="-128"/>
            </a:endParaRPr>
          </a:p>
          <a:p>
            <a:r>
              <a:rPr lang="ja-JP" altLang="en-US" dirty="0" smtClean="0">
                <a:ea typeface="ＭＳ Ｐ明朝" pitchFamily="18" charset="-128"/>
              </a:rPr>
              <a:t>１）異なるソフトウェア間で長いクローンが検出される可能性は低い為，</a:t>
            </a:r>
            <a:endParaRPr lang="en-US" altLang="ja-JP" dirty="0" smtClean="0">
              <a:ea typeface="ＭＳ Ｐ明朝" pitchFamily="18" charset="-128"/>
            </a:endParaRPr>
          </a:p>
          <a:p>
            <a:r>
              <a:rPr lang="ja-JP" altLang="en-US" dirty="0" smtClean="0">
                <a:ea typeface="ＭＳ Ｐ明朝" pitchFamily="18" charset="-128"/>
              </a:rPr>
              <a:t>長いクローンが検出されると流用の疑いが高い．</a:t>
            </a:r>
            <a:endParaRPr lang="en-US" altLang="ja-JP" dirty="0" smtClean="0">
              <a:ea typeface="ＭＳ Ｐ明朝" pitchFamily="18" charset="-128"/>
            </a:endParaRPr>
          </a:p>
          <a:p>
            <a:r>
              <a:rPr lang="ja-JP" altLang="en-US" dirty="0" smtClean="0">
                <a:ea typeface="ＭＳ Ｐ明朝" pitchFamily="18" charset="-128"/>
              </a:rPr>
              <a:t>２）クローンの発生理由の一つに「偶然の一致」が存在するため，</a:t>
            </a:r>
            <a:endParaRPr lang="en-US" altLang="ja-JP" dirty="0" smtClean="0">
              <a:ea typeface="ＭＳ Ｐ明朝" pitchFamily="18" charset="-128"/>
            </a:endParaRPr>
          </a:p>
          <a:p>
            <a:r>
              <a:rPr lang="ja-JP" altLang="en-US" dirty="0" smtClean="0">
                <a:ea typeface="ＭＳ Ｐ明朝" pitchFamily="18" charset="-128"/>
              </a:rPr>
              <a:t>偶然一致するような短いクローンは流用の疑いが低いと考えられます．</a:t>
            </a:r>
            <a:endParaRPr lang="en-US" altLang="ja-JP" dirty="0" smtClean="0">
              <a:ea typeface="ＭＳ Ｐ明朝" pitchFamily="18" charset="-128"/>
            </a:endParaRPr>
          </a:p>
          <a:p>
            <a:endParaRPr kumimoji="1" lang="en-US" altLang="ja-JP" dirty="0" smtClean="0"/>
          </a:p>
          <a:p>
            <a:r>
              <a:rPr kumimoji="1" lang="ja-JP" altLang="en-US" dirty="0" smtClean="0"/>
              <a:t>これらの関係は，既存研究で正しいことが分かっています．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11</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ea typeface="ＭＳ Ｐ明朝" pitchFamily="18" charset="-128"/>
              </a:rPr>
              <a:t>2</a:t>
            </a:r>
            <a:r>
              <a:rPr lang="ja-JP" altLang="en-US" dirty="0" smtClean="0">
                <a:ea typeface="ＭＳ Ｐ明朝" pitchFamily="18" charset="-128"/>
              </a:rPr>
              <a:t>つめのメトリクスの「ソフトウェア間の部分類似度」について説明します．</a:t>
            </a:r>
            <a:endParaRPr lang="en-US" altLang="ja-JP" dirty="0" smtClean="0">
              <a:ea typeface="ＭＳ Ｐ明朝" pitchFamily="18" charset="-128"/>
            </a:endParaRPr>
          </a:p>
          <a:p>
            <a:r>
              <a:rPr lang="ja-JP" altLang="en-US" dirty="0" smtClean="0">
                <a:ea typeface="ＭＳ Ｐ明朝" pitchFamily="18" charset="-128"/>
              </a:rPr>
              <a:t>この類似度は，</a:t>
            </a:r>
            <a:r>
              <a:rPr lang="en-US" altLang="ja-JP" dirty="0" smtClean="0">
                <a:ea typeface="ＭＳ Ｐ明朝" pitchFamily="18" charset="-128"/>
              </a:rPr>
              <a:t>2</a:t>
            </a:r>
            <a:r>
              <a:rPr lang="ja-JP" altLang="en-US" dirty="0" err="1" smtClean="0">
                <a:ea typeface="ＭＳ Ｐ明朝" pitchFamily="18" charset="-128"/>
              </a:rPr>
              <a:t>つの</a:t>
            </a:r>
            <a:r>
              <a:rPr lang="ja-JP" altLang="en-US" dirty="0" smtClean="0">
                <a:ea typeface="ＭＳ Ｐ明朝" pitchFamily="18" charset="-128"/>
              </a:rPr>
              <a:t>ソフトウェア間で「最大クローン」を含むファイル間の</a:t>
            </a:r>
            <a:endParaRPr lang="en-US" altLang="ja-JP" dirty="0" smtClean="0">
              <a:ea typeface="ＭＳ Ｐ明朝" pitchFamily="18" charset="-128"/>
            </a:endParaRPr>
          </a:p>
          <a:p>
            <a:r>
              <a:rPr lang="ja-JP" altLang="en-US" dirty="0" smtClean="0">
                <a:ea typeface="ＭＳ Ｐ明朝" pitchFamily="18" charset="-128"/>
              </a:rPr>
              <a:t>類似度です．</a:t>
            </a:r>
            <a:endParaRPr lang="en-US" altLang="ja-JP" dirty="0" smtClean="0">
              <a:ea typeface="ＭＳ Ｐ明朝" pitchFamily="18" charset="-128"/>
            </a:endParaRPr>
          </a:p>
          <a:p>
            <a:r>
              <a:rPr lang="ja-JP" altLang="en-US" dirty="0" smtClean="0">
                <a:ea typeface="ＭＳ Ｐ明朝" pitchFamily="18" charset="-128"/>
              </a:rPr>
              <a:t>算出方法は，ファイルの長さを足し合わせた値で，</a:t>
            </a:r>
            <a:endParaRPr lang="en-US" altLang="ja-JP" dirty="0" smtClean="0">
              <a:ea typeface="ＭＳ Ｐ明朝" pitchFamily="18" charset="-128"/>
            </a:endParaRPr>
          </a:p>
          <a:p>
            <a:r>
              <a:rPr lang="ja-JP" altLang="en-US" dirty="0" smtClean="0">
                <a:ea typeface="ＭＳ Ｐ明朝" pitchFamily="18" charset="-128"/>
              </a:rPr>
              <a:t>最大クローン長を</a:t>
            </a:r>
            <a:r>
              <a:rPr lang="en-US" altLang="ja-JP" dirty="0" smtClean="0">
                <a:ea typeface="ＭＳ Ｐ明朝" pitchFamily="18" charset="-128"/>
              </a:rPr>
              <a:t>2</a:t>
            </a:r>
            <a:r>
              <a:rPr lang="ja-JP" altLang="en-US" dirty="0" smtClean="0">
                <a:ea typeface="ＭＳ Ｐ明朝" pitchFamily="18" charset="-128"/>
              </a:rPr>
              <a:t>倍した値を割ったモノです．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メトリクスの特徴としては、ファイル全体が類似していなくとも</a:t>
            </a:r>
            <a:endParaRPr lang="en-US" altLang="ja-JP" dirty="0" smtClean="0">
              <a:ea typeface="ＭＳ Ｐ明朝" pitchFamily="18" charset="-128"/>
            </a:endParaRPr>
          </a:p>
          <a:p>
            <a:r>
              <a:rPr lang="ja-JP" altLang="en-US" dirty="0" smtClean="0">
                <a:ea typeface="ＭＳ Ｐ明朝" pitchFamily="18" charset="-128"/>
              </a:rPr>
              <a:t>部分的な流用が存在すると類似度は高くなるというものです。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これら</a:t>
            </a:r>
            <a:r>
              <a:rPr lang="en-US" altLang="ja-JP" dirty="0" smtClean="0">
                <a:ea typeface="ＭＳ Ｐ明朝" pitchFamily="18" charset="-128"/>
              </a:rPr>
              <a:t>2</a:t>
            </a:r>
            <a:r>
              <a:rPr lang="ja-JP" altLang="en-US" dirty="0" err="1" smtClean="0">
                <a:ea typeface="ＭＳ Ｐ明朝" pitchFamily="18" charset="-128"/>
              </a:rPr>
              <a:t>つの</a:t>
            </a:r>
            <a:r>
              <a:rPr lang="ja-JP" altLang="en-US" dirty="0" smtClean="0">
                <a:ea typeface="ＭＳ Ｐ明朝" pitchFamily="18" charset="-128"/>
              </a:rPr>
              <a:t>メトリクスを用いた，流用の判断方法について</a:t>
            </a:r>
            <a:endParaRPr lang="en-US" altLang="ja-JP" dirty="0" smtClean="0">
              <a:ea typeface="ＭＳ Ｐ明朝" pitchFamily="18" charset="-128"/>
            </a:endParaRPr>
          </a:p>
          <a:p>
            <a:r>
              <a:rPr lang="ja-JP" altLang="en-US" dirty="0" smtClean="0">
                <a:ea typeface="ＭＳ Ｐ明朝" pitchFamily="18" charset="-128"/>
              </a:rPr>
              <a:t>次のスライドから説明していきます．</a:t>
            </a:r>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12</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本発表では，</a:t>
            </a:r>
            <a:r>
              <a:rPr kumimoji="1" lang="en-US" altLang="ja-JP" dirty="0" smtClean="0"/>
              <a:t>2</a:t>
            </a:r>
            <a:r>
              <a:rPr kumimoji="1" lang="ja-JP" altLang="en-US" dirty="0" err="1" smtClean="0"/>
              <a:t>つの</a:t>
            </a:r>
            <a:r>
              <a:rPr kumimoji="1" lang="ja-JP" altLang="en-US" dirty="0" smtClean="0"/>
              <a:t>閾値を用いて流用の有無を判断します．</a:t>
            </a:r>
          </a:p>
          <a:p>
            <a:r>
              <a:rPr kumimoji="1" lang="ja-JP" altLang="en-US" dirty="0" smtClean="0"/>
              <a:t>まず，閾値を超えた場合，流用であると判断する流用あり閾値，</a:t>
            </a:r>
          </a:p>
          <a:p>
            <a:r>
              <a:rPr kumimoji="1" lang="ja-JP" altLang="en-US" dirty="0" smtClean="0"/>
              <a:t>もう一つは，閾値を下回った場合，流用ではないと判断する</a:t>
            </a:r>
            <a:endParaRPr kumimoji="1" lang="en-US" altLang="ja-JP" dirty="0" smtClean="0"/>
          </a:p>
          <a:p>
            <a:r>
              <a:rPr kumimoji="1" lang="ja-JP" altLang="en-US" dirty="0" smtClean="0"/>
              <a:t>流用なし閾値，以上の２つを提案します．</a:t>
            </a:r>
            <a:endParaRPr kumimoji="1" lang="en-US" altLang="ja-JP" dirty="0" smtClean="0"/>
          </a:p>
          <a:p>
            <a:endParaRPr kumimoji="1" lang="en-US" altLang="ja-JP" dirty="0" smtClean="0"/>
          </a:p>
          <a:p>
            <a:r>
              <a:rPr kumimoji="1" lang="ja-JP" altLang="en-US" dirty="0" smtClean="0"/>
              <a:t>これらの閾値は，理論的に求めることは不可能ですので，</a:t>
            </a:r>
            <a:endParaRPr kumimoji="1" lang="en-US" altLang="ja-JP" dirty="0" smtClean="0"/>
          </a:p>
          <a:p>
            <a:r>
              <a:rPr kumimoji="1" lang="ja-JP" altLang="en-US" dirty="0" smtClean="0"/>
              <a:t>まず，多数の</a:t>
            </a:r>
            <a:r>
              <a:rPr kumimoji="1" lang="en-US" altLang="ja-JP" dirty="0" smtClean="0"/>
              <a:t>OSS</a:t>
            </a:r>
            <a:r>
              <a:rPr kumimoji="1" lang="ja-JP" altLang="en-US" dirty="0" smtClean="0"/>
              <a:t>を集め，人手により流用のあり（なし）を判断した</a:t>
            </a:r>
            <a:endParaRPr kumimoji="1" lang="en-US" altLang="ja-JP" dirty="0" smtClean="0"/>
          </a:p>
          <a:p>
            <a:r>
              <a:rPr kumimoji="1" lang="ja-JP" altLang="en-US" dirty="0" smtClean="0"/>
              <a:t>正解集合を作成します．その正解集合を用いて実験的に閾値を導出します．</a:t>
            </a:r>
            <a:endParaRPr kumimoji="1" lang="en-US" altLang="ja-JP" dirty="0" smtClean="0"/>
          </a:p>
          <a:p>
            <a:endParaRPr kumimoji="1" lang="en-US" altLang="ja-JP" dirty="0" smtClean="0"/>
          </a:p>
          <a:p>
            <a:r>
              <a:rPr kumimoji="1" lang="ja-JP" altLang="en-US" dirty="0" smtClean="0"/>
              <a:t>まず，これらの閾値を導出するために（閾値に）求められる要件を整理します．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13</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閾値を用いる場合，閾値を超えるクローンは必ず流用と判断できる必要，</a:t>
            </a:r>
            <a:endParaRPr kumimoji="1" lang="en-US" altLang="ja-JP" dirty="0" smtClean="0"/>
          </a:p>
          <a:p>
            <a:r>
              <a:rPr kumimoji="1" lang="ja-JP" altLang="en-US" dirty="0" smtClean="0"/>
              <a:t>つまり </a:t>
            </a:r>
            <a:r>
              <a:rPr kumimoji="1" lang="en-US" altLang="ja-JP" dirty="0" smtClean="0"/>
              <a:t>false-positive </a:t>
            </a:r>
            <a:r>
              <a:rPr kumimoji="1" lang="ja-JP" altLang="en-US" dirty="0" smtClean="0"/>
              <a:t>なしの必要があります．</a:t>
            </a:r>
            <a:endParaRPr kumimoji="1" lang="en-US" altLang="ja-JP" dirty="0" smtClean="0"/>
          </a:p>
          <a:p>
            <a:r>
              <a:rPr kumimoji="1" lang="ja-JP" altLang="en-US" dirty="0" smtClean="0"/>
              <a:t>これは，流用のないケースを流用ありと判断しない為です．</a:t>
            </a:r>
            <a:endParaRPr kumimoji="1" lang="en-US" altLang="ja-JP" dirty="0" smtClean="0"/>
          </a:p>
          <a:p>
            <a:r>
              <a:rPr kumimoji="1" lang="ja-JP" altLang="en-US" dirty="0" smtClean="0"/>
              <a:t>そこで，閾値を導出する為に，適合率と再現率を用いることを考えました．</a:t>
            </a:r>
            <a:endParaRPr kumimoji="1" lang="en-US" altLang="ja-JP" dirty="0" smtClean="0"/>
          </a:p>
          <a:p>
            <a:endParaRPr kumimoji="1" lang="en-US" altLang="ja-JP" dirty="0" smtClean="0"/>
          </a:p>
          <a:p>
            <a:r>
              <a:rPr kumimoji="1" lang="ja-JP" altLang="en-US" dirty="0" smtClean="0"/>
              <a:t>適合率とは，検出結果中に含まれる正検出数の割合のことで，</a:t>
            </a:r>
            <a:endParaRPr kumimoji="1" lang="en-US" altLang="ja-JP" dirty="0" smtClean="0"/>
          </a:p>
          <a:p>
            <a:r>
              <a:rPr kumimoji="1" lang="ja-JP" altLang="en-US" dirty="0" smtClean="0"/>
              <a:t>適合率が高いほど，流用が含まれていることになります．</a:t>
            </a:r>
            <a:endParaRPr kumimoji="1" lang="en-US" altLang="ja-JP" dirty="0" smtClean="0"/>
          </a:p>
          <a:p>
            <a:r>
              <a:rPr kumimoji="1" lang="ja-JP" altLang="en-US" dirty="0" smtClean="0"/>
              <a:t>再現率とは，正しい結果がどれだけ検出できているかを表す指標です．</a:t>
            </a:r>
            <a:endParaRPr kumimoji="1" lang="en-US" altLang="ja-JP" dirty="0" smtClean="0"/>
          </a:p>
          <a:p>
            <a:endParaRPr kumimoji="1" lang="en-US" altLang="ja-JP" dirty="0" smtClean="0"/>
          </a:p>
          <a:p>
            <a:r>
              <a:rPr kumimoji="1" lang="ja-JP" altLang="en-US" dirty="0" smtClean="0"/>
              <a:t>特に，適合率が１ということは，検出結果すべてに流用があることを</a:t>
            </a:r>
            <a:endParaRPr kumimoji="1" lang="en-US" altLang="ja-JP" dirty="0" smtClean="0"/>
          </a:p>
          <a:p>
            <a:r>
              <a:rPr kumimoji="1" lang="ja-JP" altLang="en-US" dirty="0" smtClean="0"/>
              <a:t>示す為，適合率</a:t>
            </a:r>
            <a:r>
              <a:rPr kumimoji="1" lang="en-US" altLang="ja-JP" dirty="0" smtClean="0"/>
              <a:t>1</a:t>
            </a:r>
            <a:r>
              <a:rPr kumimoji="1" lang="ja-JP" altLang="en-US" dirty="0" smtClean="0"/>
              <a:t>をとるクローンメトリクスの値を閾値に用います．</a:t>
            </a:r>
            <a:endParaRPr kumimoji="1" lang="en-US" altLang="ja-JP" dirty="0" smtClean="0"/>
          </a:p>
          <a:p>
            <a:r>
              <a:rPr kumimoji="1" lang="ja-JP" altLang="en-US" dirty="0" smtClean="0"/>
              <a:t>そのとき，多くの流用を検出する為に再現率が最も高い値をしようします．</a:t>
            </a:r>
            <a:endParaRPr kumimoji="1" lang="en-US" altLang="ja-JP" dirty="0" smtClean="0"/>
          </a:p>
          <a:p>
            <a:endParaRPr kumimoji="1" lang="en-US" altLang="ja-JP" dirty="0" smtClean="0"/>
          </a:p>
          <a:p>
            <a:r>
              <a:rPr kumimoji="1" lang="ja-JP" altLang="en-US" dirty="0" smtClean="0"/>
              <a:t>この適合率と再現率を用いて，実験的に，流用の閾値を導出します．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14</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実験の目的は，流用の判断基準となる閾値を，</a:t>
            </a:r>
            <a:endParaRPr kumimoji="1" lang="en-US" altLang="ja-JP" dirty="0" smtClean="0"/>
          </a:p>
          <a:p>
            <a:r>
              <a:rPr kumimoji="1" lang="ja-JP" altLang="en-US" dirty="0" smtClean="0"/>
              <a:t>多数の</a:t>
            </a:r>
            <a:r>
              <a:rPr kumimoji="1" lang="en-US" altLang="ja-JP" dirty="0" smtClean="0"/>
              <a:t>OSS</a:t>
            </a:r>
            <a:r>
              <a:rPr kumimoji="1" lang="ja-JP" altLang="en-US" dirty="0" smtClean="0"/>
              <a:t>を用いて実験的に導出することです．</a:t>
            </a:r>
            <a:endParaRPr kumimoji="1" lang="en-US" altLang="ja-JP" dirty="0" smtClean="0"/>
          </a:p>
          <a:p>
            <a:endParaRPr kumimoji="1" lang="en-US" altLang="ja-JP" dirty="0" smtClean="0"/>
          </a:p>
          <a:p>
            <a:r>
              <a:rPr kumimoji="1" lang="ja-JP" altLang="en-US" dirty="0" smtClean="0"/>
              <a:t>実験環境としては，産総研の神谷博士によって開発された</a:t>
            </a:r>
            <a:endParaRPr kumimoji="1" lang="en-US" altLang="ja-JP" dirty="0" smtClean="0"/>
          </a:p>
          <a:p>
            <a:r>
              <a:rPr kumimoji="1" lang="ja-JP" altLang="en-US" dirty="0" smtClean="0"/>
              <a:t>トークン単位に基づくクローン検出ツール</a:t>
            </a:r>
            <a:r>
              <a:rPr kumimoji="1" lang="en-US" altLang="ja-JP" dirty="0" err="1" smtClean="0"/>
              <a:t>CCFinderX</a:t>
            </a:r>
            <a:r>
              <a:rPr kumimoji="1" lang="ja-JP" altLang="en-US" dirty="0" smtClean="0"/>
              <a:t>をもちいました．</a:t>
            </a:r>
            <a:endParaRPr kumimoji="1" lang="en-US" altLang="ja-JP" dirty="0" smtClean="0"/>
          </a:p>
          <a:p>
            <a:r>
              <a:rPr kumimoji="1" lang="ja-JP" altLang="en-US" dirty="0" smtClean="0"/>
              <a:t>実験対象に，</a:t>
            </a:r>
            <a:r>
              <a:rPr kumimoji="1" lang="en-US" altLang="ja-JP" dirty="0" smtClean="0"/>
              <a:t>50</a:t>
            </a:r>
            <a:r>
              <a:rPr kumimoji="1" lang="ja-JP" altLang="en-US" dirty="0" smtClean="0"/>
              <a:t>件の</a:t>
            </a:r>
            <a:r>
              <a:rPr kumimoji="1" lang="en-US" altLang="ja-JP" dirty="0" smtClean="0"/>
              <a:t>OSS</a:t>
            </a:r>
            <a:r>
              <a:rPr kumimoji="1" lang="ja-JP" altLang="en-US" dirty="0" smtClean="0"/>
              <a:t>をもちいました．</a:t>
            </a:r>
            <a:endParaRPr kumimoji="1" lang="en-US" altLang="ja-JP" dirty="0" smtClean="0"/>
          </a:p>
          <a:p>
            <a:r>
              <a:rPr kumimoji="1" lang="ja-JP" altLang="en-US" dirty="0" smtClean="0"/>
              <a:t>これらの</a:t>
            </a:r>
            <a:r>
              <a:rPr kumimoji="1" lang="en-US" altLang="ja-JP" dirty="0" smtClean="0"/>
              <a:t>OSS</a:t>
            </a:r>
            <a:r>
              <a:rPr kumimoji="1" lang="ja-JP" altLang="en-US" dirty="0" smtClean="0"/>
              <a:t>は多様なドメインからなり，</a:t>
            </a:r>
            <a:endParaRPr kumimoji="1" lang="en-US" altLang="ja-JP" dirty="0" smtClean="0"/>
          </a:p>
          <a:p>
            <a:r>
              <a:rPr kumimoji="1" lang="ja-JP" altLang="en-US" dirty="0" smtClean="0"/>
              <a:t>全て</a:t>
            </a:r>
            <a:r>
              <a:rPr kumimoji="1" lang="en-US" altLang="ja-JP" dirty="0" smtClean="0"/>
              <a:t>C</a:t>
            </a:r>
            <a:r>
              <a:rPr kumimoji="1" lang="ja-JP" altLang="en-US" dirty="0" smtClean="0"/>
              <a:t>または</a:t>
            </a:r>
            <a:r>
              <a:rPr kumimoji="1" lang="en-US" altLang="ja-JP" dirty="0" smtClean="0"/>
              <a:t>C++</a:t>
            </a:r>
            <a:r>
              <a:rPr kumimoji="1" lang="ja-JP" altLang="en-US" dirty="0" smtClean="0"/>
              <a:t>で開発されています．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実験手順です．</a:t>
            </a:r>
            <a:endParaRPr kumimoji="1" lang="en-US" altLang="ja-JP" dirty="0" smtClean="0"/>
          </a:p>
          <a:p>
            <a:r>
              <a:rPr kumimoji="1" lang="en-US" altLang="ja-JP" dirty="0" smtClean="0"/>
              <a:t>1</a:t>
            </a:r>
            <a:r>
              <a:rPr kumimoji="1" lang="ja-JP" altLang="en-US" dirty="0" err="1" smtClean="0"/>
              <a:t>．</a:t>
            </a:r>
            <a:r>
              <a:rPr kumimoji="1" lang="ja-JP" altLang="en-US" dirty="0" smtClean="0"/>
              <a:t>はじめに，</a:t>
            </a:r>
            <a:r>
              <a:rPr kumimoji="1" lang="en-US" altLang="ja-JP" dirty="0" smtClean="0"/>
              <a:t>50</a:t>
            </a:r>
            <a:r>
              <a:rPr kumimoji="1" lang="ja-JP" altLang="en-US" dirty="0" smtClean="0"/>
              <a:t>件の</a:t>
            </a:r>
            <a:r>
              <a:rPr kumimoji="1" lang="en-US" altLang="ja-JP" dirty="0" smtClean="0"/>
              <a:t>OSS</a:t>
            </a:r>
            <a:r>
              <a:rPr kumimoji="1" lang="ja-JP" altLang="en-US" dirty="0" smtClean="0"/>
              <a:t>を用いて流用のあり，なしを区別した</a:t>
            </a:r>
            <a:endParaRPr kumimoji="1" lang="en-US" altLang="ja-JP" dirty="0" smtClean="0"/>
          </a:p>
          <a:p>
            <a:r>
              <a:rPr kumimoji="1" lang="ja-JP" altLang="en-US" dirty="0" smtClean="0"/>
              <a:t>正解集合を作成します．これは，プログラムの構造，コメント文，</a:t>
            </a:r>
            <a:endParaRPr kumimoji="1" lang="en-US" altLang="ja-JP" dirty="0" smtClean="0"/>
          </a:p>
          <a:p>
            <a:r>
              <a:rPr kumimoji="1" lang="ja-JP" altLang="en-US" dirty="0" smtClean="0"/>
              <a:t>クローンの内容などから判断しました．その結果が下の表になります．</a:t>
            </a:r>
            <a:endParaRPr kumimoji="1" lang="en-US" altLang="ja-JP" dirty="0" smtClean="0"/>
          </a:p>
          <a:p>
            <a:r>
              <a:rPr kumimoji="1" lang="ja-JP" altLang="en-US" dirty="0" smtClean="0"/>
              <a:t>この，流用ありの組合せと，流用なしの組合せを用いて</a:t>
            </a:r>
            <a:endParaRPr kumimoji="1" lang="en-US" altLang="ja-JP" dirty="0" smtClean="0"/>
          </a:p>
          <a:p>
            <a:r>
              <a:rPr kumimoji="1" lang="ja-JP" altLang="en-US" dirty="0" smtClean="0"/>
              <a:t>実験を行います．</a:t>
            </a:r>
            <a:endParaRPr kumimoji="1" lang="en-US" altLang="ja-JP" dirty="0" smtClean="0"/>
          </a:p>
          <a:p>
            <a:r>
              <a:rPr kumimoji="1" lang="en-US" altLang="ja-JP" dirty="0" smtClean="0"/>
              <a:t>2</a:t>
            </a:r>
            <a:r>
              <a:rPr kumimoji="1" lang="ja-JP" altLang="en-US" dirty="0" err="1" smtClean="0"/>
              <a:t>．</a:t>
            </a:r>
            <a:r>
              <a:rPr kumimoji="1" lang="ja-JP" altLang="en-US" dirty="0" smtClean="0"/>
              <a:t>次に，全</a:t>
            </a:r>
            <a:r>
              <a:rPr kumimoji="1" lang="en-US" altLang="ja-JP" dirty="0" smtClean="0"/>
              <a:t>OSS</a:t>
            </a:r>
            <a:r>
              <a:rPr kumimoji="1" lang="ja-JP" altLang="en-US" dirty="0" smtClean="0"/>
              <a:t>の組み合わせに対して，クローンを検出します．</a:t>
            </a:r>
            <a:endParaRPr kumimoji="1" lang="en-US" altLang="ja-JP" dirty="0" smtClean="0"/>
          </a:p>
          <a:p>
            <a:r>
              <a:rPr kumimoji="1" lang="en-US" altLang="ja-JP" dirty="0" smtClean="0"/>
              <a:t>3</a:t>
            </a:r>
            <a:r>
              <a:rPr kumimoji="1" lang="ja-JP" altLang="en-US" dirty="0" err="1" smtClean="0"/>
              <a:t>．</a:t>
            </a:r>
            <a:r>
              <a:rPr kumimoji="1" lang="ja-JP" altLang="en-US" dirty="0" smtClean="0"/>
              <a:t>検出したクローンから最大クローン長，部分類似度を算出します</a:t>
            </a:r>
            <a:endParaRPr kumimoji="1" lang="en-US" altLang="ja-JP" dirty="0" smtClean="0"/>
          </a:p>
          <a:p>
            <a:r>
              <a:rPr kumimoji="1" lang="en-US" altLang="ja-JP" dirty="0" smtClean="0"/>
              <a:t>4</a:t>
            </a:r>
            <a:r>
              <a:rPr kumimoji="1" lang="ja-JP" altLang="en-US" dirty="0" err="1" smtClean="0"/>
              <a:t>．</a:t>
            </a:r>
            <a:r>
              <a:rPr kumimoji="1" lang="ja-JP" altLang="en-US" dirty="0" smtClean="0"/>
              <a:t>そして，流用ありの適合率，再現率，また，</a:t>
            </a:r>
            <a:endParaRPr kumimoji="1" lang="en-US" altLang="ja-JP" dirty="0" smtClean="0"/>
          </a:p>
          <a:p>
            <a:r>
              <a:rPr kumimoji="1" lang="ja-JP" altLang="en-US" dirty="0" smtClean="0"/>
              <a:t>流用なしの適合率，再現率をそれぞれ算出します．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まず，最大クローン長をもちいた流用ありの適合率と再現率のグラフです．</a:t>
            </a:r>
            <a:endParaRPr kumimoji="1" lang="en-US" altLang="ja-JP" dirty="0" smtClean="0"/>
          </a:p>
          <a:p>
            <a:r>
              <a:rPr kumimoji="1" lang="ja-JP" altLang="en-US" dirty="0" smtClean="0"/>
              <a:t>前述しましたように，適合率１かつ再現率が最大のときを</a:t>
            </a:r>
            <a:endParaRPr kumimoji="1" lang="en-US" altLang="ja-JP" dirty="0" smtClean="0"/>
          </a:p>
          <a:p>
            <a:r>
              <a:rPr kumimoji="1" lang="ja-JP" altLang="en-US" dirty="0" smtClean="0"/>
              <a:t>しようしますので，最大クローン長を用いた流用ありの</a:t>
            </a:r>
            <a:endParaRPr kumimoji="1" lang="en-US" altLang="ja-JP" dirty="0" smtClean="0"/>
          </a:p>
          <a:p>
            <a:r>
              <a:rPr kumimoji="1" lang="ja-JP" altLang="en-US" dirty="0" smtClean="0"/>
              <a:t>閾値は２７０になります．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最大クローン長をもちいた，流用なしの適合率と再現率のグラフです．</a:t>
            </a:r>
            <a:endParaRPr kumimoji="1" lang="en-US" altLang="ja-JP" dirty="0" smtClean="0"/>
          </a:p>
          <a:p>
            <a:r>
              <a:rPr kumimoji="1" lang="ja-JP" altLang="en-US" dirty="0" smtClean="0"/>
              <a:t>このグラフから，最大クローン長を用いた流用なし閾値は５０になります．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18</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部分類似度を用いた流用ありの適合率，再現率のグラフです．</a:t>
            </a:r>
            <a:endParaRPr kumimoji="1" lang="en-US" altLang="ja-JP" dirty="0" smtClean="0"/>
          </a:p>
          <a:p>
            <a:r>
              <a:rPr kumimoji="1" lang="ja-JP" altLang="en-US" dirty="0" smtClean="0"/>
              <a:t>同様にして，部分類似度をもちいた流用あり閾値を求めると，</a:t>
            </a:r>
            <a:endParaRPr kumimoji="1" lang="en-US" altLang="ja-JP" dirty="0" smtClean="0"/>
          </a:p>
          <a:p>
            <a:r>
              <a:rPr kumimoji="1" lang="ja-JP" altLang="en-US" dirty="0" smtClean="0"/>
              <a:t>その値は０．３０になります．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19</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ea typeface="ＭＳ Ｐ明朝" pitchFamily="18" charset="-128"/>
              </a:rPr>
              <a:t>近年，ソフトウェア開発の現場において開発コストの削減や，</a:t>
            </a:r>
            <a:endParaRPr lang="en-US" altLang="ja-JP" dirty="0" smtClean="0">
              <a:ea typeface="ＭＳ Ｐ明朝" pitchFamily="18" charset="-128"/>
            </a:endParaRPr>
          </a:p>
          <a:p>
            <a:r>
              <a:rPr lang="ja-JP" altLang="en-US" dirty="0" smtClean="0">
                <a:ea typeface="ＭＳ Ｐ明朝" pitchFamily="18" charset="-128"/>
              </a:rPr>
              <a:t>高信頼性を確保する為に，オープンソースソフトウェアを流用して</a:t>
            </a:r>
            <a:endParaRPr lang="en-US" altLang="ja-JP" dirty="0" smtClean="0">
              <a:ea typeface="ＭＳ Ｐ明朝" pitchFamily="18" charset="-128"/>
            </a:endParaRPr>
          </a:p>
          <a:p>
            <a:r>
              <a:rPr lang="ja-JP" altLang="en-US" dirty="0" smtClean="0">
                <a:ea typeface="ＭＳ Ｐ明朝" pitchFamily="18" charset="-128"/>
              </a:rPr>
              <a:t>開発を行うことがあります．</a:t>
            </a:r>
            <a:endParaRPr lang="en-US" altLang="ja-JP" dirty="0" smtClean="0">
              <a:ea typeface="ＭＳ Ｐ明朝" pitchFamily="18" charset="-128"/>
            </a:endParaRPr>
          </a:p>
          <a:p>
            <a:r>
              <a:rPr lang="ja-JP" altLang="en-US" dirty="0" smtClean="0">
                <a:ea typeface="ＭＳ Ｐ明朝" pitchFamily="18" charset="-128"/>
              </a:rPr>
              <a:t>そのとき，</a:t>
            </a:r>
            <a:r>
              <a:rPr lang="en-US" altLang="ja-JP" dirty="0" smtClean="0">
                <a:ea typeface="ＭＳ Ｐ明朝" pitchFamily="18" charset="-128"/>
              </a:rPr>
              <a:t>OSS</a:t>
            </a:r>
            <a:r>
              <a:rPr lang="ja-JP" altLang="en-US" dirty="0" smtClean="0">
                <a:ea typeface="ＭＳ Ｐ明朝" pitchFamily="18" charset="-128"/>
              </a:rPr>
              <a:t>のソースコードを用いるとき，そのライセンスに気をつける必要があります．</a:t>
            </a:r>
            <a:endParaRPr lang="en-US" altLang="ja-JP" dirty="0" smtClean="0">
              <a:ea typeface="ＭＳ Ｐ明朝" pitchFamily="18" charset="-128"/>
            </a:endParaRPr>
          </a:p>
          <a:p>
            <a:r>
              <a:rPr lang="ja-JP" altLang="en-US" dirty="0" smtClean="0">
                <a:ea typeface="ＭＳ Ｐ明朝" pitchFamily="18" charset="-128"/>
              </a:rPr>
              <a:t>しかし，現実には，開発委託先などで</a:t>
            </a:r>
            <a:r>
              <a:rPr lang="en-US" altLang="ja-JP" dirty="0" smtClean="0">
                <a:ea typeface="ＭＳ Ｐ明朝" pitchFamily="18" charset="-128"/>
              </a:rPr>
              <a:t>OSS</a:t>
            </a:r>
            <a:r>
              <a:rPr lang="ja-JP" altLang="en-US" dirty="0" smtClean="0">
                <a:ea typeface="ＭＳ Ｐ明朝" pitchFamily="18" charset="-128"/>
              </a:rPr>
              <a:t>のソースコードが混入し，</a:t>
            </a:r>
            <a:endParaRPr lang="en-US" altLang="ja-JP" dirty="0" smtClean="0">
              <a:ea typeface="ＭＳ Ｐ明朝" pitchFamily="18" charset="-128"/>
            </a:endParaRPr>
          </a:p>
          <a:p>
            <a:r>
              <a:rPr lang="ja-JP" altLang="en-US" dirty="0" smtClean="0">
                <a:ea typeface="ＭＳ Ｐ明朝" pitchFamily="18" charset="-128"/>
              </a:rPr>
              <a:t>開発委託元が意図しないライセンス違反が起こるケースが報告されています．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具体的な，ライセンス違反の事例としては，</a:t>
            </a:r>
            <a:endParaRPr lang="en-US" altLang="ja-JP" dirty="0" smtClean="0">
              <a:ea typeface="ＭＳ Ｐ明朝" pitchFamily="18" charset="-128"/>
            </a:endParaRPr>
          </a:p>
          <a:p>
            <a:r>
              <a:rPr lang="ja-JP" altLang="en-US" dirty="0" smtClean="0">
                <a:ea typeface="ＭＳ Ｐ明朝" pitchFamily="18" charset="-128"/>
              </a:rPr>
              <a:t>「つい</a:t>
            </a:r>
            <a:r>
              <a:rPr lang="en-US" altLang="ja-JP" dirty="0" smtClean="0">
                <a:ea typeface="ＭＳ Ｐ明朝" pitchFamily="18" charset="-128"/>
              </a:rPr>
              <a:t>2</a:t>
            </a:r>
            <a:r>
              <a:rPr lang="ja-JP" altLang="en-US" dirty="0" smtClean="0">
                <a:ea typeface="ＭＳ Ｐ明朝" pitchFamily="18" charset="-128"/>
              </a:rPr>
              <a:t>週間ほど前になりますが，</a:t>
            </a:r>
            <a:r>
              <a:rPr lang="en-US" altLang="ja-JP" dirty="0" smtClean="0">
                <a:ea typeface="ＭＳ Ｐ明朝" pitchFamily="18" charset="-128"/>
              </a:rPr>
              <a:t>Microsoft</a:t>
            </a:r>
            <a:r>
              <a:rPr lang="ja-JP" altLang="en-US" dirty="0" smtClean="0">
                <a:ea typeface="ＭＳ Ｐ明朝" pitchFamily="18" charset="-128"/>
              </a:rPr>
              <a:t>が開発を外注した</a:t>
            </a:r>
            <a:r>
              <a:rPr lang="en-US" altLang="ja-JP" dirty="0" smtClean="0">
                <a:ea typeface="ＭＳ Ｐ明朝" pitchFamily="18" charset="-128"/>
              </a:rPr>
              <a:t>Windows7</a:t>
            </a:r>
            <a:r>
              <a:rPr lang="ja-JP" altLang="en-US" dirty="0" smtClean="0">
                <a:ea typeface="ＭＳ Ｐ明朝" pitchFamily="18" charset="-128"/>
              </a:rPr>
              <a:t>への</a:t>
            </a:r>
            <a:endParaRPr lang="en-US" altLang="ja-JP" dirty="0" smtClean="0">
              <a:ea typeface="ＭＳ Ｐ明朝" pitchFamily="18" charset="-128"/>
            </a:endParaRPr>
          </a:p>
          <a:p>
            <a:r>
              <a:rPr lang="en-US" altLang="ja-JP" dirty="0" smtClean="0">
                <a:ea typeface="ＭＳ Ｐ明朝" pitchFamily="18" charset="-128"/>
              </a:rPr>
              <a:t>Upgrade</a:t>
            </a:r>
            <a:r>
              <a:rPr lang="ja-JP" altLang="en-US" dirty="0" smtClean="0">
                <a:ea typeface="ＭＳ Ｐ明朝" pitchFamily="18" charset="-128"/>
              </a:rPr>
              <a:t>支援ツールで</a:t>
            </a:r>
            <a:r>
              <a:rPr lang="en-US" altLang="ja-JP" dirty="0" smtClean="0">
                <a:ea typeface="ＭＳ Ｐ明朝" pitchFamily="18" charset="-128"/>
              </a:rPr>
              <a:t>GPL</a:t>
            </a:r>
            <a:r>
              <a:rPr lang="ja-JP" altLang="en-US" dirty="0" smtClean="0">
                <a:ea typeface="ＭＳ Ｐ明朝" pitchFamily="18" charset="-128"/>
              </a:rPr>
              <a:t>違反を犯した事例」や</a:t>
            </a:r>
            <a:endParaRPr lang="en-US" altLang="ja-JP" dirty="0" smtClean="0">
              <a:ea typeface="ＭＳ Ｐ明朝" pitchFamily="18" charset="-128"/>
            </a:endParaRPr>
          </a:p>
          <a:p>
            <a:r>
              <a:rPr lang="ja-JP" altLang="en-US" dirty="0" smtClean="0">
                <a:ea typeface="ＭＳ Ｐ明朝" pitchFamily="18" charset="-128"/>
              </a:rPr>
              <a:t>「</a:t>
            </a:r>
            <a:r>
              <a:rPr lang="en-US" altLang="ja-JP" dirty="0" smtClean="0">
                <a:ea typeface="ＭＳ Ｐ明朝" pitchFamily="18" charset="-128"/>
              </a:rPr>
              <a:t>SCE</a:t>
            </a:r>
            <a:r>
              <a:rPr lang="ja-JP" altLang="en-US" dirty="0" smtClean="0">
                <a:ea typeface="ＭＳ Ｐ明朝" pitchFamily="18" charset="-128"/>
              </a:rPr>
              <a:t>の開発した</a:t>
            </a:r>
            <a:r>
              <a:rPr lang="en-US" altLang="ja-JP" dirty="0" smtClean="0">
                <a:ea typeface="ＭＳ Ｐ明朝" pitchFamily="18" charset="-128"/>
              </a:rPr>
              <a:t>PS</a:t>
            </a:r>
            <a:r>
              <a:rPr lang="ja-JP" altLang="en-US" dirty="0" smtClean="0">
                <a:ea typeface="ＭＳ Ｐ明朝" pitchFamily="18" charset="-128"/>
              </a:rPr>
              <a:t>２のゲームである</a:t>
            </a:r>
            <a:r>
              <a:rPr lang="en-US" altLang="ja-JP" dirty="0" smtClean="0">
                <a:ea typeface="ＭＳ Ｐ明朝" pitchFamily="18" charset="-128"/>
              </a:rPr>
              <a:t>ICO</a:t>
            </a:r>
            <a:r>
              <a:rPr lang="ja-JP" altLang="en-US" dirty="0" smtClean="0">
                <a:ea typeface="ＭＳ Ｐ明朝" pitchFamily="18" charset="-128"/>
              </a:rPr>
              <a:t>のライブラリの事例」があります．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このようなライセンス違反対策の一つとして，</a:t>
            </a:r>
            <a:endParaRPr lang="en-US" altLang="ja-JP" dirty="0" smtClean="0">
              <a:ea typeface="ＭＳ Ｐ明朝" pitchFamily="18" charset="-128"/>
            </a:endParaRPr>
          </a:p>
          <a:p>
            <a:r>
              <a:rPr lang="ja-JP" altLang="en-US" dirty="0" smtClean="0">
                <a:ea typeface="ＭＳ Ｐ明朝" pitchFamily="18" charset="-128"/>
              </a:rPr>
              <a:t>「出荷前にソースコード流用を検出し，流用かどうかを判断する技術」</a:t>
            </a:r>
            <a:endParaRPr lang="en-US" altLang="ja-JP" dirty="0" smtClean="0">
              <a:ea typeface="ＭＳ Ｐ明朝" pitchFamily="18" charset="-128"/>
            </a:endParaRPr>
          </a:p>
          <a:p>
            <a:r>
              <a:rPr lang="ja-JP" altLang="en-US" dirty="0" smtClean="0">
                <a:ea typeface="ＭＳ Ｐ明朝" pitchFamily="18" charset="-128"/>
              </a:rPr>
              <a:t>が必要とされています</a:t>
            </a:r>
            <a:endParaRPr lang="en-US" altLang="ja-JP" dirty="0" smtClean="0">
              <a:ea typeface="ＭＳ Ｐ明朝" pitchFamily="18" charset="-128"/>
            </a:endParaRPr>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最後に，部分類似度を用いた流用なしの適合率，再現率のグラフです．</a:t>
            </a:r>
            <a:endParaRPr kumimoji="1" lang="en-US" altLang="ja-JP" dirty="0" smtClean="0"/>
          </a:p>
          <a:p>
            <a:r>
              <a:rPr kumimoji="1" lang="ja-JP" altLang="en-US" dirty="0" smtClean="0"/>
              <a:t>部分類似度を用いた流用なし閾値は，決定できませんでした．</a:t>
            </a:r>
            <a:endParaRPr kumimoji="1" lang="en-US" altLang="ja-JP" dirty="0" smtClean="0"/>
          </a:p>
          <a:p>
            <a:r>
              <a:rPr kumimoji="1" lang="ja-JP" altLang="en-US" dirty="0" smtClean="0"/>
              <a:t>これは，部分類似度が小さい値でも流用が存在した為です．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20</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この表は流用あり（なし）が検出できた件数，出来なかった件数を表したものになります．</a:t>
            </a:r>
            <a:endParaRPr kumimoji="1" lang="en-US" altLang="ja-JP" dirty="0" smtClean="0"/>
          </a:p>
          <a:p>
            <a:r>
              <a:rPr kumimoji="1" lang="ja-JP" altLang="en-US" dirty="0" smtClean="0"/>
              <a:t>本データセットを用いた場合，流用ありの閾値はどちらのメトリクスを用いても，</a:t>
            </a:r>
            <a:endParaRPr kumimoji="1" lang="en-US" altLang="ja-JP" dirty="0" smtClean="0"/>
          </a:p>
          <a:p>
            <a:r>
              <a:rPr kumimoji="1" lang="ja-JP" altLang="en-US" dirty="0" smtClean="0"/>
              <a:t>半数以上の流用を検出できることがわかりました．</a:t>
            </a:r>
            <a:endParaRPr kumimoji="1" lang="en-US" altLang="ja-JP" dirty="0" smtClean="0"/>
          </a:p>
          <a:p>
            <a:r>
              <a:rPr kumimoji="1" lang="ja-JP" altLang="en-US" dirty="0" smtClean="0"/>
              <a:t>また，繰り返しになりますが，流用なしの閾値は部分類似度を用いた場合では</a:t>
            </a:r>
            <a:endParaRPr kumimoji="1" lang="en-US" altLang="ja-JP" dirty="0" smtClean="0"/>
          </a:p>
          <a:p>
            <a:r>
              <a:rPr kumimoji="1" lang="ja-JP" altLang="en-US" dirty="0" smtClean="0"/>
              <a:t>流用なしの閾値を導出できませんでした．</a:t>
            </a:r>
            <a:endParaRPr kumimoji="1" lang="en-US" altLang="ja-JP" dirty="0" smtClean="0"/>
          </a:p>
          <a:p>
            <a:endParaRPr kumimoji="1" lang="en-US" altLang="ja-JP" dirty="0" smtClean="0"/>
          </a:p>
          <a:p>
            <a:r>
              <a:rPr kumimoji="1" lang="ja-JP" altLang="en-US" dirty="0" smtClean="0"/>
              <a:t>ここで，メトリクスを単独に使用するのではなく，</a:t>
            </a:r>
            <a:r>
              <a:rPr kumimoji="1" lang="en-US" altLang="ja-JP" dirty="0" smtClean="0"/>
              <a:t>2</a:t>
            </a:r>
            <a:r>
              <a:rPr kumimoji="1" lang="ja-JP" altLang="en-US" dirty="0" err="1" smtClean="0"/>
              <a:t>つの</a:t>
            </a:r>
            <a:r>
              <a:rPr kumimoji="1" lang="ja-JP" altLang="en-US" dirty="0" smtClean="0"/>
              <a:t>メトリクスを用いて流用を</a:t>
            </a:r>
            <a:endParaRPr kumimoji="1" lang="en-US" altLang="ja-JP" dirty="0" smtClean="0"/>
          </a:p>
          <a:p>
            <a:r>
              <a:rPr kumimoji="1" lang="ja-JP" altLang="en-US" dirty="0" smtClean="0"/>
              <a:t>検出することでより多くの流用を検出できるかどうかの追実験を行いました．</a:t>
            </a:r>
            <a:endParaRPr kumimoji="1" lang="en-US" altLang="ja-JP" dirty="0" smtClean="0"/>
          </a:p>
          <a:p>
            <a:r>
              <a:rPr kumimoji="1" lang="ja-JP" altLang="en-US" dirty="0" smtClean="0"/>
              <a:t>具体的にはクローン長で検出できない</a:t>
            </a:r>
            <a:r>
              <a:rPr kumimoji="1" lang="en-US" altLang="ja-JP" dirty="0" smtClean="0"/>
              <a:t>30</a:t>
            </a:r>
            <a:r>
              <a:rPr kumimoji="1" lang="ja-JP" altLang="en-US" dirty="0" smtClean="0"/>
              <a:t>件の流用を，部分類似度を用いて</a:t>
            </a:r>
            <a:endParaRPr kumimoji="1" lang="en-US" altLang="ja-JP" dirty="0" smtClean="0"/>
          </a:p>
          <a:p>
            <a:r>
              <a:rPr kumimoji="1" lang="ja-JP" altLang="en-US" dirty="0" smtClean="0"/>
              <a:t>検出しました．</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21</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err="1" smtClean="0"/>
              <a:t>つの</a:t>
            </a:r>
            <a:r>
              <a:rPr kumimoji="1" lang="ja-JP" altLang="en-US" dirty="0" smtClean="0"/>
              <a:t>メトリクスを用いて流用検出を行った場合，</a:t>
            </a:r>
            <a:endParaRPr kumimoji="1" lang="en-US" altLang="ja-JP" dirty="0" smtClean="0"/>
          </a:p>
          <a:p>
            <a:r>
              <a:rPr kumimoji="1" lang="ja-JP" altLang="en-US" dirty="0" smtClean="0"/>
              <a:t>一つのメトリクスで検出出来ない流用を</a:t>
            </a:r>
            <a:r>
              <a:rPr kumimoji="1" lang="en-US" altLang="ja-JP" dirty="0" smtClean="0"/>
              <a:t>11</a:t>
            </a:r>
            <a:r>
              <a:rPr kumimoji="1" lang="ja-JP" altLang="en-US" dirty="0" smtClean="0"/>
              <a:t>件ほど検出できました．</a:t>
            </a:r>
            <a:endParaRPr kumimoji="1" lang="en-US" altLang="ja-JP" dirty="0" smtClean="0"/>
          </a:p>
          <a:p>
            <a:r>
              <a:rPr kumimoji="1" lang="ja-JP" altLang="en-US" dirty="0" smtClean="0"/>
              <a:t>具体的には，作成した流用ありの正解集合</a:t>
            </a:r>
            <a:r>
              <a:rPr kumimoji="1" lang="en-US" altLang="ja-JP" dirty="0" smtClean="0"/>
              <a:t>121</a:t>
            </a:r>
            <a:r>
              <a:rPr kumimoji="1" lang="ja-JP" altLang="en-US" dirty="0" smtClean="0"/>
              <a:t>件中，</a:t>
            </a:r>
            <a:endParaRPr kumimoji="1" lang="en-US" altLang="ja-JP" dirty="0" smtClean="0"/>
          </a:p>
          <a:p>
            <a:r>
              <a:rPr kumimoji="1" lang="en-US" altLang="ja-JP" dirty="0" smtClean="0"/>
              <a:t>102</a:t>
            </a:r>
            <a:r>
              <a:rPr kumimoji="1" lang="ja-JP" altLang="en-US" dirty="0" smtClean="0"/>
              <a:t>件（約</a:t>
            </a:r>
            <a:r>
              <a:rPr kumimoji="1" lang="en-US" altLang="ja-JP" dirty="0" smtClean="0"/>
              <a:t>84%</a:t>
            </a:r>
            <a:r>
              <a:rPr kumimoji="1" lang="ja-JP" altLang="en-US" dirty="0" smtClean="0"/>
              <a:t>）を</a:t>
            </a:r>
            <a:r>
              <a:rPr kumimoji="1" lang="en-US" altLang="ja-JP" dirty="0" smtClean="0"/>
              <a:t>false-positive</a:t>
            </a:r>
            <a:r>
              <a:rPr kumimoji="1" lang="ja-JP" altLang="en-US" dirty="0" smtClean="0"/>
              <a:t>なしで検出出来ました．</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22</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最大クローン長で検出できず，部分類似度を用いて</a:t>
            </a:r>
            <a:endParaRPr kumimoji="1" lang="en-US" altLang="ja-JP" dirty="0" smtClean="0"/>
          </a:p>
          <a:p>
            <a:r>
              <a:rPr kumimoji="1" lang="ja-JP" altLang="en-US" dirty="0" smtClean="0"/>
              <a:t>検出することが出来た例になります．</a:t>
            </a:r>
            <a:endParaRPr kumimoji="1" lang="en-US" altLang="ja-JP" dirty="0" smtClean="0"/>
          </a:p>
          <a:p>
            <a:endParaRPr kumimoji="1" lang="en-US" altLang="ja-JP" dirty="0" smtClean="0"/>
          </a:p>
          <a:p>
            <a:r>
              <a:rPr kumimoji="1" lang="ja-JP" altLang="en-US" dirty="0" smtClean="0"/>
              <a:t>ファイル規模が</a:t>
            </a:r>
            <a:r>
              <a:rPr kumimoji="1" lang="en-US" altLang="ja-JP" dirty="0" smtClean="0"/>
              <a:t>200</a:t>
            </a:r>
            <a:r>
              <a:rPr kumimoji="1" lang="ja-JP" altLang="en-US" dirty="0" smtClean="0"/>
              <a:t>程度で，必ず最大クローン長を下回るため，</a:t>
            </a:r>
            <a:endParaRPr kumimoji="1" lang="en-US" altLang="ja-JP" dirty="0" smtClean="0"/>
          </a:p>
          <a:p>
            <a:r>
              <a:rPr kumimoji="1" lang="ja-JP" altLang="en-US" dirty="0" smtClean="0"/>
              <a:t>最大クローン長で検出できないものです．</a:t>
            </a:r>
            <a:endParaRPr kumimoji="1" lang="en-US" altLang="ja-JP" dirty="0" smtClean="0"/>
          </a:p>
          <a:p>
            <a:r>
              <a:rPr kumimoji="1" lang="ja-JP" altLang="en-US" dirty="0" smtClean="0"/>
              <a:t>そこで，部分類似度をもちいると，部分類似度は高い値を示した為，</a:t>
            </a:r>
            <a:endParaRPr kumimoji="1" lang="en-US" altLang="ja-JP" dirty="0" smtClean="0"/>
          </a:p>
          <a:p>
            <a:r>
              <a:rPr kumimoji="1" lang="ja-JP" altLang="en-US" dirty="0" smtClean="0"/>
              <a:t>検出することが出来ました．</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23</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本発表では，ソースコード流用のクローンメトリクスに基づく</a:t>
            </a:r>
            <a:endParaRPr kumimoji="1" lang="en-US" altLang="ja-JP" dirty="0" smtClean="0"/>
          </a:p>
          <a:p>
            <a:r>
              <a:rPr kumimoji="1" lang="ja-JP" altLang="en-US" dirty="0" smtClean="0"/>
              <a:t>検出手法を提案しました．</a:t>
            </a:r>
            <a:endParaRPr kumimoji="1" lang="en-US" altLang="ja-JP" dirty="0" smtClean="0"/>
          </a:p>
          <a:p>
            <a:r>
              <a:rPr kumimoji="1" lang="ja-JP" altLang="en-US" dirty="0" smtClean="0"/>
              <a:t>提案手法で用いる為の，最大クローン長，部分類似度の</a:t>
            </a:r>
            <a:endParaRPr kumimoji="1" lang="en-US" altLang="ja-JP" dirty="0" smtClean="0"/>
          </a:p>
          <a:p>
            <a:r>
              <a:rPr kumimoji="1" lang="ja-JP" altLang="en-US" dirty="0" smtClean="0"/>
              <a:t>しきいちをどうしゅつしました．</a:t>
            </a:r>
            <a:endParaRPr kumimoji="1" lang="en-US" altLang="ja-JP" dirty="0" smtClean="0"/>
          </a:p>
          <a:p>
            <a:r>
              <a:rPr kumimoji="1" lang="ja-JP" altLang="en-US" dirty="0" smtClean="0"/>
              <a:t>閾値をもちいることで，約</a:t>
            </a:r>
            <a:r>
              <a:rPr kumimoji="1" lang="en-US" altLang="ja-JP" dirty="0" smtClean="0"/>
              <a:t>84</a:t>
            </a:r>
            <a:r>
              <a:rPr kumimoji="1" lang="ja-JP" altLang="en-US" dirty="0" smtClean="0"/>
              <a:t>％の流用を</a:t>
            </a:r>
            <a:r>
              <a:rPr kumimoji="1" lang="en-US" altLang="ja-JP" dirty="0" smtClean="0"/>
              <a:t>false-positive</a:t>
            </a:r>
            <a:r>
              <a:rPr kumimoji="1" lang="ja-JP" altLang="en-US" dirty="0" smtClean="0"/>
              <a:t>なしで</a:t>
            </a:r>
            <a:endParaRPr kumimoji="1" lang="en-US" altLang="ja-JP" dirty="0" smtClean="0"/>
          </a:p>
          <a:p>
            <a:r>
              <a:rPr kumimoji="1" lang="ja-JP" altLang="en-US" dirty="0" smtClean="0"/>
              <a:t>検出できました．</a:t>
            </a:r>
            <a:endParaRPr kumimoji="1" lang="en-US" altLang="ja-JP" dirty="0" smtClean="0"/>
          </a:p>
          <a:p>
            <a:endParaRPr kumimoji="1" lang="en-US" altLang="ja-JP" dirty="0" smtClean="0"/>
          </a:p>
          <a:p>
            <a:r>
              <a:rPr kumimoji="1" lang="ja-JP" altLang="en-US" dirty="0" smtClean="0"/>
              <a:t>今後の課題としては，検出の精度向上を目指していきたいと</a:t>
            </a:r>
            <a:endParaRPr kumimoji="1" lang="en-US" altLang="ja-JP" dirty="0" smtClean="0"/>
          </a:p>
          <a:p>
            <a:r>
              <a:rPr kumimoji="1" lang="ja-JP" altLang="en-US" dirty="0" smtClean="0"/>
              <a:t>考えています．具体的には他のクローンメトリクスを</a:t>
            </a:r>
            <a:endParaRPr kumimoji="1" lang="en-US" altLang="ja-JP" dirty="0" smtClean="0"/>
          </a:p>
          <a:p>
            <a:r>
              <a:rPr kumimoji="1" lang="ja-JP" altLang="en-US" dirty="0" smtClean="0"/>
              <a:t>調査してきます．</a:t>
            </a:r>
            <a:r>
              <a:rPr kumimoji="1" lang="en-US" altLang="ja-JP" dirty="0" smtClean="0"/>
              <a:t>																																																																		</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24</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基本は読んで面白い，または，なるほど．と思わせること．</a:t>
            </a:r>
            <a:endParaRPr kumimoji="1" lang="en-US" altLang="ja-JP" dirty="0" smtClean="0"/>
          </a:p>
          <a:p>
            <a:endParaRPr kumimoji="1" lang="en-US" altLang="ja-JP" dirty="0" smtClean="0"/>
          </a:p>
          <a:p>
            <a:r>
              <a:rPr kumimoji="1" lang="ja-JP" altLang="en-US" dirty="0" smtClean="0"/>
              <a:t>まず，アブストで面白い，必要だと思わせかが必須．</a:t>
            </a:r>
            <a:endParaRPr kumimoji="1" lang="en-US" altLang="ja-JP" dirty="0" smtClean="0"/>
          </a:p>
          <a:p>
            <a:endParaRPr kumimoji="1" lang="en-US" altLang="ja-JP" dirty="0" smtClean="0"/>
          </a:p>
          <a:p>
            <a:r>
              <a:rPr kumimoji="1" lang="ja-JP" altLang="en-US" dirty="0" smtClean="0"/>
              <a:t>テーマの選び方のところである程度勝負は決まっている．</a:t>
            </a:r>
            <a:endParaRPr kumimoji="1" lang="en-US" altLang="ja-JP" dirty="0" smtClean="0"/>
          </a:p>
          <a:p>
            <a:r>
              <a:rPr kumimoji="1" lang="ja-JP" altLang="en-US" dirty="0" smtClean="0"/>
              <a:t>　→運がからみますよということかな？</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25</a:t>
            </a:fld>
            <a:endParaRPr kumimoji="1" lang="ja-JP"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26</a:t>
            </a:fld>
            <a:endParaRPr kumimoji="1" lang="ja-JP"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27</a:t>
            </a:fld>
            <a:endParaRPr kumimoji="1" lang="ja-JP"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28</a:t>
            </a:fld>
            <a:endParaRPr kumimoji="1" lang="ja-JP"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学生の演習課題などでは，必ずしも全ての流用を検出する必要は無い</a:t>
            </a:r>
            <a:endParaRPr kumimoji="1" lang="en-US" altLang="ja-JP" dirty="0" smtClean="0"/>
          </a:p>
          <a:p>
            <a:r>
              <a:rPr kumimoji="1" lang="ja-JP" altLang="en-US" dirty="0" smtClean="0"/>
              <a:t>→　大まかに把握することが出来たらよい．</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29</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ea typeface="ＭＳ Ｐ明朝" pitchFamily="18" charset="-128"/>
              </a:rPr>
              <a:t>本発表では，ソフトウェア間にまたがる類似または一致するコード列</a:t>
            </a:r>
            <a:endParaRPr lang="en-US" altLang="ja-JP" dirty="0" smtClean="0">
              <a:ea typeface="ＭＳ Ｐ明朝" pitchFamily="18" charset="-128"/>
            </a:endParaRPr>
          </a:p>
          <a:p>
            <a:r>
              <a:rPr lang="ja-JP" altLang="en-US" dirty="0" smtClean="0">
                <a:ea typeface="ＭＳ Ｐ明朝" pitchFamily="18" charset="-128"/>
              </a:rPr>
              <a:t>（コードクローン）を用いて流用を検出します．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ソースコード流用とクローンの関係ですが，</a:t>
            </a:r>
            <a:endParaRPr lang="en-US" altLang="ja-JP" dirty="0" smtClean="0">
              <a:ea typeface="ＭＳ Ｐ明朝" pitchFamily="18" charset="-128"/>
            </a:endParaRPr>
          </a:p>
          <a:p>
            <a:r>
              <a:rPr lang="ja-JP" altLang="en-US" dirty="0" smtClean="0">
                <a:ea typeface="ＭＳ Ｐ明朝" pitchFamily="18" charset="-128"/>
              </a:rPr>
              <a:t>たとえば，</a:t>
            </a:r>
            <a:r>
              <a:rPr lang="en-US" altLang="ja-JP" dirty="0" smtClean="0">
                <a:ea typeface="ＭＳ Ｐ明朝" pitchFamily="18" charset="-128"/>
              </a:rPr>
              <a:t>OSS</a:t>
            </a:r>
            <a:r>
              <a:rPr lang="ja-JP" altLang="en-US" dirty="0" smtClean="0">
                <a:ea typeface="ＭＳ Ｐ明朝" pitchFamily="18" charset="-128"/>
              </a:rPr>
              <a:t>のある機能を流用した場合，</a:t>
            </a:r>
            <a:endParaRPr lang="en-US" altLang="ja-JP" dirty="0" smtClean="0">
              <a:ea typeface="ＭＳ Ｐ明朝" pitchFamily="18" charset="-128"/>
            </a:endParaRPr>
          </a:p>
          <a:p>
            <a:r>
              <a:rPr lang="ja-JP" altLang="en-US" dirty="0" smtClean="0">
                <a:ea typeface="ＭＳ Ｐ明朝" pitchFamily="18" charset="-128"/>
              </a:rPr>
              <a:t>流用元の</a:t>
            </a:r>
            <a:r>
              <a:rPr lang="en-US" altLang="ja-JP" dirty="0" smtClean="0">
                <a:ea typeface="ＭＳ Ｐ明朝" pitchFamily="18" charset="-128"/>
              </a:rPr>
              <a:t>OSS</a:t>
            </a:r>
            <a:r>
              <a:rPr lang="ja-JP" altLang="en-US" dirty="0" smtClean="0">
                <a:ea typeface="ＭＳ Ｐ明朝" pitchFamily="18" charset="-128"/>
              </a:rPr>
              <a:t>と，開発を行ったソフトウェアには同一または類似した</a:t>
            </a:r>
            <a:endParaRPr lang="en-US" altLang="ja-JP" dirty="0" smtClean="0">
              <a:ea typeface="ＭＳ Ｐ明朝" pitchFamily="18" charset="-128"/>
            </a:endParaRPr>
          </a:p>
          <a:p>
            <a:r>
              <a:rPr lang="ja-JP" altLang="en-US" dirty="0" smtClean="0">
                <a:ea typeface="ＭＳ Ｐ明朝" pitchFamily="18" charset="-128"/>
              </a:rPr>
              <a:t>コード片が存在することになるので，</a:t>
            </a:r>
            <a:endParaRPr lang="en-US" altLang="ja-JP" dirty="0" smtClean="0">
              <a:ea typeface="ＭＳ Ｐ明朝" pitchFamily="18" charset="-128"/>
            </a:endParaRPr>
          </a:p>
          <a:p>
            <a:r>
              <a:rPr lang="ja-JP" altLang="en-US" dirty="0" smtClean="0">
                <a:ea typeface="ＭＳ Ｐ明朝" pitchFamily="18" charset="-128"/>
              </a:rPr>
              <a:t>流用したコードはコードクローンとして表れます．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ですので，クローンの検出は流用検出に役立つことが期待されます．</a:t>
            </a:r>
            <a:endParaRPr lang="en-US" altLang="ja-JP" dirty="0" smtClean="0">
              <a:ea typeface="ＭＳ Ｐ明朝" pitchFamily="18" charset="-128"/>
            </a:endParaRPr>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a:t>
            </a:fld>
            <a:endParaRPr kumimoji="1" lang="ja-JP"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30</a:t>
            </a:fld>
            <a:endParaRPr kumimoji="1" lang="ja-JP"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r>
              <a:rPr lang="en-US" altLang="ja-JP" sz="2400" dirty="0" smtClean="0"/>
              <a:t>CA</a:t>
            </a:r>
            <a:r>
              <a:rPr lang="ja-JP" altLang="en-US" sz="2400" dirty="0" err="1" smtClean="0"/>
              <a:t>，</a:t>
            </a:r>
            <a:r>
              <a:rPr lang="en-US" altLang="ja-JP" sz="2400" dirty="0" smtClean="0"/>
              <a:t>DB</a:t>
            </a:r>
            <a:r>
              <a:rPr lang="ja-JP" altLang="en-US" sz="2400" dirty="0" smtClean="0"/>
              <a:t>管理ソフトのソースコード盗用などで</a:t>
            </a:r>
            <a:r>
              <a:rPr lang="en-US" altLang="ja-JP" sz="2400" dirty="0" smtClean="0"/>
              <a:t>Rocket Software</a:t>
            </a:r>
            <a:r>
              <a:rPr lang="ja-JP" altLang="en-US" sz="2400" dirty="0" smtClean="0"/>
              <a:t>を提訴</a:t>
            </a:r>
            <a:endParaRPr lang="en-US" altLang="ja-JP" sz="2400" dirty="0" smtClean="0">
              <a:hlinkClick r:id="rId3"/>
            </a:endParaRPr>
          </a:p>
          <a:p>
            <a:pPr lvl="1"/>
            <a:r>
              <a:rPr lang="en-US" altLang="ja-JP" sz="2000" dirty="0" smtClean="0"/>
              <a:t>http://itpro.nikkeibp.co.jp/article/NEWS/20070803/278991/</a:t>
            </a:r>
          </a:p>
          <a:p>
            <a:pPr lvl="1"/>
            <a:endParaRPr lang="en-US" altLang="ja-JP" sz="2000" dirty="0" smtClean="0"/>
          </a:p>
          <a:p>
            <a:r>
              <a:rPr lang="en-US" altLang="ja-JP" sz="2400" dirty="0" smtClean="0"/>
              <a:t>CA</a:t>
            </a:r>
            <a:r>
              <a:rPr lang="ja-JP" altLang="en-US" sz="2400" dirty="0" smtClean="0"/>
              <a:t>に提訴された</a:t>
            </a:r>
            <a:r>
              <a:rPr lang="en-US" altLang="ja-JP" sz="2400" dirty="0" smtClean="0"/>
              <a:t>IBM DB2</a:t>
            </a:r>
            <a:r>
              <a:rPr lang="ja-JP" altLang="en-US" sz="2400" dirty="0" smtClean="0"/>
              <a:t>用ツール作成の</a:t>
            </a:r>
            <a:r>
              <a:rPr lang="en-US" altLang="ja-JP" sz="2400" dirty="0" smtClean="0"/>
              <a:t>Rocket</a:t>
            </a:r>
            <a:r>
              <a:rPr lang="ja-JP" altLang="en-US" sz="2400" dirty="0" err="1" smtClean="0"/>
              <a:t>，</a:t>
            </a:r>
            <a:r>
              <a:rPr lang="ja-JP" altLang="en-US" sz="2400" dirty="0" smtClean="0"/>
              <a:t>「時効」の主張通らず</a:t>
            </a:r>
            <a:endParaRPr lang="en-US" altLang="ja-JP" sz="2400" dirty="0" smtClean="0"/>
          </a:p>
          <a:p>
            <a:pPr lvl="1"/>
            <a:r>
              <a:rPr lang="en-US" altLang="ja-JP" sz="2000" dirty="0" smtClean="0"/>
              <a:t>http://itpro.nikkeibp.co.jp/article/NEWS/20080922/315197/</a:t>
            </a:r>
          </a:p>
          <a:p>
            <a:pPr lvl="1"/>
            <a:endParaRPr kumimoji="1" lang="en-US" altLang="ja-JP" sz="2000" dirty="0" smtClean="0"/>
          </a:p>
          <a:p>
            <a:r>
              <a:rPr kumimoji="1" lang="en-US" altLang="ja-JP" dirty="0" smtClean="0"/>
              <a:t>The AP Reveals Details of </a:t>
            </a:r>
            <a:r>
              <a:rPr kumimoji="1" lang="en-US" altLang="ja-JP" dirty="0" err="1" smtClean="0"/>
              <a:t>Facebook</a:t>
            </a:r>
            <a:r>
              <a:rPr kumimoji="1" lang="en-US" altLang="ja-JP" dirty="0" smtClean="0"/>
              <a:t>/</a:t>
            </a:r>
            <a:r>
              <a:rPr kumimoji="1" lang="en-US" altLang="ja-JP" dirty="0" err="1" smtClean="0"/>
              <a:t>ConnectU</a:t>
            </a:r>
            <a:r>
              <a:rPr kumimoji="1" lang="en-US" altLang="ja-JP" dirty="0" smtClean="0"/>
              <a:t> Settlement With Greatest Hack Ever</a:t>
            </a:r>
          </a:p>
          <a:p>
            <a:r>
              <a:rPr kumimoji="1" lang="en-US" altLang="ja-JP" dirty="0" smtClean="0"/>
              <a:t>http://www.techcrunch.com/2009/02/11/the-ap-reveals-details-of-facebookconnectu-settlement-with-best-hack-ever/</a:t>
            </a:r>
          </a:p>
          <a:p>
            <a:endParaRPr kumimoji="1" lang="en-US" altLang="ja-JP" dirty="0" smtClean="0"/>
          </a:p>
          <a:p>
            <a:r>
              <a:rPr kumimoji="1" lang="ja-JP" altLang="en-US" dirty="0" smtClean="0"/>
              <a:t>法律事務所の大ポカで</a:t>
            </a:r>
            <a:r>
              <a:rPr kumimoji="1" lang="en-US" altLang="ja-JP" dirty="0" err="1" smtClean="0"/>
              <a:t>Facebook</a:t>
            </a:r>
            <a:r>
              <a:rPr kumimoji="1" lang="ja-JP" altLang="en-US" dirty="0" smtClean="0"/>
              <a:t>の</a:t>
            </a:r>
            <a:r>
              <a:rPr kumimoji="1" lang="en-US" altLang="ja-JP" dirty="0" err="1" smtClean="0"/>
              <a:t>ConnectU</a:t>
            </a:r>
            <a:r>
              <a:rPr kumimoji="1" lang="ja-JP" altLang="en-US" dirty="0" err="1" smtClean="0"/>
              <a:t>への</a:t>
            </a:r>
            <a:r>
              <a:rPr kumimoji="1" lang="ja-JP" altLang="en-US" dirty="0" smtClean="0"/>
              <a:t>支払額が明らかに：</a:t>
            </a:r>
            <a:r>
              <a:rPr kumimoji="1" lang="en-US" altLang="ja-JP" dirty="0" smtClean="0"/>
              <a:t>$65M</a:t>
            </a:r>
          </a:p>
          <a:p>
            <a:r>
              <a:rPr kumimoji="1" lang="en-US" altLang="ja-JP" dirty="0" smtClean="0"/>
              <a:t>http://jp.techcrunch.com/archives/20090210law-firm-blunder-reveals-value-of-facebookconnectu-settlement-65-million/</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31</a:t>
            </a:fld>
            <a:endParaRPr kumimoji="1" lang="ja-JP"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32</a:t>
            </a:fld>
            <a:endParaRPr kumimoji="1" lang="ja-JP"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5</a:t>
            </a:r>
            <a:r>
              <a:rPr kumimoji="1" lang="ja-JP" altLang="en-US" dirty="0" err="1" smtClean="0"/>
              <a:t>．</a:t>
            </a:r>
            <a:r>
              <a:rPr kumimoji="1" lang="ja-JP" altLang="en-US" dirty="0" smtClean="0"/>
              <a:t>そして最後に，閾値を導出します．</a:t>
            </a:r>
            <a:endParaRPr kumimoji="1" lang="en-US" altLang="ja-JP" dirty="0" smtClean="0"/>
          </a:p>
          <a:p>
            <a:r>
              <a:rPr kumimoji="1" lang="ja-JP" altLang="en-US" dirty="0" smtClean="0"/>
              <a:t>閾値は，「適合率</a:t>
            </a:r>
            <a:r>
              <a:rPr kumimoji="1" lang="en-US" altLang="ja-JP" dirty="0" smtClean="0"/>
              <a:t>1</a:t>
            </a:r>
            <a:r>
              <a:rPr kumimoji="1" lang="ja-JP" altLang="en-US" dirty="0" smtClean="0"/>
              <a:t>」かつ「適合率１のときの再現率の最大値」を</a:t>
            </a:r>
            <a:endParaRPr kumimoji="1" lang="en-US" altLang="ja-JP" dirty="0" smtClean="0"/>
          </a:p>
          <a:p>
            <a:r>
              <a:rPr kumimoji="1" lang="ja-JP" altLang="en-US" dirty="0" smtClean="0"/>
              <a:t>とるメトリクスの値を取るので，</a:t>
            </a:r>
            <a:endParaRPr kumimoji="1" lang="en-US" altLang="ja-JP" dirty="0" smtClean="0"/>
          </a:p>
          <a:p>
            <a:r>
              <a:rPr kumimoji="1" lang="ja-JP" altLang="en-US" dirty="0" smtClean="0"/>
              <a:t>この例では，</a:t>
            </a:r>
            <a:r>
              <a:rPr kumimoji="1" lang="en-US" altLang="ja-JP" dirty="0" smtClean="0"/>
              <a:t>230</a:t>
            </a:r>
            <a:r>
              <a:rPr kumimoji="1" lang="ja-JP" altLang="en-US" dirty="0" smtClean="0"/>
              <a:t>のメトリクスの値が流用あり閾値になります．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33</a:t>
            </a:fld>
            <a:endParaRPr kumimoji="1" lang="ja-JP"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また，同様にして，流用なしの閾値を導出します．</a:t>
            </a:r>
            <a:endParaRPr kumimoji="1" lang="en-US" altLang="ja-JP" dirty="0" smtClean="0"/>
          </a:p>
          <a:p>
            <a:r>
              <a:rPr kumimoji="1" lang="ja-JP" altLang="en-US" dirty="0" smtClean="0"/>
              <a:t>この例ですと，メトリクスの値　８０が流用なしの閾値になります．</a:t>
            </a:r>
            <a:endParaRPr kumimoji="1" lang="en-US" altLang="ja-JP" dirty="0" smtClean="0"/>
          </a:p>
          <a:p>
            <a:endParaRPr kumimoji="1" lang="en-US" altLang="ja-JP" dirty="0" smtClean="0"/>
          </a:p>
          <a:p>
            <a:r>
              <a:rPr kumimoji="1" lang="ja-JP" altLang="en-US" dirty="0" smtClean="0"/>
              <a:t>以上の手順で，提案手法で用いる閾値を導出する実験を行います．</a:t>
            </a:r>
            <a:endParaRPr kumimoji="1" lang="en-US" altLang="ja-JP" dirty="0" smtClean="0"/>
          </a:p>
          <a:p>
            <a:r>
              <a:rPr kumimoji="1" lang="ja-JP" altLang="en-US" dirty="0" smtClean="0"/>
              <a:t>次のスライドから，実験結果を述べていきます．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34</a:t>
            </a:fld>
            <a:endParaRPr kumimoji="1" lang="ja-JP"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35</a:t>
            </a:fld>
            <a:endParaRPr kumimoji="1" lang="ja-JP"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次のスライドから，提案手法（フローチャート）で用いる</a:t>
            </a:r>
            <a:r>
              <a:rPr kumimoji="1" lang="en-US" altLang="ja-JP" dirty="0" smtClean="0"/>
              <a:t>TR</a:t>
            </a:r>
            <a:r>
              <a:rPr kumimoji="1" lang="ja-JP" altLang="en-US" dirty="0" err="1" smtClean="0"/>
              <a:t>，</a:t>
            </a:r>
            <a:r>
              <a:rPr kumimoji="1" lang="en-US" altLang="ja-JP" dirty="0" smtClean="0"/>
              <a:t>TNR</a:t>
            </a:r>
            <a:r>
              <a:rPr kumimoji="1" lang="ja-JP" altLang="en-US" dirty="0" smtClean="0"/>
              <a:t>を求める実験について，説明していきます．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36</a:t>
            </a:fld>
            <a:endParaRPr kumimoji="1" lang="ja-JP"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37</a:t>
            </a:fld>
            <a:endParaRPr kumimoji="1" lang="ja-JP"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クローンと流用の関係について整理します．</a:t>
            </a:r>
            <a:endParaRPr kumimoji="1" lang="en-US" altLang="ja-JP" dirty="0" smtClean="0"/>
          </a:p>
          <a:p>
            <a:endParaRPr kumimoji="1" lang="en-US" altLang="ja-JP" dirty="0" smtClean="0"/>
          </a:p>
          <a:p>
            <a:r>
              <a:rPr kumimoji="1" lang="ja-JP" altLang="en-US" dirty="0" smtClean="0"/>
              <a:t>クローンの発生理由には，コピアンドペースト，偶然の一致などがあります．</a:t>
            </a:r>
            <a:endParaRPr kumimoji="1" lang="en-US" altLang="ja-JP" dirty="0" smtClean="0"/>
          </a:p>
          <a:p>
            <a:r>
              <a:rPr kumimoji="1" lang="ja-JP" altLang="en-US" dirty="0" smtClean="0"/>
              <a:t>流用の発生理由は，開発期間の短縮，</a:t>
            </a:r>
            <a:endParaRPr kumimoji="1" lang="en-US" altLang="ja-JP" dirty="0" smtClean="0"/>
          </a:p>
          <a:p>
            <a:r>
              <a:rPr kumimoji="1" lang="ja-JP" altLang="en-US" dirty="0" smtClean="0"/>
              <a:t>流用の発生にはコピーアンドペーストが行われている可能性が高い．</a:t>
            </a:r>
            <a:endParaRPr kumimoji="1" lang="en-US" altLang="ja-JP" dirty="0" smtClean="0"/>
          </a:p>
          <a:p>
            <a:endParaRPr kumimoji="1" lang="en-US" altLang="ja-JP" dirty="0" smtClean="0"/>
          </a:p>
          <a:p>
            <a:r>
              <a:rPr kumimoji="1" lang="ja-JP" altLang="en-US" dirty="0" smtClean="0"/>
              <a:t>そのため，独立に開発された異なるソフトウェア間でクローンが</a:t>
            </a:r>
            <a:endParaRPr kumimoji="1" lang="en-US" altLang="ja-JP" dirty="0" smtClean="0"/>
          </a:p>
          <a:p>
            <a:r>
              <a:rPr kumimoji="1" lang="ja-JP" altLang="en-US" dirty="0" smtClean="0"/>
              <a:t>検出されると流用の疑いがあります．</a:t>
            </a:r>
            <a:endParaRPr kumimoji="1" lang="en-US" altLang="ja-JP" dirty="0" smtClean="0"/>
          </a:p>
          <a:p>
            <a:r>
              <a:rPr kumimoji="1" lang="ja-JP" altLang="en-US" dirty="0" smtClean="0"/>
              <a:t>つまり，ソフトウェア間で検出されるクローンは流用の根拠として</a:t>
            </a:r>
            <a:endParaRPr kumimoji="1" lang="en-US" altLang="ja-JP" dirty="0" smtClean="0"/>
          </a:p>
          <a:p>
            <a:r>
              <a:rPr kumimoji="1" lang="ja-JP" altLang="en-US" dirty="0" smtClean="0"/>
              <a:t>期待できると考えられます．</a:t>
            </a:r>
            <a:endParaRPr kumimoji="1" lang="en-US" altLang="ja-JP" dirty="0" smtClean="0"/>
          </a:p>
          <a:p>
            <a:endParaRPr kumimoji="1" lang="en-US" altLang="ja-JP" dirty="0" smtClean="0"/>
          </a:p>
          <a:p>
            <a:r>
              <a:rPr kumimoji="1" lang="ja-JP" altLang="en-US" dirty="0" smtClean="0"/>
              <a:t>次のスライドから，流用の検出に役立つと期待する</a:t>
            </a:r>
            <a:endParaRPr kumimoji="1" lang="en-US" altLang="ja-JP" dirty="0" smtClean="0"/>
          </a:p>
          <a:p>
            <a:r>
              <a:rPr kumimoji="1" lang="ja-JP" altLang="en-US" dirty="0" smtClean="0"/>
              <a:t>クローンメトリクスについて説明していきます．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38</a:t>
            </a:fld>
            <a:endParaRPr kumimoji="1" lang="ja-JP"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本発表で提案する流用検出手法は，</a:t>
            </a:r>
            <a:endParaRPr kumimoji="1" lang="en-US" altLang="ja-JP" dirty="0" smtClean="0"/>
          </a:p>
          <a:p>
            <a:r>
              <a:rPr kumimoji="1" lang="ja-JP" altLang="en-US" dirty="0" smtClean="0"/>
              <a:t>クローンメトリクスがある一定値以上を</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39</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ea typeface="ＭＳ Ｐ明朝" pitchFamily="18" charset="-128"/>
              </a:rPr>
              <a:t>ただし，クローンは必ずしも流用ではない可能性があります．</a:t>
            </a:r>
            <a:endParaRPr lang="en-US" altLang="ja-JP" dirty="0" smtClean="0">
              <a:ea typeface="ＭＳ Ｐ明朝" pitchFamily="18" charset="-128"/>
            </a:endParaRPr>
          </a:p>
          <a:p>
            <a:r>
              <a:rPr lang="ja-JP" altLang="en-US" dirty="0" smtClean="0">
                <a:ea typeface="ＭＳ Ｐ明朝" pitchFamily="18" charset="-128"/>
              </a:rPr>
              <a:t>これはクローンの発生理由に定型処理や偶然の一致などが</a:t>
            </a:r>
            <a:endParaRPr lang="en-US" altLang="ja-JP" dirty="0" smtClean="0">
              <a:ea typeface="ＭＳ Ｐ明朝" pitchFamily="18" charset="-128"/>
            </a:endParaRPr>
          </a:p>
          <a:p>
            <a:r>
              <a:rPr lang="ja-JP" altLang="en-US" dirty="0" smtClean="0">
                <a:ea typeface="ＭＳ Ｐ明朝" pitchFamily="18" charset="-128"/>
              </a:rPr>
              <a:t>そんざいするため，独立に開発されたソフトウェア間でクローンが</a:t>
            </a:r>
            <a:endParaRPr lang="en-US" altLang="ja-JP" dirty="0" smtClean="0">
              <a:ea typeface="ＭＳ Ｐ明朝" pitchFamily="18" charset="-128"/>
            </a:endParaRPr>
          </a:p>
          <a:p>
            <a:r>
              <a:rPr lang="ja-JP" altLang="en-US" dirty="0" smtClean="0">
                <a:ea typeface="ＭＳ Ｐ明朝" pitchFamily="18" charset="-128"/>
              </a:rPr>
              <a:t>検出されたとしても流用ではない可能性があります．</a:t>
            </a:r>
            <a:endParaRPr lang="en-US" altLang="ja-JP" dirty="0" smtClean="0">
              <a:ea typeface="ＭＳ Ｐ明朝" pitchFamily="18" charset="-128"/>
            </a:endParaRPr>
          </a:p>
          <a:p>
            <a:r>
              <a:rPr lang="ja-JP" altLang="en-US" dirty="0" smtClean="0">
                <a:ea typeface="ＭＳ Ｐ明朝" pitchFamily="18" charset="-128"/>
              </a:rPr>
              <a:t>下の例のように，</a:t>
            </a:r>
            <a:r>
              <a:rPr lang="en-US" altLang="ja-JP" dirty="0" smtClean="0">
                <a:ea typeface="ＭＳ Ｐ明朝" pitchFamily="18" charset="-128"/>
              </a:rPr>
              <a:t>GUI</a:t>
            </a:r>
            <a:r>
              <a:rPr lang="ja-JP" altLang="en-US" dirty="0" smtClean="0">
                <a:ea typeface="ＭＳ Ｐ明朝" pitchFamily="18" charset="-128"/>
              </a:rPr>
              <a:t>などはコードの自動生成ツールなどで，</a:t>
            </a:r>
            <a:endParaRPr lang="en-US" altLang="ja-JP" dirty="0" smtClean="0">
              <a:ea typeface="ＭＳ Ｐ明朝" pitchFamily="18" charset="-128"/>
            </a:endParaRPr>
          </a:p>
          <a:p>
            <a:r>
              <a:rPr lang="ja-JP" altLang="en-US" dirty="0" smtClean="0">
                <a:ea typeface="ＭＳ Ｐ明朝" pitchFamily="18" charset="-128"/>
              </a:rPr>
              <a:t>生成されることがある為，単純にクローンを用いるだけでは，</a:t>
            </a:r>
            <a:endParaRPr lang="en-US" altLang="ja-JP" dirty="0" smtClean="0">
              <a:ea typeface="ＭＳ Ｐ明朝" pitchFamily="18" charset="-128"/>
            </a:endParaRPr>
          </a:p>
          <a:p>
            <a:r>
              <a:rPr lang="ja-JP" altLang="en-US" dirty="0" smtClean="0">
                <a:ea typeface="ＭＳ Ｐ明朝" pitchFamily="18" charset="-128"/>
              </a:rPr>
              <a:t>流用を検出することは難しいと考えられます．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そこで，どの程度の量のクローンが検出されたならば，</a:t>
            </a:r>
            <a:endParaRPr lang="en-US" altLang="ja-JP" dirty="0" smtClean="0">
              <a:ea typeface="ＭＳ Ｐ明朝" pitchFamily="18" charset="-128"/>
            </a:endParaRPr>
          </a:p>
          <a:p>
            <a:r>
              <a:rPr lang="ja-JP" altLang="en-US" dirty="0" smtClean="0">
                <a:ea typeface="ＭＳ Ｐ明朝" pitchFamily="18" charset="-128"/>
              </a:rPr>
              <a:t>流用ありとみなせれるかを明らかにする必要があります．</a:t>
            </a:r>
            <a:endParaRPr lang="en-US" altLang="ja-JP" dirty="0" smtClean="0">
              <a:ea typeface="ＭＳ Ｐ明朝" pitchFamily="18" charset="-128"/>
            </a:endParaRPr>
          </a:p>
          <a:p>
            <a:r>
              <a:rPr lang="ja-JP" altLang="en-US" dirty="0" smtClean="0">
                <a:ea typeface="ＭＳ Ｐ明朝" pitchFamily="18" charset="-128"/>
              </a:rPr>
              <a:t>そのためには，まず，流用を検出するのに有効なクローンメトリクスが必要です．</a:t>
            </a:r>
            <a:endParaRPr lang="en-US" altLang="ja-JP" dirty="0" smtClean="0">
              <a:ea typeface="ＭＳ Ｐ明朝" pitchFamily="18" charset="-128"/>
            </a:endParaRPr>
          </a:p>
          <a:p>
            <a:r>
              <a:rPr lang="ja-JP" altLang="en-US" dirty="0" smtClean="0">
                <a:ea typeface="ＭＳ Ｐ明朝" pitchFamily="18" charset="-128"/>
              </a:rPr>
              <a:t>また，そのメトリクス値がどの程度であれば，</a:t>
            </a:r>
            <a:endParaRPr lang="en-US" altLang="ja-JP" dirty="0" smtClean="0">
              <a:ea typeface="ＭＳ Ｐ明朝" pitchFamily="18" charset="-128"/>
            </a:endParaRPr>
          </a:p>
          <a:p>
            <a:r>
              <a:rPr lang="ja-JP" altLang="en-US" dirty="0" smtClean="0">
                <a:ea typeface="ＭＳ Ｐ明朝" pitchFamily="18" charset="-128"/>
              </a:rPr>
              <a:t>流用と判断できるかを示す基準値が必要だと考えられます．</a:t>
            </a:r>
            <a:endParaRPr lang="en-US" altLang="ja-JP" dirty="0" smtClean="0">
              <a:ea typeface="ＭＳ Ｐ明朝" pitchFamily="18" charset="-128"/>
            </a:endParaRPr>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a:t>
            </a:fld>
            <a:endParaRPr kumimoji="1" lang="ja-JP"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最大クローン長と，部分類似度のふたつのメトリクスを用いて</a:t>
            </a:r>
            <a:endParaRPr kumimoji="1" lang="en-US" altLang="ja-JP" dirty="0" smtClean="0"/>
          </a:p>
          <a:p>
            <a:r>
              <a:rPr kumimoji="1" lang="ja-JP" altLang="en-US" dirty="0" smtClean="0"/>
              <a:t>流用検出を行った場合に，</a:t>
            </a:r>
            <a:endParaRPr kumimoji="1" lang="en-US" altLang="ja-JP" dirty="0" smtClean="0"/>
          </a:p>
          <a:p>
            <a:endParaRPr kumimoji="1" lang="en-US" altLang="ja-JP" dirty="0" smtClean="0"/>
          </a:p>
          <a:p>
            <a:r>
              <a:rPr kumimoji="1" lang="ja-JP" altLang="en-US" dirty="0" smtClean="0"/>
              <a:t>手順は，まず最大クローン長を用いて流用を検出し，</a:t>
            </a:r>
            <a:endParaRPr kumimoji="1" lang="en-US" altLang="ja-JP" dirty="0" smtClean="0"/>
          </a:p>
          <a:p>
            <a:r>
              <a:rPr kumimoji="1" lang="ja-JP" altLang="en-US" dirty="0" smtClean="0"/>
              <a:t>次に，最大クローン長で検出出来ない流用を部分類似度</a:t>
            </a:r>
            <a:endParaRPr kumimoji="1" lang="en-US" altLang="ja-JP" dirty="0" smtClean="0"/>
          </a:p>
          <a:p>
            <a:r>
              <a:rPr kumimoji="1" lang="ja-JP" altLang="en-US" dirty="0" smtClean="0"/>
              <a:t>を用いて検出します．</a:t>
            </a:r>
            <a:endParaRPr kumimoji="1" lang="en-US" altLang="ja-JP" dirty="0" smtClean="0"/>
          </a:p>
          <a:p>
            <a:r>
              <a:rPr kumimoji="1" lang="ja-JP" altLang="en-US" dirty="0" smtClean="0"/>
              <a:t>その結果，何割の流用が検出出来たかを算出します．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40</a:t>
            </a:fld>
            <a:endParaRPr kumimoji="1" lang="ja-JP" alt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2</a:t>
            </a:r>
            <a:r>
              <a:rPr kumimoji="1" lang="ja-JP" altLang="en-US" dirty="0" err="1" smtClean="0"/>
              <a:t>つの</a:t>
            </a:r>
            <a:r>
              <a:rPr kumimoji="1" lang="ja-JP" altLang="en-US" dirty="0" smtClean="0"/>
              <a:t>メトリクスを用いて流用検出を行った場合，</a:t>
            </a:r>
            <a:endParaRPr kumimoji="1" lang="en-US" altLang="ja-JP" dirty="0" smtClean="0"/>
          </a:p>
          <a:p>
            <a:r>
              <a:rPr kumimoji="1" lang="ja-JP" altLang="en-US" dirty="0" smtClean="0"/>
              <a:t>一つのメトリクスで検出出来ない流用を</a:t>
            </a:r>
            <a:r>
              <a:rPr kumimoji="1" lang="en-US" altLang="ja-JP" dirty="0" smtClean="0"/>
              <a:t>11</a:t>
            </a:r>
            <a:r>
              <a:rPr kumimoji="1" lang="ja-JP" altLang="en-US" dirty="0" smtClean="0"/>
              <a:t>件ほど検出できました．</a:t>
            </a:r>
            <a:endParaRPr kumimoji="1" lang="en-US" altLang="ja-JP" dirty="0" smtClean="0"/>
          </a:p>
          <a:p>
            <a:r>
              <a:rPr kumimoji="1" lang="ja-JP" altLang="en-US" dirty="0" smtClean="0"/>
              <a:t>具体的には，作成した流用ありの正解集合</a:t>
            </a:r>
            <a:r>
              <a:rPr kumimoji="1" lang="en-US" altLang="ja-JP" dirty="0" smtClean="0"/>
              <a:t>121</a:t>
            </a:r>
            <a:r>
              <a:rPr kumimoji="1" lang="ja-JP" altLang="en-US" dirty="0" smtClean="0"/>
              <a:t>件中，</a:t>
            </a:r>
            <a:endParaRPr kumimoji="1" lang="en-US" altLang="ja-JP" dirty="0" smtClean="0"/>
          </a:p>
          <a:p>
            <a:r>
              <a:rPr kumimoji="1" lang="en-US" altLang="ja-JP" dirty="0" smtClean="0"/>
              <a:t>102</a:t>
            </a:r>
            <a:r>
              <a:rPr kumimoji="1" lang="ja-JP" altLang="en-US" dirty="0" smtClean="0"/>
              <a:t>件（約</a:t>
            </a:r>
            <a:r>
              <a:rPr kumimoji="1" lang="en-US" altLang="ja-JP" dirty="0" smtClean="0"/>
              <a:t>84%</a:t>
            </a:r>
            <a:r>
              <a:rPr kumimoji="1" lang="ja-JP" altLang="en-US" dirty="0" smtClean="0"/>
              <a:t>）を</a:t>
            </a:r>
            <a:r>
              <a:rPr kumimoji="1" lang="en-US" altLang="ja-JP" dirty="0" smtClean="0"/>
              <a:t>false-positive</a:t>
            </a:r>
            <a:r>
              <a:rPr kumimoji="1" lang="ja-JP" altLang="en-US" dirty="0" smtClean="0"/>
              <a:t>なしで検出出来ました．</a:t>
            </a:r>
            <a:endParaRPr kumimoji="1" lang="en-US" altLang="ja-JP" dirty="0" smtClean="0"/>
          </a:p>
          <a:p>
            <a:endParaRPr kumimoji="1" lang="en-US" altLang="ja-JP" dirty="0" smtClean="0"/>
          </a:p>
          <a:p>
            <a:r>
              <a:rPr kumimoji="1" lang="ja-JP" altLang="en-US" dirty="0" smtClean="0"/>
              <a:t>また，</a:t>
            </a:r>
            <a:r>
              <a:rPr kumimoji="1" lang="en-US" altLang="ja-JP" dirty="0" smtClean="0"/>
              <a:t>2</a:t>
            </a:r>
            <a:r>
              <a:rPr kumimoji="1" lang="ja-JP" altLang="en-US" dirty="0" err="1" smtClean="0"/>
              <a:t>つの</a:t>
            </a:r>
            <a:r>
              <a:rPr kumimoji="1" lang="ja-JP" altLang="en-US" dirty="0" smtClean="0"/>
              <a:t>メトリクスを用いて検出出来なかった流用は，</a:t>
            </a:r>
            <a:endParaRPr kumimoji="1" lang="en-US" altLang="ja-JP" dirty="0" smtClean="0"/>
          </a:p>
          <a:p>
            <a:r>
              <a:rPr kumimoji="1" lang="ja-JP" altLang="en-US" dirty="0" smtClean="0"/>
              <a:t>ソースコード規模が大きいにもかかわらず，</a:t>
            </a:r>
            <a:endParaRPr kumimoji="1" lang="en-US" altLang="ja-JP" dirty="0" smtClean="0"/>
          </a:p>
          <a:p>
            <a:r>
              <a:rPr kumimoji="1" lang="ja-JP" altLang="en-US" dirty="0" smtClean="0"/>
              <a:t>最大クローン長が短い為，両メトリクスの閾値を下回りまったものです．</a:t>
            </a:r>
            <a:endParaRPr kumimoji="1" lang="en-US" altLang="ja-JP" dirty="0" smtClean="0"/>
          </a:p>
          <a:p>
            <a:endParaRPr kumimoji="1" lang="en-US" altLang="ja-JP" dirty="0" smtClean="0"/>
          </a:p>
          <a:p>
            <a:r>
              <a:rPr kumimoji="1" lang="ja-JP" altLang="en-US" dirty="0" smtClean="0"/>
              <a:t>そのため，ソースコード規模に影響されないクローンメトリクスを</a:t>
            </a:r>
            <a:endParaRPr kumimoji="1" lang="en-US" altLang="ja-JP" dirty="0" smtClean="0"/>
          </a:p>
          <a:p>
            <a:r>
              <a:rPr kumimoji="1" lang="ja-JP" altLang="en-US" dirty="0" smtClean="0"/>
              <a:t>用いる必要があると考えられます．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41</a:t>
            </a:fld>
            <a:endParaRPr kumimoji="1" lang="ja-JP"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クローンは検出手法によって，検出手順は異なりますが，</a:t>
            </a:r>
            <a:endParaRPr kumimoji="1" lang="en-US" altLang="ja-JP" dirty="0" smtClean="0"/>
          </a:p>
          <a:p>
            <a:r>
              <a:rPr kumimoji="1" lang="ja-JP" altLang="en-US" dirty="0" smtClean="0"/>
              <a:t>本発表ではトークンベースの手法を用いたので，</a:t>
            </a:r>
            <a:endParaRPr kumimoji="1" lang="en-US" altLang="ja-JP" dirty="0" smtClean="0"/>
          </a:p>
          <a:p>
            <a:r>
              <a:rPr kumimoji="1" lang="ja-JP" altLang="en-US" dirty="0" smtClean="0"/>
              <a:t>トークンベースの手法について簡単に説明します．</a:t>
            </a:r>
            <a:endParaRPr kumimoji="1" lang="en-US" altLang="ja-JP" dirty="0" smtClean="0"/>
          </a:p>
          <a:p>
            <a:endParaRPr kumimoji="1" lang="en-US" altLang="ja-JP" dirty="0" smtClean="0"/>
          </a:p>
          <a:p>
            <a:endParaRPr kumimoji="1" lang="en-US" altLang="ja-JP" dirty="0" smtClean="0"/>
          </a:p>
          <a:p>
            <a:endParaRPr kumimoji="1" lang="en-US" altLang="ja-JP" dirty="0" smtClean="0"/>
          </a:p>
          <a:p>
            <a:r>
              <a:rPr kumimoji="1" lang="ja-JP" altLang="en-US" dirty="0" smtClean="0"/>
              <a:t>次に，本発表で着目したクローンメトリクスについて説明していきます．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42</a:t>
            </a:fld>
            <a:endParaRPr kumimoji="1" lang="ja-JP"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5</a:t>
            </a:r>
            <a:r>
              <a:rPr kumimoji="1" lang="ja-JP" altLang="en-US" dirty="0" err="1" smtClean="0"/>
              <a:t>．</a:t>
            </a:r>
            <a:r>
              <a:rPr kumimoji="1" lang="ja-JP" altLang="en-US" dirty="0" smtClean="0"/>
              <a:t>そして最後に，閾値を導出します．</a:t>
            </a:r>
            <a:endParaRPr kumimoji="1" lang="en-US" altLang="ja-JP" dirty="0" smtClean="0"/>
          </a:p>
          <a:p>
            <a:r>
              <a:rPr kumimoji="1" lang="ja-JP" altLang="en-US" dirty="0" smtClean="0"/>
              <a:t>閾値は，適合率</a:t>
            </a:r>
            <a:r>
              <a:rPr kumimoji="1" lang="en-US" altLang="ja-JP" dirty="0" smtClean="0"/>
              <a:t>1</a:t>
            </a:r>
            <a:r>
              <a:rPr kumimoji="1" lang="ja-JP" altLang="en-US" dirty="0" smtClean="0"/>
              <a:t>の範囲はこの赤の斜線部分になり，</a:t>
            </a:r>
            <a:endParaRPr kumimoji="1" lang="en-US" altLang="ja-JP" dirty="0" smtClean="0"/>
          </a:p>
          <a:p>
            <a:r>
              <a:rPr kumimoji="1" lang="ja-JP" altLang="en-US" dirty="0" smtClean="0"/>
              <a:t>この例では，</a:t>
            </a:r>
            <a:r>
              <a:rPr kumimoji="1" lang="en-US" altLang="ja-JP" dirty="0" smtClean="0"/>
              <a:t>230</a:t>
            </a:r>
            <a:r>
              <a:rPr kumimoji="1" lang="ja-JP" altLang="en-US" dirty="0" smtClean="0"/>
              <a:t>のメトリクスの値が閾値になります．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43</a:t>
            </a:fld>
            <a:endParaRPr kumimoji="1" lang="ja-JP"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en-US" altLang="ja-JP" dirty="0" smtClean="0">
                <a:ea typeface="ＭＳ Ｐ明朝" pitchFamily="18" charset="-128"/>
              </a:rPr>
              <a:t>2</a:t>
            </a:r>
            <a:r>
              <a:rPr lang="ja-JP" altLang="en-US" dirty="0" smtClean="0">
                <a:ea typeface="ＭＳ Ｐ明朝" pitchFamily="18" charset="-128"/>
              </a:rPr>
              <a:t>つめのメトリクスの「ソフトウェア間の部分類似度」について説明します．</a:t>
            </a:r>
            <a:endParaRPr lang="en-US" altLang="ja-JP" dirty="0" smtClean="0">
              <a:ea typeface="ＭＳ Ｐ明朝" pitchFamily="18" charset="-128"/>
            </a:endParaRPr>
          </a:p>
          <a:p>
            <a:r>
              <a:rPr lang="ja-JP" altLang="en-US" dirty="0" smtClean="0">
                <a:ea typeface="ＭＳ Ｐ明朝" pitchFamily="18" charset="-128"/>
              </a:rPr>
              <a:t>この類似度は，</a:t>
            </a:r>
            <a:r>
              <a:rPr lang="en-US" altLang="ja-JP" dirty="0" smtClean="0">
                <a:ea typeface="ＭＳ Ｐ明朝" pitchFamily="18" charset="-128"/>
              </a:rPr>
              <a:t>2</a:t>
            </a:r>
            <a:r>
              <a:rPr lang="ja-JP" altLang="en-US" dirty="0" err="1" smtClean="0">
                <a:ea typeface="ＭＳ Ｐ明朝" pitchFamily="18" charset="-128"/>
              </a:rPr>
              <a:t>つの</a:t>
            </a:r>
            <a:r>
              <a:rPr lang="ja-JP" altLang="en-US" dirty="0" smtClean="0">
                <a:ea typeface="ＭＳ Ｐ明朝" pitchFamily="18" charset="-128"/>
              </a:rPr>
              <a:t>ソフトウェア間で「最大クローン」を含むファイル間の</a:t>
            </a:r>
            <a:endParaRPr lang="en-US" altLang="ja-JP" dirty="0" smtClean="0">
              <a:ea typeface="ＭＳ Ｐ明朝" pitchFamily="18" charset="-128"/>
            </a:endParaRPr>
          </a:p>
          <a:p>
            <a:r>
              <a:rPr lang="ja-JP" altLang="en-US" dirty="0" smtClean="0">
                <a:ea typeface="ＭＳ Ｐ明朝" pitchFamily="18" charset="-128"/>
              </a:rPr>
              <a:t>類似度です．</a:t>
            </a:r>
            <a:endParaRPr lang="en-US" altLang="ja-JP" dirty="0" smtClean="0">
              <a:ea typeface="ＭＳ Ｐ明朝" pitchFamily="18" charset="-128"/>
            </a:endParaRPr>
          </a:p>
          <a:p>
            <a:r>
              <a:rPr lang="ja-JP" altLang="en-US" dirty="0" smtClean="0">
                <a:ea typeface="ＭＳ Ｐ明朝" pitchFamily="18" charset="-128"/>
              </a:rPr>
              <a:t>算出方法は，ファイルの長さを足し合わせた値で，</a:t>
            </a:r>
            <a:endParaRPr lang="en-US" altLang="ja-JP" dirty="0" smtClean="0">
              <a:ea typeface="ＭＳ Ｐ明朝" pitchFamily="18" charset="-128"/>
            </a:endParaRPr>
          </a:p>
          <a:p>
            <a:r>
              <a:rPr lang="ja-JP" altLang="en-US" dirty="0" smtClean="0">
                <a:ea typeface="ＭＳ Ｐ明朝" pitchFamily="18" charset="-128"/>
              </a:rPr>
              <a:t>最大クローン長を</a:t>
            </a:r>
            <a:r>
              <a:rPr lang="en-US" altLang="ja-JP" dirty="0" smtClean="0">
                <a:ea typeface="ＭＳ Ｐ明朝" pitchFamily="18" charset="-128"/>
              </a:rPr>
              <a:t>2</a:t>
            </a:r>
            <a:r>
              <a:rPr lang="ja-JP" altLang="en-US" dirty="0" smtClean="0">
                <a:ea typeface="ＭＳ Ｐ明朝" pitchFamily="18" charset="-128"/>
              </a:rPr>
              <a:t>倍した値を割ったモノです．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メトリクスの特徴としては、ファイル全体が類似していなくとも</a:t>
            </a:r>
            <a:endParaRPr lang="en-US" altLang="ja-JP" dirty="0" smtClean="0">
              <a:ea typeface="ＭＳ Ｐ明朝" pitchFamily="18" charset="-128"/>
            </a:endParaRPr>
          </a:p>
          <a:p>
            <a:r>
              <a:rPr lang="ja-JP" altLang="en-US" dirty="0" smtClean="0">
                <a:ea typeface="ＭＳ Ｐ明朝" pitchFamily="18" charset="-128"/>
              </a:rPr>
              <a:t>部分的な流用が存在すると類似度は高くなるというものです。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これら</a:t>
            </a:r>
            <a:r>
              <a:rPr lang="en-US" altLang="ja-JP" dirty="0" smtClean="0">
                <a:ea typeface="ＭＳ Ｐ明朝" pitchFamily="18" charset="-128"/>
              </a:rPr>
              <a:t>2</a:t>
            </a:r>
            <a:r>
              <a:rPr lang="ja-JP" altLang="en-US" dirty="0" err="1" smtClean="0">
                <a:ea typeface="ＭＳ Ｐ明朝" pitchFamily="18" charset="-128"/>
              </a:rPr>
              <a:t>つの</a:t>
            </a:r>
            <a:r>
              <a:rPr lang="ja-JP" altLang="en-US" dirty="0" smtClean="0">
                <a:ea typeface="ＭＳ Ｐ明朝" pitchFamily="18" charset="-128"/>
              </a:rPr>
              <a:t>メトリクスを用いた，流用の判断方法について</a:t>
            </a:r>
            <a:endParaRPr lang="en-US" altLang="ja-JP" dirty="0" smtClean="0">
              <a:ea typeface="ＭＳ Ｐ明朝" pitchFamily="18" charset="-128"/>
            </a:endParaRPr>
          </a:p>
          <a:p>
            <a:r>
              <a:rPr lang="ja-JP" altLang="en-US" dirty="0" smtClean="0">
                <a:ea typeface="ＭＳ Ｐ明朝" pitchFamily="18" charset="-128"/>
              </a:rPr>
              <a:t>次のスライドから説明していきます．</a:t>
            </a:r>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44</a:t>
            </a:fld>
            <a:endParaRPr kumimoji="1" lang="ja-JP"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45</a:t>
            </a:fld>
            <a:endParaRPr kumimoji="1" lang="ja-JP"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閾値を用いる場合，閾値を超えるクローンは必ず流用と判断できる必要</a:t>
            </a:r>
            <a:endParaRPr kumimoji="1" lang="en-US" altLang="ja-JP" dirty="0" smtClean="0"/>
          </a:p>
          <a:p>
            <a:r>
              <a:rPr kumimoji="1" lang="ja-JP" altLang="en-US" dirty="0" smtClean="0"/>
              <a:t>（</a:t>
            </a:r>
            <a:r>
              <a:rPr kumimoji="1" lang="en-US" altLang="ja-JP" dirty="0" smtClean="0"/>
              <a:t>false-positive</a:t>
            </a:r>
            <a:r>
              <a:rPr kumimoji="1" lang="ja-JP" altLang="en-US" dirty="0" smtClean="0"/>
              <a:t>なし）の必要があります．</a:t>
            </a:r>
            <a:endParaRPr kumimoji="1" lang="en-US" altLang="ja-JP" dirty="0" smtClean="0"/>
          </a:p>
          <a:p>
            <a:r>
              <a:rPr kumimoji="1" lang="ja-JP" altLang="en-US" dirty="0" smtClean="0"/>
              <a:t>これは，流用のないケースを流用ありと判断しない為です．</a:t>
            </a:r>
            <a:endParaRPr kumimoji="1" lang="en-US" altLang="ja-JP" dirty="0" smtClean="0"/>
          </a:p>
          <a:p>
            <a:r>
              <a:rPr kumimoji="1" lang="ja-JP" altLang="en-US" dirty="0" smtClean="0"/>
              <a:t>そこで，閾値を導出する為に，適合率と再現率を用いることを考えました．</a:t>
            </a:r>
            <a:endParaRPr kumimoji="1" lang="en-US" altLang="ja-JP" dirty="0" smtClean="0"/>
          </a:p>
          <a:p>
            <a:endParaRPr kumimoji="1" lang="en-US" altLang="ja-JP" dirty="0" smtClean="0"/>
          </a:p>
          <a:p>
            <a:r>
              <a:rPr kumimoji="1" lang="ja-JP" altLang="en-US" dirty="0" smtClean="0"/>
              <a:t>適合率とは，検出結果中に含まれる正検出数の割合のことで，</a:t>
            </a:r>
            <a:endParaRPr kumimoji="1" lang="en-US" altLang="ja-JP" dirty="0" smtClean="0"/>
          </a:p>
          <a:p>
            <a:r>
              <a:rPr kumimoji="1" lang="ja-JP" altLang="en-US" dirty="0" smtClean="0"/>
              <a:t>適合率が高いほど，流用が含まれていることになります．</a:t>
            </a:r>
            <a:endParaRPr kumimoji="1" lang="en-US" altLang="ja-JP" dirty="0" smtClean="0"/>
          </a:p>
          <a:p>
            <a:r>
              <a:rPr kumimoji="1" lang="ja-JP" altLang="en-US" dirty="0" smtClean="0"/>
              <a:t>再現率とは，正しい結果がどれだけ拾えているかを表す指標です．</a:t>
            </a:r>
            <a:endParaRPr kumimoji="1" lang="en-US" altLang="ja-JP" dirty="0" smtClean="0"/>
          </a:p>
          <a:p>
            <a:endParaRPr kumimoji="1" lang="en-US" altLang="ja-JP" dirty="0" smtClean="0"/>
          </a:p>
          <a:p>
            <a:r>
              <a:rPr kumimoji="1" lang="ja-JP" altLang="en-US" dirty="0" smtClean="0"/>
              <a:t>特に，適合率が１ということは，検出結果すべてに流用があることを</a:t>
            </a:r>
            <a:endParaRPr kumimoji="1" lang="en-US" altLang="ja-JP" dirty="0" smtClean="0"/>
          </a:p>
          <a:p>
            <a:r>
              <a:rPr kumimoji="1" lang="ja-JP" altLang="en-US" dirty="0" smtClean="0"/>
              <a:t>示す為，適合率</a:t>
            </a:r>
            <a:r>
              <a:rPr kumimoji="1" lang="en-US" altLang="ja-JP" dirty="0" smtClean="0"/>
              <a:t>1</a:t>
            </a:r>
            <a:r>
              <a:rPr kumimoji="1" lang="ja-JP" altLang="en-US" dirty="0" smtClean="0"/>
              <a:t>をとるクローンメトリクスの値を閾値に用います．</a:t>
            </a:r>
            <a:endParaRPr kumimoji="1" lang="en-US" altLang="ja-JP" dirty="0" smtClean="0"/>
          </a:p>
          <a:p>
            <a:r>
              <a:rPr kumimoji="1" lang="ja-JP" altLang="en-US" dirty="0" smtClean="0"/>
              <a:t>そのとき，多くの流用を検出する為に再現率が最も高い値をしようします．</a:t>
            </a:r>
            <a:endParaRPr kumimoji="1" lang="en-US" altLang="ja-JP" dirty="0" smtClean="0"/>
          </a:p>
          <a:p>
            <a:endParaRPr kumimoji="1" lang="en-US" altLang="ja-JP" dirty="0" smtClean="0"/>
          </a:p>
          <a:p>
            <a:r>
              <a:rPr kumimoji="1" lang="ja-JP" altLang="en-US" dirty="0" smtClean="0"/>
              <a:t>この適合率と再現率を用いて，実験的に，流用の閾値を導出します．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46</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ea typeface="ＭＳ Ｐ明朝" pitchFamily="18" charset="-128"/>
              </a:rPr>
              <a:t>そこで，本研究ではクローンの量により，ソースコード流用の有無を</a:t>
            </a:r>
            <a:endParaRPr lang="en-US" altLang="ja-JP" dirty="0" smtClean="0">
              <a:ea typeface="ＭＳ Ｐ明朝" pitchFamily="18" charset="-128"/>
            </a:endParaRPr>
          </a:p>
          <a:p>
            <a:r>
              <a:rPr lang="ja-JP" altLang="en-US" dirty="0" smtClean="0">
                <a:ea typeface="ＭＳ Ｐ明朝" pitchFamily="18" charset="-128"/>
              </a:rPr>
              <a:t>判断する方法を確立することを目的とします．任意の</a:t>
            </a:r>
            <a:r>
              <a:rPr lang="en-US" altLang="ja-JP" dirty="0" smtClean="0">
                <a:ea typeface="ＭＳ Ｐ明朝" pitchFamily="18" charset="-128"/>
              </a:rPr>
              <a:t>2</a:t>
            </a:r>
            <a:r>
              <a:rPr lang="ja-JP" altLang="en-US" dirty="0" err="1" smtClean="0">
                <a:ea typeface="ＭＳ Ｐ明朝" pitchFamily="18" charset="-128"/>
              </a:rPr>
              <a:t>つの</a:t>
            </a:r>
            <a:r>
              <a:rPr lang="ja-JP" altLang="en-US" dirty="0" smtClean="0">
                <a:ea typeface="ＭＳ Ｐ明朝" pitchFamily="18" charset="-128"/>
              </a:rPr>
              <a:t>ソフトウェア間で，</a:t>
            </a:r>
            <a:endParaRPr lang="en-US" altLang="ja-JP" dirty="0" smtClean="0">
              <a:ea typeface="ＭＳ Ｐ明朝" pitchFamily="18" charset="-128"/>
            </a:endParaRPr>
          </a:p>
          <a:p>
            <a:r>
              <a:rPr lang="ja-JP" altLang="en-US" dirty="0" smtClean="0">
                <a:ea typeface="ＭＳ Ｐ明朝" pitchFamily="18" charset="-128"/>
              </a:rPr>
              <a:t>一方が他方のソースコードを流用しているか否かを定量的に判断します．</a:t>
            </a:r>
            <a:endParaRPr lang="en-US" altLang="ja-JP" dirty="0" smtClean="0">
              <a:ea typeface="ＭＳ Ｐ明朝" pitchFamily="18" charset="-128"/>
            </a:endParaRPr>
          </a:p>
          <a:p>
            <a:endParaRPr lang="en-US" altLang="ja-JP" dirty="0" smtClean="0">
              <a:ea typeface="ＭＳ Ｐ明朝" pitchFamily="18" charset="-128"/>
            </a:endParaRPr>
          </a:p>
          <a:p>
            <a:r>
              <a:rPr lang="ja-JP" altLang="en-US" dirty="0" smtClean="0">
                <a:ea typeface="ＭＳ Ｐ明朝" pitchFamily="18" charset="-128"/>
              </a:rPr>
              <a:t>アプローチとして，</a:t>
            </a:r>
            <a:endParaRPr lang="en-US" altLang="ja-JP" dirty="0" smtClean="0">
              <a:ea typeface="ＭＳ Ｐ明朝" pitchFamily="18"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２つのコードクローンメトリクス「最大クローン長」と，「部分類似度」を</a:t>
            </a:r>
          </a:p>
          <a:p>
            <a:r>
              <a:rPr kumimoji="1" lang="ja-JP" altLang="en-US" dirty="0" smtClean="0"/>
              <a:t>を提案します．また，各メトリクスについて，多数の</a:t>
            </a:r>
            <a:r>
              <a:rPr kumimoji="1" lang="en-US" altLang="ja-JP" dirty="0" smtClean="0"/>
              <a:t>OSS</a:t>
            </a:r>
            <a:r>
              <a:rPr kumimoji="1" lang="ja-JP" altLang="en-US" dirty="0" smtClean="0"/>
              <a:t>を題材として</a:t>
            </a:r>
            <a:endParaRPr kumimoji="1" lang="en-US" altLang="ja-JP" dirty="0" smtClean="0"/>
          </a:p>
          <a:p>
            <a:r>
              <a:rPr kumimoji="1" lang="ja-JP" altLang="en-US" dirty="0" smtClean="0"/>
              <a:t>流用と判断する基準値（閾値）を求めます．</a:t>
            </a:r>
            <a:endParaRPr kumimoji="1" lang="en-US" altLang="ja-JP" dirty="0" smtClean="0"/>
          </a:p>
          <a:p>
            <a:endParaRPr kumimoji="1" lang="en-US" altLang="ja-JP" dirty="0" smtClean="0"/>
          </a:p>
          <a:p>
            <a:r>
              <a:rPr kumimoji="1" lang="ja-JP" altLang="en-US" dirty="0" smtClean="0"/>
              <a:t>次のスライドで，本発表で用いる，コードクローンの種類について説明します．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クローンには，</a:t>
            </a:r>
            <a:endParaRPr kumimoji="1" lang="en-US" altLang="ja-JP" dirty="0" smtClean="0"/>
          </a:p>
          <a:p>
            <a:r>
              <a:rPr kumimoji="1" lang="ja-JP" altLang="en-US" dirty="0" smtClean="0"/>
              <a:t>変数名，定数名など全てが完全に一致する </a:t>
            </a:r>
            <a:r>
              <a:rPr kumimoji="1" lang="en-US" altLang="ja-JP" dirty="0" smtClean="0"/>
              <a:t>Exact Clone,</a:t>
            </a:r>
          </a:p>
          <a:p>
            <a:r>
              <a:rPr kumimoji="1" lang="ja-JP" altLang="en-US" dirty="0" smtClean="0"/>
              <a:t>変数名や空行の不一致を許可する </a:t>
            </a:r>
            <a:r>
              <a:rPr kumimoji="1" lang="en-US" altLang="ja-JP" dirty="0" smtClean="0"/>
              <a:t>Renamed Clone,</a:t>
            </a:r>
          </a:p>
          <a:p>
            <a:r>
              <a:rPr kumimoji="1" lang="en-US" altLang="ja-JP" dirty="0" smtClean="0"/>
              <a:t>Renamed Clone </a:t>
            </a:r>
            <a:r>
              <a:rPr kumimoji="1" lang="ja-JP" altLang="en-US" dirty="0" smtClean="0"/>
              <a:t>に加えて，コードの削除や追加のある</a:t>
            </a:r>
            <a:endParaRPr kumimoji="1" lang="en-US" altLang="ja-JP" dirty="0" smtClean="0"/>
          </a:p>
          <a:p>
            <a:r>
              <a:rPr kumimoji="1" lang="en-US" altLang="ja-JP" dirty="0" smtClean="0"/>
              <a:t>Gapped Clone</a:t>
            </a:r>
            <a:r>
              <a:rPr kumimoji="1" lang="en-US" altLang="ja-JP" baseline="0" dirty="0" smtClean="0"/>
              <a:t> </a:t>
            </a:r>
            <a:r>
              <a:rPr kumimoji="1" lang="ja-JP" altLang="en-US" baseline="0" dirty="0" err="1" smtClean="0"/>
              <a:t>が</a:t>
            </a:r>
            <a:r>
              <a:rPr kumimoji="1" lang="ja-JP" altLang="en-US" dirty="0" err="1" smtClean="0"/>
              <a:t>存</a:t>
            </a:r>
            <a:r>
              <a:rPr kumimoji="1" lang="ja-JP" altLang="en-US" dirty="0" smtClean="0"/>
              <a:t>在します．</a:t>
            </a:r>
            <a:endParaRPr kumimoji="1" lang="en-US" altLang="ja-JP" dirty="0" smtClean="0"/>
          </a:p>
          <a:p>
            <a:endParaRPr kumimoji="1" lang="en-US" altLang="ja-JP" dirty="0" smtClean="0"/>
          </a:p>
          <a:p>
            <a:r>
              <a:rPr kumimoji="1" lang="ja-JP" altLang="en-US" dirty="0" smtClean="0"/>
              <a:t>本発表では，</a:t>
            </a:r>
            <a:r>
              <a:rPr kumimoji="1" lang="en-US" altLang="ja-JP" dirty="0" smtClean="0"/>
              <a:t>Renamed</a:t>
            </a:r>
            <a:r>
              <a:rPr kumimoji="1" lang="en-US" altLang="ja-JP" baseline="0" dirty="0" smtClean="0"/>
              <a:t> Clone</a:t>
            </a:r>
            <a:r>
              <a:rPr kumimoji="1" lang="ja-JP" altLang="en-US" baseline="0" dirty="0" smtClean="0"/>
              <a:t>をもちいます．</a:t>
            </a:r>
            <a:endParaRPr kumimoji="1" lang="en-US" altLang="ja-JP" baseline="0" dirty="0" smtClean="0"/>
          </a:p>
          <a:p>
            <a:r>
              <a:rPr kumimoji="1" lang="ja-JP" altLang="en-US" baseline="0" dirty="0" smtClean="0"/>
              <a:t>これは，流用を行った後，変数名や定数名などを変更することが</a:t>
            </a:r>
            <a:endParaRPr kumimoji="1" lang="en-US" altLang="ja-JP" baseline="0" dirty="0" smtClean="0"/>
          </a:p>
          <a:p>
            <a:r>
              <a:rPr kumimoji="1" lang="ja-JP" altLang="en-US" baseline="0" dirty="0" smtClean="0"/>
              <a:t>あり得る為です．その際に，コードの削除や追加もあると考えられますが，</a:t>
            </a:r>
            <a:endParaRPr kumimoji="1" lang="en-US" altLang="ja-JP" baseline="0" dirty="0" smtClean="0"/>
          </a:p>
          <a:p>
            <a:r>
              <a:rPr kumimoji="1" lang="ja-JP" altLang="en-US" baseline="0" dirty="0" smtClean="0"/>
              <a:t>それについては，今後考えていきたいと思っています．</a:t>
            </a:r>
            <a:endParaRPr kumimoji="1" lang="en-US" altLang="ja-JP" baseline="0" dirty="0" smtClean="0"/>
          </a:p>
          <a:p>
            <a:endParaRPr kumimoji="1" lang="en-US" altLang="ja-JP" baseline="0" dirty="0" smtClean="0"/>
          </a:p>
          <a:p>
            <a:r>
              <a:rPr kumimoji="1" lang="ja-JP" altLang="en-US" baseline="0" dirty="0" smtClean="0"/>
              <a:t>次に，</a:t>
            </a:r>
            <a:r>
              <a:rPr kumimoji="1" lang="en-US" altLang="ja-JP" baseline="0" dirty="0" smtClean="0"/>
              <a:t>Renamed Clone </a:t>
            </a:r>
            <a:r>
              <a:rPr kumimoji="1" lang="ja-JP" altLang="en-US" baseline="0" dirty="0" err="1" smtClean="0"/>
              <a:t>の検</a:t>
            </a:r>
            <a:r>
              <a:rPr kumimoji="1" lang="ja-JP" altLang="en-US" baseline="0" dirty="0" smtClean="0"/>
              <a:t>出方法について説明します．</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クローンの扱いは行単位，トークン単位など検出手法によって異なりますが</a:t>
            </a:r>
            <a:endParaRPr kumimoji="1" lang="en-US" altLang="ja-JP" dirty="0" smtClean="0"/>
          </a:p>
          <a:p>
            <a:r>
              <a:rPr kumimoji="1" lang="ja-JP" altLang="en-US" dirty="0" smtClean="0"/>
              <a:t>本発表ではトークン単位のクローンを用いたので，</a:t>
            </a:r>
            <a:endParaRPr kumimoji="1" lang="en-US" altLang="ja-JP" dirty="0" smtClean="0"/>
          </a:p>
          <a:p>
            <a:r>
              <a:rPr kumimoji="1" lang="ja-JP" altLang="en-US" dirty="0" smtClean="0"/>
              <a:t>トークン単位のクローンの検出手法について簡単に説明します．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まず，プログラム言語の字句規則に従って，トークンとよばれる</a:t>
            </a:r>
            <a:endParaRPr kumimoji="1" lang="en-US" altLang="ja-JP" dirty="0" smtClean="0"/>
          </a:p>
          <a:p>
            <a:r>
              <a:rPr kumimoji="1" lang="ja-JP" altLang="en-US" dirty="0" smtClean="0"/>
              <a:t>プログラミング言語の最小単位に分割します．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次に，分割したトークンを，変数，定数，型といった</a:t>
            </a:r>
            <a:endParaRPr kumimoji="1" lang="en-US" altLang="ja-JP" dirty="0" smtClean="0"/>
          </a:p>
          <a:p>
            <a:r>
              <a:rPr kumimoji="1" lang="ja-JP" altLang="en-US" dirty="0" smtClean="0"/>
              <a:t>種類ごとにトークンを置換します．</a:t>
            </a:r>
            <a:endParaRPr kumimoji="1" lang="ja-JP" altLang="en-US" dirty="0"/>
          </a:p>
        </p:txBody>
      </p:sp>
      <p:sp>
        <p:nvSpPr>
          <p:cNvPr id="4" name="スライド番号プレースホルダ 3"/>
          <p:cNvSpPr>
            <a:spLocks noGrp="1"/>
          </p:cNvSpPr>
          <p:nvPr>
            <p:ph type="sldNum" sz="quarter" idx="10"/>
          </p:nvPr>
        </p:nvSpPr>
        <p:spPr/>
        <p:txBody>
          <a:bodyPr/>
          <a:lstStyle/>
          <a:p>
            <a:fld id="{C06793C8-4D33-4EA2-BAC8-C35EF1BA4B6C}"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7"/>
          <p:cNvSpPr>
            <a:spLocks noChangeArrowheads="1"/>
          </p:cNvSpPr>
          <p:nvPr/>
        </p:nvSpPr>
        <p:spPr bwMode="gray">
          <a:xfrm>
            <a:off x="0" y="3429000"/>
            <a:ext cx="9144000" cy="3429000"/>
          </a:xfrm>
          <a:prstGeom prst="rect">
            <a:avLst/>
          </a:prstGeom>
          <a:gradFill rotWithShape="1">
            <a:gsLst>
              <a:gs pos="0">
                <a:srgbClr val="003399"/>
              </a:gs>
              <a:gs pos="100000">
                <a:srgbClr val="003399">
                  <a:gamma/>
                  <a:shade val="46275"/>
                  <a:invGamma/>
                </a:srgbClr>
              </a:gs>
            </a:gsLst>
            <a:lin ang="5400000" scaled="1"/>
          </a:gradFill>
          <a:ln w="9525">
            <a:noFill/>
            <a:miter lim="800000"/>
            <a:headEnd/>
            <a:tailEnd/>
          </a:ln>
          <a:effectLst/>
        </p:spPr>
        <p:txBody>
          <a:bodyPr wrap="none" anchor="ctr"/>
          <a:lstStyle/>
          <a:p>
            <a:pPr>
              <a:defRPr/>
            </a:pPr>
            <a:endParaRPr lang="ja-JP" altLang="en-US"/>
          </a:p>
        </p:txBody>
      </p:sp>
      <p:grpSp>
        <p:nvGrpSpPr>
          <p:cNvPr id="2" name="Group 19"/>
          <p:cNvGrpSpPr>
            <a:grpSpLocks/>
          </p:cNvGrpSpPr>
          <p:nvPr/>
        </p:nvGrpSpPr>
        <p:grpSpPr bwMode="auto">
          <a:xfrm>
            <a:off x="395288" y="368300"/>
            <a:ext cx="792162" cy="792163"/>
            <a:chOff x="249" y="232"/>
            <a:chExt cx="295" cy="295"/>
          </a:xfrm>
        </p:grpSpPr>
        <p:sp>
          <p:nvSpPr>
            <p:cNvPr id="6" name="Rectangle 8"/>
            <p:cNvSpPr>
              <a:spLocks noChangeArrowheads="1"/>
            </p:cNvSpPr>
            <p:nvPr userDrawn="1"/>
          </p:nvSpPr>
          <p:spPr bwMode="gray">
            <a:xfrm>
              <a:off x="249" y="232"/>
              <a:ext cx="68" cy="68"/>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a:defRPr/>
              </a:pPr>
              <a:endParaRPr lang="ja-JP" altLang="en-US"/>
            </a:p>
          </p:txBody>
        </p:sp>
        <p:sp>
          <p:nvSpPr>
            <p:cNvPr id="7" name="Rectangle 9"/>
            <p:cNvSpPr>
              <a:spLocks noChangeArrowheads="1"/>
            </p:cNvSpPr>
            <p:nvPr userDrawn="1"/>
          </p:nvSpPr>
          <p:spPr bwMode="gray">
            <a:xfrm>
              <a:off x="362" y="232"/>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a:defRPr/>
              </a:pPr>
              <a:endParaRPr lang="ja-JP" altLang="en-US"/>
            </a:p>
          </p:txBody>
        </p:sp>
        <p:sp>
          <p:nvSpPr>
            <p:cNvPr id="8" name="Rectangle 10"/>
            <p:cNvSpPr>
              <a:spLocks noChangeArrowheads="1"/>
            </p:cNvSpPr>
            <p:nvPr userDrawn="1"/>
          </p:nvSpPr>
          <p:spPr bwMode="gray">
            <a:xfrm>
              <a:off x="362" y="345"/>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9" name="Rectangle 11"/>
            <p:cNvSpPr>
              <a:spLocks noChangeArrowheads="1"/>
            </p:cNvSpPr>
            <p:nvPr userDrawn="1"/>
          </p:nvSpPr>
          <p:spPr bwMode="gray">
            <a:xfrm>
              <a:off x="249" y="345"/>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a:defRPr/>
              </a:pPr>
              <a:endParaRPr lang="ja-JP" altLang="en-US"/>
            </a:p>
          </p:txBody>
        </p:sp>
        <p:sp>
          <p:nvSpPr>
            <p:cNvPr id="10" name="Rectangle 12"/>
            <p:cNvSpPr>
              <a:spLocks noChangeArrowheads="1"/>
            </p:cNvSpPr>
            <p:nvPr userDrawn="1"/>
          </p:nvSpPr>
          <p:spPr bwMode="gray">
            <a:xfrm>
              <a:off x="362" y="459"/>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a:defRPr/>
              </a:pPr>
              <a:endParaRPr lang="ja-JP" altLang="en-US"/>
            </a:p>
          </p:txBody>
        </p:sp>
        <p:sp>
          <p:nvSpPr>
            <p:cNvPr id="11" name="Rectangle 13"/>
            <p:cNvSpPr>
              <a:spLocks noChangeArrowheads="1"/>
            </p:cNvSpPr>
            <p:nvPr userDrawn="1"/>
          </p:nvSpPr>
          <p:spPr bwMode="gray">
            <a:xfrm>
              <a:off x="249" y="459"/>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12" name="Rectangle 14"/>
            <p:cNvSpPr>
              <a:spLocks noChangeArrowheads="1"/>
            </p:cNvSpPr>
            <p:nvPr userDrawn="1"/>
          </p:nvSpPr>
          <p:spPr bwMode="gray">
            <a:xfrm>
              <a:off x="476" y="232"/>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13" name="Rectangle 15"/>
            <p:cNvSpPr>
              <a:spLocks noChangeArrowheads="1"/>
            </p:cNvSpPr>
            <p:nvPr userDrawn="1"/>
          </p:nvSpPr>
          <p:spPr bwMode="gray">
            <a:xfrm>
              <a:off x="476" y="345"/>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a:defRPr/>
              </a:pPr>
              <a:endParaRPr lang="ja-JP" altLang="en-US"/>
            </a:p>
          </p:txBody>
        </p:sp>
        <p:sp>
          <p:nvSpPr>
            <p:cNvPr id="14" name="Rectangle 16"/>
            <p:cNvSpPr>
              <a:spLocks noChangeArrowheads="1"/>
            </p:cNvSpPr>
            <p:nvPr userDrawn="1"/>
          </p:nvSpPr>
          <p:spPr bwMode="gray">
            <a:xfrm>
              <a:off x="476" y="459"/>
              <a:ext cx="68" cy="68"/>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a:defRPr/>
              </a:pPr>
              <a:endParaRPr lang="ja-JP" altLang="en-US"/>
            </a:p>
          </p:txBody>
        </p:sp>
      </p:grpSp>
      <p:sp>
        <p:nvSpPr>
          <p:cNvPr id="15" name="AutoShape 17"/>
          <p:cNvSpPr>
            <a:spLocks noChangeArrowheads="1"/>
          </p:cNvSpPr>
          <p:nvPr/>
        </p:nvSpPr>
        <p:spPr bwMode="gray">
          <a:xfrm rot="10800000" flipH="1">
            <a:off x="4763" y="3398838"/>
            <a:ext cx="390525" cy="390525"/>
          </a:xfrm>
          <a:prstGeom prst="rtTriangle">
            <a:avLst/>
          </a:prstGeom>
          <a:solidFill>
            <a:schemeClr val="bg1"/>
          </a:solidFill>
          <a:ln w="9525">
            <a:solidFill>
              <a:schemeClr val="bg1"/>
            </a:solidFill>
            <a:miter lim="800000"/>
            <a:headEnd/>
            <a:tailEnd/>
          </a:ln>
          <a:effectLst/>
        </p:spPr>
        <p:txBody>
          <a:bodyPr wrap="none" anchor="ctr"/>
          <a:lstStyle/>
          <a:p>
            <a:pPr>
              <a:defRPr/>
            </a:pPr>
            <a:endParaRPr lang="ja-JP" altLang="en-US"/>
          </a:p>
        </p:txBody>
      </p:sp>
      <p:sp>
        <p:nvSpPr>
          <p:cNvPr id="3074" name="Rectangle 2"/>
          <p:cNvSpPr>
            <a:spLocks noGrp="1" noChangeArrowheads="1"/>
          </p:cNvSpPr>
          <p:nvPr>
            <p:ph type="ctrTitle"/>
          </p:nvPr>
        </p:nvSpPr>
        <p:spPr>
          <a:xfrm>
            <a:off x="685800" y="2565400"/>
            <a:ext cx="7772400" cy="863600"/>
          </a:xfrm>
        </p:spPr>
        <p:txBody>
          <a:bodyPr/>
          <a:lstStyle>
            <a:lvl1pPr algn="ctr">
              <a:defRPr sz="4400" b="1">
                <a:solidFill>
                  <a:schemeClr val="tx1"/>
                </a:solidFill>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bwMode="gray">
          <a:xfrm>
            <a:off x="1371600" y="3644900"/>
            <a:ext cx="6400800" cy="622300"/>
          </a:xfrm>
        </p:spPr>
        <p:txBody>
          <a:bodyPr/>
          <a:lstStyle>
            <a:lvl1pPr marL="0" indent="0" algn="ctr">
              <a:buFontTx/>
              <a:buNone/>
              <a:defRPr sz="2400">
                <a:solidFill>
                  <a:schemeClr val="bg1"/>
                </a:solidFill>
              </a:defRPr>
            </a:lvl1pPr>
          </a:lstStyle>
          <a:p>
            <a:r>
              <a:rPr lang="ja-JP" altLang="en-US" smtClean="0"/>
              <a:t>マスタ サブタイトルの書式設定</a:t>
            </a:r>
            <a:endParaRPr lang="ja-JP" altLang="en-US"/>
          </a:p>
        </p:txBody>
      </p:sp>
      <p:sp>
        <p:nvSpPr>
          <p:cNvPr id="16" name="Rectangle 4"/>
          <p:cNvSpPr>
            <a:spLocks noGrp="1" noChangeArrowheads="1"/>
          </p:cNvSpPr>
          <p:nvPr>
            <p:ph type="dt" sz="half" idx="10"/>
          </p:nvPr>
        </p:nvSpPr>
        <p:spPr bwMode="gray">
          <a:xfrm>
            <a:off x="6486525" y="5589588"/>
            <a:ext cx="2133600" cy="215900"/>
          </a:xfrm>
        </p:spPr>
        <p:txBody>
          <a:bodyPr anchor="t"/>
          <a:lstStyle>
            <a:lvl1pPr algn="r">
              <a:defRPr>
                <a:solidFill>
                  <a:schemeClr val="bg1"/>
                </a:solidFill>
              </a:defRPr>
            </a:lvl1pPr>
          </a:lstStyle>
          <a:p>
            <a:fld id="{CF439E08-8784-4D77-8C7D-4CD0CECBCCAC}" type="datetime1">
              <a:rPr kumimoji="1" lang="ja-JP" altLang="en-US" smtClean="0"/>
              <a:pPr/>
              <a:t>2009/11/27</a:t>
            </a:fld>
            <a:endParaRPr kumimoji="1" lang="ja-JP" altLang="en-US"/>
          </a:p>
        </p:txBody>
      </p:sp>
      <p:sp>
        <p:nvSpPr>
          <p:cNvPr id="17" name="Rectangle 5"/>
          <p:cNvSpPr>
            <a:spLocks noGrp="1" noChangeArrowheads="1"/>
          </p:cNvSpPr>
          <p:nvPr>
            <p:ph type="ftr" sz="quarter" idx="11"/>
          </p:nvPr>
        </p:nvSpPr>
        <p:spPr bwMode="gray">
          <a:xfrm>
            <a:off x="5724525" y="5949950"/>
            <a:ext cx="2895600" cy="215900"/>
          </a:xfrm>
        </p:spPr>
        <p:txBody>
          <a:bodyPr anchor="t"/>
          <a:lstStyle>
            <a:lvl1pPr algn="r">
              <a:defRPr>
                <a:solidFill>
                  <a:schemeClr val="bg1"/>
                </a:solidFill>
              </a:defRPr>
            </a:lvl1pPr>
          </a:lstStyle>
          <a:p>
            <a:r>
              <a:rPr kumimoji="1" lang="ja-JP" altLang="en-US" smtClean="0"/>
              <a:t>知能ソフトウェア工学研究会</a:t>
            </a:r>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B97E18DC-2BB3-4441-81F3-2B0A98DC9584}" type="datetime1">
              <a:rPr kumimoji="1" lang="ja-JP" altLang="en-US" smtClean="0"/>
              <a:pPr/>
              <a:t>2009/11/27</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4975" y="115888"/>
            <a:ext cx="2108200" cy="604996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15888"/>
            <a:ext cx="6175375" cy="604996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fld id="{56E5E048-FA5B-4018-A7FA-29FC2E613BCE}" type="datetime1">
              <a:rPr kumimoji="1" lang="ja-JP" altLang="en-US" smtClean="0"/>
              <a:pPr/>
              <a:t>2009/11/27</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defRPr sz="2800"/>
            </a:lvl1pPr>
            <a:lvl2pPr>
              <a:defRPr sz="2400"/>
            </a:lvl2pPr>
            <a:lvl3pPr>
              <a:defRPr sz="2000"/>
            </a:lvl3pPr>
            <a:lvl4pPr>
              <a:defRPr sz="1800"/>
            </a:lvl4pPr>
            <a:lvl5pPr>
              <a:defRPr sz="18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4"/>
          <p:cNvSpPr>
            <a:spLocks noGrp="1" noChangeArrowheads="1"/>
          </p:cNvSpPr>
          <p:nvPr>
            <p:ph type="dt" sz="half" idx="10"/>
          </p:nvPr>
        </p:nvSpPr>
        <p:spPr>
          <a:xfrm>
            <a:off x="179388" y="6578623"/>
            <a:ext cx="2133600" cy="207963"/>
          </a:xfrm>
          <a:ln/>
        </p:spPr>
        <p:txBody>
          <a:bodyPr/>
          <a:lstStyle>
            <a:lvl1pPr>
              <a:defRPr/>
            </a:lvl1pPr>
          </a:lstStyle>
          <a:p>
            <a:fld id="{706D6351-752A-442D-96F3-6F9FD91DC415}" type="datetime1">
              <a:rPr kumimoji="1" lang="ja-JP" altLang="en-US" smtClean="0"/>
              <a:pPr/>
              <a:t>2009/11/27</a:t>
            </a:fld>
            <a:endParaRPr kumimoji="1" lang="ja-JP" altLang="en-US"/>
          </a:p>
        </p:txBody>
      </p:sp>
      <p:sp>
        <p:nvSpPr>
          <p:cNvPr id="5" name="Rectangle 5"/>
          <p:cNvSpPr>
            <a:spLocks noGrp="1" noChangeArrowheads="1"/>
          </p:cNvSpPr>
          <p:nvPr>
            <p:ph type="ftr" sz="quarter" idx="11"/>
          </p:nvPr>
        </p:nvSpPr>
        <p:spPr>
          <a:xfrm>
            <a:off x="3124200" y="6578623"/>
            <a:ext cx="2895600" cy="207963"/>
          </a:xfrm>
          <a:ln/>
        </p:spPr>
        <p:txBody>
          <a:bodyPr/>
          <a:lstStyle>
            <a:lvl1pPr>
              <a:defRPr/>
            </a:lvl1pPr>
          </a:lstStyle>
          <a:p>
            <a:r>
              <a:rPr kumimoji="1" lang="ja-JP" altLang="en-US" dirty="0" smtClean="0"/>
              <a:t>知能ソフトウェア工学研究会</a:t>
            </a:r>
            <a:endParaRPr kumimoji="1" lang="ja-JP" altLang="en-US" dirty="0"/>
          </a:p>
        </p:txBody>
      </p:sp>
      <p:sp>
        <p:nvSpPr>
          <p:cNvPr id="6" name="Rectangle 6"/>
          <p:cNvSpPr>
            <a:spLocks noGrp="1" noChangeArrowheads="1"/>
          </p:cNvSpPr>
          <p:nvPr>
            <p:ph type="sldNum" sz="quarter" idx="12"/>
          </p:nvPr>
        </p:nvSpPr>
        <p:spPr>
          <a:xfrm>
            <a:off x="6831013" y="6578623"/>
            <a:ext cx="2133600" cy="207963"/>
          </a:xfrm>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fld id="{3D4559D2-6D5E-4DCF-AAB9-163EC88F69D5}" type="datetime1">
              <a:rPr kumimoji="1" lang="ja-JP" altLang="en-US" smtClean="0"/>
              <a:pPr/>
              <a:t>2009/11/27</a:t>
            </a:fld>
            <a:endParaRPr kumimoji="1" lang="ja-JP" altLang="en-US"/>
          </a:p>
        </p:txBody>
      </p:sp>
      <p:sp>
        <p:nvSpPr>
          <p:cNvPr id="5"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6"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165225"/>
            <a:ext cx="4038600"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165225"/>
            <a:ext cx="4038600"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fld id="{6242B658-5275-414D-A8A2-5A77C7FED267}" type="datetime1">
              <a:rPr kumimoji="1" lang="ja-JP" altLang="en-US" smtClean="0"/>
              <a:pPr/>
              <a:t>2009/11/27</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fld id="{4E873755-292C-479E-A64C-DB09A8971D3E}" type="datetime1">
              <a:rPr kumimoji="1" lang="ja-JP" altLang="en-US" smtClean="0"/>
              <a:pPr/>
              <a:t>2009/11/27</a:t>
            </a:fld>
            <a:endParaRPr kumimoji="1" lang="ja-JP" altLang="en-US"/>
          </a:p>
        </p:txBody>
      </p:sp>
      <p:sp>
        <p:nvSpPr>
          <p:cNvPr id="8"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9"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fld id="{2A05E39D-3DD4-4213-94E0-ED2E5A8089CE}" type="datetime1">
              <a:rPr kumimoji="1" lang="ja-JP" altLang="en-US" smtClean="0"/>
              <a:pPr/>
              <a:t>2009/11/27</a:t>
            </a:fld>
            <a:endParaRPr kumimoji="1" lang="ja-JP" altLang="en-US"/>
          </a:p>
        </p:txBody>
      </p:sp>
      <p:sp>
        <p:nvSpPr>
          <p:cNvPr id="4"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5"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FBA4F01C-DD0E-4C06-B4EA-0441FB0584FB}" type="datetime1">
              <a:rPr kumimoji="1" lang="ja-JP" altLang="en-US" smtClean="0"/>
              <a:pPr/>
              <a:t>2009/11/27</a:t>
            </a:fld>
            <a:endParaRPr kumimoji="1" lang="ja-JP" altLang="en-US"/>
          </a:p>
        </p:txBody>
      </p:sp>
      <p:sp>
        <p:nvSpPr>
          <p:cNvPr id="3"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4"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fld id="{91E5C3C4-F854-47EA-A07B-A609C510EDBC}" type="datetime1">
              <a:rPr kumimoji="1" lang="ja-JP" altLang="en-US" smtClean="0"/>
              <a:pPr/>
              <a:t>2009/11/27</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fld id="{C9B9DD02-6A1F-42F9-8DA1-85A30D71081F}" type="datetime1">
              <a:rPr kumimoji="1" lang="ja-JP" altLang="en-US" smtClean="0"/>
              <a:pPr/>
              <a:t>2009/11/27</a:t>
            </a:fld>
            <a:endParaRPr kumimoji="1" lang="ja-JP" altLang="en-US"/>
          </a:p>
        </p:txBody>
      </p:sp>
      <p:sp>
        <p:nvSpPr>
          <p:cNvPr id="6" name="Rectangle 5"/>
          <p:cNvSpPr>
            <a:spLocks noGrp="1" noChangeArrowheads="1"/>
          </p:cNvSpPr>
          <p:nvPr>
            <p:ph type="ftr" sz="quarter" idx="11"/>
          </p:nvPr>
        </p:nvSpPr>
        <p:spPr>
          <a:ln/>
        </p:spPr>
        <p:txBody>
          <a:bodyPr/>
          <a:lstStyle>
            <a:lvl1pPr>
              <a:defRPr/>
            </a:lvl1pPr>
          </a:lstStyle>
          <a:p>
            <a:r>
              <a:rPr kumimoji="1" lang="ja-JP" altLang="en-US" smtClean="0"/>
              <a:t>知能ソフトウェア工学研究会</a:t>
            </a:r>
            <a:endParaRPr kumimoji="1" lang="ja-JP" altLang="en-US"/>
          </a:p>
        </p:txBody>
      </p:sp>
      <p:sp>
        <p:nvSpPr>
          <p:cNvPr id="7" name="Rectangle 6"/>
          <p:cNvSpPr>
            <a:spLocks noGrp="1" noChangeArrowheads="1"/>
          </p:cNvSpPr>
          <p:nvPr>
            <p:ph type="sldNum" sz="quarter" idx="12"/>
          </p:nvPr>
        </p:nvSpPr>
        <p:spPr>
          <a:ln/>
        </p:spPr>
        <p:txBody>
          <a:bodyPr/>
          <a:lstStyle>
            <a:lvl1pPr>
              <a:defRPr/>
            </a:lvl1pPr>
          </a:lstStyle>
          <a:p>
            <a:fld id="{5332DFC6-11C5-4909-8D20-81B867EA3B8F}"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165225"/>
            <a:ext cx="8229600" cy="5000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28" name="Rectangle 4"/>
          <p:cNvSpPr>
            <a:spLocks noGrp="1" noChangeArrowheads="1"/>
          </p:cNvSpPr>
          <p:nvPr>
            <p:ph type="dt" sz="half" idx="2"/>
          </p:nvPr>
        </p:nvSpPr>
        <p:spPr bwMode="auto">
          <a:xfrm>
            <a:off x="179388" y="6461125"/>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400"/>
            </a:lvl1pPr>
          </a:lstStyle>
          <a:p>
            <a:fld id="{A1E7F680-B3BC-4050-8585-F49F030097F7}" type="datetime1">
              <a:rPr kumimoji="1" lang="ja-JP" altLang="en-US" smtClean="0"/>
              <a:pPr/>
              <a:t>2009/11/27</a:t>
            </a:fld>
            <a:endParaRPr kumimoji="1" lang="ja-JP" altLang="en-US"/>
          </a:p>
        </p:txBody>
      </p:sp>
      <p:sp>
        <p:nvSpPr>
          <p:cNvPr id="1029" name="Rectangle 5"/>
          <p:cNvSpPr>
            <a:spLocks noGrp="1" noChangeArrowheads="1"/>
          </p:cNvSpPr>
          <p:nvPr>
            <p:ph type="ftr" sz="quarter" idx="3"/>
          </p:nvPr>
        </p:nvSpPr>
        <p:spPr bwMode="auto">
          <a:xfrm>
            <a:off x="3124200" y="6461125"/>
            <a:ext cx="2895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400"/>
            </a:lvl1pPr>
          </a:lstStyle>
          <a:p>
            <a:r>
              <a:rPr kumimoji="1" lang="ja-JP" altLang="en-US" smtClean="0"/>
              <a:t>知能ソフトウェア工学研究会</a:t>
            </a:r>
            <a:endParaRPr kumimoji="1" lang="ja-JP" altLang="en-US"/>
          </a:p>
        </p:txBody>
      </p:sp>
      <p:sp>
        <p:nvSpPr>
          <p:cNvPr id="1030" name="Rectangle 6"/>
          <p:cNvSpPr>
            <a:spLocks noGrp="1" noChangeArrowheads="1"/>
          </p:cNvSpPr>
          <p:nvPr>
            <p:ph type="sldNum" sz="quarter" idx="4"/>
          </p:nvPr>
        </p:nvSpPr>
        <p:spPr bwMode="auto">
          <a:xfrm>
            <a:off x="6831013" y="6461125"/>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400"/>
            </a:lvl1pPr>
          </a:lstStyle>
          <a:p>
            <a:fld id="{5332DFC6-11C5-4909-8D20-81B867EA3B8F}" type="slidenum">
              <a:rPr kumimoji="1" lang="ja-JP" altLang="en-US" smtClean="0"/>
              <a:pPr/>
              <a:t>&lt;#&gt;</a:t>
            </a:fld>
            <a:endParaRPr kumimoji="1" lang="ja-JP" altLang="en-US"/>
          </a:p>
        </p:txBody>
      </p:sp>
      <p:sp>
        <p:nvSpPr>
          <p:cNvPr id="1031" name="Rectangle 7"/>
          <p:cNvSpPr>
            <a:spLocks noChangeArrowheads="1"/>
          </p:cNvSpPr>
          <p:nvPr/>
        </p:nvSpPr>
        <p:spPr bwMode="gray">
          <a:xfrm>
            <a:off x="0" y="0"/>
            <a:ext cx="9144000" cy="836613"/>
          </a:xfrm>
          <a:prstGeom prst="rect">
            <a:avLst/>
          </a:prstGeom>
          <a:gradFill rotWithShape="1">
            <a:gsLst>
              <a:gs pos="0">
                <a:srgbClr val="0038A8"/>
              </a:gs>
              <a:gs pos="100000">
                <a:srgbClr val="00008E"/>
              </a:gs>
            </a:gsLst>
            <a:lin ang="5400000" scaled="1"/>
          </a:gradFill>
          <a:ln w="9525">
            <a:noFill/>
            <a:miter lim="800000"/>
            <a:headEnd/>
            <a:tailEnd/>
          </a:ln>
          <a:effectLst/>
        </p:spPr>
        <p:txBody>
          <a:bodyPr wrap="none" anchor="ctr"/>
          <a:lstStyle/>
          <a:p>
            <a:pPr>
              <a:defRPr/>
            </a:pPr>
            <a:endParaRPr lang="ja-JP" altLang="en-US"/>
          </a:p>
        </p:txBody>
      </p:sp>
      <p:sp>
        <p:nvSpPr>
          <p:cNvPr id="1032" name="Rectangle 8"/>
          <p:cNvSpPr>
            <a:spLocks noChangeArrowheads="1"/>
          </p:cNvSpPr>
          <p:nvPr/>
        </p:nvSpPr>
        <p:spPr bwMode="gray">
          <a:xfrm>
            <a:off x="179388" y="188913"/>
            <a:ext cx="107950" cy="107950"/>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a:defRPr/>
            </a:pPr>
            <a:endParaRPr lang="ja-JP" altLang="en-US"/>
          </a:p>
        </p:txBody>
      </p:sp>
      <p:sp>
        <p:nvSpPr>
          <p:cNvPr id="1033" name="Rectangle 9"/>
          <p:cNvSpPr>
            <a:spLocks noChangeArrowheads="1"/>
          </p:cNvSpPr>
          <p:nvPr/>
        </p:nvSpPr>
        <p:spPr bwMode="gray">
          <a:xfrm>
            <a:off x="358775" y="188913"/>
            <a:ext cx="107950"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a:defRPr/>
            </a:pPr>
            <a:endParaRPr lang="ja-JP" altLang="en-US"/>
          </a:p>
        </p:txBody>
      </p:sp>
      <p:sp>
        <p:nvSpPr>
          <p:cNvPr id="1034" name="Rectangle 10"/>
          <p:cNvSpPr>
            <a:spLocks noChangeArrowheads="1"/>
          </p:cNvSpPr>
          <p:nvPr/>
        </p:nvSpPr>
        <p:spPr bwMode="gray">
          <a:xfrm>
            <a:off x="358775" y="368300"/>
            <a:ext cx="107950"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1035" name="Rectangle 11"/>
          <p:cNvSpPr>
            <a:spLocks noChangeArrowheads="1"/>
          </p:cNvSpPr>
          <p:nvPr/>
        </p:nvSpPr>
        <p:spPr bwMode="gray">
          <a:xfrm>
            <a:off x="179388" y="368300"/>
            <a:ext cx="107950"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a:defRPr/>
            </a:pPr>
            <a:endParaRPr lang="ja-JP" altLang="en-US"/>
          </a:p>
        </p:txBody>
      </p:sp>
      <p:sp>
        <p:nvSpPr>
          <p:cNvPr id="1036" name="Rectangle 12"/>
          <p:cNvSpPr>
            <a:spLocks noChangeArrowheads="1"/>
          </p:cNvSpPr>
          <p:nvPr/>
        </p:nvSpPr>
        <p:spPr bwMode="gray">
          <a:xfrm>
            <a:off x="358775" y="549275"/>
            <a:ext cx="107950"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a:defRPr/>
            </a:pPr>
            <a:endParaRPr lang="ja-JP" altLang="en-US"/>
          </a:p>
        </p:txBody>
      </p:sp>
      <p:sp>
        <p:nvSpPr>
          <p:cNvPr id="1037" name="Rectangle 13"/>
          <p:cNvSpPr>
            <a:spLocks noChangeArrowheads="1"/>
          </p:cNvSpPr>
          <p:nvPr/>
        </p:nvSpPr>
        <p:spPr bwMode="gray">
          <a:xfrm>
            <a:off x="179388" y="549275"/>
            <a:ext cx="107950"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1038" name="Rectangle 14"/>
          <p:cNvSpPr>
            <a:spLocks noChangeArrowheads="1"/>
          </p:cNvSpPr>
          <p:nvPr/>
        </p:nvSpPr>
        <p:spPr bwMode="gray">
          <a:xfrm>
            <a:off x="539750" y="188913"/>
            <a:ext cx="107950"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a:defRPr/>
            </a:pPr>
            <a:endParaRPr lang="ja-JP" altLang="en-US"/>
          </a:p>
        </p:txBody>
      </p:sp>
      <p:sp>
        <p:nvSpPr>
          <p:cNvPr id="1039" name="Rectangle 15"/>
          <p:cNvSpPr>
            <a:spLocks noChangeArrowheads="1"/>
          </p:cNvSpPr>
          <p:nvPr/>
        </p:nvSpPr>
        <p:spPr bwMode="gray">
          <a:xfrm>
            <a:off x="539750" y="368300"/>
            <a:ext cx="107950"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a:defRPr/>
            </a:pPr>
            <a:endParaRPr lang="ja-JP" altLang="en-US"/>
          </a:p>
        </p:txBody>
      </p:sp>
      <p:sp>
        <p:nvSpPr>
          <p:cNvPr id="1040" name="Rectangle 16"/>
          <p:cNvSpPr>
            <a:spLocks noChangeArrowheads="1"/>
          </p:cNvSpPr>
          <p:nvPr/>
        </p:nvSpPr>
        <p:spPr bwMode="gray">
          <a:xfrm>
            <a:off x="539750" y="549275"/>
            <a:ext cx="107950" cy="107950"/>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a:defRPr/>
            </a:pPr>
            <a:endParaRPr lang="ja-JP" altLang="en-US"/>
          </a:p>
        </p:txBody>
      </p:sp>
      <p:sp>
        <p:nvSpPr>
          <p:cNvPr id="2" name="Rectangle 2"/>
          <p:cNvSpPr>
            <a:spLocks noGrp="1" noChangeArrowheads="1"/>
          </p:cNvSpPr>
          <p:nvPr>
            <p:ph type="title"/>
          </p:nvPr>
        </p:nvSpPr>
        <p:spPr bwMode="gray">
          <a:xfrm>
            <a:off x="827088" y="115888"/>
            <a:ext cx="8066087" cy="5762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fontAlgn="base" hangingPunct="1">
        <a:spcBef>
          <a:spcPct val="0"/>
        </a:spcBef>
        <a:spcAft>
          <a:spcPct val="0"/>
        </a:spcAft>
        <a:defRPr kumimoji="1" sz="3600">
          <a:solidFill>
            <a:schemeClr val="bg1"/>
          </a:solidFill>
          <a:latin typeface="+mj-lt"/>
          <a:ea typeface="+mj-ea"/>
          <a:cs typeface="+mj-cs"/>
        </a:defRPr>
      </a:lvl1pPr>
      <a:lvl2pPr algn="l" rtl="0" eaLnBrk="1" fontAlgn="base" hangingPunct="1">
        <a:spcBef>
          <a:spcPct val="0"/>
        </a:spcBef>
        <a:spcAft>
          <a:spcPct val="0"/>
        </a:spcAft>
        <a:defRPr kumimoji="1" sz="3600">
          <a:solidFill>
            <a:schemeClr val="bg1"/>
          </a:solidFill>
          <a:latin typeface="Arial" charset="0"/>
          <a:ea typeface="ＭＳ Ｐゴシック" charset="-128"/>
        </a:defRPr>
      </a:lvl2pPr>
      <a:lvl3pPr algn="l" rtl="0" eaLnBrk="1" fontAlgn="base" hangingPunct="1">
        <a:spcBef>
          <a:spcPct val="0"/>
        </a:spcBef>
        <a:spcAft>
          <a:spcPct val="0"/>
        </a:spcAft>
        <a:defRPr kumimoji="1" sz="3600">
          <a:solidFill>
            <a:schemeClr val="bg1"/>
          </a:solidFill>
          <a:latin typeface="Arial" charset="0"/>
          <a:ea typeface="ＭＳ Ｐゴシック" charset="-128"/>
        </a:defRPr>
      </a:lvl3pPr>
      <a:lvl4pPr algn="l" rtl="0" eaLnBrk="1" fontAlgn="base" hangingPunct="1">
        <a:spcBef>
          <a:spcPct val="0"/>
        </a:spcBef>
        <a:spcAft>
          <a:spcPct val="0"/>
        </a:spcAft>
        <a:defRPr kumimoji="1" sz="3600">
          <a:solidFill>
            <a:schemeClr val="bg1"/>
          </a:solidFill>
          <a:latin typeface="Arial" charset="0"/>
          <a:ea typeface="ＭＳ Ｐゴシック" charset="-128"/>
        </a:defRPr>
      </a:lvl4pPr>
      <a:lvl5pPr algn="l" rtl="0" eaLnBrk="1" fontAlgn="base" hangingPunct="1">
        <a:spcBef>
          <a:spcPct val="0"/>
        </a:spcBef>
        <a:spcAft>
          <a:spcPct val="0"/>
        </a:spcAft>
        <a:defRPr kumimoji="1" sz="3600">
          <a:solidFill>
            <a:schemeClr val="bg1"/>
          </a:solidFill>
          <a:latin typeface="Arial" charset="0"/>
          <a:ea typeface="ＭＳ Ｐゴシック" charset="-128"/>
        </a:defRPr>
      </a:lvl5pPr>
      <a:lvl6pPr marL="457200" algn="l" rtl="0" eaLnBrk="1" fontAlgn="base" hangingPunct="1">
        <a:spcBef>
          <a:spcPct val="0"/>
        </a:spcBef>
        <a:spcAft>
          <a:spcPct val="0"/>
        </a:spcAft>
        <a:defRPr kumimoji="1" sz="3600">
          <a:solidFill>
            <a:schemeClr val="bg1"/>
          </a:solidFill>
          <a:latin typeface="Arial" charset="0"/>
          <a:ea typeface="ＭＳ Ｐゴシック" charset="-128"/>
        </a:defRPr>
      </a:lvl6pPr>
      <a:lvl7pPr marL="914400" algn="l" rtl="0" eaLnBrk="1" fontAlgn="base" hangingPunct="1">
        <a:spcBef>
          <a:spcPct val="0"/>
        </a:spcBef>
        <a:spcAft>
          <a:spcPct val="0"/>
        </a:spcAft>
        <a:defRPr kumimoji="1" sz="3600">
          <a:solidFill>
            <a:schemeClr val="bg1"/>
          </a:solidFill>
          <a:latin typeface="Arial" charset="0"/>
          <a:ea typeface="ＭＳ Ｐゴシック" charset="-128"/>
        </a:defRPr>
      </a:lvl7pPr>
      <a:lvl8pPr marL="1371600" algn="l" rtl="0" eaLnBrk="1" fontAlgn="base" hangingPunct="1">
        <a:spcBef>
          <a:spcPct val="0"/>
        </a:spcBef>
        <a:spcAft>
          <a:spcPct val="0"/>
        </a:spcAft>
        <a:defRPr kumimoji="1" sz="3600">
          <a:solidFill>
            <a:schemeClr val="bg1"/>
          </a:solidFill>
          <a:latin typeface="Arial" charset="0"/>
          <a:ea typeface="ＭＳ Ｐゴシック" charset="-128"/>
        </a:defRPr>
      </a:lvl8pPr>
      <a:lvl9pPr marL="1828800" algn="l" rtl="0" eaLnBrk="1" fontAlgn="base" hangingPunct="1">
        <a:spcBef>
          <a:spcPct val="0"/>
        </a:spcBef>
        <a:spcAft>
          <a:spcPct val="0"/>
        </a:spcAft>
        <a:defRPr kumimoji="1" sz="3600">
          <a:solidFill>
            <a:schemeClr val="bg1"/>
          </a:solidFill>
          <a:latin typeface="Arial" charset="0"/>
          <a:ea typeface="ＭＳ Ｐゴシック" charset="-128"/>
        </a:defRPr>
      </a:lvl9pPr>
    </p:titleStyle>
    <p:bodyStyle>
      <a:lvl1pPr marL="342900" indent="-342900" algn="l" rtl="0" eaLnBrk="1" fontAlgn="base" hangingPunct="1">
        <a:spcBef>
          <a:spcPct val="20000"/>
        </a:spcBef>
        <a:spcAft>
          <a:spcPct val="0"/>
        </a:spcAft>
        <a:buChar char="•"/>
        <a:defRPr kumimoji="1"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400">
          <a:solidFill>
            <a:schemeClr val="tx1"/>
          </a:solidFill>
          <a:latin typeface="+mn-lt"/>
          <a:ea typeface="+mn-ea"/>
        </a:defRPr>
      </a:lvl2pPr>
      <a:lvl3pPr marL="1143000" indent="-228600" algn="l" rtl="0" eaLnBrk="1" fontAlgn="base" hangingPunct="1">
        <a:spcBef>
          <a:spcPct val="20000"/>
        </a:spcBef>
        <a:spcAft>
          <a:spcPct val="0"/>
        </a:spcAft>
        <a:buChar char="•"/>
        <a:defRPr kumimoji="1" sz="2000">
          <a:solidFill>
            <a:schemeClr val="tx1"/>
          </a:solidFill>
          <a:latin typeface="+mn-lt"/>
          <a:ea typeface="+mn-ea"/>
        </a:defRPr>
      </a:lvl3pPr>
      <a:lvl4pPr marL="1600200" indent="-228600" algn="l" rtl="0" eaLnBrk="1" fontAlgn="base" hangingPunct="1">
        <a:spcBef>
          <a:spcPct val="20000"/>
        </a:spcBef>
        <a:spcAft>
          <a:spcPct val="0"/>
        </a:spcAft>
        <a:buChar char="–"/>
        <a:defRPr kumimoji="1" sz="1800">
          <a:solidFill>
            <a:schemeClr val="tx1"/>
          </a:solidFill>
          <a:latin typeface="+mn-lt"/>
          <a:ea typeface="+mn-ea"/>
        </a:defRPr>
      </a:lvl4pPr>
      <a:lvl5pPr marL="2057400" indent="-228600" algn="l" rtl="0" eaLnBrk="1" fontAlgn="base" hangingPunct="1">
        <a:spcBef>
          <a:spcPct val="20000"/>
        </a:spcBef>
        <a:spcAft>
          <a:spcPct val="0"/>
        </a:spcAft>
        <a:buChar char="»"/>
        <a:defRPr kumimoji="1" sz="18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43116"/>
            <a:ext cx="7772400" cy="1006476"/>
          </a:xfrm>
        </p:spPr>
        <p:txBody>
          <a:bodyPr/>
          <a:lstStyle/>
          <a:p>
            <a:r>
              <a:rPr kumimoji="1" lang="ja-JP" altLang="en-US" sz="3200" dirty="0" smtClean="0"/>
              <a:t>ソースコード流用の</a:t>
            </a:r>
            <a:r>
              <a:rPr kumimoji="1" lang="en-US" altLang="ja-JP" sz="3200" dirty="0" smtClean="0"/>
              <a:t/>
            </a:r>
            <a:br>
              <a:rPr kumimoji="1" lang="en-US" altLang="ja-JP" sz="3200" dirty="0" smtClean="0"/>
            </a:br>
            <a:r>
              <a:rPr lang="ja-JP" altLang="en-US" sz="3200" dirty="0" smtClean="0"/>
              <a:t>コードクローンメトリクスに基づく検出手法</a:t>
            </a:r>
            <a:endParaRPr kumimoji="1" lang="ja-JP" altLang="en-US" sz="3200" dirty="0"/>
          </a:p>
        </p:txBody>
      </p:sp>
      <p:sp>
        <p:nvSpPr>
          <p:cNvPr id="3" name="サブタイトル 2"/>
          <p:cNvSpPr>
            <a:spLocks noGrp="1"/>
          </p:cNvSpPr>
          <p:nvPr>
            <p:ph type="subTitle" idx="1"/>
          </p:nvPr>
        </p:nvSpPr>
        <p:spPr>
          <a:xfrm>
            <a:off x="928662" y="3644900"/>
            <a:ext cx="7215238" cy="1855802"/>
          </a:xfrm>
        </p:spPr>
        <p:txBody>
          <a:bodyPr/>
          <a:lstStyle/>
          <a:p>
            <a:r>
              <a:rPr lang="en-US" altLang="ja-JP" baseline="30000" dirty="0" smtClean="0"/>
              <a:t>†</a:t>
            </a:r>
            <a:r>
              <a:rPr lang="ja-JP" altLang="en-US" dirty="0" smtClean="0"/>
              <a:t>奈良先端科学技術大学院大学 情報科学研究科</a:t>
            </a:r>
            <a:endParaRPr lang="en-US" altLang="ja-JP" dirty="0" smtClean="0"/>
          </a:p>
          <a:p>
            <a:r>
              <a:rPr lang="en-US" altLang="ja-JP" baseline="30000" dirty="0" smtClean="0"/>
              <a:t>‡</a:t>
            </a:r>
            <a:r>
              <a:rPr lang="ja-JP" altLang="en-US" dirty="0" smtClean="0"/>
              <a:t>大阪大学 </a:t>
            </a:r>
            <a:r>
              <a:rPr lang="zh-CN" altLang="en-US" dirty="0" smtClean="0"/>
              <a:t>大学院情報科学研究科</a:t>
            </a:r>
            <a:endParaRPr lang="en-US" altLang="ja-JP" dirty="0" smtClean="0"/>
          </a:p>
          <a:p>
            <a:r>
              <a:rPr lang="ja-JP" altLang="en-US" dirty="0" smtClean="0"/>
              <a:t>○岡原聖</a:t>
            </a:r>
            <a:r>
              <a:rPr lang="en-US" altLang="ja-JP" baseline="30000" dirty="0" smtClean="0"/>
              <a:t>† </a:t>
            </a:r>
            <a:r>
              <a:rPr lang="ja-JP" altLang="en-US" dirty="0" smtClean="0"/>
              <a:t>　真鍋雄貴</a:t>
            </a:r>
            <a:r>
              <a:rPr lang="en-US" altLang="ja-JP" baseline="30000" dirty="0" smtClean="0"/>
              <a:t>‡ </a:t>
            </a:r>
            <a:r>
              <a:rPr lang="ja-JP" altLang="en-US" dirty="0" smtClean="0"/>
              <a:t>　山内寛己</a:t>
            </a:r>
            <a:r>
              <a:rPr lang="en-US" altLang="ja-JP" baseline="30000" dirty="0" smtClean="0"/>
              <a:t>†</a:t>
            </a:r>
            <a:endParaRPr lang="en-US" altLang="ja-JP" dirty="0" smtClean="0"/>
          </a:p>
          <a:p>
            <a:r>
              <a:rPr lang="ja-JP" altLang="en-US" dirty="0" smtClean="0"/>
              <a:t>門田暁人</a:t>
            </a:r>
            <a:r>
              <a:rPr lang="en-US" altLang="ja-JP" baseline="30000" dirty="0" smtClean="0"/>
              <a:t>† </a:t>
            </a:r>
            <a:r>
              <a:rPr lang="ja-JP" altLang="en-US" dirty="0" smtClean="0"/>
              <a:t>　松本健一</a:t>
            </a:r>
            <a:r>
              <a:rPr lang="en-US" altLang="ja-JP" baseline="30000" dirty="0" smtClean="0"/>
              <a:t>† </a:t>
            </a:r>
            <a:endParaRPr lang="ja-JP" altLang="ja-JP" dirty="0"/>
          </a:p>
        </p:txBody>
      </p:sp>
      <p:sp>
        <p:nvSpPr>
          <p:cNvPr id="4" name="フッター プレースホルダ 3"/>
          <p:cNvSpPr>
            <a:spLocks noGrp="1"/>
          </p:cNvSpPr>
          <p:nvPr>
            <p:ph type="ftr" sz="quarter" idx="11"/>
          </p:nvPr>
        </p:nvSpPr>
        <p:spPr/>
        <p:txBody>
          <a:bodyPr/>
          <a:lstStyle/>
          <a:p>
            <a:r>
              <a:rPr kumimoji="1" lang="ja-JP" altLang="en-US" dirty="0" smtClean="0"/>
              <a:t>知能ソフトウェア工学研究会</a:t>
            </a:r>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Renamed Clone</a:t>
            </a:r>
            <a:r>
              <a:rPr kumimoji="1" lang="ja-JP" altLang="en-US" dirty="0" err="1" smtClean="0"/>
              <a:t>の検</a:t>
            </a:r>
            <a:r>
              <a:rPr kumimoji="1" lang="ja-JP" altLang="en-US" dirty="0" smtClean="0"/>
              <a:t>出方法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10</a:t>
            </a:fld>
            <a:endParaRPr kumimoji="1" lang="ja-JP" altLang="en-US"/>
          </a:p>
        </p:txBody>
      </p:sp>
      <p:sp>
        <p:nvSpPr>
          <p:cNvPr id="101" name="コンテンツ プレースホルダ 2"/>
          <p:cNvSpPr txBox="1">
            <a:spLocks/>
          </p:cNvSpPr>
          <p:nvPr/>
        </p:nvSpPr>
        <p:spPr bwMode="auto">
          <a:xfrm>
            <a:off x="500034" y="1142984"/>
            <a:ext cx="8229600" cy="271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トークン解析</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プログラム言語の字句規則に従いトークンに分割</a:t>
            </a:r>
            <a:r>
              <a:rPr lang="ja-JP" altLang="en-US" sz="2400" kern="0" dirty="0" smtClean="0"/>
              <a:t>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トークン変換</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変数</a:t>
            </a:r>
            <a:r>
              <a:rPr kumimoji="1" lang="en-US" altLang="ja-JP" sz="2400" b="0" i="0" u="none" strike="noStrike" kern="0" cap="none" spc="0" normalizeH="0" baseline="0" noProof="0" dirty="0" smtClean="0">
                <a:ln>
                  <a:noFill/>
                </a:ln>
                <a:solidFill>
                  <a:schemeClr val="tx1"/>
                </a:solidFill>
                <a:effectLst/>
                <a:uLnTx/>
                <a:uFillTx/>
                <a:latin typeface="+mn-lt"/>
                <a:ea typeface="+mn-ea"/>
              </a:rPr>
              <a:t>(p)</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定数</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en-US" altLang="ja-JP" sz="2400" b="0" i="0" u="none" strike="noStrike" kern="0" cap="none" spc="0" normalizeH="0" baseline="0" noProof="0" dirty="0" err="1" smtClean="0">
                <a:ln>
                  <a:noFill/>
                </a:ln>
                <a:solidFill>
                  <a:schemeClr val="tx1"/>
                </a:solidFill>
                <a:effectLst/>
                <a:uLnTx/>
                <a:uFillTx/>
                <a:latin typeface="+mn-lt"/>
                <a:ea typeface="+mn-ea"/>
              </a:rPr>
              <a:t>i</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型</a:t>
            </a:r>
            <a:r>
              <a:rPr kumimoji="1" lang="en-US" altLang="ja-JP" sz="2400" b="0" i="0" u="none" strike="noStrike" kern="0" cap="none" spc="0" normalizeH="0" baseline="0" noProof="0" dirty="0" smtClean="0">
                <a:ln>
                  <a:noFill/>
                </a:ln>
                <a:solidFill>
                  <a:schemeClr val="tx1"/>
                </a:solidFill>
                <a:effectLst/>
                <a:uLnTx/>
                <a:uFillTx/>
                <a:latin typeface="+mn-lt"/>
                <a:ea typeface="+mn-ea"/>
              </a:rPr>
              <a:t>(t)</a:t>
            </a:r>
            <a:r>
              <a:rPr lang="ja-JP" altLang="en-US" sz="2400" kern="0" dirty="0" smtClean="0"/>
              <a:t> </a:t>
            </a:r>
            <a:r>
              <a:rPr kumimoji="1" lang="ja-JP" altLang="en-US" sz="2400" b="0" i="0" u="none" strike="noStrike" kern="0" cap="none" spc="0" normalizeH="0" baseline="0" noProof="0" dirty="0" smtClean="0">
                <a:ln>
                  <a:noFill/>
                </a:ln>
                <a:solidFill>
                  <a:schemeClr val="tx1"/>
                </a:solidFill>
                <a:effectLst/>
                <a:uLnTx/>
                <a:uFillTx/>
                <a:latin typeface="+mn-lt"/>
                <a:ea typeface="+mn-ea"/>
              </a:rPr>
              <a:t>種類毎にトークンを置換する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sng" strike="noStrike" kern="0" cap="none" spc="0" normalizeH="0" baseline="0" noProof="0" dirty="0" smtClean="0">
                <a:ln>
                  <a:noFill/>
                </a:ln>
                <a:solidFill>
                  <a:srgbClr val="FF0000"/>
                </a:solidFill>
                <a:effectLst/>
                <a:uLnTx/>
                <a:uFillTx/>
                <a:latin typeface="+mn-lt"/>
                <a:ea typeface="+mn-ea"/>
              </a:rPr>
              <a:t>マッチング</a:t>
            </a:r>
            <a:r>
              <a:rPr kumimoji="1" lang="en-US" altLang="ja-JP" sz="2400" b="0" i="0" u="sng" strike="noStrike" kern="0" cap="none" spc="0" normalizeH="0" baseline="0" noProof="0" dirty="0" smtClean="0">
                <a:ln>
                  <a:noFill/>
                </a:ln>
                <a:solidFill>
                  <a:srgbClr val="FF0000"/>
                </a:solidFill>
                <a:effectLst/>
                <a:uLnTx/>
                <a:uFillTx/>
                <a:latin typeface="+mn-lt"/>
                <a:ea typeface="+mn-ea"/>
              </a:rPr>
              <a:t/>
            </a:r>
            <a:br>
              <a:rPr kumimoji="1" lang="en-US" altLang="ja-JP" sz="2400" b="0" i="0" u="sng" strike="noStrike" kern="0" cap="none" spc="0" normalizeH="0" baseline="0" noProof="0" dirty="0" smtClean="0">
                <a:ln>
                  <a:noFill/>
                </a:ln>
                <a:solidFill>
                  <a:srgbClr val="FF0000"/>
                </a:solidFill>
                <a:effectLst/>
                <a:uLnTx/>
                <a:uFillTx/>
                <a:latin typeface="+mn-lt"/>
                <a:ea typeface="+mn-ea"/>
              </a:rPr>
            </a:br>
            <a:r>
              <a:rPr kumimoji="1" lang="ja-JP" altLang="en-US" sz="2400" b="0" i="0" u="sng" strike="noStrike" kern="0" cap="none" spc="0" normalizeH="0" baseline="0" noProof="0" dirty="0" smtClean="0">
                <a:ln>
                  <a:noFill/>
                </a:ln>
                <a:solidFill>
                  <a:srgbClr val="FF0000"/>
                </a:solidFill>
                <a:effectLst/>
                <a:uLnTx/>
                <a:uFillTx/>
                <a:latin typeface="+mn-lt"/>
                <a:ea typeface="+mn-ea"/>
              </a:rPr>
              <a:t>一致する部分列をクローンとする</a:t>
            </a:r>
            <a:endParaRPr kumimoji="1" lang="en-US" altLang="ja-JP" sz="2400" b="0" i="0" u="sng" strike="noStrike" kern="0" cap="none" spc="0" normalizeH="0" baseline="0" noProof="0" dirty="0" smtClean="0">
              <a:ln>
                <a:noFill/>
              </a:ln>
              <a:solidFill>
                <a:srgbClr val="FF0000"/>
              </a:solidFill>
              <a:effectLst/>
              <a:uLnTx/>
              <a:uFillTx/>
              <a:latin typeface="+mn-lt"/>
              <a:ea typeface="+mn-ea"/>
            </a:endParaRPr>
          </a:p>
        </p:txBody>
      </p:sp>
      <p:sp>
        <p:nvSpPr>
          <p:cNvPr id="75" name="AutoShape 3"/>
          <p:cNvSpPr>
            <a:spLocks noChangeArrowheads="1"/>
          </p:cNvSpPr>
          <p:nvPr/>
        </p:nvSpPr>
        <p:spPr bwMode="auto">
          <a:xfrm>
            <a:off x="581052" y="4000504"/>
            <a:ext cx="2662238" cy="2232025"/>
          </a:xfrm>
          <a:prstGeom prst="wedgeRectCallout">
            <a:avLst>
              <a:gd name="adj1" fmla="val 62209"/>
              <a:gd name="adj2" fmla="val -1571"/>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104" name="AutoShape 4"/>
          <p:cNvSpPr>
            <a:spLocks noChangeArrowheads="1"/>
          </p:cNvSpPr>
          <p:nvPr/>
        </p:nvSpPr>
        <p:spPr bwMode="auto">
          <a:xfrm>
            <a:off x="5908702" y="4000504"/>
            <a:ext cx="2592388" cy="2232025"/>
          </a:xfrm>
          <a:prstGeom prst="wedgeRectCallout">
            <a:avLst>
              <a:gd name="adj1" fmla="val -60830"/>
              <a:gd name="adj2" fmla="val 28623"/>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105"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6"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8"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09"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0"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11"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2"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3"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4"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5"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16"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7"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18"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9"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1"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2"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3"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4"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5"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26"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7"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128"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129" name="Group 29"/>
          <p:cNvGrpSpPr>
            <a:grpSpLocks/>
          </p:cNvGrpSpPr>
          <p:nvPr/>
        </p:nvGrpSpPr>
        <p:grpSpPr bwMode="auto">
          <a:xfrm>
            <a:off x="6075390" y="4432304"/>
            <a:ext cx="2209800" cy="1346200"/>
            <a:chOff x="3744" y="3264"/>
            <a:chExt cx="1392" cy="720"/>
          </a:xfrm>
        </p:grpSpPr>
        <p:sp>
          <p:nvSpPr>
            <p:cNvPr id="130"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2"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34"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5"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136"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7"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38"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9"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40"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41"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42"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3"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4"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45"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6"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7"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8"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9"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50"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1"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52"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3"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54" name="Group 58"/>
          <p:cNvGrpSpPr>
            <a:grpSpLocks/>
          </p:cNvGrpSpPr>
          <p:nvPr/>
        </p:nvGrpSpPr>
        <p:grpSpPr bwMode="auto">
          <a:xfrm>
            <a:off x="671540" y="4521204"/>
            <a:ext cx="2209800" cy="1346200"/>
            <a:chOff x="397" y="2942"/>
            <a:chExt cx="1392" cy="848"/>
          </a:xfrm>
        </p:grpSpPr>
        <p:sp>
          <p:nvSpPr>
            <p:cNvPr id="155" name="Rectangle 59"/>
            <p:cNvSpPr>
              <a:spLocks noChangeArrowheads="1"/>
            </p:cNvSpPr>
            <p:nvPr/>
          </p:nvSpPr>
          <p:spPr bwMode="auto">
            <a:xfrm>
              <a:off x="397"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6" name="Rectangle 60"/>
            <p:cNvSpPr>
              <a:spLocks noChangeArrowheads="1"/>
            </p:cNvSpPr>
            <p:nvPr/>
          </p:nvSpPr>
          <p:spPr bwMode="auto">
            <a:xfrm>
              <a:off x="541"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7" name="Rectangle 61"/>
            <p:cNvSpPr>
              <a:spLocks noChangeArrowheads="1"/>
            </p:cNvSpPr>
            <p:nvPr/>
          </p:nvSpPr>
          <p:spPr bwMode="auto">
            <a:xfrm>
              <a:off x="685"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58" name="Rectangle 62"/>
            <p:cNvSpPr>
              <a:spLocks noChangeArrowheads="1"/>
            </p:cNvSpPr>
            <p:nvPr/>
          </p:nvSpPr>
          <p:spPr bwMode="auto">
            <a:xfrm>
              <a:off x="39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59" name="Rectangle 63"/>
            <p:cNvSpPr>
              <a:spLocks noChangeArrowheads="1"/>
            </p:cNvSpPr>
            <p:nvPr/>
          </p:nvSpPr>
          <p:spPr bwMode="auto">
            <a:xfrm>
              <a:off x="541"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0" name="Rectangle 64"/>
            <p:cNvSpPr>
              <a:spLocks noChangeArrowheads="1"/>
            </p:cNvSpPr>
            <p:nvPr/>
          </p:nvSpPr>
          <p:spPr bwMode="auto">
            <a:xfrm>
              <a:off x="685"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61" name="Rectangle 65"/>
            <p:cNvSpPr>
              <a:spLocks noChangeArrowheads="1"/>
            </p:cNvSpPr>
            <p:nvPr/>
          </p:nvSpPr>
          <p:spPr bwMode="auto">
            <a:xfrm>
              <a:off x="829"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2" name="Rectangle 66"/>
            <p:cNvSpPr>
              <a:spLocks noChangeArrowheads="1"/>
            </p:cNvSpPr>
            <p:nvPr/>
          </p:nvSpPr>
          <p:spPr bwMode="auto">
            <a:xfrm>
              <a:off x="973"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63" name="Rectangle 67"/>
            <p:cNvSpPr>
              <a:spLocks noChangeArrowheads="1"/>
            </p:cNvSpPr>
            <p:nvPr/>
          </p:nvSpPr>
          <p:spPr bwMode="auto">
            <a:xfrm>
              <a:off x="111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4" name="Rectangle 68"/>
            <p:cNvSpPr>
              <a:spLocks noChangeArrowheads="1"/>
            </p:cNvSpPr>
            <p:nvPr/>
          </p:nvSpPr>
          <p:spPr bwMode="auto">
            <a:xfrm>
              <a:off x="829"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5" name="Rectangle 69"/>
            <p:cNvSpPr>
              <a:spLocks noChangeArrowheads="1"/>
            </p:cNvSpPr>
            <p:nvPr/>
          </p:nvSpPr>
          <p:spPr bwMode="auto">
            <a:xfrm>
              <a:off x="39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66" name="Rectangle 70"/>
            <p:cNvSpPr>
              <a:spLocks noChangeArrowheads="1"/>
            </p:cNvSpPr>
            <p:nvPr/>
          </p:nvSpPr>
          <p:spPr bwMode="auto">
            <a:xfrm>
              <a:off x="54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7" name="Rectangle 71"/>
            <p:cNvSpPr>
              <a:spLocks noChangeArrowheads="1"/>
            </p:cNvSpPr>
            <p:nvPr/>
          </p:nvSpPr>
          <p:spPr bwMode="auto">
            <a:xfrm>
              <a:off x="68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68" name="Rectangle 72"/>
            <p:cNvSpPr>
              <a:spLocks noChangeArrowheads="1"/>
            </p:cNvSpPr>
            <p:nvPr/>
          </p:nvSpPr>
          <p:spPr bwMode="auto">
            <a:xfrm>
              <a:off x="397"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69" name="Rectangle 73"/>
            <p:cNvSpPr>
              <a:spLocks noChangeArrowheads="1"/>
            </p:cNvSpPr>
            <p:nvPr/>
          </p:nvSpPr>
          <p:spPr bwMode="auto">
            <a:xfrm>
              <a:off x="541"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0" name="Rectangle 74"/>
            <p:cNvSpPr>
              <a:spLocks noChangeArrowheads="1"/>
            </p:cNvSpPr>
            <p:nvPr/>
          </p:nvSpPr>
          <p:spPr bwMode="auto">
            <a:xfrm>
              <a:off x="685"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71" name="Rectangle 75"/>
            <p:cNvSpPr>
              <a:spLocks noChangeArrowheads="1"/>
            </p:cNvSpPr>
            <p:nvPr/>
          </p:nvSpPr>
          <p:spPr bwMode="auto">
            <a:xfrm>
              <a:off x="829"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2" name="Rectangle 76"/>
            <p:cNvSpPr>
              <a:spLocks noChangeArrowheads="1"/>
            </p:cNvSpPr>
            <p:nvPr/>
          </p:nvSpPr>
          <p:spPr bwMode="auto">
            <a:xfrm>
              <a:off x="82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73" name="Rectangle 77"/>
            <p:cNvSpPr>
              <a:spLocks noChangeArrowheads="1"/>
            </p:cNvSpPr>
            <p:nvPr/>
          </p:nvSpPr>
          <p:spPr bwMode="auto">
            <a:xfrm>
              <a:off x="97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74" name="Rectangle 78"/>
            <p:cNvSpPr>
              <a:spLocks noChangeArrowheads="1"/>
            </p:cNvSpPr>
            <p:nvPr/>
          </p:nvSpPr>
          <p:spPr bwMode="auto">
            <a:xfrm>
              <a:off x="111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5" name="Rectangle 79"/>
            <p:cNvSpPr>
              <a:spLocks noChangeArrowheads="1"/>
            </p:cNvSpPr>
            <p:nvPr/>
          </p:nvSpPr>
          <p:spPr bwMode="auto">
            <a:xfrm>
              <a:off x="126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76" name="Rectangle 80"/>
            <p:cNvSpPr>
              <a:spLocks noChangeArrowheads="1"/>
            </p:cNvSpPr>
            <p:nvPr/>
          </p:nvSpPr>
          <p:spPr bwMode="auto">
            <a:xfrm>
              <a:off x="140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7" name="Rectangle 81"/>
            <p:cNvSpPr>
              <a:spLocks noChangeArrowheads="1"/>
            </p:cNvSpPr>
            <p:nvPr/>
          </p:nvSpPr>
          <p:spPr bwMode="auto">
            <a:xfrm>
              <a:off x="154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178" name="Rectangle 82"/>
            <p:cNvSpPr>
              <a:spLocks noChangeArrowheads="1"/>
            </p:cNvSpPr>
            <p:nvPr/>
          </p:nvSpPr>
          <p:spPr bwMode="auto">
            <a:xfrm>
              <a:off x="169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79" name="Group 83"/>
          <p:cNvGrpSpPr>
            <a:grpSpLocks/>
          </p:cNvGrpSpPr>
          <p:nvPr/>
        </p:nvGrpSpPr>
        <p:grpSpPr bwMode="auto">
          <a:xfrm>
            <a:off x="6075390" y="4432304"/>
            <a:ext cx="2209800" cy="1346200"/>
            <a:chOff x="3744" y="3264"/>
            <a:chExt cx="1392" cy="720"/>
          </a:xfrm>
        </p:grpSpPr>
        <p:sp>
          <p:nvSpPr>
            <p:cNvPr id="180" name="Rectangle 84"/>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1" name="Rectangle 85"/>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82" name="Rectangle 86"/>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3" name="Rectangle 87"/>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84" name="Rectangle 88"/>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5" name="Rectangle 89"/>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186" name="Rectangle 90"/>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7" name="Rectangle 91"/>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88" name="Rectangle 92"/>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9" name="Rectangle 93"/>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90" name="Rectangle 94"/>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91" name="Rectangle 95"/>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92" name="Rectangle 96"/>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93" name="Rectangle 97"/>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4" name="Rectangle 98"/>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95" name="Rectangle 99"/>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6" name="Rectangle 100"/>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97" name="Rectangle 101"/>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8" name="Rectangle 102"/>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9" name="Rectangle 103"/>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200" name="Rectangle 104"/>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01" name="Rectangle 105"/>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02" name="Rectangle 106"/>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3" name="Rectangle 107"/>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204" name="Group 108"/>
          <p:cNvGrpSpPr>
            <a:grpSpLocks/>
          </p:cNvGrpSpPr>
          <p:nvPr/>
        </p:nvGrpSpPr>
        <p:grpSpPr bwMode="auto">
          <a:xfrm>
            <a:off x="593752" y="4432304"/>
            <a:ext cx="2362200" cy="1524000"/>
            <a:chOff x="2352" y="1632"/>
            <a:chExt cx="1488" cy="816"/>
          </a:xfrm>
        </p:grpSpPr>
        <p:sp>
          <p:nvSpPr>
            <p:cNvPr id="205" name="Rectangle 109"/>
            <p:cNvSpPr>
              <a:spLocks noChangeArrowheads="1"/>
            </p:cNvSpPr>
            <p:nvPr/>
          </p:nvSpPr>
          <p:spPr bwMode="auto">
            <a:xfrm>
              <a:off x="2352" y="1632"/>
              <a:ext cx="1488" cy="816"/>
            </a:xfrm>
            <a:prstGeom prst="rect">
              <a:avLst/>
            </a:prstGeom>
            <a:solidFill>
              <a:schemeClr val="bg1"/>
            </a:solidFill>
            <a:ln w="9525">
              <a:noFill/>
              <a:miter lim="800000"/>
              <a:headEnd/>
              <a:tailEnd/>
            </a:ln>
          </p:spPr>
          <p:txBody>
            <a:bodyPr wrap="none" anchor="ctr"/>
            <a:lstStyle/>
            <a:p>
              <a:endParaRPr lang="ja-JP" altLang="en-US"/>
            </a:p>
          </p:txBody>
        </p:sp>
        <p:grpSp>
          <p:nvGrpSpPr>
            <p:cNvPr id="206" name="Group 110"/>
            <p:cNvGrpSpPr>
              <a:grpSpLocks/>
            </p:cNvGrpSpPr>
            <p:nvPr/>
          </p:nvGrpSpPr>
          <p:grpSpPr bwMode="auto">
            <a:xfrm>
              <a:off x="2400" y="1680"/>
              <a:ext cx="1392" cy="720"/>
              <a:chOff x="1296" y="2592"/>
              <a:chExt cx="1392" cy="720"/>
            </a:xfrm>
          </p:grpSpPr>
          <p:sp>
            <p:nvSpPr>
              <p:cNvPr id="207" name="Rectangle 111"/>
              <p:cNvSpPr>
                <a:spLocks noChangeArrowheads="1"/>
              </p:cNvSpPr>
              <p:nvPr/>
            </p:nvSpPr>
            <p:spPr bwMode="auto">
              <a:xfrm>
                <a:off x="1296"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08" name="Rectangle 112"/>
              <p:cNvSpPr>
                <a:spLocks noChangeArrowheads="1"/>
              </p:cNvSpPr>
              <p:nvPr/>
            </p:nvSpPr>
            <p:spPr bwMode="auto">
              <a:xfrm>
                <a:off x="1440"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9" name="Rectangle 113"/>
              <p:cNvSpPr>
                <a:spLocks noChangeArrowheads="1"/>
              </p:cNvSpPr>
              <p:nvPr/>
            </p:nvSpPr>
            <p:spPr bwMode="auto">
              <a:xfrm>
                <a:off x="1584" y="2592"/>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10" name="Rectangle 114"/>
              <p:cNvSpPr>
                <a:spLocks noChangeArrowheads="1"/>
              </p:cNvSpPr>
              <p:nvPr/>
            </p:nvSpPr>
            <p:spPr bwMode="auto">
              <a:xfrm>
                <a:off x="1296"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11" name="Rectangle 115"/>
              <p:cNvSpPr>
                <a:spLocks noChangeArrowheads="1"/>
              </p:cNvSpPr>
              <p:nvPr/>
            </p:nvSpPr>
            <p:spPr bwMode="auto">
              <a:xfrm>
                <a:off x="1440"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2" name="Rectangle 116"/>
              <p:cNvSpPr>
                <a:spLocks noChangeArrowheads="1"/>
              </p:cNvSpPr>
              <p:nvPr/>
            </p:nvSpPr>
            <p:spPr bwMode="auto">
              <a:xfrm>
                <a:off x="1584"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13" name="Rectangle 117"/>
              <p:cNvSpPr>
                <a:spLocks noChangeArrowheads="1"/>
              </p:cNvSpPr>
              <p:nvPr/>
            </p:nvSpPr>
            <p:spPr bwMode="auto">
              <a:xfrm>
                <a:off x="1728"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4" name="Rectangle 118"/>
              <p:cNvSpPr>
                <a:spLocks noChangeArrowheads="1"/>
              </p:cNvSpPr>
              <p:nvPr/>
            </p:nvSpPr>
            <p:spPr bwMode="auto">
              <a:xfrm>
                <a:off x="1872" y="2784"/>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15" name="Rectangle 119"/>
              <p:cNvSpPr>
                <a:spLocks noChangeArrowheads="1"/>
              </p:cNvSpPr>
              <p:nvPr/>
            </p:nvSpPr>
            <p:spPr bwMode="auto">
              <a:xfrm>
                <a:off x="2016" y="278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6" name="Rectangle 120"/>
              <p:cNvSpPr>
                <a:spLocks noChangeArrowheads="1"/>
              </p:cNvSpPr>
              <p:nvPr/>
            </p:nvSpPr>
            <p:spPr bwMode="auto">
              <a:xfrm>
                <a:off x="1728" y="2592"/>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7" name="Rectangle 121"/>
              <p:cNvSpPr>
                <a:spLocks noChangeArrowheads="1"/>
              </p:cNvSpPr>
              <p:nvPr/>
            </p:nvSpPr>
            <p:spPr bwMode="auto">
              <a:xfrm>
                <a:off x="129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18" name="Rectangle 122"/>
              <p:cNvSpPr>
                <a:spLocks noChangeArrowheads="1"/>
              </p:cNvSpPr>
              <p:nvPr/>
            </p:nvSpPr>
            <p:spPr bwMode="auto">
              <a:xfrm>
                <a:off x="1440"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9" name="Rectangle 123"/>
              <p:cNvSpPr>
                <a:spLocks noChangeArrowheads="1"/>
              </p:cNvSpPr>
              <p:nvPr/>
            </p:nvSpPr>
            <p:spPr bwMode="auto">
              <a:xfrm>
                <a:off x="1584"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20" name="Rectangle 124"/>
              <p:cNvSpPr>
                <a:spLocks noChangeArrowheads="1"/>
              </p:cNvSpPr>
              <p:nvPr/>
            </p:nvSpPr>
            <p:spPr bwMode="auto">
              <a:xfrm>
                <a:off x="1296"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21" name="Rectangle 125"/>
              <p:cNvSpPr>
                <a:spLocks noChangeArrowheads="1"/>
              </p:cNvSpPr>
              <p:nvPr/>
            </p:nvSpPr>
            <p:spPr bwMode="auto">
              <a:xfrm>
                <a:off x="1440"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22" name="Rectangle 126"/>
              <p:cNvSpPr>
                <a:spLocks noChangeArrowheads="1"/>
              </p:cNvSpPr>
              <p:nvPr/>
            </p:nvSpPr>
            <p:spPr bwMode="auto">
              <a:xfrm>
                <a:off x="1584" y="316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23" name="Rectangle 127"/>
              <p:cNvSpPr>
                <a:spLocks noChangeArrowheads="1"/>
              </p:cNvSpPr>
              <p:nvPr/>
            </p:nvSpPr>
            <p:spPr bwMode="auto">
              <a:xfrm>
                <a:off x="1728" y="316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24" name="Rectangle 128"/>
              <p:cNvSpPr>
                <a:spLocks noChangeArrowheads="1"/>
              </p:cNvSpPr>
              <p:nvPr/>
            </p:nvSpPr>
            <p:spPr bwMode="auto">
              <a:xfrm>
                <a:off x="1728"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25" name="Rectangle 129"/>
              <p:cNvSpPr>
                <a:spLocks noChangeArrowheads="1"/>
              </p:cNvSpPr>
              <p:nvPr/>
            </p:nvSpPr>
            <p:spPr bwMode="auto">
              <a:xfrm>
                <a:off x="1872"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26" name="Rectangle 130"/>
              <p:cNvSpPr>
                <a:spLocks noChangeArrowheads="1"/>
              </p:cNvSpPr>
              <p:nvPr/>
            </p:nvSpPr>
            <p:spPr bwMode="auto">
              <a:xfrm>
                <a:off x="2016"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27" name="Rectangle 131"/>
              <p:cNvSpPr>
                <a:spLocks noChangeArrowheads="1"/>
              </p:cNvSpPr>
              <p:nvPr/>
            </p:nvSpPr>
            <p:spPr bwMode="auto">
              <a:xfrm>
                <a:off x="2160"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28" name="Rectangle 132"/>
              <p:cNvSpPr>
                <a:spLocks noChangeArrowheads="1"/>
              </p:cNvSpPr>
              <p:nvPr/>
            </p:nvSpPr>
            <p:spPr bwMode="auto">
              <a:xfrm>
                <a:off x="2304"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29" name="Rectangle 133"/>
              <p:cNvSpPr>
                <a:spLocks noChangeArrowheads="1"/>
              </p:cNvSpPr>
              <p:nvPr/>
            </p:nvSpPr>
            <p:spPr bwMode="auto">
              <a:xfrm>
                <a:off x="2448" y="297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30" name="Rectangle 134"/>
              <p:cNvSpPr>
                <a:spLocks noChangeArrowheads="1"/>
              </p:cNvSpPr>
              <p:nvPr/>
            </p:nvSpPr>
            <p:spPr bwMode="auto">
              <a:xfrm>
                <a:off x="2592" y="297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231" name="Group 135"/>
          <p:cNvGrpSpPr>
            <a:grpSpLocks/>
          </p:cNvGrpSpPr>
          <p:nvPr/>
        </p:nvGrpSpPr>
        <p:grpSpPr bwMode="auto">
          <a:xfrm>
            <a:off x="5919815" y="4340229"/>
            <a:ext cx="2438400" cy="1524000"/>
            <a:chOff x="4128" y="1200"/>
            <a:chExt cx="1536" cy="816"/>
          </a:xfrm>
        </p:grpSpPr>
        <p:sp>
          <p:nvSpPr>
            <p:cNvPr id="232" name="Rectangle 136"/>
            <p:cNvSpPr>
              <a:spLocks noChangeArrowheads="1"/>
            </p:cNvSpPr>
            <p:nvPr/>
          </p:nvSpPr>
          <p:spPr bwMode="auto">
            <a:xfrm>
              <a:off x="4128" y="1200"/>
              <a:ext cx="1536" cy="816"/>
            </a:xfrm>
            <a:prstGeom prst="rect">
              <a:avLst/>
            </a:prstGeom>
            <a:solidFill>
              <a:schemeClr val="bg1"/>
            </a:solidFill>
            <a:ln w="9525">
              <a:noFill/>
              <a:miter lim="800000"/>
              <a:headEnd/>
              <a:tailEnd/>
            </a:ln>
          </p:spPr>
          <p:txBody>
            <a:bodyPr wrap="none" anchor="ctr"/>
            <a:lstStyle/>
            <a:p>
              <a:endParaRPr lang="ja-JP" altLang="en-US"/>
            </a:p>
          </p:txBody>
        </p:sp>
        <p:grpSp>
          <p:nvGrpSpPr>
            <p:cNvPr id="233" name="Group 137"/>
            <p:cNvGrpSpPr>
              <a:grpSpLocks/>
            </p:cNvGrpSpPr>
            <p:nvPr/>
          </p:nvGrpSpPr>
          <p:grpSpPr bwMode="auto">
            <a:xfrm>
              <a:off x="4224" y="1248"/>
              <a:ext cx="1392" cy="720"/>
              <a:chOff x="3744" y="3264"/>
              <a:chExt cx="1392" cy="720"/>
            </a:xfrm>
          </p:grpSpPr>
          <p:sp>
            <p:nvSpPr>
              <p:cNvPr id="234" name="Rectangle 138"/>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35" name="Rectangle 139"/>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36" name="Rectangle 140"/>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37" name="Rectangle 141"/>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38" name="Rectangle 142"/>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39" name="Rectangle 143"/>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40" name="Rectangle 144"/>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1" name="Rectangle 145"/>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42" name="Rectangle 146"/>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3" name="Rectangle 147"/>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44" name="Rectangle 148"/>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245" name="Rectangle 149"/>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46" name="Rectangle 150"/>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47" name="Rectangle 151"/>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48" name="Rectangle 152"/>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49" name="Rectangle 153"/>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0" name="Rectangle 154"/>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51" name="Rectangle 155"/>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2" name="Rectangle 156"/>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3" name="Rectangle 157"/>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54" name="Rectangle 158"/>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55" name="Rectangle 159"/>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56" name="Rectangle 160"/>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57" name="Rectangle 161"/>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grpSp>
        <p:nvGrpSpPr>
          <p:cNvPr id="258" name="Group 162"/>
          <p:cNvGrpSpPr>
            <a:grpSpLocks/>
          </p:cNvGrpSpPr>
          <p:nvPr/>
        </p:nvGrpSpPr>
        <p:grpSpPr bwMode="auto">
          <a:xfrm>
            <a:off x="593752" y="4425954"/>
            <a:ext cx="2362200" cy="1524000"/>
            <a:chOff x="3696" y="1008"/>
            <a:chExt cx="1488" cy="816"/>
          </a:xfrm>
        </p:grpSpPr>
        <p:sp>
          <p:nvSpPr>
            <p:cNvPr id="259" name="Rectangle 163"/>
            <p:cNvSpPr>
              <a:spLocks noChangeArrowheads="1"/>
            </p:cNvSpPr>
            <p:nvPr/>
          </p:nvSpPr>
          <p:spPr bwMode="auto">
            <a:xfrm>
              <a:off x="3696" y="1008"/>
              <a:ext cx="1488" cy="816"/>
            </a:xfrm>
            <a:prstGeom prst="rect">
              <a:avLst/>
            </a:prstGeom>
            <a:solidFill>
              <a:schemeClr val="bg1"/>
            </a:solidFill>
            <a:ln w="9525">
              <a:noFill/>
              <a:miter lim="800000"/>
              <a:headEnd/>
              <a:tailEnd/>
            </a:ln>
          </p:spPr>
          <p:txBody>
            <a:bodyPr wrap="none" anchor="ctr"/>
            <a:lstStyle/>
            <a:p>
              <a:endParaRPr lang="ja-JP" altLang="en-US"/>
            </a:p>
          </p:txBody>
        </p:sp>
        <p:sp>
          <p:nvSpPr>
            <p:cNvPr id="260" name="Rectangle 164"/>
            <p:cNvSpPr>
              <a:spLocks noChangeArrowheads="1"/>
            </p:cNvSpPr>
            <p:nvPr/>
          </p:nvSpPr>
          <p:spPr bwMode="auto">
            <a:xfrm>
              <a:off x="3744" y="10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61" name="Rectangle 165"/>
            <p:cNvSpPr>
              <a:spLocks noChangeArrowheads="1"/>
            </p:cNvSpPr>
            <p:nvPr/>
          </p:nvSpPr>
          <p:spPr bwMode="auto">
            <a:xfrm>
              <a:off x="3888" y="10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62" name="Rectangle 166"/>
            <p:cNvSpPr>
              <a:spLocks noChangeArrowheads="1"/>
            </p:cNvSpPr>
            <p:nvPr/>
          </p:nvSpPr>
          <p:spPr bwMode="auto">
            <a:xfrm>
              <a:off x="4032" y="1056"/>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63" name="Rectangle 167"/>
            <p:cNvSpPr>
              <a:spLocks noChangeArrowheads="1"/>
            </p:cNvSpPr>
            <p:nvPr/>
          </p:nvSpPr>
          <p:spPr bwMode="auto">
            <a:xfrm>
              <a:off x="3744"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64" name="Rectangle 168"/>
            <p:cNvSpPr>
              <a:spLocks noChangeArrowheads="1"/>
            </p:cNvSpPr>
            <p:nvPr/>
          </p:nvSpPr>
          <p:spPr bwMode="auto">
            <a:xfrm>
              <a:off x="3888"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5" name="Rectangle 169"/>
            <p:cNvSpPr>
              <a:spLocks noChangeArrowheads="1"/>
            </p:cNvSpPr>
            <p:nvPr/>
          </p:nvSpPr>
          <p:spPr bwMode="auto">
            <a:xfrm>
              <a:off x="4032"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66" name="Rectangle 170"/>
            <p:cNvSpPr>
              <a:spLocks noChangeArrowheads="1"/>
            </p:cNvSpPr>
            <p:nvPr/>
          </p:nvSpPr>
          <p:spPr bwMode="auto">
            <a:xfrm>
              <a:off x="4176"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7" name="Rectangle 171"/>
            <p:cNvSpPr>
              <a:spLocks noChangeArrowheads="1"/>
            </p:cNvSpPr>
            <p:nvPr/>
          </p:nvSpPr>
          <p:spPr bwMode="auto">
            <a:xfrm>
              <a:off x="4320" y="124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68" name="Rectangle 172"/>
            <p:cNvSpPr>
              <a:spLocks noChangeArrowheads="1"/>
            </p:cNvSpPr>
            <p:nvPr/>
          </p:nvSpPr>
          <p:spPr bwMode="auto">
            <a:xfrm>
              <a:off x="4464" y="124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69" name="Rectangle 173"/>
            <p:cNvSpPr>
              <a:spLocks noChangeArrowheads="1"/>
            </p:cNvSpPr>
            <p:nvPr/>
          </p:nvSpPr>
          <p:spPr bwMode="auto">
            <a:xfrm>
              <a:off x="4176" y="10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70" name="Rectangle 174"/>
            <p:cNvSpPr>
              <a:spLocks noChangeArrowheads="1"/>
            </p:cNvSpPr>
            <p:nvPr/>
          </p:nvSpPr>
          <p:spPr bwMode="auto">
            <a:xfrm>
              <a:off x="374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71" name="Rectangle 175"/>
            <p:cNvSpPr>
              <a:spLocks noChangeArrowheads="1"/>
            </p:cNvSpPr>
            <p:nvPr/>
          </p:nvSpPr>
          <p:spPr bwMode="auto">
            <a:xfrm>
              <a:off x="3888"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72" name="Rectangle 176"/>
            <p:cNvSpPr>
              <a:spLocks noChangeArrowheads="1"/>
            </p:cNvSpPr>
            <p:nvPr/>
          </p:nvSpPr>
          <p:spPr bwMode="auto">
            <a:xfrm>
              <a:off x="4032"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73" name="Rectangle 177"/>
            <p:cNvSpPr>
              <a:spLocks noChangeArrowheads="1"/>
            </p:cNvSpPr>
            <p:nvPr/>
          </p:nvSpPr>
          <p:spPr bwMode="auto">
            <a:xfrm>
              <a:off x="3744" y="1632"/>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74" name="Rectangle 178"/>
            <p:cNvSpPr>
              <a:spLocks noChangeArrowheads="1"/>
            </p:cNvSpPr>
            <p:nvPr/>
          </p:nvSpPr>
          <p:spPr bwMode="auto">
            <a:xfrm>
              <a:off x="3888" y="163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75" name="Rectangle 179"/>
            <p:cNvSpPr>
              <a:spLocks noChangeArrowheads="1"/>
            </p:cNvSpPr>
            <p:nvPr/>
          </p:nvSpPr>
          <p:spPr bwMode="auto">
            <a:xfrm>
              <a:off x="4032" y="1632"/>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76" name="Rectangle 180"/>
            <p:cNvSpPr>
              <a:spLocks noChangeArrowheads="1"/>
            </p:cNvSpPr>
            <p:nvPr/>
          </p:nvSpPr>
          <p:spPr bwMode="auto">
            <a:xfrm>
              <a:off x="4176" y="163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77" name="Rectangle 181"/>
            <p:cNvSpPr>
              <a:spLocks noChangeArrowheads="1"/>
            </p:cNvSpPr>
            <p:nvPr/>
          </p:nvSpPr>
          <p:spPr bwMode="auto">
            <a:xfrm>
              <a:off x="4176"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78" name="Rectangle 182"/>
            <p:cNvSpPr>
              <a:spLocks noChangeArrowheads="1"/>
            </p:cNvSpPr>
            <p:nvPr/>
          </p:nvSpPr>
          <p:spPr bwMode="auto">
            <a:xfrm>
              <a:off x="4320"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79" name="Rectangle 183"/>
            <p:cNvSpPr>
              <a:spLocks noChangeArrowheads="1"/>
            </p:cNvSpPr>
            <p:nvPr/>
          </p:nvSpPr>
          <p:spPr bwMode="auto">
            <a:xfrm>
              <a:off x="4464"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80" name="Rectangle 184"/>
            <p:cNvSpPr>
              <a:spLocks noChangeArrowheads="1"/>
            </p:cNvSpPr>
            <p:nvPr/>
          </p:nvSpPr>
          <p:spPr bwMode="auto">
            <a:xfrm>
              <a:off x="4608"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81" name="Rectangle 185"/>
            <p:cNvSpPr>
              <a:spLocks noChangeArrowheads="1"/>
            </p:cNvSpPr>
            <p:nvPr/>
          </p:nvSpPr>
          <p:spPr bwMode="auto">
            <a:xfrm>
              <a:off x="4752"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82" name="Rectangle 186"/>
            <p:cNvSpPr>
              <a:spLocks noChangeArrowheads="1"/>
            </p:cNvSpPr>
            <p:nvPr/>
          </p:nvSpPr>
          <p:spPr bwMode="auto">
            <a:xfrm>
              <a:off x="4896" y="144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83" name="Rectangle 187"/>
            <p:cNvSpPr>
              <a:spLocks noChangeArrowheads="1"/>
            </p:cNvSpPr>
            <p:nvPr/>
          </p:nvSpPr>
          <p:spPr bwMode="auto">
            <a:xfrm>
              <a:off x="5040" y="144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284" name="Group 188"/>
          <p:cNvGrpSpPr>
            <a:grpSpLocks/>
          </p:cNvGrpSpPr>
          <p:nvPr/>
        </p:nvGrpSpPr>
        <p:grpSpPr bwMode="auto">
          <a:xfrm>
            <a:off x="5918227" y="4340229"/>
            <a:ext cx="2438400" cy="1524000"/>
            <a:chOff x="3888" y="1248"/>
            <a:chExt cx="1536" cy="816"/>
          </a:xfrm>
        </p:grpSpPr>
        <p:sp>
          <p:nvSpPr>
            <p:cNvPr id="285" name="Rectangle 189"/>
            <p:cNvSpPr>
              <a:spLocks noChangeArrowheads="1"/>
            </p:cNvSpPr>
            <p:nvPr/>
          </p:nvSpPr>
          <p:spPr bwMode="auto">
            <a:xfrm>
              <a:off x="3888" y="1248"/>
              <a:ext cx="1536" cy="816"/>
            </a:xfrm>
            <a:prstGeom prst="rect">
              <a:avLst/>
            </a:prstGeom>
            <a:solidFill>
              <a:schemeClr val="bg1"/>
            </a:solidFill>
            <a:ln w="9525">
              <a:noFill/>
              <a:miter lim="800000"/>
              <a:headEnd/>
              <a:tailEnd/>
            </a:ln>
          </p:spPr>
          <p:txBody>
            <a:bodyPr wrap="none" anchor="ctr"/>
            <a:lstStyle/>
            <a:p>
              <a:endParaRPr lang="ja-JP" altLang="en-US"/>
            </a:p>
          </p:txBody>
        </p:sp>
        <p:sp>
          <p:nvSpPr>
            <p:cNvPr id="286" name="Rectangle 190"/>
            <p:cNvSpPr>
              <a:spLocks noChangeArrowheads="1"/>
            </p:cNvSpPr>
            <p:nvPr/>
          </p:nvSpPr>
          <p:spPr bwMode="auto">
            <a:xfrm>
              <a:off x="3984" y="129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87" name="Rectangle 191"/>
            <p:cNvSpPr>
              <a:spLocks noChangeArrowheads="1"/>
            </p:cNvSpPr>
            <p:nvPr/>
          </p:nvSpPr>
          <p:spPr bwMode="auto">
            <a:xfrm>
              <a:off x="3984"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88" name="Rectangle 192"/>
            <p:cNvSpPr>
              <a:spLocks noChangeArrowheads="1"/>
            </p:cNvSpPr>
            <p:nvPr/>
          </p:nvSpPr>
          <p:spPr bwMode="auto">
            <a:xfrm>
              <a:off x="4128"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89" name="Rectangle 193"/>
            <p:cNvSpPr>
              <a:spLocks noChangeArrowheads="1"/>
            </p:cNvSpPr>
            <p:nvPr/>
          </p:nvSpPr>
          <p:spPr bwMode="auto">
            <a:xfrm>
              <a:off x="4272"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90" name="Rectangle 194"/>
            <p:cNvSpPr>
              <a:spLocks noChangeArrowheads="1"/>
            </p:cNvSpPr>
            <p:nvPr/>
          </p:nvSpPr>
          <p:spPr bwMode="auto">
            <a:xfrm>
              <a:off x="4416"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1" name="Rectangle 195"/>
            <p:cNvSpPr>
              <a:spLocks noChangeArrowheads="1"/>
            </p:cNvSpPr>
            <p:nvPr/>
          </p:nvSpPr>
          <p:spPr bwMode="auto">
            <a:xfrm>
              <a:off x="4560" y="1488"/>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92" name="Rectangle 196"/>
            <p:cNvSpPr>
              <a:spLocks noChangeArrowheads="1"/>
            </p:cNvSpPr>
            <p:nvPr/>
          </p:nvSpPr>
          <p:spPr bwMode="auto">
            <a:xfrm>
              <a:off x="4704" y="1488"/>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3" name="Rectangle 197"/>
            <p:cNvSpPr>
              <a:spLocks noChangeArrowheads="1"/>
            </p:cNvSpPr>
            <p:nvPr/>
          </p:nvSpPr>
          <p:spPr bwMode="auto">
            <a:xfrm>
              <a:off x="398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294" name="Rectangle 198"/>
            <p:cNvSpPr>
              <a:spLocks noChangeArrowheads="1"/>
            </p:cNvSpPr>
            <p:nvPr/>
          </p:nvSpPr>
          <p:spPr bwMode="auto">
            <a:xfrm>
              <a:off x="4128"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95" name="Rectangle 199"/>
            <p:cNvSpPr>
              <a:spLocks noChangeArrowheads="1"/>
            </p:cNvSpPr>
            <p:nvPr/>
          </p:nvSpPr>
          <p:spPr bwMode="auto">
            <a:xfrm>
              <a:off x="4272"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296" name="Rectangle 200"/>
            <p:cNvSpPr>
              <a:spLocks noChangeArrowheads="1"/>
            </p:cNvSpPr>
            <p:nvPr/>
          </p:nvSpPr>
          <p:spPr bwMode="auto">
            <a:xfrm>
              <a:off x="3984" y="1872"/>
              <a:ext cx="33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while</a:t>
              </a:r>
            </a:p>
          </p:txBody>
        </p:sp>
        <p:sp>
          <p:nvSpPr>
            <p:cNvPr id="297" name="Rectangle 201"/>
            <p:cNvSpPr>
              <a:spLocks noChangeArrowheads="1"/>
            </p:cNvSpPr>
            <p:nvPr/>
          </p:nvSpPr>
          <p:spPr bwMode="auto">
            <a:xfrm>
              <a:off x="4416"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98" name="Rectangle 202"/>
            <p:cNvSpPr>
              <a:spLocks noChangeArrowheads="1"/>
            </p:cNvSpPr>
            <p:nvPr/>
          </p:nvSpPr>
          <p:spPr bwMode="auto">
            <a:xfrm>
              <a:off x="4560"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299" name="Rectangle 203"/>
            <p:cNvSpPr>
              <a:spLocks noChangeArrowheads="1"/>
            </p:cNvSpPr>
            <p:nvPr/>
          </p:nvSpPr>
          <p:spPr bwMode="auto">
            <a:xfrm>
              <a:off x="4704"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300" name="Rectangle 204"/>
            <p:cNvSpPr>
              <a:spLocks noChangeArrowheads="1"/>
            </p:cNvSpPr>
            <p:nvPr/>
          </p:nvSpPr>
          <p:spPr bwMode="auto">
            <a:xfrm>
              <a:off x="4848"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p</a:t>
              </a:r>
            </a:p>
          </p:txBody>
        </p:sp>
        <p:sp>
          <p:nvSpPr>
            <p:cNvPr id="301" name="Rectangle 205"/>
            <p:cNvSpPr>
              <a:spLocks noChangeArrowheads="1"/>
            </p:cNvSpPr>
            <p:nvPr/>
          </p:nvSpPr>
          <p:spPr bwMode="auto">
            <a:xfrm>
              <a:off x="4992"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302" name="Rectangle 206"/>
            <p:cNvSpPr>
              <a:spLocks noChangeArrowheads="1"/>
            </p:cNvSpPr>
            <p:nvPr/>
          </p:nvSpPr>
          <p:spPr bwMode="auto">
            <a:xfrm>
              <a:off x="5136" y="1680"/>
              <a:ext cx="96" cy="144"/>
            </a:xfrm>
            <a:prstGeom prst="rect">
              <a:avLst/>
            </a:prstGeom>
            <a:solidFill>
              <a:srgbClr val="FF0000"/>
            </a:solidFill>
            <a:ln w="9525">
              <a:noFill/>
              <a:miter lim="800000"/>
              <a:headEnd/>
              <a:tailEnd/>
            </a:ln>
          </p:spPr>
          <p:txBody>
            <a:bodyPr wrap="none" anchor="ctr"/>
            <a:lstStyle/>
            <a:p>
              <a:pPr algn="ctr"/>
              <a:r>
                <a:rPr lang="en-US" altLang="ja-JP" sz="2000" b="1">
                  <a:solidFill>
                    <a:schemeClr val="bg1"/>
                  </a:solidFill>
                  <a:latin typeface="Times New Roman" pitchFamily="18" charset="0"/>
                </a:rPr>
                <a:t>i</a:t>
              </a:r>
            </a:p>
          </p:txBody>
        </p:sp>
        <p:sp>
          <p:nvSpPr>
            <p:cNvPr id="303" name="Rectangle 207"/>
            <p:cNvSpPr>
              <a:spLocks noChangeArrowheads="1"/>
            </p:cNvSpPr>
            <p:nvPr/>
          </p:nvSpPr>
          <p:spPr bwMode="auto">
            <a:xfrm>
              <a:off x="5280" y="1680"/>
              <a:ext cx="96" cy="144"/>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304" name="Rectangle 208"/>
            <p:cNvSpPr>
              <a:spLocks noChangeArrowheads="1"/>
            </p:cNvSpPr>
            <p:nvPr/>
          </p:nvSpPr>
          <p:spPr bwMode="auto">
            <a:xfrm>
              <a:off x="4368" y="187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305" name="Rectangle 209"/>
            <p:cNvSpPr>
              <a:spLocks noChangeArrowheads="1"/>
            </p:cNvSpPr>
            <p:nvPr/>
          </p:nvSpPr>
          <p:spPr bwMode="auto">
            <a:xfrm>
              <a:off x="4512" y="1872"/>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306" name="Rectangle 210"/>
            <p:cNvSpPr>
              <a:spLocks noChangeArrowheads="1"/>
            </p:cNvSpPr>
            <p:nvPr/>
          </p:nvSpPr>
          <p:spPr bwMode="auto">
            <a:xfrm>
              <a:off x="4656" y="187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307" name="Rectangle 211"/>
            <p:cNvSpPr>
              <a:spLocks noChangeArrowheads="1"/>
            </p:cNvSpPr>
            <p:nvPr/>
          </p:nvSpPr>
          <p:spPr bwMode="auto">
            <a:xfrm>
              <a:off x="4800" y="1872"/>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308" name="Rectangle 212"/>
            <p:cNvSpPr>
              <a:spLocks noChangeArrowheads="1"/>
            </p:cNvSpPr>
            <p:nvPr/>
          </p:nvSpPr>
          <p:spPr bwMode="auto">
            <a:xfrm>
              <a:off x="4944" y="187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309" name="Rectangle 213"/>
            <p:cNvSpPr>
              <a:spLocks noChangeArrowheads="1"/>
            </p:cNvSpPr>
            <p:nvPr/>
          </p:nvSpPr>
          <p:spPr bwMode="auto">
            <a:xfrm>
              <a:off x="5088" y="187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sp>
        <p:nvSpPr>
          <p:cNvPr id="310"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311"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312"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313"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2800" dirty="0" smtClean="0"/>
              <a:t>流用検出のためのクローンメトリクス</a:t>
            </a:r>
            <a:r>
              <a:rPr kumimoji="1" lang="en-US" altLang="ja-JP" sz="2800" dirty="0" smtClean="0"/>
              <a:t>(1)</a:t>
            </a:r>
            <a:br>
              <a:rPr kumimoji="1" lang="en-US" altLang="ja-JP" sz="2800" dirty="0" smtClean="0"/>
            </a:br>
            <a:r>
              <a:rPr kumimoji="1" lang="ja-JP" altLang="en-US" sz="2800" dirty="0" smtClean="0"/>
              <a:t>最大クローン長</a:t>
            </a:r>
            <a:r>
              <a:rPr lang="en-US" altLang="ja-JP" sz="1800" dirty="0" smtClean="0"/>
              <a:t>[3]</a:t>
            </a:r>
            <a:endParaRPr kumimoji="1" lang="ja-JP" altLang="en-US" sz="2800" dirty="0"/>
          </a:p>
        </p:txBody>
      </p:sp>
      <p:sp>
        <p:nvSpPr>
          <p:cNvPr id="3" name="コンテンツ プレースホルダ 2"/>
          <p:cNvSpPr>
            <a:spLocks noGrp="1"/>
          </p:cNvSpPr>
          <p:nvPr>
            <p:ph idx="1"/>
          </p:nvPr>
        </p:nvSpPr>
        <p:spPr>
          <a:xfrm>
            <a:off x="457200" y="1071546"/>
            <a:ext cx="8229600" cy="977891"/>
          </a:xfrm>
        </p:spPr>
        <p:txBody>
          <a:bodyPr/>
          <a:lstStyle/>
          <a:p>
            <a:pPr marL="342900" lvl="1" indent="-342900">
              <a:buFontTx/>
              <a:buChar char="•"/>
            </a:pPr>
            <a:r>
              <a:rPr lang="ja-JP" altLang="en-US" sz="2800" dirty="0" smtClean="0"/>
              <a:t>定義</a:t>
            </a:r>
            <a:endParaRPr lang="en-US" altLang="ja-JP" dirty="0" smtClean="0"/>
          </a:p>
          <a:p>
            <a:pPr lvl="1"/>
            <a:r>
              <a:rPr kumimoji="1" lang="ja-JP" altLang="en-US" dirty="0" smtClean="0"/>
              <a:t>検出されたクローン</a:t>
            </a:r>
            <a:r>
              <a:rPr lang="ja-JP" altLang="en-US" dirty="0" smtClean="0"/>
              <a:t>で</a:t>
            </a:r>
            <a:r>
              <a:rPr kumimoji="1" lang="ja-JP" altLang="en-US" dirty="0" smtClean="0"/>
              <a:t>最大のトークン数</a:t>
            </a:r>
            <a:endParaRPr kumimoji="1"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11</a:t>
            </a:fld>
            <a:endParaRPr kumimoji="1" lang="ja-JP" altLang="en-US"/>
          </a:p>
        </p:txBody>
      </p:sp>
      <p:sp>
        <p:nvSpPr>
          <p:cNvPr id="6" name="コンテンツ プレースホルダ 2"/>
          <p:cNvSpPr txBox="1">
            <a:spLocks/>
          </p:cNvSpPr>
          <p:nvPr/>
        </p:nvSpPr>
        <p:spPr bwMode="auto">
          <a:xfrm>
            <a:off x="453996" y="4714884"/>
            <a:ext cx="8229600" cy="135732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1"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rPr>
              <a:t>最大クローン長と流用の関係</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lang="ja-JP" altLang="en-US" sz="2400" kern="0" dirty="0" smtClean="0"/>
              <a:t>最大クローン長が大きい：流用の可能性は高い</a:t>
            </a:r>
            <a:endParaRPr lang="en-US" altLang="ja-JP" sz="2400" kern="0" dirty="0" smtClean="0"/>
          </a:p>
          <a:p>
            <a:pPr marL="742950" lvl="1" indent="-285750" fontAlgn="base">
              <a:spcBef>
                <a:spcPct val="20000"/>
              </a:spcBef>
              <a:spcAft>
                <a:spcPct val="0"/>
              </a:spcAft>
              <a:buFontTx/>
              <a:buChar char="–"/>
              <a:defRPr/>
            </a:pPr>
            <a:r>
              <a:rPr lang="ja-JP" altLang="en-US" sz="2400" kern="0" dirty="0" smtClean="0"/>
              <a:t>最大クローン長が小さい：流用の可能性は低い</a:t>
            </a:r>
            <a:endParaRPr kumimoji="1" lang="ja-JP" altLang="en-US" sz="2400" b="0" i="0" u="none" strike="noStrike" kern="0" cap="none" spc="0" normalizeH="0" baseline="0" noProof="0" dirty="0">
              <a:ln>
                <a:noFill/>
              </a:ln>
              <a:solidFill>
                <a:schemeClr val="tx1"/>
              </a:solidFill>
              <a:effectLst/>
              <a:uLnTx/>
              <a:uFillTx/>
              <a:latin typeface="+mn-lt"/>
              <a:ea typeface="+mn-ea"/>
            </a:endParaRPr>
          </a:p>
        </p:txBody>
      </p:sp>
      <p:sp>
        <p:nvSpPr>
          <p:cNvPr id="30" name="テキスト ボックス 29"/>
          <p:cNvSpPr txBox="1">
            <a:spLocks noChangeArrowheads="1"/>
          </p:cNvSpPr>
          <p:nvPr/>
        </p:nvSpPr>
        <p:spPr bwMode="auto">
          <a:xfrm>
            <a:off x="500063" y="6072206"/>
            <a:ext cx="8215312" cy="461665"/>
          </a:xfrm>
          <a:prstGeom prst="rect">
            <a:avLst/>
          </a:prstGeom>
          <a:noFill/>
          <a:ln w="9525">
            <a:noFill/>
            <a:miter lim="800000"/>
            <a:headEnd/>
            <a:tailEnd/>
          </a:ln>
        </p:spPr>
        <p:txBody>
          <a:bodyPr>
            <a:spAutoFit/>
          </a:bodyPr>
          <a:lstStyle/>
          <a:p>
            <a:r>
              <a:rPr lang="en-US" altLang="ja-JP" sz="1200" dirty="0" smtClean="0"/>
              <a:t>[</a:t>
            </a:r>
            <a:r>
              <a:rPr lang="en-US" altLang="ja-JP" sz="1200" dirty="0"/>
              <a:t>3</a:t>
            </a:r>
            <a:r>
              <a:rPr lang="en-US" altLang="ja-JP" sz="1200" dirty="0" smtClean="0"/>
              <a:t>]</a:t>
            </a:r>
            <a:r>
              <a:rPr lang="ja-JP" altLang="en-US" sz="1200" dirty="0" smtClean="0"/>
              <a:t>：</a:t>
            </a:r>
            <a:r>
              <a:rPr lang="ja-JP" altLang="ja-JP" sz="1200" dirty="0" smtClean="0"/>
              <a:t>岡原 聖</a:t>
            </a:r>
            <a:r>
              <a:rPr lang="en-US" altLang="ja-JP" sz="1200" dirty="0" smtClean="0"/>
              <a:t>, </a:t>
            </a:r>
            <a:r>
              <a:rPr lang="ja-JP" altLang="ja-JP" sz="1200" dirty="0" smtClean="0"/>
              <a:t>真鍋 雄貴</a:t>
            </a:r>
            <a:r>
              <a:rPr lang="en-US" altLang="ja-JP" sz="1200" dirty="0" smtClean="0"/>
              <a:t>, </a:t>
            </a:r>
            <a:r>
              <a:rPr lang="ja-JP" altLang="ja-JP" sz="1200" dirty="0" smtClean="0"/>
              <a:t>山内 寛己</a:t>
            </a:r>
            <a:r>
              <a:rPr lang="en-US" altLang="ja-JP" sz="1200" dirty="0" smtClean="0"/>
              <a:t>, </a:t>
            </a:r>
            <a:r>
              <a:rPr lang="ja-JP" altLang="ja-JP" sz="1200" dirty="0" smtClean="0"/>
              <a:t>門田 暁人</a:t>
            </a:r>
            <a:r>
              <a:rPr lang="en-US" altLang="ja-JP" sz="1200" dirty="0" smtClean="0"/>
              <a:t>, </a:t>
            </a:r>
            <a:r>
              <a:rPr lang="ja-JP" altLang="ja-JP" sz="1200" dirty="0" smtClean="0"/>
              <a:t>松本 健一</a:t>
            </a:r>
            <a:r>
              <a:rPr lang="en-US" altLang="ja-JP" sz="1200" dirty="0" smtClean="0"/>
              <a:t>, </a:t>
            </a:r>
            <a:r>
              <a:rPr lang="ja-JP" altLang="ja-JP" sz="1200" dirty="0" smtClean="0"/>
              <a:t>井上 克郎</a:t>
            </a:r>
            <a:r>
              <a:rPr lang="en-US" altLang="ja-JP" sz="1200" dirty="0" smtClean="0"/>
              <a:t>, “</a:t>
            </a:r>
            <a:r>
              <a:rPr lang="ja-JP" altLang="ja-JP" sz="1200" dirty="0" smtClean="0"/>
              <a:t>コードクローンの長さに基づくプログラム盗用確率の実験的算出</a:t>
            </a:r>
            <a:r>
              <a:rPr lang="en-US" altLang="ja-JP" sz="1200" dirty="0" smtClean="0"/>
              <a:t>,” </a:t>
            </a:r>
            <a:r>
              <a:rPr lang="ja-JP" altLang="ja-JP" sz="1200" dirty="0" smtClean="0"/>
              <a:t>信学技報</a:t>
            </a:r>
            <a:r>
              <a:rPr lang="en-US" altLang="ja-JP" sz="1200" dirty="0" smtClean="0"/>
              <a:t>, No.SS2008-40, pp.7-11, Oct. 2008.</a:t>
            </a:r>
            <a:endParaRPr lang="ja-JP" altLang="ja-JP" sz="1200" dirty="0" smtClean="0"/>
          </a:p>
        </p:txBody>
      </p:sp>
      <p:sp>
        <p:nvSpPr>
          <p:cNvPr id="32" name="正方形/長方形 31"/>
          <p:cNvSpPr/>
          <p:nvPr/>
        </p:nvSpPr>
        <p:spPr>
          <a:xfrm>
            <a:off x="1492460" y="2109375"/>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正方形/長方形 32"/>
          <p:cNvSpPr/>
          <p:nvPr/>
        </p:nvSpPr>
        <p:spPr>
          <a:xfrm>
            <a:off x="1637750" y="2226485"/>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4786314" y="2071678"/>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正方形/長方形 34"/>
          <p:cNvSpPr/>
          <p:nvPr/>
        </p:nvSpPr>
        <p:spPr>
          <a:xfrm>
            <a:off x="4938714" y="2224078"/>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正方形/長方形 35"/>
          <p:cNvSpPr/>
          <p:nvPr/>
        </p:nvSpPr>
        <p:spPr>
          <a:xfrm>
            <a:off x="5091114" y="2376478"/>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正方形/長方形 36"/>
          <p:cNvSpPr/>
          <p:nvPr/>
        </p:nvSpPr>
        <p:spPr>
          <a:xfrm>
            <a:off x="5214942" y="2746368"/>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1780626" y="3246434"/>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正方形/長方形 44"/>
          <p:cNvSpPr/>
          <p:nvPr/>
        </p:nvSpPr>
        <p:spPr>
          <a:xfrm>
            <a:off x="5225388" y="3904121"/>
            <a:ext cx="1356788" cy="366714"/>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1785918" y="2316909"/>
            <a:ext cx="1356788" cy="366714"/>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1785918" y="3040813"/>
            <a:ext cx="1356788" cy="102433"/>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4984431" y="4429132"/>
            <a:ext cx="1552028" cy="400110"/>
          </a:xfrm>
          <a:prstGeom prst="rect">
            <a:avLst/>
          </a:prstGeom>
          <a:noFill/>
        </p:spPr>
        <p:txBody>
          <a:bodyPr wrap="none" rtlCol="0">
            <a:spAutoFit/>
          </a:bodyPr>
          <a:lstStyle/>
          <a:p>
            <a:r>
              <a:rPr lang="ja-JP" altLang="en-US" sz="2000" dirty="0" smtClean="0"/>
              <a:t>ファイル群 </a:t>
            </a:r>
            <a:r>
              <a:rPr lang="en-US" altLang="ja-JP" sz="2000" dirty="0" smtClean="0"/>
              <a:t>B</a:t>
            </a:r>
            <a:endParaRPr kumimoji="1" lang="en-US" altLang="ja-JP" sz="2000" dirty="0" smtClean="0"/>
          </a:p>
        </p:txBody>
      </p:sp>
      <p:sp>
        <p:nvSpPr>
          <p:cNvPr id="51" name="テキスト ボックス 50"/>
          <p:cNvSpPr txBox="1"/>
          <p:nvPr/>
        </p:nvSpPr>
        <p:spPr>
          <a:xfrm>
            <a:off x="1605383" y="4286256"/>
            <a:ext cx="1537857" cy="400110"/>
          </a:xfrm>
          <a:prstGeom prst="rect">
            <a:avLst/>
          </a:prstGeom>
          <a:noFill/>
        </p:spPr>
        <p:txBody>
          <a:bodyPr wrap="none" rtlCol="0">
            <a:spAutoFit/>
          </a:bodyPr>
          <a:lstStyle/>
          <a:p>
            <a:r>
              <a:rPr lang="ja-JP" altLang="en-US" sz="2000" dirty="0" smtClean="0"/>
              <a:t>ファイル群 </a:t>
            </a:r>
            <a:r>
              <a:rPr lang="en-US" altLang="ja-JP" sz="2000" dirty="0" smtClean="0"/>
              <a:t>A</a:t>
            </a:r>
            <a:endParaRPr kumimoji="1" lang="en-US" altLang="ja-JP" sz="2000" dirty="0" smtClean="0"/>
          </a:p>
        </p:txBody>
      </p:sp>
      <p:cxnSp>
        <p:nvCxnSpPr>
          <p:cNvPr id="52" name="直線矢印コネクタ 51"/>
          <p:cNvCxnSpPr/>
          <p:nvPr/>
        </p:nvCxnSpPr>
        <p:spPr>
          <a:xfrm rot="10800000" flipV="1">
            <a:off x="2571736" y="3112252"/>
            <a:ext cx="3214710" cy="642942"/>
          </a:xfrm>
          <a:prstGeom prst="straightConnector1">
            <a:avLst/>
          </a:prstGeom>
          <a:ln w="76200">
            <a:solidFill>
              <a:srgbClr val="7030A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5" name="テキスト ボックス 54"/>
          <p:cNvSpPr txBox="1"/>
          <p:nvPr/>
        </p:nvSpPr>
        <p:spPr>
          <a:xfrm>
            <a:off x="3214678" y="2926456"/>
            <a:ext cx="1593706" cy="400110"/>
          </a:xfrm>
          <a:prstGeom prst="rect">
            <a:avLst/>
          </a:prstGeom>
          <a:noFill/>
        </p:spPr>
        <p:txBody>
          <a:bodyPr wrap="none" rtlCol="0">
            <a:spAutoFit/>
          </a:bodyPr>
          <a:lstStyle/>
          <a:p>
            <a:r>
              <a:rPr lang="ja-JP" altLang="en-US" sz="2000" dirty="0" smtClean="0"/>
              <a:t>最大クローン</a:t>
            </a:r>
            <a:endParaRPr kumimoji="1" lang="en-US" altLang="ja-JP" sz="2000" dirty="0" smtClean="0"/>
          </a:p>
        </p:txBody>
      </p:sp>
      <p:sp>
        <p:nvSpPr>
          <p:cNvPr id="56" name="正方形/長方形 55"/>
          <p:cNvSpPr/>
          <p:nvPr/>
        </p:nvSpPr>
        <p:spPr>
          <a:xfrm>
            <a:off x="5209890" y="3652761"/>
            <a:ext cx="1356788" cy="102433"/>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右中かっこ 56"/>
          <p:cNvSpPr/>
          <p:nvPr/>
        </p:nvSpPr>
        <p:spPr>
          <a:xfrm>
            <a:off x="6645790" y="2714620"/>
            <a:ext cx="253668" cy="897698"/>
          </a:xfrm>
          <a:prstGeom prst="rightBrace">
            <a:avLst>
              <a:gd name="adj1" fmla="val 8333"/>
              <a:gd name="adj2" fmla="val 49320"/>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8" name="テキスト ボックス 57"/>
          <p:cNvSpPr txBox="1"/>
          <p:nvPr/>
        </p:nvSpPr>
        <p:spPr>
          <a:xfrm>
            <a:off x="6846392" y="2966898"/>
            <a:ext cx="1850186" cy="400110"/>
          </a:xfrm>
          <a:prstGeom prst="rect">
            <a:avLst/>
          </a:prstGeom>
          <a:noFill/>
        </p:spPr>
        <p:txBody>
          <a:bodyPr wrap="none" rtlCol="0">
            <a:spAutoFit/>
          </a:bodyPr>
          <a:lstStyle/>
          <a:p>
            <a:r>
              <a:rPr lang="ja-JP" altLang="en-US" sz="2000" dirty="0" smtClean="0"/>
              <a:t>最大クローン長</a:t>
            </a:r>
            <a:endParaRPr kumimoji="1" lang="en-US" altLang="ja-JP" sz="2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正方形/長方形 52"/>
          <p:cNvSpPr/>
          <p:nvPr/>
        </p:nvSpPr>
        <p:spPr>
          <a:xfrm>
            <a:off x="1737770" y="3398418"/>
            <a:ext cx="1688808" cy="2295893"/>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lang="ja-JP" altLang="en-US" sz="2800" dirty="0" smtClean="0"/>
              <a:t>流用検出のためのクローンメトリクス</a:t>
            </a:r>
            <a:r>
              <a:rPr lang="en-US" altLang="ja-JP" sz="2800" dirty="0" smtClean="0"/>
              <a:t>(2)</a:t>
            </a:r>
            <a:br>
              <a:rPr lang="en-US" altLang="ja-JP" sz="2800" dirty="0" smtClean="0"/>
            </a:br>
            <a:r>
              <a:rPr kumimoji="1" lang="ja-JP" altLang="en-US" sz="2800" dirty="0" smtClean="0"/>
              <a:t>部分類似度</a:t>
            </a:r>
            <a:endParaRPr kumimoji="1" lang="ja-JP" altLang="en-US" sz="2800"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12</a:t>
            </a:fld>
            <a:endParaRPr kumimoji="1" lang="ja-JP" altLang="en-US"/>
          </a:p>
        </p:txBody>
      </p:sp>
      <p:sp>
        <p:nvSpPr>
          <p:cNvPr id="8" name="コンテンツ プレースホルダ 2"/>
          <p:cNvSpPr>
            <a:spLocks noGrp="1"/>
          </p:cNvSpPr>
          <p:nvPr>
            <p:ph idx="1"/>
          </p:nvPr>
        </p:nvSpPr>
        <p:spPr>
          <a:xfrm>
            <a:off x="457200" y="1165225"/>
            <a:ext cx="8229600" cy="1049329"/>
          </a:xfrm>
        </p:spPr>
        <p:txBody>
          <a:bodyPr/>
          <a:lstStyle/>
          <a:p>
            <a:pPr marL="342900" lvl="1" indent="-342900">
              <a:buFontTx/>
              <a:buChar char="•"/>
            </a:pPr>
            <a:r>
              <a:rPr lang="ja-JP" altLang="en-US" sz="2800" dirty="0" smtClean="0"/>
              <a:t>定義</a:t>
            </a:r>
            <a:endParaRPr lang="ja-JP" altLang="en-US" dirty="0" smtClean="0"/>
          </a:p>
          <a:p>
            <a:pPr lvl="1"/>
            <a:r>
              <a:rPr lang="ja-JP" altLang="en-US" dirty="0" smtClean="0"/>
              <a:t>最大クローンを含むファイルにのみ着目した類似度</a:t>
            </a:r>
            <a:endParaRPr kumimoji="1" lang="ja-JP" altLang="en-US" dirty="0"/>
          </a:p>
        </p:txBody>
      </p:sp>
      <p:sp>
        <p:nvSpPr>
          <p:cNvPr id="19" name="正方形/長方形 18"/>
          <p:cNvSpPr/>
          <p:nvPr/>
        </p:nvSpPr>
        <p:spPr>
          <a:xfrm>
            <a:off x="1883060" y="3515528"/>
            <a:ext cx="1688808" cy="2295893"/>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5378368" y="3360721"/>
            <a:ext cx="1688808" cy="2295893"/>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正方形/長方形 22"/>
          <p:cNvSpPr/>
          <p:nvPr/>
        </p:nvSpPr>
        <p:spPr>
          <a:xfrm>
            <a:off x="5530768" y="3513121"/>
            <a:ext cx="1688808" cy="2295893"/>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正方形/長方形 23"/>
          <p:cNvSpPr/>
          <p:nvPr/>
        </p:nvSpPr>
        <p:spPr>
          <a:xfrm>
            <a:off x="5683168" y="3665521"/>
            <a:ext cx="1688808" cy="2295893"/>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p:cNvSpPr/>
          <p:nvPr/>
        </p:nvSpPr>
        <p:spPr>
          <a:xfrm>
            <a:off x="5806996" y="4217977"/>
            <a:ext cx="1428992" cy="956622"/>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3571868" y="4714884"/>
            <a:ext cx="1850186" cy="707886"/>
          </a:xfrm>
          <a:prstGeom prst="rect">
            <a:avLst/>
          </a:prstGeom>
          <a:noFill/>
        </p:spPr>
        <p:txBody>
          <a:bodyPr wrap="none" rtlCol="0">
            <a:spAutoFit/>
          </a:bodyPr>
          <a:lstStyle/>
          <a:p>
            <a:r>
              <a:rPr kumimoji="1" lang="ja-JP" altLang="en-US" sz="2000" dirty="0" smtClean="0"/>
              <a:t>最大クローン長</a:t>
            </a:r>
            <a:endParaRPr kumimoji="1" lang="en-US" altLang="ja-JP" sz="2000" dirty="0" smtClean="0"/>
          </a:p>
          <a:p>
            <a:r>
              <a:rPr lang="ja-JP" altLang="en-US" sz="2000" i="1" dirty="0" smtClean="0">
                <a:latin typeface="ＭＳ Ｐ明朝" pitchFamily="18" charset="-128"/>
                <a:ea typeface="ＭＳ Ｐ明朝" pitchFamily="18" charset="-128"/>
              </a:rPr>
              <a:t>　</a:t>
            </a:r>
            <a:r>
              <a:rPr lang="en-US" altLang="ja-JP" sz="2000" i="1" dirty="0" smtClean="0">
                <a:latin typeface="ＭＳ Ｐ明朝" pitchFamily="18" charset="-128"/>
                <a:ea typeface="ＭＳ Ｐ明朝" pitchFamily="18" charset="-128"/>
              </a:rPr>
              <a:t>    MLCC</a:t>
            </a:r>
            <a:endParaRPr kumimoji="1" lang="ja-JP" altLang="en-US" sz="2000" i="1" dirty="0">
              <a:latin typeface="ＭＳ Ｐ明朝" pitchFamily="18" charset="-128"/>
              <a:ea typeface="ＭＳ Ｐ明朝" pitchFamily="18" charset="-128"/>
            </a:endParaRPr>
          </a:p>
        </p:txBody>
      </p:sp>
      <p:sp>
        <p:nvSpPr>
          <p:cNvPr id="30" name="正方形/長方形 29"/>
          <p:cNvSpPr/>
          <p:nvPr/>
        </p:nvSpPr>
        <p:spPr>
          <a:xfrm>
            <a:off x="2025936" y="4687461"/>
            <a:ext cx="1428992" cy="956622"/>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44" name="オブジェクト 43"/>
          <p:cNvGraphicFramePr>
            <a:graphicFrameLocks noChangeAspect="1"/>
          </p:cNvGraphicFramePr>
          <p:nvPr/>
        </p:nvGraphicFramePr>
        <p:xfrm>
          <a:off x="4065349" y="2258677"/>
          <a:ext cx="2492375" cy="923925"/>
        </p:xfrm>
        <a:graphic>
          <a:graphicData uri="http://schemas.openxmlformats.org/presentationml/2006/ole">
            <p:oleObj spid="_x0000_s210946" name="数式" r:id="rId4" imgW="1130040" imgH="419040" progId="Equation.3">
              <p:embed/>
            </p:oleObj>
          </a:graphicData>
        </a:graphic>
      </p:graphicFrame>
      <p:sp>
        <p:nvSpPr>
          <p:cNvPr id="45" name="右中かっこ 44"/>
          <p:cNvSpPr/>
          <p:nvPr/>
        </p:nvSpPr>
        <p:spPr>
          <a:xfrm flipH="1">
            <a:off x="1479246" y="3505099"/>
            <a:ext cx="357190" cy="2357454"/>
          </a:xfrm>
          <a:prstGeom prst="rightBrace">
            <a:avLst>
              <a:gd name="adj1" fmla="val 8333"/>
              <a:gd name="adj2" fmla="val 49320"/>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6" name="右中かっこ 45"/>
          <p:cNvSpPr/>
          <p:nvPr/>
        </p:nvSpPr>
        <p:spPr>
          <a:xfrm>
            <a:off x="7420748" y="3643314"/>
            <a:ext cx="285752" cy="2357454"/>
          </a:xfrm>
          <a:prstGeom prst="rightBrace">
            <a:avLst>
              <a:gd name="adj1" fmla="val 8333"/>
              <a:gd name="adj2" fmla="val 49320"/>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7" name="テキスト ボックス 46"/>
          <p:cNvSpPr txBox="1"/>
          <p:nvPr/>
        </p:nvSpPr>
        <p:spPr>
          <a:xfrm>
            <a:off x="7539105" y="4429132"/>
            <a:ext cx="1604927" cy="646331"/>
          </a:xfrm>
          <a:prstGeom prst="rect">
            <a:avLst/>
          </a:prstGeom>
          <a:noFill/>
        </p:spPr>
        <p:txBody>
          <a:bodyPr wrap="none" rtlCol="0">
            <a:spAutoFit/>
          </a:bodyPr>
          <a:lstStyle/>
          <a:p>
            <a:r>
              <a:rPr lang="ja-JP" altLang="en-US" dirty="0" smtClean="0"/>
              <a:t>ファイルの長さ</a:t>
            </a:r>
            <a:endParaRPr lang="en-US" altLang="ja-JP" dirty="0" smtClean="0"/>
          </a:p>
          <a:p>
            <a:r>
              <a:rPr lang="ja-JP" altLang="en-US" dirty="0" smtClean="0"/>
              <a:t>       ｜</a:t>
            </a:r>
            <a:r>
              <a:rPr lang="en-US" altLang="ja-JP" dirty="0" smtClean="0"/>
              <a:t>b</a:t>
            </a:r>
            <a:r>
              <a:rPr lang="ja-JP" altLang="en-US" dirty="0" smtClean="0"/>
              <a:t>｜</a:t>
            </a:r>
            <a:endParaRPr lang="ja-JP" altLang="en-US" dirty="0"/>
          </a:p>
        </p:txBody>
      </p:sp>
      <p:sp>
        <p:nvSpPr>
          <p:cNvPr id="48" name="テキスト ボックス 47"/>
          <p:cNvSpPr txBox="1"/>
          <p:nvPr/>
        </p:nvSpPr>
        <p:spPr>
          <a:xfrm>
            <a:off x="109553" y="4286256"/>
            <a:ext cx="1604927" cy="646331"/>
          </a:xfrm>
          <a:prstGeom prst="rect">
            <a:avLst/>
          </a:prstGeom>
          <a:noFill/>
        </p:spPr>
        <p:txBody>
          <a:bodyPr wrap="none" rtlCol="0">
            <a:spAutoFit/>
          </a:bodyPr>
          <a:lstStyle/>
          <a:p>
            <a:r>
              <a:rPr kumimoji="1" lang="ja-JP" altLang="en-US" dirty="0" smtClean="0"/>
              <a:t>ファイルの長さ</a:t>
            </a:r>
            <a:endParaRPr kumimoji="1" lang="en-US" altLang="ja-JP" dirty="0" smtClean="0"/>
          </a:p>
          <a:p>
            <a:r>
              <a:rPr kumimoji="1" lang="ja-JP" altLang="en-US" dirty="0" smtClean="0"/>
              <a:t>       ｜</a:t>
            </a:r>
            <a:r>
              <a:rPr kumimoji="1" lang="en-US" altLang="ja-JP" dirty="0" smtClean="0"/>
              <a:t>a</a:t>
            </a:r>
            <a:r>
              <a:rPr kumimoji="1" lang="ja-JP" altLang="en-US" dirty="0" smtClean="0"/>
              <a:t>｜</a:t>
            </a:r>
            <a:endParaRPr kumimoji="1" lang="ja-JP" altLang="en-US" dirty="0"/>
          </a:p>
        </p:txBody>
      </p:sp>
      <p:sp>
        <p:nvSpPr>
          <p:cNvPr id="49" name="テキスト ボックス 48"/>
          <p:cNvSpPr txBox="1"/>
          <p:nvPr/>
        </p:nvSpPr>
        <p:spPr>
          <a:xfrm>
            <a:off x="2566416" y="2378056"/>
            <a:ext cx="1261884" cy="523220"/>
          </a:xfrm>
          <a:prstGeom prst="rect">
            <a:avLst/>
          </a:prstGeom>
          <a:noFill/>
        </p:spPr>
        <p:txBody>
          <a:bodyPr wrap="none" rtlCol="0">
            <a:spAutoFit/>
          </a:bodyPr>
          <a:lstStyle/>
          <a:p>
            <a:r>
              <a:rPr lang="ja-JP" altLang="en-US" sz="2800" dirty="0" smtClean="0"/>
              <a:t>算出式</a:t>
            </a:r>
            <a:endParaRPr lang="ja-JP" altLang="en-US" sz="2800" dirty="0"/>
          </a:p>
        </p:txBody>
      </p:sp>
      <p:sp>
        <p:nvSpPr>
          <p:cNvPr id="51" name="テキスト ボックス 50"/>
          <p:cNvSpPr txBox="1"/>
          <p:nvPr/>
        </p:nvSpPr>
        <p:spPr>
          <a:xfrm>
            <a:off x="5152959" y="6131502"/>
            <a:ext cx="2576159" cy="369332"/>
          </a:xfrm>
          <a:prstGeom prst="rect">
            <a:avLst/>
          </a:prstGeom>
          <a:noFill/>
        </p:spPr>
        <p:txBody>
          <a:bodyPr wrap="square" rtlCol="0">
            <a:spAutoFit/>
          </a:bodyPr>
          <a:lstStyle/>
          <a:p>
            <a:pPr algn="ctr"/>
            <a:r>
              <a:rPr lang="ja-JP" altLang="en-US" dirty="0" smtClean="0"/>
              <a:t>ファイル群</a:t>
            </a:r>
            <a:r>
              <a:rPr lang="en-US" altLang="ja-JP" dirty="0" smtClean="0"/>
              <a:t>B</a:t>
            </a:r>
            <a:endParaRPr kumimoji="1" lang="ja-JP" altLang="en-US" dirty="0"/>
          </a:p>
        </p:txBody>
      </p:sp>
      <p:sp>
        <p:nvSpPr>
          <p:cNvPr id="52" name="テキスト ボックス 51"/>
          <p:cNvSpPr txBox="1"/>
          <p:nvPr/>
        </p:nvSpPr>
        <p:spPr>
          <a:xfrm>
            <a:off x="2009003" y="6072206"/>
            <a:ext cx="1351652" cy="369332"/>
          </a:xfrm>
          <a:prstGeom prst="rect">
            <a:avLst/>
          </a:prstGeom>
          <a:noFill/>
        </p:spPr>
        <p:txBody>
          <a:bodyPr wrap="none" rtlCol="0">
            <a:spAutoFit/>
          </a:bodyPr>
          <a:lstStyle/>
          <a:p>
            <a:pPr algn="ctr"/>
            <a:r>
              <a:rPr lang="ja-JP" altLang="en-US" dirty="0" smtClean="0"/>
              <a:t>ファイル群</a:t>
            </a:r>
            <a:r>
              <a:rPr lang="en-US" altLang="ja-JP" dirty="0" smtClean="0"/>
              <a:t>A</a:t>
            </a:r>
            <a:endParaRPr lang="ja-JP" altLang="en-US" dirty="0"/>
          </a:p>
        </p:txBody>
      </p:sp>
      <p:sp>
        <p:nvSpPr>
          <p:cNvPr id="54" name="右中かっこ 53"/>
          <p:cNvSpPr/>
          <p:nvPr/>
        </p:nvSpPr>
        <p:spPr>
          <a:xfrm>
            <a:off x="3500430" y="4643446"/>
            <a:ext cx="253668" cy="1071570"/>
          </a:xfrm>
          <a:prstGeom prst="rightBrace">
            <a:avLst>
              <a:gd name="adj1" fmla="val 8333"/>
              <a:gd name="adj2" fmla="val 49320"/>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50" name="正方形/長方形 49"/>
          <p:cNvSpPr/>
          <p:nvPr/>
        </p:nvSpPr>
        <p:spPr>
          <a:xfrm>
            <a:off x="428596" y="5214950"/>
            <a:ext cx="8286808" cy="121444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ファイル全体を流用していなくとも，</a:t>
            </a:r>
            <a:endParaRPr lang="en-US" altLang="ja-JP" sz="2800" dirty="0" smtClean="0"/>
          </a:p>
          <a:p>
            <a:pPr algn="ctr"/>
            <a:r>
              <a:rPr lang="ja-JP" altLang="en-US" sz="2800" dirty="0" smtClean="0"/>
              <a:t>部分的な流用が存在すると部分類似度は大きくなる</a:t>
            </a:r>
            <a:endParaRPr kumimoji="1" lang="ja-JP"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blinds(horizontal)">
                                      <p:cBhvr>
                                        <p:cTn id="7"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p:cNvSpPr txBox="1"/>
          <p:nvPr/>
        </p:nvSpPr>
        <p:spPr>
          <a:xfrm>
            <a:off x="5738946" y="6108019"/>
            <a:ext cx="2214578" cy="369332"/>
          </a:xfrm>
          <a:prstGeom prst="rect">
            <a:avLst/>
          </a:prstGeom>
          <a:noFill/>
        </p:spPr>
        <p:txBody>
          <a:bodyPr wrap="square" rtlCol="0">
            <a:spAutoFit/>
          </a:bodyPr>
          <a:lstStyle/>
          <a:p>
            <a:r>
              <a:rPr lang="en-US" altLang="ja-JP" b="1" dirty="0" smtClean="0"/>
              <a:t>(</a:t>
            </a:r>
            <a:r>
              <a:rPr lang="ja-JP" altLang="en-US" b="1" dirty="0" smtClean="0"/>
              <a:t>例：最大クローン長</a:t>
            </a:r>
            <a:r>
              <a:rPr lang="en-US" altLang="ja-JP" b="1" dirty="0" smtClean="0"/>
              <a:t>)</a:t>
            </a:r>
            <a:endParaRPr kumimoji="1" lang="ja-JP" altLang="en-US" b="1" dirty="0"/>
          </a:p>
        </p:txBody>
      </p:sp>
      <p:sp>
        <p:nvSpPr>
          <p:cNvPr id="2" name="タイトル 1"/>
          <p:cNvSpPr>
            <a:spLocks noGrp="1"/>
          </p:cNvSpPr>
          <p:nvPr>
            <p:ph type="title"/>
          </p:nvPr>
        </p:nvSpPr>
        <p:spPr/>
        <p:txBody>
          <a:bodyPr/>
          <a:lstStyle/>
          <a:p>
            <a:r>
              <a:rPr lang="ja-JP" altLang="en-US" dirty="0" smtClean="0"/>
              <a:t>流用の判断方法</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閾値を超えるクローンを流用あり（流用なし）と</a:t>
            </a:r>
            <a:r>
              <a:rPr lang="en-US" altLang="ja-JP" dirty="0" smtClean="0"/>
              <a:t/>
            </a:r>
            <a:br>
              <a:rPr lang="en-US" altLang="ja-JP" dirty="0" smtClean="0"/>
            </a:br>
            <a:r>
              <a:rPr lang="ja-JP" altLang="en-US" dirty="0" smtClean="0"/>
              <a:t>判断する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13</a:t>
            </a:fld>
            <a:endParaRPr kumimoji="1" lang="ja-JP" altLang="en-US"/>
          </a:p>
        </p:txBody>
      </p:sp>
      <p:graphicFrame>
        <p:nvGraphicFramePr>
          <p:cNvPr id="6" name="グラフ 5"/>
          <p:cNvGraphicFramePr/>
          <p:nvPr/>
        </p:nvGraphicFramePr>
        <p:xfrm>
          <a:off x="285720" y="2143116"/>
          <a:ext cx="8572560" cy="4357718"/>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 6"/>
          <p:cNvSpPr/>
          <p:nvPr/>
        </p:nvSpPr>
        <p:spPr>
          <a:xfrm>
            <a:off x="6143636" y="5500702"/>
            <a:ext cx="428628" cy="714380"/>
          </a:xfrm>
          <a:prstGeom prst="roundRect">
            <a:avLst/>
          </a:prstGeom>
          <a:noFill/>
          <a:ln w="508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8" name="直線コネクタ 7"/>
          <p:cNvCxnSpPr>
            <a:endCxn id="7" idx="0"/>
          </p:cNvCxnSpPr>
          <p:nvPr/>
        </p:nvCxnSpPr>
        <p:spPr>
          <a:xfrm rot="5400000">
            <a:off x="4750595" y="3893347"/>
            <a:ext cx="3214710"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13" name="角丸四角形 12"/>
          <p:cNvSpPr/>
          <p:nvPr/>
        </p:nvSpPr>
        <p:spPr>
          <a:xfrm>
            <a:off x="3322692" y="5500702"/>
            <a:ext cx="463490" cy="714380"/>
          </a:xfrm>
          <a:prstGeom prst="roundRect">
            <a:avLst/>
          </a:prstGeom>
          <a:noFill/>
          <a:ln w="5080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14" name="直線コネクタ 13"/>
          <p:cNvCxnSpPr>
            <a:endCxn id="13" idx="0"/>
          </p:cNvCxnSpPr>
          <p:nvPr/>
        </p:nvCxnSpPr>
        <p:spPr>
          <a:xfrm rot="5400000">
            <a:off x="1955799" y="3884631"/>
            <a:ext cx="3214709" cy="17432"/>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右矢印 14"/>
          <p:cNvSpPr/>
          <p:nvPr/>
        </p:nvSpPr>
        <p:spPr>
          <a:xfrm>
            <a:off x="6500826" y="3500438"/>
            <a:ext cx="2000264" cy="1285884"/>
          </a:xfrm>
          <a:prstGeom prst="rightArrow">
            <a:avLst/>
          </a:prstGeom>
          <a:solidFill>
            <a:srgbClr val="C0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
        <p:nvSpPr>
          <p:cNvPr id="16" name="左矢印 15"/>
          <p:cNvSpPr/>
          <p:nvPr/>
        </p:nvSpPr>
        <p:spPr>
          <a:xfrm>
            <a:off x="1357290" y="3500438"/>
            <a:ext cx="2071702" cy="1285884"/>
          </a:xfrm>
          <a:prstGeom prst="leftArrow">
            <a:avLst/>
          </a:prstGeom>
          <a:solidFill>
            <a:schemeClr val="accent2"/>
          </a:solidFill>
        </p:spPr>
        <p:style>
          <a:lnRef idx="3">
            <a:schemeClr val="lt1"/>
          </a:lnRef>
          <a:fillRef idx="1">
            <a:schemeClr val="dk1"/>
          </a:fillRef>
          <a:effectRef idx="1">
            <a:schemeClr val="dk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6391098" y="4857760"/>
            <a:ext cx="2395744" cy="523220"/>
          </a:xfrm>
          <a:prstGeom prst="rect">
            <a:avLst/>
          </a:prstGeom>
          <a:noFill/>
        </p:spPr>
        <p:txBody>
          <a:bodyPr wrap="square" rtlCol="0">
            <a:spAutoFit/>
          </a:bodyPr>
          <a:lstStyle/>
          <a:p>
            <a:r>
              <a:rPr kumimoji="1" lang="ja-JP" altLang="en-US" sz="2800" dirty="0" smtClean="0"/>
              <a:t>流用あり閾値</a:t>
            </a:r>
            <a:endParaRPr kumimoji="1" lang="ja-JP" altLang="en-US" sz="2800" dirty="0"/>
          </a:p>
        </p:txBody>
      </p:sp>
      <p:sp>
        <p:nvSpPr>
          <p:cNvPr id="18" name="テキスト ボックス 17"/>
          <p:cNvSpPr txBox="1"/>
          <p:nvPr/>
        </p:nvSpPr>
        <p:spPr>
          <a:xfrm>
            <a:off x="1357290" y="4857760"/>
            <a:ext cx="2500330" cy="523220"/>
          </a:xfrm>
          <a:prstGeom prst="rect">
            <a:avLst/>
          </a:prstGeom>
          <a:noFill/>
        </p:spPr>
        <p:txBody>
          <a:bodyPr wrap="square" rtlCol="0">
            <a:spAutoFit/>
          </a:bodyPr>
          <a:lstStyle/>
          <a:p>
            <a:r>
              <a:rPr kumimoji="1" lang="ja-JP" altLang="en-US" sz="2800" dirty="0" smtClean="0"/>
              <a:t>流用なし閾値</a:t>
            </a:r>
            <a:endParaRPr kumimoji="1" lang="ja-JP" altLang="en-US" sz="2800" dirty="0"/>
          </a:p>
        </p:txBody>
      </p:sp>
      <p:sp>
        <p:nvSpPr>
          <p:cNvPr id="19" name="テキスト ボックス 18"/>
          <p:cNvSpPr txBox="1"/>
          <p:nvPr/>
        </p:nvSpPr>
        <p:spPr>
          <a:xfrm>
            <a:off x="5786446" y="2643182"/>
            <a:ext cx="2714644" cy="830997"/>
          </a:xfrm>
          <a:prstGeom prst="rect">
            <a:avLst/>
          </a:prstGeom>
          <a:ln>
            <a:solidFill>
              <a:srgbClr val="C0000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2400" dirty="0" smtClean="0"/>
              <a:t>検出されるクローンは流用である</a:t>
            </a:r>
            <a:endParaRPr kumimoji="1" lang="ja-JP" altLang="en-US" sz="2400" dirty="0"/>
          </a:p>
        </p:txBody>
      </p:sp>
      <p:sp>
        <p:nvSpPr>
          <p:cNvPr id="20" name="テキスト ボックス 19"/>
          <p:cNvSpPr txBox="1"/>
          <p:nvPr/>
        </p:nvSpPr>
        <p:spPr>
          <a:xfrm>
            <a:off x="1142976" y="2643182"/>
            <a:ext cx="2714644" cy="830997"/>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ja-JP" altLang="en-US" sz="2400" dirty="0" smtClean="0"/>
              <a:t>検出されるクローン</a:t>
            </a:r>
            <a:r>
              <a:rPr lang="en-US" altLang="ja-JP" sz="2400" dirty="0" smtClean="0"/>
              <a:t/>
            </a:r>
            <a:br>
              <a:rPr lang="en-US" altLang="ja-JP" sz="2400" dirty="0" smtClean="0"/>
            </a:br>
            <a:r>
              <a:rPr lang="ja-JP" altLang="en-US" sz="2400" dirty="0" smtClean="0"/>
              <a:t>は流用ではない</a:t>
            </a:r>
            <a:endParaRPr kumimoji="1" lang="ja-JP" altLang="en-US" sz="2400" dirty="0"/>
          </a:p>
        </p:txBody>
      </p:sp>
      <p:sp>
        <p:nvSpPr>
          <p:cNvPr id="21" name="正方形/長方形 20"/>
          <p:cNvSpPr/>
          <p:nvPr/>
        </p:nvSpPr>
        <p:spPr>
          <a:xfrm>
            <a:off x="642910" y="4786322"/>
            <a:ext cx="8001056" cy="164307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2400" dirty="0" smtClean="0"/>
              <a:t>これらの閾値は理論的に求めることは不可能</a:t>
            </a:r>
            <a:endParaRPr kumimoji="1" lang="en-US" altLang="ja-JP" sz="2000" dirty="0" smtClean="0"/>
          </a:p>
          <a:p>
            <a:pPr algn="ctr"/>
            <a:endParaRPr kumimoji="1" lang="en-US" altLang="ja-JP" dirty="0" smtClean="0"/>
          </a:p>
          <a:p>
            <a:pPr algn="ctr"/>
            <a:r>
              <a:rPr kumimoji="1" lang="en-US" altLang="ja-JP" sz="2400" dirty="0" smtClean="0"/>
              <a:t>1</a:t>
            </a:r>
            <a:r>
              <a:rPr kumimoji="1" lang="ja-JP" altLang="en-US" sz="2400" dirty="0" err="1" smtClean="0"/>
              <a:t>．</a:t>
            </a:r>
            <a:r>
              <a:rPr kumimoji="1" lang="ja-JP" altLang="en-US" sz="2400" dirty="0" smtClean="0"/>
              <a:t>多数のソフトウェアを集めて正解集合を作成する</a:t>
            </a:r>
            <a:endParaRPr kumimoji="1" lang="en-US" altLang="ja-JP" sz="2400" dirty="0" smtClean="0"/>
          </a:p>
          <a:p>
            <a:pPr algn="ctr"/>
            <a:r>
              <a:rPr lang="en-US" altLang="ja-JP" sz="2400" dirty="0" smtClean="0"/>
              <a:t>2</a:t>
            </a:r>
            <a:r>
              <a:rPr lang="ja-JP" altLang="en-US" sz="2400" dirty="0" err="1" smtClean="0"/>
              <a:t>．</a:t>
            </a:r>
            <a:r>
              <a:rPr lang="ja-JP" altLang="en-US" sz="2400" dirty="0" smtClean="0"/>
              <a:t>正解集合を用いて実験的に閾値を求める</a:t>
            </a:r>
            <a:endParaRPr kumimoji="1" lang="en-US" altLang="ja-JP"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blinds(horizontal)">
                                      <p:cBhvr>
                                        <p:cTn id="13" dur="500"/>
                                        <p:tgtEl>
                                          <p:spTgt spid="1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blinds(horizontal)">
                                      <p:cBhvr>
                                        <p:cTn id="16" dur="500"/>
                                        <p:tgtEl>
                                          <p:spTgt spid="15"/>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blinds(horizontal)">
                                      <p:cBhvr>
                                        <p:cTn id="19" dur="5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linds(horizontal)">
                                      <p:cBhvr>
                                        <p:cTn id="24" dur="500"/>
                                        <p:tgtEl>
                                          <p:spTgt spid="13"/>
                                        </p:tgtEl>
                                      </p:cBhvr>
                                    </p:animEffect>
                                  </p:childTnLst>
                                </p:cTn>
                              </p:par>
                              <p:par>
                                <p:cTn id="25" presetID="3" presetClass="entr" presetSubtype="1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blinds(horizontal)">
                                      <p:cBhvr>
                                        <p:cTn id="30" dur="500"/>
                                        <p:tgtEl>
                                          <p:spTgt spid="18"/>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linds(horizontal)">
                                      <p:cBhvr>
                                        <p:cTn id="33" dur="500"/>
                                        <p:tgtEl>
                                          <p:spTgt spid="16"/>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blinds(horizontal)">
                                      <p:cBhvr>
                                        <p:cTn id="36" dur="5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blinds(horizontal)">
                                      <p:cBhvr>
                                        <p:cTn id="4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15" grpId="0" animBg="1"/>
      <p:bldP spid="16" grpId="0" animBg="1"/>
      <p:bldP spid="17" grpId="0"/>
      <p:bldP spid="18" grpId="0"/>
      <p:bldP spid="19" grpId="0" animBg="1"/>
      <p:bldP spid="20" grpId="0" animBg="1"/>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閾値の決定方法</a:t>
            </a:r>
            <a:endParaRPr kumimoji="1" lang="ja-JP" altLang="en-US" dirty="0"/>
          </a:p>
        </p:txBody>
      </p:sp>
      <p:sp>
        <p:nvSpPr>
          <p:cNvPr id="3" name="コンテンツ プレースホルダ 2"/>
          <p:cNvSpPr>
            <a:spLocks noGrp="1"/>
          </p:cNvSpPr>
          <p:nvPr>
            <p:ph idx="1"/>
          </p:nvPr>
        </p:nvSpPr>
        <p:spPr>
          <a:xfrm>
            <a:off x="457200" y="1165225"/>
            <a:ext cx="8401080" cy="5000625"/>
          </a:xfrm>
        </p:spPr>
        <p:txBody>
          <a:bodyPr/>
          <a:lstStyle/>
          <a:p>
            <a:r>
              <a:rPr lang="ja-JP" altLang="en-US" dirty="0" smtClean="0"/>
              <a:t>閾値は必ず流用あり（流用なし）と判断できるもの：</a:t>
            </a:r>
            <a:r>
              <a:rPr lang="en-US" altLang="ja-JP" dirty="0" smtClean="0"/>
              <a:t>false-positive</a:t>
            </a:r>
            <a:r>
              <a:rPr lang="ja-JP" altLang="en-US" dirty="0" smtClean="0"/>
              <a:t>なし</a:t>
            </a:r>
            <a:endParaRPr lang="en-US" altLang="ja-JP" dirty="0" smtClean="0"/>
          </a:p>
          <a:p>
            <a:pPr lvl="1"/>
            <a:r>
              <a:rPr lang="ja-JP" altLang="en-US" dirty="0" smtClean="0"/>
              <a:t>適合率，再現率を用いて閾値を導出</a:t>
            </a:r>
            <a:endParaRPr lang="en-US" altLang="ja-JP" sz="2000" dirty="0" smtClean="0"/>
          </a:p>
          <a:p>
            <a:pPr lvl="1"/>
            <a:endParaRPr kumimoji="1" lang="en-US" altLang="ja-JP" dirty="0" smtClean="0"/>
          </a:p>
          <a:p>
            <a:r>
              <a:rPr kumimoji="1" lang="ja-JP" altLang="en-US" dirty="0" smtClean="0"/>
              <a:t>適合率</a:t>
            </a:r>
            <a:endParaRPr kumimoji="1" lang="en-US" altLang="ja-JP" dirty="0" smtClean="0"/>
          </a:p>
          <a:p>
            <a:pPr lvl="1"/>
            <a:r>
              <a:rPr lang="ja-JP" altLang="en-US" dirty="0" smtClean="0"/>
              <a:t>検出結果中に含まれる正検出の割合を示す指標</a:t>
            </a:r>
            <a:endParaRPr lang="en-US" altLang="ja-JP" dirty="0" smtClean="0"/>
          </a:p>
          <a:p>
            <a:r>
              <a:rPr kumimoji="1" lang="ja-JP" altLang="en-US" dirty="0" smtClean="0"/>
              <a:t>再現率</a:t>
            </a:r>
            <a:endParaRPr kumimoji="1" lang="en-US" altLang="ja-JP" dirty="0" smtClean="0"/>
          </a:p>
          <a:p>
            <a:pPr lvl="1"/>
            <a:r>
              <a:rPr lang="ja-JP" altLang="en-US" dirty="0" smtClean="0"/>
              <a:t>正解集合のうち，どの程度</a:t>
            </a:r>
            <a:r>
              <a:rPr kumimoji="1" lang="ja-JP" altLang="en-US" dirty="0" smtClean="0"/>
              <a:t>正検出できたかを示す指標</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14</a:t>
            </a:fld>
            <a:endParaRPr kumimoji="1" lang="ja-JP" altLang="en-US"/>
          </a:p>
        </p:txBody>
      </p:sp>
      <p:sp>
        <p:nvSpPr>
          <p:cNvPr id="9" name="正方形/長方形 8"/>
          <p:cNvSpPr/>
          <p:nvPr/>
        </p:nvSpPr>
        <p:spPr>
          <a:xfrm>
            <a:off x="679486" y="5143512"/>
            <a:ext cx="7786742" cy="112472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適合率が</a:t>
            </a:r>
            <a:r>
              <a:rPr lang="en-US" altLang="ja-JP" sz="2800" dirty="0" smtClean="0"/>
              <a:t> 1 </a:t>
            </a:r>
            <a:r>
              <a:rPr lang="ja-JP" altLang="en-US" sz="2800" dirty="0" smtClean="0"/>
              <a:t>かつ 再現率が最大値となる</a:t>
            </a:r>
            <a:endParaRPr lang="en-US" altLang="ja-JP" sz="2800" dirty="0" smtClean="0"/>
          </a:p>
          <a:p>
            <a:pPr algn="ctr"/>
            <a:r>
              <a:rPr lang="ja-JP" altLang="en-US" sz="2800" dirty="0" smtClean="0"/>
              <a:t>各メトリクスの値を閾値とする</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閾値の導出実験</a:t>
            </a:r>
            <a:endParaRPr kumimoji="1" lang="ja-JP" altLang="en-US" dirty="0"/>
          </a:p>
        </p:txBody>
      </p:sp>
      <p:sp>
        <p:nvSpPr>
          <p:cNvPr id="3" name="コンテンツ プレースホルダ 2"/>
          <p:cNvSpPr>
            <a:spLocks noGrp="1"/>
          </p:cNvSpPr>
          <p:nvPr>
            <p:ph idx="1"/>
          </p:nvPr>
        </p:nvSpPr>
        <p:spPr/>
        <p:txBody>
          <a:bodyPr/>
          <a:lstStyle/>
          <a:p>
            <a:r>
              <a:rPr kumimoji="1" lang="ja-JP" altLang="en-US" sz="2800" dirty="0" smtClean="0"/>
              <a:t>実験目的</a:t>
            </a:r>
            <a:endParaRPr kumimoji="1" lang="en-US" altLang="ja-JP" sz="2800" dirty="0" smtClean="0"/>
          </a:p>
          <a:p>
            <a:pPr lvl="1"/>
            <a:r>
              <a:rPr lang="ja-JP" altLang="en-US" dirty="0" smtClean="0"/>
              <a:t>流用の判断基準となる閾値を，</a:t>
            </a:r>
            <a:r>
              <a:rPr lang="en-US" altLang="ja-JP" dirty="0" smtClean="0"/>
              <a:t/>
            </a:r>
            <a:br>
              <a:rPr lang="en-US" altLang="ja-JP" dirty="0" smtClean="0"/>
            </a:br>
            <a:r>
              <a:rPr lang="ja-JP" altLang="en-US" dirty="0" smtClean="0"/>
              <a:t>多数の</a:t>
            </a:r>
            <a:r>
              <a:rPr lang="en-US" altLang="ja-JP" dirty="0" smtClean="0"/>
              <a:t>OSS</a:t>
            </a:r>
            <a:r>
              <a:rPr lang="ja-JP" altLang="en-US" dirty="0" smtClean="0"/>
              <a:t>を用いて実験的に導出する</a:t>
            </a:r>
            <a:endParaRPr lang="en-US" altLang="ja-JP" dirty="0" smtClean="0"/>
          </a:p>
          <a:p>
            <a:pPr lvl="1"/>
            <a:endParaRPr lang="en-US" altLang="ja-JP" dirty="0" smtClean="0"/>
          </a:p>
          <a:p>
            <a:r>
              <a:rPr lang="ja-JP" altLang="en-US" dirty="0" smtClean="0"/>
              <a:t>実験環境</a:t>
            </a:r>
            <a:endParaRPr lang="en-US" altLang="ja-JP" dirty="0" smtClean="0"/>
          </a:p>
          <a:p>
            <a:pPr lvl="1"/>
            <a:r>
              <a:rPr kumimoji="1" lang="ja-JP" altLang="en-US" sz="2400" dirty="0" smtClean="0"/>
              <a:t>クローン検出ツール</a:t>
            </a:r>
            <a:endParaRPr kumimoji="1" lang="en-US" altLang="ja-JP" sz="2400" dirty="0" smtClean="0"/>
          </a:p>
          <a:p>
            <a:pPr lvl="2"/>
            <a:r>
              <a:rPr kumimoji="1" lang="en-US" altLang="ja-JP" sz="2000" dirty="0" err="1" smtClean="0"/>
              <a:t>CCFinderX</a:t>
            </a:r>
            <a:r>
              <a:rPr kumimoji="1" lang="en-US" altLang="ja-JP" sz="1600" dirty="0" smtClean="0"/>
              <a:t>[4]</a:t>
            </a:r>
            <a:endParaRPr kumimoji="1" lang="en-US" altLang="ja-JP" sz="2400" dirty="0" smtClean="0"/>
          </a:p>
          <a:p>
            <a:pPr lvl="1"/>
            <a:r>
              <a:rPr lang="ja-JP" altLang="en-US" dirty="0" smtClean="0"/>
              <a:t>実験対象のソフトウェア</a:t>
            </a:r>
            <a:endParaRPr lang="en-US" altLang="ja-JP" sz="2400" dirty="0" smtClean="0"/>
          </a:p>
          <a:p>
            <a:pPr lvl="2"/>
            <a:r>
              <a:rPr lang="en-US" altLang="ja-JP" sz="2000" dirty="0" smtClean="0"/>
              <a:t>50</a:t>
            </a:r>
            <a:r>
              <a:rPr lang="ja-JP" altLang="en-US" sz="2000" dirty="0" smtClean="0"/>
              <a:t>件の</a:t>
            </a:r>
            <a:r>
              <a:rPr lang="en-US" altLang="ja-JP" sz="2000" dirty="0" smtClean="0"/>
              <a:t>OSS</a:t>
            </a:r>
          </a:p>
          <a:p>
            <a:pPr lvl="2"/>
            <a:r>
              <a:rPr lang="ja-JP" altLang="en-US" sz="2000" dirty="0" smtClean="0"/>
              <a:t>ドメイン：</a:t>
            </a:r>
            <a:r>
              <a:rPr lang="en-US" altLang="ja-JP" sz="2000" dirty="0" smtClean="0"/>
              <a:t>Security, Audio, Game </a:t>
            </a:r>
            <a:r>
              <a:rPr lang="ja-JP" altLang="en-US" dirty="0" smtClean="0"/>
              <a:t>など</a:t>
            </a:r>
            <a:endParaRPr lang="en-US" altLang="ja-JP" sz="2000" dirty="0" smtClean="0"/>
          </a:p>
          <a:p>
            <a:pPr lvl="2"/>
            <a:r>
              <a:rPr lang="ja-JP" altLang="en-US" sz="2000" dirty="0" smtClean="0"/>
              <a:t>開発言語：</a:t>
            </a:r>
            <a:r>
              <a:rPr lang="en-US" altLang="ja-JP" sz="2000" dirty="0" smtClean="0"/>
              <a:t>C</a:t>
            </a:r>
            <a:r>
              <a:rPr lang="ja-JP" altLang="en-US" sz="2000" dirty="0" smtClean="0"/>
              <a:t>言語，</a:t>
            </a:r>
            <a:r>
              <a:rPr lang="en-US" altLang="ja-JP" sz="2000" dirty="0" smtClean="0"/>
              <a:t>C++</a:t>
            </a:r>
          </a:p>
          <a:p>
            <a:pPr lvl="1"/>
            <a:endParaRPr lang="en-US" altLang="ja-JP" sz="2400" dirty="0" smtClean="0"/>
          </a:p>
          <a:p>
            <a:endParaRPr lang="en-US" altLang="ja-JP" sz="2800"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15</a:t>
            </a:fld>
            <a:endParaRPr kumimoji="1" lang="ja-JP" altLang="en-US"/>
          </a:p>
        </p:txBody>
      </p:sp>
      <p:sp>
        <p:nvSpPr>
          <p:cNvPr id="6" name="テキスト ボックス 5"/>
          <p:cNvSpPr txBox="1">
            <a:spLocks noChangeArrowheads="1"/>
          </p:cNvSpPr>
          <p:nvPr/>
        </p:nvSpPr>
        <p:spPr bwMode="auto">
          <a:xfrm>
            <a:off x="500063" y="6110607"/>
            <a:ext cx="8215312" cy="276999"/>
          </a:xfrm>
          <a:prstGeom prst="rect">
            <a:avLst/>
          </a:prstGeom>
          <a:noFill/>
          <a:ln w="9525">
            <a:noFill/>
            <a:miter lim="800000"/>
            <a:headEnd/>
            <a:tailEnd/>
          </a:ln>
        </p:spPr>
        <p:txBody>
          <a:bodyPr>
            <a:spAutoFit/>
          </a:bodyPr>
          <a:lstStyle/>
          <a:p>
            <a:r>
              <a:rPr lang="en-US" altLang="ja-JP" sz="1200" dirty="0" smtClean="0"/>
              <a:t>[</a:t>
            </a:r>
            <a:r>
              <a:rPr lang="en-US" altLang="ja-JP" sz="1200" dirty="0"/>
              <a:t>4</a:t>
            </a:r>
            <a:r>
              <a:rPr lang="en-US" altLang="ja-JP" sz="1200" dirty="0" smtClean="0"/>
              <a:t>]</a:t>
            </a:r>
            <a:r>
              <a:rPr lang="ja-JP" altLang="en-US" sz="1200" dirty="0"/>
              <a:t>：</a:t>
            </a:r>
            <a:r>
              <a:rPr lang="en-US" altLang="ja-JP" sz="1200" dirty="0"/>
              <a:t> </a:t>
            </a:r>
            <a:r>
              <a:rPr lang="en-US" altLang="ja-JP" sz="1200" dirty="0" smtClean="0"/>
              <a:t>“</a:t>
            </a:r>
            <a:r>
              <a:rPr lang="en-US" altLang="ja-JP" sz="1200" dirty="0" err="1" smtClean="0"/>
              <a:t>CCFinder</a:t>
            </a:r>
            <a:r>
              <a:rPr lang="ja-JP" altLang="en-US" sz="1200" dirty="0" smtClean="0"/>
              <a:t>ホームページ</a:t>
            </a:r>
            <a:r>
              <a:rPr lang="en-US" altLang="ja-JP" sz="1200" dirty="0" smtClean="0"/>
              <a:t>”, http://www.ccfinder.net/ccfinderx-j.html</a:t>
            </a:r>
            <a:endParaRPr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閾値の導出における実験</a:t>
            </a:r>
            <a:r>
              <a:rPr kumimoji="1" lang="ja-JP" altLang="en-US" dirty="0" smtClean="0"/>
              <a:t>手順</a:t>
            </a:r>
            <a:endParaRPr kumimoji="1" lang="ja-JP" altLang="en-US" dirty="0"/>
          </a:p>
        </p:txBody>
      </p:sp>
      <p:sp>
        <p:nvSpPr>
          <p:cNvPr id="3" name="コンテンツ プレースホルダ 2"/>
          <p:cNvSpPr>
            <a:spLocks noGrp="1"/>
          </p:cNvSpPr>
          <p:nvPr>
            <p:ph idx="1"/>
          </p:nvPr>
        </p:nvSpPr>
        <p:spPr>
          <a:xfrm>
            <a:off x="457200" y="1165225"/>
            <a:ext cx="8229600" cy="5192733"/>
          </a:xfrm>
        </p:spPr>
        <p:txBody>
          <a:bodyPr/>
          <a:lstStyle/>
          <a:p>
            <a:pPr marL="514350" indent="-514350">
              <a:buFont typeface="+mj-lt"/>
              <a:buAutoNum type="arabicPeriod"/>
            </a:pPr>
            <a:r>
              <a:rPr lang="en-US" altLang="ja-JP" sz="2400" dirty="0" smtClean="0"/>
              <a:t>50</a:t>
            </a:r>
            <a:r>
              <a:rPr lang="ja-JP" altLang="en-US" sz="2400" dirty="0" smtClean="0"/>
              <a:t>件の</a:t>
            </a:r>
            <a:r>
              <a:rPr lang="en-US" altLang="ja-JP" sz="2400" dirty="0" smtClean="0"/>
              <a:t>OSS</a:t>
            </a:r>
            <a:r>
              <a:rPr lang="ja-JP" altLang="en-US" sz="2400" dirty="0" smtClean="0"/>
              <a:t>を用いて，正解集合を作成する</a:t>
            </a:r>
            <a:endParaRPr lang="en-US" altLang="ja-JP" sz="2400" dirty="0" smtClean="0"/>
          </a:p>
          <a:p>
            <a:pPr marL="914400" lvl="1" indent="-514350"/>
            <a:r>
              <a:rPr lang="ja-JP" altLang="en-US" sz="2000" dirty="0" smtClean="0"/>
              <a:t>プログラムの構造，コメント文，クローンの内容などから判断した</a:t>
            </a:r>
            <a:endParaRPr lang="en-US" altLang="ja-JP" sz="20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1771650" lvl="3" indent="-514350">
              <a:buFont typeface="+mj-lt"/>
              <a:buAutoNum type="arabicPeriod"/>
            </a:pPr>
            <a:endParaRPr lang="en-US" altLang="ja-JP" sz="1600" dirty="0" smtClean="0"/>
          </a:p>
          <a:p>
            <a:pPr marL="514350" indent="-514350">
              <a:buFont typeface="+mj-lt"/>
              <a:buAutoNum type="arabicPeriod"/>
            </a:pPr>
            <a:r>
              <a:rPr lang="en-US" altLang="ja-JP" sz="2400" dirty="0" smtClean="0"/>
              <a:t>OSS</a:t>
            </a:r>
            <a:r>
              <a:rPr lang="ja-JP" altLang="en-US" sz="2400" dirty="0" smtClean="0"/>
              <a:t>の全ての組合せにおいてクローンを検出する</a:t>
            </a:r>
            <a:endParaRPr lang="en-US" altLang="ja-JP" sz="2400" dirty="0" smtClean="0"/>
          </a:p>
          <a:p>
            <a:pPr marL="914400" lvl="1" indent="-514350">
              <a:buFont typeface="+mj-lt"/>
              <a:buAutoNum type="arabicPeriod"/>
            </a:pPr>
            <a:endParaRPr lang="en-US" altLang="ja-JP" sz="2000" dirty="0" smtClean="0"/>
          </a:p>
          <a:p>
            <a:pPr marL="514350" indent="-514350">
              <a:buFont typeface="+mj-lt"/>
              <a:buAutoNum type="arabicPeriod"/>
            </a:pPr>
            <a:r>
              <a:rPr lang="ja-JP" altLang="en-US" sz="2400" dirty="0" smtClean="0"/>
              <a:t>最大クローン長，部分類似度を算出する</a:t>
            </a:r>
            <a:endParaRPr lang="en-US" altLang="ja-JP" sz="2400" dirty="0" smtClean="0"/>
          </a:p>
          <a:p>
            <a:pPr marL="914400" lvl="1" indent="-514350">
              <a:buFont typeface="+mj-lt"/>
              <a:buAutoNum type="arabicPeriod"/>
            </a:pPr>
            <a:endParaRPr lang="en-US" altLang="ja-JP" sz="2000" dirty="0" smtClean="0"/>
          </a:p>
          <a:p>
            <a:pPr marL="514350" indent="-514350">
              <a:buFont typeface="+mj-lt"/>
              <a:buAutoNum type="arabicPeriod"/>
            </a:pPr>
            <a:r>
              <a:rPr lang="ja-JP" altLang="en-US" sz="2400" dirty="0" smtClean="0"/>
              <a:t>流用あり（流用なし）の適合率，再現率をそれぞれ算出する</a:t>
            </a:r>
            <a:endParaRPr lang="en-US" altLang="ja-JP" sz="2000"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16</a:t>
            </a:fld>
            <a:endParaRPr kumimoji="1" lang="ja-JP" altLang="en-US"/>
          </a:p>
        </p:txBody>
      </p:sp>
      <p:graphicFrame>
        <p:nvGraphicFramePr>
          <p:cNvPr id="6" name="コンテンツ プレースホルダ 6"/>
          <p:cNvGraphicFramePr>
            <a:graphicFrameLocks/>
          </p:cNvGraphicFramePr>
          <p:nvPr/>
        </p:nvGraphicFramePr>
        <p:xfrm>
          <a:off x="1285852" y="2244049"/>
          <a:ext cx="6572296" cy="1785951"/>
        </p:xfrm>
        <a:graphic>
          <a:graphicData uri="http://schemas.openxmlformats.org/drawingml/2006/table">
            <a:tbl>
              <a:tblPr firstRow="1" bandRow="1">
                <a:tableStyleId>{21E4AEA4-8DFA-4A89-87EB-49C32662AFE0}</a:tableStyleId>
              </a:tblPr>
              <a:tblGrid>
                <a:gridCol w="4786346"/>
                <a:gridCol w="1785950"/>
              </a:tblGrid>
              <a:tr h="458894">
                <a:tc>
                  <a:txBody>
                    <a:bodyPr/>
                    <a:lstStyle/>
                    <a:p>
                      <a:r>
                        <a:rPr kumimoji="1" lang="ja-JP" altLang="en-US" sz="2000" dirty="0" smtClean="0"/>
                        <a:t>組合わせの分類</a:t>
                      </a:r>
                      <a:endParaRPr kumimoji="1" lang="ja-JP" altLang="en-US" sz="2000" b="0" dirty="0">
                        <a:solidFill>
                          <a:schemeClr val="tx1"/>
                        </a:solidFill>
                        <a:latin typeface="+mn-ea"/>
                        <a:ea typeface="+mn-ea"/>
                      </a:endParaRPr>
                    </a:p>
                  </a:txBody>
                  <a:tcPr anchor="ctr"/>
                </a:tc>
                <a:tc>
                  <a:txBody>
                    <a:bodyPr/>
                    <a:lstStyle/>
                    <a:p>
                      <a:r>
                        <a:rPr kumimoji="1" lang="ja-JP" altLang="en-US" sz="2000" dirty="0" smtClean="0"/>
                        <a:t>組合せ件数</a:t>
                      </a:r>
                      <a:endParaRPr kumimoji="1" lang="ja-JP" altLang="en-US" sz="2000" b="0" dirty="0">
                        <a:solidFill>
                          <a:schemeClr val="tx1"/>
                        </a:solidFill>
                        <a:latin typeface="+mn-ea"/>
                        <a:ea typeface="+mn-ea"/>
                      </a:endParaRPr>
                    </a:p>
                  </a:txBody>
                  <a:tcPr anchor="ctr"/>
                </a:tc>
              </a:tr>
              <a:tr h="435306">
                <a:tc>
                  <a:txBody>
                    <a:bodyPr/>
                    <a:lstStyle/>
                    <a:p>
                      <a:r>
                        <a:rPr kumimoji="1" lang="ja-JP" altLang="en-US" sz="2000" dirty="0" smtClean="0"/>
                        <a:t>ソースコード流用ありの組合せ</a:t>
                      </a:r>
                      <a:endParaRPr kumimoji="1" lang="ja-JP" altLang="en-US" sz="2000" b="0" dirty="0">
                        <a:solidFill>
                          <a:schemeClr val="tx1"/>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121</a:t>
                      </a:r>
                      <a:endParaRPr kumimoji="1" lang="ja-JP" altLang="en-US" sz="2000" b="0" dirty="0" smtClean="0">
                        <a:solidFill>
                          <a:schemeClr val="tx1"/>
                        </a:solidFill>
                        <a:latin typeface="+mn-lt"/>
                        <a:ea typeface="+mn-ea"/>
                      </a:endParaRPr>
                    </a:p>
                  </a:txBody>
                  <a:tcPr anchor="ctr"/>
                </a:tc>
              </a:tr>
              <a:tr h="453518">
                <a:tc>
                  <a:txBody>
                    <a:bodyPr/>
                    <a:lstStyle/>
                    <a:p>
                      <a:r>
                        <a:rPr kumimoji="1" lang="ja-JP" altLang="en-US" sz="2000" dirty="0" smtClean="0"/>
                        <a:t>ソースコード流用なしの組合せ</a:t>
                      </a:r>
                      <a:endParaRPr kumimoji="1" lang="ja-JP" altLang="en-US" sz="2000" b="0" dirty="0">
                        <a:solidFill>
                          <a:schemeClr val="tx1"/>
                        </a:solidFill>
                        <a:latin typeface="+mn-ea"/>
                        <a:ea typeface="+mn-ea"/>
                      </a:endParaRPr>
                    </a:p>
                  </a:txBody>
                  <a:tcPr anchor="ctr"/>
                </a:tc>
                <a:tc>
                  <a:txBody>
                    <a:bodyPr/>
                    <a:lstStyle/>
                    <a:p>
                      <a:r>
                        <a:rPr kumimoji="1" lang="en-US" altLang="ja-JP" sz="2000" dirty="0" smtClean="0"/>
                        <a:t>648</a:t>
                      </a:r>
                      <a:endParaRPr kumimoji="1" lang="ja-JP" altLang="en-US" sz="2000" b="0" dirty="0">
                        <a:solidFill>
                          <a:schemeClr val="tx1"/>
                        </a:solidFill>
                        <a:latin typeface="+mn-lt"/>
                        <a:ea typeface="+mn-ea"/>
                      </a:endParaRPr>
                    </a:p>
                  </a:txBody>
                  <a:tcPr anchor="ctr"/>
                </a:tc>
              </a:tr>
              <a:tr h="438233">
                <a:tc>
                  <a:txBody>
                    <a:bodyPr/>
                    <a:lstStyle/>
                    <a:p>
                      <a:r>
                        <a:rPr kumimoji="1" lang="ja-JP" altLang="en-US" sz="2000" dirty="0" smtClean="0"/>
                        <a:t>クローンのない組合せ</a:t>
                      </a:r>
                      <a:endParaRPr kumimoji="1" lang="ja-JP" altLang="en-US" sz="2000" b="0" dirty="0">
                        <a:solidFill>
                          <a:schemeClr val="tx1"/>
                        </a:solidFill>
                        <a:latin typeface="+mn-ea"/>
                        <a:ea typeface="+mn-ea"/>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t>456</a:t>
                      </a:r>
                      <a:endParaRPr kumimoji="1" lang="ja-JP" altLang="en-US" sz="2000" b="0" dirty="0">
                        <a:solidFill>
                          <a:schemeClr val="tx1"/>
                        </a:solidFill>
                        <a:latin typeface="+mn-lt"/>
                        <a:ea typeface="+mn-ea"/>
                      </a:endParaRPr>
                    </a:p>
                  </a:txBody>
                  <a:tcPr anchor="ct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329" name="Picture 1" descr="C:\Users\satoshi-o\Pictures\Result_Len_Tr.emf"/>
          <p:cNvPicPr>
            <a:picLocks noChangeAspect="1" noChangeArrowheads="1"/>
          </p:cNvPicPr>
          <p:nvPr/>
        </p:nvPicPr>
        <p:blipFill>
          <a:blip r:embed="rId3" cstate="print"/>
          <a:srcRect/>
          <a:stretch>
            <a:fillRect/>
          </a:stretch>
        </p:blipFill>
        <p:spPr bwMode="auto">
          <a:xfrm>
            <a:off x="285720" y="1857364"/>
            <a:ext cx="8609136" cy="4737101"/>
          </a:xfrm>
          <a:prstGeom prst="rect">
            <a:avLst/>
          </a:prstGeom>
          <a:noFill/>
        </p:spPr>
      </p:pic>
      <p:sp>
        <p:nvSpPr>
          <p:cNvPr id="2" name="タイトル 1"/>
          <p:cNvSpPr>
            <a:spLocks noGrp="1"/>
          </p:cNvSpPr>
          <p:nvPr>
            <p:ph type="title"/>
          </p:nvPr>
        </p:nvSpPr>
        <p:spPr/>
        <p:txBody>
          <a:bodyPr/>
          <a:lstStyle/>
          <a:p>
            <a:r>
              <a:rPr lang="ja-JP" altLang="en-US" dirty="0" smtClean="0"/>
              <a:t>閾値の導出結果</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17</a:t>
            </a:fld>
            <a:endParaRPr kumimoji="1" lang="ja-JP" altLang="en-US"/>
          </a:p>
        </p:txBody>
      </p:sp>
      <p:sp>
        <p:nvSpPr>
          <p:cNvPr id="7" name="コンテンツ プレースホルダ 2"/>
          <p:cNvSpPr>
            <a:spLocks noGrp="1"/>
          </p:cNvSpPr>
          <p:nvPr>
            <p:ph idx="1"/>
          </p:nvPr>
        </p:nvSpPr>
        <p:spPr>
          <a:xfrm>
            <a:off x="457200" y="1165225"/>
            <a:ext cx="8229600" cy="549263"/>
          </a:xfrm>
        </p:spPr>
        <p:txBody>
          <a:bodyPr/>
          <a:lstStyle/>
          <a:p>
            <a:r>
              <a:rPr lang="ja-JP" altLang="en-US" dirty="0" smtClean="0"/>
              <a:t>流用あり（最大クローン長）</a:t>
            </a:r>
            <a:endParaRPr lang="en-US" altLang="ja-JP" dirty="0" smtClean="0"/>
          </a:p>
        </p:txBody>
      </p:sp>
      <p:cxnSp>
        <p:nvCxnSpPr>
          <p:cNvPr id="10" name="直線コネクタ 9"/>
          <p:cNvCxnSpPr>
            <a:endCxn id="8" idx="0"/>
          </p:cNvCxnSpPr>
          <p:nvPr/>
        </p:nvCxnSpPr>
        <p:spPr>
          <a:xfrm rot="16200000" flipH="1">
            <a:off x="6235941" y="3838474"/>
            <a:ext cx="3571900" cy="207"/>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角丸四角形 7"/>
          <p:cNvSpPr/>
          <p:nvPr/>
        </p:nvSpPr>
        <p:spPr>
          <a:xfrm>
            <a:off x="7771962" y="5624528"/>
            <a:ext cx="500066" cy="714380"/>
          </a:xfrm>
          <a:prstGeom prst="roundRect">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3619368" y="6203207"/>
            <a:ext cx="1547886" cy="369332"/>
          </a:xfrm>
          <a:prstGeom prst="rect">
            <a:avLst/>
          </a:prstGeom>
          <a:solidFill>
            <a:schemeClr val="bg1"/>
          </a:solidFill>
        </p:spPr>
        <p:txBody>
          <a:bodyPr wrap="square" rtlCol="0">
            <a:spAutoFit/>
          </a:bodyPr>
          <a:lstStyle/>
          <a:p>
            <a:r>
              <a:rPr kumimoji="1" lang="ja-JP" altLang="en-US" b="1" dirty="0" smtClean="0"/>
              <a:t>流用あり閾値</a:t>
            </a:r>
            <a:endParaRPr kumimoji="1" lang="ja-JP"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閾値の導出結果</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18</a:t>
            </a:fld>
            <a:endParaRPr kumimoji="1" lang="ja-JP" altLang="en-US"/>
          </a:p>
        </p:txBody>
      </p:sp>
      <p:sp>
        <p:nvSpPr>
          <p:cNvPr id="7" name="コンテンツ プレースホルダ 2"/>
          <p:cNvSpPr>
            <a:spLocks noGrp="1"/>
          </p:cNvSpPr>
          <p:nvPr>
            <p:ph idx="1"/>
          </p:nvPr>
        </p:nvSpPr>
        <p:spPr>
          <a:xfrm>
            <a:off x="457200" y="1165225"/>
            <a:ext cx="8229600" cy="549263"/>
          </a:xfrm>
        </p:spPr>
        <p:txBody>
          <a:bodyPr/>
          <a:lstStyle/>
          <a:p>
            <a:r>
              <a:rPr lang="ja-JP" altLang="en-US" dirty="0" smtClean="0"/>
              <a:t>流用なし（最大クローン長）</a:t>
            </a:r>
            <a:endParaRPr lang="en-US" altLang="ja-JP" dirty="0" smtClean="0"/>
          </a:p>
        </p:txBody>
      </p:sp>
      <p:graphicFrame>
        <p:nvGraphicFramePr>
          <p:cNvPr id="13" name="グラフ 12"/>
          <p:cNvGraphicFramePr/>
          <p:nvPr/>
        </p:nvGraphicFramePr>
        <p:xfrm>
          <a:off x="285720" y="1785926"/>
          <a:ext cx="8572560" cy="4762500"/>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直線コネクタ 8"/>
          <p:cNvCxnSpPr>
            <a:endCxn id="10" idx="0"/>
          </p:cNvCxnSpPr>
          <p:nvPr/>
        </p:nvCxnSpPr>
        <p:spPr>
          <a:xfrm rot="16200000" flipH="1">
            <a:off x="-2201" y="3775468"/>
            <a:ext cx="3734778" cy="1441"/>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1615876" y="5643578"/>
            <a:ext cx="500066" cy="642942"/>
          </a:xfrm>
          <a:prstGeom prst="roundRect">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857488" y="6191332"/>
            <a:ext cx="1631387" cy="369332"/>
          </a:xfrm>
          <a:prstGeom prst="rect">
            <a:avLst/>
          </a:prstGeom>
          <a:solidFill>
            <a:schemeClr val="bg1"/>
          </a:solidFill>
        </p:spPr>
        <p:txBody>
          <a:bodyPr wrap="square" rtlCol="0">
            <a:spAutoFit/>
          </a:bodyPr>
          <a:lstStyle/>
          <a:p>
            <a:r>
              <a:rPr kumimoji="1" lang="ja-JP" altLang="en-US" b="1" dirty="0" smtClean="0"/>
              <a:t>流用</a:t>
            </a:r>
            <a:r>
              <a:rPr lang="ja-JP" altLang="en-US" b="1" dirty="0" smtClean="0"/>
              <a:t>なし</a:t>
            </a:r>
            <a:r>
              <a:rPr kumimoji="1" lang="ja-JP" altLang="en-US" b="1" dirty="0" smtClean="0"/>
              <a:t>閾値</a:t>
            </a:r>
            <a:endParaRPr kumimoji="1" lang="ja-JP"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233" name="Picture 1" descr="C:\Users\satoshi-o\Pictures\Result_Den_Tr.emf"/>
          <p:cNvPicPr>
            <a:picLocks noChangeAspect="1" noChangeArrowheads="1"/>
          </p:cNvPicPr>
          <p:nvPr/>
        </p:nvPicPr>
        <p:blipFill>
          <a:blip r:embed="rId3" cstate="print"/>
          <a:srcRect/>
          <a:stretch>
            <a:fillRect/>
          </a:stretch>
        </p:blipFill>
        <p:spPr bwMode="auto">
          <a:xfrm>
            <a:off x="0" y="1714488"/>
            <a:ext cx="8889970" cy="4904245"/>
          </a:xfrm>
          <a:prstGeom prst="rect">
            <a:avLst/>
          </a:prstGeom>
          <a:noFill/>
        </p:spPr>
      </p:pic>
      <p:sp>
        <p:nvSpPr>
          <p:cNvPr id="2" name="タイトル 1"/>
          <p:cNvSpPr>
            <a:spLocks noGrp="1"/>
          </p:cNvSpPr>
          <p:nvPr>
            <p:ph type="title"/>
          </p:nvPr>
        </p:nvSpPr>
        <p:spPr/>
        <p:txBody>
          <a:bodyPr/>
          <a:lstStyle/>
          <a:p>
            <a:r>
              <a:rPr lang="ja-JP" altLang="en-US" dirty="0" smtClean="0"/>
              <a:t>閾値の導出結果</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19</a:t>
            </a:fld>
            <a:endParaRPr kumimoji="1" lang="ja-JP" altLang="en-US"/>
          </a:p>
        </p:txBody>
      </p:sp>
      <p:sp>
        <p:nvSpPr>
          <p:cNvPr id="7" name="コンテンツ プレースホルダ 2"/>
          <p:cNvSpPr>
            <a:spLocks noGrp="1"/>
          </p:cNvSpPr>
          <p:nvPr>
            <p:ph idx="1"/>
          </p:nvPr>
        </p:nvSpPr>
        <p:spPr>
          <a:xfrm>
            <a:off x="457200" y="1165225"/>
            <a:ext cx="8229600" cy="549263"/>
          </a:xfrm>
        </p:spPr>
        <p:txBody>
          <a:bodyPr/>
          <a:lstStyle/>
          <a:p>
            <a:r>
              <a:rPr lang="ja-JP" altLang="en-US" dirty="0" smtClean="0"/>
              <a:t>流用あり（部分類似度）</a:t>
            </a:r>
            <a:endParaRPr lang="en-US" altLang="ja-JP" sz="2400" dirty="0" smtClean="0"/>
          </a:p>
        </p:txBody>
      </p:sp>
      <p:cxnSp>
        <p:nvCxnSpPr>
          <p:cNvPr id="9" name="直線コネクタ 8"/>
          <p:cNvCxnSpPr/>
          <p:nvPr/>
        </p:nvCxnSpPr>
        <p:spPr>
          <a:xfrm rot="5400000">
            <a:off x="1619196" y="3746407"/>
            <a:ext cx="3643338"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3500430" y="6203207"/>
            <a:ext cx="1619324" cy="369332"/>
          </a:xfrm>
          <a:prstGeom prst="rect">
            <a:avLst/>
          </a:prstGeom>
          <a:solidFill>
            <a:schemeClr val="bg1"/>
          </a:solidFill>
        </p:spPr>
        <p:txBody>
          <a:bodyPr wrap="square" rtlCol="0">
            <a:spAutoFit/>
          </a:bodyPr>
          <a:lstStyle/>
          <a:p>
            <a:r>
              <a:rPr kumimoji="1" lang="ja-JP" altLang="en-US" b="1" dirty="0" smtClean="0"/>
              <a:t>流用あり閾値</a:t>
            </a:r>
            <a:endParaRPr kumimoji="1" lang="ja-JP" altLang="en-US" b="1" dirty="0"/>
          </a:p>
        </p:txBody>
      </p:sp>
      <p:sp>
        <p:nvSpPr>
          <p:cNvPr id="10" name="角丸四角形 9"/>
          <p:cNvSpPr/>
          <p:nvPr/>
        </p:nvSpPr>
        <p:spPr>
          <a:xfrm>
            <a:off x="3196390" y="5535032"/>
            <a:ext cx="500066" cy="751488"/>
          </a:xfrm>
          <a:prstGeom prst="roundRect">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4" name="コンテンツ プレースホルダ 2"/>
          <p:cNvSpPr>
            <a:spLocks noGrp="1"/>
          </p:cNvSpPr>
          <p:nvPr>
            <p:ph idx="1"/>
          </p:nvPr>
        </p:nvSpPr>
        <p:spPr>
          <a:xfrm>
            <a:off x="340470" y="1165225"/>
            <a:ext cx="8589248" cy="5000625"/>
          </a:xfrm>
        </p:spPr>
        <p:txBody>
          <a:bodyPr/>
          <a:lstStyle/>
          <a:p>
            <a:r>
              <a:rPr lang="ja-JP" altLang="en-US" sz="2800" dirty="0" smtClean="0"/>
              <a:t>近年，オープンソースソフトウェア（</a:t>
            </a:r>
            <a:r>
              <a:rPr lang="en-US" altLang="ja-JP" sz="2800" dirty="0" smtClean="0"/>
              <a:t>OSS</a:t>
            </a:r>
            <a:r>
              <a:rPr lang="ja-JP" altLang="en-US" sz="2800" dirty="0" smtClean="0"/>
              <a:t>）を流用した</a:t>
            </a:r>
            <a:r>
              <a:rPr lang="en-US" altLang="ja-JP" sz="2800" dirty="0" smtClean="0"/>
              <a:t/>
            </a:r>
            <a:br>
              <a:rPr lang="en-US" altLang="ja-JP" sz="2800" dirty="0" smtClean="0"/>
            </a:br>
            <a:r>
              <a:rPr lang="ja-JP" altLang="en-US" sz="2800" dirty="0" smtClean="0"/>
              <a:t>ソフトウェア開発が増えている</a:t>
            </a:r>
            <a:endParaRPr lang="en-US" altLang="ja-JP" dirty="0" smtClean="0"/>
          </a:p>
          <a:p>
            <a:pPr lvl="1"/>
            <a:r>
              <a:rPr lang="ja-JP" altLang="en-US" sz="2400" dirty="0" smtClean="0"/>
              <a:t>開発コストの低減，高信頼性の確保</a:t>
            </a:r>
            <a:endParaRPr lang="en-US" altLang="ja-JP" sz="2400" dirty="0" smtClean="0"/>
          </a:p>
          <a:p>
            <a:pPr lvl="3"/>
            <a:endParaRPr lang="en-US" altLang="ja-JP" sz="1600" dirty="0" smtClean="0"/>
          </a:p>
          <a:p>
            <a:r>
              <a:rPr lang="ja-JP" altLang="en-US" sz="2800" dirty="0" smtClean="0"/>
              <a:t>開発の外注等により</a:t>
            </a:r>
            <a:r>
              <a:rPr lang="en-US" altLang="ja-JP" sz="2800" dirty="0" smtClean="0"/>
              <a:t>OSS</a:t>
            </a:r>
            <a:r>
              <a:rPr lang="ja-JP" altLang="en-US" sz="2800" dirty="0" smtClean="0"/>
              <a:t>のソースコードが</a:t>
            </a:r>
            <a:r>
              <a:rPr lang="ja-JP" altLang="en-US" sz="2800" u="sng" dirty="0" smtClean="0"/>
              <a:t>意図せず</a:t>
            </a:r>
            <a:r>
              <a:rPr lang="en-US" altLang="ja-JP" sz="2800" u="sng" dirty="0" smtClean="0"/>
              <a:t/>
            </a:r>
            <a:br>
              <a:rPr lang="en-US" altLang="ja-JP" sz="2800" u="sng" dirty="0" smtClean="0"/>
            </a:br>
            <a:r>
              <a:rPr lang="ja-JP" altLang="en-US" sz="2800" dirty="0" smtClean="0"/>
              <a:t>混入し，ライセンス違反を犯してしまうケースがある</a:t>
            </a:r>
            <a:endParaRPr lang="en-US" altLang="ja-JP" sz="2800" dirty="0" smtClean="0"/>
          </a:p>
          <a:p>
            <a:pPr lvl="1"/>
            <a:r>
              <a:rPr lang="en-US" altLang="ja-JP" dirty="0" smtClean="0"/>
              <a:t>Microsoft</a:t>
            </a:r>
            <a:r>
              <a:rPr lang="ja-JP" altLang="en-US" dirty="0" smtClean="0"/>
              <a:t>が外注した</a:t>
            </a:r>
            <a:r>
              <a:rPr lang="en-US" altLang="ja-JP" dirty="0" smtClean="0"/>
              <a:t>Windows7</a:t>
            </a:r>
            <a:r>
              <a:rPr lang="ja-JP" altLang="en-US" dirty="0" smtClean="0"/>
              <a:t>への</a:t>
            </a:r>
            <a:r>
              <a:rPr lang="en-US" altLang="ja-JP" sz="2400" dirty="0" smtClean="0"/>
              <a:t>Upgrade</a:t>
            </a:r>
            <a:r>
              <a:rPr lang="ja-JP" altLang="en-US" sz="2400" dirty="0" smtClean="0"/>
              <a:t>支援ツール</a:t>
            </a:r>
            <a:r>
              <a:rPr lang="en-US" altLang="ja-JP" sz="1600" dirty="0" smtClean="0"/>
              <a:t>[1]</a:t>
            </a:r>
            <a:endParaRPr lang="en-US" altLang="ja-JP" sz="2400" dirty="0" smtClean="0"/>
          </a:p>
          <a:p>
            <a:pPr lvl="1"/>
            <a:r>
              <a:rPr lang="en-US" altLang="ja-JP" dirty="0" smtClean="0"/>
              <a:t>SCEI</a:t>
            </a:r>
            <a:r>
              <a:rPr lang="ja-JP" altLang="en-US" sz="2400" dirty="0" smtClean="0"/>
              <a:t>が開発した</a:t>
            </a:r>
            <a:r>
              <a:rPr lang="en-US" altLang="ja-JP" sz="2400" dirty="0" smtClean="0"/>
              <a:t>PS2</a:t>
            </a:r>
            <a:r>
              <a:rPr lang="ja-JP" altLang="en-US" sz="2400" dirty="0" smtClean="0"/>
              <a:t>ゲーム「</a:t>
            </a:r>
            <a:r>
              <a:rPr lang="en-US" altLang="ja-JP" sz="2400" dirty="0" smtClean="0"/>
              <a:t>ICO</a:t>
            </a:r>
            <a:r>
              <a:rPr lang="ja-JP" altLang="en-US" sz="2400" dirty="0" smtClean="0"/>
              <a:t>」のライブラリ</a:t>
            </a:r>
            <a:r>
              <a:rPr lang="en-US" altLang="ja-JP" sz="1600" dirty="0" smtClean="0"/>
              <a:t>[2]</a:t>
            </a:r>
            <a:endParaRPr lang="en-US" altLang="ja-JP" sz="2400" dirty="0" smtClean="0"/>
          </a:p>
          <a:p>
            <a:pPr lvl="1"/>
            <a:endParaRPr lang="ja-JP" altLang="en-US" sz="2400" dirty="0" smtClean="0"/>
          </a:p>
        </p:txBody>
      </p:sp>
      <p:sp>
        <p:nvSpPr>
          <p:cNvPr id="5" name="テキスト ボックス 4"/>
          <p:cNvSpPr txBox="1">
            <a:spLocks noChangeArrowheads="1"/>
          </p:cNvSpPr>
          <p:nvPr/>
        </p:nvSpPr>
        <p:spPr bwMode="auto">
          <a:xfrm>
            <a:off x="500063" y="5942978"/>
            <a:ext cx="8215312" cy="646331"/>
          </a:xfrm>
          <a:prstGeom prst="rect">
            <a:avLst/>
          </a:prstGeom>
          <a:noFill/>
          <a:ln w="9525">
            <a:noFill/>
            <a:miter lim="800000"/>
            <a:headEnd/>
            <a:tailEnd/>
          </a:ln>
        </p:spPr>
        <p:txBody>
          <a:bodyPr>
            <a:spAutoFit/>
          </a:bodyPr>
          <a:lstStyle/>
          <a:p>
            <a:r>
              <a:rPr lang="en-US" altLang="ja-JP" sz="1200" dirty="0" smtClean="0"/>
              <a:t>[</a:t>
            </a:r>
            <a:r>
              <a:rPr lang="en-US" altLang="ja-JP" sz="1200" dirty="0"/>
              <a:t>1</a:t>
            </a:r>
            <a:r>
              <a:rPr lang="en-US" altLang="ja-JP" sz="1200" dirty="0" smtClean="0"/>
              <a:t>]</a:t>
            </a:r>
            <a:r>
              <a:rPr lang="ja-JP" altLang="en-US" sz="1200" dirty="0"/>
              <a:t>：</a:t>
            </a:r>
            <a:r>
              <a:rPr lang="en-US" altLang="ja-JP" sz="1200" dirty="0"/>
              <a:t> </a:t>
            </a:r>
            <a:r>
              <a:rPr lang="en-US" altLang="ja-JP" sz="1200" dirty="0" smtClean="0"/>
              <a:t>“</a:t>
            </a:r>
            <a:r>
              <a:rPr lang="ja-JP" altLang="en-US" sz="1200" dirty="0" smtClean="0"/>
              <a:t>「</a:t>
            </a:r>
            <a:r>
              <a:rPr lang="en-US" altLang="ja-JP" sz="1200" dirty="0" smtClean="0"/>
              <a:t>USB</a:t>
            </a:r>
            <a:r>
              <a:rPr lang="ja-JP" altLang="en-US" sz="1200" dirty="0" smtClean="0"/>
              <a:t>版</a:t>
            </a:r>
            <a:r>
              <a:rPr lang="en-US" altLang="ja-JP" sz="1200" dirty="0" smtClean="0"/>
              <a:t>Windows 7</a:t>
            </a:r>
            <a:r>
              <a:rPr lang="ja-JP" altLang="en-US" sz="1200" dirty="0" smtClean="0"/>
              <a:t>」作成ツールに</a:t>
            </a:r>
            <a:r>
              <a:rPr lang="en-US" altLang="ja-JP" sz="1200" dirty="0" smtClean="0"/>
              <a:t>GPL</a:t>
            </a:r>
            <a:r>
              <a:rPr lang="ja-JP" altLang="en-US" sz="1200" dirty="0" smtClean="0"/>
              <a:t>コード　</a:t>
            </a:r>
            <a:r>
              <a:rPr lang="en-US" altLang="ja-JP" sz="1200" dirty="0" smtClean="0"/>
              <a:t>Microsoft</a:t>
            </a:r>
            <a:r>
              <a:rPr lang="ja-JP" altLang="en-US" sz="1200" dirty="0" smtClean="0"/>
              <a:t>が謝罪</a:t>
            </a:r>
            <a:r>
              <a:rPr lang="en-US" altLang="ja-JP" sz="1200" dirty="0" smtClean="0"/>
              <a:t>”, http://www.itmedia.co.jp/news/articles/0911/16/news026.html</a:t>
            </a:r>
            <a:endParaRPr lang="en-US" altLang="ja-JP" sz="1200" dirty="0"/>
          </a:p>
          <a:p>
            <a:r>
              <a:rPr lang="en-US" altLang="ja-JP" sz="1200" dirty="0" smtClean="0"/>
              <a:t>[2]</a:t>
            </a:r>
            <a:r>
              <a:rPr lang="ja-JP" altLang="en-US" sz="1200" dirty="0"/>
              <a:t>： </a:t>
            </a:r>
            <a:r>
              <a:rPr lang="en-US" altLang="ja-JP" sz="1200" dirty="0" smtClean="0"/>
              <a:t>“PlayStation 2 Game ICO Violates the GPL”, http://news.slashdot.org/article.pl?sid=07/11/28/0328215</a:t>
            </a:r>
            <a:endParaRPr lang="ja-JP" altLang="en-US" sz="1200" dirty="0"/>
          </a:p>
        </p:txBody>
      </p:sp>
      <p:sp>
        <p:nvSpPr>
          <p:cNvPr id="7" name="スライド番号プレースホルダ 6"/>
          <p:cNvSpPr>
            <a:spLocks noGrp="1"/>
          </p:cNvSpPr>
          <p:nvPr>
            <p:ph type="sldNum" sz="quarter" idx="12"/>
          </p:nvPr>
        </p:nvSpPr>
        <p:spPr/>
        <p:txBody>
          <a:bodyPr/>
          <a:lstStyle/>
          <a:p>
            <a:fld id="{5332DFC6-11C5-4909-8D20-81B867EA3B8F}" type="slidenum">
              <a:rPr kumimoji="1" lang="ja-JP" altLang="en-US" smtClean="0"/>
              <a:pPr/>
              <a:t>2</a:t>
            </a:fld>
            <a:endParaRPr kumimoji="1" lang="ja-JP" altLang="en-US"/>
          </a:p>
        </p:txBody>
      </p:sp>
      <p:sp>
        <p:nvSpPr>
          <p:cNvPr id="8" name="フッター プレースホルダ 7"/>
          <p:cNvSpPr>
            <a:spLocks noGrp="1"/>
          </p:cNvSpPr>
          <p:nvPr>
            <p:ph type="ftr" sz="quarter" idx="11"/>
          </p:nvPr>
        </p:nvSpPr>
        <p:spPr/>
        <p:txBody>
          <a:bodyPr/>
          <a:lstStyle/>
          <a:p>
            <a:r>
              <a:rPr kumimoji="1" lang="ja-JP" altLang="en-US" smtClean="0"/>
              <a:t>知能ソフトウェア工学研究会</a:t>
            </a:r>
            <a:endParaRPr kumimoji="1" lang="ja-JP" altLang="en-US"/>
          </a:p>
        </p:txBody>
      </p:sp>
      <p:sp>
        <p:nvSpPr>
          <p:cNvPr id="10" name="正方形/長方形 9"/>
          <p:cNvSpPr/>
          <p:nvPr/>
        </p:nvSpPr>
        <p:spPr>
          <a:xfrm>
            <a:off x="928662" y="4678308"/>
            <a:ext cx="7286676" cy="119615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defRPr/>
            </a:pPr>
            <a:r>
              <a:rPr lang="ja-JP" altLang="en-US" sz="3200" dirty="0" smtClean="0"/>
              <a:t>出荷前にソースコード流用の有無を</a:t>
            </a:r>
            <a:r>
              <a:rPr lang="en-US" altLang="ja-JP" sz="3200" dirty="0" smtClean="0"/>
              <a:t/>
            </a:r>
            <a:br>
              <a:rPr lang="en-US" altLang="ja-JP" sz="3200" dirty="0" smtClean="0"/>
            </a:br>
            <a:r>
              <a:rPr lang="ja-JP" altLang="en-US" sz="3200" dirty="0" smtClean="0"/>
              <a:t>検出する技術が必要とされている</a:t>
            </a:r>
            <a:endParaRPr lang="ja-JP" alt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185" name="Picture 1" descr="C:\Users\satoshi-o\Pictures\Result_Den_Tnr.emf"/>
          <p:cNvPicPr>
            <a:picLocks noChangeAspect="1" noChangeArrowheads="1"/>
          </p:cNvPicPr>
          <p:nvPr/>
        </p:nvPicPr>
        <p:blipFill>
          <a:blip r:embed="rId3" cstate="print"/>
          <a:srcRect/>
          <a:stretch>
            <a:fillRect/>
          </a:stretch>
        </p:blipFill>
        <p:spPr bwMode="auto">
          <a:xfrm>
            <a:off x="0" y="1691868"/>
            <a:ext cx="9037608" cy="4951842"/>
          </a:xfrm>
          <a:prstGeom prst="rect">
            <a:avLst/>
          </a:prstGeom>
          <a:noFill/>
        </p:spPr>
      </p:pic>
      <p:sp>
        <p:nvSpPr>
          <p:cNvPr id="2" name="タイトル 1"/>
          <p:cNvSpPr>
            <a:spLocks noGrp="1"/>
          </p:cNvSpPr>
          <p:nvPr>
            <p:ph type="title"/>
          </p:nvPr>
        </p:nvSpPr>
        <p:spPr/>
        <p:txBody>
          <a:bodyPr/>
          <a:lstStyle/>
          <a:p>
            <a:r>
              <a:rPr lang="ja-JP" altLang="en-US" dirty="0" smtClean="0"/>
              <a:t>閾値の導出結果</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20</a:t>
            </a:fld>
            <a:endParaRPr kumimoji="1" lang="ja-JP" altLang="en-US"/>
          </a:p>
        </p:txBody>
      </p:sp>
      <p:sp>
        <p:nvSpPr>
          <p:cNvPr id="7" name="コンテンツ プレースホルダ 2"/>
          <p:cNvSpPr>
            <a:spLocks noGrp="1"/>
          </p:cNvSpPr>
          <p:nvPr>
            <p:ph idx="1"/>
          </p:nvPr>
        </p:nvSpPr>
        <p:spPr>
          <a:xfrm>
            <a:off x="457200" y="1165225"/>
            <a:ext cx="8229600" cy="549263"/>
          </a:xfrm>
        </p:spPr>
        <p:txBody>
          <a:bodyPr/>
          <a:lstStyle/>
          <a:p>
            <a:r>
              <a:rPr lang="ja-JP" altLang="en-US" dirty="0" smtClean="0"/>
              <a:t>流用なし（部分類似度）</a:t>
            </a:r>
            <a:endParaRPr lang="en-US" altLang="ja-JP" sz="2400" dirty="0" smtClean="0"/>
          </a:p>
        </p:txBody>
      </p:sp>
      <p:cxnSp>
        <p:nvCxnSpPr>
          <p:cNvPr id="9" name="直線コネクタ 8"/>
          <p:cNvCxnSpPr/>
          <p:nvPr/>
        </p:nvCxnSpPr>
        <p:spPr>
          <a:xfrm rot="5400000">
            <a:off x="-694973" y="3750471"/>
            <a:ext cx="3643338"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角丸四角形 9"/>
          <p:cNvSpPr/>
          <p:nvPr/>
        </p:nvSpPr>
        <p:spPr>
          <a:xfrm>
            <a:off x="875512" y="5556264"/>
            <a:ext cx="500066" cy="801694"/>
          </a:xfrm>
          <a:prstGeom prst="roundRect">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3714745" y="6226957"/>
            <a:ext cx="1619324" cy="369332"/>
          </a:xfrm>
          <a:prstGeom prst="rect">
            <a:avLst/>
          </a:prstGeom>
          <a:solidFill>
            <a:schemeClr val="bg1"/>
          </a:solidFill>
        </p:spPr>
        <p:txBody>
          <a:bodyPr wrap="square" rtlCol="0">
            <a:spAutoFit/>
          </a:bodyPr>
          <a:lstStyle/>
          <a:p>
            <a:r>
              <a:rPr kumimoji="1" lang="ja-JP" altLang="en-US" b="1" dirty="0" smtClean="0"/>
              <a:t>流用なし閾値</a:t>
            </a:r>
            <a:endParaRPr kumimoji="1" lang="ja-JP" altLang="en-US"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閾値の導出結果</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endParaRPr kumimoji="1" lang="en-US" altLang="ja-JP" dirty="0" smtClean="0"/>
          </a:p>
          <a:p>
            <a:endParaRPr lang="en-US" altLang="ja-JP" dirty="0" smtClean="0"/>
          </a:p>
          <a:p>
            <a:endParaRPr kumimoji="1" lang="en-US" altLang="ja-JP" dirty="0" smtClean="0"/>
          </a:p>
          <a:p>
            <a:pPr lvl="2"/>
            <a:endParaRPr lang="en-US" altLang="ja-JP" dirty="0" smtClean="0"/>
          </a:p>
          <a:p>
            <a:pPr lvl="2"/>
            <a:endParaRPr lang="en-US" altLang="ja-JP" dirty="0" smtClean="0"/>
          </a:p>
          <a:p>
            <a:pPr lvl="8"/>
            <a:endParaRPr kumimoji="1" lang="en-US" altLang="ja-JP" dirty="0" smtClean="0"/>
          </a:p>
          <a:p>
            <a:pPr lvl="8"/>
            <a:endParaRPr kumimoji="1"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21</a:t>
            </a:fld>
            <a:endParaRPr kumimoji="1" lang="ja-JP" altLang="en-US"/>
          </a:p>
        </p:txBody>
      </p:sp>
      <p:sp>
        <p:nvSpPr>
          <p:cNvPr id="10" name="コンテンツ プレースホルダ 2"/>
          <p:cNvSpPr txBox="1">
            <a:spLocks/>
          </p:cNvSpPr>
          <p:nvPr/>
        </p:nvSpPr>
        <p:spPr bwMode="auto">
          <a:xfrm>
            <a:off x="428596" y="3209924"/>
            <a:ext cx="8229600" cy="192882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流用あり閾値</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kumimoji="1" lang="ja-JP" altLang="en-US" sz="2400" b="0" i="0" u="none" strike="noStrike" kern="0" cap="none" spc="0" normalizeH="0" baseline="0" noProof="0" dirty="0" smtClean="0">
                <a:ln>
                  <a:noFill/>
                </a:ln>
                <a:solidFill>
                  <a:schemeClr val="tx1"/>
                </a:solidFill>
                <a:effectLst/>
                <a:uLnTx/>
                <a:uFillTx/>
                <a:latin typeface="+mn-lt"/>
                <a:ea typeface="+mn-ea"/>
              </a:rPr>
              <a:t>両メトリクスとも半数以上の流用を検出できている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342900" lvl="0" indent="-342900" fontAlgn="base">
              <a:spcBef>
                <a:spcPct val="20000"/>
              </a:spcBef>
              <a:spcAft>
                <a:spcPct val="0"/>
              </a:spcAft>
              <a:buFontTx/>
              <a:buChar char="•"/>
              <a:defRPr/>
            </a:pPr>
            <a:r>
              <a:rPr lang="ja-JP" altLang="en-US" sz="2800" kern="0" dirty="0" smtClean="0"/>
              <a:t>流用なし閾値</a:t>
            </a:r>
            <a:endParaRPr lang="en-US" altLang="ja-JP" sz="2800" kern="0" dirty="0" smtClean="0"/>
          </a:p>
          <a:p>
            <a:pPr marL="742950" lvl="1" indent="-285750" fontAlgn="base">
              <a:spcBef>
                <a:spcPct val="20000"/>
              </a:spcBef>
              <a:spcAft>
                <a:spcPct val="0"/>
              </a:spcAft>
              <a:buFontTx/>
              <a:buChar char="–"/>
              <a:defRPr/>
            </a:pPr>
            <a:r>
              <a:rPr lang="ja-JP" altLang="en-US" sz="2400" kern="0" dirty="0" smtClean="0"/>
              <a:t>部分類似度の流用なし閾値を導出できなかった</a:t>
            </a:r>
          </a:p>
        </p:txBody>
      </p:sp>
      <p:sp>
        <p:nvSpPr>
          <p:cNvPr id="13" name="正方形/長方形 12"/>
          <p:cNvSpPr/>
          <p:nvPr/>
        </p:nvSpPr>
        <p:spPr>
          <a:xfrm>
            <a:off x="1071538" y="5234000"/>
            <a:ext cx="7786742" cy="121444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en-US" altLang="ja-JP" sz="2800" dirty="0" smtClean="0"/>
              <a:t>2</a:t>
            </a:r>
            <a:r>
              <a:rPr lang="ja-JP" altLang="en-US" sz="2800" dirty="0" err="1" smtClean="0"/>
              <a:t>つの</a:t>
            </a:r>
            <a:r>
              <a:rPr lang="ja-JP" altLang="en-US" sz="2800" dirty="0" smtClean="0"/>
              <a:t>メトリクスを併用して流用を検出することで</a:t>
            </a:r>
            <a:endParaRPr lang="en-US" altLang="ja-JP" sz="2800" dirty="0" smtClean="0"/>
          </a:p>
          <a:p>
            <a:pPr algn="ctr">
              <a:buNone/>
            </a:pPr>
            <a:r>
              <a:rPr lang="ja-JP" altLang="en-US" sz="2800" dirty="0" smtClean="0"/>
              <a:t>検出割合が向上するかを確認する</a:t>
            </a:r>
            <a:endParaRPr lang="en-US" altLang="ja-JP" sz="2800" dirty="0" smtClean="0"/>
          </a:p>
        </p:txBody>
      </p:sp>
      <p:sp>
        <p:nvSpPr>
          <p:cNvPr id="14" name="右矢印 13"/>
          <p:cNvSpPr/>
          <p:nvPr/>
        </p:nvSpPr>
        <p:spPr>
          <a:xfrm>
            <a:off x="285720" y="5391736"/>
            <a:ext cx="714380" cy="928694"/>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graphicFrame>
        <p:nvGraphicFramePr>
          <p:cNvPr id="11" name="表 10"/>
          <p:cNvGraphicFramePr>
            <a:graphicFrameLocks noGrp="1"/>
          </p:cNvGraphicFramePr>
          <p:nvPr/>
        </p:nvGraphicFramePr>
        <p:xfrm>
          <a:off x="161894" y="1000108"/>
          <a:ext cx="8807822" cy="2110503"/>
        </p:xfrm>
        <a:graphic>
          <a:graphicData uri="http://schemas.openxmlformats.org/drawingml/2006/table">
            <a:tbl>
              <a:tblPr firstRow="1" bandRow="1">
                <a:tableStyleId>{93296810-A885-4BE3-A3E7-6D5BEEA58F35}</a:tableStyleId>
              </a:tblPr>
              <a:tblGrid>
                <a:gridCol w="2482376"/>
                <a:gridCol w="1738630"/>
                <a:gridCol w="1450663"/>
                <a:gridCol w="1738835"/>
                <a:gridCol w="1397318"/>
              </a:tblGrid>
              <a:tr h="490141">
                <a:tc>
                  <a:txBody>
                    <a:bodyPr/>
                    <a:lstStyle/>
                    <a:p>
                      <a:endParaRPr kumimoji="1" lang="ja-JP" altLang="en-US" dirty="0"/>
                    </a:p>
                  </a:txBody>
                  <a:tcPr/>
                </a:tc>
                <a:tc>
                  <a:txBody>
                    <a:bodyPr/>
                    <a:lstStyle/>
                    <a:p>
                      <a:r>
                        <a:rPr kumimoji="1" lang="ja-JP" altLang="en-US" dirty="0" smtClean="0"/>
                        <a:t>最大クローン長</a:t>
                      </a:r>
                      <a:endParaRPr kumimoji="1" lang="en-US" altLang="ja-JP" dirty="0" smtClean="0"/>
                    </a:p>
                    <a:p>
                      <a:r>
                        <a:rPr kumimoji="1" lang="ja-JP" altLang="en-US" dirty="0" smtClean="0"/>
                        <a:t>流用あり</a:t>
                      </a:r>
                      <a:endParaRPr kumimoji="1" lang="ja-JP" altLang="en-US" dirty="0"/>
                    </a:p>
                  </a:txBody>
                  <a:tcPr/>
                </a:tc>
                <a:tc>
                  <a:txBody>
                    <a:bodyPr/>
                    <a:lstStyle/>
                    <a:p>
                      <a:r>
                        <a:rPr kumimoji="1" lang="ja-JP" altLang="en-US" dirty="0" smtClean="0"/>
                        <a:t>部分類似度</a:t>
                      </a:r>
                      <a:r>
                        <a:rPr kumimoji="1" lang="en-US" altLang="ja-JP" dirty="0" smtClean="0"/>
                        <a:t/>
                      </a:r>
                      <a:br>
                        <a:rPr kumimoji="1" lang="en-US" altLang="ja-JP" dirty="0" smtClean="0"/>
                      </a:br>
                      <a:r>
                        <a:rPr kumimoji="1" lang="ja-JP" altLang="en-US" dirty="0" smtClean="0"/>
                        <a:t>流用あり</a:t>
                      </a:r>
                      <a:endParaRPr kumimoji="1" lang="ja-JP" altLang="en-US" dirty="0"/>
                    </a:p>
                  </a:txBody>
                  <a:tcPr/>
                </a:tc>
                <a:tc>
                  <a:txBody>
                    <a:bodyPr/>
                    <a:lstStyle/>
                    <a:p>
                      <a:r>
                        <a:rPr kumimoji="1" lang="ja-JP" altLang="en-US" dirty="0" smtClean="0"/>
                        <a:t>最大クローン長流用なし</a:t>
                      </a:r>
                      <a:endParaRPr kumimoji="1" lang="ja-JP" altLang="en-US" dirty="0"/>
                    </a:p>
                  </a:txBody>
                  <a:tcPr/>
                </a:tc>
                <a:tc>
                  <a:txBody>
                    <a:bodyPr/>
                    <a:lstStyle/>
                    <a:p>
                      <a:r>
                        <a:rPr kumimoji="1" lang="ja-JP" altLang="en-US" dirty="0" smtClean="0"/>
                        <a:t>部分類似度</a:t>
                      </a:r>
                      <a:r>
                        <a:rPr kumimoji="1" lang="en-US" altLang="ja-JP" dirty="0" smtClean="0"/>
                        <a:t/>
                      </a:r>
                      <a:br>
                        <a:rPr kumimoji="1" lang="en-US" altLang="ja-JP" dirty="0" smtClean="0"/>
                      </a:br>
                      <a:r>
                        <a:rPr kumimoji="1" lang="ja-JP" altLang="en-US" dirty="0" smtClean="0"/>
                        <a:t>流用なし</a:t>
                      </a:r>
                      <a:endParaRPr kumimoji="1" lang="ja-JP" altLang="en-US" dirty="0"/>
                    </a:p>
                  </a:txBody>
                  <a:tcPr/>
                </a:tc>
              </a:tr>
              <a:tr h="490141">
                <a:tc>
                  <a:txBody>
                    <a:bodyPr/>
                    <a:lstStyle/>
                    <a:p>
                      <a:r>
                        <a:rPr kumimoji="1" lang="ja-JP" altLang="en-US" dirty="0" smtClean="0"/>
                        <a:t>検出できた件数</a:t>
                      </a:r>
                      <a:endParaRPr kumimoji="1" lang="ja-JP" altLang="en-US" dirty="0"/>
                    </a:p>
                  </a:txBody>
                  <a:tcPr/>
                </a:tc>
                <a:tc>
                  <a:txBody>
                    <a:bodyPr/>
                    <a:lstStyle/>
                    <a:p>
                      <a:pPr algn="l"/>
                      <a:r>
                        <a:rPr kumimoji="1" lang="en-US" altLang="ja-JP" dirty="0" smtClean="0"/>
                        <a:t>91</a:t>
                      </a:r>
                      <a:endParaRPr kumimoji="1" lang="ja-JP" altLang="en-US" dirty="0"/>
                    </a:p>
                  </a:txBody>
                  <a:tcPr/>
                </a:tc>
                <a:tc>
                  <a:txBody>
                    <a:bodyPr/>
                    <a:lstStyle/>
                    <a:p>
                      <a:pPr algn="l"/>
                      <a:r>
                        <a:rPr kumimoji="1" lang="en-US" altLang="ja-JP" dirty="0" smtClean="0"/>
                        <a:t>72</a:t>
                      </a:r>
                      <a:endParaRPr kumimoji="1" lang="ja-JP" altLang="en-US" dirty="0"/>
                    </a:p>
                  </a:txBody>
                  <a:tcPr/>
                </a:tc>
                <a:tc>
                  <a:txBody>
                    <a:bodyPr/>
                    <a:lstStyle/>
                    <a:p>
                      <a:pPr algn="l"/>
                      <a:r>
                        <a:rPr kumimoji="1" lang="en-US" altLang="ja-JP" dirty="0" smtClean="0"/>
                        <a:t>421</a:t>
                      </a:r>
                      <a:endParaRPr kumimoji="1" lang="ja-JP" altLang="en-US" dirty="0"/>
                    </a:p>
                  </a:txBody>
                  <a:tcPr/>
                </a:tc>
                <a:tc>
                  <a:txBody>
                    <a:bodyPr/>
                    <a:lstStyle/>
                    <a:p>
                      <a:pPr algn="l"/>
                      <a:r>
                        <a:rPr kumimoji="1" lang="ja-JP" altLang="en-US" dirty="0" smtClean="0"/>
                        <a:t>－</a:t>
                      </a:r>
                      <a:endParaRPr kumimoji="1" lang="ja-JP" altLang="en-US" dirty="0"/>
                    </a:p>
                  </a:txBody>
                  <a:tcPr/>
                </a:tc>
              </a:tr>
              <a:tr h="490141">
                <a:tc>
                  <a:txBody>
                    <a:bodyPr/>
                    <a:lstStyle/>
                    <a:p>
                      <a:r>
                        <a:rPr kumimoji="1" lang="ja-JP" altLang="en-US" dirty="0" smtClean="0"/>
                        <a:t>検出できなかった件数</a:t>
                      </a:r>
                      <a:endParaRPr kumimoji="1" lang="ja-JP" altLang="en-US" dirty="0"/>
                    </a:p>
                  </a:txBody>
                  <a:tcPr/>
                </a:tc>
                <a:tc>
                  <a:txBody>
                    <a:bodyPr/>
                    <a:lstStyle/>
                    <a:p>
                      <a:pPr algn="l"/>
                      <a:r>
                        <a:rPr kumimoji="1" lang="en-US" altLang="ja-JP" dirty="0" smtClean="0"/>
                        <a:t>30</a:t>
                      </a:r>
                      <a:endParaRPr kumimoji="1" lang="ja-JP" altLang="en-US" dirty="0"/>
                    </a:p>
                  </a:txBody>
                  <a:tcPr/>
                </a:tc>
                <a:tc>
                  <a:txBody>
                    <a:bodyPr/>
                    <a:lstStyle/>
                    <a:p>
                      <a:pPr algn="l"/>
                      <a:r>
                        <a:rPr kumimoji="1" lang="en-US" altLang="ja-JP" dirty="0" smtClean="0"/>
                        <a:t>49</a:t>
                      </a:r>
                      <a:endParaRPr kumimoji="1" lang="ja-JP" altLang="en-US" dirty="0"/>
                    </a:p>
                  </a:txBody>
                  <a:tcPr/>
                </a:tc>
                <a:tc>
                  <a:txBody>
                    <a:bodyPr/>
                    <a:lstStyle/>
                    <a:p>
                      <a:pPr algn="l"/>
                      <a:r>
                        <a:rPr kumimoji="1" lang="en-US" altLang="ja-JP" dirty="0" smtClean="0"/>
                        <a:t>227</a:t>
                      </a:r>
                      <a:endParaRPr kumimoji="1" lang="ja-JP" altLang="en-US" dirty="0"/>
                    </a:p>
                  </a:txBody>
                  <a:tcPr/>
                </a:tc>
                <a:tc>
                  <a:txBody>
                    <a:bodyPr/>
                    <a:lstStyle/>
                    <a:p>
                      <a:pPr algn="l"/>
                      <a:r>
                        <a:rPr kumimoji="1" lang="ja-JP" altLang="en-US" dirty="0" smtClean="0"/>
                        <a:t>－</a:t>
                      </a:r>
                      <a:endParaRPr kumimoji="1" lang="ja-JP" altLang="en-US" dirty="0"/>
                    </a:p>
                  </a:txBody>
                  <a:tcPr/>
                </a:tc>
              </a:tr>
              <a:tr h="490141">
                <a:tc>
                  <a:txBody>
                    <a:bodyPr/>
                    <a:lstStyle/>
                    <a:p>
                      <a:r>
                        <a:rPr kumimoji="1" lang="ja-JP" altLang="en-US" dirty="0" smtClean="0"/>
                        <a:t>総件数</a:t>
                      </a:r>
                      <a:endParaRPr kumimoji="1" lang="ja-JP" altLang="en-US" dirty="0"/>
                    </a:p>
                  </a:txBody>
                  <a:tcPr/>
                </a:tc>
                <a:tc gridSpan="2">
                  <a:txBody>
                    <a:bodyPr/>
                    <a:lstStyle/>
                    <a:p>
                      <a:pPr algn="l"/>
                      <a:r>
                        <a:rPr kumimoji="1" lang="en-US" altLang="ja-JP" dirty="0" smtClean="0"/>
                        <a:t>121</a:t>
                      </a:r>
                      <a:endParaRPr kumimoji="1" lang="ja-JP" altLang="en-US" dirty="0"/>
                    </a:p>
                  </a:txBody>
                  <a:tcPr/>
                </a:tc>
                <a:tc hMerge="1">
                  <a:txBody>
                    <a:bodyPr/>
                    <a:lstStyle/>
                    <a:p>
                      <a:endParaRPr kumimoji="1" lang="ja-JP" altLang="en-US" dirty="0"/>
                    </a:p>
                  </a:txBody>
                  <a:tcPr/>
                </a:tc>
                <a:tc gridSpan="2">
                  <a:txBody>
                    <a:bodyPr/>
                    <a:lstStyle/>
                    <a:p>
                      <a:pPr algn="l"/>
                      <a:r>
                        <a:rPr kumimoji="1" lang="en-US" altLang="ja-JP" dirty="0" smtClean="0"/>
                        <a:t>648</a:t>
                      </a:r>
                      <a:endParaRPr kumimoji="1" lang="ja-JP" altLang="en-US" dirty="0"/>
                    </a:p>
                  </a:txBody>
                  <a:tcPr/>
                </a:tc>
                <a:tc hMerge="1">
                  <a:txBody>
                    <a:bodyPr/>
                    <a:lstStyle/>
                    <a:p>
                      <a:endParaRPr kumimoji="1" lang="ja-JP" alt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linds(horizontal)">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追実験の結果</a:t>
            </a:r>
            <a:endParaRPr kumimoji="1" lang="ja-JP" altLang="en-US" dirty="0"/>
          </a:p>
        </p:txBody>
      </p:sp>
      <p:sp>
        <p:nvSpPr>
          <p:cNvPr id="3" name="コンテンツ プレースホルダ 2"/>
          <p:cNvSpPr>
            <a:spLocks noGrp="1"/>
          </p:cNvSpPr>
          <p:nvPr>
            <p:ph idx="1"/>
          </p:nvPr>
        </p:nvSpPr>
        <p:spPr>
          <a:xfrm>
            <a:off x="457200" y="3357562"/>
            <a:ext cx="8229600" cy="2879726"/>
          </a:xfrm>
        </p:spPr>
        <p:txBody>
          <a:bodyPr/>
          <a:lstStyle/>
          <a:p>
            <a:r>
              <a:rPr kumimoji="1" lang="ja-JP" altLang="en-US" dirty="0" smtClean="0"/>
              <a:t>結果</a:t>
            </a:r>
            <a:endParaRPr kumimoji="1" lang="en-US" altLang="ja-JP" dirty="0" smtClean="0"/>
          </a:p>
          <a:p>
            <a:pPr lvl="1"/>
            <a:r>
              <a:rPr lang="ja-JP" altLang="en-US" dirty="0" smtClean="0"/>
              <a:t>最大クローン長で検出できなかった</a:t>
            </a:r>
            <a:r>
              <a:rPr lang="en-US" altLang="ja-JP" dirty="0" smtClean="0"/>
              <a:t>30</a:t>
            </a:r>
            <a:r>
              <a:rPr lang="ja-JP" altLang="en-US" dirty="0" smtClean="0"/>
              <a:t>件の流用のうち，</a:t>
            </a:r>
            <a:r>
              <a:rPr lang="en-US" altLang="ja-JP" dirty="0" smtClean="0"/>
              <a:t/>
            </a:r>
            <a:br>
              <a:rPr lang="en-US" altLang="ja-JP" dirty="0" smtClean="0"/>
            </a:br>
            <a:r>
              <a:rPr lang="en-US" altLang="ja-JP" dirty="0" smtClean="0"/>
              <a:t>11</a:t>
            </a:r>
            <a:r>
              <a:rPr lang="ja-JP" altLang="en-US" dirty="0" smtClean="0"/>
              <a:t>件を流用として検出できた</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dirty="0"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22</a:t>
            </a:fld>
            <a:endParaRPr kumimoji="1" lang="ja-JP" altLang="en-US" dirty="0"/>
          </a:p>
        </p:txBody>
      </p:sp>
      <p:sp>
        <p:nvSpPr>
          <p:cNvPr id="9" name="正方形/長方形 8"/>
          <p:cNvSpPr/>
          <p:nvPr/>
        </p:nvSpPr>
        <p:spPr>
          <a:xfrm>
            <a:off x="695298" y="4835554"/>
            <a:ext cx="7786742" cy="123665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作成した流用あり正解集合</a:t>
            </a:r>
            <a:r>
              <a:rPr lang="en-US" altLang="ja-JP" sz="2800" dirty="0" smtClean="0"/>
              <a:t>121</a:t>
            </a:r>
            <a:r>
              <a:rPr lang="ja-JP" altLang="en-US" sz="2800" dirty="0" smtClean="0"/>
              <a:t>件のうち，</a:t>
            </a:r>
            <a:endParaRPr lang="en-US" altLang="ja-JP" sz="2800" dirty="0" smtClean="0"/>
          </a:p>
          <a:p>
            <a:pPr algn="ctr"/>
            <a:r>
              <a:rPr lang="en-US" altLang="ja-JP" sz="2800" dirty="0" smtClean="0"/>
              <a:t>102</a:t>
            </a:r>
            <a:r>
              <a:rPr lang="ja-JP" altLang="en-US" sz="2800" dirty="0" smtClean="0"/>
              <a:t>件（約</a:t>
            </a:r>
            <a:r>
              <a:rPr lang="en-US" altLang="ja-JP" sz="2800" dirty="0" smtClean="0"/>
              <a:t>84%</a:t>
            </a:r>
            <a:r>
              <a:rPr lang="ja-JP" altLang="en-US" sz="2800" dirty="0" smtClean="0"/>
              <a:t>）を</a:t>
            </a:r>
            <a:r>
              <a:rPr lang="en-US" altLang="ja-JP" sz="2800" dirty="0" smtClean="0"/>
              <a:t>false-positive</a:t>
            </a:r>
            <a:r>
              <a:rPr lang="ja-JP" altLang="en-US" sz="2800" dirty="0" smtClean="0"/>
              <a:t>なしで検出できた</a:t>
            </a:r>
            <a:endParaRPr lang="ja-JP" altLang="en-US" sz="2800" dirty="0"/>
          </a:p>
        </p:txBody>
      </p:sp>
      <p:graphicFrame>
        <p:nvGraphicFramePr>
          <p:cNvPr id="8" name="表 7"/>
          <p:cNvGraphicFramePr>
            <a:graphicFrameLocks noGrp="1"/>
          </p:cNvGraphicFramePr>
          <p:nvPr/>
        </p:nvGraphicFramePr>
        <p:xfrm>
          <a:off x="161894" y="1000108"/>
          <a:ext cx="8807822" cy="2110503"/>
        </p:xfrm>
        <a:graphic>
          <a:graphicData uri="http://schemas.openxmlformats.org/drawingml/2006/table">
            <a:tbl>
              <a:tblPr firstRow="1" bandRow="1">
                <a:tableStyleId>{93296810-A885-4BE3-A3E7-6D5BEEA58F35}</a:tableStyleId>
              </a:tblPr>
              <a:tblGrid>
                <a:gridCol w="2482376"/>
                <a:gridCol w="1738630"/>
                <a:gridCol w="1450663"/>
                <a:gridCol w="1738835"/>
                <a:gridCol w="1397318"/>
              </a:tblGrid>
              <a:tr h="490141">
                <a:tc>
                  <a:txBody>
                    <a:bodyPr/>
                    <a:lstStyle/>
                    <a:p>
                      <a:endParaRPr kumimoji="1" lang="ja-JP" altLang="en-US" dirty="0"/>
                    </a:p>
                  </a:txBody>
                  <a:tcPr/>
                </a:tc>
                <a:tc>
                  <a:txBody>
                    <a:bodyPr/>
                    <a:lstStyle/>
                    <a:p>
                      <a:r>
                        <a:rPr kumimoji="1" lang="ja-JP" altLang="en-US" dirty="0" smtClean="0"/>
                        <a:t>最大クローン長</a:t>
                      </a:r>
                      <a:endParaRPr kumimoji="1" lang="en-US" altLang="ja-JP" dirty="0" smtClean="0"/>
                    </a:p>
                    <a:p>
                      <a:r>
                        <a:rPr kumimoji="1" lang="ja-JP" altLang="en-US" dirty="0" smtClean="0"/>
                        <a:t>流用あり</a:t>
                      </a:r>
                      <a:endParaRPr kumimoji="1" lang="ja-JP" altLang="en-US" dirty="0"/>
                    </a:p>
                  </a:txBody>
                  <a:tcPr/>
                </a:tc>
                <a:tc>
                  <a:txBody>
                    <a:bodyPr/>
                    <a:lstStyle/>
                    <a:p>
                      <a:r>
                        <a:rPr kumimoji="1" lang="ja-JP" altLang="en-US" dirty="0" smtClean="0"/>
                        <a:t>部分類似度</a:t>
                      </a:r>
                      <a:r>
                        <a:rPr kumimoji="1" lang="en-US" altLang="ja-JP" dirty="0" smtClean="0"/>
                        <a:t/>
                      </a:r>
                      <a:br>
                        <a:rPr kumimoji="1" lang="en-US" altLang="ja-JP" dirty="0" smtClean="0"/>
                      </a:br>
                      <a:r>
                        <a:rPr kumimoji="1" lang="ja-JP" altLang="en-US" dirty="0" smtClean="0"/>
                        <a:t>流用あり</a:t>
                      </a:r>
                      <a:endParaRPr kumimoji="1" lang="ja-JP" altLang="en-US" dirty="0"/>
                    </a:p>
                  </a:txBody>
                  <a:tcPr/>
                </a:tc>
                <a:tc>
                  <a:txBody>
                    <a:bodyPr/>
                    <a:lstStyle/>
                    <a:p>
                      <a:r>
                        <a:rPr kumimoji="1" lang="ja-JP" altLang="en-US" dirty="0" smtClean="0"/>
                        <a:t>最大クローン長流用なし</a:t>
                      </a:r>
                      <a:endParaRPr kumimoji="1" lang="ja-JP" altLang="en-US" dirty="0"/>
                    </a:p>
                  </a:txBody>
                  <a:tcPr/>
                </a:tc>
                <a:tc>
                  <a:txBody>
                    <a:bodyPr/>
                    <a:lstStyle/>
                    <a:p>
                      <a:r>
                        <a:rPr kumimoji="1" lang="ja-JP" altLang="en-US" dirty="0" smtClean="0"/>
                        <a:t>部分類似度</a:t>
                      </a:r>
                      <a:r>
                        <a:rPr kumimoji="1" lang="en-US" altLang="ja-JP" dirty="0" smtClean="0"/>
                        <a:t/>
                      </a:r>
                      <a:br>
                        <a:rPr kumimoji="1" lang="en-US" altLang="ja-JP" dirty="0" smtClean="0"/>
                      </a:br>
                      <a:r>
                        <a:rPr kumimoji="1" lang="ja-JP" altLang="en-US" dirty="0" smtClean="0"/>
                        <a:t>流用なし</a:t>
                      </a:r>
                      <a:endParaRPr kumimoji="1" lang="ja-JP" altLang="en-US" dirty="0"/>
                    </a:p>
                  </a:txBody>
                  <a:tcPr/>
                </a:tc>
              </a:tr>
              <a:tr h="490141">
                <a:tc>
                  <a:txBody>
                    <a:bodyPr/>
                    <a:lstStyle/>
                    <a:p>
                      <a:r>
                        <a:rPr kumimoji="1" lang="ja-JP" altLang="en-US" dirty="0" smtClean="0"/>
                        <a:t>検出できた件数</a:t>
                      </a:r>
                      <a:endParaRPr kumimoji="1" lang="ja-JP" altLang="en-US" dirty="0"/>
                    </a:p>
                  </a:txBody>
                  <a:tcPr/>
                </a:tc>
                <a:tc>
                  <a:txBody>
                    <a:bodyPr/>
                    <a:lstStyle/>
                    <a:p>
                      <a:pPr algn="l"/>
                      <a:r>
                        <a:rPr kumimoji="1" lang="en-US" altLang="ja-JP" dirty="0" smtClean="0"/>
                        <a:t>91</a:t>
                      </a:r>
                      <a:endParaRPr kumimoji="1" lang="ja-JP" altLang="en-US" dirty="0"/>
                    </a:p>
                  </a:txBody>
                  <a:tcPr/>
                </a:tc>
                <a:tc>
                  <a:txBody>
                    <a:bodyPr/>
                    <a:lstStyle/>
                    <a:p>
                      <a:pPr algn="l"/>
                      <a:r>
                        <a:rPr kumimoji="1" lang="en-US" altLang="ja-JP" dirty="0" smtClean="0"/>
                        <a:t>72</a:t>
                      </a:r>
                      <a:endParaRPr kumimoji="1" lang="ja-JP" altLang="en-US" dirty="0"/>
                    </a:p>
                  </a:txBody>
                  <a:tcPr/>
                </a:tc>
                <a:tc>
                  <a:txBody>
                    <a:bodyPr/>
                    <a:lstStyle/>
                    <a:p>
                      <a:pPr algn="l"/>
                      <a:r>
                        <a:rPr kumimoji="1" lang="en-US" altLang="ja-JP" dirty="0" smtClean="0"/>
                        <a:t>421</a:t>
                      </a:r>
                      <a:endParaRPr kumimoji="1" lang="ja-JP" altLang="en-US" dirty="0"/>
                    </a:p>
                  </a:txBody>
                  <a:tcPr/>
                </a:tc>
                <a:tc>
                  <a:txBody>
                    <a:bodyPr/>
                    <a:lstStyle/>
                    <a:p>
                      <a:pPr algn="l"/>
                      <a:r>
                        <a:rPr kumimoji="1" lang="ja-JP" altLang="en-US" dirty="0" smtClean="0"/>
                        <a:t>－</a:t>
                      </a:r>
                      <a:endParaRPr kumimoji="1" lang="ja-JP" altLang="en-US" dirty="0"/>
                    </a:p>
                  </a:txBody>
                  <a:tcPr/>
                </a:tc>
              </a:tr>
              <a:tr h="490141">
                <a:tc>
                  <a:txBody>
                    <a:bodyPr/>
                    <a:lstStyle/>
                    <a:p>
                      <a:r>
                        <a:rPr kumimoji="1" lang="ja-JP" altLang="en-US" dirty="0" smtClean="0"/>
                        <a:t>検出できなかった件数</a:t>
                      </a:r>
                      <a:endParaRPr kumimoji="1" lang="ja-JP" altLang="en-US" dirty="0"/>
                    </a:p>
                  </a:txBody>
                  <a:tcPr/>
                </a:tc>
                <a:tc>
                  <a:txBody>
                    <a:bodyPr/>
                    <a:lstStyle/>
                    <a:p>
                      <a:pPr algn="l"/>
                      <a:r>
                        <a:rPr kumimoji="1" lang="en-US" altLang="ja-JP" dirty="0" smtClean="0"/>
                        <a:t>30</a:t>
                      </a:r>
                      <a:endParaRPr kumimoji="1" lang="ja-JP" altLang="en-US" dirty="0"/>
                    </a:p>
                  </a:txBody>
                  <a:tcPr/>
                </a:tc>
                <a:tc>
                  <a:txBody>
                    <a:bodyPr/>
                    <a:lstStyle/>
                    <a:p>
                      <a:pPr algn="l"/>
                      <a:r>
                        <a:rPr kumimoji="1" lang="en-US" altLang="ja-JP" dirty="0" smtClean="0"/>
                        <a:t>49</a:t>
                      </a:r>
                      <a:endParaRPr kumimoji="1" lang="ja-JP" altLang="en-US" dirty="0"/>
                    </a:p>
                  </a:txBody>
                  <a:tcPr/>
                </a:tc>
                <a:tc>
                  <a:txBody>
                    <a:bodyPr/>
                    <a:lstStyle/>
                    <a:p>
                      <a:pPr algn="l"/>
                      <a:r>
                        <a:rPr kumimoji="1" lang="en-US" altLang="ja-JP" dirty="0" smtClean="0"/>
                        <a:t>227</a:t>
                      </a:r>
                      <a:endParaRPr kumimoji="1" lang="ja-JP" altLang="en-US" dirty="0"/>
                    </a:p>
                  </a:txBody>
                  <a:tcPr/>
                </a:tc>
                <a:tc>
                  <a:txBody>
                    <a:bodyPr/>
                    <a:lstStyle/>
                    <a:p>
                      <a:pPr algn="l"/>
                      <a:r>
                        <a:rPr kumimoji="1" lang="ja-JP" altLang="en-US" dirty="0" smtClean="0"/>
                        <a:t>－</a:t>
                      </a:r>
                      <a:endParaRPr kumimoji="1" lang="ja-JP" altLang="en-US" dirty="0"/>
                    </a:p>
                  </a:txBody>
                  <a:tcPr/>
                </a:tc>
              </a:tr>
              <a:tr h="490141">
                <a:tc>
                  <a:txBody>
                    <a:bodyPr/>
                    <a:lstStyle/>
                    <a:p>
                      <a:r>
                        <a:rPr kumimoji="1" lang="ja-JP" altLang="en-US" dirty="0" smtClean="0"/>
                        <a:t>総件数</a:t>
                      </a:r>
                      <a:endParaRPr kumimoji="1" lang="ja-JP" altLang="en-US" dirty="0"/>
                    </a:p>
                  </a:txBody>
                  <a:tcPr/>
                </a:tc>
                <a:tc gridSpan="2">
                  <a:txBody>
                    <a:bodyPr/>
                    <a:lstStyle/>
                    <a:p>
                      <a:pPr algn="l"/>
                      <a:r>
                        <a:rPr kumimoji="1" lang="en-US" altLang="ja-JP" dirty="0" smtClean="0"/>
                        <a:t>121</a:t>
                      </a:r>
                      <a:endParaRPr kumimoji="1" lang="ja-JP" altLang="en-US" dirty="0"/>
                    </a:p>
                  </a:txBody>
                  <a:tcPr/>
                </a:tc>
                <a:tc hMerge="1">
                  <a:txBody>
                    <a:bodyPr/>
                    <a:lstStyle/>
                    <a:p>
                      <a:endParaRPr kumimoji="1" lang="ja-JP" altLang="en-US" dirty="0"/>
                    </a:p>
                  </a:txBody>
                  <a:tcPr/>
                </a:tc>
                <a:tc gridSpan="2">
                  <a:txBody>
                    <a:bodyPr/>
                    <a:lstStyle/>
                    <a:p>
                      <a:pPr algn="l"/>
                      <a:r>
                        <a:rPr kumimoji="1" lang="en-US" altLang="ja-JP" dirty="0" smtClean="0"/>
                        <a:t>648</a:t>
                      </a:r>
                      <a:endParaRPr kumimoji="1" lang="ja-JP" altLang="en-US" dirty="0"/>
                    </a:p>
                  </a:txBody>
                  <a:tcPr/>
                </a:tc>
                <a:tc hMerge="1">
                  <a:txBody>
                    <a:bodyPr/>
                    <a:lstStyle/>
                    <a:p>
                      <a:endParaRPr kumimoji="1" lang="ja-JP" altLang="en-US"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メトリクスを併用して検出できた流用</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23</a:t>
            </a:fld>
            <a:endParaRPr kumimoji="1" lang="ja-JP" altLang="en-US"/>
          </a:p>
        </p:txBody>
      </p:sp>
      <p:sp>
        <p:nvSpPr>
          <p:cNvPr id="6" name="正方形/長方形 5"/>
          <p:cNvSpPr/>
          <p:nvPr/>
        </p:nvSpPr>
        <p:spPr>
          <a:xfrm>
            <a:off x="77820" y="967580"/>
            <a:ext cx="4708494" cy="4318808"/>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400" dirty="0" smtClean="0"/>
              <a:t>/* Splice in "list" into "head" */</a:t>
            </a:r>
          </a:p>
          <a:p>
            <a:r>
              <a:rPr lang="en-US" altLang="ja-JP" sz="1400" dirty="0" smtClean="0"/>
              <a:t>static inline </a:t>
            </a:r>
            <a:r>
              <a:rPr lang="en-US" altLang="ja-JP" sz="1400" dirty="0" smtClean="0">
                <a:solidFill>
                  <a:srgbClr val="C00000"/>
                </a:solidFill>
              </a:rPr>
              <a:t>void </a:t>
            </a:r>
            <a:r>
              <a:rPr lang="en-US" altLang="ja-JP" sz="1400" dirty="0" err="1" smtClean="0">
                <a:solidFill>
                  <a:srgbClr val="C00000"/>
                </a:solidFill>
              </a:rPr>
              <a:t>glame_list_splice</a:t>
            </a:r>
            <a:r>
              <a:rPr lang="en-US" altLang="ja-JP" sz="1400" dirty="0" smtClean="0">
                <a:solidFill>
                  <a:srgbClr val="C00000"/>
                </a:solidFill>
              </a:rPr>
              <a:t>(</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glame_list_head</a:t>
            </a:r>
            <a:r>
              <a:rPr lang="en-US" altLang="ja-JP" sz="1400" dirty="0" smtClean="0">
                <a:solidFill>
                  <a:srgbClr val="C00000"/>
                </a:solidFill>
              </a:rPr>
              <a:t> *list,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glame_list_head</a:t>
            </a:r>
            <a:r>
              <a:rPr lang="en-US" altLang="ja-JP" sz="1400" dirty="0" smtClean="0">
                <a:solidFill>
                  <a:srgbClr val="C00000"/>
                </a:solidFill>
              </a:rPr>
              <a:t> *head)</a:t>
            </a:r>
          </a:p>
          <a:p>
            <a:r>
              <a:rPr lang="en-US" altLang="ja-JP" sz="1400" dirty="0" smtClean="0">
                <a:solidFill>
                  <a:srgbClr val="C00000"/>
                </a:solidFill>
              </a:rPr>
              <a:t>{</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glame_list_head</a:t>
            </a:r>
            <a:r>
              <a:rPr lang="en-US" altLang="ja-JP" sz="1400" dirty="0" smtClean="0">
                <a:solidFill>
                  <a:srgbClr val="C00000"/>
                </a:solidFill>
              </a:rPr>
              <a:t> *first = list-&gt;next;</a:t>
            </a:r>
          </a:p>
          <a:p>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if (first != list) {</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glame_list_head</a:t>
            </a:r>
            <a:r>
              <a:rPr lang="en-US" altLang="ja-JP" sz="1400" dirty="0" smtClean="0">
                <a:solidFill>
                  <a:srgbClr val="C00000"/>
                </a:solidFill>
              </a:rPr>
              <a:t> *last = list-&gt;</a:t>
            </a:r>
            <a:r>
              <a:rPr lang="en-US" altLang="ja-JP" sz="1400" dirty="0" err="1" smtClean="0">
                <a:solidFill>
                  <a:srgbClr val="C00000"/>
                </a:solidFill>
              </a:rPr>
              <a:t>prev</a:t>
            </a:r>
            <a:r>
              <a:rPr lang="en-US" altLang="ja-JP" sz="1400" dirty="0" smtClean="0">
                <a:solidFill>
                  <a:srgbClr val="C00000"/>
                </a:solidFill>
              </a:rPr>
              <a:t>;</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glame_list_head</a:t>
            </a:r>
            <a:r>
              <a:rPr lang="en-US" altLang="ja-JP" sz="1400" dirty="0" smtClean="0">
                <a:solidFill>
                  <a:srgbClr val="C00000"/>
                </a:solidFill>
              </a:rPr>
              <a:t> *at = head-&gt;next;</a:t>
            </a:r>
          </a:p>
          <a:p>
            <a:r>
              <a:rPr lang="ja-JP" altLang="en-US" sz="1400" dirty="0" smtClean="0">
                <a:solidFill>
                  <a:srgbClr val="C00000"/>
                </a:solidFill>
              </a:rPr>
              <a:t>　　</a:t>
            </a:r>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first-&gt;</a:t>
            </a:r>
            <a:r>
              <a:rPr lang="en-US" altLang="ja-JP" sz="1400" dirty="0" err="1" smtClean="0">
                <a:solidFill>
                  <a:srgbClr val="C00000"/>
                </a:solidFill>
              </a:rPr>
              <a:t>prev</a:t>
            </a:r>
            <a:r>
              <a:rPr lang="en-US" altLang="ja-JP" sz="1400" dirty="0" smtClean="0">
                <a:solidFill>
                  <a:srgbClr val="C00000"/>
                </a:solidFill>
              </a:rPr>
              <a:t> = head;</a:t>
            </a:r>
          </a:p>
          <a:p>
            <a:r>
              <a:rPr lang="ja-JP" altLang="en-US" sz="1400" dirty="0" smtClean="0">
                <a:solidFill>
                  <a:srgbClr val="C00000"/>
                </a:solidFill>
              </a:rPr>
              <a:t>　　</a:t>
            </a:r>
            <a:r>
              <a:rPr lang="en-US" altLang="ja-JP" sz="1400" dirty="0" smtClean="0">
                <a:solidFill>
                  <a:srgbClr val="C00000"/>
                </a:solidFill>
              </a:rPr>
              <a:t>head-&gt;next = first;</a:t>
            </a:r>
          </a:p>
          <a:p>
            <a:r>
              <a:rPr lang="ja-JP" altLang="en-US" sz="1400" dirty="0" smtClean="0">
                <a:solidFill>
                  <a:srgbClr val="C00000"/>
                </a:solidFill>
              </a:rPr>
              <a:t>　　</a:t>
            </a:r>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last-&gt;next = at;</a:t>
            </a:r>
          </a:p>
          <a:p>
            <a:r>
              <a:rPr lang="ja-JP" altLang="en-US" sz="1400" dirty="0" smtClean="0">
                <a:solidFill>
                  <a:srgbClr val="C00000"/>
                </a:solidFill>
              </a:rPr>
              <a:t>　　</a:t>
            </a:r>
            <a:r>
              <a:rPr lang="en-US" altLang="ja-JP" sz="1400" dirty="0" smtClean="0">
                <a:solidFill>
                  <a:srgbClr val="C00000"/>
                </a:solidFill>
              </a:rPr>
              <a:t>at-&gt;</a:t>
            </a:r>
            <a:r>
              <a:rPr lang="en-US" altLang="ja-JP" sz="1400" dirty="0" err="1" smtClean="0">
                <a:solidFill>
                  <a:srgbClr val="C00000"/>
                </a:solidFill>
              </a:rPr>
              <a:t>prev</a:t>
            </a:r>
            <a:r>
              <a:rPr lang="en-US" altLang="ja-JP" sz="1400" dirty="0" smtClean="0">
                <a:solidFill>
                  <a:srgbClr val="C00000"/>
                </a:solidFill>
              </a:rPr>
              <a:t> = last;</a:t>
            </a:r>
          </a:p>
          <a:p>
            <a:r>
              <a:rPr lang="ja-JP" altLang="en-US" sz="1400" dirty="0" smtClean="0">
                <a:solidFill>
                  <a:srgbClr val="C00000"/>
                </a:solidFill>
              </a:rPr>
              <a:t>　</a:t>
            </a:r>
            <a:r>
              <a:rPr lang="en-US" altLang="ja-JP" sz="1400" dirty="0" smtClean="0">
                <a:solidFill>
                  <a:srgbClr val="C00000"/>
                </a:solidFill>
              </a:rPr>
              <a:t>}</a:t>
            </a:r>
          </a:p>
          <a:p>
            <a:r>
              <a:rPr lang="en-US" altLang="ja-JP" sz="1400" dirty="0" smtClean="0">
                <a:solidFill>
                  <a:srgbClr val="C00000"/>
                </a:solidFill>
              </a:rPr>
              <a:t>}</a:t>
            </a:r>
            <a:endParaRPr kumimoji="1" lang="ja-JP" altLang="en-US" sz="1400" dirty="0">
              <a:solidFill>
                <a:srgbClr val="C00000"/>
              </a:solidFill>
            </a:endParaRPr>
          </a:p>
        </p:txBody>
      </p:sp>
      <p:sp>
        <p:nvSpPr>
          <p:cNvPr id="7" name="正方形/長方形 6"/>
          <p:cNvSpPr/>
          <p:nvPr/>
        </p:nvSpPr>
        <p:spPr>
          <a:xfrm>
            <a:off x="4929190" y="973963"/>
            <a:ext cx="4143372" cy="4314018"/>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400" dirty="0" smtClean="0"/>
              <a:t>/*</a:t>
            </a:r>
          </a:p>
          <a:p>
            <a:r>
              <a:rPr lang="en-US" altLang="ja-JP" sz="1400" dirty="0" smtClean="0"/>
              <a:t> * Splice in "list" into "head"</a:t>
            </a:r>
          </a:p>
          <a:p>
            <a:r>
              <a:rPr lang="en-US" altLang="ja-JP" sz="1400" dirty="0" smtClean="0"/>
              <a:t> */</a:t>
            </a:r>
          </a:p>
          <a:p>
            <a:r>
              <a:rPr lang="en-US" altLang="ja-JP" sz="1400" dirty="0" smtClean="0"/>
              <a:t>static INLINE </a:t>
            </a:r>
            <a:r>
              <a:rPr lang="en-US" altLang="ja-JP" sz="1400" dirty="0" smtClean="0">
                <a:solidFill>
                  <a:srgbClr val="C00000"/>
                </a:solidFill>
              </a:rPr>
              <a:t>void </a:t>
            </a:r>
            <a:r>
              <a:rPr lang="en-US" altLang="ja-JP" sz="1400" dirty="0" err="1" smtClean="0">
                <a:solidFill>
                  <a:srgbClr val="C00000"/>
                </a:solidFill>
              </a:rPr>
              <a:t>list_splice</a:t>
            </a:r>
            <a:r>
              <a:rPr lang="en-US" altLang="ja-JP" sz="1400" dirty="0" smtClean="0">
                <a:solidFill>
                  <a:srgbClr val="C00000"/>
                </a:solidFill>
              </a:rPr>
              <a:t>(</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list_head</a:t>
            </a:r>
            <a:r>
              <a:rPr lang="en-US" altLang="ja-JP" sz="1400" dirty="0" smtClean="0">
                <a:solidFill>
                  <a:srgbClr val="C00000"/>
                </a:solidFill>
              </a:rPr>
              <a:t> *list,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list_head</a:t>
            </a:r>
            <a:r>
              <a:rPr lang="en-US" altLang="ja-JP" sz="1400" dirty="0" smtClean="0">
                <a:solidFill>
                  <a:srgbClr val="C00000"/>
                </a:solidFill>
              </a:rPr>
              <a:t> *head)</a:t>
            </a:r>
          </a:p>
          <a:p>
            <a:r>
              <a:rPr lang="en-US" altLang="ja-JP" sz="1400" dirty="0" smtClean="0">
                <a:solidFill>
                  <a:srgbClr val="C00000"/>
                </a:solidFill>
              </a:rPr>
              <a:t>{</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list_head</a:t>
            </a:r>
            <a:r>
              <a:rPr lang="en-US" altLang="ja-JP" sz="1400" dirty="0" smtClean="0">
                <a:solidFill>
                  <a:srgbClr val="C00000"/>
                </a:solidFill>
              </a:rPr>
              <a:t> *first = list-&gt;next;</a:t>
            </a:r>
          </a:p>
          <a:p>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if (first != list) {</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list_head</a:t>
            </a:r>
            <a:r>
              <a:rPr lang="en-US" altLang="ja-JP" sz="1400" dirty="0" smtClean="0">
                <a:solidFill>
                  <a:srgbClr val="C00000"/>
                </a:solidFill>
              </a:rPr>
              <a:t> *last = list-&gt;</a:t>
            </a:r>
            <a:r>
              <a:rPr lang="en-US" altLang="ja-JP" sz="1400" dirty="0" err="1" smtClean="0">
                <a:solidFill>
                  <a:srgbClr val="C00000"/>
                </a:solidFill>
              </a:rPr>
              <a:t>prev</a:t>
            </a:r>
            <a:r>
              <a:rPr lang="en-US" altLang="ja-JP" sz="1400" dirty="0" smtClean="0">
                <a:solidFill>
                  <a:srgbClr val="C00000"/>
                </a:solidFill>
              </a:rPr>
              <a:t>;</a:t>
            </a:r>
          </a:p>
          <a:p>
            <a:r>
              <a:rPr lang="ja-JP" altLang="en-US" sz="1400" dirty="0" smtClean="0">
                <a:solidFill>
                  <a:srgbClr val="C00000"/>
                </a:solidFill>
              </a:rPr>
              <a:t>　　</a:t>
            </a:r>
            <a:r>
              <a:rPr lang="en-US" altLang="ja-JP" sz="1400" dirty="0" err="1" smtClean="0">
                <a:solidFill>
                  <a:srgbClr val="C00000"/>
                </a:solidFill>
              </a:rPr>
              <a:t>struct</a:t>
            </a:r>
            <a:r>
              <a:rPr lang="en-US" altLang="ja-JP" sz="1400" dirty="0" smtClean="0">
                <a:solidFill>
                  <a:srgbClr val="C00000"/>
                </a:solidFill>
              </a:rPr>
              <a:t> </a:t>
            </a:r>
            <a:r>
              <a:rPr lang="en-US" altLang="ja-JP" sz="1400" dirty="0" err="1" smtClean="0">
                <a:solidFill>
                  <a:srgbClr val="C00000"/>
                </a:solidFill>
              </a:rPr>
              <a:t>list_head</a:t>
            </a:r>
            <a:r>
              <a:rPr lang="en-US" altLang="ja-JP" sz="1400" dirty="0" smtClean="0">
                <a:solidFill>
                  <a:srgbClr val="C00000"/>
                </a:solidFill>
              </a:rPr>
              <a:t> *at = head-&gt;next;</a:t>
            </a:r>
          </a:p>
          <a:p>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first-&gt;</a:t>
            </a:r>
            <a:r>
              <a:rPr lang="en-US" altLang="ja-JP" sz="1400" dirty="0" err="1" smtClean="0">
                <a:solidFill>
                  <a:srgbClr val="C00000"/>
                </a:solidFill>
              </a:rPr>
              <a:t>prev</a:t>
            </a:r>
            <a:r>
              <a:rPr lang="en-US" altLang="ja-JP" sz="1400" dirty="0" smtClean="0">
                <a:solidFill>
                  <a:srgbClr val="C00000"/>
                </a:solidFill>
              </a:rPr>
              <a:t> = head;</a:t>
            </a:r>
          </a:p>
          <a:p>
            <a:r>
              <a:rPr lang="ja-JP" altLang="en-US" sz="1400" dirty="0" smtClean="0">
                <a:solidFill>
                  <a:srgbClr val="C00000"/>
                </a:solidFill>
              </a:rPr>
              <a:t>　　</a:t>
            </a:r>
            <a:r>
              <a:rPr lang="en-US" altLang="ja-JP" sz="1400" dirty="0" smtClean="0">
                <a:solidFill>
                  <a:srgbClr val="C00000"/>
                </a:solidFill>
              </a:rPr>
              <a:t>head-&gt;next = first;</a:t>
            </a:r>
          </a:p>
          <a:p>
            <a:endParaRPr lang="en-US" altLang="ja-JP" sz="1400" dirty="0" smtClean="0">
              <a:solidFill>
                <a:srgbClr val="C00000"/>
              </a:solidFill>
            </a:endParaRPr>
          </a:p>
          <a:p>
            <a:r>
              <a:rPr lang="ja-JP" altLang="en-US" sz="1400" dirty="0" smtClean="0">
                <a:solidFill>
                  <a:srgbClr val="C00000"/>
                </a:solidFill>
              </a:rPr>
              <a:t>　　</a:t>
            </a:r>
            <a:r>
              <a:rPr lang="en-US" altLang="ja-JP" sz="1400" dirty="0" smtClean="0">
                <a:solidFill>
                  <a:srgbClr val="C00000"/>
                </a:solidFill>
              </a:rPr>
              <a:t>last-&gt;next = at;</a:t>
            </a:r>
          </a:p>
          <a:p>
            <a:r>
              <a:rPr lang="ja-JP" altLang="en-US" sz="1400" dirty="0" smtClean="0">
                <a:solidFill>
                  <a:srgbClr val="C00000"/>
                </a:solidFill>
              </a:rPr>
              <a:t>　　</a:t>
            </a:r>
            <a:r>
              <a:rPr lang="en-US" altLang="ja-JP" sz="1400" dirty="0" smtClean="0">
                <a:solidFill>
                  <a:srgbClr val="C00000"/>
                </a:solidFill>
              </a:rPr>
              <a:t>at-&gt;</a:t>
            </a:r>
            <a:r>
              <a:rPr lang="en-US" altLang="ja-JP" sz="1400" dirty="0" err="1" smtClean="0">
                <a:solidFill>
                  <a:srgbClr val="C00000"/>
                </a:solidFill>
              </a:rPr>
              <a:t>prev</a:t>
            </a:r>
            <a:r>
              <a:rPr lang="en-US" altLang="ja-JP" sz="1400" dirty="0" smtClean="0">
                <a:solidFill>
                  <a:srgbClr val="C00000"/>
                </a:solidFill>
              </a:rPr>
              <a:t> = last;</a:t>
            </a:r>
          </a:p>
          <a:p>
            <a:r>
              <a:rPr lang="ja-JP" altLang="en-US" sz="1400" dirty="0" smtClean="0">
                <a:solidFill>
                  <a:srgbClr val="C00000"/>
                </a:solidFill>
              </a:rPr>
              <a:t>　</a:t>
            </a:r>
            <a:r>
              <a:rPr lang="en-US" altLang="ja-JP" sz="1400" dirty="0" smtClean="0">
                <a:solidFill>
                  <a:srgbClr val="C00000"/>
                </a:solidFill>
              </a:rPr>
              <a:t>}</a:t>
            </a:r>
          </a:p>
          <a:p>
            <a:r>
              <a:rPr lang="en-US" altLang="ja-JP" sz="1400" dirty="0" smtClean="0">
                <a:solidFill>
                  <a:srgbClr val="C00000"/>
                </a:solidFill>
              </a:rPr>
              <a:t>}</a:t>
            </a:r>
          </a:p>
          <a:p>
            <a:endParaRPr lang="en-US" altLang="ja-JP" sz="1400" dirty="0" smtClean="0">
              <a:solidFill>
                <a:srgbClr val="C00000"/>
              </a:solidFill>
            </a:endParaRPr>
          </a:p>
        </p:txBody>
      </p:sp>
      <p:sp>
        <p:nvSpPr>
          <p:cNvPr id="9" name="正方形/長方形 8"/>
          <p:cNvSpPr/>
          <p:nvPr/>
        </p:nvSpPr>
        <p:spPr>
          <a:xfrm>
            <a:off x="677772" y="5857892"/>
            <a:ext cx="7786742" cy="64294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ja-JP" altLang="en-US" sz="2800" dirty="0" smtClean="0"/>
              <a:t>最大クローン長　</a:t>
            </a:r>
            <a:r>
              <a:rPr lang="en-US" altLang="ja-JP" sz="2800" dirty="0" smtClean="0"/>
              <a:t>59</a:t>
            </a:r>
            <a:r>
              <a:rPr lang="ja-JP" altLang="en-US" sz="2800" dirty="0" err="1" smtClean="0"/>
              <a:t>，</a:t>
            </a:r>
            <a:r>
              <a:rPr lang="ja-JP" altLang="en-US" sz="2800" dirty="0" smtClean="0"/>
              <a:t>部分類似度　</a:t>
            </a:r>
            <a:r>
              <a:rPr lang="en-US" altLang="ja-JP" sz="2800" dirty="0" smtClean="0"/>
              <a:t>0.32</a:t>
            </a:r>
          </a:p>
        </p:txBody>
      </p:sp>
      <p:sp>
        <p:nvSpPr>
          <p:cNvPr id="8" name="テキスト ボックス 7"/>
          <p:cNvSpPr txBox="1"/>
          <p:nvPr/>
        </p:nvSpPr>
        <p:spPr>
          <a:xfrm>
            <a:off x="1285852" y="5386344"/>
            <a:ext cx="2071702" cy="400110"/>
          </a:xfrm>
          <a:prstGeom prst="rect">
            <a:avLst/>
          </a:prstGeom>
          <a:noFill/>
        </p:spPr>
        <p:txBody>
          <a:bodyPr wrap="square" rtlCol="0">
            <a:spAutoFit/>
          </a:bodyPr>
          <a:lstStyle/>
          <a:p>
            <a:r>
              <a:rPr kumimoji="1" lang="ja-JP" altLang="en-US" sz="2000" dirty="0" smtClean="0"/>
              <a:t>ファイル長さ：</a:t>
            </a:r>
            <a:r>
              <a:rPr kumimoji="1" lang="en-US" altLang="ja-JP" sz="2000" dirty="0" smtClean="0"/>
              <a:t>141</a:t>
            </a:r>
            <a:endParaRPr kumimoji="1" lang="ja-JP" altLang="en-US" sz="2000" dirty="0"/>
          </a:p>
        </p:txBody>
      </p:sp>
      <p:sp>
        <p:nvSpPr>
          <p:cNvPr id="10" name="テキスト ボックス 9"/>
          <p:cNvSpPr txBox="1"/>
          <p:nvPr/>
        </p:nvSpPr>
        <p:spPr>
          <a:xfrm>
            <a:off x="5822259" y="5386344"/>
            <a:ext cx="2178765" cy="400110"/>
          </a:xfrm>
          <a:prstGeom prst="rect">
            <a:avLst/>
          </a:prstGeom>
          <a:noFill/>
        </p:spPr>
        <p:txBody>
          <a:bodyPr wrap="square" rtlCol="0">
            <a:spAutoFit/>
          </a:bodyPr>
          <a:lstStyle/>
          <a:p>
            <a:r>
              <a:rPr kumimoji="1" lang="ja-JP" altLang="en-US" sz="2000" dirty="0" smtClean="0"/>
              <a:t>ファイル長さ：</a:t>
            </a:r>
            <a:r>
              <a:rPr kumimoji="1" lang="en-US" altLang="ja-JP" sz="2000" dirty="0" smtClean="0"/>
              <a:t>223</a:t>
            </a:r>
            <a:endParaRPr kumimoji="1" lang="ja-JP" alt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まとめ，今後の課題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まとめ</a:t>
            </a:r>
            <a:endParaRPr lang="en-US" altLang="ja-JP" dirty="0" smtClean="0"/>
          </a:p>
          <a:p>
            <a:pPr>
              <a:buNone/>
            </a:pPr>
            <a:r>
              <a:rPr kumimoji="1" lang="en-US" altLang="ja-JP" dirty="0" smtClean="0"/>
              <a:t>	</a:t>
            </a:r>
            <a:r>
              <a:rPr kumimoji="1" lang="ja-JP" altLang="en-US" dirty="0" smtClean="0"/>
              <a:t>ソースコード流用のクローンメトリクスを用いた</a:t>
            </a:r>
            <a:r>
              <a:rPr kumimoji="1" lang="en-US" altLang="ja-JP" dirty="0" smtClean="0"/>
              <a:t/>
            </a:r>
            <a:br>
              <a:rPr kumimoji="1" lang="en-US" altLang="ja-JP" dirty="0" smtClean="0"/>
            </a:br>
            <a:r>
              <a:rPr kumimoji="1" lang="ja-JP" altLang="en-US" dirty="0" smtClean="0"/>
              <a:t>検出手法を提案した</a:t>
            </a:r>
            <a:endParaRPr lang="en-US" altLang="ja-JP" dirty="0" smtClean="0"/>
          </a:p>
          <a:p>
            <a:pPr lvl="1"/>
            <a:r>
              <a:rPr lang="ja-JP" altLang="en-US" dirty="0" smtClean="0"/>
              <a:t>最大クローン長と部分類似度の流用あり閾値，</a:t>
            </a:r>
            <a:r>
              <a:rPr lang="en-US" altLang="ja-JP" dirty="0" smtClean="0"/>
              <a:t/>
            </a:r>
            <a:br>
              <a:rPr lang="en-US" altLang="ja-JP" dirty="0" smtClean="0"/>
            </a:br>
            <a:r>
              <a:rPr lang="ja-JP" altLang="en-US" dirty="0" smtClean="0"/>
              <a:t>流用なし閾値を導出した</a:t>
            </a:r>
            <a:endParaRPr lang="en-US" altLang="ja-JP" dirty="0" smtClean="0"/>
          </a:p>
          <a:p>
            <a:pPr lvl="1"/>
            <a:r>
              <a:rPr lang="ja-JP" altLang="en-US" dirty="0" smtClean="0"/>
              <a:t>流用あり閾値を用いて</a:t>
            </a:r>
            <a:r>
              <a:rPr kumimoji="1" lang="ja-JP" altLang="en-US" dirty="0" smtClean="0"/>
              <a:t>約</a:t>
            </a:r>
            <a:r>
              <a:rPr kumimoji="1" lang="en-US" altLang="ja-JP" dirty="0" smtClean="0"/>
              <a:t>84%</a:t>
            </a:r>
            <a:r>
              <a:rPr kumimoji="1" lang="ja-JP" altLang="en-US" dirty="0" smtClean="0"/>
              <a:t>の流用を</a:t>
            </a:r>
            <a:r>
              <a:rPr kumimoji="1" lang="en-US" altLang="ja-JP" dirty="0" smtClean="0"/>
              <a:t/>
            </a:r>
            <a:br>
              <a:rPr kumimoji="1" lang="en-US" altLang="ja-JP" dirty="0" smtClean="0"/>
            </a:br>
            <a:r>
              <a:rPr kumimoji="1" lang="en-US" altLang="ja-JP" dirty="0" smtClean="0"/>
              <a:t>false-positive</a:t>
            </a:r>
            <a:r>
              <a:rPr kumimoji="1" lang="ja-JP" altLang="en-US" dirty="0" smtClean="0"/>
              <a:t>なしで検出できた</a:t>
            </a:r>
            <a:endParaRPr lang="en-US" altLang="ja-JP" dirty="0" smtClean="0"/>
          </a:p>
          <a:p>
            <a:pPr lvl="1"/>
            <a:endParaRPr kumimoji="1" lang="en-US" altLang="ja-JP" dirty="0" smtClean="0"/>
          </a:p>
          <a:p>
            <a:r>
              <a:rPr kumimoji="1" lang="ja-JP" altLang="en-US" dirty="0" smtClean="0"/>
              <a:t>今後の課題</a:t>
            </a:r>
            <a:r>
              <a:rPr kumimoji="1" lang="en-US" altLang="ja-JP" dirty="0" smtClean="0"/>
              <a:t/>
            </a:r>
            <a:br>
              <a:rPr kumimoji="1" lang="en-US" altLang="ja-JP" dirty="0" smtClean="0"/>
            </a:br>
            <a:r>
              <a:rPr kumimoji="1" lang="ja-JP" altLang="en-US" dirty="0" smtClean="0"/>
              <a:t>流用あり（流用なし）検出の精度向上を目指す</a:t>
            </a:r>
            <a:endParaRPr kumimoji="1" lang="en-US" altLang="ja-JP" dirty="0" smtClean="0"/>
          </a:p>
          <a:p>
            <a:pPr lvl="1"/>
            <a:r>
              <a:rPr kumimoji="1" lang="ja-JP" altLang="en-US" dirty="0" smtClean="0"/>
              <a:t>他のクローンメトリクスを調査する</a:t>
            </a:r>
            <a:endParaRPr kumimoji="1"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25</a:t>
            </a:fld>
            <a:endParaRPr kumimoji="1"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26</a:t>
            </a:fld>
            <a:endParaRPr kumimoji="1" lang="ja-JP"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コードクローンを用いた手法</a:t>
            </a:r>
            <a:r>
              <a:rPr lang="ja-JP" altLang="en-US" dirty="0" smtClean="0"/>
              <a:t>：</a:t>
            </a:r>
            <a:r>
              <a:rPr lang="en-US" altLang="ja-JP" dirty="0" err="1" smtClean="0"/>
              <a:t>JPlag</a:t>
            </a:r>
            <a:r>
              <a:rPr lang="en-US" altLang="ja-JP" sz="1800" dirty="0" smtClean="0"/>
              <a:t>[4]</a:t>
            </a:r>
            <a:endParaRPr kumimoji="1" lang="en-US" altLang="ja-JP" dirty="0" smtClean="0"/>
          </a:p>
          <a:p>
            <a:pPr lvl="1"/>
            <a:r>
              <a:rPr lang="ja-JP" altLang="en-US" dirty="0" smtClean="0"/>
              <a:t>クローンに基づいた「ソースコード間の類似度」を用いる</a:t>
            </a:r>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3"/>
            <a:endParaRPr lang="en-US" altLang="ja-JP" dirty="0" smtClean="0"/>
          </a:p>
          <a:p>
            <a:pPr lvl="3"/>
            <a:endParaRPr lang="en-US" altLang="ja-JP" dirty="0" smtClean="0"/>
          </a:p>
          <a:p>
            <a:pPr lvl="5"/>
            <a:endParaRPr lang="en-US" altLang="ja-JP" dirty="0" smtClean="0"/>
          </a:p>
          <a:p>
            <a:pPr lvl="4"/>
            <a:endParaRPr lang="en-US" altLang="ja-JP" dirty="0" smtClean="0"/>
          </a:p>
          <a:p>
            <a:r>
              <a:rPr kumimoji="1" lang="en-US" altLang="ja-JP" dirty="0" err="1" smtClean="0"/>
              <a:t>Jplag</a:t>
            </a:r>
            <a:r>
              <a:rPr kumimoji="1" lang="ja-JP" altLang="en-US" dirty="0" smtClean="0"/>
              <a:t>の問題点</a:t>
            </a:r>
            <a:endParaRPr kumimoji="1" lang="en-US" altLang="ja-JP" dirty="0" smtClean="0"/>
          </a:p>
          <a:p>
            <a:pPr lvl="1"/>
            <a:r>
              <a:rPr kumimoji="1" lang="ja-JP" altLang="en-US" dirty="0" smtClean="0"/>
              <a:t>ソースコードの一部分だけを利用する流用を，</a:t>
            </a:r>
            <a:r>
              <a:rPr kumimoji="1" lang="en-US" altLang="ja-JP" dirty="0" smtClean="0"/>
              <a:t/>
            </a:r>
            <a:br>
              <a:rPr kumimoji="1" lang="en-US" altLang="ja-JP" dirty="0" smtClean="0"/>
            </a:br>
            <a:r>
              <a:rPr kumimoji="1" lang="ja-JP" altLang="en-US" dirty="0" smtClean="0"/>
              <a:t>流用ありと判断することが難しい</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27</a:t>
            </a:fld>
            <a:endParaRPr kumimoji="1" lang="ja-JP" altLang="en-US"/>
          </a:p>
        </p:txBody>
      </p:sp>
      <p:sp>
        <p:nvSpPr>
          <p:cNvPr id="6" name="テキスト ボックス 5"/>
          <p:cNvSpPr txBox="1">
            <a:spLocks noChangeArrowheads="1"/>
          </p:cNvSpPr>
          <p:nvPr/>
        </p:nvSpPr>
        <p:spPr bwMode="auto">
          <a:xfrm>
            <a:off x="500063" y="6110607"/>
            <a:ext cx="8215312" cy="461665"/>
          </a:xfrm>
          <a:prstGeom prst="rect">
            <a:avLst/>
          </a:prstGeom>
          <a:noFill/>
          <a:ln w="9525">
            <a:noFill/>
            <a:miter lim="800000"/>
            <a:headEnd/>
            <a:tailEnd/>
          </a:ln>
        </p:spPr>
        <p:txBody>
          <a:bodyPr>
            <a:spAutoFit/>
          </a:bodyPr>
          <a:lstStyle/>
          <a:p>
            <a:r>
              <a:rPr lang="en-US" altLang="ja-JP" sz="1200" dirty="0" smtClean="0"/>
              <a:t>[4]</a:t>
            </a:r>
            <a:r>
              <a:rPr lang="ja-JP" altLang="en-US" sz="1200" dirty="0"/>
              <a:t>：</a:t>
            </a:r>
            <a:r>
              <a:rPr lang="en-US" altLang="ja-JP" sz="1200" dirty="0"/>
              <a:t> </a:t>
            </a:r>
            <a:r>
              <a:rPr lang="en-US" altLang="ja-JP" sz="1200" dirty="0" smtClean="0"/>
              <a:t>L. </a:t>
            </a:r>
            <a:r>
              <a:rPr lang="en-US" altLang="ja-JP" sz="1200" dirty="0" err="1" smtClean="0"/>
              <a:t>Prechelt</a:t>
            </a:r>
            <a:r>
              <a:rPr lang="en-US" altLang="ja-JP" sz="1200" dirty="0" smtClean="0"/>
              <a:t>, G. </a:t>
            </a:r>
            <a:r>
              <a:rPr lang="en-US" altLang="ja-JP" sz="1200" dirty="0" err="1" smtClean="0"/>
              <a:t>Malpohl</a:t>
            </a:r>
            <a:r>
              <a:rPr lang="en-US" altLang="ja-JP" sz="1200" dirty="0" smtClean="0"/>
              <a:t>, and </a:t>
            </a:r>
            <a:r>
              <a:rPr lang="en-US" altLang="ja-JP" sz="1200" dirty="0" err="1" smtClean="0"/>
              <a:t>M.Philippsen</a:t>
            </a:r>
            <a:r>
              <a:rPr lang="en-US" altLang="ja-JP" sz="1200" dirty="0" smtClean="0"/>
              <a:t>, “Finding Plagiarisms among a Set of Programs with </a:t>
            </a:r>
            <a:r>
              <a:rPr lang="en-US" altLang="ja-JP" sz="1200" dirty="0" err="1" smtClean="0"/>
              <a:t>JPlag</a:t>
            </a:r>
            <a:r>
              <a:rPr lang="en-US" altLang="ja-JP" sz="1200" dirty="0" smtClean="0"/>
              <a:t>,” </a:t>
            </a:r>
            <a:r>
              <a:rPr lang="en-US" altLang="ja-JP" sz="1200" dirty="0" err="1" smtClean="0"/>
              <a:t>J.Universal</a:t>
            </a:r>
            <a:r>
              <a:rPr lang="en-US" altLang="ja-JP" sz="1200" dirty="0" smtClean="0"/>
              <a:t> Computer Science, vol.8, no.11, pp.1016-1038, Nov. 2002.</a:t>
            </a:r>
            <a:endParaRPr lang="en-US" altLang="ja-JP" sz="1200" dirty="0"/>
          </a:p>
        </p:txBody>
      </p:sp>
      <p:sp>
        <p:nvSpPr>
          <p:cNvPr id="7" name="正方形/長方形 6"/>
          <p:cNvSpPr/>
          <p:nvPr/>
        </p:nvSpPr>
        <p:spPr>
          <a:xfrm>
            <a:off x="1357290" y="2240327"/>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1502580" y="2357437"/>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6024510" y="22026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p:nvPr/>
        </p:nvSpPr>
        <p:spPr>
          <a:xfrm>
            <a:off x="6176910" y="23550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p:nvSpPr>
        <p:spPr>
          <a:xfrm>
            <a:off x="6329310" y="25074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6453138" y="2877320"/>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645456" y="3377386"/>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13"/>
          <p:cNvSpPr/>
          <p:nvPr/>
        </p:nvSpPr>
        <p:spPr>
          <a:xfrm>
            <a:off x="6463584" y="4035073"/>
            <a:ext cx="1356788" cy="366714"/>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1650748" y="2447861"/>
            <a:ext cx="1356788" cy="366714"/>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650748" y="3171765"/>
            <a:ext cx="1356788" cy="102433"/>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6237882" y="4560084"/>
            <a:ext cx="1552028" cy="400110"/>
          </a:xfrm>
          <a:prstGeom prst="rect">
            <a:avLst/>
          </a:prstGeom>
          <a:noFill/>
        </p:spPr>
        <p:txBody>
          <a:bodyPr wrap="none" rtlCol="0">
            <a:spAutoFit/>
          </a:bodyPr>
          <a:lstStyle/>
          <a:p>
            <a:r>
              <a:rPr lang="ja-JP" altLang="en-US" sz="2000" dirty="0" smtClean="0"/>
              <a:t>ファイル群 </a:t>
            </a:r>
            <a:r>
              <a:rPr lang="en-US" altLang="ja-JP" sz="2000" dirty="0" smtClean="0"/>
              <a:t>B</a:t>
            </a:r>
            <a:endParaRPr kumimoji="1" lang="en-US" altLang="ja-JP" sz="2000" dirty="0" smtClean="0"/>
          </a:p>
        </p:txBody>
      </p:sp>
      <p:sp>
        <p:nvSpPr>
          <p:cNvPr id="18" name="テキスト ボックス 17"/>
          <p:cNvSpPr txBox="1"/>
          <p:nvPr/>
        </p:nvSpPr>
        <p:spPr>
          <a:xfrm>
            <a:off x="1571604" y="4417208"/>
            <a:ext cx="1537857" cy="400110"/>
          </a:xfrm>
          <a:prstGeom prst="rect">
            <a:avLst/>
          </a:prstGeom>
          <a:noFill/>
        </p:spPr>
        <p:txBody>
          <a:bodyPr wrap="none" rtlCol="0">
            <a:spAutoFit/>
          </a:bodyPr>
          <a:lstStyle/>
          <a:p>
            <a:r>
              <a:rPr lang="ja-JP" altLang="en-US" sz="2000" dirty="0" smtClean="0"/>
              <a:t>ファイル群 </a:t>
            </a:r>
            <a:r>
              <a:rPr lang="en-US" altLang="ja-JP" sz="2000" dirty="0" smtClean="0"/>
              <a:t>A</a:t>
            </a:r>
            <a:endParaRPr kumimoji="1" lang="en-US" altLang="ja-JP" sz="2000" dirty="0" smtClean="0"/>
          </a:p>
        </p:txBody>
      </p:sp>
      <p:sp>
        <p:nvSpPr>
          <p:cNvPr id="21" name="正方形/長方形 20"/>
          <p:cNvSpPr/>
          <p:nvPr/>
        </p:nvSpPr>
        <p:spPr>
          <a:xfrm>
            <a:off x="6448086" y="3783713"/>
            <a:ext cx="1356788" cy="102433"/>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右中かっこ 38"/>
          <p:cNvSpPr/>
          <p:nvPr/>
        </p:nvSpPr>
        <p:spPr>
          <a:xfrm>
            <a:off x="3214678" y="2428868"/>
            <a:ext cx="214314" cy="1785950"/>
          </a:xfrm>
          <a:prstGeom prst="righ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40" name="左中かっこ 39"/>
          <p:cNvSpPr/>
          <p:nvPr/>
        </p:nvSpPr>
        <p:spPr>
          <a:xfrm>
            <a:off x="5786446" y="2857496"/>
            <a:ext cx="142876" cy="1643074"/>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cxnSp>
        <p:nvCxnSpPr>
          <p:cNvPr id="42" name="直線矢印コネクタ 41"/>
          <p:cNvCxnSpPr/>
          <p:nvPr/>
        </p:nvCxnSpPr>
        <p:spPr>
          <a:xfrm>
            <a:off x="3500430" y="3357562"/>
            <a:ext cx="2214578" cy="285752"/>
          </a:xfrm>
          <a:prstGeom prst="straightConnector1">
            <a:avLst/>
          </a:prstGeom>
          <a:ln w="63500">
            <a:solidFill>
              <a:srgbClr val="7030A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4071934" y="3643314"/>
            <a:ext cx="1080745" cy="400110"/>
          </a:xfrm>
          <a:prstGeom prst="rect">
            <a:avLst/>
          </a:prstGeom>
          <a:noFill/>
        </p:spPr>
        <p:txBody>
          <a:bodyPr wrap="none" rtlCol="0">
            <a:spAutoFit/>
          </a:bodyPr>
          <a:lstStyle/>
          <a:p>
            <a:r>
              <a:rPr kumimoji="1" lang="ja-JP" altLang="en-US" sz="2000" dirty="0" smtClean="0"/>
              <a:t>クローン</a:t>
            </a:r>
            <a:endParaRPr kumimoji="1" lang="en-US" altLang="ja-JP" sz="2000" dirty="0" smtClean="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バースマークを用いた手法</a:t>
            </a:r>
            <a:endParaRPr kumimoji="1" lang="en-US" altLang="ja-JP" dirty="0" smtClean="0"/>
          </a:p>
          <a:p>
            <a:pPr lvl="1"/>
            <a:r>
              <a:rPr lang="ja-JP" altLang="en-US" dirty="0" smtClean="0"/>
              <a:t>バースマークとは</a:t>
            </a:r>
            <a:r>
              <a:rPr lang="en-US" altLang="ja-JP" dirty="0" smtClean="0"/>
              <a:t/>
            </a:r>
            <a:br>
              <a:rPr lang="en-US" altLang="ja-JP" dirty="0" smtClean="0"/>
            </a:br>
            <a:r>
              <a:rPr lang="ja-JP" altLang="en-US" dirty="0" smtClean="0"/>
              <a:t>クラスの継承関係，クラスの出現回数，クラスの実行順序などのプログラムの特徴量</a:t>
            </a:r>
            <a:endParaRPr lang="en-US" altLang="ja-JP" dirty="0" smtClean="0"/>
          </a:p>
          <a:p>
            <a:pPr lvl="1"/>
            <a:r>
              <a:rPr lang="ja-JP" altLang="en-US" dirty="0" smtClean="0"/>
              <a:t>バースマークを併用して流用（盗用）の検出を行う</a:t>
            </a:r>
            <a:endParaRPr lang="en-US" altLang="ja-JP" dirty="0" smtClean="0"/>
          </a:p>
          <a:p>
            <a:pPr lvl="1"/>
            <a:endParaRPr lang="en-US" altLang="ja-JP" dirty="0" smtClean="0"/>
          </a:p>
          <a:p>
            <a:r>
              <a:rPr lang="ja-JP" altLang="en-US" dirty="0" smtClean="0"/>
              <a:t>バースマークの問題点</a:t>
            </a:r>
            <a:endParaRPr lang="en-US" altLang="ja-JP" dirty="0" smtClean="0"/>
          </a:p>
          <a:p>
            <a:pPr lvl="1"/>
            <a:r>
              <a:rPr lang="ja-JP" altLang="en-US" dirty="0" smtClean="0"/>
              <a:t>流用の検出を行う者（ＰＭ，品質管理実施者など）が</a:t>
            </a:r>
            <a:r>
              <a:rPr lang="en-US" altLang="ja-JP" dirty="0" smtClean="0"/>
              <a:t/>
            </a:r>
            <a:br>
              <a:rPr lang="en-US" altLang="ja-JP" dirty="0" smtClean="0"/>
            </a:br>
            <a:r>
              <a:rPr lang="ja-JP" altLang="en-US" dirty="0" smtClean="0"/>
              <a:t>定性的に判断する必要がある</a:t>
            </a:r>
            <a:endParaRPr lang="en-US" altLang="ja-JP" dirty="0" smtClean="0"/>
          </a:p>
          <a:p>
            <a:pPr lvl="2"/>
            <a:r>
              <a:rPr lang="ja-JP" altLang="en-US" dirty="0" smtClean="0"/>
              <a:t>一意に決定することが困難である</a:t>
            </a:r>
            <a:endParaRPr lang="en-US" altLang="ja-JP" dirty="0" smtClean="0"/>
          </a:p>
          <a:p>
            <a:pPr lvl="1"/>
            <a:r>
              <a:rPr lang="ja-JP" altLang="en-US" dirty="0" smtClean="0"/>
              <a:t>ソフトウェア全体での判断になる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28</a:t>
            </a:fld>
            <a:endParaRPr kumimoji="1" lang="ja-JP" altLang="en-US"/>
          </a:p>
        </p:txBody>
      </p:sp>
      <p:sp>
        <p:nvSpPr>
          <p:cNvPr id="6" name="テキスト ボックス 5"/>
          <p:cNvSpPr txBox="1">
            <a:spLocks noChangeArrowheads="1"/>
          </p:cNvSpPr>
          <p:nvPr/>
        </p:nvSpPr>
        <p:spPr bwMode="auto">
          <a:xfrm>
            <a:off x="500063" y="6110607"/>
            <a:ext cx="8215312" cy="461665"/>
          </a:xfrm>
          <a:prstGeom prst="rect">
            <a:avLst/>
          </a:prstGeom>
          <a:noFill/>
          <a:ln w="9525">
            <a:noFill/>
            <a:miter lim="800000"/>
            <a:headEnd/>
            <a:tailEnd/>
          </a:ln>
        </p:spPr>
        <p:txBody>
          <a:bodyPr>
            <a:spAutoFit/>
          </a:bodyPr>
          <a:lstStyle/>
          <a:p>
            <a:r>
              <a:rPr lang="en-US" altLang="ja-JP" sz="1200" dirty="0" smtClean="0"/>
              <a:t>[5]</a:t>
            </a:r>
            <a:r>
              <a:rPr lang="ja-JP" altLang="en-US" sz="1200" dirty="0" smtClean="0"/>
              <a:t>：玉田 春昭</a:t>
            </a:r>
            <a:r>
              <a:rPr lang="en-US" altLang="ja-JP" sz="1200" dirty="0" smtClean="0"/>
              <a:t>, </a:t>
            </a:r>
            <a:r>
              <a:rPr lang="ja-JP" altLang="en-US" sz="1200" dirty="0" smtClean="0"/>
              <a:t>神崎 雄一郎</a:t>
            </a:r>
            <a:r>
              <a:rPr lang="en-US" altLang="ja-JP" sz="1200" dirty="0" smtClean="0"/>
              <a:t>, </a:t>
            </a:r>
            <a:r>
              <a:rPr lang="ja-JP" altLang="en-US" sz="1200" dirty="0" smtClean="0"/>
              <a:t>中村 匡秀</a:t>
            </a:r>
            <a:r>
              <a:rPr lang="en-US" altLang="ja-JP" sz="1200" dirty="0" smtClean="0"/>
              <a:t>, </a:t>
            </a:r>
            <a:r>
              <a:rPr lang="ja-JP" altLang="en-US" sz="1200" dirty="0" smtClean="0"/>
              <a:t>門田 暁人</a:t>
            </a:r>
            <a:r>
              <a:rPr lang="en-US" altLang="ja-JP" sz="1200" dirty="0" smtClean="0"/>
              <a:t>, </a:t>
            </a:r>
            <a:r>
              <a:rPr lang="ja-JP" altLang="en-US" sz="1200" dirty="0" smtClean="0"/>
              <a:t>松本 健一</a:t>
            </a:r>
            <a:r>
              <a:rPr lang="en-US" altLang="ja-JP" sz="1200" dirty="0" smtClean="0"/>
              <a:t>, ``Java </a:t>
            </a:r>
            <a:r>
              <a:rPr lang="ja-JP" altLang="en-US" sz="1200" dirty="0" smtClean="0"/>
              <a:t>クラスファイルからプログラム指紋を抽出する方法の提案</a:t>
            </a:r>
            <a:r>
              <a:rPr lang="en-US" altLang="ja-JP" sz="1200" dirty="0" smtClean="0"/>
              <a:t>'', </a:t>
            </a:r>
            <a:r>
              <a:rPr lang="ja-JP" altLang="en-US" sz="1200" dirty="0" smtClean="0"/>
              <a:t>信学技報 情報セキュリティ研究会</a:t>
            </a:r>
            <a:r>
              <a:rPr lang="en-US" altLang="ja-JP" sz="1200" dirty="0" smtClean="0"/>
              <a:t>, Vol. ISEC2003-29, pp.127--133, July 2003.</a:t>
            </a:r>
            <a:endParaRPr lang="en-US" altLang="ja-JP" sz="12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本研究の使用用途</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ソフトウェアの開発委託元が，</a:t>
            </a:r>
            <a:r>
              <a:rPr kumimoji="1" lang="en-US" altLang="ja-JP" dirty="0" smtClean="0"/>
              <a:t/>
            </a:r>
            <a:br>
              <a:rPr kumimoji="1" lang="en-US" altLang="ja-JP" dirty="0" smtClean="0"/>
            </a:br>
            <a:r>
              <a:rPr kumimoji="1" lang="ja-JP" altLang="en-US" dirty="0" smtClean="0"/>
              <a:t>開発委託先で流用を行っていないかの確認</a:t>
            </a:r>
            <a:endParaRPr kumimoji="1" lang="en-US" altLang="ja-JP" dirty="0" smtClean="0"/>
          </a:p>
          <a:p>
            <a:endParaRPr lang="en-US" altLang="ja-JP" dirty="0" smtClean="0"/>
          </a:p>
          <a:p>
            <a:r>
              <a:rPr lang="ja-JP" altLang="en-US" dirty="0" smtClean="0"/>
              <a:t>学生の演習課題でコピーアンドペーストを</a:t>
            </a:r>
            <a:r>
              <a:rPr lang="en-US" altLang="ja-JP" dirty="0" smtClean="0"/>
              <a:t/>
            </a:r>
            <a:br>
              <a:rPr lang="en-US" altLang="ja-JP" dirty="0" smtClean="0"/>
            </a:br>
            <a:r>
              <a:rPr lang="ja-JP" altLang="en-US" dirty="0" smtClean="0"/>
              <a:t>行っていないかの確認</a:t>
            </a:r>
            <a:endParaRPr lang="en-US" altLang="ja-JP" dirty="0" smtClean="0"/>
          </a:p>
          <a:p>
            <a:endParaRPr lang="en-US" altLang="ja-JP" dirty="0" smtClean="0"/>
          </a:p>
          <a:p>
            <a:r>
              <a:rPr lang="ja-JP" altLang="en-US" dirty="0" smtClean="0"/>
              <a:t>民事裁判での証拠</a:t>
            </a:r>
            <a:endParaRPr lang="en-US" altLang="ja-JP" dirty="0" smtClean="0"/>
          </a:p>
          <a:p>
            <a:pPr lvl="1"/>
            <a:r>
              <a:rPr lang="ja-JP" altLang="en-US" dirty="0" smtClean="0"/>
              <a:t>裁判では互いの資料提出があるため，コードクローンを利用することは可能</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29</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ソースコード流用とコードクローン</a:t>
            </a:r>
            <a:endParaRPr kumimoji="1" lang="ja-JP" altLang="en-US" dirty="0"/>
          </a:p>
        </p:txBody>
      </p:sp>
      <p:sp>
        <p:nvSpPr>
          <p:cNvPr id="4" name="コンテンツ プレースホルダ 2"/>
          <p:cNvSpPr>
            <a:spLocks noGrp="1"/>
          </p:cNvSpPr>
          <p:nvPr>
            <p:ph idx="1"/>
          </p:nvPr>
        </p:nvSpPr>
        <p:spPr>
          <a:xfrm>
            <a:off x="340470" y="1165225"/>
            <a:ext cx="8589248" cy="977891"/>
          </a:xfrm>
        </p:spPr>
        <p:txBody>
          <a:bodyPr/>
          <a:lstStyle/>
          <a:p>
            <a:r>
              <a:rPr lang="ja-JP" altLang="en-US" sz="2800" dirty="0" smtClean="0"/>
              <a:t>流用したコードはコードクローン（以下クローン）</a:t>
            </a:r>
            <a:r>
              <a:rPr lang="en-US" altLang="ja-JP" sz="2800" dirty="0" smtClean="0"/>
              <a:t/>
            </a:r>
            <a:br>
              <a:rPr lang="en-US" altLang="ja-JP" sz="2800" dirty="0" smtClean="0"/>
            </a:br>
            <a:r>
              <a:rPr lang="ja-JP" altLang="en-US" sz="2800" dirty="0" smtClean="0"/>
              <a:t>として表れる</a:t>
            </a:r>
            <a:endParaRPr lang="en-US" altLang="ja-JP" sz="2800" dirty="0" smtClean="0"/>
          </a:p>
        </p:txBody>
      </p:sp>
      <p:sp>
        <p:nvSpPr>
          <p:cNvPr id="7" name="スライド番号プレースホルダ 6"/>
          <p:cNvSpPr>
            <a:spLocks noGrp="1"/>
          </p:cNvSpPr>
          <p:nvPr>
            <p:ph type="sldNum" sz="quarter" idx="12"/>
          </p:nvPr>
        </p:nvSpPr>
        <p:spPr/>
        <p:txBody>
          <a:bodyPr/>
          <a:lstStyle/>
          <a:p>
            <a:fld id="{5332DFC6-11C5-4909-8D20-81B867EA3B8F}" type="slidenum">
              <a:rPr kumimoji="1" lang="ja-JP" altLang="en-US" smtClean="0"/>
              <a:pPr/>
              <a:t>3</a:t>
            </a:fld>
            <a:endParaRPr kumimoji="1" lang="ja-JP" altLang="en-US"/>
          </a:p>
        </p:txBody>
      </p:sp>
      <p:sp>
        <p:nvSpPr>
          <p:cNvPr id="8" name="フッター プレースホルダ 7"/>
          <p:cNvSpPr>
            <a:spLocks noGrp="1"/>
          </p:cNvSpPr>
          <p:nvPr>
            <p:ph type="ftr" sz="quarter" idx="11"/>
          </p:nvPr>
        </p:nvSpPr>
        <p:spPr/>
        <p:txBody>
          <a:bodyPr/>
          <a:lstStyle/>
          <a:p>
            <a:r>
              <a:rPr kumimoji="1" lang="ja-JP" altLang="en-US" smtClean="0"/>
              <a:t>知能ソフトウェア工学研究会</a:t>
            </a:r>
            <a:endParaRPr kumimoji="1" lang="ja-JP" altLang="en-US"/>
          </a:p>
        </p:txBody>
      </p:sp>
      <p:sp>
        <p:nvSpPr>
          <p:cNvPr id="10" name="正方形/長方形 9"/>
          <p:cNvSpPr/>
          <p:nvPr/>
        </p:nvSpPr>
        <p:spPr>
          <a:xfrm>
            <a:off x="1695432" y="2428868"/>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553084" y="2428868"/>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5705484" y="2581268"/>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p:cNvSpPr/>
          <p:nvPr/>
        </p:nvSpPr>
        <p:spPr>
          <a:xfrm>
            <a:off x="5857884" y="2733668"/>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5888558" y="5429264"/>
            <a:ext cx="1752403" cy="400110"/>
          </a:xfrm>
          <a:prstGeom prst="rect">
            <a:avLst/>
          </a:prstGeom>
          <a:noFill/>
        </p:spPr>
        <p:txBody>
          <a:bodyPr wrap="none" rtlCol="0">
            <a:spAutoFit/>
          </a:bodyPr>
          <a:lstStyle/>
          <a:p>
            <a:r>
              <a:rPr lang="ja-JP" altLang="en-US" sz="2000" dirty="0" smtClean="0"/>
              <a:t>流用元の</a:t>
            </a:r>
            <a:r>
              <a:rPr lang="en-US" altLang="ja-JP" sz="2000" dirty="0" smtClean="0"/>
              <a:t>OSS</a:t>
            </a:r>
            <a:endParaRPr kumimoji="1" lang="ja-JP" altLang="en-US" sz="2000" dirty="0"/>
          </a:p>
        </p:txBody>
      </p:sp>
      <p:sp>
        <p:nvSpPr>
          <p:cNvPr id="15" name="正方形/長方形 14"/>
          <p:cNvSpPr/>
          <p:nvPr/>
        </p:nvSpPr>
        <p:spPr>
          <a:xfrm>
            <a:off x="5981712" y="3286124"/>
            <a:ext cx="1571636" cy="1071570"/>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3658322" y="3357562"/>
            <a:ext cx="1867819" cy="461665"/>
          </a:xfrm>
          <a:prstGeom prst="rect">
            <a:avLst/>
          </a:prstGeom>
          <a:noFill/>
        </p:spPr>
        <p:txBody>
          <a:bodyPr wrap="none" rtlCol="0">
            <a:spAutoFit/>
          </a:bodyPr>
          <a:lstStyle/>
          <a:p>
            <a:r>
              <a:rPr lang="ja-JP" altLang="en-US" sz="2400" dirty="0" smtClean="0"/>
              <a:t>コードの流用</a:t>
            </a:r>
            <a:endParaRPr kumimoji="1" lang="ja-JP" altLang="en-US" sz="2400" dirty="0"/>
          </a:p>
        </p:txBody>
      </p:sp>
      <p:sp>
        <p:nvSpPr>
          <p:cNvPr id="19" name="テキスト ボックス 18"/>
          <p:cNvSpPr txBox="1"/>
          <p:nvPr/>
        </p:nvSpPr>
        <p:spPr>
          <a:xfrm>
            <a:off x="1459402" y="5143512"/>
            <a:ext cx="2454518" cy="400110"/>
          </a:xfrm>
          <a:prstGeom prst="rect">
            <a:avLst/>
          </a:prstGeom>
          <a:noFill/>
        </p:spPr>
        <p:txBody>
          <a:bodyPr wrap="none" rtlCol="0">
            <a:spAutoFit/>
          </a:bodyPr>
          <a:lstStyle/>
          <a:p>
            <a:r>
              <a:rPr kumimoji="1" lang="ja-JP" altLang="en-US" sz="2000" dirty="0" smtClean="0"/>
              <a:t>流用先のソフトウェア</a:t>
            </a:r>
            <a:endParaRPr kumimoji="1" lang="ja-JP" altLang="en-US" sz="2000" dirty="0"/>
          </a:p>
        </p:txBody>
      </p:sp>
      <p:sp>
        <p:nvSpPr>
          <p:cNvPr id="20" name="正方形/長方形 19"/>
          <p:cNvSpPr/>
          <p:nvPr/>
        </p:nvSpPr>
        <p:spPr>
          <a:xfrm>
            <a:off x="1838308" y="3714752"/>
            <a:ext cx="1571636" cy="1071570"/>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7" name="直線矢印コネクタ 16"/>
          <p:cNvCxnSpPr/>
          <p:nvPr/>
        </p:nvCxnSpPr>
        <p:spPr>
          <a:xfrm rot="10800000" flipV="1">
            <a:off x="2857488" y="3857628"/>
            <a:ext cx="3500462" cy="357190"/>
          </a:xfrm>
          <a:prstGeom prst="straightConnector1">
            <a:avLst/>
          </a:prstGeom>
          <a:ln w="762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2745286" y="4400614"/>
            <a:ext cx="1571636" cy="1405384"/>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rot="5400000">
            <a:off x="4864395" y="4210331"/>
            <a:ext cx="1691136" cy="1500198"/>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2030906" y="5763078"/>
            <a:ext cx="5296643" cy="523220"/>
          </a:xfrm>
          <a:prstGeom prst="rect">
            <a:avLst/>
          </a:prstGeom>
          <a:noFill/>
        </p:spPr>
        <p:txBody>
          <a:bodyPr wrap="none" rtlCol="0">
            <a:spAutoFit/>
          </a:bodyPr>
          <a:lstStyle/>
          <a:p>
            <a:r>
              <a:rPr kumimoji="1" lang="ja-JP" altLang="en-US" sz="2800" dirty="0" smtClean="0"/>
              <a:t>コードクローン（重複するコード列）</a:t>
            </a:r>
            <a:endParaRPr kumimoji="1" lang="ja-JP" alt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人手によるコスト</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ソフトウェア間でクローン検出を行うと，</a:t>
            </a:r>
            <a:r>
              <a:rPr kumimoji="1" lang="en-US" altLang="ja-JP" dirty="0" smtClean="0"/>
              <a:t/>
            </a:r>
            <a:br>
              <a:rPr kumimoji="1" lang="en-US" altLang="ja-JP" dirty="0" smtClean="0"/>
            </a:br>
            <a:r>
              <a:rPr kumimoji="1" lang="ja-JP" altLang="en-US" dirty="0" smtClean="0"/>
              <a:t>多数のクローンが検出される</a:t>
            </a:r>
            <a:endParaRPr kumimoji="1" lang="en-US" altLang="ja-JP" dirty="0" smtClean="0"/>
          </a:p>
          <a:p>
            <a:pPr lvl="1"/>
            <a:r>
              <a:rPr lang="ja-JP" altLang="en-US" dirty="0" smtClean="0"/>
              <a:t>コストが非常に高いことが予想される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30</a:t>
            </a:fld>
            <a:endParaRPr kumimoji="1" lang="ja-JP" altLang="en-US"/>
          </a:p>
        </p:txBody>
      </p:sp>
      <p:sp>
        <p:nvSpPr>
          <p:cNvPr id="7" name="正方形/長方形 6"/>
          <p:cNvSpPr/>
          <p:nvPr/>
        </p:nvSpPr>
        <p:spPr>
          <a:xfrm>
            <a:off x="1071538" y="2714620"/>
            <a:ext cx="7786742" cy="121444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ja-JP" altLang="en-US" sz="2800" dirty="0" smtClean="0"/>
              <a:t>目安となる閾値が存在することで，</a:t>
            </a:r>
            <a:r>
              <a:rPr lang="en-US" altLang="ja-JP" sz="2800" dirty="0" smtClean="0"/>
              <a:t/>
            </a:r>
            <a:br>
              <a:rPr lang="en-US" altLang="ja-JP" sz="2800" dirty="0" smtClean="0"/>
            </a:br>
            <a:r>
              <a:rPr lang="ja-JP" altLang="en-US" sz="2800" dirty="0" smtClean="0"/>
              <a:t>人手による判断を行うクローンを減少出来る</a:t>
            </a:r>
            <a:endParaRPr lang="en-US" altLang="ja-JP" sz="2800" dirty="0" smtClean="0"/>
          </a:p>
        </p:txBody>
      </p:sp>
      <p:sp>
        <p:nvSpPr>
          <p:cNvPr id="8" name="右矢印 7"/>
          <p:cNvSpPr/>
          <p:nvPr/>
        </p:nvSpPr>
        <p:spPr>
          <a:xfrm>
            <a:off x="285720" y="2872356"/>
            <a:ext cx="714380" cy="928694"/>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ソースコード流用による損害賠償</a:t>
            </a:r>
            <a:endParaRPr kumimoji="1" lang="ja-JP" altLang="en-US" dirty="0"/>
          </a:p>
        </p:txBody>
      </p:sp>
      <p:sp>
        <p:nvSpPr>
          <p:cNvPr id="3" name="コンテンツ プレースホルダ 2"/>
          <p:cNvSpPr>
            <a:spLocks noGrp="1"/>
          </p:cNvSpPr>
          <p:nvPr>
            <p:ph idx="1"/>
          </p:nvPr>
        </p:nvSpPr>
        <p:spPr/>
        <p:txBody>
          <a:bodyPr/>
          <a:lstStyle/>
          <a:p>
            <a:r>
              <a:rPr lang="en-US" altLang="ja-JP" sz="2400" dirty="0" smtClean="0"/>
              <a:t>CA</a:t>
            </a:r>
            <a:r>
              <a:rPr lang="ja-JP" altLang="en-US" sz="2400" dirty="0" smtClean="0"/>
              <a:t>および</a:t>
            </a:r>
            <a:r>
              <a:rPr lang="en-US" altLang="ja-JP" sz="2400" dirty="0" smtClean="0"/>
              <a:t>1999</a:t>
            </a:r>
            <a:r>
              <a:rPr lang="ja-JP" altLang="en-US" sz="2400" dirty="0" smtClean="0"/>
              <a:t>年に</a:t>
            </a:r>
            <a:r>
              <a:rPr lang="en-US" altLang="ja-JP" sz="2400" dirty="0" smtClean="0"/>
              <a:t>CA</a:t>
            </a:r>
            <a:r>
              <a:rPr lang="ja-JP" altLang="en-US" sz="2400" dirty="0" smtClean="0"/>
              <a:t>が買収した米</a:t>
            </a:r>
            <a:r>
              <a:rPr lang="en-US" altLang="ja-JP" sz="2400" dirty="0" smtClean="0"/>
              <a:t>PLATINUM technology International</a:t>
            </a:r>
            <a:r>
              <a:rPr lang="ja-JP" altLang="en-US" sz="2400" dirty="0" smtClean="0"/>
              <a:t>で勤務経験のあるプログラマや</a:t>
            </a:r>
            <a:r>
              <a:rPr lang="en-US" altLang="ja-JP" sz="2400" dirty="0" smtClean="0"/>
              <a:t/>
            </a:r>
            <a:br>
              <a:rPr lang="en-US" altLang="ja-JP" sz="2400" dirty="0" smtClean="0"/>
            </a:br>
            <a:r>
              <a:rPr lang="ja-JP" altLang="en-US" sz="2400" dirty="0" smtClean="0"/>
              <a:t>ソフトウエア開発者を雇用して盗用を行う</a:t>
            </a:r>
            <a:endParaRPr lang="en-US" altLang="ja-JP" sz="2400" dirty="0" smtClean="0"/>
          </a:p>
          <a:p>
            <a:pPr lvl="1"/>
            <a:r>
              <a:rPr lang="ja-JP" altLang="en-US" sz="2000" dirty="0" smtClean="0"/>
              <a:t>賠償内容）</a:t>
            </a:r>
            <a:r>
              <a:rPr lang="en-US" altLang="ja-JP" sz="2000" dirty="0" smtClean="0"/>
              <a:t/>
            </a:r>
            <a:br>
              <a:rPr lang="en-US" altLang="ja-JP" sz="2000" dirty="0" smtClean="0"/>
            </a:br>
            <a:r>
              <a:rPr lang="ja-JP" altLang="en-US" sz="2000" dirty="0" smtClean="0"/>
              <a:t>約</a:t>
            </a:r>
            <a:r>
              <a:rPr lang="en-US" altLang="ja-JP" sz="2000" dirty="0" smtClean="0"/>
              <a:t>2</a:t>
            </a:r>
            <a:r>
              <a:rPr lang="ja-JP" altLang="en-US" sz="2000" dirty="0" smtClean="0"/>
              <a:t>億ドルの損害賠償および恒久的差し止めを求める（継続中）</a:t>
            </a:r>
            <a:endParaRPr lang="en-US" altLang="ja-JP" sz="2000" dirty="0" smtClean="0"/>
          </a:p>
          <a:p>
            <a:pPr lvl="1"/>
            <a:endParaRPr lang="en-US" altLang="ja-JP" sz="2000" dirty="0" smtClean="0"/>
          </a:p>
          <a:p>
            <a:r>
              <a:rPr lang="en-US" altLang="ja-JP" sz="2400" dirty="0" smtClean="0"/>
              <a:t>Mark </a:t>
            </a:r>
            <a:r>
              <a:rPr lang="en-US" altLang="ja-JP" sz="2400" dirty="0" err="1" smtClean="0"/>
              <a:t>Zuckerberg</a:t>
            </a:r>
            <a:r>
              <a:rPr lang="ja-JP" altLang="en-US" sz="2400" dirty="0" smtClean="0"/>
              <a:t>が</a:t>
            </a:r>
            <a:r>
              <a:rPr lang="en-US" altLang="ja-JP" sz="2400" dirty="0" err="1" smtClean="0"/>
              <a:t>ConnectU</a:t>
            </a:r>
            <a:r>
              <a:rPr lang="ja-JP" altLang="en-US" sz="2400" dirty="0" smtClean="0"/>
              <a:t>の知的財産権およびコードを盗んでこの巨大人気ソーシャルネットワークを構築</a:t>
            </a:r>
            <a:endParaRPr lang="en-US" altLang="ja-JP" sz="2400" dirty="0" smtClean="0"/>
          </a:p>
          <a:p>
            <a:pPr lvl="1"/>
            <a:r>
              <a:rPr lang="ja-JP" altLang="en-US" sz="2000" dirty="0" smtClean="0"/>
              <a:t>賠償内容</a:t>
            </a:r>
            <a:r>
              <a:rPr kumimoji="1" lang="ja-JP" altLang="en-US" sz="2000" dirty="0" smtClean="0"/>
              <a:t>）</a:t>
            </a:r>
            <a:r>
              <a:rPr kumimoji="1" lang="en-US" altLang="ja-JP" sz="2000" dirty="0" smtClean="0"/>
              <a:t/>
            </a:r>
            <a:br>
              <a:rPr kumimoji="1" lang="en-US" altLang="ja-JP" sz="2000" dirty="0" smtClean="0"/>
            </a:br>
            <a:r>
              <a:rPr kumimoji="1" lang="ja-JP" altLang="en-US" sz="2000" dirty="0" smtClean="0"/>
              <a:t>約</a:t>
            </a:r>
            <a:r>
              <a:rPr kumimoji="1" lang="en-US" altLang="ja-JP" sz="2000" dirty="0" smtClean="0"/>
              <a:t>6500</a:t>
            </a:r>
            <a:r>
              <a:rPr kumimoji="1" lang="ja-JP" altLang="en-US" sz="2000" dirty="0" smtClean="0"/>
              <a:t>万ドルの損害賠償を受け取る</a:t>
            </a:r>
            <a:endParaRPr kumimoji="1" lang="en-US" altLang="ja-JP" sz="2000" dirty="0" smtClean="0"/>
          </a:p>
          <a:p>
            <a:pPr lvl="1"/>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31</a:t>
            </a:fld>
            <a:endParaRPr kumimoji="1" lang="ja-JP"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検出できなかった流用</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32</a:t>
            </a:fld>
            <a:endParaRPr kumimoji="1" lang="ja-JP" altLang="en-US"/>
          </a:p>
        </p:txBody>
      </p:sp>
      <p:sp>
        <p:nvSpPr>
          <p:cNvPr id="6" name="正方形/長方形 5"/>
          <p:cNvSpPr/>
          <p:nvPr/>
        </p:nvSpPr>
        <p:spPr>
          <a:xfrm>
            <a:off x="77820" y="967580"/>
            <a:ext cx="4494180" cy="4175932"/>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400" dirty="0" smtClean="0"/>
              <a:t>if (size == 0)</a:t>
            </a:r>
          </a:p>
          <a:p>
            <a:r>
              <a:rPr lang="en-US" altLang="ja-JP" sz="1400" dirty="0" smtClean="0"/>
              <a:t>  return NULL;</a:t>
            </a:r>
            <a:r>
              <a:rPr lang="ja-JP" altLang="en-US" sz="1400" dirty="0" smtClean="0"/>
              <a:t>　</a:t>
            </a:r>
            <a:r>
              <a:rPr lang="en-US" altLang="ja-JP" sz="1400" dirty="0" smtClean="0"/>
              <a:t>/* no allocation required */ </a:t>
            </a:r>
          </a:p>
          <a:p>
            <a:endParaRPr lang="en-US" altLang="ja-JP" sz="1400" dirty="0" smtClean="0"/>
          </a:p>
          <a:p>
            <a:r>
              <a:rPr lang="en-US" altLang="ja-JP" sz="1400" dirty="0" smtClean="0"/>
              <a:t>/* Allocate combined header + user data storage. */</a:t>
            </a:r>
          </a:p>
          <a:p>
            <a:r>
              <a:rPr lang="en-US" altLang="ja-JP" sz="1400" dirty="0" smtClean="0"/>
              <a:t>{</a:t>
            </a:r>
          </a:p>
          <a:p>
            <a:r>
              <a:rPr lang="en-US" altLang="ja-JP" sz="1400" dirty="0" smtClean="0"/>
              <a:t>  register pointer new = </a:t>
            </a:r>
            <a:r>
              <a:rPr lang="en-US" altLang="ja-JP" sz="1400" dirty="0" err="1" smtClean="0"/>
              <a:t>malloc</a:t>
            </a:r>
            <a:r>
              <a:rPr lang="en-US" altLang="ja-JP" sz="1400" dirty="0" smtClean="0"/>
              <a:t> (</a:t>
            </a:r>
            <a:r>
              <a:rPr lang="en-US" altLang="ja-JP" sz="1400" dirty="0" err="1" smtClean="0"/>
              <a:t>sizeof</a:t>
            </a:r>
            <a:r>
              <a:rPr lang="en-US" altLang="ja-JP" sz="1400" dirty="0" smtClean="0"/>
              <a:t> (header) + size);</a:t>
            </a:r>
          </a:p>
          <a:p>
            <a:r>
              <a:rPr lang="en-US" altLang="ja-JP" sz="1400" dirty="0" smtClean="0"/>
              <a:t>  /* address of header */</a:t>
            </a:r>
          </a:p>
          <a:p>
            <a:endParaRPr lang="en-US" altLang="ja-JP" sz="1400" dirty="0" smtClean="0"/>
          </a:p>
          <a:p>
            <a:r>
              <a:rPr lang="en-US" altLang="ja-JP" sz="1400" dirty="0" smtClean="0"/>
              <a:t>  ((header *)new)-&gt;</a:t>
            </a:r>
            <a:r>
              <a:rPr lang="en-US" altLang="ja-JP" sz="1400" dirty="0" err="1" smtClean="0"/>
              <a:t>h.next</a:t>
            </a:r>
            <a:r>
              <a:rPr lang="en-US" altLang="ja-JP" sz="1400" dirty="0" smtClean="0"/>
              <a:t> = </a:t>
            </a:r>
            <a:r>
              <a:rPr lang="en-US" altLang="ja-JP" sz="1400" dirty="0" err="1" smtClean="0"/>
              <a:t>last_alloca_header</a:t>
            </a:r>
            <a:r>
              <a:rPr lang="en-US" altLang="ja-JP" sz="1400" dirty="0" smtClean="0"/>
              <a:t>;</a:t>
            </a:r>
          </a:p>
          <a:p>
            <a:r>
              <a:rPr lang="en-US" altLang="ja-JP" sz="1400" dirty="0" smtClean="0"/>
              <a:t>  ((header *)new)-&gt;</a:t>
            </a:r>
            <a:r>
              <a:rPr lang="en-US" altLang="ja-JP" sz="1400" dirty="0" err="1" smtClean="0"/>
              <a:t>h.deep</a:t>
            </a:r>
            <a:r>
              <a:rPr lang="en-US" altLang="ja-JP" sz="1400" dirty="0" smtClean="0"/>
              <a:t> = depth; </a:t>
            </a:r>
          </a:p>
          <a:p>
            <a:endParaRPr lang="en-US" altLang="ja-JP" sz="1400" dirty="0" smtClean="0"/>
          </a:p>
          <a:p>
            <a:r>
              <a:rPr lang="en-US" altLang="ja-JP" sz="1400" dirty="0" smtClean="0"/>
              <a:t>  </a:t>
            </a:r>
            <a:r>
              <a:rPr lang="en-US" altLang="ja-JP" sz="1400" dirty="0" err="1" smtClean="0"/>
              <a:t>last_alloca_header</a:t>
            </a:r>
            <a:r>
              <a:rPr lang="en-US" altLang="ja-JP" sz="1400" dirty="0" smtClean="0"/>
              <a:t> = (header *)new;</a:t>
            </a:r>
          </a:p>
          <a:p>
            <a:endParaRPr lang="en-US" altLang="ja-JP" sz="1400" dirty="0" smtClean="0"/>
          </a:p>
          <a:p>
            <a:r>
              <a:rPr lang="en-US" altLang="ja-JP" sz="1400" dirty="0" smtClean="0"/>
              <a:t>  /* User storage begins just after header. */</a:t>
            </a:r>
          </a:p>
          <a:p>
            <a:endParaRPr lang="en-US" altLang="ja-JP" sz="1400" dirty="0" smtClean="0"/>
          </a:p>
          <a:p>
            <a:r>
              <a:rPr lang="en-US" altLang="ja-JP" sz="1400" dirty="0" smtClean="0"/>
              <a:t>  return (pointer)((char *)new + </a:t>
            </a:r>
            <a:r>
              <a:rPr lang="en-US" altLang="ja-JP" sz="1400" dirty="0" err="1" smtClean="0"/>
              <a:t>sizeof</a:t>
            </a:r>
            <a:r>
              <a:rPr lang="en-US" altLang="ja-JP" sz="1400" dirty="0" smtClean="0"/>
              <a:t>(header));</a:t>
            </a:r>
          </a:p>
          <a:p>
            <a:r>
              <a:rPr lang="en-US" altLang="ja-JP" sz="1400" dirty="0" smtClean="0"/>
              <a:t>}</a:t>
            </a:r>
            <a:endParaRPr kumimoji="1" lang="ja-JP" altLang="en-US" sz="1400" dirty="0">
              <a:solidFill>
                <a:srgbClr val="C00000"/>
              </a:solidFill>
            </a:endParaRPr>
          </a:p>
        </p:txBody>
      </p:sp>
      <p:sp>
        <p:nvSpPr>
          <p:cNvPr id="7" name="正方形/長方形 6"/>
          <p:cNvSpPr/>
          <p:nvPr/>
        </p:nvSpPr>
        <p:spPr>
          <a:xfrm>
            <a:off x="4643438" y="973963"/>
            <a:ext cx="4429124" cy="4169549"/>
          </a:xfrm>
          <a:prstGeom prst="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r>
              <a:rPr lang="en-US" altLang="ja-JP" sz="1400" dirty="0" smtClean="0"/>
              <a:t>if (size == 0)</a:t>
            </a:r>
          </a:p>
          <a:p>
            <a:r>
              <a:rPr lang="ja-JP" altLang="en-US" sz="1400" dirty="0" smtClean="0"/>
              <a:t>　</a:t>
            </a:r>
            <a:r>
              <a:rPr lang="en-US" altLang="ja-JP" sz="1400" dirty="0" smtClean="0"/>
              <a:t>return NULL;</a:t>
            </a:r>
            <a:r>
              <a:rPr lang="ja-JP" altLang="en-US" sz="1400" dirty="0" smtClean="0"/>
              <a:t>　</a:t>
            </a:r>
            <a:r>
              <a:rPr lang="en-US" altLang="ja-JP" sz="1400" dirty="0" smtClean="0"/>
              <a:t>/* No allocation required.  */</a:t>
            </a:r>
          </a:p>
          <a:p>
            <a:endParaRPr lang="en-US" altLang="ja-JP" sz="1400" dirty="0" smtClean="0"/>
          </a:p>
          <a:p>
            <a:r>
              <a:rPr lang="en-US" altLang="ja-JP" sz="1400" dirty="0" smtClean="0"/>
              <a:t>/* Allocate combined header + user data storage.  */</a:t>
            </a:r>
          </a:p>
          <a:p>
            <a:r>
              <a:rPr lang="en-US" altLang="ja-JP" sz="1400" dirty="0" smtClean="0"/>
              <a:t>{</a:t>
            </a:r>
          </a:p>
          <a:p>
            <a:r>
              <a:rPr lang="en-US" altLang="ja-JP" sz="1400" dirty="0" smtClean="0"/>
              <a:t>  register pointer new = </a:t>
            </a:r>
            <a:r>
              <a:rPr lang="en-US" altLang="ja-JP" sz="1400" dirty="0" err="1" smtClean="0"/>
              <a:t>malloc</a:t>
            </a:r>
            <a:r>
              <a:rPr lang="en-US" altLang="ja-JP" sz="1400" dirty="0" smtClean="0"/>
              <a:t> (</a:t>
            </a:r>
            <a:r>
              <a:rPr lang="en-US" altLang="ja-JP" sz="1400" dirty="0" err="1" smtClean="0"/>
              <a:t>sizeof</a:t>
            </a:r>
            <a:r>
              <a:rPr lang="en-US" altLang="ja-JP" sz="1400" dirty="0" smtClean="0"/>
              <a:t> (header) + size);</a:t>
            </a:r>
          </a:p>
          <a:p>
            <a:r>
              <a:rPr lang="ja-JP" altLang="en-US" sz="1400" dirty="0" smtClean="0"/>
              <a:t>　</a:t>
            </a:r>
            <a:r>
              <a:rPr lang="en-US" altLang="ja-JP" sz="1400" dirty="0" smtClean="0"/>
              <a:t>/* Address of header.  */</a:t>
            </a:r>
          </a:p>
          <a:p>
            <a:endParaRPr lang="en-US" altLang="ja-JP" sz="1400" dirty="0" smtClean="0"/>
          </a:p>
          <a:p>
            <a:r>
              <a:rPr lang="ja-JP" altLang="en-US" sz="1400" dirty="0" smtClean="0"/>
              <a:t>　</a:t>
            </a:r>
            <a:r>
              <a:rPr lang="en-US" altLang="ja-JP" sz="1400" dirty="0" smtClean="0"/>
              <a:t>((header *) new)-&gt;</a:t>
            </a:r>
            <a:r>
              <a:rPr lang="en-US" altLang="ja-JP" sz="1400" dirty="0" err="1" smtClean="0"/>
              <a:t>h.next</a:t>
            </a:r>
            <a:r>
              <a:rPr lang="en-US" altLang="ja-JP" sz="1400" dirty="0" smtClean="0"/>
              <a:t> = </a:t>
            </a:r>
            <a:r>
              <a:rPr lang="en-US" altLang="ja-JP" sz="1400" dirty="0" err="1" smtClean="0"/>
              <a:t>last_alloca_header</a:t>
            </a:r>
            <a:r>
              <a:rPr lang="en-US" altLang="ja-JP" sz="1400" dirty="0" smtClean="0"/>
              <a:t>;</a:t>
            </a:r>
          </a:p>
          <a:p>
            <a:r>
              <a:rPr lang="ja-JP" altLang="en-US" sz="1400" dirty="0" smtClean="0"/>
              <a:t>　</a:t>
            </a:r>
            <a:r>
              <a:rPr lang="en-US" altLang="ja-JP" sz="1400" dirty="0" smtClean="0"/>
              <a:t>((header *) new)-&gt;</a:t>
            </a:r>
            <a:r>
              <a:rPr lang="en-US" altLang="ja-JP" sz="1400" dirty="0" err="1" smtClean="0"/>
              <a:t>h.deep</a:t>
            </a:r>
            <a:r>
              <a:rPr lang="en-US" altLang="ja-JP" sz="1400" dirty="0" smtClean="0"/>
              <a:t> = depth;</a:t>
            </a:r>
          </a:p>
          <a:p>
            <a:endParaRPr lang="en-US" altLang="ja-JP" sz="1400" dirty="0" smtClean="0"/>
          </a:p>
          <a:p>
            <a:r>
              <a:rPr lang="ja-JP" altLang="en-US" sz="1400" dirty="0" smtClean="0"/>
              <a:t>　</a:t>
            </a:r>
            <a:r>
              <a:rPr lang="en-US" altLang="ja-JP" sz="1400" dirty="0" err="1" smtClean="0"/>
              <a:t>last_alloca_header</a:t>
            </a:r>
            <a:r>
              <a:rPr lang="en-US" altLang="ja-JP" sz="1400" dirty="0" smtClean="0"/>
              <a:t> = (header *) new;</a:t>
            </a:r>
          </a:p>
          <a:p>
            <a:endParaRPr lang="en-US" altLang="ja-JP" sz="1400" dirty="0" smtClean="0"/>
          </a:p>
          <a:p>
            <a:r>
              <a:rPr lang="ja-JP" altLang="en-US" sz="1400" dirty="0" smtClean="0"/>
              <a:t>　</a:t>
            </a:r>
            <a:r>
              <a:rPr lang="en-US" altLang="ja-JP" sz="1400" dirty="0" smtClean="0"/>
              <a:t>/* User storage begins just after header.  */</a:t>
            </a:r>
          </a:p>
          <a:p>
            <a:endParaRPr lang="en-US" altLang="ja-JP" sz="1400" dirty="0" smtClean="0"/>
          </a:p>
          <a:p>
            <a:r>
              <a:rPr lang="ja-JP" altLang="en-US" sz="1400" dirty="0" smtClean="0"/>
              <a:t>　</a:t>
            </a:r>
            <a:r>
              <a:rPr lang="en-US" altLang="ja-JP" sz="1400" dirty="0" smtClean="0"/>
              <a:t>return (pointer) ((char *) new + </a:t>
            </a:r>
            <a:r>
              <a:rPr lang="en-US" altLang="ja-JP" sz="1400" dirty="0" err="1" smtClean="0"/>
              <a:t>sizeof</a:t>
            </a:r>
            <a:r>
              <a:rPr lang="en-US" altLang="ja-JP" sz="1400" dirty="0" smtClean="0"/>
              <a:t> (header));</a:t>
            </a:r>
          </a:p>
          <a:p>
            <a:r>
              <a:rPr lang="en-US" altLang="ja-JP" sz="1400" dirty="0" smtClean="0"/>
              <a:t>}</a:t>
            </a:r>
            <a:endParaRPr lang="en-US" altLang="ja-JP" sz="1400" dirty="0" smtClean="0">
              <a:solidFill>
                <a:srgbClr val="C00000"/>
              </a:solidFill>
            </a:endParaRPr>
          </a:p>
        </p:txBody>
      </p:sp>
      <p:sp>
        <p:nvSpPr>
          <p:cNvPr id="8" name="正方形/長方形 7"/>
          <p:cNvSpPr/>
          <p:nvPr/>
        </p:nvSpPr>
        <p:spPr>
          <a:xfrm>
            <a:off x="571472" y="5738766"/>
            <a:ext cx="7786742" cy="64294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ja-JP" altLang="en-US" sz="2800" dirty="0" smtClean="0"/>
              <a:t>最大クローン長　</a:t>
            </a:r>
            <a:r>
              <a:rPr lang="en-US" altLang="ja-JP" sz="2800" dirty="0" smtClean="0"/>
              <a:t>78</a:t>
            </a:r>
            <a:r>
              <a:rPr lang="ja-JP" altLang="en-US" sz="2800" dirty="0" err="1" smtClean="0"/>
              <a:t>，</a:t>
            </a:r>
            <a:r>
              <a:rPr lang="ja-JP" altLang="en-US" sz="2800" dirty="0" smtClean="0"/>
              <a:t>部分類似度　</a:t>
            </a:r>
            <a:r>
              <a:rPr lang="en-US" altLang="ja-JP" sz="2800" dirty="0" smtClean="0"/>
              <a:t>0.085</a:t>
            </a:r>
          </a:p>
        </p:txBody>
      </p:sp>
      <p:sp>
        <p:nvSpPr>
          <p:cNvPr id="9" name="テキスト ボックス 8"/>
          <p:cNvSpPr txBox="1"/>
          <p:nvPr/>
        </p:nvSpPr>
        <p:spPr>
          <a:xfrm>
            <a:off x="1285852" y="5214950"/>
            <a:ext cx="2071702" cy="400110"/>
          </a:xfrm>
          <a:prstGeom prst="rect">
            <a:avLst/>
          </a:prstGeom>
          <a:noFill/>
        </p:spPr>
        <p:txBody>
          <a:bodyPr wrap="square" rtlCol="0">
            <a:spAutoFit/>
          </a:bodyPr>
          <a:lstStyle/>
          <a:p>
            <a:r>
              <a:rPr kumimoji="1" lang="ja-JP" altLang="en-US" sz="2000" dirty="0" smtClean="0"/>
              <a:t>ファイル長さ：</a:t>
            </a:r>
            <a:r>
              <a:rPr kumimoji="1" lang="en-US" altLang="ja-JP" sz="2000" dirty="0" smtClean="0"/>
              <a:t>636</a:t>
            </a:r>
            <a:endParaRPr kumimoji="1" lang="ja-JP" altLang="en-US" sz="2000" dirty="0"/>
          </a:p>
        </p:txBody>
      </p:sp>
      <p:sp>
        <p:nvSpPr>
          <p:cNvPr id="10" name="テキスト ボックス 9"/>
          <p:cNvSpPr txBox="1"/>
          <p:nvPr/>
        </p:nvSpPr>
        <p:spPr>
          <a:xfrm>
            <a:off x="5822259" y="5214950"/>
            <a:ext cx="2178765" cy="400110"/>
          </a:xfrm>
          <a:prstGeom prst="rect">
            <a:avLst/>
          </a:prstGeom>
          <a:noFill/>
        </p:spPr>
        <p:txBody>
          <a:bodyPr wrap="square" rtlCol="0">
            <a:spAutoFit/>
          </a:bodyPr>
          <a:lstStyle/>
          <a:p>
            <a:r>
              <a:rPr kumimoji="1" lang="ja-JP" altLang="en-US" sz="2000" dirty="0" smtClean="0"/>
              <a:t>ファイル長さ：</a:t>
            </a:r>
            <a:r>
              <a:rPr kumimoji="1" lang="en-US" altLang="ja-JP" sz="2000" dirty="0" smtClean="0"/>
              <a:t>1191</a:t>
            </a:r>
            <a:endParaRPr kumimoji="1" lang="ja-JP" altLang="en-US"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09570" name="Picture 2" descr="C:\Users\satoshi-o\Pictures\Tr_sample.emf"/>
          <p:cNvPicPr>
            <a:picLocks noChangeAspect="1" noChangeArrowheads="1"/>
          </p:cNvPicPr>
          <p:nvPr/>
        </p:nvPicPr>
        <p:blipFill>
          <a:blip r:embed="rId3" cstate="print"/>
          <a:srcRect/>
          <a:stretch>
            <a:fillRect/>
          </a:stretch>
        </p:blipFill>
        <p:spPr bwMode="auto">
          <a:xfrm>
            <a:off x="0" y="2000240"/>
            <a:ext cx="8750266" cy="4248722"/>
          </a:xfrm>
          <a:prstGeom prst="rect">
            <a:avLst/>
          </a:prstGeom>
          <a:noFill/>
        </p:spPr>
      </p:pic>
      <p:sp>
        <p:nvSpPr>
          <p:cNvPr id="2" name="タイトル 1"/>
          <p:cNvSpPr>
            <a:spLocks noGrp="1"/>
          </p:cNvSpPr>
          <p:nvPr>
            <p:ph type="title"/>
          </p:nvPr>
        </p:nvSpPr>
        <p:spPr/>
        <p:txBody>
          <a:bodyPr/>
          <a:lstStyle/>
          <a:p>
            <a:r>
              <a:rPr lang="ja-JP" altLang="en-US" dirty="0" smtClean="0"/>
              <a:t>閾値の導出における実験手順</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startAt="5"/>
            </a:pPr>
            <a:r>
              <a:rPr lang="ja-JP" altLang="en-US" dirty="0" smtClean="0"/>
              <a:t>適合率と再現率から</a:t>
            </a:r>
            <a:r>
              <a:rPr lang="ja-JP" altLang="en-US" u="sng" dirty="0" smtClean="0">
                <a:solidFill>
                  <a:srgbClr val="C00000"/>
                </a:solidFill>
              </a:rPr>
              <a:t>流用あり閾値</a:t>
            </a:r>
            <a:r>
              <a:rPr lang="ja-JP" altLang="en-US" dirty="0" smtClean="0"/>
              <a:t>を導出する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33</a:t>
            </a:fld>
            <a:endParaRPr kumimoji="1" lang="ja-JP" altLang="en-US"/>
          </a:p>
        </p:txBody>
      </p:sp>
      <p:sp>
        <p:nvSpPr>
          <p:cNvPr id="7" name="角丸四角形吹き出し 6"/>
          <p:cNvSpPr/>
          <p:nvPr/>
        </p:nvSpPr>
        <p:spPr>
          <a:xfrm>
            <a:off x="3571868" y="4324454"/>
            <a:ext cx="2928958" cy="714380"/>
          </a:xfrm>
          <a:prstGeom prst="wedgeRoundRectCallout">
            <a:avLst>
              <a:gd name="adj1" fmla="val 49720"/>
              <a:gd name="adj2" fmla="val 105286"/>
              <a:gd name="adj3" fmla="val 16667"/>
            </a:avLst>
          </a:prstGeom>
          <a:solidFill>
            <a:srgbClr val="C0000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流用あり</a:t>
            </a:r>
            <a:r>
              <a:rPr kumimoji="1" lang="ja-JP" altLang="en-US" sz="2800" dirty="0" smtClean="0"/>
              <a:t>閾値</a:t>
            </a:r>
            <a:endParaRPr kumimoji="1" lang="ja-JP" altLang="en-US" sz="2800" dirty="0"/>
          </a:p>
        </p:txBody>
      </p:sp>
      <p:sp>
        <p:nvSpPr>
          <p:cNvPr id="8" name="角丸四角形 7"/>
          <p:cNvSpPr/>
          <p:nvPr/>
        </p:nvSpPr>
        <p:spPr>
          <a:xfrm>
            <a:off x="6500826" y="5469176"/>
            <a:ext cx="428628" cy="571504"/>
          </a:xfrm>
          <a:prstGeom prst="roundRect">
            <a:avLst/>
          </a:prstGeom>
          <a:noFill/>
          <a:ln w="508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9" name="直線コネクタ 8"/>
          <p:cNvCxnSpPr>
            <a:endCxn id="8" idx="0"/>
          </p:cNvCxnSpPr>
          <p:nvPr/>
        </p:nvCxnSpPr>
        <p:spPr>
          <a:xfrm rot="5400000">
            <a:off x="5072066" y="3826102"/>
            <a:ext cx="3286148"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93185" name="Picture 1" descr="C:\Users\satoshi-o\Pictures\Tnr_sample.emf"/>
          <p:cNvPicPr>
            <a:picLocks noChangeAspect="1" noChangeArrowheads="1"/>
          </p:cNvPicPr>
          <p:nvPr/>
        </p:nvPicPr>
        <p:blipFill>
          <a:blip r:embed="rId3" cstate="print"/>
          <a:srcRect/>
          <a:stretch>
            <a:fillRect/>
          </a:stretch>
        </p:blipFill>
        <p:spPr bwMode="auto">
          <a:xfrm>
            <a:off x="0" y="2000240"/>
            <a:ext cx="8858280" cy="4308196"/>
          </a:xfrm>
          <a:prstGeom prst="rect">
            <a:avLst/>
          </a:prstGeom>
          <a:noFill/>
        </p:spPr>
      </p:pic>
      <p:sp>
        <p:nvSpPr>
          <p:cNvPr id="2" name="タイトル 1"/>
          <p:cNvSpPr>
            <a:spLocks noGrp="1"/>
          </p:cNvSpPr>
          <p:nvPr>
            <p:ph type="title"/>
          </p:nvPr>
        </p:nvSpPr>
        <p:spPr/>
        <p:txBody>
          <a:bodyPr/>
          <a:lstStyle/>
          <a:p>
            <a:r>
              <a:rPr lang="ja-JP" altLang="en-US" dirty="0" smtClean="0"/>
              <a:t>閾値の導出における実験手順</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startAt="5"/>
            </a:pPr>
            <a:r>
              <a:rPr lang="ja-JP" altLang="en-US" dirty="0" smtClean="0"/>
              <a:t>適合率と再現率から</a:t>
            </a:r>
            <a:r>
              <a:rPr lang="ja-JP" altLang="en-US" u="sng" dirty="0" smtClean="0">
                <a:solidFill>
                  <a:schemeClr val="accent2"/>
                </a:solidFill>
              </a:rPr>
              <a:t>流用なし閾値</a:t>
            </a:r>
            <a:r>
              <a:rPr lang="ja-JP" altLang="en-US" dirty="0" smtClean="0"/>
              <a:t>を導出する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34</a:t>
            </a:fld>
            <a:endParaRPr kumimoji="1" lang="ja-JP" altLang="en-US"/>
          </a:p>
        </p:txBody>
      </p:sp>
      <p:sp>
        <p:nvSpPr>
          <p:cNvPr id="11" name="角丸四角形 10"/>
          <p:cNvSpPr/>
          <p:nvPr/>
        </p:nvSpPr>
        <p:spPr>
          <a:xfrm>
            <a:off x="2249408" y="5437362"/>
            <a:ext cx="428628" cy="571504"/>
          </a:xfrm>
          <a:prstGeom prst="roundRect">
            <a:avLst/>
          </a:prstGeom>
          <a:noFill/>
          <a:ln w="508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2" name="角丸四角形吹き出し 11"/>
          <p:cNvSpPr/>
          <p:nvPr/>
        </p:nvSpPr>
        <p:spPr>
          <a:xfrm>
            <a:off x="2590024" y="4310928"/>
            <a:ext cx="2965534" cy="787532"/>
          </a:xfrm>
          <a:prstGeom prst="wedgeRoundRectCallout">
            <a:avLst>
              <a:gd name="adj1" fmla="val -51470"/>
              <a:gd name="adj2" fmla="val 84609"/>
              <a:gd name="adj3" fmla="val 16667"/>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2800" dirty="0" smtClean="0"/>
              <a:t>流用なし閾値</a:t>
            </a:r>
            <a:endParaRPr kumimoji="1" lang="ja-JP" altLang="en-US" sz="2800" dirty="0"/>
          </a:p>
        </p:txBody>
      </p:sp>
      <p:cxnSp>
        <p:nvCxnSpPr>
          <p:cNvPr id="13" name="直線コネクタ 12"/>
          <p:cNvCxnSpPr>
            <a:endCxn id="11" idx="0"/>
          </p:cNvCxnSpPr>
          <p:nvPr/>
        </p:nvCxnSpPr>
        <p:spPr>
          <a:xfrm rot="5400000">
            <a:off x="791772" y="3794288"/>
            <a:ext cx="3286148"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par>
                                <p:cTn id="8" presetID="3" presetClass="entr" presetSubtype="1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linds(horizontal)">
                                      <p:cBhvr>
                                        <p:cTn id="10" dur="500"/>
                                        <p:tgtEl>
                                          <p:spTgt spid="13"/>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流用ありの判断方法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35</a:t>
            </a:fld>
            <a:endParaRPr kumimoji="1" lang="ja-JP" altLang="en-US"/>
          </a:p>
        </p:txBody>
      </p:sp>
      <p:sp>
        <p:nvSpPr>
          <p:cNvPr id="6" name="フローチャート : 判断 5"/>
          <p:cNvSpPr/>
          <p:nvPr/>
        </p:nvSpPr>
        <p:spPr>
          <a:xfrm>
            <a:off x="1831956" y="3000372"/>
            <a:ext cx="4643470" cy="857256"/>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i="1" dirty="0" smtClean="0">
                <a:solidFill>
                  <a:schemeClr val="tx1"/>
                </a:solidFill>
              </a:rPr>
              <a:t>T</a:t>
            </a:r>
            <a:r>
              <a:rPr lang="en-US" altLang="ja-JP" i="1" baseline="-25000" dirty="0" smtClean="0">
                <a:solidFill>
                  <a:schemeClr val="tx1"/>
                </a:solidFill>
              </a:rPr>
              <a:t>R-MLCC </a:t>
            </a:r>
            <a:r>
              <a:rPr kumimoji="1" lang="en-US" altLang="ja-JP" dirty="0" smtClean="0">
                <a:solidFill>
                  <a:schemeClr val="tx1"/>
                </a:solidFill>
              </a:rPr>
              <a:t>&lt;</a:t>
            </a:r>
            <a:r>
              <a:rPr kumimoji="1" lang="en-US" altLang="ja-JP" i="1" dirty="0" smtClean="0">
                <a:solidFill>
                  <a:schemeClr val="tx1"/>
                </a:solidFill>
              </a:rPr>
              <a:t>MLCC</a:t>
            </a:r>
            <a:r>
              <a:rPr kumimoji="1" lang="en-US" altLang="ja-JP" dirty="0" smtClean="0">
                <a:solidFill>
                  <a:schemeClr val="tx1"/>
                </a:solidFill>
              </a:rPr>
              <a:t>(</a:t>
            </a:r>
            <a:r>
              <a:rPr kumimoji="1" lang="en-US" altLang="ja-JP" i="1" dirty="0" err="1" smtClean="0">
                <a:solidFill>
                  <a:schemeClr val="tx1"/>
                </a:solidFill>
              </a:rPr>
              <a:t>a</a:t>
            </a:r>
            <a:r>
              <a:rPr kumimoji="1" lang="en-US" altLang="ja-JP" dirty="0" err="1" smtClean="0">
                <a:solidFill>
                  <a:schemeClr val="tx1"/>
                </a:solidFill>
              </a:rPr>
              <a:t>,</a:t>
            </a:r>
            <a:r>
              <a:rPr kumimoji="1" lang="en-US" altLang="ja-JP" i="1" dirty="0" err="1" smtClean="0">
                <a:solidFill>
                  <a:schemeClr val="tx1"/>
                </a:solidFill>
              </a:rPr>
              <a:t>b</a:t>
            </a:r>
            <a:r>
              <a:rPr kumimoji="1" lang="en-US" altLang="ja-JP" dirty="0" smtClean="0">
                <a:solidFill>
                  <a:schemeClr val="tx1"/>
                </a:solidFill>
              </a:rPr>
              <a:t>)</a:t>
            </a:r>
            <a:endParaRPr kumimoji="1" lang="ja-JP" altLang="en-US" dirty="0">
              <a:solidFill>
                <a:schemeClr val="tx1"/>
              </a:solidFill>
            </a:endParaRPr>
          </a:p>
        </p:txBody>
      </p:sp>
      <p:cxnSp>
        <p:nvCxnSpPr>
          <p:cNvPr id="7" name="直線コネクタ 11"/>
          <p:cNvCxnSpPr>
            <a:stCxn id="6" idx="3"/>
            <a:endCxn id="11" idx="0"/>
          </p:cNvCxnSpPr>
          <p:nvPr/>
        </p:nvCxnSpPr>
        <p:spPr>
          <a:xfrm>
            <a:off x="6475426" y="3429000"/>
            <a:ext cx="178595" cy="571504"/>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フローチャート: 処理 7"/>
          <p:cNvSpPr/>
          <p:nvPr/>
        </p:nvSpPr>
        <p:spPr>
          <a:xfrm>
            <a:off x="2474898" y="1928802"/>
            <a:ext cx="3357586" cy="785818"/>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Start</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ソースコードの組</a:t>
            </a:r>
            <a:r>
              <a:rPr lang="en-US" altLang="ja-JP" dirty="0" smtClean="0">
                <a:solidFill>
                  <a:schemeClr val="tx1"/>
                </a:solidFill>
              </a:rPr>
              <a:t>(</a:t>
            </a:r>
            <a:r>
              <a:rPr lang="en-US" altLang="ja-JP" i="1" dirty="0" err="1" smtClean="0">
                <a:solidFill>
                  <a:schemeClr val="tx1"/>
                </a:solidFill>
              </a:rPr>
              <a:t>a</a:t>
            </a:r>
            <a:r>
              <a:rPr lang="en-US" altLang="ja-JP" dirty="0" err="1" smtClean="0">
                <a:solidFill>
                  <a:schemeClr val="tx1"/>
                </a:solidFill>
              </a:rPr>
              <a:t>,</a:t>
            </a:r>
            <a:r>
              <a:rPr lang="en-US" altLang="ja-JP" i="1" dirty="0" err="1" smtClean="0">
                <a:solidFill>
                  <a:schemeClr val="tx1"/>
                </a:solidFill>
              </a:rPr>
              <a:t>b</a:t>
            </a:r>
            <a:r>
              <a:rPr lang="en-US" altLang="ja-JP" dirty="0" smtClean="0">
                <a:solidFill>
                  <a:schemeClr val="tx1"/>
                </a:solidFill>
              </a:rPr>
              <a:t>)</a:t>
            </a:r>
            <a:r>
              <a:rPr lang="ja-JP" altLang="en-US" dirty="0" smtClean="0">
                <a:solidFill>
                  <a:schemeClr val="tx1"/>
                </a:solidFill>
              </a:rPr>
              <a:t>を入力</a:t>
            </a:r>
            <a:endParaRPr kumimoji="1" lang="ja-JP" altLang="en-US" dirty="0">
              <a:solidFill>
                <a:schemeClr val="tx1"/>
              </a:solidFill>
            </a:endParaRPr>
          </a:p>
        </p:txBody>
      </p:sp>
      <p:cxnSp>
        <p:nvCxnSpPr>
          <p:cNvPr id="9" name="直線コネクタ 8"/>
          <p:cNvCxnSpPr>
            <a:stCxn id="8" idx="2"/>
            <a:endCxn id="6" idx="0"/>
          </p:cNvCxnSpPr>
          <p:nvPr/>
        </p:nvCxnSpPr>
        <p:spPr>
          <a:xfrm rot="5400000">
            <a:off x="4010815" y="2857496"/>
            <a:ext cx="285752" cy="0"/>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フローチャート : 判断 10"/>
          <p:cNvSpPr/>
          <p:nvPr/>
        </p:nvSpPr>
        <p:spPr>
          <a:xfrm>
            <a:off x="4475162" y="4000504"/>
            <a:ext cx="4357718" cy="857256"/>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i="1" dirty="0" smtClean="0">
                <a:solidFill>
                  <a:schemeClr val="tx1"/>
                </a:solidFill>
              </a:rPr>
              <a:t>T</a:t>
            </a:r>
            <a:r>
              <a:rPr lang="en-US" altLang="ja-JP" i="1" baseline="-25000" dirty="0" smtClean="0">
                <a:solidFill>
                  <a:schemeClr val="tx1"/>
                </a:solidFill>
              </a:rPr>
              <a:t>R -</a:t>
            </a:r>
            <a:r>
              <a:rPr lang="en-US" altLang="ja-JP" i="1" baseline="-25000" dirty="0" err="1" smtClean="0">
                <a:solidFill>
                  <a:schemeClr val="tx1"/>
                </a:solidFill>
              </a:rPr>
              <a:t>PSim</a:t>
            </a:r>
            <a:r>
              <a:rPr lang="en-US" altLang="ja-JP" dirty="0" smtClean="0">
                <a:solidFill>
                  <a:schemeClr val="tx1"/>
                </a:solidFill>
              </a:rPr>
              <a:t>&lt;</a:t>
            </a:r>
            <a:r>
              <a:rPr lang="en-US" altLang="ja-JP" i="1" dirty="0" err="1" smtClean="0">
                <a:solidFill>
                  <a:schemeClr val="tx1"/>
                </a:solidFill>
              </a:rPr>
              <a:t>PSim</a:t>
            </a:r>
            <a:r>
              <a:rPr lang="en-US" altLang="ja-JP" dirty="0" smtClean="0">
                <a:solidFill>
                  <a:schemeClr val="tx1"/>
                </a:solidFill>
              </a:rPr>
              <a:t>(</a:t>
            </a:r>
            <a:r>
              <a:rPr lang="en-US" altLang="ja-JP" i="1" dirty="0" err="1" smtClean="0">
                <a:solidFill>
                  <a:schemeClr val="tx1"/>
                </a:solidFill>
              </a:rPr>
              <a:t>a</a:t>
            </a:r>
            <a:r>
              <a:rPr lang="en-US" altLang="ja-JP" dirty="0" err="1" smtClean="0">
                <a:solidFill>
                  <a:schemeClr val="tx1"/>
                </a:solidFill>
              </a:rPr>
              <a:t>,</a:t>
            </a:r>
            <a:r>
              <a:rPr lang="en-US" altLang="ja-JP" i="1" dirty="0" err="1" smtClean="0">
                <a:solidFill>
                  <a:schemeClr val="tx1"/>
                </a:solidFill>
              </a:rPr>
              <a:t>b</a:t>
            </a:r>
            <a:r>
              <a:rPr lang="en-US" altLang="ja-JP" dirty="0" smtClean="0">
                <a:solidFill>
                  <a:schemeClr val="tx1"/>
                </a:solidFill>
              </a:rPr>
              <a:t>)</a:t>
            </a:r>
            <a:endParaRPr lang="ja-JP" altLang="en-US" dirty="0">
              <a:solidFill>
                <a:schemeClr val="tx1"/>
              </a:solidFill>
            </a:endParaRPr>
          </a:p>
        </p:txBody>
      </p:sp>
      <p:sp>
        <p:nvSpPr>
          <p:cNvPr id="12" name="フローチャート: 処理 11"/>
          <p:cNvSpPr/>
          <p:nvPr/>
        </p:nvSpPr>
        <p:spPr>
          <a:xfrm>
            <a:off x="403196" y="5357826"/>
            <a:ext cx="2286016" cy="857256"/>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Goal</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ソースコード流用あり</a:t>
            </a:r>
            <a:endParaRPr kumimoji="1" lang="ja-JP" altLang="en-US" dirty="0">
              <a:solidFill>
                <a:schemeClr val="tx1"/>
              </a:solidFill>
            </a:endParaRPr>
          </a:p>
        </p:txBody>
      </p:sp>
      <p:sp>
        <p:nvSpPr>
          <p:cNvPr id="13" name="フローチャート: 処理 12"/>
          <p:cNvSpPr/>
          <p:nvPr/>
        </p:nvSpPr>
        <p:spPr>
          <a:xfrm>
            <a:off x="5403856" y="5429264"/>
            <a:ext cx="2500330" cy="785818"/>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Goal</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判断が困難</a:t>
            </a:r>
            <a:endParaRPr kumimoji="1" lang="ja-JP" altLang="en-US" dirty="0">
              <a:solidFill>
                <a:schemeClr val="tx1"/>
              </a:solidFill>
            </a:endParaRPr>
          </a:p>
        </p:txBody>
      </p:sp>
      <p:cxnSp>
        <p:nvCxnSpPr>
          <p:cNvPr id="14" name="直線コネクタ 24"/>
          <p:cNvCxnSpPr>
            <a:stCxn id="6" idx="1"/>
            <a:endCxn id="12" idx="0"/>
          </p:cNvCxnSpPr>
          <p:nvPr/>
        </p:nvCxnSpPr>
        <p:spPr>
          <a:xfrm rot="10800000" flipV="1">
            <a:off x="1546204" y="3429000"/>
            <a:ext cx="285752" cy="1928826"/>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コネクタ 24"/>
          <p:cNvCxnSpPr>
            <a:stCxn id="11" idx="2"/>
            <a:endCxn id="13" idx="0"/>
          </p:cNvCxnSpPr>
          <p:nvPr/>
        </p:nvCxnSpPr>
        <p:spPr>
          <a:xfrm rot="5400000">
            <a:off x="6368269" y="5143512"/>
            <a:ext cx="571504" cy="1588"/>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コネクタ 11"/>
          <p:cNvCxnSpPr>
            <a:stCxn id="11" idx="1"/>
            <a:endCxn id="12" idx="0"/>
          </p:cNvCxnSpPr>
          <p:nvPr/>
        </p:nvCxnSpPr>
        <p:spPr>
          <a:xfrm rot="10800000" flipV="1">
            <a:off x="1546204" y="4429132"/>
            <a:ext cx="2928958" cy="928694"/>
          </a:xfrm>
          <a:prstGeom prst="bentConnector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2689212" y="4000504"/>
            <a:ext cx="857256" cy="369332"/>
          </a:xfrm>
          <a:prstGeom prst="rect">
            <a:avLst/>
          </a:prstGeom>
          <a:noFill/>
        </p:spPr>
        <p:txBody>
          <a:bodyPr wrap="square" rtlCol="0">
            <a:spAutoFit/>
          </a:bodyPr>
          <a:lstStyle/>
          <a:p>
            <a:r>
              <a:rPr kumimoji="1" lang="en-US" altLang="ja-JP" dirty="0" smtClean="0"/>
              <a:t>True</a:t>
            </a:r>
          </a:p>
        </p:txBody>
      </p:sp>
      <p:sp>
        <p:nvSpPr>
          <p:cNvPr id="19" name="テキスト ボックス 18"/>
          <p:cNvSpPr txBox="1"/>
          <p:nvPr/>
        </p:nvSpPr>
        <p:spPr>
          <a:xfrm>
            <a:off x="6904054" y="4929198"/>
            <a:ext cx="857256" cy="369332"/>
          </a:xfrm>
          <a:prstGeom prst="rect">
            <a:avLst/>
          </a:prstGeom>
          <a:noFill/>
        </p:spPr>
        <p:txBody>
          <a:bodyPr wrap="square" rtlCol="0">
            <a:spAutoFit/>
          </a:bodyPr>
          <a:lstStyle/>
          <a:p>
            <a:r>
              <a:rPr kumimoji="1" lang="en-US" altLang="ja-JP" dirty="0" smtClean="0"/>
              <a:t>False</a:t>
            </a:r>
            <a:endParaRPr kumimoji="1" lang="ja-JP" altLang="en-US" dirty="0"/>
          </a:p>
        </p:txBody>
      </p:sp>
      <p:sp>
        <p:nvSpPr>
          <p:cNvPr id="49" name="テキスト ボックス 48"/>
          <p:cNvSpPr txBox="1"/>
          <p:nvPr/>
        </p:nvSpPr>
        <p:spPr>
          <a:xfrm>
            <a:off x="6904054" y="3500438"/>
            <a:ext cx="857256" cy="369332"/>
          </a:xfrm>
          <a:prstGeom prst="rect">
            <a:avLst/>
          </a:prstGeom>
          <a:noFill/>
        </p:spPr>
        <p:txBody>
          <a:bodyPr wrap="square" rtlCol="0">
            <a:spAutoFit/>
          </a:bodyPr>
          <a:lstStyle/>
          <a:p>
            <a:r>
              <a:rPr kumimoji="1" lang="en-US" altLang="ja-JP" dirty="0" smtClean="0"/>
              <a:t>False</a:t>
            </a:r>
            <a:endParaRPr kumimoji="1" lang="ja-JP" altLang="en-US" dirty="0"/>
          </a:p>
        </p:txBody>
      </p:sp>
      <p:sp>
        <p:nvSpPr>
          <p:cNvPr id="54" name="テキスト ボックス 53"/>
          <p:cNvSpPr txBox="1"/>
          <p:nvPr/>
        </p:nvSpPr>
        <p:spPr>
          <a:xfrm>
            <a:off x="1260452" y="2928934"/>
            <a:ext cx="857256" cy="369332"/>
          </a:xfrm>
          <a:prstGeom prst="rect">
            <a:avLst/>
          </a:prstGeom>
          <a:noFill/>
        </p:spPr>
        <p:txBody>
          <a:bodyPr wrap="square" rtlCol="0">
            <a:spAutoFit/>
          </a:bodyPr>
          <a:lstStyle/>
          <a:p>
            <a:r>
              <a:rPr kumimoji="1" lang="en-US" altLang="ja-JP" dirty="0" smtClean="0"/>
              <a:t>True</a:t>
            </a:r>
          </a:p>
        </p:txBody>
      </p:sp>
      <p:sp>
        <p:nvSpPr>
          <p:cNvPr id="20" name="コンテンツ プレースホルダ 2"/>
          <p:cNvSpPr>
            <a:spLocks noGrp="1"/>
          </p:cNvSpPr>
          <p:nvPr>
            <p:ph idx="1"/>
          </p:nvPr>
        </p:nvSpPr>
        <p:spPr>
          <a:xfrm>
            <a:off x="457200" y="1165225"/>
            <a:ext cx="8229600" cy="549263"/>
          </a:xfrm>
        </p:spPr>
        <p:txBody>
          <a:bodyPr/>
          <a:lstStyle/>
          <a:p>
            <a:r>
              <a:rPr lang="ja-JP" altLang="en-US" dirty="0" smtClean="0"/>
              <a:t>流用あり判断のフローチャート</a:t>
            </a:r>
            <a:endParaRPr kumimoji="1" lang="ja-JP" alt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流用なしの判断方法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36</a:t>
            </a:fld>
            <a:endParaRPr kumimoji="1" lang="ja-JP" altLang="en-US"/>
          </a:p>
        </p:txBody>
      </p:sp>
      <p:sp>
        <p:nvSpPr>
          <p:cNvPr id="6" name="フローチャート : 判断 5"/>
          <p:cNvSpPr/>
          <p:nvPr/>
        </p:nvSpPr>
        <p:spPr>
          <a:xfrm>
            <a:off x="1831956" y="3000372"/>
            <a:ext cx="4643470" cy="857256"/>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i="1" dirty="0" smtClean="0">
                <a:solidFill>
                  <a:schemeClr val="tx1"/>
                </a:solidFill>
              </a:rPr>
              <a:t>T</a:t>
            </a:r>
            <a:r>
              <a:rPr lang="en-US" altLang="ja-JP" i="1" baseline="-25000" dirty="0" smtClean="0">
                <a:solidFill>
                  <a:schemeClr val="tx1"/>
                </a:solidFill>
              </a:rPr>
              <a:t>NR-MLCC </a:t>
            </a:r>
            <a:r>
              <a:rPr kumimoji="1" lang="en-US" altLang="ja-JP" dirty="0" smtClean="0">
                <a:solidFill>
                  <a:schemeClr val="tx1"/>
                </a:solidFill>
              </a:rPr>
              <a:t>&lt;</a:t>
            </a:r>
            <a:r>
              <a:rPr kumimoji="1" lang="en-US" altLang="ja-JP" i="1" dirty="0" smtClean="0">
                <a:solidFill>
                  <a:schemeClr val="tx1"/>
                </a:solidFill>
              </a:rPr>
              <a:t>MLCC</a:t>
            </a:r>
            <a:r>
              <a:rPr kumimoji="1" lang="en-US" altLang="ja-JP" dirty="0" smtClean="0">
                <a:solidFill>
                  <a:schemeClr val="tx1"/>
                </a:solidFill>
              </a:rPr>
              <a:t>(</a:t>
            </a:r>
            <a:r>
              <a:rPr kumimoji="1" lang="en-US" altLang="ja-JP" i="1" dirty="0" err="1" smtClean="0">
                <a:solidFill>
                  <a:schemeClr val="tx1"/>
                </a:solidFill>
              </a:rPr>
              <a:t>a</a:t>
            </a:r>
            <a:r>
              <a:rPr kumimoji="1" lang="en-US" altLang="ja-JP" dirty="0" err="1" smtClean="0">
                <a:solidFill>
                  <a:schemeClr val="tx1"/>
                </a:solidFill>
              </a:rPr>
              <a:t>,</a:t>
            </a:r>
            <a:r>
              <a:rPr kumimoji="1" lang="en-US" altLang="ja-JP" i="1" dirty="0" err="1" smtClean="0">
                <a:solidFill>
                  <a:schemeClr val="tx1"/>
                </a:solidFill>
              </a:rPr>
              <a:t>b</a:t>
            </a:r>
            <a:r>
              <a:rPr kumimoji="1" lang="en-US" altLang="ja-JP" dirty="0" smtClean="0">
                <a:solidFill>
                  <a:schemeClr val="tx1"/>
                </a:solidFill>
              </a:rPr>
              <a:t>)</a:t>
            </a:r>
            <a:endParaRPr kumimoji="1" lang="ja-JP" altLang="en-US" dirty="0">
              <a:solidFill>
                <a:schemeClr val="tx1"/>
              </a:solidFill>
            </a:endParaRPr>
          </a:p>
        </p:txBody>
      </p:sp>
      <p:cxnSp>
        <p:nvCxnSpPr>
          <p:cNvPr id="7" name="直線コネクタ 11"/>
          <p:cNvCxnSpPr>
            <a:stCxn id="6" idx="3"/>
            <a:endCxn id="11" idx="0"/>
          </p:cNvCxnSpPr>
          <p:nvPr/>
        </p:nvCxnSpPr>
        <p:spPr>
          <a:xfrm>
            <a:off x="6475426" y="3429000"/>
            <a:ext cx="178595" cy="571504"/>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フローチャート: 処理 7"/>
          <p:cNvSpPr/>
          <p:nvPr/>
        </p:nvSpPr>
        <p:spPr>
          <a:xfrm>
            <a:off x="2474898" y="1928802"/>
            <a:ext cx="3357586" cy="785818"/>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Start</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ソースコードの組</a:t>
            </a:r>
            <a:r>
              <a:rPr lang="en-US" altLang="ja-JP" dirty="0" smtClean="0">
                <a:solidFill>
                  <a:schemeClr val="tx1"/>
                </a:solidFill>
              </a:rPr>
              <a:t>(</a:t>
            </a:r>
            <a:r>
              <a:rPr lang="en-US" altLang="ja-JP" i="1" dirty="0" err="1" smtClean="0">
                <a:solidFill>
                  <a:schemeClr val="tx1"/>
                </a:solidFill>
              </a:rPr>
              <a:t>a</a:t>
            </a:r>
            <a:r>
              <a:rPr lang="en-US" altLang="ja-JP" dirty="0" err="1" smtClean="0">
                <a:solidFill>
                  <a:schemeClr val="tx1"/>
                </a:solidFill>
              </a:rPr>
              <a:t>,</a:t>
            </a:r>
            <a:r>
              <a:rPr lang="en-US" altLang="ja-JP" i="1" dirty="0" err="1" smtClean="0">
                <a:solidFill>
                  <a:schemeClr val="tx1"/>
                </a:solidFill>
              </a:rPr>
              <a:t>b</a:t>
            </a:r>
            <a:r>
              <a:rPr lang="en-US" altLang="ja-JP" dirty="0" smtClean="0">
                <a:solidFill>
                  <a:schemeClr val="tx1"/>
                </a:solidFill>
              </a:rPr>
              <a:t>)</a:t>
            </a:r>
            <a:r>
              <a:rPr lang="ja-JP" altLang="en-US" dirty="0" smtClean="0">
                <a:solidFill>
                  <a:schemeClr val="tx1"/>
                </a:solidFill>
              </a:rPr>
              <a:t>を入力</a:t>
            </a:r>
            <a:endParaRPr kumimoji="1" lang="ja-JP" altLang="en-US" dirty="0">
              <a:solidFill>
                <a:schemeClr val="tx1"/>
              </a:solidFill>
            </a:endParaRPr>
          </a:p>
        </p:txBody>
      </p:sp>
      <p:cxnSp>
        <p:nvCxnSpPr>
          <p:cNvPr id="9" name="直線コネクタ 8"/>
          <p:cNvCxnSpPr>
            <a:stCxn id="8" idx="2"/>
            <a:endCxn id="6" idx="0"/>
          </p:cNvCxnSpPr>
          <p:nvPr/>
        </p:nvCxnSpPr>
        <p:spPr>
          <a:xfrm rot="5400000">
            <a:off x="4010815" y="2857496"/>
            <a:ext cx="285752" cy="0"/>
          </a:xfrm>
          <a:prstGeom prst="line">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フローチャート : 判断 10"/>
          <p:cNvSpPr/>
          <p:nvPr/>
        </p:nvSpPr>
        <p:spPr>
          <a:xfrm>
            <a:off x="4475162" y="4000504"/>
            <a:ext cx="4357718" cy="857256"/>
          </a:xfrm>
          <a:prstGeom prst="flowChartDecisi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i="1" dirty="0" smtClean="0">
                <a:solidFill>
                  <a:schemeClr val="tx1"/>
                </a:solidFill>
              </a:rPr>
              <a:t>T</a:t>
            </a:r>
            <a:r>
              <a:rPr lang="en-US" altLang="ja-JP" i="1" baseline="-25000" dirty="0" smtClean="0">
                <a:solidFill>
                  <a:schemeClr val="tx1"/>
                </a:solidFill>
              </a:rPr>
              <a:t>NR -</a:t>
            </a:r>
            <a:r>
              <a:rPr lang="en-US" altLang="ja-JP" i="1" baseline="-25000" dirty="0" err="1" smtClean="0">
                <a:solidFill>
                  <a:schemeClr val="tx1"/>
                </a:solidFill>
              </a:rPr>
              <a:t>PSim</a:t>
            </a:r>
            <a:r>
              <a:rPr lang="en-US" altLang="ja-JP" dirty="0" smtClean="0">
                <a:solidFill>
                  <a:schemeClr val="tx1"/>
                </a:solidFill>
              </a:rPr>
              <a:t>&lt;</a:t>
            </a:r>
            <a:r>
              <a:rPr lang="en-US" altLang="ja-JP" i="1" dirty="0" err="1" smtClean="0">
                <a:solidFill>
                  <a:schemeClr val="tx1"/>
                </a:solidFill>
              </a:rPr>
              <a:t>PSim</a:t>
            </a:r>
            <a:r>
              <a:rPr lang="en-US" altLang="ja-JP" dirty="0" smtClean="0">
                <a:solidFill>
                  <a:schemeClr val="tx1"/>
                </a:solidFill>
              </a:rPr>
              <a:t>(</a:t>
            </a:r>
            <a:r>
              <a:rPr lang="en-US" altLang="ja-JP" i="1" dirty="0" err="1" smtClean="0">
                <a:solidFill>
                  <a:schemeClr val="tx1"/>
                </a:solidFill>
              </a:rPr>
              <a:t>a</a:t>
            </a:r>
            <a:r>
              <a:rPr lang="en-US" altLang="ja-JP" dirty="0" err="1" smtClean="0">
                <a:solidFill>
                  <a:schemeClr val="tx1"/>
                </a:solidFill>
              </a:rPr>
              <a:t>,</a:t>
            </a:r>
            <a:r>
              <a:rPr lang="en-US" altLang="ja-JP" i="1" dirty="0" err="1" smtClean="0">
                <a:solidFill>
                  <a:schemeClr val="tx1"/>
                </a:solidFill>
              </a:rPr>
              <a:t>b</a:t>
            </a:r>
            <a:r>
              <a:rPr lang="en-US" altLang="ja-JP" dirty="0" smtClean="0">
                <a:solidFill>
                  <a:schemeClr val="tx1"/>
                </a:solidFill>
              </a:rPr>
              <a:t>)</a:t>
            </a:r>
            <a:endParaRPr lang="ja-JP" altLang="en-US" dirty="0">
              <a:solidFill>
                <a:schemeClr val="tx1"/>
              </a:solidFill>
            </a:endParaRPr>
          </a:p>
        </p:txBody>
      </p:sp>
      <p:sp>
        <p:nvSpPr>
          <p:cNvPr id="12" name="フローチャート: 処理 11"/>
          <p:cNvSpPr/>
          <p:nvPr/>
        </p:nvSpPr>
        <p:spPr>
          <a:xfrm>
            <a:off x="403196" y="5357826"/>
            <a:ext cx="2286016" cy="857256"/>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Goal</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ソースコード流用なし</a:t>
            </a:r>
            <a:endParaRPr kumimoji="1" lang="ja-JP" altLang="en-US" dirty="0">
              <a:solidFill>
                <a:schemeClr val="tx1"/>
              </a:solidFill>
            </a:endParaRPr>
          </a:p>
        </p:txBody>
      </p:sp>
      <p:sp>
        <p:nvSpPr>
          <p:cNvPr id="13" name="フローチャート: 処理 12"/>
          <p:cNvSpPr/>
          <p:nvPr/>
        </p:nvSpPr>
        <p:spPr>
          <a:xfrm>
            <a:off x="5403856" y="5429264"/>
            <a:ext cx="2500330" cy="785818"/>
          </a:xfrm>
          <a:prstGeom prst="flowChartProcess">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Goal</a:t>
            </a:r>
            <a:r>
              <a:rPr kumimoji="1" lang="ja-JP" altLang="en-US" sz="2000" dirty="0" smtClean="0">
                <a:solidFill>
                  <a:schemeClr val="tx1"/>
                </a:solidFill>
              </a:rPr>
              <a:t>：</a:t>
            </a:r>
            <a:endParaRPr kumimoji="1" lang="en-US" altLang="ja-JP" sz="2000" dirty="0" smtClean="0">
              <a:solidFill>
                <a:schemeClr val="tx1"/>
              </a:solidFill>
            </a:endParaRPr>
          </a:p>
          <a:p>
            <a:pPr algn="ctr"/>
            <a:r>
              <a:rPr lang="ja-JP" altLang="en-US" dirty="0" smtClean="0">
                <a:solidFill>
                  <a:schemeClr val="tx1"/>
                </a:solidFill>
              </a:rPr>
              <a:t>判断が困難</a:t>
            </a:r>
            <a:endParaRPr kumimoji="1" lang="ja-JP" altLang="en-US" dirty="0">
              <a:solidFill>
                <a:schemeClr val="tx1"/>
              </a:solidFill>
            </a:endParaRPr>
          </a:p>
        </p:txBody>
      </p:sp>
      <p:cxnSp>
        <p:nvCxnSpPr>
          <p:cNvPr id="14" name="直線コネクタ 24"/>
          <p:cNvCxnSpPr>
            <a:stCxn id="6" idx="1"/>
            <a:endCxn id="12" idx="0"/>
          </p:cNvCxnSpPr>
          <p:nvPr/>
        </p:nvCxnSpPr>
        <p:spPr>
          <a:xfrm rot="10800000" flipV="1">
            <a:off x="1546204" y="3429000"/>
            <a:ext cx="285752" cy="1928826"/>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コネクタ 24"/>
          <p:cNvCxnSpPr>
            <a:stCxn id="11" idx="2"/>
            <a:endCxn id="13" idx="0"/>
          </p:cNvCxnSpPr>
          <p:nvPr/>
        </p:nvCxnSpPr>
        <p:spPr>
          <a:xfrm rot="5400000">
            <a:off x="6368269" y="5143512"/>
            <a:ext cx="571504" cy="1588"/>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コネクタ 11"/>
          <p:cNvCxnSpPr>
            <a:stCxn id="11" idx="1"/>
            <a:endCxn id="12" idx="0"/>
          </p:cNvCxnSpPr>
          <p:nvPr/>
        </p:nvCxnSpPr>
        <p:spPr>
          <a:xfrm rot="10800000" flipV="1">
            <a:off x="1546204" y="4429132"/>
            <a:ext cx="2928958" cy="928694"/>
          </a:xfrm>
          <a:prstGeom prst="bentConnector2">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2689212" y="4000504"/>
            <a:ext cx="857256" cy="369332"/>
          </a:xfrm>
          <a:prstGeom prst="rect">
            <a:avLst/>
          </a:prstGeom>
          <a:noFill/>
        </p:spPr>
        <p:txBody>
          <a:bodyPr wrap="square" rtlCol="0">
            <a:spAutoFit/>
          </a:bodyPr>
          <a:lstStyle/>
          <a:p>
            <a:r>
              <a:rPr kumimoji="1" lang="en-US" altLang="ja-JP" dirty="0" smtClean="0"/>
              <a:t>True</a:t>
            </a:r>
          </a:p>
        </p:txBody>
      </p:sp>
      <p:sp>
        <p:nvSpPr>
          <p:cNvPr id="19" name="テキスト ボックス 18"/>
          <p:cNvSpPr txBox="1"/>
          <p:nvPr/>
        </p:nvSpPr>
        <p:spPr>
          <a:xfrm>
            <a:off x="6904054" y="4929198"/>
            <a:ext cx="857256" cy="369332"/>
          </a:xfrm>
          <a:prstGeom prst="rect">
            <a:avLst/>
          </a:prstGeom>
          <a:noFill/>
        </p:spPr>
        <p:txBody>
          <a:bodyPr wrap="square" rtlCol="0">
            <a:spAutoFit/>
          </a:bodyPr>
          <a:lstStyle/>
          <a:p>
            <a:r>
              <a:rPr kumimoji="1" lang="en-US" altLang="ja-JP" dirty="0" smtClean="0"/>
              <a:t>False</a:t>
            </a:r>
            <a:endParaRPr kumimoji="1" lang="ja-JP" altLang="en-US" dirty="0"/>
          </a:p>
        </p:txBody>
      </p:sp>
      <p:sp>
        <p:nvSpPr>
          <p:cNvPr id="49" name="テキスト ボックス 48"/>
          <p:cNvSpPr txBox="1"/>
          <p:nvPr/>
        </p:nvSpPr>
        <p:spPr>
          <a:xfrm>
            <a:off x="6904054" y="3500438"/>
            <a:ext cx="857256" cy="369332"/>
          </a:xfrm>
          <a:prstGeom prst="rect">
            <a:avLst/>
          </a:prstGeom>
          <a:noFill/>
        </p:spPr>
        <p:txBody>
          <a:bodyPr wrap="square" rtlCol="0">
            <a:spAutoFit/>
          </a:bodyPr>
          <a:lstStyle/>
          <a:p>
            <a:r>
              <a:rPr kumimoji="1" lang="en-US" altLang="ja-JP" dirty="0" smtClean="0"/>
              <a:t>False</a:t>
            </a:r>
            <a:endParaRPr kumimoji="1" lang="ja-JP" altLang="en-US" dirty="0"/>
          </a:p>
        </p:txBody>
      </p:sp>
      <p:sp>
        <p:nvSpPr>
          <p:cNvPr id="54" name="テキスト ボックス 53"/>
          <p:cNvSpPr txBox="1"/>
          <p:nvPr/>
        </p:nvSpPr>
        <p:spPr>
          <a:xfrm>
            <a:off x="1260452" y="2928934"/>
            <a:ext cx="857256" cy="369332"/>
          </a:xfrm>
          <a:prstGeom prst="rect">
            <a:avLst/>
          </a:prstGeom>
          <a:noFill/>
        </p:spPr>
        <p:txBody>
          <a:bodyPr wrap="square" rtlCol="0">
            <a:spAutoFit/>
          </a:bodyPr>
          <a:lstStyle/>
          <a:p>
            <a:r>
              <a:rPr kumimoji="1" lang="en-US" altLang="ja-JP" dirty="0" smtClean="0"/>
              <a:t>True</a:t>
            </a:r>
          </a:p>
        </p:txBody>
      </p:sp>
      <p:sp>
        <p:nvSpPr>
          <p:cNvPr id="20" name="コンテンツ プレースホルダ 2"/>
          <p:cNvSpPr>
            <a:spLocks noGrp="1"/>
          </p:cNvSpPr>
          <p:nvPr>
            <p:ph idx="1"/>
          </p:nvPr>
        </p:nvSpPr>
        <p:spPr>
          <a:xfrm>
            <a:off x="457200" y="1165225"/>
            <a:ext cx="8229600" cy="549263"/>
          </a:xfrm>
        </p:spPr>
        <p:txBody>
          <a:bodyPr/>
          <a:lstStyle/>
          <a:p>
            <a:r>
              <a:rPr lang="ja-JP" altLang="en-US" dirty="0" smtClean="0"/>
              <a:t>流用なし判断のフローチャート</a:t>
            </a:r>
            <a:endParaRPr kumimoji="1" lang="ja-JP" altLang="en-US" dirty="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コンテンツ プレースホルダ 2"/>
          <p:cNvSpPr>
            <a:spLocks noGrp="1"/>
          </p:cNvSpPr>
          <p:nvPr>
            <p:ph idx="1"/>
          </p:nvPr>
        </p:nvSpPr>
        <p:spPr>
          <a:xfrm>
            <a:off x="457200" y="1165225"/>
            <a:ext cx="8229600" cy="5000625"/>
          </a:xfrm>
        </p:spPr>
        <p:txBody>
          <a:bodyPr/>
          <a:lstStyle/>
          <a:p>
            <a:r>
              <a:rPr lang="ja-JP" altLang="en-US" dirty="0" smtClean="0"/>
              <a:t>メトリクスの値＞</a:t>
            </a:r>
            <a:r>
              <a:rPr lang="en-US" altLang="ja-JP" i="1" dirty="0" smtClean="0"/>
              <a:t>T</a:t>
            </a:r>
            <a:r>
              <a:rPr lang="en-US" altLang="ja-JP" i="1" baseline="-25000" dirty="0" smtClean="0"/>
              <a:t>R </a:t>
            </a:r>
            <a:r>
              <a:rPr lang="ja-JP" altLang="en-US" dirty="0" smtClean="0"/>
              <a:t>：流用あり</a:t>
            </a:r>
            <a:endParaRPr lang="en-US" altLang="ja-JP" dirty="0" smtClean="0"/>
          </a:p>
          <a:p>
            <a:r>
              <a:rPr kumimoji="1" lang="ja-JP" altLang="en-US" dirty="0" smtClean="0"/>
              <a:t>メトリクスの値＜</a:t>
            </a:r>
            <a:r>
              <a:rPr lang="en-US" altLang="ja-JP" i="1" dirty="0" smtClean="0"/>
              <a:t> T</a:t>
            </a:r>
            <a:r>
              <a:rPr lang="en-US" altLang="ja-JP" i="1" baseline="-25000" dirty="0" smtClean="0"/>
              <a:t>NR</a:t>
            </a:r>
            <a:r>
              <a:rPr lang="ja-JP" altLang="en-US" dirty="0" smtClean="0"/>
              <a:t> ：流用なし</a:t>
            </a:r>
            <a:endParaRPr kumimoji="1" lang="en-US" altLang="ja-JP" dirty="0" smtClean="0"/>
          </a:p>
        </p:txBody>
      </p:sp>
      <p:sp>
        <p:nvSpPr>
          <p:cNvPr id="2" name="タイトル 1"/>
          <p:cNvSpPr>
            <a:spLocks noGrp="1"/>
          </p:cNvSpPr>
          <p:nvPr>
            <p:ph type="title"/>
          </p:nvPr>
        </p:nvSpPr>
        <p:spPr/>
        <p:txBody>
          <a:bodyPr/>
          <a:lstStyle/>
          <a:p>
            <a:r>
              <a:rPr kumimoji="1" lang="ja-JP" altLang="en-US" dirty="0" smtClean="0"/>
              <a:t>流用の判断方法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37</a:t>
            </a:fld>
            <a:endParaRPr kumimoji="1" lang="ja-JP" altLang="en-US"/>
          </a:p>
        </p:txBody>
      </p:sp>
      <p:graphicFrame>
        <p:nvGraphicFramePr>
          <p:cNvPr id="6" name="グラフ 5"/>
          <p:cNvGraphicFramePr/>
          <p:nvPr/>
        </p:nvGraphicFramePr>
        <p:xfrm>
          <a:off x="285720" y="2285992"/>
          <a:ext cx="8429684" cy="4224340"/>
        </p:xfrm>
        <a:graphic>
          <a:graphicData uri="http://schemas.openxmlformats.org/drawingml/2006/chart">
            <c:chart xmlns:c="http://schemas.openxmlformats.org/drawingml/2006/chart" xmlns:r="http://schemas.openxmlformats.org/officeDocument/2006/relationships" r:id="rId3"/>
          </a:graphicData>
        </a:graphic>
      </p:graphicFrame>
      <p:sp>
        <p:nvSpPr>
          <p:cNvPr id="8" name="角丸四角形 7"/>
          <p:cNvSpPr/>
          <p:nvPr/>
        </p:nvSpPr>
        <p:spPr>
          <a:xfrm>
            <a:off x="4857752" y="5500702"/>
            <a:ext cx="428628" cy="571504"/>
          </a:xfrm>
          <a:prstGeom prst="roundRect">
            <a:avLst/>
          </a:prstGeom>
          <a:noFill/>
          <a:ln w="508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9" name="直線コネクタ 8"/>
          <p:cNvCxnSpPr>
            <a:endCxn id="8" idx="0"/>
          </p:cNvCxnSpPr>
          <p:nvPr/>
        </p:nvCxnSpPr>
        <p:spPr>
          <a:xfrm rot="5400000">
            <a:off x="3536149" y="3964785"/>
            <a:ext cx="3071834"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2811450" y="5500702"/>
            <a:ext cx="428628" cy="571504"/>
          </a:xfrm>
          <a:prstGeom prst="roundRect">
            <a:avLst/>
          </a:prstGeom>
          <a:noFill/>
          <a:ln w="50800">
            <a:solidFill>
              <a:schemeClr val="accent2"/>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12" name="直線コネクタ 11"/>
          <p:cNvCxnSpPr>
            <a:endCxn id="11" idx="0"/>
          </p:cNvCxnSpPr>
          <p:nvPr/>
        </p:nvCxnSpPr>
        <p:spPr>
          <a:xfrm rot="5400000">
            <a:off x="1489847" y="3964785"/>
            <a:ext cx="3071834" cy="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5175036" y="3286124"/>
            <a:ext cx="3254616" cy="1357322"/>
          </a:xfrm>
          <a:prstGeom prst="rightArrow">
            <a:avLst/>
          </a:prstGeom>
          <a:solidFill>
            <a:srgbClr val="C0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
        <p:nvSpPr>
          <p:cNvPr id="14" name="左矢印 13"/>
          <p:cNvSpPr/>
          <p:nvPr/>
        </p:nvSpPr>
        <p:spPr>
          <a:xfrm>
            <a:off x="1357290" y="3357562"/>
            <a:ext cx="1571636" cy="1214446"/>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
        <p:nvSpPr>
          <p:cNvPr id="15" name="角丸四角形吹き出し 14"/>
          <p:cNvSpPr/>
          <p:nvPr/>
        </p:nvSpPr>
        <p:spPr>
          <a:xfrm>
            <a:off x="4786314" y="4500570"/>
            <a:ext cx="3857652" cy="928694"/>
          </a:xfrm>
          <a:prstGeom prst="wedgeRoundRectCallout">
            <a:avLst>
              <a:gd name="adj1" fmla="val 7597"/>
              <a:gd name="adj2" fmla="val -76758"/>
              <a:gd name="adj3" fmla="val 16667"/>
            </a:avLst>
          </a:prstGeom>
          <a:solidFill>
            <a:srgbClr val="C0000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400" dirty="0" smtClean="0"/>
              <a:t>170</a:t>
            </a:r>
            <a:r>
              <a:rPr lang="ja-JP" altLang="en-US" sz="2400" dirty="0" smtClean="0"/>
              <a:t>を超えるクローンの</a:t>
            </a:r>
            <a:endParaRPr lang="en-US" altLang="ja-JP" sz="2400" dirty="0" smtClean="0"/>
          </a:p>
          <a:p>
            <a:pPr algn="ctr"/>
            <a:r>
              <a:rPr lang="en-US" altLang="ja-JP" sz="2400" dirty="0" smtClean="0"/>
              <a:t>90%</a:t>
            </a:r>
            <a:r>
              <a:rPr lang="ja-JP" altLang="en-US" sz="2400" dirty="0" smtClean="0"/>
              <a:t>は</a:t>
            </a:r>
            <a:r>
              <a:rPr kumimoji="1" lang="ja-JP" altLang="en-US" sz="2400" dirty="0" smtClean="0"/>
              <a:t>流用を含む</a:t>
            </a:r>
            <a:endParaRPr kumimoji="1" lang="ja-JP" altLang="en-US" sz="2400" dirty="0"/>
          </a:p>
        </p:txBody>
      </p:sp>
      <p:sp>
        <p:nvSpPr>
          <p:cNvPr id="16" name="角丸四角形吹き出し 15"/>
          <p:cNvSpPr/>
          <p:nvPr/>
        </p:nvSpPr>
        <p:spPr>
          <a:xfrm>
            <a:off x="500034" y="4500570"/>
            <a:ext cx="3857652" cy="928694"/>
          </a:xfrm>
          <a:prstGeom prst="wedgeRoundRectCallout">
            <a:avLst>
              <a:gd name="adj1" fmla="val 7597"/>
              <a:gd name="adj2" fmla="val -76758"/>
              <a:gd name="adj3" fmla="val 16667"/>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400" dirty="0" smtClean="0"/>
              <a:t>90</a:t>
            </a:r>
            <a:r>
              <a:rPr lang="ja-JP" altLang="en-US" sz="2400" dirty="0" smtClean="0"/>
              <a:t>未満のクローンの</a:t>
            </a:r>
            <a:endParaRPr lang="en-US" altLang="ja-JP" sz="2400" dirty="0" smtClean="0"/>
          </a:p>
          <a:p>
            <a:pPr algn="ctr"/>
            <a:r>
              <a:rPr lang="en-US" altLang="ja-JP" sz="2400" dirty="0" smtClean="0"/>
              <a:t>80%</a:t>
            </a:r>
            <a:r>
              <a:rPr lang="ja-JP" altLang="en-US" sz="2400" dirty="0" smtClean="0"/>
              <a:t>は</a:t>
            </a:r>
            <a:r>
              <a:rPr kumimoji="1" lang="ja-JP" altLang="en-US" sz="2400" dirty="0" smtClean="0"/>
              <a:t>流用を含まない</a:t>
            </a:r>
            <a:endParaRPr kumimoji="1" lang="ja-JP" alt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blinds(horizontal)">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xit" presetSubtype="10" fill="hold" grpId="1" nodeType="clickEffect">
                                  <p:stCondLst>
                                    <p:cond delay="0"/>
                                  </p:stCondLst>
                                  <p:childTnLst>
                                    <p:animEffect transition="out" filter="blinds(horizontal)">
                                      <p:cBhvr>
                                        <p:cTn id="22" dur="500"/>
                                        <p:tgtEl>
                                          <p:spTgt spid="8"/>
                                        </p:tgtEl>
                                      </p:cBhvr>
                                    </p:animEffect>
                                    <p:set>
                                      <p:cBhvr>
                                        <p:cTn id="23" dur="1" fill="hold">
                                          <p:stCondLst>
                                            <p:cond delay="499"/>
                                          </p:stCondLst>
                                        </p:cTn>
                                        <p:tgtEl>
                                          <p:spTgt spid="8"/>
                                        </p:tgtEl>
                                        <p:attrNameLst>
                                          <p:attrName>style.visibility</p:attrName>
                                        </p:attrNameLst>
                                      </p:cBhvr>
                                      <p:to>
                                        <p:strVal val="hidden"/>
                                      </p:to>
                                    </p:set>
                                  </p:childTnLst>
                                </p:cTn>
                              </p:par>
                              <p:par>
                                <p:cTn id="24" presetID="3" presetClass="exit" presetSubtype="10" fill="hold" nodeType="withEffect">
                                  <p:stCondLst>
                                    <p:cond delay="0"/>
                                  </p:stCondLst>
                                  <p:childTnLst>
                                    <p:animEffect transition="out" filter="blinds(horizontal)">
                                      <p:cBhvr>
                                        <p:cTn id="25" dur="500"/>
                                        <p:tgtEl>
                                          <p:spTgt spid="9"/>
                                        </p:tgtEl>
                                      </p:cBhvr>
                                    </p:animEffect>
                                    <p:set>
                                      <p:cBhvr>
                                        <p:cTn id="26" dur="1" fill="hold">
                                          <p:stCondLst>
                                            <p:cond delay="499"/>
                                          </p:stCondLst>
                                        </p:cTn>
                                        <p:tgtEl>
                                          <p:spTgt spid="9"/>
                                        </p:tgtEl>
                                        <p:attrNameLst>
                                          <p:attrName>style.visibility</p:attrName>
                                        </p:attrNameLst>
                                      </p:cBhvr>
                                      <p:to>
                                        <p:strVal val="hidden"/>
                                      </p:to>
                                    </p:set>
                                  </p:childTnLst>
                                </p:cTn>
                              </p:par>
                              <p:par>
                                <p:cTn id="27" presetID="3" presetClass="exit" presetSubtype="10" fill="hold" grpId="1" nodeType="withEffect">
                                  <p:stCondLst>
                                    <p:cond delay="0"/>
                                  </p:stCondLst>
                                  <p:childTnLst>
                                    <p:animEffect transition="out" filter="blinds(horizontal)">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par>
                                <p:cTn id="30" presetID="3" presetClass="exit" presetSubtype="10" fill="hold" grpId="1" nodeType="withEffect">
                                  <p:stCondLst>
                                    <p:cond delay="0"/>
                                  </p:stCondLst>
                                  <p:childTnLst>
                                    <p:animEffect transition="out" filter="blinds(horizontal)">
                                      <p:cBhvr>
                                        <p:cTn id="31" dur="500"/>
                                        <p:tgtEl>
                                          <p:spTgt spid="15"/>
                                        </p:tgtEl>
                                      </p:cBhvr>
                                    </p:animEffect>
                                    <p:set>
                                      <p:cBhvr>
                                        <p:cTn id="32" dur="1" fill="hold">
                                          <p:stCondLst>
                                            <p:cond delay="499"/>
                                          </p:stCondLst>
                                        </p:cTn>
                                        <p:tgtEl>
                                          <p:spTgt spid="15"/>
                                        </p:tgtEl>
                                        <p:attrNameLst>
                                          <p:attrName>style.visibility</p:attrName>
                                        </p:attrNameLst>
                                      </p:cBhvr>
                                      <p:to>
                                        <p:strVal val="hidden"/>
                                      </p:to>
                                    </p:set>
                                  </p:childTnLst>
                                </p:cTn>
                              </p:par>
                              <p:par>
                                <p:cTn id="33" presetID="3" presetClass="entr" presetSubtype="10" fill="hold" nodeType="with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par>
                                <p:cTn id="36" presetID="3" presetClass="entr" presetSubtype="10"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linds(horizontal)">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linds(horizontal)">
                                      <p:cBhvr>
                                        <p:cTn id="43" dur="500"/>
                                        <p:tgtEl>
                                          <p:spTgt spid="14"/>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blinds(horizontal)">
                                      <p:cBhvr>
                                        <p:cTn id="4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3" grpId="0" animBg="1"/>
      <p:bldP spid="13" grpId="1" animBg="1"/>
      <p:bldP spid="14" grpId="0" animBg="1"/>
      <p:bldP spid="15" grpId="0" animBg="1"/>
      <p:bldP spid="15" grpId="1" animBg="1"/>
      <p:bldP spid="16" grpId="0" animBg="1"/>
    </p:bld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クローンと流用の関係</a:t>
            </a:r>
            <a:endParaRPr kumimoji="1" lang="ja-JP" altLang="en-US" dirty="0"/>
          </a:p>
        </p:txBody>
      </p:sp>
      <p:sp>
        <p:nvSpPr>
          <p:cNvPr id="3" name="コンテンツ プレースホルダ 2"/>
          <p:cNvSpPr>
            <a:spLocks noGrp="1"/>
          </p:cNvSpPr>
          <p:nvPr>
            <p:ph idx="1"/>
          </p:nvPr>
        </p:nvSpPr>
        <p:spPr>
          <a:xfrm>
            <a:off x="457200" y="1165225"/>
            <a:ext cx="7400948" cy="2049461"/>
          </a:xfrm>
        </p:spPr>
        <p:txBody>
          <a:bodyPr/>
          <a:lstStyle/>
          <a:p>
            <a:r>
              <a:rPr kumimoji="1" lang="ja-JP" altLang="en-US" dirty="0" smtClean="0"/>
              <a:t>クローンの発生理由</a:t>
            </a:r>
            <a:endParaRPr kumimoji="1" lang="en-US" altLang="ja-JP" dirty="0" smtClean="0"/>
          </a:p>
          <a:p>
            <a:pPr lvl="1"/>
            <a:r>
              <a:rPr kumimoji="1" lang="ja-JP" altLang="en-US" dirty="0" smtClean="0"/>
              <a:t>コピーアンドペースト</a:t>
            </a:r>
            <a:endParaRPr kumimoji="1" lang="en-US" altLang="ja-JP" dirty="0" smtClean="0"/>
          </a:p>
          <a:p>
            <a:r>
              <a:rPr lang="ja-JP" altLang="en-US" dirty="0" smtClean="0"/>
              <a:t>流用の発生理由</a:t>
            </a:r>
            <a:endParaRPr lang="en-US" altLang="ja-JP" dirty="0" smtClean="0"/>
          </a:p>
          <a:p>
            <a:pPr lvl="1"/>
            <a:r>
              <a:rPr kumimoji="1" lang="ja-JP" altLang="en-US" dirty="0" smtClean="0"/>
              <a:t>開発期間の短縮，など</a:t>
            </a:r>
            <a:endParaRPr kumimoji="1"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38</a:t>
            </a:fld>
            <a:endParaRPr kumimoji="1" lang="ja-JP" altLang="en-US"/>
          </a:p>
        </p:txBody>
      </p:sp>
      <p:sp>
        <p:nvSpPr>
          <p:cNvPr id="7" name="角丸四角形 6"/>
          <p:cNvSpPr/>
          <p:nvPr/>
        </p:nvSpPr>
        <p:spPr>
          <a:xfrm>
            <a:off x="857224" y="3214686"/>
            <a:ext cx="7429552" cy="1285884"/>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独立に開発された，異なるソフトウェア間で</a:t>
            </a:r>
            <a:endParaRPr lang="en-US" altLang="ja-JP" sz="2800" dirty="0" smtClean="0"/>
          </a:p>
          <a:p>
            <a:pPr algn="ctr"/>
            <a:r>
              <a:rPr kumimoji="1" lang="ja-JP" altLang="en-US" sz="2800" dirty="0" smtClean="0"/>
              <a:t>クローンが検出されると流用の疑いあり</a:t>
            </a:r>
            <a:endParaRPr kumimoji="1" lang="ja-JP" altLang="en-US" sz="2800" dirty="0"/>
          </a:p>
        </p:txBody>
      </p:sp>
      <p:sp>
        <p:nvSpPr>
          <p:cNvPr id="10" name="コンテンツ プレースホルダ 2"/>
          <p:cNvSpPr txBox="1">
            <a:spLocks/>
          </p:cNvSpPr>
          <p:nvPr/>
        </p:nvSpPr>
        <p:spPr bwMode="auto">
          <a:xfrm>
            <a:off x="3342974" y="1164597"/>
            <a:ext cx="4786346" cy="21215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base" latinLnBrk="0" hangingPunct="1">
              <a:lnSpc>
                <a:spcPct val="100000"/>
              </a:lnSpc>
              <a:spcBef>
                <a:spcPct val="20000"/>
              </a:spcBef>
              <a:spcAft>
                <a:spcPct val="0"/>
              </a:spcAft>
              <a:buClrTx/>
              <a:buSzTx/>
              <a:tabLst/>
              <a:defRPr/>
            </a:pP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偶然の一致，定型処理など</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11" name="角丸四角形 10"/>
          <p:cNvSpPr/>
          <p:nvPr/>
        </p:nvSpPr>
        <p:spPr>
          <a:xfrm>
            <a:off x="857224" y="5143512"/>
            <a:ext cx="7429552" cy="1285884"/>
          </a:xfrm>
          <a:prstGeom prst="roundRect">
            <a:avLst/>
          </a:prstGeom>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2800" dirty="0" smtClean="0"/>
              <a:t>ソフトウェア間で検出されるクローンは</a:t>
            </a:r>
            <a:endParaRPr kumimoji="1" lang="en-US" altLang="ja-JP" sz="2800" dirty="0" smtClean="0"/>
          </a:p>
          <a:p>
            <a:pPr algn="ctr"/>
            <a:r>
              <a:rPr lang="ja-JP" altLang="en-US" sz="2800" dirty="0" smtClean="0"/>
              <a:t>流用の根拠として期待できる</a:t>
            </a:r>
            <a:endParaRPr kumimoji="1" lang="ja-JP" altLang="en-US" sz="2800" dirty="0"/>
          </a:p>
        </p:txBody>
      </p:sp>
      <p:sp>
        <p:nvSpPr>
          <p:cNvPr id="13" name="下矢印 12"/>
          <p:cNvSpPr/>
          <p:nvPr/>
        </p:nvSpPr>
        <p:spPr>
          <a:xfrm>
            <a:off x="3786182" y="4398638"/>
            <a:ext cx="1571636" cy="857256"/>
          </a:xfrm>
          <a:prstGeom prst="down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kumimoji="1" lang="ja-JP" alt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linds(horizontal)">
                                      <p:cBhvr>
                                        <p:cTn id="1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流用の判断方法</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メトリクス値</a:t>
            </a:r>
            <a:r>
              <a:rPr lang="ja-JP" altLang="en-US" dirty="0" smtClean="0"/>
              <a:t>が一定値以上ならば流用と判断する</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39</a:t>
            </a:fld>
            <a:endParaRPr kumimoji="1" lang="ja-JP" altLang="en-US"/>
          </a:p>
        </p:txBody>
      </p:sp>
      <p:graphicFrame>
        <p:nvGraphicFramePr>
          <p:cNvPr id="6" name="グラフ 5"/>
          <p:cNvGraphicFramePr/>
          <p:nvPr/>
        </p:nvGraphicFramePr>
        <p:xfrm>
          <a:off x="285720" y="2000240"/>
          <a:ext cx="8572560" cy="450059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ソースコード流用検出の難しさ</a:t>
            </a:r>
            <a:endParaRPr kumimoji="1" lang="ja-JP" altLang="en-US" dirty="0"/>
          </a:p>
        </p:txBody>
      </p:sp>
      <p:sp>
        <p:nvSpPr>
          <p:cNvPr id="4" name="コンテンツ プレースホルダ 2"/>
          <p:cNvSpPr>
            <a:spLocks noGrp="1"/>
          </p:cNvSpPr>
          <p:nvPr>
            <p:ph idx="1"/>
          </p:nvPr>
        </p:nvSpPr>
        <p:spPr>
          <a:xfrm>
            <a:off x="347712" y="1167928"/>
            <a:ext cx="8589248" cy="1475254"/>
          </a:xfrm>
        </p:spPr>
        <p:txBody>
          <a:bodyPr/>
          <a:lstStyle/>
          <a:p>
            <a:r>
              <a:rPr lang="ja-JP" altLang="en-US" sz="2800" dirty="0" smtClean="0"/>
              <a:t>クローンは独立に開発されたソフトウェア間</a:t>
            </a:r>
            <a:r>
              <a:rPr lang="ja-JP" altLang="en-US" dirty="0" smtClean="0"/>
              <a:t>でも</a:t>
            </a:r>
            <a:r>
              <a:rPr lang="en-US" altLang="ja-JP" dirty="0" smtClean="0"/>
              <a:t/>
            </a:r>
            <a:br>
              <a:rPr lang="en-US" altLang="ja-JP" dirty="0" smtClean="0"/>
            </a:br>
            <a:r>
              <a:rPr lang="ja-JP" altLang="en-US" sz="2800" dirty="0" smtClean="0"/>
              <a:t>存在する</a:t>
            </a:r>
            <a:endParaRPr lang="en-US" altLang="ja-JP" dirty="0" smtClean="0"/>
          </a:p>
          <a:p>
            <a:pPr lvl="1"/>
            <a:r>
              <a:rPr lang="ja-JP" altLang="en-US" dirty="0" smtClean="0"/>
              <a:t>定型処理，</a:t>
            </a:r>
            <a:r>
              <a:rPr lang="ja-JP" altLang="en-US" sz="2400" dirty="0" smtClean="0"/>
              <a:t>偶然の一致</a:t>
            </a:r>
            <a:r>
              <a:rPr lang="ja-JP" altLang="en-US" dirty="0" smtClean="0"/>
              <a:t>など</a:t>
            </a:r>
            <a:endParaRPr lang="ja-JP" altLang="en-US" sz="2800" dirty="0" smtClean="0"/>
          </a:p>
        </p:txBody>
      </p:sp>
      <p:sp>
        <p:nvSpPr>
          <p:cNvPr id="7" name="スライド番号プレースホルダ 6"/>
          <p:cNvSpPr>
            <a:spLocks noGrp="1"/>
          </p:cNvSpPr>
          <p:nvPr>
            <p:ph type="sldNum" sz="quarter" idx="12"/>
          </p:nvPr>
        </p:nvSpPr>
        <p:spPr/>
        <p:txBody>
          <a:bodyPr/>
          <a:lstStyle/>
          <a:p>
            <a:fld id="{5332DFC6-11C5-4909-8D20-81B867EA3B8F}" type="slidenum">
              <a:rPr kumimoji="1" lang="ja-JP" altLang="en-US" smtClean="0"/>
              <a:pPr/>
              <a:t>4</a:t>
            </a:fld>
            <a:endParaRPr kumimoji="1" lang="ja-JP" altLang="en-US"/>
          </a:p>
        </p:txBody>
      </p:sp>
      <p:sp>
        <p:nvSpPr>
          <p:cNvPr id="8" name="フッター プレースホルダ 7"/>
          <p:cNvSpPr>
            <a:spLocks noGrp="1"/>
          </p:cNvSpPr>
          <p:nvPr>
            <p:ph type="ftr" sz="quarter" idx="11"/>
          </p:nvPr>
        </p:nvSpPr>
        <p:spPr/>
        <p:txBody>
          <a:bodyPr/>
          <a:lstStyle/>
          <a:p>
            <a:r>
              <a:rPr kumimoji="1" lang="ja-JP" altLang="en-US" smtClean="0"/>
              <a:t>知能ソフトウェア工学研究会</a:t>
            </a:r>
            <a:endParaRPr kumimoji="1" lang="ja-JP" altLang="en-US"/>
          </a:p>
        </p:txBody>
      </p:sp>
      <p:sp>
        <p:nvSpPr>
          <p:cNvPr id="10" name="正方形/長方形 9"/>
          <p:cNvSpPr/>
          <p:nvPr/>
        </p:nvSpPr>
        <p:spPr>
          <a:xfrm>
            <a:off x="1428728" y="2792966"/>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5838836" y="2662232"/>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5991236" y="2814632"/>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12"/>
          <p:cNvSpPr/>
          <p:nvPr/>
        </p:nvSpPr>
        <p:spPr>
          <a:xfrm>
            <a:off x="6143636" y="2967032"/>
            <a:ext cx="1857388" cy="2571768"/>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p:cNvSpPr txBox="1"/>
          <p:nvPr/>
        </p:nvSpPr>
        <p:spPr>
          <a:xfrm>
            <a:off x="6643702" y="5627766"/>
            <a:ext cx="726481" cy="400110"/>
          </a:xfrm>
          <a:prstGeom prst="rect">
            <a:avLst/>
          </a:prstGeom>
          <a:noFill/>
        </p:spPr>
        <p:txBody>
          <a:bodyPr wrap="none" rtlCol="0">
            <a:spAutoFit/>
          </a:bodyPr>
          <a:lstStyle/>
          <a:p>
            <a:r>
              <a:rPr lang="en-US" altLang="ja-JP" sz="2000" dirty="0" smtClean="0"/>
              <a:t>OSS</a:t>
            </a:r>
            <a:endParaRPr kumimoji="1" lang="ja-JP" altLang="en-US" dirty="0"/>
          </a:p>
        </p:txBody>
      </p:sp>
      <p:sp>
        <p:nvSpPr>
          <p:cNvPr id="19" name="テキスト ボックス 18"/>
          <p:cNvSpPr txBox="1"/>
          <p:nvPr/>
        </p:nvSpPr>
        <p:spPr>
          <a:xfrm>
            <a:off x="1357290" y="5507610"/>
            <a:ext cx="2409634" cy="400110"/>
          </a:xfrm>
          <a:prstGeom prst="rect">
            <a:avLst/>
          </a:prstGeom>
          <a:noFill/>
        </p:spPr>
        <p:txBody>
          <a:bodyPr wrap="none" rtlCol="0">
            <a:spAutoFit/>
          </a:bodyPr>
          <a:lstStyle/>
          <a:p>
            <a:r>
              <a:rPr kumimoji="1" lang="ja-JP" altLang="en-US" sz="2000" dirty="0" smtClean="0"/>
              <a:t>出荷するソフトウェア</a:t>
            </a:r>
            <a:endParaRPr kumimoji="1" lang="ja-JP" altLang="en-US" sz="2000" dirty="0"/>
          </a:p>
        </p:txBody>
      </p:sp>
      <p:sp>
        <p:nvSpPr>
          <p:cNvPr id="20" name="正方形/長方形 19"/>
          <p:cNvSpPr/>
          <p:nvPr/>
        </p:nvSpPr>
        <p:spPr>
          <a:xfrm>
            <a:off x="1571604" y="4364602"/>
            <a:ext cx="1571636" cy="785818"/>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1" name="直線コネクタ 30"/>
          <p:cNvCxnSpPr/>
          <p:nvPr/>
        </p:nvCxnSpPr>
        <p:spPr>
          <a:xfrm>
            <a:off x="3090834" y="5019686"/>
            <a:ext cx="1143008" cy="967095"/>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2143108" y="5977614"/>
            <a:ext cx="5296643" cy="523220"/>
          </a:xfrm>
          <a:prstGeom prst="rect">
            <a:avLst/>
          </a:prstGeom>
          <a:noFill/>
        </p:spPr>
        <p:txBody>
          <a:bodyPr wrap="none" rtlCol="0">
            <a:spAutoFit/>
          </a:bodyPr>
          <a:lstStyle/>
          <a:p>
            <a:r>
              <a:rPr kumimoji="1" lang="ja-JP" altLang="en-US" sz="2800" dirty="0" smtClean="0"/>
              <a:t>コードクローン（重複するコード列）</a:t>
            </a:r>
            <a:endParaRPr kumimoji="1" lang="ja-JP" altLang="en-US" sz="2800" dirty="0"/>
          </a:p>
        </p:txBody>
      </p:sp>
      <p:sp>
        <p:nvSpPr>
          <p:cNvPr id="22" name="テキスト ボックス 21"/>
          <p:cNvSpPr txBox="1"/>
          <p:nvPr/>
        </p:nvSpPr>
        <p:spPr>
          <a:xfrm>
            <a:off x="1714480" y="4436040"/>
            <a:ext cx="1287532" cy="646331"/>
          </a:xfrm>
          <a:prstGeom prst="rect">
            <a:avLst/>
          </a:prstGeom>
          <a:noFill/>
          <a:ln>
            <a:noFill/>
          </a:ln>
        </p:spPr>
        <p:txBody>
          <a:bodyPr wrap="none" rtlCol="0">
            <a:spAutoFit/>
          </a:bodyPr>
          <a:lstStyle/>
          <a:p>
            <a:r>
              <a:rPr kumimoji="1" lang="en-US" altLang="ja-JP" dirty="0" smtClean="0"/>
              <a:t>GUI</a:t>
            </a:r>
            <a:r>
              <a:rPr kumimoji="1" lang="ja-JP" altLang="en-US" dirty="0" smtClean="0"/>
              <a:t>生成の</a:t>
            </a:r>
            <a:r>
              <a:rPr kumimoji="1" lang="en-US" altLang="ja-JP" dirty="0" smtClean="0"/>
              <a:t/>
            </a:r>
            <a:br>
              <a:rPr kumimoji="1" lang="en-US" altLang="ja-JP" dirty="0" smtClean="0"/>
            </a:br>
            <a:r>
              <a:rPr kumimoji="1" lang="ja-JP" altLang="en-US" dirty="0" smtClean="0"/>
              <a:t>定型処理</a:t>
            </a:r>
            <a:endParaRPr kumimoji="1" lang="ja-JP" altLang="en-US" dirty="0"/>
          </a:p>
        </p:txBody>
      </p:sp>
      <p:sp>
        <p:nvSpPr>
          <p:cNvPr id="26" name="テキスト ボックス 25"/>
          <p:cNvSpPr txBox="1"/>
          <p:nvPr/>
        </p:nvSpPr>
        <p:spPr>
          <a:xfrm>
            <a:off x="3271828" y="3745472"/>
            <a:ext cx="2600392" cy="461665"/>
          </a:xfrm>
          <a:prstGeom prst="rect">
            <a:avLst/>
          </a:prstGeom>
          <a:noFill/>
        </p:spPr>
        <p:txBody>
          <a:bodyPr wrap="none" rtlCol="0">
            <a:spAutoFit/>
          </a:bodyPr>
          <a:lstStyle/>
          <a:p>
            <a:r>
              <a:rPr kumimoji="1" lang="ja-JP" altLang="en-US" sz="2400" dirty="0" smtClean="0"/>
              <a:t>流用の事実はない</a:t>
            </a:r>
            <a:endParaRPr kumimoji="1" lang="ja-JP" altLang="en-US" sz="2400" dirty="0"/>
          </a:p>
        </p:txBody>
      </p:sp>
      <p:sp>
        <p:nvSpPr>
          <p:cNvPr id="35" name="正方形/長方形 34"/>
          <p:cNvSpPr/>
          <p:nvPr/>
        </p:nvSpPr>
        <p:spPr>
          <a:xfrm>
            <a:off x="6267464" y="3817382"/>
            <a:ext cx="1571636" cy="785818"/>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テキスト ボックス 35"/>
          <p:cNvSpPr txBox="1"/>
          <p:nvPr/>
        </p:nvSpPr>
        <p:spPr>
          <a:xfrm>
            <a:off x="6410340" y="3888820"/>
            <a:ext cx="1287532" cy="646331"/>
          </a:xfrm>
          <a:prstGeom prst="rect">
            <a:avLst/>
          </a:prstGeom>
          <a:noFill/>
          <a:ln>
            <a:noFill/>
          </a:ln>
        </p:spPr>
        <p:txBody>
          <a:bodyPr wrap="none" rtlCol="0">
            <a:spAutoFit/>
          </a:bodyPr>
          <a:lstStyle/>
          <a:p>
            <a:r>
              <a:rPr kumimoji="1" lang="en-US" altLang="ja-JP" dirty="0" smtClean="0"/>
              <a:t>GUI</a:t>
            </a:r>
            <a:r>
              <a:rPr kumimoji="1" lang="ja-JP" altLang="en-US" dirty="0" smtClean="0"/>
              <a:t>生成の</a:t>
            </a:r>
            <a:r>
              <a:rPr kumimoji="1" lang="en-US" altLang="ja-JP" dirty="0" smtClean="0"/>
              <a:t/>
            </a:r>
            <a:br>
              <a:rPr kumimoji="1" lang="en-US" altLang="ja-JP" dirty="0" smtClean="0"/>
            </a:br>
            <a:r>
              <a:rPr kumimoji="1" lang="ja-JP" altLang="en-US" dirty="0" smtClean="0"/>
              <a:t>定型処理</a:t>
            </a:r>
            <a:endParaRPr kumimoji="1" lang="ja-JP" altLang="en-US" dirty="0"/>
          </a:p>
        </p:txBody>
      </p:sp>
      <p:cxnSp>
        <p:nvCxnSpPr>
          <p:cNvPr id="33" name="直線コネクタ 32"/>
          <p:cNvCxnSpPr/>
          <p:nvPr/>
        </p:nvCxnSpPr>
        <p:spPr>
          <a:xfrm rot="5400000">
            <a:off x="5542484" y="4685236"/>
            <a:ext cx="1559497" cy="1214447"/>
          </a:xfrm>
          <a:prstGeom prst="line">
            <a:avLst/>
          </a:prstGeom>
          <a:ln w="25400">
            <a:solidFill>
              <a:schemeClr val="accent2"/>
            </a:solidFill>
            <a:prstDash val="dash"/>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35" idx="1"/>
            <a:endCxn id="20" idx="3"/>
          </p:cNvCxnSpPr>
          <p:nvPr/>
        </p:nvCxnSpPr>
        <p:spPr>
          <a:xfrm rot="10800000" flipV="1">
            <a:off x="3143240" y="4210291"/>
            <a:ext cx="3124224" cy="547220"/>
          </a:xfrm>
          <a:prstGeom prst="straightConnector1">
            <a:avLst/>
          </a:prstGeom>
          <a:ln w="76200">
            <a:solidFill>
              <a:srgbClr val="7030A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3" name="正方形/長方形 42"/>
          <p:cNvSpPr/>
          <p:nvPr/>
        </p:nvSpPr>
        <p:spPr>
          <a:xfrm>
            <a:off x="357158" y="4158878"/>
            <a:ext cx="8429684" cy="228601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defRPr/>
            </a:pPr>
            <a:r>
              <a:rPr lang="ja-JP" altLang="en-US" sz="2800" dirty="0" smtClean="0"/>
              <a:t>どの程度の量のクローンが検出されたならば</a:t>
            </a:r>
            <a:r>
              <a:rPr lang="en-US" altLang="ja-JP" sz="2800" dirty="0" smtClean="0"/>
              <a:t/>
            </a:r>
            <a:br>
              <a:rPr lang="en-US" altLang="ja-JP" sz="2800" dirty="0" smtClean="0"/>
            </a:br>
            <a:r>
              <a:rPr lang="ja-JP" altLang="en-US" sz="2800" dirty="0" smtClean="0"/>
              <a:t>流用とみなせるかを明らかにする必要がある</a:t>
            </a:r>
          </a:p>
          <a:p>
            <a:pPr>
              <a:defRPr/>
            </a:pPr>
            <a:endParaRPr lang="en-US" altLang="ja-JP" sz="1050" dirty="0" smtClean="0"/>
          </a:p>
          <a:p>
            <a:pPr>
              <a:defRPr/>
            </a:pPr>
            <a:r>
              <a:rPr lang="ja-JP" altLang="en-US" sz="2800" dirty="0" smtClean="0"/>
              <a:t>　</a:t>
            </a:r>
            <a:r>
              <a:rPr lang="en-US" altLang="ja-JP" sz="2800" dirty="0" smtClean="0"/>
              <a:t>1</a:t>
            </a:r>
            <a:r>
              <a:rPr lang="ja-JP" altLang="en-US" sz="2800" dirty="0" err="1" smtClean="0"/>
              <a:t>．</a:t>
            </a:r>
            <a:r>
              <a:rPr lang="ja-JP" altLang="en-US" sz="2800" dirty="0" smtClean="0"/>
              <a:t>クローンの量を測るメトリクスが必要</a:t>
            </a:r>
            <a:endParaRPr lang="en-US" altLang="ja-JP" sz="2800" dirty="0" smtClean="0"/>
          </a:p>
          <a:p>
            <a:pPr>
              <a:defRPr/>
            </a:pPr>
            <a:r>
              <a:rPr lang="ja-JP" altLang="en-US" sz="2800" dirty="0" smtClean="0"/>
              <a:t>　</a:t>
            </a:r>
            <a:r>
              <a:rPr lang="en-US" altLang="ja-JP" sz="2800" dirty="0" smtClean="0"/>
              <a:t>2</a:t>
            </a:r>
            <a:r>
              <a:rPr lang="ja-JP" altLang="en-US" sz="2800" dirty="0" err="1" smtClean="0"/>
              <a:t>．</a:t>
            </a:r>
            <a:r>
              <a:rPr lang="ja-JP" altLang="en-US" sz="2800" dirty="0" smtClean="0"/>
              <a:t>メトリクス値について流用とみなす基準値が必要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linds(horizontal)">
                                      <p:cBhvr>
                                        <p:cTn id="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実験（閾値の導出）：考察</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目的</a:t>
            </a:r>
            <a:endParaRPr lang="en-US" altLang="ja-JP" dirty="0" smtClean="0"/>
          </a:p>
          <a:p>
            <a:pPr lvl="1"/>
            <a:r>
              <a:rPr lang="ja-JP" altLang="en-US" dirty="0" smtClean="0"/>
              <a:t>最大クローン長と部分類似度の</a:t>
            </a:r>
            <a:r>
              <a:rPr lang="en-US" altLang="ja-JP" dirty="0" smtClean="0"/>
              <a:t>2</a:t>
            </a:r>
            <a:r>
              <a:rPr lang="ja-JP" altLang="en-US" dirty="0" err="1" smtClean="0"/>
              <a:t>つの</a:t>
            </a:r>
            <a:r>
              <a:rPr lang="ja-JP" altLang="en-US" dirty="0" smtClean="0"/>
              <a:t>メトリクスを用いた場合に，検出の割合が向上するかを確認する</a:t>
            </a:r>
            <a:endParaRPr lang="en-US" altLang="ja-JP" dirty="0" smtClean="0"/>
          </a:p>
          <a:p>
            <a:pPr lvl="1"/>
            <a:endParaRPr lang="en-US" altLang="ja-JP" dirty="0" smtClean="0"/>
          </a:p>
          <a:p>
            <a:r>
              <a:rPr lang="ja-JP" altLang="en-US" dirty="0" smtClean="0"/>
              <a:t>手順</a:t>
            </a:r>
            <a:endParaRPr lang="en-US" altLang="ja-JP" dirty="0" smtClean="0"/>
          </a:p>
          <a:p>
            <a:pPr marL="914400" lvl="1" indent="-457200">
              <a:buFont typeface="+mj-lt"/>
              <a:buAutoNum type="arabicPeriod"/>
            </a:pPr>
            <a:r>
              <a:rPr lang="ja-JP" altLang="en-US" dirty="0" smtClean="0"/>
              <a:t>最大クローン長を用いて検出できない</a:t>
            </a:r>
            <a:r>
              <a:rPr lang="en-US" altLang="ja-JP" dirty="0" smtClean="0"/>
              <a:t>30</a:t>
            </a:r>
            <a:r>
              <a:rPr lang="ja-JP" altLang="en-US" dirty="0" smtClean="0"/>
              <a:t>件の流用を，</a:t>
            </a:r>
            <a:r>
              <a:rPr lang="en-US" altLang="ja-JP" dirty="0" smtClean="0"/>
              <a:t/>
            </a:r>
            <a:br>
              <a:rPr lang="en-US" altLang="ja-JP" dirty="0" smtClean="0"/>
            </a:br>
            <a:r>
              <a:rPr lang="ja-JP" altLang="en-US" dirty="0" smtClean="0"/>
              <a:t>部分類似度を用いて検出する</a:t>
            </a:r>
            <a:endParaRPr lang="en-US" altLang="ja-JP" dirty="0" smtClean="0"/>
          </a:p>
          <a:p>
            <a:pPr marL="914400" lvl="1" indent="-457200">
              <a:buFont typeface="+mj-lt"/>
              <a:buAutoNum type="arabicPeriod"/>
            </a:pPr>
            <a:r>
              <a:rPr lang="ja-JP" altLang="en-US" dirty="0" smtClean="0"/>
              <a:t>流用あり正解集合の何割が検出できたかを確認する</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dirty="0"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40</a:t>
            </a:fld>
            <a:endParaRPr kumimoji="1" lang="ja-JP" altLang="en-US" dirty="0"/>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追実験の結果</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結果</a:t>
            </a:r>
            <a:endParaRPr kumimoji="1" lang="en-US" altLang="ja-JP" dirty="0" smtClean="0"/>
          </a:p>
          <a:p>
            <a:pPr lvl="1"/>
            <a:r>
              <a:rPr lang="ja-JP" altLang="en-US" dirty="0" smtClean="0"/>
              <a:t>最大クローン長で検出できなかった</a:t>
            </a:r>
            <a:r>
              <a:rPr lang="en-US" altLang="ja-JP" dirty="0" smtClean="0"/>
              <a:t>30</a:t>
            </a:r>
            <a:r>
              <a:rPr lang="ja-JP" altLang="en-US" dirty="0" smtClean="0"/>
              <a:t>件の流用のうち，</a:t>
            </a:r>
            <a:r>
              <a:rPr lang="en-US" altLang="ja-JP" dirty="0" smtClean="0"/>
              <a:t/>
            </a:r>
            <a:br>
              <a:rPr lang="en-US" altLang="ja-JP" dirty="0" smtClean="0"/>
            </a:br>
            <a:r>
              <a:rPr lang="en-US" altLang="ja-JP" dirty="0" smtClean="0"/>
              <a:t>11</a:t>
            </a:r>
            <a:r>
              <a:rPr lang="ja-JP" altLang="en-US" dirty="0" smtClean="0"/>
              <a:t>件を流用として検出できた</a:t>
            </a:r>
            <a:endParaRPr lang="en-US" altLang="ja-JP" dirty="0" smtClean="0"/>
          </a:p>
          <a:p>
            <a:endParaRPr lang="en-US" altLang="ja-JP" dirty="0" smtClean="0"/>
          </a:p>
          <a:p>
            <a:endParaRPr lang="en-US" altLang="ja-JP" dirty="0" smtClean="0"/>
          </a:p>
          <a:p>
            <a:pPr lvl="1"/>
            <a:endParaRPr lang="en-US" altLang="ja-JP" dirty="0" smtClean="0"/>
          </a:p>
          <a:p>
            <a:r>
              <a:rPr lang="ja-JP" altLang="en-US" dirty="0" smtClean="0"/>
              <a:t>検出できなかった流用</a:t>
            </a:r>
            <a:endParaRPr lang="en-US" altLang="ja-JP" dirty="0" smtClean="0"/>
          </a:p>
          <a:p>
            <a:pPr lvl="1"/>
            <a:r>
              <a:rPr lang="ja-JP" altLang="en-US" dirty="0" smtClean="0"/>
              <a:t>ソースコード規模と最大クローン長の差が大きい組</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dirty="0"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41</a:t>
            </a:fld>
            <a:endParaRPr kumimoji="1" lang="ja-JP" altLang="en-US" dirty="0"/>
          </a:p>
        </p:txBody>
      </p:sp>
      <p:sp>
        <p:nvSpPr>
          <p:cNvPr id="9" name="正方形/長方形 8"/>
          <p:cNvSpPr/>
          <p:nvPr/>
        </p:nvSpPr>
        <p:spPr>
          <a:xfrm>
            <a:off x="642910" y="2571744"/>
            <a:ext cx="7786742" cy="121444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ja-JP" altLang="en-US" sz="2800" dirty="0" smtClean="0"/>
              <a:t>作成した流用あり正解集合</a:t>
            </a:r>
            <a:r>
              <a:rPr lang="en-US" altLang="ja-JP" sz="2800" dirty="0" smtClean="0"/>
              <a:t>121</a:t>
            </a:r>
            <a:r>
              <a:rPr lang="ja-JP" altLang="en-US" sz="2800" dirty="0" smtClean="0"/>
              <a:t>件のうち，</a:t>
            </a:r>
            <a:endParaRPr lang="en-US" altLang="ja-JP" sz="2800" dirty="0" smtClean="0"/>
          </a:p>
          <a:p>
            <a:pPr algn="ctr"/>
            <a:r>
              <a:rPr lang="en-US" altLang="ja-JP" sz="2800" dirty="0" smtClean="0"/>
              <a:t>102</a:t>
            </a:r>
            <a:r>
              <a:rPr lang="ja-JP" altLang="en-US" sz="2800" dirty="0" smtClean="0"/>
              <a:t>件（約</a:t>
            </a:r>
            <a:r>
              <a:rPr lang="en-US" altLang="ja-JP" sz="2800" dirty="0" smtClean="0"/>
              <a:t>84%</a:t>
            </a:r>
            <a:r>
              <a:rPr lang="ja-JP" altLang="en-US" sz="2800" dirty="0" smtClean="0"/>
              <a:t>）を</a:t>
            </a:r>
            <a:r>
              <a:rPr lang="en-US" altLang="ja-JP" sz="2800" dirty="0" smtClean="0"/>
              <a:t>false-positive</a:t>
            </a:r>
            <a:r>
              <a:rPr lang="ja-JP" altLang="en-US" sz="2800" dirty="0" smtClean="0"/>
              <a:t>なしで検出できた</a:t>
            </a:r>
            <a:endParaRPr lang="ja-JP" altLang="en-US" sz="2800" dirty="0"/>
          </a:p>
        </p:txBody>
      </p:sp>
      <p:sp>
        <p:nvSpPr>
          <p:cNvPr id="11" name="正方形/長方形 10"/>
          <p:cNvSpPr/>
          <p:nvPr/>
        </p:nvSpPr>
        <p:spPr>
          <a:xfrm>
            <a:off x="642910" y="5000636"/>
            <a:ext cx="7786742" cy="1214446"/>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buNone/>
            </a:pPr>
            <a:r>
              <a:rPr lang="ja-JP" altLang="en-US" sz="2800" dirty="0" smtClean="0"/>
              <a:t>ソースコード規模に影響されない</a:t>
            </a:r>
            <a:endParaRPr lang="en-US" altLang="ja-JP" sz="2800" dirty="0" smtClean="0"/>
          </a:p>
          <a:p>
            <a:pPr algn="ctr">
              <a:buNone/>
            </a:pPr>
            <a:r>
              <a:rPr lang="ja-JP" altLang="en-US" sz="2800" dirty="0" smtClean="0"/>
              <a:t>クローンメトリクスを用いる（例：クローンの検出数）</a:t>
            </a:r>
            <a:endParaRPr lang="en-US" altLang="ja-JP"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Renamed Clone</a:t>
            </a:r>
            <a:r>
              <a:rPr kumimoji="1" lang="ja-JP" altLang="en-US" dirty="0" err="1" smtClean="0"/>
              <a:t>の検</a:t>
            </a:r>
            <a:r>
              <a:rPr kumimoji="1" lang="ja-JP" altLang="en-US" dirty="0" smtClean="0"/>
              <a:t>出方法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42</a:t>
            </a:fld>
            <a:endParaRPr kumimoji="1" lang="ja-JP" altLang="en-US"/>
          </a:p>
        </p:txBody>
      </p:sp>
      <p:sp>
        <p:nvSpPr>
          <p:cNvPr id="101" name="コンテンツ プレースホルダ 2"/>
          <p:cNvSpPr txBox="1">
            <a:spLocks/>
          </p:cNvSpPr>
          <p:nvPr/>
        </p:nvSpPr>
        <p:spPr bwMode="auto">
          <a:xfrm>
            <a:off x="500034" y="1142984"/>
            <a:ext cx="8229600" cy="271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トークン解析</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プログラム言語の字句規則に従いトークンに分割</a:t>
            </a:r>
            <a:r>
              <a:rPr lang="ja-JP" altLang="en-US" sz="2400" kern="0" dirty="0" smtClean="0"/>
              <a:t>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トークン変換</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変数</a:t>
            </a:r>
            <a:r>
              <a:rPr kumimoji="1" lang="en-US" altLang="ja-JP" sz="2400" b="0" i="0" u="none" strike="noStrike" kern="0" cap="none" spc="0" normalizeH="0" baseline="0" noProof="0" dirty="0" smtClean="0">
                <a:ln>
                  <a:noFill/>
                </a:ln>
                <a:solidFill>
                  <a:schemeClr val="tx1"/>
                </a:solidFill>
                <a:effectLst/>
                <a:uLnTx/>
                <a:uFillTx/>
                <a:latin typeface="+mn-lt"/>
                <a:ea typeface="+mn-ea"/>
              </a:rPr>
              <a:t>(p)</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定数</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en-US" altLang="ja-JP" sz="2400" b="0" i="0" u="none" strike="noStrike" kern="0" cap="none" spc="0" normalizeH="0" baseline="0" noProof="0" dirty="0" err="1" smtClean="0">
                <a:ln>
                  <a:noFill/>
                </a:ln>
                <a:solidFill>
                  <a:schemeClr val="tx1"/>
                </a:solidFill>
                <a:effectLst/>
                <a:uLnTx/>
                <a:uFillTx/>
                <a:latin typeface="+mn-lt"/>
                <a:ea typeface="+mn-ea"/>
              </a:rPr>
              <a:t>i</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型</a:t>
            </a:r>
            <a:r>
              <a:rPr kumimoji="1" lang="en-US" altLang="ja-JP" sz="2400" b="0" i="0" u="none" strike="noStrike" kern="0" cap="none" spc="0" normalizeH="0" baseline="0" noProof="0" dirty="0" smtClean="0">
                <a:ln>
                  <a:noFill/>
                </a:ln>
                <a:solidFill>
                  <a:schemeClr val="tx1"/>
                </a:solidFill>
                <a:effectLst/>
                <a:uLnTx/>
                <a:uFillTx/>
                <a:latin typeface="+mn-lt"/>
                <a:ea typeface="+mn-ea"/>
              </a:rPr>
              <a:t>(t)</a:t>
            </a:r>
            <a:r>
              <a:rPr lang="ja-JP" altLang="en-US" sz="2400" kern="0" dirty="0" smtClean="0"/>
              <a:t> </a:t>
            </a:r>
            <a:r>
              <a:rPr kumimoji="1" lang="ja-JP" altLang="en-US" sz="2400" b="0" i="0" u="none" strike="noStrike" kern="0" cap="none" spc="0" normalizeH="0" baseline="0" noProof="0" dirty="0" smtClean="0">
                <a:ln>
                  <a:noFill/>
                </a:ln>
                <a:solidFill>
                  <a:schemeClr val="tx1"/>
                </a:solidFill>
                <a:effectLst/>
                <a:uLnTx/>
                <a:uFillTx/>
                <a:latin typeface="+mn-lt"/>
                <a:ea typeface="+mn-ea"/>
              </a:rPr>
              <a:t>種類毎にトークンを置換する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マッチング</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一致する部分列をクローンとする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sp>
        <p:nvSpPr>
          <p:cNvPr id="33" name="テキスト ボックス 4"/>
          <p:cNvSpPr txBox="1">
            <a:spLocks noChangeArrowheads="1"/>
          </p:cNvSpPr>
          <p:nvPr/>
        </p:nvSpPr>
        <p:spPr bwMode="auto">
          <a:xfrm>
            <a:off x="512734" y="4071942"/>
            <a:ext cx="4016375" cy="2246313"/>
          </a:xfrm>
          <a:prstGeom prst="rect">
            <a:avLst/>
          </a:prstGeom>
          <a:noFill/>
          <a:ln w="9525">
            <a:solidFill>
              <a:schemeClr val="tx1"/>
            </a:solidFill>
            <a:miter lim="800000"/>
            <a:headEnd/>
            <a:tailEnd/>
          </a:ln>
        </p:spPr>
        <p:txBody>
          <a:bodyPr>
            <a:spAutoFit/>
          </a:bodyPr>
          <a:lstStyle/>
          <a:p>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func_add3 ( </a:t>
            </a:r>
            <a:r>
              <a:rPr lang="en-US" altLang="ja-JP" sz="2000" dirty="0" err="1" smtClean="0">
                <a:latin typeface="Courier New" pitchFamily="49" charset="0"/>
                <a:cs typeface="Courier New" pitchFamily="49" charset="0"/>
              </a:rPr>
              <a:t>int</a:t>
            </a:r>
            <a:r>
              <a:rPr lang="en-US" altLang="ja-JP" sz="2000" dirty="0" smtClean="0">
                <a:latin typeface="Courier New" pitchFamily="49" charset="0"/>
                <a:cs typeface="Courier New" pitchFamily="49" charset="0"/>
              </a:rPr>
              <a:t> x ) {</a:t>
            </a:r>
          </a:p>
          <a:p>
            <a:endParaRPr lang="en-US" altLang="ja-JP" sz="2000" dirty="0" smtClean="0">
              <a:latin typeface="Courier New" pitchFamily="49" charset="0"/>
              <a:cs typeface="Courier New" pitchFamily="49" charset="0"/>
            </a:endParaRPr>
          </a:p>
          <a:p>
            <a:r>
              <a:rPr lang="en-US" altLang="ja-JP" sz="2000" dirty="0" smtClean="0">
                <a:solidFill>
                  <a:srgbClr val="C00000"/>
                </a:solidFill>
                <a:latin typeface="Courier New" pitchFamily="49" charset="0"/>
                <a:cs typeface="Courier New" pitchFamily="49" charset="0"/>
              </a:rPr>
              <a:t>    </a:t>
            </a:r>
            <a:r>
              <a:rPr lang="en-US" altLang="ja-JP" sz="2000" dirty="0" err="1" smtClean="0">
                <a:solidFill>
                  <a:srgbClr val="C00000"/>
                </a:solidFill>
                <a:latin typeface="Courier New" pitchFamily="49" charset="0"/>
                <a:cs typeface="Courier New" pitchFamily="49" charset="0"/>
              </a:rPr>
              <a:t>int</a:t>
            </a:r>
            <a:r>
              <a:rPr lang="en-US" altLang="ja-JP" sz="2000" dirty="0" smtClean="0">
                <a:solidFill>
                  <a:srgbClr val="C00000"/>
                </a:solidFill>
                <a:latin typeface="Courier New" pitchFamily="49" charset="0"/>
                <a:cs typeface="Courier New" pitchFamily="49" charset="0"/>
              </a:rPr>
              <a:t> sub ;</a:t>
            </a:r>
          </a:p>
          <a:p>
            <a:endParaRPr lang="en-US" altLang="ja-JP" sz="2000" dirty="0" smtClean="0">
              <a:solidFill>
                <a:srgbClr val="C00000"/>
              </a:solidFill>
              <a:latin typeface="Courier New" pitchFamily="49" charset="0"/>
              <a:cs typeface="Courier New" pitchFamily="49" charset="0"/>
            </a:endParaRPr>
          </a:p>
          <a:p>
            <a:r>
              <a:rPr lang="en-US" altLang="ja-JP" sz="2000" dirty="0" smtClean="0">
                <a:solidFill>
                  <a:srgbClr val="C00000"/>
                </a:solidFill>
                <a:latin typeface="Courier New" pitchFamily="49" charset="0"/>
                <a:cs typeface="Courier New" pitchFamily="49" charset="0"/>
              </a:rPr>
              <a:t>    sub = x - 4 ;</a:t>
            </a:r>
          </a:p>
          <a:p>
            <a:endParaRPr lang="en-US" altLang="ja-JP" sz="2000" dirty="0" smtClean="0">
              <a:latin typeface="Courier New" pitchFamily="49" charset="0"/>
              <a:cs typeface="Courier New" pitchFamily="49" charset="0"/>
            </a:endParaRPr>
          </a:p>
          <a:p>
            <a:r>
              <a:rPr lang="en-US" altLang="ja-JP" sz="2000" dirty="0" smtClean="0">
                <a:latin typeface="Courier New" pitchFamily="49" charset="0"/>
                <a:cs typeface="Courier New" pitchFamily="49" charset="0"/>
              </a:rPr>
              <a:t>    </a:t>
            </a:r>
            <a:r>
              <a:rPr lang="en-US" altLang="ja-JP" sz="2000" dirty="0" err="1" smtClean="0">
                <a:latin typeface="Courier New" pitchFamily="49" charset="0"/>
                <a:cs typeface="Courier New" pitchFamily="49" charset="0"/>
              </a:rPr>
              <a:t>printf</a:t>
            </a:r>
            <a:r>
              <a:rPr lang="en-US" altLang="ja-JP" sz="2000" dirty="0" smtClean="0">
                <a:latin typeface="Courier New" pitchFamily="49" charset="0"/>
                <a:cs typeface="Courier New" pitchFamily="49" charset="0"/>
              </a:rPr>
              <a:t> ( “</a:t>
            </a:r>
            <a:r>
              <a:rPr lang="en-US" altLang="ja-JP" sz="2000" dirty="0" err="1" smtClean="0">
                <a:latin typeface="Courier New" pitchFamily="49" charset="0"/>
                <a:cs typeface="Courier New" pitchFamily="49" charset="0"/>
              </a:rPr>
              <a:t>hoge</a:t>
            </a:r>
            <a:r>
              <a:rPr lang="en-US" altLang="ja-JP" sz="2000" dirty="0" smtClean="0">
                <a:latin typeface="Courier New" pitchFamily="49" charset="0"/>
                <a:cs typeface="Courier New" pitchFamily="49" charset="0"/>
              </a:rPr>
              <a:t>” ) ;</a:t>
            </a:r>
            <a:endParaRPr lang="en-US" altLang="ja-JP" sz="2000" dirty="0">
              <a:latin typeface="Courier New" pitchFamily="49" charset="0"/>
              <a:cs typeface="Courier New" pitchFamily="49" charset="0"/>
            </a:endParaRPr>
          </a:p>
        </p:txBody>
      </p:sp>
      <p:sp>
        <p:nvSpPr>
          <p:cNvPr id="34" name="テキスト ボックス 5"/>
          <p:cNvSpPr txBox="1">
            <a:spLocks noChangeArrowheads="1"/>
          </p:cNvSpPr>
          <p:nvPr/>
        </p:nvSpPr>
        <p:spPr bwMode="auto">
          <a:xfrm>
            <a:off x="4600547" y="4071942"/>
            <a:ext cx="4016375" cy="2246313"/>
          </a:xfrm>
          <a:prstGeom prst="rect">
            <a:avLst/>
          </a:prstGeom>
          <a:noFill/>
          <a:ln w="9525">
            <a:solidFill>
              <a:schemeClr val="tx1"/>
            </a:solidFill>
            <a:miter lim="800000"/>
            <a:headEnd/>
            <a:tailEnd/>
          </a:ln>
        </p:spPr>
        <p:txBody>
          <a:bodyPr>
            <a:spAutoFit/>
          </a:bodyPr>
          <a:lstStyle/>
          <a:p>
            <a:r>
              <a:rPr lang="en-US" altLang="ja-JP" sz="2000" dirty="0">
                <a:latin typeface="Courier New" pitchFamily="49" charset="0"/>
                <a:cs typeface="Courier New" pitchFamily="49" charset="0"/>
              </a:rPr>
              <a:t>    char </a:t>
            </a:r>
            <a:r>
              <a:rPr lang="en-US" altLang="ja-JP" sz="2000" dirty="0" err="1" smtClean="0">
                <a:latin typeface="Courier New" pitchFamily="49" charset="0"/>
                <a:cs typeface="Courier New" pitchFamily="49" charset="0"/>
              </a:rPr>
              <a:t>ch</a:t>
            </a:r>
            <a:r>
              <a:rPr lang="en-US" altLang="ja-JP" sz="2000" dirty="0" smtClean="0">
                <a:latin typeface="Courier New" pitchFamily="49" charset="0"/>
                <a:cs typeface="Courier New" pitchFamily="49" charset="0"/>
              </a:rPr>
              <a:t>  </a:t>
            </a:r>
            <a:r>
              <a:rPr lang="en-US" altLang="ja-JP" sz="2000" dirty="0">
                <a:latin typeface="Courier New" pitchFamily="49" charset="0"/>
                <a:cs typeface="Courier New" pitchFamily="49" charset="0"/>
              </a:rPr>
              <a:t>;</a:t>
            </a:r>
          </a:p>
          <a:p>
            <a:endParaRPr lang="en-US" altLang="ja-JP" sz="2000" dirty="0">
              <a:latin typeface="Courier New" pitchFamily="49" charset="0"/>
              <a:cs typeface="Courier New" pitchFamily="49" charset="0"/>
            </a:endParaRPr>
          </a:p>
          <a:p>
            <a:r>
              <a:rPr lang="en-US" altLang="ja-JP" sz="2000" dirty="0">
                <a:solidFill>
                  <a:srgbClr val="C00000"/>
                </a:solidFill>
                <a:latin typeface="Courier New" pitchFamily="49" charset="0"/>
                <a:cs typeface="Courier New" pitchFamily="49" charset="0"/>
              </a:rPr>
              <a:t>    </a:t>
            </a:r>
            <a:r>
              <a:rPr lang="en-US" altLang="ja-JP" sz="2000" dirty="0" err="1">
                <a:solidFill>
                  <a:srgbClr val="C00000"/>
                </a:solidFill>
                <a:latin typeface="Courier New" pitchFamily="49" charset="0"/>
                <a:cs typeface="Courier New" pitchFamily="49" charset="0"/>
              </a:rPr>
              <a:t>int</a:t>
            </a:r>
            <a:r>
              <a:rPr lang="en-US" altLang="ja-JP" sz="2000" dirty="0">
                <a:solidFill>
                  <a:srgbClr val="C00000"/>
                </a:solidFill>
                <a:latin typeface="Courier New" pitchFamily="49" charset="0"/>
                <a:cs typeface="Courier New" pitchFamily="49" charset="0"/>
              </a:rPr>
              <a:t> </a:t>
            </a:r>
            <a:r>
              <a:rPr lang="en-US" altLang="ja-JP" sz="2000" dirty="0" smtClean="0">
                <a:solidFill>
                  <a:srgbClr val="C00000"/>
                </a:solidFill>
                <a:latin typeface="Courier New" pitchFamily="49" charset="0"/>
                <a:cs typeface="Courier New" pitchFamily="49" charset="0"/>
              </a:rPr>
              <a:t>add </a:t>
            </a:r>
            <a:r>
              <a:rPr lang="en-US" altLang="ja-JP" sz="2000" dirty="0">
                <a:solidFill>
                  <a:srgbClr val="C00000"/>
                </a:solidFill>
                <a:latin typeface="Courier New" pitchFamily="49" charset="0"/>
                <a:cs typeface="Courier New" pitchFamily="49" charset="0"/>
              </a:rPr>
              <a:t>;</a:t>
            </a:r>
          </a:p>
          <a:p>
            <a:endParaRPr lang="en-US" altLang="ja-JP" sz="2000" dirty="0">
              <a:solidFill>
                <a:srgbClr val="C00000"/>
              </a:solidFill>
              <a:latin typeface="Courier New" pitchFamily="49" charset="0"/>
              <a:cs typeface="Courier New" pitchFamily="49" charset="0"/>
            </a:endParaRPr>
          </a:p>
          <a:p>
            <a:r>
              <a:rPr lang="en-US" altLang="ja-JP" sz="2000" dirty="0">
                <a:solidFill>
                  <a:srgbClr val="C00000"/>
                </a:solidFill>
                <a:latin typeface="Courier New" pitchFamily="49" charset="0"/>
                <a:cs typeface="Courier New" pitchFamily="49" charset="0"/>
              </a:rPr>
              <a:t>    </a:t>
            </a:r>
            <a:r>
              <a:rPr lang="en-US" altLang="ja-JP" sz="2000" dirty="0" smtClean="0">
                <a:solidFill>
                  <a:srgbClr val="C00000"/>
                </a:solidFill>
                <a:latin typeface="Courier New" pitchFamily="49" charset="0"/>
                <a:cs typeface="Courier New" pitchFamily="49" charset="0"/>
              </a:rPr>
              <a:t>add </a:t>
            </a:r>
            <a:r>
              <a:rPr lang="en-US" altLang="ja-JP" sz="2000" dirty="0">
                <a:solidFill>
                  <a:srgbClr val="C00000"/>
                </a:solidFill>
                <a:latin typeface="Courier New" pitchFamily="49" charset="0"/>
                <a:cs typeface="Courier New" pitchFamily="49" charset="0"/>
              </a:rPr>
              <a:t>= </a:t>
            </a:r>
            <a:r>
              <a:rPr lang="en-US" altLang="ja-JP" sz="2000" dirty="0" smtClean="0">
                <a:solidFill>
                  <a:srgbClr val="C00000"/>
                </a:solidFill>
                <a:latin typeface="Courier New" pitchFamily="49" charset="0"/>
                <a:cs typeface="Courier New" pitchFamily="49" charset="0"/>
              </a:rPr>
              <a:t>x </a:t>
            </a:r>
            <a:r>
              <a:rPr lang="en-US" altLang="ja-JP" sz="2000" dirty="0">
                <a:solidFill>
                  <a:srgbClr val="C00000"/>
                </a:solidFill>
                <a:latin typeface="Courier New" pitchFamily="49" charset="0"/>
                <a:cs typeface="Courier New" pitchFamily="49" charset="0"/>
              </a:rPr>
              <a:t>+</a:t>
            </a:r>
            <a:r>
              <a:rPr lang="en-US" altLang="ja-JP" sz="2000" dirty="0" smtClean="0">
                <a:solidFill>
                  <a:srgbClr val="C00000"/>
                </a:solidFill>
                <a:latin typeface="Courier New" pitchFamily="49" charset="0"/>
                <a:cs typeface="Courier New" pitchFamily="49" charset="0"/>
              </a:rPr>
              <a:t> </a:t>
            </a:r>
            <a:r>
              <a:rPr lang="en-US" altLang="ja-JP" sz="2000" dirty="0">
                <a:solidFill>
                  <a:srgbClr val="C00000"/>
                </a:solidFill>
                <a:latin typeface="Courier New" pitchFamily="49" charset="0"/>
                <a:cs typeface="Courier New" pitchFamily="49" charset="0"/>
              </a:rPr>
              <a:t>3</a:t>
            </a:r>
            <a:r>
              <a:rPr lang="en-US" altLang="ja-JP" sz="2000" dirty="0" smtClean="0">
                <a:solidFill>
                  <a:srgbClr val="C00000"/>
                </a:solidFill>
                <a:latin typeface="Courier New" pitchFamily="49" charset="0"/>
                <a:cs typeface="Courier New" pitchFamily="49" charset="0"/>
              </a:rPr>
              <a:t> </a:t>
            </a:r>
            <a:r>
              <a:rPr lang="en-US" altLang="ja-JP" sz="2000" dirty="0">
                <a:solidFill>
                  <a:srgbClr val="C00000"/>
                </a:solidFill>
                <a:latin typeface="Courier New" pitchFamily="49" charset="0"/>
                <a:cs typeface="Courier New" pitchFamily="49" charset="0"/>
              </a:rPr>
              <a:t>;</a:t>
            </a:r>
          </a:p>
          <a:p>
            <a:endParaRPr lang="en-US" altLang="ja-JP" sz="2000" dirty="0">
              <a:latin typeface="Courier New" pitchFamily="49" charset="0"/>
              <a:cs typeface="Courier New" pitchFamily="49" charset="0"/>
            </a:endParaRPr>
          </a:p>
          <a:p>
            <a:r>
              <a:rPr lang="en-US" altLang="ja-JP" sz="2000" dirty="0">
                <a:latin typeface="Courier New" pitchFamily="49" charset="0"/>
                <a:cs typeface="Courier New" pitchFamily="49" charset="0"/>
              </a:rPr>
              <a:t>    return sub ;</a:t>
            </a:r>
          </a:p>
        </p:txBody>
      </p:sp>
      <p:grpSp>
        <p:nvGrpSpPr>
          <p:cNvPr id="6" name="グループ化 38"/>
          <p:cNvGrpSpPr>
            <a:grpSpLocks/>
          </p:cNvGrpSpPr>
          <p:nvPr/>
        </p:nvGrpSpPr>
        <p:grpSpPr bwMode="auto">
          <a:xfrm>
            <a:off x="1100109" y="4714891"/>
            <a:ext cx="2220912" cy="1000125"/>
            <a:chOff x="1071538" y="2643182"/>
            <a:chExt cx="2220700" cy="1000132"/>
          </a:xfrm>
        </p:grpSpPr>
        <p:sp>
          <p:nvSpPr>
            <p:cNvPr id="36" name="角丸四角形 35"/>
            <p:cNvSpPr/>
            <p:nvPr/>
          </p:nvSpPr>
          <p:spPr>
            <a:xfrm>
              <a:off x="1071538" y="2643182"/>
              <a:ext cx="642876"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37" name="角丸四角形 36"/>
            <p:cNvSpPr/>
            <p:nvPr/>
          </p:nvSpPr>
          <p:spPr>
            <a:xfrm>
              <a:off x="1714414" y="2643182"/>
              <a:ext cx="64287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38" name="角丸四角形 37"/>
            <p:cNvSpPr/>
            <p:nvPr/>
          </p:nvSpPr>
          <p:spPr>
            <a:xfrm>
              <a:off x="1077887" y="3214686"/>
              <a:ext cx="642876"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39" name="角丸四角形 38"/>
            <p:cNvSpPr/>
            <p:nvPr/>
          </p:nvSpPr>
          <p:spPr>
            <a:xfrm>
              <a:off x="1719176"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40" name="角丸四角形 39"/>
            <p:cNvSpPr/>
            <p:nvPr/>
          </p:nvSpPr>
          <p:spPr>
            <a:xfrm>
              <a:off x="2035058" y="3214686"/>
              <a:ext cx="319058"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41" name="角丸四角形 40"/>
            <p:cNvSpPr/>
            <p:nvPr/>
          </p:nvSpPr>
          <p:spPr>
            <a:xfrm>
              <a:off x="2357290"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42" name="角丸四角形 41"/>
            <p:cNvSpPr/>
            <p:nvPr/>
          </p:nvSpPr>
          <p:spPr>
            <a:xfrm>
              <a:off x="2665236"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43" name="角丸四角形 42"/>
            <p:cNvSpPr/>
            <p:nvPr/>
          </p:nvSpPr>
          <p:spPr>
            <a:xfrm>
              <a:off x="2973181"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44" name="角丸四角形 43"/>
            <p:cNvSpPr/>
            <p:nvPr/>
          </p:nvSpPr>
          <p:spPr>
            <a:xfrm>
              <a:off x="2363640" y="2643182"/>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grpSp>
      <p:grpSp>
        <p:nvGrpSpPr>
          <p:cNvPr id="7" name="グループ化 37"/>
          <p:cNvGrpSpPr>
            <a:grpSpLocks/>
          </p:cNvGrpSpPr>
          <p:nvPr/>
        </p:nvGrpSpPr>
        <p:grpSpPr bwMode="auto">
          <a:xfrm>
            <a:off x="5172047" y="4714891"/>
            <a:ext cx="2220913" cy="1000125"/>
            <a:chOff x="5412927" y="2643182"/>
            <a:chExt cx="2220700" cy="1000132"/>
          </a:xfrm>
        </p:grpSpPr>
        <p:sp>
          <p:nvSpPr>
            <p:cNvPr id="49" name="角丸四角形 48"/>
            <p:cNvSpPr/>
            <p:nvPr/>
          </p:nvSpPr>
          <p:spPr>
            <a:xfrm>
              <a:off x="5412927" y="2643182"/>
              <a:ext cx="642876"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0" name="角丸四角形 49"/>
            <p:cNvSpPr/>
            <p:nvPr/>
          </p:nvSpPr>
          <p:spPr>
            <a:xfrm>
              <a:off x="6055803" y="2643182"/>
              <a:ext cx="642875"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1" name="角丸四角形 50"/>
            <p:cNvSpPr/>
            <p:nvPr/>
          </p:nvSpPr>
          <p:spPr>
            <a:xfrm>
              <a:off x="5419276" y="3214686"/>
              <a:ext cx="642876"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2" name="角丸四角形 51"/>
            <p:cNvSpPr/>
            <p:nvPr/>
          </p:nvSpPr>
          <p:spPr>
            <a:xfrm>
              <a:off x="6060565"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3" name="角丸四角形 52"/>
            <p:cNvSpPr/>
            <p:nvPr/>
          </p:nvSpPr>
          <p:spPr>
            <a:xfrm>
              <a:off x="6376448" y="3214686"/>
              <a:ext cx="319056"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4" name="角丸四角形 53"/>
            <p:cNvSpPr/>
            <p:nvPr/>
          </p:nvSpPr>
          <p:spPr>
            <a:xfrm>
              <a:off x="6698679"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5" name="角丸四角形 54"/>
            <p:cNvSpPr/>
            <p:nvPr/>
          </p:nvSpPr>
          <p:spPr>
            <a:xfrm>
              <a:off x="7006624"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6" name="角丸四角形 55"/>
            <p:cNvSpPr/>
            <p:nvPr/>
          </p:nvSpPr>
          <p:spPr>
            <a:xfrm>
              <a:off x="7314570" y="3214686"/>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57" name="角丸四角形 56"/>
            <p:cNvSpPr/>
            <p:nvPr/>
          </p:nvSpPr>
          <p:spPr>
            <a:xfrm>
              <a:off x="6705028" y="2643182"/>
              <a:ext cx="319057" cy="428628"/>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linds(horizont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実験（閾値の導出）：手順</a:t>
            </a:r>
            <a:endParaRPr kumimoji="1" lang="ja-JP" altLang="en-US" dirty="0"/>
          </a:p>
        </p:txBody>
      </p:sp>
      <p:sp>
        <p:nvSpPr>
          <p:cNvPr id="3" name="コンテンツ プレースホルダ 2"/>
          <p:cNvSpPr>
            <a:spLocks noGrp="1"/>
          </p:cNvSpPr>
          <p:nvPr>
            <p:ph idx="1"/>
          </p:nvPr>
        </p:nvSpPr>
        <p:spPr/>
        <p:txBody>
          <a:bodyPr/>
          <a:lstStyle/>
          <a:p>
            <a:pPr marL="514350" indent="-514350">
              <a:buFont typeface="+mj-lt"/>
              <a:buAutoNum type="arabicPeriod" startAt="5"/>
            </a:pPr>
            <a:r>
              <a:rPr lang="ja-JP" altLang="en-US" dirty="0" smtClean="0"/>
              <a:t>適合率と再現率から閾値を導出する</a:t>
            </a:r>
            <a:endParaRPr lang="en-US" altLang="ja-JP" dirty="0" smtClean="0"/>
          </a:p>
          <a:p>
            <a:pPr>
              <a:buNone/>
            </a:pPr>
            <a:r>
              <a:rPr kumimoji="1" lang="ja-JP" altLang="en-US" dirty="0" smtClean="0"/>
              <a:t>　</a:t>
            </a:r>
            <a:r>
              <a:rPr kumimoji="1" lang="en-US" altLang="ja-JP" dirty="0" smtClean="0"/>
              <a:t>-</a:t>
            </a:r>
            <a:r>
              <a:rPr kumimoji="1" lang="ja-JP" altLang="en-US" dirty="0" smtClean="0"/>
              <a:t>　</a:t>
            </a:r>
            <a:r>
              <a:rPr lang="ja-JP" altLang="en-US" u="sng" dirty="0" smtClean="0">
                <a:solidFill>
                  <a:srgbClr val="C00000"/>
                </a:solidFill>
              </a:rPr>
              <a:t>メトリクスの値＞</a:t>
            </a:r>
            <a:r>
              <a:rPr lang="en-US" altLang="ja-JP" i="1" u="sng" dirty="0" smtClean="0">
                <a:solidFill>
                  <a:srgbClr val="C00000"/>
                </a:solidFill>
              </a:rPr>
              <a:t>T</a:t>
            </a:r>
            <a:r>
              <a:rPr lang="en-US" altLang="ja-JP" i="1" u="sng" baseline="-25000" dirty="0" smtClean="0">
                <a:solidFill>
                  <a:srgbClr val="C00000"/>
                </a:solidFill>
              </a:rPr>
              <a:t>R </a:t>
            </a:r>
            <a:r>
              <a:rPr lang="ja-JP" altLang="en-US" u="sng" dirty="0" smtClean="0">
                <a:solidFill>
                  <a:srgbClr val="C00000"/>
                </a:solidFill>
              </a:rPr>
              <a:t>：流用あり</a:t>
            </a:r>
            <a:endParaRPr lang="en-US" altLang="ja-JP" u="sng" dirty="0" smtClean="0">
              <a:solidFill>
                <a:srgbClr val="C00000"/>
              </a:solidFill>
            </a:endParaRPr>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43</a:t>
            </a:fld>
            <a:endParaRPr kumimoji="1" lang="ja-JP" altLang="en-US"/>
          </a:p>
        </p:txBody>
      </p:sp>
      <p:graphicFrame>
        <p:nvGraphicFramePr>
          <p:cNvPr id="6" name="グラフ 5"/>
          <p:cNvGraphicFramePr/>
          <p:nvPr/>
        </p:nvGraphicFramePr>
        <p:xfrm>
          <a:off x="285720" y="2357430"/>
          <a:ext cx="8429684" cy="4071966"/>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吹き出し 6"/>
          <p:cNvSpPr/>
          <p:nvPr/>
        </p:nvSpPr>
        <p:spPr>
          <a:xfrm>
            <a:off x="2143108" y="4357694"/>
            <a:ext cx="4429156" cy="928694"/>
          </a:xfrm>
          <a:prstGeom prst="wedgeRoundRectCallout">
            <a:avLst>
              <a:gd name="adj1" fmla="val 53762"/>
              <a:gd name="adj2" fmla="val -112313"/>
              <a:gd name="adj3" fmla="val 16667"/>
            </a:avLst>
          </a:prstGeom>
          <a:solidFill>
            <a:srgbClr val="C00000"/>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2000" dirty="0" smtClean="0"/>
              <a:t>適合率</a:t>
            </a:r>
            <a:r>
              <a:rPr kumimoji="1" lang="en-US" altLang="ja-JP" sz="2000" dirty="0" smtClean="0"/>
              <a:t>1</a:t>
            </a:r>
            <a:r>
              <a:rPr lang="ja-JP" altLang="en-US" sz="2000" dirty="0" smtClean="0"/>
              <a:t>のとき，最も高い</a:t>
            </a:r>
            <a:r>
              <a:rPr kumimoji="1" lang="ja-JP" altLang="en-US" sz="2000" dirty="0" smtClean="0"/>
              <a:t>再現率をとる</a:t>
            </a:r>
            <a:r>
              <a:rPr kumimoji="1" lang="en-US" altLang="ja-JP" sz="2000" dirty="0" smtClean="0"/>
              <a:t/>
            </a:r>
            <a:br>
              <a:rPr kumimoji="1" lang="en-US" altLang="ja-JP" sz="2000" dirty="0" smtClean="0"/>
            </a:br>
            <a:r>
              <a:rPr kumimoji="1" lang="ja-JP" altLang="en-US" sz="2000" dirty="0" smtClean="0"/>
              <a:t>メトリクスの値を閾値</a:t>
            </a:r>
            <a:r>
              <a:rPr lang="en-US" altLang="ja-JP" sz="2000" i="1" dirty="0" smtClean="0">
                <a:solidFill>
                  <a:schemeClr val="bg1"/>
                </a:solidFill>
              </a:rPr>
              <a:t>T</a:t>
            </a:r>
            <a:r>
              <a:rPr lang="en-US" altLang="ja-JP" sz="2000" i="1" baseline="-25000" dirty="0" smtClean="0">
                <a:solidFill>
                  <a:schemeClr val="bg1"/>
                </a:solidFill>
              </a:rPr>
              <a:t>R</a:t>
            </a:r>
            <a:r>
              <a:rPr lang="en-US" altLang="ja-JP" sz="2000" i="1" baseline="-25000" dirty="0" smtClean="0">
                <a:solidFill>
                  <a:schemeClr val="accent2"/>
                </a:solidFill>
              </a:rPr>
              <a:t> </a:t>
            </a:r>
            <a:r>
              <a:rPr kumimoji="1" lang="ja-JP" altLang="en-US" sz="2000" dirty="0" smtClean="0"/>
              <a:t>とする</a:t>
            </a:r>
            <a:endParaRPr kumimoji="1" lang="ja-JP" altLang="en-US" sz="2000" dirty="0"/>
          </a:p>
        </p:txBody>
      </p:sp>
      <p:sp>
        <p:nvSpPr>
          <p:cNvPr id="8" name="角丸四角形 7"/>
          <p:cNvSpPr/>
          <p:nvPr/>
        </p:nvSpPr>
        <p:spPr>
          <a:xfrm>
            <a:off x="6584964" y="5715016"/>
            <a:ext cx="428628" cy="571504"/>
          </a:xfrm>
          <a:prstGeom prst="roundRect">
            <a:avLst/>
          </a:prstGeom>
          <a:noFill/>
          <a:ln w="508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9" name="直線コネクタ 8"/>
          <p:cNvCxnSpPr>
            <a:endCxn id="8" idx="0"/>
          </p:cNvCxnSpPr>
          <p:nvPr/>
        </p:nvCxnSpPr>
        <p:spPr>
          <a:xfrm rot="5400000">
            <a:off x="5156204" y="4071942"/>
            <a:ext cx="3286148"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31" name="グループ化 30"/>
          <p:cNvGrpSpPr/>
          <p:nvPr/>
        </p:nvGrpSpPr>
        <p:grpSpPr>
          <a:xfrm>
            <a:off x="6786578" y="2500306"/>
            <a:ext cx="1695262" cy="3214710"/>
            <a:chOff x="6786578" y="2500306"/>
            <a:chExt cx="1695262" cy="3214710"/>
          </a:xfrm>
        </p:grpSpPr>
        <p:cxnSp>
          <p:nvCxnSpPr>
            <p:cNvPr id="13" name="直線コネクタ 12"/>
            <p:cNvCxnSpPr/>
            <p:nvPr/>
          </p:nvCxnSpPr>
          <p:spPr>
            <a:xfrm flipV="1">
              <a:off x="6805828" y="2571744"/>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6805828" y="2919410"/>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flipV="1">
              <a:off x="6805828" y="3286124"/>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6786578" y="3643314"/>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6786578" y="3990980"/>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6786578" y="4357694"/>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V="1">
              <a:off x="6805828" y="4714884"/>
              <a:ext cx="1623824" cy="8667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flipV="1">
              <a:off x="6805828" y="2500306"/>
              <a:ext cx="266502" cy="142876"/>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flipV="1">
              <a:off x="6805828" y="2500306"/>
              <a:ext cx="980882" cy="50959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flipV="1">
              <a:off x="7286644" y="5072074"/>
              <a:ext cx="1195196" cy="642942"/>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linds(horizontal)">
                                      <p:cBhvr>
                                        <p:cTn id="10" dur="500"/>
                                        <p:tgtEl>
                                          <p:spTgt spid="9"/>
                                        </p:tgtEl>
                                      </p:cBhvr>
                                    </p:animEffect>
                                  </p:childTnLst>
                                </p:cTn>
                              </p:par>
                              <p:par>
                                <p:cTn id="11" presetID="3" presetClass="entr" presetSubtype="1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blinds(horizontal)">
                                      <p:cBhvr>
                                        <p:cTn id="13" dur="500"/>
                                        <p:tgtEl>
                                          <p:spTgt spid="3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t>流用検出のためのクローンメトリクス</a:t>
            </a:r>
            <a:r>
              <a:rPr lang="en-US" altLang="ja-JP" sz="2800" dirty="0" smtClean="0"/>
              <a:t>(2)</a:t>
            </a:r>
            <a:br>
              <a:rPr lang="en-US" altLang="ja-JP" sz="2800" dirty="0" smtClean="0"/>
            </a:br>
            <a:r>
              <a:rPr kumimoji="1" lang="ja-JP" altLang="en-US" sz="2800" dirty="0" smtClean="0"/>
              <a:t>部分類似度</a:t>
            </a:r>
            <a:endParaRPr kumimoji="1" lang="ja-JP" altLang="en-US" sz="2800"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44</a:t>
            </a:fld>
            <a:endParaRPr kumimoji="1" lang="ja-JP" altLang="en-US"/>
          </a:p>
        </p:txBody>
      </p:sp>
      <p:sp>
        <p:nvSpPr>
          <p:cNvPr id="8" name="コンテンツ プレースホルダ 2"/>
          <p:cNvSpPr>
            <a:spLocks noGrp="1"/>
          </p:cNvSpPr>
          <p:nvPr>
            <p:ph idx="1"/>
          </p:nvPr>
        </p:nvSpPr>
        <p:spPr>
          <a:xfrm>
            <a:off x="457200" y="1165225"/>
            <a:ext cx="8229600" cy="1049329"/>
          </a:xfrm>
        </p:spPr>
        <p:txBody>
          <a:bodyPr/>
          <a:lstStyle/>
          <a:p>
            <a:pPr marL="342900" lvl="1" indent="-342900">
              <a:buFontTx/>
              <a:buChar char="•"/>
            </a:pPr>
            <a:r>
              <a:rPr lang="ja-JP" altLang="en-US" sz="2800" dirty="0" smtClean="0"/>
              <a:t>定義</a:t>
            </a:r>
            <a:endParaRPr lang="ja-JP" altLang="en-US" dirty="0" smtClean="0"/>
          </a:p>
          <a:p>
            <a:pPr lvl="1"/>
            <a:r>
              <a:rPr lang="ja-JP" altLang="en-US" dirty="0" smtClean="0"/>
              <a:t>最大クローンを含むファイルにのみ着目した類似度</a:t>
            </a:r>
            <a:endParaRPr kumimoji="1" lang="ja-JP" altLang="en-US" dirty="0"/>
          </a:p>
        </p:txBody>
      </p:sp>
      <p:sp>
        <p:nvSpPr>
          <p:cNvPr id="9" name="コンテンツ プレースホルダ 2"/>
          <p:cNvSpPr txBox="1">
            <a:spLocks/>
          </p:cNvSpPr>
          <p:nvPr/>
        </p:nvSpPr>
        <p:spPr bwMode="auto">
          <a:xfrm>
            <a:off x="453996" y="5000636"/>
            <a:ext cx="8229600" cy="14287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1" indent="-342900" algn="l" defTabSz="914400" rtl="0" eaLnBrk="1" fontAlgn="base" latinLnBrk="0" hangingPunct="1">
              <a:lnSpc>
                <a:spcPct val="100000"/>
              </a:lnSpc>
              <a:spcBef>
                <a:spcPct val="20000"/>
              </a:spcBef>
              <a:spcAft>
                <a:spcPct val="0"/>
              </a:spcAft>
              <a:buClrTx/>
              <a:buSzTx/>
              <a:buFontTx/>
              <a:buChar char="•"/>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rPr>
              <a:t>特徴</a:t>
            </a:r>
          </a:p>
          <a:p>
            <a:pPr marL="742950" marR="0" lvl="1" indent="-285750" algn="l" defTabSz="914400" rtl="0" eaLnBrk="1" fontAlgn="base" latinLnBrk="0" hangingPunct="1">
              <a:lnSpc>
                <a:spcPct val="100000"/>
              </a:lnSpc>
              <a:spcBef>
                <a:spcPct val="20000"/>
              </a:spcBef>
              <a:spcAft>
                <a:spcPct val="0"/>
              </a:spcAft>
              <a:buClrTx/>
              <a:buSzTx/>
              <a:buFontTx/>
              <a:buChar char="–"/>
              <a:tabLst/>
              <a:defRPr/>
            </a:pPr>
            <a:r>
              <a:rPr lang="ja-JP" altLang="en-US" sz="2400" kern="0" dirty="0" smtClean="0"/>
              <a:t>ファイル全体を流用していなくとも，</a:t>
            </a:r>
            <a:r>
              <a:rPr lang="en-US" altLang="ja-JP" sz="2400" kern="0" dirty="0" smtClean="0"/>
              <a:t/>
            </a:r>
            <a:br>
              <a:rPr lang="en-US" altLang="ja-JP" sz="2400" kern="0" dirty="0" smtClean="0"/>
            </a:br>
            <a:r>
              <a:rPr lang="ja-JP" altLang="en-US" sz="2400" kern="0" dirty="0" smtClean="0"/>
              <a:t>部分的な流用が存在すると部分類似度は大きくなる</a:t>
            </a:r>
            <a:endParaRPr lang="en-US" altLang="ja-JP" sz="2400" kern="0" dirty="0" smtClean="0"/>
          </a:p>
        </p:txBody>
      </p:sp>
      <p:sp>
        <p:nvSpPr>
          <p:cNvPr id="10" name="テキスト ボックス 9"/>
          <p:cNvSpPr txBox="1"/>
          <p:nvPr/>
        </p:nvSpPr>
        <p:spPr>
          <a:xfrm>
            <a:off x="6639311" y="5274246"/>
            <a:ext cx="2576159" cy="369332"/>
          </a:xfrm>
          <a:prstGeom prst="rect">
            <a:avLst/>
          </a:prstGeom>
          <a:noFill/>
        </p:spPr>
        <p:txBody>
          <a:bodyPr wrap="square" rtlCol="0">
            <a:spAutoFit/>
          </a:bodyPr>
          <a:lstStyle/>
          <a:p>
            <a:pPr algn="ctr"/>
            <a:r>
              <a:rPr lang="ja-JP" altLang="en-US" dirty="0" smtClean="0"/>
              <a:t>ファイル</a:t>
            </a:r>
            <a:r>
              <a:rPr kumimoji="1" lang="en-US" altLang="ja-JP" dirty="0" smtClean="0"/>
              <a:t>B</a:t>
            </a:r>
            <a:endParaRPr kumimoji="1" lang="ja-JP" altLang="en-US" dirty="0"/>
          </a:p>
        </p:txBody>
      </p:sp>
      <p:sp>
        <p:nvSpPr>
          <p:cNvPr id="11" name="正方形/長方形 10"/>
          <p:cNvSpPr/>
          <p:nvPr/>
        </p:nvSpPr>
        <p:spPr>
          <a:xfrm>
            <a:off x="2960039" y="2830494"/>
            <a:ext cx="1857388" cy="2380174"/>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6965732" y="3044808"/>
            <a:ext cx="1857388" cy="2159714"/>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正方形/長方形 14"/>
          <p:cNvSpPr/>
          <p:nvPr/>
        </p:nvSpPr>
        <p:spPr>
          <a:xfrm>
            <a:off x="3102915" y="4210536"/>
            <a:ext cx="1571636" cy="785818"/>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p:cNvSpPr/>
          <p:nvPr/>
        </p:nvSpPr>
        <p:spPr>
          <a:xfrm>
            <a:off x="7108608" y="3275696"/>
            <a:ext cx="1571636" cy="785818"/>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テキスト ボックス 21"/>
          <p:cNvSpPr txBox="1"/>
          <p:nvPr/>
        </p:nvSpPr>
        <p:spPr>
          <a:xfrm>
            <a:off x="3343708" y="5263818"/>
            <a:ext cx="1120820" cy="369332"/>
          </a:xfrm>
          <a:prstGeom prst="rect">
            <a:avLst/>
          </a:prstGeom>
          <a:noFill/>
        </p:spPr>
        <p:txBody>
          <a:bodyPr wrap="none" rtlCol="0">
            <a:spAutoFit/>
          </a:bodyPr>
          <a:lstStyle/>
          <a:p>
            <a:pPr algn="ctr"/>
            <a:r>
              <a:rPr lang="ja-JP" altLang="en-US" dirty="0" smtClean="0"/>
              <a:t>ファイル</a:t>
            </a:r>
            <a:r>
              <a:rPr lang="en-US" altLang="ja-JP" dirty="0" smtClean="0"/>
              <a:t>A</a:t>
            </a:r>
            <a:endParaRPr lang="ja-JP" altLang="en-US" dirty="0"/>
          </a:p>
        </p:txBody>
      </p:sp>
      <p:sp>
        <p:nvSpPr>
          <p:cNvPr id="29" name="左中かっこ 28"/>
          <p:cNvSpPr/>
          <p:nvPr/>
        </p:nvSpPr>
        <p:spPr>
          <a:xfrm>
            <a:off x="2733662" y="4206065"/>
            <a:ext cx="285752" cy="804868"/>
          </a:xfrm>
          <a:prstGeom prst="leftBrace">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2" name="テキスト ボックス 31"/>
          <p:cNvSpPr txBox="1"/>
          <p:nvPr/>
        </p:nvSpPr>
        <p:spPr>
          <a:xfrm>
            <a:off x="1007302" y="4448897"/>
            <a:ext cx="1850186" cy="400110"/>
          </a:xfrm>
          <a:prstGeom prst="rect">
            <a:avLst/>
          </a:prstGeom>
          <a:noFill/>
        </p:spPr>
        <p:txBody>
          <a:bodyPr wrap="none" rtlCol="0">
            <a:spAutoFit/>
          </a:bodyPr>
          <a:lstStyle/>
          <a:p>
            <a:r>
              <a:rPr lang="ja-JP" altLang="en-US" sz="2000" dirty="0" smtClean="0"/>
              <a:t>最大</a:t>
            </a:r>
            <a:r>
              <a:rPr kumimoji="1" lang="ja-JP" altLang="en-US" sz="2000" dirty="0" smtClean="0"/>
              <a:t>クローン長</a:t>
            </a:r>
            <a:endParaRPr kumimoji="1" lang="ja-JP" altLang="en-US" sz="2000" dirty="0"/>
          </a:p>
        </p:txBody>
      </p:sp>
      <p:sp>
        <p:nvSpPr>
          <p:cNvPr id="33" name="右中かっこ 32"/>
          <p:cNvSpPr/>
          <p:nvPr/>
        </p:nvSpPr>
        <p:spPr>
          <a:xfrm>
            <a:off x="4900614" y="2848743"/>
            <a:ext cx="242890" cy="2357454"/>
          </a:xfrm>
          <a:prstGeom prst="rightBrace">
            <a:avLst/>
          </a:prstGeom>
          <a:ln w="25400">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34" name="テキスト ボックス 33"/>
          <p:cNvSpPr txBox="1"/>
          <p:nvPr/>
        </p:nvSpPr>
        <p:spPr>
          <a:xfrm>
            <a:off x="5165830" y="3829825"/>
            <a:ext cx="1604927" cy="369332"/>
          </a:xfrm>
          <a:prstGeom prst="rect">
            <a:avLst/>
          </a:prstGeom>
          <a:noFill/>
        </p:spPr>
        <p:txBody>
          <a:bodyPr wrap="none" rtlCol="0">
            <a:spAutoFit/>
          </a:bodyPr>
          <a:lstStyle/>
          <a:p>
            <a:r>
              <a:rPr kumimoji="1" lang="ja-JP" altLang="en-US" dirty="0" smtClean="0"/>
              <a:t>ファイルの長さ</a:t>
            </a:r>
            <a:endParaRPr kumimoji="1" lang="ja-JP" altLang="en-US" dirty="0"/>
          </a:p>
        </p:txBody>
      </p:sp>
      <p:cxnSp>
        <p:nvCxnSpPr>
          <p:cNvPr id="38" name="カギ線コネクタ 37"/>
          <p:cNvCxnSpPr>
            <a:stCxn id="15" idx="3"/>
            <a:endCxn id="21" idx="2"/>
          </p:cNvCxnSpPr>
          <p:nvPr/>
        </p:nvCxnSpPr>
        <p:spPr>
          <a:xfrm flipV="1">
            <a:off x="4674551" y="4061514"/>
            <a:ext cx="3219875" cy="541931"/>
          </a:xfrm>
          <a:prstGeom prst="bentConnector2">
            <a:avLst/>
          </a:prstGeom>
          <a:ln>
            <a:headEnd type="arrow"/>
            <a:tailEnd type="arrow"/>
          </a:ln>
        </p:spPr>
        <p:style>
          <a:lnRef idx="1">
            <a:schemeClr val="dk1"/>
          </a:lnRef>
          <a:fillRef idx="0">
            <a:schemeClr val="dk1"/>
          </a:fillRef>
          <a:effectRef idx="0">
            <a:schemeClr val="dk1"/>
          </a:effectRef>
          <a:fontRef idx="minor">
            <a:schemeClr val="tx1"/>
          </a:fontRef>
        </p:style>
      </p:cxnSp>
      <p:sp>
        <p:nvSpPr>
          <p:cNvPr id="40" name="テキスト ボックス 39"/>
          <p:cNvSpPr txBox="1"/>
          <p:nvPr/>
        </p:nvSpPr>
        <p:spPr>
          <a:xfrm>
            <a:off x="5786446" y="4663211"/>
            <a:ext cx="1593706" cy="400110"/>
          </a:xfrm>
          <a:prstGeom prst="rect">
            <a:avLst/>
          </a:prstGeom>
          <a:noFill/>
        </p:spPr>
        <p:txBody>
          <a:bodyPr wrap="none" rtlCol="0">
            <a:spAutoFit/>
          </a:bodyPr>
          <a:lstStyle/>
          <a:p>
            <a:r>
              <a:rPr lang="ja-JP" altLang="en-US" sz="2000" dirty="0" smtClean="0"/>
              <a:t>最大</a:t>
            </a:r>
            <a:r>
              <a:rPr kumimoji="1" lang="ja-JP" altLang="en-US" sz="2000" dirty="0" smtClean="0"/>
              <a:t>クローン</a:t>
            </a:r>
            <a:endParaRPr kumimoji="1" lang="ja-JP" altLang="en-US" sz="2000" dirty="0"/>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コードクローンを用いた手法</a:t>
            </a:r>
            <a:r>
              <a:rPr lang="ja-JP" altLang="en-US" dirty="0" smtClean="0"/>
              <a:t>：</a:t>
            </a:r>
            <a:r>
              <a:rPr lang="en-US" altLang="ja-JP" dirty="0" err="1" smtClean="0"/>
              <a:t>JPlag</a:t>
            </a:r>
            <a:r>
              <a:rPr lang="en-US" altLang="ja-JP" sz="1800" dirty="0" smtClean="0"/>
              <a:t>[4]</a:t>
            </a:r>
            <a:endParaRPr kumimoji="1" lang="en-US" altLang="ja-JP" dirty="0" smtClean="0"/>
          </a:p>
          <a:p>
            <a:pPr lvl="1"/>
            <a:r>
              <a:rPr lang="ja-JP" altLang="en-US" dirty="0" smtClean="0"/>
              <a:t>ソースコード間におけるクローンの含有率を用いる</a:t>
            </a:r>
            <a:endParaRPr lang="en-US" altLang="ja-JP" dirty="0" smtClean="0"/>
          </a:p>
          <a:p>
            <a:pPr lvl="1"/>
            <a:endParaRPr kumimoji="1" lang="en-US" altLang="ja-JP" dirty="0" smtClean="0"/>
          </a:p>
          <a:p>
            <a:pPr lvl="1"/>
            <a:endParaRPr lang="en-US" altLang="ja-JP" dirty="0" smtClean="0"/>
          </a:p>
          <a:p>
            <a:pPr lvl="1"/>
            <a:endParaRPr kumimoji="1" lang="en-US" altLang="ja-JP" dirty="0" smtClean="0"/>
          </a:p>
          <a:p>
            <a:pPr lvl="3"/>
            <a:endParaRPr lang="en-US" altLang="ja-JP" dirty="0" smtClean="0"/>
          </a:p>
          <a:p>
            <a:pPr lvl="3"/>
            <a:endParaRPr lang="en-US" altLang="ja-JP" dirty="0" smtClean="0"/>
          </a:p>
          <a:p>
            <a:pPr lvl="5"/>
            <a:endParaRPr lang="en-US" altLang="ja-JP" dirty="0" smtClean="0"/>
          </a:p>
          <a:p>
            <a:pPr lvl="4"/>
            <a:endParaRPr lang="en-US" altLang="ja-JP" dirty="0" smtClean="0"/>
          </a:p>
          <a:p>
            <a:r>
              <a:rPr kumimoji="1" lang="en-US" altLang="ja-JP" dirty="0" err="1" smtClean="0"/>
              <a:t>Jplag</a:t>
            </a:r>
            <a:r>
              <a:rPr kumimoji="1" lang="ja-JP" altLang="en-US" dirty="0" smtClean="0"/>
              <a:t>の問題点</a:t>
            </a:r>
            <a:endParaRPr kumimoji="1" lang="en-US" altLang="ja-JP" dirty="0" smtClean="0"/>
          </a:p>
          <a:p>
            <a:pPr lvl="1"/>
            <a:r>
              <a:rPr kumimoji="1" lang="ja-JP" altLang="en-US" dirty="0" smtClean="0"/>
              <a:t>ソースコードの一部分だけを利用する流用を，</a:t>
            </a:r>
            <a:r>
              <a:rPr kumimoji="1" lang="en-US" altLang="ja-JP" dirty="0" smtClean="0"/>
              <a:t/>
            </a:r>
            <a:br>
              <a:rPr kumimoji="1" lang="en-US" altLang="ja-JP" dirty="0" smtClean="0"/>
            </a:br>
            <a:r>
              <a:rPr kumimoji="1" lang="ja-JP" altLang="en-US" dirty="0" smtClean="0"/>
              <a:t>流用ありと判断することが難しい</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45</a:t>
            </a:fld>
            <a:endParaRPr kumimoji="1" lang="ja-JP" altLang="en-US"/>
          </a:p>
        </p:txBody>
      </p:sp>
      <p:sp>
        <p:nvSpPr>
          <p:cNvPr id="6" name="テキスト ボックス 5"/>
          <p:cNvSpPr txBox="1">
            <a:spLocks noChangeArrowheads="1"/>
          </p:cNvSpPr>
          <p:nvPr/>
        </p:nvSpPr>
        <p:spPr bwMode="auto">
          <a:xfrm>
            <a:off x="500063" y="6110607"/>
            <a:ext cx="8215312" cy="461665"/>
          </a:xfrm>
          <a:prstGeom prst="rect">
            <a:avLst/>
          </a:prstGeom>
          <a:noFill/>
          <a:ln w="9525">
            <a:noFill/>
            <a:miter lim="800000"/>
            <a:headEnd/>
            <a:tailEnd/>
          </a:ln>
        </p:spPr>
        <p:txBody>
          <a:bodyPr>
            <a:spAutoFit/>
          </a:bodyPr>
          <a:lstStyle/>
          <a:p>
            <a:r>
              <a:rPr lang="en-US" altLang="ja-JP" sz="1200" dirty="0" smtClean="0"/>
              <a:t>[4]</a:t>
            </a:r>
            <a:r>
              <a:rPr lang="ja-JP" altLang="en-US" sz="1200" dirty="0"/>
              <a:t>：</a:t>
            </a:r>
            <a:r>
              <a:rPr lang="en-US" altLang="ja-JP" sz="1200" dirty="0"/>
              <a:t> </a:t>
            </a:r>
            <a:r>
              <a:rPr lang="en-US" altLang="ja-JP" sz="1200" dirty="0" smtClean="0"/>
              <a:t>L. </a:t>
            </a:r>
            <a:r>
              <a:rPr lang="en-US" altLang="ja-JP" sz="1200" dirty="0" err="1" smtClean="0"/>
              <a:t>Prechelt</a:t>
            </a:r>
            <a:r>
              <a:rPr lang="en-US" altLang="ja-JP" sz="1200" dirty="0" smtClean="0"/>
              <a:t>, G. </a:t>
            </a:r>
            <a:r>
              <a:rPr lang="en-US" altLang="ja-JP" sz="1200" dirty="0" err="1" smtClean="0"/>
              <a:t>Malpohl</a:t>
            </a:r>
            <a:r>
              <a:rPr lang="en-US" altLang="ja-JP" sz="1200" dirty="0" smtClean="0"/>
              <a:t>, and </a:t>
            </a:r>
            <a:r>
              <a:rPr lang="en-US" altLang="ja-JP" sz="1200" dirty="0" err="1" smtClean="0"/>
              <a:t>M.Philippsen</a:t>
            </a:r>
            <a:r>
              <a:rPr lang="en-US" altLang="ja-JP" sz="1200" dirty="0" smtClean="0"/>
              <a:t>, “Finding Plagiarisms among a Set of Programs with </a:t>
            </a:r>
            <a:r>
              <a:rPr lang="en-US" altLang="ja-JP" sz="1200" dirty="0" err="1" smtClean="0"/>
              <a:t>JPlag</a:t>
            </a:r>
            <a:r>
              <a:rPr lang="en-US" altLang="ja-JP" sz="1200" dirty="0" smtClean="0"/>
              <a:t>,” </a:t>
            </a:r>
            <a:r>
              <a:rPr lang="en-US" altLang="ja-JP" sz="1200" dirty="0" err="1" smtClean="0"/>
              <a:t>J.Universal</a:t>
            </a:r>
            <a:r>
              <a:rPr lang="en-US" altLang="ja-JP" sz="1200" dirty="0" smtClean="0"/>
              <a:t> Computer Science, vol.8, no.11, pp.1016-1038, Nov. 2002.</a:t>
            </a:r>
            <a:endParaRPr lang="en-US" altLang="ja-JP" sz="1200" dirty="0"/>
          </a:p>
        </p:txBody>
      </p:sp>
      <p:sp>
        <p:nvSpPr>
          <p:cNvPr id="7" name="正方形/長方形 6"/>
          <p:cNvSpPr/>
          <p:nvPr/>
        </p:nvSpPr>
        <p:spPr>
          <a:xfrm>
            <a:off x="1989066" y="2240327"/>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正方形/長方形 7"/>
          <p:cNvSpPr/>
          <p:nvPr/>
        </p:nvSpPr>
        <p:spPr>
          <a:xfrm>
            <a:off x="2134356" y="2357437"/>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282920" y="22026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正方形/長方形 9"/>
          <p:cNvSpPr/>
          <p:nvPr/>
        </p:nvSpPr>
        <p:spPr>
          <a:xfrm>
            <a:off x="5435320" y="23550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正方形/長方形 10"/>
          <p:cNvSpPr/>
          <p:nvPr/>
        </p:nvSpPr>
        <p:spPr>
          <a:xfrm>
            <a:off x="5587720" y="2507430"/>
            <a:ext cx="1603476" cy="1981216"/>
          </a:xfrm>
          <a:prstGeom prst="rect">
            <a:avLst/>
          </a:prstGeom>
          <a:solidFill>
            <a:schemeClr val="bg1">
              <a:lumMod val="6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正方形/長方形 11"/>
          <p:cNvSpPr/>
          <p:nvPr/>
        </p:nvSpPr>
        <p:spPr>
          <a:xfrm>
            <a:off x="5711548" y="2877320"/>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277232" y="3377386"/>
            <a:ext cx="1356788" cy="825507"/>
          </a:xfrm>
          <a:prstGeom prst="rect">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5481037" y="4560084"/>
            <a:ext cx="1552028" cy="400110"/>
          </a:xfrm>
          <a:prstGeom prst="rect">
            <a:avLst/>
          </a:prstGeom>
          <a:noFill/>
        </p:spPr>
        <p:txBody>
          <a:bodyPr wrap="none" rtlCol="0">
            <a:spAutoFit/>
          </a:bodyPr>
          <a:lstStyle/>
          <a:p>
            <a:r>
              <a:rPr lang="ja-JP" altLang="en-US" sz="2000" dirty="0" smtClean="0"/>
              <a:t>ファイル群 </a:t>
            </a:r>
            <a:r>
              <a:rPr lang="en-US" altLang="ja-JP" sz="2000" dirty="0" smtClean="0"/>
              <a:t>B</a:t>
            </a:r>
            <a:endParaRPr kumimoji="1" lang="en-US" altLang="ja-JP" sz="2000" dirty="0" smtClean="0"/>
          </a:p>
        </p:txBody>
      </p:sp>
      <p:sp>
        <p:nvSpPr>
          <p:cNvPr id="18" name="テキスト ボックス 17"/>
          <p:cNvSpPr txBox="1"/>
          <p:nvPr/>
        </p:nvSpPr>
        <p:spPr>
          <a:xfrm>
            <a:off x="2101989" y="4417208"/>
            <a:ext cx="1537857" cy="400110"/>
          </a:xfrm>
          <a:prstGeom prst="rect">
            <a:avLst/>
          </a:prstGeom>
          <a:noFill/>
        </p:spPr>
        <p:txBody>
          <a:bodyPr wrap="none" rtlCol="0">
            <a:spAutoFit/>
          </a:bodyPr>
          <a:lstStyle/>
          <a:p>
            <a:r>
              <a:rPr lang="ja-JP" altLang="en-US" sz="2000" dirty="0" smtClean="0"/>
              <a:t>ファイル群 </a:t>
            </a:r>
            <a:r>
              <a:rPr lang="en-US" altLang="ja-JP" sz="2000" dirty="0" smtClean="0"/>
              <a:t>A</a:t>
            </a:r>
            <a:endParaRPr kumimoji="1" lang="en-US" altLang="ja-JP" sz="2000" dirty="0" smtClean="0"/>
          </a:p>
        </p:txBody>
      </p:sp>
      <p:cxnSp>
        <p:nvCxnSpPr>
          <p:cNvPr id="25" name="カギ線コネクタ 24"/>
          <p:cNvCxnSpPr>
            <a:stCxn id="13" idx="3"/>
            <a:endCxn id="12" idx="1"/>
          </p:cNvCxnSpPr>
          <p:nvPr/>
        </p:nvCxnSpPr>
        <p:spPr>
          <a:xfrm flipV="1">
            <a:off x="3634020" y="3290074"/>
            <a:ext cx="2077528" cy="500066"/>
          </a:xfrm>
          <a:prstGeom prst="bentConnector3">
            <a:avLst>
              <a:gd name="adj1" fmla="val 50000"/>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4000496" y="2786058"/>
            <a:ext cx="1080745" cy="400110"/>
          </a:xfrm>
          <a:prstGeom prst="rect">
            <a:avLst/>
          </a:prstGeom>
          <a:noFill/>
        </p:spPr>
        <p:txBody>
          <a:bodyPr wrap="none" rtlCol="0">
            <a:spAutoFit/>
          </a:bodyPr>
          <a:lstStyle/>
          <a:p>
            <a:r>
              <a:rPr kumimoji="1" lang="ja-JP" altLang="en-US" sz="2000" dirty="0" smtClean="0"/>
              <a:t>クローン</a:t>
            </a:r>
            <a:endParaRPr kumimoji="1" lang="en-US" altLang="ja-JP" sz="2000" dirty="0" smtClean="0"/>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閾値の決定方法</a:t>
            </a:r>
            <a:endParaRPr kumimoji="1" lang="ja-JP" altLang="en-US" dirty="0"/>
          </a:p>
        </p:txBody>
      </p:sp>
      <p:sp>
        <p:nvSpPr>
          <p:cNvPr id="3" name="コンテンツ プレースホルダ 2"/>
          <p:cNvSpPr>
            <a:spLocks noGrp="1"/>
          </p:cNvSpPr>
          <p:nvPr>
            <p:ph idx="1"/>
          </p:nvPr>
        </p:nvSpPr>
        <p:spPr>
          <a:xfrm>
            <a:off x="457200" y="1165225"/>
            <a:ext cx="8401080" cy="5000625"/>
          </a:xfrm>
        </p:spPr>
        <p:txBody>
          <a:bodyPr/>
          <a:lstStyle/>
          <a:p>
            <a:r>
              <a:rPr lang="ja-JP" altLang="en-US" dirty="0" smtClean="0"/>
              <a:t>閾値を超えるクローンは必ず流用と判断できる</a:t>
            </a:r>
            <a:r>
              <a:rPr lang="en-US" altLang="ja-JP" dirty="0" smtClean="0"/>
              <a:t/>
            </a:r>
            <a:br>
              <a:rPr lang="en-US" altLang="ja-JP" dirty="0" smtClean="0"/>
            </a:br>
            <a:r>
              <a:rPr lang="ja-JP" altLang="en-US" dirty="0" smtClean="0"/>
              <a:t>（</a:t>
            </a:r>
            <a:r>
              <a:rPr lang="en-US" altLang="ja-JP" dirty="0" smtClean="0"/>
              <a:t>false-positive</a:t>
            </a:r>
            <a:r>
              <a:rPr lang="ja-JP" altLang="en-US" dirty="0" smtClean="0"/>
              <a:t>なし）</a:t>
            </a:r>
            <a:endParaRPr lang="en-US" altLang="ja-JP" sz="3200" dirty="0" smtClean="0"/>
          </a:p>
          <a:p>
            <a:pPr lvl="1"/>
            <a:r>
              <a:rPr lang="ja-JP" altLang="en-US" dirty="0" smtClean="0"/>
              <a:t>適合率，再現率を用いて閾値を導出</a:t>
            </a:r>
            <a:endParaRPr lang="en-US" altLang="ja-JP" sz="2000" dirty="0" smtClean="0"/>
          </a:p>
          <a:p>
            <a:r>
              <a:rPr kumimoji="1" lang="ja-JP" altLang="en-US" dirty="0" smtClean="0"/>
              <a:t>適合率</a:t>
            </a:r>
            <a:endParaRPr kumimoji="1" lang="en-US" altLang="ja-JP" dirty="0" smtClean="0"/>
          </a:p>
          <a:p>
            <a:pPr lvl="1"/>
            <a:r>
              <a:rPr lang="ja-JP" altLang="en-US" dirty="0" smtClean="0"/>
              <a:t>検出結果中に含まれる正検出の割合を示す指標</a:t>
            </a:r>
            <a:endParaRPr lang="en-US" altLang="ja-JP" dirty="0" smtClean="0"/>
          </a:p>
          <a:p>
            <a:r>
              <a:rPr kumimoji="1" lang="ja-JP" altLang="en-US" dirty="0" smtClean="0"/>
              <a:t>再現率</a:t>
            </a:r>
            <a:endParaRPr kumimoji="1" lang="en-US" altLang="ja-JP" dirty="0" smtClean="0"/>
          </a:p>
          <a:p>
            <a:pPr lvl="1"/>
            <a:r>
              <a:rPr lang="ja-JP" altLang="en-US" dirty="0" smtClean="0"/>
              <a:t>正解集合のうち，どの程度</a:t>
            </a:r>
            <a:r>
              <a:rPr kumimoji="1" lang="ja-JP" altLang="en-US" dirty="0" smtClean="0"/>
              <a:t>正検出できたかを示す指標</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46</a:t>
            </a:fld>
            <a:endParaRPr kumimoji="1" lang="ja-JP" altLang="en-US"/>
          </a:p>
        </p:txBody>
      </p:sp>
      <p:graphicFrame>
        <p:nvGraphicFramePr>
          <p:cNvPr id="60418" name="Object 2"/>
          <p:cNvGraphicFramePr>
            <a:graphicFrameLocks noChangeAspect="1"/>
          </p:cNvGraphicFramePr>
          <p:nvPr/>
        </p:nvGraphicFramePr>
        <p:xfrm>
          <a:off x="1214414" y="4491050"/>
          <a:ext cx="2651125" cy="795338"/>
        </p:xfrm>
        <a:graphic>
          <a:graphicData uri="http://schemas.openxmlformats.org/presentationml/2006/ole">
            <p:oleObj spid="_x0000_s110594" name="数式" r:id="rId4" imgW="1396800" imgH="419040" progId="Equation.3">
              <p:embed/>
            </p:oleObj>
          </a:graphicData>
        </a:graphic>
      </p:graphicFrame>
      <p:graphicFrame>
        <p:nvGraphicFramePr>
          <p:cNvPr id="60419" name="Object 3"/>
          <p:cNvGraphicFramePr>
            <a:graphicFrameLocks noChangeAspect="1"/>
          </p:cNvGraphicFramePr>
          <p:nvPr/>
        </p:nvGraphicFramePr>
        <p:xfrm>
          <a:off x="4289450" y="4489336"/>
          <a:ext cx="3783012" cy="795338"/>
        </p:xfrm>
        <a:graphic>
          <a:graphicData uri="http://schemas.openxmlformats.org/presentationml/2006/ole">
            <p:oleObj spid="_x0000_s110595" name="数式" r:id="rId5" imgW="1993680" imgH="419040" progId="Equation.3">
              <p:embed/>
            </p:oleObj>
          </a:graphicData>
        </a:graphic>
      </p:graphicFrame>
      <p:sp>
        <p:nvSpPr>
          <p:cNvPr id="9" name="正方形/長方形 8"/>
          <p:cNvSpPr/>
          <p:nvPr/>
        </p:nvSpPr>
        <p:spPr>
          <a:xfrm>
            <a:off x="679486" y="5369060"/>
            <a:ext cx="7786742" cy="112472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sz="2800" dirty="0" smtClean="0"/>
              <a:t>(</a:t>
            </a:r>
            <a:r>
              <a:rPr lang="ja-JP" altLang="en-US" sz="2800" dirty="0" smtClean="0"/>
              <a:t>適合率</a:t>
            </a:r>
            <a:r>
              <a:rPr lang="en-US" altLang="ja-JP" sz="2800" dirty="0" smtClean="0"/>
              <a:t>) = 1 </a:t>
            </a:r>
            <a:r>
              <a:rPr lang="ja-JP" altLang="en-US" sz="2800" dirty="0" smtClean="0"/>
              <a:t>かつ 再現率が最大値となる</a:t>
            </a:r>
            <a:endParaRPr lang="en-US" altLang="ja-JP" sz="2800" dirty="0" smtClean="0"/>
          </a:p>
          <a:p>
            <a:pPr algn="ctr"/>
            <a:r>
              <a:rPr lang="ja-JP" altLang="en-US" sz="2800" dirty="0" smtClean="0"/>
              <a:t>各メトリクス値を閾値とする</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研究目的，アプローチ</a:t>
            </a:r>
            <a:endParaRPr kumimoji="1" lang="ja-JP" altLang="en-US" dirty="0"/>
          </a:p>
        </p:txBody>
      </p:sp>
      <p:sp>
        <p:nvSpPr>
          <p:cNvPr id="3" name="コンテンツ プレースホルダ 2"/>
          <p:cNvSpPr>
            <a:spLocks noGrp="1"/>
          </p:cNvSpPr>
          <p:nvPr>
            <p:ph idx="1"/>
          </p:nvPr>
        </p:nvSpPr>
        <p:spPr/>
        <p:txBody>
          <a:bodyPr/>
          <a:lstStyle/>
          <a:p>
            <a:r>
              <a:rPr lang="ja-JP" altLang="en-US" sz="2800" dirty="0" smtClean="0"/>
              <a:t>研究目的</a:t>
            </a:r>
            <a:endParaRPr lang="en-US" altLang="ja-JP" sz="2800" dirty="0" smtClean="0"/>
          </a:p>
          <a:p>
            <a:pPr lvl="1"/>
            <a:r>
              <a:rPr lang="ja-JP" altLang="en-US" sz="2400" dirty="0" smtClean="0"/>
              <a:t>クローンの量によりソースコード流用の有無を</a:t>
            </a:r>
            <a:r>
              <a:rPr lang="en-US" altLang="ja-JP" sz="2400" dirty="0" smtClean="0"/>
              <a:t/>
            </a:r>
            <a:br>
              <a:rPr lang="en-US" altLang="ja-JP" sz="2400" dirty="0" smtClean="0"/>
            </a:br>
            <a:r>
              <a:rPr lang="ja-JP" altLang="en-US" sz="2400" dirty="0" smtClean="0"/>
              <a:t>判断する方法を確立する</a:t>
            </a:r>
            <a:endParaRPr lang="en-US" altLang="ja-JP" sz="2400" dirty="0" smtClean="0"/>
          </a:p>
          <a:p>
            <a:pPr lvl="2"/>
            <a:r>
              <a:rPr lang="ja-JP" altLang="en-US" sz="2000" dirty="0" smtClean="0"/>
              <a:t>任意の２つのソフトウェア間</a:t>
            </a:r>
            <a:r>
              <a:rPr lang="ja-JP" altLang="en-US" dirty="0" smtClean="0"/>
              <a:t>で</a:t>
            </a:r>
            <a:r>
              <a:rPr lang="ja-JP" altLang="en-US" sz="2000" dirty="0" smtClean="0"/>
              <a:t>，一方が他方のソースコードを</a:t>
            </a:r>
            <a:r>
              <a:rPr lang="en-US" altLang="ja-JP" sz="2000" dirty="0" smtClean="0"/>
              <a:t/>
            </a:r>
            <a:br>
              <a:rPr lang="en-US" altLang="ja-JP" sz="2000" dirty="0" smtClean="0"/>
            </a:br>
            <a:r>
              <a:rPr lang="ja-JP" altLang="en-US" sz="2000" dirty="0" smtClean="0"/>
              <a:t>流用しているか否かを定量的に判断する</a:t>
            </a:r>
            <a:endParaRPr lang="en-US" altLang="ja-JP" sz="2000" dirty="0" smtClean="0"/>
          </a:p>
          <a:p>
            <a:pPr lvl="3"/>
            <a:endParaRPr lang="en-US" altLang="ja-JP" sz="1800" dirty="0" smtClean="0"/>
          </a:p>
          <a:p>
            <a:r>
              <a:rPr lang="ja-JP" altLang="en-US" sz="2800" dirty="0" smtClean="0"/>
              <a:t>アプローチ</a:t>
            </a:r>
            <a:endParaRPr lang="en-US" altLang="ja-JP" sz="2800" dirty="0" smtClean="0"/>
          </a:p>
          <a:p>
            <a:pPr lvl="1"/>
            <a:r>
              <a:rPr lang="ja-JP" altLang="en-US" sz="2400" dirty="0" smtClean="0"/>
              <a:t>２つのクローンメトリクスを提案する</a:t>
            </a:r>
            <a:endParaRPr lang="en-US" altLang="ja-JP" sz="2400" dirty="0" smtClean="0"/>
          </a:p>
          <a:p>
            <a:pPr lvl="2"/>
            <a:r>
              <a:rPr lang="ja-JP" altLang="en-US" sz="2000" dirty="0" smtClean="0"/>
              <a:t>最大クローン長</a:t>
            </a:r>
            <a:endParaRPr lang="en-US" altLang="ja-JP" sz="1600" dirty="0" smtClean="0"/>
          </a:p>
          <a:p>
            <a:pPr lvl="2"/>
            <a:r>
              <a:rPr lang="ja-JP" altLang="en-US" sz="2000" dirty="0" smtClean="0"/>
              <a:t>部分類似度</a:t>
            </a:r>
            <a:endParaRPr lang="en-US" altLang="ja-JP" sz="2000" dirty="0" smtClean="0"/>
          </a:p>
          <a:p>
            <a:pPr lvl="1"/>
            <a:r>
              <a:rPr lang="ja-JP" altLang="en-US" dirty="0" smtClean="0"/>
              <a:t>各メトリクスの流用と見なす</a:t>
            </a:r>
            <a:r>
              <a:rPr lang="ja-JP" altLang="en-US" sz="2400" dirty="0" smtClean="0"/>
              <a:t>基準値（閾値）を求める</a:t>
            </a:r>
            <a:endParaRPr lang="en-US" altLang="ja-JP" sz="2400" dirty="0" smtClean="0"/>
          </a:p>
          <a:p>
            <a:pPr lvl="2"/>
            <a:r>
              <a:rPr lang="ja-JP" altLang="en-US" dirty="0" smtClean="0"/>
              <a:t>多数の</a:t>
            </a:r>
            <a:r>
              <a:rPr lang="en-US" altLang="ja-JP" dirty="0" smtClean="0"/>
              <a:t>OSS</a:t>
            </a:r>
            <a:r>
              <a:rPr lang="ja-JP" altLang="en-US" dirty="0" smtClean="0"/>
              <a:t>を用いて実験的に求める</a:t>
            </a:r>
            <a:endParaRPr kumimoji="1" lang="ja-JP" altLang="en-US" dirty="0"/>
          </a:p>
        </p:txBody>
      </p:sp>
      <p:sp>
        <p:nvSpPr>
          <p:cNvPr id="4" name="スライド番号プレースホルダ 3"/>
          <p:cNvSpPr>
            <a:spLocks noGrp="1"/>
          </p:cNvSpPr>
          <p:nvPr>
            <p:ph type="sldNum" sz="quarter" idx="12"/>
          </p:nvPr>
        </p:nvSpPr>
        <p:spPr/>
        <p:txBody>
          <a:bodyPr/>
          <a:lstStyle/>
          <a:p>
            <a:fld id="{5332DFC6-11C5-4909-8D20-81B867EA3B8F}" type="slidenum">
              <a:rPr kumimoji="1" lang="ja-JP" altLang="en-US" smtClean="0"/>
              <a:pPr/>
              <a:t>5</a:t>
            </a:fld>
            <a:endParaRPr kumimoji="1" lang="ja-JP" altLang="en-US"/>
          </a:p>
        </p:txBody>
      </p:sp>
      <p:sp>
        <p:nvSpPr>
          <p:cNvPr id="5" name="フッター プレースホルダ 4"/>
          <p:cNvSpPr>
            <a:spLocks noGrp="1"/>
          </p:cNvSpPr>
          <p:nvPr>
            <p:ph type="ftr" sz="quarter" idx="11"/>
          </p:nvPr>
        </p:nvSpPr>
        <p:spPr/>
        <p:txBody>
          <a:bodyPr/>
          <a:lstStyle/>
          <a:p>
            <a:r>
              <a:rPr kumimoji="1" lang="ja-JP" altLang="en-US" smtClean="0"/>
              <a:t>知能ソフトウェア工学研究会</a:t>
            </a:r>
            <a:endParaRPr kumimoji="1" lang="ja-JP"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本研究で用いるクローン</a:t>
            </a:r>
            <a:endParaRPr kumimoji="1" lang="ja-JP" altLang="en-US" dirty="0"/>
          </a:p>
        </p:txBody>
      </p:sp>
      <p:sp>
        <p:nvSpPr>
          <p:cNvPr id="3" name="コンテンツ プレースホルダ 2"/>
          <p:cNvSpPr>
            <a:spLocks noGrp="1"/>
          </p:cNvSpPr>
          <p:nvPr>
            <p:ph idx="1"/>
          </p:nvPr>
        </p:nvSpPr>
        <p:spPr>
          <a:xfrm>
            <a:off x="457200" y="1165225"/>
            <a:ext cx="8229600" cy="3835411"/>
          </a:xfrm>
        </p:spPr>
        <p:txBody>
          <a:bodyPr/>
          <a:lstStyle/>
          <a:p>
            <a:r>
              <a:rPr kumimoji="1" lang="ja-JP" altLang="en-US" dirty="0" smtClean="0"/>
              <a:t>クローンの種類</a:t>
            </a:r>
            <a:endParaRPr kumimoji="1" lang="en-US" altLang="ja-JP" dirty="0" smtClean="0"/>
          </a:p>
          <a:p>
            <a:pPr lvl="1"/>
            <a:r>
              <a:rPr lang="en-US" altLang="ja-JP" dirty="0" smtClean="0"/>
              <a:t>Exact Clone </a:t>
            </a:r>
            <a:br>
              <a:rPr lang="en-US" altLang="ja-JP" dirty="0" smtClean="0"/>
            </a:br>
            <a:r>
              <a:rPr lang="ja-JP" altLang="en-US" dirty="0" smtClean="0"/>
              <a:t>完全一致のクローン</a:t>
            </a:r>
            <a:endParaRPr lang="en-US" altLang="ja-JP" dirty="0" smtClean="0"/>
          </a:p>
          <a:p>
            <a:pPr lvl="1"/>
            <a:endParaRPr lang="en-US" altLang="ja-JP" dirty="0" smtClean="0"/>
          </a:p>
          <a:p>
            <a:pPr lvl="1"/>
            <a:r>
              <a:rPr kumimoji="1" lang="en-US" altLang="ja-JP" dirty="0" smtClean="0"/>
              <a:t>Renamed Clone</a:t>
            </a:r>
            <a:r>
              <a:rPr lang="en-US" altLang="ja-JP" dirty="0" smtClean="0"/>
              <a:t/>
            </a:r>
            <a:br>
              <a:rPr lang="en-US" altLang="ja-JP" dirty="0" smtClean="0"/>
            </a:br>
            <a:r>
              <a:rPr kumimoji="1" lang="ja-JP" altLang="en-US" dirty="0" smtClean="0"/>
              <a:t>変数名や空行の不一致を</a:t>
            </a:r>
            <a:r>
              <a:rPr lang="ja-JP" altLang="en-US" dirty="0" smtClean="0"/>
              <a:t>許容する</a:t>
            </a:r>
            <a:r>
              <a:rPr kumimoji="1" lang="ja-JP" altLang="en-US" dirty="0" smtClean="0"/>
              <a:t>クローン</a:t>
            </a:r>
            <a:endParaRPr lang="en-US" altLang="ja-JP" dirty="0" smtClean="0"/>
          </a:p>
          <a:p>
            <a:pPr lvl="1"/>
            <a:endParaRPr lang="en-US" altLang="ja-JP" dirty="0" smtClean="0"/>
          </a:p>
          <a:p>
            <a:pPr lvl="1"/>
            <a:r>
              <a:rPr lang="en-US" altLang="ja-JP" dirty="0" smtClean="0"/>
              <a:t>Gapped Clone</a:t>
            </a:r>
            <a:br>
              <a:rPr lang="en-US" altLang="ja-JP" dirty="0" smtClean="0"/>
            </a:br>
            <a:r>
              <a:rPr lang="ja-JP" altLang="en-US" dirty="0" smtClean="0"/>
              <a:t>コードの削除，追加を許容するクローン</a:t>
            </a:r>
            <a:endParaRPr lang="en-US" altLang="ja-JP" dirty="0" smtClean="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6</a:t>
            </a:fld>
            <a:endParaRPr kumimoji="1" lang="ja-JP" altLang="en-US"/>
          </a:p>
        </p:txBody>
      </p:sp>
      <p:sp>
        <p:nvSpPr>
          <p:cNvPr id="82" name="正方形/長方形 81"/>
          <p:cNvSpPr/>
          <p:nvPr/>
        </p:nvSpPr>
        <p:spPr>
          <a:xfrm>
            <a:off x="928662" y="5161800"/>
            <a:ext cx="7286676" cy="119615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defRPr/>
            </a:pPr>
            <a:r>
              <a:rPr lang="ja-JP" altLang="en-US" sz="3200" dirty="0" smtClean="0"/>
              <a:t>流用後に変数名や定数名などを</a:t>
            </a:r>
            <a:endParaRPr lang="en-US" altLang="ja-JP" sz="3200" dirty="0" smtClean="0"/>
          </a:p>
          <a:p>
            <a:pPr algn="ctr">
              <a:defRPr/>
            </a:pPr>
            <a:r>
              <a:rPr lang="ja-JP" altLang="en-US" sz="3200" dirty="0" smtClean="0"/>
              <a:t>変更することがありえるため</a:t>
            </a:r>
            <a:endParaRPr lang="ja-JP" altLang="en-US" sz="3200" dirty="0"/>
          </a:p>
        </p:txBody>
      </p:sp>
      <p:sp>
        <p:nvSpPr>
          <p:cNvPr id="8" name="角丸四角形 7"/>
          <p:cNvSpPr/>
          <p:nvPr/>
        </p:nvSpPr>
        <p:spPr>
          <a:xfrm>
            <a:off x="714348" y="2786058"/>
            <a:ext cx="6500858" cy="1071570"/>
          </a:xfrm>
          <a:prstGeom prst="roundRect">
            <a:avLst/>
          </a:prstGeom>
          <a:noFill/>
          <a:ln w="5080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10" name="直線コネクタ 9"/>
          <p:cNvCxnSpPr>
            <a:stCxn id="8" idx="2"/>
            <a:endCxn id="82" idx="0"/>
          </p:cNvCxnSpPr>
          <p:nvPr/>
        </p:nvCxnSpPr>
        <p:spPr>
          <a:xfrm rot="16200000" flipH="1">
            <a:off x="3616302" y="4206102"/>
            <a:ext cx="1304172" cy="607223"/>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2"/>
                                        </p:tgtEl>
                                        <p:attrNameLst>
                                          <p:attrName>style.visibility</p:attrName>
                                        </p:attrNameLst>
                                      </p:cBhvr>
                                      <p:to>
                                        <p:strVal val="visible"/>
                                      </p:to>
                                    </p:set>
                                    <p:animEffect transition="in" filter="blinds(horizontal)">
                                      <p:cBhvr>
                                        <p:cTn id="10" dur="500"/>
                                        <p:tgtEl>
                                          <p:spTgt spid="82"/>
                                        </p:tgtEl>
                                      </p:cBhvr>
                                    </p:animEffect>
                                  </p:childTnLst>
                                </p:cTn>
                              </p:par>
                              <p:par>
                                <p:cTn id="11" presetID="3" presetClass="entr" presetSubtype="1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linds(horizontal)">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Renamed Clone</a:t>
            </a:r>
            <a:r>
              <a:rPr kumimoji="1" lang="ja-JP" altLang="en-US" dirty="0" err="1" smtClean="0"/>
              <a:t>の検</a:t>
            </a:r>
            <a:r>
              <a:rPr kumimoji="1" lang="ja-JP" altLang="en-US" dirty="0" smtClean="0"/>
              <a:t>出方法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7</a:t>
            </a:fld>
            <a:endParaRPr kumimoji="1" lang="ja-JP" altLang="en-US"/>
          </a:p>
        </p:txBody>
      </p:sp>
      <p:sp>
        <p:nvSpPr>
          <p:cNvPr id="101" name="コンテンツ プレースホルダ 2"/>
          <p:cNvSpPr txBox="1">
            <a:spLocks/>
          </p:cNvSpPr>
          <p:nvPr/>
        </p:nvSpPr>
        <p:spPr bwMode="auto">
          <a:xfrm>
            <a:off x="500034" y="1142984"/>
            <a:ext cx="8229600" cy="271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トークン解析</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プログラム言語の字句規則に従いトークンに分割</a:t>
            </a:r>
            <a:r>
              <a:rPr lang="ja-JP" altLang="en-US" sz="2400" kern="0" dirty="0" smtClean="0"/>
              <a:t>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トークン変換</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変数</a:t>
            </a:r>
            <a:r>
              <a:rPr kumimoji="1" lang="en-US" altLang="ja-JP" sz="2400" b="0" i="0" u="none" strike="noStrike" kern="0" cap="none" spc="0" normalizeH="0" baseline="0" noProof="0" dirty="0" smtClean="0">
                <a:ln>
                  <a:noFill/>
                </a:ln>
                <a:solidFill>
                  <a:schemeClr val="tx1"/>
                </a:solidFill>
                <a:effectLst/>
                <a:uLnTx/>
                <a:uFillTx/>
                <a:latin typeface="+mn-lt"/>
                <a:ea typeface="+mn-ea"/>
              </a:rPr>
              <a:t>(p)</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定数</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en-US" altLang="ja-JP" sz="2400" b="0" i="0" u="none" strike="noStrike" kern="0" cap="none" spc="0" normalizeH="0" baseline="0" noProof="0" dirty="0" err="1" smtClean="0">
                <a:ln>
                  <a:noFill/>
                </a:ln>
                <a:solidFill>
                  <a:schemeClr val="tx1"/>
                </a:solidFill>
                <a:effectLst/>
                <a:uLnTx/>
                <a:uFillTx/>
                <a:latin typeface="+mn-lt"/>
                <a:ea typeface="+mn-ea"/>
              </a:rPr>
              <a:t>i</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型</a:t>
            </a:r>
            <a:r>
              <a:rPr kumimoji="1" lang="en-US" altLang="ja-JP" sz="2400" b="0" i="0" u="none" strike="noStrike" kern="0" cap="none" spc="0" normalizeH="0" baseline="0" noProof="0" dirty="0" smtClean="0">
                <a:ln>
                  <a:noFill/>
                </a:ln>
                <a:solidFill>
                  <a:schemeClr val="tx1"/>
                </a:solidFill>
                <a:effectLst/>
                <a:uLnTx/>
                <a:uFillTx/>
                <a:latin typeface="+mn-lt"/>
                <a:ea typeface="+mn-ea"/>
              </a:rPr>
              <a:t>(t)</a:t>
            </a:r>
            <a:r>
              <a:rPr lang="ja-JP" altLang="en-US" sz="2400" kern="0" dirty="0" smtClean="0"/>
              <a:t> </a:t>
            </a:r>
            <a:r>
              <a:rPr kumimoji="1" lang="ja-JP" altLang="en-US" sz="2400" b="0" i="0" u="none" strike="noStrike" kern="0" cap="none" spc="0" normalizeH="0" baseline="0" noProof="0" dirty="0" smtClean="0">
                <a:ln>
                  <a:noFill/>
                </a:ln>
                <a:solidFill>
                  <a:schemeClr val="tx1"/>
                </a:solidFill>
                <a:effectLst/>
                <a:uLnTx/>
                <a:uFillTx/>
                <a:latin typeface="+mn-lt"/>
                <a:ea typeface="+mn-ea"/>
              </a:rPr>
              <a:t>種類毎にトークンを置換する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マッチング</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一致する部分列をクローンとする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sp>
        <p:nvSpPr>
          <p:cNvPr id="28"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9" name="AutoShape 7"/>
          <p:cNvSpPr>
            <a:spLocks noChangeArrowheads="1"/>
          </p:cNvSpPr>
          <p:nvPr/>
        </p:nvSpPr>
        <p:spPr bwMode="auto">
          <a:xfrm>
            <a:off x="581052" y="4000504"/>
            <a:ext cx="2662238" cy="2232025"/>
          </a:xfrm>
          <a:prstGeom prst="wedgeRectCallout">
            <a:avLst>
              <a:gd name="adj1" fmla="val 61618"/>
              <a:gd name="adj2" fmla="val -1570"/>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30" name="AutoShape 8"/>
          <p:cNvSpPr>
            <a:spLocks noChangeArrowheads="1"/>
          </p:cNvSpPr>
          <p:nvPr/>
        </p:nvSpPr>
        <p:spPr bwMode="auto">
          <a:xfrm>
            <a:off x="5908702" y="4000504"/>
            <a:ext cx="2592388" cy="2232025"/>
          </a:xfrm>
          <a:prstGeom prst="wedgeRectCallout">
            <a:avLst>
              <a:gd name="adj1" fmla="val -60830"/>
              <a:gd name="adj2" fmla="val 29329"/>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31" name="Rectangle 13"/>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32" name="Rectangle 14"/>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35" name="Rectangle 15"/>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45" name="Rectangle 16"/>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dirty="0">
                <a:latin typeface="Times New Roman" pitchFamily="18" charset="0"/>
              </a:rPr>
              <a:t>x</a:t>
            </a:r>
          </a:p>
        </p:txBody>
      </p:sp>
      <p:sp>
        <p:nvSpPr>
          <p:cNvPr id="46" name="Rectangle 17"/>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47" name="Rectangle 18"/>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48" name="Rectangle 19"/>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58" name="Rectangle 20"/>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59" name="Rectangle 21"/>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0" name="Rectangle 22"/>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1" name="Rectangle 23"/>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62" name="Rectangle 24"/>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3" name="Rectangle 25"/>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64" name="Rectangle 26"/>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65" name="Rectangle 27"/>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6" name="Rectangle 28"/>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67" name="Rectangle 29"/>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68" name="Rectangle 30"/>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69" name="Rectangle 31"/>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70" name="Rectangle 32"/>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1" name="Rectangle 33"/>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72" name="Rectangle 34"/>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3" name="Rectangle 35"/>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74" name="Rectangle 36"/>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75" name="Group 39"/>
          <p:cNvGrpSpPr>
            <a:grpSpLocks/>
          </p:cNvGrpSpPr>
          <p:nvPr/>
        </p:nvGrpSpPr>
        <p:grpSpPr bwMode="auto">
          <a:xfrm>
            <a:off x="6075390" y="4432304"/>
            <a:ext cx="2209800" cy="1346200"/>
            <a:chOff x="3744" y="3264"/>
            <a:chExt cx="1392" cy="720"/>
          </a:xfrm>
        </p:grpSpPr>
        <p:sp>
          <p:nvSpPr>
            <p:cNvPr id="76" name="Rectangle 4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7" name="Rectangle 4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78" name="Rectangle 4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79" name="Rectangle 4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80" name="Rectangle 4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1" name="Rectangle 4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82" name="Rectangle 4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3" name="Rectangle 4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84" name="Rectangle 4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85" name="Rectangle 4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86" name="Rectangle 5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87" name="Rectangle 5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88" name="Rectangle 5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89" name="Rectangle 5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0" name="Rectangle 5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91" name="Rectangle 5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2" name="Rectangle 5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93" name="Rectangle 5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4" name="Rectangle 5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5" name="Rectangle 5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96" name="Rectangle 6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97" name="Rectangle 6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98" name="Rectangle 6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99" name="Rectangle 6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sp>
        <p:nvSpPr>
          <p:cNvPr id="100"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102"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103"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Renamed Clone</a:t>
            </a:r>
            <a:r>
              <a:rPr kumimoji="1" lang="ja-JP" altLang="en-US" dirty="0" err="1" smtClean="0"/>
              <a:t>の検</a:t>
            </a:r>
            <a:r>
              <a:rPr kumimoji="1" lang="ja-JP" altLang="en-US" dirty="0" smtClean="0"/>
              <a:t>出方法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8</a:t>
            </a:fld>
            <a:endParaRPr kumimoji="1" lang="ja-JP" altLang="en-US"/>
          </a:p>
        </p:txBody>
      </p:sp>
      <p:sp>
        <p:nvSpPr>
          <p:cNvPr id="101" name="コンテンツ プレースホルダ 2"/>
          <p:cNvSpPr txBox="1">
            <a:spLocks/>
          </p:cNvSpPr>
          <p:nvPr/>
        </p:nvSpPr>
        <p:spPr bwMode="auto">
          <a:xfrm>
            <a:off x="500034" y="1142984"/>
            <a:ext cx="8229600" cy="271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fontAlgn="base">
              <a:spcBef>
                <a:spcPct val="20000"/>
              </a:spcBef>
              <a:spcAft>
                <a:spcPct val="0"/>
              </a:spcAft>
              <a:buFont typeface="Arial" pitchFamily="34" charset="0"/>
              <a:buChar char="•"/>
            </a:pPr>
            <a:r>
              <a:rPr kumimoji="1" lang="ja-JP" altLang="en-US" sz="2800" b="0" i="0" u="sng" strike="noStrike" kern="0" cap="none" spc="0" normalizeH="0" baseline="0" noProof="0" dirty="0" smtClean="0">
                <a:ln>
                  <a:noFill/>
                </a:ln>
                <a:solidFill>
                  <a:srgbClr val="FF0000"/>
                </a:solidFill>
                <a:effectLst/>
                <a:uLnTx/>
                <a:uFillTx/>
                <a:latin typeface="+mn-lt"/>
                <a:ea typeface="+mn-ea"/>
              </a:rPr>
              <a:t>トークン解析</a:t>
            </a:r>
            <a:r>
              <a:rPr kumimoji="1" lang="en-US" altLang="ja-JP" sz="2400" b="0" i="0" u="sng" strike="noStrike" kern="0" cap="none" spc="0" normalizeH="0" baseline="0" noProof="0" dirty="0" smtClean="0">
                <a:ln>
                  <a:noFill/>
                </a:ln>
                <a:solidFill>
                  <a:srgbClr val="FF0000"/>
                </a:solidFill>
                <a:effectLst/>
                <a:uLnTx/>
                <a:uFillTx/>
                <a:latin typeface="+mn-lt"/>
                <a:ea typeface="+mn-ea"/>
              </a:rPr>
              <a:t/>
            </a:r>
            <a:br>
              <a:rPr kumimoji="1" lang="en-US" altLang="ja-JP" sz="2400" b="0" i="0" u="sng" strike="noStrike" kern="0" cap="none" spc="0" normalizeH="0" baseline="0" noProof="0" dirty="0" smtClean="0">
                <a:ln>
                  <a:noFill/>
                </a:ln>
                <a:solidFill>
                  <a:srgbClr val="FF0000"/>
                </a:solidFill>
                <a:effectLst/>
                <a:uLnTx/>
                <a:uFillTx/>
                <a:latin typeface="+mn-lt"/>
                <a:ea typeface="+mn-ea"/>
              </a:rPr>
            </a:br>
            <a:r>
              <a:rPr kumimoji="1" lang="ja-JP" altLang="en-US" sz="2400" b="0" i="0" u="sng" strike="noStrike" kern="0" cap="none" spc="0" normalizeH="0" baseline="0" noProof="0" dirty="0" smtClean="0">
                <a:ln>
                  <a:noFill/>
                </a:ln>
                <a:solidFill>
                  <a:srgbClr val="FF0000"/>
                </a:solidFill>
                <a:effectLst/>
                <a:uLnTx/>
                <a:uFillTx/>
                <a:latin typeface="+mn-lt"/>
                <a:ea typeface="+mn-ea"/>
              </a:rPr>
              <a:t>プログラム言語の字句規則に従いトークンに分割</a:t>
            </a:r>
            <a:r>
              <a:rPr lang="ja-JP" altLang="en-US" sz="2400" u="sng" kern="0" dirty="0" smtClean="0">
                <a:solidFill>
                  <a:srgbClr val="FF0000"/>
                </a:solidFill>
              </a:rPr>
              <a:t>する</a:t>
            </a:r>
            <a:endParaRPr kumimoji="1" lang="en-US" altLang="ja-JP" sz="2400" b="0" i="0" u="sng" strike="noStrike" kern="0" cap="none" spc="0" normalizeH="0" baseline="0" noProof="0" dirty="0" smtClean="0">
              <a:ln>
                <a:noFill/>
              </a:ln>
              <a:solidFill>
                <a:srgbClr val="FF0000"/>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トークン変換</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変数</a:t>
            </a:r>
            <a:r>
              <a:rPr kumimoji="1" lang="en-US" altLang="ja-JP" sz="2400" b="0" i="0" u="none" strike="noStrike" kern="0" cap="none" spc="0" normalizeH="0" baseline="0" noProof="0" dirty="0" smtClean="0">
                <a:ln>
                  <a:noFill/>
                </a:ln>
                <a:solidFill>
                  <a:schemeClr val="tx1"/>
                </a:solidFill>
                <a:effectLst/>
                <a:uLnTx/>
                <a:uFillTx/>
                <a:latin typeface="+mn-lt"/>
                <a:ea typeface="+mn-ea"/>
              </a:rPr>
              <a:t>(p)</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定数</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en-US" altLang="ja-JP" sz="2400" b="0" i="0" u="none" strike="noStrike" kern="0" cap="none" spc="0" normalizeH="0" baseline="0" noProof="0" dirty="0" err="1" smtClean="0">
                <a:ln>
                  <a:noFill/>
                </a:ln>
                <a:solidFill>
                  <a:schemeClr val="tx1"/>
                </a:solidFill>
                <a:effectLst/>
                <a:uLnTx/>
                <a:uFillTx/>
                <a:latin typeface="+mn-lt"/>
                <a:ea typeface="+mn-ea"/>
              </a:rPr>
              <a:t>i</a:t>
            </a:r>
            <a:r>
              <a:rPr kumimoji="1" lang="en-US" altLang="ja-JP" sz="2400" b="0" i="0" u="none" strike="noStrike" kern="0" cap="none" spc="0" normalizeH="0" baseline="0" noProof="0" dirty="0" smtClean="0">
                <a:ln>
                  <a:noFill/>
                </a:ln>
                <a:solidFill>
                  <a:schemeClr val="tx1"/>
                </a:solidFill>
                <a:effectLst/>
                <a:uLnTx/>
                <a:uFillTx/>
                <a:latin typeface="+mn-lt"/>
                <a:ea typeface="+mn-ea"/>
              </a:rPr>
              <a:t>)</a:t>
            </a:r>
            <a:r>
              <a:rPr kumimoji="1" lang="ja-JP" altLang="en-US" sz="2400" b="0" i="0" u="none" strike="noStrike" kern="0" cap="none" spc="0" normalizeH="0" baseline="0" noProof="0" dirty="0" err="1" smtClean="0">
                <a:ln>
                  <a:noFill/>
                </a:ln>
                <a:solidFill>
                  <a:schemeClr val="tx1"/>
                </a:solidFill>
                <a:effectLst/>
                <a:uLnTx/>
                <a:uFillTx/>
                <a:latin typeface="+mn-lt"/>
                <a:ea typeface="+mn-ea"/>
              </a:rPr>
              <a:t>，</a:t>
            </a:r>
            <a:r>
              <a:rPr kumimoji="1" lang="ja-JP" altLang="en-US" sz="2400" b="0" i="0" u="none" strike="noStrike" kern="0" cap="none" spc="0" normalizeH="0" baseline="0" noProof="0" dirty="0" smtClean="0">
                <a:ln>
                  <a:noFill/>
                </a:ln>
                <a:solidFill>
                  <a:schemeClr val="tx1"/>
                </a:solidFill>
                <a:effectLst/>
                <a:uLnTx/>
                <a:uFillTx/>
                <a:latin typeface="+mn-lt"/>
                <a:ea typeface="+mn-ea"/>
              </a:rPr>
              <a:t>型</a:t>
            </a:r>
            <a:r>
              <a:rPr kumimoji="1" lang="en-US" altLang="ja-JP" sz="2400" b="0" i="0" u="none" strike="noStrike" kern="0" cap="none" spc="0" normalizeH="0" baseline="0" noProof="0" dirty="0" smtClean="0">
                <a:ln>
                  <a:noFill/>
                </a:ln>
                <a:solidFill>
                  <a:schemeClr val="tx1"/>
                </a:solidFill>
                <a:effectLst/>
                <a:uLnTx/>
                <a:uFillTx/>
                <a:latin typeface="+mn-lt"/>
                <a:ea typeface="+mn-ea"/>
              </a:rPr>
              <a:t>(t)</a:t>
            </a:r>
            <a:r>
              <a:rPr lang="ja-JP" altLang="en-US" sz="2400" kern="0" dirty="0" smtClean="0"/>
              <a:t> </a:t>
            </a:r>
            <a:r>
              <a:rPr kumimoji="1" lang="ja-JP" altLang="en-US" sz="2400" b="0" i="0" u="none" strike="noStrike" kern="0" cap="none" spc="0" normalizeH="0" baseline="0" noProof="0" dirty="0" smtClean="0">
                <a:ln>
                  <a:noFill/>
                </a:ln>
                <a:solidFill>
                  <a:schemeClr val="tx1"/>
                </a:solidFill>
                <a:effectLst/>
                <a:uLnTx/>
                <a:uFillTx/>
                <a:latin typeface="+mn-lt"/>
                <a:ea typeface="+mn-ea"/>
              </a:rPr>
              <a:t>種類毎にトークンを置換する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マッチング</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一致する部分列をクローンとする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sp>
        <p:nvSpPr>
          <p:cNvPr id="75" name="AutoShape 3"/>
          <p:cNvSpPr>
            <a:spLocks noChangeArrowheads="1"/>
          </p:cNvSpPr>
          <p:nvPr/>
        </p:nvSpPr>
        <p:spPr bwMode="auto">
          <a:xfrm>
            <a:off x="581052" y="4000504"/>
            <a:ext cx="2662238" cy="2232025"/>
          </a:xfrm>
          <a:prstGeom prst="wedgeRectCallout">
            <a:avLst>
              <a:gd name="adj1" fmla="val 61025"/>
              <a:gd name="adj2" fmla="val -2984"/>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104" name="AutoShape 4"/>
          <p:cNvSpPr>
            <a:spLocks noChangeArrowheads="1"/>
          </p:cNvSpPr>
          <p:nvPr/>
        </p:nvSpPr>
        <p:spPr bwMode="auto">
          <a:xfrm>
            <a:off x="5908702" y="4000504"/>
            <a:ext cx="2592388" cy="2232025"/>
          </a:xfrm>
          <a:prstGeom prst="wedgeRectCallout">
            <a:avLst>
              <a:gd name="adj1" fmla="val -61438"/>
              <a:gd name="adj2" fmla="val 29329"/>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105" name="Rectangle 5"/>
          <p:cNvSpPr>
            <a:spLocks noChangeArrowheads="1"/>
          </p:cNvSpPr>
          <p:nvPr/>
        </p:nvSpPr>
        <p:spPr bwMode="auto">
          <a:xfrm>
            <a:off x="671540" y="452120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6" name="Rectangle 6"/>
          <p:cNvSpPr>
            <a:spLocks noChangeArrowheads="1"/>
          </p:cNvSpPr>
          <p:nvPr/>
        </p:nvSpPr>
        <p:spPr bwMode="auto">
          <a:xfrm>
            <a:off x="900140" y="452120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7"/>
          <p:cNvSpPr>
            <a:spLocks noChangeArrowheads="1"/>
          </p:cNvSpPr>
          <p:nvPr/>
        </p:nvSpPr>
        <p:spPr bwMode="auto">
          <a:xfrm>
            <a:off x="1128740" y="452120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8" name="Rectangle 8"/>
          <p:cNvSpPr>
            <a:spLocks noChangeArrowheads="1"/>
          </p:cNvSpPr>
          <p:nvPr/>
        </p:nvSpPr>
        <p:spPr bwMode="auto">
          <a:xfrm>
            <a:off x="6715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09" name="Rectangle 9"/>
          <p:cNvSpPr>
            <a:spLocks noChangeArrowheads="1"/>
          </p:cNvSpPr>
          <p:nvPr/>
        </p:nvSpPr>
        <p:spPr bwMode="auto">
          <a:xfrm>
            <a:off x="9001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0" name="Rectangle 10"/>
          <p:cNvSpPr>
            <a:spLocks noChangeArrowheads="1"/>
          </p:cNvSpPr>
          <p:nvPr/>
        </p:nvSpPr>
        <p:spPr bwMode="auto">
          <a:xfrm>
            <a:off x="11287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11" name="Rectangle 11"/>
          <p:cNvSpPr>
            <a:spLocks noChangeArrowheads="1"/>
          </p:cNvSpPr>
          <p:nvPr/>
        </p:nvSpPr>
        <p:spPr bwMode="auto">
          <a:xfrm>
            <a:off x="13573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2" name="Rectangle 12"/>
          <p:cNvSpPr>
            <a:spLocks noChangeArrowheads="1"/>
          </p:cNvSpPr>
          <p:nvPr/>
        </p:nvSpPr>
        <p:spPr bwMode="auto">
          <a:xfrm>
            <a:off x="15859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3" name="Rectangle 13"/>
          <p:cNvSpPr>
            <a:spLocks noChangeArrowheads="1"/>
          </p:cNvSpPr>
          <p:nvPr/>
        </p:nvSpPr>
        <p:spPr bwMode="auto">
          <a:xfrm>
            <a:off x="1814540" y="487997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4" name="Rectangle 14"/>
          <p:cNvSpPr>
            <a:spLocks noChangeArrowheads="1"/>
          </p:cNvSpPr>
          <p:nvPr/>
        </p:nvSpPr>
        <p:spPr bwMode="auto">
          <a:xfrm>
            <a:off x="1357340" y="452120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5" name="Rectangle 15"/>
          <p:cNvSpPr>
            <a:spLocks noChangeArrowheads="1"/>
          </p:cNvSpPr>
          <p:nvPr/>
        </p:nvSpPr>
        <p:spPr bwMode="auto">
          <a:xfrm>
            <a:off x="6715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16" name="Rectangle 16"/>
          <p:cNvSpPr>
            <a:spLocks noChangeArrowheads="1"/>
          </p:cNvSpPr>
          <p:nvPr/>
        </p:nvSpPr>
        <p:spPr bwMode="auto">
          <a:xfrm>
            <a:off x="9001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7" name="Rectangle 17"/>
          <p:cNvSpPr>
            <a:spLocks noChangeArrowheads="1"/>
          </p:cNvSpPr>
          <p:nvPr/>
        </p:nvSpPr>
        <p:spPr bwMode="auto">
          <a:xfrm>
            <a:off x="11287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18" name="Rectangle 18"/>
          <p:cNvSpPr>
            <a:spLocks noChangeArrowheads="1"/>
          </p:cNvSpPr>
          <p:nvPr/>
        </p:nvSpPr>
        <p:spPr bwMode="auto">
          <a:xfrm>
            <a:off x="671540" y="559752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9" name="Rectangle 19"/>
          <p:cNvSpPr>
            <a:spLocks noChangeArrowheads="1"/>
          </p:cNvSpPr>
          <p:nvPr/>
        </p:nvSpPr>
        <p:spPr bwMode="auto">
          <a:xfrm>
            <a:off x="900140" y="559752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20"/>
          <p:cNvSpPr>
            <a:spLocks noChangeArrowheads="1"/>
          </p:cNvSpPr>
          <p:nvPr/>
        </p:nvSpPr>
        <p:spPr bwMode="auto">
          <a:xfrm>
            <a:off x="1128740" y="559752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1" name="Rectangle 21"/>
          <p:cNvSpPr>
            <a:spLocks noChangeArrowheads="1"/>
          </p:cNvSpPr>
          <p:nvPr/>
        </p:nvSpPr>
        <p:spPr bwMode="auto">
          <a:xfrm>
            <a:off x="1357340" y="5597529"/>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2" name="Rectangle 22"/>
          <p:cNvSpPr>
            <a:spLocks noChangeArrowheads="1"/>
          </p:cNvSpPr>
          <p:nvPr/>
        </p:nvSpPr>
        <p:spPr bwMode="auto">
          <a:xfrm>
            <a:off x="13573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3" name="Rectangle 23"/>
          <p:cNvSpPr>
            <a:spLocks noChangeArrowheads="1"/>
          </p:cNvSpPr>
          <p:nvPr/>
        </p:nvSpPr>
        <p:spPr bwMode="auto">
          <a:xfrm>
            <a:off x="15859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4" name="Rectangle 24"/>
          <p:cNvSpPr>
            <a:spLocks noChangeArrowheads="1"/>
          </p:cNvSpPr>
          <p:nvPr/>
        </p:nvSpPr>
        <p:spPr bwMode="auto">
          <a:xfrm>
            <a:off x="18145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5" name="Rectangle 25"/>
          <p:cNvSpPr>
            <a:spLocks noChangeArrowheads="1"/>
          </p:cNvSpPr>
          <p:nvPr/>
        </p:nvSpPr>
        <p:spPr bwMode="auto">
          <a:xfrm>
            <a:off x="20431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26" name="Rectangle 26"/>
          <p:cNvSpPr>
            <a:spLocks noChangeArrowheads="1"/>
          </p:cNvSpPr>
          <p:nvPr/>
        </p:nvSpPr>
        <p:spPr bwMode="auto">
          <a:xfrm>
            <a:off x="22717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7" name="Rectangle 27"/>
          <p:cNvSpPr>
            <a:spLocks noChangeArrowheads="1"/>
          </p:cNvSpPr>
          <p:nvPr/>
        </p:nvSpPr>
        <p:spPr bwMode="auto">
          <a:xfrm>
            <a:off x="25003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1</a:t>
            </a:r>
          </a:p>
        </p:txBody>
      </p:sp>
      <p:sp>
        <p:nvSpPr>
          <p:cNvPr id="128" name="Rectangle 28"/>
          <p:cNvSpPr>
            <a:spLocks noChangeArrowheads="1"/>
          </p:cNvSpPr>
          <p:nvPr/>
        </p:nvSpPr>
        <p:spPr bwMode="auto">
          <a:xfrm>
            <a:off x="2728940" y="5238754"/>
            <a:ext cx="152400" cy="269875"/>
          </a:xfrm>
          <a:prstGeom prst="rect">
            <a:avLst/>
          </a:prstGeom>
          <a:solidFill>
            <a:srgbClr val="FF0000"/>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129" name="Group 29"/>
          <p:cNvGrpSpPr>
            <a:grpSpLocks/>
          </p:cNvGrpSpPr>
          <p:nvPr/>
        </p:nvGrpSpPr>
        <p:grpSpPr bwMode="auto">
          <a:xfrm>
            <a:off x="6075390" y="4432304"/>
            <a:ext cx="2209800" cy="1346200"/>
            <a:chOff x="3744" y="3264"/>
            <a:chExt cx="1392" cy="720"/>
          </a:xfrm>
        </p:grpSpPr>
        <p:sp>
          <p:nvSpPr>
            <p:cNvPr id="130"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2"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34"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5"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136"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7"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38"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9"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40"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41"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42"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3"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4"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45"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6"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7"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8"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9"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50"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1"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52"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3"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54" name="Group 58"/>
          <p:cNvGrpSpPr>
            <a:grpSpLocks/>
          </p:cNvGrpSpPr>
          <p:nvPr/>
        </p:nvGrpSpPr>
        <p:grpSpPr bwMode="auto">
          <a:xfrm>
            <a:off x="671540" y="4521204"/>
            <a:ext cx="2209800" cy="1346200"/>
            <a:chOff x="397" y="2942"/>
            <a:chExt cx="1392" cy="848"/>
          </a:xfrm>
          <a:solidFill>
            <a:srgbClr val="00B050"/>
          </a:solidFill>
        </p:grpSpPr>
        <p:sp>
          <p:nvSpPr>
            <p:cNvPr id="155" name="Rectangle 59"/>
            <p:cNvSpPr>
              <a:spLocks noChangeArrowheads="1"/>
            </p:cNvSpPr>
            <p:nvPr/>
          </p:nvSpPr>
          <p:spPr bwMode="auto">
            <a:xfrm>
              <a:off x="397" y="2942"/>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y</a:t>
              </a:r>
            </a:p>
          </p:txBody>
        </p:sp>
        <p:sp>
          <p:nvSpPr>
            <p:cNvPr id="156" name="Rectangle 60"/>
            <p:cNvSpPr>
              <a:spLocks noChangeArrowheads="1"/>
            </p:cNvSpPr>
            <p:nvPr/>
          </p:nvSpPr>
          <p:spPr bwMode="auto">
            <a:xfrm>
              <a:off x="541" y="2942"/>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57" name="Rectangle 61"/>
            <p:cNvSpPr>
              <a:spLocks noChangeArrowheads="1"/>
            </p:cNvSpPr>
            <p:nvPr/>
          </p:nvSpPr>
          <p:spPr bwMode="auto">
            <a:xfrm>
              <a:off x="685" y="2942"/>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158" name="Rectangle 62"/>
            <p:cNvSpPr>
              <a:spLocks noChangeArrowheads="1"/>
            </p:cNvSpPr>
            <p:nvPr/>
          </p:nvSpPr>
          <p:spPr bwMode="auto">
            <a:xfrm>
              <a:off x="397"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x</a:t>
              </a:r>
            </a:p>
          </p:txBody>
        </p:sp>
        <p:sp>
          <p:nvSpPr>
            <p:cNvPr id="159" name="Rectangle 63"/>
            <p:cNvSpPr>
              <a:spLocks noChangeArrowheads="1"/>
            </p:cNvSpPr>
            <p:nvPr/>
          </p:nvSpPr>
          <p:spPr bwMode="auto">
            <a:xfrm>
              <a:off x="541"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60" name="Rectangle 64"/>
            <p:cNvSpPr>
              <a:spLocks noChangeArrowheads="1"/>
            </p:cNvSpPr>
            <p:nvPr/>
          </p:nvSpPr>
          <p:spPr bwMode="auto">
            <a:xfrm>
              <a:off x="685"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y</a:t>
              </a:r>
            </a:p>
          </p:txBody>
        </p:sp>
        <p:sp>
          <p:nvSpPr>
            <p:cNvPr id="161" name="Rectangle 65"/>
            <p:cNvSpPr>
              <a:spLocks noChangeArrowheads="1"/>
            </p:cNvSpPr>
            <p:nvPr/>
          </p:nvSpPr>
          <p:spPr bwMode="auto">
            <a:xfrm>
              <a:off x="829"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62" name="Rectangle 66"/>
            <p:cNvSpPr>
              <a:spLocks noChangeArrowheads="1"/>
            </p:cNvSpPr>
            <p:nvPr/>
          </p:nvSpPr>
          <p:spPr bwMode="auto">
            <a:xfrm>
              <a:off x="973"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z</a:t>
              </a:r>
            </a:p>
          </p:txBody>
        </p:sp>
        <p:sp>
          <p:nvSpPr>
            <p:cNvPr id="163" name="Rectangle 67"/>
            <p:cNvSpPr>
              <a:spLocks noChangeArrowheads="1"/>
            </p:cNvSpPr>
            <p:nvPr/>
          </p:nvSpPr>
          <p:spPr bwMode="auto">
            <a:xfrm>
              <a:off x="1117" y="3168"/>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64" name="Rectangle 68"/>
            <p:cNvSpPr>
              <a:spLocks noChangeArrowheads="1"/>
            </p:cNvSpPr>
            <p:nvPr/>
          </p:nvSpPr>
          <p:spPr bwMode="auto">
            <a:xfrm>
              <a:off x="829" y="2942"/>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65" name="Rectangle 69"/>
            <p:cNvSpPr>
              <a:spLocks noChangeArrowheads="1"/>
            </p:cNvSpPr>
            <p:nvPr/>
          </p:nvSpPr>
          <p:spPr bwMode="auto">
            <a:xfrm>
              <a:off x="397"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166" name="Rectangle 70"/>
            <p:cNvSpPr>
              <a:spLocks noChangeArrowheads="1"/>
            </p:cNvSpPr>
            <p:nvPr/>
          </p:nvSpPr>
          <p:spPr bwMode="auto">
            <a:xfrm>
              <a:off x="541"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67" name="Rectangle 71"/>
            <p:cNvSpPr>
              <a:spLocks noChangeArrowheads="1"/>
            </p:cNvSpPr>
            <p:nvPr/>
          </p:nvSpPr>
          <p:spPr bwMode="auto">
            <a:xfrm>
              <a:off x="685"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x</a:t>
              </a:r>
            </a:p>
          </p:txBody>
        </p:sp>
        <p:sp>
          <p:nvSpPr>
            <p:cNvPr id="168" name="Rectangle 72"/>
            <p:cNvSpPr>
              <a:spLocks noChangeArrowheads="1"/>
            </p:cNvSpPr>
            <p:nvPr/>
          </p:nvSpPr>
          <p:spPr bwMode="auto">
            <a:xfrm>
              <a:off x="397" y="3620"/>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z</a:t>
              </a:r>
            </a:p>
          </p:txBody>
        </p:sp>
        <p:sp>
          <p:nvSpPr>
            <p:cNvPr id="169" name="Rectangle 73"/>
            <p:cNvSpPr>
              <a:spLocks noChangeArrowheads="1"/>
            </p:cNvSpPr>
            <p:nvPr/>
          </p:nvSpPr>
          <p:spPr bwMode="auto">
            <a:xfrm>
              <a:off x="541" y="3620"/>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70" name="Rectangle 74"/>
            <p:cNvSpPr>
              <a:spLocks noChangeArrowheads="1"/>
            </p:cNvSpPr>
            <p:nvPr/>
          </p:nvSpPr>
          <p:spPr bwMode="auto">
            <a:xfrm>
              <a:off x="685" y="3620"/>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171" name="Rectangle 75"/>
            <p:cNvSpPr>
              <a:spLocks noChangeArrowheads="1"/>
            </p:cNvSpPr>
            <p:nvPr/>
          </p:nvSpPr>
          <p:spPr bwMode="auto">
            <a:xfrm>
              <a:off x="829" y="3620"/>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72" name="Rectangle 76"/>
            <p:cNvSpPr>
              <a:spLocks noChangeArrowheads="1"/>
            </p:cNvSpPr>
            <p:nvPr/>
          </p:nvSpPr>
          <p:spPr bwMode="auto">
            <a:xfrm>
              <a:off x="829"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173" name="Rectangle 77"/>
            <p:cNvSpPr>
              <a:spLocks noChangeArrowheads="1"/>
            </p:cNvSpPr>
            <p:nvPr/>
          </p:nvSpPr>
          <p:spPr bwMode="auto">
            <a:xfrm>
              <a:off x="973"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174" name="Rectangle 78"/>
            <p:cNvSpPr>
              <a:spLocks noChangeArrowheads="1"/>
            </p:cNvSpPr>
            <p:nvPr/>
          </p:nvSpPr>
          <p:spPr bwMode="auto">
            <a:xfrm>
              <a:off x="1117"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75" name="Rectangle 79"/>
            <p:cNvSpPr>
              <a:spLocks noChangeArrowheads="1"/>
            </p:cNvSpPr>
            <p:nvPr/>
          </p:nvSpPr>
          <p:spPr bwMode="auto">
            <a:xfrm>
              <a:off x="1261"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n</a:t>
              </a:r>
            </a:p>
          </p:txBody>
        </p:sp>
        <p:sp>
          <p:nvSpPr>
            <p:cNvPr id="176" name="Rectangle 80"/>
            <p:cNvSpPr>
              <a:spLocks noChangeArrowheads="1"/>
            </p:cNvSpPr>
            <p:nvPr/>
          </p:nvSpPr>
          <p:spPr bwMode="auto">
            <a:xfrm>
              <a:off x="1405"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77" name="Rectangle 81"/>
            <p:cNvSpPr>
              <a:spLocks noChangeArrowheads="1"/>
            </p:cNvSpPr>
            <p:nvPr/>
          </p:nvSpPr>
          <p:spPr bwMode="auto">
            <a:xfrm>
              <a:off x="1549"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1</a:t>
              </a:r>
            </a:p>
          </p:txBody>
        </p:sp>
        <p:sp>
          <p:nvSpPr>
            <p:cNvPr id="178" name="Rectangle 82"/>
            <p:cNvSpPr>
              <a:spLocks noChangeArrowheads="1"/>
            </p:cNvSpPr>
            <p:nvPr/>
          </p:nvSpPr>
          <p:spPr bwMode="auto">
            <a:xfrm>
              <a:off x="1693" y="3394"/>
              <a:ext cx="96" cy="170"/>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grpSp>
      <p:grpSp>
        <p:nvGrpSpPr>
          <p:cNvPr id="179" name="Group 83"/>
          <p:cNvGrpSpPr>
            <a:grpSpLocks/>
          </p:cNvGrpSpPr>
          <p:nvPr/>
        </p:nvGrpSpPr>
        <p:grpSpPr bwMode="auto">
          <a:xfrm>
            <a:off x="6075390" y="4432304"/>
            <a:ext cx="2209800" cy="1346200"/>
            <a:chOff x="3744" y="3264"/>
            <a:chExt cx="1392" cy="720"/>
          </a:xfrm>
          <a:solidFill>
            <a:srgbClr val="00B050"/>
          </a:solidFill>
        </p:grpSpPr>
        <p:sp>
          <p:nvSpPr>
            <p:cNvPr id="180" name="Rectangle 84"/>
            <p:cNvSpPr>
              <a:spLocks noChangeArrowheads="1"/>
            </p:cNvSpPr>
            <p:nvPr/>
          </p:nvSpPr>
          <p:spPr bwMode="auto">
            <a:xfrm>
              <a:off x="3744" y="3264"/>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81" name="Rectangle 85"/>
            <p:cNvSpPr>
              <a:spLocks noChangeArrowheads="1"/>
            </p:cNvSpPr>
            <p:nvPr/>
          </p:nvSpPr>
          <p:spPr bwMode="auto">
            <a:xfrm>
              <a:off x="3744"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x</a:t>
              </a:r>
            </a:p>
          </p:txBody>
        </p:sp>
        <p:sp>
          <p:nvSpPr>
            <p:cNvPr id="182" name="Rectangle 86"/>
            <p:cNvSpPr>
              <a:spLocks noChangeArrowheads="1"/>
            </p:cNvSpPr>
            <p:nvPr/>
          </p:nvSpPr>
          <p:spPr bwMode="auto">
            <a:xfrm>
              <a:off x="3888"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83" name="Rectangle 87"/>
            <p:cNvSpPr>
              <a:spLocks noChangeArrowheads="1"/>
            </p:cNvSpPr>
            <p:nvPr/>
          </p:nvSpPr>
          <p:spPr bwMode="auto">
            <a:xfrm>
              <a:off x="4032"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b</a:t>
              </a:r>
            </a:p>
          </p:txBody>
        </p:sp>
        <p:sp>
          <p:nvSpPr>
            <p:cNvPr id="184" name="Rectangle 88"/>
            <p:cNvSpPr>
              <a:spLocks noChangeArrowheads="1"/>
            </p:cNvSpPr>
            <p:nvPr/>
          </p:nvSpPr>
          <p:spPr bwMode="auto">
            <a:xfrm>
              <a:off x="4176"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85" name="Rectangle 89"/>
            <p:cNvSpPr>
              <a:spLocks noChangeArrowheads="1"/>
            </p:cNvSpPr>
            <p:nvPr/>
          </p:nvSpPr>
          <p:spPr bwMode="auto">
            <a:xfrm>
              <a:off x="4320"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c</a:t>
              </a:r>
            </a:p>
          </p:txBody>
        </p:sp>
        <p:sp>
          <p:nvSpPr>
            <p:cNvPr id="186" name="Rectangle 90"/>
            <p:cNvSpPr>
              <a:spLocks noChangeArrowheads="1"/>
            </p:cNvSpPr>
            <p:nvPr/>
          </p:nvSpPr>
          <p:spPr bwMode="auto">
            <a:xfrm>
              <a:off x="4464" y="3456"/>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87" name="Rectangle 91"/>
            <p:cNvSpPr>
              <a:spLocks noChangeArrowheads="1"/>
            </p:cNvSpPr>
            <p:nvPr/>
          </p:nvSpPr>
          <p:spPr bwMode="auto">
            <a:xfrm>
              <a:off x="3744"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188" name="Rectangle 92"/>
            <p:cNvSpPr>
              <a:spLocks noChangeArrowheads="1"/>
            </p:cNvSpPr>
            <p:nvPr/>
          </p:nvSpPr>
          <p:spPr bwMode="auto">
            <a:xfrm>
              <a:off x="3888"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89" name="Rectangle 93"/>
            <p:cNvSpPr>
              <a:spLocks noChangeArrowheads="1"/>
            </p:cNvSpPr>
            <p:nvPr/>
          </p:nvSpPr>
          <p:spPr bwMode="auto">
            <a:xfrm>
              <a:off x="4032"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x</a:t>
              </a:r>
            </a:p>
          </p:txBody>
        </p:sp>
        <p:sp>
          <p:nvSpPr>
            <p:cNvPr id="190" name="Rectangle 94"/>
            <p:cNvSpPr>
              <a:spLocks noChangeArrowheads="1"/>
            </p:cNvSpPr>
            <p:nvPr/>
          </p:nvSpPr>
          <p:spPr bwMode="auto">
            <a:xfrm>
              <a:off x="3744" y="3840"/>
              <a:ext cx="33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while</a:t>
              </a:r>
            </a:p>
          </p:txBody>
        </p:sp>
        <p:sp>
          <p:nvSpPr>
            <p:cNvPr id="191" name="Rectangle 95"/>
            <p:cNvSpPr>
              <a:spLocks noChangeArrowheads="1"/>
            </p:cNvSpPr>
            <p:nvPr/>
          </p:nvSpPr>
          <p:spPr bwMode="auto">
            <a:xfrm>
              <a:off x="4176"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192" name="Rectangle 96"/>
            <p:cNvSpPr>
              <a:spLocks noChangeArrowheads="1"/>
            </p:cNvSpPr>
            <p:nvPr/>
          </p:nvSpPr>
          <p:spPr bwMode="auto">
            <a:xfrm>
              <a:off x="4320"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193" name="Rectangle 97"/>
            <p:cNvSpPr>
              <a:spLocks noChangeArrowheads="1"/>
            </p:cNvSpPr>
            <p:nvPr/>
          </p:nvSpPr>
          <p:spPr bwMode="auto">
            <a:xfrm>
              <a:off x="4464"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94" name="Rectangle 98"/>
            <p:cNvSpPr>
              <a:spLocks noChangeArrowheads="1"/>
            </p:cNvSpPr>
            <p:nvPr/>
          </p:nvSpPr>
          <p:spPr bwMode="auto">
            <a:xfrm>
              <a:off x="4608"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n</a:t>
              </a:r>
            </a:p>
          </p:txBody>
        </p:sp>
        <p:sp>
          <p:nvSpPr>
            <p:cNvPr id="195" name="Rectangle 99"/>
            <p:cNvSpPr>
              <a:spLocks noChangeArrowheads="1"/>
            </p:cNvSpPr>
            <p:nvPr/>
          </p:nvSpPr>
          <p:spPr bwMode="auto">
            <a:xfrm>
              <a:off x="4752"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96" name="Rectangle 100"/>
            <p:cNvSpPr>
              <a:spLocks noChangeArrowheads="1"/>
            </p:cNvSpPr>
            <p:nvPr/>
          </p:nvSpPr>
          <p:spPr bwMode="auto">
            <a:xfrm>
              <a:off x="4896"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197" name="Rectangle 101"/>
            <p:cNvSpPr>
              <a:spLocks noChangeArrowheads="1"/>
            </p:cNvSpPr>
            <p:nvPr/>
          </p:nvSpPr>
          <p:spPr bwMode="auto">
            <a:xfrm>
              <a:off x="5040" y="3648"/>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98" name="Rectangle 102"/>
            <p:cNvSpPr>
              <a:spLocks noChangeArrowheads="1"/>
            </p:cNvSpPr>
            <p:nvPr/>
          </p:nvSpPr>
          <p:spPr bwMode="auto">
            <a:xfrm>
              <a:off x="4128"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199" name="Rectangle 103"/>
            <p:cNvSpPr>
              <a:spLocks noChangeArrowheads="1"/>
            </p:cNvSpPr>
            <p:nvPr/>
          </p:nvSpPr>
          <p:spPr bwMode="auto">
            <a:xfrm>
              <a:off x="4272"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b</a:t>
              </a:r>
            </a:p>
          </p:txBody>
        </p:sp>
        <p:sp>
          <p:nvSpPr>
            <p:cNvPr id="200" name="Rectangle 104"/>
            <p:cNvSpPr>
              <a:spLocks noChangeArrowheads="1"/>
            </p:cNvSpPr>
            <p:nvPr/>
          </p:nvSpPr>
          <p:spPr bwMode="auto">
            <a:xfrm>
              <a:off x="4416"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201" name="Rectangle 105"/>
            <p:cNvSpPr>
              <a:spLocks noChangeArrowheads="1"/>
            </p:cNvSpPr>
            <p:nvPr/>
          </p:nvSpPr>
          <p:spPr bwMode="auto">
            <a:xfrm>
              <a:off x="4560"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0</a:t>
              </a:r>
            </a:p>
          </p:txBody>
        </p:sp>
        <p:sp>
          <p:nvSpPr>
            <p:cNvPr id="202" name="Rectangle 106"/>
            <p:cNvSpPr>
              <a:spLocks noChangeArrowheads="1"/>
            </p:cNvSpPr>
            <p:nvPr/>
          </p:nvSpPr>
          <p:spPr bwMode="auto">
            <a:xfrm>
              <a:off x="4704"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sp>
          <p:nvSpPr>
            <p:cNvPr id="203" name="Rectangle 107"/>
            <p:cNvSpPr>
              <a:spLocks noChangeArrowheads="1"/>
            </p:cNvSpPr>
            <p:nvPr/>
          </p:nvSpPr>
          <p:spPr bwMode="auto">
            <a:xfrm>
              <a:off x="4848" y="3840"/>
              <a:ext cx="96" cy="144"/>
            </a:xfrm>
            <a:prstGeom prst="rect">
              <a:avLst/>
            </a:prstGeom>
            <a:grpFill/>
            <a:ln w="9525">
              <a:noFill/>
              <a:miter lim="800000"/>
              <a:headEnd/>
              <a:tailEnd/>
            </a:ln>
          </p:spPr>
          <p:txBody>
            <a:bodyPr wrap="none" anchor="ctr"/>
            <a:lstStyle/>
            <a:p>
              <a:pPr algn="ctr"/>
              <a:r>
                <a:rPr lang="en-US" altLang="ja-JP" sz="2000" b="1" dirty="0">
                  <a:latin typeface="Times New Roman" pitchFamily="18" charset="0"/>
                </a:rPr>
                <a:t>{</a:t>
              </a:r>
            </a:p>
          </p:txBody>
        </p:sp>
      </p:grpSp>
      <p:sp>
        <p:nvSpPr>
          <p:cNvPr id="204"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05"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206"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07"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Renamed Clone</a:t>
            </a:r>
            <a:r>
              <a:rPr kumimoji="1" lang="ja-JP" altLang="en-US" dirty="0" err="1" smtClean="0"/>
              <a:t>の検</a:t>
            </a:r>
            <a:r>
              <a:rPr kumimoji="1" lang="ja-JP" altLang="en-US" dirty="0" smtClean="0"/>
              <a:t>出方法</a:t>
            </a:r>
            <a:endParaRPr kumimoji="1" lang="ja-JP" altLang="en-US" dirty="0"/>
          </a:p>
        </p:txBody>
      </p:sp>
      <p:sp>
        <p:nvSpPr>
          <p:cNvPr id="4" name="フッター プレースホルダ 3"/>
          <p:cNvSpPr>
            <a:spLocks noGrp="1"/>
          </p:cNvSpPr>
          <p:nvPr>
            <p:ph type="ftr" sz="quarter" idx="11"/>
          </p:nvPr>
        </p:nvSpPr>
        <p:spPr/>
        <p:txBody>
          <a:bodyPr/>
          <a:lstStyle/>
          <a:p>
            <a:r>
              <a:rPr kumimoji="1" lang="ja-JP" altLang="en-US" smtClean="0"/>
              <a:t>知能ソフトウェア工学研究会</a:t>
            </a:r>
            <a:endParaRPr kumimoji="1" lang="ja-JP" altLang="en-US" dirty="0"/>
          </a:p>
        </p:txBody>
      </p:sp>
      <p:sp>
        <p:nvSpPr>
          <p:cNvPr id="5" name="スライド番号プレースホルダ 4"/>
          <p:cNvSpPr>
            <a:spLocks noGrp="1"/>
          </p:cNvSpPr>
          <p:nvPr>
            <p:ph type="sldNum" sz="quarter" idx="12"/>
          </p:nvPr>
        </p:nvSpPr>
        <p:spPr/>
        <p:txBody>
          <a:bodyPr/>
          <a:lstStyle/>
          <a:p>
            <a:fld id="{5332DFC6-11C5-4909-8D20-81B867EA3B8F}" type="slidenum">
              <a:rPr kumimoji="1" lang="ja-JP" altLang="en-US" smtClean="0"/>
              <a:pPr/>
              <a:t>9</a:t>
            </a:fld>
            <a:endParaRPr kumimoji="1" lang="ja-JP" altLang="en-US"/>
          </a:p>
        </p:txBody>
      </p:sp>
      <p:sp>
        <p:nvSpPr>
          <p:cNvPr id="101" name="コンテンツ プレースホルダ 2"/>
          <p:cNvSpPr txBox="1">
            <a:spLocks/>
          </p:cNvSpPr>
          <p:nvPr/>
        </p:nvSpPr>
        <p:spPr bwMode="auto">
          <a:xfrm>
            <a:off x="500034" y="1142984"/>
            <a:ext cx="8229600" cy="27146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トークン解析</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プログラム言語の字句規則に従いトークンに分割</a:t>
            </a:r>
            <a:r>
              <a:rPr lang="ja-JP" altLang="en-US" sz="2400" kern="0" dirty="0" smtClean="0"/>
              <a:t>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sng" strike="noStrike" kern="0" cap="none" spc="0" normalizeH="0" baseline="0" noProof="0" dirty="0" smtClean="0">
                <a:ln>
                  <a:noFill/>
                </a:ln>
                <a:solidFill>
                  <a:srgbClr val="FF0000"/>
                </a:solidFill>
                <a:effectLst/>
                <a:uLnTx/>
                <a:uFillTx/>
                <a:latin typeface="+mn-lt"/>
                <a:ea typeface="+mn-ea"/>
              </a:rPr>
              <a:t>トークン変換</a:t>
            </a:r>
            <a:r>
              <a:rPr kumimoji="1" lang="en-US" altLang="ja-JP" sz="2400" b="0" i="0" u="sng" strike="noStrike" kern="0" cap="none" spc="0" normalizeH="0" baseline="0" noProof="0" dirty="0" smtClean="0">
                <a:ln>
                  <a:noFill/>
                </a:ln>
                <a:solidFill>
                  <a:srgbClr val="FF0000"/>
                </a:solidFill>
                <a:effectLst/>
                <a:uLnTx/>
                <a:uFillTx/>
                <a:latin typeface="+mn-lt"/>
                <a:ea typeface="+mn-ea"/>
              </a:rPr>
              <a:t/>
            </a:r>
            <a:br>
              <a:rPr kumimoji="1" lang="en-US" altLang="ja-JP" sz="2400" b="0" i="0" u="sng" strike="noStrike" kern="0" cap="none" spc="0" normalizeH="0" baseline="0" noProof="0" dirty="0" smtClean="0">
                <a:ln>
                  <a:noFill/>
                </a:ln>
                <a:solidFill>
                  <a:srgbClr val="FF0000"/>
                </a:solidFill>
                <a:effectLst/>
                <a:uLnTx/>
                <a:uFillTx/>
                <a:latin typeface="+mn-lt"/>
                <a:ea typeface="+mn-ea"/>
              </a:rPr>
            </a:br>
            <a:r>
              <a:rPr kumimoji="1" lang="ja-JP" altLang="en-US" sz="2400" b="0" i="0" u="sng" strike="noStrike" kern="0" cap="none" spc="0" normalizeH="0" baseline="0" noProof="0" dirty="0" smtClean="0">
                <a:ln>
                  <a:noFill/>
                </a:ln>
                <a:solidFill>
                  <a:srgbClr val="FF0000"/>
                </a:solidFill>
                <a:effectLst/>
                <a:uLnTx/>
                <a:uFillTx/>
                <a:latin typeface="+mn-lt"/>
                <a:ea typeface="+mn-ea"/>
              </a:rPr>
              <a:t>変数</a:t>
            </a:r>
            <a:r>
              <a:rPr kumimoji="1" lang="en-US" altLang="ja-JP" sz="2400" b="0" i="0" u="sng" strike="noStrike" kern="0" cap="none" spc="0" normalizeH="0" baseline="0" noProof="0" dirty="0" smtClean="0">
                <a:ln>
                  <a:noFill/>
                </a:ln>
                <a:solidFill>
                  <a:srgbClr val="FF0000"/>
                </a:solidFill>
                <a:effectLst/>
                <a:uLnTx/>
                <a:uFillTx/>
                <a:latin typeface="+mn-lt"/>
                <a:ea typeface="+mn-ea"/>
              </a:rPr>
              <a:t>(p)</a:t>
            </a:r>
            <a:r>
              <a:rPr kumimoji="1" lang="ja-JP" altLang="en-US" sz="2400" b="0" i="0" u="sng" strike="noStrike" kern="0" cap="none" spc="0" normalizeH="0" baseline="0" noProof="0" dirty="0" err="1" smtClean="0">
                <a:ln>
                  <a:noFill/>
                </a:ln>
                <a:solidFill>
                  <a:srgbClr val="FF0000"/>
                </a:solidFill>
                <a:effectLst/>
                <a:uLnTx/>
                <a:uFillTx/>
                <a:latin typeface="+mn-lt"/>
                <a:ea typeface="+mn-ea"/>
              </a:rPr>
              <a:t>，</a:t>
            </a:r>
            <a:r>
              <a:rPr kumimoji="1" lang="ja-JP" altLang="en-US" sz="2400" b="0" i="0" u="sng" strike="noStrike" kern="0" cap="none" spc="0" normalizeH="0" baseline="0" noProof="0" dirty="0" smtClean="0">
                <a:ln>
                  <a:noFill/>
                </a:ln>
                <a:solidFill>
                  <a:srgbClr val="FF0000"/>
                </a:solidFill>
                <a:effectLst/>
                <a:uLnTx/>
                <a:uFillTx/>
                <a:latin typeface="+mn-lt"/>
                <a:ea typeface="+mn-ea"/>
              </a:rPr>
              <a:t>定数</a:t>
            </a:r>
            <a:r>
              <a:rPr kumimoji="1" lang="en-US" altLang="ja-JP" sz="2400" b="0" i="0" u="sng" strike="noStrike" kern="0" cap="none" spc="0" normalizeH="0" baseline="0" noProof="0" dirty="0" smtClean="0">
                <a:ln>
                  <a:noFill/>
                </a:ln>
                <a:solidFill>
                  <a:srgbClr val="FF0000"/>
                </a:solidFill>
                <a:effectLst/>
                <a:uLnTx/>
                <a:uFillTx/>
                <a:latin typeface="+mn-lt"/>
                <a:ea typeface="+mn-ea"/>
              </a:rPr>
              <a:t>(</a:t>
            </a:r>
            <a:r>
              <a:rPr kumimoji="1" lang="en-US" altLang="ja-JP" sz="2400" b="0" i="0" u="sng" strike="noStrike" kern="0" cap="none" spc="0" normalizeH="0" baseline="0" noProof="0" dirty="0" err="1" smtClean="0">
                <a:ln>
                  <a:noFill/>
                </a:ln>
                <a:solidFill>
                  <a:srgbClr val="FF0000"/>
                </a:solidFill>
                <a:effectLst/>
                <a:uLnTx/>
                <a:uFillTx/>
                <a:latin typeface="+mn-lt"/>
                <a:ea typeface="+mn-ea"/>
              </a:rPr>
              <a:t>i</a:t>
            </a:r>
            <a:r>
              <a:rPr kumimoji="1" lang="en-US" altLang="ja-JP" sz="2400" b="0" i="0" u="sng" strike="noStrike" kern="0" cap="none" spc="0" normalizeH="0" baseline="0" noProof="0" dirty="0" smtClean="0">
                <a:ln>
                  <a:noFill/>
                </a:ln>
                <a:solidFill>
                  <a:srgbClr val="FF0000"/>
                </a:solidFill>
                <a:effectLst/>
                <a:uLnTx/>
                <a:uFillTx/>
                <a:latin typeface="+mn-lt"/>
                <a:ea typeface="+mn-ea"/>
              </a:rPr>
              <a:t>)</a:t>
            </a:r>
            <a:r>
              <a:rPr kumimoji="1" lang="ja-JP" altLang="en-US" sz="2400" b="0" i="0" u="sng" strike="noStrike" kern="0" cap="none" spc="0" normalizeH="0" baseline="0" noProof="0" dirty="0" err="1" smtClean="0">
                <a:ln>
                  <a:noFill/>
                </a:ln>
                <a:solidFill>
                  <a:srgbClr val="FF0000"/>
                </a:solidFill>
                <a:effectLst/>
                <a:uLnTx/>
                <a:uFillTx/>
                <a:latin typeface="+mn-lt"/>
                <a:ea typeface="+mn-ea"/>
              </a:rPr>
              <a:t>，</a:t>
            </a:r>
            <a:r>
              <a:rPr kumimoji="1" lang="ja-JP" altLang="en-US" sz="2400" b="0" i="0" u="sng" strike="noStrike" kern="0" cap="none" spc="0" normalizeH="0" baseline="0" noProof="0" dirty="0" smtClean="0">
                <a:ln>
                  <a:noFill/>
                </a:ln>
                <a:solidFill>
                  <a:srgbClr val="FF0000"/>
                </a:solidFill>
                <a:effectLst/>
                <a:uLnTx/>
                <a:uFillTx/>
                <a:latin typeface="+mn-lt"/>
                <a:ea typeface="+mn-ea"/>
              </a:rPr>
              <a:t>型</a:t>
            </a:r>
            <a:r>
              <a:rPr kumimoji="1" lang="en-US" altLang="ja-JP" sz="2400" b="0" i="0" u="sng" strike="noStrike" kern="0" cap="none" spc="0" normalizeH="0" baseline="0" noProof="0" dirty="0" smtClean="0">
                <a:ln>
                  <a:noFill/>
                </a:ln>
                <a:solidFill>
                  <a:srgbClr val="FF0000"/>
                </a:solidFill>
                <a:effectLst/>
                <a:uLnTx/>
                <a:uFillTx/>
                <a:latin typeface="+mn-lt"/>
                <a:ea typeface="+mn-ea"/>
              </a:rPr>
              <a:t>(t)</a:t>
            </a:r>
            <a:r>
              <a:rPr lang="ja-JP" altLang="en-US" sz="2400" u="sng" kern="0" dirty="0" smtClean="0">
                <a:solidFill>
                  <a:srgbClr val="FF0000"/>
                </a:solidFill>
              </a:rPr>
              <a:t> </a:t>
            </a:r>
            <a:r>
              <a:rPr kumimoji="1" lang="ja-JP" altLang="en-US" sz="2400" b="0" i="0" u="sng" strike="noStrike" kern="0" cap="none" spc="0" normalizeH="0" baseline="0" noProof="0" dirty="0" smtClean="0">
                <a:ln>
                  <a:noFill/>
                </a:ln>
                <a:solidFill>
                  <a:srgbClr val="FF0000"/>
                </a:solidFill>
                <a:effectLst/>
                <a:uLnTx/>
                <a:uFillTx/>
                <a:latin typeface="+mn-lt"/>
                <a:ea typeface="+mn-ea"/>
              </a:rPr>
              <a:t>種類毎にトークンを置換する</a:t>
            </a:r>
            <a:endParaRPr kumimoji="1" lang="en-US" altLang="ja-JP" sz="2400" b="0" i="0" u="sng" strike="noStrike" kern="0" cap="none" spc="0" normalizeH="0" baseline="0" noProof="0" dirty="0" smtClean="0">
              <a:ln>
                <a:noFill/>
              </a:ln>
              <a:solidFill>
                <a:srgbClr val="FF0000"/>
              </a:solidFill>
              <a:effectLst/>
              <a:uLnTx/>
              <a:uFillTx/>
              <a:latin typeface="+mn-lt"/>
              <a:ea typeface="+mn-ea"/>
            </a:endParaRPr>
          </a:p>
          <a:p>
            <a:pPr marL="285750" indent="-285750" fontAlgn="base">
              <a:spcBef>
                <a:spcPct val="20000"/>
              </a:spcBef>
              <a:spcAft>
                <a:spcPct val="0"/>
              </a:spcAft>
              <a:buFont typeface="Arial" pitchFamily="34" charset="0"/>
              <a:buChar char="•"/>
            </a:pPr>
            <a:r>
              <a:rPr kumimoji="1" lang="ja-JP" altLang="en-US" sz="2800" b="0" i="0" u="none" strike="noStrike" kern="0" cap="none" spc="0" normalizeH="0" baseline="0" noProof="0" dirty="0" smtClean="0">
                <a:ln>
                  <a:noFill/>
                </a:ln>
                <a:solidFill>
                  <a:schemeClr val="tx1"/>
                </a:solidFill>
                <a:effectLst/>
                <a:uLnTx/>
                <a:uFillTx/>
                <a:latin typeface="+mn-lt"/>
                <a:ea typeface="+mn-ea"/>
              </a:rPr>
              <a:t>マッチング</a:t>
            </a:r>
            <a:r>
              <a:rPr kumimoji="1" lang="en-US" altLang="ja-JP" sz="2400" b="0" i="0" u="none" strike="noStrike" kern="0" cap="none" spc="0" normalizeH="0" baseline="0" noProof="0" dirty="0" smtClean="0">
                <a:ln>
                  <a:noFill/>
                </a:ln>
                <a:solidFill>
                  <a:schemeClr val="tx1"/>
                </a:solidFill>
                <a:effectLst/>
                <a:uLnTx/>
                <a:uFillTx/>
                <a:latin typeface="+mn-lt"/>
                <a:ea typeface="+mn-ea"/>
              </a:rPr>
              <a:t/>
            </a:r>
            <a:br>
              <a:rPr kumimoji="1" lang="en-US" altLang="ja-JP" sz="2400" b="0" i="0" u="none" strike="noStrike" kern="0" cap="none" spc="0" normalizeH="0" baseline="0" noProof="0" dirty="0" smtClean="0">
                <a:ln>
                  <a:noFill/>
                </a:ln>
                <a:solidFill>
                  <a:schemeClr val="tx1"/>
                </a:solidFill>
                <a:effectLst/>
                <a:uLnTx/>
                <a:uFillTx/>
                <a:latin typeface="+mn-lt"/>
                <a:ea typeface="+mn-ea"/>
              </a:rPr>
            </a:br>
            <a:r>
              <a:rPr kumimoji="1" lang="ja-JP" altLang="en-US" sz="2400" b="0" i="0" u="none" strike="noStrike" kern="0" cap="none" spc="0" normalizeH="0" baseline="0" noProof="0" dirty="0" smtClean="0">
                <a:ln>
                  <a:noFill/>
                </a:ln>
                <a:solidFill>
                  <a:schemeClr val="tx1"/>
                </a:solidFill>
                <a:effectLst/>
                <a:uLnTx/>
                <a:uFillTx/>
                <a:latin typeface="+mn-lt"/>
                <a:ea typeface="+mn-ea"/>
              </a:rPr>
              <a:t>一致する部分列をクローンとする</a:t>
            </a:r>
            <a:endParaRPr kumimoji="1" lang="en-US" altLang="ja-JP" sz="2400" b="0" i="0" u="none" strike="noStrike" kern="0" cap="none" spc="0" normalizeH="0" baseline="0" noProof="0" dirty="0" smtClean="0">
              <a:ln>
                <a:noFill/>
              </a:ln>
              <a:solidFill>
                <a:schemeClr val="tx1"/>
              </a:solidFill>
              <a:effectLst/>
              <a:uLnTx/>
              <a:uFillTx/>
              <a:latin typeface="+mn-lt"/>
              <a:ea typeface="+mn-ea"/>
            </a:endParaRPr>
          </a:p>
        </p:txBody>
      </p:sp>
      <p:sp>
        <p:nvSpPr>
          <p:cNvPr id="75" name="AutoShape 3"/>
          <p:cNvSpPr>
            <a:spLocks noChangeArrowheads="1"/>
          </p:cNvSpPr>
          <p:nvPr/>
        </p:nvSpPr>
        <p:spPr bwMode="auto">
          <a:xfrm>
            <a:off x="581052" y="4000504"/>
            <a:ext cx="2662238" cy="2232025"/>
          </a:xfrm>
          <a:prstGeom prst="wedgeRectCallout">
            <a:avLst>
              <a:gd name="adj1" fmla="val 61617"/>
              <a:gd name="adj2" fmla="val -2278"/>
            </a:avLst>
          </a:prstGeom>
          <a:solidFill>
            <a:schemeClr val="bg1"/>
          </a:solidFill>
          <a:ln w="9525">
            <a:solidFill>
              <a:schemeClr val="tx1"/>
            </a:solidFill>
            <a:miter lim="800000"/>
            <a:headEnd/>
            <a:tailEnd/>
          </a:ln>
        </p:spPr>
        <p:txBody>
          <a:bodyPr/>
          <a:lstStyle/>
          <a:p>
            <a:pPr>
              <a:spcBef>
                <a:spcPct val="50000"/>
              </a:spcBef>
            </a:pPr>
            <a:r>
              <a:rPr lang="ja-JP" altLang="en-US" sz="2000" b="1">
                <a:latin typeface="Times New Roman" pitchFamily="18" charset="0"/>
              </a:rPr>
              <a:t>．．．</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
            </a:r>
            <a:br>
              <a:rPr lang="ja-JP" altLang="en-US" sz="2000" b="1">
                <a:latin typeface="Times New Roman" pitchFamily="18" charset="0"/>
              </a:rPr>
            </a:br>
            <a:r>
              <a:rPr lang="ja-JP" altLang="en-US" sz="2000" b="1">
                <a:latin typeface="Times New Roman" pitchFamily="18" charset="0"/>
              </a:rPr>
              <a:t>．．．</a:t>
            </a:r>
          </a:p>
        </p:txBody>
      </p:sp>
      <p:sp>
        <p:nvSpPr>
          <p:cNvPr id="104" name="AutoShape 4"/>
          <p:cNvSpPr>
            <a:spLocks noChangeArrowheads="1"/>
          </p:cNvSpPr>
          <p:nvPr/>
        </p:nvSpPr>
        <p:spPr bwMode="auto">
          <a:xfrm>
            <a:off x="5908702" y="4000504"/>
            <a:ext cx="2592388" cy="2232025"/>
          </a:xfrm>
          <a:prstGeom prst="wedgeRectCallout">
            <a:avLst>
              <a:gd name="adj1" fmla="val -60830"/>
              <a:gd name="adj2" fmla="val 28623"/>
            </a:avLst>
          </a:prstGeom>
          <a:solidFill>
            <a:schemeClr val="bg1"/>
          </a:solidFill>
          <a:ln w="9525">
            <a:solidFill>
              <a:schemeClr val="tx1"/>
            </a:solidFill>
            <a:miter lim="800000"/>
            <a:headEnd/>
            <a:tailEnd/>
          </a:ln>
        </p:spPr>
        <p:txBody>
          <a:bodyPr/>
          <a:lstStyle/>
          <a:p>
            <a:pPr>
              <a:spcBef>
                <a:spcPct val="50000"/>
              </a:spcBef>
            </a:pPr>
            <a:r>
              <a:rPr lang="ja-JP" altLang="en-US" sz="2000" b="1" dirty="0" err="1">
                <a:latin typeface="Times New Roman" pitchFamily="18" charset="0"/>
              </a:rPr>
              <a:t>．．．</a:t>
            </a: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a:latin typeface="Times New Roman" pitchFamily="18" charset="0"/>
              </a:rPr>
              <a:t/>
            </a:r>
            <a:br>
              <a:rPr lang="ja-JP" altLang="en-US" sz="2000" b="1" dirty="0">
                <a:latin typeface="Times New Roman" pitchFamily="18" charset="0"/>
              </a:rPr>
            </a:br>
            <a:r>
              <a:rPr lang="ja-JP" altLang="en-US" sz="2000" b="1" dirty="0" err="1">
                <a:latin typeface="Times New Roman" pitchFamily="18" charset="0"/>
              </a:rPr>
              <a:t>．．．</a:t>
            </a:r>
            <a:endParaRPr lang="ja-JP" altLang="en-US" sz="2000" b="1" dirty="0">
              <a:latin typeface="Times New Roman" pitchFamily="18" charset="0"/>
            </a:endParaRPr>
          </a:p>
        </p:txBody>
      </p:sp>
      <p:sp>
        <p:nvSpPr>
          <p:cNvPr id="105" name="Rectangle 5"/>
          <p:cNvSpPr>
            <a:spLocks noChangeArrowheads="1"/>
          </p:cNvSpPr>
          <p:nvPr/>
        </p:nvSpPr>
        <p:spPr bwMode="auto">
          <a:xfrm>
            <a:off x="6715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06" name="Rectangle 6"/>
          <p:cNvSpPr>
            <a:spLocks noChangeArrowheads="1"/>
          </p:cNvSpPr>
          <p:nvPr/>
        </p:nvSpPr>
        <p:spPr bwMode="auto">
          <a:xfrm>
            <a:off x="9001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07" name="Rectangle 7"/>
          <p:cNvSpPr>
            <a:spLocks noChangeArrowheads="1"/>
          </p:cNvSpPr>
          <p:nvPr/>
        </p:nvSpPr>
        <p:spPr bwMode="auto">
          <a:xfrm>
            <a:off x="11287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08" name="Rectangle 8"/>
          <p:cNvSpPr>
            <a:spLocks noChangeArrowheads="1"/>
          </p:cNvSpPr>
          <p:nvPr/>
        </p:nvSpPr>
        <p:spPr bwMode="auto">
          <a:xfrm>
            <a:off x="671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09" name="Rectangle 9"/>
          <p:cNvSpPr>
            <a:spLocks noChangeArrowheads="1"/>
          </p:cNvSpPr>
          <p:nvPr/>
        </p:nvSpPr>
        <p:spPr bwMode="auto">
          <a:xfrm>
            <a:off x="9001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0" name="Rectangle 10"/>
          <p:cNvSpPr>
            <a:spLocks noChangeArrowheads="1"/>
          </p:cNvSpPr>
          <p:nvPr/>
        </p:nvSpPr>
        <p:spPr bwMode="auto">
          <a:xfrm>
            <a:off x="11287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11" name="Rectangle 11"/>
          <p:cNvSpPr>
            <a:spLocks noChangeArrowheads="1"/>
          </p:cNvSpPr>
          <p:nvPr/>
        </p:nvSpPr>
        <p:spPr bwMode="auto">
          <a:xfrm>
            <a:off x="13573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2" name="Rectangle 12"/>
          <p:cNvSpPr>
            <a:spLocks noChangeArrowheads="1"/>
          </p:cNvSpPr>
          <p:nvPr/>
        </p:nvSpPr>
        <p:spPr bwMode="auto">
          <a:xfrm>
            <a:off x="15859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3" name="Rectangle 13"/>
          <p:cNvSpPr>
            <a:spLocks noChangeArrowheads="1"/>
          </p:cNvSpPr>
          <p:nvPr/>
        </p:nvSpPr>
        <p:spPr bwMode="auto">
          <a:xfrm>
            <a:off x="1814540" y="487997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4" name="Rectangle 14"/>
          <p:cNvSpPr>
            <a:spLocks noChangeArrowheads="1"/>
          </p:cNvSpPr>
          <p:nvPr/>
        </p:nvSpPr>
        <p:spPr bwMode="auto">
          <a:xfrm>
            <a:off x="1357340" y="452120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5" name="Rectangle 15"/>
          <p:cNvSpPr>
            <a:spLocks noChangeArrowheads="1"/>
          </p:cNvSpPr>
          <p:nvPr/>
        </p:nvSpPr>
        <p:spPr bwMode="auto">
          <a:xfrm>
            <a:off x="671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16" name="Rectangle 16"/>
          <p:cNvSpPr>
            <a:spLocks noChangeArrowheads="1"/>
          </p:cNvSpPr>
          <p:nvPr/>
        </p:nvSpPr>
        <p:spPr bwMode="auto">
          <a:xfrm>
            <a:off x="900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17" name="Rectangle 17"/>
          <p:cNvSpPr>
            <a:spLocks noChangeArrowheads="1"/>
          </p:cNvSpPr>
          <p:nvPr/>
        </p:nvSpPr>
        <p:spPr bwMode="auto">
          <a:xfrm>
            <a:off x="1128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18" name="Rectangle 18"/>
          <p:cNvSpPr>
            <a:spLocks noChangeArrowheads="1"/>
          </p:cNvSpPr>
          <p:nvPr/>
        </p:nvSpPr>
        <p:spPr bwMode="auto">
          <a:xfrm>
            <a:off x="6715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19" name="Rectangle 19"/>
          <p:cNvSpPr>
            <a:spLocks noChangeArrowheads="1"/>
          </p:cNvSpPr>
          <p:nvPr/>
        </p:nvSpPr>
        <p:spPr bwMode="auto">
          <a:xfrm>
            <a:off x="9001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0" name="Rectangle 20"/>
          <p:cNvSpPr>
            <a:spLocks noChangeArrowheads="1"/>
          </p:cNvSpPr>
          <p:nvPr/>
        </p:nvSpPr>
        <p:spPr bwMode="auto">
          <a:xfrm>
            <a:off x="11287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1" name="Rectangle 21"/>
          <p:cNvSpPr>
            <a:spLocks noChangeArrowheads="1"/>
          </p:cNvSpPr>
          <p:nvPr/>
        </p:nvSpPr>
        <p:spPr bwMode="auto">
          <a:xfrm>
            <a:off x="1357340" y="5597529"/>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2" name="Rectangle 22"/>
          <p:cNvSpPr>
            <a:spLocks noChangeArrowheads="1"/>
          </p:cNvSpPr>
          <p:nvPr/>
        </p:nvSpPr>
        <p:spPr bwMode="auto">
          <a:xfrm>
            <a:off x="1357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23" name="Rectangle 23"/>
          <p:cNvSpPr>
            <a:spLocks noChangeArrowheads="1"/>
          </p:cNvSpPr>
          <p:nvPr/>
        </p:nvSpPr>
        <p:spPr bwMode="auto">
          <a:xfrm>
            <a:off x="1585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24" name="Rectangle 24"/>
          <p:cNvSpPr>
            <a:spLocks noChangeArrowheads="1"/>
          </p:cNvSpPr>
          <p:nvPr/>
        </p:nvSpPr>
        <p:spPr bwMode="auto">
          <a:xfrm>
            <a:off x="18145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5" name="Rectangle 25"/>
          <p:cNvSpPr>
            <a:spLocks noChangeArrowheads="1"/>
          </p:cNvSpPr>
          <p:nvPr/>
        </p:nvSpPr>
        <p:spPr bwMode="auto">
          <a:xfrm>
            <a:off x="20431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26" name="Rectangle 26"/>
          <p:cNvSpPr>
            <a:spLocks noChangeArrowheads="1"/>
          </p:cNvSpPr>
          <p:nvPr/>
        </p:nvSpPr>
        <p:spPr bwMode="auto">
          <a:xfrm>
            <a:off x="22717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27" name="Rectangle 27"/>
          <p:cNvSpPr>
            <a:spLocks noChangeArrowheads="1"/>
          </p:cNvSpPr>
          <p:nvPr/>
        </p:nvSpPr>
        <p:spPr bwMode="auto">
          <a:xfrm>
            <a:off x="25003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128" name="Rectangle 28"/>
          <p:cNvSpPr>
            <a:spLocks noChangeArrowheads="1"/>
          </p:cNvSpPr>
          <p:nvPr/>
        </p:nvSpPr>
        <p:spPr bwMode="auto">
          <a:xfrm>
            <a:off x="2728940" y="5238754"/>
            <a:ext cx="152400" cy="269875"/>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nvGrpSpPr>
          <p:cNvPr id="129" name="Group 29"/>
          <p:cNvGrpSpPr>
            <a:grpSpLocks/>
          </p:cNvGrpSpPr>
          <p:nvPr/>
        </p:nvGrpSpPr>
        <p:grpSpPr bwMode="auto">
          <a:xfrm>
            <a:off x="6075390" y="4432304"/>
            <a:ext cx="2209800" cy="1346200"/>
            <a:chOff x="3744" y="3264"/>
            <a:chExt cx="1392" cy="720"/>
          </a:xfrm>
        </p:grpSpPr>
        <p:sp>
          <p:nvSpPr>
            <p:cNvPr id="130" name="Rectangle 30"/>
            <p:cNvSpPr>
              <a:spLocks noChangeArrowheads="1"/>
            </p:cNvSpPr>
            <p:nvPr/>
          </p:nvSpPr>
          <p:spPr bwMode="auto">
            <a:xfrm>
              <a:off x="3744" y="3264"/>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1" name="Rectangle 31"/>
            <p:cNvSpPr>
              <a:spLocks noChangeArrowheads="1"/>
            </p:cNvSpPr>
            <p:nvPr/>
          </p:nvSpPr>
          <p:spPr bwMode="auto">
            <a:xfrm>
              <a:off x="374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32" name="Rectangle 32"/>
            <p:cNvSpPr>
              <a:spLocks noChangeArrowheads="1"/>
            </p:cNvSpPr>
            <p:nvPr/>
          </p:nvSpPr>
          <p:spPr bwMode="auto">
            <a:xfrm>
              <a:off x="3888"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3" name="Rectangle 33"/>
            <p:cNvSpPr>
              <a:spLocks noChangeArrowheads="1"/>
            </p:cNvSpPr>
            <p:nvPr/>
          </p:nvSpPr>
          <p:spPr bwMode="auto">
            <a:xfrm>
              <a:off x="4032"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34" name="Rectangle 34"/>
            <p:cNvSpPr>
              <a:spLocks noChangeArrowheads="1"/>
            </p:cNvSpPr>
            <p:nvPr/>
          </p:nvSpPr>
          <p:spPr bwMode="auto">
            <a:xfrm>
              <a:off x="4176"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5" name="Rectangle 35"/>
            <p:cNvSpPr>
              <a:spLocks noChangeArrowheads="1"/>
            </p:cNvSpPr>
            <p:nvPr/>
          </p:nvSpPr>
          <p:spPr bwMode="auto">
            <a:xfrm>
              <a:off x="4320"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136" name="Rectangle 36"/>
            <p:cNvSpPr>
              <a:spLocks noChangeArrowheads="1"/>
            </p:cNvSpPr>
            <p:nvPr/>
          </p:nvSpPr>
          <p:spPr bwMode="auto">
            <a:xfrm>
              <a:off x="4464" y="3456"/>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7" name="Rectangle 37"/>
            <p:cNvSpPr>
              <a:spLocks noChangeArrowheads="1"/>
            </p:cNvSpPr>
            <p:nvPr/>
          </p:nvSpPr>
          <p:spPr bwMode="auto">
            <a:xfrm>
              <a:off x="374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38" name="Rectangle 38"/>
            <p:cNvSpPr>
              <a:spLocks noChangeArrowheads="1"/>
            </p:cNvSpPr>
            <p:nvPr/>
          </p:nvSpPr>
          <p:spPr bwMode="auto">
            <a:xfrm>
              <a:off x="388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39" name="Rectangle 39"/>
            <p:cNvSpPr>
              <a:spLocks noChangeArrowheads="1"/>
            </p:cNvSpPr>
            <p:nvPr/>
          </p:nvSpPr>
          <p:spPr bwMode="auto">
            <a:xfrm>
              <a:off x="403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40" name="Rectangle 40"/>
            <p:cNvSpPr>
              <a:spLocks noChangeArrowheads="1"/>
            </p:cNvSpPr>
            <p:nvPr/>
          </p:nvSpPr>
          <p:spPr bwMode="auto">
            <a:xfrm>
              <a:off x="3744" y="3840"/>
              <a:ext cx="33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41" name="Rectangle 41"/>
            <p:cNvSpPr>
              <a:spLocks noChangeArrowheads="1"/>
            </p:cNvSpPr>
            <p:nvPr/>
          </p:nvSpPr>
          <p:spPr bwMode="auto">
            <a:xfrm>
              <a:off x="417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42" name="Rectangle 42"/>
            <p:cNvSpPr>
              <a:spLocks noChangeArrowheads="1"/>
            </p:cNvSpPr>
            <p:nvPr/>
          </p:nvSpPr>
          <p:spPr bwMode="auto">
            <a:xfrm>
              <a:off x="432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3" name="Rectangle 43"/>
            <p:cNvSpPr>
              <a:spLocks noChangeArrowheads="1"/>
            </p:cNvSpPr>
            <p:nvPr/>
          </p:nvSpPr>
          <p:spPr bwMode="auto">
            <a:xfrm>
              <a:off x="4464"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4" name="Rectangle 44"/>
            <p:cNvSpPr>
              <a:spLocks noChangeArrowheads="1"/>
            </p:cNvSpPr>
            <p:nvPr/>
          </p:nvSpPr>
          <p:spPr bwMode="auto">
            <a:xfrm>
              <a:off x="4608"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45" name="Rectangle 45"/>
            <p:cNvSpPr>
              <a:spLocks noChangeArrowheads="1"/>
            </p:cNvSpPr>
            <p:nvPr/>
          </p:nvSpPr>
          <p:spPr bwMode="auto">
            <a:xfrm>
              <a:off x="4752"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6" name="Rectangle 46"/>
            <p:cNvSpPr>
              <a:spLocks noChangeArrowheads="1"/>
            </p:cNvSpPr>
            <p:nvPr/>
          </p:nvSpPr>
          <p:spPr bwMode="auto">
            <a:xfrm>
              <a:off x="4896"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47" name="Rectangle 47"/>
            <p:cNvSpPr>
              <a:spLocks noChangeArrowheads="1"/>
            </p:cNvSpPr>
            <p:nvPr/>
          </p:nvSpPr>
          <p:spPr bwMode="auto">
            <a:xfrm>
              <a:off x="5040" y="3648"/>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8" name="Rectangle 48"/>
            <p:cNvSpPr>
              <a:spLocks noChangeArrowheads="1"/>
            </p:cNvSpPr>
            <p:nvPr/>
          </p:nvSpPr>
          <p:spPr bwMode="auto">
            <a:xfrm>
              <a:off x="412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49" name="Rectangle 49"/>
            <p:cNvSpPr>
              <a:spLocks noChangeArrowheads="1"/>
            </p:cNvSpPr>
            <p:nvPr/>
          </p:nvSpPr>
          <p:spPr bwMode="auto">
            <a:xfrm>
              <a:off x="4272"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50" name="Rectangle 50"/>
            <p:cNvSpPr>
              <a:spLocks noChangeArrowheads="1"/>
            </p:cNvSpPr>
            <p:nvPr/>
          </p:nvSpPr>
          <p:spPr bwMode="auto">
            <a:xfrm>
              <a:off x="4416"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51" name="Rectangle 51"/>
            <p:cNvSpPr>
              <a:spLocks noChangeArrowheads="1"/>
            </p:cNvSpPr>
            <p:nvPr/>
          </p:nvSpPr>
          <p:spPr bwMode="auto">
            <a:xfrm>
              <a:off x="4560"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52" name="Rectangle 52"/>
            <p:cNvSpPr>
              <a:spLocks noChangeArrowheads="1"/>
            </p:cNvSpPr>
            <p:nvPr/>
          </p:nvSpPr>
          <p:spPr bwMode="auto">
            <a:xfrm>
              <a:off x="4704"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3" name="Rectangle 53"/>
            <p:cNvSpPr>
              <a:spLocks noChangeArrowheads="1"/>
            </p:cNvSpPr>
            <p:nvPr/>
          </p:nvSpPr>
          <p:spPr bwMode="auto">
            <a:xfrm>
              <a:off x="4848" y="3840"/>
              <a:ext cx="96" cy="144"/>
            </a:xfrm>
            <a:prstGeom prst="rect">
              <a:avLst/>
            </a:prstGeom>
            <a:solidFill>
              <a:schemeClr val="bg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54" name="Group 58"/>
          <p:cNvGrpSpPr>
            <a:grpSpLocks/>
          </p:cNvGrpSpPr>
          <p:nvPr/>
        </p:nvGrpSpPr>
        <p:grpSpPr bwMode="auto">
          <a:xfrm>
            <a:off x="671540" y="4521204"/>
            <a:ext cx="2209800" cy="1346200"/>
            <a:chOff x="397" y="2942"/>
            <a:chExt cx="1392" cy="848"/>
          </a:xfrm>
        </p:grpSpPr>
        <p:sp>
          <p:nvSpPr>
            <p:cNvPr id="155" name="Rectangle 59"/>
            <p:cNvSpPr>
              <a:spLocks noChangeArrowheads="1"/>
            </p:cNvSpPr>
            <p:nvPr/>
          </p:nvSpPr>
          <p:spPr bwMode="auto">
            <a:xfrm>
              <a:off x="397"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56" name="Rectangle 60"/>
            <p:cNvSpPr>
              <a:spLocks noChangeArrowheads="1"/>
            </p:cNvSpPr>
            <p:nvPr/>
          </p:nvSpPr>
          <p:spPr bwMode="auto">
            <a:xfrm>
              <a:off x="541"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57" name="Rectangle 61"/>
            <p:cNvSpPr>
              <a:spLocks noChangeArrowheads="1"/>
            </p:cNvSpPr>
            <p:nvPr/>
          </p:nvSpPr>
          <p:spPr bwMode="auto">
            <a:xfrm>
              <a:off x="685"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58" name="Rectangle 62"/>
            <p:cNvSpPr>
              <a:spLocks noChangeArrowheads="1"/>
            </p:cNvSpPr>
            <p:nvPr/>
          </p:nvSpPr>
          <p:spPr bwMode="auto">
            <a:xfrm>
              <a:off x="39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59" name="Rectangle 63"/>
            <p:cNvSpPr>
              <a:spLocks noChangeArrowheads="1"/>
            </p:cNvSpPr>
            <p:nvPr/>
          </p:nvSpPr>
          <p:spPr bwMode="auto">
            <a:xfrm>
              <a:off x="541"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0" name="Rectangle 64"/>
            <p:cNvSpPr>
              <a:spLocks noChangeArrowheads="1"/>
            </p:cNvSpPr>
            <p:nvPr/>
          </p:nvSpPr>
          <p:spPr bwMode="auto">
            <a:xfrm>
              <a:off x="685"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y</a:t>
              </a:r>
            </a:p>
          </p:txBody>
        </p:sp>
        <p:sp>
          <p:nvSpPr>
            <p:cNvPr id="161" name="Rectangle 65"/>
            <p:cNvSpPr>
              <a:spLocks noChangeArrowheads="1"/>
            </p:cNvSpPr>
            <p:nvPr/>
          </p:nvSpPr>
          <p:spPr bwMode="auto">
            <a:xfrm>
              <a:off x="829"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2" name="Rectangle 66"/>
            <p:cNvSpPr>
              <a:spLocks noChangeArrowheads="1"/>
            </p:cNvSpPr>
            <p:nvPr/>
          </p:nvSpPr>
          <p:spPr bwMode="auto">
            <a:xfrm>
              <a:off x="973"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63" name="Rectangle 67"/>
            <p:cNvSpPr>
              <a:spLocks noChangeArrowheads="1"/>
            </p:cNvSpPr>
            <p:nvPr/>
          </p:nvSpPr>
          <p:spPr bwMode="auto">
            <a:xfrm>
              <a:off x="1117" y="3168"/>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4" name="Rectangle 68"/>
            <p:cNvSpPr>
              <a:spLocks noChangeArrowheads="1"/>
            </p:cNvSpPr>
            <p:nvPr/>
          </p:nvSpPr>
          <p:spPr bwMode="auto">
            <a:xfrm>
              <a:off x="829" y="2942"/>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5" name="Rectangle 69"/>
            <p:cNvSpPr>
              <a:spLocks noChangeArrowheads="1"/>
            </p:cNvSpPr>
            <p:nvPr/>
          </p:nvSpPr>
          <p:spPr bwMode="auto">
            <a:xfrm>
              <a:off x="39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66" name="Rectangle 70"/>
            <p:cNvSpPr>
              <a:spLocks noChangeArrowheads="1"/>
            </p:cNvSpPr>
            <p:nvPr/>
          </p:nvSpPr>
          <p:spPr bwMode="auto">
            <a:xfrm>
              <a:off x="54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67" name="Rectangle 71"/>
            <p:cNvSpPr>
              <a:spLocks noChangeArrowheads="1"/>
            </p:cNvSpPr>
            <p:nvPr/>
          </p:nvSpPr>
          <p:spPr bwMode="auto">
            <a:xfrm>
              <a:off x="68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68" name="Rectangle 72"/>
            <p:cNvSpPr>
              <a:spLocks noChangeArrowheads="1"/>
            </p:cNvSpPr>
            <p:nvPr/>
          </p:nvSpPr>
          <p:spPr bwMode="auto">
            <a:xfrm>
              <a:off x="397"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z</a:t>
              </a:r>
            </a:p>
          </p:txBody>
        </p:sp>
        <p:sp>
          <p:nvSpPr>
            <p:cNvPr id="169" name="Rectangle 73"/>
            <p:cNvSpPr>
              <a:spLocks noChangeArrowheads="1"/>
            </p:cNvSpPr>
            <p:nvPr/>
          </p:nvSpPr>
          <p:spPr bwMode="auto">
            <a:xfrm>
              <a:off x="541"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0" name="Rectangle 74"/>
            <p:cNvSpPr>
              <a:spLocks noChangeArrowheads="1"/>
            </p:cNvSpPr>
            <p:nvPr/>
          </p:nvSpPr>
          <p:spPr bwMode="auto">
            <a:xfrm>
              <a:off x="685"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71" name="Rectangle 75"/>
            <p:cNvSpPr>
              <a:spLocks noChangeArrowheads="1"/>
            </p:cNvSpPr>
            <p:nvPr/>
          </p:nvSpPr>
          <p:spPr bwMode="auto">
            <a:xfrm>
              <a:off x="829" y="3620"/>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2" name="Rectangle 76"/>
            <p:cNvSpPr>
              <a:spLocks noChangeArrowheads="1"/>
            </p:cNvSpPr>
            <p:nvPr/>
          </p:nvSpPr>
          <p:spPr bwMode="auto">
            <a:xfrm>
              <a:off x="82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73" name="Rectangle 77"/>
            <p:cNvSpPr>
              <a:spLocks noChangeArrowheads="1"/>
            </p:cNvSpPr>
            <p:nvPr/>
          </p:nvSpPr>
          <p:spPr bwMode="auto">
            <a:xfrm>
              <a:off x="97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74" name="Rectangle 78"/>
            <p:cNvSpPr>
              <a:spLocks noChangeArrowheads="1"/>
            </p:cNvSpPr>
            <p:nvPr/>
          </p:nvSpPr>
          <p:spPr bwMode="auto">
            <a:xfrm>
              <a:off x="1117"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5" name="Rectangle 79"/>
            <p:cNvSpPr>
              <a:spLocks noChangeArrowheads="1"/>
            </p:cNvSpPr>
            <p:nvPr/>
          </p:nvSpPr>
          <p:spPr bwMode="auto">
            <a:xfrm>
              <a:off x="1261"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76" name="Rectangle 80"/>
            <p:cNvSpPr>
              <a:spLocks noChangeArrowheads="1"/>
            </p:cNvSpPr>
            <p:nvPr/>
          </p:nvSpPr>
          <p:spPr bwMode="auto">
            <a:xfrm>
              <a:off x="1405"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77" name="Rectangle 81"/>
            <p:cNvSpPr>
              <a:spLocks noChangeArrowheads="1"/>
            </p:cNvSpPr>
            <p:nvPr/>
          </p:nvSpPr>
          <p:spPr bwMode="auto">
            <a:xfrm>
              <a:off x="1549"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1</a:t>
              </a:r>
            </a:p>
          </p:txBody>
        </p:sp>
        <p:sp>
          <p:nvSpPr>
            <p:cNvPr id="178" name="Rectangle 82"/>
            <p:cNvSpPr>
              <a:spLocks noChangeArrowheads="1"/>
            </p:cNvSpPr>
            <p:nvPr/>
          </p:nvSpPr>
          <p:spPr bwMode="auto">
            <a:xfrm>
              <a:off x="1693" y="3394"/>
              <a:ext cx="96" cy="170"/>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179" name="Group 83"/>
          <p:cNvGrpSpPr>
            <a:grpSpLocks/>
          </p:cNvGrpSpPr>
          <p:nvPr/>
        </p:nvGrpSpPr>
        <p:grpSpPr bwMode="auto">
          <a:xfrm>
            <a:off x="6075390" y="4432304"/>
            <a:ext cx="2209800" cy="1346200"/>
            <a:chOff x="3744" y="3264"/>
            <a:chExt cx="1392" cy="720"/>
          </a:xfrm>
        </p:grpSpPr>
        <p:sp>
          <p:nvSpPr>
            <p:cNvPr id="180" name="Rectangle 84"/>
            <p:cNvSpPr>
              <a:spLocks noChangeArrowheads="1"/>
            </p:cNvSpPr>
            <p:nvPr/>
          </p:nvSpPr>
          <p:spPr bwMode="auto">
            <a:xfrm>
              <a:off x="3744" y="3264"/>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1" name="Rectangle 85"/>
            <p:cNvSpPr>
              <a:spLocks noChangeArrowheads="1"/>
            </p:cNvSpPr>
            <p:nvPr/>
          </p:nvSpPr>
          <p:spPr bwMode="auto">
            <a:xfrm>
              <a:off x="374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82" name="Rectangle 86"/>
            <p:cNvSpPr>
              <a:spLocks noChangeArrowheads="1"/>
            </p:cNvSpPr>
            <p:nvPr/>
          </p:nvSpPr>
          <p:spPr bwMode="auto">
            <a:xfrm>
              <a:off x="3888"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3" name="Rectangle 87"/>
            <p:cNvSpPr>
              <a:spLocks noChangeArrowheads="1"/>
            </p:cNvSpPr>
            <p:nvPr/>
          </p:nvSpPr>
          <p:spPr bwMode="auto">
            <a:xfrm>
              <a:off x="4032"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184" name="Rectangle 88"/>
            <p:cNvSpPr>
              <a:spLocks noChangeArrowheads="1"/>
            </p:cNvSpPr>
            <p:nvPr/>
          </p:nvSpPr>
          <p:spPr bwMode="auto">
            <a:xfrm>
              <a:off x="4176"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5" name="Rectangle 89"/>
            <p:cNvSpPr>
              <a:spLocks noChangeArrowheads="1"/>
            </p:cNvSpPr>
            <p:nvPr/>
          </p:nvSpPr>
          <p:spPr bwMode="auto">
            <a:xfrm>
              <a:off x="4320"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c</a:t>
              </a:r>
            </a:p>
          </p:txBody>
        </p:sp>
        <p:sp>
          <p:nvSpPr>
            <p:cNvPr id="186" name="Rectangle 90"/>
            <p:cNvSpPr>
              <a:spLocks noChangeArrowheads="1"/>
            </p:cNvSpPr>
            <p:nvPr/>
          </p:nvSpPr>
          <p:spPr bwMode="auto">
            <a:xfrm>
              <a:off x="4464" y="3456"/>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7" name="Rectangle 91"/>
            <p:cNvSpPr>
              <a:spLocks noChangeArrowheads="1"/>
            </p:cNvSpPr>
            <p:nvPr/>
          </p:nvSpPr>
          <p:spPr bwMode="auto">
            <a:xfrm>
              <a:off x="374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if</a:t>
              </a:r>
            </a:p>
          </p:txBody>
        </p:sp>
        <p:sp>
          <p:nvSpPr>
            <p:cNvPr id="188" name="Rectangle 92"/>
            <p:cNvSpPr>
              <a:spLocks noChangeArrowheads="1"/>
            </p:cNvSpPr>
            <p:nvPr/>
          </p:nvSpPr>
          <p:spPr bwMode="auto">
            <a:xfrm>
              <a:off x="388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89" name="Rectangle 93"/>
            <p:cNvSpPr>
              <a:spLocks noChangeArrowheads="1"/>
            </p:cNvSpPr>
            <p:nvPr/>
          </p:nvSpPr>
          <p:spPr bwMode="auto">
            <a:xfrm>
              <a:off x="403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x</a:t>
              </a:r>
            </a:p>
          </p:txBody>
        </p:sp>
        <p:sp>
          <p:nvSpPr>
            <p:cNvPr id="190" name="Rectangle 94"/>
            <p:cNvSpPr>
              <a:spLocks noChangeArrowheads="1"/>
            </p:cNvSpPr>
            <p:nvPr/>
          </p:nvSpPr>
          <p:spPr bwMode="auto">
            <a:xfrm>
              <a:off x="3744" y="3840"/>
              <a:ext cx="33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while</a:t>
              </a:r>
            </a:p>
          </p:txBody>
        </p:sp>
        <p:sp>
          <p:nvSpPr>
            <p:cNvPr id="191" name="Rectangle 95"/>
            <p:cNvSpPr>
              <a:spLocks noChangeArrowheads="1"/>
            </p:cNvSpPr>
            <p:nvPr/>
          </p:nvSpPr>
          <p:spPr bwMode="auto">
            <a:xfrm>
              <a:off x="417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192" name="Rectangle 96"/>
            <p:cNvSpPr>
              <a:spLocks noChangeArrowheads="1"/>
            </p:cNvSpPr>
            <p:nvPr/>
          </p:nvSpPr>
          <p:spPr bwMode="auto">
            <a:xfrm>
              <a:off x="432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93" name="Rectangle 97"/>
            <p:cNvSpPr>
              <a:spLocks noChangeArrowheads="1"/>
            </p:cNvSpPr>
            <p:nvPr/>
          </p:nvSpPr>
          <p:spPr bwMode="auto">
            <a:xfrm>
              <a:off x="4464"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4" name="Rectangle 98"/>
            <p:cNvSpPr>
              <a:spLocks noChangeArrowheads="1"/>
            </p:cNvSpPr>
            <p:nvPr/>
          </p:nvSpPr>
          <p:spPr bwMode="auto">
            <a:xfrm>
              <a:off x="4608"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n</a:t>
              </a:r>
            </a:p>
          </p:txBody>
        </p:sp>
        <p:sp>
          <p:nvSpPr>
            <p:cNvPr id="195" name="Rectangle 99"/>
            <p:cNvSpPr>
              <a:spLocks noChangeArrowheads="1"/>
            </p:cNvSpPr>
            <p:nvPr/>
          </p:nvSpPr>
          <p:spPr bwMode="auto">
            <a:xfrm>
              <a:off x="4752"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6" name="Rectangle 100"/>
            <p:cNvSpPr>
              <a:spLocks noChangeArrowheads="1"/>
            </p:cNvSpPr>
            <p:nvPr/>
          </p:nvSpPr>
          <p:spPr bwMode="auto">
            <a:xfrm>
              <a:off x="4896"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197" name="Rectangle 101"/>
            <p:cNvSpPr>
              <a:spLocks noChangeArrowheads="1"/>
            </p:cNvSpPr>
            <p:nvPr/>
          </p:nvSpPr>
          <p:spPr bwMode="auto">
            <a:xfrm>
              <a:off x="5040" y="3648"/>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8" name="Rectangle 102"/>
            <p:cNvSpPr>
              <a:spLocks noChangeArrowheads="1"/>
            </p:cNvSpPr>
            <p:nvPr/>
          </p:nvSpPr>
          <p:spPr bwMode="auto">
            <a:xfrm>
              <a:off x="412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199" name="Rectangle 103"/>
            <p:cNvSpPr>
              <a:spLocks noChangeArrowheads="1"/>
            </p:cNvSpPr>
            <p:nvPr/>
          </p:nvSpPr>
          <p:spPr bwMode="auto">
            <a:xfrm>
              <a:off x="4272"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b</a:t>
              </a:r>
            </a:p>
          </p:txBody>
        </p:sp>
        <p:sp>
          <p:nvSpPr>
            <p:cNvPr id="200" name="Rectangle 104"/>
            <p:cNvSpPr>
              <a:spLocks noChangeArrowheads="1"/>
            </p:cNvSpPr>
            <p:nvPr/>
          </p:nvSpPr>
          <p:spPr bwMode="auto">
            <a:xfrm>
              <a:off x="4416"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&gt;</a:t>
              </a:r>
            </a:p>
          </p:txBody>
        </p:sp>
        <p:sp>
          <p:nvSpPr>
            <p:cNvPr id="201" name="Rectangle 105"/>
            <p:cNvSpPr>
              <a:spLocks noChangeArrowheads="1"/>
            </p:cNvSpPr>
            <p:nvPr/>
          </p:nvSpPr>
          <p:spPr bwMode="auto">
            <a:xfrm>
              <a:off x="4560"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0</a:t>
              </a:r>
            </a:p>
          </p:txBody>
        </p:sp>
        <p:sp>
          <p:nvSpPr>
            <p:cNvPr id="202" name="Rectangle 106"/>
            <p:cNvSpPr>
              <a:spLocks noChangeArrowheads="1"/>
            </p:cNvSpPr>
            <p:nvPr/>
          </p:nvSpPr>
          <p:spPr bwMode="auto">
            <a:xfrm>
              <a:off x="4704"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sp>
          <p:nvSpPr>
            <p:cNvPr id="203" name="Rectangle 107"/>
            <p:cNvSpPr>
              <a:spLocks noChangeArrowheads="1"/>
            </p:cNvSpPr>
            <p:nvPr/>
          </p:nvSpPr>
          <p:spPr bwMode="auto">
            <a:xfrm>
              <a:off x="4848" y="3840"/>
              <a:ext cx="96" cy="144"/>
            </a:xfrm>
            <a:prstGeom prst="rect">
              <a:avLst/>
            </a:prstGeom>
            <a:solidFill>
              <a:schemeClr val="accent1"/>
            </a:solidFill>
            <a:ln w="9525">
              <a:noFill/>
              <a:miter lim="800000"/>
              <a:headEnd/>
              <a:tailEnd/>
            </a:ln>
          </p:spPr>
          <p:txBody>
            <a:bodyPr wrap="none" anchor="ctr"/>
            <a:lstStyle/>
            <a:p>
              <a:pPr algn="ctr"/>
              <a:r>
                <a:rPr lang="en-US" altLang="ja-JP" sz="2000" b="1">
                  <a:latin typeface="Times New Roman" pitchFamily="18" charset="0"/>
                </a:rPr>
                <a:t>{</a:t>
              </a:r>
            </a:p>
          </p:txBody>
        </p:sp>
      </p:grpSp>
      <p:grpSp>
        <p:nvGrpSpPr>
          <p:cNvPr id="204" name="Group 108"/>
          <p:cNvGrpSpPr>
            <a:grpSpLocks/>
          </p:cNvGrpSpPr>
          <p:nvPr/>
        </p:nvGrpSpPr>
        <p:grpSpPr bwMode="auto">
          <a:xfrm>
            <a:off x="593752" y="4432304"/>
            <a:ext cx="2362200" cy="1524000"/>
            <a:chOff x="2352" y="1632"/>
            <a:chExt cx="1488" cy="816"/>
          </a:xfrm>
        </p:grpSpPr>
        <p:sp>
          <p:nvSpPr>
            <p:cNvPr id="205" name="Rectangle 109"/>
            <p:cNvSpPr>
              <a:spLocks noChangeArrowheads="1"/>
            </p:cNvSpPr>
            <p:nvPr/>
          </p:nvSpPr>
          <p:spPr bwMode="auto">
            <a:xfrm>
              <a:off x="2352" y="1632"/>
              <a:ext cx="1488" cy="816"/>
            </a:xfrm>
            <a:prstGeom prst="rect">
              <a:avLst/>
            </a:prstGeom>
            <a:solidFill>
              <a:schemeClr val="bg1"/>
            </a:solidFill>
            <a:ln w="9525">
              <a:noFill/>
              <a:miter lim="800000"/>
              <a:headEnd/>
              <a:tailEnd/>
            </a:ln>
          </p:spPr>
          <p:txBody>
            <a:bodyPr wrap="none" anchor="ctr"/>
            <a:lstStyle/>
            <a:p>
              <a:endParaRPr lang="ja-JP" altLang="en-US"/>
            </a:p>
          </p:txBody>
        </p:sp>
        <p:grpSp>
          <p:nvGrpSpPr>
            <p:cNvPr id="206" name="Group 110"/>
            <p:cNvGrpSpPr>
              <a:grpSpLocks/>
            </p:cNvGrpSpPr>
            <p:nvPr/>
          </p:nvGrpSpPr>
          <p:grpSpPr bwMode="auto">
            <a:xfrm>
              <a:off x="2400" y="1680"/>
              <a:ext cx="1392" cy="720"/>
              <a:chOff x="1296" y="2592"/>
              <a:chExt cx="1392" cy="720"/>
            </a:xfrm>
          </p:grpSpPr>
          <p:sp>
            <p:nvSpPr>
              <p:cNvPr id="207" name="Rectangle 111"/>
              <p:cNvSpPr>
                <a:spLocks noChangeArrowheads="1"/>
              </p:cNvSpPr>
              <p:nvPr/>
            </p:nvSpPr>
            <p:spPr bwMode="auto">
              <a:xfrm>
                <a:off x="1296" y="2592"/>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08" name="Rectangle 112"/>
              <p:cNvSpPr>
                <a:spLocks noChangeArrowheads="1"/>
              </p:cNvSpPr>
              <p:nvPr/>
            </p:nvSpPr>
            <p:spPr bwMode="auto">
              <a:xfrm>
                <a:off x="1440" y="259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09" name="Rectangle 113"/>
              <p:cNvSpPr>
                <a:spLocks noChangeArrowheads="1"/>
              </p:cNvSpPr>
              <p:nvPr/>
            </p:nvSpPr>
            <p:spPr bwMode="auto">
              <a:xfrm>
                <a:off x="1584" y="2592"/>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10" name="Rectangle 114"/>
              <p:cNvSpPr>
                <a:spLocks noChangeArrowheads="1"/>
              </p:cNvSpPr>
              <p:nvPr/>
            </p:nvSpPr>
            <p:spPr bwMode="auto">
              <a:xfrm>
                <a:off x="1296" y="2784"/>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11" name="Rectangle 115"/>
              <p:cNvSpPr>
                <a:spLocks noChangeArrowheads="1"/>
              </p:cNvSpPr>
              <p:nvPr/>
            </p:nvSpPr>
            <p:spPr bwMode="auto">
              <a:xfrm>
                <a:off x="1440" y="2784"/>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12" name="Rectangle 116"/>
              <p:cNvSpPr>
                <a:spLocks noChangeArrowheads="1"/>
              </p:cNvSpPr>
              <p:nvPr/>
            </p:nvSpPr>
            <p:spPr bwMode="auto">
              <a:xfrm>
                <a:off x="1584" y="2784"/>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13" name="Rectangle 117"/>
              <p:cNvSpPr>
                <a:spLocks noChangeArrowheads="1"/>
              </p:cNvSpPr>
              <p:nvPr/>
            </p:nvSpPr>
            <p:spPr bwMode="auto">
              <a:xfrm>
                <a:off x="1728" y="2784"/>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14" name="Rectangle 118"/>
              <p:cNvSpPr>
                <a:spLocks noChangeArrowheads="1"/>
              </p:cNvSpPr>
              <p:nvPr/>
            </p:nvSpPr>
            <p:spPr bwMode="auto">
              <a:xfrm>
                <a:off x="1872" y="2784"/>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15" name="Rectangle 119"/>
              <p:cNvSpPr>
                <a:spLocks noChangeArrowheads="1"/>
              </p:cNvSpPr>
              <p:nvPr/>
            </p:nvSpPr>
            <p:spPr bwMode="auto">
              <a:xfrm>
                <a:off x="2016" y="2784"/>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16" name="Rectangle 120"/>
              <p:cNvSpPr>
                <a:spLocks noChangeArrowheads="1"/>
              </p:cNvSpPr>
              <p:nvPr/>
            </p:nvSpPr>
            <p:spPr bwMode="auto">
              <a:xfrm>
                <a:off x="1728" y="2592"/>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17" name="Rectangle 121"/>
              <p:cNvSpPr>
                <a:spLocks noChangeArrowheads="1"/>
              </p:cNvSpPr>
              <p:nvPr/>
            </p:nvSpPr>
            <p:spPr bwMode="auto">
              <a:xfrm>
                <a:off x="1296" y="297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218" name="Rectangle 122"/>
              <p:cNvSpPr>
                <a:spLocks noChangeArrowheads="1"/>
              </p:cNvSpPr>
              <p:nvPr/>
            </p:nvSpPr>
            <p:spPr bwMode="auto">
              <a:xfrm>
                <a:off x="1440" y="2976"/>
                <a:ext cx="96" cy="144"/>
              </a:xfrm>
              <a:prstGeom prst="rect">
                <a:avLst/>
              </a:prstGeom>
              <a:solidFill>
                <a:srgbClr val="00B050"/>
              </a:solidFill>
              <a:ln w="9525">
                <a:noFill/>
                <a:miter lim="800000"/>
                <a:headEnd/>
                <a:tailEnd/>
              </a:ln>
            </p:spPr>
            <p:txBody>
              <a:bodyPr wrap="none" anchor="ctr"/>
              <a:lstStyle/>
              <a:p>
                <a:pPr algn="ctr"/>
                <a:r>
                  <a:rPr lang="en-US" altLang="ja-JP" sz="2000" b="1">
                    <a:latin typeface="Times New Roman" pitchFamily="18" charset="0"/>
                  </a:rPr>
                  <a:t>(</a:t>
                </a:r>
              </a:p>
            </p:txBody>
          </p:sp>
          <p:sp>
            <p:nvSpPr>
              <p:cNvPr id="219" name="Rectangle 123"/>
              <p:cNvSpPr>
                <a:spLocks noChangeArrowheads="1"/>
              </p:cNvSpPr>
              <p:nvPr/>
            </p:nvSpPr>
            <p:spPr bwMode="auto">
              <a:xfrm>
                <a:off x="1584" y="297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20" name="Rectangle 124"/>
              <p:cNvSpPr>
                <a:spLocks noChangeArrowheads="1"/>
              </p:cNvSpPr>
              <p:nvPr/>
            </p:nvSpPr>
            <p:spPr bwMode="auto">
              <a:xfrm>
                <a:off x="1296" y="3168"/>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21" name="Rectangle 125"/>
              <p:cNvSpPr>
                <a:spLocks noChangeArrowheads="1"/>
              </p:cNvSpPr>
              <p:nvPr/>
            </p:nvSpPr>
            <p:spPr bwMode="auto">
              <a:xfrm>
                <a:off x="1440" y="316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22" name="Rectangle 126"/>
              <p:cNvSpPr>
                <a:spLocks noChangeArrowheads="1"/>
              </p:cNvSpPr>
              <p:nvPr/>
            </p:nvSpPr>
            <p:spPr bwMode="auto">
              <a:xfrm>
                <a:off x="1584" y="3168"/>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23" name="Rectangle 127"/>
              <p:cNvSpPr>
                <a:spLocks noChangeArrowheads="1"/>
              </p:cNvSpPr>
              <p:nvPr/>
            </p:nvSpPr>
            <p:spPr bwMode="auto">
              <a:xfrm>
                <a:off x="1728" y="316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24" name="Rectangle 128"/>
              <p:cNvSpPr>
                <a:spLocks noChangeArrowheads="1"/>
              </p:cNvSpPr>
              <p:nvPr/>
            </p:nvSpPr>
            <p:spPr bwMode="auto">
              <a:xfrm>
                <a:off x="1728" y="297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225" name="Rectangle 129"/>
              <p:cNvSpPr>
                <a:spLocks noChangeArrowheads="1"/>
              </p:cNvSpPr>
              <p:nvPr/>
            </p:nvSpPr>
            <p:spPr bwMode="auto">
              <a:xfrm>
                <a:off x="1872" y="2976"/>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26" name="Rectangle 130"/>
              <p:cNvSpPr>
                <a:spLocks noChangeArrowheads="1"/>
              </p:cNvSpPr>
              <p:nvPr/>
            </p:nvSpPr>
            <p:spPr bwMode="auto">
              <a:xfrm>
                <a:off x="2016" y="297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27" name="Rectangle 131"/>
              <p:cNvSpPr>
                <a:spLocks noChangeArrowheads="1"/>
              </p:cNvSpPr>
              <p:nvPr/>
            </p:nvSpPr>
            <p:spPr bwMode="auto">
              <a:xfrm>
                <a:off x="2160" y="297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28" name="Rectangle 132"/>
              <p:cNvSpPr>
                <a:spLocks noChangeArrowheads="1"/>
              </p:cNvSpPr>
              <p:nvPr/>
            </p:nvSpPr>
            <p:spPr bwMode="auto">
              <a:xfrm>
                <a:off x="2304" y="297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29" name="Rectangle 133"/>
              <p:cNvSpPr>
                <a:spLocks noChangeArrowheads="1"/>
              </p:cNvSpPr>
              <p:nvPr/>
            </p:nvSpPr>
            <p:spPr bwMode="auto">
              <a:xfrm>
                <a:off x="2448" y="2976"/>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30" name="Rectangle 134"/>
              <p:cNvSpPr>
                <a:spLocks noChangeArrowheads="1"/>
              </p:cNvSpPr>
              <p:nvPr/>
            </p:nvSpPr>
            <p:spPr bwMode="auto">
              <a:xfrm>
                <a:off x="2592" y="297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grpSp>
      <p:grpSp>
        <p:nvGrpSpPr>
          <p:cNvPr id="231" name="Group 160"/>
          <p:cNvGrpSpPr>
            <a:grpSpLocks/>
          </p:cNvGrpSpPr>
          <p:nvPr/>
        </p:nvGrpSpPr>
        <p:grpSpPr bwMode="auto">
          <a:xfrm>
            <a:off x="5919815" y="4340229"/>
            <a:ext cx="2438400" cy="1524000"/>
            <a:chOff x="4128" y="1200"/>
            <a:chExt cx="1536" cy="816"/>
          </a:xfrm>
        </p:grpSpPr>
        <p:sp>
          <p:nvSpPr>
            <p:cNvPr id="232" name="Rectangle 161"/>
            <p:cNvSpPr>
              <a:spLocks noChangeArrowheads="1"/>
            </p:cNvSpPr>
            <p:nvPr/>
          </p:nvSpPr>
          <p:spPr bwMode="auto">
            <a:xfrm>
              <a:off x="4128" y="1200"/>
              <a:ext cx="1536" cy="816"/>
            </a:xfrm>
            <a:prstGeom prst="rect">
              <a:avLst/>
            </a:prstGeom>
            <a:solidFill>
              <a:schemeClr val="bg1"/>
            </a:solidFill>
            <a:ln w="9525">
              <a:noFill/>
              <a:miter lim="800000"/>
              <a:headEnd/>
              <a:tailEnd/>
            </a:ln>
          </p:spPr>
          <p:txBody>
            <a:bodyPr wrap="none" anchor="ctr"/>
            <a:lstStyle/>
            <a:p>
              <a:endParaRPr lang="ja-JP" altLang="en-US"/>
            </a:p>
          </p:txBody>
        </p:sp>
        <p:grpSp>
          <p:nvGrpSpPr>
            <p:cNvPr id="233" name="Group 162"/>
            <p:cNvGrpSpPr>
              <a:grpSpLocks/>
            </p:cNvGrpSpPr>
            <p:nvPr/>
          </p:nvGrpSpPr>
          <p:grpSpPr bwMode="auto">
            <a:xfrm>
              <a:off x="4224" y="1248"/>
              <a:ext cx="1392" cy="720"/>
              <a:chOff x="3744" y="3264"/>
              <a:chExt cx="1392" cy="720"/>
            </a:xfrm>
          </p:grpSpPr>
          <p:sp>
            <p:nvSpPr>
              <p:cNvPr id="234" name="Rectangle 163"/>
              <p:cNvSpPr>
                <a:spLocks noChangeArrowheads="1"/>
              </p:cNvSpPr>
              <p:nvPr/>
            </p:nvSpPr>
            <p:spPr bwMode="auto">
              <a:xfrm>
                <a:off x="3744" y="3264"/>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35" name="Rectangle 164"/>
              <p:cNvSpPr>
                <a:spLocks noChangeArrowheads="1"/>
              </p:cNvSpPr>
              <p:nvPr/>
            </p:nvSpPr>
            <p:spPr bwMode="auto">
              <a:xfrm>
                <a:off x="3744" y="34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36" name="Rectangle 165"/>
              <p:cNvSpPr>
                <a:spLocks noChangeArrowheads="1"/>
              </p:cNvSpPr>
              <p:nvPr/>
            </p:nvSpPr>
            <p:spPr bwMode="auto">
              <a:xfrm>
                <a:off x="3888"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37" name="Rectangle 166"/>
              <p:cNvSpPr>
                <a:spLocks noChangeArrowheads="1"/>
              </p:cNvSpPr>
              <p:nvPr/>
            </p:nvSpPr>
            <p:spPr bwMode="auto">
              <a:xfrm>
                <a:off x="4032" y="34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38" name="Rectangle 167"/>
              <p:cNvSpPr>
                <a:spLocks noChangeArrowheads="1"/>
              </p:cNvSpPr>
              <p:nvPr/>
            </p:nvSpPr>
            <p:spPr bwMode="auto">
              <a:xfrm>
                <a:off x="4176"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39" name="Rectangle 168"/>
              <p:cNvSpPr>
                <a:spLocks noChangeArrowheads="1"/>
              </p:cNvSpPr>
              <p:nvPr/>
            </p:nvSpPr>
            <p:spPr bwMode="auto">
              <a:xfrm>
                <a:off x="4320" y="3456"/>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40" name="Rectangle 169"/>
              <p:cNvSpPr>
                <a:spLocks noChangeArrowheads="1"/>
              </p:cNvSpPr>
              <p:nvPr/>
            </p:nvSpPr>
            <p:spPr bwMode="auto">
              <a:xfrm>
                <a:off x="4464" y="3456"/>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41" name="Rectangle 170"/>
              <p:cNvSpPr>
                <a:spLocks noChangeArrowheads="1"/>
              </p:cNvSpPr>
              <p:nvPr/>
            </p:nvSpPr>
            <p:spPr bwMode="auto">
              <a:xfrm>
                <a:off x="3744"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if</a:t>
                </a:r>
              </a:p>
            </p:txBody>
          </p:sp>
          <p:sp>
            <p:nvSpPr>
              <p:cNvPr id="242" name="Rectangle 171"/>
              <p:cNvSpPr>
                <a:spLocks noChangeArrowheads="1"/>
              </p:cNvSpPr>
              <p:nvPr/>
            </p:nvSpPr>
            <p:spPr bwMode="auto">
              <a:xfrm>
                <a:off x="3888"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43" name="Rectangle 172"/>
              <p:cNvSpPr>
                <a:spLocks noChangeArrowheads="1"/>
              </p:cNvSpPr>
              <p:nvPr/>
            </p:nvSpPr>
            <p:spPr bwMode="auto">
              <a:xfrm>
                <a:off x="4032" y="3648"/>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44" name="Rectangle 173"/>
              <p:cNvSpPr>
                <a:spLocks noChangeArrowheads="1"/>
              </p:cNvSpPr>
              <p:nvPr/>
            </p:nvSpPr>
            <p:spPr bwMode="auto">
              <a:xfrm>
                <a:off x="3744" y="3840"/>
                <a:ext cx="33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while</a:t>
                </a:r>
              </a:p>
            </p:txBody>
          </p:sp>
          <p:sp>
            <p:nvSpPr>
              <p:cNvPr id="245" name="Rectangle 174"/>
              <p:cNvSpPr>
                <a:spLocks noChangeArrowheads="1"/>
              </p:cNvSpPr>
              <p:nvPr/>
            </p:nvSpPr>
            <p:spPr bwMode="auto">
              <a:xfrm>
                <a:off x="4176"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246" name="Rectangle 175"/>
              <p:cNvSpPr>
                <a:spLocks noChangeArrowheads="1"/>
              </p:cNvSpPr>
              <p:nvPr/>
            </p:nvSpPr>
            <p:spPr bwMode="auto">
              <a:xfrm>
                <a:off x="4320" y="3648"/>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47" name="Rectangle 176"/>
              <p:cNvSpPr>
                <a:spLocks noChangeArrowheads="1"/>
              </p:cNvSpPr>
              <p:nvPr/>
            </p:nvSpPr>
            <p:spPr bwMode="auto">
              <a:xfrm>
                <a:off x="4464"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48" name="Rectangle 177"/>
              <p:cNvSpPr>
                <a:spLocks noChangeArrowheads="1"/>
              </p:cNvSpPr>
              <p:nvPr/>
            </p:nvSpPr>
            <p:spPr bwMode="auto">
              <a:xfrm>
                <a:off x="4608" y="3648"/>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49" name="Rectangle 178"/>
              <p:cNvSpPr>
                <a:spLocks noChangeArrowheads="1"/>
              </p:cNvSpPr>
              <p:nvPr/>
            </p:nvSpPr>
            <p:spPr bwMode="auto">
              <a:xfrm>
                <a:off x="4752"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50" name="Rectangle 179"/>
              <p:cNvSpPr>
                <a:spLocks noChangeArrowheads="1"/>
              </p:cNvSpPr>
              <p:nvPr/>
            </p:nvSpPr>
            <p:spPr bwMode="auto">
              <a:xfrm>
                <a:off x="4896" y="3648"/>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51" name="Rectangle 180"/>
              <p:cNvSpPr>
                <a:spLocks noChangeArrowheads="1"/>
              </p:cNvSpPr>
              <p:nvPr/>
            </p:nvSpPr>
            <p:spPr bwMode="auto">
              <a:xfrm>
                <a:off x="5040" y="3648"/>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52" name="Rectangle 181"/>
              <p:cNvSpPr>
                <a:spLocks noChangeArrowheads="1"/>
              </p:cNvSpPr>
              <p:nvPr/>
            </p:nvSpPr>
            <p:spPr bwMode="auto">
              <a:xfrm>
                <a:off x="4128"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53" name="Rectangle 182"/>
              <p:cNvSpPr>
                <a:spLocks noChangeArrowheads="1"/>
              </p:cNvSpPr>
              <p:nvPr/>
            </p:nvSpPr>
            <p:spPr bwMode="auto">
              <a:xfrm>
                <a:off x="4272" y="3840"/>
                <a:ext cx="96" cy="144"/>
              </a:xfrm>
              <a:prstGeom prst="rect">
                <a:avLst/>
              </a:prstGeom>
              <a:solidFill>
                <a:srgbClr val="00B050"/>
              </a:solidFill>
              <a:ln w="9525">
                <a:noFill/>
                <a:miter lim="800000"/>
                <a:headEnd/>
                <a:tailEnd/>
              </a:ln>
            </p:spPr>
            <p:txBody>
              <a:bodyPr wrap="none" anchor="ctr"/>
              <a:lstStyle/>
              <a:p>
                <a:pPr algn="ctr"/>
                <a:r>
                  <a:rPr lang="en-US" altLang="ja-JP" sz="2000" b="1" dirty="0">
                    <a:solidFill>
                      <a:schemeClr val="bg1"/>
                    </a:solidFill>
                    <a:latin typeface="Times New Roman" pitchFamily="18" charset="0"/>
                  </a:rPr>
                  <a:t>p</a:t>
                </a:r>
              </a:p>
            </p:txBody>
          </p:sp>
          <p:sp>
            <p:nvSpPr>
              <p:cNvPr id="254" name="Rectangle 183"/>
              <p:cNvSpPr>
                <a:spLocks noChangeArrowheads="1"/>
              </p:cNvSpPr>
              <p:nvPr/>
            </p:nvSpPr>
            <p:spPr bwMode="auto">
              <a:xfrm>
                <a:off x="4416"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&gt;</a:t>
                </a:r>
              </a:p>
            </p:txBody>
          </p:sp>
          <p:sp>
            <p:nvSpPr>
              <p:cNvPr id="255" name="Rectangle 184"/>
              <p:cNvSpPr>
                <a:spLocks noChangeArrowheads="1"/>
              </p:cNvSpPr>
              <p:nvPr/>
            </p:nvSpPr>
            <p:spPr bwMode="auto">
              <a:xfrm>
                <a:off x="4560" y="3840"/>
                <a:ext cx="96" cy="144"/>
              </a:xfrm>
              <a:prstGeom prst="rect">
                <a:avLst/>
              </a:prstGeom>
              <a:solidFill>
                <a:srgbClr val="00B050"/>
              </a:solidFill>
              <a:ln w="9525">
                <a:noFill/>
                <a:miter lim="800000"/>
                <a:headEnd/>
                <a:tailEnd/>
              </a:ln>
            </p:spPr>
            <p:txBody>
              <a:bodyPr wrap="none" anchor="ctr"/>
              <a:lstStyle/>
              <a:p>
                <a:pPr algn="ctr"/>
                <a:r>
                  <a:rPr lang="en-US" altLang="ja-JP" sz="2000" b="1" dirty="0" err="1">
                    <a:solidFill>
                      <a:schemeClr val="bg1"/>
                    </a:solidFill>
                    <a:latin typeface="Times New Roman" pitchFamily="18" charset="0"/>
                  </a:rPr>
                  <a:t>i</a:t>
                </a:r>
                <a:endParaRPr lang="en-US" altLang="ja-JP" sz="2000" b="1" dirty="0">
                  <a:solidFill>
                    <a:schemeClr val="bg1"/>
                  </a:solidFill>
                  <a:latin typeface="Times New Roman" pitchFamily="18" charset="0"/>
                </a:endParaRPr>
              </a:p>
            </p:txBody>
          </p:sp>
          <p:sp>
            <p:nvSpPr>
              <p:cNvPr id="256" name="Rectangle 185"/>
              <p:cNvSpPr>
                <a:spLocks noChangeArrowheads="1"/>
              </p:cNvSpPr>
              <p:nvPr/>
            </p:nvSpPr>
            <p:spPr bwMode="auto">
              <a:xfrm>
                <a:off x="4704"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sp>
            <p:nvSpPr>
              <p:cNvPr id="257" name="Rectangle 186"/>
              <p:cNvSpPr>
                <a:spLocks noChangeArrowheads="1"/>
              </p:cNvSpPr>
              <p:nvPr/>
            </p:nvSpPr>
            <p:spPr bwMode="auto">
              <a:xfrm>
                <a:off x="4848" y="3840"/>
                <a:ext cx="96" cy="144"/>
              </a:xfrm>
              <a:prstGeom prst="rect">
                <a:avLst/>
              </a:prstGeom>
              <a:solidFill>
                <a:srgbClr val="00B050"/>
              </a:solidFill>
              <a:ln w="9525">
                <a:noFill/>
                <a:miter lim="800000"/>
                <a:headEnd/>
                <a:tailEnd/>
              </a:ln>
            </p:spPr>
            <p:txBody>
              <a:bodyPr wrap="none" anchor="ctr"/>
              <a:lstStyle/>
              <a:p>
                <a:pPr algn="ctr"/>
                <a:r>
                  <a:rPr lang="en-US" altLang="ja-JP" sz="2000" b="1" dirty="0">
                    <a:latin typeface="Times New Roman" pitchFamily="18" charset="0"/>
                  </a:rPr>
                  <a:t>{</a:t>
                </a:r>
              </a:p>
            </p:txBody>
          </p:sp>
        </p:grpSp>
      </p:grpSp>
      <p:sp>
        <p:nvSpPr>
          <p:cNvPr id="258" name="Rectangle 176"/>
          <p:cNvSpPr>
            <a:spLocks noChangeArrowheads="1"/>
          </p:cNvSpPr>
          <p:nvPr/>
        </p:nvSpPr>
        <p:spPr bwMode="auto">
          <a:xfrm>
            <a:off x="4652996" y="4494225"/>
            <a:ext cx="955675" cy="1701800"/>
          </a:xfrm>
          <a:prstGeom prst="rect">
            <a:avLst/>
          </a:prstGeom>
          <a:solidFill>
            <a:srgbClr val="FFFFFF"/>
          </a:solidFill>
          <a:ln w="9525" algn="ctr">
            <a:solidFill>
              <a:schemeClr val="tx1"/>
            </a:solidFill>
            <a:miter lim="800000"/>
            <a:headEnd/>
            <a:tailEnd/>
          </a:ln>
        </p:spPr>
        <p:txBody>
          <a:bodyPr wrap="none" anchor="ctr">
            <a:spAutoFit/>
          </a:bodyPr>
          <a:lstStyle/>
          <a:p>
            <a:pPr algn="ctr"/>
            <a:r>
              <a:rPr lang="en-US" altLang="ja-JP" sz="1500" dirty="0" smtClean="0"/>
              <a:t>------------</a:t>
            </a:r>
            <a:endParaRPr lang="ja-JP" altLang="en-US" sz="1500" dirty="0" smtClean="0"/>
          </a:p>
          <a:p>
            <a:pPr algn="ctr"/>
            <a:r>
              <a:rPr lang="en-US" altLang="ja-JP" sz="1500" dirty="0" smtClean="0"/>
              <a:t>------------</a:t>
            </a:r>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59" name="Rectangle 178"/>
          <p:cNvSpPr>
            <a:spLocks noChangeArrowheads="1"/>
          </p:cNvSpPr>
          <p:nvPr/>
        </p:nvSpPr>
        <p:spPr bwMode="auto">
          <a:xfrm>
            <a:off x="4652996" y="5494357"/>
            <a:ext cx="960438" cy="360363"/>
          </a:xfrm>
          <a:prstGeom prst="rect">
            <a:avLst/>
          </a:prstGeom>
          <a:solidFill>
            <a:schemeClr val="hlink"/>
          </a:solidFill>
          <a:ln w="9525" algn="ctr">
            <a:solidFill>
              <a:schemeClr val="tx1"/>
            </a:solidFill>
            <a:miter lim="800000"/>
            <a:headEnd/>
            <a:tailEnd/>
          </a:ln>
        </p:spPr>
        <p:txBody>
          <a:bodyPr anchor="ctr">
            <a:spAutoFit/>
          </a:bodyPr>
          <a:lstStyle/>
          <a:p>
            <a:endParaRPr lang="ja-JP" altLang="en-US"/>
          </a:p>
        </p:txBody>
      </p:sp>
      <p:sp>
        <p:nvSpPr>
          <p:cNvPr id="260" name="Rectangle 176"/>
          <p:cNvSpPr>
            <a:spLocks noChangeArrowheads="1"/>
          </p:cNvSpPr>
          <p:nvPr/>
        </p:nvSpPr>
        <p:spPr bwMode="auto">
          <a:xfrm>
            <a:off x="3541732" y="4494226"/>
            <a:ext cx="928694" cy="1708160"/>
          </a:xfrm>
          <a:prstGeom prst="rect">
            <a:avLst/>
          </a:prstGeom>
          <a:solidFill>
            <a:srgbClr val="FFFFFF"/>
          </a:solidFill>
          <a:ln w="9525" algn="ctr">
            <a:solidFill>
              <a:schemeClr val="tx1"/>
            </a:solidFill>
            <a:miter lim="800000"/>
            <a:headEnd/>
            <a:tailEnd/>
          </a:ln>
        </p:spPr>
        <p:txBody>
          <a:bodyPr wrap="square" anchor="ctr">
            <a:spAutoFit/>
          </a:bodyPr>
          <a:lstStyle/>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a:p>
            <a:pPr algn="ctr"/>
            <a:r>
              <a:rPr lang="en-US" altLang="ja-JP" sz="1500" dirty="0" smtClean="0"/>
              <a:t>-----------</a:t>
            </a:r>
            <a:endParaRPr lang="ja-JP" altLang="en-US" sz="1500" dirty="0" smtClean="0"/>
          </a:p>
        </p:txBody>
      </p:sp>
      <p:sp>
        <p:nvSpPr>
          <p:cNvPr id="261" name="Rectangle 177"/>
          <p:cNvSpPr>
            <a:spLocks noChangeArrowheads="1"/>
          </p:cNvSpPr>
          <p:nvPr/>
        </p:nvSpPr>
        <p:spPr bwMode="auto">
          <a:xfrm>
            <a:off x="3541732" y="4851415"/>
            <a:ext cx="928694" cy="369332"/>
          </a:xfrm>
          <a:prstGeom prst="rect">
            <a:avLst/>
          </a:prstGeom>
          <a:solidFill>
            <a:schemeClr val="hlink"/>
          </a:solidFill>
          <a:ln w="9525" algn="ctr">
            <a:solidFill>
              <a:schemeClr val="tx1"/>
            </a:solidFill>
            <a:miter lim="800000"/>
            <a:headEnd/>
            <a:tailEnd/>
          </a:ln>
        </p:spPr>
        <p:txBody>
          <a:bodyPr wrap="square" anchor="ctr">
            <a:spAutoFit/>
          </a:bodyPr>
          <a:lstStyle/>
          <a:p>
            <a:endParaRPr lang="ja-JP"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olTheme_bule">
  <a:themeElements>
    <a:clrScheme name="cool9-s-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ol9-s-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ol9-s-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ol9-s-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ol9-s-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ol9-s-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ol9-s-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ol9-s-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ol9-s-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ol9-s-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ol9-s-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ol9-s-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ol9-s-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ol9-s-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CoolTheme_bule</Template>
  <TotalTime>10980</TotalTime>
  <Words>5559</Words>
  <Application>Microsoft Office PowerPoint</Application>
  <PresentationFormat>画面に合わせる (4:3)</PresentationFormat>
  <Paragraphs>1443</Paragraphs>
  <Slides>46</Slides>
  <Notes>46</Notes>
  <HiddenSlides>14</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46</vt:i4>
      </vt:variant>
    </vt:vector>
  </HeadingPairs>
  <TitlesOfParts>
    <vt:vector size="48" baseType="lpstr">
      <vt:lpstr>CoolTheme_bule</vt:lpstr>
      <vt:lpstr>数式</vt:lpstr>
      <vt:lpstr>ソースコード流用の コードクローンメトリクスに基づく検出手法</vt:lpstr>
      <vt:lpstr>背景</vt:lpstr>
      <vt:lpstr>ソースコード流用とコードクローン</vt:lpstr>
      <vt:lpstr>ソースコード流用検出の難しさ</vt:lpstr>
      <vt:lpstr>研究目的，アプローチ</vt:lpstr>
      <vt:lpstr>本研究で用いるクローン</vt:lpstr>
      <vt:lpstr>Renamed Cloneの検出方法</vt:lpstr>
      <vt:lpstr>Renamed Cloneの検出方法</vt:lpstr>
      <vt:lpstr>Renamed Cloneの検出方法</vt:lpstr>
      <vt:lpstr>Renamed Cloneの検出方法</vt:lpstr>
      <vt:lpstr>流用検出のためのクローンメトリクス(1) 最大クローン長[3]</vt:lpstr>
      <vt:lpstr>流用検出のためのクローンメトリクス(2) 部分類似度</vt:lpstr>
      <vt:lpstr>流用の判断方法</vt:lpstr>
      <vt:lpstr>閾値の決定方法</vt:lpstr>
      <vt:lpstr>閾値の導出実験</vt:lpstr>
      <vt:lpstr>閾値の導出における実験手順</vt:lpstr>
      <vt:lpstr>閾値の導出結果</vt:lpstr>
      <vt:lpstr>閾値の導出結果</vt:lpstr>
      <vt:lpstr>閾値の導出結果</vt:lpstr>
      <vt:lpstr>閾値の導出結果</vt:lpstr>
      <vt:lpstr>閾値の導出結果</vt:lpstr>
      <vt:lpstr>追実験の結果</vt:lpstr>
      <vt:lpstr>メトリクスを併用して検出できた流用</vt:lpstr>
      <vt:lpstr>まとめ，今後の課題</vt:lpstr>
      <vt:lpstr>スライド 25</vt:lpstr>
      <vt:lpstr>スライド 26</vt:lpstr>
      <vt:lpstr>関連研究</vt:lpstr>
      <vt:lpstr>関連研究</vt:lpstr>
      <vt:lpstr>本研究の使用用途</vt:lpstr>
      <vt:lpstr>人手によるコスト</vt:lpstr>
      <vt:lpstr>ソースコード流用による損害賠償</vt:lpstr>
      <vt:lpstr>検出できなかった流用</vt:lpstr>
      <vt:lpstr>閾値の導出における実験手順</vt:lpstr>
      <vt:lpstr>閾値の導出における実験手順</vt:lpstr>
      <vt:lpstr>流用ありの判断方法</vt:lpstr>
      <vt:lpstr>流用なしの判断方法</vt:lpstr>
      <vt:lpstr>流用の判断方法</vt:lpstr>
      <vt:lpstr>クローンと流用の関係</vt:lpstr>
      <vt:lpstr>流用の判断方法</vt:lpstr>
      <vt:lpstr>実験（閾値の導出）：考察</vt:lpstr>
      <vt:lpstr>追実験の結果</vt:lpstr>
      <vt:lpstr>Renamed Cloneの検出方法</vt:lpstr>
      <vt:lpstr>実験（閾値の導出）：手順</vt:lpstr>
      <vt:lpstr>流用検出のためのクローンメトリクス(2) 部分類似度</vt:lpstr>
      <vt:lpstr>関連研究</vt:lpstr>
      <vt:lpstr>閾値の決定方法</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ソースコード流用の コードクローンメトリクスに基づく検出手法</dc:title>
  <dc:creator>satoshi-o</dc:creator>
  <cp:lastModifiedBy>satoshi-o</cp:lastModifiedBy>
  <cp:revision>409</cp:revision>
  <dcterms:created xsi:type="dcterms:W3CDTF">2009-10-30T06:50:08Z</dcterms:created>
  <dcterms:modified xsi:type="dcterms:W3CDTF">2009-11-27T05:49:28Z</dcterms:modified>
</cp:coreProperties>
</file>