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9" r:id="rId4"/>
    <p:sldId id="284" r:id="rId5"/>
    <p:sldId id="286" r:id="rId6"/>
    <p:sldId id="264" r:id="rId7"/>
    <p:sldId id="265" r:id="rId8"/>
    <p:sldId id="266" r:id="rId9"/>
    <p:sldId id="267" r:id="rId10"/>
    <p:sldId id="268" r:id="rId11"/>
    <p:sldId id="262" r:id="rId12"/>
    <p:sldId id="285" r:id="rId13"/>
    <p:sldId id="269" r:id="rId14"/>
    <p:sldId id="270" r:id="rId15"/>
    <p:sldId id="271" r:id="rId16"/>
    <p:sldId id="272" r:id="rId17"/>
    <p:sldId id="273" r:id="rId18"/>
    <p:sldId id="274" r:id="rId19"/>
    <p:sldId id="281" r:id="rId20"/>
    <p:sldId id="275" r:id="rId21"/>
    <p:sldId id="276" r:id="rId22"/>
    <p:sldId id="283" r:id="rId2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0791" autoAdjust="0"/>
    <p:restoredTop sz="82844" autoAdjust="0"/>
  </p:normalViewPr>
  <p:slideViewPr>
    <p:cSldViewPr>
      <p:cViewPr varScale="1">
        <p:scale>
          <a:sx n="55" d="100"/>
          <a:sy n="55" d="100"/>
        </p:scale>
        <p:origin x="-96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274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E5E8CC-030D-4B2D-8EC5-65875C028C4B}" type="datetimeFigureOut">
              <a:rPr kumimoji="1" lang="ja-JP" altLang="en-US" smtClean="0"/>
              <a:pPr/>
              <a:t>2010/4/7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1A608-BFC8-4850-B840-4D256A88F18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8180F7-A050-4E5D-AAA9-2555C182CC71}" type="datetimeFigureOut">
              <a:rPr kumimoji="1" lang="ja-JP" altLang="en-US" smtClean="0"/>
              <a:pPr/>
              <a:t>2010/4/7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CD164-F818-485D-9E61-A9D600A3089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CD164-F818-485D-9E61-A9D600A3089E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8801DA-EA0D-4BF4-9435-DA37C213FFF0}" type="slidenum">
              <a:rPr lang="en-US" altLang="ja-JP"/>
              <a:pPr/>
              <a:t>22</a:t>
            </a:fld>
            <a:endParaRPr lang="en-US" altLang="ja-JP"/>
          </a:p>
        </p:txBody>
      </p:sp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ED015-547F-4690-846C-5ADF5143C83B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ED015-547F-4690-846C-5ADF5143C83B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ED015-547F-4690-846C-5ADF5143C83B}" type="slidenum">
              <a:rPr lang="ja-JP" altLang="en-US" smtClean="0"/>
              <a:pPr>
                <a:defRPr/>
              </a:pPr>
              <a:t>10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5DFCFC-3EF4-49A1-B4C4-D43C554140A5}" type="slidenum">
              <a:rPr lang="en-US" altLang="ja-JP"/>
              <a:pPr/>
              <a:t>14</a:t>
            </a:fld>
            <a:endParaRPr lang="en-US" altLang="ja-JP"/>
          </a:p>
        </p:txBody>
      </p:sp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8A75A5-6A37-432B-B6EC-31481583BEB5}" type="slidenum">
              <a:rPr lang="en-US" altLang="ja-JP"/>
              <a:pPr/>
              <a:t>16</a:t>
            </a:fld>
            <a:endParaRPr lang="en-US" altLang="ja-JP"/>
          </a:p>
        </p:txBody>
      </p:sp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DDE649-5B3B-4938-9FB7-2567E20FEE70}" type="slidenum">
              <a:rPr lang="en-US" altLang="ja-JP"/>
              <a:pPr/>
              <a:t>17</a:t>
            </a:fld>
            <a:endParaRPr lang="en-US" altLang="ja-JP"/>
          </a:p>
        </p:txBody>
      </p:sp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3FFE4B-ACC6-4319-907B-64C6A5C770E2}" type="slidenum">
              <a:rPr lang="en-US" altLang="ja-JP"/>
              <a:pPr/>
              <a:t>19</a:t>
            </a:fld>
            <a:endParaRPr lang="en-US" altLang="ja-JP"/>
          </a:p>
        </p:txBody>
      </p:sp>
      <p:sp>
        <p:nvSpPr>
          <p:cNvPr id="16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FEA8FC-81FC-41D7-87C9-7247FA23F025}" type="slidenum">
              <a:rPr lang="en-US" altLang="ja-JP"/>
              <a:pPr/>
              <a:t>21</a:t>
            </a:fld>
            <a:endParaRPr lang="en-US" altLang="ja-JP"/>
          </a:p>
        </p:txBody>
      </p:sp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 descr="横線"/>
          <p:cNvSpPr>
            <a:spLocks noChangeArrowheads="1"/>
          </p:cNvSpPr>
          <p:nvPr/>
        </p:nvSpPr>
        <p:spPr bwMode="auto">
          <a:xfrm>
            <a:off x="6699250" y="908050"/>
            <a:ext cx="2192338" cy="5473700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4225" y="2133600"/>
            <a:ext cx="5781675" cy="1008063"/>
          </a:xfrm>
        </p:spPr>
        <p:txBody>
          <a:bodyPr/>
          <a:lstStyle>
            <a:lvl1pPr>
              <a:defRPr sz="44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4225" y="3357563"/>
            <a:ext cx="5781675" cy="79216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317500" y="404813"/>
            <a:ext cx="6381750" cy="503237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6699250" y="404813"/>
            <a:ext cx="2193925" cy="503237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317500" y="901700"/>
            <a:ext cx="8574088" cy="144463"/>
          </a:xfrm>
          <a:prstGeom prst="rect">
            <a:avLst/>
          </a:prstGeom>
          <a:gradFill rotWithShape="1">
            <a:gsLst>
              <a:gs pos="0">
                <a:schemeClr val="bg2">
                  <a:alpha val="39999"/>
                </a:schemeClr>
              </a:gs>
              <a:gs pos="100000">
                <a:schemeClr val="bg1">
                  <a:alpha val="39999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>
            <a:off x="450850" y="3213100"/>
            <a:ext cx="6116638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3092" name="Picture 20" descr="sel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5824538"/>
            <a:ext cx="1624012" cy="557212"/>
          </a:xfrm>
          <a:prstGeom prst="rect">
            <a:avLst/>
          </a:prstGeom>
          <a:noFill/>
        </p:spPr>
      </p:pic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2484438" y="5805488"/>
            <a:ext cx="439261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1200" b="1" i="1">
                <a:solidFill>
                  <a:srgbClr val="3366CC"/>
                </a:solidFill>
              </a:rPr>
              <a:t>Department of Computer Science, </a:t>
            </a:r>
          </a:p>
          <a:p>
            <a:r>
              <a:rPr lang="en-US" altLang="ja-JP" sz="1200" b="1" i="1">
                <a:solidFill>
                  <a:srgbClr val="3366CC"/>
                </a:solidFill>
              </a:rPr>
              <a:t>Graduate School of Information Science &amp; Technology,</a:t>
            </a:r>
          </a:p>
          <a:p>
            <a:r>
              <a:rPr lang="en-US" altLang="ja-JP" sz="1200" b="1" i="1">
                <a:solidFill>
                  <a:srgbClr val="3366CC"/>
                </a:solidFill>
              </a:rPr>
              <a:t>Osaka University</a:t>
            </a:r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439738" y="3201988"/>
            <a:ext cx="4614862" cy="125412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5054600" y="3201988"/>
            <a:ext cx="1511300" cy="125412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07" name="Rectangle 35"/>
          <p:cNvSpPr>
            <a:spLocks noGrp="1" noChangeArrowheads="1"/>
          </p:cNvSpPr>
          <p:nvPr>
            <p:ph type="dt" sz="half" idx="2"/>
          </p:nvPr>
        </p:nvSpPr>
        <p:spPr>
          <a:xfrm>
            <a:off x="539750" y="6526213"/>
            <a:ext cx="1511300" cy="287337"/>
          </a:xfrm>
        </p:spPr>
        <p:txBody>
          <a:bodyPr/>
          <a:lstStyle>
            <a:lvl1pPr algn="l">
              <a:defRPr/>
            </a:lvl1pPr>
          </a:lstStyle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3108" name="Rectangle 36"/>
          <p:cNvSpPr>
            <a:spLocks noGrp="1" noChangeArrowheads="1"/>
          </p:cNvSpPr>
          <p:nvPr>
            <p:ph type="ftr" sz="quarter" idx="3"/>
          </p:nvPr>
        </p:nvSpPr>
        <p:spPr>
          <a:xfrm>
            <a:off x="2087563" y="6526213"/>
            <a:ext cx="4968875" cy="287337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  <p:sp>
        <p:nvSpPr>
          <p:cNvPr id="3110" name="Rectangle 3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67625" y="6526213"/>
            <a:ext cx="1225550" cy="287337"/>
          </a:xfrm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48463" y="115888"/>
            <a:ext cx="2143125" cy="6121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17500" y="115888"/>
            <a:ext cx="6278563" cy="6121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038600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038600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  <p:sp>
        <p:nvSpPr>
          <p:cNvPr id="8" name="日付プレースホル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Rectangle 37" descr="横線"/>
          <p:cNvSpPr>
            <a:spLocks noChangeArrowheads="1"/>
          </p:cNvSpPr>
          <p:nvPr/>
        </p:nvSpPr>
        <p:spPr bwMode="auto">
          <a:xfrm>
            <a:off x="1908175" y="6588125"/>
            <a:ext cx="6551613" cy="274638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317500" y="1052513"/>
            <a:ext cx="6381750" cy="144462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59" name="Rectangle 35" descr="横線"/>
          <p:cNvSpPr>
            <a:spLocks noChangeArrowheads="1"/>
          </p:cNvSpPr>
          <p:nvPr/>
        </p:nvSpPr>
        <p:spPr bwMode="auto">
          <a:xfrm>
            <a:off x="6699250" y="1138238"/>
            <a:ext cx="2192338" cy="274637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6699250" y="1052513"/>
            <a:ext cx="2193925" cy="144462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7500" y="115888"/>
            <a:ext cx="857408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875"/>
            <a:ext cx="8229600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pic>
        <p:nvPicPr>
          <p:cNvPr id="1062" name="Picture 38" descr="sel-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5600" y="6381750"/>
            <a:ext cx="1408113" cy="484188"/>
          </a:xfrm>
          <a:prstGeom prst="rect">
            <a:avLst/>
          </a:prstGeom>
          <a:noFill/>
        </p:spPr>
      </p:pic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1835150" y="6608763"/>
            <a:ext cx="668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000" b="1" i="1">
                <a:solidFill>
                  <a:srgbClr val="3366CC"/>
                </a:solidFill>
              </a:rPr>
              <a:t>Department of Computer Science, Graduate School of Information Science &amp; Technology, Osaka University</a:t>
            </a:r>
          </a:p>
        </p:txBody>
      </p:sp>
      <p:sp>
        <p:nvSpPr>
          <p:cNvPr id="106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308725"/>
            <a:ext cx="56165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  <p:sp>
        <p:nvSpPr>
          <p:cNvPr id="1066" name="Rectangle 4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6188" y="6308725"/>
            <a:ext cx="14144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1067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85720" y="1785926"/>
            <a:ext cx="6357982" cy="1355737"/>
          </a:xfrm>
        </p:spPr>
        <p:txBody>
          <a:bodyPr>
            <a:noAutofit/>
          </a:bodyPr>
          <a:lstStyle/>
          <a:p>
            <a:r>
              <a:rPr lang="ja-JP" altLang="en-US" sz="3600" dirty="0" smtClean="0"/>
              <a:t>コーディングパターンに基づくコード補完ツールの試作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00035" y="3357563"/>
            <a:ext cx="6065866" cy="792162"/>
          </a:xfrm>
        </p:spPr>
        <p:txBody>
          <a:bodyPr/>
          <a:lstStyle/>
          <a:p>
            <a:pPr algn="r"/>
            <a:r>
              <a:rPr kumimoji="1" lang="ja-JP" altLang="en-US" sz="2400" dirty="0" smtClean="0"/>
              <a:t>大阪大学 大学院情報科学研究科</a:t>
            </a:r>
            <a:endParaRPr kumimoji="1" lang="en-US" altLang="ja-JP" sz="2400" dirty="0" smtClean="0"/>
          </a:p>
          <a:p>
            <a:pPr algn="r"/>
            <a:r>
              <a:rPr lang="ja-JP" altLang="en-US" sz="2400" dirty="0" smtClean="0"/>
              <a:t>○ 伊達 浩典</a:t>
            </a:r>
            <a:endParaRPr lang="en-US" altLang="ja-JP" sz="2400" dirty="0" smtClean="0"/>
          </a:p>
          <a:p>
            <a:pPr algn="r"/>
            <a:r>
              <a:rPr lang="ja-JP" altLang="en-US" sz="2400" dirty="0" smtClean="0"/>
              <a:t>関山 太朗</a:t>
            </a:r>
            <a:endParaRPr lang="en-US" altLang="ja-JP" sz="2400" dirty="0" smtClean="0"/>
          </a:p>
          <a:p>
            <a:pPr algn="r"/>
            <a:r>
              <a:rPr lang="ja-JP" altLang="en-US" sz="2400" dirty="0" smtClean="0"/>
              <a:t>石尾 隆</a:t>
            </a:r>
            <a:endParaRPr lang="en-US" altLang="ja-JP" sz="2400" dirty="0" smtClean="0"/>
          </a:p>
          <a:p>
            <a:pPr algn="r"/>
            <a:r>
              <a:rPr lang="ja-JP" altLang="en-US" sz="2400" dirty="0" smtClean="0"/>
              <a:t>井上 克郎</a:t>
            </a:r>
            <a:endParaRPr lang="en-US" altLang="ja-JP" sz="2400" dirty="0" smtClean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パターンマイニング（結果）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824413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抽出されたコーディングパターン</a:t>
            </a:r>
            <a:endParaRPr kumimoji="1" lang="en-US" altLang="ja-JP" dirty="0" smtClean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 smtClean="0"/>
              <a:t>名阪和ソフトウェア工学ミニワークショップ</a:t>
            </a:r>
            <a:r>
              <a:rPr lang="en-US" altLang="ja-JP" smtClean="0"/>
              <a:t>2010</a:t>
            </a:r>
            <a:endParaRPr lang="ja-JP" altLang="en-US" dirty="0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2010/03/29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ACF85B-AEE1-4EAA-A40D-E0671D4083A9}" type="slidenum">
              <a:rPr lang="ja-JP" altLang="en-US" smtClean="0"/>
              <a:pPr>
                <a:defRPr/>
              </a:pPr>
              <a:t>10</a:t>
            </a:fld>
            <a:endParaRPr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428596" y="3643314"/>
            <a:ext cx="1857388" cy="214314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b="1" u="sng" dirty="0" err="1" smtClean="0">
                <a:solidFill>
                  <a:srgbClr val="FF0000"/>
                </a:solidFill>
              </a:rPr>
              <a:t>isDebugMode</a:t>
            </a:r>
            <a:r>
              <a:rPr lang="en-US" altLang="ja-JP" b="1" u="sng" dirty="0" smtClean="0">
                <a:solidFill>
                  <a:srgbClr val="FF0000"/>
                </a:solidFill>
              </a:rPr>
              <a:t>()</a:t>
            </a:r>
          </a:p>
          <a:p>
            <a:r>
              <a:rPr lang="en-US" altLang="ja-JP" b="1" u="sng" dirty="0" smtClean="0">
                <a:solidFill>
                  <a:srgbClr val="FF0000"/>
                </a:solidFill>
              </a:rPr>
              <a:t>IF</a:t>
            </a:r>
          </a:p>
          <a:p>
            <a:r>
              <a:rPr kumimoji="1" lang="en-US" altLang="ja-JP" b="1" u="sng" dirty="0" err="1" smtClean="0">
                <a:solidFill>
                  <a:srgbClr val="FF0000"/>
                </a:solidFill>
              </a:rPr>
              <a:t>printVerbose</a:t>
            </a:r>
            <a:r>
              <a:rPr kumimoji="1" lang="en-US" altLang="ja-JP" b="1" u="sng" dirty="0" smtClean="0">
                <a:solidFill>
                  <a:srgbClr val="FF0000"/>
                </a:solidFill>
              </a:rPr>
              <a:t>()</a:t>
            </a:r>
          </a:p>
          <a:p>
            <a:r>
              <a:rPr lang="en-US" altLang="ja-JP" dirty="0" smtClean="0"/>
              <a:t>ELSE</a:t>
            </a:r>
          </a:p>
          <a:p>
            <a:r>
              <a:rPr lang="en-US" altLang="ja-JP" dirty="0" err="1" smtClean="0"/>
              <a:t>printSimple</a:t>
            </a:r>
            <a:r>
              <a:rPr lang="en-US" altLang="ja-JP" dirty="0" smtClean="0"/>
              <a:t>()</a:t>
            </a:r>
          </a:p>
          <a:p>
            <a:r>
              <a:rPr kumimoji="1" lang="en-US" altLang="ja-JP" b="1" u="sng" dirty="0" smtClean="0">
                <a:solidFill>
                  <a:srgbClr val="FF0000"/>
                </a:solidFill>
              </a:rPr>
              <a:t>END-IF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4572000" y="3643314"/>
            <a:ext cx="1857388" cy="214314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b="1" u="sng" dirty="0" err="1" smtClean="0">
                <a:solidFill>
                  <a:srgbClr val="FF0000"/>
                </a:solidFill>
              </a:rPr>
              <a:t>isDebugMode</a:t>
            </a:r>
            <a:r>
              <a:rPr lang="en-US" altLang="ja-JP" b="1" u="sng" dirty="0" smtClean="0">
                <a:solidFill>
                  <a:srgbClr val="FF0000"/>
                </a:solidFill>
              </a:rPr>
              <a:t>()</a:t>
            </a:r>
          </a:p>
          <a:p>
            <a:r>
              <a:rPr lang="en-US" altLang="ja-JP" b="1" u="sng" dirty="0" smtClean="0">
                <a:solidFill>
                  <a:srgbClr val="FF0000"/>
                </a:solidFill>
              </a:rPr>
              <a:t>IF</a:t>
            </a:r>
          </a:p>
          <a:p>
            <a:r>
              <a:rPr kumimoji="1" lang="en-US" altLang="ja-JP" b="1" u="sng" dirty="0" err="1" smtClean="0">
                <a:solidFill>
                  <a:srgbClr val="FF0000"/>
                </a:solidFill>
              </a:rPr>
              <a:t>printVerbose</a:t>
            </a:r>
            <a:r>
              <a:rPr kumimoji="1" lang="en-US" altLang="ja-JP" b="1" u="sng" dirty="0" smtClean="0">
                <a:solidFill>
                  <a:srgbClr val="FF0000"/>
                </a:solidFill>
              </a:rPr>
              <a:t>()</a:t>
            </a:r>
            <a:endParaRPr lang="en-US" altLang="ja-JP" b="1" u="sng" dirty="0" smtClean="0">
              <a:solidFill>
                <a:srgbClr val="FF0000"/>
              </a:solidFill>
            </a:endParaRPr>
          </a:p>
          <a:p>
            <a:r>
              <a:rPr kumimoji="1" lang="en-US" altLang="ja-JP" b="1" u="sng" dirty="0" smtClean="0">
                <a:solidFill>
                  <a:srgbClr val="FF0000"/>
                </a:solidFill>
              </a:rPr>
              <a:t>END-IF</a:t>
            </a: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methodCall1()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2500298" y="3643314"/>
            <a:ext cx="1857388" cy="214314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methodCall1()</a:t>
            </a:r>
            <a:endParaRPr lang="en-US" altLang="ja-JP" b="1" dirty="0" smtClean="0"/>
          </a:p>
          <a:p>
            <a:r>
              <a:rPr lang="en-US" altLang="ja-JP" dirty="0" smtClean="0"/>
              <a:t>IF</a:t>
            </a:r>
          </a:p>
          <a:p>
            <a:r>
              <a:rPr kumimoji="1" lang="en-US" altLang="ja-JP" dirty="0" err="1" smtClean="0"/>
              <a:t>printVerbose</a:t>
            </a:r>
            <a:r>
              <a:rPr kumimoji="1" lang="en-US" altLang="ja-JP" dirty="0" smtClean="0"/>
              <a:t>()</a:t>
            </a:r>
            <a:endParaRPr lang="en-US" altLang="ja-JP" dirty="0" smtClean="0"/>
          </a:p>
          <a:p>
            <a:r>
              <a:rPr kumimoji="1" lang="en-US" altLang="ja-JP" dirty="0" smtClean="0"/>
              <a:t>END-IF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methodCall2()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3357554" y="1785926"/>
            <a:ext cx="1857388" cy="1357322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err="1" smtClean="0"/>
              <a:t>isDebugMode</a:t>
            </a:r>
            <a:r>
              <a:rPr lang="en-US" altLang="ja-JP" dirty="0" smtClean="0"/>
              <a:t>()</a:t>
            </a:r>
          </a:p>
          <a:p>
            <a:r>
              <a:rPr lang="en-US" altLang="ja-JP" dirty="0" smtClean="0"/>
              <a:t>IF</a:t>
            </a:r>
          </a:p>
          <a:p>
            <a:r>
              <a:rPr kumimoji="1" lang="en-US" altLang="ja-JP" dirty="0" err="1" smtClean="0"/>
              <a:t>printVerbose</a:t>
            </a:r>
            <a:r>
              <a:rPr kumimoji="1" lang="en-US" altLang="ja-JP" dirty="0" smtClean="0"/>
              <a:t>()</a:t>
            </a:r>
            <a:endParaRPr lang="en-US" altLang="ja-JP" dirty="0" smtClean="0"/>
          </a:p>
          <a:p>
            <a:r>
              <a:rPr kumimoji="1" lang="en-US" altLang="ja-JP" dirty="0" smtClean="0"/>
              <a:t>END-IF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6572264" y="3643314"/>
            <a:ext cx="1857388" cy="214314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err="1" smtClean="0"/>
              <a:t>isDebugMode</a:t>
            </a:r>
            <a:r>
              <a:rPr lang="en-US" altLang="ja-JP" dirty="0" smtClean="0"/>
              <a:t>()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methodCall3()</a:t>
            </a:r>
            <a:endParaRPr kumimoji="1" lang="en-US" altLang="ja-JP" dirty="0" smtClean="0"/>
          </a:p>
          <a:p>
            <a:r>
              <a:rPr kumimoji="1" lang="en-US" altLang="ja-JP" dirty="0" err="1" smtClean="0"/>
              <a:t>printVerbose</a:t>
            </a:r>
            <a:r>
              <a:rPr kumimoji="1" lang="en-US" altLang="ja-JP" dirty="0" smtClean="0"/>
              <a:t>()</a:t>
            </a:r>
          </a:p>
          <a:p>
            <a:r>
              <a:rPr lang="en-US" altLang="ja-JP" dirty="0" smtClean="0"/>
              <a:t>LOOP</a:t>
            </a:r>
          </a:p>
          <a:p>
            <a:r>
              <a:rPr kumimoji="1" lang="en-US" altLang="ja-JP" dirty="0" smtClean="0"/>
              <a:t>print()</a:t>
            </a:r>
          </a:p>
          <a:p>
            <a:r>
              <a:rPr lang="en-US" altLang="ja-JP" dirty="0" smtClean="0"/>
              <a:t>END-LOOP</a:t>
            </a:r>
            <a:endParaRPr kumimoji="1" lang="en-US" altLang="ja-JP" dirty="0" smtClean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357818" y="2143116"/>
            <a:ext cx="15087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パターン長：</a:t>
            </a:r>
            <a:r>
              <a:rPr lang="en-US" altLang="ja-JP" dirty="0" smtClean="0"/>
              <a:t>4</a:t>
            </a:r>
          </a:p>
          <a:p>
            <a:r>
              <a:rPr kumimoji="1" lang="ja-JP" altLang="en-US" dirty="0" smtClean="0"/>
              <a:t>サポート値：</a:t>
            </a:r>
            <a:r>
              <a:rPr kumimoji="1" lang="en-US" altLang="ja-JP" dirty="0" smtClean="0"/>
              <a:t>2</a:t>
            </a:r>
            <a:endParaRPr kumimoji="1" lang="ja-JP" altLang="en-US" dirty="0"/>
          </a:p>
        </p:txBody>
      </p:sp>
      <p:cxnSp>
        <p:nvCxnSpPr>
          <p:cNvPr id="16" name="直線矢印コネクタ 15"/>
          <p:cNvCxnSpPr/>
          <p:nvPr/>
        </p:nvCxnSpPr>
        <p:spPr>
          <a:xfrm flipV="1">
            <a:off x="1714480" y="3143248"/>
            <a:ext cx="1928826" cy="5000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rot="16200000" flipV="1">
            <a:off x="4822033" y="3321843"/>
            <a:ext cx="500066" cy="1428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3571868" y="3214686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instanceof</a:t>
            </a:r>
            <a:endParaRPr kumimoji="1"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813480" y="5786454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特徴列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028322" y="5786454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特徴列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925701" y="5786454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特徴列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7028586" y="5786454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特徴列</a:t>
            </a:r>
            <a:r>
              <a:rPr lang="en-US" altLang="ja-JP" dirty="0" smtClean="0"/>
              <a:t>D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722313" y="2209801"/>
            <a:ext cx="7772400" cy="1362075"/>
          </a:xfrm>
        </p:spPr>
        <p:txBody>
          <a:bodyPr/>
          <a:lstStyle/>
          <a:p>
            <a:r>
              <a:rPr kumimoji="1" lang="ja-JP" altLang="en-US" dirty="0" smtClean="0"/>
              <a:t>コーディングパターンに基づく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コード補完ツール</a:t>
            </a:r>
            <a:endParaRPr kumimoji="1"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背景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 smtClean="0"/>
              <a:t>既存のコード補完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キーワードを展開し，コードのひな型を生成</a:t>
            </a:r>
            <a:endParaRPr kumimoji="1" lang="en-US" altLang="ja-JP" dirty="0" smtClean="0"/>
          </a:p>
          <a:p>
            <a:pPr lvl="1"/>
            <a:endParaRPr kumimoji="1"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問題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使用できるパターンが限定されている</a:t>
            </a:r>
          </a:p>
          <a:p>
            <a:pPr lvl="2"/>
            <a:r>
              <a:rPr lang="ja-JP" altLang="en-US" dirty="0" smtClean="0"/>
              <a:t>コード補完の実装であらかじめ用意されている</a:t>
            </a:r>
          </a:p>
          <a:p>
            <a:pPr lvl="2"/>
            <a:r>
              <a:rPr lang="ja-JP" altLang="en-US" dirty="0" smtClean="0"/>
              <a:t>対象のプログラミング言語でよく使用される</a:t>
            </a:r>
          </a:p>
          <a:p>
            <a:endParaRPr kumimoji="1" lang="ja-JP" altLang="en-US" dirty="0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  <p:grpSp>
        <p:nvGrpSpPr>
          <p:cNvPr id="9" name="Group 14"/>
          <p:cNvGrpSpPr>
            <a:grpSpLocks/>
          </p:cNvGrpSpPr>
          <p:nvPr/>
        </p:nvGrpSpPr>
        <p:grpSpPr bwMode="auto">
          <a:xfrm>
            <a:off x="857224" y="2571744"/>
            <a:ext cx="7359650" cy="1570037"/>
            <a:chOff x="975" y="2802"/>
            <a:chExt cx="4636" cy="989"/>
          </a:xfrm>
        </p:grpSpPr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299" y="3542"/>
              <a:ext cx="1767" cy="249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 anchorCtr="1">
              <a:spAutoFit/>
            </a:bodyPr>
            <a:lstStyle/>
            <a:p>
              <a:r>
                <a:rPr lang="en-US" altLang="ja-JP" sz="2000"/>
                <a:t>Eclipse</a:t>
              </a:r>
              <a:r>
                <a:rPr lang="ja-JP" altLang="en-US" sz="2000"/>
                <a:t>コード補完の例</a:t>
              </a:r>
            </a:p>
          </p:txBody>
        </p:sp>
        <p:sp>
          <p:nvSpPr>
            <p:cNvPr id="11" name="Text Box 4"/>
            <p:cNvSpPr txBox="1">
              <a:spLocks noChangeArrowheads="1"/>
            </p:cNvSpPr>
            <p:nvPr/>
          </p:nvSpPr>
          <p:spPr bwMode="auto">
            <a:xfrm>
              <a:off x="1048" y="3044"/>
              <a:ext cx="696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 anchorCtr="1">
              <a:spAutoFit/>
            </a:bodyPr>
            <a:lstStyle/>
            <a:p>
              <a:r>
                <a:rPr lang="en-US" altLang="ja-JP" sz="2000"/>
                <a:t>foreach</a:t>
              </a:r>
            </a:p>
          </p:txBody>
        </p:sp>
        <p:sp>
          <p:nvSpPr>
            <p:cNvPr id="12" name="Text Box 5"/>
            <p:cNvSpPr txBox="1">
              <a:spLocks noChangeArrowheads="1"/>
            </p:cNvSpPr>
            <p:nvPr/>
          </p:nvSpPr>
          <p:spPr bwMode="auto">
            <a:xfrm>
              <a:off x="2575" y="2841"/>
              <a:ext cx="2968" cy="634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 anchorCtr="1">
              <a:spAutoFit/>
            </a:bodyPr>
            <a:lstStyle/>
            <a:p>
              <a:pPr algn="l"/>
              <a:r>
                <a:rPr lang="en-US" altLang="ja-JP" sz="2000" dirty="0"/>
                <a:t>for ([</a:t>
              </a:r>
              <a:r>
                <a:rPr lang="en-US" altLang="ja-JP" sz="2000" dirty="0" err="1"/>
                <a:t>iterable</a:t>
              </a:r>
              <a:r>
                <a:rPr lang="en-US" altLang="ja-JP" sz="2000" dirty="0"/>
                <a:t> type] </a:t>
              </a:r>
            </a:p>
            <a:p>
              <a:pPr algn="l"/>
              <a:r>
                <a:rPr lang="en-US" altLang="ja-JP" sz="2000" dirty="0"/>
                <a:t>      [</a:t>
              </a:r>
              <a:r>
                <a:rPr lang="en-US" altLang="ja-JP" sz="2000" dirty="0" err="1"/>
                <a:t>iterable</a:t>
              </a:r>
              <a:r>
                <a:rPr lang="en-US" altLang="ja-JP" sz="2000" dirty="0"/>
                <a:t> element] : [</a:t>
              </a:r>
              <a:r>
                <a:rPr lang="en-US" altLang="ja-JP" sz="2000" dirty="0" err="1"/>
                <a:t>iterable</a:t>
              </a:r>
              <a:r>
                <a:rPr lang="en-US" altLang="ja-JP" sz="2000" dirty="0"/>
                <a:t>]) {</a:t>
              </a:r>
            </a:p>
            <a:p>
              <a:pPr algn="l"/>
              <a:r>
                <a:rPr lang="en-US" altLang="ja-JP" sz="2000" dirty="0"/>
                <a:t>}</a:t>
              </a:r>
            </a:p>
          </p:txBody>
        </p:sp>
        <p:sp>
          <p:nvSpPr>
            <p:cNvPr id="13" name="AutoShape 6"/>
            <p:cNvSpPr>
              <a:spLocks noChangeArrowheads="1"/>
            </p:cNvSpPr>
            <p:nvPr/>
          </p:nvSpPr>
          <p:spPr bwMode="auto">
            <a:xfrm rot="16200000">
              <a:off x="2001" y="3010"/>
              <a:ext cx="278" cy="344"/>
            </a:xfrm>
            <a:prstGeom prst="downArrow">
              <a:avLst>
                <a:gd name="adj1" fmla="val 50000"/>
                <a:gd name="adj2" fmla="val 30935"/>
              </a:avLst>
            </a:prstGeom>
            <a:noFill/>
            <a:ln w="3810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endParaRPr lang="ja-JP" altLang="en-US"/>
            </a:p>
          </p:txBody>
        </p:sp>
        <p:sp>
          <p:nvSpPr>
            <p:cNvPr id="14" name="Rectangle 8"/>
            <p:cNvSpPr>
              <a:spLocks noChangeArrowheads="1"/>
            </p:cNvSpPr>
            <p:nvPr/>
          </p:nvSpPr>
          <p:spPr bwMode="auto">
            <a:xfrm>
              <a:off x="975" y="2802"/>
              <a:ext cx="4636" cy="710"/>
            </a:xfrm>
            <a:prstGeom prst="rect">
              <a:avLst/>
            </a:prstGeom>
            <a:noFill/>
            <a:ln w="3810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endParaRPr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733BC-87E5-40AC-B044-CD5BA6F0F445}" type="slidenum">
              <a:rPr lang="en-US" altLang="ja-JP"/>
              <a:pPr/>
              <a:t>13</a:t>
            </a:fld>
            <a:endParaRPr lang="en-US" altLang="ja-JP"/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提案手法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既存のコード補完の問題点を解決</a:t>
            </a:r>
          </a:p>
          <a:p>
            <a:pPr lvl="1"/>
            <a:r>
              <a:rPr lang="ja-JP" altLang="en-US" dirty="0"/>
              <a:t>ソフトウェア固有のパターンと類似した処理を再度記述することを防ぐ</a:t>
            </a:r>
          </a:p>
          <a:p>
            <a:pPr lvl="1"/>
            <a:endParaRPr lang="ja-JP" altLang="en-US" dirty="0"/>
          </a:p>
          <a:p>
            <a:r>
              <a:rPr lang="ja-JP" altLang="en-US" dirty="0"/>
              <a:t>コーディングパターンに基づくコード補完手法の提案</a:t>
            </a:r>
          </a:p>
          <a:p>
            <a:pPr lvl="1"/>
            <a:r>
              <a:rPr lang="ja-JP" altLang="en-US" dirty="0"/>
              <a:t>ソフトウェア固有のパターンはコーディングパターンとして得られる</a:t>
            </a:r>
          </a:p>
          <a:p>
            <a:endParaRPr lang="en-US" altLang="ja-JP" dirty="0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8AAD-931F-473E-BEAC-CFFA5BA31EDA}" type="slidenum">
              <a:rPr lang="en-US" altLang="ja-JP"/>
              <a:pPr/>
              <a:t>14</a:t>
            </a:fld>
            <a:endParaRPr lang="en-US" altLang="ja-JP"/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200"/>
              <a:t>提案手法：</a:t>
            </a:r>
            <a:br>
              <a:rPr lang="ja-JP" altLang="en-US" sz="3200"/>
            </a:br>
            <a:r>
              <a:rPr lang="ja-JP" altLang="en-US" sz="3200"/>
              <a:t>コーディングパターンに基づくコード補完手法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250825" y="1917700"/>
            <a:ext cx="8642350" cy="3743325"/>
            <a:chOff x="113" y="1253"/>
            <a:chExt cx="5444" cy="2358"/>
          </a:xfrm>
        </p:grpSpPr>
        <p:sp>
          <p:nvSpPr>
            <p:cNvPr id="164867" name="AutoShape 3"/>
            <p:cNvSpPr>
              <a:spLocks noChangeArrowheads="1"/>
            </p:cNvSpPr>
            <p:nvPr/>
          </p:nvSpPr>
          <p:spPr bwMode="auto">
            <a:xfrm>
              <a:off x="205" y="2205"/>
              <a:ext cx="1361" cy="533"/>
            </a:xfrm>
            <a:prstGeom prst="roundRect">
              <a:avLst>
                <a:gd name="adj" fmla="val 16667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altLang="ja-JP"/>
                <a:t>1.</a:t>
              </a:r>
              <a:r>
                <a:rPr lang="ja-JP" altLang="en-US"/>
                <a:t>パターンの検索</a:t>
              </a:r>
            </a:p>
          </p:txBody>
        </p:sp>
        <p:sp>
          <p:nvSpPr>
            <p:cNvPr id="164868" name="AutoShape 4"/>
            <p:cNvSpPr>
              <a:spLocks noChangeArrowheads="1"/>
            </p:cNvSpPr>
            <p:nvPr/>
          </p:nvSpPr>
          <p:spPr bwMode="auto">
            <a:xfrm rot="16200000">
              <a:off x="1806" y="2291"/>
              <a:ext cx="266" cy="366"/>
            </a:xfrm>
            <a:prstGeom prst="downArrow">
              <a:avLst>
                <a:gd name="adj1" fmla="val 50000"/>
                <a:gd name="adj2" fmla="val 34398"/>
              </a:avLst>
            </a:prstGeom>
            <a:noFill/>
            <a:ln w="3810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64869" name="AutoShape 5"/>
            <p:cNvSpPr>
              <a:spLocks noChangeArrowheads="1"/>
            </p:cNvSpPr>
            <p:nvPr/>
          </p:nvSpPr>
          <p:spPr bwMode="auto">
            <a:xfrm rot="16200000">
              <a:off x="3801" y="2297"/>
              <a:ext cx="266" cy="366"/>
            </a:xfrm>
            <a:prstGeom prst="downArrow">
              <a:avLst>
                <a:gd name="adj1" fmla="val 50000"/>
                <a:gd name="adj2" fmla="val 34398"/>
              </a:avLst>
            </a:prstGeom>
            <a:noFill/>
            <a:ln w="3810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64870" name="AutoShape 6"/>
            <p:cNvSpPr>
              <a:spLocks noChangeArrowheads="1"/>
            </p:cNvSpPr>
            <p:nvPr/>
          </p:nvSpPr>
          <p:spPr bwMode="auto">
            <a:xfrm>
              <a:off x="2200" y="2205"/>
              <a:ext cx="1361" cy="533"/>
            </a:xfrm>
            <a:prstGeom prst="roundRect">
              <a:avLst>
                <a:gd name="adj" fmla="val 16667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altLang="ja-JP"/>
                <a:t>2.</a:t>
              </a:r>
              <a:r>
                <a:rPr lang="ja-JP" altLang="en-US"/>
                <a:t>コード片の生成</a:t>
              </a:r>
            </a:p>
          </p:txBody>
        </p:sp>
        <p:sp>
          <p:nvSpPr>
            <p:cNvPr id="164871" name="AutoShape 7"/>
            <p:cNvSpPr>
              <a:spLocks noChangeArrowheads="1"/>
            </p:cNvSpPr>
            <p:nvPr/>
          </p:nvSpPr>
          <p:spPr bwMode="auto">
            <a:xfrm>
              <a:off x="4196" y="2206"/>
              <a:ext cx="1361" cy="533"/>
            </a:xfrm>
            <a:prstGeom prst="roundRect">
              <a:avLst>
                <a:gd name="adj" fmla="val 16667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altLang="ja-JP"/>
                <a:t>3.</a:t>
              </a:r>
              <a:r>
                <a:rPr lang="ja-JP" altLang="en-US"/>
                <a:t>ソースコード</a:t>
              </a:r>
            </a:p>
            <a:p>
              <a:r>
                <a:rPr lang="ja-JP" altLang="en-US"/>
                <a:t>へ挿入</a:t>
              </a:r>
            </a:p>
          </p:txBody>
        </p:sp>
        <p:sp>
          <p:nvSpPr>
            <p:cNvPr id="164872" name="Oval 8"/>
            <p:cNvSpPr>
              <a:spLocks noChangeArrowheads="1"/>
            </p:cNvSpPr>
            <p:nvPr/>
          </p:nvSpPr>
          <p:spPr bwMode="auto">
            <a:xfrm>
              <a:off x="113" y="1256"/>
              <a:ext cx="1634" cy="723"/>
            </a:xfrm>
            <a:prstGeom prst="ellips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ja-JP" altLang="en-US"/>
                <a:t>開発者が入力</a:t>
              </a:r>
            </a:p>
            <a:p>
              <a:r>
                <a:rPr lang="ja-JP" altLang="en-US"/>
                <a:t>した単語</a:t>
              </a:r>
              <a:r>
                <a:rPr lang="en-US" altLang="ja-JP"/>
                <a:t>(</a:t>
              </a:r>
              <a:r>
                <a:rPr lang="ja-JP" altLang="en-US"/>
                <a:t>キーワード</a:t>
              </a:r>
              <a:r>
                <a:rPr lang="en-US" altLang="ja-JP"/>
                <a:t>)</a:t>
              </a:r>
            </a:p>
          </p:txBody>
        </p:sp>
        <p:sp>
          <p:nvSpPr>
            <p:cNvPr id="164873" name="Oval 9"/>
            <p:cNvSpPr>
              <a:spLocks noChangeArrowheads="1"/>
            </p:cNvSpPr>
            <p:nvPr/>
          </p:nvSpPr>
          <p:spPr bwMode="auto">
            <a:xfrm>
              <a:off x="2109" y="1253"/>
              <a:ext cx="1633" cy="726"/>
            </a:xfrm>
            <a:prstGeom prst="ellips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ja-JP" altLang="en-US"/>
                <a:t>開発者が編集して</a:t>
              </a:r>
            </a:p>
            <a:p>
              <a:r>
                <a:rPr lang="ja-JP" altLang="en-US"/>
                <a:t>いるソースコード</a:t>
              </a:r>
            </a:p>
          </p:txBody>
        </p:sp>
        <p:cxnSp>
          <p:nvCxnSpPr>
            <p:cNvPr id="164874" name="AutoShape 10"/>
            <p:cNvCxnSpPr>
              <a:cxnSpLocks noChangeShapeType="1"/>
              <a:stCxn id="164872" idx="4"/>
              <a:endCxn id="164867" idx="0"/>
            </p:cNvCxnSpPr>
            <p:nvPr/>
          </p:nvCxnSpPr>
          <p:spPr bwMode="auto">
            <a:xfrm flipH="1">
              <a:off x="886" y="1991"/>
              <a:ext cx="44" cy="202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64875" name="AutoShape 11"/>
            <p:cNvCxnSpPr>
              <a:cxnSpLocks noChangeShapeType="1"/>
              <a:stCxn id="164873" idx="4"/>
              <a:endCxn id="164870" idx="0"/>
            </p:cNvCxnSpPr>
            <p:nvPr/>
          </p:nvCxnSpPr>
          <p:spPr bwMode="auto">
            <a:xfrm flipH="1">
              <a:off x="2881" y="1991"/>
              <a:ext cx="45" cy="202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4876" name="AutoShape 12"/>
            <p:cNvSpPr>
              <a:spLocks noChangeArrowheads="1"/>
            </p:cNvSpPr>
            <p:nvPr/>
          </p:nvSpPr>
          <p:spPr bwMode="auto">
            <a:xfrm>
              <a:off x="1429" y="3113"/>
              <a:ext cx="1486" cy="442"/>
            </a:xfrm>
            <a:prstGeom prst="wedgeRectCallout">
              <a:avLst>
                <a:gd name="adj1" fmla="val -16352"/>
                <a:gd name="adj2" fmla="val -157014"/>
              </a:avLst>
            </a:prstGeom>
            <a:noFill/>
            <a:ln w="3810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ja-JP" altLang="en-US" sz="1600"/>
                <a:t>キーワードに</a:t>
              </a:r>
            </a:p>
            <a:p>
              <a:r>
                <a:rPr lang="ja-JP" altLang="en-US" sz="1600"/>
                <a:t>関連したパターン</a:t>
              </a:r>
            </a:p>
          </p:txBody>
        </p:sp>
        <p:sp>
          <p:nvSpPr>
            <p:cNvPr id="164877" name="AutoShape 13"/>
            <p:cNvSpPr>
              <a:spLocks noChangeArrowheads="1"/>
            </p:cNvSpPr>
            <p:nvPr/>
          </p:nvSpPr>
          <p:spPr bwMode="auto">
            <a:xfrm>
              <a:off x="3475" y="3113"/>
              <a:ext cx="1435" cy="442"/>
            </a:xfrm>
            <a:prstGeom prst="wedgeRectCallout">
              <a:avLst>
                <a:gd name="adj1" fmla="val -16690"/>
                <a:gd name="adj2" fmla="val -157241"/>
              </a:avLst>
            </a:prstGeom>
            <a:noFill/>
            <a:ln w="3810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ja-JP" altLang="en-US" sz="1600"/>
                <a:t>パターンから</a:t>
              </a:r>
            </a:p>
            <a:p>
              <a:r>
                <a:rPr lang="ja-JP" altLang="en-US" sz="1600"/>
                <a:t>生成したコード片</a:t>
              </a:r>
            </a:p>
          </p:txBody>
        </p:sp>
        <p:sp>
          <p:nvSpPr>
            <p:cNvPr id="164878" name="AutoShape 14"/>
            <p:cNvSpPr>
              <a:spLocks noChangeArrowheads="1"/>
            </p:cNvSpPr>
            <p:nvPr/>
          </p:nvSpPr>
          <p:spPr bwMode="auto">
            <a:xfrm>
              <a:off x="204" y="3022"/>
              <a:ext cx="953" cy="589"/>
            </a:xfrm>
            <a:prstGeom prst="can">
              <a:avLst>
                <a:gd name="adj" fmla="val 25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Ctr="1"/>
            <a:lstStyle/>
            <a:p>
              <a:r>
                <a:rPr lang="ja-JP" altLang="en-US"/>
                <a:t>パターン</a:t>
              </a:r>
            </a:p>
            <a:p>
              <a:r>
                <a:rPr lang="ja-JP" altLang="en-US"/>
                <a:t>データベース</a:t>
              </a:r>
            </a:p>
          </p:txBody>
        </p:sp>
        <p:sp>
          <p:nvSpPr>
            <p:cNvPr id="164879" name="AutoShape 15"/>
            <p:cNvSpPr>
              <a:spLocks noChangeArrowheads="1"/>
            </p:cNvSpPr>
            <p:nvPr/>
          </p:nvSpPr>
          <p:spPr bwMode="auto">
            <a:xfrm rot="5400000" flipH="1">
              <a:off x="590" y="2772"/>
              <a:ext cx="181" cy="227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tx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8" name="日付プレースホルダ 1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20" name="フッター プレースホルダ 1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BA4A-7612-4EBF-B81E-57C3CC12B6B4}" type="slidenum">
              <a:rPr lang="en-US" altLang="ja-JP"/>
              <a:pPr/>
              <a:t>15</a:t>
            </a:fld>
            <a:endParaRPr lang="en-US" altLang="ja-JP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パターン	データベースの構築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コーディングパターン</a:t>
            </a:r>
            <a:r>
              <a:rPr lang="ja-JP" altLang="en-US" dirty="0"/>
              <a:t>を保存したデータベースをパターン検索の前に構築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5786438" y="3427413"/>
            <a:ext cx="3097212" cy="2449512"/>
            <a:chOff x="3463" y="1752"/>
            <a:chExt cx="1951" cy="1543"/>
          </a:xfrm>
        </p:grpSpPr>
        <p:sp>
          <p:nvSpPr>
            <p:cNvPr id="145415" name="Text Box 7"/>
            <p:cNvSpPr txBox="1">
              <a:spLocks noChangeArrowheads="1"/>
            </p:cNvSpPr>
            <p:nvPr/>
          </p:nvSpPr>
          <p:spPr bwMode="auto">
            <a:xfrm>
              <a:off x="3735" y="1752"/>
              <a:ext cx="1377" cy="231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ja-JP" altLang="en-US">
                  <a:latin typeface="ＭＳ Ｐゴシック" charset="-128"/>
                  <a:ea typeface="ＭＳ Ｐゴシック" charset="-128"/>
                </a:rPr>
                <a:t>コーディングパターン</a:t>
              </a:r>
            </a:p>
          </p:txBody>
        </p:sp>
        <p:sp>
          <p:nvSpPr>
            <p:cNvPr id="145416" name="Rectangle 8"/>
            <p:cNvSpPr>
              <a:spLocks noChangeArrowheads="1"/>
            </p:cNvSpPr>
            <p:nvPr/>
          </p:nvSpPr>
          <p:spPr bwMode="auto">
            <a:xfrm>
              <a:off x="3463" y="2025"/>
              <a:ext cx="1951" cy="1270"/>
            </a:xfrm>
            <a:prstGeom prst="rect">
              <a:avLst/>
            </a:prstGeom>
            <a:noFill/>
            <a:ln w="3810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45417" name="Text Box 9"/>
            <p:cNvSpPr txBox="1">
              <a:spLocks noChangeArrowheads="1"/>
            </p:cNvSpPr>
            <p:nvPr/>
          </p:nvSpPr>
          <p:spPr bwMode="auto">
            <a:xfrm>
              <a:off x="3509" y="2060"/>
              <a:ext cx="1905" cy="1235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25000"/>
                </a:spcBef>
                <a:spcAft>
                  <a:spcPct val="20000"/>
                </a:spcAft>
              </a:pPr>
              <a:r>
                <a:rPr lang="en-US" altLang="ja-JP"/>
                <a:t>JEditBuffer.isEditable()</a:t>
              </a:r>
            </a:p>
            <a:p>
              <a:pPr algn="l">
                <a:spcBef>
                  <a:spcPct val="25000"/>
                </a:spcBef>
                <a:spcAft>
                  <a:spcPct val="20000"/>
                </a:spcAft>
              </a:pPr>
              <a:r>
                <a:rPr lang="en-US" altLang="ja-JP"/>
                <a:t>IF</a:t>
              </a:r>
            </a:p>
            <a:p>
              <a:pPr algn="l">
                <a:spcBef>
                  <a:spcPct val="25000"/>
                </a:spcBef>
                <a:spcAft>
                  <a:spcPct val="20000"/>
                </a:spcAft>
              </a:pPr>
              <a:r>
                <a:rPr lang="en-US" altLang="ja-JP"/>
                <a:t>JComponent.getToolkit()</a:t>
              </a:r>
            </a:p>
            <a:p>
              <a:pPr algn="l">
                <a:spcBef>
                  <a:spcPct val="25000"/>
                </a:spcBef>
                <a:spcAft>
                  <a:spcPct val="20000"/>
                </a:spcAft>
              </a:pPr>
              <a:r>
                <a:rPr lang="en-US" altLang="ja-JP"/>
                <a:t>Toolkit.beep()</a:t>
              </a:r>
            </a:p>
            <a:p>
              <a:pPr algn="l">
                <a:spcBef>
                  <a:spcPct val="25000"/>
                </a:spcBef>
                <a:spcAft>
                  <a:spcPct val="20000"/>
                </a:spcAft>
              </a:pPr>
              <a:r>
                <a:rPr lang="en-US" altLang="ja-JP"/>
                <a:t>END-IF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241300" y="4029075"/>
            <a:ext cx="3457575" cy="1643063"/>
            <a:chOff x="567" y="1888"/>
            <a:chExt cx="2132" cy="1180"/>
          </a:xfrm>
        </p:grpSpPr>
        <p:sp>
          <p:nvSpPr>
            <p:cNvPr id="145422" name="Rectangle 14"/>
            <p:cNvSpPr>
              <a:spLocks noChangeArrowheads="1"/>
            </p:cNvSpPr>
            <p:nvPr/>
          </p:nvSpPr>
          <p:spPr bwMode="auto">
            <a:xfrm>
              <a:off x="748" y="1979"/>
              <a:ext cx="1951" cy="1089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45423" name="Rectangle 15"/>
            <p:cNvSpPr>
              <a:spLocks noChangeArrowheads="1"/>
            </p:cNvSpPr>
            <p:nvPr/>
          </p:nvSpPr>
          <p:spPr bwMode="auto">
            <a:xfrm>
              <a:off x="657" y="1933"/>
              <a:ext cx="1951" cy="1089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45424" name="Rectangle 16"/>
            <p:cNvSpPr>
              <a:spLocks noChangeArrowheads="1"/>
            </p:cNvSpPr>
            <p:nvPr/>
          </p:nvSpPr>
          <p:spPr bwMode="auto">
            <a:xfrm>
              <a:off x="567" y="1888"/>
              <a:ext cx="1951" cy="1089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en-US" altLang="ja-JP"/>
                <a:t>if (!buffer.isEditable()) {</a:t>
              </a:r>
            </a:p>
            <a:p>
              <a:pPr algn="l"/>
              <a:r>
                <a:rPr lang="en-US" altLang="ja-JP"/>
                <a:t>  getToolkit().beep();</a:t>
              </a:r>
            </a:p>
            <a:p>
              <a:pPr algn="l"/>
              <a:r>
                <a:rPr lang="en-US" altLang="ja-JP"/>
                <a:t>  return ;</a:t>
              </a:r>
            </a:p>
            <a:p>
              <a:pPr algn="l"/>
              <a:r>
                <a:rPr lang="en-US" altLang="ja-JP"/>
                <a:t>} ...</a:t>
              </a:r>
            </a:p>
          </p:txBody>
        </p:sp>
      </p:grpSp>
      <p:sp>
        <p:nvSpPr>
          <p:cNvPr id="145425" name="Text Box 17"/>
          <p:cNvSpPr txBox="1">
            <a:spLocks noChangeArrowheads="1"/>
          </p:cNvSpPr>
          <p:nvPr/>
        </p:nvSpPr>
        <p:spPr bwMode="auto">
          <a:xfrm>
            <a:off x="539750" y="3644900"/>
            <a:ext cx="2879725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altLang="ja-JP"/>
              <a:t>jEdit</a:t>
            </a:r>
            <a:r>
              <a:rPr lang="ja-JP" altLang="en-US"/>
              <a:t>に頻出するコード片</a:t>
            </a:r>
          </a:p>
        </p:txBody>
      </p:sp>
      <p:sp>
        <p:nvSpPr>
          <p:cNvPr id="145427" name="AutoShape 19"/>
          <p:cNvSpPr>
            <a:spLocks noChangeArrowheads="1"/>
          </p:cNvSpPr>
          <p:nvPr/>
        </p:nvSpPr>
        <p:spPr bwMode="auto">
          <a:xfrm>
            <a:off x="4311650" y="4506913"/>
            <a:ext cx="827088" cy="360362"/>
          </a:xfrm>
          <a:prstGeom prst="rightArrow">
            <a:avLst>
              <a:gd name="adj1" fmla="val 50000"/>
              <a:gd name="adj2" fmla="val 5737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5428" name="Text Box 20"/>
          <p:cNvSpPr txBox="1">
            <a:spLocks noChangeArrowheads="1"/>
          </p:cNvSpPr>
          <p:nvPr/>
        </p:nvSpPr>
        <p:spPr bwMode="auto">
          <a:xfrm>
            <a:off x="3910013" y="3925888"/>
            <a:ext cx="1606550" cy="58102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1600"/>
              <a:t>コーディング</a:t>
            </a:r>
          </a:p>
          <a:p>
            <a:r>
              <a:rPr lang="ja-JP" altLang="en-US" sz="1600"/>
              <a:t>パターンの抽出</a:t>
            </a:r>
          </a:p>
        </p:txBody>
      </p:sp>
      <p:sp>
        <p:nvSpPr>
          <p:cNvPr id="16" name="日付プレースホルダ 1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18" name="フッター プレースホルダ 1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3305-D767-4F01-8064-4A96C8AA7988}" type="slidenum">
              <a:rPr lang="en-US" altLang="ja-JP"/>
              <a:pPr/>
              <a:t>16</a:t>
            </a:fld>
            <a:endParaRPr lang="en-US" altLang="ja-JP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パターンの検索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445017"/>
          </a:xfrm>
        </p:spPr>
        <p:txBody>
          <a:bodyPr>
            <a:normAutofit fontScale="92500" lnSpcReduction="10000"/>
          </a:bodyPr>
          <a:lstStyle/>
          <a:p>
            <a:r>
              <a:rPr lang="ja-JP" altLang="en-US" dirty="0"/>
              <a:t>入力キーワードに関連したパターン</a:t>
            </a:r>
          </a:p>
          <a:p>
            <a:pPr lvl="1"/>
            <a:r>
              <a:rPr lang="ja-JP" altLang="en-US" dirty="0"/>
              <a:t>パターンに入力キーワードと一致する単語が多く出現</a:t>
            </a:r>
          </a:p>
          <a:p>
            <a:pPr lvl="1"/>
            <a:r>
              <a:rPr lang="ja-JP" altLang="en-US" dirty="0"/>
              <a:t>一致する単語のうち，重みの大きい単語が多い</a:t>
            </a:r>
          </a:p>
          <a:p>
            <a:pPr lvl="2"/>
            <a:r>
              <a:rPr lang="ja-JP" altLang="en-US" dirty="0"/>
              <a:t>単語の重みは自然言語検索で利用されている</a:t>
            </a:r>
            <a:r>
              <a:rPr lang="en-US" altLang="ja-JP" dirty="0" smtClean="0"/>
              <a:t>TF-IDF</a:t>
            </a:r>
            <a:br>
              <a:rPr lang="en-US" altLang="ja-JP" dirty="0" smtClean="0"/>
            </a:br>
            <a:r>
              <a:rPr lang="en-US" altLang="ja-JP" dirty="0" smtClean="0"/>
              <a:t>[</a:t>
            </a:r>
            <a:r>
              <a:rPr lang="en-US" altLang="ja-JP" dirty="0"/>
              <a:t>Salton,1987]</a:t>
            </a:r>
            <a:r>
              <a:rPr lang="ja-JP" altLang="en-US" dirty="0"/>
              <a:t>で決定</a:t>
            </a:r>
          </a:p>
          <a:p>
            <a:pPr lvl="2"/>
            <a:endParaRPr lang="ja-JP" altLang="en-US" dirty="0"/>
          </a:p>
          <a:p>
            <a:pPr lvl="2"/>
            <a:endParaRPr lang="ja-JP" altLang="en-US" dirty="0"/>
          </a:p>
          <a:p>
            <a:r>
              <a:rPr lang="ja-JP" altLang="en-US" dirty="0"/>
              <a:t>検索</a:t>
            </a:r>
            <a:r>
              <a:rPr lang="ja-JP" altLang="en-US" dirty="0" smtClean="0"/>
              <a:t>結果</a:t>
            </a:r>
            <a:endParaRPr lang="ja-JP" altLang="en-US" dirty="0"/>
          </a:p>
          <a:p>
            <a:pPr>
              <a:buFont typeface="Wingdings" pitchFamily="2" charset="2"/>
              <a:buNone/>
            </a:pPr>
            <a:r>
              <a:rPr lang="ja-JP" altLang="en-US" dirty="0"/>
              <a:t>    入力</a:t>
            </a:r>
            <a:r>
              <a:rPr lang="ja-JP" altLang="en-US" dirty="0" smtClean="0"/>
              <a:t>キーワード関連が高いパターン</a:t>
            </a:r>
            <a:endParaRPr lang="en-US" altLang="ja-JP" dirty="0" smtClean="0"/>
          </a:p>
        </p:txBody>
      </p:sp>
      <p:sp>
        <p:nvSpPr>
          <p:cNvPr id="111620" name="Text Box 4"/>
          <p:cNvSpPr txBox="1">
            <a:spLocks noChangeArrowheads="1"/>
          </p:cNvSpPr>
          <p:nvPr/>
        </p:nvSpPr>
        <p:spPr bwMode="auto">
          <a:xfrm>
            <a:off x="539750" y="5734050"/>
            <a:ext cx="8353425" cy="63976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altLang="ja-JP" sz="1200"/>
              <a:t>[Salton,1987] Term Frequency – Inverse Document Frequency,</a:t>
            </a:r>
          </a:p>
          <a:p>
            <a:pPr algn="l"/>
            <a:r>
              <a:rPr lang="en-US" altLang="ja-JP" sz="1200"/>
              <a:t>    Salton G. and Buckley, C. 1987 Term Weighting Approaches in Automatic Text Retrieval. Technical Report.</a:t>
            </a:r>
          </a:p>
          <a:p>
            <a:pPr algn="l"/>
            <a:r>
              <a:rPr lang="en-US" altLang="ja-JP" sz="1200"/>
              <a:t>    UMI Order Number: TR87-881., Cornell University.</a:t>
            </a:r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C1DBC-ECB1-4CF3-A77B-FEF8EBB85D1B}" type="slidenum">
              <a:rPr lang="en-US" altLang="ja-JP"/>
              <a:pPr/>
              <a:t>17</a:t>
            </a:fld>
            <a:endParaRPr lang="en-US" altLang="ja-JP"/>
          </a:p>
        </p:txBody>
      </p:sp>
      <p:sp>
        <p:nvSpPr>
          <p:cNvPr id="114748" name="Rectangle 6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パターンの各要素をコード片へ変換</a:t>
            </a:r>
          </a:p>
          <a:p>
            <a:r>
              <a:rPr lang="ja-JP" altLang="en-US"/>
              <a:t>このステップでは参照する変数は未定とする</a:t>
            </a:r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コード片の生成： パターン要素の変換</a:t>
            </a:r>
          </a:p>
        </p:txBody>
      </p:sp>
      <p:grpSp>
        <p:nvGrpSpPr>
          <p:cNvPr id="2" name="Group 130"/>
          <p:cNvGrpSpPr>
            <a:grpSpLocks/>
          </p:cNvGrpSpPr>
          <p:nvPr/>
        </p:nvGrpSpPr>
        <p:grpSpPr bwMode="auto">
          <a:xfrm>
            <a:off x="827088" y="4076700"/>
            <a:ext cx="5761037" cy="360363"/>
            <a:chOff x="521" y="2568"/>
            <a:chExt cx="3629" cy="227"/>
          </a:xfrm>
        </p:grpSpPr>
        <p:sp>
          <p:nvSpPr>
            <p:cNvPr id="114698" name="Rectangle 10"/>
            <p:cNvSpPr>
              <a:spLocks noChangeArrowheads="1"/>
            </p:cNvSpPr>
            <p:nvPr/>
          </p:nvSpPr>
          <p:spPr bwMode="auto">
            <a:xfrm>
              <a:off x="521" y="2568"/>
              <a:ext cx="1815" cy="227"/>
            </a:xfrm>
            <a:prstGeom prst="rect">
              <a:avLst/>
            </a:prstGeom>
            <a:noFill/>
            <a:ln w="38100" algn="ctr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ja-JP" altLang="en-US"/>
            </a:p>
          </p:txBody>
        </p:sp>
        <p:sp>
          <p:nvSpPr>
            <p:cNvPr id="114699" name="Rectangle 11"/>
            <p:cNvSpPr>
              <a:spLocks noChangeArrowheads="1"/>
            </p:cNvSpPr>
            <p:nvPr/>
          </p:nvSpPr>
          <p:spPr bwMode="auto">
            <a:xfrm>
              <a:off x="3287" y="2568"/>
              <a:ext cx="863" cy="227"/>
            </a:xfrm>
            <a:prstGeom prst="rect">
              <a:avLst/>
            </a:prstGeom>
            <a:noFill/>
            <a:ln w="38100" algn="ctr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ja-JP" altLang="en-US"/>
            </a:p>
          </p:txBody>
        </p:sp>
        <p:sp>
          <p:nvSpPr>
            <p:cNvPr id="114700" name="Line 12"/>
            <p:cNvSpPr>
              <a:spLocks noChangeShapeType="1"/>
            </p:cNvSpPr>
            <p:nvPr/>
          </p:nvSpPr>
          <p:spPr bwMode="auto">
            <a:xfrm flipV="1">
              <a:off x="2336" y="2658"/>
              <a:ext cx="952" cy="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anchor="ctr">
              <a:spAutoFit/>
            </a:bodyPr>
            <a:lstStyle/>
            <a:p>
              <a:endParaRPr lang="ja-JP" altLang="en-US"/>
            </a:p>
          </p:txBody>
        </p:sp>
      </p:grpSp>
      <p:sp>
        <p:nvSpPr>
          <p:cNvPr id="114715" name="Text Box 27"/>
          <p:cNvSpPr txBox="1">
            <a:spLocks noChangeArrowheads="1"/>
          </p:cNvSpPr>
          <p:nvPr/>
        </p:nvSpPr>
        <p:spPr bwMode="auto">
          <a:xfrm>
            <a:off x="1116013" y="2716213"/>
            <a:ext cx="2185987" cy="3667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>
                <a:latin typeface="ＭＳ Ｐゴシック" charset="-128"/>
                <a:ea typeface="ＭＳ Ｐゴシック" charset="-128"/>
              </a:rPr>
              <a:t>パターン</a:t>
            </a:r>
          </a:p>
        </p:txBody>
      </p:sp>
      <p:sp>
        <p:nvSpPr>
          <p:cNvPr id="114739" name="Text Box 51"/>
          <p:cNvSpPr txBox="1">
            <a:spLocks noChangeArrowheads="1"/>
          </p:cNvSpPr>
          <p:nvPr/>
        </p:nvSpPr>
        <p:spPr bwMode="auto">
          <a:xfrm>
            <a:off x="5651500" y="2708275"/>
            <a:ext cx="2185988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>
                <a:latin typeface="ＭＳ Ｐゴシック" charset="-128"/>
                <a:ea typeface="ＭＳ Ｐゴシック" charset="-128"/>
              </a:rPr>
              <a:t>コード片</a:t>
            </a:r>
          </a:p>
        </p:txBody>
      </p:sp>
      <p:sp>
        <p:nvSpPr>
          <p:cNvPr id="114781" name="AutoShape 93"/>
          <p:cNvSpPr>
            <a:spLocks noChangeArrowheads="1"/>
          </p:cNvSpPr>
          <p:nvPr/>
        </p:nvSpPr>
        <p:spPr bwMode="auto">
          <a:xfrm>
            <a:off x="4138613" y="4295775"/>
            <a:ext cx="827087" cy="360363"/>
          </a:xfrm>
          <a:prstGeom prst="rightArrow">
            <a:avLst>
              <a:gd name="adj1" fmla="val 50000"/>
              <a:gd name="adj2" fmla="val 5737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3" name="Group 119"/>
          <p:cNvGrpSpPr>
            <a:grpSpLocks/>
          </p:cNvGrpSpPr>
          <p:nvPr/>
        </p:nvGrpSpPr>
        <p:grpSpPr bwMode="auto">
          <a:xfrm>
            <a:off x="815975" y="4581525"/>
            <a:ext cx="6780213" cy="1439863"/>
            <a:chOff x="514" y="2886"/>
            <a:chExt cx="4271" cy="907"/>
          </a:xfrm>
        </p:grpSpPr>
        <p:grpSp>
          <p:nvGrpSpPr>
            <p:cNvPr id="4" name="Group 118"/>
            <p:cNvGrpSpPr>
              <a:grpSpLocks/>
            </p:cNvGrpSpPr>
            <p:nvPr/>
          </p:nvGrpSpPr>
          <p:grpSpPr bwMode="auto">
            <a:xfrm>
              <a:off x="514" y="3566"/>
              <a:ext cx="2956" cy="227"/>
              <a:chOff x="514" y="3566"/>
              <a:chExt cx="2956" cy="227"/>
            </a:xfrm>
          </p:grpSpPr>
          <p:sp>
            <p:nvSpPr>
              <p:cNvPr id="114711" name="Rectangle 23"/>
              <p:cNvSpPr>
                <a:spLocks noChangeArrowheads="1"/>
              </p:cNvSpPr>
              <p:nvPr/>
            </p:nvSpPr>
            <p:spPr bwMode="auto">
              <a:xfrm>
                <a:off x="514" y="3566"/>
                <a:ext cx="1815" cy="226"/>
              </a:xfrm>
              <a:prstGeom prst="rect">
                <a:avLst/>
              </a:prstGeom>
              <a:noFill/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ja-JP" altLang="en-US"/>
              </a:p>
            </p:txBody>
          </p:sp>
          <p:sp>
            <p:nvSpPr>
              <p:cNvPr id="114712" name="Rectangle 24"/>
              <p:cNvSpPr>
                <a:spLocks noChangeArrowheads="1"/>
              </p:cNvSpPr>
              <p:nvPr/>
            </p:nvSpPr>
            <p:spPr bwMode="auto">
              <a:xfrm>
                <a:off x="3288" y="3566"/>
                <a:ext cx="182" cy="227"/>
              </a:xfrm>
              <a:prstGeom prst="rect">
                <a:avLst/>
              </a:prstGeom>
              <a:noFill/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ja-JP" altLang="en-US"/>
              </a:p>
            </p:txBody>
          </p:sp>
          <p:sp>
            <p:nvSpPr>
              <p:cNvPr id="114713" name="Line 25"/>
              <p:cNvSpPr>
                <a:spLocks noChangeShapeType="1"/>
              </p:cNvSpPr>
              <p:nvPr/>
            </p:nvSpPr>
            <p:spPr bwMode="auto">
              <a:xfrm flipV="1">
                <a:off x="2336" y="3657"/>
                <a:ext cx="952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lg" len="lg"/>
              </a:ln>
              <a:effectLst/>
            </p:spPr>
            <p:txBody>
              <a:bodyPr anchor="ctr">
                <a:spAutoFit/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5" name="Group 110"/>
            <p:cNvGrpSpPr>
              <a:grpSpLocks/>
            </p:cNvGrpSpPr>
            <p:nvPr/>
          </p:nvGrpSpPr>
          <p:grpSpPr bwMode="auto">
            <a:xfrm>
              <a:off x="521" y="3249"/>
              <a:ext cx="3856" cy="227"/>
              <a:chOff x="521" y="3249"/>
              <a:chExt cx="3856" cy="227"/>
            </a:xfrm>
          </p:grpSpPr>
          <p:sp>
            <p:nvSpPr>
              <p:cNvPr id="114709" name="Line 21"/>
              <p:cNvSpPr>
                <a:spLocks noChangeShapeType="1"/>
              </p:cNvSpPr>
              <p:nvPr/>
            </p:nvSpPr>
            <p:spPr bwMode="auto">
              <a:xfrm>
                <a:off x="2336" y="3339"/>
                <a:ext cx="952" cy="0"/>
              </a:xfrm>
              <a:prstGeom prst="line">
                <a:avLst/>
              </a:prstGeom>
              <a:noFill/>
              <a:ln w="38100">
                <a:solidFill>
                  <a:srgbClr val="339966"/>
                </a:solidFill>
                <a:round/>
                <a:headEnd/>
                <a:tailEnd type="triangle" w="lg" len="lg"/>
              </a:ln>
              <a:effectLst/>
            </p:spPr>
            <p:txBody>
              <a:bodyPr anchor="ctr">
                <a:spAutoFit/>
              </a:bodyPr>
              <a:lstStyle/>
              <a:p>
                <a:endParaRPr lang="ja-JP" altLang="en-US"/>
              </a:p>
            </p:txBody>
          </p:sp>
          <p:sp>
            <p:nvSpPr>
              <p:cNvPr id="114741" name="Rectangle 53"/>
              <p:cNvSpPr>
                <a:spLocks noChangeArrowheads="1"/>
              </p:cNvSpPr>
              <p:nvPr/>
            </p:nvSpPr>
            <p:spPr bwMode="auto">
              <a:xfrm>
                <a:off x="521" y="3249"/>
                <a:ext cx="1815" cy="227"/>
              </a:xfrm>
              <a:prstGeom prst="rect">
                <a:avLst/>
              </a:prstGeom>
              <a:noFill/>
              <a:ln w="38100" algn="ctr">
                <a:solidFill>
                  <a:srgbClr val="339966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ja-JP" altLang="en-US"/>
              </a:p>
            </p:txBody>
          </p:sp>
          <p:sp>
            <p:nvSpPr>
              <p:cNvPr id="114753" name="Rectangle 65"/>
              <p:cNvSpPr>
                <a:spLocks noChangeArrowheads="1"/>
              </p:cNvSpPr>
              <p:nvPr/>
            </p:nvSpPr>
            <p:spPr bwMode="auto">
              <a:xfrm>
                <a:off x="3288" y="3249"/>
                <a:ext cx="1089" cy="227"/>
              </a:xfrm>
              <a:prstGeom prst="rect">
                <a:avLst/>
              </a:prstGeom>
              <a:noFill/>
              <a:ln w="38100" algn="ctr">
                <a:solidFill>
                  <a:srgbClr val="339966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6" name="Group 113"/>
            <p:cNvGrpSpPr>
              <a:grpSpLocks/>
            </p:cNvGrpSpPr>
            <p:nvPr/>
          </p:nvGrpSpPr>
          <p:grpSpPr bwMode="auto">
            <a:xfrm>
              <a:off x="521" y="2886"/>
              <a:ext cx="4264" cy="227"/>
              <a:chOff x="521" y="2886"/>
              <a:chExt cx="4264" cy="227"/>
            </a:xfrm>
          </p:grpSpPr>
          <p:sp>
            <p:nvSpPr>
              <p:cNvPr id="114703" name="Rectangle 15"/>
              <p:cNvSpPr>
                <a:spLocks noChangeArrowheads="1"/>
              </p:cNvSpPr>
              <p:nvPr/>
            </p:nvSpPr>
            <p:spPr bwMode="auto">
              <a:xfrm>
                <a:off x="521" y="2886"/>
                <a:ext cx="1810" cy="227"/>
              </a:xfrm>
              <a:prstGeom prst="rect">
                <a:avLst/>
              </a:prstGeom>
              <a:noFill/>
              <a:ln w="38100" algn="ctr">
                <a:solidFill>
                  <a:srgbClr val="339966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ja-JP" altLang="en-US"/>
              </a:p>
            </p:txBody>
          </p:sp>
          <p:sp>
            <p:nvSpPr>
              <p:cNvPr id="114705" name="Line 17"/>
              <p:cNvSpPr>
                <a:spLocks noChangeShapeType="1"/>
              </p:cNvSpPr>
              <p:nvPr/>
            </p:nvSpPr>
            <p:spPr bwMode="auto">
              <a:xfrm>
                <a:off x="2336" y="2977"/>
                <a:ext cx="952" cy="0"/>
              </a:xfrm>
              <a:prstGeom prst="line">
                <a:avLst/>
              </a:prstGeom>
              <a:noFill/>
              <a:ln w="38100">
                <a:solidFill>
                  <a:srgbClr val="339966"/>
                </a:solidFill>
                <a:round/>
                <a:headEnd/>
                <a:tailEnd type="triangle" w="lg" len="lg"/>
              </a:ln>
              <a:effectLst/>
            </p:spPr>
            <p:txBody>
              <a:bodyPr anchor="ctr">
                <a:spAutoFit/>
              </a:bodyPr>
              <a:lstStyle/>
              <a:p>
                <a:endParaRPr lang="ja-JP" altLang="en-US"/>
              </a:p>
            </p:txBody>
          </p:sp>
          <p:sp>
            <p:nvSpPr>
              <p:cNvPr id="114752" name="Rectangle 64"/>
              <p:cNvSpPr>
                <a:spLocks noChangeArrowheads="1"/>
              </p:cNvSpPr>
              <p:nvPr/>
            </p:nvSpPr>
            <p:spPr bwMode="auto">
              <a:xfrm>
                <a:off x="3288" y="2886"/>
                <a:ext cx="1497" cy="227"/>
              </a:xfrm>
              <a:prstGeom prst="rect">
                <a:avLst/>
              </a:prstGeom>
              <a:noFill/>
              <a:ln w="38100" algn="ctr">
                <a:solidFill>
                  <a:srgbClr val="339966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ja-JP" altLang="en-US"/>
              </a:p>
            </p:txBody>
          </p:sp>
        </p:grpSp>
      </p:grpSp>
      <p:grpSp>
        <p:nvGrpSpPr>
          <p:cNvPr id="7" name="Group 117"/>
          <p:cNvGrpSpPr>
            <a:grpSpLocks/>
          </p:cNvGrpSpPr>
          <p:nvPr/>
        </p:nvGrpSpPr>
        <p:grpSpPr bwMode="auto">
          <a:xfrm>
            <a:off x="827088" y="3500438"/>
            <a:ext cx="6553200" cy="360362"/>
            <a:chOff x="521" y="2205"/>
            <a:chExt cx="4128" cy="227"/>
          </a:xfrm>
        </p:grpSpPr>
        <p:sp>
          <p:nvSpPr>
            <p:cNvPr id="114695" name="Rectangle 7"/>
            <p:cNvSpPr>
              <a:spLocks noChangeArrowheads="1"/>
            </p:cNvSpPr>
            <p:nvPr/>
          </p:nvSpPr>
          <p:spPr bwMode="auto">
            <a:xfrm>
              <a:off x="3288" y="2205"/>
              <a:ext cx="1361" cy="227"/>
            </a:xfrm>
            <a:prstGeom prst="rect">
              <a:avLst/>
            </a:prstGeom>
            <a:noFill/>
            <a:ln w="38100" algn="ctr">
              <a:solidFill>
                <a:srgbClr val="339966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ja-JP" altLang="en-US"/>
            </a:p>
          </p:txBody>
        </p:sp>
        <p:sp>
          <p:nvSpPr>
            <p:cNvPr id="114782" name="Line 94"/>
            <p:cNvSpPr>
              <a:spLocks noChangeShapeType="1"/>
            </p:cNvSpPr>
            <p:nvPr/>
          </p:nvSpPr>
          <p:spPr bwMode="auto">
            <a:xfrm>
              <a:off x="2336" y="2296"/>
              <a:ext cx="980" cy="0"/>
            </a:xfrm>
            <a:prstGeom prst="line">
              <a:avLst/>
            </a:prstGeom>
            <a:noFill/>
            <a:ln w="38100">
              <a:solidFill>
                <a:srgbClr val="339966"/>
              </a:solidFill>
              <a:round/>
              <a:headEnd/>
              <a:tailEnd type="triangle" w="lg" len="lg"/>
            </a:ln>
            <a:effectLst/>
          </p:spPr>
          <p:txBody>
            <a:bodyPr anchor="ctr">
              <a:spAutoFit/>
            </a:bodyPr>
            <a:lstStyle/>
            <a:p>
              <a:endParaRPr lang="ja-JP" altLang="en-US"/>
            </a:p>
          </p:txBody>
        </p:sp>
        <p:sp>
          <p:nvSpPr>
            <p:cNvPr id="114793" name="Rectangle 105"/>
            <p:cNvSpPr>
              <a:spLocks noChangeArrowheads="1"/>
            </p:cNvSpPr>
            <p:nvPr/>
          </p:nvSpPr>
          <p:spPr bwMode="auto">
            <a:xfrm>
              <a:off x="521" y="2205"/>
              <a:ext cx="1815" cy="227"/>
            </a:xfrm>
            <a:prstGeom prst="rect">
              <a:avLst/>
            </a:prstGeom>
            <a:noFill/>
            <a:ln w="38100" algn="ctr">
              <a:solidFill>
                <a:srgbClr val="339966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ja-JP" altLang="en-US"/>
            </a:p>
          </p:txBody>
        </p:sp>
      </p:grpSp>
      <p:sp>
        <p:nvSpPr>
          <p:cNvPr id="114808" name="Text Box 120"/>
          <p:cNvSpPr txBox="1">
            <a:spLocks noChangeArrowheads="1"/>
          </p:cNvSpPr>
          <p:nvPr/>
        </p:nvSpPr>
        <p:spPr bwMode="auto">
          <a:xfrm>
            <a:off x="755650" y="3500438"/>
            <a:ext cx="3014663" cy="3667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5000"/>
              </a:spcBef>
              <a:spcAft>
                <a:spcPct val="25000"/>
              </a:spcAft>
            </a:pPr>
            <a:r>
              <a:rPr lang="en-US" altLang="ja-JP"/>
              <a:t>JEditBuffer.isEditable()</a:t>
            </a:r>
          </a:p>
        </p:txBody>
      </p:sp>
      <p:sp>
        <p:nvSpPr>
          <p:cNvPr id="114809" name="Text Box 121"/>
          <p:cNvSpPr txBox="1">
            <a:spLocks noChangeArrowheads="1"/>
          </p:cNvSpPr>
          <p:nvPr/>
        </p:nvSpPr>
        <p:spPr bwMode="auto">
          <a:xfrm>
            <a:off x="755650" y="5654675"/>
            <a:ext cx="989013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END-IF</a:t>
            </a:r>
          </a:p>
        </p:txBody>
      </p:sp>
      <p:sp>
        <p:nvSpPr>
          <p:cNvPr id="114810" name="Text Box 122"/>
          <p:cNvSpPr txBox="1">
            <a:spLocks noChangeArrowheads="1"/>
          </p:cNvSpPr>
          <p:nvPr/>
        </p:nvSpPr>
        <p:spPr bwMode="auto">
          <a:xfrm>
            <a:off x="755650" y="5157788"/>
            <a:ext cx="1755775" cy="3667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Toolkit.beep()</a:t>
            </a:r>
          </a:p>
        </p:txBody>
      </p:sp>
      <p:sp>
        <p:nvSpPr>
          <p:cNvPr id="114811" name="Text Box 123"/>
          <p:cNvSpPr txBox="1">
            <a:spLocks noChangeArrowheads="1"/>
          </p:cNvSpPr>
          <p:nvPr/>
        </p:nvSpPr>
        <p:spPr bwMode="auto">
          <a:xfrm>
            <a:off x="755650" y="4581525"/>
            <a:ext cx="2959100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JComponent.getToolkit()</a:t>
            </a:r>
          </a:p>
        </p:txBody>
      </p:sp>
      <p:sp>
        <p:nvSpPr>
          <p:cNvPr id="114812" name="Text Box 124"/>
          <p:cNvSpPr txBox="1">
            <a:spLocks noChangeArrowheads="1"/>
          </p:cNvSpPr>
          <p:nvPr/>
        </p:nvSpPr>
        <p:spPr bwMode="auto">
          <a:xfrm>
            <a:off x="781050" y="4076700"/>
            <a:ext cx="406400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IF</a:t>
            </a:r>
          </a:p>
        </p:txBody>
      </p:sp>
      <p:sp>
        <p:nvSpPr>
          <p:cNvPr id="114819" name="Text Box 131"/>
          <p:cNvSpPr txBox="1">
            <a:spLocks noChangeArrowheads="1"/>
          </p:cNvSpPr>
          <p:nvPr/>
        </p:nvSpPr>
        <p:spPr bwMode="auto">
          <a:xfrm>
            <a:off x="5219700" y="4076700"/>
            <a:ext cx="1422400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if (</a:t>
            </a:r>
            <a:r>
              <a:rPr lang="en-US" altLang="ja-JP" sz="2400" b="1" i="1"/>
              <a:t>???</a:t>
            </a:r>
            <a:r>
              <a:rPr lang="en-US" altLang="ja-JP"/>
              <a:t>)  {</a:t>
            </a:r>
          </a:p>
        </p:txBody>
      </p:sp>
      <p:sp>
        <p:nvSpPr>
          <p:cNvPr id="114820" name="Text Box 132"/>
          <p:cNvSpPr txBox="1">
            <a:spLocks noChangeArrowheads="1"/>
          </p:cNvSpPr>
          <p:nvPr/>
        </p:nvSpPr>
        <p:spPr bwMode="auto">
          <a:xfrm>
            <a:off x="5219700" y="3476625"/>
            <a:ext cx="3014663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5000"/>
              </a:spcBef>
              <a:spcAft>
                <a:spcPct val="25000"/>
              </a:spcAft>
            </a:pPr>
            <a:r>
              <a:rPr lang="en-US" altLang="ja-JP" sz="2400" b="1" i="1"/>
              <a:t>???</a:t>
            </a:r>
            <a:r>
              <a:rPr lang="en-US" altLang="ja-JP"/>
              <a:t>.isEditable();</a:t>
            </a:r>
          </a:p>
        </p:txBody>
      </p:sp>
      <p:sp>
        <p:nvSpPr>
          <p:cNvPr id="114821" name="Text Box 133"/>
          <p:cNvSpPr txBox="1">
            <a:spLocks noChangeArrowheads="1"/>
          </p:cNvSpPr>
          <p:nvPr/>
        </p:nvSpPr>
        <p:spPr bwMode="auto">
          <a:xfrm>
            <a:off x="5381625" y="5132388"/>
            <a:ext cx="1638300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 b="1" i="1"/>
              <a:t>???</a:t>
            </a:r>
            <a:r>
              <a:rPr lang="en-US" altLang="ja-JP"/>
              <a:t>.beep();</a:t>
            </a:r>
          </a:p>
        </p:txBody>
      </p:sp>
      <p:sp>
        <p:nvSpPr>
          <p:cNvPr id="114822" name="Text Box 134"/>
          <p:cNvSpPr txBox="1">
            <a:spLocks noChangeArrowheads="1"/>
          </p:cNvSpPr>
          <p:nvPr/>
        </p:nvSpPr>
        <p:spPr bwMode="auto">
          <a:xfrm>
            <a:off x="5394325" y="4556125"/>
            <a:ext cx="2201863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 b="1" i="1"/>
              <a:t>???</a:t>
            </a:r>
            <a:r>
              <a:rPr lang="en-US" altLang="ja-JP"/>
              <a:t>.getToolkit();</a:t>
            </a:r>
          </a:p>
        </p:txBody>
      </p:sp>
      <p:sp>
        <p:nvSpPr>
          <p:cNvPr id="114823" name="Text Box 135"/>
          <p:cNvSpPr txBox="1">
            <a:spLocks noChangeArrowheads="1"/>
          </p:cNvSpPr>
          <p:nvPr/>
        </p:nvSpPr>
        <p:spPr bwMode="auto">
          <a:xfrm>
            <a:off x="5219700" y="5661025"/>
            <a:ext cx="320675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}</a:t>
            </a:r>
          </a:p>
        </p:txBody>
      </p:sp>
      <p:sp>
        <p:nvSpPr>
          <p:cNvPr id="39" name="日付プレースホルダ 38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41" name="フッター プレースホルダ 4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9397E-CA58-4337-909D-EA3D74B7A6E3}" type="slidenum">
              <a:rPr lang="en-US" altLang="ja-JP"/>
              <a:pPr/>
              <a:t>18</a:t>
            </a:fld>
            <a:endParaRPr lang="en-US" altLang="ja-JP"/>
          </a:p>
        </p:txBody>
      </p:sp>
      <p:sp>
        <p:nvSpPr>
          <p:cNvPr id="150565" name="Text Box 37"/>
          <p:cNvSpPr txBox="1">
            <a:spLocks noChangeArrowheads="1"/>
          </p:cNvSpPr>
          <p:nvPr/>
        </p:nvSpPr>
        <p:spPr bwMode="auto">
          <a:xfrm>
            <a:off x="1420813" y="5013325"/>
            <a:ext cx="1638300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 b="1" i="1"/>
              <a:t>???</a:t>
            </a:r>
            <a:r>
              <a:rPr lang="en-US" altLang="ja-JP"/>
              <a:t>.beep();</a:t>
            </a:r>
          </a:p>
        </p:txBody>
      </p:sp>
      <p:sp>
        <p:nvSpPr>
          <p:cNvPr id="150566" name="Text Box 38"/>
          <p:cNvSpPr txBox="1">
            <a:spLocks noChangeArrowheads="1"/>
          </p:cNvSpPr>
          <p:nvPr/>
        </p:nvSpPr>
        <p:spPr bwMode="auto">
          <a:xfrm>
            <a:off x="1433513" y="4556125"/>
            <a:ext cx="2201862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 b="1" i="1"/>
              <a:t>???</a:t>
            </a:r>
            <a:r>
              <a:rPr lang="en-US" altLang="ja-JP"/>
              <a:t>.getToolkit();</a:t>
            </a:r>
          </a:p>
        </p:txBody>
      </p:sp>
      <p:sp>
        <p:nvSpPr>
          <p:cNvPr id="150563" name="Text Box 35"/>
          <p:cNvSpPr txBox="1">
            <a:spLocks noChangeArrowheads="1"/>
          </p:cNvSpPr>
          <p:nvPr/>
        </p:nvSpPr>
        <p:spPr bwMode="auto">
          <a:xfrm>
            <a:off x="1187450" y="4124325"/>
            <a:ext cx="1422400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if (</a:t>
            </a:r>
            <a:r>
              <a:rPr lang="en-US" altLang="ja-JP" sz="2400" b="1" i="1"/>
              <a:t>???</a:t>
            </a:r>
            <a:r>
              <a:rPr lang="en-US" altLang="ja-JP"/>
              <a:t>)  {</a:t>
            </a:r>
          </a:p>
        </p:txBody>
      </p:sp>
      <p:sp>
        <p:nvSpPr>
          <p:cNvPr id="150564" name="Text Box 36"/>
          <p:cNvSpPr txBox="1">
            <a:spLocks noChangeArrowheads="1"/>
          </p:cNvSpPr>
          <p:nvPr/>
        </p:nvSpPr>
        <p:spPr bwMode="auto">
          <a:xfrm>
            <a:off x="1196975" y="3692525"/>
            <a:ext cx="3014663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5000"/>
              </a:spcBef>
              <a:spcAft>
                <a:spcPct val="25000"/>
              </a:spcAft>
            </a:pPr>
            <a:r>
              <a:rPr lang="en-US" altLang="ja-JP" sz="2400" b="1" i="1"/>
              <a:t>???</a:t>
            </a:r>
            <a:r>
              <a:rPr lang="en-US" altLang="ja-JP"/>
              <a:t>.isEditable();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569325" cy="5184775"/>
          </a:xfrm>
        </p:spPr>
        <p:txBody>
          <a:bodyPr/>
          <a:lstStyle/>
          <a:p>
            <a:r>
              <a:rPr lang="ja-JP" altLang="en-US"/>
              <a:t>挿入箇所の直前で宣言した変数を使用</a:t>
            </a:r>
          </a:p>
          <a:p>
            <a:r>
              <a:rPr lang="ja-JP" altLang="en-US"/>
              <a:t>メソッド呼び出しの戻り値は新しく宣言した変数へ代入</a:t>
            </a:r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コード片の生成： 参照変数の決定</a:t>
            </a:r>
          </a:p>
        </p:txBody>
      </p:sp>
      <p:sp>
        <p:nvSpPr>
          <p:cNvPr id="150535" name="Text Box 7"/>
          <p:cNvSpPr txBox="1">
            <a:spLocks noChangeArrowheads="1"/>
          </p:cNvSpPr>
          <p:nvPr/>
        </p:nvSpPr>
        <p:spPr bwMode="auto">
          <a:xfrm>
            <a:off x="801688" y="3213100"/>
            <a:ext cx="2185987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>
                <a:latin typeface="ＭＳ Ｐゴシック" charset="-128"/>
                <a:ea typeface="ＭＳ Ｐゴシック" charset="-128"/>
              </a:rPr>
              <a:t>コード片</a:t>
            </a:r>
          </a:p>
        </p:txBody>
      </p:sp>
      <p:sp>
        <p:nvSpPr>
          <p:cNvPr id="150536" name="Text Box 8"/>
          <p:cNvSpPr txBox="1">
            <a:spLocks noChangeArrowheads="1"/>
          </p:cNvSpPr>
          <p:nvPr/>
        </p:nvSpPr>
        <p:spPr bwMode="auto">
          <a:xfrm>
            <a:off x="4787900" y="3716338"/>
            <a:ext cx="4105275" cy="230822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spcAft>
                <a:spcPct val="20000"/>
              </a:spcAft>
            </a:pPr>
            <a:r>
              <a:rPr lang="en-US" altLang="ja-JP"/>
              <a:t>boolean var0 = buf.isEditable();</a:t>
            </a:r>
          </a:p>
          <a:p>
            <a:pPr algn="l">
              <a:spcBef>
                <a:spcPct val="20000"/>
              </a:spcBef>
              <a:spcAft>
                <a:spcPct val="20000"/>
              </a:spcAft>
            </a:pPr>
            <a:r>
              <a:rPr lang="en-US" altLang="ja-JP"/>
              <a:t>if (var0) {</a:t>
            </a:r>
          </a:p>
          <a:p>
            <a:pPr algn="l">
              <a:spcBef>
                <a:spcPct val="20000"/>
              </a:spcBef>
              <a:spcAft>
                <a:spcPct val="25000"/>
              </a:spcAft>
            </a:pPr>
            <a:r>
              <a:rPr lang="en-US" altLang="ja-JP"/>
              <a:t>  JComponent var1;</a:t>
            </a:r>
          </a:p>
          <a:p>
            <a:pPr algn="l">
              <a:spcBef>
                <a:spcPct val="20000"/>
              </a:spcBef>
              <a:spcAft>
                <a:spcPct val="20000"/>
              </a:spcAft>
            </a:pPr>
            <a:r>
              <a:rPr lang="en-US" altLang="ja-JP"/>
              <a:t>  Toolkit var2 = var1.getToolkit();</a:t>
            </a:r>
          </a:p>
          <a:p>
            <a:pPr algn="l">
              <a:spcBef>
                <a:spcPct val="20000"/>
              </a:spcBef>
              <a:spcAft>
                <a:spcPct val="20000"/>
              </a:spcAft>
            </a:pPr>
            <a:r>
              <a:rPr lang="en-US" altLang="ja-JP"/>
              <a:t>  var2.beep();</a:t>
            </a:r>
          </a:p>
          <a:p>
            <a:pPr algn="l">
              <a:spcBef>
                <a:spcPct val="20000"/>
              </a:spcBef>
              <a:spcAft>
                <a:spcPct val="20000"/>
              </a:spcAft>
            </a:pPr>
            <a:r>
              <a:rPr lang="en-US" altLang="ja-JP"/>
              <a:t>}</a:t>
            </a:r>
          </a:p>
        </p:txBody>
      </p:sp>
      <p:sp>
        <p:nvSpPr>
          <p:cNvPr id="150537" name="Text Box 9"/>
          <p:cNvSpPr txBox="1">
            <a:spLocks noChangeArrowheads="1"/>
          </p:cNvSpPr>
          <p:nvPr/>
        </p:nvSpPr>
        <p:spPr bwMode="auto">
          <a:xfrm>
            <a:off x="6130925" y="2924175"/>
            <a:ext cx="2185988" cy="6413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>
                <a:latin typeface="ＭＳ Ｐゴシック" charset="-128"/>
                <a:ea typeface="ＭＳ Ｐゴシック" charset="-128"/>
              </a:rPr>
              <a:t>ソースコードへ挿入するコード片</a:t>
            </a:r>
          </a:p>
        </p:txBody>
      </p:sp>
      <p:sp>
        <p:nvSpPr>
          <p:cNvPr id="150539" name="AutoShape 11"/>
          <p:cNvSpPr>
            <a:spLocks noChangeArrowheads="1"/>
          </p:cNvSpPr>
          <p:nvPr/>
        </p:nvSpPr>
        <p:spPr bwMode="auto">
          <a:xfrm>
            <a:off x="3203575" y="2852738"/>
            <a:ext cx="2735263" cy="576262"/>
          </a:xfrm>
          <a:prstGeom prst="wedgeRectCallout">
            <a:avLst>
              <a:gd name="adj1" fmla="val -12273"/>
              <a:gd name="adj2" fmla="val 213912"/>
            </a:avLst>
          </a:prstGeom>
          <a:noFill/>
          <a:ln w="3810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ja-JP"/>
              <a:t>JEditBuffer buf = ...;</a:t>
            </a:r>
          </a:p>
        </p:txBody>
      </p:sp>
      <p:sp>
        <p:nvSpPr>
          <p:cNvPr id="150540" name="Text Box 12"/>
          <p:cNvSpPr txBox="1">
            <a:spLocks noChangeArrowheads="1"/>
          </p:cNvSpPr>
          <p:nvPr/>
        </p:nvSpPr>
        <p:spPr bwMode="auto">
          <a:xfrm>
            <a:off x="3452813" y="2486025"/>
            <a:ext cx="2271712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>
                <a:latin typeface="ＭＳ Ｐゴシック" charset="-128"/>
                <a:ea typeface="ＭＳ Ｐゴシック" charset="-128"/>
              </a:rPr>
              <a:t>編集中のソースコード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1189038" y="3716338"/>
            <a:ext cx="5903912" cy="360362"/>
            <a:chOff x="749" y="2341"/>
            <a:chExt cx="3719" cy="227"/>
          </a:xfrm>
        </p:grpSpPr>
        <p:sp>
          <p:nvSpPr>
            <p:cNvPr id="150547" name="Rectangle 19"/>
            <p:cNvSpPr>
              <a:spLocks noChangeArrowheads="1"/>
            </p:cNvSpPr>
            <p:nvPr/>
          </p:nvSpPr>
          <p:spPr bwMode="auto">
            <a:xfrm>
              <a:off x="749" y="2341"/>
              <a:ext cx="453" cy="227"/>
            </a:xfrm>
            <a:prstGeom prst="rect">
              <a:avLst/>
            </a:prstGeom>
            <a:noFill/>
            <a:ln w="38100" algn="ctr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50548" name="Rectangle 20"/>
            <p:cNvSpPr>
              <a:spLocks noChangeArrowheads="1"/>
            </p:cNvSpPr>
            <p:nvPr/>
          </p:nvSpPr>
          <p:spPr bwMode="auto">
            <a:xfrm>
              <a:off x="4151" y="2341"/>
              <a:ext cx="317" cy="182"/>
            </a:xfrm>
            <a:prstGeom prst="rect">
              <a:avLst/>
            </a:prstGeom>
            <a:noFill/>
            <a:ln w="38100" algn="ctr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50553" name="Line 25"/>
            <p:cNvSpPr>
              <a:spLocks noChangeShapeType="1"/>
            </p:cNvSpPr>
            <p:nvPr/>
          </p:nvSpPr>
          <p:spPr bwMode="auto">
            <a:xfrm>
              <a:off x="1202" y="2432"/>
              <a:ext cx="2948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triangle" w="lg" len="lg"/>
            </a:ln>
            <a:effectLst/>
          </p:spPr>
          <p:txBody>
            <a:bodyPr anchor="ctr">
              <a:spAutoFit/>
            </a:bodyPr>
            <a:lstStyle/>
            <a:p>
              <a:endParaRPr lang="ja-JP" altLang="en-US"/>
            </a:p>
          </p:txBody>
        </p:sp>
      </p:grp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1403350" y="4149725"/>
            <a:ext cx="5834063" cy="1438275"/>
            <a:chOff x="884" y="2614"/>
            <a:chExt cx="3675" cy="906"/>
          </a:xfrm>
        </p:grpSpPr>
        <p:sp>
          <p:nvSpPr>
            <p:cNvPr id="150543" name="Rectangle 15"/>
            <p:cNvSpPr>
              <a:spLocks noChangeArrowheads="1"/>
            </p:cNvSpPr>
            <p:nvPr/>
          </p:nvSpPr>
          <p:spPr bwMode="auto">
            <a:xfrm>
              <a:off x="930" y="2614"/>
              <a:ext cx="499" cy="226"/>
            </a:xfrm>
            <a:prstGeom prst="rect">
              <a:avLst/>
            </a:prstGeom>
            <a:noFill/>
            <a:ln w="38100" algn="ctr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50544" name="Rectangle 16"/>
            <p:cNvSpPr>
              <a:spLocks noChangeArrowheads="1"/>
            </p:cNvSpPr>
            <p:nvPr/>
          </p:nvSpPr>
          <p:spPr bwMode="auto">
            <a:xfrm>
              <a:off x="930" y="2885"/>
              <a:ext cx="408" cy="228"/>
            </a:xfrm>
            <a:prstGeom prst="rect">
              <a:avLst/>
            </a:prstGeom>
            <a:noFill/>
            <a:ln w="38100" algn="ctr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50545" name="Rectangle 17"/>
            <p:cNvSpPr>
              <a:spLocks noChangeArrowheads="1"/>
            </p:cNvSpPr>
            <p:nvPr/>
          </p:nvSpPr>
          <p:spPr bwMode="auto">
            <a:xfrm>
              <a:off x="884" y="3158"/>
              <a:ext cx="454" cy="227"/>
            </a:xfrm>
            <a:prstGeom prst="rect">
              <a:avLst/>
            </a:prstGeom>
            <a:noFill/>
            <a:ln w="38100" algn="ctr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50549" name="Rectangle 21"/>
            <p:cNvSpPr>
              <a:spLocks noChangeArrowheads="1"/>
            </p:cNvSpPr>
            <p:nvPr/>
          </p:nvSpPr>
          <p:spPr bwMode="auto">
            <a:xfrm>
              <a:off x="3199" y="2614"/>
              <a:ext cx="408" cy="181"/>
            </a:xfrm>
            <a:prstGeom prst="rect">
              <a:avLst/>
            </a:prstGeom>
            <a:noFill/>
            <a:ln w="38100" algn="ctr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50551" name="Rectangle 23"/>
            <p:cNvSpPr>
              <a:spLocks noChangeArrowheads="1"/>
            </p:cNvSpPr>
            <p:nvPr/>
          </p:nvSpPr>
          <p:spPr bwMode="auto">
            <a:xfrm>
              <a:off x="4196" y="3113"/>
              <a:ext cx="363" cy="181"/>
            </a:xfrm>
            <a:prstGeom prst="rect">
              <a:avLst/>
            </a:prstGeom>
            <a:noFill/>
            <a:ln w="38100" algn="ctr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50552" name="Rectangle 24"/>
            <p:cNvSpPr>
              <a:spLocks noChangeArrowheads="1"/>
            </p:cNvSpPr>
            <p:nvPr/>
          </p:nvSpPr>
          <p:spPr bwMode="auto">
            <a:xfrm>
              <a:off x="3153" y="3339"/>
              <a:ext cx="363" cy="181"/>
            </a:xfrm>
            <a:prstGeom prst="rect">
              <a:avLst/>
            </a:prstGeom>
            <a:noFill/>
            <a:ln w="38100" algn="ctr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50555" name="Line 27"/>
            <p:cNvSpPr>
              <a:spLocks noChangeShapeType="1"/>
            </p:cNvSpPr>
            <p:nvPr/>
          </p:nvSpPr>
          <p:spPr bwMode="auto">
            <a:xfrm>
              <a:off x="1429" y="2704"/>
              <a:ext cx="1769" cy="1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 type="triangle" w="lg" len="lg"/>
            </a:ln>
            <a:effectLst/>
          </p:spPr>
          <p:txBody>
            <a:bodyPr anchor="ctr">
              <a:spAutoFit/>
            </a:bodyPr>
            <a:lstStyle/>
            <a:p>
              <a:endParaRPr lang="ja-JP" altLang="en-US"/>
            </a:p>
          </p:txBody>
        </p:sp>
        <p:sp>
          <p:nvSpPr>
            <p:cNvPr id="150557" name="Line 29"/>
            <p:cNvSpPr>
              <a:spLocks noChangeShapeType="1"/>
            </p:cNvSpPr>
            <p:nvPr/>
          </p:nvSpPr>
          <p:spPr bwMode="auto">
            <a:xfrm>
              <a:off x="1338" y="2976"/>
              <a:ext cx="2857" cy="227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 type="triangle" w="lg" len="lg"/>
            </a:ln>
            <a:effectLst/>
          </p:spPr>
          <p:txBody>
            <a:bodyPr anchor="ctr">
              <a:spAutoFit/>
            </a:bodyPr>
            <a:lstStyle/>
            <a:p>
              <a:endParaRPr lang="ja-JP" altLang="en-US"/>
            </a:p>
          </p:txBody>
        </p:sp>
        <p:sp>
          <p:nvSpPr>
            <p:cNvPr id="150558" name="Line 30"/>
            <p:cNvSpPr>
              <a:spLocks noChangeShapeType="1"/>
            </p:cNvSpPr>
            <p:nvPr/>
          </p:nvSpPr>
          <p:spPr bwMode="auto">
            <a:xfrm>
              <a:off x="1338" y="3249"/>
              <a:ext cx="1813" cy="182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 type="triangle" w="lg" len="lg"/>
            </a:ln>
            <a:effectLst/>
          </p:spPr>
          <p:txBody>
            <a:bodyPr anchor="ctr">
              <a:spAutoFit/>
            </a:bodyPr>
            <a:lstStyle/>
            <a:p>
              <a:endParaRPr lang="ja-JP" altLang="en-US"/>
            </a:p>
          </p:txBody>
        </p:sp>
      </p:grpSp>
      <p:sp>
        <p:nvSpPr>
          <p:cNvPr id="150562" name="AutoShape 34"/>
          <p:cNvSpPr>
            <a:spLocks noChangeArrowheads="1"/>
          </p:cNvSpPr>
          <p:nvPr/>
        </p:nvSpPr>
        <p:spPr bwMode="auto">
          <a:xfrm>
            <a:off x="3889375" y="4511675"/>
            <a:ext cx="827088" cy="360363"/>
          </a:xfrm>
          <a:prstGeom prst="rightArrow">
            <a:avLst>
              <a:gd name="adj1" fmla="val 50000"/>
              <a:gd name="adj2" fmla="val 5737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0568" name="Text Box 40"/>
          <p:cNvSpPr txBox="1">
            <a:spLocks noChangeArrowheads="1"/>
          </p:cNvSpPr>
          <p:nvPr/>
        </p:nvSpPr>
        <p:spPr bwMode="auto">
          <a:xfrm>
            <a:off x="1227138" y="5445125"/>
            <a:ext cx="320675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}</a:t>
            </a:r>
          </a:p>
        </p:txBody>
      </p:sp>
      <p:sp>
        <p:nvSpPr>
          <p:cNvPr id="30" name="日付プレースホルダ 29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32" name="フッター プレースホルダ 3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EC96-AE3D-436F-B96A-A91D9F184B80}" type="slidenum">
              <a:rPr lang="en-US" altLang="ja-JP"/>
              <a:pPr/>
              <a:t>19</a:t>
            </a:fld>
            <a:endParaRPr lang="en-US" altLang="ja-JP"/>
          </a:p>
        </p:txBody>
      </p:sp>
      <p:sp>
        <p:nvSpPr>
          <p:cNvPr id="146436" name="Rectangle 4"/>
          <p:cNvSpPr>
            <a:spLocks noChangeArrowheads="1"/>
          </p:cNvSpPr>
          <p:nvPr/>
        </p:nvSpPr>
        <p:spPr bwMode="auto">
          <a:xfrm>
            <a:off x="5221288" y="3716338"/>
            <a:ext cx="3527425" cy="2449512"/>
          </a:xfrm>
          <a:prstGeom prst="rect">
            <a:avLst/>
          </a:prstGeom>
          <a:solidFill>
            <a:srgbClr val="EAEAEA"/>
          </a:solidFill>
          <a:ln w="38100" algn="ctr">
            <a:solidFill>
              <a:srgbClr val="EAEAEA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6437" name="Text Box 5"/>
          <p:cNvSpPr txBox="1">
            <a:spLocks noChangeArrowheads="1"/>
          </p:cNvSpPr>
          <p:nvPr/>
        </p:nvSpPr>
        <p:spPr bwMode="auto">
          <a:xfrm>
            <a:off x="5219700" y="3767138"/>
            <a:ext cx="3541713" cy="24701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5000"/>
              </a:spcBef>
              <a:spcAft>
                <a:spcPct val="20000"/>
              </a:spcAft>
            </a:pPr>
            <a:r>
              <a:rPr lang="en-US" altLang="ja-JP" sz="1600"/>
              <a:t>boolean var0;</a:t>
            </a:r>
          </a:p>
          <a:p>
            <a:pPr algn="l">
              <a:spcBef>
                <a:spcPct val="25000"/>
              </a:spcBef>
              <a:spcAft>
                <a:spcPct val="20000"/>
              </a:spcAft>
            </a:pPr>
            <a:r>
              <a:rPr lang="en-US" altLang="ja-JP" sz="1600"/>
              <a:t>if (var0) {</a:t>
            </a:r>
          </a:p>
          <a:p>
            <a:pPr algn="l">
              <a:spcBef>
                <a:spcPct val="25000"/>
              </a:spcBef>
              <a:spcAft>
                <a:spcPct val="20000"/>
              </a:spcAft>
            </a:pPr>
            <a:r>
              <a:rPr lang="en-US" altLang="ja-JP" sz="1600"/>
              <a:t>  this.extendSelection(newCaret,</a:t>
            </a:r>
          </a:p>
          <a:p>
            <a:pPr algn="l">
              <a:spcBef>
                <a:spcPct val="25000"/>
              </a:spcBef>
              <a:spcAft>
                <a:spcPct val="20000"/>
              </a:spcAft>
            </a:pPr>
            <a:r>
              <a:rPr lang="en-US" altLang="ja-JP" sz="1600"/>
              <a:t>                                newCaret);</a:t>
            </a:r>
          </a:p>
          <a:p>
            <a:pPr algn="l">
              <a:spcBef>
                <a:spcPct val="25000"/>
              </a:spcBef>
              <a:spcAft>
                <a:spcPct val="20000"/>
              </a:spcAft>
            </a:pPr>
            <a:r>
              <a:rPr lang="en-US" altLang="ja-JP" sz="1600"/>
              <a:t>} else {</a:t>
            </a:r>
          </a:p>
          <a:p>
            <a:pPr algn="l">
              <a:spcBef>
                <a:spcPct val="25000"/>
              </a:spcBef>
              <a:spcAft>
                <a:spcPct val="20000"/>
              </a:spcAft>
            </a:pPr>
            <a:r>
              <a:rPr lang="en-US" altLang="ja-JP" sz="1600"/>
              <a:t>  this.selectNone();</a:t>
            </a:r>
          </a:p>
          <a:p>
            <a:pPr algn="l">
              <a:spcBef>
                <a:spcPct val="25000"/>
              </a:spcBef>
              <a:spcAft>
                <a:spcPct val="20000"/>
              </a:spcAft>
            </a:pPr>
            <a:r>
              <a:rPr lang="en-US" altLang="ja-JP" sz="1600"/>
              <a:t>}</a:t>
            </a:r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600" dirty="0" smtClean="0"/>
              <a:t>コード片</a:t>
            </a:r>
            <a:r>
              <a:rPr lang="ja-JP" altLang="en-US" sz="3600" dirty="0"/>
              <a:t>の</a:t>
            </a:r>
            <a:r>
              <a:rPr lang="ja-JP" altLang="en-US" sz="3600" dirty="0" smtClean="0"/>
              <a:t>生成（失敗例）</a:t>
            </a:r>
            <a:endParaRPr lang="ja-JP" altLang="en-US" sz="3600" dirty="0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820150" cy="4824413"/>
          </a:xfrm>
        </p:spPr>
        <p:txBody>
          <a:bodyPr/>
          <a:lstStyle/>
          <a:p>
            <a:r>
              <a:rPr lang="ja-JP" altLang="en-US"/>
              <a:t>変数の使用方法が異なるパターンの特徴</a:t>
            </a:r>
          </a:p>
          <a:p>
            <a:pPr lvl="1"/>
            <a:r>
              <a:rPr lang="en-US" altLang="ja-JP"/>
              <a:t>GUI</a:t>
            </a:r>
            <a:r>
              <a:rPr lang="ja-JP" altLang="en-US"/>
              <a:t>の設定</a:t>
            </a:r>
          </a:p>
          <a:p>
            <a:pPr lvl="1"/>
            <a:r>
              <a:rPr lang="ja-JP" altLang="en-US"/>
              <a:t>同じ型の引数を複数とるメソッド呼び出しが出現</a:t>
            </a:r>
          </a:p>
          <a:p>
            <a:pPr lvl="1"/>
            <a:r>
              <a:rPr lang="ja-JP" altLang="en-US"/>
              <a:t>基本データ型が出現</a:t>
            </a:r>
          </a:p>
          <a:p>
            <a:pPr lvl="2"/>
            <a:r>
              <a:rPr lang="en-US" altLang="ja-JP"/>
              <a:t>int </a:t>
            </a:r>
            <a:r>
              <a:rPr lang="ja-JP" altLang="en-US"/>
              <a:t>型など</a:t>
            </a:r>
          </a:p>
          <a:p>
            <a:pPr lvl="2"/>
            <a:endParaRPr lang="en-US" altLang="ja-JP"/>
          </a:p>
        </p:txBody>
      </p:sp>
      <p:sp>
        <p:nvSpPr>
          <p:cNvPr id="146438" name="Rectangle 6"/>
          <p:cNvSpPr>
            <a:spLocks noChangeArrowheads="1"/>
          </p:cNvSpPr>
          <p:nvPr/>
        </p:nvSpPr>
        <p:spPr bwMode="auto">
          <a:xfrm>
            <a:off x="395288" y="4316413"/>
            <a:ext cx="3600450" cy="1584325"/>
          </a:xfrm>
          <a:prstGeom prst="rect">
            <a:avLst/>
          </a:prstGeom>
          <a:solidFill>
            <a:srgbClr val="EAEAEA"/>
          </a:solidFill>
          <a:ln w="38100" algn="ctr">
            <a:solidFill>
              <a:srgbClr val="EAEAEA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6439" name="Text Box 7"/>
          <p:cNvSpPr txBox="1">
            <a:spLocks noChangeArrowheads="1"/>
          </p:cNvSpPr>
          <p:nvPr/>
        </p:nvSpPr>
        <p:spPr bwMode="auto">
          <a:xfrm>
            <a:off x="255588" y="3860800"/>
            <a:ext cx="3740150" cy="22923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altLang="ja-JP" sz="1600" dirty="0" err="1"/>
              <a:t>int</a:t>
            </a:r>
            <a:r>
              <a:rPr lang="en-US" altLang="ja-JP" sz="1600" dirty="0"/>
              <a:t> caret, </a:t>
            </a:r>
            <a:r>
              <a:rPr lang="en-US" altLang="ja-JP" sz="1600" dirty="0" err="1"/>
              <a:t>newCaret</a:t>
            </a:r>
            <a:r>
              <a:rPr lang="en-US" altLang="ja-JP" sz="1600" dirty="0"/>
              <a:t>; ...</a:t>
            </a:r>
          </a:p>
          <a:p>
            <a:pPr algn="l"/>
            <a:r>
              <a:rPr lang="en-US" altLang="ja-JP" sz="1600" dirty="0"/>
              <a:t>{</a:t>
            </a:r>
          </a:p>
          <a:p>
            <a:pPr algn="l"/>
            <a:r>
              <a:rPr lang="en-US" altLang="ja-JP" sz="1600" dirty="0"/>
              <a:t>  if (...)</a:t>
            </a:r>
          </a:p>
          <a:p>
            <a:pPr algn="l"/>
            <a:r>
              <a:rPr lang="en-US" altLang="ja-JP" sz="1600" dirty="0"/>
              <a:t>    </a:t>
            </a:r>
            <a:r>
              <a:rPr lang="en-US" altLang="ja-JP" sz="1600" dirty="0" err="1"/>
              <a:t>this.extendSelection</a:t>
            </a:r>
            <a:r>
              <a:rPr lang="en-US" altLang="ja-JP" sz="1600" dirty="0"/>
              <a:t>(caret,</a:t>
            </a:r>
          </a:p>
          <a:p>
            <a:pPr algn="l"/>
            <a:r>
              <a:rPr lang="en-US" altLang="ja-JP" sz="1600" dirty="0"/>
              <a:t>                                  </a:t>
            </a:r>
            <a:r>
              <a:rPr lang="en-US" altLang="ja-JP" sz="1600" dirty="0" err="1"/>
              <a:t>newCaret</a:t>
            </a:r>
            <a:r>
              <a:rPr lang="en-US" altLang="ja-JP" sz="1600" dirty="0"/>
              <a:t>);</a:t>
            </a:r>
          </a:p>
          <a:p>
            <a:pPr algn="l"/>
            <a:r>
              <a:rPr lang="en-US" altLang="ja-JP" sz="1600" dirty="0"/>
              <a:t>  else { ...</a:t>
            </a:r>
          </a:p>
          <a:p>
            <a:pPr algn="l"/>
            <a:r>
              <a:rPr lang="en-US" altLang="ja-JP" sz="1600" dirty="0"/>
              <a:t>    </a:t>
            </a:r>
            <a:r>
              <a:rPr lang="en-US" altLang="ja-JP" sz="1600" dirty="0" err="1"/>
              <a:t>this.selectNone</a:t>
            </a:r>
            <a:r>
              <a:rPr lang="en-US" altLang="ja-JP" sz="1600" dirty="0"/>
              <a:t>();</a:t>
            </a:r>
          </a:p>
          <a:p>
            <a:pPr algn="l"/>
            <a:r>
              <a:rPr lang="en-US" altLang="ja-JP" sz="1600" dirty="0"/>
              <a:t>  }</a:t>
            </a:r>
          </a:p>
          <a:p>
            <a:pPr algn="l"/>
            <a:r>
              <a:rPr lang="en-US" altLang="ja-JP" sz="1600" dirty="0"/>
              <a:t>} ...</a:t>
            </a:r>
          </a:p>
        </p:txBody>
      </p:sp>
      <p:sp>
        <p:nvSpPr>
          <p:cNvPr id="146440" name="Rectangle 8"/>
          <p:cNvSpPr>
            <a:spLocks noChangeArrowheads="1"/>
          </p:cNvSpPr>
          <p:nvPr/>
        </p:nvSpPr>
        <p:spPr bwMode="auto">
          <a:xfrm>
            <a:off x="2214546" y="4603750"/>
            <a:ext cx="1223962" cy="576263"/>
          </a:xfrm>
          <a:prstGeom prst="rect">
            <a:avLst/>
          </a:prstGeom>
          <a:noFill/>
          <a:ln w="3810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6442" name="Rectangle 10"/>
          <p:cNvSpPr>
            <a:spLocks noChangeArrowheads="1"/>
          </p:cNvSpPr>
          <p:nvPr/>
        </p:nvSpPr>
        <p:spPr bwMode="auto">
          <a:xfrm>
            <a:off x="7072330" y="4437063"/>
            <a:ext cx="1223963" cy="720725"/>
          </a:xfrm>
          <a:prstGeom prst="rect">
            <a:avLst/>
          </a:prstGeom>
          <a:noFill/>
          <a:ln w="3810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6446" name="AutoShape 14"/>
          <p:cNvSpPr>
            <a:spLocks noChangeArrowheads="1"/>
          </p:cNvSpPr>
          <p:nvPr/>
        </p:nvSpPr>
        <p:spPr bwMode="auto">
          <a:xfrm>
            <a:off x="4140200" y="4816475"/>
            <a:ext cx="827088" cy="360363"/>
          </a:xfrm>
          <a:prstGeom prst="rightArrow">
            <a:avLst>
              <a:gd name="adj1" fmla="val 50000"/>
              <a:gd name="adj2" fmla="val 5737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" name="日付プレースホルダ 1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15" name="フッター プレースホルダ 1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 dirty="0"/>
          </a:p>
        </p:txBody>
      </p:sp>
      <p:sp>
        <p:nvSpPr>
          <p:cNvPr id="146447" name="Text Box 15"/>
          <p:cNvSpPr txBox="1">
            <a:spLocks noChangeArrowheads="1"/>
          </p:cNvSpPr>
          <p:nvPr/>
        </p:nvSpPr>
        <p:spPr bwMode="auto">
          <a:xfrm>
            <a:off x="1878013" y="6196013"/>
            <a:ext cx="5386387" cy="366712"/>
          </a:xfrm>
          <a:prstGeom prst="rect">
            <a:avLst/>
          </a:prstGeom>
          <a:solidFill>
            <a:schemeClr val="accent3">
              <a:lumMod val="95000"/>
            </a:schemeClr>
          </a:solidFill>
          <a:ln w="381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dirty="0">
                <a:latin typeface="ＭＳ Ｐゴシック" charset="-128"/>
                <a:ea typeface="ＭＳ Ｐゴシック" charset="-128"/>
              </a:rPr>
              <a:t>同じ型の引数を複数とるメソッド呼び出しが出現する例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目次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コーディングパターン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構成要素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抽出方法</a:t>
            </a:r>
            <a:endParaRPr kumimoji="1" lang="en-US" altLang="ja-JP" dirty="0" smtClean="0"/>
          </a:p>
          <a:p>
            <a:r>
              <a:rPr lang="ja-JP" altLang="en-US" dirty="0" smtClean="0"/>
              <a:t>コード補完ツール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コーディングパターンの検索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補完コード生成手法</a:t>
            </a:r>
            <a:endParaRPr lang="en-US" altLang="ja-JP" dirty="0" smtClean="0"/>
          </a:p>
          <a:p>
            <a:r>
              <a:rPr lang="ja-JP" altLang="en-US" dirty="0" smtClean="0"/>
              <a:t>まとめ</a:t>
            </a:r>
            <a:endParaRPr lang="en-US" altLang="ja-JP" dirty="0" smtClean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DF2-E24E-43DF-998F-7E9F6409785A}" type="slidenum">
              <a:rPr lang="en-US" altLang="ja-JP"/>
              <a:pPr/>
              <a:t>20</a:t>
            </a:fld>
            <a:endParaRPr lang="en-US" altLang="ja-JP"/>
          </a:p>
        </p:txBody>
      </p:sp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ソースコードへの挿入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生成したコード片を開発者が編集しているソースコードへ挿入</a:t>
            </a:r>
          </a:p>
          <a:p>
            <a:r>
              <a:rPr lang="ja-JP" altLang="en-US"/>
              <a:t>挿入後のソースコードを開発者へ提示</a:t>
            </a:r>
          </a:p>
          <a:p>
            <a:endParaRPr lang="ja-JP" altLang="en-US"/>
          </a:p>
          <a:p>
            <a:r>
              <a:rPr lang="ja-JP" altLang="en-US"/>
              <a:t>開発者は必要に応じて提示されたソースコードを編集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76A49-789C-464F-8A50-6143DCEF84E7}" type="slidenum">
              <a:rPr lang="en-US" altLang="ja-JP"/>
              <a:pPr/>
              <a:t>21</a:t>
            </a:fld>
            <a:endParaRPr lang="en-US" altLang="ja-JP"/>
          </a:p>
        </p:txBody>
      </p:sp>
      <p:pic>
        <p:nvPicPr>
          <p:cNvPr id="115742" name="Picture 30" descr="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592263" y="1412875"/>
            <a:ext cx="6030912" cy="4824413"/>
          </a:xfrm>
          <a:noFill/>
          <a:ln/>
        </p:spPr>
      </p:pic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実装： </a:t>
            </a:r>
            <a:r>
              <a:rPr lang="en-US" altLang="ja-JP"/>
              <a:t>Eclipse</a:t>
            </a:r>
            <a:r>
              <a:rPr lang="ja-JP" altLang="en-US"/>
              <a:t>プラグイン</a:t>
            </a:r>
          </a:p>
        </p:txBody>
      </p:sp>
      <p:sp>
        <p:nvSpPr>
          <p:cNvPr id="115720" name="Oval 8"/>
          <p:cNvSpPr>
            <a:spLocks noChangeArrowheads="1"/>
          </p:cNvSpPr>
          <p:nvPr/>
        </p:nvSpPr>
        <p:spPr bwMode="auto">
          <a:xfrm>
            <a:off x="4859338" y="3429000"/>
            <a:ext cx="1368425" cy="360363"/>
          </a:xfrm>
          <a:prstGeom prst="ellipse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5721" name="Text Box 9"/>
          <p:cNvSpPr txBox="1">
            <a:spLocks noChangeArrowheads="1"/>
          </p:cNvSpPr>
          <p:nvPr/>
        </p:nvSpPr>
        <p:spPr bwMode="auto">
          <a:xfrm>
            <a:off x="4983163" y="4357688"/>
            <a:ext cx="1676400" cy="3667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>
                <a:latin typeface="ＭＳ Ｐゴシック" charset="-128"/>
                <a:ea typeface="ＭＳ Ｐゴシック" charset="-128"/>
              </a:rPr>
              <a:t>入力キーワード</a:t>
            </a:r>
          </a:p>
        </p:txBody>
      </p:sp>
      <p:cxnSp>
        <p:nvCxnSpPr>
          <p:cNvPr id="115722" name="AutoShape 10"/>
          <p:cNvCxnSpPr>
            <a:cxnSpLocks noChangeShapeType="1"/>
            <a:stCxn id="115720" idx="4"/>
            <a:endCxn id="115721" idx="0"/>
          </p:cNvCxnSpPr>
          <p:nvPr/>
        </p:nvCxnSpPr>
        <p:spPr bwMode="auto">
          <a:xfrm>
            <a:off x="5543550" y="3789363"/>
            <a:ext cx="277813" cy="56832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</p:cxnSp>
      <p:sp>
        <p:nvSpPr>
          <p:cNvPr id="115732" name="Text Box 20"/>
          <p:cNvSpPr txBox="1">
            <a:spLocks noChangeArrowheads="1"/>
          </p:cNvSpPr>
          <p:nvPr/>
        </p:nvSpPr>
        <p:spPr bwMode="auto">
          <a:xfrm>
            <a:off x="107950" y="3716338"/>
            <a:ext cx="976313" cy="3667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>
                <a:latin typeface="ＭＳ Ｐゴシック" charset="-128"/>
                <a:ea typeface="ＭＳ Ｐゴシック" charset="-128"/>
              </a:rPr>
              <a:t>コード片</a:t>
            </a:r>
          </a:p>
        </p:txBody>
      </p:sp>
      <p:cxnSp>
        <p:nvCxnSpPr>
          <p:cNvPr id="115737" name="AutoShape 25"/>
          <p:cNvCxnSpPr>
            <a:cxnSpLocks noChangeShapeType="1"/>
            <a:endCxn id="115732" idx="0"/>
          </p:cNvCxnSpPr>
          <p:nvPr/>
        </p:nvCxnSpPr>
        <p:spPr bwMode="auto">
          <a:xfrm flipH="1">
            <a:off x="596900" y="2817813"/>
            <a:ext cx="1576388" cy="89852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115739" name="AutoShape 27"/>
          <p:cNvCxnSpPr>
            <a:cxnSpLocks noChangeShapeType="1"/>
            <a:stCxn id="115744" idx="2"/>
            <a:endCxn id="115732" idx="3"/>
          </p:cNvCxnSpPr>
          <p:nvPr/>
        </p:nvCxnSpPr>
        <p:spPr bwMode="auto">
          <a:xfrm flipH="1">
            <a:off x="1084263" y="3897313"/>
            <a:ext cx="752475" cy="31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115740" name="AutoShape 28"/>
          <p:cNvCxnSpPr>
            <a:cxnSpLocks noChangeShapeType="1"/>
            <a:stCxn id="115745" idx="1"/>
            <a:endCxn id="115732" idx="2"/>
          </p:cNvCxnSpPr>
          <p:nvPr/>
        </p:nvCxnSpPr>
        <p:spPr bwMode="auto">
          <a:xfrm flipH="1" flipV="1">
            <a:off x="596900" y="4083050"/>
            <a:ext cx="1503363" cy="95408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</p:cxnSp>
      <p:sp>
        <p:nvSpPr>
          <p:cNvPr id="115743" name="Oval 31"/>
          <p:cNvSpPr>
            <a:spLocks noChangeArrowheads="1"/>
          </p:cNvSpPr>
          <p:nvPr/>
        </p:nvSpPr>
        <p:spPr bwMode="auto">
          <a:xfrm>
            <a:off x="1836738" y="1773238"/>
            <a:ext cx="2303462" cy="1223962"/>
          </a:xfrm>
          <a:prstGeom prst="ellipse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5744" name="Oval 32"/>
          <p:cNvSpPr>
            <a:spLocks noChangeArrowheads="1"/>
          </p:cNvSpPr>
          <p:nvPr/>
        </p:nvSpPr>
        <p:spPr bwMode="auto">
          <a:xfrm>
            <a:off x="1836738" y="3357563"/>
            <a:ext cx="2303462" cy="1079500"/>
          </a:xfrm>
          <a:prstGeom prst="ellipse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5745" name="Oval 33"/>
          <p:cNvSpPr>
            <a:spLocks noChangeArrowheads="1"/>
          </p:cNvSpPr>
          <p:nvPr/>
        </p:nvSpPr>
        <p:spPr bwMode="auto">
          <a:xfrm>
            <a:off x="1763713" y="4868863"/>
            <a:ext cx="2303462" cy="1152525"/>
          </a:xfrm>
          <a:prstGeom prst="ellipse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" name="日付プレースホルダ 1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D5FD-11F6-484B-84E9-0FB2B170EDCE}" type="slidenum">
              <a:rPr lang="en-US" altLang="ja-JP"/>
              <a:pPr/>
              <a:t>22</a:t>
            </a:fld>
            <a:endParaRPr lang="en-US" altLang="ja-JP"/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まとめと今後の課題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まとめ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コーディングパターン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抽出方法</a:t>
            </a:r>
            <a:endParaRPr lang="ja-JP" altLang="en-US" dirty="0"/>
          </a:p>
          <a:p>
            <a:pPr lvl="1"/>
            <a:r>
              <a:rPr lang="ja-JP" altLang="en-US" dirty="0"/>
              <a:t>コーディングパターンに基づくコード</a:t>
            </a:r>
            <a:r>
              <a:rPr lang="ja-JP" altLang="en-US" dirty="0" smtClean="0"/>
              <a:t>補完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パターンの</a:t>
            </a:r>
            <a:r>
              <a:rPr lang="ja-JP" altLang="en-US" dirty="0" smtClean="0"/>
              <a:t>検索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コード片の生成</a:t>
            </a:r>
            <a:endParaRPr lang="ja-JP" altLang="en-US" dirty="0"/>
          </a:p>
          <a:p>
            <a:r>
              <a:rPr lang="ja-JP" altLang="en-US" dirty="0"/>
              <a:t>今後の課題</a:t>
            </a:r>
          </a:p>
          <a:p>
            <a:pPr lvl="1"/>
            <a:r>
              <a:rPr lang="ja-JP" altLang="en-US" dirty="0"/>
              <a:t>データフロー情報を利用したコード片の生成</a:t>
            </a:r>
          </a:p>
          <a:p>
            <a:pPr lvl="1"/>
            <a:r>
              <a:rPr lang="ja-JP" altLang="en-US" dirty="0"/>
              <a:t>実際のソフトウェア開発における評価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722313" y="2209801"/>
            <a:ext cx="7772400" cy="1362075"/>
          </a:xfrm>
        </p:spPr>
        <p:txBody>
          <a:bodyPr/>
          <a:lstStyle/>
          <a:p>
            <a:r>
              <a:rPr kumimoji="1" lang="ja-JP" altLang="en-US" dirty="0" smtClean="0"/>
              <a:t>コーディングパターン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sz="3200" dirty="0" smtClean="0"/>
              <a:t>～</a:t>
            </a:r>
            <a:r>
              <a:rPr lang="ja-JP" altLang="en-US" sz="3200" dirty="0" smtClean="0"/>
              <a:t>メソッド呼び出しに関するパターン～</a:t>
            </a:r>
            <a:endParaRPr kumimoji="1"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idx="1"/>
          </p:nvPr>
        </p:nvSpPr>
        <p:spPr>
          <a:xfrm>
            <a:off x="722313" y="4214829"/>
            <a:ext cx="7772400" cy="1500187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背景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同時に利用されるメソッドとその順序</a:t>
            </a:r>
            <a:endParaRPr lang="en-US" altLang="ja-JP" dirty="0" smtClean="0"/>
          </a:p>
          <a:p>
            <a:r>
              <a:rPr lang="ja-JP" altLang="en-US" dirty="0" smtClean="0"/>
              <a:t>特定条件下で処理を実行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パターンの利用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プログラム作成時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パターンに従ったコーディング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ソフトウェア保守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パターンに対する一貫した変更</a:t>
            </a:r>
            <a:endParaRPr kumimoji="1" lang="en-US" altLang="ja-JP" dirty="0" smtClean="0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コーディングパターンの抽出手順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ソースコードをメソッドに分割</a:t>
            </a: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各メソッドから特徴列の抽出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正規化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パターンマイニング</a:t>
            </a:r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ja-JP" altLang="en-US" smtClean="0"/>
              <a:t>名阪和ソフトウェア工学ミニワークショップ</a:t>
            </a:r>
            <a:r>
              <a:rPr kumimoji="1" lang="en-US" altLang="ja-JP" smtClean="0"/>
              <a:t>2010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kumimoji="1" lang="en-US" altLang="ja-JP" smtClean="0"/>
              <a:t>2010/03/29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メソッド内の正規化（</a:t>
            </a:r>
            <a:r>
              <a:rPr lang="en-US" altLang="ja-JP" dirty="0" smtClean="0"/>
              <a:t>1/2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メソッド中から特徴列を抽出する処理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1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メソッドから</a:t>
            </a:r>
            <a:r>
              <a:rPr lang="en-US" altLang="ja-JP" dirty="0" smtClean="0"/>
              <a:t>1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特徴列を抽出</a:t>
            </a:r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r>
              <a:rPr lang="ja-JP" altLang="en-US" dirty="0" smtClean="0"/>
              <a:t>メソッド中の特徴とは？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メソッド呼び出し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制御構造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条件分岐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繰り返し処理</a:t>
            </a:r>
          </a:p>
          <a:p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 smtClean="0"/>
              <a:t>名阪和ソフトウェア工学ミニワークショップ</a:t>
            </a:r>
            <a:r>
              <a:rPr lang="en-US" altLang="ja-JP" smtClean="0"/>
              <a:t>2010</a:t>
            </a:r>
            <a:endParaRPr lang="ja-JP" altLang="en-US" dirty="0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2010/03/29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ACF85B-AEE1-4EAA-A40D-E0671D4083A9}" type="slidenum">
              <a:rPr lang="ja-JP" altLang="en-US" smtClean="0"/>
              <a:pPr>
                <a:defRPr/>
              </a:pPr>
              <a:t>6</a:t>
            </a:fld>
            <a:endParaRPr lang="ja-JP" altLang="en-US" dirty="0"/>
          </a:p>
        </p:txBody>
      </p:sp>
      <p:sp>
        <p:nvSpPr>
          <p:cNvPr id="9" name="メモ 8"/>
          <p:cNvSpPr/>
          <p:nvPr/>
        </p:nvSpPr>
        <p:spPr>
          <a:xfrm>
            <a:off x="5000628" y="2500306"/>
            <a:ext cx="3714776" cy="4357694"/>
          </a:xfrm>
          <a:prstGeom prst="foldedCorner">
            <a:avLst>
              <a:gd name="adj" fmla="val 10761"/>
            </a:avLst>
          </a:prstGeom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</a:t>
            </a:r>
            <a:r>
              <a:rPr kumimoji="1" lang="en-US" altLang="ja-JP" sz="2000" dirty="0" smtClean="0"/>
              <a:t> </a:t>
            </a:r>
            <a:r>
              <a:rPr kumimoji="1" lang="en-US" altLang="ja-JP" sz="2000" dirty="0" err="1" smtClean="0"/>
              <a:t>sampleMethod</a:t>
            </a:r>
            <a:r>
              <a:rPr kumimoji="1" lang="en-US" altLang="ja-JP" sz="2000" dirty="0" smtClean="0"/>
              <a:t>(</a:t>
            </a:r>
            <a:r>
              <a:rPr kumimoji="1" lang="en-US" altLang="ja-JP" sz="2000" dirty="0" err="1" smtClean="0"/>
              <a:t>int</a:t>
            </a:r>
            <a:r>
              <a:rPr kumimoji="1" lang="en-US" altLang="ja-JP" sz="2000" dirty="0" smtClean="0"/>
              <a:t> x, </a:t>
            </a:r>
            <a:r>
              <a:rPr kumimoji="1" lang="en-US" altLang="ja-JP" sz="2000" dirty="0" err="1" smtClean="0"/>
              <a:t>int</a:t>
            </a:r>
            <a:r>
              <a:rPr kumimoji="1" lang="en-US" altLang="ja-JP" sz="2000" dirty="0" smtClean="0"/>
              <a:t> y) {</a:t>
            </a:r>
          </a:p>
          <a:p>
            <a:r>
              <a:rPr lang="en-US" altLang="ja-JP" sz="2000" dirty="0" smtClean="0"/>
              <a:t>    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 result = x * y;</a:t>
            </a:r>
            <a:endParaRPr kumimoji="1" lang="en-US" altLang="ja-JP" sz="2000" dirty="0" smtClean="0"/>
          </a:p>
          <a:p>
            <a:r>
              <a:rPr lang="en-US" altLang="ja-JP" sz="2000" dirty="0" smtClean="0"/>
              <a:t>    while (  result &lt; 100  ) {</a:t>
            </a:r>
          </a:p>
          <a:p>
            <a:r>
              <a:rPr lang="en-US" altLang="ja-JP" sz="2000" dirty="0" smtClean="0"/>
              <a:t>        </a:t>
            </a:r>
            <a:r>
              <a:rPr lang="en-US" altLang="ja-JP" sz="2000" dirty="0" err="1" smtClean="0"/>
              <a:t>methodCall</a:t>
            </a:r>
            <a:r>
              <a:rPr lang="en-US" altLang="ja-JP" sz="2000" dirty="0" smtClean="0"/>
              <a:t>();</a:t>
            </a:r>
          </a:p>
          <a:p>
            <a:r>
              <a:rPr lang="en-US" altLang="ja-JP" sz="2000" dirty="0" smtClean="0"/>
              <a:t>        result = result * 2;</a:t>
            </a:r>
          </a:p>
          <a:p>
            <a:r>
              <a:rPr lang="en-US" altLang="ja-JP" sz="2000" dirty="0" smtClean="0"/>
              <a:t>    }</a:t>
            </a:r>
          </a:p>
          <a:p>
            <a:r>
              <a:rPr lang="en-US" altLang="ja-JP" sz="2000" dirty="0" smtClean="0"/>
              <a:t>    if (  </a:t>
            </a:r>
            <a:r>
              <a:rPr lang="en-US" altLang="ja-JP" sz="2000" dirty="0" err="1" smtClean="0"/>
              <a:t>isDebugMode</a:t>
            </a:r>
            <a:r>
              <a:rPr lang="en-US" altLang="ja-JP" sz="2000" dirty="0" smtClean="0"/>
              <a:t>() ) {</a:t>
            </a:r>
          </a:p>
          <a:p>
            <a:r>
              <a:rPr lang="en-US" altLang="ja-JP" sz="2000" dirty="0" smtClean="0"/>
              <a:t>        </a:t>
            </a:r>
            <a:r>
              <a:rPr lang="en-US" altLang="ja-JP" sz="2000" dirty="0" err="1" smtClean="0"/>
              <a:t>printVerbose</a:t>
            </a:r>
            <a:r>
              <a:rPr lang="en-US" altLang="ja-JP" sz="2000" dirty="0" smtClean="0"/>
              <a:t>(result);</a:t>
            </a:r>
          </a:p>
          <a:p>
            <a:r>
              <a:rPr kumimoji="1" lang="en-US" altLang="ja-JP" sz="2000" dirty="0" smtClean="0"/>
              <a:t>    } else {</a:t>
            </a:r>
          </a:p>
          <a:p>
            <a:r>
              <a:rPr lang="en-US" altLang="ja-JP" sz="2000" dirty="0" smtClean="0"/>
              <a:t>        </a:t>
            </a:r>
            <a:r>
              <a:rPr lang="en-US" altLang="ja-JP" sz="2000" dirty="0" err="1" smtClean="0"/>
              <a:t>printSimple</a:t>
            </a:r>
            <a:r>
              <a:rPr lang="en-US" altLang="ja-JP" sz="2000" dirty="0" smtClean="0"/>
              <a:t>(result);</a:t>
            </a:r>
          </a:p>
          <a:p>
            <a:r>
              <a:rPr kumimoji="1" lang="en-US" altLang="ja-JP" sz="2000" dirty="0" smtClean="0"/>
              <a:t>    }</a:t>
            </a:r>
          </a:p>
          <a:p>
            <a:r>
              <a:rPr lang="en-US" altLang="ja-JP" sz="2000" dirty="0" smtClean="0"/>
              <a:t>    return  result;</a:t>
            </a:r>
            <a:endParaRPr kumimoji="1" lang="en-US" altLang="ja-JP" sz="2000" dirty="0" smtClean="0"/>
          </a:p>
          <a:p>
            <a:r>
              <a:rPr lang="en-US" altLang="ja-JP" sz="2000" dirty="0" smtClean="0"/>
              <a:t>}</a:t>
            </a:r>
            <a:endParaRPr kumimoji="1" lang="ja-JP" altLang="en-US" sz="2000" dirty="0"/>
          </a:p>
        </p:txBody>
      </p:sp>
      <p:sp>
        <p:nvSpPr>
          <p:cNvPr id="10" name="正方形/長方形 9"/>
          <p:cNvSpPr/>
          <p:nvPr/>
        </p:nvSpPr>
        <p:spPr>
          <a:xfrm>
            <a:off x="5286380" y="3143248"/>
            <a:ext cx="714380" cy="23079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1634804" y="5096788"/>
            <a:ext cx="1785950" cy="35719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5302856" y="4063704"/>
            <a:ext cx="214314" cy="261038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1634804" y="4643446"/>
            <a:ext cx="1285884" cy="357190"/>
          </a:xfrm>
          <a:prstGeom prst="rect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5311094" y="4360398"/>
            <a:ext cx="214314" cy="236324"/>
          </a:xfrm>
          <a:prstGeom prst="rect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5492456" y="4970388"/>
            <a:ext cx="500066" cy="236324"/>
          </a:xfrm>
          <a:prstGeom prst="rect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5311094" y="5596854"/>
            <a:ext cx="214314" cy="236324"/>
          </a:xfrm>
          <a:prstGeom prst="rect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1285852" y="3673562"/>
            <a:ext cx="2428892" cy="357190"/>
          </a:xfrm>
          <a:prstGeom prst="rect">
            <a:avLst/>
          </a:prstGeom>
          <a:noFill/>
          <a:ln w="38100" cmpd="dbl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5610618" y="3429000"/>
            <a:ext cx="1461712" cy="285752"/>
          </a:xfrm>
          <a:prstGeom prst="rect">
            <a:avLst/>
          </a:prstGeom>
          <a:noFill/>
          <a:ln w="38100" cmpd="dbl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763018" y="4365932"/>
            <a:ext cx="1737940" cy="247266"/>
          </a:xfrm>
          <a:prstGeom prst="rect">
            <a:avLst/>
          </a:prstGeom>
          <a:noFill/>
          <a:ln w="38100" cmpd="dbl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5627094" y="4668160"/>
            <a:ext cx="2198852" cy="252793"/>
          </a:xfrm>
          <a:prstGeom prst="rect">
            <a:avLst/>
          </a:prstGeom>
          <a:noFill/>
          <a:ln w="38100" cmpd="dbl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5621560" y="5280861"/>
            <a:ext cx="2072581" cy="252793"/>
          </a:xfrm>
          <a:prstGeom prst="rect">
            <a:avLst/>
          </a:prstGeom>
          <a:noFill/>
          <a:ln w="38100" cmpd="dbl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メソッド内の正規化（</a:t>
            </a:r>
            <a:r>
              <a:rPr kumimoji="1" lang="en-US" altLang="ja-JP" dirty="0" smtClean="0"/>
              <a:t>2/2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71490" y="1285860"/>
            <a:ext cx="8229600" cy="3429024"/>
          </a:xfrm>
        </p:spPr>
        <p:txBody>
          <a:bodyPr>
            <a:normAutofit fontScale="77500" lnSpcReduction="20000"/>
          </a:bodyPr>
          <a:lstStyle/>
          <a:p>
            <a:r>
              <a:rPr kumimoji="1" lang="ja-JP" altLang="en-US" dirty="0" smtClean="0"/>
              <a:t>メソッド呼び出し</a:t>
            </a:r>
            <a:endParaRPr kumimoji="1" lang="en-US" altLang="ja-JP" dirty="0" smtClean="0"/>
          </a:p>
          <a:p>
            <a:pPr lvl="1">
              <a:buNone/>
            </a:pPr>
            <a:r>
              <a:rPr lang="ja-JP" altLang="en-US" dirty="0" smtClean="0"/>
              <a:t>→  戻り値型，メソッド名，引数の型のリスト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メソッド名に関しては，パッケージ名，クラス名を無視</a:t>
            </a:r>
            <a:endParaRPr lang="en-US" altLang="ja-JP" dirty="0" smtClean="0"/>
          </a:p>
          <a:p>
            <a:r>
              <a:rPr lang="ja-JP" altLang="en-US" dirty="0" smtClean="0"/>
              <a:t>制御構造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条件分岐</a:t>
            </a:r>
            <a:endParaRPr lang="en-US" altLang="ja-JP" dirty="0" smtClean="0"/>
          </a:p>
          <a:p>
            <a:pPr lvl="2">
              <a:buNone/>
            </a:pPr>
            <a:r>
              <a:rPr lang="ja-JP" altLang="en-US" dirty="0" smtClean="0"/>
              <a:t>→  </a:t>
            </a:r>
            <a:r>
              <a:rPr lang="en-US" altLang="ja-JP" dirty="0" smtClean="0"/>
              <a:t>IF</a:t>
            </a:r>
            <a:r>
              <a:rPr lang="ja-JP" altLang="en-US" dirty="0" err="1" smtClean="0"/>
              <a:t>，</a:t>
            </a:r>
            <a:r>
              <a:rPr lang="en-US" altLang="ja-JP" dirty="0" smtClean="0"/>
              <a:t>ELSE</a:t>
            </a:r>
            <a:r>
              <a:rPr lang="ja-JP" altLang="en-US" dirty="0" err="1" smtClean="0"/>
              <a:t>，</a:t>
            </a:r>
            <a:r>
              <a:rPr lang="en-US" altLang="ja-JP" dirty="0" smtClean="0"/>
              <a:t>END-IF</a:t>
            </a:r>
          </a:p>
          <a:p>
            <a:pPr lvl="1"/>
            <a:r>
              <a:rPr lang="ja-JP" altLang="en-US" dirty="0" smtClean="0"/>
              <a:t>繰り返し</a:t>
            </a:r>
            <a:endParaRPr lang="en-US" altLang="ja-JP" dirty="0" smtClean="0"/>
          </a:p>
          <a:p>
            <a:pPr lvl="2">
              <a:buNone/>
            </a:pPr>
            <a:r>
              <a:rPr kumimoji="1" lang="ja-JP" altLang="en-US" dirty="0" smtClean="0"/>
              <a:t>→  </a:t>
            </a:r>
            <a:r>
              <a:rPr kumimoji="1" lang="en-US" altLang="ja-JP" dirty="0" smtClean="0"/>
              <a:t>LOOP</a:t>
            </a:r>
            <a:r>
              <a:rPr kumimoji="1" lang="ja-JP" altLang="en-US" dirty="0" err="1" smtClean="0"/>
              <a:t>，</a:t>
            </a:r>
            <a:r>
              <a:rPr kumimoji="1" lang="en-US" altLang="ja-JP" dirty="0" smtClean="0"/>
              <a:t>END-LOOP</a:t>
            </a:r>
          </a:p>
          <a:p>
            <a:pPr lvl="2">
              <a:buNone/>
            </a:pPr>
            <a:endParaRPr lang="en-US" altLang="ja-JP" dirty="0" smtClean="0"/>
          </a:p>
          <a:p>
            <a:pPr lvl="2">
              <a:buNone/>
            </a:pPr>
            <a:r>
              <a:rPr lang="ja-JP" altLang="en-US" dirty="0" smtClean="0"/>
              <a:t> </a:t>
            </a:r>
            <a:endParaRPr lang="en-US" altLang="ja-JP" dirty="0" smtClean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 smtClean="0"/>
              <a:t>名阪和ソフトウェア工学ミニワークショップ</a:t>
            </a:r>
            <a:r>
              <a:rPr lang="en-US" altLang="ja-JP" smtClean="0"/>
              <a:t>2010</a:t>
            </a:r>
            <a:endParaRPr lang="ja-JP" altLang="en-US" dirty="0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2010/03/29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ACF85B-AEE1-4EAA-A40D-E0671D4083A9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4000504"/>
            <a:ext cx="6710490" cy="1943105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</p:pic>
      <p:sp>
        <p:nvSpPr>
          <p:cNvPr id="9" name="テキスト ボックス 8"/>
          <p:cNvSpPr txBox="1"/>
          <p:nvPr/>
        </p:nvSpPr>
        <p:spPr>
          <a:xfrm>
            <a:off x="2571736" y="5917188"/>
            <a:ext cx="2483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制御構造正規化ルール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メソッド内の正規化の例</a:t>
            </a:r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 smtClean="0"/>
              <a:t>名阪和ソフトウェア工学ミニワークショップ</a:t>
            </a:r>
            <a:r>
              <a:rPr lang="en-US" altLang="ja-JP" smtClean="0"/>
              <a:t>2010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2010/03/29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ACF85B-AEE1-4EAA-A40D-E0671D4083A9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5643570" y="2285992"/>
            <a:ext cx="2714644" cy="321471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dirty="0" smtClean="0"/>
              <a:t>LOOP</a:t>
            </a:r>
            <a:endParaRPr lang="en-US" altLang="ja-JP" dirty="0" smtClean="0"/>
          </a:p>
          <a:p>
            <a:r>
              <a:rPr lang="en-US" altLang="ja-JP" dirty="0" smtClean="0"/>
              <a:t>void </a:t>
            </a:r>
            <a:r>
              <a:rPr lang="en-US" altLang="ja-JP" dirty="0" err="1" smtClean="0"/>
              <a:t>methodCall</a:t>
            </a:r>
            <a:r>
              <a:rPr lang="en-US" altLang="ja-JP" dirty="0" smtClean="0"/>
              <a:t>()</a:t>
            </a:r>
          </a:p>
          <a:p>
            <a:r>
              <a:rPr kumimoji="1" lang="en-US" altLang="ja-JP" dirty="0" smtClean="0"/>
              <a:t>END-LOOP</a:t>
            </a:r>
          </a:p>
          <a:p>
            <a:r>
              <a:rPr lang="en-US" altLang="ja-JP" dirty="0" err="1" smtClean="0"/>
              <a:t>boolean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isDebugMode</a:t>
            </a:r>
            <a:r>
              <a:rPr lang="en-US" altLang="ja-JP" dirty="0" smtClean="0"/>
              <a:t>()</a:t>
            </a:r>
          </a:p>
          <a:p>
            <a:r>
              <a:rPr lang="en-US" altLang="ja-JP" dirty="0" smtClean="0"/>
              <a:t>IF</a:t>
            </a:r>
          </a:p>
          <a:p>
            <a:r>
              <a:rPr kumimoji="1" lang="en-US" altLang="ja-JP" dirty="0" smtClean="0"/>
              <a:t>void </a:t>
            </a:r>
            <a:r>
              <a:rPr kumimoji="1" lang="en-US" altLang="ja-JP" dirty="0" err="1" smtClean="0"/>
              <a:t>printVerbose</a:t>
            </a:r>
            <a:r>
              <a:rPr kumimoji="1" lang="en-US" altLang="ja-JP" dirty="0" smtClean="0"/>
              <a:t>(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)</a:t>
            </a:r>
          </a:p>
          <a:p>
            <a:r>
              <a:rPr lang="en-US" altLang="ja-JP" dirty="0" smtClean="0"/>
              <a:t>ELSE</a:t>
            </a:r>
          </a:p>
          <a:p>
            <a:r>
              <a:rPr lang="en-US" altLang="ja-JP" dirty="0" smtClean="0"/>
              <a:t>void </a:t>
            </a:r>
            <a:r>
              <a:rPr lang="en-US" altLang="ja-JP" dirty="0" err="1" smtClean="0"/>
              <a:t>printSimple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)</a:t>
            </a:r>
          </a:p>
          <a:p>
            <a:r>
              <a:rPr kumimoji="1" lang="en-US" altLang="ja-JP" dirty="0" smtClean="0"/>
              <a:t>END-IF</a:t>
            </a:r>
          </a:p>
        </p:txBody>
      </p:sp>
      <p:sp>
        <p:nvSpPr>
          <p:cNvPr id="10" name="メモ 9"/>
          <p:cNvSpPr/>
          <p:nvPr/>
        </p:nvSpPr>
        <p:spPr>
          <a:xfrm>
            <a:off x="500034" y="1428736"/>
            <a:ext cx="3714776" cy="4572032"/>
          </a:xfrm>
          <a:prstGeom prst="foldedCorner">
            <a:avLst>
              <a:gd name="adj" fmla="val 10761"/>
            </a:avLst>
          </a:prstGeom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</a:t>
            </a:r>
            <a:r>
              <a:rPr kumimoji="1" lang="en-US" altLang="ja-JP" sz="2000" dirty="0" smtClean="0"/>
              <a:t> </a:t>
            </a:r>
            <a:r>
              <a:rPr kumimoji="1" lang="en-US" altLang="ja-JP" sz="2000" dirty="0" err="1" smtClean="0"/>
              <a:t>sampleMethod</a:t>
            </a:r>
            <a:r>
              <a:rPr kumimoji="1" lang="en-US" altLang="ja-JP" sz="2000" dirty="0" smtClean="0"/>
              <a:t>(</a:t>
            </a:r>
            <a:r>
              <a:rPr kumimoji="1" lang="en-US" altLang="ja-JP" sz="2000" dirty="0" err="1" smtClean="0"/>
              <a:t>int</a:t>
            </a:r>
            <a:r>
              <a:rPr kumimoji="1" lang="en-US" altLang="ja-JP" sz="2000" dirty="0" smtClean="0"/>
              <a:t> x, </a:t>
            </a:r>
            <a:r>
              <a:rPr kumimoji="1" lang="en-US" altLang="ja-JP" sz="2000" dirty="0" err="1" smtClean="0"/>
              <a:t>int</a:t>
            </a:r>
            <a:r>
              <a:rPr kumimoji="1" lang="en-US" altLang="ja-JP" sz="2000" dirty="0" smtClean="0"/>
              <a:t> y) {</a:t>
            </a:r>
          </a:p>
          <a:p>
            <a:r>
              <a:rPr lang="en-US" altLang="ja-JP" sz="2000" dirty="0" smtClean="0"/>
              <a:t>    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 result = x * y;</a:t>
            </a:r>
            <a:endParaRPr kumimoji="1" lang="en-US" altLang="ja-JP" sz="2000" dirty="0" smtClean="0"/>
          </a:p>
          <a:p>
            <a:r>
              <a:rPr lang="en-US" altLang="ja-JP" sz="2000" dirty="0" smtClean="0"/>
              <a:t>    while (  result &lt; 100  ) {</a:t>
            </a:r>
          </a:p>
          <a:p>
            <a:r>
              <a:rPr lang="en-US" altLang="ja-JP" sz="2000" dirty="0" smtClean="0"/>
              <a:t>        </a:t>
            </a:r>
            <a:r>
              <a:rPr lang="en-US" altLang="ja-JP" sz="2000" dirty="0" err="1" smtClean="0"/>
              <a:t>methodCall</a:t>
            </a:r>
            <a:r>
              <a:rPr lang="en-US" altLang="ja-JP" sz="2000" dirty="0" smtClean="0"/>
              <a:t>();</a:t>
            </a:r>
          </a:p>
          <a:p>
            <a:r>
              <a:rPr lang="en-US" altLang="ja-JP" sz="2000" dirty="0" smtClean="0"/>
              <a:t>        result = result * 2;</a:t>
            </a:r>
          </a:p>
          <a:p>
            <a:r>
              <a:rPr lang="en-US" altLang="ja-JP" sz="2000" dirty="0" smtClean="0"/>
              <a:t>    }</a:t>
            </a:r>
          </a:p>
          <a:p>
            <a:r>
              <a:rPr lang="en-US" altLang="ja-JP" sz="2000" dirty="0" smtClean="0"/>
              <a:t>    if (  </a:t>
            </a:r>
            <a:r>
              <a:rPr lang="en-US" altLang="ja-JP" sz="2000" dirty="0" err="1" smtClean="0"/>
              <a:t>isDebugMode</a:t>
            </a:r>
            <a:r>
              <a:rPr lang="en-US" altLang="ja-JP" sz="2000" dirty="0" smtClean="0"/>
              <a:t>() ) {</a:t>
            </a:r>
          </a:p>
          <a:p>
            <a:r>
              <a:rPr lang="en-US" altLang="ja-JP" sz="2000" dirty="0" smtClean="0"/>
              <a:t>        </a:t>
            </a:r>
            <a:r>
              <a:rPr lang="en-US" altLang="ja-JP" sz="2000" dirty="0" err="1" smtClean="0"/>
              <a:t>printVerbose</a:t>
            </a:r>
            <a:r>
              <a:rPr lang="en-US" altLang="ja-JP" sz="2000" dirty="0" smtClean="0"/>
              <a:t>(result);</a:t>
            </a:r>
          </a:p>
          <a:p>
            <a:r>
              <a:rPr kumimoji="1" lang="en-US" altLang="ja-JP" sz="2000" dirty="0" smtClean="0"/>
              <a:t>    } else {</a:t>
            </a:r>
          </a:p>
          <a:p>
            <a:r>
              <a:rPr lang="en-US" altLang="ja-JP" sz="2000" dirty="0" smtClean="0"/>
              <a:t>        </a:t>
            </a:r>
            <a:r>
              <a:rPr lang="en-US" altLang="ja-JP" sz="2000" dirty="0" err="1" smtClean="0"/>
              <a:t>printSimple</a:t>
            </a:r>
            <a:r>
              <a:rPr lang="en-US" altLang="ja-JP" sz="2000" dirty="0" smtClean="0"/>
              <a:t>(result);</a:t>
            </a:r>
          </a:p>
          <a:p>
            <a:r>
              <a:rPr kumimoji="1" lang="en-US" altLang="ja-JP" sz="2000" dirty="0" smtClean="0"/>
              <a:t>    }</a:t>
            </a:r>
          </a:p>
          <a:p>
            <a:r>
              <a:rPr lang="en-US" altLang="ja-JP" sz="2000" dirty="0" smtClean="0"/>
              <a:t>    return  result;</a:t>
            </a:r>
            <a:endParaRPr kumimoji="1" lang="en-US" altLang="ja-JP" sz="2000" dirty="0" smtClean="0"/>
          </a:p>
          <a:p>
            <a:r>
              <a:rPr lang="en-US" altLang="ja-JP" sz="2000" dirty="0" smtClean="0"/>
              <a:t>}</a:t>
            </a:r>
            <a:endParaRPr kumimoji="1" lang="ja-JP" altLang="en-US" sz="2000" dirty="0"/>
          </a:p>
        </p:txBody>
      </p:sp>
      <p:sp>
        <p:nvSpPr>
          <p:cNvPr id="11" name="正方形/長方形 10"/>
          <p:cNvSpPr/>
          <p:nvPr/>
        </p:nvSpPr>
        <p:spPr>
          <a:xfrm>
            <a:off x="785786" y="2189840"/>
            <a:ext cx="714380" cy="23079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802262" y="3110296"/>
            <a:ext cx="214314" cy="261038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810500" y="3406990"/>
            <a:ext cx="214314" cy="236324"/>
          </a:xfrm>
          <a:prstGeom prst="rect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991862" y="4016980"/>
            <a:ext cx="500066" cy="236324"/>
          </a:xfrm>
          <a:prstGeom prst="rect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810500" y="4643446"/>
            <a:ext cx="214314" cy="236324"/>
          </a:xfrm>
          <a:prstGeom prst="rect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1110024" y="2475592"/>
            <a:ext cx="1461712" cy="285752"/>
          </a:xfrm>
          <a:prstGeom prst="rect">
            <a:avLst/>
          </a:prstGeom>
          <a:noFill/>
          <a:ln w="38100" cmpd="dbl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1262424" y="3412524"/>
            <a:ext cx="1737940" cy="247266"/>
          </a:xfrm>
          <a:prstGeom prst="rect">
            <a:avLst/>
          </a:prstGeom>
          <a:noFill/>
          <a:ln w="38100" cmpd="dbl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1126500" y="3714752"/>
            <a:ext cx="2198852" cy="252793"/>
          </a:xfrm>
          <a:prstGeom prst="rect">
            <a:avLst/>
          </a:prstGeom>
          <a:noFill/>
          <a:ln w="38100" cmpd="dbl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1120966" y="4327453"/>
            <a:ext cx="2072581" cy="252793"/>
          </a:xfrm>
          <a:prstGeom prst="rect">
            <a:avLst/>
          </a:prstGeom>
          <a:noFill/>
          <a:ln w="38100" cmpd="dbl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AutoShape 6"/>
          <p:cNvSpPr>
            <a:spLocks noChangeArrowheads="1"/>
          </p:cNvSpPr>
          <p:nvPr/>
        </p:nvSpPr>
        <p:spPr bwMode="auto">
          <a:xfrm>
            <a:off x="4286257" y="3513137"/>
            <a:ext cx="1285875" cy="71437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21" name="正方形/長方形 11"/>
          <p:cNvSpPr>
            <a:spLocks noChangeArrowheads="1"/>
          </p:cNvSpPr>
          <p:nvPr/>
        </p:nvSpPr>
        <p:spPr bwMode="auto">
          <a:xfrm>
            <a:off x="4429132" y="3286124"/>
            <a:ext cx="8778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ja-JP" altLang="en-US">
                <a:solidFill>
                  <a:srgbClr val="000000"/>
                </a:solidFill>
              </a:rPr>
              <a:t>正規化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500826" y="557214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特徴列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571604" y="6000768"/>
            <a:ext cx="870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メソッド</a:t>
            </a: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パターンマイニング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2016125"/>
          </a:xfrm>
        </p:spPr>
        <p:txBody>
          <a:bodyPr>
            <a:normAutofit fontScale="85000" lnSpcReduction="20000"/>
          </a:bodyPr>
          <a:lstStyle/>
          <a:p>
            <a:r>
              <a:rPr kumimoji="1" lang="ja-JP" altLang="en-US" dirty="0" smtClean="0"/>
              <a:t>シーケンシャルパターンマイニング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PrefixSpan</a:t>
            </a:r>
            <a:r>
              <a:rPr lang="ja-JP" altLang="en-US" dirty="0" smtClean="0"/>
              <a:t>アルゴリズム</a:t>
            </a:r>
            <a:endParaRPr lang="en-US" altLang="ja-JP" dirty="0" smtClean="0"/>
          </a:p>
          <a:p>
            <a:r>
              <a:rPr lang="ja-JP" altLang="en-US" dirty="0" smtClean="0"/>
              <a:t>マイニング例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条件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パターン長： 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以上</a:t>
            </a:r>
            <a:r>
              <a:rPr lang="ja-JP" altLang="en-US" dirty="0" smtClean="0"/>
              <a:t>，</a:t>
            </a:r>
            <a:r>
              <a:rPr kumimoji="1" lang="ja-JP" altLang="en-US" dirty="0" smtClean="0"/>
              <a:t>サポート値： 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以上</a:t>
            </a:r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 smtClean="0"/>
              <a:t>名阪和ソフトウェア工学ミニワークショップ</a:t>
            </a:r>
            <a:r>
              <a:rPr lang="en-US" altLang="ja-JP" smtClean="0"/>
              <a:t>2010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2010/03/29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ACF85B-AEE1-4EAA-A40D-E0671D4083A9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71472" y="3643314"/>
            <a:ext cx="1857388" cy="214314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err="1" smtClean="0">
                <a:solidFill>
                  <a:schemeClr val="tx1"/>
                </a:solidFill>
              </a:rPr>
              <a:t>isDebugMode</a:t>
            </a:r>
            <a:r>
              <a:rPr lang="en-US" altLang="ja-JP" dirty="0" smtClean="0">
                <a:solidFill>
                  <a:schemeClr val="tx1"/>
                </a:solidFill>
              </a:rPr>
              <a:t>()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IF</a:t>
            </a:r>
          </a:p>
          <a:p>
            <a:r>
              <a:rPr kumimoji="1" lang="en-US" altLang="ja-JP" dirty="0" err="1" smtClean="0">
                <a:solidFill>
                  <a:schemeClr val="tx1"/>
                </a:solidFill>
              </a:rPr>
              <a:t>printVerbose</a:t>
            </a:r>
            <a:r>
              <a:rPr kumimoji="1" lang="en-US" altLang="ja-JP" dirty="0" smtClean="0">
                <a:solidFill>
                  <a:schemeClr val="tx1"/>
                </a:solidFill>
              </a:rPr>
              <a:t>()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dirty="0" err="1" smtClean="0">
                <a:solidFill>
                  <a:schemeClr val="tx1"/>
                </a:solidFill>
              </a:rPr>
              <a:t>printSimple</a:t>
            </a:r>
            <a:r>
              <a:rPr lang="en-US" altLang="ja-JP" dirty="0" smtClean="0">
                <a:solidFill>
                  <a:schemeClr val="tx1"/>
                </a:solidFill>
              </a:rPr>
              <a:t>()</a:t>
            </a: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END-IF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4714876" y="3643314"/>
            <a:ext cx="1857388" cy="214314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err="1" smtClean="0">
                <a:solidFill>
                  <a:schemeClr val="tx1"/>
                </a:solidFill>
              </a:rPr>
              <a:t>isDebugMode</a:t>
            </a:r>
            <a:r>
              <a:rPr lang="en-US" altLang="ja-JP" dirty="0" smtClean="0">
                <a:solidFill>
                  <a:schemeClr val="tx1"/>
                </a:solidFill>
              </a:rPr>
              <a:t>()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IF</a:t>
            </a:r>
          </a:p>
          <a:p>
            <a:r>
              <a:rPr kumimoji="1" lang="en-US" altLang="ja-JP" dirty="0" err="1" smtClean="0">
                <a:solidFill>
                  <a:schemeClr val="tx1"/>
                </a:solidFill>
              </a:rPr>
              <a:t>printVerbose</a:t>
            </a:r>
            <a:r>
              <a:rPr kumimoji="1" lang="en-US" altLang="ja-JP" dirty="0" smtClean="0">
                <a:solidFill>
                  <a:schemeClr val="tx1"/>
                </a:solidFill>
              </a:rPr>
              <a:t>()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END-IF</a:t>
            </a: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methodCall1()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2643174" y="3643314"/>
            <a:ext cx="1857388" cy="214314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methodCall1()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IF</a:t>
            </a:r>
          </a:p>
          <a:p>
            <a:r>
              <a:rPr kumimoji="1" lang="en-US" altLang="ja-JP" dirty="0" err="1" smtClean="0">
                <a:solidFill>
                  <a:schemeClr val="tx1"/>
                </a:solidFill>
              </a:rPr>
              <a:t>printVerbose</a:t>
            </a:r>
            <a:r>
              <a:rPr kumimoji="1" lang="en-US" altLang="ja-JP" dirty="0" smtClean="0">
                <a:solidFill>
                  <a:schemeClr val="tx1"/>
                </a:solidFill>
              </a:rPr>
              <a:t>()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END-IF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methodCall2()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6715140" y="3643314"/>
            <a:ext cx="1857388" cy="214314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err="1" smtClean="0">
                <a:solidFill>
                  <a:schemeClr val="tx1"/>
                </a:solidFill>
              </a:rPr>
              <a:t>isDebugMode</a:t>
            </a:r>
            <a:r>
              <a:rPr lang="en-US" altLang="ja-JP" dirty="0" smtClean="0">
                <a:solidFill>
                  <a:schemeClr val="tx1"/>
                </a:solidFill>
              </a:rPr>
              <a:t>()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methodCall3()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err="1" smtClean="0">
                <a:solidFill>
                  <a:schemeClr val="tx1"/>
                </a:solidFill>
              </a:rPr>
              <a:t>printVerbose</a:t>
            </a:r>
            <a:r>
              <a:rPr kumimoji="1" lang="en-US" altLang="ja-JP" dirty="0" smtClean="0">
                <a:solidFill>
                  <a:schemeClr val="tx1"/>
                </a:solidFill>
              </a:rPr>
              <a:t>()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LOOP</a:t>
            </a: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print()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END-LOOP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928662" y="5786454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特徴列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143504" y="5786454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特徴列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040883" y="5786454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特徴列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143768" y="5786454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特徴列</a:t>
            </a:r>
            <a:r>
              <a:rPr lang="en-US" altLang="ja-JP" dirty="0" smtClean="0"/>
              <a:t>D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BlueMonday-white">
  <a:themeElements>
    <a:clrScheme name="sel-new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l-new2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el-new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Sel-BlueMonday-white</Template>
  <TotalTime>1213</TotalTime>
  <Words>1194</Words>
  <Application>Microsoft Office PowerPoint</Application>
  <PresentationFormat>画面に合わせる (4:3)</PresentationFormat>
  <Paragraphs>371</Paragraphs>
  <Slides>22</Slides>
  <Notes>10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3" baseType="lpstr">
      <vt:lpstr>Sel-BlueMonday-white</vt:lpstr>
      <vt:lpstr>コーディングパターンに基づくコード補完ツールの試作</vt:lpstr>
      <vt:lpstr>目次</vt:lpstr>
      <vt:lpstr>コーディングパターン  ～メソッド呼び出しに関するパターン～</vt:lpstr>
      <vt:lpstr>背景</vt:lpstr>
      <vt:lpstr>コーディングパターンの抽出手順</vt:lpstr>
      <vt:lpstr>メソッド内の正規化（1/2）</vt:lpstr>
      <vt:lpstr>メソッド内の正規化（2/2）</vt:lpstr>
      <vt:lpstr>メソッド内の正規化の例</vt:lpstr>
      <vt:lpstr>パターンマイニング</vt:lpstr>
      <vt:lpstr>パターンマイニング（結果）</vt:lpstr>
      <vt:lpstr>コーディングパターンに基づく コード補完ツール</vt:lpstr>
      <vt:lpstr>背景</vt:lpstr>
      <vt:lpstr>提案手法</vt:lpstr>
      <vt:lpstr>提案手法： コーディングパターンに基づくコード補完手法</vt:lpstr>
      <vt:lpstr>パターン データベースの構築</vt:lpstr>
      <vt:lpstr>パターンの検索</vt:lpstr>
      <vt:lpstr>コード片の生成： パターン要素の変換</vt:lpstr>
      <vt:lpstr>コード片の生成： 参照変数の決定</vt:lpstr>
      <vt:lpstr>コード片の生成（失敗例）</vt:lpstr>
      <vt:lpstr>ソースコードへの挿入</vt:lpstr>
      <vt:lpstr>実装： Eclipseプラグイン</vt:lpstr>
      <vt:lpstr>まとめと今後の課題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メソッド呼び出しパターンからのコードスニペット生成</dc:title>
  <dc:creator>h-date</dc:creator>
  <cp:lastModifiedBy>h-date</cp:lastModifiedBy>
  <cp:revision>8</cp:revision>
  <dcterms:created xsi:type="dcterms:W3CDTF">2010-03-28T10:41:23Z</dcterms:created>
  <dcterms:modified xsi:type="dcterms:W3CDTF">2010-04-07T08:19:08Z</dcterms:modified>
</cp:coreProperties>
</file>