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55"/>
  </p:notesMasterIdLst>
  <p:handoutMasterIdLst>
    <p:handoutMasterId r:id="rId56"/>
  </p:handoutMasterIdLst>
  <p:sldIdLst>
    <p:sldId id="424" r:id="rId2"/>
    <p:sldId id="427" r:id="rId3"/>
    <p:sldId id="436" r:id="rId4"/>
    <p:sldId id="435" r:id="rId5"/>
    <p:sldId id="437" r:id="rId6"/>
    <p:sldId id="438" r:id="rId7"/>
    <p:sldId id="439" r:id="rId8"/>
    <p:sldId id="440" r:id="rId9"/>
    <p:sldId id="441" r:id="rId10"/>
    <p:sldId id="442" r:id="rId11"/>
    <p:sldId id="443" r:id="rId12"/>
    <p:sldId id="444" r:id="rId13"/>
    <p:sldId id="434" r:id="rId14"/>
    <p:sldId id="425" r:id="rId15"/>
    <p:sldId id="426" r:id="rId16"/>
    <p:sldId id="428" r:id="rId17"/>
    <p:sldId id="431" r:id="rId18"/>
    <p:sldId id="429" r:id="rId19"/>
    <p:sldId id="430" r:id="rId20"/>
    <p:sldId id="432" r:id="rId21"/>
    <p:sldId id="433" r:id="rId22"/>
    <p:sldId id="256" r:id="rId23"/>
    <p:sldId id="385" r:id="rId24"/>
    <p:sldId id="387" r:id="rId25"/>
    <p:sldId id="423" r:id="rId26"/>
    <p:sldId id="422" r:id="rId27"/>
    <p:sldId id="388" r:id="rId28"/>
    <p:sldId id="389" r:id="rId29"/>
    <p:sldId id="390" r:id="rId30"/>
    <p:sldId id="392" r:id="rId31"/>
    <p:sldId id="393" r:id="rId32"/>
    <p:sldId id="394" r:id="rId33"/>
    <p:sldId id="395" r:id="rId34"/>
    <p:sldId id="397" r:id="rId35"/>
    <p:sldId id="396" r:id="rId36"/>
    <p:sldId id="399" r:id="rId37"/>
    <p:sldId id="400" r:id="rId38"/>
    <p:sldId id="402" r:id="rId39"/>
    <p:sldId id="403" r:id="rId40"/>
    <p:sldId id="414" r:id="rId41"/>
    <p:sldId id="411" r:id="rId42"/>
    <p:sldId id="412" r:id="rId43"/>
    <p:sldId id="413" r:id="rId44"/>
    <p:sldId id="415" r:id="rId45"/>
    <p:sldId id="405" r:id="rId46"/>
    <p:sldId id="407" r:id="rId47"/>
    <p:sldId id="409" r:id="rId48"/>
    <p:sldId id="410" r:id="rId49"/>
    <p:sldId id="416" r:id="rId50"/>
    <p:sldId id="417" r:id="rId51"/>
    <p:sldId id="418" r:id="rId52"/>
    <p:sldId id="421" r:id="rId53"/>
    <p:sldId id="420" r:id="rId54"/>
  </p:sldIdLst>
  <p:sldSz cx="9144000" cy="6858000" type="screen4x3"/>
  <p:notesSz cx="6805613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99FF99"/>
    <a:srgbClr val="00CC00"/>
    <a:srgbClr val="FFFFCC"/>
    <a:srgbClr val="990099"/>
    <a:srgbClr val="FF99CC"/>
    <a:srgbClr val="EDFFFF"/>
    <a:srgbClr val="0000FF"/>
    <a:srgbClr val="EAEAEA"/>
    <a:srgbClr val="006600"/>
    <a:srgbClr val="CC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79" autoAdjust="0"/>
    <p:restoredTop sz="83929" autoAdjust="0"/>
  </p:normalViewPr>
  <p:slideViewPr>
    <p:cSldViewPr>
      <p:cViewPr varScale="1">
        <p:scale>
          <a:sx n="54" d="100"/>
          <a:sy n="54" d="100"/>
        </p:scale>
        <p:origin x="-96" y="-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26"/>
    </p:cViewPr>
  </p:sorterViewPr>
  <p:notesViewPr>
    <p:cSldViewPr>
      <p:cViewPr varScale="1">
        <p:scale>
          <a:sx n="74" d="100"/>
          <a:sy n="74" d="100"/>
        </p:scale>
        <p:origin x="-1506" y="-90"/>
      </p:cViewPr>
      <p:guideLst>
        <p:guide orient="horz" pos="3130"/>
        <p:guide pos="214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45" tIns="46173" rIns="92345" bIns="46173" numCol="1" anchor="t" anchorCtr="0" compatLnSpc="1">
            <a:prstTxWarp prst="textNoShape">
              <a:avLst/>
            </a:prstTxWarp>
          </a:bodyPr>
          <a:lstStyle>
            <a:lvl1pPr defTabSz="923925" eaLnBrk="1" hangingPunct="1">
              <a:defRPr kumimoji="1"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45" tIns="46173" rIns="92345" bIns="46173" numCol="1" anchor="t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kumimoji="1"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45" tIns="46173" rIns="92345" bIns="46173" numCol="1" anchor="b" anchorCtr="0" compatLnSpc="1">
            <a:prstTxWarp prst="textNoShape">
              <a:avLst/>
            </a:prstTxWarp>
          </a:bodyPr>
          <a:lstStyle>
            <a:lvl1pPr defTabSz="923925" eaLnBrk="1" hangingPunct="1">
              <a:defRPr kumimoji="1"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45" tIns="46173" rIns="92345" bIns="46173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kumimoji="1" sz="1200"/>
            </a:lvl1pPr>
          </a:lstStyle>
          <a:p>
            <a:pPr>
              <a:defRPr/>
            </a:pPr>
            <a:fld id="{4C60324E-4FDF-4AF4-B85B-BB7065139393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45" tIns="46173" rIns="92345" bIns="46173" numCol="1" anchor="t" anchorCtr="0" compatLnSpc="1">
            <a:prstTxWarp prst="textNoShape">
              <a:avLst/>
            </a:prstTxWarp>
          </a:bodyPr>
          <a:lstStyle>
            <a:lvl1pPr defTabSz="923925" eaLnBrk="1" hangingPunct="1">
              <a:defRPr kumimoji="1"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45" tIns="46173" rIns="92345" bIns="46173" numCol="1" anchor="t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kumimoji="1"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45" tIns="46173" rIns="92345" bIns="461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45" tIns="46173" rIns="92345" bIns="46173" numCol="1" anchor="b" anchorCtr="0" compatLnSpc="1">
            <a:prstTxWarp prst="textNoShape">
              <a:avLst/>
            </a:prstTxWarp>
          </a:bodyPr>
          <a:lstStyle>
            <a:lvl1pPr defTabSz="923925" eaLnBrk="1" hangingPunct="1">
              <a:defRPr kumimoji="1"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45" tIns="46173" rIns="92345" bIns="46173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kumimoji="1" sz="1200"/>
            </a:lvl1pPr>
          </a:lstStyle>
          <a:p>
            <a:pPr>
              <a:defRPr/>
            </a:pPr>
            <a:fld id="{50552231-4FCE-42E8-80FC-A0953038285F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A6E4B53-2C58-48B3-ABB6-6388A370EAFC}" type="slidenum">
              <a:rPr lang="en-US" altLang="ja-JP" smtClean="0">
                <a:ea typeface="ＭＳ Ｐゴシック" charset="-128"/>
              </a:rPr>
              <a:pPr/>
              <a:t>2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CB0B68-3C77-4BB9-88EE-D990D25EDF3F}" type="slidenum">
              <a:rPr lang="en-US" altLang="ja-JP" smtClean="0"/>
              <a:pPr/>
              <a:t>28</a:t>
            </a:fld>
            <a:endParaRPr lang="en-US" altLang="ja-JP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ja-JP" smtClean="0"/>
              <a:t>But, </a:t>
            </a:r>
            <a:r>
              <a:rPr lang="en-US" altLang="ja-JP" u="sng" smtClean="0"/>
              <a:t>we consider</a:t>
            </a:r>
            <a:r>
              <a:rPr lang="en-US" altLang="ja-JP" smtClean="0"/>
              <a:t> that merging all of  the code clones at once is more effective.</a:t>
            </a:r>
          </a:p>
          <a:p>
            <a:pPr eaLnBrk="1" hangingPunct="1"/>
            <a:endParaRPr lang="en-US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4A1FE5-8ABD-4263-99C4-A7556CCA6E1F}" type="slidenum">
              <a:rPr lang="en-US" altLang="ja-JP" smtClean="0"/>
              <a:pPr/>
              <a:t>29</a:t>
            </a:fld>
            <a:endParaRPr lang="en-US" altLang="ja-JP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ja-JP" altLang="en-US" smtClean="0"/>
              <a:t>ここもう少し具体的に</a:t>
            </a:r>
            <a:endParaRPr lang="en-US" altLang="ja-JP" smtClean="0"/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Therefore, we define a set of code clones having dependency relations as a chained clone and propose a more effective refactoring support</a:t>
            </a:r>
          </a:p>
          <a:p>
            <a:pPr eaLnBrk="1" hangingPunct="1"/>
            <a:r>
              <a:rPr lang="en-US" altLang="ja-JP" smtClean="0"/>
              <a:t>method.</a:t>
            </a:r>
          </a:p>
          <a:p>
            <a:pPr eaLnBrk="1" hangingPunct="1"/>
            <a:endParaRPr lang="en-US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0F480B-EF16-4250-95CB-53CF28A3B6B4}" type="slidenum">
              <a:rPr lang="en-US" altLang="ja-JP" smtClean="0"/>
              <a:pPr/>
              <a:t>30</a:t>
            </a:fld>
            <a:endParaRPr lang="en-US" altLang="ja-JP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ja-JP" smtClean="0"/>
              <a:t>Before going  on with the definition of chained clone, let me explain some terminologies that will be used later.</a:t>
            </a:r>
          </a:p>
          <a:p>
            <a:pPr eaLnBrk="1" hangingPunct="1"/>
            <a:r>
              <a:rPr lang="en-US" altLang="ja-JP" smtClean="0"/>
              <a:t>Chained method means a set of methods that hold dependency relations.</a:t>
            </a:r>
          </a:p>
          <a:p>
            <a:pPr eaLnBrk="1" hangingPunct="1"/>
            <a:r>
              <a:rPr lang="en-US" altLang="ja-JP" smtClean="0"/>
              <a:t>Chained method can be transformed into a labeled graph representation named chained method graph.</a:t>
            </a:r>
          </a:p>
          <a:p>
            <a:pPr eaLnBrk="1" hangingPunct="1"/>
            <a:r>
              <a:rPr lang="en-US" altLang="ja-JP" smtClean="0"/>
              <a:t>In chained method graph, a node represents a method and an edge represents a dependency relation.</a:t>
            </a:r>
          </a:p>
          <a:p>
            <a:pPr eaLnBrk="1" hangingPunct="1"/>
            <a:r>
              <a:rPr lang="en-US" altLang="ja-JP" smtClean="0"/>
              <a:t>There are three types of labels for the dependency relation.</a:t>
            </a:r>
          </a:p>
          <a:p>
            <a:pPr eaLnBrk="1" hangingPunct="1"/>
            <a:r>
              <a:rPr lang="en-US" altLang="ja-JP" smtClean="0"/>
              <a:t>The first one is “Call”</a:t>
            </a:r>
          </a:p>
          <a:p>
            <a:pPr eaLnBrk="1" hangingPunct="1"/>
            <a:r>
              <a:rPr lang="en-US" altLang="ja-JP" smtClean="0"/>
              <a:t>It means calling a method.</a:t>
            </a:r>
          </a:p>
          <a:p>
            <a:pPr eaLnBrk="1" hangingPunct="1"/>
            <a:r>
              <a:rPr lang="en-US" altLang="ja-JP" smtClean="0"/>
              <a:t>Second one is “Ai”(</a:t>
            </a:r>
            <a:r>
              <a:rPr lang="ja-JP" altLang="en-US" smtClean="0"/>
              <a:t>これはどう読みます？　“えーさぶあい”でしょうか？）</a:t>
            </a:r>
          </a:p>
          <a:p>
            <a:pPr eaLnBrk="1" hangingPunct="1"/>
            <a:r>
              <a:rPr lang="en-US" altLang="ja-JP" smtClean="0"/>
              <a:t>It means sharing variable I in terms of assignment.</a:t>
            </a:r>
          </a:p>
          <a:p>
            <a:pPr eaLnBrk="1" hangingPunct="1"/>
            <a:r>
              <a:rPr lang="en-US" altLang="ja-JP" smtClean="0"/>
              <a:t>The third one is “Rj”</a:t>
            </a:r>
          </a:p>
          <a:p>
            <a:pPr eaLnBrk="1" hangingPunct="1"/>
            <a:r>
              <a:rPr lang="en-US" altLang="ja-JP" smtClean="0"/>
              <a:t>It means sharing variable j in terms of reference.</a:t>
            </a:r>
          </a:p>
          <a:p>
            <a:pPr eaLnBrk="1" hangingPunct="1"/>
            <a:r>
              <a:rPr lang="en-US" altLang="ja-JP" smtClean="0"/>
              <a:t>The upper-right figure shows an example of a chained method.</a:t>
            </a:r>
          </a:p>
          <a:p>
            <a:pPr eaLnBrk="1" hangingPunct="1"/>
            <a:r>
              <a:rPr lang="en-US" altLang="ja-JP" smtClean="0"/>
              <a:t>Each Rectangle in this figure represent a method.</a:t>
            </a:r>
          </a:p>
          <a:p>
            <a:pPr eaLnBrk="1" hangingPunct="1"/>
            <a:r>
              <a:rPr lang="en-US" altLang="ja-JP" u="sng" smtClean="0"/>
              <a:t>In this example, t</a:t>
            </a:r>
            <a:r>
              <a:rPr lang="en-US" altLang="ja-JP" smtClean="0"/>
              <a:t>he light blue method calls the black method and the yellow method.</a:t>
            </a:r>
          </a:p>
          <a:p>
            <a:pPr eaLnBrk="1" hangingPunct="1"/>
            <a:r>
              <a:rPr lang="en-US" altLang="ja-JP" smtClean="0"/>
              <a:t>The yellow method and the green method share the variable x.</a:t>
            </a:r>
          </a:p>
          <a:p>
            <a:pPr eaLnBrk="1" hangingPunct="1"/>
            <a:r>
              <a:rPr lang="en-US" altLang="ja-JP" smtClean="0"/>
              <a:t>The chained method can be transformed into the lower-right graph.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4495DA-CCEC-40C6-B34B-3C942D085E3F}" type="slidenum">
              <a:rPr lang="en-US" altLang="ja-JP" smtClean="0"/>
              <a:pPr/>
              <a:t>31</a:t>
            </a:fld>
            <a:endParaRPr lang="en-US" altLang="ja-JP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992188" eaLnBrk="1" hangingPunct="1"/>
            <a:r>
              <a:rPr lang="en-US" altLang="ja-JP" smtClean="0"/>
              <a:t>Next, the definition of chained clone.</a:t>
            </a:r>
          </a:p>
          <a:p>
            <a:pPr defTabSz="992188" eaLnBrk="1" hangingPunct="1"/>
            <a:r>
              <a:rPr lang="en-US" altLang="ja-JP" smtClean="0"/>
              <a:t>For 2 given chained methods CM1 and CM2, we transform them into the chained method graph G1 and G2</a:t>
            </a:r>
          </a:p>
          <a:p>
            <a:pPr defTabSz="992188" eaLnBrk="1" hangingPunct="1"/>
            <a:r>
              <a:rPr lang="en-US" altLang="ja-JP" smtClean="0"/>
              <a:t>For G1 and G2, if the three following conditions are satisfied, we call the pair of CM1 and CM2 as a chained clone.</a:t>
            </a:r>
          </a:p>
          <a:p>
            <a:pPr defTabSz="992188" eaLnBrk="1" hangingPunct="1"/>
            <a:r>
              <a:rPr lang="en-US" altLang="ja-JP" smtClean="0"/>
              <a:t>First, </a:t>
            </a:r>
            <a:r>
              <a:rPr lang="en-US" altLang="en-US" smtClean="0"/>
              <a:t>G1 and G2 are isomorphic</a:t>
            </a:r>
            <a:r>
              <a:rPr lang="en-US" altLang="ja-JP" smtClean="0"/>
              <a:t>.</a:t>
            </a:r>
          </a:p>
          <a:p>
            <a:pPr defTabSz="992188" eaLnBrk="1" hangingPunct="1"/>
            <a:r>
              <a:rPr lang="en-US" altLang="ja-JP" smtClean="0"/>
              <a:t>Second, each pair of the corresponding nodes in G1 and G2, holds a clone relation .</a:t>
            </a:r>
          </a:p>
          <a:p>
            <a:pPr defTabSz="992188" eaLnBrk="1" hangingPunct="1"/>
            <a:r>
              <a:rPr lang="en-US" altLang="ja-JP" smtClean="0"/>
              <a:t>Third, in G1 and G2, labels of the corresponding edge are identical.</a:t>
            </a:r>
          </a:p>
          <a:p>
            <a:pPr defTabSz="992188" eaLnBrk="1" hangingPunct="1"/>
            <a:r>
              <a:rPr lang="en-US" altLang="ja-JP" smtClean="0"/>
              <a:t>The figure on the right shows the transformation from the chained methods into the chained method graphs.</a:t>
            </a:r>
          </a:p>
          <a:p>
            <a:pPr defTabSz="992188" eaLnBrk="1" hangingPunct="1"/>
            <a:r>
              <a:rPr lang="en-US" altLang="ja-JP" smtClean="0"/>
              <a:t>In the chained method graphs, a pair of nodes filled with the same color represents a code clone, and these graphs are isomorphic.</a:t>
            </a:r>
          </a:p>
          <a:p>
            <a:pPr defTabSz="992188" eaLnBrk="1" hangingPunct="1"/>
            <a:r>
              <a:rPr lang="en-US" altLang="ja-JP" smtClean="0"/>
              <a:t>For each pair of the corresponding nodes between them, holds a clone relation.</a:t>
            </a:r>
          </a:p>
          <a:p>
            <a:pPr defTabSz="992188" eaLnBrk="1" hangingPunct="1"/>
            <a:r>
              <a:rPr lang="en-US" altLang="ja-JP" smtClean="0"/>
              <a:t>In addition, labels of the corresponding edge are identical.</a:t>
            </a:r>
          </a:p>
          <a:p>
            <a:pPr defTabSz="992188" eaLnBrk="1" hangingPunct="1"/>
            <a:r>
              <a:rPr lang="en-US" altLang="ja-JP" smtClean="0"/>
              <a:t>Therefore, a pair of CM1 and CM2 is called a chained clone.</a:t>
            </a:r>
          </a:p>
          <a:p>
            <a:pPr defTabSz="992188" eaLnBrk="1" hangingPunct="1"/>
            <a:r>
              <a:rPr lang="en-US" altLang="ja-JP" smtClean="0"/>
              <a:t>An equivalence class of a chained clone is called a Chained Clone Set.</a:t>
            </a:r>
          </a:p>
          <a:p>
            <a:pPr defTabSz="992188" eaLnBrk="1" hangingPunct="1"/>
            <a:endParaRPr lang="en-US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2E5A24-082A-43BC-8456-05D00B43D437}" type="slidenum">
              <a:rPr lang="en-US" altLang="ja-JP" smtClean="0"/>
              <a:pPr/>
              <a:t>32</a:t>
            </a:fld>
            <a:endParaRPr lang="en-US" altLang="ja-JP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ja-JP" smtClean="0"/>
              <a:t>“Pull Up Method” pattern”, “Extract Method” pattern and “Extract Super Class” pattern can be applied to merge chained clones.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A</a:t>
            </a:r>
            <a:r>
              <a:rPr lang="en-US" altLang="en-US" smtClean="0"/>
              <a:t>ccording</a:t>
            </a:r>
            <a:r>
              <a:rPr lang="en-US" altLang="ja-JP" smtClean="0"/>
              <a:t> </a:t>
            </a:r>
            <a:r>
              <a:rPr lang="en-US" altLang="en-US" smtClean="0"/>
              <a:t>to the characteristics of </a:t>
            </a:r>
            <a:r>
              <a:rPr lang="en-US" altLang="ja-JP" smtClean="0"/>
              <a:t>a chained clone</a:t>
            </a:r>
            <a:r>
              <a:rPr lang="en-US" altLang="en-US" smtClean="0"/>
              <a:t>, we provide a</a:t>
            </a:r>
            <a:r>
              <a:rPr lang="en-US" altLang="ja-JP" smtClean="0"/>
              <a:t> different</a:t>
            </a:r>
            <a:r>
              <a:rPr lang="en-US" altLang="en-US" smtClean="0"/>
              <a:t> appropriate</a:t>
            </a:r>
            <a:r>
              <a:rPr lang="en-US" altLang="ja-JP" smtClean="0"/>
              <a:t> </a:t>
            </a:r>
            <a:r>
              <a:rPr lang="en-US" altLang="en-US" smtClean="0"/>
              <a:t>refactoring pattern </a:t>
            </a:r>
            <a:r>
              <a:rPr lang="en-US" altLang="ja-JP" smtClean="0"/>
              <a:t>for</a:t>
            </a:r>
            <a:r>
              <a:rPr lang="en-US" altLang="en-US" smtClean="0"/>
              <a:t> </a:t>
            </a:r>
            <a:r>
              <a:rPr lang="en-US" altLang="ja-JP" smtClean="0"/>
              <a:t>it.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FAA8FD-5534-4E40-BE31-4B7D6CD09B28}" type="slidenum">
              <a:rPr lang="en-US" altLang="ja-JP" smtClean="0"/>
              <a:pPr/>
              <a:t>33</a:t>
            </a:fld>
            <a:endParaRPr lang="en-US" altLang="ja-JP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ja-JP" smtClean="0"/>
              <a:t>To give a clear idea on the three refactoring patterns, I will use four cases to explain them.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Case 1 is the case of all the methods in a chained clone that </a:t>
            </a:r>
            <a:r>
              <a:rPr lang="en-US" altLang="ja-JP" u="sng" smtClean="0"/>
              <a:t>are</a:t>
            </a:r>
            <a:r>
              <a:rPr lang="en-US" altLang="ja-JP" smtClean="0"/>
              <a:t> contained in a single class.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This figure shows an example of refactoring of Case 1. </a:t>
            </a:r>
          </a:p>
          <a:p>
            <a:pPr eaLnBrk="1" hangingPunct="1"/>
            <a:r>
              <a:rPr lang="en-US" altLang="ja-JP" smtClean="0"/>
              <a:t>In this figure, there are two code clones.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Method a11 and a12 have a clone relation.</a:t>
            </a:r>
          </a:p>
          <a:p>
            <a:pPr eaLnBrk="1" hangingPunct="1"/>
            <a:r>
              <a:rPr lang="en-US" altLang="ja-JP" smtClean="0"/>
              <a:t>Method a21 and a12 also have a clone relation.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In addition, method a11 depends on method a21.</a:t>
            </a:r>
          </a:p>
          <a:p>
            <a:pPr eaLnBrk="1" hangingPunct="1"/>
            <a:r>
              <a:rPr lang="en-US" altLang="ja-JP" smtClean="0"/>
              <a:t>Also, method a12 depends on method a22.</a:t>
            </a:r>
          </a:p>
          <a:p>
            <a:pPr eaLnBrk="1" hangingPunct="1"/>
            <a:endParaRPr lang="en-US" altLang="ja-JP" smtClean="0"/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altLang="ja-JP" smtClean="0">
                <a:sym typeface="Wingdings" pitchFamily="2" charset="2"/>
              </a:rPr>
              <a:t>All methods can be merged into two new methods in the class A.</a:t>
            </a:r>
            <a:endParaRPr lang="en-US" altLang="ja-JP" smtClean="0"/>
          </a:p>
          <a:p>
            <a:pPr eaLnBrk="1" hangingPunct="1"/>
            <a:r>
              <a:rPr lang="en-US" altLang="ja-JP" smtClean="0"/>
              <a:t>And this can be achieved by applying  the “Extract Method” refactoring.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A3C796-FB46-425E-B976-E9820F81A07F}" type="slidenum">
              <a:rPr lang="en-US" altLang="ja-JP" smtClean="0"/>
              <a:pPr/>
              <a:t>34</a:t>
            </a:fld>
            <a:endParaRPr lang="en-US" altLang="ja-JP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ja-JP" smtClean="0"/>
              <a:t>Case 2 is when the </a:t>
            </a:r>
            <a:r>
              <a:rPr lang="en-US" altLang="ja-JP" i="1" smtClean="0"/>
              <a:t>chained clone </a:t>
            </a:r>
            <a:r>
              <a:rPr lang="en-US" altLang="ja-JP" smtClean="0"/>
              <a:t>satisfies these two conditions.</a:t>
            </a:r>
          </a:p>
          <a:p>
            <a:pPr eaLnBrk="1" hangingPunct="1"/>
            <a:r>
              <a:rPr lang="en-US" altLang="ja-JP" smtClean="0"/>
              <a:t>First, all methods in a chained clone have a common parent class.</a:t>
            </a:r>
          </a:p>
          <a:p>
            <a:pPr eaLnBrk="1" hangingPunct="1"/>
            <a:r>
              <a:rPr lang="en-US" altLang="ja-JP" smtClean="0"/>
              <a:t>Second, all methods of each </a:t>
            </a:r>
            <a:r>
              <a:rPr lang="en-US" altLang="ja-JP" i="1" smtClean="0"/>
              <a:t>chained method are </a:t>
            </a:r>
            <a:r>
              <a:rPr lang="en-US" altLang="ja-JP" smtClean="0"/>
              <a:t>in the same class respectively.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This figure shows an example of refactoring of Case 2. 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Class A and B have the same superclass.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/*Method a1 and b1 have a clone relation.</a:t>
            </a:r>
          </a:p>
          <a:p>
            <a:pPr eaLnBrk="1" hangingPunct="1"/>
            <a:r>
              <a:rPr lang="en-US" altLang="ja-JP" smtClean="0"/>
              <a:t>Method a2 and b2 also have a clone relation.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In addition, method a1 depends on method a2.</a:t>
            </a:r>
          </a:p>
          <a:p>
            <a:pPr eaLnBrk="1" hangingPunct="1"/>
            <a:r>
              <a:rPr lang="en-US" altLang="ja-JP" smtClean="0"/>
              <a:t>Also, method b1 depends on method b2.*/</a:t>
            </a:r>
          </a:p>
          <a:p>
            <a:pPr eaLnBrk="1" hangingPunct="1"/>
            <a:endParaRPr lang="en-US" altLang="ja-JP" smtClean="0"/>
          </a:p>
          <a:p>
            <a:pPr>
              <a:spcBef>
                <a:spcPct val="0"/>
              </a:spcBef>
            </a:pPr>
            <a:r>
              <a:rPr lang="en-US" altLang="ja-JP" smtClean="0"/>
              <a:t>All methods of each code clone can be merged into a new method in the common parent class.</a:t>
            </a:r>
          </a:p>
          <a:p>
            <a:pPr eaLnBrk="1" hangingPunct="1"/>
            <a:r>
              <a:rPr lang="en-US" altLang="ja-JP" smtClean="0"/>
              <a:t>And this can be achieved by applying the “Pull Up Method” refactoring.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BF1880-6A6D-4679-B044-EA931499871C}" type="slidenum">
              <a:rPr lang="en-US" altLang="ja-JP" smtClean="0"/>
              <a:pPr/>
              <a:t>35</a:t>
            </a:fld>
            <a:endParaRPr lang="en-US" altLang="ja-JP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ja-JP" smtClean="0"/>
              <a:t>Case 3 is when the </a:t>
            </a:r>
            <a:r>
              <a:rPr lang="en-US" altLang="ja-JP" i="1" smtClean="0"/>
              <a:t>chained clone </a:t>
            </a:r>
            <a:r>
              <a:rPr lang="en-US" altLang="ja-JP" smtClean="0"/>
              <a:t>satisfies these two conditions.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First, some methods in a chained clone have no common parent class.</a:t>
            </a:r>
          </a:p>
          <a:p>
            <a:pPr eaLnBrk="1" hangingPunct="1"/>
            <a:r>
              <a:rPr lang="en-US" altLang="ja-JP" smtClean="0"/>
              <a:t>Second, all methods of each </a:t>
            </a:r>
            <a:r>
              <a:rPr lang="en-US" altLang="ja-JP" i="1" smtClean="0"/>
              <a:t>chained method</a:t>
            </a:r>
            <a:r>
              <a:rPr lang="en-US" altLang="ja-JP" smtClean="0"/>
              <a:t> are</a:t>
            </a:r>
            <a:r>
              <a:rPr lang="en-US" altLang="ja-JP" i="1" smtClean="0"/>
              <a:t> </a:t>
            </a:r>
            <a:r>
              <a:rPr lang="en-US" altLang="ja-JP" smtClean="0"/>
              <a:t>in the same class respectively.</a:t>
            </a:r>
          </a:p>
          <a:p>
            <a:pPr eaLnBrk="1" hangingPunct="1"/>
            <a:r>
              <a:rPr lang="en-US" altLang="ja-JP" smtClean="0"/>
              <a:t>This figure shows an example of refactoring of Case 3. </a:t>
            </a:r>
          </a:p>
          <a:p>
            <a:pPr eaLnBrk="1" hangingPunct="1"/>
            <a:r>
              <a:rPr lang="en-US" altLang="ja-JP" smtClean="0"/>
              <a:t>There are class A and B in this figure.</a:t>
            </a:r>
          </a:p>
          <a:p>
            <a:pPr eaLnBrk="1" hangingPunct="1"/>
            <a:r>
              <a:rPr lang="en-US" altLang="ja-JP" smtClean="0"/>
              <a:t>These classes do not have a common parent class.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Class A has method a1 and a2.</a:t>
            </a:r>
          </a:p>
          <a:p>
            <a:pPr eaLnBrk="1" hangingPunct="1"/>
            <a:r>
              <a:rPr lang="en-US" altLang="ja-JP" smtClean="0"/>
              <a:t>Class B has method b1 and b2.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Method a1 and b1 have a clone relation.</a:t>
            </a:r>
          </a:p>
          <a:p>
            <a:pPr eaLnBrk="1" hangingPunct="1"/>
            <a:r>
              <a:rPr lang="en-US" altLang="ja-JP" smtClean="0"/>
              <a:t>Method a2 and b2 also have a clone relation.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In addition, method a1 depends on method a2.</a:t>
            </a:r>
          </a:p>
          <a:p>
            <a:pPr eaLnBrk="1" hangingPunct="1"/>
            <a:r>
              <a:rPr lang="en-US" altLang="ja-JP" smtClean="0"/>
              <a:t>And, method b1 depends on method b2.</a:t>
            </a:r>
          </a:p>
          <a:p>
            <a:pPr eaLnBrk="1" hangingPunct="1"/>
            <a:endParaRPr lang="en-US" altLang="ja-JP" smtClean="0"/>
          </a:p>
          <a:p>
            <a:pPr>
              <a:spcBef>
                <a:spcPct val="0"/>
              </a:spcBef>
            </a:pPr>
            <a:r>
              <a:rPr lang="en-US" altLang="ja-JP" smtClean="0"/>
              <a:t>All methods of each code clone can be merged into a new method in the new superclass.</a:t>
            </a:r>
          </a:p>
          <a:p>
            <a:pPr eaLnBrk="1" hangingPunct="1"/>
            <a:r>
              <a:rPr lang="en-US" altLang="ja-JP" smtClean="0"/>
              <a:t>And this can be achieved by applying  the “Extract SuperClass” refactoring.</a:t>
            </a:r>
          </a:p>
          <a:p>
            <a:pPr eaLnBrk="1" hangingPunct="1"/>
            <a:endParaRPr lang="en-US" altLang="ja-JP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5F348C-3BCB-43E2-B034-CB53A0F33154}" type="slidenum">
              <a:rPr lang="en-US" altLang="ja-JP" smtClean="0"/>
              <a:pPr/>
              <a:t>36</a:t>
            </a:fld>
            <a:endParaRPr lang="en-US" altLang="ja-JP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ja-JP" smtClean="0"/>
              <a:t>Case 4 is a case that chained methods exist in different classes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This figure shows an example of refactoring of Case 4. 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There are classes A, B, C and D in this figure.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Classes A, B, C and D have methods a, b, c and d respectively.</a:t>
            </a:r>
          </a:p>
          <a:p>
            <a:pPr eaLnBrk="1" hangingPunct="1"/>
            <a:r>
              <a:rPr lang="en-US" altLang="ja-JP" smtClean="0"/>
              <a:t>In addition, method a depends on method c.</a:t>
            </a:r>
          </a:p>
          <a:p>
            <a:pPr eaLnBrk="1" hangingPunct="1"/>
            <a:r>
              <a:rPr lang="en-US" altLang="ja-JP" smtClean="0"/>
              <a:t>Also, method b depends on method d.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Each of the code clones can be achieved by applying “Pull Up Method” pattern.</a:t>
            </a:r>
          </a:p>
          <a:p>
            <a:pPr eaLnBrk="1" hangingPunct="1"/>
            <a:r>
              <a:rPr lang="en-US" altLang="ja-JP" smtClean="0"/>
              <a:t>But, It is difficult to apply refactoring to all methods at one time.</a:t>
            </a:r>
          </a:p>
          <a:p>
            <a:pPr eaLnBrk="1" hangingPunct="1"/>
            <a:endParaRPr lang="en-US" altLang="ja-JP" smtClean="0"/>
          </a:p>
          <a:p>
            <a:pPr eaLnBrk="1" hangingPunct="1"/>
            <a:endParaRPr lang="en-US" altLang="ja-JP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078BB0-3062-4F27-9100-3D71CA55D761}" type="slidenum">
              <a:rPr lang="en-US" altLang="ja-JP" smtClean="0"/>
              <a:pPr/>
              <a:t>37</a:t>
            </a:fld>
            <a:endParaRPr lang="en-US" altLang="ja-JP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ja-JP" smtClean="0"/>
              <a:t>We propose a method to classify chained clones by using two metrics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Now, we will consider these groups of methods for classifying </a:t>
            </a:r>
            <a:r>
              <a:rPr lang="en-US" altLang="ja-JP" i="1" smtClean="0"/>
              <a:t>chained clones</a:t>
            </a:r>
            <a:r>
              <a:rPr lang="en-US" altLang="ja-JP" smtClean="0"/>
              <a:t>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The first one is the method groups having clone relations.</a:t>
            </a:r>
          </a:p>
          <a:p>
            <a:pPr eaLnBrk="1" hangingPunct="1"/>
            <a:r>
              <a:rPr lang="en-US" altLang="ja-JP" smtClean="0"/>
              <a:t>The second one is the method groups having dependency relations.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These metrics evaluate the relationship of distance and position in the class hierarchy among methods belonging to these tow groups.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We classify the relationships into three types.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First, all methods in its group exist in the same class.</a:t>
            </a:r>
          </a:p>
          <a:p>
            <a:pPr eaLnBrk="1" hangingPunct="1"/>
            <a:r>
              <a:rPr lang="en-US" altLang="ja-JP" smtClean="0"/>
              <a:t>Second, all methods in its group have common parent classes.</a:t>
            </a:r>
          </a:p>
          <a:p>
            <a:pPr eaLnBrk="1" hangingPunct="1"/>
            <a:r>
              <a:rPr lang="en-US" altLang="ja-JP" smtClean="0"/>
              <a:t>Third, some methods in its group have no common parent class.</a:t>
            </a:r>
          </a:p>
          <a:p>
            <a:pPr eaLnBrk="1" hangingPunct="1"/>
            <a:endParaRPr lang="en-US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8720E7D-1D3D-4767-A3CA-9EF665FDC25C}" type="slidenum">
              <a:rPr lang="en-US" altLang="ja-JP" smtClean="0"/>
              <a:pPr/>
              <a:t>4</a:t>
            </a:fld>
            <a:endParaRPr lang="en-US" altLang="ja-JP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To</a:t>
            </a:r>
            <a:r>
              <a:rPr lang="en-US" altLang="ja-JP" baseline="0" dirty="0" smtClean="0"/>
              <a:t> support simultaneous modification, it is necessary to develop code retrieval tool based on code similarity.</a:t>
            </a:r>
            <a:endParaRPr lang="ja-JP" altLang="ja-JP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9F0093-86A1-4180-89FE-1545F48328FC}" type="slidenum">
              <a:rPr lang="en-US" altLang="ja-JP" smtClean="0"/>
              <a:pPr/>
              <a:t>38</a:t>
            </a:fld>
            <a:endParaRPr lang="en-US" altLang="ja-JP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ja-JP" smtClean="0"/>
              <a:t>We propose new metrics based on DCH. Now, I will explain the metrics DCH.</a:t>
            </a:r>
          </a:p>
          <a:p>
            <a:pPr eaLnBrk="1" hangingPunct="1"/>
            <a:r>
              <a:rPr lang="en-US" altLang="ja-JP" smtClean="0"/>
              <a:t>DCH represents the dispersion in the class hierarchy among methods.</a:t>
            </a:r>
          </a:p>
          <a:p>
            <a:pPr eaLnBrk="1" hangingPunct="1"/>
            <a:r>
              <a:rPr lang="en-US" altLang="ja-JP" smtClean="0"/>
              <a:t>In the left example the DCH is 1.</a:t>
            </a:r>
          </a:p>
          <a:p>
            <a:pPr eaLnBrk="1" hangingPunct="1"/>
            <a:r>
              <a:rPr lang="en-US" altLang="ja-JP" smtClean="0"/>
              <a:t>The distance between class A and the common parent class S1 is 1.</a:t>
            </a:r>
          </a:p>
          <a:p>
            <a:pPr eaLnBrk="1" hangingPunct="1"/>
            <a:r>
              <a:rPr lang="en-US" altLang="ja-JP" smtClean="0"/>
              <a:t>Therefore, the DCH value in this case is 1.</a:t>
            </a:r>
          </a:p>
          <a:p>
            <a:pPr eaLnBrk="1" hangingPunct="1"/>
            <a:r>
              <a:rPr lang="en-US" altLang="ja-JP" smtClean="0"/>
              <a:t>In the left example the DCH is 2.</a:t>
            </a:r>
          </a:p>
          <a:p>
            <a:pPr eaLnBrk="1" hangingPunct="1"/>
            <a:r>
              <a:rPr lang="en-US" altLang="ja-JP" smtClean="0"/>
              <a:t>The distance between class D and the common parent class S3 is 2.</a:t>
            </a:r>
          </a:p>
          <a:p>
            <a:pPr eaLnBrk="1" hangingPunct="1"/>
            <a:r>
              <a:rPr lang="en-US" altLang="ja-JP" smtClean="0"/>
              <a:t>Therefore, the DCH value in this case is 2.</a:t>
            </a:r>
          </a:p>
          <a:p>
            <a:pPr>
              <a:spcBef>
                <a:spcPct val="0"/>
              </a:spcBef>
            </a:pPr>
            <a:r>
              <a:rPr lang="en-US" altLang="ja-JP" smtClean="0"/>
              <a:t>If there are classes that have no common parent class, the value of its DCH is undefined.</a:t>
            </a:r>
          </a:p>
          <a:p>
            <a:pPr eaLnBrk="1" hangingPunct="1"/>
            <a:endParaRPr lang="en-US" altLang="ja-JP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9C8223-14B5-4624-BC2D-C7DB1DE58505}" type="slidenum">
              <a:rPr lang="en-US" altLang="ja-JP" smtClean="0"/>
              <a:pPr/>
              <a:t>39</a:t>
            </a:fld>
            <a:endParaRPr lang="en-US" altLang="ja-JP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ja-JP" smtClean="0"/>
              <a:t>We propose a method to classify chained clones by using two metrics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The first metric is the DCHS metric.</a:t>
            </a:r>
          </a:p>
          <a:p>
            <a:pPr eaLnBrk="1" hangingPunct="1"/>
            <a:r>
              <a:rPr lang="en-US" altLang="ja-JP" smtClean="0"/>
              <a:t>The DCHS metric evaluates the dispersion of the methods belonging to G1.</a:t>
            </a:r>
          </a:p>
          <a:p>
            <a:pPr eaLnBrk="1" hangingPunct="1"/>
            <a:r>
              <a:rPr lang="en-US" altLang="ja-JP" smtClean="0"/>
              <a:t>G1 is the group of methods having clone relations in the class hierarchy.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The way to calculate the DCHS metric is</a:t>
            </a:r>
          </a:p>
          <a:p>
            <a:pPr eaLnBrk="1" hangingPunct="1"/>
            <a:r>
              <a:rPr lang="en-US" altLang="ja-JP" smtClean="0"/>
              <a:t>First, calculate a set of DCH metric from methods in each of chained clones.</a:t>
            </a:r>
          </a:p>
          <a:p>
            <a:pPr eaLnBrk="1" hangingPunct="1"/>
            <a:r>
              <a:rPr lang="en-US" altLang="ja-JP" smtClean="0"/>
              <a:t>Then, select the maximum value among them as a DCHS.</a:t>
            </a:r>
          </a:p>
          <a:p>
            <a:pPr eaLnBrk="1" hangingPunct="1"/>
            <a:r>
              <a:rPr lang="en-US" altLang="ja-JP" smtClean="0"/>
              <a:t>On the other hand, the DCHD metric evaluates the dispersion of the methods belonging to G2.</a:t>
            </a:r>
          </a:p>
          <a:p>
            <a:pPr eaLnBrk="1" hangingPunct="1"/>
            <a:r>
              <a:rPr lang="en-US" altLang="ja-JP" smtClean="0"/>
              <a:t>G2 is the group of method have dependency relations in the class hierarchy.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The calculation of DCHD metric is</a:t>
            </a:r>
          </a:p>
          <a:p>
            <a:pPr eaLnBrk="1" hangingPunct="1"/>
            <a:r>
              <a:rPr lang="en-US" altLang="ja-JP" smtClean="0"/>
              <a:t>First, Calculate a set of DCH metrics from methods that have each of clone relations</a:t>
            </a:r>
          </a:p>
          <a:p>
            <a:pPr eaLnBrk="1" hangingPunct="1"/>
            <a:r>
              <a:rPr lang="en-US" altLang="ja-JP" smtClean="0"/>
              <a:t>Then, select the maximum value among them as a DCHD.</a:t>
            </a:r>
          </a:p>
          <a:p>
            <a:pPr eaLnBrk="1" hangingPunct="1"/>
            <a:endParaRPr lang="en-US" altLang="ja-JP" smtClean="0"/>
          </a:p>
          <a:p>
            <a:pPr eaLnBrk="1" hangingPunct="1"/>
            <a:endParaRPr lang="en-US" altLang="ja-JP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8EB0EC-5832-4C88-85D3-F7615F77722F}" type="slidenum">
              <a:rPr lang="en-US" altLang="ja-JP" smtClean="0"/>
              <a:pPr/>
              <a:t>40</a:t>
            </a:fld>
            <a:endParaRPr lang="en-US" altLang="ja-JP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ja-JP" smtClean="0"/>
              <a:t>Using the two metrics, we classify chained clones</a:t>
            </a:r>
            <a:r>
              <a:rPr lang="en-US" altLang="ja-JP" i="1" smtClean="0"/>
              <a:t> </a:t>
            </a:r>
            <a:r>
              <a:rPr lang="en-US" altLang="ja-JP" smtClean="0"/>
              <a:t>into 9 categories</a:t>
            </a:r>
          </a:p>
          <a:p>
            <a:pPr eaLnBrk="1" hangingPunct="1"/>
            <a:endParaRPr lang="en-US" altLang="ja-JP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0705F3-5BD5-47C8-8D66-A659D1FF1C6A}" type="slidenum">
              <a:rPr lang="en-US" altLang="ja-JP" smtClean="0"/>
              <a:pPr/>
              <a:t>41</a:t>
            </a:fld>
            <a:endParaRPr lang="en-US" altLang="ja-JP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ja-JP" smtClean="0"/>
              <a:t>A chained clone falls into the category 11 if both the values of DCHS and DCHD are 0.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A chained clone in this category is contained in a single class.</a:t>
            </a:r>
          </a:p>
          <a:p>
            <a:pPr eaLnBrk="1" hangingPunct="1"/>
            <a:r>
              <a:rPr lang="en-US" altLang="ja-JP" smtClean="0"/>
              <a:t>Therefore, Extract Method Pattern can be applied.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0A945F-B681-476C-891F-469437E94AE6}" type="slidenum">
              <a:rPr lang="en-US" altLang="ja-JP" smtClean="0"/>
              <a:pPr/>
              <a:t>42</a:t>
            </a:fld>
            <a:endParaRPr lang="en-US" altLang="ja-JP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ja-JP" smtClean="0"/>
              <a:t>A chained clone falls into the category 21 if the value of DCHS is greater than 0 and the value of DCHD is 0.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A chained clone in the category 21 satisfies these two conditions.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In this case, the Pull Up Method Pattern can be applied.</a:t>
            </a:r>
          </a:p>
          <a:p>
            <a:pPr eaLnBrk="1" hangingPunct="1"/>
            <a:endParaRPr lang="en-US" altLang="ja-JP" smtClean="0"/>
          </a:p>
          <a:p>
            <a:pPr eaLnBrk="1" hangingPunct="1"/>
            <a:endParaRPr lang="en-US" altLang="ja-JP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62493D-6184-493E-BD26-AB9B405DBBE1}" type="slidenum">
              <a:rPr lang="en-US" altLang="ja-JP" smtClean="0"/>
              <a:pPr/>
              <a:t>43</a:t>
            </a:fld>
            <a:endParaRPr lang="en-US" altLang="ja-JP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ja-JP" smtClean="0"/>
              <a:t>A chained clone falls into the category 31 if the value of DCHS cannot be defined and the value of DCHD is 0.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A chained clone in this category satisfies the following two conditions.</a:t>
            </a:r>
          </a:p>
          <a:p>
            <a:pPr eaLnBrk="1" hangingPunct="1"/>
            <a:r>
              <a:rPr lang="en-US" altLang="ja-JP" smtClean="0"/>
              <a:t>First, some methods in a chained clone have no common parent class.</a:t>
            </a:r>
          </a:p>
          <a:p>
            <a:pPr eaLnBrk="1" hangingPunct="1"/>
            <a:r>
              <a:rPr lang="en-US" altLang="ja-JP" smtClean="0"/>
              <a:t>Second, all methods of each chained method are in the same class respectively.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In this case, the Extract SuperClass Pattern can be applied. 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C43FCF-2521-4B9F-8343-6CB132599C2E}" type="slidenum">
              <a:rPr lang="en-US" altLang="ja-JP" smtClean="0"/>
              <a:pPr/>
              <a:t>44</a:t>
            </a:fld>
            <a:endParaRPr lang="en-US" altLang="ja-JP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ja-JP" smtClean="0"/>
              <a:t>A chained clone falls into one of these categories If the value of DCHD is greater than 0 or udefined.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In these categories, chained methods exist in different classes.</a:t>
            </a:r>
          </a:p>
          <a:p>
            <a:pPr eaLnBrk="1" hangingPunct="1"/>
            <a:r>
              <a:rPr lang="en-US" altLang="ja-JP" smtClean="0"/>
              <a:t>It is difficult to apply refactoring to all methods at one time.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u="sng" smtClean="0"/>
              <a:t>But, we consider that </a:t>
            </a:r>
            <a:r>
              <a:rPr lang="en-US" altLang="ja-JP" smtClean="0"/>
              <a:t>actually </a:t>
            </a:r>
            <a:r>
              <a:rPr lang="en-US" altLang="ja-JP" u="sng" smtClean="0"/>
              <a:t>there are not</a:t>
            </a:r>
            <a:r>
              <a:rPr lang="en-US" altLang="ja-JP" smtClean="0"/>
              <a:t> many such chained clones.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CE4693-06CB-4B18-A284-0A484E2A7B7A}" type="slidenum">
              <a:rPr lang="en-US" altLang="ja-JP" smtClean="0"/>
              <a:pPr/>
              <a:t>45</a:t>
            </a:fld>
            <a:endParaRPr lang="en-US" altLang="ja-JP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</a:pPr>
            <a:r>
              <a:rPr lang="en-GB" altLang="ja-JP" smtClean="0"/>
              <a:t>Next, I will talk about the evaluation.</a:t>
            </a:r>
          </a:p>
          <a:p>
            <a:pPr eaLnBrk="1" hangingPunct="1">
              <a:spcBef>
                <a:spcPts val="450"/>
              </a:spcBef>
            </a:pPr>
            <a:endParaRPr lang="en-GB" altLang="ja-JP" smtClean="0"/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We have 2 main objectives in our evaluation.</a:t>
            </a:r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The objective of the evaluation is the following.</a:t>
            </a:r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First, how many chained clone sets exist in actual Java programs?</a:t>
            </a:r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Second, is it possible to classify chained clone sets by using the proposed metrics and to apply suggested refactoring patterns to them?</a:t>
            </a:r>
          </a:p>
          <a:p>
            <a:pPr eaLnBrk="1" hangingPunct="1">
              <a:spcBef>
                <a:spcPts val="450"/>
              </a:spcBef>
            </a:pPr>
            <a:endParaRPr lang="en-GB" altLang="ja-JP" smtClean="0"/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We selected both open source software and commercial software as the target.</a:t>
            </a:r>
          </a:p>
          <a:p>
            <a:pPr eaLnBrk="1" hangingPunct="1">
              <a:spcBef>
                <a:spcPts val="450"/>
              </a:spcBef>
            </a:pPr>
            <a:endParaRPr lang="en-GB" altLang="ja-JP" smtClean="0"/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We selected ANTLR from the open software projects.</a:t>
            </a:r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ANTLR is a compiler-compiler which supports Java, C++ and C#.</a:t>
            </a:r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Its LOC is 47,000, and the number of classes is 285.</a:t>
            </a:r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This excludes automatic generation codes.</a:t>
            </a:r>
          </a:p>
          <a:p>
            <a:pPr eaLnBrk="1" hangingPunct="1">
              <a:spcBef>
                <a:spcPts val="450"/>
              </a:spcBef>
            </a:pPr>
            <a:endParaRPr lang="en-GB" altLang="ja-JP" smtClean="0"/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On the other hand, we selected Software X from the commercial software products. </a:t>
            </a:r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X's LOC is 320,000, and the number of classes is 289.</a:t>
            </a:r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This excludes automatic generation codes, too.</a:t>
            </a:r>
          </a:p>
          <a:p>
            <a:pPr eaLnBrk="1" hangingPunct="1">
              <a:spcBef>
                <a:spcPts val="450"/>
              </a:spcBef>
            </a:pPr>
            <a:endParaRPr lang="en-GB" altLang="ja-JP" smtClean="0"/>
          </a:p>
          <a:p>
            <a:pPr eaLnBrk="1" hangingPunct="1">
              <a:spcBef>
                <a:spcPts val="450"/>
              </a:spcBef>
            </a:pPr>
            <a:endParaRPr lang="en-GB" altLang="ja-JP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76735F-74FE-4ECE-9C47-76776D974B60}" type="slidenum">
              <a:rPr lang="en-US" altLang="ja-JP" smtClean="0"/>
              <a:pPr/>
              <a:t>46</a:t>
            </a:fld>
            <a:endParaRPr lang="en-US" altLang="ja-JP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</a:pPr>
            <a:r>
              <a:rPr lang="en-GB" altLang="ja-JP" smtClean="0"/>
              <a:t>Now, let’ see the number of chained clone sets from target software products.</a:t>
            </a:r>
          </a:p>
          <a:p>
            <a:pPr eaLnBrk="1" hangingPunct="1">
              <a:spcBef>
                <a:spcPts val="450"/>
              </a:spcBef>
            </a:pPr>
            <a:endParaRPr lang="en-GB" altLang="ja-JP" smtClean="0"/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The left table shows the case of ANTLR.</a:t>
            </a:r>
          </a:p>
          <a:p>
            <a:pPr eaLnBrk="1" hangingPunct="1">
              <a:spcBef>
                <a:spcPts val="450"/>
              </a:spcBef>
            </a:pPr>
            <a:endParaRPr lang="en-GB" altLang="ja-JP" smtClean="0"/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We detected 10 chained clone sets in ANTLR.</a:t>
            </a:r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In category 21, the maximum of the number of methods is very large.</a:t>
            </a:r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This is because ANTLR has similar functionalities for Java, C# and C++.</a:t>
            </a:r>
          </a:p>
          <a:p>
            <a:pPr eaLnBrk="1" hangingPunct="1">
              <a:spcBef>
                <a:spcPts val="450"/>
              </a:spcBef>
            </a:pPr>
            <a:endParaRPr lang="en-GB" altLang="ja-JP" smtClean="0"/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The right table shows the case of JBoss.</a:t>
            </a:r>
          </a:p>
          <a:p>
            <a:pPr eaLnBrk="1" hangingPunct="1">
              <a:spcBef>
                <a:spcPct val="0"/>
              </a:spcBef>
            </a:pPr>
            <a:endParaRPr lang="en-GB" altLang="ja-JP" smtClean="0">
              <a:ea typeface="ＭＳ Ｐゴシック" charset="-128"/>
            </a:endParaRPr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We detected 50 chained clone sets in JBoss.</a:t>
            </a:r>
          </a:p>
          <a:p>
            <a:pPr eaLnBrk="1" hangingPunct="1">
              <a:spcBef>
                <a:spcPct val="0"/>
              </a:spcBef>
            </a:pPr>
            <a:r>
              <a:rPr lang="en-GB" altLang="ja-JP" smtClean="0">
                <a:ea typeface="ＭＳ Ｐゴシック" charset="-128"/>
              </a:rPr>
              <a:t>The number of chained clone sets in category 31 is large </a:t>
            </a:r>
          </a:p>
          <a:p>
            <a:pPr eaLnBrk="1" hangingPunct="1">
              <a:lnSpc>
                <a:spcPct val="102000"/>
              </a:lnSpc>
              <a:spcBef>
                <a:spcPct val="0"/>
              </a:spcBef>
            </a:pPr>
            <a:r>
              <a:rPr lang="en-GB" altLang="ja-JP" smtClean="0">
                <a:ea typeface="ＭＳ Ｐゴシック" charset="-128"/>
              </a:rPr>
              <a:t>This is because JBoss contains several products. </a:t>
            </a:r>
          </a:p>
          <a:p>
            <a:pPr eaLnBrk="1" hangingPunct="1">
              <a:lnSpc>
                <a:spcPct val="102000"/>
              </a:lnSpc>
              <a:spcBef>
                <a:spcPct val="0"/>
              </a:spcBef>
            </a:pPr>
            <a:r>
              <a:rPr lang="en-GB" altLang="ja-JP" smtClean="0">
                <a:ea typeface="ＭＳ Ｐゴシック" charset="-128"/>
              </a:rPr>
              <a:t>It has code clones among them.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20B3E3-C1D7-4CD1-9312-D4EA7CA68748}" type="slidenum">
              <a:rPr lang="en-US" altLang="ja-JP" smtClean="0"/>
              <a:pPr/>
              <a:t>47</a:t>
            </a:fld>
            <a:endParaRPr lang="en-US" altLang="ja-JP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</a:pPr>
            <a:r>
              <a:rPr lang="en-GB" altLang="ja-JP" smtClean="0"/>
              <a:t>We applied suggested refactoring patterns to chained clone sets in ANTLR.</a:t>
            </a:r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As a result, all chained clone sets were merged by those refactoring patterns without changing external behaviour.</a:t>
            </a:r>
          </a:p>
          <a:p>
            <a:pPr eaLnBrk="1" hangingPunct="1">
              <a:spcBef>
                <a:spcPts val="450"/>
              </a:spcBef>
            </a:pPr>
            <a:endParaRPr lang="en-GB" altLang="ja-JP" smtClean="0"/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ANTLR has CsharpCharFormatter class and JavaCharFormatter class.</a:t>
            </a:r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They don't have any common parent class.</a:t>
            </a:r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Also, they have the chained clone in category 31.</a:t>
            </a:r>
          </a:p>
          <a:p>
            <a:pPr eaLnBrk="1" hangingPunct="1">
              <a:spcBef>
                <a:spcPts val="450"/>
              </a:spcBef>
            </a:pPr>
            <a:endParaRPr lang="en-GB" altLang="ja-JP" smtClean="0"/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Then we applied the Extract Super Class Pattern to the chained clone.</a:t>
            </a:r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That it to say, we created GeneralCharFormatter class as a superclass of CsharpCharFormatter class and JavaCharFormatter class.</a:t>
            </a:r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And we merged the chained clone into new methods in the superclass.</a:t>
            </a:r>
          </a:p>
          <a:p>
            <a:pPr eaLnBrk="1" hangingPunct="1">
              <a:spcBef>
                <a:spcPts val="450"/>
              </a:spcBef>
            </a:pPr>
            <a:endParaRPr lang="en-GB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8720E7D-1D3D-4767-A3CA-9EF665FDC25C}" type="slidenum">
              <a:rPr lang="en-US" altLang="ja-JP" smtClean="0"/>
              <a:pPr/>
              <a:t>18</a:t>
            </a:fld>
            <a:endParaRPr lang="en-US" altLang="ja-JP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To</a:t>
            </a:r>
            <a:r>
              <a:rPr lang="en-US" altLang="ja-JP" baseline="0" dirty="0" smtClean="0"/>
              <a:t> support simultaneous modification, it is necessary to develop code retrieval tool based on code similarity.</a:t>
            </a:r>
            <a:endParaRPr lang="ja-JP" altLang="ja-JP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A659D1-DC0D-4BC3-AEDA-1E2CFBBC28A4}" type="slidenum">
              <a:rPr lang="en-US" altLang="ja-JP" smtClean="0"/>
              <a:pPr/>
              <a:t>48</a:t>
            </a:fld>
            <a:endParaRPr lang="en-US" altLang="ja-JP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ts val="600"/>
              </a:spcBef>
              <a:buClr>
                <a:srgbClr val="333399"/>
              </a:buClr>
              <a:buSzPct val="80000"/>
              <a:buFont typeface="Wingdings" pitchFamily="2" charset="2"/>
              <a:buNone/>
            </a:pPr>
            <a:r>
              <a:rPr lang="en-GB" altLang="ja-JP" smtClean="0">
                <a:ea typeface="MS UI Gothic" pitchFamily="50" charset="-128"/>
              </a:rPr>
              <a:t>As our conclusion, we focus on refactorings for chained clones that consist of sets of methods with dependency relations.</a:t>
            </a:r>
          </a:p>
          <a:p>
            <a:pPr eaLnBrk="1" hangingPunct="1">
              <a:spcBef>
                <a:spcPts val="600"/>
              </a:spcBef>
              <a:buClr>
                <a:srgbClr val="333399"/>
              </a:buClr>
              <a:buSzPct val="80000"/>
              <a:buFont typeface="Wingdings" pitchFamily="2" charset="2"/>
              <a:buNone/>
            </a:pPr>
            <a:r>
              <a:rPr lang="en-GB" altLang="ja-JP" smtClean="0">
                <a:ea typeface="MS UI Gothic" pitchFamily="50" charset="-128"/>
              </a:rPr>
              <a:t>At first, we defined a chained clone.</a:t>
            </a:r>
          </a:p>
          <a:p>
            <a:pPr eaLnBrk="1" hangingPunct="1">
              <a:spcBef>
                <a:spcPts val="600"/>
              </a:spcBef>
              <a:buClr>
                <a:srgbClr val="333399"/>
              </a:buClr>
              <a:buSzPct val="80000"/>
              <a:buFont typeface="Wingdings" pitchFamily="2" charset="2"/>
              <a:buNone/>
            </a:pPr>
            <a:r>
              <a:rPr lang="en-GB" altLang="ja-JP" smtClean="0">
                <a:ea typeface="MS UI Gothic" pitchFamily="50" charset="-128"/>
              </a:rPr>
              <a:t>Next, we proposed two metrics to classify chained clones according to their applicable refactoring patterns.</a:t>
            </a:r>
          </a:p>
          <a:p>
            <a:pPr eaLnBrk="1" hangingPunct="1">
              <a:spcBef>
                <a:spcPts val="600"/>
              </a:spcBef>
              <a:buClr>
                <a:srgbClr val="333399"/>
              </a:buClr>
              <a:buSzPct val="80000"/>
              <a:buFont typeface="Wingdings" pitchFamily="2" charset="2"/>
              <a:buNone/>
            </a:pPr>
            <a:endParaRPr lang="en-GB" altLang="ja-JP" smtClean="0">
              <a:ea typeface="MS UI Gothic" pitchFamily="50" charset="-128"/>
            </a:endParaRPr>
          </a:p>
          <a:p>
            <a:pPr eaLnBrk="1" hangingPunct="1">
              <a:spcBef>
                <a:spcPts val="600"/>
              </a:spcBef>
              <a:buClr>
                <a:srgbClr val="333399"/>
              </a:buClr>
              <a:buSzPct val="80000"/>
              <a:buFont typeface="Wingdings" pitchFamily="2" charset="2"/>
              <a:buNone/>
            </a:pPr>
            <a:r>
              <a:rPr lang="en-GB" altLang="ja-JP" smtClean="0">
                <a:ea typeface="MS UI Gothic" pitchFamily="50" charset="-128"/>
              </a:rPr>
              <a:t>Finally, we presented case studies to show the usefulness of the proposed metrics.</a:t>
            </a:r>
          </a:p>
          <a:p>
            <a:pPr eaLnBrk="1" hangingPunct="1">
              <a:spcBef>
                <a:spcPts val="550"/>
              </a:spcBef>
              <a:buClr>
                <a:srgbClr val="333399"/>
              </a:buClr>
              <a:buSzPct val="80000"/>
              <a:buFont typeface="Wingdings" pitchFamily="2" charset="2"/>
              <a:buNone/>
            </a:pPr>
            <a:endParaRPr lang="en-GB" altLang="ja-JP" smtClean="0">
              <a:ea typeface="MS UI Gothic" pitchFamily="50" charset="-128"/>
            </a:endParaRPr>
          </a:p>
          <a:p>
            <a:pPr eaLnBrk="1" hangingPunct="1">
              <a:spcBef>
                <a:spcPts val="550"/>
              </a:spcBef>
              <a:buClr>
                <a:srgbClr val="333399"/>
              </a:buClr>
              <a:buSzPct val="80000"/>
              <a:buFont typeface="Wingdings" pitchFamily="2" charset="2"/>
              <a:buNone/>
            </a:pPr>
            <a:r>
              <a:rPr lang="en-GB" altLang="ja-JP" smtClean="0">
                <a:ea typeface="MS UI Gothic" pitchFamily="50" charset="-128"/>
              </a:rPr>
              <a:t>For future works, we are going to provide information about the internal structure of chained clones.</a:t>
            </a:r>
          </a:p>
          <a:p>
            <a:pPr eaLnBrk="1" hangingPunct="1">
              <a:spcBef>
                <a:spcPts val="550"/>
              </a:spcBef>
              <a:buClr>
                <a:srgbClr val="333399"/>
              </a:buClr>
              <a:buSzPct val="80000"/>
              <a:buFont typeface="Wingdings" pitchFamily="2" charset="2"/>
              <a:buNone/>
            </a:pPr>
            <a:r>
              <a:rPr lang="en-GB" altLang="ja-JP" smtClean="0">
                <a:ea typeface="MS UI Gothic" pitchFamily="50" charset="-128"/>
              </a:rPr>
              <a:t>Then, we are going to apply our proposed method to some other Java programs.</a:t>
            </a:r>
          </a:p>
          <a:p>
            <a:pPr eaLnBrk="1" hangingPunct="1"/>
            <a:endParaRPr lang="en-US" altLang="ja-JP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8174FA-FCD7-451E-AF45-92B9C25B4BE2}" type="slidenum">
              <a:rPr lang="en-US" altLang="ja-JP" smtClean="0"/>
              <a:pPr/>
              <a:t>49</a:t>
            </a:fld>
            <a:endParaRPr lang="en-US" altLang="ja-JP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</a:pPr>
            <a:r>
              <a:rPr lang="en-GB" altLang="ja-JP" smtClean="0"/>
              <a:t>Now, I explain detected chained clone sets from target software products.</a:t>
            </a:r>
          </a:p>
          <a:p>
            <a:pPr eaLnBrk="1" hangingPunct="1">
              <a:spcBef>
                <a:spcPts val="450"/>
              </a:spcBef>
            </a:pPr>
            <a:endParaRPr lang="en-GB" altLang="ja-JP" smtClean="0"/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Left table is about ANTLR.</a:t>
            </a:r>
          </a:p>
          <a:p>
            <a:pPr eaLnBrk="1" hangingPunct="1">
              <a:spcBef>
                <a:spcPts val="450"/>
              </a:spcBef>
            </a:pPr>
            <a:endParaRPr lang="en-GB" altLang="ja-JP" smtClean="0"/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We detected 10 chained clone sets from  ANTLR.</a:t>
            </a:r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In category 21, the max of the number of methods is very large.</a:t>
            </a:r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This reason is ANTLR has similar functionalities for Java, C# and C++.</a:t>
            </a:r>
          </a:p>
          <a:p>
            <a:pPr eaLnBrk="1" hangingPunct="1">
              <a:spcBef>
                <a:spcPts val="450"/>
              </a:spcBef>
            </a:pPr>
            <a:endParaRPr lang="en-GB" altLang="ja-JP" smtClean="0"/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Right  table is about JBoss.</a:t>
            </a:r>
          </a:p>
          <a:p>
            <a:pPr eaLnBrk="1" hangingPunct="1">
              <a:spcBef>
                <a:spcPct val="0"/>
              </a:spcBef>
            </a:pPr>
            <a:endParaRPr lang="en-GB" altLang="ja-JP" smtClean="0">
              <a:ea typeface="ＭＳ Ｐゴシック" charset="-128"/>
            </a:endParaRPr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We detected 50 chained clone sets from JBoss.</a:t>
            </a:r>
          </a:p>
          <a:p>
            <a:pPr eaLnBrk="1" hangingPunct="1">
              <a:spcBef>
                <a:spcPct val="0"/>
              </a:spcBef>
            </a:pPr>
            <a:r>
              <a:rPr lang="en-GB" altLang="ja-JP" smtClean="0">
                <a:ea typeface="ＭＳ Ｐゴシック" charset="-128"/>
              </a:rPr>
              <a:t>The number of chained clone sets in category 31 is large </a:t>
            </a:r>
          </a:p>
          <a:p>
            <a:pPr eaLnBrk="1" hangingPunct="1">
              <a:lnSpc>
                <a:spcPct val="102000"/>
              </a:lnSpc>
              <a:spcBef>
                <a:spcPct val="0"/>
              </a:spcBef>
            </a:pPr>
            <a:r>
              <a:rPr lang="en-GB" altLang="ja-JP" smtClean="0">
                <a:ea typeface="ＭＳ Ｐゴシック" charset="-128"/>
              </a:rPr>
              <a:t>This reason is JBoss contains several products. </a:t>
            </a:r>
          </a:p>
          <a:p>
            <a:pPr eaLnBrk="1" hangingPunct="1">
              <a:lnSpc>
                <a:spcPct val="102000"/>
              </a:lnSpc>
              <a:spcBef>
                <a:spcPct val="0"/>
              </a:spcBef>
            </a:pPr>
            <a:r>
              <a:rPr lang="en-GB" altLang="ja-JP" smtClean="0">
                <a:ea typeface="ＭＳ Ｐゴシック" charset="-128"/>
              </a:rPr>
              <a:t>It has code clones among them.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D81E27-01E9-4DE1-8D34-728BD9F9C3C7}" type="slidenum">
              <a:rPr lang="en-US" altLang="ja-JP" smtClean="0"/>
              <a:pPr/>
              <a:t>50</a:t>
            </a:fld>
            <a:endParaRPr lang="en-US" altLang="ja-JP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</a:pPr>
            <a:r>
              <a:rPr lang="en-GB" altLang="ja-JP" smtClean="0"/>
              <a:t>Left table is about X.</a:t>
            </a:r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We detected 9 chained clone sets  from X.</a:t>
            </a:r>
          </a:p>
          <a:p>
            <a:pPr eaLnBrk="1" hangingPunct="1">
              <a:spcBef>
                <a:spcPts val="1125"/>
              </a:spcBef>
            </a:pPr>
            <a:r>
              <a:rPr lang="en-GB" altLang="ja-JP" smtClean="0">
                <a:ea typeface="ＭＳ Ｐゴシック" charset="-128"/>
              </a:rPr>
              <a:t>In only category 21, chained clone sets were detected.</a:t>
            </a:r>
          </a:p>
          <a:p>
            <a:pPr eaLnBrk="1" hangingPunct="1">
              <a:lnSpc>
                <a:spcPct val="102000"/>
              </a:lnSpc>
              <a:spcBef>
                <a:spcPts val="1125"/>
              </a:spcBef>
            </a:pPr>
            <a:r>
              <a:rPr lang="en-GB" altLang="ja-JP" smtClean="0">
                <a:ea typeface="ＭＳ Ｐゴシック" charset="-128"/>
              </a:rPr>
              <a:t>This reason is that X has code clones among several classes which inherit the same component class.</a:t>
            </a:r>
          </a:p>
          <a:p>
            <a:pPr eaLnBrk="1" hangingPunct="1">
              <a:spcBef>
                <a:spcPts val="450"/>
              </a:spcBef>
            </a:pPr>
            <a:endParaRPr lang="en-GB" altLang="ja-JP" smtClean="0"/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Right table is about Y.</a:t>
            </a:r>
          </a:p>
          <a:p>
            <a:pPr eaLnBrk="1" hangingPunct="1">
              <a:spcBef>
                <a:spcPts val="450"/>
              </a:spcBef>
            </a:pPr>
            <a:r>
              <a:rPr lang="en-GB" altLang="ja-JP" smtClean="0"/>
              <a:t>We detected 9 chained clone sets  from Y.</a:t>
            </a:r>
          </a:p>
          <a:p>
            <a:pPr eaLnBrk="1" hangingPunct="1">
              <a:spcBef>
                <a:spcPct val="0"/>
              </a:spcBef>
            </a:pPr>
            <a:r>
              <a:rPr lang="en-GB" altLang="ja-JP" smtClean="0">
                <a:ea typeface="ＭＳ Ｐゴシック" charset="-128"/>
              </a:rPr>
              <a:t>The number of chained clone sets in category 31 is large </a:t>
            </a:r>
          </a:p>
          <a:p>
            <a:pPr eaLnBrk="1" hangingPunct="1">
              <a:lnSpc>
                <a:spcPct val="102000"/>
              </a:lnSpc>
              <a:spcBef>
                <a:spcPct val="0"/>
              </a:spcBef>
            </a:pPr>
            <a:r>
              <a:rPr lang="en-GB" altLang="ja-JP" smtClean="0">
                <a:ea typeface="ＭＳ Ｐゴシック" charset="-128"/>
              </a:rPr>
              <a:t>This reason is that two packages have similar utility classes</a:t>
            </a:r>
            <a:endParaRPr lang="en-US" altLang="ja-JP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13B63D-0403-484C-923F-751476725609}" type="slidenum">
              <a:rPr lang="en-US" altLang="ja-JP" smtClean="0"/>
              <a:pPr/>
              <a:t>52</a:t>
            </a:fld>
            <a:endParaRPr lang="en-US" altLang="ja-JP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67288" cy="3725863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ja-JP" smtClean="0"/>
              <a:t>Next I briefly explain each process of our method. </a:t>
            </a:r>
          </a:p>
          <a:p>
            <a:pPr eaLnBrk="1" hangingPunct="1"/>
            <a:r>
              <a:rPr lang="en-US" altLang="ja-JP" smtClean="0"/>
              <a:t>The first step is CCFinder.</a:t>
            </a:r>
          </a:p>
          <a:p>
            <a:pPr eaLnBrk="1" hangingPunct="1"/>
            <a:r>
              <a:rPr lang="en-US" altLang="ja-JP" smtClean="0"/>
              <a:t>CCFinder directly compares source code on token unit, and detects code clones.</a:t>
            </a:r>
          </a:p>
          <a:p>
            <a:pPr eaLnBrk="1" hangingPunct="1"/>
            <a:r>
              <a:rPr lang="en-US" altLang="ja-JP" smtClean="0"/>
              <a:t>In finding clones, CCFinder uses these heuristics to detect more significant code clones.</a:t>
            </a:r>
          </a:p>
          <a:p>
            <a:pPr eaLnBrk="1" hangingPunct="1"/>
            <a:r>
              <a:rPr lang="en-US" altLang="ja-JP" smtClean="0"/>
              <a:t>Also, CCFinder can analyze the system of millions line scale in practical use time.</a:t>
            </a:r>
          </a:p>
          <a:p>
            <a:pPr eaLnBrk="1" hangingPunct="1"/>
            <a:endParaRPr lang="en-US" altLang="ja-JP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C46964-A04A-4C7C-AC4F-739804B05C1F}" type="slidenum">
              <a:rPr lang="en-US" altLang="ja-JP" smtClean="0"/>
              <a:pPr/>
              <a:t>53</a:t>
            </a:fld>
            <a:endParaRPr lang="en-US" altLang="ja-JP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4538"/>
            <a:ext cx="4970463" cy="3727450"/>
          </a:xfrm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1225"/>
            <a:ext cx="4989513" cy="4473575"/>
          </a:xfrm>
          <a:noFill/>
          <a:ln/>
        </p:spPr>
        <p:txBody>
          <a:bodyPr/>
          <a:lstStyle/>
          <a:p>
            <a:pPr eaLnBrk="1" hangingPunct="1"/>
            <a:r>
              <a:rPr lang="en-US" altLang="ja-JP" smtClean="0"/>
              <a:t>Here, I explain the clone detection process of CCFinder.</a:t>
            </a:r>
          </a:p>
          <a:p>
            <a:pPr eaLnBrk="1" hangingPunct="1"/>
            <a:r>
              <a:rPr lang="en-US" altLang="ja-JP" smtClean="0"/>
              <a:t>In this explanation, I use this source code as an example.</a:t>
            </a:r>
          </a:p>
          <a:p>
            <a:pPr eaLnBrk="1" hangingPunct="1"/>
            <a:r>
              <a:rPr lang="en-US" altLang="ja-JP" smtClean="0"/>
              <a:t>And this figure shows the model of the detection process.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Lexical analysis is done first of all, and the source code is divided into tokens like this.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Next process is transformation.</a:t>
            </a:r>
          </a:p>
          <a:p>
            <a:pPr eaLnBrk="1" hangingPunct="1"/>
            <a:r>
              <a:rPr lang="en-US" altLang="ja-JP" smtClean="0"/>
              <a:t>In this process, replacement of identifiers is performed, and this token sequence is generated.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Next process is Match detection.</a:t>
            </a:r>
          </a:p>
          <a:p>
            <a:pPr eaLnBrk="1" hangingPunct="1"/>
            <a:r>
              <a:rPr lang="en-US" altLang="ja-JP" smtClean="0"/>
              <a:t>CCFinder detects clone pairs from the token sequence which is generated in the previous step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At last, formatting is performed to make clone pairs map on actual source code.</a:t>
            </a:r>
          </a:p>
          <a:p>
            <a:pPr eaLnBrk="1" hangingPunct="1"/>
            <a:r>
              <a:rPr lang="en-US" altLang="ja-JP" smtClean="0"/>
              <a:t>CCFinder outputs the portion information of clone pairs by performing this process.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CB2FB307-4CEB-48AF-9309-07C315920C5A}" type="slidenum">
              <a:rPr lang="en-US" altLang="ja-JP" smtClean="0"/>
              <a:pPr/>
              <a:t>19</a:t>
            </a:fld>
            <a:endParaRPr lang="en-US" altLang="ja-JP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ja-JP" altLang="ja-JP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4DBAD5-8ED1-459D-9ED1-79C5A4A8E1F3}" type="slidenum">
              <a:rPr lang="en-US" altLang="ja-JP" smtClean="0"/>
              <a:pPr/>
              <a:t>22</a:t>
            </a:fld>
            <a:endParaRPr lang="en-US" altLang="ja-JP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ja-JP" smtClean="0"/>
              <a:t>Thank you chairperson, My name is Norihiro Yoshida, I’m a master student of the Osaka university in Japan.</a:t>
            </a:r>
          </a:p>
          <a:p>
            <a:pPr eaLnBrk="1" hangingPunct="1"/>
            <a:r>
              <a:rPr lang="en-US" altLang="ja-JP" smtClean="0"/>
              <a:t>The title of my presentation is “On Refactoring Support Based on Code Clone Dependency Relation”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91BC6C-E8E0-450E-85FC-E82E67C82D58}" type="slidenum">
              <a:rPr lang="en-US" altLang="ja-JP" smtClean="0"/>
              <a:pPr/>
              <a:t>23</a:t>
            </a:fld>
            <a:endParaRPr lang="en-US" altLang="ja-JP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ja-JP" smtClean="0"/>
              <a:t>At first, I will talk about the background of our research.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Code clone is a set of code fragments identical or similar to each other.</a:t>
            </a:r>
          </a:p>
          <a:p>
            <a:pPr eaLnBrk="1" hangingPunct="1"/>
            <a:r>
              <a:rPr lang="en-US" altLang="ja-JP" smtClean="0"/>
              <a:t>Code clone is introduced by various reasons such as reusing code by ‘copy-and-paste’.</a:t>
            </a:r>
          </a:p>
          <a:p>
            <a:pPr eaLnBrk="1" hangingPunct="1"/>
            <a:r>
              <a:rPr lang="en-US" altLang="ja-JP" smtClean="0"/>
              <a:t>And it is generally said that code clone is one of the factors that make software maintenance more difficult.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This figure represents an example of code clone.</a:t>
            </a:r>
          </a:p>
          <a:p>
            <a:pPr eaLnBrk="1" hangingPunct="1"/>
            <a:r>
              <a:rPr lang="en-US" altLang="ja-JP" smtClean="0"/>
              <a:t>Code fragments in the code clone are in the same or different files.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If we modify one of them, it is necessary to determine whether or not we have to modify the others.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243812-9F8B-4E54-92A6-4952CBC21DA9}" type="slidenum">
              <a:rPr lang="en-US" altLang="ja-JP" smtClean="0"/>
              <a:pPr/>
              <a:t>24</a:t>
            </a:fld>
            <a:endParaRPr lang="en-US" altLang="ja-JP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ja-JP" smtClean="0"/>
              <a:t>Refactoring is a way to deal with code clone problem.</a:t>
            </a:r>
          </a:p>
          <a:p>
            <a:pPr eaLnBrk="1" hangingPunct="1"/>
            <a:endParaRPr lang="en-US" altLang="ja-JP" smtClean="0"/>
          </a:p>
          <a:p>
            <a:pPr>
              <a:spcBef>
                <a:spcPct val="0"/>
              </a:spcBef>
            </a:pPr>
            <a:r>
              <a:rPr lang="en-US" altLang="ja-JP" smtClean="0"/>
              <a:t>Refactoring is a technique for restructuring an existing code, altering its internal structure without changing its external behavior.</a:t>
            </a:r>
          </a:p>
          <a:p>
            <a:pPr>
              <a:spcBef>
                <a:spcPct val="0"/>
              </a:spcBef>
            </a:pPr>
            <a:r>
              <a:rPr lang="en-US" altLang="ja-JP" smtClean="0"/>
              <a:t>That is to say, refactoring can improve the maintainability of a software.</a:t>
            </a:r>
          </a:p>
          <a:p>
            <a:pPr>
              <a:spcBef>
                <a:spcPct val="0"/>
              </a:spcBef>
            </a:pPr>
            <a:endParaRPr lang="en-US" altLang="ja-JP" smtClean="0"/>
          </a:p>
          <a:p>
            <a:pPr>
              <a:spcBef>
                <a:spcPct val="0"/>
              </a:spcBef>
            </a:pPr>
            <a:r>
              <a:rPr lang="en-US" altLang="ja-JP" smtClean="0"/>
              <a:t>Martin Fowler is the expert in refactoring.</a:t>
            </a:r>
          </a:p>
          <a:p>
            <a:pPr>
              <a:spcBef>
                <a:spcPct val="0"/>
              </a:spcBef>
            </a:pPr>
            <a:r>
              <a:rPr lang="en-US" altLang="ja-JP" smtClean="0"/>
              <a:t>He said that number one in the stink parade is duplicate code.</a:t>
            </a:r>
          </a:p>
          <a:p>
            <a:pPr>
              <a:spcBef>
                <a:spcPct val="0"/>
              </a:spcBef>
            </a:pPr>
            <a:r>
              <a:rPr lang="en-US" altLang="ja-JP" smtClean="0"/>
              <a:t>This means that code clone provides a big opportunity to apply refactoring.</a:t>
            </a:r>
            <a:br>
              <a:rPr lang="en-US" altLang="ja-JP" smtClean="0"/>
            </a:br>
            <a:endParaRPr lang="en-US" altLang="ja-JP" smtClean="0"/>
          </a:p>
          <a:p>
            <a:pPr>
              <a:spcBef>
                <a:spcPct val="0"/>
              </a:spcBef>
            </a:pPr>
            <a:r>
              <a:rPr lang="en-US" altLang="ja-JP" smtClean="0"/>
              <a:t>This figure represents a refactoring on a code clone.</a:t>
            </a:r>
          </a:p>
          <a:p>
            <a:pPr>
              <a:spcBef>
                <a:spcPct val="0"/>
              </a:spcBef>
            </a:pPr>
            <a:r>
              <a:rPr lang="en-US" altLang="ja-JP" u="sng" smtClean="0"/>
              <a:t>In refactoring, we merge the code clone into a new method and replace it by call statements.</a:t>
            </a:r>
          </a:p>
          <a:p>
            <a:pPr>
              <a:spcBef>
                <a:spcPct val="0"/>
              </a:spcBef>
            </a:pPr>
            <a:endParaRPr lang="en-US" altLang="ja-JP" u="sng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 smtClean="0"/>
          </a:p>
        </p:txBody>
      </p:sp>
      <p:sp>
        <p:nvSpPr>
          <p:cNvPr id="39940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0EBFAC-9885-49AE-98D8-6376BCA2E671}" type="slidenum">
              <a:rPr lang="en-US" altLang="ja-JP" smtClean="0"/>
              <a:pPr/>
              <a:t>26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BDFAE3-19E5-47C2-9E9B-8E09CF05BC45}" type="slidenum">
              <a:rPr lang="en-US" altLang="ja-JP" smtClean="0"/>
              <a:pPr/>
              <a:t>27</a:t>
            </a:fld>
            <a:endParaRPr lang="en-US" altLang="ja-JP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ja-JP" smtClean="0"/>
              <a:t>Next, I will talk about the motivation of our research.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In actual Java programs, there are dependency relations between methods belonging to the different code clones</a:t>
            </a:r>
          </a:p>
          <a:p>
            <a:pPr eaLnBrk="1" hangingPunct="1"/>
            <a:r>
              <a:rPr lang="en-US" altLang="ja-JP" smtClean="0"/>
              <a:t>This figure is an example of such code clones.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Method a1 and a2 belong to the code clone A, and method b1 and b2 belong to the code clone B.</a:t>
            </a:r>
          </a:p>
          <a:p>
            <a:pPr eaLnBrk="1" hangingPunct="1"/>
            <a:r>
              <a:rPr lang="en-US" altLang="ja-JP" smtClean="0"/>
              <a:t>The methods in code clone A depend on the methods in code clone B.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The relation between code clone B and code clone C is the same. </a:t>
            </a:r>
          </a:p>
          <a:p>
            <a:pPr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In our previous research, we provided a refactoring guidance for each code clone.</a:t>
            </a:r>
          </a:p>
          <a:p>
            <a:pPr eaLnBrk="1" hangingPunct="1"/>
            <a:r>
              <a:rPr lang="en-US" altLang="ja-JP" smtClean="0"/>
              <a:t>For example, in this case, the previous method suggests three separate </a:t>
            </a:r>
            <a:r>
              <a:rPr lang="en-US" altLang="ja-JP" u="sng" smtClean="0"/>
              <a:t>refactorings</a:t>
            </a:r>
            <a:r>
              <a:rPr lang="en-US" altLang="ja-JP" smtClean="0"/>
              <a:t>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538163" y="2781300"/>
            <a:ext cx="7921625" cy="71438"/>
          </a:xfrm>
          <a:custGeom>
            <a:avLst/>
            <a:gdLst>
              <a:gd name="G0" fmla="+- 990 0 0"/>
            </a:gdLst>
            <a:ahLst/>
            <a:cxnLst>
              <a:cxn ang="0">
                <a:pos x="0" y="0"/>
              </a:cxn>
              <a:cxn ang="0">
                <a:pos x="990" y="0"/>
              </a:cxn>
              <a:cxn ang="0">
                <a:pos x="99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990" y="0"/>
                </a:lnTo>
                <a:lnTo>
                  <a:pt x="990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gradFill rotWithShape="1">
            <a:gsLst>
              <a:gs pos="0">
                <a:srgbClr val="0066FF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ja-JP" altLang="ja-JP" sz="2400">
              <a:ea typeface="MS UI Gothic" pitchFamily="50" charset="-128"/>
            </a:endParaRPr>
          </a:p>
        </p:txBody>
      </p:sp>
      <p:sp>
        <p:nvSpPr>
          <p:cNvPr id="5" name="Freeform 8"/>
          <p:cNvSpPr>
            <a:spLocks/>
          </p:cNvSpPr>
          <p:nvPr/>
        </p:nvSpPr>
        <p:spPr bwMode="auto">
          <a:xfrm>
            <a:off x="20638" y="6486525"/>
            <a:ext cx="374650" cy="344488"/>
          </a:xfrm>
          <a:custGeom>
            <a:avLst/>
            <a:gdLst/>
            <a:ahLst/>
            <a:cxnLst>
              <a:cxn ang="0">
                <a:pos x="300" y="364"/>
              </a:cxn>
              <a:cxn ang="0">
                <a:pos x="94" y="246"/>
              </a:cxn>
              <a:cxn ang="0">
                <a:pos x="94" y="246"/>
              </a:cxn>
              <a:cxn ang="0">
                <a:pos x="300" y="79"/>
              </a:cxn>
              <a:cxn ang="0">
                <a:pos x="220" y="0"/>
              </a:cxn>
              <a:cxn ang="0">
                <a:pos x="220" y="0"/>
              </a:cxn>
              <a:cxn ang="0">
                <a:pos x="0" y="289"/>
              </a:cxn>
              <a:cxn ang="0">
                <a:pos x="4" y="341"/>
              </a:cxn>
              <a:cxn ang="0">
                <a:pos x="4" y="341"/>
              </a:cxn>
              <a:cxn ang="0">
                <a:pos x="60" y="334"/>
              </a:cxn>
              <a:cxn ang="0">
                <a:pos x="270" y="544"/>
              </a:cxn>
              <a:cxn ang="0">
                <a:pos x="265" y="586"/>
              </a:cxn>
              <a:cxn ang="0">
                <a:pos x="265" y="587"/>
              </a:cxn>
              <a:cxn ang="0">
                <a:pos x="300" y="589"/>
              </a:cxn>
              <a:cxn ang="0">
                <a:pos x="334" y="587"/>
              </a:cxn>
              <a:cxn ang="0">
                <a:pos x="334" y="586"/>
              </a:cxn>
              <a:cxn ang="0">
                <a:pos x="330" y="544"/>
              </a:cxn>
              <a:cxn ang="0">
                <a:pos x="540" y="334"/>
              </a:cxn>
              <a:cxn ang="0">
                <a:pos x="595" y="341"/>
              </a:cxn>
              <a:cxn ang="0">
                <a:pos x="595" y="341"/>
              </a:cxn>
              <a:cxn ang="0">
                <a:pos x="600" y="289"/>
              </a:cxn>
              <a:cxn ang="0">
                <a:pos x="379" y="0"/>
              </a:cxn>
              <a:cxn ang="0">
                <a:pos x="379" y="0"/>
              </a:cxn>
              <a:cxn ang="0">
                <a:pos x="300" y="79"/>
              </a:cxn>
              <a:cxn ang="0">
                <a:pos x="505" y="246"/>
              </a:cxn>
              <a:cxn ang="0">
                <a:pos x="505" y="246"/>
              </a:cxn>
              <a:cxn ang="0">
                <a:pos x="299" y="364"/>
              </a:cxn>
              <a:cxn ang="0">
                <a:pos x="300" y="364"/>
              </a:cxn>
            </a:cxnLst>
            <a:rect l="0" t="0" r="r" b="b"/>
            <a:pathLst>
              <a:path w="600" h="589">
                <a:moveTo>
                  <a:pt x="300" y="364"/>
                </a:moveTo>
                <a:cubicBezTo>
                  <a:pt x="251" y="300"/>
                  <a:pt x="178" y="255"/>
                  <a:pt x="94" y="246"/>
                </a:cubicBezTo>
                <a:lnTo>
                  <a:pt x="94" y="246"/>
                </a:lnTo>
                <a:cubicBezTo>
                  <a:pt x="114" y="151"/>
                  <a:pt x="198" y="79"/>
                  <a:pt x="300" y="79"/>
                </a:cubicBezTo>
                <a:lnTo>
                  <a:pt x="220" y="0"/>
                </a:lnTo>
                <a:lnTo>
                  <a:pt x="220" y="0"/>
                </a:lnTo>
                <a:cubicBezTo>
                  <a:pt x="93" y="34"/>
                  <a:pt x="0" y="151"/>
                  <a:pt x="0" y="289"/>
                </a:cubicBezTo>
                <a:cubicBezTo>
                  <a:pt x="0" y="307"/>
                  <a:pt x="1" y="324"/>
                  <a:pt x="4" y="341"/>
                </a:cubicBezTo>
                <a:lnTo>
                  <a:pt x="4" y="341"/>
                </a:lnTo>
                <a:cubicBezTo>
                  <a:pt x="22" y="336"/>
                  <a:pt x="40" y="334"/>
                  <a:pt x="60" y="334"/>
                </a:cubicBezTo>
                <a:cubicBezTo>
                  <a:pt x="175" y="334"/>
                  <a:pt x="270" y="428"/>
                  <a:pt x="270" y="544"/>
                </a:cubicBezTo>
                <a:cubicBezTo>
                  <a:pt x="270" y="558"/>
                  <a:pt x="268" y="573"/>
                  <a:pt x="265" y="586"/>
                </a:cubicBezTo>
                <a:lnTo>
                  <a:pt x="265" y="587"/>
                </a:lnTo>
                <a:cubicBezTo>
                  <a:pt x="276" y="588"/>
                  <a:pt x="288" y="589"/>
                  <a:pt x="300" y="589"/>
                </a:cubicBezTo>
                <a:cubicBezTo>
                  <a:pt x="311" y="589"/>
                  <a:pt x="323" y="588"/>
                  <a:pt x="334" y="587"/>
                </a:cubicBezTo>
                <a:lnTo>
                  <a:pt x="334" y="586"/>
                </a:lnTo>
                <a:cubicBezTo>
                  <a:pt x="331" y="573"/>
                  <a:pt x="330" y="558"/>
                  <a:pt x="330" y="544"/>
                </a:cubicBezTo>
                <a:cubicBezTo>
                  <a:pt x="330" y="428"/>
                  <a:pt x="424" y="334"/>
                  <a:pt x="540" y="334"/>
                </a:cubicBezTo>
                <a:cubicBezTo>
                  <a:pt x="559" y="334"/>
                  <a:pt x="577" y="336"/>
                  <a:pt x="595" y="341"/>
                </a:cubicBezTo>
                <a:lnTo>
                  <a:pt x="595" y="341"/>
                </a:lnTo>
                <a:cubicBezTo>
                  <a:pt x="598" y="324"/>
                  <a:pt x="600" y="307"/>
                  <a:pt x="600" y="289"/>
                </a:cubicBezTo>
                <a:cubicBezTo>
                  <a:pt x="600" y="151"/>
                  <a:pt x="506" y="34"/>
                  <a:pt x="379" y="0"/>
                </a:cubicBezTo>
                <a:lnTo>
                  <a:pt x="379" y="0"/>
                </a:lnTo>
                <a:lnTo>
                  <a:pt x="300" y="79"/>
                </a:lnTo>
                <a:cubicBezTo>
                  <a:pt x="401" y="79"/>
                  <a:pt x="485" y="151"/>
                  <a:pt x="505" y="246"/>
                </a:cubicBezTo>
                <a:lnTo>
                  <a:pt x="505" y="246"/>
                </a:lnTo>
                <a:cubicBezTo>
                  <a:pt x="421" y="255"/>
                  <a:pt x="348" y="300"/>
                  <a:pt x="299" y="364"/>
                </a:cubicBezTo>
                <a:lnTo>
                  <a:pt x="300" y="364"/>
                </a:lnTo>
                <a:close/>
              </a:path>
            </a:pathLst>
          </a:custGeom>
          <a:solidFill>
            <a:srgbClr val="3366FF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906463" y="6664325"/>
            <a:ext cx="72453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1" hangingPunct="1">
              <a:defRPr/>
            </a:pPr>
            <a:r>
              <a:rPr lang="en-US" altLang="ja-JP" sz="800" b="1" i="1">
                <a:ea typeface="MS UI Gothic" pitchFamily="50" charset="-128"/>
              </a:rPr>
              <a:t>Software Engineering Laboratory,  Department of Computer Science,  Graduate School of Information Science and Technology,  Osaka University</a:t>
            </a:r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8163" y="908050"/>
            <a:ext cx="7921625" cy="144145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タカオスペシャル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87675" y="3429000"/>
            <a:ext cx="5976938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ja-JP" smtClean="0"/>
              <a:t>2005/09/20</a:t>
            </a: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ja-JP"/>
              <a:t>METRICS 2005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126D949-FAC9-4435-A2AB-8863743C4482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2005/09/20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METRICS 2005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E4D09-1B52-4535-AB1F-2EC0E873A032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69100" y="188913"/>
            <a:ext cx="2195513" cy="6119812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79388" y="188913"/>
            <a:ext cx="6437312" cy="6119812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2005/09/20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METRICS 2005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912EC-F473-4E9D-BD26-2547AC59FF30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85225" cy="9366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179388" y="1268413"/>
            <a:ext cx="4316412" cy="5040312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316413" cy="5040312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2005/09/20</a:t>
            </a: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METRICS 2005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FDD69-2A2D-480F-A827-26C648C3DC9E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タイトル、テキスト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85225" cy="9366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179388" y="1268413"/>
            <a:ext cx="4316412" cy="5040312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268413"/>
            <a:ext cx="4316413" cy="2443162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648200" y="3863975"/>
            <a:ext cx="4316413" cy="24447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2005/09/20</a:t>
            </a:r>
            <a:endParaRPr lang="en-US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METRICS 2005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31C84-6FDC-4325-A1E7-C5DDA73F8BE9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2005/09/20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METRICS 2005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3BDBF-274C-496B-90EE-A5947C46F453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2005/09/20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METRICS 2005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37097-5410-4D42-AE1E-5D48F5361C6D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79388" y="1268413"/>
            <a:ext cx="4316412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316413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2005/09/20</a:t>
            </a: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METRICS 2005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E4512-A595-4B58-977C-388D0C8ED76E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2005/09/20</a:t>
            </a: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METRICS 2005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146F6-9535-4235-8A96-988258FBDD14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2005/09/20</a:t>
            </a: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METRICS 2005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8FB00B-95B8-42A5-AC17-071FE97BF7E4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2005/09/20</a:t>
            </a: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METRICS 2005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79418A-262D-4FFE-90BE-8E8265C6B7AC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2005/09/20</a:t>
            </a: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METRICS 2005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5ED41-7B0E-4221-8FB9-3961A9DE04D6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2005/09/20</a:t>
            </a: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METRICS 2005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B9F23-7E30-4FD0-B269-3E5BA9B85495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88913"/>
            <a:ext cx="878522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268413"/>
            <a:ext cx="8785225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2498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381750"/>
            <a:ext cx="2133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solidFill>
                  <a:srgbClr val="333333"/>
                </a:solidFill>
                <a:ea typeface="+mn-ea"/>
              </a:defRPr>
            </a:lvl1pPr>
          </a:lstStyle>
          <a:p>
            <a:pPr>
              <a:defRPr/>
            </a:pPr>
            <a:r>
              <a:rPr lang="en-US" altLang="ja-JP" smtClean="0"/>
              <a:t>2005/09/20</a:t>
            </a:r>
            <a:endParaRPr lang="en-US" altLang="ja-JP"/>
          </a:p>
        </p:txBody>
      </p:sp>
      <p:sp>
        <p:nvSpPr>
          <p:cNvPr id="2498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381750"/>
            <a:ext cx="45720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solidFill>
                  <a:srgbClr val="333333"/>
                </a:solidFill>
                <a:ea typeface="+mn-ea"/>
              </a:defRPr>
            </a:lvl1pPr>
          </a:lstStyle>
          <a:p>
            <a:pPr>
              <a:defRPr/>
            </a:pPr>
            <a:r>
              <a:rPr lang="en-US" altLang="ja-JP"/>
              <a:t>METRICS 2005</a:t>
            </a:r>
          </a:p>
        </p:txBody>
      </p:sp>
      <p:sp>
        <p:nvSpPr>
          <p:cNvPr id="2498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16913" y="6597650"/>
            <a:ext cx="82708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400" b="1">
                <a:solidFill>
                  <a:srgbClr val="333333"/>
                </a:solidFill>
                <a:ea typeface="+mn-ea"/>
              </a:defRPr>
            </a:lvl1pPr>
          </a:lstStyle>
          <a:p>
            <a:pPr>
              <a:defRPr/>
            </a:pPr>
            <a:fld id="{1FEBF1D6-75AA-4027-9D76-B28E15C56266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  <p:sp>
        <p:nvSpPr>
          <p:cNvPr id="249863" name="AutoShape 7"/>
          <p:cNvSpPr>
            <a:spLocks noChangeArrowheads="1"/>
          </p:cNvSpPr>
          <p:nvPr/>
        </p:nvSpPr>
        <p:spPr bwMode="auto">
          <a:xfrm>
            <a:off x="179388" y="1125538"/>
            <a:ext cx="8785225" cy="71437"/>
          </a:xfrm>
          <a:custGeom>
            <a:avLst/>
            <a:gdLst>
              <a:gd name="G0" fmla="+- 1002 0 0"/>
            </a:gdLst>
            <a:ahLst/>
            <a:cxnLst>
              <a:cxn ang="0">
                <a:pos x="0" y="0"/>
              </a:cxn>
              <a:cxn ang="0">
                <a:pos x="1002" y="0"/>
              </a:cxn>
              <a:cxn ang="0">
                <a:pos x="1002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1002" y="0"/>
                </a:lnTo>
                <a:lnTo>
                  <a:pt x="1002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gradFill rotWithShape="1">
            <a:gsLst>
              <a:gs pos="0">
                <a:srgbClr val="0066FF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ja-JP" altLang="ja-JP" sz="2400">
              <a:ea typeface="MS UI Gothic" pitchFamily="50" charset="-128"/>
            </a:endParaRPr>
          </a:p>
        </p:txBody>
      </p:sp>
      <p:sp>
        <p:nvSpPr>
          <p:cNvPr id="249864" name="Text Box 8"/>
          <p:cNvSpPr txBox="1">
            <a:spLocks noChangeArrowheads="1"/>
          </p:cNvSpPr>
          <p:nvPr/>
        </p:nvSpPr>
        <p:spPr bwMode="auto">
          <a:xfrm>
            <a:off x="906463" y="6664325"/>
            <a:ext cx="72453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1" hangingPunct="1">
              <a:defRPr/>
            </a:pPr>
            <a:r>
              <a:rPr lang="en-US" altLang="ja-JP" sz="800" b="1" i="1">
                <a:solidFill>
                  <a:srgbClr val="333333"/>
                </a:solidFill>
                <a:ea typeface="MS UI Gothic" pitchFamily="50" charset="-128"/>
              </a:rPr>
              <a:t>Software Engineering Laboratory,  Department of Computer Science,  Graduate School of Information Science and Technology,  Osaka University</a:t>
            </a:r>
          </a:p>
        </p:txBody>
      </p:sp>
      <p:sp>
        <p:nvSpPr>
          <p:cNvPr id="249865" name="Freeform 9"/>
          <p:cNvSpPr>
            <a:spLocks/>
          </p:cNvSpPr>
          <p:nvPr/>
        </p:nvSpPr>
        <p:spPr bwMode="auto">
          <a:xfrm>
            <a:off x="20638" y="6486525"/>
            <a:ext cx="374650" cy="344488"/>
          </a:xfrm>
          <a:custGeom>
            <a:avLst/>
            <a:gdLst/>
            <a:ahLst/>
            <a:cxnLst>
              <a:cxn ang="0">
                <a:pos x="300" y="364"/>
              </a:cxn>
              <a:cxn ang="0">
                <a:pos x="94" y="246"/>
              </a:cxn>
              <a:cxn ang="0">
                <a:pos x="94" y="246"/>
              </a:cxn>
              <a:cxn ang="0">
                <a:pos x="300" y="79"/>
              </a:cxn>
              <a:cxn ang="0">
                <a:pos x="220" y="0"/>
              </a:cxn>
              <a:cxn ang="0">
                <a:pos x="220" y="0"/>
              </a:cxn>
              <a:cxn ang="0">
                <a:pos x="0" y="289"/>
              </a:cxn>
              <a:cxn ang="0">
                <a:pos x="4" y="341"/>
              </a:cxn>
              <a:cxn ang="0">
                <a:pos x="4" y="341"/>
              </a:cxn>
              <a:cxn ang="0">
                <a:pos x="60" y="334"/>
              </a:cxn>
              <a:cxn ang="0">
                <a:pos x="270" y="544"/>
              </a:cxn>
              <a:cxn ang="0">
                <a:pos x="265" y="586"/>
              </a:cxn>
              <a:cxn ang="0">
                <a:pos x="265" y="587"/>
              </a:cxn>
              <a:cxn ang="0">
                <a:pos x="300" y="589"/>
              </a:cxn>
              <a:cxn ang="0">
                <a:pos x="334" y="587"/>
              </a:cxn>
              <a:cxn ang="0">
                <a:pos x="334" y="586"/>
              </a:cxn>
              <a:cxn ang="0">
                <a:pos x="330" y="544"/>
              </a:cxn>
              <a:cxn ang="0">
                <a:pos x="540" y="334"/>
              </a:cxn>
              <a:cxn ang="0">
                <a:pos x="595" y="341"/>
              </a:cxn>
              <a:cxn ang="0">
                <a:pos x="595" y="341"/>
              </a:cxn>
              <a:cxn ang="0">
                <a:pos x="600" y="289"/>
              </a:cxn>
              <a:cxn ang="0">
                <a:pos x="379" y="0"/>
              </a:cxn>
              <a:cxn ang="0">
                <a:pos x="379" y="0"/>
              </a:cxn>
              <a:cxn ang="0">
                <a:pos x="300" y="79"/>
              </a:cxn>
              <a:cxn ang="0">
                <a:pos x="505" y="246"/>
              </a:cxn>
              <a:cxn ang="0">
                <a:pos x="505" y="246"/>
              </a:cxn>
              <a:cxn ang="0">
                <a:pos x="299" y="364"/>
              </a:cxn>
              <a:cxn ang="0">
                <a:pos x="300" y="364"/>
              </a:cxn>
            </a:cxnLst>
            <a:rect l="0" t="0" r="r" b="b"/>
            <a:pathLst>
              <a:path w="600" h="589">
                <a:moveTo>
                  <a:pt x="300" y="364"/>
                </a:moveTo>
                <a:cubicBezTo>
                  <a:pt x="251" y="300"/>
                  <a:pt x="178" y="255"/>
                  <a:pt x="94" y="246"/>
                </a:cubicBezTo>
                <a:lnTo>
                  <a:pt x="94" y="246"/>
                </a:lnTo>
                <a:cubicBezTo>
                  <a:pt x="114" y="151"/>
                  <a:pt x="198" y="79"/>
                  <a:pt x="300" y="79"/>
                </a:cubicBezTo>
                <a:lnTo>
                  <a:pt x="220" y="0"/>
                </a:lnTo>
                <a:lnTo>
                  <a:pt x="220" y="0"/>
                </a:lnTo>
                <a:cubicBezTo>
                  <a:pt x="93" y="34"/>
                  <a:pt x="0" y="151"/>
                  <a:pt x="0" y="289"/>
                </a:cubicBezTo>
                <a:cubicBezTo>
                  <a:pt x="0" y="307"/>
                  <a:pt x="1" y="324"/>
                  <a:pt x="4" y="341"/>
                </a:cubicBezTo>
                <a:lnTo>
                  <a:pt x="4" y="341"/>
                </a:lnTo>
                <a:cubicBezTo>
                  <a:pt x="22" y="336"/>
                  <a:pt x="40" y="334"/>
                  <a:pt x="60" y="334"/>
                </a:cubicBezTo>
                <a:cubicBezTo>
                  <a:pt x="175" y="334"/>
                  <a:pt x="270" y="428"/>
                  <a:pt x="270" y="544"/>
                </a:cubicBezTo>
                <a:cubicBezTo>
                  <a:pt x="270" y="558"/>
                  <a:pt x="268" y="573"/>
                  <a:pt x="265" y="586"/>
                </a:cubicBezTo>
                <a:lnTo>
                  <a:pt x="265" y="587"/>
                </a:lnTo>
                <a:cubicBezTo>
                  <a:pt x="276" y="588"/>
                  <a:pt x="288" y="589"/>
                  <a:pt x="300" y="589"/>
                </a:cubicBezTo>
                <a:cubicBezTo>
                  <a:pt x="311" y="589"/>
                  <a:pt x="323" y="588"/>
                  <a:pt x="334" y="587"/>
                </a:cubicBezTo>
                <a:lnTo>
                  <a:pt x="334" y="586"/>
                </a:lnTo>
                <a:cubicBezTo>
                  <a:pt x="331" y="573"/>
                  <a:pt x="330" y="558"/>
                  <a:pt x="330" y="544"/>
                </a:cubicBezTo>
                <a:cubicBezTo>
                  <a:pt x="330" y="428"/>
                  <a:pt x="424" y="334"/>
                  <a:pt x="540" y="334"/>
                </a:cubicBezTo>
                <a:cubicBezTo>
                  <a:pt x="559" y="334"/>
                  <a:pt x="577" y="336"/>
                  <a:pt x="595" y="341"/>
                </a:cubicBezTo>
                <a:lnTo>
                  <a:pt x="595" y="341"/>
                </a:lnTo>
                <a:cubicBezTo>
                  <a:pt x="598" y="324"/>
                  <a:pt x="600" y="307"/>
                  <a:pt x="600" y="289"/>
                </a:cubicBezTo>
                <a:cubicBezTo>
                  <a:pt x="600" y="151"/>
                  <a:pt x="506" y="34"/>
                  <a:pt x="379" y="0"/>
                </a:cubicBezTo>
                <a:lnTo>
                  <a:pt x="379" y="0"/>
                </a:lnTo>
                <a:lnTo>
                  <a:pt x="300" y="79"/>
                </a:lnTo>
                <a:cubicBezTo>
                  <a:pt x="401" y="79"/>
                  <a:pt x="485" y="151"/>
                  <a:pt x="505" y="246"/>
                </a:cubicBezTo>
                <a:lnTo>
                  <a:pt x="505" y="246"/>
                </a:lnTo>
                <a:cubicBezTo>
                  <a:pt x="421" y="255"/>
                  <a:pt x="348" y="300"/>
                  <a:pt x="299" y="364"/>
                </a:cubicBezTo>
                <a:lnTo>
                  <a:pt x="300" y="364"/>
                </a:lnTo>
                <a:close/>
              </a:path>
            </a:pathLst>
          </a:custGeom>
          <a:solidFill>
            <a:srgbClr val="3366FF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MS UI Gothic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MS UI Gothic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MS UI Gothic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MS UI Gothic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MS UI Gothic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MS UI Gothic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MS UI Gothic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charset="0"/>
          <a:ea typeface="MS UI Gothic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u"/>
        <a:defRPr kumimoji="1" sz="26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ü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notesSlide" Target="../notesSlides/notesSlide34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3200" dirty="0" smtClean="0"/>
              <a:t>Finding Similar Defects </a:t>
            </a:r>
            <a:br>
              <a:rPr lang="en-US" altLang="ja-JP" sz="3200" dirty="0" smtClean="0"/>
            </a:br>
            <a:r>
              <a:rPr lang="en-US" altLang="ja-JP" sz="3200" dirty="0" smtClean="0"/>
              <a:t>Using Synonymous Identifier Retrieval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28596" y="3429000"/>
            <a:ext cx="8536017" cy="1752600"/>
          </a:xfrm>
        </p:spPr>
        <p:txBody>
          <a:bodyPr/>
          <a:lstStyle/>
          <a:p>
            <a:r>
              <a:rPr kumimoji="1" lang="en-US" altLang="ja-JP" u="sng" dirty="0" smtClean="0"/>
              <a:t>Norihiro Yoshida</a:t>
            </a:r>
            <a:r>
              <a:rPr kumimoji="1" lang="en-US" altLang="ja-JP" dirty="0" smtClean="0"/>
              <a:t>, Takeshi Hattori, Katsuro Inoue</a:t>
            </a:r>
          </a:p>
          <a:p>
            <a:r>
              <a:rPr lang="en-US" altLang="ja-JP" dirty="0" smtClean="0"/>
              <a:t>Osaka University, Japan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26D949-FAC9-4435-A2AB-8863743C4482}" type="slidenum">
              <a:rPr lang="en-US" altLang="ja-JP" smtClean="0"/>
              <a:pPr>
                <a:defRPr/>
              </a:pPr>
              <a:t>1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Experimental Step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choose defective code fragments from </a:t>
            </a:r>
            <a:r>
              <a:rPr lang="en-US" altLang="ja-JP" dirty="0" err="1" smtClean="0"/>
              <a:t>Canna</a:t>
            </a:r>
            <a:r>
              <a:rPr lang="en-US" altLang="ja-JP" dirty="0" smtClean="0"/>
              <a:t> source code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retrieve C functions in </a:t>
            </a:r>
            <a:r>
              <a:rPr lang="en-US" altLang="ja-JP" dirty="0" err="1" smtClean="0"/>
              <a:t>Canna</a:t>
            </a:r>
            <a:r>
              <a:rPr lang="en-US" altLang="ja-JP" dirty="0" smtClean="0"/>
              <a:t> source code. </a:t>
            </a:r>
          </a:p>
          <a:p>
            <a:pPr lvl="1"/>
            <a:r>
              <a:rPr lang="en-US" altLang="ja-JP" dirty="0" smtClean="0"/>
              <a:t>SC-Retriever</a:t>
            </a:r>
          </a:p>
          <a:p>
            <a:pPr lvl="2"/>
            <a:r>
              <a:rPr lang="en-US" altLang="ja-JP" dirty="0" smtClean="0"/>
              <a:t>we give 3 chosen code fragments as the queries.</a:t>
            </a:r>
          </a:p>
          <a:p>
            <a:pPr lvl="1"/>
            <a:r>
              <a:rPr lang="en-US" altLang="ja-JP" dirty="0" err="1" smtClean="0"/>
              <a:t>CCFinder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we detect code clones for those 3 code fragments.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calculate the precisions, recalls and F-scores with the retrieved results and the bug records</a:t>
            </a:r>
          </a:p>
          <a:p>
            <a:pPr lvl="1"/>
            <a:r>
              <a:rPr kumimoji="1" lang="en-US" altLang="ja-JP" dirty="0" smtClean="0"/>
              <a:t>F-score is </a:t>
            </a:r>
            <a:r>
              <a:rPr lang="en-US" altLang="ja-JP" dirty="0" smtClean="0"/>
              <a:t>harmonic average between precision and recall.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73BDBF-274C-496B-90EE-A5947C46F453}" type="slidenum">
              <a:rPr lang="en-US" altLang="ja-JP" smtClean="0"/>
              <a:pPr>
                <a:defRPr/>
              </a:pPr>
              <a:t>10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Resultant precisions, recalls, and F-scores</a:t>
            </a:r>
            <a:endParaRPr lang="ja-JP" altLang="en-US" dirty="0"/>
          </a:p>
        </p:txBody>
      </p:sp>
      <p:graphicFrame>
        <p:nvGraphicFramePr>
          <p:cNvPr id="5" name="Group 365"/>
          <p:cNvGraphicFramePr>
            <a:graphicFrameLocks noGrp="1"/>
          </p:cNvGraphicFramePr>
          <p:nvPr>
            <p:ph sz="half" idx="1"/>
          </p:nvPr>
        </p:nvGraphicFramePr>
        <p:xfrm>
          <a:off x="142844" y="1285860"/>
          <a:ext cx="8929716" cy="2500332"/>
        </p:xfrm>
        <a:graphic>
          <a:graphicData uri="http://schemas.openxmlformats.org/drawingml/2006/table">
            <a:tbl>
              <a:tblPr/>
              <a:tblGrid>
                <a:gridCol w="1033058"/>
                <a:gridCol w="876879"/>
                <a:gridCol w="876879"/>
                <a:gridCol w="876879"/>
                <a:gridCol w="876879"/>
                <a:gridCol w="876879"/>
                <a:gridCol w="881626"/>
                <a:gridCol w="876879"/>
                <a:gridCol w="876879"/>
                <a:gridCol w="876879"/>
              </a:tblGrid>
              <a:tr h="508542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Queries</a:t>
                      </a:r>
                      <a:endParaRPr kumimoji="1" lang="ja-JP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45320" marR="453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SCRetriever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（</a:t>
                      </a:r>
                      <a:r>
                        <a:rPr kumimoji="1" lang="en-US" altLang="ja-JP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th</a:t>
                      </a: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= 0.1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）</a:t>
                      </a:r>
                      <a:endParaRPr kumimoji="1" lang="ja-JP" altLang="en-US" sz="20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SCRetriever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（</a:t>
                      </a:r>
                      <a:r>
                        <a:rPr kumimoji="1" lang="en-US" altLang="ja-JP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th</a:t>
                      </a: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= 0.2</a:t>
                      </a: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）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CCFinder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6616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Prec.</a:t>
                      </a:r>
                      <a:endParaRPr kumimoji="1" lang="ja-JP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Recall</a:t>
                      </a:r>
                      <a:endParaRPr kumimoji="1" lang="ja-JP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F-score</a:t>
                      </a:r>
                      <a:endParaRPr kumimoji="1" lang="ja-JP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Prec.</a:t>
                      </a:r>
                      <a:endParaRPr kumimoji="1" lang="ja-JP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Recall</a:t>
                      </a:r>
                      <a:endParaRPr kumimoji="1" lang="ja-JP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F-score</a:t>
                      </a:r>
                      <a:endParaRPr kumimoji="1" lang="ja-JP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Prec.</a:t>
                      </a:r>
                      <a:endParaRPr kumimoji="1" lang="ja-JP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Recall</a:t>
                      </a:r>
                      <a:endParaRPr kumimoji="1" lang="ja-JP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F-score</a:t>
                      </a:r>
                      <a:endParaRPr kumimoji="1" lang="ja-JP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085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CF</a:t>
                      </a:r>
                      <a:r>
                        <a:rPr kumimoji="1" lang="en-US" altLang="ja-JP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A</a:t>
                      </a:r>
                    </a:p>
                  </a:txBody>
                  <a:tcPr marL="45320" marR="453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0.50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0.72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0.59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0.18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1.00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0.31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1.00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0.06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0.11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5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CF</a:t>
                      </a:r>
                      <a:r>
                        <a:rPr kumimoji="1" lang="en-US" altLang="ja-JP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B</a:t>
                      </a:r>
                    </a:p>
                  </a:txBody>
                  <a:tcPr marL="45320" marR="453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0.19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0.33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0.25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0.18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1.00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0.31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1.00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0.06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0.11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5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CF</a:t>
                      </a:r>
                      <a:r>
                        <a:rPr kumimoji="1" lang="en-US" altLang="ja-JP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C</a:t>
                      </a:r>
                    </a:p>
                  </a:txBody>
                  <a:tcPr marL="45320" marR="453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1.00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0.06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0.11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0.33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0.06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0.10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1.00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0.06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0.11</a:t>
                      </a:r>
                    </a:p>
                  </a:txBody>
                  <a:tcPr marL="45320" marR="453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73BDBF-274C-496B-90EE-A5947C46F453}" type="slidenum">
              <a:rPr lang="en-US" altLang="ja-JP" smtClean="0"/>
              <a:pPr>
                <a:defRPr/>
              </a:pPr>
              <a:t>11</a:t>
            </a:fld>
            <a:endParaRPr lang="en-US" altLang="ja-JP"/>
          </a:p>
        </p:txBody>
      </p:sp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>
          <a:xfrm>
            <a:off x="179388" y="3857628"/>
            <a:ext cx="8785225" cy="2500329"/>
          </a:xfrm>
        </p:spPr>
        <p:txBody>
          <a:bodyPr/>
          <a:lstStyle/>
          <a:p>
            <a:r>
              <a:rPr lang="en-US" altLang="ja-JP" sz="2400" dirty="0" smtClean="0"/>
              <a:t>We set threshold for synonymous words determination, to 0.1 and 0.2.</a:t>
            </a:r>
          </a:p>
          <a:p>
            <a:pPr lvl="1"/>
            <a:r>
              <a:rPr lang="en-US" altLang="ja-JP" sz="2000" dirty="0" smtClean="0"/>
              <a:t>If </a:t>
            </a:r>
            <a:r>
              <a:rPr lang="en-US" altLang="ja-JP" sz="2000" dirty="0" err="1" smtClean="0"/>
              <a:t>th</a:t>
            </a:r>
            <a:r>
              <a:rPr lang="en-US" altLang="ja-JP" sz="2000" dirty="0" smtClean="0"/>
              <a:t> is set to high value, a lot of synonymous words are detected</a:t>
            </a:r>
          </a:p>
          <a:p>
            <a:r>
              <a:rPr lang="en-US" altLang="ja-JP" sz="2400" dirty="0" smtClean="0"/>
              <a:t>F-Scores of SC-Retriever are higher than those of </a:t>
            </a:r>
            <a:r>
              <a:rPr lang="en-US" altLang="ja-JP" sz="2400" dirty="0" err="1" smtClean="0"/>
              <a:t>CCFinder</a:t>
            </a:r>
            <a:r>
              <a:rPr lang="en-US" altLang="ja-JP" sz="2400" dirty="0" smtClean="0"/>
              <a:t>.</a:t>
            </a:r>
          </a:p>
          <a:p>
            <a:pPr lvl="1"/>
            <a:r>
              <a:rPr lang="en-US" altLang="ja-JP" sz="2000" dirty="0" smtClean="0"/>
              <a:t>Recalls of SC-Retriever are relatively high</a:t>
            </a:r>
          </a:p>
          <a:p>
            <a:pPr lvl="1"/>
            <a:r>
              <a:rPr lang="en-US" altLang="ja-JP" sz="2000" dirty="0" smtClean="0"/>
              <a:t>Precisions of </a:t>
            </a:r>
            <a:r>
              <a:rPr lang="en-US" altLang="ja-JP" sz="2000" dirty="0" err="1" smtClean="0"/>
              <a:t>CCFinder</a:t>
            </a:r>
            <a:r>
              <a:rPr lang="en-US" altLang="ja-JP" sz="2000" dirty="0" smtClean="0"/>
              <a:t> are relatively high</a:t>
            </a:r>
          </a:p>
          <a:p>
            <a:r>
              <a:rPr lang="en-US" altLang="ja-JP" sz="2400" dirty="0" smtClean="0"/>
              <a:t>The results of SC-Retriever depends on queries and </a:t>
            </a:r>
            <a:r>
              <a:rPr lang="en-US" altLang="ja-JP" sz="2400" i="1" dirty="0" err="1" smtClean="0"/>
              <a:t>th</a:t>
            </a:r>
            <a:endParaRPr lang="en-US" altLang="ja-JP" sz="2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Future Work</a:t>
            </a:r>
            <a:endParaRPr kumimoji="1" lang="ja-JP" altLang="en-US" dirty="0"/>
          </a:p>
        </p:txBody>
      </p:sp>
      <p:sp>
        <p:nvSpPr>
          <p:cNvPr id="7" name="コンテンツ プレースホル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Further case studies on defects in other software systems.</a:t>
            </a:r>
          </a:p>
          <a:p>
            <a:r>
              <a:rPr kumimoji="1" lang="en-US" altLang="ja-JP" dirty="0" smtClean="0"/>
              <a:t>Code clone detection tool based on </a:t>
            </a:r>
            <a:r>
              <a:rPr lang="en-US" altLang="ja-JP" dirty="0" smtClean="0"/>
              <a:t>synonymous words determination</a:t>
            </a:r>
          </a:p>
          <a:p>
            <a:r>
              <a:rPr lang="en-US" altLang="ja-JP" dirty="0" smtClean="0"/>
              <a:t>Method to calculate code fragment ranking based on identifier similarity</a:t>
            </a:r>
          </a:p>
          <a:p>
            <a:r>
              <a:rPr lang="en-US" altLang="ja-JP" dirty="0" smtClean="0"/>
              <a:t>Other methods to determine synonymous words</a:t>
            </a:r>
          </a:p>
          <a:p>
            <a:pPr lvl="1"/>
            <a:r>
              <a:rPr lang="en-US" altLang="ja-JP" sz="2200" dirty="0" smtClean="0"/>
              <a:t>LSI, dictionary, or thesauruses based method 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E4512-A595-4B58-977C-388D0C8ED76E}" type="slidenum">
              <a:rPr lang="en-US" altLang="ja-JP" smtClean="0"/>
              <a:pPr>
                <a:defRPr/>
              </a:pPr>
              <a:t>12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Word extraction </a:t>
            </a:r>
            <a:br>
              <a:rPr lang="en-US" altLang="ja-JP" dirty="0" smtClean="0"/>
            </a:br>
            <a:r>
              <a:rPr lang="en-US" altLang="ja-JP" dirty="0" smtClean="0"/>
              <a:t>and Synonymous words determination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Word extraction from identifier names</a:t>
            </a:r>
          </a:p>
          <a:p>
            <a:pPr lvl="1"/>
            <a:r>
              <a:rPr lang="en-US" altLang="ja-JP" dirty="0" smtClean="0"/>
              <a:t>Extracts identifiers from both query code fragment and target source files</a:t>
            </a:r>
          </a:p>
          <a:p>
            <a:pPr lvl="1"/>
            <a:r>
              <a:rPr lang="en-US" altLang="ja-JP" dirty="0" smtClean="0"/>
              <a:t>Applies several normalization rules to extracted identifiers</a:t>
            </a:r>
          </a:p>
          <a:p>
            <a:pPr lvl="2"/>
            <a:r>
              <a:rPr lang="en-US" altLang="ja-JP" dirty="0" smtClean="0"/>
              <a:t>e.g. dividing at underscore, number elimination</a:t>
            </a:r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73BDBF-274C-496B-90EE-A5947C46F453}" type="slidenum">
              <a:rPr lang="en-US" altLang="ja-JP" smtClean="0"/>
              <a:pPr>
                <a:defRPr/>
              </a:pPr>
              <a:t>13</a:t>
            </a:fld>
            <a:endParaRPr lang="en-US" altLang="ja-JP"/>
          </a:p>
        </p:txBody>
      </p:sp>
      <p:sp>
        <p:nvSpPr>
          <p:cNvPr id="5" name="正方形/長方形 4"/>
          <p:cNvSpPr/>
          <p:nvPr/>
        </p:nvSpPr>
        <p:spPr bwMode="auto">
          <a:xfrm>
            <a:off x="428596" y="5072074"/>
            <a:ext cx="8429651" cy="1118842"/>
          </a:xfrm>
          <a:prstGeom prst="rect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kumimoji="0" lang="en-US" altLang="ja-JP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It is necessary to develop</a:t>
            </a:r>
            <a:r>
              <a:rPr lang="en-US" altLang="ja-JP" sz="2800" dirty="0" smtClean="0"/>
              <a:t> automatic code retrieval </a:t>
            </a:r>
          </a:p>
          <a:p>
            <a:r>
              <a:rPr lang="en-US" altLang="ja-JP" sz="2800" dirty="0" smtClean="0"/>
              <a:t>tool based on </a:t>
            </a:r>
            <a:r>
              <a:rPr lang="en-US" altLang="ja-JP" sz="2800" dirty="0" smtClean="0">
                <a:solidFill>
                  <a:srgbClr val="FF0000"/>
                </a:solidFill>
              </a:rPr>
              <a:t>identifier similarity</a:t>
            </a:r>
            <a:endParaRPr kumimoji="0" lang="ja-JP" alt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Software Maintenance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1303331"/>
          </a:xfrm>
        </p:spPr>
        <p:txBody>
          <a:bodyPr/>
          <a:lstStyle/>
          <a:p>
            <a:r>
              <a:rPr lang="en-US" altLang="ja-JP" sz="3200" dirty="0" smtClean="0"/>
              <a:t>Increasing large-scale software systems that have been maintained for a long time</a:t>
            </a:r>
            <a:endParaRPr kumimoji="1" lang="ja-JP" altLang="en-US" sz="3200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73BDBF-274C-496B-90EE-A5947C46F453}" type="slidenum">
              <a:rPr lang="en-US" altLang="ja-JP" smtClean="0"/>
              <a:pPr>
                <a:defRPr/>
              </a:pPr>
              <a:t>14</a:t>
            </a:fld>
            <a:endParaRPr lang="en-US" altLang="ja-JP"/>
          </a:p>
        </p:txBody>
      </p:sp>
      <p:sp>
        <p:nvSpPr>
          <p:cNvPr id="7" name="下矢印 6"/>
          <p:cNvSpPr/>
          <p:nvPr/>
        </p:nvSpPr>
        <p:spPr bwMode="auto">
          <a:xfrm>
            <a:off x="4071934" y="2714620"/>
            <a:ext cx="928694" cy="1000132"/>
          </a:xfrm>
          <a:prstGeom prst="down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8" name="コンテンツ プレースホルダ 2"/>
          <p:cNvSpPr txBox="1">
            <a:spLocks/>
          </p:cNvSpPr>
          <p:nvPr/>
        </p:nvSpPr>
        <p:spPr bwMode="auto">
          <a:xfrm>
            <a:off x="215931" y="4000504"/>
            <a:ext cx="8785225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n"/>
            </a:pPr>
            <a:r>
              <a:rPr lang="en-US" altLang="ja-JP" sz="3200" dirty="0" smtClean="0"/>
              <a:t>Improving </a:t>
            </a:r>
            <a:r>
              <a:rPr lang="en-US" altLang="ja-JP" sz="3200" dirty="0"/>
              <a:t>the efficiency of maintenance activities has become an important topic in </a:t>
            </a:r>
            <a:r>
              <a:rPr lang="en-US" altLang="ja-JP" sz="3200"/>
              <a:t>software </a:t>
            </a:r>
            <a:r>
              <a:rPr lang="en-US" altLang="ja-JP" sz="3200" smtClean="0"/>
              <a:t>engineering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388" y="260351"/>
            <a:ext cx="8785225" cy="936625"/>
          </a:xfrm>
        </p:spPr>
        <p:txBody>
          <a:bodyPr/>
          <a:lstStyle/>
          <a:p>
            <a:r>
              <a:rPr kumimoji="1" lang="en-US" altLang="ja-JP" dirty="0" smtClean="0"/>
              <a:t>Maintaining Similar </a:t>
            </a:r>
            <a:r>
              <a:rPr lang="en-US" altLang="ja-JP" dirty="0" smtClean="0"/>
              <a:t>C</a:t>
            </a:r>
            <a:r>
              <a:rPr kumimoji="1" lang="en-US" altLang="ja-JP" dirty="0" smtClean="0"/>
              <a:t>ode </a:t>
            </a:r>
            <a:r>
              <a:rPr lang="en-US" altLang="ja-JP" dirty="0" smtClean="0"/>
              <a:t>F</a:t>
            </a:r>
            <a:r>
              <a:rPr kumimoji="1" lang="en-US" altLang="ja-JP" dirty="0" smtClean="0"/>
              <a:t>ragments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3160719"/>
          </a:xfrm>
        </p:spPr>
        <p:txBody>
          <a:bodyPr/>
          <a:lstStyle/>
          <a:p>
            <a:r>
              <a:rPr lang="en-US" altLang="ja-JP" dirty="0" smtClean="0"/>
              <a:t>Simultaneous Modification</a:t>
            </a:r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Merging (Refactoring)</a:t>
            </a:r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73BDBF-274C-496B-90EE-A5947C46F453}" type="slidenum">
              <a:rPr lang="en-US" altLang="ja-JP" smtClean="0"/>
              <a:pPr>
                <a:defRPr/>
              </a:pPr>
              <a:t>15</a:t>
            </a:fld>
            <a:endParaRPr lang="en-US" altLang="ja-JP"/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 rot="10800000">
            <a:off x="2335228" y="4765693"/>
            <a:ext cx="1042987" cy="1377950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392378" y="5213368"/>
            <a:ext cx="928687" cy="153988"/>
          </a:xfrm>
          <a:prstGeom prst="rect">
            <a:avLst/>
          </a:prstGeom>
          <a:solidFill>
            <a:srgbClr val="666699"/>
          </a:solidFill>
          <a:ln w="254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392378" y="5673743"/>
            <a:ext cx="928687" cy="152400"/>
          </a:xfrm>
          <a:prstGeom prst="rect">
            <a:avLst/>
          </a:prstGeom>
          <a:solidFill>
            <a:srgbClr val="666699"/>
          </a:solidFill>
          <a:ln w="254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392378" y="5881706"/>
            <a:ext cx="928687" cy="163512"/>
          </a:xfrm>
          <a:prstGeom prst="rect">
            <a:avLst/>
          </a:prstGeom>
          <a:solidFill>
            <a:srgbClr val="666699"/>
          </a:solidFill>
          <a:ln w="254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 rot="10800000">
            <a:off x="3900503" y="4765693"/>
            <a:ext cx="1042987" cy="1377950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957653" y="4962543"/>
            <a:ext cx="927100" cy="152400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3494103" y="5291156"/>
            <a:ext cx="290512" cy="393700"/>
          </a:xfrm>
          <a:prstGeom prst="rightArrow">
            <a:avLst>
              <a:gd name="adj1" fmla="val 50000"/>
              <a:gd name="adj2" fmla="val 61667"/>
            </a:avLst>
          </a:prstGeom>
          <a:solidFill>
            <a:schemeClr val="tx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 flipH="1">
            <a:off x="4884753" y="5027631"/>
            <a:ext cx="3349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 flipH="1" flipV="1">
            <a:off x="4884753" y="5224481"/>
            <a:ext cx="347662" cy="682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 flipH="1">
            <a:off x="4884753" y="5291156"/>
            <a:ext cx="347662" cy="393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 flipH="1">
            <a:off x="4884753" y="5291156"/>
            <a:ext cx="347662" cy="5905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 flipV="1">
            <a:off x="3976703" y="5892818"/>
            <a:ext cx="860425" cy="9525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flipV="1">
            <a:off x="3986228" y="5651518"/>
            <a:ext cx="860425" cy="11113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 flipV="1">
            <a:off x="3976703" y="5246706"/>
            <a:ext cx="860425" cy="11112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5197490" y="4429143"/>
            <a:ext cx="1285875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 sz="2000">
                <a:latin typeface="Tahoma" pitchFamily="34" charset="0"/>
              </a:rPr>
              <a:t>New method</a:t>
            </a:r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5197490" y="5143518"/>
            <a:ext cx="1589088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 sz="2000" dirty="0">
                <a:latin typeface="Tahoma" pitchFamily="34" charset="0"/>
              </a:rPr>
              <a:t>Call statements</a:t>
            </a:r>
          </a:p>
        </p:txBody>
      </p:sp>
      <p:sp>
        <p:nvSpPr>
          <p:cNvPr id="48" name="Line 31"/>
          <p:cNvSpPr>
            <a:spLocks noChangeShapeType="1"/>
          </p:cNvSpPr>
          <p:nvPr/>
        </p:nvSpPr>
        <p:spPr bwMode="auto">
          <a:xfrm flipH="1" flipV="1">
            <a:off x="3551857" y="2293052"/>
            <a:ext cx="805829" cy="1068952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 type="triangle" w="med" len="med"/>
            <a:tailEnd/>
          </a:ln>
        </p:spPr>
        <p:txBody>
          <a:bodyPr wrap="none" anchor="ctr"/>
          <a:lstStyle/>
          <a:p>
            <a:endParaRPr lang="ja-JP" altLang="en-US" sz="1400"/>
          </a:p>
        </p:txBody>
      </p:sp>
      <p:sp>
        <p:nvSpPr>
          <p:cNvPr id="49" name="Line 32"/>
          <p:cNvSpPr>
            <a:spLocks noChangeShapeType="1"/>
          </p:cNvSpPr>
          <p:nvPr/>
        </p:nvSpPr>
        <p:spPr bwMode="auto">
          <a:xfrm>
            <a:off x="3551857" y="2281741"/>
            <a:ext cx="805829" cy="1892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 type="none" w="med" len="sm"/>
            <a:tailEnd type="triangle" w="med" len="med"/>
          </a:ln>
        </p:spPr>
        <p:txBody>
          <a:bodyPr wrap="none" anchor="ctr"/>
          <a:lstStyle/>
          <a:p>
            <a:endParaRPr lang="ja-JP" altLang="en-US" sz="1400"/>
          </a:p>
        </p:txBody>
      </p:sp>
      <p:sp>
        <p:nvSpPr>
          <p:cNvPr id="50" name="AutoShape 34"/>
          <p:cNvSpPr>
            <a:spLocks noChangeArrowheads="1"/>
          </p:cNvSpPr>
          <p:nvPr/>
        </p:nvSpPr>
        <p:spPr bwMode="auto">
          <a:xfrm>
            <a:off x="6572264" y="2259122"/>
            <a:ext cx="2428892" cy="890789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pPr algn="ctr"/>
            <a:r>
              <a:rPr lang="en-US" altLang="ja-JP" sz="2400" dirty="0" smtClean="0"/>
              <a:t>Modify them</a:t>
            </a:r>
            <a:r>
              <a:rPr kumimoji="0" lang="en-US" altLang="ja-JP" sz="2400" dirty="0" smtClean="0"/>
              <a:t> </a:t>
            </a:r>
            <a:r>
              <a:rPr lang="en-US" altLang="ja-JP" sz="2400" dirty="0" smtClean="0"/>
              <a:t>Simultaneously</a:t>
            </a:r>
            <a:endParaRPr kumimoji="0" lang="ja-JP" altLang="en-US" sz="2400" dirty="0"/>
          </a:p>
        </p:txBody>
      </p:sp>
      <p:sp>
        <p:nvSpPr>
          <p:cNvPr id="51" name="AutoShape 45"/>
          <p:cNvSpPr>
            <a:spLocks noChangeArrowheads="1"/>
          </p:cNvSpPr>
          <p:nvPr/>
        </p:nvSpPr>
        <p:spPr bwMode="auto">
          <a:xfrm rot="10800000">
            <a:off x="2207698" y="2071676"/>
            <a:ext cx="1402986" cy="1714512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square" anchor="ctr">
            <a:noAutofit/>
          </a:bodyPr>
          <a:lstStyle/>
          <a:p>
            <a:endParaRPr lang="ja-JP" altLang="en-US" sz="1400"/>
          </a:p>
        </p:txBody>
      </p:sp>
      <p:sp>
        <p:nvSpPr>
          <p:cNvPr id="52" name="Line 47"/>
          <p:cNvSpPr>
            <a:spLocks noChangeShapeType="1"/>
          </p:cNvSpPr>
          <p:nvPr/>
        </p:nvSpPr>
        <p:spPr bwMode="auto">
          <a:xfrm>
            <a:off x="2294275" y="2838570"/>
            <a:ext cx="104668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400"/>
          </a:p>
        </p:txBody>
      </p:sp>
      <p:sp>
        <p:nvSpPr>
          <p:cNvPr id="53" name="Line 48"/>
          <p:cNvSpPr>
            <a:spLocks noChangeShapeType="1"/>
          </p:cNvSpPr>
          <p:nvPr/>
        </p:nvSpPr>
        <p:spPr bwMode="auto">
          <a:xfrm>
            <a:off x="2294275" y="3012521"/>
            <a:ext cx="52500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400"/>
          </a:p>
        </p:txBody>
      </p:sp>
      <p:sp>
        <p:nvSpPr>
          <p:cNvPr id="54" name="Line 49"/>
          <p:cNvSpPr>
            <a:spLocks noChangeShapeType="1"/>
          </p:cNvSpPr>
          <p:nvPr/>
        </p:nvSpPr>
        <p:spPr bwMode="auto">
          <a:xfrm>
            <a:off x="2294275" y="3183159"/>
            <a:ext cx="116101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400"/>
          </a:p>
        </p:txBody>
      </p:sp>
      <p:sp>
        <p:nvSpPr>
          <p:cNvPr id="55" name="Line 50"/>
          <p:cNvSpPr>
            <a:spLocks noChangeShapeType="1"/>
          </p:cNvSpPr>
          <p:nvPr/>
        </p:nvSpPr>
        <p:spPr bwMode="auto">
          <a:xfrm>
            <a:off x="2294275" y="3357109"/>
            <a:ext cx="78695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>
            <a:noAutofit/>
          </a:bodyPr>
          <a:lstStyle/>
          <a:p>
            <a:endParaRPr lang="ja-JP" altLang="en-US" sz="1400"/>
          </a:p>
        </p:txBody>
      </p:sp>
      <p:sp>
        <p:nvSpPr>
          <p:cNvPr id="56" name="Line 51"/>
          <p:cNvSpPr>
            <a:spLocks noChangeShapeType="1"/>
          </p:cNvSpPr>
          <p:nvPr/>
        </p:nvSpPr>
        <p:spPr bwMode="auto">
          <a:xfrm>
            <a:off x="2294275" y="3531061"/>
            <a:ext cx="104668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400"/>
          </a:p>
        </p:txBody>
      </p:sp>
      <p:sp>
        <p:nvSpPr>
          <p:cNvPr id="57" name="Line 52"/>
          <p:cNvSpPr>
            <a:spLocks noChangeShapeType="1"/>
          </p:cNvSpPr>
          <p:nvPr/>
        </p:nvSpPr>
        <p:spPr bwMode="auto">
          <a:xfrm>
            <a:off x="2294275" y="2185840"/>
            <a:ext cx="86354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400"/>
          </a:p>
        </p:txBody>
      </p:sp>
      <p:sp>
        <p:nvSpPr>
          <p:cNvPr id="58" name="Line 53"/>
          <p:cNvSpPr>
            <a:spLocks noChangeShapeType="1"/>
          </p:cNvSpPr>
          <p:nvPr/>
        </p:nvSpPr>
        <p:spPr bwMode="auto">
          <a:xfrm>
            <a:off x="2307594" y="3673535"/>
            <a:ext cx="785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400"/>
          </a:p>
        </p:txBody>
      </p:sp>
      <p:sp>
        <p:nvSpPr>
          <p:cNvPr id="59" name="Line 54"/>
          <p:cNvSpPr>
            <a:spLocks noChangeShapeType="1"/>
          </p:cNvSpPr>
          <p:nvPr/>
        </p:nvSpPr>
        <p:spPr bwMode="auto">
          <a:xfrm>
            <a:off x="1785919" y="2143115"/>
            <a:ext cx="516126" cy="263063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  <p:txBody>
          <a:bodyPr wrap="none" anchor="ctr"/>
          <a:lstStyle/>
          <a:p>
            <a:endParaRPr lang="ja-JP" altLang="en-US" sz="1400"/>
          </a:p>
        </p:txBody>
      </p:sp>
      <p:sp>
        <p:nvSpPr>
          <p:cNvPr id="60" name="Rectangle 46"/>
          <p:cNvSpPr>
            <a:spLocks noChangeArrowheads="1"/>
          </p:cNvSpPr>
          <p:nvPr/>
        </p:nvSpPr>
        <p:spPr bwMode="auto">
          <a:xfrm>
            <a:off x="2294275" y="2218297"/>
            <a:ext cx="1239822" cy="523204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1424" tIns="45712" rIns="91424" bIns="45712" anchor="ctr">
            <a:spAutoFit/>
          </a:bodyPr>
          <a:lstStyle/>
          <a:p>
            <a:pPr algn="ctr"/>
            <a:r>
              <a:rPr kumimoji="0" lang="en-US" altLang="ja-JP" sz="1400" dirty="0" smtClean="0">
                <a:latin typeface="Times New Roman" pitchFamily="18" charset="0"/>
              </a:rPr>
              <a:t>Code fragment CF</a:t>
            </a:r>
            <a:endParaRPr kumimoji="0" lang="en-US" altLang="ja-JP" sz="1400" dirty="0">
              <a:latin typeface="Times New Roman" pitchFamily="18" charset="0"/>
            </a:endParaRPr>
          </a:p>
        </p:txBody>
      </p:sp>
      <p:sp>
        <p:nvSpPr>
          <p:cNvPr id="61" name="AutoShape 55"/>
          <p:cNvSpPr>
            <a:spLocks noChangeArrowheads="1"/>
          </p:cNvSpPr>
          <p:nvPr/>
        </p:nvSpPr>
        <p:spPr bwMode="auto">
          <a:xfrm>
            <a:off x="0" y="1906579"/>
            <a:ext cx="1760761" cy="522289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pPr algn="ctr"/>
            <a:r>
              <a:rPr lang="en-US" altLang="ja-JP" sz="2400" dirty="0" smtClean="0"/>
              <a:t>Modify it</a:t>
            </a:r>
            <a:endParaRPr kumimoji="0" lang="ja-JP" altLang="en-US" sz="2400" dirty="0"/>
          </a:p>
        </p:txBody>
      </p:sp>
      <p:sp>
        <p:nvSpPr>
          <p:cNvPr id="62" name="Line 35"/>
          <p:cNvSpPr>
            <a:spLocks noChangeShapeType="1"/>
          </p:cNvSpPr>
          <p:nvPr/>
        </p:nvSpPr>
        <p:spPr bwMode="auto">
          <a:xfrm flipV="1">
            <a:off x="5453385" y="2564060"/>
            <a:ext cx="24752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miter lim="800000"/>
            <a:headEnd type="triangle" w="med" len="med"/>
            <a:tailEnd type="none" w="med" len="sm"/>
          </a:ln>
        </p:spPr>
        <p:txBody>
          <a:bodyPr wrap="none" anchor="ctr"/>
          <a:lstStyle/>
          <a:p>
            <a:endParaRPr lang="ja-JP" altLang="en-US" sz="1400"/>
          </a:p>
        </p:txBody>
      </p:sp>
      <p:sp>
        <p:nvSpPr>
          <p:cNvPr id="63" name="AutoShape 37"/>
          <p:cNvSpPr>
            <a:spLocks noChangeArrowheads="1"/>
          </p:cNvSpPr>
          <p:nvPr/>
        </p:nvSpPr>
        <p:spPr bwMode="auto">
          <a:xfrm rot="10800000">
            <a:off x="4357856" y="2071677"/>
            <a:ext cx="1409646" cy="1785950"/>
          </a:xfrm>
          <a:prstGeom prst="foldedCorner">
            <a:avLst>
              <a:gd name="adj" fmla="val 125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anchor="ctr">
            <a:noAutofit/>
          </a:bodyPr>
          <a:lstStyle/>
          <a:p>
            <a:endParaRPr lang="ja-JP" altLang="en-US" sz="1400"/>
          </a:p>
        </p:txBody>
      </p:sp>
      <p:sp>
        <p:nvSpPr>
          <p:cNvPr id="64" name="Line 40"/>
          <p:cNvSpPr>
            <a:spLocks noChangeShapeType="1"/>
          </p:cNvSpPr>
          <p:nvPr/>
        </p:nvSpPr>
        <p:spPr bwMode="auto">
          <a:xfrm>
            <a:off x="4459972" y="2836931"/>
            <a:ext cx="49060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400"/>
          </a:p>
        </p:txBody>
      </p:sp>
      <p:sp>
        <p:nvSpPr>
          <p:cNvPr id="65" name="Line 41"/>
          <p:cNvSpPr>
            <a:spLocks noChangeShapeType="1"/>
          </p:cNvSpPr>
          <p:nvPr/>
        </p:nvSpPr>
        <p:spPr bwMode="auto">
          <a:xfrm>
            <a:off x="4471072" y="3008922"/>
            <a:ext cx="1044470" cy="165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400"/>
          </a:p>
        </p:txBody>
      </p:sp>
      <p:sp>
        <p:nvSpPr>
          <p:cNvPr id="66" name="Line 42"/>
          <p:cNvSpPr>
            <a:spLocks noChangeShapeType="1"/>
          </p:cNvSpPr>
          <p:nvPr/>
        </p:nvSpPr>
        <p:spPr bwMode="auto">
          <a:xfrm>
            <a:off x="4471072" y="2233309"/>
            <a:ext cx="98120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400"/>
          </a:p>
        </p:txBody>
      </p:sp>
      <p:sp>
        <p:nvSpPr>
          <p:cNvPr id="67" name="Line 43"/>
          <p:cNvSpPr>
            <a:spLocks noChangeShapeType="1"/>
          </p:cNvSpPr>
          <p:nvPr/>
        </p:nvSpPr>
        <p:spPr bwMode="auto">
          <a:xfrm>
            <a:off x="4471072" y="3650581"/>
            <a:ext cx="98120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400"/>
          </a:p>
        </p:txBody>
      </p:sp>
      <p:sp>
        <p:nvSpPr>
          <p:cNvPr id="68" name="Rectangle 38"/>
          <p:cNvSpPr>
            <a:spLocks noChangeArrowheads="1"/>
          </p:cNvSpPr>
          <p:nvPr/>
        </p:nvSpPr>
        <p:spPr bwMode="auto">
          <a:xfrm>
            <a:off x="4408914" y="2273517"/>
            <a:ext cx="1286441" cy="523204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1424" tIns="45712" rIns="91424" bIns="45712" anchor="ctr">
            <a:spAutoFit/>
          </a:bodyPr>
          <a:lstStyle/>
          <a:p>
            <a:pPr algn="ctr"/>
            <a:r>
              <a:rPr lang="en-US" altLang="ja-JP" sz="1400" dirty="0" smtClean="0">
                <a:latin typeface="Times New Roman" pitchFamily="18" charset="0"/>
              </a:rPr>
              <a:t>Similar code fragment </a:t>
            </a:r>
            <a:r>
              <a:rPr kumimoji="0" lang="en-US" altLang="ja-JP" sz="1400" i="1" dirty="0" smtClean="0">
                <a:latin typeface="Times New Roman" pitchFamily="18" charset="0"/>
              </a:rPr>
              <a:t>SF</a:t>
            </a:r>
            <a:r>
              <a:rPr kumimoji="0" lang="en-US" altLang="ja-JP" sz="1400" i="1" baseline="-25000" dirty="0" smtClean="0">
                <a:latin typeface="Times New Roman" pitchFamily="18" charset="0"/>
              </a:rPr>
              <a:t>1</a:t>
            </a:r>
            <a:endParaRPr kumimoji="0" lang="en-US" altLang="ja-JP" sz="1400" i="1" baseline="-25000" dirty="0">
              <a:latin typeface="Times New Roman" pitchFamily="18" charset="0"/>
            </a:endParaRPr>
          </a:p>
        </p:txBody>
      </p:sp>
      <p:sp>
        <p:nvSpPr>
          <p:cNvPr id="69" name="Rectangle 39"/>
          <p:cNvSpPr>
            <a:spLocks noChangeArrowheads="1"/>
          </p:cNvSpPr>
          <p:nvPr/>
        </p:nvSpPr>
        <p:spPr bwMode="auto">
          <a:xfrm>
            <a:off x="4408914" y="3078899"/>
            <a:ext cx="1286441" cy="523204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1424" tIns="45712" rIns="91424" bIns="45712" anchor="ctr">
            <a:spAutoFit/>
          </a:bodyPr>
          <a:lstStyle/>
          <a:p>
            <a:pPr algn="ctr"/>
            <a:r>
              <a:rPr lang="en-US" altLang="ja-JP" sz="1400" dirty="0" smtClean="0"/>
              <a:t>Similar code fragment </a:t>
            </a:r>
            <a:r>
              <a:rPr kumimoji="0" lang="en-US" altLang="ja-JP" sz="1400" i="1" dirty="0" smtClean="0">
                <a:latin typeface="Times New Roman" pitchFamily="18" charset="0"/>
              </a:rPr>
              <a:t>SF</a:t>
            </a:r>
            <a:r>
              <a:rPr kumimoji="0" lang="en-US" altLang="ja-JP" sz="1400" i="1" baseline="-25000" dirty="0" smtClean="0">
                <a:latin typeface="Times New Roman" pitchFamily="18" charset="0"/>
              </a:rPr>
              <a:t>2</a:t>
            </a:r>
            <a:endParaRPr kumimoji="0" lang="en-US" altLang="ja-JP" sz="1400" i="1" baseline="-25000" dirty="0">
              <a:latin typeface="Times New Roman" pitchFamily="18" charset="0"/>
            </a:endParaRPr>
          </a:p>
        </p:txBody>
      </p:sp>
      <p:sp>
        <p:nvSpPr>
          <p:cNvPr id="70" name="Line 56"/>
          <p:cNvSpPr>
            <a:spLocks noChangeShapeType="1"/>
          </p:cNvSpPr>
          <p:nvPr/>
        </p:nvSpPr>
        <p:spPr bwMode="auto">
          <a:xfrm flipV="1">
            <a:off x="5657617" y="2500305"/>
            <a:ext cx="843209" cy="7527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triangle" w="med" len="med"/>
            <a:tailEnd/>
          </a:ln>
        </p:spPr>
        <p:txBody>
          <a:bodyPr/>
          <a:lstStyle/>
          <a:p>
            <a:endParaRPr lang="ja-JP" altLang="en-US" sz="1400"/>
          </a:p>
        </p:txBody>
      </p:sp>
      <p:sp>
        <p:nvSpPr>
          <p:cNvPr id="71" name="Line 57"/>
          <p:cNvSpPr>
            <a:spLocks noChangeShapeType="1"/>
          </p:cNvSpPr>
          <p:nvPr/>
        </p:nvSpPr>
        <p:spPr bwMode="auto">
          <a:xfrm flipV="1">
            <a:off x="5707565" y="2786056"/>
            <a:ext cx="793261" cy="623075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triangle" w="med" len="med"/>
            <a:tailEnd/>
          </a:ln>
        </p:spPr>
        <p:txBody>
          <a:bodyPr/>
          <a:lstStyle/>
          <a:p>
            <a:endParaRPr lang="ja-JP" altLang="en-US" sz="1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My </a:t>
            </a:r>
            <a:r>
              <a:rPr lang="en-US" altLang="ja-JP" dirty="0" smtClean="0"/>
              <a:t>T</a:t>
            </a:r>
            <a:r>
              <a:rPr kumimoji="1" lang="en-US" altLang="ja-JP" dirty="0" smtClean="0"/>
              <a:t>alk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On Simultaneous Modification</a:t>
            </a:r>
          </a:p>
          <a:p>
            <a:pPr lvl="1"/>
            <a:r>
              <a:rPr lang="en-US" altLang="ja-JP" dirty="0" smtClean="0"/>
              <a:t>Norihiro Yoshida, et al.: “Finding Similar Defects Using Synonymous Identifier Retrieval”, the 4th International workshop on software clones (IWSC 2010), May. 2010. (to appear)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On Merging Similar Code Fragments</a:t>
            </a:r>
          </a:p>
          <a:p>
            <a:pPr lvl="1"/>
            <a:r>
              <a:rPr lang="en-US" altLang="ja-JP" dirty="0" smtClean="0"/>
              <a:t>Norihiro Yoshida, et al.: "On Refactoring Support Based on Code Clone Dependency Relation", Proceedings of the 11th IEEE International Software Metrics Symposium (METRICS 2005), Sep. 2005.</a:t>
            </a:r>
          </a:p>
          <a:p>
            <a:pPr lvl="1"/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73BDBF-274C-496B-90EE-A5947C46F453}" type="slidenum">
              <a:rPr lang="en-US" altLang="ja-JP" smtClean="0"/>
              <a:pPr>
                <a:defRPr/>
              </a:pPr>
              <a:t>16</a:t>
            </a:fld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 smtClean="0"/>
              <a:t>Finding Similar Defects Using Synonymous Identifier Retrieval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Norihiro Yoshida</a:t>
            </a:r>
          </a:p>
          <a:p>
            <a:r>
              <a:rPr lang="en-US" altLang="ja-JP" dirty="0" smtClean="0"/>
              <a:t>Osaka University, Japan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26D949-FAC9-4435-A2AB-8863743C4482}" type="slidenum">
              <a:rPr lang="en-US" altLang="ja-JP" smtClean="0"/>
              <a:pPr>
                <a:defRPr/>
              </a:pPr>
              <a:t>17</a:t>
            </a:fld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6F2F13-3C25-4253-BD3D-D851DA1958AC}" type="slidenum">
              <a:rPr lang="en-US" altLang="ja-JP" smtClean="0"/>
              <a:pPr/>
              <a:t>18</a:t>
            </a:fld>
            <a:endParaRPr lang="en-US" altLang="ja-JP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Identifying similar code fragments in source code</a:t>
            </a:r>
            <a:endParaRPr lang="ja-JP" altLang="en-US" dirty="0" smtClean="0"/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341438"/>
            <a:ext cx="8569325" cy="11525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ja-JP" sz="2400" dirty="0" smtClean="0"/>
              <a:t>Process to identify code fragments that are similar to a query code fragment</a:t>
            </a:r>
          </a:p>
          <a:p>
            <a:pPr eaLnBrk="1" hangingPunct="1"/>
            <a:r>
              <a:rPr lang="en-US" altLang="ja-JP" sz="2400" dirty="0" smtClean="0"/>
              <a:t>To</a:t>
            </a:r>
            <a:r>
              <a:rPr lang="en-US" altLang="ja-JP" sz="2400" baseline="0" dirty="0" smtClean="0"/>
              <a:t> support simultaneous modification, it is necessary to develop </a:t>
            </a:r>
            <a:r>
              <a:rPr lang="en-US" altLang="ja-JP" sz="2400" dirty="0" smtClean="0"/>
              <a:t>automatic </a:t>
            </a:r>
            <a:r>
              <a:rPr lang="en-US" altLang="ja-JP" sz="2400" baseline="0" dirty="0" smtClean="0"/>
              <a:t>code retrieval tool based on code similarity</a:t>
            </a:r>
            <a:endParaRPr lang="ja-JP" altLang="ja-JP" sz="2400" dirty="0" smtClean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44500" y="3838595"/>
            <a:ext cx="576263" cy="209550"/>
            <a:chOff x="907" y="1159"/>
            <a:chExt cx="545" cy="298"/>
          </a:xfrm>
        </p:grpSpPr>
        <p:sp>
          <p:nvSpPr>
            <p:cNvPr id="26711" name="AutoShape 5"/>
            <p:cNvSpPr>
              <a:spLocks noChangeArrowheads="1"/>
            </p:cNvSpPr>
            <p:nvPr/>
          </p:nvSpPr>
          <p:spPr bwMode="auto">
            <a:xfrm flipV="1">
              <a:off x="907" y="1159"/>
              <a:ext cx="545" cy="298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ja-JP" altLang="en-US"/>
            </a:p>
          </p:txBody>
        </p:sp>
        <p:sp>
          <p:nvSpPr>
            <p:cNvPr id="26712" name="Line 6"/>
            <p:cNvSpPr>
              <a:spLocks noChangeShapeType="1"/>
            </p:cNvSpPr>
            <p:nvPr/>
          </p:nvSpPr>
          <p:spPr bwMode="auto">
            <a:xfrm>
              <a:off x="985" y="1225"/>
              <a:ext cx="27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713" name="Line 7"/>
            <p:cNvSpPr>
              <a:spLocks noChangeShapeType="1"/>
            </p:cNvSpPr>
            <p:nvPr/>
          </p:nvSpPr>
          <p:spPr bwMode="auto">
            <a:xfrm>
              <a:off x="984" y="1308"/>
              <a:ext cx="27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714" name="Line 8"/>
            <p:cNvSpPr>
              <a:spLocks noChangeShapeType="1"/>
            </p:cNvSpPr>
            <p:nvPr/>
          </p:nvSpPr>
          <p:spPr bwMode="auto">
            <a:xfrm>
              <a:off x="984" y="1389"/>
              <a:ext cx="27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6630" name="Text Box 9"/>
          <p:cNvSpPr txBox="1">
            <a:spLocks noChangeArrowheads="1"/>
          </p:cNvSpPr>
          <p:nvPr/>
        </p:nvSpPr>
        <p:spPr bwMode="auto">
          <a:xfrm>
            <a:off x="66458" y="3197245"/>
            <a:ext cx="132600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ja-JP" dirty="0" smtClean="0"/>
              <a:t>Input code </a:t>
            </a:r>
          </a:p>
          <a:p>
            <a:pPr algn="ctr"/>
            <a:r>
              <a:rPr lang="en-US" altLang="ja-JP" dirty="0" smtClean="0"/>
              <a:t>fragment</a:t>
            </a:r>
            <a:endParaRPr lang="ja-JP" altLang="en-US" dirty="0"/>
          </a:p>
        </p:txBody>
      </p:sp>
      <p:sp>
        <p:nvSpPr>
          <p:cNvPr id="26631" name="AutoShape 10"/>
          <p:cNvSpPr>
            <a:spLocks noChangeArrowheads="1"/>
          </p:cNvSpPr>
          <p:nvPr/>
        </p:nvSpPr>
        <p:spPr bwMode="auto">
          <a:xfrm>
            <a:off x="1187450" y="3765570"/>
            <a:ext cx="360363" cy="184150"/>
          </a:xfrm>
          <a:prstGeom prst="rightArrow">
            <a:avLst>
              <a:gd name="adj1" fmla="val 50000"/>
              <a:gd name="adj2" fmla="val 48922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32" name="Text Box 11"/>
          <p:cNvSpPr txBox="1">
            <a:spLocks noChangeArrowheads="1"/>
          </p:cNvSpPr>
          <p:nvPr/>
        </p:nvSpPr>
        <p:spPr bwMode="auto">
          <a:xfrm>
            <a:off x="-36513" y="4782933"/>
            <a:ext cx="14176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 dirty="0" smtClean="0"/>
              <a:t>Target source files</a:t>
            </a:r>
            <a:endParaRPr kumimoji="0" lang="ja-JP" altLang="en-US" dirty="0"/>
          </a:p>
        </p:txBody>
      </p:sp>
      <p:sp>
        <p:nvSpPr>
          <p:cNvPr id="26633" name="AutoShape 12"/>
          <p:cNvSpPr>
            <a:spLocks noChangeArrowheads="1"/>
          </p:cNvSpPr>
          <p:nvPr/>
        </p:nvSpPr>
        <p:spPr bwMode="auto">
          <a:xfrm>
            <a:off x="1116013" y="5565795"/>
            <a:ext cx="360362" cy="431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619250" y="3765570"/>
            <a:ext cx="2592388" cy="227012"/>
            <a:chOff x="1246" y="2069"/>
            <a:chExt cx="1906" cy="143"/>
          </a:xfrm>
        </p:grpSpPr>
        <p:sp>
          <p:nvSpPr>
            <p:cNvPr id="26707" name="Line 14"/>
            <p:cNvSpPr>
              <a:spLocks noChangeShapeType="1"/>
            </p:cNvSpPr>
            <p:nvPr/>
          </p:nvSpPr>
          <p:spPr bwMode="auto">
            <a:xfrm>
              <a:off x="2422" y="2159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tIns="18000" bIns="18000"/>
            <a:lstStyle/>
            <a:p>
              <a:endParaRPr lang="ja-JP" altLang="en-US"/>
            </a:p>
          </p:txBody>
        </p:sp>
        <p:sp>
          <p:nvSpPr>
            <p:cNvPr id="26708" name="Text Box 15"/>
            <p:cNvSpPr txBox="1">
              <a:spLocks noChangeArrowheads="1"/>
            </p:cNvSpPr>
            <p:nvPr/>
          </p:nvSpPr>
          <p:spPr bwMode="auto">
            <a:xfrm>
              <a:off x="1246" y="2069"/>
              <a:ext cx="587" cy="14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tIns="18000" bIns="18000">
              <a:spAutoFit/>
            </a:bodyPr>
            <a:lstStyle/>
            <a:p>
              <a:pPr algn="ctr"/>
              <a:r>
                <a:rPr kumimoji="0" lang="en-US" altLang="ja-JP" sz="1200" b="1">
                  <a:latin typeface="Courier New" pitchFamily="49" charset="0"/>
                </a:rPr>
                <a:t>e</a:t>
              </a:r>
              <a:r>
                <a:rPr kumimoji="0" lang="en-US" altLang="ja-JP" sz="1200" b="1" baseline="-25000">
                  <a:latin typeface="Courier New" pitchFamily="49" charset="0"/>
                </a:rPr>
                <a:t>i</a:t>
              </a:r>
              <a:r>
                <a:rPr kumimoji="0" lang="en-US" altLang="ja-JP" sz="1200" b="1">
                  <a:latin typeface="Courier New" pitchFamily="49" charset="0"/>
                </a:rPr>
                <a:t>[0]</a:t>
              </a:r>
              <a:endParaRPr kumimoji="0" lang="en-US" altLang="ja-JP" sz="1200" b="1" baseline="-25000">
                <a:latin typeface="Courier New" pitchFamily="49" charset="0"/>
              </a:endParaRPr>
            </a:p>
          </p:txBody>
        </p:sp>
        <p:sp>
          <p:nvSpPr>
            <p:cNvPr id="26709" name="Text Box 16"/>
            <p:cNvSpPr txBox="1">
              <a:spLocks noChangeArrowheads="1"/>
            </p:cNvSpPr>
            <p:nvPr/>
          </p:nvSpPr>
          <p:spPr bwMode="auto">
            <a:xfrm>
              <a:off x="2602" y="2069"/>
              <a:ext cx="550" cy="14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tIns="18000" bIns="18000">
              <a:spAutoFit/>
            </a:bodyPr>
            <a:lstStyle/>
            <a:p>
              <a:pPr algn="ctr"/>
              <a:r>
                <a:rPr kumimoji="0" lang="en-US" altLang="ja-JP" sz="1200" b="1">
                  <a:latin typeface="Courier New" pitchFamily="49" charset="0"/>
                </a:rPr>
                <a:t>e</a:t>
              </a:r>
              <a:r>
                <a:rPr kumimoji="0" lang="en-US" altLang="ja-JP" sz="1200" b="1" baseline="-25000">
                  <a:latin typeface="Courier New" pitchFamily="49" charset="0"/>
                </a:rPr>
                <a:t>i</a:t>
              </a:r>
              <a:r>
                <a:rPr kumimoji="0" lang="en-US" altLang="ja-JP" sz="1200" b="1">
                  <a:latin typeface="Courier New" pitchFamily="49" charset="0"/>
                </a:rPr>
                <a:t>[n</a:t>
              </a:r>
              <a:r>
                <a:rPr kumimoji="0" lang="en-US" altLang="ja-JP" sz="1200" b="1" baseline="-25000">
                  <a:latin typeface="Courier New" pitchFamily="49" charset="0"/>
                </a:rPr>
                <a:t>i</a:t>
              </a:r>
              <a:r>
                <a:rPr kumimoji="0" lang="en-US" altLang="ja-JP" sz="1200" b="1">
                  <a:latin typeface="Courier New" pitchFamily="49" charset="0"/>
                </a:rPr>
                <a:t>]</a:t>
              </a:r>
              <a:endParaRPr kumimoji="0" lang="en-US" altLang="ja-JP" sz="1200" b="1" baseline="-25000">
                <a:latin typeface="Courier New" pitchFamily="49" charset="0"/>
              </a:endParaRPr>
            </a:p>
          </p:txBody>
        </p:sp>
        <p:sp>
          <p:nvSpPr>
            <p:cNvPr id="26710" name="Text Box 17"/>
            <p:cNvSpPr txBox="1">
              <a:spLocks noChangeArrowheads="1"/>
            </p:cNvSpPr>
            <p:nvPr/>
          </p:nvSpPr>
          <p:spPr bwMode="auto">
            <a:xfrm>
              <a:off x="1833" y="2069"/>
              <a:ext cx="586" cy="14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tIns="18000" bIns="18000">
              <a:spAutoFit/>
            </a:bodyPr>
            <a:lstStyle/>
            <a:p>
              <a:pPr algn="ctr"/>
              <a:r>
                <a:rPr kumimoji="0" lang="en-US" altLang="ja-JP" sz="1200" b="1">
                  <a:latin typeface="Courier New" pitchFamily="49" charset="0"/>
                </a:rPr>
                <a:t>e</a:t>
              </a:r>
              <a:r>
                <a:rPr kumimoji="0" lang="en-US" altLang="ja-JP" sz="1200" b="1" baseline="-25000">
                  <a:latin typeface="Courier New" pitchFamily="49" charset="0"/>
                </a:rPr>
                <a:t>i</a:t>
              </a:r>
              <a:r>
                <a:rPr kumimoji="0" lang="en-US" altLang="ja-JP" sz="1200" b="1">
                  <a:latin typeface="Courier New" pitchFamily="49" charset="0"/>
                </a:rPr>
                <a:t>[1]</a:t>
              </a:r>
              <a:endParaRPr kumimoji="0" lang="en-US" altLang="ja-JP" sz="1200" b="1" baseline="-25000">
                <a:latin typeface="Courier New" pitchFamily="49" charset="0"/>
              </a:endParaRPr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1570038" y="5422920"/>
            <a:ext cx="2665412" cy="792162"/>
            <a:chOff x="989" y="3113"/>
            <a:chExt cx="1679" cy="499"/>
          </a:xfrm>
        </p:grpSpPr>
        <p:sp>
          <p:nvSpPr>
            <p:cNvPr id="26693" name="Line 19"/>
            <p:cNvSpPr>
              <a:spLocks noChangeShapeType="1"/>
            </p:cNvSpPr>
            <p:nvPr/>
          </p:nvSpPr>
          <p:spPr bwMode="auto">
            <a:xfrm>
              <a:off x="2012" y="3178"/>
              <a:ext cx="1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5" name="Group 20"/>
            <p:cNvGrpSpPr>
              <a:grpSpLocks/>
            </p:cNvGrpSpPr>
            <p:nvPr/>
          </p:nvGrpSpPr>
          <p:grpSpPr bwMode="auto">
            <a:xfrm>
              <a:off x="989" y="3113"/>
              <a:ext cx="1679" cy="143"/>
              <a:chOff x="3583" y="1888"/>
              <a:chExt cx="1519" cy="84"/>
            </a:xfrm>
          </p:grpSpPr>
          <p:sp>
            <p:nvSpPr>
              <p:cNvPr id="26704" name="Text Box 21"/>
              <p:cNvSpPr txBox="1">
                <a:spLocks noChangeArrowheads="1"/>
              </p:cNvSpPr>
              <p:nvPr/>
            </p:nvSpPr>
            <p:spPr bwMode="auto">
              <a:xfrm>
                <a:off x="3583" y="1888"/>
                <a:ext cx="458" cy="84"/>
              </a:xfrm>
              <a:prstGeom prst="rect">
                <a:avLst/>
              </a:prstGeom>
              <a:solidFill>
                <a:srgbClr val="CCE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tIns="18000" bIns="18000">
                <a:spAutoFit/>
              </a:bodyPr>
              <a:lstStyle/>
              <a:p>
                <a:pPr algn="ctr"/>
                <a:r>
                  <a:rPr kumimoji="0" lang="en-US" altLang="ja-JP" sz="1200" b="1">
                    <a:latin typeface="Courier New" pitchFamily="49" charset="0"/>
                  </a:rPr>
                  <a:t>e</a:t>
                </a:r>
                <a:r>
                  <a:rPr kumimoji="0" lang="en-US" altLang="ja-JP" sz="1200" b="1" baseline="-25000">
                    <a:latin typeface="Courier New" pitchFamily="49" charset="0"/>
                  </a:rPr>
                  <a:t>t1</a:t>
                </a:r>
                <a:r>
                  <a:rPr kumimoji="0" lang="en-US" altLang="ja-JP" sz="1200" b="1">
                    <a:latin typeface="Courier New" pitchFamily="49" charset="0"/>
                  </a:rPr>
                  <a:t>[0]</a:t>
                </a:r>
                <a:endParaRPr kumimoji="0" lang="en-US" altLang="ja-JP" sz="1200" b="1" baseline="-25000">
                  <a:latin typeface="Courier New" pitchFamily="49" charset="0"/>
                </a:endParaRPr>
              </a:p>
            </p:txBody>
          </p:sp>
          <p:sp>
            <p:nvSpPr>
              <p:cNvPr id="26705" name="Text Box 22"/>
              <p:cNvSpPr txBox="1">
                <a:spLocks noChangeArrowheads="1"/>
              </p:cNvSpPr>
              <p:nvPr/>
            </p:nvSpPr>
            <p:spPr bwMode="auto">
              <a:xfrm>
                <a:off x="4644" y="1888"/>
                <a:ext cx="458" cy="84"/>
              </a:xfrm>
              <a:prstGeom prst="rect">
                <a:avLst/>
              </a:prstGeom>
              <a:solidFill>
                <a:srgbClr val="CCE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tIns="18000" bIns="18000">
                <a:spAutoFit/>
              </a:bodyPr>
              <a:lstStyle/>
              <a:p>
                <a:pPr algn="ctr"/>
                <a:r>
                  <a:rPr kumimoji="0" lang="en-US" altLang="ja-JP" sz="1200" b="1">
                    <a:latin typeface="Courier New" pitchFamily="49" charset="0"/>
                  </a:rPr>
                  <a:t>e</a:t>
                </a:r>
                <a:r>
                  <a:rPr kumimoji="0" lang="en-US" altLang="ja-JP" sz="1200" b="1" baseline="-25000">
                    <a:latin typeface="Courier New" pitchFamily="49" charset="0"/>
                  </a:rPr>
                  <a:t>t1</a:t>
                </a:r>
                <a:r>
                  <a:rPr kumimoji="0" lang="en-US" altLang="ja-JP" sz="1200" b="1">
                    <a:latin typeface="Courier New" pitchFamily="49" charset="0"/>
                  </a:rPr>
                  <a:t>[n</a:t>
                </a:r>
                <a:r>
                  <a:rPr kumimoji="0" lang="en-US" altLang="ja-JP" sz="1200" b="1" baseline="-25000">
                    <a:latin typeface="Courier New" pitchFamily="49" charset="0"/>
                  </a:rPr>
                  <a:t>t1</a:t>
                </a:r>
                <a:r>
                  <a:rPr kumimoji="0" lang="en-US" altLang="ja-JP" sz="1200" b="1">
                    <a:latin typeface="Courier New" pitchFamily="49" charset="0"/>
                  </a:rPr>
                  <a:t>]</a:t>
                </a:r>
                <a:endParaRPr kumimoji="0" lang="en-US" altLang="ja-JP" sz="1200" b="1" baseline="-25000">
                  <a:latin typeface="Courier New" pitchFamily="49" charset="0"/>
                </a:endParaRPr>
              </a:p>
            </p:txBody>
          </p:sp>
          <p:sp>
            <p:nvSpPr>
              <p:cNvPr id="26706" name="Text Box 23"/>
              <p:cNvSpPr txBox="1">
                <a:spLocks noChangeArrowheads="1"/>
              </p:cNvSpPr>
              <p:nvPr/>
            </p:nvSpPr>
            <p:spPr bwMode="auto">
              <a:xfrm>
                <a:off x="4041" y="1888"/>
                <a:ext cx="456" cy="84"/>
              </a:xfrm>
              <a:prstGeom prst="rect">
                <a:avLst/>
              </a:prstGeom>
              <a:solidFill>
                <a:srgbClr val="CCE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tIns="18000" bIns="18000">
                <a:spAutoFit/>
              </a:bodyPr>
              <a:lstStyle/>
              <a:p>
                <a:pPr algn="ctr"/>
                <a:r>
                  <a:rPr kumimoji="0" lang="en-US" altLang="ja-JP" sz="1200" b="1">
                    <a:latin typeface="Courier New" pitchFamily="49" charset="0"/>
                  </a:rPr>
                  <a:t>e</a:t>
                </a:r>
                <a:r>
                  <a:rPr kumimoji="0" lang="en-US" altLang="ja-JP" sz="1200" b="1" baseline="-25000">
                    <a:latin typeface="Courier New" pitchFamily="49" charset="0"/>
                  </a:rPr>
                  <a:t>t1</a:t>
                </a:r>
                <a:r>
                  <a:rPr kumimoji="0" lang="en-US" altLang="ja-JP" sz="1200" b="1">
                    <a:latin typeface="Courier New" pitchFamily="49" charset="0"/>
                  </a:rPr>
                  <a:t>[1]</a:t>
                </a:r>
                <a:endParaRPr kumimoji="0" lang="en-US" altLang="ja-JP" sz="1200" b="1" baseline="-25000">
                  <a:latin typeface="Courier New" pitchFamily="49" charset="0"/>
                </a:endParaRPr>
              </a:p>
            </p:txBody>
          </p:sp>
        </p:grpSp>
        <p:sp>
          <p:nvSpPr>
            <p:cNvPr id="26695" name="Line 24"/>
            <p:cNvSpPr>
              <a:spLocks noChangeShapeType="1"/>
            </p:cNvSpPr>
            <p:nvPr/>
          </p:nvSpPr>
          <p:spPr bwMode="auto">
            <a:xfrm>
              <a:off x="2012" y="3409"/>
              <a:ext cx="1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96" name="Text Box 25"/>
            <p:cNvSpPr txBox="1">
              <a:spLocks noChangeArrowheads="1"/>
            </p:cNvSpPr>
            <p:nvPr/>
          </p:nvSpPr>
          <p:spPr bwMode="auto">
            <a:xfrm>
              <a:off x="989" y="3287"/>
              <a:ext cx="507" cy="14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tIns="18000" bIns="18000">
              <a:spAutoFit/>
            </a:bodyPr>
            <a:lstStyle/>
            <a:p>
              <a:pPr algn="ctr"/>
              <a:r>
                <a:rPr kumimoji="0" lang="en-US" altLang="ja-JP" sz="1200" b="1">
                  <a:latin typeface="Courier New" pitchFamily="49" charset="0"/>
                </a:rPr>
                <a:t>e</a:t>
              </a:r>
              <a:r>
                <a:rPr kumimoji="0" lang="en-US" altLang="ja-JP" sz="1200" b="1" baseline="-25000">
                  <a:latin typeface="Courier New" pitchFamily="49" charset="0"/>
                </a:rPr>
                <a:t>t2</a:t>
              </a:r>
              <a:r>
                <a:rPr kumimoji="0" lang="en-US" altLang="ja-JP" sz="1200" b="1">
                  <a:latin typeface="Courier New" pitchFamily="49" charset="0"/>
                </a:rPr>
                <a:t>[0]</a:t>
              </a:r>
              <a:endParaRPr kumimoji="0" lang="en-US" altLang="ja-JP" sz="1200" b="1" baseline="-25000">
                <a:latin typeface="Courier New" pitchFamily="49" charset="0"/>
              </a:endParaRPr>
            </a:p>
          </p:txBody>
        </p:sp>
        <p:sp>
          <p:nvSpPr>
            <p:cNvPr id="26697" name="Text Box 26"/>
            <p:cNvSpPr txBox="1">
              <a:spLocks noChangeArrowheads="1"/>
            </p:cNvSpPr>
            <p:nvPr/>
          </p:nvSpPr>
          <p:spPr bwMode="auto">
            <a:xfrm>
              <a:off x="2162" y="3286"/>
              <a:ext cx="506" cy="14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tIns="18000" bIns="18000">
              <a:spAutoFit/>
            </a:bodyPr>
            <a:lstStyle/>
            <a:p>
              <a:pPr algn="ctr"/>
              <a:r>
                <a:rPr kumimoji="0" lang="en-US" altLang="ja-JP" sz="1200" b="1">
                  <a:latin typeface="Courier New" pitchFamily="49" charset="0"/>
                </a:rPr>
                <a:t>e</a:t>
              </a:r>
              <a:r>
                <a:rPr kumimoji="0" lang="en-US" altLang="ja-JP" sz="1200" b="1" baseline="-25000">
                  <a:latin typeface="Courier New" pitchFamily="49" charset="0"/>
                </a:rPr>
                <a:t>t2</a:t>
              </a:r>
              <a:r>
                <a:rPr kumimoji="0" lang="en-US" altLang="ja-JP" sz="1200" b="1">
                  <a:latin typeface="Courier New" pitchFamily="49" charset="0"/>
                </a:rPr>
                <a:t>[n</a:t>
              </a:r>
              <a:r>
                <a:rPr kumimoji="0" lang="en-US" altLang="ja-JP" sz="1200" b="1" baseline="-25000">
                  <a:latin typeface="Courier New" pitchFamily="49" charset="0"/>
                </a:rPr>
                <a:t>t2</a:t>
              </a:r>
              <a:r>
                <a:rPr kumimoji="0" lang="en-US" altLang="ja-JP" sz="1200" b="1">
                  <a:latin typeface="Courier New" pitchFamily="49" charset="0"/>
                </a:rPr>
                <a:t>]</a:t>
              </a:r>
              <a:endParaRPr kumimoji="0" lang="en-US" altLang="ja-JP" sz="1200" b="1" baseline="-25000">
                <a:latin typeface="Courier New" pitchFamily="49" charset="0"/>
              </a:endParaRPr>
            </a:p>
          </p:txBody>
        </p:sp>
        <p:sp>
          <p:nvSpPr>
            <p:cNvPr id="26698" name="Text Box 27"/>
            <p:cNvSpPr txBox="1">
              <a:spLocks noChangeArrowheads="1"/>
            </p:cNvSpPr>
            <p:nvPr/>
          </p:nvSpPr>
          <p:spPr bwMode="auto">
            <a:xfrm>
              <a:off x="1496" y="3286"/>
              <a:ext cx="503" cy="14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tIns="18000" bIns="18000">
              <a:spAutoFit/>
            </a:bodyPr>
            <a:lstStyle/>
            <a:p>
              <a:pPr algn="ctr"/>
              <a:r>
                <a:rPr kumimoji="0" lang="en-US" altLang="ja-JP" sz="1200" b="1">
                  <a:latin typeface="Courier New" pitchFamily="49" charset="0"/>
                </a:rPr>
                <a:t>e</a:t>
              </a:r>
              <a:r>
                <a:rPr kumimoji="0" lang="en-US" altLang="ja-JP" sz="1200" b="1" baseline="-25000">
                  <a:latin typeface="Courier New" pitchFamily="49" charset="0"/>
                </a:rPr>
                <a:t>t2</a:t>
              </a:r>
              <a:r>
                <a:rPr kumimoji="0" lang="en-US" altLang="ja-JP" sz="1200" b="1">
                  <a:latin typeface="Courier New" pitchFamily="49" charset="0"/>
                </a:rPr>
                <a:t>[1]</a:t>
              </a:r>
              <a:endParaRPr kumimoji="0" lang="en-US" altLang="ja-JP" sz="1200" b="1" baseline="-25000">
                <a:latin typeface="Courier New" pitchFamily="49" charset="0"/>
              </a:endParaRPr>
            </a:p>
          </p:txBody>
        </p:sp>
        <p:sp>
          <p:nvSpPr>
            <p:cNvPr id="26699" name="Line 28"/>
            <p:cNvSpPr>
              <a:spLocks noChangeShapeType="1"/>
            </p:cNvSpPr>
            <p:nvPr/>
          </p:nvSpPr>
          <p:spPr bwMode="auto">
            <a:xfrm>
              <a:off x="2012" y="3542"/>
              <a:ext cx="1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6" name="Group 29"/>
            <p:cNvGrpSpPr>
              <a:grpSpLocks/>
            </p:cNvGrpSpPr>
            <p:nvPr/>
          </p:nvGrpSpPr>
          <p:grpSpPr bwMode="auto">
            <a:xfrm>
              <a:off x="989" y="3469"/>
              <a:ext cx="1679" cy="143"/>
              <a:chOff x="3583" y="2430"/>
              <a:chExt cx="1519" cy="83"/>
            </a:xfrm>
          </p:grpSpPr>
          <p:sp>
            <p:nvSpPr>
              <p:cNvPr id="26701" name="Text Box 30"/>
              <p:cNvSpPr txBox="1">
                <a:spLocks noChangeArrowheads="1"/>
              </p:cNvSpPr>
              <p:nvPr/>
            </p:nvSpPr>
            <p:spPr bwMode="auto">
              <a:xfrm>
                <a:off x="3583" y="2430"/>
                <a:ext cx="458" cy="83"/>
              </a:xfrm>
              <a:prstGeom prst="rect">
                <a:avLst/>
              </a:prstGeom>
              <a:solidFill>
                <a:srgbClr val="CCE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tIns="18000" bIns="18000">
                <a:spAutoFit/>
              </a:bodyPr>
              <a:lstStyle/>
              <a:p>
                <a:pPr algn="ctr"/>
                <a:r>
                  <a:rPr kumimoji="0" lang="en-US" altLang="ja-JP" sz="1200" b="1">
                    <a:latin typeface="Courier New" pitchFamily="49" charset="0"/>
                  </a:rPr>
                  <a:t>e</a:t>
                </a:r>
                <a:r>
                  <a:rPr kumimoji="0" lang="en-US" altLang="ja-JP" sz="1200" b="1" baseline="-25000">
                    <a:latin typeface="Courier New" pitchFamily="49" charset="0"/>
                  </a:rPr>
                  <a:t>t2</a:t>
                </a:r>
                <a:r>
                  <a:rPr kumimoji="0" lang="en-US" altLang="ja-JP" sz="1200" b="1">
                    <a:latin typeface="Courier New" pitchFamily="49" charset="0"/>
                  </a:rPr>
                  <a:t>[0]</a:t>
                </a:r>
                <a:endParaRPr kumimoji="0" lang="en-US" altLang="ja-JP" sz="1200" b="1" baseline="-25000">
                  <a:latin typeface="Courier New" pitchFamily="49" charset="0"/>
                </a:endParaRPr>
              </a:p>
            </p:txBody>
          </p:sp>
          <p:sp>
            <p:nvSpPr>
              <p:cNvPr id="26702" name="Text Box 31"/>
              <p:cNvSpPr txBox="1">
                <a:spLocks noChangeArrowheads="1"/>
              </p:cNvSpPr>
              <p:nvPr/>
            </p:nvSpPr>
            <p:spPr bwMode="auto">
              <a:xfrm>
                <a:off x="4644" y="2430"/>
                <a:ext cx="458" cy="83"/>
              </a:xfrm>
              <a:prstGeom prst="rect">
                <a:avLst/>
              </a:prstGeom>
              <a:solidFill>
                <a:srgbClr val="CCE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tIns="18000" bIns="18000">
                <a:spAutoFit/>
              </a:bodyPr>
              <a:lstStyle/>
              <a:p>
                <a:pPr algn="ctr"/>
                <a:r>
                  <a:rPr kumimoji="0" lang="en-US" altLang="ja-JP" sz="1200" b="1">
                    <a:latin typeface="Courier New" pitchFamily="49" charset="0"/>
                  </a:rPr>
                  <a:t>e</a:t>
                </a:r>
                <a:r>
                  <a:rPr kumimoji="0" lang="en-US" altLang="ja-JP" sz="1200" b="1" baseline="-25000">
                    <a:latin typeface="Courier New" pitchFamily="49" charset="0"/>
                  </a:rPr>
                  <a:t>t2</a:t>
                </a:r>
                <a:r>
                  <a:rPr kumimoji="0" lang="en-US" altLang="ja-JP" sz="1200" b="1">
                    <a:latin typeface="Courier New" pitchFamily="49" charset="0"/>
                  </a:rPr>
                  <a:t>[n</a:t>
                </a:r>
                <a:r>
                  <a:rPr kumimoji="0" lang="en-US" altLang="ja-JP" sz="1200" b="1" baseline="-25000">
                    <a:latin typeface="Courier New" pitchFamily="49" charset="0"/>
                  </a:rPr>
                  <a:t>t2</a:t>
                </a:r>
                <a:r>
                  <a:rPr kumimoji="0" lang="en-US" altLang="ja-JP" sz="1200" b="1">
                    <a:latin typeface="Courier New" pitchFamily="49" charset="0"/>
                  </a:rPr>
                  <a:t>]</a:t>
                </a:r>
                <a:endParaRPr kumimoji="0" lang="en-US" altLang="ja-JP" sz="1200" b="1" baseline="-25000">
                  <a:latin typeface="Courier New" pitchFamily="49" charset="0"/>
                </a:endParaRPr>
              </a:p>
            </p:txBody>
          </p:sp>
          <p:sp>
            <p:nvSpPr>
              <p:cNvPr id="26703" name="Text Box 32"/>
              <p:cNvSpPr txBox="1">
                <a:spLocks noChangeArrowheads="1"/>
              </p:cNvSpPr>
              <p:nvPr/>
            </p:nvSpPr>
            <p:spPr bwMode="auto">
              <a:xfrm>
                <a:off x="4041" y="2430"/>
                <a:ext cx="456" cy="83"/>
              </a:xfrm>
              <a:prstGeom prst="rect">
                <a:avLst/>
              </a:prstGeom>
              <a:solidFill>
                <a:srgbClr val="CCE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tIns="18000" bIns="18000">
                <a:spAutoFit/>
              </a:bodyPr>
              <a:lstStyle/>
              <a:p>
                <a:pPr algn="ctr"/>
                <a:r>
                  <a:rPr kumimoji="0" lang="en-US" altLang="ja-JP" sz="1200" b="1">
                    <a:latin typeface="Courier New" pitchFamily="49" charset="0"/>
                  </a:rPr>
                  <a:t>e</a:t>
                </a:r>
                <a:r>
                  <a:rPr kumimoji="0" lang="en-US" altLang="ja-JP" sz="1200" b="1" baseline="-25000">
                    <a:latin typeface="Courier New" pitchFamily="49" charset="0"/>
                  </a:rPr>
                  <a:t>t2</a:t>
                </a:r>
                <a:r>
                  <a:rPr kumimoji="0" lang="en-US" altLang="ja-JP" sz="1200" b="1">
                    <a:latin typeface="Courier New" pitchFamily="49" charset="0"/>
                  </a:rPr>
                  <a:t>[1]</a:t>
                </a:r>
                <a:endParaRPr kumimoji="0" lang="en-US" altLang="ja-JP" sz="1200" b="1" baseline="-25000">
                  <a:latin typeface="Courier New" pitchFamily="49" charset="0"/>
                </a:endParaRPr>
              </a:p>
            </p:txBody>
          </p:sp>
        </p:grpSp>
      </p:grpSp>
      <p:sp>
        <p:nvSpPr>
          <p:cNvPr id="26636" name="Text Box 33"/>
          <p:cNvSpPr txBox="1">
            <a:spLocks noChangeArrowheads="1"/>
          </p:cNvSpPr>
          <p:nvPr/>
        </p:nvSpPr>
        <p:spPr bwMode="auto">
          <a:xfrm>
            <a:off x="1619250" y="3333770"/>
            <a:ext cx="32385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altLang="ja-JP" dirty="0" smtClean="0"/>
              <a:t>A list of program elements</a:t>
            </a:r>
            <a:endParaRPr kumimoji="0" lang="ja-JP" altLang="en-US" baseline="-25000" dirty="0"/>
          </a:p>
        </p:txBody>
      </p:sp>
      <p:sp>
        <p:nvSpPr>
          <p:cNvPr id="26638" name="AutoShape 35"/>
          <p:cNvSpPr>
            <a:spLocks noChangeArrowheads="1"/>
          </p:cNvSpPr>
          <p:nvPr/>
        </p:nvSpPr>
        <p:spPr bwMode="auto">
          <a:xfrm rot="7797261" flipH="1" flipV="1">
            <a:off x="4331494" y="3966388"/>
            <a:ext cx="231775" cy="538163"/>
          </a:xfrm>
          <a:prstGeom prst="downArrow">
            <a:avLst>
              <a:gd name="adj1" fmla="val 50000"/>
              <a:gd name="adj2" fmla="val 58048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26639" name="AutoShape 36"/>
          <p:cNvSpPr>
            <a:spLocks noChangeArrowheads="1"/>
          </p:cNvSpPr>
          <p:nvPr/>
        </p:nvSpPr>
        <p:spPr bwMode="auto">
          <a:xfrm rot="13802739" flipH="1">
            <a:off x="4373562" y="4791095"/>
            <a:ext cx="231775" cy="596900"/>
          </a:xfrm>
          <a:prstGeom prst="downArrow">
            <a:avLst>
              <a:gd name="adj1" fmla="val 50000"/>
              <a:gd name="adj2" fmla="val 64384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26640" name="Oval 37"/>
          <p:cNvSpPr>
            <a:spLocks noChangeArrowheads="1"/>
          </p:cNvSpPr>
          <p:nvPr/>
        </p:nvSpPr>
        <p:spPr bwMode="auto">
          <a:xfrm>
            <a:off x="4071934" y="4421202"/>
            <a:ext cx="1147766" cy="436558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dirty="0" smtClean="0"/>
              <a:t>matching</a:t>
            </a:r>
            <a:endParaRPr kumimoji="0" lang="ja-JP" altLang="en-US" dirty="0"/>
          </a:p>
        </p:txBody>
      </p:sp>
      <p:sp>
        <p:nvSpPr>
          <p:cNvPr id="26641" name="Text Box 38"/>
          <p:cNvSpPr txBox="1">
            <a:spLocks noChangeArrowheads="1"/>
          </p:cNvSpPr>
          <p:nvPr/>
        </p:nvSpPr>
        <p:spPr bwMode="auto">
          <a:xfrm>
            <a:off x="7681912" y="3571876"/>
            <a:ext cx="14620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altLang="ja-JP" dirty="0" smtClean="0"/>
              <a:t>Similar code fragments</a:t>
            </a:r>
            <a:endParaRPr kumimoji="0" lang="ja-JP" altLang="en-US" dirty="0"/>
          </a:p>
        </p:txBody>
      </p:sp>
      <p:grpSp>
        <p:nvGrpSpPr>
          <p:cNvPr id="7" name="Group 39"/>
          <p:cNvGrpSpPr>
            <a:grpSpLocks/>
          </p:cNvGrpSpPr>
          <p:nvPr/>
        </p:nvGrpSpPr>
        <p:grpSpPr bwMode="auto">
          <a:xfrm>
            <a:off x="179388" y="5427682"/>
            <a:ext cx="646112" cy="534988"/>
            <a:chOff x="4673" y="300"/>
            <a:chExt cx="407" cy="337"/>
          </a:xfrm>
        </p:grpSpPr>
        <p:sp>
          <p:nvSpPr>
            <p:cNvPr id="26686" name="AutoShape 40"/>
            <p:cNvSpPr>
              <a:spLocks noChangeArrowheads="1"/>
            </p:cNvSpPr>
            <p:nvPr/>
          </p:nvSpPr>
          <p:spPr bwMode="auto">
            <a:xfrm flipV="1">
              <a:off x="4673" y="300"/>
              <a:ext cx="407" cy="337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ja-JP" altLang="en-US"/>
            </a:p>
          </p:txBody>
        </p:sp>
        <p:sp>
          <p:nvSpPr>
            <p:cNvPr id="26687" name="Line 41"/>
            <p:cNvSpPr>
              <a:spLocks noChangeShapeType="1"/>
            </p:cNvSpPr>
            <p:nvPr/>
          </p:nvSpPr>
          <p:spPr bwMode="auto">
            <a:xfrm>
              <a:off x="4723" y="400"/>
              <a:ext cx="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88" name="Line 42"/>
            <p:cNvSpPr>
              <a:spLocks noChangeShapeType="1"/>
            </p:cNvSpPr>
            <p:nvPr/>
          </p:nvSpPr>
          <p:spPr bwMode="auto">
            <a:xfrm>
              <a:off x="4723" y="500"/>
              <a:ext cx="2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89" name="Line 43"/>
            <p:cNvSpPr>
              <a:spLocks noChangeShapeType="1"/>
            </p:cNvSpPr>
            <p:nvPr/>
          </p:nvSpPr>
          <p:spPr bwMode="auto">
            <a:xfrm>
              <a:off x="4724" y="450"/>
              <a:ext cx="31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90" name="Line 44"/>
            <p:cNvSpPr>
              <a:spLocks noChangeShapeType="1"/>
            </p:cNvSpPr>
            <p:nvPr/>
          </p:nvSpPr>
          <p:spPr bwMode="auto">
            <a:xfrm>
              <a:off x="4724" y="350"/>
              <a:ext cx="2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91" name="Line 45"/>
            <p:cNvSpPr>
              <a:spLocks noChangeShapeType="1"/>
            </p:cNvSpPr>
            <p:nvPr/>
          </p:nvSpPr>
          <p:spPr bwMode="auto">
            <a:xfrm>
              <a:off x="4724" y="550"/>
              <a:ext cx="11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92" name="Line 46"/>
            <p:cNvSpPr>
              <a:spLocks noChangeShapeType="1"/>
            </p:cNvSpPr>
            <p:nvPr/>
          </p:nvSpPr>
          <p:spPr bwMode="auto">
            <a:xfrm>
              <a:off x="4724" y="600"/>
              <a:ext cx="2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8" name="Group 47"/>
          <p:cNvGrpSpPr>
            <a:grpSpLocks/>
          </p:cNvGrpSpPr>
          <p:nvPr/>
        </p:nvGrpSpPr>
        <p:grpSpPr bwMode="auto">
          <a:xfrm>
            <a:off x="285750" y="5535632"/>
            <a:ext cx="646113" cy="534988"/>
            <a:chOff x="4673" y="300"/>
            <a:chExt cx="407" cy="337"/>
          </a:xfrm>
        </p:grpSpPr>
        <p:sp>
          <p:nvSpPr>
            <p:cNvPr id="26679" name="AutoShape 48"/>
            <p:cNvSpPr>
              <a:spLocks noChangeArrowheads="1"/>
            </p:cNvSpPr>
            <p:nvPr/>
          </p:nvSpPr>
          <p:spPr bwMode="auto">
            <a:xfrm flipV="1">
              <a:off x="4673" y="300"/>
              <a:ext cx="407" cy="337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ja-JP" altLang="en-US"/>
            </a:p>
          </p:txBody>
        </p:sp>
        <p:sp>
          <p:nvSpPr>
            <p:cNvPr id="26680" name="Line 49"/>
            <p:cNvSpPr>
              <a:spLocks noChangeShapeType="1"/>
            </p:cNvSpPr>
            <p:nvPr/>
          </p:nvSpPr>
          <p:spPr bwMode="auto">
            <a:xfrm>
              <a:off x="4723" y="400"/>
              <a:ext cx="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81" name="Line 50"/>
            <p:cNvSpPr>
              <a:spLocks noChangeShapeType="1"/>
            </p:cNvSpPr>
            <p:nvPr/>
          </p:nvSpPr>
          <p:spPr bwMode="auto">
            <a:xfrm>
              <a:off x="4723" y="500"/>
              <a:ext cx="2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82" name="Line 51"/>
            <p:cNvSpPr>
              <a:spLocks noChangeShapeType="1"/>
            </p:cNvSpPr>
            <p:nvPr/>
          </p:nvSpPr>
          <p:spPr bwMode="auto">
            <a:xfrm>
              <a:off x="4724" y="450"/>
              <a:ext cx="31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83" name="Line 52"/>
            <p:cNvSpPr>
              <a:spLocks noChangeShapeType="1"/>
            </p:cNvSpPr>
            <p:nvPr/>
          </p:nvSpPr>
          <p:spPr bwMode="auto">
            <a:xfrm>
              <a:off x="4724" y="350"/>
              <a:ext cx="2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84" name="Line 53"/>
            <p:cNvSpPr>
              <a:spLocks noChangeShapeType="1"/>
            </p:cNvSpPr>
            <p:nvPr/>
          </p:nvSpPr>
          <p:spPr bwMode="auto">
            <a:xfrm>
              <a:off x="4724" y="550"/>
              <a:ext cx="11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85" name="Line 54"/>
            <p:cNvSpPr>
              <a:spLocks noChangeShapeType="1"/>
            </p:cNvSpPr>
            <p:nvPr/>
          </p:nvSpPr>
          <p:spPr bwMode="auto">
            <a:xfrm>
              <a:off x="4724" y="600"/>
              <a:ext cx="2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9" name="Group 55"/>
          <p:cNvGrpSpPr>
            <a:grpSpLocks/>
          </p:cNvGrpSpPr>
          <p:nvPr/>
        </p:nvGrpSpPr>
        <p:grpSpPr bwMode="auto">
          <a:xfrm>
            <a:off x="393700" y="5680095"/>
            <a:ext cx="646113" cy="534987"/>
            <a:chOff x="4673" y="300"/>
            <a:chExt cx="407" cy="337"/>
          </a:xfrm>
        </p:grpSpPr>
        <p:sp>
          <p:nvSpPr>
            <p:cNvPr id="26672" name="AutoShape 56"/>
            <p:cNvSpPr>
              <a:spLocks noChangeArrowheads="1"/>
            </p:cNvSpPr>
            <p:nvPr/>
          </p:nvSpPr>
          <p:spPr bwMode="auto">
            <a:xfrm flipV="1">
              <a:off x="4673" y="300"/>
              <a:ext cx="407" cy="337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ja-JP" altLang="en-US"/>
            </a:p>
          </p:txBody>
        </p:sp>
        <p:sp>
          <p:nvSpPr>
            <p:cNvPr id="26673" name="Line 57"/>
            <p:cNvSpPr>
              <a:spLocks noChangeShapeType="1"/>
            </p:cNvSpPr>
            <p:nvPr/>
          </p:nvSpPr>
          <p:spPr bwMode="auto">
            <a:xfrm>
              <a:off x="4723" y="400"/>
              <a:ext cx="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74" name="Line 58"/>
            <p:cNvSpPr>
              <a:spLocks noChangeShapeType="1"/>
            </p:cNvSpPr>
            <p:nvPr/>
          </p:nvSpPr>
          <p:spPr bwMode="auto">
            <a:xfrm>
              <a:off x="4723" y="500"/>
              <a:ext cx="2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75" name="Line 59"/>
            <p:cNvSpPr>
              <a:spLocks noChangeShapeType="1"/>
            </p:cNvSpPr>
            <p:nvPr/>
          </p:nvSpPr>
          <p:spPr bwMode="auto">
            <a:xfrm>
              <a:off x="4724" y="450"/>
              <a:ext cx="31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76" name="Line 60"/>
            <p:cNvSpPr>
              <a:spLocks noChangeShapeType="1"/>
            </p:cNvSpPr>
            <p:nvPr/>
          </p:nvSpPr>
          <p:spPr bwMode="auto">
            <a:xfrm>
              <a:off x="4724" y="350"/>
              <a:ext cx="2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77" name="Line 61"/>
            <p:cNvSpPr>
              <a:spLocks noChangeShapeType="1"/>
            </p:cNvSpPr>
            <p:nvPr/>
          </p:nvSpPr>
          <p:spPr bwMode="auto">
            <a:xfrm>
              <a:off x="4724" y="550"/>
              <a:ext cx="11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78" name="Line 62"/>
            <p:cNvSpPr>
              <a:spLocks noChangeShapeType="1"/>
            </p:cNvSpPr>
            <p:nvPr/>
          </p:nvSpPr>
          <p:spPr bwMode="auto">
            <a:xfrm>
              <a:off x="4724" y="600"/>
              <a:ext cx="2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6645" name="AutoShape 63"/>
          <p:cNvSpPr>
            <a:spLocks noChangeArrowheads="1"/>
          </p:cNvSpPr>
          <p:nvPr/>
        </p:nvSpPr>
        <p:spPr bwMode="auto">
          <a:xfrm rot="-5400000">
            <a:off x="5256213" y="4413264"/>
            <a:ext cx="331787" cy="258763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grpSp>
        <p:nvGrpSpPr>
          <p:cNvPr id="10" name="Group 64"/>
          <p:cNvGrpSpPr>
            <a:grpSpLocks/>
          </p:cNvGrpSpPr>
          <p:nvPr/>
        </p:nvGrpSpPr>
        <p:grpSpPr bwMode="auto">
          <a:xfrm>
            <a:off x="8101013" y="4276739"/>
            <a:ext cx="576262" cy="209550"/>
            <a:chOff x="907" y="1159"/>
            <a:chExt cx="545" cy="298"/>
          </a:xfrm>
        </p:grpSpPr>
        <p:sp>
          <p:nvSpPr>
            <p:cNvPr id="26668" name="AutoShape 65"/>
            <p:cNvSpPr>
              <a:spLocks noChangeArrowheads="1"/>
            </p:cNvSpPr>
            <p:nvPr/>
          </p:nvSpPr>
          <p:spPr bwMode="auto">
            <a:xfrm flipV="1">
              <a:off x="907" y="1159"/>
              <a:ext cx="545" cy="298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ja-JP" altLang="en-US"/>
            </a:p>
          </p:txBody>
        </p:sp>
        <p:sp>
          <p:nvSpPr>
            <p:cNvPr id="26669" name="Line 66"/>
            <p:cNvSpPr>
              <a:spLocks noChangeShapeType="1"/>
            </p:cNvSpPr>
            <p:nvPr/>
          </p:nvSpPr>
          <p:spPr bwMode="auto">
            <a:xfrm>
              <a:off x="985" y="1225"/>
              <a:ext cx="27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70" name="Line 67"/>
            <p:cNvSpPr>
              <a:spLocks noChangeShapeType="1"/>
            </p:cNvSpPr>
            <p:nvPr/>
          </p:nvSpPr>
          <p:spPr bwMode="auto">
            <a:xfrm>
              <a:off x="984" y="1308"/>
              <a:ext cx="27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71" name="Line 68"/>
            <p:cNvSpPr>
              <a:spLocks noChangeShapeType="1"/>
            </p:cNvSpPr>
            <p:nvPr/>
          </p:nvSpPr>
          <p:spPr bwMode="auto">
            <a:xfrm>
              <a:off x="984" y="1389"/>
              <a:ext cx="27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1" name="Group 69"/>
          <p:cNvGrpSpPr>
            <a:grpSpLocks/>
          </p:cNvGrpSpPr>
          <p:nvPr/>
        </p:nvGrpSpPr>
        <p:grpSpPr bwMode="auto">
          <a:xfrm>
            <a:off x="8532813" y="4565664"/>
            <a:ext cx="576262" cy="209550"/>
            <a:chOff x="907" y="1159"/>
            <a:chExt cx="545" cy="298"/>
          </a:xfrm>
        </p:grpSpPr>
        <p:sp>
          <p:nvSpPr>
            <p:cNvPr id="26664" name="AutoShape 70"/>
            <p:cNvSpPr>
              <a:spLocks noChangeArrowheads="1"/>
            </p:cNvSpPr>
            <p:nvPr/>
          </p:nvSpPr>
          <p:spPr bwMode="auto">
            <a:xfrm flipV="1">
              <a:off x="907" y="1159"/>
              <a:ext cx="545" cy="298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ja-JP" altLang="en-US"/>
            </a:p>
          </p:txBody>
        </p:sp>
        <p:sp>
          <p:nvSpPr>
            <p:cNvPr id="26665" name="Line 71"/>
            <p:cNvSpPr>
              <a:spLocks noChangeShapeType="1"/>
            </p:cNvSpPr>
            <p:nvPr/>
          </p:nvSpPr>
          <p:spPr bwMode="auto">
            <a:xfrm>
              <a:off x="985" y="1225"/>
              <a:ext cx="27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66" name="Line 72"/>
            <p:cNvSpPr>
              <a:spLocks noChangeShapeType="1"/>
            </p:cNvSpPr>
            <p:nvPr/>
          </p:nvSpPr>
          <p:spPr bwMode="auto">
            <a:xfrm>
              <a:off x="984" y="1308"/>
              <a:ext cx="27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67" name="Line 73"/>
            <p:cNvSpPr>
              <a:spLocks noChangeShapeType="1"/>
            </p:cNvSpPr>
            <p:nvPr/>
          </p:nvSpPr>
          <p:spPr bwMode="auto">
            <a:xfrm>
              <a:off x="984" y="1389"/>
              <a:ext cx="27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2" name="Group 74"/>
          <p:cNvGrpSpPr>
            <a:grpSpLocks/>
          </p:cNvGrpSpPr>
          <p:nvPr/>
        </p:nvGrpSpPr>
        <p:grpSpPr bwMode="auto">
          <a:xfrm>
            <a:off x="8243888" y="4421202"/>
            <a:ext cx="576262" cy="209550"/>
            <a:chOff x="907" y="1159"/>
            <a:chExt cx="545" cy="298"/>
          </a:xfrm>
        </p:grpSpPr>
        <p:sp>
          <p:nvSpPr>
            <p:cNvPr id="26660" name="AutoShape 75"/>
            <p:cNvSpPr>
              <a:spLocks noChangeArrowheads="1"/>
            </p:cNvSpPr>
            <p:nvPr/>
          </p:nvSpPr>
          <p:spPr bwMode="auto">
            <a:xfrm flipV="1">
              <a:off x="907" y="1159"/>
              <a:ext cx="545" cy="298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ja-JP" altLang="en-US"/>
            </a:p>
          </p:txBody>
        </p:sp>
        <p:sp>
          <p:nvSpPr>
            <p:cNvPr id="26661" name="Line 76"/>
            <p:cNvSpPr>
              <a:spLocks noChangeShapeType="1"/>
            </p:cNvSpPr>
            <p:nvPr/>
          </p:nvSpPr>
          <p:spPr bwMode="auto">
            <a:xfrm>
              <a:off x="985" y="1225"/>
              <a:ext cx="27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62" name="Line 77"/>
            <p:cNvSpPr>
              <a:spLocks noChangeShapeType="1"/>
            </p:cNvSpPr>
            <p:nvPr/>
          </p:nvSpPr>
          <p:spPr bwMode="auto">
            <a:xfrm>
              <a:off x="984" y="1308"/>
              <a:ext cx="27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63" name="Line 78"/>
            <p:cNvSpPr>
              <a:spLocks noChangeShapeType="1"/>
            </p:cNvSpPr>
            <p:nvPr/>
          </p:nvSpPr>
          <p:spPr bwMode="auto">
            <a:xfrm>
              <a:off x="984" y="1389"/>
              <a:ext cx="27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6649" name="Rectangle 79"/>
          <p:cNvSpPr>
            <a:spLocks noChangeArrowheads="1"/>
          </p:cNvSpPr>
          <p:nvPr/>
        </p:nvSpPr>
        <p:spPr bwMode="auto">
          <a:xfrm>
            <a:off x="5981700" y="3910027"/>
            <a:ext cx="189026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 dirty="0" smtClean="0"/>
              <a:t>Similar elements</a:t>
            </a:r>
            <a:endParaRPr kumimoji="0" lang="ja-JP" altLang="en-US" dirty="0"/>
          </a:p>
        </p:txBody>
      </p:sp>
      <p:grpSp>
        <p:nvGrpSpPr>
          <p:cNvPr id="13" name="Group 80"/>
          <p:cNvGrpSpPr>
            <a:grpSpLocks/>
          </p:cNvGrpSpPr>
          <p:nvPr/>
        </p:nvGrpSpPr>
        <p:grpSpPr bwMode="auto">
          <a:xfrm>
            <a:off x="5653088" y="4276739"/>
            <a:ext cx="1943100" cy="504825"/>
            <a:chOff x="3470" y="2393"/>
            <a:chExt cx="1062" cy="318"/>
          </a:xfrm>
        </p:grpSpPr>
        <p:sp>
          <p:nvSpPr>
            <p:cNvPr id="26654" name="Text Box 81"/>
            <p:cNvSpPr txBox="1">
              <a:spLocks noChangeArrowheads="1"/>
            </p:cNvSpPr>
            <p:nvPr/>
          </p:nvSpPr>
          <p:spPr bwMode="auto">
            <a:xfrm>
              <a:off x="3470" y="2393"/>
              <a:ext cx="451" cy="14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tIns="18000" bIns="18000">
              <a:spAutoFit/>
            </a:bodyPr>
            <a:lstStyle/>
            <a:p>
              <a:pPr algn="ctr"/>
              <a:r>
                <a:rPr kumimoji="0" lang="en-US" altLang="ja-JP" sz="1200" b="1">
                  <a:latin typeface="Courier New" pitchFamily="49" charset="0"/>
                </a:rPr>
                <a:t>e</a:t>
              </a:r>
              <a:r>
                <a:rPr kumimoji="0" lang="en-US" altLang="ja-JP" sz="1200" b="1" baseline="-25000">
                  <a:latin typeface="Courier New" pitchFamily="49" charset="0"/>
                </a:rPr>
                <a:t>s1</a:t>
              </a:r>
              <a:r>
                <a:rPr kumimoji="0" lang="en-US" altLang="ja-JP" sz="1200" b="1">
                  <a:latin typeface="Courier New" pitchFamily="49" charset="0"/>
                </a:rPr>
                <a:t>[0]</a:t>
              </a:r>
              <a:endParaRPr kumimoji="0" lang="en-US" altLang="ja-JP" sz="1200" b="1" baseline="-25000">
                <a:latin typeface="Courier New" pitchFamily="49" charset="0"/>
              </a:endParaRPr>
            </a:p>
          </p:txBody>
        </p:sp>
        <p:sp>
          <p:nvSpPr>
            <p:cNvPr id="26655" name="Text Box 82"/>
            <p:cNvSpPr txBox="1">
              <a:spLocks noChangeArrowheads="1"/>
            </p:cNvSpPr>
            <p:nvPr/>
          </p:nvSpPr>
          <p:spPr bwMode="auto">
            <a:xfrm>
              <a:off x="4081" y="2393"/>
              <a:ext cx="451" cy="14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tIns="18000" bIns="18000">
              <a:spAutoFit/>
            </a:bodyPr>
            <a:lstStyle/>
            <a:p>
              <a:pPr algn="ctr"/>
              <a:r>
                <a:rPr kumimoji="0" lang="en-US" altLang="ja-JP" sz="1200" b="1">
                  <a:latin typeface="Courier New" pitchFamily="49" charset="0"/>
                </a:rPr>
                <a:t>e</a:t>
              </a:r>
              <a:r>
                <a:rPr kumimoji="0" lang="en-US" altLang="ja-JP" sz="1200" b="1" baseline="-25000">
                  <a:latin typeface="Courier New" pitchFamily="49" charset="0"/>
                </a:rPr>
                <a:t>s1</a:t>
              </a:r>
              <a:r>
                <a:rPr kumimoji="0" lang="en-US" altLang="ja-JP" sz="1200" b="1">
                  <a:latin typeface="Courier New" pitchFamily="49" charset="0"/>
                </a:rPr>
                <a:t>[n</a:t>
              </a:r>
              <a:r>
                <a:rPr kumimoji="0" lang="en-US" altLang="ja-JP" sz="1200" b="1" baseline="-25000">
                  <a:latin typeface="Courier New" pitchFamily="49" charset="0"/>
                </a:rPr>
                <a:t>s1</a:t>
              </a:r>
              <a:r>
                <a:rPr kumimoji="0" lang="en-US" altLang="ja-JP" sz="1200" b="1">
                  <a:latin typeface="Courier New" pitchFamily="49" charset="0"/>
                </a:rPr>
                <a:t>]</a:t>
              </a:r>
              <a:endParaRPr kumimoji="0" lang="en-US" altLang="ja-JP" sz="1200" b="1" baseline="-25000">
                <a:latin typeface="Courier New" pitchFamily="49" charset="0"/>
              </a:endParaRPr>
            </a:p>
          </p:txBody>
        </p:sp>
        <p:sp>
          <p:nvSpPr>
            <p:cNvPr id="26656" name="Text Box 83"/>
            <p:cNvSpPr txBox="1">
              <a:spLocks noChangeArrowheads="1"/>
            </p:cNvSpPr>
            <p:nvPr/>
          </p:nvSpPr>
          <p:spPr bwMode="auto">
            <a:xfrm>
              <a:off x="3470" y="2568"/>
              <a:ext cx="451" cy="14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tIns="18000" bIns="18000">
              <a:spAutoFit/>
            </a:bodyPr>
            <a:lstStyle/>
            <a:p>
              <a:pPr algn="ctr"/>
              <a:r>
                <a:rPr kumimoji="0" lang="en-US" altLang="ja-JP" sz="1200" b="1">
                  <a:latin typeface="Courier New" pitchFamily="49" charset="0"/>
                </a:rPr>
                <a:t>e</a:t>
              </a:r>
              <a:r>
                <a:rPr kumimoji="0" lang="en-US" altLang="ja-JP" sz="1200" b="1" baseline="-25000">
                  <a:latin typeface="Courier New" pitchFamily="49" charset="0"/>
                </a:rPr>
                <a:t>s2</a:t>
              </a:r>
              <a:r>
                <a:rPr kumimoji="0" lang="en-US" altLang="ja-JP" sz="1200" b="1">
                  <a:latin typeface="Courier New" pitchFamily="49" charset="0"/>
                </a:rPr>
                <a:t>[0]</a:t>
              </a:r>
              <a:endParaRPr kumimoji="0" lang="en-US" altLang="ja-JP" sz="1200" b="1" baseline="-25000">
                <a:latin typeface="Courier New" pitchFamily="49" charset="0"/>
              </a:endParaRPr>
            </a:p>
          </p:txBody>
        </p:sp>
        <p:sp>
          <p:nvSpPr>
            <p:cNvPr id="26657" name="Text Box 84"/>
            <p:cNvSpPr txBox="1">
              <a:spLocks noChangeArrowheads="1"/>
            </p:cNvSpPr>
            <p:nvPr/>
          </p:nvSpPr>
          <p:spPr bwMode="auto">
            <a:xfrm>
              <a:off x="4081" y="2568"/>
              <a:ext cx="451" cy="14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tIns="18000" bIns="18000">
              <a:spAutoFit/>
            </a:bodyPr>
            <a:lstStyle/>
            <a:p>
              <a:pPr algn="ctr"/>
              <a:r>
                <a:rPr kumimoji="0" lang="en-US" altLang="ja-JP" sz="1200" b="1">
                  <a:latin typeface="Courier New" pitchFamily="49" charset="0"/>
                </a:rPr>
                <a:t>e</a:t>
              </a:r>
              <a:r>
                <a:rPr kumimoji="0" lang="en-US" altLang="ja-JP" sz="1200" b="1" baseline="-25000">
                  <a:latin typeface="Courier New" pitchFamily="49" charset="0"/>
                </a:rPr>
                <a:t>s2</a:t>
              </a:r>
              <a:r>
                <a:rPr kumimoji="0" lang="en-US" altLang="ja-JP" sz="1200" b="1">
                  <a:latin typeface="Courier New" pitchFamily="49" charset="0"/>
                </a:rPr>
                <a:t>[n</a:t>
              </a:r>
              <a:r>
                <a:rPr kumimoji="0" lang="en-US" altLang="ja-JP" sz="1200" b="1" baseline="-25000">
                  <a:latin typeface="Courier New" pitchFamily="49" charset="0"/>
                </a:rPr>
                <a:t>s2</a:t>
              </a:r>
              <a:r>
                <a:rPr kumimoji="0" lang="en-US" altLang="ja-JP" sz="1200" b="1">
                  <a:latin typeface="Courier New" pitchFamily="49" charset="0"/>
                </a:rPr>
                <a:t>]</a:t>
              </a:r>
              <a:endParaRPr kumimoji="0" lang="en-US" altLang="ja-JP" sz="1200" b="1" baseline="-25000">
                <a:latin typeface="Courier New" pitchFamily="49" charset="0"/>
              </a:endParaRPr>
            </a:p>
          </p:txBody>
        </p:sp>
        <p:sp>
          <p:nvSpPr>
            <p:cNvPr id="26658" name="Line 85"/>
            <p:cNvSpPr>
              <a:spLocks noChangeShapeType="1"/>
            </p:cNvSpPr>
            <p:nvPr/>
          </p:nvSpPr>
          <p:spPr bwMode="auto">
            <a:xfrm>
              <a:off x="3947" y="2456"/>
              <a:ext cx="10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659" name="Line 86"/>
            <p:cNvSpPr>
              <a:spLocks noChangeShapeType="1"/>
            </p:cNvSpPr>
            <p:nvPr/>
          </p:nvSpPr>
          <p:spPr bwMode="auto">
            <a:xfrm>
              <a:off x="3947" y="2650"/>
              <a:ext cx="10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6651" name="AutoShape 87"/>
          <p:cNvSpPr>
            <a:spLocks noChangeArrowheads="1"/>
          </p:cNvSpPr>
          <p:nvPr/>
        </p:nvSpPr>
        <p:spPr bwMode="auto">
          <a:xfrm rot="-5400000">
            <a:off x="7661275" y="4386277"/>
            <a:ext cx="331788" cy="25876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26652" name="AutoShape 89"/>
          <p:cNvSpPr>
            <a:spLocks noChangeArrowheads="1"/>
          </p:cNvSpPr>
          <p:nvPr/>
        </p:nvSpPr>
        <p:spPr bwMode="auto">
          <a:xfrm>
            <a:off x="539750" y="4197370"/>
            <a:ext cx="3168650" cy="660390"/>
          </a:xfrm>
          <a:prstGeom prst="wedgeRoundRectCallout">
            <a:avLst>
              <a:gd name="adj1" fmla="val -48648"/>
              <a:gd name="adj2" fmla="val -77755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ja-JP" dirty="0" smtClean="0"/>
              <a:t>Input a defective code fragments</a:t>
            </a:r>
            <a:endParaRPr kumimoji="0" lang="ja-JP" altLang="en-US" dirty="0"/>
          </a:p>
        </p:txBody>
      </p:sp>
      <p:sp>
        <p:nvSpPr>
          <p:cNvPr id="26653" name="AutoShape 90"/>
          <p:cNvSpPr>
            <a:spLocks noChangeArrowheads="1"/>
          </p:cNvSpPr>
          <p:nvPr/>
        </p:nvSpPr>
        <p:spPr bwMode="auto">
          <a:xfrm>
            <a:off x="6659563" y="5140339"/>
            <a:ext cx="2160587" cy="360363"/>
          </a:xfrm>
          <a:prstGeom prst="wedgeRoundRectCallout">
            <a:avLst>
              <a:gd name="adj1" fmla="val 30750"/>
              <a:gd name="adj2" fmla="val -162333"/>
              <a:gd name="adj3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kumimoji="0" lang="en-US" altLang="ja-JP" dirty="0" smtClean="0"/>
              <a:t>Inspect them</a:t>
            </a:r>
            <a:endParaRPr kumimoji="0" lang="ja-JP" altLang="en-US" dirty="0"/>
          </a:p>
        </p:txBody>
      </p:sp>
      <p:sp>
        <p:nvSpPr>
          <p:cNvPr id="91" name="Text Box 33"/>
          <p:cNvSpPr txBox="1">
            <a:spLocks noChangeArrowheads="1"/>
          </p:cNvSpPr>
          <p:nvPr/>
        </p:nvSpPr>
        <p:spPr bwMode="auto">
          <a:xfrm>
            <a:off x="1547812" y="4988494"/>
            <a:ext cx="32385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altLang="ja-JP" dirty="0" smtClean="0"/>
              <a:t>lists of program elements</a:t>
            </a:r>
            <a:endParaRPr kumimoji="0" lang="ja-JP" altLang="en-US" baseline="-25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236615-3C78-454A-AADB-16A6CC0D43D0}" type="slidenum">
              <a:rPr lang="en-US" altLang="ja-JP" smtClean="0"/>
              <a:pPr/>
              <a:t>19</a:t>
            </a:fld>
            <a:endParaRPr lang="en-US" altLang="ja-JP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Proposed Method</a:t>
            </a:r>
            <a:endParaRPr lang="ja-JP" altLang="en-US" dirty="0" smtClean="0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712200" cy="27368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 dirty="0" smtClean="0"/>
              <a:t>We propose</a:t>
            </a:r>
            <a:r>
              <a:rPr lang="en-US" altLang="ja-JP" baseline="0" dirty="0" smtClean="0"/>
              <a:t> a code retrieval method based on identifier similarity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200" dirty="0" smtClean="0"/>
              <a:t>Identifier normalization</a:t>
            </a:r>
            <a:endParaRPr lang="ja-JP" altLang="en-US" sz="2200" dirty="0" smtClean="0"/>
          </a:p>
          <a:p>
            <a:pPr lvl="2" eaLnBrk="1" hangingPunct="1">
              <a:lnSpc>
                <a:spcPct val="90000"/>
              </a:lnSpc>
            </a:pPr>
            <a:r>
              <a:rPr lang="ja-JP" altLang="en-US" sz="2000" dirty="0" smtClean="0"/>
              <a:t>“</a:t>
            </a:r>
            <a:r>
              <a:rPr lang="en-US" altLang="ja-JP" sz="2000" dirty="0" err="1" smtClean="0"/>
              <a:t>add_host</a:t>
            </a:r>
            <a:r>
              <a:rPr lang="en-US" altLang="ja-JP" sz="2000" dirty="0" smtClean="0"/>
              <a:t>” </a:t>
            </a:r>
            <a:r>
              <a:rPr lang="en-US" altLang="ja-JP" sz="2000" dirty="0" smtClean="0">
                <a:sym typeface="Wingdings" pitchFamily="2" charset="2"/>
              </a:rPr>
              <a:t> “add”</a:t>
            </a:r>
            <a:r>
              <a:rPr lang="ja-JP" altLang="en-US" sz="2000" dirty="0" smtClean="0">
                <a:sym typeface="Wingdings" pitchFamily="2" charset="2"/>
              </a:rPr>
              <a:t> </a:t>
            </a:r>
            <a:r>
              <a:rPr lang="en-US" altLang="ja-JP" sz="2000" dirty="0" smtClean="0">
                <a:sym typeface="Wingdings" pitchFamily="2" charset="2"/>
              </a:rPr>
              <a:t>and</a:t>
            </a:r>
            <a:r>
              <a:rPr lang="ja-JP" altLang="en-US" sz="2000" dirty="0" smtClean="0">
                <a:sym typeface="Wingdings" pitchFamily="2" charset="2"/>
              </a:rPr>
              <a:t> </a:t>
            </a:r>
            <a:r>
              <a:rPr lang="en-US" altLang="ja-JP" sz="2000" dirty="0" smtClean="0">
                <a:sym typeface="Wingdings" pitchFamily="2" charset="2"/>
              </a:rPr>
              <a:t>“host” 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ja-JP" sz="2000" dirty="0" smtClean="0">
                <a:sym typeface="Wingdings" pitchFamily="2" charset="2"/>
              </a:rPr>
              <a:t>“type1”  “type”</a:t>
            </a:r>
            <a:endParaRPr lang="en-US" altLang="ja-JP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ja-JP" sz="2400" dirty="0" smtClean="0"/>
              <a:t>Synonymous identifier determination based on NLP</a:t>
            </a:r>
            <a:endParaRPr lang="ja-JP" alt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ja-JP" sz="2400" dirty="0" smtClean="0"/>
              <a:t>Present code fragments have the same synonymous identifiers as the query identifiers</a:t>
            </a:r>
            <a:endParaRPr lang="ja-JP" altLang="en-US" sz="2400" dirty="0" smtClean="0"/>
          </a:p>
        </p:txBody>
      </p:sp>
      <p:pic>
        <p:nvPicPr>
          <p:cNvPr id="819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1" y="4552967"/>
            <a:ext cx="7605005" cy="230505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E96FA8-FD52-45B8-AFD2-5A8296DDE7C2}" type="slidenum">
              <a:rPr lang="en-US" altLang="ja-JP" smtClean="0">
                <a:ea typeface="ＭＳ Ｐゴシック" charset="-128"/>
              </a:rPr>
              <a:pPr/>
              <a:t>2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Similar Code fragment</a:t>
            </a:r>
            <a:endParaRPr lang="ja-JP" altLang="en-US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569325" cy="9445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 dirty="0" smtClean="0"/>
              <a:t>One of factors that make software maintenance more difficult</a:t>
            </a:r>
          </a:p>
        </p:txBody>
      </p:sp>
      <p:sp>
        <p:nvSpPr>
          <p:cNvPr id="5125" name="Line 31"/>
          <p:cNvSpPr>
            <a:spLocks noChangeShapeType="1"/>
          </p:cNvSpPr>
          <p:nvPr/>
        </p:nvSpPr>
        <p:spPr bwMode="auto">
          <a:xfrm flipH="1" flipV="1">
            <a:off x="3490912" y="3486142"/>
            <a:ext cx="1223963" cy="130018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 type="triangle" w="med" len="med"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6" name="Line 32"/>
          <p:cNvSpPr>
            <a:spLocks noChangeShapeType="1"/>
          </p:cNvSpPr>
          <p:nvPr/>
        </p:nvSpPr>
        <p:spPr bwMode="auto">
          <a:xfrm>
            <a:off x="3490914" y="3568690"/>
            <a:ext cx="1152524" cy="3186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 type="none" w="med" len="sm"/>
            <a:tailEnd type="triangle" w="med" len="med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7" name="Text Box 33"/>
          <p:cNvSpPr txBox="1">
            <a:spLocks noChangeArrowheads="1"/>
          </p:cNvSpPr>
          <p:nvPr/>
        </p:nvSpPr>
        <p:spPr bwMode="auto">
          <a:xfrm>
            <a:off x="4999334" y="2500306"/>
            <a:ext cx="1390092" cy="36931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1424" tIns="45712" rIns="91424" bIns="45712">
            <a:spAutoFit/>
          </a:bodyPr>
          <a:lstStyle/>
          <a:p>
            <a:pPr algn="ctr"/>
            <a:r>
              <a:rPr lang="en-US" altLang="ja-JP" dirty="0" smtClean="0">
                <a:latin typeface="Times New Roman" pitchFamily="18" charset="0"/>
              </a:rPr>
              <a:t>Source file </a:t>
            </a:r>
            <a:r>
              <a:rPr kumimoji="0" lang="en-US" altLang="ja-JP" i="1" dirty="0" smtClean="0">
                <a:latin typeface="Times New Roman" pitchFamily="18" charset="0"/>
              </a:rPr>
              <a:t>B</a:t>
            </a:r>
            <a:endParaRPr kumimoji="0" lang="en-US" altLang="ja-JP" i="1" dirty="0">
              <a:latin typeface="Times New Roman" pitchFamily="18" charset="0"/>
            </a:endParaRPr>
          </a:p>
        </p:txBody>
      </p:sp>
      <p:sp>
        <p:nvSpPr>
          <p:cNvPr id="5128" name="AutoShape 34"/>
          <p:cNvSpPr>
            <a:spLocks noChangeArrowheads="1"/>
          </p:cNvSpPr>
          <p:nvPr/>
        </p:nvSpPr>
        <p:spPr bwMode="auto">
          <a:xfrm>
            <a:off x="7072330" y="3429000"/>
            <a:ext cx="1928826" cy="1500198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pPr algn="ctr"/>
            <a:r>
              <a:rPr kumimoji="0" lang="en-US" altLang="ja-JP" dirty="0" smtClean="0"/>
              <a:t>It is necessary to determine whether or not modify them </a:t>
            </a:r>
            <a:endParaRPr kumimoji="0" lang="ja-JP" altLang="en-US" dirty="0"/>
          </a:p>
        </p:txBody>
      </p:sp>
      <p:sp>
        <p:nvSpPr>
          <p:cNvPr id="5131" name="Text Box 44"/>
          <p:cNvSpPr txBox="1">
            <a:spLocks noChangeArrowheads="1"/>
          </p:cNvSpPr>
          <p:nvPr/>
        </p:nvSpPr>
        <p:spPr bwMode="auto">
          <a:xfrm>
            <a:off x="1928300" y="2503481"/>
            <a:ext cx="1390092" cy="36931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1424" tIns="45712" rIns="91424" bIns="45712">
            <a:spAutoFit/>
          </a:bodyPr>
          <a:lstStyle/>
          <a:p>
            <a:pPr algn="ctr"/>
            <a:r>
              <a:rPr lang="en-US" altLang="ja-JP" dirty="0" smtClean="0">
                <a:latin typeface="Times New Roman" pitchFamily="18" charset="0"/>
              </a:rPr>
              <a:t>Source file </a:t>
            </a:r>
            <a:r>
              <a:rPr kumimoji="0" lang="en-US" altLang="ja-JP" i="1" dirty="0" smtClean="0">
                <a:latin typeface="Times New Roman" pitchFamily="18" charset="0"/>
              </a:rPr>
              <a:t>A</a:t>
            </a:r>
            <a:endParaRPr kumimoji="0" lang="en-US" altLang="ja-JP" i="1" dirty="0">
              <a:latin typeface="Times New Roman" pitchFamily="18" charset="0"/>
            </a:endParaRPr>
          </a:p>
        </p:txBody>
      </p:sp>
      <p:grpSp>
        <p:nvGrpSpPr>
          <p:cNvPr id="34" name="グループ化 33"/>
          <p:cNvGrpSpPr/>
          <p:nvPr/>
        </p:nvGrpSpPr>
        <p:grpSpPr>
          <a:xfrm>
            <a:off x="1290638" y="2836856"/>
            <a:ext cx="2284413" cy="2592408"/>
            <a:chOff x="1076325" y="2836856"/>
            <a:chExt cx="2284413" cy="1800225"/>
          </a:xfrm>
        </p:grpSpPr>
        <p:sp>
          <p:nvSpPr>
            <p:cNvPr id="5132" name="AutoShape 45"/>
            <p:cNvSpPr>
              <a:spLocks noChangeArrowheads="1"/>
            </p:cNvSpPr>
            <p:nvPr/>
          </p:nvSpPr>
          <p:spPr bwMode="auto">
            <a:xfrm rot="10800000">
              <a:off x="1354138" y="2836856"/>
              <a:ext cx="2006600" cy="1800225"/>
            </a:xfrm>
            <a:prstGeom prst="foldedCorner">
              <a:avLst>
                <a:gd name="adj" fmla="val 12500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ja-JP" altLang="en-US"/>
            </a:p>
          </p:txBody>
        </p:sp>
        <p:sp>
          <p:nvSpPr>
            <p:cNvPr id="5134" name="Line 47"/>
            <p:cNvSpPr>
              <a:spLocks noChangeShapeType="1"/>
            </p:cNvSpPr>
            <p:nvPr/>
          </p:nvSpPr>
          <p:spPr bwMode="auto">
            <a:xfrm>
              <a:off x="1477963" y="3729031"/>
              <a:ext cx="149701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35" name="Line 48"/>
            <p:cNvSpPr>
              <a:spLocks noChangeShapeType="1"/>
            </p:cNvSpPr>
            <p:nvPr/>
          </p:nvSpPr>
          <p:spPr bwMode="auto">
            <a:xfrm>
              <a:off x="1477963" y="3895718"/>
              <a:ext cx="75088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36" name="Line 49"/>
            <p:cNvSpPr>
              <a:spLocks noChangeShapeType="1"/>
            </p:cNvSpPr>
            <p:nvPr/>
          </p:nvSpPr>
          <p:spPr bwMode="auto">
            <a:xfrm>
              <a:off x="1477963" y="4059231"/>
              <a:ext cx="16605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37" name="Line 50"/>
            <p:cNvSpPr>
              <a:spLocks noChangeShapeType="1"/>
            </p:cNvSpPr>
            <p:nvPr/>
          </p:nvSpPr>
          <p:spPr bwMode="auto">
            <a:xfrm>
              <a:off x="1477963" y="4225918"/>
              <a:ext cx="112553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38" name="Line 51"/>
            <p:cNvSpPr>
              <a:spLocks noChangeShapeType="1"/>
            </p:cNvSpPr>
            <p:nvPr/>
          </p:nvSpPr>
          <p:spPr bwMode="auto">
            <a:xfrm>
              <a:off x="1477963" y="4392606"/>
              <a:ext cx="149701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39" name="Line 52"/>
            <p:cNvSpPr>
              <a:spLocks noChangeShapeType="1"/>
            </p:cNvSpPr>
            <p:nvPr/>
          </p:nvSpPr>
          <p:spPr bwMode="auto">
            <a:xfrm>
              <a:off x="1477963" y="3103556"/>
              <a:ext cx="123507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40" name="Line 53"/>
            <p:cNvSpPr>
              <a:spLocks noChangeShapeType="1"/>
            </p:cNvSpPr>
            <p:nvPr/>
          </p:nvSpPr>
          <p:spPr bwMode="auto">
            <a:xfrm>
              <a:off x="1497013" y="4529131"/>
              <a:ext cx="11239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41" name="Line 54"/>
            <p:cNvSpPr>
              <a:spLocks noChangeShapeType="1"/>
            </p:cNvSpPr>
            <p:nvPr/>
          </p:nvSpPr>
          <p:spPr bwMode="auto">
            <a:xfrm>
              <a:off x="1076325" y="3067043"/>
              <a:ext cx="412750" cy="2476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miter lim="800000"/>
              <a:headEnd/>
              <a:tailEnd type="triangle" w="med" len="med"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133" name="Rectangle 46"/>
            <p:cNvSpPr>
              <a:spLocks noChangeArrowheads="1"/>
            </p:cNvSpPr>
            <p:nvPr/>
          </p:nvSpPr>
          <p:spPr bwMode="auto">
            <a:xfrm>
              <a:off x="1477963" y="3201464"/>
              <a:ext cx="1773237" cy="367745"/>
            </a:xfrm>
            <a:prstGeom prst="rect">
              <a:avLst/>
            </a:prstGeom>
            <a:solidFill>
              <a:srgbClr val="CCEC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1424" tIns="45712" rIns="91424" bIns="45712" anchor="ctr">
              <a:spAutoFit/>
            </a:bodyPr>
            <a:lstStyle/>
            <a:p>
              <a:pPr algn="ctr"/>
              <a:r>
                <a:rPr kumimoji="0" lang="en-US" altLang="ja-JP" dirty="0" smtClean="0">
                  <a:latin typeface="Times New Roman" pitchFamily="18" charset="0"/>
                </a:rPr>
                <a:t>Code fragment </a:t>
              </a:r>
              <a:r>
                <a:rPr kumimoji="0" lang="en-US" altLang="ja-JP" i="1" dirty="0" smtClean="0">
                  <a:latin typeface="Times New Roman" pitchFamily="18" charset="0"/>
                </a:rPr>
                <a:t>CF</a:t>
              </a:r>
              <a:endParaRPr kumimoji="0" lang="en-US" altLang="ja-JP" i="1" dirty="0">
                <a:latin typeface="Times New Roman" pitchFamily="18" charset="0"/>
              </a:endParaRPr>
            </a:p>
          </p:txBody>
        </p:sp>
      </p:grpSp>
      <p:sp>
        <p:nvSpPr>
          <p:cNvPr id="5142" name="AutoShape 55"/>
          <p:cNvSpPr>
            <a:spLocks noChangeArrowheads="1"/>
          </p:cNvSpPr>
          <p:nvPr/>
        </p:nvSpPr>
        <p:spPr bwMode="auto">
          <a:xfrm>
            <a:off x="214313" y="2835273"/>
            <a:ext cx="1292225" cy="379413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pPr algn="ctr"/>
            <a:r>
              <a:rPr lang="en-US" altLang="ja-JP" dirty="0" smtClean="0"/>
              <a:t>Modify it</a:t>
            </a:r>
            <a:endParaRPr kumimoji="0" lang="ja-JP" altLang="en-US" dirty="0"/>
          </a:p>
        </p:txBody>
      </p:sp>
      <p:grpSp>
        <p:nvGrpSpPr>
          <p:cNvPr id="35" name="グループ化 34"/>
          <p:cNvGrpSpPr/>
          <p:nvPr/>
        </p:nvGrpSpPr>
        <p:grpSpPr>
          <a:xfrm>
            <a:off x="4710129" y="2836856"/>
            <a:ext cx="2362201" cy="2592408"/>
            <a:chOff x="4500562" y="2836856"/>
            <a:chExt cx="2362201" cy="1803400"/>
          </a:xfrm>
        </p:grpSpPr>
        <p:grpSp>
          <p:nvGrpSpPr>
            <p:cNvPr id="2" name="Group 36"/>
            <p:cNvGrpSpPr>
              <a:grpSpLocks/>
            </p:cNvGrpSpPr>
            <p:nvPr/>
          </p:nvGrpSpPr>
          <p:grpSpPr bwMode="auto">
            <a:xfrm>
              <a:off x="4500562" y="2836856"/>
              <a:ext cx="2016125" cy="1803400"/>
              <a:chOff x="1020" y="3929"/>
              <a:chExt cx="1270" cy="1136"/>
            </a:xfrm>
          </p:grpSpPr>
          <p:sp>
            <p:nvSpPr>
              <p:cNvPr id="5147" name="AutoShape 37"/>
              <p:cNvSpPr>
                <a:spLocks noChangeArrowheads="1"/>
              </p:cNvSpPr>
              <p:nvPr/>
            </p:nvSpPr>
            <p:spPr bwMode="auto">
              <a:xfrm rot="10800000">
                <a:off x="1020" y="3929"/>
                <a:ext cx="1270" cy="1136"/>
              </a:xfrm>
              <a:prstGeom prst="foldedCorner">
                <a:avLst>
                  <a:gd name="adj" fmla="val 12500"/>
                </a:avLst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ja-JP" altLang="en-US"/>
              </a:p>
            </p:txBody>
          </p:sp>
          <p:sp>
            <p:nvSpPr>
              <p:cNvPr id="5150" name="Line 40"/>
              <p:cNvSpPr>
                <a:spLocks noChangeShapeType="1"/>
              </p:cNvSpPr>
              <p:nvPr/>
            </p:nvSpPr>
            <p:spPr bwMode="auto">
              <a:xfrm>
                <a:off x="1112" y="4424"/>
                <a:ext cx="44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151" name="Line 41"/>
              <p:cNvSpPr>
                <a:spLocks noChangeShapeType="1"/>
              </p:cNvSpPr>
              <p:nvPr/>
            </p:nvSpPr>
            <p:spPr bwMode="auto">
              <a:xfrm>
                <a:off x="1122" y="4595"/>
                <a:ext cx="941" cy="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152" name="Line 42"/>
              <p:cNvSpPr>
                <a:spLocks noChangeShapeType="1"/>
              </p:cNvSpPr>
              <p:nvPr/>
            </p:nvSpPr>
            <p:spPr bwMode="auto">
              <a:xfrm>
                <a:off x="1122" y="4126"/>
                <a:ext cx="88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153" name="Line 43"/>
              <p:cNvSpPr>
                <a:spLocks noChangeShapeType="1"/>
              </p:cNvSpPr>
              <p:nvPr/>
            </p:nvSpPr>
            <p:spPr bwMode="auto">
              <a:xfrm>
                <a:off x="1122" y="4783"/>
                <a:ext cx="88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148" name="Rectangle 38"/>
              <p:cNvSpPr>
                <a:spLocks noChangeArrowheads="1"/>
              </p:cNvSpPr>
              <p:nvPr/>
            </p:nvSpPr>
            <p:spPr bwMode="auto">
              <a:xfrm>
                <a:off x="1066" y="4090"/>
                <a:ext cx="1159" cy="232"/>
              </a:xfrm>
              <a:prstGeom prst="rect">
                <a:avLst/>
              </a:prstGeom>
              <a:solidFill>
                <a:srgbClr val="CCECFF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lIns="91424" tIns="45712" rIns="91424" bIns="45712" anchor="ctr">
                <a:spAutoFit/>
              </a:bodyPr>
              <a:lstStyle/>
              <a:p>
                <a:pPr algn="ctr"/>
                <a:r>
                  <a:rPr lang="en-US" altLang="ja-JP" dirty="0" smtClean="0">
                    <a:latin typeface="Times New Roman" pitchFamily="18" charset="0"/>
                  </a:rPr>
                  <a:t>Similar code fragment </a:t>
                </a:r>
                <a:r>
                  <a:rPr kumimoji="0" lang="en-US" altLang="ja-JP" i="1" dirty="0" smtClean="0">
                    <a:latin typeface="Times New Roman" pitchFamily="18" charset="0"/>
                  </a:rPr>
                  <a:t>SF</a:t>
                </a:r>
                <a:r>
                  <a:rPr kumimoji="0" lang="en-US" altLang="ja-JP" i="1" baseline="-25000" dirty="0" smtClean="0">
                    <a:latin typeface="Times New Roman" pitchFamily="18" charset="0"/>
                  </a:rPr>
                  <a:t>1</a:t>
                </a:r>
                <a:endParaRPr kumimoji="0" lang="en-US" altLang="ja-JP" i="1" baseline="-25000" dirty="0">
                  <a:latin typeface="Times New Roman" pitchFamily="18" charset="0"/>
                </a:endParaRPr>
              </a:p>
            </p:txBody>
          </p:sp>
          <p:sp>
            <p:nvSpPr>
              <p:cNvPr id="5149" name="Rectangle 39"/>
              <p:cNvSpPr>
                <a:spLocks noChangeArrowheads="1"/>
              </p:cNvSpPr>
              <p:nvPr/>
            </p:nvSpPr>
            <p:spPr bwMode="auto">
              <a:xfrm>
                <a:off x="1066" y="4475"/>
                <a:ext cx="1159" cy="232"/>
              </a:xfrm>
              <a:prstGeom prst="rect">
                <a:avLst/>
              </a:prstGeom>
              <a:solidFill>
                <a:srgbClr val="CCECFF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lIns="91424" tIns="45712" rIns="91424" bIns="45712" anchor="ctr">
                <a:spAutoFit/>
              </a:bodyPr>
              <a:lstStyle/>
              <a:p>
                <a:pPr algn="ctr"/>
                <a:r>
                  <a:rPr lang="en-US" altLang="ja-JP" dirty="0" smtClean="0"/>
                  <a:t>Similar code fragment </a:t>
                </a:r>
                <a:r>
                  <a:rPr kumimoji="0" lang="en-US" altLang="ja-JP" i="1" dirty="0" smtClean="0">
                    <a:latin typeface="Times New Roman" pitchFamily="18" charset="0"/>
                  </a:rPr>
                  <a:t>SF</a:t>
                </a:r>
                <a:r>
                  <a:rPr kumimoji="0" lang="en-US" altLang="ja-JP" i="1" baseline="-25000" dirty="0" smtClean="0">
                    <a:latin typeface="Times New Roman" pitchFamily="18" charset="0"/>
                  </a:rPr>
                  <a:t>2</a:t>
                </a:r>
                <a:endParaRPr kumimoji="0" lang="en-US" altLang="ja-JP" i="1" baseline="-25000" dirty="0">
                  <a:latin typeface="Times New Roman" pitchFamily="18" charset="0"/>
                </a:endParaRPr>
              </a:p>
            </p:txBody>
          </p:sp>
        </p:grpSp>
        <p:sp>
          <p:nvSpPr>
            <p:cNvPr id="5143" name="Line 56"/>
            <p:cNvSpPr>
              <a:spLocks noChangeShapeType="1"/>
            </p:cNvSpPr>
            <p:nvPr/>
          </p:nvSpPr>
          <p:spPr bwMode="auto">
            <a:xfrm flipV="1">
              <a:off x="6359525" y="3413118"/>
              <a:ext cx="431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 type="triangle" w="med" len="med"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44" name="Line 57"/>
            <p:cNvSpPr>
              <a:spLocks noChangeShapeType="1"/>
            </p:cNvSpPr>
            <p:nvPr/>
          </p:nvSpPr>
          <p:spPr bwMode="auto">
            <a:xfrm flipV="1">
              <a:off x="6434135" y="3629017"/>
              <a:ext cx="428628" cy="3597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 type="triangle" w="med" len="med"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36" name="正方形/長方形 35"/>
          <p:cNvSpPr/>
          <p:nvPr/>
        </p:nvSpPr>
        <p:spPr bwMode="auto">
          <a:xfrm>
            <a:off x="428596" y="5596306"/>
            <a:ext cx="8429651" cy="1118842"/>
          </a:xfrm>
          <a:prstGeom prst="rect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kumimoji="0" lang="en-US" altLang="ja-JP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It is necessary to develop</a:t>
            </a:r>
            <a:r>
              <a:rPr lang="en-US" altLang="ja-JP" sz="2800" dirty="0" smtClean="0"/>
              <a:t> automatic code retrieval </a:t>
            </a:r>
          </a:p>
          <a:p>
            <a:r>
              <a:rPr lang="en-US" altLang="ja-JP" sz="2800" dirty="0" smtClean="0"/>
              <a:t>tool based on code similarity</a:t>
            </a:r>
            <a:endParaRPr kumimoji="0" lang="ja-JP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73BDBF-274C-496B-90EE-A5947C46F453}" type="slidenum">
              <a:rPr lang="en-US" altLang="ja-JP" smtClean="0"/>
              <a:pPr>
                <a:defRPr/>
              </a:pPr>
              <a:t>20</a:t>
            </a:fld>
            <a:endParaRPr lang="en-US" altLang="ja-JP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7489825" y="3902071"/>
            <a:ext cx="863600" cy="31432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ja-JP" sz="1400" b="1">
                <a:latin typeface="Courier New" pitchFamily="49" charset="0"/>
              </a:rPr>
              <a:t>node</a:t>
            </a:r>
            <a:endParaRPr kumimoji="0" lang="en-US" altLang="ja-JP" sz="1400" b="1" baseline="-25000">
              <a:latin typeface="Courier New" pitchFamily="49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321175" y="3906833"/>
            <a:ext cx="863600" cy="3143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ja-JP" sz="1400" b="1">
                <a:latin typeface="Courier New" pitchFamily="49" charset="0"/>
              </a:rPr>
              <a:t>node</a:t>
            </a:r>
            <a:endParaRPr kumimoji="0" lang="en-US" altLang="ja-JP" sz="1400" b="1" baseline="-25000">
              <a:latin typeface="Courier New" pitchFamily="49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472113" y="3902071"/>
            <a:ext cx="863600" cy="31432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ja-JP" sz="1400" b="1">
                <a:latin typeface="Courier New" pitchFamily="49" charset="0"/>
              </a:rPr>
              <a:t>alloc</a:t>
            </a:r>
            <a:endParaRPr kumimoji="0" lang="en-US" altLang="ja-JP" sz="1400" b="1" baseline="-25000">
              <a:latin typeface="Courier New" pitchFamily="49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337300" y="3902071"/>
            <a:ext cx="863600" cy="314325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ja-JP" sz="1400" b="1">
                <a:latin typeface="Courier New" pitchFamily="49" charset="0"/>
              </a:rPr>
              <a:t>add</a:t>
            </a:r>
            <a:endParaRPr kumimoji="0" lang="en-US" altLang="ja-JP" sz="1400" b="1" baseline="-25000">
              <a:latin typeface="Courier New" pitchFamily="49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608513" y="2930521"/>
            <a:ext cx="863600" cy="3143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ja-JP" sz="1400" b="1">
                <a:latin typeface="Courier New" pitchFamily="49" charset="0"/>
              </a:rPr>
              <a:t>host</a:t>
            </a:r>
            <a:endParaRPr kumimoji="0" lang="en-US" altLang="ja-JP" sz="1400" b="1" baseline="-25000">
              <a:latin typeface="Courier New" pitchFamily="49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5473700" y="2930521"/>
            <a:ext cx="863600" cy="31432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ja-JP" sz="1400" b="1">
                <a:latin typeface="Courier New" pitchFamily="49" charset="0"/>
              </a:rPr>
              <a:t>alloc</a:t>
            </a:r>
            <a:endParaRPr kumimoji="0" lang="en-US" altLang="ja-JP" sz="1400" b="1" baseline="-25000">
              <a:latin typeface="Courier New" pitchFamily="49" charset="0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327775" y="2930521"/>
            <a:ext cx="873125" cy="314325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ja-JP" sz="1400" b="1">
                <a:latin typeface="Courier New" pitchFamily="49" charset="0"/>
              </a:rPr>
              <a:t>add</a:t>
            </a:r>
            <a:endParaRPr kumimoji="0" lang="en-US" altLang="ja-JP" sz="1400" b="1" baseline="-25000">
              <a:latin typeface="Courier New" pitchFamily="49" charset="0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200900" y="2930521"/>
            <a:ext cx="863600" cy="31432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ja-JP" sz="1400" b="1">
                <a:latin typeface="Courier New" pitchFamily="49" charset="0"/>
              </a:rPr>
              <a:t>host</a:t>
            </a:r>
            <a:endParaRPr kumimoji="0" lang="en-US" altLang="ja-JP" sz="1400" b="1" baseline="-25000">
              <a:latin typeface="Courier New" pitchFamily="49" charset="0"/>
            </a:endParaRP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7237413" y="4083046"/>
            <a:ext cx="2159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5221288" y="4083046"/>
            <a:ext cx="2159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213225" y="3757608"/>
            <a:ext cx="4211638" cy="576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4500563" y="2786058"/>
            <a:ext cx="3636962" cy="576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73BDBF-274C-496B-90EE-A5947C46F453}" type="slidenum">
              <a:rPr lang="en-US" altLang="ja-JP" smtClean="0"/>
              <a:pPr>
                <a:defRPr/>
              </a:pPr>
              <a:t>21</a:t>
            </a:fld>
            <a:endParaRPr lang="en-US" altLang="ja-JP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7489825" y="4976813"/>
            <a:ext cx="863600" cy="31432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ja-JP" sz="1400" b="1">
                <a:latin typeface="Courier New" pitchFamily="49" charset="0"/>
              </a:rPr>
              <a:t>node</a:t>
            </a:r>
            <a:endParaRPr kumimoji="0" lang="en-US" altLang="ja-JP" sz="1400" b="1" baseline="-25000">
              <a:latin typeface="Courier New" pitchFamily="49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321175" y="4981575"/>
            <a:ext cx="863600" cy="3143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ja-JP" sz="1400" b="1">
                <a:latin typeface="Courier New" pitchFamily="49" charset="0"/>
              </a:rPr>
              <a:t>node</a:t>
            </a:r>
            <a:endParaRPr kumimoji="0" lang="en-US" altLang="ja-JP" sz="1400" b="1" baseline="-25000">
              <a:latin typeface="Courier New" pitchFamily="49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472113" y="4976813"/>
            <a:ext cx="863600" cy="31432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ja-JP" sz="1400" b="1">
                <a:latin typeface="Courier New" pitchFamily="49" charset="0"/>
              </a:rPr>
              <a:t>alloc</a:t>
            </a:r>
            <a:endParaRPr kumimoji="0" lang="en-US" altLang="ja-JP" sz="1400" b="1" baseline="-25000">
              <a:latin typeface="Courier New" pitchFamily="49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337300" y="4976813"/>
            <a:ext cx="863600" cy="314325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ja-JP" sz="1400" b="1">
                <a:latin typeface="Courier New" pitchFamily="49" charset="0"/>
              </a:rPr>
              <a:t>add</a:t>
            </a:r>
            <a:endParaRPr kumimoji="0" lang="en-US" altLang="ja-JP" sz="1400" b="1" baseline="-25000">
              <a:latin typeface="Courier New" pitchFamily="49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44463" y="4041775"/>
            <a:ext cx="4067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 sz="2000" dirty="0" smtClean="0"/>
              <a:t>identifiers in input code fragment</a:t>
            </a:r>
            <a:endParaRPr lang="ja-JP" altLang="en-US" sz="2000" dirty="0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608513" y="4005263"/>
            <a:ext cx="863600" cy="3143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ja-JP" sz="1400" b="1">
                <a:latin typeface="Courier New" pitchFamily="49" charset="0"/>
              </a:rPr>
              <a:t>host</a:t>
            </a:r>
            <a:endParaRPr kumimoji="0" lang="en-US" altLang="ja-JP" sz="1400" b="1" baseline="-25000">
              <a:latin typeface="Courier New" pitchFamily="49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5473700" y="4005263"/>
            <a:ext cx="863600" cy="31432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ja-JP" sz="1400" b="1">
                <a:latin typeface="Courier New" pitchFamily="49" charset="0"/>
              </a:rPr>
              <a:t>alloc</a:t>
            </a:r>
            <a:endParaRPr kumimoji="0" lang="en-US" altLang="ja-JP" sz="1400" b="1" baseline="-25000">
              <a:latin typeface="Courier New" pitchFamily="49" charset="0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327775" y="4005263"/>
            <a:ext cx="873125" cy="314325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ja-JP" sz="1400" b="1">
                <a:latin typeface="Courier New" pitchFamily="49" charset="0"/>
              </a:rPr>
              <a:t>add</a:t>
            </a:r>
            <a:endParaRPr kumimoji="0" lang="en-US" altLang="ja-JP" sz="1400" b="1" baseline="-25000">
              <a:latin typeface="Courier New" pitchFamily="49" charset="0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200900" y="4005263"/>
            <a:ext cx="863600" cy="31432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ja-JP" sz="1400" b="1">
                <a:latin typeface="Courier New" pitchFamily="49" charset="0"/>
              </a:rPr>
              <a:t>host</a:t>
            </a:r>
            <a:endParaRPr kumimoji="0" lang="en-US" altLang="ja-JP" sz="1400" b="1" baseline="-25000">
              <a:latin typeface="Courier New" pitchFamily="49" charset="0"/>
            </a:endParaRPr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 flipH="1">
            <a:off x="4645025" y="4329113"/>
            <a:ext cx="360363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5868988" y="4329113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6769100" y="4329113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7597775" y="4329113"/>
            <a:ext cx="288925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 flipH="1">
            <a:off x="4789488" y="4329113"/>
            <a:ext cx="2808287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5005388" y="4329113"/>
            <a:ext cx="2808287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7237413" y="5157788"/>
            <a:ext cx="2159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5221288" y="5157788"/>
            <a:ext cx="2159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213225" y="4832350"/>
            <a:ext cx="4211638" cy="576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4500563" y="3860800"/>
            <a:ext cx="3636962" cy="576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144463" y="5049838"/>
            <a:ext cx="4067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 sz="2000" dirty="0" smtClean="0"/>
              <a:t>Identifiers in target source code</a:t>
            </a:r>
            <a:endParaRPr lang="ja-JP" altLang="en-US" sz="2000" baseline="-25000" dirty="0">
              <a:latin typeface="Courier New" pitchFamily="49" charset="0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2F29C2-154C-4FC1-861E-A38CD42AF795}" type="slidenum">
              <a:rPr lang="en-US" altLang="ja-JP"/>
              <a:pPr>
                <a:defRPr/>
              </a:pPr>
              <a:t>22</a:t>
            </a:fld>
            <a:endParaRPr lang="en-US" altLang="ja-JP"/>
          </a:p>
        </p:txBody>
      </p:sp>
      <p:sp>
        <p:nvSpPr>
          <p:cNvPr id="3077" name="Rectangle 1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ja-JP" sz="4000" smtClean="0">
                <a:latin typeface="MS UI Gothic" pitchFamily="50" charset="-128"/>
              </a:rPr>
              <a:t>On Refactoring Support Based on Code Clone Dependency Relation</a:t>
            </a:r>
            <a:r>
              <a:rPr lang="en-US" altLang="ja-JP" sz="2400" smtClean="0"/>
              <a:t> </a:t>
            </a:r>
          </a:p>
        </p:txBody>
      </p:sp>
      <p:sp>
        <p:nvSpPr>
          <p:cNvPr id="307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611188" y="2997200"/>
            <a:ext cx="7921625" cy="3095625"/>
          </a:xfrm>
        </p:spPr>
        <p:txBody>
          <a:bodyPr/>
          <a:lstStyle/>
          <a:p>
            <a:pPr eaLnBrk="1" hangingPunct="1"/>
            <a:r>
              <a:rPr lang="en-US" altLang="ja-JP" sz="2000" smtClean="0"/>
              <a:t>Norihiro Yoshida</a:t>
            </a:r>
            <a:r>
              <a:rPr lang="en-US" altLang="ja-JP" sz="2000" baseline="30000" smtClean="0"/>
              <a:t>1</a:t>
            </a:r>
            <a:r>
              <a:rPr lang="en-US" altLang="ja-JP" sz="2000" smtClean="0"/>
              <a:t>, Yoshiki Higo</a:t>
            </a:r>
            <a:r>
              <a:rPr lang="en-US" altLang="ja-JP" sz="2000" baseline="30000" smtClean="0"/>
              <a:t>1</a:t>
            </a:r>
            <a:r>
              <a:rPr lang="en-US" altLang="ja-JP" sz="2000" smtClean="0"/>
              <a:t>,</a:t>
            </a:r>
          </a:p>
          <a:p>
            <a:pPr eaLnBrk="1" hangingPunct="1"/>
            <a:r>
              <a:rPr lang="en-US" altLang="ja-JP" sz="2000" smtClean="0"/>
              <a:t>Toshihiro Kamiya</a:t>
            </a:r>
            <a:r>
              <a:rPr lang="en-US" altLang="ja-JP" sz="2000" baseline="30000" smtClean="0"/>
              <a:t>2</a:t>
            </a:r>
            <a:r>
              <a:rPr lang="en-US" altLang="ja-JP" sz="2000" smtClean="0"/>
              <a:t>, Shinji Kusumoto</a:t>
            </a:r>
            <a:r>
              <a:rPr lang="en-US" altLang="ja-JP" sz="2000" baseline="30000" smtClean="0"/>
              <a:t>1</a:t>
            </a:r>
            <a:r>
              <a:rPr lang="en-US" altLang="ja-JP" sz="2000" smtClean="0"/>
              <a:t>, Katsuro Inoue</a:t>
            </a:r>
            <a:r>
              <a:rPr lang="en-US" altLang="ja-JP" sz="2000" baseline="30000" smtClean="0"/>
              <a:t>1</a:t>
            </a:r>
          </a:p>
          <a:p>
            <a:pPr eaLnBrk="1" hangingPunct="1"/>
            <a:endParaRPr lang="en-US" altLang="ja-JP" sz="2000" smtClean="0"/>
          </a:p>
          <a:p>
            <a:pPr algn="r" eaLnBrk="1" hangingPunct="1"/>
            <a:r>
              <a:rPr lang="en-US" altLang="ja-JP" sz="2000" smtClean="0"/>
              <a:t> </a:t>
            </a:r>
            <a:r>
              <a:rPr lang="en-US" altLang="ja-JP" sz="2000" baseline="30000" smtClean="0"/>
              <a:t>1</a:t>
            </a:r>
            <a:r>
              <a:rPr lang="en-US" altLang="ja-JP" sz="2000" smtClean="0"/>
              <a:t>Osaka University</a:t>
            </a:r>
            <a:endParaRPr lang="en-US" altLang="ja-JP" sz="2000" baseline="30000" smtClean="0"/>
          </a:p>
          <a:p>
            <a:pPr algn="r" eaLnBrk="1" hangingPunct="1"/>
            <a:r>
              <a:rPr lang="en-US" altLang="ja-JP" sz="2000" baseline="30000" smtClean="0"/>
              <a:t>2</a:t>
            </a:r>
            <a:r>
              <a:rPr lang="en-US" altLang="ja-JP" sz="2000" smtClean="0"/>
              <a:t>National Institute of Advanced Industrial Science and Technology</a:t>
            </a:r>
          </a:p>
        </p:txBody>
      </p:sp>
    </p:spTree>
  </p:cSld>
  <p:clrMapOvr>
    <a:masterClrMapping/>
  </p:clrMapOvr>
  <p:transition advTm="19296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01567A-8BF5-47D7-B177-C2CC201D49F6}" type="slidenum">
              <a:rPr lang="en-US" altLang="ja-JP"/>
              <a:pPr>
                <a:defRPr/>
              </a:pPr>
              <a:t>23</a:t>
            </a:fld>
            <a:endParaRPr lang="en-US" altLang="ja-JP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latin typeface="MS UI Gothic" pitchFamily="50" charset="-128"/>
              </a:rPr>
              <a:t>Background(1)  What is a code clone?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196975"/>
            <a:ext cx="8229600" cy="2160588"/>
          </a:xfrm>
        </p:spPr>
        <p:txBody>
          <a:bodyPr/>
          <a:lstStyle/>
          <a:p>
            <a:pPr eaLnBrk="1" hangingPunct="1"/>
            <a:r>
              <a:rPr lang="en-US" altLang="ja-JP" sz="2400" smtClean="0"/>
              <a:t>A set of code fragments identical or similar to each other</a:t>
            </a:r>
          </a:p>
          <a:p>
            <a:pPr eaLnBrk="1" hangingPunct="1"/>
            <a:r>
              <a:rPr lang="en-US" altLang="ja-JP" sz="2400" smtClean="0"/>
              <a:t>Introduced in source program by various reasons such as reusing code by `copy-and-paste’</a:t>
            </a:r>
          </a:p>
          <a:p>
            <a:pPr eaLnBrk="1" hangingPunct="1"/>
            <a:r>
              <a:rPr lang="en-US" altLang="ja-JP" sz="2400" smtClean="0"/>
              <a:t>Make software maintenance more difficult</a:t>
            </a:r>
          </a:p>
        </p:txBody>
      </p:sp>
      <p:sp>
        <p:nvSpPr>
          <p:cNvPr id="4103" name="Line 4"/>
          <p:cNvSpPr>
            <a:spLocks noChangeShapeType="1"/>
          </p:cNvSpPr>
          <p:nvPr/>
        </p:nvSpPr>
        <p:spPr bwMode="auto">
          <a:xfrm>
            <a:off x="3486150" y="4581525"/>
            <a:ext cx="2022475" cy="647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 type="triangle" w="med" len="sm"/>
            <a:tailEnd type="triangle" w="med" len="sm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04" name="Line 5"/>
          <p:cNvSpPr>
            <a:spLocks noChangeShapeType="1"/>
          </p:cNvSpPr>
          <p:nvPr/>
        </p:nvSpPr>
        <p:spPr bwMode="auto">
          <a:xfrm flipV="1">
            <a:off x="3492500" y="5300663"/>
            <a:ext cx="2016125" cy="127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 type="triangle" w="med" len="sm"/>
            <a:tailEnd type="triangle" w="med" len="sm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05" name="Line 6"/>
          <p:cNvSpPr>
            <a:spLocks noChangeShapeType="1"/>
          </p:cNvSpPr>
          <p:nvPr/>
        </p:nvSpPr>
        <p:spPr bwMode="auto">
          <a:xfrm>
            <a:off x="2881313" y="534035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 type="triangle" w="med" len="sm"/>
            <a:tailEnd type="triangle" w="med" len="sm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06" name="Text Box 7"/>
          <p:cNvSpPr txBox="1">
            <a:spLocks noChangeArrowheads="1"/>
          </p:cNvSpPr>
          <p:nvPr/>
        </p:nvSpPr>
        <p:spPr bwMode="auto">
          <a:xfrm>
            <a:off x="3635375" y="4221163"/>
            <a:ext cx="163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 sz="2400">
                <a:latin typeface="Times New Roman" pitchFamily="18" charset="0"/>
              </a:rPr>
              <a:t>Code Clone</a:t>
            </a:r>
          </a:p>
        </p:txBody>
      </p:sp>
      <p:sp>
        <p:nvSpPr>
          <p:cNvPr id="4107" name="AutoShape 8"/>
          <p:cNvSpPr>
            <a:spLocks noChangeArrowheads="1"/>
          </p:cNvSpPr>
          <p:nvPr/>
        </p:nvSpPr>
        <p:spPr bwMode="auto">
          <a:xfrm rot="10800000">
            <a:off x="2047875" y="4221163"/>
            <a:ext cx="1371600" cy="1600200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4108" name="Rectangle 9"/>
          <p:cNvSpPr>
            <a:spLocks noChangeArrowheads="1"/>
          </p:cNvSpPr>
          <p:nvPr/>
        </p:nvSpPr>
        <p:spPr bwMode="auto">
          <a:xfrm>
            <a:off x="2124075" y="4510088"/>
            <a:ext cx="1219200" cy="177800"/>
          </a:xfrm>
          <a:prstGeom prst="rect">
            <a:avLst/>
          </a:prstGeom>
          <a:solidFill>
            <a:srgbClr val="666699"/>
          </a:solidFill>
          <a:ln w="254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4109" name="Rectangle 10"/>
          <p:cNvSpPr>
            <a:spLocks noChangeArrowheads="1"/>
          </p:cNvSpPr>
          <p:nvPr/>
        </p:nvSpPr>
        <p:spPr bwMode="auto">
          <a:xfrm>
            <a:off x="2124075" y="5195888"/>
            <a:ext cx="1219200" cy="177800"/>
          </a:xfrm>
          <a:prstGeom prst="rect">
            <a:avLst/>
          </a:prstGeom>
          <a:solidFill>
            <a:srgbClr val="666699"/>
          </a:solidFill>
          <a:ln w="254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4110" name="AutoShape 11"/>
          <p:cNvSpPr>
            <a:spLocks noChangeArrowheads="1"/>
          </p:cNvSpPr>
          <p:nvPr/>
        </p:nvSpPr>
        <p:spPr bwMode="auto">
          <a:xfrm rot="10800000">
            <a:off x="5627688" y="4349750"/>
            <a:ext cx="1371600" cy="1600200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4111" name="Rectangle 12"/>
          <p:cNvSpPr>
            <a:spLocks noChangeArrowheads="1"/>
          </p:cNvSpPr>
          <p:nvPr/>
        </p:nvSpPr>
        <p:spPr bwMode="auto">
          <a:xfrm>
            <a:off x="5729288" y="5195888"/>
            <a:ext cx="1219200" cy="177800"/>
          </a:xfrm>
          <a:prstGeom prst="rect">
            <a:avLst/>
          </a:prstGeom>
          <a:solidFill>
            <a:srgbClr val="666699"/>
          </a:solidFill>
          <a:ln w="254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4112" name="Arc 15"/>
          <p:cNvSpPr>
            <a:spLocks/>
          </p:cNvSpPr>
          <p:nvPr/>
        </p:nvSpPr>
        <p:spPr bwMode="auto">
          <a:xfrm rot="2464231">
            <a:off x="3290888" y="4718050"/>
            <a:ext cx="360362" cy="481013"/>
          </a:xfrm>
          <a:custGeom>
            <a:avLst/>
            <a:gdLst>
              <a:gd name="T0" fmla="*/ 0 w 21600"/>
              <a:gd name="T1" fmla="*/ 0 h 21600"/>
              <a:gd name="T2" fmla="*/ 100301955 w 21600"/>
              <a:gd name="T3" fmla="*/ 238540763 h 21600"/>
              <a:gd name="T4" fmla="*/ 0 w 21600"/>
              <a:gd name="T5" fmla="*/ 23854076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advTm="5928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C0E767-FD1A-40C7-9791-FAAD423D2332}" type="slidenum">
              <a:rPr lang="en-US" altLang="ja-JP"/>
              <a:pPr>
                <a:defRPr/>
              </a:pPr>
              <a:t>24</a:t>
            </a:fld>
            <a:endParaRPr lang="en-US" altLang="ja-JP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>
                <a:latin typeface="MS UI Gothic" pitchFamily="50" charset="-128"/>
              </a:rPr>
              <a:t>Background(1) Refactoring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785225" cy="2233612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en-US" altLang="ja-JP" sz="2400" smtClean="0"/>
              <a:t>Refactoring[1] is a way to deal with code clone problem.</a:t>
            </a:r>
            <a:endParaRPr lang="en-US" altLang="ja-JP" sz="2400" b="1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en-US" altLang="ja-JP" sz="2400" smtClean="0"/>
              <a:t>Refactoring is a technique for restructuring an existing code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altLang="ja-JP" sz="2000" smtClean="0"/>
              <a:t>Alter software’s internal structure without changing its external behavior [2] 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altLang="ja-JP" sz="2000" smtClean="0"/>
              <a:t>Improve the maintainability of software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altLang="ja-JP" sz="2000" smtClean="0"/>
              <a:t>Number one in the stink parade is duplicate code [1]</a:t>
            </a:r>
          </a:p>
        </p:txBody>
      </p:sp>
      <p:sp>
        <p:nvSpPr>
          <p:cNvPr id="5127" name="AutoShape 4"/>
          <p:cNvSpPr>
            <a:spLocks noChangeArrowheads="1"/>
          </p:cNvSpPr>
          <p:nvPr/>
        </p:nvSpPr>
        <p:spPr bwMode="auto">
          <a:xfrm rot="10800000">
            <a:off x="2347913" y="3773488"/>
            <a:ext cx="1371600" cy="1600200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5128" name="Rectangle 5"/>
          <p:cNvSpPr>
            <a:spLocks noChangeArrowheads="1"/>
          </p:cNvSpPr>
          <p:nvPr/>
        </p:nvSpPr>
        <p:spPr bwMode="auto">
          <a:xfrm>
            <a:off x="2424113" y="4294188"/>
            <a:ext cx="1219200" cy="177800"/>
          </a:xfrm>
          <a:prstGeom prst="rect">
            <a:avLst/>
          </a:prstGeom>
          <a:solidFill>
            <a:srgbClr val="666699"/>
          </a:solidFill>
          <a:ln w="254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5129" name="Rectangle 6"/>
          <p:cNvSpPr>
            <a:spLocks noChangeArrowheads="1"/>
          </p:cNvSpPr>
          <p:nvPr/>
        </p:nvSpPr>
        <p:spPr bwMode="auto">
          <a:xfrm>
            <a:off x="2424113" y="4827588"/>
            <a:ext cx="1219200" cy="177800"/>
          </a:xfrm>
          <a:prstGeom prst="rect">
            <a:avLst/>
          </a:prstGeom>
          <a:solidFill>
            <a:srgbClr val="666699"/>
          </a:solidFill>
          <a:ln w="254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5130" name="Rectangle 7"/>
          <p:cNvSpPr>
            <a:spLocks noChangeArrowheads="1"/>
          </p:cNvSpPr>
          <p:nvPr/>
        </p:nvSpPr>
        <p:spPr bwMode="auto">
          <a:xfrm>
            <a:off x="2424113" y="5068888"/>
            <a:ext cx="1219200" cy="190500"/>
          </a:xfrm>
          <a:prstGeom prst="rect">
            <a:avLst/>
          </a:prstGeom>
          <a:solidFill>
            <a:srgbClr val="666699"/>
          </a:solidFill>
          <a:ln w="254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5131" name="AutoShape 8"/>
          <p:cNvSpPr>
            <a:spLocks noChangeArrowheads="1"/>
          </p:cNvSpPr>
          <p:nvPr/>
        </p:nvSpPr>
        <p:spPr bwMode="auto">
          <a:xfrm rot="10800000">
            <a:off x="4405313" y="3773488"/>
            <a:ext cx="1371600" cy="1600200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5132" name="Rectangle 9"/>
          <p:cNvSpPr>
            <a:spLocks noChangeArrowheads="1"/>
          </p:cNvSpPr>
          <p:nvPr/>
        </p:nvSpPr>
        <p:spPr bwMode="auto">
          <a:xfrm>
            <a:off x="4481513" y="4002088"/>
            <a:ext cx="1219200" cy="177800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5133" name="AutoShape 10"/>
          <p:cNvSpPr>
            <a:spLocks noChangeArrowheads="1"/>
          </p:cNvSpPr>
          <p:nvPr/>
        </p:nvSpPr>
        <p:spPr bwMode="auto">
          <a:xfrm>
            <a:off x="3871913" y="4383088"/>
            <a:ext cx="381000" cy="457200"/>
          </a:xfrm>
          <a:prstGeom prst="rightArrow">
            <a:avLst>
              <a:gd name="adj1" fmla="val 50000"/>
              <a:gd name="adj2" fmla="val 61667"/>
            </a:avLst>
          </a:prstGeom>
          <a:solidFill>
            <a:schemeClr val="tx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5134" name="Text Box 11"/>
          <p:cNvSpPr txBox="1">
            <a:spLocks noChangeArrowheads="1"/>
          </p:cNvSpPr>
          <p:nvPr/>
        </p:nvSpPr>
        <p:spPr bwMode="auto">
          <a:xfrm>
            <a:off x="6224588" y="3808413"/>
            <a:ext cx="17319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 sz="2000">
                <a:latin typeface="Tahoma" pitchFamily="34" charset="0"/>
              </a:rPr>
              <a:t>New method</a:t>
            </a:r>
          </a:p>
        </p:txBody>
      </p:sp>
      <p:sp>
        <p:nvSpPr>
          <p:cNvPr id="5135" name="Text Box 12"/>
          <p:cNvSpPr txBox="1">
            <a:spLocks noChangeArrowheads="1"/>
          </p:cNvSpPr>
          <p:nvPr/>
        </p:nvSpPr>
        <p:spPr bwMode="auto">
          <a:xfrm>
            <a:off x="6227763" y="4205288"/>
            <a:ext cx="2232025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 sz="2000">
                <a:latin typeface="Tahoma" pitchFamily="34" charset="0"/>
              </a:rPr>
              <a:t>Call statements</a:t>
            </a:r>
          </a:p>
        </p:txBody>
      </p:sp>
      <p:sp>
        <p:nvSpPr>
          <p:cNvPr id="5136" name="Line 13"/>
          <p:cNvSpPr>
            <a:spLocks noChangeShapeType="1"/>
          </p:cNvSpPr>
          <p:nvPr/>
        </p:nvSpPr>
        <p:spPr bwMode="auto">
          <a:xfrm flipH="1">
            <a:off x="5700713" y="4078288"/>
            <a:ext cx="4397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5137" name="Line 14"/>
          <p:cNvSpPr>
            <a:spLocks noChangeShapeType="1"/>
          </p:cNvSpPr>
          <p:nvPr/>
        </p:nvSpPr>
        <p:spPr bwMode="auto">
          <a:xfrm flipH="1" flipV="1">
            <a:off x="5700713" y="4306888"/>
            <a:ext cx="457200" cy="793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5138" name="Line 15"/>
          <p:cNvSpPr>
            <a:spLocks noChangeShapeType="1"/>
          </p:cNvSpPr>
          <p:nvPr/>
        </p:nvSpPr>
        <p:spPr bwMode="auto">
          <a:xfrm flipH="1">
            <a:off x="5700713" y="4383088"/>
            <a:ext cx="4572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5139" name="Line 16"/>
          <p:cNvSpPr>
            <a:spLocks noChangeShapeType="1"/>
          </p:cNvSpPr>
          <p:nvPr/>
        </p:nvSpPr>
        <p:spPr bwMode="auto">
          <a:xfrm flipH="1">
            <a:off x="5700713" y="4383088"/>
            <a:ext cx="4572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5140" name="Line 17"/>
          <p:cNvSpPr>
            <a:spLocks noChangeShapeType="1"/>
          </p:cNvSpPr>
          <p:nvPr/>
        </p:nvSpPr>
        <p:spPr bwMode="auto">
          <a:xfrm flipV="1">
            <a:off x="4506913" y="5081588"/>
            <a:ext cx="1130300" cy="127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5141" name="Line 18"/>
          <p:cNvSpPr>
            <a:spLocks noChangeShapeType="1"/>
          </p:cNvSpPr>
          <p:nvPr/>
        </p:nvSpPr>
        <p:spPr bwMode="auto">
          <a:xfrm flipV="1">
            <a:off x="4519613" y="4802188"/>
            <a:ext cx="1130300" cy="127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5142" name="Line 19"/>
          <p:cNvSpPr>
            <a:spLocks noChangeShapeType="1"/>
          </p:cNvSpPr>
          <p:nvPr/>
        </p:nvSpPr>
        <p:spPr bwMode="auto">
          <a:xfrm flipV="1">
            <a:off x="4506913" y="4332288"/>
            <a:ext cx="1130300" cy="127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5143" name="Text Box 20"/>
          <p:cNvSpPr txBox="1">
            <a:spLocks noChangeArrowheads="1"/>
          </p:cNvSpPr>
          <p:nvPr/>
        </p:nvSpPr>
        <p:spPr bwMode="auto">
          <a:xfrm>
            <a:off x="395288" y="5605463"/>
            <a:ext cx="8497887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 sz="1600"/>
              <a:t>[1] M. Fowler, Refactoring: improving the design of existing code, Addison Wesley, 1999.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ja-JP" sz="1600"/>
              <a:t>[2] http://www.refactoring.com</a:t>
            </a:r>
          </a:p>
        </p:txBody>
      </p:sp>
    </p:spTree>
  </p:cSld>
  <p:clrMapOvr>
    <a:masterClrMapping/>
  </p:clrMapOvr>
  <p:transition advTm="64256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latin typeface="MS UI Gothic" pitchFamily="50" charset="-128"/>
              </a:rPr>
              <a:t>Background(2) </a:t>
            </a:r>
            <a:r>
              <a:rPr lang="en-US" altLang="ja-JP" dirty="0" smtClean="0"/>
              <a:t>Difficulty of Refactoring</a:t>
            </a:r>
            <a:endParaRPr lang="ja-JP" altLang="en-US" dirty="0" smtClean="0"/>
          </a:p>
        </p:txBody>
      </p:sp>
      <p:sp>
        <p:nvSpPr>
          <p:cNvPr id="6147" name="コンテンツ プレースホルダ 2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2732087"/>
          </a:xfrm>
        </p:spPr>
        <p:txBody>
          <a:bodyPr/>
          <a:lstStyle/>
          <a:p>
            <a:r>
              <a:rPr lang="en-US" altLang="ja-JP" smtClean="0"/>
              <a:t>It is difficult to identity refactoring opportunities in large scale source code.</a:t>
            </a:r>
          </a:p>
          <a:p>
            <a:pPr lvl="1"/>
            <a:r>
              <a:rPr lang="en-US" altLang="ja-JP" smtClean="0"/>
              <a:t>Where are code fragments that should be merged into one method?</a:t>
            </a:r>
          </a:p>
          <a:p>
            <a:pPr lvl="1"/>
            <a:r>
              <a:rPr lang="en-US" altLang="ja-JP" smtClean="0"/>
              <a:t>How should they be merged into one method?</a:t>
            </a:r>
          </a:p>
          <a:p>
            <a:pPr lvl="2"/>
            <a:r>
              <a:rPr lang="en-US" altLang="ja-JP" smtClean="0"/>
              <a:t>Extract Method or Pull Up Method Refactroing?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807D4-E1DB-4A8C-A241-4F7CCD1BABA6}" type="slidenum">
              <a:rPr lang="en-US" altLang="ja-JP" smtClean="0"/>
              <a:pPr>
                <a:defRPr/>
              </a:pPr>
              <a:t>25</a:t>
            </a:fld>
            <a:endParaRPr lang="en-US" altLang="ja-JP"/>
          </a:p>
        </p:txBody>
      </p:sp>
      <p:sp>
        <p:nvSpPr>
          <p:cNvPr id="6151" name="AutoShape 4"/>
          <p:cNvSpPr>
            <a:spLocks noChangeArrowheads="1"/>
          </p:cNvSpPr>
          <p:nvPr/>
        </p:nvSpPr>
        <p:spPr bwMode="auto">
          <a:xfrm rot="10800000">
            <a:off x="214313" y="4479925"/>
            <a:ext cx="1042987" cy="1377950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6152" name="Rectangle 5"/>
          <p:cNvSpPr>
            <a:spLocks noChangeArrowheads="1"/>
          </p:cNvSpPr>
          <p:nvPr/>
        </p:nvSpPr>
        <p:spPr bwMode="auto">
          <a:xfrm>
            <a:off x="271463" y="4927600"/>
            <a:ext cx="928687" cy="153988"/>
          </a:xfrm>
          <a:prstGeom prst="rect">
            <a:avLst/>
          </a:prstGeom>
          <a:solidFill>
            <a:srgbClr val="666699"/>
          </a:solidFill>
          <a:ln w="254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6153" name="Rectangle 6"/>
          <p:cNvSpPr>
            <a:spLocks noChangeArrowheads="1"/>
          </p:cNvSpPr>
          <p:nvPr/>
        </p:nvSpPr>
        <p:spPr bwMode="auto">
          <a:xfrm>
            <a:off x="271463" y="5387975"/>
            <a:ext cx="928687" cy="152400"/>
          </a:xfrm>
          <a:prstGeom prst="rect">
            <a:avLst/>
          </a:prstGeom>
          <a:solidFill>
            <a:srgbClr val="666699"/>
          </a:solidFill>
          <a:ln w="254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6154" name="Rectangle 7"/>
          <p:cNvSpPr>
            <a:spLocks noChangeArrowheads="1"/>
          </p:cNvSpPr>
          <p:nvPr/>
        </p:nvSpPr>
        <p:spPr bwMode="auto">
          <a:xfrm>
            <a:off x="271463" y="5595938"/>
            <a:ext cx="928687" cy="163512"/>
          </a:xfrm>
          <a:prstGeom prst="rect">
            <a:avLst/>
          </a:prstGeom>
          <a:solidFill>
            <a:srgbClr val="666699"/>
          </a:solidFill>
          <a:ln w="254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6155" name="AutoShape 8"/>
          <p:cNvSpPr>
            <a:spLocks noChangeArrowheads="1"/>
          </p:cNvSpPr>
          <p:nvPr/>
        </p:nvSpPr>
        <p:spPr bwMode="auto">
          <a:xfrm rot="10800000">
            <a:off x="1779588" y="4479925"/>
            <a:ext cx="1042987" cy="1377950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6156" name="Rectangle 9"/>
          <p:cNvSpPr>
            <a:spLocks noChangeArrowheads="1"/>
          </p:cNvSpPr>
          <p:nvPr/>
        </p:nvSpPr>
        <p:spPr bwMode="auto">
          <a:xfrm>
            <a:off x="1836738" y="4676775"/>
            <a:ext cx="927100" cy="152400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6157" name="AutoShape 10"/>
          <p:cNvSpPr>
            <a:spLocks noChangeArrowheads="1"/>
          </p:cNvSpPr>
          <p:nvPr/>
        </p:nvSpPr>
        <p:spPr bwMode="auto">
          <a:xfrm>
            <a:off x="1373188" y="5005388"/>
            <a:ext cx="290512" cy="393700"/>
          </a:xfrm>
          <a:prstGeom prst="rightArrow">
            <a:avLst>
              <a:gd name="adj1" fmla="val 50000"/>
              <a:gd name="adj2" fmla="val 61667"/>
            </a:avLst>
          </a:prstGeom>
          <a:solidFill>
            <a:schemeClr val="tx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6158" name="Line 13"/>
          <p:cNvSpPr>
            <a:spLocks noChangeShapeType="1"/>
          </p:cNvSpPr>
          <p:nvPr/>
        </p:nvSpPr>
        <p:spPr bwMode="auto">
          <a:xfrm flipH="1">
            <a:off x="2763838" y="4741863"/>
            <a:ext cx="3349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6159" name="Line 14"/>
          <p:cNvSpPr>
            <a:spLocks noChangeShapeType="1"/>
          </p:cNvSpPr>
          <p:nvPr/>
        </p:nvSpPr>
        <p:spPr bwMode="auto">
          <a:xfrm flipH="1" flipV="1">
            <a:off x="2763838" y="4938713"/>
            <a:ext cx="347662" cy="682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6160" name="Line 15"/>
          <p:cNvSpPr>
            <a:spLocks noChangeShapeType="1"/>
          </p:cNvSpPr>
          <p:nvPr/>
        </p:nvSpPr>
        <p:spPr bwMode="auto">
          <a:xfrm flipH="1">
            <a:off x="2763838" y="5005388"/>
            <a:ext cx="347662" cy="393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6161" name="Line 16"/>
          <p:cNvSpPr>
            <a:spLocks noChangeShapeType="1"/>
          </p:cNvSpPr>
          <p:nvPr/>
        </p:nvSpPr>
        <p:spPr bwMode="auto">
          <a:xfrm flipH="1">
            <a:off x="2763838" y="5005388"/>
            <a:ext cx="347662" cy="5905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6162" name="Line 17"/>
          <p:cNvSpPr>
            <a:spLocks noChangeShapeType="1"/>
          </p:cNvSpPr>
          <p:nvPr/>
        </p:nvSpPr>
        <p:spPr bwMode="auto">
          <a:xfrm flipV="1">
            <a:off x="1855788" y="5607050"/>
            <a:ext cx="860425" cy="9525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6163" name="Line 18"/>
          <p:cNvSpPr>
            <a:spLocks noChangeShapeType="1"/>
          </p:cNvSpPr>
          <p:nvPr/>
        </p:nvSpPr>
        <p:spPr bwMode="auto">
          <a:xfrm flipV="1">
            <a:off x="1865313" y="5365750"/>
            <a:ext cx="860425" cy="11113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6164" name="Line 19"/>
          <p:cNvSpPr>
            <a:spLocks noChangeShapeType="1"/>
          </p:cNvSpPr>
          <p:nvPr/>
        </p:nvSpPr>
        <p:spPr bwMode="auto">
          <a:xfrm flipV="1">
            <a:off x="1855788" y="4960938"/>
            <a:ext cx="860425" cy="11112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6165" name="Text Box 11"/>
          <p:cNvSpPr txBox="1">
            <a:spLocks noChangeArrowheads="1"/>
          </p:cNvSpPr>
          <p:nvPr/>
        </p:nvSpPr>
        <p:spPr bwMode="auto">
          <a:xfrm>
            <a:off x="3076575" y="4143375"/>
            <a:ext cx="1285875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 sz="2000">
                <a:latin typeface="Tahoma" pitchFamily="34" charset="0"/>
              </a:rPr>
              <a:t>New method</a:t>
            </a:r>
          </a:p>
        </p:txBody>
      </p:sp>
      <p:sp>
        <p:nvSpPr>
          <p:cNvPr id="6166" name="Text Box 12"/>
          <p:cNvSpPr txBox="1">
            <a:spLocks noChangeArrowheads="1"/>
          </p:cNvSpPr>
          <p:nvPr/>
        </p:nvSpPr>
        <p:spPr bwMode="auto">
          <a:xfrm>
            <a:off x="3076575" y="4857750"/>
            <a:ext cx="1589088" cy="7080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 sz="2000">
                <a:latin typeface="Tahoma" pitchFamily="34" charset="0"/>
              </a:rPr>
              <a:t>Call statements</a:t>
            </a:r>
          </a:p>
        </p:txBody>
      </p:sp>
      <p:sp>
        <p:nvSpPr>
          <p:cNvPr id="6167" name="Rectangle 7"/>
          <p:cNvSpPr>
            <a:spLocks noChangeArrowheads="1"/>
          </p:cNvSpPr>
          <p:nvPr/>
        </p:nvSpPr>
        <p:spPr bwMode="auto">
          <a:xfrm>
            <a:off x="5764213" y="4891088"/>
            <a:ext cx="1022350" cy="11096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168" name="Text Box 8"/>
          <p:cNvSpPr txBox="1">
            <a:spLocks noChangeArrowheads="1"/>
          </p:cNvSpPr>
          <p:nvPr/>
        </p:nvSpPr>
        <p:spPr bwMode="auto">
          <a:xfrm>
            <a:off x="5762625" y="4891088"/>
            <a:ext cx="1023938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kumimoji="1" lang="en-US" altLang="ja-JP"/>
          </a:p>
        </p:txBody>
      </p:sp>
      <p:sp>
        <p:nvSpPr>
          <p:cNvPr id="6169" name="Line 11"/>
          <p:cNvSpPr>
            <a:spLocks noChangeShapeType="1"/>
          </p:cNvSpPr>
          <p:nvPr/>
        </p:nvSpPr>
        <p:spPr bwMode="auto">
          <a:xfrm>
            <a:off x="6143625" y="4781550"/>
            <a:ext cx="0" cy="109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170" name="Line 12"/>
          <p:cNvSpPr>
            <a:spLocks noChangeShapeType="1"/>
          </p:cNvSpPr>
          <p:nvPr/>
        </p:nvSpPr>
        <p:spPr bwMode="auto">
          <a:xfrm>
            <a:off x="5143500" y="4786313"/>
            <a:ext cx="993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171" name="Line 13"/>
          <p:cNvSpPr>
            <a:spLocks noChangeShapeType="1"/>
          </p:cNvSpPr>
          <p:nvPr/>
        </p:nvSpPr>
        <p:spPr bwMode="auto">
          <a:xfrm>
            <a:off x="5619750" y="4670425"/>
            <a:ext cx="0" cy="111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172" name="Text Box 14"/>
          <p:cNvSpPr txBox="1">
            <a:spLocks noChangeArrowheads="1"/>
          </p:cNvSpPr>
          <p:nvPr/>
        </p:nvSpPr>
        <p:spPr bwMode="auto">
          <a:xfrm>
            <a:off x="5143500" y="4143375"/>
            <a:ext cx="100965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kumimoji="1" lang="en-US" altLang="ja-JP"/>
          </a:p>
        </p:txBody>
      </p:sp>
      <p:sp>
        <p:nvSpPr>
          <p:cNvPr id="6173" name="AutoShape 17"/>
          <p:cNvSpPr>
            <a:spLocks noChangeArrowheads="1"/>
          </p:cNvSpPr>
          <p:nvPr/>
        </p:nvSpPr>
        <p:spPr bwMode="auto">
          <a:xfrm>
            <a:off x="5519738" y="4562475"/>
            <a:ext cx="195262" cy="103188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6174" name="グループ化 65"/>
          <p:cNvGrpSpPr>
            <a:grpSpLocks/>
          </p:cNvGrpSpPr>
          <p:nvPr/>
        </p:nvGrpSpPr>
        <p:grpSpPr bwMode="auto">
          <a:xfrm>
            <a:off x="7286625" y="4071938"/>
            <a:ext cx="1857375" cy="1905000"/>
            <a:chOff x="8824972" y="3595709"/>
            <a:chExt cx="4176712" cy="2970213"/>
          </a:xfrm>
        </p:grpSpPr>
        <p:sp>
          <p:nvSpPr>
            <p:cNvPr id="6184" name="Text Box 20"/>
            <p:cNvSpPr txBox="1">
              <a:spLocks noChangeArrowheads="1"/>
            </p:cNvSpPr>
            <p:nvPr/>
          </p:nvSpPr>
          <p:spPr bwMode="auto">
            <a:xfrm>
              <a:off x="8824972" y="6189684"/>
              <a:ext cx="1943100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endParaRPr kumimoji="1" lang="en-US" altLang="ja-JP"/>
            </a:p>
          </p:txBody>
        </p:sp>
        <p:sp>
          <p:nvSpPr>
            <p:cNvPr id="6185" name="Text Box 23"/>
            <p:cNvSpPr txBox="1">
              <a:spLocks noChangeArrowheads="1"/>
            </p:cNvSpPr>
            <p:nvPr/>
          </p:nvSpPr>
          <p:spPr bwMode="auto">
            <a:xfrm>
              <a:off x="10912534" y="6188097"/>
              <a:ext cx="2089150" cy="376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endParaRPr kumimoji="1" lang="en-US" altLang="ja-JP"/>
            </a:p>
          </p:txBody>
        </p:sp>
        <p:sp>
          <p:nvSpPr>
            <p:cNvPr id="6186" name="Line 24"/>
            <p:cNvSpPr>
              <a:spLocks noChangeShapeType="1"/>
            </p:cNvSpPr>
            <p:nvPr/>
          </p:nvSpPr>
          <p:spPr bwMode="auto">
            <a:xfrm>
              <a:off x="9760009" y="5900759"/>
              <a:ext cx="0" cy="2889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187" name="Line 25"/>
            <p:cNvSpPr>
              <a:spLocks noChangeShapeType="1"/>
            </p:cNvSpPr>
            <p:nvPr/>
          </p:nvSpPr>
          <p:spPr bwMode="auto">
            <a:xfrm>
              <a:off x="12136497" y="5900759"/>
              <a:ext cx="0" cy="2889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188" name="Line 26"/>
            <p:cNvSpPr>
              <a:spLocks noChangeShapeType="1"/>
            </p:cNvSpPr>
            <p:nvPr/>
          </p:nvSpPr>
          <p:spPr bwMode="auto">
            <a:xfrm>
              <a:off x="9760009" y="5900759"/>
              <a:ext cx="23764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189" name="Line 27"/>
            <p:cNvSpPr>
              <a:spLocks noChangeShapeType="1"/>
            </p:cNvSpPr>
            <p:nvPr/>
          </p:nvSpPr>
          <p:spPr bwMode="auto">
            <a:xfrm>
              <a:off x="10912534" y="5756297"/>
              <a:ext cx="0" cy="1444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190" name="Text Box 28"/>
            <p:cNvSpPr txBox="1">
              <a:spLocks noChangeArrowheads="1"/>
            </p:cNvSpPr>
            <p:nvPr/>
          </p:nvSpPr>
          <p:spPr bwMode="auto">
            <a:xfrm>
              <a:off x="9833034" y="3595709"/>
              <a:ext cx="1873250" cy="376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endParaRPr kumimoji="1" lang="en-US" altLang="ja-JP"/>
            </a:p>
          </p:txBody>
        </p:sp>
        <p:sp>
          <p:nvSpPr>
            <p:cNvPr id="6191" name="AutoShape 30"/>
            <p:cNvSpPr>
              <a:spLocks noChangeArrowheads="1"/>
            </p:cNvSpPr>
            <p:nvPr/>
          </p:nvSpPr>
          <p:spPr bwMode="auto">
            <a:xfrm>
              <a:off x="10768072" y="5540397"/>
              <a:ext cx="287337" cy="215900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192" name="Rectangle 32"/>
            <p:cNvSpPr>
              <a:spLocks noChangeArrowheads="1"/>
            </p:cNvSpPr>
            <p:nvPr/>
          </p:nvSpPr>
          <p:spPr bwMode="auto">
            <a:xfrm>
              <a:off x="9833034" y="3595709"/>
              <a:ext cx="1873250" cy="19446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6175" name="AutoShape 10"/>
          <p:cNvSpPr>
            <a:spLocks noChangeArrowheads="1"/>
          </p:cNvSpPr>
          <p:nvPr/>
        </p:nvSpPr>
        <p:spPr bwMode="auto">
          <a:xfrm>
            <a:off x="6996113" y="4929188"/>
            <a:ext cx="290512" cy="393700"/>
          </a:xfrm>
          <a:prstGeom prst="rightArrow">
            <a:avLst>
              <a:gd name="adj1" fmla="val 50000"/>
              <a:gd name="adj2" fmla="val 61667"/>
            </a:avLst>
          </a:prstGeom>
          <a:solidFill>
            <a:schemeClr val="tx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6176" name="Rectangle 7"/>
          <p:cNvSpPr>
            <a:spLocks noChangeArrowheads="1"/>
          </p:cNvSpPr>
          <p:nvPr/>
        </p:nvSpPr>
        <p:spPr bwMode="auto">
          <a:xfrm>
            <a:off x="4645025" y="4891088"/>
            <a:ext cx="1022350" cy="11096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177" name="Text Box 8"/>
          <p:cNvSpPr txBox="1">
            <a:spLocks noChangeArrowheads="1"/>
          </p:cNvSpPr>
          <p:nvPr/>
        </p:nvSpPr>
        <p:spPr bwMode="auto">
          <a:xfrm>
            <a:off x="4643438" y="4891088"/>
            <a:ext cx="1023937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kumimoji="1" lang="en-US" altLang="ja-JP"/>
          </a:p>
        </p:txBody>
      </p:sp>
      <p:sp>
        <p:nvSpPr>
          <p:cNvPr id="6178" name="Rectangle 5"/>
          <p:cNvSpPr>
            <a:spLocks noChangeArrowheads="1"/>
          </p:cNvSpPr>
          <p:nvPr/>
        </p:nvSpPr>
        <p:spPr bwMode="auto">
          <a:xfrm>
            <a:off x="4733925" y="5354638"/>
            <a:ext cx="806450" cy="158750"/>
          </a:xfrm>
          <a:prstGeom prst="rect">
            <a:avLst/>
          </a:prstGeom>
          <a:solidFill>
            <a:srgbClr val="666699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endParaRPr lang="ja-JP" altLang="en-US"/>
          </a:p>
        </p:txBody>
      </p:sp>
      <p:sp>
        <p:nvSpPr>
          <p:cNvPr id="6179" name="Line 11"/>
          <p:cNvSpPr>
            <a:spLocks noChangeShapeType="1"/>
          </p:cNvSpPr>
          <p:nvPr/>
        </p:nvSpPr>
        <p:spPr bwMode="auto">
          <a:xfrm>
            <a:off x="5143500" y="4786313"/>
            <a:ext cx="0" cy="111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180" name="Rectangle 9"/>
          <p:cNvSpPr>
            <a:spLocks noChangeArrowheads="1"/>
          </p:cNvSpPr>
          <p:nvPr/>
        </p:nvSpPr>
        <p:spPr bwMode="auto">
          <a:xfrm>
            <a:off x="7813675" y="4500563"/>
            <a:ext cx="679450" cy="179387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/>
          <a:p>
            <a:endParaRPr lang="ja-JP" altLang="en-US"/>
          </a:p>
        </p:txBody>
      </p:sp>
      <p:sp>
        <p:nvSpPr>
          <p:cNvPr id="6181" name="Rectangle 5"/>
          <p:cNvSpPr>
            <a:spLocks noChangeArrowheads="1"/>
          </p:cNvSpPr>
          <p:nvPr/>
        </p:nvSpPr>
        <p:spPr bwMode="auto">
          <a:xfrm>
            <a:off x="5907088" y="5357813"/>
            <a:ext cx="808037" cy="160337"/>
          </a:xfrm>
          <a:prstGeom prst="rect">
            <a:avLst/>
          </a:prstGeom>
          <a:solidFill>
            <a:srgbClr val="666699"/>
          </a:solidFill>
          <a:ln w="25400">
            <a:noFill/>
            <a:miter lim="800000"/>
            <a:headEnd/>
            <a:tailEnd/>
          </a:ln>
        </p:spPr>
        <p:txBody>
          <a:bodyPr anchor="ctr"/>
          <a:lstStyle/>
          <a:p>
            <a:endParaRPr lang="ja-JP" altLang="en-US"/>
          </a:p>
        </p:txBody>
      </p:sp>
      <p:sp>
        <p:nvSpPr>
          <p:cNvPr id="6182" name="Text Box 11"/>
          <p:cNvSpPr txBox="1">
            <a:spLocks noChangeArrowheads="1"/>
          </p:cNvSpPr>
          <p:nvPr/>
        </p:nvSpPr>
        <p:spPr bwMode="auto">
          <a:xfrm>
            <a:off x="571500" y="5957888"/>
            <a:ext cx="3286125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 sz="2000">
                <a:latin typeface="Tahoma" pitchFamily="34" charset="0"/>
              </a:rPr>
              <a:t>Extract Method Refactoring</a:t>
            </a:r>
          </a:p>
        </p:txBody>
      </p:sp>
      <p:sp>
        <p:nvSpPr>
          <p:cNvPr id="6183" name="Text Box 11"/>
          <p:cNvSpPr txBox="1">
            <a:spLocks noChangeArrowheads="1"/>
          </p:cNvSpPr>
          <p:nvPr/>
        </p:nvSpPr>
        <p:spPr bwMode="auto">
          <a:xfrm>
            <a:off x="5357813" y="6072188"/>
            <a:ext cx="3286125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 sz="2000">
                <a:latin typeface="Tahoma" pitchFamily="34" charset="0"/>
              </a:rPr>
              <a:t>Pull Up Method Refactoring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Related Works on Clone Refactoring  </a:t>
            </a:r>
            <a:endParaRPr lang="ja-JP" altLang="en-US" smtClean="0"/>
          </a:p>
        </p:txBody>
      </p:sp>
      <p:sp>
        <p:nvSpPr>
          <p:cNvPr id="7171" name="コンテンツ プレースホルダ 2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3589337"/>
          </a:xfrm>
        </p:spPr>
        <p:txBody>
          <a:bodyPr/>
          <a:lstStyle/>
          <a:p>
            <a:r>
              <a:rPr lang="en-US" altLang="ja-JP" smtClean="0"/>
              <a:t>Aries: A Tool for Supporting Clone Refactoring [1]</a:t>
            </a:r>
          </a:p>
          <a:p>
            <a:pPr lvl="1"/>
            <a:r>
              <a:rPr lang="en-US" altLang="ja-JP" smtClean="0"/>
              <a:t>Calculate the metrics that represent the difficulty to apply Extract Method Refactoring into each clone set</a:t>
            </a:r>
          </a:p>
          <a:p>
            <a:pPr lvl="1"/>
            <a:r>
              <a:rPr lang="en-US" altLang="ja-JP" smtClean="0"/>
              <a:t>Suggest destination class for </a:t>
            </a:r>
            <a:r>
              <a:rPr lang="en-US" altLang="ja-JP" i="1" smtClean="0"/>
              <a:t>Pull Up Method </a:t>
            </a:r>
            <a:r>
              <a:rPr lang="en-US" altLang="ja-JP" smtClean="0"/>
              <a:t>Refactoring</a:t>
            </a:r>
          </a:p>
          <a:p>
            <a:r>
              <a:rPr lang="en-US" altLang="ja-JP" smtClean="0"/>
              <a:t>Code Clone Categorization [2] </a:t>
            </a:r>
          </a:p>
          <a:p>
            <a:pPr lvl="1"/>
            <a:r>
              <a:rPr lang="en-US" altLang="ja-JP" smtClean="0"/>
              <a:t>Categorize code clones based on types of difference between them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EE77EC-F573-453C-A864-160373E03F10}" type="slidenum">
              <a:rPr lang="en-US" altLang="ja-JP" smtClean="0"/>
              <a:pPr>
                <a:defRPr/>
              </a:pPr>
              <a:t>26</a:t>
            </a:fld>
            <a:endParaRPr lang="en-US" altLang="ja-JP"/>
          </a:p>
        </p:txBody>
      </p:sp>
      <p:sp>
        <p:nvSpPr>
          <p:cNvPr id="7175" name="正方形/長方形 6"/>
          <p:cNvSpPr>
            <a:spLocks noChangeArrowheads="1"/>
          </p:cNvSpPr>
          <p:nvPr/>
        </p:nvSpPr>
        <p:spPr bwMode="auto">
          <a:xfrm>
            <a:off x="428625" y="5143500"/>
            <a:ext cx="87153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/>
              <a:t>[1] Y. Higo, et al., Refactoring Support Based on Code Clone Analysis, PROFES 2004.</a:t>
            </a:r>
          </a:p>
          <a:p>
            <a:r>
              <a:rPr lang="en-US" altLang="ja-JP"/>
              <a:t>[2] M. Balazinska, et al., Advanced Clone-analysis to Support Object-oriented System Refactoring, WCRE 2000.</a:t>
            </a:r>
            <a:endParaRPr lang="ja-JP" altLang="en-US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E90D4A-B702-453C-8C37-39EE9A000052}" type="slidenum">
              <a:rPr lang="en-US" altLang="ja-JP"/>
              <a:pPr>
                <a:defRPr/>
              </a:pPr>
              <a:t>27</a:t>
            </a:fld>
            <a:endParaRPr lang="en-US" altLang="ja-JP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latin typeface="MS UI Gothic" pitchFamily="50" charset="-128"/>
              </a:rPr>
              <a:t>Motivation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785225" cy="576262"/>
          </a:xfrm>
        </p:spPr>
        <p:txBody>
          <a:bodyPr/>
          <a:lstStyle/>
          <a:p>
            <a:pPr eaLnBrk="1" hangingPunct="1"/>
            <a:r>
              <a:rPr lang="en-US" altLang="ja-JP" smtClean="0"/>
              <a:t>There are dependency relations between methods belonging to the different code clone.</a:t>
            </a:r>
          </a:p>
          <a:p>
            <a:pPr eaLnBrk="1" hangingPunct="1">
              <a:lnSpc>
                <a:spcPct val="90000"/>
              </a:lnSpc>
            </a:pPr>
            <a:endParaRPr lang="en-US" altLang="ja-JP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ja-JP" sz="2400" smtClean="0">
                <a:sym typeface="Wingdings" pitchFamily="2" charset="2"/>
              </a:rPr>
              <a:t>   </a:t>
            </a:r>
          </a:p>
        </p:txBody>
      </p:sp>
      <p:sp>
        <p:nvSpPr>
          <p:cNvPr id="8199" name="AutoShape 4"/>
          <p:cNvSpPr>
            <a:spLocks noChangeArrowheads="1"/>
          </p:cNvSpPr>
          <p:nvPr/>
        </p:nvSpPr>
        <p:spPr bwMode="auto">
          <a:xfrm>
            <a:off x="2047875" y="3070225"/>
            <a:ext cx="1512888" cy="504825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a1</a:t>
            </a:r>
          </a:p>
        </p:txBody>
      </p:sp>
      <p:sp>
        <p:nvSpPr>
          <p:cNvPr id="8200" name="AutoShape 5"/>
          <p:cNvSpPr>
            <a:spLocks noChangeArrowheads="1"/>
          </p:cNvSpPr>
          <p:nvPr/>
        </p:nvSpPr>
        <p:spPr bwMode="auto">
          <a:xfrm>
            <a:off x="3921125" y="3070225"/>
            <a:ext cx="1512888" cy="504825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a2</a:t>
            </a:r>
          </a:p>
        </p:txBody>
      </p:sp>
      <p:sp>
        <p:nvSpPr>
          <p:cNvPr id="284678" name="AutoShape 6"/>
          <p:cNvSpPr>
            <a:spLocks noChangeArrowheads="1"/>
          </p:cNvSpPr>
          <p:nvPr/>
        </p:nvSpPr>
        <p:spPr bwMode="auto">
          <a:xfrm>
            <a:off x="1835150" y="2997200"/>
            <a:ext cx="3743325" cy="647700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ja-JP" altLang="ja-JP" sz="2400">
              <a:latin typeface="Times New Roman" pitchFamily="18" charset="0"/>
            </a:endParaRPr>
          </a:p>
        </p:txBody>
      </p:sp>
      <p:sp>
        <p:nvSpPr>
          <p:cNvPr id="8202" name="Text Box 7"/>
          <p:cNvSpPr txBox="1">
            <a:spLocks noChangeArrowheads="1"/>
          </p:cNvSpPr>
          <p:nvPr/>
        </p:nvSpPr>
        <p:spPr bwMode="auto">
          <a:xfrm>
            <a:off x="36513" y="3141663"/>
            <a:ext cx="172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 b="1">
                <a:solidFill>
                  <a:schemeClr val="hlink"/>
                </a:solidFill>
              </a:rPr>
              <a:t>Code clone A</a:t>
            </a:r>
          </a:p>
        </p:txBody>
      </p:sp>
      <p:sp>
        <p:nvSpPr>
          <p:cNvPr id="8203" name="AutoShape 8"/>
          <p:cNvSpPr>
            <a:spLocks noChangeArrowheads="1"/>
          </p:cNvSpPr>
          <p:nvPr/>
        </p:nvSpPr>
        <p:spPr bwMode="auto">
          <a:xfrm>
            <a:off x="2049463" y="4292600"/>
            <a:ext cx="1512887" cy="50482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b1</a:t>
            </a:r>
          </a:p>
        </p:txBody>
      </p:sp>
      <p:sp>
        <p:nvSpPr>
          <p:cNvPr id="8204" name="AutoShape 9"/>
          <p:cNvSpPr>
            <a:spLocks noChangeArrowheads="1"/>
          </p:cNvSpPr>
          <p:nvPr/>
        </p:nvSpPr>
        <p:spPr bwMode="auto">
          <a:xfrm>
            <a:off x="2049463" y="5516563"/>
            <a:ext cx="1512887" cy="504825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c1</a:t>
            </a:r>
          </a:p>
        </p:txBody>
      </p:sp>
      <p:sp>
        <p:nvSpPr>
          <p:cNvPr id="8205" name="AutoShape 10"/>
          <p:cNvSpPr>
            <a:spLocks noChangeArrowheads="1"/>
          </p:cNvSpPr>
          <p:nvPr/>
        </p:nvSpPr>
        <p:spPr bwMode="auto">
          <a:xfrm>
            <a:off x="3922713" y="4292600"/>
            <a:ext cx="1512887" cy="50482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b2</a:t>
            </a:r>
          </a:p>
        </p:txBody>
      </p:sp>
      <p:sp>
        <p:nvSpPr>
          <p:cNvPr id="8206" name="AutoShape 11"/>
          <p:cNvSpPr>
            <a:spLocks noChangeArrowheads="1"/>
          </p:cNvSpPr>
          <p:nvPr/>
        </p:nvSpPr>
        <p:spPr bwMode="auto">
          <a:xfrm>
            <a:off x="3922713" y="5516563"/>
            <a:ext cx="1512887" cy="504825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c2</a:t>
            </a:r>
          </a:p>
        </p:txBody>
      </p:sp>
      <p:sp>
        <p:nvSpPr>
          <p:cNvPr id="8207" name="Line 12"/>
          <p:cNvSpPr>
            <a:spLocks noChangeShapeType="1"/>
          </p:cNvSpPr>
          <p:nvPr/>
        </p:nvSpPr>
        <p:spPr bwMode="auto">
          <a:xfrm>
            <a:off x="2770188" y="3573463"/>
            <a:ext cx="0" cy="719137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8208" name="Line 13"/>
          <p:cNvSpPr>
            <a:spLocks noChangeShapeType="1"/>
          </p:cNvSpPr>
          <p:nvPr/>
        </p:nvSpPr>
        <p:spPr bwMode="auto">
          <a:xfrm>
            <a:off x="2770188" y="4797425"/>
            <a:ext cx="1587" cy="720725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8209" name="Line 14"/>
          <p:cNvSpPr>
            <a:spLocks noChangeShapeType="1"/>
          </p:cNvSpPr>
          <p:nvPr/>
        </p:nvSpPr>
        <p:spPr bwMode="auto">
          <a:xfrm>
            <a:off x="4641850" y="3573463"/>
            <a:ext cx="0" cy="719137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8210" name="Line 15"/>
          <p:cNvSpPr>
            <a:spLocks noChangeShapeType="1"/>
          </p:cNvSpPr>
          <p:nvPr/>
        </p:nvSpPr>
        <p:spPr bwMode="auto">
          <a:xfrm>
            <a:off x="4641850" y="4797425"/>
            <a:ext cx="3175" cy="720725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84688" name="AutoShape 16"/>
          <p:cNvSpPr>
            <a:spLocks noChangeArrowheads="1"/>
          </p:cNvSpPr>
          <p:nvPr/>
        </p:nvSpPr>
        <p:spPr bwMode="auto">
          <a:xfrm>
            <a:off x="1835150" y="4221163"/>
            <a:ext cx="3743325" cy="64770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212" name="Text Box 17"/>
          <p:cNvSpPr txBox="1">
            <a:spLocks noChangeArrowheads="1"/>
          </p:cNvSpPr>
          <p:nvPr/>
        </p:nvSpPr>
        <p:spPr bwMode="auto">
          <a:xfrm>
            <a:off x="36513" y="4437063"/>
            <a:ext cx="172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 b="1">
                <a:solidFill>
                  <a:srgbClr val="FF9900"/>
                </a:solidFill>
              </a:rPr>
              <a:t>Code clone B</a:t>
            </a:r>
          </a:p>
        </p:txBody>
      </p:sp>
      <p:sp>
        <p:nvSpPr>
          <p:cNvPr id="284690" name="AutoShape 18"/>
          <p:cNvSpPr>
            <a:spLocks noChangeArrowheads="1"/>
          </p:cNvSpPr>
          <p:nvPr/>
        </p:nvSpPr>
        <p:spPr bwMode="auto">
          <a:xfrm>
            <a:off x="1835150" y="5445125"/>
            <a:ext cx="3743325" cy="64770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00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214" name="Text Box 19"/>
          <p:cNvSpPr txBox="1">
            <a:spLocks noChangeArrowheads="1"/>
          </p:cNvSpPr>
          <p:nvPr/>
        </p:nvSpPr>
        <p:spPr bwMode="auto">
          <a:xfrm>
            <a:off x="34925" y="5661025"/>
            <a:ext cx="172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 b="1">
                <a:solidFill>
                  <a:srgbClr val="006600"/>
                </a:solidFill>
              </a:rPr>
              <a:t>Code clone C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5508625" y="2636838"/>
            <a:ext cx="3455988" cy="938212"/>
            <a:chOff x="3470" y="1661"/>
            <a:chExt cx="2177" cy="591"/>
          </a:xfrm>
        </p:grpSpPr>
        <p:sp>
          <p:nvSpPr>
            <p:cNvPr id="8227" name="Line 21"/>
            <p:cNvSpPr>
              <a:spLocks noChangeShapeType="1"/>
            </p:cNvSpPr>
            <p:nvPr/>
          </p:nvSpPr>
          <p:spPr bwMode="auto">
            <a:xfrm>
              <a:off x="3515" y="2069"/>
              <a:ext cx="1228" cy="1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228" name="AutoShape 22"/>
            <p:cNvSpPr>
              <a:spLocks noChangeArrowheads="1"/>
            </p:cNvSpPr>
            <p:nvPr/>
          </p:nvSpPr>
          <p:spPr bwMode="auto">
            <a:xfrm>
              <a:off x="4743" y="1934"/>
              <a:ext cx="904" cy="318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kumimoji="1" lang="en-US" altLang="ja-JP"/>
                <a:t>Method a</a:t>
              </a:r>
            </a:p>
          </p:txBody>
        </p:sp>
        <p:sp>
          <p:nvSpPr>
            <p:cNvPr id="8229" name="Text Box 23"/>
            <p:cNvSpPr txBox="1">
              <a:spLocks noChangeArrowheads="1"/>
            </p:cNvSpPr>
            <p:nvPr/>
          </p:nvSpPr>
          <p:spPr bwMode="auto">
            <a:xfrm>
              <a:off x="3470" y="1661"/>
              <a:ext cx="1225" cy="35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ja-JP" b="1">
                  <a:solidFill>
                    <a:schemeClr val="hlink"/>
                  </a:solidFill>
                  <a:latin typeface="Times New Roman" pitchFamily="18" charset="0"/>
                </a:rPr>
                <a:t>Merging</a:t>
              </a:r>
            </a:p>
            <a:p>
              <a:pPr algn="ctr"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ja-JP" altLang="en-US" b="1">
                  <a:solidFill>
                    <a:schemeClr val="hlink"/>
                  </a:solidFill>
                  <a:latin typeface="Times New Roman" pitchFamily="18" charset="0"/>
                </a:rPr>
                <a:t>（</a:t>
              </a:r>
              <a:r>
                <a:rPr lang="en-US" altLang="ja-JP" b="1">
                  <a:solidFill>
                    <a:schemeClr val="hlink"/>
                  </a:solidFill>
                  <a:latin typeface="Times New Roman" pitchFamily="18" charset="0"/>
                </a:rPr>
                <a:t>Refactoring</a:t>
              </a:r>
              <a:r>
                <a:rPr lang="ja-JP" altLang="en-US" b="1">
                  <a:solidFill>
                    <a:schemeClr val="hlink"/>
                  </a:solidFill>
                  <a:latin typeface="Times New Roman" pitchFamily="18" charset="0"/>
                </a:rPr>
                <a:t>）</a:t>
              </a:r>
            </a:p>
          </p:txBody>
        </p:sp>
      </p:grpSp>
      <p:sp>
        <p:nvSpPr>
          <p:cNvPr id="284696" name="Line 24"/>
          <p:cNvSpPr>
            <a:spLocks noChangeShapeType="1"/>
          </p:cNvSpPr>
          <p:nvPr/>
        </p:nvSpPr>
        <p:spPr bwMode="auto">
          <a:xfrm>
            <a:off x="8243888" y="3573463"/>
            <a:ext cx="0" cy="719137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84697" name="Line 25"/>
          <p:cNvSpPr>
            <a:spLocks noChangeShapeType="1"/>
          </p:cNvSpPr>
          <p:nvPr/>
        </p:nvSpPr>
        <p:spPr bwMode="auto">
          <a:xfrm>
            <a:off x="8243888" y="4797425"/>
            <a:ext cx="0" cy="719138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5507038" y="3933825"/>
            <a:ext cx="3455987" cy="863600"/>
            <a:chOff x="3469" y="2478"/>
            <a:chExt cx="2177" cy="544"/>
          </a:xfrm>
        </p:grpSpPr>
        <p:sp>
          <p:nvSpPr>
            <p:cNvPr id="8223" name="Line 27"/>
            <p:cNvSpPr>
              <a:spLocks noChangeShapeType="1"/>
            </p:cNvSpPr>
            <p:nvPr/>
          </p:nvSpPr>
          <p:spPr bwMode="auto">
            <a:xfrm>
              <a:off x="3515" y="2840"/>
              <a:ext cx="1228" cy="0"/>
            </a:xfrm>
            <a:prstGeom prst="line">
              <a:avLst/>
            </a:prstGeom>
            <a:noFill/>
            <a:ln w="76200">
              <a:solidFill>
                <a:srgbClr val="FF99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224" name="AutoShape 28"/>
            <p:cNvSpPr>
              <a:spLocks noChangeArrowheads="1"/>
            </p:cNvSpPr>
            <p:nvPr/>
          </p:nvSpPr>
          <p:spPr bwMode="auto">
            <a:xfrm>
              <a:off x="4742" y="2704"/>
              <a:ext cx="904" cy="318"/>
            </a:xfrm>
            <a:prstGeom prst="flowChartAlternateProcess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kumimoji="1" lang="en-US" altLang="ja-JP"/>
                <a:t>Method b</a:t>
              </a:r>
            </a:p>
          </p:txBody>
        </p:sp>
        <p:sp>
          <p:nvSpPr>
            <p:cNvPr id="8225" name="Text Box 29"/>
            <p:cNvSpPr txBox="1">
              <a:spLocks noChangeArrowheads="1"/>
            </p:cNvSpPr>
            <p:nvPr/>
          </p:nvSpPr>
          <p:spPr bwMode="auto">
            <a:xfrm>
              <a:off x="4183" y="2614"/>
              <a:ext cx="387" cy="288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endParaRPr lang="ja-JP" altLang="ja-JP" sz="2400">
                <a:latin typeface="Times New Roman" pitchFamily="18" charset="0"/>
              </a:endParaRPr>
            </a:p>
          </p:txBody>
        </p:sp>
        <p:sp>
          <p:nvSpPr>
            <p:cNvPr id="8226" name="Text Box 30"/>
            <p:cNvSpPr txBox="1">
              <a:spLocks noChangeArrowheads="1"/>
            </p:cNvSpPr>
            <p:nvPr/>
          </p:nvSpPr>
          <p:spPr bwMode="auto">
            <a:xfrm>
              <a:off x="3469" y="2478"/>
              <a:ext cx="1225" cy="35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ja-JP" b="1">
                  <a:solidFill>
                    <a:srgbClr val="FF9900"/>
                  </a:solidFill>
                  <a:latin typeface="Times New Roman" pitchFamily="18" charset="0"/>
                </a:rPr>
                <a:t>Merging</a:t>
              </a:r>
            </a:p>
            <a:p>
              <a:pPr algn="ctr"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ja-JP" altLang="en-US" b="1">
                  <a:solidFill>
                    <a:srgbClr val="FF9900"/>
                  </a:solidFill>
                  <a:latin typeface="Times New Roman" pitchFamily="18" charset="0"/>
                </a:rPr>
                <a:t>（</a:t>
              </a:r>
              <a:r>
                <a:rPr lang="en-US" altLang="ja-JP" b="1">
                  <a:solidFill>
                    <a:srgbClr val="FF9900"/>
                  </a:solidFill>
                  <a:latin typeface="Times New Roman" pitchFamily="18" charset="0"/>
                </a:rPr>
                <a:t>Refactoring</a:t>
              </a:r>
              <a:r>
                <a:rPr lang="ja-JP" altLang="en-US" b="1">
                  <a:solidFill>
                    <a:srgbClr val="FF9900"/>
                  </a:solidFill>
                  <a:latin typeface="Times New Roman" pitchFamily="18" charset="0"/>
                </a:rPr>
                <a:t>）</a:t>
              </a: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5508625" y="5173663"/>
            <a:ext cx="3454400" cy="847725"/>
            <a:chOff x="3470" y="3259"/>
            <a:chExt cx="2176" cy="534"/>
          </a:xfrm>
        </p:grpSpPr>
        <p:sp>
          <p:nvSpPr>
            <p:cNvPr id="8220" name="Line 32"/>
            <p:cNvSpPr>
              <a:spLocks noChangeShapeType="1"/>
            </p:cNvSpPr>
            <p:nvPr/>
          </p:nvSpPr>
          <p:spPr bwMode="auto">
            <a:xfrm>
              <a:off x="3515" y="3612"/>
              <a:ext cx="1229" cy="0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221" name="AutoShape 33"/>
            <p:cNvSpPr>
              <a:spLocks noChangeArrowheads="1"/>
            </p:cNvSpPr>
            <p:nvPr/>
          </p:nvSpPr>
          <p:spPr bwMode="auto">
            <a:xfrm>
              <a:off x="4743" y="3475"/>
              <a:ext cx="903" cy="318"/>
            </a:xfrm>
            <a:prstGeom prst="flowChartAlternateProcess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kumimoji="1" lang="en-US" altLang="ja-JP"/>
                <a:t>Method c</a:t>
              </a:r>
            </a:p>
          </p:txBody>
        </p:sp>
        <p:sp>
          <p:nvSpPr>
            <p:cNvPr id="8222" name="Text Box 34"/>
            <p:cNvSpPr txBox="1">
              <a:spLocks noChangeArrowheads="1"/>
            </p:cNvSpPr>
            <p:nvPr/>
          </p:nvSpPr>
          <p:spPr bwMode="auto">
            <a:xfrm>
              <a:off x="3470" y="3259"/>
              <a:ext cx="1225" cy="35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en-US" altLang="ja-JP" b="1">
                  <a:solidFill>
                    <a:srgbClr val="006600"/>
                  </a:solidFill>
                  <a:latin typeface="Times New Roman" pitchFamily="18" charset="0"/>
                </a:rPr>
                <a:t>Merging</a:t>
              </a:r>
            </a:p>
            <a:p>
              <a:pPr algn="ctr"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ja-JP" altLang="en-US" b="1">
                  <a:solidFill>
                    <a:srgbClr val="006600"/>
                  </a:solidFill>
                  <a:latin typeface="Times New Roman" pitchFamily="18" charset="0"/>
                </a:rPr>
                <a:t>（</a:t>
              </a:r>
              <a:r>
                <a:rPr lang="en-US" altLang="ja-JP" b="1">
                  <a:solidFill>
                    <a:srgbClr val="006600"/>
                  </a:solidFill>
                  <a:latin typeface="Times New Roman" pitchFamily="18" charset="0"/>
                </a:rPr>
                <a:t>Refactoring</a:t>
              </a:r>
              <a:r>
                <a:rPr lang="ja-JP" altLang="en-US" b="1">
                  <a:solidFill>
                    <a:srgbClr val="006600"/>
                  </a:solidFill>
                  <a:latin typeface="Times New Roman" pitchFamily="18" charset="0"/>
                </a:rPr>
                <a:t>）</a:t>
              </a:r>
            </a:p>
          </p:txBody>
        </p:sp>
      </p:grpSp>
    </p:spTree>
    <p:custDataLst>
      <p:tags r:id="rId1"/>
    </p:custDataLst>
  </p:cSld>
  <p:clrMapOvr>
    <a:masterClrMapping/>
  </p:clrMapOvr>
  <p:transition advTm="5696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8" grpId="0" animBg="1"/>
      <p:bldP spid="284688" grpId="0" animBg="1"/>
      <p:bldP spid="284690" grpId="0" animBg="1"/>
      <p:bldP spid="284696" grpId="0" animBg="1"/>
      <p:bldP spid="28469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FA9A3-17F6-45D5-9D11-2A7C6720B9F4}" type="slidenum">
              <a:rPr lang="en-US" altLang="ja-JP"/>
              <a:pPr>
                <a:defRPr/>
              </a:pPr>
              <a:t>28</a:t>
            </a:fld>
            <a:endParaRPr lang="en-US" altLang="ja-JP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latin typeface="MS UI Gothic" pitchFamily="50" charset="-128"/>
              </a:rPr>
              <a:t>Motivation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785225" cy="17954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 smtClean="0"/>
              <a:t>There are dependency relations between methods belonging to the different code clone.</a:t>
            </a:r>
            <a:endParaRPr lang="en-US" altLang="ja-JP" sz="240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ja-JP" sz="2200" smtClean="0">
                <a:sym typeface="Wingdings" pitchFamily="2" charset="2"/>
              </a:rPr>
              <a:t> </a:t>
            </a:r>
            <a:r>
              <a:rPr lang="en-US" altLang="ja-JP" sz="2200" smtClean="0"/>
              <a:t>Merging all of the code clones at once is more effective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ja-JP" sz="2400" smtClean="0"/>
          </a:p>
        </p:txBody>
      </p:sp>
      <p:sp>
        <p:nvSpPr>
          <p:cNvPr id="9223" name="AutoShape 4"/>
          <p:cNvSpPr>
            <a:spLocks noChangeArrowheads="1"/>
          </p:cNvSpPr>
          <p:nvPr/>
        </p:nvSpPr>
        <p:spPr bwMode="auto">
          <a:xfrm>
            <a:off x="1762125" y="3070225"/>
            <a:ext cx="1512888" cy="504825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a1</a:t>
            </a:r>
          </a:p>
        </p:txBody>
      </p:sp>
      <p:sp>
        <p:nvSpPr>
          <p:cNvPr id="9224" name="AutoShape 5"/>
          <p:cNvSpPr>
            <a:spLocks noChangeArrowheads="1"/>
          </p:cNvSpPr>
          <p:nvPr/>
        </p:nvSpPr>
        <p:spPr bwMode="auto">
          <a:xfrm>
            <a:off x="3635375" y="3070225"/>
            <a:ext cx="1512888" cy="504825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a2</a:t>
            </a:r>
          </a:p>
        </p:txBody>
      </p:sp>
      <p:sp>
        <p:nvSpPr>
          <p:cNvPr id="9225" name="AutoShape 6"/>
          <p:cNvSpPr>
            <a:spLocks noChangeArrowheads="1"/>
          </p:cNvSpPr>
          <p:nvPr/>
        </p:nvSpPr>
        <p:spPr bwMode="auto">
          <a:xfrm>
            <a:off x="1763713" y="4292600"/>
            <a:ext cx="1512887" cy="50482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b1</a:t>
            </a:r>
          </a:p>
        </p:txBody>
      </p:sp>
      <p:sp>
        <p:nvSpPr>
          <p:cNvPr id="9226" name="AutoShape 7"/>
          <p:cNvSpPr>
            <a:spLocks noChangeArrowheads="1"/>
          </p:cNvSpPr>
          <p:nvPr/>
        </p:nvSpPr>
        <p:spPr bwMode="auto">
          <a:xfrm>
            <a:off x="1763713" y="5516563"/>
            <a:ext cx="1512887" cy="504825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c1</a:t>
            </a:r>
          </a:p>
        </p:txBody>
      </p:sp>
      <p:sp>
        <p:nvSpPr>
          <p:cNvPr id="9227" name="AutoShape 8"/>
          <p:cNvSpPr>
            <a:spLocks noChangeArrowheads="1"/>
          </p:cNvSpPr>
          <p:nvPr/>
        </p:nvSpPr>
        <p:spPr bwMode="auto">
          <a:xfrm>
            <a:off x="3636963" y="4292600"/>
            <a:ext cx="1512887" cy="50482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b2</a:t>
            </a:r>
          </a:p>
        </p:txBody>
      </p:sp>
      <p:sp>
        <p:nvSpPr>
          <p:cNvPr id="9228" name="AutoShape 9"/>
          <p:cNvSpPr>
            <a:spLocks noChangeArrowheads="1"/>
          </p:cNvSpPr>
          <p:nvPr/>
        </p:nvSpPr>
        <p:spPr bwMode="auto">
          <a:xfrm>
            <a:off x="3636963" y="5516563"/>
            <a:ext cx="1512887" cy="504825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c2</a:t>
            </a:r>
          </a:p>
        </p:txBody>
      </p:sp>
      <p:sp>
        <p:nvSpPr>
          <p:cNvPr id="9229" name="Line 10"/>
          <p:cNvSpPr>
            <a:spLocks noChangeShapeType="1"/>
          </p:cNvSpPr>
          <p:nvPr/>
        </p:nvSpPr>
        <p:spPr bwMode="auto">
          <a:xfrm>
            <a:off x="2484438" y="3573463"/>
            <a:ext cx="0" cy="719137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230" name="Line 11"/>
          <p:cNvSpPr>
            <a:spLocks noChangeShapeType="1"/>
          </p:cNvSpPr>
          <p:nvPr/>
        </p:nvSpPr>
        <p:spPr bwMode="auto">
          <a:xfrm>
            <a:off x="2484438" y="4797425"/>
            <a:ext cx="1587" cy="720725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231" name="Line 12"/>
          <p:cNvSpPr>
            <a:spLocks noChangeShapeType="1"/>
          </p:cNvSpPr>
          <p:nvPr/>
        </p:nvSpPr>
        <p:spPr bwMode="auto">
          <a:xfrm>
            <a:off x="4356100" y="3573463"/>
            <a:ext cx="0" cy="719137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232" name="Line 13"/>
          <p:cNvSpPr>
            <a:spLocks noChangeShapeType="1"/>
          </p:cNvSpPr>
          <p:nvPr/>
        </p:nvSpPr>
        <p:spPr bwMode="auto">
          <a:xfrm>
            <a:off x="4356100" y="4797425"/>
            <a:ext cx="3175" cy="720725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233" name="AutoShape 14"/>
          <p:cNvSpPr>
            <a:spLocks noChangeArrowheads="1"/>
          </p:cNvSpPr>
          <p:nvPr/>
        </p:nvSpPr>
        <p:spPr bwMode="auto">
          <a:xfrm>
            <a:off x="7019925" y="3068638"/>
            <a:ext cx="1435100" cy="504825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a</a:t>
            </a:r>
          </a:p>
        </p:txBody>
      </p:sp>
      <p:sp>
        <p:nvSpPr>
          <p:cNvPr id="9234" name="AutoShape 15"/>
          <p:cNvSpPr>
            <a:spLocks noChangeArrowheads="1"/>
          </p:cNvSpPr>
          <p:nvPr/>
        </p:nvSpPr>
        <p:spPr bwMode="auto">
          <a:xfrm>
            <a:off x="7024688" y="4292600"/>
            <a:ext cx="1435100" cy="50482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b</a:t>
            </a:r>
          </a:p>
        </p:txBody>
      </p:sp>
      <p:sp>
        <p:nvSpPr>
          <p:cNvPr id="9235" name="AutoShape 16"/>
          <p:cNvSpPr>
            <a:spLocks noChangeArrowheads="1"/>
          </p:cNvSpPr>
          <p:nvPr/>
        </p:nvSpPr>
        <p:spPr bwMode="auto">
          <a:xfrm>
            <a:off x="7019925" y="5516563"/>
            <a:ext cx="1435100" cy="504825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c</a:t>
            </a:r>
          </a:p>
        </p:txBody>
      </p:sp>
      <p:sp>
        <p:nvSpPr>
          <p:cNvPr id="9236" name="AutoShape 17"/>
          <p:cNvSpPr>
            <a:spLocks noChangeArrowheads="1"/>
          </p:cNvSpPr>
          <p:nvPr/>
        </p:nvSpPr>
        <p:spPr bwMode="auto">
          <a:xfrm>
            <a:off x="1547813" y="2924175"/>
            <a:ext cx="3816350" cy="3241675"/>
          </a:xfrm>
          <a:prstGeom prst="roundRect">
            <a:avLst>
              <a:gd name="adj" fmla="val 16667"/>
            </a:avLst>
          </a:prstGeom>
          <a:noFill/>
          <a:ln w="12700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37" name="AutoShape 18"/>
          <p:cNvSpPr>
            <a:spLocks noChangeArrowheads="1"/>
          </p:cNvSpPr>
          <p:nvPr/>
        </p:nvSpPr>
        <p:spPr bwMode="auto">
          <a:xfrm>
            <a:off x="5580063" y="4076700"/>
            <a:ext cx="1008062" cy="863600"/>
          </a:xfrm>
          <a:prstGeom prst="rightArrow">
            <a:avLst>
              <a:gd name="adj1" fmla="val 50000"/>
              <a:gd name="adj2" fmla="val 29182"/>
            </a:avLst>
          </a:prstGeom>
          <a:solidFill>
            <a:schemeClr val="accent2"/>
          </a:solidFill>
          <a:ln w="1270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38" name="Text Box 19"/>
          <p:cNvSpPr txBox="1">
            <a:spLocks noChangeArrowheads="1"/>
          </p:cNvSpPr>
          <p:nvPr/>
        </p:nvSpPr>
        <p:spPr bwMode="auto">
          <a:xfrm>
            <a:off x="5292725" y="3644900"/>
            <a:ext cx="144145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ja-JP" sz="2400">
                <a:solidFill>
                  <a:schemeClr val="accent2"/>
                </a:solidFill>
                <a:latin typeface="Times New Roman" pitchFamily="18" charset="0"/>
              </a:rPr>
              <a:t>Merging</a:t>
            </a:r>
          </a:p>
        </p:txBody>
      </p:sp>
      <p:sp>
        <p:nvSpPr>
          <p:cNvPr id="9239" name="Line 20"/>
          <p:cNvSpPr>
            <a:spLocks noChangeShapeType="1"/>
          </p:cNvSpPr>
          <p:nvPr/>
        </p:nvSpPr>
        <p:spPr bwMode="auto">
          <a:xfrm>
            <a:off x="7667625" y="3573463"/>
            <a:ext cx="0" cy="719137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240" name="Line 21"/>
          <p:cNvSpPr>
            <a:spLocks noChangeShapeType="1"/>
          </p:cNvSpPr>
          <p:nvPr/>
        </p:nvSpPr>
        <p:spPr bwMode="auto">
          <a:xfrm>
            <a:off x="7667625" y="4797425"/>
            <a:ext cx="0" cy="719138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ransition advTm="11936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0D3D3B-F9C1-4E2E-A5F5-14E87705FED4}" type="slidenum">
              <a:rPr lang="en-US" altLang="ja-JP"/>
              <a:pPr>
                <a:defRPr/>
              </a:pPr>
              <a:t>29</a:t>
            </a:fld>
            <a:endParaRPr lang="en-US" altLang="ja-JP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z="3200" smtClean="0">
                <a:latin typeface="MS UI Gothic" pitchFamily="50" charset="-128"/>
              </a:rPr>
              <a:t>Research Overview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12863"/>
            <a:ext cx="8291512" cy="13954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 sz="2400" smtClean="0"/>
              <a:t>D</a:t>
            </a:r>
            <a:r>
              <a:rPr lang="en-US" altLang="en-US" sz="2400" smtClean="0"/>
              <a:t>e</a:t>
            </a:r>
            <a:r>
              <a:rPr lang="en-US" altLang="ja-JP" sz="2400" smtClean="0"/>
              <a:t>fi</a:t>
            </a:r>
            <a:r>
              <a:rPr lang="en-US" altLang="en-US" sz="2400" smtClean="0"/>
              <a:t>ne </a:t>
            </a:r>
            <a:r>
              <a:rPr lang="en-US" altLang="ja-JP" sz="2400" smtClean="0"/>
              <a:t>a set of code clones having dependency relations as a chained clone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sz="2400" smtClean="0"/>
              <a:t>Suggest applicable refactoring pattern for each chained clone based on chained clone categorization</a:t>
            </a:r>
          </a:p>
        </p:txBody>
      </p:sp>
      <p:sp>
        <p:nvSpPr>
          <p:cNvPr id="10247" name="Text Box 4"/>
          <p:cNvSpPr txBox="1">
            <a:spLocks noChangeArrowheads="1"/>
          </p:cNvSpPr>
          <p:nvPr/>
        </p:nvSpPr>
        <p:spPr bwMode="auto">
          <a:xfrm>
            <a:off x="2881313" y="2900363"/>
            <a:ext cx="3240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 sz="2400">
                <a:solidFill>
                  <a:srgbClr val="FF0000"/>
                </a:solidFill>
              </a:rPr>
              <a:t>Chained Clone</a:t>
            </a:r>
          </a:p>
        </p:txBody>
      </p:sp>
      <p:sp>
        <p:nvSpPr>
          <p:cNvPr id="10248" name="AutoShape 5"/>
          <p:cNvSpPr>
            <a:spLocks noChangeArrowheads="1"/>
          </p:cNvSpPr>
          <p:nvPr/>
        </p:nvSpPr>
        <p:spPr bwMode="auto">
          <a:xfrm>
            <a:off x="2970213" y="3476625"/>
            <a:ext cx="1512887" cy="504825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a1</a:t>
            </a:r>
          </a:p>
        </p:txBody>
      </p:sp>
      <p:sp>
        <p:nvSpPr>
          <p:cNvPr id="10249" name="AutoShape 6"/>
          <p:cNvSpPr>
            <a:spLocks noChangeArrowheads="1"/>
          </p:cNvSpPr>
          <p:nvPr/>
        </p:nvSpPr>
        <p:spPr bwMode="auto">
          <a:xfrm>
            <a:off x="4843463" y="3476625"/>
            <a:ext cx="1512887" cy="504825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a2</a:t>
            </a:r>
          </a:p>
        </p:txBody>
      </p:sp>
      <p:sp>
        <p:nvSpPr>
          <p:cNvPr id="10250" name="AutoShape 7"/>
          <p:cNvSpPr>
            <a:spLocks noChangeArrowheads="1"/>
          </p:cNvSpPr>
          <p:nvPr/>
        </p:nvSpPr>
        <p:spPr bwMode="auto">
          <a:xfrm>
            <a:off x="2971800" y="4699000"/>
            <a:ext cx="1512888" cy="50482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b1</a:t>
            </a:r>
          </a:p>
        </p:txBody>
      </p:sp>
      <p:sp>
        <p:nvSpPr>
          <p:cNvPr id="10251" name="AutoShape 8"/>
          <p:cNvSpPr>
            <a:spLocks noChangeArrowheads="1"/>
          </p:cNvSpPr>
          <p:nvPr/>
        </p:nvSpPr>
        <p:spPr bwMode="auto">
          <a:xfrm>
            <a:off x="2971800" y="5922963"/>
            <a:ext cx="1512888" cy="504825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c1</a:t>
            </a:r>
          </a:p>
        </p:txBody>
      </p:sp>
      <p:sp>
        <p:nvSpPr>
          <p:cNvPr id="10252" name="AutoShape 9"/>
          <p:cNvSpPr>
            <a:spLocks noChangeArrowheads="1"/>
          </p:cNvSpPr>
          <p:nvPr/>
        </p:nvSpPr>
        <p:spPr bwMode="auto">
          <a:xfrm>
            <a:off x="4845050" y="4699000"/>
            <a:ext cx="1512888" cy="50482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b2</a:t>
            </a:r>
          </a:p>
        </p:txBody>
      </p:sp>
      <p:sp>
        <p:nvSpPr>
          <p:cNvPr id="10253" name="AutoShape 10"/>
          <p:cNvSpPr>
            <a:spLocks noChangeArrowheads="1"/>
          </p:cNvSpPr>
          <p:nvPr/>
        </p:nvSpPr>
        <p:spPr bwMode="auto">
          <a:xfrm>
            <a:off x="4845050" y="5922963"/>
            <a:ext cx="1512888" cy="504825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c2</a:t>
            </a:r>
          </a:p>
        </p:txBody>
      </p:sp>
      <p:sp>
        <p:nvSpPr>
          <p:cNvPr id="10254" name="Line 11"/>
          <p:cNvSpPr>
            <a:spLocks noChangeShapeType="1"/>
          </p:cNvSpPr>
          <p:nvPr/>
        </p:nvSpPr>
        <p:spPr bwMode="auto">
          <a:xfrm>
            <a:off x="3692525" y="3979863"/>
            <a:ext cx="0" cy="719137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255" name="Line 12"/>
          <p:cNvSpPr>
            <a:spLocks noChangeShapeType="1"/>
          </p:cNvSpPr>
          <p:nvPr/>
        </p:nvSpPr>
        <p:spPr bwMode="auto">
          <a:xfrm>
            <a:off x="3692525" y="5203825"/>
            <a:ext cx="1588" cy="720725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256" name="Line 13"/>
          <p:cNvSpPr>
            <a:spLocks noChangeShapeType="1"/>
          </p:cNvSpPr>
          <p:nvPr/>
        </p:nvSpPr>
        <p:spPr bwMode="auto">
          <a:xfrm>
            <a:off x="5564188" y="3979863"/>
            <a:ext cx="0" cy="719137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257" name="Line 14"/>
          <p:cNvSpPr>
            <a:spLocks noChangeShapeType="1"/>
          </p:cNvSpPr>
          <p:nvPr/>
        </p:nvSpPr>
        <p:spPr bwMode="auto">
          <a:xfrm>
            <a:off x="5564188" y="5203825"/>
            <a:ext cx="3175" cy="720725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258" name="AutoShape 15"/>
          <p:cNvSpPr>
            <a:spLocks noChangeArrowheads="1"/>
          </p:cNvSpPr>
          <p:nvPr/>
        </p:nvSpPr>
        <p:spPr bwMode="auto">
          <a:xfrm>
            <a:off x="2755900" y="3330575"/>
            <a:ext cx="3816350" cy="3241675"/>
          </a:xfrm>
          <a:prstGeom prst="roundRect">
            <a:avLst>
              <a:gd name="adj" fmla="val 16667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advTm="30496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Key Idea 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1660521"/>
          </a:xfrm>
        </p:spPr>
        <p:txBody>
          <a:bodyPr/>
          <a:lstStyle/>
          <a:p>
            <a:r>
              <a:rPr lang="en-US" altLang="ja-JP" dirty="0" smtClean="0"/>
              <a:t>In many cases, code fragments involving </a:t>
            </a:r>
            <a:r>
              <a:rPr lang="en-US" altLang="ja-JP" dirty="0" smtClean="0">
                <a:solidFill>
                  <a:srgbClr val="FF0000"/>
                </a:solidFill>
              </a:rPr>
              <a:t>similar identifier names</a:t>
            </a:r>
            <a:r>
              <a:rPr lang="en-US" altLang="ja-JP" dirty="0" smtClean="0"/>
              <a:t> have the similar functionalities.</a:t>
            </a:r>
          </a:p>
          <a:p>
            <a:pPr lvl="1"/>
            <a:r>
              <a:rPr lang="en-US" altLang="ja-JP" sz="2800" dirty="0" smtClean="0"/>
              <a:t>e.g., type, variable, function names</a:t>
            </a:r>
          </a:p>
          <a:p>
            <a:pPr lvl="1"/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73BDBF-274C-496B-90EE-A5947C46F453}" type="slidenum">
              <a:rPr lang="en-US" altLang="ja-JP" smtClean="0"/>
              <a:pPr>
                <a:defRPr/>
              </a:pPr>
              <a:t>3</a:t>
            </a:fld>
            <a:endParaRPr lang="en-US" altLang="ja-JP"/>
          </a:p>
        </p:txBody>
      </p:sp>
      <p:sp>
        <p:nvSpPr>
          <p:cNvPr id="5" name="下矢印 4"/>
          <p:cNvSpPr/>
          <p:nvPr/>
        </p:nvSpPr>
        <p:spPr bwMode="auto">
          <a:xfrm>
            <a:off x="3929058" y="3071810"/>
            <a:ext cx="785818" cy="785818"/>
          </a:xfrm>
          <a:prstGeom prst="down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6" name="コンテンツ プレースホルダ 2"/>
          <p:cNvSpPr txBox="1">
            <a:spLocks/>
          </p:cNvSpPr>
          <p:nvPr/>
        </p:nvSpPr>
        <p:spPr bwMode="auto">
          <a:xfrm>
            <a:off x="214282" y="4054495"/>
            <a:ext cx="8785225" cy="1160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n"/>
              <a:tabLst/>
              <a:defRPr/>
            </a:pPr>
            <a:r>
              <a:rPr kumimoji="1" lang="en-US" altLang="ja-JP" sz="2800" kern="0" dirty="0" smtClean="0">
                <a:latin typeface="+mn-lt"/>
                <a:ea typeface="+mn-ea"/>
              </a:rPr>
              <a:t>Developers often need to inspect those code fragments simultaneously.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正方形/長方形 6"/>
          <p:cNvSpPr/>
          <p:nvPr/>
        </p:nvSpPr>
        <p:spPr bwMode="auto">
          <a:xfrm>
            <a:off x="428596" y="5214950"/>
            <a:ext cx="8429651" cy="1118842"/>
          </a:xfrm>
          <a:prstGeom prst="rect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kumimoji="0" lang="en-US" altLang="ja-JP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It is necessary to develop</a:t>
            </a:r>
            <a:r>
              <a:rPr lang="en-US" altLang="ja-JP" sz="2800" dirty="0" smtClean="0"/>
              <a:t> automatic code retrieval </a:t>
            </a:r>
          </a:p>
          <a:p>
            <a:r>
              <a:rPr lang="en-US" altLang="ja-JP" sz="2800" dirty="0" smtClean="0"/>
              <a:t>tool based on </a:t>
            </a:r>
            <a:r>
              <a:rPr lang="en-US" altLang="ja-JP" sz="2800" dirty="0" smtClean="0">
                <a:solidFill>
                  <a:srgbClr val="FF0000"/>
                </a:solidFill>
              </a:rPr>
              <a:t>identifier similarity</a:t>
            </a:r>
            <a:endParaRPr kumimoji="0" lang="ja-JP" alt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735252-3E64-481D-AF20-500AD78F21C8}" type="slidenum">
              <a:rPr lang="en-US" altLang="ja-JP"/>
              <a:pPr>
                <a:defRPr/>
              </a:pPr>
              <a:t>30</a:t>
            </a:fld>
            <a:endParaRPr lang="en-US" altLang="ja-JP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MS UI Gothic" pitchFamily="50" charset="-128"/>
              </a:rPr>
              <a:t>De</a:t>
            </a:r>
            <a:r>
              <a:rPr lang="en-US" altLang="ja-JP" smtClean="0">
                <a:latin typeface="MS UI Gothic" pitchFamily="50" charset="-128"/>
              </a:rPr>
              <a:t>fi</a:t>
            </a:r>
            <a:r>
              <a:rPr lang="en-US" altLang="en-US" smtClean="0">
                <a:latin typeface="MS UI Gothic" pitchFamily="50" charset="-128"/>
              </a:rPr>
              <a:t>nition of </a:t>
            </a:r>
            <a:r>
              <a:rPr lang="en-US" altLang="ja-JP" smtClean="0">
                <a:latin typeface="MS UI Gothic" pitchFamily="50" charset="-128"/>
              </a:rPr>
              <a:t>chained clone(1)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5770563" cy="4924425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altLang="ja-JP" sz="2400" smtClean="0"/>
              <a:t>Chained Method</a:t>
            </a:r>
          </a:p>
          <a:p>
            <a:pPr marL="952500" lvl="1" indent="-495300" eaLnBrk="1" hangingPunct="1"/>
            <a:r>
              <a:rPr lang="en-US" altLang="ja-JP" sz="2000" smtClean="0"/>
              <a:t>A set of methods that hold dependency relations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altLang="ja-JP" sz="2400" smtClean="0"/>
              <a:t>Chained Method Graph</a:t>
            </a:r>
          </a:p>
          <a:p>
            <a:pPr marL="952500" lvl="1" indent="-495300" eaLnBrk="1" hangingPunct="1"/>
            <a:r>
              <a:rPr lang="en-US" altLang="ja-JP" sz="2000" smtClean="0"/>
              <a:t>A node represents a method </a:t>
            </a:r>
          </a:p>
          <a:p>
            <a:pPr marL="952500" lvl="1" indent="-495300" eaLnBrk="1" hangingPunct="1"/>
            <a:r>
              <a:rPr lang="en-US" altLang="ja-JP" sz="2000" smtClean="0"/>
              <a:t>An edge represents a dependency relation</a:t>
            </a:r>
          </a:p>
          <a:p>
            <a:pPr marL="952500" lvl="1" indent="-495300" eaLnBrk="1" hangingPunct="1"/>
            <a:r>
              <a:rPr lang="en-US" altLang="ja-JP" sz="2000" smtClean="0"/>
              <a:t>Three types of labels for the dependency relation</a:t>
            </a:r>
          </a:p>
          <a:p>
            <a:pPr marL="1371600" lvl="2" indent="-457200" eaLnBrk="1" hangingPunct="1"/>
            <a:r>
              <a:rPr lang="en-US" altLang="ja-JP" sz="2000" smtClean="0"/>
              <a:t>“Call” : Calling methods</a:t>
            </a:r>
          </a:p>
          <a:p>
            <a:pPr marL="1371600" lvl="2" indent="-457200" eaLnBrk="1" hangingPunct="1"/>
            <a:r>
              <a:rPr lang="en-US" altLang="ja-JP" sz="2000" smtClean="0"/>
              <a:t>“A</a:t>
            </a:r>
            <a:r>
              <a:rPr lang="en-US" altLang="ja-JP" b="1" baseline="-25000" smtClean="0"/>
              <a:t>i</a:t>
            </a:r>
            <a:r>
              <a:rPr lang="en-US" altLang="ja-JP" sz="2000" smtClean="0"/>
              <a:t>” : Sharing variable i in terms of assignment</a:t>
            </a:r>
          </a:p>
          <a:p>
            <a:pPr marL="1371600" lvl="2" indent="-457200" eaLnBrk="1" hangingPunct="1"/>
            <a:r>
              <a:rPr lang="en-US" altLang="ja-JP" sz="2000" smtClean="0"/>
              <a:t>“R</a:t>
            </a:r>
            <a:r>
              <a:rPr lang="en-US" altLang="ja-JP" sz="2000" b="1" baseline="-10000" smtClean="0"/>
              <a:t>j</a:t>
            </a:r>
            <a:r>
              <a:rPr lang="en-US" altLang="ja-JP" sz="2000" smtClean="0"/>
              <a:t>” : Sharing variable j in terms of reference</a:t>
            </a:r>
          </a:p>
        </p:txBody>
      </p:sp>
      <p:sp>
        <p:nvSpPr>
          <p:cNvPr id="11271" name="Text Box 4"/>
          <p:cNvSpPr txBox="1">
            <a:spLocks noChangeArrowheads="1"/>
          </p:cNvSpPr>
          <p:nvPr/>
        </p:nvSpPr>
        <p:spPr bwMode="auto">
          <a:xfrm>
            <a:off x="6659563" y="2781300"/>
            <a:ext cx="2232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/>
              <a:t>A Chained Method</a:t>
            </a:r>
          </a:p>
        </p:txBody>
      </p:sp>
      <p:sp>
        <p:nvSpPr>
          <p:cNvPr id="11272" name="AutoShape 6"/>
          <p:cNvSpPr>
            <a:spLocks noChangeArrowheads="1"/>
          </p:cNvSpPr>
          <p:nvPr/>
        </p:nvSpPr>
        <p:spPr bwMode="auto">
          <a:xfrm>
            <a:off x="7451725" y="3284538"/>
            <a:ext cx="431800" cy="433387"/>
          </a:xfrm>
          <a:prstGeom prst="downArrow">
            <a:avLst>
              <a:gd name="adj1" fmla="val 50000"/>
              <a:gd name="adj2" fmla="val 25092"/>
            </a:avLst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11273" name="Text Box 22"/>
          <p:cNvSpPr txBox="1">
            <a:spLocks noChangeArrowheads="1"/>
          </p:cNvSpPr>
          <p:nvPr/>
        </p:nvSpPr>
        <p:spPr bwMode="auto">
          <a:xfrm>
            <a:off x="6335713" y="5654675"/>
            <a:ext cx="2808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/>
              <a:t>A Chained Method Graph</a:t>
            </a:r>
          </a:p>
        </p:txBody>
      </p:sp>
      <p:sp>
        <p:nvSpPr>
          <p:cNvPr id="11274" name="Rectangle 25"/>
          <p:cNvSpPr>
            <a:spLocks noChangeArrowheads="1"/>
          </p:cNvSpPr>
          <p:nvPr/>
        </p:nvSpPr>
        <p:spPr bwMode="auto">
          <a:xfrm>
            <a:off x="7380288" y="1773238"/>
            <a:ext cx="360362" cy="1444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ja-JP" altLang="ja-JP"/>
          </a:p>
        </p:txBody>
      </p:sp>
      <p:sp>
        <p:nvSpPr>
          <p:cNvPr id="11275" name="Rectangle 26"/>
          <p:cNvSpPr>
            <a:spLocks noChangeArrowheads="1"/>
          </p:cNvSpPr>
          <p:nvPr/>
        </p:nvSpPr>
        <p:spPr bwMode="auto">
          <a:xfrm>
            <a:off x="7380288" y="1989138"/>
            <a:ext cx="360362" cy="1444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ja-JP" altLang="ja-JP"/>
          </a:p>
        </p:txBody>
      </p:sp>
      <p:sp>
        <p:nvSpPr>
          <p:cNvPr id="11276" name="Rectangle 27"/>
          <p:cNvSpPr>
            <a:spLocks noChangeArrowheads="1"/>
          </p:cNvSpPr>
          <p:nvPr/>
        </p:nvSpPr>
        <p:spPr bwMode="auto">
          <a:xfrm>
            <a:off x="7740650" y="2205038"/>
            <a:ext cx="288925" cy="144462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ja-JP" altLang="ja-JP"/>
          </a:p>
        </p:txBody>
      </p:sp>
      <p:sp>
        <p:nvSpPr>
          <p:cNvPr id="11277" name="Oval 28"/>
          <p:cNvSpPr>
            <a:spLocks noChangeArrowheads="1"/>
          </p:cNvSpPr>
          <p:nvPr/>
        </p:nvSpPr>
        <p:spPr bwMode="auto">
          <a:xfrm>
            <a:off x="7092950" y="1628775"/>
            <a:ext cx="1152525" cy="11525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278" name="Rectangle 29"/>
          <p:cNvSpPr>
            <a:spLocks noChangeArrowheads="1"/>
          </p:cNvSpPr>
          <p:nvPr/>
        </p:nvSpPr>
        <p:spPr bwMode="auto">
          <a:xfrm>
            <a:off x="7308850" y="2349500"/>
            <a:ext cx="360363" cy="1444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279" name="AutoShape 8"/>
          <p:cNvSpPr>
            <a:spLocks noChangeArrowheads="1"/>
          </p:cNvSpPr>
          <p:nvPr/>
        </p:nvSpPr>
        <p:spPr bwMode="auto">
          <a:xfrm>
            <a:off x="7440613" y="4089400"/>
            <a:ext cx="333375" cy="3143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280" name="AutoShape 9"/>
          <p:cNvSpPr>
            <a:spLocks noChangeArrowheads="1"/>
          </p:cNvSpPr>
          <p:nvPr/>
        </p:nvSpPr>
        <p:spPr bwMode="auto">
          <a:xfrm>
            <a:off x="7937500" y="4557713"/>
            <a:ext cx="334963" cy="314325"/>
          </a:xfrm>
          <a:prstGeom prst="flowChartConnector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281" name="AutoShape 10"/>
          <p:cNvSpPr>
            <a:spLocks noChangeArrowheads="1"/>
          </p:cNvSpPr>
          <p:nvPr/>
        </p:nvSpPr>
        <p:spPr bwMode="auto">
          <a:xfrm>
            <a:off x="6875463" y="4575175"/>
            <a:ext cx="333375" cy="314325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282" name="AutoShape 11"/>
          <p:cNvSpPr>
            <a:spLocks noChangeArrowheads="1"/>
          </p:cNvSpPr>
          <p:nvPr/>
        </p:nvSpPr>
        <p:spPr bwMode="auto">
          <a:xfrm>
            <a:off x="7937500" y="5340350"/>
            <a:ext cx="334963" cy="314325"/>
          </a:xfrm>
          <a:prstGeom prst="flowChartConnector">
            <a:avLst/>
          </a:prstGeom>
          <a:solidFill>
            <a:srgbClr val="99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1283" name="Line 12"/>
          <p:cNvSpPr>
            <a:spLocks noChangeShapeType="1"/>
          </p:cNvSpPr>
          <p:nvPr/>
        </p:nvSpPr>
        <p:spPr bwMode="auto">
          <a:xfrm flipH="1">
            <a:off x="7110413" y="4248150"/>
            <a:ext cx="333375" cy="31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1284" name="Line 13"/>
          <p:cNvSpPr>
            <a:spLocks noChangeShapeType="1"/>
          </p:cNvSpPr>
          <p:nvPr/>
        </p:nvSpPr>
        <p:spPr bwMode="auto">
          <a:xfrm>
            <a:off x="7777163" y="4248150"/>
            <a:ext cx="330200" cy="31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1285" name="Line 14"/>
          <p:cNvSpPr>
            <a:spLocks noChangeShapeType="1"/>
          </p:cNvSpPr>
          <p:nvPr/>
        </p:nvSpPr>
        <p:spPr bwMode="auto">
          <a:xfrm>
            <a:off x="8005763" y="4826000"/>
            <a:ext cx="3175" cy="519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1286" name="Line 36"/>
          <p:cNvSpPr>
            <a:spLocks noChangeShapeType="1"/>
          </p:cNvSpPr>
          <p:nvPr/>
        </p:nvSpPr>
        <p:spPr bwMode="auto">
          <a:xfrm>
            <a:off x="8181975" y="4826000"/>
            <a:ext cx="1588" cy="550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1287" name="Text Box 37"/>
          <p:cNvSpPr txBox="1">
            <a:spLocks noChangeArrowheads="1"/>
          </p:cNvSpPr>
          <p:nvPr/>
        </p:nvSpPr>
        <p:spPr bwMode="auto">
          <a:xfrm>
            <a:off x="7473950" y="4826000"/>
            <a:ext cx="708025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Rx</a:t>
            </a:r>
          </a:p>
        </p:txBody>
      </p:sp>
      <p:sp>
        <p:nvSpPr>
          <p:cNvPr id="11288" name="Text Box 38"/>
          <p:cNvSpPr txBox="1">
            <a:spLocks noChangeArrowheads="1"/>
          </p:cNvSpPr>
          <p:nvPr/>
        </p:nvSpPr>
        <p:spPr bwMode="auto">
          <a:xfrm>
            <a:off x="8243888" y="4933950"/>
            <a:ext cx="709612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Ax</a:t>
            </a:r>
          </a:p>
        </p:txBody>
      </p:sp>
      <p:sp>
        <p:nvSpPr>
          <p:cNvPr id="11289" name="Text Box 39"/>
          <p:cNvSpPr txBox="1">
            <a:spLocks noChangeArrowheads="1"/>
          </p:cNvSpPr>
          <p:nvPr/>
        </p:nvSpPr>
        <p:spPr bwMode="auto">
          <a:xfrm>
            <a:off x="6804025" y="4070350"/>
            <a:ext cx="796925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Call</a:t>
            </a:r>
          </a:p>
        </p:txBody>
      </p:sp>
      <p:sp>
        <p:nvSpPr>
          <p:cNvPr id="11290" name="Text Box 40"/>
          <p:cNvSpPr txBox="1">
            <a:spLocks noChangeArrowheads="1"/>
          </p:cNvSpPr>
          <p:nvPr/>
        </p:nvSpPr>
        <p:spPr bwMode="auto">
          <a:xfrm>
            <a:off x="7812088" y="4070350"/>
            <a:ext cx="798512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Call</a:t>
            </a:r>
          </a:p>
        </p:txBody>
      </p:sp>
    </p:spTree>
  </p:cSld>
  <p:clrMapOvr>
    <a:masterClrMapping/>
  </p:clrMapOvr>
  <p:transition advTm="11296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E9971B-452F-4D6E-988B-B7578B788DDD}" type="slidenum">
              <a:rPr lang="en-US" altLang="ja-JP"/>
              <a:pPr>
                <a:defRPr/>
              </a:pPr>
              <a:t>31</a:t>
            </a:fld>
            <a:endParaRPr lang="en-US" altLang="ja-JP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MS UI Gothic" pitchFamily="50" charset="-128"/>
              </a:rPr>
              <a:t>De</a:t>
            </a:r>
            <a:r>
              <a:rPr lang="en-US" altLang="ja-JP" smtClean="0">
                <a:latin typeface="MS UI Gothic" pitchFamily="50" charset="-128"/>
              </a:rPr>
              <a:t>fi</a:t>
            </a:r>
            <a:r>
              <a:rPr lang="en-US" altLang="en-US" smtClean="0">
                <a:latin typeface="MS UI Gothic" pitchFamily="50" charset="-128"/>
              </a:rPr>
              <a:t>nition of </a:t>
            </a:r>
            <a:r>
              <a:rPr lang="en-US" altLang="ja-JP" smtClean="0">
                <a:latin typeface="MS UI Gothic" pitchFamily="50" charset="-128"/>
              </a:rPr>
              <a:t>chained clone(2)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5770562" cy="4924425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altLang="ja-JP" sz="2000" smtClean="0"/>
              <a:t>Chained Clone</a:t>
            </a:r>
          </a:p>
          <a:p>
            <a:pPr marL="952500" lvl="1" indent="-495300" eaLnBrk="1" hangingPunct="1"/>
            <a:r>
              <a:rPr lang="en-US" altLang="ja-JP" sz="1800" smtClean="0"/>
              <a:t>For 2 given </a:t>
            </a:r>
            <a:r>
              <a:rPr lang="en-US" altLang="ja-JP" sz="1800" i="1" smtClean="0"/>
              <a:t>chained methods </a:t>
            </a:r>
            <a:r>
              <a:rPr lang="en-US" altLang="ja-JP" sz="1800" smtClean="0"/>
              <a:t>CM1 and CM2, we transform them into </a:t>
            </a:r>
            <a:r>
              <a:rPr lang="en-US" altLang="ja-JP" sz="1800" i="1" smtClean="0"/>
              <a:t>chained method graphs </a:t>
            </a:r>
            <a:r>
              <a:rPr lang="en-US" altLang="ja-JP" sz="1800" smtClean="0"/>
              <a:t>G1 and G2.</a:t>
            </a:r>
          </a:p>
          <a:p>
            <a:pPr marL="952500" lvl="1" indent="-495300" eaLnBrk="1" hangingPunct="1"/>
            <a:r>
              <a:rPr lang="en-US" altLang="ja-JP" sz="1800" smtClean="0"/>
              <a:t>For G1 and G2, if the following three conditions are satisfied, we call the pair of CM1 and CM2 as a chained clone.</a:t>
            </a:r>
          </a:p>
          <a:p>
            <a:pPr marL="1371600" lvl="2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smtClean="0"/>
              <a:t>G1 and G2 are isomorphic</a:t>
            </a:r>
            <a:r>
              <a:rPr lang="en-US" altLang="ja-JP" sz="1800" smtClean="0"/>
              <a:t>.</a:t>
            </a:r>
          </a:p>
          <a:p>
            <a:pPr marL="1371600" lvl="2" indent="-457200" eaLnBrk="1" hangingPunct="1">
              <a:buFont typeface="Wingdings" pitchFamily="2" charset="2"/>
              <a:buAutoNum type="arabicPeriod"/>
            </a:pPr>
            <a:r>
              <a:rPr lang="en-US" altLang="ja-JP" sz="1800" smtClean="0"/>
              <a:t>Each pair of the corresponding nodes between G1 and G2, holds a clone relation.</a:t>
            </a:r>
          </a:p>
          <a:p>
            <a:pPr marL="1371600" lvl="2" indent="-457200" eaLnBrk="1" hangingPunct="1">
              <a:buFont typeface="Wingdings" pitchFamily="2" charset="2"/>
              <a:buAutoNum type="arabicPeriod"/>
            </a:pPr>
            <a:r>
              <a:rPr lang="en-US" altLang="ja-JP" sz="1800" smtClean="0"/>
              <a:t>In G1 and G2, labels of the corresponding edge are identical.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altLang="ja-JP" sz="2000" smtClean="0"/>
              <a:t>Chained Clone Set</a:t>
            </a:r>
          </a:p>
          <a:p>
            <a:pPr marL="952500" lvl="1" indent="-495300" eaLnBrk="1" hangingPunct="1"/>
            <a:r>
              <a:rPr lang="en-US" altLang="en-US" sz="1800" smtClean="0"/>
              <a:t>An</a:t>
            </a:r>
            <a:r>
              <a:rPr lang="en-US" altLang="ja-JP" sz="1800" smtClean="0"/>
              <a:t> </a:t>
            </a:r>
            <a:r>
              <a:rPr lang="en-US" altLang="en-US" sz="1800" smtClean="0"/>
              <a:t>equivalence class of chained clone</a:t>
            </a:r>
            <a:r>
              <a:rPr lang="en-US" altLang="ja-JP" sz="1800" smtClean="0"/>
              <a:t>s</a:t>
            </a:r>
            <a:endParaRPr lang="en-US" altLang="en-US" sz="1800" smtClean="0"/>
          </a:p>
        </p:txBody>
      </p:sp>
      <p:sp>
        <p:nvSpPr>
          <p:cNvPr id="12295" name="Text Box 4"/>
          <p:cNvSpPr txBox="1">
            <a:spLocks noChangeArrowheads="1"/>
          </p:cNvSpPr>
          <p:nvPr/>
        </p:nvSpPr>
        <p:spPr bwMode="auto">
          <a:xfrm>
            <a:off x="6370638" y="1406525"/>
            <a:ext cx="1008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/>
              <a:t>CM1</a:t>
            </a:r>
          </a:p>
        </p:txBody>
      </p:sp>
      <p:sp>
        <p:nvSpPr>
          <p:cNvPr id="12296" name="Text Box 5"/>
          <p:cNvSpPr txBox="1">
            <a:spLocks noChangeArrowheads="1"/>
          </p:cNvSpPr>
          <p:nvPr/>
        </p:nvSpPr>
        <p:spPr bwMode="auto">
          <a:xfrm>
            <a:off x="8101013" y="1412875"/>
            <a:ext cx="1008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/>
              <a:t>CM2</a:t>
            </a:r>
          </a:p>
        </p:txBody>
      </p:sp>
      <p:sp>
        <p:nvSpPr>
          <p:cNvPr id="12297" name="AutoShape 6"/>
          <p:cNvSpPr>
            <a:spLocks noChangeArrowheads="1"/>
          </p:cNvSpPr>
          <p:nvPr/>
        </p:nvSpPr>
        <p:spPr bwMode="auto">
          <a:xfrm>
            <a:off x="6516688" y="2924175"/>
            <a:ext cx="361950" cy="433388"/>
          </a:xfrm>
          <a:prstGeom prst="downArrow">
            <a:avLst>
              <a:gd name="adj1" fmla="val 50000"/>
              <a:gd name="adj2" fmla="val 29934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12298" name="AutoShape 7"/>
          <p:cNvSpPr>
            <a:spLocks noChangeArrowheads="1"/>
          </p:cNvSpPr>
          <p:nvPr/>
        </p:nvSpPr>
        <p:spPr bwMode="auto">
          <a:xfrm>
            <a:off x="8243888" y="2924175"/>
            <a:ext cx="360362" cy="433388"/>
          </a:xfrm>
          <a:prstGeom prst="downArrow">
            <a:avLst>
              <a:gd name="adj1" fmla="val 50000"/>
              <a:gd name="adj2" fmla="val 3006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grpSp>
        <p:nvGrpSpPr>
          <p:cNvPr id="12299" name="Group 35"/>
          <p:cNvGrpSpPr>
            <a:grpSpLocks/>
          </p:cNvGrpSpPr>
          <p:nvPr/>
        </p:nvGrpSpPr>
        <p:grpSpPr bwMode="auto">
          <a:xfrm>
            <a:off x="6226175" y="4003675"/>
            <a:ext cx="938213" cy="1081088"/>
            <a:chOff x="4149" y="2386"/>
            <a:chExt cx="363" cy="454"/>
          </a:xfrm>
        </p:grpSpPr>
        <p:sp>
          <p:nvSpPr>
            <p:cNvPr id="12331" name="AutoShape 8"/>
            <p:cNvSpPr>
              <a:spLocks noChangeArrowheads="1"/>
            </p:cNvSpPr>
            <p:nvPr/>
          </p:nvSpPr>
          <p:spPr bwMode="auto">
            <a:xfrm>
              <a:off x="4285" y="2386"/>
              <a:ext cx="91" cy="91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32" name="AutoShape 9"/>
            <p:cNvSpPr>
              <a:spLocks noChangeArrowheads="1"/>
            </p:cNvSpPr>
            <p:nvPr/>
          </p:nvSpPr>
          <p:spPr bwMode="auto">
            <a:xfrm>
              <a:off x="4421" y="2522"/>
              <a:ext cx="91" cy="91"/>
            </a:xfrm>
            <a:prstGeom prst="flowChartConnector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33" name="AutoShape 10"/>
            <p:cNvSpPr>
              <a:spLocks noChangeArrowheads="1"/>
            </p:cNvSpPr>
            <p:nvPr/>
          </p:nvSpPr>
          <p:spPr bwMode="auto">
            <a:xfrm>
              <a:off x="4149" y="2522"/>
              <a:ext cx="91" cy="91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34" name="AutoShape 11"/>
            <p:cNvSpPr>
              <a:spLocks noChangeArrowheads="1"/>
            </p:cNvSpPr>
            <p:nvPr/>
          </p:nvSpPr>
          <p:spPr bwMode="auto">
            <a:xfrm>
              <a:off x="4421" y="2749"/>
              <a:ext cx="91" cy="91"/>
            </a:xfrm>
            <a:prstGeom prst="flowChartConnector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35" name="Line 12"/>
            <p:cNvSpPr>
              <a:spLocks noChangeShapeType="1"/>
            </p:cNvSpPr>
            <p:nvPr/>
          </p:nvSpPr>
          <p:spPr bwMode="auto">
            <a:xfrm flipH="1">
              <a:off x="4195" y="2432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2336" name="Line 13"/>
            <p:cNvSpPr>
              <a:spLocks noChangeShapeType="1"/>
            </p:cNvSpPr>
            <p:nvPr/>
          </p:nvSpPr>
          <p:spPr bwMode="auto">
            <a:xfrm>
              <a:off x="4377" y="2432"/>
              <a:ext cx="9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2337" name="Line 14"/>
            <p:cNvSpPr>
              <a:spLocks noChangeShapeType="1"/>
            </p:cNvSpPr>
            <p:nvPr/>
          </p:nvSpPr>
          <p:spPr bwMode="auto">
            <a:xfrm>
              <a:off x="4467" y="2614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2300" name="Group 36"/>
          <p:cNvGrpSpPr>
            <a:grpSpLocks/>
          </p:cNvGrpSpPr>
          <p:nvPr/>
        </p:nvGrpSpPr>
        <p:grpSpPr bwMode="auto">
          <a:xfrm>
            <a:off x="7956550" y="3933825"/>
            <a:ext cx="865188" cy="1154113"/>
            <a:chOff x="5102" y="2386"/>
            <a:chExt cx="363" cy="454"/>
          </a:xfrm>
        </p:grpSpPr>
        <p:sp>
          <p:nvSpPr>
            <p:cNvPr id="12324" name="AutoShape 15"/>
            <p:cNvSpPr>
              <a:spLocks noChangeArrowheads="1"/>
            </p:cNvSpPr>
            <p:nvPr/>
          </p:nvSpPr>
          <p:spPr bwMode="auto">
            <a:xfrm>
              <a:off x="5238" y="2386"/>
              <a:ext cx="91" cy="91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25" name="AutoShape 16"/>
            <p:cNvSpPr>
              <a:spLocks noChangeArrowheads="1"/>
            </p:cNvSpPr>
            <p:nvPr/>
          </p:nvSpPr>
          <p:spPr bwMode="auto">
            <a:xfrm>
              <a:off x="5374" y="2522"/>
              <a:ext cx="91" cy="91"/>
            </a:xfrm>
            <a:prstGeom prst="flowChartConnector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26" name="AutoShape 17"/>
            <p:cNvSpPr>
              <a:spLocks noChangeArrowheads="1"/>
            </p:cNvSpPr>
            <p:nvPr/>
          </p:nvSpPr>
          <p:spPr bwMode="auto">
            <a:xfrm>
              <a:off x="5102" y="2522"/>
              <a:ext cx="91" cy="91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27" name="AutoShape 18"/>
            <p:cNvSpPr>
              <a:spLocks noChangeArrowheads="1"/>
            </p:cNvSpPr>
            <p:nvPr/>
          </p:nvSpPr>
          <p:spPr bwMode="auto">
            <a:xfrm>
              <a:off x="5374" y="2749"/>
              <a:ext cx="91" cy="91"/>
            </a:xfrm>
            <a:prstGeom prst="flowChartConnector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28" name="Line 19"/>
            <p:cNvSpPr>
              <a:spLocks noChangeShapeType="1"/>
            </p:cNvSpPr>
            <p:nvPr/>
          </p:nvSpPr>
          <p:spPr bwMode="auto">
            <a:xfrm flipH="1">
              <a:off x="5148" y="2432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2329" name="Line 20"/>
            <p:cNvSpPr>
              <a:spLocks noChangeShapeType="1"/>
            </p:cNvSpPr>
            <p:nvPr/>
          </p:nvSpPr>
          <p:spPr bwMode="auto">
            <a:xfrm>
              <a:off x="5330" y="2432"/>
              <a:ext cx="9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2330" name="Line 21"/>
            <p:cNvSpPr>
              <a:spLocks noChangeShapeType="1"/>
            </p:cNvSpPr>
            <p:nvPr/>
          </p:nvSpPr>
          <p:spPr bwMode="auto">
            <a:xfrm>
              <a:off x="5420" y="2614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2301" name="Text Box 22"/>
          <p:cNvSpPr txBox="1">
            <a:spLocks noChangeArrowheads="1"/>
          </p:cNvSpPr>
          <p:nvPr/>
        </p:nvSpPr>
        <p:spPr bwMode="auto">
          <a:xfrm>
            <a:off x="6442075" y="3500438"/>
            <a:ext cx="1008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/>
              <a:t>G1</a:t>
            </a:r>
          </a:p>
        </p:txBody>
      </p:sp>
      <p:sp>
        <p:nvSpPr>
          <p:cNvPr id="12302" name="Text Box 23"/>
          <p:cNvSpPr txBox="1">
            <a:spLocks noChangeArrowheads="1"/>
          </p:cNvSpPr>
          <p:nvPr/>
        </p:nvSpPr>
        <p:spPr bwMode="auto">
          <a:xfrm>
            <a:off x="8172450" y="3494088"/>
            <a:ext cx="1008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/>
              <a:t>G2</a:t>
            </a:r>
          </a:p>
        </p:txBody>
      </p:sp>
      <p:sp>
        <p:nvSpPr>
          <p:cNvPr id="12303" name="Text Box 24"/>
          <p:cNvSpPr txBox="1">
            <a:spLocks noChangeArrowheads="1"/>
          </p:cNvSpPr>
          <p:nvPr/>
        </p:nvSpPr>
        <p:spPr bwMode="auto">
          <a:xfrm>
            <a:off x="6659563" y="5300663"/>
            <a:ext cx="23050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/>
              <a:t>A pair of nodes filled with colored same color is a code clone</a:t>
            </a:r>
          </a:p>
        </p:txBody>
      </p:sp>
      <p:sp>
        <p:nvSpPr>
          <p:cNvPr id="12304" name="Rectangle 25"/>
          <p:cNvSpPr>
            <a:spLocks noChangeArrowheads="1"/>
          </p:cNvSpPr>
          <p:nvPr/>
        </p:nvSpPr>
        <p:spPr bwMode="auto">
          <a:xfrm>
            <a:off x="6442075" y="1844675"/>
            <a:ext cx="360363" cy="1444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ja-JP" altLang="ja-JP"/>
          </a:p>
        </p:txBody>
      </p:sp>
      <p:sp>
        <p:nvSpPr>
          <p:cNvPr id="12305" name="Rectangle 26"/>
          <p:cNvSpPr>
            <a:spLocks noChangeArrowheads="1"/>
          </p:cNvSpPr>
          <p:nvPr/>
        </p:nvSpPr>
        <p:spPr bwMode="auto">
          <a:xfrm>
            <a:off x="6442075" y="2060575"/>
            <a:ext cx="360363" cy="1444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ja-JP" altLang="ja-JP"/>
          </a:p>
        </p:txBody>
      </p:sp>
      <p:sp>
        <p:nvSpPr>
          <p:cNvPr id="12306" name="Rectangle 27"/>
          <p:cNvSpPr>
            <a:spLocks noChangeArrowheads="1"/>
          </p:cNvSpPr>
          <p:nvPr/>
        </p:nvSpPr>
        <p:spPr bwMode="auto">
          <a:xfrm>
            <a:off x="6802438" y="2276475"/>
            <a:ext cx="288925" cy="144463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ja-JP" altLang="ja-JP"/>
          </a:p>
        </p:txBody>
      </p:sp>
      <p:sp>
        <p:nvSpPr>
          <p:cNvPr id="12307" name="Oval 28"/>
          <p:cNvSpPr>
            <a:spLocks noChangeArrowheads="1"/>
          </p:cNvSpPr>
          <p:nvPr/>
        </p:nvSpPr>
        <p:spPr bwMode="auto">
          <a:xfrm>
            <a:off x="6154738" y="1700213"/>
            <a:ext cx="1152525" cy="11525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308" name="Rectangle 29"/>
          <p:cNvSpPr>
            <a:spLocks noChangeArrowheads="1"/>
          </p:cNvSpPr>
          <p:nvPr/>
        </p:nvSpPr>
        <p:spPr bwMode="auto">
          <a:xfrm>
            <a:off x="6370638" y="2420938"/>
            <a:ext cx="360362" cy="14446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309" name="Rectangle 30"/>
          <p:cNvSpPr>
            <a:spLocks noChangeArrowheads="1"/>
          </p:cNvSpPr>
          <p:nvPr/>
        </p:nvSpPr>
        <p:spPr bwMode="auto">
          <a:xfrm>
            <a:off x="8099425" y="1917700"/>
            <a:ext cx="360363" cy="1444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ja-JP" altLang="ja-JP"/>
          </a:p>
        </p:txBody>
      </p:sp>
      <p:sp>
        <p:nvSpPr>
          <p:cNvPr id="12310" name="Rectangle 31"/>
          <p:cNvSpPr>
            <a:spLocks noChangeArrowheads="1"/>
          </p:cNvSpPr>
          <p:nvPr/>
        </p:nvSpPr>
        <p:spPr bwMode="auto">
          <a:xfrm>
            <a:off x="8099425" y="2133600"/>
            <a:ext cx="360363" cy="1444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ja-JP" altLang="ja-JP"/>
          </a:p>
        </p:txBody>
      </p:sp>
      <p:sp>
        <p:nvSpPr>
          <p:cNvPr id="12311" name="Rectangle 32"/>
          <p:cNvSpPr>
            <a:spLocks noChangeArrowheads="1"/>
          </p:cNvSpPr>
          <p:nvPr/>
        </p:nvSpPr>
        <p:spPr bwMode="auto">
          <a:xfrm>
            <a:off x="8459788" y="2349500"/>
            <a:ext cx="288925" cy="144463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ja-JP" altLang="ja-JP"/>
          </a:p>
        </p:txBody>
      </p:sp>
      <p:sp>
        <p:nvSpPr>
          <p:cNvPr id="12312" name="Oval 33"/>
          <p:cNvSpPr>
            <a:spLocks noChangeArrowheads="1"/>
          </p:cNvSpPr>
          <p:nvPr/>
        </p:nvSpPr>
        <p:spPr bwMode="auto">
          <a:xfrm>
            <a:off x="7812088" y="1700213"/>
            <a:ext cx="1152525" cy="11525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313" name="Rectangle 34"/>
          <p:cNvSpPr>
            <a:spLocks noChangeArrowheads="1"/>
          </p:cNvSpPr>
          <p:nvPr/>
        </p:nvSpPr>
        <p:spPr bwMode="auto">
          <a:xfrm>
            <a:off x="8027988" y="2493963"/>
            <a:ext cx="360362" cy="14446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2314" name="Text Box 37"/>
          <p:cNvSpPr txBox="1">
            <a:spLocks noChangeArrowheads="1"/>
          </p:cNvSpPr>
          <p:nvPr/>
        </p:nvSpPr>
        <p:spPr bwMode="auto">
          <a:xfrm>
            <a:off x="6011863" y="3933825"/>
            <a:ext cx="796925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Call</a:t>
            </a:r>
          </a:p>
        </p:txBody>
      </p:sp>
      <p:sp>
        <p:nvSpPr>
          <p:cNvPr id="12315" name="Text Box 38"/>
          <p:cNvSpPr txBox="1">
            <a:spLocks noChangeArrowheads="1"/>
          </p:cNvSpPr>
          <p:nvPr/>
        </p:nvSpPr>
        <p:spPr bwMode="auto">
          <a:xfrm>
            <a:off x="6870700" y="3933825"/>
            <a:ext cx="796925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Call</a:t>
            </a:r>
          </a:p>
        </p:txBody>
      </p:sp>
      <p:sp>
        <p:nvSpPr>
          <p:cNvPr id="12316" name="Text Box 39"/>
          <p:cNvSpPr txBox="1">
            <a:spLocks noChangeArrowheads="1"/>
          </p:cNvSpPr>
          <p:nvPr/>
        </p:nvSpPr>
        <p:spPr bwMode="auto">
          <a:xfrm>
            <a:off x="6672263" y="4564063"/>
            <a:ext cx="708025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Rx</a:t>
            </a:r>
          </a:p>
        </p:txBody>
      </p:sp>
      <p:sp>
        <p:nvSpPr>
          <p:cNvPr id="12317" name="Line 40"/>
          <p:cNvSpPr>
            <a:spLocks noChangeShapeType="1"/>
          </p:cNvSpPr>
          <p:nvPr/>
        </p:nvSpPr>
        <p:spPr bwMode="auto">
          <a:xfrm>
            <a:off x="7127875" y="4483100"/>
            <a:ext cx="1588" cy="395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318" name="Text Box 41"/>
          <p:cNvSpPr txBox="1">
            <a:spLocks noChangeArrowheads="1"/>
          </p:cNvSpPr>
          <p:nvPr/>
        </p:nvSpPr>
        <p:spPr bwMode="auto">
          <a:xfrm>
            <a:off x="7091363" y="4564063"/>
            <a:ext cx="709612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Ax</a:t>
            </a:r>
          </a:p>
        </p:txBody>
      </p:sp>
      <p:sp>
        <p:nvSpPr>
          <p:cNvPr id="12319" name="Text Box 42"/>
          <p:cNvSpPr txBox="1">
            <a:spLocks noChangeArrowheads="1"/>
          </p:cNvSpPr>
          <p:nvPr/>
        </p:nvSpPr>
        <p:spPr bwMode="auto">
          <a:xfrm>
            <a:off x="7667625" y="3854450"/>
            <a:ext cx="796925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Call</a:t>
            </a:r>
          </a:p>
        </p:txBody>
      </p:sp>
      <p:sp>
        <p:nvSpPr>
          <p:cNvPr id="12320" name="Text Box 43"/>
          <p:cNvSpPr txBox="1">
            <a:spLocks noChangeArrowheads="1"/>
          </p:cNvSpPr>
          <p:nvPr/>
        </p:nvSpPr>
        <p:spPr bwMode="auto">
          <a:xfrm>
            <a:off x="8528050" y="3860800"/>
            <a:ext cx="652463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Call</a:t>
            </a:r>
          </a:p>
        </p:txBody>
      </p:sp>
      <p:sp>
        <p:nvSpPr>
          <p:cNvPr id="12321" name="Line 45"/>
          <p:cNvSpPr>
            <a:spLocks noChangeShapeType="1"/>
          </p:cNvSpPr>
          <p:nvPr/>
        </p:nvSpPr>
        <p:spPr bwMode="auto">
          <a:xfrm>
            <a:off x="8786813" y="4473575"/>
            <a:ext cx="1587" cy="395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322" name="Text Box 46"/>
          <p:cNvSpPr txBox="1">
            <a:spLocks noChangeArrowheads="1"/>
          </p:cNvSpPr>
          <p:nvPr/>
        </p:nvSpPr>
        <p:spPr bwMode="auto">
          <a:xfrm>
            <a:off x="8748713" y="4502150"/>
            <a:ext cx="709612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Ax</a:t>
            </a:r>
          </a:p>
        </p:txBody>
      </p:sp>
      <p:sp>
        <p:nvSpPr>
          <p:cNvPr id="12323" name="Text Box 47"/>
          <p:cNvSpPr txBox="1">
            <a:spLocks noChangeArrowheads="1"/>
          </p:cNvSpPr>
          <p:nvPr/>
        </p:nvSpPr>
        <p:spPr bwMode="auto">
          <a:xfrm>
            <a:off x="8388350" y="4502150"/>
            <a:ext cx="708025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Rx</a:t>
            </a:r>
          </a:p>
        </p:txBody>
      </p:sp>
    </p:spTree>
  </p:cSld>
  <p:clrMapOvr>
    <a:masterClrMapping/>
  </p:clrMapOvr>
  <p:transition advTm="95568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84402D-B8A5-4842-AAC6-689B5E8DCBB8}" type="slidenum">
              <a:rPr lang="en-US" altLang="ja-JP"/>
              <a:pPr>
                <a:defRPr/>
              </a:pPr>
              <a:t>32</a:t>
            </a:fld>
            <a:endParaRPr lang="en-US" altLang="ja-JP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>
                <a:latin typeface="MS UI Gothic" pitchFamily="50" charset="-128"/>
              </a:rPr>
              <a:t>Applicable Refactorings for Chained Clones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 sz="2400" smtClean="0"/>
              <a:t>The following refactoring[1] can be applied to merge chained clones.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200" smtClean="0"/>
              <a:t>Pull Up Method Refactoring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200" smtClean="0"/>
              <a:t>Extract Method Refactoring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200" smtClean="0"/>
              <a:t>Extract Super Class Refactoring</a:t>
            </a:r>
          </a:p>
          <a:p>
            <a:pPr lvl="1" eaLnBrk="1" hangingPunct="1">
              <a:lnSpc>
                <a:spcPct val="90000"/>
              </a:lnSpc>
            </a:pPr>
            <a:endParaRPr lang="en-US" altLang="ja-JP" sz="22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According</a:t>
            </a:r>
            <a:r>
              <a:rPr lang="en-US" altLang="ja-JP" sz="2400" smtClean="0"/>
              <a:t> </a:t>
            </a:r>
            <a:r>
              <a:rPr lang="en-US" altLang="en-US" sz="2400" smtClean="0"/>
              <a:t>to the characteristics of </a:t>
            </a:r>
            <a:r>
              <a:rPr lang="en-US" altLang="ja-JP" sz="2400" smtClean="0"/>
              <a:t>a chained clone</a:t>
            </a:r>
            <a:r>
              <a:rPr lang="en-US" altLang="en-US" sz="2400" smtClean="0"/>
              <a:t>, we provide </a:t>
            </a:r>
            <a:r>
              <a:rPr lang="en-US" altLang="ja-JP" sz="2400" smtClean="0"/>
              <a:t>a different</a:t>
            </a:r>
            <a:r>
              <a:rPr lang="en-US" altLang="en-US" sz="2400" smtClean="0"/>
              <a:t> appropriate</a:t>
            </a:r>
            <a:r>
              <a:rPr lang="en-US" altLang="ja-JP" sz="2400" smtClean="0"/>
              <a:t> </a:t>
            </a:r>
            <a:r>
              <a:rPr lang="en-US" altLang="en-US" sz="2400" smtClean="0"/>
              <a:t>refactoring </a:t>
            </a:r>
            <a:r>
              <a:rPr lang="en-US" altLang="ja-JP" sz="2400" smtClean="0"/>
              <a:t>for</a:t>
            </a:r>
            <a:r>
              <a:rPr lang="en-US" altLang="en-US" sz="2400" smtClean="0"/>
              <a:t> </a:t>
            </a:r>
            <a:r>
              <a:rPr lang="en-US" altLang="ja-JP" sz="2400" smtClean="0"/>
              <a:t>it.</a:t>
            </a:r>
            <a:endParaRPr lang="en-US" altLang="en-US" sz="2400" smtClean="0"/>
          </a:p>
          <a:p>
            <a:pPr eaLnBrk="1" hangingPunct="1">
              <a:lnSpc>
                <a:spcPct val="90000"/>
              </a:lnSpc>
            </a:pPr>
            <a:endParaRPr lang="en-US" altLang="ja-JP" sz="2400" smtClean="0"/>
          </a:p>
        </p:txBody>
      </p:sp>
      <p:sp>
        <p:nvSpPr>
          <p:cNvPr id="13319" name="Rectangle 4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468313" y="5734050"/>
            <a:ext cx="842486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kumimoji="1" lang="en-US" altLang="ja-JP" sz="1600">
                <a:ea typeface="MS UI Gothic" pitchFamily="50" charset="-128"/>
              </a:rPr>
              <a:t>[1] M. Fowler: Refactoring: Improving the Design of Existing Code, Addison-Wesley, 1999.</a:t>
            </a:r>
          </a:p>
        </p:txBody>
      </p:sp>
    </p:spTree>
  </p:cSld>
  <p:clrMapOvr>
    <a:masterClrMapping/>
  </p:clrMapOvr>
  <p:transition advTm="35856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9F8348-C692-485B-81F1-076552B61D1F}" type="slidenum">
              <a:rPr lang="en-US" altLang="ja-JP"/>
              <a:pPr>
                <a:defRPr/>
              </a:pPr>
              <a:t>33</a:t>
            </a:fld>
            <a:endParaRPr lang="en-US" altLang="ja-JP"/>
          </a:p>
        </p:txBody>
      </p:sp>
      <p:sp>
        <p:nvSpPr>
          <p:cNvPr id="14341" name="Rectangle 2"/>
          <p:cNvSpPr>
            <a:spLocks noChangeArrowheads="1"/>
          </p:cNvSpPr>
          <p:nvPr/>
        </p:nvSpPr>
        <p:spPr bwMode="auto">
          <a:xfrm>
            <a:off x="179388" y="2203450"/>
            <a:ext cx="4105275" cy="2879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42" name="Text Box 3"/>
          <p:cNvSpPr txBox="1">
            <a:spLocks noChangeArrowheads="1"/>
          </p:cNvSpPr>
          <p:nvPr/>
        </p:nvSpPr>
        <p:spPr bwMode="auto">
          <a:xfrm>
            <a:off x="179388" y="2203450"/>
            <a:ext cx="41052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A</a:t>
            </a:r>
          </a:p>
        </p:txBody>
      </p:sp>
      <p:sp>
        <p:nvSpPr>
          <p:cNvPr id="14343" name="AutoShape 4"/>
          <p:cNvSpPr>
            <a:spLocks noChangeArrowheads="1"/>
          </p:cNvSpPr>
          <p:nvPr/>
        </p:nvSpPr>
        <p:spPr bwMode="auto">
          <a:xfrm>
            <a:off x="395288" y="3246438"/>
            <a:ext cx="1717675" cy="3984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a11</a:t>
            </a:r>
          </a:p>
        </p:txBody>
      </p:sp>
      <p:sp>
        <p:nvSpPr>
          <p:cNvPr id="14344" name="AutoShape 5"/>
          <p:cNvSpPr>
            <a:spLocks noChangeArrowheads="1"/>
          </p:cNvSpPr>
          <p:nvPr/>
        </p:nvSpPr>
        <p:spPr bwMode="auto">
          <a:xfrm>
            <a:off x="2195513" y="4424363"/>
            <a:ext cx="1735137" cy="398462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a22</a:t>
            </a:r>
          </a:p>
        </p:txBody>
      </p:sp>
      <p:sp>
        <p:nvSpPr>
          <p:cNvPr id="14345" name="AutoShape 6"/>
          <p:cNvSpPr>
            <a:spLocks noChangeArrowheads="1"/>
          </p:cNvSpPr>
          <p:nvPr/>
        </p:nvSpPr>
        <p:spPr bwMode="auto">
          <a:xfrm>
            <a:off x="373063" y="4424363"/>
            <a:ext cx="1668462" cy="398462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a21</a:t>
            </a:r>
          </a:p>
        </p:txBody>
      </p:sp>
      <p:sp>
        <p:nvSpPr>
          <p:cNvPr id="14346" name="AutoShape 7"/>
          <p:cNvSpPr>
            <a:spLocks noChangeArrowheads="1"/>
          </p:cNvSpPr>
          <p:nvPr/>
        </p:nvSpPr>
        <p:spPr bwMode="auto">
          <a:xfrm>
            <a:off x="2195513" y="3244850"/>
            <a:ext cx="1814512" cy="3984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a12</a:t>
            </a:r>
          </a:p>
        </p:txBody>
      </p:sp>
      <p:sp>
        <p:nvSpPr>
          <p:cNvPr id="14347" name="Line 8"/>
          <p:cNvSpPr>
            <a:spLocks noChangeShapeType="1"/>
          </p:cNvSpPr>
          <p:nvPr/>
        </p:nvSpPr>
        <p:spPr bwMode="auto">
          <a:xfrm>
            <a:off x="1114425" y="3643313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348" name="Line 9"/>
          <p:cNvSpPr>
            <a:spLocks noChangeShapeType="1"/>
          </p:cNvSpPr>
          <p:nvPr/>
        </p:nvSpPr>
        <p:spPr bwMode="auto">
          <a:xfrm>
            <a:off x="3059113" y="3714750"/>
            <a:ext cx="0" cy="720725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349" name="AutoShape 10"/>
          <p:cNvSpPr>
            <a:spLocks noChangeArrowheads="1"/>
          </p:cNvSpPr>
          <p:nvPr/>
        </p:nvSpPr>
        <p:spPr bwMode="auto">
          <a:xfrm>
            <a:off x="323850" y="3068638"/>
            <a:ext cx="3816350" cy="1871662"/>
          </a:xfrm>
          <a:prstGeom prst="flowChartAlternateProcess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50" name="Text Box 11"/>
          <p:cNvSpPr txBox="1">
            <a:spLocks noChangeArrowheads="1"/>
          </p:cNvSpPr>
          <p:nvPr/>
        </p:nvSpPr>
        <p:spPr bwMode="auto">
          <a:xfrm>
            <a:off x="395288" y="2708275"/>
            <a:ext cx="23034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>
                <a:solidFill>
                  <a:srgbClr val="FF0000"/>
                </a:solidFill>
              </a:rPr>
              <a:t>Chained Clone</a:t>
            </a:r>
          </a:p>
        </p:txBody>
      </p:sp>
      <p:sp>
        <p:nvSpPr>
          <p:cNvPr id="14351" name="Line 12"/>
          <p:cNvSpPr>
            <a:spLocks noChangeShapeType="1"/>
          </p:cNvSpPr>
          <p:nvPr/>
        </p:nvSpPr>
        <p:spPr bwMode="auto">
          <a:xfrm>
            <a:off x="4427538" y="2133600"/>
            <a:ext cx="0" cy="2951163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352" name="Text Box 13"/>
          <p:cNvSpPr txBox="1">
            <a:spLocks noChangeArrowheads="1"/>
          </p:cNvSpPr>
          <p:nvPr/>
        </p:nvSpPr>
        <p:spPr bwMode="auto">
          <a:xfrm>
            <a:off x="323850" y="1770063"/>
            <a:ext cx="2447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/>
              <a:t>Before Refactoring</a:t>
            </a:r>
          </a:p>
        </p:txBody>
      </p:sp>
      <p:sp>
        <p:nvSpPr>
          <p:cNvPr id="301070" name="Rectangle 14"/>
          <p:cNvSpPr>
            <a:spLocks noChangeArrowheads="1"/>
          </p:cNvSpPr>
          <p:nvPr/>
        </p:nvSpPr>
        <p:spPr bwMode="auto">
          <a:xfrm>
            <a:off x="4572000" y="2203450"/>
            <a:ext cx="4392613" cy="2879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1071" name="Text Box 15"/>
          <p:cNvSpPr txBox="1">
            <a:spLocks noChangeArrowheads="1"/>
          </p:cNvSpPr>
          <p:nvPr/>
        </p:nvSpPr>
        <p:spPr bwMode="auto">
          <a:xfrm>
            <a:off x="4572000" y="2203450"/>
            <a:ext cx="4392613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A</a:t>
            </a:r>
          </a:p>
        </p:txBody>
      </p:sp>
      <p:sp>
        <p:nvSpPr>
          <p:cNvPr id="301072" name="AutoShape 16"/>
          <p:cNvSpPr>
            <a:spLocks noChangeArrowheads="1"/>
          </p:cNvSpPr>
          <p:nvPr/>
        </p:nvSpPr>
        <p:spPr bwMode="auto">
          <a:xfrm>
            <a:off x="5949950" y="3246438"/>
            <a:ext cx="1717675" cy="3984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a1</a:t>
            </a:r>
          </a:p>
        </p:txBody>
      </p:sp>
      <p:sp>
        <p:nvSpPr>
          <p:cNvPr id="301073" name="AutoShape 17"/>
          <p:cNvSpPr>
            <a:spLocks noChangeArrowheads="1"/>
          </p:cNvSpPr>
          <p:nvPr/>
        </p:nvSpPr>
        <p:spPr bwMode="auto">
          <a:xfrm>
            <a:off x="5940425" y="4424363"/>
            <a:ext cx="1668463" cy="398462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a2</a:t>
            </a:r>
          </a:p>
        </p:txBody>
      </p:sp>
      <p:sp>
        <p:nvSpPr>
          <p:cNvPr id="301074" name="Line 18"/>
          <p:cNvSpPr>
            <a:spLocks noChangeShapeType="1"/>
          </p:cNvSpPr>
          <p:nvPr/>
        </p:nvSpPr>
        <p:spPr bwMode="auto">
          <a:xfrm>
            <a:off x="6732588" y="3643313"/>
            <a:ext cx="0" cy="792162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1075" name="Text Box 19"/>
          <p:cNvSpPr txBox="1">
            <a:spLocks noChangeArrowheads="1"/>
          </p:cNvSpPr>
          <p:nvPr/>
        </p:nvSpPr>
        <p:spPr bwMode="auto">
          <a:xfrm>
            <a:off x="4716463" y="1763713"/>
            <a:ext cx="2447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/>
              <a:t>After Refactoring</a:t>
            </a:r>
          </a:p>
        </p:txBody>
      </p:sp>
      <p:sp>
        <p:nvSpPr>
          <p:cNvPr id="301076" name="Oval 20"/>
          <p:cNvSpPr>
            <a:spLocks noChangeArrowheads="1"/>
          </p:cNvSpPr>
          <p:nvPr/>
        </p:nvSpPr>
        <p:spPr bwMode="auto">
          <a:xfrm>
            <a:off x="215900" y="2995613"/>
            <a:ext cx="4211638" cy="865187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ja-JP" altLang="ja-JP">
              <a:solidFill>
                <a:schemeClr val="hlink"/>
              </a:solidFill>
            </a:endParaRPr>
          </a:p>
        </p:txBody>
      </p:sp>
      <p:sp>
        <p:nvSpPr>
          <p:cNvPr id="301077" name="Oval 21"/>
          <p:cNvSpPr>
            <a:spLocks noChangeArrowheads="1"/>
          </p:cNvSpPr>
          <p:nvPr/>
        </p:nvSpPr>
        <p:spPr bwMode="auto">
          <a:xfrm>
            <a:off x="107950" y="4146550"/>
            <a:ext cx="4211638" cy="865188"/>
          </a:xfrm>
          <a:prstGeom prst="ellips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ja-JP" altLang="ja-JP">
              <a:solidFill>
                <a:schemeClr val="hlink"/>
              </a:solidFill>
            </a:endParaRPr>
          </a:p>
        </p:txBody>
      </p:sp>
      <p:sp>
        <p:nvSpPr>
          <p:cNvPr id="14361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Typical Chained Clones </a:t>
            </a:r>
            <a:r>
              <a:rPr lang="en-US" altLang="ja-JP" sz="2400" smtClean="0"/>
              <a:t/>
            </a:r>
            <a:br>
              <a:rPr lang="en-US" altLang="ja-JP" sz="2400" smtClean="0"/>
            </a:br>
            <a:r>
              <a:rPr lang="en-US" altLang="ja-JP" sz="2400" smtClean="0"/>
              <a:t>Case 1 : </a:t>
            </a:r>
            <a:r>
              <a:rPr lang="en-US" altLang="ja-JP" sz="2400" smtClean="0">
                <a:solidFill>
                  <a:schemeClr val="tx1"/>
                </a:solidFill>
                <a:sym typeface="Wingdings" pitchFamily="2" charset="2"/>
              </a:rPr>
              <a:t>Extract Method Refactoring</a:t>
            </a:r>
          </a:p>
        </p:txBody>
      </p:sp>
      <p:sp>
        <p:nvSpPr>
          <p:cNvPr id="14362" name="Rectangle 2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268413"/>
            <a:ext cx="8785225" cy="431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 sz="2000" smtClean="0"/>
              <a:t>All the methods in a chained clone that are contained in a single class.</a:t>
            </a:r>
          </a:p>
        </p:txBody>
      </p:sp>
      <p:sp>
        <p:nvSpPr>
          <p:cNvPr id="301080" name="Text Box 24"/>
          <p:cNvSpPr txBox="1">
            <a:spLocks noChangeArrowheads="1"/>
          </p:cNvSpPr>
          <p:nvPr/>
        </p:nvSpPr>
        <p:spPr bwMode="auto">
          <a:xfrm>
            <a:off x="323850" y="5300663"/>
            <a:ext cx="8208963" cy="7318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kumimoji="1" lang="en-US" altLang="ja-JP">
                <a:sym typeface="Wingdings" pitchFamily="2" charset="2"/>
              </a:rPr>
              <a:t>All methods can be merged into two new methods in the class A.</a:t>
            </a:r>
            <a:endParaRPr kumimoji="1" lang="en-US" altLang="ja-JP"/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kumimoji="1" lang="en-US" altLang="ja-JP" sz="2000">
                <a:ea typeface="MS UI Gothic" pitchFamily="50" charset="-128"/>
                <a:sym typeface="Wingdings" pitchFamily="2" charset="2"/>
              </a:rPr>
              <a:t>(“Extract Method” Refactoring)</a:t>
            </a:r>
          </a:p>
        </p:txBody>
      </p:sp>
      <p:sp>
        <p:nvSpPr>
          <p:cNvPr id="301081" name="Line 25"/>
          <p:cNvSpPr>
            <a:spLocks noChangeShapeType="1"/>
          </p:cNvSpPr>
          <p:nvPr/>
        </p:nvSpPr>
        <p:spPr bwMode="auto">
          <a:xfrm>
            <a:off x="4284663" y="4652963"/>
            <a:ext cx="1655762" cy="0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1082" name="Line 26"/>
          <p:cNvSpPr>
            <a:spLocks noChangeShapeType="1"/>
          </p:cNvSpPr>
          <p:nvPr/>
        </p:nvSpPr>
        <p:spPr bwMode="auto">
          <a:xfrm>
            <a:off x="4427538" y="3429000"/>
            <a:ext cx="1512887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ja-JP" altLang="en-US"/>
          </a:p>
        </p:txBody>
      </p:sp>
    </p:spTree>
    <p:custDataLst>
      <p:tags r:id="rId1"/>
    </p:custDataLst>
  </p:cSld>
  <p:clrMapOvr>
    <a:masterClrMapping/>
  </p:clrMapOvr>
  <p:transition advTm="729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70" grpId="0" animBg="1"/>
      <p:bldP spid="301071" grpId="0" animBg="1"/>
      <p:bldP spid="301072" grpId="0" animBg="1"/>
      <p:bldP spid="301073" grpId="0" animBg="1"/>
      <p:bldP spid="301074" grpId="0" animBg="1"/>
      <p:bldP spid="301075" grpId="0"/>
      <p:bldP spid="301076" grpId="0" animBg="1"/>
      <p:bldP spid="301077" grpId="0" animBg="1"/>
      <p:bldP spid="301080" grpId="0"/>
      <p:bldP spid="301081" grpId="0" animBg="1"/>
      <p:bldP spid="30108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86280A-D019-420E-93B2-4BD97AD64122}" type="slidenum">
              <a:rPr lang="en-US" altLang="ja-JP"/>
              <a:pPr>
                <a:defRPr/>
              </a:pPr>
              <a:t>34</a:t>
            </a:fld>
            <a:endParaRPr lang="en-US" altLang="ja-JP"/>
          </a:p>
        </p:txBody>
      </p:sp>
      <p:sp>
        <p:nvSpPr>
          <p:cNvPr id="15365" name="Rectangle 2"/>
          <p:cNvSpPr>
            <a:spLocks noChangeArrowheads="1"/>
          </p:cNvSpPr>
          <p:nvPr/>
        </p:nvSpPr>
        <p:spPr bwMode="auto">
          <a:xfrm>
            <a:off x="250825" y="3355975"/>
            <a:ext cx="2017713" cy="2239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366" name="Text Box 3"/>
          <p:cNvSpPr txBox="1">
            <a:spLocks noChangeArrowheads="1"/>
          </p:cNvSpPr>
          <p:nvPr/>
        </p:nvSpPr>
        <p:spPr bwMode="auto">
          <a:xfrm>
            <a:off x="250825" y="3355975"/>
            <a:ext cx="2017713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A</a:t>
            </a:r>
          </a:p>
        </p:txBody>
      </p:sp>
      <p:sp>
        <p:nvSpPr>
          <p:cNvPr id="15367" name="AutoShape 4"/>
          <p:cNvSpPr>
            <a:spLocks noChangeArrowheads="1"/>
          </p:cNvSpPr>
          <p:nvPr/>
        </p:nvSpPr>
        <p:spPr bwMode="auto">
          <a:xfrm>
            <a:off x="538163" y="4154488"/>
            <a:ext cx="1573212" cy="3984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a1</a:t>
            </a:r>
          </a:p>
        </p:txBody>
      </p:sp>
      <p:sp>
        <p:nvSpPr>
          <p:cNvPr id="15368" name="AutoShape 5"/>
          <p:cNvSpPr>
            <a:spLocks noChangeArrowheads="1"/>
          </p:cNvSpPr>
          <p:nvPr/>
        </p:nvSpPr>
        <p:spPr bwMode="auto">
          <a:xfrm>
            <a:off x="2547938" y="5035550"/>
            <a:ext cx="1519237" cy="398463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b2</a:t>
            </a:r>
          </a:p>
        </p:txBody>
      </p:sp>
      <p:sp>
        <p:nvSpPr>
          <p:cNvPr id="15369" name="AutoShape 6"/>
          <p:cNvSpPr>
            <a:spLocks noChangeArrowheads="1"/>
          </p:cNvSpPr>
          <p:nvPr/>
        </p:nvSpPr>
        <p:spPr bwMode="auto">
          <a:xfrm>
            <a:off x="538163" y="5046663"/>
            <a:ext cx="1574800" cy="398462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a2</a:t>
            </a:r>
          </a:p>
        </p:txBody>
      </p:sp>
      <p:sp>
        <p:nvSpPr>
          <p:cNvPr id="15370" name="Rectangle 7"/>
          <p:cNvSpPr>
            <a:spLocks noChangeArrowheads="1"/>
          </p:cNvSpPr>
          <p:nvPr/>
        </p:nvSpPr>
        <p:spPr bwMode="auto">
          <a:xfrm>
            <a:off x="2339975" y="3355975"/>
            <a:ext cx="2160588" cy="2239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371" name="Text Box 8"/>
          <p:cNvSpPr txBox="1">
            <a:spLocks noChangeArrowheads="1"/>
          </p:cNvSpPr>
          <p:nvPr/>
        </p:nvSpPr>
        <p:spPr bwMode="auto">
          <a:xfrm>
            <a:off x="2338388" y="3355975"/>
            <a:ext cx="21621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B</a:t>
            </a:r>
          </a:p>
        </p:txBody>
      </p:sp>
      <p:sp>
        <p:nvSpPr>
          <p:cNvPr id="15372" name="AutoShape 9"/>
          <p:cNvSpPr>
            <a:spLocks noChangeArrowheads="1"/>
          </p:cNvSpPr>
          <p:nvPr/>
        </p:nvSpPr>
        <p:spPr bwMode="auto">
          <a:xfrm>
            <a:off x="2540000" y="4197350"/>
            <a:ext cx="1598613" cy="3984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b1</a:t>
            </a:r>
          </a:p>
        </p:txBody>
      </p:sp>
      <p:sp>
        <p:nvSpPr>
          <p:cNvPr id="15373" name="Line 10"/>
          <p:cNvSpPr>
            <a:spLocks noChangeShapeType="1"/>
          </p:cNvSpPr>
          <p:nvPr/>
        </p:nvSpPr>
        <p:spPr bwMode="auto">
          <a:xfrm>
            <a:off x="1185863" y="321151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374" name="Line 11"/>
          <p:cNvSpPr>
            <a:spLocks noChangeShapeType="1"/>
          </p:cNvSpPr>
          <p:nvPr/>
        </p:nvSpPr>
        <p:spPr bwMode="auto">
          <a:xfrm>
            <a:off x="3562350" y="321151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375" name="Line 12"/>
          <p:cNvSpPr>
            <a:spLocks noChangeShapeType="1"/>
          </p:cNvSpPr>
          <p:nvPr/>
        </p:nvSpPr>
        <p:spPr bwMode="auto">
          <a:xfrm>
            <a:off x="1185863" y="3211513"/>
            <a:ext cx="2376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376" name="Line 13"/>
          <p:cNvSpPr>
            <a:spLocks noChangeShapeType="1"/>
          </p:cNvSpPr>
          <p:nvPr/>
        </p:nvSpPr>
        <p:spPr bwMode="auto">
          <a:xfrm>
            <a:off x="2338388" y="30670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377" name="Text Box 14"/>
          <p:cNvSpPr txBox="1">
            <a:spLocks noChangeArrowheads="1"/>
          </p:cNvSpPr>
          <p:nvPr/>
        </p:nvSpPr>
        <p:spPr bwMode="auto">
          <a:xfrm>
            <a:off x="1476375" y="2563813"/>
            <a:ext cx="165735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Super Class </a:t>
            </a:r>
          </a:p>
        </p:txBody>
      </p:sp>
      <p:sp>
        <p:nvSpPr>
          <p:cNvPr id="15378" name="Line 15"/>
          <p:cNvSpPr>
            <a:spLocks noChangeShapeType="1"/>
          </p:cNvSpPr>
          <p:nvPr/>
        </p:nvSpPr>
        <p:spPr bwMode="auto">
          <a:xfrm>
            <a:off x="1185863" y="4557713"/>
            <a:ext cx="1587" cy="477837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379" name="Line 16"/>
          <p:cNvSpPr>
            <a:spLocks noChangeShapeType="1"/>
          </p:cNvSpPr>
          <p:nvPr/>
        </p:nvSpPr>
        <p:spPr bwMode="auto">
          <a:xfrm>
            <a:off x="3346450" y="4594225"/>
            <a:ext cx="1588" cy="417513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380" name="AutoShape 17"/>
          <p:cNvSpPr>
            <a:spLocks noChangeArrowheads="1"/>
          </p:cNvSpPr>
          <p:nvPr/>
        </p:nvSpPr>
        <p:spPr bwMode="auto">
          <a:xfrm>
            <a:off x="2195513" y="2924175"/>
            <a:ext cx="255587" cy="136525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381" name="AutoShape 18"/>
          <p:cNvSpPr>
            <a:spLocks noChangeArrowheads="1"/>
          </p:cNvSpPr>
          <p:nvPr/>
        </p:nvSpPr>
        <p:spPr bwMode="auto">
          <a:xfrm>
            <a:off x="323850" y="4076700"/>
            <a:ext cx="3959225" cy="1439863"/>
          </a:xfrm>
          <a:prstGeom prst="flowChartAlternateProcess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382" name="Text Box 19"/>
          <p:cNvSpPr txBox="1">
            <a:spLocks noChangeArrowheads="1"/>
          </p:cNvSpPr>
          <p:nvPr/>
        </p:nvSpPr>
        <p:spPr bwMode="auto">
          <a:xfrm>
            <a:off x="396875" y="3716338"/>
            <a:ext cx="23034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>
                <a:solidFill>
                  <a:srgbClr val="FF0000"/>
                </a:solidFill>
              </a:rPr>
              <a:t>Chained Clone</a:t>
            </a:r>
          </a:p>
        </p:txBody>
      </p:sp>
      <p:sp>
        <p:nvSpPr>
          <p:cNvPr id="307220" name="Text Box 20"/>
          <p:cNvSpPr txBox="1">
            <a:spLocks noChangeArrowheads="1"/>
          </p:cNvSpPr>
          <p:nvPr/>
        </p:nvSpPr>
        <p:spPr bwMode="auto">
          <a:xfrm>
            <a:off x="4859338" y="5213350"/>
            <a:ext cx="19431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A</a:t>
            </a:r>
          </a:p>
        </p:txBody>
      </p:sp>
      <p:sp>
        <p:nvSpPr>
          <p:cNvPr id="307221" name="AutoShape 21"/>
          <p:cNvSpPr>
            <a:spLocks noChangeArrowheads="1"/>
          </p:cNvSpPr>
          <p:nvPr/>
        </p:nvSpPr>
        <p:spPr bwMode="auto">
          <a:xfrm>
            <a:off x="6084888" y="3124200"/>
            <a:ext cx="1573212" cy="3984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1</a:t>
            </a:r>
          </a:p>
        </p:txBody>
      </p:sp>
      <p:sp>
        <p:nvSpPr>
          <p:cNvPr id="307222" name="AutoShape 22"/>
          <p:cNvSpPr>
            <a:spLocks noChangeArrowheads="1"/>
          </p:cNvSpPr>
          <p:nvPr/>
        </p:nvSpPr>
        <p:spPr bwMode="auto">
          <a:xfrm>
            <a:off x="6084888" y="4103688"/>
            <a:ext cx="1574800" cy="398462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2</a:t>
            </a:r>
          </a:p>
        </p:txBody>
      </p:sp>
      <p:sp>
        <p:nvSpPr>
          <p:cNvPr id="307223" name="Text Box 23"/>
          <p:cNvSpPr txBox="1">
            <a:spLocks noChangeArrowheads="1"/>
          </p:cNvSpPr>
          <p:nvPr/>
        </p:nvSpPr>
        <p:spPr bwMode="auto">
          <a:xfrm>
            <a:off x="6946900" y="5211763"/>
            <a:ext cx="208915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B</a:t>
            </a:r>
          </a:p>
        </p:txBody>
      </p:sp>
      <p:sp>
        <p:nvSpPr>
          <p:cNvPr id="307224" name="Line 24"/>
          <p:cNvSpPr>
            <a:spLocks noChangeShapeType="1"/>
          </p:cNvSpPr>
          <p:nvPr/>
        </p:nvSpPr>
        <p:spPr bwMode="auto">
          <a:xfrm>
            <a:off x="5794375" y="49244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7225" name="Line 25"/>
          <p:cNvSpPr>
            <a:spLocks noChangeShapeType="1"/>
          </p:cNvSpPr>
          <p:nvPr/>
        </p:nvSpPr>
        <p:spPr bwMode="auto">
          <a:xfrm>
            <a:off x="8170863" y="49244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7226" name="Line 26"/>
          <p:cNvSpPr>
            <a:spLocks noChangeShapeType="1"/>
          </p:cNvSpPr>
          <p:nvPr/>
        </p:nvSpPr>
        <p:spPr bwMode="auto">
          <a:xfrm>
            <a:off x="5794375" y="4924425"/>
            <a:ext cx="2376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7227" name="Line 27"/>
          <p:cNvSpPr>
            <a:spLocks noChangeShapeType="1"/>
          </p:cNvSpPr>
          <p:nvPr/>
        </p:nvSpPr>
        <p:spPr bwMode="auto">
          <a:xfrm>
            <a:off x="6946900" y="477996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7228" name="Text Box 28"/>
          <p:cNvSpPr txBox="1">
            <a:spLocks noChangeArrowheads="1"/>
          </p:cNvSpPr>
          <p:nvPr/>
        </p:nvSpPr>
        <p:spPr bwMode="auto">
          <a:xfrm>
            <a:off x="5867400" y="2619375"/>
            <a:ext cx="187325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Super Class </a:t>
            </a:r>
          </a:p>
        </p:txBody>
      </p:sp>
      <p:sp>
        <p:nvSpPr>
          <p:cNvPr id="307229" name="Line 29"/>
          <p:cNvSpPr>
            <a:spLocks noChangeShapeType="1"/>
          </p:cNvSpPr>
          <p:nvPr/>
        </p:nvSpPr>
        <p:spPr bwMode="auto">
          <a:xfrm>
            <a:off x="6877050" y="3521075"/>
            <a:ext cx="0" cy="582613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7230" name="AutoShape 30"/>
          <p:cNvSpPr>
            <a:spLocks noChangeArrowheads="1"/>
          </p:cNvSpPr>
          <p:nvPr/>
        </p:nvSpPr>
        <p:spPr bwMode="auto">
          <a:xfrm>
            <a:off x="6802438" y="4564063"/>
            <a:ext cx="287337" cy="2159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394" name="Line 31"/>
          <p:cNvSpPr>
            <a:spLocks noChangeShapeType="1"/>
          </p:cNvSpPr>
          <p:nvPr/>
        </p:nvSpPr>
        <p:spPr bwMode="auto">
          <a:xfrm>
            <a:off x="4643438" y="1916113"/>
            <a:ext cx="0" cy="37449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7232" name="Rectangle 32"/>
          <p:cNvSpPr>
            <a:spLocks noChangeArrowheads="1"/>
          </p:cNvSpPr>
          <p:nvPr/>
        </p:nvSpPr>
        <p:spPr bwMode="auto">
          <a:xfrm>
            <a:off x="5867400" y="2619375"/>
            <a:ext cx="1873250" cy="1944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396" name="Text Box 33"/>
          <p:cNvSpPr txBox="1">
            <a:spLocks noChangeArrowheads="1"/>
          </p:cNvSpPr>
          <p:nvPr/>
        </p:nvSpPr>
        <p:spPr bwMode="auto">
          <a:xfrm>
            <a:off x="0" y="2132013"/>
            <a:ext cx="2447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/>
              <a:t>Before Refactoring</a:t>
            </a:r>
          </a:p>
        </p:txBody>
      </p:sp>
      <p:sp>
        <p:nvSpPr>
          <p:cNvPr id="307234" name="Text Box 34"/>
          <p:cNvSpPr txBox="1">
            <a:spLocks noChangeArrowheads="1"/>
          </p:cNvSpPr>
          <p:nvPr/>
        </p:nvSpPr>
        <p:spPr bwMode="auto">
          <a:xfrm>
            <a:off x="4643438" y="2132013"/>
            <a:ext cx="2447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/>
              <a:t>After Refactoring</a:t>
            </a:r>
          </a:p>
        </p:txBody>
      </p:sp>
      <p:sp>
        <p:nvSpPr>
          <p:cNvPr id="307235" name="Oval 35"/>
          <p:cNvSpPr>
            <a:spLocks noChangeArrowheads="1"/>
          </p:cNvSpPr>
          <p:nvPr/>
        </p:nvSpPr>
        <p:spPr bwMode="auto">
          <a:xfrm>
            <a:off x="323850" y="4148138"/>
            <a:ext cx="3960813" cy="504825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236" name="Oval 36"/>
          <p:cNvSpPr>
            <a:spLocks noChangeArrowheads="1"/>
          </p:cNvSpPr>
          <p:nvPr/>
        </p:nvSpPr>
        <p:spPr bwMode="auto">
          <a:xfrm>
            <a:off x="323850" y="4940300"/>
            <a:ext cx="3887788" cy="576263"/>
          </a:xfrm>
          <a:prstGeom prst="ellips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400" name="Rectangle 3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Typical Chained Clones </a:t>
            </a:r>
            <a:r>
              <a:rPr lang="en-US" altLang="ja-JP" sz="2400" smtClean="0"/>
              <a:t/>
            </a:r>
            <a:br>
              <a:rPr lang="en-US" altLang="ja-JP" sz="2400" smtClean="0"/>
            </a:br>
            <a:r>
              <a:rPr lang="en-US" altLang="ja-JP" sz="2400" smtClean="0"/>
              <a:t>Case 2 : Pull Up Method Refactoring</a:t>
            </a:r>
          </a:p>
        </p:txBody>
      </p:sp>
      <p:sp>
        <p:nvSpPr>
          <p:cNvPr id="15401" name="Rectangle 38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640762" cy="7921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ja-JP" sz="2000" smtClean="0"/>
              <a:t>All methods in a chained clone belong to classes that have common parent classes.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ja-JP" sz="2000" smtClean="0"/>
              <a:t>All methods of each </a:t>
            </a:r>
            <a:r>
              <a:rPr lang="en-US" altLang="ja-JP" sz="2000" i="1" smtClean="0"/>
              <a:t>chained method are </a:t>
            </a:r>
            <a:r>
              <a:rPr lang="en-US" altLang="ja-JP" sz="2000" smtClean="0"/>
              <a:t>in the same class respectively.</a:t>
            </a:r>
          </a:p>
        </p:txBody>
      </p:sp>
      <p:sp>
        <p:nvSpPr>
          <p:cNvPr id="307239" name="Text Box 39"/>
          <p:cNvSpPr txBox="1">
            <a:spLocks noChangeArrowheads="1"/>
          </p:cNvSpPr>
          <p:nvPr/>
        </p:nvSpPr>
        <p:spPr bwMode="auto">
          <a:xfrm>
            <a:off x="323850" y="5595938"/>
            <a:ext cx="8351838" cy="7016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1" lang="en-US" altLang="ja-JP" sz="2000"/>
              <a:t>All methods of each code clone can be merged into a new method in the parent class. (“Pull Up Method” Refactoring)</a:t>
            </a:r>
          </a:p>
        </p:txBody>
      </p:sp>
      <p:sp>
        <p:nvSpPr>
          <p:cNvPr id="307240" name="Line 40"/>
          <p:cNvSpPr>
            <a:spLocks noChangeShapeType="1"/>
          </p:cNvSpPr>
          <p:nvPr/>
        </p:nvSpPr>
        <p:spPr bwMode="auto">
          <a:xfrm flipV="1">
            <a:off x="4284663" y="3140075"/>
            <a:ext cx="1800225" cy="1081088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241" name="Line 41"/>
          <p:cNvSpPr>
            <a:spLocks noChangeShapeType="1"/>
          </p:cNvSpPr>
          <p:nvPr/>
        </p:nvSpPr>
        <p:spPr bwMode="auto">
          <a:xfrm flipV="1">
            <a:off x="4211638" y="4148138"/>
            <a:ext cx="1873250" cy="1008062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ja-JP" altLang="en-US"/>
          </a:p>
        </p:txBody>
      </p:sp>
    </p:spTree>
    <p:custDataLst>
      <p:tags r:id="rId1"/>
    </p:custDataLst>
  </p:cSld>
  <p:clrMapOvr>
    <a:masterClrMapping/>
  </p:clrMapOvr>
  <p:transition advTm="8334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0" grpId="0" animBg="1"/>
      <p:bldP spid="307221" grpId="0" animBg="1"/>
      <p:bldP spid="307222" grpId="0" animBg="1"/>
      <p:bldP spid="307223" grpId="0" animBg="1"/>
      <p:bldP spid="307224" grpId="0" animBg="1"/>
      <p:bldP spid="307225" grpId="0" animBg="1"/>
      <p:bldP spid="307226" grpId="0" animBg="1"/>
      <p:bldP spid="307227" grpId="0" animBg="1"/>
      <p:bldP spid="307228" grpId="0" animBg="1"/>
      <p:bldP spid="307229" grpId="0" animBg="1"/>
      <p:bldP spid="307230" grpId="0" animBg="1"/>
      <p:bldP spid="307232" grpId="0" animBg="1"/>
      <p:bldP spid="307234" grpId="0"/>
      <p:bldP spid="307235" grpId="0" animBg="1"/>
      <p:bldP spid="307236" grpId="0" animBg="1"/>
      <p:bldP spid="307239" grpId="0"/>
      <p:bldP spid="307240" grpId="0" animBg="1"/>
      <p:bldP spid="30724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68C8FB-E7F3-4340-808D-F8524E71C463}" type="slidenum">
              <a:rPr lang="en-US" altLang="ja-JP"/>
              <a:pPr>
                <a:defRPr/>
              </a:pPr>
              <a:t>35</a:t>
            </a:fld>
            <a:endParaRPr lang="en-US" altLang="ja-JP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Typical Chained Clones </a:t>
            </a:r>
            <a:r>
              <a:rPr lang="en-US" altLang="ja-JP" sz="2400" smtClean="0"/>
              <a:t/>
            </a:r>
            <a:br>
              <a:rPr lang="en-US" altLang="ja-JP" sz="2400" smtClean="0"/>
            </a:br>
            <a:r>
              <a:rPr lang="en-US" altLang="ja-JP" sz="2400" smtClean="0"/>
              <a:t>Case 3 : Extract SuperClass Refactoring</a:t>
            </a:r>
          </a:p>
        </p:txBody>
      </p:sp>
      <p:sp>
        <p:nvSpPr>
          <p:cNvPr id="16390" name="Rectangle 3"/>
          <p:cNvSpPr>
            <a:spLocks noChangeArrowheads="1"/>
          </p:cNvSpPr>
          <p:nvPr/>
        </p:nvSpPr>
        <p:spPr bwMode="auto">
          <a:xfrm>
            <a:off x="250825" y="2925763"/>
            <a:ext cx="1943100" cy="2590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391" name="Text Box 4"/>
          <p:cNvSpPr txBox="1">
            <a:spLocks noChangeArrowheads="1"/>
          </p:cNvSpPr>
          <p:nvPr/>
        </p:nvSpPr>
        <p:spPr bwMode="auto">
          <a:xfrm>
            <a:off x="250825" y="2925763"/>
            <a:ext cx="19431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A</a:t>
            </a:r>
          </a:p>
        </p:txBody>
      </p:sp>
      <p:sp>
        <p:nvSpPr>
          <p:cNvPr id="16392" name="AutoShape 5"/>
          <p:cNvSpPr>
            <a:spLocks noChangeArrowheads="1"/>
          </p:cNvSpPr>
          <p:nvPr/>
        </p:nvSpPr>
        <p:spPr bwMode="auto">
          <a:xfrm>
            <a:off x="538163" y="3824288"/>
            <a:ext cx="1573212" cy="3984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a1</a:t>
            </a:r>
          </a:p>
        </p:txBody>
      </p:sp>
      <p:sp>
        <p:nvSpPr>
          <p:cNvPr id="16393" name="AutoShape 6"/>
          <p:cNvSpPr>
            <a:spLocks noChangeArrowheads="1"/>
          </p:cNvSpPr>
          <p:nvPr/>
        </p:nvSpPr>
        <p:spPr bwMode="auto">
          <a:xfrm>
            <a:off x="2547938" y="4803775"/>
            <a:ext cx="1519237" cy="398463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b2</a:t>
            </a:r>
          </a:p>
        </p:txBody>
      </p:sp>
      <p:sp>
        <p:nvSpPr>
          <p:cNvPr id="16394" name="AutoShape 7"/>
          <p:cNvSpPr>
            <a:spLocks noChangeArrowheads="1"/>
          </p:cNvSpPr>
          <p:nvPr/>
        </p:nvSpPr>
        <p:spPr bwMode="auto">
          <a:xfrm>
            <a:off x="538163" y="4803775"/>
            <a:ext cx="1574800" cy="398463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a2</a:t>
            </a:r>
          </a:p>
        </p:txBody>
      </p:sp>
      <p:sp>
        <p:nvSpPr>
          <p:cNvPr id="16395" name="Rectangle 8"/>
          <p:cNvSpPr>
            <a:spLocks noChangeArrowheads="1"/>
          </p:cNvSpPr>
          <p:nvPr/>
        </p:nvSpPr>
        <p:spPr bwMode="auto">
          <a:xfrm>
            <a:off x="2338388" y="2924175"/>
            <a:ext cx="2089150" cy="2592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396" name="Text Box 9"/>
          <p:cNvSpPr txBox="1">
            <a:spLocks noChangeArrowheads="1"/>
          </p:cNvSpPr>
          <p:nvPr/>
        </p:nvSpPr>
        <p:spPr bwMode="auto">
          <a:xfrm>
            <a:off x="2338388" y="2924175"/>
            <a:ext cx="208915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B</a:t>
            </a:r>
          </a:p>
        </p:txBody>
      </p:sp>
      <p:sp>
        <p:nvSpPr>
          <p:cNvPr id="16397" name="AutoShape 10"/>
          <p:cNvSpPr>
            <a:spLocks noChangeArrowheads="1"/>
          </p:cNvSpPr>
          <p:nvPr/>
        </p:nvSpPr>
        <p:spPr bwMode="auto">
          <a:xfrm>
            <a:off x="2540000" y="3871913"/>
            <a:ext cx="1598613" cy="3984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b1</a:t>
            </a:r>
          </a:p>
        </p:txBody>
      </p:sp>
      <p:sp>
        <p:nvSpPr>
          <p:cNvPr id="16398" name="Line 11"/>
          <p:cNvSpPr>
            <a:spLocks noChangeShapeType="1"/>
          </p:cNvSpPr>
          <p:nvPr/>
        </p:nvSpPr>
        <p:spPr bwMode="auto">
          <a:xfrm>
            <a:off x="1185863" y="4221163"/>
            <a:ext cx="0" cy="582612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399" name="Line 12"/>
          <p:cNvSpPr>
            <a:spLocks noChangeShapeType="1"/>
          </p:cNvSpPr>
          <p:nvPr/>
        </p:nvSpPr>
        <p:spPr bwMode="auto">
          <a:xfrm>
            <a:off x="3346450" y="4276725"/>
            <a:ext cx="0" cy="511175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3117" name="Text Box 13"/>
          <p:cNvSpPr txBox="1">
            <a:spLocks noChangeArrowheads="1"/>
          </p:cNvSpPr>
          <p:nvPr/>
        </p:nvSpPr>
        <p:spPr bwMode="auto">
          <a:xfrm>
            <a:off x="468313" y="5595938"/>
            <a:ext cx="84248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1" lang="en-US" altLang="ja-JP" sz="2000"/>
              <a:t>All methods of each code clone can be merged into a new method in the new superclass. </a:t>
            </a:r>
            <a:r>
              <a:rPr kumimoji="1" lang="ja-JP" altLang="en-US" sz="2000"/>
              <a:t>（”</a:t>
            </a:r>
            <a:r>
              <a:rPr kumimoji="1" lang="en-US" altLang="ja-JP" sz="2000"/>
              <a:t>Extract SuperClass” Refactoring</a:t>
            </a:r>
            <a:r>
              <a:rPr kumimoji="1" lang="ja-JP" altLang="en-US" sz="2000"/>
              <a:t>）</a:t>
            </a:r>
          </a:p>
        </p:txBody>
      </p:sp>
      <p:sp>
        <p:nvSpPr>
          <p:cNvPr id="16401" name="AutoShape 14"/>
          <p:cNvSpPr>
            <a:spLocks noChangeArrowheads="1"/>
          </p:cNvSpPr>
          <p:nvPr/>
        </p:nvSpPr>
        <p:spPr bwMode="auto">
          <a:xfrm>
            <a:off x="466725" y="3724275"/>
            <a:ext cx="3816350" cy="1655763"/>
          </a:xfrm>
          <a:prstGeom prst="flowChartAlternateProcess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402" name="Text Box 15"/>
          <p:cNvSpPr txBox="1">
            <a:spLocks noChangeArrowheads="1"/>
          </p:cNvSpPr>
          <p:nvPr/>
        </p:nvSpPr>
        <p:spPr bwMode="auto">
          <a:xfrm>
            <a:off x="466725" y="3357563"/>
            <a:ext cx="23034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>
                <a:solidFill>
                  <a:srgbClr val="FF0000"/>
                </a:solidFill>
              </a:rPr>
              <a:t>Chained Clone</a:t>
            </a:r>
          </a:p>
        </p:txBody>
      </p:sp>
      <p:sp>
        <p:nvSpPr>
          <p:cNvPr id="303120" name="Text Box 16"/>
          <p:cNvSpPr txBox="1">
            <a:spLocks noChangeArrowheads="1"/>
          </p:cNvSpPr>
          <p:nvPr/>
        </p:nvSpPr>
        <p:spPr bwMode="auto">
          <a:xfrm>
            <a:off x="4859338" y="5140325"/>
            <a:ext cx="19431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A</a:t>
            </a:r>
          </a:p>
        </p:txBody>
      </p:sp>
      <p:sp>
        <p:nvSpPr>
          <p:cNvPr id="303121" name="AutoShape 17"/>
          <p:cNvSpPr>
            <a:spLocks noChangeArrowheads="1"/>
          </p:cNvSpPr>
          <p:nvPr/>
        </p:nvSpPr>
        <p:spPr bwMode="auto">
          <a:xfrm>
            <a:off x="6156325" y="3238500"/>
            <a:ext cx="1573213" cy="3984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1</a:t>
            </a:r>
          </a:p>
        </p:txBody>
      </p:sp>
      <p:sp>
        <p:nvSpPr>
          <p:cNvPr id="303122" name="AutoShape 18"/>
          <p:cNvSpPr>
            <a:spLocks noChangeArrowheads="1"/>
          </p:cNvSpPr>
          <p:nvPr/>
        </p:nvSpPr>
        <p:spPr bwMode="auto">
          <a:xfrm>
            <a:off x="6156325" y="4030663"/>
            <a:ext cx="1574800" cy="398462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2</a:t>
            </a:r>
          </a:p>
        </p:txBody>
      </p:sp>
      <p:sp>
        <p:nvSpPr>
          <p:cNvPr id="303123" name="Text Box 19"/>
          <p:cNvSpPr txBox="1">
            <a:spLocks noChangeArrowheads="1"/>
          </p:cNvSpPr>
          <p:nvPr/>
        </p:nvSpPr>
        <p:spPr bwMode="auto">
          <a:xfrm>
            <a:off x="6946900" y="5138738"/>
            <a:ext cx="208915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B</a:t>
            </a:r>
          </a:p>
        </p:txBody>
      </p:sp>
      <p:sp>
        <p:nvSpPr>
          <p:cNvPr id="303124" name="Line 20"/>
          <p:cNvSpPr>
            <a:spLocks noChangeShapeType="1"/>
          </p:cNvSpPr>
          <p:nvPr/>
        </p:nvSpPr>
        <p:spPr bwMode="auto">
          <a:xfrm>
            <a:off x="5794375" y="485140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3125" name="Line 21"/>
          <p:cNvSpPr>
            <a:spLocks noChangeShapeType="1"/>
          </p:cNvSpPr>
          <p:nvPr/>
        </p:nvSpPr>
        <p:spPr bwMode="auto">
          <a:xfrm>
            <a:off x="8170863" y="485140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3126" name="Line 22"/>
          <p:cNvSpPr>
            <a:spLocks noChangeShapeType="1"/>
          </p:cNvSpPr>
          <p:nvPr/>
        </p:nvSpPr>
        <p:spPr bwMode="auto">
          <a:xfrm>
            <a:off x="5794375" y="4851400"/>
            <a:ext cx="2376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3127" name="Line 23"/>
          <p:cNvSpPr>
            <a:spLocks noChangeShapeType="1"/>
          </p:cNvSpPr>
          <p:nvPr/>
        </p:nvSpPr>
        <p:spPr bwMode="auto">
          <a:xfrm>
            <a:off x="6946900" y="47069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3128" name="Text Box 24"/>
          <p:cNvSpPr txBox="1">
            <a:spLocks noChangeArrowheads="1"/>
          </p:cNvSpPr>
          <p:nvPr/>
        </p:nvSpPr>
        <p:spPr bwMode="auto">
          <a:xfrm>
            <a:off x="5508625" y="2755900"/>
            <a:ext cx="2878138" cy="376238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 b="1">
                <a:solidFill>
                  <a:schemeClr val="hlink"/>
                </a:solidFill>
              </a:rPr>
              <a:t>New SuperClass</a:t>
            </a:r>
          </a:p>
        </p:txBody>
      </p:sp>
      <p:sp>
        <p:nvSpPr>
          <p:cNvPr id="303129" name="Line 25"/>
          <p:cNvSpPr>
            <a:spLocks noChangeShapeType="1"/>
          </p:cNvSpPr>
          <p:nvPr/>
        </p:nvSpPr>
        <p:spPr bwMode="auto">
          <a:xfrm>
            <a:off x="6948488" y="3636963"/>
            <a:ext cx="0" cy="3937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3130" name="AutoShape 26"/>
          <p:cNvSpPr>
            <a:spLocks noChangeArrowheads="1"/>
          </p:cNvSpPr>
          <p:nvPr/>
        </p:nvSpPr>
        <p:spPr bwMode="auto">
          <a:xfrm>
            <a:off x="6802438" y="4491038"/>
            <a:ext cx="287337" cy="2159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414" name="Line 27"/>
          <p:cNvSpPr>
            <a:spLocks noChangeShapeType="1"/>
          </p:cNvSpPr>
          <p:nvPr/>
        </p:nvSpPr>
        <p:spPr bwMode="auto">
          <a:xfrm>
            <a:off x="4643438" y="2422525"/>
            <a:ext cx="0" cy="33115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3132" name="Rectangle 28"/>
          <p:cNvSpPr>
            <a:spLocks noChangeArrowheads="1"/>
          </p:cNvSpPr>
          <p:nvPr/>
        </p:nvSpPr>
        <p:spPr bwMode="auto">
          <a:xfrm>
            <a:off x="5508625" y="3132138"/>
            <a:ext cx="2879725" cy="136842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416" name="Text Box 29"/>
          <p:cNvSpPr txBox="1">
            <a:spLocks noChangeArrowheads="1"/>
          </p:cNvSpPr>
          <p:nvPr/>
        </p:nvSpPr>
        <p:spPr bwMode="auto">
          <a:xfrm>
            <a:off x="250825" y="2420938"/>
            <a:ext cx="2447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/>
              <a:t>Before Refactoring</a:t>
            </a:r>
          </a:p>
        </p:txBody>
      </p:sp>
      <p:sp>
        <p:nvSpPr>
          <p:cNvPr id="303134" name="Text Box 30"/>
          <p:cNvSpPr txBox="1">
            <a:spLocks noChangeArrowheads="1"/>
          </p:cNvSpPr>
          <p:nvPr/>
        </p:nvSpPr>
        <p:spPr bwMode="auto">
          <a:xfrm>
            <a:off x="4859338" y="2420938"/>
            <a:ext cx="2447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/>
              <a:t>After Refactoring</a:t>
            </a:r>
          </a:p>
        </p:txBody>
      </p:sp>
      <p:sp>
        <p:nvSpPr>
          <p:cNvPr id="303135" name="Oval 31"/>
          <p:cNvSpPr>
            <a:spLocks noChangeArrowheads="1"/>
          </p:cNvSpPr>
          <p:nvPr/>
        </p:nvSpPr>
        <p:spPr bwMode="auto">
          <a:xfrm>
            <a:off x="468313" y="3716338"/>
            <a:ext cx="3816350" cy="720725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3136" name="Oval 32"/>
          <p:cNvSpPr>
            <a:spLocks noChangeArrowheads="1"/>
          </p:cNvSpPr>
          <p:nvPr/>
        </p:nvSpPr>
        <p:spPr bwMode="auto">
          <a:xfrm>
            <a:off x="323850" y="4722813"/>
            <a:ext cx="3849688" cy="577850"/>
          </a:xfrm>
          <a:prstGeom prst="ellips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3137" name="Freeform 33"/>
          <p:cNvSpPr>
            <a:spLocks/>
          </p:cNvSpPr>
          <p:nvPr/>
        </p:nvSpPr>
        <p:spPr bwMode="auto">
          <a:xfrm rot="-626587">
            <a:off x="4051300" y="3559175"/>
            <a:ext cx="2160588" cy="142875"/>
          </a:xfrm>
          <a:custGeom>
            <a:avLst/>
            <a:gdLst>
              <a:gd name="T0" fmla="*/ 0 w 2404"/>
              <a:gd name="T1" fmla="*/ 49910192 h 409"/>
              <a:gd name="T2" fmla="*/ 292403764 w 2404"/>
              <a:gd name="T3" fmla="*/ 16596207 h 409"/>
              <a:gd name="T4" fmla="*/ 842479112 w 2404"/>
              <a:gd name="T5" fmla="*/ 0 h 409"/>
              <a:gd name="T6" fmla="*/ 1941822284 w 2404"/>
              <a:gd name="T7" fmla="*/ 16596207 h 409"/>
              <a:gd name="T8" fmla="*/ 0 60000 65536"/>
              <a:gd name="T9" fmla="*/ 0 60000 65536"/>
              <a:gd name="T10" fmla="*/ 0 60000 65536"/>
              <a:gd name="T11" fmla="*/ 0 60000 65536"/>
              <a:gd name="T12" fmla="*/ 0 w 2404"/>
              <a:gd name="T13" fmla="*/ 0 h 409"/>
              <a:gd name="T14" fmla="*/ 2404 w 2404"/>
              <a:gd name="T15" fmla="*/ 409 h 40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04" h="409">
                <a:moveTo>
                  <a:pt x="0" y="409"/>
                </a:moveTo>
                <a:cubicBezTo>
                  <a:pt x="94" y="306"/>
                  <a:pt x="188" y="204"/>
                  <a:pt x="362" y="136"/>
                </a:cubicBezTo>
                <a:cubicBezTo>
                  <a:pt x="536" y="68"/>
                  <a:pt x="703" y="0"/>
                  <a:pt x="1043" y="0"/>
                </a:cubicBezTo>
                <a:cubicBezTo>
                  <a:pt x="1383" y="0"/>
                  <a:pt x="1893" y="68"/>
                  <a:pt x="2404" y="136"/>
                </a:cubicBezTo>
              </a:path>
            </a:pathLst>
          </a:custGeom>
          <a:noFill/>
          <a:ln w="57150" cmpd="sng">
            <a:solidFill>
              <a:schemeClr val="hlink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3138" name="Line 34"/>
          <p:cNvSpPr>
            <a:spLocks noChangeShapeType="1"/>
          </p:cNvSpPr>
          <p:nvPr/>
        </p:nvSpPr>
        <p:spPr bwMode="auto">
          <a:xfrm flipV="1">
            <a:off x="4211638" y="4221163"/>
            <a:ext cx="1944687" cy="792162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422" name="Rectangle 35"/>
          <p:cNvSpPr>
            <a:spLocks noChangeArrowheads="1"/>
          </p:cNvSpPr>
          <p:nvPr/>
        </p:nvSpPr>
        <p:spPr bwMode="auto">
          <a:xfrm>
            <a:off x="179388" y="1268413"/>
            <a:ext cx="87852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n"/>
            </a:pPr>
            <a:r>
              <a:rPr kumimoji="1" lang="en-US" altLang="ja-JP" sz="2000">
                <a:ea typeface="MS UI Gothic" pitchFamily="50" charset="-128"/>
              </a:rPr>
              <a:t>Some methods in a chained clone belong to classes that have no common parent class.</a:t>
            </a:r>
            <a:endParaRPr kumimoji="1" lang="en-US" altLang="ja-JP" sz="1600">
              <a:ea typeface="MS UI Gothic" pitchFamily="50" charset="-128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n"/>
            </a:pPr>
            <a:r>
              <a:rPr kumimoji="1" lang="en-US" altLang="ja-JP" sz="2000">
                <a:ea typeface="MS UI Gothic" pitchFamily="50" charset="-128"/>
              </a:rPr>
              <a:t>All method of each </a:t>
            </a:r>
            <a:r>
              <a:rPr kumimoji="1" lang="en-US" altLang="ja-JP" sz="2000" i="1">
                <a:ea typeface="MS UI Gothic" pitchFamily="50" charset="-128"/>
              </a:rPr>
              <a:t>chained method</a:t>
            </a:r>
            <a:r>
              <a:rPr kumimoji="1" lang="en-US" altLang="ja-JP" sz="2000">
                <a:ea typeface="MS UI Gothic" pitchFamily="50" charset="-128"/>
              </a:rPr>
              <a:t> are</a:t>
            </a:r>
            <a:r>
              <a:rPr kumimoji="1" lang="en-US" altLang="ja-JP" sz="2000" i="1">
                <a:ea typeface="MS UI Gothic" pitchFamily="50" charset="-128"/>
              </a:rPr>
              <a:t> </a:t>
            </a:r>
            <a:r>
              <a:rPr kumimoji="1" lang="en-US" altLang="ja-JP" sz="2000">
                <a:ea typeface="MS UI Gothic" pitchFamily="50" charset="-128"/>
              </a:rPr>
              <a:t>in the same class respectively.</a:t>
            </a:r>
          </a:p>
        </p:txBody>
      </p:sp>
    </p:spTree>
    <p:custDataLst>
      <p:tags r:id="rId1"/>
    </p:custDataLst>
  </p:cSld>
  <p:clrMapOvr>
    <a:masterClrMapping/>
  </p:clrMapOvr>
  <p:transition advTm="708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17" grpId="0"/>
      <p:bldP spid="303120" grpId="0" animBg="1"/>
      <p:bldP spid="303121" grpId="0" animBg="1"/>
      <p:bldP spid="303122" grpId="0" animBg="1"/>
      <p:bldP spid="303123" grpId="0" animBg="1"/>
      <p:bldP spid="303124" grpId="0" animBg="1"/>
      <p:bldP spid="303125" grpId="0" animBg="1"/>
      <p:bldP spid="303126" grpId="0" animBg="1"/>
      <p:bldP spid="303127" grpId="0" animBg="1"/>
      <p:bldP spid="303128" grpId="0" animBg="1"/>
      <p:bldP spid="303129" grpId="0" animBg="1"/>
      <p:bldP spid="303130" grpId="0" animBg="1"/>
      <p:bldP spid="303132" grpId="0" animBg="1"/>
      <p:bldP spid="303134" grpId="0"/>
      <p:bldP spid="303135" grpId="0" animBg="1"/>
      <p:bldP spid="303136" grpId="0" animBg="1"/>
      <p:bldP spid="303137" grpId="0" animBg="1"/>
      <p:bldP spid="303137" grpId="1" animBg="1"/>
      <p:bldP spid="303138" grpId="0" animBg="1"/>
      <p:bldP spid="303138" grpId="1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05619D-6E32-4978-BAE5-F62C7C6CF18C}" type="slidenum">
              <a:rPr lang="en-US" altLang="ja-JP"/>
              <a:pPr>
                <a:defRPr/>
              </a:pPr>
              <a:t>36</a:t>
            </a:fld>
            <a:endParaRPr lang="en-US" altLang="ja-JP"/>
          </a:p>
        </p:txBody>
      </p:sp>
      <p:sp>
        <p:nvSpPr>
          <p:cNvPr id="17413" name="Text Box 15"/>
          <p:cNvSpPr txBox="1">
            <a:spLocks noChangeArrowheads="1"/>
          </p:cNvSpPr>
          <p:nvPr/>
        </p:nvSpPr>
        <p:spPr bwMode="auto">
          <a:xfrm>
            <a:off x="323850" y="4941888"/>
            <a:ext cx="8569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1" lang="en-US" altLang="ja-JP" sz="2000"/>
              <a:t>It is difficult to apply refactoring to all methods at one time.</a:t>
            </a:r>
          </a:p>
          <a:p>
            <a:r>
              <a:rPr kumimoji="1" lang="en-US" altLang="ja-JP" sz="2000"/>
              <a:t>( The “Pull Up Method” refactoring can be applied to each Code Clone.)</a:t>
            </a:r>
          </a:p>
        </p:txBody>
      </p:sp>
      <p:sp>
        <p:nvSpPr>
          <p:cNvPr id="17414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Typical Chained Clones </a:t>
            </a:r>
            <a:r>
              <a:rPr lang="en-US" altLang="ja-JP" sz="2400" smtClean="0"/>
              <a:t/>
            </a:r>
            <a:br>
              <a:rPr lang="en-US" altLang="ja-JP" sz="2400" smtClean="0"/>
            </a:br>
            <a:r>
              <a:rPr lang="en-US" altLang="ja-JP" sz="2400" smtClean="0"/>
              <a:t>Case 4</a:t>
            </a:r>
            <a:r>
              <a:rPr lang="ja-JP" altLang="en-US" sz="2400" smtClean="0"/>
              <a:t>　</a:t>
            </a:r>
            <a:r>
              <a:rPr lang="en-US" altLang="ja-JP" sz="2400" smtClean="0"/>
              <a:t>( difficult to apply refactoring )</a:t>
            </a:r>
          </a:p>
        </p:txBody>
      </p:sp>
      <p:sp>
        <p:nvSpPr>
          <p:cNvPr id="17415" name="Rectangle 20"/>
          <p:cNvSpPr>
            <a:spLocks noChangeArrowheads="1"/>
          </p:cNvSpPr>
          <p:nvPr/>
        </p:nvSpPr>
        <p:spPr bwMode="auto">
          <a:xfrm>
            <a:off x="179388" y="1268413"/>
            <a:ext cx="87852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n"/>
            </a:pPr>
            <a:r>
              <a:rPr kumimoji="1" lang="en-US" altLang="ja-JP" sz="2400" i="1">
                <a:ea typeface="MS UI Gothic" pitchFamily="50" charset="-128"/>
              </a:rPr>
              <a:t>Chained methods </a:t>
            </a:r>
            <a:r>
              <a:rPr kumimoji="1" lang="en-US" altLang="ja-JP" sz="2400">
                <a:ea typeface="MS UI Gothic" pitchFamily="50" charset="-128"/>
              </a:rPr>
              <a:t>exist in different classes.</a:t>
            </a:r>
          </a:p>
        </p:txBody>
      </p:sp>
      <p:sp>
        <p:nvSpPr>
          <p:cNvPr id="17416" name="Text Box 22"/>
          <p:cNvSpPr txBox="1">
            <a:spLocks noChangeArrowheads="1"/>
          </p:cNvSpPr>
          <p:nvPr/>
        </p:nvSpPr>
        <p:spPr bwMode="auto">
          <a:xfrm>
            <a:off x="468313" y="2565400"/>
            <a:ext cx="18716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>
                <a:solidFill>
                  <a:srgbClr val="FF0000"/>
                </a:solidFill>
              </a:rPr>
              <a:t>Chained Clone</a:t>
            </a:r>
          </a:p>
        </p:txBody>
      </p:sp>
      <p:sp>
        <p:nvSpPr>
          <p:cNvPr id="17417" name="Rectangle 23"/>
          <p:cNvSpPr>
            <a:spLocks noChangeArrowheads="1"/>
          </p:cNvSpPr>
          <p:nvPr/>
        </p:nvSpPr>
        <p:spPr bwMode="auto">
          <a:xfrm>
            <a:off x="1223963" y="3152775"/>
            <a:ext cx="1439862" cy="850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18" name="Text Box 24"/>
          <p:cNvSpPr txBox="1">
            <a:spLocks noChangeArrowheads="1"/>
          </p:cNvSpPr>
          <p:nvPr/>
        </p:nvSpPr>
        <p:spPr bwMode="auto">
          <a:xfrm>
            <a:off x="1223963" y="3152775"/>
            <a:ext cx="1439862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A</a:t>
            </a:r>
          </a:p>
        </p:txBody>
      </p:sp>
      <p:sp>
        <p:nvSpPr>
          <p:cNvPr id="17419" name="AutoShape 25"/>
          <p:cNvSpPr>
            <a:spLocks noChangeArrowheads="1"/>
          </p:cNvSpPr>
          <p:nvPr/>
        </p:nvSpPr>
        <p:spPr bwMode="auto">
          <a:xfrm>
            <a:off x="1339850" y="3576638"/>
            <a:ext cx="1225550" cy="3984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a</a:t>
            </a:r>
          </a:p>
        </p:txBody>
      </p:sp>
      <p:sp>
        <p:nvSpPr>
          <p:cNvPr id="17420" name="Rectangle 26"/>
          <p:cNvSpPr>
            <a:spLocks noChangeArrowheads="1"/>
          </p:cNvSpPr>
          <p:nvPr/>
        </p:nvSpPr>
        <p:spPr bwMode="auto">
          <a:xfrm>
            <a:off x="2808288" y="3151188"/>
            <a:ext cx="1439862" cy="841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21" name="Text Box 27"/>
          <p:cNvSpPr txBox="1">
            <a:spLocks noChangeArrowheads="1"/>
          </p:cNvSpPr>
          <p:nvPr/>
        </p:nvSpPr>
        <p:spPr bwMode="auto">
          <a:xfrm>
            <a:off x="2808288" y="3151188"/>
            <a:ext cx="1439862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B</a:t>
            </a:r>
          </a:p>
        </p:txBody>
      </p:sp>
      <p:sp>
        <p:nvSpPr>
          <p:cNvPr id="17422" name="AutoShape 28"/>
          <p:cNvSpPr>
            <a:spLocks noChangeArrowheads="1"/>
          </p:cNvSpPr>
          <p:nvPr/>
        </p:nvSpPr>
        <p:spPr bwMode="auto">
          <a:xfrm>
            <a:off x="2890838" y="3571875"/>
            <a:ext cx="1223962" cy="3984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b</a:t>
            </a:r>
          </a:p>
        </p:txBody>
      </p:sp>
      <p:sp>
        <p:nvSpPr>
          <p:cNvPr id="17423" name="Rectangle 31"/>
          <p:cNvSpPr>
            <a:spLocks noChangeArrowheads="1"/>
          </p:cNvSpPr>
          <p:nvPr/>
        </p:nvSpPr>
        <p:spPr bwMode="auto">
          <a:xfrm>
            <a:off x="4932363" y="3155950"/>
            <a:ext cx="1438275" cy="860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24" name="Text Box 32"/>
          <p:cNvSpPr txBox="1">
            <a:spLocks noChangeArrowheads="1"/>
          </p:cNvSpPr>
          <p:nvPr/>
        </p:nvSpPr>
        <p:spPr bwMode="auto">
          <a:xfrm>
            <a:off x="4932363" y="3155950"/>
            <a:ext cx="14382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C</a:t>
            </a:r>
          </a:p>
        </p:txBody>
      </p:sp>
      <p:sp>
        <p:nvSpPr>
          <p:cNvPr id="17425" name="AutoShape 33"/>
          <p:cNvSpPr>
            <a:spLocks noChangeArrowheads="1"/>
          </p:cNvSpPr>
          <p:nvPr/>
        </p:nvSpPr>
        <p:spPr bwMode="auto">
          <a:xfrm>
            <a:off x="6623050" y="3584575"/>
            <a:ext cx="1223963" cy="398463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d</a:t>
            </a:r>
          </a:p>
        </p:txBody>
      </p:sp>
      <p:sp>
        <p:nvSpPr>
          <p:cNvPr id="17426" name="AutoShape 34"/>
          <p:cNvSpPr>
            <a:spLocks noChangeArrowheads="1"/>
          </p:cNvSpPr>
          <p:nvPr/>
        </p:nvSpPr>
        <p:spPr bwMode="auto">
          <a:xfrm>
            <a:off x="5062538" y="3584575"/>
            <a:ext cx="1236662" cy="398463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c</a:t>
            </a:r>
          </a:p>
        </p:txBody>
      </p:sp>
      <p:sp>
        <p:nvSpPr>
          <p:cNvPr id="17427" name="Rectangle 35"/>
          <p:cNvSpPr>
            <a:spLocks noChangeArrowheads="1"/>
          </p:cNvSpPr>
          <p:nvPr/>
        </p:nvSpPr>
        <p:spPr bwMode="auto">
          <a:xfrm>
            <a:off x="6527800" y="3154363"/>
            <a:ext cx="1428750" cy="8620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28" name="Text Box 36"/>
          <p:cNvSpPr txBox="1">
            <a:spLocks noChangeArrowheads="1"/>
          </p:cNvSpPr>
          <p:nvPr/>
        </p:nvSpPr>
        <p:spPr bwMode="auto">
          <a:xfrm>
            <a:off x="6534150" y="3151188"/>
            <a:ext cx="141922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D</a:t>
            </a:r>
          </a:p>
        </p:txBody>
      </p:sp>
      <p:sp>
        <p:nvSpPr>
          <p:cNvPr id="17429" name="Text Box 41"/>
          <p:cNvSpPr txBox="1">
            <a:spLocks noChangeArrowheads="1"/>
          </p:cNvSpPr>
          <p:nvPr/>
        </p:nvSpPr>
        <p:spPr bwMode="auto">
          <a:xfrm>
            <a:off x="2051050" y="2205038"/>
            <a:ext cx="15113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S1</a:t>
            </a:r>
          </a:p>
        </p:txBody>
      </p:sp>
      <p:sp>
        <p:nvSpPr>
          <p:cNvPr id="17430" name="Line 45"/>
          <p:cNvSpPr>
            <a:spLocks noChangeShapeType="1"/>
          </p:cNvSpPr>
          <p:nvPr/>
        </p:nvSpPr>
        <p:spPr bwMode="auto">
          <a:xfrm>
            <a:off x="6454775" y="272097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7431" name="Text Box 46"/>
          <p:cNvSpPr txBox="1">
            <a:spLocks noChangeArrowheads="1"/>
          </p:cNvSpPr>
          <p:nvPr/>
        </p:nvSpPr>
        <p:spPr bwMode="auto">
          <a:xfrm>
            <a:off x="5761038" y="2200275"/>
            <a:ext cx="14382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S2</a:t>
            </a:r>
          </a:p>
        </p:txBody>
      </p:sp>
      <p:sp>
        <p:nvSpPr>
          <p:cNvPr id="17432" name="AutoShape 47"/>
          <p:cNvSpPr>
            <a:spLocks noChangeArrowheads="1"/>
          </p:cNvSpPr>
          <p:nvPr/>
        </p:nvSpPr>
        <p:spPr bwMode="auto">
          <a:xfrm>
            <a:off x="6262688" y="2576513"/>
            <a:ext cx="358775" cy="142875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33" name="AutoShape 68"/>
          <p:cNvSpPr>
            <a:spLocks noChangeArrowheads="1"/>
          </p:cNvSpPr>
          <p:nvPr/>
        </p:nvSpPr>
        <p:spPr bwMode="auto">
          <a:xfrm>
            <a:off x="1081088" y="2935288"/>
            <a:ext cx="7056437" cy="1789112"/>
          </a:xfrm>
          <a:prstGeom prst="flowChartAlternateProcess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34" name="Line 72"/>
          <p:cNvSpPr>
            <a:spLocks noChangeShapeType="1"/>
          </p:cNvSpPr>
          <p:nvPr/>
        </p:nvSpPr>
        <p:spPr bwMode="auto">
          <a:xfrm>
            <a:off x="5686425" y="3030538"/>
            <a:ext cx="15843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35" name="Line 73"/>
          <p:cNvSpPr>
            <a:spLocks noChangeShapeType="1"/>
          </p:cNvSpPr>
          <p:nvPr/>
        </p:nvSpPr>
        <p:spPr bwMode="auto">
          <a:xfrm>
            <a:off x="5686425" y="3030538"/>
            <a:ext cx="0" cy="111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36" name="Line 74"/>
          <p:cNvSpPr>
            <a:spLocks noChangeShapeType="1"/>
          </p:cNvSpPr>
          <p:nvPr/>
        </p:nvSpPr>
        <p:spPr bwMode="auto">
          <a:xfrm>
            <a:off x="7270750" y="3030538"/>
            <a:ext cx="0" cy="100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37" name="Line 75"/>
          <p:cNvSpPr>
            <a:spLocks noChangeShapeType="1"/>
          </p:cNvSpPr>
          <p:nvPr/>
        </p:nvSpPr>
        <p:spPr bwMode="auto">
          <a:xfrm>
            <a:off x="2725738" y="27813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7438" name="AutoShape 76"/>
          <p:cNvSpPr>
            <a:spLocks noChangeArrowheads="1"/>
          </p:cNvSpPr>
          <p:nvPr/>
        </p:nvSpPr>
        <p:spPr bwMode="auto">
          <a:xfrm>
            <a:off x="2554288" y="2613025"/>
            <a:ext cx="325437" cy="168275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39" name="Line 77"/>
          <p:cNvSpPr>
            <a:spLocks noChangeShapeType="1"/>
          </p:cNvSpPr>
          <p:nvPr/>
        </p:nvSpPr>
        <p:spPr bwMode="auto">
          <a:xfrm>
            <a:off x="1978025" y="3068638"/>
            <a:ext cx="15843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40" name="Line 78"/>
          <p:cNvSpPr>
            <a:spLocks noChangeShapeType="1"/>
          </p:cNvSpPr>
          <p:nvPr/>
        </p:nvSpPr>
        <p:spPr bwMode="auto">
          <a:xfrm>
            <a:off x="1978025" y="3068638"/>
            <a:ext cx="0" cy="66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41" name="Line 79"/>
          <p:cNvSpPr>
            <a:spLocks noChangeShapeType="1"/>
          </p:cNvSpPr>
          <p:nvPr/>
        </p:nvSpPr>
        <p:spPr bwMode="auto">
          <a:xfrm>
            <a:off x="3562350" y="3068638"/>
            <a:ext cx="0" cy="66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42" name="Freeform 84"/>
          <p:cNvSpPr>
            <a:spLocks/>
          </p:cNvSpPr>
          <p:nvPr/>
        </p:nvSpPr>
        <p:spPr bwMode="auto">
          <a:xfrm>
            <a:off x="1944688" y="4016375"/>
            <a:ext cx="3744912" cy="503238"/>
          </a:xfrm>
          <a:custGeom>
            <a:avLst/>
            <a:gdLst>
              <a:gd name="T0" fmla="*/ 0 w 2359"/>
              <a:gd name="T1" fmla="*/ 0 h 816"/>
              <a:gd name="T2" fmla="*/ 2147483647 w 2359"/>
              <a:gd name="T3" fmla="*/ 310353519 h 816"/>
              <a:gd name="T4" fmla="*/ 2147483647 w 2359"/>
              <a:gd name="T5" fmla="*/ 0 h 816"/>
              <a:gd name="T6" fmla="*/ 0 60000 65536"/>
              <a:gd name="T7" fmla="*/ 0 60000 65536"/>
              <a:gd name="T8" fmla="*/ 0 60000 65536"/>
              <a:gd name="T9" fmla="*/ 0 w 2359"/>
              <a:gd name="T10" fmla="*/ 0 h 816"/>
              <a:gd name="T11" fmla="*/ 2359 w 2359"/>
              <a:gd name="T12" fmla="*/ 816 h 8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59" h="816">
                <a:moveTo>
                  <a:pt x="0" y="0"/>
                </a:moveTo>
                <a:cubicBezTo>
                  <a:pt x="620" y="408"/>
                  <a:pt x="1240" y="816"/>
                  <a:pt x="1633" y="816"/>
                </a:cubicBezTo>
                <a:cubicBezTo>
                  <a:pt x="2026" y="816"/>
                  <a:pt x="2192" y="408"/>
                  <a:pt x="2359" y="0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ysDot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43" name="Freeform 85"/>
          <p:cNvSpPr>
            <a:spLocks/>
          </p:cNvSpPr>
          <p:nvPr/>
        </p:nvSpPr>
        <p:spPr bwMode="auto">
          <a:xfrm>
            <a:off x="3529013" y="4016375"/>
            <a:ext cx="3744912" cy="431800"/>
          </a:xfrm>
          <a:custGeom>
            <a:avLst/>
            <a:gdLst>
              <a:gd name="T0" fmla="*/ 0 w 2359"/>
              <a:gd name="T1" fmla="*/ 0 h 816"/>
              <a:gd name="T2" fmla="*/ 2147483647 w 2359"/>
              <a:gd name="T3" fmla="*/ 228494164 h 816"/>
              <a:gd name="T4" fmla="*/ 2147483647 w 2359"/>
              <a:gd name="T5" fmla="*/ 0 h 816"/>
              <a:gd name="T6" fmla="*/ 0 60000 65536"/>
              <a:gd name="T7" fmla="*/ 0 60000 65536"/>
              <a:gd name="T8" fmla="*/ 0 60000 65536"/>
              <a:gd name="T9" fmla="*/ 0 w 2359"/>
              <a:gd name="T10" fmla="*/ 0 h 816"/>
              <a:gd name="T11" fmla="*/ 2359 w 2359"/>
              <a:gd name="T12" fmla="*/ 816 h 8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59" h="816">
                <a:moveTo>
                  <a:pt x="0" y="0"/>
                </a:moveTo>
                <a:cubicBezTo>
                  <a:pt x="620" y="408"/>
                  <a:pt x="1240" y="816"/>
                  <a:pt x="1633" y="816"/>
                </a:cubicBezTo>
                <a:cubicBezTo>
                  <a:pt x="2026" y="816"/>
                  <a:pt x="2192" y="408"/>
                  <a:pt x="2359" y="0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ysDot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advTm="64640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EFF052-CF5A-451D-938B-873F74416C2D}" type="slidenum">
              <a:rPr lang="en-US" altLang="ja-JP"/>
              <a:pPr>
                <a:defRPr/>
              </a:pPr>
              <a:t>37</a:t>
            </a:fld>
            <a:endParaRPr lang="en-US" altLang="ja-JP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Categorization of Chained Clones</a:t>
            </a:r>
            <a:endParaRPr lang="en-US" altLang="ja-JP" smtClean="0"/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268413"/>
            <a:ext cx="8696325" cy="5040312"/>
          </a:xfrm>
          <a:noFill/>
        </p:spPr>
        <p:txBody>
          <a:bodyPr/>
          <a:lstStyle/>
          <a:p>
            <a:pPr eaLnBrk="1" hangingPunct="1"/>
            <a:r>
              <a:rPr lang="en-US" altLang="ja-JP" sz="2000" smtClean="0"/>
              <a:t>We propose a method to classify </a:t>
            </a:r>
            <a:r>
              <a:rPr lang="en-US" altLang="ja-JP" sz="2000" i="1" smtClean="0"/>
              <a:t>chained clones </a:t>
            </a:r>
            <a:r>
              <a:rPr lang="en-US" altLang="ja-JP" sz="2000" smtClean="0"/>
              <a:t>by using two metrics.</a:t>
            </a:r>
          </a:p>
          <a:p>
            <a:pPr eaLnBrk="1" hangingPunct="1">
              <a:buFont typeface="Wingdings" pitchFamily="2" charset="2"/>
              <a:buNone/>
            </a:pPr>
            <a:endParaRPr lang="en-US" altLang="ja-JP" sz="2000" smtClean="0"/>
          </a:p>
          <a:p>
            <a:pPr eaLnBrk="1" hangingPunct="1"/>
            <a:r>
              <a:rPr lang="en-US" altLang="ja-JP" sz="2000" smtClean="0"/>
              <a:t>Two method groups for classifying </a:t>
            </a:r>
            <a:r>
              <a:rPr lang="en-US" altLang="ja-JP" sz="2000" i="1" smtClean="0"/>
              <a:t>chained clones</a:t>
            </a:r>
            <a:endParaRPr lang="en-US" altLang="ja-JP" sz="2000" smtClean="0"/>
          </a:p>
          <a:p>
            <a:pPr lvl="1" eaLnBrk="1" hangingPunct="1"/>
            <a:r>
              <a:rPr lang="en-US" altLang="ja-JP" sz="2000" b="1" smtClean="0"/>
              <a:t>G1 </a:t>
            </a:r>
            <a:r>
              <a:rPr lang="en-US" altLang="ja-JP" sz="2000" smtClean="0"/>
              <a:t>The group of methods having clone relations</a:t>
            </a:r>
            <a:r>
              <a:rPr lang="en-US" altLang="ja-JP" sz="2000" b="1" smtClean="0"/>
              <a:t> </a:t>
            </a:r>
          </a:p>
          <a:p>
            <a:pPr lvl="1" eaLnBrk="1" hangingPunct="1"/>
            <a:r>
              <a:rPr lang="en-US" altLang="ja-JP" sz="2000" b="1" smtClean="0"/>
              <a:t>G2 </a:t>
            </a:r>
            <a:r>
              <a:rPr lang="en-US" altLang="ja-JP" sz="2000" smtClean="0"/>
              <a:t>The group of methods having dependency relations </a:t>
            </a:r>
          </a:p>
          <a:p>
            <a:pPr lvl="1" eaLnBrk="1" hangingPunct="1"/>
            <a:endParaRPr lang="en-US" altLang="ja-JP" sz="2000" smtClean="0"/>
          </a:p>
          <a:p>
            <a:pPr eaLnBrk="1" hangingPunct="1"/>
            <a:r>
              <a:rPr lang="en-US" altLang="ja-JP" sz="2000" smtClean="0"/>
              <a:t>These metrics evaluate the relationship of distance and position in the class hierarchy among methods belonging to these two groups.</a:t>
            </a:r>
          </a:p>
          <a:p>
            <a:pPr lvl="1" eaLnBrk="1" hangingPunct="1"/>
            <a:r>
              <a:rPr lang="en-US" altLang="ja-JP" sz="2000" b="1" smtClean="0"/>
              <a:t>R1 </a:t>
            </a:r>
            <a:r>
              <a:rPr lang="en-US" altLang="ja-JP" sz="2000" smtClean="0"/>
              <a:t>All methods belong to classes that exist in the same class.</a:t>
            </a:r>
          </a:p>
          <a:p>
            <a:pPr lvl="1" eaLnBrk="1" hangingPunct="1"/>
            <a:r>
              <a:rPr lang="en-US" altLang="ja-JP" sz="2000" b="1" smtClean="0"/>
              <a:t>R2 </a:t>
            </a:r>
            <a:r>
              <a:rPr lang="en-US" altLang="ja-JP" sz="2000" smtClean="0"/>
              <a:t>All methods belong to classes that have common parent classes.</a:t>
            </a:r>
          </a:p>
          <a:p>
            <a:pPr lvl="1" eaLnBrk="1" hangingPunct="1"/>
            <a:r>
              <a:rPr lang="en-US" altLang="ja-JP" sz="2000" b="1" smtClean="0"/>
              <a:t>R3 </a:t>
            </a:r>
            <a:r>
              <a:rPr lang="en-US" altLang="ja-JP" sz="2000" smtClean="0"/>
              <a:t>Some methods belongs to classes that have no common parent class.</a:t>
            </a:r>
          </a:p>
        </p:txBody>
      </p:sp>
    </p:spTree>
  </p:cSld>
  <p:clrMapOvr>
    <a:masterClrMapping/>
  </p:clrMapOvr>
  <p:transition advTm="76944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7D87B9-11B8-4EC0-857C-A35C6C3738D8}" type="slidenum">
              <a:rPr lang="en-US" altLang="ja-JP"/>
              <a:pPr>
                <a:defRPr/>
              </a:pPr>
              <a:t>38</a:t>
            </a:fld>
            <a:endParaRPr lang="en-US" altLang="ja-JP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z="2400" smtClean="0"/>
              <a:t>The metric DCH(S) </a:t>
            </a:r>
            <a:r>
              <a:rPr lang="en-US" altLang="ja-JP" sz="2400" smtClean="0">
                <a:latin typeface="MS UI Gothic" pitchFamily="50" charset="-128"/>
              </a:rPr>
              <a:t>(</a:t>
            </a:r>
            <a:r>
              <a:rPr lang="en-US" altLang="ja-JP" sz="2400" i="1" smtClean="0">
                <a:latin typeface="MS UI Gothic" pitchFamily="50" charset="-128"/>
              </a:rPr>
              <a:t>the Dispersion in the Class Hierarchy</a:t>
            </a:r>
            <a:r>
              <a:rPr lang="en-US" altLang="ja-JP" sz="2400" smtClean="0">
                <a:latin typeface="MS UI Gothic" pitchFamily="50" charset="-128"/>
              </a:rPr>
              <a:t>)</a:t>
            </a:r>
          </a:p>
        </p:txBody>
      </p:sp>
      <p:sp>
        <p:nvSpPr>
          <p:cNvPr id="19462" name="Rectangle 3"/>
          <p:cNvSpPr>
            <a:spLocks noChangeArrowheads="1"/>
          </p:cNvSpPr>
          <p:nvPr/>
        </p:nvSpPr>
        <p:spPr bwMode="auto">
          <a:xfrm>
            <a:off x="250825" y="3790950"/>
            <a:ext cx="1368425" cy="1006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463" name="Text Box 4"/>
          <p:cNvSpPr txBox="1">
            <a:spLocks noChangeArrowheads="1"/>
          </p:cNvSpPr>
          <p:nvPr/>
        </p:nvSpPr>
        <p:spPr bwMode="auto">
          <a:xfrm>
            <a:off x="250825" y="3790950"/>
            <a:ext cx="136842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A</a:t>
            </a:r>
          </a:p>
        </p:txBody>
      </p:sp>
      <p:sp>
        <p:nvSpPr>
          <p:cNvPr id="19464" name="AutoShape 5"/>
          <p:cNvSpPr>
            <a:spLocks noChangeArrowheads="1"/>
          </p:cNvSpPr>
          <p:nvPr/>
        </p:nvSpPr>
        <p:spPr bwMode="auto">
          <a:xfrm>
            <a:off x="323850" y="4292600"/>
            <a:ext cx="1214438" cy="3984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a</a:t>
            </a:r>
          </a:p>
        </p:txBody>
      </p:sp>
      <p:sp>
        <p:nvSpPr>
          <p:cNvPr id="19465" name="Rectangle 6"/>
          <p:cNvSpPr>
            <a:spLocks noChangeArrowheads="1"/>
          </p:cNvSpPr>
          <p:nvPr/>
        </p:nvSpPr>
        <p:spPr bwMode="auto">
          <a:xfrm>
            <a:off x="1692275" y="3789363"/>
            <a:ext cx="1366838" cy="10080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466" name="Text Box 7"/>
          <p:cNvSpPr txBox="1">
            <a:spLocks noChangeArrowheads="1"/>
          </p:cNvSpPr>
          <p:nvPr/>
        </p:nvSpPr>
        <p:spPr bwMode="auto">
          <a:xfrm>
            <a:off x="1692275" y="3789363"/>
            <a:ext cx="1366838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B</a:t>
            </a:r>
          </a:p>
        </p:txBody>
      </p:sp>
      <p:sp>
        <p:nvSpPr>
          <p:cNvPr id="19467" name="AutoShape 8"/>
          <p:cNvSpPr>
            <a:spLocks noChangeArrowheads="1"/>
          </p:cNvSpPr>
          <p:nvPr/>
        </p:nvSpPr>
        <p:spPr bwMode="auto">
          <a:xfrm>
            <a:off x="1773238" y="4292600"/>
            <a:ext cx="1214437" cy="3984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b</a:t>
            </a:r>
          </a:p>
        </p:txBody>
      </p:sp>
      <p:sp>
        <p:nvSpPr>
          <p:cNvPr id="19468" name="Line 9"/>
          <p:cNvSpPr>
            <a:spLocks noChangeShapeType="1"/>
          </p:cNvSpPr>
          <p:nvPr/>
        </p:nvSpPr>
        <p:spPr bwMode="auto">
          <a:xfrm>
            <a:off x="900113" y="34988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469" name="Line 10"/>
          <p:cNvSpPr>
            <a:spLocks noChangeShapeType="1"/>
          </p:cNvSpPr>
          <p:nvPr/>
        </p:nvSpPr>
        <p:spPr bwMode="auto">
          <a:xfrm>
            <a:off x="900113" y="3500438"/>
            <a:ext cx="1511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470" name="Line 11"/>
          <p:cNvSpPr>
            <a:spLocks noChangeShapeType="1"/>
          </p:cNvSpPr>
          <p:nvPr/>
        </p:nvSpPr>
        <p:spPr bwMode="auto">
          <a:xfrm>
            <a:off x="1641475" y="3370263"/>
            <a:ext cx="0" cy="111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471" name="Text Box 12"/>
          <p:cNvSpPr txBox="1">
            <a:spLocks noChangeArrowheads="1"/>
          </p:cNvSpPr>
          <p:nvPr/>
        </p:nvSpPr>
        <p:spPr bwMode="auto">
          <a:xfrm>
            <a:off x="1042988" y="2781300"/>
            <a:ext cx="115252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S1</a:t>
            </a:r>
          </a:p>
        </p:txBody>
      </p:sp>
      <p:sp>
        <p:nvSpPr>
          <p:cNvPr id="19472" name="AutoShape 13"/>
          <p:cNvSpPr>
            <a:spLocks noChangeArrowheads="1"/>
          </p:cNvSpPr>
          <p:nvPr/>
        </p:nvSpPr>
        <p:spPr bwMode="auto">
          <a:xfrm>
            <a:off x="1547813" y="3154363"/>
            <a:ext cx="188912" cy="2159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473" name="Text Box 14"/>
          <p:cNvSpPr txBox="1">
            <a:spLocks noChangeArrowheads="1"/>
          </p:cNvSpPr>
          <p:nvPr/>
        </p:nvSpPr>
        <p:spPr bwMode="auto">
          <a:xfrm>
            <a:off x="250825" y="1879600"/>
            <a:ext cx="4535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kumimoji="1" lang="en-US" altLang="ja-JP" sz="2000"/>
              <a:t>DCH(S) = 1</a:t>
            </a:r>
          </a:p>
        </p:txBody>
      </p:sp>
      <p:sp>
        <p:nvSpPr>
          <p:cNvPr id="19474" name="Line 15"/>
          <p:cNvSpPr>
            <a:spLocks noChangeShapeType="1"/>
          </p:cNvSpPr>
          <p:nvPr/>
        </p:nvSpPr>
        <p:spPr bwMode="auto">
          <a:xfrm>
            <a:off x="3273425" y="2781300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475" name="Line 16"/>
          <p:cNvSpPr>
            <a:spLocks noChangeShapeType="1"/>
          </p:cNvSpPr>
          <p:nvPr/>
        </p:nvSpPr>
        <p:spPr bwMode="auto">
          <a:xfrm>
            <a:off x="3417888" y="2781300"/>
            <a:ext cx="0" cy="2016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476" name="Line 17"/>
          <p:cNvSpPr>
            <a:spLocks noChangeShapeType="1"/>
          </p:cNvSpPr>
          <p:nvPr/>
        </p:nvSpPr>
        <p:spPr bwMode="auto">
          <a:xfrm>
            <a:off x="3273425" y="479742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477" name="Text Box 18"/>
          <p:cNvSpPr txBox="1">
            <a:spLocks noChangeArrowheads="1"/>
          </p:cNvSpPr>
          <p:nvPr/>
        </p:nvSpPr>
        <p:spPr bwMode="auto">
          <a:xfrm>
            <a:off x="3490913" y="3357563"/>
            <a:ext cx="3603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 sz="2800"/>
              <a:t>1</a:t>
            </a:r>
          </a:p>
        </p:txBody>
      </p:sp>
      <p:sp>
        <p:nvSpPr>
          <p:cNvPr id="19478" name="Text Box 19"/>
          <p:cNvSpPr txBox="1">
            <a:spLocks noChangeArrowheads="1"/>
          </p:cNvSpPr>
          <p:nvPr/>
        </p:nvSpPr>
        <p:spPr bwMode="auto">
          <a:xfrm>
            <a:off x="1042988" y="5373688"/>
            <a:ext cx="59769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1" lang="en-US" altLang="ja-JP"/>
              <a:t>If there are classes that have no common parent class, the value of its DCH is undefined.</a:t>
            </a:r>
          </a:p>
        </p:txBody>
      </p:sp>
      <p:sp>
        <p:nvSpPr>
          <p:cNvPr id="19479" name="Text Box 20"/>
          <p:cNvSpPr txBox="1">
            <a:spLocks noChangeArrowheads="1"/>
          </p:cNvSpPr>
          <p:nvPr/>
        </p:nvSpPr>
        <p:spPr bwMode="auto">
          <a:xfrm>
            <a:off x="4284663" y="1879600"/>
            <a:ext cx="45354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kumimoji="1" lang="en-US" altLang="ja-JP" sz="2000"/>
              <a:t>DCH(S) = 2</a:t>
            </a:r>
          </a:p>
        </p:txBody>
      </p:sp>
      <p:sp>
        <p:nvSpPr>
          <p:cNvPr id="19480" name="Rectangle 21"/>
          <p:cNvSpPr>
            <a:spLocks noChangeArrowheads="1"/>
          </p:cNvSpPr>
          <p:nvPr/>
        </p:nvSpPr>
        <p:spPr bwMode="auto">
          <a:xfrm>
            <a:off x="3995738" y="4116388"/>
            <a:ext cx="1346200" cy="1006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481" name="Text Box 22"/>
          <p:cNvSpPr txBox="1">
            <a:spLocks noChangeArrowheads="1"/>
          </p:cNvSpPr>
          <p:nvPr/>
        </p:nvSpPr>
        <p:spPr bwMode="auto">
          <a:xfrm>
            <a:off x="3995738" y="4116388"/>
            <a:ext cx="1346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C</a:t>
            </a:r>
          </a:p>
        </p:txBody>
      </p:sp>
      <p:sp>
        <p:nvSpPr>
          <p:cNvPr id="19482" name="AutoShape 23"/>
          <p:cNvSpPr>
            <a:spLocks noChangeArrowheads="1"/>
          </p:cNvSpPr>
          <p:nvPr/>
        </p:nvSpPr>
        <p:spPr bwMode="auto">
          <a:xfrm>
            <a:off x="4068763" y="4618038"/>
            <a:ext cx="1195387" cy="3984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c</a:t>
            </a:r>
          </a:p>
        </p:txBody>
      </p:sp>
      <p:sp>
        <p:nvSpPr>
          <p:cNvPr id="19483" name="Rectangle 24"/>
          <p:cNvSpPr>
            <a:spLocks noChangeArrowheads="1"/>
          </p:cNvSpPr>
          <p:nvPr/>
        </p:nvSpPr>
        <p:spPr bwMode="auto">
          <a:xfrm>
            <a:off x="5435600" y="4114800"/>
            <a:ext cx="1368425" cy="1008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484" name="Text Box 25"/>
          <p:cNvSpPr txBox="1">
            <a:spLocks noChangeArrowheads="1"/>
          </p:cNvSpPr>
          <p:nvPr/>
        </p:nvSpPr>
        <p:spPr bwMode="auto">
          <a:xfrm>
            <a:off x="5435600" y="4114800"/>
            <a:ext cx="136842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D</a:t>
            </a:r>
          </a:p>
        </p:txBody>
      </p:sp>
      <p:sp>
        <p:nvSpPr>
          <p:cNvPr id="19485" name="AutoShape 26"/>
          <p:cNvSpPr>
            <a:spLocks noChangeArrowheads="1"/>
          </p:cNvSpPr>
          <p:nvPr/>
        </p:nvSpPr>
        <p:spPr bwMode="auto">
          <a:xfrm>
            <a:off x="5508625" y="4618038"/>
            <a:ext cx="1214438" cy="3984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d</a:t>
            </a:r>
          </a:p>
        </p:txBody>
      </p:sp>
      <p:sp>
        <p:nvSpPr>
          <p:cNvPr id="19486" name="Line 27"/>
          <p:cNvSpPr>
            <a:spLocks noChangeShapeType="1"/>
          </p:cNvSpPr>
          <p:nvPr/>
        </p:nvSpPr>
        <p:spPr bwMode="auto">
          <a:xfrm>
            <a:off x="4716463" y="3919538"/>
            <a:ext cx="151130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487" name="Line 28"/>
          <p:cNvSpPr>
            <a:spLocks noChangeShapeType="1"/>
          </p:cNvSpPr>
          <p:nvPr/>
        </p:nvSpPr>
        <p:spPr bwMode="auto">
          <a:xfrm>
            <a:off x="5510213" y="378936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488" name="Text Box 29"/>
          <p:cNvSpPr txBox="1">
            <a:spLocks noChangeArrowheads="1"/>
          </p:cNvSpPr>
          <p:nvPr/>
        </p:nvSpPr>
        <p:spPr bwMode="auto">
          <a:xfrm>
            <a:off x="5003800" y="3213100"/>
            <a:ext cx="1223963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S2</a:t>
            </a:r>
          </a:p>
        </p:txBody>
      </p:sp>
      <p:sp>
        <p:nvSpPr>
          <p:cNvPr id="19489" name="AutoShape 30"/>
          <p:cNvSpPr>
            <a:spLocks noChangeArrowheads="1"/>
          </p:cNvSpPr>
          <p:nvPr/>
        </p:nvSpPr>
        <p:spPr bwMode="auto">
          <a:xfrm>
            <a:off x="5392738" y="3576638"/>
            <a:ext cx="188912" cy="2159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490" name="Rectangle 31"/>
          <p:cNvSpPr>
            <a:spLocks noChangeArrowheads="1"/>
          </p:cNvSpPr>
          <p:nvPr/>
        </p:nvSpPr>
        <p:spPr bwMode="auto">
          <a:xfrm>
            <a:off x="6877050" y="4114800"/>
            <a:ext cx="1366838" cy="1008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491" name="Text Box 32"/>
          <p:cNvSpPr txBox="1">
            <a:spLocks noChangeArrowheads="1"/>
          </p:cNvSpPr>
          <p:nvPr/>
        </p:nvSpPr>
        <p:spPr bwMode="auto">
          <a:xfrm>
            <a:off x="6877050" y="4114800"/>
            <a:ext cx="1366838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E</a:t>
            </a:r>
          </a:p>
        </p:txBody>
      </p:sp>
      <p:sp>
        <p:nvSpPr>
          <p:cNvPr id="19492" name="AutoShape 33"/>
          <p:cNvSpPr>
            <a:spLocks noChangeArrowheads="1"/>
          </p:cNvSpPr>
          <p:nvPr/>
        </p:nvSpPr>
        <p:spPr bwMode="auto">
          <a:xfrm>
            <a:off x="6958013" y="4618038"/>
            <a:ext cx="1214437" cy="3984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Method e</a:t>
            </a:r>
          </a:p>
        </p:txBody>
      </p:sp>
      <p:sp>
        <p:nvSpPr>
          <p:cNvPr id="19493" name="Line 34"/>
          <p:cNvSpPr>
            <a:spLocks noChangeShapeType="1"/>
          </p:cNvSpPr>
          <p:nvPr/>
        </p:nvSpPr>
        <p:spPr bwMode="auto">
          <a:xfrm>
            <a:off x="5580063" y="30670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494" name="Line 35"/>
          <p:cNvSpPr>
            <a:spLocks noChangeShapeType="1"/>
          </p:cNvSpPr>
          <p:nvPr/>
        </p:nvSpPr>
        <p:spPr bwMode="auto">
          <a:xfrm>
            <a:off x="7524750" y="3068638"/>
            <a:ext cx="0" cy="1046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495" name="Line 36"/>
          <p:cNvSpPr>
            <a:spLocks noChangeShapeType="1"/>
          </p:cNvSpPr>
          <p:nvPr/>
        </p:nvSpPr>
        <p:spPr bwMode="auto">
          <a:xfrm>
            <a:off x="5580063" y="3068638"/>
            <a:ext cx="1944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496" name="Line 37"/>
          <p:cNvSpPr>
            <a:spLocks noChangeShapeType="1"/>
          </p:cNvSpPr>
          <p:nvPr/>
        </p:nvSpPr>
        <p:spPr bwMode="auto">
          <a:xfrm>
            <a:off x="6518275" y="292417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497" name="AutoShape 38"/>
          <p:cNvSpPr>
            <a:spLocks noChangeArrowheads="1"/>
          </p:cNvSpPr>
          <p:nvPr/>
        </p:nvSpPr>
        <p:spPr bwMode="auto">
          <a:xfrm>
            <a:off x="6400800" y="2711450"/>
            <a:ext cx="188913" cy="2159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498" name="Text Box 39"/>
          <p:cNvSpPr txBox="1">
            <a:spLocks noChangeArrowheads="1"/>
          </p:cNvSpPr>
          <p:nvPr/>
        </p:nvSpPr>
        <p:spPr bwMode="auto">
          <a:xfrm>
            <a:off x="5942013" y="2335213"/>
            <a:ext cx="1150937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Class S3</a:t>
            </a:r>
          </a:p>
        </p:txBody>
      </p:sp>
      <p:sp>
        <p:nvSpPr>
          <p:cNvPr id="19499" name="Line 40"/>
          <p:cNvSpPr>
            <a:spLocks noChangeShapeType="1"/>
          </p:cNvSpPr>
          <p:nvPr/>
        </p:nvSpPr>
        <p:spPr bwMode="auto">
          <a:xfrm flipH="1">
            <a:off x="4714875" y="3933825"/>
            <a:ext cx="1588" cy="180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500" name="Line 41"/>
          <p:cNvSpPr>
            <a:spLocks noChangeShapeType="1"/>
          </p:cNvSpPr>
          <p:nvPr/>
        </p:nvSpPr>
        <p:spPr bwMode="auto">
          <a:xfrm>
            <a:off x="2411413" y="3500438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501" name="Line 42"/>
          <p:cNvSpPr>
            <a:spLocks noChangeShapeType="1"/>
          </p:cNvSpPr>
          <p:nvPr/>
        </p:nvSpPr>
        <p:spPr bwMode="auto">
          <a:xfrm>
            <a:off x="8315325" y="2349500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502" name="Line 43"/>
          <p:cNvSpPr>
            <a:spLocks noChangeShapeType="1"/>
          </p:cNvSpPr>
          <p:nvPr/>
        </p:nvSpPr>
        <p:spPr bwMode="auto">
          <a:xfrm>
            <a:off x="8459788" y="2349500"/>
            <a:ext cx="0" cy="2773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503" name="Line 44"/>
          <p:cNvSpPr>
            <a:spLocks noChangeShapeType="1"/>
          </p:cNvSpPr>
          <p:nvPr/>
        </p:nvSpPr>
        <p:spPr bwMode="auto">
          <a:xfrm>
            <a:off x="8315325" y="5122863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504" name="Text Box 45"/>
          <p:cNvSpPr txBox="1">
            <a:spLocks noChangeArrowheads="1"/>
          </p:cNvSpPr>
          <p:nvPr/>
        </p:nvSpPr>
        <p:spPr bwMode="auto">
          <a:xfrm>
            <a:off x="8459788" y="3178175"/>
            <a:ext cx="3603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 sz="2800"/>
              <a:t>2</a:t>
            </a:r>
          </a:p>
        </p:txBody>
      </p:sp>
      <p:sp>
        <p:nvSpPr>
          <p:cNvPr id="19505" name="Text Box 46"/>
          <p:cNvSpPr txBox="1">
            <a:spLocks noChangeArrowheads="1"/>
          </p:cNvSpPr>
          <p:nvPr/>
        </p:nvSpPr>
        <p:spPr bwMode="auto">
          <a:xfrm>
            <a:off x="323850" y="1316038"/>
            <a:ext cx="8569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kumimoji="1" lang="en-US" altLang="ja-JP" sz="2000"/>
              <a:t>DCH(S) : represents the dispersion in the class hierarchy among methods</a:t>
            </a:r>
          </a:p>
        </p:txBody>
      </p:sp>
      <p:sp>
        <p:nvSpPr>
          <p:cNvPr id="19506" name="Line 47"/>
          <p:cNvSpPr>
            <a:spLocks noChangeShapeType="1"/>
          </p:cNvSpPr>
          <p:nvPr/>
        </p:nvSpPr>
        <p:spPr bwMode="auto">
          <a:xfrm flipH="1">
            <a:off x="6226175" y="3933825"/>
            <a:ext cx="1588" cy="180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507" name="Line 48"/>
          <p:cNvSpPr>
            <a:spLocks noChangeShapeType="1"/>
          </p:cNvSpPr>
          <p:nvPr/>
        </p:nvSpPr>
        <p:spPr bwMode="auto">
          <a:xfrm>
            <a:off x="6516688" y="3068638"/>
            <a:ext cx="10080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advTm="174816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449F40-38D4-46EC-9829-271A63291279}" type="slidenum">
              <a:rPr lang="en-US" altLang="ja-JP"/>
              <a:pPr>
                <a:defRPr/>
              </a:pPr>
              <a:t>39</a:t>
            </a:fld>
            <a:endParaRPr lang="en-US" altLang="ja-JP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b="1" smtClean="0"/>
              <a:t>Metrics to classify chained clone sets (1) </a:t>
            </a:r>
            <a:endParaRPr lang="en-US" altLang="ja-JP" smtClean="0"/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41438"/>
            <a:ext cx="8686800" cy="15113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 sz="2000" smtClean="0"/>
              <a:t>DCHS </a:t>
            </a:r>
            <a:r>
              <a:rPr lang="ja-JP" altLang="en-US" sz="2000" smtClean="0"/>
              <a:t>： </a:t>
            </a:r>
            <a:r>
              <a:rPr lang="en-US" altLang="ja-JP" sz="2000" smtClean="0"/>
              <a:t>Evaluates the dispersion of the methods belonging to G1 (The group of methods having clone relations) in the class hierarchy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sz="2000" smtClean="0"/>
              <a:t>DCHD </a:t>
            </a:r>
            <a:r>
              <a:rPr lang="ja-JP" altLang="en-US" sz="2000" smtClean="0"/>
              <a:t>： </a:t>
            </a:r>
            <a:r>
              <a:rPr lang="en-US" altLang="ja-JP" sz="2000" smtClean="0"/>
              <a:t>Evaluates the dispersion of the methods belonging to G2 (The group of methods having dependency relations ) in the class hierarchy </a:t>
            </a:r>
          </a:p>
        </p:txBody>
      </p:sp>
      <p:sp>
        <p:nvSpPr>
          <p:cNvPr id="20487" name="AutoShape 4"/>
          <p:cNvSpPr>
            <a:spLocks noChangeArrowheads="1"/>
          </p:cNvSpPr>
          <p:nvPr/>
        </p:nvSpPr>
        <p:spPr bwMode="auto">
          <a:xfrm>
            <a:off x="609600" y="3860800"/>
            <a:ext cx="1512888" cy="358775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a1</a:t>
            </a:r>
          </a:p>
        </p:txBody>
      </p:sp>
      <p:sp>
        <p:nvSpPr>
          <p:cNvPr id="20488" name="AutoShape 5"/>
          <p:cNvSpPr>
            <a:spLocks noChangeArrowheads="1"/>
          </p:cNvSpPr>
          <p:nvPr/>
        </p:nvSpPr>
        <p:spPr bwMode="auto">
          <a:xfrm>
            <a:off x="2482850" y="3860800"/>
            <a:ext cx="1512888" cy="358775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a2</a:t>
            </a:r>
          </a:p>
        </p:txBody>
      </p:sp>
      <p:sp>
        <p:nvSpPr>
          <p:cNvPr id="20489" name="AutoShape 6"/>
          <p:cNvSpPr>
            <a:spLocks noChangeArrowheads="1"/>
          </p:cNvSpPr>
          <p:nvPr/>
        </p:nvSpPr>
        <p:spPr bwMode="auto">
          <a:xfrm>
            <a:off x="611188" y="4652963"/>
            <a:ext cx="1512887" cy="35877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b1</a:t>
            </a:r>
          </a:p>
        </p:txBody>
      </p:sp>
      <p:sp>
        <p:nvSpPr>
          <p:cNvPr id="20490" name="AutoShape 7"/>
          <p:cNvSpPr>
            <a:spLocks noChangeArrowheads="1"/>
          </p:cNvSpPr>
          <p:nvPr/>
        </p:nvSpPr>
        <p:spPr bwMode="auto">
          <a:xfrm>
            <a:off x="612775" y="5514975"/>
            <a:ext cx="1512888" cy="360363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c1</a:t>
            </a:r>
          </a:p>
        </p:txBody>
      </p:sp>
      <p:sp>
        <p:nvSpPr>
          <p:cNvPr id="20491" name="AutoShape 8"/>
          <p:cNvSpPr>
            <a:spLocks noChangeArrowheads="1"/>
          </p:cNvSpPr>
          <p:nvPr/>
        </p:nvSpPr>
        <p:spPr bwMode="auto">
          <a:xfrm>
            <a:off x="2484438" y="4652963"/>
            <a:ext cx="1512887" cy="35877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b2</a:t>
            </a:r>
          </a:p>
        </p:txBody>
      </p:sp>
      <p:sp>
        <p:nvSpPr>
          <p:cNvPr id="20492" name="AutoShape 9"/>
          <p:cNvSpPr>
            <a:spLocks noChangeArrowheads="1"/>
          </p:cNvSpPr>
          <p:nvPr/>
        </p:nvSpPr>
        <p:spPr bwMode="auto">
          <a:xfrm>
            <a:off x="2484438" y="5514975"/>
            <a:ext cx="1512887" cy="360363"/>
          </a:xfrm>
          <a:prstGeom prst="flowChartAlternateProcess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Method c2</a:t>
            </a:r>
          </a:p>
        </p:txBody>
      </p:sp>
      <p:sp>
        <p:nvSpPr>
          <p:cNvPr id="20493" name="Line 10"/>
          <p:cNvSpPr>
            <a:spLocks noChangeShapeType="1"/>
          </p:cNvSpPr>
          <p:nvPr/>
        </p:nvSpPr>
        <p:spPr bwMode="auto">
          <a:xfrm>
            <a:off x="1333500" y="4219575"/>
            <a:ext cx="0" cy="433388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0494" name="Line 11"/>
          <p:cNvSpPr>
            <a:spLocks noChangeShapeType="1"/>
          </p:cNvSpPr>
          <p:nvPr/>
        </p:nvSpPr>
        <p:spPr bwMode="auto">
          <a:xfrm>
            <a:off x="1333500" y="5011738"/>
            <a:ext cx="0" cy="576262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0495" name="Line 12"/>
          <p:cNvSpPr>
            <a:spLocks noChangeShapeType="1"/>
          </p:cNvSpPr>
          <p:nvPr/>
        </p:nvSpPr>
        <p:spPr bwMode="auto">
          <a:xfrm>
            <a:off x="3206750" y="4219575"/>
            <a:ext cx="0" cy="433388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0496" name="Line 13"/>
          <p:cNvSpPr>
            <a:spLocks noChangeShapeType="1"/>
          </p:cNvSpPr>
          <p:nvPr/>
        </p:nvSpPr>
        <p:spPr bwMode="auto">
          <a:xfrm>
            <a:off x="3206750" y="5011738"/>
            <a:ext cx="0" cy="576262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18478" name="AutoShape 14"/>
          <p:cNvSpPr>
            <a:spLocks noChangeArrowheads="1"/>
          </p:cNvSpPr>
          <p:nvPr/>
        </p:nvSpPr>
        <p:spPr bwMode="auto">
          <a:xfrm>
            <a:off x="323850" y="3787775"/>
            <a:ext cx="3960813" cy="5048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ja-JP" altLang="ja-JP">
              <a:solidFill>
                <a:srgbClr val="FF0000"/>
              </a:solidFill>
            </a:endParaRPr>
          </a:p>
        </p:txBody>
      </p:sp>
      <p:sp>
        <p:nvSpPr>
          <p:cNvPr id="318479" name="AutoShape 15"/>
          <p:cNvSpPr>
            <a:spLocks noChangeArrowheads="1"/>
          </p:cNvSpPr>
          <p:nvPr/>
        </p:nvSpPr>
        <p:spPr bwMode="auto">
          <a:xfrm>
            <a:off x="541338" y="3644900"/>
            <a:ext cx="1655762" cy="2447925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8480" name="AutoShape 16"/>
          <p:cNvSpPr>
            <a:spLocks noChangeArrowheads="1"/>
          </p:cNvSpPr>
          <p:nvPr/>
        </p:nvSpPr>
        <p:spPr bwMode="auto">
          <a:xfrm>
            <a:off x="323850" y="4579938"/>
            <a:ext cx="3960813" cy="5048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ja-JP" altLang="ja-JP">
              <a:solidFill>
                <a:srgbClr val="FF0000"/>
              </a:solidFill>
            </a:endParaRPr>
          </a:p>
        </p:txBody>
      </p:sp>
      <p:sp>
        <p:nvSpPr>
          <p:cNvPr id="318481" name="AutoShape 17"/>
          <p:cNvSpPr>
            <a:spLocks noChangeArrowheads="1"/>
          </p:cNvSpPr>
          <p:nvPr/>
        </p:nvSpPr>
        <p:spPr bwMode="auto">
          <a:xfrm>
            <a:off x="323850" y="5443538"/>
            <a:ext cx="3960813" cy="5048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ja-JP" altLang="ja-JP">
              <a:solidFill>
                <a:srgbClr val="FF0000"/>
              </a:solidFill>
            </a:endParaRPr>
          </a:p>
        </p:txBody>
      </p:sp>
      <p:sp>
        <p:nvSpPr>
          <p:cNvPr id="318482" name="AutoShape 18"/>
          <p:cNvSpPr>
            <a:spLocks noChangeArrowheads="1"/>
          </p:cNvSpPr>
          <p:nvPr/>
        </p:nvSpPr>
        <p:spPr bwMode="auto">
          <a:xfrm>
            <a:off x="2413000" y="3644900"/>
            <a:ext cx="1655763" cy="2447925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8483" name="Text Box 19"/>
          <p:cNvSpPr txBox="1">
            <a:spLocks noChangeArrowheads="1"/>
          </p:cNvSpPr>
          <p:nvPr/>
        </p:nvSpPr>
        <p:spPr bwMode="auto">
          <a:xfrm>
            <a:off x="179388" y="2781300"/>
            <a:ext cx="8353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Tx/>
              <a:buAutoNum type="arabicPeriod"/>
            </a:pPr>
            <a:r>
              <a:rPr kumimoji="1" lang="en-US" altLang="ja-JP">
                <a:solidFill>
                  <a:schemeClr val="accent2"/>
                </a:solidFill>
              </a:rPr>
              <a:t>Calculate a set of DCH(S) metric from methods in each of chained method.</a:t>
            </a:r>
          </a:p>
          <a:p>
            <a:pPr marL="342900" indent="-342900">
              <a:buFontTx/>
              <a:buAutoNum type="arabicPeriod" startAt="2"/>
            </a:pPr>
            <a:r>
              <a:rPr kumimoji="1" lang="en-US" altLang="ja-JP">
                <a:solidFill>
                  <a:schemeClr val="accent2"/>
                </a:solidFill>
              </a:rPr>
              <a:t>Select the maximum value among them as a DCHD.</a:t>
            </a:r>
          </a:p>
        </p:txBody>
      </p:sp>
      <p:sp>
        <p:nvSpPr>
          <p:cNvPr id="318484" name="Text Box 20"/>
          <p:cNvSpPr txBox="1">
            <a:spLocks noChangeArrowheads="1"/>
          </p:cNvSpPr>
          <p:nvPr/>
        </p:nvSpPr>
        <p:spPr bwMode="auto">
          <a:xfrm>
            <a:off x="4500563" y="3860800"/>
            <a:ext cx="4608512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kumimoji="1" lang="en-US" altLang="ja-JP">
                <a:solidFill>
                  <a:srgbClr val="FF3300"/>
                </a:solidFill>
              </a:rPr>
              <a:t>Calculate a set of DCH(S) metric from methods having each of clone relations.</a:t>
            </a:r>
          </a:p>
          <a:p>
            <a:pPr marL="342900" indent="-342900"/>
            <a:r>
              <a:rPr kumimoji="1" lang="en-US" altLang="ja-JP">
                <a:solidFill>
                  <a:srgbClr val="FF3300"/>
                </a:solidFill>
              </a:rPr>
              <a:t> </a:t>
            </a:r>
          </a:p>
          <a:p>
            <a:pPr marL="342900" indent="-342900">
              <a:buFontTx/>
              <a:buAutoNum type="arabicPeriod" startAt="2"/>
            </a:pPr>
            <a:r>
              <a:rPr kumimoji="1" lang="en-US" altLang="ja-JP">
                <a:solidFill>
                  <a:srgbClr val="FF3300"/>
                </a:solidFill>
              </a:rPr>
              <a:t>Select the maximum value among them as a DCHS.</a:t>
            </a:r>
          </a:p>
        </p:txBody>
      </p:sp>
    </p:spTree>
    <p:custDataLst>
      <p:tags r:id="rId1"/>
    </p:custDataLst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8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8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78" grpId="0" animBg="1"/>
      <p:bldP spid="318479" grpId="0" animBg="1"/>
      <p:bldP spid="318480" grpId="0" animBg="1"/>
      <p:bldP spid="318481" grpId="0" animBg="1"/>
      <p:bldP spid="318482" grpId="0" animBg="1"/>
      <p:bldP spid="318483" grpId="0"/>
      <p:bldP spid="3184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6F2F13-3C25-4253-BD3D-D851DA1958AC}" type="slidenum">
              <a:rPr lang="en-US" altLang="ja-JP" smtClean="0"/>
              <a:pPr/>
              <a:t>4</a:t>
            </a:fld>
            <a:endParaRPr lang="en-US" altLang="ja-JP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SC-Retriever: Code retrieval tool based on identifier similarity</a:t>
            </a:r>
            <a:endParaRPr lang="ja-JP" altLang="en-US" dirty="0" smtClean="0"/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341438"/>
            <a:ext cx="8569325" cy="173037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ja-JP" sz="2400" dirty="0" smtClean="0"/>
              <a:t>Retrieves code fragments that are similar to </a:t>
            </a:r>
            <a:r>
              <a:rPr lang="en-US" altLang="ja-JP" sz="2400" dirty="0" smtClean="0">
                <a:solidFill>
                  <a:srgbClr val="FF0000"/>
                </a:solidFill>
              </a:rPr>
              <a:t>a query code fragment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ja-JP" sz="2400" dirty="0" smtClean="0"/>
              <a:t>Based on identifier similarity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ja-JP" sz="2200" dirty="0" smtClean="0"/>
              <a:t>e.g., type, variable, function name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ja-JP" sz="2400" dirty="0" smtClean="0"/>
              <a:t>Determines synonymous words in target source files</a:t>
            </a:r>
          </a:p>
        </p:txBody>
      </p:sp>
      <p:sp>
        <p:nvSpPr>
          <p:cNvPr id="148" name="Text Box 64"/>
          <p:cNvSpPr txBox="1">
            <a:spLocks noChangeArrowheads="1"/>
          </p:cNvSpPr>
          <p:nvPr/>
        </p:nvSpPr>
        <p:spPr bwMode="auto">
          <a:xfrm>
            <a:off x="-71470" y="4792666"/>
            <a:ext cx="22336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ja-JP" sz="1600" dirty="0" smtClean="0"/>
              <a:t>Target source files</a:t>
            </a:r>
            <a:endParaRPr kumimoji="0" lang="ja-JP" altLang="en-US" sz="1600" dirty="0"/>
          </a:p>
        </p:txBody>
      </p:sp>
      <p:sp>
        <p:nvSpPr>
          <p:cNvPr id="138" name="Text Box 54"/>
          <p:cNvSpPr txBox="1">
            <a:spLocks noChangeArrowheads="1"/>
          </p:cNvSpPr>
          <p:nvPr/>
        </p:nvSpPr>
        <p:spPr bwMode="auto">
          <a:xfrm>
            <a:off x="7527436" y="3701422"/>
            <a:ext cx="140228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600" dirty="0" smtClean="0"/>
              <a:t>Similar code fragments</a:t>
            </a:r>
            <a:endParaRPr kumimoji="0" lang="ja-JP" altLang="en-US" sz="1600" dirty="0"/>
          </a:p>
        </p:txBody>
      </p:sp>
      <p:grpSp>
        <p:nvGrpSpPr>
          <p:cNvPr id="139" name="Group 55"/>
          <p:cNvGrpSpPr>
            <a:grpSpLocks/>
          </p:cNvGrpSpPr>
          <p:nvPr/>
        </p:nvGrpSpPr>
        <p:grpSpPr bwMode="auto">
          <a:xfrm>
            <a:off x="480319" y="4123994"/>
            <a:ext cx="875349" cy="370788"/>
            <a:chOff x="907" y="1159"/>
            <a:chExt cx="545" cy="298"/>
          </a:xfrm>
        </p:grpSpPr>
        <p:sp>
          <p:nvSpPr>
            <p:cNvPr id="140" name="AutoShape 56"/>
            <p:cNvSpPr>
              <a:spLocks noChangeArrowheads="1"/>
            </p:cNvSpPr>
            <p:nvPr/>
          </p:nvSpPr>
          <p:spPr bwMode="auto">
            <a:xfrm flipV="1">
              <a:off x="907" y="1159"/>
              <a:ext cx="545" cy="298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ja-JP" altLang="en-US"/>
            </a:p>
          </p:txBody>
        </p:sp>
        <p:sp>
          <p:nvSpPr>
            <p:cNvPr id="141" name="Line 57"/>
            <p:cNvSpPr>
              <a:spLocks noChangeShapeType="1"/>
            </p:cNvSpPr>
            <p:nvPr/>
          </p:nvSpPr>
          <p:spPr bwMode="auto">
            <a:xfrm>
              <a:off x="985" y="1225"/>
              <a:ext cx="27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42" name="Line 58"/>
            <p:cNvSpPr>
              <a:spLocks noChangeShapeType="1"/>
            </p:cNvSpPr>
            <p:nvPr/>
          </p:nvSpPr>
          <p:spPr bwMode="auto">
            <a:xfrm>
              <a:off x="984" y="1308"/>
              <a:ext cx="27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43" name="Line 59"/>
            <p:cNvSpPr>
              <a:spLocks noChangeShapeType="1"/>
            </p:cNvSpPr>
            <p:nvPr/>
          </p:nvSpPr>
          <p:spPr bwMode="auto">
            <a:xfrm>
              <a:off x="984" y="1389"/>
              <a:ext cx="27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44" name="Text Box 60"/>
          <p:cNvSpPr txBox="1">
            <a:spLocks noChangeArrowheads="1"/>
          </p:cNvSpPr>
          <p:nvPr/>
        </p:nvSpPr>
        <p:spPr bwMode="auto">
          <a:xfrm>
            <a:off x="40327" y="3487167"/>
            <a:ext cx="167415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kumimoji="0" lang="en-US" altLang="ja-JP" sz="1600" dirty="0" smtClean="0"/>
              <a:t>Query Code Fragment</a:t>
            </a:r>
            <a:endParaRPr kumimoji="0" lang="ja-JP" altLang="en-US" sz="1600" dirty="0"/>
          </a:p>
        </p:txBody>
      </p:sp>
      <p:sp>
        <p:nvSpPr>
          <p:cNvPr id="145" name="Rectangle 61"/>
          <p:cNvSpPr>
            <a:spLocks noChangeArrowheads="1"/>
          </p:cNvSpPr>
          <p:nvPr/>
        </p:nvSpPr>
        <p:spPr bwMode="auto">
          <a:xfrm>
            <a:off x="2001504" y="3887851"/>
            <a:ext cx="5070825" cy="216257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6" name="Oval 62"/>
          <p:cNvSpPr>
            <a:spLocks noChangeArrowheads="1"/>
          </p:cNvSpPr>
          <p:nvPr/>
        </p:nvSpPr>
        <p:spPr bwMode="auto">
          <a:xfrm>
            <a:off x="4636446" y="4171638"/>
            <a:ext cx="2293008" cy="422573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en-US" altLang="ja-JP" sz="1600" dirty="0" smtClean="0"/>
              <a:t>Retrieval</a:t>
            </a:r>
            <a:endParaRPr kumimoji="0" lang="ja-JP" altLang="en-US" sz="1600" dirty="0"/>
          </a:p>
        </p:txBody>
      </p:sp>
      <p:sp>
        <p:nvSpPr>
          <p:cNvPr id="147" name="Oval 63"/>
          <p:cNvSpPr>
            <a:spLocks noChangeArrowheads="1"/>
          </p:cNvSpPr>
          <p:nvPr/>
        </p:nvSpPr>
        <p:spPr bwMode="auto">
          <a:xfrm>
            <a:off x="2273716" y="5157641"/>
            <a:ext cx="1807630" cy="826502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kumimoji="0" lang="en-US" altLang="ja-JP" sz="1600" dirty="0" smtClean="0"/>
              <a:t>Identifier extraction</a:t>
            </a:r>
            <a:endParaRPr kumimoji="0" lang="ja-JP" altLang="en-US" sz="1600" dirty="0"/>
          </a:p>
        </p:txBody>
      </p:sp>
      <p:sp>
        <p:nvSpPr>
          <p:cNvPr id="149" name="AutoShape 65"/>
          <p:cNvSpPr>
            <a:spLocks noChangeArrowheads="1"/>
          </p:cNvSpPr>
          <p:nvPr/>
        </p:nvSpPr>
        <p:spPr bwMode="auto">
          <a:xfrm rot="16200000">
            <a:off x="4142767" y="5321233"/>
            <a:ext cx="327287" cy="339820"/>
          </a:xfrm>
          <a:prstGeom prst="downArrow">
            <a:avLst>
              <a:gd name="adj1" fmla="val 50000"/>
              <a:gd name="adj2" fmla="val 30221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150" name="AutoShape 66"/>
          <p:cNvSpPr>
            <a:spLocks noChangeArrowheads="1"/>
          </p:cNvSpPr>
          <p:nvPr/>
        </p:nvSpPr>
        <p:spPr bwMode="auto">
          <a:xfrm rot="3049841" flipH="1" flipV="1">
            <a:off x="4266223" y="4431496"/>
            <a:ext cx="279643" cy="969645"/>
          </a:xfrm>
          <a:prstGeom prst="downArrow">
            <a:avLst>
              <a:gd name="adj1" fmla="val 50000"/>
              <a:gd name="adj2" fmla="val 100926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151" name="Oval 67"/>
          <p:cNvSpPr>
            <a:spLocks noChangeArrowheads="1"/>
          </p:cNvSpPr>
          <p:nvPr/>
        </p:nvSpPr>
        <p:spPr bwMode="auto">
          <a:xfrm>
            <a:off x="4556384" y="5236355"/>
            <a:ext cx="2444508" cy="654573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en-US" altLang="ja-JP" sz="1600" dirty="0" smtClean="0"/>
              <a:t>Synonymous</a:t>
            </a:r>
          </a:p>
          <a:p>
            <a:pPr algn="ctr"/>
            <a:r>
              <a:rPr lang="en-US" altLang="ja-JP" sz="1600" dirty="0" smtClean="0"/>
              <a:t>identifier determination</a:t>
            </a:r>
            <a:endParaRPr kumimoji="0" lang="ja-JP" altLang="en-US" sz="1600" dirty="0"/>
          </a:p>
        </p:txBody>
      </p:sp>
      <p:sp>
        <p:nvSpPr>
          <p:cNvPr id="152" name="AutoShape 68"/>
          <p:cNvSpPr>
            <a:spLocks noChangeArrowheads="1"/>
          </p:cNvSpPr>
          <p:nvPr/>
        </p:nvSpPr>
        <p:spPr bwMode="auto">
          <a:xfrm rot="5400000" flipH="1" flipV="1">
            <a:off x="4134456" y="4194346"/>
            <a:ext cx="319001" cy="364728"/>
          </a:xfrm>
          <a:prstGeom prst="downArrow">
            <a:avLst>
              <a:gd name="adj1" fmla="val 50000"/>
              <a:gd name="adj2" fmla="val 33279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153" name="AutoShape 69"/>
          <p:cNvSpPr>
            <a:spLocks noChangeArrowheads="1"/>
          </p:cNvSpPr>
          <p:nvPr/>
        </p:nvSpPr>
        <p:spPr bwMode="auto">
          <a:xfrm rot="16200000">
            <a:off x="7152479" y="4198088"/>
            <a:ext cx="374929" cy="322028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grpSp>
        <p:nvGrpSpPr>
          <p:cNvPr id="154" name="Group 70"/>
          <p:cNvGrpSpPr>
            <a:grpSpLocks/>
          </p:cNvGrpSpPr>
          <p:nvPr/>
        </p:nvGrpSpPr>
        <p:grpSpPr bwMode="auto">
          <a:xfrm>
            <a:off x="7623662" y="4358067"/>
            <a:ext cx="926944" cy="1201432"/>
            <a:chOff x="5806" y="1278"/>
            <a:chExt cx="542" cy="496"/>
          </a:xfrm>
        </p:grpSpPr>
        <p:grpSp>
          <p:nvGrpSpPr>
            <p:cNvPr id="155" name="Group 71"/>
            <p:cNvGrpSpPr>
              <a:grpSpLocks/>
            </p:cNvGrpSpPr>
            <p:nvPr/>
          </p:nvGrpSpPr>
          <p:grpSpPr bwMode="auto">
            <a:xfrm>
              <a:off x="5806" y="1278"/>
              <a:ext cx="407" cy="337"/>
              <a:chOff x="4673" y="300"/>
              <a:chExt cx="407" cy="337"/>
            </a:xfrm>
          </p:grpSpPr>
          <p:sp>
            <p:nvSpPr>
              <p:cNvPr id="172" name="AutoShape 72"/>
              <p:cNvSpPr>
                <a:spLocks noChangeArrowheads="1"/>
              </p:cNvSpPr>
              <p:nvPr/>
            </p:nvSpPr>
            <p:spPr bwMode="auto">
              <a:xfrm flipV="1">
                <a:off x="4673" y="300"/>
                <a:ext cx="407" cy="337"/>
              </a:xfrm>
              <a:prstGeom prst="foldedCorner">
                <a:avLst>
                  <a:gd name="adj" fmla="val 12500"/>
                </a:avLst>
              </a:prstGeom>
              <a:solidFill>
                <a:srgbClr val="FF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endParaRPr lang="ja-JP" altLang="en-US"/>
              </a:p>
            </p:txBody>
          </p:sp>
          <p:sp>
            <p:nvSpPr>
              <p:cNvPr id="173" name="Line 73"/>
              <p:cNvSpPr>
                <a:spLocks noChangeShapeType="1"/>
              </p:cNvSpPr>
              <p:nvPr/>
            </p:nvSpPr>
            <p:spPr bwMode="auto">
              <a:xfrm>
                <a:off x="4723" y="400"/>
                <a:ext cx="8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4" name="Line 74"/>
              <p:cNvSpPr>
                <a:spLocks noChangeShapeType="1"/>
              </p:cNvSpPr>
              <p:nvPr/>
            </p:nvSpPr>
            <p:spPr bwMode="auto">
              <a:xfrm>
                <a:off x="4723" y="500"/>
                <a:ext cx="20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5" name="Line 75"/>
              <p:cNvSpPr>
                <a:spLocks noChangeShapeType="1"/>
              </p:cNvSpPr>
              <p:nvPr/>
            </p:nvSpPr>
            <p:spPr bwMode="auto">
              <a:xfrm>
                <a:off x="4724" y="450"/>
                <a:ext cx="31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6" name="Line 76"/>
              <p:cNvSpPr>
                <a:spLocks noChangeShapeType="1"/>
              </p:cNvSpPr>
              <p:nvPr/>
            </p:nvSpPr>
            <p:spPr bwMode="auto">
              <a:xfrm>
                <a:off x="4724" y="350"/>
                <a:ext cx="26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7" name="Line 77"/>
              <p:cNvSpPr>
                <a:spLocks noChangeShapeType="1"/>
              </p:cNvSpPr>
              <p:nvPr/>
            </p:nvSpPr>
            <p:spPr bwMode="auto">
              <a:xfrm>
                <a:off x="4724" y="550"/>
                <a:ext cx="11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8" name="Line 78"/>
              <p:cNvSpPr>
                <a:spLocks noChangeShapeType="1"/>
              </p:cNvSpPr>
              <p:nvPr/>
            </p:nvSpPr>
            <p:spPr bwMode="auto">
              <a:xfrm>
                <a:off x="4724" y="600"/>
                <a:ext cx="20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56" name="Group 79"/>
            <p:cNvGrpSpPr>
              <a:grpSpLocks/>
            </p:cNvGrpSpPr>
            <p:nvPr/>
          </p:nvGrpSpPr>
          <p:grpSpPr bwMode="auto">
            <a:xfrm>
              <a:off x="5873" y="1346"/>
              <a:ext cx="407" cy="337"/>
              <a:chOff x="4673" y="300"/>
              <a:chExt cx="407" cy="337"/>
            </a:xfrm>
          </p:grpSpPr>
          <p:sp>
            <p:nvSpPr>
              <p:cNvPr id="165" name="AutoShape 80"/>
              <p:cNvSpPr>
                <a:spLocks noChangeArrowheads="1"/>
              </p:cNvSpPr>
              <p:nvPr/>
            </p:nvSpPr>
            <p:spPr bwMode="auto">
              <a:xfrm flipV="1">
                <a:off x="4673" y="300"/>
                <a:ext cx="407" cy="337"/>
              </a:xfrm>
              <a:prstGeom prst="foldedCorner">
                <a:avLst>
                  <a:gd name="adj" fmla="val 12500"/>
                </a:avLst>
              </a:prstGeom>
              <a:solidFill>
                <a:srgbClr val="FF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endParaRPr lang="ja-JP" altLang="en-US"/>
              </a:p>
            </p:txBody>
          </p:sp>
          <p:sp>
            <p:nvSpPr>
              <p:cNvPr id="166" name="Line 81"/>
              <p:cNvSpPr>
                <a:spLocks noChangeShapeType="1"/>
              </p:cNvSpPr>
              <p:nvPr/>
            </p:nvSpPr>
            <p:spPr bwMode="auto">
              <a:xfrm>
                <a:off x="4723" y="400"/>
                <a:ext cx="8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7" name="Line 82"/>
              <p:cNvSpPr>
                <a:spLocks noChangeShapeType="1"/>
              </p:cNvSpPr>
              <p:nvPr/>
            </p:nvSpPr>
            <p:spPr bwMode="auto">
              <a:xfrm>
                <a:off x="4723" y="500"/>
                <a:ext cx="20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8" name="Line 83"/>
              <p:cNvSpPr>
                <a:spLocks noChangeShapeType="1"/>
              </p:cNvSpPr>
              <p:nvPr/>
            </p:nvSpPr>
            <p:spPr bwMode="auto">
              <a:xfrm>
                <a:off x="4724" y="450"/>
                <a:ext cx="31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9" name="Line 84"/>
              <p:cNvSpPr>
                <a:spLocks noChangeShapeType="1"/>
              </p:cNvSpPr>
              <p:nvPr/>
            </p:nvSpPr>
            <p:spPr bwMode="auto">
              <a:xfrm>
                <a:off x="4724" y="350"/>
                <a:ext cx="26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0" name="Line 85"/>
              <p:cNvSpPr>
                <a:spLocks noChangeShapeType="1"/>
              </p:cNvSpPr>
              <p:nvPr/>
            </p:nvSpPr>
            <p:spPr bwMode="auto">
              <a:xfrm>
                <a:off x="4724" y="550"/>
                <a:ext cx="11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1" name="Line 86"/>
              <p:cNvSpPr>
                <a:spLocks noChangeShapeType="1"/>
              </p:cNvSpPr>
              <p:nvPr/>
            </p:nvSpPr>
            <p:spPr bwMode="auto">
              <a:xfrm>
                <a:off x="4724" y="600"/>
                <a:ext cx="20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57" name="Group 87"/>
            <p:cNvGrpSpPr>
              <a:grpSpLocks/>
            </p:cNvGrpSpPr>
            <p:nvPr/>
          </p:nvGrpSpPr>
          <p:grpSpPr bwMode="auto">
            <a:xfrm>
              <a:off x="5941" y="1437"/>
              <a:ext cx="407" cy="337"/>
              <a:chOff x="4673" y="300"/>
              <a:chExt cx="407" cy="337"/>
            </a:xfrm>
          </p:grpSpPr>
          <p:sp>
            <p:nvSpPr>
              <p:cNvPr id="158" name="AutoShape 88"/>
              <p:cNvSpPr>
                <a:spLocks noChangeArrowheads="1"/>
              </p:cNvSpPr>
              <p:nvPr/>
            </p:nvSpPr>
            <p:spPr bwMode="auto">
              <a:xfrm flipV="1">
                <a:off x="4673" y="300"/>
                <a:ext cx="407" cy="337"/>
              </a:xfrm>
              <a:prstGeom prst="foldedCorner">
                <a:avLst>
                  <a:gd name="adj" fmla="val 12500"/>
                </a:avLst>
              </a:prstGeom>
              <a:solidFill>
                <a:srgbClr val="FF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endParaRPr lang="ja-JP" altLang="en-US"/>
              </a:p>
            </p:txBody>
          </p:sp>
          <p:sp>
            <p:nvSpPr>
              <p:cNvPr id="159" name="Line 89"/>
              <p:cNvSpPr>
                <a:spLocks noChangeShapeType="1"/>
              </p:cNvSpPr>
              <p:nvPr/>
            </p:nvSpPr>
            <p:spPr bwMode="auto">
              <a:xfrm>
                <a:off x="4723" y="400"/>
                <a:ext cx="8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0" name="Line 90"/>
              <p:cNvSpPr>
                <a:spLocks noChangeShapeType="1"/>
              </p:cNvSpPr>
              <p:nvPr/>
            </p:nvSpPr>
            <p:spPr bwMode="auto">
              <a:xfrm>
                <a:off x="4723" y="500"/>
                <a:ext cx="20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1" name="Line 91"/>
              <p:cNvSpPr>
                <a:spLocks noChangeShapeType="1"/>
              </p:cNvSpPr>
              <p:nvPr/>
            </p:nvSpPr>
            <p:spPr bwMode="auto">
              <a:xfrm>
                <a:off x="4724" y="450"/>
                <a:ext cx="31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2" name="Line 92"/>
              <p:cNvSpPr>
                <a:spLocks noChangeShapeType="1"/>
              </p:cNvSpPr>
              <p:nvPr/>
            </p:nvSpPr>
            <p:spPr bwMode="auto">
              <a:xfrm>
                <a:off x="4724" y="350"/>
                <a:ext cx="26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3" name="Line 93"/>
              <p:cNvSpPr>
                <a:spLocks noChangeShapeType="1"/>
              </p:cNvSpPr>
              <p:nvPr/>
            </p:nvSpPr>
            <p:spPr bwMode="auto">
              <a:xfrm>
                <a:off x="4724" y="550"/>
                <a:ext cx="11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4" name="Line 94"/>
              <p:cNvSpPr>
                <a:spLocks noChangeShapeType="1"/>
              </p:cNvSpPr>
              <p:nvPr/>
            </p:nvSpPr>
            <p:spPr bwMode="auto">
              <a:xfrm>
                <a:off x="4724" y="600"/>
                <a:ext cx="20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</p:grpSp>
      </p:grpSp>
      <p:sp>
        <p:nvSpPr>
          <p:cNvPr id="179" name="AutoShape 95"/>
          <p:cNvSpPr>
            <a:spLocks noChangeArrowheads="1"/>
          </p:cNvSpPr>
          <p:nvPr/>
        </p:nvSpPr>
        <p:spPr bwMode="auto">
          <a:xfrm>
            <a:off x="400257" y="5186641"/>
            <a:ext cx="985657" cy="957003"/>
          </a:xfrm>
          <a:prstGeom prst="flowChartMagneticDisk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0" name="AutoShape 96"/>
          <p:cNvSpPr>
            <a:spLocks noChangeArrowheads="1"/>
          </p:cNvSpPr>
          <p:nvPr/>
        </p:nvSpPr>
        <p:spPr bwMode="auto">
          <a:xfrm flipH="1" flipV="1">
            <a:off x="5444186" y="4639782"/>
            <a:ext cx="273991" cy="565501"/>
          </a:xfrm>
          <a:prstGeom prst="downArrow">
            <a:avLst>
              <a:gd name="adj1" fmla="val 50000"/>
              <a:gd name="adj2" fmla="val 44318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181" name="Oval 97"/>
          <p:cNvSpPr>
            <a:spLocks noChangeArrowheads="1"/>
          </p:cNvSpPr>
          <p:nvPr/>
        </p:nvSpPr>
        <p:spPr bwMode="auto">
          <a:xfrm>
            <a:off x="2255925" y="4076352"/>
            <a:ext cx="1807630" cy="826502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kumimoji="0" lang="en-US" altLang="ja-JP" sz="1600" dirty="0" smtClean="0"/>
              <a:t>Identifier extraction</a:t>
            </a:r>
            <a:endParaRPr kumimoji="0" lang="ja-JP" altLang="en-US" sz="1600" dirty="0"/>
          </a:p>
        </p:txBody>
      </p:sp>
      <p:sp>
        <p:nvSpPr>
          <p:cNvPr id="182" name="AutoShape 98"/>
          <p:cNvSpPr>
            <a:spLocks noChangeArrowheads="1"/>
          </p:cNvSpPr>
          <p:nvPr/>
        </p:nvSpPr>
        <p:spPr bwMode="auto">
          <a:xfrm rot="16200000">
            <a:off x="1730221" y="5222589"/>
            <a:ext cx="327287" cy="727679"/>
          </a:xfrm>
          <a:prstGeom prst="downArrow">
            <a:avLst>
              <a:gd name="adj1" fmla="val 50000"/>
              <a:gd name="adj2" fmla="val 64715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183" name="AutoShape 99"/>
          <p:cNvSpPr>
            <a:spLocks noChangeArrowheads="1"/>
          </p:cNvSpPr>
          <p:nvPr/>
        </p:nvSpPr>
        <p:spPr bwMode="auto">
          <a:xfrm rot="5400000" flipH="1" flipV="1">
            <a:off x="1774396" y="4052903"/>
            <a:ext cx="319001" cy="647616"/>
          </a:xfrm>
          <a:prstGeom prst="downArrow">
            <a:avLst>
              <a:gd name="adj1" fmla="val 50000"/>
              <a:gd name="adj2" fmla="val 59091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6633B-BEDF-47B1-9912-EA846FB3C61E}" type="slidenum">
              <a:rPr lang="en-US" altLang="ja-JP"/>
              <a:pPr>
                <a:defRPr/>
              </a:pPr>
              <a:t>40</a:t>
            </a:fld>
            <a:endParaRPr lang="en-US" altLang="ja-JP"/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b="1" smtClean="0"/>
              <a:t>Metrics to classify chained clone sets (2)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785225" cy="1008062"/>
          </a:xfrm>
        </p:spPr>
        <p:txBody>
          <a:bodyPr/>
          <a:lstStyle/>
          <a:p>
            <a:pPr eaLnBrk="1" hangingPunct="1"/>
            <a:r>
              <a:rPr lang="en-US" altLang="ja-JP" sz="2000" smtClean="0"/>
              <a:t>Using the two metrics, we classify the chained clones</a:t>
            </a:r>
            <a:r>
              <a:rPr lang="en-US" altLang="ja-JP" sz="2000" i="1" smtClean="0"/>
              <a:t> </a:t>
            </a:r>
            <a:r>
              <a:rPr lang="en-US" altLang="ja-JP" sz="2000" smtClean="0"/>
              <a:t>into 9 categories.</a:t>
            </a:r>
          </a:p>
          <a:p>
            <a:pPr eaLnBrk="1" hangingPunct="1"/>
            <a:endParaRPr lang="en-US" altLang="ja-JP" sz="2000" smtClean="0"/>
          </a:p>
        </p:txBody>
      </p:sp>
      <p:graphicFrame>
        <p:nvGraphicFramePr>
          <p:cNvPr id="341033" name="Group 41"/>
          <p:cNvGraphicFramePr>
            <a:graphicFrameLocks noGrp="1"/>
          </p:cNvGraphicFramePr>
          <p:nvPr>
            <p:ph idx="4294967295"/>
          </p:nvPr>
        </p:nvGraphicFramePr>
        <p:xfrm>
          <a:off x="900113" y="1700213"/>
          <a:ext cx="6624637" cy="3662553"/>
        </p:xfrm>
        <a:graphic>
          <a:graphicData uri="http://schemas.openxmlformats.org/drawingml/2006/table">
            <a:tbl>
              <a:tblPr/>
              <a:tblGrid>
                <a:gridCol w="1762125"/>
                <a:gridCol w="1520825"/>
                <a:gridCol w="1671637"/>
                <a:gridCol w="1670050"/>
              </a:tblGrid>
              <a:tr h="10080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             DCHD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DCHS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greater than 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 cannot be defined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879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grater than 0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21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22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23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cannot be  defined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31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32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33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advTm="14160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AF90C5-F4BB-4A9B-9427-A2D47A37E403}" type="slidenum">
              <a:rPr lang="en-US" altLang="ja-JP"/>
              <a:pPr>
                <a:defRPr/>
              </a:pPr>
              <a:t>41</a:t>
            </a:fld>
            <a:endParaRPr lang="en-US" altLang="ja-JP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b="1" smtClean="0"/>
              <a:t>Metrics to classify chained clone sets (2)</a:t>
            </a:r>
          </a:p>
        </p:txBody>
      </p:sp>
      <p:sp>
        <p:nvSpPr>
          <p:cNvPr id="22534" name="Rectangle 59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785225" cy="1008062"/>
          </a:xfrm>
        </p:spPr>
        <p:txBody>
          <a:bodyPr/>
          <a:lstStyle/>
          <a:p>
            <a:pPr eaLnBrk="1" hangingPunct="1"/>
            <a:r>
              <a:rPr lang="en-US" altLang="ja-JP" sz="2000" smtClean="0"/>
              <a:t>Using the two metrics, we classify the chained clones</a:t>
            </a:r>
            <a:r>
              <a:rPr lang="en-US" altLang="ja-JP" sz="2000" i="1" smtClean="0"/>
              <a:t> </a:t>
            </a:r>
            <a:r>
              <a:rPr lang="en-US" altLang="ja-JP" sz="2000" smtClean="0"/>
              <a:t>into 9 categories.</a:t>
            </a:r>
          </a:p>
          <a:p>
            <a:pPr eaLnBrk="1" hangingPunct="1"/>
            <a:endParaRPr lang="en-US" altLang="ja-JP" sz="2000" smtClean="0"/>
          </a:p>
        </p:txBody>
      </p:sp>
      <p:graphicFrame>
        <p:nvGraphicFramePr>
          <p:cNvPr id="335955" name="Group 83"/>
          <p:cNvGraphicFramePr>
            <a:graphicFrameLocks noGrp="1"/>
          </p:cNvGraphicFramePr>
          <p:nvPr>
            <p:ph idx="4294967295"/>
          </p:nvPr>
        </p:nvGraphicFramePr>
        <p:xfrm>
          <a:off x="900113" y="1700213"/>
          <a:ext cx="6624637" cy="3662553"/>
        </p:xfrm>
        <a:graphic>
          <a:graphicData uri="http://schemas.openxmlformats.org/drawingml/2006/table">
            <a:tbl>
              <a:tblPr/>
              <a:tblGrid>
                <a:gridCol w="1762125"/>
                <a:gridCol w="1520825"/>
                <a:gridCol w="1671637"/>
                <a:gridCol w="1670050"/>
              </a:tblGrid>
              <a:tr h="10080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             DCHD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DCHS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grater than 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cannot be defined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879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grater than 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21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22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23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cannot be  defined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31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32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33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63" name="AutoShape 73"/>
          <p:cNvSpPr>
            <a:spLocks noChangeArrowheads="1"/>
          </p:cNvSpPr>
          <p:nvPr/>
        </p:nvSpPr>
        <p:spPr bwMode="auto">
          <a:xfrm rot="10800000">
            <a:off x="4284663" y="2349500"/>
            <a:ext cx="4606925" cy="1800225"/>
          </a:xfrm>
          <a:prstGeom prst="wedgeRoundRectCallout">
            <a:avLst>
              <a:gd name="adj1" fmla="val 64986"/>
              <a:gd name="adj2" fmla="val -7144"/>
              <a:gd name="adj3" fmla="val 16667"/>
            </a:avLst>
          </a:prstGeom>
          <a:solidFill>
            <a:srgbClr val="CC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marL="342900" indent="-342900"/>
            <a:r>
              <a:rPr kumimoji="1" lang="en-US" altLang="ja-JP" sz="2400"/>
              <a:t>Extract Method Refactoring</a:t>
            </a:r>
          </a:p>
          <a:p>
            <a:pPr marL="2171700" lvl="4" indent="-342900">
              <a:buFontTx/>
              <a:buChar char="•"/>
            </a:pPr>
            <a:endParaRPr kumimoji="1" lang="en-US" altLang="ja-JP"/>
          </a:p>
          <a:p>
            <a:pPr marL="342900" indent="-342900">
              <a:buFontTx/>
              <a:buChar char="•"/>
            </a:pPr>
            <a:r>
              <a:rPr kumimoji="1" lang="en-US" altLang="ja-JP"/>
              <a:t>All the methods in a chained clone that are contained in a single class.</a:t>
            </a:r>
          </a:p>
        </p:txBody>
      </p:sp>
    </p:spTree>
  </p:cSld>
  <p:clrMapOvr>
    <a:masterClrMapping/>
  </p:clrMapOvr>
  <p:transition advTm="22016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FABD0C-6E6E-4A08-AA63-9F47EC29F348}" type="slidenum">
              <a:rPr lang="en-US" altLang="ja-JP"/>
              <a:pPr>
                <a:defRPr/>
              </a:pPr>
              <a:t>42</a:t>
            </a:fld>
            <a:endParaRPr lang="en-US" altLang="ja-JP"/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b="1" smtClean="0"/>
              <a:t>Metrics to classify chained clone sets (2)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785225" cy="1008062"/>
          </a:xfrm>
        </p:spPr>
        <p:txBody>
          <a:bodyPr/>
          <a:lstStyle/>
          <a:p>
            <a:pPr eaLnBrk="1" hangingPunct="1"/>
            <a:r>
              <a:rPr lang="en-US" altLang="ja-JP" sz="2000" smtClean="0"/>
              <a:t>Using the two metrics, we classify the chained clones</a:t>
            </a:r>
            <a:r>
              <a:rPr lang="en-US" altLang="ja-JP" sz="2000" i="1" smtClean="0"/>
              <a:t> </a:t>
            </a:r>
            <a:r>
              <a:rPr lang="en-US" altLang="ja-JP" sz="2000" smtClean="0"/>
              <a:t>into 9 categories.</a:t>
            </a:r>
          </a:p>
          <a:p>
            <a:pPr eaLnBrk="1" hangingPunct="1"/>
            <a:endParaRPr lang="en-US" altLang="ja-JP" sz="2000" smtClean="0"/>
          </a:p>
        </p:txBody>
      </p:sp>
      <p:graphicFrame>
        <p:nvGraphicFramePr>
          <p:cNvPr id="338988" name="Group 44"/>
          <p:cNvGraphicFramePr>
            <a:graphicFrameLocks noGrp="1"/>
          </p:cNvGraphicFramePr>
          <p:nvPr>
            <p:ph idx="4294967295"/>
          </p:nvPr>
        </p:nvGraphicFramePr>
        <p:xfrm>
          <a:off x="900113" y="1700213"/>
          <a:ext cx="6624637" cy="3662553"/>
        </p:xfrm>
        <a:graphic>
          <a:graphicData uri="http://schemas.openxmlformats.org/drawingml/2006/table">
            <a:tbl>
              <a:tblPr/>
              <a:tblGrid>
                <a:gridCol w="1762125"/>
                <a:gridCol w="1520825"/>
                <a:gridCol w="1671637"/>
                <a:gridCol w="1670050"/>
              </a:tblGrid>
              <a:tr h="10080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             DCHD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DCHS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grater than 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cannot be defined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879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grater than 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21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22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23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cannot be  defined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31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32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33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587" name="AutoShape 35"/>
          <p:cNvSpPr>
            <a:spLocks noChangeArrowheads="1"/>
          </p:cNvSpPr>
          <p:nvPr/>
        </p:nvSpPr>
        <p:spPr bwMode="auto">
          <a:xfrm rot="10800000">
            <a:off x="4211638" y="2852738"/>
            <a:ext cx="4932362" cy="2447925"/>
          </a:xfrm>
          <a:prstGeom prst="wedgeRoundRectCallout">
            <a:avLst>
              <a:gd name="adj1" fmla="val 65477"/>
              <a:gd name="adj2" fmla="val 11218"/>
              <a:gd name="adj3" fmla="val 16667"/>
            </a:avLst>
          </a:prstGeom>
          <a:solidFill>
            <a:srgbClr val="CC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anchor="ctr"/>
          <a:lstStyle/>
          <a:p>
            <a:r>
              <a:rPr kumimoji="1" lang="en-US" altLang="ja-JP" sz="2400"/>
              <a:t>Pull Up Method Refactoring</a:t>
            </a:r>
            <a:r>
              <a:rPr kumimoji="1" lang="en-US" altLang="ja-JP"/>
              <a:t> </a:t>
            </a:r>
          </a:p>
          <a:p>
            <a:endParaRPr kumimoji="1" lang="en-US" altLang="ja-JP"/>
          </a:p>
          <a:p>
            <a:pPr>
              <a:buFontTx/>
              <a:buChar char="•"/>
            </a:pPr>
            <a:r>
              <a:rPr kumimoji="1" lang="en-US" altLang="ja-JP"/>
              <a:t> All methods in a chained clone belong to classes that have common parent classes.</a:t>
            </a:r>
          </a:p>
          <a:p>
            <a:pPr>
              <a:buFontTx/>
              <a:buChar char="•"/>
            </a:pPr>
            <a:endParaRPr kumimoji="1" lang="en-US" altLang="ja-JP"/>
          </a:p>
          <a:p>
            <a:pPr>
              <a:buFontTx/>
              <a:buChar char="•"/>
            </a:pPr>
            <a:r>
              <a:rPr kumimoji="1" lang="en-US" altLang="ja-JP"/>
              <a:t> All methods of each </a:t>
            </a:r>
            <a:r>
              <a:rPr kumimoji="1" lang="en-US" altLang="ja-JP" i="1"/>
              <a:t>chained method are </a:t>
            </a:r>
            <a:r>
              <a:rPr kumimoji="1" lang="en-US" altLang="ja-JP"/>
              <a:t>in the same class respectively.</a:t>
            </a:r>
          </a:p>
        </p:txBody>
      </p:sp>
    </p:spTree>
  </p:cSld>
  <p:clrMapOvr>
    <a:masterClrMapping/>
  </p:clrMapOvr>
  <p:transition advTm="39552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F17CC5-B131-46F9-8172-CDBAD0D086C0}" type="slidenum">
              <a:rPr lang="en-US" altLang="ja-JP"/>
              <a:pPr>
                <a:defRPr/>
              </a:pPr>
              <a:t>43</a:t>
            </a:fld>
            <a:endParaRPr lang="en-US" altLang="ja-JP"/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b="1" smtClean="0"/>
              <a:t>Metrics to classify chained clone sets (2)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785225" cy="1008062"/>
          </a:xfrm>
        </p:spPr>
        <p:txBody>
          <a:bodyPr/>
          <a:lstStyle/>
          <a:p>
            <a:pPr eaLnBrk="1" hangingPunct="1"/>
            <a:r>
              <a:rPr lang="en-US" altLang="ja-JP" sz="2000" smtClean="0"/>
              <a:t>Using the two metrics, we classify the chained clones</a:t>
            </a:r>
            <a:r>
              <a:rPr lang="en-US" altLang="ja-JP" sz="2000" i="1" smtClean="0"/>
              <a:t> </a:t>
            </a:r>
            <a:r>
              <a:rPr lang="en-US" altLang="ja-JP" sz="2000" smtClean="0"/>
              <a:t>into 9 categories.</a:t>
            </a:r>
          </a:p>
          <a:p>
            <a:pPr eaLnBrk="1" hangingPunct="1"/>
            <a:endParaRPr lang="en-US" altLang="ja-JP" sz="2000" smtClean="0"/>
          </a:p>
        </p:txBody>
      </p:sp>
      <p:graphicFrame>
        <p:nvGraphicFramePr>
          <p:cNvPr id="340009" name="Group 41"/>
          <p:cNvGraphicFramePr>
            <a:graphicFrameLocks noGrp="1"/>
          </p:cNvGraphicFramePr>
          <p:nvPr>
            <p:ph idx="4294967295"/>
          </p:nvPr>
        </p:nvGraphicFramePr>
        <p:xfrm>
          <a:off x="900113" y="1700213"/>
          <a:ext cx="6624637" cy="3662553"/>
        </p:xfrm>
        <a:graphic>
          <a:graphicData uri="http://schemas.openxmlformats.org/drawingml/2006/table">
            <a:tbl>
              <a:tblPr/>
              <a:tblGrid>
                <a:gridCol w="1762125"/>
                <a:gridCol w="1520825"/>
                <a:gridCol w="1671637"/>
                <a:gridCol w="1670050"/>
              </a:tblGrid>
              <a:tr h="10080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             DCHD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DCHS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grater than 0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cannot be defined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879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grater than 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21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22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23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cannot be  defined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31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32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33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611" name="AutoShape 33"/>
          <p:cNvSpPr>
            <a:spLocks noChangeArrowheads="1"/>
          </p:cNvSpPr>
          <p:nvPr/>
        </p:nvSpPr>
        <p:spPr bwMode="auto">
          <a:xfrm rot="10800000">
            <a:off x="4211638" y="3789363"/>
            <a:ext cx="5113337" cy="2303462"/>
          </a:xfrm>
          <a:prstGeom prst="wedgeRoundRectCallout">
            <a:avLst>
              <a:gd name="adj1" fmla="val 62384"/>
              <a:gd name="adj2" fmla="val 10509"/>
              <a:gd name="adj3" fmla="val 16667"/>
            </a:avLst>
          </a:prstGeom>
          <a:solidFill>
            <a:srgbClr val="CC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rIns="0" anchor="ctr"/>
          <a:lstStyle/>
          <a:p>
            <a:r>
              <a:rPr kumimoji="1" lang="en-US" altLang="ja-JP" sz="2400"/>
              <a:t>Extract SuperClass Refactoring</a:t>
            </a:r>
          </a:p>
          <a:p>
            <a:pPr lvl="2">
              <a:buFontTx/>
              <a:buChar char="•"/>
            </a:pPr>
            <a:endParaRPr kumimoji="1" lang="en-US" altLang="ja-JP"/>
          </a:p>
          <a:p>
            <a:pPr>
              <a:buFontTx/>
              <a:buChar char="•"/>
            </a:pPr>
            <a:r>
              <a:rPr kumimoji="1" lang="en-US" altLang="ja-JP"/>
              <a:t> Some methods in a chained clone belong to classes that have no common parent class.</a:t>
            </a:r>
          </a:p>
          <a:p>
            <a:pPr>
              <a:buFontTx/>
              <a:buChar char="•"/>
            </a:pPr>
            <a:r>
              <a:rPr kumimoji="1" lang="en-US" altLang="ja-JP"/>
              <a:t> All method of each </a:t>
            </a:r>
            <a:r>
              <a:rPr kumimoji="1" lang="en-US" altLang="ja-JP" i="1"/>
              <a:t>chained method</a:t>
            </a:r>
            <a:r>
              <a:rPr kumimoji="1" lang="en-US" altLang="ja-JP"/>
              <a:t> are</a:t>
            </a:r>
            <a:r>
              <a:rPr kumimoji="1" lang="en-US" altLang="ja-JP" i="1"/>
              <a:t> </a:t>
            </a:r>
            <a:r>
              <a:rPr kumimoji="1" lang="en-US" altLang="ja-JP"/>
              <a:t>in the same class respectively.</a:t>
            </a:r>
          </a:p>
        </p:txBody>
      </p:sp>
    </p:spTree>
  </p:cSld>
  <p:clrMapOvr>
    <a:masterClrMapping/>
  </p:clrMapOvr>
  <p:transition advTm="44208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F8DDB1-984C-4F48-9976-3FF5C549D17A}" type="slidenum">
              <a:rPr lang="en-US" altLang="ja-JP"/>
              <a:pPr>
                <a:defRPr/>
              </a:pPr>
              <a:t>44</a:t>
            </a:fld>
            <a:endParaRPr lang="en-US" altLang="ja-JP"/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b="1" smtClean="0"/>
              <a:t>Metrics to classify chained clone sets (2)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785225" cy="1008062"/>
          </a:xfrm>
        </p:spPr>
        <p:txBody>
          <a:bodyPr/>
          <a:lstStyle/>
          <a:p>
            <a:pPr eaLnBrk="1" hangingPunct="1"/>
            <a:r>
              <a:rPr lang="en-US" altLang="ja-JP" sz="2000" smtClean="0"/>
              <a:t>Using the two metrics, we classify the chained clones</a:t>
            </a:r>
            <a:r>
              <a:rPr lang="en-US" altLang="ja-JP" sz="2000" i="1" smtClean="0"/>
              <a:t> </a:t>
            </a:r>
            <a:r>
              <a:rPr lang="en-US" altLang="ja-JP" sz="2000" smtClean="0"/>
              <a:t>into 9 categories.</a:t>
            </a:r>
          </a:p>
          <a:p>
            <a:pPr eaLnBrk="1" hangingPunct="1"/>
            <a:endParaRPr lang="en-US" altLang="ja-JP" sz="2000" smtClean="0"/>
          </a:p>
        </p:txBody>
      </p:sp>
      <p:graphicFrame>
        <p:nvGraphicFramePr>
          <p:cNvPr id="342053" name="Group 37"/>
          <p:cNvGraphicFramePr>
            <a:graphicFrameLocks noGrp="1"/>
          </p:cNvGraphicFramePr>
          <p:nvPr>
            <p:ph idx="4294967295"/>
          </p:nvPr>
        </p:nvGraphicFramePr>
        <p:xfrm>
          <a:off x="900113" y="1700213"/>
          <a:ext cx="6624637" cy="3662553"/>
        </p:xfrm>
        <a:graphic>
          <a:graphicData uri="http://schemas.openxmlformats.org/drawingml/2006/table">
            <a:tbl>
              <a:tblPr/>
              <a:tblGrid>
                <a:gridCol w="1762125"/>
                <a:gridCol w="1520825"/>
                <a:gridCol w="1671637"/>
                <a:gridCol w="1670050"/>
              </a:tblGrid>
              <a:tr h="10080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             DCHD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en-US" altLang="ja-JP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DCHS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grater than 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cannot be defined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879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879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grater than 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21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22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23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879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cannot be  defined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31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32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 33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25635" name="AutoShape 33"/>
          <p:cNvSpPr>
            <a:spLocks noChangeArrowheads="1"/>
          </p:cNvSpPr>
          <p:nvPr/>
        </p:nvSpPr>
        <p:spPr bwMode="auto">
          <a:xfrm rot="10800000">
            <a:off x="1476375" y="5445125"/>
            <a:ext cx="7488238" cy="1152525"/>
          </a:xfrm>
          <a:prstGeom prst="wedgeRoundRectCallout">
            <a:avLst>
              <a:gd name="adj1" fmla="val -28782"/>
              <a:gd name="adj2" fmla="val 85398"/>
              <a:gd name="adj3" fmla="val 16667"/>
            </a:avLst>
          </a:prstGeom>
          <a:solidFill>
            <a:srgbClr val="CC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anchor="ctr"/>
          <a:lstStyle/>
          <a:p>
            <a:r>
              <a:rPr kumimoji="1" lang="en-US" altLang="ja-JP" sz="2400">
                <a:solidFill>
                  <a:schemeClr val="tx2"/>
                </a:solidFill>
              </a:rPr>
              <a:t>Difficult to apply refactoring to all methods at one time</a:t>
            </a:r>
            <a:endParaRPr kumimoji="1" lang="en-US" altLang="ja-JP" i="1"/>
          </a:p>
          <a:p>
            <a:pPr lvl="1">
              <a:buFontTx/>
              <a:buChar char="•"/>
            </a:pPr>
            <a:r>
              <a:rPr kumimoji="1" lang="en-US" altLang="ja-JP"/>
              <a:t>Chained methods</a:t>
            </a:r>
            <a:r>
              <a:rPr kumimoji="1" lang="en-US" altLang="ja-JP" i="1"/>
              <a:t> </a:t>
            </a:r>
            <a:r>
              <a:rPr kumimoji="1" lang="en-US" altLang="ja-JP"/>
              <a:t>exist in different classes.</a:t>
            </a:r>
          </a:p>
        </p:txBody>
      </p:sp>
    </p:spTree>
  </p:cSld>
  <p:clrMapOvr>
    <a:masterClrMapping/>
  </p:clrMapOvr>
  <p:transition advTm="31200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C7CC26-099B-4A9F-8FB3-627BD08D6A2A}" type="slidenum">
              <a:rPr lang="en-US" altLang="ja-JP"/>
              <a:pPr>
                <a:defRPr/>
              </a:pPr>
              <a:t>45</a:t>
            </a:fld>
            <a:endParaRPr lang="en-US" altLang="ja-JP"/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z="2400" smtClean="0"/>
              <a:t>Evaluation </a:t>
            </a:r>
            <a:br>
              <a:rPr lang="en-US" altLang="ja-JP" sz="2400" smtClean="0"/>
            </a:br>
            <a:r>
              <a:rPr lang="en-US" altLang="ja-JP" sz="2400" smtClean="0"/>
              <a:t>Overview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785225" cy="45370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 sz="2000" smtClean="0"/>
              <a:t>Objective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000" smtClean="0"/>
              <a:t>How many </a:t>
            </a:r>
            <a:r>
              <a:rPr lang="en-US" altLang="ja-JP" sz="2000" i="1" smtClean="0"/>
              <a:t>chained clone sets </a:t>
            </a:r>
            <a:r>
              <a:rPr lang="en-US" altLang="ja-JP" sz="2000" smtClean="0"/>
              <a:t>exist in actual Java programs?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000" smtClean="0"/>
              <a:t>Is it possible to classify </a:t>
            </a:r>
            <a:r>
              <a:rPr lang="en-US" altLang="ja-JP" sz="2000" i="1" smtClean="0"/>
              <a:t>chained clone sets </a:t>
            </a:r>
            <a:r>
              <a:rPr lang="en-US" altLang="ja-JP" sz="2000" smtClean="0"/>
              <a:t>by using the proposed metrics and to apply suggested refactorings to them?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sz="2000" smtClean="0"/>
              <a:t>Target software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000" smtClean="0"/>
              <a:t>Open source software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ja-JP" sz="1800" smtClean="0"/>
              <a:t>ANTLR 2.7.4 (47,000 LOC, 285 Classes</a:t>
            </a:r>
            <a:r>
              <a:rPr lang="ja-JP" altLang="en-US" sz="1800" smtClean="0"/>
              <a:t>）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ja-JP" sz="1800" smtClean="0"/>
              <a:t>Compiler-Compiler ( Java, C++, C# )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ja-JP" sz="1800" smtClean="0"/>
              <a:t>JBoss 3.2.6 (640,000 LOC, 3364 Classes</a:t>
            </a:r>
            <a:r>
              <a:rPr lang="en-US" altLang="ja-JP" sz="2000" smtClean="0"/>
              <a:t>)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ja-JP" sz="1800" smtClean="0"/>
              <a:t>J2EE Application Server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000" smtClean="0"/>
              <a:t>Commercial software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ja-JP" sz="1800" smtClean="0"/>
              <a:t>X ( 70,000 LOC, 309 Classes 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ja-JP" sz="1800" smtClean="0"/>
              <a:t>Y ( 81,000 LOC, 290 Classes 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sz="2000" smtClean="0"/>
              <a:t>We used CCFinder to detect code clones[1].</a:t>
            </a:r>
          </a:p>
        </p:txBody>
      </p:sp>
      <p:sp>
        <p:nvSpPr>
          <p:cNvPr id="26631" name="Text Box 4"/>
          <p:cNvSpPr txBox="1">
            <a:spLocks noChangeArrowheads="1"/>
          </p:cNvSpPr>
          <p:nvPr/>
        </p:nvSpPr>
        <p:spPr bwMode="auto">
          <a:xfrm>
            <a:off x="539750" y="5794375"/>
            <a:ext cx="8820150" cy="9477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1600"/>
              <a:t>[1] T. Kamiya, et. al., CCFinder: A multi-linguistic token-based code clone detection system</a:t>
            </a:r>
          </a:p>
          <a:p>
            <a:r>
              <a:rPr lang="en-US" altLang="ja-JP" sz="1600"/>
              <a:t>for large scale source code, </a:t>
            </a:r>
            <a:r>
              <a:rPr lang="en-US" altLang="ja-JP" sz="1600" i="1"/>
              <a:t>IEEE TSE</a:t>
            </a:r>
            <a:r>
              <a:rPr lang="en-US" altLang="ja-JP" sz="1600"/>
              <a:t>, vol.28, no.7, pp.654-670, Jul. 2002.</a:t>
            </a:r>
          </a:p>
          <a:p>
            <a:pPr>
              <a:spcBef>
                <a:spcPct val="50000"/>
              </a:spcBef>
            </a:pPr>
            <a:endParaRPr lang="en-US" altLang="ja-JP" sz="1600"/>
          </a:p>
        </p:txBody>
      </p:sp>
    </p:spTree>
  </p:cSld>
  <p:clrMapOvr>
    <a:masterClrMapping/>
  </p:clrMapOvr>
  <p:transition advTm="259040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72CFF1-0317-47B1-88B8-01C9451A3068}" type="slidenum">
              <a:rPr lang="en-US" altLang="ja-JP"/>
              <a:pPr>
                <a:defRPr/>
              </a:pPr>
              <a:t>46</a:t>
            </a:fld>
            <a:endParaRPr lang="en-US" altLang="ja-JP"/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z="2400" smtClean="0"/>
              <a:t>Evaluation </a:t>
            </a:r>
            <a:br>
              <a:rPr lang="en-US" altLang="ja-JP" sz="2400" smtClean="0"/>
            </a:br>
            <a:r>
              <a:rPr lang="en-US" altLang="en-US" sz="2400" smtClean="0"/>
              <a:t>Detected chained clone sets</a:t>
            </a:r>
            <a:endParaRPr lang="en-US" altLang="ja-JP" sz="2400" smtClean="0"/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7859713" cy="574675"/>
          </a:xfrm>
        </p:spPr>
        <p:txBody>
          <a:bodyPr/>
          <a:lstStyle/>
          <a:p>
            <a:pPr eaLnBrk="1" hangingPunct="1"/>
            <a:r>
              <a:rPr lang="en-US" altLang="ja-JP" sz="2000" smtClean="0"/>
              <a:t>ANTLR 2.7.4</a:t>
            </a:r>
          </a:p>
        </p:txBody>
      </p:sp>
      <p:graphicFrame>
        <p:nvGraphicFramePr>
          <p:cNvPr id="326818" name="Group 162"/>
          <p:cNvGraphicFramePr>
            <a:graphicFrameLocks noGrp="1"/>
          </p:cNvGraphicFramePr>
          <p:nvPr>
            <p:ph sz="half" idx="2"/>
          </p:nvPr>
        </p:nvGraphicFramePr>
        <p:xfrm>
          <a:off x="250825" y="1771650"/>
          <a:ext cx="3744913" cy="2654302"/>
        </p:xfrm>
        <a:graphic>
          <a:graphicData uri="http://schemas.openxmlformats.org/drawingml/2006/table">
            <a:tbl>
              <a:tblPr/>
              <a:tblGrid>
                <a:gridCol w="1008063"/>
                <a:gridCol w="1296987"/>
                <a:gridCol w="704850"/>
                <a:gridCol w="735013"/>
              </a:tblGrid>
              <a:tr h="3429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# of chained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clone  sets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# of methods</a:t>
                      </a:r>
                      <a:endParaRPr kumimoji="1" lang="en-US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78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max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Other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698" name="Text Box 89"/>
          <p:cNvSpPr txBox="1">
            <a:spLocks noChangeArrowheads="1"/>
          </p:cNvSpPr>
          <p:nvPr/>
        </p:nvSpPr>
        <p:spPr bwMode="auto">
          <a:xfrm>
            <a:off x="323850" y="4652963"/>
            <a:ext cx="3887788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1" lang="en-US" altLang="ja-JP"/>
              <a:t>In category 21, the maximum  number of methods is very large.</a:t>
            </a:r>
          </a:p>
          <a:p>
            <a:endParaRPr kumimoji="1" lang="en-US" altLang="ja-JP">
              <a:sym typeface="Wingdings" pitchFamily="2" charset="2"/>
            </a:endParaRPr>
          </a:p>
          <a:p>
            <a:r>
              <a:rPr kumimoji="1" lang="en-US" altLang="ja-JP">
                <a:sym typeface="Wingdings" pitchFamily="2" charset="2"/>
              </a:rPr>
              <a:t> Similar functionalities for Java, C# and C++</a:t>
            </a:r>
          </a:p>
        </p:txBody>
      </p:sp>
      <p:graphicFrame>
        <p:nvGraphicFramePr>
          <p:cNvPr id="326866" name="Group 210"/>
          <p:cNvGraphicFramePr>
            <a:graphicFrameLocks noGrp="1"/>
          </p:cNvGraphicFramePr>
          <p:nvPr/>
        </p:nvGraphicFramePr>
        <p:xfrm>
          <a:off x="4849813" y="1747838"/>
          <a:ext cx="3887787" cy="2689226"/>
        </p:xfrm>
        <a:graphic>
          <a:graphicData uri="http://schemas.openxmlformats.org/drawingml/2006/table">
            <a:tbl>
              <a:tblPr/>
              <a:tblGrid>
                <a:gridCol w="1008062"/>
                <a:gridCol w="1309688"/>
                <a:gridCol w="785812"/>
                <a:gridCol w="784225"/>
              </a:tblGrid>
              <a:tr h="37465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# of chained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clone  sets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# of methods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159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max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Other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744" name="Rectangle 208"/>
          <p:cNvSpPr>
            <a:spLocks noChangeArrowheads="1"/>
          </p:cNvSpPr>
          <p:nvPr/>
        </p:nvSpPr>
        <p:spPr bwMode="auto">
          <a:xfrm>
            <a:off x="4705350" y="1268413"/>
            <a:ext cx="7859713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n"/>
            </a:pPr>
            <a:r>
              <a:rPr kumimoji="1" lang="en-US" altLang="ja-JP" sz="2000">
                <a:ea typeface="MS UI Gothic" pitchFamily="50" charset="-128"/>
              </a:rPr>
              <a:t>Software X</a:t>
            </a:r>
          </a:p>
        </p:txBody>
      </p:sp>
      <p:sp>
        <p:nvSpPr>
          <p:cNvPr id="27745" name="Text Box 209"/>
          <p:cNvSpPr txBox="1">
            <a:spLocks noChangeArrowheads="1"/>
          </p:cNvSpPr>
          <p:nvPr/>
        </p:nvSpPr>
        <p:spPr bwMode="auto">
          <a:xfrm>
            <a:off x="4930775" y="4652963"/>
            <a:ext cx="3889375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1" lang="en-US" altLang="ja-JP"/>
              <a:t>The number of chained clone sets in category 31 is large</a:t>
            </a:r>
            <a:r>
              <a:rPr kumimoji="1" lang="en-US" altLang="ja-JP">
                <a:sym typeface="Wingdings" pitchFamily="2" charset="2"/>
              </a:rPr>
              <a:t>.</a:t>
            </a:r>
          </a:p>
          <a:p>
            <a:endParaRPr kumimoji="1" lang="en-US" altLang="ja-JP">
              <a:sym typeface="Wingdings" pitchFamily="2" charset="2"/>
            </a:endParaRPr>
          </a:p>
          <a:p>
            <a:r>
              <a:rPr kumimoji="1" lang="en-US" altLang="ja-JP">
                <a:sym typeface="Wingdings" pitchFamily="2" charset="2"/>
              </a:rPr>
              <a:t>Two packages have similar utility classes.</a:t>
            </a:r>
          </a:p>
        </p:txBody>
      </p:sp>
    </p:spTree>
  </p:cSld>
  <p:clrMapOvr>
    <a:masterClrMapping/>
  </p:clrMapOvr>
  <p:transition advTm="784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6BA1BF-24E1-418E-AA50-AD7EF1258A44}" type="slidenum">
              <a:rPr lang="en-US" altLang="ja-JP"/>
              <a:pPr>
                <a:defRPr/>
              </a:pPr>
              <a:t>47</a:t>
            </a:fld>
            <a:endParaRPr lang="en-US" altLang="ja-JP"/>
          </a:p>
        </p:txBody>
      </p:sp>
      <p:sp>
        <p:nvSpPr>
          <p:cNvPr id="28677" name="Rectangle 2"/>
          <p:cNvSpPr>
            <a:spLocks noChangeArrowheads="1"/>
          </p:cNvSpPr>
          <p:nvPr/>
        </p:nvSpPr>
        <p:spPr bwMode="auto">
          <a:xfrm>
            <a:off x="179388" y="3860800"/>
            <a:ext cx="1943100" cy="20875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8678" name="Rectangle 3"/>
          <p:cNvSpPr>
            <a:spLocks noChangeArrowheads="1"/>
          </p:cNvSpPr>
          <p:nvPr/>
        </p:nvSpPr>
        <p:spPr bwMode="auto">
          <a:xfrm>
            <a:off x="179388" y="3860800"/>
            <a:ext cx="1944687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CSharp</a:t>
            </a:r>
          </a:p>
          <a:p>
            <a:pPr algn="ctr" eaLnBrk="1" hangingPunct="1"/>
            <a:r>
              <a:rPr kumimoji="1" lang="en-US" altLang="ja-JP"/>
              <a:t>CharFormatter</a:t>
            </a:r>
          </a:p>
        </p:txBody>
      </p:sp>
      <p:sp>
        <p:nvSpPr>
          <p:cNvPr id="28679" name="AutoShape 4"/>
          <p:cNvSpPr>
            <a:spLocks noChangeArrowheads="1"/>
          </p:cNvSpPr>
          <p:nvPr/>
        </p:nvSpPr>
        <p:spPr bwMode="auto">
          <a:xfrm>
            <a:off x="331788" y="4613275"/>
            <a:ext cx="1574800" cy="3984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escapeString</a:t>
            </a:r>
          </a:p>
        </p:txBody>
      </p:sp>
      <p:sp>
        <p:nvSpPr>
          <p:cNvPr id="28680" name="AutoShape 5"/>
          <p:cNvSpPr>
            <a:spLocks noChangeArrowheads="1"/>
          </p:cNvSpPr>
          <p:nvPr/>
        </p:nvSpPr>
        <p:spPr bwMode="auto">
          <a:xfrm>
            <a:off x="322263" y="5443538"/>
            <a:ext cx="1584325" cy="400050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escapeChar</a:t>
            </a:r>
          </a:p>
        </p:txBody>
      </p:sp>
      <p:sp>
        <p:nvSpPr>
          <p:cNvPr id="28681" name="Line 6"/>
          <p:cNvSpPr>
            <a:spLocks noChangeShapeType="1"/>
          </p:cNvSpPr>
          <p:nvPr/>
        </p:nvSpPr>
        <p:spPr bwMode="auto">
          <a:xfrm>
            <a:off x="1187450" y="501173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8682" name="Rectangle 7"/>
          <p:cNvSpPr>
            <a:spLocks noChangeArrowheads="1"/>
          </p:cNvSpPr>
          <p:nvPr/>
        </p:nvSpPr>
        <p:spPr bwMode="auto">
          <a:xfrm>
            <a:off x="2338388" y="3860800"/>
            <a:ext cx="2089150" cy="20875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8683" name="Rectangle 8"/>
          <p:cNvSpPr>
            <a:spLocks noChangeArrowheads="1"/>
          </p:cNvSpPr>
          <p:nvPr/>
        </p:nvSpPr>
        <p:spPr bwMode="auto">
          <a:xfrm>
            <a:off x="2338388" y="3860800"/>
            <a:ext cx="2089150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Java</a:t>
            </a:r>
          </a:p>
          <a:p>
            <a:pPr algn="ctr" eaLnBrk="1" hangingPunct="1"/>
            <a:r>
              <a:rPr kumimoji="1" lang="en-US" altLang="ja-JP"/>
              <a:t>CharFormatter</a:t>
            </a:r>
          </a:p>
        </p:txBody>
      </p:sp>
      <p:sp>
        <p:nvSpPr>
          <p:cNvPr id="28684" name="AutoShape 9"/>
          <p:cNvSpPr>
            <a:spLocks noChangeArrowheads="1"/>
          </p:cNvSpPr>
          <p:nvPr/>
        </p:nvSpPr>
        <p:spPr bwMode="auto">
          <a:xfrm>
            <a:off x="2420938" y="4613275"/>
            <a:ext cx="1862137" cy="398463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escapeString</a:t>
            </a:r>
          </a:p>
        </p:txBody>
      </p:sp>
      <p:sp>
        <p:nvSpPr>
          <p:cNvPr id="28685" name="AutoShape 10"/>
          <p:cNvSpPr>
            <a:spLocks noChangeArrowheads="1"/>
          </p:cNvSpPr>
          <p:nvPr/>
        </p:nvSpPr>
        <p:spPr bwMode="auto">
          <a:xfrm>
            <a:off x="2411413" y="5443538"/>
            <a:ext cx="1871662" cy="398462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escapeChar</a:t>
            </a:r>
          </a:p>
        </p:txBody>
      </p:sp>
      <p:sp>
        <p:nvSpPr>
          <p:cNvPr id="28686" name="Line 11"/>
          <p:cNvSpPr>
            <a:spLocks noChangeShapeType="1"/>
          </p:cNvSpPr>
          <p:nvPr/>
        </p:nvSpPr>
        <p:spPr bwMode="auto">
          <a:xfrm>
            <a:off x="3419475" y="5043488"/>
            <a:ext cx="0" cy="4000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8687" name="Text Box 12"/>
          <p:cNvSpPr txBox="1">
            <a:spLocks noChangeArrowheads="1"/>
          </p:cNvSpPr>
          <p:nvPr/>
        </p:nvSpPr>
        <p:spPr bwMode="auto">
          <a:xfrm>
            <a:off x="1187450" y="5005388"/>
            <a:ext cx="9366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/>
              <a:t>call</a:t>
            </a:r>
          </a:p>
        </p:txBody>
      </p:sp>
      <p:sp>
        <p:nvSpPr>
          <p:cNvPr id="28688" name="Text Box 13"/>
          <p:cNvSpPr txBox="1">
            <a:spLocks noChangeArrowheads="1"/>
          </p:cNvSpPr>
          <p:nvPr/>
        </p:nvSpPr>
        <p:spPr bwMode="auto">
          <a:xfrm>
            <a:off x="3490913" y="5005388"/>
            <a:ext cx="9366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/>
              <a:t>call</a:t>
            </a:r>
          </a:p>
        </p:txBody>
      </p:sp>
      <p:sp>
        <p:nvSpPr>
          <p:cNvPr id="331790" name="Rectangle 14"/>
          <p:cNvSpPr>
            <a:spLocks noChangeArrowheads="1"/>
          </p:cNvSpPr>
          <p:nvPr/>
        </p:nvSpPr>
        <p:spPr bwMode="auto">
          <a:xfrm>
            <a:off x="4716463" y="4941888"/>
            <a:ext cx="1943100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CSharp</a:t>
            </a:r>
          </a:p>
          <a:p>
            <a:pPr algn="ctr" eaLnBrk="1" hangingPunct="1"/>
            <a:r>
              <a:rPr kumimoji="1" lang="en-US" altLang="ja-JP"/>
              <a:t>CharFormatter</a:t>
            </a:r>
          </a:p>
        </p:txBody>
      </p:sp>
      <p:sp>
        <p:nvSpPr>
          <p:cNvPr id="331791" name="Rectangle 15"/>
          <p:cNvSpPr>
            <a:spLocks noChangeArrowheads="1"/>
          </p:cNvSpPr>
          <p:nvPr/>
        </p:nvSpPr>
        <p:spPr bwMode="auto">
          <a:xfrm>
            <a:off x="6877050" y="4940300"/>
            <a:ext cx="2087563" cy="865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Java</a:t>
            </a:r>
          </a:p>
          <a:p>
            <a:pPr algn="ctr" eaLnBrk="1" hangingPunct="1"/>
            <a:r>
              <a:rPr kumimoji="1" lang="en-US" altLang="ja-JP"/>
              <a:t>CharFormatter</a:t>
            </a:r>
          </a:p>
        </p:txBody>
      </p:sp>
      <p:sp>
        <p:nvSpPr>
          <p:cNvPr id="331792" name="Rectangle 16"/>
          <p:cNvSpPr>
            <a:spLocks noChangeArrowheads="1"/>
          </p:cNvSpPr>
          <p:nvPr/>
        </p:nvSpPr>
        <p:spPr bwMode="auto">
          <a:xfrm>
            <a:off x="5795963" y="1987550"/>
            <a:ext cx="2447925" cy="2305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kumimoji="1" lang="ja-JP" altLang="ja-JP">
              <a:solidFill>
                <a:srgbClr val="FF0000"/>
              </a:solidFill>
            </a:endParaRPr>
          </a:p>
        </p:txBody>
      </p:sp>
      <p:sp>
        <p:nvSpPr>
          <p:cNvPr id="331793" name="Rectangle 17"/>
          <p:cNvSpPr>
            <a:spLocks noChangeArrowheads="1"/>
          </p:cNvSpPr>
          <p:nvPr/>
        </p:nvSpPr>
        <p:spPr bwMode="auto">
          <a:xfrm>
            <a:off x="5795963" y="1987550"/>
            <a:ext cx="244792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kumimoji="1" lang="en-US" altLang="ja-JP"/>
              <a:t>GeneralCharFormatter</a:t>
            </a:r>
          </a:p>
        </p:txBody>
      </p:sp>
      <p:sp>
        <p:nvSpPr>
          <p:cNvPr id="331794" name="AutoShape 18"/>
          <p:cNvSpPr>
            <a:spLocks noChangeArrowheads="1"/>
          </p:cNvSpPr>
          <p:nvPr/>
        </p:nvSpPr>
        <p:spPr bwMode="auto">
          <a:xfrm>
            <a:off x="6021388" y="2779713"/>
            <a:ext cx="1574800" cy="398462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escapeString</a:t>
            </a:r>
          </a:p>
        </p:txBody>
      </p:sp>
      <p:sp>
        <p:nvSpPr>
          <p:cNvPr id="331795" name="AutoShape 19"/>
          <p:cNvSpPr>
            <a:spLocks noChangeArrowheads="1"/>
          </p:cNvSpPr>
          <p:nvPr/>
        </p:nvSpPr>
        <p:spPr bwMode="auto">
          <a:xfrm>
            <a:off x="6011863" y="3748088"/>
            <a:ext cx="1584325" cy="400050"/>
          </a:xfrm>
          <a:prstGeom prst="flowChartAlternateProcess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escapeChar</a:t>
            </a:r>
          </a:p>
        </p:txBody>
      </p:sp>
      <p:sp>
        <p:nvSpPr>
          <p:cNvPr id="331796" name="Line 20"/>
          <p:cNvSpPr>
            <a:spLocks noChangeShapeType="1"/>
          </p:cNvSpPr>
          <p:nvPr/>
        </p:nvSpPr>
        <p:spPr bwMode="auto">
          <a:xfrm>
            <a:off x="6804025" y="3140075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31797" name="Text Box 21"/>
          <p:cNvSpPr txBox="1">
            <a:spLocks noChangeArrowheads="1"/>
          </p:cNvSpPr>
          <p:nvPr/>
        </p:nvSpPr>
        <p:spPr bwMode="auto">
          <a:xfrm>
            <a:off x="6875463" y="324485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/>
              <a:t>call</a:t>
            </a:r>
          </a:p>
        </p:txBody>
      </p:sp>
      <p:sp>
        <p:nvSpPr>
          <p:cNvPr id="28697" name="Text Box 22"/>
          <p:cNvSpPr txBox="1">
            <a:spLocks noChangeArrowheads="1"/>
          </p:cNvSpPr>
          <p:nvPr/>
        </p:nvSpPr>
        <p:spPr bwMode="auto">
          <a:xfrm>
            <a:off x="684213" y="6086475"/>
            <a:ext cx="32400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Before Refactoring</a:t>
            </a:r>
          </a:p>
        </p:txBody>
      </p:sp>
      <p:sp>
        <p:nvSpPr>
          <p:cNvPr id="331799" name="Text Box 23"/>
          <p:cNvSpPr txBox="1">
            <a:spLocks noChangeArrowheads="1"/>
          </p:cNvSpPr>
          <p:nvPr/>
        </p:nvSpPr>
        <p:spPr bwMode="auto">
          <a:xfrm>
            <a:off x="5148263" y="6013450"/>
            <a:ext cx="32400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ja-JP"/>
              <a:t>After Refactoring</a:t>
            </a:r>
          </a:p>
        </p:txBody>
      </p:sp>
      <p:sp>
        <p:nvSpPr>
          <p:cNvPr id="28699" name="Line 24"/>
          <p:cNvSpPr>
            <a:spLocks noChangeShapeType="1"/>
          </p:cNvSpPr>
          <p:nvPr/>
        </p:nvSpPr>
        <p:spPr bwMode="auto">
          <a:xfrm>
            <a:off x="4643438" y="1700213"/>
            <a:ext cx="0" cy="47529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31801" name="Freeform 25"/>
          <p:cNvSpPr>
            <a:spLocks/>
          </p:cNvSpPr>
          <p:nvPr/>
        </p:nvSpPr>
        <p:spPr bwMode="auto">
          <a:xfrm rot="-576780">
            <a:off x="2409825" y="3702050"/>
            <a:ext cx="3455988" cy="506413"/>
          </a:xfrm>
          <a:custGeom>
            <a:avLst/>
            <a:gdLst>
              <a:gd name="T0" fmla="*/ 0 w 2177"/>
              <a:gd name="T1" fmla="*/ 239006592 h 1073"/>
              <a:gd name="T2" fmla="*/ 2147483647 w 2177"/>
              <a:gd name="T3" fmla="*/ 36975698 h 1073"/>
              <a:gd name="T4" fmla="*/ 2147483647 w 2177"/>
              <a:gd name="T5" fmla="*/ 16705965 h 1073"/>
              <a:gd name="T6" fmla="*/ 0 60000 65536"/>
              <a:gd name="T7" fmla="*/ 0 60000 65536"/>
              <a:gd name="T8" fmla="*/ 0 60000 65536"/>
              <a:gd name="T9" fmla="*/ 0 w 2177"/>
              <a:gd name="T10" fmla="*/ 0 h 1073"/>
              <a:gd name="T11" fmla="*/ 2177 w 2177"/>
              <a:gd name="T12" fmla="*/ 1073 h 10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77" h="1073">
                <a:moveTo>
                  <a:pt x="0" y="1073"/>
                </a:moveTo>
                <a:cubicBezTo>
                  <a:pt x="498" y="702"/>
                  <a:pt x="997" y="332"/>
                  <a:pt x="1360" y="166"/>
                </a:cubicBezTo>
                <a:cubicBezTo>
                  <a:pt x="1723" y="0"/>
                  <a:pt x="1950" y="37"/>
                  <a:pt x="2177" y="75"/>
                </a:cubicBezTo>
              </a:path>
            </a:pathLst>
          </a:custGeom>
          <a:noFill/>
          <a:ln w="38100" cmpd="sng">
            <a:solidFill>
              <a:schemeClr val="hlink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31802" name="Oval 26"/>
          <p:cNvSpPr>
            <a:spLocks noChangeArrowheads="1"/>
          </p:cNvSpPr>
          <p:nvPr/>
        </p:nvSpPr>
        <p:spPr bwMode="auto">
          <a:xfrm>
            <a:off x="0" y="4508500"/>
            <a:ext cx="4643438" cy="1368425"/>
          </a:xfrm>
          <a:prstGeom prst="ellips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1803" name="Oval 27"/>
          <p:cNvSpPr>
            <a:spLocks noChangeArrowheads="1"/>
          </p:cNvSpPr>
          <p:nvPr/>
        </p:nvSpPr>
        <p:spPr bwMode="auto">
          <a:xfrm>
            <a:off x="5795963" y="2635250"/>
            <a:ext cx="2124075" cy="1657350"/>
          </a:xfrm>
          <a:prstGeom prst="ellips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1804" name="Line 28"/>
          <p:cNvSpPr>
            <a:spLocks noChangeShapeType="1"/>
          </p:cNvSpPr>
          <p:nvPr/>
        </p:nvSpPr>
        <p:spPr bwMode="auto">
          <a:xfrm>
            <a:off x="5580063" y="465137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31805" name="Line 29"/>
          <p:cNvSpPr>
            <a:spLocks noChangeShapeType="1"/>
          </p:cNvSpPr>
          <p:nvPr/>
        </p:nvSpPr>
        <p:spPr bwMode="auto">
          <a:xfrm>
            <a:off x="5580063" y="4651375"/>
            <a:ext cx="2376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31806" name="Line 30"/>
          <p:cNvSpPr>
            <a:spLocks noChangeShapeType="1"/>
          </p:cNvSpPr>
          <p:nvPr/>
        </p:nvSpPr>
        <p:spPr bwMode="auto">
          <a:xfrm>
            <a:off x="6732588" y="450691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31807" name="AutoShape 31"/>
          <p:cNvSpPr>
            <a:spLocks noChangeArrowheads="1"/>
          </p:cNvSpPr>
          <p:nvPr/>
        </p:nvSpPr>
        <p:spPr bwMode="auto">
          <a:xfrm>
            <a:off x="6588125" y="4291013"/>
            <a:ext cx="287338" cy="2159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1808" name="Line 32"/>
          <p:cNvSpPr>
            <a:spLocks noChangeShapeType="1"/>
          </p:cNvSpPr>
          <p:nvPr/>
        </p:nvSpPr>
        <p:spPr bwMode="auto">
          <a:xfrm>
            <a:off x="7956550" y="465137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31809" name="Text Box 33"/>
          <p:cNvSpPr txBox="1">
            <a:spLocks noChangeArrowheads="1"/>
          </p:cNvSpPr>
          <p:nvPr/>
        </p:nvSpPr>
        <p:spPr bwMode="auto">
          <a:xfrm>
            <a:off x="5724525" y="1628775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 b="1">
                <a:solidFill>
                  <a:srgbClr val="FF0000"/>
                </a:solidFill>
              </a:rPr>
              <a:t>Extract Super Class</a:t>
            </a:r>
          </a:p>
        </p:txBody>
      </p:sp>
      <p:sp>
        <p:nvSpPr>
          <p:cNvPr id="28709" name="Rectangle 3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z="2400" smtClean="0"/>
              <a:t>Evaluation </a:t>
            </a:r>
            <a:br>
              <a:rPr lang="en-US" altLang="ja-JP" sz="2400" smtClean="0"/>
            </a:br>
            <a:r>
              <a:rPr lang="en-US" altLang="en-US" sz="2400" smtClean="0"/>
              <a:t>Refactoring for </a:t>
            </a:r>
            <a:r>
              <a:rPr lang="en-US" altLang="ja-JP" sz="2400" smtClean="0">
                <a:solidFill>
                  <a:schemeClr val="tx1"/>
                </a:solidFill>
              </a:rPr>
              <a:t>Category 31</a:t>
            </a:r>
            <a:r>
              <a:rPr lang="ja-JP" altLang="en-US" sz="2400" smtClean="0">
                <a:solidFill>
                  <a:schemeClr val="tx1"/>
                </a:solidFill>
              </a:rPr>
              <a:t>（</a:t>
            </a:r>
            <a:r>
              <a:rPr lang="en-US" altLang="ja-JP" sz="2400" smtClean="0">
                <a:solidFill>
                  <a:schemeClr val="tx1"/>
                </a:solidFill>
              </a:rPr>
              <a:t>ANTLR</a:t>
            </a:r>
            <a:r>
              <a:rPr lang="ja-JP" altLang="en-US" sz="2400" smtClean="0">
                <a:solidFill>
                  <a:schemeClr val="tx1"/>
                </a:solidFill>
              </a:rPr>
              <a:t>）</a:t>
            </a:r>
          </a:p>
        </p:txBody>
      </p:sp>
      <p:sp>
        <p:nvSpPr>
          <p:cNvPr id="28710" name="Rectangle 35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785225" cy="865187"/>
          </a:xfrm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</a:pPr>
            <a:r>
              <a:rPr lang="en-GB" altLang="ja-JP" sz="2000" smtClean="0"/>
              <a:t>We applied suggested refactorings to chained clone sets in ANTLR.</a:t>
            </a:r>
            <a:endParaRPr lang="en-US" altLang="ja-JP" sz="2000" smtClean="0"/>
          </a:p>
        </p:txBody>
      </p:sp>
    </p:spTree>
    <p:custDataLst>
      <p:tags r:id="rId1"/>
    </p:custDataLst>
  </p:cSld>
  <p:clrMapOvr>
    <a:masterClrMapping/>
  </p:clrMapOvr>
  <p:transition advTm="5886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790" grpId="0" animBg="1"/>
      <p:bldP spid="331791" grpId="0" animBg="1"/>
      <p:bldP spid="331792" grpId="0" animBg="1"/>
      <p:bldP spid="331793" grpId="0" animBg="1"/>
      <p:bldP spid="331794" grpId="0" animBg="1"/>
      <p:bldP spid="331795" grpId="0" animBg="1"/>
      <p:bldP spid="331796" grpId="0" animBg="1"/>
      <p:bldP spid="331797" grpId="0"/>
      <p:bldP spid="331799" grpId="0"/>
      <p:bldP spid="331799" grpId="1"/>
      <p:bldP spid="331801" grpId="0" animBg="1"/>
      <p:bldP spid="331802" grpId="0" animBg="1"/>
      <p:bldP spid="331803" grpId="0" animBg="1"/>
      <p:bldP spid="331804" grpId="0" animBg="1"/>
      <p:bldP spid="331805" grpId="0" animBg="1"/>
      <p:bldP spid="331806" grpId="0" animBg="1"/>
      <p:bldP spid="331807" grpId="0" animBg="1"/>
      <p:bldP spid="331808" grpId="0" animBg="1"/>
      <p:bldP spid="331809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350B7B-9428-4040-B014-2CE8EC51EF52}" type="slidenum">
              <a:rPr lang="en-US" altLang="ja-JP"/>
              <a:pPr>
                <a:defRPr/>
              </a:pPr>
              <a:t>48</a:t>
            </a:fld>
            <a:endParaRPr lang="en-US" altLang="ja-JP"/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Conclusion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ja-JP" sz="2400" smtClean="0"/>
              <a:t>We focus on refactoring for </a:t>
            </a:r>
            <a:r>
              <a:rPr lang="en-US" altLang="ja-JP" sz="2400" i="1" smtClean="0"/>
              <a:t>chained clones </a:t>
            </a:r>
            <a:r>
              <a:rPr lang="en-US" altLang="ja-JP" sz="2400" smtClean="0"/>
              <a:t>that consist of sets of the methods with dependency relations</a:t>
            </a:r>
          </a:p>
          <a:p>
            <a:pPr lvl="1" eaLnBrk="1" hangingPunct="1"/>
            <a:r>
              <a:rPr lang="en-US" altLang="ja-JP" sz="2200" smtClean="0"/>
              <a:t>Define </a:t>
            </a:r>
            <a:r>
              <a:rPr lang="en-US" altLang="ja-JP" sz="2200" i="1" smtClean="0"/>
              <a:t>chained clone</a:t>
            </a:r>
          </a:p>
          <a:p>
            <a:pPr lvl="1" eaLnBrk="1" hangingPunct="1"/>
            <a:r>
              <a:rPr lang="en-US" altLang="ja-JP" sz="2200" smtClean="0"/>
              <a:t>Two metrics to classify </a:t>
            </a:r>
            <a:r>
              <a:rPr lang="en-US" altLang="ja-JP" sz="2200" i="1" smtClean="0"/>
              <a:t>chained clones </a:t>
            </a:r>
            <a:r>
              <a:rPr lang="en-US" altLang="ja-JP" sz="2200" smtClean="0"/>
              <a:t>according to their applicable refactorings</a:t>
            </a:r>
          </a:p>
          <a:p>
            <a:pPr lvl="1" eaLnBrk="1" hangingPunct="1"/>
            <a:r>
              <a:rPr lang="en-US" altLang="ja-JP" sz="2200" smtClean="0"/>
              <a:t>Case studies to show the usefulness of the proposed metrics</a:t>
            </a:r>
          </a:p>
          <a:p>
            <a:pPr eaLnBrk="1" hangingPunct="1"/>
            <a:endParaRPr lang="en-US" altLang="ja-JP" sz="2400" smtClean="0"/>
          </a:p>
          <a:p>
            <a:pPr eaLnBrk="1" hangingPunct="1"/>
            <a:r>
              <a:rPr lang="en-US" altLang="ja-JP" sz="2400" smtClean="0"/>
              <a:t>Future Works</a:t>
            </a:r>
          </a:p>
          <a:p>
            <a:pPr lvl="1" eaLnBrk="1" hangingPunct="1"/>
            <a:r>
              <a:rPr lang="en-US" altLang="ja-JP" sz="2200" smtClean="0"/>
              <a:t>Provide information about the internal structure of </a:t>
            </a:r>
            <a:r>
              <a:rPr lang="en-US" altLang="ja-JP" sz="2200" i="1" smtClean="0"/>
              <a:t>chained clones</a:t>
            </a:r>
            <a:endParaRPr lang="en-US" altLang="ja-JP" sz="2200" smtClean="0"/>
          </a:p>
          <a:p>
            <a:pPr lvl="1" eaLnBrk="1" hangingPunct="1"/>
            <a:r>
              <a:rPr lang="en-US" altLang="ja-JP" sz="2200" smtClean="0"/>
              <a:t>Apply our proposed method to some other Java programs</a:t>
            </a:r>
          </a:p>
          <a:p>
            <a:pPr eaLnBrk="1" hangingPunct="1"/>
            <a:endParaRPr lang="en-US" altLang="ja-JP" sz="2400" i="1" smtClean="0"/>
          </a:p>
          <a:p>
            <a:pPr eaLnBrk="1" hangingPunct="1"/>
            <a:endParaRPr lang="en-US" altLang="ja-JP" sz="2400" smtClean="0"/>
          </a:p>
        </p:txBody>
      </p:sp>
    </p:spTree>
  </p:cSld>
  <p:clrMapOvr>
    <a:masterClrMapping/>
  </p:clrMapOvr>
  <p:transition advTm="64160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9E5CBC-E778-40CB-B4DA-6A07B7787103}" type="slidenum">
              <a:rPr lang="en-US" altLang="ja-JP"/>
              <a:pPr>
                <a:defRPr/>
              </a:pPr>
              <a:t>49</a:t>
            </a:fld>
            <a:endParaRPr lang="en-US" altLang="ja-JP"/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z="2400" smtClean="0"/>
              <a:t>Evaluation </a:t>
            </a:r>
            <a:br>
              <a:rPr lang="en-US" altLang="ja-JP" sz="2400" smtClean="0"/>
            </a:br>
            <a:r>
              <a:rPr lang="en-US" altLang="en-US" sz="2400" smtClean="0"/>
              <a:t>Detected chained clone sets</a:t>
            </a:r>
            <a:r>
              <a:rPr lang="en-US" altLang="ja-JP" sz="2400" smtClean="0"/>
              <a:t> (Open source software)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7859713" cy="574675"/>
          </a:xfrm>
        </p:spPr>
        <p:txBody>
          <a:bodyPr/>
          <a:lstStyle/>
          <a:p>
            <a:pPr eaLnBrk="1" hangingPunct="1"/>
            <a:r>
              <a:rPr lang="en-US" altLang="ja-JP" sz="2000" smtClean="0"/>
              <a:t>ANTLR 2.7.4</a:t>
            </a:r>
          </a:p>
        </p:txBody>
      </p:sp>
      <p:graphicFrame>
        <p:nvGraphicFramePr>
          <p:cNvPr id="354308" name="Group 4"/>
          <p:cNvGraphicFramePr>
            <a:graphicFrameLocks noGrp="1"/>
          </p:cNvGraphicFramePr>
          <p:nvPr>
            <p:ph sz="half" idx="2"/>
          </p:nvPr>
        </p:nvGraphicFramePr>
        <p:xfrm>
          <a:off x="250825" y="1771650"/>
          <a:ext cx="3744913" cy="2654302"/>
        </p:xfrm>
        <a:graphic>
          <a:graphicData uri="http://schemas.openxmlformats.org/drawingml/2006/table">
            <a:tbl>
              <a:tblPr/>
              <a:tblGrid>
                <a:gridCol w="1008063"/>
                <a:gridCol w="1296987"/>
                <a:gridCol w="704850"/>
                <a:gridCol w="735013"/>
              </a:tblGrid>
              <a:tr h="3429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# of chained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clone  sets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# of methods</a:t>
                      </a:r>
                      <a:endParaRPr kumimoji="1" lang="en-US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78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max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Other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770" name="Rectangle 47"/>
          <p:cNvSpPr>
            <a:spLocks noChangeArrowheads="1"/>
          </p:cNvSpPr>
          <p:nvPr/>
        </p:nvSpPr>
        <p:spPr bwMode="auto">
          <a:xfrm>
            <a:off x="4489450" y="1268413"/>
            <a:ext cx="7859713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n"/>
            </a:pPr>
            <a:r>
              <a:rPr kumimoji="1" lang="en-US" altLang="ja-JP" sz="2000">
                <a:ea typeface="MS UI Gothic" pitchFamily="50" charset="-128"/>
              </a:rPr>
              <a:t>JBoss 3.2.6</a:t>
            </a:r>
          </a:p>
        </p:txBody>
      </p:sp>
      <p:graphicFrame>
        <p:nvGraphicFramePr>
          <p:cNvPr id="354352" name="Group 48"/>
          <p:cNvGraphicFramePr>
            <a:graphicFrameLocks noGrp="1"/>
          </p:cNvGraphicFramePr>
          <p:nvPr/>
        </p:nvGraphicFramePr>
        <p:xfrm>
          <a:off x="4859338" y="1771650"/>
          <a:ext cx="4032250" cy="2588261"/>
        </p:xfrm>
        <a:graphic>
          <a:graphicData uri="http://schemas.openxmlformats.org/drawingml/2006/table">
            <a:tbl>
              <a:tblPr/>
              <a:tblGrid>
                <a:gridCol w="1008062"/>
                <a:gridCol w="1296988"/>
                <a:gridCol w="863600"/>
                <a:gridCol w="863600"/>
              </a:tblGrid>
              <a:tr h="2889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# of chained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clone  sets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# of methods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4923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max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Other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812" name="Text Box 89"/>
          <p:cNvSpPr txBox="1">
            <a:spLocks noChangeArrowheads="1"/>
          </p:cNvSpPr>
          <p:nvPr/>
        </p:nvSpPr>
        <p:spPr bwMode="auto">
          <a:xfrm>
            <a:off x="323850" y="4652963"/>
            <a:ext cx="3887788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1" lang="en-US" altLang="ja-JP"/>
              <a:t>In category 21, the max of the number of methods in very large</a:t>
            </a:r>
          </a:p>
          <a:p>
            <a:endParaRPr kumimoji="1" lang="en-US" altLang="ja-JP">
              <a:sym typeface="Wingdings" pitchFamily="2" charset="2"/>
            </a:endParaRPr>
          </a:p>
          <a:p>
            <a:r>
              <a:rPr kumimoji="1" lang="en-US" altLang="ja-JP">
                <a:sym typeface="Wingdings" pitchFamily="2" charset="2"/>
              </a:rPr>
              <a:t> Similar functionalities for each language ( Java, C#, C++)</a:t>
            </a:r>
          </a:p>
        </p:txBody>
      </p:sp>
      <p:sp>
        <p:nvSpPr>
          <p:cNvPr id="30813" name="Text Box 90"/>
          <p:cNvSpPr txBox="1">
            <a:spLocks noChangeArrowheads="1"/>
          </p:cNvSpPr>
          <p:nvPr/>
        </p:nvSpPr>
        <p:spPr bwMode="auto">
          <a:xfrm>
            <a:off x="5003800" y="4652963"/>
            <a:ext cx="3889375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1" lang="en-US" altLang="ja-JP"/>
              <a:t>The number of chained clone sets in category 31 is large</a:t>
            </a:r>
            <a:r>
              <a:rPr kumimoji="1" lang="en-US" altLang="ja-JP">
                <a:sym typeface="Wingdings" pitchFamily="2" charset="2"/>
              </a:rPr>
              <a:t> </a:t>
            </a:r>
          </a:p>
          <a:p>
            <a:endParaRPr kumimoji="1" lang="en-US" altLang="ja-JP">
              <a:sym typeface="Wingdings" pitchFamily="2" charset="2"/>
            </a:endParaRPr>
          </a:p>
          <a:p>
            <a:r>
              <a:rPr kumimoji="1" lang="en-US" altLang="ja-JP">
                <a:sym typeface="Wingdings" pitchFamily="2" charset="2"/>
              </a:rPr>
              <a:t> JBoss contains several products. As a result, it has code clones among them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Why should we determine synonymous words in source code?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1731959"/>
          </a:xfrm>
        </p:spPr>
        <p:txBody>
          <a:bodyPr/>
          <a:lstStyle/>
          <a:p>
            <a:r>
              <a:rPr lang="en-US" altLang="ja-JP" sz="2400" dirty="0" smtClean="0"/>
              <a:t>SC-Retriever needs to identify a set of code fragments that have similar functionalities</a:t>
            </a:r>
          </a:p>
          <a:p>
            <a:r>
              <a:rPr lang="en-US" altLang="ja-JP" sz="2400" dirty="0" smtClean="0"/>
              <a:t>Different developer often uses different identifier names even if they implement the same functionalities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73BDBF-274C-496B-90EE-A5947C46F453}" type="slidenum">
              <a:rPr lang="en-US" altLang="ja-JP" smtClean="0"/>
              <a:pPr>
                <a:defRPr/>
              </a:pPr>
              <a:t>5</a:t>
            </a:fld>
            <a:endParaRPr lang="en-US" altLang="ja-JP"/>
          </a:p>
        </p:txBody>
      </p:sp>
      <p:sp>
        <p:nvSpPr>
          <p:cNvPr id="5" name="正方形/長方形 4"/>
          <p:cNvSpPr/>
          <p:nvPr/>
        </p:nvSpPr>
        <p:spPr bwMode="auto">
          <a:xfrm>
            <a:off x="500067" y="3071810"/>
            <a:ext cx="8143899" cy="1643074"/>
          </a:xfrm>
          <a:prstGeom prst="rect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kumimoji="0" lang="en-US" altLang="ja-JP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It</a:t>
            </a:r>
            <a:r>
              <a:rPr lang="en-US" altLang="ja-JP" sz="2800" dirty="0" smtClean="0"/>
              <a:t> is necessary to determine synonymous words </a:t>
            </a:r>
          </a:p>
          <a:p>
            <a:r>
              <a:rPr lang="en-US" altLang="ja-JP" sz="2800" dirty="0" smtClean="0"/>
              <a:t>for identifying code fragments </a:t>
            </a:r>
          </a:p>
          <a:p>
            <a:r>
              <a:rPr lang="en-US" altLang="ja-JP" sz="2800" dirty="0" smtClean="0"/>
              <a:t>that have similar functionalities.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577E8B-8FA3-4166-8249-A0412D5BE284}" type="slidenum">
              <a:rPr lang="en-US" altLang="ja-JP"/>
              <a:pPr>
                <a:defRPr/>
              </a:pPr>
              <a:t>50</a:t>
            </a:fld>
            <a:endParaRPr lang="en-US" altLang="ja-JP"/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z="2400" smtClean="0"/>
              <a:t>Evaluation </a:t>
            </a:r>
            <a:br>
              <a:rPr lang="en-US" altLang="ja-JP" sz="2400" smtClean="0"/>
            </a:br>
            <a:r>
              <a:rPr lang="en-US" altLang="en-US" sz="2400" smtClean="0"/>
              <a:t>Detected chained clone sets</a:t>
            </a:r>
            <a:r>
              <a:rPr lang="en-US" altLang="ja-JP" sz="2400" smtClean="0"/>
              <a:t> (Commercial software)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196975"/>
            <a:ext cx="7859713" cy="574675"/>
          </a:xfrm>
        </p:spPr>
        <p:txBody>
          <a:bodyPr/>
          <a:lstStyle/>
          <a:p>
            <a:pPr eaLnBrk="1" hangingPunct="1"/>
            <a:r>
              <a:rPr lang="en-US" altLang="ja-JP" sz="2000" smtClean="0"/>
              <a:t>X</a:t>
            </a:r>
          </a:p>
        </p:txBody>
      </p:sp>
      <p:graphicFrame>
        <p:nvGraphicFramePr>
          <p:cNvPr id="356356" name="Group 4"/>
          <p:cNvGraphicFramePr>
            <a:graphicFrameLocks noGrp="1"/>
          </p:cNvGraphicFramePr>
          <p:nvPr>
            <p:ph sz="half" idx="2"/>
          </p:nvPr>
        </p:nvGraphicFramePr>
        <p:xfrm>
          <a:off x="5076825" y="1628775"/>
          <a:ext cx="3887788" cy="2690814"/>
        </p:xfrm>
        <a:graphic>
          <a:graphicData uri="http://schemas.openxmlformats.org/drawingml/2006/table">
            <a:tbl>
              <a:tblPr/>
              <a:tblGrid>
                <a:gridCol w="1008063"/>
                <a:gridCol w="1309687"/>
                <a:gridCol w="785813"/>
                <a:gridCol w="784225"/>
              </a:tblGrid>
              <a:tr h="3762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# of chained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clone  sets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# of methods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159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max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Other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796" name="Rectangle 49"/>
          <p:cNvSpPr>
            <a:spLocks noChangeArrowheads="1"/>
          </p:cNvSpPr>
          <p:nvPr/>
        </p:nvSpPr>
        <p:spPr bwMode="auto">
          <a:xfrm>
            <a:off x="4932363" y="1198563"/>
            <a:ext cx="785971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n"/>
            </a:pPr>
            <a:r>
              <a:rPr kumimoji="1" lang="en-US" altLang="ja-JP" sz="2000">
                <a:ea typeface="MS UI Gothic" pitchFamily="50" charset="-128"/>
              </a:rPr>
              <a:t>Y</a:t>
            </a:r>
          </a:p>
        </p:txBody>
      </p:sp>
      <p:graphicFrame>
        <p:nvGraphicFramePr>
          <p:cNvPr id="356402" name="Group 50"/>
          <p:cNvGraphicFramePr>
            <a:graphicFrameLocks noGrp="1"/>
          </p:cNvGraphicFramePr>
          <p:nvPr/>
        </p:nvGraphicFramePr>
        <p:xfrm>
          <a:off x="323850" y="1628775"/>
          <a:ext cx="3954463" cy="2663828"/>
        </p:xfrm>
        <a:graphic>
          <a:graphicData uri="http://schemas.openxmlformats.org/drawingml/2006/table">
            <a:tbl>
              <a:tblPr/>
              <a:tblGrid>
                <a:gridCol w="1008063"/>
                <a:gridCol w="1308100"/>
                <a:gridCol w="819150"/>
                <a:gridCol w="819150"/>
              </a:tblGrid>
              <a:tr h="38258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Category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# of chained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clone  sets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# of methods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8258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max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Other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S UI Gothic" pitchFamily="50" charset="-128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MS UI Gothic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844" name="Text Box 97"/>
          <p:cNvSpPr txBox="1">
            <a:spLocks noChangeArrowheads="1"/>
          </p:cNvSpPr>
          <p:nvPr/>
        </p:nvSpPr>
        <p:spPr bwMode="auto">
          <a:xfrm>
            <a:off x="4932363" y="4437063"/>
            <a:ext cx="3889375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1" lang="en-US" altLang="ja-JP"/>
              <a:t>The number of chained clone sets in category 31 is large</a:t>
            </a:r>
            <a:r>
              <a:rPr kumimoji="1" lang="en-US" altLang="ja-JP">
                <a:sym typeface="Wingdings" pitchFamily="2" charset="2"/>
              </a:rPr>
              <a:t> </a:t>
            </a:r>
          </a:p>
          <a:p>
            <a:endParaRPr kumimoji="1" lang="en-US" altLang="ja-JP">
              <a:sym typeface="Wingdings" pitchFamily="2" charset="2"/>
            </a:endParaRPr>
          </a:p>
          <a:p>
            <a:r>
              <a:rPr kumimoji="1" lang="en-US" altLang="ja-JP">
                <a:sym typeface="Wingdings" pitchFamily="2" charset="2"/>
              </a:rPr>
              <a:t>Two packages have similar utility classes</a:t>
            </a:r>
          </a:p>
        </p:txBody>
      </p:sp>
      <p:sp>
        <p:nvSpPr>
          <p:cNvPr id="31845" name="Text Box 98"/>
          <p:cNvSpPr txBox="1">
            <a:spLocks noChangeArrowheads="1"/>
          </p:cNvSpPr>
          <p:nvPr/>
        </p:nvSpPr>
        <p:spPr bwMode="auto">
          <a:xfrm>
            <a:off x="323850" y="4508500"/>
            <a:ext cx="4176713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>
                <a:sym typeface="Wingdings" pitchFamily="2" charset="2"/>
              </a:rPr>
              <a:t>In only category 21, chained clone sets were detected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ja-JP">
                <a:sym typeface="Wingdings" pitchFamily="2" charset="2"/>
              </a:rPr>
              <a:t> X Software has code clones among several c</a:t>
            </a:r>
            <a:r>
              <a:rPr kumimoji="1" lang="en-US" altLang="ja-JP"/>
              <a:t>lasses which inherit the same component class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0C2662-687D-443A-BAB5-C0367BCC3B76}" type="slidenum">
              <a:rPr lang="en-US" altLang="ja-JP"/>
              <a:pPr>
                <a:defRPr/>
              </a:pPr>
              <a:t>51</a:t>
            </a:fld>
            <a:endParaRPr lang="en-US" altLang="ja-JP"/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ja-JP" altLang="ja-JP" smtClean="0"/>
          </a:p>
        </p:txBody>
      </p:sp>
      <p:sp>
        <p:nvSpPr>
          <p:cNvPr id="32774" name="Oval 3"/>
          <p:cNvSpPr>
            <a:spLocks noChangeArrowheads="1"/>
          </p:cNvSpPr>
          <p:nvPr/>
        </p:nvSpPr>
        <p:spPr bwMode="auto">
          <a:xfrm>
            <a:off x="6443663" y="2420938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A1</a:t>
            </a:r>
          </a:p>
        </p:txBody>
      </p:sp>
      <p:sp>
        <p:nvSpPr>
          <p:cNvPr id="32775" name="Oval 4"/>
          <p:cNvSpPr>
            <a:spLocks noChangeArrowheads="1"/>
          </p:cNvSpPr>
          <p:nvPr/>
        </p:nvSpPr>
        <p:spPr bwMode="auto">
          <a:xfrm>
            <a:off x="7235825" y="24225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A2</a:t>
            </a:r>
          </a:p>
        </p:txBody>
      </p:sp>
      <p:sp>
        <p:nvSpPr>
          <p:cNvPr id="32776" name="Line 5"/>
          <p:cNvSpPr>
            <a:spLocks noChangeShapeType="1"/>
          </p:cNvSpPr>
          <p:nvPr/>
        </p:nvSpPr>
        <p:spPr bwMode="auto">
          <a:xfrm>
            <a:off x="6732588" y="2852738"/>
            <a:ext cx="576262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2777" name="Oval 6"/>
          <p:cNvSpPr>
            <a:spLocks noChangeArrowheads="1"/>
          </p:cNvSpPr>
          <p:nvPr/>
        </p:nvSpPr>
        <p:spPr bwMode="auto">
          <a:xfrm>
            <a:off x="7237413" y="3357563"/>
            <a:ext cx="431800" cy="4318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B1</a:t>
            </a:r>
          </a:p>
        </p:txBody>
      </p:sp>
      <p:sp>
        <p:nvSpPr>
          <p:cNvPr id="32778" name="Line 7"/>
          <p:cNvSpPr>
            <a:spLocks noChangeShapeType="1"/>
          </p:cNvSpPr>
          <p:nvPr/>
        </p:nvSpPr>
        <p:spPr bwMode="auto">
          <a:xfrm>
            <a:off x="7451725" y="2852738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2779" name="Line 8"/>
          <p:cNvSpPr>
            <a:spLocks noChangeShapeType="1"/>
          </p:cNvSpPr>
          <p:nvPr/>
        </p:nvSpPr>
        <p:spPr bwMode="auto">
          <a:xfrm>
            <a:off x="7451725" y="3789363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2780" name="Oval 9"/>
          <p:cNvSpPr>
            <a:spLocks noChangeArrowheads="1"/>
          </p:cNvSpPr>
          <p:nvPr/>
        </p:nvSpPr>
        <p:spPr bwMode="auto">
          <a:xfrm>
            <a:off x="7237413" y="4294188"/>
            <a:ext cx="431800" cy="431800"/>
          </a:xfrm>
          <a:prstGeom prst="ellipse">
            <a:avLst/>
          </a:prstGeom>
          <a:solidFill>
            <a:srgbClr val="99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C1</a:t>
            </a:r>
          </a:p>
        </p:txBody>
      </p:sp>
      <p:sp>
        <p:nvSpPr>
          <p:cNvPr id="32781" name="AutoShape 10"/>
          <p:cNvSpPr>
            <a:spLocks noChangeArrowheads="1"/>
          </p:cNvSpPr>
          <p:nvPr/>
        </p:nvSpPr>
        <p:spPr bwMode="auto">
          <a:xfrm>
            <a:off x="5364163" y="2924175"/>
            <a:ext cx="792162" cy="647700"/>
          </a:xfrm>
          <a:prstGeom prst="rightArrow">
            <a:avLst>
              <a:gd name="adj1" fmla="val 50000"/>
              <a:gd name="adj2" fmla="val 3057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82" name="Text Box 11"/>
          <p:cNvSpPr txBox="1">
            <a:spLocks noChangeArrowheads="1"/>
          </p:cNvSpPr>
          <p:nvPr/>
        </p:nvSpPr>
        <p:spPr bwMode="auto">
          <a:xfrm>
            <a:off x="6300788" y="1628775"/>
            <a:ext cx="2374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>
                <a:latin typeface="MS UI Gothic" pitchFamily="50" charset="-128"/>
                <a:ea typeface="MS UI Gothic" pitchFamily="50" charset="-128"/>
              </a:rPr>
              <a:t>Chain</a:t>
            </a:r>
            <a:r>
              <a:rPr kumimoji="1" lang="ja-JP" altLang="en-US">
                <a:latin typeface="MS UI Gothic" pitchFamily="50" charset="-128"/>
                <a:ea typeface="MS UI Gothic" pitchFamily="50" charset="-128"/>
              </a:rPr>
              <a:t>ｅｄ　</a:t>
            </a:r>
            <a:r>
              <a:rPr kumimoji="1" lang="en-US" altLang="ja-JP">
                <a:latin typeface="MS UI Gothic" pitchFamily="50" charset="-128"/>
                <a:ea typeface="MS UI Gothic" pitchFamily="50" charset="-128"/>
              </a:rPr>
              <a:t>Clone Set</a:t>
            </a:r>
          </a:p>
        </p:txBody>
      </p:sp>
      <p:sp>
        <p:nvSpPr>
          <p:cNvPr id="32783" name="Oval 12"/>
          <p:cNvSpPr>
            <a:spLocks noChangeArrowheads="1"/>
          </p:cNvSpPr>
          <p:nvPr/>
        </p:nvSpPr>
        <p:spPr bwMode="auto">
          <a:xfrm>
            <a:off x="7810500" y="2420938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A3</a:t>
            </a:r>
          </a:p>
        </p:txBody>
      </p:sp>
      <p:sp>
        <p:nvSpPr>
          <p:cNvPr id="32784" name="Oval 13"/>
          <p:cNvSpPr>
            <a:spLocks noChangeArrowheads="1"/>
          </p:cNvSpPr>
          <p:nvPr/>
        </p:nvSpPr>
        <p:spPr bwMode="auto">
          <a:xfrm>
            <a:off x="7812088" y="3355975"/>
            <a:ext cx="431800" cy="4318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B2</a:t>
            </a:r>
          </a:p>
        </p:txBody>
      </p:sp>
      <p:sp>
        <p:nvSpPr>
          <p:cNvPr id="32785" name="Line 14"/>
          <p:cNvSpPr>
            <a:spLocks noChangeShapeType="1"/>
          </p:cNvSpPr>
          <p:nvPr/>
        </p:nvSpPr>
        <p:spPr bwMode="auto">
          <a:xfrm>
            <a:off x="8027988" y="2852738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2786" name="Line 15"/>
          <p:cNvSpPr>
            <a:spLocks noChangeShapeType="1"/>
          </p:cNvSpPr>
          <p:nvPr/>
        </p:nvSpPr>
        <p:spPr bwMode="auto">
          <a:xfrm>
            <a:off x="8027988" y="3789363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2787" name="Oval 16"/>
          <p:cNvSpPr>
            <a:spLocks noChangeArrowheads="1"/>
          </p:cNvSpPr>
          <p:nvPr/>
        </p:nvSpPr>
        <p:spPr bwMode="auto">
          <a:xfrm>
            <a:off x="7812088" y="4292600"/>
            <a:ext cx="431800" cy="431800"/>
          </a:xfrm>
          <a:prstGeom prst="ellipse">
            <a:avLst/>
          </a:prstGeom>
          <a:solidFill>
            <a:srgbClr val="99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C2</a:t>
            </a:r>
          </a:p>
        </p:txBody>
      </p:sp>
      <p:sp>
        <p:nvSpPr>
          <p:cNvPr id="32788" name="Oval 17"/>
          <p:cNvSpPr>
            <a:spLocks noChangeArrowheads="1"/>
          </p:cNvSpPr>
          <p:nvPr/>
        </p:nvSpPr>
        <p:spPr bwMode="auto">
          <a:xfrm>
            <a:off x="2987675" y="2347913"/>
            <a:ext cx="431800" cy="433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A2</a:t>
            </a:r>
          </a:p>
        </p:txBody>
      </p:sp>
      <p:sp>
        <p:nvSpPr>
          <p:cNvPr id="32789" name="Oval 18"/>
          <p:cNvSpPr>
            <a:spLocks noChangeArrowheads="1"/>
          </p:cNvSpPr>
          <p:nvPr/>
        </p:nvSpPr>
        <p:spPr bwMode="auto">
          <a:xfrm>
            <a:off x="2989263" y="3359150"/>
            <a:ext cx="430212" cy="430213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B1</a:t>
            </a:r>
          </a:p>
        </p:txBody>
      </p:sp>
      <p:sp>
        <p:nvSpPr>
          <p:cNvPr id="32790" name="Line 19"/>
          <p:cNvSpPr>
            <a:spLocks noChangeShapeType="1"/>
          </p:cNvSpPr>
          <p:nvPr/>
        </p:nvSpPr>
        <p:spPr bwMode="auto">
          <a:xfrm>
            <a:off x="3203575" y="2781300"/>
            <a:ext cx="0" cy="577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2791" name="Line 20"/>
          <p:cNvSpPr>
            <a:spLocks noChangeShapeType="1"/>
          </p:cNvSpPr>
          <p:nvPr/>
        </p:nvSpPr>
        <p:spPr bwMode="auto">
          <a:xfrm>
            <a:off x="3203575" y="3789363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2792" name="Oval 21"/>
          <p:cNvSpPr>
            <a:spLocks noChangeArrowheads="1"/>
          </p:cNvSpPr>
          <p:nvPr/>
        </p:nvSpPr>
        <p:spPr bwMode="auto">
          <a:xfrm>
            <a:off x="3059113" y="4438650"/>
            <a:ext cx="433387" cy="431800"/>
          </a:xfrm>
          <a:prstGeom prst="ellipse">
            <a:avLst/>
          </a:prstGeom>
          <a:solidFill>
            <a:srgbClr val="99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C1</a:t>
            </a:r>
          </a:p>
        </p:txBody>
      </p:sp>
      <p:sp>
        <p:nvSpPr>
          <p:cNvPr id="32793" name="Oval 22"/>
          <p:cNvSpPr>
            <a:spLocks noChangeArrowheads="1"/>
          </p:cNvSpPr>
          <p:nvPr/>
        </p:nvSpPr>
        <p:spPr bwMode="auto">
          <a:xfrm>
            <a:off x="971550" y="2349500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A1</a:t>
            </a:r>
          </a:p>
        </p:txBody>
      </p:sp>
      <p:sp>
        <p:nvSpPr>
          <p:cNvPr id="32794" name="Line 23"/>
          <p:cNvSpPr>
            <a:spLocks noChangeShapeType="1"/>
          </p:cNvSpPr>
          <p:nvPr/>
        </p:nvSpPr>
        <p:spPr bwMode="auto">
          <a:xfrm>
            <a:off x="1258888" y="2781300"/>
            <a:ext cx="504825" cy="577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2795" name="Oval 24"/>
          <p:cNvSpPr>
            <a:spLocks noChangeArrowheads="1"/>
          </p:cNvSpPr>
          <p:nvPr/>
        </p:nvSpPr>
        <p:spPr bwMode="auto">
          <a:xfrm>
            <a:off x="1620838" y="3357563"/>
            <a:ext cx="430212" cy="4318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B1</a:t>
            </a:r>
          </a:p>
        </p:txBody>
      </p:sp>
      <p:sp>
        <p:nvSpPr>
          <p:cNvPr id="32796" name="Line 25"/>
          <p:cNvSpPr>
            <a:spLocks noChangeShapeType="1"/>
          </p:cNvSpPr>
          <p:nvPr/>
        </p:nvSpPr>
        <p:spPr bwMode="auto">
          <a:xfrm>
            <a:off x="1835150" y="3789363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2797" name="Oval 26"/>
          <p:cNvSpPr>
            <a:spLocks noChangeArrowheads="1"/>
          </p:cNvSpPr>
          <p:nvPr/>
        </p:nvSpPr>
        <p:spPr bwMode="auto">
          <a:xfrm>
            <a:off x="1619250" y="4437063"/>
            <a:ext cx="431800" cy="433387"/>
          </a:xfrm>
          <a:prstGeom prst="ellipse">
            <a:avLst/>
          </a:prstGeom>
          <a:solidFill>
            <a:srgbClr val="99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C1</a:t>
            </a:r>
          </a:p>
        </p:txBody>
      </p:sp>
      <p:sp>
        <p:nvSpPr>
          <p:cNvPr id="32798" name="Text Box 27"/>
          <p:cNvSpPr txBox="1">
            <a:spLocks noChangeArrowheads="1"/>
          </p:cNvSpPr>
          <p:nvPr/>
        </p:nvSpPr>
        <p:spPr bwMode="auto">
          <a:xfrm>
            <a:off x="755650" y="1341438"/>
            <a:ext cx="1295400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>
                <a:latin typeface="MS UI Gothic" pitchFamily="50" charset="-128"/>
                <a:ea typeface="MS UI Gothic" pitchFamily="50" charset="-128"/>
              </a:rPr>
              <a:t>Chain</a:t>
            </a:r>
            <a:r>
              <a:rPr kumimoji="1" lang="ja-JP" altLang="en-US">
                <a:latin typeface="MS UI Gothic" pitchFamily="50" charset="-128"/>
                <a:ea typeface="MS UI Gothic" pitchFamily="50" charset="-128"/>
              </a:rPr>
              <a:t>ｅｄ　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ja-JP">
                <a:latin typeface="MS UI Gothic" pitchFamily="50" charset="-128"/>
                <a:ea typeface="MS UI Gothic" pitchFamily="50" charset="-128"/>
              </a:rPr>
              <a:t>Method1</a:t>
            </a:r>
          </a:p>
        </p:txBody>
      </p:sp>
      <p:sp>
        <p:nvSpPr>
          <p:cNvPr id="32799" name="Text Box 28"/>
          <p:cNvSpPr txBox="1">
            <a:spLocks noChangeArrowheads="1"/>
          </p:cNvSpPr>
          <p:nvPr/>
        </p:nvSpPr>
        <p:spPr bwMode="auto">
          <a:xfrm>
            <a:off x="2482850" y="1354138"/>
            <a:ext cx="1152525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>
                <a:latin typeface="MS UI Gothic" pitchFamily="50" charset="-128"/>
                <a:ea typeface="MS UI Gothic" pitchFamily="50" charset="-128"/>
              </a:rPr>
              <a:t>Chain</a:t>
            </a:r>
            <a:r>
              <a:rPr kumimoji="1" lang="ja-JP" altLang="en-US">
                <a:latin typeface="MS UI Gothic" pitchFamily="50" charset="-128"/>
                <a:ea typeface="MS UI Gothic" pitchFamily="50" charset="-128"/>
              </a:rPr>
              <a:t>ｅｄ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ja-JP">
                <a:latin typeface="MS UI Gothic" pitchFamily="50" charset="-128"/>
                <a:ea typeface="MS UI Gothic" pitchFamily="50" charset="-128"/>
              </a:rPr>
              <a:t>Method2</a:t>
            </a:r>
          </a:p>
        </p:txBody>
      </p:sp>
      <p:sp>
        <p:nvSpPr>
          <p:cNvPr id="32800" name="Oval 29"/>
          <p:cNvSpPr>
            <a:spLocks noChangeArrowheads="1"/>
          </p:cNvSpPr>
          <p:nvPr/>
        </p:nvSpPr>
        <p:spPr bwMode="auto">
          <a:xfrm>
            <a:off x="4427538" y="2349500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A3</a:t>
            </a:r>
          </a:p>
        </p:txBody>
      </p:sp>
      <p:sp>
        <p:nvSpPr>
          <p:cNvPr id="32801" name="Oval 30"/>
          <p:cNvSpPr>
            <a:spLocks noChangeArrowheads="1"/>
          </p:cNvSpPr>
          <p:nvPr/>
        </p:nvSpPr>
        <p:spPr bwMode="auto">
          <a:xfrm>
            <a:off x="4429125" y="3430588"/>
            <a:ext cx="430213" cy="4318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B2</a:t>
            </a:r>
          </a:p>
        </p:txBody>
      </p:sp>
      <p:sp>
        <p:nvSpPr>
          <p:cNvPr id="32802" name="Line 31"/>
          <p:cNvSpPr>
            <a:spLocks noChangeShapeType="1"/>
          </p:cNvSpPr>
          <p:nvPr/>
        </p:nvSpPr>
        <p:spPr bwMode="auto">
          <a:xfrm>
            <a:off x="4643438" y="2782888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2803" name="Line 32"/>
          <p:cNvSpPr>
            <a:spLocks noChangeShapeType="1"/>
          </p:cNvSpPr>
          <p:nvPr/>
        </p:nvSpPr>
        <p:spPr bwMode="auto">
          <a:xfrm>
            <a:off x="4643438" y="3862388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2804" name="Oval 33"/>
          <p:cNvSpPr>
            <a:spLocks noChangeArrowheads="1"/>
          </p:cNvSpPr>
          <p:nvPr/>
        </p:nvSpPr>
        <p:spPr bwMode="auto">
          <a:xfrm>
            <a:off x="4427538" y="4510088"/>
            <a:ext cx="431800" cy="431800"/>
          </a:xfrm>
          <a:prstGeom prst="ellipse">
            <a:avLst/>
          </a:prstGeom>
          <a:solidFill>
            <a:srgbClr val="99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C2</a:t>
            </a:r>
          </a:p>
        </p:txBody>
      </p:sp>
      <p:sp>
        <p:nvSpPr>
          <p:cNvPr id="32805" name="Text Box 34"/>
          <p:cNvSpPr txBox="1">
            <a:spLocks noChangeArrowheads="1"/>
          </p:cNvSpPr>
          <p:nvPr/>
        </p:nvSpPr>
        <p:spPr bwMode="auto">
          <a:xfrm>
            <a:off x="4138613" y="1354138"/>
            <a:ext cx="1223962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ja-JP">
                <a:latin typeface="MS UI Gothic" pitchFamily="50" charset="-128"/>
                <a:ea typeface="MS UI Gothic" pitchFamily="50" charset="-128"/>
              </a:rPr>
              <a:t>Chain</a:t>
            </a:r>
            <a:r>
              <a:rPr kumimoji="1" lang="ja-JP" altLang="en-US">
                <a:latin typeface="MS UI Gothic" pitchFamily="50" charset="-128"/>
                <a:ea typeface="MS UI Gothic" pitchFamily="50" charset="-128"/>
              </a:rPr>
              <a:t>ｅｄ　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ja-JP">
                <a:latin typeface="MS UI Gothic" pitchFamily="50" charset="-128"/>
                <a:ea typeface="MS UI Gothic" pitchFamily="50" charset="-128"/>
              </a:rPr>
              <a:t>Method3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F2D763-E986-420B-B260-C9926F930AA7}" type="slidenum">
              <a:rPr lang="en-US" altLang="ja-JP"/>
              <a:pPr>
                <a:defRPr/>
              </a:pPr>
              <a:t>52</a:t>
            </a:fld>
            <a:endParaRPr lang="en-US" altLang="ja-JP"/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z="3200" smtClean="0"/>
              <a:t>CCFinder</a:t>
            </a:r>
            <a:endParaRPr lang="en-US" altLang="ja-JP" sz="3600" smtClean="0"/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CCFinder directly compares source code on token unit, and detects code clones</a:t>
            </a:r>
          </a:p>
          <a:p>
            <a:pPr lvl="1" eaLnBrk="1" hangingPunct="1"/>
            <a:r>
              <a:rPr lang="en-US" altLang="ja-JP" smtClean="0"/>
              <a:t>Normalization of name space</a:t>
            </a:r>
          </a:p>
          <a:p>
            <a:pPr lvl="1" eaLnBrk="1" hangingPunct="1"/>
            <a:r>
              <a:rPr lang="en-US" altLang="ja-JP" smtClean="0"/>
              <a:t>Replacement of names defined by user</a:t>
            </a:r>
          </a:p>
          <a:p>
            <a:pPr lvl="1" eaLnBrk="1" hangingPunct="1"/>
            <a:r>
              <a:rPr lang="en-US" altLang="ja-JP" smtClean="0"/>
              <a:t>Removal of table initialization</a:t>
            </a:r>
          </a:p>
          <a:p>
            <a:pPr lvl="1" eaLnBrk="1" hangingPunct="1"/>
            <a:r>
              <a:rPr lang="en-US" altLang="ja-JP" smtClean="0"/>
              <a:t>Consideration of module delimiter</a:t>
            </a:r>
          </a:p>
          <a:p>
            <a:pPr lvl="1" eaLnBrk="1" hangingPunct="1"/>
            <a:endParaRPr lang="en-US" altLang="ja-JP" smtClean="0"/>
          </a:p>
          <a:p>
            <a:pPr eaLnBrk="1" hangingPunct="1"/>
            <a:r>
              <a:rPr lang="en-US" altLang="ja-JP" smtClean="0"/>
              <a:t>CCFinder can analyze the system of millions line scale in practical use time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スライド番号プレースホル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9F2403-BF29-4610-B672-CA69C4CE8D1A}" type="slidenum">
              <a:rPr lang="en-US" altLang="ja-JP"/>
              <a:pPr>
                <a:defRPr/>
              </a:pPr>
              <a:t>53</a:t>
            </a:fld>
            <a:endParaRPr lang="en-US" altLang="ja-JP"/>
          </a:p>
        </p:txBody>
      </p:sp>
      <p:grpSp>
        <p:nvGrpSpPr>
          <p:cNvPr id="34821" name="Group 2"/>
          <p:cNvGrpSpPr>
            <a:grpSpLocks/>
          </p:cNvGrpSpPr>
          <p:nvPr/>
        </p:nvGrpSpPr>
        <p:grpSpPr bwMode="auto">
          <a:xfrm>
            <a:off x="6332538" y="1797050"/>
            <a:ext cx="2752725" cy="4810125"/>
            <a:chOff x="3989" y="1132"/>
            <a:chExt cx="1734" cy="3030"/>
          </a:xfrm>
        </p:grpSpPr>
        <p:sp>
          <p:nvSpPr>
            <p:cNvPr id="34897" name="Rectangle 3"/>
            <p:cNvSpPr>
              <a:spLocks noChangeArrowheads="1"/>
            </p:cNvSpPr>
            <p:nvPr/>
          </p:nvSpPr>
          <p:spPr bwMode="auto">
            <a:xfrm>
              <a:off x="4009" y="1386"/>
              <a:ext cx="1688" cy="249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50000"/>
                </a:spcBef>
              </a:pPr>
              <a:endParaRPr kumimoji="1" lang="ja-JP" altLang="ja-JP" sz="1400">
                <a:latin typeface="Tahoma" pitchFamily="34" charset="0"/>
              </a:endParaRPr>
            </a:p>
          </p:txBody>
        </p:sp>
        <p:sp>
          <p:nvSpPr>
            <p:cNvPr id="34898" name="Text Box 4"/>
            <p:cNvSpPr txBox="1">
              <a:spLocks noChangeArrowheads="1"/>
            </p:cNvSpPr>
            <p:nvPr/>
          </p:nvSpPr>
          <p:spPr bwMode="auto">
            <a:xfrm>
              <a:off x="4412" y="1132"/>
              <a:ext cx="78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kumimoji="1" lang="en-US" altLang="ja-JP" sz="1400">
                  <a:latin typeface="Tahoma" pitchFamily="34" charset="0"/>
                </a:rPr>
                <a:t>Source files</a:t>
              </a:r>
            </a:p>
          </p:txBody>
        </p:sp>
        <p:sp>
          <p:nvSpPr>
            <p:cNvPr id="34899" name="Text Box 5"/>
            <p:cNvSpPr txBox="1">
              <a:spLocks noChangeArrowheads="1"/>
            </p:cNvSpPr>
            <p:nvPr/>
          </p:nvSpPr>
          <p:spPr bwMode="auto">
            <a:xfrm>
              <a:off x="4218" y="1494"/>
              <a:ext cx="1128" cy="210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ja-JP" sz="1400" b="1">
                  <a:latin typeface="Tahoma" pitchFamily="34" charset="0"/>
                </a:rPr>
                <a:t>Lexical analysis</a:t>
              </a:r>
            </a:p>
          </p:txBody>
        </p:sp>
        <p:sp>
          <p:nvSpPr>
            <p:cNvPr id="34900" name="Text Box 6"/>
            <p:cNvSpPr txBox="1">
              <a:spLocks noChangeArrowheads="1"/>
            </p:cNvSpPr>
            <p:nvPr/>
          </p:nvSpPr>
          <p:spPr bwMode="auto">
            <a:xfrm>
              <a:off x="4220" y="2190"/>
              <a:ext cx="1128" cy="21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ja-JP" sz="1400" b="1">
                  <a:latin typeface="Tahoma" pitchFamily="34" charset="0"/>
                </a:rPr>
                <a:t>Transformation</a:t>
              </a:r>
            </a:p>
          </p:txBody>
        </p:sp>
        <p:sp>
          <p:nvSpPr>
            <p:cNvPr id="34901" name="Rectangle 7"/>
            <p:cNvSpPr>
              <a:spLocks noChangeArrowheads="1"/>
            </p:cNvSpPr>
            <p:nvPr/>
          </p:nvSpPr>
          <p:spPr bwMode="auto">
            <a:xfrm>
              <a:off x="4376" y="1834"/>
              <a:ext cx="91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ja-JP" sz="1400">
                  <a:latin typeface="Tahoma" pitchFamily="34" charset="0"/>
                </a:rPr>
                <a:t>Token sequence</a:t>
              </a:r>
            </a:p>
          </p:txBody>
        </p:sp>
        <p:sp>
          <p:nvSpPr>
            <p:cNvPr id="34902" name="Text Box 8"/>
            <p:cNvSpPr txBox="1">
              <a:spLocks noChangeArrowheads="1"/>
            </p:cNvSpPr>
            <p:nvPr/>
          </p:nvSpPr>
          <p:spPr bwMode="auto">
            <a:xfrm>
              <a:off x="4214" y="2910"/>
              <a:ext cx="1136" cy="21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ja-JP" sz="1400" b="1">
                  <a:latin typeface="Tahoma" pitchFamily="34" charset="0"/>
                </a:rPr>
                <a:t>Match detection</a:t>
              </a:r>
            </a:p>
          </p:txBody>
        </p:sp>
        <p:sp>
          <p:nvSpPr>
            <p:cNvPr id="34903" name="Line 9"/>
            <p:cNvSpPr>
              <a:spLocks noChangeShapeType="1"/>
            </p:cNvSpPr>
            <p:nvPr/>
          </p:nvSpPr>
          <p:spPr bwMode="auto">
            <a:xfrm>
              <a:off x="4781" y="2406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34904" name="Rectangle 10"/>
            <p:cNvSpPr>
              <a:spLocks noChangeArrowheads="1"/>
            </p:cNvSpPr>
            <p:nvPr/>
          </p:nvSpPr>
          <p:spPr bwMode="auto">
            <a:xfrm>
              <a:off x="4099" y="2560"/>
              <a:ext cx="155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ja-JP" sz="1400">
                  <a:latin typeface="Tahoma" pitchFamily="34" charset="0"/>
                </a:rPr>
                <a:t>Transformed token sequence</a:t>
              </a:r>
            </a:p>
          </p:txBody>
        </p:sp>
        <p:sp>
          <p:nvSpPr>
            <p:cNvPr id="34905" name="Rectangle 11"/>
            <p:cNvSpPr>
              <a:spLocks noChangeArrowheads="1"/>
            </p:cNvSpPr>
            <p:nvPr/>
          </p:nvSpPr>
          <p:spPr bwMode="auto">
            <a:xfrm>
              <a:off x="3989" y="3258"/>
              <a:ext cx="173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ja-JP" sz="1400">
                  <a:latin typeface="Tahoma" pitchFamily="34" charset="0"/>
                </a:rPr>
                <a:t>Clones on transformed sequence</a:t>
              </a:r>
            </a:p>
          </p:txBody>
        </p:sp>
        <p:sp>
          <p:nvSpPr>
            <p:cNvPr id="34906" name="Text Box 12"/>
            <p:cNvSpPr txBox="1">
              <a:spLocks noChangeArrowheads="1"/>
            </p:cNvSpPr>
            <p:nvPr/>
          </p:nvSpPr>
          <p:spPr bwMode="auto">
            <a:xfrm>
              <a:off x="4237" y="3624"/>
              <a:ext cx="1104" cy="21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ja-JP" sz="1400" b="1">
                  <a:latin typeface="Tahoma" pitchFamily="34" charset="0"/>
                </a:rPr>
                <a:t>Formatting</a:t>
              </a:r>
            </a:p>
          </p:txBody>
        </p:sp>
        <p:sp>
          <p:nvSpPr>
            <p:cNvPr id="34907" name="Rectangle 13"/>
            <p:cNvSpPr>
              <a:spLocks noChangeArrowheads="1"/>
            </p:cNvSpPr>
            <p:nvPr/>
          </p:nvSpPr>
          <p:spPr bwMode="auto">
            <a:xfrm>
              <a:off x="4455" y="3970"/>
              <a:ext cx="66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ja-JP" sz="1400">
                  <a:latin typeface="Tahoma" pitchFamily="34" charset="0"/>
                </a:rPr>
                <a:t>Clone pairs</a:t>
              </a:r>
            </a:p>
          </p:txBody>
        </p:sp>
        <p:sp>
          <p:nvSpPr>
            <p:cNvPr id="34908" name="Line 14"/>
            <p:cNvSpPr>
              <a:spLocks noChangeShapeType="1"/>
            </p:cNvSpPr>
            <p:nvPr/>
          </p:nvSpPr>
          <p:spPr bwMode="auto">
            <a:xfrm>
              <a:off x="4779" y="271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34909" name="Line 15"/>
            <p:cNvSpPr>
              <a:spLocks noChangeShapeType="1"/>
            </p:cNvSpPr>
            <p:nvPr/>
          </p:nvSpPr>
          <p:spPr bwMode="auto">
            <a:xfrm>
              <a:off x="4771" y="3114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34910" name="Line 16"/>
            <p:cNvSpPr>
              <a:spLocks noChangeShapeType="1"/>
            </p:cNvSpPr>
            <p:nvPr/>
          </p:nvSpPr>
          <p:spPr bwMode="auto">
            <a:xfrm>
              <a:off x="4785" y="199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34911" name="Line 17"/>
            <p:cNvSpPr>
              <a:spLocks noChangeShapeType="1"/>
            </p:cNvSpPr>
            <p:nvPr/>
          </p:nvSpPr>
          <p:spPr bwMode="auto">
            <a:xfrm>
              <a:off x="4783" y="169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34912" name="Line 18"/>
            <p:cNvSpPr>
              <a:spLocks noChangeShapeType="1"/>
            </p:cNvSpPr>
            <p:nvPr/>
          </p:nvSpPr>
          <p:spPr bwMode="auto">
            <a:xfrm>
              <a:off x="4779" y="1302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34913" name="Line 19"/>
            <p:cNvSpPr>
              <a:spLocks noChangeShapeType="1"/>
            </p:cNvSpPr>
            <p:nvPr/>
          </p:nvSpPr>
          <p:spPr bwMode="auto">
            <a:xfrm>
              <a:off x="4773" y="3432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ja-JP" altLang="en-US"/>
            </a:p>
          </p:txBody>
        </p:sp>
        <p:sp>
          <p:nvSpPr>
            <p:cNvPr id="34914" name="Line 20"/>
            <p:cNvSpPr>
              <a:spLocks noChangeShapeType="1"/>
            </p:cNvSpPr>
            <p:nvPr/>
          </p:nvSpPr>
          <p:spPr bwMode="auto">
            <a:xfrm>
              <a:off x="4765" y="3832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ja-JP" altLang="en-US"/>
            </a:p>
          </p:txBody>
        </p:sp>
      </p:grpSp>
      <p:sp>
        <p:nvSpPr>
          <p:cNvPr id="34822" name="Text Box 21"/>
          <p:cNvSpPr txBox="1">
            <a:spLocks noChangeArrowheads="1"/>
          </p:cNvSpPr>
          <p:nvPr/>
        </p:nvSpPr>
        <p:spPr bwMode="auto">
          <a:xfrm>
            <a:off x="203200" y="2159000"/>
            <a:ext cx="6070600" cy="42767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1600">
                <a:latin typeface="Times New Roman" pitchFamily="18" charset="0"/>
              </a:rPr>
              <a:t> 1. static void </a:t>
            </a:r>
            <a:r>
              <a:rPr lang="en-US" altLang="ja-JP" sz="1600">
                <a:solidFill>
                  <a:srgbClr val="0000FF"/>
                </a:solidFill>
                <a:latin typeface="Times New Roman" pitchFamily="18" charset="0"/>
              </a:rPr>
              <a:t>foo()</a:t>
            </a:r>
            <a:r>
              <a:rPr lang="en-US" altLang="ja-JP" sz="1600">
                <a:latin typeface="Times New Roman" pitchFamily="18" charset="0"/>
              </a:rPr>
              <a:t> throws RESyntaxException {</a:t>
            </a:r>
          </a:p>
          <a:p>
            <a:r>
              <a:rPr lang="en-US" altLang="ja-JP" sz="1600">
                <a:latin typeface="Times New Roman" pitchFamily="18" charset="0"/>
              </a:rPr>
              <a:t> 2.    </a:t>
            </a:r>
            <a:r>
              <a:rPr lang="en-US" altLang="ja-JP" sz="1600">
                <a:solidFill>
                  <a:srgbClr val="0000FF"/>
                </a:solidFill>
                <a:latin typeface="Times New Roman" pitchFamily="18" charset="0"/>
              </a:rPr>
              <a:t>String a[] = new String [] { "123,400", "abc", "orange 100" };</a:t>
            </a:r>
          </a:p>
          <a:p>
            <a:r>
              <a:rPr lang="en-US" altLang="ja-JP" sz="1600">
                <a:latin typeface="Times New Roman" pitchFamily="18" charset="0"/>
              </a:rPr>
              <a:t> 3.    </a:t>
            </a:r>
            <a:r>
              <a:rPr lang="en-US" altLang="ja-JP" sz="1600">
                <a:solidFill>
                  <a:srgbClr val="0000FF"/>
                </a:solidFill>
                <a:latin typeface="Times New Roman" pitchFamily="18" charset="0"/>
              </a:rPr>
              <a:t>org.apache.regexp.</a:t>
            </a:r>
            <a:r>
              <a:rPr lang="en-US" altLang="ja-JP" sz="1600">
                <a:latin typeface="Times New Roman" pitchFamily="18" charset="0"/>
              </a:rPr>
              <a:t>RE </a:t>
            </a:r>
            <a:r>
              <a:rPr lang="en-US" altLang="ja-JP" sz="1600">
                <a:solidFill>
                  <a:srgbClr val="0000FF"/>
                </a:solidFill>
                <a:latin typeface="Times New Roman" pitchFamily="18" charset="0"/>
              </a:rPr>
              <a:t>pat</a:t>
            </a:r>
            <a:r>
              <a:rPr lang="en-US" altLang="ja-JP" sz="1600">
                <a:latin typeface="Times New Roman" pitchFamily="18" charset="0"/>
              </a:rPr>
              <a:t> = </a:t>
            </a:r>
            <a:r>
              <a:rPr lang="en-US" altLang="ja-JP" sz="1600">
                <a:solidFill>
                  <a:schemeClr val="hlink"/>
                </a:solidFill>
                <a:latin typeface="Times New Roman" pitchFamily="18" charset="0"/>
              </a:rPr>
              <a:t>new </a:t>
            </a:r>
            <a:r>
              <a:rPr lang="en-US" altLang="ja-JP" sz="1600">
                <a:solidFill>
                  <a:srgbClr val="0000FF"/>
                </a:solidFill>
                <a:latin typeface="Times New Roman" pitchFamily="18" charset="0"/>
              </a:rPr>
              <a:t>org.apache.regexp.</a:t>
            </a:r>
            <a:r>
              <a:rPr lang="en-US" altLang="ja-JP" sz="1600">
                <a:latin typeface="Times New Roman" pitchFamily="18" charset="0"/>
              </a:rPr>
              <a:t>RE("[0-9,]+");</a:t>
            </a:r>
          </a:p>
          <a:p>
            <a:r>
              <a:rPr lang="en-US" altLang="ja-JP" sz="1600">
                <a:latin typeface="Times New Roman" pitchFamily="18" charset="0"/>
              </a:rPr>
              <a:t> 4.    int sum = 0;</a:t>
            </a:r>
          </a:p>
          <a:p>
            <a:r>
              <a:rPr lang="en-US" altLang="ja-JP" sz="1600">
                <a:latin typeface="Times New Roman" pitchFamily="18" charset="0"/>
              </a:rPr>
              <a:t> 5.    for (int i = 0; i &lt; a.length; ++i)</a:t>
            </a:r>
          </a:p>
          <a:p>
            <a:r>
              <a:rPr lang="en-US" altLang="ja-JP" sz="1600">
                <a:latin typeface="Times New Roman" pitchFamily="18" charset="0"/>
              </a:rPr>
              <a:t> 6.       if (</a:t>
            </a:r>
            <a:r>
              <a:rPr lang="en-US" altLang="ja-JP" sz="1600">
                <a:solidFill>
                  <a:srgbClr val="0000FF"/>
                </a:solidFill>
                <a:latin typeface="Times New Roman" pitchFamily="18" charset="0"/>
              </a:rPr>
              <a:t>pat.</a:t>
            </a:r>
            <a:r>
              <a:rPr lang="en-US" altLang="ja-JP" sz="1600">
                <a:latin typeface="Times New Roman" pitchFamily="18" charset="0"/>
              </a:rPr>
              <a:t>match(a[i]))</a:t>
            </a:r>
          </a:p>
          <a:p>
            <a:r>
              <a:rPr lang="en-US" altLang="ja-JP" sz="1600">
                <a:latin typeface="Times New Roman" pitchFamily="18" charset="0"/>
              </a:rPr>
              <a:t> 7.          sum += </a:t>
            </a:r>
            <a:r>
              <a:rPr lang="en-US" altLang="ja-JP" sz="1600">
                <a:solidFill>
                  <a:srgbClr val="0000FF"/>
                </a:solidFill>
                <a:latin typeface="Times New Roman" pitchFamily="18" charset="0"/>
              </a:rPr>
              <a:t>Sample.</a:t>
            </a:r>
            <a:r>
              <a:rPr lang="en-US" altLang="ja-JP" sz="1600">
                <a:latin typeface="Times New Roman" pitchFamily="18" charset="0"/>
              </a:rPr>
              <a:t>parseNumber(</a:t>
            </a:r>
            <a:r>
              <a:rPr lang="en-US" altLang="ja-JP" sz="1600">
                <a:solidFill>
                  <a:srgbClr val="0000FF"/>
                </a:solidFill>
                <a:latin typeface="Times New Roman" pitchFamily="18" charset="0"/>
              </a:rPr>
              <a:t>pat.</a:t>
            </a:r>
            <a:r>
              <a:rPr lang="en-US" altLang="ja-JP" sz="1600">
                <a:latin typeface="Times New Roman" pitchFamily="18" charset="0"/>
              </a:rPr>
              <a:t>getParen(0));</a:t>
            </a:r>
          </a:p>
          <a:p>
            <a:r>
              <a:rPr lang="en-US" altLang="ja-JP" sz="1600">
                <a:latin typeface="Times New Roman" pitchFamily="18" charset="0"/>
              </a:rPr>
              <a:t> 8.    System.out.println("sum = " + sum);</a:t>
            </a:r>
          </a:p>
          <a:p>
            <a:r>
              <a:rPr lang="en-US" altLang="ja-JP" sz="1600">
                <a:latin typeface="Times New Roman" pitchFamily="18" charset="0"/>
              </a:rPr>
              <a:t> 9. }</a:t>
            </a:r>
          </a:p>
          <a:p>
            <a:r>
              <a:rPr lang="en-US" altLang="ja-JP" sz="1600">
                <a:latin typeface="Times New Roman" pitchFamily="18" charset="0"/>
              </a:rPr>
              <a:t>10. static void </a:t>
            </a:r>
            <a:r>
              <a:rPr lang="en-US" altLang="ja-JP" sz="1600">
                <a:solidFill>
                  <a:srgbClr val="FF3300"/>
                </a:solidFill>
                <a:latin typeface="Times New Roman" pitchFamily="18" charset="0"/>
              </a:rPr>
              <a:t>goo</a:t>
            </a:r>
            <a:r>
              <a:rPr lang="en-US" altLang="ja-JP" sz="1600">
                <a:latin typeface="Times New Roman" pitchFamily="18" charset="0"/>
              </a:rPr>
              <a:t>(</a:t>
            </a:r>
            <a:r>
              <a:rPr lang="en-US" altLang="ja-JP" sz="1600">
                <a:solidFill>
                  <a:srgbClr val="FF3300"/>
                </a:solidFill>
                <a:latin typeface="Times New Roman" pitchFamily="18" charset="0"/>
              </a:rPr>
              <a:t>String [] a</a:t>
            </a:r>
            <a:r>
              <a:rPr lang="en-US" altLang="ja-JP" sz="1600">
                <a:latin typeface="Times New Roman" pitchFamily="18" charset="0"/>
              </a:rPr>
              <a:t>) throws RESyntaxException {</a:t>
            </a:r>
          </a:p>
          <a:p>
            <a:r>
              <a:rPr lang="en-US" altLang="ja-JP" sz="1600">
                <a:latin typeface="Times New Roman" pitchFamily="18" charset="0"/>
              </a:rPr>
              <a:t>11.    RE </a:t>
            </a:r>
            <a:r>
              <a:rPr lang="en-US" altLang="ja-JP" sz="1600">
                <a:solidFill>
                  <a:srgbClr val="FF3300"/>
                </a:solidFill>
                <a:latin typeface="Times New Roman" pitchFamily="18" charset="0"/>
              </a:rPr>
              <a:t>exp</a:t>
            </a:r>
            <a:r>
              <a:rPr lang="en-US" altLang="ja-JP" sz="1600">
                <a:latin typeface="Times New Roman" pitchFamily="18" charset="0"/>
              </a:rPr>
              <a:t> = new RE("[0-9,]+");</a:t>
            </a:r>
          </a:p>
          <a:p>
            <a:r>
              <a:rPr lang="en-US" altLang="ja-JP" sz="1600">
                <a:latin typeface="Times New Roman" pitchFamily="18" charset="0"/>
              </a:rPr>
              <a:t>12.    int sum = 0;</a:t>
            </a:r>
          </a:p>
          <a:p>
            <a:r>
              <a:rPr lang="en-US" altLang="ja-JP" sz="1600">
                <a:latin typeface="Times New Roman" pitchFamily="18" charset="0"/>
              </a:rPr>
              <a:t>13.    for (int i = 0; i &lt; a.length; ++i)</a:t>
            </a:r>
          </a:p>
          <a:p>
            <a:r>
              <a:rPr lang="en-US" altLang="ja-JP" sz="1600">
                <a:latin typeface="Times New Roman" pitchFamily="18" charset="0"/>
              </a:rPr>
              <a:t>14.       if (</a:t>
            </a:r>
            <a:r>
              <a:rPr lang="en-US" altLang="ja-JP" sz="1600">
                <a:solidFill>
                  <a:srgbClr val="FF3300"/>
                </a:solidFill>
                <a:latin typeface="Times New Roman" pitchFamily="18" charset="0"/>
              </a:rPr>
              <a:t>exp</a:t>
            </a:r>
            <a:r>
              <a:rPr lang="en-US" altLang="ja-JP" sz="1600">
                <a:latin typeface="Times New Roman" pitchFamily="18" charset="0"/>
              </a:rPr>
              <a:t>.match(a[i]))</a:t>
            </a:r>
          </a:p>
          <a:p>
            <a:r>
              <a:rPr lang="en-US" altLang="ja-JP" sz="1600">
                <a:latin typeface="Times New Roman" pitchFamily="18" charset="0"/>
              </a:rPr>
              <a:t>15.          sum += parseNumber(</a:t>
            </a:r>
            <a:r>
              <a:rPr lang="en-US" altLang="ja-JP" sz="1600">
                <a:solidFill>
                  <a:srgbClr val="FF3300"/>
                </a:solidFill>
                <a:latin typeface="Times New Roman" pitchFamily="18" charset="0"/>
              </a:rPr>
              <a:t>exp</a:t>
            </a:r>
            <a:r>
              <a:rPr lang="en-US" altLang="ja-JP" sz="1600">
                <a:latin typeface="Times New Roman" pitchFamily="18" charset="0"/>
              </a:rPr>
              <a:t>.getParen(0));</a:t>
            </a:r>
          </a:p>
          <a:p>
            <a:r>
              <a:rPr lang="en-US" altLang="ja-JP" sz="1600">
                <a:latin typeface="Times New Roman" pitchFamily="18" charset="0"/>
              </a:rPr>
              <a:t>16.    System.out.println("sum = " + sum);</a:t>
            </a:r>
          </a:p>
          <a:p>
            <a:r>
              <a:rPr lang="en-US" altLang="ja-JP" sz="1600">
                <a:latin typeface="Times New Roman" pitchFamily="18" charset="0"/>
              </a:rPr>
              <a:t>17. }</a:t>
            </a:r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203200" y="2162175"/>
            <a:ext cx="6059488" cy="4303713"/>
            <a:chOff x="130" y="1357"/>
            <a:chExt cx="3817" cy="2711"/>
          </a:xfrm>
        </p:grpSpPr>
        <p:sp>
          <p:nvSpPr>
            <p:cNvPr id="34895" name="Rectangle 23"/>
            <p:cNvSpPr>
              <a:spLocks noChangeArrowheads="1"/>
            </p:cNvSpPr>
            <p:nvPr/>
          </p:nvSpPr>
          <p:spPr bwMode="auto">
            <a:xfrm>
              <a:off x="130" y="1357"/>
              <a:ext cx="3817" cy="271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pic>
          <p:nvPicPr>
            <p:cNvPr id="34896" name="Picture 2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7" y="1412"/>
              <a:ext cx="2260" cy="26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214313" y="2065338"/>
            <a:ext cx="8859837" cy="4406900"/>
            <a:chOff x="133" y="1295"/>
            <a:chExt cx="5581" cy="2776"/>
          </a:xfrm>
        </p:grpSpPr>
        <p:grpSp>
          <p:nvGrpSpPr>
            <p:cNvPr id="34875" name="Group 26"/>
            <p:cNvGrpSpPr>
              <a:grpSpLocks/>
            </p:cNvGrpSpPr>
            <p:nvPr/>
          </p:nvGrpSpPr>
          <p:grpSpPr bwMode="auto">
            <a:xfrm>
              <a:off x="133" y="1360"/>
              <a:ext cx="3817" cy="2711"/>
              <a:chOff x="570" y="1365"/>
              <a:chExt cx="3817" cy="2711"/>
            </a:xfrm>
          </p:grpSpPr>
          <p:sp>
            <p:nvSpPr>
              <p:cNvPr id="34893" name="Rectangle 27"/>
              <p:cNvSpPr>
                <a:spLocks noChangeArrowheads="1"/>
              </p:cNvSpPr>
              <p:nvPr/>
            </p:nvSpPr>
            <p:spPr bwMode="auto">
              <a:xfrm>
                <a:off x="570" y="1365"/>
                <a:ext cx="3817" cy="2711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pic>
            <p:nvPicPr>
              <p:cNvPr id="34894" name="Picture 28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797" y="1430"/>
                <a:ext cx="2292" cy="26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34876" name="Group 29"/>
            <p:cNvGrpSpPr>
              <a:grpSpLocks/>
            </p:cNvGrpSpPr>
            <p:nvPr/>
          </p:nvGrpSpPr>
          <p:grpSpPr bwMode="auto">
            <a:xfrm>
              <a:off x="3980" y="1295"/>
              <a:ext cx="1734" cy="2722"/>
              <a:chOff x="3949" y="7694"/>
              <a:chExt cx="1734" cy="2722"/>
            </a:xfrm>
          </p:grpSpPr>
          <p:sp>
            <p:nvSpPr>
              <p:cNvPr id="34877" name="Rectangle 30"/>
              <p:cNvSpPr>
                <a:spLocks noChangeArrowheads="1"/>
              </p:cNvSpPr>
              <p:nvPr/>
            </p:nvSpPr>
            <p:spPr bwMode="auto">
              <a:xfrm>
                <a:off x="3969" y="7778"/>
                <a:ext cx="1688" cy="249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>
                  <a:spcBef>
                    <a:spcPct val="50000"/>
                  </a:spcBef>
                </a:pPr>
                <a:endParaRPr kumimoji="1" lang="ja-JP" altLang="ja-JP" sz="1400">
                  <a:latin typeface="Tahoma" pitchFamily="34" charset="0"/>
                </a:endParaRPr>
              </a:p>
            </p:txBody>
          </p:sp>
          <p:sp>
            <p:nvSpPr>
              <p:cNvPr id="34878" name="Text Box 31"/>
              <p:cNvSpPr txBox="1">
                <a:spLocks noChangeArrowheads="1"/>
              </p:cNvSpPr>
              <p:nvPr/>
            </p:nvSpPr>
            <p:spPr bwMode="auto">
              <a:xfrm>
                <a:off x="4178" y="7886"/>
                <a:ext cx="1128" cy="21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ja-JP" sz="1400" b="1">
                    <a:latin typeface="Tahoma" pitchFamily="34" charset="0"/>
                  </a:rPr>
                  <a:t>Lexical analysis</a:t>
                </a:r>
              </a:p>
            </p:txBody>
          </p:sp>
          <p:sp>
            <p:nvSpPr>
              <p:cNvPr id="34879" name="Text Box 32"/>
              <p:cNvSpPr txBox="1">
                <a:spLocks noChangeArrowheads="1"/>
              </p:cNvSpPr>
              <p:nvPr/>
            </p:nvSpPr>
            <p:spPr bwMode="auto">
              <a:xfrm>
                <a:off x="4180" y="8582"/>
                <a:ext cx="1128" cy="210"/>
              </a:xfrm>
              <a:prstGeom prst="rect">
                <a:avLst/>
              </a:prstGeom>
              <a:solidFill>
                <a:schemeClr val="accent1">
                  <a:alpha val="50195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ja-JP" sz="1400" b="1">
                    <a:latin typeface="Tahoma" pitchFamily="34" charset="0"/>
                  </a:rPr>
                  <a:t>Transformation</a:t>
                </a:r>
              </a:p>
            </p:txBody>
          </p:sp>
          <p:sp>
            <p:nvSpPr>
              <p:cNvPr id="34880" name="Rectangle 33"/>
              <p:cNvSpPr>
                <a:spLocks noChangeArrowheads="1"/>
              </p:cNvSpPr>
              <p:nvPr/>
            </p:nvSpPr>
            <p:spPr bwMode="auto">
              <a:xfrm>
                <a:off x="4336" y="8226"/>
                <a:ext cx="919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ja-JP" sz="1400">
                    <a:latin typeface="Tahoma" pitchFamily="34" charset="0"/>
                  </a:rPr>
                  <a:t>Token sequence</a:t>
                </a:r>
              </a:p>
            </p:txBody>
          </p:sp>
          <p:sp>
            <p:nvSpPr>
              <p:cNvPr id="34881" name="Text Box 34"/>
              <p:cNvSpPr txBox="1">
                <a:spLocks noChangeArrowheads="1"/>
              </p:cNvSpPr>
              <p:nvPr/>
            </p:nvSpPr>
            <p:spPr bwMode="auto">
              <a:xfrm>
                <a:off x="4174" y="9302"/>
                <a:ext cx="1136" cy="21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ja-JP" sz="1400" b="1">
                    <a:latin typeface="Tahoma" pitchFamily="34" charset="0"/>
                  </a:rPr>
                  <a:t>Match detection</a:t>
                </a:r>
              </a:p>
            </p:txBody>
          </p:sp>
          <p:sp>
            <p:nvSpPr>
              <p:cNvPr id="34882" name="Line 35"/>
              <p:cNvSpPr>
                <a:spLocks noChangeShapeType="1"/>
              </p:cNvSpPr>
              <p:nvPr/>
            </p:nvSpPr>
            <p:spPr bwMode="auto">
              <a:xfrm>
                <a:off x="4741" y="8798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34883" name="Rectangle 36"/>
              <p:cNvSpPr>
                <a:spLocks noChangeArrowheads="1"/>
              </p:cNvSpPr>
              <p:nvPr/>
            </p:nvSpPr>
            <p:spPr bwMode="auto">
              <a:xfrm>
                <a:off x="4059" y="8952"/>
                <a:ext cx="155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ja-JP" sz="1400">
                    <a:latin typeface="Tahoma" pitchFamily="34" charset="0"/>
                  </a:rPr>
                  <a:t>Transformed token sequence</a:t>
                </a:r>
              </a:p>
            </p:txBody>
          </p:sp>
          <p:sp>
            <p:nvSpPr>
              <p:cNvPr id="34884" name="Rectangle 37"/>
              <p:cNvSpPr>
                <a:spLocks noChangeArrowheads="1"/>
              </p:cNvSpPr>
              <p:nvPr/>
            </p:nvSpPr>
            <p:spPr bwMode="auto">
              <a:xfrm>
                <a:off x="3949" y="9650"/>
                <a:ext cx="173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ja-JP" sz="1400">
                    <a:latin typeface="Tahoma" pitchFamily="34" charset="0"/>
                  </a:rPr>
                  <a:t>Clones on transformed sequence</a:t>
                </a:r>
              </a:p>
            </p:txBody>
          </p:sp>
          <p:sp>
            <p:nvSpPr>
              <p:cNvPr id="34885" name="Text Box 38"/>
              <p:cNvSpPr txBox="1">
                <a:spLocks noChangeArrowheads="1"/>
              </p:cNvSpPr>
              <p:nvPr/>
            </p:nvSpPr>
            <p:spPr bwMode="auto">
              <a:xfrm>
                <a:off x="4197" y="10016"/>
                <a:ext cx="1104" cy="21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ja-JP" sz="1400" b="1">
                    <a:latin typeface="Tahoma" pitchFamily="34" charset="0"/>
                  </a:rPr>
                  <a:t>Formatting</a:t>
                </a:r>
              </a:p>
            </p:txBody>
          </p:sp>
          <p:sp>
            <p:nvSpPr>
              <p:cNvPr id="34886" name="Line 39"/>
              <p:cNvSpPr>
                <a:spLocks noChangeShapeType="1"/>
              </p:cNvSpPr>
              <p:nvPr/>
            </p:nvSpPr>
            <p:spPr bwMode="auto">
              <a:xfrm>
                <a:off x="4739" y="911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34887" name="Line 40"/>
              <p:cNvSpPr>
                <a:spLocks noChangeShapeType="1"/>
              </p:cNvSpPr>
              <p:nvPr/>
            </p:nvSpPr>
            <p:spPr bwMode="auto">
              <a:xfrm>
                <a:off x="4731" y="9506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34888" name="Line 41"/>
              <p:cNvSpPr>
                <a:spLocks noChangeShapeType="1"/>
              </p:cNvSpPr>
              <p:nvPr/>
            </p:nvSpPr>
            <p:spPr bwMode="auto">
              <a:xfrm>
                <a:off x="4745" y="839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34889" name="Line 42"/>
              <p:cNvSpPr>
                <a:spLocks noChangeShapeType="1"/>
              </p:cNvSpPr>
              <p:nvPr/>
            </p:nvSpPr>
            <p:spPr bwMode="auto">
              <a:xfrm>
                <a:off x="4743" y="809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34890" name="Line 43"/>
              <p:cNvSpPr>
                <a:spLocks noChangeShapeType="1"/>
              </p:cNvSpPr>
              <p:nvPr/>
            </p:nvSpPr>
            <p:spPr bwMode="auto">
              <a:xfrm>
                <a:off x="4739" y="7694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34891" name="Line 44"/>
              <p:cNvSpPr>
                <a:spLocks noChangeShapeType="1"/>
              </p:cNvSpPr>
              <p:nvPr/>
            </p:nvSpPr>
            <p:spPr bwMode="auto">
              <a:xfrm>
                <a:off x="4733" y="9824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34892" name="Line 45"/>
              <p:cNvSpPr>
                <a:spLocks noChangeShapeType="1"/>
              </p:cNvSpPr>
              <p:nvPr/>
            </p:nvSpPr>
            <p:spPr bwMode="auto">
              <a:xfrm>
                <a:off x="4725" y="10224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</p:grpSp>
      </p:grpSp>
      <p:grpSp>
        <p:nvGrpSpPr>
          <p:cNvPr id="7" name="Group 46"/>
          <p:cNvGrpSpPr>
            <a:grpSpLocks/>
          </p:cNvGrpSpPr>
          <p:nvPr/>
        </p:nvGrpSpPr>
        <p:grpSpPr bwMode="auto">
          <a:xfrm>
            <a:off x="206375" y="2149475"/>
            <a:ext cx="6059488" cy="4303713"/>
            <a:chOff x="130" y="1357"/>
            <a:chExt cx="3817" cy="2711"/>
          </a:xfrm>
        </p:grpSpPr>
        <p:sp>
          <p:nvSpPr>
            <p:cNvPr id="34873" name="Rectangle 47"/>
            <p:cNvSpPr>
              <a:spLocks noChangeArrowheads="1"/>
            </p:cNvSpPr>
            <p:nvPr/>
          </p:nvSpPr>
          <p:spPr bwMode="auto">
            <a:xfrm>
              <a:off x="130" y="1357"/>
              <a:ext cx="3817" cy="271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pic>
          <p:nvPicPr>
            <p:cNvPr id="34874" name="Picture 48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67" y="1424"/>
              <a:ext cx="2293" cy="26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8" name="Group 49"/>
          <p:cNvGrpSpPr>
            <a:grpSpLocks/>
          </p:cNvGrpSpPr>
          <p:nvPr/>
        </p:nvGrpSpPr>
        <p:grpSpPr bwMode="auto">
          <a:xfrm>
            <a:off x="203200" y="2154238"/>
            <a:ext cx="6059488" cy="4303712"/>
            <a:chOff x="132" y="1357"/>
            <a:chExt cx="3817" cy="2711"/>
          </a:xfrm>
        </p:grpSpPr>
        <p:sp>
          <p:nvSpPr>
            <p:cNvPr id="34871" name="Rectangle 50"/>
            <p:cNvSpPr>
              <a:spLocks noChangeArrowheads="1"/>
            </p:cNvSpPr>
            <p:nvPr/>
          </p:nvSpPr>
          <p:spPr bwMode="auto">
            <a:xfrm>
              <a:off x="132" y="1357"/>
              <a:ext cx="3817" cy="271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pic>
          <p:nvPicPr>
            <p:cNvPr id="34872" name="Picture 51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72" y="1421"/>
              <a:ext cx="1647" cy="26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" name="Group 52"/>
          <p:cNvGrpSpPr>
            <a:grpSpLocks/>
          </p:cNvGrpSpPr>
          <p:nvPr/>
        </p:nvGrpSpPr>
        <p:grpSpPr bwMode="auto">
          <a:xfrm>
            <a:off x="200025" y="2051050"/>
            <a:ext cx="8858250" cy="4413250"/>
            <a:chOff x="134" y="1295"/>
            <a:chExt cx="5580" cy="2780"/>
          </a:xfrm>
        </p:grpSpPr>
        <p:grpSp>
          <p:nvGrpSpPr>
            <p:cNvPr id="34851" name="Group 53"/>
            <p:cNvGrpSpPr>
              <a:grpSpLocks/>
            </p:cNvGrpSpPr>
            <p:nvPr/>
          </p:nvGrpSpPr>
          <p:grpSpPr bwMode="auto">
            <a:xfrm>
              <a:off x="134" y="1364"/>
              <a:ext cx="3817" cy="2711"/>
              <a:chOff x="130" y="1349"/>
              <a:chExt cx="3817" cy="2711"/>
            </a:xfrm>
          </p:grpSpPr>
          <p:sp>
            <p:nvSpPr>
              <p:cNvPr id="34869" name="Rectangle 54"/>
              <p:cNvSpPr>
                <a:spLocks noChangeArrowheads="1"/>
              </p:cNvSpPr>
              <p:nvPr/>
            </p:nvSpPr>
            <p:spPr bwMode="auto">
              <a:xfrm>
                <a:off x="130" y="1349"/>
                <a:ext cx="3817" cy="2711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pic>
            <p:nvPicPr>
              <p:cNvPr id="34870" name="Picture 55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341" y="1429"/>
                <a:ext cx="1710" cy="26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34852" name="Group 56"/>
            <p:cNvGrpSpPr>
              <a:grpSpLocks/>
            </p:cNvGrpSpPr>
            <p:nvPr/>
          </p:nvGrpSpPr>
          <p:grpSpPr bwMode="auto">
            <a:xfrm>
              <a:off x="3980" y="1295"/>
              <a:ext cx="1734" cy="2722"/>
              <a:chOff x="3949" y="7694"/>
              <a:chExt cx="1734" cy="2722"/>
            </a:xfrm>
          </p:grpSpPr>
          <p:sp>
            <p:nvSpPr>
              <p:cNvPr id="34853" name="Rectangle 57"/>
              <p:cNvSpPr>
                <a:spLocks noChangeArrowheads="1"/>
              </p:cNvSpPr>
              <p:nvPr/>
            </p:nvSpPr>
            <p:spPr bwMode="auto">
              <a:xfrm>
                <a:off x="3969" y="7778"/>
                <a:ext cx="1688" cy="249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>
                  <a:spcBef>
                    <a:spcPct val="50000"/>
                  </a:spcBef>
                </a:pPr>
                <a:endParaRPr kumimoji="1" lang="ja-JP" altLang="ja-JP" sz="1400">
                  <a:latin typeface="Tahoma" pitchFamily="34" charset="0"/>
                </a:endParaRPr>
              </a:p>
            </p:txBody>
          </p:sp>
          <p:sp>
            <p:nvSpPr>
              <p:cNvPr id="34854" name="Text Box 58"/>
              <p:cNvSpPr txBox="1">
                <a:spLocks noChangeArrowheads="1"/>
              </p:cNvSpPr>
              <p:nvPr/>
            </p:nvSpPr>
            <p:spPr bwMode="auto">
              <a:xfrm>
                <a:off x="4178" y="7886"/>
                <a:ext cx="1128" cy="21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ja-JP" sz="1400" b="1">
                    <a:latin typeface="Tahoma" pitchFamily="34" charset="0"/>
                  </a:rPr>
                  <a:t>Lexical analysis</a:t>
                </a:r>
              </a:p>
            </p:txBody>
          </p:sp>
          <p:sp>
            <p:nvSpPr>
              <p:cNvPr id="34855" name="Text Box 59"/>
              <p:cNvSpPr txBox="1">
                <a:spLocks noChangeArrowheads="1"/>
              </p:cNvSpPr>
              <p:nvPr/>
            </p:nvSpPr>
            <p:spPr bwMode="auto">
              <a:xfrm>
                <a:off x="4180" y="8582"/>
                <a:ext cx="1128" cy="21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ja-JP" sz="1400" b="1">
                    <a:latin typeface="Tahoma" pitchFamily="34" charset="0"/>
                  </a:rPr>
                  <a:t>Transformation</a:t>
                </a:r>
              </a:p>
            </p:txBody>
          </p:sp>
          <p:sp>
            <p:nvSpPr>
              <p:cNvPr id="34856" name="Rectangle 60"/>
              <p:cNvSpPr>
                <a:spLocks noChangeArrowheads="1"/>
              </p:cNvSpPr>
              <p:nvPr/>
            </p:nvSpPr>
            <p:spPr bwMode="auto">
              <a:xfrm>
                <a:off x="4336" y="8226"/>
                <a:ext cx="919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ja-JP" sz="1400">
                    <a:latin typeface="Tahoma" pitchFamily="34" charset="0"/>
                  </a:rPr>
                  <a:t>Token sequence</a:t>
                </a:r>
              </a:p>
            </p:txBody>
          </p:sp>
          <p:sp>
            <p:nvSpPr>
              <p:cNvPr id="34857" name="Text Box 61"/>
              <p:cNvSpPr txBox="1">
                <a:spLocks noChangeArrowheads="1"/>
              </p:cNvSpPr>
              <p:nvPr/>
            </p:nvSpPr>
            <p:spPr bwMode="auto">
              <a:xfrm>
                <a:off x="4174" y="9302"/>
                <a:ext cx="1136" cy="210"/>
              </a:xfrm>
              <a:prstGeom prst="rect">
                <a:avLst/>
              </a:prstGeom>
              <a:solidFill>
                <a:schemeClr val="accent1">
                  <a:alpha val="50195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ja-JP" sz="1400" b="1">
                    <a:latin typeface="Tahoma" pitchFamily="34" charset="0"/>
                  </a:rPr>
                  <a:t>Match detection</a:t>
                </a:r>
              </a:p>
            </p:txBody>
          </p:sp>
          <p:sp>
            <p:nvSpPr>
              <p:cNvPr id="34858" name="Line 62"/>
              <p:cNvSpPr>
                <a:spLocks noChangeShapeType="1"/>
              </p:cNvSpPr>
              <p:nvPr/>
            </p:nvSpPr>
            <p:spPr bwMode="auto">
              <a:xfrm>
                <a:off x="4741" y="8798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34859" name="Rectangle 63"/>
              <p:cNvSpPr>
                <a:spLocks noChangeArrowheads="1"/>
              </p:cNvSpPr>
              <p:nvPr/>
            </p:nvSpPr>
            <p:spPr bwMode="auto">
              <a:xfrm>
                <a:off x="4059" y="8952"/>
                <a:ext cx="155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ja-JP" sz="1400">
                    <a:latin typeface="Tahoma" pitchFamily="34" charset="0"/>
                  </a:rPr>
                  <a:t>Transformed token sequence</a:t>
                </a:r>
              </a:p>
            </p:txBody>
          </p:sp>
          <p:sp>
            <p:nvSpPr>
              <p:cNvPr id="34860" name="Rectangle 64"/>
              <p:cNvSpPr>
                <a:spLocks noChangeArrowheads="1"/>
              </p:cNvSpPr>
              <p:nvPr/>
            </p:nvSpPr>
            <p:spPr bwMode="auto">
              <a:xfrm>
                <a:off x="3949" y="9650"/>
                <a:ext cx="173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ja-JP" sz="1400">
                    <a:latin typeface="Tahoma" pitchFamily="34" charset="0"/>
                  </a:rPr>
                  <a:t>Clones on transformed sequence</a:t>
                </a:r>
              </a:p>
            </p:txBody>
          </p:sp>
          <p:sp>
            <p:nvSpPr>
              <p:cNvPr id="34861" name="Text Box 65"/>
              <p:cNvSpPr txBox="1">
                <a:spLocks noChangeArrowheads="1"/>
              </p:cNvSpPr>
              <p:nvPr/>
            </p:nvSpPr>
            <p:spPr bwMode="auto">
              <a:xfrm>
                <a:off x="4197" y="10016"/>
                <a:ext cx="1104" cy="21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ja-JP" sz="1400" b="1">
                    <a:latin typeface="Tahoma" pitchFamily="34" charset="0"/>
                  </a:rPr>
                  <a:t>Formatting</a:t>
                </a:r>
              </a:p>
            </p:txBody>
          </p:sp>
          <p:sp>
            <p:nvSpPr>
              <p:cNvPr id="34862" name="Line 66"/>
              <p:cNvSpPr>
                <a:spLocks noChangeShapeType="1"/>
              </p:cNvSpPr>
              <p:nvPr/>
            </p:nvSpPr>
            <p:spPr bwMode="auto">
              <a:xfrm>
                <a:off x="4739" y="911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34863" name="Line 67"/>
              <p:cNvSpPr>
                <a:spLocks noChangeShapeType="1"/>
              </p:cNvSpPr>
              <p:nvPr/>
            </p:nvSpPr>
            <p:spPr bwMode="auto">
              <a:xfrm>
                <a:off x="4731" y="9506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34864" name="Line 68"/>
              <p:cNvSpPr>
                <a:spLocks noChangeShapeType="1"/>
              </p:cNvSpPr>
              <p:nvPr/>
            </p:nvSpPr>
            <p:spPr bwMode="auto">
              <a:xfrm>
                <a:off x="4745" y="839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34865" name="Line 69"/>
              <p:cNvSpPr>
                <a:spLocks noChangeShapeType="1"/>
              </p:cNvSpPr>
              <p:nvPr/>
            </p:nvSpPr>
            <p:spPr bwMode="auto">
              <a:xfrm>
                <a:off x="4743" y="809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34866" name="Line 70"/>
              <p:cNvSpPr>
                <a:spLocks noChangeShapeType="1"/>
              </p:cNvSpPr>
              <p:nvPr/>
            </p:nvSpPr>
            <p:spPr bwMode="auto">
              <a:xfrm>
                <a:off x="4739" y="7694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34867" name="Line 71"/>
              <p:cNvSpPr>
                <a:spLocks noChangeShapeType="1"/>
              </p:cNvSpPr>
              <p:nvPr/>
            </p:nvSpPr>
            <p:spPr bwMode="auto">
              <a:xfrm>
                <a:off x="4733" y="9824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34868" name="Line 72"/>
              <p:cNvSpPr>
                <a:spLocks noChangeShapeType="1"/>
              </p:cNvSpPr>
              <p:nvPr/>
            </p:nvSpPr>
            <p:spPr bwMode="auto">
              <a:xfrm>
                <a:off x="4725" y="10224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</p:grpSp>
      </p:grpSp>
      <p:grpSp>
        <p:nvGrpSpPr>
          <p:cNvPr id="12" name="Group 73"/>
          <p:cNvGrpSpPr>
            <a:grpSpLocks/>
          </p:cNvGrpSpPr>
          <p:nvPr/>
        </p:nvGrpSpPr>
        <p:grpSpPr bwMode="auto">
          <a:xfrm>
            <a:off x="100013" y="2055813"/>
            <a:ext cx="8970962" cy="4402137"/>
            <a:chOff x="63" y="1295"/>
            <a:chExt cx="5651" cy="2773"/>
          </a:xfrm>
        </p:grpSpPr>
        <p:grpSp>
          <p:nvGrpSpPr>
            <p:cNvPr id="34830" name="Group 74"/>
            <p:cNvGrpSpPr>
              <a:grpSpLocks/>
            </p:cNvGrpSpPr>
            <p:nvPr/>
          </p:nvGrpSpPr>
          <p:grpSpPr bwMode="auto">
            <a:xfrm>
              <a:off x="63" y="1363"/>
              <a:ext cx="3904" cy="2705"/>
              <a:chOff x="-408" y="4460"/>
              <a:chExt cx="3904" cy="2664"/>
            </a:xfrm>
          </p:grpSpPr>
          <p:sp>
            <p:nvSpPr>
              <p:cNvPr id="34848" name="Text Box 75"/>
              <p:cNvSpPr txBox="1">
                <a:spLocks noChangeArrowheads="1"/>
              </p:cNvSpPr>
              <p:nvPr/>
            </p:nvSpPr>
            <p:spPr bwMode="auto">
              <a:xfrm>
                <a:off x="-352" y="4460"/>
                <a:ext cx="3848" cy="2653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/>
                <a:r>
                  <a:rPr lang="en-US" altLang="ja-JP" sz="1600">
                    <a:latin typeface="Times New Roman" pitchFamily="18" charset="0"/>
                  </a:rPr>
                  <a:t> 1. static void </a:t>
                </a:r>
                <a:r>
                  <a:rPr lang="en-US" altLang="ja-JP" sz="1600">
                    <a:solidFill>
                      <a:srgbClr val="0000FF"/>
                    </a:solidFill>
                    <a:latin typeface="Times New Roman" pitchFamily="18" charset="0"/>
                  </a:rPr>
                  <a:t>foo()</a:t>
                </a:r>
                <a:r>
                  <a:rPr lang="en-US" altLang="ja-JP" sz="1600">
                    <a:latin typeface="Times New Roman" pitchFamily="18" charset="0"/>
                  </a:rPr>
                  <a:t> throws RESyntaxException {</a:t>
                </a:r>
              </a:p>
              <a:p>
                <a:pPr eaLnBrk="1" hangingPunct="1"/>
                <a:r>
                  <a:rPr lang="en-US" altLang="ja-JP" sz="1600">
                    <a:latin typeface="Times New Roman" pitchFamily="18" charset="0"/>
                  </a:rPr>
                  <a:t> 2.    </a:t>
                </a:r>
                <a:r>
                  <a:rPr lang="en-US" altLang="ja-JP" sz="1600">
                    <a:solidFill>
                      <a:srgbClr val="0000FF"/>
                    </a:solidFill>
                    <a:latin typeface="Times New Roman" pitchFamily="18" charset="0"/>
                  </a:rPr>
                  <a:t>String a[] = new String [] { "123,400", "abc", "orange 100" };</a:t>
                </a:r>
              </a:p>
              <a:p>
                <a:pPr eaLnBrk="1" hangingPunct="1"/>
                <a:r>
                  <a:rPr lang="en-US" altLang="ja-JP" sz="1600">
                    <a:latin typeface="Times New Roman" pitchFamily="18" charset="0"/>
                  </a:rPr>
                  <a:t> 3.    </a:t>
                </a:r>
                <a:r>
                  <a:rPr lang="en-US" altLang="ja-JP" sz="1600">
                    <a:solidFill>
                      <a:srgbClr val="0000FF"/>
                    </a:solidFill>
                    <a:latin typeface="Times New Roman" pitchFamily="18" charset="0"/>
                  </a:rPr>
                  <a:t>org.apache.regexp.</a:t>
                </a:r>
                <a:r>
                  <a:rPr lang="en-US" altLang="ja-JP" sz="1600">
                    <a:latin typeface="Times New Roman" pitchFamily="18" charset="0"/>
                  </a:rPr>
                  <a:t>RE </a:t>
                </a:r>
                <a:r>
                  <a:rPr lang="en-US" altLang="ja-JP" sz="1600">
                    <a:solidFill>
                      <a:srgbClr val="0000FF"/>
                    </a:solidFill>
                    <a:latin typeface="Times New Roman" pitchFamily="18" charset="0"/>
                  </a:rPr>
                  <a:t>pat</a:t>
                </a:r>
                <a:r>
                  <a:rPr lang="en-US" altLang="ja-JP" sz="1600">
                    <a:latin typeface="Times New Roman" pitchFamily="18" charset="0"/>
                  </a:rPr>
                  <a:t> = </a:t>
                </a:r>
                <a:r>
                  <a:rPr lang="en-US" altLang="ja-JP" sz="1600">
                    <a:solidFill>
                      <a:schemeClr val="hlink"/>
                    </a:solidFill>
                    <a:latin typeface="Times New Roman" pitchFamily="18" charset="0"/>
                  </a:rPr>
                  <a:t>new </a:t>
                </a:r>
                <a:r>
                  <a:rPr lang="en-US" altLang="ja-JP" sz="1600">
                    <a:solidFill>
                      <a:srgbClr val="0000FF"/>
                    </a:solidFill>
                    <a:latin typeface="Times New Roman" pitchFamily="18" charset="0"/>
                  </a:rPr>
                  <a:t>org.apache.regexp.</a:t>
                </a:r>
                <a:r>
                  <a:rPr lang="en-US" altLang="ja-JP" sz="1600">
                    <a:latin typeface="Times New Roman" pitchFamily="18" charset="0"/>
                  </a:rPr>
                  <a:t>RE("[0-9,]+");</a:t>
                </a:r>
              </a:p>
              <a:p>
                <a:pPr eaLnBrk="1" hangingPunct="1"/>
                <a:r>
                  <a:rPr lang="en-US" altLang="ja-JP" sz="1600">
                    <a:latin typeface="Times New Roman" pitchFamily="18" charset="0"/>
                  </a:rPr>
                  <a:t> 4.    int sum = 0;</a:t>
                </a:r>
              </a:p>
              <a:p>
                <a:pPr eaLnBrk="1" hangingPunct="1"/>
                <a:r>
                  <a:rPr lang="en-US" altLang="ja-JP" sz="1600">
                    <a:latin typeface="Times New Roman" pitchFamily="18" charset="0"/>
                  </a:rPr>
                  <a:t> 5.    for (int i = 0; i &lt; a.length; ++i)</a:t>
                </a:r>
              </a:p>
              <a:p>
                <a:pPr eaLnBrk="1" hangingPunct="1"/>
                <a:r>
                  <a:rPr lang="en-US" altLang="ja-JP" sz="1600">
                    <a:latin typeface="Times New Roman" pitchFamily="18" charset="0"/>
                  </a:rPr>
                  <a:t> 6.       if (</a:t>
                </a:r>
                <a:r>
                  <a:rPr lang="en-US" altLang="ja-JP" sz="1600">
                    <a:solidFill>
                      <a:srgbClr val="0000FF"/>
                    </a:solidFill>
                    <a:latin typeface="Times New Roman" pitchFamily="18" charset="0"/>
                  </a:rPr>
                  <a:t>pat.</a:t>
                </a:r>
                <a:r>
                  <a:rPr lang="en-US" altLang="ja-JP" sz="1600">
                    <a:latin typeface="Times New Roman" pitchFamily="18" charset="0"/>
                  </a:rPr>
                  <a:t>match(a[i]))</a:t>
                </a:r>
              </a:p>
              <a:p>
                <a:pPr eaLnBrk="1" hangingPunct="1"/>
                <a:r>
                  <a:rPr lang="en-US" altLang="ja-JP" sz="1600">
                    <a:latin typeface="Times New Roman" pitchFamily="18" charset="0"/>
                  </a:rPr>
                  <a:t> 7.          sum += </a:t>
                </a:r>
                <a:r>
                  <a:rPr lang="en-US" altLang="ja-JP" sz="1600">
                    <a:solidFill>
                      <a:srgbClr val="0000FF"/>
                    </a:solidFill>
                    <a:latin typeface="Times New Roman" pitchFamily="18" charset="0"/>
                  </a:rPr>
                  <a:t>Sample.</a:t>
                </a:r>
                <a:r>
                  <a:rPr lang="en-US" altLang="ja-JP" sz="1600">
                    <a:latin typeface="Times New Roman" pitchFamily="18" charset="0"/>
                  </a:rPr>
                  <a:t>parseNumber(</a:t>
                </a:r>
                <a:r>
                  <a:rPr lang="en-US" altLang="ja-JP" sz="1600">
                    <a:solidFill>
                      <a:srgbClr val="0000FF"/>
                    </a:solidFill>
                    <a:latin typeface="Times New Roman" pitchFamily="18" charset="0"/>
                  </a:rPr>
                  <a:t>pat.</a:t>
                </a:r>
                <a:r>
                  <a:rPr lang="en-US" altLang="ja-JP" sz="1600">
                    <a:latin typeface="Times New Roman" pitchFamily="18" charset="0"/>
                  </a:rPr>
                  <a:t>getParen(0));</a:t>
                </a:r>
              </a:p>
              <a:p>
                <a:pPr eaLnBrk="1" hangingPunct="1"/>
                <a:r>
                  <a:rPr lang="en-US" altLang="ja-JP" sz="1600">
                    <a:latin typeface="Times New Roman" pitchFamily="18" charset="0"/>
                  </a:rPr>
                  <a:t> 8.    System.out.println("sum = " + sum);</a:t>
                </a:r>
              </a:p>
              <a:p>
                <a:pPr eaLnBrk="1" hangingPunct="1"/>
                <a:r>
                  <a:rPr lang="en-US" altLang="ja-JP" sz="1600">
                    <a:latin typeface="Times New Roman" pitchFamily="18" charset="0"/>
                  </a:rPr>
                  <a:t> 9. }</a:t>
                </a:r>
              </a:p>
              <a:p>
                <a:r>
                  <a:rPr lang="en-US" altLang="ja-JP" sz="1600">
                    <a:solidFill>
                      <a:schemeClr val="accent2"/>
                    </a:solidFill>
                    <a:latin typeface="Times New Roman" pitchFamily="18" charset="0"/>
                  </a:rPr>
                  <a:t>10.</a:t>
                </a:r>
                <a:r>
                  <a:rPr lang="en-US" altLang="ja-JP" sz="1600">
                    <a:latin typeface="Times New Roman" pitchFamily="18" charset="0"/>
                  </a:rPr>
                  <a:t> static void </a:t>
                </a:r>
                <a:r>
                  <a:rPr lang="en-US" altLang="ja-JP" sz="1600">
                    <a:solidFill>
                      <a:srgbClr val="FF3300"/>
                    </a:solidFill>
                    <a:latin typeface="Times New Roman" pitchFamily="18" charset="0"/>
                  </a:rPr>
                  <a:t>goo</a:t>
                </a:r>
                <a:r>
                  <a:rPr lang="en-US" altLang="ja-JP" sz="1600">
                    <a:latin typeface="Times New Roman" pitchFamily="18" charset="0"/>
                  </a:rPr>
                  <a:t>(</a:t>
                </a:r>
                <a:r>
                  <a:rPr lang="en-US" altLang="ja-JP" sz="1600">
                    <a:solidFill>
                      <a:srgbClr val="FF3300"/>
                    </a:solidFill>
                    <a:latin typeface="Times New Roman" pitchFamily="18" charset="0"/>
                  </a:rPr>
                  <a:t>String [] a</a:t>
                </a:r>
                <a:r>
                  <a:rPr lang="en-US" altLang="ja-JP" sz="1600">
                    <a:latin typeface="Times New Roman" pitchFamily="18" charset="0"/>
                  </a:rPr>
                  <a:t>) throws RESyntaxException {</a:t>
                </a:r>
              </a:p>
              <a:p>
                <a:r>
                  <a:rPr lang="en-US" altLang="ja-JP" sz="1600" b="1">
                    <a:latin typeface="Times New Roman" pitchFamily="18" charset="0"/>
                  </a:rPr>
                  <a:t>11.</a:t>
                </a:r>
                <a:r>
                  <a:rPr lang="en-US" altLang="ja-JP" sz="1600">
                    <a:latin typeface="Times New Roman" pitchFamily="18" charset="0"/>
                  </a:rPr>
                  <a:t>    RE </a:t>
                </a:r>
                <a:r>
                  <a:rPr lang="en-US" altLang="ja-JP" sz="1600">
                    <a:solidFill>
                      <a:srgbClr val="FF3300"/>
                    </a:solidFill>
                    <a:latin typeface="Times New Roman" pitchFamily="18" charset="0"/>
                  </a:rPr>
                  <a:t>exp</a:t>
                </a:r>
                <a:r>
                  <a:rPr lang="en-US" altLang="ja-JP" sz="1600">
                    <a:latin typeface="Times New Roman" pitchFamily="18" charset="0"/>
                  </a:rPr>
                  <a:t> = new RE("[0-9,]+");</a:t>
                </a:r>
              </a:p>
              <a:p>
                <a:r>
                  <a:rPr lang="en-US" altLang="ja-JP" sz="1600" b="1">
                    <a:latin typeface="Times New Roman" pitchFamily="18" charset="0"/>
                  </a:rPr>
                  <a:t>12.</a:t>
                </a:r>
                <a:r>
                  <a:rPr lang="en-US" altLang="ja-JP" sz="1600">
                    <a:latin typeface="Times New Roman" pitchFamily="18" charset="0"/>
                  </a:rPr>
                  <a:t>    int sum = 0;</a:t>
                </a:r>
              </a:p>
              <a:p>
                <a:r>
                  <a:rPr lang="en-US" altLang="ja-JP" sz="1600" b="1">
                    <a:latin typeface="Times New Roman" pitchFamily="18" charset="0"/>
                  </a:rPr>
                  <a:t>13.</a:t>
                </a:r>
                <a:r>
                  <a:rPr lang="en-US" altLang="ja-JP" sz="1600">
                    <a:latin typeface="Times New Roman" pitchFamily="18" charset="0"/>
                  </a:rPr>
                  <a:t>    for (int i = 0; i &lt; a.length; ++i)</a:t>
                </a:r>
              </a:p>
              <a:p>
                <a:r>
                  <a:rPr lang="en-US" altLang="ja-JP" sz="1600" b="1">
                    <a:latin typeface="Times New Roman" pitchFamily="18" charset="0"/>
                  </a:rPr>
                  <a:t>14.</a:t>
                </a:r>
                <a:r>
                  <a:rPr lang="en-US" altLang="ja-JP" sz="1600">
                    <a:latin typeface="Times New Roman" pitchFamily="18" charset="0"/>
                  </a:rPr>
                  <a:t>       if (</a:t>
                </a:r>
                <a:r>
                  <a:rPr lang="en-US" altLang="ja-JP" sz="1600">
                    <a:solidFill>
                      <a:srgbClr val="FF3300"/>
                    </a:solidFill>
                    <a:latin typeface="Times New Roman" pitchFamily="18" charset="0"/>
                  </a:rPr>
                  <a:t>exp</a:t>
                </a:r>
                <a:r>
                  <a:rPr lang="en-US" altLang="ja-JP" sz="1600">
                    <a:latin typeface="Times New Roman" pitchFamily="18" charset="0"/>
                  </a:rPr>
                  <a:t>.match(a[i]))</a:t>
                </a:r>
              </a:p>
              <a:p>
                <a:r>
                  <a:rPr lang="en-US" altLang="ja-JP" sz="1600" b="1">
                    <a:latin typeface="Times New Roman" pitchFamily="18" charset="0"/>
                  </a:rPr>
                  <a:t>15.</a:t>
                </a:r>
                <a:r>
                  <a:rPr lang="en-US" altLang="ja-JP" sz="1600">
                    <a:latin typeface="Times New Roman" pitchFamily="18" charset="0"/>
                  </a:rPr>
                  <a:t>          sum += parseNumber(</a:t>
                </a:r>
                <a:r>
                  <a:rPr lang="en-US" altLang="ja-JP" sz="1600">
                    <a:solidFill>
                      <a:srgbClr val="FF3300"/>
                    </a:solidFill>
                    <a:latin typeface="Times New Roman" pitchFamily="18" charset="0"/>
                  </a:rPr>
                  <a:t>exp</a:t>
                </a:r>
                <a:r>
                  <a:rPr lang="en-US" altLang="ja-JP" sz="1600">
                    <a:latin typeface="Times New Roman" pitchFamily="18" charset="0"/>
                  </a:rPr>
                  <a:t>.getParen(0));</a:t>
                </a:r>
              </a:p>
              <a:p>
                <a:r>
                  <a:rPr lang="en-US" altLang="ja-JP" sz="1600" b="1">
                    <a:latin typeface="Times New Roman" pitchFamily="18" charset="0"/>
                  </a:rPr>
                  <a:t>16.</a:t>
                </a:r>
                <a:r>
                  <a:rPr lang="en-US" altLang="ja-JP" sz="1600">
                    <a:latin typeface="Times New Roman" pitchFamily="18" charset="0"/>
                  </a:rPr>
                  <a:t>    System.out.println("sum = " + sum);</a:t>
                </a:r>
              </a:p>
              <a:p>
                <a:r>
                  <a:rPr lang="en-US" altLang="ja-JP" sz="1600" b="1">
                    <a:latin typeface="Times New Roman" pitchFamily="18" charset="0"/>
                  </a:rPr>
                  <a:t>17.</a:t>
                </a:r>
                <a:r>
                  <a:rPr lang="en-US" altLang="ja-JP" sz="1600">
                    <a:latin typeface="Times New Roman" pitchFamily="18" charset="0"/>
                  </a:rPr>
                  <a:t> }</a:t>
                </a:r>
              </a:p>
            </p:txBody>
          </p:sp>
          <p:sp>
            <p:nvSpPr>
              <p:cNvPr id="34849" name="Rectangle 76"/>
              <p:cNvSpPr>
                <a:spLocks noChangeArrowheads="1"/>
              </p:cNvSpPr>
              <p:nvPr/>
            </p:nvSpPr>
            <p:spPr bwMode="auto">
              <a:xfrm>
                <a:off x="-400" y="4820"/>
                <a:ext cx="3848" cy="1064"/>
              </a:xfrm>
              <a:prstGeom prst="rect">
                <a:avLst/>
              </a:prstGeom>
              <a:noFill/>
              <a:ln w="38100">
                <a:solidFill>
                  <a:srgbClr val="89214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ja-JP" altLang="en-US"/>
              </a:p>
            </p:txBody>
          </p:sp>
          <p:sp>
            <p:nvSpPr>
              <p:cNvPr id="34850" name="Rectangle 77"/>
              <p:cNvSpPr>
                <a:spLocks noChangeArrowheads="1"/>
              </p:cNvSpPr>
              <p:nvPr/>
            </p:nvSpPr>
            <p:spPr bwMode="auto">
              <a:xfrm>
                <a:off x="-408" y="6028"/>
                <a:ext cx="3848" cy="1096"/>
              </a:xfrm>
              <a:prstGeom prst="rect">
                <a:avLst/>
              </a:prstGeom>
              <a:noFill/>
              <a:ln w="38100">
                <a:solidFill>
                  <a:srgbClr val="89214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34831" name="Group 78"/>
            <p:cNvGrpSpPr>
              <a:grpSpLocks/>
            </p:cNvGrpSpPr>
            <p:nvPr/>
          </p:nvGrpSpPr>
          <p:grpSpPr bwMode="auto">
            <a:xfrm>
              <a:off x="3980" y="1295"/>
              <a:ext cx="1734" cy="2722"/>
              <a:chOff x="3949" y="7694"/>
              <a:chExt cx="1734" cy="2722"/>
            </a:xfrm>
          </p:grpSpPr>
          <p:sp>
            <p:nvSpPr>
              <p:cNvPr id="34832" name="Rectangle 79"/>
              <p:cNvSpPr>
                <a:spLocks noChangeArrowheads="1"/>
              </p:cNvSpPr>
              <p:nvPr/>
            </p:nvSpPr>
            <p:spPr bwMode="auto">
              <a:xfrm>
                <a:off x="3969" y="7778"/>
                <a:ext cx="1688" cy="249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>
                  <a:spcBef>
                    <a:spcPct val="50000"/>
                  </a:spcBef>
                </a:pPr>
                <a:endParaRPr kumimoji="1" lang="ja-JP" altLang="ja-JP" sz="1400">
                  <a:latin typeface="Tahoma" pitchFamily="34" charset="0"/>
                </a:endParaRPr>
              </a:p>
            </p:txBody>
          </p:sp>
          <p:sp>
            <p:nvSpPr>
              <p:cNvPr id="34833" name="Text Box 80"/>
              <p:cNvSpPr txBox="1">
                <a:spLocks noChangeArrowheads="1"/>
              </p:cNvSpPr>
              <p:nvPr/>
            </p:nvSpPr>
            <p:spPr bwMode="auto">
              <a:xfrm>
                <a:off x="4178" y="7886"/>
                <a:ext cx="1128" cy="21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ja-JP" sz="1400" b="1">
                    <a:latin typeface="Tahoma" pitchFamily="34" charset="0"/>
                  </a:rPr>
                  <a:t>Lexical analysis</a:t>
                </a:r>
              </a:p>
            </p:txBody>
          </p:sp>
          <p:sp>
            <p:nvSpPr>
              <p:cNvPr id="34834" name="Text Box 81"/>
              <p:cNvSpPr txBox="1">
                <a:spLocks noChangeArrowheads="1"/>
              </p:cNvSpPr>
              <p:nvPr/>
            </p:nvSpPr>
            <p:spPr bwMode="auto">
              <a:xfrm>
                <a:off x="4180" y="8582"/>
                <a:ext cx="1128" cy="21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ja-JP" sz="1400" b="1">
                    <a:latin typeface="Tahoma" pitchFamily="34" charset="0"/>
                  </a:rPr>
                  <a:t>Transformation</a:t>
                </a:r>
              </a:p>
            </p:txBody>
          </p:sp>
          <p:sp>
            <p:nvSpPr>
              <p:cNvPr id="34835" name="Rectangle 82"/>
              <p:cNvSpPr>
                <a:spLocks noChangeArrowheads="1"/>
              </p:cNvSpPr>
              <p:nvPr/>
            </p:nvSpPr>
            <p:spPr bwMode="auto">
              <a:xfrm>
                <a:off x="4336" y="8226"/>
                <a:ext cx="919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ja-JP" sz="1400">
                    <a:latin typeface="Tahoma" pitchFamily="34" charset="0"/>
                  </a:rPr>
                  <a:t>Token sequence</a:t>
                </a:r>
              </a:p>
            </p:txBody>
          </p:sp>
          <p:sp>
            <p:nvSpPr>
              <p:cNvPr id="34836" name="Text Box 83"/>
              <p:cNvSpPr txBox="1">
                <a:spLocks noChangeArrowheads="1"/>
              </p:cNvSpPr>
              <p:nvPr/>
            </p:nvSpPr>
            <p:spPr bwMode="auto">
              <a:xfrm>
                <a:off x="4174" y="9302"/>
                <a:ext cx="1136" cy="21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ja-JP" sz="1400" b="1">
                    <a:latin typeface="Tahoma" pitchFamily="34" charset="0"/>
                  </a:rPr>
                  <a:t>Match detection</a:t>
                </a:r>
              </a:p>
            </p:txBody>
          </p:sp>
          <p:sp>
            <p:nvSpPr>
              <p:cNvPr id="34837" name="Line 84"/>
              <p:cNvSpPr>
                <a:spLocks noChangeShapeType="1"/>
              </p:cNvSpPr>
              <p:nvPr/>
            </p:nvSpPr>
            <p:spPr bwMode="auto">
              <a:xfrm>
                <a:off x="4741" y="8798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34838" name="Rectangle 85"/>
              <p:cNvSpPr>
                <a:spLocks noChangeArrowheads="1"/>
              </p:cNvSpPr>
              <p:nvPr/>
            </p:nvSpPr>
            <p:spPr bwMode="auto">
              <a:xfrm>
                <a:off x="4059" y="8952"/>
                <a:ext cx="155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ja-JP" sz="1400">
                    <a:latin typeface="Tahoma" pitchFamily="34" charset="0"/>
                  </a:rPr>
                  <a:t>Transformed token sequence</a:t>
                </a:r>
              </a:p>
            </p:txBody>
          </p:sp>
          <p:sp>
            <p:nvSpPr>
              <p:cNvPr id="34839" name="Rectangle 86"/>
              <p:cNvSpPr>
                <a:spLocks noChangeArrowheads="1"/>
              </p:cNvSpPr>
              <p:nvPr/>
            </p:nvSpPr>
            <p:spPr bwMode="auto">
              <a:xfrm>
                <a:off x="3949" y="9650"/>
                <a:ext cx="173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ja-JP" sz="1400">
                    <a:latin typeface="Tahoma" pitchFamily="34" charset="0"/>
                  </a:rPr>
                  <a:t>Clones on transformed sequence</a:t>
                </a:r>
              </a:p>
            </p:txBody>
          </p:sp>
          <p:sp>
            <p:nvSpPr>
              <p:cNvPr id="34840" name="Text Box 87"/>
              <p:cNvSpPr txBox="1">
                <a:spLocks noChangeArrowheads="1"/>
              </p:cNvSpPr>
              <p:nvPr/>
            </p:nvSpPr>
            <p:spPr bwMode="auto">
              <a:xfrm>
                <a:off x="4197" y="10016"/>
                <a:ext cx="1104" cy="210"/>
              </a:xfrm>
              <a:prstGeom prst="rect">
                <a:avLst/>
              </a:prstGeom>
              <a:solidFill>
                <a:schemeClr val="accent1">
                  <a:alpha val="50195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ja-JP" sz="1400" b="1">
                    <a:latin typeface="Tahoma" pitchFamily="34" charset="0"/>
                  </a:rPr>
                  <a:t>Formatting</a:t>
                </a:r>
              </a:p>
            </p:txBody>
          </p:sp>
          <p:sp>
            <p:nvSpPr>
              <p:cNvPr id="34841" name="Line 88"/>
              <p:cNvSpPr>
                <a:spLocks noChangeShapeType="1"/>
              </p:cNvSpPr>
              <p:nvPr/>
            </p:nvSpPr>
            <p:spPr bwMode="auto">
              <a:xfrm>
                <a:off x="4739" y="911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34842" name="Line 89"/>
              <p:cNvSpPr>
                <a:spLocks noChangeShapeType="1"/>
              </p:cNvSpPr>
              <p:nvPr/>
            </p:nvSpPr>
            <p:spPr bwMode="auto">
              <a:xfrm>
                <a:off x="4731" y="9506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34843" name="Line 90"/>
              <p:cNvSpPr>
                <a:spLocks noChangeShapeType="1"/>
              </p:cNvSpPr>
              <p:nvPr/>
            </p:nvSpPr>
            <p:spPr bwMode="auto">
              <a:xfrm>
                <a:off x="4745" y="839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34844" name="Line 91"/>
              <p:cNvSpPr>
                <a:spLocks noChangeShapeType="1"/>
              </p:cNvSpPr>
              <p:nvPr/>
            </p:nvSpPr>
            <p:spPr bwMode="auto">
              <a:xfrm>
                <a:off x="4743" y="809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34845" name="Line 92"/>
              <p:cNvSpPr>
                <a:spLocks noChangeShapeType="1"/>
              </p:cNvSpPr>
              <p:nvPr/>
            </p:nvSpPr>
            <p:spPr bwMode="auto">
              <a:xfrm>
                <a:off x="4739" y="7694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34846" name="Line 93"/>
              <p:cNvSpPr>
                <a:spLocks noChangeShapeType="1"/>
              </p:cNvSpPr>
              <p:nvPr/>
            </p:nvSpPr>
            <p:spPr bwMode="auto">
              <a:xfrm>
                <a:off x="4733" y="9824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  <p:sp>
            <p:nvSpPr>
              <p:cNvPr id="34847" name="Line 94"/>
              <p:cNvSpPr>
                <a:spLocks noChangeShapeType="1"/>
              </p:cNvSpPr>
              <p:nvPr/>
            </p:nvSpPr>
            <p:spPr bwMode="auto">
              <a:xfrm>
                <a:off x="4725" y="10224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ja-JP" altLang="en-US"/>
              </a:p>
            </p:txBody>
          </p:sp>
        </p:grpSp>
      </p:grpSp>
      <p:sp>
        <p:nvSpPr>
          <p:cNvPr id="34829" name="Rectangle 9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CCFinder (Clone Detection Process)</a:t>
            </a:r>
            <a:r>
              <a:rPr lang="en-US" altLang="ja-JP" sz="3200" smtClean="0"/>
              <a:t> 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How to determine synonymous words? 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3160719"/>
          </a:xfrm>
        </p:spPr>
        <p:txBody>
          <a:bodyPr/>
          <a:lstStyle/>
          <a:p>
            <a:r>
              <a:rPr kumimoji="1" lang="en-US" altLang="ja-JP" dirty="0" smtClean="0"/>
              <a:t>We use an automatic synonymous words determination technique in NLP.</a:t>
            </a:r>
          </a:p>
          <a:p>
            <a:pPr lvl="1"/>
            <a:r>
              <a:rPr lang="en-US" altLang="ja-JP" dirty="0" smtClean="0"/>
              <a:t>Dagan’s method[1], which is based on co-occurrence relation </a:t>
            </a:r>
            <a:r>
              <a:rPr lang="en-US" altLang="ja-JP" dirty="0" smtClean="0">
                <a:solidFill>
                  <a:srgbClr val="FF0000"/>
                </a:solidFill>
              </a:rPr>
              <a:t>and do not use thesauruses and dictionaries</a:t>
            </a:r>
            <a:r>
              <a:rPr lang="en-US" altLang="ja-JP" dirty="0" smtClean="0"/>
              <a:t>.</a:t>
            </a:r>
          </a:p>
          <a:p>
            <a:pPr lvl="1"/>
            <a:r>
              <a:rPr lang="en-US" altLang="ja-JP" dirty="0" smtClean="0"/>
              <a:t>His method detects a set of synonymous words often occurs a similar set of words in statements.</a:t>
            </a:r>
          </a:p>
          <a:p>
            <a:pPr lvl="2"/>
            <a:r>
              <a:rPr lang="en-US" altLang="ja-JP" dirty="0" smtClean="0"/>
              <a:t>e.g., “Kids play soccer”, “Children play soccer” </a:t>
            </a:r>
            <a:endParaRPr lang="en-US" altLang="ja-JP" dirty="0" smtClean="0"/>
          </a:p>
          <a:p>
            <a:pPr lvl="2"/>
            <a:endParaRPr lang="en-US" altLang="ja-JP" dirty="0" smtClean="0"/>
          </a:p>
          <a:p>
            <a:pPr lvl="2"/>
            <a:endParaRPr lang="en-US" altLang="ja-JP" dirty="0" smtClean="0"/>
          </a:p>
          <a:p>
            <a:pPr lvl="1"/>
            <a:r>
              <a:rPr lang="en-US" altLang="ja-JP" dirty="0" smtClean="0"/>
              <a:t>Note that we should set </a:t>
            </a:r>
            <a:r>
              <a:rPr lang="en-US" altLang="ja-JP" dirty="0" smtClean="0"/>
              <a:t>threshold for synonymous </a:t>
            </a:r>
            <a:r>
              <a:rPr lang="en-US" altLang="ja-JP" smtClean="0"/>
              <a:t>words </a:t>
            </a:r>
            <a:r>
              <a:rPr lang="en-US" altLang="ja-JP" smtClean="0"/>
              <a:t>determination.</a:t>
            </a:r>
            <a:endParaRPr lang="en-US" altLang="ja-JP" dirty="0" smtClean="0"/>
          </a:p>
          <a:p>
            <a:pPr lvl="2"/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73BDBF-274C-496B-90EE-A5947C46F453}" type="slidenum">
              <a:rPr lang="en-US" altLang="ja-JP" smtClean="0"/>
              <a:pPr>
                <a:defRPr/>
              </a:pPr>
              <a:t>6</a:t>
            </a:fld>
            <a:endParaRPr lang="en-US" altLang="ja-JP"/>
          </a:p>
        </p:txBody>
      </p:sp>
      <p:sp>
        <p:nvSpPr>
          <p:cNvPr id="5" name="正方形/長方形 4"/>
          <p:cNvSpPr/>
          <p:nvPr/>
        </p:nvSpPr>
        <p:spPr bwMode="auto">
          <a:xfrm>
            <a:off x="928662" y="4429132"/>
            <a:ext cx="7572428" cy="830997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altLang="ja-JP" sz="2400" dirty="0" smtClean="0">
                <a:solidFill>
                  <a:srgbClr val="00B050"/>
                </a:solidFill>
              </a:rPr>
              <a:t>Both “kids” and “children” co-occur with a set of words “play“ “soccer”. </a:t>
            </a:r>
            <a:r>
              <a:rPr lang="en-US" altLang="ja-JP" sz="2400" dirty="0" smtClean="0">
                <a:solidFill>
                  <a:srgbClr val="00B050"/>
                </a:solidFill>
                <a:sym typeface="Wingdings" pitchFamily="2" charset="2"/>
              </a:rPr>
              <a:t> They are synonymous.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14348" y="6072206"/>
            <a:ext cx="78581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/>
              <a:t>[1] I. Dagan, L. Lee, and F. C. N. Pereira. Similarity-based models of word </a:t>
            </a:r>
            <a:r>
              <a:rPr lang="en-US" altLang="ja-JP" dirty="0" err="1" smtClean="0"/>
              <a:t>cooccurrence</a:t>
            </a:r>
            <a:r>
              <a:rPr lang="en-US" altLang="ja-JP" dirty="0" smtClean="0"/>
              <a:t> probabilities. </a:t>
            </a:r>
            <a:r>
              <a:rPr lang="en-US" altLang="ja-JP" i="1" dirty="0" smtClean="0"/>
              <a:t>Machine Learning, 34(1-3):43–69, 1999.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How to determine synonymous words? (2/2)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3375033"/>
          </a:xfrm>
        </p:spPr>
        <p:txBody>
          <a:bodyPr/>
          <a:lstStyle/>
          <a:p>
            <a:r>
              <a:rPr lang="en-US" altLang="ja-JP" dirty="0" smtClean="0"/>
              <a:t>Why not use thesauruses in natural languages?</a:t>
            </a:r>
          </a:p>
          <a:p>
            <a:pPr lvl="1"/>
            <a:r>
              <a:rPr lang="en-US" altLang="ja-JP" dirty="0" smtClean="0"/>
              <a:t>Source files of application software often involve domain specific words.</a:t>
            </a:r>
          </a:p>
          <a:p>
            <a:pPr lvl="1"/>
            <a:r>
              <a:rPr lang="en-US" altLang="ja-JP" dirty="0" smtClean="0"/>
              <a:t>Basically, thesauruses involve a few domain-specific synonyms.</a:t>
            </a:r>
          </a:p>
          <a:p>
            <a:pPr lvl="1"/>
            <a:r>
              <a:rPr lang="en-US" altLang="ja-JP" dirty="0" smtClean="0"/>
              <a:t>SC-Retriever needs to determine domain specific synonymous words in target source files.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73BDBF-274C-496B-90EE-A5947C46F453}" type="slidenum">
              <a:rPr lang="en-US" altLang="ja-JP" smtClean="0"/>
              <a:pPr>
                <a:defRPr/>
              </a:pPr>
              <a:t>7</a:t>
            </a:fld>
            <a:endParaRPr lang="en-US" altLang="ja-JP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How to match a query code fragment with target source files?</a:t>
            </a:r>
            <a:endParaRPr kumimoji="1" lang="ja-JP" altLang="en-US" dirty="0"/>
          </a:p>
        </p:txBody>
      </p:sp>
      <p:sp>
        <p:nvSpPr>
          <p:cNvPr id="25" name="コンテンツ プレースホルダ 24"/>
          <p:cNvSpPr>
            <a:spLocks noGrp="1"/>
          </p:cNvSpPr>
          <p:nvPr>
            <p:ph idx="1"/>
          </p:nvPr>
        </p:nvSpPr>
        <p:spPr>
          <a:xfrm>
            <a:off x="1617" y="1268413"/>
            <a:ext cx="8785225" cy="2803529"/>
          </a:xfrm>
        </p:spPr>
        <p:txBody>
          <a:bodyPr/>
          <a:lstStyle/>
          <a:p>
            <a:r>
              <a:rPr lang="en-US" altLang="ja-JP" dirty="0" smtClean="0"/>
              <a:t>if code fragments have the same or synonymous identifiers as the query identifiers,….</a:t>
            </a:r>
            <a:endParaRPr lang="ja-JP" altLang="en-US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those code fragments are extracted as similar code fragments from the target source files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73BDBF-274C-496B-90EE-A5947C46F453}" type="slidenum">
              <a:rPr lang="en-US" altLang="ja-JP" smtClean="0"/>
              <a:pPr>
                <a:defRPr/>
              </a:pPr>
              <a:t>8</a:t>
            </a:fld>
            <a:endParaRPr lang="en-US" altLang="ja-JP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-138117" y="4286256"/>
            <a:ext cx="40671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 sz="2400" dirty="0" smtClean="0"/>
              <a:t>Identifiers in query code fragment</a:t>
            </a:r>
            <a:endParaRPr lang="ja-JP" altLang="en-US" sz="2400" dirty="0"/>
          </a:p>
        </p:txBody>
      </p:sp>
      <p:grpSp>
        <p:nvGrpSpPr>
          <p:cNvPr id="27" name="グループ化 26"/>
          <p:cNvGrpSpPr/>
          <p:nvPr/>
        </p:nvGrpSpPr>
        <p:grpSpPr>
          <a:xfrm>
            <a:off x="3786182" y="4265814"/>
            <a:ext cx="5214974" cy="2306462"/>
            <a:chOff x="4503766" y="4519773"/>
            <a:chExt cx="4211638" cy="1514333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7780366" y="5602307"/>
              <a:ext cx="863600" cy="262697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ja-JP" sz="2000" b="1">
                  <a:latin typeface="Courier New" pitchFamily="49" charset="0"/>
                </a:rPr>
                <a:t>node</a:t>
              </a:r>
              <a:endParaRPr kumimoji="0" lang="en-US" altLang="ja-JP" sz="2000" b="1" baseline="-25000">
                <a:latin typeface="Courier New" pitchFamily="49" charset="0"/>
              </a:endParaRPr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4611716" y="5607068"/>
              <a:ext cx="863600" cy="262697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ja-JP" sz="2000" b="1">
                  <a:latin typeface="Courier New" pitchFamily="49" charset="0"/>
                </a:rPr>
                <a:t>node</a:t>
              </a:r>
              <a:endParaRPr kumimoji="0" lang="en-US" altLang="ja-JP" sz="2000" b="1" baseline="-25000">
                <a:latin typeface="Courier New" pitchFamily="49" charset="0"/>
              </a:endParaRP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5762654" y="5602307"/>
              <a:ext cx="863600" cy="26269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ja-JP" sz="2000" b="1">
                  <a:latin typeface="Courier New" pitchFamily="49" charset="0"/>
                </a:rPr>
                <a:t>alloc</a:t>
              </a:r>
              <a:endParaRPr kumimoji="0" lang="en-US" altLang="ja-JP" sz="2000" b="1" baseline="-25000">
                <a:latin typeface="Courier New" pitchFamily="49" charset="0"/>
              </a:endParaRP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6627841" y="5602307"/>
              <a:ext cx="863600" cy="262697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ja-JP" sz="2000" b="1">
                  <a:latin typeface="Courier New" pitchFamily="49" charset="0"/>
                </a:rPr>
                <a:t>add</a:t>
              </a:r>
              <a:endParaRPr kumimoji="0" lang="en-US" altLang="ja-JP" sz="2000" b="1" baseline="-25000">
                <a:latin typeface="Courier New" pitchFamily="49" charset="0"/>
              </a:endParaRP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4899054" y="4673906"/>
              <a:ext cx="863600" cy="262697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ja-JP" sz="2000" b="1" dirty="0">
                  <a:latin typeface="Courier New" pitchFamily="49" charset="0"/>
                </a:rPr>
                <a:t>host</a:t>
              </a:r>
              <a:endParaRPr kumimoji="0" lang="en-US" altLang="ja-JP" sz="2000" b="1" baseline="-25000" dirty="0">
                <a:latin typeface="Courier New" pitchFamily="49" charset="0"/>
              </a:endParaRP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5764241" y="4673906"/>
              <a:ext cx="863600" cy="26269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ja-JP" sz="2000" b="1">
                  <a:latin typeface="Courier New" pitchFamily="49" charset="0"/>
                </a:rPr>
                <a:t>alloc</a:t>
              </a:r>
              <a:endParaRPr kumimoji="0" lang="en-US" altLang="ja-JP" sz="2000" b="1" baseline="-25000">
                <a:latin typeface="Courier New" pitchFamily="49" charset="0"/>
              </a:endParaRPr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6618316" y="4673906"/>
              <a:ext cx="873125" cy="262697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ja-JP" sz="2000" b="1">
                  <a:latin typeface="Courier New" pitchFamily="49" charset="0"/>
                </a:rPr>
                <a:t>add</a:t>
              </a:r>
              <a:endParaRPr kumimoji="0" lang="en-US" altLang="ja-JP" sz="2000" b="1" baseline="-25000">
                <a:latin typeface="Courier New" pitchFamily="49" charset="0"/>
              </a:endParaRP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7491441" y="4673906"/>
              <a:ext cx="863600" cy="262697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ja-JP" sz="2000" b="1">
                  <a:latin typeface="Courier New" pitchFamily="49" charset="0"/>
                </a:rPr>
                <a:t>host</a:t>
              </a:r>
              <a:endParaRPr kumimoji="0" lang="en-US" altLang="ja-JP" sz="2000" b="1" baseline="-25000">
                <a:latin typeface="Courier New" pitchFamily="49" charset="0"/>
              </a:endParaRPr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 flipH="1">
              <a:off x="4935566" y="4954606"/>
              <a:ext cx="360363" cy="6477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6159529" y="4954606"/>
              <a:ext cx="0" cy="6477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7059641" y="4954606"/>
              <a:ext cx="0" cy="6477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7888316" y="4954606"/>
              <a:ext cx="288925" cy="6477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 flipH="1">
              <a:off x="5080029" y="4954606"/>
              <a:ext cx="2808287" cy="6477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5295929" y="4954606"/>
              <a:ext cx="2808287" cy="6477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7527954" y="5783281"/>
              <a:ext cx="2159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5511829" y="5783281"/>
              <a:ext cx="2159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4503766" y="5457843"/>
              <a:ext cx="4211638" cy="5762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4791104" y="4519773"/>
              <a:ext cx="3636962" cy="5762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-142908" y="5741275"/>
            <a:ext cx="40671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 sz="2400" dirty="0" smtClean="0"/>
              <a:t>Identifiers in target source files</a:t>
            </a:r>
            <a:endParaRPr lang="ja-JP" altLang="en-US" sz="2400" baseline="-25000" dirty="0">
              <a:latin typeface="Courier New" pitchFamily="49" charset="0"/>
            </a:endParaRPr>
          </a:p>
        </p:txBody>
      </p:sp>
      <p:sp>
        <p:nvSpPr>
          <p:cNvPr id="26" name="下矢印 25"/>
          <p:cNvSpPr/>
          <p:nvPr/>
        </p:nvSpPr>
        <p:spPr bwMode="auto">
          <a:xfrm>
            <a:off x="3929058" y="2428868"/>
            <a:ext cx="642942" cy="642942"/>
          </a:xfrm>
          <a:prstGeom prst="down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Case Study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79388" y="1268413"/>
            <a:ext cx="8964612" cy="4660917"/>
          </a:xfrm>
        </p:spPr>
        <p:txBody>
          <a:bodyPr/>
          <a:lstStyle/>
          <a:p>
            <a:r>
              <a:rPr lang="en-US" altLang="ja-JP" dirty="0" smtClean="0"/>
              <a:t>Overview</a:t>
            </a:r>
          </a:p>
          <a:p>
            <a:pPr lvl="1"/>
            <a:r>
              <a:rPr lang="en-US" altLang="ja-JP" dirty="0" smtClean="0"/>
              <a:t>conduct a case study with SC-Retriever and </a:t>
            </a:r>
            <a:r>
              <a:rPr lang="en-US" altLang="ja-JP" dirty="0" err="1" smtClean="0"/>
              <a:t>CCFinder</a:t>
            </a:r>
            <a:r>
              <a:rPr lang="en-US" altLang="ja-JP" dirty="0" smtClean="0"/>
              <a:t> </a:t>
            </a:r>
          </a:p>
          <a:p>
            <a:pPr lvl="1"/>
            <a:r>
              <a:rPr lang="en-US" altLang="ja-JP" dirty="0" smtClean="0"/>
              <a:t>retrieve defective functions in 2 software systems</a:t>
            </a:r>
          </a:p>
          <a:p>
            <a:pPr lvl="1"/>
            <a:r>
              <a:rPr lang="en-US" altLang="ja-JP" dirty="0" smtClean="0"/>
              <a:t>compare the efficiency of the retrieval</a:t>
            </a:r>
          </a:p>
          <a:p>
            <a:r>
              <a:rPr kumimoji="1" lang="en-US" altLang="ja-JP" dirty="0" smtClean="0"/>
              <a:t>Target Systems</a:t>
            </a:r>
          </a:p>
          <a:p>
            <a:pPr lvl="1"/>
            <a:r>
              <a:rPr lang="en-US" altLang="ja-JP" dirty="0" err="1" smtClean="0"/>
              <a:t>Canna</a:t>
            </a:r>
            <a:r>
              <a:rPr lang="en-US" altLang="ja-JP" dirty="0" smtClean="0"/>
              <a:t> </a:t>
            </a:r>
            <a:r>
              <a:rPr lang="en-US" altLang="ja-JP" dirty="0" smtClean="0"/>
              <a:t>(90KLOC, 2361 functions)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client-server Japanese character input system </a:t>
            </a:r>
          </a:p>
          <a:p>
            <a:pPr lvl="2"/>
            <a:r>
              <a:rPr lang="en-US" altLang="ja-JP" dirty="0" smtClean="0"/>
              <a:t>Ver. 3.6 involves 19 buffer overflow defects</a:t>
            </a:r>
          </a:p>
          <a:p>
            <a:pPr lvl="3"/>
            <a:r>
              <a:rPr lang="en-US" altLang="ja-JP" dirty="0" smtClean="0"/>
              <a:t>Those defects exist in 18 functions.</a:t>
            </a:r>
          </a:p>
          <a:p>
            <a:pPr lvl="1"/>
            <a:r>
              <a:rPr kumimoji="1" lang="en-US" altLang="ja-JP" dirty="0" smtClean="0"/>
              <a:t>SPARS-J </a:t>
            </a:r>
            <a:r>
              <a:rPr kumimoji="1" lang="en-US" altLang="ja-JP" dirty="0" smtClean="0"/>
              <a:t> (36KLOC, 859 functions)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73BDBF-274C-496B-90EE-A5947C46F453}" type="slidenum">
              <a:rPr lang="en-US" altLang="ja-JP" smtClean="0"/>
              <a:pPr>
                <a:defRPr/>
              </a:pPr>
              <a:t>9</a:t>
            </a:fld>
            <a:endParaRPr lang="en-US" altLang="ja-JP"/>
          </a:p>
        </p:txBody>
      </p:sp>
      <p:sp>
        <p:nvSpPr>
          <p:cNvPr id="5" name="角丸四角形 4"/>
          <p:cNvSpPr/>
          <p:nvPr/>
        </p:nvSpPr>
        <p:spPr bwMode="auto">
          <a:xfrm>
            <a:off x="714348" y="3714752"/>
            <a:ext cx="7072362" cy="1714512"/>
          </a:xfrm>
          <a:prstGeom prst="roundRect">
            <a:avLst/>
          </a:prstGeom>
          <a:noFill/>
          <a:ln w="127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5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9.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1.8|22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4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4|11.1|1.4|0.9|10.1|11.6"/>
</p:tagLst>
</file>

<file path=ppt/theme/theme1.xml><?xml version="1.0" encoding="utf-8"?>
<a:theme xmlns:a="http://schemas.openxmlformats.org/drawingml/2006/main" name="1_takaospecial">
  <a:themeElements>
    <a:clrScheme name="1_takaospeci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akaospecial">
      <a:majorFont>
        <a:latin typeface="Arial"/>
        <a:ea typeface="MS UI Gothic"/>
        <a:cs typeface=""/>
      </a:majorFont>
      <a:minorFont>
        <a:latin typeface="Arial"/>
        <a:ea typeface="MS UI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1_takaospeci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akaospeci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akaospeci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akaospeci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akaospeci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akaospeci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akaospeci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akaospeci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akaospeci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akaospeci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akaospeci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akaospeci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15189</TotalTime>
  <Words>6677</Words>
  <Application>Microsoft Office PowerPoint</Application>
  <PresentationFormat>画面に合わせる (4:3)</PresentationFormat>
  <Paragraphs>1259</Paragraphs>
  <Slides>53</Slides>
  <Notes>34</Notes>
  <HiddenSlides>42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53</vt:i4>
      </vt:variant>
    </vt:vector>
  </HeadingPairs>
  <TitlesOfParts>
    <vt:vector size="54" baseType="lpstr">
      <vt:lpstr>1_takaospecial</vt:lpstr>
      <vt:lpstr>Finding Similar Defects  Using Synonymous Identifier Retrieval</vt:lpstr>
      <vt:lpstr>Similar Code fragment</vt:lpstr>
      <vt:lpstr>Key Idea </vt:lpstr>
      <vt:lpstr>SC-Retriever: Code retrieval tool based on identifier similarity</vt:lpstr>
      <vt:lpstr>Why should we determine synonymous words in source code?</vt:lpstr>
      <vt:lpstr>How to determine synonymous words? </vt:lpstr>
      <vt:lpstr>How to determine synonymous words? (2/2)</vt:lpstr>
      <vt:lpstr>How to match a query code fragment with target source files?</vt:lpstr>
      <vt:lpstr>Case Study</vt:lpstr>
      <vt:lpstr>Experimental Step</vt:lpstr>
      <vt:lpstr>Resultant precisions, recalls, and F-scores</vt:lpstr>
      <vt:lpstr>Future Work</vt:lpstr>
      <vt:lpstr>Word extraction  and Synonymous words determination</vt:lpstr>
      <vt:lpstr>Software Maintenance</vt:lpstr>
      <vt:lpstr>Maintaining Similar Code Fragments</vt:lpstr>
      <vt:lpstr>My Talk</vt:lpstr>
      <vt:lpstr>Finding Similar Defects Using Synonymous Identifier Retrieval</vt:lpstr>
      <vt:lpstr>Identifying similar code fragments in source code</vt:lpstr>
      <vt:lpstr>Proposed Method</vt:lpstr>
      <vt:lpstr>スライド 20</vt:lpstr>
      <vt:lpstr>スライド 21</vt:lpstr>
      <vt:lpstr>On Refactoring Support Based on Code Clone Dependency Relation </vt:lpstr>
      <vt:lpstr>Background(1)  What is a code clone?</vt:lpstr>
      <vt:lpstr>Background(1) Refactoring</vt:lpstr>
      <vt:lpstr>Background(2) Difficulty of Refactoring</vt:lpstr>
      <vt:lpstr>Related Works on Clone Refactoring  </vt:lpstr>
      <vt:lpstr>Motivation</vt:lpstr>
      <vt:lpstr>Motivation</vt:lpstr>
      <vt:lpstr>Research Overview</vt:lpstr>
      <vt:lpstr>Definition of chained clone(1)</vt:lpstr>
      <vt:lpstr>Definition of chained clone(2)</vt:lpstr>
      <vt:lpstr>Applicable Refactorings for Chained Clones</vt:lpstr>
      <vt:lpstr>Typical Chained Clones  Case 1 : Extract Method Refactoring</vt:lpstr>
      <vt:lpstr>Typical Chained Clones  Case 2 : Pull Up Method Refactoring</vt:lpstr>
      <vt:lpstr>Typical Chained Clones  Case 3 : Extract SuperClass Refactoring</vt:lpstr>
      <vt:lpstr>Typical Chained Clones  Case 4　( difficult to apply refactoring )</vt:lpstr>
      <vt:lpstr>Categorization of Chained Clones</vt:lpstr>
      <vt:lpstr>The metric DCH(S) (the Dispersion in the Class Hierarchy)</vt:lpstr>
      <vt:lpstr>Metrics to classify chained clone sets (1) </vt:lpstr>
      <vt:lpstr>Metrics to classify chained clone sets (2)</vt:lpstr>
      <vt:lpstr>Metrics to classify chained clone sets (2)</vt:lpstr>
      <vt:lpstr>Metrics to classify chained clone sets (2)</vt:lpstr>
      <vt:lpstr>Metrics to classify chained clone sets (2)</vt:lpstr>
      <vt:lpstr>Metrics to classify chained clone sets (2)</vt:lpstr>
      <vt:lpstr>Evaluation  Overview</vt:lpstr>
      <vt:lpstr>Evaluation  Detected chained clone sets</vt:lpstr>
      <vt:lpstr>Evaluation  Refactoring for Category 31（ANTLR）</vt:lpstr>
      <vt:lpstr>Conclusion</vt:lpstr>
      <vt:lpstr>Evaluation  Detected chained clone sets (Open source software)</vt:lpstr>
      <vt:lpstr>Evaluation  Detected chained clone sets (Commercial software)</vt:lpstr>
      <vt:lpstr>スライド 51</vt:lpstr>
      <vt:lpstr>CCFinder</vt:lpstr>
      <vt:lpstr>CCFinder (Clone Detection Process) </vt:lpstr>
    </vt:vector>
  </TitlesOfParts>
  <Company>大阪大学情報科学研究科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コードクローン間の依存関係に基づく リファクタリング支援環境の実装 </dc:title>
  <dc:creator>井上研究室</dc:creator>
  <cp:lastModifiedBy>n-yosida</cp:lastModifiedBy>
  <cp:revision>999</cp:revision>
  <dcterms:created xsi:type="dcterms:W3CDTF">2005-02-21T06:21:45Z</dcterms:created>
  <dcterms:modified xsi:type="dcterms:W3CDTF">2010-05-08T11:38:01Z</dcterms:modified>
</cp:coreProperties>
</file>