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2"/>
    <p:sldId id="345" r:id="rId3"/>
    <p:sldId id="274" r:id="rId4"/>
    <p:sldId id="336" r:id="rId5"/>
    <p:sldId id="312" r:id="rId6"/>
    <p:sldId id="313" r:id="rId7"/>
    <p:sldId id="320" r:id="rId8"/>
    <p:sldId id="316" r:id="rId9"/>
    <p:sldId id="315" r:id="rId10"/>
    <p:sldId id="382" r:id="rId11"/>
    <p:sldId id="303" r:id="rId12"/>
    <p:sldId id="304" r:id="rId13"/>
    <p:sldId id="355" r:id="rId14"/>
    <p:sldId id="335" r:id="rId15"/>
    <p:sldId id="358" r:id="rId16"/>
    <p:sldId id="359" r:id="rId17"/>
    <p:sldId id="360" r:id="rId18"/>
    <p:sldId id="364" r:id="rId19"/>
    <p:sldId id="361" r:id="rId20"/>
    <p:sldId id="362" r:id="rId21"/>
    <p:sldId id="365" r:id="rId22"/>
    <p:sldId id="366" r:id="rId23"/>
    <p:sldId id="368" r:id="rId24"/>
    <p:sldId id="371" r:id="rId25"/>
    <p:sldId id="370" r:id="rId26"/>
    <p:sldId id="332" r:id="rId27"/>
    <p:sldId id="349" r:id="rId28"/>
    <p:sldId id="353" r:id="rId29"/>
    <p:sldId id="354" r:id="rId30"/>
    <p:sldId id="372" r:id="rId31"/>
    <p:sldId id="379" r:id="rId32"/>
    <p:sldId id="380" r:id="rId33"/>
    <p:sldId id="381" r:id="rId34"/>
    <p:sldId id="376" r:id="rId35"/>
    <p:sldId id="377" r:id="rId36"/>
    <p:sldId id="378" r:id="rId37"/>
    <p:sldId id="350" r:id="rId38"/>
    <p:sldId id="351" r:id="rId39"/>
    <p:sldId id="388" r:id="rId40"/>
    <p:sldId id="352" r:id="rId41"/>
  </p:sldIdLst>
  <p:sldSz cx="9144000" cy="6858000" type="screen4x3"/>
  <p:notesSz cx="6858000" cy="98726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政井智雄" initials="T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9CCFF"/>
    <a:srgbClr val="FF9900"/>
    <a:srgbClr val="CCFFCC"/>
    <a:srgbClr val="FFCC99"/>
    <a:srgbClr val="FFFFCC"/>
    <a:srgbClr val="3366FF"/>
    <a:srgbClr val="FFFF66"/>
    <a:srgbClr val="FF3399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376" autoAdjust="0"/>
    <p:restoredTop sz="73810" autoAdjust="0"/>
  </p:normalViewPr>
  <p:slideViewPr>
    <p:cSldViewPr>
      <p:cViewPr varScale="1">
        <p:scale>
          <a:sx n="20" d="100"/>
          <a:sy n="20" d="100"/>
        </p:scale>
        <p:origin x="-17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18" tIns="45558" rIns="91118" bIns="45558" numCol="1" anchor="t" anchorCtr="0" compatLnSpc="1">
            <a:prstTxWarp prst="textNoShape">
              <a:avLst/>
            </a:prstTxWarp>
          </a:bodyPr>
          <a:lstStyle>
            <a:lvl1pPr defTabSz="911214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2"/>
            <a:ext cx="2971800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18" tIns="45558" rIns="91118" bIns="45558" numCol="1" anchor="t" anchorCtr="0" compatLnSpc="1">
            <a:prstTxWarp prst="textNoShape">
              <a:avLst/>
            </a:prstTxWarp>
          </a:bodyPr>
          <a:lstStyle>
            <a:lvl1pPr algn="r" defTabSz="911214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77850"/>
            <a:ext cx="2971800" cy="4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18" tIns="45558" rIns="91118" bIns="45558" numCol="1" anchor="b" anchorCtr="0" compatLnSpc="1">
            <a:prstTxWarp prst="textNoShape">
              <a:avLst/>
            </a:prstTxWarp>
          </a:bodyPr>
          <a:lstStyle>
            <a:lvl1pPr defTabSz="911214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377850"/>
            <a:ext cx="2971800" cy="4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18" tIns="45558" rIns="91118" bIns="45558" numCol="1" anchor="b" anchorCtr="0" compatLnSpc="1">
            <a:prstTxWarp prst="textNoShape">
              <a:avLst/>
            </a:prstTxWarp>
          </a:bodyPr>
          <a:lstStyle>
            <a:lvl1pPr algn="r" defTabSz="911214">
              <a:defRPr sz="1200"/>
            </a:lvl1pPr>
          </a:lstStyle>
          <a:p>
            <a:pPr>
              <a:defRPr/>
            </a:pPr>
            <a:fld id="{A8F584D2-7148-4686-99EA-5F09931C347C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7" rIns="91437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2"/>
            <a:ext cx="2971800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7" rIns="91437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3613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689714"/>
            <a:ext cx="5486400" cy="444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7" rIns="91437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7850"/>
            <a:ext cx="2971800" cy="4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7" rIns="91437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377850"/>
            <a:ext cx="2971800" cy="4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7" tIns="45717" rIns="91437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718555-FED6-447E-846E-25CFCD3240A0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80E9CD-4464-437F-84D2-9E5046A837CE}" type="slidenum">
              <a:rPr lang="en-US" altLang="ja-JP" smtClean="0"/>
              <a:pPr/>
              <a:t>0</a:t>
            </a:fld>
            <a:endParaRPr lang="en-US" altLang="ja-JP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021021-03B6-40C2-80A6-FE185B42F689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7F8C4C-1E74-4BF5-9D1C-6D98FDAC0C61}" type="slidenum">
              <a:rPr lang="en-US" altLang="ja-JP" smtClean="0"/>
              <a:pPr/>
              <a:t>11</a:t>
            </a:fld>
            <a:endParaRPr lang="en-US" altLang="ja-JP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sz="100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1373D4-B7BC-41D2-BD78-FF5CCD37EDD6}" type="slidenum">
              <a:rPr lang="en-US" altLang="ja-JP" smtClean="0"/>
              <a:pPr/>
              <a:t>12</a:t>
            </a:fld>
            <a:endParaRPr lang="en-US" altLang="ja-JP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04AD5C-057E-4A5B-BF1D-F620FBD2C87D}" type="slidenum">
              <a:rPr lang="en-US" altLang="ja-JP" smtClean="0"/>
              <a:pPr/>
              <a:t>13</a:t>
            </a:fld>
            <a:endParaRPr lang="en-US" altLang="ja-JP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  <p:sp>
        <p:nvSpPr>
          <p:cNvPr id="80900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EBC80A-EE5E-4356-85BA-E38CF4DC006C}" type="slidenum">
              <a:rPr lang="en-US" altLang="ja-JP" smtClean="0"/>
              <a:pPr/>
              <a:t>14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  <p:sp>
        <p:nvSpPr>
          <p:cNvPr id="81924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0A8AE8-EDD1-4CE0-8F25-CD4A611FF0EE}" type="slidenum">
              <a:rPr lang="en-US" altLang="ja-JP" smtClean="0"/>
              <a:pPr/>
              <a:t>15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  <p:sp>
        <p:nvSpPr>
          <p:cNvPr id="8294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A307D3-F75E-49AF-B87A-445DE79EA7FA}" type="slidenum">
              <a:rPr lang="en-US" altLang="ja-JP" smtClean="0"/>
              <a:pPr/>
              <a:t>16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8397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4A5464-94AB-4A3A-A1F8-B97E05FEF819}" type="slidenum">
              <a:rPr lang="en-US" altLang="ja-JP" smtClean="0"/>
              <a:pPr/>
              <a:t>17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84996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C7F0BC-C5BF-4393-94EF-5EC3E490101E}" type="slidenum">
              <a:rPr lang="en-US" altLang="ja-JP" smtClean="0"/>
              <a:pPr/>
              <a:t>18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DAF9B8-B609-42B5-8520-13E587F54185}" type="slidenum">
              <a:rPr lang="en-US" altLang="ja-JP" smtClean="0"/>
              <a:pPr/>
              <a:t>1</a:t>
            </a:fld>
            <a:endParaRPr lang="en-US" altLang="ja-JP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86020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54641D-CF44-4DD5-8E53-B412EE2F6C4E}" type="slidenum">
              <a:rPr lang="en-US" altLang="ja-JP" smtClean="0"/>
              <a:pPr/>
              <a:t>19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8806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66A0AA-6CAA-45A5-BA94-23C6CD58627C}" type="slidenum">
              <a:rPr lang="en-US" altLang="ja-JP" smtClean="0"/>
              <a:pPr/>
              <a:t>20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8909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470B74-85E9-496D-B1BE-7294BA4FEB02}" type="slidenum">
              <a:rPr lang="en-US" altLang="ja-JP" smtClean="0"/>
              <a:pPr/>
              <a:t>21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92164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08A7A7-DB6E-4638-B105-43CE400DBB2B}" type="slidenum">
              <a:rPr lang="en-US" altLang="ja-JP" smtClean="0"/>
              <a:pPr/>
              <a:t>22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9318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5DEED9-F4BC-4B1C-A76E-B7B14EB6115A}" type="slidenum">
              <a:rPr lang="en-US" altLang="ja-JP" smtClean="0"/>
              <a:pPr/>
              <a:t>23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  <p:sp>
        <p:nvSpPr>
          <p:cNvPr id="9421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02476-D137-41B1-97AE-A41898A82C0F}" type="slidenum">
              <a:rPr lang="en-US" altLang="ja-JP" smtClean="0"/>
              <a:pPr/>
              <a:t>24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949F28-B313-4DCB-8E1E-9156A2438A91}" type="slidenum">
              <a:rPr lang="en-US" altLang="ja-JP" smtClean="0"/>
              <a:pPr/>
              <a:t>25</a:t>
            </a:fld>
            <a:endParaRPr lang="en-US" altLang="ja-JP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91FF1E-0EEC-4AAA-8DCB-4601BD8FB651}" type="slidenum">
              <a:rPr lang="en-US" altLang="ja-JP" smtClean="0"/>
              <a:pPr/>
              <a:t>26</a:t>
            </a:fld>
            <a:endParaRPr lang="en-US" altLang="ja-JP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97284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A1B82-2165-4E73-A27F-78650ED74A09}" type="slidenum">
              <a:rPr lang="en-US" altLang="ja-JP" smtClean="0"/>
              <a:pPr/>
              <a:t>27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983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243AFE-D819-486E-8B1E-5358F87824EA}" type="slidenum">
              <a:rPr lang="en-US" altLang="ja-JP" smtClean="0"/>
              <a:pPr/>
              <a:t>28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B2EA56-48BD-4BBE-8379-2802539C85C8}" type="slidenum">
              <a:rPr lang="en-US" altLang="ja-JP" smtClean="0"/>
              <a:pPr/>
              <a:t>2</a:t>
            </a:fld>
            <a:endParaRPr lang="en-US" altLang="ja-JP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9933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DE6155-7E89-426A-A232-6B5AA41A0576}" type="slidenum">
              <a:rPr lang="en-US" altLang="ja-JP" smtClean="0"/>
              <a:pPr/>
              <a:t>29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30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31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32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33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34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35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42EB00-D36C-464E-9F3E-9E4EA1E7A189}" type="slidenum">
              <a:rPr lang="en-US" altLang="ja-JP" smtClean="0"/>
              <a:pPr/>
              <a:t>36</a:t>
            </a:fld>
            <a:endParaRPr lang="en-US" altLang="ja-JP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z="1400" dirty="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C16FB7-158E-446A-B7C3-DFC3682C6EB8}" type="slidenum">
              <a:rPr lang="en-US" altLang="ja-JP" smtClean="0"/>
              <a:pPr/>
              <a:t>37</a:t>
            </a:fld>
            <a:endParaRPr lang="en-US" altLang="ja-JP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718555-FED6-447E-846E-25CFCD3240A0}" type="slidenum">
              <a:rPr lang="en-US" altLang="ja-JP" smtClean="0"/>
              <a:pPr>
                <a:defRPr/>
              </a:pPr>
              <a:t>38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C0C63-6851-4191-B74A-FD2F8E801627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ja-JP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D459C-7E10-443D-A85F-4DBB29A611DB}" type="slidenum">
              <a:rPr lang="en-US" altLang="ja-JP" smtClean="0"/>
              <a:pPr/>
              <a:t>39</a:t>
            </a:fld>
            <a:endParaRPr lang="en-US" altLang="ja-JP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8712AD-528A-4430-BFCF-BEAB78FA92F0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2D8AD-57D1-452E-8D8F-52EFF50248E1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F934E-0898-4B6D-94BB-D64579A60A27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67F1DB-9F06-4E44-97AF-64F615E20AB8}" type="slidenum">
              <a:rPr lang="en-US" altLang="ja-JP" smtClean="0"/>
              <a:pPr/>
              <a:t>7</a:t>
            </a:fld>
            <a:endParaRPr lang="en-US" altLang="ja-JP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9CE77D-8A05-45B2-9181-308F50720568}" type="slidenum">
              <a:rPr lang="en-US" altLang="ja-JP" smtClean="0"/>
              <a:pPr/>
              <a:t>8</a:t>
            </a:fld>
            <a:endParaRPr lang="en-US" altLang="ja-JP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 descr="横線"/>
          <p:cNvSpPr>
            <a:spLocks noChangeArrowheads="1"/>
          </p:cNvSpPr>
          <p:nvPr/>
        </p:nvSpPr>
        <p:spPr bwMode="auto">
          <a:xfrm>
            <a:off x="7429500" y="908050"/>
            <a:ext cx="146208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317500" y="404813"/>
            <a:ext cx="7567613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429500" y="404813"/>
            <a:ext cx="146367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pic>
        <p:nvPicPr>
          <p:cNvPr id="9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2" name="Rectangle 21"/>
          <p:cNvSpPr>
            <a:spLocks noChangeArrowheads="1"/>
          </p:cNvSpPr>
          <p:nvPr userDrawn="1"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altLang="ja-JP" sz="1200" b="1" i="1" dirty="0">
                <a:solidFill>
                  <a:schemeClr val="accent2"/>
                </a:solidFill>
              </a:rPr>
              <a:t>Department of Computer Science, </a:t>
            </a:r>
          </a:p>
          <a:p>
            <a:pPr>
              <a:defRPr/>
            </a:pPr>
            <a:r>
              <a:rPr lang="en-US" altLang="ja-JP" sz="1200" b="1" i="1" dirty="0">
                <a:solidFill>
                  <a:schemeClr val="accent2"/>
                </a:solidFill>
              </a:rPr>
              <a:t>Graduate School of Information Science &amp; Technology,</a:t>
            </a:r>
          </a:p>
          <a:p>
            <a:pPr>
              <a:defRPr/>
            </a:pPr>
            <a:r>
              <a:rPr lang="en-US" altLang="ja-JP" sz="1200" b="1" i="1" dirty="0">
                <a:solidFill>
                  <a:schemeClr val="accent2"/>
                </a:solidFill>
              </a:rPr>
              <a:t>Osaka University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3" name="Rectangle 35"/>
          <p:cNvSpPr>
            <a:spLocks noGrp="1" noChangeArrowheads="1"/>
          </p:cNvSpPr>
          <p:nvPr>
            <p:ph type="dt" sz="half" idx="10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" name="Rectangle 36"/>
          <p:cNvSpPr>
            <a:spLocks noGrp="1" noChangeArrowheads="1"/>
          </p:cNvSpPr>
          <p:nvPr>
            <p:ph type="ftr" sz="quarter" idx="11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" name="Rectangle 3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BD56B-F845-4F32-95B9-BDD210E22C5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E89BC-2551-46EB-8BA4-9E939FA85F2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4C69B-A0FF-4AE2-9BEC-7A32BC20945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DFECA-D539-4442-BA50-A40F9579BAA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84713" y="1412875"/>
            <a:ext cx="4208462" cy="233521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684713" y="3900488"/>
            <a:ext cx="4208462" cy="23368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2CD98-88B1-4162-8143-AC97EA07372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CABB0-F499-42D6-9D26-E05A9FCEB61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1D687-86B0-405C-83CD-FE2AFBF910C7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08D63-AEE9-473D-A460-5698F24DD08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0C153-D881-4F71-A9F1-2D21CEDC41D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4A94B-165D-4AAE-9FA2-44F3CE4BAEA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4B78A-4CFE-43A5-AEF3-042EE75AC2A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FC4DC-3EBB-4C79-889B-ACDD1FFE8F2A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F76B9-B0DD-45F1-8269-2DE918D227E7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32" name="Picture 38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63DD7ADB-99C3-4E6B-9AB1-E92066D9654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12" name="Rectangle 39"/>
          <p:cNvSpPr>
            <a:spLocks noChangeArrowheads="1"/>
          </p:cNvSpPr>
          <p:nvPr userDrawn="1"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altLang="ja-JP" sz="1000" b="1" i="1" dirty="0">
                <a:solidFill>
                  <a:schemeClr val="accent2"/>
                </a:solidFill>
              </a:rPr>
              <a:t>Department of Computer Science, Graduate School of Information Science &amp;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6811963" cy="1943100"/>
          </a:xfrm>
        </p:spPr>
        <p:txBody>
          <a:bodyPr/>
          <a:lstStyle/>
          <a:p>
            <a:pPr eaLnBrk="1" hangingPunct="1"/>
            <a:r>
              <a:rPr lang="ja-JP" altLang="en-US" sz="4000" smtClean="0"/>
              <a:t>類似メソッドの集約のための</a:t>
            </a:r>
            <a:r>
              <a:rPr lang="en-US" altLang="ja-JP" sz="4000" smtClean="0"/>
              <a:t/>
            </a:r>
            <a:br>
              <a:rPr lang="en-US" altLang="ja-JP" sz="4000" smtClean="0"/>
            </a:br>
            <a:r>
              <a:rPr lang="ja-JP" altLang="en-US" sz="4000" smtClean="0"/>
              <a:t>差分抽出支援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7073900" cy="714379"/>
          </a:xfrm>
        </p:spPr>
        <p:txBody>
          <a:bodyPr/>
          <a:lstStyle/>
          <a:p>
            <a:pPr eaLnBrk="1" hangingPunct="1"/>
            <a:r>
              <a:rPr lang="ja-JP" altLang="en-US" sz="2800" dirty="0" smtClean="0"/>
              <a:t>大阪大学 大学院情報科学研究科</a:t>
            </a:r>
            <a:endParaRPr lang="en-US" altLang="ja-JP" sz="2800" dirty="0" smtClean="0"/>
          </a:p>
          <a:p>
            <a:pPr eaLnBrk="1" hangingPunct="1"/>
            <a:endParaRPr lang="ja-JP" altLang="en-US" sz="2800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714348" y="4214818"/>
            <a:ext cx="41434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ja-JP" altLang="en-US" sz="2800" dirty="0" smtClean="0"/>
              <a:t> ○政井 智雄</a:t>
            </a:r>
            <a:r>
              <a:rPr lang="en-US" altLang="ja-JP" sz="2800" dirty="0" smtClean="0"/>
              <a:t>,  </a:t>
            </a:r>
            <a:r>
              <a:rPr lang="ja-JP" altLang="en-US" sz="2800" dirty="0" smtClean="0"/>
              <a:t>吉田 則裕，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142976" y="471488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ja-JP" altLang="en-US" sz="2800" dirty="0" smtClean="0"/>
              <a:t>松下 誠</a:t>
            </a:r>
            <a:r>
              <a:rPr lang="en-US" altLang="ja-JP" sz="2800" dirty="0" smtClean="0"/>
              <a:t>,      </a:t>
            </a:r>
            <a:r>
              <a:rPr lang="ja-JP" altLang="en-US" sz="2800" dirty="0" smtClean="0"/>
              <a:t>井上 克郎</a:t>
            </a:r>
          </a:p>
        </p:txBody>
      </p:sp>
    </p:spTree>
  </p:cSld>
  <p:clrMapOvr>
    <a:masterClrMapping/>
  </p:clrMapOvr>
  <p:transition advTm="156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Template Method</a:t>
            </a:r>
            <a:r>
              <a:rPr kumimoji="1" lang="ja-JP" altLang="en-US" dirty="0" smtClean="0"/>
              <a:t>パターンの適用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820150" cy="48244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dirty="0" smtClean="0"/>
              <a:t>手順１：類似メソッド間の差分を求める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抽象構文木に基づいた手法で検出可能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手順２：類似メソッド間の差異を取り除く</a:t>
            </a:r>
            <a:endParaRPr lang="en-US" altLang="ja-JP" dirty="0" smtClean="0"/>
          </a:p>
          <a:p>
            <a:pPr marL="971550" lvl="1" indent="-514350"/>
            <a:r>
              <a:rPr lang="ja-JP" altLang="en-US" dirty="0" smtClean="0"/>
              <a:t>メソッドとして抽出することで差異を取り除く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2">
              <a:buNone/>
            </a:pPr>
            <a:r>
              <a:rPr lang="ja-JP" altLang="en-US" b="1" dirty="0" smtClean="0">
                <a:solidFill>
                  <a:srgbClr val="FF0000"/>
                </a:solidFill>
              </a:rPr>
              <a:t>問題点</a:t>
            </a:r>
            <a:r>
              <a:rPr lang="en-US" altLang="ja-JP" b="1" dirty="0" smtClean="0">
                <a:solidFill>
                  <a:srgbClr val="FF0000"/>
                </a:solidFill>
              </a:rPr>
              <a:t>A</a:t>
            </a:r>
            <a:r>
              <a:rPr lang="ja-JP" altLang="en-US" dirty="0" smtClean="0">
                <a:solidFill>
                  <a:srgbClr val="FF0000"/>
                </a:solidFill>
              </a:rPr>
              <a:t>：メソッドとして抽出することが困難な場合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2">
              <a:buNone/>
            </a:pPr>
            <a:r>
              <a:rPr lang="ja-JP" altLang="en-US" b="1" dirty="0" smtClean="0">
                <a:solidFill>
                  <a:srgbClr val="FF0000"/>
                </a:solidFill>
              </a:rPr>
              <a:t>問題点</a:t>
            </a:r>
            <a:r>
              <a:rPr lang="en-US" altLang="ja-JP" b="1" dirty="0" smtClean="0">
                <a:solidFill>
                  <a:srgbClr val="FF0000"/>
                </a:solidFill>
              </a:rPr>
              <a:t>B</a:t>
            </a:r>
            <a:r>
              <a:rPr lang="ja-JP" altLang="en-US" dirty="0" smtClean="0">
                <a:solidFill>
                  <a:srgbClr val="FF0000"/>
                </a:solidFill>
              </a:rPr>
              <a:t>：メソッドとして抽出した後に差異が存在する場合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手順３：類似メソッドを引き上げる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差異を取り除いているため引き上げることは容易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8CABB0-F499-42D6-9D26-E05A9FCEB61F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BC538E-EADB-4F35-9D7A-18B72DE419AF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pPr eaLnBrk="1" hangingPunct="1"/>
            <a:r>
              <a:rPr lang="ja-JP" altLang="en-US" sz="3200" dirty="0" smtClean="0">
                <a:solidFill>
                  <a:schemeClr val="tx1"/>
                </a:solidFill>
              </a:rPr>
              <a:t>問題点</a:t>
            </a:r>
            <a:r>
              <a:rPr lang="en-US" altLang="ja-JP" sz="3200" dirty="0" smtClean="0">
                <a:solidFill>
                  <a:schemeClr val="tx1"/>
                </a:solidFill>
              </a:rPr>
              <a:t>A</a:t>
            </a:r>
            <a:r>
              <a:rPr lang="ja-JP" altLang="en-US" sz="3200" dirty="0" smtClean="0">
                <a:solidFill>
                  <a:schemeClr val="tx1"/>
                </a:solidFill>
              </a:rPr>
              <a:t>：メソッドとして抽出することが困難な場合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146553"/>
            <a:ext cx="8569325" cy="1925653"/>
          </a:xfrm>
        </p:spPr>
        <p:txBody>
          <a:bodyPr/>
          <a:lstStyle/>
          <a:p>
            <a:pPr eaLnBrk="1" hangingPunct="1"/>
            <a:r>
              <a:rPr lang="ja-JP" altLang="en-US" sz="2400" dirty="0" smtClean="0"/>
              <a:t>後ろにあるコード片において参照される変数への代入が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複数含まれている</a:t>
            </a:r>
          </a:p>
          <a:p>
            <a:pPr eaLnBrk="1" hangingPunct="1"/>
            <a:r>
              <a:rPr lang="en-US" altLang="ja-JP" sz="2400" dirty="0" smtClean="0"/>
              <a:t>break</a:t>
            </a:r>
            <a:r>
              <a:rPr lang="ja-JP" altLang="en-US" sz="2400" dirty="0" smtClean="0"/>
              <a:t>文，</a:t>
            </a:r>
            <a:r>
              <a:rPr lang="en-US" altLang="ja-JP" sz="2400" dirty="0" smtClean="0"/>
              <a:t>continue</a:t>
            </a:r>
            <a:r>
              <a:rPr lang="ja-JP" altLang="en-US" sz="2400" dirty="0" smtClean="0"/>
              <a:t>文が含まれているが，</a:t>
            </a:r>
            <a:br>
              <a:rPr lang="ja-JP" altLang="en-US" sz="2400" dirty="0" smtClean="0"/>
            </a:br>
            <a:r>
              <a:rPr lang="ja-JP" altLang="en-US" sz="2400" dirty="0" smtClean="0"/>
              <a:t>対応する繰り返し文が含まれていない</a:t>
            </a:r>
            <a:endParaRPr lang="en-US" altLang="ja-JP" sz="2400" dirty="0" smtClean="0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 flipV="1">
            <a:off x="1292225" y="1698628"/>
            <a:ext cx="1944688" cy="223202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if(a == 0){</a:t>
            </a:r>
          </a:p>
          <a:p>
            <a:r>
              <a:rPr lang="en-US" altLang="ja-JP" sz="2000" dirty="0"/>
              <a:t>  a = base();</a:t>
            </a:r>
          </a:p>
          <a:p>
            <a:r>
              <a:rPr lang="en-US" altLang="ja-JP" sz="2000" dirty="0"/>
              <a:t>  b = a*rate();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calc(a, b);</a:t>
            </a:r>
          </a:p>
          <a:p>
            <a:r>
              <a:rPr lang="en-US" altLang="ja-JP" sz="2000" dirty="0"/>
              <a:t>return;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331913" y="2057403"/>
            <a:ext cx="1584325" cy="1228725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55600" y="2346328"/>
            <a:ext cx="7888288" cy="1295400"/>
            <a:chOff x="224" y="1253"/>
            <a:chExt cx="4969" cy="816"/>
          </a:xfrm>
        </p:grpSpPr>
        <p:sp>
          <p:nvSpPr>
            <p:cNvPr id="12296" name="AutoShape 14"/>
            <p:cNvSpPr>
              <a:spLocks noChangeArrowheads="1"/>
            </p:cNvSpPr>
            <p:nvPr/>
          </p:nvSpPr>
          <p:spPr bwMode="auto">
            <a:xfrm>
              <a:off x="2471" y="1299"/>
              <a:ext cx="2722" cy="681"/>
            </a:xfrm>
            <a:prstGeom prst="wedgeRoundRectCallout">
              <a:avLst>
                <a:gd name="adj1" fmla="val -74468"/>
                <a:gd name="adj2" fmla="val 3745"/>
                <a:gd name="adj3" fmla="val 16667"/>
              </a:avLst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ja-JP" altLang="en-US" dirty="0" smtClean="0"/>
                <a:t>戻り値</a:t>
              </a:r>
              <a:r>
                <a:rPr lang="ja-JP" altLang="en-US" dirty="0"/>
                <a:t>が複数必要となるので</a:t>
              </a:r>
            </a:p>
            <a:p>
              <a:pPr algn="ctr"/>
              <a:r>
                <a:rPr lang="ja-JP" altLang="en-US" dirty="0"/>
                <a:t>このまま抽出するのは困難</a:t>
              </a:r>
              <a:endParaRPr lang="ja-JP" altLang="en-US" dirty="0">
                <a:solidFill>
                  <a:schemeClr val="bg2"/>
                </a:solidFill>
              </a:endParaRPr>
            </a:p>
          </p:txBody>
        </p:sp>
        <p:grpSp>
          <p:nvGrpSpPr>
            <p:cNvPr id="12297" name="Group 15"/>
            <p:cNvGrpSpPr>
              <a:grpSpLocks/>
            </p:cNvGrpSpPr>
            <p:nvPr/>
          </p:nvGrpSpPr>
          <p:grpSpPr bwMode="auto">
            <a:xfrm>
              <a:off x="224" y="1253"/>
              <a:ext cx="681" cy="816"/>
              <a:chOff x="22" y="1162"/>
              <a:chExt cx="681" cy="680"/>
            </a:xfrm>
          </p:grpSpPr>
          <p:sp>
            <p:nvSpPr>
              <p:cNvPr id="12298" name="AutoShape 16"/>
              <p:cNvSpPr>
                <a:spLocks/>
              </p:cNvSpPr>
              <p:nvPr/>
            </p:nvSpPr>
            <p:spPr bwMode="auto">
              <a:xfrm>
                <a:off x="567" y="1162"/>
                <a:ext cx="136" cy="318"/>
              </a:xfrm>
              <a:prstGeom prst="leftBrace">
                <a:avLst>
                  <a:gd name="adj1" fmla="val 19485"/>
                  <a:gd name="adj2" fmla="val 50000"/>
                </a:avLst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endParaRPr lang="ja-JP" altLang="en-US"/>
              </a:p>
            </p:txBody>
          </p:sp>
          <p:sp>
            <p:nvSpPr>
              <p:cNvPr id="12299" name="AutoShape 17"/>
              <p:cNvSpPr>
                <a:spLocks/>
              </p:cNvSpPr>
              <p:nvPr/>
            </p:nvSpPr>
            <p:spPr bwMode="auto">
              <a:xfrm>
                <a:off x="567" y="1661"/>
                <a:ext cx="136" cy="181"/>
              </a:xfrm>
              <a:prstGeom prst="leftBrace">
                <a:avLst>
                  <a:gd name="adj1" fmla="val 11091"/>
                  <a:gd name="adj2" fmla="val 50000"/>
                </a:avLst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endParaRPr lang="ja-JP" altLang="en-US"/>
              </a:p>
            </p:txBody>
          </p:sp>
          <p:sp>
            <p:nvSpPr>
              <p:cNvPr id="12300" name="AutoShape 18"/>
              <p:cNvSpPr>
                <a:spLocks noChangeArrowheads="1"/>
              </p:cNvSpPr>
              <p:nvPr/>
            </p:nvSpPr>
            <p:spPr bwMode="auto">
              <a:xfrm flipV="1">
                <a:off x="22" y="1207"/>
                <a:ext cx="590" cy="590"/>
              </a:xfrm>
              <a:prstGeom prst="curvedRightArrow">
                <a:avLst>
                  <a:gd name="adj1" fmla="val 20000"/>
                  <a:gd name="adj2" fmla="val 40000"/>
                  <a:gd name="adj3" fmla="val 33333"/>
                </a:avLst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r>
                  <a:rPr lang="ja-JP" altLang="en-US" sz="2000" dirty="0"/>
                  <a:t>参照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605754-98DF-48A9-A260-D2EA4FC508A3}" type="slidenum">
              <a:rPr lang="en-US" altLang="ja-JP" smtClean="0"/>
              <a:pPr/>
              <a:t>11</a:t>
            </a:fld>
            <a:endParaRPr lang="en-US" altLang="ja-JP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pPr eaLnBrk="1" hangingPunct="1"/>
            <a:r>
              <a:rPr lang="ja-JP" altLang="en-US" sz="3200" dirty="0" smtClean="0">
                <a:solidFill>
                  <a:schemeClr val="tx1"/>
                </a:solidFill>
              </a:rPr>
              <a:t>問題点</a:t>
            </a:r>
            <a:r>
              <a:rPr lang="en-US" altLang="ja-JP" sz="3200" dirty="0" smtClean="0">
                <a:solidFill>
                  <a:schemeClr val="tx1"/>
                </a:solidFill>
              </a:rPr>
              <a:t>B</a:t>
            </a:r>
            <a:r>
              <a:rPr lang="ja-JP" altLang="en-US" sz="3200" dirty="0" smtClean="0">
                <a:solidFill>
                  <a:schemeClr val="tx1"/>
                </a:solidFill>
              </a:rPr>
              <a:t>：</a:t>
            </a:r>
            <a:r>
              <a:rPr lang="en-US" altLang="ja-JP" sz="3200" dirty="0" smtClean="0">
                <a:solidFill>
                  <a:schemeClr val="tx1"/>
                </a:solidFill>
              </a:rPr>
              <a:t/>
            </a:r>
            <a:br>
              <a:rPr lang="en-US" altLang="ja-JP" sz="3200" dirty="0" smtClean="0">
                <a:solidFill>
                  <a:schemeClr val="tx1"/>
                </a:solidFill>
              </a:rPr>
            </a:br>
            <a:r>
              <a:rPr lang="ja-JP" altLang="en-US" sz="3200" dirty="0" smtClean="0">
                <a:solidFill>
                  <a:schemeClr val="tx1"/>
                </a:solidFill>
              </a:rPr>
              <a:t>メソッドと抽出した後に差異が存在する場合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39850"/>
            <a:ext cx="8569325" cy="5041900"/>
          </a:xfrm>
        </p:spPr>
        <p:txBody>
          <a:bodyPr/>
          <a:lstStyle/>
          <a:p>
            <a:pPr eaLnBrk="1" hangingPunct="1"/>
            <a:r>
              <a:rPr lang="ja-JP" altLang="en-US" sz="2800" dirty="0" smtClean="0"/>
              <a:t>抽出が容易なコード片であっても，抽出後の類似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メソッドの集約が難しい場合がある</a:t>
            </a:r>
          </a:p>
          <a:p>
            <a:pPr lvl="1" eaLnBrk="1" hangingPunct="1"/>
            <a:r>
              <a:rPr lang="ja-JP" altLang="en-US" sz="2400" dirty="0" smtClean="0"/>
              <a:t>抽出後のメソッドの引数が異なる場合</a:t>
            </a:r>
          </a:p>
          <a:p>
            <a:pPr lvl="1" eaLnBrk="1" hangingPunct="1"/>
            <a:r>
              <a:rPr lang="ja-JP" altLang="en-US" sz="2400" dirty="0" smtClean="0"/>
              <a:t>抽出後のメソッドの戻り値を返す変数が異なる場合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 flipV="1">
            <a:off x="107950" y="3644900"/>
            <a:ext cx="1944688" cy="19431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if(a == 0){</a:t>
            </a:r>
          </a:p>
          <a:p>
            <a:r>
              <a:rPr lang="en-US" altLang="ja-JP" sz="1800"/>
              <a:t>  a = base();</a:t>
            </a:r>
          </a:p>
          <a:p>
            <a:r>
              <a:rPr lang="en-US" altLang="ja-JP" sz="1800"/>
              <a:t>}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 flipV="1">
            <a:off x="4572000" y="3717925"/>
            <a:ext cx="1944688" cy="19431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if(b &gt; 0){</a:t>
            </a:r>
          </a:p>
          <a:p>
            <a:r>
              <a:rPr lang="en-US" altLang="ja-JP" sz="1800"/>
              <a:t>  b = a*rate();</a:t>
            </a:r>
          </a:p>
          <a:p>
            <a:r>
              <a:rPr lang="en-US" altLang="ja-JP" sz="1800"/>
              <a:t>}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80975" y="4149725"/>
            <a:ext cx="1511300" cy="863600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4643438" y="4221163"/>
            <a:ext cx="1511300" cy="863600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2051050" y="3571875"/>
            <a:ext cx="2447925" cy="720725"/>
          </a:xfrm>
          <a:prstGeom prst="leftRightArrow">
            <a:avLst>
              <a:gd name="adj1" fmla="val 50000"/>
              <a:gd name="adj2" fmla="val 67930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800" b="1"/>
              <a:t>類似メソッド</a:t>
            </a:r>
          </a:p>
        </p:txBody>
      </p:sp>
      <p:sp>
        <p:nvSpPr>
          <p:cNvPr id="13322" name="AutoShape 11"/>
          <p:cNvSpPr>
            <a:spLocks noChangeArrowheads="1"/>
          </p:cNvSpPr>
          <p:nvPr/>
        </p:nvSpPr>
        <p:spPr bwMode="auto">
          <a:xfrm flipV="1">
            <a:off x="2197100" y="4797425"/>
            <a:ext cx="1944688" cy="1152525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>
                <a:solidFill>
                  <a:srgbClr val="FF0000"/>
                </a:solidFill>
              </a:rPr>
              <a:t>a</a:t>
            </a:r>
            <a:r>
              <a:rPr lang="en-US" altLang="ja-JP" sz="1800">
                <a:solidFill>
                  <a:srgbClr val="008000"/>
                </a:solidFill>
              </a:rPr>
              <a:t> = extracted(</a:t>
            </a:r>
            <a:r>
              <a:rPr lang="en-US" altLang="ja-JP" sz="1800">
                <a:solidFill>
                  <a:srgbClr val="FF0000"/>
                </a:solidFill>
              </a:rPr>
              <a:t>a</a:t>
            </a:r>
            <a:r>
              <a:rPr lang="en-US" altLang="ja-JP" sz="1800">
                <a:solidFill>
                  <a:srgbClr val="008000"/>
                </a:solidFill>
              </a:rPr>
              <a:t>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13323" name="AutoShape 12"/>
          <p:cNvSpPr>
            <a:spLocks noChangeArrowheads="1"/>
          </p:cNvSpPr>
          <p:nvPr/>
        </p:nvSpPr>
        <p:spPr bwMode="auto">
          <a:xfrm flipV="1">
            <a:off x="6694488" y="4794250"/>
            <a:ext cx="2089150" cy="1150938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>
                <a:solidFill>
                  <a:srgbClr val="FF0000"/>
                </a:solidFill>
              </a:rPr>
              <a:t>b</a:t>
            </a:r>
            <a:r>
              <a:rPr lang="en-US" altLang="ja-JP" sz="1800">
                <a:solidFill>
                  <a:srgbClr val="008000"/>
                </a:solidFill>
              </a:rPr>
              <a:t> = extracted(</a:t>
            </a:r>
            <a:r>
              <a:rPr lang="en-US" altLang="ja-JP" sz="1800">
                <a:solidFill>
                  <a:srgbClr val="FF0000"/>
                </a:solidFill>
              </a:rPr>
              <a:t>a, b</a:t>
            </a:r>
            <a:r>
              <a:rPr lang="en-US" altLang="ja-JP" sz="1800">
                <a:solidFill>
                  <a:srgbClr val="008000"/>
                </a:solidFill>
              </a:rPr>
              <a:t>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13324" name="AutoShape 22"/>
          <p:cNvSpPr>
            <a:spLocks noChangeArrowheads="1"/>
          </p:cNvSpPr>
          <p:nvPr/>
        </p:nvSpPr>
        <p:spPr bwMode="auto">
          <a:xfrm flipV="1">
            <a:off x="2125663" y="6164263"/>
            <a:ext cx="2160587" cy="404812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extracted(int a){...}</a:t>
            </a:r>
          </a:p>
        </p:txBody>
      </p:sp>
      <p:sp>
        <p:nvSpPr>
          <p:cNvPr id="13325" name="Text Box 24"/>
          <p:cNvSpPr txBox="1">
            <a:spLocks noChangeArrowheads="1"/>
          </p:cNvSpPr>
          <p:nvPr/>
        </p:nvSpPr>
        <p:spPr bwMode="auto">
          <a:xfrm>
            <a:off x="395288" y="3259138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b">
            <a:spAutoFit/>
          </a:bodyPr>
          <a:lstStyle/>
          <a:p>
            <a:r>
              <a:rPr lang="ja-JP" altLang="en-US"/>
              <a:t>メソッド</a:t>
            </a:r>
            <a:r>
              <a:rPr lang="en-US" altLang="ja-JP"/>
              <a:t>A</a:t>
            </a:r>
          </a:p>
        </p:txBody>
      </p:sp>
      <p:sp>
        <p:nvSpPr>
          <p:cNvPr id="13326" name="Text Box 26"/>
          <p:cNvSpPr txBox="1">
            <a:spLocks noChangeArrowheads="1"/>
          </p:cNvSpPr>
          <p:nvPr/>
        </p:nvSpPr>
        <p:spPr bwMode="auto">
          <a:xfrm>
            <a:off x="468313" y="5661025"/>
            <a:ext cx="1416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b">
            <a:spAutoFit/>
          </a:bodyPr>
          <a:lstStyle/>
          <a:p>
            <a:pPr algn="ctr"/>
            <a:r>
              <a:rPr lang="ja-JP" altLang="en-US" sz="1800"/>
              <a:t>メソッドとして</a:t>
            </a:r>
            <a:br>
              <a:rPr lang="ja-JP" altLang="en-US" sz="1800"/>
            </a:br>
            <a:r>
              <a:rPr lang="ja-JP" altLang="en-US" sz="1800"/>
              <a:t>抽出</a:t>
            </a:r>
          </a:p>
        </p:txBody>
      </p:sp>
      <p:sp>
        <p:nvSpPr>
          <p:cNvPr id="13327" name="AutoShape 28"/>
          <p:cNvSpPr>
            <a:spLocks noChangeArrowheads="1"/>
          </p:cNvSpPr>
          <p:nvPr/>
        </p:nvSpPr>
        <p:spPr bwMode="auto">
          <a:xfrm>
            <a:off x="1908175" y="4221163"/>
            <a:ext cx="2590800" cy="2492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 sz="2000"/>
              <a:t>メソッド抽出後</a:t>
            </a:r>
          </a:p>
        </p:txBody>
      </p:sp>
      <p:sp>
        <p:nvSpPr>
          <p:cNvPr id="13328" name="AutoShape 29"/>
          <p:cNvSpPr>
            <a:spLocks noChangeArrowheads="1"/>
          </p:cNvSpPr>
          <p:nvPr/>
        </p:nvSpPr>
        <p:spPr bwMode="auto">
          <a:xfrm rot="2959248">
            <a:off x="1068388" y="5373688"/>
            <a:ext cx="1368425" cy="409575"/>
          </a:xfrm>
          <a:prstGeom prst="rightArrow">
            <a:avLst>
              <a:gd name="adj1" fmla="val 50000"/>
              <a:gd name="adj2" fmla="val 8352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3329" name="AutoShape 30"/>
          <p:cNvSpPr>
            <a:spLocks noChangeArrowheads="1"/>
          </p:cNvSpPr>
          <p:nvPr/>
        </p:nvSpPr>
        <p:spPr bwMode="auto">
          <a:xfrm>
            <a:off x="6300788" y="4221163"/>
            <a:ext cx="2806700" cy="2492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 sz="2000"/>
              <a:t>メソッド抽出後</a:t>
            </a:r>
          </a:p>
        </p:txBody>
      </p:sp>
      <p:sp>
        <p:nvSpPr>
          <p:cNvPr id="13330" name="AutoShape 31"/>
          <p:cNvSpPr>
            <a:spLocks noChangeArrowheads="1"/>
          </p:cNvSpPr>
          <p:nvPr/>
        </p:nvSpPr>
        <p:spPr bwMode="auto">
          <a:xfrm rot="2959248">
            <a:off x="5425282" y="5417344"/>
            <a:ext cx="1296987" cy="409575"/>
          </a:xfrm>
          <a:prstGeom prst="rightArrow">
            <a:avLst>
              <a:gd name="adj1" fmla="val 50000"/>
              <a:gd name="adj2" fmla="val 79167"/>
            </a:avLst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3331" name="AutoShape 32"/>
          <p:cNvSpPr>
            <a:spLocks noChangeArrowheads="1"/>
          </p:cNvSpPr>
          <p:nvPr/>
        </p:nvSpPr>
        <p:spPr bwMode="auto">
          <a:xfrm flipV="1">
            <a:off x="6442075" y="6164263"/>
            <a:ext cx="2557463" cy="404812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extracted(int a, int b){...}</a:t>
            </a:r>
          </a:p>
        </p:txBody>
      </p:sp>
      <p:cxnSp>
        <p:nvCxnSpPr>
          <p:cNvPr id="13332" name="AutoShape 33"/>
          <p:cNvCxnSpPr>
            <a:cxnSpLocks noChangeShapeType="1"/>
            <a:endCxn id="13331" idx="2"/>
          </p:cNvCxnSpPr>
          <p:nvPr/>
        </p:nvCxnSpPr>
        <p:spPr bwMode="auto">
          <a:xfrm>
            <a:off x="7712075" y="5311775"/>
            <a:ext cx="7938" cy="8540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lg" len="med"/>
          </a:ln>
        </p:spPr>
      </p:cxnSp>
      <p:sp>
        <p:nvSpPr>
          <p:cNvPr id="13333" name="Text Box 34"/>
          <p:cNvSpPr txBox="1">
            <a:spLocks noChangeArrowheads="1"/>
          </p:cNvSpPr>
          <p:nvPr/>
        </p:nvSpPr>
        <p:spPr bwMode="auto">
          <a:xfrm>
            <a:off x="4787900" y="5734050"/>
            <a:ext cx="1416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b">
            <a:spAutoFit/>
          </a:bodyPr>
          <a:lstStyle/>
          <a:p>
            <a:pPr algn="ctr"/>
            <a:r>
              <a:rPr lang="ja-JP" altLang="en-US" sz="1800"/>
              <a:t>メソッドとして</a:t>
            </a:r>
            <a:br>
              <a:rPr lang="ja-JP" altLang="en-US" sz="1800"/>
            </a:br>
            <a:r>
              <a:rPr lang="ja-JP" altLang="en-US" sz="1800"/>
              <a:t>抽出</a:t>
            </a:r>
          </a:p>
        </p:txBody>
      </p:sp>
      <p:sp>
        <p:nvSpPr>
          <p:cNvPr id="13334" name="Text Box 35"/>
          <p:cNvSpPr txBox="1">
            <a:spLocks noChangeArrowheads="1"/>
          </p:cNvSpPr>
          <p:nvPr/>
        </p:nvSpPr>
        <p:spPr bwMode="auto">
          <a:xfrm>
            <a:off x="4938713" y="3259138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b">
            <a:spAutoFit/>
          </a:bodyPr>
          <a:lstStyle/>
          <a:p>
            <a:r>
              <a:rPr lang="ja-JP" altLang="en-US"/>
              <a:t>メソッド</a:t>
            </a:r>
            <a:r>
              <a:rPr lang="en-US" altLang="ja-JP"/>
              <a:t>B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563938" y="5083175"/>
            <a:ext cx="5148262" cy="1370013"/>
            <a:chOff x="2245" y="3202"/>
            <a:chExt cx="3243" cy="863"/>
          </a:xfrm>
          <a:solidFill>
            <a:srgbClr val="FFCC99"/>
          </a:solidFill>
        </p:grpSpPr>
        <p:sp>
          <p:nvSpPr>
            <p:cNvPr id="13343" name="Rectangle 36"/>
            <p:cNvSpPr>
              <a:spLocks noChangeArrowheads="1"/>
            </p:cNvSpPr>
            <p:nvPr/>
          </p:nvSpPr>
          <p:spPr bwMode="auto">
            <a:xfrm>
              <a:off x="5103" y="3202"/>
              <a:ext cx="385" cy="183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44" name="Rectangle 37"/>
            <p:cNvSpPr>
              <a:spLocks noChangeArrowheads="1"/>
            </p:cNvSpPr>
            <p:nvPr/>
          </p:nvSpPr>
          <p:spPr bwMode="auto">
            <a:xfrm>
              <a:off x="2245" y="3202"/>
              <a:ext cx="227" cy="183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45" name="AutoShape 38"/>
            <p:cNvSpPr>
              <a:spLocks noChangeArrowheads="1"/>
            </p:cNvSpPr>
            <p:nvPr/>
          </p:nvSpPr>
          <p:spPr bwMode="auto">
            <a:xfrm>
              <a:off x="3107" y="3793"/>
              <a:ext cx="1134" cy="272"/>
            </a:xfrm>
            <a:prstGeom prst="wedgeRoundRectCallout">
              <a:avLst>
                <a:gd name="adj1" fmla="val -115787"/>
                <a:gd name="adj2" fmla="val -197796"/>
                <a:gd name="adj3" fmla="val 16667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 sz="2000"/>
                <a:t>引数が異なる</a:t>
              </a:r>
            </a:p>
          </p:txBody>
        </p:sp>
        <p:sp>
          <p:nvSpPr>
            <p:cNvPr id="13346" name="AutoShape 39"/>
            <p:cNvSpPr>
              <a:spLocks noChangeArrowheads="1"/>
            </p:cNvSpPr>
            <p:nvPr/>
          </p:nvSpPr>
          <p:spPr bwMode="auto">
            <a:xfrm>
              <a:off x="3107" y="3793"/>
              <a:ext cx="1134" cy="272"/>
            </a:xfrm>
            <a:prstGeom prst="wedgeRoundRectCallout">
              <a:avLst>
                <a:gd name="adj1" fmla="val 124074"/>
                <a:gd name="adj2" fmla="val -208454"/>
                <a:gd name="adj3" fmla="val 16667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 sz="2000"/>
                <a:t>引数が異なる</a:t>
              </a:r>
            </a:p>
          </p:txBody>
        </p:sp>
        <p:sp>
          <p:nvSpPr>
            <p:cNvPr id="13347" name="AutoShape 40"/>
            <p:cNvSpPr>
              <a:spLocks noChangeArrowheads="1"/>
            </p:cNvSpPr>
            <p:nvPr/>
          </p:nvSpPr>
          <p:spPr bwMode="auto">
            <a:xfrm>
              <a:off x="3107" y="3793"/>
              <a:ext cx="1134" cy="272"/>
            </a:xfrm>
            <a:prstGeom prst="wedgeRoundRectCallout">
              <a:avLst>
                <a:gd name="adj1" fmla="val -115787"/>
                <a:gd name="adj2" fmla="val -197796"/>
                <a:gd name="adj3" fmla="val 16667"/>
              </a:avLst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 sz="2000" dirty="0"/>
                <a:t>引数が異なる</a:t>
              </a:r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195513" y="5081588"/>
            <a:ext cx="4824412" cy="1587500"/>
            <a:chOff x="1383" y="3201"/>
            <a:chExt cx="3039" cy="1000"/>
          </a:xfrm>
          <a:solidFill>
            <a:srgbClr val="FFCC99"/>
          </a:solidFill>
        </p:grpSpPr>
        <p:sp>
          <p:nvSpPr>
            <p:cNvPr id="13337" name="Rectangle 16"/>
            <p:cNvSpPr>
              <a:spLocks noChangeArrowheads="1"/>
            </p:cNvSpPr>
            <p:nvPr/>
          </p:nvSpPr>
          <p:spPr bwMode="auto">
            <a:xfrm>
              <a:off x="1383" y="3201"/>
              <a:ext cx="182" cy="184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38" name="Rectangle 17"/>
            <p:cNvSpPr>
              <a:spLocks noChangeArrowheads="1"/>
            </p:cNvSpPr>
            <p:nvPr/>
          </p:nvSpPr>
          <p:spPr bwMode="auto">
            <a:xfrm>
              <a:off x="4218" y="3202"/>
              <a:ext cx="204" cy="183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ja-JP" altLang="en-US" dirty="0"/>
            </a:p>
          </p:txBody>
        </p:sp>
        <p:cxnSp>
          <p:nvCxnSpPr>
            <p:cNvPr id="13339" name="AutoShape 25"/>
            <p:cNvCxnSpPr>
              <a:cxnSpLocks noChangeShapeType="1"/>
              <a:endCxn id="13324" idx="2"/>
            </p:cNvCxnSpPr>
            <p:nvPr/>
          </p:nvCxnSpPr>
          <p:spPr bwMode="auto">
            <a:xfrm>
              <a:off x="2011" y="3349"/>
              <a:ext cx="8" cy="535"/>
            </a:xfrm>
            <a:prstGeom prst="straightConnector1">
              <a:avLst/>
            </a:prstGeom>
            <a:grpFill/>
            <a:ln w="38100">
              <a:solidFill>
                <a:schemeClr val="tx1"/>
              </a:solidFill>
              <a:prstDash val="sysDot"/>
              <a:round/>
              <a:headEnd/>
              <a:tailEnd type="triangle" w="lg" len="med"/>
            </a:ln>
          </p:spPr>
        </p:cxnSp>
        <p:sp>
          <p:nvSpPr>
            <p:cNvPr id="13340" name="AutoShape 42"/>
            <p:cNvSpPr>
              <a:spLocks noChangeArrowheads="1"/>
            </p:cNvSpPr>
            <p:nvPr/>
          </p:nvSpPr>
          <p:spPr bwMode="auto">
            <a:xfrm>
              <a:off x="2064" y="3793"/>
              <a:ext cx="1315" cy="408"/>
            </a:xfrm>
            <a:prstGeom prst="wedgeRoundRectCallout">
              <a:avLst>
                <a:gd name="adj1" fmla="val -92968"/>
                <a:gd name="adj2" fmla="val -148528"/>
                <a:gd name="adj3" fmla="val 16667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 sz="2000"/>
                <a:t>引数が異なる</a:t>
              </a:r>
            </a:p>
          </p:txBody>
        </p:sp>
        <p:sp>
          <p:nvSpPr>
            <p:cNvPr id="13341" name="AutoShape 43"/>
            <p:cNvSpPr>
              <a:spLocks noChangeArrowheads="1"/>
            </p:cNvSpPr>
            <p:nvPr/>
          </p:nvSpPr>
          <p:spPr bwMode="auto">
            <a:xfrm>
              <a:off x="2064" y="3793"/>
              <a:ext cx="1315" cy="408"/>
            </a:xfrm>
            <a:prstGeom prst="wedgeRoundRectCallout">
              <a:avLst>
                <a:gd name="adj1" fmla="val 113880"/>
                <a:gd name="adj2" fmla="val -155639"/>
                <a:gd name="adj3" fmla="val 16667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 sz="2000"/>
                <a:t>引数が異なる</a:t>
              </a:r>
            </a:p>
          </p:txBody>
        </p:sp>
        <p:sp>
          <p:nvSpPr>
            <p:cNvPr id="13342" name="AutoShape 44"/>
            <p:cNvSpPr>
              <a:spLocks noChangeArrowheads="1"/>
            </p:cNvSpPr>
            <p:nvPr/>
          </p:nvSpPr>
          <p:spPr bwMode="auto">
            <a:xfrm>
              <a:off x="2064" y="3793"/>
              <a:ext cx="1315" cy="408"/>
            </a:xfrm>
            <a:prstGeom prst="wedgeRoundRectCallout">
              <a:avLst>
                <a:gd name="adj1" fmla="val -92968"/>
                <a:gd name="adj2" fmla="val -148528"/>
                <a:gd name="adj3" fmla="val 16667"/>
              </a:avLst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 sz="2000"/>
                <a:t>戻り値を返す</a:t>
              </a:r>
            </a:p>
            <a:p>
              <a:pPr algn="ctr"/>
              <a:r>
                <a:rPr lang="ja-JP" altLang="en-US" sz="2000"/>
                <a:t>変数が異なる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B4F284-156B-44AA-A756-B0D91BC5A845}" type="slidenum">
              <a:rPr lang="en-US" altLang="ja-JP" smtClean="0"/>
              <a:pPr/>
              <a:t>12</a:t>
            </a:fld>
            <a:endParaRPr lang="en-US" altLang="ja-JP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提案手法</a:t>
            </a:r>
          </a:p>
        </p:txBody>
      </p:sp>
      <p:sp>
        <p:nvSpPr>
          <p:cNvPr id="104451" name="Document"/>
          <p:cNvSpPr>
            <a:spLocks noEditPoints="1" noChangeArrowheads="1"/>
          </p:cNvSpPr>
          <p:nvPr/>
        </p:nvSpPr>
        <p:spPr bwMode="auto">
          <a:xfrm>
            <a:off x="396875" y="3357563"/>
            <a:ext cx="1038225" cy="1295400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ja-JP" altLang="en-US" sz="1800">
                <a:latin typeface="Verdana" pitchFamily="34" charset="0"/>
              </a:rPr>
              <a:t>ユーザ</a:t>
            </a:r>
            <a:br>
              <a:rPr lang="ja-JP" altLang="en-US" sz="1800">
                <a:latin typeface="Verdana" pitchFamily="34" charset="0"/>
              </a:rPr>
            </a:br>
            <a:r>
              <a:rPr lang="ja-JP" altLang="en-US" sz="1800">
                <a:latin typeface="Verdana" pitchFamily="34" charset="0"/>
              </a:rPr>
              <a:t>選択の</a:t>
            </a:r>
          </a:p>
          <a:p>
            <a:pPr>
              <a:defRPr/>
            </a:pPr>
            <a:r>
              <a:rPr lang="ja-JP" altLang="en-US" sz="1800">
                <a:latin typeface="Verdana" pitchFamily="34" charset="0"/>
              </a:rPr>
              <a:t>メソッド</a:t>
            </a:r>
          </a:p>
          <a:p>
            <a:pPr>
              <a:defRPr/>
            </a:pPr>
            <a:r>
              <a:rPr lang="ja-JP" altLang="en-US" sz="1800">
                <a:latin typeface="Verdana" pitchFamily="34" charset="0"/>
              </a:rPr>
              <a:t>    </a:t>
            </a:r>
            <a:r>
              <a:rPr lang="en-US" altLang="ja-JP" sz="1800">
                <a:latin typeface="Verdana" pitchFamily="34" charset="0"/>
              </a:rPr>
              <a:t>M2</a:t>
            </a:r>
          </a:p>
        </p:txBody>
      </p:sp>
      <p:sp>
        <p:nvSpPr>
          <p:cNvPr id="14341" name="AutoShape 21"/>
          <p:cNvSpPr>
            <a:spLocks noChangeArrowheads="1"/>
          </p:cNvSpPr>
          <p:nvPr/>
        </p:nvSpPr>
        <p:spPr bwMode="auto">
          <a:xfrm>
            <a:off x="2484438" y="1928802"/>
            <a:ext cx="2667000" cy="86835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000" dirty="0" smtClean="0">
                <a:latin typeface="Verdana" pitchFamily="34" charset="0"/>
              </a:rPr>
              <a:t>抽象構文木に基づいた</a:t>
            </a:r>
            <a:r>
              <a:rPr lang="en-US" altLang="ja-JP" sz="2000" dirty="0" smtClean="0">
                <a:latin typeface="Verdana" pitchFamily="34" charset="0"/>
              </a:rPr>
              <a:t/>
            </a:r>
            <a:br>
              <a:rPr lang="en-US" altLang="ja-JP" sz="2000" dirty="0" smtClean="0">
                <a:latin typeface="Verdana" pitchFamily="34" charset="0"/>
              </a:rPr>
            </a:br>
            <a:r>
              <a:rPr lang="ja-JP" altLang="en-US" sz="2000" dirty="0" smtClean="0">
                <a:latin typeface="Verdana" pitchFamily="34" charset="0"/>
              </a:rPr>
              <a:t>差分</a:t>
            </a:r>
            <a:r>
              <a:rPr lang="ja-JP" altLang="en-US" sz="2000" dirty="0">
                <a:latin typeface="Verdana" pitchFamily="34" charset="0"/>
              </a:rPr>
              <a:t>の検出</a:t>
            </a:r>
            <a:endParaRPr lang="en-US" altLang="ja-JP" sz="2000" dirty="0">
              <a:latin typeface="Verdana" pitchFamily="34" charset="0"/>
            </a:endParaRPr>
          </a:p>
        </p:txBody>
      </p:sp>
      <p:sp>
        <p:nvSpPr>
          <p:cNvPr id="14342" name="AutoShape 22"/>
          <p:cNvSpPr>
            <a:spLocks noChangeArrowheads="1"/>
          </p:cNvSpPr>
          <p:nvPr/>
        </p:nvSpPr>
        <p:spPr bwMode="auto">
          <a:xfrm>
            <a:off x="2420933" y="4921268"/>
            <a:ext cx="2794010" cy="865186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000" dirty="0">
                <a:latin typeface="Verdana" pitchFamily="34" charset="0"/>
              </a:rPr>
              <a:t>抽出後のメソッドの</a:t>
            </a:r>
          </a:p>
          <a:p>
            <a:pPr algn="ctr"/>
            <a:r>
              <a:rPr lang="ja-JP" altLang="en-US" sz="2000" dirty="0">
                <a:latin typeface="Verdana" pitchFamily="34" charset="0"/>
              </a:rPr>
              <a:t>差異に基づく分類</a:t>
            </a:r>
          </a:p>
        </p:txBody>
      </p:sp>
      <p:cxnSp>
        <p:nvCxnSpPr>
          <p:cNvPr id="14343" name="AutoShape 23"/>
          <p:cNvCxnSpPr>
            <a:cxnSpLocks noChangeShapeType="1"/>
            <a:stCxn id="14341" idx="2"/>
            <a:endCxn id="14346" idx="0"/>
          </p:cNvCxnSpPr>
          <p:nvPr/>
        </p:nvCxnSpPr>
        <p:spPr bwMode="auto">
          <a:xfrm rot="5400000">
            <a:off x="3505984" y="3109114"/>
            <a:ext cx="623909" cy="1588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4479" name="Document"/>
          <p:cNvSpPr>
            <a:spLocks noEditPoints="1" noChangeArrowheads="1"/>
          </p:cNvSpPr>
          <p:nvPr/>
        </p:nvSpPr>
        <p:spPr bwMode="auto">
          <a:xfrm>
            <a:off x="396875" y="1771650"/>
            <a:ext cx="1038225" cy="12969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r>
              <a:rPr lang="ja-JP" altLang="en-US" sz="1800">
                <a:latin typeface="Verdana" pitchFamily="34" charset="0"/>
              </a:rPr>
              <a:t>ユーザ</a:t>
            </a:r>
          </a:p>
          <a:p>
            <a:pPr>
              <a:defRPr/>
            </a:pPr>
            <a:r>
              <a:rPr lang="ja-JP" altLang="en-US" sz="1800">
                <a:latin typeface="Verdana" pitchFamily="34" charset="0"/>
              </a:rPr>
              <a:t>選択の</a:t>
            </a:r>
          </a:p>
          <a:p>
            <a:pPr>
              <a:defRPr/>
            </a:pPr>
            <a:r>
              <a:rPr lang="ja-JP" altLang="en-US" sz="1800">
                <a:latin typeface="Verdana" pitchFamily="34" charset="0"/>
              </a:rPr>
              <a:t>メソッド</a:t>
            </a:r>
          </a:p>
          <a:p>
            <a:pPr>
              <a:defRPr/>
            </a:pPr>
            <a:r>
              <a:rPr lang="ja-JP" altLang="en-US" sz="1800">
                <a:latin typeface="Verdana" pitchFamily="34" charset="0"/>
              </a:rPr>
              <a:t>    </a:t>
            </a:r>
            <a:r>
              <a:rPr lang="en-US" altLang="ja-JP" sz="1800">
                <a:latin typeface="Verdana" pitchFamily="34" charset="0"/>
              </a:rPr>
              <a:t>M1</a:t>
            </a:r>
          </a:p>
        </p:txBody>
      </p:sp>
      <p:sp>
        <p:nvSpPr>
          <p:cNvPr id="14345" name="Rectangle 32"/>
          <p:cNvSpPr>
            <a:spLocks noChangeArrowheads="1"/>
          </p:cNvSpPr>
          <p:nvPr/>
        </p:nvSpPr>
        <p:spPr bwMode="auto">
          <a:xfrm>
            <a:off x="201592" y="1557338"/>
            <a:ext cx="1512888" cy="3311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46" name="AutoShape 35"/>
          <p:cNvSpPr>
            <a:spLocks noChangeArrowheads="1"/>
          </p:cNvSpPr>
          <p:nvPr/>
        </p:nvSpPr>
        <p:spPr bwMode="auto">
          <a:xfrm>
            <a:off x="2420934" y="3421069"/>
            <a:ext cx="2794008" cy="86518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000" dirty="0">
                <a:latin typeface="Verdana" pitchFamily="34" charset="0"/>
              </a:rPr>
              <a:t>複数の抽出が容易な</a:t>
            </a:r>
          </a:p>
          <a:p>
            <a:pPr algn="ctr"/>
            <a:r>
              <a:rPr lang="ja-JP" altLang="en-US" sz="2000" dirty="0" smtClean="0">
                <a:latin typeface="Verdana" pitchFamily="34" charset="0"/>
              </a:rPr>
              <a:t>コード片の検出</a:t>
            </a:r>
            <a:endParaRPr lang="ja-JP" altLang="en-US" sz="2000" dirty="0">
              <a:latin typeface="Verdana" pitchFamily="34" charset="0"/>
            </a:endParaRPr>
          </a:p>
        </p:txBody>
      </p:sp>
      <p:cxnSp>
        <p:nvCxnSpPr>
          <p:cNvPr id="14347" name="AutoShape 36"/>
          <p:cNvCxnSpPr>
            <a:cxnSpLocks noChangeShapeType="1"/>
            <a:stCxn id="14346" idx="2"/>
            <a:endCxn id="14342" idx="0"/>
          </p:cNvCxnSpPr>
          <p:nvPr/>
        </p:nvCxnSpPr>
        <p:spPr bwMode="auto">
          <a:xfrm rot="5400000">
            <a:off x="3500432" y="4603762"/>
            <a:ext cx="635012" cy="1588"/>
          </a:xfrm>
          <a:prstGeom prst="straightConnector1">
            <a:avLst/>
          </a:prstGeom>
          <a:noFill/>
          <a:ln w="63500">
            <a:solidFill>
              <a:srgbClr val="000000"/>
            </a:solidFill>
            <a:round/>
            <a:headEnd/>
            <a:tailEnd type="triangle" w="med" len="med"/>
          </a:ln>
        </p:spPr>
      </p:cxnSp>
      <p:pic>
        <p:nvPicPr>
          <p:cNvPr id="14348" name="Picture 39" descr="MCj020001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1333500"/>
            <a:ext cx="1946275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AutoShape 40"/>
          <p:cNvSpPr>
            <a:spLocks noChangeArrowheads="1"/>
          </p:cNvSpPr>
          <p:nvPr/>
        </p:nvSpPr>
        <p:spPr bwMode="auto">
          <a:xfrm>
            <a:off x="7091363" y="2781300"/>
            <a:ext cx="1008062" cy="720725"/>
          </a:xfrm>
          <a:prstGeom prst="downArrow">
            <a:avLst>
              <a:gd name="adj1" fmla="val 49833"/>
              <a:gd name="adj2" fmla="val 4956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ja-JP" altLang="en-US" sz="1800"/>
              <a:t>閲覧</a:t>
            </a:r>
          </a:p>
        </p:txBody>
      </p:sp>
      <p:sp>
        <p:nvSpPr>
          <p:cNvPr id="14350" name="Text Box 42"/>
          <p:cNvSpPr txBox="1">
            <a:spLocks noChangeArrowheads="1"/>
          </p:cNvSpPr>
          <p:nvPr/>
        </p:nvSpPr>
        <p:spPr bwMode="auto">
          <a:xfrm>
            <a:off x="7956550" y="2557463"/>
            <a:ext cx="885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800"/>
              <a:t>開発者</a:t>
            </a:r>
          </a:p>
        </p:txBody>
      </p:sp>
      <p:sp>
        <p:nvSpPr>
          <p:cNvPr id="14351" name="Rectangle 114"/>
          <p:cNvSpPr>
            <a:spLocks noChangeArrowheads="1"/>
          </p:cNvSpPr>
          <p:nvPr/>
        </p:nvSpPr>
        <p:spPr bwMode="auto">
          <a:xfrm>
            <a:off x="2051050" y="1268413"/>
            <a:ext cx="3600450" cy="4318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ja-JP" altLang="en-US" sz="1800">
                <a:latin typeface="Verdana" pitchFamily="34" charset="0"/>
              </a:rPr>
              <a:t>提案手法を実装したツール</a:t>
            </a:r>
          </a:p>
        </p:txBody>
      </p:sp>
      <p:sp>
        <p:nvSpPr>
          <p:cNvPr id="14352" name="Rectangle 115"/>
          <p:cNvSpPr>
            <a:spLocks noChangeArrowheads="1"/>
          </p:cNvSpPr>
          <p:nvPr/>
        </p:nvSpPr>
        <p:spPr bwMode="auto">
          <a:xfrm>
            <a:off x="2051050" y="1700213"/>
            <a:ext cx="3602038" cy="4300555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pPr algn="ctr"/>
            <a:endParaRPr lang="ja-JP" altLang="ja-JP" sz="1800">
              <a:latin typeface="Verdana" pitchFamily="34" charset="0"/>
            </a:endParaRPr>
          </a:p>
        </p:txBody>
      </p:sp>
      <p:sp>
        <p:nvSpPr>
          <p:cNvPr id="14353" name="AutoShape 33"/>
          <p:cNvSpPr>
            <a:spLocks noChangeArrowheads="1"/>
          </p:cNvSpPr>
          <p:nvPr/>
        </p:nvSpPr>
        <p:spPr bwMode="auto">
          <a:xfrm>
            <a:off x="1714480" y="1916113"/>
            <a:ext cx="719137" cy="649287"/>
          </a:xfrm>
          <a:prstGeom prst="rightArrow">
            <a:avLst>
              <a:gd name="adj1" fmla="val 50157"/>
              <a:gd name="adj2" fmla="val 51718"/>
            </a:avLst>
          </a:prstGeom>
          <a:solidFill>
            <a:srgbClr val="FF99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800">
                <a:latin typeface="Verdana" pitchFamily="34" charset="0"/>
              </a:rPr>
              <a:t>入力</a:t>
            </a:r>
          </a:p>
        </p:txBody>
      </p:sp>
      <p:sp>
        <p:nvSpPr>
          <p:cNvPr id="14354" name="AutoShape 34"/>
          <p:cNvSpPr>
            <a:spLocks noChangeArrowheads="1"/>
          </p:cNvSpPr>
          <p:nvPr/>
        </p:nvSpPr>
        <p:spPr bwMode="auto">
          <a:xfrm>
            <a:off x="5214942" y="4994290"/>
            <a:ext cx="857256" cy="649288"/>
          </a:xfrm>
          <a:prstGeom prst="rightArrow">
            <a:avLst>
              <a:gd name="adj1" fmla="val 55250"/>
              <a:gd name="adj2" fmla="val 44995"/>
            </a:avLst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000">
                <a:latin typeface="Verdana" pitchFamily="34" charset="0"/>
              </a:rPr>
              <a:t>提示</a:t>
            </a:r>
          </a:p>
        </p:txBody>
      </p:sp>
      <p:sp>
        <p:nvSpPr>
          <p:cNvPr id="104591" name="Document"/>
          <p:cNvSpPr>
            <a:spLocks noEditPoints="1" noChangeArrowheads="1"/>
          </p:cNvSpPr>
          <p:nvPr/>
        </p:nvSpPr>
        <p:spPr bwMode="auto">
          <a:xfrm>
            <a:off x="6227763" y="4078288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56" name="Freeform 144"/>
          <p:cNvSpPr>
            <a:spLocks/>
          </p:cNvSpPr>
          <p:nvPr/>
        </p:nvSpPr>
        <p:spPr bwMode="auto">
          <a:xfrm>
            <a:off x="6426200" y="4222750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00808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57" name="Freeform 145"/>
          <p:cNvSpPr>
            <a:spLocks/>
          </p:cNvSpPr>
          <p:nvPr/>
        </p:nvSpPr>
        <p:spPr bwMode="auto">
          <a:xfrm>
            <a:off x="6426200" y="4583113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99CC0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594" name="Document"/>
          <p:cNvSpPr>
            <a:spLocks noEditPoints="1" noChangeArrowheads="1"/>
          </p:cNvSpPr>
          <p:nvPr/>
        </p:nvSpPr>
        <p:spPr bwMode="auto">
          <a:xfrm>
            <a:off x="7597775" y="4076700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59" name="Freeform 147"/>
          <p:cNvSpPr>
            <a:spLocks/>
          </p:cNvSpPr>
          <p:nvPr/>
        </p:nvSpPr>
        <p:spPr bwMode="auto">
          <a:xfrm>
            <a:off x="7742238" y="4241800"/>
            <a:ext cx="560387" cy="481013"/>
          </a:xfrm>
          <a:custGeom>
            <a:avLst/>
            <a:gdLst>
              <a:gd name="T0" fmla="*/ 0 w 953"/>
              <a:gd name="T1" fmla="*/ 0 h 817"/>
              <a:gd name="T2" fmla="*/ 2147483647 w 953"/>
              <a:gd name="T3" fmla="*/ 0 h 817"/>
              <a:gd name="T4" fmla="*/ 2147483647 w 953"/>
              <a:gd name="T5" fmla="*/ 2147483647 h 817"/>
              <a:gd name="T6" fmla="*/ 2147483647 w 953"/>
              <a:gd name="T7" fmla="*/ 2147483647 h 817"/>
              <a:gd name="T8" fmla="*/ 2147483647 w 953"/>
              <a:gd name="T9" fmla="*/ 2147483647 h 817"/>
              <a:gd name="T10" fmla="*/ 2147483647 w 953"/>
              <a:gd name="T11" fmla="*/ 2147483647 h 817"/>
              <a:gd name="T12" fmla="*/ 0 w 953"/>
              <a:gd name="T13" fmla="*/ 2147483647 h 817"/>
              <a:gd name="T14" fmla="*/ 0 w 953"/>
              <a:gd name="T15" fmla="*/ 0 h 8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53"/>
              <a:gd name="T25" fmla="*/ 0 h 817"/>
              <a:gd name="T26" fmla="*/ 953 w 953"/>
              <a:gd name="T27" fmla="*/ 817 h 81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53" h="817">
                <a:moveTo>
                  <a:pt x="0" y="0"/>
                </a:moveTo>
                <a:lnTo>
                  <a:pt x="953" y="0"/>
                </a:lnTo>
                <a:lnTo>
                  <a:pt x="953" y="408"/>
                </a:lnTo>
                <a:lnTo>
                  <a:pt x="953" y="680"/>
                </a:lnTo>
                <a:lnTo>
                  <a:pt x="726" y="680"/>
                </a:lnTo>
                <a:lnTo>
                  <a:pt x="726" y="817"/>
                </a:lnTo>
                <a:lnTo>
                  <a:pt x="0" y="817"/>
                </a:lnTo>
                <a:lnTo>
                  <a:pt x="0" y="0"/>
                </a:lnTo>
                <a:close/>
              </a:path>
            </a:pathLst>
          </a:custGeom>
          <a:solidFill>
            <a:srgbClr val="666699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596" name="Document"/>
          <p:cNvSpPr>
            <a:spLocks noEditPoints="1" noChangeArrowheads="1"/>
          </p:cNvSpPr>
          <p:nvPr/>
        </p:nvSpPr>
        <p:spPr bwMode="auto">
          <a:xfrm>
            <a:off x="6499225" y="4149725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61" name="Freeform 149"/>
          <p:cNvSpPr>
            <a:spLocks/>
          </p:cNvSpPr>
          <p:nvPr/>
        </p:nvSpPr>
        <p:spPr bwMode="auto">
          <a:xfrm>
            <a:off x="6642100" y="4294188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00808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62" name="Freeform 150"/>
          <p:cNvSpPr>
            <a:spLocks/>
          </p:cNvSpPr>
          <p:nvPr/>
        </p:nvSpPr>
        <p:spPr bwMode="auto">
          <a:xfrm>
            <a:off x="6642100" y="4654550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99CC0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599" name="Document"/>
          <p:cNvSpPr>
            <a:spLocks noEditPoints="1" noChangeArrowheads="1"/>
          </p:cNvSpPr>
          <p:nvPr/>
        </p:nvSpPr>
        <p:spPr bwMode="auto">
          <a:xfrm>
            <a:off x="7867650" y="4149725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64" name="Freeform 152"/>
          <p:cNvSpPr>
            <a:spLocks/>
          </p:cNvSpPr>
          <p:nvPr/>
        </p:nvSpPr>
        <p:spPr bwMode="auto">
          <a:xfrm>
            <a:off x="8010525" y="4314825"/>
            <a:ext cx="560388" cy="481013"/>
          </a:xfrm>
          <a:custGeom>
            <a:avLst/>
            <a:gdLst>
              <a:gd name="T0" fmla="*/ 0 w 953"/>
              <a:gd name="T1" fmla="*/ 0 h 817"/>
              <a:gd name="T2" fmla="*/ 2147483647 w 953"/>
              <a:gd name="T3" fmla="*/ 0 h 817"/>
              <a:gd name="T4" fmla="*/ 2147483647 w 953"/>
              <a:gd name="T5" fmla="*/ 2147483647 h 817"/>
              <a:gd name="T6" fmla="*/ 2147483647 w 953"/>
              <a:gd name="T7" fmla="*/ 2147483647 h 817"/>
              <a:gd name="T8" fmla="*/ 2147483647 w 953"/>
              <a:gd name="T9" fmla="*/ 2147483647 h 817"/>
              <a:gd name="T10" fmla="*/ 2147483647 w 953"/>
              <a:gd name="T11" fmla="*/ 2147483647 h 817"/>
              <a:gd name="T12" fmla="*/ 0 w 953"/>
              <a:gd name="T13" fmla="*/ 2147483647 h 817"/>
              <a:gd name="T14" fmla="*/ 0 w 953"/>
              <a:gd name="T15" fmla="*/ 0 h 8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53"/>
              <a:gd name="T25" fmla="*/ 0 h 817"/>
              <a:gd name="T26" fmla="*/ 953 w 953"/>
              <a:gd name="T27" fmla="*/ 817 h 81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53" h="817">
                <a:moveTo>
                  <a:pt x="0" y="0"/>
                </a:moveTo>
                <a:lnTo>
                  <a:pt x="953" y="0"/>
                </a:lnTo>
                <a:lnTo>
                  <a:pt x="953" y="408"/>
                </a:lnTo>
                <a:lnTo>
                  <a:pt x="953" y="680"/>
                </a:lnTo>
                <a:lnTo>
                  <a:pt x="726" y="680"/>
                </a:lnTo>
                <a:lnTo>
                  <a:pt x="726" y="817"/>
                </a:lnTo>
                <a:lnTo>
                  <a:pt x="0" y="817"/>
                </a:lnTo>
                <a:lnTo>
                  <a:pt x="0" y="0"/>
                </a:lnTo>
                <a:close/>
              </a:path>
            </a:pathLst>
          </a:custGeom>
          <a:solidFill>
            <a:srgbClr val="666699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601" name="Document"/>
          <p:cNvSpPr>
            <a:spLocks noEditPoints="1" noChangeArrowheads="1"/>
          </p:cNvSpPr>
          <p:nvPr/>
        </p:nvSpPr>
        <p:spPr bwMode="auto">
          <a:xfrm>
            <a:off x="6148388" y="5373688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66" name="Freeform 154"/>
          <p:cNvSpPr>
            <a:spLocks/>
          </p:cNvSpPr>
          <p:nvPr/>
        </p:nvSpPr>
        <p:spPr bwMode="auto">
          <a:xfrm>
            <a:off x="6292850" y="5516563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00808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67" name="Freeform 155"/>
          <p:cNvSpPr>
            <a:spLocks/>
          </p:cNvSpPr>
          <p:nvPr/>
        </p:nvSpPr>
        <p:spPr bwMode="auto">
          <a:xfrm>
            <a:off x="6292850" y="5732463"/>
            <a:ext cx="560388" cy="287337"/>
          </a:xfrm>
          <a:custGeom>
            <a:avLst/>
            <a:gdLst>
              <a:gd name="T0" fmla="*/ 0 w 953"/>
              <a:gd name="T1" fmla="*/ 0 h 817"/>
              <a:gd name="T2" fmla="*/ 2147483647 w 953"/>
              <a:gd name="T3" fmla="*/ 0 h 817"/>
              <a:gd name="T4" fmla="*/ 2147483647 w 953"/>
              <a:gd name="T5" fmla="*/ 2147483647 h 817"/>
              <a:gd name="T6" fmla="*/ 2147483647 w 953"/>
              <a:gd name="T7" fmla="*/ 2147483647 h 817"/>
              <a:gd name="T8" fmla="*/ 2147483647 w 953"/>
              <a:gd name="T9" fmla="*/ 2147483647 h 817"/>
              <a:gd name="T10" fmla="*/ 2147483647 w 953"/>
              <a:gd name="T11" fmla="*/ 2147483647 h 817"/>
              <a:gd name="T12" fmla="*/ 0 w 953"/>
              <a:gd name="T13" fmla="*/ 2147483647 h 817"/>
              <a:gd name="T14" fmla="*/ 0 w 953"/>
              <a:gd name="T15" fmla="*/ 0 h 8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53"/>
              <a:gd name="T25" fmla="*/ 0 h 817"/>
              <a:gd name="T26" fmla="*/ 953 w 953"/>
              <a:gd name="T27" fmla="*/ 817 h 81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53" h="817">
                <a:moveTo>
                  <a:pt x="0" y="0"/>
                </a:moveTo>
                <a:lnTo>
                  <a:pt x="953" y="0"/>
                </a:lnTo>
                <a:lnTo>
                  <a:pt x="953" y="408"/>
                </a:lnTo>
                <a:lnTo>
                  <a:pt x="953" y="680"/>
                </a:lnTo>
                <a:lnTo>
                  <a:pt x="726" y="680"/>
                </a:lnTo>
                <a:lnTo>
                  <a:pt x="726" y="817"/>
                </a:lnTo>
                <a:lnTo>
                  <a:pt x="0" y="8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604" name="Document"/>
          <p:cNvSpPr>
            <a:spLocks noEditPoints="1" noChangeArrowheads="1"/>
          </p:cNvSpPr>
          <p:nvPr/>
        </p:nvSpPr>
        <p:spPr bwMode="auto">
          <a:xfrm>
            <a:off x="6435725" y="5445125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69" name="Freeform 157"/>
          <p:cNvSpPr>
            <a:spLocks/>
          </p:cNvSpPr>
          <p:nvPr/>
        </p:nvSpPr>
        <p:spPr bwMode="auto">
          <a:xfrm>
            <a:off x="6580188" y="5588000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008080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70" name="Freeform 158"/>
          <p:cNvSpPr>
            <a:spLocks/>
          </p:cNvSpPr>
          <p:nvPr/>
        </p:nvSpPr>
        <p:spPr bwMode="auto">
          <a:xfrm>
            <a:off x="6580188" y="5803900"/>
            <a:ext cx="560387" cy="287338"/>
          </a:xfrm>
          <a:custGeom>
            <a:avLst/>
            <a:gdLst>
              <a:gd name="T0" fmla="*/ 0 w 953"/>
              <a:gd name="T1" fmla="*/ 0 h 817"/>
              <a:gd name="T2" fmla="*/ 2147483647 w 953"/>
              <a:gd name="T3" fmla="*/ 0 h 817"/>
              <a:gd name="T4" fmla="*/ 2147483647 w 953"/>
              <a:gd name="T5" fmla="*/ 2147483647 h 817"/>
              <a:gd name="T6" fmla="*/ 2147483647 w 953"/>
              <a:gd name="T7" fmla="*/ 2147483647 h 817"/>
              <a:gd name="T8" fmla="*/ 2147483647 w 953"/>
              <a:gd name="T9" fmla="*/ 2147483647 h 817"/>
              <a:gd name="T10" fmla="*/ 2147483647 w 953"/>
              <a:gd name="T11" fmla="*/ 2147483647 h 817"/>
              <a:gd name="T12" fmla="*/ 0 w 953"/>
              <a:gd name="T13" fmla="*/ 2147483647 h 817"/>
              <a:gd name="T14" fmla="*/ 0 w 953"/>
              <a:gd name="T15" fmla="*/ 0 h 8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53"/>
              <a:gd name="T25" fmla="*/ 0 h 817"/>
              <a:gd name="T26" fmla="*/ 953 w 953"/>
              <a:gd name="T27" fmla="*/ 817 h 81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53" h="817">
                <a:moveTo>
                  <a:pt x="0" y="0"/>
                </a:moveTo>
                <a:lnTo>
                  <a:pt x="953" y="0"/>
                </a:lnTo>
                <a:lnTo>
                  <a:pt x="953" y="408"/>
                </a:lnTo>
                <a:lnTo>
                  <a:pt x="953" y="680"/>
                </a:lnTo>
                <a:lnTo>
                  <a:pt x="726" y="680"/>
                </a:lnTo>
                <a:lnTo>
                  <a:pt x="726" y="817"/>
                </a:lnTo>
                <a:lnTo>
                  <a:pt x="0" y="8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71" name="Rectangle 159"/>
          <p:cNvSpPr>
            <a:spLocks noChangeArrowheads="1"/>
          </p:cNvSpPr>
          <p:nvPr/>
        </p:nvSpPr>
        <p:spPr bwMode="auto">
          <a:xfrm>
            <a:off x="6084888" y="3933825"/>
            <a:ext cx="2733675" cy="12969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endParaRPr lang="en-US" altLang="ja-JP" sz="1600">
              <a:latin typeface="Verdana" pitchFamily="34" charset="0"/>
            </a:endParaRPr>
          </a:p>
          <a:p>
            <a:pPr algn="ctr"/>
            <a:endParaRPr lang="en-US" altLang="ja-JP" sz="1600">
              <a:latin typeface="Verdana" pitchFamily="34" charset="0"/>
            </a:endParaRPr>
          </a:p>
        </p:txBody>
      </p:sp>
      <p:sp>
        <p:nvSpPr>
          <p:cNvPr id="104608" name="Document"/>
          <p:cNvSpPr>
            <a:spLocks noEditPoints="1" noChangeArrowheads="1"/>
          </p:cNvSpPr>
          <p:nvPr/>
        </p:nvSpPr>
        <p:spPr bwMode="auto">
          <a:xfrm>
            <a:off x="7588250" y="5373688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73" name="Freeform 161"/>
          <p:cNvSpPr>
            <a:spLocks/>
          </p:cNvSpPr>
          <p:nvPr/>
        </p:nvSpPr>
        <p:spPr bwMode="auto">
          <a:xfrm>
            <a:off x="7718425" y="5876925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666699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74" name="Freeform 162"/>
          <p:cNvSpPr>
            <a:spLocks/>
          </p:cNvSpPr>
          <p:nvPr/>
        </p:nvSpPr>
        <p:spPr bwMode="auto">
          <a:xfrm>
            <a:off x="7720013" y="5516563"/>
            <a:ext cx="560387" cy="287337"/>
          </a:xfrm>
          <a:custGeom>
            <a:avLst/>
            <a:gdLst>
              <a:gd name="T0" fmla="*/ 0 w 953"/>
              <a:gd name="T1" fmla="*/ 0 h 817"/>
              <a:gd name="T2" fmla="*/ 2147483647 w 953"/>
              <a:gd name="T3" fmla="*/ 0 h 817"/>
              <a:gd name="T4" fmla="*/ 2147483647 w 953"/>
              <a:gd name="T5" fmla="*/ 2147483647 h 817"/>
              <a:gd name="T6" fmla="*/ 2147483647 w 953"/>
              <a:gd name="T7" fmla="*/ 2147483647 h 817"/>
              <a:gd name="T8" fmla="*/ 2147483647 w 953"/>
              <a:gd name="T9" fmla="*/ 2147483647 h 817"/>
              <a:gd name="T10" fmla="*/ 2147483647 w 953"/>
              <a:gd name="T11" fmla="*/ 2147483647 h 817"/>
              <a:gd name="T12" fmla="*/ 0 w 953"/>
              <a:gd name="T13" fmla="*/ 2147483647 h 817"/>
              <a:gd name="T14" fmla="*/ 0 w 953"/>
              <a:gd name="T15" fmla="*/ 0 h 8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53"/>
              <a:gd name="T25" fmla="*/ 0 h 817"/>
              <a:gd name="T26" fmla="*/ 953 w 953"/>
              <a:gd name="T27" fmla="*/ 817 h 81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53" h="817">
                <a:moveTo>
                  <a:pt x="0" y="0"/>
                </a:moveTo>
                <a:lnTo>
                  <a:pt x="953" y="0"/>
                </a:lnTo>
                <a:lnTo>
                  <a:pt x="953" y="408"/>
                </a:lnTo>
                <a:lnTo>
                  <a:pt x="953" y="680"/>
                </a:lnTo>
                <a:lnTo>
                  <a:pt x="726" y="680"/>
                </a:lnTo>
                <a:lnTo>
                  <a:pt x="726" y="817"/>
                </a:lnTo>
                <a:lnTo>
                  <a:pt x="0" y="81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4611" name="Document"/>
          <p:cNvSpPr>
            <a:spLocks noEditPoints="1" noChangeArrowheads="1"/>
          </p:cNvSpPr>
          <p:nvPr/>
        </p:nvSpPr>
        <p:spPr bwMode="auto">
          <a:xfrm>
            <a:off x="7867650" y="5445125"/>
            <a:ext cx="809625" cy="936625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ja-JP" altLang="ja-JP" sz="1400">
              <a:latin typeface="Verdana" pitchFamily="34" charset="0"/>
            </a:endParaRPr>
          </a:p>
        </p:txBody>
      </p:sp>
      <p:sp>
        <p:nvSpPr>
          <p:cNvPr id="14376" name="Freeform 164"/>
          <p:cNvSpPr>
            <a:spLocks/>
          </p:cNvSpPr>
          <p:nvPr/>
        </p:nvSpPr>
        <p:spPr bwMode="auto">
          <a:xfrm>
            <a:off x="8012113" y="5948363"/>
            <a:ext cx="561975" cy="123825"/>
          </a:xfrm>
          <a:custGeom>
            <a:avLst/>
            <a:gdLst>
              <a:gd name="T0" fmla="*/ 0 w 363"/>
              <a:gd name="T1" fmla="*/ 0 h 181"/>
              <a:gd name="T2" fmla="*/ 2147483647 w 363"/>
              <a:gd name="T3" fmla="*/ 0 h 181"/>
              <a:gd name="T4" fmla="*/ 2147483647 w 363"/>
              <a:gd name="T5" fmla="*/ 2147483647 h 181"/>
              <a:gd name="T6" fmla="*/ 2147483647 w 363"/>
              <a:gd name="T7" fmla="*/ 2147483647 h 181"/>
              <a:gd name="T8" fmla="*/ 2147483647 w 363"/>
              <a:gd name="T9" fmla="*/ 2147483647 h 181"/>
              <a:gd name="T10" fmla="*/ 0 w 363"/>
              <a:gd name="T11" fmla="*/ 2147483647 h 181"/>
              <a:gd name="T12" fmla="*/ 0 w 363"/>
              <a:gd name="T13" fmla="*/ 0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"/>
              <a:gd name="T22" fmla="*/ 0 h 181"/>
              <a:gd name="T23" fmla="*/ 363 w 363"/>
              <a:gd name="T24" fmla="*/ 181 h 1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" h="181">
                <a:moveTo>
                  <a:pt x="0" y="0"/>
                </a:moveTo>
                <a:lnTo>
                  <a:pt x="363" y="0"/>
                </a:lnTo>
                <a:lnTo>
                  <a:pt x="363" y="90"/>
                </a:lnTo>
                <a:lnTo>
                  <a:pt x="272" y="90"/>
                </a:lnTo>
                <a:lnTo>
                  <a:pt x="272" y="181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solidFill>
            <a:srgbClr val="666699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77" name="Freeform 165"/>
          <p:cNvSpPr>
            <a:spLocks/>
          </p:cNvSpPr>
          <p:nvPr/>
        </p:nvSpPr>
        <p:spPr bwMode="auto">
          <a:xfrm>
            <a:off x="8012113" y="5589588"/>
            <a:ext cx="560387" cy="287337"/>
          </a:xfrm>
          <a:custGeom>
            <a:avLst/>
            <a:gdLst>
              <a:gd name="T0" fmla="*/ 0 w 953"/>
              <a:gd name="T1" fmla="*/ 0 h 817"/>
              <a:gd name="T2" fmla="*/ 2147483647 w 953"/>
              <a:gd name="T3" fmla="*/ 0 h 817"/>
              <a:gd name="T4" fmla="*/ 2147483647 w 953"/>
              <a:gd name="T5" fmla="*/ 2147483647 h 817"/>
              <a:gd name="T6" fmla="*/ 2147483647 w 953"/>
              <a:gd name="T7" fmla="*/ 2147483647 h 817"/>
              <a:gd name="T8" fmla="*/ 2147483647 w 953"/>
              <a:gd name="T9" fmla="*/ 2147483647 h 817"/>
              <a:gd name="T10" fmla="*/ 2147483647 w 953"/>
              <a:gd name="T11" fmla="*/ 2147483647 h 817"/>
              <a:gd name="T12" fmla="*/ 0 w 953"/>
              <a:gd name="T13" fmla="*/ 2147483647 h 817"/>
              <a:gd name="T14" fmla="*/ 0 w 953"/>
              <a:gd name="T15" fmla="*/ 0 h 8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53"/>
              <a:gd name="T25" fmla="*/ 0 h 817"/>
              <a:gd name="T26" fmla="*/ 953 w 953"/>
              <a:gd name="T27" fmla="*/ 817 h 81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53" h="817">
                <a:moveTo>
                  <a:pt x="0" y="0"/>
                </a:moveTo>
                <a:lnTo>
                  <a:pt x="953" y="0"/>
                </a:lnTo>
                <a:lnTo>
                  <a:pt x="953" y="408"/>
                </a:lnTo>
                <a:lnTo>
                  <a:pt x="953" y="680"/>
                </a:lnTo>
                <a:lnTo>
                  <a:pt x="726" y="680"/>
                </a:lnTo>
                <a:lnTo>
                  <a:pt x="726" y="817"/>
                </a:lnTo>
                <a:lnTo>
                  <a:pt x="0" y="81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378" name="Rectangle 166"/>
          <p:cNvSpPr>
            <a:spLocks noChangeArrowheads="1"/>
          </p:cNvSpPr>
          <p:nvPr/>
        </p:nvSpPr>
        <p:spPr bwMode="auto">
          <a:xfrm>
            <a:off x="6084888" y="5230813"/>
            <a:ext cx="1366837" cy="12239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endParaRPr lang="en-US" altLang="ja-JP" sz="1600">
              <a:latin typeface="Verdana" pitchFamily="34" charset="0"/>
            </a:endParaRPr>
          </a:p>
          <a:p>
            <a:pPr algn="ctr"/>
            <a:endParaRPr lang="en-US" altLang="ja-JP" sz="1600">
              <a:latin typeface="Verdana" pitchFamily="34" charset="0"/>
            </a:endParaRPr>
          </a:p>
        </p:txBody>
      </p:sp>
      <p:sp>
        <p:nvSpPr>
          <p:cNvPr id="14379" name="Rectangle 167"/>
          <p:cNvSpPr>
            <a:spLocks noChangeArrowheads="1"/>
          </p:cNvSpPr>
          <p:nvPr/>
        </p:nvSpPr>
        <p:spPr bwMode="auto">
          <a:xfrm>
            <a:off x="7451725" y="5230813"/>
            <a:ext cx="1368425" cy="12239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endParaRPr lang="en-US" altLang="ja-JP" sz="1600">
              <a:latin typeface="Verdana" pitchFamily="34" charset="0"/>
            </a:endParaRPr>
          </a:p>
          <a:p>
            <a:pPr algn="ctr"/>
            <a:endParaRPr lang="en-US" altLang="ja-JP" sz="1600">
              <a:latin typeface="Verdana" pitchFamily="34" charset="0"/>
            </a:endParaRPr>
          </a:p>
        </p:txBody>
      </p:sp>
      <p:sp>
        <p:nvSpPr>
          <p:cNvPr id="14380" name="Rectangle 168"/>
          <p:cNvSpPr>
            <a:spLocks noChangeArrowheads="1"/>
          </p:cNvSpPr>
          <p:nvPr/>
        </p:nvSpPr>
        <p:spPr bwMode="auto">
          <a:xfrm>
            <a:off x="6083300" y="3500438"/>
            <a:ext cx="2736850" cy="4333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ja-JP" altLang="en-US" sz="1800">
                <a:latin typeface="Verdana" pitchFamily="34" charset="0"/>
              </a:rPr>
              <a:t>抽出するコード片の候補</a:t>
            </a:r>
          </a:p>
        </p:txBody>
      </p:sp>
      <p:sp>
        <p:nvSpPr>
          <p:cNvPr id="104617" name="Rectangle 169"/>
          <p:cNvSpPr>
            <a:spLocks noChangeArrowheads="1"/>
          </p:cNvSpPr>
          <p:nvPr/>
        </p:nvSpPr>
        <p:spPr bwMode="auto">
          <a:xfrm>
            <a:off x="95263" y="5143512"/>
            <a:ext cx="6334125" cy="1079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dirty="0">
                <a:latin typeface="Verdana" pitchFamily="34" charset="0"/>
              </a:rPr>
              <a:t>類似メソッドを集約するために，抽出する</a:t>
            </a:r>
          </a:p>
          <a:p>
            <a:pPr algn="ctr"/>
            <a:r>
              <a:rPr lang="ja-JP" altLang="en-US" dirty="0">
                <a:latin typeface="Verdana" pitchFamily="34" charset="0"/>
              </a:rPr>
              <a:t>コード片の候補を選択する作業を支援する</a:t>
            </a:r>
          </a:p>
        </p:txBody>
      </p:sp>
    </p:spTree>
  </p:cSld>
  <p:clrMapOvr>
    <a:masterClrMapping/>
  </p:clrMapOvr>
  <p:transition advTm="4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4B8CB4-C98A-4C9E-8CD0-D4FDE878F2E0}" type="slidenum">
              <a:rPr lang="en-US" altLang="ja-JP" smtClean="0"/>
              <a:pPr/>
              <a:t>13</a:t>
            </a:fld>
            <a:endParaRPr lang="en-US" altLang="ja-JP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抽象構文木に基づいた差分の検出</a:t>
            </a:r>
          </a:p>
        </p:txBody>
      </p:sp>
      <p:sp>
        <p:nvSpPr>
          <p:cNvPr id="15364" name="AutoShape 3"/>
          <p:cNvSpPr>
            <a:spLocks noChangeArrowheads="1"/>
          </p:cNvSpPr>
          <p:nvPr/>
        </p:nvSpPr>
        <p:spPr bwMode="auto">
          <a:xfrm flipV="1">
            <a:off x="468313" y="1916113"/>
            <a:ext cx="936625" cy="1223962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endParaRPr lang="ja-JP" altLang="ja-JP" sz="1800"/>
          </a:p>
        </p:txBody>
      </p:sp>
      <p:sp>
        <p:nvSpPr>
          <p:cNvPr id="15365" name="AutoShape 4"/>
          <p:cNvSpPr>
            <a:spLocks noChangeArrowheads="1"/>
          </p:cNvSpPr>
          <p:nvPr/>
        </p:nvSpPr>
        <p:spPr bwMode="auto">
          <a:xfrm flipV="1">
            <a:off x="468313" y="4287838"/>
            <a:ext cx="935037" cy="1157287"/>
          </a:xfrm>
          <a:prstGeom prst="foldedCorner">
            <a:avLst>
              <a:gd name="adj" fmla="val 12500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endParaRPr lang="ja-JP" altLang="ja-JP" sz="1800"/>
          </a:p>
        </p:txBody>
      </p:sp>
      <p:sp>
        <p:nvSpPr>
          <p:cNvPr id="15366" name="AutoShape 5"/>
          <p:cNvSpPr>
            <a:spLocks noChangeArrowheads="1"/>
          </p:cNvSpPr>
          <p:nvPr/>
        </p:nvSpPr>
        <p:spPr bwMode="auto">
          <a:xfrm>
            <a:off x="684213" y="3213100"/>
            <a:ext cx="431800" cy="1008063"/>
          </a:xfrm>
          <a:prstGeom prst="upDownArrow">
            <a:avLst>
              <a:gd name="adj1" fmla="val 50000"/>
              <a:gd name="adj2" fmla="val 46691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 sz="2000" b="1"/>
              <a:t>類似メソッド</a:t>
            </a:r>
          </a:p>
        </p:txBody>
      </p:sp>
      <p:sp>
        <p:nvSpPr>
          <p:cNvPr id="15367" name="Line 6"/>
          <p:cNvSpPr>
            <a:spLocks noChangeShapeType="1"/>
          </p:cNvSpPr>
          <p:nvPr/>
        </p:nvSpPr>
        <p:spPr bwMode="auto">
          <a:xfrm>
            <a:off x="612775" y="2133600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68" name="Line 7"/>
          <p:cNvSpPr>
            <a:spLocks noChangeShapeType="1"/>
          </p:cNvSpPr>
          <p:nvPr/>
        </p:nvSpPr>
        <p:spPr bwMode="auto">
          <a:xfrm>
            <a:off x="612775" y="2278063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69" name="Line 8"/>
          <p:cNvSpPr>
            <a:spLocks noChangeShapeType="1"/>
          </p:cNvSpPr>
          <p:nvPr/>
        </p:nvSpPr>
        <p:spPr bwMode="auto">
          <a:xfrm>
            <a:off x="612775" y="2420938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0" name="Line 9"/>
          <p:cNvSpPr>
            <a:spLocks noChangeShapeType="1"/>
          </p:cNvSpPr>
          <p:nvPr/>
        </p:nvSpPr>
        <p:spPr bwMode="auto">
          <a:xfrm>
            <a:off x="612775" y="2565400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1" name="Line 10"/>
          <p:cNvSpPr>
            <a:spLocks noChangeShapeType="1"/>
          </p:cNvSpPr>
          <p:nvPr/>
        </p:nvSpPr>
        <p:spPr bwMode="auto">
          <a:xfrm>
            <a:off x="612775" y="2709863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>
            <a:off x="612775" y="2852738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3" name="Line 12"/>
          <p:cNvSpPr>
            <a:spLocks noChangeShapeType="1"/>
          </p:cNvSpPr>
          <p:nvPr/>
        </p:nvSpPr>
        <p:spPr bwMode="auto">
          <a:xfrm>
            <a:off x="612775" y="2997200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4" name="Line 13"/>
          <p:cNvSpPr>
            <a:spLocks noChangeShapeType="1"/>
          </p:cNvSpPr>
          <p:nvPr/>
        </p:nvSpPr>
        <p:spPr bwMode="auto">
          <a:xfrm>
            <a:off x="612775" y="4437063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5" name="Line 14"/>
          <p:cNvSpPr>
            <a:spLocks noChangeShapeType="1"/>
          </p:cNvSpPr>
          <p:nvPr/>
        </p:nvSpPr>
        <p:spPr bwMode="auto">
          <a:xfrm>
            <a:off x="612775" y="4581525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6" name="Line 15"/>
          <p:cNvSpPr>
            <a:spLocks noChangeShapeType="1"/>
          </p:cNvSpPr>
          <p:nvPr/>
        </p:nvSpPr>
        <p:spPr bwMode="auto">
          <a:xfrm>
            <a:off x="612775" y="4724400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7" name="Line 16"/>
          <p:cNvSpPr>
            <a:spLocks noChangeShapeType="1"/>
          </p:cNvSpPr>
          <p:nvPr/>
        </p:nvSpPr>
        <p:spPr bwMode="auto">
          <a:xfrm>
            <a:off x="612775" y="4868863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8" name="Line 17"/>
          <p:cNvSpPr>
            <a:spLocks noChangeShapeType="1"/>
          </p:cNvSpPr>
          <p:nvPr/>
        </p:nvSpPr>
        <p:spPr bwMode="auto">
          <a:xfrm>
            <a:off x="612775" y="5013325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79" name="Line 18"/>
          <p:cNvSpPr>
            <a:spLocks noChangeShapeType="1"/>
          </p:cNvSpPr>
          <p:nvPr/>
        </p:nvSpPr>
        <p:spPr bwMode="auto">
          <a:xfrm>
            <a:off x="612775" y="5156200"/>
            <a:ext cx="574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380" name="Line 19"/>
          <p:cNvSpPr>
            <a:spLocks noChangeShapeType="1"/>
          </p:cNvSpPr>
          <p:nvPr/>
        </p:nvSpPr>
        <p:spPr bwMode="auto">
          <a:xfrm>
            <a:off x="612775" y="5300663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547813" y="1628775"/>
            <a:ext cx="2376487" cy="3887788"/>
            <a:chOff x="975" y="1026"/>
            <a:chExt cx="1497" cy="2449"/>
          </a:xfrm>
        </p:grpSpPr>
        <p:sp>
          <p:nvSpPr>
            <p:cNvPr id="15464" name="AutoShape 21"/>
            <p:cNvSpPr>
              <a:spLocks noChangeArrowheads="1"/>
            </p:cNvSpPr>
            <p:nvPr/>
          </p:nvSpPr>
          <p:spPr bwMode="auto">
            <a:xfrm>
              <a:off x="1747" y="1298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65" name="Oval 22"/>
            <p:cNvSpPr>
              <a:spLocks noChangeArrowheads="1"/>
            </p:cNvSpPr>
            <p:nvPr/>
          </p:nvSpPr>
          <p:spPr bwMode="auto">
            <a:xfrm>
              <a:off x="1520" y="1570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66" name="AutoShape 23"/>
            <p:cNvSpPr>
              <a:spLocks noChangeArrowheads="1"/>
            </p:cNvSpPr>
            <p:nvPr/>
          </p:nvSpPr>
          <p:spPr bwMode="auto">
            <a:xfrm>
              <a:off x="1883" y="1026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67" name="Oval 24"/>
            <p:cNvSpPr>
              <a:spLocks noChangeArrowheads="1"/>
            </p:cNvSpPr>
            <p:nvPr/>
          </p:nvSpPr>
          <p:spPr bwMode="auto">
            <a:xfrm>
              <a:off x="1747" y="1842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a</a:t>
              </a:r>
            </a:p>
          </p:txBody>
        </p:sp>
        <p:sp>
          <p:nvSpPr>
            <p:cNvPr id="15468" name="AutoShape 25"/>
            <p:cNvSpPr>
              <a:spLocks noChangeArrowheads="1"/>
            </p:cNvSpPr>
            <p:nvPr/>
          </p:nvSpPr>
          <p:spPr bwMode="auto">
            <a:xfrm>
              <a:off x="2064" y="1298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69" name="AutoShape 26"/>
            <p:cNvSpPr>
              <a:spLocks noChangeArrowheads="1"/>
            </p:cNvSpPr>
            <p:nvPr/>
          </p:nvSpPr>
          <p:spPr bwMode="auto">
            <a:xfrm>
              <a:off x="1973" y="1570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70" name="Oval 27"/>
            <p:cNvSpPr>
              <a:spLocks noChangeArrowheads="1"/>
            </p:cNvSpPr>
            <p:nvPr/>
          </p:nvSpPr>
          <p:spPr bwMode="auto">
            <a:xfrm>
              <a:off x="1973" y="1842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71" name="AutoShape 28"/>
            <p:cNvSpPr>
              <a:spLocks noChangeArrowheads="1"/>
            </p:cNvSpPr>
            <p:nvPr/>
          </p:nvSpPr>
          <p:spPr bwMode="auto">
            <a:xfrm>
              <a:off x="2200" y="1570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C</a:t>
              </a:r>
            </a:p>
          </p:txBody>
        </p:sp>
        <p:sp>
          <p:nvSpPr>
            <p:cNvPr id="15472" name="Oval 29"/>
            <p:cNvSpPr>
              <a:spLocks noChangeArrowheads="1"/>
            </p:cNvSpPr>
            <p:nvPr/>
          </p:nvSpPr>
          <p:spPr bwMode="auto">
            <a:xfrm>
              <a:off x="2155" y="1842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d</a:t>
              </a:r>
            </a:p>
          </p:txBody>
        </p:sp>
        <p:sp>
          <p:nvSpPr>
            <p:cNvPr id="15473" name="Oval 30"/>
            <p:cNvSpPr>
              <a:spLocks noChangeArrowheads="1"/>
            </p:cNvSpPr>
            <p:nvPr/>
          </p:nvSpPr>
          <p:spPr bwMode="auto">
            <a:xfrm>
              <a:off x="2336" y="1842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e</a:t>
              </a:r>
            </a:p>
          </p:txBody>
        </p:sp>
        <p:cxnSp>
          <p:nvCxnSpPr>
            <p:cNvPr id="15474" name="AutoShape 31"/>
            <p:cNvCxnSpPr>
              <a:cxnSpLocks noChangeShapeType="1"/>
              <a:stCxn id="15485" idx="2"/>
              <a:endCxn id="15465" idx="0"/>
            </p:cNvCxnSpPr>
            <p:nvPr/>
          </p:nvCxnSpPr>
          <p:spPr bwMode="auto">
            <a:xfrm>
              <a:off x="1588" y="1434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75" name="AutoShape 32"/>
            <p:cNvCxnSpPr>
              <a:cxnSpLocks noChangeShapeType="1"/>
              <a:stCxn id="15466" idx="2"/>
              <a:endCxn id="15464" idx="0"/>
            </p:cNvCxnSpPr>
            <p:nvPr/>
          </p:nvCxnSpPr>
          <p:spPr bwMode="auto">
            <a:xfrm flipH="1">
              <a:off x="1815" y="1162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76" name="AutoShape 33"/>
            <p:cNvCxnSpPr>
              <a:cxnSpLocks noChangeShapeType="1"/>
              <a:stCxn id="15466" idx="2"/>
              <a:endCxn id="15468" idx="0"/>
            </p:cNvCxnSpPr>
            <p:nvPr/>
          </p:nvCxnSpPr>
          <p:spPr bwMode="auto">
            <a:xfrm>
              <a:off x="1951" y="1162"/>
              <a:ext cx="181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77" name="AutoShape 34"/>
            <p:cNvCxnSpPr>
              <a:cxnSpLocks noChangeShapeType="1"/>
              <a:stCxn id="15483" idx="2"/>
              <a:endCxn id="15467" idx="0"/>
            </p:cNvCxnSpPr>
            <p:nvPr/>
          </p:nvCxnSpPr>
          <p:spPr bwMode="auto">
            <a:xfrm>
              <a:off x="1815" y="1706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78" name="AutoShape 35"/>
            <p:cNvCxnSpPr>
              <a:cxnSpLocks noChangeShapeType="1"/>
              <a:stCxn id="15468" idx="2"/>
              <a:endCxn id="15469" idx="0"/>
            </p:cNvCxnSpPr>
            <p:nvPr/>
          </p:nvCxnSpPr>
          <p:spPr bwMode="auto">
            <a:xfrm flipH="1">
              <a:off x="2041" y="1434"/>
              <a:ext cx="91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79" name="AutoShape 36"/>
            <p:cNvCxnSpPr>
              <a:cxnSpLocks noChangeShapeType="1"/>
              <a:stCxn id="15468" idx="2"/>
              <a:endCxn id="15471" idx="0"/>
            </p:cNvCxnSpPr>
            <p:nvPr/>
          </p:nvCxnSpPr>
          <p:spPr bwMode="auto">
            <a:xfrm>
              <a:off x="2132" y="1434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80" name="AutoShape 37"/>
            <p:cNvCxnSpPr>
              <a:cxnSpLocks noChangeShapeType="1"/>
              <a:stCxn id="15469" idx="2"/>
              <a:endCxn id="15470" idx="0"/>
            </p:cNvCxnSpPr>
            <p:nvPr/>
          </p:nvCxnSpPr>
          <p:spPr bwMode="auto">
            <a:xfrm>
              <a:off x="2041" y="1706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81" name="AutoShape 38"/>
            <p:cNvCxnSpPr>
              <a:cxnSpLocks noChangeShapeType="1"/>
              <a:stCxn id="15471" idx="2"/>
              <a:endCxn id="15472" idx="0"/>
            </p:cNvCxnSpPr>
            <p:nvPr/>
          </p:nvCxnSpPr>
          <p:spPr bwMode="auto">
            <a:xfrm flipH="1">
              <a:off x="2223" y="1706"/>
              <a:ext cx="45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82" name="AutoShape 39"/>
            <p:cNvCxnSpPr>
              <a:cxnSpLocks noChangeShapeType="1"/>
              <a:stCxn id="15471" idx="2"/>
              <a:endCxn id="15473" idx="0"/>
            </p:cNvCxnSpPr>
            <p:nvPr/>
          </p:nvCxnSpPr>
          <p:spPr bwMode="auto">
            <a:xfrm>
              <a:off x="2268" y="1706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83" name="AutoShape 40"/>
            <p:cNvSpPr>
              <a:spLocks noChangeArrowheads="1"/>
            </p:cNvSpPr>
            <p:nvPr/>
          </p:nvSpPr>
          <p:spPr bwMode="auto">
            <a:xfrm>
              <a:off x="1747" y="1570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A</a:t>
              </a:r>
            </a:p>
          </p:txBody>
        </p:sp>
        <p:cxnSp>
          <p:nvCxnSpPr>
            <p:cNvPr id="15484" name="AutoShape 41"/>
            <p:cNvCxnSpPr>
              <a:cxnSpLocks noChangeShapeType="1"/>
              <a:stCxn id="15483" idx="0"/>
              <a:endCxn id="15464" idx="2"/>
            </p:cNvCxnSpPr>
            <p:nvPr/>
          </p:nvCxnSpPr>
          <p:spPr bwMode="auto">
            <a:xfrm flipV="1">
              <a:off x="1815" y="1434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85" name="AutoShape 42"/>
            <p:cNvSpPr>
              <a:spLocks noChangeArrowheads="1"/>
            </p:cNvSpPr>
            <p:nvPr/>
          </p:nvSpPr>
          <p:spPr bwMode="auto">
            <a:xfrm>
              <a:off x="1520" y="1298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15486" name="AutoShape 43"/>
            <p:cNvCxnSpPr>
              <a:cxnSpLocks noChangeShapeType="1"/>
              <a:stCxn id="15485" idx="0"/>
              <a:endCxn id="15466" idx="2"/>
            </p:cNvCxnSpPr>
            <p:nvPr/>
          </p:nvCxnSpPr>
          <p:spPr bwMode="auto">
            <a:xfrm flipV="1">
              <a:off x="1588" y="1162"/>
              <a:ext cx="363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87" name="AutoShape 44"/>
            <p:cNvSpPr>
              <a:spLocks noChangeArrowheads="1"/>
            </p:cNvSpPr>
            <p:nvPr/>
          </p:nvSpPr>
          <p:spPr bwMode="auto">
            <a:xfrm>
              <a:off x="1746" y="2795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88" name="Oval 45"/>
            <p:cNvSpPr>
              <a:spLocks noChangeArrowheads="1"/>
            </p:cNvSpPr>
            <p:nvPr/>
          </p:nvSpPr>
          <p:spPr bwMode="auto">
            <a:xfrm>
              <a:off x="1519" y="3067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89" name="AutoShape 46"/>
            <p:cNvSpPr>
              <a:spLocks noChangeArrowheads="1"/>
            </p:cNvSpPr>
            <p:nvPr/>
          </p:nvSpPr>
          <p:spPr bwMode="auto">
            <a:xfrm>
              <a:off x="1882" y="2523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90" name="Oval 47"/>
            <p:cNvSpPr>
              <a:spLocks noChangeArrowheads="1"/>
            </p:cNvSpPr>
            <p:nvPr/>
          </p:nvSpPr>
          <p:spPr bwMode="auto">
            <a:xfrm>
              <a:off x="1746" y="3339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b</a:t>
              </a:r>
            </a:p>
          </p:txBody>
        </p:sp>
        <p:sp>
          <p:nvSpPr>
            <p:cNvPr id="15491" name="AutoShape 48"/>
            <p:cNvSpPr>
              <a:spLocks noChangeArrowheads="1"/>
            </p:cNvSpPr>
            <p:nvPr/>
          </p:nvSpPr>
          <p:spPr bwMode="auto">
            <a:xfrm>
              <a:off x="2064" y="2795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92" name="AutoShape 49"/>
            <p:cNvSpPr>
              <a:spLocks noChangeArrowheads="1"/>
            </p:cNvSpPr>
            <p:nvPr/>
          </p:nvSpPr>
          <p:spPr bwMode="auto">
            <a:xfrm>
              <a:off x="1973" y="3067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93" name="Oval 50"/>
            <p:cNvSpPr>
              <a:spLocks noChangeArrowheads="1"/>
            </p:cNvSpPr>
            <p:nvPr/>
          </p:nvSpPr>
          <p:spPr bwMode="auto">
            <a:xfrm>
              <a:off x="1973" y="3339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94" name="AutoShape 51"/>
            <p:cNvSpPr>
              <a:spLocks noChangeArrowheads="1"/>
            </p:cNvSpPr>
            <p:nvPr/>
          </p:nvSpPr>
          <p:spPr bwMode="auto">
            <a:xfrm>
              <a:off x="2200" y="3067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C</a:t>
              </a:r>
            </a:p>
          </p:txBody>
        </p:sp>
        <p:sp>
          <p:nvSpPr>
            <p:cNvPr id="15495" name="Oval 52"/>
            <p:cNvSpPr>
              <a:spLocks noChangeArrowheads="1"/>
            </p:cNvSpPr>
            <p:nvPr/>
          </p:nvSpPr>
          <p:spPr bwMode="auto">
            <a:xfrm>
              <a:off x="2200" y="3339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e</a:t>
              </a:r>
            </a:p>
          </p:txBody>
        </p:sp>
        <p:cxnSp>
          <p:nvCxnSpPr>
            <p:cNvPr id="15496" name="AutoShape 53"/>
            <p:cNvCxnSpPr>
              <a:cxnSpLocks noChangeShapeType="1"/>
              <a:stCxn id="15504" idx="2"/>
              <a:endCxn id="15488" idx="0"/>
            </p:cNvCxnSpPr>
            <p:nvPr/>
          </p:nvCxnSpPr>
          <p:spPr bwMode="auto">
            <a:xfrm>
              <a:off x="1587" y="2931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97" name="AutoShape 54"/>
            <p:cNvCxnSpPr>
              <a:cxnSpLocks noChangeShapeType="1"/>
              <a:stCxn id="15489" idx="2"/>
              <a:endCxn id="15487" idx="0"/>
            </p:cNvCxnSpPr>
            <p:nvPr/>
          </p:nvCxnSpPr>
          <p:spPr bwMode="auto">
            <a:xfrm flipH="1">
              <a:off x="1814" y="2659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98" name="AutoShape 55"/>
            <p:cNvCxnSpPr>
              <a:cxnSpLocks noChangeShapeType="1"/>
              <a:stCxn id="15489" idx="2"/>
              <a:endCxn id="15491" idx="0"/>
            </p:cNvCxnSpPr>
            <p:nvPr/>
          </p:nvCxnSpPr>
          <p:spPr bwMode="auto">
            <a:xfrm>
              <a:off x="1950" y="2659"/>
              <a:ext cx="182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99" name="AutoShape 56"/>
            <p:cNvCxnSpPr>
              <a:cxnSpLocks noChangeShapeType="1"/>
              <a:stCxn id="15491" idx="2"/>
              <a:endCxn id="15492" idx="0"/>
            </p:cNvCxnSpPr>
            <p:nvPr/>
          </p:nvCxnSpPr>
          <p:spPr bwMode="auto">
            <a:xfrm flipH="1">
              <a:off x="2041" y="2931"/>
              <a:ext cx="91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500" name="AutoShape 57"/>
            <p:cNvCxnSpPr>
              <a:cxnSpLocks noChangeShapeType="1"/>
              <a:stCxn id="15491" idx="2"/>
              <a:endCxn id="15494" idx="0"/>
            </p:cNvCxnSpPr>
            <p:nvPr/>
          </p:nvCxnSpPr>
          <p:spPr bwMode="auto">
            <a:xfrm>
              <a:off x="2132" y="2931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501" name="AutoShape 58"/>
            <p:cNvCxnSpPr>
              <a:cxnSpLocks noChangeShapeType="1"/>
              <a:stCxn id="15492" idx="2"/>
              <a:endCxn id="15493" idx="0"/>
            </p:cNvCxnSpPr>
            <p:nvPr/>
          </p:nvCxnSpPr>
          <p:spPr bwMode="auto">
            <a:xfrm>
              <a:off x="2041" y="3203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502" name="AutoShape 59"/>
            <p:cNvCxnSpPr>
              <a:cxnSpLocks noChangeShapeType="1"/>
              <a:stCxn id="15494" idx="2"/>
              <a:endCxn id="15495" idx="0"/>
            </p:cNvCxnSpPr>
            <p:nvPr/>
          </p:nvCxnSpPr>
          <p:spPr bwMode="auto">
            <a:xfrm>
              <a:off x="2268" y="3203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503" name="AutoShape 60"/>
            <p:cNvCxnSpPr>
              <a:cxnSpLocks noChangeShapeType="1"/>
              <a:stCxn id="15490" idx="0"/>
              <a:endCxn id="15506" idx="2"/>
            </p:cNvCxnSpPr>
            <p:nvPr/>
          </p:nvCxnSpPr>
          <p:spPr bwMode="auto">
            <a:xfrm flipV="1">
              <a:off x="1814" y="3203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504" name="AutoShape 61"/>
            <p:cNvSpPr>
              <a:spLocks noChangeArrowheads="1"/>
            </p:cNvSpPr>
            <p:nvPr/>
          </p:nvSpPr>
          <p:spPr bwMode="auto">
            <a:xfrm>
              <a:off x="1519" y="2795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15505" name="AutoShape 62"/>
            <p:cNvCxnSpPr>
              <a:cxnSpLocks noChangeShapeType="1"/>
              <a:stCxn id="15504" idx="0"/>
              <a:endCxn id="15489" idx="2"/>
            </p:cNvCxnSpPr>
            <p:nvPr/>
          </p:nvCxnSpPr>
          <p:spPr bwMode="auto">
            <a:xfrm flipV="1">
              <a:off x="1587" y="2659"/>
              <a:ext cx="363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506" name="AutoShape 63"/>
            <p:cNvSpPr>
              <a:spLocks noChangeArrowheads="1"/>
            </p:cNvSpPr>
            <p:nvPr/>
          </p:nvSpPr>
          <p:spPr bwMode="auto">
            <a:xfrm>
              <a:off x="1746" y="3067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B</a:t>
              </a:r>
            </a:p>
          </p:txBody>
        </p:sp>
        <p:cxnSp>
          <p:nvCxnSpPr>
            <p:cNvPr id="15507" name="AutoShape 64"/>
            <p:cNvCxnSpPr>
              <a:cxnSpLocks noChangeShapeType="1"/>
              <a:stCxn id="15506" idx="0"/>
              <a:endCxn id="15487" idx="2"/>
            </p:cNvCxnSpPr>
            <p:nvPr/>
          </p:nvCxnSpPr>
          <p:spPr bwMode="auto">
            <a:xfrm flipV="1">
              <a:off x="1814" y="2931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508" name="AutoShape 65"/>
            <p:cNvSpPr>
              <a:spLocks noChangeArrowheads="1"/>
            </p:cNvSpPr>
            <p:nvPr/>
          </p:nvSpPr>
          <p:spPr bwMode="auto">
            <a:xfrm>
              <a:off x="975" y="1389"/>
              <a:ext cx="454" cy="408"/>
            </a:xfrm>
            <a:prstGeom prst="rightArrow">
              <a:avLst>
                <a:gd name="adj1" fmla="val 50981"/>
                <a:gd name="adj2" fmla="val 45344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1800"/>
                <a:t>生成</a:t>
              </a:r>
            </a:p>
          </p:txBody>
        </p:sp>
        <p:sp>
          <p:nvSpPr>
            <p:cNvPr id="15509" name="AutoShape 66"/>
            <p:cNvSpPr>
              <a:spLocks noChangeArrowheads="1"/>
            </p:cNvSpPr>
            <p:nvPr/>
          </p:nvSpPr>
          <p:spPr bwMode="auto">
            <a:xfrm>
              <a:off x="975" y="2886"/>
              <a:ext cx="454" cy="408"/>
            </a:xfrm>
            <a:prstGeom prst="rightArrow">
              <a:avLst>
                <a:gd name="adj1" fmla="val 50981"/>
                <a:gd name="adj2" fmla="val 45344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1800"/>
                <a:t>生成</a:t>
              </a:r>
            </a:p>
          </p:txBody>
        </p:sp>
      </p:grpSp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3995738" y="1628775"/>
            <a:ext cx="2305050" cy="3887788"/>
            <a:chOff x="2517" y="1026"/>
            <a:chExt cx="1452" cy="2449"/>
          </a:xfrm>
        </p:grpSpPr>
        <p:sp>
          <p:nvSpPr>
            <p:cNvPr id="15417" name="AutoShape 68"/>
            <p:cNvSpPr>
              <a:spLocks noChangeArrowheads="1"/>
            </p:cNvSpPr>
            <p:nvPr/>
          </p:nvSpPr>
          <p:spPr bwMode="auto">
            <a:xfrm>
              <a:off x="3243" y="2795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18" name="Oval 69"/>
            <p:cNvSpPr>
              <a:spLocks noChangeArrowheads="1"/>
            </p:cNvSpPr>
            <p:nvPr/>
          </p:nvSpPr>
          <p:spPr bwMode="auto">
            <a:xfrm>
              <a:off x="3016" y="3067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19" name="AutoShape 70"/>
            <p:cNvSpPr>
              <a:spLocks noChangeArrowheads="1"/>
            </p:cNvSpPr>
            <p:nvPr/>
          </p:nvSpPr>
          <p:spPr bwMode="auto">
            <a:xfrm>
              <a:off x="3379" y="2523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20" name="Oval 71"/>
            <p:cNvSpPr>
              <a:spLocks noChangeArrowheads="1"/>
            </p:cNvSpPr>
            <p:nvPr/>
          </p:nvSpPr>
          <p:spPr bwMode="auto">
            <a:xfrm>
              <a:off x="3243" y="3339"/>
              <a:ext cx="136" cy="13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b</a:t>
              </a:r>
            </a:p>
          </p:txBody>
        </p:sp>
        <p:sp>
          <p:nvSpPr>
            <p:cNvPr id="15421" name="AutoShape 72"/>
            <p:cNvSpPr>
              <a:spLocks noChangeArrowheads="1"/>
            </p:cNvSpPr>
            <p:nvPr/>
          </p:nvSpPr>
          <p:spPr bwMode="auto">
            <a:xfrm>
              <a:off x="3561" y="2795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22" name="AutoShape 73"/>
            <p:cNvSpPr>
              <a:spLocks noChangeArrowheads="1"/>
            </p:cNvSpPr>
            <p:nvPr/>
          </p:nvSpPr>
          <p:spPr bwMode="auto">
            <a:xfrm>
              <a:off x="3470" y="3067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23" name="Oval 74"/>
            <p:cNvSpPr>
              <a:spLocks noChangeArrowheads="1"/>
            </p:cNvSpPr>
            <p:nvPr/>
          </p:nvSpPr>
          <p:spPr bwMode="auto">
            <a:xfrm>
              <a:off x="3470" y="3339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24" name="AutoShape 75"/>
            <p:cNvSpPr>
              <a:spLocks noChangeArrowheads="1"/>
            </p:cNvSpPr>
            <p:nvPr/>
          </p:nvSpPr>
          <p:spPr bwMode="auto">
            <a:xfrm>
              <a:off x="3697" y="3067"/>
              <a:ext cx="136" cy="136"/>
            </a:xfrm>
            <a:prstGeom prst="flowChartProcess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C</a:t>
              </a:r>
            </a:p>
          </p:txBody>
        </p:sp>
        <p:sp>
          <p:nvSpPr>
            <p:cNvPr id="15425" name="Oval 76"/>
            <p:cNvSpPr>
              <a:spLocks noChangeArrowheads="1"/>
            </p:cNvSpPr>
            <p:nvPr/>
          </p:nvSpPr>
          <p:spPr bwMode="auto">
            <a:xfrm>
              <a:off x="3697" y="3339"/>
              <a:ext cx="136" cy="13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e</a:t>
              </a:r>
            </a:p>
          </p:txBody>
        </p:sp>
        <p:cxnSp>
          <p:nvCxnSpPr>
            <p:cNvPr id="15426" name="AutoShape 77"/>
            <p:cNvCxnSpPr>
              <a:cxnSpLocks noChangeShapeType="1"/>
              <a:stCxn id="15434" idx="2"/>
              <a:endCxn id="15418" idx="0"/>
            </p:cNvCxnSpPr>
            <p:nvPr/>
          </p:nvCxnSpPr>
          <p:spPr bwMode="auto">
            <a:xfrm>
              <a:off x="3084" y="2931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27" name="AutoShape 78"/>
            <p:cNvCxnSpPr>
              <a:cxnSpLocks noChangeShapeType="1"/>
              <a:stCxn id="15419" idx="2"/>
              <a:endCxn id="15417" idx="0"/>
            </p:cNvCxnSpPr>
            <p:nvPr/>
          </p:nvCxnSpPr>
          <p:spPr bwMode="auto">
            <a:xfrm flipH="1">
              <a:off x="3311" y="2659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28" name="AutoShape 79"/>
            <p:cNvCxnSpPr>
              <a:cxnSpLocks noChangeShapeType="1"/>
              <a:stCxn id="15419" idx="2"/>
              <a:endCxn id="15421" idx="0"/>
            </p:cNvCxnSpPr>
            <p:nvPr/>
          </p:nvCxnSpPr>
          <p:spPr bwMode="auto">
            <a:xfrm>
              <a:off x="3447" y="2659"/>
              <a:ext cx="182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29" name="AutoShape 80"/>
            <p:cNvCxnSpPr>
              <a:cxnSpLocks noChangeShapeType="1"/>
              <a:stCxn id="15421" idx="2"/>
              <a:endCxn id="15422" idx="0"/>
            </p:cNvCxnSpPr>
            <p:nvPr/>
          </p:nvCxnSpPr>
          <p:spPr bwMode="auto">
            <a:xfrm flipH="1">
              <a:off x="3538" y="2931"/>
              <a:ext cx="91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30" name="AutoShape 81"/>
            <p:cNvCxnSpPr>
              <a:cxnSpLocks noChangeShapeType="1"/>
              <a:stCxn id="15421" idx="2"/>
              <a:endCxn id="15424" idx="0"/>
            </p:cNvCxnSpPr>
            <p:nvPr/>
          </p:nvCxnSpPr>
          <p:spPr bwMode="auto">
            <a:xfrm>
              <a:off x="3629" y="2931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31" name="AutoShape 82"/>
            <p:cNvCxnSpPr>
              <a:cxnSpLocks noChangeShapeType="1"/>
              <a:stCxn id="15422" idx="2"/>
              <a:endCxn id="15423" idx="0"/>
            </p:cNvCxnSpPr>
            <p:nvPr/>
          </p:nvCxnSpPr>
          <p:spPr bwMode="auto">
            <a:xfrm>
              <a:off x="3538" y="3203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32" name="AutoShape 83"/>
            <p:cNvCxnSpPr>
              <a:cxnSpLocks noChangeShapeType="1"/>
              <a:stCxn id="15424" idx="2"/>
              <a:endCxn id="15425" idx="0"/>
            </p:cNvCxnSpPr>
            <p:nvPr/>
          </p:nvCxnSpPr>
          <p:spPr bwMode="auto">
            <a:xfrm>
              <a:off x="3765" y="3203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33" name="AutoShape 84"/>
            <p:cNvCxnSpPr>
              <a:cxnSpLocks noChangeShapeType="1"/>
              <a:stCxn id="15420" idx="0"/>
              <a:endCxn id="15436" idx="2"/>
            </p:cNvCxnSpPr>
            <p:nvPr/>
          </p:nvCxnSpPr>
          <p:spPr bwMode="auto">
            <a:xfrm flipV="1">
              <a:off x="3311" y="3203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34" name="AutoShape 85"/>
            <p:cNvSpPr>
              <a:spLocks noChangeArrowheads="1"/>
            </p:cNvSpPr>
            <p:nvPr/>
          </p:nvSpPr>
          <p:spPr bwMode="auto">
            <a:xfrm>
              <a:off x="3016" y="2795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15435" name="AutoShape 86"/>
            <p:cNvCxnSpPr>
              <a:cxnSpLocks noChangeShapeType="1"/>
              <a:stCxn id="15434" idx="0"/>
              <a:endCxn id="15419" idx="2"/>
            </p:cNvCxnSpPr>
            <p:nvPr/>
          </p:nvCxnSpPr>
          <p:spPr bwMode="auto">
            <a:xfrm flipV="1">
              <a:off x="3084" y="2659"/>
              <a:ext cx="363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36" name="AutoShape 87"/>
            <p:cNvSpPr>
              <a:spLocks noChangeArrowheads="1"/>
            </p:cNvSpPr>
            <p:nvPr/>
          </p:nvSpPr>
          <p:spPr bwMode="auto">
            <a:xfrm>
              <a:off x="3243" y="3067"/>
              <a:ext cx="136" cy="136"/>
            </a:xfrm>
            <a:prstGeom prst="flowChartProcess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B</a:t>
              </a:r>
            </a:p>
          </p:txBody>
        </p:sp>
        <p:cxnSp>
          <p:nvCxnSpPr>
            <p:cNvPr id="15437" name="AutoShape 88"/>
            <p:cNvCxnSpPr>
              <a:cxnSpLocks noChangeShapeType="1"/>
              <a:stCxn id="15436" idx="0"/>
              <a:endCxn id="15417" idx="2"/>
            </p:cNvCxnSpPr>
            <p:nvPr/>
          </p:nvCxnSpPr>
          <p:spPr bwMode="auto">
            <a:xfrm flipV="1">
              <a:off x="3311" y="2931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38" name="AutoShape 89"/>
            <p:cNvSpPr>
              <a:spLocks noChangeArrowheads="1"/>
            </p:cNvSpPr>
            <p:nvPr/>
          </p:nvSpPr>
          <p:spPr bwMode="auto">
            <a:xfrm>
              <a:off x="3244" y="1298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39" name="Oval 90"/>
            <p:cNvSpPr>
              <a:spLocks noChangeArrowheads="1"/>
            </p:cNvSpPr>
            <p:nvPr/>
          </p:nvSpPr>
          <p:spPr bwMode="auto">
            <a:xfrm>
              <a:off x="3017" y="1570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40" name="AutoShape 91"/>
            <p:cNvSpPr>
              <a:spLocks noChangeArrowheads="1"/>
            </p:cNvSpPr>
            <p:nvPr/>
          </p:nvSpPr>
          <p:spPr bwMode="auto">
            <a:xfrm>
              <a:off x="3380" y="1026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41" name="Oval 92"/>
            <p:cNvSpPr>
              <a:spLocks noChangeArrowheads="1"/>
            </p:cNvSpPr>
            <p:nvPr/>
          </p:nvSpPr>
          <p:spPr bwMode="auto">
            <a:xfrm>
              <a:off x="3244" y="1842"/>
              <a:ext cx="136" cy="13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a</a:t>
              </a:r>
            </a:p>
          </p:txBody>
        </p:sp>
        <p:sp>
          <p:nvSpPr>
            <p:cNvPr id="15442" name="AutoShape 93"/>
            <p:cNvSpPr>
              <a:spLocks noChangeArrowheads="1"/>
            </p:cNvSpPr>
            <p:nvPr/>
          </p:nvSpPr>
          <p:spPr bwMode="auto">
            <a:xfrm>
              <a:off x="3561" y="1298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43" name="AutoShape 94"/>
            <p:cNvSpPr>
              <a:spLocks noChangeArrowheads="1"/>
            </p:cNvSpPr>
            <p:nvPr/>
          </p:nvSpPr>
          <p:spPr bwMode="auto">
            <a:xfrm>
              <a:off x="3470" y="1570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endParaRPr lang="ja-JP" altLang="ja-JP" sz="1600"/>
            </a:p>
          </p:txBody>
        </p:sp>
        <p:sp>
          <p:nvSpPr>
            <p:cNvPr id="15444" name="Oval 95"/>
            <p:cNvSpPr>
              <a:spLocks noChangeArrowheads="1"/>
            </p:cNvSpPr>
            <p:nvPr/>
          </p:nvSpPr>
          <p:spPr bwMode="auto">
            <a:xfrm>
              <a:off x="3470" y="1842"/>
              <a:ext cx="136" cy="136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45" name="AutoShape 96"/>
            <p:cNvSpPr>
              <a:spLocks noChangeArrowheads="1"/>
            </p:cNvSpPr>
            <p:nvPr/>
          </p:nvSpPr>
          <p:spPr bwMode="auto">
            <a:xfrm>
              <a:off x="3697" y="1570"/>
              <a:ext cx="136" cy="136"/>
            </a:xfrm>
            <a:prstGeom prst="flowChartProcess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C</a:t>
              </a:r>
            </a:p>
          </p:txBody>
        </p:sp>
        <p:sp>
          <p:nvSpPr>
            <p:cNvPr id="15446" name="Oval 97"/>
            <p:cNvSpPr>
              <a:spLocks noChangeArrowheads="1"/>
            </p:cNvSpPr>
            <p:nvPr/>
          </p:nvSpPr>
          <p:spPr bwMode="auto">
            <a:xfrm>
              <a:off x="3652" y="1842"/>
              <a:ext cx="136" cy="13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d</a:t>
              </a:r>
            </a:p>
          </p:txBody>
        </p:sp>
        <p:sp>
          <p:nvSpPr>
            <p:cNvPr id="15447" name="Oval 98"/>
            <p:cNvSpPr>
              <a:spLocks noChangeArrowheads="1"/>
            </p:cNvSpPr>
            <p:nvPr/>
          </p:nvSpPr>
          <p:spPr bwMode="auto">
            <a:xfrm>
              <a:off x="3833" y="1842"/>
              <a:ext cx="136" cy="13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e</a:t>
              </a:r>
            </a:p>
          </p:txBody>
        </p:sp>
        <p:cxnSp>
          <p:nvCxnSpPr>
            <p:cNvPr id="15448" name="AutoShape 99"/>
            <p:cNvCxnSpPr>
              <a:cxnSpLocks noChangeShapeType="1"/>
              <a:stCxn id="15459" idx="2"/>
              <a:endCxn id="15439" idx="0"/>
            </p:cNvCxnSpPr>
            <p:nvPr/>
          </p:nvCxnSpPr>
          <p:spPr bwMode="auto">
            <a:xfrm>
              <a:off x="3085" y="1434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49" name="AutoShape 100"/>
            <p:cNvCxnSpPr>
              <a:cxnSpLocks noChangeShapeType="1"/>
              <a:stCxn id="15440" idx="2"/>
              <a:endCxn id="15438" idx="0"/>
            </p:cNvCxnSpPr>
            <p:nvPr/>
          </p:nvCxnSpPr>
          <p:spPr bwMode="auto">
            <a:xfrm flipH="1">
              <a:off x="3312" y="1162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50" name="AutoShape 101"/>
            <p:cNvCxnSpPr>
              <a:cxnSpLocks noChangeShapeType="1"/>
              <a:stCxn id="15440" idx="2"/>
              <a:endCxn id="15442" idx="0"/>
            </p:cNvCxnSpPr>
            <p:nvPr/>
          </p:nvCxnSpPr>
          <p:spPr bwMode="auto">
            <a:xfrm>
              <a:off x="3448" y="1162"/>
              <a:ext cx="181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51" name="AutoShape 102"/>
            <p:cNvCxnSpPr>
              <a:cxnSpLocks noChangeShapeType="1"/>
              <a:stCxn id="15457" idx="2"/>
              <a:endCxn id="15441" idx="0"/>
            </p:cNvCxnSpPr>
            <p:nvPr/>
          </p:nvCxnSpPr>
          <p:spPr bwMode="auto">
            <a:xfrm>
              <a:off x="3312" y="1706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52" name="AutoShape 103"/>
            <p:cNvCxnSpPr>
              <a:cxnSpLocks noChangeShapeType="1"/>
              <a:stCxn id="15442" idx="2"/>
              <a:endCxn id="15443" idx="0"/>
            </p:cNvCxnSpPr>
            <p:nvPr/>
          </p:nvCxnSpPr>
          <p:spPr bwMode="auto">
            <a:xfrm flipH="1">
              <a:off x="3538" y="1434"/>
              <a:ext cx="91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53" name="AutoShape 104"/>
            <p:cNvCxnSpPr>
              <a:cxnSpLocks noChangeShapeType="1"/>
              <a:stCxn id="15442" idx="2"/>
              <a:endCxn id="15445" idx="0"/>
            </p:cNvCxnSpPr>
            <p:nvPr/>
          </p:nvCxnSpPr>
          <p:spPr bwMode="auto">
            <a:xfrm>
              <a:off x="3629" y="1434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54" name="AutoShape 105"/>
            <p:cNvCxnSpPr>
              <a:cxnSpLocks noChangeShapeType="1"/>
              <a:stCxn id="15443" idx="2"/>
              <a:endCxn id="15444" idx="0"/>
            </p:cNvCxnSpPr>
            <p:nvPr/>
          </p:nvCxnSpPr>
          <p:spPr bwMode="auto">
            <a:xfrm>
              <a:off x="3538" y="1706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55" name="AutoShape 106"/>
            <p:cNvCxnSpPr>
              <a:cxnSpLocks noChangeShapeType="1"/>
              <a:stCxn id="15445" idx="2"/>
              <a:endCxn id="15446" idx="0"/>
            </p:cNvCxnSpPr>
            <p:nvPr/>
          </p:nvCxnSpPr>
          <p:spPr bwMode="auto">
            <a:xfrm flipH="1">
              <a:off x="3720" y="1706"/>
              <a:ext cx="45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456" name="AutoShape 107"/>
            <p:cNvCxnSpPr>
              <a:cxnSpLocks noChangeShapeType="1"/>
              <a:stCxn id="15445" idx="2"/>
              <a:endCxn id="15447" idx="0"/>
            </p:cNvCxnSpPr>
            <p:nvPr/>
          </p:nvCxnSpPr>
          <p:spPr bwMode="auto">
            <a:xfrm>
              <a:off x="3765" y="1706"/>
              <a:ext cx="136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57" name="AutoShape 108"/>
            <p:cNvSpPr>
              <a:spLocks noChangeArrowheads="1"/>
            </p:cNvSpPr>
            <p:nvPr/>
          </p:nvSpPr>
          <p:spPr bwMode="auto">
            <a:xfrm>
              <a:off x="3244" y="1570"/>
              <a:ext cx="136" cy="136"/>
            </a:xfrm>
            <a:prstGeom prst="flowChartProcess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en-US" altLang="ja-JP" sz="1600"/>
                <a:t>A</a:t>
              </a:r>
            </a:p>
          </p:txBody>
        </p:sp>
        <p:cxnSp>
          <p:nvCxnSpPr>
            <p:cNvPr id="15458" name="AutoShape 109"/>
            <p:cNvCxnSpPr>
              <a:cxnSpLocks noChangeShapeType="1"/>
              <a:stCxn id="15457" idx="0"/>
              <a:endCxn id="15438" idx="2"/>
            </p:cNvCxnSpPr>
            <p:nvPr/>
          </p:nvCxnSpPr>
          <p:spPr bwMode="auto">
            <a:xfrm flipV="1">
              <a:off x="3312" y="1434"/>
              <a:ext cx="0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59" name="AutoShape 110"/>
            <p:cNvSpPr>
              <a:spLocks noChangeArrowheads="1"/>
            </p:cNvSpPr>
            <p:nvPr/>
          </p:nvSpPr>
          <p:spPr bwMode="auto">
            <a:xfrm>
              <a:off x="3017" y="1298"/>
              <a:ext cx="136" cy="136"/>
            </a:xfrm>
            <a:prstGeom prst="flowChartProcess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15460" name="AutoShape 111"/>
            <p:cNvCxnSpPr>
              <a:cxnSpLocks noChangeShapeType="1"/>
              <a:stCxn id="15459" idx="0"/>
              <a:endCxn id="15440" idx="2"/>
            </p:cNvCxnSpPr>
            <p:nvPr/>
          </p:nvCxnSpPr>
          <p:spPr bwMode="auto">
            <a:xfrm flipV="1">
              <a:off x="3085" y="1162"/>
              <a:ext cx="363" cy="1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461" name="AutoShape 112"/>
            <p:cNvSpPr>
              <a:spLocks noChangeArrowheads="1"/>
            </p:cNvSpPr>
            <p:nvPr/>
          </p:nvSpPr>
          <p:spPr bwMode="auto">
            <a:xfrm>
              <a:off x="2517" y="2976"/>
              <a:ext cx="408" cy="18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8 w 21600"/>
                <a:gd name="T13" fmla="*/ 5341 h 21600"/>
                <a:gd name="T14" fmla="*/ 18900 w 21600"/>
                <a:gd name="T15" fmla="*/ 161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62" name="AutoShape 113"/>
            <p:cNvSpPr>
              <a:spLocks noChangeArrowheads="1"/>
            </p:cNvSpPr>
            <p:nvPr/>
          </p:nvSpPr>
          <p:spPr bwMode="auto">
            <a:xfrm>
              <a:off x="2517" y="1480"/>
              <a:ext cx="408" cy="18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88 w 21600"/>
                <a:gd name="T13" fmla="*/ 5341 h 21600"/>
                <a:gd name="T14" fmla="*/ 18900 w 21600"/>
                <a:gd name="T15" fmla="*/ 161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63" name="AutoShape 114"/>
            <p:cNvSpPr>
              <a:spLocks noChangeArrowheads="1"/>
            </p:cNvSpPr>
            <p:nvPr/>
          </p:nvSpPr>
          <p:spPr bwMode="auto">
            <a:xfrm>
              <a:off x="2517" y="1616"/>
              <a:ext cx="408" cy="1406"/>
            </a:xfrm>
            <a:prstGeom prst="upDownArrowCallout">
              <a:avLst>
                <a:gd name="adj1" fmla="val 25000"/>
                <a:gd name="adj2" fmla="val 25000"/>
                <a:gd name="adj3" fmla="val 43076"/>
                <a:gd name="adj4" fmla="val 16074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2000"/>
                <a:t>比較</a:t>
              </a:r>
            </a:p>
          </p:txBody>
        </p:sp>
      </p:grpSp>
      <p:grpSp>
        <p:nvGrpSpPr>
          <p:cNvPr id="4" name="Group 115"/>
          <p:cNvGrpSpPr>
            <a:grpSpLocks/>
          </p:cNvGrpSpPr>
          <p:nvPr/>
        </p:nvGrpSpPr>
        <p:grpSpPr bwMode="auto">
          <a:xfrm>
            <a:off x="5003800" y="2349500"/>
            <a:ext cx="1368425" cy="3311525"/>
            <a:chOff x="3152" y="1480"/>
            <a:chExt cx="862" cy="2086"/>
          </a:xfrm>
        </p:grpSpPr>
        <p:sp>
          <p:nvSpPr>
            <p:cNvPr id="15410" name="Oval 116"/>
            <p:cNvSpPr>
              <a:spLocks noChangeArrowheads="1"/>
            </p:cNvSpPr>
            <p:nvPr/>
          </p:nvSpPr>
          <p:spPr bwMode="auto">
            <a:xfrm>
              <a:off x="3152" y="2976"/>
              <a:ext cx="317" cy="59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11" name="Oval 117"/>
            <p:cNvSpPr>
              <a:spLocks noChangeArrowheads="1"/>
            </p:cNvSpPr>
            <p:nvPr/>
          </p:nvSpPr>
          <p:spPr bwMode="auto">
            <a:xfrm>
              <a:off x="3152" y="1480"/>
              <a:ext cx="317" cy="590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12" name="Oval 118"/>
            <p:cNvSpPr>
              <a:spLocks noChangeArrowheads="1"/>
            </p:cNvSpPr>
            <p:nvPr/>
          </p:nvSpPr>
          <p:spPr bwMode="auto">
            <a:xfrm>
              <a:off x="3606" y="1480"/>
              <a:ext cx="408" cy="590"/>
            </a:xfrm>
            <a:prstGeom prst="ellipse">
              <a:avLst/>
            </a:prstGeom>
            <a:noFill/>
            <a:ln w="25400">
              <a:solidFill>
                <a:srgbClr val="3366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413" name="Oval 119"/>
            <p:cNvSpPr>
              <a:spLocks noChangeArrowheads="1"/>
            </p:cNvSpPr>
            <p:nvPr/>
          </p:nvSpPr>
          <p:spPr bwMode="auto">
            <a:xfrm>
              <a:off x="3606" y="2976"/>
              <a:ext cx="317" cy="590"/>
            </a:xfrm>
            <a:prstGeom prst="ellipse">
              <a:avLst/>
            </a:prstGeom>
            <a:noFill/>
            <a:ln w="25400">
              <a:solidFill>
                <a:srgbClr val="3366FF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15414" name="AutoShape 120"/>
            <p:cNvCxnSpPr>
              <a:cxnSpLocks noChangeShapeType="1"/>
              <a:stCxn id="15410" idx="0"/>
              <a:endCxn id="15411" idx="4"/>
            </p:cNvCxnSpPr>
            <p:nvPr/>
          </p:nvCxnSpPr>
          <p:spPr bwMode="auto">
            <a:xfrm flipV="1">
              <a:off x="3311" y="2078"/>
              <a:ext cx="0" cy="89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</p:spPr>
        </p:cxnSp>
        <p:cxnSp>
          <p:nvCxnSpPr>
            <p:cNvPr id="15415" name="AutoShape 121"/>
            <p:cNvCxnSpPr>
              <a:cxnSpLocks noChangeShapeType="1"/>
              <a:stCxn id="15413" idx="0"/>
              <a:endCxn id="15412" idx="4"/>
            </p:cNvCxnSpPr>
            <p:nvPr/>
          </p:nvCxnSpPr>
          <p:spPr bwMode="auto">
            <a:xfrm flipV="1">
              <a:off x="3765" y="2078"/>
              <a:ext cx="45" cy="89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</p:spPr>
        </p:cxnSp>
        <p:sp>
          <p:nvSpPr>
            <p:cNvPr id="15416" name="Oval 122"/>
            <p:cNvSpPr>
              <a:spLocks noChangeArrowheads="1"/>
            </p:cNvSpPr>
            <p:nvPr/>
          </p:nvSpPr>
          <p:spPr bwMode="auto">
            <a:xfrm>
              <a:off x="3152" y="2296"/>
              <a:ext cx="862" cy="40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1800" b="1"/>
                <a:t>構文木上</a:t>
              </a:r>
            </a:p>
            <a:p>
              <a:pPr algn="ctr"/>
              <a:r>
                <a:rPr lang="ja-JP" altLang="en-US" sz="1800" b="1"/>
                <a:t>の差分</a:t>
              </a:r>
            </a:p>
          </p:txBody>
        </p:sp>
      </p:grpSp>
      <p:grpSp>
        <p:nvGrpSpPr>
          <p:cNvPr id="5" name="Group 123"/>
          <p:cNvGrpSpPr>
            <a:grpSpLocks/>
          </p:cNvGrpSpPr>
          <p:nvPr/>
        </p:nvGrpSpPr>
        <p:grpSpPr bwMode="auto">
          <a:xfrm>
            <a:off x="6372225" y="1773238"/>
            <a:ext cx="2232025" cy="3816350"/>
            <a:chOff x="4014" y="1117"/>
            <a:chExt cx="1406" cy="2404"/>
          </a:xfrm>
        </p:grpSpPr>
        <p:sp>
          <p:nvSpPr>
            <p:cNvPr id="15385" name="AutoShape 124"/>
            <p:cNvSpPr>
              <a:spLocks noChangeArrowheads="1"/>
            </p:cNvSpPr>
            <p:nvPr/>
          </p:nvSpPr>
          <p:spPr bwMode="auto">
            <a:xfrm flipV="1">
              <a:off x="4558" y="1117"/>
              <a:ext cx="590" cy="771"/>
            </a:xfrm>
            <a:prstGeom prst="foldedCorner">
              <a:avLst>
                <a:gd name="adj" fmla="val 12500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ja-JP" altLang="ja-JP" sz="1800"/>
            </a:p>
          </p:txBody>
        </p:sp>
        <p:sp>
          <p:nvSpPr>
            <p:cNvPr id="15386" name="AutoShape 125"/>
            <p:cNvSpPr>
              <a:spLocks noChangeArrowheads="1"/>
            </p:cNvSpPr>
            <p:nvPr/>
          </p:nvSpPr>
          <p:spPr bwMode="auto">
            <a:xfrm flipV="1">
              <a:off x="4559" y="2747"/>
              <a:ext cx="589" cy="774"/>
            </a:xfrm>
            <a:prstGeom prst="foldedCorner">
              <a:avLst>
                <a:gd name="adj" fmla="val 12500"/>
              </a:avLst>
            </a:prstGeom>
            <a:solidFill>
              <a:srgbClr val="FF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ja-JP" altLang="ja-JP" sz="1800"/>
            </a:p>
          </p:txBody>
        </p:sp>
        <p:sp>
          <p:nvSpPr>
            <p:cNvPr id="15387" name="Freeform 126"/>
            <p:cNvSpPr>
              <a:spLocks/>
            </p:cNvSpPr>
            <p:nvPr/>
          </p:nvSpPr>
          <p:spPr bwMode="auto">
            <a:xfrm>
              <a:off x="4603" y="1299"/>
              <a:ext cx="499" cy="181"/>
            </a:xfrm>
            <a:custGeom>
              <a:avLst/>
              <a:gdLst>
                <a:gd name="T0" fmla="*/ 0 w 363"/>
                <a:gd name="T1" fmla="*/ 0 h 181"/>
                <a:gd name="T2" fmla="*/ 2450 w 363"/>
                <a:gd name="T3" fmla="*/ 0 h 181"/>
                <a:gd name="T4" fmla="*/ 2450 w 363"/>
                <a:gd name="T5" fmla="*/ 90 h 181"/>
                <a:gd name="T6" fmla="*/ 1837 w 363"/>
                <a:gd name="T7" fmla="*/ 90 h 181"/>
                <a:gd name="T8" fmla="*/ 1837 w 363"/>
                <a:gd name="T9" fmla="*/ 181 h 181"/>
                <a:gd name="T10" fmla="*/ 0 w 363"/>
                <a:gd name="T11" fmla="*/ 181 h 181"/>
                <a:gd name="T12" fmla="*/ 0 w 363"/>
                <a:gd name="T13" fmla="*/ 0 h 1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3"/>
                <a:gd name="T22" fmla="*/ 0 h 181"/>
                <a:gd name="T23" fmla="*/ 363 w 363"/>
                <a:gd name="T24" fmla="*/ 181 h 18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3" h="181">
                  <a:moveTo>
                    <a:pt x="0" y="0"/>
                  </a:moveTo>
                  <a:lnTo>
                    <a:pt x="363" y="0"/>
                  </a:lnTo>
                  <a:lnTo>
                    <a:pt x="363" y="90"/>
                  </a:lnTo>
                  <a:lnTo>
                    <a:pt x="272" y="90"/>
                  </a:lnTo>
                  <a:lnTo>
                    <a:pt x="2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88" name="Freeform 127"/>
            <p:cNvSpPr>
              <a:spLocks/>
            </p:cNvSpPr>
            <p:nvPr/>
          </p:nvSpPr>
          <p:spPr bwMode="auto">
            <a:xfrm>
              <a:off x="4604" y="3291"/>
              <a:ext cx="499" cy="181"/>
            </a:xfrm>
            <a:custGeom>
              <a:avLst/>
              <a:gdLst>
                <a:gd name="T0" fmla="*/ 0 w 363"/>
                <a:gd name="T1" fmla="*/ 0 h 181"/>
                <a:gd name="T2" fmla="*/ 2450 w 363"/>
                <a:gd name="T3" fmla="*/ 0 h 181"/>
                <a:gd name="T4" fmla="*/ 2450 w 363"/>
                <a:gd name="T5" fmla="*/ 90 h 181"/>
                <a:gd name="T6" fmla="*/ 1837 w 363"/>
                <a:gd name="T7" fmla="*/ 90 h 181"/>
                <a:gd name="T8" fmla="*/ 1837 w 363"/>
                <a:gd name="T9" fmla="*/ 181 h 181"/>
                <a:gd name="T10" fmla="*/ 0 w 363"/>
                <a:gd name="T11" fmla="*/ 181 h 181"/>
                <a:gd name="T12" fmla="*/ 0 w 363"/>
                <a:gd name="T13" fmla="*/ 0 h 1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3"/>
                <a:gd name="T22" fmla="*/ 0 h 181"/>
                <a:gd name="T23" fmla="*/ 363 w 363"/>
                <a:gd name="T24" fmla="*/ 181 h 18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3" h="181">
                  <a:moveTo>
                    <a:pt x="0" y="0"/>
                  </a:moveTo>
                  <a:lnTo>
                    <a:pt x="363" y="0"/>
                  </a:lnTo>
                  <a:lnTo>
                    <a:pt x="363" y="90"/>
                  </a:lnTo>
                  <a:lnTo>
                    <a:pt x="272" y="90"/>
                  </a:lnTo>
                  <a:lnTo>
                    <a:pt x="2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FF"/>
            </a:solidFill>
            <a:ln w="12700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89" name="Line 128"/>
            <p:cNvSpPr>
              <a:spLocks noChangeShapeType="1"/>
            </p:cNvSpPr>
            <p:nvPr/>
          </p:nvSpPr>
          <p:spPr bwMode="auto">
            <a:xfrm>
              <a:off x="4649" y="1253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0" name="Line 129"/>
            <p:cNvSpPr>
              <a:spLocks noChangeShapeType="1"/>
            </p:cNvSpPr>
            <p:nvPr/>
          </p:nvSpPr>
          <p:spPr bwMode="auto">
            <a:xfrm>
              <a:off x="4649" y="1344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1" name="Line 130"/>
            <p:cNvSpPr>
              <a:spLocks noChangeShapeType="1"/>
            </p:cNvSpPr>
            <p:nvPr/>
          </p:nvSpPr>
          <p:spPr bwMode="auto">
            <a:xfrm>
              <a:off x="4649" y="1434"/>
              <a:ext cx="2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2" name="Line 131"/>
            <p:cNvSpPr>
              <a:spLocks noChangeShapeType="1"/>
            </p:cNvSpPr>
            <p:nvPr/>
          </p:nvSpPr>
          <p:spPr bwMode="auto">
            <a:xfrm>
              <a:off x="4649" y="1525"/>
              <a:ext cx="2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3" name="Line 132"/>
            <p:cNvSpPr>
              <a:spLocks noChangeShapeType="1"/>
            </p:cNvSpPr>
            <p:nvPr/>
          </p:nvSpPr>
          <p:spPr bwMode="auto">
            <a:xfrm>
              <a:off x="4649" y="1616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4" name="Rectangle 133"/>
            <p:cNvSpPr>
              <a:spLocks noChangeArrowheads="1"/>
            </p:cNvSpPr>
            <p:nvPr/>
          </p:nvSpPr>
          <p:spPr bwMode="auto">
            <a:xfrm>
              <a:off x="4603" y="1661"/>
              <a:ext cx="499" cy="181"/>
            </a:xfrm>
            <a:prstGeom prst="rect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5395" name="Line 134"/>
            <p:cNvSpPr>
              <a:spLocks noChangeShapeType="1"/>
            </p:cNvSpPr>
            <p:nvPr/>
          </p:nvSpPr>
          <p:spPr bwMode="auto">
            <a:xfrm>
              <a:off x="4649" y="1706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6" name="Line 135"/>
            <p:cNvSpPr>
              <a:spLocks noChangeShapeType="1"/>
            </p:cNvSpPr>
            <p:nvPr/>
          </p:nvSpPr>
          <p:spPr bwMode="auto">
            <a:xfrm>
              <a:off x="4649" y="1797"/>
              <a:ext cx="3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7" name="Freeform 136"/>
            <p:cNvSpPr>
              <a:spLocks/>
            </p:cNvSpPr>
            <p:nvPr/>
          </p:nvSpPr>
          <p:spPr bwMode="auto">
            <a:xfrm>
              <a:off x="4604" y="2928"/>
              <a:ext cx="499" cy="181"/>
            </a:xfrm>
            <a:custGeom>
              <a:avLst/>
              <a:gdLst>
                <a:gd name="T0" fmla="*/ 0 w 363"/>
                <a:gd name="T1" fmla="*/ 0 h 181"/>
                <a:gd name="T2" fmla="*/ 2450 w 363"/>
                <a:gd name="T3" fmla="*/ 0 h 181"/>
                <a:gd name="T4" fmla="*/ 2450 w 363"/>
                <a:gd name="T5" fmla="*/ 90 h 181"/>
                <a:gd name="T6" fmla="*/ 1837 w 363"/>
                <a:gd name="T7" fmla="*/ 90 h 181"/>
                <a:gd name="T8" fmla="*/ 1837 w 363"/>
                <a:gd name="T9" fmla="*/ 181 h 181"/>
                <a:gd name="T10" fmla="*/ 0 w 363"/>
                <a:gd name="T11" fmla="*/ 181 h 181"/>
                <a:gd name="T12" fmla="*/ 0 w 363"/>
                <a:gd name="T13" fmla="*/ 0 h 1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3"/>
                <a:gd name="T22" fmla="*/ 0 h 181"/>
                <a:gd name="T23" fmla="*/ 363 w 363"/>
                <a:gd name="T24" fmla="*/ 181 h 18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3" h="181">
                  <a:moveTo>
                    <a:pt x="0" y="0"/>
                  </a:moveTo>
                  <a:lnTo>
                    <a:pt x="363" y="0"/>
                  </a:lnTo>
                  <a:lnTo>
                    <a:pt x="363" y="90"/>
                  </a:lnTo>
                  <a:lnTo>
                    <a:pt x="272" y="90"/>
                  </a:lnTo>
                  <a:lnTo>
                    <a:pt x="2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12700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98" name="Line 137"/>
            <p:cNvSpPr>
              <a:spLocks noChangeShapeType="1"/>
            </p:cNvSpPr>
            <p:nvPr/>
          </p:nvSpPr>
          <p:spPr bwMode="auto">
            <a:xfrm>
              <a:off x="4650" y="2883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399" name="Line 138"/>
            <p:cNvSpPr>
              <a:spLocks noChangeShapeType="1"/>
            </p:cNvSpPr>
            <p:nvPr/>
          </p:nvSpPr>
          <p:spPr bwMode="auto">
            <a:xfrm>
              <a:off x="4650" y="2974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400" name="Line 139"/>
            <p:cNvSpPr>
              <a:spLocks noChangeShapeType="1"/>
            </p:cNvSpPr>
            <p:nvPr/>
          </p:nvSpPr>
          <p:spPr bwMode="auto">
            <a:xfrm>
              <a:off x="4650" y="3064"/>
              <a:ext cx="2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401" name="Line 140"/>
            <p:cNvSpPr>
              <a:spLocks noChangeShapeType="1"/>
            </p:cNvSpPr>
            <p:nvPr/>
          </p:nvSpPr>
          <p:spPr bwMode="auto">
            <a:xfrm>
              <a:off x="4650" y="3155"/>
              <a:ext cx="2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402" name="Line 141"/>
            <p:cNvSpPr>
              <a:spLocks noChangeShapeType="1"/>
            </p:cNvSpPr>
            <p:nvPr/>
          </p:nvSpPr>
          <p:spPr bwMode="auto">
            <a:xfrm>
              <a:off x="4650" y="3246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403" name="Line 142"/>
            <p:cNvSpPr>
              <a:spLocks noChangeShapeType="1"/>
            </p:cNvSpPr>
            <p:nvPr/>
          </p:nvSpPr>
          <p:spPr bwMode="auto">
            <a:xfrm>
              <a:off x="4650" y="3336"/>
              <a:ext cx="3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404" name="Line 143"/>
            <p:cNvSpPr>
              <a:spLocks noChangeShapeType="1"/>
            </p:cNvSpPr>
            <p:nvPr/>
          </p:nvSpPr>
          <p:spPr bwMode="auto">
            <a:xfrm>
              <a:off x="4650" y="3427"/>
              <a:ext cx="2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405" name="AutoShape 144"/>
            <p:cNvSpPr>
              <a:spLocks noChangeArrowheads="1"/>
            </p:cNvSpPr>
            <p:nvPr/>
          </p:nvSpPr>
          <p:spPr bwMode="auto">
            <a:xfrm>
              <a:off x="4014" y="1344"/>
              <a:ext cx="409" cy="408"/>
            </a:xfrm>
            <a:prstGeom prst="rightArrow">
              <a:avLst>
                <a:gd name="adj1" fmla="val 46074"/>
                <a:gd name="adj2" fmla="val 43625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1800"/>
                <a:t>検出</a:t>
              </a:r>
            </a:p>
          </p:txBody>
        </p:sp>
        <p:cxnSp>
          <p:nvCxnSpPr>
            <p:cNvPr id="15406" name="AutoShape 145"/>
            <p:cNvCxnSpPr>
              <a:cxnSpLocks noChangeShapeType="1"/>
              <a:stCxn id="15387" idx="5"/>
              <a:endCxn id="15397" idx="6"/>
            </p:cNvCxnSpPr>
            <p:nvPr/>
          </p:nvCxnSpPr>
          <p:spPr bwMode="auto">
            <a:xfrm rot="10800000" flipH="1" flipV="1">
              <a:off x="4603" y="1480"/>
              <a:ext cx="1" cy="1448"/>
            </a:xfrm>
            <a:prstGeom prst="curvedConnector3">
              <a:avLst>
                <a:gd name="adj1" fmla="val -20300009"/>
              </a:avLst>
            </a:prstGeom>
            <a:noFill/>
            <a:ln w="38100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</p:spPr>
        </p:cxnSp>
        <p:cxnSp>
          <p:nvCxnSpPr>
            <p:cNvPr id="15407" name="AutoShape 146"/>
            <p:cNvCxnSpPr>
              <a:cxnSpLocks noChangeShapeType="1"/>
              <a:stCxn id="15394" idx="3"/>
              <a:endCxn id="15388" idx="1"/>
            </p:cNvCxnSpPr>
            <p:nvPr/>
          </p:nvCxnSpPr>
          <p:spPr bwMode="auto">
            <a:xfrm>
              <a:off x="5102" y="1752"/>
              <a:ext cx="1" cy="1539"/>
            </a:xfrm>
            <a:prstGeom prst="curvedConnector3">
              <a:avLst>
                <a:gd name="adj1" fmla="val 23200009"/>
              </a:avLst>
            </a:prstGeom>
            <a:noFill/>
            <a:ln w="38100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</p:spPr>
        </p:cxnSp>
        <p:sp>
          <p:nvSpPr>
            <p:cNvPr id="15408" name="AutoShape 147"/>
            <p:cNvSpPr>
              <a:spLocks noChangeArrowheads="1"/>
            </p:cNvSpPr>
            <p:nvPr/>
          </p:nvSpPr>
          <p:spPr bwMode="auto">
            <a:xfrm>
              <a:off x="4014" y="2886"/>
              <a:ext cx="409" cy="408"/>
            </a:xfrm>
            <a:prstGeom prst="rightArrow">
              <a:avLst>
                <a:gd name="adj1" fmla="val 46074"/>
                <a:gd name="adj2" fmla="val 43625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1800"/>
                <a:t>検出</a:t>
              </a:r>
            </a:p>
          </p:txBody>
        </p:sp>
        <p:sp>
          <p:nvSpPr>
            <p:cNvPr id="15409" name="Oval 148"/>
            <p:cNvSpPr>
              <a:spLocks noChangeArrowheads="1"/>
            </p:cNvSpPr>
            <p:nvPr/>
          </p:nvSpPr>
          <p:spPr bwMode="auto">
            <a:xfrm>
              <a:off x="4331" y="2115"/>
              <a:ext cx="1089" cy="45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1800" b="1"/>
                <a:t>ソースコード上</a:t>
              </a:r>
            </a:p>
            <a:p>
              <a:pPr algn="ctr"/>
              <a:r>
                <a:rPr lang="ja-JP" altLang="en-US" sz="1800" b="1"/>
                <a:t>の差分</a:t>
              </a:r>
            </a:p>
          </p:txBody>
        </p:sp>
      </p:grpSp>
    </p:spTree>
  </p:cSld>
  <p:clrMapOvr>
    <a:masterClrMapping/>
  </p:clrMapOvr>
  <p:transition advTm="12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3B75708-CFBE-4A7C-A877-A539E276ADE2}" type="slidenum">
              <a:rPr lang="en-US" altLang="ja-JP" sz="1000"/>
              <a:pPr algn="r"/>
              <a:t>14</a:t>
            </a:fld>
            <a:endParaRPr lang="en-US" altLang="ja-JP" sz="1000"/>
          </a:p>
        </p:txBody>
      </p:sp>
      <p:sp>
        <p:nvSpPr>
          <p:cNvPr id="16387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 a = base();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16388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setDead</a:t>
            </a:r>
            <a:r>
              <a:rPr lang="en-US" altLang="ja-JP" sz="2000" dirty="0" smtClean="0">
                <a:solidFill>
                  <a:srgbClr val="FF0000"/>
                </a:solidFill>
              </a:rPr>
              <a:t>(y);</a:t>
            </a:r>
            <a:endParaRPr lang="en-US" altLang="ja-JP" sz="2000" dirty="0">
              <a:solidFill>
                <a:srgbClr val="FF0000"/>
              </a:solidFill>
            </a:endParaRPr>
          </a:p>
          <a:p>
            <a:r>
              <a:rPr lang="en-US" altLang="ja-JP" sz="2000" dirty="0">
                <a:solidFill>
                  <a:srgbClr val="FF0000"/>
                </a:solidFill>
              </a:rPr>
              <a:t> b = </a:t>
            </a:r>
            <a:r>
              <a:rPr lang="en-US" altLang="ja-JP" sz="2000" dirty="0" smtClean="0">
                <a:solidFill>
                  <a:srgbClr val="FF0000"/>
                </a:solidFill>
              </a:rPr>
              <a:t>a-dead</a:t>
            </a:r>
            <a:r>
              <a:rPr lang="en-US" altLang="ja-JP" sz="2000" dirty="0">
                <a:solidFill>
                  <a:srgbClr val="FF0000"/>
                </a:solidFill>
              </a:rPr>
              <a:t>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</a:t>
            </a:r>
            <a:r>
              <a:rPr lang="en-US" altLang="ja-JP" sz="2000" dirty="0" smtClean="0"/>
              <a:t>res(</a:t>
            </a:r>
            <a:r>
              <a:rPr lang="en-US" altLang="ja-JP" sz="2000" dirty="0" err="1" smtClean="0"/>
              <a:t>x,y</a:t>
            </a:r>
            <a:r>
              <a:rPr lang="en-US" altLang="ja-JP" sz="2000" dirty="0" smtClean="0"/>
              <a:t>);</a:t>
            </a:r>
            <a:endParaRPr lang="en-US" altLang="ja-JP" sz="2000" dirty="0"/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16389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grpSp>
        <p:nvGrpSpPr>
          <p:cNvPr id="16390" name="グループ化 54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  <a:solidFill>
            <a:srgbClr val="FFFFCC"/>
          </a:solidFill>
        </p:grpSpPr>
        <p:sp>
          <p:nvSpPr>
            <p:cNvPr id="16397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6398" name="直線コネクタ 56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6399" name="直線コネクタ 57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16392" name="グループ化 44"/>
          <p:cNvGrpSpPr>
            <a:grpSpLocks/>
          </p:cNvGrpSpPr>
          <p:nvPr/>
        </p:nvGrpSpPr>
        <p:grpSpPr bwMode="auto">
          <a:xfrm>
            <a:off x="214313" y="3643313"/>
            <a:ext cx="4643437" cy="642937"/>
            <a:chOff x="214313" y="3643313"/>
            <a:chExt cx="4643437" cy="642937"/>
          </a:xfrm>
        </p:grpSpPr>
        <p:sp>
          <p:nvSpPr>
            <p:cNvPr id="16395" name="正方形/長方形 16"/>
            <p:cNvSpPr>
              <a:spLocks noChangeArrowheads="1"/>
            </p:cNvSpPr>
            <p:nvPr/>
          </p:nvSpPr>
          <p:spPr bwMode="auto">
            <a:xfrm>
              <a:off x="214313" y="3643313"/>
              <a:ext cx="2000250" cy="6429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6396" name="正方形/長方形 17"/>
            <p:cNvSpPr>
              <a:spLocks noChangeArrowheads="1"/>
            </p:cNvSpPr>
            <p:nvPr/>
          </p:nvSpPr>
          <p:spPr bwMode="auto">
            <a:xfrm>
              <a:off x="2643188" y="3643313"/>
              <a:ext cx="2214562" cy="6429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16393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380867-1D45-4215-BA27-15AFE472BC98}" type="slidenum">
              <a:rPr lang="en-US" altLang="ja-JP" smtClean="0"/>
              <a:pPr/>
              <a:t>14</a:t>
            </a:fld>
            <a:endParaRPr lang="en-US" altLang="ja-JP" smtClean="0"/>
          </a:p>
        </p:txBody>
      </p:sp>
      <p:sp>
        <p:nvSpPr>
          <p:cNvPr id="163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grpSp>
        <p:nvGrpSpPr>
          <p:cNvPr id="51" name="グループ化 50"/>
          <p:cNvGrpSpPr/>
          <p:nvPr/>
        </p:nvGrpSpPr>
        <p:grpSpPr>
          <a:xfrm>
            <a:off x="1500166" y="3643314"/>
            <a:ext cx="3071834" cy="2643206"/>
            <a:chOff x="1500166" y="3643314"/>
            <a:chExt cx="3071834" cy="2643206"/>
          </a:xfrm>
        </p:grpSpPr>
        <p:sp>
          <p:nvSpPr>
            <p:cNvPr id="28" name="右中かっこ 27"/>
            <p:cNvSpPr/>
            <p:nvPr/>
          </p:nvSpPr>
          <p:spPr bwMode="auto">
            <a:xfrm>
              <a:off x="1500166" y="3643314"/>
              <a:ext cx="500066" cy="642942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7" name="左カーブ矢印 26"/>
            <p:cNvSpPr/>
            <p:nvPr/>
          </p:nvSpPr>
          <p:spPr bwMode="auto">
            <a:xfrm flipV="1">
              <a:off x="1785918" y="3714752"/>
              <a:ext cx="857256" cy="1071570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0" name="角丸四角形吹き出し 29"/>
            <p:cNvSpPr/>
            <p:nvPr/>
          </p:nvSpPr>
          <p:spPr bwMode="auto">
            <a:xfrm>
              <a:off x="2285984" y="5715016"/>
              <a:ext cx="2286016" cy="571504"/>
            </a:xfrm>
            <a:prstGeom prst="wedgeRoundRectCallout">
              <a:avLst>
                <a:gd name="adj1" fmla="val -48201"/>
                <a:gd name="adj2" fmla="val -226621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2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4929188" y="1643063"/>
            <a:ext cx="3714778" cy="2786069"/>
            <a:chOff x="4929188" y="1643063"/>
            <a:chExt cx="3714778" cy="2786069"/>
          </a:xfrm>
        </p:grpSpPr>
        <p:sp>
          <p:nvSpPr>
            <p:cNvPr id="140" name="乗算記号 139"/>
            <p:cNvSpPr/>
            <p:nvPr/>
          </p:nvSpPr>
          <p:spPr bwMode="auto">
            <a:xfrm>
              <a:off x="4929188" y="1643063"/>
              <a:ext cx="1500187" cy="1500187"/>
            </a:xfrm>
            <a:prstGeom prst="mathMultiply">
              <a:avLst>
                <a:gd name="adj1" fmla="val 4917"/>
              </a:avLst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b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1" name="角丸四角形吹き出し 30"/>
            <p:cNvSpPr/>
            <p:nvPr/>
          </p:nvSpPr>
          <p:spPr bwMode="auto">
            <a:xfrm>
              <a:off x="5572132" y="3857628"/>
              <a:ext cx="3071834" cy="571504"/>
            </a:xfrm>
            <a:prstGeom prst="wedgeRoundRectCallout">
              <a:avLst>
                <a:gd name="adj1" fmla="val -48614"/>
                <a:gd name="adj2" fmla="val -238070"/>
                <a:gd name="adj3" fmla="val 16667"/>
              </a:avLst>
            </a:prstGeom>
            <a:solidFill>
              <a:srgbClr val="FFCC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候補として検出しない</a:t>
              </a:r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601552" y="1500173"/>
            <a:ext cx="3786213" cy="857257"/>
            <a:chOff x="601552" y="1500174"/>
            <a:chExt cx="3786213" cy="857257"/>
          </a:xfrm>
        </p:grpSpPr>
        <p:sp>
          <p:nvSpPr>
            <p:cNvPr id="45" name="曲折矢印 44"/>
            <p:cNvSpPr/>
            <p:nvPr/>
          </p:nvSpPr>
          <p:spPr bwMode="auto">
            <a:xfrm rot="5400000">
              <a:off x="3622627" y="1592292"/>
              <a:ext cx="785818" cy="744459"/>
            </a:xfrm>
            <a:prstGeom prst="bentArrow">
              <a:avLst>
                <a:gd name="adj1" fmla="val 34980"/>
                <a:gd name="adj2" fmla="val 42466"/>
                <a:gd name="adj3" fmla="val 50000"/>
                <a:gd name="adj4" fmla="val 43750"/>
              </a:avLst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46" name="曲折矢印 45"/>
            <p:cNvSpPr/>
            <p:nvPr/>
          </p:nvSpPr>
          <p:spPr bwMode="auto">
            <a:xfrm rot="5400000" flipV="1">
              <a:off x="622231" y="1550933"/>
              <a:ext cx="785818" cy="827176"/>
            </a:xfrm>
            <a:prstGeom prst="bentArrow">
              <a:avLst>
                <a:gd name="adj1" fmla="val 34980"/>
                <a:gd name="adj2" fmla="val 42466"/>
                <a:gd name="adj3" fmla="val 50000"/>
                <a:gd name="adj4" fmla="val 43750"/>
              </a:avLst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 bwMode="auto">
            <a:xfrm>
              <a:off x="1428728" y="1500174"/>
              <a:ext cx="2214578" cy="400110"/>
            </a:xfrm>
            <a:prstGeom prst="rect">
              <a:avLst/>
            </a:prstGeom>
            <a:noFill/>
            <a:ln w="41275">
              <a:solidFill>
                <a:srgbClr val="00B0F0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tabLst/>
              </a:pPr>
              <a:r>
                <a:rPr kumimoji="1" lang="ja-JP" alt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類似メソッド</a:t>
              </a:r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1285852" y="2500306"/>
            <a:ext cx="2714644" cy="571504"/>
            <a:chOff x="1285852" y="2500306"/>
            <a:chExt cx="2714644" cy="571504"/>
          </a:xfrm>
        </p:grpSpPr>
        <p:sp>
          <p:nvSpPr>
            <p:cNvPr id="52" name="角丸四角形吹き出し 51"/>
            <p:cNvSpPr/>
            <p:nvPr/>
          </p:nvSpPr>
          <p:spPr bwMode="auto">
            <a:xfrm>
              <a:off x="1285852" y="2500306"/>
              <a:ext cx="2714644" cy="571504"/>
            </a:xfrm>
            <a:prstGeom prst="wedgeRoundRectCallout">
              <a:avLst>
                <a:gd name="adj1" fmla="val -35505"/>
                <a:gd name="adj2" fmla="val 149517"/>
                <a:gd name="adj3" fmla="val 16667"/>
              </a:avLst>
            </a:prstGeom>
            <a:solidFill>
              <a:srgbClr val="FFCC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差分であるコード片</a:t>
              </a:r>
            </a:p>
          </p:txBody>
        </p:sp>
        <p:sp>
          <p:nvSpPr>
            <p:cNvPr id="55" name="角丸四角形吹き出し 54"/>
            <p:cNvSpPr/>
            <p:nvPr/>
          </p:nvSpPr>
          <p:spPr bwMode="auto">
            <a:xfrm>
              <a:off x="1285852" y="2500306"/>
              <a:ext cx="2714644" cy="571504"/>
            </a:xfrm>
            <a:prstGeom prst="wedgeRoundRectCallout">
              <a:avLst>
                <a:gd name="adj1" fmla="val 32454"/>
                <a:gd name="adj2" fmla="val 149517"/>
                <a:gd name="adj3" fmla="val 16667"/>
              </a:avLst>
            </a:prstGeom>
            <a:solidFill>
              <a:srgbClr val="FFCC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差分であるコード片</a:t>
              </a:r>
            </a:p>
          </p:txBody>
        </p:sp>
        <p:sp>
          <p:nvSpPr>
            <p:cNvPr id="56" name="角丸四角形吹き出し 55"/>
            <p:cNvSpPr/>
            <p:nvPr/>
          </p:nvSpPr>
          <p:spPr bwMode="auto">
            <a:xfrm>
              <a:off x="1285852" y="2500306"/>
              <a:ext cx="2714644" cy="571504"/>
            </a:xfrm>
            <a:prstGeom prst="wedgeRoundRectCallout">
              <a:avLst>
                <a:gd name="adj1" fmla="val -35505"/>
                <a:gd name="adj2" fmla="val 149517"/>
                <a:gd name="adj3" fmla="val 16667"/>
              </a:avLst>
            </a:prstGeom>
            <a:solidFill>
              <a:srgbClr val="FFCC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差分であるコード片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8261616-0B67-44A8-9F56-E1A90A440CE0}" type="slidenum">
              <a:rPr lang="en-US" altLang="ja-JP" sz="1000"/>
              <a:pPr algn="r"/>
              <a:t>15</a:t>
            </a:fld>
            <a:endParaRPr lang="en-US" altLang="ja-JP" sz="1000"/>
          </a:p>
        </p:txBody>
      </p:sp>
      <p:sp>
        <p:nvSpPr>
          <p:cNvPr id="17411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a = base();</a:t>
            </a:r>
          </a:p>
          <a:p>
            <a:r>
              <a:rPr lang="en-US" altLang="ja-JP" sz="2000" dirty="0"/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17412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</a:p>
          <a:p>
            <a:r>
              <a:rPr lang="en-US" altLang="ja-JP" sz="2000" dirty="0" smtClean="0"/>
              <a:t> </a:t>
            </a:r>
            <a:r>
              <a:rPr lang="en-US" altLang="ja-JP" sz="2000" dirty="0"/>
              <a:t>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17413" name="グループ化 75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  <a:solidFill>
            <a:srgbClr val="FFC000"/>
          </a:solidFill>
        </p:grpSpPr>
        <p:sp>
          <p:nvSpPr>
            <p:cNvPr id="17430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7431" name="直線コネクタ 77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7432" name="直線コネクタ 78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7433" name="直線コネクタ 79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17414" name="グループ化 80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17427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7428" name="直線コネクタ 82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7429" name="直線コネクタ 83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sp>
        <p:nvSpPr>
          <p:cNvPr id="17415" name="下矢印 154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66" name="乗算記号 165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7418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84CF26-1E7C-4643-8B2D-DCD14ECFF01D}" type="slidenum">
              <a:rPr lang="en-US" altLang="ja-JP" smtClean="0"/>
              <a:pPr/>
              <a:t>15</a:t>
            </a:fld>
            <a:endParaRPr lang="en-US" altLang="ja-JP" smtClean="0"/>
          </a:p>
        </p:txBody>
      </p:sp>
      <p:grpSp>
        <p:nvGrpSpPr>
          <p:cNvPr id="17419" name="グループ化 70"/>
          <p:cNvGrpSpPr>
            <a:grpSpLocks/>
          </p:cNvGrpSpPr>
          <p:nvPr/>
        </p:nvGrpSpPr>
        <p:grpSpPr bwMode="auto">
          <a:xfrm>
            <a:off x="214313" y="3643313"/>
            <a:ext cx="4643437" cy="928687"/>
            <a:chOff x="214313" y="3643313"/>
            <a:chExt cx="4643437" cy="928687"/>
          </a:xfrm>
        </p:grpSpPr>
        <p:sp>
          <p:nvSpPr>
            <p:cNvPr id="17423" name="正方形/長方形 14"/>
            <p:cNvSpPr>
              <a:spLocks noChangeArrowheads="1"/>
            </p:cNvSpPr>
            <p:nvPr/>
          </p:nvSpPr>
          <p:spPr bwMode="auto">
            <a:xfrm>
              <a:off x="214313" y="4286250"/>
              <a:ext cx="2000250" cy="285750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7424" name="正方形/長方形 12"/>
            <p:cNvSpPr>
              <a:spLocks noChangeArrowheads="1"/>
            </p:cNvSpPr>
            <p:nvPr/>
          </p:nvSpPr>
          <p:spPr bwMode="auto">
            <a:xfrm>
              <a:off x="214313" y="3643313"/>
              <a:ext cx="2000250" cy="6429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7425" name="正方形/長方形 15"/>
            <p:cNvSpPr>
              <a:spLocks noChangeArrowheads="1"/>
            </p:cNvSpPr>
            <p:nvPr/>
          </p:nvSpPr>
          <p:spPr bwMode="auto">
            <a:xfrm>
              <a:off x="2643188" y="4286250"/>
              <a:ext cx="2214562" cy="285750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7426" name="正方形/長方形 13"/>
            <p:cNvSpPr>
              <a:spLocks noChangeArrowheads="1"/>
            </p:cNvSpPr>
            <p:nvPr/>
          </p:nvSpPr>
          <p:spPr bwMode="auto">
            <a:xfrm>
              <a:off x="2643188" y="3643313"/>
              <a:ext cx="2214562" cy="6429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17420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914F1CD-BC4A-4EBA-B348-BF4E3AC135B4}" type="slidenum">
              <a:rPr lang="en-US" altLang="ja-JP" sz="1000"/>
              <a:pPr algn="r"/>
              <a:t>15</a:t>
            </a:fld>
            <a:endParaRPr lang="en-US" altLang="ja-JP" sz="1000"/>
          </a:p>
        </p:txBody>
      </p:sp>
      <p:sp>
        <p:nvSpPr>
          <p:cNvPr id="17421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174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grpSp>
        <p:nvGrpSpPr>
          <p:cNvPr id="30" name="グループ化 29"/>
          <p:cNvGrpSpPr/>
          <p:nvPr/>
        </p:nvGrpSpPr>
        <p:grpSpPr>
          <a:xfrm>
            <a:off x="1285852" y="3857628"/>
            <a:ext cx="2286016" cy="2428892"/>
            <a:chOff x="1285852" y="3857628"/>
            <a:chExt cx="2286016" cy="2428892"/>
          </a:xfrm>
        </p:grpSpPr>
        <p:sp>
          <p:nvSpPr>
            <p:cNvPr id="26" name="右中かっこ 25"/>
            <p:cNvSpPr/>
            <p:nvPr/>
          </p:nvSpPr>
          <p:spPr bwMode="auto">
            <a:xfrm flipH="1">
              <a:off x="2428860" y="3857628"/>
              <a:ext cx="500066" cy="714380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8" name="左カーブ矢印 27"/>
            <p:cNvSpPr/>
            <p:nvPr/>
          </p:nvSpPr>
          <p:spPr bwMode="auto">
            <a:xfrm flipH="1" flipV="1">
              <a:off x="1785918" y="4000504"/>
              <a:ext cx="857256" cy="785818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9" name="角丸四角形吹き出し 28"/>
            <p:cNvSpPr/>
            <p:nvPr/>
          </p:nvSpPr>
          <p:spPr bwMode="auto">
            <a:xfrm>
              <a:off x="1285852" y="5715016"/>
              <a:ext cx="2286016" cy="571504"/>
            </a:xfrm>
            <a:prstGeom prst="wedgeRoundRectCallout">
              <a:avLst>
                <a:gd name="adj1" fmla="val -9604"/>
                <a:gd name="adj2" fmla="val -212586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2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1500166" y="3643314"/>
            <a:ext cx="3071834" cy="2643206"/>
            <a:chOff x="1500166" y="3643314"/>
            <a:chExt cx="3071834" cy="2643206"/>
          </a:xfrm>
        </p:grpSpPr>
        <p:sp>
          <p:nvSpPr>
            <p:cNvPr id="32" name="右中かっこ 31"/>
            <p:cNvSpPr/>
            <p:nvPr/>
          </p:nvSpPr>
          <p:spPr bwMode="auto">
            <a:xfrm>
              <a:off x="1500166" y="3643314"/>
              <a:ext cx="500066" cy="857256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3" name="左カーブ矢印 32"/>
            <p:cNvSpPr/>
            <p:nvPr/>
          </p:nvSpPr>
          <p:spPr bwMode="auto">
            <a:xfrm flipV="1">
              <a:off x="1785918" y="3857628"/>
              <a:ext cx="857256" cy="928694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4" name="角丸四角形吹き出し 33"/>
            <p:cNvSpPr/>
            <p:nvPr/>
          </p:nvSpPr>
          <p:spPr bwMode="auto">
            <a:xfrm>
              <a:off x="2285984" y="5715016"/>
              <a:ext cx="2286016" cy="571504"/>
            </a:xfrm>
            <a:prstGeom prst="wedgeRoundRectCallout">
              <a:avLst>
                <a:gd name="adj1" fmla="val -48201"/>
                <a:gd name="adj2" fmla="val -226621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dirty="0"/>
                <a:t>3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4929188" y="2857509"/>
            <a:ext cx="3714778" cy="2786069"/>
            <a:chOff x="4929188" y="1643063"/>
            <a:chExt cx="3714778" cy="2786069"/>
          </a:xfrm>
        </p:grpSpPr>
        <p:sp>
          <p:nvSpPr>
            <p:cNvPr id="36" name="乗算記号 35"/>
            <p:cNvSpPr/>
            <p:nvPr/>
          </p:nvSpPr>
          <p:spPr bwMode="auto">
            <a:xfrm>
              <a:off x="4929188" y="1643063"/>
              <a:ext cx="1500187" cy="1500187"/>
            </a:xfrm>
            <a:prstGeom prst="mathMultiply">
              <a:avLst>
                <a:gd name="adj1" fmla="val 4917"/>
              </a:avLst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b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7" name="角丸四角形吹き出し 36"/>
            <p:cNvSpPr/>
            <p:nvPr/>
          </p:nvSpPr>
          <p:spPr bwMode="auto">
            <a:xfrm>
              <a:off x="5500694" y="3857628"/>
              <a:ext cx="3143272" cy="571504"/>
            </a:xfrm>
            <a:prstGeom prst="wedgeRoundRectCallout">
              <a:avLst>
                <a:gd name="adj1" fmla="val -48614"/>
                <a:gd name="adj2" fmla="val -238070"/>
                <a:gd name="adj3" fmla="val 16667"/>
              </a:avLst>
            </a:prstGeom>
            <a:solidFill>
              <a:srgbClr val="FFCC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候補として検出しない</a:t>
              </a:r>
            </a:p>
          </p:txBody>
        </p:sp>
      </p:grpSp>
      <p:sp>
        <p:nvSpPr>
          <p:cNvPr id="38" name="テキスト ボックス 37"/>
          <p:cNvSpPr txBox="1"/>
          <p:nvPr/>
        </p:nvSpPr>
        <p:spPr bwMode="auto">
          <a:xfrm>
            <a:off x="428596" y="1500174"/>
            <a:ext cx="3786214" cy="584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範囲を後ろへ拡大</a:t>
            </a:r>
            <a:endParaRPr kumimoji="1" lang="ja-JP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a = base();</a:t>
            </a:r>
          </a:p>
          <a:p>
            <a:r>
              <a:rPr lang="en-US" altLang="ja-JP" sz="2000" dirty="0"/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18435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18436" name="グループ化 110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18458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8459" name="直線コネクタ 112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460" name="直線コネクタ 113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461" name="直線コネクタ 114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18437" name="グループ化 115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18455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8456" name="直線コネクタ 117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457" name="直線コネクタ 118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18438" name="グループ化 119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  <a:solidFill>
            <a:srgbClr val="FFC000"/>
          </a:solidFill>
        </p:grpSpPr>
        <p:sp>
          <p:nvSpPr>
            <p:cNvPr id="18450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8451" name="直線コネクタ 121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452" name="直線コネクタ 122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453" name="直線コネクタ 123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8454" name="直線コネクタ 124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18439" name="下矢印 189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8440" name="下矢印 191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01" name="乗算記号 200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02" name="乗算記号 201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18443" name="グループ化 105"/>
          <p:cNvGrpSpPr>
            <a:grpSpLocks/>
          </p:cNvGrpSpPr>
          <p:nvPr/>
        </p:nvGrpSpPr>
        <p:grpSpPr bwMode="auto">
          <a:xfrm>
            <a:off x="214313" y="3643313"/>
            <a:ext cx="4643437" cy="1285875"/>
            <a:chOff x="214313" y="3643313"/>
            <a:chExt cx="4643437" cy="1285875"/>
          </a:xfrm>
        </p:grpSpPr>
        <p:sp>
          <p:nvSpPr>
            <p:cNvPr id="18446" name="正方形/長方形 14"/>
            <p:cNvSpPr>
              <a:spLocks noChangeArrowheads="1"/>
            </p:cNvSpPr>
            <p:nvPr/>
          </p:nvSpPr>
          <p:spPr bwMode="auto">
            <a:xfrm>
              <a:off x="214313" y="4572000"/>
              <a:ext cx="2000250" cy="357188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8447" name="正方形/長方形 12"/>
            <p:cNvSpPr>
              <a:spLocks noChangeArrowheads="1"/>
            </p:cNvSpPr>
            <p:nvPr/>
          </p:nvSpPr>
          <p:spPr bwMode="auto">
            <a:xfrm>
              <a:off x="214313" y="3643313"/>
              <a:ext cx="2000250" cy="92868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8448" name="正方形/長方形 15"/>
            <p:cNvSpPr>
              <a:spLocks noChangeArrowheads="1"/>
            </p:cNvSpPr>
            <p:nvPr/>
          </p:nvSpPr>
          <p:spPr bwMode="auto">
            <a:xfrm>
              <a:off x="2643188" y="4572000"/>
              <a:ext cx="2214562" cy="357188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8449" name="正方形/長方形 13"/>
            <p:cNvSpPr>
              <a:spLocks noChangeArrowheads="1"/>
            </p:cNvSpPr>
            <p:nvPr/>
          </p:nvSpPr>
          <p:spPr bwMode="auto">
            <a:xfrm>
              <a:off x="2643188" y="3643313"/>
              <a:ext cx="2214562" cy="92868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18444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184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grpSp>
        <p:nvGrpSpPr>
          <p:cNvPr id="34" name="グループ化 33"/>
          <p:cNvGrpSpPr/>
          <p:nvPr/>
        </p:nvGrpSpPr>
        <p:grpSpPr>
          <a:xfrm>
            <a:off x="1500166" y="3643314"/>
            <a:ext cx="3071834" cy="2643206"/>
            <a:chOff x="1500166" y="3643314"/>
            <a:chExt cx="3071834" cy="2643206"/>
          </a:xfrm>
        </p:grpSpPr>
        <p:sp>
          <p:nvSpPr>
            <p:cNvPr id="30" name="右中かっこ 29"/>
            <p:cNvSpPr/>
            <p:nvPr/>
          </p:nvSpPr>
          <p:spPr bwMode="auto">
            <a:xfrm>
              <a:off x="1500166" y="3643314"/>
              <a:ext cx="500066" cy="857256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2" name="左カーブ矢印 31"/>
            <p:cNvSpPr/>
            <p:nvPr/>
          </p:nvSpPr>
          <p:spPr bwMode="auto">
            <a:xfrm flipV="1">
              <a:off x="1785918" y="3857628"/>
              <a:ext cx="857256" cy="928694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3" name="角丸四角形吹き出し 32"/>
            <p:cNvSpPr/>
            <p:nvPr/>
          </p:nvSpPr>
          <p:spPr bwMode="auto">
            <a:xfrm>
              <a:off x="2285984" y="5715016"/>
              <a:ext cx="2286016" cy="571504"/>
            </a:xfrm>
            <a:prstGeom prst="wedgeRoundRectCallout">
              <a:avLst>
                <a:gd name="adj1" fmla="val -48201"/>
                <a:gd name="adj2" fmla="val -226621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dirty="0"/>
                <a:t>3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285852" y="3857628"/>
            <a:ext cx="2286016" cy="2428892"/>
            <a:chOff x="1285852" y="3857628"/>
            <a:chExt cx="2286016" cy="2428892"/>
          </a:xfrm>
        </p:grpSpPr>
        <p:sp>
          <p:nvSpPr>
            <p:cNvPr id="36" name="右中かっこ 35"/>
            <p:cNvSpPr/>
            <p:nvPr/>
          </p:nvSpPr>
          <p:spPr bwMode="auto">
            <a:xfrm flipH="1">
              <a:off x="2428860" y="3857628"/>
              <a:ext cx="500066" cy="714380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7" name="左カーブ矢印 36"/>
            <p:cNvSpPr/>
            <p:nvPr/>
          </p:nvSpPr>
          <p:spPr bwMode="auto">
            <a:xfrm flipH="1" flipV="1">
              <a:off x="1785918" y="4000504"/>
              <a:ext cx="857256" cy="785818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38" name="角丸四角形吹き出し 37"/>
            <p:cNvSpPr/>
            <p:nvPr/>
          </p:nvSpPr>
          <p:spPr bwMode="auto">
            <a:xfrm>
              <a:off x="1285852" y="5715016"/>
              <a:ext cx="2286016" cy="571504"/>
            </a:xfrm>
            <a:prstGeom prst="wedgeRoundRectCallout">
              <a:avLst>
                <a:gd name="adj1" fmla="val -9604"/>
                <a:gd name="adj2" fmla="val -212586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2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sp>
        <p:nvSpPr>
          <p:cNvPr id="39" name="角丸四角形吹き出し 38"/>
          <p:cNvSpPr/>
          <p:nvPr/>
        </p:nvSpPr>
        <p:spPr bwMode="auto">
          <a:xfrm>
            <a:off x="5429256" y="5715016"/>
            <a:ext cx="3000396" cy="571504"/>
          </a:xfrm>
          <a:prstGeom prst="wedgeRoundRectCallout">
            <a:avLst>
              <a:gd name="adj1" fmla="val -35817"/>
              <a:gd name="adj2" fmla="val -133342"/>
              <a:gd name="adj3" fmla="val 16667"/>
            </a:avLst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抽出が容易な</a:t>
            </a:r>
            <a:r>
              <a:rPr lang="ja-JP" altLang="en-US" dirty="0" smtClean="0"/>
              <a:t>コード片</a:t>
            </a:r>
            <a:endParaRPr kumimoji="1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 bwMode="auto">
          <a:xfrm>
            <a:off x="428596" y="1500174"/>
            <a:ext cx="3786214" cy="584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範囲を後ろへ拡大</a:t>
            </a:r>
            <a:endParaRPr kumimoji="1" lang="ja-JP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スライド番号プレースホルダ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8CABB0-F499-42D6-9D26-E05A9FCEB61F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3AEA5DE-EFD7-4774-B1BD-36AFEFB20EFA}" type="slidenum">
              <a:rPr lang="en-US" altLang="ja-JP" sz="1000"/>
              <a:pPr algn="r"/>
              <a:t>17</a:t>
            </a:fld>
            <a:endParaRPr lang="en-US" altLang="ja-JP" sz="1000"/>
          </a:p>
        </p:txBody>
      </p:sp>
      <p:sp>
        <p:nvSpPr>
          <p:cNvPr id="19459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/>
              <a:t>…</a:t>
            </a:r>
          </a:p>
          <a:p>
            <a:r>
              <a:rPr lang="en-US" altLang="ja-JP" sz="2000"/>
              <a:t>If(x &gt; 0){</a:t>
            </a:r>
          </a:p>
          <a:p>
            <a:r>
              <a:rPr lang="en-US" altLang="ja-JP" sz="2000"/>
              <a:t> setBase(x);</a:t>
            </a:r>
          </a:p>
          <a:p>
            <a:r>
              <a:rPr lang="en-US" altLang="ja-JP" sz="2000"/>
              <a:t> check();</a:t>
            </a:r>
          </a:p>
          <a:p>
            <a:r>
              <a:rPr lang="en-US" altLang="ja-JP" sz="2000"/>
              <a:t> a = base();</a:t>
            </a:r>
          </a:p>
          <a:p>
            <a:r>
              <a:rPr lang="en-US" altLang="ja-JP" sz="2000"/>
              <a:t> b = a*rate();</a:t>
            </a:r>
          </a:p>
          <a:p>
            <a:r>
              <a:rPr lang="en-US" altLang="ja-JP" sz="2000"/>
              <a:t> c = cost();</a:t>
            </a:r>
          </a:p>
          <a:p>
            <a:r>
              <a:rPr lang="en-US" altLang="ja-JP" sz="2000"/>
              <a:t> calc(a, b, c);</a:t>
            </a:r>
          </a:p>
          <a:p>
            <a:r>
              <a:rPr lang="en-US" altLang="ja-JP" sz="2000"/>
              <a:t> return res(x,y);</a:t>
            </a:r>
          </a:p>
          <a:p>
            <a:r>
              <a:rPr lang="en-US" altLang="ja-JP" sz="2000"/>
              <a:t>}</a:t>
            </a:r>
          </a:p>
          <a:p>
            <a:r>
              <a:rPr lang="en-US" altLang="ja-JP" sz="2000"/>
              <a:t>…</a:t>
            </a:r>
          </a:p>
        </p:txBody>
      </p:sp>
      <p:sp>
        <p:nvSpPr>
          <p:cNvPr id="19460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19461" name="グループ化 97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19493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9494" name="直線コネクタ 99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495" name="直線コネクタ 100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496" name="直線コネクタ 101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19462" name="グループ化 102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19490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9491" name="直線コネクタ 104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492" name="直線コネクタ 105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19463" name="グループ化 106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</p:grpSpPr>
        <p:sp>
          <p:nvSpPr>
            <p:cNvPr id="19485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9486" name="直線コネクタ 108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487" name="直線コネクタ 109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488" name="直線コネクタ 110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9489" name="直線コネクタ 111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19464" name="グループ化 112"/>
          <p:cNvGrpSpPr>
            <a:grpSpLocks/>
          </p:cNvGrpSpPr>
          <p:nvPr/>
        </p:nvGrpSpPr>
        <p:grpSpPr bwMode="auto">
          <a:xfrm>
            <a:off x="5286375" y="5572125"/>
            <a:ext cx="785813" cy="857250"/>
            <a:chOff x="5286384" y="5500708"/>
            <a:chExt cx="785812" cy="857250"/>
          </a:xfrm>
          <a:solidFill>
            <a:srgbClr val="FFC000"/>
          </a:solidFill>
        </p:grpSpPr>
        <p:sp>
          <p:nvSpPr>
            <p:cNvPr id="19479" name="AutoShape 32"/>
            <p:cNvSpPr>
              <a:spLocks noChangeArrowheads="1"/>
            </p:cNvSpPr>
            <p:nvPr/>
          </p:nvSpPr>
          <p:spPr bwMode="auto">
            <a:xfrm flipV="1">
              <a:off x="5286384" y="5500708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19480" name="直線コネクタ 114"/>
            <p:cNvCxnSpPr>
              <a:cxnSpLocks noChangeShapeType="1"/>
            </p:cNvCxnSpPr>
            <p:nvPr/>
          </p:nvCxnSpPr>
          <p:spPr bwMode="auto">
            <a:xfrm>
              <a:off x="5357826" y="5929323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481" name="直線コネクタ 115"/>
            <p:cNvCxnSpPr>
              <a:cxnSpLocks noChangeShapeType="1"/>
            </p:cNvCxnSpPr>
            <p:nvPr/>
          </p:nvCxnSpPr>
          <p:spPr bwMode="auto">
            <a:xfrm>
              <a:off x="5357826" y="6000761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9482" name="直線コネクタ 116"/>
            <p:cNvCxnSpPr>
              <a:cxnSpLocks noChangeShapeType="1"/>
            </p:cNvCxnSpPr>
            <p:nvPr/>
          </p:nvCxnSpPr>
          <p:spPr bwMode="auto">
            <a:xfrm>
              <a:off x="5357816" y="6072206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9483" name="直線コネクタ 117"/>
            <p:cNvCxnSpPr>
              <a:cxnSpLocks noChangeShapeType="1"/>
            </p:cNvCxnSpPr>
            <p:nvPr/>
          </p:nvCxnSpPr>
          <p:spPr bwMode="auto">
            <a:xfrm>
              <a:off x="5357816" y="6143644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9484" name="直線コネクタ 118"/>
            <p:cNvCxnSpPr>
              <a:cxnSpLocks noChangeShapeType="1"/>
            </p:cNvCxnSpPr>
            <p:nvPr/>
          </p:nvCxnSpPr>
          <p:spPr bwMode="auto">
            <a:xfrm>
              <a:off x="5357822" y="621508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19465" name="下矢印 176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9466" name="下矢印 178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9467" name="下矢印 179"/>
          <p:cNvSpPr>
            <a:spLocks noChangeArrowheads="1"/>
          </p:cNvSpPr>
          <p:nvPr/>
        </p:nvSpPr>
        <p:spPr bwMode="auto">
          <a:xfrm>
            <a:off x="5429250" y="5286375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88" name="乗算記号 187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89" name="乗算記号 188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470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85130A-6CC7-4E54-BFC8-DB9546411CEA}" type="slidenum">
              <a:rPr lang="en-US" altLang="ja-JP" smtClean="0"/>
              <a:pPr/>
              <a:t>17</a:t>
            </a:fld>
            <a:endParaRPr lang="en-US" altLang="ja-JP" smtClean="0"/>
          </a:p>
        </p:txBody>
      </p:sp>
      <p:grpSp>
        <p:nvGrpSpPr>
          <p:cNvPr id="19471" name="グループ化 92"/>
          <p:cNvGrpSpPr>
            <a:grpSpLocks/>
          </p:cNvGrpSpPr>
          <p:nvPr/>
        </p:nvGrpSpPr>
        <p:grpSpPr bwMode="auto">
          <a:xfrm>
            <a:off x="214313" y="3643313"/>
            <a:ext cx="4643437" cy="1571625"/>
            <a:chOff x="214313" y="3643313"/>
            <a:chExt cx="4643437" cy="1571625"/>
          </a:xfrm>
        </p:grpSpPr>
        <p:sp>
          <p:nvSpPr>
            <p:cNvPr id="19475" name="正方形/長方形 14"/>
            <p:cNvSpPr>
              <a:spLocks noChangeArrowheads="1"/>
            </p:cNvSpPr>
            <p:nvPr/>
          </p:nvSpPr>
          <p:spPr bwMode="auto">
            <a:xfrm>
              <a:off x="214313" y="4857750"/>
              <a:ext cx="2000250" cy="357188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9476" name="正方形/長方形 12"/>
            <p:cNvSpPr>
              <a:spLocks noChangeArrowheads="1"/>
            </p:cNvSpPr>
            <p:nvPr/>
          </p:nvSpPr>
          <p:spPr bwMode="auto">
            <a:xfrm>
              <a:off x="214313" y="3643313"/>
              <a:ext cx="2000250" cy="12144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9477" name="正方形/長方形 15"/>
            <p:cNvSpPr>
              <a:spLocks noChangeArrowheads="1"/>
            </p:cNvSpPr>
            <p:nvPr/>
          </p:nvSpPr>
          <p:spPr bwMode="auto">
            <a:xfrm>
              <a:off x="2643188" y="4857750"/>
              <a:ext cx="2214562" cy="357188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9478" name="正方形/長方形 13"/>
            <p:cNvSpPr>
              <a:spLocks noChangeArrowheads="1"/>
            </p:cNvSpPr>
            <p:nvPr/>
          </p:nvSpPr>
          <p:spPr bwMode="auto">
            <a:xfrm>
              <a:off x="2643188" y="3643313"/>
              <a:ext cx="2214562" cy="12144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19472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854163CD-2E64-456B-9635-9D4A6F0D058D}" type="slidenum">
              <a:rPr lang="en-US" altLang="ja-JP" sz="1000"/>
              <a:pPr algn="r"/>
              <a:t>17</a:t>
            </a:fld>
            <a:endParaRPr lang="en-US" altLang="ja-JP" sz="1000"/>
          </a:p>
        </p:txBody>
      </p:sp>
      <p:sp>
        <p:nvSpPr>
          <p:cNvPr id="19473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194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sp>
        <p:nvSpPr>
          <p:cNvPr id="41" name="テキスト ボックス 40"/>
          <p:cNvSpPr txBox="1"/>
          <p:nvPr/>
        </p:nvSpPr>
        <p:spPr bwMode="auto">
          <a:xfrm>
            <a:off x="428596" y="1214422"/>
            <a:ext cx="3786214" cy="117570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範囲を後ろへ拡大</a:t>
            </a:r>
            <a:endParaRPr lang="en-US" altLang="ja-JP" sz="3200" kern="0" dirty="0" smtClean="0">
              <a:solidFill>
                <a:schemeClr val="tx1"/>
              </a:solidFill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範囲の拡大の終了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a = base();</a:t>
            </a:r>
          </a:p>
          <a:p>
            <a:r>
              <a:rPr lang="en-US" altLang="ja-JP" sz="2000" dirty="0"/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20483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20484" name="グループ化 191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20521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0522" name="直線コネクタ 193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23" name="直線コネクタ 194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24" name="直線コネクタ 195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0485" name="グループ化 196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20518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0519" name="直線コネクタ 198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20" name="直線コネクタ 199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0486" name="グループ化 200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</p:grpSpPr>
        <p:sp>
          <p:nvSpPr>
            <p:cNvPr id="20513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0514" name="直線コネクタ 202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15" name="直線コネクタ 203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16" name="直線コネクタ 204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517" name="直線コネクタ 205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0487" name="グループ化 206"/>
          <p:cNvGrpSpPr>
            <a:grpSpLocks/>
          </p:cNvGrpSpPr>
          <p:nvPr/>
        </p:nvGrpSpPr>
        <p:grpSpPr bwMode="auto">
          <a:xfrm>
            <a:off x="5286375" y="5572125"/>
            <a:ext cx="785813" cy="857250"/>
            <a:chOff x="5286384" y="5500708"/>
            <a:chExt cx="785812" cy="857250"/>
          </a:xfrm>
        </p:grpSpPr>
        <p:sp>
          <p:nvSpPr>
            <p:cNvPr id="20507" name="AutoShape 32"/>
            <p:cNvSpPr>
              <a:spLocks noChangeArrowheads="1"/>
            </p:cNvSpPr>
            <p:nvPr/>
          </p:nvSpPr>
          <p:spPr bwMode="auto">
            <a:xfrm flipV="1">
              <a:off x="5286384" y="55007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0508" name="直線コネクタ 208"/>
            <p:cNvCxnSpPr>
              <a:cxnSpLocks noChangeShapeType="1"/>
            </p:cNvCxnSpPr>
            <p:nvPr/>
          </p:nvCxnSpPr>
          <p:spPr bwMode="auto">
            <a:xfrm>
              <a:off x="5357826" y="59293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09" name="直線コネクタ 209"/>
            <p:cNvCxnSpPr>
              <a:cxnSpLocks noChangeShapeType="1"/>
            </p:cNvCxnSpPr>
            <p:nvPr/>
          </p:nvCxnSpPr>
          <p:spPr bwMode="auto">
            <a:xfrm>
              <a:off x="5357826" y="60007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10" name="直線コネクタ 210"/>
            <p:cNvCxnSpPr>
              <a:cxnSpLocks noChangeShapeType="1"/>
            </p:cNvCxnSpPr>
            <p:nvPr/>
          </p:nvCxnSpPr>
          <p:spPr bwMode="auto">
            <a:xfrm>
              <a:off x="5357816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511" name="直線コネクタ 211"/>
            <p:cNvCxnSpPr>
              <a:cxnSpLocks noChangeShapeType="1"/>
            </p:cNvCxnSpPr>
            <p:nvPr/>
          </p:nvCxnSpPr>
          <p:spPr bwMode="auto">
            <a:xfrm>
              <a:off x="5357816" y="614364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512" name="直線コネクタ 212"/>
            <p:cNvCxnSpPr>
              <a:cxnSpLocks noChangeShapeType="1"/>
            </p:cNvCxnSpPr>
            <p:nvPr/>
          </p:nvCxnSpPr>
          <p:spPr bwMode="auto">
            <a:xfrm>
              <a:off x="5357822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0488" name="グループ化 213"/>
          <p:cNvGrpSpPr>
            <a:grpSpLocks/>
          </p:cNvGrpSpPr>
          <p:nvPr/>
        </p:nvGrpSpPr>
        <p:grpSpPr bwMode="auto">
          <a:xfrm>
            <a:off x="6643688" y="1928813"/>
            <a:ext cx="785812" cy="857250"/>
            <a:chOff x="6643712" y="1928802"/>
            <a:chExt cx="785812" cy="857250"/>
          </a:xfrm>
          <a:solidFill>
            <a:srgbClr val="FFC000"/>
          </a:solidFill>
        </p:grpSpPr>
        <p:sp>
          <p:nvSpPr>
            <p:cNvPr id="20503" name="AutoShape 32"/>
            <p:cNvSpPr>
              <a:spLocks noChangeArrowheads="1"/>
            </p:cNvSpPr>
            <p:nvPr/>
          </p:nvSpPr>
          <p:spPr bwMode="auto">
            <a:xfrm flipV="1">
              <a:off x="6643712" y="1928802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0504" name="直線コネクタ 215"/>
            <p:cNvCxnSpPr>
              <a:cxnSpLocks noChangeShapeType="1"/>
            </p:cNvCxnSpPr>
            <p:nvPr/>
          </p:nvCxnSpPr>
          <p:spPr bwMode="auto">
            <a:xfrm>
              <a:off x="6715154" y="2357417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05" name="直線コネクタ 216"/>
            <p:cNvCxnSpPr>
              <a:cxnSpLocks noChangeShapeType="1"/>
            </p:cNvCxnSpPr>
            <p:nvPr/>
          </p:nvCxnSpPr>
          <p:spPr bwMode="auto">
            <a:xfrm>
              <a:off x="6715154" y="2428855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0506" name="直線コネクタ 217"/>
            <p:cNvCxnSpPr>
              <a:cxnSpLocks noChangeShapeType="1"/>
            </p:cNvCxnSpPr>
            <p:nvPr/>
          </p:nvCxnSpPr>
          <p:spPr bwMode="auto">
            <a:xfrm>
              <a:off x="6715140" y="228599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20489" name="右矢印 269"/>
          <p:cNvSpPr>
            <a:spLocks noChangeArrowheads="1"/>
          </p:cNvSpPr>
          <p:nvPr/>
        </p:nvSpPr>
        <p:spPr bwMode="auto">
          <a:xfrm>
            <a:off x="6215063" y="2214563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0490" name="下矢印 270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0491" name="下矢印 272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0492" name="下矢印 273"/>
          <p:cNvSpPr>
            <a:spLocks noChangeArrowheads="1"/>
          </p:cNvSpPr>
          <p:nvPr/>
        </p:nvSpPr>
        <p:spPr bwMode="auto">
          <a:xfrm>
            <a:off x="5429250" y="5286375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2" name="乗算記号 281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83" name="乗算記号 282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86" name="乗算記号 285"/>
          <p:cNvSpPr/>
          <p:nvPr/>
        </p:nvSpPr>
        <p:spPr bwMode="auto">
          <a:xfrm>
            <a:off x="6286500" y="1643063"/>
            <a:ext cx="1500188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20496" name="グループ化 86"/>
          <p:cNvGrpSpPr>
            <a:grpSpLocks/>
          </p:cNvGrpSpPr>
          <p:nvPr/>
        </p:nvGrpSpPr>
        <p:grpSpPr bwMode="auto">
          <a:xfrm>
            <a:off x="214313" y="3357563"/>
            <a:ext cx="4643437" cy="928687"/>
            <a:chOff x="214313" y="3357563"/>
            <a:chExt cx="4643437" cy="928687"/>
          </a:xfrm>
        </p:grpSpPr>
        <p:sp>
          <p:nvSpPr>
            <p:cNvPr id="20499" name="正方形/長方形 14"/>
            <p:cNvSpPr>
              <a:spLocks noChangeArrowheads="1"/>
            </p:cNvSpPr>
            <p:nvPr/>
          </p:nvSpPr>
          <p:spPr bwMode="auto">
            <a:xfrm>
              <a:off x="214313" y="3357563"/>
              <a:ext cx="2000250" cy="285750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0500" name="正方形/長方形 12"/>
            <p:cNvSpPr>
              <a:spLocks noChangeArrowheads="1"/>
            </p:cNvSpPr>
            <p:nvPr/>
          </p:nvSpPr>
          <p:spPr bwMode="auto">
            <a:xfrm>
              <a:off x="214313" y="3643313"/>
              <a:ext cx="2000250" cy="6429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0501" name="正方形/長方形 15"/>
            <p:cNvSpPr>
              <a:spLocks noChangeArrowheads="1"/>
            </p:cNvSpPr>
            <p:nvPr/>
          </p:nvSpPr>
          <p:spPr bwMode="auto">
            <a:xfrm>
              <a:off x="2643188" y="3357563"/>
              <a:ext cx="2214562" cy="285750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0502" name="正方形/長方形 13"/>
            <p:cNvSpPr>
              <a:spLocks noChangeArrowheads="1"/>
            </p:cNvSpPr>
            <p:nvPr/>
          </p:nvSpPr>
          <p:spPr bwMode="auto">
            <a:xfrm>
              <a:off x="2643188" y="3643313"/>
              <a:ext cx="2214562" cy="64293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20497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20498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683625" cy="865187"/>
          </a:xfrm>
        </p:spPr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grpSp>
        <p:nvGrpSpPr>
          <p:cNvPr id="45" name="グループ化 44"/>
          <p:cNvGrpSpPr/>
          <p:nvPr/>
        </p:nvGrpSpPr>
        <p:grpSpPr>
          <a:xfrm>
            <a:off x="1500166" y="3643314"/>
            <a:ext cx="3071834" cy="2643206"/>
            <a:chOff x="1500166" y="3643314"/>
            <a:chExt cx="3071834" cy="2643206"/>
          </a:xfrm>
        </p:grpSpPr>
        <p:sp>
          <p:nvSpPr>
            <p:cNvPr id="46" name="右中かっこ 45"/>
            <p:cNvSpPr/>
            <p:nvPr/>
          </p:nvSpPr>
          <p:spPr bwMode="auto">
            <a:xfrm>
              <a:off x="1500166" y="3643314"/>
              <a:ext cx="500066" cy="642942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47" name="左カーブ矢印 46"/>
            <p:cNvSpPr/>
            <p:nvPr/>
          </p:nvSpPr>
          <p:spPr bwMode="auto">
            <a:xfrm flipV="1">
              <a:off x="1785918" y="3714752"/>
              <a:ext cx="857256" cy="1071570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48" name="角丸四角形吹き出し 47"/>
            <p:cNvSpPr/>
            <p:nvPr/>
          </p:nvSpPr>
          <p:spPr bwMode="auto">
            <a:xfrm>
              <a:off x="2285984" y="5715016"/>
              <a:ext cx="2286016" cy="571504"/>
            </a:xfrm>
            <a:prstGeom prst="wedgeRoundRectCallout">
              <a:avLst>
                <a:gd name="adj1" fmla="val -48201"/>
                <a:gd name="adj2" fmla="val -226621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2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sp>
        <p:nvSpPr>
          <p:cNvPr id="49" name="テキスト ボックス 48"/>
          <p:cNvSpPr txBox="1"/>
          <p:nvPr/>
        </p:nvSpPr>
        <p:spPr bwMode="auto">
          <a:xfrm>
            <a:off x="428596" y="1500174"/>
            <a:ext cx="3786214" cy="584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範囲を前へ拡大</a:t>
            </a:r>
            <a:endParaRPr kumimoji="1" lang="ja-JP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スライド番号プレースホルダ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8CABB0-F499-42D6-9D26-E05A9FCEB61F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0001E1-2343-4FE6-8AFB-A7C5FCA96D34}" type="slidenum">
              <a:rPr lang="en-US" altLang="ja-JP" smtClean="0"/>
              <a:pPr/>
              <a:t>1</a:t>
            </a:fld>
            <a:endParaRPr lang="en-US" altLang="ja-JP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研究背景：類似メソッド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569325" cy="3311525"/>
          </a:xfrm>
        </p:spPr>
        <p:txBody>
          <a:bodyPr/>
          <a:lstStyle/>
          <a:p>
            <a:r>
              <a:rPr lang="ja-JP" altLang="en-US" sz="2800" dirty="0" smtClean="0"/>
              <a:t>互いに一致するコード片を共有するメソッド</a:t>
            </a:r>
          </a:p>
          <a:p>
            <a:r>
              <a:rPr lang="ja-JP" altLang="en-US" sz="2800" dirty="0" smtClean="0"/>
              <a:t>あるメソッドにおいて修正を行う場合，その類似メソッド全てに対しても同様の修正を行う必要がある</a:t>
            </a:r>
          </a:p>
          <a:p>
            <a:pPr lvl="1"/>
            <a:r>
              <a:rPr lang="ja-JP" altLang="en-US" sz="2400" dirty="0" smtClean="0"/>
              <a:t>集約することで保守コストを低減させることができる</a:t>
            </a:r>
          </a:p>
          <a:p>
            <a:r>
              <a:rPr lang="ja-JP" altLang="en-US" sz="2800" dirty="0" smtClean="0"/>
              <a:t>全ての記述が一致している場合，共通の親クラスへ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引き上げることで集約することができる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1187450" y="3068638"/>
            <a:ext cx="6480175" cy="1150937"/>
          </a:xfrm>
          <a:prstGeom prst="flowChart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 sz="3200"/>
              <a:t>類似メソッド間に差分がある場合，</a:t>
            </a:r>
            <a:br>
              <a:rPr lang="ja-JP" altLang="en-US" sz="3200"/>
            </a:br>
            <a:r>
              <a:rPr lang="ja-JP" altLang="en-US" sz="3200"/>
              <a:t>引き上げることが困難</a:t>
            </a: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2411413" y="4433888"/>
            <a:ext cx="11525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800"/>
              <a:t>Employee</a:t>
            </a:r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1763713" y="5441950"/>
            <a:ext cx="11525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800"/>
              <a:t>Salesman</a:t>
            </a:r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1763713" y="5730875"/>
            <a:ext cx="1152525" cy="714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1763713" y="5802313"/>
            <a:ext cx="11525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600">
                <a:solidFill>
                  <a:srgbClr val="FF0000"/>
                </a:solidFill>
              </a:rPr>
              <a:t>getName()</a:t>
            </a:r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3130550" y="5441950"/>
            <a:ext cx="11525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800"/>
              <a:t>Engineer</a:t>
            </a:r>
          </a:p>
        </p:txBody>
      </p:sp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3130550" y="5730875"/>
            <a:ext cx="1152525" cy="714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3130550" y="5802313"/>
            <a:ext cx="11525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600">
                <a:solidFill>
                  <a:srgbClr val="FF0000"/>
                </a:solidFill>
              </a:rPr>
              <a:t>getName()</a:t>
            </a:r>
          </a:p>
        </p:txBody>
      </p:sp>
      <p:cxnSp>
        <p:nvCxnSpPr>
          <p:cNvPr id="4109" name="AutoShape 12"/>
          <p:cNvCxnSpPr>
            <a:cxnSpLocks noChangeShapeType="1"/>
            <a:stCxn id="4106" idx="0"/>
            <a:endCxn id="4102" idx="2"/>
          </p:cNvCxnSpPr>
          <p:nvPr/>
        </p:nvCxnSpPr>
        <p:spPr bwMode="auto">
          <a:xfrm rot="5400000" flipH="1">
            <a:off x="3131344" y="4866481"/>
            <a:ext cx="431800" cy="7191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10" name="AutoShape 13"/>
          <p:cNvCxnSpPr>
            <a:cxnSpLocks noChangeShapeType="1"/>
            <a:stCxn id="4103" idx="0"/>
            <a:endCxn id="4102" idx="2"/>
          </p:cNvCxnSpPr>
          <p:nvPr/>
        </p:nvCxnSpPr>
        <p:spPr bwMode="auto">
          <a:xfrm rot="-5400000">
            <a:off x="2447925" y="4902200"/>
            <a:ext cx="431800" cy="6477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11" name="AutoShape 14"/>
          <p:cNvSpPr>
            <a:spLocks noChangeArrowheads="1"/>
          </p:cNvSpPr>
          <p:nvPr/>
        </p:nvSpPr>
        <p:spPr bwMode="auto">
          <a:xfrm>
            <a:off x="2771775" y="5013325"/>
            <a:ext cx="430213" cy="14128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12" name="Rectangle 15"/>
          <p:cNvSpPr>
            <a:spLocks noChangeArrowheads="1"/>
          </p:cNvSpPr>
          <p:nvPr/>
        </p:nvSpPr>
        <p:spPr bwMode="auto">
          <a:xfrm>
            <a:off x="5868988" y="4437063"/>
            <a:ext cx="1150937" cy="2873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800"/>
              <a:t>Employee</a:t>
            </a:r>
          </a:p>
        </p:txBody>
      </p:sp>
      <p:sp>
        <p:nvSpPr>
          <p:cNvPr id="4113" name="Rectangle 16"/>
          <p:cNvSpPr>
            <a:spLocks noChangeArrowheads="1"/>
          </p:cNvSpPr>
          <p:nvPr/>
        </p:nvSpPr>
        <p:spPr bwMode="auto">
          <a:xfrm>
            <a:off x="5868988" y="4725988"/>
            <a:ext cx="1150937" cy="714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4114" name="Rectangle 17"/>
          <p:cNvSpPr>
            <a:spLocks noChangeArrowheads="1"/>
          </p:cNvSpPr>
          <p:nvPr/>
        </p:nvSpPr>
        <p:spPr bwMode="auto">
          <a:xfrm>
            <a:off x="5868988" y="4797425"/>
            <a:ext cx="1150937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600">
                <a:solidFill>
                  <a:srgbClr val="FF0000"/>
                </a:solidFill>
              </a:rPr>
              <a:t>getName()</a:t>
            </a:r>
          </a:p>
        </p:txBody>
      </p:sp>
      <p:sp>
        <p:nvSpPr>
          <p:cNvPr id="4115" name="Rectangle 18"/>
          <p:cNvSpPr>
            <a:spLocks noChangeArrowheads="1"/>
          </p:cNvSpPr>
          <p:nvPr/>
        </p:nvSpPr>
        <p:spPr bwMode="auto">
          <a:xfrm>
            <a:off x="5146675" y="5514975"/>
            <a:ext cx="11525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800"/>
              <a:t>Salesman</a:t>
            </a:r>
          </a:p>
        </p:txBody>
      </p:sp>
      <p:sp>
        <p:nvSpPr>
          <p:cNvPr id="4116" name="Rectangle 19"/>
          <p:cNvSpPr>
            <a:spLocks noChangeArrowheads="1"/>
          </p:cNvSpPr>
          <p:nvPr/>
        </p:nvSpPr>
        <p:spPr bwMode="auto">
          <a:xfrm>
            <a:off x="6586538" y="5514975"/>
            <a:ext cx="11525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800"/>
              <a:t>Engineer</a:t>
            </a:r>
          </a:p>
        </p:txBody>
      </p:sp>
      <p:cxnSp>
        <p:nvCxnSpPr>
          <p:cNvPr id="4117" name="AutoShape 20"/>
          <p:cNvCxnSpPr>
            <a:cxnSpLocks noChangeShapeType="1"/>
            <a:stCxn id="4115" idx="0"/>
            <a:endCxn id="4114" idx="2"/>
          </p:cNvCxnSpPr>
          <p:nvPr/>
        </p:nvCxnSpPr>
        <p:spPr bwMode="auto">
          <a:xfrm rot="-5400000">
            <a:off x="5868988" y="4938713"/>
            <a:ext cx="430212" cy="722312"/>
          </a:xfrm>
          <a:prstGeom prst="bent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18" name="AutoShape 21"/>
          <p:cNvCxnSpPr>
            <a:cxnSpLocks noChangeShapeType="1"/>
            <a:stCxn id="4116" idx="0"/>
            <a:endCxn id="4114" idx="2"/>
          </p:cNvCxnSpPr>
          <p:nvPr/>
        </p:nvCxnSpPr>
        <p:spPr bwMode="auto">
          <a:xfrm rot="5400000" flipH="1">
            <a:off x="6588919" y="4941094"/>
            <a:ext cx="430212" cy="717550"/>
          </a:xfrm>
          <a:prstGeom prst="bentConnector3">
            <a:avLst>
              <a:gd name="adj1" fmla="val 5018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119" name="AutoShape 22"/>
          <p:cNvSpPr>
            <a:spLocks noChangeArrowheads="1"/>
          </p:cNvSpPr>
          <p:nvPr/>
        </p:nvSpPr>
        <p:spPr bwMode="auto">
          <a:xfrm>
            <a:off x="6227763" y="5084763"/>
            <a:ext cx="431800" cy="141287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0" name="AutoShape 23"/>
          <p:cNvSpPr>
            <a:spLocks noChangeArrowheads="1"/>
          </p:cNvSpPr>
          <p:nvPr/>
        </p:nvSpPr>
        <p:spPr bwMode="auto">
          <a:xfrm>
            <a:off x="4427538" y="4652963"/>
            <a:ext cx="576262" cy="647700"/>
          </a:xfrm>
          <a:prstGeom prst="rightArrow">
            <a:avLst>
              <a:gd name="adj1" fmla="val 32352"/>
              <a:gd name="adj2" fmla="val 52616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ransition advTm="98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CFC4854-63CE-45C5-AAF6-BFDA58E1BC58}" type="slidenum">
              <a:rPr lang="en-US" altLang="ja-JP" sz="1000"/>
              <a:pPr algn="r"/>
              <a:t>19</a:t>
            </a:fld>
            <a:endParaRPr lang="en-US" altLang="ja-JP" sz="1000"/>
          </a:p>
        </p:txBody>
      </p:sp>
      <p:sp>
        <p:nvSpPr>
          <p:cNvPr id="21507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a = base();</a:t>
            </a:r>
          </a:p>
          <a:p>
            <a:r>
              <a:rPr lang="en-US" altLang="ja-JP" sz="2000" dirty="0"/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>
                <a:solidFill>
                  <a:schemeClr val="accent2"/>
                </a:solidFill>
              </a:rPr>
              <a:t>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21508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21509" name="グループ化 70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21555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1556" name="直線コネクタ 72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57" name="直線コネクタ 73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58" name="直線コネクタ 74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1510" name="グループ化 75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21552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1553" name="直線コネクタ 77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54" name="直線コネクタ 78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1511" name="グループ化 79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</p:grpSpPr>
        <p:sp>
          <p:nvSpPr>
            <p:cNvPr id="21547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1548" name="直線コネクタ 81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49" name="直線コネクタ 82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50" name="直線コネクタ 83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1551" name="直線コネクタ 84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1512" name="グループ化 85"/>
          <p:cNvGrpSpPr>
            <a:grpSpLocks/>
          </p:cNvGrpSpPr>
          <p:nvPr/>
        </p:nvGrpSpPr>
        <p:grpSpPr bwMode="auto">
          <a:xfrm>
            <a:off x="5286375" y="5572125"/>
            <a:ext cx="785813" cy="857250"/>
            <a:chOff x="5286384" y="5500708"/>
            <a:chExt cx="785812" cy="857250"/>
          </a:xfrm>
        </p:grpSpPr>
        <p:sp>
          <p:nvSpPr>
            <p:cNvPr id="21541" name="AutoShape 32"/>
            <p:cNvSpPr>
              <a:spLocks noChangeArrowheads="1"/>
            </p:cNvSpPr>
            <p:nvPr/>
          </p:nvSpPr>
          <p:spPr bwMode="auto">
            <a:xfrm flipV="1">
              <a:off x="5286384" y="55007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1542" name="直線コネクタ 87"/>
            <p:cNvCxnSpPr>
              <a:cxnSpLocks noChangeShapeType="1"/>
            </p:cNvCxnSpPr>
            <p:nvPr/>
          </p:nvCxnSpPr>
          <p:spPr bwMode="auto">
            <a:xfrm>
              <a:off x="5357826" y="59293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43" name="直線コネクタ 88"/>
            <p:cNvCxnSpPr>
              <a:cxnSpLocks noChangeShapeType="1"/>
            </p:cNvCxnSpPr>
            <p:nvPr/>
          </p:nvCxnSpPr>
          <p:spPr bwMode="auto">
            <a:xfrm>
              <a:off x="5357826" y="60007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44" name="直線コネクタ 89"/>
            <p:cNvCxnSpPr>
              <a:cxnSpLocks noChangeShapeType="1"/>
            </p:cNvCxnSpPr>
            <p:nvPr/>
          </p:nvCxnSpPr>
          <p:spPr bwMode="auto">
            <a:xfrm>
              <a:off x="5357816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1545" name="直線コネクタ 90"/>
            <p:cNvCxnSpPr>
              <a:cxnSpLocks noChangeShapeType="1"/>
            </p:cNvCxnSpPr>
            <p:nvPr/>
          </p:nvCxnSpPr>
          <p:spPr bwMode="auto">
            <a:xfrm>
              <a:off x="5357816" y="614364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1546" name="直線コネクタ 91"/>
            <p:cNvCxnSpPr>
              <a:cxnSpLocks noChangeShapeType="1"/>
            </p:cNvCxnSpPr>
            <p:nvPr/>
          </p:nvCxnSpPr>
          <p:spPr bwMode="auto">
            <a:xfrm>
              <a:off x="5357822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1513" name="グループ化 92"/>
          <p:cNvGrpSpPr>
            <a:grpSpLocks/>
          </p:cNvGrpSpPr>
          <p:nvPr/>
        </p:nvGrpSpPr>
        <p:grpSpPr bwMode="auto">
          <a:xfrm>
            <a:off x="6643688" y="1928813"/>
            <a:ext cx="785812" cy="857250"/>
            <a:chOff x="6643712" y="1928802"/>
            <a:chExt cx="785812" cy="857250"/>
          </a:xfrm>
        </p:grpSpPr>
        <p:sp>
          <p:nvSpPr>
            <p:cNvPr id="21537" name="AutoShape 32"/>
            <p:cNvSpPr>
              <a:spLocks noChangeArrowheads="1"/>
            </p:cNvSpPr>
            <p:nvPr/>
          </p:nvSpPr>
          <p:spPr bwMode="auto">
            <a:xfrm flipV="1">
              <a:off x="6643712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1538" name="直線コネクタ 94"/>
            <p:cNvCxnSpPr>
              <a:cxnSpLocks noChangeShapeType="1"/>
            </p:cNvCxnSpPr>
            <p:nvPr/>
          </p:nvCxnSpPr>
          <p:spPr bwMode="auto">
            <a:xfrm>
              <a:off x="6715154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39" name="直線コネクタ 95"/>
            <p:cNvCxnSpPr>
              <a:cxnSpLocks noChangeShapeType="1"/>
            </p:cNvCxnSpPr>
            <p:nvPr/>
          </p:nvCxnSpPr>
          <p:spPr bwMode="auto">
            <a:xfrm>
              <a:off x="6715154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40" name="直線コネクタ 96"/>
            <p:cNvCxnSpPr>
              <a:cxnSpLocks noChangeShapeType="1"/>
            </p:cNvCxnSpPr>
            <p:nvPr/>
          </p:nvCxnSpPr>
          <p:spPr bwMode="auto">
            <a:xfrm>
              <a:off x="6715140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1514" name="グループ化 97"/>
          <p:cNvGrpSpPr>
            <a:grpSpLocks/>
          </p:cNvGrpSpPr>
          <p:nvPr/>
        </p:nvGrpSpPr>
        <p:grpSpPr bwMode="auto">
          <a:xfrm>
            <a:off x="8001000" y="1928813"/>
            <a:ext cx="785813" cy="857250"/>
            <a:chOff x="7929586" y="1928802"/>
            <a:chExt cx="785812" cy="857250"/>
          </a:xfrm>
          <a:solidFill>
            <a:srgbClr val="FFC000"/>
          </a:solidFill>
        </p:grpSpPr>
        <p:sp>
          <p:nvSpPr>
            <p:cNvPr id="21532" name="AutoShape 32"/>
            <p:cNvSpPr>
              <a:spLocks noChangeArrowheads="1"/>
            </p:cNvSpPr>
            <p:nvPr/>
          </p:nvSpPr>
          <p:spPr bwMode="auto">
            <a:xfrm flipV="1">
              <a:off x="7929586" y="1928802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1533" name="直線コネクタ 99"/>
            <p:cNvCxnSpPr>
              <a:cxnSpLocks noChangeShapeType="1"/>
            </p:cNvCxnSpPr>
            <p:nvPr/>
          </p:nvCxnSpPr>
          <p:spPr bwMode="auto">
            <a:xfrm>
              <a:off x="8001028" y="2357417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34" name="直線コネクタ 100"/>
            <p:cNvCxnSpPr>
              <a:cxnSpLocks noChangeShapeType="1"/>
            </p:cNvCxnSpPr>
            <p:nvPr/>
          </p:nvCxnSpPr>
          <p:spPr bwMode="auto">
            <a:xfrm>
              <a:off x="8001028" y="2428855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35" name="直線コネクタ 101"/>
            <p:cNvCxnSpPr>
              <a:cxnSpLocks noChangeShapeType="1"/>
            </p:cNvCxnSpPr>
            <p:nvPr/>
          </p:nvCxnSpPr>
          <p:spPr bwMode="auto">
            <a:xfrm>
              <a:off x="8001014" y="228599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1536" name="直線コネクタ 102"/>
            <p:cNvCxnSpPr>
              <a:cxnSpLocks noChangeShapeType="1"/>
            </p:cNvCxnSpPr>
            <p:nvPr/>
          </p:nvCxnSpPr>
          <p:spPr bwMode="auto">
            <a:xfrm>
              <a:off x="8001024" y="2214554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21515" name="右矢印 148"/>
          <p:cNvSpPr>
            <a:spLocks noChangeArrowheads="1"/>
          </p:cNvSpPr>
          <p:nvPr/>
        </p:nvSpPr>
        <p:spPr bwMode="auto">
          <a:xfrm>
            <a:off x="6215063" y="2214563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1516" name="下矢印 149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1517" name="右矢印 150"/>
          <p:cNvSpPr>
            <a:spLocks noChangeArrowheads="1"/>
          </p:cNvSpPr>
          <p:nvPr/>
        </p:nvSpPr>
        <p:spPr bwMode="auto">
          <a:xfrm>
            <a:off x="7572375" y="2214563"/>
            <a:ext cx="357188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1518" name="下矢印 151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1519" name="下矢印 152"/>
          <p:cNvSpPr>
            <a:spLocks noChangeArrowheads="1"/>
          </p:cNvSpPr>
          <p:nvPr/>
        </p:nvSpPr>
        <p:spPr bwMode="auto">
          <a:xfrm>
            <a:off x="5429250" y="5286375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61" name="乗算記号 160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62" name="乗算記号 161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65" name="乗算記号 164"/>
          <p:cNvSpPr/>
          <p:nvPr/>
        </p:nvSpPr>
        <p:spPr bwMode="auto">
          <a:xfrm>
            <a:off x="6286500" y="1643063"/>
            <a:ext cx="1500188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66" name="乗算記号 165"/>
          <p:cNvSpPr/>
          <p:nvPr/>
        </p:nvSpPr>
        <p:spPr bwMode="auto">
          <a:xfrm>
            <a:off x="7643813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1524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5CF525-39E1-47A6-9DCB-00474E93ADDE}" type="slidenum">
              <a:rPr lang="en-US" altLang="ja-JP" smtClean="0"/>
              <a:pPr/>
              <a:t>19</a:t>
            </a:fld>
            <a:endParaRPr lang="en-US" altLang="ja-JP" smtClean="0"/>
          </a:p>
        </p:txBody>
      </p:sp>
      <p:grpSp>
        <p:nvGrpSpPr>
          <p:cNvPr id="21525" name="グループ化 65"/>
          <p:cNvGrpSpPr>
            <a:grpSpLocks/>
          </p:cNvGrpSpPr>
          <p:nvPr/>
        </p:nvGrpSpPr>
        <p:grpSpPr bwMode="auto">
          <a:xfrm>
            <a:off x="214313" y="3000375"/>
            <a:ext cx="4643437" cy="1285875"/>
            <a:chOff x="214313" y="3000372"/>
            <a:chExt cx="4643437" cy="1285878"/>
          </a:xfrm>
        </p:grpSpPr>
        <p:sp>
          <p:nvSpPr>
            <p:cNvPr id="21528" name="正方形/長方形 14"/>
            <p:cNvSpPr>
              <a:spLocks noChangeArrowheads="1"/>
            </p:cNvSpPr>
            <p:nvPr/>
          </p:nvSpPr>
          <p:spPr bwMode="auto">
            <a:xfrm>
              <a:off x="214313" y="3000372"/>
              <a:ext cx="2000250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1529" name="正方形/長方形 12"/>
            <p:cNvSpPr>
              <a:spLocks noChangeArrowheads="1"/>
            </p:cNvSpPr>
            <p:nvPr/>
          </p:nvSpPr>
          <p:spPr bwMode="auto">
            <a:xfrm>
              <a:off x="214313" y="3357563"/>
              <a:ext cx="2000250" cy="92868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1530" name="正方形/長方形 15"/>
            <p:cNvSpPr>
              <a:spLocks noChangeArrowheads="1"/>
            </p:cNvSpPr>
            <p:nvPr/>
          </p:nvSpPr>
          <p:spPr bwMode="auto">
            <a:xfrm>
              <a:off x="2643188" y="3000372"/>
              <a:ext cx="2214562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1531" name="正方形/長方形 13"/>
            <p:cNvSpPr>
              <a:spLocks noChangeArrowheads="1"/>
            </p:cNvSpPr>
            <p:nvPr/>
          </p:nvSpPr>
          <p:spPr bwMode="auto">
            <a:xfrm>
              <a:off x="2643188" y="3357563"/>
              <a:ext cx="2214562" cy="92868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21526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215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grpSp>
        <p:nvGrpSpPr>
          <p:cNvPr id="55" name="グループ化 54"/>
          <p:cNvGrpSpPr/>
          <p:nvPr/>
        </p:nvGrpSpPr>
        <p:grpSpPr>
          <a:xfrm>
            <a:off x="1500166" y="3643314"/>
            <a:ext cx="3071834" cy="2643206"/>
            <a:chOff x="1500166" y="3643314"/>
            <a:chExt cx="3071834" cy="2643206"/>
          </a:xfrm>
        </p:grpSpPr>
        <p:sp>
          <p:nvSpPr>
            <p:cNvPr id="56" name="右中かっこ 55"/>
            <p:cNvSpPr/>
            <p:nvPr/>
          </p:nvSpPr>
          <p:spPr bwMode="auto">
            <a:xfrm>
              <a:off x="1500166" y="3643314"/>
              <a:ext cx="500066" cy="642942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57" name="左カーブ矢印 56"/>
            <p:cNvSpPr/>
            <p:nvPr/>
          </p:nvSpPr>
          <p:spPr bwMode="auto">
            <a:xfrm flipV="1">
              <a:off x="1785918" y="3714752"/>
              <a:ext cx="857256" cy="1071570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58" name="角丸四角形吹き出し 57"/>
            <p:cNvSpPr/>
            <p:nvPr/>
          </p:nvSpPr>
          <p:spPr bwMode="auto">
            <a:xfrm>
              <a:off x="2285984" y="5715016"/>
              <a:ext cx="2286016" cy="571504"/>
            </a:xfrm>
            <a:prstGeom prst="wedgeRoundRectCallout">
              <a:avLst>
                <a:gd name="adj1" fmla="val -48201"/>
                <a:gd name="adj2" fmla="val -226621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2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sp>
        <p:nvSpPr>
          <p:cNvPr id="59" name="テキスト ボックス 58"/>
          <p:cNvSpPr txBox="1"/>
          <p:nvPr/>
        </p:nvSpPr>
        <p:spPr bwMode="auto">
          <a:xfrm>
            <a:off x="428596" y="1181724"/>
            <a:ext cx="3786214" cy="117570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範囲を前へ拡大</a:t>
            </a:r>
            <a:endParaRPr lang="en-US" altLang="ja-JP" sz="3200" kern="0" dirty="0" smtClean="0">
              <a:solidFill>
                <a:schemeClr val="tx1"/>
              </a:solidFill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範囲の拡大の終了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F6F6E27-160A-40F1-A40B-F26C1239DD04}" type="slidenum">
              <a:rPr lang="en-US" altLang="ja-JP" sz="1000"/>
              <a:pPr algn="r"/>
              <a:t>20</a:t>
            </a:fld>
            <a:endParaRPr lang="en-US" altLang="ja-JP" sz="1000"/>
          </a:p>
        </p:txBody>
      </p:sp>
      <p:sp>
        <p:nvSpPr>
          <p:cNvPr id="23555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a = base();</a:t>
            </a:r>
          </a:p>
          <a:p>
            <a:r>
              <a:rPr lang="en-US" altLang="ja-JP" sz="2000" dirty="0"/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>
                <a:solidFill>
                  <a:schemeClr val="accent2"/>
                </a:solidFill>
              </a:rPr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23556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23557" name="グループ化 58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23620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621" name="直線コネクタ 60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22" name="直線コネクタ 61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23" name="直線コネクタ 62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3558" name="グループ化 63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23617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618" name="直線コネクタ 65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19" name="直線コネクタ 66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3559" name="グループ化 67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</p:grpSpPr>
        <p:sp>
          <p:nvSpPr>
            <p:cNvPr id="23612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613" name="直線コネクタ 69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14" name="直線コネクタ 70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15" name="直線コネクタ 71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3616" name="直線コネクタ 72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3560" name="グループ化 73"/>
          <p:cNvGrpSpPr>
            <a:grpSpLocks/>
          </p:cNvGrpSpPr>
          <p:nvPr/>
        </p:nvGrpSpPr>
        <p:grpSpPr bwMode="auto">
          <a:xfrm>
            <a:off x="5286375" y="5572125"/>
            <a:ext cx="785813" cy="857250"/>
            <a:chOff x="5286384" y="5500708"/>
            <a:chExt cx="785812" cy="857250"/>
          </a:xfrm>
        </p:grpSpPr>
        <p:sp>
          <p:nvSpPr>
            <p:cNvPr id="23606" name="AutoShape 32"/>
            <p:cNvSpPr>
              <a:spLocks noChangeArrowheads="1"/>
            </p:cNvSpPr>
            <p:nvPr/>
          </p:nvSpPr>
          <p:spPr bwMode="auto">
            <a:xfrm flipV="1">
              <a:off x="5286384" y="55007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607" name="直線コネクタ 75"/>
            <p:cNvCxnSpPr>
              <a:cxnSpLocks noChangeShapeType="1"/>
            </p:cNvCxnSpPr>
            <p:nvPr/>
          </p:nvCxnSpPr>
          <p:spPr bwMode="auto">
            <a:xfrm>
              <a:off x="5357826" y="59293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08" name="直線コネクタ 76"/>
            <p:cNvCxnSpPr>
              <a:cxnSpLocks noChangeShapeType="1"/>
            </p:cNvCxnSpPr>
            <p:nvPr/>
          </p:nvCxnSpPr>
          <p:spPr bwMode="auto">
            <a:xfrm>
              <a:off x="5357826" y="60007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09" name="直線コネクタ 77"/>
            <p:cNvCxnSpPr>
              <a:cxnSpLocks noChangeShapeType="1"/>
            </p:cNvCxnSpPr>
            <p:nvPr/>
          </p:nvCxnSpPr>
          <p:spPr bwMode="auto">
            <a:xfrm>
              <a:off x="5357816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3610" name="直線コネクタ 78"/>
            <p:cNvCxnSpPr>
              <a:cxnSpLocks noChangeShapeType="1"/>
            </p:cNvCxnSpPr>
            <p:nvPr/>
          </p:nvCxnSpPr>
          <p:spPr bwMode="auto">
            <a:xfrm>
              <a:off x="5357816" y="614364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3611" name="直線コネクタ 79"/>
            <p:cNvCxnSpPr>
              <a:cxnSpLocks noChangeShapeType="1"/>
            </p:cNvCxnSpPr>
            <p:nvPr/>
          </p:nvCxnSpPr>
          <p:spPr bwMode="auto">
            <a:xfrm>
              <a:off x="5357822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3561" name="グループ化 80"/>
          <p:cNvGrpSpPr>
            <a:grpSpLocks/>
          </p:cNvGrpSpPr>
          <p:nvPr/>
        </p:nvGrpSpPr>
        <p:grpSpPr bwMode="auto">
          <a:xfrm>
            <a:off x="6643688" y="1928813"/>
            <a:ext cx="785812" cy="857250"/>
            <a:chOff x="6643712" y="1928802"/>
            <a:chExt cx="785812" cy="857250"/>
          </a:xfrm>
        </p:grpSpPr>
        <p:sp>
          <p:nvSpPr>
            <p:cNvPr id="23602" name="AutoShape 32"/>
            <p:cNvSpPr>
              <a:spLocks noChangeArrowheads="1"/>
            </p:cNvSpPr>
            <p:nvPr/>
          </p:nvSpPr>
          <p:spPr bwMode="auto">
            <a:xfrm flipV="1">
              <a:off x="6643712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603" name="直線コネクタ 82"/>
            <p:cNvCxnSpPr>
              <a:cxnSpLocks noChangeShapeType="1"/>
            </p:cNvCxnSpPr>
            <p:nvPr/>
          </p:nvCxnSpPr>
          <p:spPr bwMode="auto">
            <a:xfrm>
              <a:off x="6715154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04" name="直線コネクタ 83"/>
            <p:cNvCxnSpPr>
              <a:cxnSpLocks noChangeShapeType="1"/>
            </p:cNvCxnSpPr>
            <p:nvPr/>
          </p:nvCxnSpPr>
          <p:spPr bwMode="auto">
            <a:xfrm>
              <a:off x="6715154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05" name="直線コネクタ 84"/>
            <p:cNvCxnSpPr>
              <a:cxnSpLocks noChangeShapeType="1"/>
            </p:cNvCxnSpPr>
            <p:nvPr/>
          </p:nvCxnSpPr>
          <p:spPr bwMode="auto">
            <a:xfrm>
              <a:off x="6715140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3562" name="グループ化 85"/>
          <p:cNvGrpSpPr>
            <a:grpSpLocks/>
          </p:cNvGrpSpPr>
          <p:nvPr/>
        </p:nvGrpSpPr>
        <p:grpSpPr bwMode="auto">
          <a:xfrm>
            <a:off x="8001000" y="1928813"/>
            <a:ext cx="785813" cy="857250"/>
            <a:chOff x="7929586" y="1928802"/>
            <a:chExt cx="785812" cy="857250"/>
          </a:xfrm>
        </p:grpSpPr>
        <p:sp>
          <p:nvSpPr>
            <p:cNvPr id="23597" name="AutoShape 32"/>
            <p:cNvSpPr>
              <a:spLocks noChangeArrowheads="1"/>
            </p:cNvSpPr>
            <p:nvPr/>
          </p:nvSpPr>
          <p:spPr bwMode="auto">
            <a:xfrm flipV="1">
              <a:off x="7929586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598" name="直線コネクタ 87"/>
            <p:cNvCxnSpPr>
              <a:cxnSpLocks noChangeShapeType="1"/>
            </p:cNvCxnSpPr>
            <p:nvPr/>
          </p:nvCxnSpPr>
          <p:spPr bwMode="auto">
            <a:xfrm>
              <a:off x="8001028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599" name="直線コネクタ 88"/>
            <p:cNvCxnSpPr>
              <a:cxnSpLocks noChangeShapeType="1"/>
            </p:cNvCxnSpPr>
            <p:nvPr/>
          </p:nvCxnSpPr>
          <p:spPr bwMode="auto">
            <a:xfrm>
              <a:off x="8001028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600" name="直線コネクタ 89"/>
            <p:cNvCxnSpPr>
              <a:cxnSpLocks noChangeShapeType="1"/>
            </p:cNvCxnSpPr>
            <p:nvPr/>
          </p:nvCxnSpPr>
          <p:spPr bwMode="auto">
            <a:xfrm>
              <a:off x="8001014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3601" name="直線コネクタ 90"/>
            <p:cNvCxnSpPr>
              <a:cxnSpLocks noChangeShapeType="1"/>
            </p:cNvCxnSpPr>
            <p:nvPr/>
          </p:nvCxnSpPr>
          <p:spPr bwMode="auto">
            <a:xfrm>
              <a:off x="8001024" y="221455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3563" name="グループ化 91"/>
          <p:cNvGrpSpPr>
            <a:grpSpLocks/>
          </p:cNvGrpSpPr>
          <p:nvPr/>
        </p:nvGrpSpPr>
        <p:grpSpPr bwMode="auto">
          <a:xfrm>
            <a:off x="6643688" y="3143250"/>
            <a:ext cx="785812" cy="857250"/>
            <a:chOff x="6643702" y="3143248"/>
            <a:chExt cx="785812" cy="857250"/>
          </a:xfrm>
          <a:solidFill>
            <a:srgbClr val="FFC000"/>
          </a:solidFill>
        </p:grpSpPr>
        <p:sp>
          <p:nvSpPr>
            <p:cNvPr id="23592" name="AutoShape 32"/>
            <p:cNvSpPr>
              <a:spLocks noChangeArrowheads="1"/>
            </p:cNvSpPr>
            <p:nvPr/>
          </p:nvSpPr>
          <p:spPr bwMode="auto">
            <a:xfrm flipV="1">
              <a:off x="6643702" y="3143248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593" name="直線コネクタ 93"/>
            <p:cNvCxnSpPr>
              <a:cxnSpLocks noChangeShapeType="1"/>
            </p:cNvCxnSpPr>
            <p:nvPr/>
          </p:nvCxnSpPr>
          <p:spPr bwMode="auto">
            <a:xfrm>
              <a:off x="6715144" y="3571863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594" name="直線コネクタ 94"/>
            <p:cNvCxnSpPr>
              <a:cxnSpLocks noChangeShapeType="1"/>
            </p:cNvCxnSpPr>
            <p:nvPr/>
          </p:nvCxnSpPr>
          <p:spPr bwMode="auto">
            <a:xfrm>
              <a:off x="6715144" y="3643301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595" name="直線コネクタ 95"/>
            <p:cNvCxnSpPr>
              <a:cxnSpLocks noChangeShapeType="1"/>
            </p:cNvCxnSpPr>
            <p:nvPr/>
          </p:nvCxnSpPr>
          <p:spPr bwMode="auto">
            <a:xfrm>
              <a:off x="6715130" y="3500438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3596" name="直線コネクタ 96"/>
            <p:cNvCxnSpPr>
              <a:cxnSpLocks noChangeShapeType="1"/>
            </p:cNvCxnSpPr>
            <p:nvPr/>
          </p:nvCxnSpPr>
          <p:spPr bwMode="auto">
            <a:xfrm>
              <a:off x="6715140" y="371475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3564" name="グループ化 97"/>
          <p:cNvGrpSpPr>
            <a:grpSpLocks/>
          </p:cNvGrpSpPr>
          <p:nvPr/>
        </p:nvGrpSpPr>
        <p:grpSpPr bwMode="auto">
          <a:xfrm>
            <a:off x="8001000" y="3143250"/>
            <a:ext cx="785813" cy="857250"/>
            <a:chOff x="7929592" y="3143248"/>
            <a:chExt cx="785812" cy="857250"/>
          </a:xfrm>
          <a:solidFill>
            <a:srgbClr val="FFC000"/>
          </a:solidFill>
        </p:grpSpPr>
        <p:sp>
          <p:nvSpPr>
            <p:cNvPr id="23586" name="AutoShape 32"/>
            <p:cNvSpPr>
              <a:spLocks noChangeArrowheads="1"/>
            </p:cNvSpPr>
            <p:nvPr/>
          </p:nvSpPr>
          <p:spPr bwMode="auto">
            <a:xfrm flipV="1">
              <a:off x="7929592" y="3143248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3587" name="直線コネクタ 99"/>
            <p:cNvCxnSpPr>
              <a:cxnSpLocks noChangeShapeType="1"/>
            </p:cNvCxnSpPr>
            <p:nvPr/>
          </p:nvCxnSpPr>
          <p:spPr bwMode="auto">
            <a:xfrm>
              <a:off x="8001034" y="3571863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588" name="直線コネクタ 100"/>
            <p:cNvCxnSpPr>
              <a:cxnSpLocks noChangeShapeType="1"/>
            </p:cNvCxnSpPr>
            <p:nvPr/>
          </p:nvCxnSpPr>
          <p:spPr bwMode="auto">
            <a:xfrm>
              <a:off x="8001034" y="3643301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3589" name="直線コネクタ 101"/>
            <p:cNvCxnSpPr>
              <a:cxnSpLocks noChangeShapeType="1"/>
            </p:cNvCxnSpPr>
            <p:nvPr/>
          </p:nvCxnSpPr>
          <p:spPr bwMode="auto">
            <a:xfrm>
              <a:off x="8001020" y="3500438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3590" name="直線コネクタ 102"/>
            <p:cNvCxnSpPr>
              <a:cxnSpLocks noChangeShapeType="1"/>
            </p:cNvCxnSpPr>
            <p:nvPr/>
          </p:nvCxnSpPr>
          <p:spPr bwMode="auto">
            <a:xfrm>
              <a:off x="8001030" y="371475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3591" name="直線コネクタ 103"/>
            <p:cNvCxnSpPr>
              <a:cxnSpLocks noChangeShapeType="1"/>
            </p:cNvCxnSpPr>
            <p:nvPr/>
          </p:nvCxnSpPr>
          <p:spPr bwMode="auto">
            <a:xfrm>
              <a:off x="8001024" y="3429000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23565" name="右矢印 136"/>
          <p:cNvSpPr>
            <a:spLocks noChangeArrowheads="1"/>
          </p:cNvSpPr>
          <p:nvPr/>
        </p:nvSpPr>
        <p:spPr bwMode="auto">
          <a:xfrm>
            <a:off x="6215063" y="2214563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3566" name="下矢印 137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3567" name="右矢印 138"/>
          <p:cNvSpPr>
            <a:spLocks noChangeArrowheads="1"/>
          </p:cNvSpPr>
          <p:nvPr/>
        </p:nvSpPr>
        <p:spPr bwMode="auto">
          <a:xfrm>
            <a:off x="7572375" y="2214563"/>
            <a:ext cx="357188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3568" name="下矢印 139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3569" name="下矢印 140"/>
          <p:cNvSpPr>
            <a:spLocks noChangeArrowheads="1"/>
          </p:cNvSpPr>
          <p:nvPr/>
        </p:nvSpPr>
        <p:spPr bwMode="auto">
          <a:xfrm>
            <a:off x="5429250" y="5286375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3570" name="右矢印 141"/>
          <p:cNvSpPr>
            <a:spLocks noChangeArrowheads="1"/>
          </p:cNvSpPr>
          <p:nvPr/>
        </p:nvSpPr>
        <p:spPr bwMode="auto">
          <a:xfrm>
            <a:off x="6215063" y="3429000"/>
            <a:ext cx="357187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3571" name="右矢印 142"/>
          <p:cNvSpPr>
            <a:spLocks noChangeArrowheads="1"/>
          </p:cNvSpPr>
          <p:nvPr/>
        </p:nvSpPr>
        <p:spPr bwMode="auto">
          <a:xfrm>
            <a:off x="7572375" y="3429000"/>
            <a:ext cx="357188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49" name="乗算記号 148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0" name="乗算記号 149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1" name="乗算記号 150"/>
          <p:cNvSpPr/>
          <p:nvPr/>
        </p:nvSpPr>
        <p:spPr bwMode="auto">
          <a:xfrm>
            <a:off x="6286500" y="2857500"/>
            <a:ext cx="1500188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2" name="乗算記号 151"/>
          <p:cNvSpPr/>
          <p:nvPr/>
        </p:nvSpPr>
        <p:spPr bwMode="auto">
          <a:xfrm>
            <a:off x="7643813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3" name="乗算記号 152"/>
          <p:cNvSpPr/>
          <p:nvPr/>
        </p:nvSpPr>
        <p:spPr bwMode="auto">
          <a:xfrm>
            <a:off x="6286500" y="1643063"/>
            <a:ext cx="1500188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4" name="乗算記号 153"/>
          <p:cNvSpPr/>
          <p:nvPr/>
        </p:nvSpPr>
        <p:spPr bwMode="auto">
          <a:xfrm>
            <a:off x="7643813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3578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B0D68E-C94B-4D31-9677-2D8D96C39644}" type="slidenum">
              <a:rPr lang="en-US" altLang="ja-JP" smtClean="0"/>
              <a:pPr/>
              <a:t>20</a:t>
            </a:fld>
            <a:endParaRPr lang="en-US" altLang="ja-JP" smtClean="0"/>
          </a:p>
        </p:txBody>
      </p:sp>
      <p:grpSp>
        <p:nvGrpSpPr>
          <p:cNvPr id="23579" name="グループ化 53"/>
          <p:cNvGrpSpPr>
            <a:grpSpLocks/>
          </p:cNvGrpSpPr>
          <p:nvPr/>
        </p:nvGrpSpPr>
        <p:grpSpPr bwMode="auto">
          <a:xfrm>
            <a:off x="214313" y="3000375"/>
            <a:ext cx="4643437" cy="1571633"/>
            <a:chOff x="214313" y="3000372"/>
            <a:chExt cx="4643437" cy="1571636"/>
          </a:xfrm>
        </p:grpSpPr>
        <p:sp>
          <p:nvSpPr>
            <p:cNvPr id="23582" name="正方形/長方形 14"/>
            <p:cNvSpPr>
              <a:spLocks noChangeArrowheads="1"/>
            </p:cNvSpPr>
            <p:nvPr/>
          </p:nvSpPr>
          <p:spPr bwMode="auto">
            <a:xfrm>
              <a:off x="214313" y="3000372"/>
              <a:ext cx="2000250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3583" name="正方形/長方形 12"/>
            <p:cNvSpPr>
              <a:spLocks noChangeArrowheads="1"/>
            </p:cNvSpPr>
            <p:nvPr/>
          </p:nvSpPr>
          <p:spPr bwMode="auto">
            <a:xfrm>
              <a:off x="214313" y="3357563"/>
              <a:ext cx="2000250" cy="1214445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3584" name="正方形/長方形 15"/>
            <p:cNvSpPr>
              <a:spLocks noChangeArrowheads="1"/>
            </p:cNvSpPr>
            <p:nvPr/>
          </p:nvSpPr>
          <p:spPr bwMode="auto">
            <a:xfrm>
              <a:off x="2643188" y="3000372"/>
              <a:ext cx="2214562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3585" name="正方形/長方形 13"/>
            <p:cNvSpPr>
              <a:spLocks noChangeArrowheads="1"/>
            </p:cNvSpPr>
            <p:nvPr/>
          </p:nvSpPr>
          <p:spPr bwMode="auto">
            <a:xfrm>
              <a:off x="2643188" y="3357563"/>
              <a:ext cx="2214562" cy="1214445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23580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2358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grpSp>
        <p:nvGrpSpPr>
          <p:cNvPr id="72" name="グループ化 71"/>
          <p:cNvGrpSpPr/>
          <p:nvPr/>
        </p:nvGrpSpPr>
        <p:grpSpPr>
          <a:xfrm>
            <a:off x="1500166" y="3643314"/>
            <a:ext cx="3071834" cy="2643206"/>
            <a:chOff x="1500166" y="3643314"/>
            <a:chExt cx="3071834" cy="2643206"/>
          </a:xfrm>
        </p:grpSpPr>
        <p:sp>
          <p:nvSpPr>
            <p:cNvPr id="73" name="右中かっこ 72"/>
            <p:cNvSpPr/>
            <p:nvPr/>
          </p:nvSpPr>
          <p:spPr bwMode="auto">
            <a:xfrm>
              <a:off x="1500166" y="3643314"/>
              <a:ext cx="500066" cy="857256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4" name="左カーブ矢印 73"/>
            <p:cNvSpPr/>
            <p:nvPr/>
          </p:nvSpPr>
          <p:spPr bwMode="auto">
            <a:xfrm flipV="1">
              <a:off x="1785918" y="3857628"/>
              <a:ext cx="857256" cy="928694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75" name="角丸四角形吹き出し 74"/>
            <p:cNvSpPr/>
            <p:nvPr/>
          </p:nvSpPr>
          <p:spPr bwMode="auto">
            <a:xfrm>
              <a:off x="2285984" y="5715016"/>
              <a:ext cx="2286016" cy="571504"/>
            </a:xfrm>
            <a:prstGeom prst="wedgeRoundRectCallout">
              <a:avLst>
                <a:gd name="adj1" fmla="val -48201"/>
                <a:gd name="adj2" fmla="val -226621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dirty="0"/>
                <a:t>3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sp>
        <p:nvSpPr>
          <p:cNvPr id="77" name="テキスト ボックス 76"/>
          <p:cNvSpPr txBox="1"/>
          <p:nvPr/>
        </p:nvSpPr>
        <p:spPr bwMode="auto">
          <a:xfrm>
            <a:off x="428596" y="1181724"/>
            <a:ext cx="3786214" cy="117570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範囲を前へ拡大</a:t>
            </a:r>
            <a:endParaRPr lang="en-US" altLang="ja-JP" sz="3200" kern="0" dirty="0" smtClean="0">
              <a:solidFill>
                <a:schemeClr val="tx1"/>
              </a:solidFill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範囲の拡大の終了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スライド番号プレースホルダ 3"/>
          <p:cNvSpPr txBox="1">
            <a:spLocks/>
          </p:cNvSpPr>
          <p:nvPr/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A7DE1BE4-721E-433C-99B7-9EF874543942}" type="slidenum">
              <a:rPr lang="en-US" altLang="ja-JP" sz="1000"/>
              <a:pPr algn="r"/>
              <a:t>21</a:t>
            </a:fld>
            <a:endParaRPr lang="en-US" altLang="ja-JP" sz="1000"/>
          </a:p>
        </p:txBody>
      </p:sp>
      <p:sp>
        <p:nvSpPr>
          <p:cNvPr id="24579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a = base();</a:t>
            </a:r>
          </a:p>
          <a:p>
            <a:r>
              <a:rPr lang="en-US" altLang="ja-JP" sz="2000" dirty="0"/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24580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24581" name="グループ化 64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24652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53" name="直線コネクタ 66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54" name="直線コネクタ 67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55" name="直線コネクタ 68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4582" name="グループ化 69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24649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50" name="直線コネクタ 71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51" name="直線コネクタ 72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4583" name="グループ化 73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</p:grpSpPr>
        <p:sp>
          <p:nvSpPr>
            <p:cNvPr id="24644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45" name="直線コネクタ 75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46" name="直線コネクタ 76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47" name="直線コネクタ 77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48" name="直線コネクタ 78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4584" name="グループ化 79"/>
          <p:cNvGrpSpPr>
            <a:grpSpLocks/>
          </p:cNvGrpSpPr>
          <p:nvPr/>
        </p:nvGrpSpPr>
        <p:grpSpPr bwMode="auto">
          <a:xfrm>
            <a:off x="5286375" y="5572125"/>
            <a:ext cx="785813" cy="857250"/>
            <a:chOff x="5286384" y="5500708"/>
            <a:chExt cx="785812" cy="857250"/>
          </a:xfrm>
        </p:grpSpPr>
        <p:sp>
          <p:nvSpPr>
            <p:cNvPr id="24638" name="AutoShape 32"/>
            <p:cNvSpPr>
              <a:spLocks noChangeArrowheads="1"/>
            </p:cNvSpPr>
            <p:nvPr/>
          </p:nvSpPr>
          <p:spPr bwMode="auto">
            <a:xfrm flipV="1">
              <a:off x="5286384" y="55007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39" name="直線コネクタ 81"/>
            <p:cNvCxnSpPr>
              <a:cxnSpLocks noChangeShapeType="1"/>
            </p:cNvCxnSpPr>
            <p:nvPr/>
          </p:nvCxnSpPr>
          <p:spPr bwMode="auto">
            <a:xfrm>
              <a:off x="5357826" y="59293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40" name="直線コネクタ 82"/>
            <p:cNvCxnSpPr>
              <a:cxnSpLocks noChangeShapeType="1"/>
            </p:cNvCxnSpPr>
            <p:nvPr/>
          </p:nvCxnSpPr>
          <p:spPr bwMode="auto">
            <a:xfrm>
              <a:off x="5357826" y="60007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41" name="直線コネクタ 83"/>
            <p:cNvCxnSpPr>
              <a:cxnSpLocks noChangeShapeType="1"/>
            </p:cNvCxnSpPr>
            <p:nvPr/>
          </p:nvCxnSpPr>
          <p:spPr bwMode="auto">
            <a:xfrm>
              <a:off x="5357816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42" name="直線コネクタ 84"/>
            <p:cNvCxnSpPr>
              <a:cxnSpLocks noChangeShapeType="1"/>
            </p:cNvCxnSpPr>
            <p:nvPr/>
          </p:nvCxnSpPr>
          <p:spPr bwMode="auto">
            <a:xfrm>
              <a:off x="5357816" y="614364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43" name="直線コネクタ 85"/>
            <p:cNvCxnSpPr>
              <a:cxnSpLocks noChangeShapeType="1"/>
            </p:cNvCxnSpPr>
            <p:nvPr/>
          </p:nvCxnSpPr>
          <p:spPr bwMode="auto">
            <a:xfrm>
              <a:off x="5357822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4585" name="グループ化 86"/>
          <p:cNvGrpSpPr>
            <a:grpSpLocks/>
          </p:cNvGrpSpPr>
          <p:nvPr/>
        </p:nvGrpSpPr>
        <p:grpSpPr bwMode="auto">
          <a:xfrm>
            <a:off x="6643688" y="1928813"/>
            <a:ext cx="785812" cy="857250"/>
            <a:chOff x="6643712" y="1928802"/>
            <a:chExt cx="785812" cy="857250"/>
          </a:xfrm>
        </p:grpSpPr>
        <p:sp>
          <p:nvSpPr>
            <p:cNvPr id="24634" name="AutoShape 32"/>
            <p:cNvSpPr>
              <a:spLocks noChangeArrowheads="1"/>
            </p:cNvSpPr>
            <p:nvPr/>
          </p:nvSpPr>
          <p:spPr bwMode="auto">
            <a:xfrm flipV="1">
              <a:off x="6643712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35" name="直線コネクタ 88"/>
            <p:cNvCxnSpPr>
              <a:cxnSpLocks noChangeShapeType="1"/>
            </p:cNvCxnSpPr>
            <p:nvPr/>
          </p:nvCxnSpPr>
          <p:spPr bwMode="auto">
            <a:xfrm>
              <a:off x="6715154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36" name="直線コネクタ 89"/>
            <p:cNvCxnSpPr>
              <a:cxnSpLocks noChangeShapeType="1"/>
            </p:cNvCxnSpPr>
            <p:nvPr/>
          </p:nvCxnSpPr>
          <p:spPr bwMode="auto">
            <a:xfrm>
              <a:off x="6715154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37" name="直線コネクタ 90"/>
            <p:cNvCxnSpPr>
              <a:cxnSpLocks noChangeShapeType="1"/>
            </p:cNvCxnSpPr>
            <p:nvPr/>
          </p:nvCxnSpPr>
          <p:spPr bwMode="auto">
            <a:xfrm>
              <a:off x="6715140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4586" name="グループ化 91"/>
          <p:cNvGrpSpPr>
            <a:grpSpLocks/>
          </p:cNvGrpSpPr>
          <p:nvPr/>
        </p:nvGrpSpPr>
        <p:grpSpPr bwMode="auto">
          <a:xfrm>
            <a:off x="8001000" y="1928813"/>
            <a:ext cx="785813" cy="857250"/>
            <a:chOff x="7929586" y="1928802"/>
            <a:chExt cx="785812" cy="857250"/>
          </a:xfrm>
        </p:grpSpPr>
        <p:sp>
          <p:nvSpPr>
            <p:cNvPr id="24629" name="AutoShape 32"/>
            <p:cNvSpPr>
              <a:spLocks noChangeArrowheads="1"/>
            </p:cNvSpPr>
            <p:nvPr/>
          </p:nvSpPr>
          <p:spPr bwMode="auto">
            <a:xfrm flipV="1">
              <a:off x="7929586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30" name="直線コネクタ 93"/>
            <p:cNvCxnSpPr>
              <a:cxnSpLocks noChangeShapeType="1"/>
            </p:cNvCxnSpPr>
            <p:nvPr/>
          </p:nvCxnSpPr>
          <p:spPr bwMode="auto">
            <a:xfrm>
              <a:off x="8001028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31" name="直線コネクタ 94"/>
            <p:cNvCxnSpPr>
              <a:cxnSpLocks noChangeShapeType="1"/>
            </p:cNvCxnSpPr>
            <p:nvPr/>
          </p:nvCxnSpPr>
          <p:spPr bwMode="auto">
            <a:xfrm>
              <a:off x="8001028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32" name="直線コネクタ 95"/>
            <p:cNvCxnSpPr>
              <a:cxnSpLocks noChangeShapeType="1"/>
            </p:cNvCxnSpPr>
            <p:nvPr/>
          </p:nvCxnSpPr>
          <p:spPr bwMode="auto">
            <a:xfrm>
              <a:off x="8001014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33" name="直線コネクタ 96"/>
            <p:cNvCxnSpPr>
              <a:cxnSpLocks noChangeShapeType="1"/>
            </p:cNvCxnSpPr>
            <p:nvPr/>
          </p:nvCxnSpPr>
          <p:spPr bwMode="auto">
            <a:xfrm>
              <a:off x="8001024" y="221455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4587" name="グループ化 97"/>
          <p:cNvGrpSpPr>
            <a:grpSpLocks/>
          </p:cNvGrpSpPr>
          <p:nvPr/>
        </p:nvGrpSpPr>
        <p:grpSpPr bwMode="auto">
          <a:xfrm>
            <a:off x="6643688" y="3143250"/>
            <a:ext cx="785812" cy="857250"/>
            <a:chOff x="6643702" y="3143248"/>
            <a:chExt cx="785812" cy="857250"/>
          </a:xfrm>
        </p:grpSpPr>
        <p:sp>
          <p:nvSpPr>
            <p:cNvPr id="24624" name="AutoShape 32"/>
            <p:cNvSpPr>
              <a:spLocks noChangeArrowheads="1"/>
            </p:cNvSpPr>
            <p:nvPr/>
          </p:nvSpPr>
          <p:spPr bwMode="auto">
            <a:xfrm flipV="1">
              <a:off x="6643702" y="314324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25" name="直線コネクタ 99"/>
            <p:cNvCxnSpPr>
              <a:cxnSpLocks noChangeShapeType="1"/>
            </p:cNvCxnSpPr>
            <p:nvPr/>
          </p:nvCxnSpPr>
          <p:spPr bwMode="auto">
            <a:xfrm>
              <a:off x="6715144" y="357186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26" name="直線コネクタ 100"/>
            <p:cNvCxnSpPr>
              <a:cxnSpLocks noChangeShapeType="1"/>
            </p:cNvCxnSpPr>
            <p:nvPr/>
          </p:nvCxnSpPr>
          <p:spPr bwMode="auto">
            <a:xfrm>
              <a:off x="6715144" y="364330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27" name="直線コネクタ 101"/>
            <p:cNvCxnSpPr>
              <a:cxnSpLocks noChangeShapeType="1"/>
            </p:cNvCxnSpPr>
            <p:nvPr/>
          </p:nvCxnSpPr>
          <p:spPr bwMode="auto">
            <a:xfrm>
              <a:off x="6715130" y="35004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28" name="直線コネクタ 102"/>
            <p:cNvCxnSpPr>
              <a:cxnSpLocks noChangeShapeType="1"/>
            </p:cNvCxnSpPr>
            <p:nvPr/>
          </p:nvCxnSpPr>
          <p:spPr bwMode="auto">
            <a:xfrm>
              <a:off x="6715140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4588" name="グループ化 103"/>
          <p:cNvGrpSpPr>
            <a:grpSpLocks/>
          </p:cNvGrpSpPr>
          <p:nvPr/>
        </p:nvGrpSpPr>
        <p:grpSpPr bwMode="auto">
          <a:xfrm>
            <a:off x="8001000" y="3143250"/>
            <a:ext cx="785813" cy="857250"/>
            <a:chOff x="7929592" y="3143248"/>
            <a:chExt cx="785812" cy="857250"/>
          </a:xfrm>
        </p:grpSpPr>
        <p:sp>
          <p:nvSpPr>
            <p:cNvPr id="24618" name="AutoShape 32"/>
            <p:cNvSpPr>
              <a:spLocks noChangeArrowheads="1"/>
            </p:cNvSpPr>
            <p:nvPr/>
          </p:nvSpPr>
          <p:spPr bwMode="auto">
            <a:xfrm flipV="1">
              <a:off x="7929592" y="314324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19" name="直線コネクタ 105"/>
            <p:cNvCxnSpPr>
              <a:cxnSpLocks noChangeShapeType="1"/>
            </p:cNvCxnSpPr>
            <p:nvPr/>
          </p:nvCxnSpPr>
          <p:spPr bwMode="auto">
            <a:xfrm>
              <a:off x="8001034" y="357186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20" name="直線コネクタ 106"/>
            <p:cNvCxnSpPr>
              <a:cxnSpLocks noChangeShapeType="1"/>
            </p:cNvCxnSpPr>
            <p:nvPr/>
          </p:nvCxnSpPr>
          <p:spPr bwMode="auto">
            <a:xfrm>
              <a:off x="8001034" y="364330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21" name="直線コネクタ 107"/>
            <p:cNvCxnSpPr>
              <a:cxnSpLocks noChangeShapeType="1"/>
            </p:cNvCxnSpPr>
            <p:nvPr/>
          </p:nvCxnSpPr>
          <p:spPr bwMode="auto">
            <a:xfrm>
              <a:off x="8001020" y="35004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22" name="直線コネクタ 108"/>
            <p:cNvCxnSpPr>
              <a:cxnSpLocks noChangeShapeType="1"/>
            </p:cNvCxnSpPr>
            <p:nvPr/>
          </p:nvCxnSpPr>
          <p:spPr bwMode="auto">
            <a:xfrm>
              <a:off x="8001030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23" name="直線コネクタ 109"/>
            <p:cNvCxnSpPr>
              <a:cxnSpLocks noChangeShapeType="1"/>
            </p:cNvCxnSpPr>
            <p:nvPr/>
          </p:nvCxnSpPr>
          <p:spPr bwMode="auto">
            <a:xfrm>
              <a:off x="8001024" y="3429000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4589" name="グループ化 110"/>
          <p:cNvGrpSpPr>
            <a:grpSpLocks/>
          </p:cNvGrpSpPr>
          <p:nvPr/>
        </p:nvGrpSpPr>
        <p:grpSpPr bwMode="auto">
          <a:xfrm>
            <a:off x="6643688" y="4357688"/>
            <a:ext cx="785812" cy="857250"/>
            <a:chOff x="6643702" y="4357700"/>
            <a:chExt cx="785812" cy="857250"/>
          </a:xfrm>
          <a:solidFill>
            <a:srgbClr val="FFC000"/>
          </a:solidFill>
        </p:grpSpPr>
        <p:sp>
          <p:nvSpPr>
            <p:cNvPr id="24612" name="AutoShape 32"/>
            <p:cNvSpPr>
              <a:spLocks noChangeArrowheads="1"/>
            </p:cNvSpPr>
            <p:nvPr/>
          </p:nvSpPr>
          <p:spPr bwMode="auto">
            <a:xfrm flipV="1">
              <a:off x="6643702" y="4357700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4613" name="直線コネクタ 112"/>
            <p:cNvCxnSpPr>
              <a:cxnSpLocks noChangeShapeType="1"/>
            </p:cNvCxnSpPr>
            <p:nvPr/>
          </p:nvCxnSpPr>
          <p:spPr bwMode="auto">
            <a:xfrm>
              <a:off x="6715144" y="4786315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14" name="直線コネクタ 113"/>
            <p:cNvCxnSpPr>
              <a:cxnSpLocks noChangeShapeType="1"/>
            </p:cNvCxnSpPr>
            <p:nvPr/>
          </p:nvCxnSpPr>
          <p:spPr bwMode="auto">
            <a:xfrm>
              <a:off x="6715144" y="4857753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4615" name="直線コネクタ 114"/>
            <p:cNvCxnSpPr>
              <a:cxnSpLocks noChangeShapeType="1"/>
            </p:cNvCxnSpPr>
            <p:nvPr/>
          </p:nvCxnSpPr>
          <p:spPr bwMode="auto">
            <a:xfrm>
              <a:off x="6715130" y="4714890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16" name="直線コネクタ 115"/>
            <p:cNvCxnSpPr>
              <a:cxnSpLocks noChangeShapeType="1"/>
            </p:cNvCxnSpPr>
            <p:nvPr/>
          </p:nvCxnSpPr>
          <p:spPr bwMode="auto">
            <a:xfrm>
              <a:off x="6715140" y="4929204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4617" name="直線コネクタ 116"/>
            <p:cNvCxnSpPr>
              <a:cxnSpLocks noChangeShapeType="1"/>
            </p:cNvCxnSpPr>
            <p:nvPr/>
          </p:nvCxnSpPr>
          <p:spPr bwMode="auto">
            <a:xfrm>
              <a:off x="6715140" y="5000636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24590" name="右矢印 142"/>
          <p:cNvSpPr>
            <a:spLocks noChangeArrowheads="1"/>
          </p:cNvSpPr>
          <p:nvPr/>
        </p:nvSpPr>
        <p:spPr bwMode="auto">
          <a:xfrm>
            <a:off x="6215063" y="2214563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4591" name="下矢印 143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4592" name="右矢印 144"/>
          <p:cNvSpPr>
            <a:spLocks noChangeArrowheads="1"/>
          </p:cNvSpPr>
          <p:nvPr/>
        </p:nvSpPr>
        <p:spPr bwMode="auto">
          <a:xfrm>
            <a:off x="7572375" y="2214563"/>
            <a:ext cx="357188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4593" name="下矢印 145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4594" name="下矢印 146"/>
          <p:cNvSpPr>
            <a:spLocks noChangeArrowheads="1"/>
          </p:cNvSpPr>
          <p:nvPr/>
        </p:nvSpPr>
        <p:spPr bwMode="auto">
          <a:xfrm>
            <a:off x="5429250" y="5286375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4595" name="右矢印 147"/>
          <p:cNvSpPr>
            <a:spLocks noChangeArrowheads="1"/>
          </p:cNvSpPr>
          <p:nvPr/>
        </p:nvSpPr>
        <p:spPr bwMode="auto">
          <a:xfrm>
            <a:off x="6215063" y="3429000"/>
            <a:ext cx="357187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4596" name="右矢印 148"/>
          <p:cNvSpPr>
            <a:spLocks noChangeArrowheads="1"/>
          </p:cNvSpPr>
          <p:nvPr/>
        </p:nvSpPr>
        <p:spPr bwMode="auto">
          <a:xfrm>
            <a:off x="7572375" y="3429000"/>
            <a:ext cx="357188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4597" name="右矢印 149"/>
          <p:cNvSpPr>
            <a:spLocks noChangeArrowheads="1"/>
          </p:cNvSpPr>
          <p:nvPr/>
        </p:nvSpPr>
        <p:spPr bwMode="auto">
          <a:xfrm>
            <a:off x="6215063" y="4643438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55" name="乗算記号 154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6" name="乗算記号 155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7" name="乗算記号 156"/>
          <p:cNvSpPr/>
          <p:nvPr/>
        </p:nvSpPr>
        <p:spPr bwMode="auto">
          <a:xfrm>
            <a:off x="6286500" y="2857500"/>
            <a:ext cx="1500188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8" name="乗算記号 157"/>
          <p:cNvSpPr/>
          <p:nvPr/>
        </p:nvSpPr>
        <p:spPr bwMode="auto">
          <a:xfrm>
            <a:off x="7643813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59" name="乗算記号 158"/>
          <p:cNvSpPr/>
          <p:nvPr/>
        </p:nvSpPr>
        <p:spPr bwMode="auto">
          <a:xfrm>
            <a:off x="6286500" y="1643063"/>
            <a:ext cx="1500188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60" name="乗算記号 159"/>
          <p:cNvSpPr/>
          <p:nvPr/>
        </p:nvSpPr>
        <p:spPr bwMode="auto">
          <a:xfrm>
            <a:off x="7643813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4604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45DDD5-4DDC-4447-9101-83C82891FA5D}" type="slidenum">
              <a:rPr lang="en-US" altLang="ja-JP" smtClean="0"/>
              <a:pPr/>
              <a:t>21</a:t>
            </a:fld>
            <a:endParaRPr lang="en-US" altLang="ja-JP" smtClean="0"/>
          </a:p>
        </p:txBody>
      </p:sp>
      <p:grpSp>
        <p:nvGrpSpPr>
          <p:cNvPr id="24605" name="グループ化 59"/>
          <p:cNvGrpSpPr>
            <a:grpSpLocks/>
          </p:cNvGrpSpPr>
          <p:nvPr/>
        </p:nvGrpSpPr>
        <p:grpSpPr bwMode="auto">
          <a:xfrm>
            <a:off x="214313" y="3357563"/>
            <a:ext cx="4643437" cy="1500197"/>
            <a:chOff x="214313" y="3357563"/>
            <a:chExt cx="4643437" cy="1500197"/>
          </a:xfrm>
        </p:grpSpPr>
        <p:sp>
          <p:nvSpPr>
            <p:cNvPr id="24608" name="正方形/長方形 14"/>
            <p:cNvSpPr>
              <a:spLocks noChangeArrowheads="1"/>
            </p:cNvSpPr>
            <p:nvPr/>
          </p:nvSpPr>
          <p:spPr bwMode="auto">
            <a:xfrm>
              <a:off x="214313" y="3357563"/>
              <a:ext cx="2000250" cy="285750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4609" name="正方形/長方形 12"/>
            <p:cNvSpPr>
              <a:spLocks noChangeArrowheads="1"/>
            </p:cNvSpPr>
            <p:nvPr/>
          </p:nvSpPr>
          <p:spPr bwMode="auto">
            <a:xfrm>
              <a:off x="214313" y="3643313"/>
              <a:ext cx="2000250" cy="121444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4610" name="正方形/長方形 15"/>
            <p:cNvSpPr>
              <a:spLocks noChangeArrowheads="1"/>
            </p:cNvSpPr>
            <p:nvPr/>
          </p:nvSpPr>
          <p:spPr bwMode="auto">
            <a:xfrm>
              <a:off x="2643188" y="3357563"/>
              <a:ext cx="2214562" cy="285750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4611" name="正方形/長方形 13"/>
            <p:cNvSpPr>
              <a:spLocks noChangeArrowheads="1"/>
            </p:cNvSpPr>
            <p:nvPr/>
          </p:nvSpPr>
          <p:spPr bwMode="auto">
            <a:xfrm>
              <a:off x="2643188" y="3643313"/>
              <a:ext cx="2214562" cy="121444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24606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24607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683625" cy="865187"/>
          </a:xfrm>
        </p:spPr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grpSp>
        <p:nvGrpSpPr>
          <p:cNvPr id="80" name="グループ化 79"/>
          <p:cNvGrpSpPr/>
          <p:nvPr/>
        </p:nvGrpSpPr>
        <p:grpSpPr>
          <a:xfrm>
            <a:off x="1500166" y="3643314"/>
            <a:ext cx="3071834" cy="2643206"/>
            <a:chOff x="1500166" y="3643314"/>
            <a:chExt cx="3071834" cy="2643206"/>
          </a:xfrm>
        </p:grpSpPr>
        <p:sp>
          <p:nvSpPr>
            <p:cNvPr id="81" name="右中かっこ 80"/>
            <p:cNvSpPr/>
            <p:nvPr/>
          </p:nvSpPr>
          <p:spPr bwMode="auto">
            <a:xfrm>
              <a:off x="1500166" y="3643314"/>
              <a:ext cx="500066" cy="857256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2" name="左カーブ矢印 81"/>
            <p:cNvSpPr/>
            <p:nvPr/>
          </p:nvSpPr>
          <p:spPr bwMode="auto">
            <a:xfrm flipV="1">
              <a:off x="1785918" y="3857628"/>
              <a:ext cx="857256" cy="928694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3" name="角丸四角形吹き出し 82"/>
            <p:cNvSpPr/>
            <p:nvPr/>
          </p:nvSpPr>
          <p:spPr bwMode="auto">
            <a:xfrm>
              <a:off x="2285984" y="5715016"/>
              <a:ext cx="2286016" cy="571504"/>
            </a:xfrm>
            <a:prstGeom prst="wedgeRoundRectCallout">
              <a:avLst>
                <a:gd name="adj1" fmla="val -48201"/>
                <a:gd name="adj2" fmla="val -226621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ja-JP" dirty="0"/>
                <a:t>3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grpSp>
        <p:nvGrpSpPr>
          <p:cNvPr id="84" name="グループ化 83"/>
          <p:cNvGrpSpPr/>
          <p:nvPr/>
        </p:nvGrpSpPr>
        <p:grpSpPr>
          <a:xfrm>
            <a:off x="1285852" y="3857628"/>
            <a:ext cx="2286016" cy="2428892"/>
            <a:chOff x="1285852" y="3857628"/>
            <a:chExt cx="2286016" cy="2428892"/>
          </a:xfrm>
        </p:grpSpPr>
        <p:sp>
          <p:nvSpPr>
            <p:cNvPr id="85" name="右中かっこ 84"/>
            <p:cNvSpPr/>
            <p:nvPr/>
          </p:nvSpPr>
          <p:spPr bwMode="auto">
            <a:xfrm flipH="1">
              <a:off x="2428860" y="3857628"/>
              <a:ext cx="500066" cy="714380"/>
            </a:xfrm>
            <a:prstGeom prst="rightBrace">
              <a:avLst/>
            </a:prstGeom>
            <a:noFill/>
            <a:ln w="44450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6" name="左カーブ矢印 85"/>
            <p:cNvSpPr/>
            <p:nvPr/>
          </p:nvSpPr>
          <p:spPr bwMode="auto">
            <a:xfrm flipH="1" flipV="1">
              <a:off x="1785918" y="4000504"/>
              <a:ext cx="857256" cy="785818"/>
            </a:xfrm>
            <a:prstGeom prst="curvedLeftArrow">
              <a:avLst/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87" name="角丸四角形吹き出し 86"/>
            <p:cNvSpPr/>
            <p:nvPr/>
          </p:nvSpPr>
          <p:spPr bwMode="auto">
            <a:xfrm>
              <a:off x="1285852" y="5715016"/>
              <a:ext cx="2286016" cy="571504"/>
            </a:xfrm>
            <a:prstGeom prst="wedgeRoundRectCallout">
              <a:avLst>
                <a:gd name="adj1" fmla="val -9604"/>
                <a:gd name="adj2" fmla="val -212586"/>
                <a:gd name="adj3" fmla="val 16667"/>
              </a:avLst>
            </a:prstGeom>
            <a:solidFill>
              <a:srgbClr val="99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ja-JP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2</a:t>
              </a:r>
              <a:r>
                <a:rPr kumimoji="1" lang="ja-JP" alt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-128"/>
                </a:rPr>
                <a:t>変数への参照</a:t>
              </a:r>
            </a:p>
          </p:txBody>
        </p:sp>
      </p:grpSp>
      <p:sp>
        <p:nvSpPr>
          <p:cNvPr id="88" name="テキスト ボックス 87"/>
          <p:cNvSpPr txBox="1"/>
          <p:nvPr/>
        </p:nvSpPr>
        <p:spPr bwMode="auto">
          <a:xfrm>
            <a:off x="428596" y="1500174"/>
            <a:ext cx="3786214" cy="584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範囲を前へ拡大</a:t>
            </a:r>
            <a:endParaRPr kumimoji="1" lang="ja-JP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24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6FAA85-E5C3-40A9-9C7A-CE3CB2D11E67}" type="slidenum">
              <a:rPr lang="en-US" altLang="ja-JP" smtClean="0"/>
              <a:pPr/>
              <a:t>22</a:t>
            </a:fld>
            <a:endParaRPr lang="en-US" altLang="ja-JP" smtClean="0"/>
          </a:p>
        </p:txBody>
      </p:sp>
      <p:sp>
        <p:nvSpPr>
          <p:cNvPr id="27651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/>
              <a:t>…</a:t>
            </a:r>
          </a:p>
          <a:p>
            <a:r>
              <a:rPr lang="en-US" altLang="ja-JP" sz="2000"/>
              <a:t>If(x &gt; 0){</a:t>
            </a:r>
          </a:p>
          <a:p>
            <a:r>
              <a:rPr lang="en-US" altLang="ja-JP" sz="2000"/>
              <a:t> setBase(x);</a:t>
            </a:r>
          </a:p>
          <a:p>
            <a:r>
              <a:rPr lang="en-US" altLang="ja-JP" sz="2000"/>
              <a:t> check();</a:t>
            </a:r>
          </a:p>
          <a:p>
            <a:r>
              <a:rPr lang="en-US" altLang="ja-JP" sz="2000"/>
              <a:t> a = base();</a:t>
            </a:r>
          </a:p>
          <a:p>
            <a:r>
              <a:rPr lang="en-US" altLang="ja-JP" sz="2000"/>
              <a:t> b = a*rate();</a:t>
            </a:r>
          </a:p>
          <a:p>
            <a:r>
              <a:rPr lang="en-US" altLang="ja-JP" sz="2000"/>
              <a:t> c = cost();</a:t>
            </a:r>
          </a:p>
          <a:p>
            <a:r>
              <a:rPr lang="en-US" altLang="ja-JP" sz="2000"/>
              <a:t> calc(a, b, c);</a:t>
            </a:r>
          </a:p>
          <a:p>
            <a:r>
              <a:rPr lang="en-US" altLang="ja-JP" sz="2000"/>
              <a:t> return res(x,y);</a:t>
            </a:r>
          </a:p>
          <a:p>
            <a:r>
              <a:rPr lang="en-US" altLang="ja-JP" sz="2000"/>
              <a:t>}</a:t>
            </a:r>
          </a:p>
          <a:p>
            <a:r>
              <a:rPr lang="en-US" altLang="ja-JP" sz="2000"/>
              <a:t>…</a:t>
            </a:r>
          </a:p>
        </p:txBody>
      </p:sp>
      <p:sp>
        <p:nvSpPr>
          <p:cNvPr id="27652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27653" name="グループ化 197"/>
          <p:cNvGrpSpPr>
            <a:grpSpLocks/>
          </p:cNvGrpSpPr>
          <p:nvPr/>
        </p:nvGrpSpPr>
        <p:grpSpPr bwMode="auto">
          <a:xfrm>
            <a:off x="214313" y="3000375"/>
            <a:ext cx="4643437" cy="2143125"/>
            <a:chOff x="214313" y="3000372"/>
            <a:chExt cx="4643437" cy="2143140"/>
          </a:xfrm>
        </p:grpSpPr>
        <p:sp>
          <p:nvSpPr>
            <p:cNvPr id="27751" name="正方形/長方形 14"/>
            <p:cNvSpPr>
              <a:spLocks noChangeArrowheads="1"/>
            </p:cNvSpPr>
            <p:nvPr/>
          </p:nvSpPr>
          <p:spPr bwMode="auto">
            <a:xfrm>
              <a:off x="214313" y="3000372"/>
              <a:ext cx="2000250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7752" name="正方形/長方形 12"/>
            <p:cNvSpPr>
              <a:spLocks noChangeArrowheads="1"/>
            </p:cNvSpPr>
            <p:nvPr/>
          </p:nvSpPr>
          <p:spPr bwMode="auto">
            <a:xfrm>
              <a:off x="214313" y="3357563"/>
              <a:ext cx="2000250" cy="1785949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7753" name="正方形/長方形 15"/>
            <p:cNvSpPr>
              <a:spLocks noChangeArrowheads="1"/>
            </p:cNvSpPr>
            <p:nvPr/>
          </p:nvSpPr>
          <p:spPr bwMode="auto">
            <a:xfrm>
              <a:off x="2643188" y="3000372"/>
              <a:ext cx="2214562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7754" name="正方形/長方形 13"/>
            <p:cNvSpPr>
              <a:spLocks noChangeArrowheads="1"/>
            </p:cNvSpPr>
            <p:nvPr/>
          </p:nvSpPr>
          <p:spPr bwMode="auto">
            <a:xfrm>
              <a:off x="2643188" y="3357563"/>
              <a:ext cx="2214562" cy="1785949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grpSp>
        <p:nvGrpSpPr>
          <p:cNvPr id="27654" name="グループ化 128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27747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48" name="直線コネクタ 61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49" name="直線コネクタ 62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50" name="直線コネクタ 63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55" name="グループ化 127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27744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45" name="直線コネクタ 65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46" name="直線コネクタ 66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7656" name="グループ化 129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</p:grpSpPr>
        <p:sp>
          <p:nvSpPr>
            <p:cNvPr id="27739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40" name="直線コネクタ 68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41" name="直線コネクタ 69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42" name="直線コネクタ 70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43" name="直線コネクタ 71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57" name="グループ化 130"/>
          <p:cNvGrpSpPr>
            <a:grpSpLocks/>
          </p:cNvGrpSpPr>
          <p:nvPr/>
        </p:nvGrpSpPr>
        <p:grpSpPr bwMode="auto">
          <a:xfrm>
            <a:off x="5286375" y="5572125"/>
            <a:ext cx="785813" cy="857250"/>
            <a:chOff x="5286384" y="5500708"/>
            <a:chExt cx="785812" cy="857250"/>
          </a:xfrm>
        </p:grpSpPr>
        <p:sp>
          <p:nvSpPr>
            <p:cNvPr id="27733" name="AutoShape 32"/>
            <p:cNvSpPr>
              <a:spLocks noChangeArrowheads="1"/>
            </p:cNvSpPr>
            <p:nvPr/>
          </p:nvSpPr>
          <p:spPr bwMode="auto">
            <a:xfrm flipV="1">
              <a:off x="5286384" y="55007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34" name="直線コネクタ 73"/>
            <p:cNvCxnSpPr>
              <a:cxnSpLocks noChangeShapeType="1"/>
            </p:cNvCxnSpPr>
            <p:nvPr/>
          </p:nvCxnSpPr>
          <p:spPr bwMode="auto">
            <a:xfrm>
              <a:off x="5357826" y="59293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35" name="直線コネクタ 74"/>
            <p:cNvCxnSpPr>
              <a:cxnSpLocks noChangeShapeType="1"/>
            </p:cNvCxnSpPr>
            <p:nvPr/>
          </p:nvCxnSpPr>
          <p:spPr bwMode="auto">
            <a:xfrm>
              <a:off x="5357826" y="60007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36" name="直線コネクタ 75"/>
            <p:cNvCxnSpPr>
              <a:cxnSpLocks noChangeShapeType="1"/>
            </p:cNvCxnSpPr>
            <p:nvPr/>
          </p:nvCxnSpPr>
          <p:spPr bwMode="auto">
            <a:xfrm>
              <a:off x="5357816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37" name="直線コネクタ 76"/>
            <p:cNvCxnSpPr>
              <a:cxnSpLocks noChangeShapeType="1"/>
            </p:cNvCxnSpPr>
            <p:nvPr/>
          </p:nvCxnSpPr>
          <p:spPr bwMode="auto">
            <a:xfrm>
              <a:off x="5357816" y="614364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38" name="直線コネクタ 77"/>
            <p:cNvCxnSpPr>
              <a:cxnSpLocks noChangeShapeType="1"/>
            </p:cNvCxnSpPr>
            <p:nvPr/>
          </p:nvCxnSpPr>
          <p:spPr bwMode="auto">
            <a:xfrm>
              <a:off x="5357822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58" name="グループ化 137"/>
          <p:cNvGrpSpPr>
            <a:grpSpLocks/>
          </p:cNvGrpSpPr>
          <p:nvPr/>
        </p:nvGrpSpPr>
        <p:grpSpPr bwMode="auto">
          <a:xfrm>
            <a:off x="6643688" y="1928813"/>
            <a:ext cx="785812" cy="857250"/>
            <a:chOff x="6643712" y="1928802"/>
            <a:chExt cx="785812" cy="857250"/>
          </a:xfrm>
        </p:grpSpPr>
        <p:sp>
          <p:nvSpPr>
            <p:cNvPr id="27729" name="AutoShape 32"/>
            <p:cNvSpPr>
              <a:spLocks noChangeArrowheads="1"/>
            </p:cNvSpPr>
            <p:nvPr/>
          </p:nvSpPr>
          <p:spPr bwMode="auto">
            <a:xfrm flipV="1">
              <a:off x="6643712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30" name="直線コネクタ 79"/>
            <p:cNvCxnSpPr>
              <a:cxnSpLocks noChangeShapeType="1"/>
            </p:cNvCxnSpPr>
            <p:nvPr/>
          </p:nvCxnSpPr>
          <p:spPr bwMode="auto">
            <a:xfrm>
              <a:off x="6715154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31" name="直線コネクタ 80"/>
            <p:cNvCxnSpPr>
              <a:cxnSpLocks noChangeShapeType="1"/>
            </p:cNvCxnSpPr>
            <p:nvPr/>
          </p:nvCxnSpPr>
          <p:spPr bwMode="auto">
            <a:xfrm>
              <a:off x="6715154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32" name="直線コネクタ 81"/>
            <p:cNvCxnSpPr>
              <a:cxnSpLocks noChangeShapeType="1"/>
            </p:cNvCxnSpPr>
            <p:nvPr/>
          </p:nvCxnSpPr>
          <p:spPr bwMode="auto">
            <a:xfrm>
              <a:off x="6715140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59" name="グループ化 138"/>
          <p:cNvGrpSpPr>
            <a:grpSpLocks/>
          </p:cNvGrpSpPr>
          <p:nvPr/>
        </p:nvGrpSpPr>
        <p:grpSpPr bwMode="auto">
          <a:xfrm>
            <a:off x="8001000" y="1928813"/>
            <a:ext cx="785813" cy="857250"/>
            <a:chOff x="7929586" y="1928802"/>
            <a:chExt cx="785812" cy="857250"/>
          </a:xfrm>
        </p:grpSpPr>
        <p:sp>
          <p:nvSpPr>
            <p:cNvPr id="27724" name="AutoShape 32"/>
            <p:cNvSpPr>
              <a:spLocks noChangeArrowheads="1"/>
            </p:cNvSpPr>
            <p:nvPr/>
          </p:nvSpPr>
          <p:spPr bwMode="auto">
            <a:xfrm flipV="1">
              <a:off x="7929586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25" name="直線コネクタ 83"/>
            <p:cNvCxnSpPr>
              <a:cxnSpLocks noChangeShapeType="1"/>
            </p:cNvCxnSpPr>
            <p:nvPr/>
          </p:nvCxnSpPr>
          <p:spPr bwMode="auto">
            <a:xfrm>
              <a:off x="8001028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26" name="直線コネクタ 84"/>
            <p:cNvCxnSpPr>
              <a:cxnSpLocks noChangeShapeType="1"/>
            </p:cNvCxnSpPr>
            <p:nvPr/>
          </p:nvCxnSpPr>
          <p:spPr bwMode="auto">
            <a:xfrm>
              <a:off x="8001028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27" name="直線コネクタ 85"/>
            <p:cNvCxnSpPr>
              <a:cxnSpLocks noChangeShapeType="1"/>
            </p:cNvCxnSpPr>
            <p:nvPr/>
          </p:nvCxnSpPr>
          <p:spPr bwMode="auto">
            <a:xfrm>
              <a:off x="8001014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28" name="直線コネクタ 86"/>
            <p:cNvCxnSpPr>
              <a:cxnSpLocks noChangeShapeType="1"/>
            </p:cNvCxnSpPr>
            <p:nvPr/>
          </p:nvCxnSpPr>
          <p:spPr bwMode="auto">
            <a:xfrm>
              <a:off x="8001024" y="221455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60" name="グループ化 135"/>
          <p:cNvGrpSpPr>
            <a:grpSpLocks/>
          </p:cNvGrpSpPr>
          <p:nvPr/>
        </p:nvGrpSpPr>
        <p:grpSpPr bwMode="auto">
          <a:xfrm>
            <a:off x="6643688" y="3143250"/>
            <a:ext cx="785812" cy="857250"/>
            <a:chOff x="6643702" y="3143248"/>
            <a:chExt cx="785812" cy="857250"/>
          </a:xfrm>
        </p:grpSpPr>
        <p:sp>
          <p:nvSpPr>
            <p:cNvPr id="27719" name="AutoShape 32"/>
            <p:cNvSpPr>
              <a:spLocks noChangeArrowheads="1"/>
            </p:cNvSpPr>
            <p:nvPr/>
          </p:nvSpPr>
          <p:spPr bwMode="auto">
            <a:xfrm flipV="1">
              <a:off x="6643702" y="314324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20" name="直線コネクタ 88"/>
            <p:cNvCxnSpPr>
              <a:cxnSpLocks noChangeShapeType="1"/>
            </p:cNvCxnSpPr>
            <p:nvPr/>
          </p:nvCxnSpPr>
          <p:spPr bwMode="auto">
            <a:xfrm>
              <a:off x="6715144" y="357186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21" name="直線コネクタ 89"/>
            <p:cNvCxnSpPr>
              <a:cxnSpLocks noChangeShapeType="1"/>
            </p:cNvCxnSpPr>
            <p:nvPr/>
          </p:nvCxnSpPr>
          <p:spPr bwMode="auto">
            <a:xfrm>
              <a:off x="6715144" y="364330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22" name="直線コネクタ 90"/>
            <p:cNvCxnSpPr>
              <a:cxnSpLocks noChangeShapeType="1"/>
            </p:cNvCxnSpPr>
            <p:nvPr/>
          </p:nvCxnSpPr>
          <p:spPr bwMode="auto">
            <a:xfrm>
              <a:off x="6715130" y="35004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23" name="直線コネクタ 91"/>
            <p:cNvCxnSpPr>
              <a:cxnSpLocks noChangeShapeType="1"/>
            </p:cNvCxnSpPr>
            <p:nvPr/>
          </p:nvCxnSpPr>
          <p:spPr bwMode="auto">
            <a:xfrm>
              <a:off x="6715140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61" name="グループ化 136"/>
          <p:cNvGrpSpPr>
            <a:grpSpLocks/>
          </p:cNvGrpSpPr>
          <p:nvPr/>
        </p:nvGrpSpPr>
        <p:grpSpPr bwMode="auto">
          <a:xfrm>
            <a:off x="8001000" y="3143250"/>
            <a:ext cx="785813" cy="857250"/>
            <a:chOff x="7929592" y="3143248"/>
            <a:chExt cx="785812" cy="857250"/>
          </a:xfrm>
        </p:grpSpPr>
        <p:sp>
          <p:nvSpPr>
            <p:cNvPr id="27713" name="AutoShape 32"/>
            <p:cNvSpPr>
              <a:spLocks noChangeArrowheads="1"/>
            </p:cNvSpPr>
            <p:nvPr/>
          </p:nvSpPr>
          <p:spPr bwMode="auto">
            <a:xfrm flipV="1">
              <a:off x="7929592" y="314324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14" name="直線コネクタ 93"/>
            <p:cNvCxnSpPr>
              <a:cxnSpLocks noChangeShapeType="1"/>
            </p:cNvCxnSpPr>
            <p:nvPr/>
          </p:nvCxnSpPr>
          <p:spPr bwMode="auto">
            <a:xfrm>
              <a:off x="8001034" y="357186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15" name="直線コネクタ 94"/>
            <p:cNvCxnSpPr>
              <a:cxnSpLocks noChangeShapeType="1"/>
            </p:cNvCxnSpPr>
            <p:nvPr/>
          </p:nvCxnSpPr>
          <p:spPr bwMode="auto">
            <a:xfrm>
              <a:off x="8001034" y="364330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16" name="直線コネクタ 95"/>
            <p:cNvCxnSpPr>
              <a:cxnSpLocks noChangeShapeType="1"/>
            </p:cNvCxnSpPr>
            <p:nvPr/>
          </p:nvCxnSpPr>
          <p:spPr bwMode="auto">
            <a:xfrm>
              <a:off x="8001020" y="35004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17" name="直線コネクタ 96"/>
            <p:cNvCxnSpPr>
              <a:cxnSpLocks noChangeShapeType="1"/>
            </p:cNvCxnSpPr>
            <p:nvPr/>
          </p:nvCxnSpPr>
          <p:spPr bwMode="auto">
            <a:xfrm>
              <a:off x="8001030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18" name="直線コネクタ 97"/>
            <p:cNvCxnSpPr>
              <a:cxnSpLocks noChangeShapeType="1"/>
            </p:cNvCxnSpPr>
            <p:nvPr/>
          </p:nvCxnSpPr>
          <p:spPr bwMode="auto">
            <a:xfrm>
              <a:off x="8001024" y="3429000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62" name="グループ化 134"/>
          <p:cNvGrpSpPr>
            <a:grpSpLocks/>
          </p:cNvGrpSpPr>
          <p:nvPr/>
        </p:nvGrpSpPr>
        <p:grpSpPr bwMode="auto">
          <a:xfrm>
            <a:off x="6643688" y="4357688"/>
            <a:ext cx="785812" cy="857250"/>
            <a:chOff x="6643702" y="4357700"/>
            <a:chExt cx="785812" cy="857250"/>
          </a:xfrm>
        </p:grpSpPr>
        <p:sp>
          <p:nvSpPr>
            <p:cNvPr id="27707" name="AutoShape 32"/>
            <p:cNvSpPr>
              <a:spLocks noChangeArrowheads="1"/>
            </p:cNvSpPr>
            <p:nvPr/>
          </p:nvSpPr>
          <p:spPr bwMode="auto">
            <a:xfrm flipV="1">
              <a:off x="6643702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08" name="直線コネクタ 99"/>
            <p:cNvCxnSpPr>
              <a:cxnSpLocks noChangeShapeType="1"/>
            </p:cNvCxnSpPr>
            <p:nvPr/>
          </p:nvCxnSpPr>
          <p:spPr bwMode="auto">
            <a:xfrm>
              <a:off x="6715144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09" name="直線コネクタ 100"/>
            <p:cNvCxnSpPr>
              <a:cxnSpLocks noChangeShapeType="1"/>
            </p:cNvCxnSpPr>
            <p:nvPr/>
          </p:nvCxnSpPr>
          <p:spPr bwMode="auto">
            <a:xfrm>
              <a:off x="6715144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10" name="直線コネクタ 101"/>
            <p:cNvCxnSpPr>
              <a:cxnSpLocks noChangeShapeType="1"/>
            </p:cNvCxnSpPr>
            <p:nvPr/>
          </p:nvCxnSpPr>
          <p:spPr bwMode="auto">
            <a:xfrm>
              <a:off x="6715130" y="4714890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11" name="直線コネクタ 102"/>
            <p:cNvCxnSpPr>
              <a:cxnSpLocks noChangeShapeType="1"/>
            </p:cNvCxnSpPr>
            <p:nvPr/>
          </p:nvCxnSpPr>
          <p:spPr bwMode="auto">
            <a:xfrm>
              <a:off x="6715140" y="492920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12" name="直線コネクタ 103"/>
            <p:cNvCxnSpPr>
              <a:cxnSpLocks noChangeShapeType="1"/>
            </p:cNvCxnSpPr>
            <p:nvPr/>
          </p:nvCxnSpPr>
          <p:spPr bwMode="auto">
            <a:xfrm>
              <a:off x="6715140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63" name="グループ化 133"/>
          <p:cNvGrpSpPr>
            <a:grpSpLocks/>
          </p:cNvGrpSpPr>
          <p:nvPr/>
        </p:nvGrpSpPr>
        <p:grpSpPr bwMode="auto">
          <a:xfrm>
            <a:off x="8001000" y="4357688"/>
            <a:ext cx="785813" cy="857250"/>
            <a:chOff x="7929586" y="4357694"/>
            <a:chExt cx="785812" cy="857250"/>
          </a:xfrm>
          <a:solidFill>
            <a:srgbClr val="FFC000"/>
          </a:solidFill>
        </p:grpSpPr>
        <p:sp>
          <p:nvSpPr>
            <p:cNvPr id="27700" name="AutoShape 32"/>
            <p:cNvSpPr>
              <a:spLocks noChangeArrowheads="1"/>
            </p:cNvSpPr>
            <p:nvPr/>
          </p:nvSpPr>
          <p:spPr bwMode="auto">
            <a:xfrm flipV="1">
              <a:off x="7929586" y="4357694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701" name="直線コネクタ 105"/>
            <p:cNvCxnSpPr>
              <a:cxnSpLocks noChangeShapeType="1"/>
            </p:cNvCxnSpPr>
            <p:nvPr/>
          </p:nvCxnSpPr>
          <p:spPr bwMode="auto">
            <a:xfrm>
              <a:off x="8001028" y="4786309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02" name="直線コネクタ 106"/>
            <p:cNvCxnSpPr>
              <a:cxnSpLocks noChangeShapeType="1"/>
            </p:cNvCxnSpPr>
            <p:nvPr/>
          </p:nvCxnSpPr>
          <p:spPr bwMode="auto">
            <a:xfrm>
              <a:off x="8001028" y="4857747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03" name="直線コネクタ 107"/>
            <p:cNvCxnSpPr>
              <a:cxnSpLocks noChangeShapeType="1"/>
            </p:cNvCxnSpPr>
            <p:nvPr/>
          </p:nvCxnSpPr>
          <p:spPr bwMode="auto">
            <a:xfrm>
              <a:off x="8001014" y="4714884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04" name="直線コネクタ 108"/>
            <p:cNvCxnSpPr>
              <a:cxnSpLocks noChangeShapeType="1"/>
            </p:cNvCxnSpPr>
            <p:nvPr/>
          </p:nvCxnSpPr>
          <p:spPr bwMode="auto">
            <a:xfrm>
              <a:off x="8001024" y="4929198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05" name="直線コネクタ 109"/>
            <p:cNvCxnSpPr>
              <a:cxnSpLocks noChangeShapeType="1"/>
            </p:cNvCxnSpPr>
            <p:nvPr/>
          </p:nvCxnSpPr>
          <p:spPr bwMode="auto">
            <a:xfrm>
              <a:off x="8001024" y="5000630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706" name="直線コネクタ 110"/>
            <p:cNvCxnSpPr>
              <a:cxnSpLocks noChangeShapeType="1"/>
            </p:cNvCxnSpPr>
            <p:nvPr/>
          </p:nvCxnSpPr>
          <p:spPr bwMode="auto">
            <a:xfrm>
              <a:off x="8001024" y="4643446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64" name="グループ化 131"/>
          <p:cNvGrpSpPr>
            <a:grpSpLocks/>
          </p:cNvGrpSpPr>
          <p:nvPr/>
        </p:nvGrpSpPr>
        <p:grpSpPr bwMode="auto">
          <a:xfrm>
            <a:off x="6643688" y="5572125"/>
            <a:ext cx="785812" cy="857250"/>
            <a:chOff x="6643702" y="5500702"/>
            <a:chExt cx="785812" cy="857250"/>
          </a:xfrm>
          <a:solidFill>
            <a:srgbClr val="FFC000"/>
          </a:solidFill>
        </p:grpSpPr>
        <p:sp>
          <p:nvSpPr>
            <p:cNvPr id="27693" name="AutoShape 32"/>
            <p:cNvSpPr>
              <a:spLocks noChangeArrowheads="1"/>
            </p:cNvSpPr>
            <p:nvPr/>
          </p:nvSpPr>
          <p:spPr bwMode="auto">
            <a:xfrm flipV="1">
              <a:off x="6643702" y="5500702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694" name="直線コネクタ 112"/>
            <p:cNvCxnSpPr>
              <a:cxnSpLocks noChangeShapeType="1"/>
            </p:cNvCxnSpPr>
            <p:nvPr/>
          </p:nvCxnSpPr>
          <p:spPr bwMode="auto">
            <a:xfrm>
              <a:off x="6715144" y="5929317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695" name="直線コネクタ 113"/>
            <p:cNvCxnSpPr>
              <a:cxnSpLocks noChangeShapeType="1"/>
            </p:cNvCxnSpPr>
            <p:nvPr/>
          </p:nvCxnSpPr>
          <p:spPr bwMode="auto">
            <a:xfrm>
              <a:off x="6715144" y="6000755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696" name="直線コネクタ 114"/>
            <p:cNvCxnSpPr>
              <a:cxnSpLocks noChangeShapeType="1"/>
            </p:cNvCxnSpPr>
            <p:nvPr/>
          </p:nvCxnSpPr>
          <p:spPr bwMode="auto">
            <a:xfrm>
              <a:off x="6715130" y="585789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697" name="直線コネクタ 115"/>
            <p:cNvCxnSpPr>
              <a:cxnSpLocks noChangeShapeType="1"/>
            </p:cNvCxnSpPr>
            <p:nvPr/>
          </p:nvCxnSpPr>
          <p:spPr bwMode="auto">
            <a:xfrm>
              <a:off x="6715140" y="6072206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698" name="直線コネクタ 116"/>
            <p:cNvCxnSpPr>
              <a:cxnSpLocks noChangeShapeType="1"/>
            </p:cNvCxnSpPr>
            <p:nvPr/>
          </p:nvCxnSpPr>
          <p:spPr bwMode="auto">
            <a:xfrm>
              <a:off x="6715140" y="6143638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699" name="直線コネクタ 117"/>
            <p:cNvCxnSpPr>
              <a:cxnSpLocks noChangeShapeType="1"/>
            </p:cNvCxnSpPr>
            <p:nvPr/>
          </p:nvCxnSpPr>
          <p:spPr bwMode="auto">
            <a:xfrm>
              <a:off x="6715140" y="621508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7665" name="グループ化 132"/>
          <p:cNvGrpSpPr>
            <a:grpSpLocks/>
          </p:cNvGrpSpPr>
          <p:nvPr/>
        </p:nvGrpSpPr>
        <p:grpSpPr bwMode="auto">
          <a:xfrm>
            <a:off x="8001000" y="5572125"/>
            <a:ext cx="785813" cy="857250"/>
            <a:chOff x="7929592" y="5500702"/>
            <a:chExt cx="785812" cy="857250"/>
          </a:xfrm>
          <a:solidFill>
            <a:srgbClr val="FFC000"/>
          </a:solidFill>
        </p:grpSpPr>
        <p:sp>
          <p:nvSpPr>
            <p:cNvPr id="27685" name="AutoShape 32"/>
            <p:cNvSpPr>
              <a:spLocks noChangeArrowheads="1"/>
            </p:cNvSpPr>
            <p:nvPr/>
          </p:nvSpPr>
          <p:spPr bwMode="auto">
            <a:xfrm flipV="1">
              <a:off x="7929592" y="5500702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7686" name="直線コネクタ 119"/>
            <p:cNvCxnSpPr>
              <a:cxnSpLocks noChangeShapeType="1"/>
            </p:cNvCxnSpPr>
            <p:nvPr/>
          </p:nvCxnSpPr>
          <p:spPr bwMode="auto">
            <a:xfrm>
              <a:off x="8001034" y="5929317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687" name="直線コネクタ 120"/>
            <p:cNvCxnSpPr>
              <a:cxnSpLocks noChangeShapeType="1"/>
            </p:cNvCxnSpPr>
            <p:nvPr/>
          </p:nvCxnSpPr>
          <p:spPr bwMode="auto">
            <a:xfrm>
              <a:off x="8001034" y="6000755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688" name="直線コネクタ 121"/>
            <p:cNvCxnSpPr>
              <a:cxnSpLocks noChangeShapeType="1"/>
            </p:cNvCxnSpPr>
            <p:nvPr/>
          </p:nvCxnSpPr>
          <p:spPr bwMode="auto">
            <a:xfrm>
              <a:off x="8001020" y="585789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689" name="直線コネクタ 122"/>
            <p:cNvCxnSpPr>
              <a:cxnSpLocks noChangeShapeType="1"/>
            </p:cNvCxnSpPr>
            <p:nvPr/>
          </p:nvCxnSpPr>
          <p:spPr bwMode="auto">
            <a:xfrm>
              <a:off x="8001030" y="6072206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690" name="直線コネクタ 123"/>
            <p:cNvCxnSpPr>
              <a:cxnSpLocks noChangeShapeType="1"/>
            </p:cNvCxnSpPr>
            <p:nvPr/>
          </p:nvCxnSpPr>
          <p:spPr bwMode="auto">
            <a:xfrm>
              <a:off x="8001030" y="6143638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691" name="直線コネクタ 124"/>
            <p:cNvCxnSpPr>
              <a:cxnSpLocks noChangeShapeType="1"/>
            </p:cNvCxnSpPr>
            <p:nvPr/>
          </p:nvCxnSpPr>
          <p:spPr bwMode="auto">
            <a:xfrm>
              <a:off x="8001030" y="621508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7692" name="直線コネクタ 125"/>
            <p:cNvCxnSpPr>
              <a:cxnSpLocks noChangeShapeType="1"/>
            </p:cNvCxnSpPr>
            <p:nvPr/>
          </p:nvCxnSpPr>
          <p:spPr bwMode="auto">
            <a:xfrm>
              <a:off x="8001024" y="5786454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27666" name="右矢印 142"/>
          <p:cNvSpPr>
            <a:spLocks noChangeArrowheads="1"/>
          </p:cNvSpPr>
          <p:nvPr/>
        </p:nvSpPr>
        <p:spPr bwMode="auto">
          <a:xfrm>
            <a:off x="6215063" y="2214563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67" name="下矢印 143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68" name="右矢印 144"/>
          <p:cNvSpPr>
            <a:spLocks noChangeArrowheads="1"/>
          </p:cNvSpPr>
          <p:nvPr/>
        </p:nvSpPr>
        <p:spPr bwMode="auto">
          <a:xfrm>
            <a:off x="7572375" y="2214563"/>
            <a:ext cx="357188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69" name="下矢印 145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70" name="下矢印 146"/>
          <p:cNvSpPr>
            <a:spLocks noChangeArrowheads="1"/>
          </p:cNvSpPr>
          <p:nvPr/>
        </p:nvSpPr>
        <p:spPr bwMode="auto">
          <a:xfrm>
            <a:off x="5429250" y="5286375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71" name="右矢印 147"/>
          <p:cNvSpPr>
            <a:spLocks noChangeArrowheads="1"/>
          </p:cNvSpPr>
          <p:nvPr/>
        </p:nvSpPr>
        <p:spPr bwMode="auto">
          <a:xfrm>
            <a:off x="6215063" y="3429000"/>
            <a:ext cx="357187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72" name="右矢印 148"/>
          <p:cNvSpPr>
            <a:spLocks noChangeArrowheads="1"/>
          </p:cNvSpPr>
          <p:nvPr/>
        </p:nvSpPr>
        <p:spPr bwMode="auto">
          <a:xfrm>
            <a:off x="7572375" y="3429000"/>
            <a:ext cx="357188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73" name="右矢印 149"/>
          <p:cNvSpPr>
            <a:spLocks noChangeArrowheads="1"/>
          </p:cNvSpPr>
          <p:nvPr/>
        </p:nvSpPr>
        <p:spPr bwMode="auto">
          <a:xfrm>
            <a:off x="6215063" y="4643438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74" name="右矢印 150"/>
          <p:cNvSpPr>
            <a:spLocks noChangeArrowheads="1"/>
          </p:cNvSpPr>
          <p:nvPr/>
        </p:nvSpPr>
        <p:spPr bwMode="auto">
          <a:xfrm>
            <a:off x="7572375" y="4643438"/>
            <a:ext cx="357188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75" name="右矢印 151"/>
          <p:cNvSpPr>
            <a:spLocks noChangeArrowheads="1"/>
          </p:cNvSpPr>
          <p:nvPr/>
        </p:nvSpPr>
        <p:spPr bwMode="auto">
          <a:xfrm>
            <a:off x="6215063" y="5857875"/>
            <a:ext cx="357187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7676" name="右矢印 152"/>
          <p:cNvSpPr>
            <a:spLocks noChangeArrowheads="1"/>
          </p:cNvSpPr>
          <p:nvPr/>
        </p:nvSpPr>
        <p:spPr bwMode="auto">
          <a:xfrm>
            <a:off x="7572375" y="5857875"/>
            <a:ext cx="357188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88" name="乗算記号 187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0" name="乗算記号 189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3" name="乗算記号 192"/>
          <p:cNvSpPr/>
          <p:nvPr/>
        </p:nvSpPr>
        <p:spPr bwMode="auto">
          <a:xfrm>
            <a:off x="6286500" y="2857500"/>
            <a:ext cx="1500188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4" name="乗算記号 193"/>
          <p:cNvSpPr/>
          <p:nvPr/>
        </p:nvSpPr>
        <p:spPr bwMode="auto">
          <a:xfrm>
            <a:off x="7643813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5" name="乗算記号 194"/>
          <p:cNvSpPr/>
          <p:nvPr/>
        </p:nvSpPr>
        <p:spPr bwMode="auto">
          <a:xfrm>
            <a:off x="6286500" y="1643063"/>
            <a:ext cx="1500188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6" name="乗算記号 195"/>
          <p:cNvSpPr/>
          <p:nvPr/>
        </p:nvSpPr>
        <p:spPr bwMode="auto">
          <a:xfrm>
            <a:off x="7643813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7683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27684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683625" cy="865187"/>
          </a:xfrm>
        </p:spPr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sp>
        <p:nvSpPr>
          <p:cNvPr id="108" name="テキスト ボックス 107"/>
          <p:cNvSpPr txBox="1"/>
          <p:nvPr/>
        </p:nvSpPr>
        <p:spPr bwMode="auto">
          <a:xfrm>
            <a:off x="428596" y="1181724"/>
            <a:ext cx="3786214" cy="1175706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範囲を前へ拡大</a:t>
            </a:r>
            <a:endParaRPr lang="en-US" altLang="ja-JP" sz="3200" kern="0" dirty="0" smtClean="0">
              <a:solidFill>
                <a:schemeClr val="tx1"/>
              </a:solidFill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範囲の拡大の終了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C1CDC1-51E0-4D2A-A34A-8A0B49042BAF}" type="slidenum">
              <a:rPr lang="en-US" altLang="ja-JP" smtClean="0"/>
              <a:pPr/>
              <a:t>23</a:t>
            </a:fld>
            <a:endParaRPr lang="en-US" altLang="ja-JP" smtClean="0"/>
          </a:p>
        </p:txBody>
      </p:sp>
      <p:sp>
        <p:nvSpPr>
          <p:cNvPr id="28675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/>
              <a:t>…</a:t>
            </a:r>
          </a:p>
          <a:p>
            <a:r>
              <a:rPr lang="en-US" altLang="ja-JP" sz="2000"/>
              <a:t>If(x &gt; 0){</a:t>
            </a:r>
          </a:p>
          <a:p>
            <a:r>
              <a:rPr lang="en-US" altLang="ja-JP" sz="2000"/>
              <a:t> setBase(x);</a:t>
            </a:r>
          </a:p>
          <a:p>
            <a:r>
              <a:rPr lang="en-US" altLang="ja-JP" sz="2000"/>
              <a:t> check();</a:t>
            </a:r>
          </a:p>
          <a:p>
            <a:r>
              <a:rPr lang="en-US" altLang="ja-JP" sz="2000"/>
              <a:t> a = base();</a:t>
            </a:r>
          </a:p>
          <a:p>
            <a:r>
              <a:rPr lang="en-US" altLang="ja-JP" sz="2000"/>
              <a:t> b = a*rate();</a:t>
            </a:r>
          </a:p>
          <a:p>
            <a:r>
              <a:rPr lang="en-US" altLang="ja-JP" sz="2000"/>
              <a:t> c = cost();</a:t>
            </a:r>
          </a:p>
          <a:p>
            <a:r>
              <a:rPr lang="en-US" altLang="ja-JP" sz="2000"/>
              <a:t> calc(a, b, c);</a:t>
            </a:r>
          </a:p>
          <a:p>
            <a:r>
              <a:rPr lang="en-US" altLang="ja-JP" sz="2000"/>
              <a:t> return res(x,y);</a:t>
            </a:r>
          </a:p>
          <a:p>
            <a:r>
              <a:rPr lang="en-US" altLang="ja-JP" sz="2000"/>
              <a:t>}</a:t>
            </a:r>
          </a:p>
          <a:p>
            <a:r>
              <a:rPr lang="en-US" altLang="ja-JP" sz="2000"/>
              <a:t>…</a:t>
            </a:r>
          </a:p>
        </p:txBody>
      </p:sp>
      <p:sp>
        <p:nvSpPr>
          <p:cNvPr id="28676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/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</a:t>
            </a:r>
            <a:r>
              <a:rPr lang="en-US" altLang="ja-JP" sz="2000" dirty="0" smtClean="0"/>
              <a:t>b-dead</a:t>
            </a:r>
            <a:r>
              <a:rPr lang="en-US" altLang="ja-JP" sz="2000" dirty="0"/>
              <a:t>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…</a:t>
            </a:r>
          </a:p>
        </p:txBody>
      </p:sp>
      <p:grpSp>
        <p:nvGrpSpPr>
          <p:cNvPr id="28677" name="グループ化 128"/>
          <p:cNvGrpSpPr>
            <a:grpSpLocks/>
          </p:cNvGrpSpPr>
          <p:nvPr/>
        </p:nvGrpSpPr>
        <p:grpSpPr bwMode="auto">
          <a:xfrm>
            <a:off x="5286375" y="3143250"/>
            <a:ext cx="785813" cy="857250"/>
            <a:chOff x="5286390" y="3143254"/>
            <a:chExt cx="785812" cy="857250"/>
          </a:xfrm>
        </p:grpSpPr>
        <p:sp>
          <p:nvSpPr>
            <p:cNvPr id="28776" name="AutoShape 32"/>
            <p:cNvSpPr>
              <a:spLocks noChangeArrowheads="1"/>
            </p:cNvSpPr>
            <p:nvPr/>
          </p:nvSpPr>
          <p:spPr bwMode="auto">
            <a:xfrm flipV="1">
              <a:off x="5286390" y="314325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77" name="直線コネクタ 61"/>
            <p:cNvCxnSpPr>
              <a:cxnSpLocks noChangeShapeType="1"/>
            </p:cNvCxnSpPr>
            <p:nvPr/>
          </p:nvCxnSpPr>
          <p:spPr bwMode="auto">
            <a:xfrm>
              <a:off x="5357832" y="357186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78" name="直線コネクタ 62"/>
            <p:cNvCxnSpPr>
              <a:cxnSpLocks noChangeShapeType="1"/>
            </p:cNvCxnSpPr>
            <p:nvPr/>
          </p:nvCxnSpPr>
          <p:spPr bwMode="auto">
            <a:xfrm>
              <a:off x="5357832" y="364330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79" name="直線コネクタ 63"/>
            <p:cNvCxnSpPr>
              <a:cxnSpLocks noChangeShapeType="1"/>
            </p:cNvCxnSpPr>
            <p:nvPr/>
          </p:nvCxnSpPr>
          <p:spPr bwMode="auto">
            <a:xfrm>
              <a:off x="5357822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78" name="グループ化 127"/>
          <p:cNvGrpSpPr>
            <a:grpSpLocks/>
          </p:cNvGrpSpPr>
          <p:nvPr/>
        </p:nvGrpSpPr>
        <p:grpSpPr bwMode="auto">
          <a:xfrm>
            <a:off x="5286375" y="1928813"/>
            <a:ext cx="785813" cy="857250"/>
            <a:chOff x="5286380" y="1928808"/>
            <a:chExt cx="785812" cy="857250"/>
          </a:xfrm>
        </p:grpSpPr>
        <p:sp>
          <p:nvSpPr>
            <p:cNvPr id="28773" name="AutoShape 32"/>
            <p:cNvSpPr>
              <a:spLocks noChangeArrowheads="1"/>
            </p:cNvSpPr>
            <p:nvPr/>
          </p:nvSpPr>
          <p:spPr bwMode="auto">
            <a:xfrm flipV="1">
              <a:off x="5286380" y="19288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74" name="直線コネクタ 65"/>
            <p:cNvCxnSpPr>
              <a:cxnSpLocks noChangeShapeType="1"/>
            </p:cNvCxnSpPr>
            <p:nvPr/>
          </p:nvCxnSpPr>
          <p:spPr bwMode="auto">
            <a:xfrm>
              <a:off x="5357822" y="23574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75" name="直線コネクタ 66"/>
            <p:cNvCxnSpPr>
              <a:cxnSpLocks noChangeShapeType="1"/>
            </p:cNvCxnSpPr>
            <p:nvPr/>
          </p:nvCxnSpPr>
          <p:spPr bwMode="auto">
            <a:xfrm>
              <a:off x="5357822" y="24288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8679" name="グループ化 129"/>
          <p:cNvGrpSpPr>
            <a:grpSpLocks/>
          </p:cNvGrpSpPr>
          <p:nvPr/>
        </p:nvGrpSpPr>
        <p:grpSpPr bwMode="auto">
          <a:xfrm>
            <a:off x="5286375" y="4357688"/>
            <a:ext cx="785813" cy="857250"/>
            <a:chOff x="5286384" y="4357700"/>
            <a:chExt cx="785812" cy="857250"/>
          </a:xfrm>
        </p:grpSpPr>
        <p:sp>
          <p:nvSpPr>
            <p:cNvPr id="28768" name="AutoShape 32"/>
            <p:cNvSpPr>
              <a:spLocks noChangeArrowheads="1"/>
            </p:cNvSpPr>
            <p:nvPr/>
          </p:nvSpPr>
          <p:spPr bwMode="auto">
            <a:xfrm flipV="1">
              <a:off x="5286384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69" name="直線コネクタ 68"/>
            <p:cNvCxnSpPr>
              <a:cxnSpLocks noChangeShapeType="1"/>
            </p:cNvCxnSpPr>
            <p:nvPr/>
          </p:nvCxnSpPr>
          <p:spPr bwMode="auto">
            <a:xfrm>
              <a:off x="5357826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70" name="直線コネクタ 69"/>
            <p:cNvCxnSpPr>
              <a:cxnSpLocks noChangeShapeType="1"/>
            </p:cNvCxnSpPr>
            <p:nvPr/>
          </p:nvCxnSpPr>
          <p:spPr bwMode="auto">
            <a:xfrm>
              <a:off x="5357826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71" name="直線コネクタ 70"/>
            <p:cNvCxnSpPr>
              <a:cxnSpLocks noChangeShapeType="1"/>
            </p:cNvCxnSpPr>
            <p:nvPr/>
          </p:nvCxnSpPr>
          <p:spPr bwMode="auto">
            <a:xfrm>
              <a:off x="5357816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72" name="直線コネクタ 71"/>
            <p:cNvCxnSpPr>
              <a:cxnSpLocks noChangeShapeType="1"/>
            </p:cNvCxnSpPr>
            <p:nvPr/>
          </p:nvCxnSpPr>
          <p:spPr bwMode="auto">
            <a:xfrm>
              <a:off x="5357816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0" name="グループ化 130"/>
          <p:cNvGrpSpPr>
            <a:grpSpLocks/>
          </p:cNvGrpSpPr>
          <p:nvPr/>
        </p:nvGrpSpPr>
        <p:grpSpPr bwMode="auto">
          <a:xfrm>
            <a:off x="5286375" y="5572125"/>
            <a:ext cx="785813" cy="857250"/>
            <a:chOff x="5286384" y="5500708"/>
            <a:chExt cx="785812" cy="857250"/>
          </a:xfrm>
        </p:grpSpPr>
        <p:sp>
          <p:nvSpPr>
            <p:cNvPr id="28762" name="AutoShape 32"/>
            <p:cNvSpPr>
              <a:spLocks noChangeArrowheads="1"/>
            </p:cNvSpPr>
            <p:nvPr/>
          </p:nvSpPr>
          <p:spPr bwMode="auto">
            <a:xfrm flipV="1">
              <a:off x="5286384" y="550070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63" name="直線コネクタ 73"/>
            <p:cNvCxnSpPr>
              <a:cxnSpLocks noChangeShapeType="1"/>
            </p:cNvCxnSpPr>
            <p:nvPr/>
          </p:nvCxnSpPr>
          <p:spPr bwMode="auto">
            <a:xfrm>
              <a:off x="5357826" y="592932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64" name="直線コネクタ 74"/>
            <p:cNvCxnSpPr>
              <a:cxnSpLocks noChangeShapeType="1"/>
            </p:cNvCxnSpPr>
            <p:nvPr/>
          </p:nvCxnSpPr>
          <p:spPr bwMode="auto">
            <a:xfrm>
              <a:off x="5357826" y="600076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65" name="直線コネクタ 75"/>
            <p:cNvCxnSpPr>
              <a:cxnSpLocks noChangeShapeType="1"/>
            </p:cNvCxnSpPr>
            <p:nvPr/>
          </p:nvCxnSpPr>
          <p:spPr bwMode="auto">
            <a:xfrm>
              <a:off x="5357816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66" name="直線コネクタ 76"/>
            <p:cNvCxnSpPr>
              <a:cxnSpLocks noChangeShapeType="1"/>
            </p:cNvCxnSpPr>
            <p:nvPr/>
          </p:nvCxnSpPr>
          <p:spPr bwMode="auto">
            <a:xfrm>
              <a:off x="5357816" y="614364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67" name="直線コネクタ 77"/>
            <p:cNvCxnSpPr>
              <a:cxnSpLocks noChangeShapeType="1"/>
            </p:cNvCxnSpPr>
            <p:nvPr/>
          </p:nvCxnSpPr>
          <p:spPr bwMode="auto">
            <a:xfrm>
              <a:off x="5357822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1" name="グループ化 137"/>
          <p:cNvGrpSpPr>
            <a:grpSpLocks/>
          </p:cNvGrpSpPr>
          <p:nvPr/>
        </p:nvGrpSpPr>
        <p:grpSpPr bwMode="auto">
          <a:xfrm>
            <a:off x="6643688" y="1928813"/>
            <a:ext cx="785812" cy="857250"/>
            <a:chOff x="6643712" y="1928802"/>
            <a:chExt cx="785812" cy="857250"/>
          </a:xfrm>
        </p:grpSpPr>
        <p:sp>
          <p:nvSpPr>
            <p:cNvPr id="28758" name="AutoShape 32"/>
            <p:cNvSpPr>
              <a:spLocks noChangeArrowheads="1"/>
            </p:cNvSpPr>
            <p:nvPr/>
          </p:nvSpPr>
          <p:spPr bwMode="auto">
            <a:xfrm flipV="1">
              <a:off x="6643712" y="19288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59" name="直線コネクタ 79"/>
            <p:cNvCxnSpPr>
              <a:cxnSpLocks noChangeShapeType="1"/>
            </p:cNvCxnSpPr>
            <p:nvPr/>
          </p:nvCxnSpPr>
          <p:spPr bwMode="auto">
            <a:xfrm>
              <a:off x="6715154" y="23574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60" name="直線コネクタ 80"/>
            <p:cNvCxnSpPr>
              <a:cxnSpLocks noChangeShapeType="1"/>
            </p:cNvCxnSpPr>
            <p:nvPr/>
          </p:nvCxnSpPr>
          <p:spPr bwMode="auto">
            <a:xfrm>
              <a:off x="6715154" y="24288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61" name="直線コネクタ 81"/>
            <p:cNvCxnSpPr>
              <a:cxnSpLocks noChangeShapeType="1"/>
            </p:cNvCxnSpPr>
            <p:nvPr/>
          </p:nvCxnSpPr>
          <p:spPr bwMode="auto">
            <a:xfrm>
              <a:off x="6715140" y="22859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2" name="グループ化 138"/>
          <p:cNvGrpSpPr>
            <a:grpSpLocks/>
          </p:cNvGrpSpPr>
          <p:nvPr/>
        </p:nvGrpSpPr>
        <p:grpSpPr bwMode="auto">
          <a:xfrm>
            <a:off x="8001000" y="1928813"/>
            <a:ext cx="785813" cy="857250"/>
            <a:chOff x="7929586" y="1928802"/>
            <a:chExt cx="785812" cy="857250"/>
          </a:xfrm>
          <a:solidFill>
            <a:srgbClr val="FFC000"/>
          </a:solidFill>
        </p:grpSpPr>
        <p:sp>
          <p:nvSpPr>
            <p:cNvPr id="28753" name="AutoShape 32"/>
            <p:cNvSpPr>
              <a:spLocks noChangeArrowheads="1"/>
            </p:cNvSpPr>
            <p:nvPr/>
          </p:nvSpPr>
          <p:spPr bwMode="auto">
            <a:xfrm flipV="1">
              <a:off x="7929586" y="1928802"/>
              <a:ext cx="785812" cy="857250"/>
            </a:xfrm>
            <a:prstGeom prst="foldedCorner">
              <a:avLst>
                <a:gd name="adj" fmla="val 1250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54" name="直線コネクタ 83"/>
            <p:cNvCxnSpPr>
              <a:cxnSpLocks noChangeShapeType="1"/>
            </p:cNvCxnSpPr>
            <p:nvPr/>
          </p:nvCxnSpPr>
          <p:spPr bwMode="auto">
            <a:xfrm>
              <a:off x="8001028" y="2357417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55" name="直線コネクタ 84"/>
            <p:cNvCxnSpPr>
              <a:cxnSpLocks noChangeShapeType="1"/>
            </p:cNvCxnSpPr>
            <p:nvPr/>
          </p:nvCxnSpPr>
          <p:spPr bwMode="auto">
            <a:xfrm>
              <a:off x="8001028" y="2428855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56" name="直線コネクタ 85"/>
            <p:cNvCxnSpPr>
              <a:cxnSpLocks noChangeShapeType="1"/>
            </p:cNvCxnSpPr>
            <p:nvPr/>
          </p:nvCxnSpPr>
          <p:spPr bwMode="auto">
            <a:xfrm>
              <a:off x="8001014" y="2285992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57" name="直線コネクタ 86"/>
            <p:cNvCxnSpPr>
              <a:cxnSpLocks noChangeShapeType="1"/>
            </p:cNvCxnSpPr>
            <p:nvPr/>
          </p:nvCxnSpPr>
          <p:spPr bwMode="auto">
            <a:xfrm>
              <a:off x="8001024" y="2214554"/>
              <a:ext cx="642942" cy="0"/>
            </a:xfrm>
            <a:prstGeom prst="line">
              <a:avLst/>
            </a:prstGeom>
            <a:grp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3" name="グループ化 135"/>
          <p:cNvGrpSpPr>
            <a:grpSpLocks/>
          </p:cNvGrpSpPr>
          <p:nvPr/>
        </p:nvGrpSpPr>
        <p:grpSpPr bwMode="auto">
          <a:xfrm>
            <a:off x="6643688" y="3143250"/>
            <a:ext cx="785812" cy="857250"/>
            <a:chOff x="6643702" y="3143248"/>
            <a:chExt cx="785812" cy="857250"/>
          </a:xfrm>
        </p:grpSpPr>
        <p:sp>
          <p:nvSpPr>
            <p:cNvPr id="28748" name="AutoShape 32"/>
            <p:cNvSpPr>
              <a:spLocks noChangeArrowheads="1"/>
            </p:cNvSpPr>
            <p:nvPr/>
          </p:nvSpPr>
          <p:spPr bwMode="auto">
            <a:xfrm flipV="1">
              <a:off x="6643702" y="314324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49" name="直線コネクタ 88"/>
            <p:cNvCxnSpPr>
              <a:cxnSpLocks noChangeShapeType="1"/>
            </p:cNvCxnSpPr>
            <p:nvPr/>
          </p:nvCxnSpPr>
          <p:spPr bwMode="auto">
            <a:xfrm>
              <a:off x="6715144" y="357186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50" name="直線コネクタ 89"/>
            <p:cNvCxnSpPr>
              <a:cxnSpLocks noChangeShapeType="1"/>
            </p:cNvCxnSpPr>
            <p:nvPr/>
          </p:nvCxnSpPr>
          <p:spPr bwMode="auto">
            <a:xfrm>
              <a:off x="6715144" y="364330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51" name="直線コネクタ 90"/>
            <p:cNvCxnSpPr>
              <a:cxnSpLocks noChangeShapeType="1"/>
            </p:cNvCxnSpPr>
            <p:nvPr/>
          </p:nvCxnSpPr>
          <p:spPr bwMode="auto">
            <a:xfrm>
              <a:off x="6715130" y="35004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52" name="直線コネクタ 91"/>
            <p:cNvCxnSpPr>
              <a:cxnSpLocks noChangeShapeType="1"/>
            </p:cNvCxnSpPr>
            <p:nvPr/>
          </p:nvCxnSpPr>
          <p:spPr bwMode="auto">
            <a:xfrm>
              <a:off x="6715140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4" name="グループ化 136"/>
          <p:cNvGrpSpPr>
            <a:grpSpLocks/>
          </p:cNvGrpSpPr>
          <p:nvPr/>
        </p:nvGrpSpPr>
        <p:grpSpPr bwMode="auto">
          <a:xfrm>
            <a:off x="8001000" y="3143250"/>
            <a:ext cx="785813" cy="857250"/>
            <a:chOff x="7929592" y="3143248"/>
            <a:chExt cx="785812" cy="857250"/>
          </a:xfrm>
        </p:grpSpPr>
        <p:sp>
          <p:nvSpPr>
            <p:cNvPr id="28742" name="AutoShape 32"/>
            <p:cNvSpPr>
              <a:spLocks noChangeArrowheads="1"/>
            </p:cNvSpPr>
            <p:nvPr/>
          </p:nvSpPr>
          <p:spPr bwMode="auto">
            <a:xfrm flipV="1">
              <a:off x="7929592" y="3143248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43" name="直線コネクタ 93"/>
            <p:cNvCxnSpPr>
              <a:cxnSpLocks noChangeShapeType="1"/>
            </p:cNvCxnSpPr>
            <p:nvPr/>
          </p:nvCxnSpPr>
          <p:spPr bwMode="auto">
            <a:xfrm>
              <a:off x="8001034" y="357186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44" name="直線コネクタ 94"/>
            <p:cNvCxnSpPr>
              <a:cxnSpLocks noChangeShapeType="1"/>
            </p:cNvCxnSpPr>
            <p:nvPr/>
          </p:nvCxnSpPr>
          <p:spPr bwMode="auto">
            <a:xfrm>
              <a:off x="8001034" y="3643301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45" name="直線コネクタ 95"/>
            <p:cNvCxnSpPr>
              <a:cxnSpLocks noChangeShapeType="1"/>
            </p:cNvCxnSpPr>
            <p:nvPr/>
          </p:nvCxnSpPr>
          <p:spPr bwMode="auto">
            <a:xfrm>
              <a:off x="8001020" y="35004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46" name="直線コネクタ 96"/>
            <p:cNvCxnSpPr>
              <a:cxnSpLocks noChangeShapeType="1"/>
            </p:cNvCxnSpPr>
            <p:nvPr/>
          </p:nvCxnSpPr>
          <p:spPr bwMode="auto">
            <a:xfrm>
              <a:off x="8001030" y="371475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47" name="直線コネクタ 97"/>
            <p:cNvCxnSpPr>
              <a:cxnSpLocks noChangeShapeType="1"/>
            </p:cNvCxnSpPr>
            <p:nvPr/>
          </p:nvCxnSpPr>
          <p:spPr bwMode="auto">
            <a:xfrm>
              <a:off x="8001024" y="3429000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5" name="グループ化 134"/>
          <p:cNvGrpSpPr>
            <a:grpSpLocks/>
          </p:cNvGrpSpPr>
          <p:nvPr/>
        </p:nvGrpSpPr>
        <p:grpSpPr bwMode="auto">
          <a:xfrm>
            <a:off x="6643688" y="4357688"/>
            <a:ext cx="785812" cy="857250"/>
            <a:chOff x="6643702" y="4357700"/>
            <a:chExt cx="785812" cy="857250"/>
          </a:xfrm>
        </p:grpSpPr>
        <p:sp>
          <p:nvSpPr>
            <p:cNvPr id="28736" name="AutoShape 32"/>
            <p:cNvSpPr>
              <a:spLocks noChangeArrowheads="1"/>
            </p:cNvSpPr>
            <p:nvPr/>
          </p:nvSpPr>
          <p:spPr bwMode="auto">
            <a:xfrm flipV="1">
              <a:off x="6643702" y="4357700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37" name="直線コネクタ 99"/>
            <p:cNvCxnSpPr>
              <a:cxnSpLocks noChangeShapeType="1"/>
            </p:cNvCxnSpPr>
            <p:nvPr/>
          </p:nvCxnSpPr>
          <p:spPr bwMode="auto">
            <a:xfrm>
              <a:off x="6715144" y="478631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38" name="直線コネクタ 100"/>
            <p:cNvCxnSpPr>
              <a:cxnSpLocks noChangeShapeType="1"/>
            </p:cNvCxnSpPr>
            <p:nvPr/>
          </p:nvCxnSpPr>
          <p:spPr bwMode="auto">
            <a:xfrm>
              <a:off x="6715144" y="4857753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39" name="直線コネクタ 101"/>
            <p:cNvCxnSpPr>
              <a:cxnSpLocks noChangeShapeType="1"/>
            </p:cNvCxnSpPr>
            <p:nvPr/>
          </p:nvCxnSpPr>
          <p:spPr bwMode="auto">
            <a:xfrm>
              <a:off x="6715130" y="4714890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40" name="直線コネクタ 102"/>
            <p:cNvCxnSpPr>
              <a:cxnSpLocks noChangeShapeType="1"/>
            </p:cNvCxnSpPr>
            <p:nvPr/>
          </p:nvCxnSpPr>
          <p:spPr bwMode="auto">
            <a:xfrm>
              <a:off x="6715140" y="492920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41" name="直線コネクタ 103"/>
            <p:cNvCxnSpPr>
              <a:cxnSpLocks noChangeShapeType="1"/>
            </p:cNvCxnSpPr>
            <p:nvPr/>
          </p:nvCxnSpPr>
          <p:spPr bwMode="auto">
            <a:xfrm>
              <a:off x="6715140" y="500063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6" name="グループ化 133"/>
          <p:cNvGrpSpPr>
            <a:grpSpLocks/>
          </p:cNvGrpSpPr>
          <p:nvPr/>
        </p:nvGrpSpPr>
        <p:grpSpPr bwMode="auto">
          <a:xfrm>
            <a:off x="8001000" y="4357688"/>
            <a:ext cx="785813" cy="857250"/>
            <a:chOff x="7929586" y="4357694"/>
            <a:chExt cx="785812" cy="857250"/>
          </a:xfrm>
        </p:grpSpPr>
        <p:sp>
          <p:nvSpPr>
            <p:cNvPr id="28729" name="AutoShape 32"/>
            <p:cNvSpPr>
              <a:spLocks noChangeArrowheads="1"/>
            </p:cNvSpPr>
            <p:nvPr/>
          </p:nvSpPr>
          <p:spPr bwMode="auto">
            <a:xfrm flipV="1">
              <a:off x="7929586" y="4357694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30" name="直線コネクタ 105"/>
            <p:cNvCxnSpPr>
              <a:cxnSpLocks noChangeShapeType="1"/>
            </p:cNvCxnSpPr>
            <p:nvPr/>
          </p:nvCxnSpPr>
          <p:spPr bwMode="auto">
            <a:xfrm>
              <a:off x="8001028" y="4786309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31" name="直線コネクタ 106"/>
            <p:cNvCxnSpPr>
              <a:cxnSpLocks noChangeShapeType="1"/>
            </p:cNvCxnSpPr>
            <p:nvPr/>
          </p:nvCxnSpPr>
          <p:spPr bwMode="auto">
            <a:xfrm>
              <a:off x="8001028" y="485774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32" name="直線コネクタ 107"/>
            <p:cNvCxnSpPr>
              <a:cxnSpLocks noChangeShapeType="1"/>
            </p:cNvCxnSpPr>
            <p:nvPr/>
          </p:nvCxnSpPr>
          <p:spPr bwMode="auto">
            <a:xfrm>
              <a:off x="8001014" y="471488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33" name="直線コネクタ 108"/>
            <p:cNvCxnSpPr>
              <a:cxnSpLocks noChangeShapeType="1"/>
            </p:cNvCxnSpPr>
            <p:nvPr/>
          </p:nvCxnSpPr>
          <p:spPr bwMode="auto">
            <a:xfrm>
              <a:off x="8001024" y="492919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34" name="直線コネクタ 109"/>
            <p:cNvCxnSpPr>
              <a:cxnSpLocks noChangeShapeType="1"/>
            </p:cNvCxnSpPr>
            <p:nvPr/>
          </p:nvCxnSpPr>
          <p:spPr bwMode="auto">
            <a:xfrm>
              <a:off x="8001024" y="5000630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35" name="直線コネクタ 110"/>
            <p:cNvCxnSpPr>
              <a:cxnSpLocks noChangeShapeType="1"/>
            </p:cNvCxnSpPr>
            <p:nvPr/>
          </p:nvCxnSpPr>
          <p:spPr bwMode="auto">
            <a:xfrm>
              <a:off x="8001024" y="464344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7" name="グループ化 131"/>
          <p:cNvGrpSpPr>
            <a:grpSpLocks/>
          </p:cNvGrpSpPr>
          <p:nvPr/>
        </p:nvGrpSpPr>
        <p:grpSpPr bwMode="auto">
          <a:xfrm>
            <a:off x="6643688" y="5572125"/>
            <a:ext cx="785812" cy="857250"/>
            <a:chOff x="6643702" y="5500702"/>
            <a:chExt cx="785812" cy="857250"/>
          </a:xfrm>
        </p:grpSpPr>
        <p:sp>
          <p:nvSpPr>
            <p:cNvPr id="28722" name="AutoShape 32"/>
            <p:cNvSpPr>
              <a:spLocks noChangeArrowheads="1"/>
            </p:cNvSpPr>
            <p:nvPr/>
          </p:nvSpPr>
          <p:spPr bwMode="auto">
            <a:xfrm flipV="1">
              <a:off x="6643702" y="55007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23" name="直線コネクタ 112"/>
            <p:cNvCxnSpPr>
              <a:cxnSpLocks noChangeShapeType="1"/>
            </p:cNvCxnSpPr>
            <p:nvPr/>
          </p:nvCxnSpPr>
          <p:spPr bwMode="auto">
            <a:xfrm>
              <a:off x="6715144" y="59293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24" name="直線コネクタ 113"/>
            <p:cNvCxnSpPr>
              <a:cxnSpLocks noChangeShapeType="1"/>
            </p:cNvCxnSpPr>
            <p:nvPr/>
          </p:nvCxnSpPr>
          <p:spPr bwMode="auto">
            <a:xfrm>
              <a:off x="6715144" y="60007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25" name="直線コネクタ 114"/>
            <p:cNvCxnSpPr>
              <a:cxnSpLocks noChangeShapeType="1"/>
            </p:cNvCxnSpPr>
            <p:nvPr/>
          </p:nvCxnSpPr>
          <p:spPr bwMode="auto">
            <a:xfrm>
              <a:off x="6715130" y="58578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26" name="直線コネクタ 115"/>
            <p:cNvCxnSpPr>
              <a:cxnSpLocks noChangeShapeType="1"/>
            </p:cNvCxnSpPr>
            <p:nvPr/>
          </p:nvCxnSpPr>
          <p:spPr bwMode="auto">
            <a:xfrm>
              <a:off x="6715140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27" name="直線コネクタ 116"/>
            <p:cNvCxnSpPr>
              <a:cxnSpLocks noChangeShapeType="1"/>
            </p:cNvCxnSpPr>
            <p:nvPr/>
          </p:nvCxnSpPr>
          <p:spPr bwMode="auto">
            <a:xfrm>
              <a:off x="6715140" y="61436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28" name="直線コネクタ 117"/>
            <p:cNvCxnSpPr>
              <a:cxnSpLocks noChangeShapeType="1"/>
            </p:cNvCxnSpPr>
            <p:nvPr/>
          </p:nvCxnSpPr>
          <p:spPr bwMode="auto">
            <a:xfrm>
              <a:off x="6715140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28688" name="グループ化 132"/>
          <p:cNvGrpSpPr>
            <a:grpSpLocks/>
          </p:cNvGrpSpPr>
          <p:nvPr/>
        </p:nvGrpSpPr>
        <p:grpSpPr bwMode="auto">
          <a:xfrm>
            <a:off x="8001000" y="5572125"/>
            <a:ext cx="785813" cy="857250"/>
            <a:chOff x="7929592" y="5500702"/>
            <a:chExt cx="785812" cy="857250"/>
          </a:xfrm>
        </p:grpSpPr>
        <p:sp>
          <p:nvSpPr>
            <p:cNvPr id="28714" name="AutoShape 32"/>
            <p:cNvSpPr>
              <a:spLocks noChangeArrowheads="1"/>
            </p:cNvSpPr>
            <p:nvPr/>
          </p:nvSpPr>
          <p:spPr bwMode="auto">
            <a:xfrm flipV="1">
              <a:off x="7929592" y="5500702"/>
              <a:ext cx="785812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cxnSp>
          <p:nvCxnSpPr>
            <p:cNvPr id="28715" name="直線コネクタ 119"/>
            <p:cNvCxnSpPr>
              <a:cxnSpLocks noChangeShapeType="1"/>
            </p:cNvCxnSpPr>
            <p:nvPr/>
          </p:nvCxnSpPr>
          <p:spPr bwMode="auto">
            <a:xfrm>
              <a:off x="8001034" y="5929317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16" name="直線コネクタ 120"/>
            <p:cNvCxnSpPr>
              <a:cxnSpLocks noChangeShapeType="1"/>
            </p:cNvCxnSpPr>
            <p:nvPr/>
          </p:nvCxnSpPr>
          <p:spPr bwMode="auto">
            <a:xfrm>
              <a:off x="8001034" y="6000755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8717" name="直線コネクタ 121"/>
            <p:cNvCxnSpPr>
              <a:cxnSpLocks noChangeShapeType="1"/>
            </p:cNvCxnSpPr>
            <p:nvPr/>
          </p:nvCxnSpPr>
          <p:spPr bwMode="auto">
            <a:xfrm>
              <a:off x="8001020" y="585789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18" name="直線コネクタ 122"/>
            <p:cNvCxnSpPr>
              <a:cxnSpLocks noChangeShapeType="1"/>
            </p:cNvCxnSpPr>
            <p:nvPr/>
          </p:nvCxnSpPr>
          <p:spPr bwMode="auto">
            <a:xfrm>
              <a:off x="8001030" y="6072206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19" name="直線コネクタ 123"/>
            <p:cNvCxnSpPr>
              <a:cxnSpLocks noChangeShapeType="1"/>
            </p:cNvCxnSpPr>
            <p:nvPr/>
          </p:nvCxnSpPr>
          <p:spPr bwMode="auto">
            <a:xfrm>
              <a:off x="8001030" y="6143638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20" name="直線コネクタ 124"/>
            <p:cNvCxnSpPr>
              <a:cxnSpLocks noChangeShapeType="1"/>
            </p:cNvCxnSpPr>
            <p:nvPr/>
          </p:nvCxnSpPr>
          <p:spPr bwMode="auto">
            <a:xfrm>
              <a:off x="8001030" y="6215082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8721" name="直線コネクタ 125"/>
            <p:cNvCxnSpPr>
              <a:cxnSpLocks noChangeShapeType="1"/>
            </p:cNvCxnSpPr>
            <p:nvPr/>
          </p:nvCxnSpPr>
          <p:spPr bwMode="auto">
            <a:xfrm>
              <a:off x="8001024" y="5786454"/>
              <a:ext cx="642942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28689" name="右矢印 142"/>
          <p:cNvSpPr>
            <a:spLocks noChangeArrowheads="1"/>
          </p:cNvSpPr>
          <p:nvPr/>
        </p:nvSpPr>
        <p:spPr bwMode="auto">
          <a:xfrm>
            <a:off x="6215063" y="2214563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0" name="下矢印 143"/>
          <p:cNvSpPr>
            <a:spLocks noChangeArrowheads="1"/>
          </p:cNvSpPr>
          <p:nvPr/>
        </p:nvSpPr>
        <p:spPr bwMode="auto">
          <a:xfrm>
            <a:off x="5429250" y="2857500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1" name="右矢印 144"/>
          <p:cNvSpPr>
            <a:spLocks noChangeArrowheads="1"/>
          </p:cNvSpPr>
          <p:nvPr/>
        </p:nvSpPr>
        <p:spPr bwMode="auto">
          <a:xfrm>
            <a:off x="7572375" y="2214563"/>
            <a:ext cx="357188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2" name="下矢印 145"/>
          <p:cNvSpPr>
            <a:spLocks noChangeArrowheads="1"/>
          </p:cNvSpPr>
          <p:nvPr/>
        </p:nvSpPr>
        <p:spPr bwMode="auto">
          <a:xfrm>
            <a:off x="5429250" y="4071938"/>
            <a:ext cx="500063" cy="21431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3" name="下矢印 146"/>
          <p:cNvSpPr>
            <a:spLocks noChangeArrowheads="1"/>
          </p:cNvSpPr>
          <p:nvPr/>
        </p:nvSpPr>
        <p:spPr bwMode="auto">
          <a:xfrm>
            <a:off x="5429250" y="5286375"/>
            <a:ext cx="500063" cy="2143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4" name="右矢印 147"/>
          <p:cNvSpPr>
            <a:spLocks noChangeArrowheads="1"/>
          </p:cNvSpPr>
          <p:nvPr/>
        </p:nvSpPr>
        <p:spPr bwMode="auto">
          <a:xfrm>
            <a:off x="6215063" y="3429000"/>
            <a:ext cx="357187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5" name="右矢印 148"/>
          <p:cNvSpPr>
            <a:spLocks noChangeArrowheads="1"/>
          </p:cNvSpPr>
          <p:nvPr/>
        </p:nvSpPr>
        <p:spPr bwMode="auto">
          <a:xfrm>
            <a:off x="7572375" y="3429000"/>
            <a:ext cx="357188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6" name="右矢印 149"/>
          <p:cNvSpPr>
            <a:spLocks noChangeArrowheads="1"/>
          </p:cNvSpPr>
          <p:nvPr/>
        </p:nvSpPr>
        <p:spPr bwMode="auto">
          <a:xfrm>
            <a:off x="6215063" y="4643438"/>
            <a:ext cx="357187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7" name="右矢印 150"/>
          <p:cNvSpPr>
            <a:spLocks noChangeArrowheads="1"/>
          </p:cNvSpPr>
          <p:nvPr/>
        </p:nvSpPr>
        <p:spPr bwMode="auto">
          <a:xfrm>
            <a:off x="7572375" y="4643438"/>
            <a:ext cx="357188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8" name="右矢印 151"/>
          <p:cNvSpPr>
            <a:spLocks noChangeArrowheads="1"/>
          </p:cNvSpPr>
          <p:nvPr/>
        </p:nvSpPr>
        <p:spPr bwMode="auto">
          <a:xfrm>
            <a:off x="6215063" y="5857875"/>
            <a:ext cx="357187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699" name="右矢印 152"/>
          <p:cNvSpPr>
            <a:spLocks noChangeArrowheads="1"/>
          </p:cNvSpPr>
          <p:nvPr/>
        </p:nvSpPr>
        <p:spPr bwMode="auto">
          <a:xfrm>
            <a:off x="7572375" y="5857875"/>
            <a:ext cx="357188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8700" name="角丸四角形 159"/>
          <p:cNvSpPr>
            <a:spLocks noChangeArrowheads="1"/>
          </p:cNvSpPr>
          <p:nvPr/>
        </p:nvSpPr>
        <p:spPr bwMode="auto">
          <a:xfrm>
            <a:off x="7786688" y="1714500"/>
            <a:ext cx="1214437" cy="1285875"/>
          </a:xfrm>
          <a:prstGeom prst="roundRect">
            <a:avLst>
              <a:gd name="adj" fmla="val 27787"/>
            </a:avLst>
          </a:prstGeom>
          <a:noFill/>
          <a:ln w="50800" algn="ctr">
            <a:solidFill>
              <a:srgbClr val="00B0F0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188" name="乗算記号 187"/>
          <p:cNvSpPr/>
          <p:nvPr/>
        </p:nvSpPr>
        <p:spPr bwMode="auto">
          <a:xfrm>
            <a:off x="4929188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0" name="乗算記号 189"/>
          <p:cNvSpPr/>
          <p:nvPr/>
        </p:nvSpPr>
        <p:spPr bwMode="auto">
          <a:xfrm>
            <a:off x="4929188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3" name="乗算記号 192"/>
          <p:cNvSpPr/>
          <p:nvPr/>
        </p:nvSpPr>
        <p:spPr bwMode="auto">
          <a:xfrm>
            <a:off x="6286500" y="2857500"/>
            <a:ext cx="1500188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4" name="乗算記号 193"/>
          <p:cNvSpPr/>
          <p:nvPr/>
        </p:nvSpPr>
        <p:spPr bwMode="auto">
          <a:xfrm>
            <a:off x="7643813" y="2857500"/>
            <a:ext cx="1500187" cy="1500188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5" name="乗算記号 194"/>
          <p:cNvSpPr/>
          <p:nvPr/>
        </p:nvSpPr>
        <p:spPr bwMode="auto">
          <a:xfrm>
            <a:off x="6286500" y="1643063"/>
            <a:ext cx="1500188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196" name="乗算記号 195"/>
          <p:cNvSpPr/>
          <p:nvPr/>
        </p:nvSpPr>
        <p:spPr bwMode="auto">
          <a:xfrm>
            <a:off x="7643813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grpSp>
        <p:nvGrpSpPr>
          <p:cNvPr id="28707" name="グループ化 126"/>
          <p:cNvGrpSpPr>
            <a:grpSpLocks/>
          </p:cNvGrpSpPr>
          <p:nvPr/>
        </p:nvGrpSpPr>
        <p:grpSpPr bwMode="auto">
          <a:xfrm>
            <a:off x="214313" y="3000375"/>
            <a:ext cx="4643437" cy="1285875"/>
            <a:chOff x="214313" y="3000372"/>
            <a:chExt cx="4643437" cy="1285878"/>
          </a:xfrm>
        </p:grpSpPr>
        <p:sp>
          <p:nvSpPr>
            <p:cNvPr id="28710" name="正方形/長方形 14"/>
            <p:cNvSpPr>
              <a:spLocks noChangeArrowheads="1"/>
            </p:cNvSpPr>
            <p:nvPr/>
          </p:nvSpPr>
          <p:spPr bwMode="auto">
            <a:xfrm>
              <a:off x="214313" y="3000372"/>
              <a:ext cx="2000250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8711" name="正方形/長方形 12"/>
            <p:cNvSpPr>
              <a:spLocks noChangeArrowheads="1"/>
            </p:cNvSpPr>
            <p:nvPr/>
          </p:nvSpPr>
          <p:spPr bwMode="auto">
            <a:xfrm>
              <a:off x="214313" y="3357563"/>
              <a:ext cx="2000250" cy="92868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8712" name="正方形/長方形 15"/>
            <p:cNvSpPr>
              <a:spLocks noChangeArrowheads="1"/>
            </p:cNvSpPr>
            <p:nvPr/>
          </p:nvSpPr>
          <p:spPr bwMode="auto">
            <a:xfrm>
              <a:off x="2643188" y="3000372"/>
              <a:ext cx="2214562" cy="357191"/>
            </a:xfrm>
            <a:prstGeom prst="rect">
              <a:avLst/>
            </a:prstGeom>
            <a:noFill/>
            <a:ln w="25400" algn="ctr">
              <a:solidFill>
                <a:srgbClr val="00B05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8713" name="正方形/長方形 13"/>
            <p:cNvSpPr>
              <a:spLocks noChangeArrowheads="1"/>
            </p:cNvSpPr>
            <p:nvPr/>
          </p:nvSpPr>
          <p:spPr bwMode="auto">
            <a:xfrm>
              <a:off x="2643188" y="3357563"/>
              <a:ext cx="2214562" cy="928687"/>
            </a:xfrm>
            <a:prstGeom prst="rect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28708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sp>
        <p:nvSpPr>
          <p:cNvPr id="28709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683625" cy="865187"/>
          </a:xfrm>
        </p:spPr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sp>
        <p:nvSpPr>
          <p:cNvPr id="108" name="角丸四角形吹き出し 107"/>
          <p:cNvSpPr/>
          <p:nvPr/>
        </p:nvSpPr>
        <p:spPr bwMode="auto">
          <a:xfrm>
            <a:off x="5000628" y="3643314"/>
            <a:ext cx="3357586" cy="1000132"/>
          </a:xfrm>
          <a:prstGeom prst="wedgeRoundRectCallout">
            <a:avLst>
              <a:gd name="adj1" fmla="val 39676"/>
              <a:gd name="adj2" fmla="val -113707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/>
              <a:t>構文</a:t>
            </a:r>
            <a:r>
              <a:rPr lang="ja-JP" altLang="en-US" dirty="0" smtClean="0"/>
              <a:t>木上で親となる</a:t>
            </a:r>
            <a:endParaRPr lang="en-US" altLang="ja-JP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 smtClean="0"/>
              <a:t>if</a:t>
            </a:r>
            <a:r>
              <a:rPr lang="ja-JP" altLang="en-US" dirty="0" smtClean="0"/>
              <a:t>文を含む範囲まで拡大</a:t>
            </a:r>
            <a:endParaRPr kumimoji="1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 bwMode="auto">
          <a:xfrm>
            <a:off x="428596" y="1500174"/>
            <a:ext cx="4572032" cy="584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en-US" altLang="ja-JP" sz="3200" kern="0" dirty="0" smtClean="0">
                <a:solidFill>
                  <a:schemeClr val="tx1"/>
                </a:solidFill>
              </a:rPr>
              <a:t>if</a:t>
            </a:r>
            <a:r>
              <a:rPr lang="ja-JP" altLang="en-US" sz="3200" kern="0" dirty="0" smtClean="0">
                <a:solidFill>
                  <a:schemeClr val="tx1"/>
                </a:solidFill>
              </a:rPr>
              <a:t>文を含む範囲へ拡大</a:t>
            </a:r>
            <a:endParaRPr kumimoji="1" lang="ja-JP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683625" cy="865187"/>
          </a:xfrm>
        </p:spPr>
        <p:txBody>
          <a:bodyPr/>
          <a:lstStyle/>
          <a:p>
            <a:r>
              <a:rPr lang="ja-JP" altLang="en-US" sz="3600" dirty="0" smtClean="0"/>
              <a:t>抽出が容易なコード片の候補の検出</a:t>
            </a:r>
          </a:p>
        </p:txBody>
      </p:sp>
      <p:sp>
        <p:nvSpPr>
          <p:cNvPr id="29699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AA9AC2-1ED7-4D80-8187-DACF3C608257}" type="slidenum">
              <a:rPr lang="en-US" altLang="ja-JP" smtClean="0"/>
              <a:pPr/>
              <a:t>24</a:t>
            </a:fld>
            <a:endParaRPr lang="en-US" altLang="ja-JP" smtClean="0"/>
          </a:p>
        </p:txBody>
      </p:sp>
      <p:sp>
        <p:nvSpPr>
          <p:cNvPr id="29700" name="AutoShape 32"/>
          <p:cNvSpPr>
            <a:spLocks noChangeArrowheads="1"/>
          </p:cNvSpPr>
          <p:nvPr/>
        </p:nvSpPr>
        <p:spPr bwMode="auto">
          <a:xfrm flipV="1">
            <a:off x="142875" y="2357438"/>
            <a:ext cx="2143125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a = base();</a:t>
            </a:r>
          </a:p>
          <a:p>
            <a:r>
              <a:rPr lang="en-US" altLang="ja-JP" sz="2000" dirty="0"/>
              <a:t> b = a*rate();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29701" name="AutoShape 32"/>
          <p:cNvSpPr>
            <a:spLocks noChangeArrowheads="1"/>
          </p:cNvSpPr>
          <p:nvPr/>
        </p:nvSpPr>
        <p:spPr bwMode="auto">
          <a:xfrm flipV="1">
            <a:off x="2571750" y="2357438"/>
            <a:ext cx="2357438" cy="3429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2000" dirty="0"/>
              <a:t>…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if(x &gt; 0){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/>
              <a:t>setBase</a:t>
            </a:r>
            <a:r>
              <a:rPr lang="en-US" altLang="ja-JP" sz="2000" dirty="0"/>
              <a:t>(x);</a:t>
            </a:r>
          </a:p>
          <a:p>
            <a:r>
              <a:rPr lang="en-US" altLang="ja-JP" sz="2000" dirty="0"/>
              <a:t> check();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err="1" smtClean="0"/>
              <a:t>setDead</a:t>
            </a:r>
            <a:r>
              <a:rPr lang="en-US" altLang="ja-JP" sz="2000" dirty="0" smtClean="0"/>
              <a:t>(y);</a:t>
            </a:r>
            <a:endParaRPr lang="en-US" altLang="ja-JP" sz="2000" dirty="0"/>
          </a:p>
          <a:p>
            <a:r>
              <a:rPr lang="en-US" altLang="ja-JP" sz="2000" dirty="0"/>
              <a:t> b = b-dead()*rate();</a:t>
            </a:r>
          </a:p>
          <a:p>
            <a:r>
              <a:rPr lang="en-US" altLang="ja-JP" sz="2000" dirty="0"/>
              <a:t> c = cost();</a:t>
            </a:r>
          </a:p>
          <a:p>
            <a:r>
              <a:rPr lang="en-US" altLang="ja-JP" sz="2000" dirty="0"/>
              <a:t> calc(a, b, c);</a:t>
            </a:r>
          </a:p>
          <a:p>
            <a:r>
              <a:rPr lang="en-US" altLang="ja-JP" sz="2000" dirty="0"/>
              <a:t> return res(</a:t>
            </a:r>
            <a:r>
              <a:rPr lang="en-US" altLang="ja-JP" sz="2000" dirty="0" err="1"/>
              <a:t>x,y</a:t>
            </a:r>
            <a:r>
              <a:rPr lang="en-US" altLang="ja-JP" sz="2000" dirty="0"/>
              <a:t>);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sz="2000" dirty="0"/>
              <a:t>…</a:t>
            </a:r>
          </a:p>
        </p:txBody>
      </p:sp>
      <p:sp>
        <p:nvSpPr>
          <p:cNvPr id="29702" name="正方形/長方形 12"/>
          <p:cNvSpPr>
            <a:spLocks noChangeArrowheads="1"/>
          </p:cNvSpPr>
          <p:nvPr/>
        </p:nvSpPr>
        <p:spPr bwMode="auto">
          <a:xfrm>
            <a:off x="214313" y="2714625"/>
            <a:ext cx="2000250" cy="2714625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sp>
        <p:nvSpPr>
          <p:cNvPr id="29703" name="正方形/長方形 13"/>
          <p:cNvSpPr>
            <a:spLocks noChangeArrowheads="1"/>
          </p:cNvSpPr>
          <p:nvPr/>
        </p:nvSpPr>
        <p:spPr bwMode="auto">
          <a:xfrm>
            <a:off x="2643188" y="2714625"/>
            <a:ext cx="2214562" cy="2714625"/>
          </a:xfrm>
          <a:prstGeom prst="rect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b"/>
          <a:lstStyle/>
          <a:p>
            <a:endParaRPr lang="ja-JP" altLang="en-US"/>
          </a:p>
        </p:txBody>
      </p:sp>
      <p:grpSp>
        <p:nvGrpSpPr>
          <p:cNvPr id="20" name="グループ化 19"/>
          <p:cNvGrpSpPr/>
          <p:nvPr/>
        </p:nvGrpSpPr>
        <p:grpSpPr>
          <a:xfrm>
            <a:off x="5286375" y="1928813"/>
            <a:ext cx="785813" cy="857250"/>
            <a:chOff x="5286375" y="1928813"/>
            <a:chExt cx="785813" cy="857250"/>
          </a:xfrm>
        </p:grpSpPr>
        <p:sp>
          <p:nvSpPr>
            <p:cNvPr id="29704" name="AutoShape 32"/>
            <p:cNvSpPr>
              <a:spLocks noChangeArrowheads="1"/>
            </p:cNvSpPr>
            <p:nvPr/>
          </p:nvSpPr>
          <p:spPr bwMode="auto">
            <a:xfrm flipV="1">
              <a:off x="5286375" y="1928813"/>
              <a:ext cx="785813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sp>
          <p:nvSpPr>
            <p:cNvPr id="29705" name="正方形/長方形 126"/>
            <p:cNvSpPr>
              <a:spLocks noChangeArrowheads="1"/>
            </p:cNvSpPr>
            <p:nvPr/>
          </p:nvSpPr>
          <p:spPr bwMode="auto">
            <a:xfrm>
              <a:off x="5357813" y="2214563"/>
              <a:ext cx="642937" cy="428625"/>
            </a:xfrm>
            <a:prstGeom prst="rect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</p:grpSp>
      <p:sp>
        <p:nvSpPr>
          <p:cNvPr id="29708" name="正方形/長方形 7"/>
          <p:cNvSpPr>
            <a:spLocks noChangeArrowheads="1"/>
          </p:cNvSpPr>
          <p:nvPr/>
        </p:nvSpPr>
        <p:spPr bwMode="auto">
          <a:xfrm>
            <a:off x="5072063" y="1428750"/>
            <a:ext cx="3929062" cy="51435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/>
              <a:t>抽出が容易なコード片の候補</a:t>
            </a:r>
          </a:p>
        </p:txBody>
      </p:sp>
      <p:grpSp>
        <p:nvGrpSpPr>
          <p:cNvPr id="19" name="グループ化 18"/>
          <p:cNvGrpSpPr/>
          <p:nvPr/>
        </p:nvGrpSpPr>
        <p:grpSpPr>
          <a:xfrm>
            <a:off x="5286380" y="1928808"/>
            <a:ext cx="2214573" cy="2214572"/>
            <a:chOff x="5286380" y="1928808"/>
            <a:chExt cx="2214573" cy="2214572"/>
          </a:xfrm>
        </p:grpSpPr>
        <p:sp>
          <p:nvSpPr>
            <p:cNvPr id="29706" name="右矢印 128"/>
            <p:cNvSpPr>
              <a:spLocks noChangeArrowheads="1"/>
            </p:cNvSpPr>
            <p:nvPr/>
          </p:nvSpPr>
          <p:spPr bwMode="auto">
            <a:xfrm>
              <a:off x="6215063" y="2214563"/>
              <a:ext cx="357187" cy="357187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29707" name="下矢印 129"/>
            <p:cNvSpPr>
              <a:spLocks noChangeArrowheads="1"/>
            </p:cNvSpPr>
            <p:nvPr/>
          </p:nvSpPr>
          <p:spPr bwMode="auto">
            <a:xfrm>
              <a:off x="5429250" y="2928935"/>
              <a:ext cx="500063" cy="214313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CCFF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3" name="AutoShape 32"/>
            <p:cNvSpPr>
              <a:spLocks noChangeArrowheads="1"/>
            </p:cNvSpPr>
            <p:nvPr/>
          </p:nvSpPr>
          <p:spPr bwMode="auto">
            <a:xfrm flipV="1">
              <a:off x="5286380" y="3286130"/>
              <a:ext cx="785813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sp>
          <p:nvSpPr>
            <p:cNvPr id="14" name="正方形/長方形 126"/>
            <p:cNvSpPr>
              <a:spLocks noChangeArrowheads="1"/>
            </p:cNvSpPr>
            <p:nvPr/>
          </p:nvSpPr>
          <p:spPr bwMode="auto">
            <a:xfrm>
              <a:off x="5357818" y="3571880"/>
              <a:ext cx="642937" cy="428625"/>
            </a:xfrm>
            <a:prstGeom prst="rect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15" name="AutoShape 32"/>
            <p:cNvSpPr>
              <a:spLocks noChangeArrowheads="1"/>
            </p:cNvSpPr>
            <p:nvPr/>
          </p:nvSpPr>
          <p:spPr bwMode="auto">
            <a:xfrm flipV="1">
              <a:off x="6715140" y="1928808"/>
              <a:ext cx="785813" cy="857250"/>
            </a:xfrm>
            <a:prstGeom prst="foldedCorner">
              <a:avLst>
                <a:gd name="adj" fmla="val 125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b"/>
            <a:lstStyle/>
            <a:p>
              <a:endParaRPr lang="en-US" altLang="ja-JP" sz="2000"/>
            </a:p>
          </p:txBody>
        </p:sp>
        <p:sp>
          <p:nvSpPr>
            <p:cNvPr id="16" name="正方形/長方形 126"/>
            <p:cNvSpPr>
              <a:spLocks noChangeArrowheads="1"/>
            </p:cNvSpPr>
            <p:nvPr/>
          </p:nvSpPr>
          <p:spPr bwMode="auto">
            <a:xfrm>
              <a:off x="6786578" y="2214558"/>
              <a:ext cx="642937" cy="428625"/>
            </a:xfrm>
            <a:prstGeom prst="rect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cxnSp>
          <p:nvCxnSpPr>
            <p:cNvPr id="17" name="直線コネクタ 71"/>
            <p:cNvCxnSpPr>
              <a:cxnSpLocks noChangeShapeType="1"/>
            </p:cNvCxnSpPr>
            <p:nvPr/>
          </p:nvCxnSpPr>
          <p:spPr bwMode="auto">
            <a:xfrm>
              <a:off x="5357818" y="4071942"/>
              <a:ext cx="642943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8" name="直線コネクタ 71"/>
            <p:cNvCxnSpPr>
              <a:cxnSpLocks noChangeShapeType="1"/>
            </p:cNvCxnSpPr>
            <p:nvPr/>
          </p:nvCxnSpPr>
          <p:spPr bwMode="auto">
            <a:xfrm>
              <a:off x="6786577" y="2143116"/>
              <a:ext cx="642943" cy="0"/>
            </a:xfrm>
            <a:prstGeom prst="line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/>
            </a:ln>
          </p:spPr>
        </p:cxnSp>
      </p:grpSp>
      <p:sp>
        <p:nvSpPr>
          <p:cNvPr id="21" name="乗算記号 20"/>
          <p:cNvSpPr/>
          <p:nvPr/>
        </p:nvSpPr>
        <p:spPr bwMode="auto">
          <a:xfrm>
            <a:off x="6357961" y="1643063"/>
            <a:ext cx="1500187" cy="1500187"/>
          </a:xfrm>
          <a:prstGeom prst="mathMultiply">
            <a:avLst>
              <a:gd name="adj1" fmla="val 4917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b"/>
          <a:lstStyle/>
          <a:p>
            <a:pPr>
              <a:defRPr/>
            </a:pPr>
            <a:endParaRPr lang="ja-JP" altLang="en-US"/>
          </a:p>
        </p:txBody>
      </p:sp>
      <p:sp>
        <p:nvSpPr>
          <p:cNvPr id="23" name="Rectangle 169"/>
          <p:cNvSpPr>
            <a:spLocks noChangeArrowheads="1"/>
          </p:cNvSpPr>
          <p:nvPr/>
        </p:nvSpPr>
        <p:spPr bwMode="auto">
          <a:xfrm>
            <a:off x="3714745" y="4564078"/>
            <a:ext cx="4190984" cy="1008062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800" dirty="0" smtClean="0">
                <a:latin typeface="Verdana" pitchFamily="34" charset="0"/>
              </a:rPr>
              <a:t>以降同様の探索を行う</a:t>
            </a:r>
            <a:endParaRPr lang="ja-JP" altLang="en-US" sz="2800" dirty="0">
              <a:latin typeface="Verdana" pitchFamily="34" charset="0"/>
            </a:endParaRPr>
          </a:p>
        </p:txBody>
      </p:sp>
      <p:sp>
        <p:nvSpPr>
          <p:cNvPr id="24" name="テキスト ボックス 23"/>
          <p:cNvSpPr txBox="1"/>
          <p:nvPr/>
        </p:nvSpPr>
        <p:spPr bwMode="auto">
          <a:xfrm>
            <a:off x="428596" y="1351650"/>
            <a:ext cx="4572032" cy="107721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さらに範囲を拡大して探索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5CBAAB-3E47-4FD0-9AAD-B0B5840839B0}" type="slidenum">
              <a:rPr lang="en-US" altLang="ja-JP" smtClean="0"/>
              <a:pPr/>
              <a:t>25</a:t>
            </a:fld>
            <a:endParaRPr lang="en-US" altLang="ja-JP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pPr eaLnBrk="1" hangingPunct="1"/>
            <a:r>
              <a:rPr lang="ja-JP" altLang="en-US" sz="3600" smtClean="0"/>
              <a:t>抽出後のメソッドの差異に基づいた分類</a:t>
            </a:r>
            <a:r>
              <a:rPr lang="en-US" altLang="ja-JP" sz="3600" smtClean="0"/>
              <a:t>(1/2)</a:t>
            </a:r>
          </a:p>
        </p:txBody>
      </p:sp>
      <p:sp>
        <p:nvSpPr>
          <p:cNvPr id="30724" name="AutoShape 19"/>
          <p:cNvSpPr>
            <a:spLocks noChangeArrowheads="1"/>
          </p:cNvSpPr>
          <p:nvPr/>
        </p:nvSpPr>
        <p:spPr bwMode="auto">
          <a:xfrm flipV="1">
            <a:off x="107950" y="1903428"/>
            <a:ext cx="1944688" cy="19431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if(a == 0){</a:t>
            </a:r>
          </a:p>
          <a:p>
            <a:r>
              <a:rPr lang="en-US" altLang="ja-JP" sz="1800"/>
              <a:t>  a = base();</a:t>
            </a:r>
          </a:p>
          <a:p>
            <a:r>
              <a:rPr lang="en-US" altLang="ja-JP" sz="1800"/>
              <a:t>}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30725" name="AutoShape 20"/>
          <p:cNvSpPr>
            <a:spLocks noChangeArrowheads="1"/>
          </p:cNvSpPr>
          <p:nvPr/>
        </p:nvSpPr>
        <p:spPr bwMode="auto">
          <a:xfrm flipV="1">
            <a:off x="4572000" y="1901840"/>
            <a:ext cx="1944688" cy="19431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if(b &gt; 0){</a:t>
            </a:r>
          </a:p>
          <a:p>
            <a:r>
              <a:rPr lang="en-US" altLang="ja-JP" sz="1800"/>
              <a:t>  b = a*rate();</a:t>
            </a:r>
          </a:p>
          <a:p>
            <a:r>
              <a:rPr lang="en-US" altLang="ja-JP" sz="1800"/>
              <a:t>}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30726" name="Rectangle 21"/>
          <p:cNvSpPr>
            <a:spLocks noChangeArrowheads="1"/>
          </p:cNvSpPr>
          <p:nvPr/>
        </p:nvSpPr>
        <p:spPr bwMode="auto">
          <a:xfrm>
            <a:off x="107950" y="2406665"/>
            <a:ext cx="1511300" cy="1147763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7" name="Rectangle 22"/>
          <p:cNvSpPr>
            <a:spLocks noChangeArrowheads="1"/>
          </p:cNvSpPr>
          <p:nvPr/>
        </p:nvSpPr>
        <p:spPr bwMode="auto">
          <a:xfrm>
            <a:off x="4643438" y="2405078"/>
            <a:ext cx="1511300" cy="1149350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8" name="AutoShape 23"/>
          <p:cNvSpPr>
            <a:spLocks noChangeArrowheads="1"/>
          </p:cNvSpPr>
          <p:nvPr/>
        </p:nvSpPr>
        <p:spPr bwMode="auto">
          <a:xfrm>
            <a:off x="2195513" y="1828815"/>
            <a:ext cx="2376487" cy="576263"/>
          </a:xfrm>
          <a:prstGeom prst="leftRightArrow">
            <a:avLst>
              <a:gd name="adj1" fmla="val 50000"/>
              <a:gd name="adj2" fmla="val 82479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800" b="1"/>
              <a:t>類似メソッド</a:t>
            </a:r>
          </a:p>
        </p:txBody>
      </p:sp>
      <p:sp>
        <p:nvSpPr>
          <p:cNvPr id="30729" name="AutoShape 24"/>
          <p:cNvSpPr>
            <a:spLocks noChangeArrowheads="1"/>
          </p:cNvSpPr>
          <p:nvPr/>
        </p:nvSpPr>
        <p:spPr bwMode="auto">
          <a:xfrm flipV="1">
            <a:off x="2197100" y="3151203"/>
            <a:ext cx="1944688" cy="863600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>
                <a:solidFill>
                  <a:srgbClr val="008000"/>
                </a:solidFill>
              </a:rPr>
              <a:t>extracted(a, b)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return;</a:t>
            </a:r>
          </a:p>
        </p:txBody>
      </p:sp>
      <p:cxnSp>
        <p:nvCxnSpPr>
          <p:cNvPr id="30730" name="AutoShape 26"/>
          <p:cNvCxnSpPr>
            <a:cxnSpLocks noChangeShapeType="1"/>
            <a:endCxn id="30739" idx="2"/>
          </p:cNvCxnSpPr>
          <p:nvPr/>
        </p:nvCxnSpPr>
        <p:spPr bwMode="auto">
          <a:xfrm flipH="1">
            <a:off x="3148013" y="3654440"/>
            <a:ext cx="31750" cy="62230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lg" len="med"/>
          </a:ln>
        </p:spPr>
      </p:cxnSp>
      <p:sp>
        <p:nvSpPr>
          <p:cNvPr id="30731" name="AutoShape 27"/>
          <p:cNvSpPr>
            <a:spLocks noChangeArrowheads="1"/>
          </p:cNvSpPr>
          <p:nvPr/>
        </p:nvSpPr>
        <p:spPr bwMode="auto">
          <a:xfrm>
            <a:off x="1763713" y="2546365"/>
            <a:ext cx="2735262" cy="23050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 sz="2000"/>
              <a:t>メソッド抽出後</a:t>
            </a:r>
          </a:p>
        </p:txBody>
      </p:sp>
      <p:sp>
        <p:nvSpPr>
          <p:cNvPr id="30732" name="AutoShape 28"/>
          <p:cNvSpPr>
            <a:spLocks noChangeArrowheads="1"/>
          </p:cNvSpPr>
          <p:nvPr/>
        </p:nvSpPr>
        <p:spPr bwMode="auto">
          <a:xfrm rot="2959248">
            <a:off x="1398588" y="3716353"/>
            <a:ext cx="860425" cy="409575"/>
          </a:xfrm>
          <a:prstGeom prst="rightArrow">
            <a:avLst>
              <a:gd name="adj1" fmla="val 50000"/>
              <a:gd name="adj2" fmla="val 52519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30733" name="AutoShape 29"/>
          <p:cNvSpPr>
            <a:spLocks noChangeArrowheads="1"/>
          </p:cNvSpPr>
          <p:nvPr/>
        </p:nvSpPr>
        <p:spPr bwMode="auto">
          <a:xfrm flipV="1">
            <a:off x="6694488" y="3151203"/>
            <a:ext cx="2089150" cy="865187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>
                <a:solidFill>
                  <a:srgbClr val="008000"/>
                </a:solidFill>
              </a:rPr>
              <a:t>extracted(a,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30734" name="AutoShape 30"/>
          <p:cNvSpPr>
            <a:spLocks noChangeArrowheads="1"/>
          </p:cNvSpPr>
          <p:nvPr/>
        </p:nvSpPr>
        <p:spPr bwMode="auto">
          <a:xfrm>
            <a:off x="6300788" y="2546365"/>
            <a:ext cx="2806700" cy="23050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 sz="2000"/>
              <a:t>メソッド抽出後</a:t>
            </a:r>
          </a:p>
        </p:txBody>
      </p:sp>
      <p:sp>
        <p:nvSpPr>
          <p:cNvPr id="30735" name="AutoShape 31"/>
          <p:cNvSpPr>
            <a:spLocks noChangeArrowheads="1"/>
          </p:cNvSpPr>
          <p:nvPr/>
        </p:nvSpPr>
        <p:spPr bwMode="auto">
          <a:xfrm rot="2959248">
            <a:off x="5811838" y="3683015"/>
            <a:ext cx="809625" cy="409575"/>
          </a:xfrm>
          <a:prstGeom prst="rightArrow">
            <a:avLst>
              <a:gd name="adj1" fmla="val 50000"/>
              <a:gd name="adj2" fmla="val 49419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30736" name="AutoShape 32"/>
          <p:cNvSpPr>
            <a:spLocks noChangeArrowheads="1"/>
          </p:cNvSpPr>
          <p:nvPr/>
        </p:nvSpPr>
        <p:spPr bwMode="auto">
          <a:xfrm flipV="1">
            <a:off x="6442075" y="4230703"/>
            <a:ext cx="2557463" cy="404812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extracted(int a, int b){...}</a:t>
            </a:r>
          </a:p>
        </p:txBody>
      </p:sp>
      <p:cxnSp>
        <p:nvCxnSpPr>
          <p:cNvPr id="30737" name="AutoShape 33"/>
          <p:cNvCxnSpPr>
            <a:cxnSpLocks noChangeShapeType="1"/>
            <a:endCxn id="30736" idx="2"/>
          </p:cNvCxnSpPr>
          <p:nvPr/>
        </p:nvCxnSpPr>
        <p:spPr bwMode="auto">
          <a:xfrm>
            <a:off x="7712075" y="3635390"/>
            <a:ext cx="7938" cy="59690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lg" len="med"/>
          </a:ln>
        </p:spPr>
      </p:cxn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79388" y="5357842"/>
            <a:ext cx="8893175" cy="1285868"/>
            <a:chOff x="113" y="3301"/>
            <a:chExt cx="5602" cy="810"/>
          </a:xfrm>
        </p:grpSpPr>
        <p:sp>
          <p:nvSpPr>
            <p:cNvPr id="30747" name="AutoShape 17"/>
            <p:cNvSpPr>
              <a:spLocks/>
            </p:cNvSpPr>
            <p:nvPr/>
          </p:nvSpPr>
          <p:spPr bwMode="auto">
            <a:xfrm rot="5400000">
              <a:off x="2691" y="723"/>
              <a:ext cx="446" cy="5602"/>
            </a:xfrm>
            <a:prstGeom prst="rightBrace">
              <a:avLst>
                <a:gd name="adj1" fmla="val 4903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748" name="AutoShape 18"/>
            <p:cNvSpPr>
              <a:spLocks noChangeArrowheads="1"/>
            </p:cNvSpPr>
            <p:nvPr/>
          </p:nvSpPr>
          <p:spPr bwMode="auto">
            <a:xfrm>
              <a:off x="1202" y="3748"/>
              <a:ext cx="3404" cy="363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2800"/>
                <a:t>メソッド呼び出し文が一致する候補</a:t>
              </a:r>
            </a:p>
          </p:txBody>
        </p:sp>
      </p:grpSp>
      <p:sp>
        <p:nvSpPr>
          <p:cNvPr id="30739" name="AutoShape 43"/>
          <p:cNvSpPr>
            <a:spLocks noChangeArrowheads="1"/>
          </p:cNvSpPr>
          <p:nvPr/>
        </p:nvSpPr>
        <p:spPr bwMode="auto">
          <a:xfrm flipV="1">
            <a:off x="1870075" y="4275153"/>
            <a:ext cx="2557463" cy="404812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extracted(int a, int b){...}</a:t>
            </a: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2195513" y="3267090"/>
            <a:ext cx="6337300" cy="2376488"/>
            <a:chOff x="1383" y="1752"/>
            <a:chExt cx="3992" cy="1497"/>
          </a:xfrm>
        </p:grpSpPr>
        <p:grpSp>
          <p:nvGrpSpPr>
            <p:cNvPr id="30741" name="Group 41"/>
            <p:cNvGrpSpPr>
              <a:grpSpLocks/>
            </p:cNvGrpSpPr>
            <p:nvPr/>
          </p:nvGrpSpPr>
          <p:grpSpPr bwMode="auto">
            <a:xfrm>
              <a:off x="2334" y="2705"/>
              <a:ext cx="1952" cy="544"/>
              <a:chOff x="2334" y="2705"/>
              <a:chExt cx="1952" cy="544"/>
            </a:xfrm>
          </p:grpSpPr>
          <p:sp>
            <p:nvSpPr>
              <p:cNvPr id="30745" name="AutoShape 36"/>
              <p:cNvSpPr>
                <a:spLocks noChangeArrowheads="1"/>
              </p:cNvSpPr>
              <p:nvPr/>
            </p:nvSpPr>
            <p:spPr bwMode="auto">
              <a:xfrm>
                <a:off x="2334" y="2705"/>
                <a:ext cx="1952" cy="544"/>
              </a:xfrm>
              <a:prstGeom prst="wedgeRoundRectCallout">
                <a:avLst>
                  <a:gd name="adj1" fmla="val -64856"/>
                  <a:gd name="adj2" fmla="val -158639"/>
                  <a:gd name="adj3" fmla="val 16667"/>
                </a:avLst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b"/>
              <a:lstStyle/>
              <a:p>
                <a:pPr algn="ctr"/>
                <a:endParaRPr lang="ja-JP" altLang="ja-JP"/>
              </a:p>
            </p:txBody>
          </p:sp>
          <p:sp>
            <p:nvSpPr>
              <p:cNvPr id="30746" name="AutoShape 37"/>
              <p:cNvSpPr>
                <a:spLocks noChangeArrowheads="1"/>
              </p:cNvSpPr>
              <p:nvPr/>
            </p:nvSpPr>
            <p:spPr bwMode="auto">
              <a:xfrm>
                <a:off x="2334" y="2705"/>
                <a:ext cx="1952" cy="544"/>
              </a:xfrm>
              <a:prstGeom prst="wedgeRoundRectCallout">
                <a:avLst>
                  <a:gd name="adj1" fmla="val 52769"/>
                  <a:gd name="adj2" fmla="val -162315"/>
                  <a:gd name="adj3" fmla="val 16667"/>
                </a:avLst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b"/>
              <a:lstStyle/>
              <a:p>
                <a:pPr algn="ctr"/>
                <a:endParaRPr lang="ja-JP" altLang="ja-JP"/>
              </a:p>
            </p:txBody>
          </p:sp>
        </p:grpSp>
        <p:sp>
          <p:nvSpPr>
            <p:cNvPr id="30742" name="Oval 34"/>
            <p:cNvSpPr>
              <a:spLocks noChangeArrowheads="1"/>
            </p:cNvSpPr>
            <p:nvPr/>
          </p:nvSpPr>
          <p:spPr bwMode="auto">
            <a:xfrm>
              <a:off x="1383" y="1753"/>
              <a:ext cx="1134" cy="36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743" name="Oval 35"/>
            <p:cNvSpPr>
              <a:spLocks noChangeArrowheads="1"/>
            </p:cNvSpPr>
            <p:nvPr/>
          </p:nvSpPr>
          <p:spPr bwMode="auto">
            <a:xfrm>
              <a:off x="4196" y="1752"/>
              <a:ext cx="1179" cy="36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744" name="AutoShape 38"/>
            <p:cNvSpPr>
              <a:spLocks noChangeArrowheads="1"/>
            </p:cNvSpPr>
            <p:nvPr/>
          </p:nvSpPr>
          <p:spPr bwMode="auto">
            <a:xfrm>
              <a:off x="2336" y="2704"/>
              <a:ext cx="1952" cy="544"/>
            </a:xfrm>
            <a:prstGeom prst="wedgeRoundRectCallout">
              <a:avLst>
                <a:gd name="adj1" fmla="val -63833"/>
                <a:gd name="adj2" fmla="val -155884"/>
                <a:gd name="adj3" fmla="val 16667"/>
              </a:avLst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/>
                <a:t>メソッド呼び出し文が</a:t>
              </a:r>
            </a:p>
            <a:p>
              <a:pPr algn="ctr"/>
              <a:r>
                <a:rPr lang="ja-JP" altLang="en-US"/>
                <a:t>一致している</a:t>
              </a:r>
            </a:p>
          </p:txBody>
        </p:sp>
      </p:grpSp>
      <p:sp>
        <p:nvSpPr>
          <p:cNvPr id="29" name="テキスト ボックス 28"/>
          <p:cNvSpPr txBox="1"/>
          <p:nvPr/>
        </p:nvSpPr>
        <p:spPr bwMode="auto">
          <a:xfrm>
            <a:off x="285720" y="1344027"/>
            <a:ext cx="8429684" cy="58477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</a:pPr>
            <a:r>
              <a:rPr lang="ja-JP" altLang="en-US" sz="3200" kern="0" dirty="0" smtClean="0">
                <a:solidFill>
                  <a:schemeClr val="tx1"/>
                </a:solidFill>
              </a:rPr>
              <a:t>引数や戻り値を返す変数を調べ，分類する</a:t>
            </a:r>
            <a:endParaRPr kumimoji="1" lang="ja-JP" alt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12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5A0454-B385-4BD1-8900-CCD94A08E888}" type="slidenum">
              <a:rPr lang="en-US" altLang="ja-JP" smtClean="0"/>
              <a:pPr/>
              <a:t>26</a:t>
            </a:fld>
            <a:endParaRPr lang="en-US" altLang="ja-JP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15888"/>
            <a:ext cx="8826500" cy="865187"/>
          </a:xfrm>
        </p:spPr>
        <p:txBody>
          <a:bodyPr/>
          <a:lstStyle/>
          <a:p>
            <a:r>
              <a:rPr lang="ja-JP" altLang="en-US" sz="3600" smtClean="0"/>
              <a:t>抽出後のメソッドの差異に基づいた分類</a:t>
            </a:r>
            <a:r>
              <a:rPr lang="en-US" altLang="ja-JP" sz="3600" smtClean="0"/>
              <a:t>(2/2)</a:t>
            </a:r>
          </a:p>
        </p:txBody>
      </p:sp>
      <p:sp>
        <p:nvSpPr>
          <p:cNvPr id="31748" name="AutoShape 3"/>
          <p:cNvSpPr>
            <a:spLocks noChangeArrowheads="1"/>
          </p:cNvSpPr>
          <p:nvPr/>
        </p:nvSpPr>
        <p:spPr bwMode="auto">
          <a:xfrm flipV="1">
            <a:off x="107950" y="1417638"/>
            <a:ext cx="1944688" cy="19431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if(a == 0){</a:t>
            </a:r>
          </a:p>
          <a:p>
            <a:r>
              <a:rPr lang="en-US" altLang="ja-JP" sz="1800"/>
              <a:t>  a = base();</a:t>
            </a:r>
          </a:p>
          <a:p>
            <a:r>
              <a:rPr lang="en-US" altLang="ja-JP" sz="1800"/>
              <a:t>}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31749" name="AutoShape 4"/>
          <p:cNvSpPr>
            <a:spLocks noChangeArrowheads="1"/>
          </p:cNvSpPr>
          <p:nvPr/>
        </p:nvSpPr>
        <p:spPr bwMode="auto">
          <a:xfrm flipV="1">
            <a:off x="4572000" y="1416050"/>
            <a:ext cx="1944688" cy="19431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if(b &gt; 0){</a:t>
            </a:r>
          </a:p>
          <a:p>
            <a:r>
              <a:rPr lang="en-US" altLang="ja-JP" sz="1800"/>
              <a:t>  b = a*rate();</a:t>
            </a:r>
          </a:p>
          <a:p>
            <a:r>
              <a:rPr lang="en-US" altLang="ja-JP" sz="1800"/>
              <a:t>}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31750" name="Rectangle 5"/>
          <p:cNvSpPr>
            <a:spLocks noChangeArrowheads="1"/>
          </p:cNvSpPr>
          <p:nvPr/>
        </p:nvSpPr>
        <p:spPr bwMode="auto">
          <a:xfrm>
            <a:off x="107950" y="1920875"/>
            <a:ext cx="1511300" cy="863600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1" name="Rectangle 6"/>
          <p:cNvSpPr>
            <a:spLocks noChangeArrowheads="1"/>
          </p:cNvSpPr>
          <p:nvPr/>
        </p:nvSpPr>
        <p:spPr bwMode="auto">
          <a:xfrm>
            <a:off x="4643438" y="1919288"/>
            <a:ext cx="1511300" cy="863600"/>
          </a:xfrm>
          <a:prstGeom prst="rect">
            <a:avLst/>
          </a:prstGeom>
          <a:noFill/>
          <a:ln w="25400">
            <a:solidFill>
              <a:srgbClr val="3399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2" name="AutoShape 7"/>
          <p:cNvSpPr>
            <a:spLocks noChangeArrowheads="1"/>
          </p:cNvSpPr>
          <p:nvPr/>
        </p:nvSpPr>
        <p:spPr bwMode="auto">
          <a:xfrm>
            <a:off x="2195513" y="1343025"/>
            <a:ext cx="2376487" cy="576263"/>
          </a:xfrm>
          <a:prstGeom prst="leftRightArrow">
            <a:avLst>
              <a:gd name="adj1" fmla="val 50000"/>
              <a:gd name="adj2" fmla="val 82479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800" b="1"/>
              <a:t>類似メソッド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79388" y="4437063"/>
            <a:ext cx="8893175" cy="2087562"/>
            <a:chOff x="113" y="2795"/>
            <a:chExt cx="5602" cy="1315"/>
          </a:xfrm>
        </p:grpSpPr>
        <p:sp>
          <p:nvSpPr>
            <p:cNvPr id="31770" name="AutoShape 18"/>
            <p:cNvSpPr>
              <a:spLocks noChangeArrowheads="1"/>
            </p:cNvSpPr>
            <p:nvPr/>
          </p:nvSpPr>
          <p:spPr bwMode="auto">
            <a:xfrm>
              <a:off x="1066" y="3748"/>
              <a:ext cx="3674" cy="362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sz="2800"/>
                <a:t>メソッド呼び出し文が一致しない候補</a:t>
              </a:r>
            </a:p>
          </p:txBody>
        </p:sp>
        <p:sp>
          <p:nvSpPr>
            <p:cNvPr id="31771" name="AutoShape 19"/>
            <p:cNvSpPr>
              <a:spLocks/>
            </p:cNvSpPr>
            <p:nvPr/>
          </p:nvSpPr>
          <p:spPr bwMode="auto">
            <a:xfrm rot="5400000">
              <a:off x="2438" y="470"/>
              <a:ext cx="952" cy="5602"/>
            </a:xfrm>
            <a:prstGeom prst="rightBrace">
              <a:avLst>
                <a:gd name="adj1" fmla="val 4903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</p:grpSp>
      <p:sp>
        <p:nvSpPr>
          <p:cNvPr id="31754" name="AutoShape 20"/>
          <p:cNvSpPr>
            <a:spLocks noChangeArrowheads="1"/>
          </p:cNvSpPr>
          <p:nvPr/>
        </p:nvSpPr>
        <p:spPr bwMode="auto">
          <a:xfrm flipV="1">
            <a:off x="2197100" y="2635250"/>
            <a:ext cx="1944688" cy="1152525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>
                <a:solidFill>
                  <a:srgbClr val="FF0000"/>
                </a:solidFill>
              </a:rPr>
              <a:t>a</a:t>
            </a:r>
            <a:r>
              <a:rPr lang="en-US" altLang="ja-JP" sz="1800">
                <a:solidFill>
                  <a:srgbClr val="008000"/>
                </a:solidFill>
              </a:rPr>
              <a:t> = extracted(</a:t>
            </a:r>
            <a:r>
              <a:rPr lang="en-US" altLang="ja-JP" sz="1800">
                <a:solidFill>
                  <a:srgbClr val="FF0000"/>
                </a:solidFill>
              </a:rPr>
              <a:t>a</a:t>
            </a:r>
            <a:r>
              <a:rPr lang="en-US" altLang="ja-JP" sz="1800">
                <a:solidFill>
                  <a:srgbClr val="008000"/>
                </a:solidFill>
              </a:rPr>
              <a:t>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31755" name="AutoShape 22"/>
          <p:cNvSpPr>
            <a:spLocks noChangeArrowheads="1"/>
          </p:cNvSpPr>
          <p:nvPr/>
        </p:nvSpPr>
        <p:spPr bwMode="auto">
          <a:xfrm flipV="1">
            <a:off x="2125663" y="4003675"/>
            <a:ext cx="2160587" cy="404813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extracted(int a){...}</a:t>
            </a:r>
          </a:p>
        </p:txBody>
      </p:sp>
      <p:cxnSp>
        <p:nvCxnSpPr>
          <p:cNvPr id="31756" name="AutoShape 23"/>
          <p:cNvCxnSpPr>
            <a:cxnSpLocks noChangeShapeType="1"/>
            <a:endCxn id="31755" idx="2"/>
          </p:cNvCxnSpPr>
          <p:nvPr/>
        </p:nvCxnSpPr>
        <p:spPr bwMode="auto">
          <a:xfrm>
            <a:off x="3192463" y="3155950"/>
            <a:ext cx="12700" cy="849313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lg" len="med"/>
          </a:ln>
        </p:spPr>
      </p:cxnSp>
      <p:sp>
        <p:nvSpPr>
          <p:cNvPr id="31757" name="AutoShape 24"/>
          <p:cNvSpPr>
            <a:spLocks noChangeArrowheads="1"/>
          </p:cNvSpPr>
          <p:nvPr/>
        </p:nvSpPr>
        <p:spPr bwMode="auto">
          <a:xfrm>
            <a:off x="1908175" y="2060575"/>
            <a:ext cx="2590800" cy="2492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 sz="2000"/>
              <a:t>メソッド抽出後</a:t>
            </a:r>
          </a:p>
        </p:txBody>
      </p:sp>
      <p:sp>
        <p:nvSpPr>
          <p:cNvPr id="31758" name="AutoShape 25"/>
          <p:cNvSpPr>
            <a:spLocks noChangeArrowheads="1"/>
          </p:cNvSpPr>
          <p:nvPr/>
        </p:nvSpPr>
        <p:spPr bwMode="auto">
          <a:xfrm rot="2959248">
            <a:off x="1019175" y="3213100"/>
            <a:ext cx="1368425" cy="409575"/>
          </a:xfrm>
          <a:prstGeom prst="rightArrow">
            <a:avLst>
              <a:gd name="adj1" fmla="val 50000"/>
              <a:gd name="adj2" fmla="val 83527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31759" name="AutoShape 27"/>
          <p:cNvSpPr>
            <a:spLocks noChangeArrowheads="1"/>
          </p:cNvSpPr>
          <p:nvPr/>
        </p:nvSpPr>
        <p:spPr bwMode="auto">
          <a:xfrm flipV="1">
            <a:off x="6694488" y="2633663"/>
            <a:ext cx="2089150" cy="1150937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>
                <a:solidFill>
                  <a:srgbClr val="FF0000"/>
                </a:solidFill>
              </a:rPr>
              <a:t>b</a:t>
            </a:r>
            <a:r>
              <a:rPr lang="en-US" altLang="ja-JP" sz="1800">
                <a:solidFill>
                  <a:srgbClr val="008000"/>
                </a:solidFill>
              </a:rPr>
              <a:t> = extracted(</a:t>
            </a:r>
            <a:r>
              <a:rPr lang="en-US" altLang="ja-JP" sz="1800">
                <a:solidFill>
                  <a:srgbClr val="FF0000"/>
                </a:solidFill>
              </a:rPr>
              <a:t>a, b</a:t>
            </a:r>
            <a:r>
              <a:rPr lang="en-US" altLang="ja-JP" sz="1800">
                <a:solidFill>
                  <a:srgbClr val="008000"/>
                </a:solidFill>
              </a:rPr>
              <a:t>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calc(a, b);</a:t>
            </a:r>
          </a:p>
          <a:p>
            <a:r>
              <a:rPr lang="en-US" altLang="ja-JP" sz="1800"/>
              <a:t>return;</a:t>
            </a:r>
          </a:p>
        </p:txBody>
      </p:sp>
      <p:sp>
        <p:nvSpPr>
          <p:cNvPr id="31760" name="AutoShape 29"/>
          <p:cNvSpPr>
            <a:spLocks noChangeArrowheads="1"/>
          </p:cNvSpPr>
          <p:nvPr/>
        </p:nvSpPr>
        <p:spPr bwMode="auto">
          <a:xfrm>
            <a:off x="6300788" y="2060575"/>
            <a:ext cx="2806700" cy="2492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ja-JP" altLang="en-US" sz="2000"/>
              <a:t>メソッド抽出後</a:t>
            </a:r>
          </a:p>
        </p:txBody>
      </p:sp>
      <p:sp>
        <p:nvSpPr>
          <p:cNvPr id="31761" name="AutoShape 30"/>
          <p:cNvSpPr>
            <a:spLocks noChangeArrowheads="1"/>
          </p:cNvSpPr>
          <p:nvPr/>
        </p:nvSpPr>
        <p:spPr bwMode="auto">
          <a:xfrm rot="2959248">
            <a:off x="5568157" y="3225006"/>
            <a:ext cx="1296988" cy="409575"/>
          </a:xfrm>
          <a:prstGeom prst="rightArrow">
            <a:avLst>
              <a:gd name="adj1" fmla="val 50000"/>
              <a:gd name="adj2" fmla="val 79167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31762" name="AutoShape 31"/>
          <p:cNvSpPr>
            <a:spLocks noChangeArrowheads="1"/>
          </p:cNvSpPr>
          <p:nvPr/>
        </p:nvSpPr>
        <p:spPr bwMode="auto">
          <a:xfrm flipV="1">
            <a:off x="6442075" y="4003675"/>
            <a:ext cx="2557463" cy="404813"/>
          </a:xfrm>
          <a:prstGeom prst="foldedCorner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extracted(int a, int b){...}</a:t>
            </a:r>
          </a:p>
        </p:txBody>
      </p:sp>
      <p:cxnSp>
        <p:nvCxnSpPr>
          <p:cNvPr id="31763" name="AutoShape 32"/>
          <p:cNvCxnSpPr>
            <a:cxnSpLocks noChangeShapeType="1"/>
            <a:endCxn id="31762" idx="2"/>
          </p:cNvCxnSpPr>
          <p:nvPr/>
        </p:nvCxnSpPr>
        <p:spPr bwMode="auto">
          <a:xfrm>
            <a:off x="7712075" y="3151188"/>
            <a:ext cx="7938" cy="854075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lg" len="med"/>
          </a:ln>
        </p:spPr>
      </p:cxn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2195513" y="2781300"/>
            <a:ext cx="6480175" cy="2376488"/>
            <a:chOff x="1383" y="1752"/>
            <a:chExt cx="4082" cy="1497"/>
          </a:xfrm>
        </p:grpSpPr>
        <p:sp>
          <p:nvSpPr>
            <p:cNvPr id="31765" name="Oval 13"/>
            <p:cNvSpPr>
              <a:spLocks noChangeArrowheads="1"/>
            </p:cNvSpPr>
            <p:nvPr/>
          </p:nvSpPr>
          <p:spPr bwMode="auto">
            <a:xfrm>
              <a:off x="1383" y="1753"/>
              <a:ext cx="1179" cy="36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766" name="Oval 14"/>
            <p:cNvSpPr>
              <a:spLocks noChangeArrowheads="1"/>
            </p:cNvSpPr>
            <p:nvPr/>
          </p:nvSpPr>
          <p:spPr bwMode="auto">
            <a:xfrm>
              <a:off x="4150" y="1752"/>
              <a:ext cx="1315" cy="363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767" name="AutoShape 15"/>
            <p:cNvSpPr>
              <a:spLocks noChangeArrowheads="1"/>
            </p:cNvSpPr>
            <p:nvPr/>
          </p:nvSpPr>
          <p:spPr bwMode="auto">
            <a:xfrm>
              <a:off x="2334" y="2705"/>
              <a:ext cx="1952" cy="544"/>
            </a:xfrm>
            <a:prstGeom prst="wedgeRoundRectCallout">
              <a:avLst>
                <a:gd name="adj1" fmla="val -64856"/>
                <a:gd name="adj2" fmla="val -158639"/>
                <a:gd name="adj3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endParaRPr lang="ja-JP" altLang="ja-JP"/>
            </a:p>
          </p:txBody>
        </p:sp>
        <p:sp>
          <p:nvSpPr>
            <p:cNvPr id="31768" name="AutoShape 16"/>
            <p:cNvSpPr>
              <a:spLocks noChangeArrowheads="1"/>
            </p:cNvSpPr>
            <p:nvPr/>
          </p:nvSpPr>
          <p:spPr bwMode="auto">
            <a:xfrm>
              <a:off x="2334" y="2705"/>
              <a:ext cx="1952" cy="544"/>
            </a:xfrm>
            <a:prstGeom prst="wedgeRoundRectCallout">
              <a:avLst>
                <a:gd name="adj1" fmla="val 52769"/>
                <a:gd name="adj2" fmla="val -162315"/>
                <a:gd name="adj3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endParaRPr lang="ja-JP" altLang="ja-JP"/>
            </a:p>
          </p:txBody>
        </p:sp>
        <p:sp>
          <p:nvSpPr>
            <p:cNvPr id="31769" name="AutoShape 17"/>
            <p:cNvSpPr>
              <a:spLocks noChangeArrowheads="1"/>
            </p:cNvSpPr>
            <p:nvPr/>
          </p:nvSpPr>
          <p:spPr bwMode="auto">
            <a:xfrm>
              <a:off x="2334" y="2705"/>
              <a:ext cx="1952" cy="544"/>
            </a:xfrm>
            <a:prstGeom prst="wedgeRoundRectCallout">
              <a:avLst>
                <a:gd name="adj1" fmla="val -63833"/>
                <a:gd name="adj2" fmla="val -155884"/>
                <a:gd name="adj3" fmla="val 16667"/>
              </a:avLst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 anchor="b"/>
            <a:lstStyle/>
            <a:p>
              <a:pPr algn="ctr"/>
              <a:r>
                <a:rPr lang="ja-JP" altLang="en-US"/>
                <a:t>メソッド呼び出し文が</a:t>
              </a:r>
            </a:p>
            <a:p>
              <a:pPr algn="ctr"/>
              <a:r>
                <a:rPr lang="ja-JP" altLang="en-US"/>
                <a:t>一致していない</a:t>
              </a:r>
            </a:p>
          </p:txBody>
        </p:sp>
      </p:grpSp>
      <p:sp>
        <p:nvSpPr>
          <p:cNvPr id="28" name="Rectangle 169"/>
          <p:cNvSpPr>
            <a:spLocks noChangeArrowheads="1"/>
          </p:cNvSpPr>
          <p:nvPr/>
        </p:nvSpPr>
        <p:spPr bwMode="auto">
          <a:xfrm>
            <a:off x="1428728" y="4929198"/>
            <a:ext cx="6334124" cy="11509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3200" dirty="0" smtClean="0"/>
              <a:t>差異を取り除くことが容易な候補，</a:t>
            </a:r>
            <a:endParaRPr lang="en-US" altLang="ja-JP" sz="3200" dirty="0" smtClean="0"/>
          </a:p>
          <a:p>
            <a:pPr algn="ctr"/>
            <a:r>
              <a:rPr lang="ja-JP" altLang="en-US" sz="3200" dirty="0" smtClean="0"/>
              <a:t>困難な候補を特定できるようにする</a:t>
            </a:r>
            <a:endParaRPr lang="ja-JP" altLang="en-US" sz="3200" dirty="0">
              <a:latin typeface="Verdana" pitchFamily="34" charset="0"/>
            </a:endParaRPr>
          </a:p>
        </p:txBody>
      </p:sp>
    </p:spTree>
  </p:cSld>
  <p:clrMapOvr>
    <a:masterClrMapping/>
  </p:clrMapOvr>
  <p:transition advTm="12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実装方針</a:t>
            </a:r>
          </a:p>
        </p:txBody>
      </p:sp>
      <p:sp>
        <p:nvSpPr>
          <p:cNvPr id="327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統合開発環境</a:t>
            </a:r>
            <a:r>
              <a:rPr lang="en-US" altLang="ja-JP" dirty="0" smtClean="0"/>
              <a:t>Eclipse</a:t>
            </a:r>
            <a:r>
              <a:rPr lang="ja-JP" altLang="en-US" dirty="0" smtClean="0"/>
              <a:t>のプラグインとして実装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コーディングの過程で提案手法を利用出来る</a:t>
            </a:r>
            <a:endParaRPr lang="en-US" altLang="ja-JP" dirty="0" smtClean="0"/>
          </a:p>
        </p:txBody>
      </p:sp>
      <p:sp>
        <p:nvSpPr>
          <p:cNvPr id="32772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27F684-04D7-40B0-8983-F57571950A29}" type="slidenum">
              <a:rPr lang="en-US" altLang="ja-JP" smtClean="0"/>
              <a:pPr/>
              <a:t>27</a:t>
            </a:fld>
            <a:endParaRPr lang="en-US" altLang="ja-JP" smtClean="0"/>
          </a:p>
        </p:txBody>
      </p:sp>
      <p:pic>
        <p:nvPicPr>
          <p:cNvPr id="3277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5079" y="2428868"/>
            <a:ext cx="6585306" cy="412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利用した</a:t>
            </a:r>
            <a:r>
              <a:rPr lang="en-US" altLang="ja-JP" smtClean="0"/>
              <a:t>Eclipse</a:t>
            </a:r>
            <a:r>
              <a:rPr lang="ja-JP" altLang="en-US" smtClean="0"/>
              <a:t>の機能</a:t>
            </a:r>
          </a:p>
        </p:txBody>
      </p:sp>
      <p:sp>
        <p:nvSpPr>
          <p:cNvPr id="3379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mtClean="0"/>
              <a:t>プロジェクト取得機能</a:t>
            </a:r>
            <a:endParaRPr lang="en-US" altLang="ja-JP" smtClean="0"/>
          </a:p>
          <a:p>
            <a:pPr lvl="1"/>
            <a:r>
              <a:rPr lang="ja-JP" altLang="en-US" smtClean="0"/>
              <a:t>適用対象とするクラス，メソッドの指定に利用</a:t>
            </a:r>
            <a:endParaRPr lang="en-US" altLang="ja-JP" smtClean="0"/>
          </a:p>
          <a:p>
            <a:r>
              <a:rPr lang="ja-JP" altLang="en-US" smtClean="0"/>
              <a:t>抽象構文木生成機能</a:t>
            </a:r>
            <a:endParaRPr lang="en-US" altLang="ja-JP" smtClean="0"/>
          </a:p>
          <a:p>
            <a:pPr lvl="1"/>
            <a:r>
              <a:rPr lang="ja-JP" altLang="en-US" smtClean="0"/>
              <a:t>差分の検出に利用</a:t>
            </a:r>
            <a:endParaRPr lang="en-US" altLang="ja-JP" smtClean="0"/>
          </a:p>
          <a:p>
            <a:r>
              <a:rPr lang="ja-JP" altLang="en-US" smtClean="0"/>
              <a:t>「メソッドの抽出」機能</a:t>
            </a:r>
            <a:endParaRPr lang="en-US" altLang="ja-JP" smtClean="0"/>
          </a:p>
          <a:p>
            <a:pPr lvl="1"/>
            <a:r>
              <a:rPr lang="ja-JP" altLang="en-US" smtClean="0"/>
              <a:t>抽出が容易かの判定に利用</a:t>
            </a:r>
            <a:endParaRPr lang="en-US" altLang="ja-JP" smtClean="0"/>
          </a:p>
          <a:p>
            <a:pPr lvl="1"/>
            <a:r>
              <a:rPr lang="ja-JP" altLang="en-US" smtClean="0"/>
              <a:t>抽出後のメソッド呼び出し文の比較に利用</a:t>
            </a:r>
          </a:p>
        </p:txBody>
      </p:sp>
      <p:sp>
        <p:nvSpPr>
          <p:cNvPr id="33796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64B835-16D4-4506-A9F6-436B38487252}" type="slidenum">
              <a:rPr lang="en-US" altLang="ja-JP" smtClean="0"/>
              <a:pPr/>
              <a:t>28</a:t>
            </a:fld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6D35DC-A51C-43A1-9ABF-B898CBD5F3A0}" type="slidenum">
              <a:rPr lang="en-US" altLang="ja-JP" smtClean="0"/>
              <a:pPr/>
              <a:t>2</a:t>
            </a:fld>
            <a:endParaRPr lang="en-US" altLang="ja-JP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研究の目的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差分を含む類似メソッドの集約を支援したい</a:t>
            </a:r>
          </a:p>
          <a:p>
            <a:pPr eaLnBrk="1" hangingPunct="1"/>
            <a:endParaRPr lang="ja-JP" altLang="en-US" smtClean="0"/>
          </a:p>
          <a:p>
            <a:pPr eaLnBrk="1" hangingPunct="1"/>
            <a:endParaRPr lang="ja-JP" altLang="en-US" smtClean="0"/>
          </a:p>
          <a:p>
            <a:pPr eaLnBrk="1" hangingPunct="1"/>
            <a:r>
              <a:rPr lang="en-US" altLang="ja-JP" smtClean="0"/>
              <a:t>Template Method </a:t>
            </a:r>
            <a:r>
              <a:rPr lang="ja-JP" altLang="en-US" smtClean="0"/>
              <a:t>パターンの適用を支援する</a:t>
            </a:r>
          </a:p>
          <a:p>
            <a:pPr lvl="1" eaLnBrk="1" hangingPunct="1"/>
            <a:r>
              <a:rPr lang="en-US" altLang="ja-JP" smtClean="0"/>
              <a:t>Template Method </a:t>
            </a:r>
            <a:r>
              <a:rPr lang="ja-JP" altLang="en-US" smtClean="0"/>
              <a:t>パターンを適用することで，</a:t>
            </a:r>
            <a:br>
              <a:rPr lang="ja-JP" altLang="en-US" smtClean="0"/>
            </a:br>
            <a:r>
              <a:rPr lang="ja-JP" altLang="en-US" smtClean="0"/>
              <a:t>差分を含む類似メソッドを集約できる</a:t>
            </a:r>
          </a:p>
          <a:p>
            <a:pPr lvl="1" eaLnBrk="1" hangingPunct="1"/>
            <a:r>
              <a:rPr lang="ja-JP" altLang="en-US" smtClean="0"/>
              <a:t>適用において発生する問題の解決を支援する</a:t>
            </a:r>
          </a:p>
        </p:txBody>
      </p:sp>
      <p:sp>
        <p:nvSpPr>
          <p:cNvPr id="5125" name="AutoShape 8"/>
          <p:cNvSpPr>
            <a:spLocks noChangeArrowheads="1"/>
          </p:cNvSpPr>
          <p:nvPr/>
        </p:nvSpPr>
        <p:spPr bwMode="auto">
          <a:xfrm>
            <a:off x="3635375" y="2205038"/>
            <a:ext cx="1152525" cy="882650"/>
          </a:xfrm>
          <a:prstGeom prst="downArrow">
            <a:avLst>
              <a:gd name="adj1" fmla="val 50963"/>
              <a:gd name="adj2" fmla="val 52699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</p:spTree>
  </p:cSld>
  <p:clrMapOvr>
    <a:masterClrMapping/>
  </p:clrMapOvr>
  <p:transition advTm="1157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FE69CB-6ABC-4E73-9265-360B21DF1E11}" type="slidenum">
              <a:rPr lang="en-US" altLang="ja-JP" smtClean="0"/>
              <a:pPr/>
              <a:t>29</a:t>
            </a:fld>
            <a:endParaRPr lang="en-US" altLang="ja-JP" smtClean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8804"/>
            <a:ext cx="9144000" cy="5730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グループ化 9"/>
          <p:cNvGrpSpPr/>
          <p:nvPr/>
        </p:nvGrpSpPr>
        <p:grpSpPr>
          <a:xfrm>
            <a:off x="2071710" y="2786074"/>
            <a:ext cx="6000752" cy="2357438"/>
            <a:chOff x="2214563" y="2643188"/>
            <a:chExt cx="6000752" cy="2357438"/>
          </a:xfrm>
        </p:grpSpPr>
        <p:sp>
          <p:nvSpPr>
            <p:cNvPr id="34821" name="円/楕円 10"/>
            <p:cNvSpPr>
              <a:spLocks noChangeArrowheads="1"/>
            </p:cNvSpPr>
            <p:nvPr/>
          </p:nvSpPr>
          <p:spPr bwMode="auto">
            <a:xfrm>
              <a:off x="2214563" y="2643188"/>
              <a:ext cx="1643062" cy="500062"/>
            </a:xfrm>
            <a:prstGeom prst="ellips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34822" name="円/楕円 11"/>
            <p:cNvSpPr>
              <a:spLocks noChangeArrowheads="1"/>
            </p:cNvSpPr>
            <p:nvPr/>
          </p:nvSpPr>
          <p:spPr bwMode="auto">
            <a:xfrm>
              <a:off x="6572252" y="2643188"/>
              <a:ext cx="1643063" cy="500062"/>
            </a:xfrm>
            <a:prstGeom prst="ellips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endParaRPr lang="ja-JP" altLang="en-US"/>
            </a:p>
          </p:txBody>
        </p:sp>
        <p:sp>
          <p:nvSpPr>
            <p:cNvPr id="34823" name="角丸四角形吹き出し 8"/>
            <p:cNvSpPr>
              <a:spLocks noChangeArrowheads="1"/>
            </p:cNvSpPr>
            <p:nvPr/>
          </p:nvSpPr>
          <p:spPr bwMode="auto">
            <a:xfrm>
              <a:off x="3643313" y="4357689"/>
              <a:ext cx="2928937" cy="642937"/>
            </a:xfrm>
            <a:prstGeom prst="wedgeRoundRectCallout">
              <a:avLst>
                <a:gd name="adj1" fmla="val 59375"/>
                <a:gd name="adj2" fmla="val -244565"/>
                <a:gd name="adj3" fmla="val 16667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pPr algn="ctr"/>
              <a:endParaRPr lang="ja-JP" altLang="en-US"/>
            </a:p>
          </p:txBody>
        </p:sp>
        <p:sp>
          <p:nvSpPr>
            <p:cNvPr id="34824" name="角丸四角形吹き出し 7"/>
            <p:cNvSpPr>
              <a:spLocks noChangeArrowheads="1"/>
            </p:cNvSpPr>
            <p:nvPr/>
          </p:nvSpPr>
          <p:spPr bwMode="auto">
            <a:xfrm>
              <a:off x="3643313" y="4357689"/>
              <a:ext cx="2928937" cy="642937"/>
            </a:xfrm>
            <a:prstGeom prst="wedgeRoundRectCallout">
              <a:avLst>
                <a:gd name="adj1" fmla="val -62171"/>
                <a:gd name="adj2" fmla="val -240769"/>
                <a:gd name="adj3" fmla="val 16667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b"/>
            <a:lstStyle/>
            <a:p>
              <a:pPr algn="ctr"/>
              <a:endParaRPr lang="ja-JP" altLang="en-US"/>
            </a:p>
          </p:txBody>
        </p:sp>
        <p:sp>
          <p:nvSpPr>
            <p:cNvPr id="34825" name="角丸四角形吹き出し 9"/>
            <p:cNvSpPr>
              <a:spLocks noChangeArrowheads="1"/>
            </p:cNvSpPr>
            <p:nvPr/>
          </p:nvSpPr>
          <p:spPr bwMode="auto">
            <a:xfrm>
              <a:off x="3643313" y="4357689"/>
              <a:ext cx="2928937" cy="642937"/>
            </a:xfrm>
            <a:prstGeom prst="wedgeRoundRectCallout">
              <a:avLst>
                <a:gd name="adj1" fmla="val 59375"/>
                <a:gd name="adj2" fmla="val -244565"/>
                <a:gd name="adj3" fmla="val 16667"/>
              </a:avLst>
            </a:prstGeom>
            <a:solidFill>
              <a:srgbClr val="FFCC99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dirty="0"/>
                <a:t>対象にしたいメソッド</a:t>
              </a:r>
            </a:p>
          </p:txBody>
        </p:sp>
      </p:grpSp>
      <p:sp>
        <p:nvSpPr>
          <p:cNvPr id="14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lang="ja-JP" altLang="en-US" dirty="0" smtClean="0"/>
              <a:t>提案ツールの動作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提案ツールの動作</a:t>
            </a:r>
          </a:p>
        </p:txBody>
      </p:sp>
      <p:sp>
        <p:nvSpPr>
          <p:cNvPr id="35843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886BAF-7F33-470B-A732-1399875B7EED}" type="slidenum">
              <a:rPr lang="en-US" altLang="ja-JP" smtClean="0"/>
              <a:pPr/>
              <a:t>30</a:t>
            </a:fld>
            <a:endParaRPr lang="en-US" altLang="ja-JP" smtClean="0"/>
          </a:p>
        </p:txBody>
      </p:sp>
      <p:pic>
        <p:nvPicPr>
          <p:cNvPr id="3584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1190625"/>
            <a:ext cx="9144032" cy="5734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角丸四角形吹き出し 5"/>
          <p:cNvSpPr>
            <a:spLocks noChangeArrowheads="1"/>
          </p:cNvSpPr>
          <p:nvPr/>
        </p:nvSpPr>
        <p:spPr bwMode="auto">
          <a:xfrm>
            <a:off x="4143372" y="2786063"/>
            <a:ext cx="2571753" cy="642937"/>
          </a:xfrm>
          <a:prstGeom prst="wedgeRoundRectCallout">
            <a:avLst>
              <a:gd name="adj1" fmla="val 40269"/>
              <a:gd name="adj2" fmla="val -186671"/>
              <a:gd name="adj3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/>
              <a:t>メニューから選択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提案ツールの動作</a:t>
            </a:r>
          </a:p>
        </p:txBody>
      </p:sp>
      <p:sp>
        <p:nvSpPr>
          <p:cNvPr id="36867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E9C326-A7D8-4374-8FFF-4295552F46EB}" type="slidenum">
              <a:rPr lang="en-US" altLang="ja-JP" smtClean="0"/>
              <a:pPr/>
              <a:t>31</a:t>
            </a:fld>
            <a:endParaRPr lang="en-US" altLang="ja-JP" smtClean="0"/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01445"/>
            <a:ext cx="9144000" cy="572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角丸四角形吹き出し 5"/>
          <p:cNvSpPr>
            <a:spLocks noChangeArrowheads="1"/>
          </p:cNvSpPr>
          <p:nvPr/>
        </p:nvSpPr>
        <p:spPr bwMode="auto">
          <a:xfrm>
            <a:off x="2571736" y="3786190"/>
            <a:ext cx="2428875" cy="642937"/>
          </a:xfrm>
          <a:prstGeom prst="wedgeRoundRectCallout">
            <a:avLst>
              <a:gd name="adj1" fmla="val -64747"/>
              <a:gd name="adj2" fmla="val -204137"/>
              <a:gd name="adj3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 dirty="0" smtClean="0"/>
              <a:t>クラスを選択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提案ツールの動作</a:t>
            </a:r>
          </a:p>
        </p:txBody>
      </p:sp>
      <p:sp>
        <p:nvSpPr>
          <p:cNvPr id="37891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027254-6EB9-421F-9710-92B9778CEF0A}" type="slidenum">
              <a:rPr lang="en-US" altLang="ja-JP" smtClean="0"/>
              <a:pPr/>
              <a:t>32</a:t>
            </a:fld>
            <a:endParaRPr lang="en-US" altLang="ja-JP" smtClean="0"/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02705"/>
            <a:ext cx="9144000" cy="5726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角丸四角形吹き出し 4"/>
          <p:cNvSpPr>
            <a:spLocks noChangeArrowheads="1"/>
          </p:cNvSpPr>
          <p:nvPr/>
        </p:nvSpPr>
        <p:spPr bwMode="auto">
          <a:xfrm>
            <a:off x="4214827" y="3000377"/>
            <a:ext cx="2428875" cy="642937"/>
          </a:xfrm>
          <a:prstGeom prst="wedgeRoundRectCallout">
            <a:avLst>
              <a:gd name="adj1" fmla="val -64747"/>
              <a:gd name="adj2" fmla="val -204137"/>
              <a:gd name="adj3" fmla="val 16667"/>
            </a:avLst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 dirty="0" smtClean="0"/>
              <a:t>メソッドを選択</a:t>
            </a:r>
            <a:endParaRPr lang="ja-JP" altLang="en-US" dirty="0"/>
          </a:p>
        </p:txBody>
      </p:sp>
      <p:sp>
        <p:nvSpPr>
          <p:cNvPr id="6" name="正方形/長方形 5"/>
          <p:cNvSpPr/>
          <p:nvPr/>
        </p:nvSpPr>
        <p:spPr bwMode="auto">
          <a:xfrm>
            <a:off x="1500166" y="4286256"/>
            <a:ext cx="6143668" cy="107157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同様にもうひとつのメソッドも選択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提案ツールの動作</a:t>
            </a:r>
          </a:p>
        </p:txBody>
      </p:sp>
      <p:sp>
        <p:nvSpPr>
          <p:cNvPr id="38915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C5B01D-752D-4FE2-BA5C-A60941DA08B9}" type="slidenum">
              <a:rPr lang="en-US" altLang="ja-JP" smtClean="0"/>
              <a:pPr/>
              <a:t>33</a:t>
            </a:fld>
            <a:endParaRPr lang="en-US" altLang="ja-JP" smtClean="0"/>
          </a:p>
        </p:txBody>
      </p:sp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163" y="1214438"/>
            <a:ext cx="8345007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グループ化 12"/>
          <p:cNvGrpSpPr/>
          <p:nvPr/>
        </p:nvGrpSpPr>
        <p:grpSpPr>
          <a:xfrm>
            <a:off x="714370" y="1355721"/>
            <a:ext cx="4286242" cy="1501775"/>
            <a:chOff x="785830" y="1285875"/>
            <a:chExt cx="4286242" cy="1501775"/>
          </a:xfrm>
        </p:grpSpPr>
        <p:cxnSp>
          <p:nvCxnSpPr>
            <p:cNvPr id="38917" name="直線矢印コネクタ 7"/>
            <p:cNvCxnSpPr>
              <a:cxnSpLocks noChangeShapeType="1"/>
            </p:cNvCxnSpPr>
            <p:nvPr/>
          </p:nvCxnSpPr>
          <p:spPr bwMode="auto">
            <a:xfrm>
              <a:off x="2857510" y="2786063"/>
              <a:ext cx="2214562" cy="1587"/>
            </a:xfrm>
            <a:prstGeom prst="straightConnector1">
              <a:avLst/>
            </a:prstGeom>
            <a:noFill/>
            <a:ln w="63500" algn="ctr">
              <a:solidFill>
                <a:srgbClr val="FF9900"/>
              </a:solidFill>
              <a:round/>
              <a:headEnd type="arrow" w="med" len="med"/>
              <a:tailEnd type="arrow" w="med" len="med"/>
            </a:ln>
          </p:spPr>
        </p:cxnSp>
        <p:sp>
          <p:nvSpPr>
            <p:cNvPr id="38919" name="角丸四角形吹き出し 16"/>
            <p:cNvSpPr>
              <a:spLocks noChangeArrowheads="1"/>
            </p:cNvSpPr>
            <p:nvPr/>
          </p:nvSpPr>
          <p:spPr bwMode="auto">
            <a:xfrm>
              <a:off x="785830" y="1285875"/>
              <a:ext cx="4000506" cy="571500"/>
            </a:xfrm>
            <a:prstGeom prst="wedgeRoundRectCallout">
              <a:avLst>
                <a:gd name="adj1" fmla="val 28876"/>
                <a:gd name="adj2" fmla="val 204176"/>
                <a:gd name="adj3" fmla="val 16667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dirty="0" smtClean="0"/>
                <a:t>抽出するコード片の対応関係</a:t>
              </a:r>
              <a:endParaRPr lang="ja-JP" altLang="en-US" dirty="0"/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1000100" y="5072083"/>
            <a:ext cx="3857628" cy="1285875"/>
            <a:chOff x="1143001" y="4929188"/>
            <a:chExt cx="3857628" cy="1285875"/>
          </a:xfrm>
        </p:grpSpPr>
        <p:cxnSp>
          <p:nvCxnSpPr>
            <p:cNvPr id="38918" name="直線矢印コネクタ 14"/>
            <p:cNvCxnSpPr>
              <a:cxnSpLocks noChangeShapeType="1"/>
            </p:cNvCxnSpPr>
            <p:nvPr/>
          </p:nvCxnSpPr>
          <p:spPr bwMode="auto">
            <a:xfrm flipV="1">
              <a:off x="1928813" y="4929188"/>
              <a:ext cx="2786062" cy="214312"/>
            </a:xfrm>
            <a:prstGeom prst="straightConnector1">
              <a:avLst/>
            </a:prstGeom>
            <a:noFill/>
            <a:ln w="63500" algn="ctr">
              <a:solidFill>
                <a:srgbClr val="FF9900"/>
              </a:solidFill>
              <a:round/>
              <a:headEnd type="arrow" w="med" len="med"/>
              <a:tailEnd type="arrow" w="med" len="med"/>
            </a:ln>
          </p:spPr>
        </p:cxnSp>
        <p:sp>
          <p:nvSpPr>
            <p:cNvPr id="38920" name="角丸四角形吹き出し 17"/>
            <p:cNvSpPr>
              <a:spLocks noChangeArrowheads="1"/>
            </p:cNvSpPr>
            <p:nvPr/>
          </p:nvSpPr>
          <p:spPr bwMode="auto">
            <a:xfrm>
              <a:off x="1143001" y="5643563"/>
              <a:ext cx="3857628" cy="571500"/>
            </a:xfrm>
            <a:prstGeom prst="wedgeRoundRectCallout">
              <a:avLst>
                <a:gd name="adj1" fmla="val 16188"/>
                <a:gd name="adj2" fmla="val -153750"/>
                <a:gd name="adj3" fmla="val 16667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dirty="0" smtClean="0"/>
                <a:t>抽出するコード片の対応関係</a:t>
              </a:r>
              <a:endParaRPr lang="ja-JP" altLang="en-US" dirty="0"/>
            </a:p>
          </p:txBody>
        </p:sp>
      </p:grpSp>
      <p:sp>
        <p:nvSpPr>
          <p:cNvPr id="38921" name="角丸四角形吹き出し 19"/>
          <p:cNvSpPr>
            <a:spLocks noChangeArrowheads="1"/>
          </p:cNvSpPr>
          <p:nvPr/>
        </p:nvSpPr>
        <p:spPr bwMode="auto">
          <a:xfrm>
            <a:off x="3357564" y="3214690"/>
            <a:ext cx="3571890" cy="571500"/>
          </a:xfrm>
          <a:prstGeom prst="wedgeRoundRectCallout">
            <a:avLst>
              <a:gd name="adj1" fmla="val -87426"/>
              <a:gd name="adj2" fmla="val -1926"/>
              <a:gd name="adj3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 dirty="0" smtClean="0"/>
              <a:t>対応関係の無いコード片</a:t>
            </a:r>
            <a:endParaRPr lang="ja-JP" altLang="en-US" dirty="0"/>
          </a:p>
        </p:txBody>
      </p:sp>
      <p:sp>
        <p:nvSpPr>
          <p:cNvPr id="38922" name="角丸四角形吹き出し 20"/>
          <p:cNvSpPr>
            <a:spLocks noChangeArrowheads="1"/>
          </p:cNvSpPr>
          <p:nvPr/>
        </p:nvSpPr>
        <p:spPr bwMode="auto">
          <a:xfrm>
            <a:off x="2928938" y="3929066"/>
            <a:ext cx="3500450" cy="571500"/>
          </a:xfrm>
          <a:prstGeom prst="wedgeRoundRectCallout">
            <a:avLst>
              <a:gd name="adj1" fmla="val -92060"/>
              <a:gd name="adj2" fmla="val 6606"/>
              <a:gd name="adj3" fmla="val 16667"/>
            </a:avLst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 dirty="0" smtClean="0"/>
              <a:t>対応関係の無いコード片</a:t>
            </a:r>
            <a:endParaRPr lang="ja-JP" altLang="en-US" dirty="0"/>
          </a:p>
        </p:txBody>
      </p:sp>
      <p:sp>
        <p:nvSpPr>
          <p:cNvPr id="23" name="角丸四角形吹き出し 22"/>
          <p:cNvSpPr/>
          <p:nvPr/>
        </p:nvSpPr>
        <p:spPr bwMode="auto">
          <a:xfrm>
            <a:off x="4071955" y="2571744"/>
            <a:ext cx="2928937" cy="1285875"/>
          </a:xfrm>
          <a:prstGeom prst="wedgeRoundRectCallout">
            <a:avLst>
              <a:gd name="adj1" fmla="val -44174"/>
              <a:gd name="adj2" fmla="val -9133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ja-JP" altLang="en-US" dirty="0"/>
              <a:t>抽出後の</a:t>
            </a:r>
            <a:r>
              <a:rPr lang="ja-JP" altLang="en-US" dirty="0">
                <a:solidFill>
                  <a:srgbClr val="FF0000"/>
                </a:solidFill>
              </a:rPr>
              <a:t>複数の</a:t>
            </a:r>
            <a:endParaRPr lang="en-US" altLang="ja-JP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ja-JP" altLang="en-US" dirty="0"/>
              <a:t>メソッド呼び出し文が</a:t>
            </a:r>
            <a:endParaRPr lang="en-US" altLang="ja-JP" dirty="0"/>
          </a:p>
          <a:p>
            <a:pPr algn="ctr">
              <a:defRPr/>
            </a:pPr>
            <a:r>
              <a:rPr lang="ja-JP" altLang="en-US" dirty="0">
                <a:solidFill>
                  <a:srgbClr val="FF0000"/>
                </a:solidFill>
              </a:rPr>
              <a:t>一致しない</a:t>
            </a:r>
            <a:r>
              <a:rPr lang="ja-JP" altLang="en-US" dirty="0"/>
              <a:t>候補</a:t>
            </a:r>
          </a:p>
        </p:txBody>
      </p:sp>
      <p:sp>
        <p:nvSpPr>
          <p:cNvPr id="38924" name="角丸四角形吹き出し 24"/>
          <p:cNvSpPr>
            <a:spLocks noChangeArrowheads="1"/>
          </p:cNvSpPr>
          <p:nvPr/>
        </p:nvSpPr>
        <p:spPr bwMode="auto">
          <a:xfrm>
            <a:off x="5214938" y="5429268"/>
            <a:ext cx="2571750" cy="571500"/>
          </a:xfrm>
          <a:prstGeom prst="wedgeRoundRectCallout">
            <a:avLst>
              <a:gd name="adj1" fmla="val -31074"/>
              <a:gd name="adj2" fmla="val 138875"/>
              <a:gd name="adj3" fmla="val 16667"/>
            </a:avLst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ja-JP" altLang="en-US"/>
              <a:t>全ての候補を探索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1" grpId="0" animBg="1"/>
      <p:bldP spid="38922" grpId="0" animBg="1"/>
      <p:bldP spid="23" grpId="0" animBg="1"/>
      <p:bldP spid="23" grpId="1" animBg="1"/>
      <p:bldP spid="3892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提案ツールの動作</a:t>
            </a:r>
          </a:p>
        </p:txBody>
      </p:sp>
      <p:sp>
        <p:nvSpPr>
          <p:cNvPr id="39939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3D79EC-082F-4436-90A6-BBBA8930CAD6}" type="slidenum">
              <a:rPr lang="en-US" altLang="ja-JP" smtClean="0"/>
              <a:pPr/>
              <a:t>34</a:t>
            </a:fld>
            <a:endParaRPr lang="en-US" altLang="ja-JP" smtClean="0"/>
          </a:p>
        </p:txBody>
      </p:sp>
      <p:pic>
        <p:nvPicPr>
          <p:cNvPr id="3994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214438"/>
            <a:ext cx="8330974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角丸四角形吹き出し 5"/>
          <p:cNvSpPr/>
          <p:nvPr/>
        </p:nvSpPr>
        <p:spPr bwMode="auto">
          <a:xfrm>
            <a:off x="4214810" y="1357298"/>
            <a:ext cx="2928937" cy="1285875"/>
          </a:xfrm>
          <a:prstGeom prst="wedgeRoundRectCallout">
            <a:avLst>
              <a:gd name="adj1" fmla="val -158230"/>
              <a:gd name="adj2" fmla="val 672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ja-JP" altLang="en-US" dirty="0"/>
              <a:t>抽出後の全ての</a:t>
            </a:r>
            <a:endParaRPr lang="en-US" altLang="ja-JP" dirty="0"/>
          </a:p>
          <a:p>
            <a:pPr algn="ctr">
              <a:defRPr/>
            </a:pPr>
            <a:r>
              <a:rPr lang="ja-JP" altLang="en-US" dirty="0"/>
              <a:t>メソッド呼び出し文が</a:t>
            </a:r>
            <a:endParaRPr lang="en-US" altLang="ja-JP" dirty="0"/>
          </a:p>
          <a:p>
            <a:pPr algn="ctr">
              <a:defRPr/>
            </a:pPr>
            <a:r>
              <a:rPr lang="ja-JP" altLang="en-US" dirty="0">
                <a:solidFill>
                  <a:srgbClr val="FF0000"/>
                </a:solidFill>
              </a:rPr>
              <a:t>一致する</a:t>
            </a:r>
            <a:r>
              <a:rPr lang="ja-JP" altLang="en-US" dirty="0"/>
              <a:t>候補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提案ツールの動作</a:t>
            </a:r>
          </a:p>
        </p:txBody>
      </p:sp>
      <p:sp>
        <p:nvSpPr>
          <p:cNvPr id="40963" name="スライド番号プレースホルダ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503FB4-88F6-41AE-9D85-F894173C242D}" type="slidenum">
              <a:rPr lang="en-US" altLang="ja-JP" smtClean="0"/>
              <a:pPr/>
              <a:t>35</a:t>
            </a:fld>
            <a:endParaRPr lang="en-US" altLang="ja-JP" smtClean="0"/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214438"/>
            <a:ext cx="8359138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角丸四角形吹き出し 7"/>
          <p:cNvSpPr/>
          <p:nvPr/>
        </p:nvSpPr>
        <p:spPr bwMode="auto">
          <a:xfrm>
            <a:off x="4000496" y="1285869"/>
            <a:ext cx="2928938" cy="1285875"/>
          </a:xfrm>
          <a:prstGeom prst="wedgeRoundRectCallout">
            <a:avLst>
              <a:gd name="adj1" fmla="val -99077"/>
              <a:gd name="adj2" fmla="val 12879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algn="ctr">
              <a:defRPr/>
            </a:pPr>
            <a:r>
              <a:rPr lang="ja-JP" altLang="en-US" dirty="0"/>
              <a:t>抽出後の</a:t>
            </a:r>
            <a:r>
              <a:rPr lang="en-US" altLang="ja-JP" dirty="0">
                <a:solidFill>
                  <a:srgbClr val="FF0000"/>
                </a:solidFill>
              </a:rPr>
              <a:t>1</a:t>
            </a:r>
            <a:r>
              <a:rPr lang="ja-JP" altLang="en-US" dirty="0" err="1">
                <a:solidFill>
                  <a:srgbClr val="FF0000"/>
                </a:solidFill>
              </a:rPr>
              <a:t>つの</a:t>
            </a:r>
            <a:endParaRPr lang="en-US" altLang="ja-JP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ja-JP" altLang="en-US" dirty="0"/>
              <a:t>メソッド呼び出し文が</a:t>
            </a:r>
            <a:endParaRPr lang="en-US" altLang="ja-JP" dirty="0"/>
          </a:p>
          <a:p>
            <a:pPr algn="ctr">
              <a:defRPr/>
            </a:pPr>
            <a:r>
              <a:rPr lang="ja-JP" altLang="en-US" dirty="0">
                <a:solidFill>
                  <a:srgbClr val="FF0000"/>
                </a:solidFill>
              </a:rPr>
              <a:t>一致しない</a:t>
            </a:r>
            <a:r>
              <a:rPr lang="ja-JP" altLang="en-US" dirty="0"/>
              <a:t>候補</a:t>
            </a:r>
          </a:p>
        </p:txBody>
      </p:sp>
      <p:sp>
        <p:nvSpPr>
          <p:cNvPr id="6" name="正方形/長方形 5"/>
          <p:cNvSpPr/>
          <p:nvPr/>
        </p:nvSpPr>
        <p:spPr bwMode="auto">
          <a:xfrm>
            <a:off x="1428728" y="4429132"/>
            <a:ext cx="6357982" cy="1357322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2800" dirty="0" smtClean="0"/>
              <a:t>これらの情報を用いて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Template Method</a:t>
            </a:r>
            <a:r>
              <a:rPr lang="ja-JP" altLang="en-US" sz="2800" dirty="0" smtClean="0"/>
              <a:t>パターンの適用を行う</a:t>
            </a:r>
            <a:endParaRPr kumimoji="1" lang="ja-JP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スライド番号プレースホルダ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188237-DEAA-4409-9E59-D32833786FC9}" type="slidenum">
              <a:rPr lang="en-US" altLang="ja-JP" smtClean="0"/>
              <a:pPr/>
              <a:t>36</a:t>
            </a:fld>
            <a:endParaRPr lang="en-US" altLang="ja-JP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適用実験</a:t>
            </a:r>
            <a:r>
              <a:rPr lang="en-US" altLang="ja-JP" smtClean="0"/>
              <a:t>(1/2)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412875"/>
            <a:ext cx="8820150" cy="4824413"/>
          </a:xfrm>
        </p:spPr>
        <p:txBody>
          <a:bodyPr/>
          <a:lstStyle/>
          <a:p>
            <a:r>
              <a:rPr lang="ja-JP" altLang="en-US" sz="2800" dirty="0" smtClean="0"/>
              <a:t>類似メソッドに対し実際に提案手法を適用した</a:t>
            </a:r>
          </a:p>
          <a:p>
            <a:pPr lvl="1"/>
            <a:r>
              <a:rPr lang="ja-JP" altLang="en-US" sz="2400" dirty="0" smtClean="0"/>
              <a:t>実験対象</a:t>
            </a:r>
          </a:p>
          <a:p>
            <a:pPr lvl="2"/>
            <a:r>
              <a:rPr lang="en-US" altLang="ja-JP" sz="2000" dirty="0" smtClean="0"/>
              <a:t>ANTLR2.7.4</a:t>
            </a:r>
            <a:r>
              <a:rPr lang="ja-JP" altLang="en-US" sz="2000" dirty="0" smtClean="0"/>
              <a:t>の類似メソッド</a:t>
            </a:r>
          </a:p>
          <a:p>
            <a:pPr lvl="3"/>
            <a:r>
              <a:rPr lang="en-US" altLang="ja-JP" dirty="0" err="1" smtClean="0"/>
              <a:t>CppCodeGenerator</a:t>
            </a:r>
            <a:r>
              <a:rPr lang="ja-JP" altLang="en-US" dirty="0" smtClean="0"/>
              <a:t>クラスの</a:t>
            </a:r>
            <a:r>
              <a:rPr lang="en-US" altLang="ja-JP" dirty="0" err="1" smtClean="0"/>
              <a:t>genErrorHandler</a:t>
            </a:r>
            <a:r>
              <a:rPr lang="en-US" altLang="ja-JP" dirty="0" smtClean="0"/>
              <a:t>()</a:t>
            </a:r>
          </a:p>
          <a:p>
            <a:pPr lvl="3"/>
            <a:r>
              <a:rPr lang="en-US" altLang="ja-JP" dirty="0" err="1" smtClean="0"/>
              <a:t>JavaCodeGenerator</a:t>
            </a:r>
            <a:r>
              <a:rPr lang="ja-JP" altLang="en-US" dirty="0" smtClean="0"/>
              <a:t>クラスの</a:t>
            </a:r>
            <a:r>
              <a:rPr lang="en-US" altLang="ja-JP" dirty="0" err="1" smtClean="0"/>
              <a:t>genErrorHandler</a:t>
            </a:r>
            <a:r>
              <a:rPr lang="en-US" altLang="ja-JP" dirty="0" smtClean="0"/>
              <a:t>()</a:t>
            </a:r>
            <a:endParaRPr lang="en-US" altLang="ja-JP" sz="1800" dirty="0" smtClean="0"/>
          </a:p>
          <a:p>
            <a:pPr lvl="1"/>
            <a:r>
              <a:rPr lang="en-US" altLang="ja-JP" sz="2400" dirty="0" smtClean="0"/>
              <a:t>312</a:t>
            </a:r>
            <a:r>
              <a:rPr lang="ja-JP" altLang="en-US" sz="2400" dirty="0" smtClean="0"/>
              <a:t>個の候補が検出された</a:t>
            </a:r>
          </a:p>
          <a:p>
            <a:pPr lvl="2"/>
            <a:r>
              <a:rPr lang="ja-JP" altLang="en-US" sz="2000" dirty="0" smtClean="0"/>
              <a:t>多くの候補を検出できた</a:t>
            </a:r>
          </a:p>
          <a:p>
            <a:pPr lvl="1"/>
            <a:r>
              <a:rPr lang="en-US" altLang="ja-JP" sz="2400" dirty="0" smtClean="0"/>
              <a:t>40</a:t>
            </a:r>
            <a:r>
              <a:rPr lang="ja-JP" altLang="en-US" sz="2400" dirty="0" smtClean="0"/>
              <a:t>個の候補を用いた</a:t>
            </a:r>
            <a:r>
              <a:rPr lang="en-US" altLang="ja-JP" sz="2400" dirty="0" smtClean="0"/>
              <a:t>Template Method</a:t>
            </a:r>
            <a:r>
              <a:rPr lang="ja-JP" altLang="en-US" sz="2400" dirty="0" smtClean="0"/>
              <a:t>パターンの適用</a:t>
            </a:r>
            <a:br>
              <a:rPr lang="ja-JP" altLang="en-US" sz="2400" dirty="0" smtClean="0"/>
            </a:br>
            <a:r>
              <a:rPr lang="ja-JP" altLang="en-US" sz="2400" dirty="0" smtClean="0"/>
              <a:t>前後で外部的動作に変化が無いことを確認できた</a:t>
            </a:r>
          </a:p>
          <a:p>
            <a:pPr lvl="2"/>
            <a:r>
              <a:rPr lang="ja-JP" altLang="en-US" sz="2000" dirty="0" smtClean="0"/>
              <a:t>提示された候補の有効性が確認できたと考えられる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スライド番号プレースホルダ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E86B22-85AC-49D7-8B38-E8945824379C}" type="slidenum">
              <a:rPr lang="en-US" altLang="ja-JP" smtClean="0"/>
              <a:pPr/>
              <a:t>37</a:t>
            </a:fld>
            <a:endParaRPr lang="en-US" altLang="ja-JP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適用実験</a:t>
            </a:r>
            <a:r>
              <a:rPr lang="en-US" altLang="ja-JP" smtClean="0"/>
              <a:t>(2/2)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412875"/>
            <a:ext cx="8640763" cy="4824413"/>
          </a:xfrm>
        </p:spPr>
        <p:txBody>
          <a:bodyPr/>
          <a:lstStyle/>
          <a:p>
            <a:r>
              <a:rPr lang="ja-JP" altLang="en-US" sz="2800" dirty="0" smtClean="0"/>
              <a:t>分類された候補を用いた，</a:t>
            </a:r>
            <a:br>
              <a:rPr lang="ja-JP" altLang="en-US" sz="2800" dirty="0" smtClean="0"/>
            </a:br>
            <a:r>
              <a:rPr lang="en-US" altLang="ja-JP" sz="2800" dirty="0" smtClean="0"/>
              <a:t>Template Method</a:t>
            </a:r>
            <a:r>
              <a:rPr lang="ja-JP" altLang="en-US" sz="2800" dirty="0" smtClean="0"/>
              <a:t>パターンの適用作業を行った</a:t>
            </a:r>
          </a:p>
          <a:p>
            <a:endParaRPr lang="ja-JP" altLang="en-US" sz="2800" dirty="0" smtClean="0"/>
          </a:p>
          <a:p>
            <a:endParaRPr lang="ja-JP" altLang="en-US" sz="2800" dirty="0" smtClean="0"/>
          </a:p>
          <a:p>
            <a:pPr lvl="1"/>
            <a:r>
              <a:rPr lang="ja-JP" altLang="en-US" sz="2400" dirty="0" smtClean="0"/>
              <a:t>差異を取り除くことが容易な候補を絞り込むことができた</a:t>
            </a:r>
          </a:p>
          <a:p>
            <a:pPr lvl="2"/>
            <a:r>
              <a:rPr lang="ja-JP" altLang="en-US" sz="2000" dirty="0" smtClean="0"/>
              <a:t>差異を取り除くことの支援を行うことができた</a:t>
            </a:r>
          </a:p>
          <a:p>
            <a:pPr lvl="1"/>
            <a:r>
              <a:rPr lang="ja-JP" altLang="en-US" sz="2400" dirty="0" smtClean="0"/>
              <a:t>分類ごとに，差異を取り除く作業に必要な手間が異なることを確認できた</a:t>
            </a:r>
          </a:p>
          <a:p>
            <a:pPr lvl="2"/>
            <a:r>
              <a:rPr lang="ja-JP" altLang="en-US" sz="2000" dirty="0" smtClean="0"/>
              <a:t>分類の有効性を確認できた</a:t>
            </a:r>
          </a:p>
        </p:txBody>
      </p:sp>
      <p:graphicFrame>
        <p:nvGraphicFramePr>
          <p:cNvPr id="185436" name="Group 92"/>
          <p:cNvGraphicFramePr>
            <a:graphicFrameLocks noGrp="1"/>
          </p:cNvGraphicFramePr>
          <p:nvPr>
            <p:ph sz="quarter" idx="3"/>
          </p:nvPr>
        </p:nvGraphicFramePr>
        <p:xfrm>
          <a:off x="1071538" y="2276475"/>
          <a:ext cx="7821637" cy="1010160"/>
        </p:xfrm>
        <a:graphic>
          <a:graphicData uri="http://schemas.openxmlformats.org/drawingml/2006/table">
            <a:tbl>
              <a:tblPr/>
              <a:tblGrid>
                <a:gridCol w="1357322"/>
                <a:gridCol w="2071702"/>
                <a:gridCol w="2273908"/>
                <a:gridCol w="211870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ja-JP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全てのメソッド呼び出し文が一致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メソッド呼び出し文が</a:t>
                      </a: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箇所引数不一致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メソッド呼び出し文が複数不一致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候補数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122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159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検出された候補の例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2CD98-88B1-4162-8143-AC97EA07372E}" type="slidenum">
              <a:rPr lang="en-US" altLang="ja-JP" smtClean="0"/>
              <a:pPr>
                <a:defRPr/>
              </a:pPr>
              <a:t>38</a:t>
            </a:fld>
            <a:endParaRPr lang="en-US" altLang="ja-JP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05" y="1214422"/>
            <a:ext cx="4478957" cy="51435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214422"/>
            <a:ext cx="4523687" cy="5429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38" name="グループ化 37"/>
          <p:cNvGrpSpPr/>
          <p:nvPr/>
        </p:nvGrpSpPr>
        <p:grpSpPr>
          <a:xfrm>
            <a:off x="-32" y="1357298"/>
            <a:ext cx="9072626" cy="5286408"/>
            <a:chOff x="-32" y="1357298"/>
            <a:chExt cx="9072626" cy="5286408"/>
          </a:xfrm>
        </p:grpSpPr>
        <p:sp>
          <p:nvSpPr>
            <p:cNvPr id="10" name="正方形/長方形 9"/>
            <p:cNvSpPr/>
            <p:nvPr/>
          </p:nvSpPr>
          <p:spPr bwMode="auto">
            <a:xfrm>
              <a:off x="142844" y="1357298"/>
              <a:ext cx="3143272" cy="428628"/>
            </a:xfrm>
            <a:prstGeom prst="rect">
              <a:avLst/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 bwMode="auto">
            <a:xfrm>
              <a:off x="4714876" y="1357298"/>
              <a:ext cx="3071834" cy="428628"/>
            </a:xfrm>
            <a:prstGeom prst="rect">
              <a:avLst/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 bwMode="auto">
            <a:xfrm>
              <a:off x="4714876" y="4786322"/>
              <a:ext cx="4357718" cy="1214446"/>
            </a:xfrm>
            <a:prstGeom prst="rect">
              <a:avLst/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3" name="正方形/長方形 12"/>
            <p:cNvSpPr/>
            <p:nvPr/>
          </p:nvSpPr>
          <p:spPr bwMode="auto">
            <a:xfrm>
              <a:off x="142844" y="5357826"/>
              <a:ext cx="1357322" cy="428628"/>
            </a:xfrm>
            <a:prstGeom prst="rect">
              <a:avLst/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6" name="正方形/長方形 15"/>
            <p:cNvSpPr/>
            <p:nvPr/>
          </p:nvSpPr>
          <p:spPr bwMode="auto">
            <a:xfrm>
              <a:off x="0" y="2428868"/>
              <a:ext cx="2000232" cy="428628"/>
            </a:xfrm>
            <a:prstGeom prst="rect">
              <a:avLst/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7" name="正方形/長方形 16"/>
            <p:cNvSpPr/>
            <p:nvPr/>
          </p:nvSpPr>
          <p:spPr bwMode="auto">
            <a:xfrm>
              <a:off x="-32" y="3786190"/>
              <a:ext cx="1142976" cy="428628"/>
            </a:xfrm>
            <a:prstGeom prst="rect">
              <a:avLst/>
            </a:prstGeom>
            <a:noFill/>
            <a:ln w="317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grpSp>
          <p:nvGrpSpPr>
            <p:cNvPr id="31" name="グループ化 30"/>
            <p:cNvGrpSpPr/>
            <p:nvPr/>
          </p:nvGrpSpPr>
          <p:grpSpPr>
            <a:xfrm>
              <a:off x="1500166" y="1571612"/>
              <a:ext cx="3357586" cy="5072094"/>
              <a:chOff x="1500166" y="1571612"/>
              <a:chExt cx="3357586" cy="5072094"/>
            </a:xfrm>
          </p:grpSpPr>
          <p:cxnSp>
            <p:nvCxnSpPr>
              <p:cNvPr id="19" name="直線矢印コネクタ 7"/>
              <p:cNvCxnSpPr>
                <a:cxnSpLocks noChangeShapeType="1"/>
                <a:stCxn id="13" idx="3"/>
                <a:endCxn id="12" idx="1"/>
              </p:cNvCxnSpPr>
              <p:nvPr/>
            </p:nvCxnSpPr>
            <p:spPr bwMode="auto">
              <a:xfrm flipV="1">
                <a:off x="1500166" y="5393545"/>
                <a:ext cx="3214710" cy="178595"/>
              </a:xfrm>
              <a:prstGeom prst="straightConnector1">
                <a:avLst/>
              </a:prstGeom>
              <a:noFill/>
              <a:ln w="63500" algn="ctr">
                <a:solidFill>
                  <a:srgbClr val="FF0000"/>
                </a:solidFill>
                <a:round/>
                <a:headEnd type="arrow" w="med" len="med"/>
                <a:tailEnd type="arrow" w="med" len="med"/>
              </a:ln>
            </p:spPr>
          </p:cxnSp>
          <p:cxnSp>
            <p:nvCxnSpPr>
              <p:cNvPr id="24" name="直線矢印コネクタ 7"/>
              <p:cNvCxnSpPr>
                <a:cxnSpLocks noChangeShapeType="1"/>
                <a:stCxn id="10" idx="3"/>
                <a:endCxn id="11" idx="1"/>
              </p:cNvCxnSpPr>
              <p:nvPr/>
            </p:nvCxnSpPr>
            <p:spPr bwMode="auto">
              <a:xfrm>
                <a:off x="3286116" y="1571612"/>
                <a:ext cx="1428760" cy="1588"/>
              </a:xfrm>
              <a:prstGeom prst="straightConnector1">
                <a:avLst/>
              </a:prstGeom>
              <a:noFill/>
              <a:ln w="63500" algn="ctr">
                <a:solidFill>
                  <a:srgbClr val="FF0000"/>
                </a:solidFill>
                <a:round/>
                <a:headEnd type="arrow" w="med" len="med"/>
                <a:tailEnd type="arrow" w="med" len="med"/>
              </a:ln>
            </p:spPr>
          </p:cxnSp>
          <p:sp>
            <p:nvSpPr>
              <p:cNvPr id="27" name="角丸四角形吹き出し 16"/>
              <p:cNvSpPr>
                <a:spLocks noChangeArrowheads="1"/>
              </p:cNvSpPr>
              <p:nvPr/>
            </p:nvSpPr>
            <p:spPr bwMode="auto">
              <a:xfrm>
                <a:off x="1928816" y="6072206"/>
                <a:ext cx="2285994" cy="571500"/>
              </a:xfrm>
              <a:prstGeom prst="wedgeRoundRectCallout">
                <a:avLst>
                  <a:gd name="adj1" fmla="val 3949"/>
                  <a:gd name="adj2" fmla="val -151686"/>
                  <a:gd name="adj3" fmla="val 16667"/>
                </a:avLst>
              </a:prstGeom>
              <a:solidFill>
                <a:srgbClr val="FF99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/>
                <a:r>
                  <a:rPr lang="ja-JP" altLang="en-US" dirty="0" smtClean="0"/>
                  <a:t>差分の対応関係</a:t>
                </a:r>
                <a:endParaRPr lang="ja-JP" altLang="en-US" dirty="0"/>
              </a:p>
            </p:txBody>
          </p:sp>
          <p:sp>
            <p:nvSpPr>
              <p:cNvPr id="28" name="角丸四角形吹き出し 16"/>
              <p:cNvSpPr>
                <a:spLocks noChangeArrowheads="1"/>
              </p:cNvSpPr>
              <p:nvPr/>
            </p:nvSpPr>
            <p:spPr bwMode="auto">
              <a:xfrm>
                <a:off x="2643174" y="1928802"/>
                <a:ext cx="2214578" cy="571500"/>
              </a:xfrm>
              <a:prstGeom prst="wedgeRoundRectCallout">
                <a:avLst>
                  <a:gd name="adj1" fmla="val 9767"/>
                  <a:gd name="adj2" fmla="val -102030"/>
                  <a:gd name="adj3" fmla="val 16667"/>
                </a:avLst>
              </a:prstGeom>
              <a:solidFill>
                <a:srgbClr val="FF99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/>
                <a:r>
                  <a:rPr lang="ja-JP" altLang="en-US" dirty="0" smtClean="0"/>
                  <a:t>差分の対応関係</a:t>
                </a:r>
                <a:endParaRPr lang="ja-JP" altLang="en-US" dirty="0"/>
              </a:p>
            </p:txBody>
          </p:sp>
        </p:grpSp>
        <p:grpSp>
          <p:nvGrpSpPr>
            <p:cNvPr id="32" name="グループ化 31"/>
            <p:cNvGrpSpPr/>
            <p:nvPr/>
          </p:nvGrpSpPr>
          <p:grpSpPr>
            <a:xfrm>
              <a:off x="1500166" y="3071814"/>
              <a:ext cx="3286148" cy="2000260"/>
              <a:chOff x="1500166" y="3071814"/>
              <a:chExt cx="3286148" cy="2000260"/>
            </a:xfrm>
          </p:grpSpPr>
          <p:sp>
            <p:nvSpPr>
              <p:cNvPr id="29" name="角丸四角形吹き出し 16"/>
              <p:cNvSpPr>
                <a:spLocks noChangeArrowheads="1"/>
              </p:cNvSpPr>
              <p:nvPr/>
            </p:nvSpPr>
            <p:spPr bwMode="auto">
              <a:xfrm>
                <a:off x="1571604" y="3071814"/>
                <a:ext cx="3214710" cy="571500"/>
              </a:xfrm>
              <a:prstGeom prst="wedgeRoundRectCallout">
                <a:avLst>
                  <a:gd name="adj1" fmla="val -36823"/>
                  <a:gd name="adj2" fmla="val -135133"/>
                  <a:gd name="adj3" fmla="val 16667"/>
                </a:avLst>
              </a:prstGeom>
              <a:solidFill>
                <a:srgbClr val="99CCF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/>
                <a:r>
                  <a:rPr lang="ja-JP" altLang="en-US" dirty="0" smtClean="0"/>
                  <a:t>対応関係の無い差分</a:t>
                </a:r>
                <a:endParaRPr lang="ja-JP" altLang="en-US" dirty="0"/>
              </a:p>
            </p:txBody>
          </p:sp>
          <p:sp>
            <p:nvSpPr>
              <p:cNvPr id="30" name="角丸四角形吹き出し 16"/>
              <p:cNvSpPr>
                <a:spLocks noChangeArrowheads="1"/>
              </p:cNvSpPr>
              <p:nvPr/>
            </p:nvSpPr>
            <p:spPr bwMode="auto">
              <a:xfrm>
                <a:off x="1500166" y="4500574"/>
                <a:ext cx="3214710" cy="571500"/>
              </a:xfrm>
              <a:prstGeom prst="wedgeRoundRectCallout">
                <a:avLst>
                  <a:gd name="adj1" fmla="val -60854"/>
                  <a:gd name="adj2" fmla="val -140650"/>
                  <a:gd name="adj3" fmla="val 16667"/>
                </a:avLst>
              </a:prstGeom>
              <a:solidFill>
                <a:srgbClr val="99CCF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000" tIns="46800" rIns="90000" bIns="46800" anchor="ctr"/>
              <a:lstStyle/>
              <a:p>
                <a:pPr algn="ctr"/>
                <a:r>
                  <a:rPr lang="ja-JP" altLang="en-US" dirty="0" smtClean="0"/>
                  <a:t>対応関係の無い差分</a:t>
                </a:r>
                <a:endParaRPr lang="ja-JP" altLang="en-US" dirty="0"/>
              </a:p>
            </p:txBody>
          </p:sp>
        </p:grpSp>
      </p:grpSp>
      <p:grpSp>
        <p:nvGrpSpPr>
          <p:cNvPr id="39" name="グループ化 38"/>
          <p:cNvGrpSpPr/>
          <p:nvPr/>
        </p:nvGrpSpPr>
        <p:grpSpPr>
          <a:xfrm>
            <a:off x="500034" y="1571612"/>
            <a:ext cx="4357696" cy="5072094"/>
            <a:chOff x="500034" y="1571612"/>
            <a:chExt cx="4357696" cy="5072094"/>
          </a:xfrm>
        </p:grpSpPr>
        <p:cxnSp>
          <p:nvCxnSpPr>
            <p:cNvPr id="40" name="直線矢印コネクタ 7"/>
            <p:cNvCxnSpPr>
              <a:cxnSpLocks noChangeShapeType="1"/>
            </p:cNvCxnSpPr>
            <p:nvPr/>
          </p:nvCxnSpPr>
          <p:spPr bwMode="auto">
            <a:xfrm>
              <a:off x="1500166" y="4714884"/>
              <a:ext cx="3071818" cy="1587"/>
            </a:xfrm>
            <a:prstGeom prst="straightConnector1">
              <a:avLst/>
            </a:prstGeom>
            <a:noFill/>
            <a:ln w="63500" algn="ctr">
              <a:solidFill>
                <a:srgbClr val="FF9900"/>
              </a:solidFill>
              <a:round/>
              <a:headEnd type="arrow" w="med" len="med"/>
              <a:tailEnd type="arrow" w="med" len="med"/>
            </a:ln>
          </p:spPr>
        </p:cxnSp>
        <p:sp>
          <p:nvSpPr>
            <p:cNvPr id="41" name="角丸四角形吹き出し 16"/>
            <p:cNvSpPr>
              <a:spLocks noChangeArrowheads="1"/>
            </p:cNvSpPr>
            <p:nvPr/>
          </p:nvSpPr>
          <p:spPr bwMode="auto">
            <a:xfrm>
              <a:off x="500034" y="6072206"/>
              <a:ext cx="4000506" cy="571500"/>
            </a:xfrm>
            <a:prstGeom prst="wedgeRoundRectCallout">
              <a:avLst>
                <a:gd name="adj1" fmla="val 21782"/>
                <a:gd name="adj2" fmla="val -278583"/>
                <a:gd name="adj3" fmla="val 16667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dirty="0" smtClean="0"/>
                <a:t>抽出するコード片の対応関係</a:t>
              </a:r>
              <a:endParaRPr lang="ja-JP" altLang="en-US" dirty="0"/>
            </a:p>
          </p:txBody>
        </p:sp>
        <p:cxnSp>
          <p:nvCxnSpPr>
            <p:cNvPr id="42" name="直線矢印コネクタ 7"/>
            <p:cNvCxnSpPr>
              <a:cxnSpLocks noChangeShapeType="1"/>
            </p:cNvCxnSpPr>
            <p:nvPr/>
          </p:nvCxnSpPr>
          <p:spPr bwMode="auto">
            <a:xfrm flipV="1">
              <a:off x="3214678" y="1571612"/>
              <a:ext cx="1571636" cy="1"/>
            </a:xfrm>
            <a:prstGeom prst="straightConnector1">
              <a:avLst/>
            </a:prstGeom>
            <a:noFill/>
            <a:ln w="63500" algn="ctr">
              <a:solidFill>
                <a:srgbClr val="FF9900"/>
              </a:solidFill>
              <a:round/>
              <a:headEnd type="arrow" w="med" len="med"/>
              <a:tailEnd type="arrow" w="med" len="med"/>
            </a:ln>
          </p:spPr>
        </p:cxnSp>
        <p:sp>
          <p:nvSpPr>
            <p:cNvPr id="43" name="角丸四角形吹き出し 16"/>
            <p:cNvSpPr>
              <a:spLocks noChangeArrowheads="1"/>
            </p:cNvSpPr>
            <p:nvPr/>
          </p:nvSpPr>
          <p:spPr bwMode="auto">
            <a:xfrm>
              <a:off x="857224" y="1928802"/>
              <a:ext cx="4000506" cy="571500"/>
            </a:xfrm>
            <a:prstGeom prst="wedgeRoundRectCallout">
              <a:avLst>
                <a:gd name="adj1" fmla="val 27693"/>
                <a:gd name="adj2" fmla="val -102031"/>
                <a:gd name="adj3" fmla="val 16667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algn="ctr"/>
              <a:r>
                <a:rPr lang="ja-JP" altLang="en-US" dirty="0" smtClean="0"/>
                <a:t>抽出するコード片の対応関係</a:t>
              </a:r>
              <a:endParaRPr lang="ja-JP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0DCB49-6E69-498E-A29A-5A0A78CF595C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Template Method </a:t>
            </a:r>
            <a:r>
              <a:rPr lang="ja-JP" altLang="en-US" smtClean="0"/>
              <a:t>パターン</a:t>
            </a:r>
          </a:p>
        </p:txBody>
      </p:sp>
      <p:sp>
        <p:nvSpPr>
          <p:cNvPr id="6148" name="Rectangle 38"/>
          <p:cNvSpPr>
            <a:spLocks noChangeArrowheads="1"/>
          </p:cNvSpPr>
          <p:nvPr/>
        </p:nvSpPr>
        <p:spPr bwMode="auto">
          <a:xfrm>
            <a:off x="571500" y="2005013"/>
            <a:ext cx="2159000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AbstractClass</a:t>
            </a:r>
          </a:p>
        </p:txBody>
      </p:sp>
      <p:sp>
        <p:nvSpPr>
          <p:cNvPr id="6149" name="Rectangle 39"/>
          <p:cNvSpPr>
            <a:spLocks noChangeArrowheads="1"/>
          </p:cNvSpPr>
          <p:nvPr/>
        </p:nvSpPr>
        <p:spPr bwMode="auto">
          <a:xfrm>
            <a:off x="571500" y="2365375"/>
            <a:ext cx="2159000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 i="1"/>
              <a:t>#method1()</a:t>
            </a:r>
          </a:p>
          <a:p>
            <a:r>
              <a:rPr lang="en-US" altLang="ja-JP" sz="1800" i="1"/>
              <a:t>#method2()</a:t>
            </a:r>
          </a:p>
          <a:p>
            <a:r>
              <a:rPr lang="en-US" altLang="ja-JP" sz="1800"/>
              <a:t>+templateMethod()</a:t>
            </a:r>
          </a:p>
        </p:txBody>
      </p:sp>
      <p:sp>
        <p:nvSpPr>
          <p:cNvPr id="6150" name="Rectangle 41"/>
          <p:cNvSpPr>
            <a:spLocks noChangeArrowheads="1"/>
          </p:cNvSpPr>
          <p:nvPr/>
        </p:nvSpPr>
        <p:spPr bwMode="auto">
          <a:xfrm>
            <a:off x="571500" y="4454525"/>
            <a:ext cx="215900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ConcreteClass1</a:t>
            </a:r>
          </a:p>
        </p:txBody>
      </p:sp>
      <p:sp>
        <p:nvSpPr>
          <p:cNvPr id="6151" name="Rectangle 42"/>
          <p:cNvSpPr>
            <a:spLocks noChangeArrowheads="1"/>
          </p:cNvSpPr>
          <p:nvPr/>
        </p:nvSpPr>
        <p:spPr bwMode="auto">
          <a:xfrm>
            <a:off x="571500" y="4813300"/>
            <a:ext cx="2159000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#method1()</a:t>
            </a:r>
          </a:p>
          <a:p>
            <a:r>
              <a:rPr lang="en-US" altLang="ja-JP" sz="1800"/>
              <a:t>#method2()</a:t>
            </a:r>
          </a:p>
        </p:txBody>
      </p:sp>
      <p:sp>
        <p:nvSpPr>
          <p:cNvPr id="6152" name="Rectangle 43"/>
          <p:cNvSpPr>
            <a:spLocks noChangeArrowheads="1"/>
          </p:cNvSpPr>
          <p:nvPr/>
        </p:nvSpPr>
        <p:spPr bwMode="auto">
          <a:xfrm>
            <a:off x="2947988" y="4454525"/>
            <a:ext cx="2159000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ConcreteClass2</a:t>
            </a:r>
          </a:p>
        </p:txBody>
      </p:sp>
      <p:sp>
        <p:nvSpPr>
          <p:cNvPr id="6153" name="Rectangle 44"/>
          <p:cNvSpPr>
            <a:spLocks noChangeArrowheads="1"/>
          </p:cNvSpPr>
          <p:nvPr/>
        </p:nvSpPr>
        <p:spPr bwMode="auto">
          <a:xfrm>
            <a:off x="2947988" y="4813300"/>
            <a:ext cx="2159000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#method1()</a:t>
            </a:r>
          </a:p>
          <a:p>
            <a:r>
              <a:rPr lang="en-US" altLang="ja-JP" sz="1800"/>
              <a:t>#method2()</a:t>
            </a:r>
          </a:p>
        </p:txBody>
      </p:sp>
      <p:cxnSp>
        <p:nvCxnSpPr>
          <p:cNvPr id="6154" name="AutoShape 45"/>
          <p:cNvCxnSpPr>
            <a:cxnSpLocks noChangeShapeType="1"/>
            <a:stCxn id="6150" idx="0"/>
            <a:endCxn id="6149" idx="2"/>
          </p:cNvCxnSpPr>
          <p:nvPr/>
        </p:nvCxnSpPr>
        <p:spPr bwMode="auto">
          <a:xfrm rot="-5400000">
            <a:off x="1074737" y="3878263"/>
            <a:ext cx="11525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5" name="AutoShape 46"/>
          <p:cNvCxnSpPr>
            <a:cxnSpLocks noChangeShapeType="1"/>
            <a:stCxn id="6152" idx="0"/>
            <a:endCxn id="6149" idx="2"/>
          </p:cNvCxnSpPr>
          <p:nvPr/>
        </p:nvCxnSpPr>
        <p:spPr bwMode="auto">
          <a:xfrm rot="5400000" flipH="1">
            <a:off x="2262981" y="2690019"/>
            <a:ext cx="1152525" cy="2376488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156" name="AutoShape 53"/>
          <p:cNvCxnSpPr>
            <a:cxnSpLocks noChangeShapeType="1"/>
            <a:endCxn id="6157" idx="1"/>
          </p:cNvCxnSpPr>
          <p:nvPr/>
        </p:nvCxnSpPr>
        <p:spPr bwMode="auto">
          <a:xfrm flipV="1">
            <a:off x="2659063" y="2582863"/>
            <a:ext cx="647700" cy="528637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6157" name="AutoShape 54"/>
          <p:cNvSpPr>
            <a:spLocks noChangeArrowheads="1"/>
          </p:cNvSpPr>
          <p:nvPr/>
        </p:nvSpPr>
        <p:spPr bwMode="auto">
          <a:xfrm flipV="1">
            <a:off x="3306763" y="1430338"/>
            <a:ext cx="2376487" cy="2305050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public …</a:t>
            </a:r>
          </a:p>
          <a:p>
            <a:r>
              <a:rPr lang="en-US" altLang="ja-JP" sz="1800"/>
              <a:t>    templateMethod</a:t>
            </a:r>
            <a:r>
              <a:rPr lang="ja-JP" altLang="en-US" sz="1800"/>
              <a:t>｛</a:t>
            </a:r>
          </a:p>
          <a:p>
            <a:r>
              <a:rPr lang="ja-JP" altLang="en-US" sz="1800"/>
              <a:t>  </a:t>
            </a:r>
            <a:r>
              <a:rPr lang="en-US" altLang="ja-JP" sz="1800"/>
              <a:t>…</a:t>
            </a:r>
          </a:p>
          <a:p>
            <a:r>
              <a:rPr lang="en-US" altLang="ja-JP" sz="1800"/>
              <a:t>  this.method1()</a:t>
            </a:r>
          </a:p>
          <a:p>
            <a:r>
              <a:rPr lang="en-US" altLang="ja-JP" sz="1800"/>
              <a:t>  … </a:t>
            </a:r>
          </a:p>
          <a:p>
            <a:r>
              <a:rPr lang="en-US" altLang="ja-JP" sz="1800"/>
              <a:t>  this.method2()</a:t>
            </a:r>
          </a:p>
          <a:p>
            <a:r>
              <a:rPr lang="en-US" altLang="ja-JP" sz="1800"/>
              <a:t>  …</a:t>
            </a:r>
          </a:p>
          <a:p>
            <a:r>
              <a:rPr lang="en-US" altLang="ja-JP" sz="1800"/>
              <a:t>}</a:t>
            </a: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1643063" y="3302000"/>
            <a:ext cx="5911850" cy="2087563"/>
            <a:chOff x="1151" y="2432"/>
            <a:chExt cx="3724" cy="1315"/>
          </a:xfrm>
        </p:grpSpPr>
        <p:sp>
          <p:nvSpPr>
            <p:cNvPr id="6164" name="Rectangle 55"/>
            <p:cNvSpPr>
              <a:spLocks noChangeArrowheads="1"/>
            </p:cNvSpPr>
            <p:nvPr/>
          </p:nvSpPr>
          <p:spPr bwMode="auto">
            <a:xfrm>
              <a:off x="3515" y="3158"/>
              <a:ext cx="1360" cy="22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ja-JP" sz="1800"/>
                <a:t>NewClass</a:t>
              </a:r>
            </a:p>
          </p:txBody>
        </p:sp>
        <p:sp>
          <p:nvSpPr>
            <p:cNvPr id="6165" name="Rectangle 56"/>
            <p:cNvSpPr>
              <a:spLocks noChangeArrowheads="1"/>
            </p:cNvSpPr>
            <p:nvPr/>
          </p:nvSpPr>
          <p:spPr bwMode="auto">
            <a:xfrm>
              <a:off x="3515" y="3384"/>
              <a:ext cx="1360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ja-JP" sz="1800"/>
                <a:t>#method1()</a:t>
              </a:r>
            </a:p>
            <a:p>
              <a:r>
                <a:rPr lang="en-US" altLang="ja-JP" sz="1800"/>
                <a:t>#method2()</a:t>
              </a:r>
            </a:p>
          </p:txBody>
        </p:sp>
        <p:cxnSp>
          <p:nvCxnSpPr>
            <p:cNvPr id="6166" name="AutoShape 57"/>
            <p:cNvCxnSpPr>
              <a:cxnSpLocks noChangeShapeType="1"/>
              <a:stCxn id="6164" idx="0"/>
              <a:endCxn id="6149" idx="2"/>
            </p:cNvCxnSpPr>
            <p:nvPr/>
          </p:nvCxnSpPr>
          <p:spPr bwMode="auto">
            <a:xfrm rot="16200000" flipV="1">
              <a:off x="2310" y="1273"/>
              <a:ext cx="726" cy="3043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sp>
        <p:nvSpPr>
          <p:cNvPr id="6159" name="AutoShape 47"/>
          <p:cNvSpPr>
            <a:spLocks noChangeArrowheads="1"/>
          </p:cNvSpPr>
          <p:nvPr/>
        </p:nvSpPr>
        <p:spPr bwMode="auto">
          <a:xfrm>
            <a:off x="1435100" y="3302000"/>
            <a:ext cx="431800" cy="215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20538" name="AutoShape 58"/>
          <p:cNvSpPr>
            <a:spLocks noChangeArrowheads="1"/>
          </p:cNvSpPr>
          <p:nvPr/>
        </p:nvSpPr>
        <p:spPr bwMode="auto">
          <a:xfrm>
            <a:off x="6548438" y="3157538"/>
            <a:ext cx="2232025" cy="1008062"/>
          </a:xfrm>
          <a:prstGeom prst="wedgeRoundRectCallout">
            <a:avLst>
              <a:gd name="adj1" fmla="val -37625"/>
              <a:gd name="adj2" fmla="val 79921"/>
              <a:gd name="adj3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 sz="1800" dirty="0" smtClean="0"/>
              <a:t>抽象メソッドのみを</a:t>
            </a:r>
            <a:endParaRPr lang="en-US" altLang="ja-JP" sz="1800" dirty="0" smtClean="0"/>
          </a:p>
          <a:p>
            <a:pPr algn="ctr"/>
            <a:r>
              <a:rPr lang="ja-JP" altLang="en-US" sz="1800" dirty="0" smtClean="0"/>
              <a:t>オーバーライドして子クラスを追加</a:t>
            </a:r>
            <a:endParaRPr lang="ja-JP" altLang="en-US" sz="1800" dirty="0"/>
          </a:p>
        </p:txBody>
      </p:sp>
      <p:sp>
        <p:nvSpPr>
          <p:cNvPr id="6161" name="AutoShape 59"/>
          <p:cNvSpPr>
            <a:spLocks noChangeArrowheads="1"/>
          </p:cNvSpPr>
          <p:nvPr/>
        </p:nvSpPr>
        <p:spPr bwMode="auto">
          <a:xfrm>
            <a:off x="5972175" y="1357313"/>
            <a:ext cx="2484438" cy="863600"/>
          </a:xfrm>
          <a:prstGeom prst="wedgeRoundRectCallout">
            <a:avLst>
              <a:gd name="adj1" fmla="val -60287"/>
              <a:gd name="adj2" fmla="val 87685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 sz="1800"/>
              <a:t>共通の処理の順序を親クラスで定義</a:t>
            </a:r>
          </a:p>
        </p:txBody>
      </p:sp>
      <p:sp>
        <p:nvSpPr>
          <p:cNvPr id="6162" name="AutoShape 60"/>
          <p:cNvSpPr>
            <a:spLocks noChangeArrowheads="1"/>
          </p:cNvSpPr>
          <p:nvPr/>
        </p:nvSpPr>
        <p:spPr bwMode="auto">
          <a:xfrm>
            <a:off x="1928813" y="5429250"/>
            <a:ext cx="2484437" cy="863600"/>
          </a:xfrm>
          <a:prstGeom prst="wedgeRoundRectCallout">
            <a:avLst>
              <a:gd name="adj1" fmla="val -53343"/>
              <a:gd name="adj2" fmla="val -98111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 sz="1800"/>
              <a:t>子クラスごとに</a:t>
            </a:r>
          </a:p>
          <a:p>
            <a:pPr algn="ctr"/>
            <a:r>
              <a:rPr lang="ja-JP" altLang="en-US" sz="1800"/>
              <a:t>処理の実装を行う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071516" y="2071688"/>
            <a:ext cx="6929508" cy="3214700"/>
          </a:xfrm>
          <a:prstGeom prst="rect">
            <a:avLst/>
          </a:prstGeom>
          <a:solidFill>
            <a:srgbClr val="FFFFCC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85000" lnSpcReduction="10000"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/>
            </a:pPr>
            <a:r>
              <a:rPr lang="ja-JP" altLang="en-US" sz="3800" kern="0" dirty="0">
                <a:solidFill>
                  <a:schemeClr val="tx1"/>
                </a:solidFill>
              </a:rPr>
              <a:t>共通の処理を親クラスで定義</a:t>
            </a:r>
            <a:endParaRPr lang="en-US" altLang="ja-JP" sz="3800" kern="0" dirty="0">
              <a:solidFill>
                <a:schemeClr val="tx1"/>
              </a:solidFill>
            </a:endParaRP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/>
            </a:pPr>
            <a:r>
              <a:rPr lang="ja-JP" altLang="en-US" sz="3200" kern="0" dirty="0">
                <a:solidFill>
                  <a:schemeClr val="tx1"/>
                </a:solidFill>
              </a:rPr>
              <a:t>子クラスにおける記述の重複が減少する</a:t>
            </a:r>
            <a:endParaRPr lang="en-US" altLang="ja-JP" sz="3200" kern="0" dirty="0">
              <a:solidFill>
                <a:schemeClr val="tx1"/>
              </a:solidFill>
            </a:endParaRP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/>
            </a:pPr>
            <a:r>
              <a:rPr lang="ja-JP" altLang="en-US" sz="3200" kern="0" dirty="0">
                <a:solidFill>
                  <a:schemeClr val="tx1"/>
                </a:solidFill>
              </a:rPr>
              <a:t>共通の処理</a:t>
            </a:r>
            <a:r>
              <a:rPr lang="ja-JP" altLang="en-US" sz="3200" kern="0" dirty="0" smtClean="0">
                <a:solidFill>
                  <a:schemeClr val="tx1"/>
                </a:solidFill>
              </a:rPr>
              <a:t>の把握が</a:t>
            </a:r>
            <a:r>
              <a:rPr lang="ja-JP" altLang="en-US" sz="3200" kern="0" dirty="0">
                <a:solidFill>
                  <a:schemeClr val="tx1"/>
                </a:solidFill>
              </a:rPr>
              <a:t>容易になる</a:t>
            </a:r>
            <a:endParaRPr lang="en-US" altLang="ja-JP" sz="3200" kern="0" dirty="0">
              <a:solidFill>
                <a:schemeClr val="tx1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/>
            </a:pPr>
            <a:r>
              <a:rPr lang="ja-JP" altLang="en-US" sz="3800" kern="0" dirty="0">
                <a:solidFill>
                  <a:schemeClr val="tx1"/>
                </a:solidFill>
              </a:rPr>
              <a:t>実装箇所を限定</a:t>
            </a:r>
            <a:endParaRPr lang="en-US" altLang="ja-JP" sz="3800" kern="0" dirty="0">
              <a:solidFill>
                <a:schemeClr val="tx1"/>
              </a:solidFill>
            </a:endParaRP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/>
            </a:pPr>
            <a:r>
              <a:rPr lang="ja-JP" altLang="en-US" sz="3200" kern="0" dirty="0">
                <a:solidFill>
                  <a:schemeClr val="tx1"/>
                </a:solidFill>
              </a:rPr>
              <a:t>子クラスの追加が容易</a:t>
            </a:r>
            <a:endParaRPr lang="en-US" altLang="ja-JP" sz="3200" kern="0" dirty="0">
              <a:solidFill>
                <a:schemeClr val="tx1"/>
              </a:solidFill>
            </a:endParaRP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/>
            </a:pPr>
            <a:r>
              <a:rPr lang="ja-JP" altLang="en-US" sz="3200" kern="0" dirty="0">
                <a:solidFill>
                  <a:schemeClr val="tx1"/>
                </a:solidFill>
              </a:rPr>
              <a:t>欠陥の混入を制限</a:t>
            </a:r>
            <a:endParaRPr lang="en-US" altLang="ja-JP" sz="3200" kern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8" grpId="0" animBg="1"/>
      <p:bldP spid="2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3F071B-3158-4050-83C6-A54BC9995887}" type="slidenum">
              <a:rPr lang="en-US" altLang="ja-JP" smtClean="0"/>
              <a:pPr/>
              <a:t>39</a:t>
            </a:fld>
            <a:endParaRPr lang="en-US" altLang="ja-JP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まとめと今後の課題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605868" cy="4824413"/>
          </a:xfrm>
        </p:spPr>
        <p:txBody>
          <a:bodyPr/>
          <a:lstStyle/>
          <a:p>
            <a:r>
              <a:rPr lang="ja-JP" altLang="en-US" dirty="0" smtClean="0"/>
              <a:t>まとめ</a:t>
            </a:r>
          </a:p>
          <a:p>
            <a:pPr lvl="1"/>
            <a:r>
              <a:rPr lang="en-US" altLang="ja-JP" dirty="0" smtClean="0"/>
              <a:t>Template Method</a:t>
            </a:r>
            <a:r>
              <a:rPr lang="ja-JP" altLang="en-US" dirty="0" smtClean="0"/>
              <a:t>パターンの適用における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類似メソッド間の差分を抽出し，差異を取り除く作業の支援を行った</a:t>
            </a:r>
          </a:p>
          <a:p>
            <a:r>
              <a:rPr lang="ja-JP" altLang="en-US" dirty="0" smtClean="0"/>
              <a:t>今後の課題</a:t>
            </a:r>
          </a:p>
          <a:p>
            <a:pPr lvl="1"/>
            <a:r>
              <a:rPr lang="ja-JP" altLang="en-US" dirty="0" smtClean="0"/>
              <a:t>候補数への対策</a:t>
            </a:r>
          </a:p>
          <a:p>
            <a:pPr lvl="2"/>
            <a:r>
              <a:rPr lang="ja-JP" altLang="en-US" dirty="0" smtClean="0"/>
              <a:t>分類を増やす</a:t>
            </a:r>
          </a:p>
          <a:p>
            <a:pPr lvl="2"/>
            <a:r>
              <a:rPr lang="ja-JP" altLang="en-US" dirty="0" smtClean="0"/>
              <a:t>順位付け，または削減するためのメトリクスを考案する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他の一般的なソフトウェアへの適用実験</a:t>
            </a:r>
          </a:p>
          <a:p>
            <a:pPr lvl="1"/>
            <a:r>
              <a:rPr lang="ja-JP" altLang="en-US" dirty="0" smtClean="0"/>
              <a:t>３個以上の類似メソッドへの適用支援</a:t>
            </a:r>
          </a:p>
        </p:txBody>
      </p:sp>
    </p:spTree>
  </p:cSld>
  <p:clrMapOvr>
    <a:masterClrMapping/>
  </p:clrMapOvr>
  <p:transition advTm="73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8E8548-0A7F-49BC-A8D8-E32105250767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Template Method </a:t>
            </a:r>
            <a:r>
              <a:rPr lang="ja-JP" altLang="en-US" smtClean="0"/>
              <a:t>パターンの適用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 flipV="1">
            <a:off x="4584700" y="5440363"/>
            <a:ext cx="4341813" cy="11572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 dirty="0"/>
              <a:t>…</a:t>
            </a:r>
          </a:p>
          <a:p>
            <a:r>
              <a:rPr lang="en-US" altLang="ja-JP" sz="1800" dirty="0"/>
              <a:t>double base = _units*_rate*0.5;</a:t>
            </a:r>
          </a:p>
          <a:p>
            <a:r>
              <a:rPr lang="en-US" altLang="ja-JP" sz="1800" dirty="0"/>
              <a:t>double tax = base*</a:t>
            </a:r>
            <a:r>
              <a:rPr lang="en-US" altLang="ja-JP" sz="1800" dirty="0" err="1"/>
              <a:t>Site.TAX_RATE</a:t>
            </a:r>
            <a:r>
              <a:rPr lang="en-US" altLang="ja-JP" sz="1800" dirty="0"/>
              <a:t>*0.2;</a:t>
            </a:r>
          </a:p>
          <a:p>
            <a:r>
              <a:rPr lang="en-US" altLang="ja-JP" sz="1800" dirty="0"/>
              <a:t>return base + tax;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273425" y="1911350"/>
            <a:ext cx="2378075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Site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471613" y="4071938"/>
            <a:ext cx="2524125" cy="484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ResidentialSite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471613" y="4552950"/>
            <a:ext cx="2524125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471613" y="4648200"/>
            <a:ext cx="2524125" cy="48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997450" y="4071938"/>
            <a:ext cx="2527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LifelineSite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997450" y="4576763"/>
            <a:ext cx="2527300" cy="714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997450" y="4648200"/>
            <a:ext cx="25273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</p:txBody>
      </p:sp>
      <p:cxnSp>
        <p:nvCxnSpPr>
          <p:cNvPr id="7180" name="AutoShape 12"/>
          <p:cNvCxnSpPr>
            <a:cxnSpLocks noChangeShapeType="1"/>
            <a:stCxn id="7177" idx="0"/>
            <a:endCxn id="7173" idx="2"/>
          </p:cNvCxnSpPr>
          <p:nvPr/>
        </p:nvCxnSpPr>
        <p:spPr bwMode="auto">
          <a:xfrm rot="5400000" flipH="1">
            <a:off x="4749800" y="2560638"/>
            <a:ext cx="1223963" cy="1798637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181" name="AutoShape 13"/>
          <p:cNvCxnSpPr>
            <a:cxnSpLocks noChangeShapeType="1"/>
            <a:stCxn id="7174" idx="0"/>
            <a:endCxn id="7173" idx="2"/>
          </p:cNvCxnSpPr>
          <p:nvPr/>
        </p:nvCxnSpPr>
        <p:spPr bwMode="auto">
          <a:xfrm rot="-5400000">
            <a:off x="2986087" y="2595563"/>
            <a:ext cx="1223963" cy="1728788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182" name="AutoShape 14"/>
          <p:cNvSpPr>
            <a:spLocks noChangeArrowheads="1"/>
          </p:cNvSpPr>
          <p:nvPr/>
        </p:nvSpPr>
        <p:spPr bwMode="auto">
          <a:xfrm>
            <a:off x="4170363" y="2847975"/>
            <a:ext cx="579437" cy="290513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 flipV="1">
            <a:off x="250825" y="5440363"/>
            <a:ext cx="3960813" cy="11572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_units*_rate;</a:t>
            </a:r>
          </a:p>
          <a:p>
            <a:r>
              <a:rPr lang="en-US" altLang="ja-JP" sz="1800"/>
              <a:t>double tax = base*Site.TAX_RATE;</a:t>
            </a:r>
          </a:p>
          <a:p>
            <a:r>
              <a:rPr lang="en-US" altLang="ja-JP" sz="1800"/>
              <a:t>return base + tax;</a:t>
            </a:r>
          </a:p>
        </p:txBody>
      </p:sp>
      <p:cxnSp>
        <p:nvCxnSpPr>
          <p:cNvPr id="7184" name="AutoShape 16"/>
          <p:cNvCxnSpPr>
            <a:cxnSpLocks noChangeShapeType="1"/>
            <a:endCxn id="7183" idx="2"/>
          </p:cNvCxnSpPr>
          <p:nvPr/>
        </p:nvCxnSpPr>
        <p:spPr bwMode="auto">
          <a:xfrm flipH="1">
            <a:off x="2230438" y="5013325"/>
            <a:ext cx="503237" cy="428625"/>
          </a:xfrm>
          <a:prstGeom prst="straightConnector1">
            <a:avLst/>
          </a:prstGeom>
          <a:noFill/>
          <a:ln w="63500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7185" name="AutoShape 17"/>
          <p:cNvCxnSpPr>
            <a:cxnSpLocks noChangeShapeType="1"/>
            <a:endCxn id="7172" idx="2"/>
          </p:cNvCxnSpPr>
          <p:nvPr/>
        </p:nvCxnSpPr>
        <p:spPr bwMode="auto">
          <a:xfrm>
            <a:off x="6261100" y="5084763"/>
            <a:ext cx="493713" cy="357187"/>
          </a:xfrm>
          <a:prstGeom prst="straightConnector1">
            <a:avLst/>
          </a:prstGeom>
          <a:noFill/>
          <a:ln w="63500">
            <a:solidFill>
              <a:schemeClr val="tx1"/>
            </a:solidFill>
            <a:prstDash val="sysDot"/>
            <a:round/>
            <a:headEnd/>
            <a:tailEnd/>
          </a:ln>
        </p:spPr>
      </p:cxnSp>
      <p:grpSp>
        <p:nvGrpSpPr>
          <p:cNvPr id="18" name="グループ化 17"/>
          <p:cNvGrpSpPr/>
          <p:nvPr/>
        </p:nvGrpSpPr>
        <p:grpSpPr>
          <a:xfrm>
            <a:off x="2357422" y="4429132"/>
            <a:ext cx="4000527" cy="1038298"/>
            <a:chOff x="601552" y="1467461"/>
            <a:chExt cx="3786213" cy="889970"/>
          </a:xfrm>
        </p:grpSpPr>
        <p:sp>
          <p:nvSpPr>
            <p:cNvPr id="19" name="曲折矢印 18"/>
            <p:cNvSpPr/>
            <p:nvPr/>
          </p:nvSpPr>
          <p:spPr bwMode="auto">
            <a:xfrm rot="5400000">
              <a:off x="3622627" y="1592292"/>
              <a:ext cx="785818" cy="744459"/>
            </a:xfrm>
            <a:prstGeom prst="bentArrow">
              <a:avLst>
                <a:gd name="adj1" fmla="val 34980"/>
                <a:gd name="adj2" fmla="val 42466"/>
                <a:gd name="adj3" fmla="val 50000"/>
                <a:gd name="adj4" fmla="val 43750"/>
              </a:avLst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0" name="曲折矢印 19"/>
            <p:cNvSpPr/>
            <p:nvPr/>
          </p:nvSpPr>
          <p:spPr bwMode="auto">
            <a:xfrm rot="5400000" flipV="1">
              <a:off x="622231" y="1550933"/>
              <a:ext cx="785818" cy="827176"/>
            </a:xfrm>
            <a:prstGeom prst="bentArrow">
              <a:avLst>
                <a:gd name="adj1" fmla="val 34980"/>
                <a:gd name="adj2" fmla="val 42466"/>
                <a:gd name="adj3" fmla="val 50000"/>
                <a:gd name="adj4" fmla="val 43750"/>
              </a:avLst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b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 bwMode="auto">
            <a:xfrm>
              <a:off x="1428728" y="1467461"/>
              <a:ext cx="2214578" cy="400110"/>
            </a:xfrm>
            <a:prstGeom prst="rect">
              <a:avLst/>
            </a:prstGeom>
            <a:solidFill>
              <a:schemeClr val="bg1"/>
            </a:solidFill>
            <a:ln w="41275">
              <a:solidFill>
                <a:srgbClr val="00B0F0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342900" marR="0" indent="-3429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tabLst/>
              </a:pPr>
              <a:r>
                <a:rPr kumimoji="1" lang="ja-JP" altLang="en-US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類似メソッド</a:t>
              </a:r>
            </a:p>
          </p:txBody>
        </p:sp>
      </p:grpSp>
    </p:spTree>
  </p:cSld>
  <p:clrMapOvr>
    <a:masterClrMapping/>
  </p:clrMapOvr>
  <p:transition advTm="4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D5A09AA-9407-4852-B055-73E2CAD8EF32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 flipV="1">
            <a:off x="4584700" y="5440363"/>
            <a:ext cx="4341813" cy="11572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</a:t>
            </a:r>
            <a:r>
              <a:rPr lang="en-US" altLang="ja-JP" sz="1800">
                <a:solidFill>
                  <a:srgbClr val="FF0000"/>
                </a:solidFill>
              </a:rPr>
              <a:t>_units*_rate*0.5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double tax = </a:t>
            </a:r>
            <a:r>
              <a:rPr lang="en-US" altLang="ja-JP" sz="1800">
                <a:solidFill>
                  <a:srgbClr val="FF0000"/>
                </a:solidFill>
              </a:rPr>
              <a:t>base*Site.TAX_RATE*0.2;</a:t>
            </a:r>
          </a:p>
          <a:p>
            <a:r>
              <a:rPr lang="en-US" altLang="ja-JP" sz="1800"/>
              <a:t>return base + tax;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273425" y="1911350"/>
            <a:ext cx="2378075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Site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470025" y="4071938"/>
            <a:ext cx="2527300" cy="484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ResidentialSite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470025" y="4552950"/>
            <a:ext cx="25273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470025" y="4648200"/>
            <a:ext cx="2527300" cy="48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997450" y="4071938"/>
            <a:ext cx="25273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LifelineSite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997450" y="4576763"/>
            <a:ext cx="2527300" cy="714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4997450" y="4648200"/>
            <a:ext cx="252730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</p:txBody>
      </p:sp>
      <p:cxnSp>
        <p:nvCxnSpPr>
          <p:cNvPr id="8203" name="AutoShape 11"/>
          <p:cNvCxnSpPr>
            <a:cxnSpLocks noChangeShapeType="1"/>
            <a:stCxn id="8200" idx="0"/>
            <a:endCxn id="8196" idx="2"/>
          </p:cNvCxnSpPr>
          <p:nvPr/>
        </p:nvCxnSpPr>
        <p:spPr bwMode="auto">
          <a:xfrm rot="5400000" flipH="1">
            <a:off x="4749800" y="2560638"/>
            <a:ext cx="1223963" cy="1798637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204" name="AutoShape 12"/>
          <p:cNvCxnSpPr>
            <a:cxnSpLocks noChangeShapeType="1"/>
            <a:stCxn id="8197" idx="0"/>
            <a:endCxn id="8196" idx="2"/>
          </p:cNvCxnSpPr>
          <p:nvPr/>
        </p:nvCxnSpPr>
        <p:spPr bwMode="auto">
          <a:xfrm rot="-5400000">
            <a:off x="2986087" y="2595563"/>
            <a:ext cx="1223963" cy="1728788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4170363" y="2847975"/>
            <a:ext cx="579437" cy="290513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 flipV="1">
            <a:off x="250825" y="5440363"/>
            <a:ext cx="3960813" cy="11572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</a:t>
            </a:r>
            <a:r>
              <a:rPr lang="en-US" altLang="ja-JP" sz="1800">
                <a:solidFill>
                  <a:srgbClr val="FF0000"/>
                </a:solidFill>
              </a:rPr>
              <a:t>_units*_rate;</a:t>
            </a:r>
          </a:p>
          <a:p>
            <a:r>
              <a:rPr lang="en-US" altLang="ja-JP" sz="1800"/>
              <a:t>double tax = </a:t>
            </a:r>
            <a:r>
              <a:rPr lang="en-US" altLang="ja-JP" sz="1800">
                <a:solidFill>
                  <a:srgbClr val="FF0000"/>
                </a:solidFill>
              </a:rPr>
              <a:t>base*Site.TAX_RATE;</a:t>
            </a:r>
          </a:p>
          <a:p>
            <a:r>
              <a:rPr lang="en-US" altLang="ja-JP" sz="1800"/>
              <a:t>return base + tax;</a:t>
            </a:r>
          </a:p>
        </p:txBody>
      </p:sp>
      <p:cxnSp>
        <p:nvCxnSpPr>
          <p:cNvPr id="8207" name="AutoShape 15"/>
          <p:cNvCxnSpPr>
            <a:cxnSpLocks noChangeShapeType="1"/>
            <a:endCxn id="8206" idx="2"/>
          </p:cNvCxnSpPr>
          <p:nvPr/>
        </p:nvCxnSpPr>
        <p:spPr bwMode="auto">
          <a:xfrm flipH="1">
            <a:off x="2230438" y="5013325"/>
            <a:ext cx="503237" cy="428625"/>
          </a:xfrm>
          <a:prstGeom prst="straightConnector1">
            <a:avLst/>
          </a:prstGeom>
          <a:noFill/>
          <a:ln w="63500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8208" name="AutoShape 16"/>
          <p:cNvCxnSpPr>
            <a:cxnSpLocks noChangeShapeType="1"/>
            <a:endCxn id="8195" idx="2"/>
          </p:cNvCxnSpPr>
          <p:nvPr/>
        </p:nvCxnSpPr>
        <p:spPr bwMode="auto">
          <a:xfrm>
            <a:off x="6261100" y="5084763"/>
            <a:ext cx="493713" cy="357187"/>
          </a:xfrm>
          <a:prstGeom prst="straightConnector1">
            <a:avLst/>
          </a:prstGeom>
          <a:noFill/>
          <a:ln w="63500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8209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手順１：類似メソッド間の差分を求める</a:t>
            </a:r>
          </a:p>
        </p:txBody>
      </p:sp>
      <p:grpSp>
        <p:nvGrpSpPr>
          <p:cNvPr id="8210" name="Group 19"/>
          <p:cNvGrpSpPr>
            <a:grpSpLocks/>
          </p:cNvGrpSpPr>
          <p:nvPr/>
        </p:nvGrpSpPr>
        <p:grpSpPr bwMode="auto">
          <a:xfrm>
            <a:off x="1619250" y="4437063"/>
            <a:ext cx="7129463" cy="1871662"/>
            <a:chOff x="1020" y="2795"/>
            <a:chExt cx="4491" cy="1179"/>
          </a:xfrm>
        </p:grpSpPr>
        <p:grpSp>
          <p:nvGrpSpPr>
            <p:cNvPr id="8212" name="Group 20"/>
            <p:cNvGrpSpPr>
              <a:grpSpLocks/>
            </p:cNvGrpSpPr>
            <p:nvPr/>
          </p:nvGrpSpPr>
          <p:grpSpPr bwMode="auto">
            <a:xfrm>
              <a:off x="1973" y="2795"/>
              <a:ext cx="1769" cy="551"/>
              <a:chOff x="1973" y="2795"/>
              <a:chExt cx="1769" cy="551"/>
            </a:xfrm>
          </p:grpSpPr>
          <p:sp>
            <p:nvSpPr>
              <p:cNvPr id="8217" name="AutoShape 21"/>
              <p:cNvSpPr>
                <a:spLocks noChangeArrowheads="1"/>
              </p:cNvSpPr>
              <p:nvPr/>
            </p:nvSpPr>
            <p:spPr bwMode="auto">
              <a:xfrm>
                <a:off x="1975" y="2795"/>
                <a:ext cx="1767" cy="551"/>
              </a:xfrm>
              <a:prstGeom prst="wedgeRoundRectCallout">
                <a:avLst>
                  <a:gd name="adj1" fmla="val 61773"/>
                  <a:gd name="adj2" fmla="val 97912"/>
                  <a:gd name="adj3" fmla="val 16667"/>
                </a:avLst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ja-JP" altLang="ja-JP" sz="1800"/>
              </a:p>
            </p:txBody>
          </p:sp>
          <p:sp>
            <p:nvSpPr>
              <p:cNvPr id="8218" name="AutoShape 22"/>
              <p:cNvSpPr>
                <a:spLocks noChangeArrowheads="1"/>
              </p:cNvSpPr>
              <p:nvPr/>
            </p:nvSpPr>
            <p:spPr bwMode="auto">
              <a:xfrm>
                <a:off x="1975" y="2795"/>
                <a:ext cx="1767" cy="551"/>
              </a:xfrm>
              <a:prstGeom prst="wedgeRoundRectCallout">
                <a:avLst>
                  <a:gd name="adj1" fmla="val -51528"/>
                  <a:gd name="adj2" fmla="val 95370"/>
                  <a:gd name="adj3" fmla="val 16667"/>
                </a:avLst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ja-JP" altLang="ja-JP" sz="1800"/>
              </a:p>
            </p:txBody>
          </p:sp>
          <p:sp>
            <p:nvSpPr>
              <p:cNvPr id="8219" name="AutoShape 23"/>
              <p:cNvSpPr>
                <a:spLocks noChangeArrowheads="1"/>
              </p:cNvSpPr>
              <p:nvPr/>
            </p:nvSpPr>
            <p:spPr bwMode="auto">
              <a:xfrm>
                <a:off x="1973" y="2795"/>
                <a:ext cx="1769" cy="551"/>
              </a:xfrm>
              <a:prstGeom prst="wedgeRoundRectCallout">
                <a:avLst>
                  <a:gd name="adj1" fmla="val 57630"/>
                  <a:gd name="adj2" fmla="val 91926"/>
                  <a:gd name="adj3" fmla="val 16667"/>
                </a:avLst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ja-JP" altLang="en-US"/>
                  <a:t>記述の異なるコード片を見つける</a:t>
                </a:r>
              </a:p>
            </p:txBody>
          </p:sp>
        </p:grpSp>
        <p:sp>
          <p:nvSpPr>
            <p:cNvPr id="8213" name="Rectangle 24"/>
            <p:cNvSpPr>
              <a:spLocks noChangeArrowheads="1"/>
            </p:cNvSpPr>
            <p:nvPr/>
          </p:nvSpPr>
          <p:spPr bwMode="auto">
            <a:xfrm>
              <a:off x="1156" y="3612"/>
              <a:ext cx="862" cy="18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8214" name="Rectangle 25"/>
            <p:cNvSpPr>
              <a:spLocks noChangeArrowheads="1"/>
            </p:cNvSpPr>
            <p:nvPr/>
          </p:nvSpPr>
          <p:spPr bwMode="auto">
            <a:xfrm>
              <a:off x="1020" y="3793"/>
              <a:ext cx="1497" cy="18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8215" name="Rectangle 26"/>
            <p:cNvSpPr>
              <a:spLocks noChangeArrowheads="1"/>
            </p:cNvSpPr>
            <p:nvPr/>
          </p:nvSpPr>
          <p:spPr bwMode="auto">
            <a:xfrm>
              <a:off x="3742" y="3793"/>
              <a:ext cx="1769" cy="18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8216" name="Rectangle 27"/>
            <p:cNvSpPr>
              <a:spLocks noChangeArrowheads="1"/>
            </p:cNvSpPr>
            <p:nvPr/>
          </p:nvSpPr>
          <p:spPr bwMode="auto">
            <a:xfrm>
              <a:off x="3878" y="3612"/>
              <a:ext cx="1134" cy="181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31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E1B23D-3B68-499A-91F2-FD2A6AFCBF46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 flipV="1">
            <a:off x="4584700" y="5440363"/>
            <a:ext cx="4341813" cy="11572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_units*_rate*0.5;</a:t>
            </a:r>
          </a:p>
          <a:p>
            <a:r>
              <a:rPr lang="en-US" altLang="ja-JP" sz="1800"/>
              <a:t>double tax = base*Site.TAX_RATE*0.2;</a:t>
            </a:r>
          </a:p>
          <a:p>
            <a:r>
              <a:rPr lang="en-US" altLang="ja-JP" sz="1800"/>
              <a:t>return base + tax;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271838" y="1911350"/>
            <a:ext cx="2381250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Site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543050" y="4071938"/>
            <a:ext cx="2381250" cy="484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ResidentialSite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543050" y="4552950"/>
            <a:ext cx="238125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543050" y="4648200"/>
            <a:ext cx="2381250" cy="48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070475" y="4071938"/>
            <a:ext cx="238125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LifelineSite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070475" y="4576763"/>
            <a:ext cx="2381250" cy="714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5070475" y="4648200"/>
            <a:ext cx="238125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</p:txBody>
      </p:sp>
      <p:cxnSp>
        <p:nvCxnSpPr>
          <p:cNvPr id="9227" name="AutoShape 11"/>
          <p:cNvCxnSpPr>
            <a:cxnSpLocks noChangeShapeType="1"/>
            <a:stCxn id="9224" idx="0"/>
            <a:endCxn id="9220" idx="2"/>
          </p:cNvCxnSpPr>
          <p:nvPr/>
        </p:nvCxnSpPr>
        <p:spPr bwMode="auto">
          <a:xfrm rot="5400000" flipH="1">
            <a:off x="4749800" y="2560638"/>
            <a:ext cx="1223963" cy="1798637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9228" name="AutoShape 12"/>
          <p:cNvCxnSpPr>
            <a:cxnSpLocks noChangeShapeType="1"/>
            <a:stCxn id="9221" idx="0"/>
            <a:endCxn id="9220" idx="2"/>
          </p:cNvCxnSpPr>
          <p:nvPr/>
        </p:nvCxnSpPr>
        <p:spPr bwMode="auto">
          <a:xfrm rot="-5400000">
            <a:off x="2986087" y="2595563"/>
            <a:ext cx="1223963" cy="1728788"/>
          </a:xfrm>
          <a:prstGeom prst="bentConnector3">
            <a:avLst>
              <a:gd name="adj1" fmla="val 4993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9229" name="AutoShape 13"/>
          <p:cNvSpPr>
            <a:spLocks noChangeArrowheads="1"/>
          </p:cNvSpPr>
          <p:nvPr/>
        </p:nvSpPr>
        <p:spPr bwMode="auto">
          <a:xfrm>
            <a:off x="4138613" y="2847975"/>
            <a:ext cx="641350" cy="290513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 flipV="1">
            <a:off x="250825" y="5440363"/>
            <a:ext cx="3960813" cy="11572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_units*_rate;</a:t>
            </a:r>
          </a:p>
          <a:p>
            <a:r>
              <a:rPr lang="en-US" altLang="ja-JP" sz="1800"/>
              <a:t>double tax = base*Site.TAX_RATE;</a:t>
            </a:r>
          </a:p>
          <a:p>
            <a:r>
              <a:rPr lang="en-US" altLang="ja-JP" sz="1800"/>
              <a:t>return base + tax;</a:t>
            </a:r>
          </a:p>
        </p:txBody>
      </p:sp>
      <p:cxnSp>
        <p:nvCxnSpPr>
          <p:cNvPr id="9231" name="AutoShape 15"/>
          <p:cNvCxnSpPr>
            <a:cxnSpLocks noChangeShapeType="1"/>
            <a:endCxn id="9230" idx="2"/>
          </p:cNvCxnSpPr>
          <p:nvPr/>
        </p:nvCxnSpPr>
        <p:spPr bwMode="auto">
          <a:xfrm flipH="1">
            <a:off x="2230438" y="5013325"/>
            <a:ext cx="503237" cy="428625"/>
          </a:xfrm>
          <a:prstGeom prst="straightConnector1">
            <a:avLst/>
          </a:prstGeom>
          <a:noFill/>
          <a:ln w="63500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9232" name="AutoShape 16"/>
          <p:cNvCxnSpPr>
            <a:cxnSpLocks noChangeShapeType="1"/>
            <a:endCxn id="9219" idx="2"/>
          </p:cNvCxnSpPr>
          <p:nvPr/>
        </p:nvCxnSpPr>
        <p:spPr bwMode="auto">
          <a:xfrm>
            <a:off x="6261100" y="5084763"/>
            <a:ext cx="493713" cy="357187"/>
          </a:xfrm>
          <a:prstGeom prst="straightConnector1">
            <a:avLst/>
          </a:prstGeom>
          <a:noFill/>
          <a:ln w="63500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9233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手順２：類似メソッド間の差異を取り除く</a:t>
            </a:r>
          </a:p>
        </p:txBody>
      </p:sp>
      <p:grpSp>
        <p:nvGrpSpPr>
          <p:cNvPr id="9234" name="Group 20"/>
          <p:cNvGrpSpPr>
            <a:grpSpLocks/>
          </p:cNvGrpSpPr>
          <p:nvPr/>
        </p:nvGrpSpPr>
        <p:grpSpPr bwMode="auto">
          <a:xfrm>
            <a:off x="2843213" y="4437063"/>
            <a:ext cx="3384550" cy="874712"/>
            <a:chOff x="1973" y="2795"/>
            <a:chExt cx="1769" cy="551"/>
          </a:xfrm>
        </p:grpSpPr>
        <p:sp>
          <p:nvSpPr>
            <p:cNvPr id="9240" name="AutoShape 21"/>
            <p:cNvSpPr>
              <a:spLocks noChangeArrowheads="1"/>
            </p:cNvSpPr>
            <p:nvPr/>
          </p:nvSpPr>
          <p:spPr bwMode="auto">
            <a:xfrm>
              <a:off x="1975" y="2795"/>
              <a:ext cx="1767" cy="551"/>
            </a:xfrm>
            <a:prstGeom prst="wedgeRoundRectCallout">
              <a:avLst>
                <a:gd name="adj1" fmla="val 61773"/>
                <a:gd name="adj2" fmla="val 97912"/>
                <a:gd name="adj3" fmla="val 16667"/>
              </a:avLst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ja-JP" altLang="ja-JP" sz="1800"/>
            </a:p>
          </p:txBody>
        </p:sp>
        <p:sp>
          <p:nvSpPr>
            <p:cNvPr id="9241" name="AutoShape 22"/>
            <p:cNvSpPr>
              <a:spLocks noChangeArrowheads="1"/>
            </p:cNvSpPr>
            <p:nvPr/>
          </p:nvSpPr>
          <p:spPr bwMode="auto">
            <a:xfrm>
              <a:off x="1975" y="2795"/>
              <a:ext cx="1767" cy="551"/>
            </a:xfrm>
            <a:prstGeom prst="wedgeRoundRectCallout">
              <a:avLst>
                <a:gd name="adj1" fmla="val -51528"/>
                <a:gd name="adj2" fmla="val 95370"/>
                <a:gd name="adj3" fmla="val 16667"/>
              </a:avLst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ja-JP" altLang="ja-JP" sz="1800"/>
            </a:p>
          </p:txBody>
        </p:sp>
        <p:sp>
          <p:nvSpPr>
            <p:cNvPr id="9242" name="AutoShape 23"/>
            <p:cNvSpPr>
              <a:spLocks noChangeArrowheads="1"/>
            </p:cNvSpPr>
            <p:nvPr/>
          </p:nvSpPr>
          <p:spPr bwMode="auto">
            <a:xfrm>
              <a:off x="1973" y="2795"/>
              <a:ext cx="1769" cy="551"/>
            </a:xfrm>
            <a:prstGeom prst="wedgeRoundRectCallout">
              <a:avLst>
                <a:gd name="adj1" fmla="val 57630"/>
                <a:gd name="adj2" fmla="val 91926"/>
                <a:gd name="adj3" fmla="val 16667"/>
              </a:avLst>
            </a:prstGeom>
            <a:solidFill>
              <a:srgbClr val="FFCC99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ja-JP" altLang="en-US"/>
                <a:t>抽出が容易なコード片であることを確認する</a:t>
              </a:r>
            </a:p>
          </p:txBody>
        </p:sp>
      </p:grpSp>
      <p:sp>
        <p:nvSpPr>
          <p:cNvPr id="9235" name="Rectangle 24"/>
          <p:cNvSpPr>
            <a:spLocks noChangeArrowheads="1"/>
          </p:cNvSpPr>
          <p:nvPr/>
        </p:nvSpPr>
        <p:spPr bwMode="auto">
          <a:xfrm>
            <a:off x="1835150" y="5734050"/>
            <a:ext cx="1368425" cy="28733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9236" name="Rectangle 25"/>
          <p:cNvSpPr>
            <a:spLocks noChangeArrowheads="1"/>
          </p:cNvSpPr>
          <p:nvPr/>
        </p:nvSpPr>
        <p:spPr bwMode="auto">
          <a:xfrm>
            <a:off x="1619250" y="6021388"/>
            <a:ext cx="2376488" cy="28733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9237" name="Rectangle 26"/>
          <p:cNvSpPr>
            <a:spLocks noChangeArrowheads="1"/>
          </p:cNvSpPr>
          <p:nvPr/>
        </p:nvSpPr>
        <p:spPr bwMode="auto">
          <a:xfrm>
            <a:off x="5940425" y="6021388"/>
            <a:ext cx="2808288" cy="28733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9238" name="Rectangle 27"/>
          <p:cNvSpPr>
            <a:spLocks noChangeArrowheads="1"/>
          </p:cNvSpPr>
          <p:nvPr/>
        </p:nvSpPr>
        <p:spPr bwMode="auto">
          <a:xfrm>
            <a:off x="6156325" y="5734050"/>
            <a:ext cx="1800225" cy="28733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</p:spTree>
  </p:cSld>
  <p:clrMapOvr>
    <a:masterClrMapping/>
  </p:clrMapOvr>
  <p:transition advTm="312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E6E89C-8541-4FEC-8DF2-BAF22FBF6CAD}" type="slidenum">
              <a:rPr lang="en-US" altLang="ja-JP" smtClean="0"/>
              <a:pPr/>
              <a:t>7</a:t>
            </a:fld>
            <a:endParaRPr lang="en-US" altLang="ja-JP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手順２：類似メソッド間の差異を取り除く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3201988" y="1911350"/>
            <a:ext cx="2451100" cy="93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Site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1473200" y="3711575"/>
            <a:ext cx="2451100" cy="48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ResidentialSite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1473200" y="4192588"/>
            <a:ext cx="24511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1473200" y="4287838"/>
            <a:ext cx="2451100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  <a:p>
            <a:r>
              <a:rPr lang="en-US" altLang="ja-JP" sz="2000">
                <a:solidFill>
                  <a:srgbClr val="FF0000"/>
                </a:solidFill>
              </a:rPr>
              <a:t>getBaceAmount()</a:t>
            </a:r>
          </a:p>
          <a:p>
            <a:r>
              <a:rPr lang="en-US" altLang="ja-JP" sz="2000">
                <a:solidFill>
                  <a:srgbClr val="FF0000"/>
                </a:solidFill>
              </a:rPr>
              <a:t>getTaxAmount()</a:t>
            </a:r>
          </a:p>
        </p:txBody>
      </p:sp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5000625" y="3711575"/>
            <a:ext cx="24511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LifelineSite</a:t>
            </a:r>
          </a:p>
        </p:txBody>
      </p:sp>
      <p:sp>
        <p:nvSpPr>
          <p:cNvPr id="10249" name="Rectangle 8"/>
          <p:cNvSpPr>
            <a:spLocks noChangeArrowheads="1"/>
          </p:cNvSpPr>
          <p:nvPr/>
        </p:nvSpPr>
        <p:spPr bwMode="auto">
          <a:xfrm>
            <a:off x="5000625" y="4216400"/>
            <a:ext cx="2451100" cy="714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5000625" y="4287838"/>
            <a:ext cx="2451100" cy="1008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/>
              <a:t>getBillableAmount()</a:t>
            </a:r>
          </a:p>
          <a:p>
            <a:r>
              <a:rPr lang="en-US" altLang="ja-JP" sz="2000">
                <a:solidFill>
                  <a:srgbClr val="FF0000"/>
                </a:solidFill>
              </a:rPr>
              <a:t>getBaceAmount()</a:t>
            </a:r>
          </a:p>
          <a:p>
            <a:r>
              <a:rPr lang="en-US" altLang="ja-JP" sz="2000">
                <a:solidFill>
                  <a:srgbClr val="FF0000"/>
                </a:solidFill>
              </a:rPr>
              <a:t>getTaxAmount()</a:t>
            </a:r>
          </a:p>
        </p:txBody>
      </p:sp>
      <p:cxnSp>
        <p:nvCxnSpPr>
          <p:cNvPr id="10251" name="AutoShape 10"/>
          <p:cNvCxnSpPr>
            <a:cxnSpLocks noChangeShapeType="1"/>
            <a:stCxn id="10248" idx="0"/>
            <a:endCxn id="10244" idx="2"/>
          </p:cNvCxnSpPr>
          <p:nvPr/>
        </p:nvCxnSpPr>
        <p:spPr bwMode="auto">
          <a:xfrm rot="5400000" flipH="1">
            <a:off x="4895057" y="2380456"/>
            <a:ext cx="863600" cy="17986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252" name="AutoShape 11"/>
          <p:cNvCxnSpPr>
            <a:cxnSpLocks noChangeShapeType="1"/>
            <a:stCxn id="10245" idx="0"/>
            <a:endCxn id="10244" idx="2"/>
          </p:cNvCxnSpPr>
          <p:nvPr/>
        </p:nvCxnSpPr>
        <p:spPr bwMode="auto">
          <a:xfrm rot="-5400000">
            <a:off x="3131344" y="2415381"/>
            <a:ext cx="863600" cy="17287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0253" name="AutoShape 12"/>
          <p:cNvSpPr>
            <a:spLocks noChangeArrowheads="1"/>
          </p:cNvSpPr>
          <p:nvPr/>
        </p:nvSpPr>
        <p:spPr bwMode="auto">
          <a:xfrm>
            <a:off x="4140200" y="2852738"/>
            <a:ext cx="579438" cy="2905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54" name="AutoShape 17"/>
          <p:cNvSpPr>
            <a:spLocks noChangeArrowheads="1"/>
          </p:cNvSpPr>
          <p:nvPr/>
        </p:nvSpPr>
        <p:spPr bwMode="auto">
          <a:xfrm flipV="1">
            <a:off x="250825" y="5445125"/>
            <a:ext cx="3960813" cy="1157288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</a:t>
            </a:r>
            <a:r>
              <a:rPr lang="en-US" altLang="ja-JP" sz="1800">
                <a:solidFill>
                  <a:srgbClr val="FF0000"/>
                </a:solidFill>
              </a:rPr>
              <a:t>getBaceAmount()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double tax = </a:t>
            </a:r>
            <a:r>
              <a:rPr lang="en-US" altLang="ja-JP" sz="1800">
                <a:solidFill>
                  <a:srgbClr val="FF0000"/>
                </a:solidFill>
              </a:rPr>
              <a:t>getTaxAmount()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return base + tax;</a:t>
            </a:r>
          </a:p>
        </p:txBody>
      </p:sp>
      <p:sp>
        <p:nvSpPr>
          <p:cNvPr id="10255" name="AutoShape 18"/>
          <p:cNvSpPr>
            <a:spLocks noChangeArrowheads="1"/>
          </p:cNvSpPr>
          <p:nvPr/>
        </p:nvSpPr>
        <p:spPr bwMode="auto">
          <a:xfrm flipV="1">
            <a:off x="4859338" y="5445125"/>
            <a:ext cx="3960812" cy="1157288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</a:t>
            </a:r>
            <a:r>
              <a:rPr lang="en-US" altLang="ja-JP" sz="1800">
                <a:solidFill>
                  <a:srgbClr val="FF0000"/>
                </a:solidFill>
              </a:rPr>
              <a:t>getBaceAmount()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double tax = </a:t>
            </a:r>
            <a:r>
              <a:rPr lang="en-US" altLang="ja-JP" sz="1800">
                <a:solidFill>
                  <a:srgbClr val="FF0000"/>
                </a:solidFill>
              </a:rPr>
              <a:t>getTaxAmount()</a:t>
            </a:r>
            <a:r>
              <a:rPr lang="en-US" altLang="ja-JP" sz="1800"/>
              <a:t>;</a:t>
            </a:r>
          </a:p>
          <a:p>
            <a:r>
              <a:rPr lang="en-US" altLang="ja-JP" sz="1800"/>
              <a:t>return base + tax;</a:t>
            </a:r>
          </a:p>
        </p:txBody>
      </p:sp>
      <p:cxnSp>
        <p:nvCxnSpPr>
          <p:cNvPr id="10256" name="AutoShape 19"/>
          <p:cNvCxnSpPr>
            <a:cxnSpLocks noChangeShapeType="1"/>
          </p:cNvCxnSpPr>
          <p:nvPr/>
        </p:nvCxnSpPr>
        <p:spPr bwMode="auto">
          <a:xfrm rot="10800000" flipH="1">
            <a:off x="4787900" y="4581525"/>
            <a:ext cx="360363" cy="1443038"/>
          </a:xfrm>
          <a:prstGeom prst="bentConnector4">
            <a:avLst>
              <a:gd name="adj1" fmla="val -63435"/>
              <a:gd name="adj2" fmla="val 100106"/>
            </a:avLst>
          </a:prstGeom>
          <a:noFill/>
          <a:ln w="63500">
            <a:solidFill>
              <a:schemeClr val="tx1"/>
            </a:solidFill>
            <a:prstDash val="sysDot"/>
            <a:miter lim="800000"/>
            <a:headEnd/>
            <a:tailEnd/>
          </a:ln>
        </p:spPr>
      </p:cxnSp>
      <p:cxnSp>
        <p:nvCxnSpPr>
          <p:cNvPr id="10257" name="AutoShape 20"/>
          <p:cNvCxnSpPr>
            <a:cxnSpLocks noChangeShapeType="1"/>
          </p:cNvCxnSpPr>
          <p:nvPr/>
        </p:nvCxnSpPr>
        <p:spPr bwMode="auto">
          <a:xfrm flipH="1" flipV="1">
            <a:off x="3636963" y="4573588"/>
            <a:ext cx="503237" cy="1450975"/>
          </a:xfrm>
          <a:prstGeom prst="bentConnector4">
            <a:avLst>
              <a:gd name="adj1" fmla="val -45111"/>
              <a:gd name="adj2" fmla="val 100106"/>
            </a:avLst>
          </a:prstGeom>
          <a:noFill/>
          <a:ln w="63500">
            <a:solidFill>
              <a:schemeClr val="tx1"/>
            </a:solidFill>
            <a:prstDash val="sysDot"/>
            <a:miter lim="800000"/>
            <a:headEnd/>
            <a:tailEnd/>
          </a:ln>
        </p:spPr>
      </p:cxnSp>
      <p:sp>
        <p:nvSpPr>
          <p:cNvPr id="10258" name="Rectangle 21"/>
          <p:cNvSpPr>
            <a:spLocks noChangeArrowheads="1"/>
          </p:cNvSpPr>
          <p:nvPr/>
        </p:nvSpPr>
        <p:spPr bwMode="auto">
          <a:xfrm>
            <a:off x="1560513" y="4652963"/>
            <a:ext cx="2206625" cy="28892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0259" name="Rectangle 22"/>
          <p:cNvSpPr>
            <a:spLocks noChangeArrowheads="1"/>
          </p:cNvSpPr>
          <p:nvPr/>
        </p:nvSpPr>
        <p:spPr bwMode="auto">
          <a:xfrm>
            <a:off x="5089525" y="4652963"/>
            <a:ext cx="2206625" cy="28892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0260" name="Rectangle 28"/>
          <p:cNvSpPr>
            <a:spLocks noChangeArrowheads="1"/>
          </p:cNvSpPr>
          <p:nvPr/>
        </p:nvSpPr>
        <p:spPr bwMode="auto">
          <a:xfrm>
            <a:off x="1570038" y="4941888"/>
            <a:ext cx="2044700" cy="28892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0261" name="Rectangle 29"/>
          <p:cNvSpPr>
            <a:spLocks noChangeArrowheads="1"/>
          </p:cNvSpPr>
          <p:nvPr/>
        </p:nvSpPr>
        <p:spPr bwMode="auto">
          <a:xfrm>
            <a:off x="5097463" y="4941888"/>
            <a:ext cx="2044700" cy="28892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0263" name="AutoShape 26"/>
          <p:cNvSpPr>
            <a:spLocks noChangeArrowheads="1"/>
          </p:cNvSpPr>
          <p:nvPr/>
        </p:nvSpPr>
        <p:spPr bwMode="auto">
          <a:xfrm>
            <a:off x="2484438" y="5229225"/>
            <a:ext cx="485775" cy="504825"/>
          </a:xfrm>
          <a:prstGeom prst="upArrow">
            <a:avLst>
              <a:gd name="adj1" fmla="val 43139"/>
              <a:gd name="adj2" fmla="val 6993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0264" name="AutoShape 27"/>
          <p:cNvSpPr>
            <a:spLocks noChangeArrowheads="1"/>
          </p:cNvSpPr>
          <p:nvPr/>
        </p:nvSpPr>
        <p:spPr bwMode="auto">
          <a:xfrm>
            <a:off x="6659563" y="5229225"/>
            <a:ext cx="485775" cy="504825"/>
          </a:xfrm>
          <a:prstGeom prst="upArrow">
            <a:avLst>
              <a:gd name="adj1" fmla="val 43139"/>
              <a:gd name="adj2" fmla="val 6993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ja-JP" altLang="en-US"/>
          </a:p>
        </p:txBody>
      </p:sp>
      <p:sp>
        <p:nvSpPr>
          <p:cNvPr id="10265" name="AutoShape 37"/>
          <p:cNvSpPr>
            <a:spLocks noChangeArrowheads="1"/>
          </p:cNvSpPr>
          <p:nvPr/>
        </p:nvSpPr>
        <p:spPr bwMode="auto">
          <a:xfrm>
            <a:off x="3563938" y="5230813"/>
            <a:ext cx="2232025" cy="503237"/>
          </a:xfrm>
          <a:prstGeom prst="wedgeRoundRectCallout">
            <a:avLst>
              <a:gd name="adj1" fmla="val 88264"/>
              <a:gd name="adj2" fmla="val 17194"/>
              <a:gd name="adj3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ctr"/>
            <a:endParaRPr lang="ja-JP" altLang="ja-JP" sz="2000"/>
          </a:p>
        </p:txBody>
      </p:sp>
      <p:sp>
        <p:nvSpPr>
          <p:cNvPr id="10266" name="AutoShape 38"/>
          <p:cNvSpPr>
            <a:spLocks noChangeArrowheads="1"/>
          </p:cNvSpPr>
          <p:nvPr/>
        </p:nvSpPr>
        <p:spPr bwMode="auto">
          <a:xfrm>
            <a:off x="3563938" y="5229225"/>
            <a:ext cx="2232025" cy="503238"/>
          </a:xfrm>
          <a:prstGeom prst="wedgeRoundRectCallout">
            <a:avLst>
              <a:gd name="adj1" fmla="val -78380"/>
              <a:gd name="adj2" fmla="val 20032"/>
              <a:gd name="adj3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 algn="ctr"/>
            <a:endParaRPr lang="ja-JP" altLang="ja-JP" sz="2000"/>
          </a:p>
        </p:txBody>
      </p:sp>
      <p:sp>
        <p:nvSpPr>
          <p:cNvPr id="10267" name="AutoShape 39"/>
          <p:cNvSpPr>
            <a:spLocks noChangeArrowheads="1"/>
          </p:cNvSpPr>
          <p:nvPr/>
        </p:nvSpPr>
        <p:spPr bwMode="auto">
          <a:xfrm>
            <a:off x="3563938" y="5229225"/>
            <a:ext cx="2232025" cy="503238"/>
          </a:xfrm>
          <a:prstGeom prst="wedgeRoundRectCallout">
            <a:avLst>
              <a:gd name="adj1" fmla="val 75745"/>
              <a:gd name="adj2" fmla="val 17824"/>
              <a:gd name="adj3" fmla="val 16667"/>
            </a:avLst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/>
            <a:r>
              <a:rPr lang="ja-JP" altLang="en-US" sz="2000"/>
              <a:t>メソッドとして抽出</a:t>
            </a:r>
          </a:p>
        </p:txBody>
      </p:sp>
    </p:spTree>
  </p:cSld>
  <p:clrMapOvr>
    <a:masterClrMapping/>
  </p:clrMapOvr>
  <p:transition advTm="266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6B3E86-0873-499C-93D1-861A023002EA}" type="slidenum">
              <a:rPr lang="en-US" altLang="ja-JP" smtClean="0"/>
              <a:pPr/>
              <a:t>8</a:t>
            </a:fld>
            <a:endParaRPr lang="en-US" altLang="ja-JP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手順３：類似メソッドを引き上げる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200400" y="1844675"/>
            <a:ext cx="2451100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>
                <a:solidFill>
                  <a:srgbClr val="FF0000"/>
                </a:solidFill>
              </a:rPr>
              <a:t>getBillableAmount()</a:t>
            </a:r>
          </a:p>
          <a:p>
            <a:r>
              <a:rPr lang="en-US" altLang="ja-JP" sz="2000" i="1"/>
              <a:t>getBaceAmount()</a:t>
            </a:r>
          </a:p>
          <a:p>
            <a:r>
              <a:rPr lang="en-US" altLang="ja-JP" sz="2000" i="1"/>
              <a:t>getTaxAmount()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473200" y="3716338"/>
            <a:ext cx="2451100" cy="484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ResidentialSite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473200" y="4197350"/>
            <a:ext cx="24511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473200" y="4292600"/>
            <a:ext cx="2451100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ja-JP" sz="2000"/>
          </a:p>
          <a:p>
            <a:r>
              <a:rPr lang="en-US" altLang="ja-JP" sz="2000"/>
              <a:t>getBaceAmount()</a:t>
            </a:r>
          </a:p>
          <a:p>
            <a:r>
              <a:rPr lang="en-US" altLang="ja-JP" sz="2000"/>
              <a:t>getTaxAmount()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000625" y="3716338"/>
            <a:ext cx="2451100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LifelineSite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000625" y="4221163"/>
            <a:ext cx="2451100" cy="714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000625" y="4292600"/>
            <a:ext cx="2451100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ja-JP" sz="2000"/>
          </a:p>
          <a:p>
            <a:r>
              <a:rPr lang="en-US" altLang="ja-JP" sz="2000"/>
              <a:t>getBaceAmount()</a:t>
            </a:r>
          </a:p>
          <a:p>
            <a:r>
              <a:rPr lang="en-US" altLang="ja-JP" sz="2000"/>
              <a:t>getTaxAmount()</a:t>
            </a:r>
          </a:p>
        </p:txBody>
      </p:sp>
      <p:cxnSp>
        <p:nvCxnSpPr>
          <p:cNvPr id="11275" name="AutoShape 11"/>
          <p:cNvCxnSpPr>
            <a:cxnSpLocks noChangeShapeType="1"/>
            <a:stCxn id="11272" idx="0"/>
          </p:cNvCxnSpPr>
          <p:nvPr/>
        </p:nvCxnSpPr>
        <p:spPr bwMode="auto">
          <a:xfrm rot="5400000" flipH="1">
            <a:off x="4895057" y="2385219"/>
            <a:ext cx="863600" cy="17986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76" name="AutoShape 12"/>
          <p:cNvCxnSpPr>
            <a:cxnSpLocks noChangeShapeType="1"/>
            <a:stCxn id="11269" idx="0"/>
          </p:cNvCxnSpPr>
          <p:nvPr/>
        </p:nvCxnSpPr>
        <p:spPr bwMode="auto">
          <a:xfrm rot="-5400000">
            <a:off x="3131344" y="2420144"/>
            <a:ext cx="863600" cy="17287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4135438" y="2852738"/>
            <a:ext cx="579437" cy="2905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cxnSp>
        <p:nvCxnSpPr>
          <p:cNvPr id="11278" name="AutoShape 14"/>
          <p:cNvCxnSpPr>
            <a:cxnSpLocks noChangeShapeType="1"/>
            <a:stCxn id="11286" idx="2"/>
          </p:cNvCxnSpPr>
          <p:nvPr/>
        </p:nvCxnSpPr>
        <p:spPr bwMode="auto">
          <a:xfrm flipH="1" flipV="1">
            <a:off x="5440363" y="2060575"/>
            <a:ext cx="1849437" cy="141288"/>
          </a:xfrm>
          <a:prstGeom prst="straightConnector1">
            <a:avLst/>
          </a:prstGeom>
          <a:noFill/>
          <a:ln w="63500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3200400" y="1268413"/>
            <a:ext cx="2451100" cy="484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Site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3200400" y="1749425"/>
            <a:ext cx="24511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ja-JP" sz="2000"/>
          </a:p>
        </p:txBody>
      </p:sp>
      <p:sp>
        <p:nvSpPr>
          <p:cNvPr id="11281" name="AutoShape 18"/>
          <p:cNvSpPr>
            <a:spLocks noChangeArrowheads="1"/>
          </p:cNvSpPr>
          <p:nvPr/>
        </p:nvSpPr>
        <p:spPr bwMode="auto">
          <a:xfrm>
            <a:off x="684213" y="3213100"/>
            <a:ext cx="2736850" cy="1368425"/>
          </a:xfrm>
          <a:prstGeom prst="wedgeRoundRectCallout">
            <a:avLst>
              <a:gd name="adj1" fmla="val 127264"/>
              <a:gd name="adj2" fmla="val -61370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/>
              <a:t>親クラスに抽象</a:t>
            </a:r>
          </a:p>
          <a:p>
            <a:pPr algn="ctr"/>
            <a:r>
              <a:rPr lang="ja-JP" altLang="en-US"/>
              <a:t>メソッドを定義</a:t>
            </a:r>
          </a:p>
        </p:txBody>
      </p:sp>
      <p:sp>
        <p:nvSpPr>
          <p:cNvPr id="11282" name="AutoShape 24"/>
          <p:cNvSpPr>
            <a:spLocks noChangeArrowheads="1"/>
          </p:cNvSpPr>
          <p:nvPr/>
        </p:nvSpPr>
        <p:spPr bwMode="auto">
          <a:xfrm>
            <a:off x="6911975" y="5013325"/>
            <a:ext cx="2232025" cy="1368425"/>
          </a:xfrm>
          <a:prstGeom prst="wedgeRoundRectCallout">
            <a:avLst>
              <a:gd name="adj1" fmla="val -132005"/>
              <a:gd name="adj2" fmla="val -218907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/>
              <a:t>親クラスに</a:t>
            </a:r>
            <a:br>
              <a:rPr lang="ja-JP" altLang="en-US"/>
            </a:br>
            <a:r>
              <a:rPr lang="ja-JP" altLang="en-US"/>
              <a:t>抽象メソッドとして定義する</a:t>
            </a:r>
          </a:p>
        </p:txBody>
      </p:sp>
      <p:sp>
        <p:nvSpPr>
          <p:cNvPr id="11283" name="AutoShape 19"/>
          <p:cNvSpPr>
            <a:spLocks noChangeArrowheads="1"/>
          </p:cNvSpPr>
          <p:nvPr/>
        </p:nvSpPr>
        <p:spPr bwMode="auto">
          <a:xfrm>
            <a:off x="684213" y="3213100"/>
            <a:ext cx="2736850" cy="1368425"/>
          </a:xfrm>
          <a:prstGeom prst="wedgeRoundRectCallout">
            <a:avLst>
              <a:gd name="adj1" fmla="val 55569"/>
              <a:gd name="adj2" fmla="val -121463"/>
              <a:gd name="adj3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/>
              <a:t>親クラスに抽象</a:t>
            </a:r>
          </a:p>
          <a:p>
            <a:pPr algn="ctr"/>
            <a:r>
              <a:rPr lang="ja-JP" altLang="en-US"/>
              <a:t>メソッドを定義</a:t>
            </a:r>
          </a:p>
        </p:txBody>
      </p:sp>
      <p:sp>
        <p:nvSpPr>
          <p:cNvPr id="11284" name="AutoShape 20"/>
          <p:cNvSpPr>
            <a:spLocks noChangeArrowheads="1"/>
          </p:cNvSpPr>
          <p:nvPr/>
        </p:nvSpPr>
        <p:spPr bwMode="auto">
          <a:xfrm>
            <a:off x="684213" y="3213100"/>
            <a:ext cx="2736850" cy="1368425"/>
          </a:xfrm>
          <a:prstGeom prst="wedgeRoundRectCallout">
            <a:avLst>
              <a:gd name="adj1" fmla="val 125463"/>
              <a:gd name="adj2" fmla="val -60556"/>
              <a:gd name="adj3" fmla="val 16667"/>
            </a:avLst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ja-JP" altLang="en-US"/>
              <a:t>差異を取り除いた類似メソッドを親クラスへ引き上げる</a:t>
            </a:r>
          </a:p>
        </p:txBody>
      </p:sp>
      <p:sp>
        <p:nvSpPr>
          <p:cNvPr id="11286" name="AutoShape 17"/>
          <p:cNvSpPr>
            <a:spLocks noChangeArrowheads="1"/>
          </p:cNvSpPr>
          <p:nvPr/>
        </p:nvSpPr>
        <p:spPr bwMode="auto">
          <a:xfrm flipV="1">
            <a:off x="5543550" y="2200275"/>
            <a:ext cx="3492500" cy="1157288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b"/>
          <a:lstStyle/>
          <a:p>
            <a:r>
              <a:rPr lang="en-US" altLang="ja-JP" sz="1800"/>
              <a:t>…</a:t>
            </a:r>
          </a:p>
          <a:p>
            <a:r>
              <a:rPr lang="en-US" altLang="ja-JP" sz="1800"/>
              <a:t>double base = getBaceAmount();</a:t>
            </a:r>
          </a:p>
          <a:p>
            <a:r>
              <a:rPr lang="en-US" altLang="ja-JP" sz="1800"/>
              <a:t>double tax = getTaxAmount();</a:t>
            </a:r>
          </a:p>
          <a:p>
            <a:r>
              <a:rPr lang="en-US" altLang="ja-JP" sz="1800"/>
              <a:t>return base + tax;</a:t>
            </a:r>
          </a:p>
        </p:txBody>
      </p:sp>
    </p:spTree>
    <p:custDataLst>
      <p:tags r:id="rId1"/>
    </p:custDataLst>
  </p:cSld>
  <p:clrMapOvr>
    <a:masterClrMapping/>
  </p:clrMapOvr>
  <p:transition advTm="1609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theme1.xml><?xml version="1.0" encoding="utf-8"?>
<a:theme xmlns:a="http://schemas.openxmlformats.org/drawingml/2006/main" name="Sel-BlueMonday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  <a:txDef>
      <a:spPr bwMode="auto">
        <a:ln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80000"/>
          <a:buFont typeface="Wingdings" pitchFamily="2" charset="2"/>
          <a:buChar char="n"/>
          <a:tabLst/>
          <a:defRPr kumimoji="1" sz="3200" b="0" i="0" u="none" strike="noStrike" kern="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A7A9FB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4">
        <a:dk1>
          <a:srgbClr val="000000"/>
        </a:dk1>
        <a:lt1>
          <a:srgbClr val="FFFFFF"/>
        </a:lt1>
        <a:dk2>
          <a:srgbClr val="056400"/>
        </a:dk2>
        <a:lt2>
          <a:srgbClr val="94C8C3"/>
        </a:lt2>
        <a:accent1>
          <a:srgbClr val="4FB616"/>
        </a:accent1>
        <a:accent2>
          <a:srgbClr val="87E044"/>
        </a:accent2>
        <a:accent3>
          <a:srgbClr val="FFFFFF"/>
        </a:accent3>
        <a:accent4>
          <a:srgbClr val="000000"/>
        </a:accent4>
        <a:accent5>
          <a:srgbClr val="B2D7AB"/>
        </a:accent5>
        <a:accent6>
          <a:srgbClr val="7ACB3D"/>
        </a:accent6>
        <a:hlink>
          <a:srgbClr val="D6E739"/>
        </a:hlink>
        <a:folHlink>
          <a:srgbClr val="06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14793</TotalTime>
  <Words>2779</Words>
  <Application>Microsoft Office PowerPoint</Application>
  <PresentationFormat>画面に合わせる (4:3)</PresentationFormat>
  <Paragraphs>781</Paragraphs>
  <Slides>40</Slides>
  <Notes>40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1" baseType="lpstr">
      <vt:lpstr>Sel-BlueMonday</vt:lpstr>
      <vt:lpstr>類似メソッドの集約のための 差分抽出支援</vt:lpstr>
      <vt:lpstr>研究背景：類似メソッド</vt:lpstr>
      <vt:lpstr>研究の目的</vt:lpstr>
      <vt:lpstr>Template Method パターン</vt:lpstr>
      <vt:lpstr>Template Method パターンの適用</vt:lpstr>
      <vt:lpstr>手順１：類似メソッド間の差分を求める</vt:lpstr>
      <vt:lpstr>手順２：類似メソッド間の差異を取り除く</vt:lpstr>
      <vt:lpstr>手順２：類似メソッド間の差異を取り除く</vt:lpstr>
      <vt:lpstr>手順３：類似メソッドを引き上げる</vt:lpstr>
      <vt:lpstr>Template Methodパターンの適用</vt:lpstr>
      <vt:lpstr>問題点A：メソッドとして抽出することが困難な場合</vt:lpstr>
      <vt:lpstr>問題点B： メソッドと抽出した後に差異が存在する場合</vt:lpstr>
      <vt:lpstr>提案手法</vt:lpstr>
      <vt:lpstr>抽象構文木に基づいた差分の検出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抽出が容易なコード片の候補の検出</vt:lpstr>
      <vt:lpstr>抽出後のメソッドの差異に基づいた分類(1/2)</vt:lpstr>
      <vt:lpstr>抽出後のメソッドの差異に基づいた分類(2/2)</vt:lpstr>
      <vt:lpstr>実装方針</vt:lpstr>
      <vt:lpstr>利用したEclipseの機能</vt:lpstr>
      <vt:lpstr>提案ツールの動作</vt:lpstr>
      <vt:lpstr>提案ツールの動作</vt:lpstr>
      <vt:lpstr>提案ツールの動作</vt:lpstr>
      <vt:lpstr>提案ツールの動作</vt:lpstr>
      <vt:lpstr>提案ツールの動作</vt:lpstr>
      <vt:lpstr>提案ツールの動作</vt:lpstr>
      <vt:lpstr>提案ツールの動作</vt:lpstr>
      <vt:lpstr>適用実験(1/2)</vt:lpstr>
      <vt:lpstr>適用実験(2/2)</vt:lpstr>
      <vt:lpstr>検出された候補の例</vt:lpstr>
      <vt:lpstr>まとめと今後の課題</vt:lpstr>
    </vt:vector>
  </TitlesOfParts>
  <Company>井上研究室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rniitani</dc:creator>
  <cp:lastModifiedBy>t-masai</cp:lastModifiedBy>
  <cp:revision>575</cp:revision>
  <dcterms:created xsi:type="dcterms:W3CDTF">2007-01-26T06:08:37Z</dcterms:created>
  <dcterms:modified xsi:type="dcterms:W3CDTF">2010-05-28T08:28:11Z</dcterms:modified>
</cp:coreProperties>
</file>